
<file path=[Content_Types].xml><?xml version="1.0" encoding="utf-8"?>
<Types xmlns="http://schemas.openxmlformats.org/package/2006/content-types">
  <Default Extension="xml" ContentType="application/xml"/>
  <Default Extension="svg" ContentType="image/svg+xml"/>
  <Default Extension="jpeg" ContentType="image/jpeg"/>
  <Default Extension="jpg" ContentType="image/jpeg"/>
  <Default Extension="emf" ContentType="image/x-emf"/>
  <Default Extension="tiff" ContentType="image/tiff"/>
  <Default Extension="rels" ContentType="application/vnd.openxmlformats-package.relationships+xml"/>
  <Default Extension="tif" ContentType="image/t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45.jpg" ContentType="image/jpg"/>
  <Override PartName="/ppt/media/image46.jpg" ContentType="image/jpg"/>
  <Override PartName="/ppt/media/image47.jpg" ContentType="image/jpg"/>
  <Override PartName="/ppt/media/image48.jpg" ContentType="image/jp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64"/>
  </p:notesMasterIdLst>
  <p:sldIdLst>
    <p:sldId id="256" r:id="rId2"/>
    <p:sldId id="13767" r:id="rId3"/>
    <p:sldId id="13754" r:id="rId4"/>
    <p:sldId id="568" r:id="rId5"/>
    <p:sldId id="569" r:id="rId6"/>
    <p:sldId id="13760" r:id="rId7"/>
    <p:sldId id="13765" r:id="rId8"/>
    <p:sldId id="13762" r:id="rId9"/>
    <p:sldId id="13763" r:id="rId10"/>
    <p:sldId id="13766" r:id="rId11"/>
    <p:sldId id="13983" r:id="rId12"/>
    <p:sldId id="13984" r:id="rId13"/>
    <p:sldId id="13764" r:id="rId14"/>
    <p:sldId id="553" r:id="rId15"/>
    <p:sldId id="554" r:id="rId16"/>
    <p:sldId id="555" r:id="rId17"/>
    <p:sldId id="556" r:id="rId18"/>
    <p:sldId id="557" r:id="rId19"/>
    <p:sldId id="558" r:id="rId20"/>
    <p:sldId id="559" r:id="rId21"/>
    <p:sldId id="560" r:id="rId22"/>
    <p:sldId id="567" r:id="rId23"/>
    <p:sldId id="13769" r:id="rId24"/>
    <p:sldId id="13770" r:id="rId25"/>
    <p:sldId id="13771" r:id="rId26"/>
    <p:sldId id="13772" r:id="rId27"/>
    <p:sldId id="13773" r:id="rId28"/>
    <p:sldId id="13975" r:id="rId29"/>
    <p:sldId id="13888" r:id="rId30"/>
    <p:sldId id="13804" r:id="rId31"/>
    <p:sldId id="13775" r:id="rId32"/>
    <p:sldId id="13806" r:id="rId33"/>
    <p:sldId id="13807" r:id="rId34"/>
    <p:sldId id="13808" r:id="rId35"/>
    <p:sldId id="13809" r:id="rId36"/>
    <p:sldId id="13810" r:id="rId37"/>
    <p:sldId id="13812" r:id="rId38"/>
    <p:sldId id="13814" r:id="rId39"/>
    <p:sldId id="13815" r:id="rId40"/>
    <p:sldId id="13816" r:id="rId41"/>
    <p:sldId id="13817" r:id="rId42"/>
    <p:sldId id="13870" r:id="rId43"/>
    <p:sldId id="13851" r:id="rId44"/>
    <p:sldId id="13869" r:id="rId45"/>
    <p:sldId id="13818" r:id="rId46"/>
    <p:sldId id="13949" r:id="rId47"/>
    <p:sldId id="13819" r:id="rId48"/>
    <p:sldId id="13820" r:id="rId49"/>
    <p:sldId id="13872" r:id="rId50"/>
    <p:sldId id="13873" r:id="rId51"/>
    <p:sldId id="13821" r:id="rId52"/>
    <p:sldId id="13950" r:id="rId53"/>
    <p:sldId id="13822" r:id="rId54"/>
    <p:sldId id="13874" r:id="rId55"/>
    <p:sldId id="13823" r:id="rId56"/>
    <p:sldId id="13824" r:id="rId57"/>
    <p:sldId id="13825" r:id="rId58"/>
    <p:sldId id="13826" r:id="rId59"/>
    <p:sldId id="13850" r:id="rId60"/>
    <p:sldId id="13871" r:id="rId61"/>
    <p:sldId id="13924" r:id="rId62"/>
    <p:sldId id="13805" r:id="rId63"/>
    <p:sldId id="13829" r:id="rId64"/>
    <p:sldId id="13831" r:id="rId65"/>
    <p:sldId id="13915" r:id="rId66"/>
    <p:sldId id="13830" r:id="rId67"/>
    <p:sldId id="13832" r:id="rId68"/>
    <p:sldId id="13881" r:id="rId69"/>
    <p:sldId id="13839" r:id="rId70"/>
    <p:sldId id="13951" r:id="rId71"/>
    <p:sldId id="13952" r:id="rId72"/>
    <p:sldId id="13953" r:id="rId73"/>
    <p:sldId id="13954" r:id="rId74"/>
    <p:sldId id="13860" r:id="rId75"/>
    <p:sldId id="13955" r:id="rId76"/>
    <p:sldId id="13864" r:id="rId77"/>
    <p:sldId id="13866" r:id="rId78"/>
    <p:sldId id="13867" r:id="rId79"/>
    <p:sldId id="13868" r:id="rId80"/>
    <p:sldId id="13840" r:id="rId81"/>
    <p:sldId id="13877" r:id="rId82"/>
    <p:sldId id="13753" r:id="rId83"/>
    <p:sldId id="470" r:id="rId84"/>
    <p:sldId id="485" r:id="rId85"/>
    <p:sldId id="13856" r:id="rId86"/>
    <p:sldId id="13857" r:id="rId87"/>
    <p:sldId id="487" r:id="rId88"/>
    <p:sldId id="488" r:id="rId89"/>
    <p:sldId id="489" r:id="rId90"/>
    <p:sldId id="490" r:id="rId91"/>
    <p:sldId id="528" r:id="rId92"/>
    <p:sldId id="531" r:id="rId93"/>
    <p:sldId id="526" r:id="rId94"/>
    <p:sldId id="472" r:id="rId95"/>
    <p:sldId id="475" r:id="rId96"/>
    <p:sldId id="13858" r:id="rId97"/>
    <p:sldId id="476" r:id="rId98"/>
    <p:sldId id="13859" r:id="rId99"/>
    <p:sldId id="478" r:id="rId100"/>
    <p:sldId id="479" r:id="rId101"/>
    <p:sldId id="13930" r:id="rId102"/>
    <p:sldId id="13889" r:id="rId103"/>
    <p:sldId id="13995" r:id="rId104"/>
    <p:sldId id="13996" r:id="rId105"/>
    <p:sldId id="13997" r:id="rId106"/>
    <p:sldId id="13998" r:id="rId107"/>
    <p:sldId id="13999" r:id="rId108"/>
    <p:sldId id="14000" r:id="rId109"/>
    <p:sldId id="14001" r:id="rId110"/>
    <p:sldId id="14002" r:id="rId111"/>
    <p:sldId id="14003" r:id="rId112"/>
    <p:sldId id="14004" r:id="rId113"/>
    <p:sldId id="14005" r:id="rId114"/>
    <p:sldId id="14006" r:id="rId115"/>
    <p:sldId id="14063" r:id="rId116"/>
    <p:sldId id="14064" r:id="rId117"/>
    <p:sldId id="14065" r:id="rId118"/>
    <p:sldId id="14067" r:id="rId119"/>
    <p:sldId id="14069" r:id="rId120"/>
    <p:sldId id="14008" r:id="rId121"/>
    <p:sldId id="14009" r:id="rId122"/>
    <p:sldId id="14010" r:id="rId123"/>
    <p:sldId id="14011" r:id="rId124"/>
    <p:sldId id="14012" r:id="rId125"/>
    <p:sldId id="14013" r:id="rId126"/>
    <p:sldId id="14070" r:id="rId127"/>
    <p:sldId id="14071" r:id="rId128"/>
    <p:sldId id="14014" r:id="rId129"/>
    <p:sldId id="14015" r:id="rId130"/>
    <p:sldId id="14016" r:id="rId131"/>
    <p:sldId id="14017" r:id="rId132"/>
    <p:sldId id="14018" r:id="rId133"/>
    <p:sldId id="14019" r:id="rId134"/>
    <p:sldId id="14072" r:id="rId135"/>
    <p:sldId id="14073" r:id="rId136"/>
    <p:sldId id="14074" r:id="rId137"/>
    <p:sldId id="14024" r:id="rId138"/>
    <p:sldId id="14025" r:id="rId139"/>
    <p:sldId id="14026" r:id="rId140"/>
    <p:sldId id="14027" r:id="rId141"/>
    <p:sldId id="14028" r:id="rId142"/>
    <p:sldId id="14029" r:id="rId143"/>
    <p:sldId id="14030" r:id="rId144"/>
    <p:sldId id="14031" r:id="rId145"/>
    <p:sldId id="14032" r:id="rId146"/>
    <p:sldId id="14033" r:id="rId147"/>
    <p:sldId id="14034" r:id="rId148"/>
    <p:sldId id="14035" r:id="rId149"/>
    <p:sldId id="14036" r:id="rId150"/>
    <p:sldId id="14037" r:id="rId151"/>
    <p:sldId id="14075" r:id="rId152"/>
    <p:sldId id="14038" r:id="rId153"/>
    <p:sldId id="14039" r:id="rId154"/>
    <p:sldId id="14040" r:id="rId155"/>
    <p:sldId id="13852" r:id="rId156"/>
    <p:sldId id="1025" r:id="rId157"/>
    <p:sldId id="1027" r:id="rId158"/>
    <p:sldId id="1033" r:id="rId159"/>
    <p:sldId id="13939" r:id="rId160"/>
    <p:sldId id="1034" r:id="rId161"/>
    <p:sldId id="13940" r:id="rId162"/>
    <p:sldId id="1022" r:id="rId163"/>
    <p:sldId id="1023" r:id="rId164"/>
    <p:sldId id="13863" r:id="rId165"/>
    <p:sldId id="13941" r:id="rId166"/>
    <p:sldId id="13865" r:id="rId167"/>
    <p:sldId id="13942" r:id="rId168"/>
    <p:sldId id="1035" r:id="rId169"/>
    <p:sldId id="1039" r:id="rId170"/>
    <p:sldId id="13977" r:id="rId171"/>
    <p:sldId id="13978" r:id="rId172"/>
    <p:sldId id="13981" r:id="rId173"/>
    <p:sldId id="13979" r:id="rId174"/>
    <p:sldId id="13982" r:id="rId175"/>
    <p:sldId id="13980" r:id="rId176"/>
    <p:sldId id="1018" r:id="rId177"/>
    <p:sldId id="1020" r:id="rId178"/>
    <p:sldId id="1041" r:id="rId179"/>
    <p:sldId id="13943" r:id="rId180"/>
    <p:sldId id="1042" r:id="rId181"/>
    <p:sldId id="1043" r:id="rId182"/>
    <p:sldId id="1029" r:id="rId183"/>
    <p:sldId id="1036" r:id="rId184"/>
    <p:sldId id="1037" r:id="rId185"/>
    <p:sldId id="13944" r:id="rId186"/>
    <p:sldId id="1038" r:id="rId187"/>
    <p:sldId id="1054" r:id="rId188"/>
    <p:sldId id="13827" r:id="rId189"/>
    <p:sldId id="13956" r:id="rId190"/>
    <p:sldId id="13957" r:id="rId191"/>
    <p:sldId id="13890" r:id="rId192"/>
    <p:sldId id="13891" r:id="rId193"/>
    <p:sldId id="13894" r:id="rId194"/>
    <p:sldId id="13964" r:id="rId195"/>
    <p:sldId id="13928" r:id="rId196"/>
    <p:sldId id="13929" r:id="rId197"/>
    <p:sldId id="13932" r:id="rId198"/>
    <p:sldId id="13931" r:id="rId199"/>
    <p:sldId id="13966" r:id="rId200"/>
    <p:sldId id="258" r:id="rId201"/>
    <p:sldId id="259" r:id="rId202"/>
    <p:sldId id="260" r:id="rId203"/>
    <p:sldId id="261" r:id="rId204"/>
    <p:sldId id="13973" r:id="rId205"/>
    <p:sldId id="13985" r:id="rId206"/>
    <p:sldId id="13986" r:id="rId207"/>
    <p:sldId id="263" r:id="rId208"/>
    <p:sldId id="264" r:id="rId209"/>
    <p:sldId id="13969" r:id="rId210"/>
    <p:sldId id="13970" r:id="rId211"/>
    <p:sldId id="267" r:id="rId212"/>
    <p:sldId id="13987" r:id="rId213"/>
    <p:sldId id="13988" r:id="rId214"/>
    <p:sldId id="13989" r:id="rId215"/>
    <p:sldId id="13967" r:id="rId216"/>
    <p:sldId id="269" r:id="rId217"/>
    <p:sldId id="276" r:id="rId218"/>
    <p:sldId id="277" r:id="rId219"/>
    <p:sldId id="278" r:id="rId220"/>
    <p:sldId id="280" r:id="rId221"/>
    <p:sldId id="285" r:id="rId222"/>
    <p:sldId id="281" r:id="rId223"/>
    <p:sldId id="283" r:id="rId224"/>
    <p:sldId id="284" r:id="rId225"/>
    <p:sldId id="13990" r:id="rId226"/>
    <p:sldId id="13991" r:id="rId227"/>
    <p:sldId id="13992" r:id="rId228"/>
    <p:sldId id="13993" r:id="rId229"/>
    <p:sldId id="13994" r:id="rId230"/>
    <p:sldId id="286" r:id="rId231"/>
    <p:sldId id="13828" r:id="rId232"/>
    <p:sldId id="14041" r:id="rId233"/>
    <p:sldId id="14062" r:id="rId234"/>
    <p:sldId id="14042" r:id="rId235"/>
    <p:sldId id="14043" r:id="rId236"/>
    <p:sldId id="14044" r:id="rId237"/>
    <p:sldId id="14045" r:id="rId238"/>
    <p:sldId id="14046" r:id="rId239"/>
    <p:sldId id="14047" r:id="rId240"/>
    <p:sldId id="14048" r:id="rId241"/>
    <p:sldId id="14049" r:id="rId242"/>
    <p:sldId id="14050" r:id="rId243"/>
    <p:sldId id="14051" r:id="rId244"/>
    <p:sldId id="14052" r:id="rId245"/>
    <p:sldId id="14053" r:id="rId246"/>
    <p:sldId id="14054" r:id="rId247"/>
    <p:sldId id="14055" r:id="rId248"/>
    <p:sldId id="14056" r:id="rId249"/>
    <p:sldId id="14057" r:id="rId250"/>
    <p:sldId id="14058" r:id="rId251"/>
    <p:sldId id="13919" r:id="rId252"/>
    <p:sldId id="13923" r:id="rId253"/>
    <p:sldId id="13916" r:id="rId254"/>
    <p:sldId id="14059" r:id="rId255"/>
    <p:sldId id="14060" r:id="rId256"/>
    <p:sldId id="14061" r:id="rId257"/>
    <p:sldId id="13884" r:id="rId258"/>
    <p:sldId id="13883" r:id="rId259"/>
    <p:sldId id="13885" r:id="rId260"/>
    <p:sldId id="13886" r:id="rId261"/>
    <p:sldId id="13887" r:id="rId262"/>
    <p:sldId id="13976" r:id="rId2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982CA"/>
    <a:srgbClr val="F8C6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436"/>
    <p:restoredTop sz="85744"/>
  </p:normalViewPr>
  <p:slideViewPr>
    <p:cSldViewPr snapToGrid="0" snapToObjects="1">
      <p:cViewPr varScale="1">
        <p:scale>
          <a:sx n="142" d="100"/>
          <a:sy n="142" d="100"/>
        </p:scale>
        <p:origin x="-304" y="-112"/>
      </p:cViewPr>
      <p:guideLst>
        <p:guide orient="horz" pos="2160"/>
        <p:guide pos="3840"/>
      </p:guideLst>
    </p:cSldViewPr>
  </p:slideViewPr>
  <p:notesTextViewPr>
    <p:cViewPr>
      <p:scale>
        <a:sx n="110" d="100"/>
        <a:sy n="110" d="100"/>
      </p:scale>
      <p:origin x="0" y="0"/>
    </p:cViewPr>
  </p:notesTextViewPr>
  <p:sorterViewPr>
    <p:cViewPr>
      <p:scale>
        <a:sx n="66" d="100"/>
        <a:sy n="66" d="100"/>
      </p:scale>
      <p:origin x="0" y="10240"/>
    </p:cViewPr>
  </p:sorterViewPr>
  <p:gridSpacing cx="76200" cy="76200"/>
</p:viewPr>
</file>

<file path=ppt/_rels/presentation.xml.rels><?xml version="1.0" encoding="UTF-8" standalone="yes"?>
<Relationships xmlns="http://schemas.openxmlformats.org/package/2006/relationships"><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173" Type="http://schemas.openxmlformats.org/officeDocument/2006/relationships/slide" Target="slides/slide172.xml"/><Relationship Id="rId174" Type="http://schemas.openxmlformats.org/officeDocument/2006/relationships/slide" Target="slides/slide173.xml"/><Relationship Id="rId175" Type="http://schemas.openxmlformats.org/officeDocument/2006/relationships/slide" Target="slides/slide174.xml"/><Relationship Id="rId176" Type="http://schemas.openxmlformats.org/officeDocument/2006/relationships/slide" Target="slides/slide175.xml"/><Relationship Id="rId177" Type="http://schemas.openxmlformats.org/officeDocument/2006/relationships/slide" Target="slides/slide176.xml"/><Relationship Id="rId178" Type="http://schemas.openxmlformats.org/officeDocument/2006/relationships/slide" Target="slides/slide177.xml"/><Relationship Id="rId179" Type="http://schemas.openxmlformats.org/officeDocument/2006/relationships/slide" Target="slides/slide178.xml"/><Relationship Id="rId260" Type="http://schemas.openxmlformats.org/officeDocument/2006/relationships/slide" Target="slides/slide259.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61" Type="http://schemas.openxmlformats.org/officeDocument/2006/relationships/slide" Target="slides/slide260.xml"/><Relationship Id="rId262" Type="http://schemas.openxmlformats.org/officeDocument/2006/relationships/slide" Target="slides/slide261.xml"/><Relationship Id="rId263" Type="http://schemas.openxmlformats.org/officeDocument/2006/relationships/slide" Target="slides/slide262.xml"/><Relationship Id="rId264" Type="http://schemas.openxmlformats.org/officeDocument/2006/relationships/notesMaster" Target="notesMasters/notesMaster1.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200" Type="http://schemas.openxmlformats.org/officeDocument/2006/relationships/slide" Target="slides/slide199.xml"/><Relationship Id="rId201" Type="http://schemas.openxmlformats.org/officeDocument/2006/relationships/slide" Target="slides/slide200.xml"/><Relationship Id="rId202" Type="http://schemas.openxmlformats.org/officeDocument/2006/relationships/slide" Target="slides/slide201.xml"/><Relationship Id="rId203" Type="http://schemas.openxmlformats.org/officeDocument/2006/relationships/slide" Target="slides/slide202.xml"/><Relationship Id="rId204" Type="http://schemas.openxmlformats.org/officeDocument/2006/relationships/slide" Target="slides/slide203.xml"/><Relationship Id="rId205" Type="http://schemas.openxmlformats.org/officeDocument/2006/relationships/slide" Target="slides/slide204.xml"/><Relationship Id="rId206" Type="http://schemas.openxmlformats.org/officeDocument/2006/relationships/slide" Target="slides/slide205.xml"/><Relationship Id="rId207" Type="http://schemas.openxmlformats.org/officeDocument/2006/relationships/slide" Target="slides/slide206.xml"/><Relationship Id="rId208" Type="http://schemas.openxmlformats.org/officeDocument/2006/relationships/slide" Target="slides/slide207.xml"/><Relationship Id="rId209" Type="http://schemas.openxmlformats.org/officeDocument/2006/relationships/slide" Target="slides/slide208.xml"/><Relationship Id="rId265" Type="http://schemas.openxmlformats.org/officeDocument/2006/relationships/printerSettings" Target="printerSettings/printerSettings1.bin"/><Relationship Id="rId266" Type="http://schemas.openxmlformats.org/officeDocument/2006/relationships/presProps" Target="presProps.xml"/><Relationship Id="rId267" Type="http://schemas.openxmlformats.org/officeDocument/2006/relationships/viewProps" Target="viewProps.xml"/><Relationship Id="rId268" Type="http://schemas.openxmlformats.org/officeDocument/2006/relationships/theme" Target="theme/theme1.xml"/><Relationship Id="rId26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80" Type="http://schemas.openxmlformats.org/officeDocument/2006/relationships/slide" Target="slides/slide179.xml"/><Relationship Id="rId181" Type="http://schemas.openxmlformats.org/officeDocument/2006/relationships/slide" Target="slides/slide180.xml"/><Relationship Id="rId182" Type="http://schemas.openxmlformats.org/officeDocument/2006/relationships/slide" Target="slides/slide181.xml"/><Relationship Id="rId183" Type="http://schemas.openxmlformats.org/officeDocument/2006/relationships/slide" Target="slides/slide182.xml"/><Relationship Id="rId184" Type="http://schemas.openxmlformats.org/officeDocument/2006/relationships/slide" Target="slides/slide183.xml"/><Relationship Id="rId185" Type="http://schemas.openxmlformats.org/officeDocument/2006/relationships/slide" Target="slides/slide184.xml"/><Relationship Id="rId186" Type="http://schemas.openxmlformats.org/officeDocument/2006/relationships/slide" Target="slides/slide185.xml"/><Relationship Id="rId187" Type="http://schemas.openxmlformats.org/officeDocument/2006/relationships/slide" Target="slides/slide186.xml"/><Relationship Id="rId188" Type="http://schemas.openxmlformats.org/officeDocument/2006/relationships/slide" Target="slides/slide187.xml"/><Relationship Id="rId189" Type="http://schemas.openxmlformats.org/officeDocument/2006/relationships/slide" Target="slides/slide18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210" Type="http://schemas.openxmlformats.org/officeDocument/2006/relationships/slide" Target="slides/slide209.xml"/><Relationship Id="rId211" Type="http://schemas.openxmlformats.org/officeDocument/2006/relationships/slide" Target="slides/slide210.xml"/><Relationship Id="rId212" Type="http://schemas.openxmlformats.org/officeDocument/2006/relationships/slide" Target="slides/slide211.xml"/><Relationship Id="rId213" Type="http://schemas.openxmlformats.org/officeDocument/2006/relationships/slide" Target="slides/slide212.xml"/><Relationship Id="rId214" Type="http://schemas.openxmlformats.org/officeDocument/2006/relationships/slide" Target="slides/slide213.xml"/><Relationship Id="rId215" Type="http://schemas.openxmlformats.org/officeDocument/2006/relationships/slide" Target="slides/slide214.xml"/><Relationship Id="rId216" Type="http://schemas.openxmlformats.org/officeDocument/2006/relationships/slide" Target="slides/slide215.xml"/><Relationship Id="rId217" Type="http://schemas.openxmlformats.org/officeDocument/2006/relationships/slide" Target="slides/slide216.xml"/><Relationship Id="rId218" Type="http://schemas.openxmlformats.org/officeDocument/2006/relationships/slide" Target="slides/slide217.xml"/><Relationship Id="rId219" Type="http://schemas.openxmlformats.org/officeDocument/2006/relationships/slide" Target="slides/slide21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90" Type="http://schemas.openxmlformats.org/officeDocument/2006/relationships/slide" Target="slides/slide189.xml"/><Relationship Id="rId191" Type="http://schemas.openxmlformats.org/officeDocument/2006/relationships/slide" Target="slides/slide190.xml"/><Relationship Id="rId192" Type="http://schemas.openxmlformats.org/officeDocument/2006/relationships/slide" Target="slides/slide191.xml"/><Relationship Id="rId193" Type="http://schemas.openxmlformats.org/officeDocument/2006/relationships/slide" Target="slides/slide192.xml"/><Relationship Id="rId194" Type="http://schemas.openxmlformats.org/officeDocument/2006/relationships/slide" Target="slides/slide193.xml"/><Relationship Id="rId195" Type="http://schemas.openxmlformats.org/officeDocument/2006/relationships/slide" Target="slides/slide194.xml"/><Relationship Id="rId196" Type="http://schemas.openxmlformats.org/officeDocument/2006/relationships/slide" Target="slides/slide195.xml"/><Relationship Id="rId197" Type="http://schemas.openxmlformats.org/officeDocument/2006/relationships/slide" Target="slides/slide196.xml"/><Relationship Id="rId198" Type="http://schemas.openxmlformats.org/officeDocument/2006/relationships/slide" Target="slides/slide197.xml"/><Relationship Id="rId199" Type="http://schemas.openxmlformats.org/officeDocument/2006/relationships/slide" Target="slides/slide19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220" Type="http://schemas.openxmlformats.org/officeDocument/2006/relationships/slide" Target="slides/slide219.xml"/><Relationship Id="rId221" Type="http://schemas.openxmlformats.org/officeDocument/2006/relationships/slide" Target="slides/slide220.xml"/><Relationship Id="rId222" Type="http://schemas.openxmlformats.org/officeDocument/2006/relationships/slide" Target="slides/slide221.xml"/><Relationship Id="rId223" Type="http://schemas.openxmlformats.org/officeDocument/2006/relationships/slide" Target="slides/slide222.xml"/><Relationship Id="rId224" Type="http://schemas.openxmlformats.org/officeDocument/2006/relationships/slide" Target="slides/slide223.xml"/><Relationship Id="rId225" Type="http://schemas.openxmlformats.org/officeDocument/2006/relationships/slide" Target="slides/slide224.xml"/><Relationship Id="rId226" Type="http://schemas.openxmlformats.org/officeDocument/2006/relationships/slide" Target="slides/slide225.xml"/><Relationship Id="rId227" Type="http://schemas.openxmlformats.org/officeDocument/2006/relationships/slide" Target="slides/slide226.xml"/><Relationship Id="rId228" Type="http://schemas.openxmlformats.org/officeDocument/2006/relationships/slide" Target="slides/slide227.xml"/><Relationship Id="rId229" Type="http://schemas.openxmlformats.org/officeDocument/2006/relationships/slide" Target="slides/slide228.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40" Type="http://schemas.openxmlformats.org/officeDocument/2006/relationships/slide" Target="slides/slide139.xml"/><Relationship Id="rId141" Type="http://schemas.openxmlformats.org/officeDocument/2006/relationships/slide" Target="slides/slide140.xml"/><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230" Type="http://schemas.openxmlformats.org/officeDocument/2006/relationships/slide" Target="slides/slide229.xml"/><Relationship Id="rId231" Type="http://schemas.openxmlformats.org/officeDocument/2006/relationships/slide" Target="slides/slide230.xml"/><Relationship Id="rId232" Type="http://schemas.openxmlformats.org/officeDocument/2006/relationships/slide" Target="slides/slide231.xml"/><Relationship Id="rId233" Type="http://schemas.openxmlformats.org/officeDocument/2006/relationships/slide" Target="slides/slide232.xml"/><Relationship Id="rId234" Type="http://schemas.openxmlformats.org/officeDocument/2006/relationships/slide" Target="slides/slide233.xml"/><Relationship Id="rId235" Type="http://schemas.openxmlformats.org/officeDocument/2006/relationships/slide" Target="slides/slide234.xml"/><Relationship Id="rId236" Type="http://schemas.openxmlformats.org/officeDocument/2006/relationships/slide" Target="slides/slide235.xml"/><Relationship Id="rId237" Type="http://schemas.openxmlformats.org/officeDocument/2006/relationships/slide" Target="slides/slide236.xml"/><Relationship Id="rId238" Type="http://schemas.openxmlformats.org/officeDocument/2006/relationships/slide" Target="slides/slide237.xml"/><Relationship Id="rId239" Type="http://schemas.openxmlformats.org/officeDocument/2006/relationships/slide" Target="slides/slide2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240" Type="http://schemas.openxmlformats.org/officeDocument/2006/relationships/slide" Target="slides/slide239.xml"/><Relationship Id="rId241" Type="http://schemas.openxmlformats.org/officeDocument/2006/relationships/slide" Target="slides/slide240.xml"/><Relationship Id="rId242" Type="http://schemas.openxmlformats.org/officeDocument/2006/relationships/slide" Target="slides/slide241.xml"/><Relationship Id="rId243" Type="http://schemas.openxmlformats.org/officeDocument/2006/relationships/slide" Target="slides/slide242.xml"/><Relationship Id="rId244" Type="http://schemas.openxmlformats.org/officeDocument/2006/relationships/slide" Target="slides/slide243.xml"/><Relationship Id="rId245" Type="http://schemas.openxmlformats.org/officeDocument/2006/relationships/slide" Target="slides/slide244.xml"/><Relationship Id="rId246" Type="http://schemas.openxmlformats.org/officeDocument/2006/relationships/slide" Target="slides/slide245.xml"/><Relationship Id="rId247" Type="http://schemas.openxmlformats.org/officeDocument/2006/relationships/slide" Target="slides/slide246.xml"/><Relationship Id="rId248" Type="http://schemas.openxmlformats.org/officeDocument/2006/relationships/slide" Target="slides/slide247.xml"/><Relationship Id="rId249" Type="http://schemas.openxmlformats.org/officeDocument/2006/relationships/slide" Target="slides/slide2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250" Type="http://schemas.openxmlformats.org/officeDocument/2006/relationships/slide" Target="slides/slide249.xml"/><Relationship Id="rId251" Type="http://schemas.openxmlformats.org/officeDocument/2006/relationships/slide" Target="slides/slide250.xml"/><Relationship Id="rId252" Type="http://schemas.openxmlformats.org/officeDocument/2006/relationships/slide" Target="slides/slide251.xml"/><Relationship Id="rId253" Type="http://schemas.openxmlformats.org/officeDocument/2006/relationships/slide" Target="slides/slide252.xml"/><Relationship Id="rId254" Type="http://schemas.openxmlformats.org/officeDocument/2006/relationships/slide" Target="slides/slide253.xml"/><Relationship Id="rId255" Type="http://schemas.openxmlformats.org/officeDocument/2006/relationships/slide" Target="slides/slide254.xml"/><Relationship Id="rId256" Type="http://schemas.openxmlformats.org/officeDocument/2006/relationships/slide" Target="slides/slide255.xml"/><Relationship Id="rId257" Type="http://schemas.openxmlformats.org/officeDocument/2006/relationships/slide" Target="slides/slide256.xml"/><Relationship Id="rId258" Type="http://schemas.openxmlformats.org/officeDocument/2006/relationships/slide" Target="slides/slide257.xml"/><Relationship Id="rId259" Type="http://schemas.openxmlformats.org/officeDocument/2006/relationships/slide" Target="slides/slide258.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811F4D-433E-AB4C-A873-9FF685E25ECC}" type="doc">
      <dgm:prSet loTypeId="urn:microsoft.com/office/officeart/2005/8/layout/chevron2" loCatId="" qsTypeId="urn:microsoft.com/office/officeart/2005/8/quickstyle/simple1" qsCatId="simple" csTypeId="urn:microsoft.com/office/officeart/2005/8/colors/accent1_2" csCatId="accent1" phldr="1"/>
      <dgm:spPr/>
      <dgm:t>
        <a:bodyPr/>
        <a:lstStyle/>
        <a:p>
          <a:endParaRPr lang="en-US"/>
        </a:p>
      </dgm:t>
    </dgm:pt>
    <dgm:pt modelId="{6112E00E-A1DA-5D40-A25D-EAFCD97CED1D}">
      <dgm:prSet phldrT="[Text]"/>
      <dgm:spPr/>
      <dgm:t>
        <a:bodyPr/>
        <a:lstStyle/>
        <a:p>
          <a:r>
            <a:rPr lang="en-US" dirty="0"/>
            <a:t>DLG4NLP</a:t>
          </a:r>
        </a:p>
        <a:p>
          <a:r>
            <a:rPr lang="en-US" dirty="0"/>
            <a:t>Introduction</a:t>
          </a:r>
        </a:p>
      </dgm:t>
    </dgm:pt>
    <dgm:pt modelId="{93B4A787-2296-2D4B-8892-2A1947037D87}" type="parTrans" cxnId="{443546BB-09F8-8047-996E-97B65E036B33}">
      <dgm:prSet/>
      <dgm:spPr/>
      <dgm:t>
        <a:bodyPr/>
        <a:lstStyle/>
        <a:p>
          <a:endParaRPr lang="en-US"/>
        </a:p>
      </dgm:t>
    </dgm:pt>
    <dgm:pt modelId="{8CD5AC38-FE26-D843-A476-29EFC8ECE82F}" type="sibTrans" cxnId="{443546BB-09F8-8047-996E-97B65E036B33}">
      <dgm:prSet/>
      <dgm:spPr/>
      <dgm:t>
        <a:bodyPr/>
        <a:lstStyle/>
        <a:p>
          <a:endParaRPr lang="en-US"/>
        </a:p>
      </dgm:t>
    </dgm:pt>
    <dgm:pt modelId="{0480442C-C0F2-1745-AC5D-8C7EA48F9F65}">
      <dgm:prSet phldrT="[Text]"/>
      <dgm:spPr/>
      <dgm:t>
        <a:bodyPr/>
        <a:lstStyle/>
        <a:p>
          <a:r>
            <a:rPr lang="en-US" dirty="0"/>
            <a:t>Why Graphs for NLP?</a:t>
          </a:r>
        </a:p>
      </dgm:t>
    </dgm:pt>
    <dgm:pt modelId="{C2B5AAAD-D83B-FE44-9465-9471E48ED720}" type="parTrans" cxnId="{01C7EE96-6D3D-C848-9790-F6B4C32D5783}">
      <dgm:prSet/>
      <dgm:spPr/>
      <dgm:t>
        <a:bodyPr/>
        <a:lstStyle/>
        <a:p>
          <a:endParaRPr lang="en-US"/>
        </a:p>
      </dgm:t>
    </dgm:pt>
    <dgm:pt modelId="{A0EC58BA-67E1-0541-98C8-43D7648DB1A7}" type="sibTrans" cxnId="{01C7EE96-6D3D-C848-9790-F6B4C32D5783}">
      <dgm:prSet/>
      <dgm:spPr/>
      <dgm:t>
        <a:bodyPr/>
        <a:lstStyle/>
        <a:p>
          <a:endParaRPr lang="en-US"/>
        </a:p>
      </dgm:t>
    </dgm:pt>
    <dgm:pt modelId="{21660354-7AAD-2648-882D-9B77C7524903}">
      <dgm:prSet phldrT="[Text]"/>
      <dgm:spPr/>
      <dgm:t>
        <a:bodyPr/>
        <a:lstStyle/>
        <a:p>
          <a:r>
            <a:rPr lang="en-US" dirty="0"/>
            <a:t>Conventional ML for NLP</a:t>
          </a:r>
        </a:p>
      </dgm:t>
    </dgm:pt>
    <dgm:pt modelId="{1CBE40C7-9EAC-7C43-9B17-B14FF9AF733A}" type="parTrans" cxnId="{D5586FB7-E556-B245-B6CD-15741EC6DB7A}">
      <dgm:prSet/>
      <dgm:spPr/>
      <dgm:t>
        <a:bodyPr/>
        <a:lstStyle/>
        <a:p>
          <a:endParaRPr lang="en-US"/>
        </a:p>
      </dgm:t>
    </dgm:pt>
    <dgm:pt modelId="{643D4851-0976-F740-8A1B-C4CE06B0F9A9}" type="sibTrans" cxnId="{D5586FB7-E556-B245-B6CD-15741EC6DB7A}">
      <dgm:prSet/>
      <dgm:spPr/>
      <dgm:t>
        <a:bodyPr/>
        <a:lstStyle/>
        <a:p>
          <a:endParaRPr lang="en-US"/>
        </a:p>
      </dgm:t>
    </dgm:pt>
    <dgm:pt modelId="{616D5678-F97E-CC4E-877C-A408CC9A1E71}">
      <dgm:prSet phldrT="[Text]"/>
      <dgm:spPr/>
      <dgm:t>
        <a:bodyPr/>
        <a:lstStyle/>
        <a:p>
          <a:r>
            <a:rPr lang="en-US" dirty="0"/>
            <a:t>DLG4NLP</a:t>
          </a:r>
        </a:p>
        <a:p>
          <a:r>
            <a:rPr lang="en-US" dirty="0"/>
            <a:t>Foundations</a:t>
          </a:r>
        </a:p>
      </dgm:t>
    </dgm:pt>
    <dgm:pt modelId="{9CEC8F1A-92CF-5449-B944-451BB17D3232}" type="parTrans" cxnId="{738C5210-CF21-0A43-A5DB-820BCC4DEA8C}">
      <dgm:prSet/>
      <dgm:spPr/>
      <dgm:t>
        <a:bodyPr/>
        <a:lstStyle/>
        <a:p>
          <a:endParaRPr lang="en-US"/>
        </a:p>
      </dgm:t>
    </dgm:pt>
    <dgm:pt modelId="{5121AFB5-CF69-4B44-939C-23A5E27EB8D3}" type="sibTrans" cxnId="{738C5210-CF21-0A43-A5DB-820BCC4DEA8C}">
      <dgm:prSet/>
      <dgm:spPr/>
      <dgm:t>
        <a:bodyPr/>
        <a:lstStyle/>
        <a:p>
          <a:endParaRPr lang="en-US"/>
        </a:p>
      </dgm:t>
    </dgm:pt>
    <dgm:pt modelId="{DC5FF0D6-29E2-2C45-9825-F05F3DE276CF}">
      <dgm:prSet phldrT="[Text]"/>
      <dgm:spPr/>
      <dgm:t>
        <a:bodyPr/>
        <a:lstStyle/>
        <a:p>
          <a:r>
            <a:rPr lang="en-US" dirty="0"/>
            <a:t>Graph Construction for NLP</a:t>
          </a:r>
        </a:p>
      </dgm:t>
    </dgm:pt>
    <dgm:pt modelId="{C3DFB575-1403-F14D-ACF4-B25E18BEC97C}" type="parTrans" cxnId="{03F4248E-AE15-8749-8BD6-6C50235DE5BE}">
      <dgm:prSet/>
      <dgm:spPr/>
      <dgm:t>
        <a:bodyPr/>
        <a:lstStyle/>
        <a:p>
          <a:endParaRPr lang="en-US"/>
        </a:p>
      </dgm:t>
    </dgm:pt>
    <dgm:pt modelId="{194543F3-FDAE-A045-8F6B-7AA42B40FC62}" type="sibTrans" cxnId="{03F4248E-AE15-8749-8BD6-6C50235DE5BE}">
      <dgm:prSet/>
      <dgm:spPr/>
      <dgm:t>
        <a:bodyPr/>
        <a:lstStyle/>
        <a:p>
          <a:endParaRPr lang="en-US"/>
        </a:p>
      </dgm:t>
    </dgm:pt>
    <dgm:pt modelId="{C64F68DD-9015-8E4B-B427-140076D4D9FF}">
      <dgm:prSet phldrT="[Text]"/>
      <dgm:spPr/>
      <dgm:t>
        <a:bodyPr/>
        <a:lstStyle/>
        <a:p>
          <a:r>
            <a:rPr lang="en-US" dirty="0"/>
            <a:t>Graph Representation Learning for NLP</a:t>
          </a:r>
        </a:p>
      </dgm:t>
    </dgm:pt>
    <dgm:pt modelId="{6BF8F646-EC25-AA46-962D-C242CD9C392A}" type="parTrans" cxnId="{D9B15990-7B81-A448-B5C7-B9CBD27C09BA}">
      <dgm:prSet/>
      <dgm:spPr/>
      <dgm:t>
        <a:bodyPr/>
        <a:lstStyle/>
        <a:p>
          <a:endParaRPr lang="en-US"/>
        </a:p>
      </dgm:t>
    </dgm:pt>
    <dgm:pt modelId="{4F647925-9BA2-2949-BDDF-BF496AED1EAD}" type="sibTrans" cxnId="{D9B15990-7B81-A448-B5C7-B9CBD27C09BA}">
      <dgm:prSet/>
      <dgm:spPr/>
      <dgm:t>
        <a:bodyPr/>
        <a:lstStyle/>
        <a:p>
          <a:endParaRPr lang="en-US"/>
        </a:p>
      </dgm:t>
    </dgm:pt>
    <dgm:pt modelId="{050A793A-C3E1-6B4B-8875-FA263EFF1296}">
      <dgm:prSet phldrT="[Text]"/>
      <dgm:spPr/>
      <dgm:t>
        <a:bodyPr/>
        <a:lstStyle/>
        <a:p>
          <a:r>
            <a:rPr lang="en-US" dirty="0"/>
            <a:t>DLG4NLP</a:t>
          </a:r>
        </a:p>
        <a:p>
          <a:r>
            <a:rPr lang="en-US" dirty="0"/>
            <a:t>Applications</a:t>
          </a:r>
        </a:p>
      </dgm:t>
    </dgm:pt>
    <dgm:pt modelId="{3CE3BD86-C6DA-4242-B325-7D2E34BCFD0A}" type="parTrans" cxnId="{DE95B2AB-7A37-9844-B5E4-D074D372A67A}">
      <dgm:prSet/>
      <dgm:spPr/>
      <dgm:t>
        <a:bodyPr/>
        <a:lstStyle/>
        <a:p>
          <a:endParaRPr lang="en-US"/>
        </a:p>
      </dgm:t>
    </dgm:pt>
    <dgm:pt modelId="{89DC2871-A3DA-0B43-91B1-3CA18A9D2DEF}" type="sibTrans" cxnId="{DE95B2AB-7A37-9844-B5E4-D074D372A67A}">
      <dgm:prSet/>
      <dgm:spPr/>
      <dgm:t>
        <a:bodyPr/>
        <a:lstStyle/>
        <a:p>
          <a:endParaRPr lang="en-US"/>
        </a:p>
      </dgm:t>
    </dgm:pt>
    <dgm:pt modelId="{D2F02E84-AE33-6A42-8B72-365F27F7FE4D}">
      <dgm:prSet phldrT="[Text]"/>
      <dgm:spPr/>
      <dgm:t>
        <a:bodyPr/>
        <a:lstStyle/>
        <a:p>
          <a:r>
            <a:rPr lang="en-US" b="0" i="0" u="none" dirty="0"/>
            <a:t>Information Extraction</a:t>
          </a:r>
          <a:endParaRPr lang="en-US" dirty="0"/>
        </a:p>
      </dgm:t>
    </dgm:pt>
    <dgm:pt modelId="{B81645EC-1879-A746-BECC-A028225459FF}" type="parTrans" cxnId="{ECD927C9-5E19-2144-81A0-DDEA0317B504}">
      <dgm:prSet/>
      <dgm:spPr/>
      <dgm:t>
        <a:bodyPr/>
        <a:lstStyle/>
        <a:p>
          <a:endParaRPr lang="en-US"/>
        </a:p>
      </dgm:t>
    </dgm:pt>
    <dgm:pt modelId="{17CD8C53-6D68-6241-858F-CB9D658B6782}" type="sibTrans" cxnId="{ECD927C9-5E19-2144-81A0-DDEA0317B504}">
      <dgm:prSet/>
      <dgm:spPr/>
      <dgm:t>
        <a:bodyPr/>
        <a:lstStyle/>
        <a:p>
          <a:endParaRPr lang="en-US"/>
        </a:p>
      </dgm:t>
    </dgm:pt>
    <dgm:pt modelId="{773F13D1-7425-5148-8F35-6D73184F8D35}">
      <dgm:prSet phldrT="[Text]"/>
      <dgm:spPr/>
      <dgm:t>
        <a:bodyPr/>
        <a:lstStyle/>
        <a:p>
          <a:r>
            <a:rPr lang="en-US" b="0" i="0" u="none" dirty="0"/>
            <a:t>Machine Reading Comprehension</a:t>
          </a:r>
          <a:endParaRPr lang="en-US" dirty="0"/>
        </a:p>
      </dgm:t>
    </dgm:pt>
    <dgm:pt modelId="{CEF62817-710D-7441-8574-D3691938F247}" type="parTrans" cxnId="{F004F8EE-6F41-A144-8E0F-EB6970F16C58}">
      <dgm:prSet/>
      <dgm:spPr/>
      <dgm:t>
        <a:bodyPr/>
        <a:lstStyle/>
        <a:p>
          <a:endParaRPr lang="en-US"/>
        </a:p>
      </dgm:t>
    </dgm:pt>
    <dgm:pt modelId="{38C9A7A8-7B99-F24F-A50A-2050757E0D7A}" type="sibTrans" cxnId="{F004F8EE-6F41-A144-8E0F-EB6970F16C58}">
      <dgm:prSet/>
      <dgm:spPr/>
      <dgm:t>
        <a:bodyPr/>
        <a:lstStyle/>
        <a:p>
          <a:endParaRPr lang="en-US"/>
        </a:p>
      </dgm:t>
    </dgm:pt>
    <dgm:pt modelId="{A4301D0B-B194-7741-973A-1C0731831091}">
      <dgm:prSet phldrT="[Text]"/>
      <dgm:spPr/>
      <dgm:t>
        <a:bodyPr/>
        <a:lstStyle/>
        <a:p>
          <a:r>
            <a:rPr lang="en-US" dirty="0"/>
            <a:t>Deep Learning on Graphs: Foundations and Models</a:t>
          </a:r>
        </a:p>
      </dgm:t>
    </dgm:pt>
    <dgm:pt modelId="{520022D5-AB20-A84F-A7D4-5FAD6C8F08D6}" type="parTrans" cxnId="{604BD284-27B8-884F-B6BA-3C2FBBB3DC6E}">
      <dgm:prSet/>
      <dgm:spPr/>
      <dgm:t>
        <a:bodyPr/>
        <a:lstStyle/>
        <a:p>
          <a:endParaRPr lang="en-US"/>
        </a:p>
      </dgm:t>
    </dgm:pt>
    <dgm:pt modelId="{A702760C-2164-4D49-8663-4193FE3568E8}" type="sibTrans" cxnId="{604BD284-27B8-884F-B6BA-3C2FBBB3DC6E}">
      <dgm:prSet/>
      <dgm:spPr/>
      <dgm:t>
        <a:bodyPr/>
        <a:lstStyle/>
        <a:p>
          <a:endParaRPr lang="en-US"/>
        </a:p>
      </dgm:t>
    </dgm:pt>
    <dgm:pt modelId="{6CB40B7F-E649-2548-9E80-10D4C0BD881C}">
      <dgm:prSet phldrT="[Text]"/>
      <dgm:spPr/>
      <dgm:t>
        <a:bodyPr/>
        <a:lstStyle/>
        <a:p>
          <a:r>
            <a:rPr lang="en-US" dirty="0"/>
            <a:t>Graph Encoder-Decoder Models for NLP</a:t>
          </a:r>
        </a:p>
      </dgm:t>
    </dgm:pt>
    <dgm:pt modelId="{88D667E4-2994-3F42-829E-C02A72DFF075}" type="parTrans" cxnId="{F196D8FC-1A27-5D47-B684-435B7B928F0E}">
      <dgm:prSet/>
      <dgm:spPr/>
      <dgm:t>
        <a:bodyPr/>
        <a:lstStyle/>
        <a:p>
          <a:endParaRPr lang="en-US"/>
        </a:p>
      </dgm:t>
    </dgm:pt>
    <dgm:pt modelId="{37D2265D-D6B2-D04F-B59F-8A1A89B4CA25}" type="sibTrans" cxnId="{F196D8FC-1A27-5D47-B684-435B7B928F0E}">
      <dgm:prSet/>
      <dgm:spPr/>
      <dgm:t>
        <a:bodyPr/>
        <a:lstStyle/>
        <a:p>
          <a:endParaRPr lang="en-US"/>
        </a:p>
      </dgm:t>
    </dgm:pt>
    <dgm:pt modelId="{CD70A86C-B6E3-3F48-B8D3-57C13971B085}">
      <dgm:prSet phldrT="[Text]"/>
      <dgm:spPr/>
      <dgm:t>
        <a:bodyPr/>
        <a:lstStyle/>
        <a:p>
          <a:r>
            <a:rPr lang="en-US" b="0" i="0" u="none" dirty="0"/>
            <a:t>Natural Language Generation</a:t>
          </a:r>
          <a:endParaRPr lang="en-US" dirty="0"/>
        </a:p>
      </dgm:t>
    </dgm:pt>
    <dgm:pt modelId="{8748F579-0D79-6A4B-865E-D885EE215D00}" type="parTrans" cxnId="{6DADF5CA-2278-0A46-9EB1-0D4E1AFB056E}">
      <dgm:prSet/>
      <dgm:spPr/>
      <dgm:t>
        <a:bodyPr/>
        <a:lstStyle/>
        <a:p>
          <a:endParaRPr lang="en-US"/>
        </a:p>
      </dgm:t>
    </dgm:pt>
    <dgm:pt modelId="{B47CC754-AFA9-5245-8004-5C2250DCB9F1}" type="sibTrans" cxnId="{6DADF5CA-2278-0A46-9EB1-0D4E1AFB056E}">
      <dgm:prSet/>
      <dgm:spPr/>
      <dgm:t>
        <a:bodyPr/>
        <a:lstStyle/>
        <a:p>
          <a:endParaRPr lang="en-US"/>
        </a:p>
      </dgm:t>
    </dgm:pt>
    <dgm:pt modelId="{255E24B2-9A90-904E-99F7-09169F951D1C}">
      <dgm:prSet phldrT="[Text]"/>
      <dgm:spPr/>
      <dgm:t>
        <a:bodyPr/>
        <a:lstStyle/>
        <a:p>
          <a:r>
            <a:rPr lang="en-US" b="0" i="0" u="none" dirty="0"/>
            <a:t>Text Clustering and Matching </a:t>
          </a:r>
          <a:endParaRPr lang="en-US" dirty="0"/>
        </a:p>
      </dgm:t>
    </dgm:pt>
    <dgm:pt modelId="{5D8355C1-213A-9548-8DD2-02109E20DFF1}" type="parTrans" cxnId="{5DC8E587-AAC1-EF41-A983-D6B7D23214FC}">
      <dgm:prSet/>
      <dgm:spPr/>
      <dgm:t>
        <a:bodyPr/>
        <a:lstStyle/>
        <a:p>
          <a:endParaRPr lang="en-US"/>
        </a:p>
      </dgm:t>
    </dgm:pt>
    <dgm:pt modelId="{D8643444-5209-1543-8C80-E2C5DC604A91}" type="sibTrans" cxnId="{5DC8E587-AAC1-EF41-A983-D6B7D23214FC}">
      <dgm:prSet/>
      <dgm:spPr/>
      <dgm:t>
        <a:bodyPr/>
        <a:lstStyle/>
        <a:p>
          <a:endParaRPr lang="en-US"/>
        </a:p>
      </dgm:t>
    </dgm:pt>
    <dgm:pt modelId="{D4795A69-0AF0-8442-89D4-024173312C0C}">
      <dgm:prSet phldrT="[Text]"/>
      <dgm:spPr/>
      <dgm:t>
        <a:bodyPr/>
        <a:lstStyle/>
        <a:p>
          <a:r>
            <a:rPr lang="en-US" dirty="0"/>
            <a:t>Text Mining and Classification</a:t>
          </a:r>
        </a:p>
      </dgm:t>
    </dgm:pt>
    <dgm:pt modelId="{E22F745D-ED1E-C94F-A2DE-828E560B9388}" type="parTrans" cxnId="{F414BA27-2E13-B044-BCC1-FE767E5ED742}">
      <dgm:prSet/>
      <dgm:spPr/>
      <dgm:t>
        <a:bodyPr/>
        <a:lstStyle/>
        <a:p>
          <a:endParaRPr lang="en-US"/>
        </a:p>
      </dgm:t>
    </dgm:pt>
    <dgm:pt modelId="{F1BE1281-C78B-B545-B882-059B20BD0BB5}" type="sibTrans" cxnId="{F414BA27-2E13-B044-BCC1-FE767E5ED742}">
      <dgm:prSet/>
      <dgm:spPr/>
      <dgm:t>
        <a:bodyPr/>
        <a:lstStyle/>
        <a:p>
          <a:endParaRPr lang="en-US"/>
        </a:p>
      </dgm:t>
    </dgm:pt>
    <dgm:pt modelId="{771306C2-3F77-414D-8B52-2121F3921D56}" type="pres">
      <dgm:prSet presAssocID="{52811F4D-433E-AB4C-A873-9FF685E25ECC}" presName="linearFlow" presStyleCnt="0">
        <dgm:presLayoutVars>
          <dgm:dir/>
          <dgm:animLvl val="lvl"/>
          <dgm:resizeHandles val="exact"/>
        </dgm:presLayoutVars>
      </dgm:prSet>
      <dgm:spPr/>
      <dgm:t>
        <a:bodyPr/>
        <a:lstStyle/>
        <a:p>
          <a:endParaRPr lang="en-US"/>
        </a:p>
      </dgm:t>
    </dgm:pt>
    <dgm:pt modelId="{F38EFE59-9BCD-1F45-8682-10817F8BA8B2}" type="pres">
      <dgm:prSet presAssocID="{6112E00E-A1DA-5D40-A25D-EAFCD97CED1D}" presName="composite" presStyleCnt="0"/>
      <dgm:spPr/>
    </dgm:pt>
    <dgm:pt modelId="{52AB6EC9-0489-4149-9113-82415F0B9927}" type="pres">
      <dgm:prSet presAssocID="{6112E00E-A1DA-5D40-A25D-EAFCD97CED1D}" presName="parentText" presStyleLbl="alignNode1" presStyleIdx="0" presStyleCnt="3">
        <dgm:presLayoutVars>
          <dgm:chMax val="1"/>
          <dgm:bulletEnabled val="1"/>
        </dgm:presLayoutVars>
      </dgm:prSet>
      <dgm:spPr/>
      <dgm:t>
        <a:bodyPr/>
        <a:lstStyle/>
        <a:p>
          <a:endParaRPr lang="en-US"/>
        </a:p>
      </dgm:t>
    </dgm:pt>
    <dgm:pt modelId="{3DDF4D02-4EA6-3745-84F9-158B43C4120D}" type="pres">
      <dgm:prSet presAssocID="{6112E00E-A1DA-5D40-A25D-EAFCD97CED1D}" presName="descendantText" presStyleLbl="alignAcc1" presStyleIdx="0" presStyleCnt="3">
        <dgm:presLayoutVars>
          <dgm:bulletEnabled val="1"/>
        </dgm:presLayoutVars>
      </dgm:prSet>
      <dgm:spPr/>
      <dgm:t>
        <a:bodyPr/>
        <a:lstStyle/>
        <a:p>
          <a:endParaRPr lang="en-US"/>
        </a:p>
      </dgm:t>
    </dgm:pt>
    <dgm:pt modelId="{A5430F77-C1BD-4948-9A82-E062695A2647}" type="pres">
      <dgm:prSet presAssocID="{8CD5AC38-FE26-D843-A476-29EFC8ECE82F}" presName="sp" presStyleCnt="0"/>
      <dgm:spPr/>
    </dgm:pt>
    <dgm:pt modelId="{E4B0E179-DD83-3943-A6AB-580D99A57EAA}" type="pres">
      <dgm:prSet presAssocID="{616D5678-F97E-CC4E-877C-A408CC9A1E71}" presName="composite" presStyleCnt="0"/>
      <dgm:spPr/>
    </dgm:pt>
    <dgm:pt modelId="{BDA1A1F7-C10F-7142-A999-541876CDF34B}" type="pres">
      <dgm:prSet presAssocID="{616D5678-F97E-CC4E-877C-A408CC9A1E71}" presName="parentText" presStyleLbl="alignNode1" presStyleIdx="1" presStyleCnt="3">
        <dgm:presLayoutVars>
          <dgm:chMax val="1"/>
          <dgm:bulletEnabled val="1"/>
        </dgm:presLayoutVars>
      </dgm:prSet>
      <dgm:spPr/>
      <dgm:t>
        <a:bodyPr/>
        <a:lstStyle/>
        <a:p>
          <a:endParaRPr lang="en-US"/>
        </a:p>
      </dgm:t>
    </dgm:pt>
    <dgm:pt modelId="{4A6EC524-A44A-8F44-97CA-369C939F9F10}" type="pres">
      <dgm:prSet presAssocID="{616D5678-F97E-CC4E-877C-A408CC9A1E71}" presName="descendantText" presStyleLbl="alignAcc1" presStyleIdx="1" presStyleCnt="3">
        <dgm:presLayoutVars>
          <dgm:bulletEnabled val="1"/>
        </dgm:presLayoutVars>
      </dgm:prSet>
      <dgm:spPr/>
      <dgm:t>
        <a:bodyPr/>
        <a:lstStyle/>
        <a:p>
          <a:endParaRPr lang="en-US"/>
        </a:p>
      </dgm:t>
    </dgm:pt>
    <dgm:pt modelId="{12FA7DFD-5A47-5041-A1EA-534E3C204243}" type="pres">
      <dgm:prSet presAssocID="{5121AFB5-CF69-4B44-939C-23A5E27EB8D3}" presName="sp" presStyleCnt="0"/>
      <dgm:spPr/>
    </dgm:pt>
    <dgm:pt modelId="{4D25CD8E-22C5-E845-9B13-B8EF071930F0}" type="pres">
      <dgm:prSet presAssocID="{050A793A-C3E1-6B4B-8875-FA263EFF1296}" presName="composite" presStyleCnt="0"/>
      <dgm:spPr/>
    </dgm:pt>
    <dgm:pt modelId="{B11A64BB-F2EA-9B40-A9E3-CAAF83C886EB}" type="pres">
      <dgm:prSet presAssocID="{050A793A-C3E1-6B4B-8875-FA263EFF1296}" presName="parentText" presStyleLbl="alignNode1" presStyleIdx="2" presStyleCnt="3">
        <dgm:presLayoutVars>
          <dgm:chMax val="1"/>
          <dgm:bulletEnabled val="1"/>
        </dgm:presLayoutVars>
      </dgm:prSet>
      <dgm:spPr/>
      <dgm:t>
        <a:bodyPr/>
        <a:lstStyle/>
        <a:p>
          <a:endParaRPr lang="en-US"/>
        </a:p>
      </dgm:t>
    </dgm:pt>
    <dgm:pt modelId="{65F01265-43EC-3F40-A5BF-AC8DF9B515B1}" type="pres">
      <dgm:prSet presAssocID="{050A793A-C3E1-6B4B-8875-FA263EFF1296}" presName="descendantText" presStyleLbl="alignAcc1" presStyleIdx="2" presStyleCnt="3" custScaleY="144717">
        <dgm:presLayoutVars>
          <dgm:bulletEnabled val="1"/>
        </dgm:presLayoutVars>
      </dgm:prSet>
      <dgm:spPr/>
      <dgm:t>
        <a:bodyPr/>
        <a:lstStyle/>
        <a:p>
          <a:endParaRPr lang="en-US"/>
        </a:p>
      </dgm:t>
    </dgm:pt>
  </dgm:ptLst>
  <dgm:cxnLst>
    <dgm:cxn modelId="{6DADF5CA-2278-0A46-9EB1-0D4E1AFB056E}" srcId="{050A793A-C3E1-6B4B-8875-FA263EFF1296}" destId="{CD70A86C-B6E3-3F48-B8D3-57C13971B085}" srcOrd="2" destOrd="0" parTransId="{8748F579-0D79-6A4B-865E-D885EE215D00}" sibTransId="{B47CC754-AFA9-5245-8004-5C2250DCB9F1}"/>
    <dgm:cxn modelId="{ECD927C9-5E19-2144-81A0-DDEA0317B504}" srcId="{050A793A-C3E1-6B4B-8875-FA263EFF1296}" destId="{D2F02E84-AE33-6A42-8B72-365F27F7FE4D}" srcOrd="0" destOrd="0" parTransId="{B81645EC-1879-A746-BECC-A028225459FF}" sibTransId="{17CD8C53-6D68-6241-858F-CB9D658B6782}"/>
    <dgm:cxn modelId="{B6C6BF16-4561-B44C-997E-973BE2D5FC20}" type="presOf" srcId="{616D5678-F97E-CC4E-877C-A408CC9A1E71}" destId="{BDA1A1F7-C10F-7142-A999-541876CDF34B}" srcOrd="0" destOrd="0" presId="urn:microsoft.com/office/officeart/2005/8/layout/chevron2"/>
    <dgm:cxn modelId="{738C5210-CF21-0A43-A5DB-820BCC4DEA8C}" srcId="{52811F4D-433E-AB4C-A873-9FF685E25ECC}" destId="{616D5678-F97E-CC4E-877C-A408CC9A1E71}" srcOrd="1" destOrd="0" parTransId="{9CEC8F1A-92CF-5449-B944-451BB17D3232}" sibTransId="{5121AFB5-CF69-4B44-939C-23A5E27EB8D3}"/>
    <dgm:cxn modelId="{DE95B2AB-7A37-9844-B5E4-D074D372A67A}" srcId="{52811F4D-433E-AB4C-A873-9FF685E25ECC}" destId="{050A793A-C3E1-6B4B-8875-FA263EFF1296}" srcOrd="2" destOrd="0" parTransId="{3CE3BD86-C6DA-4242-B325-7D2E34BCFD0A}" sibTransId="{89DC2871-A3DA-0B43-91B1-3CA18A9D2DEF}"/>
    <dgm:cxn modelId="{5F8E32AF-D920-AF4F-AE42-A0F4964DD731}" type="presOf" srcId="{DC5FF0D6-29E2-2C45-9825-F05F3DE276CF}" destId="{4A6EC524-A44A-8F44-97CA-369C939F9F10}" srcOrd="0" destOrd="0" presId="urn:microsoft.com/office/officeart/2005/8/layout/chevron2"/>
    <dgm:cxn modelId="{D9B15990-7B81-A448-B5C7-B9CBD27C09BA}" srcId="{616D5678-F97E-CC4E-877C-A408CC9A1E71}" destId="{C64F68DD-9015-8E4B-B427-140076D4D9FF}" srcOrd="1" destOrd="0" parTransId="{6BF8F646-EC25-AA46-962D-C242CD9C392A}" sibTransId="{4F647925-9BA2-2949-BDDF-BF496AED1EAD}"/>
    <dgm:cxn modelId="{443546BB-09F8-8047-996E-97B65E036B33}" srcId="{52811F4D-433E-AB4C-A873-9FF685E25ECC}" destId="{6112E00E-A1DA-5D40-A25D-EAFCD97CED1D}" srcOrd="0" destOrd="0" parTransId="{93B4A787-2296-2D4B-8892-2A1947037D87}" sibTransId="{8CD5AC38-FE26-D843-A476-29EFC8ECE82F}"/>
    <dgm:cxn modelId="{1465C3CE-C03D-9741-B705-72118212695B}" type="presOf" srcId="{C64F68DD-9015-8E4B-B427-140076D4D9FF}" destId="{4A6EC524-A44A-8F44-97CA-369C939F9F10}" srcOrd="0" destOrd="1" presId="urn:microsoft.com/office/officeart/2005/8/layout/chevron2"/>
    <dgm:cxn modelId="{604BD284-27B8-884F-B6BA-3C2FBBB3DC6E}" srcId="{6112E00E-A1DA-5D40-A25D-EAFCD97CED1D}" destId="{A4301D0B-B194-7741-973A-1C0731831091}" srcOrd="2" destOrd="0" parTransId="{520022D5-AB20-A84F-A7D4-5FAD6C8F08D6}" sibTransId="{A702760C-2164-4D49-8663-4193FE3568E8}"/>
    <dgm:cxn modelId="{A9A54C2F-0716-5142-80AB-0F48D8525E8D}" type="presOf" srcId="{CD70A86C-B6E3-3F48-B8D3-57C13971B085}" destId="{65F01265-43EC-3F40-A5BF-AC8DF9B515B1}" srcOrd="0" destOrd="2" presId="urn:microsoft.com/office/officeart/2005/8/layout/chevron2"/>
    <dgm:cxn modelId="{254BEB39-1800-3A47-AF48-53C485D1E1DF}" type="presOf" srcId="{773F13D1-7425-5148-8F35-6D73184F8D35}" destId="{65F01265-43EC-3F40-A5BF-AC8DF9B515B1}" srcOrd="0" destOrd="1" presId="urn:microsoft.com/office/officeart/2005/8/layout/chevron2"/>
    <dgm:cxn modelId="{D426D564-3A9D-FC4B-9A6C-7672CCA56126}" type="presOf" srcId="{52811F4D-433E-AB4C-A873-9FF685E25ECC}" destId="{771306C2-3F77-414D-8B52-2121F3921D56}" srcOrd="0" destOrd="0" presId="urn:microsoft.com/office/officeart/2005/8/layout/chevron2"/>
    <dgm:cxn modelId="{8D46F0EA-6960-4947-81C8-20B40019A8A3}" type="presOf" srcId="{0480442C-C0F2-1745-AC5D-8C7EA48F9F65}" destId="{3DDF4D02-4EA6-3745-84F9-158B43C4120D}" srcOrd="0" destOrd="0" presId="urn:microsoft.com/office/officeart/2005/8/layout/chevron2"/>
    <dgm:cxn modelId="{B95CF0C7-8268-0648-B90B-808BB42A8ACD}" type="presOf" srcId="{6CB40B7F-E649-2548-9E80-10D4C0BD881C}" destId="{4A6EC524-A44A-8F44-97CA-369C939F9F10}" srcOrd="0" destOrd="2" presId="urn:microsoft.com/office/officeart/2005/8/layout/chevron2"/>
    <dgm:cxn modelId="{0A3DA1E3-66D2-C44D-8C79-EA25515D694E}" type="presOf" srcId="{050A793A-C3E1-6B4B-8875-FA263EFF1296}" destId="{B11A64BB-F2EA-9B40-A9E3-CAAF83C886EB}" srcOrd="0" destOrd="0" presId="urn:microsoft.com/office/officeart/2005/8/layout/chevron2"/>
    <dgm:cxn modelId="{D5586FB7-E556-B245-B6CD-15741EC6DB7A}" srcId="{6112E00E-A1DA-5D40-A25D-EAFCD97CED1D}" destId="{21660354-7AAD-2648-882D-9B77C7524903}" srcOrd="1" destOrd="0" parTransId="{1CBE40C7-9EAC-7C43-9B17-B14FF9AF733A}" sibTransId="{643D4851-0976-F740-8A1B-C4CE06B0F9A9}"/>
    <dgm:cxn modelId="{6D5B1596-FFBD-CC4B-8D80-98D2E2A2AF9D}" type="presOf" srcId="{6112E00E-A1DA-5D40-A25D-EAFCD97CED1D}" destId="{52AB6EC9-0489-4149-9113-82415F0B9927}" srcOrd="0" destOrd="0" presId="urn:microsoft.com/office/officeart/2005/8/layout/chevron2"/>
    <dgm:cxn modelId="{F414BA27-2E13-B044-BCC1-FE767E5ED742}" srcId="{050A793A-C3E1-6B4B-8875-FA263EFF1296}" destId="{D4795A69-0AF0-8442-89D4-024173312C0C}" srcOrd="4" destOrd="0" parTransId="{E22F745D-ED1E-C94F-A2DE-828E560B9388}" sibTransId="{F1BE1281-C78B-B545-B882-059B20BD0BB5}"/>
    <dgm:cxn modelId="{F004F8EE-6F41-A144-8E0F-EB6970F16C58}" srcId="{050A793A-C3E1-6B4B-8875-FA263EFF1296}" destId="{773F13D1-7425-5148-8F35-6D73184F8D35}" srcOrd="1" destOrd="0" parTransId="{CEF62817-710D-7441-8574-D3691938F247}" sibTransId="{38C9A7A8-7B99-F24F-A50A-2050757E0D7A}"/>
    <dgm:cxn modelId="{01C7EE96-6D3D-C848-9790-F6B4C32D5783}" srcId="{6112E00E-A1DA-5D40-A25D-EAFCD97CED1D}" destId="{0480442C-C0F2-1745-AC5D-8C7EA48F9F65}" srcOrd="0" destOrd="0" parTransId="{C2B5AAAD-D83B-FE44-9465-9471E48ED720}" sibTransId="{A0EC58BA-67E1-0541-98C8-43D7648DB1A7}"/>
    <dgm:cxn modelId="{03F4248E-AE15-8749-8BD6-6C50235DE5BE}" srcId="{616D5678-F97E-CC4E-877C-A408CC9A1E71}" destId="{DC5FF0D6-29E2-2C45-9825-F05F3DE276CF}" srcOrd="0" destOrd="0" parTransId="{C3DFB575-1403-F14D-ACF4-B25E18BEC97C}" sibTransId="{194543F3-FDAE-A045-8F6B-7AA42B40FC62}"/>
    <dgm:cxn modelId="{B520E688-0B41-CA40-8A66-F6718576B84A}" type="presOf" srcId="{255E24B2-9A90-904E-99F7-09169F951D1C}" destId="{65F01265-43EC-3F40-A5BF-AC8DF9B515B1}" srcOrd="0" destOrd="3" presId="urn:microsoft.com/office/officeart/2005/8/layout/chevron2"/>
    <dgm:cxn modelId="{5DC8E587-AAC1-EF41-A983-D6B7D23214FC}" srcId="{050A793A-C3E1-6B4B-8875-FA263EFF1296}" destId="{255E24B2-9A90-904E-99F7-09169F951D1C}" srcOrd="3" destOrd="0" parTransId="{5D8355C1-213A-9548-8DD2-02109E20DFF1}" sibTransId="{D8643444-5209-1543-8C80-E2C5DC604A91}"/>
    <dgm:cxn modelId="{C73AAB3D-D435-8F48-BE23-02CE44733CC8}" type="presOf" srcId="{D4795A69-0AF0-8442-89D4-024173312C0C}" destId="{65F01265-43EC-3F40-A5BF-AC8DF9B515B1}" srcOrd="0" destOrd="4" presId="urn:microsoft.com/office/officeart/2005/8/layout/chevron2"/>
    <dgm:cxn modelId="{A7B84500-85CC-9345-A275-5D26B81536D4}" type="presOf" srcId="{A4301D0B-B194-7741-973A-1C0731831091}" destId="{3DDF4D02-4EA6-3745-84F9-158B43C4120D}" srcOrd="0" destOrd="2" presId="urn:microsoft.com/office/officeart/2005/8/layout/chevron2"/>
    <dgm:cxn modelId="{78D02E2B-8B22-3945-8700-0D95B83A6D28}" type="presOf" srcId="{21660354-7AAD-2648-882D-9B77C7524903}" destId="{3DDF4D02-4EA6-3745-84F9-158B43C4120D}" srcOrd="0" destOrd="1" presId="urn:microsoft.com/office/officeart/2005/8/layout/chevron2"/>
    <dgm:cxn modelId="{F196D8FC-1A27-5D47-B684-435B7B928F0E}" srcId="{616D5678-F97E-CC4E-877C-A408CC9A1E71}" destId="{6CB40B7F-E649-2548-9E80-10D4C0BD881C}" srcOrd="2" destOrd="0" parTransId="{88D667E4-2994-3F42-829E-C02A72DFF075}" sibTransId="{37D2265D-D6B2-D04F-B59F-8A1A89B4CA25}"/>
    <dgm:cxn modelId="{D67CA24D-917D-374B-9355-2B45FDC2AEA5}" type="presOf" srcId="{D2F02E84-AE33-6A42-8B72-365F27F7FE4D}" destId="{65F01265-43EC-3F40-A5BF-AC8DF9B515B1}" srcOrd="0" destOrd="0" presId="urn:microsoft.com/office/officeart/2005/8/layout/chevron2"/>
    <dgm:cxn modelId="{39998038-0E82-2849-AE3C-1488309775F6}" type="presParOf" srcId="{771306C2-3F77-414D-8B52-2121F3921D56}" destId="{F38EFE59-9BCD-1F45-8682-10817F8BA8B2}" srcOrd="0" destOrd="0" presId="urn:microsoft.com/office/officeart/2005/8/layout/chevron2"/>
    <dgm:cxn modelId="{ED1D2475-FA11-944E-AF4C-944F4CFE08E2}" type="presParOf" srcId="{F38EFE59-9BCD-1F45-8682-10817F8BA8B2}" destId="{52AB6EC9-0489-4149-9113-82415F0B9927}" srcOrd="0" destOrd="0" presId="urn:microsoft.com/office/officeart/2005/8/layout/chevron2"/>
    <dgm:cxn modelId="{1ABC6BAD-E1F8-FF48-B0C8-B2B699A4C219}" type="presParOf" srcId="{F38EFE59-9BCD-1F45-8682-10817F8BA8B2}" destId="{3DDF4D02-4EA6-3745-84F9-158B43C4120D}" srcOrd="1" destOrd="0" presId="urn:microsoft.com/office/officeart/2005/8/layout/chevron2"/>
    <dgm:cxn modelId="{66F46EB8-0ABE-DD4C-B7EC-352257A19BAB}" type="presParOf" srcId="{771306C2-3F77-414D-8B52-2121F3921D56}" destId="{A5430F77-C1BD-4948-9A82-E062695A2647}" srcOrd="1" destOrd="0" presId="urn:microsoft.com/office/officeart/2005/8/layout/chevron2"/>
    <dgm:cxn modelId="{EFE6CD7F-DC9E-A24F-A860-44157F461823}" type="presParOf" srcId="{771306C2-3F77-414D-8B52-2121F3921D56}" destId="{E4B0E179-DD83-3943-A6AB-580D99A57EAA}" srcOrd="2" destOrd="0" presId="urn:microsoft.com/office/officeart/2005/8/layout/chevron2"/>
    <dgm:cxn modelId="{08AAF3F7-8F58-2E46-A947-19AB9CDB8008}" type="presParOf" srcId="{E4B0E179-DD83-3943-A6AB-580D99A57EAA}" destId="{BDA1A1F7-C10F-7142-A999-541876CDF34B}" srcOrd="0" destOrd="0" presId="urn:microsoft.com/office/officeart/2005/8/layout/chevron2"/>
    <dgm:cxn modelId="{39207C58-82E5-2142-90C5-FA2A7C8DF438}" type="presParOf" srcId="{E4B0E179-DD83-3943-A6AB-580D99A57EAA}" destId="{4A6EC524-A44A-8F44-97CA-369C939F9F10}" srcOrd="1" destOrd="0" presId="urn:microsoft.com/office/officeart/2005/8/layout/chevron2"/>
    <dgm:cxn modelId="{150F7808-0E05-7A43-8814-B63F03904F8F}" type="presParOf" srcId="{771306C2-3F77-414D-8B52-2121F3921D56}" destId="{12FA7DFD-5A47-5041-A1EA-534E3C204243}" srcOrd="3" destOrd="0" presId="urn:microsoft.com/office/officeart/2005/8/layout/chevron2"/>
    <dgm:cxn modelId="{2841B165-0C64-1945-90F6-F8A82DBD9577}" type="presParOf" srcId="{771306C2-3F77-414D-8B52-2121F3921D56}" destId="{4D25CD8E-22C5-E845-9B13-B8EF071930F0}" srcOrd="4" destOrd="0" presId="urn:microsoft.com/office/officeart/2005/8/layout/chevron2"/>
    <dgm:cxn modelId="{737A23DB-A174-5B42-B2AB-BDDB2E504483}" type="presParOf" srcId="{4D25CD8E-22C5-E845-9B13-B8EF071930F0}" destId="{B11A64BB-F2EA-9B40-A9E3-CAAF83C886EB}" srcOrd="0" destOrd="0" presId="urn:microsoft.com/office/officeart/2005/8/layout/chevron2"/>
    <dgm:cxn modelId="{C3075F95-B8F0-0643-8595-A4BAD87EF999}" type="presParOf" srcId="{4D25CD8E-22C5-E845-9B13-B8EF071930F0}" destId="{65F01265-43EC-3F40-A5BF-AC8DF9B515B1}"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4E1EE3C-B321-C446-8420-75E202EB2E9F}" type="doc">
      <dgm:prSet loTypeId="urn:microsoft.com/office/officeart/2005/8/layout/gear1" loCatId="" qsTypeId="urn:microsoft.com/office/officeart/2005/8/quickstyle/simple1" qsCatId="simple" csTypeId="urn:microsoft.com/office/officeart/2005/8/colors/accent1_2" csCatId="accent1" phldr="1"/>
      <dgm:spPr/>
    </dgm:pt>
    <dgm:pt modelId="{7BDD832A-8A16-7D4B-B77D-F4FD3DD4F64C}">
      <dgm:prSet phldrT="[Text]" custT="1"/>
      <dgm:spPr/>
      <dgm:t>
        <a:bodyPr/>
        <a:lstStyle/>
        <a:p>
          <a:r>
            <a:rPr lang="en-US" sz="1800" dirty="0"/>
            <a:t>DLG4NLP</a:t>
          </a:r>
        </a:p>
        <a:p>
          <a:r>
            <a:rPr lang="en-US" sz="1800" dirty="0"/>
            <a:t>Introduction, Foundations, Applications</a:t>
          </a:r>
        </a:p>
      </dgm:t>
    </dgm:pt>
    <dgm:pt modelId="{3550C4EC-F0DF-5B4D-8FE8-29875544CD3E}" type="parTrans" cxnId="{2F8AA611-27D0-8148-9DFA-221EEF0939BC}">
      <dgm:prSet/>
      <dgm:spPr/>
      <dgm:t>
        <a:bodyPr/>
        <a:lstStyle/>
        <a:p>
          <a:endParaRPr lang="en-US"/>
        </a:p>
      </dgm:t>
    </dgm:pt>
    <dgm:pt modelId="{CAFE5D75-31DD-904A-9A4A-47C5C96D9BF9}" type="sibTrans" cxnId="{2F8AA611-27D0-8148-9DFA-221EEF0939BC}">
      <dgm:prSet/>
      <dgm:spPr/>
      <dgm:t>
        <a:bodyPr/>
        <a:lstStyle/>
        <a:p>
          <a:endParaRPr lang="en-US"/>
        </a:p>
      </dgm:t>
    </dgm:pt>
    <dgm:pt modelId="{A8CD699C-84B9-FD42-862D-7FD18C1AC60C}">
      <dgm:prSet phldrT="[Text]" custT="1"/>
      <dgm:spPr/>
      <dgm:t>
        <a:bodyPr/>
        <a:lstStyle/>
        <a:p>
          <a:r>
            <a:rPr lang="en-US" sz="1800" dirty="0"/>
            <a:t>DLG4NLP </a:t>
          </a:r>
        </a:p>
        <a:p>
          <a:r>
            <a:rPr lang="en-US" sz="1800" dirty="0"/>
            <a:t>Demos</a:t>
          </a:r>
        </a:p>
      </dgm:t>
    </dgm:pt>
    <dgm:pt modelId="{7C1DACC5-92D3-F443-BFAF-C645C3F502FF}" type="parTrans" cxnId="{E6375327-02DB-1247-A55F-2B53C44C838C}">
      <dgm:prSet/>
      <dgm:spPr/>
      <dgm:t>
        <a:bodyPr/>
        <a:lstStyle/>
        <a:p>
          <a:endParaRPr lang="en-US"/>
        </a:p>
      </dgm:t>
    </dgm:pt>
    <dgm:pt modelId="{A627AC5F-1C13-E943-AEA1-AF12609C9C59}" type="sibTrans" cxnId="{E6375327-02DB-1247-A55F-2B53C44C838C}">
      <dgm:prSet/>
      <dgm:spPr/>
      <dgm:t>
        <a:bodyPr/>
        <a:lstStyle/>
        <a:p>
          <a:endParaRPr lang="en-US"/>
        </a:p>
      </dgm:t>
    </dgm:pt>
    <dgm:pt modelId="{3796FD8E-3F5D-414D-BE85-54870447D994}">
      <dgm:prSet phldrT="[Text]" custT="1"/>
      <dgm:spPr/>
      <dgm:t>
        <a:bodyPr/>
        <a:lstStyle/>
        <a:p>
          <a:r>
            <a:rPr lang="en-US" sz="1800" dirty="0"/>
            <a:t>DLG4NLP Future Directions</a:t>
          </a:r>
        </a:p>
      </dgm:t>
    </dgm:pt>
    <dgm:pt modelId="{16B7E1E0-F724-CD4C-A4BF-9EA13F9812FF}" type="parTrans" cxnId="{175CF755-2B56-244E-90A0-15B16445DE91}">
      <dgm:prSet/>
      <dgm:spPr/>
      <dgm:t>
        <a:bodyPr/>
        <a:lstStyle/>
        <a:p>
          <a:endParaRPr lang="en-US"/>
        </a:p>
      </dgm:t>
    </dgm:pt>
    <dgm:pt modelId="{E8677852-2269-E848-8706-BCFBBC4E3376}" type="sibTrans" cxnId="{175CF755-2B56-244E-90A0-15B16445DE91}">
      <dgm:prSet/>
      <dgm:spPr/>
      <dgm:t>
        <a:bodyPr/>
        <a:lstStyle/>
        <a:p>
          <a:endParaRPr lang="en-US"/>
        </a:p>
      </dgm:t>
    </dgm:pt>
    <dgm:pt modelId="{50701805-5387-FB4E-AA57-8D0D4D251C0D}" type="pres">
      <dgm:prSet presAssocID="{74E1EE3C-B321-C446-8420-75E202EB2E9F}" presName="composite" presStyleCnt="0">
        <dgm:presLayoutVars>
          <dgm:chMax val="3"/>
          <dgm:animLvl val="lvl"/>
          <dgm:resizeHandles val="exact"/>
        </dgm:presLayoutVars>
      </dgm:prSet>
      <dgm:spPr/>
    </dgm:pt>
    <dgm:pt modelId="{1572FEAC-40B3-FE44-8C02-5B6CAF7CD418}" type="pres">
      <dgm:prSet presAssocID="{7BDD832A-8A16-7D4B-B77D-F4FD3DD4F64C}" presName="gear1" presStyleLbl="node1" presStyleIdx="0" presStyleCnt="3">
        <dgm:presLayoutVars>
          <dgm:chMax val="1"/>
          <dgm:bulletEnabled val="1"/>
        </dgm:presLayoutVars>
      </dgm:prSet>
      <dgm:spPr/>
      <dgm:t>
        <a:bodyPr/>
        <a:lstStyle/>
        <a:p>
          <a:endParaRPr lang="en-US"/>
        </a:p>
      </dgm:t>
    </dgm:pt>
    <dgm:pt modelId="{0AB80A3B-FF0F-F84B-8072-CAF04A8D2F45}" type="pres">
      <dgm:prSet presAssocID="{7BDD832A-8A16-7D4B-B77D-F4FD3DD4F64C}" presName="gear1srcNode" presStyleLbl="node1" presStyleIdx="0" presStyleCnt="3"/>
      <dgm:spPr/>
      <dgm:t>
        <a:bodyPr/>
        <a:lstStyle/>
        <a:p>
          <a:endParaRPr lang="en-US"/>
        </a:p>
      </dgm:t>
    </dgm:pt>
    <dgm:pt modelId="{B4931735-9573-9142-8C4D-B977C5D6E5C1}" type="pres">
      <dgm:prSet presAssocID="{7BDD832A-8A16-7D4B-B77D-F4FD3DD4F64C}" presName="gear1dstNode" presStyleLbl="node1" presStyleIdx="0" presStyleCnt="3"/>
      <dgm:spPr/>
      <dgm:t>
        <a:bodyPr/>
        <a:lstStyle/>
        <a:p>
          <a:endParaRPr lang="en-US"/>
        </a:p>
      </dgm:t>
    </dgm:pt>
    <dgm:pt modelId="{95934908-1D3E-A24E-A936-5D0FC9FC03D7}" type="pres">
      <dgm:prSet presAssocID="{A8CD699C-84B9-FD42-862D-7FD18C1AC60C}" presName="gear2" presStyleLbl="node1" presStyleIdx="1" presStyleCnt="3" custScaleX="115022" custScaleY="100228">
        <dgm:presLayoutVars>
          <dgm:chMax val="1"/>
          <dgm:bulletEnabled val="1"/>
        </dgm:presLayoutVars>
      </dgm:prSet>
      <dgm:spPr/>
      <dgm:t>
        <a:bodyPr/>
        <a:lstStyle/>
        <a:p>
          <a:endParaRPr lang="en-US"/>
        </a:p>
      </dgm:t>
    </dgm:pt>
    <dgm:pt modelId="{D2BE8F2B-366A-B244-A187-99FE9491C076}" type="pres">
      <dgm:prSet presAssocID="{A8CD699C-84B9-FD42-862D-7FD18C1AC60C}" presName="gear2srcNode" presStyleLbl="node1" presStyleIdx="1" presStyleCnt="3"/>
      <dgm:spPr/>
      <dgm:t>
        <a:bodyPr/>
        <a:lstStyle/>
        <a:p>
          <a:endParaRPr lang="en-US"/>
        </a:p>
      </dgm:t>
    </dgm:pt>
    <dgm:pt modelId="{3BD518F8-308C-B14C-94D6-8BF2D346D08E}" type="pres">
      <dgm:prSet presAssocID="{A8CD699C-84B9-FD42-862D-7FD18C1AC60C}" presName="gear2dstNode" presStyleLbl="node1" presStyleIdx="1" presStyleCnt="3"/>
      <dgm:spPr/>
      <dgm:t>
        <a:bodyPr/>
        <a:lstStyle/>
        <a:p>
          <a:endParaRPr lang="en-US"/>
        </a:p>
      </dgm:t>
    </dgm:pt>
    <dgm:pt modelId="{83F5A3F4-4C7F-7042-8BA0-6CAE04613D76}" type="pres">
      <dgm:prSet presAssocID="{3796FD8E-3F5D-414D-BE85-54870447D994}" presName="gear3" presStyleLbl="node1" presStyleIdx="2" presStyleCnt="3"/>
      <dgm:spPr/>
      <dgm:t>
        <a:bodyPr/>
        <a:lstStyle/>
        <a:p>
          <a:endParaRPr lang="en-US"/>
        </a:p>
      </dgm:t>
    </dgm:pt>
    <dgm:pt modelId="{F36F0426-D373-2E41-833E-2A5D8398BBE3}" type="pres">
      <dgm:prSet presAssocID="{3796FD8E-3F5D-414D-BE85-54870447D994}" presName="gear3tx" presStyleLbl="node1" presStyleIdx="2" presStyleCnt="3">
        <dgm:presLayoutVars>
          <dgm:chMax val="1"/>
          <dgm:bulletEnabled val="1"/>
        </dgm:presLayoutVars>
      </dgm:prSet>
      <dgm:spPr/>
      <dgm:t>
        <a:bodyPr/>
        <a:lstStyle/>
        <a:p>
          <a:endParaRPr lang="en-US"/>
        </a:p>
      </dgm:t>
    </dgm:pt>
    <dgm:pt modelId="{394ECC5A-610D-8342-8F3B-9B2D717741D8}" type="pres">
      <dgm:prSet presAssocID="{3796FD8E-3F5D-414D-BE85-54870447D994}" presName="gear3srcNode" presStyleLbl="node1" presStyleIdx="2" presStyleCnt="3"/>
      <dgm:spPr/>
      <dgm:t>
        <a:bodyPr/>
        <a:lstStyle/>
        <a:p>
          <a:endParaRPr lang="en-US"/>
        </a:p>
      </dgm:t>
    </dgm:pt>
    <dgm:pt modelId="{F14F6720-FAFD-C641-ADA6-34D6BEEAFD99}" type="pres">
      <dgm:prSet presAssocID="{3796FD8E-3F5D-414D-BE85-54870447D994}" presName="gear3dstNode" presStyleLbl="node1" presStyleIdx="2" presStyleCnt="3"/>
      <dgm:spPr/>
      <dgm:t>
        <a:bodyPr/>
        <a:lstStyle/>
        <a:p>
          <a:endParaRPr lang="en-US"/>
        </a:p>
      </dgm:t>
    </dgm:pt>
    <dgm:pt modelId="{3B6B5E01-B536-1548-AB67-935F4E791C6B}" type="pres">
      <dgm:prSet presAssocID="{CAFE5D75-31DD-904A-9A4A-47C5C96D9BF9}" presName="connector1" presStyleLbl="sibTrans2D1" presStyleIdx="0" presStyleCnt="3"/>
      <dgm:spPr/>
      <dgm:t>
        <a:bodyPr/>
        <a:lstStyle/>
        <a:p>
          <a:endParaRPr lang="en-US"/>
        </a:p>
      </dgm:t>
    </dgm:pt>
    <dgm:pt modelId="{7FA9C259-16C3-A94F-B9D5-EE48E4850555}" type="pres">
      <dgm:prSet presAssocID="{A627AC5F-1C13-E943-AEA1-AF12609C9C59}" presName="connector2" presStyleLbl="sibTrans2D1" presStyleIdx="1" presStyleCnt="3"/>
      <dgm:spPr/>
      <dgm:t>
        <a:bodyPr/>
        <a:lstStyle/>
        <a:p>
          <a:endParaRPr lang="en-US"/>
        </a:p>
      </dgm:t>
    </dgm:pt>
    <dgm:pt modelId="{1941D325-21FE-0545-8EAD-35833875799F}" type="pres">
      <dgm:prSet presAssocID="{E8677852-2269-E848-8706-BCFBBC4E3376}" presName="connector3" presStyleLbl="sibTrans2D1" presStyleIdx="2" presStyleCnt="3"/>
      <dgm:spPr/>
      <dgm:t>
        <a:bodyPr/>
        <a:lstStyle/>
        <a:p>
          <a:endParaRPr lang="en-US"/>
        </a:p>
      </dgm:t>
    </dgm:pt>
  </dgm:ptLst>
  <dgm:cxnLst>
    <dgm:cxn modelId="{E6375327-02DB-1247-A55F-2B53C44C838C}" srcId="{74E1EE3C-B321-C446-8420-75E202EB2E9F}" destId="{A8CD699C-84B9-FD42-862D-7FD18C1AC60C}" srcOrd="1" destOrd="0" parTransId="{7C1DACC5-92D3-F443-BFAF-C645C3F502FF}" sibTransId="{A627AC5F-1C13-E943-AEA1-AF12609C9C59}"/>
    <dgm:cxn modelId="{E2DCA6C2-1388-5240-8DC9-CCA306EB150B}" type="presOf" srcId="{7BDD832A-8A16-7D4B-B77D-F4FD3DD4F64C}" destId="{0AB80A3B-FF0F-F84B-8072-CAF04A8D2F45}" srcOrd="1" destOrd="0" presId="urn:microsoft.com/office/officeart/2005/8/layout/gear1"/>
    <dgm:cxn modelId="{F13FC96F-BD32-4342-8215-D9DC95E3667E}" type="presOf" srcId="{3796FD8E-3F5D-414D-BE85-54870447D994}" destId="{F14F6720-FAFD-C641-ADA6-34D6BEEAFD99}" srcOrd="3" destOrd="0" presId="urn:microsoft.com/office/officeart/2005/8/layout/gear1"/>
    <dgm:cxn modelId="{92D4C56C-7E6E-BE4A-BC8F-1B0E67204809}" type="presOf" srcId="{7BDD832A-8A16-7D4B-B77D-F4FD3DD4F64C}" destId="{B4931735-9573-9142-8C4D-B977C5D6E5C1}" srcOrd="2" destOrd="0" presId="urn:microsoft.com/office/officeart/2005/8/layout/gear1"/>
    <dgm:cxn modelId="{6E46237E-D01E-F641-815B-7DC571ADDCCC}" type="presOf" srcId="{A627AC5F-1C13-E943-AEA1-AF12609C9C59}" destId="{7FA9C259-16C3-A94F-B9D5-EE48E4850555}" srcOrd="0" destOrd="0" presId="urn:microsoft.com/office/officeart/2005/8/layout/gear1"/>
    <dgm:cxn modelId="{309AE7EF-B7AF-8A47-9DD6-0DC85F707D53}" type="presOf" srcId="{E8677852-2269-E848-8706-BCFBBC4E3376}" destId="{1941D325-21FE-0545-8EAD-35833875799F}" srcOrd="0" destOrd="0" presId="urn:microsoft.com/office/officeart/2005/8/layout/gear1"/>
    <dgm:cxn modelId="{6F1043A7-F3C7-B14D-951E-A34C527ECA77}" type="presOf" srcId="{3796FD8E-3F5D-414D-BE85-54870447D994}" destId="{83F5A3F4-4C7F-7042-8BA0-6CAE04613D76}" srcOrd="0" destOrd="0" presId="urn:microsoft.com/office/officeart/2005/8/layout/gear1"/>
    <dgm:cxn modelId="{C1E7CFAD-A211-1149-81EB-F9255B8D4198}" type="presOf" srcId="{3796FD8E-3F5D-414D-BE85-54870447D994}" destId="{F36F0426-D373-2E41-833E-2A5D8398BBE3}" srcOrd="1" destOrd="0" presId="urn:microsoft.com/office/officeart/2005/8/layout/gear1"/>
    <dgm:cxn modelId="{2F8AA611-27D0-8148-9DFA-221EEF0939BC}" srcId="{74E1EE3C-B321-C446-8420-75E202EB2E9F}" destId="{7BDD832A-8A16-7D4B-B77D-F4FD3DD4F64C}" srcOrd="0" destOrd="0" parTransId="{3550C4EC-F0DF-5B4D-8FE8-29875544CD3E}" sibTransId="{CAFE5D75-31DD-904A-9A4A-47C5C96D9BF9}"/>
    <dgm:cxn modelId="{E5E57D99-185C-3649-AE45-31FF8F13861A}" type="presOf" srcId="{A8CD699C-84B9-FD42-862D-7FD18C1AC60C}" destId="{D2BE8F2B-366A-B244-A187-99FE9491C076}" srcOrd="1" destOrd="0" presId="urn:microsoft.com/office/officeart/2005/8/layout/gear1"/>
    <dgm:cxn modelId="{992206E6-DF79-0447-B8CA-812D6026F174}" type="presOf" srcId="{7BDD832A-8A16-7D4B-B77D-F4FD3DD4F64C}" destId="{1572FEAC-40B3-FE44-8C02-5B6CAF7CD418}" srcOrd="0" destOrd="0" presId="urn:microsoft.com/office/officeart/2005/8/layout/gear1"/>
    <dgm:cxn modelId="{BFC1575F-827D-C24A-9312-B5B795E87663}" type="presOf" srcId="{A8CD699C-84B9-FD42-862D-7FD18C1AC60C}" destId="{3BD518F8-308C-B14C-94D6-8BF2D346D08E}" srcOrd="2" destOrd="0" presId="urn:microsoft.com/office/officeart/2005/8/layout/gear1"/>
    <dgm:cxn modelId="{BE0EE5C5-819E-A34B-8672-6A4506912B9D}" type="presOf" srcId="{CAFE5D75-31DD-904A-9A4A-47C5C96D9BF9}" destId="{3B6B5E01-B536-1548-AB67-935F4E791C6B}" srcOrd="0" destOrd="0" presId="urn:microsoft.com/office/officeart/2005/8/layout/gear1"/>
    <dgm:cxn modelId="{905F6F74-357C-944C-BF10-7E80A052C1F1}" type="presOf" srcId="{3796FD8E-3F5D-414D-BE85-54870447D994}" destId="{394ECC5A-610D-8342-8F3B-9B2D717741D8}" srcOrd="2" destOrd="0" presId="urn:microsoft.com/office/officeart/2005/8/layout/gear1"/>
    <dgm:cxn modelId="{FE11FCE9-26D6-DF43-B71D-F776EB83FB97}" type="presOf" srcId="{A8CD699C-84B9-FD42-862D-7FD18C1AC60C}" destId="{95934908-1D3E-A24E-A936-5D0FC9FC03D7}" srcOrd="0" destOrd="0" presId="urn:microsoft.com/office/officeart/2005/8/layout/gear1"/>
    <dgm:cxn modelId="{175CF755-2B56-244E-90A0-15B16445DE91}" srcId="{74E1EE3C-B321-C446-8420-75E202EB2E9F}" destId="{3796FD8E-3F5D-414D-BE85-54870447D994}" srcOrd="2" destOrd="0" parTransId="{16B7E1E0-F724-CD4C-A4BF-9EA13F9812FF}" sibTransId="{E8677852-2269-E848-8706-BCFBBC4E3376}"/>
    <dgm:cxn modelId="{20D67DE1-DE6A-F847-9BC6-6DEC4F248553}" type="presOf" srcId="{74E1EE3C-B321-C446-8420-75E202EB2E9F}" destId="{50701805-5387-FB4E-AA57-8D0D4D251C0D}" srcOrd="0" destOrd="0" presId="urn:microsoft.com/office/officeart/2005/8/layout/gear1"/>
    <dgm:cxn modelId="{CD1406AA-B7A6-634E-9E7C-218FA230DFDF}" type="presParOf" srcId="{50701805-5387-FB4E-AA57-8D0D4D251C0D}" destId="{1572FEAC-40B3-FE44-8C02-5B6CAF7CD418}" srcOrd="0" destOrd="0" presId="urn:microsoft.com/office/officeart/2005/8/layout/gear1"/>
    <dgm:cxn modelId="{EFF8A5A4-F714-B748-BD09-3794AE103AD1}" type="presParOf" srcId="{50701805-5387-FB4E-AA57-8D0D4D251C0D}" destId="{0AB80A3B-FF0F-F84B-8072-CAF04A8D2F45}" srcOrd="1" destOrd="0" presId="urn:microsoft.com/office/officeart/2005/8/layout/gear1"/>
    <dgm:cxn modelId="{B4CDFD84-A7BA-504B-A9A7-2896A2DFEBD9}" type="presParOf" srcId="{50701805-5387-FB4E-AA57-8D0D4D251C0D}" destId="{B4931735-9573-9142-8C4D-B977C5D6E5C1}" srcOrd="2" destOrd="0" presId="urn:microsoft.com/office/officeart/2005/8/layout/gear1"/>
    <dgm:cxn modelId="{3ADA9BFC-3A67-3B42-8E32-C6E2D87F05E5}" type="presParOf" srcId="{50701805-5387-FB4E-AA57-8D0D4D251C0D}" destId="{95934908-1D3E-A24E-A936-5D0FC9FC03D7}" srcOrd="3" destOrd="0" presId="urn:microsoft.com/office/officeart/2005/8/layout/gear1"/>
    <dgm:cxn modelId="{744A6D53-E6BA-7F4C-A443-01FF9A0CC276}" type="presParOf" srcId="{50701805-5387-FB4E-AA57-8D0D4D251C0D}" destId="{D2BE8F2B-366A-B244-A187-99FE9491C076}" srcOrd="4" destOrd="0" presId="urn:microsoft.com/office/officeart/2005/8/layout/gear1"/>
    <dgm:cxn modelId="{E78F29ED-5ED7-5744-8A9D-4CC8D1DF411C}" type="presParOf" srcId="{50701805-5387-FB4E-AA57-8D0D4D251C0D}" destId="{3BD518F8-308C-B14C-94D6-8BF2D346D08E}" srcOrd="5" destOrd="0" presId="urn:microsoft.com/office/officeart/2005/8/layout/gear1"/>
    <dgm:cxn modelId="{E2D75A84-C8B4-E443-93AF-C6C3F969783F}" type="presParOf" srcId="{50701805-5387-FB4E-AA57-8D0D4D251C0D}" destId="{83F5A3F4-4C7F-7042-8BA0-6CAE04613D76}" srcOrd="6" destOrd="0" presId="urn:microsoft.com/office/officeart/2005/8/layout/gear1"/>
    <dgm:cxn modelId="{38B2B67A-EC13-CC4C-A735-3D747A9793CC}" type="presParOf" srcId="{50701805-5387-FB4E-AA57-8D0D4D251C0D}" destId="{F36F0426-D373-2E41-833E-2A5D8398BBE3}" srcOrd="7" destOrd="0" presId="urn:microsoft.com/office/officeart/2005/8/layout/gear1"/>
    <dgm:cxn modelId="{E362164F-04BF-B344-BB4A-E489147F0FCF}" type="presParOf" srcId="{50701805-5387-FB4E-AA57-8D0D4D251C0D}" destId="{394ECC5A-610D-8342-8F3B-9B2D717741D8}" srcOrd="8" destOrd="0" presId="urn:microsoft.com/office/officeart/2005/8/layout/gear1"/>
    <dgm:cxn modelId="{FB4E312A-AFAB-3E45-A7AC-47D66B807C2C}" type="presParOf" srcId="{50701805-5387-FB4E-AA57-8D0D4D251C0D}" destId="{F14F6720-FAFD-C641-ADA6-34D6BEEAFD99}" srcOrd="9" destOrd="0" presId="urn:microsoft.com/office/officeart/2005/8/layout/gear1"/>
    <dgm:cxn modelId="{03B194DE-100F-BE42-9B32-51F6EE10B7FB}" type="presParOf" srcId="{50701805-5387-FB4E-AA57-8D0D4D251C0D}" destId="{3B6B5E01-B536-1548-AB67-935F4E791C6B}" srcOrd="10" destOrd="0" presId="urn:microsoft.com/office/officeart/2005/8/layout/gear1"/>
    <dgm:cxn modelId="{D3530DD0-161E-F940-982A-CD49E997C3CA}" type="presParOf" srcId="{50701805-5387-FB4E-AA57-8D0D4D251C0D}" destId="{7FA9C259-16C3-A94F-B9D5-EE48E4850555}" srcOrd="11" destOrd="0" presId="urn:microsoft.com/office/officeart/2005/8/layout/gear1"/>
    <dgm:cxn modelId="{662BDE43-BB21-EE40-9020-FEBA842196E8}" type="presParOf" srcId="{50701805-5387-FB4E-AA57-8D0D4D251C0D}" destId="{1941D325-21FE-0545-8EAD-35833875799F}" srcOrd="12" destOrd="0" presId="urn:microsoft.com/office/officeart/2005/8/layout/gear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F64D2BA-EF59-FE44-B21F-F7BB10A4CCFC}" type="doc">
      <dgm:prSet loTypeId="urn:microsoft.com/office/officeart/2005/8/layout/arrow2" loCatId="" qsTypeId="urn:microsoft.com/office/officeart/2005/8/quickstyle/simple1" qsCatId="simple" csTypeId="urn:microsoft.com/office/officeart/2005/8/colors/accent1_2" csCatId="accent1" phldr="1"/>
      <dgm:spPr/>
    </dgm:pt>
    <dgm:pt modelId="{E05DD4A9-0F55-2C43-943B-BC7A21F94410}">
      <dgm:prSet phldrT="[Text]"/>
      <dgm:spPr/>
      <dgm:t>
        <a:bodyPr/>
        <a:lstStyle/>
        <a:p>
          <a:r>
            <a:rPr lang="en-US" dirty="0"/>
            <a:t>DLG4NLP Key Foundations</a:t>
          </a:r>
        </a:p>
      </dgm:t>
    </dgm:pt>
    <dgm:pt modelId="{791CF742-7B33-9A4C-82E6-F9804B3AB877}" type="parTrans" cxnId="{576A85D7-C48D-A841-8B8E-B2EE0614CFA0}">
      <dgm:prSet/>
      <dgm:spPr/>
      <dgm:t>
        <a:bodyPr/>
        <a:lstStyle/>
        <a:p>
          <a:endParaRPr lang="en-US"/>
        </a:p>
      </dgm:t>
    </dgm:pt>
    <dgm:pt modelId="{E116F70E-52E8-8B45-98F8-8F079BA6104A}" type="sibTrans" cxnId="{576A85D7-C48D-A841-8B8E-B2EE0614CFA0}">
      <dgm:prSet/>
      <dgm:spPr/>
      <dgm:t>
        <a:bodyPr/>
        <a:lstStyle/>
        <a:p>
          <a:endParaRPr lang="en-US"/>
        </a:p>
      </dgm:t>
    </dgm:pt>
    <dgm:pt modelId="{BA3E4614-6E97-0448-9C01-A657954E6F1C}">
      <dgm:prSet phldrT="[Text]"/>
      <dgm:spPr/>
      <dgm:t>
        <a:bodyPr/>
        <a:lstStyle/>
        <a:p>
          <a:r>
            <a:rPr lang="en-US" dirty="0"/>
            <a:t>DLG4NLP Key Libraries </a:t>
          </a:r>
        </a:p>
      </dgm:t>
    </dgm:pt>
    <dgm:pt modelId="{084BFAD7-21B6-0946-AE93-28BDF19408E1}" type="parTrans" cxnId="{94840420-A165-D243-86E1-332A0E84C612}">
      <dgm:prSet/>
      <dgm:spPr/>
      <dgm:t>
        <a:bodyPr/>
        <a:lstStyle/>
        <a:p>
          <a:endParaRPr lang="en-US"/>
        </a:p>
      </dgm:t>
    </dgm:pt>
    <dgm:pt modelId="{9C424949-369C-2A45-9C29-B07E48EFA0C3}" type="sibTrans" cxnId="{94840420-A165-D243-86E1-332A0E84C612}">
      <dgm:prSet/>
      <dgm:spPr/>
      <dgm:t>
        <a:bodyPr/>
        <a:lstStyle/>
        <a:p>
          <a:endParaRPr lang="en-US"/>
        </a:p>
      </dgm:t>
    </dgm:pt>
    <dgm:pt modelId="{E4B37E4C-B2C6-554E-9C4D-AF1ECB94547A}">
      <dgm:prSet phldrT="[Text]"/>
      <dgm:spPr/>
      <dgm:t>
        <a:bodyPr/>
        <a:lstStyle/>
        <a:p>
          <a:r>
            <a:rPr lang="en-US" dirty="0"/>
            <a:t>DLG4NLP Future Directions</a:t>
          </a:r>
        </a:p>
      </dgm:t>
    </dgm:pt>
    <dgm:pt modelId="{2EDB2D5A-4197-2848-AE93-9E348934A68F}" type="parTrans" cxnId="{E23DFE2F-E94C-B046-B2D0-7F9C4CF352F5}">
      <dgm:prSet/>
      <dgm:spPr/>
      <dgm:t>
        <a:bodyPr/>
        <a:lstStyle/>
        <a:p>
          <a:endParaRPr lang="en-US"/>
        </a:p>
      </dgm:t>
    </dgm:pt>
    <dgm:pt modelId="{EBEC1B1D-A2B8-AD40-BEC5-286432931528}" type="sibTrans" cxnId="{E23DFE2F-E94C-B046-B2D0-7F9C4CF352F5}">
      <dgm:prSet/>
      <dgm:spPr/>
      <dgm:t>
        <a:bodyPr/>
        <a:lstStyle/>
        <a:p>
          <a:endParaRPr lang="en-US"/>
        </a:p>
      </dgm:t>
    </dgm:pt>
    <dgm:pt modelId="{930A4B96-4CF4-9B44-9954-D40853CCDED0}" type="pres">
      <dgm:prSet presAssocID="{6F64D2BA-EF59-FE44-B21F-F7BB10A4CCFC}" presName="arrowDiagram" presStyleCnt="0">
        <dgm:presLayoutVars>
          <dgm:chMax val="5"/>
          <dgm:dir/>
          <dgm:resizeHandles val="exact"/>
        </dgm:presLayoutVars>
      </dgm:prSet>
      <dgm:spPr/>
    </dgm:pt>
    <dgm:pt modelId="{22039CBB-3DE8-F24E-B606-F465CA4E63A3}" type="pres">
      <dgm:prSet presAssocID="{6F64D2BA-EF59-FE44-B21F-F7BB10A4CCFC}" presName="arrow" presStyleLbl="bgShp" presStyleIdx="0" presStyleCnt="1"/>
      <dgm:spPr>
        <a:solidFill>
          <a:schemeClr val="accent4"/>
        </a:solidFill>
      </dgm:spPr>
    </dgm:pt>
    <dgm:pt modelId="{8D70C42A-DDD7-474A-AD48-5B53304A7397}" type="pres">
      <dgm:prSet presAssocID="{6F64D2BA-EF59-FE44-B21F-F7BB10A4CCFC}" presName="arrowDiagram3" presStyleCnt="0"/>
      <dgm:spPr/>
    </dgm:pt>
    <dgm:pt modelId="{005F42C6-A076-CA40-B349-76586E1B67D7}" type="pres">
      <dgm:prSet presAssocID="{E05DD4A9-0F55-2C43-943B-BC7A21F94410}" presName="bullet3a" presStyleLbl="node1" presStyleIdx="0" presStyleCnt="3"/>
      <dgm:spPr/>
    </dgm:pt>
    <dgm:pt modelId="{8EA8D067-57CB-FB48-9BB0-00B51682A9EF}" type="pres">
      <dgm:prSet presAssocID="{E05DD4A9-0F55-2C43-943B-BC7A21F94410}" presName="textBox3a" presStyleLbl="revTx" presStyleIdx="0" presStyleCnt="3">
        <dgm:presLayoutVars>
          <dgm:bulletEnabled val="1"/>
        </dgm:presLayoutVars>
      </dgm:prSet>
      <dgm:spPr/>
      <dgm:t>
        <a:bodyPr/>
        <a:lstStyle/>
        <a:p>
          <a:endParaRPr lang="en-US"/>
        </a:p>
      </dgm:t>
    </dgm:pt>
    <dgm:pt modelId="{7B718B2E-F6CD-DF40-971C-78C9387A0DDF}" type="pres">
      <dgm:prSet presAssocID="{BA3E4614-6E97-0448-9C01-A657954E6F1C}" presName="bullet3b" presStyleLbl="node1" presStyleIdx="1" presStyleCnt="3"/>
      <dgm:spPr/>
    </dgm:pt>
    <dgm:pt modelId="{DEAEF2B7-EDFC-4F46-AB5B-F36F02437FA7}" type="pres">
      <dgm:prSet presAssocID="{BA3E4614-6E97-0448-9C01-A657954E6F1C}" presName="textBox3b" presStyleLbl="revTx" presStyleIdx="1" presStyleCnt="3">
        <dgm:presLayoutVars>
          <dgm:bulletEnabled val="1"/>
        </dgm:presLayoutVars>
      </dgm:prSet>
      <dgm:spPr/>
      <dgm:t>
        <a:bodyPr/>
        <a:lstStyle/>
        <a:p>
          <a:endParaRPr lang="en-US"/>
        </a:p>
      </dgm:t>
    </dgm:pt>
    <dgm:pt modelId="{BABD4F86-F87C-4247-B6B1-3C95935A3690}" type="pres">
      <dgm:prSet presAssocID="{E4B37E4C-B2C6-554E-9C4D-AF1ECB94547A}" presName="bullet3c" presStyleLbl="node1" presStyleIdx="2" presStyleCnt="3"/>
      <dgm:spPr/>
    </dgm:pt>
    <dgm:pt modelId="{D78F1722-7243-8C4C-A1C6-3299DDEC8477}" type="pres">
      <dgm:prSet presAssocID="{E4B37E4C-B2C6-554E-9C4D-AF1ECB94547A}" presName="textBox3c" presStyleLbl="revTx" presStyleIdx="2" presStyleCnt="3">
        <dgm:presLayoutVars>
          <dgm:bulletEnabled val="1"/>
        </dgm:presLayoutVars>
      </dgm:prSet>
      <dgm:spPr/>
      <dgm:t>
        <a:bodyPr/>
        <a:lstStyle/>
        <a:p>
          <a:endParaRPr lang="en-US"/>
        </a:p>
      </dgm:t>
    </dgm:pt>
  </dgm:ptLst>
  <dgm:cxnLst>
    <dgm:cxn modelId="{53705B3A-7D41-334B-BB6F-BB39745CA828}" type="presOf" srcId="{E4B37E4C-B2C6-554E-9C4D-AF1ECB94547A}" destId="{D78F1722-7243-8C4C-A1C6-3299DDEC8477}" srcOrd="0" destOrd="0" presId="urn:microsoft.com/office/officeart/2005/8/layout/arrow2"/>
    <dgm:cxn modelId="{E23DFE2F-E94C-B046-B2D0-7F9C4CF352F5}" srcId="{6F64D2BA-EF59-FE44-B21F-F7BB10A4CCFC}" destId="{E4B37E4C-B2C6-554E-9C4D-AF1ECB94547A}" srcOrd="2" destOrd="0" parTransId="{2EDB2D5A-4197-2848-AE93-9E348934A68F}" sibTransId="{EBEC1B1D-A2B8-AD40-BEC5-286432931528}"/>
    <dgm:cxn modelId="{94840420-A165-D243-86E1-332A0E84C612}" srcId="{6F64D2BA-EF59-FE44-B21F-F7BB10A4CCFC}" destId="{BA3E4614-6E97-0448-9C01-A657954E6F1C}" srcOrd="1" destOrd="0" parTransId="{084BFAD7-21B6-0946-AE93-28BDF19408E1}" sibTransId="{9C424949-369C-2A45-9C29-B07E48EFA0C3}"/>
    <dgm:cxn modelId="{3E2397BC-8AE0-F243-A1AF-594F3EB1E505}" type="presOf" srcId="{6F64D2BA-EF59-FE44-B21F-F7BB10A4CCFC}" destId="{930A4B96-4CF4-9B44-9954-D40853CCDED0}" srcOrd="0" destOrd="0" presId="urn:microsoft.com/office/officeart/2005/8/layout/arrow2"/>
    <dgm:cxn modelId="{11B34B9E-EFBC-EE46-AE12-2E72A951BC31}" type="presOf" srcId="{E05DD4A9-0F55-2C43-943B-BC7A21F94410}" destId="{8EA8D067-57CB-FB48-9BB0-00B51682A9EF}" srcOrd="0" destOrd="0" presId="urn:microsoft.com/office/officeart/2005/8/layout/arrow2"/>
    <dgm:cxn modelId="{41D68996-9CE7-7947-B6D5-0372C834CE82}" type="presOf" srcId="{BA3E4614-6E97-0448-9C01-A657954E6F1C}" destId="{DEAEF2B7-EDFC-4F46-AB5B-F36F02437FA7}" srcOrd="0" destOrd="0" presId="urn:microsoft.com/office/officeart/2005/8/layout/arrow2"/>
    <dgm:cxn modelId="{576A85D7-C48D-A841-8B8E-B2EE0614CFA0}" srcId="{6F64D2BA-EF59-FE44-B21F-F7BB10A4CCFC}" destId="{E05DD4A9-0F55-2C43-943B-BC7A21F94410}" srcOrd="0" destOrd="0" parTransId="{791CF742-7B33-9A4C-82E6-F9804B3AB877}" sibTransId="{E116F70E-52E8-8B45-98F8-8F079BA6104A}"/>
    <dgm:cxn modelId="{4FA5F9FE-E07E-8548-8A87-E7A889D7157A}" type="presParOf" srcId="{930A4B96-4CF4-9B44-9954-D40853CCDED0}" destId="{22039CBB-3DE8-F24E-B606-F465CA4E63A3}" srcOrd="0" destOrd="0" presId="urn:microsoft.com/office/officeart/2005/8/layout/arrow2"/>
    <dgm:cxn modelId="{F4226468-E8DA-F44D-B8E6-C86F9824D0D6}" type="presParOf" srcId="{930A4B96-4CF4-9B44-9954-D40853CCDED0}" destId="{8D70C42A-DDD7-474A-AD48-5B53304A7397}" srcOrd="1" destOrd="0" presId="urn:microsoft.com/office/officeart/2005/8/layout/arrow2"/>
    <dgm:cxn modelId="{DEE6B1AB-3866-554D-BCEA-71AD5AFBB967}" type="presParOf" srcId="{8D70C42A-DDD7-474A-AD48-5B53304A7397}" destId="{005F42C6-A076-CA40-B349-76586E1B67D7}" srcOrd="0" destOrd="0" presId="urn:microsoft.com/office/officeart/2005/8/layout/arrow2"/>
    <dgm:cxn modelId="{8A3A08D8-A4F9-5E40-9866-D816624208DE}" type="presParOf" srcId="{8D70C42A-DDD7-474A-AD48-5B53304A7397}" destId="{8EA8D067-57CB-FB48-9BB0-00B51682A9EF}" srcOrd="1" destOrd="0" presId="urn:microsoft.com/office/officeart/2005/8/layout/arrow2"/>
    <dgm:cxn modelId="{88FCCE64-82E9-2A4C-9A51-5D772EB53FD2}" type="presParOf" srcId="{8D70C42A-DDD7-474A-AD48-5B53304A7397}" destId="{7B718B2E-F6CD-DF40-971C-78C9387A0DDF}" srcOrd="2" destOrd="0" presId="urn:microsoft.com/office/officeart/2005/8/layout/arrow2"/>
    <dgm:cxn modelId="{BB5C45E3-0695-564B-A843-952DD5F54D13}" type="presParOf" srcId="{8D70C42A-DDD7-474A-AD48-5B53304A7397}" destId="{DEAEF2B7-EDFC-4F46-AB5B-F36F02437FA7}" srcOrd="3" destOrd="0" presId="urn:microsoft.com/office/officeart/2005/8/layout/arrow2"/>
    <dgm:cxn modelId="{FFE663E1-E3F6-C149-A941-2EBC7134A77E}" type="presParOf" srcId="{8D70C42A-DDD7-474A-AD48-5B53304A7397}" destId="{BABD4F86-F87C-4247-B6B1-3C95935A3690}" srcOrd="4" destOrd="0" presId="urn:microsoft.com/office/officeart/2005/8/layout/arrow2"/>
    <dgm:cxn modelId="{B8315554-4C5F-164D-91CF-46C639BC2B0B}" type="presParOf" srcId="{8D70C42A-DDD7-474A-AD48-5B53304A7397}" destId="{D78F1722-7243-8C4C-A1C6-3299DDEC8477}" srcOrd="5"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AB6EC9-0489-4149-9113-82415F0B9927}">
      <dsp:nvSpPr>
        <dsp:cNvPr id="0" name=""/>
        <dsp:cNvSpPr/>
      </dsp:nvSpPr>
      <dsp:spPr>
        <a:xfrm rot="5400000">
          <a:off x="-294127" y="316782"/>
          <a:ext cx="1960850" cy="137259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a:t>DLG4NLP</a:t>
          </a:r>
        </a:p>
        <a:p>
          <a:pPr lvl="0" algn="ctr" defTabSz="755650">
            <a:lnSpc>
              <a:spcPct val="90000"/>
            </a:lnSpc>
            <a:spcBef>
              <a:spcPct val="0"/>
            </a:spcBef>
            <a:spcAft>
              <a:spcPct val="35000"/>
            </a:spcAft>
          </a:pPr>
          <a:r>
            <a:rPr lang="en-US" sz="1700" kern="1200" dirty="0"/>
            <a:t>Introduction</a:t>
          </a:r>
        </a:p>
      </dsp:txBody>
      <dsp:txXfrm rot="-5400000">
        <a:off x="1" y="708953"/>
        <a:ext cx="1372595" cy="588255"/>
      </dsp:txXfrm>
    </dsp:sp>
    <dsp:sp modelId="{3DDF4D02-4EA6-3745-84F9-158B43C4120D}">
      <dsp:nvSpPr>
        <dsp:cNvPr id="0" name=""/>
        <dsp:cNvSpPr/>
      </dsp:nvSpPr>
      <dsp:spPr>
        <a:xfrm rot="5400000">
          <a:off x="3853648" y="-2458398"/>
          <a:ext cx="1274552" cy="623665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Why Graphs for NLP?</a:t>
          </a:r>
        </a:p>
        <a:p>
          <a:pPr marL="228600" lvl="1" indent="-228600" algn="l" defTabSz="889000">
            <a:lnSpc>
              <a:spcPct val="90000"/>
            </a:lnSpc>
            <a:spcBef>
              <a:spcPct val="0"/>
            </a:spcBef>
            <a:spcAft>
              <a:spcPct val="15000"/>
            </a:spcAft>
            <a:buChar char="••"/>
          </a:pPr>
          <a:r>
            <a:rPr lang="en-US" sz="2000" kern="1200" dirty="0"/>
            <a:t>Conventional ML for NLP</a:t>
          </a:r>
        </a:p>
        <a:p>
          <a:pPr marL="228600" lvl="1" indent="-228600" algn="l" defTabSz="889000">
            <a:lnSpc>
              <a:spcPct val="90000"/>
            </a:lnSpc>
            <a:spcBef>
              <a:spcPct val="0"/>
            </a:spcBef>
            <a:spcAft>
              <a:spcPct val="15000"/>
            </a:spcAft>
            <a:buChar char="••"/>
          </a:pPr>
          <a:r>
            <a:rPr lang="en-US" sz="2000" kern="1200" dirty="0"/>
            <a:t>Deep Learning on Graphs: Foundations and Models</a:t>
          </a:r>
        </a:p>
      </dsp:txBody>
      <dsp:txXfrm rot="-5400000">
        <a:off x="1372596" y="84873"/>
        <a:ext cx="6174439" cy="1150114"/>
      </dsp:txXfrm>
    </dsp:sp>
    <dsp:sp modelId="{BDA1A1F7-C10F-7142-A999-541876CDF34B}">
      <dsp:nvSpPr>
        <dsp:cNvPr id="0" name=""/>
        <dsp:cNvSpPr/>
      </dsp:nvSpPr>
      <dsp:spPr>
        <a:xfrm rot="5400000">
          <a:off x="-294127" y="2098200"/>
          <a:ext cx="1960850" cy="137259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a:t>DLG4NLP</a:t>
          </a:r>
        </a:p>
        <a:p>
          <a:pPr lvl="0" algn="ctr" defTabSz="755650">
            <a:lnSpc>
              <a:spcPct val="90000"/>
            </a:lnSpc>
            <a:spcBef>
              <a:spcPct val="0"/>
            </a:spcBef>
            <a:spcAft>
              <a:spcPct val="35000"/>
            </a:spcAft>
          </a:pPr>
          <a:r>
            <a:rPr lang="en-US" sz="1700" kern="1200" dirty="0"/>
            <a:t>Foundations</a:t>
          </a:r>
        </a:p>
      </dsp:txBody>
      <dsp:txXfrm rot="-5400000">
        <a:off x="1" y="2490371"/>
        <a:ext cx="1372595" cy="588255"/>
      </dsp:txXfrm>
    </dsp:sp>
    <dsp:sp modelId="{4A6EC524-A44A-8F44-97CA-369C939F9F10}">
      <dsp:nvSpPr>
        <dsp:cNvPr id="0" name=""/>
        <dsp:cNvSpPr/>
      </dsp:nvSpPr>
      <dsp:spPr>
        <a:xfrm rot="5400000">
          <a:off x="3853648" y="-676979"/>
          <a:ext cx="1274552" cy="623665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Graph Construction for NLP</a:t>
          </a:r>
        </a:p>
        <a:p>
          <a:pPr marL="228600" lvl="1" indent="-228600" algn="l" defTabSz="889000">
            <a:lnSpc>
              <a:spcPct val="90000"/>
            </a:lnSpc>
            <a:spcBef>
              <a:spcPct val="0"/>
            </a:spcBef>
            <a:spcAft>
              <a:spcPct val="15000"/>
            </a:spcAft>
            <a:buChar char="••"/>
          </a:pPr>
          <a:r>
            <a:rPr lang="en-US" sz="2000" kern="1200" dirty="0"/>
            <a:t>Graph Representation Learning for NLP</a:t>
          </a:r>
        </a:p>
        <a:p>
          <a:pPr marL="228600" lvl="1" indent="-228600" algn="l" defTabSz="889000">
            <a:lnSpc>
              <a:spcPct val="90000"/>
            </a:lnSpc>
            <a:spcBef>
              <a:spcPct val="0"/>
            </a:spcBef>
            <a:spcAft>
              <a:spcPct val="15000"/>
            </a:spcAft>
            <a:buChar char="••"/>
          </a:pPr>
          <a:r>
            <a:rPr lang="en-US" sz="2000" kern="1200" dirty="0"/>
            <a:t>Graph Encoder-Decoder Models for NLP</a:t>
          </a:r>
        </a:p>
      </dsp:txBody>
      <dsp:txXfrm rot="-5400000">
        <a:off x="1372596" y="1866292"/>
        <a:ext cx="6174439" cy="1150114"/>
      </dsp:txXfrm>
    </dsp:sp>
    <dsp:sp modelId="{B11A64BB-F2EA-9B40-A9E3-CAAF83C886EB}">
      <dsp:nvSpPr>
        <dsp:cNvPr id="0" name=""/>
        <dsp:cNvSpPr/>
      </dsp:nvSpPr>
      <dsp:spPr>
        <a:xfrm rot="5400000">
          <a:off x="-294127" y="4164590"/>
          <a:ext cx="1960850" cy="137259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a:t>DLG4NLP</a:t>
          </a:r>
        </a:p>
        <a:p>
          <a:pPr lvl="0" algn="ctr" defTabSz="755650">
            <a:lnSpc>
              <a:spcPct val="90000"/>
            </a:lnSpc>
            <a:spcBef>
              <a:spcPct val="0"/>
            </a:spcBef>
            <a:spcAft>
              <a:spcPct val="35000"/>
            </a:spcAft>
          </a:pPr>
          <a:r>
            <a:rPr lang="en-US" sz="1700" kern="1200" dirty="0"/>
            <a:t>Applications</a:t>
          </a:r>
        </a:p>
      </dsp:txBody>
      <dsp:txXfrm rot="-5400000">
        <a:off x="1" y="4556761"/>
        <a:ext cx="1372595" cy="588255"/>
      </dsp:txXfrm>
    </dsp:sp>
    <dsp:sp modelId="{65F01265-43EC-3F40-A5BF-AC8DF9B515B1}">
      <dsp:nvSpPr>
        <dsp:cNvPr id="0" name=""/>
        <dsp:cNvSpPr/>
      </dsp:nvSpPr>
      <dsp:spPr>
        <a:xfrm rot="5400000">
          <a:off x="3568677" y="1389410"/>
          <a:ext cx="1844494" cy="623665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b="0" i="0" u="none" kern="1200" dirty="0"/>
            <a:t>Information Extraction</a:t>
          </a:r>
          <a:endParaRPr lang="en-US" sz="2000" kern="1200" dirty="0"/>
        </a:p>
        <a:p>
          <a:pPr marL="228600" lvl="1" indent="-228600" algn="l" defTabSz="889000">
            <a:lnSpc>
              <a:spcPct val="90000"/>
            </a:lnSpc>
            <a:spcBef>
              <a:spcPct val="0"/>
            </a:spcBef>
            <a:spcAft>
              <a:spcPct val="15000"/>
            </a:spcAft>
            <a:buChar char="••"/>
          </a:pPr>
          <a:r>
            <a:rPr lang="en-US" sz="2000" b="0" i="0" u="none" kern="1200" dirty="0"/>
            <a:t>Machine Reading Comprehension</a:t>
          </a:r>
          <a:endParaRPr lang="en-US" sz="2000" kern="1200" dirty="0"/>
        </a:p>
        <a:p>
          <a:pPr marL="228600" lvl="1" indent="-228600" algn="l" defTabSz="889000">
            <a:lnSpc>
              <a:spcPct val="90000"/>
            </a:lnSpc>
            <a:spcBef>
              <a:spcPct val="0"/>
            </a:spcBef>
            <a:spcAft>
              <a:spcPct val="15000"/>
            </a:spcAft>
            <a:buChar char="••"/>
          </a:pPr>
          <a:r>
            <a:rPr lang="en-US" sz="2000" b="0" i="0" u="none" kern="1200" dirty="0"/>
            <a:t>Natural Language Generation</a:t>
          </a:r>
          <a:endParaRPr lang="en-US" sz="2000" kern="1200" dirty="0"/>
        </a:p>
        <a:p>
          <a:pPr marL="228600" lvl="1" indent="-228600" algn="l" defTabSz="889000">
            <a:lnSpc>
              <a:spcPct val="90000"/>
            </a:lnSpc>
            <a:spcBef>
              <a:spcPct val="0"/>
            </a:spcBef>
            <a:spcAft>
              <a:spcPct val="15000"/>
            </a:spcAft>
            <a:buChar char="••"/>
          </a:pPr>
          <a:r>
            <a:rPr lang="en-US" sz="2000" b="0" i="0" u="none" kern="1200" dirty="0"/>
            <a:t>Text Clustering and Matching </a:t>
          </a:r>
          <a:endParaRPr lang="en-US" sz="2000" kern="1200" dirty="0"/>
        </a:p>
        <a:p>
          <a:pPr marL="228600" lvl="1" indent="-228600" algn="l" defTabSz="889000">
            <a:lnSpc>
              <a:spcPct val="90000"/>
            </a:lnSpc>
            <a:spcBef>
              <a:spcPct val="0"/>
            </a:spcBef>
            <a:spcAft>
              <a:spcPct val="15000"/>
            </a:spcAft>
            <a:buChar char="••"/>
          </a:pPr>
          <a:r>
            <a:rPr lang="en-US" sz="2000" kern="1200" dirty="0"/>
            <a:t>Text Mining and Classification</a:t>
          </a:r>
        </a:p>
      </dsp:txBody>
      <dsp:txXfrm rot="-5400000">
        <a:off x="1372596" y="3675533"/>
        <a:ext cx="6146617" cy="16644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72FEAC-40B3-FE44-8C02-5B6CAF7CD418}">
      <dsp:nvSpPr>
        <dsp:cNvPr id="0" name=""/>
        <dsp:cNvSpPr/>
      </dsp:nvSpPr>
      <dsp:spPr>
        <a:xfrm>
          <a:off x="2514504" y="2146184"/>
          <a:ext cx="2623113" cy="2623113"/>
        </a:xfrm>
        <a:prstGeom prst="gear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a:t>DLG4NLP</a:t>
          </a:r>
        </a:p>
        <a:p>
          <a:pPr lvl="0" algn="ctr" defTabSz="800100">
            <a:lnSpc>
              <a:spcPct val="90000"/>
            </a:lnSpc>
            <a:spcBef>
              <a:spcPct val="0"/>
            </a:spcBef>
            <a:spcAft>
              <a:spcPct val="35000"/>
            </a:spcAft>
          </a:pPr>
          <a:r>
            <a:rPr lang="en-US" sz="1800" kern="1200" dirty="0"/>
            <a:t>Introduction, Foundations, Applications</a:t>
          </a:r>
        </a:p>
      </dsp:txBody>
      <dsp:txXfrm>
        <a:off x="3041866" y="2760636"/>
        <a:ext cx="1568389" cy="1348334"/>
      </dsp:txXfrm>
    </dsp:sp>
    <dsp:sp modelId="{95934908-1D3E-A24E-A936-5D0FC9FC03D7}">
      <dsp:nvSpPr>
        <dsp:cNvPr id="0" name=""/>
        <dsp:cNvSpPr/>
      </dsp:nvSpPr>
      <dsp:spPr>
        <a:xfrm>
          <a:off x="845039" y="1524000"/>
          <a:ext cx="2194296" cy="1912068"/>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a:t>DLG4NLP </a:t>
          </a:r>
        </a:p>
        <a:p>
          <a:pPr lvl="0" algn="ctr" defTabSz="800100">
            <a:lnSpc>
              <a:spcPct val="90000"/>
            </a:lnSpc>
            <a:spcBef>
              <a:spcPct val="0"/>
            </a:spcBef>
            <a:spcAft>
              <a:spcPct val="35000"/>
            </a:spcAft>
          </a:pPr>
          <a:r>
            <a:rPr lang="en-US" sz="1800" kern="1200" dirty="0"/>
            <a:t>Demos</a:t>
          </a:r>
        </a:p>
      </dsp:txBody>
      <dsp:txXfrm>
        <a:off x="1367433" y="2008278"/>
        <a:ext cx="1149508" cy="943512"/>
      </dsp:txXfrm>
    </dsp:sp>
    <dsp:sp modelId="{83F5A3F4-4C7F-7042-8BA0-6CAE04613D76}">
      <dsp:nvSpPr>
        <dsp:cNvPr id="0" name=""/>
        <dsp:cNvSpPr/>
      </dsp:nvSpPr>
      <dsp:spPr>
        <a:xfrm rot="20700000">
          <a:off x="2056846" y="210043"/>
          <a:ext cx="1869175" cy="1869175"/>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a:t>DLG4NLP Future Directions</a:t>
          </a:r>
        </a:p>
      </dsp:txBody>
      <dsp:txXfrm rot="-20700000">
        <a:off x="2466811" y="620008"/>
        <a:ext cx="1049245" cy="1049245"/>
      </dsp:txXfrm>
    </dsp:sp>
    <dsp:sp modelId="{3B6B5E01-B536-1548-AB67-935F4E791C6B}">
      <dsp:nvSpPr>
        <dsp:cNvPr id="0" name=""/>
        <dsp:cNvSpPr/>
      </dsp:nvSpPr>
      <dsp:spPr>
        <a:xfrm>
          <a:off x="2319165" y="1746733"/>
          <a:ext cx="3357585" cy="3357585"/>
        </a:xfrm>
        <a:prstGeom prst="circularArrow">
          <a:avLst>
            <a:gd name="adj1" fmla="val 4687"/>
            <a:gd name="adj2" fmla="val 299029"/>
            <a:gd name="adj3" fmla="val 2528375"/>
            <a:gd name="adj4" fmla="val 15835222"/>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FA9C259-16C3-A94F-B9D5-EE48E4850555}">
      <dsp:nvSpPr>
        <dsp:cNvPr id="0" name=""/>
        <dsp:cNvSpPr/>
      </dsp:nvSpPr>
      <dsp:spPr>
        <a:xfrm>
          <a:off x="650475" y="1101601"/>
          <a:ext cx="2439495" cy="2439495"/>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941D325-21FE-0545-8EAD-35833875799F}">
      <dsp:nvSpPr>
        <dsp:cNvPr id="0" name=""/>
        <dsp:cNvSpPr/>
      </dsp:nvSpPr>
      <dsp:spPr>
        <a:xfrm>
          <a:off x="1624486" y="-201843"/>
          <a:ext cx="2630267" cy="2630267"/>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039CBB-3DE8-F24E-B606-F465CA4E63A3}">
      <dsp:nvSpPr>
        <dsp:cNvPr id="0" name=""/>
        <dsp:cNvSpPr/>
      </dsp:nvSpPr>
      <dsp:spPr>
        <a:xfrm>
          <a:off x="0" y="792447"/>
          <a:ext cx="4790831" cy="2994269"/>
        </a:xfrm>
        <a:prstGeom prst="swooshArrow">
          <a:avLst>
            <a:gd name="adj1" fmla="val 25000"/>
            <a:gd name="adj2" fmla="val 25000"/>
          </a:avLst>
        </a:prstGeom>
        <a:solidFill>
          <a:schemeClr val="accent4"/>
        </a:solidFill>
        <a:ln>
          <a:noFill/>
        </a:ln>
        <a:effectLst/>
      </dsp:spPr>
      <dsp:style>
        <a:lnRef idx="0">
          <a:scrgbClr r="0" g="0" b="0"/>
        </a:lnRef>
        <a:fillRef idx="1">
          <a:scrgbClr r="0" g="0" b="0"/>
        </a:fillRef>
        <a:effectRef idx="0">
          <a:scrgbClr r="0" g="0" b="0"/>
        </a:effectRef>
        <a:fontRef idx="minor"/>
      </dsp:style>
    </dsp:sp>
    <dsp:sp modelId="{005F42C6-A076-CA40-B349-76586E1B67D7}">
      <dsp:nvSpPr>
        <dsp:cNvPr id="0" name=""/>
        <dsp:cNvSpPr/>
      </dsp:nvSpPr>
      <dsp:spPr>
        <a:xfrm>
          <a:off x="608435" y="2859092"/>
          <a:ext cx="124561" cy="12456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A8D067-57CB-FB48-9BB0-00B51682A9EF}">
      <dsp:nvSpPr>
        <dsp:cNvPr id="0" name=""/>
        <dsp:cNvSpPr/>
      </dsp:nvSpPr>
      <dsp:spPr>
        <a:xfrm>
          <a:off x="670716" y="2921372"/>
          <a:ext cx="1116263" cy="865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003" tIns="0" rIns="0" bIns="0" numCol="1" spcCol="1270" anchor="t" anchorCtr="0">
          <a:noAutofit/>
        </a:bodyPr>
        <a:lstStyle/>
        <a:p>
          <a:pPr lvl="0" algn="l" defTabSz="711200">
            <a:lnSpc>
              <a:spcPct val="90000"/>
            </a:lnSpc>
            <a:spcBef>
              <a:spcPct val="0"/>
            </a:spcBef>
            <a:spcAft>
              <a:spcPct val="35000"/>
            </a:spcAft>
          </a:pPr>
          <a:r>
            <a:rPr lang="en-US" sz="1600" kern="1200" dirty="0"/>
            <a:t>DLG4NLP Key Foundations</a:t>
          </a:r>
        </a:p>
      </dsp:txBody>
      <dsp:txXfrm>
        <a:off x="670716" y="2921372"/>
        <a:ext cx="1116263" cy="865343"/>
      </dsp:txXfrm>
    </dsp:sp>
    <dsp:sp modelId="{7B718B2E-F6CD-DF40-971C-78C9387A0DDF}">
      <dsp:nvSpPr>
        <dsp:cNvPr id="0" name=""/>
        <dsp:cNvSpPr/>
      </dsp:nvSpPr>
      <dsp:spPr>
        <a:xfrm>
          <a:off x="1707931" y="2045249"/>
          <a:ext cx="225169" cy="22516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AEF2B7-EDFC-4F46-AB5B-F36F02437FA7}">
      <dsp:nvSpPr>
        <dsp:cNvPr id="0" name=""/>
        <dsp:cNvSpPr/>
      </dsp:nvSpPr>
      <dsp:spPr>
        <a:xfrm>
          <a:off x="1820515" y="2157834"/>
          <a:ext cx="1149799" cy="16288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9312" tIns="0" rIns="0" bIns="0" numCol="1" spcCol="1270" anchor="t" anchorCtr="0">
          <a:noAutofit/>
        </a:bodyPr>
        <a:lstStyle/>
        <a:p>
          <a:pPr lvl="0" algn="l" defTabSz="711200">
            <a:lnSpc>
              <a:spcPct val="90000"/>
            </a:lnSpc>
            <a:spcBef>
              <a:spcPct val="0"/>
            </a:spcBef>
            <a:spcAft>
              <a:spcPct val="35000"/>
            </a:spcAft>
          </a:pPr>
          <a:r>
            <a:rPr lang="en-US" sz="1600" kern="1200" dirty="0"/>
            <a:t>DLG4NLP Key Libraries </a:t>
          </a:r>
        </a:p>
      </dsp:txBody>
      <dsp:txXfrm>
        <a:off x="1820515" y="2157834"/>
        <a:ext cx="1149799" cy="1628882"/>
      </dsp:txXfrm>
    </dsp:sp>
    <dsp:sp modelId="{BABD4F86-F87C-4247-B6B1-3C95935A3690}">
      <dsp:nvSpPr>
        <dsp:cNvPr id="0" name=""/>
        <dsp:cNvSpPr/>
      </dsp:nvSpPr>
      <dsp:spPr>
        <a:xfrm>
          <a:off x="3030200" y="1549997"/>
          <a:ext cx="311404" cy="31140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8F1722-7243-8C4C-A1C6-3299DDEC8477}">
      <dsp:nvSpPr>
        <dsp:cNvPr id="0" name=""/>
        <dsp:cNvSpPr/>
      </dsp:nvSpPr>
      <dsp:spPr>
        <a:xfrm>
          <a:off x="3185902" y="1705699"/>
          <a:ext cx="1149799" cy="2081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007" tIns="0" rIns="0" bIns="0" numCol="1" spcCol="1270" anchor="t" anchorCtr="0">
          <a:noAutofit/>
        </a:bodyPr>
        <a:lstStyle/>
        <a:p>
          <a:pPr lvl="0" algn="l" defTabSz="711200">
            <a:lnSpc>
              <a:spcPct val="90000"/>
            </a:lnSpc>
            <a:spcBef>
              <a:spcPct val="0"/>
            </a:spcBef>
            <a:spcAft>
              <a:spcPct val="35000"/>
            </a:spcAft>
          </a:pPr>
          <a:r>
            <a:rPr lang="en-US" sz="1600" kern="1200" dirty="0"/>
            <a:t>DLG4NLP Future Directions</a:t>
          </a:r>
        </a:p>
      </dsp:txBody>
      <dsp:txXfrm>
        <a:off x="3185902" y="1705699"/>
        <a:ext cx="1149799" cy="2081017"/>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C332BE-5C69-FF40-8855-AF3A47C973DF}" type="datetimeFigureOut">
              <a:rPr lang="en-US" smtClean="0"/>
              <a:t>4/24/22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B417DD-1FF3-BD4D-8265-B310C2CF8F65}" type="slidenum">
              <a:rPr lang="en-US" smtClean="0"/>
              <a:t>‹#›</a:t>
            </a:fld>
            <a:endParaRPr lang="en-US"/>
          </a:p>
        </p:txBody>
      </p:sp>
    </p:spTree>
    <p:extLst>
      <p:ext uri="{BB962C8B-B14F-4D97-AF65-F5344CB8AC3E}">
        <p14:creationId xmlns:p14="http://schemas.microsoft.com/office/powerpoint/2010/main" val="113743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2.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3.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4.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6.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7.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8.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9.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0.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2.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3.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4.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5.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6.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7.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8.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9.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0.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2.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3.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4.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5.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6.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8.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9.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0.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3.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4.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5.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6.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9.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0.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2.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3.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5.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6.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7.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8.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9.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0.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3.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4.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5.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2.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5.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2.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5.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1.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3.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9.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0.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1.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3.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4.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5.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6.xml"/></Relationships>
</file>

<file path=ppt/notesSlides/_rels/notesSlide1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7.xml"/></Relationships>
</file>

<file path=ppt/notesSlides/_rels/notesSlide1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8.xml"/></Relationships>
</file>

<file path=ppt/notesSlides/_rels/notesSlide1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9.xml"/></Relationships>
</file>

<file path=ppt/notesSlides/_rels/notesSlide1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0.xml"/></Relationships>
</file>

<file path=ppt/notesSlides/_rels/notesSlide1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1.xml"/></Relationships>
</file>

<file path=ppt/notesSlides/_rels/notesSlide1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3.xml"/></Relationships>
</file>

<file path=ppt/notesSlides/_rels/notesSlide1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4.xml"/></Relationships>
</file>

<file path=ppt/notesSlides/_rels/notesSlide1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5.xml"/></Relationships>
</file>

<file path=ppt/notesSlides/_rels/notesSlide1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6.xml"/></Relationships>
</file>

<file path=ppt/notesSlides/_rels/notesSlide1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9.xml"/></Relationships>
</file>

<file path=ppt/notesSlides/_rels/notesSlide1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B417DD-1FF3-BD4D-8265-B310C2CF8F65}" type="slidenum">
              <a:rPr lang="en-US" smtClean="0"/>
              <a:t>1</a:t>
            </a:fld>
            <a:endParaRPr lang="en-US"/>
          </a:p>
        </p:txBody>
      </p:sp>
    </p:spTree>
    <p:extLst>
      <p:ext uri="{BB962C8B-B14F-4D97-AF65-F5344CB8AC3E}">
        <p14:creationId xmlns:p14="http://schemas.microsoft.com/office/powerpoint/2010/main" val="746199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1m</a:t>
            </a:r>
          </a:p>
          <a:p>
            <a:r>
              <a:rPr kumimoji="1" lang="en-US" altLang="zh-CN" dirty="0"/>
              <a:t>Let’s</a:t>
            </a:r>
            <a:r>
              <a:rPr kumimoji="1" lang="zh-CN" altLang="en-US" dirty="0"/>
              <a:t> </a:t>
            </a:r>
            <a:r>
              <a:rPr kumimoji="1" lang="en-US" altLang="zh-CN" dirty="0"/>
              <a:t>first</a:t>
            </a:r>
            <a:r>
              <a:rPr kumimoji="1" lang="zh-CN" altLang="en-US" dirty="0"/>
              <a:t> </a:t>
            </a:r>
            <a:r>
              <a:rPr kumimoji="1" lang="en-US" altLang="zh-CN" dirty="0"/>
              <a:t>talk</a:t>
            </a:r>
            <a:r>
              <a:rPr kumimoji="1" lang="zh-CN" altLang="en-US" dirty="0"/>
              <a:t> </a:t>
            </a:r>
            <a:r>
              <a:rPr kumimoji="1" lang="en-US" altLang="zh-CN" dirty="0"/>
              <a:t>about</a:t>
            </a:r>
            <a:r>
              <a:rPr kumimoji="1" lang="zh-CN" altLang="en-US" dirty="0"/>
              <a:t> </a:t>
            </a:r>
            <a:r>
              <a:rPr kumimoji="1" lang="en-US" altLang="zh-CN" dirty="0"/>
              <a:t>static</a:t>
            </a:r>
            <a:r>
              <a:rPr kumimoji="1" lang="zh-CN" altLang="en-US" dirty="0"/>
              <a:t> </a:t>
            </a:r>
            <a:r>
              <a:rPr kumimoji="1" lang="en-US" altLang="zh-CN" dirty="0"/>
              <a:t>graph</a:t>
            </a:r>
            <a:r>
              <a:rPr kumimoji="1" lang="zh-CN" altLang="en-US" dirty="0"/>
              <a:t> </a:t>
            </a:r>
            <a:r>
              <a:rPr kumimoji="1" lang="en-US" altLang="zh-CN" dirty="0"/>
              <a:t>construction.</a:t>
            </a:r>
            <a:r>
              <a:rPr kumimoji="1" lang="zh-CN" altLang="en-US" dirty="0"/>
              <a:t> </a:t>
            </a:r>
            <a:r>
              <a:rPr kumimoji="1" lang="en-US" altLang="zh-CN" dirty="0"/>
              <a:t>It aims to convert the raw text to a graph where text can be a sentence, paragraph, document, corpus and so on. </a:t>
            </a:r>
          </a:p>
          <a:p>
            <a:endParaRPr kumimoji="1" lang="en-US" altLang="zh-CN" dirty="0"/>
          </a:p>
          <a:p>
            <a:r>
              <a:rPr kumimoji="1" lang="en-US" altLang="zh-CN" dirty="0"/>
              <a:t>This is usually conducted during the preprocessing stage by augmenting the raw text with various domain knowledge such as syntax, semantics, topic, co-occurrence and world knowledge. </a:t>
            </a:r>
          </a:p>
          <a:p>
            <a:endParaRPr kumimoji="1" lang="en-US" altLang="zh-CN" dirty="0"/>
          </a:p>
          <a:p>
            <a:r>
              <a:rPr kumimoji="1" lang="en-US" altLang="zh-CN" dirty="0"/>
              <a:t>Many static graph construction approaches used in practice are driven by the particular NLP applications and incorporate hybrid prior knowledge about the data and the task.</a:t>
            </a:r>
          </a:p>
          <a:p>
            <a:endParaRPr kumimoji="1" lang="en-US" altLang="zh-CN" dirty="0"/>
          </a:p>
          <a:p>
            <a:r>
              <a:rPr kumimoji="1" lang="en-US" altLang="zh-CN" dirty="0"/>
              <a:t>Let’s see some representative static graph construction approaches for NLP which are widely used in the existing literature.</a:t>
            </a:r>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32</a:t>
            </a:fld>
            <a:endParaRPr lang="en-US"/>
          </a:p>
        </p:txBody>
      </p:sp>
    </p:spTree>
    <p:extLst>
      <p:ext uri="{BB962C8B-B14F-4D97-AF65-F5344CB8AC3E}">
        <p14:creationId xmlns:p14="http://schemas.microsoft.com/office/powerpoint/2010/main" val="199291791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5"/>
        <p:cNvGrpSpPr/>
        <p:nvPr/>
      </p:nvGrpSpPr>
      <p:grpSpPr>
        <a:xfrm>
          <a:off x="0" y="0"/>
          <a:ext cx="0" cy="0"/>
          <a:chOff x="0" y="0"/>
          <a:chExt cx="0" cy="0"/>
        </a:xfrm>
      </p:grpSpPr>
      <p:sp>
        <p:nvSpPr>
          <p:cNvPr id="2346" name="Google Shape;2346;p1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47" name="Google Shape;2347;p1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3"/>
        <p:cNvGrpSpPr/>
        <p:nvPr/>
      </p:nvGrpSpPr>
      <p:grpSpPr>
        <a:xfrm>
          <a:off x="0" y="0"/>
          <a:ext cx="0" cy="0"/>
          <a:chOff x="0" y="0"/>
          <a:chExt cx="0" cy="0"/>
        </a:xfrm>
      </p:grpSpPr>
      <p:sp>
        <p:nvSpPr>
          <p:cNvPr id="2394" name="Google Shape;2394;p1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95" name="Google Shape;2395;p1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6"/>
        <p:cNvGrpSpPr/>
        <p:nvPr/>
      </p:nvGrpSpPr>
      <p:grpSpPr>
        <a:xfrm>
          <a:off x="0" y="0"/>
          <a:ext cx="0" cy="0"/>
          <a:chOff x="0" y="0"/>
          <a:chExt cx="0" cy="0"/>
        </a:xfrm>
      </p:grpSpPr>
      <p:sp>
        <p:nvSpPr>
          <p:cNvPr id="2447" name="Google Shape;2447;p1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48" name="Google Shape;2448;p1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3"/>
        <p:cNvGrpSpPr/>
        <p:nvPr/>
      </p:nvGrpSpPr>
      <p:grpSpPr>
        <a:xfrm>
          <a:off x="0" y="0"/>
          <a:ext cx="0" cy="0"/>
          <a:chOff x="0" y="0"/>
          <a:chExt cx="0" cy="0"/>
        </a:xfrm>
      </p:grpSpPr>
      <p:sp>
        <p:nvSpPr>
          <p:cNvPr id="2454" name="Google Shape;2454;p1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55" name="Google Shape;2455;p1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0"/>
        <p:cNvGrpSpPr/>
        <p:nvPr/>
      </p:nvGrpSpPr>
      <p:grpSpPr>
        <a:xfrm>
          <a:off x="0" y="0"/>
          <a:ext cx="0" cy="0"/>
          <a:chOff x="0" y="0"/>
          <a:chExt cx="0" cy="0"/>
        </a:xfrm>
      </p:grpSpPr>
      <p:sp>
        <p:nvSpPr>
          <p:cNvPr id="2461" name="Google Shape;2461;p1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62" name="Google Shape;2462;p1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8"/>
        <p:cNvGrpSpPr/>
        <p:nvPr/>
      </p:nvGrpSpPr>
      <p:grpSpPr>
        <a:xfrm>
          <a:off x="0" y="0"/>
          <a:ext cx="0" cy="0"/>
          <a:chOff x="0" y="0"/>
          <a:chExt cx="0" cy="0"/>
        </a:xfrm>
      </p:grpSpPr>
      <p:sp>
        <p:nvSpPr>
          <p:cNvPr id="2469" name="Google Shape;2469;p16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70" name="Google Shape;2470;p1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6"/>
        <p:cNvGrpSpPr/>
        <p:nvPr/>
      </p:nvGrpSpPr>
      <p:grpSpPr>
        <a:xfrm>
          <a:off x="0" y="0"/>
          <a:ext cx="0" cy="0"/>
          <a:chOff x="0" y="0"/>
          <a:chExt cx="0" cy="0"/>
        </a:xfrm>
      </p:grpSpPr>
      <p:sp>
        <p:nvSpPr>
          <p:cNvPr id="2477" name="Google Shape;2477;p1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78" name="Google Shape;2478;p1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6"/>
        <p:cNvGrpSpPr/>
        <p:nvPr/>
      </p:nvGrpSpPr>
      <p:grpSpPr>
        <a:xfrm>
          <a:off x="0" y="0"/>
          <a:ext cx="0" cy="0"/>
          <a:chOff x="0" y="0"/>
          <a:chExt cx="0" cy="0"/>
        </a:xfrm>
      </p:grpSpPr>
      <p:sp>
        <p:nvSpPr>
          <p:cNvPr id="2487" name="Google Shape;2487;p16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88" name="Google Shape;2488;p1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4"/>
        <p:cNvGrpSpPr/>
        <p:nvPr/>
      </p:nvGrpSpPr>
      <p:grpSpPr>
        <a:xfrm>
          <a:off x="0" y="0"/>
          <a:ext cx="0" cy="0"/>
          <a:chOff x="0" y="0"/>
          <a:chExt cx="0" cy="0"/>
        </a:xfrm>
      </p:grpSpPr>
      <p:sp>
        <p:nvSpPr>
          <p:cNvPr id="2495" name="Google Shape;2495;p16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96" name="Google Shape;2496;p1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2"/>
        <p:cNvGrpSpPr/>
        <p:nvPr/>
      </p:nvGrpSpPr>
      <p:grpSpPr>
        <a:xfrm>
          <a:off x="0" y="0"/>
          <a:ext cx="0" cy="0"/>
          <a:chOff x="0" y="0"/>
          <a:chExt cx="0" cy="0"/>
        </a:xfrm>
      </p:grpSpPr>
      <p:sp>
        <p:nvSpPr>
          <p:cNvPr id="2503" name="Google Shape;2503;p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4" name="Google Shape;2504;p1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dirty="0">
                <a:solidFill>
                  <a:schemeClr val="tx1"/>
                </a:solidFill>
                <a:effectLst/>
                <a:latin typeface="+mn-lt"/>
                <a:ea typeface="+mn-ea"/>
                <a:cs typeface="+mn-cs"/>
              </a:rPr>
              <a:t>The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first</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static</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graph</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construction</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approach</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we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are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going</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to</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introduce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is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dependency</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graph.</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dependency parsing aims to assign a tree structure to a sentence which describes a set of directed grammatical relations holding among the words.</a:t>
            </a:r>
          </a:p>
          <a:p>
            <a:r>
              <a:rPr lang="en-US" altLang="zh-CN" sz="1200" b="0" i="0" u="none" strike="noStrike" kern="1200" dirty="0">
                <a:solidFill>
                  <a:schemeClr val="tx1"/>
                </a:solidFill>
                <a:effectLst/>
                <a:latin typeface="+mn-lt"/>
                <a:ea typeface="+mn-ea"/>
                <a:cs typeface="+mn-cs"/>
              </a:rPr>
              <a:t>It can help extract subject-verb-object triples that are often indicative of semantic relations between predicates, making it directly useful for many NLP applications such as information extraction, semantic parsing, coreference resolution and question answering.</a:t>
            </a:r>
          </a:p>
          <a:p>
            <a:endParaRPr lang="en-US" altLang="zh-CN" sz="1200" b="0" i="0" u="none" strike="noStrike" kern="1200" dirty="0">
              <a:solidFill>
                <a:schemeClr val="tx1"/>
              </a:solidFill>
              <a:effectLst/>
              <a:latin typeface="+mn-lt"/>
              <a:ea typeface="+mn-ea"/>
              <a:cs typeface="+mn-cs"/>
            </a:endParaRPr>
          </a:p>
          <a:p>
            <a:r>
              <a:rPr lang="en-US" altLang="zh-CN" sz="1200" b="0" i="0" u="none" strike="noStrike" kern="1200" dirty="0">
                <a:solidFill>
                  <a:schemeClr val="tx1"/>
                </a:solidFill>
                <a:effectLst/>
                <a:latin typeface="+mn-lt"/>
                <a:ea typeface="+mn-ea"/>
                <a:cs typeface="+mn-cs"/>
              </a:rPr>
              <a:t>(c)For</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instance,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given</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sentence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t>
            </a:r>
            <a:r>
              <a:rPr lang="en-US" sz="1200" dirty="0"/>
              <a:t>are there </a:t>
            </a:r>
            <a:r>
              <a:rPr lang="en-US" sz="1200" dirty="0" err="1"/>
              <a:t>ada</a:t>
            </a:r>
            <a:r>
              <a:rPr lang="en-US" sz="1200" dirty="0"/>
              <a:t> jobs outside </a:t>
            </a:r>
            <a:r>
              <a:rPr lang="en-US" sz="1200" dirty="0" err="1"/>
              <a:t>austin</a:t>
            </a:r>
            <a:r>
              <a:rPr lang="en-US" altLang="zh-CN" sz="1200" b="0" i="0" u="none" strike="noStrike" kern="1200" dirty="0">
                <a:solidFill>
                  <a:schemeClr val="tx1"/>
                </a:solidFill>
                <a:effectLst/>
                <a:latin typeface="+mn-lt"/>
                <a:ea typeface="+mn-ea"/>
                <a:cs typeface="+mn-cs"/>
              </a:rPr>
              <a:t>”,</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one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can</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apply</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dependency</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parsing</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tools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to</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convert</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it</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to</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graph</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like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this.</a:t>
            </a:r>
          </a:p>
          <a:p>
            <a:endParaRPr kumimoji="1" lang="en-US" altLang="zh-CN" dirty="0"/>
          </a:p>
          <a:p>
            <a:r>
              <a:rPr kumimoji="1" lang="en-US" altLang="zh-CN" dirty="0"/>
              <a:t>(c)But</a:t>
            </a:r>
            <a:r>
              <a:rPr kumimoji="1" lang="zh-CN" altLang="en-US" dirty="0"/>
              <a:t> </a:t>
            </a:r>
            <a:r>
              <a:rPr kumimoji="1" lang="en-US" altLang="zh-CN" dirty="0"/>
              <a:t>what</a:t>
            </a:r>
            <a:r>
              <a:rPr kumimoji="1" lang="zh-CN" altLang="en-US" dirty="0"/>
              <a:t> </a:t>
            </a:r>
            <a:r>
              <a:rPr kumimoji="1" lang="en-US" altLang="zh-CN" dirty="0"/>
              <a:t>if</a:t>
            </a:r>
            <a:r>
              <a:rPr kumimoji="1" lang="zh-CN" altLang="en-US" dirty="0"/>
              <a:t> </a:t>
            </a:r>
            <a:r>
              <a:rPr kumimoji="1" lang="en-US" altLang="zh-CN" dirty="0"/>
              <a:t>we</a:t>
            </a:r>
            <a:r>
              <a:rPr kumimoji="1" lang="zh-CN" altLang="en-US" dirty="0"/>
              <a:t> </a:t>
            </a:r>
            <a:r>
              <a:rPr kumimoji="1" lang="en-US" altLang="zh-CN" dirty="0"/>
              <a:t>have</a:t>
            </a:r>
            <a:r>
              <a:rPr kumimoji="1" lang="zh-CN" altLang="en-US" dirty="0"/>
              <a:t> </a:t>
            </a:r>
            <a:r>
              <a:rPr kumimoji="1" lang="en-US" altLang="zh-CN" dirty="0"/>
              <a:t>multiple</a:t>
            </a:r>
            <a:r>
              <a:rPr kumimoji="1" lang="zh-CN" altLang="en-US" dirty="0"/>
              <a:t> </a:t>
            </a:r>
            <a:r>
              <a:rPr kumimoji="1" lang="en-US" altLang="zh-CN" dirty="0"/>
              <a:t>sentences</a:t>
            </a:r>
            <a:r>
              <a:rPr kumimoji="1" lang="zh-CN" altLang="en-US" dirty="0"/>
              <a:t> </a:t>
            </a:r>
            <a:r>
              <a:rPr kumimoji="1" lang="en-US" altLang="zh-CN" dirty="0"/>
              <a:t>in</a:t>
            </a:r>
            <a:r>
              <a:rPr kumimoji="1" lang="zh-CN" altLang="en-US" dirty="0"/>
              <a:t> </a:t>
            </a:r>
            <a:r>
              <a:rPr kumimoji="1" lang="en-US" altLang="zh-CN" dirty="0"/>
              <a:t>text?</a:t>
            </a:r>
            <a:r>
              <a:rPr kumimoji="1" lang="zh-CN" altLang="en-US" dirty="0"/>
              <a:t> </a:t>
            </a:r>
            <a:r>
              <a:rPr kumimoji="1" lang="en-US" altLang="zh-CN" dirty="0"/>
              <a:t>One</a:t>
            </a:r>
            <a:r>
              <a:rPr kumimoji="1" lang="zh-CN" altLang="en-US" dirty="0"/>
              <a:t> </a:t>
            </a:r>
            <a:r>
              <a:rPr kumimoji="1" lang="en-US" altLang="zh-CN" dirty="0"/>
              <a:t>common</a:t>
            </a:r>
            <a:r>
              <a:rPr kumimoji="1" lang="zh-CN" altLang="en-US" dirty="0"/>
              <a:t> </a:t>
            </a:r>
            <a:r>
              <a:rPr kumimoji="1" lang="en-US" altLang="zh-CN" dirty="0"/>
              <a:t>way</a:t>
            </a:r>
            <a:r>
              <a:rPr kumimoji="1" lang="zh-CN" altLang="en-US" dirty="0"/>
              <a:t> </a:t>
            </a:r>
            <a:r>
              <a:rPr kumimoji="1" lang="en-US" altLang="zh-CN" dirty="0"/>
              <a:t>is</a:t>
            </a:r>
            <a:r>
              <a:rPr kumimoji="1" lang="zh-CN" altLang="en-US" dirty="0"/>
              <a:t> </a:t>
            </a:r>
            <a:r>
              <a:rPr kumimoji="1" lang="en-US" altLang="zh-CN" dirty="0"/>
              <a:t>to</a:t>
            </a:r>
            <a:r>
              <a:rPr kumimoji="1" lang="zh-CN" altLang="en-US" dirty="0"/>
              <a:t> </a:t>
            </a:r>
            <a:r>
              <a:rPr kumimoji="1" lang="en-US" altLang="zh-CN" dirty="0"/>
              <a:t>add</a:t>
            </a:r>
            <a:r>
              <a:rPr kumimoji="1" lang="zh-CN" altLang="en-US" dirty="0"/>
              <a:t> </a:t>
            </a:r>
            <a:r>
              <a:rPr kumimoji="1" lang="en-US" altLang="zh-CN" dirty="0"/>
              <a:t>additional</a:t>
            </a:r>
            <a:r>
              <a:rPr kumimoji="1" lang="zh-CN" altLang="en-US" dirty="0"/>
              <a:t> </a:t>
            </a:r>
            <a:r>
              <a:rPr kumimoji="1" lang="en-US" altLang="zh-CN" dirty="0"/>
              <a:t>sequential</a:t>
            </a:r>
            <a:r>
              <a:rPr kumimoji="1" lang="zh-CN" altLang="en-US" dirty="0"/>
              <a:t> </a:t>
            </a:r>
            <a:r>
              <a:rPr kumimoji="1" lang="en-US" altLang="zh-CN" dirty="0"/>
              <a:t>edges</a:t>
            </a:r>
            <a:r>
              <a:rPr kumimoji="1" lang="zh-CN" altLang="en-US" dirty="0"/>
              <a:t> </a:t>
            </a:r>
            <a:r>
              <a:rPr kumimoji="1" lang="en-US" altLang="zh-CN" dirty="0"/>
              <a:t>between</a:t>
            </a:r>
            <a:r>
              <a:rPr kumimoji="1" lang="zh-CN" altLang="en-US" dirty="0"/>
              <a:t> </a:t>
            </a:r>
            <a:r>
              <a:rPr kumimoji="1" lang="en-US" altLang="zh-CN" dirty="0"/>
              <a:t>nodes</a:t>
            </a:r>
            <a:r>
              <a:rPr kumimoji="1" lang="zh-CN" altLang="en-US" dirty="0"/>
              <a:t> </a:t>
            </a:r>
            <a:r>
              <a:rPr kumimoji="1" lang="en-US" altLang="zh-CN" dirty="0"/>
              <a:t>so</a:t>
            </a:r>
            <a:r>
              <a:rPr kumimoji="1" lang="zh-CN" altLang="en-US" dirty="0"/>
              <a:t> </a:t>
            </a:r>
            <a:r>
              <a:rPr kumimoji="1" lang="en-US" altLang="zh-CN" dirty="0"/>
              <a:t>that</a:t>
            </a:r>
            <a:r>
              <a:rPr kumimoji="1" lang="zh-CN" altLang="en-US" dirty="0"/>
              <a:t> </a:t>
            </a:r>
            <a:r>
              <a:rPr kumimoji="1" lang="en-US" altLang="zh-CN" dirty="0"/>
              <a:t>we</a:t>
            </a:r>
            <a:r>
              <a:rPr kumimoji="1" lang="zh-CN" altLang="en-US" dirty="0"/>
              <a:t> </a:t>
            </a:r>
            <a:r>
              <a:rPr kumimoji="1" lang="en-US" altLang="zh-CN" dirty="0"/>
              <a:t>can</a:t>
            </a:r>
            <a:r>
              <a:rPr kumimoji="1" lang="zh-CN" altLang="en-US" dirty="0"/>
              <a:t> </a:t>
            </a:r>
            <a:r>
              <a:rPr kumimoji="1" lang="en-US" altLang="zh-CN" dirty="0"/>
              <a:t>connect</a:t>
            </a:r>
            <a:r>
              <a:rPr kumimoji="1" lang="zh-CN" altLang="en-US" dirty="0"/>
              <a:t> </a:t>
            </a:r>
            <a:r>
              <a:rPr kumimoji="1" lang="en-US" altLang="zh-CN" dirty="0"/>
              <a:t>multiple</a:t>
            </a:r>
            <a:r>
              <a:rPr kumimoji="1" lang="zh-CN" altLang="en-US" dirty="0"/>
              <a:t> </a:t>
            </a:r>
            <a:r>
              <a:rPr kumimoji="1" lang="en-US" altLang="zh-CN" dirty="0"/>
              <a:t>dependency</a:t>
            </a:r>
            <a:r>
              <a:rPr kumimoji="1" lang="zh-CN" altLang="en-US" dirty="0"/>
              <a:t> </a:t>
            </a:r>
            <a:r>
              <a:rPr kumimoji="1" lang="en-US" altLang="zh-CN" dirty="0"/>
              <a:t>graphs</a:t>
            </a:r>
            <a:r>
              <a:rPr kumimoji="1" lang="zh-CN" altLang="en-US" dirty="0"/>
              <a:t> </a:t>
            </a:r>
            <a:r>
              <a:rPr kumimoji="1" lang="en-US" altLang="zh-CN" dirty="0"/>
              <a:t>in</a:t>
            </a:r>
            <a:r>
              <a:rPr kumimoji="1" lang="zh-CN" altLang="en-US" dirty="0"/>
              <a:t> </a:t>
            </a:r>
            <a:r>
              <a:rPr kumimoji="1" lang="en-US" altLang="zh-CN" dirty="0"/>
              <a:t>a</a:t>
            </a:r>
            <a:r>
              <a:rPr kumimoji="1" lang="zh-CN" altLang="en-US" dirty="0"/>
              <a:t> </a:t>
            </a:r>
            <a:r>
              <a:rPr kumimoji="1" lang="en-US" altLang="zh-CN" dirty="0"/>
              <a:t>paragraph.</a:t>
            </a:r>
            <a:r>
              <a:rPr kumimoji="1" lang="zh-CN" altLang="en-US" dirty="0"/>
              <a:t> </a:t>
            </a:r>
            <a:r>
              <a:rPr kumimoji="1" lang="en-US" altLang="zh-CN" dirty="0"/>
              <a:t>Besides,</a:t>
            </a:r>
            <a:r>
              <a:rPr kumimoji="1" lang="zh-CN" altLang="en-US" dirty="0"/>
              <a:t> </a:t>
            </a:r>
            <a:r>
              <a:rPr kumimoji="1" lang="en-US" altLang="zh-CN" dirty="0"/>
              <a:t>it</a:t>
            </a:r>
            <a:r>
              <a:rPr kumimoji="1" lang="zh-CN" altLang="en-US" dirty="0"/>
              <a:t> </a:t>
            </a:r>
            <a:r>
              <a:rPr kumimoji="1" lang="en-US" altLang="zh-CN" dirty="0"/>
              <a:t>also</a:t>
            </a:r>
            <a:r>
              <a:rPr kumimoji="1" lang="zh-CN" altLang="en-US" dirty="0"/>
              <a:t> </a:t>
            </a:r>
            <a:r>
              <a:rPr kumimoji="1" lang="en-US" altLang="zh-CN" dirty="0"/>
              <a:t>reserves</a:t>
            </a:r>
            <a:r>
              <a:rPr kumimoji="1" lang="zh-CN" altLang="en-US" dirty="0"/>
              <a:t> </a:t>
            </a:r>
            <a:r>
              <a:rPr kumimoji="1" lang="en-US" altLang="zh-CN" dirty="0"/>
              <a:t>sequential</a:t>
            </a:r>
            <a:r>
              <a:rPr kumimoji="1" lang="zh-CN" altLang="en-US" dirty="0"/>
              <a:t> </a:t>
            </a:r>
            <a:r>
              <a:rPr kumimoji="1" lang="en-US" altLang="zh-CN" dirty="0"/>
              <a:t>information</a:t>
            </a:r>
            <a:r>
              <a:rPr kumimoji="1" lang="zh-CN" altLang="en-US" dirty="0"/>
              <a:t> </a:t>
            </a:r>
            <a:r>
              <a:rPr kumimoji="1" lang="en-US" altLang="zh-CN" dirty="0"/>
              <a:t>in</a:t>
            </a:r>
            <a:r>
              <a:rPr kumimoji="1" lang="zh-CN" altLang="en-US" dirty="0"/>
              <a:t> </a:t>
            </a:r>
            <a:r>
              <a:rPr kumimoji="1" lang="en-US" altLang="zh-CN" dirty="0"/>
              <a:t>raw</a:t>
            </a:r>
            <a:r>
              <a:rPr kumimoji="1" lang="zh-CN" altLang="en-US" dirty="0"/>
              <a:t> </a:t>
            </a:r>
            <a:r>
              <a:rPr kumimoji="1" lang="en-US" altLang="zh-CN" dirty="0"/>
              <a:t>text</a:t>
            </a:r>
            <a:r>
              <a:rPr kumimoji="1" lang="zh-CN" altLang="en-US" dirty="0"/>
              <a:t> </a:t>
            </a:r>
            <a:r>
              <a:rPr kumimoji="1" lang="en-US" altLang="zh-CN" dirty="0"/>
              <a:t>which</a:t>
            </a:r>
            <a:r>
              <a:rPr kumimoji="1" lang="zh-CN" altLang="en-US" dirty="0"/>
              <a:t> </a:t>
            </a:r>
            <a:r>
              <a:rPr kumimoji="1" lang="en-US" altLang="zh-CN" dirty="0"/>
              <a:t>can</a:t>
            </a:r>
            <a:r>
              <a:rPr kumimoji="1" lang="zh-CN" altLang="en-US" dirty="0"/>
              <a:t> </a:t>
            </a:r>
            <a:r>
              <a:rPr kumimoji="1" lang="en-US" altLang="zh-CN" dirty="0"/>
              <a:t>be</a:t>
            </a:r>
            <a:r>
              <a:rPr kumimoji="1" lang="zh-CN" altLang="en-US" dirty="0"/>
              <a:t> </a:t>
            </a:r>
            <a:r>
              <a:rPr kumimoji="1" lang="en-US" altLang="zh-CN" dirty="0"/>
              <a:t>helpful</a:t>
            </a:r>
            <a:r>
              <a:rPr kumimoji="1" lang="zh-CN" altLang="en-US" dirty="0"/>
              <a:t> </a:t>
            </a:r>
            <a:r>
              <a:rPr kumimoji="1" lang="en-US" altLang="zh-CN" dirty="0"/>
              <a:t>in</a:t>
            </a:r>
            <a:r>
              <a:rPr kumimoji="1" lang="zh-CN" altLang="en-US" dirty="0"/>
              <a:t> </a:t>
            </a:r>
            <a:r>
              <a:rPr kumimoji="1" lang="en-US" altLang="zh-CN" dirty="0"/>
              <a:t>some</a:t>
            </a:r>
            <a:r>
              <a:rPr kumimoji="1" lang="zh-CN" altLang="en-US" dirty="0"/>
              <a:t> </a:t>
            </a:r>
            <a:r>
              <a:rPr kumimoji="1" lang="en-US" altLang="zh-CN" dirty="0"/>
              <a:t>applications.</a:t>
            </a:r>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33</a:t>
            </a:fld>
            <a:endParaRPr lang="en-US"/>
          </a:p>
        </p:txBody>
      </p:sp>
    </p:spTree>
    <p:extLst>
      <p:ext uri="{BB962C8B-B14F-4D97-AF65-F5344CB8AC3E}">
        <p14:creationId xmlns:p14="http://schemas.microsoft.com/office/powerpoint/2010/main" val="324944934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1"/>
        <p:cNvGrpSpPr/>
        <p:nvPr/>
      </p:nvGrpSpPr>
      <p:grpSpPr>
        <a:xfrm>
          <a:off x="0" y="0"/>
          <a:ext cx="0" cy="0"/>
          <a:chOff x="0" y="0"/>
          <a:chExt cx="0" cy="0"/>
        </a:xfrm>
      </p:grpSpPr>
      <p:sp>
        <p:nvSpPr>
          <p:cNvPr id="2512" name="Google Shape;2512;p17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13" name="Google Shape;2513;p1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1"/>
        <p:cNvGrpSpPr/>
        <p:nvPr/>
      </p:nvGrpSpPr>
      <p:grpSpPr>
        <a:xfrm>
          <a:off x="0" y="0"/>
          <a:ext cx="0" cy="0"/>
          <a:chOff x="0" y="0"/>
          <a:chExt cx="0" cy="0"/>
        </a:xfrm>
      </p:grpSpPr>
      <p:sp>
        <p:nvSpPr>
          <p:cNvPr id="2512" name="Google Shape;2512;p17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13" name="Google Shape;2513;p1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8"/>
        <p:cNvGrpSpPr/>
        <p:nvPr/>
      </p:nvGrpSpPr>
      <p:grpSpPr>
        <a:xfrm>
          <a:off x="0" y="0"/>
          <a:ext cx="0" cy="0"/>
          <a:chOff x="0" y="0"/>
          <a:chExt cx="0" cy="0"/>
        </a:xfrm>
      </p:grpSpPr>
      <p:sp>
        <p:nvSpPr>
          <p:cNvPr id="2519" name="Google Shape;2519;p172:notes"/>
          <p:cNvSpPr txBox="1">
            <a:spLocks noGrp="1"/>
          </p:cNvSpPr>
          <p:nvPr>
            <p:ph type="body" idx="1"/>
          </p:nvPr>
        </p:nvSpPr>
        <p:spPr>
          <a:xfrm>
            <a:off x="917576" y="4416426"/>
            <a:ext cx="5046663" cy="4183063"/>
          </a:xfrm>
          <a:prstGeom prst="rect">
            <a:avLst/>
          </a:prstGeom>
          <a:noFill/>
          <a:ln>
            <a:noFill/>
          </a:ln>
        </p:spPr>
        <p:txBody>
          <a:bodyPr spcFirstLastPara="1" wrap="square" lIns="93125" tIns="46550" rIns="93125" bIns="46550" anchor="t" anchorCtr="0">
            <a:noAutofit/>
          </a:bodyPr>
          <a:lstStyle/>
          <a:p>
            <a:pPr marL="0" lvl="0" indent="0" algn="l" rtl="0">
              <a:lnSpc>
                <a:spcPct val="100000"/>
              </a:lnSpc>
              <a:spcBef>
                <a:spcPts val="360"/>
              </a:spcBef>
              <a:spcAft>
                <a:spcPts val="0"/>
              </a:spcAft>
              <a:buSzPts val="1400"/>
              <a:buNone/>
            </a:pPr>
            <a:r>
              <a:rPr lang="en-US"/>
              <a:t>deployed</a:t>
            </a:r>
            <a:endParaRPr/>
          </a:p>
        </p:txBody>
      </p:sp>
      <p:sp>
        <p:nvSpPr>
          <p:cNvPr id="2520" name="Google Shape;2520;p172: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6"/>
        <p:cNvGrpSpPr/>
        <p:nvPr/>
      </p:nvGrpSpPr>
      <p:grpSpPr>
        <a:xfrm>
          <a:off x="0" y="0"/>
          <a:ext cx="0" cy="0"/>
          <a:chOff x="0" y="0"/>
          <a:chExt cx="0" cy="0"/>
        </a:xfrm>
      </p:grpSpPr>
      <p:sp>
        <p:nvSpPr>
          <p:cNvPr id="2527" name="Google Shape;2527;p173: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528" name="Google Shape;2528;p173: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lnSpc>
                <a:spcPct val="100000"/>
              </a:lnSpc>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lnSpc>
                <a:spcPct val="100000"/>
              </a:lnSpc>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2529" name="Google Shape;2529;p173: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lnSpc>
                <a:spcPct val="100000"/>
              </a:lnSpc>
              <a:spcBef>
                <a:spcPts val="0"/>
              </a:spcBef>
              <a:spcAft>
                <a:spcPts val="0"/>
              </a:spcAft>
              <a:buClr>
                <a:schemeClr val="dk1"/>
              </a:buClr>
              <a:buSzPts val="1200"/>
              <a:buFont typeface="Times New Roman"/>
              <a:buNone/>
            </a:pPr>
            <a:fld id="{00000000-1234-1234-1234-123412341234}" type="slidenum">
              <a:rPr lang="en-US" sz="1200">
                <a:solidFill>
                  <a:schemeClr val="dk1"/>
                </a:solidFill>
                <a:latin typeface="Times New Roman"/>
                <a:ea typeface="Times New Roman"/>
                <a:cs typeface="Times New Roman"/>
                <a:sym typeface="Times New Roman"/>
              </a:rPr>
              <a:t>154</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Machine Reading Comprehension is the task of given a question in natural language based on unstructured data and/or semi-structured data, extract an answer or select a correct answer from a given list. </a:t>
            </a:r>
          </a:p>
        </p:txBody>
      </p:sp>
      <p:sp>
        <p:nvSpPr>
          <p:cNvPr id="4" name="Slide Number Placeholder 3"/>
          <p:cNvSpPr>
            <a:spLocks noGrp="1"/>
          </p:cNvSpPr>
          <p:nvPr>
            <p:ph type="sldNum" sz="quarter" idx="5"/>
          </p:nvPr>
        </p:nvSpPr>
        <p:spPr/>
        <p:txBody>
          <a:bodyPr/>
          <a:lstStyle/>
          <a:p>
            <a:fld id="{197B3FA7-EFAF-D041-9374-CD5CA9CD8D2D}" type="slidenum">
              <a:rPr lang="en-US" smtClean="0"/>
              <a:t>156</a:t>
            </a:fld>
            <a:endParaRPr lang="en-US"/>
          </a:p>
        </p:txBody>
      </p:sp>
    </p:spTree>
    <p:extLst>
      <p:ext uri="{BB962C8B-B14F-4D97-AF65-F5344CB8AC3E}">
        <p14:creationId xmlns:p14="http://schemas.microsoft.com/office/powerpoint/2010/main" val="14073977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particularly challenging type of task is Multi-hope Reading Comprehension, where the answer can only be obtained based on reasoning across multiple documents. </a:t>
            </a:r>
            <a:br>
              <a:rPr lang="en-US" dirty="0"/>
            </a:br>
            <a:endParaRPr lang="en-US" dirty="0"/>
          </a:p>
        </p:txBody>
      </p:sp>
      <p:sp>
        <p:nvSpPr>
          <p:cNvPr id="4" name="Slide Number Placeholder 3"/>
          <p:cNvSpPr>
            <a:spLocks noGrp="1"/>
          </p:cNvSpPr>
          <p:nvPr>
            <p:ph type="sldNum" sz="quarter" idx="5"/>
          </p:nvPr>
        </p:nvSpPr>
        <p:spPr/>
        <p:txBody>
          <a:bodyPr/>
          <a:lstStyle/>
          <a:p>
            <a:fld id="{41B417DD-1FF3-BD4D-8265-B310C2CF8F65}" type="slidenum">
              <a:rPr lang="en-US" smtClean="0"/>
              <a:t>157</a:t>
            </a:fld>
            <a:endParaRPr lang="en-US"/>
          </a:p>
        </p:txBody>
      </p:sp>
    </p:spTree>
    <p:extLst>
      <p:ext uri="{BB962C8B-B14F-4D97-AF65-F5344CB8AC3E}">
        <p14:creationId xmlns:p14="http://schemas.microsoft.com/office/powerpoint/2010/main" val="246512337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particularly challenging type of task is Multi-hope Reading Comprehension, where the answer can only be obtained based on reasoning across multiple documents. </a:t>
            </a:r>
            <a:br>
              <a:rPr lang="en-US" dirty="0"/>
            </a:br>
            <a:r>
              <a:rPr lang="en-US" dirty="0"/>
              <a:t/>
            </a:r>
            <a:br>
              <a:rPr lang="en-US" dirty="0"/>
            </a:br>
            <a:r>
              <a:rPr lang="en-US" dirty="0" err="1"/>
              <a:t>WikiHop</a:t>
            </a:r>
            <a:r>
              <a:rPr lang="en-US" dirty="0"/>
              <a:t> is one dataset for this task. </a:t>
            </a:r>
            <a:br>
              <a:rPr lang="en-US" dirty="0"/>
            </a:br>
            <a:r>
              <a:rPr lang="en-US" dirty="0"/>
              <a:t/>
            </a:r>
            <a:br>
              <a:rPr lang="en-US" dirty="0"/>
            </a:br>
            <a:r>
              <a:rPr lang="en-US" dirty="0"/>
              <a:t>For this dataset, the input is a question in the form of </a:t>
            </a:r>
            <a:r>
              <a:rPr lang="en-US" sz="1200" dirty="0">
                <a:latin typeface="CMSY10"/>
              </a:rPr>
              <a:t>⟨</a:t>
            </a:r>
            <a:r>
              <a:rPr lang="en-US" sz="1200" i="1" dirty="0">
                <a:latin typeface="CMMI10"/>
              </a:rPr>
              <a:t>source entity</a:t>
            </a:r>
            <a:r>
              <a:rPr lang="en-US" sz="1200" dirty="0">
                <a:latin typeface="CMMI10"/>
              </a:rPr>
              <a:t>, </a:t>
            </a:r>
            <a:r>
              <a:rPr lang="en-US" sz="1200" i="1" dirty="0">
                <a:latin typeface="CMMI10"/>
              </a:rPr>
              <a:t>relation</a:t>
            </a:r>
            <a:r>
              <a:rPr lang="en-US" sz="1200" dirty="0">
                <a:latin typeface="CMMI10"/>
              </a:rPr>
              <a:t>, unknown </a:t>
            </a:r>
            <a:r>
              <a:rPr lang="en-US" sz="1200" i="1" dirty="0">
                <a:latin typeface="CMMI10"/>
              </a:rPr>
              <a:t>answer entity</a:t>
            </a:r>
            <a:r>
              <a:rPr lang="en-US" sz="1200" dirty="0">
                <a:latin typeface="CMSY10"/>
              </a:rPr>
              <a:t>⟩ along with a short list of candidate entitles. </a:t>
            </a:r>
            <a:br>
              <a:rPr lang="en-US" sz="1200" dirty="0">
                <a:latin typeface="CMSY10"/>
              </a:rPr>
            </a:br>
            <a:r>
              <a:rPr lang="en-US" sz="1200" dirty="0">
                <a:latin typeface="CMSY10"/>
              </a:rPr>
              <a:t/>
            </a:r>
            <a:br>
              <a:rPr lang="en-US" sz="1200" dirty="0">
                <a:latin typeface="CMSY10"/>
              </a:rPr>
            </a:br>
            <a:r>
              <a:rPr lang="en-US" sz="1200" dirty="0">
                <a:latin typeface="CMSY10"/>
              </a:rPr>
              <a:t>Then based on Wikipedia and </a:t>
            </a:r>
            <a:r>
              <a:rPr lang="en-US" sz="1200" dirty="0" err="1">
                <a:latin typeface="CMSY10"/>
              </a:rPr>
              <a:t>Wikidata</a:t>
            </a:r>
            <a:r>
              <a:rPr lang="en-US" sz="1200" dirty="0">
                <a:latin typeface="CMSY10"/>
              </a:rPr>
              <a:t>, a MRC system then selects the correct candidate entity from the given list. </a:t>
            </a:r>
            <a:br>
              <a:rPr lang="en-US" sz="1200" dirty="0">
                <a:latin typeface="CMSY10"/>
              </a:rPr>
            </a:br>
            <a:endParaRPr lang="en-US" dirty="0"/>
          </a:p>
        </p:txBody>
      </p:sp>
      <p:sp>
        <p:nvSpPr>
          <p:cNvPr id="4" name="Slide Number Placeholder 3"/>
          <p:cNvSpPr>
            <a:spLocks noGrp="1"/>
          </p:cNvSpPr>
          <p:nvPr>
            <p:ph type="sldNum" sz="quarter" idx="5"/>
          </p:nvPr>
        </p:nvSpPr>
        <p:spPr/>
        <p:txBody>
          <a:bodyPr/>
          <a:lstStyle/>
          <a:p>
            <a:fld id="{197B3FA7-EFAF-D041-9374-CD5CA9CD8D2D}" type="slidenum">
              <a:rPr lang="en-US" smtClean="0"/>
              <a:t>158</a:t>
            </a:fld>
            <a:endParaRPr lang="en-US"/>
          </a:p>
        </p:txBody>
      </p:sp>
    </p:spTree>
    <p:extLst>
      <p:ext uri="{BB962C8B-B14F-4D97-AF65-F5344CB8AC3E}">
        <p14:creationId xmlns:p14="http://schemas.microsoft.com/office/powerpoint/2010/main" val="101319104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Cao et al. is one of the first paper that leverages GNN for multi-hope reading comprehension. </a:t>
            </a:r>
            <a:br>
              <a:rPr lang="en-US" dirty="0"/>
            </a:br>
            <a:r>
              <a:rPr lang="en-US" dirty="0"/>
              <a:t/>
            </a:r>
            <a:br>
              <a:rPr lang="en-US" dirty="0"/>
            </a:br>
            <a:r>
              <a:rPr lang="en-US" dirty="0"/>
              <a:t>This work constructs Entity Graph based on mentions from all supporting documents and are connected with different edge-types/relations:</a:t>
            </a:r>
            <a:br>
              <a:rPr lang="en-US" dirty="0"/>
            </a:br>
            <a:r>
              <a:rPr lang="en-US" dirty="0"/>
              <a:t/>
            </a:r>
            <a:br>
              <a:rPr lang="en-US" dirty="0"/>
            </a:br>
            <a:r>
              <a:rPr lang="en-US" sz="1200" kern="1200" dirty="0">
                <a:solidFill>
                  <a:schemeClr val="tx1"/>
                </a:solidFill>
                <a:effectLst/>
                <a:latin typeface="+mn-lt"/>
                <a:ea typeface="+mn-ea"/>
                <a:cs typeface="+mn-cs"/>
              </a:rPr>
              <a:t>Supporting documents (dashed ellipses) are organized as a graph where nodes are mentions of either candidate entities or query entities </a:t>
            </a:r>
            <a:endParaRPr lang="en-US" dirty="0"/>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Nodes with the same color indicates that they refer to the same entity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There are four types of edges: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dirty="0"/>
              <a:t>DOC-BASED: </a:t>
            </a:r>
            <a:r>
              <a:rPr lang="en-US" sz="1200" dirty="0"/>
              <a:t>co-occurrence in the same document</a:t>
            </a:r>
            <a:br>
              <a:rPr lang="en-US" sz="1200" dirty="0"/>
            </a:br>
            <a:r>
              <a:rPr lang="en-US" sz="1200" b="1" dirty="0"/>
              <a:t>MATCH</a:t>
            </a:r>
            <a:r>
              <a:rPr lang="en-US" sz="1200" dirty="0"/>
              <a:t>: exact match  (</a:t>
            </a:r>
            <a:r>
              <a:rPr lang="en-US" sz="1200" i="1" dirty="0"/>
              <a:t>most reliable but sparser</a:t>
            </a:r>
            <a:r>
              <a:rPr lang="en-US" sz="1200" dirty="0"/>
              <a:t>)</a:t>
            </a:r>
            <a:br>
              <a:rPr lang="en-US" sz="1200" dirty="0"/>
            </a:br>
            <a:r>
              <a:rPr lang="en-US" sz="1200" b="1" dirty="0"/>
              <a:t>COREF</a:t>
            </a:r>
            <a:r>
              <a:rPr lang="en-US" sz="1200" dirty="0"/>
              <a:t>: co-reference (</a:t>
            </a:r>
            <a:r>
              <a:rPr lang="en-US" sz="1200" i="1" dirty="0"/>
              <a:t>less reliable</a:t>
            </a:r>
            <a:r>
              <a:rPr lang="en-US" sz="1200" dirty="0"/>
              <a:t>)</a:t>
            </a:r>
          </a:p>
          <a:p>
            <a:r>
              <a:rPr lang="en-US" sz="1200" b="1" dirty="0"/>
              <a:t>COMPLEMENT</a:t>
            </a:r>
            <a:r>
              <a:rPr lang="en-US" sz="1200" dirty="0"/>
              <a:t>: for nodes not connected otherwise</a:t>
            </a:r>
            <a:endParaRPr lang="en-US" dirty="0"/>
          </a:p>
        </p:txBody>
      </p:sp>
      <p:sp>
        <p:nvSpPr>
          <p:cNvPr id="4" name="Slide Number Placeholder 3"/>
          <p:cNvSpPr>
            <a:spLocks noGrp="1"/>
          </p:cNvSpPr>
          <p:nvPr>
            <p:ph type="sldNum" sz="quarter" idx="5"/>
          </p:nvPr>
        </p:nvSpPr>
        <p:spPr/>
        <p:txBody>
          <a:bodyPr/>
          <a:lstStyle/>
          <a:p>
            <a:fld id="{197B3FA7-EFAF-D041-9374-CD5CA9CD8D2D}" type="slidenum">
              <a:rPr lang="en-US" smtClean="0"/>
              <a:t>159</a:t>
            </a:fld>
            <a:endParaRPr lang="en-US"/>
          </a:p>
        </p:txBody>
      </p:sp>
    </p:spTree>
    <p:extLst>
      <p:ext uri="{BB962C8B-B14F-4D97-AF65-F5344CB8AC3E}">
        <p14:creationId xmlns:p14="http://schemas.microsoft.com/office/powerpoint/2010/main" val="59018281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graph representation of each node is learned via Entity Relational Graph Convolutional Network: Gated version of relational-GCNs</a:t>
            </a:r>
            <a:br>
              <a:rPr lang="en-US" dirty="0"/>
            </a:br>
            <a:endParaRPr lang="en-US" dirty="0"/>
          </a:p>
        </p:txBody>
      </p:sp>
      <p:sp>
        <p:nvSpPr>
          <p:cNvPr id="4" name="Slide Number Placeholder 3"/>
          <p:cNvSpPr>
            <a:spLocks noGrp="1"/>
          </p:cNvSpPr>
          <p:nvPr>
            <p:ph type="sldNum" sz="quarter" idx="5"/>
          </p:nvPr>
        </p:nvSpPr>
        <p:spPr/>
        <p:txBody>
          <a:bodyPr/>
          <a:lstStyle/>
          <a:p>
            <a:fld id="{197B3FA7-EFAF-D041-9374-CD5CA9CD8D2D}" type="slidenum">
              <a:rPr lang="en-US" smtClean="0"/>
              <a:t>160</a:t>
            </a:fld>
            <a:endParaRPr lang="en-US"/>
          </a:p>
        </p:txBody>
      </p:sp>
    </p:spTree>
    <p:extLst>
      <p:ext uri="{BB962C8B-B14F-4D97-AF65-F5344CB8AC3E}">
        <p14:creationId xmlns:p14="http://schemas.microsoft.com/office/powerpoint/2010/main" val="252305447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Candidates scoring uses the final node embeddings  and the question representation  to predict a distribution over candidates.</a:t>
            </a:r>
          </a:p>
        </p:txBody>
      </p:sp>
      <p:sp>
        <p:nvSpPr>
          <p:cNvPr id="4" name="Slide Number Placeholder 3"/>
          <p:cNvSpPr>
            <a:spLocks noGrp="1"/>
          </p:cNvSpPr>
          <p:nvPr>
            <p:ph type="sldNum" sz="quarter" idx="5"/>
          </p:nvPr>
        </p:nvSpPr>
        <p:spPr/>
        <p:txBody>
          <a:bodyPr/>
          <a:lstStyle/>
          <a:p>
            <a:fld id="{197B3FA7-EFAF-D041-9374-CD5CA9CD8D2D}" type="slidenum">
              <a:rPr lang="en-US" smtClean="0"/>
              <a:t>161</a:t>
            </a:fld>
            <a:endParaRPr lang="en-US"/>
          </a:p>
        </p:txBody>
      </p:sp>
    </p:spTree>
    <p:extLst>
      <p:ext uri="{BB962C8B-B14F-4D97-AF65-F5344CB8AC3E}">
        <p14:creationId xmlns:p14="http://schemas.microsoft.com/office/powerpoint/2010/main" val="11757649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dirty="0">
                <a:solidFill>
                  <a:schemeClr val="tx1"/>
                </a:solidFill>
                <a:effectLst/>
                <a:latin typeface="+mn-lt"/>
                <a:ea typeface="+mn-ea"/>
                <a:cs typeface="+mn-cs"/>
              </a:rPr>
              <a:t>The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next</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approach</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we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will</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introduce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is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constituency</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graph.</a:t>
            </a:r>
            <a:r>
              <a:rPr lang="zh-CN" alt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The constituency graph is able to capture phrase-based syntactic relations in </a:t>
            </a:r>
            <a:r>
              <a:rPr lang="en-US" altLang="zh-CN" sz="1200" b="0" i="0" u="none" strike="noStrike" kern="1200" dirty="0">
                <a:solidFill>
                  <a:schemeClr val="tx1"/>
                </a:solidFill>
                <a:effectLst/>
                <a:latin typeface="+mn-lt"/>
                <a:ea typeface="+mn-ea"/>
                <a:cs typeface="+mn-cs"/>
              </a:rPr>
              <a:t>a</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sentence</a:t>
            </a:r>
            <a:r>
              <a:rPr lang="en-US" sz="1200" b="0" i="0" u="none" strike="noStrike" kern="1200" dirty="0">
                <a:solidFill>
                  <a:schemeClr val="tx1"/>
                </a:solidFill>
                <a:effectLst/>
                <a:latin typeface="+mn-lt"/>
                <a:ea typeface="+mn-ea"/>
                <a:cs typeface="+mn-cs"/>
              </a:rPr>
              <a:t>.</a:t>
            </a:r>
            <a:endParaRPr kumimoji="1" lang="zh-CN" altLang="en-US" dirty="0"/>
          </a:p>
          <a:p>
            <a:endParaRPr lang="en-US" altLang="zh-CN" sz="1200" b="0" i="0" u="none" strike="noStrike" kern="1200" dirty="0">
              <a:solidFill>
                <a:schemeClr val="tx1"/>
              </a:solidFill>
              <a:effectLst/>
              <a:latin typeface="+mn-lt"/>
              <a:ea typeface="+mn-ea"/>
              <a:cs typeface="+mn-cs"/>
            </a:endParaRPr>
          </a:p>
          <a:p>
            <a:r>
              <a:rPr lang="en-US" altLang="zh-CN" sz="1200" b="0" i="0" u="none" strike="noStrike" kern="1200" dirty="0">
                <a:solidFill>
                  <a:schemeClr val="tx1"/>
                </a:solidFill>
                <a:effectLst/>
                <a:latin typeface="+mn-lt"/>
                <a:ea typeface="+mn-ea"/>
                <a:cs typeface="+mn-cs"/>
              </a:rPr>
              <a:t>(c)For</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instance,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given</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sentence,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one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can</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apply</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constituency</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parsing</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tools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to</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convert</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it</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to</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graph.</a:t>
            </a:r>
          </a:p>
          <a:p>
            <a:endParaRPr kumimoji="1" lang="en-US" altLang="zh-CN" dirty="0"/>
          </a:p>
          <a:p>
            <a:r>
              <a:rPr kumimoji="1" lang="en-US" altLang="zh-CN" dirty="0"/>
              <a:t>(c)Due</a:t>
            </a:r>
            <a:r>
              <a:rPr kumimoji="1" lang="zh-CN" altLang="en-US" dirty="0"/>
              <a:t> </a:t>
            </a:r>
            <a:r>
              <a:rPr kumimoji="1" lang="en-US" altLang="zh-CN" dirty="0"/>
              <a:t>to</a:t>
            </a:r>
            <a:r>
              <a:rPr kumimoji="1" lang="zh-CN" altLang="en-US" dirty="0"/>
              <a:t> </a:t>
            </a:r>
            <a:r>
              <a:rPr kumimoji="1" lang="en-US" altLang="zh-CN" dirty="0"/>
              <a:t>the</a:t>
            </a:r>
            <a:r>
              <a:rPr kumimoji="1" lang="zh-CN" altLang="en-US" dirty="0"/>
              <a:t> </a:t>
            </a:r>
            <a:r>
              <a:rPr kumimoji="1" lang="en-US" altLang="zh-CN" dirty="0"/>
              <a:t>same</a:t>
            </a:r>
            <a:r>
              <a:rPr kumimoji="1" lang="zh-CN" altLang="en-US" dirty="0"/>
              <a:t> </a:t>
            </a:r>
            <a:r>
              <a:rPr kumimoji="1" lang="en-US" altLang="zh-CN" dirty="0"/>
              <a:t>reasons,</a:t>
            </a:r>
            <a:r>
              <a:rPr kumimoji="1" lang="zh-CN" altLang="en-US" dirty="0"/>
              <a:t> </a:t>
            </a:r>
            <a:r>
              <a:rPr kumimoji="1" lang="en-US" altLang="zh-CN" dirty="0"/>
              <a:t>one</a:t>
            </a:r>
            <a:r>
              <a:rPr kumimoji="1" lang="zh-CN" altLang="en-US" dirty="0"/>
              <a:t> </a:t>
            </a:r>
            <a:r>
              <a:rPr kumimoji="1" lang="en-US" altLang="zh-CN" dirty="0"/>
              <a:t>can</a:t>
            </a:r>
            <a:r>
              <a:rPr kumimoji="1" lang="zh-CN" altLang="en-US" dirty="0"/>
              <a:t> </a:t>
            </a:r>
            <a:r>
              <a:rPr kumimoji="1" lang="en-US" altLang="zh-CN" dirty="0"/>
              <a:t>add</a:t>
            </a:r>
            <a:r>
              <a:rPr kumimoji="1" lang="zh-CN" altLang="en-US" dirty="0"/>
              <a:t> </a:t>
            </a:r>
            <a:r>
              <a:rPr kumimoji="1" lang="en-US" altLang="zh-CN" dirty="0"/>
              <a:t>additional</a:t>
            </a:r>
            <a:r>
              <a:rPr kumimoji="1" lang="zh-CN" altLang="en-US" dirty="0"/>
              <a:t> </a:t>
            </a:r>
            <a:r>
              <a:rPr kumimoji="1" lang="en-US" altLang="zh-CN" dirty="0"/>
              <a:t>sequential</a:t>
            </a:r>
            <a:r>
              <a:rPr kumimoji="1" lang="zh-CN" altLang="en-US" dirty="0"/>
              <a:t> </a:t>
            </a:r>
            <a:r>
              <a:rPr kumimoji="1" lang="en-US" altLang="zh-CN" dirty="0"/>
              <a:t>edges</a:t>
            </a:r>
            <a:r>
              <a:rPr kumimoji="1" lang="zh-CN" altLang="en-US" dirty="0"/>
              <a:t> </a:t>
            </a:r>
            <a:r>
              <a:rPr kumimoji="1" lang="en-US" altLang="zh-CN" dirty="0"/>
              <a:t>between</a:t>
            </a:r>
            <a:r>
              <a:rPr kumimoji="1" lang="zh-CN" altLang="en-US" dirty="0"/>
              <a:t> </a:t>
            </a:r>
            <a:r>
              <a:rPr kumimoji="1" lang="en-US" altLang="zh-CN" dirty="0"/>
              <a:t>nodes.</a:t>
            </a:r>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41B417DD-1FF3-BD4D-8265-B310C2CF8F65}" type="slidenum">
              <a:rPr lang="en-US" smtClean="0"/>
              <a:t>34</a:t>
            </a:fld>
            <a:endParaRPr lang="en-US"/>
          </a:p>
        </p:txBody>
      </p:sp>
    </p:spTree>
    <p:extLst>
      <p:ext uri="{BB962C8B-B14F-4D97-AF65-F5344CB8AC3E}">
        <p14:creationId xmlns:p14="http://schemas.microsoft.com/office/powerpoint/2010/main" val="78892198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The first important observation is that replacing </a:t>
            </a:r>
            <a:r>
              <a:rPr lang="en-US" sz="1200" kern="1200" dirty="0" err="1">
                <a:solidFill>
                  <a:schemeClr val="tx1"/>
                </a:solidFill>
                <a:effectLst/>
                <a:latin typeface="+mn-lt"/>
                <a:ea typeface="+mn-ea"/>
                <a:cs typeface="+mn-cs"/>
              </a:rPr>
              <a:t>ELMo</a:t>
            </a:r>
            <a:r>
              <a:rPr lang="en-US" sz="1200" kern="1200" dirty="0">
                <a:solidFill>
                  <a:schemeClr val="tx1"/>
                </a:solidFill>
                <a:effectLst/>
                <a:latin typeface="+mn-lt"/>
                <a:ea typeface="+mn-ea"/>
                <a:cs typeface="+mn-cs"/>
              </a:rPr>
              <a:t> by </a:t>
            </a:r>
            <a:r>
              <a:rPr lang="en-US" sz="1200" kern="1200" dirty="0" err="1">
                <a:solidFill>
                  <a:schemeClr val="tx1"/>
                </a:solidFill>
                <a:effectLst/>
                <a:latin typeface="+mn-lt"/>
                <a:ea typeface="+mn-ea"/>
                <a:cs typeface="+mn-cs"/>
              </a:rPr>
              <a:t>GloVe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GloVe</a:t>
            </a:r>
            <a:r>
              <a:rPr lang="en-US" sz="1200" kern="1200" dirty="0">
                <a:solidFill>
                  <a:schemeClr val="tx1"/>
                </a:solidFill>
                <a:effectLst/>
                <a:latin typeface="+mn-lt"/>
                <a:ea typeface="+mn-ea"/>
                <a:cs typeface="+mn-cs"/>
              </a:rPr>
              <a:t> with R-GCN in Table 3) still yields a competitive system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The model makes better use of DOC-BASED connections than MATCH or COREF connections. This is mostly because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the majority of the connections are indeed between mentions in the same document, and ii) without connecting mentions within the same document we remove important information since the model is unaware they appear closely in the document. Secondly, we notice that coreference links and complement edges seem to play a more marginal role. The MATCH heuristic already cap- </a:t>
            </a:r>
            <a:r>
              <a:rPr lang="en-US" sz="1200" kern="1200" dirty="0" err="1">
                <a:solidFill>
                  <a:schemeClr val="tx1"/>
                </a:solidFill>
                <a:effectLst/>
                <a:latin typeface="+mn-lt"/>
                <a:ea typeface="+mn-ea"/>
                <a:cs typeface="+mn-cs"/>
              </a:rPr>
              <a:t>tures</a:t>
            </a:r>
            <a:r>
              <a:rPr lang="en-US" sz="1200" kern="1200" dirty="0">
                <a:solidFill>
                  <a:schemeClr val="tx1"/>
                </a:solidFill>
                <a:effectLst/>
                <a:latin typeface="+mn-lt"/>
                <a:ea typeface="+mn-ea"/>
                <a:cs typeface="+mn-cs"/>
              </a:rPr>
              <a:t> the easiest coreference cases, and for the rest the out-of-domain coreference system may not be reliable.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We re- place our heuristic for assigning edges and their labels by a model component that predicts them. The performance drops below ‘No R-GCN’ suggesting that it cannot learn these dependencies on its own.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197B3FA7-EFAF-D041-9374-CD5CA9CD8D2D}" type="slidenum">
              <a:rPr lang="en-US" smtClean="0"/>
              <a:t>162</a:t>
            </a:fld>
            <a:endParaRPr lang="en-US"/>
          </a:p>
        </p:txBody>
      </p:sp>
    </p:spTree>
    <p:extLst>
      <p:ext uri="{BB962C8B-B14F-4D97-AF65-F5344CB8AC3E}">
        <p14:creationId xmlns:p14="http://schemas.microsoft.com/office/powerpoint/2010/main" val="351363852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Performance gradually decrease as # candidate answers or # nodes increases, as both lead to larger and more complex graphs. </a:t>
            </a:r>
          </a:p>
          <a:p>
            <a:endParaRPr lang="en-US" dirty="0"/>
          </a:p>
        </p:txBody>
      </p:sp>
      <p:sp>
        <p:nvSpPr>
          <p:cNvPr id="4" name="Slide Number Placeholder 3"/>
          <p:cNvSpPr>
            <a:spLocks noGrp="1"/>
          </p:cNvSpPr>
          <p:nvPr>
            <p:ph type="sldNum" sz="quarter" idx="5"/>
          </p:nvPr>
        </p:nvSpPr>
        <p:spPr/>
        <p:txBody>
          <a:bodyPr/>
          <a:lstStyle/>
          <a:p>
            <a:fld id="{197B3FA7-EFAF-D041-9374-CD5CA9CD8D2D}" type="slidenum">
              <a:rPr lang="en-US" smtClean="0"/>
              <a:t>163</a:t>
            </a:fld>
            <a:endParaRPr lang="en-US"/>
          </a:p>
        </p:txBody>
      </p:sp>
    </p:spTree>
    <p:extLst>
      <p:ext uri="{BB962C8B-B14F-4D97-AF65-F5344CB8AC3E}">
        <p14:creationId xmlns:p14="http://schemas.microsoft.com/office/powerpoint/2010/main" val="182004876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Cao et al only takes entity-level information into account.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Tu el al. seeks to take information from different granularities into consideration:  candidate, document, and entities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It first generates query-aware candidate, document, and mention vector representations with co-attention and self-attention.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dirty="0">
                <a:latin typeface="NimbusRomNo9L"/>
              </a:rPr>
              <a:t>* </a:t>
            </a:r>
            <a:r>
              <a:rPr lang="en-US" sz="1200" kern="1200" dirty="0">
                <a:solidFill>
                  <a:schemeClr val="tx1"/>
                </a:solidFill>
                <a:effectLst/>
                <a:latin typeface="+mn-lt"/>
                <a:ea typeface="+mn-ea"/>
                <a:cs typeface="+mn-cs"/>
              </a:rPr>
              <a:t>Co- attention enables the model to consider co-dependency between query and document, query and candidate, and candidate and mentions.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dirty="0">
                <a:latin typeface="NimbusRomNo9L"/>
              </a:rPr>
              <a:t>* </a:t>
            </a:r>
            <a:r>
              <a:rPr lang="en-US" sz="1200" kern="1200" dirty="0">
                <a:solidFill>
                  <a:schemeClr val="tx1"/>
                </a:solidFill>
                <a:effectLst/>
                <a:latin typeface="+mn-lt"/>
                <a:ea typeface="+mn-ea"/>
                <a:cs typeface="+mn-cs"/>
              </a:rPr>
              <a:t>Self-attentive pooling summarizes the information presented in the co- attention output by calculating a score for each word in the sequence.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5"/>
          </p:nvPr>
        </p:nvSpPr>
        <p:spPr/>
        <p:txBody>
          <a:bodyPr/>
          <a:lstStyle/>
          <a:p>
            <a:fld id="{197B3FA7-EFAF-D041-9374-CD5CA9CD8D2D}" type="slidenum">
              <a:rPr lang="en-US" smtClean="0"/>
              <a:t>164</a:t>
            </a:fld>
            <a:endParaRPr lang="en-US"/>
          </a:p>
        </p:txBody>
      </p:sp>
    </p:spTree>
    <p:extLst>
      <p:ext uri="{BB962C8B-B14F-4D97-AF65-F5344CB8AC3E}">
        <p14:creationId xmlns:p14="http://schemas.microsoft.com/office/powerpoint/2010/main" val="94914158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NimbusRomNo9L"/>
              </a:rPr>
              <a:t>As can be seen, the Heterogeneous Document-Entity Graph contains three kinds of nodes: Document node, Candidate node, and Entity node.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NimbusRomNo9L"/>
            </a:endParaRPr>
          </a:p>
          <a:p>
            <a:r>
              <a:rPr lang="en-US" dirty="0">
                <a:latin typeface="NimbusRomNo9L"/>
              </a:rPr>
              <a:t>It also introduces seven types of edges.</a:t>
            </a:r>
            <a:br>
              <a:rPr lang="en-US" dirty="0">
                <a:latin typeface="NimbusRomNo9L"/>
              </a:rPr>
            </a:br>
            <a:r>
              <a:rPr lang="en-US" dirty="0">
                <a:latin typeface="NimbusRomNo9L"/>
              </a:rPr>
              <a:t/>
            </a:r>
            <a:br>
              <a:rPr lang="en-US" dirty="0">
                <a:latin typeface="NimbusRomNo9L"/>
              </a:rPr>
            </a:br>
            <a:r>
              <a:rPr lang="en-US" b="1" dirty="0">
                <a:solidFill>
                  <a:srgbClr val="09B050"/>
                </a:solidFill>
              </a:rPr>
              <a:t>Document</a:t>
            </a:r>
            <a:r>
              <a:rPr lang="en-US" dirty="0"/>
              <a:t> &amp; </a:t>
            </a:r>
            <a:r>
              <a:rPr lang="en-US" b="1" dirty="0">
                <a:solidFill>
                  <a:srgbClr val="FCC000"/>
                </a:solidFill>
              </a:rPr>
              <a:t>Candidate</a:t>
            </a:r>
            <a:r>
              <a:rPr lang="en-US" dirty="0"/>
              <a:t>: if the candidate appear in the document</a:t>
            </a:r>
          </a:p>
          <a:p>
            <a:r>
              <a:rPr lang="en-US" b="1" dirty="0">
                <a:solidFill>
                  <a:srgbClr val="09B050"/>
                </a:solidFill>
              </a:rPr>
              <a:t>Document</a:t>
            </a:r>
            <a:r>
              <a:rPr lang="en-US" dirty="0"/>
              <a:t> &amp; </a:t>
            </a:r>
            <a:r>
              <a:rPr lang="en-US" b="1" dirty="0">
                <a:solidFill>
                  <a:srgbClr val="30B1F0"/>
                </a:solidFill>
              </a:rPr>
              <a:t>Entity</a:t>
            </a:r>
            <a:r>
              <a:rPr lang="en-US" dirty="0"/>
              <a:t>: If the entity if extracted from the document</a:t>
            </a:r>
          </a:p>
          <a:p>
            <a:r>
              <a:rPr lang="en-US" b="1" dirty="0">
                <a:solidFill>
                  <a:srgbClr val="FCC000"/>
                </a:solidFill>
              </a:rPr>
              <a:t>Candidate</a:t>
            </a:r>
            <a:r>
              <a:rPr lang="en-US" dirty="0"/>
              <a:t> &amp; </a:t>
            </a:r>
            <a:r>
              <a:rPr lang="en-US" b="1" dirty="0">
                <a:solidFill>
                  <a:srgbClr val="30B1F0"/>
                </a:solidFill>
              </a:rPr>
              <a:t>Entity</a:t>
            </a:r>
            <a:r>
              <a:rPr lang="en-US" dirty="0"/>
              <a:t>: If the entity if a mention of the candidate</a:t>
            </a:r>
          </a:p>
          <a:p>
            <a:r>
              <a:rPr lang="en-US" b="1" dirty="0">
                <a:solidFill>
                  <a:srgbClr val="30B1F0"/>
                </a:solidFill>
              </a:rPr>
              <a:t>Entity</a:t>
            </a:r>
            <a:r>
              <a:rPr lang="en-US" dirty="0"/>
              <a:t> &amp; </a:t>
            </a:r>
            <a:r>
              <a:rPr lang="en-US" b="1" dirty="0">
                <a:solidFill>
                  <a:srgbClr val="30B1F0"/>
                </a:solidFill>
              </a:rPr>
              <a:t>Entity</a:t>
            </a:r>
            <a:r>
              <a:rPr lang="en-US" dirty="0"/>
              <a:t>: If they are extracted from the same document</a:t>
            </a:r>
          </a:p>
          <a:p>
            <a:r>
              <a:rPr lang="en-US" b="1" dirty="0">
                <a:solidFill>
                  <a:srgbClr val="30B1F0"/>
                </a:solidFill>
              </a:rPr>
              <a:t>Entity</a:t>
            </a:r>
            <a:r>
              <a:rPr lang="en-US" dirty="0"/>
              <a:t> &amp; </a:t>
            </a:r>
            <a:r>
              <a:rPr lang="en-US" b="1" dirty="0">
                <a:solidFill>
                  <a:srgbClr val="30B1F0"/>
                </a:solidFill>
              </a:rPr>
              <a:t>Entity</a:t>
            </a:r>
            <a:r>
              <a:rPr lang="en-US" dirty="0"/>
              <a:t>: If they are extracted mentions of the same candidate or query subjects from different documents</a:t>
            </a:r>
          </a:p>
          <a:p>
            <a:r>
              <a:rPr lang="en-US" b="1" dirty="0">
                <a:solidFill>
                  <a:srgbClr val="30B1F0"/>
                </a:solidFill>
              </a:rPr>
              <a:t>Entity</a:t>
            </a:r>
            <a:r>
              <a:rPr lang="en-US" dirty="0"/>
              <a:t> &amp; </a:t>
            </a:r>
            <a:r>
              <a:rPr lang="en-US" b="1" dirty="0">
                <a:solidFill>
                  <a:srgbClr val="30B1F0"/>
                </a:solidFill>
              </a:rPr>
              <a:t>Entity</a:t>
            </a:r>
            <a:r>
              <a:rPr lang="en-US" dirty="0"/>
              <a:t>: other pairs of entities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NimbusRomNo9L"/>
              </a:rPr>
              <a:t> </a:t>
            </a:r>
            <a:endParaRPr lang="en-US" dirty="0"/>
          </a:p>
        </p:txBody>
      </p:sp>
      <p:sp>
        <p:nvSpPr>
          <p:cNvPr id="4" name="Slide Number Placeholder 3"/>
          <p:cNvSpPr>
            <a:spLocks noGrp="1"/>
          </p:cNvSpPr>
          <p:nvPr>
            <p:ph type="sldNum" sz="quarter" idx="5"/>
          </p:nvPr>
        </p:nvSpPr>
        <p:spPr/>
        <p:txBody>
          <a:bodyPr/>
          <a:lstStyle/>
          <a:p>
            <a:fld id="{197B3FA7-EFAF-D041-9374-CD5CA9CD8D2D}" type="slidenum">
              <a:rPr lang="en-US" smtClean="0"/>
              <a:t>165</a:t>
            </a:fld>
            <a:endParaRPr lang="en-US"/>
          </a:p>
        </p:txBody>
      </p:sp>
    </p:spTree>
    <p:extLst>
      <p:ext uri="{BB962C8B-B14F-4D97-AF65-F5344CB8AC3E}">
        <p14:creationId xmlns:p14="http://schemas.microsoft.com/office/powerpoint/2010/main" val="174599233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NimbusRomNo9L"/>
              </a:rPr>
              <a:t>Once all the contextual embeddings are initialized in the graph, a gated GCN is used to train the node representation in the graph</a:t>
            </a:r>
            <a:endParaRPr lang="en-US" dirty="0"/>
          </a:p>
        </p:txBody>
      </p:sp>
      <p:sp>
        <p:nvSpPr>
          <p:cNvPr id="4" name="Slide Number Placeholder 3"/>
          <p:cNvSpPr>
            <a:spLocks noGrp="1"/>
          </p:cNvSpPr>
          <p:nvPr>
            <p:ph type="sldNum" sz="quarter" idx="5"/>
          </p:nvPr>
        </p:nvSpPr>
        <p:spPr/>
        <p:txBody>
          <a:bodyPr/>
          <a:lstStyle/>
          <a:p>
            <a:fld id="{197B3FA7-EFAF-D041-9374-CD5CA9CD8D2D}" type="slidenum">
              <a:rPr lang="en-US" smtClean="0"/>
              <a:t>166</a:t>
            </a:fld>
            <a:endParaRPr lang="en-US"/>
          </a:p>
        </p:txBody>
      </p:sp>
    </p:spTree>
    <p:extLst>
      <p:ext uri="{BB962C8B-B14F-4D97-AF65-F5344CB8AC3E}">
        <p14:creationId xmlns:p14="http://schemas.microsoft.com/office/powerpoint/2010/main" val="145957148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final node representations of candidate and entity nodes corresponding to mentions of candidates are used to calculate classification scores. </a:t>
            </a:r>
            <a:endParaRPr lang="en-US" dirty="0"/>
          </a:p>
        </p:txBody>
      </p:sp>
      <p:sp>
        <p:nvSpPr>
          <p:cNvPr id="4" name="Slide Number Placeholder 3"/>
          <p:cNvSpPr>
            <a:spLocks noGrp="1"/>
          </p:cNvSpPr>
          <p:nvPr>
            <p:ph type="sldNum" sz="quarter" idx="5"/>
          </p:nvPr>
        </p:nvSpPr>
        <p:spPr/>
        <p:txBody>
          <a:bodyPr/>
          <a:lstStyle/>
          <a:p>
            <a:fld id="{197B3FA7-EFAF-D041-9374-CD5CA9CD8D2D}" type="slidenum">
              <a:rPr lang="en-US" smtClean="0"/>
              <a:t>167</a:t>
            </a:fld>
            <a:endParaRPr lang="en-US"/>
          </a:p>
        </p:txBody>
      </p:sp>
    </p:spTree>
    <p:extLst>
      <p:ext uri="{BB962C8B-B14F-4D97-AF65-F5344CB8AC3E}">
        <p14:creationId xmlns:p14="http://schemas.microsoft.com/office/powerpoint/2010/main" val="354851027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If we remove the proposed HDE graph and directly use the representations of candidates and entities corresponding to mentions of candidates (equation 7) for score accumulation, the accuracy on WIKIHOP development set drops 2.6% absolutely. This proves the efficacy of the proposed HDE graph on multi-hop reasoning across multiple documents. </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If we treat all edge types equally without using different GNN parameters for different edge types,, the performance drop by 1.4. Different information encoded by different edge types is also important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Scores on entity nodes contribute more to the classification, which is reasonable because entities carry context information in the document while candidates do not. </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US" dirty="0"/>
          </a:p>
        </p:txBody>
      </p:sp>
      <p:sp>
        <p:nvSpPr>
          <p:cNvPr id="4" name="Slide Number Placeholder 3"/>
          <p:cNvSpPr>
            <a:spLocks noGrp="1"/>
          </p:cNvSpPr>
          <p:nvPr>
            <p:ph type="sldNum" sz="quarter" idx="5"/>
          </p:nvPr>
        </p:nvSpPr>
        <p:spPr/>
        <p:txBody>
          <a:bodyPr/>
          <a:lstStyle/>
          <a:p>
            <a:fld id="{197B3FA7-EFAF-D041-9374-CD5CA9CD8D2D}" type="slidenum">
              <a:rPr lang="en-US" smtClean="0"/>
              <a:t>168</a:t>
            </a:fld>
            <a:endParaRPr lang="en-US"/>
          </a:p>
        </p:txBody>
      </p:sp>
    </p:spTree>
    <p:extLst>
      <p:ext uri="{BB962C8B-B14F-4D97-AF65-F5344CB8AC3E}">
        <p14:creationId xmlns:p14="http://schemas.microsoft.com/office/powerpoint/2010/main" val="54668577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blue line with square markers shows the number of support documents in one sample (x-axis) and the corresponding frequencies in the development set (y-axis).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 orange line with diamond markers shows the change of accuracy with the increasing of number of support documents.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Overall, we find the accuracy decreases with the increasing number of support documents. This is reasonable because more documents possibly means more entities and bigger graph, and is more challenging for reasoning.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candidates increases, larger HPE graph and more selection confusion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r>
            <a:br>
              <a:rPr lang="en-US" dirty="0"/>
            </a:br>
            <a:r>
              <a:rPr lang="en-US" dirty="0"/>
              <a:t/>
            </a: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197B3FA7-EFAF-D041-9374-CD5CA9CD8D2D}" type="slidenum">
              <a:rPr lang="en-US" smtClean="0"/>
              <a:t>169</a:t>
            </a:fld>
            <a:endParaRPr lang="en-US"/>
          </a:p>
        </p:txBody>
      </p:sp>
    </p:spTree>
    <p:extLst>
      <p:ext uri="{BB962C8B-B14F-4D97-AF65-F5344CB8AC3E}">
        <p14:creationId xmlns:p14="http://schemas.microsoft.com/office/powerpoint/2010/main" val="412589728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work proposes a graph reasoning network based on the semantic structure of the sentences to learn cross paragraph reasoning paths and find the supporting facts and the answer jointly.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Proposed graph is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1. a heterogeneous document-level graph: nodes of type sentence (question, title, and other sentences)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2. semantic role labeling sub-graphs per sentence: arguments as nodes and predicates as edges. </a:t>
            </a:r>
            <a:endParaRPr lang="en-US" dirty="0"/>
          </a:p>
          <a:p>
            <a:endParaRPr lang="en-US" dirty="0"/>
          </a:p>
        </p:txBody>
      </p:sp>
      <p:sp>
        <p:nvSpPr>
          <p:cNvPr id="4" name="Slide Number Placeholder 3"/>
          <p:cNvSpPr>
            <a:spLocks noGrp="1"/>
          </p:cNvSpPr>
          <p:nvPr>
            <p:ph type="sldNum" sz="quarter" idx="5"/>
          </p:nvPr>
        </p:nvSpPr>
        <p:spPr/>
        <p:txBody>
          <a:bodyPr/>
          <a:lstStyle/>
          <a:p>
            <a:fld id="{41B417DD-1FF3-BD4D-8265-B310C2CF8F65}" type="slidenum">
              <a:rPr lang="en-US" smtClean="0"/>
              <a:t>170</a:t>
            </a:fld>
            <a:endParaRPr lang="en-US"/>
          </a:p>
        </p:txBody>
      </p:sp>
    </p:spTree>
    <p:extLst>
      <p:ext uri="{BB962C8B-B14F-4D97-AF65-F5344CB8AC3E}">
        <p14:creationId xmlns:p14="http://schemas.microsoft.com/office/powerpoint/2010/main" val="108815106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 example of Heterogeneous SRL Graph </a:t>
            </a:r>
            <a:endParaRPr lang="en-US" dirty="0"/>
          </a:p>
          <a:p>
            <a:endParaRPr lang="en-US" dirty="0"/>
          </a:p>
        </p:txBody>
      </p:sp>
      <p:sp>
        <p:nvSpPr>
          <p:cNvPr id="4" name="Slide Number Placeholder 3"/>
          <p:cNvSpPr>
            <a:spLocks noGrp="1"/>
          </p:cNvSpPr>
          <p:nvPr>
            <p:ph type="sldNum" sz="quarter" idx="5"/>
          </p:nvPr>
        </p:nvSpPr>
        <p:spPr/>
        <p:txBody>
          <a:bodyPr/>
          <a:lstStyle/>
          <a:p>
            <a:fld id="{41B417DD-1FF3-BD4D-8265-B310C2CF8F65}" type="slidenum">
              <a:rPr lang="en-US" smtClean="0"/>
              <a:t>171</a:t>
            </a:fld>
            <a:endParaRPr lang="en-US"/>
          </a:p>
        </p:txBody>
      </p:sp>
    </p:spTree>
    <p:extLst>
      <p:ext uri="{BB962C8B-B14F-4D97-AF65-F5344CB8AC3E}">
        <p14:creationId xmlns:p14="http://schemas.microsoft.com/office/powerpoint/2010/main" val="17871759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AMR graphs </a:t>
            </a:r>
            <a:r>
              <a:rPr lang="en-US" altLang="zh-CN" sz="1200" b="0" i="0" u="none" strike="noStrike" kern="1200" dirty="0">
                <a:solidFill>
                  <a:schemeClr val="tx1"/>
                </a:solidFill>
                <a:effectLst/>
                <a:latin typeface="+mn-lt"/>
                <a:ea typeface="+mn-ea"/>
                <a:cs typeface="+mn-cs"/>
              </a:rPr>
              <a:t>capture various semantic information of the sentences such as semantic roles, within-sentence coreference, named entities and so on. They preserve the semantic meanings of text while abstracting away from syntactic representations, and can help complement the raw text by providing high-level abstract information.</a:t>
            </a:r>
          </a:p>
          <a:p>
            <a:endParaRPr lang="en-US" altLang="zh-CN"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dirty="0">
                <a:solidFill>
                  <a:schemeClr val="tx1"/>
                </a:solidFill>
                <a:effectLst/>
                <a:latin typeface="+mn-lt"/>
                <a:ea typeface="+mn-ea"/>
                <a:cs typeface="+mn-cs"/>
              </a:rPr>
              <a:t>(c)Given</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sentence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t>
            </a:r>
            <a:r>
              <a:rPr lang="en-US" sz="1200" dirty="0"/>
              <a:t>P</a:t>
            </a:r>
            <a:r>
              <a:rPr lang="en-US" altLang="zh-CN" sz="1200" dirty="0"/>
              <a:t>au</a:t>
            </a:r>
            <a:r>
              <a:rPr lang="en-US" sz="1200" dirty="0"/>
              <a:t>l’s description of himself: a fighter</a:t>
            </a:r>
            <a:r>
              <a:rPr lang="en-US" altLang="zh-CN" sz="1200" b="0" i="0" u="none" strike="noStrike" kern="1200" dirty="0">
                <a:solidFill>
                  <a:schemeClr val="tx1"/>
                </a:solidFill>
                <a:effectLst/>
                <a:latin typeface="+mn-lt"/>
                <a:ea typeface="+mn-ea"/>
                <a:cs typeface="+mn-cs"/>
              </a:rPr>
              <a:t>”,</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one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can</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apply</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AMR</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parsing</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tools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to</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convert</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it</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to</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graph.</a:t>
            </a:r>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41B417DD-1FF3-BD4D-8265-B310C2CF8F65}" type="slidenum">
              <a:rPr lang="en-US" smtClean="0"/>
              <a:t>35</a:t>
            </a:fld>
            <a:endParaRPr lang="en-US"/>
          </a:p>
        </p:txBody>
      </p:sp>
    </p:spTree>
    <p:extLst>
      <p:ext uri="{BB962C8B-B14F-4D97-AF65-F5344CB8AC3E}">
        <p14:creationId xmlns:p14="http://schemas.microsoft.com/office/powerpoint/2010/main" val="427125575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B417DD-1FF3-BD4D-8265-B310C2CF8F65}" type="slidenum">
              <a:rPr lang="en-US" smtClean="0"/>
              <a:t>172</a:t>
            </a:fld>
            <a:endParaRPr lang="en-US"/>
          </a:p>
        </p:txBody>
      </p:sp>
    </p:spTree>
    <p:extLst>
      <p:ext uri="{BB962C8B-B14F-4D97-AF65-F5344CB8AC3E}">
        <p14:creationId xmlns:p14="http://schemas.microsoft.com/office/powerpoint/2010/main" val="284434617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NimbusRomNo9L"/>
              </a:rPr>
              <a:t>SRL graph significantly improves the completeness of the graph network, that is, providing sufficient semantic edges to cover reasoning paths </a:t>
            </a:r>
            <a:endParaRPr lang="en-US" dirty="0"/>
          </a:p>
        </p:txBody>
      </p:sp>
      <p:sp>
        <p:nvSpPr>
          <p:cNvPr id="4" name="Slide Number Placeholder 3"/>
          <p:cNvSpPr>
            <a:spLocks noGrp="1"/>
          </p:cNvSpPr>
          <p:nvPr>
            <p:ph type="sldNum" sz="quarter" idx="5"/>
          </p:nvPr>
        </p:nvSpPr>
        <p:spPr/>
        <p:txBody>
          <a:bodyPr/>
          <a:lstStyle/>
          <a:p>
            <a:fld id="{41B417DD-1FF3-BD4D-8265-B310C2CF8F65}" type="slidenum">
              <a:rPr lang="en-US" smtClean="0"/>
              <a:t>173</a:t>
            </a:fld>
            <a:endParaRPr lang="en-US"/>
          </a:p>
        </p:txBody>
      </p:sp>
    </p:spTree>
    <p:extLst>
      <p:ext uri="{BB962C8B-B14F-4D97-AF65-F5344CB8AC3E}">
        <p14:creationId xmlns:p14="http://schemas.microsoft.com/office/powerpoint/2010/main" val="76255164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NimbusRomNo9L"/>
              </a:rPr>
              <a:t>1. </a:t>
            </a:r>
            <a:r>
              <a:rPr lang="en-US" sz="1200" kern="1200" dirty="0">
                <a:solidFill>
                  <a:schemeClr val="tx1"/>
                </a:solidFill>
                <a:effectLst/>
                <a:latin typeface="+mn-lt"/>
                <a:ea typeface="+mn-ea"/>
                <a:cs typeface="+mn-cs"/>
              </a:rPr>
              <a:t>The model loses the connections used for multi-hop reasoning if we remove the SRL graph and only use BERT for answer prediction.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r>
            <a:br>
              <a:rPr lang="en-US" dirty="0"/>
            </a:br>
            <a:r>
              <a:rPr lang="en-US" dirty="0"/>
              <a:t>2. </a:t>
            </a:r>
            <a:r>
              <a:rPr lang="en-US" sz="1200" kern="1200" dirty="0">
                <a:solidFill>
                  <a:schemeClr val="tx1"/>
                </a:solidFill>
                <a:effectLst/>
                <a:latin typeface="+mn-lt"/>
                <a:ea typeface="+mn-ea"/>
                <a:cs typeface="+mn-cs"/>
              </a:rPr>
              <a:t>removing predicate edges and argument types will destroy the argument-predicate relationships in the SRL graph and breaks the chain of </a:t>
            </a:r>
            <a:r>
              <a:rPr lang="en-US" sz="1200" kern="1200">
                <a:solidFill>
                  <a:schemeClr val="tx1"/>
                </a:solidFill>
                <a:effectLst/>
                <a:latin typeface="+mn-lt"/>
                <a:ea typeface="+mn-ea"/>
                <a:cs typeface="+mn-cs"/>
              </a:rPr>
              <a:t>reasoning </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 </a:t>
            </a:r>
            <a:endParaRPr lang="en-US" dirty="0"/>
          </a:p>
          <a:p>
            <a:endParaRPr lang="en-US" dirty="0"/>
          </a:p>
        </p:txBody>
      </p:sp>
      <p:sp>
        <p:nvSpPr>
          <p:cNvPr id="4" name="Slide Number Placeholder 3"/>
          <p:cNvSpPr>
            <a:spLocks noGrp="1"/>
          </p:cNvSpPr>
          <p:nvPr>
            <p:ph type="sldNum" sz="quarter" idx="5"/>
          </p:nvPr>
        </p:nvSpPr>
        <p:spPr/>
        <p:txBody>
          <a:bodyPr/>
          <a:lstStyle/>
          <a:p>
            <a:fld id="{41B417DD-1FF3-BD4D-8265-B310C2CF8F65}" type="slidenum">
              <a:rPr lang="en-US" smtClean="0"/>
              <a:t>174</a:t>
            </a:fld>
            <a:endParaRPr lang="en-US"/>
          </a:p>
        </p:txBody>
      </p:sp>
    </p:spTree>
    <p:extLst>
      <p:ext uri="{BB962C8B-B14F-4D97-AF65-F5344CB8AC3E}">
        <p14:creationId xmlns:p14="http://schemas.microsoft.com/office/powerpoint/2010/main" val="60506115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main sources errors are largely due to how the edges are constructed. </a:t>
            </a:r>
          </a:p>
        </p:txBody>
      </p:sp>
      <p:sp>
        <p:nvSpPr>
          <p:cNvPr id="4" name="Slide Number Placeholder 3"/>
          <p:cNvSpPr>
            <a:spLocks noGrp="1"/>
          </p:cNvSpPr>
          <p:nvPr>
            <p:ph type="sldNum" sz="quarter" idx="5"/>
          </p:nvPr>
        </p:nvSpPr>
        <p:spPr/>
        <p:txBody>
          <a:bodyPr/>
          <a:lstStyle/>
          <a:p>
            <a:fld id="{41B417DD-1FF3-BD4D-8265-B310C2CF8F65}" type="slidenum">
              <a:rPr lang="en-US" smtClean="0"/>
              <a:t>175</a:t>
            </a:fld>
            <a:endParaRPr lang="en-US"/>
          </a:p>
        </p:txBody>
      </p:sp>
    </p:spTree>
    <p:extLst>
      <p:ext uri="{BB962C8B-B14F-4D97-AF65-F5344CB8AC3E}">
        <p14:creationId xmlns:p14="http://schemas.microsoft.com/office/powerpoint/2010/main" val="337678165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 The TQA contains visual contents as well as textual contents, it re- quires to solve multi-modal QA </a:t>
            </a:r>
            <a:endParaRPr lang="en-US" dirty="0"/>
          </a:p>
          <a:p>
            <a:r>
              <a:rPr lang="en-US" dirty="0"/>
              <a:t>2. Format of the questions contains both text-related and diagram-related questions</a:t>
            </a:r>
          </a:p>
        </p:txBody>
      </p:sp>
      <p:sp>
        <p:nvSpPr>
          <p:cNvPr id="4" name="Slide Number Placeholder 3"/>
          <p:cNvSpPr>
            <a:spLocks noGrp="1"/>
          </p:cNvSpPr>
          <p:nvPr>
            <p:ph type="sldNum" sz="quarter" idx="5"/>
          </p:nvPr>
        </p:nvSpPr>
        <p:spPr/>
        <p:txBody>
          <a:bodyPr/>
          <a:lstStyle/>
          <a:p>
            <a:fld id="{197B3FA7-EFAF-D041-9374-CD5CA9CD8D2D}" type="slidenum">
              <a:rPr lang="en-US" smtClean="0"/>
              <a:t>176</a:t>
            </a:fld>
            <a:endParaRPr lang="en-US"/>
          </a:p>
        </p:txBody>
      </p:sp>
    </p:spTree>
    <p:extLst>
      <p:ext uri="{BB962C8B-B14F-4D97-AF65-F5344CB8AC3E}">
        <p14:creationId xmlns:p14="http://schemas.microsoft.com/office/powerpoint/2010/main" val="1145224868"/>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lphaLcParenBoth"/>
              <a:tabLst/>
              <a:defRPr/>
            </a:pPr>
            <a:r>
              <a:rPr lang="en-US" sz="1200" b="1" kern="1200" dirty="0">
                <a:solidFill>
                  <a:schemeClr val="tx1"/>
                </a:solidFill>
                <a:effectLst/>
                <a:latin typeface="+mn-lt"/>
                <a:ea typeface="+mn-ea"/>
                <a:cs typeface="+mn-cs"/>
              </a:rPr>
              <a:t>The preparation step </a:t>
            </a:r>
            <a:r>
              <a:rPr lang="en-US" sz="1200" kern="1200" dirty="0">
                <a:solidFill>
                  <a:schemeClr val="tx1"/>
                </a:solidFill>
                <a:effectLst/>
                <a:latin typeface="+mn-lt"/>
                <a:ea typeface="+mn-ea"/>
                <a:cs typeface="+mn-cs"/>
              </a:rPr>
              <a:t>for the k-</a:t>
            </a:r>
            <a:r>
              <a:rPr lang="en-US" sz="1200" kern="1200" dirty="0" err="1">
                <a:solidFill>
                  <a:schemeClr val="tx1"/>
                </a:solidFill>
                <a:effectLst/>
                <a:latin typeface="+mn-lt"/>
                <a:ea typeface="+mn-ea"/>
                <a:cs typeface="+mn-cs"/>
              </a:rPr>
              <a:t>th</a:t>
            </a:r>
            <a:r>
              <a:rPr lang="en-US" sz="1200" kern="1200" dirty="0">
                <a:solidFill>
                  <a:schemeClr val="tx1"/>
                </a:solidFill>
                <a:effectLst/>
                <a:latin typeface="+mn-lt"/>
                <a:ea typeface="+mn-ea"/>
                <a:cs typeface="+mn-cs"/>
              </a:rPr>
              <a:t> answer among n candidates. The context m is determined by TF-IDF score with the question and the k-</a:t>
            </a:r>
            <a:r>
              <a:rPr lang="en-US" sz="1200" kern="1200" dirty="0" err="1">
                <a:solidFill>
                  <a:schemeClr val="tx1"/>
                </a:solidFill>
                <a:effectLst/>
                <a:latin typeface="+mn-lt"/>
                <a:ea typeface="+mn-ea"/>
                <a:cs typeface="+mn-cs"/>
              </a:rPr>
              <a:t>th</a:t>
            </a:r>
            <a:r>
              <a:rPr lang="en-US" sz="1200" kern="1200" dirty="0">
                <a:solidFill>
                  <a:schemeClr val="tx1"/>
                </a:solidFill>
                <a:effectLst/>
                <a:latin typeface="+mn-lt"/>
                <a:ea typeface="+mn-ea"/>
                <a:cs typeface="+mn-cs"/>
              </a:rPr>
              <a:t> answer. Then, the context m is converted to a context graph m. The question and the k-</a:t>
            </a:r>
            <a:r>
              <a:rPr lang="en-US" sz="1200" kern="1200" dirty="0" err="1">
                <a:solidFill>
                  <a:schemeClr val="tx1"/>
                </a:solidFill>
                <a:effectLst/>
                <a:latin typeface="+mn-lt"/>
                <a:ea typeface="+mn-ea"/>
                <a:cs typeface="+mn-cs"/>
              </a:rPr>
              <a:t>th</a:t>
            </a:r>
            <a:r>
              <a:rPr lang="en-US" sz="1200" kern="1200" dirty="0">
                <a:solidFill>
                  <a:schemeClr val="tx1"/>
                </a:solidFill>
                <a:effectLst/>
                <a:latin typeface="+mn-lt"/>
                <a:ea typeface="+mn-ea"/>
                <a:cs typeface="+mn-cs"/>
              </a:rPr>
              <a:t> answer are also embedded by </a:t>
            </a:r>
            <a:r>
              <a:rPr lang="en-US" sz="1200" kern="1200" dirty="0" err="1">
                <a:solidFill>
                  <a:schemeClr val="tx1"/>
                </a:solidFill>
                <a:effectLst/>
                <a:latin typeface="+mn-lt"/>
                <a:ea typeface="+mn-ea"/>
                <a:cs typeface="+mn-cs"/>
              </a:rPr>
              <a:t>GloVe</a:t>
            </a:r>
            <a:r>
              <a:rPr lang="en-US" sz="1200" kern="1200" dirty="0">
                <a:solidFill>
                  <a:schemeClr val="tx1"/>
                </a:solidFill>
                <a:effectLst/>
                <a:latin typeface="+mn-lt"/>
                <a:ea typeface="+mn-ea"/>
                <a:cs typeface="+mn-cs"/>
              </a:rPr>
              <a:t> and character embedding. This step is repeated for n candidates. </a:t>
            </a:r>
          </a:p>
          <a:p>
            <a:pPr marL="228600" marR="0" lvl="0" indent="-228600" algn="l" defTabSz="914400" rtl="0" eaLnBrk="1" fontAlgn="auto" latinLnBrk="0" hangingPunct="1">
              <a:lnSpc>
                <a:spcPct val="100000"/>
              </a:lnSpc>
              <a:spcBef>
                <a:spcPts val="0"/>
              </a:spcBef>
              <a:spcAft>
                <a:spcPts val="0"/>
              </a:spcAft>
              <a:buClrTx/>
              <a:buSzTx/>
              <a:buFontTx/>
              <a:buAutoNum type="alphaLcParenBoth"/>
              <a:tabLst/>
              <a:defRPr/>
            </a:pPr>
            <a:endParaRPr lang="en-US" sz="1200" b="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lphaLcParenBoth"/>
              <a:tabLst/>
              <a:defRPr/>
            </a:pPr>
            <a:r>
              <a:rPr lang="en-US" sz="1200" b="1" kern="1200" dirty="0">
                <a:solidFill>
                  <a:schemeClr val="tx1"/>
                </a:solidFill>
                <a:effectLst/>
                <a:latin typeface="+mn-lt"/>
                <a:ea typeface="+mn-ea"/>
                <a:cs typeface="+mn-cs"/>
              </a:rPr>
              <a:t>The embedding step </a:t>
            </a:r>
            <a:r>
              <a:rPr lang="en-US" sz="1200" kern="1200" dirty="0">
                <a:solidFill>
                  <a:schemeClr val="tx1"/>
                </a:solidFill>
                <a:effectLst/>
                <a:latin typeface="+mn-lt"/>
                <a:ea typeface="+mn-ea"/>
                <a:cs typeface="+mn-cs"/>
              </a:rPr>
              <a:t>uses RNN_C as a sequence embedding module and f-GCN as a graph embedding module. With attention methods, we can obtain combined features. After concatenation, RNNs and the fully connected module predict final distribution in the solving step. </a:t>
            </a:r>
            <a:endParaRPr lang="en-US" dirty="0"/>
          </a:p>
          <a:p>
            <a:endParaRPr lang="en-US" dirty="0"/>
          </a:p>
        </p:txBody>
      </p:sp>
      <p:sp>
        <p:nvSpPr>
          <p:cNvPr id="4" name="Slide Number Placeholder 3"/>
          <p:cNvSpPr>
            <a:spLocks noGrp="1"/>
          </p:cNvSpPr>
          <p:nvPr>
            <p:ph type="sldNum" sz="quarter" idx="5"/>
          </p:nvPr>
        </p:nvSpPr>
        <p:spPr/>
        <p:txBody>
          <a:bodyPr/>
          <a:lstStyle/>
          <a:p>
            <a:fld id="{197B3FA7-EFAF-D041-9374-CD5CA9CD8D2D}" type="slidenum">
              <a:rPr lang="en-US" smtClean="0"/>
              <a:t>178</a:t>
            </a:fld>
            <a:endParaRPr lang="en-US"/>
          </a:p>
        </p:txBody>
      </p:sp>
    </p:spTree>
    <p:extLst>
      <p:ext uri="{BB962C8B-B14F-4D97-AF65-F5344CB8AC3E}">
        <p14:creationId xmlns:p14="http://schemas.microsoft.com/office/powerpoint/2010/main" val="252175368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97B3FA7-EFAF-D041-9374-CD5CA9CD8D2D}" type="slidenum">
              <a:rPr lang="en-US" smtClean="0"/>
              <a:t>179</a:t>
            </a:fld>
            <a:endParaRPr lang="en-US"/>
          </a:p>
        </p:txBody>
      </p:sp>
    </p:spTree>
    <p:extLst>
      <p:ext uri="{BB962C8B-B14F-4D97-AF65-F5344CB8AC3E}">
        <p14:creationId xmlns:p14="http://schemas.microsoft.com/office/powerpoint/2010/main" val="2030624112"/>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Textbook questions are very domain-specific and it’s very difficult to using training data to help predict unseen questions. </a:t>
            </a:r>
            <a:br>
              <a:rPr lang="en-US" dirty="0"/>
            </a:br>
            <a:r>
              <a:rPr lang="en-US" dirty="0"/>
              <a:t/>
            </a:r>
            <a:br>
              <a:rPr lang="en-US" dirty="0"/>
            </a:br>
            <a:r>
              <a:rPr lang="en-US" dirty="0"/>
              <a:t>This work introduces a step called self-training to help the model learn to read and understand a text book and problems in advance without the help of a teacher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97B3FA7-EFAF-D041-9374-CD5CA9CD8D2D}" type="slidenum">
              <a:rPr lang="en-US" smtClean="0"/>
              <a:t>180</a:t>
            </a:fld>
            <a:endParaRPr lang="en-US"/>
          </a:p>
        </p:txBody>
      </p:sp>
    </p:spTree>
    <p:extLst>
      <p:ext uri="{BB962C8B-B14F-4D97-AF65-F5344CB8AC3E}">
        <p14:creationId xmlns:p14="http://schemas.microsoft.com/office/powerpoint/2010/main" val="2030624112"/>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w/o SSOC (VAL): Do self-training on training data only</a:t>
            </a:r>
            <a:br>
              <a:rPr lang="en-US" dirty="0"/>
            </a:br>
            <a:r>
              <a:rPr lang="en-US" dirty="0"/>
              <a:t>w/o SSOC (TR + VAL): Do self-training on both training and validation data. </a:t>
            </a:r>
          </a:p>
        </p:txBody>
      </p:sp>
      <p:sp>
        <p:nvSpPr>
          <p:cNvPr id="4" name="Slide Number Placeholder 3"/>
          <p:cNvSpPr>
            <a:spLocks noGrp="1"/>
          </p:cNvSpPr>
          <p:nvPr>
            <p:ph type="sldNum" sz="quarter" idx="5"/>
          </p:nvPr>
        </p:nvSpPr>
        <p:spPr/>
        <p:txBody>
          <a:bodyPr/>
          <a:lstStyle/>
          <a:p>
            <a:fld id="{197B3FA7-EFAF-D041-9374-CD5CA9CD8D2D}" type="slidenum">
              <a:rPr lang="en-US" smtClean="0"/>
              <a:t>181</a:t>
            </a:fld>
            <a:endParaRPr lang="en-US"/>
          </a:p>
        </p:txBody>
      </p:sp>
    </p:spTree>
    <p:extLst>
      <p:ext uri="{BB962C8B-B14F-4D97-AF65-F5344CB8AC3E}">
        <p14:creationId xmlns:p14="http://schemas.microsoft.com/office/powerpoint/2010/main" val="3608152218"/>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dirty="0">
                <a:solidFill>
                  <a:schemeClr val="dk1"/>
                </a:solidFill>
                <a:effectLst/>
                <a:latin typeface="+mn-lt"/>
                <a:ea typeface="Calibri"/>
                <a:cs typeface="Calibri"/>
                <a:sym typeface="Calibri"/>
              </a:rPr>
              <a:t>30sec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dirty="0">
                <a:solidFill>
                  <a:schemeClr val="dk1"/>
                </a:solidFill>
                <a:effectLst/>
                <a:latin typeface="+mn-lt"/>
                <a:ea typeface="Calibri"/>
                <a:cs typeface="Calibri"/>
                <a:sym typeface="Calibri"/>
              </a:rPr>
              <a:t>Unlike traditional MC, the conversational MC task is to answer a question in a conversation given a passage and previous </a:t>
            </a:r>
            <a:r>
              <a:rPr lang="en-US" altLang="zh-CN" sz="1200" b="0" i="0" u="none" strike="noStrike" cap="none" dirty="0">
                <a:solidFill>
                  <a:schemeClr val="dk1"/>
                </a:solidFill>
                <a:effectLst/>
                <a:latin typeface="+mn-lt"/>
                <a:ea typeface="Calibri"/>
                <a:cs typeface="Calibri"/>
                <a:sym typeface="Calibri"/>
              </a:rPr>
              <a:t>question-answer</a:t>
            </a:r>
            <a:r>
              <a:rPr lang="zh-CN" altLang="en-US" sz="1200" b="0" i="0" u="none" strike="noStrike" cap="none" dirty="0">
                <a:solidFill>
                  <a:schemeClr val="dk1"/>
                </a:solidFill>
                <a:effectLst/>
                <a:latin typeface="+mn-lt"/>
                <a:ea typeface="Calibri"/>
                <a:cs typeface="Calibri"/>
                <a:sym typeface="Calibri"/>
              </a:rPr>
              <a:t> </a:t>
            </a:r>
            <a:r>
              <a:rPr lang="en-US" altLang="zh-CN" sz="1200" b="0" i="0" u="none" strike="noStrike" cap="none" dirty="0">
                <a:solidFill>
                  <a:schemeClr val="dk1"/>
                </a:solidFill>
                <a:effectLst/>
                <a:latin typeface="+mn-lt"/>
                <a:ea typeface="Calibri"/>
                <a:cs typeface="Calibri"/>
                <a:sym typeface="Calibri"/>
              </a:rPr>
              <a:t>pairs</a:t>
            </a:r>
            <a:r>
              <a:rPr lang="en-US" sz="1200" b="0" i="0" u="none" strike="noStrike" cap="none" dirty="0">
                <a:solidFill>
                  <a:schemeClr val="dk1"/>
                </a:solidFill>
                <a:effectLst/>
                <a:latin typeface="+mn-lt"/>
                <a:ea typeface="Calibri"/>
                <a:cs typeface="Calibri"/>
                <a:sym typeface="Calibri"/>
              </a:rPr>
              <a:t>.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dirty="0">
                <a:solidFill>
                  <a:schemeClr val="dk1"/>
                </a:solidFill>
                <a:effectLst/>
                <a:latin typeface="+mn-lt"/>
                <a:ea typeface="Calibri"/>
                <a:cs typeface="Calibri"/>
                <a:sym typeface="Calibri"/>
              </a:rPr>
              <a:t>Despite the success existing works have achieved on MC, conversational MC has proven significantly more challenging. We highlight two major challenges here.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cap="none" dirty="0">
              <a:solidFill>
                <a:schemeClr val="dk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dirty="0">
                <a:solidFill>
                  <a:schemeClr val="dk1"/>
                </a:solidFill>
                <a:effectLst/>
                <a:latin typeface="+mn-lt"/>
                <a:ea typeface="Calibri"/>
                <a:cs typeface="Calibri"/>
                <a:sym typeface="Calibri"/>
              </a:rPr>
              <a:t>First, the </a:t>
            </a:r>
            <a:r>
              <a:rPr lang="en-US" altLang="zh-CN" sz="1200" b="0" i="0" u="none" strike="noStrike" cap="none" dirty="0">
                <a:solidFill>
                  <a:schemeClr val="dk1"/>
                </a:solidFill>
                <a:effectLst/>
                <a:latin typeface="+mn-lt"/>
                <a:ea typeface="Calibri"/>
                <a:cs typeface="Calibri"/>
                <a:sym typeface="Calibri"/>
              </a:rPr>
              <a:t>topic</a:t>
            </a:r>
            <a:r>
              <a:rPr lang="zh-CN" altLang="en-US" sz="1200" b="0" i="0" u="none" strike="noStrike" cap="none" dirty="0">
                <a:solidFill>
                  <a:schemeClr val="dk1"/>
                </a:solidFill>
                <a:effectLst/>
                <a:latin typeface="+mn-lt"/>
                <a:ea typeface="Calibri"/>
                <a:cs typeface="Calibri"/>
                <a:sym typeface="Calibri"/>
              </a:rPr>
              <a:t> </a:t>
            </a:r>
            <a:r>
              <a:rPr lang="en-US" sz="1200" b="0" i="0" u="none" strike="noStrike" cap="none" dirty="0">
                <a:solidFill>
                  <a:schemeClr val="dk1"/>
                </a:solidFill>
                <a:effectLst/>
                <a:latin typeface="+mn-lt"/>
                <a:ea typeface="Calibri"/>
                <a:cs typeface="Calibri"/>
                <a:sym typeface="Calibri"/>
              </a:rPr>
              <a:t>focus usually shifts as a conversation progresses</a:t>
            </a:r>
            <a:r>
              <a:rPr lang="en-US" altLang="zh-CN" sz="1200" b="0" i="0" u="none" strike="noStrike" cap="none" dirty="0">
                <a:solidFill>
                  <a:schemeClr val="dk1"/>
                </a:solidFill>
                <a:effectLst/>
                <a:latin typeface="+mn-lt"/>
                <a:ea typeface="Calibri"/>
                <a:cs typeface="Calibri"/>
                <a:sym typeface="Calibri"/>
              </a:rPr>
              <a:t>,</a:t>
            </a:r>
            <a:r>
              <a:rPr lang="zh-CN" altLang="en-US" sz="1200" b="0" i="0" u="none" strike="noStrike" cap="none" dirty="0">
                <a:solidFill>
                  <a:schemeClr val="dk1"/>
                </a:solidFill>
                <a:effectLst/>
                <a:latin typeface="+mn-lt"/>
                <a:ea typeface="Calibri"/>
                <a:cs typeface="Calibri"/>
                <a:sym typeface="Calibri"/>
              </a:rPr>
              <a:t> </a:t>
            </a:r>
            <a:r>
              <a:rPr lang="en-US" altLang="zh-CN" sz="1200" b="0" i="0" u="none" strike="noStrike" cap="none" dirty="0">
                <a:solidFill>
                  <a:schemeClr val="dk1"/>
                </a:solidFill>
                <a:effectLst/>
                <a:latin typeface="+mn-lt"/>
                <a:ea typeface="Calibri"/>
                <a:cs typeface="Calibri"/>
                <a:sym typeface="Calibri"/>
              </a:rPr>
              <a:t>making</a:t>
            </a:r>
            <a:r>
              <a:rPr lang="zh-CN" altLang="en-US" sz="1200" b="0" i="0" u="none" strike="noStrike" cap="none" dirty="0">
                <a:solidFill>
                  <a:schemeClr val="dk1"/>
                </a:solidFill>
                <a:effectLst/>
                <a:latin typeface="+mn-lt"/>
                <a:ea typeface="Calibri"/>
                <a:cs typeface="Calibri"/>
                <a:sym typeface="Calibri"/>
              </a:rPr>
              <a:t> </a:t>
            </a:r>
            <a:r>
              <a:rPr lang="en-US" altLang="zh-CN" sz="1200" b="0" i="0" u="none" strike="noStrike" cap="none" dirty="0">
                <a:solidFill>
                  <a:schemeClr val="dk1"/>
                </a:solidFill>
                <a:effectLst/>
                <a:latin typeface="+mn-lt"/>
                <a:ea typeface="Calibri"/>
                <a:cs typeface="Calibri"/>
                <a:sym typeface="Calibri"/>
              </a:rPr>
              <a:t>it</a:t>
            </a:r>
            <a:r>
              <a:rPr lang="zh-CN" altLang="en-US" sz="1200" b="0" i="0" u="none" strike="noStrike" cap="none" dirty="0">
                <a:solidFill>
                  <a:schemeClr val="dk1"/>
                </a:solidFill>
                <a:effectLst/>
                <a:latin typeface="+mn-lt"/>
                <a:ea typeface="Calibri"/>
                <a:cs typeface="Calibri"/>
                <a:sym typeface="Calibri"/>
              </a:rPr>
              <a:t> </a:t>
            </a:r>
            <a:r>
              <a:rPr lang="en-US" altLang="zh-CN" sz="1200" b="0" i="0" u="none" strike="noStrike" cap="none" dirty="0">
                <a:solidFill>
                  <a:schemeClr val="dk1"/>
                </a:solidFill>
                <a:effectLst/>
                <a:latin typeface="+mn-lt"/>
                <a:ea typeface="Calibri"/>
                <a:cs typeface="Calibri"/>
                <a:sym typeface="Calibri"/>
              </a:rPr>
              <a:t>difficult</a:t>
            </a:r>
            <a:r>
              <a:rPr lang="zh-CN" altLang="en-US" sz="1200" b="0" i="0" u="none" strike="noStrike" cap="none" dirty="0">
                <a:solidFill>
                  <a:schemeClr val="dk1"/>
                </a:solidFill>
                <a:effectLst/>
                <a:latin typeface="+mn-lt"/>
                <a:ea typeface="Calibri"/>
                <a:cs typeface="Calibri"/>
                <a:sym typeface="Calibri"/>
              </a:rPr>
              <a:t> </a:t>
            </a:r>
            <a:r>
              <a:rPr lang="en-US" altLang="zh-CN" sz="1200" b="0" i="0" u="none" strike="noStrike" cap="none" dirty="0">
                <a:solidFill>
                  <a:schemeClr val="dk1"/>
                </a:solidFill>
                <a:effectLst/>
                <a:latin typeface="+mn-lt"/>
                <a:ea typeface="Calibri"/>
                <a:cs typeface="Calibri"/>
                <a:sym typeface="Calibri"/>
              </a:rPr>
              <a:t>to</a:t>
            </a:r>
            <a:r>
              <a:rPr lang="zh-CN" altLang="en-US" sz="1200" b="0" i="0" u="none" strike="noStrike" cap="none" dirty="0">
                <a:solidFill>
                  <a:schemeClr val="dk1"/>
                </a:solidFill>
                <a:effectLst/>
                <a:latin typeface="+mn-lt"/>
                <a:ea typeface="Calibri"/>
                <a:cs typeface="Calibri"/>
                <a:sym typeface="Calibri"/>
              </a:rPr>
              <a:t> </a:t>
            </a:r>
            <a:r>
              <a:rPr lang="en-US" altLang="zh-CN" sz="1200" b="0" i="0" u="none" strike="noStrike" cap="none" dirty="0">
                <a:solidFill>
                  <a:schemeClr val="dk1"/>
                </a:solidFill>
                <a:effectLst/>
                <a:latin typeface="+mn-lt"/>
                <a:ea typeface="Calibri"/>
                <a:cs typeface="Calibri"/>
                <a:sym typeface="Calibri"/>
              </a:rPr>
              <a:t>model</a:t>
            </a:r>
            <a:r>
              <a:rPr lang="zh-CN" altLang="en-US" sz="1200" b="0" i="0" u="none" strike="noStrike" cap="none" dirty="0">
                <a:solidFill>
                  <a:schemeClr val="dk1"/>
                </a:solidFill>
                <a:effectLst/>
                <a:latin typeface="+mn-lt"/>
                <a:ea typeface="Calibri"/>
                <a:cs typeface="Calibri"/>
                <a:sym typeface="Calibri"/>
              </a:rPr>
              <a:t> </a:t>
            </a:r>
            <a:r>
              <a:rPr lang="en-US" altLang="zh-CN" sz="1200" b="0" i="0" u="none" strike="noStrike" cap="none" dirty="0">
                <a:solidFill>
                  <a:schemeClr val="dk1"/>
                </a:solidFill>
                <a:effectLst/>
                <a:latin typeface="+mn-lt"/>
                <a:ea typeface="Calibri"/>
                <a:cs typeface="Calibri"/>
                <a:sym typeface="Calibri"/>
              </a:rPr>
              <a:t>a</a:t>
            </a:r>
            <a:r>
              <a:rPr lang="zh-CN" altLang="en-US" sz="1200" b="0" i="0" u="none" strike="noStrike" cap="none" dirty="0">
                <a:solidFill>
                  <a:schemeClr val="dk1"/>
                </a:solidFill>
                <a:effectLst/>
                <a:latin typeface="+mn-lt"/>
                <a:ea typeface="Calibri"/>
                <a:cs typeface="Calibri"/>
                <a:sym typeface="Calibri"/>
              </a:rPr>
              <a:t> </a:t>
            </a:r>
            <a:r>
              <a:rPr lang="en-US" altLang="zh-CN" sz="1200" b="0" i="0" u="none" strike="noStrike" cap="none" dirty="0">
                <a:solidFill>
                  <a:schemeClr val="dk1"/>
                </a:solidFill>
                <a:effectLst/>
                <a:latin typeface="+mn-lt"/>
                <a:ea typeface="Calibri"/>
                <a:cs typeface="Calibri"/>
                <a:sym typeface="Calibri"/>
              </a:rPr>
              <a:t>conversation.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dirty="0">
                <a:solidFill>
                  <a:schemeClr val="dk1"/>
                </a:solidFill>
                <a:effectLst/>
                <a:latin typeface="+mn-lt"/>
                <a:ea typeface="Calibri"/>
                <a:cs typeface="Calibri"/>
                <a:sym typeface="Calibri"/>
              </a:rPr>
              <a:t>Second, many questions refer back to conversation history via coreference or ellipsis. Therefore, without fully utilizing conversation history</a:t>
            </a:r>
            <a:r>
              <a:rPr lang="en-US" altLang="zh-CN" sz="1200" b="0" i="0" u="none" strike="noStrike" cap="none" dirty="0">
                <a:solidFill>
                  <a:schemeClr val="dk1"/>
                </a:solidFill>
                <a:effectLst/>
                <a:latin typeface="+mn-lt"/>
                <a:ea typeface="Calibri"/>
                <a:cs typeface="Calibri"/>
                <a:sym typeface="Calibri"/>
              </a:rPr>
              <a:t>,</a:t>
            </a:r>
            <a:r>
              <a:rPr lang="en-US" sz="1200" b="0" i="0" u="none" strike="noStrike" cap="none" dirty="0">
                <a:solidFill>
                  <a:schemeClr val="dk1"/>
                </a:solidFill>
                <a:effectLst/>
                <a:latin typeface="+mn-lt"/>
                <a:ea typeface="Calibri"/>
                <a:cs typeface="Calibri"/>
                <a:sym typeface="Calibri"/>
              </a:rPr>
              <a:t> one can not correctly</a:t>
            </a:r>
            <a:r>
              <a:rPr lang="zh-CN" altLang="en-US" sz="1200" b="0" i="0" u="none" strike="noStrike" cap="none" dirty="0">
                <a:solidFill>
                  <a:schemeClr val="dk1"/>
                </a:solidFill>
                <a:effectLst/>
                <a:latin typeface="+mn-lt"/>
                <a:ea typeface="Calibri"/>
                <a:cs typeface="Calibri"/>
                <a:sym typeface="Calibri"/>
              </a:rPr>
              <a:t> </a:t>
            </a:r>
            <a:r>
              <a:rPr lang="en-US" sz="1200" b="0" i="0" u="none" strike="noStrike" cap="none" dirty="0">
                <a:solidFill>
                  <a:schemeClr val="dk1"/>
                </a:solidFill>
                <a:effectLst/>
                <a:latin typeface="+mn-lt"/>
                <a:ea typeface="Calibri"/>
                <a:cs typeface="Calibri"/>
                <a:sym typeface="Calibri"/>
              </a:rPr>
              <a:t>understand a question</a:t>
            </a:r>
            <a:r>
              <a:rPr lang="zh-CN" altLang="en-US" sz="1200" b="0" i="0" u="none" strike="noStrike" cap="none" dirty="0">
                <a:solidFill>
                  <a:schemeClr val="dk1"/>
                </a:solidFill>
                <a:effectLst/>
                <a:latin typeface="+mn-lt"/>
                <a:ea typeface="Calibri"/>
                <a:cs typeface="Calibri"/>
                <a:sym typeface="Calibri"/>
              </a:rPr>
              <a:t> </a:t>
            </a:r>
            <a:r>
              <a:rPr lang="en-US" altLang="zh-CN" sz="1200" b="0" i="0" u="none" strike="noStrike" cap="none" dirty="0">
                <a:solidFill>
                  <a:schemeClr val="dk1"/>
                </a:solidFill>
                <a:effectLst/>
                <a:latin typeface="+mn-lt"/>
                <a:ea typeface="Calibri"/>
                <a:cs typeface="Calibri"/>
                <a:sym typeface="Calibri"/>
              </a:rPr>
              <a:t>and</a:t>
            </a:r>
            <a:r>
              <a:rPr lang="zh-CN" altLang="en-US" sz="1200" b="0" i="0" u="none" strike="noStrike" cap="none" dirty="0">
                <a:solidFill>
                  <a:schemeClr val="dk1"/>
                </a:solidFill>
                <a:effectLst/>
                <a:latin typeface="+mn-lt"/>
                <a:ea typeface="Calibri"/>
                <a:cs typeface="Calibri"/>
                <a:sym typeface="Calibri"/>
              </a:rPr>
              <a:t> </a:t>
            </a:r>
            <a:r>
              <a:rPr lang="en-US" altLang="zh-CN" sz="1200" b="0" i="0" u="none" strike="noStrike" cap="none" dirty="0">
                <a:solidFill>
                  <a:schemeClr val="dk1"/>
                </a:solidFill>
                <a:effectLst/>
                <a:latin typeface="+mn-lt"/>
                <a:ea typeface="Calibri"/>
                <a:cs typeface="Calibri"/>
                <a:sym typeface="Calibri"/>
              </a:rPr>
              <a:t>find</a:t>
            </a:r>
            <a:r>
              <a:rPr lang="zh-CN" altLang="en-US" sz="1200" b="0" i="0" u="none" strike="noStrike" cap="none" dirty="0">
                <a:solidFill>
                  <a:schemeClr val="dk1"/>
                </a:solidFill>
                <a:effectLst/>
                <a:latin typeface="+mn-lt"/>
                <a:ea typeface="Calibri"/>
                <a:cs typeface="Calibri"/>
                <a:sym typeface="Calibri"/>
              </a:rPr>
              <a:t> </a:t>
            </a:r>
            <a:r>
              <a:rPr lang="en-US" altLang="zh-CN" sz="1200" b="0" i="0" u="none" strike="noStrike" cap="none" dirty="0">
                <a:solidFill>
                  <a:schemeClr val="dk1"/>
                </a:solidFill>
                <a:effectLst/>
                <a:latin typeface="+mn-lt"/>
                <a:ea typeface="Calibri"/>
                <a:cs typeface="Calibri"/>
                <a:sym typeface="Calibri"/>
              </a:rPr>
              <a:t>the</a:t>
            </a:r>
            <a:r>
              <a:rPr lang="zh-CN" altLang="en-US" sz="1200" b="0" i="0" u="none" strike="noStrike" cap="none" dirty="0">
                <a:solidFill>
                  <a:schemeClr val="dk1"/>
                </a:solidFill>
                <a:effectLst/>
                <a:latin typeface="+mn-lt"/>
                <a:ea typeface="Calibri"/>
                <a:cs typeface="Calibri"/>
                <a:sym typeface="Calibri"/>
              </a:rPr>
              <a:t> </a:t>
            </a:r>
            <a:r>
              <a:rPr lang="en-US" altLang="zh-CN" sz="1200" b="0" i="0" u="none" strike="noStrike" cap="none" dirty="0">
                <a:solidFill>
                  <a:schemeClr val="dk1"/>
                </a:solidFill>
                <a:effectLst/>
                <a:latin typeface="+mn-lt"/>
                <a:ea typeface="Calibri"/>
                <a:cs typeface="Calibri"/>
                <a:sym typeface="Calibri"/>
              </a:rPr>
              <a:t>answer.</a:t>
            </a:r>
            <a:endParaRPr lang="en-US" sz="1200" b="0" i="0" u="none" strike="noStrike" cap="none" dirty="0">
              <a:solidFill>
                <a:schemeClr val="dk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cap="none" dirty="0">
              <a:solidFill>
                <a:schemeClr val="dk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197B3FA7-EFAF-D041-9374-CD5CA9CD8D2D}" type="slidenum">
              <a:rPr lang="en-US" smtClean="0"/>
              <a:t>182</a:t>
            </a:fld>
            <a:endParaRPr lang="en-US"/>
          </a:p>
        </p:txBody>
      </p:sp>
    </p:spTree>
    <p:extLst>
      <p:ext uri="{BB962C8B-B14F-4D97-AF65-F5344CB8AC3E}">
        <p14:creationId xmlns:p14="http://schemas.microsoft.com/office/powerpoint/2010/main" val="13399151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a:t>
            </a:r>
            <a:r>
              <a:rPr lang="en-US" altLang="zh-CN" sz="1200" b="0" i="0" u="none" strike="noStrike" kern="1200" dirty="0">
                <a:solidFill>
                  <a:schemeClr val="tx1"/>
                </a:solidFill>
                <a:effectLst/>
                <a:latin typeface="+mn-lt"/>
                <a:ea typeface="+mn-ea"/>
                <a:cs typeface="+mn-cs"/>
              </a:rPr>
              <a:t>IE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graph</a:t>
            </a:r>
            <a:r>
              <a:rPr lang="en-US" sz="1200" b="0" i="0" u="none" strike="noStrike" kern="1200" dirty="0">
                <a:solidFill>
                  <a:schemeClr val="tx1"/>
                </a:solidFill>
                <a:effectLst/>
                <a:latin typeface="+mn-lt"/>
                <a:ea typeface="+mn-ea"/>
                <a:cs typeface="+mn-cs"/>
              </a:rPr>
              <a:t> aims</a:t>
            </a:r>
            <a:r>
              <a:rPr lang="zh-CN" alt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to extract the structural information </a:t>
            </a:r>
            <a:r>
              <a:rPr lang="en-US" altLang="zh-CN" sz="1200" b="0" i="0" u="none" strike="noStrike" kern="1200" dirty="0">
                <a:solidFill>
                  <a:schemeClr val="tx1"/>
                </a:solidFill>
                <a:effectLst/>
                <a:latin typeface="+mn-lt"/>
                <a:ea typeface="+mn-ea"/>
                <a:cs typeface="+mn-cs"/>
              </a:rPr>
              <a:t>from</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text</a:t>
            </a:r>
            <a:r>
              <a:rPr lang="zh-CN" alt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to represent the high-level </a:t>
            </a:r>
            <a:r>
              <a:rPr lang="en-US" altLang="zh-CN" sz="1200" b="0" i="0" u="none" strike="noStrike" kern="1200" dirty="0">
                <a:solidFill>
                  <a:schemeClr val="tx1"/>
                </a:solidFill>
                <a:effectLst/>
                <a:latin typeface="+mn-lt"/>
                <a:ea typeface="+mn-ea"/>
                <a:cs typeface="+mn-cs"/>
              </a:rPr>
              <a:t>information</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about</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entities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and</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their</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relations.</a:t>
            </a:r>
            <a:endParaRPr kumimoji="1" lang="zh-CN" altLang="en-US" dirty="0"/>
          </a:p>
          <a:p>
            <a:endParaRPr lang="en-US" altLang="zh-CN"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dirty="0">
                <a:solidFill>
                  <a:schemeClr val="tx1"/>
                </a:solidFill>
                <a:effectLst/>
                <a:latin typeface="+mn-lt"/>
                <a:ea typeface="+mn-ea"/>
                <a:cs typeface="+mn-cs"/>
              </a:rPr>
              <a:t>(c)Given</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the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input</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text,</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one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can</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apply</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IE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tools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to</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convert</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it</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to</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graph</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which</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contains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entities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such</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“Seattle“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nodes,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and</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relations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such</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“attended</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edges.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Coreference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resolution</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is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usually</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conducted</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to</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group</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entities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referring</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to</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the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same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concept</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to</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single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node.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Like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here,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Paul,</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He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and</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renowned</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computer</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scientist</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refer</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to</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the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same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person.</a:t>
            </a:r>
            <a:endParaRPr lang="en-US" sz="1200" b="0" i="0" u="none" strike="noStrike"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41B417DD-1FF3-BD4D-8265-B310C2CF8F65}" type="slidenum">
              <a:rPr lang="en-US" smtClean="0"/>
              <a:t>36</a:t>
            </a:fld>
            <a:endParaRPr lang="en-US"/>
          </a:p>
        </p:txBody>
      </p:sp>
    </p:spTree>
    <p:extLst>
      <p:ext uri="{BB962C8B-B14F-4D97-AF65-F5344CB8AC3E}">
        <p14:creationId xmlns:p14="http://schemas.microsoft.com/office/powerpoint/2010/main" val="358286239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200" dirty="0">
                <a:solidFill>
                  <a:srgbClr val="000000"/>
                </a:solidFill>
                <a:latin typeface="Calibri" charset="0"/>
                <a:cs typeface="Calibri" charset="0"/>
              </a:rPr>
              <a:t>Here is the arch of the proposed framework which consists of an encoding layer, reasoning layer and prediction layer.</a:t>
            </a:r>
            <a:br>
              <a:rPr lang="en-US" sz="1200" dirty="0">
                <a:solidFill>
                  <a:srgbClr val="000000"/>
                </a:solidFill>
                <a:latin typeface="Calibri" charset="0"/>
                <a:cs typeface="Calibri" charset="0"/>
              </a:rPr>
            </a:br>
            <a:endParaRPr lang="en-US" sz="1200" dirty="0">
              <a:solidFill>
                <a:srgbClr val="000000"/>
              </a:solidFill>
              <a:latin typeface="Calibri" charset="0"/>
              <a:cs typeface="Calibri" charset="0"/>
            </a:endParaRPr>
          </a:p>
          <a:p>
            <a:pPr marL="171450" indent="-171450">
              <a:buFont typeface="Wingdings" pitchFamily="2" charset="2"/>
              <a:buChar char="v"/>
            </a:pPr>
            <a:r>
              <a:rPr lang="en-US" altLang="zh-CN" sz="1200" dirty="0">
                <a:solidFill>
                  <a:srgbClr val="000000"/>
                </a:solidFill>
                <a:latin typeface="Calibri" charset="0"/>
                <a:cs typeface="Calibri" charset="0"/>
              </a:rPr>
              <a:t>For</a:t>
            </a:r>
            <a:r>
              <a:rPr lang="zh-CN" altLang="en-US" sz="1200" dirty="0">
                <a:solidFill>
                  <a:srgbClr val="000000"/>
                </a:solidFill>
                <a:latin typeface="Calibri" charset="0"/>
                <a:cs typeface="Calibri" charset="0"/>
              </a:rPr>
              <a:t> </a:t>
            </a:r>
            <a:r>
              <a:rPr lang="en-US" sz="1200" dirty="0">
                <a:solidFill>
                  <a:srgbClr val="000000"/>
                </a:solidFill>
                <a:latin typeface="Calibri" charset="0"/>
                <a:cs typeface="Calibri" charset="0"/>
              </a:rPr>
              <a:t>Encoding Layer</a:t>
            </a:r>
            <a:r>
              <a:rPr lang="en-US" altLang="zh-CN" sz="1200" dirty="0">
                <a:solidFill>
                  <a:srgbClr val="000000"/>
                </a:solidFill>
                <a:latin typeface="Calibri" charset="0"/>
                <a:cs typeface="Calibri" charset="0"/>
              </a:rPr>
              <a:t>:</a:t>
            </a:r>
            <a:endParaRPr lang="en-US" sz="1200" dirty="0">
              <a:solidFill>
                <a:srgbClr val="000000"/>
              </a:solidFill>
              <a:latin typeface="Calibri" charset="0"/>
              <a:cs typeface="Calibri" charset="0"/>
            </a:endParaRPr>
          </a:p>
          <a:p>
            <a:pPr marL="0" indent="0">
              <a:buFontTx/>
              <a:buNone/>
            </a:pPr>
            <a:r>
              <a:rPr lang="en-US" sz="1200" dirty="0">
                <a:solidFill>
                  <a:srgbClr val="000000"/>
                </a:solidFill>
                <a:latin typeface="Calibri" charset="0"/>
                <a:cs typeface="Calibri" charset="0"/>
              </a:rPr>
              <a:t>    We use a </a:t>
            </a:r>
            <a:r>
              <a:rPr lang="en-US" sz="1200" dirty="0" err="1">
                <a:solidFill>
                  <a:srgbClr val="000000"/>
                </a:solidFill>
                <a:latin typeface="Calibri" charset="0"/>
                <a:cs typeface="Calibri" charset="0"/>
              </a:rPr>
              <a:t>BiLSTM</a:t>
            </a:r>
            <a:r>
              <a:rPr lang="en-US" sz="1200" dirty="0">
                <a:solidFill>
                  <a:srgbClr val="000000"/>
                </a:solidFill>
                <a:latin typeface="Calibri" charset="0"/>
                <a:cs typeface="Calibri" charset="0"/>
              </a:rPr>
              <a:t> to encode a question and another </a:t>
            </a:r>
            <a:r>
              <a:rPr lang="en-US" sz="1200" dirty="0" err="1">
                <a:solidFill>
                  <a:srgbClr val="000000"/>
                </a:solidFill>
                <a:latin typeface="Calibri" charset="0"/>
                <a:cs typeface="Calibri" charset="0"/>
              </a:rPr>
              <a:t>BiLSTM</a:t>
            </a:r>
            <a:r>
              <a:rPr lang="en-US" sz="1200" dirty="0">
                <a:solidFill>
                  <a:srgbClr val="000000"/>
                </a:solidFill>
                <a:latin typeface="Calibri" charset="0"/>
                <a:cs typeface="Calibri" charset="0"/>
              </a:rPr>
              <a:t> to encode context for each conversation turn.</a:t>
            </a:r>
          </a:p>
          <a:p>
            <a:pPr marL="685800" lvl="1" indent="0">
              <a:buFontTx/>
              <a:buNone/>
            </a:pPr>
            <a:endParaRPr lang="en-US" sz="1200" dirty="0">
              <a:solidFill>
                <a:srgbClr val="000000"/>
              </a:solidFill>
              <a:latin typeface="Calibri" charset="0"/>
              <a:cs typeface="Calibri" charset="0"/>
            </a:endParaRPr>
          </a:p>
          <a:p>
            <a:pPr marL="171450" indent="-171450">
              <a:buFont typeface="Wingdings" pitchFamily="2" charset="2"/>
              <a:buChar char="v"/>
            </a:pPr>
            <a:r>
              <a:rPr lang="en-US" altLang="zh-CN" sz="1200" dirty="0">
                <a:solidFill>
                  <a:srgbClr val="000000"/>
                </a:solidFill>
                <a:latin typeface="Calibri" charset="0"/>
                <a:cs typeface="Calibri" charset="0"/>
              </a:rPr>
              <a:t>The</a:t>
            </a:r>
            <a:r>
              <a:rPr lang="zh-CN" altLang="en-US" sz="1200" dirty="0">
                <a:solidFill>
                  <a:srgbClr val="000000"/>
                </a:solidFill>
                <a:latin typeface="Calibri" charset="0"/>
                <a:cs typeface="Calibri" charset="0"/>
              </a:rPr>
              <a:t> </a:t>
            </a:r>
            <a:r>
              <a:rPr lang="en-US" altLang="zh-CN" sz="1200" dirty="0">
                <a:solidFill>
                  <a:srgbClr val="000000"/>
                </a:solidFill>
                <a:latin typeface="Calibri" charset="0"/>
                <a:cs typeface="Calibri" charset="0"/>
              </a:rPr>
              <a:t>main</a:t>
            </a:r>
            <a:r>
              <a:rPr lang="zh-CN" altLang="en-US" sz="1200" dirty="0">
                <a:solidFill>
                  <a:srgbClr val="000000"/>
                </a:solidFill>
                <a:latin typeface="Calibri" charset="0"/>
                <a:cs typeface="Calibri" charset="0"/>
              </a:rPr>
              <a:t> </a:t>
            </a:r>
            <a:r>
              <a:rPr lang="en-US" altLang="zh-CN" sz="1200" dirty="0">
                <a:solidFill>
                  <a:srgbClr val="000000"/>
                </a:solidFill>
                <a:latin typeface="Calibri" charset="0"/>
                <a:cs typeface="Calibri" charset="0"/>
              </a:rPr>
              <a:t>technical</a:t>
            </a:r>
            <a:r>
              <a:rPr lang="zh-CN" altLang="en-US" sz="1200" dirty="0">
                <a:solidFill>
                  <a:srgbClr val="000000"/>
                </a:solidFill>
                <a:latin typeface="Calibri" charset="0"/>
                <a:cs typeface="Calibri" charset="0"/>
              </a:rPr>
              <a:t> </a:t>
            </a:r>
            <a:r>
              <a:rPr lang="en-US" altLang="zh-CN" sz="1200" dirty="0">
                <a:solidFill>
                  <a:srgbClr val="000000"/>
                </a:solidFill>
                <a:latin typeface="Calibri" charset="0"/>
                <a:cs typeface="Calibri" charset="0"/>
              </a:rPr>
              <a:t>contribution</a:t>
            </a:r>
            <a:r>
              <a:rPr lang="zh-CN" altLang="en-US" sz="1200" dirty="0">
                <a:solidFill>
                  <a:srgbClr val="000000"/>
                </a:solidFill>
                <a:latin typeface="Calibri" charset="0"/>
                <a:cs typeface="Calibri" charset="0"/>
              </a:rPr>
              <a:t> </a:t>
            </a:r>
            <a:r>
              <a:rPr lang="en-US" altLang="zh-CN" sz="1200" dirty="0">
                <a:solidFill>
                  <a:srgbClr val="000000"/>
                </a:solidFill>
                <a:latin typeface="Calibri" charset="0"/>
                <a:cs typeface="Calibri" charset="0"/>
              </a:rPr>
              <a:t>is</a:t>
            </a:r>
            <a:r>
              <a:rPr lang="zh-CN" altLang="en-US" sz="1200" dirty="0">
                <a:solidFill>
                  <a:srgbClr val="000000"/>
                </a:solidFill>
                <a:latin typeface="Calibri" charset="0"/>
                <a:cs typeface="Calibri" charset="0"/>
              </a:rPr>
              <a:t> </a:t>
            </a:r>
            <a:r>
              <a:rPr lang="en-US" altLang="zh-CN" sz="1200" dirty="0">
                <a:solidFill>
                  <a:srgbClr val="000000"/>
                </a:solidFill>
                <a:latin typeface="Calibri" charset="0"/>
                <a:cs typeface="Calibri" charset="0"/>
              </a:rPr>
              <a:t>in</a:t>
            </a:r>
            <a:r>
              <a:rPr lang="zh-CN" altLang="en-US" sz="1200" dirty="0">
                <a:solidFill>
                  <a:srgbClr val="000000"/>
                </a:solidFill>
                <a:latin typeface="Calibri" charset="0"/>
                <a:cs typeface="Calibri" charset="0"/>
              </a:rPr>
              <a:t> </a:t>
            </a:r>
            <a:r>
              <a:rPr lang="en-US" altLang="zh-CN" sz="1200" dirty="0">
                <a:solidFill>
                  <a:srgbClr val="000000"/>
                </a:solidFill>
                <a:latin typeface="Calibri" charset="0"/>
                <a:cs typeface="Calibri" charset="0"/>
              </a:rPr>
              <a:t>the</a:t>
            </a:r>
            <a:r>
              <a:rPr lang="zh-CN" altLang="en-US" sz="1200" dirty="0">
                <a:solidFill>
                  <a:srgbClr val="000000"/>
                </a:solidFill>
                <a:latin typeface="Calibri" charset="0"/>
                <a:cs typeface="Calibri" charset="0"/>
              </a:rPr>
              <a:t> </a:t>
            </a:r>
            <a:r>
              <a:rPr lang="en-US" sz="1200" dirty="0">
                <a:solidFill>
                  <a:srgbClr val="000000"/>
                </a:solidFill>
                <a:latin typeface="Calibri" charset="0"/>
                <a:cs typeface="Calibri" charset="0"/>
              </a:rPr>
              <a:t>Reasoning Layer. It has </a:t>
            </a:r>
          </a:p>
          <a:p>
            <a:r>
              <a:rPr lang="en-US" sz="1200" b="0" i="0" u="none" strike="noStrike" cap="none" dirty="0">
                <a:solidFill>
                  <a:schemeClr val="dk1"/>
                </a:solidFill>
                <a:effectLst/>
                <a:latin typeface="+mn-lt"/>
                <a:ea typeface="Calibri"/>
                <a:cs typeface="Calibri"/>
                <a:sym typeface="Calibri"/>
              </a:rPr>
              <a:t>1. Context Graph Learning</a:t>
            </a:r>
            <a:r>
              <a:rPr lang="zh-CN" altLang="en-US" sz="1200" b="0" i="0" u="none" strike="noStrike" cap="none" dirty="0">
                <a:solidFill>
                  <a:schemeClr val="dk1"/>
                </a:solidFill>
                <a:effectLst/>
                <a:latin typeface="+mn-lt"/>
                <a:ea typeface="Calibri"/>
                <a:cs typeface="Calibri"/>
                <a:sym typeface="Calibri"/>
              </a:rPr>
              <a:t> </a:t>
            </a:r>
            <a:r>
              <a:rPr lang="en-US" altLang="zh-CN" sz="1200" b="0" i="0" u="none" strike="noStrike" cap="none" dirty="0">
                <a:solidFill>
                  <a:schemeClr val="dk1"/>
                </a:solidFill>
                <a:effectLst/>
                <a:latin typeface="+mn-lt"/>
                <a:ea typeface="Calibri"/>
                <a:cs typeface="Calibri"/>
                <a:sym typeface="Calibri"/>
              </a:rPr>
              <a:t>component</a:t>
            </a:r>
            <a:r>
              <a:rPr lang="zh-CN" altLang="en-US" sz="1200" b="0" i="0" u="none" strike="noStrike" cap="none" dirty="0">
                <a:solidFill>
                  <a:schemeClr val="dk1"/>
                </a:solidFill>
                <a:effectLst/>
                <a:latin typeface="+mn-lt"/>
                <a:ea typeface="Calibri"/>
                <a:cs typeface="Calibri"/>
                <a:sym typeface="Calibri"/>
              </a:rPr>
              <a:t> </a:t>
            </a:r>
            <a:r>
              <a:rPr lang="en-US" altLang="zh-CN" sz="1200" b="0" i="0" u="none" strike="noStrike" cap="none" dirty="0">
                <a:solidFill>
                  <a:schemeClr val="dk1"/>
                </a:solidFill>
                <a:effectLst/>
                <a:latin typeface="+mn-lt"/>
                <a:ea typeface="Calibri"/>
                <a:cs typeface="Calibri"/>
                <a:sym typeface="Calibri"/>
              </a:rPr>
              <a:t>that </a:t>
            </a:r>
            <a:r>
              <a:rPr lang="en-US" sz="1200" b="0" i="0" u="none" strike="noStrike" cap="none" dirty="0">
                <a:solidFill>
                  <a:schemeClr val="dk1"/>
                </a:solidFill>
                <a:effectLst/>
                <a:latin typeface="+mn-lt"/>
                <a:ea typeface="Calibri"/>
                <a:cs typeface="Calibri"/>
                <a:sym typeface="Calibri"/>
              </a:rPr>
              <a:t>dynamically constructs a question and conversation history aware context graph at each turn </a:t>
            </a:r>
            <a:r>
              <a:rPr lang="en-US" dirty="0"/>
              <a:t>to model semantic relationships among context words.</a:t>
            </a:r>
            <a:r>
              <a:rPr lang="en-US" sz="1200" b="0" i="0" u="none" strike="noStrike" cap="none" dirty="0">
                <a:solidFill>
                  <a:schemeClr val="dk1"/>
                </a:solidFill>
                <a:effectLst/>
                <a:latin typeface="+mn-lt"/>
                <a:cs typeface="Calibri"/>
                <a:sym typeface="Calibri"/>
              </a:rPr>
              <a:t> </a:t>
            </a:r>
            <a:br>
              <a:rPr lang="en-US" sz="1200" b="0" i="0" u="none" strike="noStrike" cap="none" dirty="0">
                <a:solidFill>
                  <a:schemeClr val="dk1"/>
                </a:solidFill>
                <a:effectLst/>
                <a:latin typeface="+mn-lt"/>
                <a:cs typeface="Calibri"/>
                <a:sym typeface="Calibri"/>
              </a:rPr>
            </a:br>
            <a:r>
              <a:rPr lang="en-US" dirty="0">
                <a:solidFill>
                  <a:schemeClr val="dk1"/>
                </a:solidFill>
                <a:cs typeface="Calibri"/>
                <a:sym typeface="Calibri"/>
              </a:rPr>
              <a:t/>
            </a:r>
            <a:br>
              <a:rPr lang="en-US" dirty="0">
                <a:solidFill>
                  <a:schemeClr val="dk1"/>
                </a:solidFill>
                <a:cs typeface="Calibri"/>
                <a:sym typeface="Calibri"/>
              </a:rPr>
            </a:br>
            <a:r>
              <a:rPr lang="en-US" dirty="0">
                <a:solidFill>
                  <a:schemeClr val="dk1"/>
                </a:solidFill>
                <a:cs typeface="Calibri"/>
                <a:sym typeface="Calibri"/>
              </a:rPr>
              <a:t>2. </a:t>
            </a:r>
            <a:r>
              <a:rPr lang="en-US" sz="1200" dirty="0">
                <a:solidFill>
                  <a:srgbClr val="000000"/>
                </a:solidFill>
                <a:latin typeface="Calibri" charset="0"/>
                <a:cs typeface="Calibri" charset="0"/>
              </a:rPr>
              <a:t>Context Graph Reasoning</a:t>
            </a:r>
            <a:r>
              <a:rPr lang="zh-CN" altLang="en-US" sz="1200" dirty="0">
                <a:solidFill>
                  <a:srgbClr val="000000"/>
                </a:solidFill>
                <a:latin typeface="Calibri" charset="0"/>
                <a:cs typeface="Calibri" charset="0"/>
              </a:rPr>
              <a:t> </a:t>
            </a:r>
            <a:r>
              <a:rPr lang="en-US" altLang="zh-CN" sz="1200" b="0" i="0" u="none" strike="noStrike" cap="none" dirty="0">
                <a:solidFill>
                  <a:schemeClr val="dk1"/>
                </a:solidFill>
                <a:effectLst/>
                <a:latin typeface="+mn-lt"/>
                <a:ea typeface="Calibri"/>
                <a:cs typeface="Calibri"/>
                <a:sym typeface="Calibri"/>
              </a:rPr>
              <a:t>component</a:t>
            </a:r>
            <a:r>
              <a:rPr lang="en-US" altLang="zh-CN" dirty="0">
                <a:solidFill>
                  <a:schemeClr val="dk1"/>
                </a:solidFill>
                <a:ea typeface="Calibri"/>
                <a:cs typeface="Calibri"/>
                <a:sym typeface="Calibri"/>
              </a:rPr>
              <a:t> using </a:t>
            </a:r>
            <a:r>
              <a:rPr lang="en-US" altLang="zh-CN" dirty="0"/>
              <a:t>a</a:t>
            </a:r>
            <a:r>
              <a:rPr lang="zh-CN" altLang="en-US" dirty="0"/>
              <a:t> </a:t>
            </a:r>
            <a:r>
              <a:rPr lang="en-US" altLang="zh-CN" dirty="0"/>
              <a:t>novel</a:t>
            </a:r>
            <a:r>
              <a:rPr lang="zh-CN" altLang="en-US" dirty="0"/>
              <a:t> </a:t>
            </a:r>
            <a:r>
              <a:rPr lang="en-US" altLang="zh-CN" dirty="0"/>
              <a:t>RGNN</a:t>
            </a:r>
            <a:r>
              <a:rPr lang="zh-CN" altLang="en-US" dirty="0"/>
              <a:t> </a:t>
            </a:r>
            <a:r>
              <a:rPr lang="en-US" altLang="zh-CN" dirty="0"/>
              <a:t>module</a:t>
            </a:r>
            <a:r>
              <a:rPr lang="zh-CN" altLang="en-US" dirty="0"/>
              <a:t> </a:t>
            </a:r>
            <a:r>
              <a:rPr lang="en-US" altLang="zh-CN" dirty="0"/>
              <a:t>to</a:t>
            </a:r>
            <a:r>
              <a:rPr lang="zh-CN" altLang="en-US" dirty="0"/>
              <a:t> </a:t>
            </a:r>
            <a:r>
              <a:rPr lang="en-US" altLang="zh-CN" dirty="0"/>
              <a:t>model</a:t>
            </a:r>
            <a:r>
              <a:rPr lang="zh-CN" altLang="en-US" dirty="0"/>
              <a:t> </a:t>
            </a:r>
            <a:r>
              <a:rPr lang="en-US" dirty="0"/>
              <a:t>a sequence of context graphs in a conversation</a:t>
            </a:r>
            <a:r>
              <a:rPr lang="en-US" altLang="zh-CN" dirty="0"/>
              <a:t>,</a:t>
            </a:r>
            <a:r>
              <a:rPr lang="zh-CN" altLang="en-US" dirty="0"/>
              <a:t> </a:t>
            </a:r>
            <a:r>
              <a:rPr lang="en-US" altLang="zh-CN" dirty="0"/>
              <a:t>which</a:t>
            </a:r>
            <a:r>
              <a:rPr lang="zh-CN" altLang="en-US" dirty="0"/>
              <a:t> </a:t>
            </a:r>
            <a:r>
              <a:rPr lang="en-US" altLang="zh-CN" dirty="0"/>
              <a:t>we</a:t>
            </a:r>
            <a:r>
              <a:rPr lang="zh-CN" altLang="en-US" dirty="0"/>
              <a:t> </a:t>
            </a:r>
            <a:r>
              <a:rPr lang="en-US" altLang="zh-CN" dirty="0"/>
              <a:t>will</a:t>
            </a:r>
            <a:r>
              <a:rPr lang="zh-CN" altLang="en-US" dirty="0"/>
              <a:t> </a:t>
            </a:r>
            <a:r>
              <a:rPr lang="en-US" altLang="zh-CN" dirty="0"/>
              <a:t>explain</a:t>
            </a:r>
            <a:r>
              <a:rPr lang="zh-CN" altLang="en-US" dirty="0"/>
              <a:t> </a:t>
            </a:r>
            <a:r>
              <a:rPr lang="en-US" altLang="zh-CN" dirty="0"/>
              <a:t>more</a:t>
            </a:r>
            <a:r>
              <a:rPr lang="zh-CN" altLang="en-US" dirty="0"/>
              <a:t> </a:t>
            </a:r>
            <a:r>
              <a:rPr lang="en-US" altLang="zh-CN" dirty="0"/>
              <a:t>in</a:t>
            </a:r>
            <a:r>
              <a:rPr lang="zh-CN" altLang="en-US" dirty="0"/>
              <a:t> </a:t>
            </a:r>
            <a:r>
              <a:rPr lang="en-US" altLang="zh-CN" dirty="0"/>
              <a:t>next</a:t>
            </a:r>
            <a:r>
              <a:rPr lang="zh-CN" altLang="en-US" dirty="0"/>
              <a:t> </a:t>
            </a:r>
            <a:r>
              <a:rPr lang="en-US" altLang="zh-CN" dirty="0"/>
              <a:t>slide</a:t>
            </a:r>
            <a:r>
              <a:rPr lang="en-US" dirty="0"/>
              <a:t>. </a:t>
            </a:r>
            <a:endParaRPr lang="en-US" altLang="zh-CN" sz="1200" dirty="0">
              <a:solidFill>
                <a:srgbClr val="000000"/>
              </a:solidFill>
              <a:latin typeface="Calibri" charset="0"/>
              <a:cs typeface="Calibri" charset="0"/>
            </a:endParaRPr>
          </a:p>
          <a:p>
            <a:pPr marL="171450" indent="-171450">
              <a:buFont typeface="Wingdings" pitchFamily="2" charset="2"/>
              <a:buChar char="v"/>
            </a:pPr>
            <a:endParaRPr lang="en-US" altLang="zh-CHS" sz="1200" dirty="0">
              <a:latin typeface="Calibri" panose="020F0502020204030204" pitchFamily="34" charset="0"/>
              <a:cs typeface="Calibri" panose="020F0502020204030204" pitchFamily="34" charset="0"/>
            </a:endParaRPr>
          </a:p>
          <a:p>
            <a:pPr marL="171450" indent="-171450">
              <a:buFont typeface="Wingdings" pitchFamily="2" charset="2"/>
              <a:buChar char="v"/>
            </a:pPr>
            <a:r>
              <a:rPr lang="en-US" altLang="zh-CHS" sz="1200" dirty="0">
                <a:latin typeface="Calibri" panose="020F0502020204030204" pitchFamily="34" charset="0"/>
                <a:cs typeface="Calibri" panose="020F0502020204030204" pitchFamily="34" charset="0"/>
              </a:rPr>
              <a:t>Prediction</a:t>
            </a:r>
            <a:r>
              <a:rPr lang="zh-CHS" altLang="en-US" sz="1200" dirty="0">
                <a:latin typeface="Calibri" panose="020F0502020204030204" pitchFamily="34" charset="0"/>
                <a:cs typeface="Calibri" panose="020F0502020204030204" pitchFamily="34" charset="0"/>
              </a:rPr>
              <a:t> </a:t>
            </a:r>
            <a:r>
              <a:rPr lang="en-US" altLang="zh-CHS" sz="1200" dirty="0">
                <a:latin typeface="Calibri" panose="020F0502020204030204" pitchFamily="34" charset="0"/>
                <a:cs typeface="Calibri" panose="020F0502020204030204" pitchFamily="34" charset="0"/>
              </a:rPr>
              <a:t>Layer</a:t>
            </a:r>
            <a:r>
              <a:rPr lang="en-US" altLang="zh-CHS" dirty="0">
                <a:latin typeface="Calibri" panose="020F0502020204030204" pitchFamily="34" charset="0"/>
                <a:cs typeface="Calibri" panose="020F0502020204030204" pitchFamily="34" charset="0"/>
              </a:rPr>
              <a:t> </a:t>
            </a:r>
            <a:r>
              <a:rPr lang="en-US" altLang="zh-CN" sz="1200" dirty="0">
                <a:latin typeface="Calibri" panose="020F0502020204030204" pitchFamily="34" charset="0"/>
                <a:cs typeface="Calibri" panose="020F0502020204030204" pitchFamily="34" charset="0"/>
              </a:rPr>
              <a:t>p</a:t>
            </a:r>
            <a:r>
              <a:rPr lang="en-US" altLang="zh-CHS" sz="1200" dirty="0">
                <a:latin typeface="Calibri" panose="020F0502020204030204" pitchFamily="34" charset="0"/>
                <a:cs typeface="Calibri" panose="020F0502020204030204" pitchFamily="34" charset="0"/>
              </a:rPr>
              <a:t>redicts answer locations by matching question and context embeddings.</a:t>
            </a:r>
          </a:p>
        </p:txBody>
      </p:sp>
      <p:sp>
        <p:nvSpPr>
          <p:cNvPr id="4" name="Slide Number Placeholder 3"/>
          <p:cNvSpPr>
            <a:spLocks noGrp="1"/>
          </p:cNvSpPr>
          <p:nvPr>
            <p:ph type="sldNum" sz="quarter" idx="5"/>
          </p:nvPr>
        </p:nvSpPr>
        <p:spPr/>
        <p:txBody>
          <a:bodyPr/>
          <a:lstStyle/>
          <a:p>
            <a:fld id="{197B3FA7-EFAF-D041-9374-CD5CA9CD8D2D}" type="slidenum">
              <a:rPr lang="en-US" smtClean="0"/>
              <a:t>183</a:t>
            </a:fld>
            <a:endParaRPr lang="en-US"/>
          </a:p>
        </p:txBody>
      </p:sp>
    </p:spTree>
    <p:extLst>
      <p:ext uri="{BB962C8B-B14F-4D97-AF65-F5344CB8AC3E}">
        <p14:creationId xmlns:p14="http://schemas.microsoft.com/office/powerpoint/2010/main" val="281571234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r>
              <a:rPr lang="en-US" sz="1200" b="0" i="0" u="none" strike="noStrike" cap="none" dirty="0">
                <a:solidFill>
                  <a:schemeClr val="dk1"/>
                </a:solidFill>
                <a:effectLst/>
                <a:latin typeface="+mn-lt"/>
                <a:ea typeface="Calibri"/>
                <a:cs typeface="Calibri"/>
                <a:sym typeface="Calibri"/>
              </a:rPr>
              <a:t>The intrinsic context graph structure is unknown. Moreover, the context graph structure might vary across different turns by considering the changes of questions and conversation history. </a:t>
            </a:r>
          </a:p>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r>
              <a:rPr lang="en-US" sz="1200" b="0" i="0" u="none" strike="noStrike" cap="none" dirty="0">
                <a:solidFill>
                  <a:schemeClr val="dk1"/>
                </a:solidFill>
                <a:effectLst/>
                <a:latin typeface="+mn-lt"/>
                <a:ea typeface="Calibri"/>
                <a:cs typeface="Calibri"/>
                <a:sym typeface="Calibri"/>
              </a:rPr>
              <a:t/>
            </a:r>
            <a:br>
              <a:rPr lang="en-US" sz="1200" b="0" i="0" u="none" strike="noStrike" cap="none" dirty="0">
                <a:solidFill>
                  <a:schemeClr val="dk1"/>
                </a:solidFill>
                <a:effectLst/>
                <a:latin typeface="+mn-lt"/>
                <a:ea typeface="Calibri"/>
                <a:cs typeface="Calibri"/>
                <a:sym typeface="Calibri"/>
              </a:rPr>
            </a:br>
            <a:r>
              <a:rPr lang="en-US" sz="1200" b="0" i="0" u="none" strike="noStrike" cap="none" dirty="0">
                <a:solidFill>
                  <a:schemeClr val="dk1"/>
                </a:solidFill>
                <a:effectLst/>
                <a:latin typeface="+mn-lt"/>
                <a:ea typeface="Calibri"/>
                <a:cs typeface="Calibri"/>
                <a:sym typeface="Calibri"/>
              </a:rPr>
              <a:t>This work dynamically builds a question and conversation history aware context graph to model semantic relationships among context words at each turn. </a:t>
            </a:r>
            <a:r>
              <a:rPr lang="en-US" sz="2400" b="0" i="0" u="none" strike="noStrike" cap="none" dirty="0">
                <a:solidFill>
                  <a:schemeClr val="dk1"/>
                </a:solidFill>
                <a:effectLst/>
                <a:latin typeface="+mn-lt"/>
                <a:ea typeface="Calibri"/>
                <a:cs typeface="Calibri"/>
                <a:sym typeface="Calibri"/>
              </a:rPr>
              <a:t/>
            </a:r>
            <a:br>
              <a:rPr lang="en-US" sz="2400" b="0" i="0" u="none" strike="noStrike" cap="none" dirty="0">
                <a:solidFill>
                  <a:schemeClr val="dk1"/>
                </a:solidFill>
                <a:effectLst/>
                <a:latin typeface="+mn-lt"/>
                <a:ea typeface="Calibri"/>
                <a:cs typeface="Calibri"/>
                <a:sym typeface="Calibri"/>
              </a:rPr>
            </a:br>
            <a:r>
              <a:rPr lang="en-US" sz="2400" dirty="0">
                <a:solidFill>
                  <a:schemeClr val="dk1"/>
                </a:solidFill>
                <a:ea typeface="Calibri"/>
                <a:cs typeface="Calibri"/>
                <a:sym typeface="Calibri"/>
              </a:rPr>
              <a:t/>
            </a:r>
            <a:br>
              <a:rPr lang="en-US" sz="2400" dirty="0">
                <a:solidFill>
                  <a:schemeClr val="dk1"/>
                </a:solidFill>
                <a:ea typeface="Calibri"/>
                <a:cs typeface="Calibri"/>
                <a:sym typeface="Calibri"/>
              </a:rPr>
            </a:br>
            <a:r>
              <a:rPr lang="en-US" dirty="0">
                <a:solidFill>
                  <a:schemeClr val="dk1"/>
                </a:solidFill>
                <a:ea typeface="Calibri"/>
                <a:cs typeface="Calibri"/>
                <a:sym typeface="Calibri"/>
              </a:rPr>
              <a:t>When performing reasoning over context,  context is viewed as a “graph” of words that captures rich semantic relationships among words, and apply a Recurrent Graph Neural Network to process a sequence of context graphs. </a:t>
            </a:r>
            <a:endParaRPr lang="en-US" sz="2400" dirty="0"/>
          </a:p>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r>
              <a:rPr lang="en-US" sz="1200" b="0" i="0" u="none" strike="noStrike" cap="none" dirty="0">
                <a:solidFill>
                  <a:schemeClr val="dk1"/>
                </a:solidFill>
                <a:effectLst/>
                <a:latin typeface="+mn-lt"/>
                <a:ea typeface="Calibri"/>
                <a:cs typeface="Calibri"/>
                <a:sym typeface="Calibri"/>
              </a:rPr>
              <a:t/>
            </a:r>
            <a:br>
              <a:rPr lang="en-US" sz="1200" b="0" i="0" u="none" strike="noStrike" cap="none" dirty="0">
                <a:solidFill>
                  <a:schemeClr val="dk1"/>
                </a:solidFill>
                <a:effectLst/>
                <a:latin typeface="+mn-lt"/>
                <a:ea typeface="Calibri"/>
                <a:cs typeface="Calibri"/>
                <a:sym typeface="Calibri"/>
              </a:rPr>
            </a:br>
            <a:r>
              <a:rPr lang="en-US" sz="1200" b="0" i="0" u="none" strike="noStrike" cap="none" dirty="0">
                <a:solidFill>
                  <a:schemeClr val="dk1"/>
                </a:solidFill>
                <a:effectLst/>
                <a:latin typeface="+mn-lt"/>
                <a:ea typeface="Calibri"/>
                <a:cs typeface="Calibri"/>
                <a:sym typeface="Calibri"/>
              </a:rPr>
              <a:t>This RGNN module combines the advantages</a:t>
            </a:r>
            <a:r>
              <a:rPr lang="zh-CN" altLang="en-US" sz="1200" b="0" i="0" u="none" strike="noStrike" cap="none" dirty="0">
                <a:solidFill>
                  <a:schemeClr val="dk1"/>
                </a:solidFill>
                <a:effectLst/>
                <a:latin typeface="+mn-lt"/>
                <a:ea typeface="Calibri"/>
                <a:cs typeface="Calibri"/>
                <a:sym typeface="Calibri"/>
              </a:rPr>
              <a:t> </a:t>
            </a:r>
            <a:r>
              <a:rPr lang="en-US" sz="1200" b="0" i="0" u="none" strike="noStrike" cap="none" dirty="0">
                <a:solidFill>
                  <a:schemeClr val="dk1"/>
                </a:solidFill>
                <a:effectLst/>
                <a:latin typeface="+mn-lt"/>
                <a:ea typeface="Calibri"/>
                <a:cs typeface="Calibri"/>
                <a:sym typeface="Calibri"/>
              </a:rPr>
              <a:t>of RNNs which are good at sequential learnin</a:t>
            </a:r>
            <a:r>
              <a:rPr lang="en-US" altLang="zh-CN" sz="1200" b="0" i="0" u="none" strike="noStrike" cap="none" dirty="0">
                <a:solidFill>
                  <a:schemeClr val="dk1"/>
                </a:solidFill>
                <a:effectLst/>
                <a:latin typeface="+mn-lt"/>
                <a:ea typeface="Calibri"/>
                <a:cs typeface="Calibri"/>
                <a:sym typeface="Calibri"/>
              </a:rPr>
              <a:t>g</a:t>
            </a:r>
            <a:r>
              <a:rPr lang="en-US" sz="1200" b="0" i="0" u="none" strike="noStrike" cap="none" dirty="0">
                <a:solidFill>
                  <a:schemeClr val="dk1"/>
                </a:solidFill>
                <a:effectLst/>
                <a:latin typeface="+mn-lt"/>
                <a:ea typeface="Calibri"/>
                <a:cs typeface="Calibri"/>
                <a:sym typeface="Calibri"/>
              </a:rPr>
              <a:t>, and GNNs which are good at relational</a:t>
            </a:r>
            <a:r>
              <a:rPr lang="zh-CN" altLang="en-US" sz="1200" b="0" i="0" u="none" strike="noStrike" cap="none" dirty="0">
                <a:solidFill>
                  <a:schemeClr val="dk1"/>
                </a:solidFill>
                <a:effectLst/>
                <a:latin typeface="+mn-lt"/>
                <a:ea typeface="Calibri"/>
                <a:cs typeface="Calibri"/>
                <a:sym typeface="Calibri"/>
              </a:rPr>
              <a:t> </a:t>
            </a:r>
            <a:r>
              <a:rPr lang="en-US" sz="1200" b="0" i="0" u="none" strike="noStrike" cap="none" dirty="0">
                <a:solidFill>
                  <a:schemeClr val="dk1"/>
                </a:solidFill>
                <a:effectLst/>
                <a:latin typeface="+mn-lt"/>
                <a:ea typeface="Calibri"/>
                <a:cs typeface="Calibri"/>
                <a:sym typeface="Calibri"/>
              </a:rPr>
              <a:t>reasoning.</a:t>
            </a:r>
          </a:p>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lang="en-US" sz="2400" b="0" i="0" u="none" strike="noStrike" cap="none" dirty="0">
              <a:solidFill>
                <a:schemeClr val="dk1"/>
              </a:solidFill>
              <a:effectLst/>
              <a:latin typeface="+mn-lt"/>
              <a:ea typeface="Calibri"/>
              <a:cs typeface="Calibri"/>
              <a:sym typeface="Calibri"/>
            </a:endParaRPr>
          </a:p>
        </p:txBody>
      </p:sp>
      <p:sp>
        <p:nvSpPr>
          <p:cNvPr id="4" name="Slide Number Placeholder 3"/>
          <p:cNvSpPr>
            <a:spLocks noGrp="1"/>
          </p:cNvSpPr>
          <p:nvPr>
            <p:ph type="sldNum" sz="quarter" idx="5"/>
          </p:nvPr>
        </p:nvSpPr>
        <p:spPr/>
        <p:txBody>
          <a:bodyPr/>
          <a:lstStyle/>
          <a:p>
            <a:fld id="{197B3FA7-EFAF-D041-9374-CD5CA9CD8D2D}" type="slidenum">
              <a:rPr lang="en-US" smtClean="0"/>
              <a:t>184</a:t>
            </a:fld>
            <a:endParaRPr lang="en-US"/>
          </a:p>
        </p:txBody>
      </p:sp>
    </p:spTree>
    <p:extLst>
      <p:ext uri="{BB962C8B-B14F-4D97-AF65-F5344CB8AC3E}">
        <p14:creationId xmlns:p14="http://schemas.microsoft.com/office/powerpoint/2010/main" val="3274807272"/>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altLang="zh-CHS" sz="12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197B3FA7-EFAF-D041-9374-CD5CA9CD8D2D}" type="slidenum">
              <a:rPr lang="en-US" smtClean="0"/>
              <a:t>185</a:t>
            </a:fld>
            <a:endParaRPr lang="en-US"/>
          </a:p>
        </p:txBody>
      </p:sp>
    </p:spTree>
    <p:extLst>
      <p:ext uri="{BB962C8B-B14F-4D97-AF65-F5344CB8AC3E}">
        <p14:creationId xmlns:p14="http://schemas.microsoft.com/office/powerpoint/2010/main" val="2815712347"/>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altLang="zh-CN" sz="1200" b="0" i="0" u="none" strike="noStrike" cap="none" dirty="0">
                <a:solidFill>
                  <a:schemeClr val="dk1"/>
                </a:solidFill>
                <a:effectLst/>
                <a:latin typeface="+mn-lt"/>
                <a:ea typeface="Calibri"/>
                <a:cs typeface="Calibri"/>
                <a:sym typeface="Calibri"/>
              </a:rPr>
              <a:t>We can easily </a:t>
            </a:r>
            <a:r>
              <a:rPr lang="en-US" sz="1200" b="0" i="0" u="none" strike="noStrike" cap="none" dirty="0">
                <a:solidFill>
                  <a:schemeClr val="dk1"/>
                </a:solidFill>
                <a:effectLst/>
                <a:latin typeface="+mn-lt"/>
                <a:ea typeface="Calibri"/>
                <a:cs typeface="Calibri"/>
                <a:sym typeface="Calibri"/>
              </a:rPr>
              <a:t>visualize the changes of hidden representations of context words between consecutive turns</a:t>
            </a:r>
            <a:r>
              <a:rPr lang="en-US" dirty="0">
                <a:solidFill>
                  <a:schemeClr val="dk1"/>
                </a:solidFill>
                <a:ea typeface="Calibri"/>
                <a:cs typeface="Calibri"/>
                <a:sym typeface="Calibri"/>
              </a:rPr>
              <a:t> by </a:t>
            </a:r>
            <a:r>
              <a:rPr lang="en-US" sz="1200" b="0" i="0" u="none" strike="noStrike" cap="none" dirty="0">
                <a:solidFill>
                  <a:schemeClr val="dk1"/>
                </a:solidFill>
                <a:effectLst/>
                <a:latin typeface="+mn-lt"/>
                <a:ea typeface="Calibri"/>
                <a:cs typeface="Calibri"/>
                <a:sym typeface="Calibri"/>
              </a:rPr>
              <a:t>computing the cosine similarity of hidden representations of the same context words at consecutive turns, and then highlight the words that have small cosine similarity scores</a:t>
            </a:r>
            <a:r>
              <a:rPr lang="en-US" altLang="zh-CN" sz="1200" b="0" i="0" u="none" strike="noStrike" cap="none" dirty="0">
                <a:solidFill>
                  <a:schemeClr val="dk1"/>
                </a:solidFill>
                <a:effectLst/>
                <a:latin typeface="+mn-lt"/>
                <a:ea typeface="Calibri"/>
                <a:cs typeface="Calibri"/>
                <a:sym typeface="Calibri"/>
              </a:rPr>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200" b="0" i="0" u="none" strike="noStrike" cap="none" dirty="0">
              <a:solidFill>
                <a:schemeClr val="dk1"/>
              </a:solidFill>
              <a:effectLst/>
              <a:latin typeface="+mn-lt"/>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altLang="zh-CN" sz="1200" b="0" i="0" u="none" strike="noStrike" cap="none" dirty="0">
                <a:solidFill>
                  <a:schemeClr val="dk1"/>
                </a:solidFill>
                <a:effectLst/>
                <a:latin typeface="+mn-lt"/>
                <a:ea typeface="Calibri"/>
                <a:cs typeface="Calibri"/>
                <a:sym typeface="Calibri"/>
              </a:rPr>
              <a:t>This</a:t>
            </a:r>
            <a:r>
              <a:rPr lang="zh-CN" altLang="en-US" sz="1200" b="0" i="0" u="none" strike="noStrike" cap="none" dirty="0">
                <a:solidFill>
                  <a:schemeClr val="dk1"/>
                </a:solidFill>
                <a:effectLst/>
                <a:latin typeface="+mn-lt"/>
                <a:ea typeface="Calibri"/>
                <a:cs typeface="Calibri"/>
                <a:sym typeface="Calibri"/>
              </a:rPr>
              <a:t> </a:t>
            </a:r>
            <a:r>
              <a:rPr lang="en-US" altLang="zh-CN" sz="1200" b="0" i="0" u="none" strike="noStrike" cap="none" dirty="0">
                <a:solidFill>
                  <a:schemeClr val="dk1"/>
                </a:solidFill>
                <a:effectLst/>
                <a:latin typeface="+mn-lt"/>
                <a:ea typeface="Calibri"/>
                <a:cs typeface="Calibri"/>
                <a:sym typeface="Calibri"/>
              </a:rPr>
              <a:t>figure</a:t>
            </a:r>
            <a:r>
              <a:rPr lang="zh-CN" altLang="en-US" sz="1200" b="0" i="0" u="none" strike="noStrike" cap="none" dirty="0">
                <a:solidFill>
                  <a:schemeClr val="dk1"/>
                </a:solidFill>
                <a:effectLst/>
                <a:latin typeface="+mn-lt"/>
                <a:ea typeface="Calibri"/>
                <a:cs typeface="Calibri"/>
                <a:sym typeface="Calibri"/>
              </a:rPr>
              <a:t> </a:t>
            </a:r>
            <a:r>
              <a:rPr lang="en-US" sz="1200" b="0" i="0" u="none" strike="noStrike" cap="none" dirty="0">
                <a:solidFill>
                  <a:schemeClr val="dk1"/>
                </a:solidFill>
                <a:effectLst/>
                <a:latin typeface="+mn-lt"/>
                <a:ea typeface="Calibri"/>
                <a:cs typeface="Calibri"/>
                <a:sym typeface="Calibri"/>
              </a:rPr>
              <a:t>highlights the most changing context words between consecutive turns in a conversation from the </a:t>
            </a:r>
            <a:r>
              <a:rPr lang="en-US" sz="1200" b="0" i="0" u="none" strike="noStrike" cap="none" dirty="0" err="1">
                <a:solidFill>
                  <a:schemeClr val="dk1"/>
                </a:solidFill>
                <a:effectLst/>
                <a:latin typeface="+mn-lt"/>
                <a:ea typeface="Calibri"/>
                <a:cs typeface="Calibri"/>
                <a:sym typeface="Calibri"/>
              </a:rPr>
              <a:t>CoQA</a:t>
            </a:r>
            <a:r>
              <a:rPr lang="en-US" sz="1200" b="0" i="0" u="none" strike="noStrike" cap="none" dirty="0">
                <a:solidFill>
                  <a:schemeClr val="dk1"/>
                </a:solidFill>
                <a:effectLst/>
                <a:latin typeface="+mn-lt"/>
                <a:ea typeface="Calibri"/>
                <a:cs typeface="Calibri"/>
                <a:sym typeface="Calibri"/>
              </a:rPr>
              <a:t> dev. set. </a:t>
            </a:r>
            <a:br>
              <a:rPr lang="en-US" sz="1200" b="0" i="0" u="none" strike="noStrike" cap="none" dirty="0">
                <a:solidFill>
                  <a:schemeClr val="dk1"/>
                </a:solidFill>
                <a:effectLst/>
                <a:latin typeface="+mn-lt"/>
                <a:ea typeface="Calibri"/>
                <a:cs typeface="Calibri"/>
                <a:sym typeface="Calibri"/>
              </a:rPr>
            </a:b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b="0" i="0" u="none" strike="noStrike" cap="none" dirty="0">
                <a:solidFill>
                  <a:schemeClr val="dk1"/>
                </a:solidFill>
                <a:effectLst/>
                <a:latin typeface="+mn-lt"/>
                <a:ea typeface="Calibri"/>
                <a:cs typeface="Calibri"/>
                <a:sym typeface="Calibri"/>
              </a:rPr>
              <a:t>As we can see, the hidden representations of context words which are relevant to the consecutive questions are changing most and thus highlighted most. </a:t>
            </a:r>
            <a:br>
              <a:rPr lang="en-US" sz="1200" b="0" i="0" u="none" strike="noStrike" cap="none" dirty="0">
                <a:solidFill>
                  <a:schemeClr val="dk1"/>
                </a:solidFill>
                <a:effectLst/>
                <a:latin typeface="+mn-lt"/>
                <a:ea typeface="Calibri"/>
                <a:cs typeface="Calibri"/>
                <a:sym typeface="Calibri"/>
              </a:rPr>
            </a:br>
            <a:endParaRPr lang="en-US" sz="1200" b="0" i="0" u="none" strike="noStrike" cap="none" dirty="0">
              <a:solidFill>
                <a:schemeClr val="dk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b="0" i="0" u="none" strike="noStrike" cap="none" dirty="0">
                <a:solidFill>
                  <a:schemeClr val="dk1"/>
                </a:solidFill>
                <a:effectLst/>
                <a:latin typeface="+mn-lt"/>
                <a:ea typeface="Calibri"/>
                <a:cs typeface="Calibri"/>
                <a:sym typeface="Calibri"/>
              </a:rPr>
              <a:t>We suspect this is in part because when the focus shifts, the model finds out that the context chunks relevant to the previous turn become less important but those relevant to the current turn become more important. </a:t>
            </a: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dirty="0"/>
          </a:p>
        </p:txBody>
      </p:sp>
      <p:sp>
        <p:nvSpPr>
          <p:cNvPr id="4" name="Slide Number Placeholder 3"/>
          <p:cNvSpPr>
            <a:spLocks noGrp="1"/>
          </p:cNvSpPr>
          <p:nvPr>
            <p:ph type="sldNum" sz="quarter" idx="5"/>
          </p:nvPr>
        </p:nvSpPr>
        <p:spPr/>
        <p:txBody>
          <a:bodyPr/>
          <a:lstStyle/>
          <a:p>
            <a:fld id="{197B3FA7-EFAF-D041-9374-CD5CA9CD8D2D}" type="slidenum">
              <a:rPr lang="en-US" smtClean="0"/>
              <a:t>186</a:t>
            </a:fld>
            <a:endParaRPr lang="en-US"/>
          </a:p>
        </p:txBody>
      </p:sp>
    </p:spTree>
    <p:extLst>
      <p:ext uri="{BB962C8B-B14F-4D97-AF65-F5344CB8AC3E}">
        <p14:creationId xmlns:p14="http://schemas.microsoft.com/office/powerpoint/2010/main" val="248847184"/>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task of natural question generation aims to </a:t>
            </a:r>
            <a:r>
              <a:rPr lang="en-US" sz="1200" kern="1200" dirty="0">
                <a:solidFill>
                  <a:schemeClr val="tx1"/>
                </a:solidFill>
                <a:effectLst/>
                <a:latin typeface="+mn-lt"/>
                <a:ea typeface="+mn-ea"/>
                <a:cs typeface="+mn-cs"/>
              </a:rPr>
              <a:t>generate natural language questions from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(c)</a:t>
            </a:r>
            <a:r>
              <a:rPr lang="en-US" sz="1200" kern="1200" dirty="0">
                <a:solidFill>
                  <a:schemeClr val="tx1"/>
                </a:solidFill>
                <a:effectLst/>
                <a:latin typeface="+mn-lt"/>
                <a:ea typeface="+mn-ea"/>
                <a:cs typeface="+mn-cs"/>
              </a:rPr>
              <a:t>a passage and an answer. Ideally, the generated questions are supposed to be relevant to the given passage and answer. </a:t>
            </a:r>
            <a:r>
              <a:rPr lang="en-US" altLang="zh-CN" sz="1200" kern="1200" dirty="0">
                <a:solidFill>
                  <a:schemeClr val="tx1"/>
                </a:solidFill>
                <a:effectLst/>
                <a:latin typeface="+mn-lt"/>
                <a:ea typeface="+mn-ea"/>
                <a:cs typeface="+mn-cs"/>
              </a:rPr>
              <a:t>T</a:t>
            </a:r>
            <a:r>
              <a:rPr lang="en-US" sz="1200" kern="1200" dirty="0">
                <a:solidFill>
                  <a:schemeClr val="tx1"/>
                </a:solidFill>
                <a:effectLst/>
                <a:latin typeface="+mn-lt"/>
                <a:ea typeface="+mn-ea"/>
                <a:cs typeface="+mn-cs"/>
              </a:rPr>
              <a:t>he QG task has many useful applications</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such</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as</a:t>
            </a:r>
            <a:r>
              <a:rPr lang="zh-CN" alt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provide training data for QA systems. </a:t>
            </a:r>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189</a:t>
            </a:fld>
            <a:endParaRPr lang="en-US"/>
          </a:p>
        </p:txBody>
      </p:sp>
    </p:spTree>
    <p:extLst>
      <p:ext uri="{BB962C8B-B14F-4D97-AF65-F5344CB8AC3E}">
        <p14:creationId xmlns:p14="http://schemas.microsoft.com/office/powerpoint/2010/main" val="1757671564"/>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This</a:t>
            </a:r>
            <a:r>
              <a:rPr kumimoji="1" lang="zh-CN" altLang="en-US" dirty="0"/>
              <a:t> </a:t>
            </a:r>
            <a:r>
              <a:rPr kumimoji="1" lang="en-US" altLang="zh-CN" dirty="0"/>
              <a:t>ICLR2020</a:t>
            </a:r>
            <a:r>
              <a:rPr kumimoji="1" lang="zh-CN" altLang="en-US" dirty="0"/>
              <a:t> </a:t>
            </a:r>
            <a:r>
              <a:rPr kumimoji="1" lang="en-US" altLang="zh-CN" dirty="0"/>
              <a:t>paper</a:t>
            </a:r>
            <a:r>
              <a:rPr kumimoji="1" lang="zh-CN" altLang="en-US" dirty="0"/>
              <a:t> </a:t>
            </a:r>
            <a:r>
              <a:rPr kumimoji="1" lang="en-US" altLang="zh-CN" dirty="0"/>
              <a:t>proposed</a:t>
            </a:r>
            <a:r>
              <a:rPr kumimoji="1" lang="zh-CN" altLang="en-US" dirty="0"/>
              <a:t> </a:t>
            </a:r>
            <a:r>
              <a:rPr kumimoji="1" lang="en-US" altLang="zh-CN" dirty="0"/>
              <a:t>an</a:t>
            </a:r>
            <a:r>
              <a:rPr kumimoji="1" lang="zh-CN" altLang="en-US" dirty="0"/>
              <a:t> </a:t>
            </a:r>
            <a:r>
              <a:rPr kumimoji="1" lang="en-US" altLang="zh-CN" dirty="0"/>
              <a:t>RL-based</a:t>
            </a:r>
            <a:r>
              <a:rPr kumimoji="1" lang="zh-CN" altLang="en-US" dirty="0"/>
              <a:t> </a:t>
            </a:r>
            <a:r>
              <a:rPr kumimoji="1" lang="en-US" altLang="zh-CN" dirty="0"/>
              <a:t>Graph2Seql</a:t>
            </a:r>
            <a:r>
              <a:rPr kumimoji="1" lang="zh-CN" altLang="en-US" dirty="0"/>
              <a:t> </a:t>
            </a:r>
            <a:r>
              <a:rPr kumimoji="1" lang="en-US" altLang="zh-CN" dirty="0"/>
              <a:t>model</a:t>
            </a:r>
            <a:r>
              <a:rPr kumimoji="1" lang="zh-CN" altLang="en-US" dirty="0"/>
              <a:t> </a:t>
            </a:r>
            <a:r>
              <a:rPr kumimoji="1" lang="en-US" altLang="zh-CN" dirty="0"/>
              <a:t>for</a:t>
            </a:r>
            <a:r>
              <a:rPr kumimoji="1" lang="zh-CN" altLang="en-US" dirty="0"/>
              <a:t> </a:t>
            </a:r>
            <a:r>
              <a:rPr kumimoji="1" lang="en-US" altLang="zh-CN" dirty="0"/>
              <a:t>the</a:t>
            </a:r>
            <a:r>
              <a:rPr kumimoji="1" lang="zh-CN" altLang="en-US" dirty="0"/>
              <a:t> </a:t>
            </a:r>
            <a:r>
              <a:rPr kumimoji="1" lang="en-US" altLang="zh-CN" dirty="0"/>
              <a:t>QG</a:t>
            </a:r>
            <a:r>
              <a:rPr kumimoji="1" lang="zh-CN" altLang="en-US" dirty="0"/>
              <a:t> </a:t>
            </a:r>
            <a:r>
              <a:rPr kumimoji="1" lang="en-US" altLang="zh-CN" dirty="0"/>
              <a:t>task.</a:t>
            </a:r>
            <a:r>
              <a:rPr kumimoji="1" lang="zh-CN" altLang="en-US" dirty="0"/>
              <a:t> </a:t>
            </a:r>
            <a:r>
              <a:rPr kumimoji="1" lang="en-US" altLang="zh-CN" dirty="0"/>
              <a:t>As</a:t>
            </a:r>
            <a:r>
              <a:rPr kumimoji="1" lang="zh-CN" altLang="en-US" dirty="0"/>
              <a:t> </a:t>
            </a:r>
            <a:r>
              <a:rPr kumimoji="1" lang="en-US" altLang="zh-CN" dirty="0"/>
              <a:t>we</a:t>
            </a:r>
            <a:r>
              <a:rPr kumimoji="1" lang="zh-CN" altLang="en-US" dirty="0"/>
              <a:t> </a:t>
            </a:r>
            <a:r>
              <a:rPr kumimoji="1" lang="en-US" altLang="zh-CN" dirty="0"/>
              <a:t>can</a:t>
            </a:r>
            <a:r>
              <a:rPr kumimoji="1" lang="zh-CN" altLang="en-US" dirty="0"/>
              <a:t> </a:t>
            </a:r>
            <a:r>
              <a:rPr kumimoji="1" lang="en-US" altLang="zh-CN" dirty="0"/>
              <a:t>see</a:t>
            </a:r>
            <a:r>
              <a:rPr kumimoji="1" lang="zh-CN" altLang="en-US" dirty="0"/>
              <a:t> </a:t>
            </a:r>
            <a:r>
              <a:rPr kumimoji="1" lang="en-US" altLang="zh-CN" dirty="0"/>
              <a:t>from</a:t>
            </a:r>
            <a:r>
              <a:rPr kumimoji="1" lang="zh-CN" altLang="en-US" dirty="0"/>
              <a:t> </a:t>
            </a:r>
            <a:r>
              <a:rPr kumimoji="1" lang="en-US" altLang="zh-CN" dirty="0"/>
              <a:t>this</a:t>
            </a:r>
            <a:r>
              <a:rPr kumimoji="1" lang="zh-CN" altLang="en-US" dirty="0"/>
              <a:t> </a:t>
            </a:r>
            <a:r>
              <a:rPr kumimoji="1" lang="en-US" altLang="zh-CN" dirty="0"/>
              <a:t>diagram,</a:t>
            </a:r>
            <a:r>
              <a:rPr kumimoji="1" lang="zh-CN" altLang="en-US" dirty="0"/>
              <a:t> </a:t>
            </a:r>
            <a:r>
              <a:rPr kumimoji="1" lang="en-US" altLang="zh-CN" dirty="0"/>
              <a:t>the</a:t>
            </a:r>
            <a:r>
              <a:rPr kumimoji="1" lang="zh-CN" altLang="en-US" dirty="0"/>
              <a:t> </a:t>
            </a:r>
            <a:r>
              <a:rPr kumimoji="1" lang="en-US" altLang="zh-CN" dirty="0"/>
              <a:t>model</a:t>
            </a:r>
            <a:r>
              <a:rPr kumimoji="1" lang="zh-CN" altLang="en-US" dirty="0"/>
              <a:t> </a:t>
            </a:r>
            <a:r>
              <a:rPr kumimoji="1" lang="en-US" altLang="zh-CN" dirty="0"/>
              <a:t>consists</a:t>
            </a:r>
            <a:r>
              <a:rPr kumimoji="1" lang="zh-CN" altLang="en-US" dirty="0"/>
              <a:t> </a:t>
            </a:r>
            <a:r>
              <a:rPr kumimoji="1" lang="en-US" altLang="zh-CN" dirty="0"/>
              <a:t>of</a:t>
            </a:r>
            <a:r>
              <a:rPr kumimoji="1" lang="zh-CN" altLang="en-US" dirty="0"/>
              <a:t> </a:t>
            </a:r>
            <a:r>
              <a:rPr kumimoji="1" lang="en-US" altLang="zh-CN" dirty="0"/>
              <a:t>a</a:t>
            </a:r>
            <a:r>
              <a:rPr kumimoji="1" lang="zh-CN" altLang="en-US" dirty="0"/>
              <a:t> </a:t>
            </a:r>
            <a:r>
              <a:rPr kumimoji="1" lang="en-US" altLang="zh-CN" dirty="0"/>
              <a:t>GNN</a:t>
            </a:r>
            <a:r>
              <a:rPr kumimoji="1" lang="zh-CN" altLang="en-US" dirty="0"/>
              <a:t> </a:t>
            </a:r>
            <a:r>
              <a:rPr kumimoji="1" lang="en-US" altLang="zh-CN" dirty="0"/>
              <a:t>based</a:t>
            </a:r>
            <a:r>
              <a:rPr kumimoji="1" lang="zh-CN" altLang="en-US" dirty="0"/>
              <a:t> </a:t>
            </a:r>
            <a:r>
              <a:rPr kumimoji="1" lang="en-US" altLang="zh-CN" dirty="0"/>
              <a:t>Graph2Seq</a:t>
            </a:r>
            <a:r>
              <a:rPr kumimoji="1" lang="zh-CN" altLang="en-US" dirty="0"/>
              <a:t> </a:t>
            </a:r>
            <a:r>
              <a:rPr kumimoji="1" lang="en-US" altLang="zh-CN" dirty="0"/>
              <a:t>generator</a:t>
            </a:r>
            <a:r>
              <a:rPr kumimoji="1" lang="zh-CN" altLang="en-US" dirty="0"/>
              <a:t> </a:t>
            </a:r>
            <a:r>
              <a:rPr kumimoji="1" lang="en-US" altLang="zh-CN" dirty="0"/>
              <a:t>and</a:t>
            </a:r>
            <a:r>
              <a:rPr kumimoji="1" lang="zh-CN" altLang="en-US" dirty="0"/>
              <a:t> </a:t>
            </a:r>
            <a:r>
              <a:rPr kumimoji="1" lang="en-US" altLang="zh-CN" dirty="0"/>
              <a:t>a</a:t>
            </a:r>
            <a:r>
              <a:rPr kumimoji="1" lang="zh-CN" altLang="en-US" dirty="0"/>
              <a:t> </a:t>
            </a:r>
            <a:r>
              <a:rPr kumimoji="1" lang="en-US" altLang="zh-CN" dirty="0"/>
              <a:t>hybrid</a:t>
            </a:r>
            <a:r>
              <a:rPr kumimoji="1" lang="zh-CN" altLang="en-US" dirty="0"/>
              <a:t> </a:t>
            </a:r>
            <a:r>
              <a:rPr kumimoji="1" lang="en-US" altLang="zh-CN" dirty="0"/>
              <a:t>evaluator</a:t>
            </a:r>
            <a:r>
              <a:rPr kumimoji="1" lang="zh-CN" altLang="en-US" dirty="0"/>
              <a:t> </a:t>
            </a:r>
            <a:r>
              <a:rPr kumimoji="1" lang="en-US" altLang="zh-CN" dirty="0"/>
              <a:t>combining</a:t>
            </a:r>
            <a:r>
              <a:rPr kumimoji="1" lang="zh-CN" altLang="en-US" dirty="0"/>
              <a:t> </a:t>
            </a:r>
            <a:r>
              <a:rPr kumimoji="1" lang="en-US" altLang="zh-CN" dirty="0"/>
              <a:t>both</a:t>
            </a:r>
            <a:r>
              <a:rPr kumimoji="1" lang="zh-CN" altLang="en-US" dirty="0"/>
              <a:t> </a:t>
            </a:r>
            <a:r>
              <a:rPr kumimoji="1" lang="en-US" altLang="zh-CN" dirty="0"/>
              <a:t>cross-entropy</a:t>
            </a:r>
            <a:r>
              <a:rPr kumimoji="1" lang="zh-CN" altLang="en-US" dirty="0"/>
              <a:t> </a:t>
            </a:r>
            <a:r>
              <a:rPr kumimoji="1" lang="en-US" altLang="zh-CN" dirty="0"/>
              <a:t>based</a:t>
            </a:r>
            <a:r>
              <a:rPr kumimoji="1" lang="zh-CN" altLang="en-US" dirty="0"/>
              <a:t> </a:t>
            </a:r>
            <a:r>
              <a:rPr kumimoji="1" lang="en-US" altLang="zh-CN" dirty="0"/>
              <a:t>and</a:t>
            </a:r>
            <a:r>
              <a:rPr kumimoji="1" lang="zh-CN" altLang="en-US" dirty="0"/>
              <a:t> </a:t>
            </a:r>
            <a:r>
              <a:rPr kumimoji="1" lang="en-US" altLang="zh-CN" dirty="0"/>
              <a:t>RL</a:t>
            </a:r>
            <a:r>
              <a:rPr kumimoji="1" lang="zh-CN" altLang="en-US" dirty="0"/>
              <a:t> </a:t>
            </a:r>
            <a:r>
              <a:rPr kumimoji="1" lang="en-US" altLang="zh-CN" dirty="0"/>
              <a:t>based</a:t>
            </a:r>
            <a:r>
              <a:rPr kumimoji="1" lang="zh-CN" altLang="en-US" dirty="0"/>
              <a:t> </a:t>
            </a:r>
            <a:r>
              <a:rPr kumimoji="1" lang="en-US" altLang="zh-CN" dirty="0"/>
              <a:t>objective</a:t>
            </a:r>
            <a:r>
              <a:rPr kumimoji="1" lang="zh-CN" altLang="en-US" dirty="0"/>
              <a:t> </a:t>
            </a:r>
            <a:r>
              <a:rPr kumimoji="1" lang="en-US" altLang="zh-CN" dirty="0"/>
              <a:t>functions.</a:t>
            </a:r>
            <a:r>
              <a:rPr kumimoji="1" lang="zh-CN" altLang="en-US" dirty="0"/>
              <a:t> </a:t>
            </a:r>
            <a:r>
              <a:rPr kumimoji="1" lang="en-US" altLang="zh-CN" dirty="0"/>
              <a:t>In</a:t>
            </a:r>
            <a:r>
              <a:rPr kumimoji="1" lang="zh-CN" altLang="en-US" dirty="0"/>
              <a:t> </a:t>
            </a:r>
            <a:r>
              <a:rPr kumimoji="1" lang="en-US" altLang="zh-CN" dirty="0"/>
              <a:t>order</a:t>
            </a:r>
            <a:r>
              <a:rPr kumimoji="1" lang="zh-CN" altLang="en-US" dirty="0"/>
              <a:t> </a:t>
            </a:r>
            <a:r>
              <a:rPr kumimoji="1" lang="en-US" altLang="zh-CN" dirty="0"/>
              <a:t>to</a:t>
            </a:r>
            <a:r>
              <a:rPr kumimoji="1" lang="zh-CN" altLang="en-US" dirty="0"/>
              <a:t> </a:t>
            </a:r>
            <a:r>
              <a:rPr kumimoji="1" lang="en-US" altLang="zh-CN" dirty="0"/>
              <a:t>better</a:t>
            </a:r>
            <a:r>
              <a:rPr kumimoji="1" lang="zh-CN" altLang="en-US" dirty="0"/>
              <a:t> </a:t>
            </a:r>
            <a:r>
              <a:rPr kumimoji="1" lang="en-US" altLang="zh-CN" dirty="0"/>
              <a:t>capture</a:t>
            </a:r>
            <a:r>
              <a:rPr kumimoji="1" lang="zh-CN" altLang="en-US" dirty="0"/>
              <a:t> </a:t>
            </a:r>
            <a:r>
              <a:rPr kumimoji="1" lang="en-US" altLang="zh-CN" dirty="0"/>
              <a:t>the</a:t>
            </a:r>
            <a:r>
              <a:rPr kumimoji="1" lang="zh-CN" altLang="en-US" dirty="0"/>
              <a:t> </a:t>
            </a:r>
            <a:r>
              <a:rPr kumimoji="1" lang="en-US" altLang="zh-CN" dirty="0"/>
              <a:t>rich</a:t>
            </a:r>
            <a:r>
              <a:rPr kumimoji="1" lang="zh-CN" altLang="en-US" dirty="0"/>
              <a:t> </a:t>
            </a:r>
            <a:r>
              <a:rPr kumimoji="1" lang="en-US" altLang="zh-CN" dirty="0"/>
              <a:t>structure</a:t>
            </a:r>
            <a:r>
              <a:rPr kumimoji="1" lang="zh-CN" altLang="en-US" dirty="0"/>
              <a:t> </a:t>
            </a:r>
            <a:r>
              <a:rPr kumimoji="1" lang="en-US" altLang="zh-CN" dirty="0"/>
              <a:t>information</a:t>
            </a:r>
            <a:r>
              <a:rPr kumimoji="1" lang="zh-CN" altLang="en-US" dirty="0"/>
              <a:t> </a:t>
            </a:r>
            <a:r>
              <a:rPr kumimoji="1" lang="en-US" altLang="zh-CN" dirty="0"/>
              <a:t>hidden</a:t>
            </a:r>
            <a:r>
              <a:rPr kumimoji="1" lang="zh-CN" altLang="en-US" dirty="0"/>
              <a:t> </a:t>
            </a:r>
            <a:r>
              <a:rPr kumimoji="1" lang="en-US" altLang="zh-CN" dirty="0"/>
              <a:t>in</a:t>
            </a:r>
            <a:r>
              <a:rPr kumimoji="1" lang="zh-CN" altLang="en-US" dirty="0"/>
              <a:t> </a:t>
            </a:r>
            <a:r>
              <a:rPr kumimoji="1" lang="en-US" altLang="zh-CN" dirty="0"/>
              <a:t>the</a:t>
            </a:r>
            <a:r>
              <a:rPr kumimoji="1" lang="zh-CN" altLang="en-US" dirty="0"/>
              <a:t> </a:t>
            </a:r>
            <a:r>
              <a:rPr kumimoji="1" lang="en-US" altLang="zh-CN" dirty="0"/>
              <a:t>passage</a:t>
            </a:r>
            <a:r>
              <a:rPr kumimoji="1" lang="zh-CN" altLang="en-US" dirty="0"/>
              <a:t> </a:t>
            </a:r>
            <a:r>
              <a:rPr kumimoji="1" lang="en-US" altLang="zh-CN" dirty="0"/>
              <a:t>text,</a:t>
            </a:r>
            <a:r>
              <a:rPr kumimoji="1" lang="zh-CN" altLang="en-US" dirty="0"/>
              <a:t> </a:t>
            </a:r>
            <a:r>
              <a:rPr kumimoji="1" lang="en-US" altLang="zh-CN" dirty="0"/>
              <a:t>they</a:t>
            </a:r>
            <a:r>
              <a:rPr kumimoji="1" lang="zh-CN" altLang="en-US" dirty="0"/>
              <a:t> </a:t>
            </a:r>
            <a:r>
              <a:rPr kumimoji="1" lang="en-US" altLang="zh-CN" dirty="0"/>
              <a:t>constructed</a:t>
            </a:r>
            <a:r>
              <a:rPr kumimoji="1" lang="zh-CN" altLang="en-US" dirty="0"/>
              <a:t> </a:t>
            </a:r>
            <a:r>
              <a:rPr kumimoji="1" lang="en-US" altLang="zh-CN" dirty="0"/>
              <a:t>a</a:t>
            </a:r>
            <a:r>
              <a:rPr kumimoji="1" lang="zh-CN" altLang="en-US" dirty="0"/>
              <a:t> </a:t>
            </a:r>
            <a:r>
              <a:rPr kumimoji="1" lang="en-US" altLang="zh-CN" dirty="0"/>
              <a:t>passage</a:t>
            </a:r>
            <a:r>
              <a:rPr kumimoji="1" lang="zh-CN" altLang="en-US" dirty="0"/>
              <a:t> </a:t>
            </a:r>
            <a:r>
              <a:rPr kumimoji="1" lang="en-US" altLang="zh-CN" dirty="0"/>
              <a:t>graph</a:t>
            </a:r>
            <a:r>
              <a:rPr kumimoji="1" lang="zh-CN" altLang="en-US" dirty="0"/>
              <a:t> </a:t>
            </a:r>
            <a:r>
              <a:rPr kumimoji="1" lang="en-US" altLang="zh-CN" dirty="0"/>
              <a:t>which</a:t>
            </a:r>
            <a:r>
              <a:rPr kumimoji="1" lang="zh-CN" altLang="en-US" dirty="0"/>
              <a:t> </a:t>
            </a:r>
            <a:r>
              <a:rPr kumimoji="1" lang="en-US" altLang="zh-CN" dirty="0"/>
              <a:t>contains</a:t>
            </a:r>
            <a:r>
              <a:rPr kumimoji="1" lang="zh-CN" altLang="en-US" dirty="0"/>
              <a:t> </a:t>
            </a:r>
            <a:r>
              <a:rPr kumimoji="1" lang="en-US" altLang="zh-CN" dirty="0"/>
              <a:t>each</a:t>
            </a:r>
            <a:r>
              <a:rPr kumimoji="1" lang="zh-CN" altLang="en-US" dirty="0"/>
              <a:t> </a:t>
            </a:r>
            <a:r>
              <a:rPr kumimoji="1" lang="en-US" altLang="zh-CN" dirty="0"/>
              <a:t>word</a:t>
            </a:r>
            <a:r>
              <a:rPr kumimoji="1" lang="zh-CN" altLang="en-US" dirty="0"/>
              <a:t> </a:t>
            </a:r>
            <a:r>
              <a:rPr kumimoji="1" lang="en-US" altLang="zh-CN" dirty="0"/>
              <a:t>in</a:t>
            </a:r>
            <a:r>
              <a:rPr kumimoji="1" lang="zh-CN" altLang="en-US" dirty="0"/>
              <a:t> </a:t>
            </a:r>
            <a:r>
              <a:rPr kumimoji="1" lang="en-US" altLang="zh-CN" dirty="0"/>
              <a:t>the</a:t>
            </a:r>
            <a:r>
              <a:rPr kumimoji="1" lang="zh-CN" altLang="en-US" dirty="0"/>
              <a:t> </a:t>
            </a:r>
            <a:r>
              <a:rPr kumimoji="1" lang="en-US" altLang="zh-CN" dirty="0"/>
              <a:t>passage</a:t>
            </a:r>
            <a:r>
              <a:rPr kumimoji="1" lang="zh-CN" altLang="en-US" dirty="0"/>
              <a:t> </a:t>
            </a:r>
            <a:r>
              <a:rPr kumimoji="1" lang="en-US" altLang="zh-CN" dirty="0"/>
              <a:t>as</a:t>
            </a:r>
            <a:r>
              <a:rPr kumimoji="1" lang="zh-CN" altLang="en-US" dirty="0"/>
              <a:t> </a:t>
            </a:r>
            <a:r>
              <a:rPr kumimoji="1" lang="en-US" altLang="zh-CN" dirty="0"/>
              <a:t>a</a:t>
            </a:r>
            <a:r>
              <a:rPr kumimoji="1" lang="zh-CN" altLang="en-US" dirty="0"/>
              <a:t> </a:t>
            </a:r>
            <a:r>
              <a:rPr kumimoji="1" lang="en-US" altLang="zh-CN" dirty="0"/>
              <a:t>node,</a:t>
            </a:r>
            <a:r>
              <a:rPr kumimoji="1" lang="zh-CN" altLang="en-US" dirty="0"/>
              <a:t> </a:t>
            </a:r>
            <a:r>
              <a:rPr kumimoji="1" lang="en-US" altLang="zh-CN" dirty="0"/>
              <a:t>and</a:t>
            </a:r>
            <a:r>
              <a:rPr kumimoji="1" lang="zh-CN" altLang="en-US" dirty="0"/>
              <a:t> </a:t>
            </a:r>
            <a:r>
              <a:rPr kumimoji="1" lang="en-US" altLang="zh-CN" dirty="0"/>
              <a:t>apply</a:t>
            </a:r>
            <a:r>
              <a:rPr kumimoji="1" lang="zh-CN" altLang="en-US" dirty="0"/>
              <a:t> </a:t>
            </a:r>
            <a:r>
              <a:rPr kumimoji="1" lang="en-US" altLang="zh-CN" dirty="0"/>
              <a:t>a</a:t>
            </a:r>
            <a:r>
              <a:rPr kumimoji="1" lang="zh-CN" altLang="en-US" dirty="0"/>
              <a:t> </a:t>
            </a:r>
            <a:r>
              <a:rPr kumimoji="1" lang="en-US" altLang="zh-CN" dirty="0"/>
              <a:t>GNN</a:t>
            </a:r>
            <a:r>
              <a:rPr kumimoji="1" lang="zh-CN" altLang="en-US" dirty="0"/>
              <a:t> </a:t>
            </a:r>
            <a:r>
              <a:rPr kumimoji="1" lang="en-US" altLang="zh-CN" dirty="0"/>
              <a:t>to</a:t>
            </a:r>
            <a:r>
              <a:rPr kumimoji="1" lang="zh-CN" altLang="en-US" dirty="0"/>
              <a:t> </a:t>
            </a:r>
            <a:r>
              <a:rPr kumimoji="1" lang="en-US" altLang="zh-CN" dirty="0"/>
              <a:t>encode</a:t>
            </a:r>
            <a:r>
              <a:rPr kumimoji="1" lang="zh-CN" altLang="en-US" dirty="0"/>
              <a:t> </a:t>
            </a:r>
            <a:r>
              <a:rPr kumimoji="1" lang="en-US" altLang="zh-CN" dirty="0"/>
              <a:t>the</a:t>
            </a:r>
            <a:r>
              <a:rPr kumimoji="1" lang="zh-CN" altLang="en-US" dirty="0"/>
              <a:t> </a:t>
            </a:r>
            <a:r>
              <a:rPr kumimoji="1" lang="en-US" altLang="zh-CN" dirty="0"/>
              <a:t>graph.</a:t>
            </a:r>
          </a:p>
        </p:txBody>
      </p:sp>
      <p:sp>
        <p:nvSpPr>
          <p:cNvPr id="4" name="灯片编号占位符 3"/>
          <p:cNvSpPr>
            <a:spLocks noGrp="1"/>
          </p:cNvSpPr>
          <p:nvPr>
            <p:ph type="sldNum" sz="quarter" idx="5"/>
          </p:nvPr>
        </p:nvSpPr>
        <p:spPr/>
        <p:txBody>
          <a:bodyPr/>
          <a:lstStyle/>
          <a:p>
            <a:fld id="{41B417DD-1FF3-BD4D-8265-B310C2CF8F65}" type="slidenum">
              <a:rPr lang="en-US" smtClean="0"/>
              <a:t>190</a:t>
            </a:fld>
            <a:endParaRPr lang="en-US"/>
          </a:p>
        </p:txBody>
      </p:sp>
    </p:spTree>
    <p:extLst>
      <p:ext uri="{BB962C8B-B14F-4D97-AF65-F5344CB8AC3E}">
        <p14:creationId xmlns:p14="http://schemas.microsoft.com/office/powerpoint/2010/main" val="1592231625"/>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As</a:t>
            </a:r>
            <a:r>
              <a:rPr kumimoji="1" lang="zh-CN" altLang="en-US" dirty="0"/>
              <a:t> </a:t>
            </a:r>
            <a:r>
              <a:rPr kumimoji="1" lang="en-US" altLang="zh-CN" dirty="0"/>
              <a:t>for</a:t>
            </a:r>
            <a:r>
              <a:rPr kumimoji="1" lang="zh-CN" altLang="en-US" dirty="0"/>
              <a:t> </a:t>
            </a:r>
            <a:r>
              <a:rPr kumimoji="1" lang="en-US" altLang="zh-CN" dirty="0"/>
              <a:t>graph</a:t>
            </a:r>
            <a:r>
              <a:rPr kumimoji="1" lang="zh-CN" altLang="en-US" dirty="0"/>
              <a:t> </a:t>
            </a:r>
            <a:r>
              <a:rPr kumimoji="1" lang="en-US" altLang="zh-CN" dirty="0"/>
              <a:t>construction,</a:t>
            </a:r>
            <a:r>
              <a:rPr kumimoji="1" lang="zh-CN" altLang="en-US" dirty="0"/>
              <a:t> </a:t>
            </a:r>
            <a:r>
              <a:rPr kumimoji="1" lang="en-US" altLang="zh-CN" dirty="0"/>
              <a:t>(c)the</a:t>
            </a:r>
            <a:r>
              <a:rPr kumimoji="1" lang="zh-CN" altLang="en-US" dirty="0"/>
              <a:t> </a:t>
            </a:r>
            <a:r>
              <a:rPr kumimoji="1" lang="en-US" altLang="zh-CN" dirty="0"/>
              <a:t>authors</a:t>
            </a:r>
            <a:r>
              <a:rPr kumimoji="1" lang="zh-CN" altLang="en-US" dirty="0"/>
              <a:t> </a:t>
            </a:r>
            <a:r>
              <a:rPr kumimoji="1" lang="en-US" altLang="zh-CN" dirty="0"/>
              <a:t>explored</a:t>
            </a:r>
            <a:r>
              <a:rPr kumimoji="1" lang="zh-CN" altLang="en-US" dirty="0"/>
              <a:t> </a:t>
            </a:r>
            <a:r>
              <a:rPr kumimoji="1" lang="en-US" altLang="zh-CN" dirty="0"/>
              <a:t>two</a:t>
            </a:r>
            <a:r>
              <a:rPr kumimoji="1" lang="zh-CN" altLang="en-US" dirty="0"/>
              <a:t> </a:t>
            </a:r>
            <a:r>
              <a:rPr kumimoji="1" lang="en-US" altLang="zh-CN" dirty="0"/>
              <a:t>different</a:t>
            </a:r>
            <a:r>
              <a:rPr kumimoji="1" lang="zh-CN" altLang="en-US" dirty="0"/>
              <a:t> </a:t>
            </a:r>
            <a:r>
              <a:rPr kumimoji="1" lang="en-US" altLang="zh-CN" dirty="0"/>
              <a:t>strategies.</a:t>
            </a:r>
            <a:r>
              <a:rPr kumimoji="1" lang="zh-CN" altLang="en-US" dirty="0"/>
              <a:t> </a:t>
            </a:r>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(c)</a:t>
            </a:r>
            <a:r>
              <a:rPr kumimoji="1" lang="zh-CN" altLang="en-US" dirty="0"/>
              <a:t> </a:t>
            </a:r>
            <a:r>
              <a:rPr kumimoji="1" lang="en-US" altLang="zh-CN" dirty="0"/>
              <a:t>syntax-based</a:t>
            </a:r>
            <a:r>
              <a:rPr kumimoji="1" lang="zh-CN" altLang="en-US" dirty="0"/>
              <a:t> </a:t>
            </a:r>
            <a:r>
              <a:rPr kumimoji="1" lang="en-US" altLang="zh-CN" dirty="0"/>
              <a:t>static</a:t>
            </a:r>
            <a:r>
              <a:rPr kumimoji="1" lang="zh-CN" altLang="en-US" dirty="0"/>
              <a:t> </a:t>
            </a:r>
            <a:r>
              <a:rPr kumimoji="1" lang="en-US" altLang="zh-CN" dirty="0"/>
              <a:t>passage</a:t>
            </a:r>
            <a:r>
              <a:rPr kumimoji="1" lang="zh-CN" altLang="en-US" dirty="0"/>
              <a:t> </a:t>
            </a:r>
            <a:r>
              <a:rPr kumimoji="1" lang="en-US" altLang="zh-CN" dirty="0"/>
              <a:t>graph</a:t>
            </a:r>
            <a:r>
              <a:rPr kumimoji="1" lang="zh-CN" altLang="en-US" dirty="0"/>
              <a:t> </a:t>
            </a:r>
            <a:r>
              <a:rPr kumimoji="1" lang="en-US" altLang="zh-CN" dirty="0"/>
              <a:t>construction</a:t>
            </a:r>
            <a:r>
              <a:rPr kumimoji="1" lang="zh-CN" altLang="en-US" dirty="0"/>
              <a:t> </a:t>
            </a:r>
            <a:r>
              <a:rPr kumimoji="1" lang="en-US" altLang="zh-CN" dirty="0"/>
              <a:t>where</a:t>
            </a:r>
            <a:r>
              <a:rPr kumimoji="1" lang="zh-CN" altLang="en-US" dirty="0"/>
              <a:t> </a:t>
            </a:r>
            <a:r>
              <a:rPr kumimoji="1" lang="en-US" altLang="zh-CN" dirty="0"/>
              <a:t>(c)a</a:t>
            </a:r>
            <a:r>
              <a:rPr kumimoji="1" lang="zh-CN" altLang="en-US" dirty="0"/>
              <a:t> </a:t>
            </a:r>
            <a:r>
              <a:rPr kumimoji="1" lang="en-US" altLang="zh-CN" dirty="0"/>
              <a:t>dependency</a:t>
            </a:r>
            <a:r>
              <a:rPr kumimoji="1" lang="zh-CN" altLang="en-US" dirty="0"/>
              <a:t> </a:t>
            </a:r>
            <a:r>
              <a:rPr kumimoji="1" lang="en-US" altLang="zh-CN" dirty="0"/>
              <a:t>graph</a:t>
            </a:r>
            <a:r>
              <a:rPr kumimoji="1" lang="zh-CN" altLang="en-US" dirty="0"/>
              <a:t> </a:t>
            </a:r>
            <a:r>
              <a:rPr kumimoji="1" lang="en-US" altLang="zh-CN" dirty="0"/>
              <a:t>was</a:t>
            </a:r>
            <a:r>
              <a:rPr kumimoji="1" lang="zh-CN" altLang="en-US" dirty="0"/>
              <a:t> </a:t>
            </a:r>
            <a:r>
              <a:rPr kumimoji="1" lang="en-US" altLang="zh-CN" dirty="0"/>
              <a:t>constructed</a:t>
            </a:r>
            <a:r>
              <a:rPr kumimoji="1" lang="zh-CN" altLang="en-US" dirty="0"/>
              <a:t> </a:t>
            </a:r>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(c)</a:t>
            </a:r>
            <a:r>
              <a:rPr kumimoji="1" lang="zh-CN" altLang="en-US" dirty="0"/>
              <a:t> </a:t>
            </a:r>
            <a:r>
              <a:rPr kumimoji="1" lang="en-US" altLang="zh-CN" dirty="0"/>
              <a:t>And</a:t>
            </a:r>
            <a:r>
              <a:rPr kumimoji="1" lang="zh-CN" altLang="en-US" dirty="0"/>
              <a:t> </a:t>
            </a:r>
            <a:r>
              <a:rPr kumimoji="1" lang="en-US" altLang="zh-CN" dirty="0"/>
              <a:t>semantics-aware</a:t>
            </a:r>
            <a:r>
              <a:rPr kumimoji="1" lang="zh-CN" altLang="en-US" dirty="0"/>
              <a:t> </a:t>
            </a:r>
            <a:r>
              <a:rPr kumimoji="1" lang="en-US" altLang="zh-CN" dirty="0"/>
              <a:t>dynamic</a:t>
            </a:r>
            <a:r>
              <a:rPr kumimoji="1" lang="zh-CN" altLang="en-US" dirty="0"/>
              <a:t> </a:t>
            </a:r>
            <a:r>
              <a:rPr kumimoji="1" lang="en-US" altLang="zh-CN" dirty="0"/>
              <a:t>graph</a:t>
            </a:r>
            <a:r>
              <a:rPr kumimoji="1" lang="zh-CN" altLang="en-US" dirty="0"/>
              <a:t> </a:t>
            </a:r>
            <a:r>
              <a:rPr kumimoji="1" lang="en-US" altLang="zh-CN" dirty="0"/>
              <a:t>construction</a:t>
            </a:r>
            <a:r>
              <a:rPr kumimoji="1" lang="zh-CN" altLang="en-US" dirty="0"/>
              <a:t> </a:t>
            </a:r>
            <a:r>
              <a:rPr kumimoji="1" lang="en-US" altLang="zh-CN" dirty="0"/>
              <a:t>where</a:t>
            </a:r>
            <a:r>
              <a:rPr kumimoji="1" lang="zh-CN" altLang="en-US" dirty="0"/>
              <a:t> </a:t>
            </a:r>
            <a:r>
              <a:rPr kumimoji="1" lang="en-US" altLang="zh-CN" dirty="0"/>
              <a:t>(c)</a:t>
            </a:r>
            <a:r>
              <a:rPr kumimoji="1" lang="zh-CN" altLang="en-US" dirty="0"/>
              <a:t> </a:t>
            </a:r>
            <a:r>
              <a:rPr kumimoji="1" lang="en-US" altLang="zh-CN" dirty="0"/>
              <a:t>node</a:t>
            </a:r>
            <a:r>
              <a:rPr kumimoji="1" lang="zh-CN" altLang="en-US" dirty="0"/>
              <a:t> </a:t>
            </a:r>
            <a:r>
              <a:rPr kumimoji="1" lang="en-US" altLang="zh-CN" dirty="0"/>
              <a:t>embedding</a:t>
            </a:r>
            <a:r>
              <a:rPr kumimoji="1" lang="zh-CN" altLang="en-US" dirty="0"/>
              <a:t> </a:t>
            </a:r>
            <a:r>
              <a:rPr kumimoji="1" lang="en-US" altLang="zh-CN" dirty="0"/>
              <a:t>based</a:t>
            </a:r>
            <a:r>
              <a:rPr kumimoji="1" lang="zh-CN" altLang="en-US" dirty="0"/>
              <a:t> </a:t>
            </a:r>
            <a:r>
              <a:rPr kumimoji="1" lang="en-US" altLang="zh-CN" dirty="0"/>
              <a:t>similarity</a:t>
            </a:r>
            <a:r>
              <a:rPr kumimoji="1" lang="zh-CN" altLang="en-US" dirty="0"/>
              <a:t> </a:t>
            </a:r>
            <a:r>
              <a:rPr kumimoji="1" lang="en-US" altLang="zh-CN" dirty="0"/>
              <a:t>metric</a:t>
            </a:r>
            <a:r>
              <a:rPr kumimoji="1" lang="zh-CN" altLang="en-US" dirty="0"/>
              <a:t> </a:t>
            </a:r>
            <a:r>
              <a:rPr kumimoji="1" lang="en-US" altLang="zh-CN" dirty="0"/>
              <a:t>learning</a:t>
            </a:r>
            <a:r>
              <a:rPr kumimoji="1" lang="zh-CN" altLang="en-US" dirty="0"/>
              <a:t> </a:t>
            </a:r>
            <a:r>
              <a:rPr kumimoji="1" lang="en-US" altLang="zh-CN" dirty="0"/>
              <a:t>and</a:t>
            </a:r>
            <a:r>
              <a:rPr kumimoji="1" lang="zh-CN" altLang="en-US" dirty="0"/>
              <a:t> </a:t>
            </a:r>
            <a:r>
              <a:rPr kumimoji="1" lang="en-US" altLang="zh-CN" dirty="0" err="1"/>
              <a:t>kNN</a:t>
            </a:r>
            <a:r>
              <a:rPr kumimoji="1" lang="zh-CN" altLang="en-US" dirty="0"/>
              <a:t> </a:t>
            </a:r>
            <a:r>
              <a:rPr kumimoji="1" lang="en-US" altLang="zh-CN" dirty="0"/>
              <a:t>style</a:t>
            </a:r>
            <a:r>
              <a:rPr kumimoji="1" lang="zh-CN" altLang="en-US" dirty="0"/>
              <a:t> </a:t>
            </a:r>
            <a:r>
              <a:rPr kumimoji="1" lang="en-US" altLang="zh-CN" dirty="0" err="1"/>
              <a:t>sparsification</a:t>
            </a:r>
            <a:r>
              <a:rPr kumimoji="1" lang="zh-CN" altLang="en-US" dirty="0"/>
              <a:t> </a:t>
            </a:r>
            <a:r>
              <a:rPr kumimoji="1" lang="en-US" altLang="zh-CN" dirty="0"/>
              <a:t>were</a:t>
            </a:r>
            <a:r>
              <a:rPr kumimoji="1" lang="zh-CN" altLang="en-US" dirty="0"/>
              <a:t> </a:t>
            </a:r>
            <a:r>
              <a:rPr kumimoji="1" lang="en-US" altLang="zh-CN" dirty="0"/>
              <a:t>applied.</a:t>
            </a:r>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191</a:t>
            </a:fld>
            <a:endParaRPr lang="en-US"/>
          </a:p>
        </p:txBody>
      </p:sp>
    </p:spTree>
    <p:extLst>
      <p:ext uri="{BB962C8B-B14F-4D97-AF65-F5344CB8AC3E}">
        <p14:creationId xmlns:p14="http://schemas.microsoft.com/office/powerpoint/2010/main" val="3548016690"/>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Because</a:t>
            </a:r>
            <a:r>
              <a:rPr kumimoji="1" lang="zh-CN" altLang="en-US" dirty="0"/>
              <a:t> </a:t>
            </a:r>
            <a:r>
              <a:rPr kumimoji="1" lang="en-US" altLang="zh-CN" dirty="0"/>
              <a:t>the</a:t>
            </a:r>
            <a:r>
              <a:rPr kumimoji="1" lang="zh-CN" altLang="en-US" dirty="0"/>
              <a:t> </a:t>
            </a:r>
            <a:r>
              <a:rPr kumimoji="1" lang="en-US" altLang="zh-CN" dirty="0"/>
              <a:t>(c)constructed</a:t>
            </a:r>
            <a:r>
              <a:rPr kumimoji="1" lang="zh-CN" altLang="en-US" dirty="0"/>
              <a:t> </a:t>
            </a:r>
            <a:r>
              <a:rPr kumimoji="1" lang="en-US" altLang="zh-CN" dirty="0"/>
              <a:t>graph</a:t>
            </a:r>
            <a:r>
              <a:rPr kumimoji="1" lang="zh-CN" altLang="en-US" dirty="0"/>
              <a:t> </a:t>
            </a:r>
            <a:r>
              <a:rPr kumimoji="1" lang="en-US" altLang="zh-CN" dirty="0"/>
              <a:t>is</a:t>
            </a:r>
            <a:r>
              <a:rPr kumimoji="1" lang="zh-CN" altLang="en-US" dirty="0"/>
              <a:t> </a:t>
            </a:r>
            <a:r>
              <a:rPr kumimoji="1" lang="en-US" altLang="zh-CN" dirty="0"/>
              <a:t>a</a:t>
            </a:r>
            <a:r>
              <a:rPr kumimoji="1" lang="zh-CN" altLang="en-US" dirty="0"/>
              <a:t> </a:t>
            </a:r>
            <a:r>
              <a:rPr kumimoji="1" lang="en-US" altLang="zh-CN" dirty="0"/>
              <a:t>(c)directed</a:t>
            </a:r>
            <a:r>
              <a:rPr kumimoji="1" lang="zh-CN" altLang="en-US" dirty="0"/>
              <a:t> </a:t>
            </a:r>
            <a:r>
              <a:rPr kumimoji="1" lang="en-US" altLang="zh-CN" dirty="0"/>
              <a:t>graph,</a:t>
            </a:r>
            <a:r>
              <a:rPr kumimoji="1" lang="zh-CN" altLang="en-US" dirty="0"/>
              <a:t> </a:t>
            </a:r>
            <a:r>
              <a:rPr kumimoji="1" lang="en-US" altLang="zh-CN" dirty="0"/>
              <a:t>the</a:t>
            </a:r>
            <a:r>
              <a:rPr kumimoji="1" lang="zh-CN" altLang="en-US" dirty="0"/>
              <a:t> </a:t>
            </a:r>
            <a:r>
              <a:rPr kumimoji="1" lang="en-US" altLang="zh-CN" dirty="0"/>
              <a:t>authors</a:t>
            </a:r>
            <a:r>
              <a:rPr kumimoji="1" lang="zh-CN" altLang="en-US" dirty="0"/>
              <a:t> </a:t>
            </a:r>
            <a:r>
              <a:rPr kumimoji="1" lang="en-US" altLang="zh-CN" dirty="0"/>
              <a:t>applied</a:t>
            </a:r>
            <a:r>
              <a:rPr kumimoji="1" lang="zh-CN" altLang="en-US" dirty="0"/>
              <a:t> </a:t>
            </a:r>
            <a:r>
              <a:rPr kumimoji="1" lang="en-US" altLang="zh-CN" dirty="0"/>
              <a:t>bidirectional</a:t>
            </a:r>
            <a:r>
              <a:rPr kumimoji="1" lang="zh-CN" altLang="en-US" dirty="0"/>
              <a:t> </a:t>
            </a:r>
            <a:r>
              <a:rPr kumimoji="1" lang="en-US" altLang="zh-CN" dirty="0"/>
              <a:t>GNNs</a:t>
            </a:r>
            <a:r>
              <a:rPr kumimoji="1" lang="zh-CN" altLang="en-US" dirty="0"/>
              <a:t> </a:t>
            </a:r>
            <a:r>
              <a:rPr kumimoji="1" lang="en-US" altLang="zh-CN" dirty="0"/>
              <a:t>to</a:t>
            </a:r>
            <a:r>
              <a:rPr kumimoji="1" lang="zh-CN" altLang="en-US" dirty="0"/>
              <a:t> </a:t>
            </a:r>
            <a:r>
              <a:rPr kumimoji="1" lang="en-US" altLang="zh-CN" dirty="0"/>
              <a:t>encode</a:t>
            </a:r>
            <a:r>
              <a:rPr kumimoji="1" lang="zh-CN" altLang="en-US" dirty="0"/>
              <a:t> </a:t>
            </a:r>
            <a:r>
              <a:rPr kumimoji="1" lang="en-US" altLang="zh-CN" dirty="0"/>
              <a:t>the</a:t>
            </a:r>
            <a:r>
              <a:rPr kumimoji="1" lang="zh-CN" altLang="en-US" dirty="0"/>
              <a:t> </a:t>
            </a:r>
            <a:r>
              <a:rPr kumimoji="1" lang="en-US" altLang="zh-CN" dirty="0"/>
              <a:t>graph.</a:t>
            </a:r>
            <a:r>
              <a:rPr kumimoji="1" lang="zh-CN" altLang="en-US" dirty="0"/>
              <a:t> </a:t>
            </a:r>
            <a:r>
              <a:rPr kumimoji="1" lang="en-US" altLang="zh-CN" dirty="0"/>
              <a:t>Specifically,</a:t>
            </a:r>
            <a:r>
              <a:rPr kumimoji="1" lang="zh-CN" altLang="en-US" dirty="0"/>
              <a:t> </a:t>
            </a:r>
            <a:r>
              <a:rPr kumimoji="1" lang="en-US" altLang="zh-CN" dirty="0"/>
              <a:t>they</a:t>
            </a:r>
            <a:r>
              <a:rPr kumimoji="1" lang="zh-CN" altLang="en-US" dirty="0"/>
              <a:t> </a:t>
            </a:r>
            <a:r>
              <a:rPr kumimoji="1" lang="en-US" altLang="zh-CN" dirty="0"/>
              <a:t>(c)introduced</a:t>
            </a:r>
            <a:r>
              <a:rPr kumimoji="1" lang="zh-CN" altLang="en-US" dirty="0"/>
              <a:t> </a:t>
            </a:r>
            <a:r>
              <a:rPr kumimoji="1" lang="en-US" altLang="zh-CN" dirty="0"/>
              <a:t>the</a:t>
            </a:r>
            <a:r>
              <a:rPr kumimoji="1" lang="zh-CN" altLang="en-US" dirty="0"/>
              <a:t> </a:t>
            </a:r>
            <a:r>
              <a:rPr kumimoji="1" lang="en-US" altLang="zh-CN" dirty="0"/>
              <a:t>Bi-Fuse</a:t>
            </a:r>
            <a:r>
              <a:rPr kumimoji="1" lang="zh-CN" altLang="en-US" dirty="0"/>
              <a:t> </a:t>
            </a:r>
            <a:r>
              <a:rPr kumimoji="1" lang="en-US" altLang="zh-CN" dirty="0"/>
              <a:t>GGNN</a:t>
            </a:r>
            <a:r>
              <a:rPr kumimoji="1" lang="zh-CN" altLang="en-US" dirty="0"/>
              <a:t> </a:t>
            </a:r>
            <a:r>
              <a:rPr kumimoji="1" lang="en-US" altLang="zh-CN" dirty="0"/>
              <a:t>as</a:t>
            </a:r>
            <a:r>
              <a:rPr kumimoji="1" lang="zh-CN" altLang="en-US" dirty="0"/>
              <a:t> </a:t>
            </a:r>
            <a:r>
              <a:rPr kumimoji="1" lang="en-US" altLang="zh-CN" dirty="0"/>
              <a:t>the</a:t>
            </a:r>
            <a:r>
              <a:rPr kumimoji="1" lang="zh-CN" altLang="en-US" dirty="0"/>
              <a:t> </a:t>
            </a:r>
            <a:r>
              <a:rPr kumimoji="1" lang="en-US" altLang="zh-CN" dirty="0"/>
              <a:t>graph</a:t>
            </a:r>
            <a:r>
              <a:rPr kumimoji="1" lang="zh-CN" altLang="en-US" dirty="0"/>
              <a:t> </a:t>
            </a:r>
            <a:r>
              <a:rPr kumimoji="1" lang="en-US" altLang="zh-CN" dirty="0"/>
              <a:t>encoder.</a:t>
            </a:r>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192</a:t>
            </a:fld>
            <a:endParaRPr lang="en-US"/>
          </a:p>
        </p:txBody>
      </p:sp>
    </p:spTree>
    <p:extLst>
      <p:ext uri="{BB962C8B-B14F-4D97-AF65-F5344CB8AC3E}">
        <p14:creationId xmlns:p14="http://schemas.microsoft.com/office/powerpoint/2010/main" val="2694797794"/>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The</a:t>
            </a:r>
            <a:r>
              <a:rPr kumimoji="1" lang="zh-CN" altLang="en-US" dirty="0"/>
              <a:t> </a:t>
            </a:r>
            <a:r>
              <a:rPr kumimoji="1" lang="en-US" altLang="zh-CN" dirty="0"/>
              <a:t>experimental</a:t>
            </a:r>
            <a:r>
              <a:rPr kumimoji="1" lang="zh-CN" altLang="en-US" dirty="0"/>
              <a:t> </a:t>
            </a:r>
            <a:r>
              <a:rPr kumimoji="1" lang="en-US" altLang="zh-CN" dirty="0"/>
              <a:t>results</a:t>
            </a:r>
            <a:r>
              <a:rPr kumimoji="1" lang="zh-CN" altLang="en-US" dirty="0"/>
              <a:t> </a:t>
            </a:r>
            <a:r>
              <a:rPr kumimoji="1" lang="en-US" altLang="zh-CN" dirty="0"/>
              <a:t>showed</a:t>
            </a:r>
            <a:r>
              <a:rPr kumimoji="1" lang="zh-CN" altLang="en-US" dirty="0"/>
              <a:t> </a:t>
            </a:r>
            <a:r>
              <a:rPr kumimoji="1" lang="en-US" altLang="zh-CN" dirty="0"/>
              <a:t>that</a:t>
            </a:r>
            <a:r>
              <a:rPr kumimoji="1" lang="zh-CN" altLang="en-US" dirty="0"/>
              <a:t> </a:t>
            </a:r>
            <a:r>
              <a:rPr kumimoji="1" lang="en-US" altLang="zh-CN" dirty="0"/>
              <a:t>(c),</a:t>
            </a:r>
            <a:r>
              <a:rPr kumimoji="1" lang="zh-CN" altLang="en-US" dirty="0"/>
              <a:t> </a:t>
            </a:r>
            <a:r>
              <a:rPr kumimoji="1" lang="en-US" altLang="zh-CN" dirty="0"/>
              <a:t>(c),</a:t>
            </a:r>
            <a:r>
              <a:rPr kumimoji="1" lang="zh-CN" altLang="en-US" dirty="0"/>
              <a:t> </a:t>
            </a:r>
            <a:r>
              <a:rPr kumimoji="1" lang="en-US" altLang="zh-CN" dirty="0"/>
              <a:t>(c)</a:t>
            </a:r>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193</a:t>
            </a:fld>
            <a:endParaRPr lang="en-US"/>
          </a:p>
        </p:txBody>
      </p:sp>
    </p:spTree>
    <p:extLst>
      <p:ext uri="{BB962C8B-B14F-4D97-AF65-F5344CB8AC3E}">
        <p14:creationId xmlns:p14="http://schemas.microsoft.com/office/powerpoint/2010/main" val="912258490"/>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194</a:t>
            </a:fld>
            <a:endParaRPr lang="en-US"/>
          </a:p>
        </p:txBody>
      </p:sp>
    </p:spTree>
    <p:extLst>
      <p:ext uri="{BB962C8B-B14F-4D97-AF65-F5344CB8AC3E}">
        <p14:creationId xmlns:p14="http://schemas.microsoft.com/office/powerpoint/2010/main" val="19567174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dirty="0">
                <a:solidFill>
                  <a:schemeClr val="tx1"/>
                </a:solidFill>
                <a:effectLst/>
                <a:latin typeface="+mn-lt"/>
                <a:ea typeface="+mn-ea"/>
                <a:cs typeface="+mn-cs"/>
              </a:rPr>
              <a:t>The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knowledge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graph</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stores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world</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knowledge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about</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entities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and</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their</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relations.</a:t>
            </a:r>
          </a:p>
          <a:p>
            <a:endParaRPr lang="en-US" altLang="zh-CN"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dirty="0">
                <a:solidFill>
                  <a:schemeClr val="tx1"/>
                </a:solidFill>
                <a:effectLst/>
                <a:latin typeface="+mn-lt"/>
                <a:ea typeface="+mn-ea"/>
                <a:cs typeface="+mn-cs"/>
              </a:rPr>
              <a:t>(c)Given</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question</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“who</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acted</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in</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the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movies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directed</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by</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the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director</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of</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Some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Mother’s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Son?”,</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one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can</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first</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identity</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the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topic</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entity</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of</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the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question</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which</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is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“Some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Mother’s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Son</a:t>
            </a:r>
            <a:r>
              <a:rPr lang="zh-CN" altLang="en-US" sz="1200" b="0" i="0" u="none" strike="noStrike" kern="1200" dirty="0">
                <a:solidFill>
                  <a:schemeClr val="tx1"/>
                </a:solidFill>
                <a:effectLst/>
                <a:latin typeface="+mn-lt"/>
                <a:ea typeface="+mn-ea"/>
                <a:cs typeface="+mn-cs"/>
              </a:rPr>
              <a:t>”</a:t>
            </a:r>
            <a:r>
              <a:rPr lang="en-US" altLang="zh-CN" sz="1200" b="0" i="0" u="none" strike="noStrike" kern="1200" dirty="0">
                <a:solidFill>
                  <a:schemeClr val="tx1"/>
                </a:solidFill>
                <a:effectLst/>
                <a:latin typeface="+mn-lt"/>
                <a:ea typeface="+mn-ea"/>
                <a:cs typeface="+mn-cs"/>
              </a:rPr>
              <a:t>,</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and</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then</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extract</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subgraph</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from</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Knowledge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Graph</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which</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surrounds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the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topic</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entity</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and</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hopefully</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contains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the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answer</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entities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of</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this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question.</a:t>
            </a:r>
            <a:endParaRPr lang="en-US" sz="1200" b="0" i="0" u="none" strike="noStrike"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41B417DD-1FF3-BD4D-8265-B310C2CF8F65}" type="slidenum">
              <a:rPr lang="en-US" smtClean="0"/>
              <a:t>37</a:t>
            </a:fld>
            <a:endParaRPr lang="en-US"/>
          </a:p>
        </p:txBody>
      </p:sp>
    </p:spTree>
    <p:extLst>
      <p:ext uri="{BB962C8B-B14F-4D97-AF65-F5344CB8AC3E}">
        <p14:creationId xmlns:p14="http://schemas.microsoft.com/office/powerpoint/2010/main" val="144521104"/>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This</a:t>
            </a:r>
            <a:r>
              <a:rPr kumimoji="1" lang="zh-CN" altLang="en-US" dirty="0"/>
              <a:t> </a:t>
            </a:r>
            <a:r>
              <a:rPr kumimoji="1" lang="en-US" altLang="zh-CN" dirty="0"/>
              <a:t>ICLR2021</a:t>
            </a:r>
            <a:r>
              <a:rPr kumimoji="1" lang="zh-CN" altLang="en-US" dirty="0"/>
              <a:t> </a:t>
            </a:r>
            <a:r>
              <a:rPr kumimoji="1" lang="en-US" altLang="zh-CN" dirty="0"/>
              <a:t>paper</a:t>
            </a:r>
            <a:r>
              <a:rPr kumimoji="1" lang="zh-CN" altLang="en-US" dirty="0"/>
              <a:t> </a:t>
            </a:r>
            <a:r>
              <a:rPr kumimoji="1" lang="en-US" altLang="zh-CN" dirty="0"/>
              <a:t>also</a:t>
            </a:r>
            <a:r>
              <a:rPr kumimoji="1" lang="zh-CN" altLang="en-US" dirty="0"/>
              <a:t> </a:t>
            </a:r>
            <a:r>
              <a:rPr kumimoji="1" lang="en-US" altLang="zh-CN" dirty="0"/>
              <a:t>applied</a:t>
            </a:r>
            <a:r>
              <a:rPr kumimoji="1" lang="zh-CN" altLang="en-US" dirty="0"/>
              <a:t> </a:t>
            </a:r>
            <a:r>
              <a:rPr kumimoji="1" lang="en-US" altLang="zh-CN" dirty="0"/>
              <a:t>the</a:t>
            </a:r>
            <a:r>
              <a:rPr kumimoji="1" lang="zh-CN" altLang="en-US" dirty="0"/>
              <a:t> </a:t>
            </a:r>
            <a:r>
              <a:rPr kumimoji="1" lang="en-US" altLang="zh-CN" dirty="0"/>
              <a:t>GNN-based</a:t>
            </a:r>
            <a:r>
              <a:rPr kumimoji="1" lang="zh-CN" altLang="en-US" dirty="0"/>
              <a:t> </a:t>
            </a:r>
            <a:r>
              <a:rPr kumimoji="1" lang="en-US" altLang="zh-CN" dirty="0"/>
              <a:t>Graph2Seq</a:t>
            </a:r>
            <a:r>
              <a:rPr kumimoji="1" lang="zh-CN" altLang="en-US" dirty="0"/>
              <a:t> </a:t>
            </a:r>
            <a:r>
              <a:rPr kumimoji="1" lang="en-US" altLang="zh-CN" dirty="0"/>
              <a:t>framework</a:t>
            </a:r>
            <a:r>
              <a:rPr kumimoji="1" lang="zh-CN" altLang="en-US" dirty="0"/>
              <a:t> </a:t>
            </a:r>
            <a:r>
              <a:rPr kumimoji="1" lang="en-US" altLang="zh-CN" dirty="0"/>
              <a:t>for</a:t>
            </a:r>
            <a:r>
              <a:rPr kumimoji="1" lang="zh-CN" altLang="en-US" dirty="0"/>
              <a:t> </a:t>
            </a:r>
            <a:r>
              <a:rPr kumimoji="1" lang="en-US" altLang="zh-CN" dirty="0"/>
              <a:t>the</a:t>
            </a:r>
            <a:r>
              <a:rPr kumimoji="1" lang="zh-CN" altLang="en-US" dirty="0"/>
              <a:t> </a:t>
            </a:r>
            <a:r>
              <a:rPr kumimoji="1" lang="en-US" altLang="zh-CN" dirty="0"/>
              <a:t>code</a:t>
            </a:r>
            <a:r>
              <a:rPr kumimoji="1" lang="zh-CN" altLang="en-US" dirty="0"/>
              <a:t> </a:t>
            </a:r>
            <a:r>
              <a:rPr kumimoji="1" lang="en-US" altLang="zh-CN" dirty="0"/>
              <a:t>summarization</a:t>
            </a:r>
            <a:r>
              <a:rPr kumimoji="1" lang="zh-CN" altLang="en-US" dirty="0"/>
              <a:t> </a:t>
            </a:r>
            <a:r>
              <a:rPr kumimoji="1" lang="en-US" altLang="zh-CN" dirty="0"/>
              <a:t>task</a:t>
            </a:r>
            <a:r>
              <a:rPr kumimoji="1" lang="zh-CN" altLang="en-US" dirty="0"/>
              <a:t> </a:t>
            </a:r>
            <a:r>
              <a:rPr kumimoji="1" lang="en-US" altLang="zh-CN" dirty="0"/>
              <a:t>which</a:t>
            </a:r>
            <a:r>
              <a:rPr kumimoji="1" lang="zh-CN" altLang="en-US" dirty="0"/>
              <a:t> </a:t>
            </a:r>
            <a:r>
              <a:rPr kumimoji="1" lang="en-US" altLang="zh-CN" dirty="0"/>
              <a:t>aims</a:t>
            </a:r>
            <a:r>
              <a:rPr kumimoji="1" lang="zh-CN" altLang="en-US" dirty="0"/>
              <a:t> </a:t>
            </a:r>
            <a:r>
              <a:rPr kumimoji="1" lang="en-US" altLang="zh-CN" dirty="0"/>
              <a:t>to</a:t>
            </a:r>
            <a:r>
              <a:rPr kumimoji="1" lang="zh-CN" altLang="en-US" dirty="0"/>
              <a:t> </a:t>
            </a:r>
            <a:r>
              <a:rPr kumimoji="1" lang="en-US" altLang="zh-CN" dirty="0"/>
              <a:t>generate</a:t>
            </a:r>
            <a:r>
              <a:rPr kumimoji="1" lang="zh-CN" altLang="en-US" dirty="0"/>
              <a:t> </a:t>
            </a:r>
            <a:r>
              <a:rPr kumimoji="1" lang="en-US" altLang="zh-CN" dirty="0"/>
              <a:t>a</a:t>
            </a:r>
            <a:r>
              <a:rPr kumimoji="1" lang="zh-CN" altLang="en-US" dirty="0"/>
              <a:t> </a:t>
            </a:r>
            <a:r>
              <a:rPr kumimoji="1" lang="en-US" altLang="zh-CN" dirty="0"/>
              <a:t>natural</a:t>
            </a:r>
            <a:r>
              <a:rPr kumimoji="1" lang="zh-CN" altLang="en-US" dirty="0"/>
              <a:t> </a:t>
            </a:r>
            <a:r>
              <a:rPr kumimoji="1" lang="en-US" altLang="zh-CN" dirty="0"/>
              <a:t>language</a:t>
            </a:r>
            <a:r>
              <a:rPr kumimoji="1" lang="zh-CN" altLang="en-US" dirty="0"/>
              <a:t> </a:t>
            </a:r>
            <a:r>
              <a:rPr kumimoji="1" lang="en-US" altLang="zh-CN" dirty="0"/>
              <a:t>sentence</a:t>
            </a:r>
            <a:r>
              <a:rPr kumimoji="1" lang="zh-CN" altLang="en-US" dirty="0"/>
              <a:t> </a:t>
            </a:r>
            <a:r>
              <a:rPr kumimoji="1" lang="en-US" altLang="zh-CN" dirty="0"/>
              <a:t>to</a:t>
            </a:r>
            <a:r>
              <a:rPr kumimoji="1" lang="zh-CN" altLang="en-US" dirty="0"/>
              <a:t> </a:t>
            </a:r>
            <a:r>
              <a:rPr kumimoji="1" lang="en-US" altLang="zh-CN" dirty="0"/>
              <a:t>summarize</a:t>
            </a:r>
            <a:r>
              <a:rPr kumimoji="1" lang="zh-CN" altLang="en-US" dirty="0"/>
              <a:t> </a:t>
            </a:r>
            <a:r>
              <a:rPr kumimoji="1" lang="en-US" altLang="zh-CN" dirty="0"/>
              <a:t>the</a:t>
            </a:r>
            <a:r>
              <a:rPr kumimoji="1" lang="zh-CN" altLang="en-US" dirty="0"/>
              <a:t> </a:t>
            </a:r>
            <a:r>
              <a:rPr kumimoji="1" lang="en-US" altLang="zh-CN" dirty="0"/>
              <a:t>code.</a:t>
            </a:r>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195</a:t>
            </a:fld>
            <a:endParaRPr lang="en-US"/>
          </a:p>
        </p:txBody>
      </p:sp>
    </p:spTree>
    <p:extLst>
      <p:ext uri="{BB962C8B-B14F-4D97-AF65-F5344CB8AC3E}">
        <p14:creationId xmlns:p14="http://schemas.microsoft.com/office/powerpoint/2010/main" val="2414129051"/>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As</a:t>
            </a:r>
            <a:r>
              <a:rPr kumimoji="1" lang="zh-CN" altLang="en-US" dirty="0"/>
              <a:t> </a:t>
            </a:r>
            <a:r>
              <a:rPr kumimoji="1" lang="en-US" altLang="zh-CN" dirty="0"/>
              <a:t>for</a:t>
            </a:r>
            <a:r>
              <a:rPr kumimoji="1" lang="zh-CN" altLang="en-US" dirty="0"/>
              <a:t> </a:t>
            </a:r>
            <a:r>
              <a:rPr kumimoji="1" lang="en-US" altLang="zh-CN" dirty="0"/>
              <a:t>graph</a:t>
            </a:r>
            <a:r>
              <a:rPr kumimoji="1" lang="zh-CN" altLang="en-US" dirty="0"/>
              <a:t> </a:t>
            </a:r>
            <a:r>
              <a:rPr kumimoji="1" lang="en-US" altLang="zh-CN" dirty="0"/>
              <a:t>construction,</a:t>
            </a:r>
            <a:r>
              <a:rPr kumimoji="1" lang="zh-CN" altLang="en-US" dirty="0"/>
              <a:t> </a:t>
            </a:r>
            <a:r>
              <a:rPr kumimoji="1" lang="en-US" altLang="zh-CN" dirty="0"/>
              <a:t>they</a:t>
            </a:r>
            <a:r>
              <a:rPr kumimoji="1" lang="zh-CN" altLang="en-US" dirty="0"/>
              <a:t> </a:t>
            </a:r>
            <a:r>
              <a:rPr kumimoji="1" lang="en-US" altLang="zh-CN" dirty="0"/>
              <a:t>proposed</a:t>
            </a:r>
            <a:r>
              <a:rPr kumimoji="1" lang="zh-CN" altLang="en-US" dirty="0"/>
              <a:t> </a:t>
            </a:r>
            <a:r>
              <a:rPr kumimoji="1" lang="en-US" altLang="zh-CN" dirty="0"/>
              <a:t>to</a:t>
            </a:r>
            <a:r>
              <a:rPr kumimoji="1" lang="zh-CN" altLang="en-US" dirty="0"/>
              <a:t> </a:t>
            </a:r>
            <a:r>
              <a:rPr kumimoji="1" lang="en-US" altLang="zh-CN" dirty="0"/>
              <a:t>(c)combine</a:t>
            </a:r>
            <a:r>
              <a:rPr kumimoji="1" lang="zh-CN" altLang="en-US" dirty="0"/>
              <a:t> </a:t>
            </a:r>
            <a:r>
              <a:rPr kumimoji="1" lang="en-US" altLang="zh-CN" dirty="0"/>
              <a:t>the</a:t>
            </a:r>
            <a:r>
              <a:rPr kumimoji="1" lang="zh-CN" altLang="en-US" dirty="0"/>
              <a:t> </a:t>
            </a:r>
            <a:r>
              <a:rPr kumimoji="1" lang="en-US" altLang="zh-CN" dirty="0"/>
              <a:t>static</a:t>
            </a:r>
            <a:r>
              <a:rPr kumimoji="1" lang="zh-CN" altLang="en-US" dirty="0"/>
              <a:t> </a:t>
            </a:r>
            <a:r>
              <a:rPr kumimoji="1" lang="en-US" altLang="zh-CN" dirty="0"/>
              <a:t>CPG</a:t>
            </a:r>
            <a:r>
              <a:rPr kumimoji="1" lang="zh-CN" altLang="en-US" dirty="0"/>
              <a:t> </a:t>
            </a:r>
            <a:r>
              <a:rPr kumimoji="1" lang="en-US" altLang="zh-CN" dirty="0"/>
              <a:t>graph</a:t>
            </a:r>
            <a:r>
              <a:rPr kumimoji="1" lang="zh-CN" altLang="en-US" dirty="0"/>
              <a:t> </a:t>
            </a:r>
            <a:r>
              <a:rPr kumimoji="1" lang="en-US" altLang="zh-CN" dirty="0"/>
              <a:t>and</a:t>
            </a:r>
            <a:r>
              <a:rPr kumimoji="1" lang="zh-CN" altLang="en-US" dirty="0"/>
              <a:t> </a:t>
            </a:r>
            <a:r>
              <a:rPr kumimoji="1" lang="en-US" altLang="zh-CN" dirty="0"/>
              <a:t>the</a:t>
            </a:r>
            <a:r>
              <a:rPr kumimoji="1" lang="zh-CN" altLang="en-US" dirty="0"/>
              <a:t> </a:t>
            </a:r>
            <a:r>
              <a:rPr kumimoji="1" lang="en-US" altLang="zh-CN" dirty="0"/>
              <a:t>attention-based</a:t>
            </a:r>
            <a:r>
              <a:rPr kumimoji="1" lang="zh-CN" altLang="en-US" dirty="0"/>
              <a:t> </a:t>
            </a:r>
            <a:r>
              <a:rPr kumimoji="1" lang="en-US" altLang="zh-CN" dirty="0"/>
              <a:t>dynamic</a:t>
            </a:r>
            <a:r>
              <a:rPr kumimoji="1" lang="zh-CN" altLang="en-US" dirty="0"/>
              <a:t> </a:t>
            </a:r>
            <a:r>
              <a:rPr kumimoji="1" lang="en-US" altLang="zh-CN" dirty="0"/>
              <a:t>graph.</a:t>
            </a:r>
            <a:r>
              <a:rPr kumimoji="1" lang="zh-CN" altLang="en-US" dirty="0"/>
              <a:t> </a:t>
            </a:r>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(c)(c)As</a:t>
            </a:r>
            <a:r>
              <a:rPr kumimoji="1" lang="zh-CN" altLang="en-US" dirty="0"/>
              <a:t> </a:t>
            </a:r>
            <a:r>
              <a:rPr kumimoji="1" lang="en-US" altLang="zh-CN" dirty="0"/>
              <a:t>for</a:t>
            </a:r>
            <a:r>
              <a:rPr kumimoji="1" lang="zh-CN" altLang="en-US" dirty="0"/>
              <a:t> </a:t>
            </a:r>
            <a:r>
              <a:rPr kumimoji="1" lang="en-US" altLang="zh-CN" dirty="0"/>
              <a:t>the</a:t>
            </a:r>
            <a:r>
              <a:rPr kumimoji="1" lang="zh-CN" altLang="en-US" dirty="0"/>
              <a:t> </a:t>
            </a:r>
            <a:r>
              <a:rPr kumimoji="1" lang="en-US" altLang="zh-CN" dirty="0"/>
              <a:t>dynamic</a:t>
            </a:r>
            <a:r>
              <a:rPr kumimoji="1" lang="zh-CN" altLang="en-US" dirty="0"/>
              <a:t> </a:t>
            </a:r>
            <a:r>
              <a:rPr kumimoji="1" lang="en-US" altLang="zh-CN" dirty="0"/>
              <a:t>graph,</a:t>
            </a:r>
            <a:r>
              <a:rPr kumimoji="1" lang="zh-CN" altLang="en-US" dirty="0"/>
              <a:t> </a:t>
            </a:r>
            <a:r>
              <a:rPr kumimoji="1" lang="en-US" altLang="zh-CN" dirty="0"/>
              <a:t>they</a:t>
            </a:r>
            <a:r>
              <a:rPr kumimoji="1" lang="zh-CN" altLang="en-US" dirty="0"/>
              <a:t> </a:t>
            </a:r>
            <a:r>
              <a:rPr kumimoji="1" lang="en-US" altLang="zh-CN" dirty="0"/>
              <a:t>applied</a:t>
            </a:r>
            <a:r>
              <a:rPr kumimoji="1" lang="zh-CN" altLang="en-US" dirty="0"/>
              <a:t> </a:t>
            </a:r>
            <a:r>
              <a:rPr kumimoji="1" lang="en-US" altLang="zh-CN" dirty="0"/>
              <a:t>structure-aware</a:t>
            </a:r>
            <a:r>
              <a:rPr kumimoji="1" lang="zh-CN" altLang="en-US" dirty="0"/>
              <a:t> </a:t>
            </a:r>
            <a:r>
              <a:rPr kumimoji="1" lang="en-US" altLang="zh-CN" dirty="0"/>
              <a:t>similarity</a:t>
            </a:r>
            <a:r>
              <a:rPr kumimoji="1" lang="zh-CN" altLang="en-US" dirty="0"/>
              <a:t> </a:t>
            </a:r>
            <a:r>
              <a:rPr kumimoji="1" lang="en-US" altLang="zh-CN" dirty="0"/>
              <a:t>metric</a:t>
            </a:r>
            <a:r>
              <a:rPr kumimoji="1" lang="zh-CN" altLang="en-US" dirty="0"/>
              <a:t> </a:t>
            </a:r>
            <a:r>
              <a:rPr kumimoji="1" lang="en-US" altLang="zh-CN" dirty="0"/>
              <a:t>learning</a:t>
            </a:r>
            <a:r>
              <a:rPr kumimoji="1" lang="zh-CN" altLang="en-US" dirty="0"/>
              <a:t> </a:t>
            </a:r>
            <a:r>
              <a:rPr kumimoji="1" lang="en-US" altLang="zh-CN" dirty="0"/>
              <a:t>which</a:t>
            </a:r>
            <a:r>
              <a:rPr kumimoji="1" lang="zh-CN" altLang="en-US" dirty="0"/>
              <a:t> </a:t>
            </a:r>
            <a:r>
              <a:rPr kumimoji="1" lang="en-US" altLang="zh-CN" dirty="0"/>
              <a:t>utilizes</a:t>
            </a:r>
            <a:r>
              <a:rPr kumimoji="1" lang="zh-CN" altLang="en-US" dirty="0"/>
              <a:t> </a:t>
            </a:r>
            <a:r>
              <a:rPr kumimoji="1" lang="en-US" altLang="zh-CN" dirty="0"/>
              <a:t>the</a:t>
            </a:r>
            <a:r>
              <a:rPr kumimoji="1" lang="zh-CN" altLang="en-US" dirty="0"/>
              <a:t> </a:t>
            </a:r>
            <a:r>
              <a:rPr kumimoji="1" lang="en-US" altLang="zh-CN" dirty="0"/>
              <a:t>edge</a:t>
            </a:r>
            <a:r>
              <a:rPr kumimoji="1" lang="zh-CN" altLang="en-US" dirty="0"/>
              <a:t> </a:t>
            </a:r>
            <a:r>
              <a:rPr kumimoji="1" lang="en-US" altLang="zh-CN" dirty="0"/>
              <a:t>information</a:t>
            </a:r>
            <a:r>
              <a:rPr kumimoji="1" lang="zh-CN" altLang="en-US" dirty="0"/>
              <a:t> </a:t>
            </a:r>
            <a:r>
              <a:rPr kumimoji="1" lang="en-US" altLang="zh-CN" dirty="0"/>
              <a:t>of</a:t>
            </a:r>
            <a:r>
              <a:rPr kumimoji="1" lang="zh-CN" altLang="en-US" dirty="0"/>
              <a:t> </a:t>
            </a:r>
            <a:r>
              <a:rPr kumimoji="1" lang="en-US" altLang="zh-CN" dirty="0"/>
              <a:t>the</a:t>
            </a:r>
            <a:r>
              <a:rPr kumimoji="1" lang="zh-CN" altLang="en-US" dirty="0"/>
              <a:t> </a:t>
            </a:r>
            <a:r>
              <a:rPr kumimoji="1" lang="en-US" altLang="zh-CN" dirty="0"/>
              <a:t>static</a:t>
            </a:r>
            <a:r>
              <a:rPr kumimoji="1" lang="zh-CN" altLang="en-US" dirty="0"/>
              <a:t> </a:t>
            </a:r>
            <a:r>
              <a:rPr kumimoji="1" lang="en-US" altLang="zh-CN" dirty="0"/>
              <a:t>graph.</a:t>
            </a:r>
            <a:r>
              <a:rPr kumimoji="1" lang="zh-CN" altLang="en-US" dirty="0"/>
              <a:t> </a:t>
            </a:r>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(c)They</a:t>
            </a:r>
            <a:r>
              <a:rPr kumimoji="1" lang="zh-CN" altLang="en-US" dirty="0"/>
              <a:t> </a:t>
            </a:r>
            <a:r>
              <a:rPr kumimoji="1" lang="en-US" altLang="zh-CN" dirty="0"/>
              <a:t>also</a:t>
            </a:r>
            <a:r>
              <a:rPr kumimoji="1" lang="zh-CN" altLang="en-US" dirty="0"/>
              <a:t> </a:t>
            </a:r>
            <a:r>
              <a:rPr kumimoji="1" lang="en-US" altLang="zh-CN" dirty="0"/>
              <a:t>combined</a:t>
            </a:r>
            <a:r>
              <a:rPr kumimoji="1" lang="zh-CN" altLang="en-US" dirty="0"/>
              <a:t> </a:t>
            </a:r>
            <a:r>
              <a:rPr kumimoji="1" lang="en-US" altLang="zh-CN" dirty="0"/>
              <a:t>the</a:t>
            </a:r>
            <a:r>
              <a:rPr kumimoji="1" lang="zh-CN" altLang="en-US" dirty="0"/>
              <a:t> </a:t>
            </a:r>
            <a:r>
              <a:rPr kumimoji="1" lang="en-US" altLang="zh-CN" dirty="0"/>
              <a:t>intrinsic</a:t>
            </a:r>
            <a:r>
              <a:rPr kumimoji="1" lang="zh-CN" altLang="en-US" dirty="0"/>
              <a:t> </a:t>
            </a:r>
            <a:r>
              <a:rPr kumimoji="1" lang="en-US" altLang="zh-CN" dirty="0"/>
              <a:t>static</a:t>
            </a:r>
            <a:r>
              <a:rPr kumimoji="1" lang="zh-CN" altLang="en-US" dirty="0"/>
              <a:t> </a:t>
            </a:r>
            <a:r>
              <a:rPr kumimoji="1" lang="en-US" altLang="zh-CN" dirty="0"/>
              <a:t>graph</a:t>
            </a:r>
            <a:r>
              <a:rPr kumimoji="1" lang="zh-CN" altLang="en-US" dirty="0"/>
              <a:t> </a:t>
            </a:r>
            <a:r>
              <a:rPr kumimoji="1" lang="en-US" altLang="zh-CN" dirty="0"/>
              <a:t>and</a:t>
            </a:r>
            <a:r>
              <a:rPr kumimoji="1" lang="zh-CN" altLang="en-US" dirty="0"/>
              <a:t> </a:t>
            </a:r>
            <a:r>
              <a:rPr kumimoji="1" lang="en-US" altLang="zh-CN" dirty="0"/>
              <a:t>the</a:t>
            </a:r>
            <a:r>
              <a:rPr kumimoji="1" lang="zh-CN" altLang="en-US" dirty="0"/>
              <a:t> </a:t>
            </a:r>
            <a:r>
              <a:rPr kumimoji="1" lang="en-US" altLang="zh-CN" dirty="0"/>
              <a:t>learned</a:t>
            </a:r>
            <a:r>
              <a:rPr kumimoji="1" lang="zh-CN" altLang="en-US" dirty="0"/>
              <a:t> </a:t>
            </a:r>
            <a:r>
              <a:rPr kumimoji="1" lang="en-US" altLang="zh-CN" dirty="0"/>
              <a:t>implicit</a:t>
            </a:r>
            <a:r>
              <a:rPr kumimoji="1" lang="zh-CN" altLang="en-US" dirty="0"/>
              <a:t> </a:t>
            </a:r>
            <a:r>
              <a:rPr kumimoji="1" lang="en-US" altLang="zh-CN" dirty="0"/>
              <a:t>graph</a:t>
            </a:r>
            <a:r>
              <a:rPr kumimoji="1" lang="zh-CN" altLang="en-US" dirty="0"/>
              <a:t> </a:t>
            </a:r>
            <a:r>
              <a:rPr kumimoji="1" lang="en-US" altLang="zh-CN" dirty="0"/>
              <a:t>for</a:t>
            </a:r>
            <a:r>
              <a:rPr kumimoji="1" lang="zh-CN" altLang="en-US" dirty="0"/>
              <a:t> </a:t>
            </a:r>
            <a:r>
              <a:rPr kumimoji="1" lang="en-US" altLang="zh-CN" dirty="0"/>
              <a:t>better</a:t>
            </a:r>
            <a:r>
              <a:rPr kumimoji="1" lang="zh-CN" altLang="en-US" dirty="0"/>
              <a:t> </a:t>
            </a:r>
            <a:r>
              <a:rPr kumimoji="1" lang="en-US" altLang="zh-CN" dirty="0"/>
              <a:t>performance.</a:t>
            </a:r>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196</a:t>
            </a:fld>
            <a:endParaRPr lang="en-US"/>
          </a:p>
        </p:txBody>
      </p:sp>
    </p:spTree>
    <p:extLst>
      <p:ext uri="{BB962C8B-B14F-4D97-AF65-F5344CB8AC3E}">
        <p14:creationId xmlns:p14="http://schemas.microsoft.com/office/powerpoint/2010/main" val="3837311927"/>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As</a:t>
            </a:r>
            <a:r>
              <a:rPr kumimoji="1" lang="zh-CN" altLang="en-US" dirty="0"/>
              <a:t> </a:t>
            </a:r>
            <a:r>
              <a:rPr kumimoji="1" lang="en-US" altLang="zh-CN" dirty="0"/>
              <a:t>for</a:t>
            </a:r>
            <a:r>
              <a:rPr kumimoji="1" lang="zh-CN" altLang="en-US" dirty="0"/>
              <a:t> </a:t>
            </a:r>
            <a:r>
              <a:rPr kumimoji="1" lang="en-US" altLang="zh-CN" dirty="0"/>
              <a:t>graph</a:t>
            </a:r>
            <a:r>
              <a:rPr kumimoji="1" lang="zh-CN" altLang="en-US" dirty="0"/>
              <a:t> </a:t>
            </a:r>
            <a:r>
              <a:rPr kumimoji="1" lang="en-US" altLang="zh-CN" dirty="0"/>
              <a:t>representation</a:t>
            </a:r>
            <a:r>
              <a:rPr kumimoji="1" lang="zh-CN" altLang="en-US" dirty="0"/>
              <a:t> </a:t>
            </a:r>
            <a:r>
              <a:rPr kumimoji="1" lang="en-US" altLang="zh-CN" dirty="0"/>
              <a:t>learning,</a:t>
            </a:r>
            <a:r>
              <a:rPr kumimoji="1" lang="zh-CN" altLang="en-US" dirty="0"/>
              <a:t> </a:t>
            </a:r>
            <a:r>
              <a:rPr kumimoji="1" lang="en-US" altLang="zh-CN" dirty="0"/>
              <a:t>(c)because</a:t>
            </a:r>
            <a:r>
              <a:rPr kumimoji="1" lang="zh-CN" altLang="en-US" dirty="0"/>
              <a:t> </a:t>
            </a:r>
            <a:r>
              <a:rPr kumimoji="1" lang="en-US" altLang="zh-CN" dirty="0"/>
              <a:t>the</a:t>
            </a:r>
            <a:r>
              <a:rPr kumimoji="1" lang="zh-CN" altLang="en-US" dirty="0"/>
              <a:t> </a:t>
            </a:r>
            <a:r>
              <a:rPr kumimoji="1" lang="en-US" altLang="zh-CN" dirty="0"/>
              <a:t>constructed</a:t>
            </a:r>
            <a:r>
              <a:rPr kumimoji="1" lang="zh-CN" altLang="en-US" dirty="0"/>
              <a:t> </a:t>
            </a:r>
            <a:r>
              <a:rPr kumimoji="1" lang="en-US" altLang="zh-CN" dirty="0"/>
              <a:t>graph</a:t>
            </a:r>
            <a:r>
              <a:rPr kumimoji="1" lang="zh-CN" altLang="en-US" dirty="0"/>
              <a:t> </a:t>
            </a:r>
            <a:r>
              <a:rPr kumimoji="1" lang="en-US" altLang="zh-CN" dirty="0"/>
              <a:t>is</a:t>
            </a:r>
            <a:r>
              <a:rPr kumimoji="1" lang="zh-CN" altLang="en-US" dirty="0"/>
              <a:t> </a:t>
            </a:r>
            <a:r>
              <a:rPr kumimoji="1" lang="en-US" altLang="zh-CN" dirty="0"/>
              <a:t>a</a:t>
            </a:r>
            <a:r>
              <a:rPr kumimoji="1" lang="zh-CN" altLang="en-US" dirty="0"/>
              <a:t> </a:t>
            </a:r>
            <a:r>
              <a:rPr kumimoji="1" lang="en-US" altLang="zh-CN" dirty="0"/>
              <a:t>multi-relational</a:t>
            </a:r>
            <a:r>
              <a:rPr kumimoji="1" lang="zh-CN" altLang="en-US" dirty="0"/>
              <a:t> </a:t>
            </a:r>
            <a:r>
              <a:rPr kumimoji="1" lang="en-US" altLang="zh-CN" dirty="0"/>
              <a:t>graph,</a:t>
            </a:r>
            <a:r>
              <a:rPr kumimoji="1" lang="zh-CN" altLang="en-US" dirty="0"/>
              <a:t> </a:t>
            </a:r>
            <a:r>
              <a:rPr kumimoji="1" lang="en-US" altLang="zh-CN" dirty="0"/>
              <a:t>(c)they</a:t>
            </a:r>
            <a:r>
              <a:rPr kumimoji="1" lang="zh-CN" altLang="en-US" dirty="0"/>
              <a:t> </a:t>
            </a:r>
            <a:r>
              <a:rPr kumimoji="1" lang="en-US" altLang="zh-CN" dirty="0"/>
              <a:t>applied</a:t>
            </a:r>
            <a:r>
              <a:rPr kumimoji="1" lang="zh-CN" altLang="en-US" dirty="0"/>
              <a:t> </a:t>
            </a:r>
            <a:r>
              <a:rPr kumimoji="1" lang="en-US" altLang="zh-CN" dirty="0"/>
              <a:t>a</a:t>
            </a:r>
            <a:r>
              <a:rPr kumimoji="1" lang="zh-CN" altLang="en-US" dirty="0"/>
              <a:t> </a:t>
            </a:r>
            <a:r>
              <a:rPr kumimoji="1" lang="en-US" altLang="zh-CN" dirty="0"/>
              <a:t>multi-relational</a:t>
            </a:r>
            <a:r>
              <a:rPr kumimoji="1" lang="zh-CN" altLang="en-US" dirty="0"/>
              <a:t> </a:t>
            </a:r>
            <a:r>
              <a:rPr kumimoji="1" lang="en-US" altLang="zh-CN" dirty="0"/>
              <a:t>GNN</a:t>
            </a:r>
            <a:r>
              <a:rPr kumimoji="1" lang="zh-CN" altLang="en-US" dirty="0"/>
              <a:t> </a:t>
            </a:r>
            <a:r>
              <a:rPr kumimoji="1" lang="en-US" altLang="zh-CN" dirty="0"/>
              <a:t>to</a:t>
            </a:r>
            <a:r>
              <a:rPr kumimoji="1" lang="zh-CN" altLang="en-US" dirty="0"/>
              <a:t> </a:t>
            </a:r>
            <a:r>
              <a:rPr kumimoji="1" lang="en-US" altLang="zh-CN" dirty="0"/>
              <a:t>encode</a:t>
            </a:r>
            <a:r>
              <a:rPr kumimoji="1" lang="zh-CN" altLang="en-US" dirty="0"/>
              <a:t> </a:t>
            </a:r>
            <a:r>
              <a:rPr kumimoji="1" lang="en-US" altLang="zh-CN" dirty="0"/>
              <a:t>the</a:t>
            </a:r>
            <a:r>
              <a:rPr kumimoji="1" lang="zh-CN" altLang="en-US" dirty="0"/>
              <a:t> </a:t>
            </a:r>
            <a:r>
              <a:rPr kumimoji="1" lang="en-US" altLang="zh-CN" dirty="0"/>
              <a:t>graph.</a:t>
            </a:r>
            <a:r>
              <a:rPr kumimoji="1" lang="zh-CN" altLang="en-US" dirty="0"/>
              <a:t> </a:t>
            </a:r>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Specifically,</a:t>
            </a:r>
            <a:r>
              <a:rPr kumimoji="1" lang="zh-CN" altLang="en-US" dirty="0"/>
              <a:t> </a:t>
            </a:r>
            <a:r>
              <a:rPr kumimoji="1" lang="en-US" altLang="zh-CN" dirty="0"/>
              <a:t>t(c)hey</a:t>
            </a:r>
            <a:r>
              <a:rPr kumimoji="1" lang="zh-CN" altLang="en-US" dirty="0"/>
              <a:t> </a:t>
            </a:r>
            <a:r>
              <a:rPr kumimoji="1" lang="en-US" altLang="zh-CN" dirty="0"/>
              <a:t>proposed</a:t>
            </a:r>
            <a:r>
              <a:rPr kumimoji="1" lang="zh-CN" altLang="en-US" dirty="0"/>
              <a:t> </a:t>
            </a:r>
            <a:r>
              <a:rPr kumimoji="1" lang="en-US" altLang="zh-CN" dirty="0"/>
              <a:t>a</a:t>
            </a:r>
            <a:r>
              <a:rPr kumimoji="1" lang="zh-CN" altLang="en-US" dirty="0"/>
              <a:t> </a:t>
            </a:r>
            <a:r>
              <a:rPr kumimoji="1" lang="en-US" altLang="zh-CN" dirty="0"/>
              <a:t>hybrid</a:t>
            </a:r>
            <a:r>
              <a:rPr kumimoji="1" lang="zh-CN" altLang="en-US" dirty="0"/>
              <a:t> </a:t>
            </a:r>
            <a:r>
              <a:rPr kumimoji="1" lang="en-US" altLang="zh-CN" dirty="0"/>
              <a:t>GNN</a:t>
            </a:r>
            <a:r>
              <a:rPr kumimoji="1" lang="zh-CN" altLang="en-US" dirty="0"/>
              <a:t> </a:t>
            </a:r>
            <a:r>
              <a:rPr kumimoji="1" lang="en-US" altLang="zh-CN" dirty="0"/>
              <a:t>which</a:t>
            </a:r>
            <a:r>
              <a:rPr kumimoji="1" lang="zh-CN" altLang="en-US" dirty="0"/>
              <a:t> </a:t>
            </a:r>
            <a:r>
              <a:rPr kumimoji="1" lang="en-US" altLang="zh-CN" dirty="0"/>
              <a:t>runs</a:t>
            </a:r>
            <a:r>
              <a:rPr kumimoji="1" lang="zh-CN" altLang="en-US" dirty="0"/>
              <a:t> </a:t>
            </a:r>
            <a:r>
              <a:rPr kumimoji="1" lang="en-US" altLang="zh-CN" dirty="0"/>
              <a:t>message</a:t>
            </a:r>
            <a:r>
              <a:rPr kumimoji="1" lang="zh-CN" altLang="en-US" dirty="0"/>
              <a:t> </a:t>
            </a:r>
            <a:r>
              <a:rPr kumimoji="1" lang="en-US" altLang="zh-CN" dirty="0"/>
              <a:t>passing</a:t>
            </a:r>
            <a:r>
              <a:rPr kumimoji="1" lang="zh-CN" altLang="en-US" dirty="0"/>
              <a:t> </a:t>
            </a:r>
            <a:r>
              <a:rPr kumimoji="1" lang="en-US" altLang="zh-CN" dirty="0"/>
              <a:t>on</a:t>
            </a:r>
            <a:r>
              <a:rPr kumimoji="1" lang="zh-CN" altLang="en-US" dirty="0"/>
              <a:t> </a:t>
            </a:r>
            <a:r>
              <a:rPr kumimoji="1" lang="en-US" altLang="zh-CN" dirty="0"/>
              <a:t>both</a:t>
            </a:r>
            <a:r>
              <a:rPr kumimoji="1" lang="zh-CN" altLang="en-US" dirty="0"/>
              <a:t> </a:t>
            </a:r>
            <a:r>
              <a:rPr kumimoji="1" lang="en-US" altLang="zh-CN" dirty="0"/>
              <a:t>static</a:t>
            </a:r>
            <a:r>
              <a:rPr kumimoji="1" lang="zh-CN" altLang="en-US" dirty="0"/>
              <a:t> </a:t>
            </a:r>
            <a:r>
              <a:rPr kumimoji="1" lang="en-US" altLang="zh-CN" dirty="0"/>
              <a:t>and</a:t>
            </a:r>
            <a:r>
              <a:rPr kumimoji="1" lang="zh-CN" altLang="en-US" dirty="0"/>
              <a:t> </a:t>
            </a:r>
            <a:r>
              <a:rPr kumimoji="1" lang="en-US" altLang="zh-CN" dirty="0"/>
              <a:t>dynamic</a:t>
            </a:r>
            <a:r>
              <a:rPr kumimoji="1" lang="zh-CN" altLang="en-US" dirty="0"/>
              <a:t> </a:t>
            </a:r>
            <a:r>
              <a:rPr kumimoji="1" lang="en-US" altLang="zh-CN" dirty="0"/>
              <a:t>graphs.</a:t>
            </a:r>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197</a:t>
            </a:fld>
            <a:endParaRPr lang="en-US"/>
          </a:p>
        </p:txBody>
      </p:sp>
    </p:spTree>
    <p:extLst>
      <p:ext uri="{BB962C8B-B14F-4D97-AF65-F5344CB8AC3E}">
        <p14:creationId xmlns:p14="http://schemas.microsoft.com/office/powerpoint/2010/main" val="3677312584"/>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198</a:t>
            </a:fld>
            <a:endParaRPr lang="en-US"/>
          </a:p>
        </p:txBody>
      </p:sp>
    </p:spTree>
    <p:extLst>
      <p:ext uri="{BB962C8B-B14F-4D97-AF65-F5344CB8AC3E}">
        <p14:creationId xmlns:p14="http://schemas.microsoft.com/office/powerpoint/2010/main" val="1530584263"/>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B417DD-1FF3-BD4D-8265-B310C2CF8F65}" type="slidenum">
              <a:rPr lang="en-US" smtClean="0"/>
              <a:t>199</a:t>
            </a:fld>
            <a:endParaRPr lang="en-US"/>
          </a:p>
        </p:txBody>
      </p:sp>
    </p:spTree>
    <p:extLst>
      <p:ext uri="{BB962C8B-B14F-4D97-AF65-F5344CB8AC3E}">
        <p14:creationId xmlns:p14="http://schemas.microsoft.com/office/powerpoint/2010/main" val="4219327779"/>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B417DD-1FF3-BD4D-8265-B310C2CF8F65}" type="slidenum">
              <a:rPr lang="en-US" smtClean="0"/>
              <a:t>200</a:t>
            </a:fld>
            <a:endParaRPr lang="en-US"/>
          </a:p>
        </p:txBody>
      </p:sp>
    </p:spTree>
    <p:extLst>
      <p:ext uri="{BB962C8B-B14F-4D97-AF65-F5344CB8AC3E}">
        <p14:creationId xmlns:p14="http://schemas.microsoft.com/office/powerpoint/2010/main" val="2522219384"/>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B417DD-1FF3-BD4D-8265-B310C2CF8F65}" type="slidenum">
              <a:rPr lang="en-US" smtClean="0"/>
              <a:t>203</a:t>
            </a:fld>
            <a:endParaRPr lang="en-US"/>
          </a:p>
        </p:txBody>
      </p:sp>
    </p:spTree>
    <p:extLst>
      <p:ext uri="{BB962C8B-B14F-4D97-AF65-F5344CB8AC3E}">
        <p14:creationId xmlns:p14="http://schemas.microsoft.com/office/powerpoint/2010/main" val="3407752229"/>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Firstly, this framework leverages heterogeneous information networks (HINs)  to organize event-oriented elements and relations of various types into one unified graph structure.  Different from the previous HIN based methods converting heterogeneous graph to homogeneous graph by using meta-path instances, this framework  proposes a weighted multi-relational graph for the first time to model the association between social messages, reserving the number of </a:t>
            </a:r>
            <a:r>
              <a:rPr lang="en-US" altLang="zh-CN" sz="1200" kern="1200" dirty="0" err="1">
                <a:solidFill>
                  <a:schemeClr val="tx1"/>
                </a:solidFill>
                <a:effectLst/>
                <a:latin typeface="+mn-lt"/>
                <a:ea typeface="+mn-ea"/>
                <a:cs typeface="+mn-cs"/>
              </a:rPr>
              <a:t>metapath</a:t>
            </a:r>
            <a:r>
              <a:rPr lang="en-US" altLang="zh-CN" sz="1200" kern="1200" dirty="0">
                <a:solidFill>
                  <a:schemeClr val="tx1"/>
                </a:solidFill>
                <a:effectLst/>
                <a:latin typeface="+mn-lt"/>
                <a:ea typeface="+mn-ea"/>
                <a:cs typeface="+mn-cs"/>
              </a:rPr>
              <a:t> instances as different weight of edge/relation. </a:t>
            </a:r>
          </a:p>
          <a:p>
            <a:endParaRPr lang="en-US" altLang="zh-CN" sz="1200" kern="1200" dirty="0">
              <a:solidFill>
                <a:schemeClr val="tx1"/>
              </a:solidFill>
              <a:effectLst/>
              <a:latin typeface="+mn-lt"/>
              <a:ea typeface="+mn-ea"/>
              <a:cs typeface="+mn-cs"/>
            </a:endParaRPr>
          </a:p>
          <a:p>
            <a:endParaRPr lang="en-US" altLang="zh-CN" sz="1200" kern="1200" dirty="0">
              <a:solidFill>
                <a:schemeClr val="tx1"/>
              </a:solidFill>
              <a:effectLst/>
              <a:latin typeface="+mn-lt"/>
              <a:ea typeface="+mn-ea"/>
              <a:cs typeface="+mn-cs"/>
            </a:endParaRPr>
          </a:p>
          <a:p>
            <a:endParaRPr lang="en-US"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Secondly, this framework proposes a </a:t>
            </a:r>
            <a:r>
              <a:rPr lang="en-US" altLang="zh-CN" sz="1200" b="1" kern="1200" dirty="0">
                <a:solidFill>
                  <a:schemeClr val="tx1"/>
                </a:solidFill>
                <a:effectLst/>
                <a:latin typeface="+mn-lt"/>
                <a:ea typeface="+mn-ea"/>
                <a:cs typeface="+mn-cs"/>
              </a:rPr>
              <a:t>M</a:t>
            </a:r>
            <a:r>
              <a:rPr lang="en-US" altLang="zh-CN" sz="1200" kern="1200" dirty="0">
                <a:solidFill>
                  <a:schemeClr val="tx1"/>
                </a:solidFill>
                <a:effectLst/>
                <a:latin typeface="+mn-lt"/>
                <a:ea typeface="+mn-ea"/>
                <a:cs typeface="+mn-cs"/>
              </a:rPr>
              <a:t>ulti-</a:t>
            </a:r>
            <a:r>
              <a:rPr lang="en-US" altLang="zh-CN" sz="1200" b="1" kern="1200" dirty="0">
                <a:solidFill>
                  <a:schemeClr val="tx1"/>
                </a:solidFill>
                <a:effectLst/>
                <a:latin typeface="+mn-lt"/>
                <a:ea typeface="+mn-ea"/>
                <a:cs typeface="+mn-cs"/>
              </a:rPr>
              <a:t>a</a:t>
            </a:r>
            <a:r>
              <a:rPr lang="en-US" altLang="zh-CN" sz="1200" kern="1200" dirty="0">
                <a:solidFill>
                  <a:schemeClr val="tx1"/>
                </a:solidFill>
                <a:effectLst/>
                <a:latin typeface="+mn-lt"/>
                <a:ea typeface="+mn-ea"/>
                <a:cs typeface="+mn-cs"/>
              </a:rPr>
              <a:t>gent </a:t>
            </a:r>
            <a:r>
              <a:rPr lang="en-US" altLang="zh-CN" sz="1200" b="1" kern="1200" dirty="0">
                <a:solidFill>
                  <a:schemeClr val="tx1"/>
                </a:solidFill>
                <a:effectLst/>
                <a:latin typeface="+mn-lt"/>
                <a:ea typeface="+mn-ea"/>
                <a:cs typeface="+mn-cs"/>
              </a:rPr>
              <a:t>r</a:t>
            </a:r>
            <a:r>
              <a:rPr lang="en-US" altLang="zh-CN" sz="1200" kern="1200" dirty="0">
                <a:solidFill>
                  <a:schemeClr val="tx1"/>
                </a:solidFill>
                <a:effectLst/>
                <a:latin typeface="+mn-lt"/>
                <a:ea typeface="+mn-ea"/>
                <a:cs typeface="+mn-cs"/>
              </a:rPr>
              <a:t>einforced weighted multi-relational </a:t>
            </a:r>
            <a:r>
              <a:rPr lang="en-US" altLang="zh-CN" sz="1200" b="1" kern="1200" dirty="0">
                <a:solidFill>
                  <a:schemeClr val="tx1"/>
                </a:solidFill>
                <a:effectLst/>
                <a:latin typeface="+mn-lt"/>
                <a:ea typeface="+mn-ea"/>
                <a:cs typeface="+mn-cs"/>
              </a:rPr>
              <a:t>G</a:t>
            </a:r>
            <a:r>
              <a:rPr lang="en-US" altLang="zh-CN" sz="1200" kern="1200" dirty="0">
                <a:solidFill>
                  <a:schemeClr val="tx1"/>
                </a:solidFill>
                <a:effectLst/>
                <a:latin typeface="+mn-lt"/>
                <a:ea typeface="+mn-ea"/>
                <a:cs typeface="+mn-cs"/>
              </a:rPr>
              <a:t>raph </a:t>
            </a:r>
            <a:r>
              <a:rPr lang="en-US" altLang="zh-CN" sz="1200" b="1" kern="1200" dirty="0">
                <a:solidFill>
                  <a:schemeClr val="tx1"/>
                </a:solidFill>
                <a:effectLst/>
                <a:latin typeface="+mn-lt"/>
                <a:ea typeface="+mn-ea"/>
                <a:cs typeface="+mn-cs"/>
              </a:rPr>
              <a:t>N</a:t>
            </a:r>
            <a:r>
              <a:rPr lang="en-US" altLang="zh-CN" sz="1200" kern="1200" dirty="0">
                <a:solidFill>
                  <a:schemeClr val="tx1"/>
                </a:solidFill>
                <a:effectLst/>
                <a:latin typeface="+mn-lt"/>
                <a:ea typeface="+mn-ea"/>
                <a:cs typeface="+mn-cs"/>
              </a:rPr>
              <a:t>eural </a:t>
            </a:r>
            <a:r>
              <a:rPr lang="en-US" altLang="zh-CN" sz="1200" b="1" kern="1200" dirty="0">
                <a:solidFill>
                  <a:schemeClr val="tx1"/>
                </a:solidFill>
                <a:effectLst/>
                <a:latin typeface="+mn-lt"/>
                <a:ea typeface="+mn-ea"/>
                <a:cs typeface="+mn-cs"/>
              </a:rPr>
              <a:t>N</a:t>
            </a:r>
            <a:r>
              <a:rPr lang="en-US" altLang="zh-CN" sz="1200" kern="1200" dirty="0">
                <a:solidFill>
                  <a:schemeClr val="tx1"/>
                </a:solidFill>
                <a:effectLst/>
                <a:latin typeface="+mn-lt"/>
                <a:ea typeface="+mn-ea"/>
                <a:cs typeface="+mn-cs"/>
              </a:rPr>
              <a:t>etwork framework to learn the social message embedding with reinforcement learning. This framework uses the multi-agent Actor-critic algorithm (AC) to learn the optimal numbers/thresholds for each relation, in order to guide both intra-relation and inter-relation messages aggregations, respectively. </a:t>
            </a:r>
          </a:p>
          <a:p>
            <a:endParaRPr lang="en-US" altLang="zh-CN" sz="1200" kern="1200" dirty="0">
              <a:solidFill>
                <a:schemeClr val="tx1"/>
              </a:solidFill>
              <a:effectLst/>
              <a:latin typeface="+mn-lt"/>
              <a:ea typeface="+mn-ea"/>
              <a:cs typeface="+mn-cs"/>
            </a:endParaRPr>
          </a:p>
          <a:p>
            <a:endParaRPr lang="en-US" altLang="zh-CN" sz="1200" kern="1200" dirty="0">
              <a:solidFill>
                <a:schemeClr val="tx1"/>
              </a:solidFill>
              <a:effectLst/>
              <a:latin typeface="+mn-lt"/>
              <a:ea typeface="+mn-ea"/>
              <a:cs typeface="+mn-cs"/>
            </a:endParaRPr>
          </a:p>
          <a:p>
            <a:endParaRPr lang="en-US"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Third, to solve the long tail problem in social event detection, a </a:t>
            </a:r>
            <a:r>
              <a:rPr lang="en-US" altLang="zh-CN" sz="1200" b="1" kern="1200" dirty="0">
                <a:solidFill>
                  <a:schemeClr val="tx1"/>
                </a:solidFill>
                <a:effectLst/>
                <a:latin typeface="+mn-lt"/>
                <a:ea typeface="+mn-ea"/>
                <a:cs typeface="+mn-cs"/>
              </a:rPr>
              <a:t>Ba</a:t>
            </a:r>
            <a:r>
              <a:rPr lang="en-US" altLang="zh-CN" sz="1200" kern="1200" dirty="0">
                <a:solidFill>
                  <a:schemeClr val="tx1"/>
                </a:solidFill>
                <a:effectLst/>
                <a:latin typeface="+mn-lt"/>
                <a:ea typeface="+mn-ea"/>
                <a:cs typeface="+mn-cs"/>
              </a:rPr>
              <a:t>lanced </a:t>
            </a:r>
            <a:r>
              <a:rPr lang="en-US" altLang="zh-CN" sz="1200" b="1" kern="1200" dirty="0">
                <a:solidFill>
                  <a:schemeClr val="tx1"/>
                </a:solidFill>
                <a:effectLst/>
                <a:latin typeface="+mn-lt"/>
                <a:ea typeface="+mn-ea"/>
                <a:cs typeface="+mn-cs"/>
              </a:rPr>
              <a:t>s</a:t>
            </a:r>
            <a:r>
              <a:rPr lang="en-US" altLang="zh-CN" sz="1200" kern="1200" dirty="0">
                <a:solidFill>
                  <a:schemeClr val="tx1"/>
                </a:solidFill>
                <a:effectLst/>
                <a:latin typeface="+mn-lt"/>
                <a:ea typeface="+mn-ea"/>
                <a:cs typeface="+mn-cs"/>
              </a:rPr>
              <a:t>ampling  strategy based </a:t>
            </a:r>
            <a:r>
              <a:rPr lang="en-US" altLang="zh-CN" sz="1200" b="1" kern="1200" dirty="0">
                <a:solidFill>
                  <a:schemeClr val="tx1"/>
                </a:solidFill>
                <a:effectLst/>
                <a:latin typeface="+mn-lt"/>
                <a:ea typeface="+mn-ea"/>
                <a:cs typeface="+mn-cs"/>
              </a:rPr>
              <a:t>C</a:t>
            </a:r>
            <a:r>
              <a:rPr lang="en-US" altLang="zh-CN" sz="1200" kern="1200" dirty="0">
                <a:solidFill>
                  <a:schemeClr val="tx1"/>
                </a:solidFill>
                <a:effectLst/>
                <a:latin typeface="+mn-lt"/>
                <a:ea typeface="+mn-ea"/>
                <a:cs typeface="+mn-cs"/>
              </a:rPr>
              <a:t>ontrastive </a:t>
            </a:r>
            <a:r>
              <a:rPr lang="en-US" altLang="zh-CN" sz="1200" b="1" kern="1200" dirty="0">
                <a:solidFill>
                  <a:schemeClr val="tx1"/>
                </a:solidFill>
                <a:effectLst/>
                <a:latin typeface="+mn-lt"/>
                <a:ea typeface="+mn-ea"/>
                <a:cs typeface="+mn-cs"/>
              </a:rPr>
              <a:t>L</a:t>
            </a:r>
            <a:r>
              <a:rPr lang="en-US" altLang="zh-CN" sz="1200" kern="1200" dirty="0">
                <a:solidFill>
                  <a:schemeClr val="tx1"/>
                </a:solidFill>
                <a:effectLst/>
                <a:latin typeface="+mn-lt"/>
                <a:ea typeface="+mn-ea"/>
                <a:cs typeface="+mn-cs"/>
              </a:rPr>
              <a:t>earning mechanism is designed to guide the training of the framework. </a:t>
            </a:r>
            <a:endParaRPr lang="en-US" altLang="zh-CN" dirty="0"/>
          </a:p>
          <a:p>
            <a:r>
              <a:rPr lang="en-US" altLang="zh-CN" sz="1200" kern="1200" dirty="0">
                <a:solidFill>
                  <a:schemeClr val="tx1"/>
                </a:solidFill>
                <a:effectLst/>
                <a:latin typeface="+mn-lt"/>
                <a:ea typeface="+mn-ea"/>
                <a:cs typeface="+mn-cs"/>
              </a:rPr>
              <a:t>Then, this framework periodically updates messages to keep an up-to-date embedding space, and implement incremental social event detection based on a well-designed knowledge preservation technology on the </a:t>
            </a:r>
            <a:r>
              <a:rPr lang="en-US" altLang="zh-CN" sz="1200" kern="1200" dirty="0" err="1">
                <a:solidFill>
                  <a:schemeClr val="tx1"/>
                </a:solidFill>
                <a:effectLst/>
                <a:latin typeface="+mn-lt"/>
                <a:ea typeface="+mn-ea"/>
                <a:cs typeface="+mn-cs"/>
              </a:rPr>
              <a:t>MarGNN</a:t>
            </a:r>
            <a:r>
              <a:rPr lang="en-US" altLang="zh-CN" sz="1200" kern="1200" dirty="0">
                <a:solidFill>
                  <a:schemeClr val="tx1"/>
                </a:solidFill>
                <a:effectLst/>
                <a:latin typeface="+mn-lt"/>
                <a:ea typeface="+mn-ea"/>
                <a:cs typeface="+mn-cs"/>
              </a:rPr>
              <a:t>. </a:t>
            </a:r>
          </a:p>
          <a:p>
            <a:endParaRPr lang="en-US" altLang="zh-CN" sz="1200" kern="1200" dirty="0">
              <a:solidFill>
                <a:schemeClr val="tx1"/>
              </a:solidFill>
              <a:effectLst/>
              <a:latin typeface="+mn-lt"/>
              <a:ea typeface="+mn-ea"/>
              <a:cs typeface="+mn-cs"/>
            </a:endParaRPr>
          </a:p>
          <a:p>
            <a:endParaRPr lang="en-US" altLang="zh-CN" sz="1200" kern="1200" dirty="0">
              <a:solidFill>
                <a:schemeClr val="tx1"/>
              </a:solidFill>
              <a:effectLst/>
              <a:latin typeface="+mn-lt"/>
              <a:ea typeface="+mn-ea"/>
              <a:cs typeface="+mn-cs"/>
            </a:endParaRPr>
          </a:p>
          <a:p>
            <a:endParaRPr lang="en-US"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Fourth, this framework also design a </a:t>
            </a:r>
            <a:r>
              <a:rPr lang="en-US" altLang="zh-CN" sz="1200" b="1" kern="1200" dirty="0">
                <a:solidFill>
                  <a:schemeClr val="tx1"/>
                </a:solidFill>
                <a:effectLst/>
                <a:latin typeface="+mn-lt"/>
                <a:ea typeface="+mn-ea"/>
                <a:cs typeface="+mn-cs"/>
              </a:rPr>
              <a:t>D</a:t>
            </a:r>
            <a:r>
              <a:rPr lang="en-US" altLang="zh-CN" sz="1200" kern="1200" dirty="0">
                <a:solidFill>
                  <a:schemeClr val="tx1"/>
                </a:solidFill>
                <a:effectLst/>
                <a:latin typeface="+mn-lt"/>
                <a:ea typeface="+mn-ea"/>
                <a:cs typeface="+mn-cs"/>
              </a:rPr>
              <a:t>eep </a:t>
            </a:r>
            <a:r>
              <a:rPr lang="en-US" altLang="zh-CN" sz="1200" b="1" kern="1200" dirty="0">
                <a:solidFill>
                  <a:schemeClr val="tx1"/>
                </a:solidFill>
                <a:effectLst/>
                <a:latin typeface="+mn-lt"/>
                <a:ea typeface="+mn-ea"/>
                <a:cs typeface="+mn-cs"/>
              </a:rPr>
              <a:t>R</a:t>
            </a:r>
            <a:r>
              <a:rPr lang="en-US" altLang="zh-CN" sz="1200" kern="1200" dirty="0">
                <a:solidFill>
                  <a:schemeClr val="tx1"/>
                </a:solidFill>
                <a:effectLst/>
                <a:latin typeface="+mn-lt"/>
                <a:ea typeface="+mn-ea"/>
                <a:cs typeface="+mn-cs"/>
              </a:rPr>
              <a:t>einforcement </a:t>
            </a:r>
            <a:r>
              <a:rPr lang="en-US" altLang="zh-CN" sz="1200" b="1" kern="1200" dirty="0">
                <a:solidFill>
                  <a:schemeClr val="tx1"/>
                </a:solidFill>
                <a:effectLst/>
                <a:latin typeface="+mn-lt"/>
                <a:ea typeface="+mn-ea"/>
                <a:cs typeface="+mn-cs"/>
              </a:rPr>
              <a:t>L</a:t>
            </a:r>
            <a:r>
              <a:rPr lang="en-US" altLang="zh-CN" sz="1200" kern="1200" dirty="0">
                <a:solidFill>
                  <a:schemeClr val="tx1"/>
                </a:solidFill>
                <a:effectLst/>
                <a:latin typeface="+mn-lt"/>
                <a:ea typeface="+mn-ea"/>
                <a:cs typeface="+mn-cs"/>
              </a:rPr>
              <a:t>earning(DRL) guided DBSCAN model based on the learned social messages embeddings to achieve social event clustering detection tasks automatically. Through DRL-DBSCAN, this framework use the Twin Delayed Deep Deterministic policy gradient algorithm (TD3) to learn optimal parameters of </a:t>
            </a:r>
            <a:r>
              <a:rPr lang="en-US" altLang="zh-CN" sz="1200" i="1" kern="1200" dirty="0" err="1">
                <a:solidFill>
                  <a:schemeClr val="tx1"/>
                </a:solidFill>
                <a:effectLst/>
                <a:latin typeface="+mn-lt"/>
                <a:ea typeface="+mn-ea"/>
                <a:cs typeface="+mn-cs"/>
              </a:rPr>
              <a:t>minPts</a:t>
            </a:r>
            <a:r>
              <a:rPr lang="en-US" altLang="zh-CN" sz="1200" i="1"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 the minimum number of samples required to form a cluster, and the minimum distance between two clusters,  in the social streams. </a:t>
            </a:r>
            <a:endParaRPr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204</a:t>
            </a:fld>
            <a:endParaRPr lang="en-US"/>
          </a:p>
        </p:txBody>
      </p:sp>
    </p:spTree>
    <p:extLst>
      <p:ext uri="{BB962C8B-B14F-4D97-AF65-F5344CB8AC3E}">
        <p14:creationId xmlns:p14="http://schemas.microsoft.com/office/powerpoint/2010/main" val="433341327"/>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The </a:t>
            </a:r>
            <a:r>
              <a:rPr lang="en-US" altLang="zh-CN" sz="1200" kern="1200" dirty="0" err="1">
                <a:solidFill>
                  <a:schemeClr val="tx1"/>
                </a:solidFill>
                <a:effectLst/>
                <a:latin typeface="+mn-lt"/>
                <a:ea typeface="+mn-ea"/>
                <a:cs typeface="+mn-cs"/>
              </a:rPr>
              <a:t>FinEvent</a:t>
            </a:r>
            <a:r>
              <a:rPr lang="en-US" altLang="zh-CN" sz="1200" kern="1200" dirty="0">
                <a:solidFill>
                  <a:schemeClr val="tx1"/>
                </a:solidFill>
                <a:effectLst/>
                <a:latin typeface="+mn-lt"/>
                <a:ea typeface="+mn-ea"/>
                <a:cs typeface="+mn-cs"/>
              </a:rPr>
              <a:t> performs social event detection in an incremental  life-cycle mechanism. </a:t>
            </a:r>
          </a:p>
          <a:p>
            <a:endParaRPr lang="en-US"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The design of </a:t>
            </a:r>
            <a:r>
              <a:rPr lang="en-US" altLang="zh-CN" sz="1200" kern="1200" dirty="0" err="1">
                <a:solidFill>
                  <a:schemeClr val="tx1"/>
                </a:solidFill>
                <a:effectLst/>
                <a:latin typeface="+mn-lt"/>
                <a:ea typeface="+mn-ea"/>
                <a:cs typeface="+mn-cs"/>
              </a:rPr>
              <a:t>FinEvent</a:t>
            </a:r>
            <a:r>
              <a:rPr lang="en-US" altLang="zh-CN" sz="1200" kern="1200" dirty="0">
                <a:solidFill>
                  <a:schemeClr val="tx1"/>
                </a:solidFill>
                <a:effectLst/>
                <a:latin typeface="+mn-lt"/>
                <a:ea typeface="+mn-ea"/>
                <a:cs typeface="+mn-cs"/>
              </a:rPr>
              <a:t> architecture aims at being consistent with the streaming nature of social messages and real situations in event detection. Concretely, this framework requires a flexible architecture to</a:t>
            </a:r>
          </a:p>
          <a:p>
            <a:r>
              <a:rPr lang="en-US" altLang="zh-CN" sz="1200" b="1" kern="1200" dirty="0" err="1">
                <a:solidFill>
                  <a:schemeClr val="tx1"/>
                </a:solidFill>
                <a:effectLst/>
                <a:latin typeface="+mn-lt"/>
                <a:ea typeface="+mn-ea"/>
                <a:cs typeface="+mn-cs"/>
              </a:rPr>
              <a:t>i</a:t>
            </a:r>
            <a:r>
              <a:rPr lang="en-US" altLang="zh-CN" sz="1200" b="1"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deal with the streaming nature of social messages in an online manner; </a:t>
            </a:r>
            <a:endParaRPr lang="en-US" altLang="zh-CN" dirty="0"/>
          </a:p>
          <a:p>
            <a:r>
              <a:rPr lang="en-US" altLang="zh-CN" sz="1200" b="1" kern="1200" dirty="0">
                <a:solidFill>
                  <a:schemeClr val="tx1"/>
                </a:solidFill>
                <a:effectLst/>
                <a:latin typeface="+mn-lt"/>
                <a:ea typeface="+mn-ea"/>
                <a:cs typeface="+mn-cs"/>
              </a:rPr>
              <a:t>ii). </a:t>
            </a:r>
            <a:r>
              <a:rPr lang="en-US" altLang="zh-CN" sz="1200" kern="1200" dirty="0">
                <a:solidFill>
                  <a:schemeClr val="tx1"/>
                </a:solidFill>
                <a:effectLst/>
                <a:latin typeface="+mn-lt"/>
                <a:ea typeface="+mn-ea"/>
                <a:cs typeface="+mn-cs"/>
              </a:rPr>
              <a:t>continuously acquire, preserve and extend the message semantics; </a:t>
            </a:r>
          </a:p>
          <a:p>
            <a:r>
              <a:rPr lang="en-US" altLang="zh-CN" sz="1200" b="1" kern="1200" dirty="0">
                <a:solidFill>
                  <a:schemeClr val="tx1"/>
                </a:solidFill>
                <a:effectLst/>
                <a:latin typeface="+mn-lt"/>
                <a:ea typeface="+mn-ea"/>
                <a:cs typeface="+mn-cs"/>
              </a:rPr>
              <a:t>iii). </a:t>
            </a:r>
            <a:r>
              <a:rPr lang="en-US" altLang="zh-CN" sz="1200" kern="1200" dirty="0">
                <a:solidFill>
                  <a:schemeClr val="tx1"/>
                </a:solidFill>
                <a:effectLst/>
                <a:latin typeface="+mn-lt"/>
                <a:ea typeface="+mn-ea"/>
                <a:cs typeface="+mn-cs"/>
              </a:rPr>
              <a:t>handle the actual problems, especially the cross-lingual event detection task. In addition, </a:t>
            </a:r>
            <a:r>
              <a:rPr lang="en-US" altLang="zh-CN" sz="1200" kern="1200" dirty="0" err="1">
                <a:solidFill>
                  <a:schemeClr val="tx1"/>
                </a:solidFill>
                <a:effectLst/>
                <a:latin typeface="+mn-lt"/>
                <a:ea typeface="+mn-ea"/>
                <a:cs typeface="+mn-cs"/>
              </a:rPr>
              <a:t>FinEvent</a:t>
            </a:r>
            <a:r>
              <a:rPr lang="en-US" altLang="zh-CN" sz="1200" kern="1200" dirty="0">
                <a:solidFill>
                  <a:schemeClr val="tx1"/>
                </a:solidFill>
                <a:effectLst/>
                <a:latin typeface="+mn-lt"/>
                <a:ea typeface="+mn-ea"/>
                <a:cs typeface="+mn-cs"/>
              </a:rPr>
              <a:t> is also capable of realizing cross-lingual transfer. </a:t>
            </a:r>
            <a:endParaRPr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205</a:t>
            </a:fld>
            <a:endParaRPr lang="en-US"/>
          </a:p>
        </p:txBody>
      </p:sp>
    </p:spTree>
    <p:extLst>
      <p:ext uri="{BB962C8B-B14F-4D97-AF65-F5344CB8AC3E}">
        <p14:creationId xmlns:p14="http://schemas.microsoft.com/office/powerpoint/2010/main" val="3379437664"/>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In the offline </a:t>
            </a:r>
            <a:r>
              <a:rPr lang="en-US" altLang="zh-CN" sz="1200" kern="1200" dirty="0" err="1">
                <a:solidFill>
                  <a:schemeClr val="tx1"/>
                </a:solidFill>
                <a:effectLst/>
                <a:latin typeface="+mn-lt"/>
                <a:ea typeface="+mn-ea"/>
                <a:cs typeface="+mn-cs"/>
              </a:rPr>
              <a:t>evalution</a:t>
            </a:r>
            <a:r>
              <a:rPr lang="en-US" altLang="zh-CN" sz="1200" kern="1200" dirty="0">
                <a:solidFill>
                  <a:schemeClr val="tx1"/>
                </a:solidFill>
                <a:effectLst/>
                <a:latin typeface="+mn-lt"/>
                <a:ea typeface="+mn-ea"/>
                <a:cs typeface="+mn-cs"/>
              </a:rPr>
              <a:t>, the </a:t>
            </a:r>
            <a:r>
              <a:rPr lang="en-US" altLang="zh-CN" sz="1200" kern="1200" dirty="0" err="1">
                <a:solidFill>
                  <a:schemeClr val="tx1"/>
                </a:solidFill>
                <a:effectLst/>
                <a:latin typeface="+mn-lt"/>
                <a:ea typeface="+mn-ea"/>
                <a:cs typeface="+mn-cs"/>
              </a:rPr>
              <a:t>FinEvent</a:t>
            </a:r>
            <a:r>
              <a:rPr lang="en-US" altLang="zh-CN" sz="1200" kern="1200" dirty="0">
                <a:solidFill>
                  <a:schemeClr val="tx1"/>
                </a:solidFill>
                <a:effectLst/>
                <a:latin typeface="+mn-lt"/>
                <a:ea typeface="+mn-ea"/>
                <a:cs typeface="+mn-cs"/>
              </a:rPr>
              <a:t> significantly outperforms other baselines by 11% in NMI, 38% in AMI, and 140% in ARI. </a:t>
            </a:r>
          </a:p>
          <a:p>
            <a:endParaRPr lang="en-US"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In the Incremental Evaluation , the </a:t>
            </a:r>
            <a:r>
              <a:rPr lang="en-US" altLang="zh-CN" sz="1200" kern="1200" dirty="0" err="1">
                <a:solidFill>
                  <a:schemeClr val="tx1"/>
                </a:solidFill>
                <a:effectLst/>
                <a:latin typeface="+mn-lt"/>
                <a:ea typeface="+mn-ea"/>
                <a:cs typeface="+mn-cs"/>
              </a:rPr>
              <a:t>FinEvent</a:t>
            </a:r>
            <a:r>
              <a:rPr lang="en-US" altLang="zh-CN" sz="1200" kern="1200" dirty="0">
                <a:solidFill>
                  <a:schemeClr val="tx1"/>
                </a:solidFill>
                <a:effectLst/>
                <a:latin typeface="+mn-lt"/>
                <a:ea typeface="+mn-ea"/>
                <a:cs typeface="+mn-cs"/>
              </a:rPr>
              <a:t> significantly outperforms other baselines by 8% − 136% in NMI, 11% − 147% in AMI, and 24% </a:t>
            </a:r>
            <a:r>
              <a:rPr lang="en-US" altLang="zh-CN" sz="1200" i="1"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170% in ARI on the incremental detection scenario.</a:t>
            </a:r>
            <a:endParaRPr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206</a:t>
            </a:fld>
            <a:endParaRPr lang="en-US"/>
          </a:p>
        </p:txBody>
      </p:sp>
    </p:spTree>
    <p:extLst>
      <p:ext uri="{BB962C8B-B14F-4D97-AF65-F5344CB8AC3E}">
        <p14:creationId xmlns:p14="http://schemas.microsoft.com/office/powerpoint/2010/main" val="1203065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dirty="0">
                <a:solidFill>
                  <a:schemeClr val="tx1"/>
                </a:solidFill>
                <a:effectLst/>
                <a:latin typeface="+mn-lt"/>
                <a:ea typeface="+mn-ea"/>
                <a:cs typeface="+mn-cs"/>
              </a:rPr>
              <a:t>Topic</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is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subject</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that</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text</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is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about.</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different documents might mention overlapping topics, we can discover the relations among documents by comparing their topics.</a:t>
            </a:r>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38</a:t>
            </a:fld>
            <a:endParaRPr lang="en-US"/>
          </a:p>
        </p:txBody>
      </p:sp>
    </p:spTree>
    <p:extLst>
      <p:ext uri="{BB962C8B-B14F-4D97-AF65-F5344CB8AC3E}">
        <p14:creationId xmlns:p14="http://schemas.microsoft.com/office/powerpoint/2010/main" val="3480464987"/>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B417DD-1FF3-BD4D-8265-B310C2CF8F65}" type="slidenum">
              <a:rPr lang="en-US" smtClean="0"/>
              <a:t>212</a:t>
            </a:fld>
            <a:endParaRPr lang="en-US"/>
          </a:p>
        </p:txBody>
      </p:sp>
    </p:spTree>
    <p:extLst>
      <p:ext uri="{BB962C8B-B14F-4D97-AF65-F5344CB8AC3E}">
        <p14:creationId xmlns:p14="http://schemas.microsoft.com/office/powerpoint/2010/main" val="4118212757"/>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B417DD-1FF3-BD4D-8265-B310C2CF8F65}" type="slidenum">
              <a:rPr lang="en-US" smtClean="0"/>
              <a:t>215</a:t>
            </a:fld>
            <a:endParaRPr lang="en-US"/>
          </a:p>
        </p:txBody>
      </p:sp>
    </p:spTree>
    <p:extLst>
      <p:ext uri="{BB962C8B-B14F-4D97-AF65-F5344CB8AC3E}">
        <p14:creationId xmlns:p14="http://schemas.microsoft.com/office/powerpoint/2010/main" val="2466646414"/>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B417DD-1FF3-BD4D-8265-B310C2CF8F65}" type="slidenum">
              <a:rPr lang="en-US" smtClean="0"/>
              <a:t>222</a:t>
            </a:fld>
            <a:endParaRPr lang="en-US"/>
          </a:p>
        </p:txBody>
      </p:sp>
    </p:spTree>
    <p:extLst>
      <p:ext uri="{BB962C8B-B14F-4D97-AF65-F5344CB8AC3E}">
        <p14:creationId xmlns:p14="http://schemas.microsoft.com/office/powerpoint/2010/main" val="1983731577"/>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B417DD-1FF3-BD4D-8265-B310C2CF8F65}" type="slidenum">
              <a:rPr lang="en-US" smtClean="0"/>
              <a:t>225</a:t>
            </a:fld>
            <a:endParaRPr lang="en-US"/>
          </a:p>
        </p:txBody>
      </p:sp>
    </p:spTree>
    <p:extLst>
      <p:ext uri="{BB962C8B-B14F-4D97-AF65-F5344CB8AC3E}">
        <p14:creationId xmlns:p14="http://schemas.microsoft.com/office/powerpoint/2010/main" val="2419735199"/>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B417DD-1FF3-BD4D-8265-B310C2CF8F65}" type="slidenum">
              <a:rPr lang="en-US" smtClean="0"/>
              <a:t>231</a:t>
            </a:fld>
            <a:endParaRPr lang="en-US"/>
          </a:p>
        </p:txBody>
      </p:sp>
    </p:spTree>
    <p:extLst>
      <p:ext uri="{BB962C8B-B14F-4D97-AF65-F5344CB8AC3E}">
        <p14:creationId xmlns:p14="http://schemas.microsoft.com/office/powerpoint/2010/main" val="366808393"/>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B417DD-1FF3-BD4D-8265-B310C2CF8F65}" type="slidenum">
              <a:rPr lang="en-US" smtClean="0"/>
              <a:t>233</a:t>
            </a:fld>
            <a:endParaRPr lang="en-US"/>
          </a:p>
        </p:txBody>
      </p:sp>
    </p:spTree>
    <p:extLst>
      <p:ext uri="{BB962C8B-B14F-4D97-AF65-F5344CB8AC3E}">
        <p14:creationId xmlns:p14="http://schemas.microsoft.com/office/powerpoint/2010/main" val="1381834476"/>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239</a:t>
            </a:fld>
            <a:endParaRPr lang="en-US"/>
          </a:p>
        </p:txBody>
      </p:sp>
    </p:spTree>
    <p:extLst>
      <p:ext uri="{BB962C8B-B14F-4D97-AF65-F5344CB8AC3E}">
        <p14:creationId xmlns:p14="http://schemas.microsoft.com/office/powerpoint/2010/main" val="2231394091"/>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Slide Number Placeholder 3"/>
          <p:cNvSpPr>
            <a:spLocks noGrp="1"/>
          </p:cNvSpPr>
          <p:nvPr>
            <p:ph type="sldNum" sz="quarter" idx="5"/>
          </p:nvPr>
        </p:nvSpPr>
        <p:spPr/>
        <p:txBody>
          <a:bodyPr/>
          <a:lstStyle/>
          <a:p>
            <a:fld id="{41B417DD-1FF3-BD4D-8265-B310C2CF8F65}" type="slidenum">
              <a:rPr lang="en-US" smtClean="0"/>
              <a:t>240</a:t>
            </a:fld>
            <a:endParaRPr lang="en-US"/>
          </a:p>
        </p:txBody>
      </p:sp>
    </p:spTree>
    <p:extLst>
      <p:ext uri="{BB962C8B-B14F-4D97-AF65-F5344CB8AC3E}">
        <p14:creationId xmlns:p14="http://schemas.microsoft.com/office/powerpoint/2010/main" val="2971074269"/>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dirty="0">
                <a:solidFill>
                  <a:schemeClr val="tx1"/>
                </a:solidFill>
                <a:effectLst/>
                <a:latin typeface="+mn-lt"/>
                <a:ea typeface="+mn-ea"/>
                <a:cs typeface="+mn-cs"/>
              </a:rPr>
              <a:t>Node/edge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embedding</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initialization</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is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crucial</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for</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model</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performance.</a:t>
            </a:r>
            <a:r>
              <a:rPr lang="zh-CN" alt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The embedding construction module aims to learn the initial node/edge embeddings for the input graph before being consumed by the subsequent GNN model.</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We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provide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v</a:t>
            </a:r>
            <a:r>
              <a:rPr lang="en-US" altLang="zh-CN" dirty="0"/>
              <a:t>arious</a:t>
            </a:r>
            <a:r>
              <a:rPr lang="zh-CN" altLang="en-US" dirty="0"/>
              <a:t> </a:t>
            </a:r>
            <a:r>
              <a:rPr lang="en-US" altLang="zh-CN" dirty="0"/>
              <a:t>built-in</a:t>
            </a:r>
            <a:r>
              <a:rPr lang="zh-CN" altLang="en-US" dirty="0"/>
              <a:t> </a:t>
            </a:r>
            <a:r>
              <a:rPr lang="en-US" altLang="zh-CN" dirty="0"/>
              <a:t>strategies</a:t>
            </a:r>
            <a:r>
              <a:rPr lang="zh-CN" altLang="en-US" dirty="0"/>
              <a:t> </a:t>
            </a:r>
            <a:r>
              <a:rPr lang="en-US" altLang="zh-CN" dirty="0"/>
              <a:t>for</a:t>
            </a:r>
            <a:r>
              <a:rPr lang="zh-CN" altLang="en-US" dirty="0"/>
              <a:t> </a:t>
            </a:r>
            <a:r>
              <a:rPr lang="en-US" altLang="zh-CN" dirty="0"/>
              <a:t>node/edge</a:t>
            </a:r>
            <a:r>
              <a:rPr lang="zh-CN" altLang="en-US" dirty="0"/>
              <a:t> </a:t>
            </a:r>
            <a:r>
              <a:rPr lang="en-US" altLang="zh-CN" dirty="0"/>
              <a:t>embedding</a:t>
            </a:r>
            <a:r>
              <a:rPr lang="zh-CN" altLang="en-US" dirty="0"/>
              <a:t> </a:t>
            </a:r>
            <a:r>
              <a:rPr lang="en-US" altLang="zh-CN" dirty="0"/>
              <a:t>initialization.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lvl="2"/>
            <a:r>
              <a:rPr lang="en-US" altLang="zh-CN" sz="1800" dirty="0"/>
              <a:t>‘w2v’: use pretrained</a:t>
            </a:r>
            <a:r>
              <a:rPr lang="zh-CN" altLang="en-US" sz="1800" dirty="0"/>
              <a:t> </a:t>
            </a:r>
            <a:r>
              <a:rPr lang="en-US" altLang="zh-CN" sz="1800" dirty="0"/>
              <a:t>word embeddings</a:t>
            </a:r>
            <a:r>
              <a:rPr lang="zh-CN" altLang="en-US" sz="1800" dirty="0"/>
              <a:t> </a:t>
            </a:r>
            <a:r>
              <a:rPr lang="en-US" altLang="zh-CN" sz="1800" dirty="0"/>
              <a:t>(e.g.,</a:t>
            </a:r>
            <a:r>
              <a:rPr lang="zh-CN" altLang="en-US" sz="1800" dirty="0"/>
              <a:t> </a:t>
            </a:r>
            <a:r>
              <a:rPr lang="en-US" altLang="zh-CN" sz="1800" dirty="0"/>
              <a:t>word2vec,</a:t>
            </a:r>
            <a:r>
              <a:rPr lang="zh-CN" altLang="en-US" sz="1800" dirty="0"/>
              <a:t> </a:t>
            </a:r>
            <a:r>
              <a:rPr lang="en-US" altLang="zh-CN" sz="1800" dirty="0"/>
              <a:t>glove).</a:t>
            </a:r>
          </a:p>
          <a:p>
            <a:pPr lvl="2"/>
            <a:r>
              <a:rPr lang="en-US" altLang="zh-CN" sz="1800" dirty="0"/>
              <a:t>‘w2v_bilstm’: use w2v</a:t>
            </a:r>
            <a:r>
              <a:rPr lang="zh-CN" altLang="en-US" sz="1800" dirty="0"/>
              <a:t> </a:t>
            </a:r>
            <a:r>
              <a:rPr lang="en-US" altLang="zh-CN" sz="1800" dirty="0"/>
              <a:t>embeddings, and apply </a:t>
            </a:r>
            <a:r>
              <a:rPr lang="en-US" altLang="zh-CN" sz="1800" dirty="0" err="1"/>
              <a:t>BiLSTM</a:t>
            </a:r>
            <a:r>
              <a:rPr lang="en-US" altLang="zh-CN" sz="1800" dirty="0"/>
              <a:t> encoders.</a:t>
            </a:r>
          </a:p>
          <a:p>
            <a:pPr lvl="2"/>
            <a:r>
              <a:rPr lang="en-US" altLang="zh-CN" sz="1800" dirty="0"/>
              <a:t>'</a:t>
            </a:r>
            <a:r>
              <a:rPr lang="en-US" altLang="zh-CN" sz="1800" dirty="0" err="1"/>
              <a:t>bert</a:t>
            </a:r>
            <a:r>
              <a:rPr lang="en-US" altLang="zh-CN" sz="1800" dirty="0"/>
              <a:t>': use BERT embeddings.</a:t>
            </a:r>
          </a:p>
          <a:p>
            <a:pPr lvl="2"/>
            <a:r>
              <a:rPr lang="en-US" altLang="zh-CN" sz="1800" dirty="0"/>
              <a:t>'</a:t>
            </a:r>
            <a:r>
              <a:rPr lang="en-US" altLang="zh-CN" sz="1800" dirty="0" err="1"/>
              <a:t>bert_bilstm</a:t>
            </a:r>
            <a:r>
              <a:rPr lang="en-US" altLang="zh-CN" sz="1800" dirty="0"/>
              <a:t>': use BERT embeddings, and apply </a:t>
            </a:r>
            <a:r>
              <a:rPr lang="en-US" altLang="zh-CN" sz="1800" dirty="0" err="1"/>
              <a:t>BiLSTM</a:t>
            </a:r>
            <a:r>
              <a:rPr lang="en-US" altLang="zh-CN" sz="1800" dirty="0"/>
              <a:t> encoders.</a:t>
            </a:r>
          </a:p>
          <a:p>
            <a:pPr lvl="2"/>
            <a:r>
              <a:rPr lang="en-US" altLang="zh-CN" sz="1800" dirty="0"/>
              <a:t>'w2v_bert': use word2vec and BERT embeddings.</a:t>
            </a:r>
          </a:p>
          <a:p>
            <a:pPr lvl="2"/>
            <a:r>
              <a:rPr lang="en-US" altLang="zh-CN" sz="1800" dirty="0"/>
              <a:t>'w2v_bert_bilstm': use word2vec and BERT embeddings, and apply </a:t>
            </a:r>
            <a:r>
              <a:rPr lang="en-US" altLang="zh-CN" sz="1800" dirty="0" err="1"/>
              <a:t>BiLSTM</a:t>
            </a:r>
            <a:r>
              <a:rPr lang="en-US" altLang="zh-CN" sz="1800" dirty="0"/>
              <a:t> encoders.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Slide Number Placeholder 3"/>
          <p:cNvSpPr>
            <a:spLocks noGrp="1"/>
          </p:cNvSpPr>
          <p:nvPr>
            <p:ph type="sldNum" sz="quarter" idx="5"/>
          </p:nvPr>
        </p:nvSpPr>
        <p:spPr/>
        <p:txBody>
          <a:bodyPr/>
          <a:lstStyle/>
          <a:p>
            <a:fld id="{41B417DD-1FF3-BD4D-8265-B310C2CF8F65}" type="slidenum">
              <a:rPr lang="en-US" smtClean="0"/>
              <a:t>241</a:t>
            </a:fld>
            <a:endParaRPr lang="en-US"/>
          </a:p>
        </p:txBody>
      </p:sp>
    </p:spTree>
    <p:extLst>
      <p:ext uri="{BB962C8B-B14F-4D97-AF65-F5344CB8AC3E}">
        <p14:creationId xmlns:p14="http://schemas.microsoft.com/office/powerpoint/2010/main" val="2202230682"/>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Slide Number Placeholder 3"/>
          <p:cNvSpPr>
            <a:spLocks noGrp="1"/>
          </p:cNvSpPr>
          <p:nvPr>
            <p:ph type="sldNum" sz="quarter" idx="5"/>
          </p:nvPr>
        </p:nvSpPr>
        <p:spPr/>
        <p:txBody>
          <a:bodyPr/>
          <a:lstStyle/>
          <a:p>
            <a:fld id="{41B417DD-1FF3-BD4D-8265-B310C2CF8F65}" type="slidenum">
              <a:rPr lang="en-US" smtClean="0"/>
              <a:t>242</a:t>
            </a:fld>
            <a:endParaRPr lang="en-US"/>
          </a:p>
        </p:txBody>
      </p:sp>
    </p:spTree>
    <p:extLst>
      <p:ext uri="{BB962C8B-B14F-4D97-AF65-F5344CB8AC3E}">
        <p14:creationId xmlns:p14="http://schemas.microsoft.com/office/powerpoint/2010/main" val="16484221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dirty="0">
                <a:solidFill>
                  <a:schemeClr val="tx1"/>
                </a:solidFill>
                <a:effectLst/>
                <a:latin typeface="+mn-lt"/>
                <a:ea typeface="+mn-ea"/>
                <a:cs typeface="+mn-cs"/>
              </a:rPr>
              <a:t>(c)Another</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way</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to</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find</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the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connections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among</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texts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is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to</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compute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their</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pair-wise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similarity</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scores.</a:t>
            </a:r>
            <a:r>
              <a:rPr lang="zh-CN" altLang="en-US" sz="1200" b="0" i="0" u="none" strike="noStrike" kern="1200" dirty="0">
                <a:solidFill>
                  <a:schemeClr val="tx1"/>
                </a:solidFill>
                <a:effectLst/>
                <a:latin typeface="+mn-lt"/>
                <a:ea typeface="+mn-ea"/>
                <a:cs typeface="+mn-cs"/>
              </a:rPr>
              <a:t> </a:t>
            </a:r>
            <a:endParaRPr lang="en-US" altLang="zh-CN"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dirty="0">
                <a:solidFill>
                  <a:schemeClr val="tx1"/>
                </a:solidFill>
                <a:effectLst/>
                <a:latin typeface="+mn-lt"/>
                <a:ea typeface="+mn-ea"/>
                <a:cs typeface="+mn-cs"/>
              </a:rPr>
              <a:t>(c)And</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one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common</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way</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to</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compute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similarity</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scores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is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to</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first</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embed</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text</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into</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some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vector</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representations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such</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TF-IDF</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vectors,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and</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then</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compute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pair-wise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similarity</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in</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the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embedding</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space.</a:t>
            </a:r>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39</a:t>
            </a:fld>
            <a:endParaRPr lang="en-US"/>
          </a:p>
        </p:txBody>
      </p:sp>
    </p:spTree>
    <p:extLst>
      <p:ext uri="{BB962C8B-B14F-4D97-AF65-F5344CB8AC3E}">
        <p14:creationId xmlns:p14="http://schemas.microsoft.com/office/powerpoint/2010/main" val="2630368370"/>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Built-in</a:t>
            </a:r>
            <a:r>
              <a:rPr lang="zh-CN" altLang="en-US" dirty="0"/>
              <a:t> </a:t>
            </a:r>
            <a:r>
              <a:rPr lang="en-US" altLang="zh-CN" dirty="0"/>
              <a:t>high-level</a:t>
            </a:r>
            <a:r>
              <a:rPr lang="zh-CN" altLang="en-US" dirty="0"/>
              <a:t> </a:t>
            </a:r>
            <a:r>
              <a:rPr lang="en-US" altLang="zh-CN" dirty="0">
                <a:solidFill>
                  <a:srgbClr val="FF0000"/>
                </a:solidFill>
              </a:rPr>
              <a:t>Graph2Seq</a:t>
            </a:r>
            <a:r>
              <a:rPr lang="en-US" altLang="zh-CN" dirty="0"/>
              <a:t>,</a:t>
            </a:r>
            <a:r>
              <a:rPr lang="zh-CN" altLang="en-US" dirty="0"/>
              <a:t> </a:t>
            </a:r>
            <a:r>
              <a:rPr lang="en-US" altLang="zh-CN" dirty="0">
                <a:solidFill>
                  <a:srgbClr val="FF0000"/>
                </a:solidFill>
              </a:rPr>
              <a:t>Graph2Tree</a:t>
            </a:r>
            <a:r>
              <a:rPr lang="zh-CN" altLang="en-US" dirty="0"/>
              <a:t> </a:t>
            </a:r>
            <a:r>
              <a:rPr lang="en-US" altLang="zh-CN" dirty="0"/>
              <a:t>APIs.</a:t>
            </a:r>
          </a:p>
          <a:p>
            <a:r>
              <a:rPr lang="en-US" altLang="zh-CN" dirty="0"/>
              <a:t>Config</a:t>
            </a:r>
            <a:r>
              <a:rPr lang="zh-CN" altLang="en-US" dirty="0"/>
              <a:t> </a:t>
            </a:r>
            <a:r>
              <a:rPr lang="en-US" altLang="zh-CN" dirty="0"/>
              <a:t>in,</a:t>
            </a:r>
            <a:r>
              <a:rPr lang="zh-CN" altLang="en-US" dirty="0"/>
              <a:t> </a:t>
            </a:r>
            <a:r>
              <a:rPr lang="en-US" altLang="zh-CN" dirty="0"/>
              <a:t>model</a:t>
            </a:r>
            <a:r>
              <a:rPr lang="zh-CN" altLang="en-US" dirty="0"/>
              <a:t> </a:t>
            </a:r>
            <a:r>
              <a:rPr lang="en-US" altLang="zh-CN" dirty="0"/>
              <a:t>out.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Slide Number Placeholder 3"/>
          <p:cNvSpPr>
            <a:spLocks noGrp="1"/>
          </p:cNvSpPr>
          <p:nvPr>
            <p:ph type="sldNum" sz="quarter" idx="5"/>
          </p:nvPr>
        </p:nvSpPr>
        <p:spPr/>
        <p:txBody>
          <a:bodyPr/>
          <a:lstStyle/>
          <a:p>
            <a:fld id="{41B417DD-1FF3-BD4D-8265-B310C2CF8F65}" type="slidenum">
              <a:rPr lang="en-US" smtClean="0"/>
              <a:t>243</a:t>
            </a:fld>
            <a:endParaRPr lang="en-US"/>
          </a:p>
        </p:txBody>
      </p:sp>
    </p:spTree>
    <p:extLst>
      <p:ext uri="{BB962C8B-B14F-4D97-AF65-F5344CB8AC3E}">
        <p14:creationId xmlns:p14="http://schemas.microsoft.com/office/powerpoint/2010/main" val="1939722604"/>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Slide Number Placeholder 3"/>
          <p:cNvSpPr>
            <a:spLocks noGrp="1"/>
          </p:cNvSpPr>
          <p:nvPr>
            <p:ph type="sldNum" sz="quarter" idx="5"/>
          </p:nvPr>
        </p:nvSpPr>
        <p:spPr/>
        <p:txBody>
          <a:bodyPr/>
          <a:lstStyle/>
          <a:p>
            <a:fld id="{41B417DD-1FF3-BD4D-8265-B310C2CF8F65}" type="slidenum">
              <a:rPr lang="en-US" smtClean="0"/>
              <a:t>244</a:t>
            </a:fld>
            <a:endParaRPr lang="en-US"/>
          </a:p>
        </p:txBody>
      </p:sp>
    </p:spTree>
    <p:extLst>
      <p:ext uri="{BB962C8B-B14F-4D97-AF65-F5344CB8AC3E}">
        <p14:creationId xmlns:p14="http://schemas.microsoft.com/office/powerpoint/2010/main" val="464082019"/>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Inference</a:t>
            </a:r>
            <a:r>
              <a:rPr lang="zh-CN" altLang="en-US" dirty="0"/>
              <a:t> </a:t>
            </a:r>
            <a:r>
              <a:rPr lang="en-US" altLang="zh-CN" dirty="0"/>
              <a:t>wrapper</a:t>
            </a:r>
            <a:r>
              <a:rPr lang="zh-CN" altLang="en-US" dirty="0"/>
              <a:t> </a:t>
            </a:r>
            <a:r>
              <a:rPr lang="en-US" altLang="zh-CN" dirty="0"/>
              <a:t>to</a:t>
            </a:r>
            <a:r>
              <a:rPr lang="zh-CN" altLang="en-US" dirty="0"/>
              <a:t> </a:t>
            </a:r>
            <a:r>
              <a:rPr lang="en-US" altLang="zh-CN" dirty="0"/>
              <a:t>enable</a:t>
            </a:r>
            <a:r>
              <a:rPr lang="zh-CN" altLang="en-US" dirty="0"/>
              <a:t> </a:t>
            </a:r>
            <a:r>
              <a:rPr lang="en-US" altLang="zh-CN" dirty="0"/>
              <a:t>online</a:t>
            </a:r>
            <a:r>
              <a:rPr lang="zh-CN" altLang="en-US" dirty="0"/>
              <a:t> </a:t>
            </a:r>
            <a:r>
              <a:rPr lang="en-US" altLang="zh-CN" dirty="0"/>
              <a:t>inference</a:t>
            </a:r>
            <a:r>
              <a:rPr lang="zh-CN" altLang="en-US" dirty="0"/>
              <a:t> </a:t>
            </a:r>
            <a:r>
              <a:rPr lang="en-US" altLang="zh-CN" dirty="0"/>
              <a:t>deployment</a:t>
            </a:r>
            <a:r>
              <a:rPr lang="zh-CN" altLang="en-US" dirty="0"/>
              <a:t> </a:t>
            </a:r>
            <a:r>
              <a:rPr lang="en-US" altLang="zh-CN" dirty="0"/>
              <a:t>easily.</a:t>
            </a:r>
            <a:r>
              <a:rPr lang="zh-CN" altLang="en-US" dirty="0"/>
              <a:t> </a:t>
            </a:r>
            <a:r>
              <a:rPr lang="en-US" altLang="zh-CN" dirty="0"/>
              <a:t>raw</a:t>
            </a:r>
            <a:r>
              <a:rPr lang="zh-CN" altLang="en-US" dirty="0"/>
              <a:t> </a:t>
            </a:r>
            <a:r>
              <a:rPr lang="en-US" altLang="zh-CN" dirty="0"/>
              <a:t>data</a:t>
            </a:r>
            <a:r>
              <a:rPr lang="zh-CN" altLang="en-US" dirty="0"/>
              <a:t> </a:t>
            </a:r>
            <a:r>
              <a:rPr lang="en-US" altLang="zh-CN" dirty="0"/>
              <a:t>in,</a:t>
            </a:r>
            <a:r>
              <a:rPr lang="zh-CN" altLang="en-US" dirty="0"/>
              <a:t> </a:t>
            </a:r>
            <a:r>
              <a:rPr lang="en-US" altLang="zh-CN" dirty="0"/>
              <a:t>final</a:t>
            </a:r>
            <a:r>
              <a:rPr lang="zh-CN" altLang="en-US" dirty="0"/>
              <a:t> </a:t>
            </a:r>
            <a:r>
              <a:rPr lang="en-US" altLang="zh-CN" dirty="0"/>
              <a:t>prediction</a:t>
            </a:r>
            <a:r>
              <a:rPr lang="zh-CN" altLang="en-US" dirty="0"/>
              <a:t> </a:t>
            </a:r>
            <a:r>
              <a:rPr lang="en-US" altLang="zh-CN" dirty="0"/>
              <a:t>out.</a:t>
            </a:r>
          </a:p>
        </p:txBody>
      </p:sp>
      <p:sp>
        <p:nvSpPr>
          <p:cNvPr id="4" name="Slide Number Placeholder 3"/>
          <p:cNvSpPr>
            <a:spLocks noGrp="1"/>
          </p:cNvSpPr>
          <p:nvPr>
            <p:ph type="sldNum" sz="quarter" idx="5"/>
          </p:nvPr>
        </p:nvSpPr>
        <p:spPr/>
        <p:txBody>
          <a:bodyPr/>
          <a:lstStyle/>
          <a:p>
            <a:fld id="{41B417DD-1FF3-BD4D-8265-B310C2CF8F65}" type="slidenum">
              <a:rPr lang="en-US" smtClean="0"/>
              <a:t>245</a:t>
            </a:fld>
            <a:endParaRPr lang="en-US"/>
          </a:p>
        </p:txBody>
      </p:sp>
    </p:spTree>
    <p:extLst>
      <p:ext uri="{BB962C8B-B14F-4D97-AF65-F5344CB8AC3E}">
        <p14:creationId xmlns:p14="http://schemas.microsoft.com/office/powerpoint/2010/main" val="2807600117"/>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246</a:t>
            </a:fld>
            <a:endParaRPr lang="en-US"/>
          </a:p>
        </p:txBody>
      </p:sp>
    </p:spTree>
    <p:extLst>
      <p:ext uri="{BB962C8B-B14F-4D97-AF65-F5344CB8AC3E}">
        <p14:creationId xmlns:p14="http://schemas.microsoft.com/office/powerpoint/2010/main" val="3103373887"/>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Pause</a:t>
            </a:r>
            <a:r>
              <a:rPr kumimoji="1" lang="zh-CN" altLang="en-US" dirty="0"/>
              <a:t> </a:t>
            </a:r>
            <a:r>
              <a:rPr kumimoji="1" lang="en-US" altLang="zh-CN" dirty="0"/>
              <a:t>for</a:t>
            </a:r>
            <a:r>
              <a:rPr kumimoji="1" lang="zh-CN" altLang="en-US" dirty="0"/>
              <a:t> </a:t>
            </a:r>
            <a:r>
              <a:rPr kumimoji="1" lang="en-US" altLang="zh-CN" dirty="0"/>
              <a:t>a</a:t>
            </a:r>
            <a:r>
              <a:rPr kumimoji="1" lang="zh-CN" altLang="en-US" dirty="0"/>
              <a:t> </a:t>
            </a:r>
            <a:r>
              <a:rPr kumimoji="1" lang="en-US" altLang="zh-CN" dirty="0"/>
              <a:t>few</a:t>
            </a:r>
            <a:r>
              <a:rPr kumimoji="1" lang="zh-CN" altLang="en-US" dirty="0"/>
              <a:t> </a:t>
            </a:r>
            <a:r>
              <a:rPr kumimoji="1" lang="en-US" altLang="zh-CN" dirty="0"/>
              <a:t>seconds</a:t>
            </a:r>
            <a:r>
              <a:rPr kumimoji="1" lang="zh-CN" altLang="en-US" dirty="0"/>
              <a:t> </a:t>
            </a:r>
            <a:r>
              <a:rPr kumimoji="1" lang="en-US" altLang="zh-CN" dirty="0"/>
              <a:t>and</a:t>
            </a:r>
            <a:r>
              <a:rPr kumimoji="1" lang="zh-CN" altLang="en-US" dirty="0"/>
              <a:t> </a:t>
            </a:r>
            <a:r>
              <a:rPr kumimoji="1" lang="en-US" altLang="zh-CN" dirty="0"/>
              <a:t>wait</a:t>
            </a:r>
            <a:r>
              <a:rPr kumimoji="1" lang="zh-CN" altLang="en-US" dirty="0"/>
              <a:t> </a:t>
            </a:r>
            <a:r>
              <a:rPr kumimoji="1" lang="en-US" altLang="zh-CN" dirty="0"/>
              <a:t>for</a:t>
            </a:r>
            <a:r>
              <a:rPr kumimoji="1" lang="zh-CN" altLang="en-US" dirty="0"/>
              <a:t> </a:t>
            </a:r>
            <a:r>
              <a:rPr kumimoji="1" lang="en-US" altLang="zh-CN" dirty="0"/>
              <a:t>typing</a:t>
            </a:r>
            <a:r>
              <a:rPr kumimoji="1" lang="zh-CN" altLang="en-US" dirty="0"/>
              <a:t> </a:t>
            </a:r>
            <a:r>
              <a:rPr kumimoji="1" lang="en-US" altLang="zh-CN" dirty="0" err="1"/>
              <a:t>url</a:t>
            </a:r>
            <a:endParaRPr kumimoji="1" lang="en-US" altLang="zh-CN" dirty="0"/>
          </a:p>
          <a:p>
            <a:r>
              <a:rPr kumimoji="1" lang="en-US" altLang="zh-CN" dirty="0"/>
              <a:t>Go</a:t>
            </a:r>
            <a:r>
              <a:rPr kumimoji="1" lang="zh-CN" altLang="en-US" dirty="0"/>
              <a:t> </a:t>
            </a:r>
            <a:r>
              <a:rPr kumimoji="1" lang="en-US" altLang="zh-CN" dirty="0"/>
              <a:t>to</a:t>
            </a:r>
            <a:r>
              <a:rPr kumimoji="1" lang="zh-CN" altLang="en-US" dirty="0"/>
              <a:t> </a:t>
            </a:r>
            <a:r>
              <a:rPr kumimoji="1" lang="en-US" altLang="zh-CN" dirty="0"/>
              <a:t>the</a:t>
            </a:r>
            <a:r>
              <a:rPr kumimoji="1" lang="zh-CN" altLang="en-US" dirty="0"/>
              <a:t> </a:t>
            </a:r>
            <a:r>
              <a:rPr kumimoji="1" lang="en-US" altLang="zh-CN" dirty="0"/>
              <a:t>demo</a:t>
            </a:r>
            <a:r>
              <a:rPr kumimoji="1" lang="zh-CN" altLang="en-US" dirty="0"/>
              <a:t> </a:t>
            </a:r>
            <a:r>
              <a:rPr kumimoji="1" lang="en-US" altLang="zh-CN" dirty="0"/>
              <a:t>repo</a:t>
            </a:r>
            <a:r>
              <a:rPr kumimoji="1" lang="zh-CN" altLang="en-US" dirty="0"/>
              <a:t> </a:t>
            </a:r>
            <a:r>
              <a:rPr kumimoji="1" lang="en-US" altLang="zh-CN" dirty="0"/>
              <a:t>page</a:t>
            </a:r>
            <a:r>
              <a:rPr kumimoji="1" lang="zh-CN" altLang="en-US" dirty="0"/>
              <a:t> </a:t>
            </a:r>
            <a:r>
              <a:rPr kumimoji="1" lang="en-US" altLang="zh-CN" dirty="0"/>
              <a:t>and</a:t>
            </a:r>
            <a:r>
              <a:rPr kumimoji="1" lang="zh-CN" altLang="en-US" dirty="0"/>
              <a:t> </a:t>
            </a:r>
            <a:r>
              <a:rPr kumimoji="1" lang="en-US" altLang="zh-CN" dirty="0"/>
              <a:t>introduce</a:t>
            </a:r>
            <a:r>
              <a:rPr kumimoji="1" lang="zh-CN" altLang="en-US" dirty="0"/>
              <a:t> </a:t>
            </a:r>
            <a:r>
              <a:rPr kumimoji="1" lang="en-US" altLang="zh-CN" dirty="0"/>
              <a:t>environment</a:t>
            </a:r>
            <a:r>
              <a:rPr kumimoji="1" lang="zh-CN" altLang="en-US" dirty="0"/>
              <a:t> </a:t>
            </a:r>
            <a:r>
              <a:rPr kumimoji="1" lang="en-US" altLang="zh-CN" dirty="0"/>
              <a:t>setup</a:t>
            </a:r>
            <a:r>
              <a:rPr kumimoji="1" lang="zh-CN" altLang="en-US" dirty="0"/>
              <a:t> </a:t>
            </a:r>
            <a:endParaRPr kumimoji="1" lang="en-US" altLang="zh-CN" dirty="0"/>
          </a:p>
          <a:p>
            <a:r>
              <a:rPr kumimoji="1" lang="en-US" altLang="zh-CN" dirty="0"/>
              <a:t>Go</a:t>
            </a:r>
            <a:r>
              <a:rPr kumimoji="1" lang="zh-CN" altLang="en-US" dirty="0"/>
              <a:t> </a:t>
            </a:r>
            <a:r>
              <a:rPr kumimoji="1" lang="en-US" altLang="zh-CN" dirty="0"/>
              <a:t>to</a:t>
            </a:r>
            <a:r>
              <a:rPr kumimoji="1" lang="zh-CN" altLang="en-US" dirty="0"/>
              <a:t> </a:t>
            </a:r>
            <a:r>
              <a:rPr kumimoji="1" lang="en-US" altLang="zh-CN" dirty="0"/>
              <a:t>text</a:t>
            </a:r>
            <a:r>
              <a:rPr kumimoji="1" lang="zh-CN" altLang="en-US" dirty="0"/>
              <a:t> </a:t>
            </a:r>
            <a:r>
              <a:rPr kumimoji="1" lang="en-US" altLang="zh-CN" dirty="0" err="1"/>
              <a:t>clf</a:t>
            </a:r>
            <a:r>
              <a:rPr kumimoji="1" lang="zh-CN" altLang="en-US" dirty="0"/>
              <a:t> </a:t>
            </a:r>
            <a:r>
              <a:rPr kumimoji="1" lang="en-US" altLang="zh-CN" dirty="0" err="1"/>
              <a:t>jupyter</a:t>
            </a:r>
            <a:r>
              <a:rPr kumimoji="1" lang="zh-CN" altLang="en-US" dirty="0"/>
              <a:t> </a:t>
            </a:r>
            <a:r>
              <a:rPr kumimoji="1" lang="en-US" altLang="zh-CN" dirty="0"/>
              <a:t>notebook</a:t>
            </a:r>
            <a:r>
              <a:rPr kumimoji="1" lang="zh-CN" altLang="en-US" dirty="0"/>
              <a:t> </a:t>
            </a:r>
            <a:r>
              <a:rPr kumimoji="1" lang="en-US" altLang="zh-CN" dirty="0"/>
              <a:t>page,</a:t>
            </a:r>
            <a:r>
              <a:rPr kumimoji="1" lang="zh-CN" altLang="en-US" dirty="0"/>
              <a:t> </a:t>
            </a:r>
            <a:r>
              <a:rPr kumimoji="1" lang="en-US" altLang="zh-CN" dirty="0"/>
              <a:t>run</a:t>
            </a:r>
            <a:r>
              <a:rPr kumimoji="1" lang="zh-CN" altLang="en-US" dirty="0"/>
              <a:t> </a:t>
            </a:r>
            <a:r>
              <a:rPr kumimoji="1" lang="en-US" altLang="zh-CN" dirty="0"/>
              <a:t>demo</a:t>
            </a:r>
          </a:p>
          <a:p>
            <a:r>
              <a:rPr kumimoji="1" lang="en-US" altLang="zh-CN" dirty="0"/>
              <a:t>Back</a:t>
            </a:r>
            <a:r>
              <a:rPr kumimoji="1" lang="zh-CN" altLang="en-US" dirty="0"/>
              <a:t> </a:t>
            </a:r>
            <a:r>
              <a:rPr kumimoji="1" lang="en-US" altLang="zh-CN" dirty="0"/>
              <a:t>to</a:t>
            </a:r>
            <a:r>
              <a:rPr kumimoji="1" lang="zh-CN" altLang="en-US" dirty="0"/>
              <a:t> </a:t>
            </a:r>
            <a:r>
              <a:rPr kumimoji="1" lang="en-US" altLang="zh-CN" dirty="0"/>
              <a:t>slides</a:t>
            </a:r>
            <a:r>
              <a:rPr kumimoji="1" lang="zh-CN" altLang="en-US" dirty="0"/>
              <a:t> </a:t>
            </a:r>
            <a:r>
              <a:rPr kumimoji="1" lang="en-US" altLang="zh-CN" dirty="0"/>
              <a:t>and</a:t>
            </a:r>
            <a:r>
              <a:rPr kumimoji="1" lang="zh-CN" altLang="en-US" dirty="0"/>
              <a:t> </a:t>
            </a:r>
            <a:r>
              <a:rPr kumimoji="1" lang="en-US" altLang="zh-CN" dirty="0"/>
              <a:t>explain</a:t>
            </a:r>
            <a:r>
              <a:rPr kumimoji="1" lang="zh-CN" altLang="en-US" dirty="0"/>
              <a:t> </a:t>
            </a:r>
            <a:r>
              <a:rPr kumimoji="1" lang="en-US" altLang="zh-CN" dirty="0"/>
              <a:t>various</a:t>
            </a:r>
            <a:r>
              <a:rPr kumimoji="1" lang="zh-CN" altLang="en-US" dirty="0"/>
              <a:t> </a:t>
            </a:r>
            <a:r>
              <a:rPr kumimoji="1" lang="en-US" altLang="zh-CN" dirty="0"/>
              <a:t>components</a:t>
            </a:r>
          </a:p>
          <a:p>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247</a:t>
            </a:fld>
            <a:endParaRPr lang="en-US"/>
          </a:p>
        </p:txBody>
      </p:sp>
    </p:spTree>
    <p:extLst>
      <p:ext uri="{BB962C8B-B14F-4D97-AF65-F5344CB8AC3E}">
        <p14:creationId xmlns:p14="http://schemas.microsoft.com/office/powerpoint/2010/main" val="345555850"/>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248</a:t>
            </a:fld>
            <a:endParaRPr lang="en-US"/>
          </a:p>
        </p:txBody>
      </p:sp>
    </p:spTree>
    <p:extLst>
      <p:ext uri="{BB962C8B-B14F-4D97-AF65-F5344CB8AC3E}">
        <p14:creationId xmlns:p14="http://schemas.microsoft.com/office/powerpoint/2010/main" val="676657993"/>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249</a:t>
            </a:fld>
            <a:endParaRPr lang="en-US"/>
          </a:p>
        </p:txBody>
      </p:sp>
    </p:spTree>
    <p:extLst>
      <p:ext uri="{BB962C8B-B14F-4D97-AF65-F5344CB8AC3E}">
        <p14:creationId xmlns:p14="http://schemas.microsoft.com/office/powerpoint/2010/main" val="3797013614"/>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250</a:t>
            </a:fld>
            <a:endParaRPr lang="en-US"/>
          </a:p>
        </p:txBody>
      </p:sp>
    </p:spTree>
    <p:extLst>
      <p:ext uri="{BB962C8B-B14F-4D97-AF65-F5344CB8AC3E}">
        <p14:creationId xmlns:p14="http://schemas.microsoft.com/office/powerpoint/2010/main" val="1849392034"/>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251</a:t>
            </a:fld>
            <a:endParaRPr lang="en-US"/>
          </a:p>
        </p:txBody>
      </p:sp>
    </p:spTree>
    <p:extLst>
      <p:ext uri="{BB962C8B-B14F-4D97-AF65-F5344CB8AC3E}">
        <p14:creationId xmlns:p14="http://schemas.microsoft.com/office/powerpoint/2010/main" val="3290976821"/>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252</a:t>
            </a:fld>
            <a:endParaRPr lang="en-US"/>
          </a:p>
        </p:txBody>
      </p:sp>
    </p:spTree>
    <p:extLst>
      <p:ext uri="{BB962C8B-B14F-4D97-AF65-F5344CB8AC3E}">
        <p14:creationId xmlns:p14="http://schemas.microsoft.com/office/powerpoint/2010/main" val="1216767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(c)In</a:t>
            </a:r>
            <a:r>
              <a:rPr kumimoji="1" lang="zh-CN" altLang="en-US" dirty="0"/>
              <a:t> </a:t>
            </a:r>
            <a:r>
              <a:rPr kumimoji="1" lang="en-US" altLang="zh-CN" dirty="0"/>
              <a:t>order</a:t>
            </a:r>
            <a:r>
              <a:rPr kumimoji="1" lang="zh-CN" altLang="en-US" dirty="0"/>
              <a:t> </a:t>
            </a:r>
            <a:r>
              <a:rPr kumimoji="1" lang="en-US" altLang="zh-CN" dirty="0"/>
              <a:t>to</a:t>
            </a:r>
            <a:r>
              <a:rPr kumimoji="1" lang="zh-CN" altLang="en-US" dirty="0"/>
              <a:t> </a:t>
            </a:r>
            <a:r>
              <a:rPr kumimoji="1" lang="en-US" altLang="zh-CN" dirty="0"/>
              <a:t>capture</a:t>
            </a:r>
            <a:r>
              <a:rPr kumimoji="1" lang="zh-CN" altLang="en-US" dirty="0"/>
              <a:t> </a:t>
            </a:r>
            <a:r>
              <a:rPr kumimoji="1" lang="en-US" altLang="zh-CN" dirty="0"/>
              <a:t>the</a:t>
            </a:r>
            <a:r>
              <a:rPr kumimoji="1" lang="zh-CN" altLang="en-US" dirty="0"/>
              <a:t> </a:t>
            </a:r>
            <a:r>
              <a:rPr kumimoji="1" lang="en-US" altLang="zh-CN" dirty="0"/>
              <a:t>word</a:t>
            </a:r>
            <a:r>
              <a:rPr kumimoji="1" lang="zh-CN" altLang="en-US" dirty="0"/>
              <a:t> </a:t>
            </a:r>
            <a:r>
              <a:rPr kumimoji="1" lang="en-US" altLang="zh-CN" dirty="0"/>
              <a:t>co-occurrence</a:t>
            </a:r>
            <a:r>
              <a:rPr kumimoji="1" lang="zh-CN" altLang="en-US" dirty="0"/>
              <a:t> </a:t>
            </a:r>
            <a:r>
              <a:rPr kumimoji="1" lang="en-US" altLang="zh-CN" dirty="0"/>
              <a:t>information,</a:t>
            </a:r>
            <a:r>
              <a:rPr kumimoji="1" lang="zh-CN" altLang="en-US" dirty="0"/>
              <a:t> </a:t>
            </a:r>
            <a:r>
              <a:rPr kumimoji="1" lang="en-US" altLang="zh-CN" dirty="0"/>
              <a:t>one</a:t>
            </a:r>
            <a:r>
              <a:rPr kumimoji="1" lang="zh-CN" altLang="en-US" dirty="0"/>
              <a:t> </a:t>
            </a:r>
            <a:r>
              <a:rPr kumimoji="1" lang="en-US" altLang="zh-CN" dirty="0"/>
              <a:t>can</a:t>
            </a:r>
            <a:r>
              <a:rPr kumimoji="1" lang="zh-CN" altLang="en-US" dirty="0"/>
              <a:t> </a:t>
            </a:r>
            <a:r>
              <a:rPr kumimoji="1" lang="en-US" altLang="zh-CN" dirty="0"/>
              <a:t>regard</a:t>
            </a:r>
            <a:r>
              <a:rPr kumimoji="1" lang="zh-CN" altLang="en-US" dirty="0"/>
              <a:t> </a:t>
            </a:r>
            <a:r>
              <a:rPr kumimoji="1" lang="en-US" altLang="zh-CN" dirty="0"/>
              <a:t>the</a:t>
            </a:r>
            <a:r>
              <a:rPr kumimoji="1" lang="zh-CN" altLang="en-US" dirty="0"/>
              <a:t> </a:t>
            </a:r>
            <a:r>
              <a:rPr kumimoji="1" lang="en-US" altLang="zh-CN" dirty="0"/>
              <a:t>co-occurrence</a:t>
            </a:r>
            <a:r>
              <a:rPr kumimoji="1" lang="zh-CN" altLang="en-US" dirty="0"/>
              <a:t> </a:t>
            </a:r>
            <a:r>
              <a:rPr kumimoji="1" lang="en-US" altLang="zh-CN" dirty="0"/>
              <a:t>matrix</a:t>
            </a:r>
            <a:r>
              <a:rPr kumimoji="1" lang="zh-CN" altLang="en-US" dirty="0"/>
              <a:t> </a:t>
            </a:r>
            <a:r>
              <a:rPr kumimoji="1" lang="en-US" altLang="zh-CN" dirty="0"/>
              <a:t>as</a:t>
            </a:r>
            <a:r>
              <a:rPr kumimoji="1" lang="zh-CN" altLang="en-US" dirty="0"/>
              <a:t> </a:t>
            </a:r>
            <a:r>
              <a:rPr kumimoji="1" lang="en-US" altLang="zh-CN" dirty="0"/>
              <a:t>an</a:t>
            </a:r>
            <a:r>
              <a:rPr kumimoji="1" lang="zh-CN" altLang="en-US" dirty="0"/>
              <a:t> </a:t>
            </a:r>
            <a:r>
              <a:rPr kumimoji="1" lang="en-US" altLang="zh-CN" dirty="0"/>
              <a:t>adjacency</a:t>
            </a:r>
            <a:r>
              <a:rPr kumimoji="1" lang="zh-CN" altLang="en-US" dirty="0"/>
              <a:t> </a:t>
            </a:r>
            <a:r>
              <a:rPr kumimoji="1" lang="en-US" altLang="zh-CN" dirty="0"/>
              <a:t>matrix.</a:t>
            </a:r>
          </a:p>
          <a:p>
            <a:r>
              <a:rPr kumimoji="1" lang="en-US" altLang="zh-CN" dirty="0"/>
              <a:t>(c)</a:t>
            </a:r>
            <a:r>
              <a:rPr kumimoji="1" lang="zh-CN" altLang="en-US" dirty="0"/>
              <a:t> </a:t>
            </a:r>
            <a:r>
              <a:rPr kumimoji="1" lang="en-US" altLang="zh-CN" dirty="0"/>
              <a:t>And</a:t>
            </a:r>
            <a:r>
              <a:rPr kumimoji="1" lang="zh-CN" altLang="en-US" dirty="0"/>
              <a:t> </a:t>
            </a:r>
            <a:r>
              <a:rPr kumimoji="1" lang="en-US" altLang="zh-CN" dirty="0"/>
              <a:t>then</a:t>
            </a:r>
            <a:r>
              <a:rPr kumimoji="1" lang="zh-CN" altLang="en-US" dirty="0"/>
              <a:t> </a:t>
            </a:r>
            <a:r>
              <a:rPr kumimoji="1" lang="en-US" altLang="zh-CN" dirty="0"/>
              <a:t>construct</a:t>
            </a:r>
            <a:r>
              <a:rPr kumimoji="1" lang="zh-CN" altLang="en-US" dirty="0"/>
              <a:t> </a:t>
            </a:r>
            <a:r>
              <a:rPr kumimoji="1" lang="en-US" altLang="zh-CN" dirty="0"/>
              <a:t>a</a:t>
            </a:r>
            <a:r>
              <a:rPr kumimoji="1" lang="zh-CN" altLang="en-US" dirty="0"/>
              <a:t> </a:t>
            </a:r>
            <a:r>
              <a:rPr kumimoji="1" lang="en-US" altLang="zh-CN" dirty="0"/>
              <a:t>graph</a:t>
            </a:r>
            <a:r>
              <a:rPr kumimoji="1" lang="zh-CN" altLang="en-US" dirty="0"/>
              <a:t> </a:t>
            </a:r>
            <a:r>
              <a:rPr kumimoji="1" lang="en-US" altLang="zh-CN" dirty="0"/>
              <a:t>containing</a:t>
            </a:r>
            <a:r>
              <a:rPr kumimoji="1" lang="zh-CN" altLang="en-US" dirty="0"/>
              <a:t> </a:t>
            </a:r>
            <a:r>
              <a:rPr kumimoji="1" lang="en-US" altLang="zh-CN" dirty="0"/>
              <a:t>each</a:t>
            </a:r>
            <a:r>
              <a:rPr kumimoji="1" lang="zh-CN" altLang="en-US" dirty="0"/>
              <a:t> </a:t>
            </a:r>
            <a:r>
              <a:rPr kumimoji="1" lang="en-US" altLang="zh-CN" dirty="0"/>
              <a:t>unique</a:t>
            </a:r>
            <a:r>
              <a:rPr kumimoji="1" lang="zh-CN" altLang="en-US" dirty="0"/>
              <a:t> </a:t>
            </a:r>
            <a:r>
              <a:rPr kumimoji="1" lang="en-US" altLang="zh-CN" dirty="0"/>
              <a:t>word</a:t>
            </a:r>
            <a:r>
              <a:rPr kumimoji="1" lang="zh-CN" altLang="en-US" dirty="0"/>
              <a:t> </a:t>
            </a:r>
            <a:r>
              <a:rPr kumimoji="1" lang="en-US" altLang="zh-CN" dirty="0"/>
              <a:t>as</a:t>
            </a:r>
            <a:r>
              <a:rPr kumimoji="1" lang="zh-CN" altLang="en-US" dirty="0"/>
              <a:t> </a:t>
            </a:r>
            <a:r>
              <a:rPr kumimoji="1" lang="en-US" altLang="zh-CN" dirty="0"/>
              <a:t>a</a:t>
            </a:r>
            <a:r>
              <a:rPr kumimoji="1" lang="zh-CN" altLang="en-US" dirty="0"/>
              <a:t> </a:t>
            </a:r>
            <a:r>
              <a:rPr kumimoji="1" lang="en-US" altLang="zh-CN" dirty="0"/>
              <a:t>node.</a:t>
            </a:r>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40</a:t>
            </a:fld>
            <a:endParaRPr lang="en-US"/>
          </a:p>
        </p:txBody>
      </p:sp>
    </p:spTree>
    <p:extLst>
      <p:ext uri="{BB962C8B-B14F-4D97-AF65-F5344CB8AC3E}">
        <p14:creationId xmlns:p14="http://schemas.microsoft.com/office/powerpoint/2010/main" val="1225625653"/>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253</a:t>
            </a:fld>
            <a:endParaRPr lang="en-US"/>
          </a:p>
        </p:txBody>
      </p:sp>
    </p:spTree>
    <p:extLst>
      <p:ext uri="{BB962C8B-B14F-4D97-AF65-F5344CB8AC3E}">
        <p14:creationId xmlns:p14="http://schemas.microsoft.com/office/powerpoint/2010/main" val="3390150172"/>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en-US" altLang="zh-CN" dirty="0"/>
          </a:p>
        </p:txBody>
      </p:sp>
      <p:sp>
        <p:nvSpPr>
          <p:cNvPr id="4" name="灯片编号占位符 3"/>
          <p:cNvSpPr>
            <a:spLocks noGrp="1"/>
          </p:cNvSpPr>
          <p:nvPr>
            <p:ph type="sldNum" sz="quarter" idx="5"/>
          </p:nvPr>
        </p:nvSpPr>
        <p:spPr/>
        <p:txBody>
          <a:bodyPr/>
          <a:lstStyle/>
          <a:p>
            <a:fld id="{41B417DD-1FF3-BD4D-8265-B310C2CF8F65}" type="slidenum">
              <a:rPr lang="en-US" smtClean="0"/>
              <a:t>254</a:t>
            </a:fld>
            <a:endParaRPr lang="en-US"/>
          </a:p>
        </p:txBody>
      </p:sp>
    </p:spTree>
    <p:extLst>
      <p:ext uri="{BB962C8B-B14F-4D97-AF65-F5344CB8AC3E}">
        <p14:creationId xmlns:p14="http://schemas.microsoft.com/office/powerpoint/2010/main" val="867968727"/>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Go</a:t>
            </a:r>
            <a:r>
              <a:rPr kumimoji="1" lang="zh-CN" altLang="en-US" dirty="0"/>
              <a:t> </a:t>
            </a:r>
            <a:r>
              <a:rPr kumimoji="1" lang="en-US" altLang="zh-CN" dirty="0"/>
              <a:t>to</a:t>
            </a:r>
            <a:r>
              <a:rPr kumimoji="1" lang="zh-CN" altLang="en-US" dirty="0"/>
              <a:t> </a:t>
            </a:r>
            <a:r>
              <a:rPr kumimoji="1" lang="en-US" altLang="zh-CN" dirty="0"/>
              <a:t>the</a:t>
            </a:r>
            <a:r>
              <a:rPr kumimoji="1" lang="zh-CN" altLang="en-US" dirty="0"/>
              <a:t> </a:t>
            </a:r>
            <a:r>
              <a:rPr kumimoji="1" lang="en-US" altLang="zh-CN" dirty="0"/>
              <a:t>SP</a:t>
            </a:r>
            <a:r>
              <a:rPr kumimoji="1" lang="zh-CN" altLang="en-US" dirty="0"/>
              <a:t> </a:t>
            </a:r>
            <a:r>
              <a:rPr kumimoji="1" lang="en-US" altLang="zh-CN" dirty="0" err="1"/>
              <a:t>jupyter</a:t>
            </a:r>
            <a:r>
              <a:rPr kumimoji="1" lang="zh-CN" altLang="en-US" dirty="0"/>
              <a:t> </a:t>
            </a:r>
            <a:r>
              <a:rPr kumimoji="1" lang="en-US" altLang="zh-CN" dirty="0"/>
              <a:t>notebook</a:t>
            </a:r>
            <a:r>
              <a:rPr kumimoji="1" lang="zh-CN" altLang="en-US" dirty="0"/>
              <a:t> </a:t>
            </a:r>
            <a:r>
              <a:rPr kumimoji="1" lang="en-US" altLang="zh-CN" dirty="0"/>
              <a:t>page</a:t>
            </a:r>
            <a:r>
              <a:rPr kumimoji="1" lang="zh-CN" altLang="en-US" dirty="0"/>
              <a:t> </a:t>
            </a:r>
            <a:r>
              <a:rPr kumimoji="1" lang="en-US" altLang="zh-CN" dirty="0"/>
              <a:t>and</a:t>
            </a:r>
            <a:r>
              <a:rPr kumimoji="1" lang="zh-CN" altLang="en-US" dirty="0"/>
              <a:t> </a:t>
            </a:r>
            <a:r>
              <a:rPr kumimoji="1" lang="en-US" altLang="zh-CN" dirty="0"/>
              <a:t>run</a:t>
            </a:r>
            <a:r>
              <a:rPr kumimoji="1" lang="zh-CN" altLang="en-US" dirty="0"/>
              <a:t> </a:t>
            </a:r>
            <a:r>
              <a:rPr kumimoji="1" lang="en-US" altLang="zh-CN" dirty="0"/>
              <a:t>demo</a:t>
            </a:r>
          </a:p>
          <a:p>
            <a:r>
              <a:rPr kumimoji="1" lang="en-US" altLang="zh-CN" dirty="0"/>
              <a:t>Back</a:t>
            </a:r>
            <a:r>
              <a:rPr kumimoji="1" lang="zh-CN" altLang="en-US" dirty="0"/>
              <a:t> </a:t>
            </a:r>
            <a:r>
              <a:rPr kumimoji="1" lang="en-US" altLang="zh-CN" dirty="0"/>
              <a:t>to</a:t>
            </a:r>
            <a:r>
              <a:rPr kumimoji="1" lang="zh-CN" altLang="en-US" dirty="0"/>
              <a:t> </a:t>
            </a:r>
            <a:r>
              <a:rPr kumimoji="1" lang="en-US" altLang="zh-CN" dirty="0"/>
              <a:t>slides</a:t>
            </a:r>
            <a:r>
              <a:rPr kumimoji="1" lang="zh-CN" altLang="en-US" dirty="0"/>
              <a:t> </a:t>
            </a:r>
            <a:r>
              <a:rPr kumimoji="1" lang="en-US" altLang="zh-CN" dirty="0"/>
              <a:t>and</a:t>
            </a:r>
            <a:r>
              <a:rPr kumimoji="1" lang="zh-CN" altLang="en-US" dirty="0"/>
              <a:t> </a:t>
            </a:r>
            <a:r>
              <a:rPr kumimoji="1" lang="en-US" altLang="zh-CN" dirty="0"/>
              <a:t>explain</a:t>
            </a:r>
            <a:r>
              <a:rPr kumimoji="1" lang="zh-CN" altLang="en-US" dirty="0"/>
              <a:t> </a:t>
            </a:r>
            <a:r>
              <a:rPr kumimoji="1" lang="en-US" altLang="zh-CN" dirty="0"/>
              <a:t>various</a:t>
            </a:r>
            <a:r>
              <a:rPr kumimoji="1" lang="zh-CN" altLang="en-US" dirty="0"/>
              <a:t> </a:t>
            </a:r>
            <a:r>
              <a:rPr kumimoji="1" lang="en-US" altLang="zh-CN" dirty="0"/>
              <a:t>components</a:t>
            </a:r>
          </a:p>
        </p:txBody>
      </p:sp>
      <p:sp>
        <p:nvSpPr>
          <p:cNvPr id="4" name="灯片编号占位符 3"/>
          <p:cNvSpPr>
            <a:spLocks noGrp="1"/>
          </p:cNvSpPr>
          <p:nvPr>
            <p:ph type="sldNum" sz="quarter" idx="5"/>
          </p:nvPr>
        </p:nvSpPr>
        <p:spPr/>
        <p:txBody>
          <a:bodyPr/>
          <a:lstStyle/>
          <a:p>
            <a:fld id="{41B417DD-1FF3-BD4D-8265-B310C2CF8F65}" type="slidenum">
              <a:rPr lang="en-US" smtClean="0"/>
              <a:t>255</a:t>
            </a:fld>
            <a:endParaRPr lang="en-US"/>
          </a:p>
        </p:txBody>
      </p:sp>
    </p:spTree>
    <p:extLst>
      <p:ext uri="{BB962C8B-B14F-4D97-AF65-F5344CB8AC3E}">
        <p14:creationId xmlns:p14="http://schemas.microsoft.com/office/powerpoint/2010/main" val="3973582757"/>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We will call the Graph2Seq model API which implements a GNN-based encoder and LSTM-based decoder.</a:t>
            </a:r>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256</a:t>
            </a:fld>
            <a:endParaRPr lang="en-US"/>
          </a:p>
        </p:txBody>
      </p:sp>
    </p:spTree>
    <p:extLst>
      <p:ext uri="{BB962C8B-B14F-4D97-AF65-F5344CB8AC3E}">
        <p14:creationId xmlns:p14="http://schemas.microsoft.com/office/powerpoint/2010/main" val="2377453155"/>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B417DD-1FF3-BD4D-8265-B310C2CF8F65}" type="slidenum">
              <a:rPr lang="en-US" smtClean="0"/>
              <a:t>259</a:t>
            </a:fld>
            <a:endParaRPr lang="en-US"/>
          </a:p>
        </p:txBody>
      </p:sp>
    </p:spTree>
    <p:extLst>
      <p:ext uri="{BB962C8B-B14F-4D97-AF65-F5344CB8AC3E}">
        <p14:creationId xmlns:p14="http://schemas.microsoft.com/office/powerpoint/2010/main" val="412010444"/>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B417DD-1FF3-BD4D-8265-B310C2CF8F65}" type="slidenum">
              <a:rPr lang="en-US" smtClean="0"/>
              <a:t>260</a:t>
            </a:fld>
            <a:endParaRPr lang="en-US"/>
          </a:p>
        </p:txBody>
      </p:sp>
    </p:spTree>
    <p:extLst>
      <p:ext uri="{BB962C8B-B14F-4D97-AF65-F5344CB8AC3E}">
        <p14:creationId xmlns:p14="http://schemas.microsoft.com/office/powerpoint/2010/main" val="3114665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Some</a:t>
            </a:r>
            <a:r>
              <a:rPr kumimoji="1" lang="zh-CN" altLang="en-US" dirty="0"/>
              <a:t> </a:t>
            </a:r>
            <a:r>
              <a:rPr kumimoji="1" lang="en-US" altLang="zh-CN" dirty="0"/>
              <a:t>logic</a:t>
            </a:r>
            <a:r>
              <a:rPr kumimoji="1" lang="zh-CN" altLang="en-US" dirty="0"/>
              <a:t> </a:t>
            </a:r>
            <a:r>
              <a:rPr kumimoji="1" lang="en-US" altLang="zh-CN" dirty="0"/>
              <a:t>form</a:t>
            </a:r>
            <a:r>
              <a:rPr kumimoji="1" lang="zh-CN" altLang="en-US" dirty="0"/>
              <a:t> </a:t>
            </a:r>
            <a:r>
              <a:rPr kumimoji="1" lang="en-US" altLang="zh-CN" dirty="0"/>
              <a:t>such</a:t>
            </a:r>
            <a:r>
              <a:rPr kumimoji="1" lang="zh-CN" altLang="en-US" dirty="0"/>
              <a:t> </a:t>
            </a:r>
            <a:r>
              <a:rPr kumimoji="1" lang="en-US" altLang="zh-CN" dirty="0"/>
              <a:t>as</a:t>
            </a:r>
            <a:r>
              <a:rPr kumimoji="1" lang="zh-CN" altLang="en-US" dirty="0"/>
              <a:t> </a:t>
            </a:r>
            <a:r>
              <a:rPr kumimoji="1" lang="en-US" altLang="zh-CN" dirty="0"/>
              <a:t>SQL</a:t>
            </a:r>
            <a:r>
              <a:rPr kumimoji="1" lang="zh-CN" altLang="en-US" dirty="0"/>
              <a:t> </a:t>
            </a:r>
            <a:r>
              <a:rPr kumimoji="1" lang="en-US" altLang="zh-CN" dirty="0"/>
              <a:t>query</a:t>
            </a:r>
            <a:r>
              <a:rPr kumimoji="1" lang="zh-CN" altLang="en-US" dirty="0"/>
              <a:t> </a:t>
            </a:r>
            <a:r>
              <a:rPr kumimoji="1" lang="en-US" altLang="zh-CN" dirty="0"/>
              <a:t>can</a:t>
            </a:r>
            <a:r>
              <a:rPr kumimoji="1" lang="zh-CN" altLang="en-US" dirty="0"/>
              <a:t> </a:t>
            </a:r>
            <a:r>
              <a:rPr kumimoji="1" lang="en-US" altLang="zh-CN" dirty="0"/>
              <a:t>also</a:t>
            </a:r>
            <a:r>
              <a:rPr kumimoji="1" lang="zh-CN" altLang="en-US" dirty="0"/>
              <a:t> </a:t>
            </a:r>
            <a:r>
              <a:rPr kumimoji="1" lang="en-US" altLang="zh-CN" dirty="0"/>
              <a:t>be</a:t>
            </a:r>
            <a:r>
              <a:rPr kumimoji="1" lang="zh-CN" altLang="en-US" dirty="0"/>
              <a:t> </a:t>
            </a:r>
            <a:r>
              <a:rPr kumimoji="1" lang="en-US" altLang="zh-CN" dirty="0"/>
              <a:t>naturally</a:t>
            </a:r>
            <a:r>
              <a:rPr kumimoji="1" lang="zh-CN" altLang="en-US" dirty="0"/>
              <a:t> </a:t>
            </a:r>
            <a:r>
              <a:rPr kumimoji="1" lang="en-US" altLang="zh-CN" dirty="0"/>
              <a:t>represented</a:t>
            </a:r>
            <a:r>
              <a:rPr kumimoji="1" lang="zh-CN" altLang="en-US" dirty="0"/>
              <a:t> </a:t>
            </a:r>
            <a:r>
              <a:rPr kumimoji="1" lang="en-US" altLang="zh-CN" dirty="0"/>
              <a:t>as</a:t>
            </a:r>
            <a:r>
              <a:rPr kumimoji="1" lang="zh-CN" altLang="en-US" dirty="0"/>
              <a:t> </a:t>
            </a:r>
            <a:r>
              <a:rPr kumimoji="1" lang="en-US" altLang="zh-CN" dirty="0"/>
              <a:t>a</a:t>
            </a:r>
            <a:r>
              <a:rPr kumimoji="1" lang="zh-CN" altLang="en-US" dirty="0"/>
              <a:t> </a:t>
            </a:r>
            <a:endParaRPr kumimoji="1" lang="en-US" altLang="zh-CN" dirty="0"/>
          </a:p>
          <a:p>
            <a:r>
              <a:rPr kumimoji="1" lang="en-US" altLang="zh-CN" dirty="0"/>
              <a:t>(c)graph</a:t>
            </a:r>
            <a:r>
              <a:rPr kumimoji="1" lang="zh-CN" altLang="en-US" dirty="0"/>
              <a:t> </a:t>
            </a:r>
            <a:r>
              <a:rPr kumimoji="1" lang="en-US" altLang="zh-CN" dirty="0"/>
              <a:t>which</a:t>
            </a:r>
            <a:r>
              <a:rPr kumimoji="1" lang="zh-CN" altLang="en-US" dirty="0"/>
              <a:t> </a:t>
            </a:r>
            <a:r>
              <a:rPr kumimoji="1" lang="en-US" altLang="zh-CN" dirty="0"/>
              <a:t>well</a:t>
            </a:r>
            <a:r>
              <a:rPr kumimoji="1" lang="zh-CN" altLang="en-US" dirty="0"/>
              <a:t> </a:t>
            </a:r>
            <a:r>
              <a:rPr kumimoji="1" lang="en-US" altLang="zh-CN" dirty="0"/>
              <a:t>captures</a:t>
            </a:r>
            <a:r>
              <a:rPr kumimoji="1" lang="zh-CN" altLang="en-US" dirty="0"/>
              <a:t> </a:t>
            </a:r>
            <a:r>
              <a:rPr kumimoji="1" lang="en-US" altLang="zh-CN" dirty="0"/>
              <a:t>the</a:t>
            </a:r>
            <a:r>
              <a:rPr kumimoji="1" lang="zh-CN" altLang="en-US" dirty="0"/>
              <a:t> </a:t>
            </a:r>
            <a:r>
              <a:rPr kumimoji="1" lang="en-US" altLang="zh-CN" dirty="0"/>
              <a:t>relations</a:t>
            </a:r>
            <a:r>
              <a:rPr kumimoji="1" lang="zh-CN" altLang="en-US" dirty="0"/>
              <a:t> </a:t>
            </a:r>
            <a:r>
              <a:rPr kumimoji="1" lang="en-US" altLang="zh-CN" dirty="0"/>
              <a:t>among</a:t>
            </a:r>
            <a:r>
              <a:rPr kumimoji="1" lang="zh-CN" altLang="en-US" dirty="0"/>
              <a:t> </a:t>
            </a:r>
            <a:r>
              <a:rPr kumimoji="1" lang="en-US" altLang="zh-CN" dirty="0"/>
              <a:t>various</a:t>
            </a:r>
            <a:r>
              <a:rPr kumimoji="1" lang="zh-CN" altLang="en-US" dirty="0"/>
              <a:t> </a:t>
            </a:r>
            <a:r>
              <a:rPr kumimoji="1" lang="en-US" altLang="zh-CN" dirty="0"/>
              <a:t>objects.</a:t>
            </a:r>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41</a:t>
            </a:fld>
            <a:endParaRPr lang="en-US"/>
          </a:p>
        </p:txBody>
      </p:sp>
    </p:spTree>
    <p:extLst>
      <p:ext uri="{BB962C8B-B14F-4D97-AF65-F5344CB8AC3E}">
        <p14:creationId xmlns:p14="http://schemas.microsoft.com/office/powerpoint/2010/main" val="3822873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B417DD-1FF3-BD4D-8265-B310C2CF8F65}" type="slidenum">
              <a:rPr lang="en-US" smtClean="0"/>
              <a:t>12</a:t>
            </a:fld>
            <a:endParaRPr lang="en-US"/>
          </a:p>
        </p:txBody>
      </p:sp>
    </p:spTree>
    <p:extLst>
      <p:ext uri="{BB962C8B-B14F-4D97-AF65-F5344CB8AC3E}">
        <p14:creationId xmlns:p14="http://schemas.microsoft.com/office/powerpoint/2010/main" val="6467226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So far, we have discussed many common static graph construction approaches which preserve some kind of prior or domain knowledge. In practice, it might be beneficial to construct some hybrid graph capturing multiple sources of prior or domain knowledge which is tightly coupled to the NLP task at hand. </a:t>
            </a:r>
          </a:p>
        </p:txBody>
      </p:sp>
      <p:sp>
        <p:nvSpPr>
          <p:cNvPr id="4" name="灯片编号占位符 3"/>
          <p:cNvSpPr>
            <a:spLocks noGrp="1"/>
          </p:cNvSpPr>
          <p:nvPr>
            <p:ph type="sldNum" sz="quarter" idx="5"/>
          </p:nvPr>
        </p:nvSpPr>
        <p:spPr/>
        <p:txBody>
          <a:bodyPr/>
          <a:lstStyle/>
          <a:p>
            <a:fld id="{41B417DD-1FF3-BD4D-8265-B310C2CF8F65}" type="slidenum">
              <a:rPr lang="en-US" smtClean="0"/>
              <a:t>42</a:t>
            </a:fld>
            <a:endParaRPr lang="en-US"/>
          </a:p>
        </p:txBody>
      </p:sp>
    </p:spTree>
    <p:extLst>
      <p:ext uri="{BB962C8B-B14F-4D97-AF65-F5344CB8AC3E}">
        <p14:creationId xmlns:p14="http://schemas.microsoft.com/office/powerpoint/2010/main" val="14648767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As</a:t>
            </a:r>
            <a:r>
              <a:rPr kumimoji="1" lang="zh-CN" altLang="en-US" dirty="0"/>
              <a:t> </a:t>
            </a:r>
            <a:r>
              <a:rPr kumimoji="1" lang="en-US" altLang="zh-CN" dirty="0"/>
              <a:t>we</a:t>
            </a:r>
            <a:r>
              <a:rPr kumimoji="1" lang="zh-CN" altLang="en-US" dirty="0"/>
              <a:t> </a:t>
            </a:r>
            <a:r>
              <a:rPr kumimoji="1" lang="en-US" altLang="zh-CN" dirty="0"/>
              <a:t>already</a:t>
            </a:r>
            <a:r>
              <a:rPr kumimoji="1" lang="zh-CN" altLang="en-US" dirty="0"/>
              <a:t> </a:t>
            </a:r>
            <a:r>
              <a:rPr kumimoji="1" lang="en-US" altLang="zh-CN" dirty="0"/>
              <a:t>see,</a:t>
            </a:r>
            <a:r>
              <a:rPr kumimoji="1" lang="zh-CN" altLang="en-US" dirty="0"/>
              <a:t> </a:t>
            </a:r>
            <a:r>
              <a:rPr kumimoji="1" lang="en-US" altLang="zh-CN" dirty="0"/>
              <a:t>static</a:t>
            </a:r>
            <a:r>
              <a:rPr kumimoji="1" lang="zh-CN" altLang="en-US" dirty="0"/>
              <a:t> </a:t>
            </a:r>
            <a:r>
              <a:rPr kumimoji="1" lang="en-US" altLang="zh-CN" dirty="0"/>
              <a:t>graph</a:t>
            </a:r>
            <a:r>
              <a:rPr kumimoji="1" lang="zh-CN" altLang="en-US" dirty="0"/>
              <a:t> </a:t>
            </a:r>
            <a:r>
              <a:rPr kumimoji="1" lang="en-US" altLang="zh-CN" dirty="0"/>
              <a:t>construction</a:t>
            </a:r>
            <a:r>
              <a:rPr kumimoji="1" lang="zh-CN" altLang="en-US" dirty="0"/>
              <a:t> </a:t>
            </a:r>
            <a:r>
              <a:rPr kumimoji="1" lang="en-US" altLang="zh-CN" dirty="0"/>
              <a:t>operates</a:t>
            </a:r>
            <a:r>
              <a:rPr kumimoji="1" lang="zh-CN" altLang="en-US" dirty="0"/>
              <a:t> </a:t>
            </a:r>
            <a:r>
              <a:rPr kumimoji="1" lang="en-US" altLang="zh-CN" dirty="0"/>
              <a:t>by</a:t>
            </a:r>
            <a:r>
              <a:rPr kumimoji="1" lang="zh-CN" altLang="en-US" dirty="0"/>
              <a:t> </a:t>
            </a:r>
            <a:r>
              <a:rPr kumimoji="1" lang="en-US" altLang="zh-CN" dirty="0"/>
              <a:t>augmenting</a:t>
            </a:r>
            <a:r>
              <a:rPr kumimoji="1" lang="zh-CN" altLang="en-US" dirty="0"/>
              <a:t> </a:t>
            </a:r>
            <a:r>
              <a:rPr kumimoji="1" lang="en-US" altLang="zh-CN" dirty="0"/>
              <a:t>text</a:t>
            </a:r>
            <a:r>
              <a:rPr kumimoji="1" lang="zh-CN" altLang="en-US" dirty="0"/>
              <a:t> </a:t>
            </a:r>
            <a:r>
              <a:rPr kumimoji="1" lang="en-US" altLang="zh-CN" dirty="0"/>
              <a:t>with</a:t>
            </a:r>
            <a:r>
              <a:rPr kumimoji="1" lang="zh-CN" altLang="en-US" dirty="0"/>
              <a:t> </a:t>
            </a:r>
            <a:r>
              <a:rPr kumimoji="1" lang="en-US" altLang="zh-CN" dirty="0"/>
              <a:t>various</a:t>
            </a:r>
            <a:r>
              <a:rPr kumimoji="1" lang="zh-CN" altLang="en-US" dirty="0"/>
              <a:t> </a:t>
            </a:r>
            <a:r>
              <a:rPr kumimoji="1" lang="en-US" altLang="zh-CN" dirty="0"/>
              <a:t>domain</a:t>
            </a:r>
            <a:r>
              <a:rPr kumimoji="1" lang="zh-CN" altLang="en-US" dirty="0"/>
              <a:t> </a:t>
            </a:r>
            <a:r>
              <a:rPr kumimoji="1" lang="en-US" altLang="zh-CN" dirty="0"/>
              <a:t>knowledge</a:t>
            </a:r>
            <a:r>
              <a:rPr kumimoji="1" lang="zh-CN" altLang="en-US" dirty="0"/>
              <a:t> </a:t>
            </a:r>
            <a:r>
              <a:rPr kumimoji="1" lang="en-US" altLang="zh-CN" dirty="0"/>
              <a:t>during</a:t>
            </a:r>
            <a:r>
              <a:rPr kumimoji="1" lang="zh-CN" altLang="en-US" dirty="0"/>
              <a:t> </a:t>
            </a:r>
            <a:r>
              <a:rPr kumimoji="1" lang="en-US" altLang="zh-CN" dirty="0"/>
              <a:t>preprocessing</a:t>
            </a:r>
            <a:r>
              <a:rPr kumimoji="1" lang="zh-CN" altLang="en-US" dirty="0"/>
              <a:t> </a:t>
            </a:r>
            <a:r>
              <a:rPr kumimoji="1" lang="en-US" altLang="zh-CN" dirty="0"/>
              <a:t>including</a:t>
            </a:r>
            <a:r>
              <a:rPr kumimoji="1" lang="zh-CN" altLang="en-US" dirty="0"/>
              <a:t> </a:t>
            </a:r>
            <a:r>
              <a:rPr kumimoji="1" lang="en-US" altLang="zh-CN" dirty="0"/>
              <a:t>syntax,</a:t>
            </a:r>
            <a:r>
              <a:rPr kumimoji="1" lang="zh-CN" altLang="en-US" dirty="0"/>
              <a:t> </a:t>
            </a:r>
            <a:r>
              <a:rPr kumimoji="1" lang="en-US" altLang="zh-CN" dirty="0"/>
              <a:t>semantics,</a:t>
            </a:r>
            <a:r>
              <a:rPr kumimoji="1" lang="zh-CN" altLang="en-US" dirty="0"/>
              <a:t> </a:t>
            </a:r>
            <a:r>
              <a:rPr kumimoji="1" lang="en-US" altLang="zh-CN" dirty="0"/>
              <a:t>topic,</a:t>
            </a:r>
            <a:r>
              <a:rPr kumimoji="1" lang="zh-CN" altLang="en-US" dirty="0"/>
              <a:t> </a:t>
            </a:r>
            <a:r>
              <a:rPr kumimoji="1" lang="en-US" altLang="zh-CN" dirty="0"/>
              <a:t>co-occurrence,</a:t>
            </a:r>
            <a:r>
              <a:rPr kumimoji="1" lang="zh-CN" altLang="en-US" dirty="0"/>
              <a:t> </a:t>
            </a:r>
            <a:r>
              <a:rPr kumimoji="1" lang="en-US" altLang="zh-CN" dirty="0"/>
              <a:t>world</a:t>
            </a:r>
            <a:r>
              <a:rPr kumimoji="1" lang="zh-CN" altLang="en-US" dirty="0"/>
              <a:t> </a:t>
            </a:r>
            <a:r>
              <a:rPr kumimoji="1" lang="en-US" altLang="zh-CN" dirty="0"/>
              <a:t>knowledge</a:t>
            </a:r>
            <a:r>
              <a:rPr kumimoji="1" lang="zh-CN" altLang="en-US" dirty="0"/>
              <a:t> </a:t>
            </a:r>
            <a:r>
              <a:rPr kumimoji="1" lang="en-US" altLang="zh-CN" dirty="0"/>
              <a:t>and</a:t>
            </a:r>
            <a:r>
              <a:rPr kumimoji="1" lang="zh-CN" altLang="en-US" dirty="0"/>
              <a:t> </a:t>
            </a:r>
            <a:r>
              <a:rPr kumimoji="1" lang="en-US" altLang="zh-CN" dirty="0"/>
              <a:t>so</a:t>
            </a:r>
            <a:r>
              <a:rPr kumimoji="1" lang="zh-CN" altLang="en-US" dirty="0"/>
              <a:t> </a:t>
            </a:r>
            <a:r>
              <a:rPr kumimoji="1" lang="en-US" altLang="zh-CN" dirty="0"/>
              <a:t>on.</a:t>
            </a:r>
            <a:r>
              <a:rPr kumimoji="1" lang="zh-CN" altLang="en-US" dirty="0"/>
              <a:t> </a:t>
            </a:r>
            <a:endParaRPr kumimoji="1" lang="en-US" altLang="zh-CN" dirty="0"/>
          </a:p>
          <a:p>
            <a:r>
              <a:rPr kumimoji="1" lang="en-US" altLang="zh-CN" dirty="0"/>
              <a:t>For</a:t>
            </a:r>
            <a:r>
              <a:rPr kumimoji="1" lang="zh-CN" altLang="en-US" dirty="0"/>
              <a:t> </a:t>
            </a:r>
            <a:r>
              <a:rPr kumimoji="1" lang="en-US" altLang="zh-CN" dirty="0"/>
              <a:t>each</a:t>
            </a:r>
            <a:r>
              <a:rPr kumimoji="1" lang="zh-CN" altLang="en-US" dirty="0"/>
              <a:t> </a:t>
            </a:r>
            <a:r>
              <a:rPr kumimoji="1" lang="en-US" altLang="zh-CN" dirty="0"/>
              <a:t>type</a:t>
            </a:r>
            <a:r>
              <a:rPr kumimoji="1" lang="zh-CN" altLang="en-US" dirty="0"/>
              <a:t> </a:t>
            </a:r>
            <a:r>
              <a:rPr kumimoji="1" lang="en-US" altLang="zh-CN" dirty="0"/>
              <a:t>of</a:t>
            </a:r>
            <a:r>
              <a:rPr kumimoji="1" lang="zh-CN" altLang="en-US" dirty="0"/>
              <a:t> </a:t>
            </a:r>
            <a:r>
              <a:rPr kumimoji="1" lang="en-US" altLang="zh-CN" dirty="0"/>
              <a:t>domain</a:t>
            </a:r>
            <a:r>
              <a:rPr kumimoji="1" lang="zh-CN" altLang="en-US" dirty="0"/>
              <a:t> </a:t>
            </a:r>
            <a:r>
              <a:rPr kumimoji="1" lang="en-US" altLang="zh-CN" dirty="0"/>
              <a:t>knowledge,</a:t>
            </a:r>
            <a:r>
              <a:rPr kumimoji="1" lang="zh-CN" altLang="en-US" dirty="0"/>
              <a:t> </a:t>
            </a:r>
            <a:r>
              <a:rPr kumimoji="1" lang="en-US" altLang="zh-CN" dirty="0"/>
              <a:t>there</a:t>
            </a:r>
            <a:r>
              <a:rPr kumimoji="1" lang="zh-CN" altLang="en-US" dirty="0"/>
              <a:t> </a:t>
            </a:r>
            <a:r>
              <a:rPr kumimoji="1" lang="en-US" altLang="zh-CN" dirty="0"/>
              <a:t>are</a:t>
            </a:r>
            <a:r>
              <a:rPr kumimoji="1" lang="zh-CN" altLang="en-US" dirty="0"/>
              <a:t> </a:t>
            </a:r>
            <a:r>
              <a:rPr kumimoji="1" lang="en-US" altLang="zh-CN" dirty="0"/>
              <a:t>various</a:t>
            </a:r>
            <a:r>
              <a:rPr kumimoji="1" lang="zh-CN" altLang="en-US" dirty="0"/>
              <a:t> </a:t>
            </a:r>
            <a:r>
              <a:rPr kumimoji="1" lang="en-US" altLang="zh-CN" dirty="0"/>
              <a:t>types</a:t>
            </a:r>
            <a:r>
              <a:rPr kumimoji="1" lang="zh-CN" altLang="en-US" dirty="0"/>
              <a:t> </a:t>
            </a:r>
            <a:r>
              <a:rPr kumimoji="1" lang="en-US" altLang="zh-CN" dirty="0"/>
              <a:t>of</a:t>
            </a:r>
            <a:r>
              <a:rPr kumimoji="1" lang="zh-CN" altLang="en-US" dirty="0"/>
              <a:t> </a:t>
            </a:r>
            <a:r>
              <a:rPr kumimoji="1" lang="en-US" altLang="zh-CN" dirty="0"/>
              <a:t>graphs</a:t>
            </a:r>
            <a:r>
              <a:rPr kumimoji="1" lang="zh-CN" altLang="en-US" dirty="0"/>
              <a:t> </a:t>
            </a:r>
            <a:r>
              <a:rPr kumimoji="1" lang="en-US" altLang="zh-CN" dirty="0"/>
              <a:t>we</a:t>
            </a:r>
            <a:r>
              <a:rPr kumimoji="1" lang="zh-CN" altLang="en-US" dirty="0"/>
              <a:t> </a:t>
            </a:r>
            <a:r>
              <a:rPr kumimoji="1" lang="en-US" altLang="zh-CN" dirty="0"/>
              <a:t>can</a:t>
            </a:r>
            <a:r>
              <a:rPr kumimoji="1" lang="zh-CN" altLang="en-US" dirty="0"/>
              <a:t> </a:t>
            </a:r>
            <a:r>
              <a:rPr kumimoji="1" lang="en-US" altLang="zh-CN" dirty="0"/>
              <a:t>construct.</a:t>
            </a:r>
            <a:r>
              <a:rPr kumimoji="1" lang="zh-CN" altLang="en-US" dirty="0"/>
              <a:t> </a:t>
            </a:r>
            <a:endParaRPr kumimoji="1" lang="en-US" altLang="zh-CN" dirty="0"/>
          </a:p>
          <a:p>
            <a:endParaRPr kumimoji="1" lang="en-US" altLang="zh-CN" dirty="0"/>
          </a:p>
          <a:p>
            <a:r>
              <a:rPr kumimoji="1" lang="en-US" altLang="zh-CN" dirty="0"/>
              <a:t>Which static graph to construct depends on the specific NLP application. For instance, for multi-hop MRC task, entities and entities coreferences across documents are important.</a:t>
            </a:r>
          </a:p>
          <a:p>
            <a:endParaRPr kumimoji="1" lang="en-US" altLang="zh-CN" dirty="0"/>
          </a:p>
          <a:p>
            <a:r>
              <a:rPr kumimoji="1" lang="en-US" altLang="zh-CN" dirty="0"/>
              <a:t>As</a:t>
            </a:r>
            <a:r>
              <a:rPr kumimoji="1" lang="zh-CN" altLang="en-US" dirty="0"/>
              <a:t> </a:t>
            </a:r>
            <a:r>
              <a:rPr kumimoji="1" lang="en-US" altLang="zh-CN" dirty="0"/>
              <a:t>we</a:t>
            </a:r>
            <a:r>
              <a:rPr kumimoji="1" lang="zh-CN" altLang="en-US" dirty="0"/>
              <a:t> </a:t>
            </a:r>
            <a:r>
              <a:rPr kumimoji="1" lang="en-US" altLang="zh-CN" dirty="0"/>
              <a:t>will</a:t>
            </a:r>
            <a:r>
              <a:rPr kumimoji="1" lang="zh-CN" altLang="en-US" dirty="0"/>
              <a:t> </a:t>
            </a:r>
            <a:r>
              <a:rPr kumimoji="1" lang="en-US" altLang="zh-CN" dirty="0"/>
              <a:t>see</a:t>
            </a:r>
            <a:r>
              <a:rPr kumimoji="1" lang="zh-CN" altLang="en-US" dirty="0"/>
              <a:t> </a:t>
            </a:r>
            <a:r>
              <a:rPr kumimoji="1" lang="en-US" altLang="zh-CN" dirty="0"/>
              <a:t>in</a:t>
            </a:r>
            <a:r>
              <a:rPr kumimoji="1" lang="zh-CN" altLang="en-US" dirty="0"/>
              <a:t> </a:t>
            </a:r>
            <a:r>
              <a:rPr kumimoji="1" lang="en-US" altLang="zh-CN" dirty="0"/>
              <a:t>the</a:t>
            </a:r>
            <a:r>
              <a:rPr kumimoji="1" lang="zh-CN" altLang="en-US" dirty="0"/>
              <a:t> </a:t>
            </a:r>
            <a:r>
              <a:rPr kumimoji="1" lang="en-US" altLang="zh-CN" dirty="0"/>
              <a:t>application</a:t>
            </a:r>
            <a:r>
              <a:rPr kumimoji="1" lang="zh-CN" altLang="en-US" dirty="0"/>
              <a:t> </a:t>
            </a:r>
            <a:r>
              <a:rPr kumimoji="1" lang="en-US" altLang="zh-CN" dirty="0"/>
              <a:t>part</a:t>
            </a:r>
            <a:r>
              <a:rPr kumimoji="1" lang="zh-CN" altLang="en-US" dirty="0"/>
              <a:t> </a:t>
            </a:r>
            <a:r>
              <a:rPr kumimoji="1" lang="en-US" altLang="zh-CN" dirty="0"/>
              <a:t>of</a:t>
            </a:r>
            <a:r>
              <a:rPr kumimoji="1" lang="zh-CN" altLang="en-US" dirty="0"/>
              <a:t> </a:t>
            </a:r>
            <a:r>
              <a:rPr kumimoji="1" lang="en-US" altLang="zh-CN" dirty="0"/>
              <a:t>this</a:t>
            </a:r>
            <a:r>
              <a:rPr kumimoji="1" lang="zh-CN" altLang="en-US" dirty="0"/>
              <a:t> </a:t>
            </a:r>
            <a:r>
              <a:rPr kumimoji="1" lang="en-US" altLang="zh-CN" dirty="0"/>
              <a:t>tutorial,</a:t>
            </a:r>
            <a:r>
              <a:rPr kumimoji="1" lang="zh-CN" altLang="en-US" dirty="0"/>
              <a:t> </a:t>
            </a:r>
            <a:r>
              <a:rPr kumimoji="1" lang="en-US" altLang="zh-CN" dirty="0"/>
              <a:t>these</a:t>
            </a:r>
            <a:r>
              <a:rPr kumimoji="1" lang="zh-CN" altLang="en-US" dirty="0"/>
              <a:t> </a:t>
            </a:r>
            <a:r>
              <a:rPr kumimoji="1" lang="en-US" altLang="zh-CN" dirty="0"/>
              <a:t>static</a:t>
            </a:r>
            <a:r>
              <a:rPr kumimoji="1" lang="zh-CN" altLang="en-US" dirty="0"/>
              <a:t> </a:t>
            </a:r>
            <a:r>
              <a:rPr kumimoji="1" lang="en-US" altLang="zh-CN" dirty="0"/>
              <a:t>graph</a:t>
            </a:r>
            <a:r>
              <a:rPr kumimoji="1" lang="zh-CN" altLang="en-US" dirty="0"/>
              <a:t> </a:t>
            </a:r>
            <a:r>
              <a:rPr kumimoji="1" lang="en-US" altLang="zh-CN" dirty="0"/>
              <a:t>construction</a:t>
            </a:r>
            <a:r>
              <a:rPr kumimoji="1" lang="zh-CN" altLang="en-US" dirty="0"/>
              <a:t> </a:t>
            </a:r>
            <a:r>
              <a:rPr kumimoji="1" lang="en-US" altLang="zh-CN" dirty="0"/>
              <a:t>approaches</a:t>
            </a:r>
            <a:r>
              <a:rPr kumimoji="1" lang="zh-CN" altLang="en-US" dirty="0"/>
              <a:t> </a:t>
            </a:r>
            <a:r>
              <a:rPr kumimoji="1" lang="en-US" altLang="zh-CN" dirty="0"/>
              <a:t>are</a:t>
            </a:r>
            <a:r>
              <a:rPr kumimoji="1" lang="zh-CN" altLang="en-US" dirty="0"/>
              <a:t> </a:t>
            </a:r>
            <a:r>
              <a:rPr kumimoji="1" lang="en-US" altLang="zh-CN" dirty="0"/>
              <a:t>widely</a:t>
            </a:r>
            <a:r>
              <a:rPr kumimoji="1" lang="zh-CN" altLang="en-US" dirty="0"/>
              <a:t> </a:t>
            </a:r>
            <a:r>
              <a:rPr kumimoji="1" lang="en-US" altLang="zh-CN" dirty="0"/>
              <a:t>used</a:t>
            </a:r>
            <a:r>
              <a:rPr kumimoji="1" lang="zh-CN" altLang="en-US" dirty="0"/>
              <a:t> </a:t>
            </a:r>
            <a:r>
              <a:rPr kumimoji="1" lang="en-US" altLang="zh-CN" dirty="0"/>
              <a:t>in</a:t>
            </a:r>
            <a:r>
              <a:rPr kumimoji="1" lang="zh-CN" altLang="en-US" dirty="0"/>
              <a:t> </a:t>
            </a:r>
            <a:r>
              <a:rPr kumimoji="1" lang="en-US" altLang="zh-CN" dirty="0"/>
              <a:t>various</a:t>
            </a:r>
            <a:r>
              <a:rPr kumimoji="1" lang="zh-CN" altLang="en-US" dirty="0"/>
              <a:t> </a:t>
            </a:r>
            <a:r>
              <a:rPr kumimoji="1" lang="en-US" altLang="zh-CN" dirty="0"/>
              <a:t>NLP</a:t>
            </a:r>
            <a:r>
              <a:rPr kumimoji="1" lang="zh-CN" altLang="en-US" dirty="0"/>
              <a:t> </a:t>
            </a:r>
            <a:r>
              <a:rPr kumimoji="1" lang="en-US" altLang="zh-CN" dirty="0"/>
              <a:t>applications</a:t>
            </a:r>
            <a:r>
              <a:rPr kumimoji="1" lang="zh-CN" altLang="en-US" dirty="0"/>
              <a:t> </a:t>
            </a:r>
            <a:r>
              <a:rPr kumimoji="1" lang="en-US" altLang="zh-CN" dirty="0"/>
              <a:t>such</a:t>
            </a:r>
            <a:r>
              <a:rPr kumimoji="1" lang="zh-CN" altLang="en-US" dirty="0"/>
              <a:t> </a:t>
            </a:r>
            <a:r>
              <a:rPr kumimoji="1" lang="en-US" altLang="zh-CN" dirty="0"/>
              <a:t>as</a:t>
            </a:r>
            <a:r>
              <a:rPr kumimoji="1" lang="zh-CN" altLang="en-US" dirty="0"/>
              <a:t> </a:t>
            </a:r>
            <a:r>
              <a:rPr kumimoji="1" lang="en-US" altLang="zh-CN" dirty="0"/>
              <a:t>NLG,</a:t>
            </a:r>
            <a:r>
              <a:rPr kumimoji="1" lang="zh-CN" altLang="en-US" dirty="0"/>
              <a:t> </a:t>
            </a:r>
            <a:r>
              <a:rPr kumimoji="1" lang="en-US" altLang="zh-CN" dirty="0"/>
              <a:t>reading</a:t>
            </a:r>
            <a:r>
              <a:rPr kumimoji="1" lang="zh-CN" altLang="en-US" dirty="0"/>
              <a:t> </a:t>
            </a:r>
            <a:r>
              <a:rPr kumimoji="1" lang="en-US" altLang="zh-CN" dirty="0"/>
              <a:t>comprehension</a:t>
            </a:r>
            <a:r>
              <a:rPr kumimoji="1" lang="zh-CN" altLang="en-US" dirty="0"/>
              <a:t> </a:t>
            </a:r>
            <a:r>
              <a:rPr kumimoji="1" lang="en-US" altLang="zh-CN" dirty="0"/>
              <a:t>and</a:t>
            </a:r>
            <a:r>
              <a:rPr kumimoji="1" lang="zh-CN" altLang="en-US" dirty="0"/>
              <a:t> </a:t>
            </a:r>
            <a:r>
              <a:rPr kumimoji="1" lang="en-US" altLang="zh-CN" dirty="0"/>
              <a:t>semantic</a:t>
            </a:r>
            <a:r>
              <a:rPr kumimoji="1" lang="zh-CN" altLang="en-US" dirty="0"/>
              <a:t> </a:t>
            </a:r>
            <a:r>
              <a:rPr kumimoji="1" lang="en-US" altLang="zh-CN" dirty="0"/>
              <a:t>parsing.</a:t>
            </a:r>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43</a:t>
            </a:fld>
            <a:endParaRPr lang="en-US"/>
          </a:p>
        </p:txBody>
      </p:sp>
    </p:spTree>
    <p:extLst>
      <p:ext uri="{BB962C8B-B14F-4D97-AF65-F5344CB8AC3E}">
        <p14:creationId xmlns:p14="http://schemas.microsoft.com/office/powerpoint/2010/main" val="21301488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Next,</a:t>
            </a:r>
            <a:r>
              <a:rPr kumimoji="1" lang="zh-CN" altLang="en-US" dirty="0"/>
              <a:t> </a:t>
            </a:r>
            <a:r>
              <a:rPr kumimoji="1" lang="en-US" altLang="zh-CN" dirty="0"/>
              <a:t>we</a:t>
            </a:r>
            <a:r>
              <a:rPr kumimoji="1" lang="zh-CN" altLang="en-US" dirty="0"/>
              <a:t> </a:t>
            </a:r>
            <a:r>
              <a:rPr kumimoji="1" lang="en-US" altLang="zh-CN" dirty="0"/>
              <a:t>will</a:t>
            </a:r>
            <a:r>
              <a:rPr kumimoji="1" lang="zh-CN" altLang="en-US" dirty="0"/>
              <a:t> </a:t>
            </a:r>
            <a:r>
              <a:rPr kumimoji="1" lang="en-US" altLang="zh-CN" dirty="0"/>
              <a:t>introduce</a:t>
            </a:r>
            <a:r>
              <a:rPr kumimoji="1" lang="zh-CN" altLang="en-US" dirty="0"/>
              <a:t> </a:t>
            </a:r>
            <a:r>
              <a:rPr kumimoji="1" lang="en-US" altLang="zh-CN" dirty="0"/>
              <a:t>dynamic</a:t>
            </a:r>
            <a:r>
              <a:rPr kumimoji="1" lang="zh-CN" altLang="en-US" dirty="0"/>
              <a:t> </a:t>
            </a:r>
            <a:r>
              <a:rPr kumimoji="1" lang="en-US" altLang="zh-CN" dirty="0"/>
              <a:t>graph</a:t>
            </a:r>
            <a:r>
              <a:rPr kumimoji="1" lang="zh-CN" altLang="en-US" dirty="0"/>
              <a:t> </a:t>
            </a:r>
            <a:r>
              <a:rPr kumimoji="1" lang="en-US" altLang="zh-CN" dirty="0"/>
              <a:t>construction</a:t>
            </a:r>
            <a:r>
              <a:rPr kumimoji="1" lang="zh-CN" altLang="en-US" dirty="0"/>
              <a:t> </a:t>
            </a:r>
            <a:r>
              <a:rPr kumimoji="1" lang="en-US" altLang="zh-CN" dirty="0"/>
              <a:t>which</a:t>
            </a:r>
            <a:r>
              <a:rPr kumimoji="1" lang="zh-CN" altLang="en-US" dirty="0"/>
              <a:t> </a:t>
            </a:r>
            <a:r>
              <a:rPr kumimoji="1" lang="en-US" altLang="zh-CN" dirty="0"/>
              <a:t>shares</a:t>
            </a:r>
            <a:r>
              <a:rPr kumimoji="1" lang="zh-CN" altLang="en-US" dirty="0"/>
              <a:t> </a:t>
            </a:r>
            <a:r>
              <a:rPr kumimoji="1" lang="en-US" altLang="zh-CN" dirty="0"/>
              <a:t>the</a:t>
            </a:r>
            <a:r>
              <a:rPr kumimoji="1" lang="zh-CN" altLang="en-US" dirty="0"/>
              <a:t> </a:t>
            </a:r>
            <a:r>
              <a:rPr kumimoji="1" lang="en-US" altLang="zh-CN" dirty="0"/>
              <a:t>same</a:t>
            </a:r>
            <a:r>
              <a:rPr kumimoji="1" lang="zh-CN" altLang="en-US" dirty="0"/>
              <a:t> </a:t>
            </a:r>
            <a:r>
              <a:rPr kumimoji="1" lang="en-US" altLang="zh-CN" dirty="0"/>
              <a:t>goal</a:t>
            </a:r>
            <a:r>
              <a:rPr kumimoji="1" lang="zh-CN" altLang="en-US" dirty="0"/>
              <a:t> </a:t>
            </a:r>
            <a:r>
              <a:rPr kumimoji="1" lang="en-US" altLang="zh-CN" dirty="0"/>
              <a:t>with</a:t>
            </a:r>
            <a:r>
              <a:rPr kumimoji="1" lang="zh-CN" altLang="en-US" dirty="0"/>
              <a:t> </a:t>
            </a:r>
            <a:r>
              <a:rPr kumimoji="1" lang="en-US" altLang="zh-CN" dirty="0"/>
              <a:t>static</a:t>
            </a:r>
            <a:r>
              <a:rPr kumimoji="1" lang="zh-CN" altLang="en-US" dirty="0"/>
              <a:t> </a:t>
            </a:r>
            <a:r>
              <a:rPr kumimoji="1" lang="en-US" altLang="zh-CN" dirty="0"/>
              <a:t>graph</a:t>
            </a:r>
            <a:r>
              <a:rPr kumimoji="1" lang="zh-CN" altLang="en-US" dirty="0"/>
              <a:t> </a:t>
            </a:r>
            <a:r>
              <a:rPr kumimoji="1" lang="en-US" altLang="zh-CN" dirty="0"/>
              <a:t>construction.</a:t>
            </a:r>
            <a:r>
              <a:rPr kumimoji="1" lang="zh-CN" altLang="en-US" dirty="0"/>
              <a:t> </a:t>
            </a:r>
            <a:r>
              <a:rPr kumimoji="1" lang="en-US" altLang="zh-CN" dirty="0"/>
              <a:t>Unlike</a:t>
            </a:r>
            <a:r>
              <a:rPr kumimoji="1" lang="zh-CN" altLang="en-US" dirty="0"/>
              <a:t> </a:t>
            </a:r>
            <a:r>
              <a:rPr kumimoji="1" lang="en-US" altLang="zh-CN" dirty="0"/>
              <a:t>static</a:t>
            </a:r>
            <a:r>
              <a:rPr kumimoji="1" lang="zh-CN" altLang="en-US" dirty="0"/>
              <a:t> </a:t>
            </a:r>
            <a:r>
              <a:rPr kumimoji="1" lang="en-US" altLang="zh-CN" dirty="0"/>
              <a:t>graph</a:t>
            </a:r>
            <a:r>
              <a:rPr kumimoji="1" lang="zh-CN" altLang="en-US" dirty="0"/>
              <a:t> </a:t>
            </a:r>
            <a:r>
              <a:rPr kumimoji="1" lang="en-US" altLang="zh-CN" dirty="0"/>
              <a:t>construction</a:t>
            </a:r>
            <a:r>
              <a:rPr kumimoji="1" lang="zh-CN" altLang="en-US" dirty="0"/>
              <a:t> </a:t>
            </a:r>
            <a:r>
              <a:rPr kumimoji="1" lang="en-US" altLang="zh-CN" dirty="0"/>
              <a:t>which</a:t>
            </a:r>
            <a:r>
              <a:rPr kumimoji="1" lang="zh-CN" altLang="en-US" dirty="0"/>
              <a:t> </a:t>
            </a:r>
            <a:r>
              <a:rPr kumimoji="1" lang="en-US" altLang="zh-CN" dirty="0"/>
              <a:t>is</a:t>
            </a:r>
            <a:r>
              <a:rPr kumimoji="1" lang="zh-CN" altLang="en-US" dirty="0"/>
              <a:t> </a:t>
            </a:r>
            <a:r>
              <a:rPr kumimoji="1" lang="en-US" altLang="zh-CN" dirty="0"/>
              <a:t>performed</a:t>
            </a:r>
            <a:r>
              <a:rPr kumimoji="1" lang="zh-CN" altLang="en-US" dirty="0"/>
              <a:t> </a:t>
            </a:r>
            <a:r>
              <a:rPr kumimoji="1" lang="en-US" altLang="zh-CN" dirty="0"/>
              <a:t>during</a:t>
            </a:r>
            <a:r>
              <a:rPr kumimoji="1" lang="zh-CN" altLang="en-US" dirty="0"/>
              <a:t> </a:t>
            </a:r>
            <a:r>
              <a:rPr kumimoji="1" lang="en-US" altLang="zh-CN" dirty="0"/>
              <a:t>preprocessing,</a:t>
            </a:r>
            <a:r>
              <a:rPr kumimoji="1" lang="zh-CN" altLang="en-US" dirty="0"/>
              <a:t> </a:t>
            </a:r>
            <a:r>
              <a:rPr kumimoji="1" lang="en-US" altLang="zh-CN" dirty="0"/>
              <a:t>dynamic</a:t>
            </a:r>
            <a:r>
              <a:rPr kumimoji="1" lang="zh-CN" altLang="en-US" dirty="0"/>
              <a:t> </a:t>
            </a:r>
            <a:r>
              <a:rPr kumimoji="1" lang="en-US" altLang="zh-CN" dirty="0"/>
              <a:t>graph</a:t>
            </a:r>
            <a:r>
              <a:rPr kumimoji="1" lang="zh-CN" altLang="en-US" dirty="0"/>
              <a:t> </a:t>
            </a:r>
            <a:r>
              <a:rPr kumimoji="1" lang="en-US" altLang="zh-CN" dirty="0"/>
              <a:t>construction</a:t>
            </a:r>
            <a:r>
              <a:rPr kumimoji="1" lang="zh-CN" altLang="en-US" dirty="0"/>
              <a:t> </a:t>
            </a:r>
            <a:r>
              <a:rPr kumimoji="1" lang="en-US" altLang="zh-CN" dirty="0"/>
              <a:t>operates</a:t>
            </a:r>
            <a:r>
              <a:rPr kumimoji="1" lang="zh-CN" altLang="en-US" dirty="0"/>
              <a:t> </a:t>
            </a:r>
            <a:r>
              <a:rPr kumimoji="1" lang="en-US" altLang="zh-CN" dirty="0"/>
              <a:t>by</a:t>
            </a:r>
            <a:r>
              <a:rPr kumimoji="1" lang="zh-CN" altLang="en-US" dirty="0"/>
              <a:t> </a:t>
            </a:r>
            <a:r>
              <a:rPr kumimoji="1" lang="en-US" altLang="zh-CN" dirty="0"/>
              <a:t>jointly</a:t>
            </a:r>
            <a:r>
              <a:rPr kumimoji="1" lang="zh-CN" altLang="en-US" dirty="0"/>
              <a:t> </a:t>
            </a:r>
            <a:r>
              <a:rPr kumimoji="1" lang="en-US" altLang="zh-CN" dirty="0"/>
              <a:t>learning</a:t>
            </a:r>
            <a:r>
              <a:rPr kumimoji="1" lang="zh-CN" altLang="en-US" dirty="0"/>
              <a:t> </a:t>
            </a:r>
            <a:r>
              <a:rPr kumimoji="1" lang="en-US" altLang="zh-CN" dirty="0"/>
              <a:t>the</a:t>
            </a:r>
            <a:r>
              <a:rPr kumimoji="1" lang="zh-CN" altLang="en-US" dirty="0"/>
              <a:t> </a:t>
            </a:r>
            <a:r>
              <a:rPr kumimoji="1" lang="en-US" altLang="zh-CN" dirty="0"/>
              <a:t>graph</a:t>
            </a:r>
            <a:r>
              <a:rPr kumimoji="1" lang="zh-CN" altLang="en-US" dirty="0"/>
              <a:t> </a:t>
            </a:r>
            <a:r>
              <a:rPr kumimoji="1" lang="en-US" altLang="zh-CN" dirty="0"/>
              <a:t>structure</a:t>
            </a:r>
            <a:r>
              <a:rPr kumimoji="1" lang="zh-CN" altLang="en-US" dirty="0"/>
              <a:t> </a:t>
            </a:r>
            <a:r>
              <a:rPr kumimoji="1" lang="en-US" altLang="zh-CN" dirty="0"/>
              <a:t>and</a:t>
            </a:r>
            <a:r>
              <a:rPr kumimoji="1" lang="zh-CN" altLang="en-US" dirty="0"/>
              <a:t> </a:t>
            </a:r>
            <a:r>
              <a:rPr kumimoji="1" lang="en-US" altLang="zh-CN" dirty="0"/>
              <a:t>graph</a:t>
            </a:r>
            <a:r>
              <a:rPr kumimoji="1" lang="zh-CN" altLang="en-US" dirty="0"/>
              <a:t> </a:t>
            </a:r>
            <a:r>
              <a:rPr kumimoji="1" lang="en-US" altLang="zh-CN" dirty="0"/>
              <a:t>representation</a:t>
            </a:r>
            <a:r>
              <a:rPr kumimoji="1" lang="zh-CN" altLang="en-US" dirty="0"/>
              <a:t> </a:t>
            </a:r>
            <a:r>
              <a:rPr kumimoji="1" lang="en-US" altLang="zh-CN" dirty="0"/>
              <a:t>on</a:t>
            </a:r>
            <a:r>
              <a:rPr kumimoji="1" lang="zh-CN" altLang="en-US" dirty="0"/>
              <a:t> </a:t>
            </a:r>
            <a:r>
              <a:rPr kumimoji="1" lang="en-US" altLang="zh-CN" dirty="0"/>
              <a:t>the</a:t>
            </a:r>
            <a:r>
              <a:rPr kumimoji="1" lang="zh-CN" altLang="en-US" dirty="0"/>
              <a:t> </a:t>
            </a:r>
            <a:r>
              <a:rPr kumimoji="1" lang="en-US" altLang="zh-CN" dirty="0"/>
              <a:t>fly.</a:t>
            </a:r>
            <a:r>
              <a:rPr kumimoji="1" lang="zh-CN" altLang="en-US" dirty="0"/>
              <a:t> </a:t>
            </a:r>
            <a:r>
              <a:rPr kumimoji="1" lang="en-US" altLang="zh-CN" dirty="0"/>
              <a:t>The ultimate goal is to learn the optimized graph structures and representations with respect to certain downstream prediction task. </a:t>
            </a:r>
            <a:endParaRPr kumimoji="1" lang="zh-CN" altLang="en-US" dirty="0"/>
          </a:p>
          <a:p>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44</a:t>
            </a:fld>
            <a:endParaRPr lang="en-US"/>
          </a:p>
        </p:txBody>
      </p:sp>
    </p:spTree>
    <p:extLst>
      <p:ext uri="{BB962C8B-B14F-4D97-AF65-F5344CB8AC3E}">
        <p14:creationId xmlns:p14="http://schemas.microsoft.com/office/powerpoint/2010/main" val="24742789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We</a:t>
            </a:r>
            <a:r>
              <a:rPr kumimoji="1" lang="zh-CN" altLang="en-US" dirty="0"/>
              <a:t> </a:t>
            </a:r>
            <a:r>
              <a:rPr kumimoji="1" lang="en-US" altLang="zh-CN" dirty="0"/>
              <a:t>summarize</a:t>
            </a:r>
            <a:r>
              <a:rPr kumimoji="1" lang="zh-CN" altLang="en-US" dirty="0"/>
              <a:t> </a:t>
            </a:r>
            <a:r>
              <a:rPr kumimoji="1" lang="en-US" altLang="zh-CN" dirty="0"/>
              <a:t>the</a:t>
            </a:r>
            <a:r>
              <a:rPr kumimoji="1" lang="zh-CN" altLang="en-US" dirty="0"/>
              <a:t> </a:t>
            </a:r>
            <a:r>
              <a:rPr kumimoji="1" lang="en-US" altLang="zh-CN" dirty="0"/>
              <a:t>typical</a:t>
            </a:r>
            <a:r>
              <a:rPr kumimoji="1" lang="zh-CN" altLang="en-US" dirty="0"/>
              <a:t> </a:t>
            </a:r>
            <a:r>
              <a:rPr kumimoji="1" lang="en-US" altLang="zh-CN" dirty="0"/>
              <a:t>dynamic</a:t>
            </a:r>
            <a:r>
              <a:rPr kumimoji="1" lang="zh-CN" altLang="en-US" dirty="0"/>
              <a:t> </a:t>
            </a:r>
            <a:r>
              <a:rPr kumimoji="1" lang="en-US" altLang="zh-CN" dirty="0"/>
              <a:t>graph</a:t>
            </a:r>
            <a:r>
              <a:rPr kumimoji="1" lang="zh-CN" altLang="en-US" dirty="0"/>
              <a:t> </a:t>
            </a:r>
            <a:r>
              <a:rPr kumimoji="1" lang="en-US" altLang="zh-CN" dirty="0"/>
              <a:t>construction</a:t>
            </a:r>
            <a:r>
              <a:rPr kumimoji="1" lang="zh-CN" altLang="en-US" dirty="0"/>
              <a:t> </a:t>
            </a:r>
            <a:r>
              <a:rPr kumimoji="1" lang="en-US" altLang="zh-CN" dirty="0"/>
              <a:t>pipeline</a:t>
            </a:r>
            <a:r>
              <a:rPr kumimoji="1" lang="zh-CN" altLang="en-US" dirty="0"/>
              <a:t> </a:t>
            </a:r>
            <a:r>
              <a:rPr kumimoji="1" lang="en-US" altLang="zh-CN" dirty="0"/>
              <a:t>as</a:t>
            </a:r>
            <a:r>
              <a:rPr kumimoji="1" lang="zh-CN" altLang="en-US" dirty="0"/>
              <a:t> </a:t>
            </a:r>
            <a:r>
              <a:rPr kumimoji="1" lang="en-US" altLang="zh-CN" dirty="0"/>
              <a:t>follows.</a:t>
            </a:r>
            <a:r>
              <a:rPr kumimoji="1" lang="zh-CN" altLang="en-US" dirty="0"/>
              <a:t> </a:t>
            </a:r>
            <a:endParaRPr kumimoji="1" lang="en-US" altLang="zh-CN" dirty="0"/>
          </a:p>
          <a:p>
            <a:r>
              <a:rPr kumimoji="1" lang="en-US" altLang="zh-CN" dirty="0"/>
              <a:t>(c)Given</a:t>
            </a:r>
            <a:r>
              <a:rPr kumimoji="1" lang="zh-CN" altLang="en-US" dirty="0"/>
              <a:t> </a:t>
            </a:r>
            <a:r>
              <a:rPr kumimoji="1" lang="en-US" altLang="zh-CN" dirty="0"/>
              <a:t>a</a:t>
            </a:r>
            <a:r>
              <a:rPr kumimoji="1" lang="zh-CN" altLang="en-US" dirty="0"/>
              <a:t> </a:t>
            </a:r>
            <a:r>
              <a:rPr kumimoji="1" lang="en-US" altLang="zh-CN" dirty="0"/>
              <a:t>set</a:t>
            </a:r>
            <a:r>
              <a:rPr kumimoji="1" lang="zh-CN" altLang="en-US" dirty="0"/>
              <a:t> </a:t>
            </a:r>
            <a:r>
              <a:rPr kumimoji="1" lang="en-US" altLang="zh-CN" dirty="0"/>
              <a:t>of</a:t>
            </a:r>
            <a:r>
              <a:rPr kumimoji="1" lang="zh-CN" altLang="en-US" dirty="0"/>
              <a:t> </a:t>
            </a:r>
            <a:r>
              <a:rPr kumimoji="1" lang="en-US" altLang="zh-CN" dirty="0"/>
              <a:t>data</a:t>
            </a:r>
            <a:r>
              <a:rPr kumimoji="1" lang="zh-CN" altLang="en-US" dirty="0"/>
              <a:t> </a:t>
            </a:r>
            <a:r>
              <a:rPr kumimoji="1" lang="en-US" altLang="zh-CN" dirty="0"/>
              <a:t>points</a:t>
            </a:r>
            <a:r>
              <a:rPr kumimoji="1" lang="zh-CN" altLang="en-US" dirty="0"/>
              <a:t> </a:t>
            </a:r>
            <a:r>
              <a:rPr kumimoji="1" lang="en-US" altLang="zh-CN" dirty="0"/>
              <a:t>which</a:t>
            </a:r>
            <a:r>
              <a:rPr kumimoji="1" lang="zh-CN" altLang="en-US" dirty="0"/>
              <a:t> </a:t>
            </a:r>
            <a:r>
              <a:rPr kumimoji="1" lang="en-US" altLang="zh-CN" dirty="0"/>
              <a:t>can</a:t>
            </a:r>
            <a:r>
              <a:rPr kumimoji="1" lang="zh-CN" altLang="en-US" dirty="0"/>
              <a:t> </a:t>
            </a:r>
            <a:r>
              <a:rPr kumimoji="1" lang="en-US" altLang="zh-CN" dirty="0"/>
              <a:t>stand</a:t>
            </a:r>
            <a:r>
              <a:rPr kumimoji="1" lang="zh-CN" altLang="en-US" dirty="0"/>
              <a:t> </a:t>
            </a:r>
            <a:r>
              <a:rPr kumimoji="1" lang="en-US" altLang="zh-CN" dirty="0"/>
              <a:t>for</a:t>
            </a:r>
            <a:r>
              <a:rPr kumimoji="1" lang="zh-CN" altLang="en-US" dirty="0"/>
              <a:t> </a:t>
            </a:r>
            <a:r>
              <a:rPr kumimoji="1" lang="en-US" altLang="zh-CN" dirty="0"/>
              <a:t>various</a:t>
            </a:r>
            <a:r>
              <a:rPr kumimoji="1" lang="zh-CN" altLang="en-US" dirty="0"/>
              <a:t> </a:t>
            </a:r>
            <a:r>
              <a:rPr kumimoji="1" lang="en-US" altLang="zh-CN" dirty="0"/>
              <a:t>NLP</a:t>
            </a:r>
            <a:r>
              <a:rPr kumimoji="1" lang="zh-CN" altLang="en-US" dirty="0"/>
              <a:t> </a:t>
            </a:r>
            <a:r>
              <a:rPr kumimoji="1" lang="en-US" altLang="zh-CN" dirty="0"/>
              <a:t>elements</a:t>
            </a:r>
            <a:r>
              <a:rPr kumimoji="1" lang="zh-CN" altLang="en-US" dirty="0"/>
              <a:t> </a:t>
            </a:r>
            <a:r>
              <a:rPr kumimoji="1" lang="en-US" altLang="zh-CN" dirty="0"/>
              <a:t>such</a:t>
            </a:r>
            <a:r>
              <a:rPr kumimoji="1" lang="zh-CN" altLang="en-US" dirty="0"/>
              <a:t> </a:t>
            </a:r>
            <a:r>
              <a:rPr kumimoji="1" lang="en-US" altLang="zh-CN" dirty="0"/>
              <a:t>as</a:t>
            </a:r>
            <a:r>
              <a:rPr kumimoji="1" lang="zh-CN" altLang="en-US" dirty="0"/>
              <a:t> </a:t>
            </a:r>
            <a:r>
              <a:rPr kumimoji="1" lang="en-US" altLang="zh-CN" dirty="0"/>
              <a:t>words,</a:t>
            </a:r>
            <a:r>
              <a:rPr kumimoji="1" lang="zh-CN" altLang="en-US" dirty="0"/>
              <a:t> </a:t>
            </a:r>
            <a:r>
              <a:rPr kumimoji="1" lang="en-US" altLang="zh-CN" dirty="0"/>
              <a:t>sentences</a:t>
            </a:r>
            <a:r>
              <a:rPr kumimoji="1" lang="zh-CN" altLang="en-US" dirty="0"/>
              <a:t> </a:t>
            </a:r>
            <a:r>
              <a:rPr kumimoji="1" lang="en-US" altLang="zh-CN" dirty="0"/>
              <a:t>and</a:t>
            </a:r>
            <a:r>
              <a:rPr kumimoji="1" lang="zh-CN" altLang="en-US" dirty="0"/>
              <a:t> </a:t>
            </a:r>
            <a:r>
              <a:rPr kumimoji="1" lang="en-US" altLang="zh-CN" dirty="0"/>
              <a:t>documents,</a:t>
            </a:r>
            <a:r>
              <a:rPr kumimoji="1" lang="zh-CN" altLang="en-US" dirty="0"/>
              <a:t> </a:t>
            </a:r>
            <a:r>
              <a:rPr kumimoji="1" lang="en-US" altLang="zh-CN" dirty="0"/>
              <a:t>we</a:t>
            </a:r>
            <a:r>
              <a:rPr kumimoji="1" lang="zh-CN" altLang="en-US" dirty="0"/>
              <a:t> </a:t>
            </a:r>
            <a:r>
              <a:rPr kumimoji="1" lang="en-US" altLang="zh-CN" dirty="0"/>
              <a:t>first</a:t>
            </a:r>
            <a:r>
              <a:rPr kumimoji="1" lang="zh-CN" altLang="en-US" dirty="0"/>
              <a:t> </a:t>
            </a:r>
            <a:r>
              <a:rPr kumimoji="1" lang="en-US" altLang="zh-CN" dirty="0"/>
              <a:t>apply</a:t>
            </a:r>
            <a:r>
              <a:rPr kumimoji="1" lang="zh-CN" altLang="en-US" dirty="0"/>
              <a:t> </a:t>
            </a:r>
            <a:r>
              <a:rPr kumimoji="1" lang="en-US" altLang="zh-CN" dirty="0"/>
              <a:t>graph</a:t>
            </a:r>
            <a:r>
              <a:rPr kumimoji="1" lang="zh-CN" altLang="en-US" dirty="0"/>
              <a:t> </a:t>
            </a:r>
            <a:r>
              <a:rPr kumimoji="1" lang="en-US" altLang="zh-CN" dirty="0"/>
              <a:t>similarity</a:t>
            </a:r>
            <a:r>
              <a:rPr kumimoji="1" lang="zh-CN" altLang="en-US" dirty="0"/>
              <a:t> </a:t>
            </a:r>
            <a:r>
              <a:rPr kumimoji="1" lang="en-US" altLang="zh-CN" dirty="0"/>
              <a:t>metric</a:t>
            </a:r>
            <a:r>
              <a:rPr kumimoji="1" lang="zh-CN" altLang="en-US" dirty="0"/>
              <a:t> </a:t>
            </a:r>
            <a:r>
              <a:rPr kumimoji="1" lang="en-US" altLang="zh-CN" dirty="0"/>
              <a:t>learning</a:t>
            </a:r>
            <a:r>
              <a:rPr kumimoji="1" lang="zh-CN" altLang="en-US" dirty="0"/>
              <a:t> </a:t>
            </a:r>
            <a:r>
              <a:rPr kumimoji="1" lang="en-US" altLang="zh-CN" dirty="0"/>
              <a:t>which</a:t>
            </a:r>
            <a:r>
              <a:rPr kumimoji="1" lang="zh-CN" altLang="en-US" dirty="0"/>
              <a:t> </a:t>
            </a:r>
            <a:r>
              <a:rPr kumimoji="1" lang="en-US" altLang="zh-CN" dirty="0"/>
              <a:t>aims</a:t>
            </a:r>
            <a:r>
              <a:rPr kumimoji="1" lang="zh-CN" altLang="en-US" dirty="0"/>
              <a:t> </a:t>
            </a:r>
            <a:r>
              <a:rPr kumimoji="1" lang="en-US" altLang="zh-CN" dirty="0"/>
              <a:t>to</a:t>
            </a:r>
            <a:r>
              <a:rPr kumimoji="1" lang="zh-CN" altLang="en-US" dirty="0"/>
              <a:t> </a:t>
            </a:r>
            <a:r>
              <a:rPr kumimoji="1" lang="en-US" altLang="zh-CN" dirty="0"/>
              <a:t>capture</a:t>
            </a:r>
            <a:r>
              <a:rPr kumimoji="1" lang="zh-CN" altLang="en-US" dirty="0"/>
              <a:t> </a:t>
            </a:r>
            <a:r>
              <a:rPr kumimoji="1" lang="en-US" altLang="zh-CN" dirty="0"/>
              <a:t>the</a:t>
            </a:r>
            <a:r>
              <a:rPr kumimoji="1" lang="zh-CN" altLang="en-US" dirty="0"/>
              <a:t> </a:t>
            </a:r>
            <a:r>
              <a:rPr kumimoji="1" lang="en-US" altLang="zh-CN" dirty="0"/>
              <a:t>pair-wise</a:t>
            </a:r>
            <a:r>
              <a:rPr kumimoji="1" lang="zh-CN" altLang="en-US" dirty="0"/>
              <a:t> </a:t>
            </a:r>
            <a:r>
              <a:rPr kumimoji="1" lang="en-US" altLang="zh-CN" dirty="0"/>
              <a:t>node</a:t>
            </a:r>
            <a:r>
              <a:rPr kumimoji="1" lang="zh-CN" altLang="en-US" dirty="0"/>
              <a:t> </a:t>
            </a:r>
            <a:r>
              <a:rPr kumimoji="1" lang="en-US" altLang="zh-CN" dirty="0"/>
              <a:t>similarity</a:t>
            </a:r>
            <a:r>
              <a:rPr kumimoji="1" lang="zh-CN" altLang="en-US" dirty="0"/>
              <a:t> </a:t>
            </a:r>
            <a:r>
              <a:rPr kumimoji="1" lang="en-US" altLang="zh-CN" dirty="0"/>
              <a:t>and</a:t>
            </a:r>
            <a:r>
              <a:rPr kumimoji="1" lang="zh-CN" altLang="en-US" dirty="0"/>
              <a:t> </a:t>
            </a:r>
            <a:r>
              <a:rPr kumimoji="1" lang="en-US" altLang="zh-CN" dirty="0"/>
              <a:t>returns</a:t>
            </a:r>
            <a:r>
              <a:rPr kumimoji="1" lang="zh-CN" altLang="en-US" dirty="0"/>
              <a:t> </a:t>
            </a:r>
            <a:r>
              <a:rPr kumimoji="1" lang="en-US" altLang="zh-CN" dirty="0"/>
              <a:t>a</a:t>
            </a:r>
            <a:r>
              <a:rPr kumimoji="1" lang="zh-CN" altLang="en-US" dirty="0"/>
              <a:t> </a:t>
            </a:r>
            <a:r>
              <a:rPr kumimoji="1" lang="en-US" altLang="zh-CN" dirty="0"/>
              <a:t>fully-connected</a:t>
            </a:r>
            <a:r>
              <a:rPr kumimoji="1" lang="zh-CN" altLang="en-US" dirty="0"/>
              <a:t> </a:t>
            </a:r>
            <a:r>
              <a:rPr kumimoji="1" lang="en-US" altLang="zh-CN" dirty="0"/>
              <a:t>weighted</a:t>
            </a:r>
            <a:r>
              <a:rPr kumimoji="1" lang="zh-CN" altLang="en-US" dirty="0"/>
              <a:t> </a:t>
            </a:r>
            <a:r>
              <a:rPr kumimoji="1" lang="en-US" altLang="zh-CN" dirty="0"/>
              <a:t>graph.</a:t>
            </a:r>
            <a:r>
              <a:rPr kumimoji="1" lang="zh-CN" altLang="en-US" dirty="0"/>
              <a:t> </a:t>
            </a:r>
            <a:r>
              <a:rPr kumimoji="1" lang="en-US" altLang="zh-CN" dirty="0"/>
              <a:t>Then,</a:t>
            </a:r>
            <a:r>
              <a:rPr kumimoji="1" lang="zh-CN" altLang="en-US" dirty="0"/>
              <a:t> </a:t>
            </a:r>
            <a:r>
              <a:rPr kumimoji="1" lang="en-US" altLang="zh-CN" dirty="0"/>
              <a:t>we</a:t>
            </a:r>
            <a:r>
              <a:rPr kumimoji="1" lang="zh-CN" altLang="en-US" dirty="0"/>
              <a:t> </a:t>
            </a:r>
            <a:r>
              <a:rPr kumimoji="1" lang="en-US" altLang="zh-CN" dirty="0"/>
              <a:t>can</a:t>
            </a:r>
            <a:r>
              <a:rPr kumimoji="1" lang="zh-CN" altLang="en-US" dirty="0"/>
              <a:t> </a:t>
            </a:r>
            <a:r>
              <a:rPr kumimoji="1" lang="en-US" altLang="zh-CN" dirty="0"/>
              <a:t>optionally</a:t>
            </a:r>
            <a:r>
              <a:rPr kumimoji="1" lang="zh-CN" altLang="en-US" dirty="0"/>
              <a:t> </a:t>
            </a:r>
            <a:r>
              <a:rPr kumimoji="1" lang="en-US" altLang="zh-CN" dirty="0"/>
              <a:t>apply</a:t>
            </a:r>
            <a:r>
              <a:rPr kumimoji="1" lang="zh-CN" altLang="en-US" dirty="0"/>
              <a:t> </a:t>
            </a:r>
            <a:r>
              <a:rPr kumimoji="1" lang="en-US" altLang="zh-CN" dirty="0"/>
              <a:t>graph</a:t>
            </a:r>
            <a:r>
              <a:rPr kumimoji="1" lang="zh-CN" altLang="en-US" dirty="0"/>
              <a:t> </a:t>
            </a:r>
            <a:r>
              <a:rPr kumimoji="1" lang="en-US" altLang="zh-CN" dirty="0" err="1"/>
              <a:t>sparsification</a:t>
            </a:r>
            <a:r>
              <a:rPr kumimoji="1" lang="zh-CN" altLang="en-US" dirty="0"/>
              <a:t> </a:t>
            </a:r>
            <a:r>
              <a:rPr kumimoji="1" lang="en-US" altLang="zh-CN" dirty="0"/>
              <a:t>to</a:t>
            </a:r>
            <a:r>
              <a:rPr kumimoji="1" lang="zh-CN" altLang="en-US" dirty="0"/>
              <a:t> </a:t>
            </a:r>
            <a:r>
              <a:rPr kumimoji="1" lang="en-US" altLang="zh-CN" dirty="0"/>
              <a:t>obtain</a:t>
            </a:r>
            <a:r>
              <a:rPr kumimoji="1" lang="zh-CN" altLang="en-US" dirty="0"/>
              <a:t> </a:t>
            </a:r>
            <a:r>
              <a:rPr kumimoji="1" lang="en-US" altLang="zh-CN" dirty="0"/>
              <a:t>a</a:t>
            </a:r>
            <a:r>
              <a:rPr kumimoji="1" lang="zh-CN" altLang="en-US" dirty="0"/>
              <a:t> </a:t>
            </a:r>
            <a:r>
              <a:rPr kumimoji="1" lang="en-US" altLang="zh-CN" dirty="0"/>
              <a:t>sparse</a:t>
            </a:r>
            <a:r>
              <a:rPr kumimoji="1" lang="zh-CN" altLang="en-US" dirty="0"/>
              <a:t> </a:t>
            </a:r>
            <a:r>
              <a:rPr kumimoji="1" lang="en-US" altLang="zh-CN" dirty="0"/>
              <a:t>graph.</a:t>
            </a:r>
            <a:r>
              <a:rPr kumimoji="1" lang="zh-CN" altLang="en-US" dirty="0"/>
              <a:t> </a:t>
            </a:r>
            <a:endParaRPr kumimoji="1" lang="en-US" altLang="zh-CN" dirty="0"/>
          </a:p>
          <a:p>
            <a:endParaRPr kumimoji="1" lang="en-US" altLang="zh-CN" dirty="0"/>
          </a:p>
          <a:p>
            <a:r>
              <a:rPr kumimoji="1" lang="en-US" altLang="zh-CN" dirty="0"/>
              <a:t>If</a:t>
            </a:r>
            <a:r>
              <a:rPr kumimoji="1" lang="zh-CN" altLang="en-US" dirty="0"/>
              <a:t> </a:t>
            </a:r>
            <a:r>
              <a:rPr kumimoji="1" lang="en-US" altLang="zh-CN" dirty="0"/>
              <a:t>the</a:t>
            </a:r>
            <a:r>
              <a:rPr kumimoji="1" lang="zh-CN" altLang="en-US" dirty="0"/>
              <a:t> </a:t>
            </a:r>
            <a:r>
              <a:rPr kumimoji="1" lang="en-US" altLang="zh-CN" dirty="0"/>
              <a:t>input</a:t>
            </a:r>
            <a:r>
              <a:rPr kumimoji="1" lang="zh-CN" altLang="en-US" dirty="0"/>
              <a:t> </a:t>
            </a:r>
            <a:r>
              <a:rPr kumimoji="1" lang="en-US" altLang="zh-CN" dirty="0"/>
              <a:t>data</a:t>
            </a:r>
            <a:r>
              <a:rPr kumimoji="1" lang="zh-CN" altLang="en-US" dirty="0"/>
              <a:t> </a:t>
            </a:r>
            <a:r>
              <a:rPr kumimoji="1" lang="en-US" altLang="zh-CN" dirty="0"/>
              <a:t>is</a:t>
            </a:r>
            <a:r>
              <a:rPr kumimoji="1" lang="zh-CN" altLang="en-US" dirty="0"/>
              <a:t> </a:t>
            </a:r>
            <a:r>
              <a:rPr kumimoji="1" lang="en-US" altLang="zh-CN" dirty="0"/>
              <a:t>instead</a:t>
            </a:r>
            <a:r>
              <a:rPr kumimoji="1" lang="zh-CN" altLang="en-US" dirty="0"/>
              <a:t> </a:t>
            </a:r>
            <a:r>
              <a:rPr kumimoji="1" lang="en-US" altLang="zh-CN" dirty="0"/>
              <a:t>of</a:t>
            </a:r>
            <a:r>
              <a:rPr kumimoji="1" lang="zh-CN" altLang="en-US" dirty="0"/>
              <a:t> </a:t>
            </a:r>
            <a:r>
              <a:rPr kumimoji="1" lang="en-US" altLang="zh-CN" dirty="0"/>
              <a:t>data</a:t>
            </a:r>
            <a:r>
              <a:rPr kumimoji="1" lang="zh-CN" altLang="en-US" dirty="0"/>
              <a:t> </a:t>
            </a:r>
            <a:r>
              <a:rPr kumimoji="1" lang="en-US" altLang="zh-CN" dirty="0"/>
              <a:t>points,</a:t>
            </a:r>
            <a:r>
              <a:rPr kumimoji="1" lang="zh-CN" altLang="en-US" dirty="0"/>
              <a:t> </a:t>
            </a:r>
            <a:r>
              <a:rPr kumimoji="1" lang="en-US" altLang="zh-CN" dirty="0"/>
              <a:t>but</a:t>
            </a:r>
            <a:r>
              <a:rPr kumimoji="1" lang="zh-CN" altLang="en-US" dirty="0"/>
              <a:t> </a:t>
            </a:r>
            <a:r>
              <a:rPr kumimoji="1" lang="en-US" altLang="zh-CN" dirty="0"/>
              <a:t>an</a:t>
            </a:r>
            <a:r>
              <a:rPr kumimoji="1" lang="zh-CN" altLang="en-US" dirty="0"/>
              <a:t> </a:t>
            </a:r>
            <a:r>
              <a:rPr kumimoji="1" lang="en-US" altLang="zh-CN" dirty="0"/>
              <a:t>intrinsic</a:t>
            </a:r>
            <a:r>
              <a:rPr kumimoji="1" lang="zh-CN" altLang="en-US" dirty="0"/>
              <a:t> </a:t>
            </a:r>
            <a:r>
              <a:rPr kumimoji="1" lang="en-US" altLang="zh-CN" dirty="0"/>
              <a:t>graph</a:t>
            </a:r>
            <a:r>
              <a:rPr kumimoji="1" lang="zh-CN" altLang="en-US" dirty="0"/>
              <a:t> </a:t>
            </a:r>
            <a:r>
              <a:rPr kumimoji="1" lang="en-US" altLang="zh-CN" dirty="0"/>
              <a:t>containing</a:t>
            </a:r>
            <a:r>
              <a:rPr kumimoji="1" lang="zh-CN" altLang="en-US" dirty="0"/>
              <a:t> </a:t>
            </a:r>
            <a:r>
              <a:rPr kumimoji="1" lang="en-US" altLang="zh-CN" dirty="0"/>
              <a:t>edges,</a:t>
            </a:r>
            <a:r>
              <a:rPr kumimoji="1" lang="zh-CN" altLang="en-US" dirty="0"/>
              <a:t> </a:t>
            </a:r>
            <a:r>
              <a:rPr kumimoji="1" lang="en-US" altLang="zh-CN" dirty="0"/>
              <a:t>we</a:t>
            </a:r>
            <a:r>
              <a:rPr kumimoji="1" lang="zh-CN" altLang="en-US" dirty="0"/>
              <a:t> </a:t>
            </a:r>
            <a:r>
              <a:rPr kumimoji="1" lang="en-US" altLang="zh-CN" dirty="0"/>
              <a:t>can</a:t>
            </a:r>
            <a:r>
              <a:rPr kumimoji="1" lang="zh-CN" altLang="en-US" dirty="0"/>
              <a:t> </a:t>
            </a:r>
            <a:r>
              <a:rPr kumimoji="1" lang="en-US" altLang="zh-CN" dirty="0"/>
              <a:t>also</a:t>
            </a:r>
            <a:r>
              <a:rPr kumimoji="1" lang="zh-CN" altLang="en-US" dirty="0"/>
              <a:t> </a:t>
            </a:r>
            <a:r>
              <a:rPr kumimoji="1" lang="en-US" altLang="zh-CN" dirty="0"/>
              <a:t>optionally</a:t>
            </a:r>
            <a:r>
              <a:rPr kumimoji="1" lang="zh-CN" altLang="en-US" dirty="0"/>
              <a:t> </a:t>
            </a:r>
            <a:r>
              <a:rPr kumimoji="1" lang="en-US" altLang="zh-CN" dirty="0"/>
              <a:t>combine</a:t>
            </a:r>
            <a:r>
              <a:rPr kumimoji="1" lang="zh-CN" altLang="en-US" dirty="0"/>
              <a:t> </a:t>
            </a:r>
            <a:r>
              <a:rPr kumimoji="1" lang="en-US" altLang="zh-CN" dirty="0"/>
              <a:t>the</a:t>
            </a:r>
            <a:r>
              <a:rPr kumimoji="1" lang="zh-CN" altLang="en-US" dirty="0"/>
              <a:t> </a:t>
            </a:r>
            <a:r>
              <a:rPr kumimoji="1" lang="en-US" altLang="zh-CN" dirty="0"/>
              <a:t>intrinsic</a:t>
            </a:r>
            <a:r>
              <a:rPr kumimoji="1" lang="zh-CN" altLang="en-US" dirty="0"/>
              <a:t> </a:t>
            </a:r>
            <a:r>
              <a:rPr kumimoji="1" lang="en-US" altLang="zh-CN" dirty="0"/>
              <a:t>graph</a:t>
            </a:r>
            <a:r>
              <a:rPr kumimoji="1" lang="zh-CN" altLang="en-US" dirty="0"/>
              <a:t> </a:t>
            </a:r>
            <a:r>
              <a:rPr kumimoji="1" lang="en-US" altLang="zh-CN" dirty="0"/>
              <a:t>and</a:t>
            </a:r>
            <a:r>
              <a:rPr kumimoji="1" lang="zh-CN" altLang="en-US" dirty="0"/>
              <a:t> </a:t>
            </a:r>
            <a:r>
              <a:rPr kumimoji="1" lang="en-US" altLang="zh-CN" dirty="0"/>
              <a:t>learned</a:t>
            </a:r>
            <a:r>
              <a:rPr kumimoji="1" lang="zh-CN" altLang="en-US" dirty="0"/>
              <a:t> </a:t>
            </a:r>
            <a:r>
              <a:rPr kumimoji="1" lang="en-US" altLang="zh-CN" dirty="0"/>
              <a:t>implicit</a:t>
            </a:r>
            <a:r>
              <a:rPr kumimoji="1" lang="zh-CN" altLang="en-US" dirty="0"/>
              <a:t> </a:t>
            </a:r>
            <a:r>
              <a:rPr kumimoji="1" lang="en-US" altLang="zh-CN" dirty="0"/>
              <a:t>graph</a:t>
            </a:r>
            <a:r>
              <a:rPr kumimoji="1" lang="zh-CN" altLang="en-US" dirty="0"/>
              <a:t> </a:t>
            </a:r>
            <a:r>
              <a:rPr kumimoji="1" lang="en-US" altLang="zh-CN" dirty="0"/>
              <a:t>to</a:t>
            </a:r>
            <a:r>
              <a:rPr kumimoji="1" lang="zh-CN" altLang="en-US" dirty="0"/>
              <a:t> </a:t>
            </a:r>
            <a:r>
              <a:rPr kumimoji="1" lang="en-US" altLang="zh-CN" dirty="0"/>
              <a:t>form</a:t>
            </a:r>
            <a:r>
              <a:rPr kumimoji="1" lang="zh-CN" altLang="en-US" dirty="0"/>
              <a:t> </a:t>
            </a:r>
            <a:r>
              <a:rPr kumimoji="1" lang="en-US" altLang="zh-CN" dirty="0"/>
              <a:t>an</a:t>
            </a:r>
            <a:r>
              <a:rPr kumimoji="1" lang="zh-CN" altLang="en-US" dirty="0"/>
              <a:t> </a:t>
            </a:r>
            <a:r>
              <a:rPr kumimoji="1" lang="en-US" altLang="zh-CN" dirty="0"/>
              <a:t>augmented</a:t>
            </a:r>
            <a:r>
              <a:rPr kumimoji="1" lang="zh-CN" altLang="en-US" dirty="0"/>
              <a:t> </a:t>
            </a:r>
            <a:r>
              <a:rPr kumimoji="1" lang="en-US" altLang="zh-CN" dirty="0"/>
              <a:t>graph.</a:t>
            </a:r>
            <a:r>
              <a:rPr kumimoji="1" lang="zh-CN" altLang="en-US" dirty="0"/>
              <a:t> </a:t>
            </a:r>
            <a:r>
              <a:rPr kumimoji="1" lang="en-US" altLang="zh-CN" dirty="0"/>
              <a:t>The</a:t>
            </a:r>
            <a:r>
              <a:rPr kumimoji="1" lang="zh-CN" altLang="en-US" dirty="0"/>
              <a:t> </a:t>
            </a:r>
            <a:r>
              <a:rPr kumimoji="1" lang="en-US" altLang="zh-CN" dirty="0"/>
              <a:t>output</a:t>
            </a:r>
            <a:r>
              <a:rPr kumimoji="1" lang="zh-CN" altLang="en-US" dirty="0"/>
              <a:t> </a:t>
            </a:r>
            <a:r>
              <a:rPr kumimoji="1" lang="en-US" altLang="zh-CN" dirty="0"/>
              <a:t>graph</a:t>
            </a:r>
            <a:r>
              <a:rPr kumimoji="1" lang="zh-CN" altLang="en-US" dirty="0"/>
              <a:t> </a:t>
            </a:r>
            <a:r>
              <a:rPr kumimoji="1" lang="en-US" altLang="zh-CN" dirty="0"/>
              <a:t>will</a:t>
            </a:r>
            <a:r>
              <a:rPr kumimoji="1" lang="zh-CN" altLang="en-US" dirty="0"/>
              <a:t> </a:t>
            </a:r>
            <a:r>
              <a:rPr kumimoji="1" lang="en-US" altLang="zh-CN" dirty="0"/>
              <a:t>be</a:t>
            </a:r>
            <a:r>
              <a:rPr kumimoji="1" lang="zh-CN" altLang="en-US" dirty="0"/>
              <a:t> </a:t>
            </a:r>
            <a:r>
              <a:rPr kumimoji="1" lang="en-US" altLang="zh-CN" dirty="0"/>
              <a:t>consumed</a:t>
            </a:r>
            <a:r>
              <a:rPr kumimoji="1" lang="zh-CN" altLang="en-US" dirty="0"/>
              <a:t> </a:t>
            </a:r>
            <a:r>
              <a:rPr kumimoji="1" lang="en-US" altLang="zh-CN" dirty="0"/>
              <a:t>by</a:t>
            </a:r>
            <a:r>
              <a:rPr kumimoji="1" lang="zh-CN" altLang="en-US" dirty="0"/>
              <a:t> </a:t>
            </a:r>
            <a:r>
              <a:rPr kumimoji="1" lang="en-US" altLang="zh-CN" dirty="0"/>
              <a:t>a</a:t>
            </a:r>
            <a:r>
              <a:rPr kumimoji="1" lang="zh-CN" altLang="en-US" dirty="0"/>
              <a:t> </a:t>
            </a:r>
            <a:r>
              <a:rPr kumimoji="1" lang="en-US" altLang="zh-CN" dirty="0"/>
              <a:t>subsequent</a:t>
            </a:r>
            <a:r>
              <a:rPr kumimoji="1" lang="zh-CN" altLang="en-US" dirty="0"/>
              <a:t> </a:t>
            </a:r>
            <a:r>
              <a:rPr kumimoji="1" lang="en-US" altLang="zh-CN" dirty="0"/>
              <a:t>GNN-based</a:t>
            </a:r>
            <a:r>
              <a:rPr kumimoji="1" lang="zh-CN" altLang="en-US" dirty="0"/>
              <a:t> </a:t>
            </a:r>
            <a:r>
              <a:rPr kumimoji="1" lang="en-US" altLang="zh-CN" dirty="0"/>
              <a:t>module</a:t>
            </a:r>
            <a:r>
              <a:rPr kumimoji="1" lang="zh-CN" altLang="en-US" dirty="0"/>
              <a:t> </a:t>
            </a:r>
            <a:r>
              <a:rPr kumimoji="1" lang="en-US" altLang="zh-CN" dirty="0"/>
              <a:t>to</a:t>
            </a:r>
            <a:r>
              <a:rPr kumimoji="1" lang="zh-CN" altLang="en-US" dirty="0"/>
              <a:t> </a:t>
            </a:r>
            <a:r>
              <a:rPr kumimoji="1" lang="en-US" altLang="zh-CN" dirty="0"/>
              <a:t>learn</a:t>
            </a:r>
            <a:r>
              <a:rPr kumimoji="1" lang="zh-CN" altLang="en-US" dirty="0"/>
              <a:t> </a:t>
            </a:r>
            <a:r>
              <a:rPr kumimoji="1" lang="en-US" altLang="zh-CN" dirty="0"/>
              <a:t>graph</a:t>
            </a:r>
            <a:r>
              <a:rPr kumimoji="1" lang="zh-CN" altLang="en-US" dirty="0"/>
              <a:t> </a:t>
            </a:r>
            <a:r>
              <a:rPr kumimoji="1" lang="en-US" altLang="zh-CN" dirty="0"/>
              <a:t>representations</a:t>
            </a:r>
            <a:r>
              <a:rPr kumimoji="1" lang="zh-CN" altLang="en-US" dirty="0"/>
              <a:t> </a:t>
            </a:r>
            <a:r>
              <a:rPr kumimoji="1" lang="en-US" altLang="zh-CN" dirty="0"/>
              <a:t>and</a:t>
            </a:r>
            <a:r>
              <a:rPr kumimoji="1" lang="zh-CN" altLang="en-US" dirty="0"/>
              <a:t> </a:t>
            </a:r>
            <a:r>
              <a:rPr kumimoji="1" lang="en-US" altLang="zh-CN" dirty="0"/>
              <a:t>predict</a:t>
            </a:r>
            <a:r>
              <a:rPr kumimoji="1" lang="zh-CN" altLang="en-US" dirty="0"/>
              <a:t> </a:t>
            </a:r>
            <a:r>
              <a:rPr kumimoji="1" lang="en-US" altLang="zh-CN" dirty="0"/>
              <a:t>outputs.</a:t>
            </a:r>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45</a:t>
            </a:fld>
            <a:endParaRPr lang="en-US"/>
          </a:p>
        </p:txBody>
      </p:sp>
    </p:spTree>
    <p:extLst>
      <p:ext uri="{BB962C8B-B14F-4D97-AF65-F5344CB8AC3E}">
        <p14:creationId xmlns:p14="http://schemas.microsoft.com/office/powerpoint/2010/main" val="6629111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Next,</a:t>
            </a:r>
            <a:r>
              <a:rPr kumimoji="1" lang="zh-CN" altLang="en-US" dirty="0"/>
              <a:t> </a:t>
            </a:r>
            <a:r>
              <a:rPr kumimoji="1" lang="en-US" altLang="zh-CN" dirty="0"/>
              <a:t>we</a:t>
            </a:r>
            <a:r>
              <a:rPr kumimoji="1" lang="zh-CN" altLang="en-US" dirty="0"/>
              <a:t> </a:t>
            </a:r>
            <a:r>
              <a:rPr kumimoji="1" lang="en-US" altLang="zh-CN" dirty="0"/>
              <a:t>will</a:t>
            </a:r>
            <a:r>
              <a:rPr kumimoji="1" lang="zh-CN" altLang="en-US" dirty="0"/>
              <a:t> </a:t>
            </a:r>
            <a:r>
              <a:rPr kumimoji="1" lang="en-US" altLang="zh-CN" dirty="0"/>
              <a:t>introduce</a:t>
            </a:r>
            <a:r>
              <a:rPr kumimoji="1" lang="zh-CN" altLang="en-US" dirty="0"/>
              <a:t> </a:t>
            </a:r>
            <a:r>
              <a:rPr kumimoji="1" lang="en-US" altLang="zh-CN" dirty="0"/>
              <a:t>each</a:t>
            </a:r>
            <a:r>
              <a:rPr kumimoji="1" lang="zh-CN" altLang="en-US" dirty="0"/>
              <a:t> </a:t>
            </a:r>
            <a:r>
              <a:rPr kumimoji="1" lang="en-US" altLang="zh-CN" dirty="0"/>
              <a:t>of</a:t>
            </a:r>
            <a:r>
              <a:rPr kumimoji="1" lang="zh-CN" altLang="en-US" dirty="0"/>
              <a:t> </a:t>
            </a:r>
            <a:r>
              <a:rPr kumimoji="1" lang="en-US" altLang="zh-CN" dirty="0"/>
              <a:t>the</a:t>
            </a:r>
            <a:r>
              <a:rPr kumimoji="1" lang="zh-CN" altLang="en-US" dirty="0"/>
              <a:t> </a:t>
            </a:r>
            <a:r>
              <a:rPr kumimoji="1" lang="en-US" altLang="zh-CN" dirty="0"/>
              <a:t>four</a:t>
            </a:r>
            <a:r>
              <a:rPr kumimoji="1" lang="zh-CN" altLang="en-US" dirty="0"/>
              <a:t> </a:t>
            </a:r>
            <a:r>
              <a:rPr kumimoji="1" lang="en-US" altLang="zh-CN" dirty="0"/>
              <a:t>dynamic</a:t>
            </a:r>
            <a:r>
              <a:rPr kumimoji="1" lang="zh-CN" altLang="en-US" dirty="0"/>
              <a:t> </a:t>
            </a:r>
            <a:r>
              <a:rPr kumimoji="1" lang="en-US" altLang="zh-CN" dirty="0"/>
              <a:t>graph</a:t>
            </a:r>
            <a:r>
              <a:rPr kumimoji="1" lang="zh-CN" altLang="en-US" dirty="0"/>
              <a:t> </a:t>
            </a:r>
            <a:r>
              <a:rPr kumimoji="1" lang="en-US" altLang="zh-CN" dirty="0"/>
              <a:t>construction</a:t>
            </a:r>
            <a:r>
              <a:rPr kumimoji="1" lang="zh-CN" altLang="en-US" dirty="0"/>
              <a:t> </a:t>
            </a:r>
            <a:r>
              <a:rPr kumimoji="1" lang="en-US" altLang="zh-CN" dirty="0"/>
              <a:t>techniques</a:t>
            </a:r>
            <a:r>
              <a:rPr kumimoji="1" lang="zh-CN" altLang="en-US" dirty="0"/>
              <a:t> </a:t>
            </a:r>
            <a:r>
              <a:rPr kumimoji="1" lang="en-US" altLang="zh-CN" dirty="0"/>
              <a:t>which</a:t>
            </a:r>
            <a:r>
              <a:rPr kumimoji="1" lang="zh-CN" altLang="en-US" dirty="0"/>
              <a:t> </a:t>
            </a:r>
            <a:r>
              <a:rPr kumimoji="1" lang="en-US" altLang="zh-CN" dirty="0"/>
              <a:t>we</a:t>
            </a:r>
            <a:r>
              <a:rPr kumimoji="1" lang="zh-CN" altLang="en-US" dirty="0"/>
              <a:t> </a:t>
            </a:r>
            <a:r>
              <a:rPr kumimoji="1" lang="en-US" altLang="zh-CN" dirty="0"/>
              <a:t>summarize</a:t>
            </a:r>
            <a:r>
              <a:rPr kumimoji="1" lang="zh-CN" altLang="en-US" dirty="0"/>
              <a:t> </a:t>
            </a:r>
            <a:r>
              <a:rPr kumimoji="1" lang="en-US" altLang="zh-CN" dirty="0"/>
              <a:t>from</a:t>
            </a:r>
            <a:r>
              <a:rPr kumimoji="1" lang="zh-CN" altLang="en-US" dirty="0"/>
              <a:t> </a:t>
            </a:r>
            <a:r>
              <a:rPr kumimoji="1" lang="en-US" altLang="zh-CN" dirty="0"/>
              <a:t>the</a:t>
            </a:r>
            <a:r>
              <a:rPr kumimoji="1" lang="zh-CN" altLang="en-US" dirty="0"/>
              <a:t> </a:t>
            </a:r>
            <a:r>
              <a:rPr kumimoji="1" lang="en-US" altLang="zh-CN" dirty="0"/>
              <a:t>existing</a:t>
            </a:r>
            <a:r>
              <a:rPr kumimoji="1" lang="zh-CN" altLang="en-US" dirty="0"/>
              <a:t> </a:t>
            </a:r>
            <a:r>
              <a:rPr kumimoji="1" lang="en-US" altLang="zh-CN" dirty="0"/>
              <a:t>practice</a:t>
            </a:r>
            <a:r>
              <a:rPr kumimoji="1" lang="zh-CN" altLang="en-US" dirty="0"/>
              <a:t> </a:t>
            </a:r>
            <a:r>
              <a:rPr kumimoji="1" lang="en-US" altLang="zh-CN" dirty="0"/>
              <a:t>of</a:t>
            </a:r>
            <a:r>
              <a:rPr kumimoji="1" lang="zh-CN" altLang="en-US" dirty="0"/>
              <a:t> </a:t>
            </a:r>
            <a:r>
              <a:rPr kumimoji="1" lang="en-US" altLang="zh-CN" dirty="0"/>
              <a:t>its</a:t>
            </a:r>
            <a:r>
              <a:rPr kumimoji="1" lang="zh-CN" altLang="en-US" dirty="0"/>
              <a:t> </a:t>
            </a:r>
            <a:r>
              <a:rPr kumimoji="1" lang="en-US" altLang="zh-CN" dirty="0"/>
              <a:t>applications</a:t>
            </a:r>
            <a:r>
              <a:rPr kumimoji="1" lang="zh-CN" altLang="en-US" dirty="0"/>
              <a:t> </a:t>
            </a:r>
            <a:r>
              <a:rPr kumimoji="1" lang="en-US" altLang="zh-CN" dirty="0"/>
              <a:t>in</a:t>
            </a:r>
            <a:r>
              <a:rPr kumimoji="1" lang="zh-CN" altLang="en-US" dirty="0"/>
              <a:t> </a:t>
            </a:r>
            <a:r>
              <a:rPr kumimoji="1" lang="en-US" altLang="zh-CN" dirty="0"/>
              <a:t>the</a:t>
            </a:r>
            <a:r>
              <a:rPr kumimoji="1" lang="zh-CN" altLang="en-US" dirty="0"/>
              <a:t> </a:t>
            </a:r>
            <a:r>
              <a:rPr kumimoji="1" lang="en-US" altLang="zh-CN" dirty="0"/>
              <a:t>NLP</a:t>
            </a:r>
            <a:r>
              <a:rPr kumimoji="1" lang="zh-CN" altLang="en-US" dirty="0"/>
              <a:t> </a:t>
            </a:r>
            <a:r>
              <a:rPr kumimoji="1" lang="en-US" altLang="zh-CN" dirty="0"/>
              <a:t>field.</a:t>
            </a:r>
            <a:r>
              <a:rPr kumimoji="1" lang="zh-CN" altLang="en-US" dirty="0"/>
              <a:t> </a:t>
            </a:r>
            <a:r>
              <a:rPr kumimoji="1" lang="en-US" altLang="zh-CN" dirty="0"/>
              <a:t>These</a:t>
            </a:r>
            <a:r>
              <a:rPr kumimoji="1" lang="zh-CN" altLang="en-US" dirty="0"/>
              <a:t> </a:t>
            </a:r>
            <a:r>
              <a:rPr kumimoji="1" lang="en-US" altLang="zh-CN" dirty="0"/>
              <a:t>include</a:t>
            </a:r>
            <a:r>
              <a:rPr kumimoji="1" lang="zh-CN" altLang="en-US" dirty="0"/>
              <a:t> </a:t>
            </a:r>
            <a:r>
              <a:rPr kumimoji="1" lang="en-US" altLang="zh-CN" dirty="0"/>
              <a:t>graph</a:t>
            </a:r>
            <a:r>
              <a:rPr kumimoji="1" lang="zh-CN" altLang="en-US" dirty="0"/>
              <a:t> </a:t>
            </a:r>
            <a:r>
              <a:rPr kumimoji="1" lang="en-US" altLang="zh-CN" dirty="0"/>
              <a:t>similarity</a:t>
            </a:r>
            <a:r>
              <a:rPr kumimoji="1" lang="zh-CN" altLang="en-US" dirty="0"/>
              <a:t> </a:t>
            </a:r>
            <a:r>
              <a:rPr kumimoji="1" lang="en-US" altLang="zh-CN" dirty="0"/>
              <a:t>metric</a:t>
            </a:r>
            <a:r>
              <a:rPr kumimoji="1" lang="zh-CN" altLang="en-US" dirty="0"/>
              <a:t> </a:t>
            </a:r>
            <a:r>
              <a:rPr kumimoji="1" lang="en-US" altLang="zh-CN" dirty="0"/>
              <a:t>learning</a:t>
            </a:r>
            <a:r>
              <a:rPr kumimoji="1" lang="zh-CN" altLang="en-US" dirty="0"/>
              <a:t> </a:t>
            </a:r>
            <a:r>
              <a:rPr kumimoji="1" lang="en-US" altLang="zh-CN" dirty="0"/>
              <a:t>techniques,</a:t>
            </a:r>
            <a:r>
              <a:rPr kumimoji="1" lang="zh-CN" altLang="en-US" dirty="0"/>
              <a:t> </a:t>
            </a:r>
            <a:r>
              <a:rPr kumimoji="1" lang="en-US" altLang="zh-CN" dirty="0"/>
              <a:t>graph</a:t>
            </a:r>
            <a:r>
              <a:rPr kumimoji="1" lang="zh-CN" altLang="en-US" dirty="0"/>
              <a:t> </a:t>
            </a:r>
            <a:r>
              <a:rPr kumimoji="1" lang="en-US" altLang="zh-CN" dirty="0" err="1"/>
              <a:t>sparsification</a:t>
            </a:r>
            <a:r>
              <a:rPr kumimoji="1" lang="zh-CN" altLang="en-US" dirty="0"/>
              <a:t> </a:t>
            </a:r>
            <a:r>
              <a:rPr kumimoji="1" lang="en-US" altLang="zh-CN" dirty="0"/>
              <a:t>techniques,</a:t>
            </a:r>
            <a:r>
              <a:rPr kumimoji="1" lang="zh-CN" altLang="en-US" dirty="0"/>
              <a:t> </a:t>
            </a:r>
            <a:r>
              <a:rPr kumimoji="1" lang="en-US" altLang="zh-CN" dirty="0"/>
              <a:t>combining</a:t>
            </a:r>
            <a:r>
              <a:rPr kumimoji="1" lang="zh-CN" altLang="en-US" dirty="0"/>
              <a:t> </a:t>
            </a:r>
            <a:r>
              <a:rPr kumimoji="1" lang="en-US" altLang="zh-CN" dirty="0"/>
              <a:t>intrinsic</a:t>
            </a:r>
            <a:r>
              <a:rPr kumimoji="1" lang="zh-CN" altLang="en-US" dirty="0"/>
              <a:t> </a:t>
            </a:r>
            <a:r>
              <a:rPr kumimoji="1" lang="en-US" altLang="zh-CN" dirty="0"/>
              <a:t>graph</a:t>
            </a:r>
            <a:r>
              <a:rPr kumimoji="1" lang="zh-CN" altLang="en-US" dirty="0"/>
              <a:t> </a:t>
            </a:r>
            <a:r>
              <a:rPr kumimoji="1" lang="en-US" altLang="zh-CN" dirty="0"/>
              <a:t>structures</a:t>
            </a:r>
            <a:r>
              <a:rPr kumimoji="1" lang="zh-CN" altLang="en-US" dirty="0"/>
              <a:t> </a:t>
            </a:r>
            <a:r>
              <a:rPr kumimoji="1" lang="en-US" altLang="zh-CN" dirty="0"/>
              <a:t>and</a:t>
            </a:r>
            <a:r>
              <a:rPr kumimoji="1" lang="zh-CN" altLang="en-US" dirty="0"/>
              <a:t> </a:t>
            </a:r>
            <a:r>
              <a:rPr kumimoji="1" lang="en-US" altLang="zh-CN" dirty="0"/>
              <a:t>implicit</a:t>
            </a:r>
            <a:r>
              <a:rPr kumimoji="1" lang="zh-CN" altLang="en-US" dirty="0"/>
              <a:t> </a:t>
            </a:r>
            <a:r>
              <a:rPr kumimoji="1" lang="en-US" altLang="zh-CN" dirty="0"/>
              <a:t>graph</a:t>
            </a:r>
            <a:r>
              <a:rPr kumimoji="1" lang="zh-CN" altLang="en-US" dirty="0"/>
              <a:t> </a:t>
            </a:r>
            <a:r>
              <a:rPr kumimoji="1" lang="en-US" altLang="zh-CN" dirty="0"/>
              <a:t>constructions,</a:t>
            </a:r>
            <a:r>
              <a:rPr kumimoji="1" lang="zh-CN" altLang="en-US" dirty="0"/>
              <a:t> </a:t>
            </a:r>
            <a:r>
              <a:rPr kumimoji="1" lang="en-US" altLang="zh-CN" dirty="0"/>
              <a:t>and</a:t>
            </a:r>
            <a:r>
              <a:rPr kumimoji="1" lang="zh-CN" altLang="en-US" dirty="0"/>
              <a:t> </a:t>
            </a:r>
            <a:r>
              <a:rPr kumimoji="1" lang="en-US" altLang="zh-CN" dirty="0"/>
              <a:t>learning</a:t>
            </a:r>
            <a:r>
              <a:rPr kumimoji="1" lang="zh-CN" altLang="en-US" dirty="0"/>
              <a:t> </a:t>
            </a:r>
            <a:r>
              <a:rPr kumimoji="1" lang="en-US" altLang="zh-CN" dirty="0"/>
              <a:t>paradigms.</a:t>
            </a:r>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46</a:t>
            </a:fld>
            <a:endParaRPr lang="en-US"/>
          </a:p>
        </p:txBody>
      </p:sp>
    </p:spTree>
    <p:extLst>
      <p:ext uri="{BB962C8B-B14F-4D97-AF65-F5344CB8AC3E}">
        <p14:creationId xmlns:p14="http://schemas.microsoft.com/office/powerpoint/2010/main" val="16846839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The</a:t>
            </a:r>
            <a:r>
              <a:rPr kumimoji="1" lang="zh-CN" altLang="en-US" dirty="0"/>
              <a:t> </a:t>
            </a:r>
            <a:r>
              <a:rPr kumimoji="1" lang="en-US" altLang="zh-CN" dirty="0"/>
              <a:t>idea</a:t>
            </a:r>
            <a:r>
              <a:rPr kumimoji="1" lang="zh-CN" altLang="en-US" dirty="0"/>
              <a:t> </a:t>
            </a:r>
            <a:r>
              <a:rPr kumimoji="1" lang="en-US" altLang="zh-CN" dirty="0"/>
              <a:t>of</a:t>
            </a:r>
            <a:r>
              <a:rPr kumimoji="1" lang="zh-CN" altLang="en-US" dirty="0"/>
              <a:t> </a:t>
            </a:r>
            <a:r>
              <a:rPr kumimoji="1" lang="en-US" altLang="zh-CN" dirty="0"/>
              <a:t>graph</a:t>
            </a:r>
            <a:r>
              <a:rPr kumimoji="1" lang="zh-CN" altLang="en-US" dirty="0"/>
              <a:t> </a:t>
            </a:r>
            <a:r>
              <a:rPr kumimoji="1" lang="en-US" altLang="zh-CN" dirty="0"/>
              <a:t>similarity</a:t>
            </a:r>
            <a:r>
              <a:rPr kumimoji="1" lang="zh-CN" altLang="en-US" dirty="0"/>
              <a:t> </a:t>
            </a:r>
            <a:r>
              <a:rPr kumimoji="1" lang="en-US" altLang="zh-CN" dirty="0"/>
              <a:t>metric</a:t>
            </a:r>
            <a:r>
              <a:rPr kumimoji="1" lang="zh-CN" altLang="en-US" dirty="0"/>
              <a:t> </a:t>
            </a:r>
            <a:r>
              <a:rPr kumimoji="1" lang="en-US" altLang="zh-CN" dirty="0"/>
              <a:t>learning</a:t>
            </a:r>
            <a:r>
              <a:rPr kumimoji="1" lang="zh-CN" altLang="en-US" dirty="0"/>
              <a:t> </a:t>
            </a:r>
            <a:r>
              <a:rPr kumimoji="1" lang="en-US" altLang="zh-CN" dirty="0"/>
              <a:t>is</a:t>
            </a:r>
            <a:r>
              <a:rPr kumimoji="1" lang="zh-CN" altLang="en-US" dirty="0"/>
              <a:t> </a:t>
            </a:r>
            <a:r>
              <a:rPr kumimoji="1" lang="en-US" altLang="zh-CN" dirty="0"/>
              <a:t>to</a:t>
            </a:r>
            <a:r>
              <a:rPr kumimoji="1" lang="zh-CN" altLang="en-US" dirty="0"/>
              <a:t> </a:t>
            </a:r>
            <a:r>
              <a:rPr kumimoji="1" lang="en-US" altLang="zh-CN" dirty="0"/>
              <a:t>compute</a:t>
            </a:r>
            <a:r>
              <a:rPr kumimoji="1" lang="zh-CN" altLang="en-US" dirty="0"/>
              <a:t> </a:t>
            </a:r>
            <a:r>
              <a:rPr kumimoji="1" lang="en-US" altLang="zh-CN" dirty="0"/>
              <a:t>the</a:t>
            </a:r>
            <a:r>
              <a:rPr kumimoji="1" lang="zh-CN" altLang="en-US" dirty="0"/>
              <a:t> </a:t>
            </a:r>
            <a:r>
              <a:rPr kumimoji="1" lang="en-US" altLang="zh-CN" dirty="0"/>
              <a:t>pair-wise</a:t>
            </a:r>
            <a:r>
              <a:rPr kumimoji="1" lang="zh-CN" altLang="en-US" dirty="0"/>
              <a:t> </a:t>
            </a:r>
            <a:r>
              <a:rPr kumimoji="1" lang="en-US" altLang="zh-CN" dirty="0"/>
              <a:t>node</a:t>
            </a:r>
            <a:r>
              <a:rPr kumimoji="1" lang="zh-CN" altLang="en-US" dirty="0"/>
              <a:t> </a:t>
            </a:r>
            <a:r>
              <a:rPr kumimoji="1" lang="en-US" altLang="zh-CN" dirty="0"/>
              <a:t>similarity</a:t>
            </a:r>
            <a:r>
              <a:rPr kumimoji="1" lang="zh-CN" altLang="en-US" dirty="0"/>
              <a:t> </a:t>
            </a:r>
            <a:r>
              <a:rPr kumimoji="1" lang="en-US" altLang="zh-CN" dirty="0"/>
              <a:t>in</a:t>
            </a:r>
            <a:r>
              <a:rPr kumimoji="1" lang="zh-CN" altLang="en-US" dirty="0"/>
              <a:t> </a:t>
            </a:r>
            <a:r>
              <a:rPr kumimoji="1" lang="en-US" altLang="zh-CN" dirty="0"/>
              <a:t>the</a:t>
            </a:r>
            <a:r>
              <a:rPr kumimoji="1" lang="zh-CN" altLang="en-US" dirty="0"/>
              <a:t> </a:t>
            </a:r>
            <a:r>
              <a:rPr kumimoji="1" lang="en-US" altLang="zh-CN" dirty="0"/>
              <a:t>node</a:t>
            </a:r>
            <a:r>
              <a:rPr kumimoji="1" lang="zh-CN" altLang="en-US" dirty="0"/>
              <a:t> </a:t>
            </a:r>
            <a:r>
              <a:rPr kumimoji="1" lang="en-US" altLang="zh-CN" dirty="0"/>
              <a:t>embedding</a:t>
            </a:r>
            <a:r>
              <a:rPr kumimoji="1" lang="zh-CN" altLang="en-US" dirty="0"/>
              <a:t> </a:t>
            </a:r>
            <a:r>
              <a:rPr kumimoji="1" lang="en-US" altLang="zh-CN" dirty="0"/>
              <a:t>space,</a:t>
            </a:r>
            <a:r>
              <a:rPr kumimoji="1" lang="zh-CN" altLang="en-US" dirty="0"/>
              <a:t> </a:t>
            </a:r>
            <a:r>
              <a:rPr kumimoji="1" lang="en-US" altLang="zh-CN" dirty="0"/>
              <a:t>and</a:t>
            </a:r>
            <a:r>
              <a:rPr kumimoji="1" lang="zh-CN" altLang="en-US" dirty="0"/>
              <a:t> </a:t>
            </a:r>
            <a:r>
              <a:rPr kumimoji="1" lang="en-US" altLang="zh-CN" dirty="0"/>
              <a:t>obtain</a:t>
            </a:r>
            <a:r>
              <a:rPr kumimoji="1" lang="zh-CN" altLang="en-US" dirty="0"/>
              <a:t> </a:t>
            </a:r>
            <a:r>
              <a:rPr kumimoji="1" lang="en-US" altLang="zh-CN" dirty="0"/>
              <a:t>an</a:t>
            </a:r>
            <a:r>
              <a:rPr kumimoji="1" lang="zh-CN" altLang="en-US" dirty="0"/>
              <a:t> </a:t>
            </a:r>
            <a:r>
              <a:rPr kumimoji="1" lang="en-US" altLang="zh-CN" dirty="0"/>
              <a:t>adjacency</a:t>
            </a:r>
            <a:r>
              <a:rPr kumimoji="1" lang="zh-CN" altLang="en-US" dirty="0"/>
              <a:t> </a:t>
            </a:r>
            <a:r>
              <a:rPr kumimoji="1" lang="en-US" altLang="zh-CN" dirty="0"/>
              <a:t>matrix</a:t>
            </a:r>
            <a:r>
              <a:rPr kumimoji="1" lang="zh-CN" altLang="en-US" dirty="0"/>
              <a:t> </a:t>
            </a:r>
            <a:r>
              <a:rPr kumimoji="1" lang="en-US" altLang="zh-CN" dirty="0"/>
              <a:t>based</a:t>
            </a:r>
            <a:r>
              <a:rPr kumimoji="1" lang="zh-CN" altLang="en-US" dirty="0"/>
              <a:t> </a:t>
            </a:r>
            <a:r>
              <a:rPr kumimoji="1" lang="en-US" altLang="zh-CN" dirty="0"/>
              <a:t>on</a:t>
            </a:r>
            <a:r>
              <a:rPr kumimoji="1" lang="zh-CN" altLang="en-US" dirty="0"/>
              <a:t> </a:t>
            </a:r>
            <a:r>
              <a:rPr kumimoji="1" lang="en-US" altLang="zh-CN" dirty="0"/>
              <a:t>that.</a:t>
            </a:r>
          </a:p>
          <a:p>
            <a:endParaRPr kumimoji="1" lang="en-US" altLang="zh-CN" dirty="0"/>
          </a:p>
          <a:p>
            <a:r>
              <a:rPr kumimoji="1" lang="en-US" altLang="zh-CN" dirty="0"/>
              <a:t>It</a:t>
            </a:r>
            <a:r>
              <a:rPr kumimoji="1" lang="zh-CN" altLang="en-US" dirty="0"/>
              <a:t> </a:t>
            </a:r>
            <a:r>
              <a:rPr kumimoji="1" lang="en-US" altLang="zh-CN" dirty="0"/>
              <a:t>can</a:t>
            </a:r>
            <a:r>
              <a:rPr kumimoji="1" lang="zh-CN" altLang="en-US" dirty="0"/>
              <a:t> </a:t>
            </a:r>
            <a:r>
              <a:rPr kumimoji="1" lang="en-US" altLang="zh-CN" dirty="0"/>
              <a:t>enable</a:t>
            </a:r>
            <a:r>
              <a:rPr kumimoji="1" lang="zh-CN" altLang="en-US" dirty="0"/>
              <a:t> </a:t>
            </a:r>
            <a:r>
              <a:rPr kumimoji="1" lang="en-US" altLang="zh-CN" dirty="0"/>
              <a:t>inductive</a:t>
            </a:r>
            <a:r>
              <a:rPr kumimoji="1" lang="zh-CN" altLang="en-US" dirty="0"/>
              <a:t> </a:t>
            </a:r>
            <a:r>
              <a:rPr kumimoji="1" lang="en-US" altLang="zh-CN" dirty="0"/>
              <a:t>learning</a:t>
            </a:r>
            <a:r>
              <a:rPr kumimoji="1" lang="zh-CN" altLang="en-US" dirty="0"/>
              <a:t> </a:t>
            </a:r>
            <a:r>
              <a:rPr kumimoji="1" lang="en-US" altLang="zh-CN" dirty="0"/>
              <a:t>because</a:t>
            </a:r>
            <a:r>
              <a:rPr kumimoji="1" lang="zh-CN" altLang="en-US" dirty="0"/>
              <a:t> </a:t>
            </a:r>
            <a:r>
              <a:rPr kumimoji="1" lang="en-US" altLang="zh-CN" dirty="0"/>
              <a:t>once</a:t>
            </a:r>
            <a:r>
              <a:rPr kumimoji="1" lang="zh-CN" altLang="en-US" dirty="0"/>
              <a:t> </a:t>
            </a:r>
            <a:r>
              <a:rPr kumimoji="1" lang="en-US" altLang="zh-CN" dirty="0"/>
              <a:t>the</a:t>
            </a:r>
            <a:r>
              <a:rPr kumimoji="1" lang="zh-CN" altLang="en-US" dirty="0"/>
              <a:t> </a:t>
            </a:r>
            <a:r>
              <a:rPr kumimoji="1" lang="en-US" altLang="zh-CN" dirty="0"/>
              <a:t>similarity</a:t>
            </a:r>
            <a:r>
              <a:rPr kumimoji="1" lang="zh-CN" altLang="en-US" dirty="0"/>
              <a:t> </a:t>
            </a:r>
            <a:r>
              <a:rPr kumimoji="1" lang="en-US" altLang="zh-CN" dirty="0"/>
              <a:t>metric</a:t>
            </a:r>
            <a:r>
              <a:rPr kumimoji="1" lang="zh-CN" altLang="en-US" dirty="0"/>
              <a:t> </a:t>
            </a:r>
            <a:r>
              <a:rPr kumimoji="1" lang="en-US" altLang="zh-CN" dirty="0"/>
              <a:t>learning</a:t>
            </a:r>
            <a:r>
              <a:rPr kumimoji="1" lang="zh-CN" altLang="en-US" dirty="0"/>
              <a:t> </a:t>
            </a:r>
            <a:r>
              <a:rPr kumimoji="1" lang="en-US" altLang="zh-CN" dirty="0"/>
              <a:t>is</a:t>
            </a:r>
            <a:r>
              <a:rPr kumimoji="1" lang="zh-CN" altLang="en-US" dirty="0"/>
              <a:t> </a:t>
            </a:r>
            <a:r>
              <a:rPr kumimoji="1" lang="en-US" altLang="zh-CN" dirty="0"/>
              <a:t>finished,</a:t>
            </a:r>
            <a:r>
              <a:rPr kumimoji="1" lang="zh-CN" altLang="en-US" dirty="0"/>
              <a:t> </a:t>
            </a:r>
            <a:r>
              <a:rPr kumimoji="1" lang="en-US" altLang="zh-CN" dirty="0"/>
              <a:t>one</a:t>
            </a:r>
            <a:r>
              <a:rPr kumimoji="1" lang="zh-CN" altLang="en-US" dirty="0"/>
              <a:t> </a:t>
            </a:r>
            <a:r>
              <a:rPr kumimoji="1" lang="en-US" altLang="zh-CN" dirty="0"/>
              <a:t>can</a:t>
            </a:r>
            <a:r>
              <a:rPr kumimoji="1" lang="zh-CN" altLang="en-US" dirty="0"/>
              <a:t> </a:t>
            </a:r>
            <a:r>
              <a:rPr kumimoji="1" lang="en-US" altLang="zh-CN" dirty="0"/>
              <a:t>apply</a:t>
            </a:r>
            <a:r>
              <a:rPr kumimoji="1" lang="zh-CN" altLang="en-US" dirty="0"/>
              <a:t> </a:t>
            </a:r>
            <a:r>
              <a:rPr kumimoji="1" lang="en-US" altLang="zh-CN" dirty="0"/>
              <a:t>it</a:t>
            </a:r>
            <a:r>
              <a:rPr kumimoji="1" lang="zh-CN" altLang="en-US" dirty="0"/>
              <a:t> </a:t>
            </a:r>
            <a:r>
              <a:rPr kumimoji="1" lang="en-US" altLang="zh-CN" dirty="0"/>
              <a:t>to</a:t>
            </a:r>
            <a:r>
              <a:rPr kumimoji="1" lang="zh-CN" altLang="en-US" dirty="0"/>
              <a:t> </a:t>
            </a:r>
            <a:r>
              <a:rPr kumimoji="1" lang="en-US" altLang="zh-CN" dirty="0"/>
              <a:t>unseen</a:t>
            </a:r>
            <a:r>
              <a:rPr kumimoji="1" lang="zh-CN" altLang="en-US" dirty="0"/>
              <a:t> </a:t>
            </a:r>
            <a:r>
              <a:rPr kumimoji="1" lang="en-US" altLang="zh-CN" dirty="0"/>
              <a:t>nodes</a:t>
            </a:r>
            <a:r>
              <a:rPr kumimoji="1" lang="zh-CN" altLang="en-US" dirty="0"/>
              <a:t> </a:t>
            </a:r>
            <a:r>
              <a:rPr kumimoji="1" lang="en-US" altLang="zh-CN" dirty="0"/>
              <a:t>to</a:t>
            </a:r>
            <a:r>
              <a:rPr kumimoji="1" lang="zh-CN" altLang="en-US" dirty="0"/>
              <a:t> </a:t>
            </a:r>
            <a:r>
              <a:rPr kumimoji="1" lang="en-US" altLang="zh-CN" dirty="0"/>
              <a:t>learn</a:t>
            </a:r>
            <a:r>
              <a:rPr kumimoji="1" lang="zh-CN" altLang="en-US" dirty="0"/>
              <a:t> </a:t>
            </a:r>
            <a:r>
              <a:rPr kumimoji="1" lang="en-US" altLang="zh-CN" dirty="0"/>
              <a:t>a</a:t>
            </a:r>
            <a:r>
              <a:rPr kumimoji="1" lang="zh-CN" altLang="en-US" dirty="0"/>
              <a:t> </a:t>
            </a:r>
            <a:r>
              <a:rPr kumimoji="1" lang="en-US" altLang="zh-CN" dirty="0"/>
              <a:t>graph.</a:t>
            </a:r>
            <a:r>
              <a:rPr kumimoji="1" lang="zh-CN" altLang="en-US" dirty="0"/>
              <a:t> </a:t>
            </a:r>
            <a:r>
              <a:rPr kumimoji="1" lang="en-US" altLang="zh-CN" dirty="0"/>
              <a:t>This</a:t>
            </a:r>
            <a:r>
              <a:rPr kumimoji="1" lang="zh-CN" altLang="en-US" dirty="0"/>
              <a:t> </a:t>
            </a:r>
            <a:r>
              <a:rPr kumimoji="1" lang="en-US" altLang="zh-CN" dirty="0"/>
              <a:t>is</a:t>
            </a:r>
            <a:r>
              <a:rPr kumimoji="1" lang="zh-CN" altLang="en-US" dirty="0"/>
              <a:t> </a:t>
            </a:r>
            <a:r>
              <a:rPr kumimoji="1" lang="en-US" altLang="zh-CN" dirty="0"/>
              <a:t>important</a:t>
            </a:r>
            <a:r>
              <a:rPr kumimoji="1" lang="zh-CN" altLang="en-US" dirty="0"/>
              <a:t> </a:t>
            </a:r>
            <a:r>
              <a:rPr kumimoji="1" lang="en-US" altLang="zh-CN" dirty="0"/>
              <a:t>for</a:t>
            </a:r>
            <a:r>
              <a:rPr kumimoji="1" lang="zh-CN" altLang="en-US" dirty="0"/>
              <a:t> </a:t>
            </a:r>
            <a:r>
              <a:rPr kumimoji="1" lang="en-US" altLang="zh-CN" dirty="0"/>
              <a:t>many</a:t>
            </a:r>
            <a:r>
              <a:rPr kumimoji="1" lang="zh-CN" altLang="en-US" dirty="0"/>
              <a:t> </a:t>
            </a:r>
            <a:r>
              <a:rPr kumimoji="1" lang="en-US" altLang="zh-CN" dirty="0"/>
              <a:t>NLP</a:t>
            </a:r>
            <a:r>
              <a:rPr kumimoji="1" lang="zh-CN" altLang="en-US" dirty="0"/>
              <a:t> </a:t>
            </a:r>
            <a:r>
              <a:rPr kumimoji="1" lang="en-US" altLang="zh-CN" dirty="0"/>
              <a:t>applications,</a:t>
            </a:r>
            <a:r>
              <a:rPr kumimoji="1" lang="zh-CN" altLang="en-US" dirty="0"/>
              <a:t> </a:t>
            </a:r>
            <a:r>
              <a:rPr kumimoji="1" lang="en-US" altLang="zh-CN" dirty="0"/>
              <a:t>because</a:t>
            </a:r>
            <a:r>
              <a:rPr kumimoji="1" lang="zh-CN" altLang="en-US" dirty="0"/>
              <a:t> </a:t>
            </a:r>
            <a:r>
              <a:rPr kumimoji="1" lang="en-US" altLang="zh-CN" dirty="0"/>
              <a:t>we</a:t>
            </a:r>
            <a:r>
              <a:rPr kumimoji="1" lang="zh-CN" altLang="en-US" dirty="0"/>
              <a:t> </a:t>
            </a:r>
            <a:r>
              <a:rPr kumimoji="1" lang="en-US" altLang="zh-CN" dirty="0"/>
              <a:t>want</a:t>
            </a:r>
            <a:r>
              <a:rPr kumimoji="1" lang="zh-CN" altLang="en-US" dirty="0"/>
              <a:t> </a:t>
            </a:r>
            <a:r>
              <a:rPr kumimoji="1" lang="en-US" altLang="zh-CN" dirty="0"/>
              <a:t>to</a:t>
            </a:r>
            <a:r>
              <a:rPr kumimoji="1" lang="zh-CN" altLang="en-US" dirty="0"/>
              <a:t> </a:t>
            </a:r>
            <a:r>
              <a:rPr kumimoji="1" lang="en-US" altLang="zh-CN" dirty="0"/>
              <a:t>learn</a:t>
            </a:r>
            <a:r>
              <a:rPr kumimoji="1" lang="zh-CN" altLang="en-US" dirty="0"/>
              <a:t> </a:t>
            </a:r>
            <a:r>
              <a:rPr kumimoji="1" lang="en-US" altLang="zh-CN" dirty="0"/>
              <a:t>a</a:t>
            </a:r>
            <a:r>
              <a:rPr kumimoji="1" lang="zh-CN" altLang="en-US" dirty="0"/>
              <a:t> </a:t>
            </a:r>
            <a:r>
              <a:rPr kumimoji="1" lang="en-US" altLang="zh-CN" dirty="0"/>
              <a:t>new</a:t>
            </a:r>
            <a:r>
              <a:rPr kumimoji="1" lang="zh-CN" altLang="en-US" dirty="0"/>
              <a:t> </a:t>
            </a:r>
            <a:r>
              <a:rPr kumimoji="1" lang="en-US" altLang="zh-CN" dirty="0"/>
              <a:t>graph</a:t>
            </a:r>
            <a:r>
              <a:rPr kumimoji="1" lang="zh-CN" altLang="en-US" dirty="0"/>
              <a:t> </a:t>
            </a:r>
            <a:r>
              <a:rPr kumimoji="1" lang="en-US" altLang="zh-CN" dirty="0"/>
              <a:t>for</a:t>
            </a:r>
            <a:r>
              <a:rPr kumimoji="1" lang="zh-CN" altLang="en-US" dirty="0"/>
              <a:t> </a:t>
            </a:r>
            <a:r>
              <a:rPr kumimoji="1" lang="en-US" altLang="zh-CN" dirty="0"/>
              <a:t>each</a:t>
            </a:r>
            <a:r>
              <a:rPr kumimoji="1" lang="zh-CN" altLang="en-US" dirty="0"/>
              <a:t> </a:t>
            </a:r>
            <a:r>
              <a:rPr kumimoji="1" lang="en-US" altLang="zh-CN" dirty="0"/>
              <a:t>new</a:t>
            </a:r>
            <a:r>
              <a:rPr kumimoji="1" lang="zh-CN" altLang="en-US" dirty="0"/>
              <a:t> </a:t>
            </a:r>
            <a:r>
              <a:rPr kumimoji="1" lang="en-US" altLang="zh-CN" dirty="0"/>
              <a:t>text</a:t>
            </a:r>
            <a:r>
              <a:rPr kumimoji="1" lang="zh-CN" altLang="en-US" dirty="0"/>
              <a:t> </a:t>
            </a:r>
            <a:r>
              <a:rPr kumimoji="1" lang="en-US" altLang="zh-CN" dirty="0"/>
              <a:t>example.</a:t>
            </a:r>
          </a:p>
          <a:p>
            <a:endParaRPr kumimoji="1" lang="en-US" altLang="zh-CN" dirty="0"/>
          </a:p>
          <a:p>
            <a:r>
              <a:rPr kumimoji="1" lang="en-US" altLang="zh-CN" dirty="0"/>
              <a:t>Various</a:t>
            </a:r>
            <a:r>
              <a:rPr kumimoji="1" lang="zh-CN" altLang="en-US" dirty="0"/>
              <a:t> </a:t>
            </a:r>
            <a:r>
              <a:rPr kumimoji="1" lang="en-US" altLang="zh-CN" dirty="0"/>
              <a:t>metric</a:t>
            </a:r>
            <a:r>
              <a:rPr kumimoji="1" lang="zh-CN" altLang="en-US" dirty="0"/>
              <a:t> </a:t>
            </a:r>
            <a:r>
              <a:rPr kumimoji="1" lang="en-US" altLang="zh-CN" dirty="0"/>
              <a:t>functions</a:t>
            </a:r>
            <a:r>
              <a:rPr kumimoji="1" lang="zh-CN" altLang="en-US" dirty="0"/>
              <a:t> </a:t>
            </a:r>
            <a:r>
              <a:rPr kumimoji="1" lang="en-US" altLang="zh-CN" dirty="0"/>
              <a:t>have</a:t>
            </a:r>
            <a:r>
              <a:rPr kumimoji="1" lang="zh-CN" altLang="en-US" dirty="0"/>
              <a:t> </a:t>
            </a:r>
            <a:r>
              <a:rPr kumimoji="1" lang="en-US" altLang="zh-CN" dirty="0"/>
              <a:t>been</a:t>
            </a:r>
            <a:r>
              <a:rPr kumimoji="1" lang="zh-CN" altLang="en-US" dirty="0"/>
              <a:t> </a:t>
            </a:r>
            <a:r>
              <a:rPr kumimoji="1" lang="en-US" altLang="zh-CN" dirty="0"/>
              <a:t>proposed</a:t>
            </a:r>
            <a:r>
              <a:rPr kumimoji="1" lang="zh-CN" altLang="en-US" dirty="0"/>
              <a:t> </a:t>
            </a:r>
            <a:r>
              <a:rPr kumimoji="1" lang="en-US" altLang="zh-CN" dirty="0"/>
              <a:t>by</a:t>
            </a:r>
            <a:r>
              <a:rPr kumimoji="1" lang="zh-CN" altLang="en-US" dirty="0"/>
              <a:t> </a:t>
            </a:r>
            <a:r>
              <a:rPr kumimoji="1" lang="en-US" altLang="zh-CN" dirty="0"/>
              <a:t>previous</a:t>
            </a:r>
            <a:r>
              <a:rPr kumimoji="1" lang="zh-CN" altLang="en-US" dirty="0"/>
              <a:t> </a:t>
            </a:r>
            <a:r>
              <a:rPr kumimoji="1" lang="en-US" altLang="zh-CN" dirty="0"/>
              <a:t>works.</a:t>
            </a:r>
            <a:r>
              <a:rPr kumimoji="1" lang="zh-CN" altLang="en-US" dirty="0"/>
              <a:t> </a:t>
            </a:r>
            <a:r>
              <a:rPr kumimoji="1" lang="en-US" altLang="zh-CN" dirty="0"/>
              <a:t>We</a:t>
            </a:r>
            <a:r>
              <a:rPr kumimoji="1" lang="zh-CN" altLang="en-US" dirty="0"/>
              <a:t> </a:t>
            </a:r>
            <a:r>
              <a:rPr kumimoji="1" lang="en-US" altLang="zh-CN" dirty="0"/>
              <a:t>group</a:t>
            </a:r>
            <a:r>
              <a:rPr kumimoji="1" lang="zh-CN" altLang="en-US" dirty="0"/>
              <a:t> </a:t>
            </a:r>
            <a:r>
              <a:rPr kumimoji="1" lang="en-US" altLang="zh-CN" dirty="0"/>
              <a:t>them</a:t>
            </a:r>
            <a:r>
              <a:rPr kumimoji="1" lang="zh-CN" altLang="en-US" dirty="0"/>
              <a:t> </a:t>
            </a:r>
            <a:r>
              <a:rPr kumimoji="1" lang="en-US" altLang="zh-CN" dirty="0"/>
              <a:t>into</a:t>
            </a:r>
            <a:r>
              <a:rPr kumimoji="1" lang="zh-CN" altLang="en-US" dirty="0"/>
              <a:t> </a:t>
            </a:r>
            <a:r>
              <a:rPr kumimoji="1" lang="en-US" altLang="zh-CN" dirty="0"/>
              <a:t>two</a:t>
            </a:r>
            <a:r>
              <a:rPr kumimoji="1" lang="zh-CN" altLang="en-US" dirty="0"/>
              <a:t> </a:t>
            </a:r>
            <a:r>
              <a:rPr kumimoji="1" lang="en-US" altLang="zh-CN" dirty="0"/>
              <a:t>categories:</a:t>
            </a:r>
            <a:r>
              <a:rPr kumimoji="1" lang="zh-CN" altLang="en-US" dirty="0"/>
              <a:t> </a:t>
            </a:r>
            <a:r>
              <a:rPr kumimoji="1" lang="en-US" altLang="zh-CN" dirty="0"/>
              <a:t>node</a:t>
            </a:r>
            <a:r>
              <a:rPr kumimoji="1" lang="zh-CN" altLang="en-US" dirty="0"/>
              <a:t> </a:t>
            </a:r>
            <a:r>
              <a:rPr kumimoji="1" lang="en-US" altLang="zh-CN" dirty="0"/>
              <a:t>embedding</a:t>
            </a:r>
            <a:r>
              <a:rPr kumimoji="1" lang="zh-CN" altLang="en-US" dirty="0"/>
              <a:t> </a:t>
            </a:r>
            <a:r>
              <a:rPr kumimoji="1" lang="en-US" altLang="zh-CN" dirty="0"/>
              <a:t>based</a:t>
            </a:r>
            <a:r>
              <a:rPr kumimoji="1" lang="zh-CN" altLang="en-US" dirty="0"/>
              <a:t> </a:t>
            </a:r>
            <a:r>
              <a:rPr kumimoji="1" lang="en-US" altLang="zh-CN" dirty="0"/>
              <a:t>similarity</a:t>
            </a:r>
            <a:r>
              <a:rPr kumimoji="1" lang="zh-CN" altLang="en-US" dirty="0"/>
              <a:t> </a:t>
            </a:r>
            <a:r>
              <a:rPr kumimoji="1" lang="en-US" altLang="zh-CN" dirty="0"/>
              <a:t>metric</a:t>
            </a:r>
            <a:r>
              <a:rPr kumimoji="1" lang="zh-CN" altLang="en-US" dirty="0"/>
              <a:t> </a:t>
            </a:r>
            <a:r>
              <a:rPr kumimoji="1" lang="en-US" altLang="zh-CN" dirty="0"/>
              <a:t>learning</a:t>
            </a:r>
            <a:r>
              <a:rPr kumimoji="1" lang="zh-CN" altLang="en-US" dirty="0"/>
              <a:t> </a:t>
            </a:r>
            <a:r>
              <a:rPr kumimoji="1" lang="en-US" altLang="zh-CN" dirty="0"/>
              <a:t>and</a:t>
            </a:r>
            <a:r>
              <a:rPr kumimoji="1" lang="zh-CN" altLang="en-US" dirty="0"/>
              <a:t> </a:t>
            </a:r>
            <a:r>
              <a:rPr kumimoji="1" lang="en-US" altLang="zh-CN" dirty="0"/>
              <a:t>structure-aware</a:t>
            </a:r>
            <a:r>
              <a:rPr kumimoji="1" lang="zh-CN" altLang="en-US" dirty="0"/>
              <a:t> </a:t>
            </a:r>
            <a:r>
              <a:rPr kumimoji="1" lang="en-US" altLang="zh-CN" dirty="0"/>
              <a:t>similarity</a:t>
            </a:r>
            <a:r>
              <a:rPr kumimoji="1" lang="zh-CN" altLang="en-US" dirty="0"/>
              <a:t> </a:t>
            </a:r>
            <a:r>
              <a:rPr kumimoji="1" lang="en-US" altLang="zh-CN" dirty="0"/>
              <a:t>metric</a:t>
            </a:r>
            <a:r>
              <a:rPr kumimoji="1" lang="zh-CN" altLang="en-US" dirty="0"/>
              <a:t> </a:t>
            </a:r>
            <a:r>
              <a:rPr kumimoji="1" lang="en-US" altLang="zh-CN" dirty="0"/>
              <a:t>learning.</a:t>
            </a:r>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47</a:t>
            </a:fld>
            <a:endParaRPr lang="en-US"/>
          </a:p>
        </p:txBody>
      </p:sp>
    </p:spTree>
    <p:extLst>
      <p:ext uri="{BB962C8B-B14F-4D97-AF65-F5344CB8AC3E}">
        <p14:creationId xmlns:p14="http://schemas.microsoft.com/office/powerpoint/2010/main" val="19351337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For</a:t>
            </a:r>
            <a:r>
              <a:rPr kumimoji="1" lang="zh-CN" altLang="en-US" dirty="0"/>
              <a:t> </a:t>
            </a:r>
            <a:r>
              <a:rPr kumimoji="1" lang="en-US" altLang="zh-CN" dirty="0"/>
              <a:t>node</a:t>
            </a:r>
            <a:r>
              <a:rPr kumimoji="1" lang="zh-CN" altLang="en-US" dirty="0"/>
              <a:t> </a:t>
            </a:r>
            <a:r>
              <a:rPr kumimoji="1" lang="en-US" altLang="zh-CN" dirty="0"/>
              <a:t>embedding</a:t>
            </a:r>
            <a:r>
              <a:rPr kumimoji="1" lang="zh-CN" altLang="en-US" dirty="0"/>
              <a:t> </a:t>
            </a:r>
            <a:r>
              <a:rPr kumimoji="1" lang="en-US" altLang="zh-CN" dirty="0"/>
              <a:t>based</a:t>
            </a:r>
            <a:r>
              <a:rPr kumimoji="1" lang="zh-CN" altLang="en-US" dirty="0"/>
              <a:t> </a:t>
            </a:r>
            <a:r>
              <a:rPr kumimoji="1" lang="en-US" altLang="zh-CN" dirty="0"/>
              <a:t>similarity</a:t>
            </a:r>
            <a:r>
              <a:rPr kumimoji="1" lang="zh-CN" altLang="en-US" dirty="0"/>
              <a:t> </a:t>
            </a:r>
            <a:r>
              <a:rPr kumimoji="1" lang="en-US" altLang="zh-CN" dirty="0"/>
              <a:t>metric</a:t>
            </a:r>
            <a:r>
              <a:rPr kumimoji="1" lang="zh-CN" altLang="en-US" dirty="0"/>
              <a:t> </a:t>
            </a:r>
            <a:r>
              <a:rPr kumimoji="1" lang="en-US" altLang="zh-CN" dirty="0"/>
              <a:t>learning,</a:t>
            </a:r>
            <a:r>
              <a:rPr kumimoji="1" lang="zh-CN" altLang="en-US" dirty="0"/>
              <a:t> </a:t>
            </a:r>
            <a:endParaRPr kumimoji="1" lang="en-US" altLang="zh-CN" dirty="0"/>
          </a:p>
          <a:p>
            <a:r>
              <a:rPr kumimoji="1" lang="en-US" altLang="zh-CN" dirty="0"/>
              <a:t>(c)we</a:t>
            </a:r>
            <a:r>
              <a:rPr kumimoji="1" lang="zh-CN" altLang="en-US" dirty="0"/>
              <a:t> </a:t>
            </a:r>
            <a:r>
              <a:rPr kumimoji="1" lang="en-US" altLang="zh-CN" dirty="0"/>
              <a:t>are</a:t>
            </a:r>
            <a:r>
              <a:rPr kumimoji="1" lang="zh-CN" altLang="en-US" dirty="0"/>
              <a:t> </a:t>
            </a:r>
            <a:r>
              <a:rPr kumimoji="1" lang="en-US" altLang="zh-CN" dirty="0"/>
              <a:t>given</a:t>
            </a:r>
            <a:r>
              <a:rPr kumimoji="1" lang="zh-CN" altLang="en-US" dirty="0"/>
              <a:t> </a:t>
            </a:r>
            <a:r>
              <a:rPr kumimoji="1" lang="en-US" altLang="zh-CN" dirty="0"/>
              <a:t>a</a:t>
            </a:r>
            <a:r>
              <a:rPr kumimoji="1" lang="zh-CN" altLang="en-US" dirty="0"/>
              <a:t> </a:t>
            </a:r>
            <a:r>
              <a:rPr kumimoji="1" lang="en-US" altLang="zh-CN" dirty="0"/>
              <a:t>set</a:t>
            </a:r>
            <a:r>
              <a:rPr kumimoji="1" lang="zh-CN" altLang="en-US" dirty="0"/>
              <a:t> </a:t>
            </a:r>
            <a:r>
              <a:rPr kumimoji="1" lang="en-US" altLang="zh-CN" dirty="0"/>
              <a:t>of</a:t>
            </a:r>
            <a:r>
              <a:rPr kumimoji="1" lang="zh-CN" altLang="en-US" dirty="0"/>
              <a:t> </a:t>
            </a:r>
            <a:r>
              <a:rPr kumimoji="1" lang="en-US" altLang="zh-CN" dirty="0"/>
              <a:t>data</a:t>
            </a:r>
            <a:r>
              <a:rPr kumimoji="1" lang="zh-CN" altLang="en-US" dirty="0"/>
              <a:t> </a:t>
            </a:r>
            <a:r>
              <a:rPr kumimoji="1" lang="en-US" altLang="zh-CN" dirty="0"/>
              <a:t>points</a:t>
            </a:r>
            <a:r>
              <a:rPr kumimoji="1" lang="zh-CN" altLang="en-US" dirty="0"/>
              <a:t> </a:t>
            </a:r>
            <a:r>
              <a:rPr kumimoji="1" lang="en-US" altLang="zh-CN" dirty="0"/>
              <a:t>and</a:t>
            </a:r>
            <a:r>
              <a:rPr kumimoji="1" lang="zh-CN" altLang="en-US" dirty="0"/>
              <a:t> </a:t>
            </a:r>
            <a:r>
              <a:rPr kumimoji="1" lang="en-US" altLang="zh-CN" dirty="0"/>
              <a:t>their</a:t>
            </a:r>
            <a:r>
              <a:rPr kumimoji="1" lang="zh-CN" altLang="en-US" dirty="0"/>
              <a:t> </a:t>
            </a:r>
            <a:r>
              <a:rPr kumimoji="1" lang="en-US" altLang="zh-CN" dirty="0"/>
              <a:t>vector</a:t>
            </a:r>
            <a:r>
              <a:rPr kumimoji="1" lang="zh-CN" altLang="en-US" dirty="0"/>
              <a:t> </a:t>
            </a:r>
            <a:r>
              <a:rPr kumimoji="1" lang="en-US" altLang="zh-CN" dirty="0"/>
              <a:t>representations,</a:t>
            </a:r>
            <a:r>
              <a:rPr kumimoji="1" lang="zh-CN" altLang="en-US" dirty="0"/>
              <a:t> </a:t>
            </a:r>
            <a:r>
              <a:rPr kumimoji="1" lang="en-US" altLang="zh-CN" dirty="0"/>
              <a:t>and</a:t>
            </a:r>
            <a:r>
              <a:rPr kumimoji="1" lang="zh-CN" altLang="en-US" dirty="0"/>
              <a:t> </a:t>
            </a:r>
            <a:r>
              <a:rPr kumimoji="1" lang="en-US" altLang="zh-CN" dirty="0"/>
              <a:t>apply</a:t>
            </a:r>
            <a:r>
              <a:rPr kumimoji="1" lang="zh-CN" altLang="en-US" dirty="0"/>
              <a:t> </a:t>
            </a:r>
            <a:r>
              <a:rPr kumimoji="1" lang="en-US" altLang="zh-CN" dirty="0"/>
              <a:t>various</a:t>
            </a:r>
            <a:r>
              <a:rPr kumimoji="1" lang="zh-CN" altLang="en-US" dirty="0"/>
              <a:t> </a:t>
            </a:r>
            <a:r>
              <a:rPr kumimoji="1" lang="en-US" altLang="zh-CN" dirty="0"/>
              <a:t>metric</a:t>
            </a:r>
            <a:r>
              <a:rPr kumimoji="1" lang="zh-CN" altLang="en-US" dirty="0"/>
              <a:t> </a:t>
            </a:r>
            <a:r>
              <a:rPr kumimoji="1" lang="en-US" altLang="zh-CN" dirty="0"/>
              <a:t>functions</a:t>
            </a:r>
            <a:r>
              <a:rPr kumimoji="1" lang="zh-CN" altLang="en-US" dirty="0"/>
              <a:t> </a:t>
            </a:r>
            <a:r>
              <a:rPr kumimoji="1" lang="en-US" altLang="zh-CN" dirty="0"/>
              <a:t>to</a:t>
            </a:r>
            <a:r>
              <a:rPr kumimoji="1" lang="zh-CN" altLang="en-US" dirty="0"/>
              <a:t> </a:t>
            </a:r>
            <a:r>
              <a:rPr kumimoji="1" lang="en-US" altLang="zh-CN" dirty="0"/>
              <a:t>learn</a:t>
            </a:r>
            <a:r>
              <a:rPr kumimoji="1" lang="zh-CN" altLang="en-US" dirty="0"/>
              <a:t> </a:t>
            </a:r>
            <a:r>
              <a:rPr kumimoji="1" lang="en-US" altLang="zh-CN" dirty="0"/>
              <a:t>pair-wise</a:t>
            </a:r>
            <a:r>
              <a:rPr kumimoji="1" lang="zh-CN" altLang="en-US" dirty="0"/>
              <a:t> </a:t>
            </a:r>
            <a:r>
              <a:rPr kumimoji="1" lang="en-US" altLang="zh-CN" dirty="0"/>
              <a:t>node</a:t>
            </a:r>
            <a:r>
              <a:rPr kumimoji="1" lang="zh-CN" altLang="en-US" dirty="0"/>
              <a:t> </a:t>
            </a:r>
            <a:r>
              <a:rPr kumimoji="1" lang="en-US" altLang="zh-CN" dirty="0"/>
              <a:t>similarity.</a:t>
            </a:r>
            <a:r>
              <a:rPr kumimoji="1" lang="zh-CN" altLang="en-US" dirty="0"/>
              <a:t> </a:t>
            </a:r>
            <a:r>
              <a:rPr kumimoji="1" lang="en-US" altLang="zh-CN" dirty="0"/>
              <a:t>The</a:t>
            </a:r>
            <a:r>
              <a:rPr kumimoji="1" lang="zh-CN" altLang="en-US" dirty="0"/>
              <a:t> </a:t>
            </a:r>
            <a:r>
              <a:rPr kumimoji="1" lang="en-US" altLang="zh-CN" dirty="0"/>
              <a:t>output</a:t>
            </a:r>
            <a:r>
              <a:rPr kumimoji="1" lang="zh-CN" altLang="en-US" dirty="0"/>
              <a:t> </a:t>
            </a:r>
            <a:r>
              <a:rPr kumimoji="1" lang="en-US" altLang="zh-CN" dirty="0"/>
              <a:t>is</a:t>
            </a:r>
            <a:r>
              <a:rPr kumimoji="1" lang="zh-CN" altLang="en-US" dirty="0"/>
              <a:t> </a:t>
            </a:r>
            <a:r>
              <a:rPr kumimoji="1" lang="en-US" altLang="zh-CN" dirty="0"/>
              <a:t>a</a:t>
            </a:r>
            <a:r>
              <a:rPr kumimoji="1" lang="zh-CN" altLang="en-US" dirty="0"/>
              <a:t> </a:t>
            </a:r>
            <a:r>
              <a:rPr kumimoji="1" lang="en-US" altLang="zh-CN" dirty="0"/>
              <a:t>weighted</a:t>
            </a:r>
            <a:r>
              <a:rPr kumimoji="1" lang="zh-CN" altLang="en-US" dirty="0"/>
              <a:t> </a:t>
            </a:r>
            <a:r>
              <a:rPr kumimoji="1" lang="en-US" altLang="zh-CN" dirty="0"/>
              <a:t>adjacency</a:t>
            </a:r>
            <a:r>
              <a:rPr kumimoji="1" lang="zh-CN" altLang="en-US" dirty="0"/>
              <a:t> </a:t>
            </a:r>
            <a:r>
              <a:rPr kumimoji="1" lang="en-US" altLang="zh-CN" dirty="0"/>
              <a:t>matrix</a:t>
            </a:r>
            <a:r>
              <a:rPr kumimoji="1" lang="zh-CN" altLang="en-US" dirty="0"/>
              <a:t> </a:t>
            </a:r>
            <a:r>
              <a:rPr kumimoji="1" lang="en-US" altLang="zh-CN" dirty="0"/>
              <a:t>which</a:t>
            </a:r>
            <a:r>
              <a:rPr kumimoji="1" lang="zh-CN" altLang="en-US" dirty="0"/>
              <a:t> </a:t>
            </a:r>
            <a:r>
              <a:rPr kumimoji="1" lang="en-US" altLang="zh-CN" dirty="0"/>
              <a:t>is</a:t>
            </a:r>
            <a:r>
              <a:rPr kumimoji="1" lang="zh-CN" altLang="en-US" dirty="0"/>
              <a:t> </a:t>
            </a:r>
            <a:r>
              <a:rPr kumimoji="1" lang="en-US" altLang="zh-CN" dirty="0"/>
              <a:t>corresponding</a:t>
            </a:r>
            <a:r>
              <a:rPr kumimoji="1" lang="zh-CN" altLang="en-US" dirty="0"/>
              <a:t> </a:t>
            </a:r>
            <a:r>
              <a:rPr kumimoji="1" lang="en-US" altLang="zh-CN" dirty="0"/>
              <a:t>to</a:t>
            </a:r>
            <a:r>
              <a:rPr kumimoji="1" lang="zh-CN" altLang="en-US" dirty="0"/>
              <a:t> </a:t>
            </a:r>
            <a:r>
              <a:rPr kumimoji="1" lang="en-US" altLang="zh-CN" dirty="0"/>
              <a:t>a</a:t>
            </a:r>
            <a:r>
              <a:rPr kumimoji="1" lang="zh-CN" altLang="en-US" dirty="0"/>
              <a:t> </a:t>
            </a:r>
            <a:r>
              <a:rPr kumimoji="1" lang="en-US" altLang="zh-CN" dirty="0"/>
              <a:t>fully-connected</a:t>
            </a:r>
            <a:r>
              <a:rPr kumimoji="1" lang="zh-CN" altLang="en-US" dirty="0"/>
              <a:t> </a:t>
            </a:r>
            <a:r>
              <a:rPr kumimoji="1" lang="en-US" altLang="zh-CN" dirty="0"/>
              <a:t>weighted</a:t>
            </a:r>
            <a:r>
              <a:rPr kumimoji="1" lang="zh-CN" altLang="en-US" dirty="0"/>
              <a:t> </a:t>
            </a:r>
            <a:r>
              <a:rPr kumimoji="1" lang="en-US" altLang="zh-CN" dirty="0"/>
              <a:t>graph.</a:t>
            </a:r>
            <a:r>
              <a:rPr kumimoji="1" lang="zh-CN" altLang="en-US" dirty="0"/>
              <a:t> </a:t>
            </a:r>
            <a:endParaRPr kumimoji="1" lang="en-US" altLang="zh-CN" dirty="0"/>
          </a:p>
          <a:p>
            <a:endParaRPr kumimoji="1" lang="en-US" altLang="zh-CN" dirty="0"/>
          </a:p>
          <a:p>
            <a:r>
              <a:rPr kumimoji="1" lang="en-US" altLang="zh-CN" dirty="0"/>
              <a:t>(c)Common</a:t>
            </a:r>
            <a:r>
              <a:rPr kumimoji="1" lang="zh-CN" altLang="en-US" dirty="0"/>
              <a:t> </a:t>
            </a:r>
            <a:r>
              <a:rPr kumimoji="1" lang="en-US" altLang="zh-CN" dirty="0"/>
              <a:t>metric</a:t>
            </a:r>
            <a:r>
              <a:rPr kumimoji="1" lang="zh-CN" altLang="en-US" dirty="0"/>
              <a:t> </a:t>
            </a:r>
            <a:r>
              <a:rPr kumimoji="1" lang="en-US" altLang="zh-CN" dirty="0"/>
              <a:t>functions</a:t>
            </a:r>
            <a:r>
              <a:rPr kumimoji="1" lang="zh-CN" altLang="en-US" dirty="0"/>
              <a:t> </a:t>
            </a:r>
            <a:r>
              <a:rPr kumimoji="1" lang="en-US" altLang="zh-CN" dirty="0"/>
              <a:t>include</a:t>
            </a:r>
            <a:r>
              <a:rPr kumimoji="1" lang="zh-CN" altLang="en-US" dirty="0"/>
              <a:t> </a:t>
            </a:r>
            <a:r>
              <a:rPr kumimoji="1" lang="en-US" altLang="zh-CN" dirty="0"/>
              <a:t>attention-based</a:t>
            </a:r>
            <a:r>
              <a:rPr kumimoji="1" lang="zh-CN" altLang="en-US" dirty="0"/>
              <a:t> </a:t>
            </a:r>
            <a:r>
              <a:rPr kumimoji="1" lang="en-US" altLang="zh-CN" dirty="0"/>
              <a:t>and</a:t>
            </a:r>
            <a:r>
              <a:rPr kumimoji="1" lang="zh-CN" altLang="en-US" dirty="0"/>
              <a:t> </a:t>
            </a:r>
            <a:r>
              <a:rPr kumimoji="1" lang="en-US" altLang="zh-CN" dirty="0"/>
              <a:t>cosine-based</a:t>
            </a:r>
            <a:r>
              <a:rPr kumimoji="1" lang="zh-CN" altLang="en-US" dirty="0"/>
              <a:t> </a:t>
            </a:r>
            <a:r>
              <a:rPr kumimoji="1" lang="en-US" altLang="zh-CN" dirty="0"/>
              <a:t>functions.</a:t>
            </a:r>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48</a:t>
            </a:fld>
            <a:endParaRPr lang="en-US"/>
          </a:p>
        </p:txBody>
      </p:sp>
    </p:spTree>
    <p:extLst>
      <p:ext uri="{BB962C8B-B14F-4D97-AF65-F5344CB8AC3E}">
        <p14:creationId xmlns:p14="http://schemas.microsoft.com/office/powerpoint/2010/main" val="29830110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Let’s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talk</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about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attention-based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In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variant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1),</a:t>
            </a:r>
            <a:r>
              <a:rPr lang="zh-CN" altLang="en-US" sz="1200" kern="1200" dirty="0">
                <a:solidFill>
                  <a:schemeClr val="tx1"/>
                </a:solidFill>
                <a:effectLst/>
                <a:latin typeface="+mn-lt"/>
                <a:ea typeface="+mn-ea"/>
                <a:cs typeface="+mn-cs"/>
              </a:rPr>
              <a:t> </a:t>
            </a:r>
            <a:r>
              <a:rPr lang="en-US" altLang="zh-CN" sz="1200" kern="1200" dirty="0" err="1">
                <a:solidFill>
                  <a:schemeClr val="tx1"/>
                </a:solidFill>
                <a:effectLst/>
                <a:latin typeface="+mn-lt"/>
                <a:ea typeface="+mn-ea"/>
                <a:cs typeface="+mn-cs"/>
              </a:rPr>
              <a:t>v_i</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node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embedding,</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and</a:t>
            </a:r>
            <a:r>
              <a:rPr lang="zh-CN" alt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u is a non-negative weight vector learning to highlight different dimensions of the node embeddings</a:t>
            </a:r>
            <a:r>
              <a:rPr lang="en-US" altLang="zh-CN"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In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variant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2),</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learnable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weight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matrix</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which</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maps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node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embedding</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to</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latent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space,</a:t>
            </a:r>
            <a:r>
              <a:rPr lang="zh-CN" altLang="en-US" sz="1200" kern="1200" dirty="0">
                <a:solidFill>
                  <a:schemeClr val="tx1"/>
                </a:solidFill>
                <a:effectLst/>
                <a:latin typeface="+mn-lt"/>
                <a:ea typeface="+mn-ea"/>
                <a:cs typeface="+mn-cs"/>
              </a:rPr>
              <a:t> </a:t>
            </a:r>
            <a:r>
              <a:rPr kumimoji="1" lang="en-US" altLang="zh-CN" dirty="0" err="1"/>
              <a:t>ReLU</a:t>
            </a:r>
            <a:r>
              <a:rPr kumimoji="1" lang="zh-CN" altLang="en-US" dirty="0"/>
              <a:t> </a:t>
            </a:r>
            <a:r>
              <a:rPr kumimoji="1" lang="en-US" altLang="zh-CN" dirty="0"/>
              <a:t>is</a:t>
            </a:r>
            <a:r>
              <a:rPr kumimoji="1" lang="zh-CN" altLang="en-US" dirty="0"/>
              <a:t> </a:t>
            </a:r>
            <a:r>
              <a:rPr kumimoji="1" lang="en-US" altLang="zh-CN" dirty="0"/>
              <a:t>used to enforce the sparsity of the similarity matrix.</a:t>
            </a:r>
          </a:p>
          <a:p>
            <a:r>
              <a:rPr lang="en-US" sz="1200" kern="1200" dirty="0">
                <a:solidFill>
                  <a:schemeClr val="tx1"/>
                </a:solidFill>
                <a:effectLst/>
                <a:latin typeface="+mn-lt"/>
                <a:ea typeface="+mn-ea"/>
                <a:cs typeface="+mn-cs"/>
              </a:rPr>
              <a:t>In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both</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variants,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dot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product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used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to</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compute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similarity.</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S_{</a:t>
            </a:r>
            <a:r>
              <a:rPr lang="en-US" sz="1200" kern="1200" dirty="0" err="1">
                <a:solidFill>
                  <a:schemeClr val="tx1"/>
                </a:solidFill>
                <a:effectLst/>
                <a:latin typeface="+mn-lt"/>
                <a:ea typeface="+mn-ea"/>
                <a:cs typeface="+mn-cs"/>
              </a:rPr>
              <a:t>i,j</a:t>
            </a:r>
            <a:r>
              <a:rPr lang="en-US" sz="1200" kern="1200" dirty="0">
                <a:solidFill>
                  <a:schemeClr val="tx1"/>
                </a:solidFill>
                <a:effectLst/>
                <a:latin typeface="+mn-lt"/>
                <a:ea typeface="+mn-ea"/>
                <a:cs typeface="+mn-cs"/>
              </a:rPr>
              <a:t>} =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{v}_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odot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{u})^T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{v}_j</a:t>
            </a:r>
          </a:p>
          <a:p>
            <a:r>
              <a:rPr lang="en-US" sz="1200" kern="1200" dirty="0">
                <a:solidFill>
                  <a:schemeClr val="tx1"/>
                </a:solidFill>
                <a:effectLst/>
                <a:latin typeface="+mn-lt"/>
                <a:ea typeface="+mn-ea"/>
                <a:cs typeface="+mn-cs"/>
              </a:rPr>
              <a:t>u is a non-negative weight vector learning to highlight different dimensions of the node embeddings</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S_{</a:t>
            </a:r>
            <a:r>
              <a:rPr lang="en-US" sz="1200" kern="1200" dirty="0" err="1">
                <a:solidFill>
                  <a:schemeClr val="tx1"/>
                </a:solidFill>
                <a:effectLst/>
                <a:latin typeface="+mn-lt"/>
                <a:ea typeface="+mn-ea"/>
                <a:cs typeface="+mn-cs"/>
              </a:rPr>
              <a:t>i,j</a:t>
            </a:r>
            <a:r>
              <a:rPr lang="en-US" sz="1200" kern="1200" dirty="0">
                <a:solidFill>
                  <a:schemeClr val="tx1"/>
                </a:solidFill>
                <a:effectLst/>
                <a:latin typeface="+mn-lt"/>
                <a:ea typeface="+mn-ea"/>
                <a:cs typeface="+mn-cs"/>
              </a:rPr>
              <a:t>} = \</a:t>
            </a:r>
            <a:r>
              <a:rPr lang="en-US" sz="1200" kern="1200" dirty="0" err="1">
                <a:solidFill>
                  <a:schemeClr val="tx1"/>
                </a:solidFill>
                <a:effectLst/>
                <a:latin typeface="+mn-lt"/>
                <a:ea typeface="+mn-ea"/>
                <a:cs typeface="+mn-cs"/>
              </a:rPr>
              <a:t>mathrm</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ReLU</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{W}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{v}_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)^T \</a:t>
            </a:r>
            <a:r>
              <a:rPr lang="en-US" sz="1200" kern="1200" dirty="0" err="1">
                <a:solidFill>
                  <a:schemeClr val="tx1"/>
                </a:solidFill>
                <a:effectLst/>
                <a:latin typeface="+mn-lt"/>
                <a:ea typeface="+mn-ea"/>
                <a:cs typeface="+mn-cs"/>
              </a:rPr>
              <a:t>mathrm</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ReLU</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{W}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{v}_j)</a:t>
            </a:r>
          </a:p>
          <a:p>
            <a:r>
              <a:rPr kumimoji="1" lang="en-US" altLang="zh-CN" dirty="0" err="1"/>
              <a:t>ReLU</a:t>
            </a:r>
            <a:r>
              <a:rPr kumimoji="1" lang="zh-CN" altLang="en-US" dirty="0"/>
              <a:t> </a:t>
            </a:r>
            <a:r>
              <a:rPr kumimoji="1" lang="en-US" altLang="zh-CN" dirty="0"/>
              <a:t>used to enforce the sparsity of the similarity matrix.</a:t>
            </a:r>
          </a:p>
          <a:p>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49</a:t>
            </a:fld>
            <a:endParaRPr lang="en-US"/>
          </a:p>
        </p:txBody>
      </p:sp>
    </p:spTree>
    <p:extLst>
      <p:ext uri="{BB962C8B-B14F-4D97-AF65-F5344CB8AC3E}">
        <p14:creationId xmlns:p14="http://schemas.microsoft.com/office/powerpoint/2010/main" val="29311322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Let’s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see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example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of</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cosine-based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metric</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function.</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(c)Here,</a:t>
            </a:r>
            <a:r>
              <a:rPr lang="zh-CN" altLang="en-US" sz="1200" kern="1200" dirty="0">
                <a:solidFill>
                  <a:schemeClr val="tx1"/>
                </a:solidFill>
                <a:effectLst/>
                <a:latin typeface="+mn-lt"/>
                <a:ea typeface="+mn-ea"/>
                <a:cs typeface="+mn-cs"/>
              </a:rPr>
              <a:t> </a:t>
            </a:r>
            <a:r>
              <a:rPr lang="en-US" altLang="zh-CN" sz="1200" kern="1200" dirty="0" err="1">
                <a:solidFill>
                  <a:schemeClr val="tx1"/>
                </a:solidFill>
                <a:effectLst/>
                <a:latin typeface="+mn-lt"/>
                <a:ea typeface="+mn-ea"/>
                <a:cs typeface="+mn-cs"/>
              </a:rPr>
              <a:t>w_p</a:t>
            </a:r>
            <a:r>
              <a:rPr lang="en-US" altLang="zh-CN" sz="1200" kern="1200" dirty="0">
                <a:solidFill>
                  <a:schemeClr val="tx1"/>
                </a:solidFill>
                <a:effectLst/>
                <a:latin typeface="+mn-lt"/>
                <a:ea typeface="+mn-ea"/>
                <a:cs typeface="+mn-cs"/>
              </a:rPr>
              <a:t> is a weight vector associated to the p-</a:t>
            </a:r>
            <a:r>
              <a:rPr lang="en-US" altLang="zh-CN" sz="1200" kern="1200" dirty="0" err="1">
                <a:solidFill>
                  <a:schemeClr val="tx1"/>
                </a:solidFill>
                <a:effectLst/>
                <a:latin typeface="+mn-lt"/>
                <a:ea typeface="+mn-ea"/>
                <a:cs typeface="+mn-cs"/>
              </a:rPr>
              <a:t>th</a:t>
            </a:r>
            <a:r>
              <a:rPr lang="en-US" altLang="zh-CN" sz="1200" kern="1200" dirty="0">
                <a:solidFill>
                  <a:schemeClr val="tx1"/>
                </a:solidFill>
                <a:effectLst/>
                <a:latin typeface="+mn-lt"/>
                <a:ea typeface="+mn-ea"/>
                <a:cs typeface="+mn-cs"/>
              </a:rPr>
              <a:t> perspective, and has the same dimension as the node embeddings.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Intuitively, S_{</a:t>
            </a:r>
            <a:r>
              <a:rPr lang="en-US" altLang="zh-CN" sz="1200" kern="1200" dirty="0" err="1">
                <a:solidFill>
                  <a:schemeClr val="tx1"/>
                </a:solidFill>
                <a:effectLst/>
                <a:latin typeface="+mn-lt"/>
                <a:ea typeface="+mn-ea"/>
                <a:cs typeface="+mn-cs"/>
              </a:rPr>
              <a:t>i,j</a:t>
            </a:r>
            <a:r>
              <a:rPr lang="en-US" altLang="zh-CN" sz="1200" kern="1200" dirty="0">
                <a:solidFill>
                  <a:schemeClr val="tx1"/>
                </a:solidFill>
                <a:effectLst/>
                <a:latin typeface="+mn-lt"/>
                <a:ea typeface="+mn-ea"/>
                <a:cs typeface="+mn-cs"/>
              </a:rPr>
              <a:t>}^p computes the pair-wise cosine similarity for the p-</a:t>
            </a:r>
            <a:r>
              <a:rPr lang="en-US" altLang="zh-CN" sz="1200" kern="1200" dirty="0" err="1">
                <a:solidFill>
                  <a:schemeClr val="tx1"/>
                </a:solidFill>
                <a:effectLst/>
                <a:latin typeface="+mn-lt"/>
                <a:ea typeface="+mn-ea"/>
                <a:cs typeface="+mn-cs"/>
              </a:rPr>
              <a:t>th</a:t>
            </a:r>
            <a:r>
              <a:rPr lang="en-US" altLang="zh-CN" sz="1200" kern="1200" dirty="0">
                <a:solidFill>
                  <a:schemeClr val="tx1"/>
                </a:solidFill>
                <a:effectLst/>
                <a:latin typeface="+mn-lt"/>
                <a:ea typeface="+mn-ea"/>
                <a:cs typeface="+mn-cs"/>
              </a:rPr>
              <a:t> perspective where each perspective considers one part of the semantics captured in the embeddings.</a:t>
            </a:r>
            <a:r>
              <a:rPr lang="zh-CN" altLang="en-US" sz="1200" kern="1200" dirty="0">
                <a:solidFill>
                  <a:schemeClr val="tx1"/>
                </a:solidFill>
                <a:effectLst/>
                <a:latin typeface="+mn-lt"/>
                <a:ea typeface="+mn-ea"/>
                <a:cs typeface="+mn-cs"/>
              </a:rPr>
              <a:t> </a:t>
            </a: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(c)One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can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average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multi-head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similarity</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scores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to</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increase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learning</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power</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of</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metric,</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which</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similar</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to</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idea</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of</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multi-head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attention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Transformer.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S_{</a:t>
            </a:r>
            <a:r>
              <a:rPr lang="en-US" sz="1200" kern="1200" dirty="0" err="1">
                <a:solidFill>
                  <a:schemeClr val="tx1"/>
                </a:solidFill>
                <a:effectLst/>
                <a:latin typeface="+mn-lt"/>
                <a:ea typeface="+mn-ea"/>
                <a:cs typeface="+mn-cs"/>
              </a:rPr>
              <a:t>i,j</a:t>
            </a:r>
            <a:r>
              <a:rPr lang="en-US" sz="1200" kern="1200" dirty="0">
                <a:solidFill>
                  <a:schemeClr val="tx1"/>
                </a:solidFill>
                <a:effectLst/>
                <a:latin typeface="+mn-lt"/>
                <a:ea typeface="+mn-ea"/>
                <a:cs typeface="+mn-cs"/>
              </a:rPr>
              <a:t>}^p &amp;= \</a:t>
            </a:r>
            <a:r>
              <a:rPr lang="en-US" sz="1200" kern="1200" dirty="0" err="1">
                <a:solidFill>
                  <a:schemeClr val="tx1"/>
                </a:solidFill>
                <a:effectLst/>
                <a:latin typeface="+mn-lt"/>
                <a:ea typeface="+mn-ea"/>
                <a:cs typeface="+mn-cs"/>
              </a:rPr>
              <a:t>mathrm</a:t>
            </a:r>
            <a:r>
              <a:rPr lang="en-US" sz="1200" kern="1200" dirty="0">
                <a:solidFill>
                  <a:schemeClr val="tx1"/>
                </a:solidFill>
                <a:effectLst/>
                <a:latin typeface="+mn-lt"/>
                <a:ea typeface="+mn-ea"/>
                <a:cs typeface="+mn-cs"/>
              </a:rPr>
              <a:t>{cos}(\</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{w}_p \</a:t>
            </a:r>
            <a:r>
              <a:rPr lang="en-US" sz="1200" kern="1200" dirty="0" err="1">
                <a:solidFill>
                  <a:schemeClr val="tx1"/>
                </a:solidFill>
                <a:effectLst/>
                <a:latin typeface="+mn-lt"/>
                <a:ea typeface="+mn-ea"/>
                <a:cs typeface="+mn-cs"/>
              </a:rPr>
              <a:t>odot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{v}_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{w}_p \</a:t>
            </a:r>
            <a:r>
              <a:rPr lang="en-US" sz="1200" kern="1200" dirty="0" err="1">
                <a:solidFill>
                  <a:schemeClr val="tx1"/>
                </a:solidFill>
                <a:effectLst/>
                <a:latin typeface="+mn-lt"/>
                <a:ea typeface="+mn-ea"/>
                <a:cs typeface="+mn-cs"/>
              </a:rPr>
              <a:t>odot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{v}_j)</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S_{</a:t>
            </a:r>
            <a:r>
              <a:rPr lang="en-US" sz="1200" kern="1200" dirty="0" err="1">
                <a:solidFill>
                  <a:schemeClr val="tx1"/>
                </a:solidFill>
                <a:effectLst/>
                <a:latin typeface="+mn-lt"/>
                <a:ea typeface="+mn-ea"/>
                <a:cs typeface="+mn-cs"/>
              </a:rPr>
              <a:t>i,j</a:t>
            </a:r>
            <a:r>
              <a:rPr lang="en-US" sz="1200" kern="1200" dirty="0">
                <a:solidFill>
                  <a:schemeClr val="tx1"/>
                </a:solidFill>
                <a:effectLst/>
                <a:latin typeface="+mn-lt"/>
                <a:ea typeface="+mn-ea"/>
                <a:cs typeface="+mn-cs"/>
              </a:rPr>
              <a:t>} &amp;= \frac{1}{m}\sum_{p=1}^{m}{S_{</a:t>
            </a:r>
            <a:r>
              <a:rPr lang="en-US" sz="1200" kern="1200" dirty="0" err="1">
                <a:solidFill>
                  <a:schemeClr val="tx1"/>
                </a:solidFill>
                <a:effectLst/>
                <a:latin typeface="+mn-lt"/>
                <a:ea typeface="+mn-ea"/>
                <a:cs typeface="+mn-cs"/>
              </a:rPr>
              <a:t>ij</a:t>
            </a:r>
            <a:r>
              <a:rPr lang="en-US" sz="1200" kern="1200" dirty="0">
                <a:solidFill>
                  <a:schemeClr val="tx1"/>
                </a:solidFill>
                <a:effectLst/>
                <a:latin typeface="+mn-lt"/>
                <a:ea typeface="+mn-ea"/>
                <a:cs typeface="+mn-cs"/>
              </a:rPr>
              <a:t>}^p}</a:t>
            </a:r>
          </a:p>
          <a:p>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50</a:t>
            </a:fld>
            <a:endParaRPr lang="en-US"/>
          </a:p>
        </p:txBody>
      </p:sp>
    </p:spTree>
    <p:extLst>
      <p:ext uri="{BB962C8B-B14F-4D97-AF65-F5344CB8AC3E}">
        <p14:creationId xmlns:p14="http://schemas.microsoft.com/office/powerpoint/2010/main" val="21081847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a:t>
            </a:r>
            <a:r>
              <a:rPr lang="en-US" altLang="zh-CN" sz="1200" kern="1200" dirty="0">
                <a:solidFill>
                  <a:schemeClr val="tx1"/>
                </a:solidFill>
                <a:effectLst/>
                <a:latin typeface="+mn-lt"/>
                <a:ea typeface="+mn-ea"/>
                <a:cs typeface="+mn-cs"/>
              </a:rPr>
              <a:t>w,</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let’s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talk</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about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structure-aware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similarity</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metric</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learning.</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Unlike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node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embedding</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based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metric</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learning,</a:t>
            </a:r>
            <a:r>
              <a:rPr lang="zh-CN" altLang="en-US" sz="1200" kern="1200" dirty="0">
                <a:solidFill>
                  <a:schemeClr val="tx1"/>
                </a:solidFill>
                <a:effectLst/>
                <a:latin typeface="+mn-lt"/>
                <a:ea typeface="+mn-ea"/>
                <a:cs typeface="+mn-cs"/>
              </a:rPr>
              <a:t> </a:t>
            </a: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(c)this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metric</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learning</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approach</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addition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considers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existing</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edge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information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of</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intrinsic</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graph</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when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it’s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available.</a:t>
            </a:r>
            <a:r>
              <a:rPr lang="zh-CN" altLang="en-U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j}^l = \</a:t>
            </a:r>
            <a:r>
              <a:rPr lang="en-US" sz="1200" kern="1200" dirty="0" err="1">
                <a:solidFill>
                  <a:schemeClr val="tx1"/>
                </a:solidFill>
                <a:effectLst/>
                <a:latin typeface="+mn-lt"/>
                <a:ea typeface="+mn-ea"/>
                <a:cs typeface="+mn-cs"/>
              </a:rPr>
              <a:t>mathrm</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softmax</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{u}^T \</a:t>
            </a:r>
            <a:r>
              <a:rPr lang="en-US" sz="1200" kern="1200" dirty="0" err="1">
                <a:solidFill>
                  <a:schemeClr val="tx1"/>
                </a:solidFill>
                <a:effectLst/>
                <a:latin typeface="+mn-lt"/>
                <a:ea typeface="+mn-ea"/>
                <a:cs typeface="+mn-cs"/>
              </a:rPr>
              <a:t>mathrm</a:t>
            </a:r>
            <a:r>
              <a:rPr lang="en-US" sz="1200" kern="1200" dirty="0">
                <a:solidFill>
                  <a:schemeClr val="tx1"/>
                </a:solidFill>
                <a:effectLst/>
                <a:latin typeface="+mn-lt"/>
                <a:ea typeface="+mn-ea"/>
                <a:cs typeface="+mn-cs"/>
              </a:rPr>
              <a:t>{tanh}(\</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{W}[\</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a:t>
            </a:r>
            <a:r>
              <a:rPr lang="en-US" sz="1200" kern="1200" dirty="0" err="1">
                <a:solidFill>
                  <a:schemeClr val="tx1"/>
                </a:solidFill>
                <a:effectLst/>
                <a:latin typeface="+mn-lt"/>
                <a:ea typeface="+mn-ea"/>
                <a:cs typeface="+mn-cs"/>
              </a:rPr>
              <a:t>l_i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a:t>
            </a:r>
            <a:r>
              <a:rPr lang="en-US" sz="1200" kern="1200" dirty="0" err="1">
                <a:solidFill>
                  <a:schemeClr val="tx1"/>
                </a:solidFill>
                <a:effectLst/>
                <a:latin typeface="+mn-lt"/>
                <a:ea typeface="+mn-ea"/>
                <a:cs typeface="+mn-cs"/>
              </a:rPr>
              <a:t>l_j</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{v}_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{v}_j,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{e}_{</a:t>
            </a:r>
            <a:r>
              <a:rPr lang="en-US" sz="1200" kern="1200" dirty="0" err="1">
                <a:solidFill>
                  <a:schemeClr val="tx1"/>
                </a:solidFill>
                <a:effectLst/>
                <a:latin typeface="+mn-lt"/>
                <a:ea typeface="+mn-ea"/>
                <a:cs typeface="+mn-cs"/>
              </a:rPr>
              <a:t>i,j</a:t>
            </a:r>
            <a:r>
              <a:rPr lang="en-US" sz="1200" kern="1200" dirty="0">
                <a:solidFill>
                  <a:schemeClr val="tx1"/>
                </a:solidFill>
                <a:effectLst/>
                <a:latin typeface="+mn-lt"/>
                <a:ea typeface="+mn-ea"/>
                <a:cs typeface="+mn-cs"/>
              </a:rPr>
              <a:t>}]))</a:t>
            </a:r>
            <a:endParaRPr kumimoji="1" lang="en-US" altLang="zh-CN" dirty="0"/>
          </a:p>
          <a:p>
            <a:r>
              <a:rPr kumimoji="1" lang="en-US" altLang="zh-CN" dirty="0"/>
              <a:t>https://</a:t>
            </a:r>
            <a:r>
              <a:rPr kumimoji="1" lang="en-US" altLang="zh-CN" dirty="0" err="1"/>
              <a:t>arxiv.org</a:t>
            </a:r>
            <a:r>
              <a:rPr kumimoji="1" lang="en-US" altLang="zh-CN" dirty="0"/>
              <a:t>/abs/1811.08600</a:t>
            </a:r>
          </a:p>
          <a:p>
            <a:endParaRPr kumimoji="1" lang="en-US" altLang="zh-CN" dirty="0"/>
          </a:p>
          <a:p>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j} = \frac{\</a:t>
            </a:r>
            <a:r>
              <a:rPr lang="en-US" sz="1200" kern="1200" dirty="0" err="1">
                <a:solidFill>
                  <a:schemeClr val="tx1"/>
                </a:solidFill>
                <a:effectLst/>
                <a:latin typeface="+mn-lt"/>
                <a:ea typeface="+mn-ea"/>
                <a:cs typeface="+mn-cs"/>
              </a:rPr>
              <a:t>mathrm</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ReLU</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{W}^Q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{v}_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)^T (\</a:t>
            </a:r>
            <a:r>
              <a:rPr lang="en-US" sz="1200" kern="1200" dirty="0" err="1">
                <a:solidFill>
                  <a:schemeClr val="tx1"/>
                </a:solidFill>
                <a:effectLst/>
                <a:latin typeface="+mn-lt"/>
                <a:ea typeface="+mn-ea"/>
                <a:cs typeface="+mn-cs"/>
              </a:rPr>
              <a:t>mathrm</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ReLU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{W}^K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{v}_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mathrm</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ReLU</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{W}^R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{e}_{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j}))}{\sqrt{d}}</a:t>
            </a:r>
          </a:p>
          <a:p>
            <a:endParaRPr kumimoji="1" lang="en-US" altLang="zh-CN" dirty="0"/>
          </a:p>
          <a:p>
            <a:endParaRPr kumimoji="1" lang="en-US" altLang="zh-CN" dirty="0"/>
          </a:p>
          <a:p>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51</a:t>
            </a:fld>
            <a:endParaRPr lang="en-US"/>
          </a:p>
        </p:txBody>
      </p:sp>
    </p:spTree>
    <p:extLst>
      <p:ext uri="{BB962C8B-B14F-4D97-AF65-F5344CB8AC3E}">
        <p14:creationId xmlns:p14="http://schemas.microsoft.com/office/powerpoint/2010/main" val="2134606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6000" b="0" dirty="0"/>
              <a:t>The specific models differ only in how 𝑓_filter(·,·) is chosen and parameterized. </a:t>
            </a:r>
          </a:p>
        </p:txBody>
      </p:sp>
      <p:sp>
        <p:nvSpPr>
          <p:cNvPr id="4" name="Slide Number Placeholder 3"/>
          <p:cNvSpPr>
            <a:spLocks noGrp="1"/>
          </p:cNvSpPr>
          <p:nvPr>
            <p:ph type="sldNum" sz="quarter" idx="5"/>
          </p:nvPr>
        </p:nvSpPr>
        <p:spPr/>
        <p:txBody>
          <a:bodyPr/>
          <a:lstStyle/>
          <a:p>
            <a:fld id="{41B417DD-1FF3-BD4D-8265-B310C2CF8F65}" type="slidenum">
              <a:rPr lang="en-US" smtClean="0"/>
              <a:t>13</a:t>
            </a:fld>
            <a:endParaRPr lang="en-US"/>
          </a:p>
        </p:txBody>
      </p:sp>
    </p:spTree>
    <p:extLst>
      <p:ext uri="{BB962C8B-B14F-4D97-AF65-F5344CB8AC3E}">
        <p14:creationId xmlns:p14="http://schemas.microsoft.com/office/powerpoint/2010/main" val="31884618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Let’s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see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two</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example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metric</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functions.</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(c)</a:t>
            </a:r>
            <a:r>
              <a:rPr lang="en-US" sz="1200" kern="1200" dirty="0">
                <a:solidFill>
                  <a:schemeClr val="tx1"/>
                </a:solidFill>
                <a:effectLst/>
                <a:latin typeface="+mn-lt"/>
                <a:ea typeface="+mn-ea"/>
                <a:cs typeface="+mn-cs"/>
              </a:rPr>
              <a:t>In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these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two</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variants,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attention-based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function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applied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and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notably,</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edge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embeddings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of</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intrinsic</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graph</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play</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important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role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learning</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implicit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graph</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structure.</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j}^l = \</a:t>
            </a:r>
            <a:r>
              <a:rPr lang="en-US" sz="1200" kern="1200" dirty="0" err="1">
                <a:solidFill>
                  <a:schemeClr val="tx1"/>
                </a:solidFill>
                <a:effectLst/>
                <a:latin typeface="+mn-lt"/>
                <a:ea typeface="+mn-ea"/>
                <a:cs typeface="+mn-cs"/>
              </a:rPr>
              <a:t>mathrm</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softmax</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{u}^T \</a:t>
            </a:r>
            <a:r>
              <a:rPr lang="en-US" sz="1200" kern="1200" dirty="0" err="1">
                <a:solidFill>
                  <a:schemeClr val="tx1"/>
                </a:solidFill>
                <a:effectLst/>
                <a:latin typeface="+mn-lt"/>
                <a:ea typeface="+mn-ea"/>
                <a:cs typeface="+mn-cs"/>
              </a:rPr>
              <a:t>mathrm</a:t>
            </a:r>
            <a:r>
              <a:rPr lang="en-US" sz="1200" kern="1200" dirty="0">
                <a:solidFill>
                  <a:schemeClr val="tx1"/>
                </a:solidFill>
                <a:effectLst/>
                <a:latin typeface="+mn-lt"/>
                <a:ea typeface="+mn-ea"/>
                <a:cs typeface="+mn-cs"/>
              </a:rPr>
              <a:t>{tanh}(\</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{W}[\</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a:t>
            </a:r>
            <a:r>
              <a:rPr lang="en-US" sz="1200" kern="1200" dirty="0" err="1">
                <a:solidFill>
                  <a:schemeClr val="tx1"/>
                </a:solidFill>
                <a:effectLst/>
                <a:latin typeface="+mn-lt"/>
                <a:ea typeface="+mn-ea"/>
                <a:cs typeface="+mn-cs"/>
              </a:rPr>
              <a:t>l_i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a:t>
            </a:r>
            <a:r>
              <a:rPr lang="en-US" sz="1200" kern="1200" dirty="0" err="1">
                <a:solidFill>
                  <a:schemeClr val="tx1"/>
                </a:solidFill>
                <a:effectLst/>
                <a:latin typeface="+mn-lt"/>
                <a:ea typeface="+mn-ea"/>
                <a:cs typeface="+mn-cs"/>
              </a:rPr>
              <a:t>l_j</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{v}_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{v}_j,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{e}_{</a:t>
            </a:r>
            <a:r>
              <a:rPr lang="en-US" sz="1200" kern="1200" dirty="0" err="1">
                <a:solidFill>
                  <a:schemeClr val="tx1"/>
                </a:solidFill>
                <a:effectLst/>
                <a:latin typeface="+mn-lt"/>
                <a:ea typeface="+mn-ea"/>
                <a:cs typeface="+mn-cs"/>
              </a:rPr>
              <a:t>i,j</a:t>
            </a:r>
            <a:r>
              <a:rPr lang="en-US" sz="1200" kern="1200" dirty="0">
                <a:solidFill>
                  <a:schemeClr val="tx1"/>
                </a:solidFill>
                <a:effectLst/>
                <a:latin typeface="+mn-lt"/>
                <a:ea typeface="+mn-ea"/>
                <a:cs typeface="+mn-cs"/>
              </a:rPr>
              <a:t>}]))</a:t>
            </a:r>
            <a:endParaRPr kumimoji="1" lang="en-US" altLang="zh-CN" dirty="0"/>
          </a:p>
          <a:p>
            <a:r>
              <a:rPr kumimoji="1" lang="en-US" altLang="zh-CN" dirty="0"/>
              <a:t>https://</a:t>
            </a:r>
            <a:r>
              <a:rPr kumimoji="1" lang="en-US" altLang="zh-CN" dirty="0" err="1"/>
              <a:t>arxiv.org</a:t>
            </a:r>
            <a:r>
              <a:rPr kumimoji="1" lang="en-US" altLang="zh-CN" dirty="0"/>
              <a:t>/abs/1811.08600</a:t>
            </a:r>
          </a:p>
          <a:p>
            <a:endParaRPr kumimoji="1" lang="en-US" altLang="zh-CN" dirty="0"/>
          </a:p>
          <a:p>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j} = \frac{\</a:t>
            </a:r>
            <a:r>
              <a:rPr lang="en-US" sz="1200" kern="1200" dirty="0" err="1">
                <a:solidFill>
                  <a:schemeClr val="tx1"/>
                </a:solidFill>
                <a:effectLst/>
                <a:latin typeface="+mn-lt"/>
                <a:ea typeface="+mn-ea"/>
                <a:cs typeface="+mn-cs"/>
              </a:rPr>
              <a:t>mathrm</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ReLU</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{W}^Q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{v}_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)^T (\</a:t>
            </a:r>
            <a:r>
              <a:rPr lang="en-US" sz="1200" kern="1200" dirty="0" err="1">
                <a:solidFill>
                  <a:schemeClr val="tx1"/>
                </a:solidFill>
                <a:effectLst/>
                <a:latin typeface="+mn-lt"/>
                <a:ea typeface="+mn-ea"/>
                <a:cs typeface="+mn-cs"/>
              </a:rPr>
              <a:t>mathrm</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ReLU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{W}^K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{v}_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mathrm</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ReLU</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{W}^R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{e}_{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j}))}{\sqrt{d}}</a:t>
            </a:r>
          </a:p>
          <a:p>
            <a:endParaRPr kumimoji="1" lang="en-US" altLang="zh-CN" dirty="0"/>
          </a:p>
          <a:p>
            <a:endParaRPr kumimoji="1" lang="en-US" altLang="zh-CN" dirty="0"/>
          </a:p>
          <a:p>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52</a:t>
            </a:fld>
            <a:endParaRPr lang="en-US"/>
          </a:p>
        </p:txBody>
      </p:sp>
    </p:spTree>
    <p:extLst>
      <p:ext uri="{BB962C8B-B14F-4D97-AF65-F5344CB8AC3E}">
        <p14:creationId xmlns:p14="http://schemas.microsoft.com/office/powerpoint/2010/main" val="12511246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So</a:t>
            </a:r>
            <a:r>
              <a:rPr lang="zh-CN" altLang="en-US" dirty="0"/>
              <a:t> </a:t>
            </a:r>
            <a:r>
              <a:rPr lang="en-US" altLang="zh-CN" dirty="0"/>
              <a:t>far,</a:t>
            </a:r>
            <a:r>
              <a:rPr lang="zh-CN" altLang="en-US" dirty="0"/>
              <a:t> </a:t>
            </a:r>
            <a:r>
              <a:rPr lang="en-US" altLang="zh-CN" dirty="0"/>
              <a:t>similarity metric functions learn</a:t>
            </a:r>
            <a:r>
              <a:rPr lang="zh-CN" altLang="en-US" dirty="0"/>
              <a:t> </a:t>
            </a:r>
            <a:r>
              <a:rPr lang="en-US" altLang="zh-CN" dirty="0"/>
              <a:t>a fully-connected graph.</a:t>
            </a:r>
            <a:r>
              <a:rPr lang="zh-CN" altLang="en-US" dirty="0"/>
              <a:t> </a:t>
            </a:r>
            <a:r>
              <a:rPr lang="en-US" altLang="zh-CN" dirty="0"/>
              <a:t>However,</a:t>
            </a:r>
            <a:r>
              <a:rPr lang="zh-CN" altLang="en-US" dirty="0"/>
              <a:t> </a:t>
            </a:r>
            <a:endParaRPr lang="en-US" altLang="zh-CN" dirty="0"/>
          </a:p>
          <a:p>
            <a:r>
              <a:rPr lang="en-US" altLang="zh-CN" dirty="0"/>
              <a:t>(c)fully-connected graph is</a:t>
            </a:r>
            <a:r>
              <a:rPr lang="zh-CN" altLang="en-US" dirty="0"/>
              <a:t> </a:t>
            </a:r>
            <a:r>
              <a:rPr lang="en-US" dirty="0">
                <a:solidFill>
                  <a:srgbClr val="FF0000"/>
                </a:solidFill>
              </a:rPr>
              <a:t>computationally expensive </a:t>
            </a:r>
            <a:r>
              <a:rPr lang="en-US" altLang="zh-CN" dirty="0"/>
              <a:t>and</a:t>
            </a:r>
            <a:r>
              <a:rPr lang="zh-CN" altLang="en-US" dirty="0"/>
              <a:t> </a:t>
            </a:r>
            <a:r>
              <a:rPr lang="en-US" dirty="0"/>
              <a:t>might introduce </a:t>
            </a:r>
            <a:r>
              <a:rPr lang="en-US" dirty="0" err="1">
                <a:solidFill>
                  <a:srgbClr val="FF0000"/>
                </a:solidFill>
              </a:rPr>
              <a:t>noise</a:t>
            </a:r>
            <a:r>
              <a:rPr lang="en-US" altLang="zh-CN" dirty="0" err="1">
                <a:solidFill>
                  <a:srgbClr val="FF0000"/>
                </a:solidFill>
              </a:rPr>
              <a:t>.avoid</a:t>
            </a:r>
            <a:r>
              <a:rPr lang="zh-CN" altLang="en-US" dirty="0">
                <a:solidFill>
                  <a:srgbClr val="FF0000"/>
                </a:solidFill>
              </a:rPr>
              <a:t> </a:t>
            </a:r>
            <a:r>
              <a:rPr lang="en-US" altLang="zh-CN" dirty="0" err="1">
                <a:solidFill>
                  <a:srgbClr val="FF0000"/>
                </a:solidFill>
              </a:rPr>
              <a:t>oversmooth</a:t>
            </a:r>
            <a:endParaRPr lang="en-US" dirty="0">
              <a:solidFill>
                <a:srgbClr val="FF0000"/>
              </a:solidFill>
            </a:endParaRPr>
          </a:p>
          <a:p>
            <a:r>
              <a:rPr lang="en-US" altLang="zh-CN" dirty="0"/>
              <a:t>(c)We</a:t>
            </a:r>
            <a:r>
              <a:rPr lang="zh-CN" altLang="en-US" dirty="0"/>
              <a:t> </a:t>
            </a:r>
            <a:r>
              <a:rPr lang="en-US" altLang="zh-CN" dirty="0"/>
              <a:t>might</a:t>
            </a:r>
            <a:r>
              <a:rPr lang="zh-CN" altLang="en-US" dirty="0"/>
              <a:t> </a:t>
            </a:r>
            <a:r>
              <a:rPr lang="en-US" altLang="zh-CN" dirty="0"/>
              <a:t>want</a:t>
            </a:r>
            <a:r>
              <a:rPr lang="zh-CN" altLang="en-US" dirty="0"/>
              <a:t> </a:t>
            </a:r>
            <a:r>
              <a:rPr lang="en-US" altLang="zh-CN" dirty="0"/>
              <a:t>to</a:t>
            </a:r>
            <a:r>
              <a:rPr lang="zh-CN" altLang="en-US" dirty="0"/>
              <a:t> </a:t>
            </a:r>
            <a:r>
              <a:rPr lang="en-US" dirty="0"/>
              <a:t>enforc</a:t>
            </a:r>
            <a:r>
              <a:rPr lang="en-US" altLang="zh-CN" dirty="0"/>
              <a:t>e</a:t>
            </a:r>
            <a:r>
              <a:rPr lang="en-US" dirty="0"/>
              <a:t> sparsity to the learned graph</a:t>
            </a:r>
            <a:r>
              <a:rPr lang="zh-CN" altLang="en-US" dirty="0"/>
              <a:t> </a:t>
            </a:r>
            <a:r>
              <a:rPr lang="en-US" dirty="0"/>
              <a:t>structure</a:t>
            </a:r>
            <a:r>
              <a:rPr lang="zh-CN" altLang="en-US" dirty="0"/>
              <a:t> </a:t>
            </a:r>
            <a:r>
              <a:rPr lang="en-US" altLang="zh-CN" dirty="0"/>
              <a:t>to</a:t>
            </a:r>
            <a:r>
              <a:rPr lang="zh-CN" altLang="en-US" dirty="0"/>
              <a:t> </a:t>
            </a:r>
            <a:r>
              <a:rPr lang="en-US" altLang="zh-CN" dirty="0"/>
              <a:t>obtain</a:t>
            </a:r>
            <a:r>
              <a:rPr lang="zh-CN" altLang="en-US" dirty="0"/>
              <a:t> </a:t>
            </a:r>
            <a:r>
              <a:rPr lang="en-US" altLang="zh-CN" dirty="0"/>
              <a:t>a</a:t>
            </a:r>
            <a:r>
              <a:rPr lang="zh-CN" altLang="en-US" dirty="0"/>
              <a:t> </a:t>
            </a:r>
            <a:r>
              <a:rPr lang="en-US" altLang="zh-CN" dirty="0"/>
              <a:t>sparse</a:t>
            </a:r>
            <a:r>
              <a:rPr lang="zh-CN" altLang="en-US" dirty="0"/>
              <a:t> </a:t>
            </a:r>
            <a:r>
              <a:rPr lang="en-US" altLang="zh-CN" dirty="0"/>
              <a:t>graph</a:t>
            </a:r>
            <a:r>
              <a:rPr lang="zh-CN" altLang="en-US" dirty="0"/>
              <a:t> </a:t>
            </a:r>
            <a:r>
              <a:rPr lang="en-US" altLang="zh-CN" dirty="0"/>
              <a:t>by</a:t>
            </a:r>
            <a:r>
              <a:rPr lang="zh-CN" altLang="en-US" dirty="0"/>
              <a:t> </a:t>
            </a:r>
            <a:endParaRPr lang="en-US" altLang="zh-CN" dirty="0"/>
          </a:p>
          <a:p>
            <a:r>
              <a:rPr lang="en-US" altLang="zh-CN" dirty="0"/>
              <a:t>(c)leveraging</a:t>
            </a:r>
            <a:r>
              <a:rPr lang="zh-CN" altLang="en-US" dirty="0"/>
              <a:t> </a:t>
            </a:r>
            <a:r>
              <a:rPr lang="en-US" altLang="zh-CN" dirty="0"/>
              <a:t>various</a:t>
            </a:r>
            <a:r>
              <a:rPr lang="zh-CN" altLang="en-US" dirty="0"/>
              <a:t> </a:t>
            </a:r>
            <a:r>
              <a:rPr lang="en-US" altLang="zh-CN" dirty="0"/>
              <a:t>techniques</a:t>
            </a:r>
            <a:r>
              <a:rPr lang="zh-CN" altLang="en-US" dirty="0"/>
              <a:t> </a:t>
            </a:r>
            <a:r>
              <a:rPr lang="en-US" altLang="zh-CN" dirty="0"/>
              <a:t>such</a:t>
            </a:r>
            <a:r>
              <a:rPr lang="zh-CN" altLang="en-US" dirty="0"/>
              <a:t> </a:t>
            </a:r>
            <a:r>
              <a:rPr lang="en-US" altLang="zh-CN" dirty="0"/>
              <a:t>as</a:t>
            </a:r>
            <a:r>
              <a:rPr lang="zh-CN" altLang="en-US" dirty="0"/>
              <a:t> </a:t>
            </a:r>
            <a:r>
              <a:rPr lang="en-US" altLang="zh-CN" dirty="0"/>
              <a:t>what</a:t>
            </a:r>
            <a:r>
              <a:rPr lang="zh-CN" altLang="en-US" dirty="0"/>
              <a:t> </a:t>
            </a:r>
            <a:r>
              <a:rPr lang="en-US" altLang="zh-CN" dirty="0"/>
              <a:t>we</a:t>
            </a:r>
            <a:r>
              <a:rPr lang="zh-CN" altLang="en-US" dirty="0"/>
              <a:t> </a:t>
            </a:r>
            <a:r>
              <a:rPr lang="en-US" altLang="zh-CN" dirty="0"/>
              <a:t>list</a:t>
            </a:r>
            <a:r>
              <a:rPr lang="zh-CN" altLang="en-US" dirty="0"/>
              <a:t> </a:t>
            </a:r>
            <a:r>
              <a:rPr lang="en-US" altLang="zh-CN" dirty="0"/>
              <a:t>as</a:t>
            </a:r>
            <a:r>
              <a:rPr lang="zh-CN" altLang="en-US" dirty="0"/>
              <a:t> </a:t>
            </a:r>
            <a:r>
              <a:rPr lang="en-US" altLang="zh-CN" dirty="0"/>
              <a:t>follows.</a:t>
            </a:r>
            <a:endParaRPr 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53</a:t>
            </a:fld>
            <a:endParaRPr lang="en-US"/>
          </a:p>
        </p:txBody>
      </p:sp>
    </p:spTree>
    <p:extLst>
      <p:ext uri="{BB962C8B-B14F-4D97-AF65-F5344CB8AC3E}">
        <p14:creationId xmlns:p14="http://schemas.microsoft.com/office/powerpoint/2010/main" val="35104718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(c)For</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KNN-style</a:t>
            </a:r>
            <a:r>
              <a:rPr lang="zh-CN" altLang="en-US" sz="1200" kern="1200" dirty="0">
                <a:solidFill>
                  <a:schemeClr val="tx1"/>
                </a:solidFill>
                <a:effectLst/>
                <a:latin typeface="+mn-lt"/>
                <a:ea typeface="+mn-ea"/>
                <a:cs typeface="+mn-cs"/>
              </a:rPr>
              <a:t> </a:t>
            </a:r>
            <a:r>
              <a:rPr lang="en-US" altLang="zh-CN" sz="1200" kern="1200" dirty="0" err="1">
                <a:solidFill>
                  <a:schemeClr val="tx1"/>
                </a:solidFill>
                <a:effectLst/>
                <a:latin typeface="+mn-lt"/>
                <a:ea typeface="+mn-ea"/>
                <a:cs typeface="+mn-cs"/>
              </a:rPr>
              <a:t>sparsification</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for each node, only the $K$ nearest neighbors (including itself) and the associated similarity scores are kept, and the remaining similarity scores are masked off.</a:t>
            </a:r>
          </a:p>
          <a:p>
            <a:endParaRPr lang="en-US"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(c)For</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epsilon-neighborhood</a:t>
            </a:r>
            <a:r>
              <a:rPr lang="zh-CN" altLang="en-US" sz="1200" kern="1200" dirty="0">
                <a:solidFill>
                  <a:schemeClr val="tx1"/>
                </a:solidFill>
                <a:effectLst/>
                <a:latin typeface="+mn-lt"/>
                <a:ea typeface="+mn-ea"/>
                <a:cs typeface="+mn-cs"/>
              </a:rPr>
              <a:t> </a:t>
            </a:r>
            <a:r>
              <a:rPr lang="en-US" altLang="zh-CN" sz="1200" kern="1200" dirty="0" err="1">
                <a:solidFill>
                  <a:schemeClr val="tx1"/>
                </a:solidFill>
                <a:effectLst/>
                <a:latin typeface="+mn-lt"/>
                <a:ea typeface="+mn-ea"/>
                <a:cs typeface="+mn-cs"/>
              </a:rPr>
              <a:t>sparsification</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those elements in $S$ which are smaller than a non-negative threshold $\</a:t>
            </a:r>
            <a:r>
              <a:rPr lang="en-US" altLang="zh-CN" sz="1200" kern="1200" dirty="0" err="1">
                <a:solidFill>
                  <a:schemeClr val="tx1"/>
                </a:solidFill>
                <a:effectLst/>
                <a:latin typeface="+mn-lt"/>
                <a:ea typeface="+mn-ea"/>
                <a:cs typeface="+mn-cs"/>
              </a:rPr>
              <a:t>varepsilon</a:t>
            </a:r>
            <a:r>
              <a:rPr lang="en-US" altLang="zh-CN" sz="1200" kern="1200" dirty="0">
                <a:solidFill>
                  <a:schemeClr val="tx1"/>
                </a:solidFill>
                <a:effectLst/>
                <a:latin typeface="+mn-lt"/>
                <a:ea typeface="+mn-ea"/>
                <a:cs typeface="+mn-cs"/>
              </a:rPr>
              <a:t>$ are all masked off</a:t>
            </a:r>
          </a:p>
          <a:p>
            <a:endParaRPr lang="en-US"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(c)Besides explicitly enforcing the sparsity of the learned graph by applying certain form of threshold, sparsity can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also</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be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enforced implicitly in a learning-based manner.</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For</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example,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can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apply</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certain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form</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of</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graph</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regularization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to</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learned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adjacency</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matrix.</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{A}_{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 \</a:t>
            </a:r>
            <a:r>
              <a:rPr lang="en-US" sz="1200" kern="1200" dirty="0" err="1">
                <a:solidFill>
                  <a:schemeClr val="tx1"/>
                </a:solidFill>
                <a:effectLst/>
                <a:latin typeface="+mn-lt"/>
                <a:ea typeface="+mn-ea"/>
                <a:cs typeface="+mn-cs"/>
              </a:rPr>
              <a:t>mathrm</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topk</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{S}_{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\cite{chen2020reinforcement,chen2020graphflow}</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A_{</a:t>
            </a:r>
            <a:r>
              <a:rPr lang="en-US" sz="1200" kern="1200" dirty="0" err="1">
                <a:solidFill>
                  <a:schemeClr val="tx1"/>
                </a:solidFill>
                <a:effectLst/>
                <a:latin typeface="+mn-lt"/>
                <a:ea typeface="+mn-ea"/>
                <a:cs typeface="+mn-cs"/>
              </a:rPr>
              <a:t>i,j</a:t>
            </a:r>
            <a:r>
              <a:rPr lang="en-US" sz="1200" kern="1200" dirty="0">
                <a:solidFill>
                  <a:schemeClr val="tx1"/>
                </a:solidFill>
                <a:effectLst/>
                <a:latin typeface="+mn-lt"/>
                <a:ea typeface="+mn-ea"/>
                <a:cs typeface="+mn-cs"/>
              </a:rPr>
              <a:t>} = </a:t>
            </a:r>
          </a:p>
          <a:p>
            <a:r>
              <a:rPr lang="en-US" sz="1200" kern="1200" dirty="0">
                <a:solidFill>
                  <a:schemeClr val="tx1"/>
                </a:solidFill>
                <a:effectLst/>
                <a:latin typeface="+mn-lt"/>
                <a:ea typeface="+mn-ea"/>
                <a:cs typeface="+mn-cs"/>
              </a:rPr>
              <a:t>\left\{</a:t>
            </a:r>
          </a:p>
          <a:p>
            <a:r>
              <a:rPr lang="en-US" sz="1200" kern="1200" dirty="0">
                <a:solidFill>
                  <a:schemeClr val="tx1"/>
                </a:solidFill>
                <a:effectLst/>
                <a:latin typeface="+mn-lt"/>
                <a:ea typeface="+mn-ea"/>
                <a:cs typeface="+mn-cs"/>
              </a:rPr>
              <a:t>        \begin{array}{</a:t>
            </a:r>
            <a:r>
              <a:rPr lang="en-US" sz="1200" kern="1200" dirty="0" err="1">
                <a:solidFill>
                  <a:schemeClr val="tx1"/>
                </a:solidFill>
                <a:effectLst/>
                <a:latin typeface="+mn-lt"/>
                <a:ea typeface="+mn-ea"/>
                <a:cs typeface="+mn-cs"/>
              </a:rPr>
              <a:t>ll</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S_{</a:t>
            </a:r>
            <a:r>
              <a:rPr lang="en-US" sz="1200" kern="1200" dirty="0" err="1">
                <a:solidFill>
                  <a:schemeClr val="tx1"/>
                </a:solidFill>
                <a:effectLst/>
                <a:latin typeface="+mn-lt"/>
                <a:ea typeface="+mn-ea"/>
                <a:cs typeface="+mn-cs"/>
              </a:rPr>
              <a:t>i,j</a:t>
            </a:r>
            <a:r>
              <a:rPr lang="en-US" sz="1200" kern="1200" dirty="0">
                <a:solidFill>
                  <a:schemeClr val="tx1"/>
                </a:solidFill>
                <a:effectLst/>
                <a:latin typeface="+mn-lt"/>
                <a:ea typeface="+mn-ea"/>
                <a:cs typeface="+mn-cs"/>
              </a:rPr>
              <a:t>} &amp; \quad  S_{</a:t>
            </a:r>
            <a:r>
              <a:rPr lang="en-US" sz="1200" kern="1200" dirty="0" err="1">
                <a:solidFill>
                  <a:schemeClr val="tx1"/>
                </a:solidFill>
                <a:effectLst/>
                <a:latin typeface="+mn-lt"/>
                <a:ea typeface="+mn-ea"/>
                <a:cs typeface="+mn-cs"/>
              </a:rPr>
              <a:t>i,j</a:t>
            </a:r>
            <a:r>
              <a:rPr lang="en-US" sz="1200" kern="1200" dirty="0">
                <a:solidFill>
                  <a:schemeClr val="tx1"/>
                </a:solidFill>
                <a:effectLst/>
                <a:latin typeface="+mn-lt"/>
                <a:ea typeface="+mn-ea"/>
                <a:cs typeface="+mn-cs"/>
              </a:rPr>
              <a:t>} &gt; \</a:t>
            </a:r>
            <a:r>
              <a:rPr lang="en-US" sz="1200" kern="1200" dirty="0" err="1">
                <a:solidFill>
                  <a:schemeClr val="tx1"/>
                </a:solidFill>
                <a:effectLst/>
                <a:latin typeface="+mn-lt"/>
                <a:ea typeface="+mn-ea"/>
                <a:cs typeface="+mn-cs"/>
              </a:rPr>
              <a:t>varepsilon</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0 &amp; \quad \text{otherwise}</a:t>
            </a:r>
          </a:p>
          <a:p>
            <a:r>
              <a:rPr lang="en-US" sz="1200" kern="1200" dirty="0">
                <a:solidFill>
                  <a:schemeClr val="tx1"/>
                </a:solidFill>
                <a:effectLst/>
                <a:latin typeface="+mn-lt"/>
                <a:ea typeface="+mn-ea"/>
                <a:cs typeface="+mn-cs"/>
              </a:rPr>
              <a:t>        \end{array}</a:t>
            </a:r>
          </a:p>
          <a:p>
            <a:r>
              <a:rPr lang="en-US" sz="1200" kern="1200" dirty="0">
                <a:solidFill>
                  <a:schemeClr val="tx1"/>
                </a:solidFill>
                <a:effectLst/>
                <a:latin typeface="+mn-lt"/>
                <a:ea typeface="+mn-ea"/>
                <a:cs typeface="+mn-cs"/>
              </a:rPr>
              <a:t>    \right.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chen2020iterative</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\frac{1}{n^2} ||A||_F^2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chen2020iterative</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41B417DD-1FF3-BD4D-8265-B310C2CF8F65}" type="slidenum">
              <a:rPr lang="en-US" smtClean="0"/>
              <a:t>54</a:t>
            </a:fld>
            <a:endParaRPr lang="en-US"/>
          </a:p>
        </p:txBody>
      </p:sp>
    </p:spTree>
    <p:extLst>
      <p:ext uri="{BB962C8B-B14F-4D97-AF65-F5344CB8AC3E}">
        <p14:creationId xmlns:p14="http://schemas.microsoft.com/office/powerpoint/2010/main" val="40541241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intrinsic graph typically still carries rich and useful information regarding the optimal graph structure for the downstream task.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(c)Some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recent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works</a:t>
            </a:r>
            <a:r>
              <a:rPr lang="zh-CN" alt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proposed to combine the learned implicit graph structure with the intrinsic graph structure based on the assumption that the learned implicit graph is potentially a ``shift‘’ (e.g., substructures) from the intrinsic graph structure which is supplementary to the intrinsic graph structure.</a:t>
            </a:r>
            <a:r>
              <a:rPr lang="zh-CN" altLang="en-US" sz="1200" kern="1200" dirty="0">
                <a:solidFill>
                  <a:schemeClr val="tx1"/>
                </a:solidFill>
                <a:effectLst/>
                <a:latin typeface="+mn-lt"/>
                <a:ea typeface="+mn-ea"/>
                <a:cs typeface="+mn-cs"/>
              </a:rPr>
              <a:t> </a:t>
            </a: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(c)One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common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way</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to</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do</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this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to</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compute a linear combination of the normalized graph Laplacian of the intrinsic graph structure and the normalized adjacency matrix of the implicit graph structure.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And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can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apply</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various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normalization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operations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to</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learned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adjacency</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matrix</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such</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graph</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Laplacian,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row-normalization,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etc.</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widetilde</a:t>
            </a:r>
            <a:r>
              <a:rPr lang="en-US" sz="1200" kern="1200" dirty="0">
                <a:solidFill>
                  <a:schemeClr val="tx1"/>
                </a:solidFill>
                <a:effectLst/>
                <a:latin typeface="+mn-lt"/>
                <a:ea typeface="+mn-ea"/>
                <a:cs typeface="+mn-cs"/>
              </a:rPr>
              <a:t>{A} = \lambda L^{(0)} + (1 - \lambda) \</a:t>
            </a:r>
            <a:r>
              <a:rPr lang="en-US" sz="1200" kern="1200" dirty="0" err="1">
                <a:solidFill>
                  <a:schemeClr val="tx1"/>
                </a:solidFill>
                <a:effectLst/>
                <a:latin typeface="+mn-lt"/>
                <a:ea typeface="+mn-ea"/>
                <a:cs typeface="+mn-cs"/>
              </a:rPr>
              <a:t>mathrm</a:t>
            </a:r>
            <a:r>
              <a:rPr lang="en-US" sz="1200" kern="1200" dirty="0">
                <a:solidFill>
                  <a:schemeClr val="tx1"/>
                </a:solidFill>
                <a:effectLst/>
                <a:latin typeface="+mn-lt"/>
                <a:ea typeface="+mn-ea"/>
                <a:cs typeface="+mn-cs"/>
              </a:rPr>
              <a:t>{f}(A)</a:t>
            </a:r>
          </a:p>
          <a:p>
            <a:endParaRPr kumimoji="1" lang="en-US" altLang="zh-CN" dirty="0"/>
          </a:p>
          <a:p>
            <a:r>
              <a:rPr kumimoji="1" lang="en-US" altLang="zh-CN" dirty="0"/>
              <a:t>li2018adaptive,chen2020iterative</a:t>
            </a:r>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55</a:t>
            </a:fld>
            <a:endParaRPr lang="en-US"/>
          </a:p>
        </p:txBody>
      </p:sp>
    </p:spTree>
    <p:extLst>
      <p:ext uri="{BB962C8B-B14F-4D97-AF65-F5344CB8AC3E}">
        <p14:creationId xmlns:p14="http://schemas.microsoft.com/office/powerpoint/2010/main" val="16465264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Now,</a:t>
            </a:r>
            <a:r>
              <a:rPr kumimoji="1" lang="zh-CN" altLang="en-US" dirty="0"/>
              <a:t> </a:t>
            </a:r>
            <a:r>
              <a:rPr kumimoji="1" lang="en-US" altLang="zh-CN" dirty="0"/>
              <a:t>let’s</a:t>
            </a:r>
            <a:r>
              <a:rPr kumimoji="1" lang="zh-CN" altLang="en-US" dirty="0"/>
              <a:t> </a:t>
            </a:r>
            <a:r>
              <a:rPr kumimoji="1" lang="en-US" altLang="zh-CN" dirty="0"/>
              <a:t>talk</a:t>
            </a:r>
            <a:r>
              <a:rPr kumimoji="1" lang="zh-CN" altLang="en-US" dirty="0"/>
              <a:t> </a:t>
            </a:r>
            <a:r>
              <a:rPr kumimoji="1" lang="en-US" altLang="zh-CN" dirty="0"/>
              <a:t>about</a:t>
            </a:r>
            <a:r>
              <a:rPr kumimoji="1" lang="zh-CN" altLang="en-US" dirty="0"/>
              <a:t> </a:t>
            </a:r>
            <a:r>
              <a:rPr kumimoji="1" lang="en-US" altLang="zh-CN" dirty="0"/>
              <a:t>some</a:t>
            </a:r>
            <a:r>
              <a:rPr kumimoji="1" lang="zh-CN" altLang="en-US" dirty="0"/>
              <a:t> </a:t>
            </a:r>
            <a:r>
              <a:rPr kumimoji="1" lang="en-US" altLang="zh-CN" dirty="0"/>
              <a:t>important</a:t>
            </a:r>
            <a:r>
              <a:rPr kumimoji="1" lang="zh-CN" altLang="en-US" dirty="0"/>
              <a:t> </a:t>
            </a:r>
            <a:r>
              <a:rPr kumimoji="1" lang="en-US" altLang="zh-CN" dirty="0"/>
              <a:t>learning</a:t>
            </a:r>
            <a:r>
              <a:rPr kumimoji="1" lang="zh-CN" altLang="en-US" dirty="0"/>
              <a:t> </a:t>
            </a:r>
            <a:r>
              <a:rPr kumimoji="1" lang="en-US" altLang="zh-CN" dirty="0"/>
              <a:t>paradigms</a:t>
            </a:r>
            <a:r>
              <a:rPr kumimoji="1" lang="zh-CN" altLang="en-US" dirty="0"/>
              <a:t> </a:t>
            </a:r>
            <a:r>
              <a:rPr kumimoji="1" lang="en-US" altLang="zh-CN" dirty="0"/>
              <a:t>for</a:t>
            </a:r>
            <a:r>
              <a:rPr kumimoji="1" lang="zh-CN" altLang="en-US" dirty="0"/>
              <a:t> </a:t>
            </a:r>
            <a:r>
              <a:rPr kumimoji="1" lang="en-US" altLang="zh-CN" dirty="0"/>
              <a:t>dynamic</a:t>
            </a:r>
            <a:r>
              <a:rPr kumimoji="1" lang="zh-CN" altLang="en-US" dirty="0"/>
              <a:t> </a:t>
            </a:r>
            <a:r>
              <a:rPr kumimoji="1" lang="en-US" altLang="zh-CN" dirty="0"/>
              <a:t>graph</a:t>
            </a:r>
            <a:r>
              <a:rPr kumimoji="1" lang="zh-CN" altLang="en-US" dirty="0"/>
              <a:t> </a:t>
            </a:r>
            <a:r>
              <a:rPr kumimoji="1" lang="en-US" altLang="zh-CN" dirty="0"/>
              <a:t>constructions</a:t>
            </a:r>
            <a:r>
              <a:rPr kumimoji="1" lang="zh-CN" altLang="en-US" dirty="0"/>
              <a:t> </a:t>
            </a:r>
            <a:r>
              <a:rPr kumimoji="1" lang="en-US" altLang="zh-CN" dirty="0"/>
              <a:t>which</a:t>
            </a:r>
            <a:r>
              <a:rPr kumimoji="1" lang="zh-CN" altLang="en-US" dirty="0"/>
              <a:t> </a:t>
            </a:r>
            <a:r>
              <a:rPr kumimoji="1" lang="en-US" altLang="zh-CN" dirty="0"/>
              <a:t>have</a:t>
            </a:r>
            <a:r>
              <a:rPr kumimoji="1" lang="zh-CN" altLang="en-US" dirty="0"/>
              <a:t> </a:t>
            </a:r>
            <a:r>
              <a:rPr kumimoji="1" lang="en-US" altLang="zh-CN" dirty="0"/>
              <a:t>been</a:t>
            </a:r>
            <a:r>
              <a:rPr kumimoji="1" lang="zh-CN" altLang="en-US" dirty="0"/>
              <a:t> </a:t>
            </a:r>
            <a:r>
              <a:rPr kumimoji="1" lang="en-US" altLang="zh-CN" dirty="0"/>
              <a:t>explored</a:t>
            </a:r>
            <a:r>
              <a:rPr kumimoji="1" lang="zh-CN" altLang="en-US" dirty="0"/>
              <a:t> </a:t>
            </a:r>
            <a:r>
              <a:rPr kumimoji="1" lang="en-US" altLang="zh-CN" dirty="0"/>
              <a:t>so</a:t>
            </a:r>
            <a:r>
              <a:rPr kumimoji="1" lang="zh-CN" altLang="en-US" dirty="0"/>
              <a:t> </a:t>
            </a:r>
            <a:r>
              <a:rPr kumimoji="1" lang="en-US" altLang="zh-CN" dirty="0"/>
              <a:t>far.</a:t>
            </a:r>
            <a:r>
              <a:rPr kumimoji="1" lang="zh-CN" altLang="en-US" dirty="0"/>
              <a:t> </a:t>
            </a:r>
            <a:r>
              <a:rPr kumimoji="1" lang="en-US" altLang="zh-CN" dirty="0"/>
              <a:t>Most existing dynamic graph construction approaches for GNNs consist of two key learning components: graph structure learning and graph representation learning.</a:t>
            </a:r>
          </a:p>
          <a:p>
            <a:endParaRPr kumimoji="1" lang="en-US" altLang="zh-CN" dirty="0"/>
          </a:p>
          <a:p>
            <a:r>
              <a:rPr kumimoji="1" lang="en-US" altLang="zh-CN" dirty="0"/>
              <a:t>(c)The most straightforward strategy</a:t>
            </a:r>
            <a:r>
              <a:rPr kumimoji="1" lang="zh-CN" altLang="en-US" dirty="0"/>
              <a:t> </a:t>
            </a:r>
            <a:r>
              <a:rPr kumimoji="1" lang="en-US" altLang="zh-CN" dirty="0"/>
              <a:t>is to jointly optimize the whole learning system in an end-to-end manner toward the downstream downstream</a:t>
            </a:r>
            <a:r>
              <a:rPr kumimoji="1" lang="zh-CN" altLang="en-US" dirty="0"/>
              <a:t> </a:t>
            </a:r>
            <a:r>
              <a:rPr kumimoji="1" lang="en-US" altLang="zh-CN" dirty="0"/>
              <a:t>prediction task.</a:t>
            </a:r>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56</a:t>
            </a:fld>
            <a:endParaRPr lang="en-US"/>
          </a:p>
        </p:txBody>
      </p:sp>
    </p:spTree>
    <p:extLst>
      <p:ext uri="{BB962C8B-B14F-4D97-AF65-F5344CB8AC3E}">
        <p14:creationId xmlns:p14="http://schemas.microsoft.com/office/powerpoint/2010/main" val="32990645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(c)Another common strategy</a:t>
            </a:r>
            <a:r>
              <a:rPr kumimoji="1" lang="zh-CN" altLang="en-US" dirty="0"/>
              <a:t> </a:t>
            </a:r>
            <a:r>
              <a:rPr kumimoji="1" lang="en-US" altLang="zh-CN" dirty="0"/>
              <a:t>is to adaptively learn the input graph structure to each stacked GNN layer to reflect the changes of the intermediate graph representations.</a:t>
            </a:r>
            <a:r>
              <a:rPr kumimoji="1" lang="zh-CN" altLang="en-US" dirty="0"/>
              <a:t> </a:t>
            </a:r>
            <a:r>
              <a:rPr kumimoji="1" lang="en-US" altLang="zh-CN" dirty="0"/>
              <a:t>This</a:t>
            </a:r>
            <a:r>
              <a:rPr kumimoji="1" lang="zh-CN" altLang="en-US" dirty="0"/>
              <a:t> </a:t>
            </a:r>
            <a:r>
              <a:rPr kumimoji="1" lang="en-US" altLang="zh-CN" dirty="0"/>
              <a:t>is</a:t>
            </a:r>
            <a:r>
              <a:rPr kumimoji="1" lang="zh-CN" altLang="en-US" dirty="0"/>
              <a:t> </a:t>
            </a:r>
            <a:r>
              <a:rPr kumimoji="1" lang="en-US" altLang="zh-CN" dirty="0"/>
              <a:t>kind</a:t>
            </a:r>
            <a:r>
              <a:rPr kumimoji="1" lang="zh-CN" altLang="en-US" dirty="0"/>
              <a:t> </a:t>
            </a:r>
            <a:r>
              <a:rPr kumimoji="1" lang="en-US" altLang="zh-CN" dirty="0"/>
              <a:t>of</a:t>
            </a:r>
            <a:r>
              <a:rPr kumimoji="1" lang="zh-CN" altLang="en-US" dirty="0"/>
              <a:t> </a:t>
            </a:r>
            <a:r>
              <a:rPr kumimoji="1" lang="en-US" altLang="zh-CN" dirty="0"/>
              <a:t>similar</a:t>
            </a:r>
            <a:r>
              <a:rPr kumimoji="1" lang="zh-CN" altLang="en-US" dirty="0"/>
              <a:t> </a:t>
            </a:r>
            <a:r>
              <a:rPr kumimoji="1" lang="en-US" altLang="zh-CN" dirty="0"/>
              <a:t>to</a:t>
            </a:r>
            <a:r>
              <a:rPr kumimoji="1" lang="zh-CN" altLang="en-US" dirty="0"/>
              <a:t> </a:t>
            </a:r>
            <a:r>
              <a:rPr kumimoji="1" lang="en-US" altLang="zh-CN" dirty="0"/>
              <a:t>how</a:t>
            </a:r>
            <a:r>
              <a:rPr kumimoji="1" lang="zh-CN" altLang="en-US" dirty="0"/>
              <a:t> </a:t>
            </a:r>
            <a:r>
              <a:rPr kumimoji="1" lang="en-US" altLang="zh-CN" dirty="0"/>
              <a:t>transformer</a:t>
            </a:r>
            <a:r>
              <a:rPr kumimoji="1" lang="zh-CN" altLang="en-US" dirty="0"/>
              <a:t> </a:t>
            </a:r>
            <a:r>
              <a:rPr kumimoji="1" lang="en-US" altLang="zh-CN" dirty="0"/>
              <a:t>models</a:t>
            </a:r>
            <a:r>
              <a:rPr kumimoji="1" lang="zh-CN" altLang="en-US" dirty="0"/>
              <a:t> </a:t>
            </a:r>
            <a:r>
              <a:rPr kumimoji="1" lang="en-US" altLang="zh-CN" dirty="0"/>
              <a:t>learn</a:t>
            </a:r>
            <a:r>
              <a:rPr kumimoji="1" lang="zh-CN" altLang="en-US" dirty="0"/>
              <a:t> </a:t>
            </a:r>
            <a:r>
              <a:rPr kumimoji="1" lang="en-US" altLang="zh-CN" dirty="0"/>
              <a:t>different</a:t>
            </a:r>
            <a:r>
              <a:rPr kumimoji="1" lang="zh-CN" altLang="en-US" dirty="0"/>
              <a:t> </a:t>
            </a:r>
            <a:r>
              <a:rPr kumimoji="1" lang="en-US" altLang="zh-CN" dirty="0"/>
              <a:t>weighted</a:t>
            </a:r>
            <a:r>
              <a:rPr kumimoji="1" lang="zh-CN" altLang="en-US" dirty="0"/>
              <a:t> </a:t>
            </a:r>
            <a:r>
              <a:rPr kumimoji="1" lang="en-US" altLang="zh-CN" dirty="0"/>
              <a:t>fully-connected</a:t>
            </a:r>
            <a:r>
              <a:rPr kumimoji="1" lang="zh-CN" altLang="en-US" dirty="0"/>
              <a:t> </a:t>
            </a:r>
            <a:r>
              <a:rPr kumimoji="1" lang="en-US" altLang="zh-CN" dirty="0"/>
              <a:t>graphs</a:t>
            </a:r>
            <a:r>
              <a:rPr kumimoji="1" lang="zh-CN" altLang="en-US" dirty="0"/>
              <a:t> </a:t>
            </a:r>
            <a:r>
              <a:rPr kumimoji="1" lang="en-US" altLang="zh-CN" dirty="0"/>
              <a:t>in</a:t>
            </a:r>
            <a:r>
              <a:rPr kumimoji="1" lang="zh-CN" altLang="en-US" dirty="0"/>
              <a:t> </a:t>
            </a:r>
            <a:r>
              <a:rPr kumimoji="1" lang="en-US" altLang="zh-CN" dirty="0"/>
              <a:t>each</a:t>
            </a:r>
            <a:r>
              <a:rPr kumimoji="1" lang="zh-CN" altLang="en-US" dirty="0"/>
              <a:t> </a:t>
            </a:r>
            <a:r>
              <a:rPr kumimoji="1" lang="en-US" altLang="zh-CN" dirty="0"/>
              <a:t>layer.</a:t>
            </a:r>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57</a:t>
            </a:fld>
            <a:endParaRPr lang="en-US"/>
          </a:p>
        </p:txBody>
      </p:sp>
    </p:spTree>
    <p:extLst>
      <p:ext uri="{BB962C8B-B14F-4D97-AF65-F5344CB8AC3E}">
        <p14:creationId xmlns:p14="http://schemas.microsoft.com/office/powerpoint/2010/main" val="26992816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Unlike the above two paradigms, </a:t>
            </a:r>
          </a:p>
          <a:p>
            <a:r>
              <a:rPr kumimoji="1" lang="en-US" altLang="zh-CN" dirty="0"/>
              <a:t>(c)recent</a:t>
            </a:r>
            <a:r>
              <a:rPr kumimoji="1" lang="zh-CN" altLang="en-US" dirty="0"/>
              <a:t> </a:t>
            </a:r>
            <a:r>
              <a:rPr kumimoji="1" lang="en-US" altLang="zh-CN" dirty="0"/>
              <a:t>work</a:t>
            </a:r>
            <a:r>
              <a:rPr kumimoji="1" lang="zh-CN" altLang="en-US" dirty="0"/>
              <a:t> </a:t>
            </a:r>
            <a:r>
              <a:rPr kumimoji="1" lang="en-US" altLang="zh-CN" dirty="0"/>
              <a:t>proposed an iterative graph learning framework by learning a better graph structure based on better graph representations, </a:t>
            </a:r>
          </a:p>
          <a:p>
            <a:r>
              <a:rPr kumimoji="1" lang="en-US" altLang="zh-CN" dirty="0"/>
              <a:t>(c)and in the meantime, learning better graph representations based on a better graph structure in an iterative manner.</a:t>
            </a:r>
            <a:r>
              <a:rPr kumimoji="1" lang="zh-CN" altLang="en-US" dirty="0"/>
              <a:t> </a:t>
            </a:r>
            <a:endParaRPr kumimoji="1" lang="en-US" altLang="zh-CN" dirty="0"/>
          </a:p>
          <a:p>
            <a:r>
              <a:rPr kumimoji="1" lang="en-US" altLang="zh-CN" dirty="0"/>
              <a:t>(c)As a result, this iterative learning paradigm repeatedly refines the graph structure and the graph representations</a:t>
            </a:r>
            <a:r>
              <a:rPr kumimoji="1" lang="zh-CN" altLang="en-US" dirty="0"/>
              <a:t> </a:t>
            </a:r>
            <a:r>
              <a:rPr kumimoji="1" lang="en-US" altLang="zh-CN" dirty="0"/>
              <a:t>toward</a:t>
            </a:r>
            <a:r>
              <a:rPr kumimoji="1" lang="zh-CN" altLang="en-US" dirty="0"/>
              <a:t> </a:t>
            </a:r>
            <a:r>
              <a:rPr kumimoji="1" lang="en-US" altLang="zh-CN" dirty="0"/>
              <a:t>the</a:t>
            </a:r>
            <a:r>
              <a:rPr kumimoji="1" lang="zh-CN" altLang="en-US" dirty="0"/>
              <a:t> </a:t>
            </a:r>
            <a:r>
              <a:rPr kumimoji="1" lang="en-US" altLang="zh-CN" dirty="0"/>
              <a:t>optimal</a:t>
            </a:r>
            <a:r>
              <a:rPr kumimoji="1" lang="zh-CN" altLang="en-US" dirty="0"/>
              <a:t> </a:t>
            </a:r>
            <a:r>
              <a:rPr kumimoji="1" lang="en-US" altLang="zh-CN" dirty="0"/>
              <a:t>downstream</a:t>
            </a:r>
            <a:r>
              <a:rPr kumimoji="1" lang="zh-CN" altLang="en-US" dirty="0"/>
              <a:t> </a:t>
            </a:r>
            <a:r>
              <a:rPr kumimoji="1" lang="en-US" altLang="zh-CN" dirty="0"/>
              <a:t>performance.</a:t>
            </a:r>
            <a:r>
              <a:rPr kumimoji="1" lang="zh-CN" altLang="en-US" dirty="0"/>
              <a:t> </a:t>
            </a:r>
            <a:endParaRPr kumimoji="1" lang="en-US" altLang="zh-CN" dirty="0"/>
          </a:p>
          <a:p>
            <a:r>
              <a:rPr kumimoji="1" lang="en-US" altLang="zh-CN" dirty="0"/>
              <a:t>Various</a:t>
            </a:r>
            <a:r>
              <a:rPr kumimoji="1" lang="zh-CN" altLang="en-US" dirty="0"/>
              <a:t> </a:t>
            </a:r>
            <a:r>
              <a:rPr kumimoji="1" lang="en-US" altLang="zh-CN" dirty="0"/>
              <a:t>stopping</a:t>
            </a:r>
            <a:r>
              <a:rPr kumimoji="1" lang="zh-CN" altLang="en-US" dirty="0"/>
              <a:t> </a:t>
            </a:r>
            <a:r>
              <a:rPr kumimoji="1" lang="en-US" altLang="zh-CN" dirty="0"/>
              <a:t>conditions</a:t>
            </a:r>
            <a:r>
              <a:rPr kumimoji="1" lang="zh-CN" altLang="en-US" dirty="0"/>
              <a:t> </a:t>
            </a:r>
            <a:r>
              <a:rPr kumimoji="1" lang="en-US" altLang="zh-CN" dirty="0"/>
              <a:t>can</a:t>
            </a:r>
            <a:r>
              <a:rPr kumimoji="1" lang="zh-CN" altLang="en-US" dirty="0"/>
              <a:t> </a:t>
            </a:r>
            <a:r>
              <a:rPr kumimoji="1" lang="en-US" altLang="zh-CN" dirty="0"/>
              <a:t>be</a:t>
            </a:r>
            <a:r>
              <a:rPr kumimoji="1" lang="zh-CN" altLang="en-US" dirty="0"/>
              <a:t> </a:t>
            </a:r>
            <a:r>
              <a:rPr kumimoji="1" lang="en-US" altLang="zh-CN" dirty="0"/>
              <a:t>applied</a:t>
            </a:r>
            <a:r>
              <a:rPr kumimoji="1" lang="zh-CN" altLang="en-US" dirty="0"/>
              <a:t> </a:t>
            </a:r>
            <a:r>
              <a:rPr kumimoji="1" lang="en-US" altLang="zh-CN" dirty="0"/>
              <a:t>for</a:t>
            </a:r>
            <a:r>
              <a:rPr kumimoji="1" lang="zh-CN" altLang="en-US" dirty="0"/>
              <a:t> </a:t>
            </a:r>
            <a:r>
              <a:rPr kumimoji="1" lang="en-US" altLang="zh-CN" dirty="0"/>
              <a:t>the</a:t>
            </a:r>
            <a:r>
              <a:rPr kumimoji="1" lang="zh-CN" altLang="en-US" dirty="0"/>
              <a:t> </a:t>
            </a:r>
            <a:r>
              <a:rPr kumimoji="1" lang="en-US" altLang="zh-CN" dirty="0"/>
              <a:t>iterative</a:t>
            </a:r>
            <a:r>
              <a:rPr kumimoji="1" lang="zh-CN" altLang="en-US" dirty="0"/>
              <a:t> </a:t>
            </a:r>
            <a:r>
              <a:rPr kumimoji="1" lang="en-US" altLang="zh-CN" dirty="0"/>
              <a:t>learning</a:t>
            </a:r>
            <a:r>
              <a:rPr kumimoji="1" lang="zh-CN" altLang="en-US" dirty="0"/>
              <a:t> </a:t>
            </a:r>
            <a:r>
              <a:rPr kumimoji="1" lang="en-US" altLang="zh-CN" dirty="0"/>
              <a:t>process.</a:t>
            </a:r>
            <a:r>
              <a:rPr kumimoji="1" lang="zh-CN" altLang="en-US" dirty="0"/>
              <a:t> </a:t>
            </a:r>
            <a:r>
              <a:rPr kumimoji="1" lang="en-US" altLang="zh-CN" dirty="0"/>
              <a:t>For</a:t>
            </a:r>
            <a:r>
              <a:rPr kumimoji="1" lang="zh-CN" altLang="en-US" dirty="0"/>
              <a:t> </a:t>
            </a:r>
            <a:r>
              <a:rPr kumimoji="1" lang="en-US" altLang="zh-CN" dirty="0"/>
              <a:t>example,</a:t>
            </a:r>
            <a:r>
              <a:rPr kumimoji="1" lang="zh-CN" altLang="en-US" dirty="0"/>
              <a:t> </a:t>
            </a:r>
            <a:r>
              <a:rPr kumimoji="1" lang="en-US" altLang="zh-CN" dirty="0"/>
              <a:t>one</a:t>
            </a:r>
            <a:r>
              <a:rPr kumimoji="1" lang="zh-CN" altLang="en-US" dirty="0"/>
              <a:t> </a:t>
            </a:r>
            <a:r>
              <a:rPr kumimoji="1" lang="en-US" altLang="zh-CN" dirty="0"/>
              <a:t>can</a:t>
            </a:r>
            <a:r>
              <a:rPr kumimoji="1" lang="zh-CN" altLang="en-US" dirty="0"/>
              <a:t> </a:t>
            </a:r>
            <a:r>
              <a:rPr kumimoji="1" lang="en-US" altLang="zh-CN" dirty="0"/>
              <a:t>stop</a:t>
            </a:r>
            <a:r>
              <a:rPr kumimoji="1" lang="zh-CN" altLang="en-US" dirty="0"/>
              <a:t> </a:t>
            </a:r>
            <a:r>
              <a:rPr kumimoji="1" lang="en-US" altLang="zh-CN" dirty="0"/>
              <a:t>the</a:t>
            </a:r>
            <a:r>
              <a:rPr kumimoji="1" lang="zh-CN" altLang="en-US" dirty="0"/>
              <a:t> </a:t>
            </a:r>
            <a:r>
              <a:rPr kumimoji="1" lang="en-US" altLang="zh-CN" dirty="0"/>
              <a:t>iterative</a:t>
            </a:r>
            <a:r>
              <a:rPr kumimoji="1" lang="zh-CN" altLang="en-US" dirty="0"/>
              <a:t> </a:t>
            </a:r>
            <a:r>
              <a:rPr kumimoji="1" lang="en-US" altLang="zh-CN" dirty="0"/>
              <a:t>process</a:t>
            </a:r>
            <a:r>
              <a:rPr kumimoji="1" lang="zh-CN" altLang="en-US" dirty="0"/>
              <a:t> </a:t>
            </a:r>
            <a:r>
              <a:rPr kumimoji="1" lang="en-US" altLang="zh-CN" dirty="0"/>
              <a:t>when</a:t>
            </a:r>
            <a:r>
              <a:rPr kumimoji="1" lang="zh-CN" altLang="en-US" dirty="0"/>
              <a:t> </a:t>
            </a:r>
            <a:r>
              <a:rPr kumimoji="1" lang="en-US" altLang="zh-CN" dirty="0"/>
              <a:t>the</a:t>
            </a:r>
            <a:r>
              <a:rPr kumimoji="1" lang="zh-CN" altLang="en-US" dirty="0"/>
              <a:t> </a:t>
            </a:r>
            <a:r>
              <a:rPr kumimoji="1" lang="en-US" altLang="zh-CN" dirty="0"/>
              <a:t>difference</a:t>
            </a:r>
            <a:r>
              <a:rPr kumimoji="1" lang="zh-CN" altLang="en-US" dirty="0"/>
              <a:t> </a:t>
            </a:r>
            <a:r>
              <a:rPr kumimoji="1" lang="en-US" altLang="zh-CN" dirty="0"/>
              <a:t>between</a:t>
            </a:r>
            <a:r>
              <a:rPr kumimoji="1" lang="zh-CN" altLang="en-US" dirty="0"/>
              <a:t> </a:t>
            </a:r>
            <a:r>
              <a:rPr kumimoji="1" lang="en-US" altLang="zh-CN" dirty="0"/>
              <a:t>learned</a:t>
            </a:r>
            <a:r>
              <a:rPr kumimoji="1" lang="zh-CN" altLang="en-US" dirty="0"/>
              <a:t> </a:t>
            </a:r>
            <a:r>
              <a:rPr kumimoji="1" lang="en-US" altLang="zh-CN" dirty="0"/>
              <a:t>adj</a:t>
            </a:r>
            <a:r>
              <a:rPr kumimoji="1" lang="zh-CN" altLang="en-US" dirty="0"/>
              <a:t> </a:t>
            </a:r>
            <a:r>
              <a:rPr kumimoji="1" lang="en-US" altLang="zh-CN" dirty="0"/>
              <a:t>matrix</a:t>
            </a:r>
            <a:r>
              <a:rPr kumimoji="1" lang="zh-CN" altLang="en-US" dirty="0"/>
              <a:t> </a:t>
            </a:r>
            <a:r>
              <a:rPr kumimoji="1" lang="en-US" altLang="zh-CN" dirty="0"/>
              <a:t>at</a:t>
            </a:r>
            <a:r>
              <a:rPr kumimoji="1" lang="zh-CN" altLang="en-US" dirty="0"/>
              <a:t> </a:t>
            </a:r>
            <a:r>
              <a:rPr kumimoji="1" lang="en-US" altLang="zh-CN" dirty="0"/>
              <a:t>consecutive</a:t>
            </a:r>
            <a:r>
              <a:rPr kumimoji="1" lang="zh-CN" altLang="en-US" dirty="0"/>
              <a:t> </a:t>
            </a:r>
            <a:r>
              <a:rPr kumimoji="1" lang="en-US" altLang="zh-CN" dirty="0"/>
              <a:t>iterations</a:t>
            </a:r>
            <a:r>
              <a:rPr kumimoji="1" lang="zh-CN" altLang="en-US" dirty="0"/>
              <a:t> </a:t>
            </a:r>
            <a:r>
              <a:rPr kumimoji="1" lang="en-US" altLang="zh-CN" dirty="0"/>
              <a:t>is</a:t>
            </a:r>
            <a:r>
              <a:rPr kumimoji="1" lang="zh-CN" altLang="en-US" dirty="0"/>
              <a:t> </a:t>
            </a:r>
            <a:r>
              <a:rPr kumimoji="1" lang="en-US" altLang="zh-CN" dirty="0"/>
              <a:t>small</a:t>
            </a:r>
            <a:r>
              <a:rPr kumimoji="1" lang="zh-CN" altLang="en-US" dirty="0"/>
              <a:t> </a:t>
            </a:r>
            <a:r>
              <a:rPr kumimoji="1" lang="en-US" altLang="zh-CN" dirty="0"/>
              <a:t>enough.</a:t>
            </a:r>
            <a:r>
              <a:rPr kumimoji="1" lang="zh-CN" altLang="en-US" dirty="0"/>
              <a:t> </a:t>
            </a:r>
          </a:p>
        </p:txBody>
      </p:sp>
      <p:sp>
        <p:nvSpPr>
          <p:cNvPr id="4" name="灯片编号占位符 3"/>
          <p:cNvSpPr>
            <a:spLocks noGrp="1"/>
          </p:cNvSpPr>
          <p:nvPr>
            <p:ph type="sldNum" sz="quarter" idx="5"/>
          </p:nvPr>
        </p:nvSpPr>
        <p:spPr/>
        <p:txBody>
          <a:bodyPr/>
          <a:lstStyle/>
          <a:p>
            <a:fld id="{41B417DD-1FF3-BD4D-8265-B310C2CF8F65}" type="slidenum">
              <a:rPr lang="en-US" smtClean="0"/>
              <a:t>58</a:t>
            </a:fld>
            <a:endParaRPr lang="en-US"/>
          </a:p>
        </p:txBody>
      </p:sp>
    </p:spTree>
    <p:extLst>
      <p:ext uri="{BB962C8B-B14F-4D97-AF65-F5344CB8AC3E}">
        <p14:creationId xmlns:p14="http://schemas.microsoft.com/office/powerpoint/2010/main" val="31059474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So</a:t>
            </a:r>
            <a:r>
              <a:rPr kumimoji="1" lang="zh-CN" altLang="en-US" dirty="0"/>
              <a:t> </a:t>
            </a:r>
            <a:r>
              <a:rPr kumimoji="1" lang="en-US" altLang="zh-CN" dirty="0"/>
              <a:t>far,</a:t>
            </a:r>
            <a:r>
              <a:rPr kumimoji="1" lang="zh-CN" altLang="en-US" dirty="0"/>
              <a:t> </a:t>
            </a:r>
            <a:r>
              <a:rPr kumimoji="1" lang="en-US" altLang="zh-CN" dirty="0"/>
              <a:t>we</a:t>
            </a:r>
            <a:r>
              <a:rPr kumimoji="1" lang="zh-CN" altLang="en-US" dirty="0"/>
              <a:t> </a:t>
            </a:r>
            <a:r>
              <a:rPr kumimoji="1" lang="en-US" altLang="zh-CN" dirty="0"/>
              <a:t>have</a:t>
            </a:r>
            <a:r>
              <a:rPr kumimoji="1" lang="zh-CN" altLang="en-US" dirty="0"/>
              <a:t> </a:t>
            </a:r>
            <a:r>
              <a:rPr kumimoji="1" lang="en-US" altLang="zh-CN" dirty="0"/>
              <a:t>introduced</a:t>
            </a:r>
            <a:r>
              <a:rPr kumimoji="1" lang="zh-CN" altLang="en-US" dirty="0"/>
              <a:t> </a:t>
            </a:r>
            <a:r>
              <a:rPr kumimoji="1" lang="en-US" altLang="zh-CN" dirty="0"/>
              <a:t>various</a:t>
            </a:r>
            <a:r>
              <a:rPr kumimoji="1" lang="zh-CN" altLang="en-US" dirty="0"/>
              <a:t> </a:t>
            </a:r>
            <a:r>
              <a:rPr kumimoji="1" lang="en-US" altLang="zh-CN" dirty="0"/>
              <a:t>dynamic</a:t>
            </a:r>
            <a:r>
              <a:rPr kumimoji="1" lang="zh-CN" altLang="en-US" dirty="0"/>
              <a:t> </a:t>
            </a:r>
            <a:r>
              <a:rPr kumimoji="1" lang="en-US" altLang="zh-CN" dirty="0"/>
              <a:t>graph</a:t>
            </a:r>
            <a:r>
              <a:rPr kumimoji="1" lang="zh-CN" altLang="en-US" dirty="0"/>
              <a:t> </a:t>
            </a:r>
            <a:r>
              <a:rPr kumimoji="1" lang="en-US" altLang="zh-CN" dirty="0"/>
              <a:t>construction</a:t>
            </a:r>
            <a:r>
              <a:rPr kumimoji="1" lang="zh-CN" altLang="en-US" dirty="0"/>
              <a:t> </a:t>
            </a:r>
            <a:r>
              <a:rPr kumimoji="1" lang="en-US" altLang="zh-CN" dirty="0"/>
              <a:t>techniques</a:t>
            </a:r>
            <a:r>
              <a:rPr kumimoji="1" lang="zh-CN" altLang="en-US" dirty="0"/>
              <a:t> </a:t>
            </a:r>
            <a:endParaRPr kumimoji="1" lang="en-US" altLang="zh-CN" dirty="0"/>
          </a:p>
          <a:p>
            <a:r>
              <a:rPr kumimoji="1" lang="en-US" altLang="zh-CN" dirty="0"/>
              <a:t>(c)including</a:t>
            </a:r>
            <a:r>
              <a:rPr kumimoji="1" lang="zh-CN" altLang="en-US" dirty="0"/>
              <a:t> </a:t>
            </a:r>
            <a:r>
              <a:rPr kumimoji="1" lang="en-US" altLang="zh-CN" dirty="0" err="1"/>
              <a:t>grahp</a:t>
            </a:r>
            <a:r>
              <a:rPr kumimoji="1" lang="zh-CN" altLang="en-US" dirty="0"/>
              <a:t> </a:t>
            </a:r>
            <a:r>
              <a:rPr kumimoji="1" lang="en-US" altLang="zh-CN" dirty="0"/>
              <a:t>similarity</a:t>
            </a:r>
            <a:r>
              <a:rPr kumimoji="1" lang="zh-CN" altLang="en-US" dirty="0"/>
              <a:t> </a:t>
            </a:r>
            <a:r>
              <a:rPr kumimoji="1" lang="en-US" altLang="zh-CN" dirty="0" err="1"/>
              <a:t>meteric</a:t>
            </a:r>
            <a:r>
              <a:rPr kumimoji="1" lang="zh-CN" altLang="en-US" dirty="0"/>
              <a:t> </a:t>
            </a:r>
            <a:r>
              <a:rPr kumimoji="1" lang="en-US" altLang="zh-CN" dirty="0"/>
              <a:t>learning,</a:t>
            </a:r>
            <a:r>
              <a:rPr kumimoji="1" lang="zh-CN" altLang="en-US" dirty="0"/>
              <a:t> </a:t>
            </a:r>
            <a:r>
              <a:rPr kumimoji="1" lang="en-US" altLang="zh-CN" dirty="0"/>
              <a:t>graph</a:t>
            </a:r>
            <a:r>
              <a:rPr kumimoji="1" lang="zh-CN" altLang="en-US" dirty="0"/>
              <a:t> </a:t>
            </a:r>
            <a:r>
              <a:rPr kumimoji="1" lang="en-US" altLang="zh-CN" dirty="0" err="1"/>
              <a:t>sparsification</a:t>
            </a:r>
            <a:r>
              <a:rPr kumimoji="1" lang="en-US" altLang="zh-CN" dirty="0"/>
              <a:t>,</a:t>
            </a:r>
            <a:r>
              <a:rPr kumimoji="1" lang="zh-CN" altLang="en-US" dirty="0"/>
              <a:t> </a:t>
            </a:r>
            <a:r>
              <a:rPr kumimoji="1" lang="en-US" altLang="zh-CN" dirty="0"/>
              <a:t>combining</a:t>
            </a:r>
            <a:r>
              <a:rPr kumimoji="1" lang="zh-CN" altLang="en-US" dirty="0"/>
              <a:t> </a:t>
            </a:r>
            <a:r>
              <a:rPr kumimoji="1" lang="en-US" altLang="zh-CN" dirty="0"/>
              <a:t>intrinsic</a:t>
            </a:r>
            <a:r>
              <a:rPr kumimoji="1" lang="zh-CN" altLang="en-US" dirty="0"/>
              <a:t> </a:t>
            </a:r>
            <a:r>
              <a:rPr kumimoji="1" lang="en-US" altLang="zh-CN" dirty="0"/>
              <a:t>and</a:t>
            </a:r>
            <a:r>
              <a:rPr kumimoji="1" lang="zh-CN" altLang="en-US" dirty="0"/>
              <a:t> </a:t>
            </a:r>
            <a:r>
              <a:rPr kumimoji="1" lang="en-US" altLang="zh-CN" dirty="0"/>
              <a:t>implicit</a:t>
            </a:r>
            <a:r>
              <a:rPr kumimoji="1" lang="zh-CN" altLang="en-US" dirty="0"/>
              <a:t> </a:t>
            </a:r>
            <a:r>
              <a:rPr kumimoji="1" lang="en-US" altLang="zh-CN" dirty="0" err="1"/>
              <a:t>grahp</a:t>
            </a:r>
            <a:r>
              <a:rPr kumimoji="1" lang="zh-CN" altLang="en-US" dirty="0"/>
              <a:t> </a:t>
            </a:r>
            <a:r>
              <a:rPr kumimoji="1" lang="en-US" altLang="zh-CN" dirty="0"/>
              <a:t>structures</a:t>
            </a:r>
            <a:r>
              <a:rPr kumimoji="1" lang="zh-CN" altLang="en-US" dirty="0"/>
              <a:t> </a:t>
            </a:r>
            <a:r>
              <a:rPr kumimoji="1" lang="en-US" altLang="zh-CN" dirty="0"/>
              <a:t>and</a:t>
            </a:r>
            <a:r>
              <a:rPr kumimoji="1" lang="zh-CN" altLang="en-US" dirty="0"/>
              <a:t> </a:t>
            </a:r>
            <a:r>
              <a:rPr kumimoji="1" lang="en-US" altLang="zh-CN" dirty="0"/>
              <a:t>learning</a:t>
            </a:r>
            <a:r>
              <a:rPr kumimoji="1" lang="zh-CN" altLang="en-US" dirty="0"/>
              <a:t> </a:t>
            </a:r>
            <a:r>
              <a:rPr kumimoji="1" lang="en-US" altLang="zh-CN" dirty="0"/>
              <a:t>paradigms.</a:t>
            </a:r>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59</a:t>
            </a:fld>
            <a:endParaRPr lang="en-US"/>
          </a:p>
        </p:txBody>
      </p:sp>
    </p:spTree>
    <p:extLst>
      <p:ext uri="{BB962C8B-B14F-4D97-AF65-F5344CB8AC3E}">
        <p14:creationId xmlns:p14="http://schemas.microsoft.com/office/powerpoint/2010/main" val="10609624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Why</a:t>
            </a:r>
            <a:r>
              <a:rPr kumimoji="1" lang="zh-CN" altLang="en-US" dirty="0"/>
              <a:t> </a:t>
            </a:r>
            <a:r>
              <a:rPr kumimoji="1" lang="en-US" altLang="zh-CN" dirty="0"/>
              <a:t>might</a:t>
            </a:r>
            <a:r>
              <a:rPr kumimoji="1" lang="zh-CN" altLang="en-US" dirty="0"/>
              <a:t> </a:t>
            </a:r>
            <a:r>
              <a:rPr kumimoji="1" lang="en-US" altLang="zh-CN" dirty="0"/>
              <a:t>ask</a:t>
            </a:r>
            <a:r>
              <a:rPr kumimoji="1" lang="zh-CN" altLang="en-US" dirty="0"/>
              <a:t> </a:t>
            </a:r>
            <a:r>
              <a:rPr kumimoji="1" lang="en-US" altLang="zh-CN" dirty="0"/>
              <a:t>“how</a:t>
            </a:r>
            <a:r>
              <a:rPr kumimoji="1" lang="zh-CN" altLang="en-US" dirty="0"/>
              <a:t> </a:t>
            </a:r>
            <a:r>
              <a:rPr kumimoji="1" lang="en-US" altLang="zh-CN" dirty="0"/>
              <a:t>is</a:t>
            </a:r>
            <a:r>
              <a:rPr kumimoji="1" lang="zh-CN" altLang="en-US" dirty="0"/>
              <a:t> </a:t>
            </a:r>
            <a:r>
              <a:rPr kumimoji="1" lang="en-US" altLang="zh-CN" dirty="0"/>
              <a:t>static</a:t>
            </a:r>
            <a:r>
              <a:rPr kumimoji="1" lang="zh-CN" altLang="en-US" dirty="0"/>
              <a:t> </a:t>
            </a:r>
            <a:r>
              <a:rPr kumimoji="1" lang="en-US" altLang="zh-CN" dirty="0"/>
              <a:t>graph</a:t>
            </a:r>
            <a:r>
              <a:rPr kumimoji="1" lang="zh-CN" altLang="en-US" dirty="0"/>
              <a:t> </a:t>
            </a:r>
            <a:r>
              <a:rPr kumimoji="1" lang="en-US" altLang="zh-CN" dirty="0"/>
              <a:t>construction</a:t>
            </a:r>
            <a:r>
              <a:rPr kumimoji="1" lang="zh-CN" altLang="en-US" dirty="0"/>
              <a:t> </a:t>
            </a:r>
            <a:r>
              <a:rPr kumimoji="1" lang="en-US" altLang="zh-CN" dirty="0"/>
              <a:t>compared</a:t>
            </a:r>
            <a:r>
              <a:rPr kumimoji="1" lang="zh-CN" altLang="en-US" dirty="0"/>
              <a:t> </a:t>
            </a:r>
            <a:r>
              <a:rPr kumimoji="1" lang="en-US" altLang="zh-CN" dirty="0"/>
              <a:t>with</a:t>
            </a:r>
            <a:r>
              <a:rPr kumimoji="1" lang="zh-CN" altLang="en-US" dirty="0"/>
              <a:t> </a:t>
            </a:r>
            <a:r>
              <a:rPr kumimoji="1" lang="en-US" altLang="zh-CN" dirty="0"/>
              <a:t>dynamic</a:t>
            </a:r>
            <a:r>
              <a:rPr kumimoji="1" lang="zh-CN" altLang="en-US" dirty="0"/>
              <a:t> </a:t>
            </a:r>
            <a:r>
              <a:rPr kumimoji="1" lang="en-US" altLang="zh-CN" dirty="0"/>
              <a:t>graph</a:t>
            </a:r>
            <a:r>
              <a:rPr kumimoji="1" lang="zh-CN" altLang="en-US" dirty="0"/>
              <a:t> </a:t>
            </a:r>
            <a:r>
              <a:rPr kumimoji="1" lang="en-US" altLang="zh-CN" dirty="0"/>
              <a:t>construction,</a:t>
            </a:r>
            <a:r>
              <a:rPr kumimoji="1" lang="zh-CN" altLang="en-US" dirty="0"/>
              <a:t> </a:t>
            </a:r>
            <a:r>
              <a:rPr kumimoji="1" lang="en-US" altLang="zh-CN" dirty="0"/>
              <a:t>which</a:t>
            </a:r>
            <a:r>
              <a:rPr kumimoji="1" lang="zh-CN" altLang="en-US" dirty="0"/>
              <a:t> </a:t>
            </a:r>
            <a:r>
              <a:rPr kumimoji="1" lang="en-US" altLang="zh-CN" dirty="0"/>
              <a:t>is</a:t>
            </a:r>
            <a:r>
              <a:rPr kumimoji="1" lang="zh-CN" altLang="en-US" dirty="0"/>
              <a:t> </a:t>
            </a:r>
            <a:r>
              <a:rPr kumimoji="1" lang="en-US" altLang="zh-CN" dirty="0"/>
              <a:t>better?”</a:t>
            </a:r>
            <a:r>
              <a:rPr kumimoji="1" lang="zh-CN" altLang="en-US" dirty="0"/>
              <a:t> </a:t>
            </a:r>
            <a:endParaRPr kumimoji="1" lang="en-US" altLang="zh-CN" dirty="0"/>
          </a:p>
          <a:p>
            <a:r>
              <a:rPr kumimoji="1" lang="en-US" altLang="zh-CN" dirty="0"/>
              <a:t>Let’s</a:t>
            </a:r>
            <a:r>
              <a:rPr kumimoji="1" lang="zh-CN" altLang="en-US" dirty="0"/>
              <a:t> </a:t>
            </a:r>
            <a:r>
              <a:rPr kumimoji="1" lang="en-US" altLang="zh-CN" dirty="0"/>
              <a:t>first</a:t>
            </a:r>
            <a:r>
              <a:rPr kumimoji="1" lang="zh-CN" altLang="en-US" dirty="0"/>
              <a:t> </a:t>
            </a:r>
            <a:r>
              <a:rPr kumimoji="1" lang="en-US" altLang="zh-CN" dirty="0"/>
              <a:t>talk</a:t>
            </a:r>
            <a:r>
              <a:rPr kumimoji="1" lang="zh-CN" altLang="en-US" dirty="0"/>
              <a:t> </a:t>
            </a:r>
            <a:r>
              <a:rPr kumimoji="1" lang="en-US" altLang="zh-CN" dirty="0"/>
              <a:t>about</a:t>
            </a:r>
            <a:r>
              <a:rPr kumimoji="1" lang="zh-CN" altLang="en-US" dirty="0"/>
              <a:t> </a:t>
            </a:r>
            <a:r>
              <a:rPr kumimoji="1" lang="en-US" altLang="zh-CN" dirty="0"/>
              <a:t>static</a:t>
            </a:r>
            <a:r>
              <a:rPr kumimoji="1" lang="zh-CN" altLang="en-US" dirty="0"/>
              <a:t> </a:t>
            </a:r>
            <a:r>
              <a:rPr kumimoji="1" lang="en-US" altLang="zh-CN" dirty="0"/>
              <a:t>graph</a:t>
            </a:r>
            <a:r>
              <a:rPr kumimoji="1" lang="zh-CN" altLang="en-US" dirty="0"/>
              <a:t> </a:t>
            </a:r>
            <a:r>
              <a:rPr kumimoji="1" lang="en-US" altLang="zh-CN" dirty="0"/>
              <a:t>construction,</a:t>
            </a:r>
            <a:r>
              <a:rPr kumimoji="1" lang="zh-CN" altLang="en-US" dirty="0"/>
              <a:t> </a:t>
            </a:r>
            <a:r>
              <a:rPr kumimoji="1" lang="en-US" altLang="zh-CN" dirty="0"/>
              <a:t>the</a:t>
            </a:r>
            <a:r>
              <a:rPr kumimoji="1" lang="zh-CN" altLang="en-US" dirty="0"/>
              <a:t> </a:t>
            </a:r>
            <a:r>
              <a:rPr kumimoji="1" lang="en-US" altLang="zh-CN" dirty="0"/>
              <a:t>biggest</a:t>
            </a:r>
            <a:r>
              <a:rPr kumimoji="1" lang="zh-CN" altLang="en-US" dirty="0"/>
              <a:t> </a:t>
            </a:r>
            <a:r>
              <a:rPr kumimoji="1" lang="en-US" altLang="zh-CN" dirty="0"/>
              <a:t>advantage</a:t>
            </a:r>
            <a:r>
              <a:rPr kumimoji="1" lang="zh-CN" altLang="en-US" dirty="0"/>
              <a:t> </a:t>
            </a:r>
            <a:r>
              <a:rPr kumimoji="1" lang="en-US" altLang="zh-CN" dirty="0"/>
              <a:t>is</a:t>
            </a:r>
            <a:r>
              <a:rPr kumimoji="1" lang="zh-CN" altLang="en-US" dirty="0"/>
              <a:t> </a:t>
            </a:r>
            <a:r>
              <a:rPr kumimoji="1" lang="en-US" altLang="zh-CN" dirty="0"/>
              <a:t>it</a:t>
            </a:r>
            <a:r>
              <a:rPr kumimoji="1" lang="zh-CN" altLang="en-US" dirty="0"/>
              <a:t> </a:t>
            </a:r>
            <a:r>
              <a:rPr kumimoji="1" lang="en-US" altLang="zh-CN" dirty="0"/>
              <a:t>can</a:t>
            </a:r>
            <a:r>
              <a:rPr kumimoji="1" lang="zh-CN" altLang="en-US" dirty="0"/>
              <a:t> </a:t>
            </a:r>
            <a:r>
              <a:rPr kumimoji="1" lang="en-US" altLang="zh-CN" dirty="0"/>
              <a:t>easily</a:t>
            </a:r>
            <a:r>
              <a:rPr kumimoji="1" lang="zh-CN" altLang="en-US" dirty="0"/>
              <a:t> </a:t>
            </a:r>
            <a:r>
              <a:rPr kumimoji="1" lang="en-US" altLang="zh-CN" dirty="0"/>
              <a:t>encode</a:t>
            </a:r>
            <a:r>
              <a:rPr kumimoji="1" lang="zh-CN" altLang="en-US" dirty="0"/>
              <a:t> </a:t>
            </a:r>
            <a:r>
              <a:rPr kumimoji="1" lang="en-US" altLang="zh-CN" dirty="0"/>
              <a:t>rich</a:t>
            </a:r>
            <a:r>
              <a:rPr kumimoji="1" lang="zh-CN" altLang="en-US" dirty="0"/>
              <a:t> </a:t>
            </a:r>
            <a:r>
              <a:rPr kumimoji="1" lang="en-US" altLang="zh-CN" dirty="0"/>
              <a:t>prior</a:t>
            </a:r>
            <a:r>
              <a:rPr kumimoji="1" lang="zh-CN" altLang="en-US" dirty="0"/>
              <a:t> </a:t>
            </a:r>
            <a:r>
              <a:rPr kumimoji="1" lang="en-US" altLang="zh-CN" dirty="0"/>
              <a:t>knowledge</a:t>
            </a:r>
            <a:r>
              <a:rPr kumimoji="1" lang="zh-CN" altLang="en-US" dirty="0"/>
              <a:t> </a:t>
            </a:r>
            <a:r>
              <a:rPr kumimoji="1" lang="en-US" altLang="zh-CN" dirty="0"/>
              <a:t>in</a:t>
            </a:r>
            <a:r>
              <a:rPr kumimoji="1" lang="zh-CN" altLang="en-US" dirty="0"/>
              <a:t> </a:t>
            </a:r>
            <a:r>
              <a:rPr kumimoji="1" lang="en-US" altLang="zh-CN" dirty="0"/>
              <a:t>graph</a:t>
            </a:r>
            <a:r>
              <a:rPr kumimoji="1" lang="zh-CN" altLang="en-US" dirty="0"/>
              <a:t> </a:t>
            </a:r>
            <a:r>
              <a:rPr kumimoji="1" lang="en-US" altLang="zh-CN" dirty="0"/>
              <a:t>which</a:t>
            </a:r>
            <a:r>
              <a:rPr kumimoji="1" lang="zh-CN" altLang="en-US" dirty="0"/>
              <a:t> </a:t>
            </a:r>
            <a:r>
              <a:rPr kumimoji="1" lang="en-US" altLang="zh-CN" dirty="0"/>
              <a:t>can</a:t>
            </a:r>
            <a:r>
              <a:rPr kumimoji="1" lang="zh-CN" altLang="en-US" dirty="0"/>
              <a:t> </a:t>
            </a:r>
            <a:r>
              <a:rPr kumimoji="1" lang="en-US" altLang="zh-CN" dirty="0"/>
              <a:t>be</a:t>
            </a:r>
            <a:r>
              <a:rPr kumimoji="1" lang="zh-CN" altLang="en-US" dirty="0"/>
              <a:t> </a:t>
            </a:r>
            <a:r>
              <a:rPr kumimoji="1" lang="en-US" altLang="zh-CN" dirty="0"/>
              <a:t>very</a:t>
            </a:r>
            <a:r>
              <a:rPr kumimoji="1" lang="zh-CN" altLang="en-US" dirty="0"/>
              <a:t> </a:t>
            </a:r>
            <a:r>
              <a:rPr kumimoji="1" lang="en-US" altLang="zh-CN" dirty="0"/>
              <a:t>helpful</a:t>
            </a:r>
            <a:r>
              <a:rPr kumimoji="1" lang="zh-CN" altLang="en-US" dirty="0"/>
              <a:t> </a:t>
            </a:r>
            <a:r>
              <a:rPr kumimoji="1" lang="en-US" altLang="zh-CN" dirty="0"/>
              <a:t>for</a:t>
            </a:r>
            <a:r>
              <a:rPr kumimoji="1" lang="zh-CN" altLang="en-US" dirty="0"/>
              <a:t> </a:t>
            </a:r>
            <a:r>
              <a:rPr kumimoji="1" lang="en-US" altLang="zh-CN" dirty="0"/>
              <a:t>certain</a:t>
            </a:r>
            <a:r>
              <a:rPr kumimoji="1" lang="zh-CN" altLang="en-US" dirty="0"/>
              <a:t> </a:t>
            </a:r>
            <a:r>
              <a:rPr kumimoji="1" lang="en-US" altLang="zh-CN" dirty="0"/>
              <a:t>NLP</a:t>
            </a:r>
            <a:r>
              <a:rPr kumimoji="1" lang="zh-CN" altLang="en-US" dirty="0"/>
              <a:t> </a:t>
            </a:r>
            <a:r>
              <a:rPr kumimoji="1" lang="en-US" altLang="zh-CN" dirty="0"/>
              <a:t>applications.</a:t>
            </a:r>
            <a:r>
              <a:rPr kumimoji="1" lang="zh-CN" altLang="en-US" dirty="0"/>
              <a:t> </a:t>
            </a:r>
            <a:r>
              <a:rPr kumimoji="1" lang="en-US" altLang="zh-CN" dirty="0"/>
              <a:t>But</a:t>
            </a:r>
            <a:r>
              <a:rPr kumimoji="1" lang="zh-CN" altLang="en-US" dirty="0"/>
              <a:t> </a:t>
            </a:r>
            <a:r>
              <a:rPr kumimoji="1" lang="en-US" altLang="zh-CN" dirty="0"/>
              <a:t>this</a:t>
            </a:r>
            <a:r>
              <a:rPr kumimoji="1" lang="zh-CN" altLang="en-US" dirty="0"/>
              <a:t> </a:t>
            </a:r>
            <a:r>
              <a:rPr kumimoji="1" lang="en-US" altLang="zh-CN" dirty="0"/>
              <a:t>can</a:t>
            </a:r>
            <a:r>
              <a:rPr kumimoji="1" lang="zh-CN" altLang="en-US" dirty="0"/>
              <a:t> </a:t>
            </a:r>
            <a:r>
              <a:rPr kumimoji="1" lang="en-US" altLang="zh-CN" dirty="0"/>
              <a:t>also</a:t>
            </a:r>
            <a:r>
              <a:rPr kumimoji="1" lang="zh-CN" altLang="en-US" dirty="0"/>
              <a:t> </a:t>
            </a:r>
            <a:r>
              <a:rPr kumimoji="1" lang="en-US" altLang="zh-CN" dirty="0"/>
              <a:t>become</a:t>
            </a:r>
            <a:r>
              <a:rPr kumimoji="1" lang="zh-CN" altLang="en-US" dirty="0"/>
              <a:t> </a:t>
            </a:r>
            <a:r>
              <a:rPr kumimoji="1" lang="en-US" altLang="zh-CN" dirty="0"/>
              <a:t>a</a:t>
            </a:r>
            <a:r>
              <a:rPr kumimoji="1" lang="zh-CN" altLang="en-US" dirty="0"/>
              <a:t> </a:t>
            </a:r>
            <a:r>
              <a:rPr kumimoji="1" lang="en-US" altLang="zh-CN" dirty="0"/>
              <a:t>downside</a:t>
            </a:r>
            <a:r>
              <a:rPr kumimoji="1" lang="zh-CN" altLang="en-US" dirty="0"/>
              <a:t> </a:t>
            </a:r>
            <a:r>
              <a:rPr kumimoji="1" lang="en-US" altLang="zh-CN" dirty="0"/>
              <a:t>when</a:t>
            </a:r>
            <a:r>
              <a:rPr kumimoji="1" lang="zh-CN" altLang="en-US" dirty="0"/>
              <a:t> </a:t>
            </a:r>
            <a:r>
              <a:rPr kumimoji="1" lang="en-US" altLang="zh-CN" dirty="0"/>
              <a:t>it’s</a:t>
            </a:r>
            <a:r>
              <a:rPr kumimoji="1" lang="zh-CN" altLang="en-US" dirty="0"/>
              <a:t> </a:t>
            </a:r>
            <a:r>
              <a:rPr kumimoji="1" lang="en-US" altLang="zh-CN" dirty="0"/>
              <a:t>expensive</a:t>
            </a:r>
            <a:r>
              <a:rPr kumimoji="1" lang="zh-CN" altLang="en-US" dirty="0"/>
              <a:t> </a:t>
            </a:r>
            <a:r>
              <a:rPr kumimoji="1" lang="en-US" altLang="zh-CN" dirty="0"/>
              <a:t>or</a:t>
            </a:r>
            <a:r>
              <a:rPr kumimoji="1" lang="zh-CN" altLang="en-US" dirty="0"/>
              <a:t> </a:t>
            </a:r>
            <a:r>
              <a:rPr kumimoji="1" lang="en-US" altLang="zh-CN" dirty="0"/>
              <a:t>not</a:t>
            </a:r>
            <a:r>
              <a:rPr kumimoji="1" lang="zh-CN" altLang="en-US" dirty="0"/>
              <a:t> </a:t>
            </a:r>
            <a:r>
              <a:rPr kumimoji="1" lang="en-US" altLang="zh-CN" dirty="0"/>
              <a:t>doable</a:t>
            </a:r>
            <a:r>
              <a:rPr kumimoji="1" lang="zh-CN" altLang="en-US" dirty="0"/>
              <a:t> </a:t>
            </a:r>
            <a:r>
              <a:rPr kumimoji="1" lang="en-US" altLang="zh-CN" dirty="0"/>
              <a:t>to</a:t>
            </a:r>
            <a:r>
              <a:rPr kumimoji="1" lang="zh-CN" altLang="en-US" dirty="0"/>
              <a:t> </a:t>
            </a:r>
            <a:r>
              <a:rPr kumimoji="1" lang="en-US" altLang="zh-CN" dirty="0"/>
              <a:t>obtain</a:t>
            </a:r>
            <a:r>
              <a:rPr kumimoji="1" lang="zh-CN" altLang="en-US" dirty="0"/>
              <a:t> </a:t>
            </a:r>
            <a:r>
              <a:rPr kumimoji="1" lang="en-US" altLang="zh-CN" dirty="0"/>
              <a:t>such</a:t>
            </a:r>
            <a:r>
              <a:rPr kumimoji="1" lang="zh-CN" altLang="en-US" dirty="0"/>
              <a:t> </a:t>
            </a:r>
            <a:r>
              <a:rPr kumimoji="1" lang="en-US" altLang="zh-CN" dirty="0"/>
              <a:t>extensive</a:t>
            </a:r>
            <a:r>
              <a:rPr kumimoji="1" lang="zh-CN" altLang="en-US" dirty="0"/>
              <a:t> </a:t>
            </a:r>
            <a:r>
              <a:rPr kumimoji="1" lang="en-US" altLang="zh-CN" dirty="0"/>
              <a:t>domain</a:t>
            </a:r>
            <a:r>
              <a:rPr kumimoji="1" lang="zh-CN" altLang="en-US" dirty="0"/>
              <a:t> </a:t>
            </a:r>
            <a:r>
              <a:rPr kumimoji="1" lang="en-US" altLang="zh-CN" dirty="0"/>
              <a:t>expertise.</a:t>
            </a:r>
            <a:r>
              <a:rPr kumimoji="1" lang="zh-CN" altLang="en-US" dirty="0"/>
              <a:t> </a:t>
            </a:r>
            <a:r>
              <a:rPr kumimoji="1" lang="en-US" altLang="zh-CN" dirty="0"/>
              <a:t>For</a:t>
            </a:r>
            <a:r>
              <a:rPr kumimoji="1" lang="zh-CN" altLang="en-US" dirty="0"/>
              <a:t> </a:t>
            </a:r>
            <a:r>
              <a:rPr kumimoji="1" lang="en-US" altLang="zh-CN" dirty="0"/>
              <a:t>example,</a:t>
            </a:r>
            <a:r>
              <a:rPr kumimoji="1" lang="zh-CN" altLang="en-US" dirty="0"/>
              <a:t> </a:t>
            </a:r>
            <a:r>
              <a:rPr kumimoji="1" lang="en-US" altLang="zh-CN" dirty="0"/>
              <a:t>for</a:t>
            </a:r>
            <a:r>
              <a:rPr kumimoji="1" lang="zh-CN" altLang="en-US" dirty="0"/>
              <a:t> </a:t>
            </a:r>
            <a:r>
              <a:rPr kumimoji="1" lang="en-US" altLang="zh-CN" dirty="0"/>
              <a:t>some</a:t>
            </a:r>
            <a:r>
              <a:rPr kumimoji="1" lang="zh-CN" altLang="en-US" dirty="0"/>
              <a:t> </a:t>
            </a:r>
            <a:r>
              <a:rPr kumimoji="1" lang="en-US" altLang="zh-CN" dirty="0"/>
              <a:t>low-resource</a:t>
            </a:r>
            <a:r>
              <a:rPr kumimoji="1" lang="zh-CN" altLang="en-US" dirty="0"/>
              <a:t> </a:t>
            </a:r>
            <a:r>
              <a:rPr kumimoji="1" lang="en-US" altLang="zh-CN" dirty="0"/>
              <a:t>languages,</a:t>
            </a:r>
            <a:r>
              <a:rPr kumimoji="1" lang="zh-CN" altLang="en-US" dirty="0"/>
              <a:t> </a:t>
            </a:r>
            <a:r>
              <a:rPr kumimoji="1" lang="en-US" altLang="zh-CN" dirty="0"/>
              <a:t>we</a:t>
            </a:r>
            <a:r>
              <a:rPr kumimoji="1" lang="zh-CN" altLang="en-US" dirty="0"/>
              <a:t> </a:t>
            </a:r>
            <a:r>
              <a:rPr kumimoji="1" lang="en-US" altLang="zh-CN" dirty="0"/>
              <a:t>might</a:t>
            </a:r>
            <a:r>
              <a:rPr kumimoji="1" lang="zh-CN" altLang="en-US" dirty="0"/>
              <a:t> </a:t>
            </a:r>
            <a:r>
              <a:rPr kumimoji="1" lang="en-US" altLang="zh-CN" dirty="0"/>
              <a:t>not</a:t>
            </a:r>
            <a:r>
              <a:rPr kumimoji="1" lang="zh-CN" altLang="en-US" dirty="0"/>
              <a:t> </a:t>
            </a:r>
            <a:r>
              <a:rPr kumimoji="1" lang="en-US" altLang="zh-CN" dirty="0"/>
              <a:t>have</a:t>
            </a:r>
            <a:r>
              <a:rPr kumimoji="1" lang="zh-CN" altLang="en-US" dirty="0"/>
              <a:t> </a:t>
            </a:r>
            <a:r>
              <a:rPr kumimoji="1" lang="en-US" altLang="zh-CN" dirty="0"/>
              <a:t>rich</a:t>
            </a:r>
            <a:r>
              <a:rPr kumimoji="1" lang="zh-CN" altLang="en-US" dirty="0"/>
              <a:t> </a:t>
            </a:r>
            <a:r>
              <a:rPr kumimoji="1" lang="en-US" altLang="zh-CN" dirty="0"/>
              <a:t>prior</a:t>
            </a:r>
            <a:r>
              <a:rPr kumimoji="1" lang="zh-CN" altLang="en-US" dirty="0"/>
              <a:t> </a:t>
            </a:r>
            <a:r>
              <a:rPr kumimoji="1" lang="en-US" altLang="zh-CN" dirty="0"/>
              <a:t>knowledge</a:t>
            </a:r>
            <a:r>
              <a:rPr kumimoji="1" lang="zh-CN" altLang="en-US" dirty="0"/>
              <a:t> </a:t>
            </a:r>
            <a:r>
              <a:rPr kumimoji="1" lang="en-US" altLang="zh-CN" dirty="0"/>
              <a:t>to</a:t>
            </a:r>
            <a:r>
              <a:rPr kumimoji="1" lang="zh-CN" altLang="en-US" dirty="0"/>
              <a:t> </a:t>
            </a:r>
            <a:r>
              <a:rPr kumimoji="1" lang="en-US" altLang="zh-CN" dirty="0"/>
              <a:t>utilize.</a:t>
            </a:r>
            <a:r>
              <a:rPr kumimoji="1" lang="zh-CN" altLang="en-US" dirty="0"/>
              <a:t> </a:t>
            </a:r>
            <a:r>
              <a:rPr kumimoji="1" lang="en-US" altLang="zh-CN" dirty="0"/>
              <a:t>Besides,</a:t>
            </a:r>
            <a:r>
              <a:rPr kumimoji="1" lang="zh-CN" altLang="en-US" dirty="0"/>
              <a:t> </a:t>
            </a:r>
            <a:r>
              <a:rPr kumimoji="1" lang="en-US" altLang="zh-CN" dirty="0"/>
              <a:t>static</a:t>
            </a:r>
            <a:r>
              <a:rPr kumimoji="1" lang="zh-CN" altLang="en-US" dirty="0"/>
              <a:t> </a:t>
            </a:r>
            <a:r>
              <a:rPr kumimoji="1" lang="en-US" altLang="zh-CN" dirty="0"/>
              <a:t>graph</a:t>
            </a:r>
            <a:r>
              <a:rPr kumimoji="1" lang="zh-CN" altLang="en-US" dirty="0"/>
              <a:t> </a:t>
            </a:r>
            <a:r>
              <a:rPr kumimoji="1" lang="en-US" altLang="zh-CN" dirty="0"/>
              <a:t>construction</a:t>
            </a:r>
            <a:r>
              <a:rPr kumimoji="1" lang="zh-CN" altLang="en-US" dirty="0"/>
              <a:t> </a:t>
            </a:r>
            <a:r>
              <a:rPr kumimoji="1" lang="en-US" altLang="zh-CN" dirty="0"/>
              <a:t>is</a:t>
            </a:r>
            <a:r>
              <a:rPr kumimoji="1" lang="zh-CN" altLang="en-US" dirty="0"/>
              <a:t> </a:t>
            </a:r>
            <a:r>
              <a:rPr kumimoji="1" lang="en-US" altLang="zh-CN" dirty="0"/>
              <a:t>error-prone</a:t>
            </a:r>
            <a:r>
              <a:rPr kumimoji="1" lang="zh-CN" altLang="en-US" dirty="0"/>
              <a:t> </a:t>
            </a:r>
            <a:r>
              <a:rPr kumimoji="1" lang="en-US" altLang="zh-CN" dirty="0"/>
              <a:t>due</a:t>
            </a:r>
            <a:r>
              <a:rPr kumimoji="1" lang="zh-CN" altLang="en-US" dirty="0"/>
              <a:t> </a:t>
            </a:r>
            <a:r>
              <a:rPr kumimoji="1" lang="en-US" altLang="zh-CN" dirty="0"/>
              <a:t>to</a:t>
            </a:r>
            <a:r>
              <a:rPr kumimoji="1" lang="zh-CN" altLang="en-US" dirty="0"/>
              <a:t> </a:t>
            </a:r>
            <a:r>
              <a:rPr kumimoji="1" lang="en-US" altLang="zh-CN" dirty="0"/>
              <a:t>noisy</a:t>
            </a:r>
            <a:r>
              <a:rPr kumimoji="1" lang="zh-CN" altLang="en-US" dirty="0"/>
              <a:t> </a:t>
            </a:r>
            <a:r>
              <a:rPr kumimoji="1" lang="en-US" altLang="zh-CN" dirty="0"/>
              <a:t>or</a:t>
            </a:r>
            <a:r>
              <a:rPr kumimoji="1" lang="zh-CN" altLang="en-US" dirty="0"/>
              <a:t> </a:t>
            </a:r>
            <a:r>
              <a:rPr kumimoji="1" lang="en-US" altLang="zh-CN" dirty="0"/>
              <a:t>incomplete</a:t>
            </a:r>
            <a:r>
              <a:rPr kumimoji="1" lang="zh-CN" altLang="en-US" dirty="0"/>
              <a:t> </a:t>
            </a:r>
            <a:r>
              <a:rPr kumimoji="1" lang="en-US" altLang="zh-CN" dirty="0"/>
              <a:t>graph</a:t>
            </a:r>
            <a:r>
              <a:rPr kumimoji="1" lang="zh-CN" altLang="en-US" dirty="0"/>
              <a:t> </a:t>
            </a:r>
            <a:r>
              <a:rPr kumimoji="1" lang="en-US" altLang="zh-CN" dirty="0"/>
              <a:t>and</a:t>
            </a:r>
            <a:r>
              <a:rPr kumimoji="1" lang="zh-CN" altLang="en-US" dirty="0"/>
              <a:t> </a:t>
            </a:r>
            <a:r>
              <a:rPr kumimoji="1" lang="en-US" altLang="zh-CN" dirty="0"/>
              <a:t>therefore</a:t>
            </a:r>
            <a:r>
              <a:rPr kumimoji="1" lang="zh-CN" altLang="en-US" dirty="0"/>
              <a:t> </a:t>
            </a:r>
            <a:r>
              <a:rPr kumimoji="1" lang="en-US" altLang="zh-CN" dirty="0"/>
              <a:t>is</a:t>
            </a:r>
            <a:r>
              <a:rPr kumimoji="1" lang="zh-CN" altLang="en-US" dirty="0"/>
              <a:t> </a:t>
            </a:r>
            <a:r>
              <a:rPr kumimoji="1" lang="en-US" altLang="zh-CN" dirty="0"/>
              <a:t>often</a:t>
            </a:r>
            <a:r>
              <a:rPr kumimoji="1" lang="zh-CN" altLang="en-US" dirty="0"/>
              <a:t> </a:t>
            </a:r>
            <a:r>
              <a:rPr kumimoji="1" lang="en-US" altLang="zh-CN" dirty="0"/>
              <a:t>sub-optimal.</a:t>
            </a:r>
            <a:r>
              <a:rPr kumimoji="1" lang="zh-CN" altLang="en-US" dirty="0"/>
              <a:t> </a:t>
            </a:r>
            <a:r>
              <a:rPr kumimoji="1" lang="en-US" altLang="zh-CN" dirty="0"/>
              <a:t>Due</a:t>
            </a:r>
            <a:r>
              <a:rPr kumimoji="1" lang="zh-CN" altLang="en-US" dirty="0"/>
              <a:t> </a:t>
            </a:r>
            <a:r>
              <a:rPr kumimoji="1" lang="en-US" altLang="zh-CN" dirty="0"/>
              <a:t>to</a:t>
            </a:r>
            <a:r>
              <a:rPr kumimoji="1" lang="zh-CN" altLang="en-US" dirty="0"/>
              <a:t> </a:t>
            </a:r>
            <a:r>
              <a:rPr kumimoji="1" lang="en-US" altLang="zh-CN" dirty="0"/>
              <a:t>its</a:t>
            </a:r>
            <a:r>
              <a:rPr kumimoji="1" lang="zh-CN" altLang="en-US" dirty="0"/>
              <a:t> </a:t>
            </a:r>
            <a:r>
              <a:rPr kumimoji="1" lang="en-US" altLang="zh-CN" dirty="0"/>
              <a:t>disjoint</a:t>
            </a:r>
            <a:r>
              <a:rPr kumimoji="1" lang="zh-CN" altLang="en-US" dirty="0"/>
              <a:t> </a:t>
            </a:r>
            <a:r>
              <a:rPr kumimoji="1" lang="en-US" altLang="zh-CN" dirty="0"/>
              <a:t>graph</a:t>
            </a:r>
            <a:r>
              <a:rPr kumimoji="1" lang="zh-CN" altLang="en-US" dirty="0"/>
              <a:t> </a:t>
            </a:r>
            <a:r>
              <a:rPr kumimoji="1" lang="en-US" altLang="zh-CN" dirty="0"/>
              <a:t>construction</a:t>
            </a:r>
            <a:r>
              <a:rPr kumimoji="1" lang="zh-CN" altLang="en-US" dirty="0"/>
              <a:t> </a:t>
            </a:r>
            <a:r>
              <a:rPr kumimoji="1" lang="en-US" altLang="zh-CN" dirty="0"/>
              <a:t>&amp;</a:t>
            </a:r>
            <a:r>
              <a:rPr kumimoji="1" lang="zh-CN" altLang="en-US" dirty="0"/>
              <a:t> </a:t>
            </a:r>
            <a:r>
              <a:rPr kumimoji="1" lang="en-US" altLang="zh-CN" dirty="0"/>
              <a:t>representation</a:t>
            </a:r>
            <a:r>
              <a:rPr kumimoji="1" lang="zh-CN" altLang="en-US" dirty="0"/>
              <a:t> </a:t>
            </a:r>
            <a:r>
              <a:rPr kumimoji="1" lang="en-US" altLang="zh-CN" dirty="0"/>
              <a:t>learning</a:t>
            </a:r>
            <a:r>
              <a:rPr kumimoji="1" lang="zh-CN" altLang="en-US" dirty="0"/>
              <a:t> </a:t>
            </a:r>
            <a:r>
              <a:rPr kumimoji="1" lang="en-US" altLang="zh-CN" dirty="0"/>
              <a:t>nature,</a:t>
            </a:r>
            <a:r>
              <a:rPr kumimoji="1" lang="zh-CN" altLang="en-US" dirty="0"/>
              <a:t> </a:t>
            </a:r>
            <a:r>
              <a:rPr kumimoji="1" lang="en-US" altLang="zh-CN" dirty="0"/>
              <a:t>it</a:t>
            </a:r>
            <a:r>
              <a:rPr kumimoji="1" lang="zh-CN" altLang="en-US" dirty="0"/>
              <a:t> </a:t>
            </a:r>
            <a:r>
              <a:rPr kumimoji="1" lang="en-US" altLang="zh-CN" dirty="0"/>
              <a:t>can</a:t>
            </a:r>
            <a:r>
              <a:rPr kumimoji="1" lang="zh-CN" altLang="en-US" dirty="0"/>
              <a:t> </a:t>
            </a:r>
            <a:r>
              <a:rPr kumimoji="1" lang="en-US" altLang="zh-CN" dirty="0"/>
              <a:t>also</a:t>
            </a:r>
            <a:r>
              <a:rPr kumimoji="1" lang="zh-CN" altLang="en-US" dirty="0"/>
              <a:t> </a:t>
            </a:r>
            <a:r>
              <a:rPr kumimoji="1" lang="en-US" altLang="zh-CN" dirty="0"/>
              <a:t>lead</a:t>
            </a:r>
            <a:r>
              <a:rPr kumimoji="1" lang="zh-CN" altLang="en-US" dirty="0"/>
              <a:t> </a:t>
            </a:r>
            <a:r>
              <a:rPr kumimoji="1" lang="en-US" altLang="zh-CN" dirty="0"/>
              <a:t>to</a:t>
            </a:r>
            <a:r>
              <a:rPr kumimoji="1" lang="zh-CN" altLang="en-US" dirty="0"/>
              <a:t> </a:t>
            </a:r>
            <a:r>
              <a:rPr kumimoji="1" lang="en-US" altLang="zh-CN" dirty="0"/>
              <a:t>error</a:t>
            </a:r>
            <a:r>
              <a:rPr kumimoji="1" lang="zh-CN" altLang="en-US" dirty="0"/>
              <a:t> </a:t>
            </a:r>
            <a:r>
              <a:rPr kumimoji="1" lang="en-US" altLang="zh-CN" dirty="0"/>
              <a:t>accumulation.</a:t>
            </a:r>
          </a:p>
          <a:p>
            <a:endParaRPr kumimoji="1" lang="en-US" altLang="zh-CN" dirty="0"/>
          </a:p>
          <a:p>
            <a:r>
              <a:rPr kumimoji="1" lang="en-US" altLang="zh-CN" dirty="0"/>
              <a:t>Compared</a:t>
            </a:r>
            <a:r>
              <a:rPr kumimoji="1" lang="zh-CN" altLang="en-US" dirty="0"/>
              <a:t> </a:t>
            </a:r>
            <a:r>
              <a:rPr kumimoji="1" lang="en-US" altLang="zh-CN" dirty="0"/>
              <a:t>to</a:t>
            </a:r>
            <a:r>
              <a:rPr kumimoji="1" lang="zh-CN" altLang="en-US" dirty="0"/>
              <a:t> </a:t>
            </a:r>
            <a:r>
              <a:rPr kumimoji="1" lang="en-US" altLang="zh-CN" dirty="0"/>
              <a:t>static</a:t>
            </a:r>
            <a:r>
              <a:rPr kumimoji="1" lang="zh-CN" altLang="en-US" dirty="0"/>
              <a:t> </a:t>
            </a:r>
            <a:r>
              <a:rPr kumimoji="1" lang="en-US" altLang="zh-CN" dirty="0"/>
              <a:t>graph</a:t>
            </a:r>
            <a:r>
              <a:rPr kumimoji="1" lang="zh-CN" altLang="en-US" dirty="0"/>
              <a:t> </a:t>
            </a:r>
            <a:r>
              <a:rPr kumimoji="1" lang="en-US" altLang="zh-CN" dirty="0"/>
              <a:t>construction,</a:t>
            </a:r>
            <a:r>
              <a:rPr kumimoji="1" lang="zh-CN" altLang="en-US" dirty="0"/>
              <a:t> </a:t>
            </a:r>
            <a:r>
              <a:rPr kumimoji="1" lang="en-US" altLang="zh-CN" dirty="0"/>
              <a:t>dynamic</a:t>
            </a:r>
            <a:r>
              <a:rPr kumimoji="1" lang="zh-CN" altLang="en-US" dirty="0"/>
              <a:t> </a:t>
            </a:r>
            <a:r>
              <a:rPr kumimoji="1" lang="en-US" altLang="zh-CN" dirty="0"/>
              <a:t>graph</a:t>
            </a:r>
            <a:r>
              <a:rPr kumimoji="1" lang="zh-CN" altLang="en-US" dirty="0"/>
              <a:t> </a:t>
            </a:r>
            <a:r>
              <a:rPr kumimoji="1" lang="en-US" altLang="zh-CN" dirty="0"/>
              <a:t>construction</a:t>
            </a:r>
            <a:r>
              <a:rPr kumimoji="1" lang="zh-CN" altLang="en-US" dirty="0"/>
              <a:t> </a:t>
            </a:r>
            <a:endParaRPr kumimoji="1" lang="en-US" altLang="zh-CN" dirty="0"/>
          </a:p>
          <a:p>
            <a:r>
              <a:rPr kumimoji="1" lang="en-US" altLang="zh-CN" dirty="0"/>
              <a:t>(c)is</a:t>
            </a:r>
            <a:r>
              <a:rPr kumimoji="1" lang="zh-CN" altLang="en-US" dirty="0"/>
              <a:t> </a:t>
            </a:r>
            <a:r>
              <a:rPr kumimoji="1" lang="en-US" altLang="zh-CN" dirty="0"/>
              <a:t>quite</a:t>
            </a:r>
            <a:r>
              <a:rPr kumimoji="1" lang="zh-CN" altLang="en-US" dirty="0"/>
              <a:t> </a:t>
            </a:r>
            <a:r>
              <a:rPr kumimoji="1" lang="en-US" altLang="zh-CN" dirty="0"/>
              <a:t>new</a:t>
            </a:r>
            <a:r>
              <a:rPr kumimoji="1" lang="zh-CN" altLang="en-US" dirty="0"/>
              <a:t> </a:t>
            </a:r>
            <a:r>
              <a:rPr kumimoji="1" lang="en-US" altLang="zh-CN" dirty="0"/>
              <a:t>and</a:t>
            </a:r>
            <a:r>
              <a:rPr kumimoji="1" lang="zh-CN" altLang="en-US" dirty="0"/>
              <a:t> </a:t>
            </a:r>
            <a:r>
              <a:rPr kumimoji="1" lang="en-US" altLang="zh-CN" dirty="0"/>
              <a:t>has</a:t>
            </a:r>
            <a:r>
              <a:rPr kumimoji="1" lang="zh-CN" altLang="en-US" dirty="0"/>
              <a:t> </a:t>
            </a:r>
            <a:r>
              <a:rPr kumimoji="1" lang="en-US" altLang="zh-CN" dirty="0"/>
              <a:t>not</a:t>
            </a:r>
            <a:r>
              <a:rPr kumimoji="1" lang="zh-CN" altLang="en-US" dirty="0"/>
              <a:t> </a:t>
            </a:r>
            <a:r>
              <a:rPr kumimoji="1" lang="en-US" altLang="zh-CN" dirty="0"/>
              <a:t>been</a:t>
            </a:r>
            <a:r>
              <a:rPr kumimoji="1" lang="zh-CN" altLang="en-US" dirty="0"/>
              <a:t> </a:t>
            </a:r>
            <a:r>
              <a:rPr kumimoji="1" lang="en-US" altLang="zh-CN" dirty="0"/>
              <a:t>extensively</a:t>
            </a:r>
            <a:r>
              <a:rPr kumimoji="1" lang="zh-CN" altLang="en-US" dirty="0"/>
              <a:t> </a:t>
            </a:r>
            <a:r>
              <a:rPr kumimoji="1" lang="en-US" altLang="zh-CN" dirty="0"/>
              <a:t>studied</a:t>
            </a:r>
            <a:r>
              <a:rPr kumimoji="1" lang="zh-CN" altLang="en-US" dirty="0"/>
              <a:t> </a:t>
            </a:r>
            <a:r>
              <a:rPr kumimoji="1" lang="en-US" altLang="zh-CN" dirty="0"/>
              <a:t>in</a:t>
            </a:r>
            <a:r>
              <a:rPr kumimoji="1" lang="zh-CN" altLang="en-US" dirty="0"/>
              <a:t> </a:t>
            </a:r>
            <a:r>
              <a:rPr kumimoji="1" lang="en-US" altLang="zh-CN" dirty="0"/>
              <a:t>the</a:t>
            </a:r>
            <a:r>
              <a:rPr kumimoji="1" lang="zh-CN" altLang="en-US" dirty="0"/>
              <a:t> </a:t>
            </a:r>
            <a:r>
              <a:rPr kumimoji="1" lang="en-US" altLang="zh-CN" dirty="0"/>
              <a:t>DLG4NLP</a:t>
            </a:r>
            <a:r>
              <a:rPr kumimoji="1" lang="zh-CN" altLang="en-US" dirty="0"/>
              <a:t> </a:t>
            </a:r>
            <a:r>
              <a:rPr kumimoji="1" lang="en-US" altLang="zh-CN" dirty="0"/>
              <a:t>area.</a:t>
            </a:r>
            <a:r>
              <a:rPr kumimoji="1" lang="zh-CN" altLang="en-US" dirty="0"/>
              <a:t> </a:t>
            </a:r>
            <a:r>
              <a:rPr kumimoji="1" lang="en-US" altLang="zh-CN" dirty="0"/>
              <a:t>It’s</a:t>
            </a:r>
            <a:r>
              <a:rPr kumimoji="1" lang="zh-CN" altLang="en-US" dirty="0"/>
              <a:t> </a:t>
            </a:r>
            <a:r>
              <a:rPr kumimoji="1" lang="en-US" altLang="zh-CN" dirty="0"/>
              <a:t>advantages</a:t>
            </a:r>
            <a:r>
              <a:rPr kumimoji="1" lang="zh-CN" altLang="en-US" dirty="0"/>
              <a:t> </a:t>
            </a:r>
            <a:r>
              <a:rPr kumimoji="1" lang="en-US" altLang="zh-CN" dirty="0"/>
              <a:t>include</a:t>
            </a:r>
            <a:r>
              <a:rPr kumimoji="1" lang="zh-CN" altLang="en-US" dirty="0"/>
              <a:t> </a:t>
            </a:r>
            <a:r>
              <a:rPr kumimoji="1" lang="en-US" altLang="zh-CN" dirty="0"/>
              <a:t>requiring</a:t>
            </a:r>
            <a:r>
              <a:rPr kumimoji="1" lang="zh-CN" altLang="en-US" dirty="0"/>
              <a:t> </a:t>
            </a:r>
            <a:r>
              <a:rPr kumimoji="1" lang="en-US" altLang="zh-CN" dirty="0"/>
              <a:t>no</a:t>
            </a:r>
            <a:r>
              <a:rPr kumimoji="1" lang="zh-CN" altLang="en-US" dirty="0"/>
              <a:t> </a:t>
            </a:r>
            <a:r>
              <a:rPr kumimoji="1" lang="en-US" altLang="zh-CN" dirty="0"/>
              <a:t>domain</a:t>
            </a:r>
            <a:r>
              <a:rPr kumimoji="1" lang="zh-CN" altLang="en-US" dirty="0"/>
              <a:t> </a:t>
            </a:r>
            <a:r>
              <a:rPr kumimoji="1" lang="en-US" altLang="zh-CN" dirty="0"/>
              <a:t>expertise,</a:t>
            </a:r>
            <a:r>
              <a:rPr kumimoji="1" lang="zh-CN" altLang="en-US" dirty="0"/>
              <a:t> </a:t>
            </a:r>
            <a:r>
              <a:rPr kumimoji="1" lang="en-US" altLang="zh-CN" dirty="0"/>
              <a:t>and</a:t>
            </a:r>
            <a:r>
              <a:rPr kumimoji="1" lang="zh-CN" altLang="en-US" dirty="0"/>
              <a:t> </a:t>
            </a:r>
            <a:r>
              <a:rPr kumimoji="1" lang="en-US" altLang="zh-CN" dirty="0"/>
              <a:t>joint</a:t>
            </a:r>
            <a:r>
              <a:rPr kumimoji="1" lang="zh-CN" altLang="en-US" dirty="0"/>
              <a:t> </a:t>
            </a:r>
            <a:r>
              <a:rPr kumimoji="1" lang="en-US" altLang="zh-CN" dirty="0"/>
              <a:t>learning</a:t>
            </a:r>
            <a:r>
              <a:rPr kumimoji="1" lang="zh-CN" altLang="en-US" dirty="0"/>
              <a:t> </a:t>
            </a:r>
            <a:r>
              <a:rPr kumimoji="1" lang="en-US" altLang="zh-CN" dirty="0"/>
              <a:t>of</a:t>
            </a:r>
            <a:r>
              <a:rPr kumimoji="1" lang="zh-CN" altLang="en-US" dirty="0"/>
              <a:t> </a:t>
            </a:r>
            <a:r>
              <a:rPr kumimoji="1" lang="en-US" altLang="zh-CN" dirty="0"/>
              <a:t>graph</a:t>
            </a:r>
            <a:r>
              <a:rPr kumimoji="1" lang="zh-CN" altLang="en-US" dirty="0"/>
              <a:t> </a:t>
            </a:r>
            <a:r>
              <a:rPr kumimoji="1" lang="en-US" altLang="zh-CN" dirty="0"/>
              <a:t>structures</a:t>
            </a:r>
            <a:r>
              <a:rPr kumimoji="1" lang="zh-CN" altLang="en-US" dirty="0"/>
              <a:t> </a:t>
            </a:r>
            <a:r>
              <a:rPr kumimoji="1" lang="en-US" altLang="zh-CN" dirty="0"/>
              <a:t>and</a:t>
            </a:r>
            <a:r>
              <a:rPr kumimoji="1" lang="zh-CN" altLang="en-US" dirty="0"/>
              <a:t> </a:t>
            </a:r>
            <a:r>
              <a:rPr kumimoji="1" lang="en-US" altLang="zh-CN" dirty="0"/>
              <a:t>representations.</a:t>
            </a:r>
            <a:r>
              <a:rPr kumimoji="1" lang="zh-CN" altLang="en-US" dirty="0"/>
              <a:t> </a:t>
            </a:r>
            <a:r>
              <a:rPr kumimoji="1" lang="en-US" altLang="zh-CN" dirty="0"/>
              <a:t>Currently,</a:t>
            </a:r>
            <a:r>
              <a:rPr kumimoji="1" lang="zh-CN" altLang="en-US" dirty="0"/>
              <a:t> </a:t>
            </a:r>
            <a:r>
              <a:rPr kumimoji="1" lang="en-US" altLang="zh-CN" dirty="0"/>
              <a:t>it</a:t>
            </a:r>
            <a:r>
              <a:rPr kumimoji="1" lang="zh-CN" altLang="en-US" dirty="0"/>
              <a:t> </a:t>
            </a:r>
            <a:r>
              <a:rPr kumimoji="1" lang="en-US" altLang="zh-CN" dirty="0"/>
              <a:t>has</a:t>
            </a:r>
            <a:r>
              <a:rPr kumimoji="1" lang="zh-CN" altLang="en-US" dirty="0"/>
              <a:t> </a:t>
            </a:r>
            <a:r>
              <a:rPr kumimoji="1" lang="en-US" altLang="zh-CN" dirty="0"/>
              <a:t>some</a:t>
            </a:r>
            <a:r>
              <a:rPr kumimoji="1" lang="zh-CN" altLang="en-US" dirty="0"/>
              <a:t> </a:t>
            </a:r>
            <a:r>
              <a:rPr kumimoji="1" lang="en-US" altLang="zh-CN" dirty="0"/>
              <a:t>obvious</a:t>
            </a:r>
            <a:r>
              <a:rPr kumimoji="1" lang="zh-CN" altLang="en-US" dirty="0"/>
              <a:t> </a:t>
            </a:r>
            <a:r>
              <a:rPr kumimoji="1" lang="en-US" altLang="zh-CN" dirty="0"/>
              <a:t>disadvantages</a:t>
            </a:r>
            <a:r>
              <a:rPr kumimoji="1" lang="zh-CN" altLang="en-US" dirty="0"/>
              <a:t> </a:t>
            </a:r>
            <a:r>
              <a:rPr kumimoji="1" lang="en-US" altLang="zh-CN" dirty="0"/>
              <a:t>such</a:t>
            </a:r>
            <a:r>
              <a:rPr kumimoji="1" lang="zh-CN" altLang="en-US" dirty="0"/>
              <a:t> </a:t>
            </a:r>
            <a:r>
              <a:rPr kumimoji="1" lang="en-US" altLang="zh-CN" dirty="0"/>
              <a:t>as</a:t>
            </a:r>
            <a:r>
              <a:rPr kumimoji="1" lang="zh-CN" altLang="en-US" dirty="0"/>
              <a:t> </a:t>
            </a:r>
            <a:r>
              <a:rPr kumimoji="1" lang="en-US" altLang="zh-CN" dirty="0"/>
              <a:t>scalability</a:t>
            </a:r>
            <a:r>
              <a:rPr kumimoji="1" lang="zh-CN" altLang="en-US" dirty="0"/>
              <a:t> </a:t>
            </a:r>
            <a:r>
              <a:rPr kumimoji="1" lang="en-US" altLang="zh-CN" dirty="0"/>
              <a:t>and</a:t>
            </a:r>
            <a:r>
              <a:rPr kumimoji="1" lang="zh-CN" altLang="en-US" dirty="0"/>
              <a:t> </a:t>
            </a:r>
            <a:r>
              <a:rPr kumimoji="1" lang="en-US" altLang="zh-CN" dirty="0" err="1"/>
              <a:t>explainability</a:t>
            </a:r>
            <a:r>
              <a:rPr kumimoji="1" lang="zh-CN" altLang="en-US" dirty="0"/>
              <a:t> </a:t>
            </a:r>
            <a:r>
              <a:rPr kumimoji="1" lang="en-US" altLang="zh-CN" dirty="0"/>
              <a:t>which</a:t>
            </a:r>
            <a:r>
              <a:rPr kumimoji="1" lang="zh-CN" altLang="en-US" dirty="0"/>
              <a:t> </a:t>
            </a:r>
            <a:r>
              <a:rPr kumimoji="1" lang="en-US" altLang="zh-CN" dirty="0"/>
              <a:t>are</a:t>
            </a:r>
            <a:r>
              <a:rPr kumimoji="1" lang="zh-CN" altLang="en-US" dirty="0"/>
              <a:t> </a:t>
            </a:r>
            <a:r>
              <a:rPr kumimoji="1" lang="en-US" altLang="zh-CN" dirty="0"/>
              <a:t>actually</a:t>
            </a:r>
            <a:r>
              <a:rPr kumimoji="1" lang="zh-CN" altLang="en-US" dirty="0"/>
              <a:t> </a:t>
            </a:r>
            <a:r>
              <a:rPr kumimoji="1" lang="en-US" altLang="zh-CN" dirty="0"/>
              <a:t>good</a:t>
            </a:r>
            <a:r>
              <a:rPr kumimoji="1" lang="zh-CN" altLang="en-US" dirty="0"/>
              <a:t> </a:t>
            </a:r>
            <a:r>
              <a:rPr kumimoji="1" lang="en-US" altLang="zh-CN" dirty="0"/>
              <a:t>future</a:t>
            </a:r>
            <a:r>
              <a:rPr kumimoji="1" lang="zh-CN" altLang="en-US" dirty="0"/>
              <a:t> </a:t>
            </a:r>
            <a:r>
              <a:rPr kumimoji="1" lang="en-US" altLang="zh-CN" dirty="0"/>
              <a:t>directions</a:t>
            </a:r>
            <a:r>
              <a:rPr kumimoji="1" lang="zh-CN" altLang="en-US" dirty="0"/>
              <a:t> </a:t>
            </a:r>
            <a:r>
              <a:rPr kumimoji="1" lang="en-US" altLang="zh-CN" dirty="0"/>
              <a:t>in</a:t>
            </a:r>
            <a:r>
              <a:rPr kumimoji="1" lang="zh-CN" altLang="en-US" dirty="0"/>
              <a:t> </a:t>
            </a:r>
            <a:r>
              <a:rPr kumimoji="1" lang="en-US" altLang="zh-CN" dirty="0"/>
              <a:t>this</a:t>
            </a:r>
            <a:r>
              <a:rPr kumimoji="1" lang="zh-CN" altLang="en-US" dirty="0"/>
              <a:t> </a:t>
            </a:r>
            <a:r>
              <a:rPr kumimoji="1" lang="en-US" altLang="zh-CN" dirty="0"/>
              <a:t>topic.</a:t>
            </a:r>
          </a:p>
          <a:p>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60</a:t>
            </a:fld>
            <a:endParaRPr lang="en-US"/>
          </a:p>
        </p:txBody>
      </p:sp>
    </p:spTree>
    <p:extLst>
      <p:ext uri="{BB962C8B-B14F-4D97-AF65-F5344CB8AC3E}">
        <p14:creationId xmlns:p14="http://schemas.microsoft.com/office/powerpoint/2010/main" val="8375688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Now</a:t>
            </a:r>
            <a:r>
              <a:rPr kumimoji="1" lang="zh-CN" altLang="en-US" dirty="0"/>
              <a:t> </a:t>
            </a:r>
            <a:r>
              <a:rPr kumimoji="1" lang="en-US" altLang="zh-CN" dirty="0"/>
              <a:t>it</a:t>
            </a:r>
            <a:r>
              <a:rPr kumimoji="1" lang="zh-CN" altLang="en-US" dirty="0"/>
              <a:t> </a:t>
            </a:r>
            <a:r>
              <a:rPr kumimoji="1" lang="en-US" altLang="zh-CN" dirty="0"/>
              <a:t>comes</a:t>
            </a:r>
            <a:r>
              <a:rPr kumimoji="1" lang="zh-CN" altLang="en-US" dirty="0"/>
              <a:t> </a:t>
            </a:r>
            <a:r>
              <a:rPr kumimoji="1" lang="en-US" altLang="zh-CN" dirty="0"/>
              <a:t>to</a:t>
            </a:r>
            <a:r>
              <a:rPr kumimoji="1" lang="zh-CN" altLang="en-US" dirty="0"/>
              <a:t> </a:t>
            </a:r>
            <a:r>
              <a:rPr kumimoji="1" lang="en-US" altLang="zh-CN" dirty="0"/>
              <a:t>the</a:t>
            </a:r>
            <a:r>
              <a:rPr kumimoji="1" lang="zh-CN" altLang="en-US" dirty="0"/>
              <a:t> </a:t>
            </a:r>
            <a:r>
              <a:rPr kumimoji="1" lang="en-US" altLang="zh-CN" dirty="0"/>
              <a:t>question,</a:t>
            </a:r>
            <a:r>
              <a:rPr kumimoji="1" lang="zh-CN" altLang="en-US" dirty="0"/>
              <a:t> </a:t>
            </a:r>
            <a:r>
              <a:rPr kumimoji="1" lang="en-US" altLang="zh-CN" dirty="0"/>
              <a:t>“when</a:t>
            </a:r>
            <a:r>
              <a:rPr kumimoji="1" lang="zh-CN" altLang="en-US" dirty="0"/>
              <a:t> </a:t>
            </a:r>
            <a:r>
              <a:rPr kumimoji="1" lang="en-US" altLang="zh-CN" dirty="0"/>
              <a:t>to</a:t>
            </a:r>
            <a:r>
              <a:rPr kumimoji="1" lang="zh-CN" altLang="en-US" dirty="0"/>
              <a:t> </a:t>
            </a:r>
            <a:r>
              <a:rPr kumimoji="1" lang="en-US" altLang="zh-CN" dirty="0"/>
              <a:t>use</a:t>
            </a:r>
            <a:r>
              <a:rPr kumimoji="1" lang="zh-CN" altLang="en-US" dirty="0"/>
              <a:t> </a:t>
            </a:r>
            <a:r>
              <a:rPr kumimoji="1" lang="en-US" altLang="zh-CN" dirty="0"/>
              <a:t>which”.</a:t>
            </a:r>
            <a:r>
              <a:rPr kumimoji="1" lang="zh-CN" altLang="en-US" dirty="0"/>
              <a:t> </a:t>
            </a:r>
            <a:endParaRPr kumimoji="1" lang="en-US" altLang="zh-CN" dirty="0"/>
          </a:p>
          <a:p>
            <a:r>
              <a:rPr kumimoji="1" lang="en-US" altLang="zh-CN" dirty="0"/>
              <a:t>(c)Based</a:t>
            </a:r>
            <a:r>
              <a:rPr kumimoji="1" lang="zh-CN" altLang="en-US" dirty="0"/>
              <a:t> </a:t>
            </a:r>
            <a:r>
              <a:rPr kumimoji="1" lang="en-US" altLang="zh-CN" dirty="0"/>
              <a:t>on</a:t>
            </a:r>
            <a:r>
              <a:rPr kumimoji="1" lang="zh-CN" altLang="en-US" dirty="0"/>
              <a:t> </a:t>
            </a:r>
            <a:r>
              <a:rPr kumimoji="1" lang="en-US" altLang="zh-CN" dirty="0"/>
              <a:t>our</a:t>
            </a:r>
            <a:r>
              <a:rPr kumimoji="1" lang="zh-CN" altLang="en-US" dirty="0"/>
              <a:t> </a:t>
            </a:r>
            <a:r>
              <a:rPr kumimoji="1" lang="en-US" altLang="zh-CN" dirty="0"/>
              <a:t>study</a:t>
            </a:r>
            <a:r>
              <a:rPr kumimoji="1" lang="zh-CN" altLang="en-US" dirty="0"/>
              <a:t> </a:t>
            </a:r>
            <a:r>
              <a:rPr kumimoji="1" lang="en-US" altLang="zh-CN" dirty="0"/>
              <a:t>and</a:t>
            </a:r>
            <a:r>
              <a:rPr kumimoji="1" lang="zh-CN" altLang="en-US" dirty="0"/>
              <a:t> </a:t>
            </a:r>
            <a:r>
              <a:rPr kumimoji="1" lang="en-US" altLang="zh-CN" dirty="0"/>
              <a:t>practice,</a:t>
            </a:r>
            <a:r>
              <a:rPr kumimoji="1" lang="zh-CN" altLang="en-US" dirty="0"/>
              <a:t> </a:t>
            </a:r>
            <a:r>
              <a:rPr kumimoji="1" lang="en-US" altLang="zh-CN" dirty="0"/>
              <a:t>it’s</a:t>
            </a:r>
            <a:r>
              <a:rPr kumimoji="1" lang="zh-CN" altLang="en-US" dirty="0"/>
              <a:t> </a:t>
            </a:r>
            <a:r>
              <a:rPr kumimoji="1" lang="en-US" altLang="zh-CN" dirty="0"/>
              <a:t>best</a:t>
            </a:r>
            <a:r>
              <a:rPr kumimoji="1" lang="zh-CN" altLang="en-US" dirty="0"/>
              <a:t> </a:t>
            </a:r>
            <a:r>
              <a:rPr kumimoji="1" lang="en-US" altLang="zh-CN" dirty="0"/>
              <a:t>to</a:t>
            </a:r>
            <a:r>
              <a:rPr kumimoji="1" lang="zh-CN" altLang="en-US" dirty="0"/>
              <a:t> </a:t>
            </a:r>
            <a:r>
              <a:rPr kumimoji="1" lang="en-US" altLang="zh-CN" dirty="0"/>
              <a:t>use</a:t>
            </a:r>
            <a:r>
              <a:rPr kumimoji="1" lang="zh-CN" altLang="en-US" dirty="0"/>
              <a:t> </a:t>
            </a:r>
            <a:r>
              <a:rPr kumimoji="1" lang="en-US" altLang="zh-CN" dirty="0"/>
              <a:t>static</a:t>
            </a:r>
            <a:r>
              <a:rPr kumimoji="1" lang="zh-CN" altLang="en-US" dirty="0"/>
              <a:t> </a:t>
            </a:r>
            <a:r>
              <a:rPr kumimoji="1" lang="en-US" altLang="zh-CN" dirty="0"/>
              <a:t>graph</a:t>
            </a:r>
            <a:r>
              <a:rPr kumimoji="1" lang="zh-CN" altLang="en-US" dirty="0"/>
              <a:t> </a:t>
            </a:r>
            <a:r>
              <a:rPr kumimoji="1" lang="en-US" altLang="zh-CN" dirty="0"/>
              <a:t>construction</a:t>
            </a:r>
            <a:r>
              <a:rPr kumimoji="1" lang="zh-CN" altLang="en-US" dirty="0"/>
              <a:t> </a:t>
            </a:r>
            <a:r>
              <a:rPr kumimoji="1" lang="en-US" altLang="zh-CN" dirty="0"/>
              <a:t>when</a:t>
            </a:r>
            <a:r>
              <a:rPr kumimoji="1" lang="zh-CN" altLang="en-US" dirty="0"/>
              <a:t> </a:t>
            </a:r>
            <a:r>
              <a:rPr kumimoji="1" lang="en-US" altLang="zh-CN" dirty="0"/>
              <a:t>we</a:t>
            </a:r>
            <a:r>
              <a:rPr kumimoji="1" lang="zh-CN" altLang="en-US" dirty="0"/>
              <a:t> </a:t>
            </a:r>
            <a:r>
              <a:rPr kumimoji="1" lang="en-US" altLang="zh-CN" dirty="0"/>
              <a:t>have</a:t>
            </a:r>
            <a:r>
              <a:rPr kumimoji="1" lang="zh-CN" altLang="en-US" dirty="0"/>
              <a:t> </a:t>
            </a:r>
            <a:r>
              <a:rPr kumimoji="1" lang="en-US" altLang="zh-CN" dirty="0"/>
              <a:t>domain</a:t>
            </a:r>
            <a:r>
              <a:rPr kumimoji="1" lang="zh-CN" altLang="en-US" dirty="0"/>
              <a:t> </a:t>
            </a:r>
            <a:r>
              <a:rPr kumimoji="1" lang="en-US" altLang="zh-CN" dirty="0"/>
              <a:t>knowledge</a:t>
            </a:r>
            <a:r>
              <a:rPr kumimoji="1" lang="zh-CN" altLang="en-US" dirty="0"/>
              <a:t> </a:t>
            </a:r>
            <a:r>
              <a:rPr kumimoji="1" lang="en-US" altLang="zh-CN" dirty="0"/>
              <a:t>at</a:t>
            </a:r>
            <a:r>
              <a:rPr kumimoji="1" lang="zh-CN" altLang="en-US" dirty="0"/>
              <a:t> </a:t>
            </a:r>
            <a:r>
              <a:rPr kumimoji="1" lang="en-US" altLang="zh-CN" dirty="0"/>
              <a:t>hand</a:t>
            </a:r>
            <a:r>
              <a:rPr kumimoji="1" lang="zh-CN" altLang="en-US" dirty="0"/>
              <a:t> </a:t>
            </a:r>
            <a:r>
              <a:rPr kumimoji="1" lang="en-US" altLang="zh-CN" dirty="0"/>
              <a:t>which</a:t>
            </a:r>
            <a:r>
              <a:rPr kumimoji="1" lang="zh-CN" altLang="en-US" dirty="0"/>
              <a:t> </a:t>
            </a:r>
            <a:r>
              <a:rPr kumimoji="1" lang="en-US" altLang="zh-CN" dirty="0"/>
              <a:t>fits</a:t>
            </a:r>
            <a:r>
              <a:rPr kumimoji="1" lang="zh-CN" altLang="en-US" dirty="0"/>
              <a:t> </a:t>
            </a:r>
            <a:r>
              <a:rPr kumimoji="1" lang="en-US" altLang="zh-CN" dirty="0"/>
              <a:t>the</a:t>
            </a:r>
            <a:r>
              <a:rPr kumimoji="1" lang="zh-CN" altLang="en-US" dirty="0"/>
              <a:t> </a:t>
            </a:r>
            <a:r>
              <a:rPr kumimoji="1" lang="en-US" altLang="zh-CN" dirty="0"/>
              <a:t>task</a:t>
            </a:r>
            <a:r>
              <a:rPr kumimoji="1" lang="zh-CN" altLang="en-US" dirty="0"/>
              <a:t> </a:t>
            </a:r>
            <a:r>
              <a:rPr kumimoji="1" lang="en-US" altLang="zh-CN" dirty="0"/>
              <a:t>and</a:t>
            </a:r>
            <a:r>
              <a:rPr kumimoji="1" lang="zh-CN" altLang="en-US" dirty="0"/>
              <a:t> </a:t>
            </a:r>
            <a:r>
              <a:rPr kumimoji="1" lang="en-US" altLang="zh-CN" dirty="0"/>
              <a:t>can</a:t>
            </a:r>
            <a:r>
              <a:rPr kumimoji="1" lang="zh-CN" altLang="en-US" dirty="0"/>
              <a:t> </a:t>
            </a:r>
            <a:r>
              <a:rPr kumimoji="1" lang="en-US" altLang="zh-CN" dirty="0"/>
              <a:t>be</a:t>
            </a:r>
            <a:r>
              <a:rPr kumimoji="1" lang="zh-CN" altLang="en-US" dirty="0"/>
              <a:t> </a:t>
            </a:r>
            <a:r>
              <a:rPr kumimoji="1" lang="en-US" altLang="zh-CN" dirty="0"/>
              <a:t>presented</a:t>
            </a:r>
            <a:r>
              <a:rPr kumimoji="1" lang="zh-CN" altLang="en-US" dirty="0"/>
              <a:t> </a:t>
            </a:r>
            <a:r>
              <a:rPr kumimoji="1" lang="en-US" altLang="zh-CN" dirty="0"/>
              <a:t>as</a:t>
            </a:r>
            <a:r>
              <a:rPr kumimoji="1" lang="zh-CN" altLang="en-US" dirty="0"/>
              <a:t> </a:t>
            </a:r>
            <a:r>
              <a:rPr kumimoji="1" lang="en-US" altLang="zh-CN" dirty="0"/>
              <a:t>a</a:t>
            </a:r>
            <a:r>
              <a:rPr kumimoji="1" lang="zh-CN" altLang="en-US" dirty="0"/>
              <a:t> </a:t>
            </a:r>
            <a:r>
              <a:rPr kumimoji="1" lang="en-US" altLang="zh-CN" dirty="0"/>
              <a:t>graph.</a:t>
            </a:r>
          </a:p>
          <a:p>
            <a:r>
              <a:rPr kumimoji="1" lang="en-US" altLang="zh-CN" dirty="0"/>
              <a:t>(c)For</a:t>
            </a:r>
            <a:r>
              <a:rPr kumimoji="1" lang="zh-CN" altLang="en-US" dirty="0"/>
              <a:t> </a:t>
            </a:r>
            <a:r>
              <a:rPr kumimoji="1" lang="en-US" altLang="zh-CN" dirty="0"/>
              <a:t>dynamic</a:t>
            </a:r>
            <a:r>
              <a:rPr kumimoji="1" lang="zh-CN" altLang="en-US" dirty="0"/>
              <a:t> </a:t>
            </a:r>
            <a:r>
              <a:rPr kumimoji="1" lang="en-US" altLang="zh-CN" dirty="0"/>
              <a:t>graph</a:t>
            </a:r>
            <a:r>
              <a:rPr kumimoji="1" lang="zh-CN" altLang="en-US" dirty="0"/>
              <a:t> </a:t>
            </a:r>
            <a:r>
              <a:rPr kumimoji="1" lang="en-US" altLang="zh-CN" dirty="0"/>
              <a:t>construction,</a:t>
            </a:r>
            <a:r>
              <a:rPr kumimoji="1" lang="zh-CN" altLang="en-US" dirty="0"/>
              <a:t> </a:t>
            </a:r>
            <a:r>
              <a:rPr kumimoji="1" lang="en-US" altLang="zh-CN" dirty="0"/>
              <a:t>here</a:t>
            </a:r>
            <a:r>
              <a:rPr kumimoji="1" lang="zh-CN" altLang="en-US" dirty="0"/>
              <a:t> </a:t>
            </a:r>
            <a:r>
              <a:rPr kumimoji="1" lang="en-US" altLang="zh-CN" dirty="0"/>
              <a:t>might</a:t>
            </a:r>
            <a:r>
              <a:rPr kumimoji="1" lang="zh-CN" altLang="en-US" dirty="0"/>
              <a:t> </a:t>
            </a:r>
            <a:r>
              <a:rPr kumimoji="1" lang="en-US" altLang="zh-CN" dirty="0"/>
              <a:t>be</a:t>
            </a:r>
            <a:r>
              <a:rPr kumimoji="1" lang="zh-CN" altLang="en-US" dirty="0"/>
              <a:t> </a:t>
            </a:r>
            <a:r>
              <a:rPr kumimoji="1" lang="en-US" altLang="zh-CN" dirty="0"/>
              <a:t>some</a:t>
            </a:r>
            <a:r>
              <a:rPr kumimoji="1" lang="zh-CN" altLang="en-US" dirty="0"/>
              <a:t> </a:t>
            </a:r>
            <a:r>
              <a:rPr kumimoji="1" lang="en-US" altLang="zh-CN" dirty="0"/>
              <a:t>reasons</a:t>
            </a:r>
            <a:r>
              <a:rPr kumimoji="1" lang="zh-CN" altLang="en-US" dirty="0"/>
              <a:t> </a:t>
            </a:r>
            <a:r>
              <a:rPr kumimoji="1" lang="en-US" altLang="zh-CN" dirty="0"/>
              <a:t>why</a:t>
            </a:r>
            <a:r>
              <a:rPr kumimoji="1" lang="zh-CN" altLang="en-US" dirty="0"/>
              <a:t> </a:t>
            </a:r>
            <a:r>
              <a:rPr kumimoji="1" lang="en-US" altLang="zh-CN" dirty="0"/>
              <a:t>we</a:t>
            </a:r>
            <a:r>
              <a:rPr kumimoji="1" lang="zh-CN" altLang="en-US" dirty="0"/>
              <a:t> </a:t>
            </a:r>
            <a:r>
              <a:rPr kumimoji="1" lang="en-US" altLang="zh-CN" dirty="0"/>
              <a:t>want</a:t>
            </a:r>
            <a:r>
              <a:rPr kumimoji="1" lang="zh-CN" altLang="en-US" dirty="0"/>
              <a:t> </a:t>
            </a:r>
            <a:r>
              <a:rPr kumimoji="1" lang="en-US" altLang="zh-CN" dirty="0"/>
              <a:t>to</a:t>
            </a:r>
            <a:r>
              <a:rPr kumimoji="1" lang="zh-CN" altLang="en-US" dirty="0"/>
              <a:t> </a:t>
            </a:r>
            <a:r>
              <a:rPr kumimoji="1" lang="en-US" altLang="zh-CN" dirty="0"/>
              <a:t>look</a:t>
            </a:r>
            <a:r>
              <a:rPr kumimoji="1" lang="zh-CN" altLang="en-US" dirty="0"/>
              <a:t> </a:t>
            </a:r>
            <a:r>
              <a:rPr kumimoji="1" lang="en-US" altLang="zh-CN" dirty="0"/>
              <a:t>into</a:t>
            </a:r>
            <a:r>
              <a:rPr kumimoji="1" lang="zh-CN" altLang="en-US" dirty="0"/>
              <a:t> </a:t>
            </a:r>
            <a:r>
              <a:rPr kumimoji="1" lang="en-US" altLang="zh-CN" dirty="0"/>
              <a:t>that,</a:t>
            </a:r>
            <a:r>
              <a:rPr kumimoji="1" lang="zh-CN" altLang="en-US" dirty="0"/>
              <a:t> </a:t>
            </a:r>
            <a:r>
              <a:rPr kumimoji="1" lang="en-US" altLang="zh-CN" dirty="0"/>
              <a:t>including</a:t>
            </a:r>
            <a:r>
              <a:rPr kumimoji="1" lang="zh-CN" altLang="en-US" dirty="0"/>
              <a:t> </a:t>
            </a:r>
            <a:r>
              <a:rPr kumimoji="1" lang="en-US" altLang="zh-CN" dirty="0"/>
              <a:t>1),</a:t>
            </a:r>
            <a:r>
              <a:rPr kumimoji="1" lang="zh-CN" altLang="en-US" dirty="0"/>
              <a:t> </a:t>
            </a:r>
            <a:r>
              <a:rPr kumimoji="1" lang="en-US" altLang="zh-CN" dirty="0"/>
              <a:t>2),</a:t>
            </a:r>
            <a:r>
              <a:rPr kumimoji="1" lang="zh-CN" altLang="en-US" dirty="0"/>
              <a:t> </a:t>
            </a:r>
            <a:r>
              <a:rPr kumimoji="1" lang="en-US" altLang="zh-CN" dirty="0"/>
              <a:t>3)</a:t>
            </a:r>
          </a:p>
          <a:p>
            <a:r>
              <a:rPr kumimoji="1" lang="en-US" altLang="zh-CN" dirty="0"/>
              <a:t>Actually,</a:t>
            </a:r>
            <a:r>
              <a:rPr kumimoji="1" lang="zh-CN" altLang="en-US" dirty="0"/>
              <a:t> </a:t>
            </a:r>
            <a:r>
              <a:rPr kumimoji="1" lang="en-US" altLang="zh-CN" dirty="0"/>
              <a:t>we</a:t>
            </a:r>
            <a:r>
              <a:rPr kumimoji="1" lang="zh-CN" altLang="en-US" dirty="0"/>
              <a:t> </a:t>
            </a:r>
            <a:r>
              <a:rPr kumimoji="1" lang="en-US" altLang="zh-CN" dirty="0"/>
              <a:t>think</a:t>
            </a:r>
            <a:r>
              <a:rPr kumimoji="1" lang="zh-CN" altLang="en-US" dirty="0"/>
              <a:t> </a:t>
            </a:r>
            <a:r>
              <a:rPr kumimoji="1" lang="en-US" altLang="zh-CN" dirty="0"/>
              <a:t>the</a:t>
            </a:r>
            <a:r>
              <a:rPr kumimoji="1" lang="zh-CN" altLang="en-US" dirty="0"/>
              <a:t> </a:t>
            </a:r>
            <a:r>
              <a:rPr kumimoji="1" lang="en-US" altLang="zh-CN" dirty="0"/>
              <a:t>last</a:t>
            </a:r>
            <a:r>
              <a:rPr kumimoji="1" lang="zh-CN" altLang="en-US" dirty="0"/>
              <a:t> </a:t>
            </a:r>
            <a:r>
              <a:rPr kumimoji="1" lang="en-US" altLang="zh-CN" dirty="0"/>
              <a:t>point</a:t>
            </a:r>
            <a:r>
              <a:rPr kumimoji="1" lang="zh-CN" altLang="en-US" dirty="0"/>
              <a:t> </a:t>
            </a:r>
            <a:r>
              <a:rPr kumimoji="1" lang="en-US" altLang="zh-CN" dirty="0"/>
              <a:t>is</a:t>
            </a:r>
            <a:r>
              <a:rPr kumimoji="1" lang="zh-CN" altLang="en-US" dirty="0"/>
              <a:t> </a:t>
            </a:r>
            <a:r>
              <a:rPr kumimoji="1" lang="en-US" altLang="zh-CN" dirty="0"/>
              <a:t>the</a:t>
            </a:r>
            <a:r>
              <a:rPr kumimoji="1" lang="zh-CN" altLang="en-US" dirty="0"/>
              <a:t> </a:t>
            </a:r>
            <a:r>
              <a:rPr kumimoji="1" lang="en-US" altLang="zh-CN" dirty="0"/>
              <a:t>big</a:t>
            </a:r>
            <a:r>
              <a:rPr kumimoji="1" lang="zh-CN" altLang="en-US" dirty="0"/>
              <a:t> </a:t>
            </a:r>
            <a:r>
              <a:rPr kumimoji="1" lang="en-US" altLang="zh-CN" dirty="0"/>
              <a:t>advantage</a:t>
            </a:r>
            <a:r>
              <a:rPr kumimoji="1" lang="zh-CN" altLang="en-US" dirty="0"/>
              <a:t> </a:t>
            </a:r>
            <a:r>
              <a:rPr kumimoji="1" lang="en-US" altLang="zh-CN" dirty="0"/>
              <a:t>of</a:t>
            </a:r>
            <a:r>
              <a:rPr kumimoji="1" lang="zh-CN" altLang="en-US" dirty="0"/>
              <a:t> </a:t>
            </a:r>
            <a:r>
              <a:rPr kumimoji="1" lang="en-US" altLang="zh-CN" dirty="0"/>
              <a:t>dynamic</a:t>
            </a:r>
            <a:r>
              <a:rPr kumimoji="1" lang="zh-CN" altLang="en-US" dirty="0"/>
              <a:t> </a:t>
            </a:r>
            <a:r>
              <a:rPr kumimoji="1" lang="en-US" altLang="zh-CN" dirty="0"/>
              <a:t>graph</a:t>
            </a:r>
            <a:r>
              <a:rPr kumimoji="1" lang="zh-CN" altLang="en-US" dirty="0"/>
              <a:t> </a:t>
            </a:r>
            <a:r>
              <a:rPr kumimoji="1" lang="en-US" altLang="zh-CN" dirty="0"/>
              <a:t>construction</a:t>
            </a:r>
            <a:r>
              <a:rPr kumimoji="1" lang="zh-CN" altLang="en-US" dirty="0"/>
              <a:t> </a:t>
            </a:r>
            <a:r>
              <a:rPr kumimoji="1" lang="en-US" altLang="zh-CN" dirty="0"/>
              <a:t>since</a:t>
            </a:r>
            <a:r>
              <a:rPr kumimoji="1" lang="zh-CN" altLang="en-US" dirty="0"/>
              <a:t> </a:t>
            </a:r>
            <a:r>
              <a:rPr kumimoji="1" lang="en-US" altLang="zh-CN" dirty="0"/>
              <a:t>we</a:t>
            </a:r>
            <a:r>
              <a:rPr kumimoji="1" lang="zh-CN" altLang="en-US" dirty="0"/>
              <a:t> </a:t>
            </a:r>
            <a:r>
              <a:rPr kumimoji="1" lang="en-US" altLang="zh-CN" dirty="0"/>
              <a:t>can</a:t>
            </a:r>
            <a:r>
              <a:rPr kumimoji="1" lang="zh-CN" altLang="en-US" dirty="0"/>
              <a:t> </a:t>
            </a:r>
            <a:r>
              <a:rPr kumimoji="1" lang="en-US" altLang="zh-CN" dirty="0"/>
              <a:t>combine</a:t>
            </a:r>
            <a:r>
              <a:rPr kumimoji="1" lang="zh-CN" altLang="en-US" dirty="0"/>
              <a:t> </a:t>
            </a:r>
            <a:r>
              <a:rPr kumimoji="1" lang="en-US" altLang="zh-CN" dirty="0"/>
              <a:t>the</a:t>
            </a:r>
            <a:r>
              <a:rPr kumimoji="1" lang="zh-CN" altLang="en-US" dirty="0"/>
              <a:t> </a:t>
            </a:r>
            <a:r>
              <a:rPr kumimoji="1" lang="en-US" altLang="zh-CN" dirty="0"/>
              <a:t>benefits</a:t>
            </a:r>
            <a:r>
              <a:rPr kumimoji="1" lang="zh-CN" altLang="en-US" dirty="0"/>
              <a:t> </a:t>
            </a:r>
            <a:r>
              <a:rPr kumimoji="1" lang="en-US" altLang="zh-CN" dirty="0"/>
              <a:t>of</a:t>
            </a:r>
            <a:r>
              <a:rPr kumimoji="1" lang="zh-CN" altLang="en-US" dirty="0"/>
              <a:t> </a:t>
            </a:r>
            <a:r>
              <a:rPr kumimoji="1" lang="en-US" altLang="zh-CN" dirty="0"/>
              <a:t>both</a:t>
            </a:r>
            <a:r>
              <a:rPr kumimoji="1" lang="zh-CN" altLang="en-US" dirty="0"/>
              <a:t> </a:t>
            </a:r>
            <a:r>
              <a:rPr kumimoji="1" lang="en-US" altLang="zh-CN" dirty="0"/>
              <a:t>intrinsic</a:t>
            </a:r>
            <a:r>
              <a:rPr kumimoji="1" lang="zh-CN" altLang="en-US" dirty="0"/>
              <a:t> </a:t>
            </a:r>
            <a:r>
              <a:rPr kumimoji="1" lang="en-US" altLang="zh-CN" dirty="0"/>
              <a:t>static</a:t>
            </a:r>
            <a:r>
              <a:rPr kumimoji="1" lang="zh-CN" altLang="en-US" dirty="0"/>
              <a:t> </a:t>
            </a:r>
            <a:r>
              <a:rPr kumimoji="1" lang="en-US" altLang="zh-CN" dirty="0"/>
              <a:t>graph</a:t>
            </a:r>
            <a:r>
              <a:rPr kumimoji="1" lang="zh-CN" altLang="en-US" dirty="0"/>
              <a:t> </a:t>
            </a:r>
            <a:r>
              <a:rPr kumimoji="1" lang="en-US" altLang="zh-CN" dirty="0"/>
              <a:t>and</a:t>
            </a:r>
            <a:r>
              <a:rPr kumimoji="1" lang="zh-CN" altLang="en-US" dirty="0"/>
              <a:t> </a:t>
            </a:r>
            <a:r>
              <a:rPr kumimoji="1" lang="en-US" altLang="zh-CN" dirty="0"/>
              <a:t>dynamically</a:t>
            </a:r>
            <a:r>
              <a:rPr kumimoji="1" lang="zh-CN" altLang="en-US" dirty="0"/>
              <a:t> </a:t>
            </a:r>
            <a:r>
              <a:rPr kumimoji="1" lang="en-US" altLang="zh-CN" dirty="0"/>
              <a:t>learned</a:t>
            </a:r>
            <a:r>
              <a:rPr kumimoji="1" lang="zh-CN" altLang="en-US" dirty="0"/>
              <a:t> </a:t>
            </a:r>
            <a:r>
              <a:rPr kumimoji="1" lang="en-US" altLang="zh-CN" dirty="0"/>
              <a:t>implicit</a:t>
            </a:r>
            <a:r>
              <a:rPr kumimoji="1" lang="zh-CN" altLang="en-US" dirty="0"/>
              <a:t> </a:t>
            </a:r>
            <a:r>
              <a:rPr kumimoji="1" lang="en-US" altLang="zh-CN" dirty="0"/>
              <a:t>graph.</a:t>
            </a:r>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61</a:t>
            </a:fld>
            <a:endParaRPr lang="en-US"/>
          </a:p>
        </p:txBody>
      </p:sp>
    </p:spTree>
    <p:extLst>
      <p:ext uri="{BB962C8B-B14F-4D97-AF65-F5344CB8AC3E}">
        <p14:creationId xmlns:p14="http://schemas.microsoft.com/office/powerpoint/2010/main" val="4113660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B417DD-1FF3-BD4D-8265-B310C2CF8F65}" type="slidenum">
              <a:rPr lang="en-US" smtClean="0"/>
              <a:t>14</a:t>
            </a:fld>
            <a:endParaRPr lang="en-US"/>
          </a:p>
        </p:txBody>
      </p:sp>
    </p:spTree>
    <p:extLst>
      <p:ext uri="{BB962C8B-B14F-4D97-AF65-F5344CB8AC3E}">
        <p14:creationId xmlns:p14="http://schemas.microsoft.com/office/powerpoint/2010/main" val="33303035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Let’s</a:t>
            </a:r>
            <a:r>
              <a:rPr kumimoji="1" lang="zh-CN" altLang="en-US" dirty="0"/>
              <a:t> </a:t>
            </a:r>
            <a:r>
              <a:rPr kumimoji="1" lang="en-US" altLang="zh-CN" dirty="0"/>
              <a:t>briefly</a:t>
            </a:r>
            <a:r>
              <a:rPr kumimoji="1" lang="zh-CN" altLang="en-US" dirty="0"/>
              <a:t> </a:t>
            </a:r>
            <a:r>
              <a:rPr kumimoji="1" lang="en-US" altLang="zh-CN" dirty="0"/>
              <a:t>recap</a:t>
            </a:r>
            <a:r>
              <a:rPr kumimoji="1" lang="zh-CN" altLang="en-US" dirty="0"/>
              <a:t> </a:t>
            </a:r>
            <a:r>
              <a:rPr kumimoji="1" lang="en-US" altLang="zh-CN" dirty="0"/>
              <a:t>on</a:t>
            </a:r>
            <a:r>
              <a:rPr kumimoji="1" lang="zh-CN" altLang="en-US" dirty="0"/>
              <a:t> </a:t>
            </a:r>
            <a:r>
              <a:rPr kumimoji="1" lang="en-US" altLang="zh-CN" dirty="0"/>
              <a:t>the</a:t>
            </a:r>
            <a:r>
              <a:rPr kumimoji="1" lang="zh-CN" altLang="en-US" dirty="0"/>
              <a:t> </a:t>
            </a:r>
            <a:r>
              <a:rPr kumimoji="1" lang="en-US" altLang="zh-CN" dirty="0"/>
              <a:t>DLG4NLP</a:t>
            </a:r>
            <a:r>
              <a:rPr kumimoji="1" lang="zh-CN" altLang="en-US" dirty="0"/>
              <a:t> </a:t>
            </a:r>
            <a:r>
              <a:rPr kumimoji="1" lang="en-US" altLang="zh-CN" dirty="0"/>
              <a:t>pipeline.</a:t>
            </a:r>
            <a:r>
              <a:rPr kumimoji="1" lang="zh-CN" altLang="en-US" dirty="0"/>
              <a:t> </a:t>
            </a:r>
            <a:r>
              <a:rPr kumimoji="1" lang="en-US" altLang="zh-CN" dirty="0"/>
              <a:t>Given</a:t>
            </a:r>
            <a:r>
              <a:rPr kumimoji="1" lang="zh-CN" altLang="en-US" dirty="0"/>
              <a:t> </a:t>
            </a:r>
            <a:r>
              <a:rPr kumimoji="1" lang="en-US" altLang="zh-CN" dirty="0"/>
              <a:t>a</a:t>
            </a:r>
            <a:r>
              <a:rPr kumimoji="1" lang="zh-CN" altLang="en-US" dirty="0"/>
              <a:t> </a:t>
            </a:r>
            <a:r>
              <a:rPr kumimoji="1" lang="en-US" altLang="zh-CN" dirty="0"/>
              <a:t>graph,</a:t>
            </a:r>
            <a:r>
              <a:rPr kumimoji="1" lang="zh-CN" altLang="en-US" dirty="0"/>
              <a:t> </a:t>
            </a:r>
            <a:r>
              <a:rPr kumimoji="1" lang="en-US" altLang="zh-CN" dirty="0"/>
              <a:t>we</a:t>
            </a:r>
            <a:r>
              <a:rPr kumimoji="1" lang="zh-CN" altLang="en-US" dirty="0"/>
              <a:t> </a:t>
            </a:r>
            <a:r>
              <a:rPr kumimoji="1" lang="en-US" altLang="zh-CN" dirty="0"/>
              <a:t>will</a:t>
            </a:r>
            <a:r>
              <a:rPr kumimoji="1" lang="zh-CN" altLang="en-US" dirty="0"/>
              <a:t> </a:t>
            </a:r>
            <a:r>
              <a:rPr kumimoji="1" lang="en-US" altLang="zh-CN" dirty="0"/>
              <a:t>need</a:t>
            </a:r>
            <a:r>
              <a:rPr kumimoji="1" lang="zh-CN" altLang="en-US" dirty="0"/>
              <a:t> </a:t>
            </a:r>
            <a:r>
              <a:rPr kumimoji="1" lang="en-US" altLang="zh-CN" dirty="0"/>
              <a:t>to</a:t>
            </a:r>
            <a:r>
              <a:rPr kumimoji="1" lang="zh-CN" altLang="en-US" dirty="0"/>
              <a:t> </a:t>
            </a:r>
            <a:r>
              <a:rPr kumimoji="1" lang="en-US" altLang="zh-CN" dirty="0"/>
              <a:t>decide</a:t>
            </a:r>
            <a:r>
              <a:rPr kumimoji="1" lang="zh-CN" altLang="en-US" dirty="0"/>
              <a:t> </a:t>
            </a:r>
            <a:r>
              <a:rPr kumimoji="1" lang="en-US" altLang="zh-CN" dirty="0"/>
              <a:t>which</a:t>
            </a:r>
            <a:r>
              <a:rPr kumimoji="1" lang="zh-CN" altLang="en-US" dirty="0"/>
              <a:t> </a:t>
            </a:r>
            <a:r>
              <a:rPr kumimoji="1" lang="en-US" altLang="zh-CN" dirty="0"/>
              <a:t>GNNs</a:t>
            </a:r>
            <a:r>
              <a:rPr kumimoji="1" lang="zh-CN" altLang="en-US" dirty="0"/>
              <a:t> </a:t>
            </a:r>
            <a:r>
              <a:rPr kumimoji="1" lang="en-US" altLang="zh-CN" dirty="0"/>
              <a:t>to</a:t>
            </a:r>
            <a:r>
              <a:rPr kumimoji="1" lang="zh-CN" altLang="en-US" dirty="0"/>
              <a:t> </a:t>
            </a:r>
            <a:r>
              <a:rPr kumimoji="1" lang="en-US" altLang="zh-CN" dirty="0"/>
              <a:t>apply</a:t>
            </a:r>
            <a:r>
              <a:rPr kumimoji="1" lang="zh-CN" altLang="en-US" dirty="0"/>
              <a:t> </a:t>
            </a:r>
            <a:r>
              <a:rPr kumimoji="1" lang="en-US" altLang="zh-CN" dirty="0"/>
              <a:t>for</a:t>
            </a:r>
            <a:r>
              <a:rPr kumimoji="1" lang="zh-CN" altLang="en-US" dirty="0"/>
              <a:t> </a:t>
            </a:r>
            <a:r>
              <a:rPr kumimoji="1" lang="en-US" altLang="zh-CN" dirty="0"/>
              <a:t>graph</a:t>
            </a:r>
            <a:r>
              <a:rPr kumimoji="1" lang="zh-CN" altLang="en-US" dirty="0"/>
              <a:t> </a:t>
            </a:r>
            <a:r>
              <a:rPr kumimoji="1" lang="en-US" altLang="zh-CN" dirty="0"/>
              <a:t>representation</a:t>
            </a:r>
            <a:r>
              <a:rPr kumimoji="1" lang="zh-CN" altLang="en-US" dirty="0"/>
              <a:t> </a:t>
            </a:r>
            <a:r>
              <a:rPr kumimoji="1" lang="en-US" altLang="zh-CN" dirty="0"/>
              <a:t>learning.</a:t>
            </a:r>
            <a:r>
              <a:rPr kumimoji="1" lang="zh-CN" altLang="en-US" dirty="0"/>
              <a:t> </a:t>
            </a:r>
            <a:r>
              <a:rPr kumimoji="1" lang="en-US" altLang="zh-CN" dirty="0"/>
              <a:t>We</a:t>
            </a:r>
            <a:r>
              <a:rPr kumimoji="1" lang="zh-CN" altLang="en-US" dirty="0"/>
              <a:t> </a:t>
            </a:r>
            <a:r>
              <a:rPr kumimoji="1" lang="en-US" altLang="zh-CN" dirty="0"/>
              <a:t>will</a:t>
            </a:r>
            <a:r>
              <a:rPr kumimoji="1" lang="zh-CN" altLang="en-US" dirty="0"/>
              <a:t> </a:t>
            </a:r>
            <a:r>
              <a:rPr kumimoji="1" lang="en-US" altLang="zh-CN" dirty="0"/>
              <a:t>try</a:t>
            </a:r>
            <a:r>
              <a:rPr kumimoji="1" lang="zh-CN" altLang="en-US" dirty="0"/>
              <a:t> </a:t>
            </a:r>
            <a:r>
              <a:rPr kumimoji="1" lang="en-US" altLang="zh-CN" dirty="0"/>
              <a:t>to</a:t>
            </a:r>
            <a:r>
              <a:rPr kumimoji="1" lang="zh-CN" altLang="en-US" dirty="0"/>
              <a:t> </a:t>
            </a:r>
            <a:r>
              <a:rPr kumimoji="1" lang="en-US" altLang="zh-CN" dirty="0"/>
              <a:t>help</a:t>
            </a:r>
            <a:r>
              <a:rPr kumimoji="1" lang="zh-CN" altLang="en-US" dirty="0"/>
              <a:t> </a:t>
            </a:r>
            <a:r>
              <a:rPr kumimoji="1" lang="en-US" altLang="zh-CN" dirty="0"/>
              <a:t>answer</a:t>
            </a:r>
            <a:r>
              <a:rPr kumimoji="1" lang="zh-CN" altLang="en-US" dirty="0"/>
              <a:t> </a:t>
            </a:r>
            <a:r>
              <a:rPr kumimoji="1" lang="en-US" altLang="zh-CN" dirty="0"/>
              <a:t>this</a:t>
            </a:r>
            <a:r>
              <a:rPr kumimoji="1" lang="zh-CN" altLang="en-US" dirty="0"/>
              <a:t> </a:t>
            </a:r>
            <a:r>
              <a:rPr kumimoji="1" lang="en-US" altLang="zh-CN" dirty="0"/>
              <a:t>question</a:t>
            </a:r>
            <a:r>
              <a:rPr kumimoji="1" lang="zh-CN" altLang="en-US" dirty="0"/>
              <a:t> </a:t>
            </a:r>
            <a:r>
              <a:rPr kumimoji="1" lang="en-US" altLang="zh-CN" dirty="0"/>
              <a:t>in</a:t>
            </a:r>
            <a:r>
              <a:rPr kumimoji="1" lang="zh-CN" altLang="en-US" dirty="0"/>
              <a:t> </a:t>
            </a:r>
            <a:r>
              <a:rPr kumimoji="1" lang="en-US" altLang="zh-CN" dirty="0"/>
              <a:t>this</a:t>
            </a:r>
            <a:r>
              <a:rPr kumimoji="1" lang="zh-CN" altLang="en-US" dirty="0"/>
              <a:t> </a:t>
            </a:r>
            <a:r>
              <a:rPr kumimoji="1" lang="en-US" altLang="zh-CN" dirty="0"/>
              <a:t>part.</a:t>
            </a:r>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63</a:t>
            </a:fld>
            <a:endParaRPr lang="en-US"/>
          </a:p>
        </p:txBody>
      </p:sp>
    </p:spTree>
    <p:extLst>
      <p:ext uri="{BB962C8B-B14F-4D97-AF65-F5344CB8AC3E}">
        <p14:creationId xmlns:p14="http://schemas.microsoft.com/office/powerpoint/2010/main" val="11439123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Let’s</a:t>
            </a:r>
            <a:r>
              <a:rPr kumimoji="1" lang="zh-CN" altLang="en-US" dirty="0"/>
              <a:t> </a:t>
            </a:r>
            <a:r>
              <a:rPr kumimoji="1" lang="en-US" altLang="zh-CN" dirty="0"/>
              <a:t>first</a:t>
            </a:r>
            <a:r>
              <a:rPr kumimoji="1" lang="zh-CN" altLang="en-US" dirty="0"/>
              <a:t> </a:t>
            </a:r>
            <a:r>
              <a:rPr kumimoji="1" lang="en-US" altLang="zh-CN" dirty="0"/>
              <a:t>review</a:t>
            </a:r>
            <a:r>
              <a:rPr kumimoji="1" lang="zh-CN" altLang="en-US" dirty="0"/>
              <a:t> </a:t>
            </a:r>
            <a:r>
              <a:rPr kumimoji="1" lang="en-US" altLang="zh-CN" dirty="0"/>
              <a:t>some</a:t>
            </a:r>
            <a:r>
              <a:rPr kumimoji="1" lang="zh-CN" altLang="en-US" dirty="0"/>
              <a:t> </a:t>
            </a:r>
            <a:r>
              <a:rPr kumimoji="1" lang="en-US" altLang="zh-CN" dirty="0"/>
              <a:t>definitions</a:t>
            </a:r>
            <a:r>
              <a:rPr kumimoji="1" lang="zh-CN" altLang="en-US" dirty="0"/>
              <a:t> </a:t>
            </a:r>
            <a:r>
              <a:rPr kumimoji="1" lang="en-US" altLang="zh-CN" dirty="0"/>
              <a:t>on</a:t>
            </a:r>
            <a:r>
              <a:rPr kumimoji="1" lang="zh-CN" altLang="en-US" dirty="0"/>
              <a:t> </a:t>
            </a:r>
            <a:r>
              <a:rPr kumimoji="1" lang="en-US" altLang="zh-CN" dirty="0"/>
              <a:t>various</a:t>
            </a:r>
            <a:r>
              <a:rPr kumimoji="1" lang="zh-CN" altLang="en-US" dirty="0"/>
              <a:t> </a:t>
            </a:r>
            <a:r>
              <a:rPr kumimoji="1" lang="en-US" altLang="zh-CN" dirty="0"/>
              <a:t>types</a:t>
            </a:r>
            <a:r>
              <a:rPr kumimoji="1" lang="zh-CN" altLang="en-US" dirty="0"/>
              <a:t> </a:t>
            </a:r>
            <a:r>
              <a:rPr kumimoji="1" lang="en-US" altLang="zh-CN" dirty="0"/>
              <a:t>of</a:t>
            </a:r>
            <a:r>
              <a:rPr kumimoji="1" lang="zh-CN" altLang="en-US" dirty="0"/>
              <a:t> </a:t>
            </a:r>
            <a:r>
              <a:rPr kumimoji="1" lang="en-US" altLang="zh-CN" dirty="0"/>
              <a:t>graphs.</a:t>
            </a:r>
            <a:r>
              <a:rPr kumimoji="1" lang="zh-CN" altLang="en-US" dirty="0"/>
              <a:t> </a:t>
            </a:r>
            <a:r>
              <a:rPr kumimoji="1" lang="en-US" altLang="zh-CN" dirty="0"/>
              <a:t>These</a:t>
            </a:r>
            <a:r>
              <a:rPr kumimoji="1" lang="zh-CN" altLang="en-US" dirty="0"/>
              <a:t> </a:t>
            </a:r>
            <a:r>
              <a:rPr kumimoji="1" lang="en-US" altLang="zh-CN" dirty="0"/>
              <a:t>concepts</a:t>
            </a:r>
            <a:r>
              <a:rPr kumimoji="1" lang="zh-CN" altLang="en-US" dirty="0"/>
              <a:t> </a:t>
            </a:r>
            <a:r>
              <a:rPr kumimoji="1" lang="en-US" altLang="zh-CN" dirty="0"/>
              <a:t>are</a:t>
            </a:r>
            <a:r>
              <a:rPr kumimoji="1" lang="zh-CN" altLang="en-US" dirty="0"/>
              <a:t> </a:t>
            </a:r>
            <a:r>
              <a:rPr kumimoji="1" lang="en-US" altLang="zh-CN" dirty="0"/>
              <a:t>important</a:t>
            </a:r>
            <a:r>
              <a:rPr kumimoji="1" lang="zh-CN" altLang="en-US" dirty="0"/>
              <a:t> </a:t>
            </a:r>
            <a:r>
              <a:rPr kumimoji="1" lang="en-US" altLang="zh-CN" dirty="0"/>
              <a:t>since</a:t>
            </a:r>
            <a:r>
              <a:rPr kumimoji="1" lang="zh-CN" altLang="en-US" dirty="0"/>
              <a:t> </a:t>
            </a:r>
            <a:r>
              <a:rPr kumimoji="1" lang="en-US" altLang="zh-CN" dirty="0"/>
              <a:t>we</a:t>
            </a:r>
            <a:r>
              <a:rPr kumimoji="1" lang="zh-CN" altLang="en-US" dirty="0"/>
              <a:t> </a:t>
            </a:r>
            <a:r>
              <a:rPr kumimoji="1" lang="en-US" altLang="zh-CN" dirty="0"/>
              <a:t>will</a:t>
            </a:r>
            <a:r>
              <a:rPr kumimoji="1" lang="zh-CN" altLang="en-US" dirty="0"/>
              <a:t> </a:t>
            </a:r>
            <a:r>
              <a:rPr kumimoji="1" lang="en-US" altLang="zh-CN" dirty="0"/>
              <a:t>mainly</a:t>
            </a:r>
            <a:r>
              <a:rPr kumimoji="1" lang="zh-CN" altLang="en-US" dirty="0"/>
              <a:t> </a:t>
            </a:r>
            <a:r>
              <a:rPr kumimoji="1" lang="en-US" altLang="zh-CN" dirty="0"/>
              <a:t>depend</a:t>
            </a:r>
            <a:r>
              <a:rPr kumimoji="1" lang="zh-CN" altLang="en-US" dirty="0"/>
              <a:t> </a:t>
            </a:r>
            <a:r>
              <a:rPr kumimoji="1" lang="en-US" altLang="zh-CN" dirty="0"/>
              <a:t>on</a:t>
            </a:r>
            <a:r>
              <a:rPr kumimoji="1" lang="zh-CN" altLang="en-US" dirty="0"/>
              <a:t> </a:t>
            </a:r>
            <a:r>
              <a:rPr kumimoji="1" lang="en-US" altLang="zh-CN" dirty="0"/>
              <a:t>graph</a:t>
            </a:r>
            <a:r>
              <a:rPr kumimoji="1" lang="zh-CN" altLang="en-US" dirty="0"/>
              <a:t> </a:t>
            </a:r>
            <a:r>
              <a:rPr kumimoji="1" lang="en-US" altLang="zh-CN" dirty="0"/>
              <a:t>types</a:t>
            </a:r>
            <a:r>
              <a:rPr kumimoji="1" lang="zh-CN" altLang="en-US" dirty="0"/>
              <a:t> </a:t>
            </a:r>
            <a:r>
              <a:rPr kumimoji="1" lang="en-US" altLang="zh-CN" dirty="0"/>
              <a:t>to</a:t>
            </a:r>
            <a:r>
              <a:rPr kumimoji="1" lang="zh-CN" altLang="en-US" dirty="0"/>
              <a:t> </a:t>
            </a:r>
            <a:r>
              <a:rPr kumimoji="1" lang="en-US" altLang="zh-CN" dirty="0"/>
              <a:t>choose</a:t>
            </a:r>
            <a:r>
              <a:rPr kumimoji="1" lang="zh-CN" altLang="en-US" dirty="0"/>
              <a:t> </a:t>
            </a:r>
            <a:r>
              <a:rPr kumimoji="1" lang="en-US" altLang="zh-CN" dirty="0"/>
              <a:t>which</a:t>
            </a:r>
            <a:r>
              <a:rPr kumimoji="1" lang="zh-CN" altLang="en-US" dirty="0"/>
              <a:t> </a:t>
            </a:r>
            <a:r>
              <a:rPr kumimoji="1" lang="en-US" altLang="zh-CN" dirty="0"/>
              <a:t>GNNs</a:t>
            </a:r>
            <a:r>
              <a:rPr kumimoji="1" lang="zh-CN" altLang="en-US" dirty="0"/>
              <a:t> </a:t>
            </a:r>
            <a:r>
              <a:rPr kumimoji="1" lang="en-US" altLang="zh-CN" dirty="0"/>
              <a:t>to</a:t>
            </a:r>
            <a:r>
              <a:rPr kumimoji="1" lang="zh-CN" altLang="en-US" dirty="0"/>
              <a:t> </a:t>
            </a:r>
            <a:r>
              <a:rPr kumimoji="1" lang="en-US" altLang="zh-CN" dirty="0"/>
              <a:t>apply.</a:t>
            </a:r>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64</a:t>
            </a:fld>
            <a:endParaRPr lang="en-US"/>
          </a:p>
        </p:txBody>
      </p:sp>
    </p:spTree>
    <p:extLst>
      <p:ext uri="{BB962C8B-B14F-4D97-AF65-F5344CB8AC3E}">
        <p14:creationId xmlns:p14="http://schemas.microsoft.com/office/powerpoint/2010/main" val="15831633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Let’s</a:t>
            </a:r>
            <a:r>
              <a:rPr kumimoji="1" lang="zh-CN" altLang="en-US" dirty="0"/>
              <a:t> </a:t>
            </a:r>
            <a:r>
              <a:rPr kumimoji="1" lang="en-US" altLang="zh-CN" dirty="0"/>
              <a:t>first</a:t>
            </a:r>
            <a:r>
              <a:rPr kumimoji="1" lang="zh-CN" altLang="en-US" dirty="0"/>
              <a:t> </a:t>
            </a:r>
            <a:r>
              <a:rPr kumimoji="1" lang="en-US" altLang="zh-CN" dirty="0"/>
              <a:t>see</a:t>
            </a:r>
            <a:r>
              <a:rPr kumimoji="1" lang="zh-CN" altLang="en-US" dirty="0"/>
              <a:t> </a:t>
            </a:r>
            <a:r>
              <a:rPr kumimoji="1" lang="en-US" altLang="zh-CN" dirty="0"/>
              <a:t>the</a:t>
            </a:r>
            <a:r>
              <a:rPr kumimoji="1" lang="zh-CN" altLang="en-US" dirty="0"/>
              <a:t> </a:t>
            </a:r>
            <a:r>
              <a:rPr kumimoji="1" lang="en-US" altLang="zh-CN" dirty="0"/>
              <a:t>overall</a:t>
            </a:r>
            <a:r>
              <a:rPr kumimoji="1" lang="zh-CN" altLang="en-US" dirty="0"/>
              <a:t> </a:t>
            </a:r>
            <a:r>
              <a:rPr kumimoji="1" lang="en-US" altLang="zh-CN" dirty="0"/>
              <a:t>roadmap</a:t>
            </a:r>
            <a:r>
              <a:rPr kumimoji="1" lang="zh-CN" altLang="en-US" dirty="0"/>
              <a:t> </a:t>
            </a:r>
            <a:r>
              <a:rPr kumimoji="1" lang="en-US" altLang="zh-CN" dirty="0"/>
              <a:t>on</a:t>
            </a:r>
            <a:r>
              <a:rPr kumimoji="1" lang="zh-CN" altLang="en-US" dirty="0"/>
              <a:t> </a:t>
            </a:r>
            <a:r>
              <a:rPr kumimoji="1" lang="en-US" altLang="zh-CN" dirty="0"/>
              <a:t>which</a:t>
            </a:r>
            <a:r>
              <a:rPr kumimoji="1" lang="zh-CN" altLang="en-US" dirty="0"/>
              <a:t> </a:t>
            </a:r>
            <a:r>
              <a:rPr kumimoji="1" lang="en-US" altLang="zh-CN" dirty="0"/>
              <a:t>GNNs</a:t>
            </a:r>
            <a:r>
              <a:rPr kumimoji="1" lang="zh-CN" altLang="en-US" dirty="0"/>
              <a:t> </a:t>
            </a:r>
            <a:r>
              <a:rPr kumimoji="1" lang="en-US" altLang="zh-CN" dirty="0"/>
              <a:t>to</a:t>
            </a:r>
            <a:r>
              <a:rPr kumimoji="1" lang="zh-CN" altLang="en-US" dirty="0"/>
              <a:t> </a:t>
            </a:r>
            <a:r>
              <a:rPr kumimoji="1" lang="en-US" altLang="zh-CN" dirty="0"/>
              <a:t>use</a:t>
            </a:r>
            <a:r>
              <a:rPr kumimoji="1" lang="zh-CN" altLang="en-US" dirty="0"/>
              <a:t> </a:t>
            </a:r>
            <a:r>
              <a:rPr kumimoji="1" lang="en-US" altLang="zh-CN" dirty="0"/>
              <a:t>given</a:t>
            </a:r>
            <a:r>
              <a:rPr kumimoji="1" lang="zh-CN" altLang="en-US" dirty="0"/>
              <a:t> </a:t>
            </a:r>
            <a:r>
              <a:rPr kumimoji="1" lang="en-US" altLang="zh-CN" dirty="0"/>
              <a:t>a</a:t>
            </a:r>
            <a:r>
              <a:rPr kumimoji="1" lang="zh-CN" altLang="en-US" dirty="0"/>
              <a:t> </a:t>
            </a:r>
            <a:r>
              <a:rPr kumimoji="1" lang="en-US" altLang="zh-CN" dirty="0"/>
              <a:t>graph.</a:t>
            </a:r>
            <a:r>
              <a:rPr kumimoji="1" lang="zh-CN" altLang="en-US" dirty="0"/>
              <a:t> </a:t>
            </a:r>
            <a:r>
              <a:rPr kumimoji="1" lang="en-US" altLang="zh-CN" dirty="0"/>
              <a:t>This</a:t>
            </a:r>
            <a:r>
              <a:rPr kumimoji="1" lang="zh-CN" altLang="en-US" dirty="0"/>
              <a:t> </a:t>
            </a:r>
            <a:r>
              <a:rPr kumimoji="1" lang="en-US" altLang="zh-CN" dirty="0"/>
              <a:t>works</a:t>
            </a:r>
            <a:r>
              <a:rPr kumimoji="1" lang="zh-CN" altLang="en-US" dirty="0"/>
              <a:t> </a:t>
            </a:r>
            <a:r>
              <a:rPr kumimoji="1" lang="en-US" altLang="zh-CN" dirty="0"/>
              <a:t>like</a:t>
            </a:r>
            <a:r>
              <a:rPr kumimoji="1" lang="zh-CN" altLang="en-US" dirty="0"/>
              <a:t> </a:t>
            </a:r>
            <a:r>
              <a:rPr kumimoji="1" lang="en-US" altLang="zh-CN" dirty="0"/>
              <a:t>a</a:t>
            </a:r>
            <a:r>
              <a:rPr kumimoji="1" lang="zh-CN" altLang="en-US" dirty="0"/>
              <a:t> </a:t>
            </a:r>
            <a:r>
              <a:rPr kumimoji="1" lang="en-US" altLang="zh-CN" dirty="0"/>
              <a:t>decision</a:t>
            </a:r>
            <a:r>
              <a:rPr kumimoji="1" lang="zh-CN" altLang="en-US" dirty="0"/>
              <a:t> </a:t>
            </a:r>
            <a:r>
              <a:rPr kumimoji="1" lang="en-US" altLang="zh-CN" dirty="0"/>
              <a:t>tree</a:t>
            </a:r>
            <a:r>
              <a:rPr kumimoji="1" lang="zh-CN" altLang="en-US" dirty="0"/>
              <a:t> </a:t>
            </a:r>
            <a:r>
              <a:rPr kumimoji="1" lang="en-US" altLang="zh-CN" dirty="0"/>
              <a:t>which</a:t>
            </a:r>
            <a:r>
              <a:rPr kumimoji="1" lang="zh-CN" altLang="en-US" dirty="0"/>
              <a:t> </a:t>
            </a:r>
            <a:r>
              <a:rPr kumimoji="1" lang="en-US" altLang="zh-CN" dirty="0"/>
              <a:t>we</a:t>
            </a:r>
            <a:r>
              <a:rPr kumimoji="1" lang="zh-CN" altLang="en-US" dirty="0"/>
              <a:t> </a:t>
            </a:r>
            <a:r>
              <a:rPr kumimoji="1" lang="en-US" altLang="zh-CN" dirty="0"/>
              <a:t>summarized</a:t>
            </a:r>
            <a:r>
              <a:rPr kumimoji="1" lang="zh-CN" altLang="en-US" dirty="0"/>
              <a:t> </a:t>
            </a:r>
            <a:r>
              <a:rPr kumimoji="1" lang="en-US" altLang="zh-CN" dirty="0"/>
              <a:t>to</a:t>
            </a:r>
            <a:r>
              <a:rPr kumimoji="1" lang="zh-CN" altLang="en-US" dirty="0"/>
              <a:t> </a:t>
            </a:r>
            <a:r>
              <a:rPr kumimoji="1" lang="en-US" altLang="zh-CN" dirty="0"/>
              <a:t>help</a:t>
            </a:r>
            <a:r>
              <a:rPr kumimoji="1" lang="zh-CN" altLang="en-US" dirty="0"/>
              <a:t> </a:t>
            </a:r>
            <a:r>
              <a:rPr kumimoji="1" lang="en-US" altLang="zh-CN" dirty="0"/>
              <a:t>you</a:t>
            </a:r>
            <a:r>
              <a:rPr kumimoji="1" lang="zh-CN" altLang="en-US" dirty="0"/>
              <a:t> </a:t>
            </a:r>
            <a:r>
              <a:rPr kumimoji="1" lang="en-US" altLang="zh-CN" dirty="0"/>
              <a:t>make</a:t>
            </a:r>
            <a:r>
              <a:rPr kumimoji="1" lang="zh-CN" altLang="en-US" dirty="0"/>
              <a:t> </a:t>
            </a:r>
            <a:r>
              <a:rPr kumimoji="1" lang="en-US" altLang="zh-CN" dirty="0"/>
              <a:t>this</a:t>
            </a:r>
            <a:r>
              <a:rPr kumimoji="1" lang="zh-CN" altLang="en-US" dirty="0"/>
              <a:t> </a:t>
            </a:r>
            <a:r>
              <a:rPr kumimoji="1" lang="en-US" altLang="zh-CN" dirty="0"/>
              <a:t>decision.</a:t>
            </a:r>
            <a:r>
              <a:rPr kumimoji="1" lang="zh-CN" altLang="en-US" dirty="0"/>
              <a:t> </a:t>
            </a:r>
            <a:r>
              <a:rPr kumimoji="1" lang="en-US" altLang="zh-CN" dirty="0"/>
              <a:t>In</a:t>
            </a:r>
            <a:r>
              <a:rPr kumimoji="1" lang="zh-CN" altLang="en-US" dirty="0"/>
              <a:t> </a:t>
            </a:r>
            <a:r>
              <a:rPr kumimoji="1" lang="en-US" altLang="zh-CN" dirty="0"/>
              <a:t>short,</a:t>
            </a:r>
            <a:r>
              <a:rPr kumimoji="1" lang="zh-CN" altLang="en-US" dirty="0"/>
              <a:t> </a:t>
            </a:r>
            <a:r>
              <a:rPr kumimoji="1" lang="en-US" altLang="zh-CN" dirty="0"/>
              <a:t>we</a:t>
            </a:r>
            <a:r>
              <a:rPr kumimoji="1" lang="zh-CN" altLang="en-US" dirty="0"/>
              <a:t> </a:t>
            </a:r>
            <a:r>
              <a:rPr kumimoji="1" lang="en-US" altLang="zh-CN" dirty="0"/>
              <a:t>will</a:t>
            </a:r>
            <a:r>
              <a:rPr kumimoji="1" lang="zh-CN" altLang="en-US" dirty="0"/>
              <a:t> </a:t>
            </a:r>
            <a:r>
              <a:rPr kumimoji="1" lang="en-US" altLang="zh-CN" dirty="0"/>
              <a:t>decide</a:t>
            </a:r>
            <a:r>
              <a:rPr kumimoji="1" lang="zh-CN" altLang="en-US" dirty="0"/>
              <a:t> </a:t>
            </a:r>
            <a:r>
              <a:rPr kumimoji="1" lang="en-US" altLang="zh-CN" dirty="0"/>
              <a:t>whether</a:t>
            </a:r>
            <a:r>
              <a:rPr kumimoji="1" lang="zh-CN" altLang="en-US" dirty="0"/>
              <a:t> </a:t>
            </a:r>
            <a:r>
              <a:rPr kumimoji="1" lang="en-US" altLang="zh-CN" dirty="0"/>
              <a:t>to</a:t>
            </a:r>
            <a:r>
              <a:rPr kumimoji="1" lang="zh-CN" altLang="en-US" dirty="0"/>
              <a:t> </a:t>
            </a:r>
            <a:r>
              <a:rPr kumimoji="1" lang="en-US" altLang="zh-CN" dirty="0"/>
              <a:t>apply</a:t>
            </a:r>
            <a:r>
              <a:rPr kumimoji="1" lang="zh-CN" altLang="en-US" dirty="0"/>
              <a:t> </a:t>
            </a:r>
            <a:r>
              <a:rPr kumimoji="1" lang="en-US" altLang="zh-CN" dirty="0"/>
              <a:t>homogeneous</a:t>
            </a:r>
            <a:r>
              <a:rPr kumimoji="1" lang="zh-CN" altLang="en-US" dirty="0"/>
              <a:t> </a:t>
            </a:r>
            <a:r>
              <a:rPr kumimoji="1" lang="en-US" altLang="zh-CN" dirty="0"/>
              <a:t>GNNs,</a:t>
            </a:r>
            <a:r>
              <a:rPr kumimoji="1" lang="zh-CN" altLang="en-US" dirty="0"/>
              <a:t> </a:t>
            </a:r>
            <a:r>
              <a:rPr kumimoji="1" lang="en-US" altLang="zh-CN" dirty="0"/>
              <a:t>multi-relational</a:t>
            </a:r>
            <a:r>
              <a:rPr kumimoji="1" lang="zh-CN" altLang="en-US" dirty="0"/>
              <a:t> </a:t>
            </a:r>
            <a:r>
              <a:rPr kumimoji="1" lang="en-US" altLang="zh-CN" dirty="0"/>
              <a:t>GNNs</a:t>
            </a:r>
            <a:r>
              <a:rPr kumimoji="1" lang="zh-CN" altLang="en-US" dirty="0"/>
              <a:t> </a:t>
            </a:r>
            <a:r>
              <a:rPr kumimoji="1" lang="en-US" altLang="zh-CN" dirty="0"/>
              <a:t>or</a:t>
            </a:r>
            <a:r>
              <a:rPr kumimoji="1" lang="zh-CN" altLang="en-US" dirty="0"/>
              <a:t> </a:t>
            </a:r>
            <a:r>
              <a:rPr kumimoji="1" lang="en-US" altLang="zh-CN" dirty="0"/>
              <a:t>heterogeneous</a:t>
            </a:r>
            <a:r>
              <a:rPr kumimoji="1" lang="zh-CN" altLang="en-US" dirty="0"/>
              <a:t> </a:t>
            </a:r>
            <a:r>
              <a:rPr kumimoji="1" lang="en-US" altLang="zh-CN" dirty="0"/>
              <a:t>GNNs</a:t>
            </a:r>
            <a:r>
              <a:rPr kumimoji="1" lang="zh-CN" altLang="en-US" dirty="0"/>
              <a:t> </a:t>
            </a:r>
            <a:r>
              <a:rPr kumimoji="1" lang="en-US" altLang="zh-CN" dirty="0"/>
              <a:t>based</a:t>
            </a:r>
            <a:r>
              <a:rPr kumimoji="1" lang="zh-CN" altLang="en-US" dirty="0"/>
              <a:t> </a:t>
            </a:r>
            <a:r>
              <a:rPr kumimoji="1" lang="en-US" altLang="zh-CN" dirty="0"/>
              <a:t>on</a:t>
            </a:r>
            <a:r>
              <a:rPr kumimoji="1" lang="zh-CN" altLang="en-US" dirty="0"/>
              <a:t> </a:t>
            </a:r>
            <a:r>
              <a:rPr kumimoji="1" lang="en-US" altLang="zh-CN" dirty="0"/>
              <a:t>the</a:t>
            </a:r>
            <a:r>
              <a:rPr kumimoji="1" lang="zh-CN" altLang="en-US" dirty="0"/>
              <a:t> </a:t>
            </a:r>
            <a:r>
              <a:rPr kumimoji="1" lang="en-US" altLang="zh-CN" dirty="0"/>
              <a:t>input</a:t>
            </a:r>
            <a:r>
              <a:rPr kumimoji="1" lang="zh-CN" altLang="en-US" dirty="0"/>
              <a:t> </a:t>
            </a:r>
            <a:r>
              <a:rPr kumimoji="1" lang="en-US" altLang="zh-CN" dirty="0"/>
              <a:t>graph</a:t>
            </a:r>
            <a:r>
              <a:rPr kumimoji="1" lang="zh-CN" altLang="en-US" dirty="0"/>
              <a:t> </a:t>
            </a:r>
            <a:r>
              <a:rPr kumimoji="1" lang="en-US" altLang="zh-CN" dirty="0"/>
              <a:t>types.</a:t>
            </a:r>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65</a:t>
            </a:fld>
            <a:endParaRPr lang="en-US"/>
          </a:p>
        </p:txBody>
      </p:sp>
    </p:spTree>
    <p:extLst>
      <p:ext uri="{BB962C8B-B14F-4D97-AF65-F5344CB8AC3E}">
        <p14:creationId xmlns:p14="http://schemas.microsoft.com/office/powerpoint/2010/main" val="14111080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When</a:t>
            </a:r>
            <a:r>
              <a:rPr kumimoji="1" lang="zh-CN" altLang="en-US" dirty="0"/>
              <a:t> </a:t>
            </a:r>
            <a:r>
              <a:rPr kumimoji="1" lang="en-US" altLang="zh-CN" dirty="0"/>
              <a:t>to</a:t>
            </a:r>
            <a:r>
              <a:rPr kumimoji="1" lang="zh-CN" altLang="en-US" dirty="0"/>
              <a:t> </a:t>
            </a:r>
            <a:r>
              <a:rPr kumimoji="1" lang="en-US" altLang="zh-CN" dirty="0"/>
              <a:t>use</a:t>
            </a:r>
            <a:r>
              <a:rPr kumimoji="1" lang="zh-CN" altLang="en-US" dirty="0"/>
              <a:t> </a:t>
            </a:r>
            <a:r>
              <a:rPr kumimoji="1" lang="en-US" altLang="zh-CN" dirty="0"/>
              <a:t>homogeneous</a:t>
            </a:r>
            <a:r>
              <a:rPr kumimoji="1" lang="zh-CN" altLang="en-US" dirty="0"/>
              <a:t> </a:t>
            </a:r>
            <a:r>
              <a:rPr kumimoji="1" lang="en-US" altLang="zh-CN" dirty="0"/>
              <a:t>GNNs?</a:t>
            </a:r>
          </a:p>
          <a:p>
            <a:r>
              <a:rPr kumimoji="1" lang="en-US" altLang="zh-CN" dirty="0"/>
              <a:t>(c)Given</a:t>
            </a:r>
            <a:r>
              <a:rPr kumimoji="1" lang="zh-CN" altLang="en-US" dirty="0"/>
              <a:t> </a:t>
            </a:r>
            <a:r>
              <a:rPr kumimoji="1" lang="en-US" altLang="zh-CN" dirty="0"/>
              <a:t>a</a:t>
            </a:r>
            <a:r>
              <a:rPr kumimoji="1" lang="zh-CN" altLang="en-US" dirty="0"/>
              <a:t> </a:t>
            </a:r>
            <a:r>
              <a:rPr kumimoji="1" lang="en-US" altLang="zh-CN" dirty="0"/>
              <a:t>graph,</a:t>
            </a:r>
            <a:r>
              <a:rPr kumimoji="1" lang="zh-CN" altLang="en-US" dirty="0"/>
              <a:t> </a:t>
            </a:r>
            <a:r>
              <a:rPr kumimoji="1" lang="en-US" altLang="zh-CN" dirty="0"/>
              <a:t>…</a:t>
            </a:r>
          </a:p>
          <a:p>
            <a:r>
              <a:rPr kumimoji="1" lang="en-US" altLang="zh-CN" dirty="0"/>
              <a:t>(c)homogeneous</a:t>
            </a:r>
            <a:r>
              <a:rPr kumimoji="1" lang="zh-CN" altLang="en-US" dirty="0"/>
              <a:t> </a:t>
            </a:r>
            <a:r>
              <a:rPr kumimoji="1" lang="en-US" altLang="zh-CN" dirty="0"/>
              <a:t>GNNs</a:t>
            </a:r>
            <a:r>
              <a:rPr kumimoji="1" lang="zh-CN" altLang="en-US" dirty="0"/>
              <a:t> </a:t>
            </a:r>
            <a:r>
              <a:rPr kumimoji="1" lang="en-US" altLang="zh-CN" dirty="0"/>
              <a:t>include</a:t>
            </a:r>
            <a:r>
              <a:rPr kumimoji="1" lang="zh-CN" altLang="en-US" dirty="0"/>
              <a:t> </a:t>
            </a:r>
            <a:r>
              <a:rPr kumimoji="1" lang="en-US" altLang="zh-CN" dirty="0"/>
              <a:t>many</a:t>
            </a:r>
            <a:r>
              <a:rPr kumimoji="1" lang="zh-CN" altLang="en-US" dirty="0"/>
              <a:t> </a:t>
            </a:r>
            <a:r>
              <a:rPr kumimoji="1" lang="en-US" altLang="zh-CN" dirty="0"/>
              <a:t>of</a:t>
            </a:r>
            <a:r>
              <a:rPr kumimoji="1" lang="zh-CN" altLang="en-US" dirty="0"/>
              <a:t> </a:t>
            </a:r>
            <a:r>
              <a:rPr kumimoji="1" lang="en-US" altLang="zh-CN" dirty="0"/>
              <a:t>the</a:t>
            </a:r>
            <a:r>
              <a:rPr kumimoji="1" lang="zh-CN" altLang="en-US" dirty="0"/>
              <a:t> </a:t>
            </a:r>
            <a:r>
              <a:rPr kumimoji="1" lang="en-US" altLang="zh-CN" dirty="0"/>
              <a:t>GNN</a:t>
            </a:r>
            <a:r>
              <a:rPr kumimoji="1" lang="zh-CN" altLang="en-US" dirty="0"/>
              <a:t> </a:t>
            </a:r>
            <a:r>
              <a:rPr kumimoji="1" lang="en-US" altLang="zh-CN" dirty="0"/>
              <a:t>variants</a:t>
            </a:r>
            <a:r>
              <a:rPr kumimoji="1" lang="zh-CN" altLang="en-US" dirty="0"/>
              <a:t> </a:t>
            </a:r>
            <a:r>
              <a:rPr kumimoji="1" lang="en-US" altLang="zh-CN" dirty="0"/>
              <a:t>which</a:t>
            </a:r>
            <a:r>
              <a:rPr kumimoji="1" lang="zh-CN" altLang="en-US" dirty="0"/>
              <a:t> </a:t>
            </a:r>
            <a:r>
              <a:rPr kumimoji="1" lang="en-US" altLang="zh-CN" dirty="0"/>
              <a:t>we</a:t>
            </a:r>
            <a:r>
              <a:rPr kumimoji="1" lang="zh-CN" altLang="en-US" dirty="0"/>
              <a:t> </a:t>
            </a:r>
            <a:r>
              <a:rPr kumimoji="1" lang="en-US" altLang="zh-CN" dirty="0"/>
              <a:t>have</a:t>
            </a:r>
            <a:r>
              <a:rPr kumimoji="1" lang="zh-CN" altLang="en-US" dirty="0"/>
              <a:t> </a:t>
            </a:r>
            <a:r>
              <a:rPr kumimoji="1" lang="en-US" altLang="zh-CN" dirty="0"/>
              <a:t>introduced</a:t>
            </a:r>
            <a:r>
              <a:rPr kumimoji="1" lang="zh-CN" altLang="en-US" dirty="0"/>
              <a:t> </a:t>
            </a:r>
            <a:r>
              <a:rPr kumimoji="1" lang="en-US" altLang="zh-CN" dirty="0"/>
              <a:t>in</a:t>
            </a:r>
            <a:r>
              <a:rPr kumimoji="1" lang="zh-CN" altLang="en-US" dirty="0"/>
              <a:t> </a:t>
            </a:r>
            <a:r>
              <a:rPr kumimoji="1" lang="en-US" altLang="zh-CN" dirty="0"/>
              <a:t>the</a:t>
            </a:r>
            <a:r>
              <a:rPr kumimoji="1" lang="zh-CN" altLang="en-US" dirty="0"/>
              <a:t> </a:t>
            </a:r>
            <a:r>
              <a:rPr kumimoji="1" lang="en-US" altLang="zh-CN" dirty="0"/>
              <a:t>introduction</a:t>
            </a:r>
            <a:r>
              <a:rPr kumimoji="1" lang="zh-CN" altLang="en-US" dirty="0"/>
              <a:t> </a:t>
            </a:r>
            <a:r>
              <a:rPr kumimoji="1" lang="en-US" altLang="zh-CN" dirty="0"/>
              <a:t>part.</a:t>
            </a:r>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66</a:t>
            </a:fld>
            <a:endParaRPr lang="en-US"/>
          </a:p>
        </p:txBody>
      </p:sp>
    </p:spTree>
    <p:extLst>
      <p:ext uri="{BB962C8B-B14F-4D97-AF65-F5344CB8AC3E}">
        <p14:creationId xmlns:p14="http://schemas.microsoft.com/office/powerpoint/2010/main" val="41489953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Given</a:t>
            </a:r>
            <a:r>
              <a:rPr kumimoji="1" lang="zh-CN" altLang="en-US" dirty="0"/>
              <a:t> </a:t>
            </a:r>
            <a:r>
              <a:rPr kumimoji="1" lang="en-US" altLang="zh-CN" dirty="0"/>
              <a:t>a</a:t>
            </a:r>
            <a:r>
              <a:rPr kumimoji="1" lang="zh-CN" altLang="en-US" dirty="0"/>
              <a:t> </a:t>
            </a:r>
            <a:r>
              <a:rPr kumimoji="1" lang="en-US" altLang="zh-CN" dirty="0"/>
              <a:t>non-homogeneous</a:t>
            </a:r>
            <a:r>
              <a:rPr kumimoji="1" lang="zh-CN" altLang="en-US" dirty="0"/>
              <a:t> </a:t>
            </a:r>
            <a:r>
              <a:rPr kumimoji="1" lang="en-US" altLang="zh-CN" dirty="0"/>
              <a:t>graph</a:t>
            </a:r>
            <a:r>
              <a:rPr kumimoji="1" lang="zh-CN" altLang="en-US" dirty="0"/>
              <a:t> </a:t>
            </a:r>
            <a:r>
              <a:rPr kumimoji="1" lang="en-US" altLang="zh-CN" dirty="0"/>
              <a:t>which</a:t>
            </a:r>
            <a:r>
              <a:rPr kumimoji="1" lang="zh-CN" altLang="en-US" dirty="0"/>
              <a:t> </a:t>
            </a:r>
            <a:r>
              <a:rPr kumimoji="1" lang="en-US" altLang="zh-CN" dirty="0"/>
              <a:t>contains</a:t>
            </a:r>
            <a:r>
              <a:rPr kumimoji="1" lang="zh-CN" altLang="en-US" dirty="0"/>
              <a:t> </a:t>
            </a:r>
            <a:r>
              <a:rPr kumimoji="1" lang="en-US" altLang="zh-CN" dirty="0"/>
              <a:t>various</a:t>
            </a:r>
            <a:r>
              <a:rPr kumimoji="1" lang="zh-CN" altLang="en-US" dirty="0"/>
              <a:t> </a:t>
            </a:r>
            <a:r>
              <a:rPr kumimoji="1" lang="en-US" altLang="zh-CN" dirty="0"/>
              <a:t>edge</a:t>
            </a:r>
            <a:r>
              <a:rPr kumimoji="1" lang="zh-CN" altLang="en-US" dirty="0"/>
              <a:t> </a:t>
            </a:r>
            <a:r>
              <a:rPr kumimoji="1" lang="en-US" altLang="zh-CN" dirty="0"/>
              <a:t>types,</a:t>
            </a:r>
            <a:r>
              <a:rPr kumimoji="1" lang="zh-CN" altLang="en-US" dirty="0"/>
              <a:t> </a:t>
            </a:r>
            <a:r>
              <a:rPr kumimoji="1" lang="en-US" altLang="zh-CN" dirty="0"/>
              <a:t>we</a:t>
            </a:r>
            <a:r>
              <a:rPr kumimoji="1" lang="zh-CN" altLang="en-US" dirty="0"/>
              <a:t> </a:t>
            </a:r>
            <a:r>
              <a:rPr kumimoji="1" lang="en-US" altLang="zh-CN" dirty="0"/>
              <a:t>can</a:t>
            </a:r>
            <a:r>
              <a:rPr kumimoji="1" lang="zh-CN" altLang="en-US" dirty="0"/>
              <a:t> </a:t>
            </a:r>
            <a:r>
              <a:rPr kumimoji="1" lang="en-US" altLang="zh-CN" dirty="0" err="1"/>
              <a:t>legerage</a:t>
            </a:r>
            <a:r>
              <a:rPr kumimoji="1" lang="zh-CN" altLang="en-US" dirty="0"/>
              <a:t> </a:t>
            </a:r>
            <a:endParaRPr kumimoji="1" lang="en-US" altLang="zh-CN" dirty="0"/>
          </a:p>
          <a:p>
            <a:r>
              <a:rPr kumimoji="1" lang="en-US" altLang="zh-CN" dirty="0"/>
              <a:t>(c)</a:t>
            </a:r>
            <a:r>
              <a:rPr kumimoji="1" lang="en-US" altLang="zh-CN" dirty="0" err="1"/>
              <a:t>levi</a:t>
            </a:r>
            <a:r>
              <a:rPr kumimoji="1" lang="zh-CN" altLang="en-US" dirty="0"/>
              <a:t> </a:t>
            </a:r>
            <a:r>
              <a:rPr kumimoji="1" lang="en-US" altLang="zh-CN" dirty="0"/>
              <a:t>graph</a:t>
            </a:r>
            <a:r>
              <a:rPr kumimoji="1" lang="zh-CN" altLang="en-US" dirty="0"/>
              <a:t> </a:t>
            </a:r>
            <a:r>
              <a:rPr kumimoji="1" lang="en-US" altLang="zh-CN" dirty="0"/>
              <a:t>conversion</a:t>
            </a:r>
            <a:r>
              <a:rPr kumimoji="1" lang="zh-CN" altLang="en-US" dirty="0"/>
              <a:t> </a:t>
            </a:r>
            <a:r>
              <a:rPr kumimoji="1" lang="en-US" altLang="zh-CN" dirty="0"/>
              <a:t>to</a:t>
            </a:r>
            <a:r>
              <a:rPr kumimoji="1" lang="zh-CN" altLang="en-US" dirty="0"/>
              <a:t> </a:t>
            </a:r>
            <a:r>
              <a:rPr kumimoji="1" lang="en-US" altLang="zh-CN" dirty="0"/>
              <a:t>….</a:t>
            </a:r>
            <a:r>
              <a:rPr kumimoji="1" lang="zh-CN" altLang="en-US" dirty="0"/>
              <a:t> </a:t>
            </a:r>
            <a:r>
              <a:rPr kumimoji="1" lang="en-US" altLang="zh-CN" dirty="0"/>
              <a:t>Then</a:t>
            </a:r>
            <a:r>
              <a:rPr kumimoji="1" lang="zh-CN" altLang="en-US" dirty="0"/>
              <a:t> </a:t>
            </a:r>
            <a:r>
              <a:rPr kumimoji="1" lang="en-US" altLang="zh-CN" dirty="0"/>
              <a:t>we</a:t>
            </a:r>
            <a:r>
              <a:rPr kumimoji="1" lang="zh-CN" altLang="en-US" dirty="0"/>
              <a:t> </a:t>
            </a:r>
            <a:r>
              <a:rPr kumimoji="1" lang="en-US" altLang="zh-CN" dirty="0"/>
              <a:t>can</a:t>
            </a:r>
            <a:r>
              <a:rPr kumimoji="1" lang="zh-CN" altLang="en-US" dirty="0"/>
              <a:t> </a:t>
            </a:r>
            <a:r>
              <a:rPr kumimoji="1" lang="en-US" altLang="zh-CN" dirty="0"/>
              <a:t>simply</a:t>
            </a:r>
            <a:r>
              <a:rPr kumimoji="1" lang="zh-CN" altLang="en-US" dirty="0"/>
              <a:t> </a:t>
            </a:r>
            <a:r>
              <a:rPr kumimoji="1" lang="en-US" altLang="zh-CN" dirty="0"/>
              <a:t>apply</a:t>
            </a:r>
            <a:r>
              <a:rPr kumimoji="1" lang="zh-CN" altLang="en-US" dirty="0"/>
              <a:t> </a:t>
            </a:r>
            <a:r>
              <a:rPr kumimoji="1" lang="en-US" altLang="zh-CN" dirty="0"/>
              <a:t>homogeneous</a:t>
            </a:r>
            <a:r>
              <a:rPr kumimoji="1" lang="zh-CN" altLang="en-US" dirty="0"/>
              <a:t> </a:t>
            </a:r>
            <a:r>
              <a:rPr kumimoji="1" lang="en-US" altLang="zh-CN" dirty="0"/>
              <a:t>GNNs.</a:t>
            </a:r>
          </a:p>
          <a:p>
            <a:r>
              <a:rPr kumimoji="1" lang="en-US" altLang="zh-CN" dirty="0"/>
              <a:t>(c)</a:t>
            </a:r>
            <a:r>
              <a:rPr kumimoji="1" lang="zh-CN" altLang="en-US" dirty="0"/>
              <a:t> </a:t>
            </a:r>
            <a:r>
              <a:rPr kumimoji="1" lang="en-US" altLang="zh-CN" dirty="0"/>
              <a:t>The</a:t>
            </a:r>
            <a:r>
              <a:rPr kumimoji="1" lang="zh-CN" altLang="en-US" dirty="0"/>
              <a:t> </a:t>
            </a:r>
            <a:r>
              <a:rPr kumimoji="1" lang="en-US" altLang="zh-CN" dirty="0"/>
              <a:t>key</a:t>
            </a:r>
            <a:r>
              <a:rPr kumimoji="1" lang="zh-CN" altLang="en-US" dirty="0"/>
              <a:t> </a:t>
            </a:r>
            <a:r>
              <a:rPr kumimoji="1" lang="en-US" altLang="zh-CN" dirty="0" err="1"/>
              <a:t>dea</a:t>
            </a:r>
            <a:r>
              <a:rPr kumimoji="1" lang="zh-CN" altLang="en-US" dirty="0"/>
              <a:t> </a:t>
            </a:r>
            <a:r>
              <a:rPr kumimoji="1" lang="en-US" altLang="zh-CN" dirty="0"/>
              <a:t>is</a:t>
            </a:r>
            <a:r>
              <a:rPr kumimoji="1" lang="zh-CN" altLang="en-US" dirty="0"/>
              <a:t> </a:t>
            </a:r>
            <a:r>
              <a:rPr kumimoji="1" lang="en-US" altLang="zh-CN" dirty="0"/>
              <a:t>to</a:t>
            </a:r>
            <a:r>
              <a:rPr kumimoji="1" lang="zh-CN" altLang="en-US" dirty="0"/>
              <a:t> </a:t>
            </a:r>
            <a:r>
              <a:rPr kumimoji="1" lang="en-US" altLang="zh-CN" dirty="0"/>
              <a:t>regard</a:t>
            </a:r>
            <a:r>
              <a:rPr kumimoji="1" lang="zh-CN" altLang="en-US" dirty="0"/>
              <a:t> </a:t>
            </a:r>
            <a:r>
              <a:rPr kumimoji="1" lang="en-US" altLang="zh-CN" dirty="0"/>
              <a:t>each</a:t>
            </a:r>
            <a:r>
              <a:rPr kumimoji="1" lang="zh-CN" altLang="en-US" dirty="0"/>
              <a:t> </a:t>
            </a:r>
            <a:r>
              <a:rPr kumimoji="1" lang="en-US" altLang="zh-CN" dirty="0"/>
              <a:t>edge</a:t>
            </a:r>
            <a:r>
              <a:rPr kumimoji="1" lang="zh-CN" altLang="en-US" dirty="0"/>
              <a:t> </a:t>
            </a:r>
            <a:r>
              <a:rPr kumimoji="1" lang="en-US" altLang="zh-CN" dirty="0"/>
              <a:t>in</a:t>
            </a:r>
            <a:r>
              <a:rPr kumimoji="1" lang="zh-CN" altLang="en-US" dirty="0"/>
              <a:t> </a:t>
            </a:r>
            <a:r>
              <a:rPr kumimoji="1" lang="en-US" altLang="zh-CN" dirty="0"/>
              <a:t>the</a:t>
            </a:r>
            <a:r>
              <a:rPr kumimoji="1" lang="zh-CN" altLang="en-US" dirty="0"/>
              <a:t> </a:t>
            </a:r>
            <a:r>
              <a:rPr kumimoji="1" lang="en-US" altLang="zh-CN" dirty="0"/>
              <a:t>original</a:t>
            </a:r>
            <a:r>
              <a:rPr kumimoji="1" lang="zh-CN" altLang="en-US" dirty="0"/>
              <a:t> </a:t>
            </a:r>
            <a:r>
              <a:rPr kumimoji="1" lang="en-US" altLang="zh-CN" dirty="0"/>
              <a:t>graph</a:t>
            </a:r>
            <a:r>
              <a:rPr kumimoji="1" lang="zh-CN" altLang="en-US" dirty="0"/>
              <a:t> </a:t>
            </a:r>
            <a:r>
              <a:rPr kumimoji="1" lang="en-US" altLang="zh-CN" dirty="0"/>
              <a:t>as</a:t>
            </a:r>
            <a:r>
              <a:rPr kumimoji="1" lang="zh-CN" altLang="en-US" dirty="0"/>
              <a:t> </a:t>
            </a:r>
            <a:r>
              <a:rPr kumimoji="1" lang="en-US" altLang="zh-CN" dirty="0"/>
              <a:t>new</a:t>
            </a:r>
            <a:r>
              <a:rPr kumimoji="1" lang="zh-CN" altLang="en-US" dirty="0"/>
              <a:t> </a:t>
            </a:r>
            <a:r>
              <a:rPr kumimoji="1" lang="en-US" altLang="zh-CN" dirty="0"/>
              <a:t>nodes,</a:t>
            </a:r>
            <a:r>
              <a:rPr kumimoji="1" lang="zh-CN" altLang="en-US" dirty="0"/>
              <a:t> </a:t>
            </a:r>
            <a:r>
              <a:rPr kumimoji="1" lang="en-US" altLang="zh-CN" dirty="0"/>
              <a:t>and</a:t>
            </a:r>
            <a:r>
              <a:rPr kumimoji="1" lang="zh-CN" altLang="en-US" dirty="0"/>
              <a:t> </a:t>
            </a:r>
            <a:r>
              <a:rPr kumimoji="1" lang="en-US" altLang="zh-CN" dirty="0"/>
              <a:t>connect</a:t>
            </a:r>
            <a:r>
              <a:rPr kumimoji="1" lang="zh-CN" altLang="en-US" dirty="0"/>
              <a:t> </a:t>
            </a:r>
            <a:r>
              <a:rPr kumimoji="1" lang="en-US" altLang="zh-CN" dirty="0"/>
              <a:t>original</a:t>
            </a:r>
            <a:r>
              <a:rPr kumimoji="1" lang="zh-CN" altLang="en-US" dirty="0"/>
              <a:t> </a:t>
            </a:r>
            <a:r>
              <a:rPr kumimoji="1" lang="en-US" altLang="zh-CN" dirty="0"/>
              <a:t>nodes</a:t>
            </a:r>
            <a:r>
              <a:rPr kumimoji="1" lang="zh-CN" altLang="en-US" dirty="0"/>
              <a:t> </a:t>
            </a:r>
            <a:r>
              <a:rPr kumimoji="1" lang="en-US" altLang="zh-CN" dirty="0"/>
              <a:t>and</a:t>
            </a:r>
            <a:r>
              <a:rPr kumimoji="1" lang="zh-CN" altLang="en-US" dirty="0"/>
              <a:t> </a:t>
            </a:r>
            <a:r>
              <a:rPr kumimoji="1" lang="en-US" altLang="zh-CN" dirty="0"/>
              <a:t>new</a:t>
            </a:r>
            <a:r>
              <a:rPr kumimoji="1" lang="zh-CN" altLang="en-US" dirty="0"/>
              <a:t> </a:t>
            </a:r>
            <a:r>
              <a:rPr kumimoji="1" lang="en-US" altLang="zh-CN" dirty="0"/>
              <a:t>nodes.</a:t>
            </a:r>
            <a:r>
              <a:rPr kumimoji="1" lang="zh-CN" altLang="en-US" dirty="0"/>
              <a:t> </a:t>
            </a:r>
            <a:r>
              <a:rPr kumimoji="1" lang="en-US" altLang="zh-CN" dirty="0"/>
              <a:t>As</a:t>
            </a:r>
            <a:r>
              <a:rPr kumimoji="1" lang="zh-CN" altLang="en-US" dirty="0"/>
              <a:t> </a:t>
            </a:r>
            <a:r>
              <a:rPr kumimoji="1" lang="en-US" altLang="zh-CN" dirty="0"/>
              <a:t>a</a:t>
            </a:r>
            <a:r>
              <a:rPr kumimoji="1" lang="zh-CN" altLang="en-US" dirty="0"/>
              <a:t> </a:t>
            </a:r>
            <a:r>
              <a:rPr kumimoji="1" lang="en-US" altLang="zh-CN" dirty="0"/>
              <a:t>result,</a:t>
            </a:r>
            <a:r>
              <a:rPr kumimoji="1" lang="zh-CN" altLang="en-US" dirty="0"/>
              <a:t> </a:t>
            </a:r>
            <a:r>
              <a:rPr kumimoji="1" lang="en-US" altLang="zh-CN" dirty="0"/>
              <a:t>we</a:t>
            </a:r>
            <a:r>
              <a:rPr kumimoji="1" lang="zh-CN" altLang="en-US" dirty="0"/>
              <a:t> </a:t>
            </a:r>
            <a:r>
              <a:rPr kumimoji="1" lang="en-US" altLang="zh-CN" dirty="0"/>
              <a:t>will</a:t>
            </a:r>
            <a:r>
              <a:rPr kumimoji="1" lang="zh-CN" altLang="en-US" dirty="0"/>
              <a:t> </a:t>
            </a:r>
            <a:r>
              <a:rPr kumimoji="1" lang="en-US" altLang="zh-CN" dirty="0"/>
              <a:t>get</a:t>
            </a:r>
            <a:r>
              <a:rPr kumimoji="1" lang="zh-CN" altLang="en-US" dirty="0"/>
              <a:t> </a:t>
            </a:r>
            <a:r>
              <a:rPr kumimoji="1" lang="en-US" altLang="zh-CN" dirty="0"/>
              <a:t>a</a:t>
            </a:r>
            <a:r>
              <a:rPr kumimoji="1" lang="zh-CN" altLang="en-US" dirty="0"/>
              <a:t> </a:t>
            </a:r>
            <a:r>
              <a:rPr kumimoji="1" lang="en-US" altLang="zh-CN" dirty="0"/>
              <a:t>bipartite</a:t>
            </a:r>
            <a:r>
              <a:rPr kumimoji="1" lang="zh-CN" altLang="en-US" dirty="0"/>
              <a:t> </a:t>
            </a:r>
            <a:r>
              <a:rPr kumimoji="1" lang="en-US" altLang="zh-CN" dirty="0"/>
              <a:t>graph.</a:t>
            </a:r>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67</a:t>
            </a:fld>
            <a:endParaRPr lang="en-US"/>
          </a:p>
        </p:txBody>
      </p:sp>
    </p:spTree>
    <p:extLst>
      <p:ext uri="{BB962C8B-B14F-4D97-AF65-F5344CB8AC3E}">
        <p14:creationId xmlns:p14="http://schemas.microsoft.com/office/powerpoint/2010/main" val="31119009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We</a:t>
            </a:r>
            <a:r>
              <a:rPr kumimoji="1" lang="zh-CN" altLang="en-US" dirty="0"/>
              <a:t> </a:t>
            </a:r>
            <a:r>
              <a:rPr kumimoji="1" lang="en-US" altLang="zh-CN" dirty="0"/>
              <a:t>know</a:t>
            </a:r>
            <a:r>
              <a:rPr kumimoji="1" lang="zh-CN" altLang="en-US" dirty="0"/>
              <a:t> </a:t>
            </a:r>
            <a:r>
              <a:rPr kumimoji="1" lang="en-US" altLang="zh-CN" dirty="0"/>
              <a:t>edge</a:t>
            </a:r>
            <a:r>
              <a:rPr kumimoji="1" lang="zh-CN" altLang="en-US" dirty="0"/>
              <a:t> </a:t>
            </a:r>
            <a:r>
              <a:rPr kumimoji="1" lang="en-US" altLang="zh-CN" dirty="0"/>
              <a:t>direction</a:t>
            </a:r>
            <a:r>
              <a:rPr kumimoji="1" lang="zh-CN" altLang="en-US" dirty="0"/>
              <a:t> </a:t>
            </a:r>
            <a:r>
              <a:rPr kumimoji="1" lang="en-US" altLang="zh-CN" dirty="0"/>
              <a:t>is</a:t>
            </a:r>
            <a:r>
              <a:rPr kumimoji="1" lang="zh-CN" altLang="en-US" dirty="0"/>
              <a:t> </a:t>
            </a:r>
            <a:r>
              <a:rPr kumimoji="1" lang="en-US" altLang="zh-CN" dirty="0"/>
              <a:t>important</a:t>
            </a:r>
            <a:r>
              <a:rPr kumimoji="1" lang="zh-CN" altLang="en-US" dirty="0"/>
              <a:t> </a:t>
            </a:r>
            <a:r>
              <a:rPr kumimoji="1" lang="en-US" altLang="zh-CN" dirty="0"/>
              <a:t>(think</a:t>
            </a:r>
            <a:r>
              <a:rPr kumimoji="1" lang="zh-CN" altLang="en-US" dirty="0"/>
              <a:t> </a:t>
            </a:r>
            <a:r>
              <a:rPr kumimoji="1" lang="en-US" altLang="zh-CN" dirty="0"/>
              <a:t>about</a:t>
            </a:r>
            <a:r>
              <a:rPr kumimoji="1" lang="zh-CN" altLang="en-US" dirty="0"/>
              <a:t> </a:t>
            </a:r>
            <a:r>
              <a:rPr kumimoji="1" lang="en-US" altLang="zh-CN" dirty="0"/>
              <a:t>the</a:t>
            </a:r>
            <a:r>
              <a:rPr kumimoji="1" lang="zh-CN" altLang="en-US" dirty="0"/>
              <a:t> </a:t>
            </a:r>
            <a:r>
              <a:rPr kumimoji="1" lang="en-US" altLang="zh-CN" dirty="0"/>
              <a:t>success</a:t>
            </a:r>
            <a:r>
              <a:rPr kumimoji="1" lang="zh-CN" altLang="en-US" dirty="0"/>
              <a:t> </a:t>
            </a:r>
            <a:r>
              <a:rPr kumimoji="1" lang="en-US" altLang="zh-CN" dirty="0"/>
              <a:t>of</a:t>
            </a:r>
            <a:r>
              <a:rPr kumimoji="1" lang="zh-CN" altLang="en-US" dirty="0"/>
              <a:t> </a:t>
            </a:r>
            <a:r>
              <a:rPr kumimoji="1" lang="en-US" altLang="zh-CN" dirty="0" err="1"/>
              <a:t>BiLSTM</a:t>
            </a:r>
            <a:r>
              <a:rPr kumimoji="1" lang="zh-CN" altLang="en-US" dirty="0"/>
              <a:t> </a:t>
            </a:r>
            <a:r>
              <a:rPr kumimoji="1" lang="en-US" altLang="zh-CN" dirty="0"/>
              <a:t>and</a:t>
            </a:r>
            <a:r>
              <a:rPr kumimoji="1" lang="zh-CN" altLang="en-US" dirty="0"/>
              <a:t> </a:t>
            </a:r>
            <a:r>
              <a:rPr kumimoji="1" lang="en-US" altLang="zh-CN" dirty="0"/>
              <a:t>BERT).</a:t>
            </a:r>
            <a:r>
              <a:rPr kumimoji="1" lang="zh-CN" altLang="en-US" dirty="0"/>
              <a:t> </a:t>
            </a:r>
            <a:r>
              <a:rPr kumimoji="1" lang="en-US" altLang="zh-CN" dirty="0"/>
              <a:t>Given</a:t>
            </a:r>
            <a:r>
              <a:rPr kumimoji="1" lang="zh-CN" altLang="en-US" dirty="0"/>
              <a:t> </a:t>
            </a:r>
            <a:r>
              <a:rPr kumimoji="1" lang="en-US" altLang="zh-CN" dirty="0"/>
              <a:t>a</a:t>
            </a:r>
            <a:r>
              <a:rPr kumimoji="1" lang="zh-CN" altLang="en-US" dirty="0"/>
              <a:t> </a:t>
            </a:r>
            <a:r>
              <a:rPr kumimoji="1" lang="en-US" altLang="zh-CN" dirty="0"/>
              <a:t>directed</a:t>
            </a:r>
            <a:r>
              <a:rPr kumimoji="1" lang="zh-CN" altLang="en-US" dirty="0"/>
              <a:t> </a:t>
            </a:r>
            <a:r>
              <a:rPr kumimoji="1" lang="en-US" altLang="zh-CN" dirty="0"/>
              <a:t>graph,</a:t>
            </a:r>
            <a:r>
              <a:rPr kumimoji="1" lang="zh-CN" altLang="en-US" dirty="0"/>
              <a:t> </a:t>
            </a:r>
            <a:r>
              <a:rPr kumimoji="1" lang="en-US" altLang="zh-CN" dirty="0"/>
              <a:t>we</a:t>
            </a:r>
            <a:r>
              <a:rPr kumimoji="1" lang="zh-CN" altLang="en-US" dirty="0"/>
              <a:t> </a:t>
            </a:r>
            <a:r>
              <a:rPr kumimoji="1" lang="en-US" altLang="zh-CN" dirty="0"/>
              <a:t>might</a:t>
            </a:r>
            <a:r>
              <a:rPr kumimoji="1" lang="zh-CN" altLang="en-US" dirty="0"/>
              <a:t> </a:t>
            </a:r>
            <a:r>
              <a:rPr kumimoji="1" lang="en-US" altLang="zh-CN" dirty="0"/>
              <a:t>not</a:t>
            </a:r>
            <a:r>
              <a:rPr kumimoji="1" lang="zh-CN" altLang="en-US" dirty="0"/>
              <a:t> </a:t>
            </a:r>
            <a:r>
              <a:rPr kumimoji="1" lang="en-US" altLang="zh-CN" dirty="0"/>
              <a:t>able</a:t>
            </a:r>
            <a:r>
              <a:rPr kumimoji="1" lang="zh-CN" altLang="en-US" dirty="0"/>
              <a:t> </a:t>
            </a:r>
            <a:r>
              <a:rPr kumimoji="1" lang="en-US" altLang="zh-CN" dirty="0"/>
              <a:t>to</a:t>
            </a:r>
            <a:r>
              <a:rPr kumimoji="1" lang="zh-CN" altLang="en-US" dirty="0"/>
              <a:t> </a:t>
            </a:r>
            <a:r>
              <a:rPr kumimoji="1" lang="en-US" altLang="zh-CN" dirty="0"/>
              <a:t>directly</a:t>
            </a:r>
            <a:r>
              <a:rPr kumimoji="1" lang="zh-CN" altLang="en-US" dirty="0"/>
              <a:t> </a:t>
            </a:r>
            <a:r>
              <a:rPr kumimoji="1" lang="en-US" altLang="zh-CN" dirty="0"/>
              <a:t>apply</a:t>
            </a:r>
            <a:r>
              <a:rPr kumimoji="1" lang="zh-CN" altLang="en-US" dirty="0"/>
              <a:t> </a:t>
            </a:r>
            <a:r>
              <a:rPr kumimoji="1" lang="en-US" altLang="zh-CN" dirty="0"/>
              <a:t>some</a:t>
            </a:r>
            <a:r>
              <a:rPr kumimoji="1" lang="zh-CN" altLang="en-US" dirty="0"/>
              <a:t> </a:t>
            </a:r>
            <a:r>
              <a:rPr kumimoji="1" lang="en-US" altLang="zh-CN" dirty="0"/>
              <a:t>homogeneous</a:t>
            </a:r>
            <a:r>
              <a:rPr kumimoji="1" lang="zh-CN" altLang="en-US" dirty="0"/>
              <a:t> </a:t>
            </a:r>
            <a:r>
              <a:rPr kumimoji="1" lang="en-US" altLang="zh-CN" dirty="0"/>
              <a:t>GNNs</a:t>
            </a:r>
            <a:r>
              <a:rPr kumimoji="1" lang="zh-CN" altLang="en-US" dirty="0"/>
              <a:t> </a:t>
            </a:r>
            <a:r>
              <a:rPr kumimoji="1" lang="en-US" altLang="zh-CN" dirty="0"/>
              <a:t>which</a:t>
            </a:r>
            <a:r>
              <a:rPr kumimoji="1" lang="zh-CN" altLang="en-US" dirty="0"/>
              <a:t> </a:t>
            </a:r>
            <a:r>
              <a:rPr kumimoji="1" lang="en-US" altLang="zh-CN" dirty="0"/>
              <a:t>will</a:t>
            </a:r>
            <a:r>
              <a:rPr kumimoji="1" lang="zh-CN" altLang="en-US" dirty="0"/>
              <a:t> </a:t>
            </a:r>
            <a:r>
              <a:rPr kumimoji="1" lang="en-US" altLang="zh-CN" dirty="0"/>
              <a:t>lead</a:t>
            </a:r>
            <a:r>
              <a:rPr kumimoji="1" lang="zh-CN" altLang="en-US" dirty="0"/>
              <a:t> </a:t>
            </a:r>
            <a:r>
              <a:rPr kumimoji="1" lang="en-US" altLang="zh-CN" dirty="0"/>
              <a:t>to</a:t>
            </a:r>
            <a:r>
              <a:rPr kumimoji="1" lang="zh-CN" altLang="en-US" dirty="0"/>
              <a:t> </a:t>
            </a:r>
            <a:r>
              <a:rPr kumimoji="1" lang="en-US" altLang="zh-CN" dirty="0"/>
              <a:t>edge</a:t>
            </a:r>
            <a:r>
              <a:rPr kumimoji="1" lang="zh-CN" altLang="en-US" dirty="0"/>
              <a:t> </a:t>
            </a:r>
            <a:r>
              <a:rPr kumimoji="1" lang="en-US" altLang="zh-CN" dirty="0"/>
              <a:t>direction</a:t>
            </a:r>
            <a:r>
              <a:rPr kumimoji="1" lang="zh-CN" altLang="en-US" dirty="0"/>
              <a:t> </a:t>
            </a:r>
            <a:r>
              <a:rPr kumimoji="1" lang="en-US" altLang="zh-CN" dirty="0"/>
              <a:t>information</a:t>
            </a:r>
            <a:r>
              <a:rPr kumimoji="1" lang="zh-CN" altLang="en-US" dirty="0"/>
              <a:t> </a:t>
            </a:r>
            <a:r>
              <a:rPr kumimoji="1" lang="en-US" altLang="zh-CN" dirty="0"/>
              <a:t>loss.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(c)</a:t>
            </a:r>
            <a:r>
              <a:rPr lang="en-US" altLang="zh-CN" dirty="0"/>
              <a:t>Common</a:t>
            </a:r>
            <a:r>
              <a:rPr lang="zh-CN" altLang="en-US" dirty="0"/>
              <a:t> </a:t>
            </a:r>
            <a:r>
              <a:rPr lang="en-US" altLang="zh-CN" dirty="0"/>
              <a:t>strategies</a:t>
            </a:r>
            <a:r>
              <a:rPr lang="zh-CN" altLang="en-US" dirty="0"/>
              <a:t> </a:t>
            </a:r>
            <a:r>
              <a:rPr lang="en-US" altLang="zh-CN" dirty="0"/>
              <a:t>for</a:t>
            </a:r>
            <a:r>
              <a:rPr lang="zh-CN" altLang="en-US" dirty="0"/>
              <a:t> </a:t>
            </a:r>
            <a:r>
              <a:rPr lang="en-US" altLang="zh-CN" dirty="0"/>
              <a:t>handling</a:t>
            </a:r>
            <a:r>
              <a:rPr lang="zh-CN" altLang="en-US" dirty="0"/>
              <a:t> </a:t>
            </a:r>
            <a:r>
              <a:rPr lang="en-US" altLang="zh-CN" dirty="0"/>
              <a:t>directed</a:t>
            </a:r>
            <a:r>
              <a:rPr lang="zh-CN" altLang="en-US" dirty="0"/>
              <a:t> </a:t>
            </a:r>
            <a:r>
              <a:rPr lang="en-US" altLang="zh-CN" dirty="0"/>
              <a:t>graphs</a:t>
            </a:r>
            <a:r>
              <a:rPr lang="zh-CN" altLang="en-US" dirty="0"/>
              <a:t> </a:t>
            </a:r>
            <a:r>
              <a:rPr lang="en-US" altLang="zh-CN" dirty="0"/>
              <a:t>include</a:t>
            </a:r>
            <a:r>
              <a:rPr lang="zh-CN" altLang="en-US" dirty="0"/>
              <a:t> </a:t>
            </a:r>
            <a:r>
              <a:rPr lang="en-US" altLang="zh-CN" dirty="0"/>
              <a:t>a),</a:t>
            </a:r>
            <a:r>
              <a:rPr lang="zh-CN" altLang="en-US" dirty="0"/>
              <a:t> </a:t>
            </a:r>
            <a:r>
              <a:rPr lang="en-US" altLang="zh-CN" dirty="0"/>
              <a:t>b),</a:t>
            </a:r>
            <a:r>
              <a:rPr lang="zh-CN" altLang="en-US" dirty="0"/>
              <a:t> </a:t>
            </a:r>
            <a:r>
              <a:rPr lang="en-US" altLang="zh-CN" dirty="0"/>
              <a:t>c)</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We</a:t>
            </a:r>
            <a:r>
              <a:rPr kumimoji="1" lang="zh-CN" altLang="en-US" dirty="0"/>
              <a:t> </a:t>
            </a:r>
            <a:r>
              <a:rPr kumimoji="1" lang="en-US" altLang="zh-CN" dirty="0"/>
              <a:t>will</a:t>
            </a:r>
            <a:r>
              <a:rPr kumimoji="1" lang="zh-CN" altLang="en-US" dirty="0"/>
              <a:t> </a:t>
            </a:r>
            <a:r>
              <a:rPr kumimoji="1" lang="en-US" altLang="zh-CN" dirty="0"/>
              <a:t>introduce</a:t>
            </a:r>
            <a:r>
              <a:rPr kumimoji="1" lang="zh-CN" altLang="en-US" dirty="0"/>
              <a:t> </a:t>
            </a:r>
            <a:r>
              <a:rPr kumimoji="1" lang="en-US" altLang="zh-CN" dirty="0"/>
              <a:t>each</a:t>
            </a:r>
            <a:r>
              <a:rPr kumimoji="1" lang="zh-CN" altLang="en-US" dirty="0"/>
              <a:t> </a:t>
            </a:r>
            <a:r>
              <a:rPr kumimoji="1" lang="en-US" altLang="zh-CN" dirty="0"/>
              <a:t>of</a:t>
            </a:r>
            <a:r>
              <a:rPr kumimoji="1" lang="zh-CN" altLang="en-US" dirty="0"/>
              <a:t> </a:t>
            </a:r>
            <a:r>
              <a:rPr kumimoji="1" lang="en-US" altLang="zh-CN" dirty="0"/>
              <a:t>them</a:t>
            </a:r>
            <a:r>
              <a:rPr kumimoji="1" lang="zh-CN" altLang="en-US" dirty="0"/>
              <a:t> </a:t>
            </a:r>
            <a:r>
              <a:rPr kumimoji="1" lang="en-US" altLang="zh-CN" dirty="0"/>
              <a:t>next.</a:t>
            </a:r>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68</a:t>
            </a:fld>
            <a:endParaRPr lang="en-US"/>
          </a:p>
        </p:txBody>
      </p:sp>
    </p:spTree>
    <p:extLst>
      <p:ext uri="{BB962C8B-B14F-4D97-AF65-F5344CB8AC3E}">
        <p14:creationId xmlns:p14="http://schemas.microsoft.com/office/powerpoint/2010/main" val="19196061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dir</a:t>
            </a:r>
            <a:r>
              <a:rPr lang="en-US" sz="1200" kern="1200" dirty="0">
                <a:solidFill>
                  <a:schemeClr val="tx1"/>
                </a:solidFill>
                <a:effectLst/>
                <a:latin typeface="+mn-lt"/>
                <a:ea typeface="+mn-ea"/>
                <a:cs typeface="+mn-cs"/>
              </a:rPr>
              <a:t>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j}=\left\{</a:t>
            </a:r>
          </a:p>
          <a:p>
            <a:r>
              <a:rPr lang="en-US" sz="1200" kern="1200" dirty="0">
                <a:solidFill>
                  <a:schemeClr val="tx1"/>
                </a:solidFill>
                <a:effectLst/>
                <a:latin typeface="+mn-lt"/>
                <a:ea typeface="+mn-ea"/>
                <a:cs typeface="+mn-cs"/>
              </a:rPr>
              <a:t>\begin{aligned}</a:t>
            </a:r>
          </a:p>
          <a:p>
            <a:r>
              <a:rPr lang="en-US" sz="1200" kern="1200" dirty="0">
                <a:solidFill>
                  <a:schemeClr val="tx1"/>
                </a:solidFill>
                <a:effectLst/>
                <a:latin typeface="+mn-lt"/>
                <a:ea typeface="+mn-ea"/>
                <a:cs typeface="+mn-cs"/>
              </a:rPr>
              <a:t>&amp;default, &amp; \</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{$e_{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j}$ is originally existing in the graph} \\</a:t>
            </a:r>
          </a:p>
          <a:p>
            <a:r>
              <a:rPr lang="en-US" sz="1200" kern="1200" dirty="0">
                <a:solidFill>
                  <a:schemeClr val="tx1"/>
                </a:solidFill>
                <a:effectLst/>
                <a:latin typeface="+mn-lt"/>
                <a:ea typeface="+mn-ea"/>
                <a:cs typeface="+mn-cs"/>
              </a:rPr>
              <a:t>&amp;inverse, &amp; \</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{$e_{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j}$ is the inverse edge} \\</a:t>
            </a:r>
          </a:p>
          <a:p>
            <a:r>
              <a:rPr lang="en-US" sz="1200" kern="1200" dirty="0">
                <a:solidFill>
                  <a:schemeClr val="tx1"/>
                </a:solidFill>
                <a:effectLst/>
                <a:latin typeface="+mn-lt"/>
                <a:ea typeface="+mn-ea"/>
                <a:cs typeface="+mn-cs"/>
              </a:rPr>
              <a:t>&amp;self, &amp;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 j</a:t>
            </a:r>
          </a:p>
          <a:p>
            <a:r>
              <a:rPr lang="en-US" sz="1200" kern="1200" dirty="0">
                <a:solidFill>
                  <a:schemeClr val="tx1"/>
                </a:solidFill>
                <a:effectLst/>
                <a:latin typeface="+mn-lt"/>
                <a:ea typeface="+mn-ea"/>
                <a:cs typeface="+mn-cs"/>
              </a:rPr>
              <a:t>\end{aligned}</a:t>
            </a:r>
          </a:p>
          <a:p>
            <a:r>
              <a:rPr lang="en-US" sz="1200" kern="1200" dirty="0">
                <a:solidFill>
                  <a:schemeClr val="tx1"/>
                </a:solidFill>
                <a:effectLst/>
                <a:latin typeface="+mn-lt"/>
                <a:ea typeface="+mn-ea"/>
                <a:cs typeface="+mn-cs"/>
              </a:rPr>
              <a:t>\right.</a:t>
            </a:r>
          </a:p>
          <a:p>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69</a:t>
            </a:fld>
            <a:endParaRPr lang="en-US"/>
          </a:p>
        </p:txBody>
      </p:sp>
    </p:spTree>
    <p:extLst>
      <p:ext uri="{BB962C8B-B14F-4D97-AF65-F5344CB8AC3E}">
        <p14:creationId xmlns:p14="http://schemas.microsoft.com/office/powerpoint/2010/main" val="33648196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We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summarized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two</a:t>
            </a:r>
            <a:r>
              <a:rPr lang="zh-CN" altLang="en-US" sz="1200" kern="1200" dirty="0">
                <a:solidFill>
                  <a:schemeClr val="tx1"/>
                </a:solidFill>
                <a:effectLst/>
                <a:latin typeface="+mn-lt"/>
                <a:ea typeface="+mn-ea"/>
                <a:cs typeface="+mn-cs"/>
              </a:rPr>
              <a:t> </a:t>
            </a:r>
            <a:r>
              <a:rPr lang="en-US" altLang="zh-CN" sz="1200" kern="1200" dirty="0" err="1">
                <a:solidFill>
                  <a:schemeClr val="tx1"/>
                </a:solidFill>
                <a:effectLst/>
                <a:latin typeface="+mn-lt"/>
                <a:ea typeface="+mn-ea"/>
                <a:cs typeface="+mn-cs"/>
              </a:rPr>
              <a:t>varaints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of</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Bidirectional</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GNNs.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first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one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called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Bi-Sep</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GNN.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(c)Bi-</a:t>
            </a:r>
            <a:r>
              <a:rPr lang="en-US" altLang="zh-CN" sz="1200" kern="1200" dirty="0" err="1">
                <a:solidFill>
                  <a:schemeClr val="tx1"/>
                </a:solidFill>
                <a:effectLst/>
                <a:latin typeface="+mn-lt"/>
                <a:ea typeface="+mn-ea"/>
                <a:cs typeface="+mn-cs"/>
              </a:rPr>
              <a:t>sep</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works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similarly</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to</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famous</a:t>
            </a:r>
            <a:r>
              <a:rPr lang="zh-CN" altLang="en-US" sz="1200" kern="1200" dirty="0">
                <a:solidFill>
                  <a:schemeClr val="tx1"/>
                </a:solidFill>
                <a:effectLst/>
                <a:latin typeface="+mn-lt"/>
                <a:ea typeface="+mn-ea"/>
                <a:cs typeface="+mn-cs"/>
              </a:rPr>
              <a:t> </a:t>
            </a:r>
            <a:r>
              <a:rPr lang="en-US" altLang="zh-CN" sz="1200" kern="1200" dirty="0" err="1">
                <a:solidFill>
                  <a:schemeClr val="tx1"/>
                </a:solidFill>
                <a:effectLst/>
                <a:latin typeface="+mn-lt"/>
                <a:ea typeface="+mn-ea"/>
                <a:cs typeface="+mn-cs"/>
              </a:rPr>
              <a:t>BiLSTM</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mode,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1),</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2)</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dashv</a:t>
            </a:r>
            <a:r>
              <a:rPr lang="en-US" sz="1200" kern="1200" dirty="0">
                <a:solidFill>
                  <a:schemeClr val="tx1"/>
                </a:solidFill>
                <a:effectLst/>
                <a:latin typeface="+mn-lt"/>
                <a:ea typeface="+mn-ea"/>
                <a:cs typeface="+mn-cs"/>
              </a:rPr>
              <a:t>} &amp;= \</a:t>
            </a:r>
            <a:r>
              <a:rPr lang="en-US" sz="1200" kern="1200" dirty="0" err="1">
                <a:solidFill>
                  <a:schemeClr val="tx1"/>
                </a:solidFill>
                <a:effectLst/>
                <a:latin typeface="+mn-lt"/>
                <a:ea typeface="+mn-ea"/>
                <a:cs typeface="+mn-cs"/>
              </a:rPr>
              <a:t>textit</a:t>
            </a:r>
            <a:r>
              <a:rPr lang="en-US" sz="1200" kern="1200" dirty="0">
                <a:solidFill>
                  <a:schemeClr val="tx1"/>
                </a:solidFill>
                <a:effectLst/>
                <a:latin typeface="+mn-lt"/>
                <a:ea typeface="+mn-ea"/>
                <a:cs typeface="+mn-cs"/>
              </a:rPr>
              <a:t>{GNN}(\</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{h}^{k-1}_{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dashv</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{h}^{k-1}_{j, \</a:t>
            </a:r>
            <a:r>
              <a:rPr lang="en-US" sz="1200" kern="1200" dirty="0" err="1">
                <a:solidFill>
                  <a:schemeClr val="tx1"/>
                </a:solidFill>
                <a:effectLst/>
                <a:latin typeface="+mn-lt"/>
                <a:ea typeface="+mn-ea"/>
                <a:cs typeface="+mn-cs"/>
              </a:rPr>
              <a:t>dashv</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forall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v_j</a:t>
            </a:r>
            <a:r>
              <a:rPr lang="en-US" sz="1200" kern="1200" dirty="0">
                <a:solidFill>
                  <a:schemeClr val="tx1"/>
                </a:solidFill>
                <a:effectLst/>
                <a:latin typeface="+mn-lt"/>
                <a:ea typeface="+mn-ea"/>
                <a:cs typeface="+mn-cs"/>
              </a:rPr>
              <a:t> \in \</a:t>
            </a:r>
            <a:r>
              <a:rPr lang="en-US" sz="1200" kern="1200" dirty="0" err="1">
                <a:solidFill>
                  <a:schemeClr val="tx1"/>
                </a:solidFill>
                <a:effectLst/>
                <a:latin typeface="+mn-lt"/>
                <a:ea typeface="+mn-ea"/>
                <a:cs typeface="+mn-cs"/>
              </a:rPr>
              <a:t>mathcal</a:t>
            </a:r>
            <a:r>
              <a:rPr lang="en-US" sz="1200" kern="1200" dirty="0">
                <a:solidFill>
                  <a:schemeClr val="tx1"/>
                </a:solidFill>
                <a:effectLst/>
                <a:latin typeface="+mn-lt"/>
                <a:ea typeface="+mn-ea"/>
                <a:cs typeface="+mn-cs"/>
              </a:rPr>
              <a:t>{N}_{\</a:t>
            </a:r>
            <a:r>
              <a:rPr lang="en-US" sz="1200" kern="1200" dirty="0" err="1">
                <a:solidFill>
                  <a:schemeClr val="tx1"/>
                </a:solidFill>
                <a:effectLst/>
                <a:latin typeface="+mn-lt"/>
                <a:ea typeface="+mn-ea"/>
                <a:cs typeface="+mn-cs"/>
              </a:rPr>
              <a:t>dashv</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v_i</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vdash</a:t>
            </a:r>
            <a:r>
              <a:rPr lang="en-US" sz="1200" kern="1200" dirty="0">
                <a:solidFill>
                  <a:schemeClr val="tx1"/>
                </a:solidFill>
                <a:effectLst/>
                <a:latin typeface="+mn-lt"/>
                <a:ea typeface="+mn-ea"/>
                <a:cs typeface="+mn-cs"/>
              </a:rPr>
              <a:t>} &amp;= \</a:t>
            </a:r>
            <a:r>
              <a:rPr lang="en-US" sz="1200" kern="1200" dirty="0" err="1">
                <a:solidFill>
                  <a:schemeClr val="tx1"/>
                </a:solidFill>
                <a:effectLst/>
                <a:latin typeface="+mn-lt"/>
                <a:ea typeface="+mn-ea"/>
                <a:cs typeface="+mn-cs"/>
              </a:rPr>
              <a:t>textit</a:t>
            </a:r>
            <a:r>
              <a:rPr lang="en-US" sz="1200" kern="1200" dirty="0">
                <a:solidFill>
                  <a:schemeClr val="tx1"/>
                </a:solidFill>
                <a:effectLst/>
                <a:latin typeface="+mn-lt"/>
                <a:ea typeface="+mn-ea"/>
                <a:cs typeface="+mn-cs"/>
              </a:rPr>
              <a:t>{GNN}(\</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{h}^{k-1}_{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vdash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{h}^{k-1}_{j, \</a:t>
            </a:r>
            <a:r>
              <a:rPr lang="en-US" sz="1200" kern="1200" dirty="0" err="1">
                <a:solidFill>
                  <a:schemeClr val="tx1"/>
                </a:solidFill>
                <a:effectLst/>
                <a:latin typeface="+mn-lt"/>
                <a:ea typeface="+mn-ea"/>
                <a:cs typeface="+mn-cs"/>
              </a:rPr>
              <a:t>vdash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forall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v_j</a:t>
            </a:r>
            <a:r>
              <a:rPr lang="en-US" sz="1200" kern="1200" dirty="0">
                <a:solidFill>
                  <a:schemeClr val="tx1"/>
                </a:solidFill>
                <a:effectLst/>
                <a:latin typeface="+mn-lt"/>
                <a:ea typeface="+mn-ea"/>
                <a:cs typeface="+mn-cs"/>
              </a:rPr>
              <a:t> \in \</a:t>
            </a:r>
            <a:r>
              <a:rPr lang="en-US" sz="1200" kern="1200" dirty="0" err="1">
                <a:solidFill>
                  <a:schemeClr val="tx1"/>
                </a:solidFill>
                <a:effectLst/>
                <a:latin typeface="+mn-lt"/>
                <a:ea typeface="+mn-ea"/>
                <a:cs typeface="+mn-cs"/>
              </a:rPr>
              <a:t>mathcal</a:t>
            </a:r>
            <a:r>
              <a:rPr lang="en-US" sz="1200" kern="1200" dirty="0">
                <a:solidFill>
                  <a:schemeClr val="tx1"/>
                </a:solidFill>
                <a:effectLst/>
                <a:latin typeface="+mn-lt"/>
                <a:ea typeface="+mn-ea"/>
                <a:cs typeface="+mn-cs"/>
              </a:rPr>
              <a:t>{N}_{\</a:t>
            </a:r>
            <a:r>
              <a:rPr lang="en-US" sz="1200" kern="1200" dirty="0" err="1">
                <a:solidFill>
                  <a:schemeClr val="tx1"/>
                </a:solidFill>
                <a:effectLst/>
                <a:latin typeface="+mn-lt"/>
                <a:ea typeface="+mn-ea"/>
                <a:cs typeface="+mn-cs"/>
              </a:rPr>
              <a:t>vdash</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v_i</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dashv</a:t>
            </a:r>
            <a:r>
              <a:rPr lang="en-US" sz="1200" kern="1200" dirty="0">
                <a:solidFill>
                  <a:schemeClr val="tx1"/>
                </a:solidFill>
                <a:effectLst/>
                <a:latin typeface="+mn-lt"/>
                <a:ea typeface="+mn-ea"/>
                <a:cs typeface="+mn-cs"/>
              </a:rPr>
              <a:t>} ||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vdash</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dirty="0"/>
          </a:p>
          <a:p>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70</a:t>
            </a:fld>
            <a:endParaRPr lang="en-US"/>
          </a:p>
        </p:txBody>
      </p:sp>
    </p:spTree>
    <p:extLst>
      <p:ext uri="{BB962C8B-B14F-4D97-AF65-F5344CB8AC3E}">
        <p14:creationId xmlns:p14="http://schemas.microsoft.com/office/powerpoint/2010/main" val="10702860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The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second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one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will</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introduce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called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Bi-Fuse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GNN.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(c)</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1),</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2),</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3)</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{h}^{k}_{\</a:t>
            </a:r>
            <a:r>
              <a:rPr lang="en-US" sz="1200" kern="1200" dirty="0" err="1">
                <a:solidFill>
                  <a:schemeClr val="tx1"/>
                </a:solidFill>
                <a:effectLst/>
                <a:latin typeface="+mn-lt"/>
                <a:ea typeface="+mn-ea"/>
                <a:cs typeface="+mn-cs"/>
              </a:rPr>
              <a:t>mathcal</a:t>
            </a:r>
            <a:r>
              <a:rPr lang="en-US" sz="1200" kern="1200" dirty="0">
                <a:solidFill>
                  <a:schemeClr val="tx1"/>
                </a:solidFill>
                <a:effectLst/>
                <a:latin typeface="+mn-lt"/>
                <a:ea typeface="+mn-ea"/>
                <a:cs typeface="+mn-cs"/>
              </a:rPr>
              <a:t>{N}_{\</a:t>
            </a:r>
            <a:r>
              <a:rPr lang="en-US" sz="1200" kern="1200" dirty="0" err="1">
                <a:solidFill>
                  <a:schemeClr val="tx1"/>
                </a:solidFill>
                <a:effectLst/>
                <a:latin typeface="+mn-lt"/>
                <a:ea typeface="+mn-ea"/>
                <a:cs typeface="+mn-cs"/>
              </a:rPr>
              <a:t>dashv</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v_i</a:t>
            </a:r>
            <a:r>
              <a:rPr lang="en-US" sz="1200" kern="1200" dirty="0">
                <a:solidFill>
                  <a:schemeClr val="tx1"/>
                </a:solidFill>
                <a:effectLst/>
                <a:latin typeface="+mn-lt"/>
                <a:ea typeface="+mn-ea"/>
                <a:cs typeface="+mn-cs"/>
              </a:rPr>
              <a:t>)} &amp;= \</a:t>
            </a:r>
            <a:r>
              <a:rPr lang="en-US" sz="1200" kern="1200" dirty="0" err="1">
                <a:solidFill>
                  <a:schemeClr val="tx1"/>
                </a:solidFill>
                <a:effectLst/>
                <a:latin typeface="+mn-lt"/>
                <a:ea typeface="+mn-ea"/>
                <a:cs typeface="+mn-cs"/>
              </a:rPr>
              <a:t>textit</a:t>
            </a:r>
            <a:r>
              <a:rPr lang="en-US" sz="1200" kern="1200" dirty="0">
                <a:solidFill>
                  <a:schemeClr val="tx1"/>
                </a:solidFill>
                <a:effectLst/>
                <a:latin typeface="+mn-lt"/>
                <a:ea typeface="+mn-ea"/>
                <a:cs typeface="+mn-cs"/>
              </a:rPr>
              <a:t>{AGG}(\</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{h}^{k-1}_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{h}^{k-1}_j: \</a:t>
            </a:r>
            <a:r>
              <a:rPr lang="en-US" sz="1200" kern="1200" dirty="0" err="1">
                <a:solidFill>
                  <a:schemeClr val="tx1"/>
                </a:solidFill>
                <a:effectLst/>
                <a:latin typeface="+mn-lt"/>
                <a:ea typeface="+mn-ea"/>
                <a:cs typeface="+mn-cs"/>
              </a:rPr>
              <a:t>forall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v_j</a:t>
            </a:r>
            <a:r>
              <a:rPr lang="en-US" sz="1200" kern="1200" dirty="0">
                <a:solidFill>
                  <a:schemeClr val="tx1"/>
                </a:solidFill>
                <a:effectLst/>
                <a:latin typeface="+mn-lt"/>
                <a:ea typeface="+mn-ea"/>
                <a:cs typeface="+mn-cs"/>
              </a:rPr>
              <a:t> \in \</a:t>
            </a:r>
            <a:r>
              <a:rPr lang="en-US" sz="1200" kern="1200" dirty="0" err="1">
                <a:solidFill>
                  <a:schemeClr val="tx1"/>
                </a:solidFill>
                <a:effectLst/>
                <a:latin typeface="+mn-lt"/>
                <a:ea typeface="+mn-ea"/>
                <a:cs typeface="+mn-cs"/>
              </a:rPr>
              <a:t>mathcal</a:t>
            </a:r>
            <a:r>
              <a:rPr lang="en-US" sz="1200" kern="1200" dirty="0">
                <a:solidFill>
                  <a:schemeClr val="tx1"/>
                </a:solidFill>
                <a:effectLst/>
                <a:latin typeface="+mn-lt"/>
                <a:ea typeface="+mn-ea"/>
                <a:cs typeface="+mn-cs"/>
              </a:rPr>
              <a:t>{N}_{\</a:t>
            </a:r>
            <a:r>
              <a:rPr lang="en-US" sz="1200" kern="1200" dirty="0" err="1">
                <a:solidFill>
                  <a:schemeClr val="tx1"/>
                </a:solidFill>
                <a:effectLst/>
                <a:latin typeface="+mn-lt"/>
                <a:ea typeface="+mn-ea"/>
                <a:cs typeface="+mn-cs"/>
              </a:rPr>
              <a:t>dashv</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v_i</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{h}^{k}_{\</a:t>
            </a:r>
            <a:r>
              <a:rPr lang="en-US" sz="1200" kern="1200" dirty="0" err="1">
                <a:solidFill>
                  <a:schemeClr val="tx1"/>
                </a:solidFill>
                <a:effectLst/>
                <a:latin typeface="+mn-lt"/>
                <a:ea typeface="+mn-ea"/>
                <a:cs typeface="+mn-cs"/>
              </a:rPr>
              <a:t>mathcal</a:t>
            </a:r>
            <a:r>
              <a:rPr lang="en-US" sz="1200" kern="1200" dirty="0">
                <a:solidFill>
                  <a:schemeClr val="tx1"/>
                </a:solidFill>
                <a:effectLst/>
                <a:latin typeface="+mn-lt"/>
                <a:ea typeface="+mn-ea"/>
                <a:cs typeface="+mn-cs"/>
              </a:rPr>
              <a:t>{N}_{\</a:t>
            </a:r>
            <a:r>
              <a:rPr lang="en-US" sz="1200" kern="1200" dirty="0" err="1">
                <a:solidFill>
                  <a:schemeClr val="tx1"/>
                </a:solidFill>
                <a:effectLst/>
                <a:latin typeface="+mn-lt"/>
                <a:ea typeface="+mn-ea"/>
                <a:cs typeface="+mn-cs"/>
              </a:rPr>
              <a:t>vdash</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v_i</a:t>
            </a:r>
            <a:r>
              <a:rPr lang="en-US" sz="1200" kern="1200" dirty="0">
                <a:solidFill>
                  <a:schemeClr val="tx1"/>
                </a:solidFill>
                <a:effectLst/>
                <a:latin typeface="+mn-lt"/>
                <a:ea typeface="+mn-ea"/>
                <a:cs typeface="+mn-cs"/>
              </a:rPr>
              <a:t>)} &amp;= \</a:t>
            </a:r>
            <a:r>
              <a:rPr lang="en-US" sz="1200" kern="1200" dirty="0" err="1">
                <a:solidFill>
                  <a:schemeClr val="tx1"/>
                </a:solidFill>
                <a:effectLst/>
                <a:latin typeface="+mn-lt"/>
                <a:ea typeface="+mn-ea"/>
                <a:cs typeface="+mn-cs"/>
              </a:rPr>
              <a:t>textit</a:t>
            </a:r>
            <a:r>
              <a:rPr lang="en-US" sz="1200" kern="1200" dirty="0">
                <a:solidFill>
                  <a:schemeClr val="tx1"/>
                </a:solidFill>
                <a:effectLst/>
                <a:latin typeface="+mn-lt"/>
                <a:ea typeface="+mn-ea"/>
                <a:cs typeface="+mn-cs"/>
              </a:rPr>
              <a:t>{AGG}(\</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{h}^{k-1}_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{h}^{k-1}_j: \</a:t>
            </a:r>
            <a:r>
              <a:rPr lang="en-US" sz="1200" kern="1200" dirty="0" err="1">
                <a:solidFill>
                  <a:schemeClr val="tx1"/>
                </a:solidFill>
                <a:effectLst/>
                <a:latin typeface="+mn-lt"/>
                <a:ea typeface="+mn-ea"/>
                <a:cs typeface="+mn-cs"/>
              </a:rPr>
              <a:t>forall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v_j</a:t>
            </a:r>
            <a:r>
              <a:rPr lang="en-US" sz="1200" kern="1200" dirty="0">
                <a:solidFill>
                  <a:schemeClr val="tx1"/>
                </a:solidFill>
                <a:effectLst/>
                <a:latin typeface="+mn-lt"/>
                <a:ea typeface="+mn-ea"/>
                <a:cs typeface="+mn-cs"/>
              </a:rPr>
              <a:t> \in \</a:t>
            </a:r>
            <a:r>
              <a:rPr lang="en-US" sz="1200" kern="1200" dirty="0" err="1">
                <a:solidFill>
                  <a:schemeClr val="tx1"/>
                </a:solidFill>
                <a:effectLst/>
                <a:latin typeface="+mn-lt"/>
                <a:ea typeface="+mn-ea"/>
                <a:cs typeface="+mn-cs"/>
              </a:rPr>
              <a:t>mathcal</a:t>
            </a:r>
            <a:r>
              <a:rPr lang="en-US" sz="1200" kern="1200" dirty="0">
                <a:solidFill>
                  <a:schemeClr val="tx1"/>
                </a:solidFill>
                <a:effectLst/>
                <a:latin typeface="+mn-lt"/>
                <a:ea typeface="+mn-ea"/>
                <a:cs typeface="+mn-cs"/>
              </a:rPr>
              <a:t>{N}_{\</a:t>
            </a:r>
            <a:r>
              <a:rPr lang="en-US" sz="1200" kern="1200" dirty="0" err="1">
                <a:solidFill>
                  <a:schemeClr val="tx1"/>
                </a:solidFill>
                <a:effectLst/>
                <a:latin typeface="+mn-lt"/>
                <a:ea typeface="+mn-ea"/>
                <a:cs typeface="+mn-cs"/>
              </a:rPr>
              <a:t>vdash</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v_i</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{h}^k_{\</a:t>
            </a:r>
            <a:r>
              <a:rPr lang="en-US" sz="1200" kern="1200" dirty="0" err="1">
                <a:solidFill>
                  <a:schemeClr val="tx1"/>
                </a:solidFill>
                <a:effectLst/>
                <a:latin typeface="+mn-lt"/>
                <a:ea typeface="+mn-ea"/>
                <a:cs typeface="+mn-cs"/>
              </a:rPr>
              <a:t>mathcal</a:t>
            </a:r>
            <a:r>
              <a:rPr lang="en-US" sz="1200" kern="1200" dirty="0">
                <a:solidFill>
                  <a:schemeClr val="tx1"/>
                </a:solidFill>
                <a:effectLst/>
                <a:latin typeface="+mn-lt"/>
                <a:ea typeface="+mn-ea"/>
                <a:cs typeface="+mn-cs"/>
              </a:rPr>
              <a:t>{N}(</a:t>
            </a:r>
            <a:r>
              <a:rPr lang="en-US" sz="1200" kern="1200" dirty="0" err="1">
                <a:solidFill>
                  <a:schemeClr val="tx1"/>
                </a:solidFill>
                <a:effectLst/>
                <a:latin typeface="+mn-lt"/>
                <a:ea typeface="+mn-ea"/>
                <a:cs typeface="+mn-cs"/>
              </a:rPr>
              <a:t>v_i</a:t>
            </a:r>
            <a:r>
              <a:rPr lang="en-US" sz="1200" kern="1200" dirty="0">
                <a:solidFill>
                  <a:schemeClr val="tx1"/>
                </a:solidFill>
                <a:effectLst/>
                <a:latin typeface="+mn-lt"/>
                <a:ea typeface="+mn-ea"/>
                <a:cs typeface="+mn-cs"/>
              </a:rPr>
              <a:t>)} = \</a:t>
            </a:r>
            <a:r>
              <a:rPr lang="en-US" sz="1200" kern="1200" dirty="0" err="1">
                <a:solidFill>
                  <a:schemeClr val="tx1"/>
                </a:solidFill>
                <a:effectLst/>
                <a:latin typeface="+mn-lt"/>
                <a:ea typeface="+mn-ea"/>
                <a:cs typeface="+mn-cs"/>
              </a:rPr>
              <a:t>textit</a:t>
            </a:r>
            <a:r>
              <a:rPr lang="en-US" sz="1200" kern="1200" dirty="0">
                <a:solidFill>
                  <a:schemeClr val="tx1"/>
                </a:solidFill>
                <a:effectLst/>
                <a:latin typeface="+mn-lt"/>
                <a:ea typeface="+mn-ea"/>
                <a:cs typeface="+mn-cs"/>
              </a:rPr>
              <a:t>{Fuse}(\</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{h}^{k}_{\</a:t>
            </a:r>
            <a:r>
              <a:rPr lang="en-US" sz="1200" kern="1200" dirty="0" err="1">
                <a:solidFill>
                  <a:schemeClr val="tx1"/>
                </a:solidFill>
                <a:effectLst/>
                <a:latin typeface="+mn-lt"/>
                <a:ea typeface="+mn-ea"/>
                <a:cs typeface="+mn-cs"/>
              </a:rPr>
              <a:t>mathcal</a:t>
            </a:r>
            <a:r>
              <a:rPr lang="en-US" sz="1200" kern="1200" dirty="0">
                <a:solidFill>
                  <a:schemeClr val="tx1"/>
                </a:solidFill>
                <a:effectLst/>
                <a:latin typeface="+mn-lt"/>
                <a:ea typeface="+mn-ea"/>
                <a:cs typeface="+mn-cs"/>
              </a:rPr>
              <a:t>{N}_{\</a:t>
            </a:r>
            <a:r>
              <a:rPr lang="en-US" sz="1200" kern="1200" dirty="0" err="1">
                <a:solidFill>
                  <a:schemeClr val="tx1"/>
                </a:solidFill>
                <a:effectLst/>
                <a:latin typeface="+mn-lt"/>
                <a:ea typeface="+mn-ea"/>
                <a:cs typeface="+mn-cs"/>
              </a:rPr>
              <a:t>dashv</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v_i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bi_fuse</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 \sigma(\</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{h}^{k-1}_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{h}^k_{\</a:t>
            </a:r>
            <a:r>
              <a:rPr lang="en-US" sz="1200" kern="1200" dirty="0" err="1">
                <a:solidFill>
                  <a:schemeClr val="tx1"/>
                </a:solidFill>
                <a:effectLst/>
                <a:latin typeface="+mn-lt"/>
                <a:ea typeface="+mn-ea"/>
                <a:cs typeface="+mn-cs"/>
              </a:rPr>
              <a:t>mathcal</a:t>
            </a:r>
            <a:r>
              <a:rPr lang="en-US" sz="1200" kern="1200" dirty="0">
                <a:solidFill>
                  <a:schemeClr val="tx1"/>
                </a:solidFill>
                <a:effectLst/>
                <a:latin typeface="+mn-lt"/>
                <a:ea typeface="+mn-ea"/>
                <a:cs typeface="+mn-cs"/>
              </a:rPr>
              <a:t>{N}(</a:t>
            </a:r>
            <a:r>
              <a:rPr lang="en-US" sz="1200" kern="1200" dirty="0" err="1">
                <a:solidFill>
                  <a:schemeClr val="tx1"/>
                </a:solidFill>
                <a:effectLst/>
                <a:latin typeface="+mn-lt"/>
                <a:ea typeface="+mn-ea"/>
                <a:cs typeface="+mn-cs"/>
              </a:rPr>
              <a:t>v_i</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71</a:t>
            </a:fld>
            <a:endParaRPr lang="en-US"/>
          </a:p>
        </p:txBody>
      </p:sp>
    </p:spTree>
    <p:extLst>
      <p:ext uri="{BB962C8B-B14F-4D97-AF65-F5344CB8AC3E}">
        <p14:creationId xmlns:p14="http://schemas.microsoft.com/office/powerpoint/2010/main" val="37852561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When</a:t>
            </a:r>
            <a:r>
              <a:rPr lang="zh-CN" altLang="en-US" dirty="0"/>
              <a:t> </a:t>
            </a:r>
            <a:r>
              <a:rPr lang="en-US" altLang="zh-CN" dirty="0"/>
              <a:t>to</a:t>
            </a:r>
            <a:r>
              <a:rPr lang="zh-CN" altLang="en-US" dirty="0"/>
              <a:t> </a:t>
            </a:r>
            <a:r>
              <a:rPr lang="en-US" altLang="zh-CN" dirty="0"/>
              <a:t>use</a:t>
            </a:r>
            <a:r>
              <a:rPr lang="zh-CN" altLang="en-US" dirty="0"/>
              <a:t> </a:t>
            </a:r>
            <a:r>
              <a:rPr lang="en-US" altLang="zh-CN" dirty="0"/>
              <a:t>multi-relational</a:t>
            </a:r>
            <a:r>
              <a:rPr lang="zh-CN" altLang="en-US" dirty="0"/>
              <a:t> </a:t>
            </a:r>
            <a:r>
              <a:rPr lang="en-US" altLang="zh-CN" dirty="0"/>
              <a:t>GNNs?</a:t>
            </a:r>
          </a:p>
          <a:p>
            <a:r>
              <a:rPr kumimoji="1" lang="en-US" altLang="zh-CN" dirty="0"/>
              <a:t>(c)Given</a:t>
            </a:r>
            <a:r>
              <a:rPr kumimoji="1" lang="zh-CN" altLang="en-US" dirty="0"/>
              <a:t> </a:t>
            </a:r>
            <a:r>
              <a:rPr kumimoji="1" lang="en-US" altLang="zh-CN" dirty="0"/>
              <a:t>a</a:t>
            </a:r>
            <a:r>
              <a:rPr kumimoji="1" lang="zh-CN" altLang="en-US" dirty="0"/>
              <a:t> </a:t>
            </a:r>
            <a:r>
              <a:rPr kumimoji="1" lang="en-US" altLang="zh-CN" dirty="0"/>
              <a:t>graph,</a:t>
            </a:r>
            <a:r>
              <a:rPr kumimoji="1" lang="zh-CN" altLang="en-US" dirty="0"/>
              <a:t> </a:t>
            </a:r>
            <a:r>
              <a:rPr kumimoji="1" lang="en-US" altLang="zh-CN" dirty="0"/>
              <a:t>…</a:t>
            </a:r>
          </a:p>
          <a:p>
            <a:r>
              <a:rPr kumimoji="1" lang="en-US" altLang="zh-CN" dirty="0"/>
              <a:t>(c)multi-relational</a:t>
            </a:r>
            <a:r>
              <a:rPr kumimoji="1" lang="zh-CN" altLang="en-US" dirty="0"/>
              <a:t> </a:t>
            </a:r>
            <a:r>
              <a:rPr kumimoji="1" lang="en-US" altLang="zh-CN" dirty="0"/>
              <a:t>GNNs</a:t>
            </a:r>
            <a:r>
              <a:rPr kumimoji="1" lang="zh-CN" altLang="en-US" dirty="0"/>
              <a:t> </a:t>
            </a:r>
            <a:r>
              <a:rPr kumimoji="1" lang="en-US" altLang="zh-CN" dirty="0"/>
              <a:t>have</a:t>
            </a:r>
            <a:r>
              <a:rPr kumimoji="1" lang="zh-CN" altLang="en-US" dirty="0"/>
              <a:t> </a:t>
            </a:r>
            <a:r>
              <a:rPr kumimoji="1" lang="en-US" altLang="zh-CN" dirty="0"/>
              <a:t>various</a:t>
            </a:r>
            <a:r>
              <a:rPr kumimoji="1" lang="zh-CN" altLang="en-US" dirty="0"/>
              <a:t> </a:t>
            </a:r>
            <a:r>
              <a:rPr kumimoji="1" lang="en-US" altLang="zh-CN" dirty="0"/>
              <a:t>types</a:t>
            </a:r>
            <a:r>
              <a:rPr kumimoji="1" lang="zh-CN" altLang="en-US" dirty="0"/>
              <a:t> </a:t>
            </a:r>
            <a:r>
              <a:rPr kumimoji="1" lang="en-US" altLang="zh-CN" dirty="0"/>
              <a:t>of</a:t>
            </a:r>
            <a:r>
              <a:rPr kumimoji="1" lang="zh-CN" altLang="en-US" dirty="0"/>
              <a:t> </a:t>
            </a:r>
            <a:r>
              <a:rPr kumimoji="1" lang="en-US" altLang="zh-CN" dirty="0"/>
              <a:t>architectures.</a:t>
            </a:r>
            <a:r>
              <a:rPr kumimoji="1" lang="zh-CN" altLang="en-US" dirty="0"/>
              <a:t> </a:t>
            </a:r>
            <a:r>
              <a:rPr kumimoji="1" lang="en-US" altLang="zh-CN" dirty="0"/>
              <a:t>We</a:t>
            </a:r>
            <a:r>
              <a:rPr kumimoji="1" lang="zh-CN" altLang="en-US" dirty="0"/>
              <a:t> </a:t>
            </a:r>
            <a:r>
              <a:rPr kumimoji="1" lang="en-US" altLang="zh-CN" dirty="0" err="1"/>
              <a:t>sumarized</a:t>
            </a:r>
            <a:r>
              <a:rPr kumimoji="1" lang="zh-CN" altLang="en-US" dirty="0"/>
              <a:t> </a:t>
            </a:r>
            <a:r>
              <a:rPr kumimoji="1" lang="en-US" altLang="zh-CN" dirty="0"/>
              <a:t>three</a:t>
            </a:r>
            <a:r>
              <a:rPr kumimoji="1" lang="zh-CN" altLang="en-US" dirty="0"/>
              <a:t> </a:t>
            </a:r>
            <a:r>
              <a:rPr kumimoji="1" lang="en-US" altLang="zh-CN" dirty="0"/>
              <a:t>common</a:t>
            </a:r>
            <a:r>
              <a:rPr kumimoji="1" lang="zh-CN" altLang="en-US" dirty="0"/>
              <a:t> </a:t>
            </a:r>
            <a:r>
              <a:rPr kumimoji="1" lang="en-US" altLang="zh-CN" dirty="0"/>
              <a:t>variants</a:t>
            </a:r>
            <a:r>
              <a:rPr kumimoji="1" lang="zh-CN" altLang="en-US" dirty="0"/>
              <a:t> </a:t>
            </a:r>
            <a:r>
              <a:rPr kumimoji="1" lang="en-US" altLang="zh-CN" dirty="0"/>
              <a:t>which</a:t>
            </a:r>
            <a:r>
              <a:rPr kumimoji="1" lang="zh-CN" altLang="en-US" dirty="0"/>
              <a:t> </a:t>
            </a:r>
            <a:r>
              <a:rPr kumimoji="1" lang="en-US" altLang="zh-CN" dirty="0"/>
              <a:t>either</a:t>
            </a:r>
            <a:r>
              <a:rPr kumimoji="1" lang="zh-CN" altLang="en-US" dirty="0"/>
              <a:t> </a:t>
            </a:r>
            <a:r>
              <a:rPr kumimoji="1" lang="en-US" altLang="zh-CN" dirty="0"/>
              <a:t>a),</a:t>
            </a:r>
            <a:r>
              <a:rPr kumimoji="1" lang="zh-CN" altLang="en-US" dirty="0"/>
              <a:t> </a:t>
            </a:r>
            <a:r>
              <a:rPr kumimoji="1" lang="en-US" altLang="zh-CN" dirty="0"/>
              <a:t>b),</a:t>
            </a:r>
            <a:r>
              <a:rPr kumimoji="1" lang="zh-CN" altLang="en-US" dirty="0"/>
              <a:t> </a:t>
            </a:r>
            <a:r>
              <a:rPr kumimoji="1" lang="en-US" altLang="zh-CN" dirty="0"/>
              <a:t>c)</a:t>
            </a:r>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72</a:t>
            </a:fld>
            <a:endParaRPr lang="en-US"/>
          </a:p>
        </p:txBody>
      </p:sp>
    </p:spTree>
    <p:extLst>
      <p:ext uri="{BB962C8B-B14F-4D97-AF65-F5344CB8AC3E}">
        <p14:creationId xmlns:p14="http://schemas.microsoft.com/office/powerpoint/2010/main" val="1607539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B417DD-1FF3-BD4D-8265-B310C2CF8F65}" type="slidenum">
              <a:rPr lang="en-US" smtClean="0"/>
              <a:t>15</a:t>
            </a:fld>
            <a:endParaRPr lang="en-US"/>
          </a:p>
        </p:txBody>
      </p:sp>
    </p:spTree>
    <p:extLst>
      <p:ext uri="{BB962C8B-B14F-4D97-AF65-F5344CB8AC3E}">
        <p14:creationId xmlns:p14="http://schemas.microsoft.com/office/powerpoint/2010/main" val="37166497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R-GNN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most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common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variant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which</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works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like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this.(c)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has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two</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features,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1),</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2)</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Introduce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equation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 \sigma(\</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{h}^{k-1}_{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\sum_{</a:t>
            </a:r>
            <a:r>
              <a:rPr lang="en-US" sz="1200" kern="1200" dirty="0" err="1">
                <a:solidFill>
                  <a:schemeClr val="tx1"/>
                </a:solidFill>
                <a:effectLst/>
                <a:latin typeface="+mn-lt"/>
                <a:ea typeface="+mn-ea"/>
                <a:cs typeface="+mn-cs"/>
              </a:rPr>
              <a:t>v_j</a:t>
            </a:r>
            <a:r>
              <a:rPr lang="en-US" sz="1200" kern="1200" dirty="0">
                <a:solidFill>
                  <a:schemeClr val="tx1"/>
                </a:solidFill>
                <a:effectLst/>
                <a:latin typeface="+mn-lt"/>
                <a:ea typeface="+mn-ea"/>
                <a:cs typeface="+mn-cs"/>
              </a:rPr>
              <a:t> \in \</a:t>
            </a:r>
            <a:r>
              <a:rPr lang="en-US" sz="1200" kern="1200" dirty="0" err="1">
                <a:solidFill>
                  <a:schemeClr val="tx1"/>
                </a:solidFill>
                <a:effectLst/>
                <a:latin typeface="+mn-lt"/>
                <a:ea typeface="+mn-ea"/>
                <a:cs typeface="+mn-cs"/>
              </a:rPr>
              <a:t>mathcal</a:t>
            </a:r>
            <a:r>
              <a:rPr lang="en-US" sz="1200" kern="1200" dirty="0">
                <a:solidFill>
                  <a:schemeClr val="tx1"/>
                </a:solidFill>
                <a:effectLst/>
                <a:latin typeface="+mn-lt"/>
                <a:ea typeface="+mn-ea"/>
                <a:cs typeface="+mn-cs"/>
              </a:rPr>
              <a:t>{N}(</a:t>
            </a:r>
            <a:r>
              <a:rPr lang="en-US" sz="1200" kern="1200" dirty="0" err="1">
                <a:solidFill>
                  <a:schemeClr val="tx1"/>
                </a:solidFill>
                <a:effectLst/>
                <a:latin typeface="+mn-lt"/>
                <a:ea typeface="+mn-ea"/>
                <a:cs typeface="+mn-cs"/>
              </a:rPr>
              <a:t>v_i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textit</a:t>
            </a:r>
            <a:r>
              <a:rPr lang="en-US" sz="1200" kern="1200" dirty="0">
                <a:solidFill>
                  <a:schemeClr val="tx1"/>
                </a:solidFill>
                <a:effectLst/>
                <a:latin typeface="+mn-lt"/>
                <a:ea typeface="+mn-ea"/>
                <a:cs typeface="+mn-cs"/>
              </a:rPr>
              <a:t>{AGG}(\</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{h}^{k-1}_{j},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{\theta}^{k}))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 \sigma(\</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{h}^{k-1}_{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\sum_{r \in \</a:t>
            </a:r>
            <a:r>
              <a:rPr lang="en-US" sz="1200" kern="1200" dirty="0" err="1">
                <a:solidFill>
                  <a:schemeClr val="tx1"/>
                </a:solidFill>
                <a:effectLst/>
                <a:latin typeface="+mn-lt"/>
                <a:ea typeface="+mn-ea"/>
                <a:cs typeface="+mn-cs"/>
              </a:rPr>
              <a:t>mathcal</a:t>
            </a:r>
            <a:r>
              <a:rPr lang="en-US" sz="1200" kern="1200" dirty="0">
                <a:solidFill>
                  <a:schemeClr val="tx1"/>
                </a:solidFill>
                <a:effectLst/>
                <a:latin typeface="+mn-lt"/>
                <a:ea typeface="+mn-ea"/>
                <a:cs typeface="+mn-cs"/>
              </a:rPr>
              <a:t>{E}} \sum_{</a:t>
            </a:r>
            <a:r>
              <a:rPr lang="en-US" sz="1200" kern="1200" dirty="0" err="1">
                <a:solidFill>
                  <a:schemeClr val="tx1"/>
                </a:solidFill>
                <a:effectLst/>
                <a:latin typeface="+mn-lt"/>
                <a:ea typeface="+mn-ea"/>
                <a:cs typeface="+mn-cs"/>
              </a:rPr>
              <a:t>v_j</a:t>
            </a:r>
            <a:r>
              <a:rPr lang="en-US" sz="1200" kern="1200" dirty="0">
                <a:solidFill>
                  <a:schemeClr val="tx1"/>
                </a:solidFill>
                <a:effectLst/>
                <a:latin typeface="+mn-lt"/>
                <a:ea typeface="+mn-ea"/>
                <a:cs typeface="+mn-cs"/>
              </a:rPr>
              <a:t> \in \</a:t>
            </a:r>
            <a:r>
              <a:rPr lang="en-US" sz="1200" kern="1200" dirty="0" err="1">
                <a:solidFill>
                  <a:schemeClr val="tx1"/>
                </a:solidFill>
                <a:effectLst/>
                <a:latin typeface="+mn-lt"/>
                <a:ea typeface="+mn-ea"/>
                <a:cs typeface="+mn-cs"/>
              </a:rPr>
              <a:t>mathcal</a:t>
            </a:r>
            <a:r>
              <a:rPr lang="en-US" sz="1200" kern="1200" dirty="0">
                <a:solidFill>
                  <a:schemeClr val="tx1"/>
                </a:solidFill>
                <a:effectLst/>
                <a:latin typeface="+mn-lt"/>
                <a:ea typeface="+mn-ea"/>
                <a:cs typeface="+mn-cs"/>
              </a:rPr>
              <a:t>{N}_{r}(</a:t>
            </a:r>
            <a:r>
              <a:rPr lang="en-US" sz="1200" kern="1200" dirty="0" err="1">
                <a:solidFill>
                  <a:schemeClr val="tx1"/>
                </a:solidFill>
                <a:effectLst/>
                <a:latin typeface="+mn-lt"/>
                <a:ea typeface="+mn-ea"/>
                <a:cs typeface="+mn-cs"/>
              </a:rPr>
              <a:t>v_i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textit</a:t>
            </a:r>
            <a:r>
              <a:rPr lang="en-US" sz="1200" kern="1200" dirty="0">
                <a:solidFill>
                  <a:schemeClr val="tx1"/>
                </a:solidFill>
                <a:effectLst/>
                <a:latin typeface="+mn-lt"/>
                <a:ea typeface="+mn-ea"/>
                <a:cs typeface="+mn-cs"/>
              </a:rPr>
              <a:t>{AGG}(\</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{h}^{k-1}_{j},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{\theta}^{k}_{r}))</a:t>
            </a:r>
          </a:p>
          <a:p>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Key</a:t>
            </a:r>
            <a:r>
              <a:rPr lang="zh-CN" altLang="en-US" dirty="0"/>
              <a:t> </a:t>
            </a:r>
            <a:r>
              <a:rPr lang="en-US" altLang="zh-CN" dirty="0"/>
              <a:t>idea:</a:t>
            </a:r>
            <a:r>
              <a:rPr lang="zh-CN" altLang="en-US" dirty="0"/>
              <a:t> </a:t>
            </a:r>
            <a:r>
              <a:rPr lang="en-US" altLang="zh-CN" dirty="0"/>
              <a:t>apply</a:t>
            </a:r>
            <a:r>
              <a:rPr lang="zh-CN" altLang="en-US" dirty="0"/>
              <a:t> </a:t>
            </a:r>
            <a:r>
              <a:rPr lang="en-US" altLang="zh-CN" dirty="0"/>
              <a:t>relation-specific</a:t>
            </a:r>
            <a:r>
              <a:rPr lang="zh-CN" altLang="en-US" dirty="0"/>
              <a:t> </a:t>
            </a:r>
            <a:r>
              <a:rPr lang="en-US" altLang="zh-CN" dirty="0"/>
              <a:t>node</a:t>
            </a:r>
            <a:r>
              <a:rPr lang="zh-CN" altLang="en-US" dirty="0"/>
              <a:t> </a:t>
            </a:r>
            <a:r>
              <a:rPr lang="en-US" altLang="zh-CN" dirty="0"/>
              <a:t>feature</a:t>
            </a:r>
            <a:r>
              <a:rPr lang="zh-CN" altLang="en-US" dirty="0"/>
              <a:t> </a:t>
            </a:r>
            <a:r>
              <a:rPr lang="en-US" altLang="zh-CN" dirty="0"/>
              <a:t>transformation</a:t>
            </a:r>
            <a:endParaRPr lang="en-US" dirty="0"/>
          </a:p>
          <a:p>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73</a:t>
            </a:fld>
            <a:endParaRPr lang="en-US"/>
          </a:p>
        </p:txBody>
      </p:sp>
    </p:spTree>
    <p:extLst>
      <p:ext uri="{BB962C8B-B14F-4D97-AF65-F5344CB8AC3E}">
        <p14:creationId xmlns:p14="http://schemas.microsoft.com/office/powerpoint/2010/main" val="12857712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When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apply</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R-GNN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idea</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to</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GCN,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get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R-GCN.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(c)</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Introduce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equation</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 \sigma(\sum_{r \in \</a:t>
            </a:r>
            <a:r>
              <a:rPr lang="en-US" sz="1200" kern="1200" dirty="0" err="1">
                <a:solidFill>
                  <a:schemeClr val="tx1"/>
                </a:solidFill>
                <a:effectLst/>
                <a:latin typeface="+mn-lt"/>
                <a:ea typeface="+mn-ea"/>
                <a:cs typeface="+mn-cs"/>
              </a:rPr>
              <a:t>mathcal</a:t>
            </a:r>
            <a:r>
              <a:rPr lang="en-US" sz="1200" kern="1200" dirty="0">
                <a:solidFill>
                  <a:schemeClr val="tx1"/>
                </a:solidFill>
                <a:effectLst/>
                <a:latin typeface="+mn-lt"/>
                <a:ea typeface="+mn-ea"/>
                <a:cs typeface="+mn-cs"/>
              </a:rPr>
              <a:t>{E}} \sum_{</a:t>
            </a:r>
            <a:r>
              <a:rPr lang="en-US" sz="1200" kern="1200" dirty="0" err="1">
                <a:solidFill>
                  <a:schemeClr val="tx1"/>
                </a:solidFill>
                <a:effectLst/>
                <a:latin typeface="+mn-lt"/>
                <a:ea typeface="+mn-ea"/>
                <a:cs typeface="+mn-cs"/>
              </a:rPr>
              <a:t>v_j</a:t>
            </a:r>
            <a:r>
              <a:rPr lang="en-US" sz="1200" kern="1200" dirty="0">
                <a:solidFill>
                  <a:schemeClr val="tx1"/>
                </a:solidFill>
                <a:effectLst/>
                <a:latin typeface="+mn-lt"/>
                <a:ea typeface="+mn-ea"/>
                <a:cs typeface="+mn-cs"/>
              </a:rPr>
              <a:t> \in \</a:t>
            </a:r>
            <a:r>
              <a:rPr lang="en-US" sz="1200" kern="1200" dirty="0" err="1">
                <a:solidFill>
                  <a:schemeClr val="tx1"/>
                </a:solidFill>
                <a:effectLst/>
                <a:latin typeface="+mn-lt"/>
                <a:ea typeface="+mn-ea"/>
                <a:cs typeface="+mn-cs"/>
              </a:rPr>
              <a:t>mathcal</a:t>
            </a:r>
            <a:r>
              <a:rPr lang="en-US" sz="1200" kern="1200" dirty="0">
                <a:solidFill>
                  <a:schemeClr val="tx1"/>
                </a:solidFill>
                <a:effectLst/>
                <a:latin typeface="+mn-lt"/>
                <a:ea typeface="+mn-ea"/>
                <a:cs typeface="+mn-cs"/>
              </a:rPr>
              <a:t>{N}_{r}(</a:t>
            </a:r>
            <a:r>
              <a:rPr lang="en-US" sz="1200" kern="1200" dirty="0" err="1">
                <a:solidFill>
                  <a:schemeClr val="tx1"/>
                </a:solidFill>
                <a:effectLst/>
                <a:latin typeface="+mn-lt"/>
                <a:ea typeface="+mn-ea"/>
                <a:cs typeface="+mn-cs"/>
              </a:rPr>
              <a:t>v_i</a:t>
            </a:r>
            <a:r>
              <a:rPr lang="en-US" sz="1200" kern="1200" dirty="0">
                <a:solidFill>
                  <a:schemeClr val="tx1"/>
                </a:solidFill>
                <a:effectLst/>
                <a:latin typeface="+mn-lt"/>
                <a:ea typeface="+mn-ea"/>
                <a:cs typeface="+mn-cs"/>
              </a:rPr>
              <a:t>)} {\frac{1}{c_{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r}}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{W}^{k}_{r}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{h}^{k-1}_{j}} } +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{W}^{k}_{0}\</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{h}^{k-1}_{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\quad</a:t>
            </a:r>
            <a:r>
              <a:rPr lang="zh-CN" alt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r} = |\</a:t>
            </a:r>
            <a:r>
              <a:rPr lang="en-US" sz="1200" kern="1200" dirty="0" err="1">
                <a:solidFill>
                  <a:schemeClr val="tx1"/>
                </a:solidFill>
                <a:effectLst/>
                <a:latin typeface="+mn-lt"/>
                <a:ea typeface="+mn-ea"/>
                <a:cs typeface="+mn-cs"/>
              </a:rPr>
              <a:t>mathcal</a:t>
            </a:r>
            <a:r>
              <a:rPr lang="en-US" sz="1200" kern="1200" dirty="0">
                <a:solidFill>
                  <a:schemeClr val="tx1"/>
                </a:solidFill>
                <a:effectLst/>
                <a:latin typeface="+mn-lt"/>
                <a:ea typeface="+mn-ea"/>
                <a:cs typeface="+mn-cs"/>
              </a:rPr>
              <a:t>{N}_{r}(</a:t>
            </a:r>
            <a:r>
              <a:rPr lang="en-US" sz="1200" kern="1200" dirty="0" err="1">
                <a:solidFill>
                  <a:schemeClr val="tx1"/>
                </a:solidFill>
                <a:effectLst/>
                <a:latin typeface="+mn-lt"/>
                <a:ea typeface="+mn-ea"/>
                <a:cs typeface="+mn-cs"/>
              </a:rPr>
              <a:t>v_i</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41B417DD-1FF3-BD4D-8265-B310C2CF8F65}" type="slidenum">
              <a:rPr lang="en-US" smtClean="0"/>
              <a:t>74</a:t>
            </a:fld>
            <a:endParaRPr lang="en-US"/>
          </a:p>
        </p:txBody>
      </p:sp>
    </p:spTree>
    <p:extLst>
      <p:ext uri="{BB962C8B-B14F-4D97-AF65-F5344CB8AC3E}">
        <p14:creationId xmlns:p14="http://schemas.microsoft.com/office/powerpoint/2010/main" val="7157465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R-GNN</a:t>
            </a:r>
            <a:r>
              <a:rPr kumimoji="1" lang="zh-CN" altLang="en-US" dirty="0"/>
              <a:t> </a:t>
            </a:r>
            <a:r>
              <a:rPr kumimoji="1" lang="en-US" altLang="zh-CN" dirty="0"/>
              <a:t>is</a:t>
            </a:r>
            <a:r>
              <a:rPr kumimoji="1" lang="zh-CN" altLang="en-US" dirty="0"/>
              <a:t> </a:t>
            </a:r>
            <a:r>
              <a:rPr kumimoji="1" lang="en-US" altLang="zh-CN" dirty="0"/>
              <a:t>good</a:t>
            </a:r>
            <a:r>
              <a:rPr kumimoji="1" lang="zh-CN" altLang="en-US" dirty="0"/>
              <a:t> </a:t>
            </a:r>
            <a:r>
              <a:rPr kumimoji="1" lang="en-US" altLang="zh-CN" dirty="0"/>
              <a:t>at</a:t>
            </a:r>
            <a:r>
              <a:rPr kumimoji="1" lang="zh-CN" altLang="en-US" dirty="0"/>
              <a:t> </a:t>
            </a:r>
            <a:r>
              <a:rPr kumimoji="1" lang="en-US" altLang="zh-CN" dirty="0"/>
              <a:t>doing</a:t>
            </a:r>
            <a:r>
              <a:rPr kumimoji="1" lang="zh-CN" altLang="en-US" dirty="0"/>
              <a:t> </a:t>
            </a:r>
            <a:r>
              <a:rPr kumimoji="1" lang="en-US" altLang="zh-CN" dirty="0"/>
              <a:t>relation-</a:t>
            </a:r>
            <a:r>
              <a:rPr kumimoji="1" lang="en-US" altLang="zh-CN" dirty="0" err="1"/>
              <a:t>specic</a:t>
            </a:r>
            <a:r>
              <a:rPr kumimoji="1" lang="zh-CN" altLang="en-US" dirty="0"/>
              <a:t> </a:t>
            </a:r>
            <a:r>
              <a:rPr kumimoji="1" lang="en-US" altLang="zh-CN" dirty="0"/>
              <a:t>message</a:t>
            </a:r>
            <a:r>
              <a:rPr kumimoji="1" lang="zh-CN" altLang="en-US" dirty="0"/>
              <a:t> </a:t>
            </a:r>
            <a:r>
              <a:rPr kumimoji="1" lang="en-US" altLang="zh-CN" dirty="0"/>
              <a:t>passing</a:t>
            </a:r>
            <a:r>
              <a:rPr kumimoji="1" lang="zh-CN" altLang="en-US" dirty="0"/>
              <a:t> </a:t>
            </a:r>
            <a:r>
              <a:rPr kumimoji="1" lang="en-US" altLang="zh-CN" dirty="0"/>
              <a:t>and</a:t>
            </a:r>
            <a:r>
              <a:rPr kumimoji="1" lang="zh-CN" altLang="en-US" dirty="0"/>
              <a:t> </a:t>
            </a:r>
            <a:r>
              <a:rPr kumimoji="1" lang="en-US" altLang="zh-CN" dirty="0"/>
              <a:t>hence</a:t>
            </a:r>
            <a:r>
              <a:rPr kumimoji="1" lang="zh-CN" altLang="en-US" dirty="0"/>
              <a:t> </a:t>
            </a:r>
            <a:r>
              <a:rPr kumimoji="1" lang="en-US" altLang="zh-CN" dirty="0"/>
              <a:t>handle</a:t>
            </a:r>
            <a:r>
              <a:rPr kumimoji="1" lang="zh-CN" altLang="en-US" dirty="0"/>
              <a:t> </a:t>
            </a:r>
            <a:r>
              <a:rPr kumimoji="1" lang="en-US" altLang="zh-CN" dirty="0"/>
              <a:t>multi-relational</a:t>
            </a:r>
            <a:r>
              <a:rPr kumimoji="1" lang="zh-CN" altLang="en-US" dirty="0"/>
              <a:t> </a:t>
            </a:r>
            <a:r>
              <a:rPr kumimoji="1" lang="en-US" altLang="zh-CN" dirty="0"/>
              <a:t>graph. However, expensive…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There</a:t>
            </a:r>
            <a:r>
              <a:rPr kumimoji="1" lang="zh-CN" altLang="en-US" dirty="0"/>
              <a:t> </a:t>
            </a:r>
            <a:r>
              <a:rPr kumimoji="1" lang="en-US" altLang="zh-CN" dirty="0"/>
              <a:t>are</a:t>
            </a:r>
            <a:r>
              <a:rPr kumimoji="1" lang="zh-CN" altLang="en-US" dirty="0"/>
              <a:t> </a:t>
            </a:r>
            <a:r>
              <a:rPr kumimoji="1" lang="en-US" altLang="zh-CN" dirty="0"/>
              <a:t>two</a:t>
            </a:r>
            <a:r>
              <a:rPr kumimoji="1" lang="zh-CN" altLang="en-US" dirty="0"/>
              <a:t> </a:t>
            </a:r>
            <a:r>
              <a:rPr kumimoji="1" lang="en-US" altLang="zh-CN" dirty="0"/>
              <a:t>common</a:t>
            </a:r>
            <a:r>
              <a:rPr kumimoji="1" lang="zh-CN" altLang="en-US" dirty="0"/>
              <a:t> </a:t>
            </a:r>
            <a:r>
              <a:rPr kumimoji="1" lang="en-US" altLang="zh-CN" dirty="0"/>
              <a:t>ways.</a:t>
            </a:r>
            <a:r>
              <a:rPr kumimoji="1" lang="zh-CN" altLang="en-US" dirty="0"/>
              <a:t> </a:t>
            </a:r>
            <a:r>
              <a:rPr kumimoji="1" lang="en-US" altLang="zh-CN" dirty="0"/>
              <a:t>One</a:t>
            </a:r>
            <a:r>
              <a:rPr kumimoji="1" lang="zh-CN" altLang="en-US" dirty="0"/>
              <a:t> </a:t>
            </a:r>
            <a:r>
              <a:rPr kumimoji="1" lang="en-US" altLang="zh-CN" dirty="0"/>
              <a:t>is</a:t>
            </a:r>
            <a:r>
              <a:rPr kumimoji="1" lang="zh-CN" altLang="en-US" dirty="0"/>
              <a:t> </a:t>
            </a:r>
            <a:r>
              <a:rPr kumimoji="1" lang="en-US" altLang="zh-CN" dirty="0"/>
              <a:t>to</a:t>
            </a:r>
            <a:r>
              <a:rPr kumimoji="1" lang="zh-CN" altLang="en-US" dirty="0"/>
              <a:t> </a:t>
            </a:r>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(c)introduce</a:t>
            </a:r>
            <a:r>
              <a:rPr kumimoji="1" lang="zh-CN" altLang="en-US" dirty="0"/>
              <a:t> </a:t>
            </a:r>
            <a:r>
              <a:rPr kumimoji="1" lang="en-US" altLang="zh-CN" dirty="0"/>
              <a:t>basis</a:t>
            </a:r>
            <a:r>
              <a:rPr kumimoji="1" lang="zh-CN" altLang="en-US" dirty="0"/>
              <a:t> </a:t>
            </a:r>
            <a:r>
              <a:rPr kumimoji="1" lang="en-US" altLang="zh-CN" dirty="0"/>
              <a:t>decomposition,</a:t>
            </a:r>
            <a:r>
              <a:rPr kumimoji="1" lang="zh-CN" altLang="en-US" dirty="0"/>
              <a:t> </a:t>
            </a:r>
            <a:r>
              <a:rPr kumimoji="1" lang="en-US" altLang="zh-CN" dirty="0"/>
              <a:t>which</a:t>
            </a:r>
            <a:r>
              <a:rPr kumimoji="1" lang="zh-CN" altLang="en-US" dirty="0"/>
              <a:t> </a:t>
            </a:r>
            <a:r>
              <a:rPr kumimoji="1" lang="en-US" altLang="zh-CN" dirty="0"/>
              <a:t>regards the relation matrices as the linear combination of shared basis, which can be seen as a form of weight sharing between different relations.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(c)The second strategy is</a:t>
            </a:r>
            <a:r>
              <a:rPr kumimoji="1" lang="zh-CN" altLang="en-US" dirty="0"/>
              <a:t> </a:t>
            </a:r>
            <a:r>
              <a:rPr lang="en-US" altLang="zh-CN" sz="1200" dirty="0">
                <a:latin typeface="Calibri" panose="020F0502020204030204" pitchFamily="34" charset="0"/>
                <a:cs typeface="Calibri" panose="020F0502020204030204" pitchFamily="34" charset="0"/>
              </a:rPr>
              <a:t>block-diagonal</a:t>
            </a:r>
            <a:r>
              <a:rPr lang="zh-CN" altLang="en-US" sz="1200" dirty="0">
                <a:latin typeface="Calibri" panose="020F0502020204030204" pitchFamily="34" charset="0"/>
                <a:cs typeface="Calibri" panose="020F0502020204030204" pitchFamily="34" charset="0"/>
              </a:rPr>
              <a:t> </a:t>
            </a:r>
            <a:r>
              <a:rPr lang="en-US" altLang="zh-CN" sz="1200" dirty="0">
                <a:latin typeface="Calibri" panose="020F0502020204030204" pitchFamily="34" charset="0"/>
                <a:cs typeface="Calibri" panose="020F0502020204030204" pitchFamily="34" charset="0"/>
              </a:rPr>
              <a:t>decomposition</a:t>
            </a:r>
            <a:r>
              <a:rPr kumimoji="0" lang="zh-CN" altLang="en-US" sz="1200" dirty="0">
                <a:latin typeface="Calibri" panose="020F0502020204030204" pitchFamily="34" charset="0"/>
                <a:cs typeface="Calibri" panose="020F0502020204030204" pitchFamily="34" charset="0"/>
              </a:rPr>
              <a:t> </a:t>
            </a:r>
            <a:r>
              <a:rPr kumimoji="0" lang="en-US" altLang="zh-CN" sz="1200" dirty="0">
                <a:latin typeface="Calibri" panose="020F0502020204030204" pitchFamily="34" charset="0"/>
                <a:cs typeface="Calibri" panose="020F0502020204030204" pitchFamily="34" charset="0"/>
              </a:rPr>
              <a:t>which</a:t>
            </a:r>
            <a:r>
              <a:rPr kumimoji="0" lang="zh-CN" altLang="en-US" sz="1200" dirty="0">
                <a:latin typeface="Calibri" panose="020F0502020204030204" pitchFamily="34" charset="0"/>
                <a:cs typeface="Calibri" panose="020F0502020204030204" pitchFamily="34" charset="0"/>
              </a:rPr>
              <a:t> </a:t>
            </a:r>
            <a:r>
              <a:rPr kumimoji="1" lang="en-US" altLang="zh-CN" dirty="0"/>
              <a:t>can be seen as a matrix sparsity constraint.</a:t>
            </a:r>
            <a:endParaRPr kumimoji="1" lang="zh-CN" alt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Both of the two regularization methods aim to decrease the number of parameters, further alleviating the overfitting problem. The first strategy in eq. \ref{</a:t>
            </a:r>
            <a:r>
              <a:rPr kumimoji="1" lang="en-US" altLang="zh-CN" dirty="0" err="1"/>
              <a:t>eq:basis</a:t>
            </a:r>
            <a:r>
              <a:rPr kumimoji="1" lang="en-US" altLang="zh-CN" dirty="0"/>
              <a:t>} actually regard the relation matrices as the linear combination of shared basis, which can be seen as a form of weight sharing between different relations.  The second strategy can be seen as a matrix sparsity constraint. It holds the hypothesis that the latent features can be represented by sets of variables that are more tightly coupled within groups than across groups.</a:t>
            </a:r>
            <a:endParaRPr kumimoji="1" lang="zh-CN" alt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{\theta}_{r}^{k} = \sum_{b=1}^{B}a_{</a:t>
            </a:r>
            <a:r>
              <a:rPr lang="en-US" sz="1200" kern="1200" dirty="0" err="1">
                <a:solidFill>
                  <a:schemeClr val="tx1"/>
                </a:solidFill>
                <a:effectLst/>
                <a:latin typeface="+mn-lt"/>
                <a:ea typeface="+mn-ea"/>
                <a:cs typeface="+mn-cs"/>
              </a:rPr>
              <a:t>rb</a:t>
            </a:r>
            <a:r>
              <a:rPr lang="en-US" sz="1200" kern="1200" dirty="0">
                <a:solidFill>
                  <a:schemeClr val="tx1"/>
                </a:solidFill>
                <a:effectLst/>
                <a:latin typeface="+mn-lt"/>
                <a:ea typeface="+mn-ea"/>
                <a:cs typeface="+mn-cs"/>
              </a:rPr>
              <a:t>}^{k}\</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{V}_{b}^{k}</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\quad</a:t>
            </a:r>
            <a:r>
              <a:rPr lang="zh-CN" alt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{V}_{b}^{(k)} \in \</a:t>
            </a:r>
            <a:r>
              <a:rPr lang="en-US" sz="1200" kern="1200" dirty="0" err="1">
                <a:solidFill>
                  <a:schemeClr val="tx1"/>
                </a:solidFill>
                <a:effectLst/>
                <a:latin typeface="+mn-lt"/>
                <a:ea typeface="+mn-ea"/>
                <a:cs typeface="+mn-cs"/>
              </a:rPr>
              <a:t>mathbb</a:t>
            </a:r>
            <a:r>
              <a:rPr lang="en-US" sz="1200" kern="1200" dirty="0">
                <a:solidFill>
                  <a:schemeClr val="tx1"/>
                </a:solidFill>
                <a:effectLst/>
                <a:latin typeface="+mn-lt"/>
                <a:ea typeface="+mn-ea"/>
                <a:cs typeface="+mn-cs"/>
              </a:rPr>
              <a:t>{R}^{d \times 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{\theta}_{r}^{k} = \</a:t>
            </a:r>
            <a:r>
              <a:rPr lang="en-US" sz="1200" kern="1200" dirty="0" err="1">
                <a:solidFill>
                  <a:schemeClr val="tx1"/>
                </a:solidFill>
                <a:effectLst/>
                <a:latin typeface="+mn-lt"/>
                <a:ea typeface="+mn-ea"/>
                <a:cs typeface="+mn-cs"/>
              </a:rPr>
              <a:t>bigoplus</a:t>
            </a:r>
            <a:r>
              <a:rPr lang="en-US" sz="1200" kern="1200" dirty="0">
                <a:solidFill>
                  <a:schemeClr val="tx1"/>
                </a:solidFill>
                <a:effectLst/>
                <a:latin typeface="+mn-lt"/>
                <a:ea typeface="+mn-ea"/>
                <a:cs typeface="+mn-cs"/>
              </a:rPr>
              <a:t>_{b=1}^{B}\</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{Q}_{</a:t>
            </a:r>
            <a:r>
              <a:rPr lang="en-US" sz="1200" kern="1200" dirty="0" err="1">
                <a:solidFill>
                  <a:schemeClr val="tx1"/>
                </a:solidFill>
                <a:effectLst/>
                <a:latin typeface="+mn-lt"/>
                <a:ea typeface="+mn-ea"/>
                <a:cs typeface="+mn-cs"/>
              </a:rPr>
              <a:t>br</a:t>
            </a:r>
            <a:r>
              <a:rPr lang="en-US" sz="1200" kern="1200" dirty="0">
                <a:solidFill>
                  <a:schemeClr val="tx1"/>
                </a:solidFill>
                <a:effectLst/>
                <a:latin typeface="+mn-lt"/>
                <a:ea typeface="+mn-ea"/>
                <a:cs typeface="+mn-cs"/>
              </a:rPr>
              <a:t>}^{k}=\</a:t>
            </a:r>
            <a:r>
              <a:rPr lang="en-US" sz="1200" kern="1200" dirty="0" err="1">
                <a:solidFill>
                  <a:schemeClr val="tx1"/>
                </a:solidFill>
                <a:effectLst/>
                <a:latin typeface="+mn-lt"/>
                <a:ea typeface="+mn-ea"/>
                <a:cs typeface="+mn-cs"/>
              </a:rPr>
              <a:t>textit</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diag</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{Q}_{1r}^k,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{Q}_{2r}^k, ...,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{Q}_{Br}^k)</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\quad</a:t>
            </a:r>
            <a:r>
              <a:rPr lang="zh-CN" alt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{Q}_{</a:t>
            </a:r>
            <a:r>
              <a:rPr lang="en-US" sz="1200" kern="1200" dirty="0" err="1">
                <a:solidFill>
                  <a:schemeClr val="tx1"/>
                </a:solidFill>
                <a:effectLst/>
                <a:latin typeface="+mn-lt"/>
                <a:ea typeface="+mn-ea"/>
                <a:cs typeface="+mn-cs"/>
              </a:rPr>
              <a:t>br</a:t>
            </a:r>
            <a:r>
              <a:rPr lang="en-US" sz="1200" kern="1200" dirty="0">
                <a:solidFill>
                  <a:schemeClr val="tx1"/>
                </a:solidFill>
                <a:effectLst/>
                <a:latin typeface="+mn-lt"/>
                <a:ea typeface="+mn-ea"/>
                <a:cs typeface="+mn-cs"/>
              </a:rPr>
              <a:t>}^{(k)} \in \</a:t>
            </a:r>
            <a:r>
              <a:rPr lang="en-US" sz="1200" kern="1200" dirty="0" err="1">
                <a:solidFill>
                  <a:schemeClr val="tx1"/>
                </a:solidFill>
                <a:effectLst/>
                <a:latin typeface="+mn-lt"/>
                <a:ea typeface="+mn-ea"/>
                <a:cs typeface="+mn-cs"/>
              </a:rPr>
              <a:t>mathbb</a:t>
            </a:r>
            <a:r>
              <a:rPr lang="en-US" sz="1200" kern="1200" dirty="0">
                <a:solidFill>
                  <a:schemeClr val="tx1"/>
                </a:solidFill>
                <a:effectLst/>
                <a:latin typeface="+mn-lt"/>
                <a:ea typeface="+mn-ea"/>
                <a:cs typeface="+mn-cs"/>
              </a:rPr>
              <a:t>{R}^{d/B \times d/B}</a:t>
            </a:r>
          </a:p>
          <a:p>
            <a:endParaRPr kumimoji="1" lang="en-US" altLang="zh-CN" dirty="0"/>
          </a:p>
          <a:p>
            <a:endParaRPr kumimoji="1" lang="en-US" altLang="zh-CN" dirty="0"/>
          </a:p>
        </p:txBody>
      </p:sp>
      <p:sp>
        <p:nvSpPr>
          <p:cNvPr id="4" name="灯片编号占位符 3"/>
          <p:cNvSpPr>
            <a:spLocks noGrp="1"/>
          </p:cNvSpPr>
          <p:nvPr>
            <p:ph type="sldNum" sz="quarter" idx="5"/>
          </p:nvPr>
        </p:nvSpPr>
        <p:spPr/>
        <p:txBody>
          <a:bodyPr/>
          <a:lstStyle/>
          <a:p>
            <a:fld id="{41B417DD-1FF3-BD4D-8265-B310C2CF8F65}" type="slidenum">
              <a:rPr lang="en-US" smtClean="0"/>
              <a:t>75</a:t>
            </a:fld>
            <a:endParaRPr lang="en-US"/>
          </a:p>
        </p:txBody>
      </p:sp>
    </p:spTree>
    <p:extLst>
      <p:ext uri="{BB962C8B-B14F-4D97-AF65-F5344CB8AC3E}">
        <p14:creationId xmlns:p14="http://schemas.microsoft.com/office/powerpoint/2010/main" val="25943446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The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second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type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of</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multi-relational</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GNN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explicitly</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includes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edge</a:t>
            </a:r>
            <a:r>
              <a:rPr lang="zh-CN" altLang="en-US" sz="1200" kern="1200" dirty="0">
                <a:solidFill>
                  <a:schemeClr val="tx1"/>
                </a:solidFill>
                <a:effectLst/>
                <a:latin typeface="+mn-lt"/>
                <a:ea typeface="+mn-ea"/>
                <a:cs typeface="+mn-cs"/>
              </a:rPr>
              <a:t> </a:t>
            </a:r>
            <a:r>
              <a:rPr lang="en-US" altLang="zh-CN" sz="1200" kern="1200" dirty="0" err="1">
                <a:solidFill>
                  <a:schemeClr val="tx1"/>
                </a:solidFill>
                <a:effectLst/>
                <a:latin typeface="+mn-lt"/>
                <a:ea typeface="+mn-ea"/>
                <a:cs typeface="+mn-cs"/>
              </a:rPr>
              <a:t>emb</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GNNs.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(c)</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both</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variants</a:t>
            </a:r>
            <a:r>
              <a:rPr lang="zh-CN" altLang="en-US" sz="1200" kern="1200" dirty="0">
                <a:solidFill>
                  <a:schemeClr val="tx1"/>
                </a:solidFill>
                <a:effectLst/>
                <a:latin typeface="+mn-lt"/>
                <a:ea typeface="+mn-ea"/>
                <a:cs typeface="+mn-cs"/>
              </a:rPr>
              <a:t> </a:t>
            </a:r>
            <a:r>
              <a:rPr lang="en-US" altLang="zh-CN" sz="1200" kern="1200" dirty="0" err="1">
                <a:solidFill>
                  <a:schemeClr val="tx1"/>
                </a:solidFill>
                <a:effectLst/>
                <a:latin typeface="+mn-lt"/>
                <a:ea typeface="+mn-ea"/>
                <a:cs typeface="+mn-cs"/>
              </a:rPr>
              <a:t>e_ij</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participate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into</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node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aggregation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process.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(c)</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Compared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to</a:t>
            </a:r>
            <a:r>
              <a:rPr lang="zh-CN" altLang="en-US" sz="1200" kern="1200" dirty="0">
                <a:solidFill>
                  <a:schemeClr val="tx1"/>
                </a:solidFill>
                <a:effectLst/>
                <a:latin typeface="+mn-lt"/>
                <a:ea typeface="+mn-ea"/>
                <a:cs typeface="+mn-cs"/>
              </a:rPr>
              <a:t> </a:t>
            </a:r>
            <a:r>
              <a:rPr lang="en-US" altLang="zh-CN" sz="1200" kern="1200" dirty="0" err="1">
                <a:solidFill>
                  <a:schemeClr val="tx1"/>
                </a:solidFill>
                <a:effectLst/>
                <a:latin typeface="+mn-lt"/>
                <a:ea typeface="+mn-ea"/>
                <a:cs typeface="+mn-cs"/>
              </a:rPr>
              <a:t>varaint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1),</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variant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2)</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updates</a:t>
            </a:r>
            <a:r>
              <a:rPr lang="zh-CN" altLang="en-US" sz="1200" kern="1200" dirty="0">
                <a:solidFill>
                  <a:schemeClr val="tx1"/>
                </a:solidFill>
                <a:effectLst/>
                <a:latin typeface="+mn-lt"/>
                <a:ea typeface="+mn-ea"/>
                <a:cs typeface="+mn-cs"/>
              </a:rPr>
              <a:t> </a:t>
            </a:r>
            <a:r>
              <a:rPr lang="en-US" altLang="zh-CN" sz="1200" kern="1200" dirty="0" err="1">
                <a:solidFill>
                  <a:schemeClr val="tx1"/>
                </a:solidFill>
                <a:effectLst/>
                <a:latin typeface="+mn-lt"/>
                <a:ea typeface="+mn-ea"/>
                <a:cs typeface="+mn-cs"/>
              </a:rPr>
              <a:t>e_ij</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 \sigma(\</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{h}^{k-1}_{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\sum_{</a:t>
            </a:r>
            <a:r>
              <a:rPr lang="en-US" sz="1200" kern="1200" dirty="0" err="1">
                <a:solidFill>
                  <a:schemeClr val="tx1"/>
                </a:solidFill>
                <a:effectLst/>
                <a:latin typeface="+mn-lt"/>
                <a:ea typeface="+mn-ea"/>
                <a:cs typeface="+mn-cs"/>
              </a:rPr>
              <a:t>v_j</a:t>
            </a:r>
            <a:r>
              <a:rPr lang="en-US" sz="1200" kern="1200" dirty="0">
                <a:solidFill>
                  <a:schemeClr val="tx1"/>
                </a:solidFill>
                <a:effectLst/>
                <a:latin typeface="+mn-lt"/>
                <a:ea typeface="+mn-ea"/>
                <a:cs typeface="+mn-cs"/>
              </a:rPr>
              <a:t> \in \</a:t>
            </a:r>
            <a:r>
              <a:rPr lang="en-US" sz="1200" kern="1200" dirty="0" err="1">
                <a:solidFill>
                  <a:schemeClr val="tx1"/>
                </a:solidFill>
                <a:effectLst/>
                <a:latin typeface="+mn-lt"/>
                <a:ea typeface="+mn-ea"/>
                <a:cs typeface="+mn-cs"/>
              </a:rPr>
              <a:t>mathcal</a:t>
            </a:r>
            <a:r>
              <a:rPr lang="en-US" sz="1200" kern="1200" dirty="0">
                <a:solidFill>
                  <a:schemeClr val="tx1"/>
                </a:solidFill>
                <a:effectLst/>
                <a:latin typeface="+mn-lt"/>
                <a:ea typeface="+mn-ea"/>
                <a:cs typeface="+mn-cs"/>
              </a:rPr>
              <a:t>{N}(</a:t>
            </a:r>
            <a:r>
              <a:rPr lang="en-US" sz="1200" kern="1200" dirty="0" err="1">
                <a:solidFill>
                  <a:schemeClr val="tx1"/>
                </a:solidFill>
                <a:effectLst/>
                <a:latin typeface="+mn-lt"/>
                <a:ea typeface="+mn-ea"/>
                <a:cs typeface="+mn-cs"/>
              </a:rPr>
              <a:t>v_i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textit</a:t>
            </a:r>
            <a:r>
              <a:rPr lang="en-US" sz="1200" kern="1200" dirty="0">
                <a:solidFill>
                  <a:schemeClr val="tx1"/>
                </a:solidFill>
                <a:effectLst/>
                <a:latin typeface="+mn-lt"/>
                <a:ea typeface="+mn-ea"/>
                <a:cs typeface="+mn-cs"/>
              </a:rPr>
              <a:t>{AGG}(\</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{h}^{k-1}_{j},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{e}_{</a:t>
            </a:r>
            <a:r>
              <a:rPr lang="en-US" altLang="zh-CN" sz="1200" kern="1200" dirty="0" err="1">
                <a:solidFill>
                  <a:schemeClr val="tx1"/>
                </a:solidFill>
                <a:effectLst/>
                <a:latin typeface="+mn-lt"/>
                <a:ea typeface="+mn-ea"/>
                <a:cs typeface="+mn-cs"/>
              </a:rPr>
              <a:t>i,</a:t>
            </a:r>
            <a:r>
              <a:rPr lang="en-US" sz="1200" kern="1200" dirty="0" err="1">
                <a:solidFill>
                  <a:schemeClr val="tx1"/>
                </a:solidFill>
                <a:effectLst/>
                <a:latin typeface="+mn-lt"/>
                <a:ea typeface="+mn-ea"/>
                <a:cs typeface="+mn-cs"/>
              </a:rPr>
              <a:t>j</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{\theta}^{k}))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 \sigma(\</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{h}^{k-1}_{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\sum_{</a:t>
            </a:r>
            <a:r>
              <a:rPr lang="en-US" sz="1200" kern="1200" dirty="0" err="1">
                <a:solidFill>
                  <a:schemeClr val="tx1"/>
                </a:solidFill>
                <a:effectLst/>
                <a:latin typeface="+mn-lt"/>
                <a:ea typeface="+mn-ea"/>
                <a:cs typeface="+mn-cs"/>
              </a:rPr>
              <a:t>v_j</a:t>
            </a:r>
            <a:r>
              <a:rPr lang="en-US" sz="1200" kern="1200" dirty="0">
                <a:solidFill>
                  <a:schemeClr val="tx1"/>
                </a:solidFill>
                <a:effectLst/>
                <a:latin typeface="+mn-lt"/>
                <a:ea typeface="+mn-ea"/>
                <a:cs typeface="+mn-cs"/>
              </a:rPr>
              <a:t> \in \</a:t>
            </a:r>
            <a:r>
              <a:rPr lang="en-US" sz="1200" kern="1200" dirty="0" err="1">
                <a:solidFill>
                  <a:schemeClr val="tx1"/>
                </a:solidFill>
                <a:effectLst/>
                <a:latin typeface="+mn-lt"/>
                <a:ea typeface="+mn-ea"/>
                <a:cs typeface="+mn-cs"/>
              </a:rPr>
              <a:t>mathcal</a:t>
            </a:r>
            <a:r>
              <a:rPr lang="en-US" sz="1200" kern="1200" dirty="0">
                <a:solidFill>
                  <a:schemeClr val="tx1"/>
                </a:solidFill>
                <a:effectLst/>
                <a:latin typeface="+mn-lt"/>
                <a:ea typeface="+mn-ea"/>
                <a:cs typeface="+mn-cs"/>
              </a:rPr>
              <a:t>{N}(</a:t>
            </a:r>
            <a:r>
              <a:rPr lang="en-US" sz="1200" kern="1200" dirty="0" err="1">
                <a:solidFill>
                  <a:schemeClr val="tx1"/>
                </a:solidFill>
                <a:effectLst/>
                <a:latin typeface="+mn-lt"/>
                <a:ea typeface="+mn-ea"/>
                <a:cs typeface="+mn-cs"/>
              </a:rPr>
              <a:t>v_i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textit</a:t>
            </a:r>
            <a:r>
              <a:rPr lang="en-US" sz="1200" kern="1200" dirty="0">
                <a:solidFill>
                  <a:schemeClr val="tx1"/>
                </a:solidFill>
                <a:effectLst/>
                <a:latin typeface="+mn-lt"/>
                <a:ea typeface="+mn-ea"/>
                <a:cs typeface="+mn-cs"/>
              </a:rPr>
              <a:t>{AGG}(\</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{h}^{k-1}_{j},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{e}_{</a:t>
            </a:r>
            <a:r>
              <a:rPr lang="en-US" sz="1200" kern="1200" dirty="0" err="1">
                <a:solidFill>
                  <a:schemeClr val="tx1"/>
                </a:solidFill>
                <a:effectLst/>
                <a:latin typeface="+mn-lt"/>
                <a:ea typeface="+mn-ea"/>
                <a:cs typeface="+mn-cs"/>
              </a:rPr>
              <a:t>i,j</a:t>
            </a:r>
            <a:r>
              <a:rPr lang="en-US" sz="1200" kern="1200" dirty="0">
                <a:solidFill>
                  <a:schemeClr val="tx1"/>
                </a:solidFill>
                <a:effectLst/>
                <a:latin typeface="+mn-lt"/>
                <a:ea typeface="+mn-ea"/>
                <a:cs typeface="+mn-cs"/>
              </a:rPr>
              <a:t>}^{k-1},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{\theta}^{k})), \quad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{e}_{</a:t>
            </a:r>
            <a:r>
              <a:rPr lang="en-US" sz="1200" kern="1200" dirty="0" err="1">
                <a:solidFill>
                  <a:schemeClr val="tx1"/>
                </a:solidFill>
                <a:effectLst/>
                <a:latin typeface="+mn-lt"/>
                <a:ea typeface="+mn-ea"/>
                <a:cs typeface="+mn-cs"/>
              </a:rPr>
              <a:t>i,j</a:t>
            </a:r>
            <a:r>
              <a:rPr lang="en-US" sz="1200" kern="1200" dirty="0">
                <a:solidFill>
                  <a:schemeClr val="tx1"/>
                </a:solidFill>
                <a:effectLst/>
                <a:latin typeface="+mn-lt"/>
                <a:ea typeface="+mn-ea"/>
                <a:cs typeface="+mn-cs"/>
              </a:rPr>
              <a:t>}^{k}=\</a:t>
            </a:r>
            <a:r>
              <a:rPr lang="en-US" sz="1200" kern="1200" dirty="0" err="1">
                <a:solidFill>
                  <a:schemeClr val="tx1"/>
                </a:solidFill>
                <a:effectLst/>
                <a:latin typeface="+mn-lt"/>
                <a:ea typeface="+mn-ea"/>
                <a:cs typeface="+mn-cs"/>
              </a:rPr>
              <a:t>textit</a:t>
            </a:r>
            <a:r>
              <a:rPr lang="en-US" sz="1200" kern="1200" dirty="0">
                <a:solidFill>
                  <a:schemeClr val="tx1"/>
                </a:solidFill>
                <a:effectLst/>
                <a:latin typeface="+mn-lt"/>
                <a:ea typeface="+mn-ea"/>
                <a:cs typeface="+mn-cs"/>
              </a:rPr>
              <a:t>{f}(\</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{e}_{</a:t>
            </a:r>
            <a:r>
              <a:rPr lang="en-US" sz="1200" kern="1200" dirty="0" err="1">
                <a:solidFill>
                  <a:schemeClr val="tx1"/>
                </a:solidFill>
                <a:effectLst/>
                <a:latin typeface="+mn-lt"/>
                <a:ea typeface="+mn-ea"/>
                <a:cs typeface="+mn-cs"/>
              </a:rPr>
              <a:t>i,j</a:t>
            </a:r>
            <a:r>
              <a:rPr lang="en-US" sz="1200" kern="1200" dirty="0">
                <a:solidFill>
                  <a:schemeClr val="tx1"/>
                </a:solidFill>
                <a:effectLst/>
                <a:latin typeface="+mn-lt"/>
                <a:ea typeface="+mn-ea"/>
                <a:cs typeface="+mn-cs"/>
              </a:rPr>
              <a:t>}^{k-1}, \</a:t>
            </a:r>
            <a:r>
              <a:rPr lang="en-US" sz="1200" kern="1200" dirty="0" err="1">
                <a:solidFill>
                  <a:schemeClr val="tx1"/>
                </a:solidFill>
                <a:effectLst/>
                <a:latin typeface="+mn-lt"/>
                <a:ea typeface="+mn-ea"/>
                <a:cs typeface="+mn-cs"/>
              </a:rPr>
              <a:t>theta^k</a:t>
            </a:r>
            <a:r>
              <a:rPr lang="en-US" sz="1200" kern="1200" dirty="0">
                <a:solidFill>
                  <a:schemeClr val="tx1"/>
                </a:solidFill>
                <a:effectLst/>
                <a:latin typeface="+mn-lt"/>
                <a:ea typeface="+mn-ea"/>
                <a:cs typeface="+mn-cs"/>
              </a:rPr>
              <a:t>_{</a:t>
            </a:r>
            <a:r>
              <a:rPr lang="en-US" sz="1200" kern="1200" dirty="0" err="1">
                <a:solidFill>
                  <a:schemeClr val="tx1"/>
                </a:solidFill>
                <a:effectLst/>
                <a:latin typeface="+mn-lt"/>
                <a:ea typeface="+mn-ea"/>
                <a:cs typeface="+mn-cs"/>
              </a:rPr>
              <a:t>rel</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KGQG</a:t>
            </a:r>
            <a:r>
              <a:rPr lang="zh-CN" altLang="en-US" dirty="0"/>
              <a:t> </a:t>
            </a:r>
            <a:r>
              <a:rPr lang="en-US" altLang="zh-CN" dirty="0"/>
              <a:t>paper,</a:t>
            </a:r>
            <a:r>
              <a:rPr lang="zh-CN" altLang="en-US" dirty="0"/>
              <a:t> </a:t>
            </a:r>
            <a:r>
              <a:rPr lang="en-US" altLang="zh-CN" dirty="0"/>
              <a:t>competitive</a:t>
            </a:r>
            <a:r>
              <a:rPr lang="zh-CN" altLang="en-US" dirty="0"/>
              <a:t> </a:t>
            </a:r>
            <a:r>
              <a:rPr lang="en-US" altLang="zh-CN" dirty="0"/>
              <a:t>results</a:t>
            </a:r>
            <a:r>
              <a:rPr lang="zh-CN" altLang="en-US" dirty="0"/>
              <a:t> </a:t>
            </a:r>
            <a:r>
              <a:rPr lang="en-US" altLang="zh-CN" dirty="0"/>
              <a:t>with</a:t>
            </a:r>
            <a:r>
              <a:rPr lang="zh-CN" altLang="en-US" dirty="0"/>
              <a:t> </a:t>
            </a:r>
            <a:r>
              <a:rPr lang="en-US" altLang="zh-CN" dirty="0"/>
              <a:t>much</a:t>
            </a:r>
            <a:r>
              <a:rPr lang="zh-CN" altLang="en-US" dirty="0"/>
              <a:t> </a:t>
            </a:r>
            <a:r>
              <a:rPr lang="en-US" altLang="zh-CN" dirty="0"/>
              <a:t>fewer</a:t>
            </a:r>
            <a:r>
              <a:rPr lang="zh-CN" altLang="en-US" dirty="0"/>
              <a:t> </a:t>
            </a:r>
            <a:r>
              <a:rPr lang="en-US" altLang="zh-CN" dirty="0"/>
              <a:t>num</a:t>
            </a:r>
            <a:r>
              <a:rPr lang="zh-CN" altLang="en-US" dirty="0"/>
              <a:t> </a:t>
            </a:r>
            <a:r>
              <a:rPr lang="en-US" altLang="zh-CN" dirty="0"/>
              <a:t>of</a:t>
            </a:r>
            <a:r>
              <a:rPr lang="zh-CN" altLang="en-US" dirty="0"/>
              <a:t> </a:t>
            </a:r>
            <a:r>
              <a:rPr lang="en-US" altLang="zh-CN" dirty="0"/>
              <a:t>parameters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Comp-GCN</a:t>
            </a:r>
            <a:r>
              <a:rPr lang="zh-CN" altLang="en-US" dirty="0"/>
              <a:t> </a:t>
            </a:r>
            <a:r>
              <a:rPr lang="en-US" altLang="zh-CN" dirty="0"/>
              <a:t>paper:</a:t>
            </a:r>
            <a:r>
              <a:rPr lang="zh-CN" altLang="en-US" dirty="0"/>
              <a:t> </a:t>
            </a:r>
            <a:r>
              <a:rPr lang="en-US" altLang="zh-CN" dirty="0"/>
              <a:t>https://</a:t>
            </a:r>
            <a:r>
              <a:rPr lang="en-US" altLang="zh-CN" dirty="0" err="1"/>
              <a:t>arxiv.org</a:t>
            </a:r>
            <a:r>
              <a:rPr lang="en-US" altLang="zh-CN" dirty="0"/>
              <a:t>/pdf/1911.03082.pdf</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41B417DD-1FF3-BD4D-8265-B310C2CF8F65}" type="slidenum">
              <a:rPr lang="en-US" smtClean="0"/>
              <a:t>76</a:t>
            </a:fld>
            <a:endParaRPr lang="en-US"/>
          </a:p>
        </p:txBody>
      </p:sp>
    </p:spTree>
    <p:extLst>
      <p:ext uri="{BB962C8B-B14F-4D97-AF65-F5344CB8AC3E}">
        <p14:creationId xmlns:p14="http://schemas.microsoft.com/office/powerpoint/2010/main" val="8220569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Transformers can be regarded as a special class of GNNs where multi-head self-attention is learning dynamic graph structures adaptively at each layer.</a:t>
            </a:r>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Read</a:t>
            </a:r>
            <a:r>
              <a:rPr kumimoji="1" lang="zh-CN" altLang="en-US" dirty="0"/>
              <a:t> </a:t>
            </a:r>
            <a:r>
              <a:rPr kumimoji="1" lang="en-US" altLang="zh-CN"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The</a:t>
            </a:r>
            <a:r>
              <a:rPr kumimoji="1" lang="zh-CN" altLang="en-US" dirty="0"/>
              <a:t> </a:t>
            </a:r>
            <a:r>
              <a:rPr kumimoji="1" lang="en-US" altLang="zh-CN" dirty="0"/>
              <a:t>last</a:t>
            </a:r>
            <a:r>
              <a:rPr kumimoji="1" lang="zh-CN" altLang="en-US" dirty="0"/>
              <a:t> </a:t>
            </a:r>
            <a:r>
              <a:rPr kumimoji="1" lang="en-US" altLang="zh-CN" dirty="0"/>
              <a:t>type</a:t>
            </a:r>
            <a:r>
              <a:rPr kumimoji="1" lang="zh-CN" altLang="en-US" dirty="0"/>
              <a:t> </a:t>
            </a:r>
            <a:r>
              <a:rPr kumimoji="1" lang="en-US" altLang="zh-CN" dirty="0"/>
              <a:t>of</a:t>
            </a:r>
            <a:r>
              <a:rPr kumimoji="1" lang="zh-CN" altLang="en-US" dirty="0"/>
              <a:t> </a:t>
            </a:r>
            <a:r>
              <a:rPr kumimoji="1" lang="en-US" altLang="zh-CN" dirty="0"/>
              <a:t>multi-relational</a:t>
            </a:r>
            <a:r>
              <a:rPr kumimoji="1" lang="zh-CN" altLang="en-US" dirty="0"/>
              <a:t> </a:t>
            </a:r>
            <a:r>
              <a:rPr kumimoji="1" lang="en-US" altLang="zh-CN" dirty="0"/>
              <a:t>GNN</a:t>
            </a:r>
            <a:r>
              <a:rPr kumimoji="1" lang="zh-CN" altLang="en-US" dirty="0"/>
              <a:t> </a:t>
            </a:r>
            <a:r>
              <a:rPr kumimoji="1" lang="en-US" altLang="zh-CN" dirty="0"/>
              <a:t>is</a:t>
            </a:r>
            <a:r>
              <a:rPr kumimoji="1" lang="zh-CN" altLang="en-US" dirty="0"/>
              <a:t> </a:t>
            </a:r>
            <a:r>
              <a:rPr kumimoji="1" lang="en-US" altLang="zh-CN" dirty="0"/>
              <a:t>multi-relational</a:t>
            </a:r>
            <a:r>
              <a:rPr kumimoji="1" lang="zh-CN" altLang="en-US" dirty="0"/>
              <a:t> </a:t>
            </a:r>
            <a:r>
              <a:rPr kumimoji="1" lang="en-US" altLang="zh-CN" dirty="0"/>
              <a:t>graph</a:t>
            </a:r>
            <a:r>
              <a:rPr kumimoji="1" lang="zh-CN" altLang="en-US" dirty="0"/>
              <a:t> </a:t>
            </a:r>
            <a:r>
              <a:rPr kumimoji="1" lang="en-US" altLang="zh-CN" dirty="0"/>
              <a:t>transformer</a:t>
            </a:r>
            <a:r>
              <a:rPr kumimoji="1" lang="zh-CN" altLang="en-US" dirty="0"/>
              <a:t> </a:t>
            </a:r>
            <a:r>
              <a:rPr kumimoji="1" lang="en-US" altLang="zh-CN" dirty="0"/>
              <a:t>which</a:t>
            </a:r>
            <a:r>
              <a:rPr kumimoji="1" lang="zh-CN" altLang="en-US" dirty="0"/>
              <a:t> </a:t>
            </a:r>
            <a:r>
              <a:rPr kumimoji="1" lang="en-US" altLang="zh-CN" dirty="0"/>
              <a:t>combines</a:t>
            </a:r>
            <a:r>
              <a:rPr kumimoji="1" lang="zh-CN" altLang="en-US" dirty="0"/>
              <a:t> </a:t>
            </a:r>
            <a:r>
              <a:rPr kumimoji="1" lang="en-US" altLang="zh-CN" dirty="0"/>
              <a:t>features</a:t>
            </a:r>
            <a:r>
              <a:rPr kumimoji="1" lang="zh-CN" altLang="en-US" dirty="0"/>
              <a:t> </a:t>
            </a:r>
            <a:r>
              <a:rPr kumimoji="1" lang="en-US" altLang="zh-CN" dirty="0"/>
              <a:t>from</a:t>
            </a:r>
            <a:r>
              <a:rPr kumimoji="1" lang="zh-CN" altLang="en-US" dirty="0"/>
              <a:t> </a:t>
            </a:r>
            <a:r>
              <a:rPr kumimoji="1" lang="en-US" altLang="zh-CN" dirty="0"/>
              <a:t>typical</a:t>
            </a:r>
            <a:r>
              <a:rPr kumimoji="1" lang="zh-CN" altLang="en-US" dirty="0"/>
              <a:t> </a:t>
            </a:r>
            <a:r>
              <a:rPr kumimoji="1" lang="en-US" altLang="zh-CN" dirty="0"/>
              <a:t>GNNs</a:t>
            </a:r>
            <a:r>
              <a:rPr kumimoji="1" lang="zh-CN" altLang="en-US" dirty="0"/>
              <a:t> </a:t>
            </a:r>
            <a:r>
              <a:rPr kumimoji="1" lang="en-US" altLang="zh-CN" dirty="0"/>
              <a:t>and</a:t>
            </a:r>
            <a:r>
              <a:rPr kumimoji="1" lang="zh-CN" altLang="en-US" dirty="0"/>
              <a:t> </a:t>
            </a:r>
            <a:r>
              <a:rPr kumimoji="1" lang="en-US" altLang="zh-CN" dirty="0"/>
              <a:t>transformer</a:t>
            </a:r>
            <a:r>
              <a:rPr kumimoji="1" lang="zh-CN" altLang="en-US" dirty="0"/>
              <a:t> </a:t>
            </a:r>
            <a:r>
              <a:rPr kumimoji="1" lang="en-US" altLang="zh-CN" dirty="0"/>
              <a:t>architectures.</a:t>
            </a:r>
            <a:r>
              <a:rPr kumimoji="1" lang="zh-CN" altLang="en-US" dirty="0"/>
              <a:t> </a:t>
            </a:r>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(c)They</a:t>
            </a:r>
            <a:r>
              <a:rPr kumimoji="1" lang="zh-CN" altLang="en-US" dirty="0"/>
              <a:t> </a:t>
            </a:r>
            <a:r>
              <a:rPr kumimoji="1" lang="en-US" altLang="zh-CN" dirty="0"/>
              <a:t>usually</a:t>
            </a:r>
            <a:r>
              <a:rPr kumimoji="1" lang="zh-CN" altLang="en-US" dirty="0"/>
              <a:t> </a:t>
            </a:r>
            <a:r>
              <a:rPr kumimoji="1" lang="en-US" altLang="zh-CN" dirty="0"/>
              <a:t>…</a:t>
            </a:r>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77</a:t>
            </a:fld>
            <a:endParaRPr lang="en-US"/>
          </a:p>
        </p:txBody>
      </p:sp>
    </p:spTree>
    <p:extLst>
      <p:ext uri="{BB962C8B-B14F-4D97-AF65-F5344CB8AC3E}">
        <p14:creationId xmlns:p14="http://schemas.microsoft.com/office/powerpoint/2010/main" val="181430090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R-GAT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based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graph</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transformer</a:t>
            </a:r>
            <a:endParaRPr lang="en-US"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c)</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GAT-like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mask</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attention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which</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respects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graph</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structure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of</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input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data</a:t>
            </a:r>
            <a:r>
              <a:rPr lang="zh-CN" altLang="en-US" sz="1200" kern="1200" dirty="0">
                <a:solidFill>
                  <a:schemeClr val="tx1"/>
                </a:solidFill>
                <a:effectLst/>
                <a:latin typeface="+mn-lt"/>
                <a:ea typeface="+mn-ea"/>
                <a:cs typeface="+mn-cs"/>
              </a:rPr>
              <a:t> </a:t>
            </a:r>
            <a:endParaRPr lang="en-US"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C0</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relation-specific</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learnable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weight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matrix</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which</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respects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edge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type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information</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{z}_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r,k</a:t>
            </a:r>
            <a:r>
              <a:rPr lang="en-US" sz="1200" kern="1200" dirty="0">
                <a:solidFill>
                  <a:schemeClr val="tx1"/>
                </a:solidFill>
                <a:effectLst/>
                <a:latin typeface="+mn-lt"/>
                <a:ea typeface="+mn-ea"/>
                <a:cs typeface="+mn-cs"/>
              </a:rPr>
              <a:t>} &amp;=  \sum_{</a:t>
            </a:r>
            <a:r>
              <a:rPr lang="en-US" sz="1200" kern="1200" dirty="0" err="1">
                <a:solidFill>
                  <a:schemeClr val="tx1"/>
                </a:solidFill>
                <a:effectLst/>
                <a:latin typeface="+mn-lt"/>
                <a:ea typeface="+mn-ea"/>
                <a:cs typeface="+mn-cs"/>
              </a:rPr>
              <a:t>v_j</a:t>
            </a:r>
            <a:r>
              <a:rPr lang="en-US" sz="1200" kern="1200" dirty="0">
                <a:solidFill>
                  <a:schemeClr val="tx1"/>
                </a:solidFill>
                <a:effectLst/>
                <a:latin typeface="+mn-lt"/>
                <a:ea typeface="+mn-ea"/>
                <a:cs typeface="+mn-cs"/>
              </a:rPr>
              <a:t> \in \</a:t>
            </a:r>
            <a:r>
              <a:rPr lang="en-US" sz="1200" kern="1200" dirty="0" err="1">
                <a:solidFill>
                  <a:schemeClr val="tx1"/>
                </a:solidFill>
                <a:effectLst/>
                <a:latin typeface="+mn-lt"/>
                <a:ea typeface="+mn-ea"/>
                <a:cs typeface="+mn-cs"/>
              </a:rPr>
              <a:t>mathcal</a:t>
            </a:r>
            <a:r>
              <a:rPr lang="en-US" sz="1200" kern="1200" dirty="0">
                <a:solidFill>
                  <a:schemeClr val="tx1"/>
                </a:solidFill>
                <a:effectLst/>
                <a:latin typeface="+mn-lt"/>
                <a:ea typeface="+mn-ea"/>
                <a:cs typeface="+mn-cs"/>
              </a:rPr>
              <a:t>{N}_{r}(</a:t>
            </a:r>
            <a:r>
              <a:rPr lang="en-US" sz="1200" kern="1200" dirty="0" err="1">
                <a:solidFill>
                  <a:schemeClr val="tx1"/>
                </a:solidFill>
                <a:effectLst/>
                <a:latin typeface="+mn-lt"/>
                <a:ea typeface="+mn-ea"/>
                <a:cs typeface="+mn-cs"/>
              </a:rPr>
              <a:t>v_i</a:t>
            </a:r>
            <a:r>
              <a:rPr lang="en-US" sz="1200" kern="1200" dirty="0">
                <a:solidFill>
                  <a:schemeClr val="tx1"/>
                </a:solidFill>
                <a:effectLst/>
                <a:latin typeface="+mn-lt"/>
                <a:ea typeface="+mn-ea"/>
                <a:cs typeface="+mn-cs"/>
              </a:rPr>
              <a:t>)} \alpha_{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j}^k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{W}^k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{h}_{j}^{k-1}, r \in \</a:t>
            </a:r>
            <a:r>
              <a:rPr lang="en-US" sz="1200" kern="1200" dirty="0" err="1">
                <a:solidFill>
                  <a:schemeClr val="tx1"/>
                </a:solidFill>
                <a:effectLst/>
                <a:latin typeface="+mn-lt"/>
                <a:ea typeface="+mn-ea"/>
                <a:cs typeface="+mn-cs"/>
              </a:rPr>
              <a:t>mathcal</a:t>
            </a:r>
            <a:r>
              <a:rPr lang="en-US" sz="1200" kern="1200" dirty="0">
                <a:solidFill>
                  <a:schemeClr val="tx1"/>
                </a:solidFill>
                <a:effectLst/>
                <a:latin typeface="+mn-lt"/>
                <a:ea typeface="+mn-ea"/>
                <a:cs typeface="+mn-cs"/>
              </a:rPr>
              <a:t>{E}\\</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&amp;= \text{FFN}^{k}(\</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{W}^{O}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{z}_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^{R_1, k},...,\</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{z}_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R_m</a:t>
            </a:r>
            <a:r>
              <a:rPr lang="en-US" sz="1200" kern="1200" dirty="0">
                <a:solidFill>
                  <a:schemeClr val="tx1"/>
                </a:solidFill>
                <a:effectLst/>
                <a:latin typeface="+mn-lt"/>
                <a:ea typeface="+mn-ea"/>
                <a:cs typeface="+mn-cs"/>
              </a:rPr>
              <a:t>, 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78</a:t>
            </a:fld>
            <a:endParaRPr lang="en-US"/>
          </a:p>
        </p:txBody>
      </p:sp>
    </p:spTree>
    <p:extLst>
      <p:ext uri="{BB962C8B-B14F-4D97-AF65-F5344CB8AC3E}">
        <p14:creationId xmlns:p14="http://schemas.microsoft.com/office/powerpoint/2010/main" val="114938512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Structure-aware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self-attention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based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graph</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transformers</a:t>
            </a:r>
          </a:p>
          <a:p>
            <a:r>
              <a:rPr lang="en-US" altLang="zh-CN" sz="1200" kern="1200" dirty="0">
                <a:solidFill>
                  <a:schemeClr val="tx1"/>
                </a:solidFill>
                <a:effectLst/>
                <a:latin typeface="+mn-lt"/>
                <a:ea typeface="+mn-ea"/>
                <a:cs typeface="+mn-cs"/>
              </a:rPr>
              <a:t>c)</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Edge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embeddings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participate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into</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both</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self-attention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computation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and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node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aggregation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process.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^{k} &amp;= \sum_{j} \alpha_{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j}^k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{W}_V^{k}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{h}_{j}^{k-1} +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{W}_F^{k}\</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{e}_{</a:t>
            </a:r>
            <a:r>
              <a:rPr lang="en-US" sz="1200" kern="1200" dirty="0" err="1">
                <a:solidFill>
                  <a:schemeClr val="tx1"/>
                </a:solidFill>
                <a:effectLst/>
                <a:latin typeface="+mn-lt"/>
                <a:ea typeface="+mn-ea"/>
                <a:cs typeface="+mn-cs"/>
              </a:rPr>
              <a:t>i,j</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\alpha_{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j}^k &amp;= \</a:t>
            </a:r>
            <a:r>
              <a:rPr lang="en-US" sz="1200" kern="1200" dirty="0" err="1">
                <a:solidFill>
                  <a:schemeClr val="tx1"/>
                </a:solidFill>
                <a:effectLst/>
                <a:latin typeface="+mn-lt"/>
                <a:ea typeface="+mn-ea"/>
                <a:cs typeface="+mn-cs"/>
              </a:rPr>
              <a:t>textit</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softmax</a:t>
            </a:r>
            <a:r>
              <a:rPr lang="en-US" sz="1200" kern="1200" dirty="0">
                <a:solidFill>
                  <a:schemeClr val="tx1"/>
                </a:solidFill>
                <a:effectLst/>
                <a:latin typeface="+mn-lt"/>
                <a:ea typeface="+mn-ea"/>
                <a:cs typeface="+mn-cs"/>
              </a:rPr>
              <a:t>}(u_{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j}^k)\\</a:t>
            </a:r>
          </a:p>
          <a:p>
            <a:r>
              <a:rPr lang="en-US" sz="1200" kern="1200" dirty="0">
                <a:solidFill>
                  <a:schemeClr val="tx1"/>
                </a:solidFill>
                <a:effectLst/>
                <a:latin typeface="+mn-lt"/>
                <a:ea typeface="+mn-ea"/>
                <a:cs typeface="+mn-cs"/>
              </a:rPr>
              <a:t>u_{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j}^k &amp;= \frac{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{W}_Q^{k}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{h}^{k-1}_{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})^T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{W}_K^{k}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{h}^{k-1}_{j} +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{W}_R^{k}\</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{e}_{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j}) }{\sqrt{d}}\\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https://</a:t>
            </a:r>
            <a:r>
              <a:rPr kumimoji="1" lang="en-US" altLang="zh-CN" dirty="0" err="1"/>
              <a:t>arxiv.org</a:t>
            </a:r>
            <a:r>
              <a:rPr kumimoji="1" lang="en-US" altLang="zh-CN" dirty="0"/>
              <a:t>/pdf/1906.01282.pdf</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https://</a:t>
            </a:r>
            <a:r>
              <a:rPr kumimoji="1" lang="en-US" altLang="zh-CN" dirty="0" err="1"/>
              <a:t>arxiv.org</a:t>
            </a:r>
            <a:r>
              <a:rPr kumimoji="1" lang="en-US" altLang="zh-CN" dirty="0"/>
              <a:t>/pdf/1909.00136.pdf</a:t>
            </a:r>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79</a:t>
            </a:fld>
            <a:endParaRPr lang="en-US"/>
          </a:p>
        </p:txBody>
      </p:sp>
    </p:spTree>
    <p:extLst>
      <p:ext uri="{BB962C8B-B14F-4D97-AF65-F5344CB8AC3E}">
        <p14:creationId xmlns:p14="http://schemas.microsoft.com/office/powerpoint/2010/main" val="378235034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Calibri" panose="020F0502020204030204" pitchFamily="34" charset="0"/>
                <a:cs typeface="Calibri" panose="020F0502020204030204" pitchFamily="34" charset="0"/>
              </a:rPr>
              <a:t>When</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to</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use</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Heterogeneous</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GNNs?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latin typeface="Calibri" panose="020F0502020204030204" pitchFamily="34" charset="0"/>
                <a:cs typeface="Calibri" panose="020F0502020204030204" pitchFamily="34" charset="0"/>
              </a:rPr>
              <a:t>(c)Given</a:t>
            </a:r>
            <a:r>
              <a:rPr kumimoji="1" lang="zh-CN" altLang="en-US" dirty="0">
                <a:latin typeface="Calibri" panose="020F0502020204030204" pitchFamily="34" charset="0"/>
                <a:cs typeface="Calibri" panose="020F0502020204030204" pitchFamily="34" charset="0"/>
              </a:rPr>
              <a:t> </a:t>
            </a:r>
            <a:r>
              <a:rPr kumimoji="1" lang="en-US" altLang="zh-CN" dirty="0">
                <a:latin typeface="Calibri" panose="020F0502020204030204" pitchFamily="34" charset="0"/>
                <a:cs typeface="Calibri" panose="020F0502020204030204" pitchFamily="34" charset="0"/>
              </a:rPr>
              <a:t>a</a:t>
            </a:r>
            <a:r>
              <a:rPr kumimoji="1" lang="zh-CN" altLang="en-US" dirty="0">
                <a:latin typeface="Calibri" panose="020F0502020204030204" pitchFamily="34" charset="0"/>
                <a:cs typeface="Calibri" panose="020F0502020204030204" pitchFamily="34" charset="0"/>
              </a:rPr>
              <a:t> </a:t>
            </a:r>
            <a:r>
              <a:rPr kumimoji="1" lang="en-US" altLang="zh-CN" dirty="0">
                <a:latin typeface="Calibri" panose="020F0502020204030204" pitchFamily="34" charset="0"/>
                <a:cs typeface="Calibri" panose="020F0502020204030204" pitchFamily="34" charset="0"/>
              </a:rPr>
              <a:t>graph,</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latin typeface="Calibri" panose="020F0502020204030204" pitchFamily="34" charset="0"/>
                <a:cs typeface="Calibri" panose="020F0502020204030204" pitchFamily="34" charset="0"/>
              </a:rPr>
              <a:t>(c)We</a:t>
            </a:r>
            <a:r>
              <a:rPr kumimoji="1" lang="zh-CN" altLang="en-US" dirty="0">
                <a:latin typeface="Calibri" panose="020F0502020204030204" pitchFamily="34" charset="0"/>
                <a:cs typeface="Calibri" panose="020F0502020204030204" pitchFamily="34" charset="0"/>
              </a:rPr>
              <a:t> </a:t>
            </a:r>
            <a:r>
              <a:rPr kumimoji="1" lang="en-US" altLang="zh-CN" dirty="0">
                <a:latin typeface="Calibri" panose="020F0502020204030204" pitchFamily="34" charset="0"/>
                <a:cs typeface="Calibri" panose="020F0502020204030204" pitchFamily="34" charset="0"/>
              </a:rPr>
              <a:t>will</a:t>
            </a:r>
            <a:r>
              <a:rPr kumimoji="1" lang="zh-CN" altLang="en-US" dirty="0">
                <a:latin typeface="Calibri" panose="020F0502020204030204" pitchFamily="34" charset="0"/>
                <a:cs typeface="Calibri" panose="020F0502020204030204" pitchFamily="34" charset="0"/>
              </a:rPr>
              <a:t> </a:t>
            </a:r>
            <a:r>
              <a:rPr kumimoji="1" lang="en-US" altLang="zh-CN" dirty="0">
                <a:latin typeface="Calibri" panose="020F0502020204030204" pitchFamily="34" charset="0"/>
                <a:cs typeface="Calibri" panose="020F0502020204030204" pitchFamily="34" charset="0"/>
              </a:rPr>
              <a:t>introduce</a:t>
            </a:r>
            <a:r>
              <a:rPr kumimoji="1" lang="zh-CN" altLang="en-US" dirty="0">
                <a:latin typeface="Calibri" panose="020F0502020204030204" pitchFamily="34" charset="0"/>
                <a:cs typeface="Calibri" panose="020F0502020204030204" pitchFamily="34" charset="0"/>
              </a:rPr>
              <a:t> </a:t>
            </a:r>
            <a:r>
              <a:rPr kumimoji="1" lang="en-US" altLang="zh-CN" dirty="0">
                <a:latin typeface="Calibri" panose="020F0502020204030204" pitchFamily="34" charset="0"/>
                <a:cs typeface="Calibri" panose="020F0502020204030204" pitchFamily="34" charset="0"/>
              </a:rPr>
              <a:t>one</a:t>
            </a:r>
            <a:r>
              <a:rPr kumimoji="1" lang="zh-CN" altLang="en-US" dirty="0">
                <a:latin typeface="Calibri" panose="020F0502020204030204" pitchFamily="34" charset="0"/>
                <a:cs typeface="Calibri" panose="020F0502020204030204" pitchFamily="34" charset="0"/>
              </a:rPr>
              <a:t> </a:t>
            </a:r>
            <a:r>
              <a:rPr kumimoji="1" lang="en-US" altLang="zh-CN" dirty="0">
                <a:latin typeface="Calibri" panose="020F0502020204030204" pitchFamily="34" charset="0"/>
                <a:cs typeface="Calibri" panose="020F0502020204030204" pitchFamily="34" charset="0"/>
              </a:rPr>
              <a:t>popular</a:t>
            </a:r>
            <a:r>
              <a:rPr kumimoji="1" lang="zh-CN" altLang="en-US" dirty="0">
                <a:latin typeface="Calibri" panose="020F0502020204030204" pitchFamily="34" charset="0"/>
                <a:cs typeface="Calibri" panose="020F0502020204030204" pitchFamily="34" charset="0"/>
              </a:rPr>
              <a:t> </a:t>
            </a:r>
            <a:r>
              <a:rPr kumimoji="1" lang="en-US" altLang="zh-CN" dirty="0">
                <a:latin typeface="Calibri" panose="020F0502020204030204" pitchFamily="34" charset="0"/>
                <a:cs typeface="Calibri" panose="020F0502020204030204" pitchFamily="34" charset="0"/>
              </a:rPr>
              <a:t>variant</a:t>
            </a:r>
            <a:r>
              <a:rPr kumimoji="1" lang="zh-CN" altLang="en-US" dirty="0">
                <a:latin typeface="Calibri" panose="020F0502020204030204" pitchFamily="34" charset="0"/>
                <a:cs typeface="Calibri" panose="020F0502020204030204" pitchFamily="34" charset="0"/>
              </a:rPr>
              <a:t> </a:t>
            </a:r>
            <a:r>
              <a:rPr kumimoji="1" lang="en-US" altLang="zh-CN" dirty="0">
                <a:latin typeface="Calibri" panose="020F0502020204030204" pitchFamily="34" charset="0"/>
                <a:cs typeface="Calibri" panose="020F0502020204030204" pitchFamily="34" charset="0"/>
              </a:rPr>
              <a:t>of</a:t>
            </a:r>
            <a:r>
              <a:rPr kumimoji="1" lang="zh-CN" altLang="en-US" dirty="0">
                <a:latin typeface="Calibri" panose="020F0502020204030204" pitchFamily="34" charset="0"/>
                <a:cs typeface="Calibri" panose="020F0502020204030204" pitchFamily="34" charset="0"/>
              </a:rPr>
              <a:t> </a:t>
            </a:r>
            <a:r>
              <a:rPr kumimoji="1" lang="en-US" altLang="zh-CN" dirty="0">
                <a:latin typeface="Calibri" panose="020F0502020204030204" pitchFamily="34" charset="0"/>
                <a:cs typeface="Calibri" panose="020F0502020204030204" pitchFamily="34" charset="0"/>
              </a:rPr>
              <a:t>heterogeneous</a:t>
            </a:r>
            <a:r>
              <a:rPr kumimoji="1" lang="zh-CN" altLang="en-US" dirty="0">
                <a:latin typeface="Calibri" panose="020F0502020204030204" pitchFamily="34" charset="0"/>
                <a:cs typeface="Calibri" panose="020F0502020204030204" pitchFamily="34" charset="0"/>
              </a:rPr>
              <a:t> </a:t>
            </a:r>
            <a:r>
              <a:rPr kumimoji="1" lang="en-US" altLang="zh-CN" dirty="0">
                <a:latin typeface="Calibri" panose="020F0502020204030204" pitchFamily="34" charset="0"/>
                <a:cs typeface="Calibri" panose="020F0502020204030204" pitchFamily="34" charset="0"/>
              </a:rPr>
              <a:t>GNNs</a:t>
            </a:r>
            <a:r>
              <a:rPr kumimoji="1" lang="zh-CN" altLang="en-US" dirty="0">
                <a:latin typeface="Calibri" panose="020F0502020204030204" pitchFamily="34" charset="0"/>
                <a:cs typeface="Calibri" panose="020F0502020204030204" pitchFamily="34" charset="0"/>
              </a:rPr>
              <a:t> </a:t>
            </a:r>
            <a:r>
              <a:rPr kumimoji="1" lang="en-US" altLang="zh-CN" dirty="0">
                <a:latin typeface="Calibri" panose="020F0502020204030204" pitchFamily="34" charset="0"/>
                <a:cs typeface="Calibri" panose="020F0502020204030204" pitchFamily="34" charset="0"/>
              </a:rPr>
              <a:t>which</a:t>
            </a:r>
            <a:r>
              <a:rPr kumimoji="1" lang="zh-CN" altLang="en-US" dirty="0">
                <a:latin typeface="Calibri" panose="020F0502020204030204" pitchFamily="34" charset="0"/>
                <a:cs typeface="Calibri" panose="020F0502020204030204" pitchFamily="34" charset="0"/>
              </a:rPr>
              <a:t> </a:t>
            </a:r>
            <a:r>
              <a:rPr kumimoji="1" lang="en-US" altLang="zh-CN" dirty="0">
                <a:latin typeface="Calibri" panose="020F0502020204030204" pitchFamily="34" charset="0"/>
                <a:cs typeface="Calibri" panose="020F0502020204030204" pitchFamily="34" charset="0"/>
              </a:rPr>
              <a:t>is</a:t>
            </a:r>
            <a:r>
              <a:rPr kumimoji="1" lang="zh-CN" altLang="en-US" dirty="0">
                <a:latin typeface="Calibri" panose="020F0502020204030204" pitchFamily="34" charset="0"/>
                <a:cs typeface="Calibri" panose="020F0502020204030204" pitchFamily="34" charset="0"/>
              </a:rPr>
              <a:t> </a:t>
            </a:r>
            <a:r>
              <a:rPr kumimoji="1" lang="en-US" altLang="zh-CN" dirty="0">
                <a:latin typeface="Calibri" panose="020F0502020204030204" pitchFamily="34" charset="0"/>
                <a:cs typeface="Calibri" panose="020F0502020204030204" pitchFamily="34" charset="0"/>
              </a:rPr>
              <a:t>based</a:t>
            </a:r>
            <a:r>
              <a:rPr kumimoji="1" lang="zh-CN" altLang="en-US" dirty="0">
                <a:latin typeface="Calibri" panose="020F0502020204030204" pitchFamily="34" charset="0"/>
                <a:cs typeface="Calibri" panose="020F0502020204030204" pitchFamily="34" charset="0"/>
              </a:rPr>
              <a:t> </a:t>
            </a:r>
            <a:r>
              <a:rPr kumimoji="1" lang="en-US" altLang="zh-CN" dirty="0">
                <a:latin typeface="Calibri" panose="020F0502020204030204" pitchFamily="34" charset="0"/>
                <a:cs typeface="Calibri" panose="020F0502020204030204" pitchFamily="34" charset="0"/>
              </a:rPr>
              <a:t>on</a:t>
            </a:r>
            <a:r>
              <a:rPr kumimoji="1" lang="zh-CN" altLang="en-US" dirty="0">
                <a:latin typeface="Calibri" panose="020F0502020204030204" pitchFamily="34" charset="0"/>
                <a:cs typeface="Calibri" panose="020F0502020204030204" pitchFamily="34" charset="0"/>
              </a:rPr>
              <a:t> </a:t>
            </a:r>
            <a:r>
              <a:rPr kumimoji="1" lang="en-US" altLang="zh-CN" dirty="0">
                <a:latin typeface="Calibri" panose="020F0502020204030204" pitchFamily="34" charset="0"/>
                <a:cs typeface="Calibri" panose="020F0502020204030204" pitchFamily="34" charset="0"/>
              </a:rPr>
              <a:t>the</a:t>
            </a:r>
            <a:r>
              <a:rPr kumimoji="1" lang="zh-CN" altLang="en-US" dirty="0">
                <a:latin typeface="Calibri" panose="020F0502020204030204" pitchFamily="34" charset="0"/>
                <a:cs typeface="Calibri" panose="020F0502020204030204" pitchFamily="34" charset="0"/>
              </a:rPr>
              <a:t> </a:t>
            </a:r>
            <a:r>
              <a:rPr kumimoji="1" lang="en-US" altLang="zh-CN" dirty="0">
                <a:latin typeface="Calibri" panose="020F0502020204030204" pitchFamily="34" charset="0"/>
                <a:cs typeface="Calibri" panose="020F0502020204030204" pitchFamily="34" charset="0"/>
              </a:rPr>
              <a:t>meta-path</a:t>
            </a:r>
            <a:r>
              <a:rPr kumimoji="1" lang="zh-CN" altLang="en-US" dirty="0">
                <a:latin typeface="Calibri" panose="020F0502020204030204" pitchFamily="34" charset="0"/>
                <a:cs typeface="Calibri" panose="020F0502020204030204" pitchFamily="34" charset="0"/>
              </a:rPr>
              <a:t> </a:t>
            </a:r>
            <a:r>
              <a:rPr kumimoji="1" lang="en-US" altLang="zh-CN" dirty="0">
                <a:latin typeface="Calibri" panose="020F0502020204030204" pitchFamily="34" charset="0"/>
                <a:cs typeface="Calibri" panose="020F0502020204030204" pitchFamily="34" charset="0"/>
              </a:rPr>
              <a:t>idea.</a:t>
            </a:r>
            <a:endParaRPr kumimoji="1" lang="en-US" altLang="zh-CN" dirty="0"/>
          </a:p>
          <a:p>
            <a:r>
              <a:rPr kumimoji="1" lang="en-US" altLang="zh-CN" dirty="0"/>
              <a:t>(c)Here is</a:t>
            </a:r>
            <a:r>
              <a:rPr kumimoji="1" lang="zh-CN" altLang="en-US" dirty="0"/>
              <a:t> </a:t>
            </a:r>
            <a:r>
              <a:rPr kumimoji="1" lang="en-US" altLang="zh-CN" dirty="0"/>
              <a:t>an example</a:t>
            </a:r>
            <a:r>
              <a:rPr kumimoji="1" lang="zh-CN" altLang="en-US" dirty="0"/>
              <a:t> </a:t>
            </a:r>
            <a:r>
              <a:rPr kumimoji="1" lang="en-US" altLang="zh-CN" dirty="0"/>
              <a:t>of</a:t>
            </a:r>
            <a:r>
              <a:rPr kumimoji="1" lang="zh-CN" altLang="en-US" dirty="0"/>
              <a:t> </a:t>
            </a:r>
            <a:r>
              <a:rPr kumimoji="1" lang="en-US" altLang="zh-CN" dirty="0"/>
              <a:t>meta</a:t>
            </a:r>
            <a:r>
              <a:rPr kumimoji="1" lang="zh-CN" altLang="en-US" dirty="0"/>
              <a:t> </a:t>
            </a:r>
            <a:r>
              <a:rPr kumimoji="1" lang="en-US" altLang="zh-CN" dirty="0"/>
              <a:t>path. Given an author-author node type pair, we can extra at least two meta paths between them.</a:t>
            </a:r>
          </a:p>
          <a:p>
            <a:endParaRPr kumimoji="1" lang="en-US" altLang="zh-CN" dirty="0"/>
          </a:p>
          <a:p>
            <a:endParaRPr kumimoji="1" lang="en-US" altLang="zh-CN" dirty="0"/>
          </a:p>
          <a:p>
            <a:endParaRPr kumimoji="1" lang="en-US" altLang="zh-CN" dirty="0"/>
          </a:p>
          <a:p>
            <a:endParaRPr kumimoji="1" lang="en-US" altLang="zh-CN" dirty="0"/>
          </a:p>
          <a:p>
            <a:endParaRPr kumimoji="1" lang="en-US" altLang="zh-CN" dirty="0"/>
          </a:p>
          <a:p>
            <a:endParaRPr kumimoji="1" lang="en-US" altLang="zh-CN" dirty="0"/>
          </a:p>
          <a:p>
            <a:r>
              <a:rPr kumimoji="1" lang="en-US" altLang="zh-CN" dirty="0"/>
              <a:t>Meta-path</a:t>
            </a:r>
            <a:r>
              <a:rPr kumimoji="1" lang="zh-CN" altLang="en-US" dirty="0"/>
              <a:t> </a:t>
            </a:r>
            <a:r>
              <a:rPr kumimoji="1" lang="en-US" altLang="zh-CN" dirty="0"/>
              <a:t>image</a:t>
            </a:r>
            <a:r>
              <a:rPr kumimoji="1" lang="zh-CN" altLang="en-US" dirty="0"/>
              <a:t> </a:t>
            </a:r>
            <a:r>
              <a:rPr kumimoji="1" lang="en-US" altLang="zh-CN" dirty="0"/>
              <a:t>from</a:t>
            </a:r>
            <a:r>
              <a:rPr kumimoji="1" lang="zh-CN" altLang="en-US" dirty="0"/>
              <a:t> </a:t>
            </a:r>
            <a:r>
              <a:rPr kumimoji="1" lang="en-US" altLang="zh-CN" dirty="0"/>
              <a:t>https://</a:t>
            </a:r>
            <a:r>
              <a:rPr kumimoji="1" lang="en-US" altLang="zh-CN" dirty="0" err="1"/>
              <a:t>www.researchgate.net</a:t>
            </a:r>
            <a:r>
              <a:rPr kumimoji="1" lang="en-US" altLang="zh-CN" dirty="0"/>
              <a:t>/publication/329956636_Joint_Embedding_of_Meta-Path_and_Meta-Graph_for_Heterogeneous_Information_Networks</a:t>
            </a:r>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80</a:t>
            </a:fld>
            <a:endParaRPr lang="en-US"/>
          </a:p>
        </p:txBody>
      </p:sp>
    </p:spTree>
    <p:extLst>
      <p:ext uri="{BB962C8B-B14F-4D97-AF65-F5344CB8AC3E}">
        <p14:creationId xmlns:p14="http://schemas.microsoft.com/office/powerpoint/2010/main" val="202461589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Below</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are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three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key</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steps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of</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meta-path</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based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heterogeneous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GNN,</a:t>
            </a:r>
            <a:r>
              <a:rPr lang="zh-CN" altLang="en-US" sz="1200" kern="1200" dirty="0">
                <a:solidFill>
                  <a:schemeClr val="tx1"/>
                </a:solidFill>
                <a:effectLst/>
                <a:latin typeface="+mn-lt"/>
                <a:ea typeface="+mn-ea"/>
                <a:cs typeface="+mn-cs"/>
              </a:rPr>
              <a:t> </a:t>
            </a: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(c)1),</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2),</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3)</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{W}_{\tau({</a:t>
            </a:r>
            <a:r>
              <a:rPr lang="en-US" sz="1200" kern="1200" dirty="0" err="1">
                <a:solidFill>
                  <a:schemeClr val="tx1"/>
                </a:solidFill>
                <a:effectLst/>
                <a:latin typeface="+mn-lt"/>
                <a:ea typeface="+mn-ea"/>
                <a:cs typeface="+mn-cs"/>
              </a:rPr>
              <a:t>v_i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{v}_{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a:t>
            </a:r>
          </a:p>
          <a:p>
            <a:endParaRPr kumimoji="1" lang="en-US" altLang="zh-CN" dirty="0"/>
          </a:p>
          <a:p>
            <a:endParaRPr kumimoji="1" lang="en-US" altLang="zh-CN" dirty="0"/>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{z}_{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Phi_k</a:t>
            </a:r>
            <a:r>
              <a:rPr lang="en-US" sz="1200" kern="1200" dirty="0">
                <a:solidFill>
                  <a:schemeClr val="tx1"/>
                </a:solidFill>
                <a:effectLst/>
                <a:latin typeface="+mn-lt"/>
                <a:ea typeface="+mn-ea"/>
                <a:cs typeface="+mn-cs"/>
              </a:rPr>
              <a:t>} &amp;= \sigma(\sum_{</a:t>
            </a:r>
            <a:r>
              <a:rPr lang="en-US" sz="1200" kern="1200" dirty="0" err="1">
                <a:solidFill>
                  <a:schemeClr val="tx1"/>
                </a:solidFill>
                <a:effectLst/>
                <a:latin typeface="+mn-lt"/>
                <a:ea typeface="+mn-ea"/>
                <a:cs typeface="+mn-cs"/>
              </a:rPr>
              <a:t>v_j</a:t>
            </a:r>
            <a:r>
              <a:rPr lang="en-US" sz="1200" kern="1200" dirty="0">
                <a:solidFill>
                  <a:schemeClr val="tx1"/>
                </a:solidFill>
                <a:effectLst/>
                <a:latin typeface="+mn-lt"/>
                <a:ea typeface="+mn-ea"/>
                <a:cs typeface="+mn-cs"/>
              </a:rPr>
              <a:t> \in \</a:t>
            </a:r>
            <a:r>
              <a:rPr lang="en-US" sz="1200" kern="1200" dirty="0" err="1">
                <a:solidFill>
                  <a:schemeClr val="tx1"/>
                </a:solidFill>
                <a:effectLst/>
                <a:latin typeface="+mn-lt"/>
                <a:ea typeface="+mn-ea"/>
                <a:cs typeface="+mn-cs"/>
              </a:rPr>
              <a:t>mathcal</a:t>
            </a:r>
            <a:r>
              <a:rPr lang="en-US" sz="1200" kern="1200" dirty="0">
                <a:solidFill>
                  <a:schemeClr val="tx1"/>
                </a:solidFill>
                <a:effectLst/>
                <a:latin typeface="+mn-lt"/>
                <a:ea typeface="+mn-ea"/>
                <a:cs typeface="+mn-cs"/>
              </a:rPr>
              <a:t>{N}_{\</a:t>
            </a:r>
            <a:r>
              <a:rPr lang="en-US" sz="1200" kern="1200" dirty="0" err="1">
                <a:solidFill>
                  <a:schemeClr val="tx1"/>
                </a:solidFill>
                <a:effectLst/>
                <a:latin typeface="+mn-lt"/>
                <a:ea typeface="+mn-ea"/>
                <a:cs typeface="+mn-cs"/>
              </a:rPr>
              <a:t>Phi_k</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v_i</a:t>
            </a:r>
            <a:r>
              <a:rPr lang="en-US" sz="1200" kern="1200" dirty="0">
                <a:solidFill>
                  <a:schemeClr val="tx1"/>
                </a:solidFill>
                <a:effectLst/>
                <a:latin typeface="+mn-lt"/>
                <a:ea typeface="+mn-ea"/>
                <a:cs typeface="+mn-cs"/>
              </a:rPr>
              <a:t>)} \alpha^{\</a:t>
            </a:r>
            <a:r>
              <a:rPr lang="en-US" sz="1200" kern="1200" dirty="0" err="1">
                <a:solidFill>
                  <a:schemeClr val="tx1"/>
                </a:solidFill>
                <a:effectLst/>
                <a:latin typeface="+mn-lt"/>
                <a:ea typeface="+mn-ea"/>
                <a:cs typeface="+mn-cs"/>
              </a:rPr>
              <a:t>Phi_k</a:t>
            </a:r>
            <a:r>
              <a:rPr lang="en-US" sz="1200" kern="1200" dirty="0">
                <a:solidFill>
                  <a:schemeClr val="tx1"/>
                </a:solidFill>
                <a:effectLst/>
                <a:latin typeface="+mn-lt"/>
                <a:ea typeface="+mn-ea"/>
                <a:cs typeface="+mn-cs"/>
              </a:rPr>
              <a:t>}_{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j}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{h}_{j})\\</a:t>
            </a:r>
          </a:p>
          <a:p>
            <a:r>
              <a:rPr lang="en-US" sz="1200" kern="1200" dirty="0">
                <a:solidFill>
                  <a:schemeClr val="tx1"/>
                </a:solidFill>
                <a:effectLst/>
                <a:latin typeface="+mn-lt"/>
                <a:ea typeface="+mn-ea"/>
                <a:cs typeface="+mn-cs"/>
              </a:rPr>
              <a:t>         \alpha^{\</a:t>
            </a:r>
            <a:r>
              <a:rPr lang="en-US" sz="1200" kern="1200" dirty="0" err="1">
                <a:solidFill>
                  <a:schemeClr val="tx1"/>
                </a:solidFill>
                <a:effectLst/>
                <a:latin typeface="+mn-lt"/>
                <a:ea typeface="+mn-ea"/>
                <a:cs typeface="+mn-cs"/>
              </a:rPr>
              <a:t>Phi_k</a:t>
            </a:r>
            <a:r>
              <a:rPr lang="en-US" sz="1200" kern="1200" dirty="0">
                <a:solidFill>
                  <a:schemeClr val="tx1"/>
                </a:solidFill>
                <a:effectLst/>
                <a:latin typeface="+mn-lt"/>
                <a:ea typeface="+mn-ea"/>
                <a:cs typeface="+mn-cs"/>
              </a:rPr>
              <a:t>}_{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j} &amp;= </a:t>
            </a:r>
            <a:r>
              <a:rPr lang="en-US" sz="1200" kern="1200" dirty="0" err="1">
                <a:solidFill>
                  <a:schemeClr val="tx1"/>
                </a:solidFill>
                <a:effectLst/>
                <a:latin typeface="+mn-lt"/>
                <a:ea typeface="+mn-ea"/>
                <a:cs typeface="+mn-cs"/>
              </a:rPr>
              <a:t>softmax_j</a:t>
            </a:r>
            <a:r>
              <a:rPr lang="en-US" sz="1200" kern="1200" dirty="0">
                <a:solidFill>
                  <a:schemeClr val="tx1"/>
                </a:solidFill>
                <a:effectLst/>
                <a:latin typeface="+mn-lt"/>
                <a:ea typeface="+mn-ea"/>
                <a:cs typeface="+mn-cs"/>
              </a:rPr>
              <a:t>(u^{\Phi_{k}}_{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j}) \\</a:t>
            </a:r>
          </a:p>
          <a:p>
            <a:r>
              <a:rPr lang="en-US" sz="1200" kern="1200" dirty="0">
                <a:solidFill>
                  <a:schemeClr val="tx1"/>
                </a:solidFill>
                <a:effectLst/>
                <a:latin typeface="+mn-lt"/>
                <a:ea typeface="+mn-ea"/>
                <a:cs typeface="+mn-cs"/>
              </a:rPr>
              <a:t>         u^{\</a:t>
            </a:r>
            <a:r>
              <a:rPr lang="en-US" sz="1200" kern="1200" dirty="0" err="1">
                <a:solidFill>
                  <a:schemeClr val="tx1"/>
                </a:solidFill>
                <a:effectLst/>
                <a:latin typeface="+mn-lt"/>
                <a:ea typeface="+mn-ea"/>
                <a:cs typeface="+mn-cs"/>
              </a:rPr>
              <a:t>Phi_k</a:t>
            </a:r>
            <a:r>
              <a:rPr lang="en-US" sz="1200" kern="1200" dirty="0">
                <a:solidFill>
                  <a:schemeClr val="tx1"/>
                </a:solidFill>
                <a:effectLst/>
                <a:latin typeface="+mn-lt"/>
                <a:ea typeface="+mn-ea"/>
                <a:cs typeface="+mn-cs"/>
              </a:rPr>
              <a:t>}_{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j} &amp;= \sigma(\</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{W}[\</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{h}_{j}])</a:t>
            </a:r>
          </a:p>
          <a:p>
            <a:endParaRPr kumimoji="1" lang="en-US" altLang="zh-CN" dirty="0"/>
          </a:p>
          <a:p>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{z}_{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 \sum_{k=1}^{p} \beta_{\</a:t>
            </a:r>
            <a:r>
              <a:rPr lang="en-US" sz="1200" kern="1200" dirty="0" err="1">
                <a:solidFill>
                  <a:schemeClr val="tx1"/>
                </a:solidFill>
                <a:effectLst/>
                <a:latin typeface="+mn-lt"/>
                <a:ea typeface="+mn-ea"/>
                <a:cs typeface="+mn-cs"/>
              </a:rPr>
              <a:t>Phi_k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{z}_{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Phi_k</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(\beta_{\Phi_1}, ..., \beta_{\</a:t>
            </a:r>
            <a:r>
              <a:rPr lang="en-US" sz="1200" kern="1200" dirty="0" err="1">
                <a:solidFill>
                  <a:schemeClr val="tx1"/>
                </a:solidFill>
                <a:effectLst/>
                <a:latin typeface="+mn-lt"/>
                <a:ea typeface="+mn-ea"/>
                <a:cs typeface="+mn-cs"/>
              </a:rPr>
              <a:t>Phi_p</a:t>
            </a:r>
            <a:r>
              <a:rPr lang="en-US" sz="1200" kern="1200" dirty="0">
                <a:solidFill>
                  <a:schemeClr val="tx1"/>
                </a:solidFill>
                <a:effectLst/>
                <a:latin typeface="+mn-lt"/>
                <a:ea typeface="+mn-ea"/>
                <a:cs typeface="+mn-cs"/>
              </a:rPr>
              <a:t>}) = \text{Meta\_Attn}(\</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{Z}_{\Phi_1}, ...,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{Z}_{\</a:t>
            </a:r>
            <a:r>
              <a:rPr lang="en-US" sz="1200" kern="1200" dirty="0" err="1">
                <a:solidFill>
                  <a:schemeClr val="tx1"/>
                </a:solidFill>
                <a:effectLst/>
                <a:latin typeface="+mn-lt"/>
                <a:ea typeface="+mn-ea"/>
                <a:cs typeface="+mn-cs"/>
              </a:rPr>
              <a:t>Phi_p</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kumimoji="1" lang="en-US" altLang="zh-CN" dirty="0"/>
          </a:p>
        </p:txBody>
      </p:sp>
      <p:sp>
        <p:nvSpPr>
          <p:cNvPr id="4" name="灯片编号占位符 3"/>
          <p:cNvSpPr>
            <a:spLocks noGrp="1"/>
          </p:cNvSpPr>
          <p:nvPr>
            <p:ph type="sldNum" sz="quarter" idx="5"/>
          </p:nvPr>
        </p:nvSpPr>
        <p:spPr/>
        <p:txBody>
          <a:bodyPr/>
          <a:lstStyle/>
          <a:p>
            <a:fld id="{41B417DD-1FF3-BD4D-8265-B310C2CF8F65}" type="slidenum">
              <a:rPr lang="en-US" smtClean="0"/>
              <a:t>81</a:t>
            </a:fld>
            <a:endParaRPr lang="en-US"/>
          </a:p>
        </p:txBody>
      </p:sp>
    </p:spTree>
    <p:extLst>
      <p:ext uri="{BB962C8B-B14F-4D97-AF65-F5344CB8AC3E}">
        <p14:creationId xmlns:p14="http://schemas.microsoft.com/office/powerpoint/2010/main" val="33704508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dashv</a:t>
            </a:r>
            <a:r>
              <a:rPr lang="en-US" sz="1200" kern="1200" dirty="0">
                <a:solidFill>
                  <a:schemeClr val="tx1"/>
                </a:solidFill>
                <a:effectLst/>
                <a:latin typeface="+mn-lt"/>
                <a:ea typeface="+mn-ea"/>
                <a:cs typeface="+mn-cs"/>
              </a:rPr>
              <a:t>} &amp;= \</a:t>
            </a:r>
            <a:r>
              <a:rPr lang="en-US" sz="1200" kern="1200" dirty="0" err="1">
                <a:solidFill>
                  <a:schemeClr val="tx1"/>
                </a:solidFill>
                <a:effectLst/>
                <a:latin typeface="+mn-lt"/>
                <a:ea typeface="+mn-ea"/>
                <a:cs typeface="+mn-cs"/>
              </a:rPr>
              <a:t>textit</a:t>
            </a:r>
            <a:r>
              <a:rPr lang="en-US" sz="1200" kern="1200" dirty="0">
                <a:solidFill>
                  <a:schemeClr val="tx1"/>
                </a:solidFill>
                <a:effectLst/>
                <a:latin typeface="+mn-lt"/>
                <a:ea typeface="+mn-ea"/>
                <a:cs typeface="+mn-cs"/>
              </a:rPr>
              <a:t>{GNN}(\</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{h}^{k-1}_{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dashv</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{h}^{k-1}_{j, \</a:t>
            </a:r>
            <a:r>
              <a:rPr lang="en-US" sz="1200" kern="1200" dirty="0" err="1">
                <a:solidFill>
                  <a:schemeClr val="tx1"/>
                </a:solidFill>
                <a:effectLst/>
                <a:latin typeface="+mn-lt"/>
                <a:ea typeface="+mn-ea"/>
                <a:cs typeface="+mn-cs"/>
              </a:rPr>
              <a:t>dashv</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forall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v_j</a:t>
            </a:r>
            <a:r>
              <a:rPr lang="en-US" sz="1200" kern="1200" dirty="0">
                <a:solidFill>
                  <a:schemeClr val="tx1"/>
                </a:solidFill>
                <a:effectLst/>
                <a:latin typeface="+mn-lt"/>
                <a:ea typeface="+mn-ea"/>
                <a:cs typeface="+mn-cs"/>
              </a:rPr>
              <a:t> \in \</a:t>
            </a:r>
            <a:r>
              <a:rPr lang="en-US" sz="1200" kern="1200" dirty="0" err="1">
                <a:solidFill>
                  <a:schemeClr val="tx1"/>
                </a:solidFill>
                <a:effectLst/>
                <a:latin typeface="+mn-lt"/>
                <a:ea typeface="+mn-ea"/>
                <a:cs typeface="+mn-cs"/>
              </a:rPr>
              <a:t>mathcal</a:t>
            </a:r>
            <a:r>
              <a:rPr lang="en-US" sz="1200" kern="1200" dirty="0">
                <a:solidFill>
                  <a:schemeClr val="tx1"/>
                </a:solidFill>
                <a:effectLst/>
                <a:latin typeface="+mn-lt"/>
                <a:ea typeface="+mn-ea"/>
                <a:cs typeface="+mn-cs"/>
              </a:rPr>
              <a:t>{N}_{\</a:t>
            </a:r>
            <a:r>
              <a:rPr lang="en-US" sz="1200" kern="1200" dirty="0" err="1">
                <a:solidFill>
                  <a:schemeClr val="tx1"/>
                </a:solidFill>
                <a:effectLst/>
                <a:latin typeface="+mn-lt"/>
                <a:ea typeface="+mn-ea"/>
                <a:cs typeface="+mn-cs"/>
              </a:rPr>
              <a:t>dashv</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v_i</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vdash</a:t>
            </a:r>
            <a:r>
              <a:rPr lang="en-US" sz="1200" kern="1200" dirty="0">
                <a:solidFill>
                  <a:schemeClr val="tx1"/>
                </a:solidFill>
                <a:effectLst/>
                <a:latin typeface="+mn-lt"/>
                <a:ea typeface="+mn-ea"/>
                <a:cs typeface="+mn-cs"/>
              </a:rPr>
              <a:t>} &amp;= \</a:t>
            </a:r>
            <a:r>
              <a:rPr lang="en-US" sz="1200" kern="1200" dirty="0" err="1">
                <a:solidFill>
                  <a:schemeClr val="tx1"/>
                </a:solidFill>
                <a:effectLst/>
                <a:latin typeface="+mn-lt"/>
                <a:ea typeface="+mn-ea"/>
                <a:cs typeface="+mn-cs"/>
              </a:rPr>
              <a:t>textit</a:t>
            </a:r>
            <a:r>
              <a:rPr lang="en-US" sz="1200" kern="1200" dirty="0">
                <a:solidFill>
                  <a:schemeClr val="tx1"/>
                </a:solidFill>
                <a:effectLst/>
                <a:latin typeface="+mn-lt"/>
                <a:ea typeface="+mn-ea"/>
                <a:cs typeface="+mn-cs"/>
              </a:rPr>
              <a:t>{GNN}(\</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{h}^{k-1}_{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vdash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{h}^{k-1}_{j, \</a:t>
            </a:r>
            <a:r>
              <a:rPr lang="en-US" sz="1200" kern="1200" dirty="0" err="1">
                <a:solidFill>
                  <a:schemeClr val="tx1"/>
                </a:solidFill>
                <a:effectLst/>
                <a:latin typeface="+mn-lt"/>
                <a:ea typeface="+mn-ea"/>
                <a:cs typeface="+mn-cs"/>
              </a:rPr>
              <a:t>vdash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forall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v_j</a:t>
            </a:r>
            <a:r>
              <a:rPr lang="en-US" sz="1200" kern="1200" dirty="0">
                <a:solidFill>
                  <a:schemeClr val="tx1"/>
                </a:solidFill>
                <a:effectLst/>
                <a:latin typeface="+mn-lt"/>
                <a:ea typeface="+mn-ea"/>
                <a:cs typeface="+mn-cs"/>
              </a:rPr>
              <a:t> \in \</a:t>
            </a:r>
            <a:r>
              <a:rPr lang="en-US" sz="1200" kern="1200" dirty="0" err="1">
                <a:solidFill>
                  <a:schemeClr val="tx1"/>
                </a:solidFill>
                <a:effectLst/>
                <a:latin typeface="+mn-lt"/>
                <a:ea typeface="+mn-ea"/>
                <a:cs typeface="+mn-cs"/>
              </a:rPr>
              <a:t>mathcal</a:t>
            </a:r>
            <a:r>
              <a:rPr lang="en-US" sz="1200" kern="1200" dirty="0">
                <a:solidFill>
                  <a:schemeClr val="tx1"/>
                </a:solidFill>
                <a:effectLst/>
                <a:latin typeface="+mn-lt"/>
                <a:ea typeface="+mn-ea"/>
                <a:cs typeface="+mn-cs"/>
              </a:rPr>
              <a:t>{N}_{\</a:t>
            </a:r>
            <a:r>
              <a:rPr lang="en-US" sz="1200" kern="1200" dirty="0" err="1">
                <a:solidFill>
                  <a:schemeClr val="tx1"/>
                </a:solidFill>
                <a:effectLst/>
                <a:latin typeface="+mn-lt"/>
                <a:ea typeface="+mn-ea"/>
                <a:cs typeface="+mn-cs"/>
              </a:rPr>
              <a:t>vdash</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v_i</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dashv</a:t>
            </a:r>
            <a:r>
              <a:rPr lang="en-US" sz="1200" kern="1200" dirty="0">
                <a:solidFill>
                  <a:schemeClr val="tx1"/>
                </a:solidFill>
                <a:effectLst/>
                <a:latin typeface="+mn-lt"/>
                <a:ea typeface="+mn-ea"/>
                <a:cs typeface="+mn-cs"/>
              </a:rPr>
              <a:t>} ||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vdash</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dirty="0"/>
          </a:p>
          <a:p>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85</a:t>
            </a:fld>
            <a:endParaRPr lang="en-US"/>
          </a:p>
        </p:txBody>
      </p:sp>
    </p:spTree>
    <p:extLst>
      <p:ext uri="{BB962C8B-B14F-4D97-AF65-F5344CB8AC3E}">
        <p14:creationId xmlns:p14="http://schemas.microsoft.com/office/powerpoint/2010/main" val="1070286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B417DD-1FF3-BD4D-8265-B310C2CF8F65}" type="slidenum">
              <a:rPr lang="en-US" smtClean="0"/>
              <a:t>19</a:t>
            </a:fld>
            <a:endParaRPr lang="en-US"/>
          </a:p>
        </p:txBody>
      </p:sp>
    </p:spTree>
    <p:extLst>
      <p:ext uri="{BB962C8B-B14F-4D97-AF65-F5344CB8AC3E}">
        <p14:creationId xmlns:p14="http://schemas.microsoft.com/office/powerpoint/2010/main" val="143738305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{h}^{k}_{\</a:t>
            </a:r>
            <a:r>
              <a:rPr lang="en-US" sz="1200" kern="1200" dirty="0" err="1">
                <a:solidFill>
                  <a:schemeClr val="tx1"/>
                </a:solidFill>
                <a:effectLst/>
                <a:latin typeface="+mn-lt"/>
                <a:ea typeface="+mn-ea"/>
                <a:cs typeface="+mn-cs"/>
              </a:rPr>
              <a:t>mathcal</a:t>
            </a:r>
            <a:r>
              <a:rPr lang="en-US" sz="1200" kern="1200" dirty="0">
                <a:solidFill>
                  <a:schemeClr val="tx1"/>
                </a:solidFill>
                <a:effectLst/>
                <a:latin typeface="+mn-lt"/>
                <a:ea typeface="+mn-ea"/>
                <a:cs typeface="+mn-cs"/>
              </a:rPr>
              <a:t>{N}_{\</a:t>
            </a:r>
            <a:r>
              <a:rPr lang="en-US" sz="1200" kern="1200" dirty="0" err="1">
                <a:solidFill>
                  <a:schemeClr val="tx1"/>
                </a:solidFill>
                <a:effectLst/>
                <a:latin typeface="+mn-lt"/>
                <a:ea typeface="+mn-ea"/>
                <a:cs typeface="+mn-cs"/>
              </a:rPr>
              <a:t>dashv</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v_i</a:t>
            </a:r>
            <a:r>
              <a:rPr lang="en-US" sz="1200" kern="1200" dirty="0">
                <a:solidFill>
                  <a:schemeClr val="tx1"/>
                </a:solidFill>
                <a:effectLst/>
                <a:latin typeface="+mn-lt"/>
                <a:ea typeface="+mn-ea"/>
                <a:cs typeface="+mn-cs"/>
              </a:rPr>
              <a:t>)} &amp;= \</a:t>
            </a:r>
            <a:r>
              <a:rPr lang="en-US" sz="1200" kern="1200" dirty="0" err="1">
                <a:solidFill>
                  <a:schemeClr val="tx1"/>
                </a:solidFill>
                <a:effectLst/>
                <a:latin typeface="+mn-lt"/>
                <a:ea typeface="+mn-ea"/>
                <a:cs typeface="+mn-cs"/>
              </a:rPr>
              <a:t>textit</a:t>
            </a:r>
            <a:r>
              <a:rPr lang="en-US" sz="1200" kern="1200" dirty="0">
                <a:solidFill>
                  <a:schemeClr val="tx1"/>
                </a:solidFill>
                <a:effectLst/>
                <a:latin typeface="+mn-lt"/>
                <a:ea typeface="+mn-ea"/>
                <a:cs typeface="+mn-cs"/>
              </a:rPr>
              <a:t>{AGG}(\</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{h}^{k-1}_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{h}^{k-1}_j: \</a:t>
            </a:r>
            <a:r>
              <a:rPr lang="en-US" sz="1200" kern="1200" dirty="0" err="1">
                <a:solidFill>
                  <a:schemeClr val="tx1"/>
                </a:solidFill>
                <a:effectLst/>
                <a:latin typeface="+mn-lt"/>
                <a:ea typeface="+mn-ea"/>
                <a:cs typeface="+mn-cs"/>
              </a:rPr>
              <a:t>forall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v_j</a:t>
            </a:r>
            <a:r>
              <a:rPr lang="en-US" sz="1200" kern="1200" dirty="0">
                <a:solidFill>
                  <a:schemeClr val="tx1"/>
                </a:solidFill>
                <a:effectLst/>
                <a:latin typeface="+mn-lt"/>
                <a:ea typeface="+mn-ea"/>
                <a:cs typeface="+mn-cs"/>
              </a:rPr>
              <a:t> \in \</a:t>
            </a:r>
            <a:r>
              <a:rPr lang="en-US" sz="1200" kern="1200" dirty="0" err="1">
                <a:solidFill>
                  <a:schemeClr val="tx1"/>
                </a:solidFill>
                <a:effectLst/>
                <a:latin typeface="+mn-lt"/>
                <a:ea typeface="+mn-ea"/>
                <a:cs typeface="+mn-cs"/>
              </a:rPr>
              <a:t>mathcal</a:t>
            </a:r>
            <a:r>
              <a:rPr lang="en-US" sz="1200" kern="1200" dirty="0">
                <a:solidFill>
                  <a:schemeClr val="tx1"/>
                </a:solidFill>
                <a:effectLst/>
                <a:latin typeface="+mn-lt"/>
                <a:ea typeface="+mn-ea"/>
                <a:cs typeface="+mn-cs"/>
              </a:rPr>
              <a:t>{N}_{\</a:t>
            </a:r>
            <a:r>
              <a:rPr lang="en-US" sz="1200" kern="1200" dirty="0" err="1">
                <a:solidFill>
                  <a:schemeClr val="tx1"/>
                </a:solidFill>
                <a:effectLst/>
                <a:latin typeface="+mn-lt"/>
                <a:ea typeface="+mn-ea"/>
                <a:cs typeface="+mn-cs"/>
              </a:rPr>
              <a:t>dashv</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v_i</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{h}^{k}_{\</a:t>
            </a:r>
            <a:r>
              <a:rPr lang="en-US" sz="1200" kern="1200" dirty="0" err="1">
                <a:solidFill>
                  <a:schemeClr val="tx1"/>
                </a:solidFill>
                <a:effectLst/>
                <a:latin typeface="+mn-lt"/>
                <a:ea typeface="+mn-ea"/>
                <a:cs typeface="+mn-cs"/>
              </a:rPr>
              <a:t>mathcal</a:t>
            </a:r>
            <a:r>
              <a:rPr lang="en-US" sz="1200" kern="1200" dirty="0">
                <a:solidFill>
                  <a:schemeClr val="tx1"/>
                </a:solidFill>
                <a:effectLst/>
                <a:latin typeface="+mn-lt"/>
                <a:ea typeface="+mn-ea"/>
                <a:cs typeface="+mn-cs"/>
              </a:rPr>
              <a:t>{N}_{\</a:t>
            </a:r>
            <a:r>
              <a:rPr lang="en-US" sz="1200" kern="1200" dirty="0" err="1">
                <a:solidFill>
                  <a:schemeClr val="tx1"/>
                </a:solidFill>
                <a:effectLst/>
                <a:latin typeface="+mn-lt"/>
                <a:ea typeface="+mn-ea"/>
                <a:cs typeface="+mn-cs"/>
              </a:rPr>
              <a:t>vdash</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v_i</a:t>
            </a:r>
            <a:r>
              <a:rPr lang="en-US" sz="1200" kern="1200" dirty="0">
                <a:solidFill>
                  <a:schemeClr val="tx1"/>
                </a:solidFill>
                <a:effectLst/>
                <a:latin typeface="+mn-lt"/>
                <a:ea typeface="+mn-ea"/>
                <a:cs typeface="+mn-cs"/>
              </a:rPr>
              <a:t>)} &amp;= \</a:t>
            </a:r>
            <a:r>
              <a:rPr lang="en-US" sz="1200" kern="1200" dirty="0" err="1">
                <a:solidFill>
                  <a:schemeClr val="tx1"/>
                </a:solidFill>
                <a:effectLst/>
                <a:latin typeface="+mn-lt"/>
                <a:ea typeface="+mn-ea"/>
                <a:cs typeface="+mn-cs"/>
              </a:rPr>
              <a:t>textit</a:t>
            </a:r>
            <a:r>
              <a:rPr lang="en-US" sz="1200" kern="1200" dirty="0">
                <a:solidFill>
                  <a:schemeClr val="tx1"/>
                </a:solidFill>
                <a:effectLst/>
                <a:latin typeface="+mn-lt"/>
                <a:ea typeface="+mn-ea"/>
                <a:cs typeface="+mn-cs"/>
              </a:rPr>
              <a:t>{AGG}(\</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{h}^{k-1}_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{h}^{k-1}_j: \</a:t>
            </a:r>
            <a:r>
              <a:rPr lang="en-US" sz="1200" kern="1200" dirty="0" err="1">
                <a:solidFill>
                  <a:schemeClr val="tx1"/>
                </a:solidFill>
                <a:effectLst/>
                <a:latin typeface="+mn-lt"/>
                <a:ea typeface="+mn-ea"/>
                <a:cs typeface="+mn-cs"/>
              </a:rPr>
              <a:t>forall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v_j</a:t>
            </a:r>
            <a:r>
              <a:rPr lang="en-US" sz="1200" kern="1200" dirty="0">
                <a:solidFill>
                  <a:schemeClr val="tx1"/>
                </a:solidFill>
                <a:effectLst/>
                <a:latin typeface="+mn-lt"/>
                <a:ea typeface="+mn-ea"/>
                <a:cs typeface="+mn-cs"/>
              </a:rPr>
              <a:t> \in \</a:t>
            </a:r>
            <a:r>
              <a:rPr lang="en-US" sz="1200" kern="1200" dirty="0" err="1">
                <a:solidFill>
                  <a:schemeClr val="tx1"/>
                </a:solidFill>
                <a:effectLst/>
                <a:latin typeface="+mn-lt"/>
                <a:ea typeface="+mn-ea"/>
                <a:cs typeface="+mn-cs"/>
              </a:rPr>
              <a:t>mathcal</a:t>
            </a:r>
            <a:r>
              <a:rPr lang="en-US" sz="1200" kern="1200" dirty="0">
                <a:solidFill>
                  <a:schemeClr val="tx1"/>
                </a:solidFill>
                <a:effectLst/>
                <a:latin typeface="+mn-lt"/>
                <a:ea typeface="+mn-ea"/>
                <a:cs typeface="+mn-cs"/>
              </a:rPr>
              <a:t>{N}_{\</a:t>
            </a:r>
            <a:r>
              <a:rPr lang="en-US" sz="1200" kern="1200" dirty="0" err="1">
                <a:solidFill>
                  <a:schemeClr val="tx1"/>
                </a:solidFill>
                <a:effectLst/>
                <a:latin typeface="+mn-lt"/>
                <a:ea typeface="+mn-ea"/>
                <a:cs typeface="+mn-cs"/>
              </a:rPr>
              <a:t>vdash</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v_i</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{h}^k_{\</a:t>
            </a:r>
            <a:r>
              <a:rPr lang="en-US" sz="1200" kern="1200" dirty="0" err="1">
                <a:solidFill>
                  <a:schemeClr val="tx1"/>
                </a:solidFill>
                <a:effectLst/>
                <a:latin typeface="+mn-lt"/>
                <a:ea typeface="+mn-ea"/>
                <a:cs typeface="+mn-cs"/>
              </a:rPr>
              <a:t>mathcal</a:t>
            </a:r>
            <a:r>
              <a:rPr lang="en-US" sz="1200" kern="1200" dirty="0">
                <a:solidFill>
                  <a:schemeClr val="tx1"/>
                </a:solidFill>
                <a:effectLst/>
                <a:latin typeface="+mn-lt"/>
                <a:ea typeface="+mn-ea"/>
                <a:cs typeface="+mn-cs"/>
              </a:rPr>
              <a:t>{N}(</a:t>
            </a:r>
            <a:r>
              <a:rPr lang="en-US" sz="1200" kern="1200" dirty="0" err="1">
                <a:solidFill>
                  <a:schemeClr val="tx1"/>
                </a:solidFill>
                <a:effectLst/>
                <a:latin typeface="+mn-lt"/>
                <a:ea typeface="+mn-ea"/>
                <a:cs typeface="+mn-cs"/>
              </a:rPr>
              <a:t>v_i</a:t>
            </a:r>
            <a:r>
              <a:rPr lang="en-US" sz="1200" kern="1200" dirty="0">
                <a:solidFill>
                  <a:schemeClr val="tx1"/>
                </a:solidFill>
                <a:effectLst/>
                <a:latin typeface="+mn-lt"/>
                <a:ea typeface="+mn-ea"/>
                <a:cs typeface="+mn-cs"/>
              </a:rPr>
              <a:t>)} = \</a:t>
            </a:r>
            <a:r>
              <a:rPr lang="en-US" sz="1200" kern="1200" dirty="0" err="1">
                <a:solidFill>
                  <a:schemeClr val="tx1"/>
                </a:solidFill>
                <a:effectLst/>
                <a:latin typeface="+mn-lt"/>
                <a:ea typeface="+mn-ea"/>
                <a:cs typeface="+mn-cs"/>
              </a:rPr>
              <a:t>textit</a:t>
            </a:r>
            <a:r>
              <a:rPr lang="en-US" sz="1200" kern="1200" dirty="0">
                <a:solidFill>
                  <a:schemeClr val="tx1"/>
                </a:solidFill>
                <a:effectLst/>
                <a:latin typeface="+mn-lt"/>
                <a:ea typeface="+mn-ea"/>
                <a:cs typeface="+mn-cs"/>
              </a:rPr>
              <a:t>{Fuse}(\</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{h}^{k}_{\</a:t>
            </a:r>
            <a:r>
              <a:rPr lang="en-US" sz="1200" kern="1200" dirty="0" err="1">
                <a:solidFill>
                  <a:schemeClr val="tx1"/>
                </a:solidFill>
                <a:effectLst/>
                <a:latin typeface="+mn-lt"/>
                <a:ea typeface="+mn-ea"/>
                <a:cs typeface="+mn-cs"/>
              </a:rPr>
              <a:t>mathcal</a:t>
            </a:r>
            <a:r>
              <a:rPr lang="en-US" sz="1200" kern="1200" dirty="0">
                <a:solidFill>
                  <a:schemeClr val="tx1"/>
                </a:solidFill>
                <a:effectLst/>
                <a:latin typeface="+mn-lt"/>
                <a:ea typeface="+mn-ea"/>
                <a:cs typeface="+mn-cs"/>
              </a:rPr>
              <a:t>{N}_{\</a:t>
            </a:r>
            <a:r>
              <a:rPr lang="en-US" sz="1200" kern="1200" dirty="0" err="1">
                <a:solidFill>
                  <a:schemeClr val="tx1"/>
                </a:solidFill>
                <a:effectLst/>
                <a:latin typeface="+mn-lt"/>
                <a:ea typeface="+mn-ea"/>
                <a:cs typeface="+mn-cs"/>
              </a:rPr>
              <a:t>dashv</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v_i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bi_fuse</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 \sigma(\</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{h}^{k-1}_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{h}^k_{\</a:t>
            </a:r>
            <a:r>
              <a:rPr lang="en-US" sz="1200" kern="1200" dirty="0" err="1">
                <a:solidFill>
                  <a:schemeClr val="tx1"/>
                </a:solidFill>
                <a:effectLst/>
                <a:latin typeface="+mn-lt"/>
                <a:ea typeface="+mn-ea"/>
                <a:cs typeface="+mn-cs"/>
              </a:rPr>
              <a:t>mathcal</a:t>
            </a:r>
            <a:r>
              <a:rPr lang="en-US" sz="1200" kern="1200" dirty="0">
                <a:solidFill>
                  <a:schemeClr val="tx1"/>
                </a:solidFill>
                <a:effectLst/>
                <a:latin typeface="+mn-lt"/>
                <a:ea typeface="+mn-ea"/>
                <a:cs typeface="+mn-cs"/>
              </a:rPr>
              <a:t>{N}(</a:t>
            </a:r>
            <a:r>
              <a:rPr lang="en-US" sz="1200" kern="1200" dirty="0" err="1">
                <a:solidFill>
                  <a:schemeClr val="tx1"/>
                </a:solidFill>
                <a:effectLst/>
                <a:latin typeface="+mn-lt"/>
                <a:ea typeface="+mn-ea"/>
                <a:cs typeface="+mn-cs"/>
              </a:rPr>
              <a:t>v_i</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86</a:t>
            </a:fld>
            <a:endParaRPr lang="en-US"/>
          </a:p>
        </p:txBody>
      </p:sp>
    </p:spTree>
    <p:extLst>
      <p:ext uri="{BB962C8B-B14F-4D97-AF65-F5344CB8AC3E}">
        <p14:creationId xmlns:p14="http://schemas.microsoft.com/office/powerpoint/2010/main" val="37852561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spc="-107" dirty="0">
                <a:solidFill>
                  <a:srgbClr val="C00000"/>
                </a:solidFill>
              </a:rPr>
              <a:t>Experiments: Text Reasoning and Shortest Path</a:t>
            </a:r>
            <a:endParaRPr lang="en-US" dirty="0"/>
          </a:p>
        </p:txBody>
      </p:sp>
      <p:sp>
        <p:nvSpPr>
          <p:cNvPr id="4" name="Slide Number Placeholder 3"/>
          <p:cNvSpPr>
            <a:spLocks noGrp="1"/>
          </p:cNvSpPr>
          <p:nvPr>
            <p:ph type="sldNum" sz="quarter" idx="5"/>
          </p:nvPr>
        </p:nvSpPr>
        <p:spPr/>
        <p:txBody>
          <a:bodyPr/>
          <a:lstStyle/>
          <a:p>
            <a:fld id="{41B417DD-1FF3-BD4D-8265-B310C2CF8F65}" type="slidenum">
              <a:rPr lang="en-US" smtClean="0"/>
              <a:t>91</a:t>
            </a:fld>
            <a:endParaRPr lang="en-US"/>
          </a:p>
        </p:txBody>
      </p:sp>
    </p:spTree>
    <p:extLst>
      <p:ext uri="{BB962C8B-B14F-4D97-AF65-F5344CB8AC3E}">
        <p14:creationId xmlns:p14="http://schemas.microsoft.com/office/powerpoint/2010/main" val="42245352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Depth First Search based tree decoder</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Breadth First Search based tree decoder</a:t>
            </a:r>
          </a:p>
        </p:txBody>
      </p:sp>
      <p:sp>
        <p:nvSpPr>
          <p:cNvPr id="4" name="Slide Number Placeholder 3"/>
          <p:cNvSpPr>
            <a:spLocks noGrp="1"/>
          </p:cNvSpPr>
          <p:nvPr>
            <p:ph type="sldNum" sz="quarter" idx="5"/>
          </p:nvPr>
        </p:nvSpPr>
        <p:spPr/>
        <p:txBody>
          <a:bodyPr/>
          <a:lstStyle/>
          <a:p>
            <a:fld id="{41B417DD-1FF3-BD4D-8265-B310C2CF8F65}" type="slidenum">
              <a:rPr lang="en-US" smtClean="0"/>
              <a:t>96</a:t>
            </a:fld>
            <a:endParaRPr lang="en-US"/>
          </a:p>
        </p:txBody>
      </p:sp>
    </p:spTree>
    <p:extLst>
      <p:ext uri="{BB962C8B-B14F-4D97-AF65-F5344CB8AC3E}">
        <p14:creationId xmlns:p14="http://schemas.microsoft.com/office/powerpoint/2010/main" val="108069585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Pause</a:t>
            </a:r>
            <a:r>
              <a:rPr kumimoji="1" lang="zh-CN" altLang="en-US" dirty="0"/>
              <a:t> </a:t>
            </a:r>
            <a:r>
              <a:rPr kumimoji="1" lang="en-US" altLang="zh-CN" dirty="0"/>
              <a:t>for</a:t>
            </a:r>
            <a:r>
              <a:rPr kumimoji="1" lang="zh-CN" altLang="en-US" dirty="0"/>
              <a:t> </a:t>
            </a:r>
            <a:r>
              <a:rPr kumimoji="1" lang="en-US" altLang="zh-CN" dirty="0"/>
              <a:t>a</a:t>
            </a:r>
            <a:r>
              <a:rPr kumimoji="1" lang="zh-CN" altLang="en-US" dirty="0"/>
              <a:t> </a:t>
            </a:r>
            <a:r>
              <a:rPr kumimoji="1" lang="en-US" altLang="zh-CN" dirty="0"/>
              <a:t>few</a:t>
            </a:r>
            <a:r>
              <a:rPr kumimoji="1" lang="zh-CN" altLang="en-US" dirty="0"/>
              <a:t> </a:t>
            </a:r>
            <a:r>
              <a:rPr kumimoji="1" lang="en-US" altLang="zh-CN" dirty="0"/>
              <a:t>seconds</a:t>
            </a:r>
            <a:r>
              <a:rPr kumimoji="1" lang="zh-CN" altLang="en-US" dirty="0"/>
              <a:t> </a:t>
            </a:r>
            <a:r>
              <a:rPr kumimoji="1" lang="en-US" altLang="zh-CN" dirty="0"/>
              <a:t>and</a:t>
            </a:r>
            <a:r>
              <a:rPr kumimoji="1" lang="zh-CN" altLang="en-US" dirty="0"/>
              <a:t> </a:t>
            </a:r>
            <a:r>
              <a:rPr kumimoji="1" lang="en-US" altLang="zh-CN" dirty="0"/>
              <a:t>copy</a:t>
            </a:r>
            <a:r>
              <a:rPr kumimoji="1" lang="zh-CN" altLang="en-US" dirty="0"/>
              <a:t> </a:t>
            </a:r>
            <a:r>
              <a:rPr kumimoji="1" lang="en-US" altLang="zh-CN" dirty="0"/>
              <a:t>commands</a:t>
            </a:r>
            <a:r>
              <a:rPr kumimoji="1" lang="zh-CN" altLang="en-US" dirty="0"/>
              <a:t> </a:t>
            </a:r>
            <a:r>
              <a:rPr kumimoji="1" lang="en-US" altLang="zh-CN" dirty="0"/>
              <a:t>to</a:t>
            </a:r>
            <a:r>
              <a:rPr kumimoji="1" lang="zh-CN" altLang="en-US" dirty="0"/>
              <a:t> </a:t>
            </a:r>
            <a:r>
              <a:rPr kumimoji="1" lang="en-US" altLang="zh-CN" dirty="0"/>
              <a:t>chat</a:t>
            </a:r>
          </a:p>
          <a:p>
            <a:r>
              <a:rPr kumimoji="1" lang="en-US" altLang="zh-CN" dirty="0"/>
              <a:t>Go</a:t>
            </a:r>
            <a:r>
              <a:rPr kumimoji="1" lang="zh-CN" altLang="en-US" dirty="0"/>
              <a:t> </a:t>
            </a:r>
            <a:r>
              <a:rPr kumimoji="1" lang="en-US" altLang="zh-CN" dirty="0"/>
              <a:t>to</a:t>
            </a:r>
            <a:r>
              <a:rPr kumimoji="1" lang="zh-CN" altLang="en-US" dirty="0"/>
              <a:t> </a:t>
            </a:r>
            <a:r>
              <a:rPr kumimoji="1" lang="en-US" altLang="zh-CN" dirty="0"/>
              <a:t>the</a:t>
            </a:r>
            <a:r>
              <a:rPr kumimoji="1" lang="zh-CN" altLang="en-US" dirty="0"/>
              <a:t> </a:t>
            </a:r>
            <a:r>
              <a:rPr kumimoji="1" lang="en-US" altLang="zh-CN" dirty="0" err="1"/>
              <a:t>jupyter</a:t>
            </a:r>
            <a:r>
              <a:rPr kumimoji="1" lang="zh-CN" altLang="en-US" dirty="0"/>
              <a:t> </a:t>
            </a:r>
            <a:r>
              <a:rPr kumimoji="1" lang="en-US" altLang="zh-CN" dirty="0"/>
              <a:t>notebook</a:t>
            </a:r>
            <a:r>
              <a:rPr kumimoji="1" lang="zh-CN" altLang="en-US" dirty="0"/>
              <a:t> </a:t>
            </a:r>
            <a:r>
              <a:rPr kumimoji="1" lang="en-US" altLang="zh-CN" dirty="0"/>
              <a:t>page</a:t>
            </a:r>
            <a:r>
              <a:rPr kumimoji="1" lang="zh-CN" altLang="en-US" dirty="0"/>
              <a:t> </a:t>
            </a:r>
            <a:r>
              <a:rPr kumimoji="1" lang="en-US" altLang="zh-CN" dirty="0"/>
              <a:t>and</a:t>
            </a:r>
            <a:r>
              <a:rPr kumimoji="1" lang="zh-CN" altLang="en-US" dirty="0"/>
              <a:t> </a:t>
            </a:r>
            <a:r>
              <a:rPr kumimoji="1" lang="en-US" altLang="zh-CN" dirty="0"/>
              <a:t>introduce</a:t>
            </a:r>
            <a:r>
              <a:rPr kumimoji="1" lang="zh-CN" altLang="en-US" dirty="0"/>
              <a:t> </a:t>
            </a:r>
            <a:r>
              <a:rPr kumimoji="1" lang="en-US" altLang="zh-CN" dirty="0"/>
              <a:t>environment</a:t>
            </a:r>
            <a:r>
              <a:rPr kumimoji="1" lang="zh-CN" altLang="en-US" dirty="0"/>
              <a:t> </a:t>
            </a:r>
            <a:r>
              <a:rPr kumimoji="1" lang="en-US" altLang="zh-CN" dirty="0"/>
              <a:t>setup</a:t>
            </a:r>
            <a:r>
              <a:rPr kumimoji="1" lang="zh-CN" altLang="en-US" dirty="0"/>
              <a:t> </a:t>
            </a:r>
            <a:r>
              <a:rPr kumimoji="1" lang="en-US" altLang="zh-CN" dirty="0"/>
              <a:t>and</a:t>
            </a:r>
            <a:r>
              <a:rPr kumimoji="1" lang="zh-CN" altLang="en-US" dirty="0"/>
              <a:t> </a:t>
            </a:r>
            <a:r>
              <a:rPr kumimoji="1" lang="en-US" altLang="zh-CN" dirty="0"/>
              <a:t>run</a:t>
            </a:r>
            <a:r>
              <a:rPr kumimoji="1" lang="zh-CN" altLang="en-US" dirty="0"/>
              <a:t> </a:t>
            </a:r>
            <a:r>
              <a:rPr kumimoji="1" lang="en-US" altLang="zh-CN" dirty="0"/>
              <a:t>code</a:t>
            </a:r>
            <a:r>
              <a:rPr kumimoji="1" lang="zh-CN" altLang="en-US" dirty="0"/>
              <a:t> </a:t>
            </a:r>
            <a:r>
              <a:rPr kumimoji="1" lang="en-US" altLang="zh-CN" dirty="0"/>
              <a:t>there</a:t>
            </a:r>
          </a:p>
          <a:p>
            <a:r>
              <a:rPr kumimoji="1" lang="en-US" altLang="zh-CN" dirty="0"/>
              <a:t>Back</a:t>
            </a:r>
            <a:r>
              <a:rPr kumimoji="1" lang="zh-CN" altLang="en-US" dirty="0"/>
              <a:t> </a:t>
            </a:r>
            <a:r>
              <a:rPr kumimoji="1" lang="en-US" altLang="zh-CN" dirty="0"/>
              <a:t>to</a:t>
            </a:r>
            <a:r>
              <a:rPr kumimoji="1" lang="zh-CN" altLang="en-US" dirty="0"/>
              <a:t> </a:t>
            </a:r>
            <a:r>
              <a:rPr kumimoji="1" lang="en-US" altLang="zh-CN" dirty="0"/>
              <a:t>slides</a:t>
            </a:r>
            <a:r>
              <a:rPr kumimoji="1" lang="zh-CN" altLang="en-US" dirty="0"/>
              <a:t> </a:t>
            </a:r>
            <a:r>
              <a:rPr kumimoji="1" lang="en-US" altLang="zh-CN" dirty="0"/>
              <a:t>and</a:t>
            </a:r>
            <a:r>
              <a:rPr kumimoji="1" lang="zh-CN" altLang="en-US" dirty="0"/>
              <a:t> </a:t>
            </a:r>
            <a:r>
              <a:rPr kumimoji="1" lang="en-US" altLang="zh-CN" dirty="0"/>
              <a:t>explain</a:t>
            </a:r>
            <a:r>
              <a:rPr kumimoji="1" lang="zh-CN" altLang="en-US" dirty="0"/>
              <a:t> </a:t>
            </a:r>
            <a:r>
              <a:rPr kumimoji="1" lang="en-US" altLang="zh-CN" dirty="0"/>
              <a:t>various</a:t>
            </a:r>
            <a:r>
              <a:rPr kumimoji="1" lang="zh-CN" altLang="en-US" dirty="0"/>
              <a:t> </a:t>
            </a:r>
            <a:r>
              <a:rPr kumimoji="1" lang="en-US" altLang="zh-CN" dirty="0"/>
              <a:t>components</a:t>
            </a:r>
          </a:p>
          <a:p>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101</a:t>
            </a:fld>
            <a:endParaRPr lang="en-US"/>
          </a:p>
        </p:txBody>
      </p:sp>
    </p:spTree>
    <p:extLst>
      <p:ext uri="{BB962C8B-B14F-4D97-AF65-F5344CB8AC3E}">
        <p14:creationId xmlns:p14="http://schemas.microsoft.com/office/powerpoint/2010/main" val="194479819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3"/>
        <p:cNvGrpSpPr/>
        <p:nvPr/>
      </p:nvGrpSpPr>
      <p:grpSpPr>
        <a:xfrm>
          <a:off x="0" y="0"/>
          <a:ext cx="0" cy="0"/>
          <a:chOff x="0" y="0"/>
          <a:chExt cx="0" cy="0"/>
        </a:xfrm>
      </p:grpSpPr>
      <p:sp>
        <p:nvSpPr>
          <p:cNvPr id="1844" name="Google Shape;1844;p10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5" name="Google Shape;1845;p1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9"/>
        <p:cNvGrpSpPr/>
        <p:nvPr/>
      </p:nvGrpSpPr>
      <p:grpSpPr>
        <a:xfrm>
          <a:off x="0" y="0"/>
          <a:ext cx="0" cy="0"/>
          <a:chOff x="0" y="0"/>
          <a:chExt cx="0" cy="0"/>
        </a:xfrm>
      </p:grpSpPr>
      <p:sp>
        <p:nvSpPr>
          <p:cNvPr id="1860" name="Google Shape;1860;p10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861" name="Google Shape;1861;p10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lnSpc>
                <a:spcPct val="100000"/>
              </a:lnSpc>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lnSpc>
                <a:spcPct val="100000"/>
              </a:lnSpc>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862" name="Google Shape;1862;p10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lnSpc>
                <a:spcPct val="100000"/>
              </a:lnSpc>
              <a:spcBef>
                <a:spcPts val="0"/>
              </a:spcBef>
              <a:spcAft>
                <a:spcPts val="0"/>
              </a:spcAft>
              <a:buClr>
                <a:schemeClr val="dk1"/>
              </a:buClr>
              <a:buSzPts val="1200"/>
              <a:buFont typeface="Times New Roman"/>
              <a:buNone/>
            </a:pPr>
            <a:fld id="{00000000-1234-1234-1234-123412341234}" type="slidenum">
              <a:rPr lang="en-US" sz="1200">
                <a:solidFill>
                  <a:schemeClr val="dk1"/>
                </a:solidFill>
                <a:latin typeface="Times New Roman"/>
                <a:ea typeface="Times New Roman"/>
                <a:cs typeface="Times New Roman"/>
                <a:sym typeface="Times New Roman"/>
              </a:rPr>
              <a:t>104</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59153090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7"/>
        <p:cNvGrpSpPr/>
        <p:nvPr/>
      </p:nvGrpSpPr>
      <p:grpSpPr>
        <a:xfrm>
          <a:off x="0" y="0"/>
          <a:ext cx="0" cy="0"/>
          <a:chOff x="0" y="0"/>
          <a:chExt cx="0" cy="0"/>
        </a:xfrm>
      </p:grpSpPr>
      <p:sp>
        <p:nvSpPr>
          <p:cNvPr id="1868" name="Google Shape;1868;p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9" name="Google Shape;1869;p10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70" name="Google Shape;1870;p10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105</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7"/>
        <p:cNvGrpSpPr/>
        <p:nvPr/>
      </p:nvGrpSpPr>
      <p:grpSpPr>
        <a:xfrm>
          <a:off x="0" y="0"/>
          <a:ext cx="0" cy="0"/>
          <a:chOff x="0" y="0"/>
          <a:chExt cx="0" cy="0"/>
        </a:xfrm>
      </p:grpSpPr>
      <p:sp>
        <p:nvSpPr>
          <p:cNvPr id="1868" name="Google Shape;1868;p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9" name="Google Shape;1869;p10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70" name="Google Shape;1870;p10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106</a:t>
            </a:fld>
            <a:endParaRPr/>
          </a:p>
        </p:txBody>
      </p:sp>
    </p:spTree>
    <p:extLst>
      <p:ext uri="{BB962C8B-B14F-4D97-AF65-F5344CB8AC3E}">
        <p14:creationId xmlns:p14="http://schemas.microsoft.com/office/powerpoint/2010/main" val="54483908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6"/>
        <p:cNvGrpSpPr/>
        <p:nvPr/>
      </p:nvGrpSpPr>
      <p:grpSpPr>
        <a:xfrm>
          <a:off x="0" y="0"/>
          <a:ext cx="0" cy="0"/>
          <a:chOff x="0" y="0"/>
          <a:chExt cx="0" cy="0"/>
        </a:xfrm>
      </p:grpSpPr>
      <p:sp>
        <p:nvSpPr>
          <p:cNvPr id="1877" name="Google Shape;1877;p10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78" name="Google Shape;1878;p1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4"/>
        <p:cNvGrpSpPr/>
        <p:nvPr/>
      </p:nvGrpSpPr>
      <p:grpSpPr>
        <a:xfrm>
          <a:off x="0" y="0"/>
          <a:ext cx="0" cy="0"/>
          <a:chOff x="0" y="0"/>
          <a:chExt cx="0" cy="0"/>
        </a:xfrm>
      </p:grpSpPr>
      <p:sp>
        <p:nvSpPr>
          <p:cNvPr id="1885" name="Google Shape;1885;p1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86" name="Google Shape;1886;p1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B417DD-1FF3-BD4D-8265-B310C2CF8F65}" type="slidenum">
              <a:rPr lang="en-US" smtClean="0"/>
              <a:t>24</a:t>
            </a:fld>
            <a:endParaRPr lang="en-US"/>
          </a:p>
        </p:txBody>
      </p:sp>
    </p:spTree>
    <p:extLst>
      <p:ext uri="{BB962C8B-B14F-4D97-AF65-F5344CB8AC3E}">
        <p14:creationId xmlns:p14="http://schemas.microsoft.com/office/powerpoint/2010/main" val="234562271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7"/>
        <p:cNvGrpSpPr/>
        <p:nvPr/>
      </p:nvGrpSpPr>
      <p:grpSpPr>
        <a:xfrm>
          <a:off x="0" y="0"/>
          <a:ext cx="0" cy="0"/>
          <a:chOff x="0" y="0"/>
          <a:chExt cx="0" cy="0"/>
        </a:xfrm>
      </p:grpSpPr>
      <p:sp>
        <p:nvSpPr>
          <p:cNvPr id="1908" name="Google Shape;1908;p1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09" name="Google Shape;1909;p1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8"/>
        <p:cNvGrpSpPr/>
        <p:nvPr/>
      </p:nvGrpSpPr>
      <p:grpSpPr>
        <a:xfrm>
          <a:off x="0" y="0"/>
          <a:ext cx="0" cy="0"/>
          <a:chOff x="0" y="0"/>
          <a:chExt cx="0" cy="0"/>
        </a:xfrm>
      </p:grpSpPr>
      <p:sp>
        <p:nvSpPr>
          <p:cNvPr id="1919" name="Google Shape;1919;p1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20" name="Google Shape;1920;p1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7"/>
        <p:cNvGrpSpPr/>
        <p:nvPr/>
      </p:nvGrpSpPr>
      <p:grpSpPr>
        <a:xfrm>
          <a:off x="0" y="0"/>
          <a:ext cx="0" cy="0"/>
          <a:chOff x="0" y="0"/>
          <a:chExt cx="0" cy="0"/>
        </a:xfrm>
      </p:grpSpPr>
      <p:sp>
        <p:nvSpPr>
          <p:cNvPr id="1928" name="Google Shape;1928;p1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29" name="Google Shape;1929;p1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9"/>
        <p:cNvGrpSpPr/>
        <p:nvPr/>
      </p:nvGrpSpPr>
      <p:grpSpPr>
        <a:xfrm>
          <a:off x="0" y="0"/>
          <a:ext cx="0" cy="0"/>
          <a:chOff x="0" y="0"/>
          <a:chExt cx="0" cy="0"/>
        </a:xfrm>
      </p:grpSpPr>
      <p:sp>
        <p:nvSpPr>
          <p:cNvPr id="1860" name="Google Shape;1860;p10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861" name="Google Shape;1861;p10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lnSpc>
                <a:spcPct val="100000"/>
              </a:lnSpc>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lnSpc>
                <a:spcPct val="100000"/>
              </a:lnSpc>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862" name="Google Shape;1862;p10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lnSpc>
                <a:spcPct val="100000"/>
              </a:lnSpc>
              <a:spcBef>
                <a:spcPts val="0"/>
              </a:spcBef>
              <a:spcAft>
                <a:spcPts val="0"/>
              </a:spcAft>
              <a:buClr>
                <a:schemeClr val="dk1"/>
              </a:buClr>
              <a:buSzPts val="1200"/>
              <a:buFont typeface="Times New Roman"/>
              <a:buNone/>
            </a:pPr>
            <a:fld id="{00000000-1234-1234-1234-123412341234}" type="slidenum">
              <a:rPr lang="en-US" sz="1200">
                <a:solidFill>
                  <a:schemeClr val="dk1"/>
                </a:solidFill>
                <a:latin typeface="Times New Roman"/>
                <a:ea typeface="Times New Roman"/>
                <a:cs typeface="Times New Roman"/>
                <a:sym typeface="Times New Roman"/>
              </a:rPr>
              <a:t>112</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96667924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4"/>
        <p:cNvGrpSpPr/>
        <p:nvPr/>
      </p:nvGrpSpPr>
      <p:grpSpPr>
        <a:xfrm>
          <a:off x="0" y="0"/>
          <a:ext cx="0" cy="0"/>
          <a:chOff x="0" y="0"/>
          <a:chExt cx="0" cy="0"/>
        </a:xfrm>
      </p:grpSpPr>
      <p:sp>
        <p:nvSpPr>
          <p:cNvPr id="2005" name="Google Shape;2005;p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6" name="Google Shape;2006;p1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b="1"/>
          </a:p>
        </p:txBody>
      </p:sp>
    </p:spTree>
    <p:extLst>
      <p:ext uri="{BB962C8B-B14F-4D97-AF65-F5344CB8AC3E}">
        <p14:creationId xmlns:p14="http://schemas.microsoft.com/office/powerpoint/2010/main" val="130936106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9"/>
        <p:cNvGrpSpPr/>
        <p:nvPr/>
      </p:nvGrpSpPr>
      <p:grpSpPr>
        <a:xfrm>
          <a:off x="0" y="0"/>
          <a:ext cx="0" cy="0"/>
          <a:chOff x="0" y="0"/>
          <a:chExt cx="0" cy="0"/>
        </a:xfrm>
      </p:grpSpPr>
      <p:sp>
        <p:nvSpPr>
          <p:cNvPr id="2030" name="Google Shape;2030;p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1" name="Google Shape;2031;p1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After we get natural language descriptions, it can be input into the text encoder of CLIP. The text and vision encoder will be optimized to distinguish negative events and arguments from positive ones.</a:t>
            </a:r>
          </a:p>
          <a:p>
            <a:endParaRPr lang="en-US" dirty="0"/>
          </a:p>
        </p:txBody>
      </p:sp>
    </p:spTree>
    <p:extLst>
      <p:ext uri="{BB962C8B-B14F-4D97-AF65-F5344CB8AC3E}">
        <p14:creationId xmlns:p14="http://schemas.microsoft.com/office/powerpoint/2010/main" val="36280958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 detail, </a:t>
            </a:r>
          </a:p>
        </p:txBody>
      </p:sp>
    </p:spTree>
    <p:extLst>
      <p:ext uri="{BB962C8B-B14F-4D97-AF65-F5344CB8AC3E}">
        <p14:creationId xmlns:p14="http://schemas.microsoft.com/office/powerpoint/2010/main" val="331738277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3590622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However, this is not structure aware, to better encode the structures, we use optimal transport to get an alignment score between image and text description.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We use the cosine similarity as cost matrix, The optimal transport plan is solved using </a:t>
            </a:r>
            <a:r>
              <a:rPr lang="en-US" dirty="0" err="1"/>
              <a:t>Sinkhorn</a:t>
            </a:r>
            <a:r>
              <a:rPr lang="en-US" dirty="0"/>
              <a:t> algorithm within k iterations, we use 50 iterations in this model, and the final distance is based on the transport plan and the cost matrix</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endParaRPr lang="en-US" dirty="0"/>
          </a:p>
        </p:txBody>
      </p:sp>
    </p:spTree>
    <p:extLst>
      <p:ext uri="{BB962C8B-B14F-4D97-AF65-F5344CB8AC3E}">
        <p14:creationId xmlns:p14="http://schemas.microsoft.com/office/powerpoint/2010/main" val="30535472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B417DD-1FF3-BD4D-8265-B310C2CF8F65}" type="slidenum">
              <a:rPr lang="en-US" smtClean="0"/>
              <a:t>26</a:t>
            </a:fld>
            <a:endParaRPr lang="en-US"/>
          </a:p>
        </p:txBody>
      </p:sp>
    </p:spTree>
    <p:extLst>
      <p:ext uri="{BB962C8B-B14F-4D97-AF65-F5344CB8AC3E}">
        <p14:creationId xmlns:p14="http://schemas.microsoft.com/office/powerpoint/2010/main" val="397774251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Here is an example, </a:t>
            </a:r>
          </a:p>
        </p:txBody>
      </p:sp>
    </p:spTree>
    <p:extLst>
      <p:ext uri="{BB962C8B-B14F-4D97-AF65-F5344CB8AC3E}">
        <p14:creationId xmlns:p14="http://schemas.microsoft.com/office/powerpoint/2010/main" val="261334242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5"/>
        <p:cNvGrpSpPr/>
        <p:nvPr/>
      </p:nvGrpSpPr>
      <p:grpSpPr>
        <a:xfrm>
          <a:off x="0" y="0"/>
          <a:ext cx="0" cy="0"/>
          <a:chOff x="0" y="0"/>
          <a:chExt cx="0" cy="0"/>
        </a:xfrm>
      </p:grpSpPr>
      <p:sp>
        <p:nvSpPr>
          <p:cNvPr id="2046" name="Google Shape;2046;p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7" name="Google Shape;2047;p1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5"/>
        <p:cNvGrpSpPr/>
        <p:nvPr/>
      </p:nvGrpSpPr>
      <p:grpSpPr>
        <a:xfrm>
          <a:off x="0" y="0"/>
          <a:ext cx="0" cy="0"/>
          <a:chOff x="0" y="0"/>
          <a:chExt cx="0" cy="0"/>
        </a:xfrm>
      </p:grpSpPr>
      <p:sp>
        <p:nvSpPr>
          <p:cNvPr id="2056" name="Google Shape;2056;p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7" name="Google Shape;2057;p1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9"/>
        <p:cNvGrpSpPr/>
        <p:nvPr/>
      </p:nvGrpSpPr>
      <p:grpSpPr>
        <a:xfrm>
          <a:off x="0" y="0"/>
          <a:ext cx="0" cy="0"/>
          <a:chOff x="0" y="0"/>
          <a:chExt cx="0" cy="0"/>
        </a:xfrm>
      </p:grpSpPr>
      <p:sp>
        <p:nvSpPr>
          <p:cNvPr id="1860" name="Google Shape;1860;p10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861" name="Google Shape;1861;p10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lnSpc>
                <a:spcPct val="100000"/>
              </a:lnSpc>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lnSpc>
                <a:spcPct val="100000"/>
              </a:lnSpc>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862" name="Google Shape;1862;p10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lnSpc>
                <a:spcPct val="100000"/>
              </a:lnSpc>
              <a:spcBef>
                <a:spcPts val="0"/>
              </a:spcBef>
              <a:spcAft>
                <a:spcPts val="0"/>
              </a:spcAft>
              <a:buClr>
                <a:schemeClr val="dk1"/>
              </a:buClr>
              <a:buSzPts val="1200"/>
              <a:buFont typeface="Times New Roman"/>
              <a:buNone/>
            </a:pPr>
            <a:fld id="{00000000-1234-1234-1234-123412341234}" type="slidenum">
              <a:rPr lang="en-US" sz="1200">
                <a:solidFill>
                  <a:schemeClr val="dk1"/>
                </a:solidFill>
                <a:latin typeface="Times New Roman"/>
                <a:ea typeface="Times New Roman"/>
                <a:cs typeface="Times New Roman"/>
                <a:sym typeface="Times New Roman"/>
              </a:rPr>
              <a:t>122</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82894581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4"/>
        <p:cNvGrpSpPr/>
        <p:nvPr/>
      </p:nvGrpSpPr>
      <p:grpSpPr>
        <a:xfrm>
          <a:off x="0" y="0"/>
          <a:ext cx="0" cy="0"/>
          <a:chOff x="0" y="0"/>
          <a:chExt cx="0" cy="0"/>
        </a:xfrm>
      </p:grpSpPr>
      <p:sp>
        <p:nvSpPr>
          <p:cNvPr id="2075" name="Google Shape;2075;p1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76" name="Google Shape;2076;p1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8"/>
        <p:cNvGrpSpPr/>
        <p:nvPr/>
      </p:nvGrpSpPr>
      <p:grpSpPr>
        <a:xfrm>
          <a:off x="0" y="0"/>
          <a:ext cx="0" cy="0"/>
          <a:chOff x="0" y="0"/>
          <a:chExt cx="0" cy="0"/>
        </a:xfrm>
      </p:grpSpPr>
      <p:sp>
        <p:nvSpPr>
          <p:cNvPr id="2119" name="Google Shape;2119;p1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0" name="Google Shape;2120;p1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2121" name="Google Shape;2121;p14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124</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7"/>
        <p:cNvGrpSpPr/>
        <p:nvPr/>
      </p:nvGrpSpPr>
      <p:grpSpPr>
        <a:xfrm>
          <a:off x="0" y="0"/>
          <a:ext cx="0" cy="0"/>
          <a:chOff x="0" y="0"/>
          <a:chExt cx="0" cy="0"/>
        </a:xfrm>
      </p:grpSpPr>
      <p:sp>
        <p:nvSpPr>
          <p:cNvPr id="2128" name="Google Shape;2128;p1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9" name="Google Shape;2129;p1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2130" name="Google Shape;2130;p14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125</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6"/>
        <p:cNvGrpSpPr/>
        <p:nvPr/>
      </p:nvGrpSpPr>
      <p:grpSpPr>
        <a:xfrm>
          <a:off x="0" y="0"/>
          <a:ext cx="0" cy="0"/>
          <a:chOff x="0" y="0"/>
          <a:chExt cx="0" cy="0"/>
        </a:xfrm>
      </p:grpSpPr>
      <p:sp>
        <p:nvSpPr>
          <p:cNvPr id="2137" name="Google Shape;2137;p1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8" name="Google Shape;2138;p14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Event prediction could be a good evaluation task. </a:t>
            </a:r>
            <a:endParaRPr/>
          </a:p>
        </p:txBody>
      </p:sp>
      <p:sp>
        <p:nvSpPr>
          <p:cNvPr id="2139" name="Google Shape;2139;p149: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1200"/>
              <a:buFont typeface="Calibri"/>
              <a:buNone/>
            </a:pPr>
            <a:fld id="{00000000-1234-1234-1234-123412341234}" type="slidenum">
              <a:rPr lang="en-US"/>
              <a:t>128</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df9541f3af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 name="Google Shape;93;gdf9541f3af_0_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71014765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9"/>
        <p:cNvGrpSpPr/>
        <p:nvPr/>
      </p:nvGrpSpPr>
      <p:grpSpPr>
        <a:xfrm>
          <a:off x="0" y="0"/>
          <a:ext cx="0" cy="0"/>
          <a:chOff x="0" y="0"/>
          <a:chExt cx="0" cy="0"/>
        </a:xfrm>
      </p:grpSpPr>
      <p:sp>
        <p:nvSpPr>
          <p:cNvPr id="1860" name="Google Shape;1860;p10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861" name="Google Shape;1861;p10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lnSpc>
                <a:spcPct val="100000"/>
              </a:lnSpc>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lnSpc>
                <a:spcPct val="100000"/>
              </a:lnSpc>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862" name="Google Shape;1862;p10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lnSpc>
                <a:spcPct val="100000"/>
              </a:lnSpc>
              <a:spcBef>
                <a:spcPts val="0"/>
              </a:spcBef>
              <a:spcAft>
                <a:spcPts val="0"/>
              </a:spcAft>
              <a:buClr>
                <a:schemeClr val="dk1"/>
              </a:buClr>
              <a:buSzPts val="1200"/>
              <a:buFont typeface="Times New Roman"/>
              <a:buNone/>
            </a:pPr>
            <a:fld id="{00000000-1234-1234-1234-123412341234}" type="slidenum">
              <a:rPr lang="en-US" sz="1200">
                <a:solidFill>
                  <a:schemeClr val="dk1"/>
                </a:solidFill>
                <a:latin typeface="Times New Roman"/>
                <a:ea typeface="Times New Roman"/>
                <a:cs typeface="Times New Roman"/>
                <a:sym typeface="Times New Roman"/>
              </a:rPr>
              <a:t>130</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5111067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1m</a:t>
            </a:r>
          </a:p>
          <a:p>
            <a:r>
              <a:rPr kumimoji="1" lang="en-US" altLang="zh-CN" dirty="0"/>
              <a:t>As</a:t>
            </a:r>
            <a:r>
              <a:rPr kumimoji="1" lang="zh-CN" altLang="en-US" dirty="0"/>
              <a:t> </a:t>
            </a:r>
            <a:r>
              <a:rPr kumimoji="1" lang="en-US" altLang="zh-CN" dirty="0"/>
              <a:t>we</a:t>
            </a:r>
            <a:r>
              <a:rPr kumimoji="1" lang="zh-CN" altLang="en-US" dirty="0"/>
              <a:t> </a:t>
            </a:r>
            <a:r>
              <a:rPr kumimoji="1" lang="en-US" altLang="zh-CN" dirty="0"/>
              <a:t>previously</a:t>
            </a:r>
            <a:r>
              <a:rPr kumimoji="1" lang="zh-CN" altLang="en-US" dirty="0"/>
              <a:t> </a:t>
            </a:r>
            <a:r>
              <a:rPr kumimoji="1" lang="en-US" altLang="zh-CN" dirty="0"/>
              <a:t>introduced,</a:t>
            </a:r>
            <a:r>
              <a:rPr kumimoji="1" lang="zh-CN" altLang="en-US" dirty="0"/>
              <a:t> </a:t>
            </a:r>
            <a:r>
              <a:rPr kumimoji="1" lang="en-US" altLang="zh-CN" dirty="0"/>
              <a:t>there are three typical</a:t>
            </a:r>
            <a:r>
              <a:rPr kumimoji="1" lang="zh-CN" altLang="en-US" dirty="0"/>
              <a:t> </a:t>
            </a:r>
            <a:r>
              <a:rPr kumimoji="1" lang="en-US" altLang="zh-CN" dirty="0"/>
              <a:t>ways of representing</a:t>
            </a:r>
            <a:r>
              <a:rPr kumimoji="1" lang="zh-CN" altLang="en-US" dirty="0"/>
              <a:t> </a:t>
            </a:r>
            <a:r>
              <a:rPr kumimoji="1" lang="en-US" altLang="zh-CN" dirty="0"/>
              <a:t>text</a:t>
            </a:r>
            <a:r>
              <a:rPr kumimoji="1" lang="zh-CN" altLang="en-US" dirty="0"/>
              <a:t> </a:t>
            </a:r>
            <a:r>
              <a:rPr kumimoji="1" lang="en-US" altLang="zh-CN" dirty="0"/>
              <a:t>which</a:t>
            </a:r>
            <a:r>
              <a:rPr kumimoji="1" lang="zh-CN" altLang="en-US" dirty="0"/>
              <a:t> </a:t>
            </a:r>
            <a:r>
              <a:rPr kumimoji="1" lang="en-US" altLang="zh-CN" dirty="0"/>
              <a:t>are</a:t>
            </a:r>
            <a:r>
              <a:rPr kumimoji="1" lang="zh-CN" altLang="en-US" dirty="0"/>
              <a:t> </a:t>
            </a:r>
            <a:r>
              <a:rPr kumimoji="1" lang="en-US" altLang="zh-CN" dirty="0"/>
              <a:t>bag,</a:t>
            </a:r>
            <a:r>
              <a:rPr kumimoji="1" lang="zh-CN" altLang="en-US" dirty="0"/>
              <a:t> </a:t>
            </a:r>
            <a:r>
              <a:rPr kumimoji="1" lang="en-US" altLang="zh-CN" dirty="0"/>
              <a:t>sequence</a:t>
            </a:r>
            <a:r>
              <a:rPr kumimoji="1" lang="zh-CN" altLang="en-US" dirty="0"/>
              <a:t> </a:t>
            </a:r>
            <a:r>
              <a:rPr kumimoji="1" lang="en-US" altLang="zh-CN" dirty="0"/>
              <a:t>and</a:t>
            </a:r>
            <a:r>
              <a:rPr kumimoji="1" lang="zh-CN" altLang="en-US" dirty="0"/>
              <a:t> </a:t>
            </a:r>
            <a:r>
              <a:rPr kumimoji="1" lang="en-US" altLang="zh-CN" dirty="0"/>
              <a:t>graph.</a:t>
            </a:r>
            <a:r>
              <a:rPr kumimoji="1" lang="zh-CN" altLang="en-US" dirty="0"/>
              <a:t> </a:t>
            </a:r>
            <a:r>
              <a:rPr kumimoji="1" lang="en-US" altLang="zh-CN" dirty="0"/>
              <a:t>Among</a:t>
            </a:r>
            <a:r>
              <a:rPr kumimoji="1" lang="zh-CN" altLang="en-US" dirty="0"/>
              <a:t> </a:t>
            </a:r>
            <a:r>
              <a:rPr kumimoji="1" lang="en-US" altLang="zh-CN" dirty="0"/>
              <a:t>all</a:t>
            </a:r>
            <a:r>
              <a:rPr kumimoji="1" lang="zh-CN" altLang="en-US" dirty="0"/>
              <a:t> </a:t>
            </a:r>
            <a:r>
              <a:rPr kumimoji="1" lang="en-US" altLang="zh-CN" dirty="0"/>
              <a:t>the</a:t>
            </a:r>
            <a:r>
              <a:rPr kumimoji="1" lang="zh-CN" altLang="en-US" dirty="0"/>
              <a:t> </a:t>
            </a:r>
            <a:r>
              <a:rPr kumimoji="1" lang="en-US" altLang="zh-CN" dirty="0"/>
              <a:t>three</a:t>
            </a:r>
            <a:r>
              <a:rPr kumimoji="1" lang="zh-CN" altLang="en-US" dirty="0"/>
              <a:t> </a:t>
            </a:r>
            <a:r>
              <a:rPr kumimoji="1" lang="en-US" altLang="zh-CN" dirty="0"/>
              <a:t>approaches,</a:t>
            </a:r>
            <a:r>
              <a:rPr kumimoji="1" lang="zh-CN" altLang="en-US" dirty="0"/>
              <a:t> </a:t>
            </a:r>
            <a:r>
              <a:rPr kumimoji="1" lang="en-US" altLang="zh-CN" dirty="0"/>
              <a:t>graph</a:t>
            </a:r>
            <a:r>
              <a:rPr kumimoji="1" lang="zh-CN" altLang="en-US" dirty="0"/>
              <a:t> </a:t>
            </a:r>
            <a:r>
              <a:rPr kumimoji="1" lang="en-US" altLang="zh-CN" dirty="0"/>
              <a:t>has</a:t>
            </a:r>
            <a:r>
              <a:rPr kumimoji="1" lang="zh-CN" altLang="en-US" dirty="0"/>
              <a:t> </a:t>
            </a:r>
            <a:r>
              <a:rPr kumimoji="1" lang="en-US" altLang="zh-CN" dirty="0"/>
              <a:t>the</a:t>
            </a:r>
            <a:r>
              <a:rPr kumimoji="1" lang="zh-CN" altLang="en-US" dirty="0"/>
              <a:t> </a:t>
            </a:r>
            <a:r>
              <a:rPr kumimoji="1" lang="en-US" altLang="zh-CN" dirty="0"/>
              <a:t>strongest</a:t>
            </a:r>
            <a:r>
              <a:rPr kumimoji="1" lang="zh-CN" altLang="en-US" dirty="0"/>
              <a:t> </a:t>
            </a:r>
            <a:r>
              <a:rPr kumimoji="1" lang="en-US" altLang="zh-CN" dirty="0"/>
              <a:t>representation</a:t>
            </a:r>
            <a:r>
              <a:rPr kumimoji="1" lang="zh-CN" altLang="en-US" dirty="0"/>
              <a:t> </a:t>
            </a:r>
            <a:r>
              <a:rPr kumimoji="1" lang="en-US" altLang="zh-CN" dirty="0"/>
              <a:t>power</a:t>
            </a:r>
            <a:r>
              <a:rPr kumimoji="1" lang="zh-CN" altLang="en-US" dirty="0"/>
              <a:t> </a:t>
            </a:r>
            <a:r>
              <a:rPr kumimoji="1" lang="en-US" altLang="zh-CN" dirty="0"/>
              <a:t>because</a:t>
            </a:r>
            <a:r>
              <a:rPr kumimoji="1" lang="zh-CN" altLang="en-US" dirty="0"/>
              <a:t> </a:t>
            </a:r>
            <a:r>
              <a:rPr kumimoji="1" lang="en-US" altLang="zh-CN" dirty="0"/>
              <a:t>it</a:t>
            </a:r>
            <a:r>
              <a:rPr kumimoji="1" lang="zh-CN" altLang="en-US" dirty="0"/>
              <a:t> </a:t>
            </a:r>
            <a:r>
              <a:rPr kumimoji="1" lang="en-US" altLang="zh-CN" dirty="0"/>
              <a:t>can</a:t>
            </a:r>
            <a:r>
              <a:rPr kumimoji="1" lang="zh-CN" altLang="en-US" dirty="0"/>
              <a:t> </a:t>
            </a:r>
            <a:r>
              <a:rPr kumimoji="1" lang="en-US" altLang="zh-CN" dirty="0"/>
              <a:t>capture</a:t>
            </a:r>
            <a:r>
              <a:rPr kumimoji="1" lang="zh-CN" altLang="en-US" dirty="0"/>
              <a:t> </a:t>
            </a:r>
            <a:r>
              <a:rPr kumimoji="1" lang="en-US" altLang="zh-CN" dirty="0"/>
              <a:t>rich</a:t>
            </a:r>
            <a:r>
              <a:rPr kumimoji="1" lang="zh-CN" altLang="en-US" dirty="0"/>
              <a:t> </a:t>
            </a:r>
            <a:r>
              <a:rPr kumimoji="1" lang="en-US" altLang="zh-CN" dirty="0"/>
              <a:t>and</a:t>
            </a:r>
            <a:r>
              <a:rPr kumimoji="1" lang="zh-CN" altLang="en-US" dirty="0"/>
              <a:t> </a:t>
            </a:r>
            <a:r>
              <a:rPr kumimoji="1" lang="en-US" altLang="zh-CN" dirty="0"/>
              <a:t>diverse</a:t>
            </a:r>
            <a:r>
              <a:rPr kumimoji="1" lang="zh-CN" altLang="en-US" dirty="0"/>
              <a:t> </a:t>
            </a:r>
            <a:r>
              <a:rPr kumimoji="1" lang="en-US" altLang="zh-CN" dirty="0"/>
              <a:t>information</a:t>
            </a:r>
            <a:r>
              <a:rPr kumimoji="1" lang="zh-CN" altLang="en-US" dirty="0"/>
              <a:t> </a:t>
            </a:r>
            <a:r>
              <a:rPr kumimoji="1" lang="en-US" altLang="zh-CN" dirty="0"/>
              <a:t>about</a:t>
            </a:r>
            <a:r>
              <a:rPr kumimoji="1" lang="zh-CN" altLang="en-US" dirty="0"/>
              <a:t> </a:t>
            </a:r>
            <a:r>
              <a:rPr kumimoji="1" lang="en-US" altLang="zh-CN" dirty="0"/>
              <a:t>text.</a:t>
            </a:r>
          </a:p>
          <a:p>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We</a:t>
            </a:r>
            <a:r>
              <a:rPr lang="zh-CN" altLang="en-US" dirty="0"/>
              <a:t> </a:t>
            </a:r>
            <a:r>
              <a:rPr lang="en-US" altLang="zh-CN" dirty="0"/>
              <a:t>know</a:t>
            </a:r>
            <a:r>
              <a:rPr lang="zh-CN" altLang="en-US" dirty="0"/>
              <a:t> </a:t>
            </a:r>
            <a:r>
              <a:rPr lang="en-US" altLang="zh-CN" dirty="0"/>
              <a:t>that</a:t>
            </a:r>
            <a:r>
              <a:rPr lang="zh-CN" altLang="en-US" dirty="0"/>
              <a:t> </a:t>
            </a:r>
            <a:r>
              <a:rPr lang="en-US" altLang="zh-CN" dirty="0"/>
              <a:t>different</a:t>
            </a:r>
            <a:r>
              <a:rPr lang="zh-CN" altLang="en-US" dirty="0"/>
              <a:t> </a:t>
            </a:r>
            <a:r>
              <a:rPr lang="en-US" altLang="zh-CN" dirty="0"/>
              <a:t>NLP</a:t>
            </a:r>
            <a:r>
              <a:rPr lang="zh-CN" altLang="en-US" dirty="0"/>
              <a:t> </a:t>
            </a:r>
            <a:r>
              <a:rPr lang="en-US" altLang="zh-CN" dirty="0"/>
              <a:t>tasks</a:t>
            </a:r>
            <a:r>
              <a:rPr lang="zh-CN" altLang="en-US" dirty="0"/>
              <a:t> </a:t>
            </a:r>
            <a:r>
              <a:rPr lang="en-US" altLang="zh-CN" dirty="0"/>
              <a:t>require</a:t>
            </a:r>
            <a:r>
              <a:rPr lang="zh-CN" altLang="en-US" dirty="0"/>
              <a:t> </a:t>
            </a:r>
            <a:r>
              <a:rPr lang="en-US" altLang="zh-CN" dirty="0"/>
              <a:t>different</a:t>
            </a:r>
            <a:r>
              <a:rPr lang="zh-CN" altLang="en-US" dirty="0"/>
              <a:t> </a:t>
            </a:r>
            <a:r>
              <a:rPr lang="en-US" altLang="zh-CN" dirty="0"/>
              <a:t>aspects</a:t>
            </a:r>
            <a:r>
              <a:rPr lang="zh-CN" altLang="en-US" dirty="0"/>
              <a:t> </a:t>
            </a:r>
            <a:r>
              <a:rPr lang="en-US" altLang="zh-CN" dirty="0"/>
              <a:t>of</a:t>
            </a:r>
            <a:r>
              <a:rPr lang="zh-CN" altLang="en-US" dirty="0"/>
              <a:t> </a:t>
            </a:r>
            <a:r>
              <a:rPr lang="en-US" altLang="zh-CN" dirty="0"/>
              <a:t>text</a:t>
            </a:r>
            <a:r>
              <a:rPr lang="zh-CN" altLang="en-US" dirty="0"/>
              <a:t> </a:t>
            </a:r>
            <a:r>
              <a:rPr lang="en-US" altLang="zh-CN" dirty="0"/>
              <a:t>such</a:t>
            </a:r>
            <a:r>
              <a:rPr lang="zh-CN" altLang="en-US" dirty="0"/>
              <a:t> </a:t>
            </a:r>
            <a:r>
              <a:rPr lang="en-US" altLang="zh-CN" dirty="0"/>
              <a:t>as</a:t>
            </a:r>
            <a:r>
              <a:rPr lang="zh-CN" altLang="en-US" dirty="0"/>
              <a:t> </a:t>
            </a:r>
            <a:r>
              <a:rPr lang="en-US" altLang="zh-CN" dirty="0"/>
              <a:t>syntax,</a:t>
            </a:r>
            <a:r>
              <a:rPr lang="zh-CN" altLang="en-US" dirty="0"/>
              <a:t> </a:t>
            </a:r>
            <a:r>
              <a:rPr lang="en-US" altLang="zh-CN" dirty="0"/>
              <a:t>semantics.</a:t>
            </a:r>
            <a:r>
              <a:rPr lang="zh-CN" altLang="en-US" dirty="0"/>
              <a:t> </a:t>
            </a:r>
            <a:r>
              <a:rPr lang="en-US" altLang="zh-CN" dirty="0"/>
              <a:t>In</a:t>
            </a:r>
            <a:r>
              <a:rPr lang="zh-CN" altLang="en-US" dirty="0"/>
              <a:t> </a:t>
            </a:r>
            <a:r>
              <a:rPr lang="en-US" altLang="zh-CN" dirty="0"/>
              <a:t>the</a:t>
            </a:r>
            <a:r>
              <a:rPr lang="zh-CN" altLang="en-US" dirty="0"/>
              <a:t> </a:t>
            </a:r>
            <a:r>
              <a:rPr lang="en-US" altLang="zh-CN" dirty="0"/>
              <a:t>meanwhile,</a:t>
            </a:r>
            <a:r>
              <a:rPr lang="zh-CN" altLang="en-US" dirty="0"/>
              <a:t> </a:t>
            </a:r>
            <a:r>
              <a:rPr lang="en-US" altLang="zh-CN" dirty="0"/>
              <a:t>different</a:t>
            </a:r>
            <a:r>
              <a:rPr lang="zh-CN" altLang="en-US" dirty="0"/>
              <a:t> </a:t>
            </a:r>
            <a:r>
              <a:rPr lang="en-US" altLang="zh-CN" dirty="0"/>
              <a:t>graphs</a:t>
            </a:r>
            <a:r>
              <a:rPr lang="zh-CN" altLang="en-US" dirty="0"/>
              <a:t> </a:t>
            </a:r>
            <a:r>
              <a:rPr lang="en-US" altLang="zh-CN" dirty="0"/>
              <a:t>capture</a:t>
            </a:r>
            <a:r>
              <a:rPr lang="zh-CN" altLang="en-US" dirty="0"/>
              <a:t> </a:t>
            </a:r>
            <a:r>
              <a:rPr lang="en-US" altLang="zh-CN" dirty="0"/>
              <a:t>different</a:t>
            </a:r>
            <a:r>
              <a:rPr lang="zh-CN" altLang="en-US" dirty="0"/>
              <a:t> </a:t>
            </a:r>
            <a:r>
              <a:rPr lang="en-US" altLang="zh-CN" dirty="0"/>
              <a:t>aspects</a:t>
            </a:r>
            <a:r>
              <a:rPr lang="zh-CN" altLang="en-US" dirty="0"/>
              <a:t> </a:t>
            </a:r>
            <a:r>
              <a:rPr lang="en-US" altLang="zh-CN" dirty="0"/>
              <a:t>of</a:t>
            </a:r>
            <a:r>
              <a:rPr lang="zh-CN" altLang="en-US" dirty="0"/>
              <a:t> </a:t>
            </a:r>
            <a:r>
              <a:rPr lang="en-US" altLang="zh-CN" dirty="0"/>
              <a:t>the</a:t>
            </a:r>
            <a:r>
              <a:rPr lang="zh-CN" altLang="en-US" dirty="0"/>
              <a:t> </a:t>
            </a:r>
            <a:r>
              <a:rPr lang="en-US" altLang="zh-CN" dirty="0"/>
              <a:t>text.</a:t>
            </a:r>
            <a:r>
              <a:rPr lang="zh-CN" altLang="en-US" dirty="0"/>
              <a:t> </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(c)Therefore,</a:t>
            </a:r>
            <a:r>
              <a:rPr lang="zh-CN" altLang="en-US" dirty="0"/>
              <a:t> </a:t>
            </a:r>
            <a:r>
              <a:rPr lang="en-US" altLang="zh-CN" dirty="0"/>
              <a:t>how</a:t>
            </a:r>
            <a:r>
              <a:rPr lang="zh-CN" altLang="en-US" dirty="0"/>
              <a:t> </a:t>
            </a:r>
            <a:r>
              <a:rPr lang="en-US" altLang="zh-CN" dirty="0"/>
              <a:t>to</a:t>
            </a:r>
            <a:r>
              <a:rPr lang="zh-CN" altLang="en-US" dirty="0"/>
              <a:t> </a:t>
            </a:r>
            <a:r>
              <a:rPr lang="en-US" altLang="zh-CN" dirty="0"/>
              <a:t>convert</a:t>
            </a:r>
            <a:r>
              <a:rPr lang="zh-CN" altLang="en-US" dirty="0"/>
              <a:t> </a:t>
            </a:r>
            <a:r>
              <a:rPr lang="en-US" altLang="zh-CN" dirty="0"/>
              <a:t>text</a:t>
            </a:r>
            <a:r>
              <a:rPr lang="zh-CN" altLang="en-US" dirty="0"/>
              <a:t> </a:t>
            </a:r>
            <a:r>
              <a:rPr lang="en-US" altLang="zh-CN" dirty="0"/>
              <a:t>to</a:t>
            </a:r>
            <a:r>
              <a:rPr lang="zh-CN" altLang="en-US" dirty="0"/>
              <a:t> </a:t>
            </a:r>
            <a:r>
              <a:rPr lang="en-US" altLang="zh-CN" dirty="0"/>
              <a:t>graph</a:t>
            </a:r>
            <a:r>
              <a:rPr lang="zh-CN" altLang="en-US" dirty="0"/>
              <a:t> </a:t>
            </a:r>
            <a:r>
              <a:rPr lang="en-US" altLang="zh-CN" dirty="0"/>
              <a:t>is</a:t>
            </a:r>
            <a:r>
              <a:rPr lang="zh-CN" altLang="en-US" dirty="0"/>
              <a:t> </a:t>
            </a:r>
            <a:r>
              <a:rPr lang="en-US" altLang="zh-CN" dirty="0"/>
              <a:t>an</a:t>
            </a:r>
            <a:r>
              <a:rPr lang="zh-CN" altLang="en-US" dirty="0"/>
              <a:t> </a:t>
            </a:r>
            <a:r>
              <a:rPr lang="en-US" altLang="zh-CN" dirty="0"/>
              <a:t>important</a:t>
            </a:r>
            <a:r>
              <a:rPr lang="zh-CN" altLang="en-US" dirty="0"/>
              <a:t> </a:t>
            </a:r>
            <a:r>
              <a:rPr lang="en-US" altLang="zh-CN" dirty="0"/>
              <a:t>yet</a:t>
            </a:r>
            <a:r>
              <a:rPr lang="zh-CN" altLang="en-US" dirty="0"/>
              <a:t> </a:t>
            </a:r>
            <a:r>
              <a:rPr lang="en-US" altLang="zh-CN" dirty="0"/>
              <a:t>challenging</a:t>
            </a:r>
            <a:r>
              <a:rPr lang="zh-CN" altLang="en-US" dirty="0"/>
              <a:t> </a:t>
            </a:r>
            <a:r>
              <a:rPr lang="en-US" altLang="zh-CN" dirty="0"/>
              <a:t>question</a:t>
            </a:r>
            <a:r>
              <a:rPr lang="zh-CN" altLang="en-US" dirty="0"/>
              <a:t> </a:t>
            </a:r>
            <a:r>
              <a:rPr lang="en-US" altLang="zh-CN" dirty="0"/>
              <a:t>which</a:t>
            </a:r>
            <a:r>
              <a:rPr lang="zh-CN" altLang="en-US" dirty="0"/>
              <a:t> </a:t>
            </a:r>
            <a:r>
              <a:rPr lang="en-US" altLang="zh-CN" dirty="0"/>
              <a:t>really</a:t>
            </a:r>
            <a:r>
              <a:rPr lang="zh-CN" altLang="en-US" dirty="0"/>
              <a:t> </a:t>
            </a:r>
            <a:r>
              <a:rPr lang="en-US" altLang="zh-CN" dirty="0"/>
              <a:t>depends</a:t>
            </a:r>
            <a:r>
              <a:rPr lang="zh-CN" altLang="en-US" dirty="0"/>
              <a:t> </a:t>
            </a:r>
            <a:r>
              <a:rPr lang="en-US" altLang="zh-CN" dirty="0"/>
              <a:t>on</a:t>
            </a:r>
            <a:r>
              <a:rPr lang="zh-CN" altLang="en-US" dirty="0"/>
              <a:t> </a:t>
            </a:r>
            <a:r>
              <a:rPr lang="en-US" altLang="zh-CN" dirty="0"/>
              <a:t>what</a:t>
            </a:r>
            <a:r>
              <a:rPr lang="zh-CN" altLang="en-US" dirty="0"/>
              <a:t> </a:t>
            </a:r>
            <a:r>
              <a:rPr lang="en-US" altLang="zh-CN" dirty="0"/>
              <a:t>aspects</a:t>
            </a:r>
            <a:r>
              <a:rPr lang="zh-CN" altLang="en-US" dirty="0"/>
              <a:t> </a:t>
            </a:r>
            <a:r>
              <a:rPr lang="en-US" altLang="zh-CN" dirty="0"/>
              <a:t>of</a:t>
            </a:r>
            <a:r>
              <a:rPr lang="zh-CN" altLang="en-US" dirty="0"/>
              <a:t> </a:t>
            </a:r>
            <a:r>
              <a:rPr lang="en-US" altLang="zh-CN" dirty="0"/>
              <a:t>information</a:t>
            </a:r>
            <a:r>
              <a:rPr lang="zh-CN" altLang="en-US" dirty="0"/>
              <a:t> </a:t>
            </a:r>
            <a:r>
              <a:rPr lang="en-US" altLang="zh-CN" dirty="0"/>
              <a:t>we</a:t>
            </a:r>
            <a:r>
              <a:rPr lang="zh-CN" altLang="en-US" dirty="0"/>
              <a:t> </a:t>
            </a:r>
            <a:r>
              <a:rPr lang="en-US" altLang="zh-CN" dirty="0"/>
              <a:t>want</a:t>
            </a:r>
            <a:r>
              <a:rPr lang="zh-CN" altLang="en-US" dirty="0"/>
              <a:t> </a:t>
            </a:r>
            <a:r>
              <a:rPr lang="en-US" altLang="zh-CN" dirty="0"/>
              <a:t>to</a:t>
            </a:r>
            <a:r>
              <a:rPr lang="zh-CN" altLang="en-US" dirty="0"/>
              <a:t> </a:t>
            </a:r>
            <a:r>
              <a:rPr lang="en-US" altLang="zh-CN" dirty="0"/>
              <a:t>capture</a:t>
            </a:r>
            <a:r>
              <a:rPr lang="zh-CN" altLang="en-US" dirty="0"/>
              <a:t> </a:t>
            </a:r>
            <a:r>
              <a:rPr lang="en-US" altLang="zh-CN" dirty="0"/>
              <a:t>in</a:t>
            </a:r>
            <a:r>
              <a:rPr lang="zh-CN" altLang="en-US" dirty="0"/>
              <a:t> </a:t>
            </a:r>
            <a:r>
              <a:rPr lang="en-US" altLang="zh-CN" dirty="0"/>
              <a:t>a</a:t>
            </a:r>
            <a:r>
              <a:rPr lang="zh-CN" altLang="en-US" dirty="0"/>
              <a:t> </a:t>
            </a:r>
            <a:r>
              <a:rPr lang="en-US" altLang="zh-CN" dirty="0"/>
              <a:t>text</a:t>
            </a:r>
            <a:r>
              <a:rPr lang="zh-CN" altLang="en-US" dirty="0"/>
              <a:t> </a:t>
            </a:r>
            <a:r>
              <a:rPr lang="en-US" altLang="zh-CN" dirty="0"/>
              <a:t>graph.</a:t>
            </a:r>
            <a:r>
              <a:rPr lang="zh-CN" altLang="en-US" dirty="0"/>
              <a:t> </a:t>
            </a:r>
            <a:r>
              <a:rPr lang="en-US" altLang="zh-CN" dirty="0"/>
              <a:t>In</a:t>
            </a:r>
            <a:r>
              <a:rPr lang="zh-CN" altLang="en-US" dirty="0"/>
              <a:t> </a:t>
            </a:r>
            <a:r>
              <a:rPr lang="en-US" altLang="zh-CN" dirty="0"/>
              <a:t>general,</a:t>
            </a:r>
            <a:r>
              <a:rPr lang="zh-CN" altLang="en-US" dirty="0"/>
              <a:t> </a:t>
            </a:r>
            <a:r>
              <a:rPr lang="en-US" altLang="zh-CN" dirty="0"/>
              <a:t>we</a:t>
            </a:r>
            <a:r>
              <a:rPr lang="zh-CN" altLang="en-US" dirty="0"/>
              <a:t> </a:t>
            </a:r>
            <a:r>
              <a:rPr lang="en-US" altLang="zh-CN" dirty="0"/>
              <a:t>group</a:t>
            </a:r>
            <a:r>
              <a:rPr lang="zh-CN" altLang="en-US" dirty="0"/>
              <a:t> </a:t>
            </a:r>
            <a:r>
              <a:rPr lang="en-US" altLang="zh-CN" dirty="0"/>
              <a:t>various</a:t>
            </a:r>
            <a:r>
              <a:rPr lang="zh-CN" altLang="en-US" dirty="0"/>
              <a:t> </a:t>
            </a:r>
            <a:r>
              <a:rPr lang="en-US" altLang="zh-CN" dirty="0"/>
              <a:t>graph</a:t>
            </a:r>
            <a:r>
              <a:rPr lang="zh-CN" altLang="en-US" dirty="0"/>
              <a:t> </a:t>
            </a:r>
            <a:r>
              <a:rPr lang="en-US" altLang="zh-CN" dirty="0"/>
              <a:t>construction</a:t>
            </a:r>
            <a:r>
              <a:rPr lang="zh-CN" altLang="en-US" dirty="0"/>
              <a:t> </a:t>
            </a:r>
            <a:r>
              <a:rPr lang="en-US" altLang="zh-CN" dirty="0"/>
              <a:t>approaches</a:t>
            </a:r>
            <a:r>
              <a:rPr lang="zh-CN" altLang="en-US" dirty="0"/>
              <a:t> </a:t>
            </a:r>
            <a:r>
              <a:rPr lang="en-US" altLang="zh-CN" dirty="0"/>
              <a:t>into</a:t>
            </a:r>
            <a:r>
              <a:rPr lang="zh-CN" altLang="en-US" dirty="0"/>
              <a:t> </a:t>
            </a:r>
            <a:r>
              <a:rPr lang="en-US" altLang="zh-CN" dirty="0"/>
              <a:t>two</a:t>
            </a:r>
            <a:r>
              <a:rPr lang="zh-CN" altLang="en-US" dirty="0"/>
              <a:t> </a:t>
            </a:r>
            <a:r>
              <a:rPr lang="en-US" altLang="zh-CN" dirty="0"/>
              <a:t>categories:</a:t>
            </a:r>
            <a:r>
              <a:rPr lang="zh-CN" altLang="en-US" dirty="0"/>
              <a:t> </a:t>
            </a:r>
            <a:r>
              <a:rPr lang="en-US" altLang="zh-CN" dirty="0"/>
              <a:t>static</a:t>
            </a:r>
            <a:r>
              <a:rPr lang="zh-CN" altLang="en-US" dirty="0"/>
              <a:t> </a:t>
            </a:r>
            <a:r>
              <a:rPr lang="en-US" altLang="zh-CN" dirty="0"/>
              <a:t>graph</a:t>
            </a:r>
            <a:r>
              <a:rPr lang="zh-CN" altLang="en-US" dirty="0"/>
              <a:t> </a:t>
            </a:r>
            <a:r>
              <a:rPr lang="en-US" altLang="zh-CN" dirty="0"/>
              <a:t>construction</a:t>
            </a:r>
            <a:r>
              <a:rPr lang="zh-CN" altLang="en-US" dirty="0"/>
              <a:t> </a:t>
            </a:r>
            <a:r>
              <a:rPr lang="en-US" altLang="zh-CN" dirty="0"/>
              <a:t>&amp;</a:t>
            </a:r>
            <a:r>
              <a:rPr lang="zh-CN" altLang="en-US" dirty="0"/>
              <a:t> </a:t>
            </a:r>
            <a:r>
              <a:rPr lang="en-US" altLang="zh-CN" dirty="0"/>
              <a:t>dynamic</a:t>
            </a:r>
            <a:r>
              <a:rPr lang="zh-CN" altLang="en-US" dirty="0"/>
              <a:t> </a:t>
            </a:r>
            <a:r>
              <a:rPr lang="en-US" altLang="zh-CN" dirty="0"/>
              <a:t>graph</a:t>
            </a:r>
            <a:r>
              <a:rPr lang="zh-CN" altLang="en-US" dirty="0"/>
              <a:t> </a:t>
            </a:r>
            <a:r>
              <a:rPr lang="en-US" altLang="zh-CN" dirty="0"/>
              <a:t>construction.</a:t>
            </a:r>
            <a:r>
              <a:rPr lang="zh-CN" altLang="en-US" dirty="0"/>
              <a:t> </a:t>
            </a:r>
            <a:r>
              <a:rPr lang="en-US" altLang="zh-CN" dirty="0"/>
              <a:t>We</a:t>
            </a:r>
            <a:r>
              <a:rPr lang="zh-CN" altLang="en-US" dirty="0"/>
              <a:t> </a:t>
            </a:r>
            <a:r>
              <a:rPr lang="en-US" altLang="zh-CN" dirty="0"/>
              <a:t>will</a:t>
            </a:r>
            <a:r>
              <a:rPr lang="zh-CN" altLang="en-US" dirty="0"/>
              <a:t> </a:t>
            </a:r>
            <a:r>
              <a:rPr lang="en-US" altLang="zh-CN" dirty="0"/>
              <a:t>introduce</a:t>
            </a:r>
            <a:r>
              <a:rPr lang="zh-CN" altLang="en-US" dirty="0"/>
              <a:t> </a:t>
            </a:r>
            <a:r>
              <a:rPr lang="en-US" altLang="zh-CN" dirty="0"/>
              <a:t>each</a:t>
            </a:r>
            <a:r>
              <a:rPr lang="zh-CN" altLang="en-US" dirty="0"/>
              <a:t> </a:t>
            </a:r>
            <a:r>
              <a:rPr lang="en-US" altLang="zh-CN" dirty="0"/>
              <a:t>of</a:t>
            </a:r>
            <a:r>
              <a:rPr lang="zh-CN" altLang="en-US" dirty="0"/>
              <a:t> </a:t>
            </a:r>
            <a:r>
              <a:rPr lang="en-US" altLang="zh-CN" dirty="0"/>
              <a:t>them</a:t>
            </a:r>
            <a:r>
              <a:rPr lang="zh-CN" altLang="en-US" dirty="0"/>
              <a:t> </a:t>
            </a:r>
            <a:r>
              <a:rPr lang="en-US" altLang="zh-CN" dirty="0"/>
              <a:t>and</a:t>
            </a:r>
            <a:r>
              <a:rPr lang="zh-CN" altLang="en-US" dirty="0"/>
              <a:t> </a:t>
            </a:r>
            <a:r>
              <a:rPr lang="en-US" altLang="zh-CN" dirty="0"/>
              <a:t>summarize</a:t>
            </a:r>
            <a:r>
              <a:rPr lang="zh-CN" altLang="en-US" dirty="0"/>
              <a:t> </a:t>
            </a:r>
            <a:r>
              <a:rPr lang="en-US" altLang="zh-CN" dirty="0"/>
              <a:t>their</a:t>
            </a:r>
            <a:r>
              <a:rPr lang="zh-CN" altLang="en-US" dirty="0"/>
              <a:t> </a:t>
            </a:r>
            <a:r>
              <a:rPr lang="en-US" altLang="zh-CN" dirty="0"/>
              <a:t>properties</a:t>
            </a:r>
            <a:r>
              <a:rPr lang="zh-CN" altLang="en-US" dirty="0"/>
              <a:t> </a:t>
            </a:r>
            <a:r>
              <a:rPr lang="en-US" altLang="zh-CN" dirty="0"/>
              <a:t>next.</a:t>
            </a:r>
            <a:r>
              <a:rPr lang="zh-CN" altLang="en-US" dirty="0"/>
              <a:t> </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Note</a:t>
            </a:r>
            <a:r>
              <a:rPr lang="zh-CN" altLang="en-US" dirty="0"/>
              <a:t> </a:t>
            </a:r>
            <a:r>
              <a:rPr lang="en-US" altLang="zh-CN" dirty="0"/>
              <a:t>that</a:t>
            </a:r>
            <a:r>
              <a:rPr lang="zh-CN" altLang="en-US" dirty="0"/>
              <a:t> </a:t>
            </a:r>
            <a:r>
              <a:rPr lang="en-US" altLang="zh-CN" dirty="0"/>
              <a:t>the</a:t>
            </a:r>
            <a:r>
              <a:rPr lang="zh-CN" altLang="en-US" dirty="0"/>
              <a:t> </a:t>
            </a:r>
            <a:r>
              <a:rPr lang="en-US" altLang="zh-CN" dirty="0"/>
              <a:t>primary</a:t>
            </a:r>
            <a:r>
              <a:rPr lang="zh-CN" altLang="en-US" dirty="0"/>
              <a:t> </a:t>
            </a:r>
            <a:r>
              <a:rPr lang="en-US" altLang="zh-CN" dirty="0"/>
              <a:t>goal</a:t>
            </a:r>
            <a:r>
              <a:rPr lang="zh-CN" altLang="en-US" dirty="0"/>
              <a:t> </a:t>
            </a:r>
            <a:r>
              <a:rPr lang="en-US" altLang="zh-CN" dirty="0"/>
              <a:t>of</a:t>
            </a:r>
            <a:r>
              <a:rPr lang="zh-CN" altLang="en-US" dirty="0"/>
              <a:t> </a:t>
            </a:r>
            <a:r>
              <a:rPr lang="en-US" altLang="zh-CN" dirty="0"/>
              <a:t>graph</a:t>
            </a:r>
            <a:r>
              <a:rPr lang="zh-CN" altLang="en-US" dirty="0"/>
              <a:t> </a:t>
            </a:r>
            <a:r>
              <a:rPr lang="en-US" altLang="zh-CN" dirty="0"/>
              <a:t>construction</a:t>
            </a:r>
            <a:r>
              <a:rPr lang="zh-CN" altLang="en-US" dirty="0"/>
              <a:t> </a:t>
            </a:r>
            <a:r>
              <a:rPr lang="en-US" altLang="zh-CN" dirty="0"/>
              <a:t>we</a:t>
            </a:r>
            <a:r>
              <a:rPr lang="zh-CN" altLang="en-US" dirty="0"/>
              <a:t> </a:t>
            </a:r>
            <a:r>
              <a:rPr lang="en-US" altLang="zh-CN" dirty="0"/>
              <a:t>are</a:t>
            </a:r>
            <a:r>
              <a:rPr lang="zh-CN" altLang="en-US" dirty="0"/>
              <a:t> </a:t>
            </a:r>
            <a:r>
              <a:rPr lang="en-US" altLang="zh-CN" dirty="0"/>
              <a:t>taking</a:t>
            </a:r>
            <a:r>
              <a:rPr lang="zh-CN" altLang="en-US" dirty="0"/>
              <a:t> </a:t>
            </a:r>
            <a:r>
              <a:rPr lang="en-US" altLang="zh-CN" dirty="0"/>
              <a:t>about</a:t>
            </a:r>
            <a:r>
              <a:rPr lang="zh-CN" altLang="en-US" dirty="0"/>
              <a:t> </a:t>
            </a:r>
            <a:r>
              <a:rPr lang="en-US" altLang="zh-CN" dirty="0"/>
              <a:t>in</a:t>
            </a:r>
            <a:r>
              <a:rPr lang="zh-CN" altLang="en-US" dirty="0"/>
              <a:t> </a:t>
            </a:r>
            <a:r>
              <a:rPr lang="en-US" altLang="zh-CN" dirty="0"/>
              <a:t>this</a:t>
            </a:r>
            <a:r>
              <a:rPr lang="zh-CN" altLang="en-US" dirty="0"/>
              <a:t> </a:t>
            </a:r>
            <a:r>
              <a:rPr lang="en-US" altLang="zh-CN" dirty="0"/>
              <a:t>tutorial</a:t>
            </a:r>
            <a:r>
              <a:rPr lang="zh-CN" altLang="en-US" dirty="0"/>
              <a:t> </a:t>
            </a:r>
            <a:r>
              <a:rPr lang="en-US" altLang="zh-CN" dirty="0"/>
              <a:t>is</a:t>
            </a:r>
            <a:r>
              <a:rPr lang="zh-CN" altLang="en-US" dirty="0"/>
              <a:t> </a:t>
            </a:r>
            <a:r>
              <a:rPr lang="en-US" altLang="zh-CN" dirty="0"/>
              <a:t>to</a:t>
            </a:r>
            <a:r>
              <a:rPr lang="zh-CN" altLang="en-US" dirty="0"/>
              <a:t> </a:t>
            </a:r>
            <a:r>
              <a:rPr lang="en-US" altLang="zh-CN" dirty="0"/>
              <a:t>achieve</a:t>
            </a:r>
            <a:r>
              <a:rPr lang="zh-CN" altLang="en-US" dirty="0"/>
              <a:t> </a:t>
            </a:r>
            <a:r>
              <a:rPr lang="en-US" altLang="zh-CN" dirty="0"/>
              <a:t>good</a:t>
            </a:r>
            <a:r>
              <a:rPr lang="zh-CN" altLang="en-US" dirty="0"/>
              <a:t> </a:t>
            </a:r>
            <a:r>
              <a:rPr lang="en-US" altLang="zh-CN" dirty="0"/>
              <a:t>downstream</a:t>
            </a:r>
            <a:r>
              <a:rPr lang="zh-CN" altLang="en-US" dirty="0"/>
              <a:t> </a:t>
            </a:r>
            <a:r>
              <a:rPr lang="en-US" altLang="zh-CN" dirty="0"/>
              <a:t>task</a:t>
            </a:r>
            <a:r>
              <a:rPr lang="zh-CN" altLang="en-US" dirty="0"/>
              <a:t> </a:t>
            </a:r>
            <a:r>
              <a:rPr lang="en-US" altLang="zh-CN" dirty="0"/>
              <a:t>performance.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灯片编号占位符 3"/>
          <p:cNvSpPr>
            <a:spLocks noGrp="1"/>
          </p:cNvSpPr>
          <p:nvPr>
            <p:ph type="sldNum" sz="quarter" idx="5"/>
          </p:nvPr>
        </p:nvSpPr>
        <p:spPr/>
        <p:txBody>
          <a:bodyPr/>
          <a:lstStyle/>
          <a:p>
            <a:fld id="{41B417DD-1FF3-BD4D-8265-B310C2CF8F65}" type="slidenum">
              <a:rPr lang="en-US" smtClean="0"/>
              <a:t>31</a:t>
            </a:fld>
            <a:endParaRPr lang="en-US"/>
          </a:p>
        </p:txBody>
      </p:sp>
    </p:spTree>
    <p:extLst>
      <p:ext uri="{BB962C8B-B14F-4D97-AF65-F5344CB8AC3E}">
        <p14:creationId xmlns:p14="http://schemas.microsoft.com/office/powerpoint/2010/main" val="80541502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final step is to extract sentences that containing the selected events, and compose them into a timeline according to event time.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131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820021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final step is to extract sentences that containing the selected events, and compose them into a timeline according to event time.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132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820021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9"/>
        <p:cNvGrpSpPr/>
        <p:nvPr/>
      </p:nvGrpSpPr>
      <p:grpSpPr>
        <a:xfrm>
          <a:off x="0" y="0"/>
          <a:ext cx="0" cy="0"/>
          <a:chOff x="0" y="0"/>
          <a:chExt cx="0" cy="0"/>
        </a:xfrm>
      </p:grpSpPr>
      <p:sp>
        <p:nvSpPr>
          <p:cNvPr id="1860" name="Google Shape;1860;p10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861" name="Google Shape;1861;p10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lnSpc>
                <a:spcPct val="100000"/>
              </a:lnSpc>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lnSpc>
                <a:spcPct val="100000"/>
              </a:lnSpc>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862" name="Google Shape;1862;p10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lnSpc>
                <a:spcPct val="100000"/>
              </a:lnSpc>
              <a:spcBef>
                <a:spcPts val="0"/>
              </a:spcBef>
              <a:spcAft>
                <a:spcPts val="0"/>
              </a:spcAft>
              <a:buClr>
                <a:schemeClr val="dk1"/>
              </a:buClr>
              <a:buSzPts val="1200"/>
              <a:buFont typeface="Times New Roman"/>
              <a:buNone/>
            </a:pPr>
            <a:fld id="{00000000-1234-1234-1234-123412341234}" type="slidenum">
              <a:rPr lang="en-US" sz="1200">
                <a:solidFill>
                  <a:schemeClr val="dk1"/>
                </a:solidFill>
                <a:latin typeface="Times New Roman"/>
                <a:ea typeface="Times New Roman"/>
                <a:cs typeface="Times New Roman"/>
                <a:sym typeface="Times New Roman"/>
              </a:rPr>
              <a:t>133</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51110670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dirty="0"/>
              <a:t>The</a:t>
            </a:r>
            <a:r>
              <a:rPr lang="zh-TW" altLang="en-US" dirty="0"/>
              <a:t> </a:t>
            </a:r>
            <a:r>
              <a:rPr lang="en-US" altLang="zh-TW" dirty="0"/>
              <a:t>right</a:t>
            </a:r>
            <a:r>
              <a:rPr lang="zh-TW" altLang="en-US" dirty="0"/>
              <a:t> </a:t>
            </a:r>
            <a:r>
              <a:rPr lang="en-US" altLang="zh-TW" dirty="0"/>
              <a:t>one</a:t>
            </a:r>
            <a:r>
              <a:rPr lang="zh-TW" altLang="en-US" dirty="0"/>
              <a:t> </a:t>
            </a:r>
            <a:r>
              <a:rPr lang="en-US" altLang="zh-TW" dirty="0"/>
              <a:t>is</a:t>
            </a:r>
            <a:r>
              <a:rPr lang="zh-TW" altLang="en-US" dirty="0"/>
              <a:t> </a:t>
            </a:r>
            <a:r>
              <a:rPr lang="en-US" altLang="zh-TW" dirty="0"/>
              <a:t>fake.</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134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6531344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dirty="0"/>
              <a:t>The</a:t>
            </a:r>
            <a:r>
              <a:rPr lang="zh-TW" altLang="en-US" dirty="0"/>
              <a:t> </a:t>
            </a:r>
            <a:r>
              <a:rPr lang="en-US" altLang="zh-TW" dirty="0"/>
              <a:t>right</a:t>
            </a:r>
            <a:r>
              <a:rPr lang="zh-TW" altLang="en-US" dirty="0"/>
              <a:t> </a:t>
            </a:r>
            <a:r>
              <a:rPr lang="en-US" altLang="zh-TW" dirty="0"/>
              <a:t>one</a:t>
            </a:r>
            <a:r>
              <a:rPr lang="zh-TW" altLang="en-US" dirty="0"/>
              <a:t> </a:t>
            </a:r>
            <a:r>
              <a:rPr lang="en-US" altLang="zh-TW" dirty="0"/>
              <a:t>is</a:t>
            </a:r>
            <a:r>
              <a:rPr lang="zh-TW" altLang="en-US" dirty="0"/>
              <a:t> </a:t>
            </a:r>
            <a:r>
              <a:rPr lang="en-US" altLang="zh-TW" dirty="0"/>
              <a:t>fake.</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135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481530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136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6217018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5"/>
        <p:cNvGrpSpPr/>
        <p:nvPr/>
      </p:nvGrpSpPr>
      <p:grpSpPr>
        <a:xfrm>
          <a:off x="0" y="0"/>
          <a:ext cx="0" cy="0"/>
          <a:chOff x="0" y="0"/>
          <a:chExt cx="0" cy="0"/>
        </a:xfrm>
      </p:grpSpPr>
      <p:sp>
        <p:nvSpPr>
          <p:cNvPr id="2196" name="Google Shape;2196;p1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97" name="Google Shape;2197;p1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3"/>
        <p:cNvGrpSpPr/>
        <p:nvPr/>
      </p:nvGrpSpPr>
      <p:grpSpPr>
        <a:xfrm>
          <a:off x="0" y="0"/>
          <a:ext cx="0" cy="0"/>
          <a:chOff x="0" y="0"/>
          <a:chExt cx="0" cy="0"/>
        </a:xfrm>
      </p:grpSpPr>
      <p:sp>
        <p:nvSpPr>
          <p:cNvPr id="2214" name="Google Shape;2214;p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5" name="Google Shape;2215;p1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3"/>
        <p:cNvGrpSpPr/>
        <p:nvPr/>
      </p:nvGrpSpPr>
      <p:grpSpPr>
        <a:xfrm>
          <a:off x="0" y="0"/>
          <a:ext cx="0" cy="0"/>
          <a:chOff x="0" y="0"/>
          <a:chExt cx="0" cy="0"/>
        </a:xfrm>
      </p:grpSpPr>
      <p:sp>
        <p:nvSpPr>
          <p:cNvPr id="2234" name="Google Shape;2234;p1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35" name="Google Shape;2235;p1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7"/>
        <p:cNvGrpSpPr/>
        <p:nvPr/>
      </p:nvGrpSpPr>
      <p:grpSpPr>
        <a:xfrm>
          <a:off x="0" y="0"/>
          <a:ext cx="0" cy="0"/>
          <a:chOff x="0" y="0"/>
          <a:chExt cx="0" cy="0"/>
        </a:xfrm>
      </p:grpSpPr>
      <p:sp>
        <p:nvSpPr>
          <p:cNvPr id="2338" name="Google Shape;2338;p1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39" name="Google Shape;2339;p1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C459EA-096A-814F-9A58-51216FDC7A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177F63B5-6E70-194A-9B1B-F050F6484A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478AE6A7-C1A2-3444-9752-08049F12006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xmlns="" id="{4C5719F4-B024-5040-BEBB-B9BF92EDA3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58D28E9-973B-0B48-AB45-F87F7522A65D}"/>
              </a:ext>
            </a:extLst>
          </p:cNvPr>
          <p:cNvSpPr>
            <a:spLocks noGrp="1"/>
          </p:cNvSpPr>
          <p:nvPr>
            <p:ph type="sldNum" sz="quarter" idx="12"/>
          </p:nvPr>
        </p:nvSpPr>
        <p:spPr/>
        <p:txBody>
          <a:bodyPr/>
          <a:lstStyle/>
          <a:p>
            <a:fld id="{4C15419E-54D6-8648-ABFB-BEF58E3E877E}" type="slidenum">
              <a:rPr lang="en-US" smtClean="0"/>
              <a:t>‹#›</a:t>
            </a:fld>
            <a:endParaRPr lang="en-US"/>
          </a:p>
        </p:txBody>
      </p:sp>
    </p:spTree>
    <p:extLst>
      <p:ext uri="{BB962C8B-B14F-4D97-AF65-F5344CB8AC3E}">
        <p14:creationId xmlns:p14="http://schemas.microsoft.com/office/powerpoint/2010/main" val="3985154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8C03DA-F0B8-F044-9802-59431565EA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25070C0-D009-194F-877B-4FEFBE7FED8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35D7AA-F153-9340-85A6-DD9FEAEB0FD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xmlns="" id="{3CB794E3-5C3D-5446-ACFE-BB4373638C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F1BA0F1-E556-8047-8E94-71B726173F5F}"/>
              </a:ext>
            </a:extLst>
          </p:cNvPr>
          <p:cNvSpPr>
            <a:spLocks noGrp="1"/>
          </p:cNvSpPr>
          <p:nvPr>
            <p:ph type="sldNum" sz="quarter" idx="12"/>
          </p:nvPr>
        </p:nvSpPr>
        <p:spPr/>
        <p:txBody>
          <a:bodyPr/>
          <a:lstStyle/>
          <a:p>
            <a:fld id="{4C15419E-54D6-8648-ABFB-BEF58E3E877E}" type="slidenum">
              <a:rPr lang="en-US" smtClean="0"/>
              <a:t>‹#›</a:t>
            </a:fld>
            <a:endParaRPr lang="en-US"/>
          </a:p>
        </p:txBody>
      </p:sp>
    </p:spTree>
    <p:extLst>
      <p:ext uri="{BB962C8B-B14F-4D97-AF65-F5344CB8AC3E}">
        <p14:creationId xmlns:p14="http://schemas.microsoft.com/office/powerpoint/2010/main" val="20034609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DF93A61-CF7A-FD49-A0CC-5A9C15F8EAC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B56463CE-086E-0746-A27C-71DD6957E51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F1786A0-60C2-3045-8450-A44D5AA1AD1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xmlns="" id="{F22C2F6D-239E-D64D-B787-766E40BB1D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4180546-228B-FB41-AD19-996E5191E594}"/>
              </a:ext>
            </a:extLst>
          </p:cNvPr>
          <p:cNvSpPr>
            <a:spLocks noGrp="1"/>
          </p:cNvSpPr>
          <p:nvPr>
            <p:ph type="sldNum" sz="quarter" idx="12"/>
          </p:nvPr>
        </p:nvSpPr>
        <p:spPr/>
        <p:txBody>
          <a:bodyPr/>
          <a:lstStyle/>
          <a:p>
            <a:fld id="{4C15419E-54D6-8648-ABFB-BEF58E3E877E}" type="slidenum">
              <a:rPr lang="en-US" smtClean="0"/>
              <a:t>‹#›</a:t>
            </a:fld>
            <a:endParaRPr lang="en-US"/>
          </a:p>
        </p:txBody>
      </p:sp>
    </p:spTree>
    <p:extLst>
      <p:ext uri="{BB962C8B-B14F-4D97-AF65-F5344CB8AC3E}">
        <p14:creationId xmlns:p14="http://schemas.microsoft.com/office/powerpoint/2010/main" val="30142065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9"/>
        <p:cNvGrpSpPr/>
        <p:nvPr/>
      </p:nvGrpSpPr>
      <p:grpSpPr>
        <a:xfrm>
          <a:off x="0" y="0"/>
          <a:ext cx="0" cy="0"/>
          <a:chOff x="0" y="0"/>
          <a:chExt cx="0" cy="0"/>
        </a:xfrm>
      </p:grpSpPr>
      <p:sp>
        <p:nvSpPr>
          <p:cNvPr id="40" name="Google Shape;40;p254"/>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1"/>
              </a:buClr>
              <a:buSzPts val="2100"/>
              <a:buFont typeface="Calibri"/>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41" name="Google Shape;41;p254"/>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Clr>
                <a:srgbClr val="666666"/>
              </a:buClr>
              <a:buSzPts val="1400"/>
              <a:buFont typeface="Arial"/>
              <a:buChar char="•"/>
              <a:defRPr sz="2700">
                <a:solidFill>
                  <a:srgbClr val="666666"/>
                </a:solidFill>
              </a:defRPr>
            </a:lvl1pPr>
            <a:lvl2pPr marL="914400" lvl="1" indent="-298450" algn="l">
              <a:lnSpc>
                <a:spcPct val="115000"/>
              </a:lnSpc>
              <a:spcBef>
                <a:spcPts val="667"/>
              </a:spcBef>
              <a:spcAft>
                <a:spcPts val="0"/>
              </a:spcAft>
              <a:buClr>
                <a:srgbClr val="666666"/>
              </a:buClr>
              <a:buSzPts val="1100"/>
              <a:buChar char="○"/>
              <a:defRPr sz="2400">
                <a:solidFill>
                  <a:srgbClr val="666666"/>
                </a:solidFill>
              </a:defRPr>
            </a:lvl2pPr>
            <a:lvl3pPr marL="1371600" lvl="2" indent="-298450" algn="l">
              <a:lnSpc>
                <a:spcPct val="115000"/>
              </a:lnSpc>
              <a:spcBef>
                <a:spcPts val="667"/>
              </a:spcBef>
              <a:spcAft>
                <a:spcPts val="0"/>
              </a:spcAft>
              <a:buClr>
                <a:srgbClr val="666666"/>
              </a:buClr>
              <a:buSzPts val="1100"/>
              <a:buChar char="■"/>
              <a:defRPr sz="2400">
                <a:solidFill>
                  <a:srgbClr val="666666"/>
                </a:solidFill>
              </a:defRPr>
            </a:lvl3pPr>
            <a:lvl4pPr marL="1828800" lvl="3" indent="-298450" algn="l">
              <a:lnSpc>
                <a:spcPct val="115000"/>
              </a:lnSpc>
              <a:spcBef>
                <a:spcPts val="667"/>
              </a:spcBef>
              <a:spcAft>
                <a:spcPts val="0"/>
              </a:spcAft>
              <a:buClr>
                <a:schemeClr val="dk1"/>
              </a:buClr>
              <a:buSzPts val="1100"/>
              <a:buChar char="●"/>
              <a:defRPr/>
            </a:lvl4pPr>
            <a:lvl5pPr marL="2286000" lvl="4" indent="-298450" algn="l">
              <a:lnSpc>
                <a:spcPct val="115000"/>
              </a:lnSpc>
              <a:spcBef>
                <a:spcPts val="667"/>
              </a:spcBef>
              <a:spcAft>
                <a:spcPts val="0"/>
              </a:spcAft>
              <a:buClr>
                <a:schemeClr val="dk1"/>
              </a:buClr>
              <a:buSzPts val="1100"/>
              <a:buChar char="○"/>
              <a:defRPr/>
            </a:lvl5pPr>
            <a:lvl6pPr marL="2743200" lvl="5" indent="-298450" algn="l">
              <a:lnSpc>
                <a:spcPct val="115000"/>
              </a:lnSpc>
              <a:spcBef>
                <a:spcPts val="667"/>
              </a:spcBef>
              <a:spcAft>
                <a:spcPts val="0"/>
              </a:spcAft>
              <a:buClr>
                <a:schemeClr val="dk1"/>
              </a:buClr>
              <a:buSzPts val="1100"/>
              <a:buChar char="■"/>
              <a:defRPr/>
            </a:lvl6pPr>
            <a:lvl7pPr marL="3200400" lvl="6" indent="-298450" algn="l">
              <a:lnSpc>
                <a:spcPct val="115000"/>
              </a:lnSpc>
              <a:spcBef>
                <a:spcPts val="667"/>
              </a:spcBef>
              <a:spcAft>
                <a:spcPts val="0"/>
              </a:spcAft>
              <a:buClr>
                <a:schemeClr val="dk1"/>
              </a:buClr>
              <a:buSzPts val="1100"/>
              <a:buChar char="●"/>
              <a:defRPr/>
            </a:lvl7pPr>
            <a:lvl8pPr marL="3657600" lvl="7" indent="-298450" algn="l">
              <a:lnSpc>
                <a:spcPct val="115000"/>
              </a:lnSpc>
              <a:spcBef>
                <a:spcPts val="667"/>
              </a:spcBef>
              <a:spcAft>
                <a:spcPts val="0"/>
              </a:spcAft>
              <a:buClr>
                <a:schemeClr val="dk1"/>
              </a:buClr>
              <a:buSzPts val="1100"/>
              <a:buChar char="○"/>
              <a:defRPr/>
            </a:lvl8pPr>
            <a:lvl9pPr marL="4114800" lvl="8" indent="-298450" algn="l">
              <a:lnSpc>
                <a:spcPct val="115000"/>
              </a:lnSpc>
              <a:spcBef>
                <a:spcPts val="667"/>
              </a:spcBef>
              <a:spcAft>
                <a:spcPts val="667"/>
              </a:spcAft>
              <a:buClr>
                <a:schemeClr val="dk1"/>
              </a:buClr>
              <a:buSzPts val="1100"/>
              <a:buChar char="■"/>
              <a:defRPr/>
            </a:lvl9pPr>
          </a:lstStyle>
          <a:p>
            <a:endParaRPr/>
          </a:p>
        </p:txBody>
      </p:sp>
      <p:sp>
        <p:nvSpPr>
          <p:cNvPr id="42" name="Google Shape;42;p254"/>
          <p:cNvSpPr txBox="1"/>
          <p:nvPr/>
        </p:nvSpPr>
        <p:spPr>
          <a:xfrm>
            <a:off x="10081265" y="6401767"/>
            <a:ext cx="731600" cy="442400"/>
          </a:xfrm>
          <a:prstGeom prst="rect">
            <a:avLst/>
          </a:prstGeom>
          <a:noFill/>
          <a:ln>
            <a:noFill/>
          </a:ln>
        </p:spPr>
        <p:txBody>
          <a:bodyPr spcFirstLastPara="1" wrap="square" lIns="121875" tIns="121875" rIns="121875" bIns="121875"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4882899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1_Title and Content">
  <p:cSld name="11_Title and Content">
    <p:spTree>
      <p:nvGrpSpPr>
        <p:cNvPr id="1" name="Shape 43"/>
        <p:cNvGrpSpPr/>
        <p:nvPr/>
      </p:nvGrpSpPr>
      <p:grpSpPr>
        <a:xfrm>
          <a:off x="0" y="0"/>
          <a:ext cx="0" cy="0"/>
          <a:chOff x="0" y="0"/>
          <a:chExt cx="0" cy="0"/>
        </a:xfrm>
      </p:grpSpPr>
      <p:sp>
        <p:nvSpPr>
          <p:cNvPr id="44" name="Google Shape;44;p255"/>
          <p:cNvSpPr txBox="1">
            <a:spLocks noGrp="1"/>
          </p:cNvSpPr>
          <p:nvPr>
            <p:ph type="title"/>
          </p:nvPr>
        </p:nvSpPr>
        <p:spPr>
          <a:xfrm>
            <a:off x="0" y="113868"/>
            <a:ext cx="12192000" cy="1241595"/>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4000"/>
              <a:buFont typeface="Calibri"/>
              <a:buNone/>
              <a:defRPr sz="4000" b="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2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2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48" name="Google Shape;48;p255"/>
          <p:cNvCxnSpPr>
            <a:stCxn id="44" idx="1"/>
            <a:endCxn id="44" idx="3"/>
          </p:cNvCxnSpPr>
          <p:nvPr/>
        </p:nvCxnSpPr>
        <p:spPr>
          <a:xfrm>
            <a:off x="0" y="734666"/>
            <a:ext cx="12192000" cy="0"/>
          </a:xfrm>
          <a:prstGeom prst="straightConnector1">
            <a:avLst/>
          </a:prstGeom>
          <a:noFill/>
          <a:ln w="28575" cap="flat" cmpd="sng">
            <a:solidFill>
              <a:schemeClr val="accent5"/>
            </a:solidFill>
            <a:prstDash val="solid"/>
            <a:miter lim="800000"/>
            <a:headEnd type="none" w="sm" len="sm"/>
            <a:tailEnd type="none" w="sm" len="sm"/>
          </a:ln>
        </p:spPr>
      </p:cxnSp>
      <p:sp>
        <p:nvSpPr>
          <p:cNvPr id="49" name="Google Shape;49;p255"/>
          <p:cNvSpPr txBox="1">
            <a:spLocks noGrp="1"/>
          </p:cNvSpPr>
          <p:nvPr>
            <p:ph type="body" idx="1"/>
          </p:nvPr>
        </p:nvSpPr>
        <p:spPr>
          <a:xfrm>
            <a:off x="838200" y="811697"/>
            <a:ext cx="10515600" cy="537394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1F3864"/>
              </a:buClr>
              <a:buSzPts val="2800"/>
              <a:buChar char="•"/>
              <a:defRPr/>
            </a:lvl1pPr>
            <a:lvl2pPr marL="914400" lvl="1" indent="-381000" algn="l">
              <a:lnSpc>
                <a:spcPct val="90000"/>
              </a:lnSpc>
              <a:spcBef>
                <a:spcPts val="500"/>
              </a:spcBef>
              <a:spcAft>
                <a:spcPts val="0"/>
              </a:spcAft>
              <a:buClr>
                <a:srgbClr val="0070C0"/>
              </a:buClr>
              <a:buSzPts val="2400"/>
              <a:buChar char="•"/>
              <a:defRPr/>
            </a:lvl2pPr>
            <a:lvl3pPr marL="1371600" lvl="2" indent="-355600" algn="l">
              <a:lnSpc>
                <a:spcPct val="90000"/>
              </a:lnSpc>
              <a:spcBef>
                <a:spcPts val="500"/>
              </a:spcBef>
              <a:spcAft>
                <a:spcPts val="0"/>
              </a:spcAft>
              <a:buClr>
                <a:srgbClr val="7030A0"/>
              </a:buClr>
              <a:buSzPts val="2000"/>
              <a:buFont typeface="Noto Sans Symbols"/>
              <a:buChar char="⮚"/>
              <a:defRPr/>
            </a:lvl3pPr>
            <a:lvl4pPr marL="1828800" lvl="3" indent="-342900" algn="l">
              <a:lnSpc>
                <a:spcPct val="90000"/>
              </a:lnSpc>
              <a:spcBef>
                <a:spcPts val="500"/>
              </a:spcBef>
              <a:spcAft>
                <a:spcPts val="0"/>
              </a:spcAft>
              <a:buClr>
                <a:schemeClr val="accent6"/>
              </a:buClr>
              <a:buSzPts val="1800"/>
              <a:buFont typeface="Noto Sans Symbols"/>
              <a:buChar char="✔"/>
              <a:defRPr/>
            </a:lvl4pPr>
            <a:lvl5pPr marL="2286000" lvl="4" indent="-342900" algn="l">
              <a:lnSpc>
                <a:spcPct val="90000"/>
              </a:lnSpc>
              <a:spcBef>
                <a:spcPts val="500"/>
              </a:spcBef>
              <a:spcAft>
                <a:spcPts val="0"/>
              </a:spcAft>
              <a:buClr>
                <a:schemeClr val="accent6"/>
              </a:buClr>
              <a:buSzPts val="180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255"/>
          <p:cNvSpPr txBox="1">
            <a:spLocks noGrp="1"/>
          </p:cNvSpPr>
          <p:nvPr>
            <p:ph type="body" idx="2"/>
          </p:nvPr>
        </p:nvSpPr>
        <p:spPr>
          <a:xfrm>
            <a:off x="838200" y="6185646"/>
            <a:ext cx="10042525" cy="535829"/>
          </a:xfrm>
          <a:prstGeom prst="rect">
            <a:avLst/>
          </a:prstGeom>
          <a:noFill/>
          <a:ln>
            <a:noFill/>
          </a:ln>
        </p:spPr>
        <p:txBody>
          <a:bodyPr spcFirstLastPara="1" wrap="square" lIns="91425" tIns="45700" rIns="91425" bIns="45700" anchor="ctr" anchorCtr="1">
            <a:normAutofit/>
          </a:bodyPr>
          <a:lstStyle>
            <a:lvl1pPr marL="457200" lvl="0" indent="-228600" algn="ctr">
              <a:lnSpc>
                <a:spcPct val="90000"/>
              </a:lnSpc>
              <a:spcBef>
                <a:spcPts val="1000"/>
              </a:spcBef>
              <a:spcAft>
                <a:spcPts val="0"/>
              </a:spcAft>
              <a:buClr>
                <a:schemeClr val="dk1"/>
              </a:buClr>
              <a:buSzPts val="1400"/>
              <a:buNone/>
              <a:defRPr sz="14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3009768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216" name="Image"/>
          <p:cNvSpPr>
            <a:spLocks noGrp="1"/>
          </p:cNvSpPr>
          <p:nvPr>
            <p:ph type="pic" sz="half" idx="21"/>
          </p:nvPr>
        </p:nvSpPr>
        <p:spPr>
          <a:xfrm>
            <a:off x="5480050" y="1574800"/>
            <a:ext cx="6972300" cy="4648200"/>
          </a:xfrm>
          <a:prstGeom prst="rect">
            <a:avLst/>
          </a:prstGeom>
        </p:spPr>
        <p:txBody>
          <a:bodyPr lIns="91439" tIns="45719" rIns="91439" bIns="45719" anchor="t">
            <a:noAutofit/>
          </a:bodyPr>
          <a:lstStyle/>
          <a:p>
            <a:endParaRPr/>
          </a:p>
        </p:txBody>
      </p:sp>
      <p:sp>
        <p:nvSpPr>
          <p:cNvPr id="217" name="Title Text"/>
          <p:cNvSpPr txBox="1">
            <a:spLocks noGrp="1"/>
          </p:cNvSpPr>
          <p:nvPr>
            <p:ph type="title"/>
          </p:nvPr>
        </p:nvSpPr>
        <p:spPr>
          <a:prstGeom prst="rect">
            <a:avLst/>
          </a:prstGeom>
        </p:spPr>
        <p:txBody>
          <a:bodyPr/>
          <a:lstStyle/>
          <a:p>
            <a:r>
              <a:t>Title Text</a:t>
            </a:r>
          </a:p>
        </p:txBody>
      </p:sp>
      <p:sp>
        <p:nvSpPr>
          <p:cNvPr id="218" name="Body Level One…"/>
          <p:cNvSpPr txBox="1">
            <a:spLocks noGrp="1"/>
          </p:cNvSpPr>
          <p:nvPr>
            <p:ph type="body" sz="half" idx="1"/>
          </p:nvPr>
        </p:nvSpPr>
        <p:spPr>
          <a:xfrm>
            <a:off x="844550" y="1619250"/>
            <a:ext cx="5003800" cy="4603750"/>
          </a:xfrm>
          <a:prstGeom prst="rect">
            <a:avLst/>
          </a:prstGeom>
        </p:spPr>
        <p:txBody>
          <a:bodyPr/>
          <a:lstStyle>
            <a:lvl1pPr marL="279400" indent="-279400">
              <a:spcBef>
                <a:spcPts val="2250"/>
              </a:spcBef>
              <a:buClrTx/>
              <a:buChar char="•"/>
              <a:defRPr sz="2250"/>
            </a:lvl1pPr>
            <a:lvl2pPr marL="558800" indent="-279400">
              <a:spcBef>
                <a:spcPts val="2250"/>
              </a:spcBef>
              <a:buClrTx/>
              <a:buChar char="•"/>
              <a:defRPr sz="2250"/>
            </a:lvl2pPr>
            <a:lvl3pPr marL="838200" indent="-279400">
              <a:spcBef>
                <a:spcPts val="2250"/>
              </a:spcBef>
              <a:buClrTx/>
              <a:buChar char="•"/>
              <a:defRPr sz="2250"/>
            </a:lvl3pPr>
            <a:lvl4pPr marL="1117600" indent="-279400">
              <a:spcBef>
                <a:spcPts val="2250"/>
              </a:spcBef>
              <a:buClrTx/>
              <a:buChar char="•"/>
              <a:defRPr sz="2250"/>
            </a:lvl4pPr>
            <a:lvl5pPr marL="1397000" indent="-279400">
              <a:spcBef>
                <a:spcPts val="2250"/>
              </a:spcBef>
              <a:buClrTx/>
              <a:buChar char="•"/>
              <a:defRPr sz="2250"/>
            </a:lvl5pPr>
          </a:lstStyle>
          <a:p>
            <a:r>
              <a:t>Body Level One</a:t>
            </a:r>
          </a:p>
          <a:p>
            <a:pPr lvl="1"/>
            <a:r>
              <a:t>Body Level Two</a:t>
            </a:r>
          </a:p>
          <a:p>
            <a:pPr lvl="2"/>
            <a:r>
              <a:t>Body Level Three</a:t>
            </a:r>
          </a:p>
          <a:p>
            <a:pPr lvl="3"/>
            <a:r>
              <a:t>Body Level Four</a:t>
            </a:r>
          </a:p>
          <a:p>
            <a:pPr lvl="4"/>
            <a:r>
              <a:t>Body Level Five</a:t>
            </a:r>
          </a:p>
        </p:txBody>
      </p:sp>
      <p:sp>
        <p:nvSpPr>
          <p:cNvPr id="2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5389422"/>
      </p:ext>
    </p:extLst>
  </p:cSld>
  <p:clrMapOvr>
    <a:masterClrMapping/>
  </p:clrMapOvr>
  <p:transition xmlns:p14="http://schemas.microsoft.com/office/powerpoint/2010/mai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63" name="Image"/>
          <p:cNvSpPr>
            <a:spLocks noGrp="1"/>
          </p:cNvSpPr>
          <p:nvPr>
            <p:ph type="pic" sz="quarter" idx="21"/>
          </p:nvPr>
        </p:nvSpPr>
        <p:spPr>
          <a:xfrm>
            <a:off x="7840670" y="3517900"/>
            <a:ext cx="4198339" cy="2800350"/>
          </a:xfrm>
          <a:prstGeom prst="rect">
            <a:avLst/>
          </a:prstGeom>
        </p:spPr>
        <p:txBody>
          <a:bodyPr lIns="91439" tIns="45719" rIns="91439" bIns="45719" anchor="t">
            <a:noAutofit/>
          </a:bodyPr>
          <a:lstStyle/>
          <a:p>
            <a:endParaRPr/>
          </a:p>
        </p:txBody>
      </p:sp>
      <p:sp>
        <p:nvSpPr>
          <p:cNvPr id="164" name="Image"/>
          <p:cNvSpPr>
            <a:spLocks noGrp="1"/>
          </p:cNvSpPr>
          <p:nvPr>
            <p:ph type="pic" sz="quarter" idx="22"/>
          </p:nvPr>
        </p:nvSpPr>
        <p:spPr>
          <a:xfrm>
            <a:off x="7645400" y="565150"/>
            <a:ext cx="4165600" cy="2777067"/>
          </a:xfrm>
          <a:prstGeom prst="rect">
            <a:avLst/>
          </a:prstGeom>
        </p:spPr>
        <p:txBody>
          <a:bodyPr lIns="91439" tIns="45719" rIns="91439" bIns="45719" anchor="t">
            <a:noAutofit/>
          </a:bodyPr>
          <a:lstStyle/>
          <a:p>
            <a:endParaRPr/>
          </a:p>
        </p:txBody>
      </p:sp>
      <p:sp>
        <p:nvSpPr>
          <p:cNvPr id="165" name="Image"/>
          <p:cNvSpPr>
            <a:spLocks noGrp="1"/>
          </p:cNvSpPr>
          <p:nvPr>
            <p:ph type="pic" idx="23"/>
          </p:nvPr>
        </p:nvSpPr>
        <p:spPr>
          <a:xfrm>
            <a:off x="-152400" y="565150"/>
            <a:ext cx="8601075" cy="5734050"/>
          </a:xfrm>
          <a:prstGeom prst="rect">
            <a:avLst/>
          </a:prstGeom>
        </p:spPr>
        <p:txBody>
          <a:bodyPr lIns="91439" tIns="45719" rIns="91439" bIns="45719" anchor="t">
            <a:noAutofit/>
          </a:bodyPr>
          <a:lstStyle/>
          <a:p>
            <a:endParaRPr/>
          </a:p>
        </p:txBody>
      </p:sp>
      <p:sp>
        <p:nvSpPr>
          <p:cNvPr id="1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58383755"/>
      </p:ext>
    </p:extLst>
  </p:cSld>
  <p:clrMapOvr>
    <a:masterClrMapping/>
  </p:clrMapOvr>
  <p:transition xmlns:p14="http://schemas.microsoft.com/office/powerpoint/2010/mai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xfrm>
            <a:off x="2193727" y="178594"/>
            <a:ext cx="7804547" cy="1518048"/>
          </a:xfrm>
          <a:prstGeom prst="rect">
            <a:avLst/>
          </a:prstGeom>
        </p:spPr>
        <p:txBody>
          <a:bodyPr lIns="71437" tIns="71437" rIns="71437" bIns="71437"/>
          <a:lstStyle>
            <a:lvl1pPr defTabSz="410766">
              <a:defRPr sz="3500">
                <a:solidFill>
                  <a:srgbClr val="73BFFF"/>
                </a:solidFill>
                <a:latin typeface="+mn-lt"/>
                <a:ea typeface="+mn-ea"/>
                <a:cs typeface="+mn-cs"/>
                <a:sym typeface="Helvetica Neue Medium"/>
              </a:defRPr>
            </a:lvl1pPr>
          </a:lstStyle>
          <a:p>
            <a:r>
              <a:t>Title Text</a:t>
            </a:r>
          </a:p>
        </p:txBody>
      </p:sp>
      <p:sp>
        <p:nvSpPr>
          <p:cNvPr id="49" name="Slide Number"/>
          <p:cNvSpPr txBox="1">
            <a:spLocks noGrp="1"/>
          </p:cNvSpPr>
          <p:nvPr>
            <p:ph type="sldNum" sz="quarter" idx="2"/>
          </p:nvPr>
        </p:nvSpPr>
        <p:spPr>
          <a:xfrm>
            <a:off x="5977052" y="6536531"/>
            <a:ext cx="233135" cy="238836"/>
          </a:xfrm>
          <a:prstGeom prst="rect">
            <a:avLst/>
          </a:prstGeom>
        </p:spPr>
        <p:txBody>
          <a:bodyPr lIns="71437" tIns="71437" rIns="71437" bIns="71437"/>
          <a:lstStyle>
            <a:lvl1pPr defTabSz="410766">
              <a:defRPr sz="110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924943634"/>
      </p:ext>
    </p:extLst>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E33E9E-93C5-2D4A-B31E-AFCE224F80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B242FE7-478B-9C4E-B240-DA4352D82F3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9A11EFB-DDD3-4443-B311-07F2A995DF4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xmlns="" id="{9AB57E59-3549-4F4D-92E2-7F2C06889F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9C69E22-6E6F-6643-BB3E-01ECCABF4220}"/>
              </a:ext>
            </a:extLst>
          </p:cNvPr>
          <p:cNvSpPr>
            <a:spLocks noGrp="1"/>
          </p:cNvSpPr>
          <p:nvPr>
            <p:ph type="sldNum" sz="quarter" idx="12"/>
          </p:nvPr>
        </p:nvSpPr>
        <p:spPr/>
        <p:txBody>
          <a:bodyPr/>
          <a:lstStyle/>
          <a:p>
            <a:fld id="{4C15419E-54D6-8648-ABFB-BEF58E3E877E}" type="slidenum">
              <a:rPr lang="en-US" smtClean="0"/>
              <a:t>‹#›</a:t>
            </a:fld>
            <a:endParaRPr lang="en-US"/>
          </a:p>
        </p:txBody>
      </p:sp>
    </p:spTree>
    <p:extLst>
      <p:ext uri="{BB962C8B-B14F-4D97-AF65-F5344CB8AC3E}">
        <p14:creationId xmlns:p14="http://schemas.microsoft.com/office/powerpoint/2010/main" val="3073933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ACF1A2-7F7E-CA4E-A5D1-D2DC26B5BF0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088080B0-7C45-1B4A-8130-5ECCA32679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0AC060ED-F6C4-7E40-8B1E-C5C43478C2A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xmlns="" id="{5F12C29A-5FBC-5949-B1A0-7DE7589ED3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189794A-4F13-1942-B9C3-930DDD04ECBB}"/>
              </a:ext>
            </a:extLst>
          </p:cNvPr>
          <p:cNvSpPr>
            <a:spLocks noGrp="1"/>
          </p:cNvSpPr>
          <p:nvPr>
            <p:ph type="sldNum" sz="quarter" idx="12"/>
          </p:nvPr>
        </p:nvSpPr>
        <p:spPr/>
        <p:txBody>
          <a:bodyPr/>
          <a:lstStyle/>
          <a:p>
            <a:fld id="{4C15419E-54D6-8648-ABFB-BEF58E3E877E}" type="slidenum">
              <a:rPr lang="en-US" smtClean="0"/>
              <a:t>‹#›</a:t>
            </a:fld>
            <a:endParaRPr lang="en-US"/>
          </a:p>
        </p:txBody>
      </p:sp>
    </p:spTree>
    <p:extLst>
      <p:ext uri="{BB962C8B-B14F-4D97-AF65-F5344CB8AC3E}">
        <p14:creationId xmlns:p14="http://schemas.microsoft.com/office/powerpoint/2010/main" val="2762498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286B52-BFD3-1741-A364-E2334485A7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83B0774-A4D5-894C-A52F-DA63F5E61E6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F1E9F52A-BA0E-1C48-AC2E-DA32BA6EBDF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EDEA786-B02C-6B49-9FC1-64A350503F1A}"/>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xmlns="" id="{073C8B3A-3E9C-4A45-84CE-EDDD4089F4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DBA617F-4C89-8548-9540-3FBB3E1E93B1}"/>
              </a:ext>
            </a:extLst>
          </p:cNvPr>
          <p:cNvSpPr>
            <a:spLocks noGrp="1"/>
          </p:cNvSpPr>
          <p:nvPr>
            <p:ph type="sldNum" sz="quarter" idx="12"/>
          </p:nvPr>
        </p:nvSpPr>
        <p:spPr/>
        <p:txBody>
          <a:bodyPr/>
          <a:lstStyle/>
          <a:p>
            <a:fld id="{4C15419E-54D6-8648-ABFB-BEF58E3E877E}" type="slidenum">
              <a:rPr lang="en-US" smtClean="0"/>
              <a:t>‹#›</a:t>
            </a:fld>
            <a:endParaRPr lang="en-US"/>
          </a:p>
        </p:txBody>
      </p:sp>
    </p:spTree>
    <p:extLst>
      <p:ext uri="{BB962C8B-B14F-4D97-AF65-F5344CB8AC3E}">
        <p14:creationId xmlns:p14="http://schemas.microsoft.com/office/powerpoint/2010/main" val="2620388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D9D9BF-5FF0-5B4A-9D28-6429DC6B521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69487589-4D7D-C643-AA8A-470488FC83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638ECA9B-693E-6744-9B87-CFEDD02509B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1F4D4AF4-562A-2643-9895-C9D3692EAC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D3AEB5C2-F521-2843-8528-C5A0E37C791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2AA8AF60-4BBE-874D-928E-2848F2C668C7}"/>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xmlns="" id="{4B80D003-2DAC-C740-A384-0419DF9F97C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8676E68F-022D-894B-BAA7-8BF954489D35}"/>
              </a:ext>
            </a:extLst>
          </p:cNvPr>
          <p:cNvSpPr>
            <a:spLocks noGrp="1"/>
          </p:cNvSpPr>
          <p:nvPr>
            <p:ph type="sldNum" sz="quarter" idx="12"/>
          </p:nvPr>
        </p:nvSpPr>
        <p:spPr/>
        <p:txBody>
          <a:bodyPr/>
          <a:lstStyle/>
          <a:p>
            <a:fld id="{4C15419E-54D6-8648-ABFB-BEF58E3E877E}" type="slidenum">
              <a:rPr lang="en-US" smtClean="0"/>
              <a:t>‹#›</a:t>
            </a:fld>
            <a:endParaRPr lang="en-US"/>
          </a:p>
        </p:txBody>
      </p:sp>
    </p:spTree>
    <p:extLst>
      <p:ext uri="{BB962C8B-B14F-4D97-AF65-F5344CB8AC3E}">
        <p14:creationId xmlns:p14="http://schemas.microsoft.com/office/powerpoint/2010/main" val="1422543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B8F4CF-B8B1-D14D-AD21-DC0A78CEFFC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E42B439-B378-A241-8BEA-4C8B01064204}"/>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xmlns="" id="{6881CACC-ECF5-3B4E-97E0-8589CA8A509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DAFE26EC-6B13-754F-B3E3-C938AF1C4442}"/>
              </a:ext>
            </a:extLst>
          </p:cNvPr>
          <p:cNvSpPr>
            <a:spLocks noGrp="1"/>
          </p:cNvSpPr>
          <p:nvPr>
            <p:ph type="sldNum" sz="quarter" idx="12"/>
          </p:nvPr>
        </p:nvSpPr>
        <p:spPr/>
        <p:txBody>
          <a:bodyPr/>
          <a:lstStyle/>
          <a:p>
            <a:fld id="{4C15419E-54D6-8648-ABFB-BEF58E3E877E}" type="slidenum">
              <a:rPr lang="en-US" smtClean="0"/>
              <a:t>‹#›</a:t>
            </a:fld>
            <a:endParaRPr lang="en-US"/>
          </a:p>
        </p:txBody>
      </p:sp>
    </p:spTree>
    <p:extLst>
      <p:ext uri="{BB962C8B-B14F-4D97-AF65-F5344CB8AC3E}">
        <p14:creationId xmlns:p14="http://schemas.microsoft.com/office/powerpoint/2010/main" val="520310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37AEE66-E07A-EA40-B8C1-DF80A7156D40}"/>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xmlns="" id="{CD913BBD-3952-4743-B914-94D43D7FE7A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8DAF15C-872F-1A41-8C51-5AD459A0F3A3}"/>
              </a:ext>
            </a:extLst>
          </p:cNvPr>
          <p:cNvSpPr>
            <a:spLocks noGrp="1"/>
          </p:cNvSpPr>
          <p:nvPr>
            <p:ph type="sldNum" sz="quarter" idx="12"/>
          </p:nvPr>
        </p:nvSpPr>
        <p:spPr/>
        <p:txBody>
          <a:bodyPr/>
          <a:lstStyle/>
          <a:p>
            <a:fld id="{4C15419E-54D6-8648-ABFB-BEF58E3E877E}" type="slidenum">
              <a:rPr lang="en-US" smtClean="0"/>
              <a:t>‹#›</a:t>
            </a:fld>
            <a:endParaRPr lang="en-US"/>
          </a:p>
        </p:txBody>
      </p:sp>
    </p:spTree>
    <p:extLst>
      <p:ext uri="{BB962C8B-B14F-4D97-AF65-F5344CB8AC3E}">
        <p14:creationId xmlns:p14="http://schemas.microsoft.com/office/powerpoint/2010/main" val="19462247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1AC08D-5381-8C4B-985C-F4C2742CE5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0E49C1B9-3290-EC40-8921-DFAEA15421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A37BFCC9-13AD-814D-8BB8-F091DA3BAF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1065AC4A-87E9-BF4C-AA94-C7C07D90E203}"/>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xmlns="" id="{DF00F11B-9FF0-7D48-84B8-DFF47C1A67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CC5B3BF-1D87-8040-810B-2973048EE5D8}"/>
              </a:ext>
            </a:extLst>
          </p:cNvPr>
          <p:cNvSpPr>
            <a:spLocks noGrp="1"/>
          </p:cNvSpPr>
          <p:nvPr>
            <p:ph type="sldNum" sz="quarter" idx="12"/>
          </p:nvPr>
        </p:nvSpPr>
        <p:spPr/>
        <p:txBody>
          <a:bodyPr/>
          <a:lstStyle/>
          <a:p>
            <a:fld id="{4C15419E-54D6-8648-ABFB-BEF58E3E877E}" type="slidenum">
              <a:rPr lang="en-US" smtClean="0"/>
              <a:t>‹#›</a:t>
            </a:fld>
            <a:endParaRPr lang="en-US"/>
          </a:p>
        </p:txBody>
      </p:sp>
    </p:spTree>
    <p:extLst>
      <p:ext uri="{BB962C8B-B14F-4D97-AF65-F5344CB8AC3E}">
        <p14:creationId xmlns:p14="http://schemas.microsoft.com/office/powerpoint/2010/main" val="4223603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48A3BB-3274-DF4C-9096-90BAE3931F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B612D45A-0EDA-514F-8C82-864A2D944B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2BC6B607-F79B-9B4C-98AE-7D1C1945AA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614A5D89-4582-474A-9416-CDFB55FB1FFB}"/>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xmlns="" id="{5625AAB5-2F5B-EC46-B9AC-00855A5EEB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04701EB-4F3D-E64C-A791-14CE529AE747}"/>
              </a:ext>
            </a:extLst>
          </p:cNvPr>
          <p:cNvSpPr>
            <a:spLocks noGrp="1"/>
          </p:cNvSpPr>
          <p:nvPr>
            <p:ph type="sldNum" sz="quarter" idx="12"/>
          </p:nvPr>
        </p:nvSpPr>
        <p:spPr/>
        <p:txBody>
          <a:bodyPr/>
          <a:lstStyle/>
          <a:p>
            <a:fld id="{4C15419E-54D6-8648-ABFB-BEF58E3E877E}" type="slidenum">
              <a:rPr lang="en-US" smtClean="0"/>
              <a:t>‹#›</a:t>
            </a:fld>
            <a:endParaRPr lang="en-US"/>
          </a:p>
        </p:txBody>
      </p:sp>
    </p:spTree>
    <p:extLst>
      <p:ext uri="{BB962C8B-B14F-4D97-AF65-F5344CB8AC3E}">
        <p14:creationId xmlns:p14="http://schemas.microsoft.com/office/powerpoint/2010/main" val="239122653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8"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70EAB9A7-779C-5C4E-A489-1E839A0A0C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9A6DF664-811F-F948-AEF2-A5698B11AD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E1E7C58-AAD0-614C-8166-256D81E64E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xmlns="" id="{CF48EC4A-B4FD-524A-AB6B-4A6F77CEAB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5611BFC-5662-D942-9EE2-E9FF495896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15419E-54D6-8648-ABFB-BEF58E3E877E}" type="slidenum">
              <a:rPr lang="en-US" smtClean="0"/>
              <a:t>‹#›</a:t>
            </a:fld>
            <a:endParaRPr lang="en-US"/>
          </a:p>
        </p:txBody>
      </p:sp>
      <p:pic>
        <p:nvPicPr>
          <p:cNvPr id="9" name="Picture 8">
            <a:extLst>
              <a:ext uri="{FF2B5EF4-FFF2-40B4-BE49-F238E27FC236}">
                <a16:creationId xmlns:a16="http://schemas.microsoft.com/office/drawing/2014/main" xmlns="" id="{ABFDCDA1-F584-0842-859A-9808E6868E9F}"/>
              </a:ext>
            </a:extLst>
          </p:cNvPr>
          <p:cNvPicPr>
            <a:picLocks noChangeAspect="1"/>
          </p:cNvPicPr>
          <p:nvPr userDrawn="1"/>
        </p:nvPicPr>
        <p:blipFill>
          <a:blip r:embed="rId18"/>
          <a:stretch>
            <a:fillRect/>
          </a:stretch>
        </p:blipFill>
        <p:spPr>
          <a:xfrm>
            <a:off x="9417377" y="-46512"/>
            <a:ext cx="3293097" cy="823274"/>
          </a:xfrm>
          <a:prstGeom prst="rect">
            <a:avLst/>
          </a:prstGeom>
        </p:spPr>
      </p:pic>
    </p:spTree>
    <p:extLst>
      <p:ext uri="{BB962C8B-B14F-4D97-AF65-F5344CB8AC3E}">
        <p14:creationId xmlns:p14="http://schemas.microsoft.com/office/powerpoint/2010/main" val="26302466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jp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7.png"/></Relationships>
</file>

<file path=ppt/slides/_rels/slide101.xml.rels><?xml version="1.0" encoding="UTF-8" standalone="yes"?>
<Relationships xmlns="http://schemas.openxmlformats.org/package/2006/relationships"><Relationship Id="rId3" Type="http://schemas.openxmlformats.org/officeDocument/2006/relationships/hyperlink" Target="https://github.com/graph4ai/graph4nlp_demo" TargetMode="External"/><Relationship Id="rId4" Type="http://schemas.openxmlformats.org/officeDocument/2006/relationships/hyperlink" Target="https://dlg4nlp.github.io/index.html" TargetMode="External"/><Relationship Id="rId5" Type="http://schemas.openxmlformats.org/officeDocument/2006/relationships/hyperlink" Target="https://arxiv.org/abs/2106.06090" TargetMode="External"/><Relationship Id="rId6" Type="http://schemas.openxmlformats.org/officeDocument/2006/relationships/hyperlink" Target="https://github.com/graph4ai/graph4nlp" TargetMode="External"/><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258.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259.tiff"/></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260.png"/></Relationships>
</file>

<file path=ppt/slides/_rels/slide108.xml.rels><?xml version="1.0" encoding="UTF-8" standalone="yes"?>
<Relationships xmlns="http://schemas.openxmlformats.org/package/2006/relationships"><Relationship Id="rId3" Type="http://schemas.openxmlformats.org/officeDocument/2006/relationships/image" Target="../media/image261.png"/><Relationship Id="rId4" Type="http://schemas.openxmlformats.org/officeDocument/2006/relationships/image" Target="../media/image262.png"/><Relationship Id="rId5" Type="http://schemas.openxmlformats.org/officeDocument/2006/relationships/image" Target="../media/image263.png"/><Relationship Id="rId6" Type="http://schemas.openxmlformats.org/officeDocument/2006/relationships/image" Target="../media/image264.png"/><Relationship Id="rId7" Type="http://schemas.openxmlformats.org/officeDocument/2006/relationships/image" Target="../media/image265.png"/><Relationship Id="rId1" Type="http://schemas.openxmlformats.org/officeDocument/2006/relationships/slideLayout" Target="../slideLayouts/slideLayout4.xml"/><Relationship Id="rId2" Type="http://schemas.openxmlformats.org/officeDocument/2006/relationships/notesSlide" Target="../notesSlides/notesSlide69.xml"/></Relationships>
</file>

<file path=ppt/slides/_rels/slide109.xml.rels><?xml version="1.0" encoding="UTF-8" standalone="yes"?>
<Relationships xmlns="http://schemas.openxmlformats.org/package/2006/relationships"><Relationship Id="rId3" Type="http://schemas.openxmlformats.org/officeDocument/2006/relationships/image" Target="../media/image266.png"/><Relationship Id="rId4" Type="http://schemas.openxmlformats.org/officeDocument/2006/relationships/image" Target="../media/image267.png"/><Relationship Id="rId5" Type="http://schemas.openxmlformats.org/officeDocument/2006/relationships/image" Target="../media/image268.png"/><Relationship Id="rId6" Type="http://schemas.openxmlformats.org/officeDocument/2006/relationships/image" Target="../media/image269.png"/><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110.xml.rels><?xml version="1.0" encoding="UTF-8" standalone="yes"?>
<Relationships xmlns="http://schemas.openxmlformats.org/package/2006/relationships"><Relationship Id="rId3" Type="http://schemas.openxmlformats.org/officeDocument/2006/relationships/image" Target="../media/image270.png"/><Relationship Id="rId4" Type="http://schemas.openxmlformats.org/officeDocument/2006/relationships/image" Target="../media/image271.png"/><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272.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113.xml.rels><?xml version="1.0" encoding="UTF-8" standalone="yes"?>
<Relationships xmlns="http://schemas.openxmlformats.org/package/2006/relationships"><Relationship Id="rId3" Type="http://schemas.openxmlformats.org/officeDocument/2006/relationships/image" Target="../media/image273.png"/><Relationship Id="rId4" Type="http://schemas.openxmlformats.org/officeDocument/2006/relationships/image" Target="../media/image274.png"/><Relationship Id="rId5" Type="http://schemas.openxmlformats.org/officeDocument/2006/relationships/image" Target="../media/image275.png"/><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276.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277.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278.png"/></Relationships>
</file>

<file path=ppt/slides/_rels/slide117.xml.rels><?xml version="1.0" encoding="UTF-8" standalone="yes"?>
<Relationships xmlns="http://schemas.openxmlformats.org/package/2006/relationships"><Relationship Id="rId3" Type="http://schemas.openxmlformats.org/officeDocument/2006/relationships/image" Target="../media/image279.png"/><Relationship Id="rId4" Type="http://schemas.openxmlformats.org/officeDocument/2006/relationships/image" Target="../media/image280.png"/><Relationship Id="rId5" Type="http://schemas.openxmlformats.org/officeDocument/2006/relationships/image" Target="../media/image281.png"/><Relationship Id="rId6" Type="http://schemas.openxmlformats.org/officeDocument/2006/relationships/image" Target="../media/image282.png"/><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_rels/slide118.xml.rels><?xml version="1.0" encoding="UTF-8" standalone="yes"?>
<Relationships xmlns="http://schemas.openxmlformats.org/package/2006/relationships"><Relationship Id="rId3" Type="http://schemas.openxmlformats.org/officeDocument/2006/relationships/image" Target="../media/image283.png"/><Relationship Id="rId4" Type="http://schemas.openxmlformats.org/officeDocument/2006/relationships/image" Target="../media/image284.png"/><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28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 Id="rId3" Type="http://schemas.openxmlformats.org/officeDocument/2006/relationships/image" Target="../media/image286.png"/></Relationships>
</file>

<file path=ppt/slides/_rels/slide121.xml.rels><?xml version="1.0" encoding="UTF-8" standalone="yes"?>
<Relationships xmlns="http://schemas.openxmlformats.org/package/2006/relationships"><Relationship Id="rId3" Type="http://schemas.openxmlformats.org/officeDocument/2006/relationships/image" Target="../media/image287.png"/><Relationship Id="rId4" Type="http://schemas.openxmlformats.org/officeDocument/2006/relationships/image" Target="../media/image288.png"/><Relationship Id="rId1" Type="http://schemas.openxmlformats.org/officeDocument/2006/relationships/slideLayout" Target="../slideLayouts/slideLayout2.xml"/><Relationship Id="rId2" Type="http://schemas.openxmlformats.org/officeDocument/2006/relationships/notesSlide" Target="../notesSlides/notesSlide8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image" Target="../media/image289.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 Id="rId3" Type="http://schemas.openxmlformats.org/officeDocument/2006/relationships/image" Target="../media/image290.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 Id="rId3" Type="http://schemas.openxmlformats.org/officeDocument/2006/relationships/image" Target="../media/image291.png"/></Relationships>
</file>

<file path=ppt/slides/_rels/slide126.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10.png"/><Relationship Id="rId5" Type="http://schemas.openxmlformats.org/officeDocument/2006/relationships/image" Target="../media/image67.png"/><Relationship Id="rId6" Type="http://schemas.openxmlformats.org/officeDocument/2006/relationships/image" Target="../media/image293.png"/><Relationship Id="rId1" Type="http://schemas.openxmlformats.org/officeDocument/2006/relationships/slideLayout" Target="../slideLayouts/slideLayout2.xml"/><Relationship Id="rId2" Type="http://schemas.openxmlformats.org/officeDocument/2006/relationships/image" Target="../media/image292.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2.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 Id="rId3" Type="http://schemas.openxmlformats.org/officeDocument/2006/relationships/image" Target="../media/image294.jp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 Id="rId3" Type="http://schemas.openxmlformats.org/officeDocument/2006/relationships/image" Target="../media/image295.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 Id="rId3" Type="http://schemas.openxmlformats.org/officeDocument/2006/relationships/image" Target="../media/image296.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 Id="rId3" Type="http://schemas.openxmlformats.org/officeDocument/2006/relationships/image" Target="../media/image297.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 Id="rId3" Type="http://schemas.openxmlformats.org/officeDocument/2006/relationships/image" Target="../media/image298.tiff"/></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 Id="rId3" Type="http://schemas.openxmlformats.org/officeDocument/2006/relationships/image" Target="../media/image298.tiff"/></Relationships>
</file>

<file path=ppt/slides/_rels/slide136.xml.rels><?xml version="1.0" encoding="UTF-8" standalone="yes"?>
<Relationships xmlns="http://schemas.openxmlformats.org/package/2006/relationships"><Relationship Id="rId3" Type="http://schemas.openxmlformats.org/officeDocument/2006/relationships/image" Target="../media/image298.tiff"/><Relationship Id="rId4" Type="http://schemas.openxmlformats.org/officeDocument/2006/relationships/image" Target="../media/image299.png"/><Relationship Id="rId1" Type="http://schemas.openxmlformats.org/officeDocument/2006/relationships/slideLayout" Target="../slideLayouts/slideLayout2.xml"/><Relationship Id="rId2" Type="http://schemas.openxmlformats.org/officeDocument/2006/relationships/notesSlide" Target="../notesSlides/notesSlide95.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s>
</file>

<file path=ppt/slides/_rels/slide138.xml.rels><?xml version="1.0" encoding="UTF-8" standalone="yes"?>
<Relationships xmlns="http://schemas.openxmlformats.org/package/2006/relationships"><Relationship Id="rId3" Type="http://schemas.openxmlformats.org/officeDocument/2006/relationships/image" Target="../media/image300.png"/><Relationship Id="rId4" Type="http://schemas.openxmlformats.org/officeDocument/2006/relationships/hyperlink" Target="https://link.springer.com/chapter/10.1007/978-3-030-00671-6_39" TargetMode="External"/><Relationship Id="rId5" Type="http://schemas.openxmlformats.org/officeDocument/2006/relationships/hyperlink" Target="https://www.aclweb.org/anthology/D18-1389/" TargetMode="External"/><Relationship Id="rId6" Type="http://schemas.openxmlformats.org/officeDocument/2006/relationships/hyperlink" Target="https://arxiv.org/abs/1905.12616" TargetMode="External"/><Relationship Id="rId7" Type="http://schemas.openxmlformats.org/officeDocument/2006/relationships/hyperlink" Target="https://arxiv.org/abs/2009.07698" TargetMode="External"/><Relationship Id="rId8" Type="http://schemas.openxmlformats.org/officeDocument/2006/relationships/hyperlink" Target="https://www.aclweb.org/anthology/C18-1287/" TargetMode="External"/><Relationship Id="rId1" Type="http://schemas.openxmlformats.org/officeDocument/2006/relationships/slideLayout" Target="../slideLayouts/slideLayout12.xml"/><Relationship Id="rId2" Type="http://schemas.openxmlformats.org/officeDocument/2006/relationships/notesSlide" Target="../notesSlides/notesSlide97.xml"/></Relationships>
</file>

<file path=ppt/slides/_rels/slide139.xml.rels><?xml version="1.0" encoding="UTF-8" standalone="yes"?>
<Relationships xmlns="http://schemas.openxmlformats.org/package/2006/relationships"><Relationship Id="rId3" Type="http://schemas.openxmlformats.org/officeDocument/2006/relationships/image" Target="../media/image301.png"/><Relationship Id="rId4" Type="http://schemas.openxmlformats.org/officeDocument/2006/relationships/image" Target="../media/image302.png"/><Relationship Id="rId1" Type="http://schemas.openxmlformats.org/officeDocument/2006/relationships/slideLayout" Target="../slideLayouts/slideLayout2.xml"/><Relationship Id="rId2" Type="http://schemas.openxmlformats.org/officeDocument/2006/relationships/notesSlide" Target="../notesSlides/notesSlide98.xml"/></Relationships>
</file>

<file path=ppt/slides/_rels/slide14.xml.rels><?xml version="1.0" encoding="UTF-8" standalone="yes"?>
<Relationships xmlns="http://schemas.openxmlformats.org/package/2006/relationships"><Relationship Id="rId11" Type="http://schemas.openxmlformats.org/officeDocument/2006/relationships/image" Target="../media/image41.png"/><Relationship Id="rId12" Type="http://schemas.openxmlformats.org/officeDocument/2006/relationships/image" Target="../media/image42.png"/><Relationship Id="rId13" Type="http://schemas.openxmlformats.org/officeDocument/2006/relationships/image" Target="../media/image43.png"/><Relationship Id="rId14"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38.png"/><Relationship Id="rId9" Type="http://schemas.openxmlformats.org/officeDocument/2006/relationships/image" Target="../media/image39.png"/><Relationship Id="rId10" Type="http://schemas.openxmlformats.org/officeDocument/2006/relationships/image" Target="../media/image40.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 Id="rId3" Type="http://schemas.openxmlformats.org/officeDocument/2006/relationships/image" Target="../media/image303.png"/></Relationships>
</file>

<file path=ppt/slides/_rels/slide141.xml.rels><?xml version="1.0" encoding="UTF-8" standalone="yes"?>
<Relationships xmlns="http://schemas.openxmlformats.org/package/2006/relationships"><Relationship Id="rId3" Type="http://schemas.openxmlformats.org/officeDocument/2006/relationships/image" Target="../media/image304.png"/><Relationship Id="rId4" Type="http://schemas.openxmlformats.org/officeDocument/2006/relationships/image" Target="../media/image305.jpg"/><Relationship Id="rId5" Type="http://schemas.openxmlformats.org/officeDocument/2006/relationships/image" Target="../media/image306.png"/><Relationship Id="rId6" Type="http://schemas.openxmlformats.org/officeDocument/2006/relationships/image" Target="../media/image307.png"/><Relationship Id="rId1" Type="http://schemas.openxmlformats.org/officeDocument/2006/relationships/slideLayout" Target="../slideLayouts/slideLayout13.xml"/><Relationship Id="rId2" Type="http://schemas.openxmlformats.org/officeDocument/2006/relationships/notesSlide" Target="../notesSlides/notesSlide100.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1.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3.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4.xml"/><Relationship Id="rId3" Type="http://schemas.openxmlformats.org/officeDocument/2006/relationships/image" Target="../media/image308.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5.xml"/><Relationship Id="rId3" Type="http://schemas.openxmlformats.org/officeDocument/2006/relationships/image" Target="../media/image309.png"/></Relationships>
</file>

<file path=ppt/slides/_rels/slide147.xml.rels><?xml version="1.0" encoding="UTF-8" standalone="yes"?>
<Relationships xmlns="http://schemas.openxmlformats.org/package/2006/relationships"><Relationship Id="rId3" Type="http://schemas.openxmlformats.org/officeDocument/2006/relationships/image" Target="../media/image310.png"/><Relationship Id="rId4" Type="http://schemas.openxmlformats.org/officeDocument/2006/relationships/image" Target="../media/image311.png"/><Relationship Id="rId5" Type="http://schemas.openxmlformats.org/officeDocument/2006/relationships/image" Target="../media/image312.png"/><Relationship Id="rId1" Type="http://schemas.openxmlformats.org/officeDocument/2006/relationships/slideLayout" Target="../slideLayouts/slideLayout13.xml"/><Relationship Id="rId2" Type="http://schemas.openxmlformats.org/officeDocument/2006/relationships/notesSlide" Target="../notesSlides/notesSlide106.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8.xml"/></Relationships>
</file>

<file path=ppt/slides/_rels/slide15.xml.rels><?xml version="1.0" encoding="UTF-8" standalone="yes"?>
<Relationships xmlns="http://schemas.openxmlformats.org/package/2006/relationships"><Relationship Id="rId3" Type="http://schemas.openxmlformats.org/officeDocument/2006/relationships/image" Target="../media/image45.jpg"/><Relationship Id="rId4" Type="http://schemas.openxmlformats.org/officeDocument/2006/relationships/image" Target="../media/image46.jp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9.xml"/><Relationship Id="rId3" Type="http://schemas.openxmlformats.org/officeDocument/2006/relationships/image" Target="../media/image313.png"/></Relationships>
</file>

<file path=ppt/slides/_rels/slide151.xml.rels><?xml version="1.0" encoding="UTF-8" standalone="yes"?>
<Relationships xmlns="http://schemas.openxmlformats.org/package/2006/relationships"><Relationship Id="rId3" Type="http://schemas.openxmlformats.org/officeDocument/2006/relationships/hyperlink" Target="https://github.com/uiucnlp/covid-claim-radar" TargetMode="External"/><Relationship Id="rId4" Type="http://schemas.openxmlformats.org/officeDocument/2006/relationships/hyperlink" Target="https://hub.docker.com/repository/docker/blendernlp/covid-claim-radar" TargetMode="External"/><Relationship Id="rId5" Type="http://schemas.openxmlformats.org/officeDocument/2006/relationships/hyperlink" Target="http://18.221.187.153/search" TargetMode="External"/><Relationship Id="rId6" Type="http://schemas.openxmlformats.org/officeDocument/2006/relationships/image" Target="../media/image314.png"/><Relationship Id="rId1" Type="http://schemas.openxmlformats.org/officeDocument/2006/relationships/slideLayout" Target="../slideLayouts/slideLayout7.xml"/><Relationship Id="rId2" Type="http://schemas.openxmlformats.org/officeDocument/2006/relationships/notesSlide" Target="../notesSlides/notesSlide110.xml"/></Relationships>
</file>

<file path=ppt/slides/_rels/slide152.xml.rels><?xml version="1.0" encoding="UTF-8" standalone="yes"?>
<Relationships xmlns="http://schemas.openxmlformats.org/package/2006/relationships"><Relationship Id="rId3" Type="http://schemas.openxmlformats.org/officeDocument/2006/relationships/hyperlink" Target="https://hub.docker.com/orgs/blendernlp/repositories" TargetMode="External"/><Relationship Id="rId4" Type="http://schemas.openxmlformats.org/officeDocument/2006/relationships/image" Target="../media/image315.png"/><Relationship Id="rId1" Type="http://schemas.openxmlformats.org/officeDocument/2006/relationships/slideLayout" Target="../slideLayouts/slideLayout7.xml"/><Relationship Id="rId2" Type="http://schemas.openxmlformats.org/officeDocument/2006/relationships/notesSlide" Target="../notesSlides/notesSlide111.xml"/></Relationships>
</file>

<file path=ppt/slides/_rels/slide153.xml.rels><?xml version="1.0" encoding="UTF-8" standalone="yes"?>
<Relationships xmlns="http://schemas.openxmlformats.org/package/2006/relationships"><Relationship Id="rId3" Type="http://schemas.openxmlformats.org/officeDocument/2006/relationships/image" Target="../media/image316.png"/><Relationship Id="rId4" Type="http://schemas.openxmlformats.org/officeDocument/2006/relationships/hyperlink" Target="http://blender02.cs.rpi.edu:3300/elisa_ie" TargetMode="External"/><Relationship Id="rId5" Type="http://schemas.openxmlformats.org/officeDocument/2006/relationships/hyperlink" Target="http://159.89.180.81:3300/elisa_ie/api" TargetMode="External"/><Relationship Id="rId6" Type="http://schemas.openxmlformats.org/officeDocument/2006/relationships/hyperlink" Target="http://159.89.180.81:3300/elisa_ie" TargetMode="External"/><Relationship Id="rId7" Type="http://schemas.openxmlformats.org/officeDocument/2006/relationships/hyperlink" Target="http://159.89.180.81:8080/" TargetMode="External"/><Relationship Id="rId1" Type="http://schemas.openxmlformats.org/officeDocument/2006/relationships/slideLayout" Target="../slideLayouts/slideLayout2.xml"/><Relationship Id="rId2" Type="http://schemas.openxmlformats.org/officeDocument/2006/relationships/notesSlide" Target="../notesSlides/notesSlide112.xml"/></Relationships>
</file>

<file path=ppt/slides/_rels/slide154.xml.rels><?xml version="1.0" encoding="UTF-8" standalone="yes"?>
<Relationships xmlns="http://schemas.openxmlformats.org/package/2006/relationships"><Relationship Id="rId3" Type="http://schemas.openxmlformats.org/officeDocument/2006/relationships/hyperlink" Target="http://blender.cs.illinois.edu/software/oneie/" TargetMode="External"/><Relationship Id="rId4" Type="http://schemas.openxmlformats.org/officeDocument/2006/relationships/hyperlink" Target="https://github.com/GAIA-AIDA/uiuc_ie_pipeline_fine_grained" TargetMode="External"/><Relationship Id="rId5" Type="http://schemas.openxmlformats.org/officeDocument/2006/relationships/hyperlink" Target="https://hub.docker.com/orgs/blendernlp/" TargetMode="External"/><Relationship Id="rId6" Type="http://schemas.openxmlformats.org/officeDocument/2006/relationships/hyperlink" Target="https://hub.docker.com/u/dannapierskitoptal" TargetMode="External"/><Relationship Id="rId1" Type="http://schemas.openxmlformats.org/officeDocument/2006/relationships/slideLayout" Target="../slideLayouts/slideLayout2.xml"/><Relationship Id="rId2" Type="http://schemas.openxmlformats.org/officeDocument/2006/relationships/notesSlide" Target="../notesSlides/notesSlide113.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4.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5.xml"/></Relationships>
</file>

<file path=ppt/slides/_rels/slide158.xml.rels><?xml version="1.0" encoding="UTF-8" standalone="yes"?>
<Relationships xmlns="http://schemas.openxmlformats.org/package/2006/relationships"><Relationship Id="rId3" Type="http://schemas.openxmlformats.org/officeDocument/2006/relationships/image" Target="../media/image317.png"/><Relationship Id="rId4" Type="http://schemas.openxmlformats.org/officeDocument/2006/relationships/image" Target="../media/image318.png"/><Relationship Id="rId1" Type="http://schemas.openxmlformats.org/officeDocument/2006/relationships/slideLayout" Target="../slideLayouts/slideLayout2.xml"/><Relationship Id="rId2" Type="http://schemas.openxmlformats.org/officeDocument/2006/relationships/notesSlide" Target="../notesSlides/notesSlide116.xml"/></Relationships>
</file>

<file path=ppt/slides/_rels/slide159.xml.rels><?xml version="1.0" encoding="UTF-8" standalone="yes"?>
<Relationships xmlns="http://schemas.openxmlformats.org/package/2006/relationships"><Relationship Id="rId3" Type="http://schemas.openxmlformats.org/officeDocument/2006/relationships/image" Target="../media/image319.png"/><Relationship Id="rId4" Type="http://schemas.openxmlformats.org/officeDocument/2006/relationships/image" Target="../media/image114.emf"/><Relationship Id="rId1" Type="http://schemas.openxmlformats.org/officeDocument/2006/relationships/slideLayout" Target="../slideLayouts/slideLayout2.xml"/><Relationship Id="rId2" Type="http://schemas.openxmlformats.org/officeDocument/2006/relationships/notesSlide" Target="../notesSlides/notesSlide117.xml"/></Relationships>
</file>

<file path=ppt/slides/_rels/slide16.xml.rels><?xml version="1.0" encoding="UTF-8" standalone="yes"?>
<Relationships xmlns="http://schemas.openxmlformats.org/package/2006/relationships"><Relationship Id="rId11" Type="http://schemas.openxmlformats.org/officeDocument/2006/relationships/image" Target="../media/image42.png"/><Relationship Id="rId12" Type="http://schemas.openxmlformats.org/officeDocument/2006/relationships/image" Target="../media/image43.png"/><Relationship Id="rId13"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image" Target="../media/image33.png"/><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png"/><Relationship Id="rId8" Type="http://schemas.openxmlformats.org/officeDocument/2006/relationships/image" Target="../media/image39.png"/><Relationship Id="rId9" Type="http://schemas.openxmlformats.org/officeDocument/2006/relationships/image" Target="../media/image40.png"/><Relationship Id="rId10" Type="http://schemas.openxmlformats.org/officeDocument/2006/relationships/image" Target="../media/image41.png"/></Relationships>
</file>

<file path=ppt/slides/_rels/slide160.xml.rels><?xml version="1.0" encoding="UTF-8" standalone="yes"?>
<Relationships xmlns="http://schemas.openxmlformats.org/package/2006/relationships"><Relationship Id="rId3" Type="http://schemas.openxmlformats.org/officeDocument/2006/relationships/image" Target="../media/image320.png"/><Relationship Id="rId4" Type="http://schemas.openxmlformats.org/officeDocument/2006/relationships/image" Target="../media/image321.emf"/><Relationship Id="rId5" Type="http://schemas.openxmlformats.org/officeDocument/2006/relationships/image" Target="../media/image322.emf"/><Relationship Id="rId1" Type="http://schemas.openxmlformats.org/officeDocument/2006/relationships/slideLayout" Target="../slideLayouts/slideLayout2.xml"/><Relationship Id="rId2" Type="http://schemas.openxmlformats.org/officeDocument/2006/relationships/notesSlide" Target="../notesSlides/notesSlide118.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9.xml"/><Relationship Id="rId3" Type="http://schemas.openxmlformats.org/officeDocument/2006/relationships/image" Target="../media/image323.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0.xml"/><Relationship Id="rId3" Type="http://schemas.openxmlformats.org/officeDocument/2006/relationships/image" Target="../media/image324.png"/></Relationships>
</file>

<file path=ppt/slides/_rels/slide163.xml.rels><?xml version="1.0" encoding="UTF-8" standalone="yes"?>
<Relationships xmlns="http://schemas.openxmlformats.org/package/2006/relationships"><Relationship Id="rId3" Type="http://schemas.openxmlformats.org/officeDocument/2006/relationships/image" Target="../media/image325.png"/><Relationship Id="rId4" Type="http://schemas.openxmlformats.org/officeDocument/2006/relationships/image" Target="../media/image326.png"/><Relationship Id="rId1" Type="http://schemas.openxmlformats.org/officeDocument/2006/relationships/slideLayout" Target="../slideLayouts/slideLayout2.xml"/><Relationship Id="rId2" Type="http://schemas.openxmlformats.org/officeDocument/2006/relationships/notesSlide" Target="../notesSlides/notesSlide121.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2.xml"/><Relationship Id="rId3" Type="http://schemas.openxmlformats.org/officeDocument/2006/relationships/image" Target="../media/image327.png"/></Relationships>
</file>

<file path=ppt/slides/_rels/slide165.xml.rels><?xml version="1.0" encoding="UTF-8" standalone="yes"?>
<Relationships xmlns="http://schemas.openxmlformats.org/package/2006/relationships"><Relationship Id="rId3" Type="http://schemas.openxmlformats.org/officeDocument/2006/relationships/image" Target="../media/image328.png"/><Relationship Id="rId4" Type="http://schemas.openxmlformats.org/officeDocument/2006/relationships/image" Target="../media/image114.emf"/><Relationship Id="rId1" Type="http://schemas.openxmlformats.org/officeDocument/2006/relationships/slideLayout" Target="../slideLayouts/slideLayout2.xml"/><Relationship Id="rId2" Type="http://schemas.openxmlformats.org/officeDocument/2006/relationships/notesSlide" Target="../notesSlides/notesSlide123.xml"/></Relationships>
</file>

<file path=ppt/slides/_rels/slide166.xml.rels><?xml version="1.0" encoding="UTF-8" standalone="yes"?>
<Relationships xmlns="http://schemas.openxmlformats.org/package/2006/relationships"><Relationship Id="rId3" Type="http://schemas.openxmlformats.org/officeDocument/2006/relationships/image" Target="../media/image228.emf"/><Relationship Id="rId4" Type="http://schemas.openxmlformats.org/officeDocument/2006/relationships/image" Target="../media/image229.emf"/><Relationship Id="rId1" Type="http://schemas.openxmlformats.org/officeDocument/2006/relationships/slideLayout" Target="../slideLayouts/slideLayout2.xml"/><Relationship Id="rId2" Type="http://schemas.openxmlformats.org/officeDocument/2006/relationships/notesSlide" Target="../notesSlides/notesSlide124.xml"/></Relationships>
</file>

<file path=ppt/slides/_rels/slide167.xml.rels><?xml version="1.0" encoding="UTF-8" standalone="yes"?>
<Relationships xmlns="http://schemas.openxmlformats.org/package/2006/relationships"><Relationship Id="rId3" Type="http://schemas.openxmlformats.org/officeDocument/2006/relationships/image" Target="../media/image329.png"/><Relationship Id="rId4" Type="http://schemas.openxmlformats.org/officeDocument/2006/relationships/image" Target="../media/image330.png"/><Relationship Id="rId1" Type="http://schemas.openxmlformats.org/officeDocument/2006/relationships/slideLayout" Target="../slideLayouts/slideLayout2.xml"/><Relationship Id="rId2" Type="http://schemas.openxmlformats.org/officeDocument/2006/relationships/notesSlide" Target="../notesSlides/notesSlide125.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6.xml"/><Relationship Id="rId3" Type="http://schemas.openxmlformats.org/officeDocument/2006/relationships/image" Target="../media/image331.png"/></Relationships>
</file>

<file path=ppt/slides/_rels/slide169.xml.rels><?xml version="1.0" encoding="UTF-8" standalone="yes"?>
<Relationships xmlns="http://schemas.openxmlformats.org/package/2006/relationships"><Relationship Id="rId3" Type="http://schemas.openxmlformats.org/officeDocument/2006/relationships/image" Target="../media/image332.png"/><Relationship Id="rId4" Type="http://schemas.openxmlformats.org/officeDocument/2006/relationships/image" Target="../media/image333.png"/><Relationship Id="rId1" Type="http://schemas.openxmlformats.org/officeDocument/2006/relationships/slideLayout" Target="../slideLayouts/slideLayout2.xml"/><Relationship Id="rId2" Type="http://schemas.openxmlformats.org/officeDocument/2006/relationships/notesSlide" Target="../notesSlides/notesSlide127.xml"/></Relationships>
</file>

<file path=ppt/slides/_rels/slide17.xml.rels><?xml version="1.0" encoding="UTF-8" standalone="yes"?>
<Relationships xmlns="http://schemas.openxmlformats.org/package/2006/relationships"><Relationship Id="rId11" Type="http://schemas.openxmlformats.org/officeDocument/2006/relationships/image" Target="../media/image42.png"/><Relationship Id="rId12" Type="http://schemas.openxmlformats.org/officeDocument/2006/relationships/image" Target="../media/image43.png"/><Relationship Id="rId13"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image" Target="../media/image33.png"/><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png"/><Relationship Id="rId8" Type="http://schemas.openxmlformats.org/officeDocument/2006/relationships/image" Target="../media/image39.png"/><Relationship Id="rId9" Type="http://schemas.openxmlformats.org/officeDocument/2006/relationships/image" Target="../media/image40.png"/><Relationship Id="rId10" Type="http://schemas.openxmlformats.org/officeDocument/2006/relationships/image" Target="../media/image41.pn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8.xml"/><Relationship Id="rId3" Type="http://schemas.openxmlformats.org/officeDocument/2006/relationships/image" Target="../media/image334.pn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9.xml"/><Relationship Id="rId3" Type="http://schemas.openxmlformats.org/officeDocument/2006/relationships/image" Target="../media/image335.png"/></Relationships>
</file>

<file path=ppt/slides/_rels/slide172.xml.rels><?xml version="1.0" encoding="UTF-8" standalone="yes"?>
<Relationships xmlns="http://schemas.openxmlformats.org/package/2006/relationships"><Relationship Id="rId3" Type="http://schemas.openxmlformats.org/officeDocument/2006/relationships/image" Target="../media/image336.png"/><Relationship Id="rId4" Type="http://schemas.openxmlformats.org/officeDocument/2006/relationships/image" Target="../media/image335.svg"/><Relationship Id="rId1" Type="http://schemas.openxmlformats.org/officeDocument/2006/relationships/slideLayout" Target="../slideLayouts/slideLayout6.xml"/><Relationship Id="rId2" Type="http://schemas.openxmlformats.org/officeDocument/2006/relationships/notesSlide" Target="../notesSlides/notesSlide130.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1.xml"/><Relationship Id="rId3" Type="http://schemas.openxmlformats.org/officeDocument/2006/relationships/image" Target="../media/image337.pn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2.xml"/><Relationship Id="rId3" Type="http://schemas.openxmlformats.org/officeDocument/2006/relationships/image" Target="../media/image338.pn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3.xml"/><Relationship Id="rId3" Type="http://schemas.openxmlformats.org/officeDocument/2006/relationships/image" Target="../media/image339.pn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4.xml"/><Relationship Id="rId3" Type="http://schemas.openxmlformats.org/officeDocument/2006/relationships/image" Target="../media/image340.pn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1.pn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5.xml"/><Relationship Id="rId3" Type="http://schemas.openxmlformats.org/officeDocument/2006/relationships/image" Target="../media/image342.png"/></Relationships>
</file>

<file path=ppt/slides/_rels/slide179.xml.rels><?xml version="1.0" encoding="UTF-8" standalone="yes"?>
<Relationships xmlns="http://schemas.openxmlformats.org/package/2006/relationships"><Relationship Id="rId3" Type="http://schemas.openxmlformats.org/officeDocument/2006/relationships/image" Target="../media/image343.emf"/><Relationship Id="rId4" Type="http://schemas.openxmlformats.org/officeDocument/2006/relationships/image" Target="../media/image344.emf"/><Relationship Id="rId5" Type="http://schemas.openxmlformats.org/officeDocument/2006/relationships/image" Target="../media/image345.emf"/><Relationship Id="rId6" Type="http://schemas.openxmlformats.org/officeDocument/2006/relationships/image" Target="../media/image346.emf"/><Relationship Id="rId7" Type="http://schemas.openxmlformats.org/officeDocument/2006/relationships/image" Target="../media/image347.emf"/><Relationship Id="rId8" Type="http://schemas.openxmlformats.org/officeDocument/2006/relationships/image" Target="../media/image348.emf"/><Relationship Id="rId9" Type="http://schemas.openxmlformats.org/officeDocument/2006/relationships/image" Target="../media/image349.emf"/><Relationship Id="rId10" Type="http://schemas.openxmlformats.org/officeDocument/2006/relationships/image" Target="../media/image350.emf"/><Relationship Id="rId11" Type="http://schemas.openxmlformats.org/officeDocument/2006/relationships/image" Target="../media/image351.emf"/><Relationship Id="rId1" Type="http://schemas.openxmlformats.org/officeDocument/2006/relationships/slideLayout" Target="../slideLayouts/slideLayout2.xml"/><Relationship Id="rId2" Type="http://schemas.openxmlformats.org/officeDocument/2006/relationships/notesSlide" Target="../notesSlides/notesSlide13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g"/><Relationship Id="rId3" Type="http://schemas.openxmlformats.org/officeDocument/2006/relationships/image" Target="../media/image48.jp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7.xml"/><Relationship Id="rId3" Type="http://schemas.openxmlformats.org/officeDocument/2006/relationships/image" Target="../media/image352.pn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8.xml"/><Relationship Id="rId3" Type="http://schemas.openxmlformats.org/officeDocument/2006/relationships/image" Target="../media/image353.png"/></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9.xml"/><Relationship Id="rId3" Type="http://schemas.openxmlformats.org/officeDocument/2006/relationships/image" Target="../media/image354.jpg"/></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0.xml"/><Relationship Id="rId3" Type="http://schemas.openxmlformats.org/officeDocument/2006/relationships/image" Target="../media/image355.pn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1.xml"/><Relationship Id="rId3" Type="http://schemas.openxmlformats.org/officeDocument/2006/relationships/image" Target="../media/image356.png"/></Relationships>
</file>

<file path=ppt/slides/_rels/slide185.xml.rels><?xml version="1.0" encoding="UTF-8" standalone="yes"?>
<Relationships xmlns="http://schemas.openxmlformats.org/package/2006/relationships"><Relationship Id="rId3" Type="http://schemas.openxmlformats.org/officeDocument/2006/relationships/image" Target="../media/image343.emf"/><Relationship Id="rId4" Type="http://schemas.openxmlformats.org/officeDocument/2006/relationships/image" Target="../media/image344.emf"/><Relationship Id="rId5" Type="http://schemas.openxmlformats.org/officeDocument/2006/relationships/image" Target="../media/image345.emf"/><Relationship Id="rId6" Type="http://schemas.openxmlformats.org/officeDocument/2006/relationships/image" Target="../media/image346.emf"/><Relationship Id="rId7" Type="http://schemas.openxmlformats.org/officeDocument/2006/relationships/image" Target="../media/image347.emf"/><Relationship Id="rId8" Type="http://schemas.openxmlformats.org/officeDocument/2006/relationships/image" Target="../media/image349.emf"/><Relationship Id="rId9" Type="http://schemas.openxmlformats.org/officeDocument/2006/relationships/image" Target="../media/image350.emf"/><Relationship Id="rId10" Type="http://schemas.openxmlformats.org/officeDocument/2006/relationships/image" Target="../media/image351.emf"/><Relationship Id="rId11" Type="http://schemas.openxmlformats.org/officeDocument/2006/relationships/image" Target="../media/image357.emf"/><Relationship Id="rId1" Type="http://schemas.openxmlformats.org/officeDocument/2006/relationships/slideLayout" Target="../slideLayouts/slideLayout2.xml"/><Relationship Id="rId2" Type="http://schemas.openxmlformats.org/officeDocument/2006/relationships/notesSlide" Target="../notesSlides/notesSlide14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3.xml"/><Relationship Id="rId3" Type="http://schemas.openxmlformats.org/officeDocument/2006/relationships/image" Target="../media/image358.png"/></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4.emf"/><Relationship Id="rId3" Type="http://schemas.openxmlformats.org/officeDocument/2006/relationships/image" Target="../media/image146.emf"/></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3" Type="http://schemas.openxmlformats.org/officeDocument/2006/relationships/image" Target="../media/image359.jpg"/><Relationship Id="rId4" Type="http://schemas.openxmlformats.org/officeDocument/2006/relationships/image" Target="../media/image360.png"/><Relationship Id="rId5" Type="http://schemas.openxmlformats.org/officeDocument/2006/relationships/image" Target="../media/image361.png"/><Relationship Id="rId6" Type="http://schemas.openxmlformats.org/officeDocument/2006/relationships/image" Target="../media/image362.png"/><Relationship Id="rId7" Type="http://schemas.openxmlformats.org/officeDocument/2006/relationships/image" Target="../media/image363.png"/><Relationship Id="rId1" Type="http://schemas.openxmlformats.org/officeDocument/2006/relationships/slideLayout" Target="../slideLayouts/slideLayout2.xml"/><Relationship Id="rId2" Type="http://schemas.openxmlformats.org/officeDocument/2006/relationships/notesSlide" Target="../notesSlides/notesSlide144.xml"/></Relationships>
</file>

<file path=ppt/slides/_rels/slide19.xml.rels><?xml version="1.0" encoding="UTF-8" standalone="yes"?>
<Relationships xmlns="http://schemas.openxmlformats.org/package/2006/relationships"><Relationship Id="rId3" Type="http://schemas.openxmlformats.org/officeDocument/2006/relationships/image" Target="../media/image47.jpg"/><Relationship Id="rId4" Type="http://schemas.openxmlformats.org/officeDocument/2006/relationships/image" Target="../media/image45.jp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5.xml"/><Relationship Id="rId3" Type="http://schemas.openxmlformats.org/officeDocument/2006/relationships/image" Target="../media/image364.png"/></Relationships>
</file>

<file path=ppt/slides/_rels/slide191.xml.rels><?xml version="1.0" encoding="UTF-8" standalone="yes"?>
<Relationships xmlns="http://schemas.openxmlformats.org/package/2006/relationships"><Relationship Id="rId3" Type="http://schemas.openxmlformats.org/officeDocument/2006/relationships/image" Target="../media/image114.emf"/><Relationship Id="rId4" Type="http://schemas.openxmlformats.org/officeDocument/2006/relationships/image" Target="../media/image146.emf"/><Relationship Id="rId1" Type="http://schemas.openxmlformats.org/officeDocument/2006/relationships/slideLayout" Target="../slideLayouts/slideLayout2.xml"/><Relationship Id="rId2" Type="http://schemas.openxmlformats.org/officeDocument/2006/relationships/notesSlide" Target="../notesSlides/notesSlide146.xml"/></Relationships>
</file>

<file path=ppt/slides/_rels/slide192.xml.rels><?xml version="1.0" encoding="UTF-8" standalone="yes"?>
<Relationships xmlns="http://schemas.openxmlformats.org/package/2006/relationships"><Relationship Id="rId3" Type="http://schemas.openxmlformats.org/officeDocument/2006/relationships/image" Target="../media/image365.emf"/><Relationship Id="rId4" Type="http://schemas.openxmlformats.org/officeDocument/2006/relationships/image" Target="../media/image366.emf"/><Relationship Id="rId5" Type="http://schemas.openxmlformats.org/officeDocument/2006/relationships/image" Target="../media/image367.emf"/><Relationship Id="rId6" Type="http://schemas.openxmlformats.org/officeDocument/2006/relationships/image" Target="../media/image368.emf"/><Relationship Id="rId7" Type="http://schemas.openxmlformats.org/officeDocument/2006/relationships/image" Target="../media/image369.emf"/><Relationship Id="rId1" Type="http://schemas.openxmlformats.org/officeDocument/2006/relationships/slideLayout" Target="../slideLayouts/slideLayout2.xml"/><Relationship Id="rId2" Type="http://schemas.openxmlformats.org/officeDocument/2006/relationships/notesSlide" Target="../notesSlides/notesSlide147.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8.xml"/><Relationship Id="rId3" Type="http://schemas.openxmlformats.org/officeDocument/2006/relationships/image" Target="../media/image370.png"/></Relationships>
</file>

<file path=ppt/slides/_rels/slide194.xml.rels><?xml version="1.0" encoding="UTF-8" standalone="yes"?>
<Relationships xmlns="http://schemas.openxmlformats.org/package/2006/relationships"><Relationship Id="rId3" Type="http://schemas.openxmlformats.org/officeDocument/2006/relationships/image" Target="../media/image371.png"/><Relationship Id="rId4" Type="http://schemas.openxmlformats.org/officeDocument/2006/relationships/image" Target="../media/image372.png"/><Relationship Id="rId1" Type="http://schemas.openxmlformats.org/officeDocument/2006/relationships/slideLayout" Target="../slideLayouts/slideLayout2.xml"/><Relationship Id="rId2" Type="http://schemas.openxmlformats.org/officeDocument/2006/relationships/notesSlide" Target="../notesSlides/notesSlide149.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0.xml"/><Relationship Id="rId3" Type="http://schemas.openxmlformats.org/officeDocument/2006/relationships/image" Target="../media/image373.png"/></Relationships>
</file>

<file path=ppt/slides/_rels/slide196.xml.rels><?xml version="1.0" encoding="UTF-8" standalone="yes"?>
<Relationships xmlns="http://schemas.openxmlformats.org/package/2006/relationships"><Relationship Id="rId3" Type="http://schemas.openxmlformats.org/officeDocument/2006/relationships/image" Target="../media/image146.emf"/><Relationship Id="rId4" Type="http://schemas.openxmlformats.org/officeDocument/2006/relationships/image" Target="../media/image374.png"/><Relationship Id="rId5" Type="http://schemas.openxmlformats.org/officeDocument/2006/relationships/image" Target="../media/image375.png"/><Relationship Id="rId6" Type="http://schemas.openxmlformats.org/officeDocument/2006/relationships/image" Target="../media/image114.emf"/><Relationship Id="rId1" Type="http://schemas.openxmlformats.org/officeDocument/2006/relationships/slideLayout" Target="../slideLayouts/slideLayout2.xml"/><Relationship Id="rId2" Type="http://schemas.openxmlformats.org/officeDocument/2006/relationships/notesSlide" Target="../notesSlides/notesSlide151.xml"/></Relationships>
</file>

<file path=ppt/slides/_rels/slide197.xml.rels><?xml version="1.0" encoding="UTF-8" standalone="yes"?>
<Relationships xmlns="http://schemas.openxmlformats.org/package/2006/relationships"><Relationship Id="rId3" Type="http://schemas.openxmlformats.org/officeDocument/2006/relationships/image" Target="../media/image376.png"/><Relationship Id="rId4" Type="http://schemas.openxmlformats.org/officeDocument/2006/relationships/image" Target="../media/image377.png"/><Relationship Id="rId5" Type="http://schemas.openxmlformats.org/officeDocument/2006/relationships/image" Target="../media/image378.png"/><Relationship Id="rId6" Type="http://schemas.openxmlformats.org/officeDocument/2006/relationships/image" Target="../media/image379.png"/><Relationship Id="rId7" Type="http://schemas.openxmlformats.org/officeDocument/2006/relationships/image" Target="../media/image321.emf"/><Relationship Id="rId8" Type="http://schemas.openxmlformats.org/officeDocument/2006/relationships/image" Target="../media/image322.emf"/><Relationship Id="rId1" Type="http://schemas.openxmlformats.org/officeDocument/2006/relationships/slideLayout" Target="../slideLayouts/slideLayout2.xml"/><Relationship Id="rId2" Type="http://schemas.openxmlformats.org/officeDocument/2006/relationships/notesSlide" Target="../notesSlides/notesSlide15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3.xml"/><Relationship Id="rId3" Type="http://schemas.openxmlformats.org/officeDocument/2006/relationships/image" Target="../media/image380.png"/></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4.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diagramData" Target="../diagrams/data2.xml"/><Relationship Id="rId8" Type="http://schemas.openxmlformats.org/officeDocument/2006/relationships/diagramLayout" Target="../diagrams/layout2.xml"/><Relationship Id="rId9" Type="http://schemas.openxmlformats.org/officeDocument/2006/relationships/diagramQuickStyle" Target="../diagrams/quickStyle2.xml"/><Relationship Id="rId10" Type="http://schemas.openxmlformats.org/officeDocument/2006/relationships/diagramColors" Target="../diagrams/colors2.xml"/><Relationship Id="rId11"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11" Type="http://schemas.openxmlformats.org/officeDocument/2006/relationships/image" Target="../media/image42.png"/><Relationship Id="rId12" Type="http://schemas.openxmlformats.org/officeDocument/2006/relationships/image" Target="../media/image43.png"/><Relationship Id="rId13"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image" Target="../media/image33.png"/><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png"/><Relationship Id="rId8" Type="http://schemas.openxmlformats.org/officeDocument/2006/relationships/image" Target="../media/image39.png"/><Relationship Id="rId9" Type="http://schemas.openxmlformats.org/officeDocument/2006/relationships/image" Target="../media/image40.png"/><Relationship Id="rId10" Type="http://schemas.openxmlformats.org/officeDocument/2006/relationships/image" Target="../media/image41.png"/></Relationships>
</file>

<file path=ppt/slides/_rels/slide200.xml.rels><?xml version="1.0" encoding="UTF-8" standalone="yes"?>
<Relationships xmlns="http://schemas.openxmlformats.org/package/2006/relationships"><Relationship Id="rId3" Type="http://schemas.openxmlformats.org/officeDocument/2006/relationships/image" Target="../media/image381.png"/><Relationship Id="rId4" Type="http://schemas.openxmlformats.org/officeDocument/2006/relationships/image" Target="../media/image382.png"/><Relationship Id="rId5" Type="http://schemas.openxmlformats.org/officeDocument/2006/relationships/image" Target="../media/image383.png"/><Relationship Id="rId1" Type="http://schemas.openxmlformats.org/officeDocument/2006/relationships/slideLayout" Target="../slideLayouts/slideLayout14.xml"/><Relationship Id="rId2" Type="http://schemas.openxmlformats.org/officeDocument/2006/relationships/notesSlide" Target="../notesSlides/notesSlide155.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84.png"/><Relationship Id="rId3" Type="http://schemas.openxmlformats.org/officeDocument/2006/relationships/image" Target="../media/image385.png"/></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86.png"/></Relationships>
</file>

<file path=ppt/slides/_rels/slide203.xml.rels><?xml version="1.0" encoding="UTF-8" standalone="yes"?>
<Relationships xmlns="http://schemas.openxmlformats.org/package/2006/relationships"><Relationship Id="rId3" Type="http://schemas.openxmlformats.org/officeDocument/2006/relationships/image" Target="../media/image387.jpg"/><Relationship Id="rId4" Type="http://schemas.openxmlformats.org/officeDocument/2006/relationships/image" Target="../media/image388.jpg"/><Relationship Id="rId5" Type="http://schemas.openxmlformats.org/officeDocument/2006/relationships/image" Target="../media/image389.jpg"/><Relationship Id="rId6" Type="http://schemas.openxmlformats.org/officeDocument/2006/relationships/image" Target="../media/image390.png"/><Relationship Id="rId7" Type="http://schemas.openxmlformats.org/officeDocument/2006/relationships/image" Target="../media/image390.svg"/><Relationship Id="rId1" Type="http://schemas.openxmlformats.org/officeDocument/2006/relationships/slideLayout" Target="../slideLayouts/slideLayout15.xml"/><Relationship Id="rId2" Type="http://schemas.openxmlformats.org/officeDocument/2006/relationships/notesSlide" Target="../notesSlides/notesSlide156.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7.xml"/><Relationship Id="rId3" Type="http://schemas.openxmlformats.org/officeDocument/2006/relationships/image" Target="../media/image391.png"/></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8.xml"/><Relationship Id="rId3" Type="http://schemas.openxmlformats.org/officeDocument/2006/relationships/image" Target="../media/image392.png"/></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9.xml"/><Relationship Id="rId3" Type="http://schemas.openxmlformats.org/officeDocument/2006/relationships/image" Target="../media/image393.png"/></Relationships>
</file>

<file path=ppt/slides/_rels/slide207.xml.rels><?xml version="1.0" encoding="UTF-8" standalone="yes"?>
<Relationships xmlns="http://schemas.openxmlformats.org/package/2006/relationships"><Relationship Id="rId3" Type="http://schemas.openxmlformats.org/officeDocument/2006/relationships/image" Target="../media/image395.png"/><Relationship Id="rId4" Type="http://schemas.openxmlformats.org/officeDocument/2006/relationships/image" Target="../media/image396.tif"/><Relationship Id="rId5" Type="http://schemas.openxmlformats.org/officeDocument/2006/relationships/image" Target="../media/image397.tif"/><Relationship Id="rId6" Type="http://schemas.openxmlformats.org/officeDocument/2006/relationships/image" Target="../media/image398.png"/><Relationship Id="rId1" Type="http://schemas.openxmlformats.org/officeDocument/2006/relationships/slideLayout" Target="../slideLayouts/slideLayout14.xml"/><Relationship Id="rId2" Type="http://schemas.openxmlformats.org/officeDocument/2006/relationships/image" Target="../media/image394.png"/></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99.png"/></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00.png"/><Relationship Id="rId3" Type="http://schemas.openxmlformats.org/officeDocument/2006/relationships/image" Target="../media/image401.png"/></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0.xml"/><Relationship Id="rId3" Type="http://schemas.openxmlformats.org/officeDocument/2006/relationships/image" Target="../media/image402.png"/></Relationships>
</file>

<file path=ppt/slides/_rels/slide213.xml.rels><?xml version="1.0" encoding="UTF-8" standalone="yes"?>
<Relationships xmlns="http://schemas.openxmlformats.org/package/2006/relationships"><Relationship Id="rId3" Type="http://schemas.openxmlformats.org/officeDocument/2006/relationships/image" Target="../media/image404.png"/><Relationship Id="rId4" Type="http://schemas.openxmlformats.org/officeDocument/2006/relationships/image" Target="../media/image405.png"/><Relationship Id="rId1" Type="http://schemas.openxmlformats.org/officeDocument/2006/relationships/slideLayout" Target="../slideLayouts/slideLayout12.xml"/><Relationship Id="rId2" Type="http://schemas.openxmlformats.org/officeDocument/2006/relationships/image" Target="../media/image403.png"/></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06.png"/></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1.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07.png"/></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08.png"/></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09.png"/></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1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11.png"/></Relationships>
</file>

<file path=ppt/slides/_rels/slide221.xml.rels><?xml version="1.0" encoding="UTF-8" standalone="yes"?>
<Relationships xmlns="http://schemas.openxmlformats.org/package/2006/relationships"><Relationship Id="rId3" Type="http://schemas.openxmlformats.org/officeDocument/2006/relationships/image" Target="../media/image413.png"/><Relationship Id="rId4" Type="http://schemas.openxmlformats.org/officeDocument/2006/relationships/image" Target="../media/image414.png"/><Relationship Id="rId5" Type="http://schemas.openxmlformats.org/officeDocument/2006/relationships/image" Target="../media/image415.png"/><Relationship Id="rId6" Type="http://schemas.openxmlformats.org/officeDocument/2006/relationships/image" Target="../media/image416.png"/><Relationship Id="rId1" Type="http://schemas.openxmlformats.org/officeDocument/2006/relationships/slideLayout" Target="../slideLayouts/slideLayout12.xml"/><Relationship Id="rId2" Type="http://schemas.openxmlformats.org/officeDocument/2006/relationships/image" Target="../media/image412.jpeg"/></Relationships>
</file>

<file path=ppt/slides/_rels/slide222.xml.rels><?xml version="1.0" encoding="UTF-8" standalone="yes"?>
<Relationships xmlns="http://schemas.openxmlformats.org/package/2006/relationships"><Relationship Id="rId3" Type="http://schemas.openxmlformats.org/officeDocument/2006/relationships/image" Target="../media/image417.png"/><Relationship Id="rId4" Type="http://schemas.openxmlformats.org/officeDocument/2006/relationships/image" Target="../media/image418.png"/><Relationship Id="rId1" Type="http://schemas.openxmlformats.org/officeDocument/2006/relationships/slideLayout" Target="../slideLayouts/slideLayout12.xml"/><Relationship Id="rId2" Type="http://schemas.openxmlformats.org/officeDocument/2006/relationships/notesSlide" Target="../notesSlides/notesSlide16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19.png"/></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20.png"/><Relationship Id="rId3" Type="http://schemas.openxmlformats.org/officeDocument/2006/relationships/image" Target="../media/image421.png"/></Relationships>
</file>

<file path=ppt/slides/_rels/slide225.xml.rels><?xml version="1.0" encoding="UTF-8" standalone="yes"?>
<Relationships xmlns="http://schemas.openxmlformats.org/package/2006/relationships"><Relationship Id="rId3" Type="http://schemas.openxmlformats.org/officeDocument/2006/relationships/image" Target="../media/image422.png"/><Relationship Id="rId4" Type="http://schemas.openxmlformats.org/officeDocument/2006/relationships/image" Target="../media/image423.png"/><Relationship Id="rId5" Type="http://schemas.openxmlformats.org/officeDocument/2006/relationships/image" Target="../media/image424.png"/><Relationship Id="rId6" Type="http://schemas.openxmlformats.org/officeDocument/2006/relationships/image" Target="../media/image425.png"/><Relationship Id="rId7" Type="http://schemas.openxmlformats.org/officeDocument/2006/relationships/image" Target="../media/image426.png"/><Relationship Id="rId8" Type="http://schemas.openxmlformats.org/officeDocument/2006/relationships/image" Target="../media/image427.png"/><Relationship Id="rId9" Type="http://schemas.openxmlformats.org/officeDocument/2006/relationships/image" Target="../media/image428.svg"/><Relationship Id="rId10" Type="http://schemas.openxmlformats.org/officeDocument/2006/relationships/image" Target="../media/image428.png"/><Relationship Id="rId1" Type="http://schemas.openxmlformats.org/officeDocument/2006/relationships/slideLayout" Target="../slideLayouts/slideLayout12.xml"/><Relationship Id="rId2" Type="http://schemas.openxmlformats.org/officeDocument/2006/relationships/notesSlide" Target="../notesSlides/notesSlide163.xml"/></Relationships>
</file>

<file path=ppt/slides/_rels/slide226.xml.rels><?xml version="1.0" encoding="UTF-8" standalone="yes"?>
<Relationships xmlns="http://schemas.openxmlformats.org/package/2006/relationships"><Relationship Id="rId3" Type="http://schemas.openxmlformats.org/officeDocument/2006/relationships/image" Target="../media/image430.png"/><Relationship Id="rId4" Type="http://schemas.openxmlformats.org/officeDocument/2006/relationships/image" Target="../media/image431.png"/><Relationship Id="rId5" Type="http://schemas.openxmlformats.org/officeDocument/2006/relationships/image" Target="../media/image432.png"/><Relationship Id="rId1" Type="http://schemas.openxmlformats.org/officeDocument/2006/relationships/slideLayout" Target="../slideLayouts/slideLayout12.xml"/><Relationship Id="rId2" Type="http://schemas.openxmlformats.org/officeDocument/2006/relationships/image" Target="../media/image429.png"/></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33.png"/></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34.png"/></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3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6.png"/></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4.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5.xml"/></Relationships>
</file>

<file path=ppt/slides/_rels/slide234.xml.rels><?xml version="1.0" encoding="UTF-8" standalone="yes"?>
<Relationships xmlns="http://schemas.openxmlformats.org/package/2006/relationships"><Relationship Id="rId3" Type="http://schemas.openxmlformats.org/officeDocument/2006/relationships/hyperlink" Target="https://github.com/dmlc/dgl" TargetMode="External"/><Relationship Id="rId4" Type="http://schemas.openxmlformats.org/officeDocument/2006/relationships/hyperlink" Target="https://github.com/divelab/DIG" TargetMode="External"/><Relationship Id="rId1" Type="http://schemas.openxmlformats.org/officeDocument/2006/relationships/slideLayout" Target="../slideLayouts/slideLayout2.xml"/><Relationship Id="rId2" Type="http://schemas.openxmlformats.org/officeDocument/2006/relationships/image" Target="../media/image437.png"/></Relationships>
</file>

<file path=ppt/slides/_rels/slide235.xml.rels><?xml version="1.0" encoding="UTF-8" standalone="yes"?>
<Relationships xmlns="http://schemas.openxmlformats.org/package/2006/relationships"><Relationship Id="rId3" Type="http://schemas.openxmlformats.org/officeDocument/2006/relationships/image" Target="../media/image439.png"/><Relationship Id="rId4" Type="http://schemas.openxmlformats.org/officeDocument/2006/relationships/image" Target="../media/image440.png"/><Relationship Id="rId5" Type="http://schemas.openxmlformats.org/officeDocument/2006/relationships/image" Target="../media/image441.png"/><Relationship Id="rId1" Type="http://schemas.openxmlformats.org/officeDocument/2006/relationships/slideLayout" Target="../slideLayouts/slideLayout2.xml"/><Relationship Id="rId2" Type="http://schemas.openxmlformats.org/officeDocument/2006/relationships/image" Target="../media/image438.png"/></Relationships>
</file>

<file path=ppt/slides/_rels/slide236.xml.rels><?xml version="1.0" encoding="UTF-8" standalone="yes"?>
<Relationships xmlns="http://schemas.openxmlformats.org/package/2006/relationships"><Relationship Id="rId3" Type="http://schemas.openxmlformats.org/officeDocument/2006/relationships/image" Target="../media/image443.svg"/><Relationship Id="rId4" Type="http://schemas.openxmlformats.org/officeDocument/2006/relationships/image" Target="../media/image442.png"/><Relationship Id="rId5" Type="http://schemas.openxmlformats.org/officeDocument/2006/relationships/image" Target="../media/image445.svg"/><Relationship Id="rId6" Type="http://schemas.openxmlformats.org/officeDocument/2006/relationships/image" Target="../media/image443.png"/><Relationship Id="rId7" Type="http://schemas.openxmlformats.org/officeDocument/2006/relationships/image" Target="../media/image447.svg"/><Relationship Id="rId1" Type="http://schemas.openxmlformats.org/officeDocument/2006/relationships/slideLayout" Target="../slideLayouts/slideLayout2.xml"/><Relationship Id="rId2" Type="http://schemas.openxmlformats.org/officeDocument/2006/relationships/image" Target="../media/image261.png"/></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4.png"/></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5.png"/></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6.xml"/><Relationship Id="rId3" Type="http://schemas.openxmlformats.org/officeDocument/2006/relationships/image" Target="../media/image446.emf"/></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53.png"/><Relationship Id="rId7"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40.xml.rels><?xml version="1.0" encoding="UTF-8" standalone="yes"?>
<Relationships xmlns="http://schemas.openxmlformats.org/package/2006/relationships"><Relationship Id="rId3" Type="http://schemas.openxmlformats.org/officeDocument/2006/relationships/image" Target="../media/image447.png"/><Relationship Id="rId4" Type="http://schemas.openxmlformats.org/officeDocument/2006/relationships/image" Target="../media/image448.png"/><Relationship Id="rId1" Type="http://schemas.openxmlformats.org/officeDocument/2006/relationships/slideLayout" Target="../slideLayouts/slideLayout2.xml"/><Relationship Id="rId2" Type="http://schemas.openxmlformats.org/officeDocument/2006/relationships/notesSlide" Target="../notesSlides/notesSlide167.xml"/></Relationships>
</file>

<file path=ppt/slides/_rels/slide241.xml.rels><?xml version="1.0" encoding="UTF-8" standalone="yes"?>
<Relationships xmlns="http://schemas.openxmlformats.org/package/2006/relationships"><Relationship Id="rId3" Type="http://schemas.openxmlformats.org/officeDocument/2006/relationships/image" Target="../media/image449.png"/><Relationship Id="rId4" Type="http://schemas.openxmlformats.org/officeDocument/2006/relationships/image" Target="../media/image450.png"/><Relationship Id="rId1" Type="http://schemas.openxmlformats.org/officeDocument/2006/relationships/slideLayout" Target="../slideLayouts/slideLayout2.xml"/><Relationship Id="rId2" Type="http://schemas.openxmlformats.org/officeDocument/2006/relationships/notesSlide" Target="../notesSlides/notesSlide168.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9.xml"/><Relationship Id="rId3" Type="http://schemas.openxmlformats.org/officeDocument/2006/relationships/image" Target="../media/image451.png"/></Relationships>
</file>

<file path=ppt/slides/_rels/slide243.xml.rels><?xml version="1.0" encoding="UTF-8" standalone="yes"?>
<Relationships xmlns="http://schemas.openxmlformats.org/package/2006/relationships"><Relationship Id="rId3" Type="http://schemas.openxmlformats.org/officeDocument/2006/relationships/image" Target="../media/image452.png"/><Relationship Id="rId4" Type="http://schemas.openxmlformats.org/officeDocument/2006/relationships/image" Target="../media/image453.png"/><Relationship Id="rId1" Type="http://schemas.openxmlformats.org/officeDocument/2006/relationships/slideLayout" Target="../slideLayouts/slideLayout2.xml"/><Relationship Id="rId2" Type="http://schemas.openxmlformats.org/officeDocument/2006/relationships/notesSlide" Target="../notesSlides/notesSlide170.xml"/></Relationships>
</file>

<file path=ppt/slides/_rels/slide244.xml.rels><?xml version="1.0" encoding="UTF-8" standalone="yes"?>
<Relationships xmlns="http://schemas.openxmlformats.org/package/2006/relationships"><Relationship Id="rId3" Type="http://schemas.openxmlformats.org/officeDocument/2006/relationships/image" Target="../media/image454.png"/><Relationship Id="rId4" Type="http://schemas.openxmlformats.org/officeDocument/2006/relationships/image" Target="../media/image455.png"/><Relationship Id="rId5" Type="http://schemas.openxmlformats.org/officeDocument/2006/relationships/image" Target="../media/image456.png"/><Relationship Id="rId1" Type="http://schemas.openxmlformats.org/officeDocument/2006/relationships/slideLayout" Target="../slideLayouts/slideLayout2.xml"/><Relationship Id="rId2" Type="http://schemas.openxmlformats.org/officeDocument/2006/relationships/notesSlide" Target="../notesSlides/notesSlide171.xml"/></Relationships>
</file>

<file path=ppt/slides/_rels/slide245.xml.rels><?xml version="1.0" encoding="UTF-8" standalone="yes"?>
<Relationships xmlns="http://schemas.openxmlformats.org/package/2006/relationships"><Relationship Id="rId3" Type="http://schemas.openxmlformats.org/officeDocument/2006/relationships/image" Target="../media/image457.png"/><Relationship Id="rId4" Type="http://schemas.openxmlformats.org/officeDocument/2006/relationships/image" Target="../media/image458.png"/><Relationship Id="rId1" Type="http://schemas.openxmlformats.org/officeDocument/2006/relationships/slideLayout" Target="../slideLayouts/slideLayout2.xml"/><Relationship Id="rId2" Type="http://schemas.openxmlformats.org/officeDocument/2006/relationships/notesSlide" Target="../notesSlides/notesSlide17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3.xml"/><Relationship Id="rId3" Type="http://schemas.openxmlformats.org/officeDocument/2006/relationships/image" Target="../media/image459.png"/></Relationships>
</file>

<file path=ppt/slides/_rels/slide247.xml.rels><?xml version="1.0" encoding="UTF-8" standalone="yes"?>
<Relationships xmlns="http://schemas.openxmlformats.org/package/2006/relationships"><Relationship Id="rId3" Type="http://schemas.openxmlformats.org/officeDocument/2006/relationships/image" Target="../media/image460.png"/><Relationship Id="rId4" Type="http://schemas.openxmlformats.org/officeDocument/2006/relationships/hyperlink" Target="https://github.com/graph4ai/graph4nlp_demo" TargetMode="External"/><Relationship Id="rId1" Type="http://schemas.openxmlformats.org/officeDocument/2006/relationships/slideLayout" Target="../slideLayouts/slideLayout2.xml"/><Relationship Id="rId2" Type="http://schemas.openxmlformats.org/officeDocument/2006/relationships/notesSlide" Target="../notesSlides/notesSlide174.xml"/></Relationships>
</file>

<file path=ppt/slides/_rels/slide248.xml.rels><?xml version="1.0" encoding="UTF-8" standalone="yes"?>
<Relationships xmlns="http://schemas.openxmlformats.org/package/2006/relationships"><Relationship Id="rId3" Type="http://schemas.openxmlformats.org/officeDocument/2006/relationships/image" Target="../media/image461.png"/><Relationship Id="rId4" Type="http://schemas.openxmlformats.org/officeDocument/2006/relationships/hyperlink" Target="https://github.com/graph4ai/graph4nlp_demo/tree/main/AAAI2022_demo" TargetMode="External"/><Relationship Id="rId1" Type="http://schemas.openxmlformats.org/officeDocument/2006/relationships/slideLayout" Target="../slideLayouts/slideLayout2.xml"/><Relationship Id="rId2" Type="http://schemas.openxmlformats.org/officeDocument/2006/relationships/notesSlide" Target="../notesSlides/notesSlide175.xml"/></Relationships>
</file>

<file path=ppt/slides/_rels/slide249.xml.rels><?xml version="1.0" encoding="UTF-8" standalone="yes"?>
<Relationships xmlns="http://schemas.openxmlformats.org/package/2006/relationships"><Relationship Id="rId3" Type="http://schemas.openxmlformats.org/officeDocument/2006/relationships/hyperlink" Target="https://github.com/graph4ai/graph4nlp_demo/tree/main/AAAI2022_demo" TargetMode="External"/><Relationship Id="rId4" Type="http://schemas.openxmlformats.org/officeDocument/2006/relationships/image" Target="../media/image462.png"/><Relationship Id="rId1" Type="http://schemas.openxmlformats.org/officeDocument/2006/relationships/slideLayout" Target="../slideLayouts/slideLayout2.xml"/><Relationship Id="rId2" Type="http://schemas.openxmlformats.org/officeDocument/2006/relationships/notesSlide" Target="../notesSlides/notesSlide176.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250.xml.rels><?xml version="1.0" encoding="UTF-8" standalone="yes"?>
<Relationships xmlns="http://schemas.openxmlformats.org/package/2006/relationships"><Relationship Id="rId3" Type="http://schemas.openxmlformats.org/officeDocument/2006/relationships/hyperlink" Target="https://github.com/graph4ai/graph4nlp_demo/tree/main/AAAI2022_demo" TargetMode="External"/><Relationship Id="rId4" Type="http://schemas.openxmlformats.org/officeDocument/2006/relationships/image" Target="../media/image463.png"/><Relationship Id="rId1" Type="http://schemas.openxmlformats.org/officeDocument/2006/relationships/slideLayout" Target="../slideLayouts/slideLayout2.xml"/><Relationship Id="rId2" Type="http://schemas.openxmlformats.org/officeDocument/2006/relationships/notesSlide" Target="../notesSlides/notesSlide177.xml"/></Relationships>
</file>

<file path=ppt/slides/_rels/slide251.xml.rels><?xml version="1.0" encoding="UTF-8" standalone="yes"?>
<Relationships xmlns="http://schemas.openxmlformats.org/package/2006/relationships"><Relationship Id="rId3" Type="http://schemas.openxmlformats.org/officeDocument/2006/relationships/image" Target="../media/image464.png"/><Relationship Id="rId4" Type="http://schemas.openxmlformats.org/officeDocument/2006/relationships/hyperlink" Target="https://github.com/graph4ai/graph4nlp_demo/tree/main/AAAI2022_demo" TargetMode="External"/><Relationship Id="rId1" Type="http://schemas.openxmlformats.org/officeDocument/2006/relationships/slideLayout" Target="../slideLayouts/slideLayout2.xml"/><Relationship Id="rId2" Type="http://schemas.openxmlformats.org/officeDocument/2006/relationships/notesSlide" Target="../notesSlides/notesSlide178.xml"/></Relationships>
</file>

<file path=ppt/slides/_rels/slide252.xml.rels><?xml version="1.0" encoding="UTF-8" standalone="yes"?>
<Relationships xmlns="http://schemas.openxmlformats.org/package/2006/relationships"><Relationship Id="rId3" Type="http://schemas.openxmlformats.org/officeDocument/2006/relationships/image" Target="../media/image465.png"/><Relationship Id="rId4" Type="http://schemas.openxmlformats.org/officeDocument/2006/relationships/hyperlink" Target="https://github.com/graph4ai/graph4nlp_demo/tree/main/AAAI2022_demo" TargetMode="External"/><Relationship Id="rId1" Type="http://schemas.openxmlformats.org/officeDocument/2006/relationships/slideLayout" Target="../slideLayouts/slideLayout2.xml"/><Relationship Id="rId2" Type="http://schemas.openxmlformats.org/officeDocument/2006/relationships/notesSlide" Target="../notesSlides/notesSlide179.xml"/></Relationships>
</file>

<file path=ppt/slides/_rels/slide253.xml.rels><?xml version="1.0" encoding="UTF-8" standalone="yes"?>
<Relationships xmlns="http://schemas.openxmlformats.org/package/2006/relationships"><Relationship Id="rId3" Type="http://schemas.openxmlformats.org/officeDocument/2006/relationships/hyperlink" Target="https://github.com/graph4ai/graph4nlp_demo/tree/main/AAAI2022_demo" TargetMode="External"/><Relationship Id="rId4" Type="http://schemas.openxmlformats.org/officeDocument/2006/relationships/image" Target="../media/image466.png"/><Relationship Id="rId1" Type="http://schemas.openxmlformats.org/officeDocument/2006/relationships/slideLayout" Target="../slideLayouts/slideLayout2.xml"/><Relationship Id="rId2" Type="http://schemas.openxmlformats.org/officeDocument/2006/relationships/notesSlide" Target="../notesSlides/notesSlide180.xml"/></Relationships>
</file>

<file path=ppt/slides/_rels/slide254.xml.rels><?xml version="1.0" encoding="UTF-8" standalone="yes"?>
<Relationships xmlns="http://schemas.openxmlformats.org/package/2006/relationships"><Relationship Id="rId3" Type="http://schemas.openxmlformats.org/officeDocument/2006/relationships/image" Target="../media/image460.png"/><Relationship Id="rId4" Type="http://schemas.openxmlformats.org/officeDocument/2006/relationships/hyperlink" Target="https://github.com/graph4ai/graph4nlp_demo" TargetMode="External"/><Relationship Id="rId1" Type="http://schemas.openxmlformats.org/officeDocument/2006/relationships/slideLayout" Target="../slideLayouts/slideLayout2.xml"/><Relationship Id="rId2" Type="http://schemas.openxmlformats.org/officeDocument/2006/relationships/notesSlide" Target="../notesSlides/notesSlide181.xml"/></Relationships>
</file>

<file path=ppt/slides/_rels/slide255.xml.rels><?xml version="1.0" encoding="UTF-8" standalone="yes"?>
<Relationships xmlns="http://schemas.openxmlformats.org/package/2006/relationships"><Relationship Id="rId3" Type="http://schemas.openxmlformats.org/officeDocument/2006/relationships/hyperlink" Target="https://github.com/graph4ai/graph4nlp_demo/tree/main/AAAI2022_demo" TargetMode="External"/><Relationship Id="rId4" Type="http://schemas.openxmlformats.org/officeDocument/2006/relationships/image" Target="../media/image467.png"/><Relationship Id="rId1" Type="http://schemas.openxmlformats.org/officeDocument/2006/relationships/slideLayout" Target="../slideLayouts/slideLayout2.xml"/><Relationship Id="rId2" Type="http://schemas.openxmlformats.org/officeDocument/2006/relationships/notesSlide" Target="../notesSlides/notesSlide182.xml"/></Relationships>
</file>

<file path=ppt/slides/_rels/slide256.xml.rels><?xml version="1.0" encoding="UTF-8" standalone="yes"?>
<Relationships xmlns="http://schemas.openxmlformats.org/package/2006/relationships"><Relationship Id="rId3" Type="http://schemas.openxmlformats.org/officeDocument/2006/relationships/image" Target="../media/image468.png"/><Relationship Id="rId4" Type="http://schemas.openxmlformats.org/officeDocument/2006/relationships/hyperlink" Target="https://github.com/graph4ai/graph4nlp_demo/tree/main/AAAI2022_demo" TargetMode="External"/><Relationship Id="rId1" Type="http://schemas.openxmlformats.org/officeDocument/2006/relationships/slideLayout" Target="../slideLayouts/slideLayout2.xml"/><Relationship Id="rId2" Type="http://schemas.openxmlformats.org/officeDocument/2006/relationships/notesSlide" Target="../notesSlides/notesSlide183.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9.png"/><Relationship Id="rId3" Type="http://schemas.openxmlformats.org/officeDocument/2006/relationships/image" Target="../media/image470.png"/></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4.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62.png"/><Relationship Id="rId7"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5.xml"/></Relationships>
</file>

<file path=ppt/slides/_rels/slide261.xml.rels><?xml version="1.0" encoding="UTF-8" standalone="yes"?>
<Relationships xmlns="http://schemas.openxmlformats.org/package/2006/relationships"><Relationship Id="rId3" Type="http://schemas.openxmlformats.org/officeDocument/2006/relationships/hyperlink" Target="https://arxiv.org/abs/2106.06090" TargetMode="External"/><Relationship Id="rId4" Type="http://schemas.openxmlformats.org/officeDocument/2006/relationships/hyperlink" Target="https://github.com/graph4ai/graph4nlp" TargetMode="External"/><Relationship Id="rId5" Type="http://schemas.openxmlformats.org/officeDocument/2006/relationships/hyperlink" Target="https://github.com/graph4ai/graph4nlp_demo" TargetMode="External"/><Relationship Id="rId6" Type="http://schemas.openxmlformats.org/officeDocument/2006/relationships/hyperlink" Target="https://github.com/graph4ai/graph4nlp_literature" TargetMode="External"/><Relationship Id="rId1" Type="http://schemas.openxmlformats.org/officeDocument/2006/relationships/slideLayout" Target="../slideLayouts/slideLayout2.xml"/><Relationship Id="rId2" Type="http://schemas.openxmlformats.org/officeDocument/2006/relationships/hyperlink" Target="https://dlg4nlp.github.io/index.html" TargetMode="Externa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 Id="rId3" Type="http://schemas.openxmlformats.org/officeDocument/2006/relationships/image" Target="../media/image65.png"/></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7" Type="http://schemas.openxmlformats.org/officeDocument/2006/relationships/image" Target="../media/image66.png"/><Relationship Id="rId1" Type="http://schemas.openxmlformats.org/officeDocument/2006/relationships/slideLayout" Target="../slideLayouts/slideLayout2.xml"/><Relationship Id="rId2" Type="http://schemas.openxmlformats.org/officeDocument/2006/relationships/diagramData" Target="../diagrams/data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7.emf"/><Relationship Id="rId4" Type="http://schemas.openxmlformats.org/officeDocument/2006/relationships/image" Target="../media/image68.emf"/><Relationship Id="rId5"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70.emf"/></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73.png"/><Relationship Id="rId6" Type="http://schemas.openxmlformats.org/officeDocument/2006/relationships/image" Target="../media/image74.png"/><Relationship Id="rId7" Type="http://schemas.openxmlformats.org/officeDocument/2006/relationships/image" Target="../media/image75.png"/><Relationship Id="rId8" Type="http://schemas.openxmlformats.org/officeDocument/2006/relationships/image" Target="../media/image76.png"/><Relationship Id="rId9" Type="http://schemas.openxmlformats.org/officeDocument/2006/relationships/image" Target="../media/image77.png"/><Relationship Id="rId10" Type="http://schemas.openxmlformats.org/officeDocument/2006/relationships/image" Target="../media/image78.png"/><Relationship Id="rId11" Type="http://schemas.openxmlformats.org/officeDocument/2006/relationships/image" Target="../media/image79.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5" Type="http://schemas.openxmlformats.org/officeDocument/2006/relationships/image" Target="../media/image82.png"/><Relationship Id="rId6" Type="http://schemas.openxmlformats.org/officeDocument/2006/relationships/image" Target="../media/image83.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6.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5" Type="http://schemas.openxmlformats.org/officeDocument/2006/relationships/image" Target="../media/image86.png"/><Relationship Id="rId6" Type="http://schemas.openxmlformats.org/officeDocument/2006/relationships/image" Target="../media/image87.png"/><Relationship Id="rId7" Type="http://schemas.openxmlformats.org/officeDocument/2006/relationships/image" Target="../media/image88.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7.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0.png"/><Relationship Id="rId5" Type="http://schemas.openxmlformats.org/officeDocument/2006/relationships/image" Target="../media/image91.png"/><Relationship Id="rId6" Type="http://schemas.openxmlformats.org/officeDocument/2006/relationships/image" Target="../media/image92.png"/><Relationship Id="rId7" Type="http://schemas.openxmlformats.org/officeDocument/2006/relationships/image" Target="../media/image93.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8.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png"/><Relationship Id="rId5" Type="http://schemas.openxmlformats.org/officeDocument/2006/relationships/image" Target="../media/image96.png"/><Relationship Id="rId6" Type="http://schemas.openxmlformats.org/officeDocument/2006/relationships/image" Target="../media/image97.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9.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png"/><Relationship Id="rId5" Type="http://schemas.openxmlformats.org/officeDocument/2006/relationships/image" Target="../media/image100.png"/><Relationship Id="rId6" Type="http://schemas.openxmlformats.org/officeDocument/2006/relationships/image" Target="../media/image101.png"/><Relationship Id="rId7" Type="http://schemas.openxmlformats.org/officeDocument/2006/relationships/image" Target="../media/image102.png"/><Relationship Id="rId8" Type="http://schemas.openxmlformats.org/officeDocument/2006/relationships/image" Target="../media/image103.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105.png"/><Relationship Id="rId5" Type="http://schemas.openxmlformats.org/officeDocument/2006/relationships/image" Target="../media/image106.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41.xml.rels><?xml version="1.0" encoding="UTF-8" standalone="yes"?>
<Relationships xmlns="http://schemas.openxmlformats.org/package/2006/relationships"><Relationship Id="rId3" Type="http://schemas.openxmlformats.org/officeDocument/2006/relationships/image" Target="../media/image107.png"/><Relationship Id="rId4" Type="http://schemas.openxmlformats.org/officeDocument/2006/relationships/image" Target="../media/image108.png"/><Relationship Id="rId5" Type="http://schemas.openxmlformats.org/officeDocument/2006/relationships/image" Target="../media/image109.png"/><Relationship Id="rId6" Type="http://schemas.openxmlformats.org/officeDocument/2006/relationships/image" Target="../media/image110.png"/><Relationship Id="rId7" Type="http://schemas.openxmlformats.org/officeDocument/2006/relationships/image" Target="../media/image111.png"/><Relationship Id="rId8" Type="http://schemas.openxmlformats.org/officeDocument/2006/relationships/image" Target="../media/image112.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1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14.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45.xml.rels><?xml version="1.0" encoding="UTF-8" standalone="yes"?>
<Relationships xmlns="http://schemas.openxmlformats.org/package/2006/relationships"><Relationship Id="rId3" Type="http://schemas.openxmlformats.org/officeDocument/2006/relationships/image" Target="../media/image115.emf"/><Relationship Id="rId4" Type="http://schemas.openxmlformats.org/officeDocument/2006/relationships/image" Target="../media/image116.emf"/><Relationship Id="rId5" Type="http://schemas.openxmlformats.org/officeDocument/2006/relationships/image" Target="../media/image117.emf"/><Relationship Id="rId6" Type="http://schemas.openxmlformats.org/officeDocument/2006/relationships/image" Target="../media/image118.emf"/><Relationship Id="rId7" Type="http://schemas.openxmlformats.org/officeDocument/2006/relationships/image" Target="../media/image119.emf"/><Relationship Id="rId8" Type="http://schemas.openxmlformats.org/officeDocument/2006/relationships/image" Target="../media/image120.emf"/><Relationship Id="rId9" Type="http://schemas.openxmlformats.org/officeDocument/2006/relationships/image" Target="../media/image121.emf"/><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22.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23.emf"/></Relationships>
</file>

<file path=ppt/slides/_rels/slide48.xml.rels><?xml version="1.0" encoding="UTF-8" standalone="yes"?>
<Relationships xmlns="http://schemas.openxmlformats.org/package/2006/relationships"><Relationship Id="rId3" Type="http://schemas.openxmlformats.org/officeDocument/2006/relationships/image" Target="../media/image124.emf"/><Relationship Id="rId4" Type="http://schemas.openxmlformats.org/officeDocument/2006/relationships/image" Target="../media/image125.emf"/><Relationship Id="rId5" Type="http://schemas.openxmlformats.org/officeDocument/2006/relationships/image" Target="../media/image126.emf"/><Relationship Id="rId6" Type="http://schemas.openxmlformats.org/officeDocument/2006/relationships/image" Target="../media/image127.emf"/><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49.xml.rels><?xml version="1.0" encoding="UTF-8" standalone="yes"?>
<Relationships xmlns="http://schemas.openxmlformats.org/package/2006/relationships"><Relationship Id="rId3" Type="http://schemas.openxmlformats.org/officeDocument/2006/relationships/image" Target="../media/image128.emf"/><Relationship Id="rId4" Type="http://schemas.openxmlformats.org/officeDocument/2006/relationships/image" Target="../media/image129.emf"/><Relationship Id="rId5" Type="http://schemas.openxmlformats.org/officeDocument/2006/relationships/image" Target="../media/image130.emf"/><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jp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131.emf"/><Relationship Id="rId4" Type="http://schemas.openxmlformats.org/officeDocument/2006/relationships/image" Target="../media/image132.emf"/><Relationship Id="rId5" Type="http://schemas.openxmlformats.org/officeDocument/2006/relationships/image" Target="../media/image133.emf"/><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51.xml.rels><?xml version="1.0" encoding="UTF-8" standalone="yes"?>
<Relationships xmlns="http://schemas.openxmlformats.org/package/2006/relationships"><Relationship Id="rId3" Type="http://schemas.openxmlformats.org/officeDocument/2006/relationships/image" Target="../media/image134.emf"/><Relationship Id="rId4" Type="http://schemas.openxmlformats.org/officeDocument/2006/relationships/image" Target="../media/image135.emf"/><Relationship Id="rId5" Type="http://schemas.openxmlformats.org/officeDocument/2006/relationships/image" Target="../media/image136.emf"/><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52.xml.rels><?xml version="1.0" encoding="UTF-8" standalone="yes"?>
<Relationships xmlns="http://schemas.openxmlformats.org/package/2006/relationships"><Relationship Id="rId3" Type="http://schemas.openxmlformats.org/officeDocument/2006/relationships/image" Target="../media/image137.emf"/><Relationship Id="rId4" Type="http://schemas.openxmlformats.org/officeDocument/2006/relationships/image" Target="../media/image138.emf"/><Relationship Id="rId5" Type="http://schemas.openxmlformats.org/officeDocument/2006/relationships/image" Target="../media/image139.emf"/><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40.emf"/></Relationships>
</file>

<file path=ppt/slides/_rels/slide54.xml.rels><?xml version="1.0" encoding="UTF-8" standalone="yes"?>
<Relationships xmlns="http://schemas.openxmlformats.org/package/2006/relationships"><Relationship Id="rId3" Type="http://schemas.openxmlformats.org/officeDocument/2006/relationships/image" Target="../media/image141.emf"/><Relationship Id="rId4" Type="http://schemas.openxmlformats.org/officeDocument/2006/relationships/image" Target="../media/image142.emf"/><Relationship Id="rId5" Type="http://schemas.openxmlformats.org/officeDocument/2006/relationships/image" Target="../media/image143.emf"/><Relationship Id="rId6" Type="http://schemas.openxmlformats.org/officeDocument/2006/relationships/image" Target="../media/image144.emf"/><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45.e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146.emf"/></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1" Type="http://schemas.openxmlformats.org/officeDocument/2006/relationships/themeOverride" Target="../theme/themeOverride1.xml"/><Relationship Id="rId2"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61.xml.rels><?xml version="1.0" encoding="UTF-8" standalone="yes"?>
<Relationships xmlns="http://schemas.openxmlformats.org/package/2006/relationships"><Relationship Id="rId3" Type="http://schemas.openxmlformats.org/officeDocument/2006/relationships/image" Target="../media/image147.png"/><Relationship Id="rId4" Type="http://schemas.openxmlformats.org/officeDocument/2006/relationships/image" Target="../media/image148.png"/><Relationship Id="rId5" Type="http://schemas.openxmlformats.org/officeDocument/2006/relationships/image" Target="../media/image149.png"/><Relationship Id="rId6" Type="http://schemas.openxmlformats.org/officeDocument/2006/relationships/image" Target="../media/image150.png"/><Relationship Id="rId7" Type="http://schemas.openxmlformats.org/officeDocument/2006/relationships/image" Target="../media/image151.png"/><Relationship Id="rId8" Type="http://schemas.openxmlformats.org/officeDocument/2006/relationships/image" Target="../media/image152.png"/><Relationship Id="rId9" Type="http://schemas.openxmlformats.org/officeDocument/2006/relationships/image" Target="../media/image153.pn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6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65.xml.rels><?xml version="1.0" encoding="UTF-8" standalone="yes"?>
<Relationships xmlns="http://schemas.openxmlformats.org/package/2006/relationships"><Relationship Id="rId20" Type="http://schemas.openxmlformats.org/officeDocument/2006/relationships/image" Target="../media/image171.emf"/><Relationship Id="rId21" Type="http://schemas.openxmlformats.org/officeDocument/2006/relationships/image" Target="../media/image172.emf"/><Relationship Id="rId22" Type="http://schemas.openxmlformats.org/officeDocument/2006/relationships/image" Target="../media/image173.emf"/><Relationship Id="rId23" Type="http://schemas.openxmlformats.org/officeDocument/2006/relationships/image" Target="../media/image174.emf"/><Relationship Id="rId24" Type="http://schemas.openxmlformats.org/officeDocument/2006/relationships/image" Target="../media/image175.emf"/><Relationship Id="rId25" Type="http://schemas.openxmlformats.org/officeDocument/2006/relationships/image" Target="../media/image176.emf"/><Relationship Id="rId26" Type="http://schemas.openxmlformats.org/officeDocument/2006/relationships/image" Target="../media/image177.emf"/><Relationship Id="rId27" Type="http://schemas.openxmlformats.org/officeDocument/2006/relationships/image" Target="../media/image178.emf"/><Relationship Id="rId28" Type="http://schemas.openxmlformats.org/officeDocument/2006/relationships/image" Target="../media/image179.emf"/><Relationship Id="rId29" Type="http://schemas.openxmlformats.org/officeDocument/2006/relationships/image" Target="../media/image180.emf"/><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154.emf"/><Relationship Id="rId4" Type="http://schemas.openxmlformats.org/officeDocument/2006/relationships/image" Target="../media/image155.emf"/><Relationship Id="rId5" Type="http://schemas.openxmlformats.org/officeDocument/2006/relationships/image" Target="../media/image156.emf"/><Relationship Id="rId30" Type="http://schemas.openxmlformats.org/officeDocument/2006/relationships/image" Target="../media/image181.emf"/><Relationship Id="rId31" Type="http://schemas.openxmlformats.org/officeDocument/2006/relationships/image" Target="../media/image182.emf"/><Relationship Id="rId32" Type="http://schemas.openxmlformats.org/officeDocument/2006/relationships/image" Target="../media/image183.emf"/><Relationship Id="rId9" Type="http://schemas.openxmlformats.org/officeDocument/2006/relationships/image" Target="../media/image160.emf"/><Relationship Id="rId6" Type="http://schemas.openxmlformats.org/officeDocument/2006/relationships/image" Target="../media/image157.emf"/><Relationship Id="rId7" Type="http://schemas.openxmlformats.org/officeDocument/2006/relationships/image" Target="../media/image158.emf"/><Relationship Id="rId8" Type="http://schemas.openxmlformats.org/officeDocument/2006/relationships/image" Target="../media/image159.emf"/><Relationship Id="rId33" Type="http://schemas.openxmlformats.org/officeDocument/2006/relationships/image" Target="../media/image184.emf"/><Relationship Id="rId10" Type="http://schemas.openxmlformats.org/officeDocument/2006/relationships/image" Target="../media/image161.emf"/><Relationship Id="rId11" Type="http://schemas.openxmlformats.org/officeDocument/2006/relationships/image" Target="../media/image162.emf"/><Relationship Id="rId12" Type="http://schemas.openxmlformats.org/officeDocument/2006/relationships/image" Target="../media/image163.emf"/><Relationship Id="rId13" Type="http://schemas.openxmlformats.org/officeDocument/2006/relationships/image" Target="../media/image164.emf"/><Relationship Id="rId14" Type="http://schemas.openxmlformats.org/officeDocument/2006/relationships/image" Target="../media/image165.emf"/><Relationship Id="rId15" Type="http://schemas.openxmlformats.org/officeDocument/2006/relationships/image" Target="../media/image166.emf"/><Relationship Id="rId16" Type="http://schemas.openxmlformats.org/officeDocument/2006/relationships/image" Target="../media/image167.emf"/><Relationship Id="rId17" Type="http://schemas.openxmlformats.org/officeDocument/2006/relationships/image" Target="../media/image168.emf"/><Relationship Id="rId18" Type="http://schemas.openxmlformats.org/officeDocument/2006/relationships/image" Target="../media/image169.emf"/><Relationship Id="rId19" Type="http://schemas.openxmlformats.org/officeDocument/2006/relationships/image" Target="../media/image170.emf"/></Relationships>
</file>

<file path=ppt/slides/_rels/slide66.xml.rels><?xml version="1.0" encoding="UTF-8" standalone="yes"?>
<Relationships xmlns="http://schemas.openxmlformats.org/package/2006/relationships"><Relationship Id="rId3" Type="http://schemas.openxmlformats.org/officeDocument/2006/relationships/image" Target="../media/image185.emf"/><Relationship Id="rId4" Type="http://schemas.openxmlformats.org/officeDocument/2006/relationships/image" Target="../media/image186.emf"/><Relationship Id="rId5" Type="http://schemas.openxmlformats.org/officeDocument/2006/relationships/image" Target="../media/image187.emf"/><Relationship Id="rId6" Type="http://schemas.openxmlformats.org/officeDocument/2006/relationships/image" Target="../media/image188.emf"/><Relationship Id="rId7" Type="http://schemas.openxmlformats.org/officeDocument/2006/relationships/image" Target="../media/image189.emf"/><Relationship Id="rId8" Type="http://schemas.openxmlformats.org/officeDocument/2006/relationships/image" Target="../media/image190.emf"/><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68.em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191.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92.emf"/><Relationship Id="rId4" Type="http://schemas.openxmlformats.org/officeDocument/2006/relationships/image" Target="../media/image193.emf"/><Relationship Id="rId5" Type="http://schemas.openxmlformats.org/officeDocument/2006/relationships/image" Target="../media/image194.emf"/><Relationship Id="rId6" Type="http://schemas.openxmlformats.org/officeDocument/2006/relationships/image" Target="../media/image195.png"/><Relationship Id="rId7" Type="http://schemas.openxmlformats.org/officeDocument/2006/relationships/image" Target="../media/image196.png"/><Relationship Id="rId8" Type="http://schemas.openxmlformats.org/officeDocument/2006/relationships/image" Target="../media/image197.emf"/><Relationship Id="rId9" Type="http://schemas.openxmlformats.org/officeDocument/2006/relationships/image" Target="../media/image198.emf"/><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71.xml.rels><?xml version="1.0" encoding="UTF-8" standalone="yes"?>
<Relationships xmlns="http://schemas.openxmlformats.org/package/2006/relationships"><Relationship Id="rId3" Type="http://schemas.openxmlformats.org/officeDocument/2006/relationships/image" Target="../media/image199.emf"/><Relationship Id="rId4" Type="http://schemas.openxmlformats.org/officeDocument/2006/relationships/image" Target="../media/image200.emf"/><Relationship Id="rId5" Type="http://schemas.openxmlformats.org/officeDocument/2006/relationships/image" Target="../media/image201.emf"/><Relationship Id="rId6" Type="http://schemas.openxmlformats.org/officeDocument/2006/relationships/image" Target="../media/image202.emf"/><Relationship Id="rId7" Type="http://schemas.openxmlformats.org/officeDocument/2006/relationships/image" Target="../media/image203.emf"/><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72.xml.rels><?xml version="1.0" encoding="UTF-8" standalone="yes"?>
<Relationships xmlns="http://schemas.openxmlformats.org/package/2006/relationships"><Relationship Id="rId3" Type="http://schemas.openxmlformats.org/officeDocument/2006/relationships/image" Target="../media/image204.emf"/><Relationship Id="rId4" Type="http://schemas.openxmlformats.org/officeDocument/2006/relationships/image" Target="../media/image205.emf"/><Relationship Id="rId5" Type="http://schemas.openxmlformats.org/officeDocument/2006/relationships/image" Target="../media/image206.emf"/><Relationship Id="rId6" Type="http://schemas.openxmlformats.org/officeDocument/2006/relationships/image" Target="../media/image207.emf"/><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73.xml.rels><?xml version="1.0" encoding="UTF-8" standalone="yes"?>
<Relationships xmlns="http://schemas.openxmlformats.org/package/2006/relationships"><Relationship Id="rId3" Type="http://schemas.openxmlformats.org/officeDocument/2006/relationships/image" Target="../media/image208.emf"/><Relationship Id="rId4" Type="http://schemas.openxmlformats.org/officeDocument/2006/relationships/image" Target="../media/image209.emf"/><Relationship Id="rId5" Type="http://schemas.openxmlformats.org/officeDocument/2006/relationships/image" Target="../media/image210.emf"/><Relationship Id="rId6" Type="http://schemas.openxmlformats.org/officeDocument/2006/relationships/image" Target="../media/image211.emf"/><Relationship Id="rId7" Type="http://schemas.openxmlformats.org/officeDocument/2006/relationships/image" Target="../media/image212.emf"/><Relationship Id="rId8" Type="http://schemas.openxmlformats.org/officeDocument/2006/relationships/image" Target="../media/image213.emf"/><Relationship Id="rId9" Type="http://schemas.openxmlformats.org/officeDocument/2006/relationships/image" Target="../media/image214.emf"/><Relationship Id="rId10" Type="http://schemas.openxmlformats.org/officeDocument/2006/relationships/image" Target="../media/image215.emf"/><Relationship Id="rId11" Type="http://schemas.openxmlformats.org/officeDocument/2006/relationships/image" Target="../media/image216.emf"/><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217.emf"/></Relationships>
</file>

<file path=ppt/slides/_rels/slide75.xml.rels><?xml version="1.0" encoding="UTF-8" standalone="yes"?>
<Relationships xmlns="http://schemas.openxmlformats.org/package/2006/relationships"><Relationship Id="rId3" Type="http://schemas.openxmlformats.org/officeDocument/2006/relationships/image" Target="../media/image218.emf"/><Relationship Id="rId4" Type="http://schemas.openxmlformats.org/officeDocument/2006/relationships/image" Target="../media/image219.emf"/><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76.xml.rels><?xml version="1.0" encoding="UTF-8" standalone="yes"?>
<Relationships xmlns="http://schemas.openxmlformats.org/package/2006/relationships"><Relationship Id="rId3" Type="http://schemas.openxmlformats.org/officeDocument/2006/relationships/image" Target="../media/image220.emf"/><Relationship Id="rId4" Type="http://schemas.openxmlformats.org/officeDocument/2006/relationships/image" Target="../media/image221.emf"/><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78.xml.rels><?xml version="1.0" encoding="UTF-8" standalone="yes"?>
<Relationships xmlns="http://schemas.openxmlformats.org/package/2006/relationships"><Relationship Id="rId3" Type="http://schemas.openxmlformats.org/officeDocument/2006/relationships/image" Target="../media/image222.emf"/><Relationship Id="rId4" Type="http://schemas.openxmlformats.org/officeDocument/2006/relationships/image" Target="../media/image223.png"/><Relationship Id="rId5" Type="http://schemas.openxmlformats.org/officeDocument/2006/relationships/image" Target="../media/image224.png"/><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79.xml.rels><?xml version="1.0" encoding="UTF-8" standalone="yes"?>
<Relationships xmlns="http://schemas.openxmlformats.org/package/2006/relationships"><Relationship Id="rId3" Type="http://schemas.openxmlformats.org/officeDocument/2006/relationships/image" Target="../media/image225.emf"/><Relationship Id="rId4" Type="http://schemas.openxmlformats.org/officeDocument/2006/relationships/image" Target="../media/image226.png"/><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80.xml.rels><?xml version="1.0" encoding="UTF-8" standalone="yes"?>
<Relationships xmlns="http://schemas.openxmlformats.org/package/2006/relationships"><Relationship Id="rId3" Type="http://schemas.openxmlformats.org/officeDocument/2006/relationships/image" Target="../media/image227.png"/><Relationship Id="rId4" Type="http://schemas.openxmlformats.org/officeDocument/2006/relationships/image" Target="../media/image228.emf"/><Relationship Id="rId5" Type="http://schemas.openxmlformats.org/officeDocument/2006/relationships/image" Target="../media/image229.emf"/><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81.xml.rels><?xml version="1.0" encoding="UTF-8" standalone="yes"?>
<Relationships xmlns="http://schemas.openxmlformats.org/package/2006/relationships"><Relationship Id="rId3" Type="http://schemas.openxmlformats.org/officeDocument/2006/relationships/image" Target="../media/image230.emf"/><Relationship Id="rId4" Type="http://schemas.openxmlformats.org/officeDocument/2006/relationships/image" Target="../media/image231.emf"/><Relationship Id="rId5" Type="http://schemas.openxmlformats.org/officeDocument/2006/relationships/image" Target="../media/image232.emf"/><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234.tiff"/><Relationship Id="rId4" Type="http://schemas.openxmlformats.org/officeDocument/2006/relationships/image" Target="../media/image235.png"/><Relationship Id="rId1" Type="http://schemas.openxmlformats.org/officeDocument/2006/relationships/slideLayout" Target="../slideLayouts/slideLayout4.xml"/><Relationship Id="rId2" Type="http://schemas.openxmlformats.org/officeDocument/2006/relationships/image" Target="../media/image233.tiff"/></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6.emf"/></Relationships>
</file>

<file path=ppt/slides/_rels/slide85.xml.rels><?xml version="1.0" encoding="UTF-8" standalone="yes"?>
<Relationships xmlns="http://schemas.openxmlformats.org/package/2006/relationships"><Relationship Id="rId3" Type="http://schemas.openxmlformats.org/officeDocument/2006/relationships/image" Target="../media/image192.emf"/><Relationship Id="rId4" Type="http://schemas.openxmlformats.org/officeDocument/2006/relationships/image" Target="../media/image193.emf"/><Relationship Id="rId5" Type="http://schemas.openxmlformats.org/officeDocument/2006/relationships/image" Target="../media/image194.emf"/><Relationship Id="rId6" Type="http://schemas.openxmlformats.org/officeDocument/2006/relationships/image" Target="../media/image195.png"/><Relationship Id="rId7" Type="http://schemas.openxmlformats.org/officeDocument/2006/relationships/image" Target="../media/image196.png"/><Relationship Id="rId8" Type="http://schemas.openxmlformats.org/officeDocument/2006/relationships/image" Target="../media/image197.emf"/><Relationship Id="rId9" Type="http://schemas.openxmlformats.org/officeDocument/2006/relationships/image" Target="../media/image198.emf"/><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86.xml.rels><?xml version="1.0" encoding="UTF-8" standalone="yes"?>
<Relationships xmlns="http://schemas.openxmlformats.org/package/2006/relationships"><Relationship Id="rId3" Type="http://schemas.openxmlformats.org/officeDocument/2006/relationships/image" Target="../media/image199.emf"/><Relationship Id="rId4" Type="http://schemas.openxmlformats.org/officeDocument/2006/relationships/image" Target="../media/image200.emf"/><Relationship Id="rId5" Type="http://schemas.openxmlformats.org/officeDocument/2006/relationships/image" Target="../media/image201.emf"/><Relationship Id="rId6" Type="http://schemas.openxmlformats.org/officeDocument/2006/relationships/image" Target="../media/image202.emf"/><Relationship Id="rId7" Type="http://schemas.openxmlformats.org/officeDocument/2006/relationships/image" Target="../media/image203.emf"/><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7.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8.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8.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8.png"/><Relationship Id="rId3" Type="http://schemas.openxmlformats.org/officeDocument/2006/relationships/image" Target="../media/image239.png"/></Relationships>
</file>

<file path=ppt/slides/_rels/slide91.xml.rels><?xml version="1.0" encoding="UTF-8" standalone="yes"?>
<Relationships xmlns="http://schemas.openxmlformats.org/package/2006/relationships"><Relationship Id="rId3" Type="http://schemas.openxmlformats.org/officeDocument/2006/relationships/image" Target="../media/image240.png"/><Relationship Id="rId4" Type="http://schemas.openxmlformats.org/officeDocument/2006/relationships/image" Target="../media/image241.png"/><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2.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43.png"/><Relationship Id="rId3" Type="http://schemas.openxmlformats.org/officeDocument/2006/relationships/image" Target="../media/image244.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5.png"/></Relationships>
</file>

<file path=ppt/slides/_rels/slide95.xml.rels><?xml version="1.0" encoding="UTF-8" standalone="yes"?>
<Relationships xmlns="http://schemas.openxmlformats.org/package/2006/relationships"><Relationship Id="rId3" Type="http://schemas.openxmlformats.org/officeDocument/2006/relationships/image" Target="../media/image247.png"/><Relationship Id="rId4" Type="http://schemas.openxmlformats.org/officeDocument/2006/relationships/image" Target="../media/image248.png"/><Relationship Id="rId1" Type="http://schemas.openxmlformats.org/officeDocument/2006/relationships/slideLayout" Target="../slideLayouts/slideLayout2.xml"/><Relationship Id="rId2" Type="http://schemas.openxmlformats.org/officeDocument/2006/relationships/image" Target="../media/image246.png"/></Relationships>
</file>

<file path=ppt/slides/_rels/slide96.xml.rels><?xml version="1.0" encoding="UTF-8" standalone="yes"?>
<Relationships xmlns="http://schemas.openxmlformats.org/package/2006/relationships"><Relationship Id="rId3" Type="http://schemas.openxmlformats.org/officeDocument/2006/relationships/image" Target="../media/image249.png"/><Relationship Id="rId4" Type="http://schemas.openxmlformats.org/officeDocument/2006/relationships/image" Target="../media/image250.png"/><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1.png"/></Relationships>
</file>

<file path=ppt/slides/_rels/slide98.xml.rels><?xml version="1.0" encoding="UTF-8" standalone="yes"?>
<Relationships xmlns="http://schemas.openxmlformats.org/package/2006/relationships"><Relationship Id="rId3" Type="http://schemas.openxmlformats.org/officeDocument/2006/relationships/image" Target="../media/image253.png"/><Relationship Id="rId4" Type="http://schemas.openxmlformats.org/officeDocument/2006/relationships/image" Target="../media/image254.png"/><Relationship Id="rId1" Type="http://schemas.openxmlformats.org/officeDocument/2006/relationships/slideLayout" Target="../slideLayouts/slideLayout2.xml"/><Relationship Id="rId2" Type="http://schemas.openxmlformats.org/officeDocument/2006/relationships/image" Target="../media/image252.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5.png"/><Relationship Id="rId3" Type="http://schemas.openxmlformats.org/officeDocument/2006/relationships/image" Target="../media/image25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B45D1C-A89F-384E-BD2B-E49ED11BD784}"/>
              </a:ext>
            </a:extLst>
          </p:cNvPr>
          <p:cNvSpPr>
            <a:spLocks noGrp="1"/>
          </p:cNvSpPr>
          <p:nvPr>
            <p:ph type="ctrTitle"/>
          </p:nvPr>
        </p:nvSpPr>
        <p:spPr>
          <a:xfrm>
            <a:off x="0" y="586335"/>
            <a:ext cx="12192000" cy="2387600"/>
          </a:xfrm>
        </p:spPr>
        <p:txBody>
          <a:bodyPr>
            <a:normAutofit/>
          </a:bodyPr>
          <a:lstStyle/>
          <a:p>
            <a:r>
              <a:rPr lang="en-US" b="1" dirty="0">
                <a:solidFill>
                  <a:srgbClr val="C00000"/>
                </a:solidFill>
              </a:rPr>
              <a:t>Deep Learning on Graphs</a:t>
            </a:r>
            <a:r>
              <a:rPr lang="zh-CN" altLang="en-US" b="1" dirty="0">
                <a:solidFill>
                  <a:srgbClr val="C00000"/>
                </a:solidFill>
              </a:rPr>
              <a:t> </a:t>
            </a:r>
            <a:r>
              <a:rPr lang="en-US" altLang="zh-CN" b="1" dirty="0">
                <a:solidFill>
                  <a:srgbClr val="C00000"/>
                </a:solidFill>
              </a:rPr>
              <a:t>for</a:t>
            </a:r>
            <a:r>
              <a:rPr lang="en-US" b="1" dirty="0">
                <a:solidFill>
                  <a:srgbClr val="C00000"/>
                </a:solidFill>
              </a:rPr>
              <a:t> </a:t>
            </a:r>
            <a:br>
              <a:rPr lang="en-US" b="1" dirty="0">
                <a:solidFill>
                  <a:srgbClr val="C00000"/>
                </a:solidFill>
              </a:rPr>
            </a:br>
            <a:r>
              <a:rPr lang="en-US" b="1" dirty="0">
                <a:solidFill>
                  <a:srgbClr val="C00000"/>
                </a:solidFill>
              </a:rPr>
              <a:t>Natural Language Processing</a:t>
            </a:r>
            <a:endParaRPr lang="en-US" b="1" dirty="0">
              <a:solidFill>
                <a:srgbClr val="C00000"/>
              </a:solidFill>
              <a:latin typeface="Arial" pitchFamily="34" charset="0"/>
              <a:cs typeface="Arial" pitchFamily="34" charset="0"/>
            </a:endParaRPr>
          </a:p>
        </p:txBody>
      </p:sp>
      <p:sp>
        <p:nvSpPr>
          <p:cNvPr id="3" name="Subtitle 2">
            <a:extLst>
              <a:ext uri="{FF2B5EF4-FFF2-40B4-BE49-F238E27FC236}">
                <a16:creationId xmlns:a16="http://schemas.microsoft.com/office/drawing/2014/main" xmlns="" id="{9B0B8FF8-34E0-FE4C-B066-FE138EDCB596}"/>
              </a:ext>
            </a:extLst>
          </p:cNvPr>
          <p:cNvSpPr>
            <a:spLocks noGrp="1"/>
          </p:cNvSpPr>
          <p:nvPr>
            <p:ph type="subTitle" idx="1"/>
          </p:nvPr>
        </p:nvSpPr>
        <p:spPr>
          <a:xfrm>
            <a:off x="1524000" y="2973935"/>
            <a:ext cx="9144000" cy="3510948"/>
          </a:xfrm>
        </p:spPr>
        <p:txBody>
          <a:bodyPr>
            <a:normAutofit lnSpcReduction="10000"/>
          </a:bodyPr>
          <a:lstStyle/>
          <a:p>
            <a:endParaRPr lang="en-US" dirty="0"/>
          </a:p>
          <a:p>
            <a:r>
              <a:rPr lang="en-US" sz="3600" b="1" dirty="0" err="1"/>
              <a:t>Lingfei</a:t>
            </a:r>
            <a:r>
              <a:rPr lang="en-US" sz="3600" b="1" dirty="0"/>
              <a:t> Wu, Yu Chen, Heng Ji, </a:t>
            </a:r>
          </a:p>
          <a:p>
            <a:r>
              <a:rPr lang="en-US" sz="3600" b="1" dirty="0" err="1"/>
              <a:t>Yunyao</a:t>
            </a:r>
            <a:r>
              <a:rPr lang="en-US" sz="3600" b="1" dirty="0"/>
              <a:t> Li, and Bang Liu</a:t>
            </a:r>
          </a:p>
          <a:p>
            <a:endParaRPr lang="en-US" sz="3600" dirty="0"/>
          </a:p>
          <a:p>
            <a:r>
              <a:rPr lang="en-US" sz="3600" dirty="0" err="1"/>
              <a:t>TheWebConf</a:t>
            </a:r>
            <a:r>
              <a:rPr lang="en-US" sz="3600" dirty="0"/>
              <a:t> 2022 Tutorial</a:t>
            </a:r>
          </a:p>
          <a:p>
            <a:r>
              <a:rPr lang="en-US" sz="3600" dirty="0"/>
              <a:t>April 25th, 2022</a:t>
            </a:r>
          </a:p>
          <a:p>
            <a:endParaRPr lang="en-US" sz="3600" dirty="0"/>
          </a:p>
        </p:txBody>
      </p:sp>
      <p:pic>
        <p:nvPicPr>
          <p:cNvPr id="10" name="Google Shape;105;p1">
            <a:extLst>
              <a:ext uri="{FF2B5EF4-FFF2-40B4-BE49-F238E27FC236}">
                <a16:creationId xmlns:a16="http://schemas.microsoft.com/office/drawing/2014/main" xmlns="" id="{19808864-4A13-174D-BDDB-4E274F0659E5}"/>
              </a:ext>
            </a:extLst>
          </p:cNvPr>
          <p:cNvPicPr preferRelativeResize="0"/>
          <p:nvPr/>
        </p:nvPicPr>
        <p:blipFill rotWithShape="1">
          <a:blip r:embed="rId3">
            <a:alphaModFix/>
          </a:blip>
          <a:srcRect/>
          <a:stretch/>
        </p:blipFill>
        <p:spPr>
          <a:xfrm>
            <a:off x="4771179" y="6356350"/>
            <a:ext cx="1494748" cy="489351"/>
          </a:xfrm>
          <a:prstGeom prst="rect">
            <a:avLst/>
          </a:prstGeom>
          <a:noFill/>
          <a:ln>
            <a:noFill/>
          </a:ln>
        </p:spPr>
      </p:pic>
      <p:pic>
        <p:nvPicPr>
          <p:cNvPr id="11" name="Google Shape;106;p1">
            <a:extLst>
              <a:ext uri="{FF2B5EF4-FFF2-40B4-BE49-F238E27FC236}">
                <a16:creationId xmlns:a16="http://schemas.microsoft.com/office/drawing/2014/main" xmlns="" id="{1AB32BF9-6CC5-F44C-9DB8-4A916A19A64D}"/>
              </a:ext>
            </a:extLst>
          </p:cNvPr>
          <p:cNvPicPr preferRelativeResize="0"/>
          <p:nvPr/>
        </p:nvPicPr>
        <p:blipFill rotWithShape="1">
          <a:blip r:embed="rId4">
            <a:alphaModFix/>
          </a:blip>
          <a:srcRect/>
          <a:stretch/>
        </p:blipFill>
        <p:spPr>
          <a:xfrm>
            <a:off x="6320190" y="6356350"/>
            <a:ext cx="1302309" cy="489351"/>
          </a:xfrm>
          <a:prstGeom prst="rect">
            <a:avLst/>
          </a:prstGeom>
          <a:noFill/>
          <a:ln>
            <a:noFill/>
          </a:ln>
        </p:spPr>
      </p:pic>
      <p:pic>
        <p:nvPicPr>
          <p:cNvPr id="13" name="Google Shape;107;p1">
            <a:extLst>
              <a:ext uri="{FF2B5EF4-FFF2-40B4-BE49-F238E27FC236}">
                <a16:creationId xmlns:a16="http://schemas.microsoft.com/office/drawing/2014/main" xmlns="" id="{35C7F45A-62D8-1348-A89B-30B9DFFBD279}"/>
              </a:ext>
            </a:extLst>
          </p:cNvPr>
          <p:cNvPicPr preferRelativeResize="0"/>
          <p:nvPr/>
        </p:nvPicPr>
        <p:blipFill rotWithShape="1">
          <a:blip r:embed="rId5">
            <a:alphaModFix/>
          </a:blip>
          <a:srcRect/>
          <a:stretch/>
        </p:blipFill>
        <p:spPr>
          <a:xfrm>
            <a:off x="69810" y="6249559"/>
            <a:ext cx="2734895" cy="543127"/>
          </a:xfrm>
          <a:prstGeom prst="rect">
            <a:avLst/>
          </a:prstGeom>
          <a:noFill/>
          <a:ln>
            <a:noFill/>
          </a:ln>
        </p:spPr>
      </p:pic>
      <p:pic>
        <p:nvPicPr>
          <p:cNvPr id="16" name="Google Shape;109;p1" descr="Shape&#10;&#10;Description automatically generated">
            <a:extLst>
              <a:ext uri="{FF2B5EF4-FFF2-40B4-BE49-F238E27FC236}">
                <a16:creationId xmlns:a16="http://schemas.microsoft.com/office/drawing/2014/main" xmlns="" id="{8C756420-B952-2441-A866-1E1419D8E266}"/>
              </a:ext>
            </a:extLst>
          </p:cNvPr>
          <p:cNvPicPr preferRelativeResize="0"/>
          <p:nvPr/>
        </p:nvPicPr>
        <p:blipFill rotWithShape="1">
          <a:blip r:embed="rId6">
            <a:alphaModFix/>
          </a:blip>
          <a:srcRect/>
          <a:stretch/>
        </p:blipFill>
        <p:spPr>
          <a:xfrm>
            <a:off x="10482293" y="6140013"/>
            <a:ext cx="1639897" cy="762217"/>
          </a:xfrm>
          <a:prstGeom prst="rect">
            <a:avLst/>
          </a:prstGeom>
          <a:noFill/>
          <a:ln>
            <a:noFill/>
          </a:ln>
        </p:spPr>
      </p:pic>
      <p:pic>
        <p:nvPicPr>
          <p:cNvPr id="17" name="Google Shape;110;p1" descr="A picture containing logo&#10;&#10;Description automatically generated">
            <a:extLst>
              <a:ext uri="{FF2B5EF4-FFF2-40B4-BE49-F238E27FC236}">
                <a16:creationId xmlns:a16="http://schemas.microsoft.com/office/drawing/2014/main" xmlns="" id="{4EF8419C-7FDD-C648-943B-A806B4F1EB90}"/>
              </a:ext>
            </a:extLst>
          </p:cNvPr>
          <p:cNvPicPr preferRelativeResize="0"/>
          <p:nvPr/>
        </p:nvPicPr>
        <p:blipFill rotWithShape="1">
          <a:blip r:embed="rId7">
            <a:alphaModFix/>
          </a:blip>
          <a:srcRect/>
          <a:stretch/>
        </p:blipFill>
        <p:spPr>
          <a:xfrm>
            <a:off x="8444711" y="6103774"/>
            <a:ext cx="1969193" cy="762217"/>
          </a:xfrm>
          <a:prstGeom prst="rect">
            <a:avLst/>
          </a:prstGeom>
          <a:noFill/>
          <a:ln>
            <a:noFill/>
          </a:ln>
        </p:spPr>
      </p:pic>
      <p:pic>
        <p:nvPicPr>
          <p:cNvPr id="9" name="Picture 8" descr="A picture containing text, sign, image, close&#10;&#10;Description automatically generated">
            <a:extLst>
              <a:ext uri="{FF2B5EF4-FFF2-40B4-BE49-F238E27FC236}">
                <a16:creationId xmlns:a16="http://schemas.microsoft.com/office/drawing/2014/main" xmlns="" id="{A500FF24-464B-F84D-9683-A7EB7F138370}"/>
              </a:ext>
            </a:extLst>
          </p:cNvPr>
          <p:cNvPicPr>
            <a:picLocks noChangeAspect="1"/>
          </p:cNvPicPr>
          <p:nvPr/>
        </p:nvPicPr>
        <p:blipFill>
          <a:blip r:embed="rId8"/>
          <a:stretch>
            <a:fillRect/>
          </a:stretch>
        </p:blipFill>
        <p:spPr>
          <a:xfrm>
            <a:off x="2957507" y="6443243"/>
            <a:ext cx="1697739" cy="337793"/>
          </a:xfrm>
          <a:prstGeom prst="rect">
            <a:avLst/>
          </a:prstGeom>
        </p:spPr>
      </p:pic>
      <p:pic>
        <p:nvPicPr>
          <p:cNvPr id="5" name="Picture 4">
            <a:extLst>
              <a:ext uri="{FF2B5EF4-FFF2-40B4-BE49-F238E27FC236}">
                <a16:creationId xmlns:a16="http://schemas.microsoft.com/office/drawing/2014/main" xmlns="" id="{FB0080C9-C5BA-A54E-A334-251F200BB6BE}"/>
              </a:ext>
            </a:extLst>
          </p:cNvPr>
          <p:cNvPicPr>
            <a:picLocks noChangeAspect="1"/>
          </p:cNvPicPr>
          <p:nvPr/>
        </p:nvPicPr>
        <p:blipFill>
          <a:blip r:embed="rId9"/>
          <a:stretch>
            <a:fillRect/>
          </a:stretch>
        </p:blipFill>
        <p:spPr>
          <a:xfrm>
            <a:off x="7775301" y="6271665"/>
            <a:ext cx="601021" cy="554133"/>
          </a:xfrm>
          <a:prstGeom prst="rect">
            <a:avLst/>
          </a:prstGeom>
        </p:spPr>
      </p:pic>
    </p:spTree>
    <p:extLst>
      <p:ext uri="{BB962C8B-B14F-4D97-AF65-F5344CB8AC3E}">
        <p14:creationId xmlns:p14="http://schemas.microsoft.com/office/powerpoint/2010/main" val="20035454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DEAEF938-7EC6-1441-87BE-2824800107C5}"/>
              </a:ext>
            </a:extLst>
          </p:cNvPr>
          <p:cNvSpPr/>
          <p:nvPr/>
        </p:nvSpPr>
        <p:spPr bwMode="hidden">
          <a:xfrm>
            <a:off x="2877363" y="2509361"/>
            <a:ext cx="6448177" cy="1338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4472C4"/>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
        <p:nvSpPr>
          <p:cNvPr id="3" name="矩形 2">
            <a:extLst>
              <a:ext uri="{FF2B5EF4-FFF2-40B4-BE49-F238E27FC236}">
                <a16:creationId xmlns:a16="http://schemas.microsoft.com/office/drawing/2014/main" xmlns="" id="{C7E53BB1-428E-674E-A58B-518CCE62E23E}"/>
              </a:ext>
            </a:extLst>
          </p:cNvPr>
          <p:cNvSpPr/>
          <p:nvPr/>
        </p:nvSpPr>
        <p:spPr bwMode="hidden">
          <a:xfrm>
            <a:off x="2877363" y="4218738"/>
            <a:ext cx="6448177" cy="1338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
        <p:nvSpPr>
          <p:cNvPr id="5" name="文本框 4">
            <a:extLst>
              <a:ext uri="{FF2B5EF4-FFF2-40B4-BE49-F238E27FC236}">
                <a16:creationId xmlns:a16="http://schemas.microsoft.com/office/drawing/2014/main" xmlns="" id="{4E10AC86-D3CA-8045-AE24-F50A6C66D40B}"/>
              </a:ext>
            </a:extLst>
          </p:cNvPr>
          <p:cNvSpPr txBox="1"/>
          <p:nvPr/>
        </p:nvSpPr>
        <p:spPr bwMode="hidden">
          <a:xfrm>
            <a:off x="2669561" y="2769245"/>
            <a:ext cx="6852878" cy="1323439"/>
          </a:xfrm>
          <a:prstGeom prst="rect">
            <a:avLst/>
          </a:prstGeom>
          <a:noFill/>
        </p:spPr>
        <p:txBody>
          <a:bodyPr wrap="square" rtlCol="0">
            <a:spAutoFit/>
          </a:bodyPr>
          <a:lstStyle/>
          <a:p>
            <a:pPr lvl="0" algn="ctr"/>
            <a:r>
              <a:rPr lang="en-US" sz="4000" b="1" dirty="0">
                <a:solidFill>
                  <a:srgbClr val="C00000"/>
                </a:solidFill>
              </a:rPr>
              <a:t>Deep Learning on Graphs: Foundations and Models</a:t>
            </a:r>
          </a:p>
        </p:txBody>
      </p:sp>
      <p:sp>
        <p:nvSpPr>
          <p:cNvPr id="8" name="灯片编号占位符 7">
            <a:extLst>
              <a:ext uri="{FF2B5EF4-FFF2-40B4-BE49-F238E27FC236}">
                <a16:creationId xmlns:a16="http://schemas.microsoft.com/office/drawing/2014/main" xmlns="" id="{433737DF-17C8-48FF-B2B9-224284DB85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FE37F2-1F69-A747-B276-7CCC19A0C558}" type="slidenum">
              <a:rPr kumimoji="1" lang="zh-CN" altLang="en-US" sz="1200" b="0" i="0" u="none" strike="noStrike" kern="1200" cap="none" spc="0" normalizeH="0" baseline="0" noProof="0" smtClean="0">
                <a:ln>
                  <a:noFill/>
                </a:ln>
                <a:solidFill>
                  <a:prstClr val="black">
                    <a:tint val="75000"/>
                  </a:prstClr>
                </a:solidFill>
                <a:effectLst/>
                <a:uLnTx/>
                <a:uFillTx/>
                <a:latin typeface="Helvetica" panose="020B0604020202020204" pitchFamily="34" charset="0"/>
                <a:ea typeface="等线" panose="02010600030101010101" pitchFamily="2" charset="-122"/>
                <a:cs typeface="Helvetica"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1" lang="zh-CN" altLang="en-US" sz="1200" b="0" i="0" u="none" strike="noStrike" kern="1200" cap="none" spc="0" normalizeH="0" baseline="0" noProof="0" dirty="0">
              <a:ln>
                <a:noFill/>
              </a:ln>
              <a:solidFill>
                <a:prstClr val="black">
                  <a:tint val="75000"/>
                </a:prstClr>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Tree>
    <p:extLst>
      <p:ext uri="{BB962C8B-B14F-4D97-AF65-F5344CB8AC3E}">
        <p14:creationId xmlns:p14="http://schemas.microsoft.com/office/powerpoint/2010/main" val="71814327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2A09A9-818E-8A42-A954-533B13EB9CA8}"/>
              </a:ext>
            </a:extLst>
          </p:cNvPr>
          <p:cNvSpPr>
            <a:spLocks noGrp="1"/>
          </p:cNvSpPr>
          <p:nvPr>
            <p:ph type="title"/>
          </p:nvPr>
        </p:nvSpPr>
        <p:spPr/>
        <p:txBody>
          <a:bodyPr/>
          <a:lstStyle/>
          <a:p>
            <a:r>
              <a:rPr lang="en-US" b="1" spc="-253" dirty="0">
                <a:solidFill>
                  <a:srgbClr val="C00000"/>
                </a:solidFill>
              </a:rPr>
              <a:t>Visualization of Separated Attentions</a:t>
            </a:r>
            <a:endParaRPr lang="en-US" dirty="0"/>
          </a:p>
        </p:txBody>
      </p:sp>
      <p:pic>
        <p:nvPicPr>
          <p:cNvPr id="6" name="Content Placeholder 5" descr="Graphical user interface&#10;&#10;Description automatically generated">
            <a:extLst>
              <a:ext uri="{FF2B5EF4-FFF2-40B4-BE49-F238E27FC236}">
                <a16:creationId xmlns:a16="http://schemas.microsoft.com/office/drawing/2014/main" xmlns="" id="{92668E58-377A-6646-A76A-FFF8DC30FABC}"/>
              </a:ext>
            </a:extLst>
          </p:cNvPr>
          <p:cNvPicPr>
            <a:picLocks noGrp="1" noChangeAspect="1"/>
          </p:cNvPicPr>
          <p:nvPr>
            <p:ph idx="1"/>
          </p:nvPr>
        </p:nvPicPr>
        <p:blipFill>
          <a:blip r:embed="rId2"/>
          <a:stretch>
            <a:fillRect/>
          </a:stretch>
        </p:blipFill>
        <p:spPr>
          <a:xfrm>
            <a:off x="584200" y="1981441"/>
            <a:ext cx="10515600" cy="2895117"/>
          </a:xfrm>
        </p:spPr>
      </p:pic>
      <p:sp>
        <p:nvSpPr>
          <p:cNvPr id="4" name="Slide Number Placeholder 3">
            <a:extLst>
              <a:ext uri="{FF2B5EF4-FFF2-40B4-BE49-F238E27FC236}">
                <a16:creationId xmlns:a16="http://schemas.microsoft.com/office/drawing/2014/main" xmlns="" id="{DEA1E8A5-A93C-3D44-8944-7BDB6CC32B46}"/>
              </a:ext>
            </a:extLst>
          </p:cNvPr>
          <p:cNvSpPr>
            <a:spLocks noGrp="1"/>
          </p:cNvSpPr>
          <p:nvPr>
            <p:ph type="sldNum" sz="quarter" idx="12"/>
          </p:nvPr>
        </p:nvSpPr>
        <p:spPr/>
        <p:txBody>
          <a:bodyPr/>
          <a:lstStyle/>
          <a:p>
            <a:fld id="{4C15419E-54D6-8648-ABFB-BEF58E3E877E}" type="slidenum">
              <a:rPr lang="en-US" smtClean="0"/>
              <a:t>100</a:t>
            </a:fld>
            <a:endParaRPr lang="en-US"/>
          </a:p>
        </p:txBody>
      </p:sp>
    </p:spTree>
    <p:extLst>
      <p:ext uri="{BB962C8B-B14F-4D97-AF65-F5344CB8AC3E}">
        <p14:creationId xmlns:p14="http://schemas.microsoft.com/office/powerpoint/2010/main" val="17540493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CFFBEE-2579-DF42-B4D6-A3591FFE2B3F}"/>
              </a:ext>
            </a:extLst>
          </p:cNvPr>
          <p:cNvSpPr>
            <a:spLocks noGrp="1"/>
          </p:cNvSpPr>
          <p:nvPr>
            <p:ph type="title"/>
          </p:nvPr>
        </p:nvSpPr>
        <p:spPr/>
        <p:txBody>
          <a:bodyPr>
            <a:normAutofit/>
          </a:bodyPr>
          <a:lstStyle/>
          <a:p>
            <a:r>
              <a:rPr lang="en-US" altLang="zh-CN" b="1" spc="-253" dirty="0">
                <a:solidFill>
                  <a:srgbClr val="C00000"/>
                </a:solidFill>
              </a:rPr>
              <a:t>10 Minutes Break</a:t>
            </a:r>
            <a:endParaRPr kumimoji="1" lang="zh-CN" altLang="en-US" dirty="0"/>
          </a:p>
        </p:txBody>
      </p:sp>
      <p:sp>
        <p:nvSpPr>
          <p:cNvPr id="4" name="灯片编号占位符 3">
            <a:extLst>
              <a:ext uri="{FF2B5EF4-FFF2-40B4-BE49-F238E27FC236}">
                <a16:creationId xmlns:a16="http://schemas.microsoft.com/office/drawing/2014/main" xmlns="" id="{7DA292A9-F3FF-0D4C-A45C-4BBE99770D4B}"/>
              </a:ext>
            </a:extLst>
          </p:cNvPr>
          <p:cNvSpPr>
            <a:spLocks noGrp="1"/>
          </p:cNvSpPr>
          <p:nvPr>
            <p:ph type="sldNum" sz="quarter" idx="12"/>
          </p:nvPr>
        </p:nvSpPr>
        <p:spPr/>
        <p:txBody>
          <a:bodyPr/>
          <a:lstStyle/>
          <a:p>
            <a:fld id="{4C15419E-54D6-8648-ABFB-BEF58E3E877E}" type="slidenum">
              <a:rPr lang="en-US" smtClean="0"/>
              <a:t>101</a:t>
            </a:fld>
            <a:endParaRPr lang="en-US"/>
          </a:p>
        </p:txBody>
      </p:sp>
      <p:sp>
        <p:nvSpPr>
          <p:cNvPr id="8" name="TextBox 7">
            <a:extLst>
              <a:ext uri="{FF2B5EF4-FFF2-40B4-BE49-F238E27FC236}">
                <a16:creationId xmlns:a16="http://schemas.microsoft.com/office/drawing/2014/main" xmlns="" id="{B6FF69C7-8B05-5945-A8AF-1921F03B11B7}"/>
              </a:ext>
            </a:extLst>
          </p:cNvPr>
          <p:cNvSpPr txBox="1"/>
          <p:nvPr/>
        </p:nvSpPr>
        <p:spPr>
          <a:xfrm>
            <a:off x="1137720" y="1626538"/>
            <a:ext cx="9641442" cy="1384995"/>
          </a:xfrm>
          <a:prstGeom prst="rect">
            <a:avLst/>
          </a:prstGeom>
          <a:noFill/>
        </p:spPr>
        <p:txBody>
          <a:bodyPr wrap="square" rtlCol="0">
            <a:spAutoFit/>
          </a:bodyPr>
          <a:lstStyle/>
          <a:p>
            <a:r>
              <a:rPr lang="en-US" altLang="zh-CN" sz="2800" dirty="0"/>
              <a:t>Want</a:t>
            </a:r>
            <a:r>
              <a:rPr lang="zh-CN" altLang="en-US" sz="2800" dirty="0"/>
              <a:t> </a:t>
            </a:r>
            <a:r>
              <a:rPr lang="en-US" altLang="zh-CN" sz="2800" dirty="0"/>
              <a:t>to</a:t>
            </a:r>
            <a:r>
              <a:rPr lang="zh-CN" altLang="en-US" sz="2800" dirty="0"/>
              <a:t> </a:t>
            </a:r>
            <a:r>
              <a:rPr lang="en-US" altLang="zh-CN" sz="2800" dirty="0"/>
              <a:t>prepare</a:t>
            </a:r>
            <a:r>
              <a:rPr lang="zh-CN" altLang="en-US" sz="2800" dirty="0"/>
              <a:t> </a:t>
            </a:r>
            <a:r>
              <a:rPr lang="en-US" altLang="zh-CN" sz="2800" dirty="0"/>
              <a:t>for</a:t>
            </a:r>
            <a:r>
              <a:rPr lang="zh-CN" altLang="en-US" sz="2800" dirty="0"/>
              <a:t> </a:t>
            </a:r>
            <a:r>
              <a:rPr lang="en-US" altLang="zh-CN" sz="2800" dirty="0"/>
              <a:t>our</a:t>
            </a:r>
            <a:r>
              <a:rPr lang="zh-CN" altLang="en-US" sz="2800" dirty="0"/>
              <a:t> </a:t>
            </a:r>
            <a:r>
              <a:rPr lang="en-US" altLang="zh-CN" sz="2800" dirty="0"/>
              <a:t>demo</a:t>
            </a:r>
            <a:r>
              <a:rPr lang="zh-CN" altLang="en-US" sz="2800" dirty="0"/>
              <a:t> </a:t>
            </a:r>
            <a:r>
              <a:rPr lang="en-US" altLang="zh-CN" sz="2800" dirty="0"/>
              <a:t>session?</a:t>
            </a:r>
          </a:p>
          <a:p>
            <a:r>
              <a:rPr lang="en-US" altLang="zh-CN" sz="2800" dirty="0"/>
              <a:t>1)</a:t>
            </a:r>
            <a:r>
              <a:rPr lang="zh-CN" altLang="en-US" sz="2800" dirty="0"/>
              <a:t> </a:t>
            </a:r>
            <a:r>
              <a:rPr lang="en-US" altLang="zh-CN" sz="2800" dirty="0">
                <a:solidFill>
                  <a:srgbClr val="FF0000"/>
                </a:solidFill>
              </a:rPr>
              <a:t>git</a:t>
            </a:r>
            <a:r>
              <a:rPr lang="zh-CN" altLang="en-US" sz="2800" dirty="0">
                <a:solidFill>
                  <a:srgbClr val="FF0000"/>
                </a:solidFill>
              </a:rPr>
              <a:t> </a:t>
            </a:r>
            <a:r>
              <a:rPr lang="en-US" altLang="zh-CN" sz="2800" dirty="0">
                <a:solidFill>
                  <a:srgbClr val="FF0000"/>
                </a:solidFill>
              </a:rPr>
              <a:t>clone</a:t>
            </a:r>
            <a:r>
              <a:rPr lang="zh-CN" altLang="en-US" sz="2800" dirty="0"/>
              <a:t> </a:t>
            </a:r>
            <a:r>
              <a:rPr lang="en-US" altLang="zh-CN" sz="2800" dirty="0">
                <a:hlinkClick r:id="rId3"/>
              </a:rPr>
              <a:t>https://github.com/graph4ai/graph4nlp_demo</a:t>
            </a:r>
            <a:endParaRPr lang="en-US" altLang="zh-CN" sz="2800" dirty="0"/>
          </a:p>
          <a:p>
            <a:r>
              <a:rPr lang="en-US" altLang="zh-CN" sz="2800" dirty="0"/>
              <a:t>2)</a:t>
            </a:r>
            <a:r>
              <a:rPr lang="zh-CN" altLang="en-US" sz="2800" dirty="0"/>
              <a:t> </a:t>
            </a:r>
            <a:r>
              <a:rPr lang="en-US" altLang="zh-CN" sz="2800" dirty="0"/>
              <a:t>follow</a:t>
            </a:r>
            <a:r>
              <a:rPr lang="zh-CN" altLang="en-US" sz="2800" dirty="0"/>
              <a:t> </a:t>
            </a:r>
            <a:r>
              <a:rPr lang="en-US" altLang="zh-CN" sz="2800" dirty="0"/>
              <a:t>Get Started</a:t>
            </a:r>
            <a:r>
              <a:rPr lang="zh-CN" altLang="en-US" sz="2800" dirty="0"/>
              <a:t> </a:t>
            </a:r>
            <a:r>
              <a:rPr lang="en-US" altLang="zh-CN" sz="2800" dirty="0"/>
              <a:t>instructions</a:t>
            </a:r>
            <a:r>
              <a:rPr lang="zh-CN" altLang="en-US" sz="2800" dirty="0"/>
              <a:t> </a:t>
            </a:r>
            <a:r>
              <a:rPr lang="en-US" altLang="zh-CN" sz="2800" dirty="0"/>
              <a:t>in</a:t>
            </a:r>
            <a:r>
              <a:rPr lang="zh-CN" altLang="en-US" sz="2800" dirty="0"/>
              <a:t> </a:t>
            </a:r>
            <a:r>
              <a:rPr lang="en-US" altLang="zh-CN" sz="2800" dirty="0"/>
              <a:t>README</a:t>
            </a:r>
          </a:p>
        </p:txBody>
      </p:sp>
      <p:sp>
        <p:nvSpPr>
          <p:cNvPr id="9" name="TextBox 8">
            <a:extLst>
              <a:ext uri="{FF2B5EF4-FFF2-40B4-BE49-F238E27FC236}">
                <a16:creationId xmlns:a16="http://schemas.microsoft.com/office/drawing/2014/main" xmlns="" id="{66660A6D-2A78-6848-9139-D326897E84C9}"/>
              </a:ext>
            </a:extLst>
          </p:cNvPr>
          <p:cNvSpPr txBox="1"/>
          <p:nvPr/>
        </p:nvSpPr>
        <p:spPr>
          <a:xfrm>
            <a:off x="1137720" y="4068900"/>
            <a:ext cx="9166007" cy="1692771"/>
          </a:xfrm>
          <a:prstGeom prst="rect">
            <a:avLst/>
          </a:prstGeom>
          <a:noFill/>
        </p:spPr>
        <p:txBody>
          <a:bodyPr wrap="square" rtlCol="0">
            <a:spAutoFit/>
          </a:bodyPr>
          <a:lstStyle/>
          <a:p>
            <a:r>
              <a:rPr lang="en-US" altLang="zh-CN" sz="2400" dirty="0"/>
              <a:t>References:</a:t>
            </a:r>
          </a:p>
          <a:p>
            <a:pPr marL="457200" indent="-457200">
              <a:buFont typeface="Arial" panose="020B0604020202020204" pitchFamily="34" charset="0"/>
              <a:buChar char="•"/>
            </a:pPr>
            <a:r>
              <a:rPr lang="en-US" sz="2000" dirty="0"/>
              <a:t>Website: </a:t>
            </a:r>
            <a:r>
              <a:rPr lang="en-US" sz="2000" dirty="0">
                <a:hlinkClick r:id="rId4"/>
              </a:rPr>
              <a:t>https://dlg4nlp.github.io/index.html</a:t>
            </a:r>
            <a:r>
              <a:rPr lang="en-US" sz="2000" dirty="0"/>
              <a:t> </a:t>
            </a:r>
          </a:p>
          <a:p>
            <a:pPr marL="457200" indent="-457200">
              <a:buFont typeface="Arial" panose="020B0604020202020204" pitchFamily="34" charset="0"/>
              <a:buChar char="•"/>
            </a:pPr>
            <a:r>
              <a:rPr lang="en-US" sz="2000" dirty="0"/>
              <a:t>Survey: </a:t>
            </a:r>
            <a:r>
              <a:rPr lang="en-US" sz="2000" u="sng" dirty="0">
                <a:solidFill>
                  <a:schemeClr val="hlink"/>
                </a:solidFill>
                <a:hlinkClick r:id="rId5"/>
              </a:rPr>
              <a:t>https://arxiv.org/abs/2106.06090</a:t>
            </a:r>
            <a:r>
              <a:rPr lang="en-US" sz="2000" dirty="0"/>
              <a:t> </a:t>
            </a:r>
          </a:p>
          <a:p>
            <a:pPr marL="457200" indent="-457200">
              <a:buFont typeface="Arial" panose="020B0604020202020204" pitchFamily="34" charset="0"/>
              <a:buChar char="•"/>
            </a:pPr>
            <a:r>
              <a:rPr lang="en-US" sz="2000" dirty="0"/>
              <a:t>Library: </a:t>
            </a:r>
            <a:r>
              <a:rPr lang="en-US" sz="2000" dirty="0">
                <a:hlinkClick r:id="rId6"/>
              </a:rPr>
              <a:t>https://github.com/graph4ai/graph4nlp</a:t>
            </a:r>
            <a:r>
              <a:rPr lang="en-US" sz="2000" dirty="0"/>
              <a:t> </a:t>
            </a:r>
          </a:p>
          <a:p>
            <a:pPr marL="457200" indent="-457200">
              <a:buFont typeface="Arial" panose="020B0604020202020204" pitchFamily="34" charset="0"/>
              <a:buChar char="•"/>
            </a:pPr>
            <a:r>
              <a:rPr lang="en-US" sz="2000" dirty="0"/>
              <a:t>Demo: </a:t>
            </a:r>
            <a:r>
              <a:rPr lang="en-US" sz="2000" dirty="0">
                <a:hlinkClick r:id="rId3"/>
              </a:rPr>
              <a:t>https://github.com/graph4ai/graph4nlp_demo</a:t>
            </a:r>
            <a:r>
              <a:rPr lang="en-US" sz="2000" dirty="0"/>
              <a:t> </a:t>
            </a:r>
          </a:p>
        </p:txBody>
      </p:sp>
    </p:spTree>
    <p:extLst>
      <p:ext uri="{BB962C8B-B14F-4D97-AF65-F5344CB8AC3E}">
        <p14:creationId xmlns:p14="http://schemas.microsoft.com/office/powerpoint/2010/main" val="109669681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DEAEF938-7EC6-1441-87BE-2824800107C5}"/>
              </a:ext>
            </a:extLst>
          </p:cNvPr>
          <p:cNvSpPr/>
          <p:nvPr/>
        </p:nvSpPr>
        <p:spPr bwMode="hidden">
          <a:xfrm>
            <a:off x="2877363" y="2509361"/>
            <a:ext cx="6448177" cy="1338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4472C4"/>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
        <p:nvSpPr>
          <p:cNvPr id="3" name="矩形 2">
            <a:extLst>
              <a:ext uri="{FF2B5EF4-FFF2-40B4-BE49-F238E27FC236}">
                <a16:creationId xmlns:a16="http://schemas.microsoft.com/office/drawing/2014/main" xmlns="" id="{C7E53BB1-428E-674E-A58B-518CCE62E23E}"/>
              </a:ext>
            </a:extLst>
          </p:cNvPr>
          <p:cNvSpPr/>
          <p:nvPr/>
        </p:nvSpPr>
        <p:spPr bwMode="hidden">
          <a:xfrm>
            <a:off x="2877363" y="4218738"/>
            <a:ext cx="6448177" cy="1338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
        <p:nvSpPr>
          <p:cNvPr id="5" name="文本框 4">
            <a:extLst>
              <a:ext uri="{FF2B5EF4-FFF2-40B4-BE49-F238E27FC236}">
                <a16:creationId xmlns:a16="http://schemas.microsoft.com/office/drawing/2014/main" xmlns="" id="{4E10AC86-D3CA-8045-AE24-F50A6C66D40B}"/>
              </a:ext>
            </a:extLst>
          </p:cNvPr>
          <p:cNvSpPr txBox="1"/>
          <p:nvPr/>
        </p:nvSpPr>
        <p:spPr bwMode="hidden">
          <a:xfrm>
            <a:off x="2669561" y="2769245"/>
            <a:ext cx="6852878" cy="1323439"/>
          </a:xfrm>
          <a:prstGeom prst="rect">
            <a:avLst/>
          </a:prstGeom>
          <a:noFill/>
        </p:spPr>
        <p:txBody>
          <a:bodyPr wrap="square" rtlCol="0">
            <a:spAutoFit/>
          </a:bodyPr>
          <a:lstStyle/>
          <a:p>
            <a:pPr lvl="0" algn="ctr">
              <a:defRPr/>
            </a:pPr>
            <a:r>
              <a:rPr lang="en-US" sz="4000" b="1" dirty="0">
                <a:solidFill>
                  <a:srgbClr val="C00000"/>
                </a:solidFill>
              </a:rPr>
              <a:t>DLG4NLP</a:t>
            </a:r>
          </a:p>
          <a:p>
            <a:pPr lvl="0" algn="ctr">
              <a:defRPr/>
            </a:pPr>
            <a:r>
              <a:rPr lang="en-US" sz="4000" b="1" dirty="0">
                <a:solidFill>
                  <a:srgbClr val="C00000"/>
                </a:solidFill>
              </a:rPr>
              <a:t>Applications</a:t>
            </a:r>
            <a:endParaRPr kumimoji="1" lang="zh-CN" altLang="en-US" sz="4000" b="1" i="0" u="none" strike="noStrike" kern="1200" cap="none" spc="0" normalizeH="0" baseline="0" noProof="0" dirty="0">
              <a:ln>
                <a:noFill/>
              </a:ln>
              <a:solidFill>
                <a:srgbClr val="C00000"/>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
        <p:nvSpPr>
          <p:cNvPr id="8" name="灯片编号占位符 7">
            <a:extLst>
              <a:ext uri="{FF2B5EF4-FFF2-40B4-BE49-F238E27FC236}">
                <a16:creationId xmlns:a16="http://schemas.microsoft.com/office/drawing/2014/main" xmlns="" id="{433737DF-17C8-48FF-B2B9-224284DB85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FE37F2-1F69-A747-B276-7CCC19A0C558}" type="slidenum">
              <a:rPr kumimoji="1" lang="zh-CN" altLang="en-US" sz="1200" b="0" i="0" u="none" strike="noStrike" kern="1200" cap="none" spc="0" normalizeH="0" baseline="0" noProof="0" smtClean="0">
                <a:ln>
                  <a:noFill/>
                </a:ln>
                <a:solidFill>
                  <a:prstClr val="black">
                    <a:tint val="75000"/>
                  </a:prstClr>
                </a:solidFill>
                <a:effectLst/>
                <a:uLnTx/>
                <a:uFillTx/>
                <a:latin typeface="Helvetica" panose="020B0604020202020204" pitchFamily="34" charset="0"/>
                <a:ea typeface="等线" panose="02010600030101010101" pitchFamily="2" charset="-122"/>
                <a:cs typeface="Helvetica"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1" lang="zh-CN" altLang="en-US" sz="1200" b="0" i="0" u="none" strike="noStrike" kern="1200" cap="none" spc="0" normalizeH="0" baseline="0" noProof="0" dirty="0">
              <a:ln>
                <a:noFill/>
              </a:ln>
              <a:solidFill>
                <a:prstClr val="black">
                  <a:tint val="75000"/>
                </a:prstClr>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Tree>
    <p:extLst>
      <p:ext uri="{BB962C8B-B14F-4D97-AF65-F5344CB8AC3E}">
        <p14:creationId xmlns:p14="http://schemas.microsoft.com/office/powerpoint/2010/main" val="213585001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846"/>
        <p:cNvGrpSpPr/>
        <p:nvPr/>
      </p:nvGrpSpPr>
      <p:grpSpPr>
        <a:xfrm>
          <a:off x="0" y="0"/>
          <a:ext cx="0" cy="0"/>
          <a:chOff x="0" y="0"/>
          <a:chExt cx="0" cy="0"/>
        </a:xfrm>
      </p:grpSpPr>
      <p:sp>
        <p:nvSpPr>
          <p:cNvPr id="1847" name="Google Shape;1847;p105"/>
          <p:cNvSpPr/>
          <p:nvPr/>
        </p:nvSpPr>
        <p:spPr>
          <a:xfrm>
            <a:off x="2877363" y="2509361"/>
            <a:ext cx="6448177" cy="13383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4472C4"/>
              </a:solidFill>
              <a:latin typeface="Helvetica Neue"/>
              <a:ea typeface="Helvetica Neue"/>
              <a:cs typeface="Helvetica Neue"/>
              <a:sym typeface="Helvetica Neue"/>
            </a:endParaRPr>
          </a:p>
        </p:txBody>
      </p:sp>
      <p:sp>
        <p:nvSpPr>
          <p:cNvPr id="1848" name="Google Shape;1848;p105"/>
          <p:cNvSpPr/>
          <p:nvPr/>
        </p:nvSpPr>
        <p:spPr>
          <a:xfrm>
            <a:off x="2877363" y="4218738"/>
            <a:ext cx="6448177" cy="13383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Helvetica Neue"/>
              <a:ea typeface="Helvetica Neue"/>
              <a:cs typeface="Helvetica Neue"/>
              <a:sym typeface="Helvetica Neue"/>
            </a:endParaRPr>
          </a:p>
        </p:txBody>
      </p:sp>
      <p:sp>
        <p:nvSpPr>
          <p:cNvPr id="1849" name="Google Shape;1849;p105"/>
          <p:cNvSpPr txBox="1"/>
          <p:nvPr/>
        </p:nvSpPr>
        <p:spPr>
          <a:xfrm>
            <a:off x="2669561" y="3077021"/>
            <a:ext cx="6852878"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rgbClr val="C00000"/>
                </a:solidFill>
                <a:latin typeface="Calibri"/>
                <a:ea typeface="Calibri"/>
                <a:cs typeface="Calibri"/>
                <a:sym typeface="Calibri"/>
              </a:rPr>
              <a:t>Information Extraction</a:t>
            </a:r>
            <a:endParaRPr sz="4000" b="1" i="0" u="none" strike="noStrike" cap="none">
              <a:solidFill>
                <a:srgbClr val="C00000"/>
              </a:solidFill>
              <a:latin typeface="Helvetica Neue"/>
              <a:ea typeface="Helvetica Neue"/>
              <a:cs typeface="Helvetica Neue"/>
              <a:sym typeface="Helvetica Neue"/>
            </a:endParaRPr>
          </a:p>
        </p:txBody>
      </p:sp>
      <p:sp>
        <p:nvSpPr>
          <p:cNvPr id="1850" name="Google Shape;1850;p10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Helvetica Neue"/>
              <a:buNone/>
            </a:pPr>
            <a:fld id="{00000000-1234-1234-1234-123412341234}" type="slidenum">
              <a:rPr lang="en-US" sz="1200" b="0" i="0" u="none" strike="noStrike" cap="none">
                <a:solidFill>
                  <a:srgbClr val="888888"/>
                </a:solidFill>
                <a:latin typeface="Helvetica Neue"/>
                <a:ea typeface="Helvetica Neue"/>
                <a:cs typeface="Helvetica Neue"/>
                <a:sym typeface="Helvetica Neue"/>
              </a:rPr>
              <a:t>103</a:t>
            </a:fld>
            <a:endParaRPr sz="1200" b="0" i="0" u="none" strike="noStrike" cap="none">
              <a:solidFill>
                <a:srgbClr val="888888"/>
              </a:solidFill>
              <a:latin typeface="Helvetica Neue"/>
              <a:ea typeface="Helvetica Neue"/>
              <a:cs typeface="Helvetica Neue"/>
              <a:sym typeface="Helvetica Neue"/>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863"/>
        <p:cNvGrpSpPr/>
        <p:nvPr/>
      </p:nvGrpSpPr>
      <p:grpSpPr>
        <a:xfrm>
          <a:off x="0" y="0"/>
          <a:ext cx="0" cy="0"/>
          <a:chOff x="0" y="0"/>
          <a:chExt cx="0" cy="0"/>
        </a:xfrm>
      </p:grpSpPr>
      <p:sp>
        <p:nvSpPr>
          <p:cNvPr id="1864" name="Google Shape;1864;p107"/>
          <p:cNvSpPr txBox="1">
            <a:spLocks noGrp="1"/>
          </p:cNvSpPr>
          <p:nvPr>
            <p:ph type="title"/>
          </p:nvPr>
        </p:nvSpPr>
        <p:spPr>
          <a:xfrm>
            <a:off x="687050" y="115253"/>
            <a:ext cx="9980951" cy="1143000"/>
          </a:xfrm>
          <a:prstGeom prst="rect">
            <a:avLst/>
          </a:prstGeom>
          <a:no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Clr>
                <a:schemeClr val="dk1"/>
              </a:buClr>
              <a:buSzPts val="3200"/>
              <a:buFont typeface="Calibri"/>
              <a:buNone/>
            </a:pPr>
            <a:r>
              <a:rPr lang="en-US" b="1" dirty="0">
                <a:solidFill>
                  <a:srgbClr val="C00000"/>
                </a:solidFill>
              </a:rPr>
              <a:t>Outline</a:t>
            </a:r>
            <a:endParaRPr b="1" dirty="0">
              <a:solidFill>
                <a:srgbClr val="C00000"/>
              </a:solidFill>
            </a:endParaRPr>
          </a:p>
        </p:txBody>
      </p:sp>
      <p:sp>
        <p:nvSpPr>
          <p:cNvPr id="1865" name="Google Shape;1865;p107"/>
          <p:cNvSpPr txBox="1">
            <a:spLocks noGrp="1"/>
          </p:cNvSpPr>
          <p:nvPr>
            <p:ph type="body" idx="1"/>
          </p:nvPr>
        </p:nvSpPr>
        <p:spPr>
          <a:xfrm>
            <a:off x="1056904" y="1338942"/>
            <a:ext cx="9980951" cy="4665348"/>
          </a:xfrm>
          <a:prstGeom prst="rect">
            <a:avLst/>
          </a:prstGeom>
          <a:noFill/>
          <a:ln>
            <a:noFill/>
          </a:ln>
        </p:spPr>
        <p:txBody>
          <a:bodyPr spcFirstLastPara="1" wrap="square" lIns="91425" tIns="45700" rIns="91425" bIns="45700" anchor="t" anchorCtr="0">
            <a:noAutofit/>
          </a:bodyPr>
          <a:lstStyle/>
          <a:p>
            <a:pPr lvl="0">
              <a:lnSpc>
                <a:spcPct val="90000"/>
              </a:lnSpc>
              <a:spcBef>
                <a:spcPts val="0"/>
              </a:spcBef>
              <a:spcAft>
                <a:spcPts val="0"/>
              </a:spcAft>
              <a:buClr>
                <a:srgbClr val="170981"/>
              </a:buClr>
              <a:buSzPts val="1776"/>
              <a:buFont typeface="Wingdings" pitchFamily="2" charset="2"/>
              <a:buChar char="Ø"/>
            </a:pPr>
            <a:r>
              <a:rPr lang="en-US" sz="2400" dirty="0">
                <a:sym typeface="Calibri"/>
              </a:rPr>
              <a:t>Semantic Graph Parsing for Event Extraction</a:t>
            </a:r>
          </a:p>
          <a:p>
            <a:pPr marL="0" lvl="0" indent="0">
              <a:lnSpc>
                <a:spcPct val="90000"/>
              </a:lnSpc>
              <a:spcBef>
                <a:spcPts val="0"/>
              </a:spcBef>
              <a:spcAft>
                <a:spcPts val="0"/>
              </a:spcAft>
              <a:buClr>
                <a:srgbClr val="170981"/>
              </a:buClr>
              <a:buSzPts val="1776"/>
              <a:buNone/>
            </a:pPr>
            <a:endParaRPr sz="2400" dirty="0"/>
          </a:p>
          <a:p>
            <a:pPr marL="285750" lvl="0" indent="-285750">
              <a:lnSpc>
                <a:spcPct val="90000"/>
              </a:lnSpc>
              <a:spcBef>
                <a:spcPts val="0"/>
              </a:spcBef>
              <a:spcAft>
                <a:spcPts val="0"/>
              </a:spcAft>
              <a:buClr>
                <a:srgbClr val="170981"/>
              </a:buClr>
              <a:buSzPts val="1776"/>
            </a:pPr>
            <a:r>
              <a:rPr lang="en-US" sz="2400" dirty="0"/>
              <a:t>Cross-media Structured Common Space for Multimedia Event Extraction</a:t>
            </a:r>
          </a:p>
          <a:p>
            <a:pPr marL="285750" lvl="0" indent="-285750">
              <a:lnSpc>
                <a:spcPct val="90000"/>
              </a:lnSpc>
              <a:spcBef>
                <a:spcPts val="0"/>
              </a:spcBef>
              <a:spcAft>
                <a:spcPts val="0"/>
              </a:spcAft>
              <a:buClr>
                <a:srgbClr val="170981"/>
              </a:buClr>
              <a:buSzPts val="1776"/>
            </a:pPr>
            <a:endParaRPr sz="2400" dirty="0"/>
          </a:p>
          <a:p>
            <a:pPr marL="285750" lvl="0" indent="-285750">
              <a:lnSpc>
                <a:spcPct val="90000"/>
              </a:lnSpc>
              <a:spcBef>
                <a:spcPts val="0"/>
              </a:spcBef>
              <a:spcAft>
                <a:spcPts val="0"/>
              </a:spcAft>
              <a:buClr>
                <a:srgbClr val="170981"/>
              </a:buClr>
              <a:buSzPts val="1776"/>
            </a:pPr>
            <a:r>
              <a:rPr lang="en-US" sz="2400" dirty="0"/>
              <a:t>Graph Schema-guided Event Extraction and Prediction</a:t>
            </a:r>
          </a:p>
          <a:p>
            <a:pPr marL="285750" lvl="0" indent="-285750">
              <a:lnSpc>
                <a:spcPct val="90000"/>
              </a:lnSpc>
              <a:spcBef>
                <a:spcPts val="0"/>
              </a:spcBef>
              <a:spcAft>
                <a:spcPts val="0"/>
              </a:spcAft>
              <a:buClr>
                <a:srgbClr val="170981"/>
              </a:buClr>
              <a:buSzPts val="1776"/>
            </a:pPr>
            <a:endParaRPr sz="2400" dirty="0"/>
          </a:p>
          <a:p>
            <a:pPr marL="285750" indent="-285750">
              <a:spcBef>
                <a:spcPts val="0"/>
              </a:spcBef>
              <a:buClr>
                <a:srgbClr val="170981"/>
              </a:buClr>
              <a:buSzPts val="1776"/>
            </a:pPr>
            <a:r>
              <a:rPr lang="en-US" sz="2400" dirty="0"/>
              <a:t>Cross-media Knowledge Graph based Question Answering and Timeline Generation</a:t>
            </a:r>
          </a:p>
          <a:p>
            <a:pPr marL="285750" lvl="0" indent="-285750">
              <a:lnSpc>
                <a:spcPct val="90000"/>
              </a:lnSpc>
              <a:spcBef>
                <a:spcPts val="0"/>
              </a:spcBef>
              <a:spcAft>
                <a:spcPts val="0"/>
              </a:spcAft>
              <a:buClr>
                <a:srgbClr val="170981"/>
              </a:buClr>
              <a:buSzPts val="1776"/>
            </a:pPr>
            <a:endParaRPr lang="en-US" sz="2400" dirty="0"/>
          </a:p>
          <a:p>
            <a:pPr marL="285750" lvl="0" indent="-285750">
              <a:lnSpc>
                <a:spcPct val="90000"/>
              </a:lnSpc>
              <a:spcBef>
                <a:spcPts val="0"/>
              </a:spcBef>
              <a:spcAft>
                <a:spcPts val="0"/>
              </a:spcAft>
              <a:buClr>
                <a:srgbClr val="170981"/>
              </a:buClr>
              <a:buSzPts val="1776"/>
            </a:pPr>
            <a:r>
              <a:rPr lang="en-US" sz="2400" dirty="0"/>
              <a:t>Cross-media Knowledge Graph based Misinformation Detection</a:t>
            </a:r>
            <a:endParaRPr sz="2400" dirty="0"/>
          </a:p>
        </p:txBody>
      </p:sp>
      <p:sp>
        <p:nvSpPr>
          <p:cNvPr id="1866" name="Google Shape;1866;p107"/>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1" i="0" u="none" strike="noStrike" cap="none">
                <a:solidFill>
                  <a:srgbClr val="000000"/>
                </a:solidFill>
                <a:latin typeface="Calibri"/>
                <a:ea typeface="Calibri"/>
                <a:cs typeface="Calibri"/>
                <a:sym typeface="Calibri"/>
              </a:rPr>
              <a:t>104</a:t>
            </a:fld>
            <a:endParaRPr sz="1400" b="1" i="0" u="none" strike="noStrike" cap="none">
              <a:solidFill>
                <a:srgbClr val="000000"/>
              </a:solidFill>
              <a:latin typeface="Calibri"/>
              <a:ea typeface="Calibri"/>
              <a:cs typeface="Calibri"/>
              <a:sym typeface="Calibri"/>
            </a:endParaRPr>
          </a:p>
        </p:txBody>
      </p:sp>
      <p:sp>
        <p:nvSpPr>
          <p:cNvPr id="2" name="5-Point Star 1"/>
          <p:cNvSpPr/>
          <p:nvPr/>
        </p:nvSpPr>
        <p:spPr>
          <a:xfrm>
            <a:off x="7193280" y="1083446"/>
            <a:ext cx="914400" cy="914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8519160" y="1338942"/>
            <a:ext cx="2712720" cy="56605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70C0"/>
                </a:solidFill>
              </a:rPr>
              <a:t>Improve Quality</a:t>
            </a:r>
          </a:p>
        </p:txBody>
      </p:sp>
      <p:sp>
        <p:nvSpPr>
          <p:cNvPr id="9" name="5-Point Star 8"/>
          <p:cNvSpPr/>
          <p:nvPr/>
        </p:nvSpPr>
        <p:spPr>
          <a:xfrm>
            <a:off x="7829774" y="2001053"/>
            <a:ext cx="914400" cy="914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155654" y="2256549"/>
            <a:ext cx="2712720" cy="56605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70C0"/>
                </a:solidFill>
              </a:rPr>
              <a:t>Improve Portability</a:t>
            </a:r>
          </a:p>
        </p:txBody>
      </p:sp>
      <p:sp>
        <p:nvSpPr>
          <p:cNvPr id="11" name="5-Point Star 10"/>
          <p:cNvSpPr/>
          <p:nvPr/>
        </p:nvSpPr>
        <p:spPr>
          <a:xfrm>
            <a:off x="8107680" y="3011506"/>
            <a:ext cx="914400" cy="914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433560" y="3267002"/>
            <a:ext cx="2712720" cy="56605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70C0"/>
                </a:solidFill>
              </a:rPr>
              <a:t>Extend Scope</a:t>
            </a:r>
          </a:p>
        </p:txBody>
      </p:sp>
      <p:sp>
        <p:nvSpPr>
          <p:cNvPr id="13" name="5-Point Star 12"/>
          <p:cNvSpPr/>
          <p:nvPr/>
        </p:nvSpPr>
        <p:spPr>
          <a:xfrm>
            <a:off x="7418294" y="4372215"/>
            <a:ext cx="914400" cy="914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8744174" y="4627711"/>
            <a:ext cx="2712720" cy="56605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70C0"/>
                </a:solidFill>
              </a:rPr>
              <a:t>New Application</a:t>
            </a:r>
          </a:p>
        </p:txBody>
      </p:sp>
      <p:sp>
        <p:nvSpPr>
          <p:cNvPr id="4" name="Slide Number Placeholder 3">
            <a:extLst>
              <a:ext uri="{FF2B5EF4-FFF2-40B4-BE49-F238E27FC236}">
                <a16:creationId xmlns:a16="http://schemas.microsoft.com/office/drawing/2014/main" xmlns="" id="{023DB637-FC8C-274A-88EC-A68807AF9AFB}"/>
              </a:ext>
            </a:extLst>
          </p:cNvPr>
          <p:cNvSpPr>
            <a:spLocks noGrp="1"/>
          </p:cNvSpPr>
          <p:nvPr>
            <p:ph type="sldNum" sz="quarter" idx="12"/>
          </p:nvPr>
        </p:nvSpPr>
        <p:spPr/>
        <p:txBody>
          <a:bodyPr/>
          <a:lstStyle/>
          <a:p>
            <a:fld id="{4C15419E-54D6-8648-ABFB-BEF58E3E877E}" type="slidenum">
              <a:rPr lang="en-US" smtClean="0"/>
              <a:t>104</a:t>
            </a:fld>
            <a:endParaRPr lang="en-US"/>
          </a:p>
        </p:txBody>
      </p:sp>
    </p:spTree>
    <p:extLst>
      <p:ext uri="{BB962C8B-B14F-4D97-AF65-F5344CB8AC3E}">
        <p14:creationId xmlns:p14="http://schemas.microsoft.com/office/powerpoint/2010/main" val="9273963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9" grpId="0" animBg="1"/>
      <p:bldP spid="10" grpId="0" animBg="1"/>
      <p:bldP spid="11" grpId="0" animBg="1"/>
      <p:bldP spid="12" grpId="0" animBg="1"/>
      <p:bldP spid="13" grpId="0" animBg="1"/>
      <p:bldP spid="14"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871"/>
        <p:cNvGrpSpPr/>
        <p:nvPr/>
      </p:nvGrpSpPr>
      <p:grpSpPr>
        <a:xfrm>
          <a:off x="0" y="0"/>
          <a:ext cx="0" cy="0"/>
          <a:chOff x="0" y="0"/>
          <a:chExt cx="0" cy="0"/>
        </a:xfrm>
      </p:grpSpPr>
      <p:sp>
        <p:nvSpPr>
          <p:cNvPr id="1872" name="Google Shape;1872;p108"/>
          <p:cNvSpPr txBox="1">
            <a:spLocks noGrp="1"/>
          </p:cNvSpPr>
          <p:nvPr>
            <p:ph type="title"/>
          </p:nvPr>
        </p:nvSpPr>
        <p:spPr>
          <a:xfrm>
            <a:off x="362111" y="517725"/>
            <a:ext cx="11674800" cy="689100"/>
          </a:xfrm>
          <a:prstGeom prst="rect">
            <a:avLst/>
          </a:prstGeom>
          <a:noFill/>
          <a:ln>
            <a:noFill/>
          </a:ln>
        </p:spPr>
        <p:txBody>
          <a:bodyPr spcFirstLastPara="1" wrap="square" lIns="91425" tIns="45700" rIns="91425" bIns="45700" anchor="ctr" anchorCtr="0">
            <a:normAutofit/>
          </a:bodyPr>
          <a:lstStyle/>
          <a:p>
            <a:pPr marL="0" lvl="0" indent="0" rtl="0">
              <a:lnSpc>
                <a:spcPct val="90000"/>
              </a:lnSpc>
              <a:spcBef>
                <a:spcPts val="0"/>
              </a:spcBef>
              <a:spcAft>
                <a:spcPts val="0"/>
              </a:spcAft>
              <a:buClr>
                <a:schemeClr val="dk1"/>
              </a:buClr>
              <a:buSzPct val="100000"/>
              <a:buFont typeface="Calibri"/>
              <a:buNone/>
            </a:pPr>
            <a:r>
              <a:rPr lang="en-US" sz="3600" b="1" dirty="0">
                <a:solidFill>
                  <a:srgbClr val="C00000"/>
                </a:solidFill>
              </a:rPr>
              <a:t>Information Extraction: a Sequence-to-Graph Task</a:t>
            </a:r>
            <a:endParaRPr sz="3600" b="1" dirty="0">
              <a:solidFill>
                <a:srgbClr val="C00000"/>
              </a:solidFill>
            </a:endParaRPr>
          </a:p>
        </p:txBody>
      </p:sp>
      <p:sp>
        <p:nvSpPr>
          <p:cNvPr id="1873" name="Google Shape;1873;p10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105</a:t>
            </a:fld>
            <a:endParaRPr/>
          </a:p>
        </p:txBody>
      </p:sp>
      <p:pic>
        <p:nvPicPr>
          <p:cNvPr id="1874" name="Google Shape;1874;p108"/>
          <p:cNvPicPr preferRelativeResize="0">
            <a:picLocks noGrp="1"/>
          </p:cNvPicPr>
          <p:nvPr>
            <p:ph type="body" idx="1"/>
          </p:nvPr>
        </p:nvPicPr>
        <p:blipFill rotWithShape="1">
          <a:blip r:embed="rId3">
            <a:alphaModFix/>
          </a:blip>
          <a:srcRect/>
          <a:stretch/>
        </p:blipFill>
        <p:spPr>
          <a:xfrm>
            <a:off x="1154677" y="1295708"/>
            <a:ext cx="9882644" cy="3904940"/>
          </a:xfrm>
          <a:prstGeom prst="rect">
            <a:avLst/>
          </a:prstGeom>
          <a:noFill/>
          <a:ln>
            <a:noFill/>
          </a:ln>
        </p:spPr>
      </p:pic>
      <p:sp>
        <p:nvSpPr>
          <p:cNvPr id="1875" name="Google Shape;1875;p108"/>
          <p:cNvSpPr txBox="1"/>
          <p:nvPr/>
        </p:nvSpPr>
        <p:spPr>
          <a:xfrm>
            <a:off x="482600" y="5529268"/>
            <a:ext cx="10947400" cy="790575"/>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120000"/>
              </a:lnSpc>
              <a:spcBef>
                <a:spcPts val="0"/>
              </a:spcBef>
              <a:spcAft>
                <a:spcPts val="0"/>
              </a:spcAft>
              <a:buClr>
                <a:srgbClr val="2A2F36"/>
              </a:buClr>
              <a:buSzPts val="1800"/>
              <a:buFont typeface="Arial"/>
              <a:buChar char="•"/>
            </a:pPr>
            <a:r>
              <a:rPr lang="en-US" sz="1800" b="0" i="0" u="none" strike="noStrike" cap="none">
                <a:solidFill>
                  <a:srgbClr val="2A2F36"/>
                </a:solidFill>
                <a:latin typeface="Helvetica Neue"/>
                <a:ea typeface="Helvetica Neue"/>
                <a:cs typeface="Helvetica Neue"/>
                <a:sym typeface="Helvetica Neue"/>
              </a:rPr>
              <a:t>OneIE [Lin et al., ACL2020] framework extracts the information graph from a given sentence in four steps: encoding, identification, classification, and decoding</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871"/>
        <p:cNvGrpSpPr/>
        <p:nvPr/>
      </p:nvGrpSpPr>
      <p:grpSpPr>
        <a:xfrm>
          <a:off x="0" y="0"/>
          <a:ext cx="0" cy="0"/>
          <a:chOff x="0" y="0"/>
          <a:chExt cx="0" cy="0"/>
        </a:xfrm>
      </p:grpSpPr>
      <p:sp>
        <p:nvSpPr>
          <p:cNvPr id="1872" name="Google Shape;1872;p108"/>
          <p:cNvSpPr txBox="1">
            <a:spLocks noGrp="1"/>
          </p:cNvSpPr>
          <p:nvPr>
            <p:ph type="title"/>
          </p:nvPr>
        </p:nvSpPr>
        <p:spPr>
          <a:xfrm>
            <a:off x="406400" y="0"/>
            <a:ext cx="11674800" cy="689100"/>
          </a:xfrm>
          <a:prstGeom prst="rect">
            <a:avLst/>
          </a:prstGeom>
          <a:noFill/>
          <a:ln>
            <a:noFill/>
          </a:ln>
        </p:spPr>
        <p:txBody>
          <a:bodyPr spcFirstLastPara="1" wrap="square" lIns="91425" tIns="45700" rIns="91425" bIns="45700" anchor="ctr" anchorCtr="0">
            <a:normAutofit fontScale="90000"/>
          </a:bodyPr>
          <a:lstStyle/>
          <a:p>
            <a:pPr marL="0" lvl="0" indent="0" rtl="0">
              <a:lnSpc>
                <a:spcPct val="90000"/>
              </a:lnSpc>
              <a:spcBef>
                <a:spcPts val="0"/>
              </a:spcBef>
              <a:spcAft>
                <a:spcPts val="0"/>
              </a:spcAft>
              <a:buClr>
                <a:schemeClr val="dk1"/>
              </a:buClr>
              <a:buSzPct val="100000"/>
              <a:buFont typeface="Calibri"/>
              <a:buNone/>
            </a:pPr>
            <a:r>
              <a:rPr lang="en-US" b="1" dirty="0">
                <a:solidFill>
                  <a:srgbClr val="C00000"/>
                </a:solidFill>
              </a:rPr>
              <a:t>Extending to Graph-to-Graph Task</a:t>
            </a:r>
            <a:endParaRPr b="1" dirty="0">
              <a:solidFill>
                <a:srgbClr val="C00000"/>
              </a:solidFill>
            </a:endParaRPr>
          </a:p>
        </p:txBody>
      </p:sp>
      <p:sp>
        <p:nvSpPr>
          <p:cNvPr id="1873" name="Google Shape;1873;p10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106</a:t>
            </a:fld>
            <a:endParaRPr/>
          </a:p>
        </p:txBody>
      </p:sp>
      <p:sp>
        <p:nvSpPr>
          <p:cNvPr id="1875" name="Google Shape;1875;p108"/>
          <p:cNvSpPr txBox="1"/>
          <p:nvPr/>
        </p:nvSpPr>
        <p:spPr>
          <a:xfrm>
            <a:off x="406400" y="6067425"/>
            <a:ext cx="10947400" cy="790575"/>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120000"/>
              </a:lnSpc>
              <a:spcBef>
                <a:spcPts val="0"/>
              </a:spcBef>
              <a:spcAft>
                <a:spcPts val="0"/>
              </a:spcAft>
              <a:buClr>
                <a:srgbClr val="2A2F36"/>
              </a:buClr>
              <a:buSzPts val="1800"/>
              <a:buFont typeface="Arial"/>
              <a:buChar char="•"/>
            </a:pPr>
            <a:r>
              <a:rPr lang="en-US" sz="1800" b="0" i="0" u="none" strike="noStrike" cap="none" dirty="0">
                <a:solidFill>
                  <a:srgbClr val="2A2F36"/>
                </a:solidFill>
                <a:latin typeface="Helvetica Neue"/>
                <a:ea typeface="Helvetica Neue"/>
                <a:cs typeface="Helvetica Neue"/>
                <a:sym typeface="Helvetica Neue"/>
              </a:rPr>
              <a:t>[</a:t>
            </a:r>
            <a:r>
              <a:rPr lang="en-US" sz="1800" b="0" i="0" u="none" strike="noStrike" cap="none" dirty="0" err="1">
                <a:solidFill>
                  <a:srgbClr val="2A2F36"/>
                </a:solidFill>
                <a:latin typeface="Helvetica Neue"/>
                <a:ea typeface="Helvetica Neue"/>
                <a:cs typeface="Helvetica Neue"/>
                <a:sym typeface="Helvetica Neue"/>
              </a:rPr>
              <a:t>Nyuyen</a:t>
            </a:r>
            <a:r>
              <a:rPr lang="en-US" sz="1800" b="0" i="0" u="none" strike="noStrike" cap="none" dirty="0">
                <a:solidFill>
                  <a:srgbClr val="2A2F36"/>
                </a:solidFill>
                <a:latin typeface="Helvetica Neue"/>
                <a:ea typeface="Helvetica Neue"/>
                <a:cs typeface="Helvetica Neue"/>
                <a:sym typeface="Helvetica Neue"/>
              </a:rPr>
              <a:t> et al., NAACL2021]</a:t>
            </a:r>
          </a:p>
        </p:txBody>
      </p:sp>
      <p:pic>
        <p:nvPicPr>
          <p:cNvPr id="3" name="Picture 2"/>
          <p:cNvPicPr>
            <a:picLocks noChangeAspect="1"/>
          </p:cNvPicPr>
          <p:nvPr/>
        </p:nvPicPr>
        <p:blipFill>
          <a:blip r:embed="rId3"/>
          <a:stretch>
            <a:fillRect/>
          </a:stretch>
        </p:blipFill>
        <p:spPr>
          <a:xfrm>
            <a:off x="1171977" y="641427"/>
            <a:ext cx="9265935" cy="5425998"/>
          </a:xfrm>
          <a:prstGeom prst="rect">
            <a:avLst/>
          </a:prstGeom>
        </p:spPr>
      </p:pic>
    </p:spTree>
    <p:extLst>
      <p:ext uri="{BB962C8B-B14F-4D97-AF65-F5344CB8AC3E}">
        <p14:creationId xmlns:p14="http://schemas.microsoft.com/office/powerpoint/2010/main" val="387476759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879"/>
        <p:cNvGrpSpPr/>
        <p:nvPr/>
      </p:nvGrpSpPr>
      <p:grpSpPr>
        <a:xfrm>
          <a:off x="0" y="0"/>
          <a:ext cx="0" cy="0"/>
          <a:chOff x="0" y="0"/>
          <a:chExt cx="0" cy="0"/>
        </a:xfrm>
      </p:grpSpPr>
      <p:sp>
        <p:nvSpPr>
          <p:cNvPr id="1880" name="Google Shape;1880;p109"/>
          <p:cNvSpPr txBox="1">
            <a:spLocks noGrp="1"/>
          </p:cNvSpPr>
          <p:nvPr>
            <p:ph type="title"/>
          </p:nvPr>
        </p:nvSpPr>
        <p:spPr>
          <a:xfrm>
            <a:off x="227850" y="-9380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3600" b="1" dirty="0">
                <a:solidFill>
                  <a:srgbClr val="C00000"/>
                </a:solidFill>
              </a:rPr>
              <a:t>Moving from Seq-to-Graph to Graph-to-Graph</a:t>
            </a:r>
            <a:endParaRPr sz="3600" b="1" dirty="0">
              <a:solidFill>
                <a:srgbClr val="C00000"/>
              </a:solidFill>
            </a:endParaRPr>
          </a:p>
        </p:txBody>
      </p:sp>
      <p:sp>
        <p:nvSpPr>
          <p:cNvPr id="1881" name="Google Shape;1881;p109"/>
          <p:cNvSpPr txBox="1">
            <a:spLocks noGrp="1"/>
          </p:cNvSpPr>
          <p:nvPr>
            <p:ph type="body" idx="1"/>
          </p:nvPr>
        </p:nvSpPr>
        <p:spPr>
          <a:xfrm>
            <a:off x="838199" y="1231900"/>
            <a:ext cx="6744629" cy="5124450"/>
          </a:xfrm>
          <a:prstGeom prst="rect">
            <a:avLst/>
          </a:prstGeom>
          <a:noFill/>
          <a:ln>
            <a:noFill/>
          </a:ln>
        </p:spPr>
        <p:txBody>
          <a:bodyPr spcFirstLastPara="1" wrap="square" lIns="91425" tIns="45700" rIns="91425" bIns="45700" anchor="t" anchorCtr="0">
            <a:normAutofit fontScale="92500" lnSpcReduction="20000"/>
          </a:bodyPr>
          <a:lstStyle/>
          <a:p>
            <a:pPr marL="228600" lvl="0" indent="-188595" algn="l" rtl="0">
              <a:lnSpc>
                <a:spcPct val="90000"/>
              </a:lnSpc>
              <a:spcBef>
                <a:spcPts val="0"/>
              </a:spcBef>
              <a:spcAft>
                <a:spcPts val="0"/>
              </a:spcAft>
              <a:buClr>
                <a:schemeClr val="dk1"/>
              </a:buClr>
              <a:buSzPct val="100000"/>
              <a:buChar char="•"/>
            </a:pPr>
            <a:r>
              <a:rPr lang="en-US" dirty="0"/>
              <a:t>[Zhang and Ji, NAACL2021]</a:t>
            </a:r>
            <a:endParaRPr dirty="0"/>
          </a:p>
          <a:p>
            <a:pPr marL="228600" lvl="0" indent="0" algn="l" rtl="0">
              <a:lnSpc>
                <a:spcPct val="90000"/>
              </a:lnSpc>
              <a:spcBef>
                <a:spcPts val="0"/>
              </a:spcBef>
              <a:spcAft>
                <a:spcPts val="0"/>
              </a:spcAft>
              <a:buSzPct val="69498"/>
              <a:buNone/>
            </a:pPr>
            <a:endParaRPr dirty="0"/>
          </a:p>
          <a:p>
            <a:pPr marL="228600" lvl="0" indent="-188595" algn="l" rtl="0">
              <a:lnSpc>
                <a:spcPct val="90000"/>
              </a:lnSpc>
              <a:spcBef>
                <a:spcPts val="0"/>
              </a:spcBef>
              <a:spcAft>
                <a:spcPts val="0"/>
              </a:spcAft>
              <a:buClr>
                <a:schemeClr val="dk1"/>
              </a:buClr>
              <a:buSzPct val="100000"/>
              <a:buChar char="•"/>
            </a:pPr>
            <a:r>
              <a:rPr lang="en-US" dirty="0"/>
              <a:t>Abstract Meaning Representation (AMR):</a:t>
            </a:r>
            <a:endParaRPr dirty="0"/>
          </a:p>
          <a:p>
            <a:pPr marL="685800" lvl="1" indent="-194308" algn="l" rtl="0">
              <a:lnSpc>
                <a:spcPct val="90000"/>
              </a:lnSpc>
              <a:spcBef>
                <a:spcPts val="500"/>
              </a:spcBef>
              <a:spcAft>
                <a:spcPts val="0"/>
              </a:spcAft>
              <a:buClr>
                <a:schemeClr val="dk1"/>
              </a:buClr>
              <a:buSzPct val="100000"/>
              <a:buChar char="•"/>
            </a:pPr>
            <a:r>
              <a:rPr lang="en-US" dirty="0"/>
              <a:t>A kind of </a:t>
            </a:r>
            <a:r>
              <a:rPr lang="en-US" dirty="0">
                <a:solidFill>
                  <a:srgbClr val="C55A11"/>
                </a:solidFill>
              </a:rPr>
              <a:t>rich semantic parsing</a:t>
            </a:r>
            <a:endParaRPr dirty="0"/>
          </a:p>
          <a:p>
            <a:pPr marL="685800" lvl="1" indent="-194308" algn="l" rtl="0">
              <a:lnSpc>
                <a:spcPct val="90000"/>
              </a:lnSpc>
              <a:spcBef>
                <a:spcPts val="500"/>
              </a:spcBef>
              <a:spcAft>
                <a:spcPts val="0"/>
              </a:spcAft>
              <a:buClr>
                <a:schemeClr val="dk1"/>
              </a:buClr>
              <a:buSzPct val="100000"/>
              <a:buChar char="•"/>
            </a:pPr>
            <a:r>
              <a:rPr lang="en-US" dirty="0"/>
              <a:t>Converts input sentence into a </a:t>
            </a:r>
            <a:r>
              <a:rPr lang="en-US" dirty="0">
                <a:solidFill>
                  <a:srgbClr val="C55A11"/>
                </a:solidFill>
              </a:rPr>
              <a:t>directed</a:t>
            </a:r>
            <a:r>
              <a:rPr lang="en-US" dirty="0"/>
              <a:t> and </a:t>
            </a:r>
            <a:r>
              <a:rPr lang="en-US" dirty="0">
                <a:solidFill>
                  <a:srgbClr val="C55A11"/>
                </a:solidFill>
              </a:rPr>
              <a:t>acyclic</a:t>
            </a:r>
            <a:r>
              <a:rPr lang="en-US" dirty="0"/>
              <a:t> graph structure with </a:t>
            </a:r>
            <a:r>
              <a:rPr lang="en-US" dirty="0">
                <a:solidFill>
                  <a:srgbClr val="C55A11"/>
                </a:solidFill>
              </a:rPr>
              <a:t>fine-grained</a:t>
            </a:r>
            <a:r>
              <a:rPr lang="en-US" dirty="0"/>
              <a:t> node and edge type labels</a:t>
            </a:r>
            <a:endParaRPr dirty="0"/>
          </a:p>
          <a:p>
            <a:pPr marL="228600" lvl="0" indent="-188595" algn="l" rtl="0">
              <a:lnSpc>
                <a:spcPct val="90000"/>
              </a:lnSpc>
              <a:spcBef>
                <a:spcPts val="1000"/>
              </a:spcBef>
              <a:spcAft>
                <a:spcPts val="0"/>
              </a:spcAft>
              <a:buClr>
                <a:schemeClr val="dk1"/>
              </a:buClr>
              <a:buSzPct val="100000"/>
              <a:buChar char="•"/>
            </a:pPr>
            <a:r>
              <a:rPr lang="en-US" dirty="0"/>
              <a:t>AMR parsing shares inherent similarities with information network (IE output)</a:t>
            </a:r>
          </a:p>
          <a:p>
            <a:pPr lvl="1" indent="-188595">
              <a:spcBef>
                <a:spcPts val="1000"/>
              </a:spcBef>
              <a:buClr>
                <a:schemeClr val="dk1"/>
              </a:buClr>
              <a:buSzPct val="100000"/>
            </a:pPr>
            <a:r>
              <a:rPr lang="en-US" dirty="0"/>
              <a:t>Similar node and edge semantics</a:t>
            </a:r>
            <a:endParaRPr lang="en-US" sz="1000" dirty="0"/>
          </a:p>
          <a:p>
            <a:pPr lvl="1" indent="-188595">
              <a:spcBef>
                <a:spcPts val="1000"/>
              </a:spcBef>
              <a:buClr>
                <a:schemeClr val="dk1"/>
              </a:buClr>
              <a:buSzPct val="100000"/>
            </a:pPr>
            <a:r>
              <a:rPr lang="en-US" dirty="0"/>
              <a:t>Similar graph topology</a:t>
            </a:r>
            <a:endParaRPr lang="en-US" sz="1000" dirty="0"/>
          </a:p>
          <a:p>
            <a:pPr marL="228600" lvl="0" indent="-188595" algn="l" rtl="0">
              <a:lnSpc>
                <a:spcPct val="90000"/>
              </a:lnSpc>
              <a:spcBef>
                <a:spcPts val="1000"/>
              </a:spcBef>
              <a:spcAft>
                <a:spcPts val="0"/>
              </a:spcAft>
              <a:buClr>
                <a:schemeClr val="dk1"/>
              </a:buClr>
              <a:buSzPct val="100000"/>
              <a:buChar char="•"/>
            </a:pPr>
            <a:r>
              <a:rPr lang="en-US" dirty="0"/>
              <a:t>Semantic graphs can better capture </a:t>
            </a:r>
            <a:r>
              <a:rPr lang="en-US" dirty="0">
                <a:solidFill>
                  <a:srgbClr val="C55A11"/>
                </a:solidFill>
              </a:rPr>
              <a:t>non-local context</a:t>
            </a:r>
            <a:r>
              <a:rPr lang="en-US" dirty="0"/>
              <a:t> in a sentence</a:t>
            </a:r>
            <a:endParaRPr dirty="0"/>
          </a:p>
          <a:p>
            <a:pPr marL="228600" lvl="0" indent="-188595" algn="l" rtl="0">
              <a:lnSpc>
                <a:spcPct val="90000"/>
              </a:lnSpc>
              <a:spcBef>
                <a:spcPts val="1000"/>
              </a:spcBef>
              <a:spcAft>
                <a:spcPts val="0"/>
              </a:spcAft>
              <a:buClr>
                <a:srgbClr val="C00000"/>
              </a:buClr>
              <a:buSzPct val="100000"/>
              <a:buChar char="•"/>
            </a:pPr>
            <a:r>
              <a:rPr lang="en-US" dirty="0">
                <a:solidFill>
                  <a:srgbClr val="C00000"/>
                </a:solidFill>
              </a:rPr>
              <a:t>Exploit the similarity between AMR and IE to help on joint information extraction</a:t>
            </a:r>
            <a:endParaRPr dirty="0">
              <a:solidFill>
                <a:srgbClr val="C00000"/>
              </a:solidFill>
            </a:endParaRPr>
          </a:p>
          <a:p>
            <a:pPr marL="685800" lvl="1" indent="-76200" algn="l" rtl="0">
              <a:lnSpc>
                <a:spcPct val="90000"/>
              </a:lnSpc>
              <a:spcBef>
                <a:spcPts val="500"/>
              </a:spcBef>
              <a:spcAft>
                <a:spcPts val="0"/>
              </a:spcAft>
              <a:buClr>
                <a:schemeClr val="dk1"/>
              </a:buClr>
              <a:buSzPct val="100000"/>
              <a:buNone/>
            </a:pPr>
            <a:endParaRPr dirty="0"/>
          </a:p>
          <a:p>
            <a:pPr marL="685800" lvl="1" indent="-76200" algn="l" rtl="0">
              <a:lnSpc>
                <a:spcPct val="90000"/>
              </a:lnSpc>
              <a:spcBef>
                <a:spcPts val="500"/>
              </a:spcBef>
              <a:spcAft>
                <a:spcPts val="0"/>
              </a:spcAft>
              <a:buClr>
                <a:schemeClr val="dk1"/>
              </a:buClr>
              <a:buSzPct val="100000"/>
              <a:buNone/>
            </a:pPr>
            <a:endParaRPr dirty="0"/>
          </a:p>
          <a:p>
            <a:pPr marL="685800" lvl="1" indent="-76200" algn="l" rtl="0">
              <a:lnSpc>
                <a:spcPct val="90000"/>
              </a:lnSpc>
              <a:spcBef>
                <a:spcPts val="500"/>
              </a:spcBef>
              <a:spcAft>
                <a:spcPts val="0"/>
              </a:spcAft>
              <a:buClr>
                <a:schemeClr val="dk1"/>
              </a:buClr>
              <a:buSzPct val="100000"/>
              <a:buNone/>
            </a:pPr>
            <a:endParaRPr dirty="0"/>
          </a:p>
        </p:txBody>
      </p:sp>
      <p:sp>
        <p:nvSpPr>
          <p:cNvPr id="1882" name="Google Shape;1882;p10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107</a:t>
            </a:fld>
            <a:endParaRPr/>
          </a:p>
        </p:txBody>
      </p:sp>
      <p:pic>
        <p:nvPicPr>
          <p:cNvPr id="1883" name="Google Shape;1883;p109"/>
          <p:cNvPicPr preferRelativeResize="0"/>
          <p:nvPr/>
        </p:nvPicPr>
        <p:blipFill rotWithShape="1">
          <a:blip r:embed="rId3">
            <a:alphaModFix/>
          </a:blip>
          <a:srcRect/>
          <a:stretch/>
        </p:blipFill>
        <p:spPr>
          <a:xfrm>
            <a:off x="7667561" y="1231900"/>
            <a:ext cx="4109985" cy="4719600"/>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887"/>
        <p:cNvGrpSpPr/>
        <p:nvPr/>
      </p:nvGrpSpPr>
      <p:grpSpPr>
        <a:xfrm>
          <a:off x="0" y="0"/>
          <a:ext cx="0" cy="0"/>
          <a:chOff x="0" y="0"/>
          <a:chExt cx="0" cy="0"/>
        </a:xfrm>
      </p:grpSpPr>
      <p:sp>
        <p:nvSpPr>
          <p:cNvPr id="1888" name="Google Shape;1888;p110"/>
          <p:cNvSpPr txBox="1">
            <a:spLocks noGrp="1"/>
          </p:cNvSpPr>
          <p:nvPr>
            <p:ph type="title"/>
          </p:nvPr>
        </p:nvSpPr>
        <p:spPr>
          <a:xfrm>
            <a:off x="439883" y="267389"/>
            <a:ext cx="9357260" cy="6889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3800" b="1" dirty="0">
                <a:solidFill>
                  <a:srgbClr val="C00000"/>
                </a:solidFill>
              </a:rPr>
              <a:t>AMR-IE: An AMR-guided encoding and decoding framework for IE</a:t>
            </a:r>
            <a:endParaRPr sz="3800" b="1" dirty="0">
              <a:solidFill>
                <a:srgbClr val="C00000"/>
              </a:solidFill>
            </a:endParaRPr>
          </a:p>
        </p:txBody>
      </p:sp>
      <p:pic>
        <p:nvPicPr>
          <p:cNvPr id="1889" name="Google Shape;1889;p110" descr="Document with solid fill"/>
          <p:cNvPicPr preferRelativeResize="0"/>
          <p:nvPr/>
        </p:nvPicPr>
        <p:blipFill rotWithShape="1">
          <a:blip r:embed="rId3">
            <a:alphaModFix/>
          </a:blip>
          <a:srcRect/>
          <a:stretch/>
        </p:blipFill>
        <p:spPr>
          <a:xfrm>
            <a:off x="254936" y="2971800"/>
            <a:ext cx="914400" cy="914400"/>
          </a:xfrm>
          <a:prstGeom prst="rect">
            <a:avLst/>
          </a:prstGeom>
          <a:noFill/>
          <a:ln>
            <a:noFill/>
          </a:ln>
        </p:spPr>
      </p:pic>
      <p:sp>
        <p:nvSpPr>
          <p:cNvPr id="1890" name="Google Shape;1890;p110"/>
          <p:cNvSpPr txBox="1"/>
          <p:nvPr/>
        </p:nvSpPr>
        <p:spPr>
          <a:xfrm>
            <a:off x="118856" y="3795317"/>
            <a:ext cx="1050480"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Input </a:t>
            </a:r>
            <a:endParaRPr sz="1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Sentence</a:t>
            </a:r>
            <a:endParaRPr sz="1800" b="0" i="0" u="none" strike="noStrike" cap="none">
              <a:solidFill>
                <a:schemeClr val="dk1"/>
              </a:solidFill>
              <a:latin typeface="Calibri"/>
              <a:ea typeface="Calibri"/>
              <a:cs typeface="Calibri"/>
              <a:sym typeface="Calibri"/>
            </a:endParaRPr>
          </a:p>
        </p:txBody>
      </p:sp>
      <p:cxnSp>
        <p:nvCxnSpPr>
          <p:cNvPr id="1891" name="Google Shape;1891;p110"/>
          <p:cNvCxnSpPr/>
          <p:nvPr/>
        </p:nvCxnSpPr>
        <p:spPr>
          <a:xfrm>
            <a:off x="1150436" y="3489528"/>
            <a:ext cx="754564" cy="0"/>
          </a:xfrm>
          <a:prstGeom prst="straightConnector1">
            <a:avLst/>
          </a:prstGeom>
          <a:noFill/>
          <a:ln w="22225" cap="flat" cmpd="sng">
            <a:solidFill>
              <a:schemeClr val="dk1"/>
            </a:solidFill>
            <a:prstDash val="solid"/>
            <a:miter lim="800000"/>
            <a:headEnd type="none" w="sm" len="sm"/>
            <a:tailEnd type="stealth" w="lg" len="lg"/>
          </a:ln>
        </p:spPr>
      </p:cxnSp>
      <p:sp>
        <p:nvSpPr>
          <p:cNvPr id="1892" name="Google Shape;1892;p110"/>
          <p:cNvSpPr txBox="1"/>
          <p:nvPr/>
        </p:nvSpPr>
        <p:spPr>
          <a:xfrm>
            <a:off x="1067219" y="3078697"/>
            <a:ext cx="92890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Roberta</a:t>
            </a:r>
            <a:endParaRPr sz="1800" b="0" i="0" u="none" strike="noStrike" cap="none">
              <a:solidFill>
                <a:schemeClr val="dk1"/>
              </a:solidFill>
              <a:latin typeface="Calibri"/>
              <a:ea typeface="Calibri"/>
              <a:cs typeface="Calibri"/>
              <a:sym typeface="Calibri"/>
            </a:endParaRPr>
          </a:p>
        </p:txBody>
      </p:sp>
      <p:pic>
        <p:nvPicPr>
          <p:cNvPr id="1893" name="Google Shape;1893;p110"/>
          <p:cNvPicPr preferRelativeResize="0"/>
          <p:nvPr/>
        </p:nvPicPr>
        <p:blipFill rotWithShape="1">
          <a:blip r:embed="rId4">
            <a:alphaModFix/>
          </a:blip>
          <a:srcRect/>
          <a:stretch/>
        </p:blipFill>
        <p:spPr>
          <a:xfrm>
            <a:off x="4260040" y="1140141"/>
            <a:ext cx="2215461" cy="1492620"/>
          </a:xfrm>
          <a:prstGeom prst="rect">
            <a:avLst/>
          </a:prstGeom>
          <a:noFill/>
          <a:ln>
            <a:noFill/>
          </a:ln>
        </p:spPr>
      </p:pic>
      <p:cxnSp>
        <p:nvCxnSpPr>
          <p:cNvPr id="1894" name="Google Shape;1894;p110"/>
          <p:cNvCxnSpPr/>
          <p:nvPr/>
        </p:nvCxnSpPr>
        <p:spPr>
          <a:xfrm rot="10800000" flipH="1">
            <a:off x="2808411" y="2279652"/>
            <a:ext cx="1687389" cy="1022486"/>
          </a:xfrm>
          <a:prstGeom prst="straightConnector1">
            <a:avLst/>
          </a:prstGeom>
          <a:noFill/>
          <a:ln w="22225" cap="flat" cmpd="sng">
            <a:solidFill>
              <a:schemeClr val="dk1"/>
            </a:solidFill>
            <a:prstDash val="solid"/>
            <a:miter lim="800000"/>
            <a:headEnd type="none" w="sm" len="sm"/>
            <a:tailEnd type="stealth" w="lg" len="lg"/>
          </a:ln>
        </p:spPr>
      </p:cxnSp>
      <p:sp>
        <p:nvSpPr>
          <p:cNvPr id="1895" name="Google Shape;1895;p110"/>
          <p:cNvSpPr txBox="1"/>
          <p:nvPr/>
        </p:nvSpPr>
        <p:spPr>
          <a:xfrm>
            <a:off x="2868099" y="4558672"/>
            <a:ext cx="1316194"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CRF-based</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Span Tagger</a:t>
            </a:r>
            <a:endParaRPr sz="1800" b="0" i="0" u="none" strike="noStrike" cap="none">
              <a:solidFill>
                <a:schemeClr val="dk1"/>
              </a:solidFill>
              <a:latin typeface="Calibri"/>
              <a:ea typeface="Calibri"/>
              <a:cs typeface="Calibri"/>
              <a:sym typeface="Calibri"/>
            </a:endParaRPr>
          </a:p>
        </p:txBody>
      </p:sp>
      <p:pic>
        <p:nvPicPr>
          <p:cNvPr id="1896" name="Google Shape;1896;p110" descr="Document with solid fill"/>
          <p:cNvPicPr preferRelativeResize="0"/>
          <p:nvPr/>
        </p:nvPicPr>
        <p:blipFill rotWithShape="1">
          <a:blip r:embed="rId5">
            <a:alphaModFix/>
          </a:blip>
          <a:srcRect/>
          <a:stretch/>
        </p:blipFill>
        <p:spPr>
          <a:xfrm>
            <a:off x="1953699" y="2971800"/>
            <a:ext cx="914400" cy="914400"/>
          </a:xfrm>
          <a:prstGeom prst="rect">
            <a:avLst/>
          </a:prstGeom>
          <a:noFill/>
          <a:ln>
            <a:noFill/>
          </a:ln>
        </p:spPr>
      </p:pic>
      <p:sp>
        <p:nvSpPr>
          <p:cNvPr id="1897" name="Google Shape;1897;p110"/>
          <p:cNvSpPr txBox="1"/>
          <p:nvPr/>
        </p:nvSpPr>
        <p:spPr>
          <a:xfrm>
            <a:off x="1962436" y="3846234"/>
            <a:ext cx="1050480"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Encoded </a:t>
            </a:r>
            <a:endParaRPr sz="1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Sentence</a:t>
            </a:r>
            <a:endParaRPr sz="1800" b="0" i="0" u="none" strike="noStrike" cap="none">
              <a:solidFill>
                <a:schemeClr val="dk1"/>
              </a:solidFill>
              <a:latin typeface="Calibri"/>
              <a:ea typeface="Calibri"/>
              <a:cs typeface="Calibri"/>
              <a:sym typeface="Calibri"/>
            </a:endParaRPr>
          </a:p>
        </p:txBody>
      </p:sp>
      <p:sp>
        <p:nvSpPr>
          <p:cNvPr id="1898" name="Google Shape;1898;p110"/>
          <p:cNvSpPr txBox="1"/>
          <p:nvPr/>
        </p:nvSpPr>
        <p:spPr>
          <a:xfrm>
            <a:off x="2868099" y="1996268"/>
            <a:ext cx="1278619"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Pretrained </a:t>
            </a:r>
            <a:endParaRPr sz="1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AMR Parser</a:t>
            </a:r>
            <a:endParaRPr sz="1800" b="0" i="0" u="none" strike="noStrike" cap="none">
              <a:solidFill>
                <a:schemeClr val="dk1"/>
              </a:solidFill>
              <a:latin typeface="Calibri"/>
              <a:ea typeface="Calibri"/>
              <a:cs typeface="Calibri"/>
              <a:sym typeface="Calibri"/>
            </a:endParaRPr>
          </a:p>
        </p:txBody>
      </p:sp>
      <p:cxnSp>
        <p:nvCxnSpPr>
          <p:cNvPr id="1899" name="Google Shape;1899;p110"/>
          <p:cNvCxnSpPr/>
          <p:nvPr/>
        </p:nvCxnSpPr>
        <p:spPr>
          <a:xfrm>
            <a:off x="2816752" y="3585522"/>
            <a:ext cx="1636925" cy="1162281"/>
          </a:xfrm>
          <a:prstGeom prst="straightConnector1">
            <a:avLst/>
          </a:prstGeom>
          <a:noFill/>
          <a:ln w="22225" cap="flat" cmpd="sng">
            <a:solidFill>
              <a:schemeClr val="dk1"/>
            </a:solidFill>
            <a:prstDash val="solid"/>
            <a:miter lim="800000"/>
            <a:headEnd type="none" w="sm" len="sm"/>
            <a:tailEnd type="stealth" w="lg" len="lg"/>
          </a:ln>
        </p:spPr>
      </p:cxnSp>
      <p:pic>
        <p:nvPicPr>
          <p:cNvPr id="1900" name="Google Shape;1900;p110"/>
          <p:cNvPicPr preferRelativeResize="0"/>
          <p:nvPr/>
        </p:nvPicPr>
        <p:blipFill rotWithShape="1">
          <a:blip r:embed="rId6">
            <a:alphaModFix/>
          </a:blip>
          <a:srcRect/>
          <a:stretch/>
        </p:blipFill>
        <p:spPr>
          <a:xfrm>
            <a:off x="4495800" y="4441648"/>
            <a:ext cx="1908326" cy="1401427"/>
          </a:xfrm>
          <a:prstGeom prst="rect">
            <a:avLst/>
          </a:prstGeom>
          <a:noFill/>
          <a:ln>
            <a:noFill/>
          </a:ln>
        </p:spPr>
      </p:pic>
      <p:cxnSp>
        <p:nvCxnSpPr>
          <p:cNvPr id="1901" name="Google Shape;1901;p110"/>
          <p:cNvCxnSpPr/>
          <p:nvPr/>
        </p:nvCxnSpPr>
        <p:spPr>
          <a:xfrm>
            <a:off x="6588823" y="2268633"/>
            <a:ext cx="726001" cy="999273"/>
          </a:xfrm>
          <a:prstGeom prst="straightConnector1">
            <a:avLst/>
          </a:prstGeom>
          <a:noFill/>
          <a:ln w="22225" cap="flat" cmpd="sng">
            <a:solidFill>
              <a:schemeClr val="dk1"/>
            </a:solidFill>
            <a:prstDash val="solid"/>
            <a:miter lim="800000"/>
            <a:headEnd type="none" w="sm" len="sm"/>
            <a:tailEnd type="stealth" w="lg" len="lg"/>
          </a:ln>
        </p:spPr>
      </p:cxnSp>
      <p:cxnSp>
        <p:nvCxnSpPr>
          <p:cNvPr id="1902" name="Google Shape;1902;p110"/>
          <p:cNvCxnSpPr>
            <a:stCxn id="1900" idx="3"/>
          </p:cNvCxnSpPr>
          <p:nvPr/>
        </p:nvCxnSpPr>
        <p:spPr>
          <a:xfrm rot="10800000" flipH="1">
            <a:off x="6404126" y="3585662"/>
            <a:ext cx="999900" cy="1556700"/>
          </a:xfrm>
          <a:prstGeom prst="straightConnector1">
            <a:avLst/>
          </a:prstGeom>
          <a:noFill/>
          <a:ln w="22225" cap="flat" cmpd="sng">
            <a:solidFill>
              <a:schemeClr val="dk1"/>
            </a:solidFill>
            <a:prstDash val="solid"/>
            <a:miter lim="800000"/>
            <a:headEnd type="none" w="sm" len="sm"/>
            <a:tailEnd type="stealth" w="lg" len="lg"/>
          </a:ln>
        </p:spPr>
      </p:cxnSp>
      <p:cxnSp>
        <p:nvCxnSpPr>
          <p:cNvPr id="1903" name="Google Shape;1903;p110"/>
          <p:cNvCxnSpPr/>
          <p:nvPr/>
        </p:nvCxnSpPr>
        <p:spPr>
          <a:xfrm>
            <a:off x="7404100" y="3448029"/>
            <a:ext cx="1955800" cy="0"/>
          </a:xfrm>
          <a:prstGeom prst="straightConnector1">
            <a:avLst/>
          </a:prstGeom>
          <a:noFill/>
          <a:ln w="22225" cap="flat" cmpd="sng">
            <a:solidFill>
              <a:schemeClr val="dk1"/>
            </a:solidFill>
            <a:prstDash val="solid"/>
            <a:miter lim="800000"/>
            <a:headEnd type="none" w="sm" len="sm"/>
            <a:tailEnd type="stealth" w="lg" len="lg"/>
          </a:ln>
        </p:spPr>
      </p:cxnSp>
      <p:pic>
        <p:nvPicPr>
          <p:cNvPr id="1904" name="Google Shape;1904;p110"/>
          <p:cNvPicPr preferRelativeResize="0"/>
          <p:nvPr/>
        </p:nvPicPr>
        <p:blipFill rotWithShape="1">
          <a:blip r:embed="rId7">
            <a:alphaModFix/>
          </a:blip>
          <a:srcRect/>
          <a:stretch/>
        </p:blipFill>
        <p:spPr>
          <a:xfrm>
            <a:off x="9632563" y="2574065"/>
            <a:ext cx="2429931" cy="1830925"/>
          </a:xfrm>
          <a:prstGeom prst="rect">
            <a:avLst/>
          </a:prstGeom>
          <a:noFill/>
          <a:ln>
            <a:noFill/>
          </a:ln>
        </p:spPr>
      </p:pic>
      <p:sp>
        <p:nvSpPr>
          <p:cNvPr id="1905" name="Google Shape;1905;p110"/>
          <p:cNvSpPr txBox="1"/>
          <p:nvPr/>
        </p:nvSpPr>
        <p:spPr>
          <a:xfrm>
            <a:off x="10307957" y="4563137"/>
            <a:ext cx="1079142"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IE Output</a:t>
            </a:r>
            <a:endParaRPr sz="1800" b="0" i="0" u="none" strike="noStrike" cap="none">
              <a:solidFill>
                <a:schemeClr val="dk1"/>
              </a:solidFill>
              <a:latin typeface="Calibri"/>
              <a:ea typeface="Calibri"/>
              <a:cs typeface="Calibri"/>
              <a:sym typeface="Calibri"/>
            </a:endParaRPr>
          </a:p>
        </p:txBody>
      </p:sp>
      <p:sp>
        <p:nvSpPr>
          <p:cNvPr id="1906" name="Google Shape;1906;p110"/>
          <p:cNvSpPr txBox="1"/>
          <p:nvPr/>
        </p:nvSpPr>
        <p:spPr>
          <a:xfrm>
            <a:off x="7249218" y="3590271"/>
            <a:ext cx="2383345"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FF0000"/>
                </a:solidFill>
                <a:latin typeface="Calibri"/>
                <a:ea typeface="Calibri"/>
                <a:cs typeface="Calibri"/>
                <a:sym typeface="Calibri"/>
              </a:rPr>
              <a:t>AMR-Guided Graph </a:t>
            </a:r>
            <a:endParaRPr sz="1800" b="0" i="0" u="none" strike="noStrike" cap="none">
              <a:solidFill>
                <a:srgbClr val="FF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FF0000"/>
                </a:solidFill>
                <a:latin typeface="Calibri"/>
                <a:ea typeface="Calibri"/>
                <a:cs typeface="Calibri"/>
                <a:sym typeface="Calibri"/>
              </a:rPr>
              <a:t>Encoding</a:t>
            </a:r>
            <a:r>
              <a:rPr lang="en-US" sz="1800" b="0" i="0" u="none" strike="noStrike" cap="none">
                <a:solidFill>
                  <a:srgbClr val="FF0000"/>
                </a:solidFill>
                <a:latin typeface="Calibri"/>
                <a:ea typeface="Calibri"/>
                <a:cs typeface="Calibri"/>
                <a:sym typeface="Calibri"/>
              </a:rPr>
              <a:t> and </a:t>
            </a:r>
            <a:r>
              <a:rPr lang="en-US" sz="1800" b="1" i="0" u="none" strike="noStrike" cap="none">
                <a:solidFill>
                  <a:srgbClr val="FF0000"/>
                </a:solidFill>
                <a:latin typeface="Calibri"/>
                <a:ea typeface="Calibri"/>
                <a:cs typeface="Calibri"/>
                <a:sym typeface="Calibri"/>
              </a:rPr>
              <a:t>Decoding</a:t>
            </a:r>
            <a:endParaRPr sz="1800" b="1" i="0" u="none" strike="noStrike" cap="none">
              <a:solidFill>
                <a:srgbClr val="FF0000"/>
              </a:solidFill>
              <a:latin typeface="Calibri"/>
              <a:ea typeface="Calibri"/>
              <a:cs typeface="Calibri"/>
              <a:sym typeface="Calibri"/>
            </a:endParaRPr>
          </a:p>
        </p:txBody>
      </p:sp>
      <p:sp>
        <p:nvSpPr>
          <p:cNvPr id="2" name="Slide Number Placeholder 1">
            <a:extLst>
              <a:ext uri="{FF2B5EF4-FFF2-40B4-BE49-F238E27FC236}">
                <a16:creationId xmlns:a16="http://schemas.microsoft.com/office/drawing/2014/main" xmlns="" id="{9C2D4BBF-0804-1042-9B14-823B94F14EC7}"/>
              </a:ext>
            </a:extLst>
          </p:cNvPr>
          <p:cNvSpPr>
            <a:spLocks noGrp="1"/>
          </p:cNvSpPr>
          <p:nvPr>
            <p:ph type="sldNum" sz="quarter" idx="12"/>
          </p:nvPr>
        </p:nvSpPr>
        <p:spPr/>
        <p:txBody>
          <a:bodyPr/>
          <a:lstStyle/>
          <a:p>
            <a:fld id="{4C15419E-54D6-8648-ABFB-BEF58E3E877E}" type="slidenum">
              <a:rPr lang="en-US" smtClean="0"/>
              <a:t>108</a:t>
            </a:fld>
            <a:endParaRPr lang="en-US"/>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910"/>
        <p:cNvGrpSpPr/>
        <p:nvPr/>
      </p:nvGrpSpPr>
      <p:grpSpPr>
        <a:xfrm>
          <a:off x="0" y="0"/>
          <a:ext cx="0" cy="0"/>
          <a:chOff x="0" y="0"/>
          <a:chExt cx="0" cy="0"/>
        </a:xfrm>
      </p:grpSpPr>
      <p:sp>
        <p:nvSpPr>
          <p:cNvPr id="1911" name="Google Shape;1911;p111"/>
          <p:cNvSpPr txBox="1">
            <a:spLocks noGrp="1"/>
          </p:cNvSpPr>
          <p:nvPr>
            <p:ph type="title"/>
          </p:nvPr>
        </p:nvSpPr>
        <p:spPr>
          <a:xfrm>
            <a:off x="914500" y="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3600" b="1" i="1" dirty="0">
                <a:solidFill>
                  <a:srgbClr val="C00000"/>
                </a:solidFill>
              </a:rPr>
              <a:t>AMR Guided Graph Encoding</a:t>
            </a:r>
            <a:r>
              <a:rPr lang="en-US" sz="3600" b="1" dirty="0">
                <a:solidFill>
                  <a:srgbClr val="C00000"/>
                </a:solidFill>
              </a:rPr>
              <a:t>: Using an </a:t>
            </a:r>
            <a:br>
              <a:rPr lang="en-US" sz="3600" b="1" dirty="0">
                <a:solidFill>
                  <a:srgbClr val="C00000"/>
                </a:solidFill>
              </a:rPr>
            </a:br>
            <a:r>
              <a:rPr lang="en-US" sz="3600" b="1" u="sng" dirty="0">
                <a:solidFill>
                  <a:srgbClr val="C00000"/>
                </a:solidFill>
              </a:rPr>
              <a:t>Edge-Conditioned GAT</a:t>
            </a:r>
            <a:endParaRPr sz="3600" b="1" u="sng" dirty="0">
              <a:solidFill>
                <a:srgbClr val="C00000"/>
              </a:solidFill>
            </a:endParaRPr>
          </a:p>
        </p:txBody>
      </p:sp>
      <p:sp>
        <p:nvSpPr>
          <p:cNvPr id="1912" name="Google Shape;1912;p111"/>
          <p:cNvSpPr txBox="1">
            <a:spLocks noGrp="1"/>
          </p:cNvSpPr>
          <p:nvPr>
            <p:ph type="body" idx="1"/>
          </p:nvPr>
        </p:nvSpPr>
        <p:spPr>
          <a:xfrm>
            <a:off x="736599" y="1164325"/>
            <a:ext cx="10350600" cy="19050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Map each candidate entity and event to AMR nodes.</a:t>
            </a:r>
            <a:endParaRPr/>
          </a:p>
          <a:p>
            <a:pPr marL="228600" lvl="0" indent="-228600" algn="l" rtl="0">
              <a:lnSpc>
                <a:spcPct val="90000"/>
              </a:lnSpc>
              <a:spcBef>
                <a:spcPts val="1000"/>
              </a:spcBef>
              <a:spcAft>
                <a:spcPts val="0"/>
              </a:spcAft>
              <a:buClr>
                <a:schemeClr val="dk1"/>
              </a:buClr>
              <a:buSzPts val="2800"/>
              <a:buChar char="•"/>
            </a:pPr>
            <a:r>
              <a:rPr lang="en-US"/>
              <a:t>Update entity and event representations using an edge-conditioned GAT to incorporate information from AMR neighbors.</a:t>
            </a:r>
            <a:endParaRPr/>
          </a:p>
        </p:txBody>
      </p:sp>
      <p:sp>
        <p:nvSpPr>
          <p:cNvPr id="1913" name="Google Shape;1913;p1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109</a:t>
            </a:fld>
            <a:endParaRPr/>
          </a:p>
        </p:txBody>
      </p:sp>
      <p:pic>
        <p:nvPicPr>
          <p:cNvPr id="1914" name="Google Shape;1914;p111"/>
          <p:cNvPicPr preferRelativeResize="0"/>
          <p:nvPr/>
        </p:nvPicPr>
        <p:blipFill rotWithShape="1">
          <a:blip r:embed="rId3">
            <a:alphaModFix/>
          </a:blip>
          <a:srcRect/>
          <a:stretch/>
        </p:blipFill>
        <p:spPr>
          <a:xfrm>
            <a:off x="840169" y="3222334"/>
            <a:ext cx="6453528" cy="3011646"/>
          </a:xfrm>
          <a:prstGeom prst="rect">
            <a:avLst/>
          </a:prstGeom>
          <a:noFill/>
          <a:ln>
            <a:noFill/>
          </a:ln>
        </p:spPr>
      </p:pic>
      <p:pic>
        <p:nvPicPr>
          <p:cNvPr id="1915" name="Google Shape;1915;p111"/>
          <p:cNvPicPr preferRelativeResize="0"/>
          <p:nvPr/>
        </p:nvPicPr>
        <p:blipFill rotWithShape="1">
          <a:blip r:embed="rId4">
            <a:alphaModFix/>
          </a:blip>
          <a:srcRect/>
          <a:stretch/>
        </p:blipFill>
        <p:spPr>
          <a:xfrm>
            <a:off x="2932743" y="2574738"/>
            <a:ext cx="5573372" cy="946312"/>
          </a:xfrm>
          <a:prstGeom prst="rect">
            <a:avLst/>
          </a:prstGeom>
          <a:noFill/>
          <a:ln>
            <a:noFill/>
          </a:ln>
        </p:spPr>
      </p:pic>
      <p:pic>
        <p:nvPicPr>
          <p:cNvPr id="1916" name="Google Shape;1916;p111"/>
          <p:cNvPicPr preferRelativeResize="0"/>
          <p:nvPr/>
        </p:nvPicPr>
        <p:blipFill rotWithShape="1">
          <a:blip r:embed="rId5">
            <a:alphaModFix/>
          </a:blip>
          <a:srcRect/>
          <a:stretch/>
        </p:blipFill>
        <p:spPr>
          <a:xfrm>
            <a:off x="8400565" y="4065296"/>
            <a:ext cx="1979956" cy="772107"/>
          </a:xfrm>
          <a:prstGeom prst="rect">
            <a:avLst/>
          </a:prstGeom>
          <a:noFill/>
          <a:ln>
            <a:noFill/>
          </a:ln>
        </p:spPr>
      </p:pic>
      <p:pic>
        <p:nvPicPr>
          <p:cNvPr id="1917" name="Google Shape;1917;p111"/>
          <p:cNvPicPr preferRelativeResize="0"/>
          <p:nvPr/>
        </p:nvPicPr>
        <p:blipFill rotWithShape="1">
          <a:blip r:embed="rId6">
            <a:alphaModFix/>
          </a:blip>
          <a:srcRect/>
          <a:stretch/>
        </p:blipFill>
        <p:spPr>
          <a:xfrm>
            <a:off x="7866543" y="4770066"/>
            <a:ext cx="3048000" cy="5969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24B1D4-94BF-BE4E-A9F3-155FD38871F5}"/>
              </a:ext>
            </a:extLst>
          </p:cNvPr>
          <p:cNvSpPr>
            <a:spLocks noGrp="1"/>
          </p:cNvSpPr>
          <p:nvPr>
            <p:ph type="title"/>
          </p:nvPr>
        </p:nvSpPr>
        <p:spPr/>
        <p:txBody>
          <a:bodyPr/>
          <a:lstStyle/>
          <a:p>
            <a:pPr>
              <a:spcBef>
                <a:spcPts val="0"/>
              </a:spcBef>
              <a:buClr>
                <a:srgbClr val="C00000"/>
              </a:buClr>
              <a:buSzPts val="4400"/>
            </a:pPr>
            <a:r>
              <a:rPr lang="en-US" b="1" dirty="0">
                <a:solidFill>
                  <a:srgbClr val="C00000"/>
                </a:solidFill>
              </a:rPr>
              <a:t>Graph Machine Learning: Recent Trending</a:t>
            </a:r>
          </a:p>
        </p:txBody>
      </p:sp>
      <p:sp>
        <p:nvSpPr>
          <p:cNvPr id="4" name="Slide Number Placeholder 3">
            <a:extLst>
              <a:ext uri="{FF2B5EF4-FFF2-40B4-BE49-F238E27FC236}">
                <a16:creationId xmlns:a16="http://schemas.microsoft.com/office/drawing/2014/main" xmlns="" id="{D24BBD86-CF99-2547-9B1D-1D8011A86C80}"/>
              </a:ext>
            </a:extLst>
          </p:cNvPr>
          <p:cNvSpPr>
            <a:spLocks noGrp="1"/>
          </p:cNvSpPr>
          <p:nvPr>
            <p:ph type="sldNum" sz="quarter" idx="12"/>
          </p:nvPr>
        </p:nvSpPr>
        <p:spPr/>
        <p:txBody>
          <a:bodyPr/>
          <a:lstStyle/>
          <a:p>
            <a:fld id="{4C15419E-54D6-8648-ABFB-BEF58E3E877E}" type="slidenum">
              <a:rPr lang="en-US" smtClean="0"/>
              <a:t>11</a:t>
            </a:fld>
            <a:endParaRPr lang="en-US"/>
          </a:p>
        </p:txBody>
      </p:sp>
      <p:pic>
        <p:nvPicPr>
          <p:cNvPr id="5" name="Content Placeholder 4" descr="Chart, box and whisker chart&#10;&#10;Description automatically generated">
            <a:extLst>
              <a:ext uri="{FF2B5EF4-FFF2-40B4-BE49-F238E27FC236}">
                <a16:creationId xmlns:a16="http://schemas.microsoft.com/office/drawing/2014/main" xmlns="" id="{176BBFB4-7953-3D49-8B5C-A07385BD1100}"/>
              </a:ext>
            </a:extLst>
          </p:cNvPr>
          <p:cNvPicPr>
            <a:picLocks noGrp="1" noChangeAspect="1"/>
          </p:cNvPicPr>
          <p:nvPr>
            <p:ph idx="1"/>
          </p:nvPr>
        </p:nvPicPr>
        <p:blipFill>
          <a:blip r:embed="rId2"/>
          <a:stretch>
            <a:fillRect/>
          </a:stretch>
        </p:blipFill>
        <p:spPr>
          <a:xfrm>
            <a:off x="1371599" y="1557707"/>
            <a:ext cx="9085937" cy="4935168"/>
          </a:xfrm>
          <a:prstGeom prst="rect">
            <a:avLst/>
          </a:prstGeom>
        </p:spPr>
      </p:pic>
    </p:spTree>
    <p:extLst>
      <p:ext uri="{BB962C8B-B14F-4D97-AF65-F5344CB8AC3E}">
        <p14:creationId xmlns:p14="http://schemas.microsoft.com/office/powerpoint/2010/main" val="398625865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921"/>
        <p:cNvGrpSpPr/>
        <p:nvPr/>
      </p:nvGrpSpPr>
      <p:grpSpPr>
        <a:xfrm>
          <a:off x="0" y="0"/>
          <a:ext cx="0" cy="0"/>
          <a:chOff x="0" y="0"/>
          <a:chExt cx="0" cy="0"/>
        </a:xfrm>
      </p:grpSpPr>
      <p:sp>
        <p:nvSpPr>
          <p:cNvPr id="1922" name="Google Shape;1922;p112"/>
          <p:cNvSpPr txBox="1">
            <a:spLocks noGrp="1"/>
          </p:cNvSpPr>
          <p:nvPr>
            <p:ph type="title"/>
          </p:nvPr>
        </p:nvSpPr>
        <p:spPr>
          <a:xfrm>
            <a:off x="838200" y="365125"/>
            <a:ext cx="10871200" cy="6889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3600" b="1" i="1" dirty="0">
                <a:solidFill>
                  <a:srgbClr val="C00000"/>
                </a:solidFill>
              </a:rPr>
              <a:t>AMR Guided Graph Decoding</a:t>
            </a:r>
            <a:r>
              <a:rPr lang="en-US" sz="3600" b="1" dirty="0">
                <a:solidFill>
                  <a:srgbClr val="C00000"/>
                </a:solidFill>
              </a:rPr>
              <a:t>: </a:t>
            </a:r>
            <a:r>
              <a:rPr lang="en-US" sz="3600" b="1" u="sng" dirty="0">
                <a:solidFill>
                  <a:srgbClr val="C00000"/>
                </a:solidFill>
              </a:rPr>
              <a:t>Ordered decoding</a:t>
            </a:r>
            <a:br>
              <a:rPr lang="en-US" sz="3600" b="1" u="sng" dirty="0">
                <a:solidFill>
                  <a:srgbClr val="C00000"/>
                </a:solidFill>
              </a:rPr>
            </a:br>
            <a:r>
              <a:rPr lang="en-US" sz="3600" b="1" dirty="0">
                <a:solidFill>
                  <a:srgbClr val="C00000"/>
                </a:solidFill>
              </a:rPr>
              <a:t>guided by AMR</a:t>
            </a:r>
            <a:endParaRPr sz="3600" b="1" dirty="0">
              <a:solidFill>
                <a:srgbClr val="C00000"/>
              </a:solidFill>
            </a:endParaRPr>
          </a:p>
        </p:txBody>
      </p:sp>
      <p:sp>
        <p:nvSpPr>
          <p:cNvPr id="1923" name="Google Shape;1923;p112"/>
          <p:cNvSpPr txBox="1">
            <a:spLocks noGrp="1"/>
          </p:cNvSpPr>
          <p:nvPr>
            <p:ph type="body" idx="1"/>
          </p:nvPr>
        </p:nvSpPr>
        <p:spPr>
          <a:xfrm>
            <a:off x="736598" y="1303475"/>
            <a:ext cx="10617300" cy="1905000"/>
          </a:xfrm>
          <a:prstGeom prst="rect">
            <a:avLst/>
          </a:prstGeom>
          <a:noFill/>
          <a:ln>
            <a:noFill/>
          </a:ln>
        </p:spPr>
        <p:txBody>
          <a:bodyPr spcFirstLastPara="1" wrap="square" lIns="91425" tIns="45700" rIns="91425" bIns="45700" anchor="t" anchorCtr="0">
            <a:normAutofit/>
          </a:bodyPr>
          <a:lstStyle/>
          <a:p>
            <a:pPr marL="228600" lvl="0" indent="-215265" algn="l" rtl="0">
              <a:lnSpc>
                <a:spcPct val="90000"/>
              </a:lnSpc>
              <a:spcBef>
                <a:spcPts val="0"/>
              </a:spcBef>
              <a:spcAft>
                <a:spcPts val="0"/>
              </a:spcAft>
              <a:buClr>
                <a:schemeClr val="dk1"/>
              </a:buClr>
              <a:buSzPts val="2800"/>
              <a:buChar char="•"/>
            </a:pPr>
            <a:r>
              <a:rPr lang="en-US"/>
              <a:t>Beam search based decoding as in </a:t>
            </a:r>
            <a:r>
              <a:rPr lang="en-US" i="1"/>
              <a:t>OneIE</a:t>
            </a:r>
            <a:r>
              <a:rPr lang="en-US"/>
              <a:t> (Lin et al. 2020).</a:t>
            </a:r>
            <a:endParaRPr/>
          </a:p>
          <a:p>
            <a:pPr marL="228600" lvl="0" indent="-215265" algn="l" rtl="0">
              <a:lnSpc>
                <a:spcPct val="90000"/>
              </a:lnSpc>
              <a:spcBef>
                <a:spcPts val="1000"/>
              </a:spcBef>
              <a:spcAft>
                <a:spcPts val="0"/>
              </a:spcAft>
              <a:buClr>
                <a:schemeClr val="dk1"/>
              </a:buClr>
              <a:buSzPts val="2800"/>
              <a:buChar char="•"/>
            </a:pPr>
            <a:r>
              <a:rPr lang="en-US"/>
              <a:t>The decoding order of candidate nodes are determined by the hierarchy in AMR in a </a:t>
            </a:r>
            <a:r>
              <a:rPr lang="en-US" b="1"/>
              <a:t>top-to-down manner</a:t>
            </a:r>
            <a:r>
              <a:rPr lang="en-US"/>
              <a:t>.</a:t>
            </a:r>
            <a:endParaRPr/>
          </a:p>
          <a:p>
            <a:pPr marL="228600" lvl="0" indent="-215265" algn="l" rtl="0">
              <a:lnSpc>
                <a:spcPct val="90000"/>
              </a:lnSpc>
              <a:spcBef>
                <a:spcPts val="1000"/>
              </a:spcBef>
              <a:spcAft>
                <a:spcPts val="0"/>
              </a:spcAft>
              <a:buClr>
                <a:schemeClr val="dk1"/>
              </a:buClr>
              <a:buSzPts val="2800"/>
              <a:buChar char="•"/>
            </a:pPr>
            <a:r>
              <a:rPr lang="en-US"/>
              <a:t>For example, the correct ordered decoding in the following graph is:</a:t>
            </a:r>
            <a:endParaRPr/>
          </a:p>
          <a:p>
            <a:pPr marL="228600" lvl="0" indent="-50800" algn="l" rtl="0">
              <a:lnSpc>
                <a:spcPct val="90000"/>
              </a:lnSpc>
              <a:spcBef>
                <a:spcPts val="1000"/>
              </a:spcBef>
              <a:spcAft>
                <a:spcPts val="0"/>
              </a:spcAft>
              <a:buClr>
                <a:schemeClr val="dk1"/>
              </a:buClr>
              <a:buSzPts val="2800"/>
              <a:buNone/>
            </a:pPr>
            <a:endParaRPr/>
          </a:p>
        </p:txBody>
      </p:sp>
      <p:sp>
        <p:nvSpPr>
          <p:cNvPr id="1924" name="Google Shape;1924;p1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110</a:t>
            </a:fld>
            <a:endParaRPr/>
          </a:p>
        </p:txBody>
      </p:sp>
      <p:pic>
        <p:nvPicPr>
          <p:cNvPr id="1925" name="Google Shape;1925;p112"/>
          <p:cNvPicPr preferRelativeResize="0"/>
          <p:nvPr/>
        </p:nvPicPr>
        <p:blipFill rotWithShape="1">
          <a:blip r:embed="rId3">
            <a:alphaModFix/>
          </a:blip>
          <a:srcRect/>
          <a:stretch/>
        </p:blipFill>
        <p:spPr>
          <a:xfrm>
            <a:off x="1828800" y="3457839"/>
            <a:ext cx="7950200" cy="2898511"/>
          </a:xfrm>
          <a:prstGeom prst="rect">
            <a:avLst/>
          </a:prstGeom>
          <a:noFill/>
          <a:ln>
            <a:noFill/>
          </a:ln>
        </p:spPr>
      </p:pic>
      <p:pic>
        <p:nvPicPr>
          <p:cNvPr id="1926" name="Google Shape;1926;p112"/>
          <p:cNvPicPr preferRelativeResize="0"/>
          <p:nvPr/>
        </p:nvPicPr>
        <p:blipFill rotWithShape="1">
          <a:blip r:embed="rId4">
            <a:alphaModFix/>
          </a:blip>
          <a:srcRect/>
          <a:stretch/>
        </p:blipFill>
        <p:spPr>
          <a:xfrm>
            <a:off x="3602675" y="3109939"/>
            <a:ext cx="4572000" cy="457200"/>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930"/>
        <p:cNvGrpSpPr/>
        <p:nvPr/>
      </p:nvGrpSpPr>
      <p:grpSpPr>
        <a:xfrm>
          <a:off x="0" y="0"/>
          <a:ext cx="0" cy="0"/>
          <a:chOff x="0" y="0"/>
          <a:chExt cx="0" cy="0"/>
        </a:xfrm>
      </p:grpSpPr>
      <p:sp>
        <p:nvSpPr>
          <p:cNvPr id="1931" name="Google Shape;1931;p116"/>
          <p:cNvSpPr txBox="1">
            <a:spLocks noGrp="1"/>
          </p:cNvSpPr>
          <p:nvPr>
            <p:ph type="title"/>
          </p:nvPr>
        </p:nvSpPr>
        <p:spPr>
          <a:xfrm>
            <a:off x="501650" y="172457"/>
            <a:ext cx="10515600" cy="688975"/>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b="1" dirty="0">
                <a:solidFill>
                  <a:srgbClr val="C00000"/>
                </a:solidFill>
              </a:rPr>
              <a:t>Examples on how AMR graphs help</a:t>
            </a:r>
            <a:endParaRPr b="1" dirty="0">
              <a:solidFill>
                <a:srgbClr val="C00000"/>
              </a:solidFill>
            </a:endParaRPr>
          </a:p>
        </p:txBody>
      </p:sp>
      <p:sp>
        <p:nvSpPr>
          <p:cNvPr id="1932" name="Google Shape;1932;p1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111</a:t>
            </a:fld>
            <a:endParaRPr/>
          </a:p>
        </p:txBody>
      </p:sp>
      <p:pic>
        <p:nvPicPr>
          <p:cNvPr id="1933" name="Google Shape;1933;p116"/>
          <p:cNvPicPr preferRelativeResize="0"/>
          <p:nvPr/>
        </p:nvPicPr>
        <p:blipFill rotWithShape="1">
          <a:blip r:embed="rId3">
            <a:alphaModFix/>
          </a:blip>
          <a:srcRect/>
          <a:stretch/>
        </p:blipFill>
        <p:spPr>
          <a:xfrm>
            <a:off x="965200" y="861432"/>
            <a:ext cx="9588500" cy="5631047"/>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863"/>
        <p:cNvGrpSpPr/>
        <p:nvPr/>
      </p:nvGrpSpPr>
      <p:grpSpPr>
        <a:xfrm>
          <a:off x="0" y="0"/>
          <a:ext cx="0" cy="0"/>
          <a:chOff x="0" y="0"/>
          <a:chExt cx="0" cy="0"/>
        </a:xfrm>
      </p:grpSpPr>
      <p:sp>
        <p:nvSpPr>
          <p:cNvPr id="1864" name="Google Shape;1864;p107"/>
          <p:cNvSpPr txBox="1">
            <a:spLocks noGrp="1"/>
          </p:cNvSpPr>
          <p:nvPr>
            <p:ph type="title"/>
          </p:nvPr>
        </p:nvSpPr>
        <p:spPr>
          <a:xfrm>
            <a:off x="687050" y="55567"/>
            <a:ext cx="9980951" cy="1143000"/>
          </a:xfrm>
          <a:prstGeom prst="rect">
            <a:avLst/>
          </a:prstGeom>
          <a:no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Clr>
                <a:schemeClr val="dk1"/>
              </a:buClr>
              <a:buSzPts val="3200"/>
              <a:buFont typeface="Calibri"/>
              <a:buNone/>
            </a:pPr>
            <a:r>
              <a:rPr lang="en-US" b="1" dirty="0">
                <a:solidFill>
                  <a:srgbClr val="C00000"/>
                </a:solidFill>
              </a:rPr>
              <a:t>Outline</a:t>
            </a:r>
            <a:endParaRPr b="1" dirty="0">
              <a:solidFill>
                <a:srgbClr val="C00000"/>
              </a:solidFill>
            </a:endParaRPr>
          </a:p>
        </p:txBody>
      </p:sp>
      <p:sp>
        <p:nvSpPr>
          <p:cNvPr id="1865" name="Google Shape;1865;p107"/>
          <p:cNvSpPr txBox="1">
            <a:spLocks noGrp="1"/>
          </p:cNvSpPr>
          <p:nvPr>
            <p:ph type="body" idx="1"/>
          </p:nvPr>
        </p:nvSpPr>
        <p:spPr>
          <a:xfrm>
            <a:off x="1056904" y="1338942"/>
            <a:ext cx="9980951" cy="4665348"/>
          </a:xfrm>
          <a:prstGeom prst="rect">
            <a:avLst/>
          </a:prstGeom>
          <a:noFill/>
          <a:ln>
            <a:noFill/>
          </a:ln>
        </p:spPr>
        <p:txBody>
          <a:bodyPr spcFirstLastPara="1" wrap="square" lIns="91425" tIns="45700" rIns="91425" bIns="45700" anchor="t" anchorCtr="0">
            <a:noAutofit/>
          </a:bodyPr>
          <a:lstStyle/>
          <a:p>
            <a:pPr lvl="0">
              <a:lnSpc>
                <a:spcPct val="90000"/>
              </a:lnSpc>
              <a:spcBef>
                <a:spcPts val="0"/>
              </a:spcBef>
              <a:spcAft>
                <a:spcPts val="0"/>
              </a:spcAft>
              <a:buClr>
                <a:srgbClr val="170981"/>
              </a:buClr>
              <a:buSzPts val="1776"/>
            </a:pPr>
            <a:r>
              <a:rPr lang="en-US" sz="2400" dirty="0">
                <a:sym typeface="Calibri"/>
              </a:rPr>
              <a:t>Semantic Graph Parsing for Event Extraction</a:t>
            </a:r>
          </a:p>
          <a:p>
            <a:pPr marL="0" lvl="0" indent="0">
              <a:lnSpc>
                <a:spcPct val="90000"/>
              </a:lnSpc>
              <a:spcBef>
                <a:spcPts val="0"/>
              </a:spcBef>
              <a:spcAft>
                <a:spcPts val="0"/>
              </a:spcAft>
              <a:buClr>
                <a:srgbClr val="170981"/>
              </a:buClr>
              <a:buSzPts val="1776"/>
              <a:buNone/>
            </a:pPr>
            <a:endParaRPr sz="2400" dirty="0"/>
          </a:p>
          <a:p>
            <a:pPr lvl="0">
              <a:lnSpc>
                <a:spcPct val="90000"/>
              </a:lnSpc>
              <a:spcBef>
                <a:spcPts val="0"/>
              </a:spcBef>
              <a:spcAft>
                <a:spcPts val="0"/>
              </a:spcAft>
              <a:buClr>
                <a:srgbClr val="170981"/>
              </a:buClr>
              <a:buSzPts val="1776"/>
              <a:buFont typeface="Wingdings" pitchFamily="2" charset="2"/>
              <a:buChar char="Ø"/>
            </a:pPr>
            <a:r>
              <a:rPr lang="en-US" sz="2400" dirty="0"/>
              <a:t>Cross-media Structured Common Space for Multimedia Event Extraction</a:t>
            </a:r>
          </a:p>
          <a:p>
            <a:pPr marL="285750" lvl="0" indent="-285750">
              <a:lnSpc>
                <a:spcPct val="90000"/>
              </a:lnSpc>
              <a:spcBef>
                <a:spcPts val="0"/>
              </a:spcBef>
              <a:spcAft>
                <a:spcPts val="0"/>
              </a:spcAft>
              <a:buClr>
                <a:srgbClr val="170981"/>
              </a:buClr>
              <a:buSzPts val="1776"/>
            </a:pPr>
            <a:endParaRPr sz="2400" dirty="0"/>
          </a:p>
          <a:p>
            <a:pPr marL="285750" lvl="0" indent="-285750">
              <a:lnSpc>
                <a:spcPct val="90000"/>
              </a:lnSpc>
              <a:spcBef>
                <a:spcPts val="0"/>
              </a:spcBef>
              <a:spcAft>
                <a:spcPts val="0"/>
              </a:spcAft>
              <a:buClr>
                <a:srgbClr val="170981"/>
              </a:buClr>
              <a:buSzPts val="1776"/>
            </a:pPr>
            <a:r>
              <a:rPr lang="en-US" sz="2400" dirty="0"/>
              <a:t>Graph Schema-guided Event Extraction and Prediction</a:t>
            </a:r>
          </a:p>
          <a:p>
            <a:pPr marL="285750" lvl="0" indent="-285750">
              <a:lnSpc>
                <a:spcPct val="90000"/>
              </a:lnSpc>
              <a:spcBef>
                <a:spcPts val="0"/>
              </a:spcBef>
              <a:spcAft>
                <a:spcPts val="0"/>
              </a:spcAft>
              <a:buClr>
                <a:srgbClr val="170981"/>
              </a:buClr>
              <a:buSzPts val="1776"/>
            </a:pPr>
            <a:endParaRPr lang="en-US" sz="2400" dirty="0"/>
          </a:p>
          <a:p>
            <a:pPr marL="285750" indent="-285750">
              <a:spcBef>
                <a:spcPts val="0"/>
              </a:spcBef>
              <a:buClr>
                <a:srgbClr val="170981"/>
              </a:buClr>
              <a:buSzPts val="1776"/>
            </a:pPr>
            <a:r>
              <a:rPr lang="en-US" sz="2400" dirty="0"/>
              <a:t>Cross-media Knowledge Graph based Question Answering and Timeline Generation</a:t>
            </a:r>
          </a:p>
          <a:p>
            <a:pPr marL="285750" lvl="0" indent="-285750">
              <a:lnSpc>
                <a:spcPct val="90000"/>
              </a:lnSpc>
              <a:spcBef>
                <a:spcPts val="0"/>
              </a:spcBef>
              <a:spcAft>
                <a:spcPts val="0"/>
              </a:spcAft>
              <a:buClr>
                <a:srgbClr val="170981"/>
              </a:buClr>
              <a:buSzPts val="1776"/>
            </a:pPr>
            <a:endParaRPr sz="2400" dirty="0"/>
          </a:p>
          <a:p>
            <a:pPr marL="285750" lvl="0" indent="-285750">
              <a:lnSpc>
                <a:spcPct val="90000"/>
              </a:lnSpc>
              <a:spcBef>
                <a:spcPts val="0"/>
              </a:spcBef>
              <a:spcAft>
                <a:spcPts val="0"/>
              </a:spcAft>
              <a:buClr>
                <a:srgbClr val="170981"/>
              </a:buClr>
              <a:buSzPts val="1776"/>
            </a:pPr>
            <a:r>
              <a:rPr lang="en-US" sz="2400" dirty="0"/>
              <a:t>Cross-media Knowledge Graph based Misinformation Detection</a:t>
            </a:r>
            <a:endParaRPr sz="2400" dirty="0"/>
          </a:p>
        </p:txBody>
      </p:sp>
      <p:sp>
        <p:nvSpPr>
          <p:cNvPr id="1866" name="Google Shape;1866;p107"/>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1" i="0" u="none" strike="noStrike" cap="none">
                <a:solidFill>
                  <a:srgbClr val="000000"/>
                </a:solidFill>
                <a:latin typeface="Calibri"/>
                <a:ea typeface="Calibri"/>
                <a:cs typeface="Calibri"/>
                <a:sym typeface="Calibri"/>
              </a:rPr>
              <a:t>112</a:t>
            </a:fld>
            <a:endParaRPr sz="1400" b="1" i="0" u="none" strike="noStrike" cap="none">
              <a:solidFill>
                <a:srgbClr val="000000"/>
              </a:solidFill>
              <a:latin typeface="Calibri"/>
              <a:ea typeface="Calibri"/>
              <a:cs typeface="Calibri"/>
              <a:sym typeface="Calibri"/>
            </a:endParaRPr>
          </a:p>
        </p:txBody>
      </p:sp>
      <p:sp>
        <p:nvSpPr>
          <p:cNvPr id="2" name="Slide Number Placeholder 1">
            <a:extLst>
              <a:ext uri="{FF2B5EF4-FFF2-40B4-BE49-F238E27FC236}">
                <a16:creationId xmlns:a16="http://schemas.microsoft.com/office/drawing/2014/main" xmlns="" id="{F6BA1782-125E-914B-B793-9B8C551BE6A3}"/>
              </a:ext>
            </a:extLst>
          </p:cNvPr>
          <p:cNvSpPr>
            <a:spLocks noGrp="1"/>
          </p:cNvSpPr>
          <p:nvPr>
            <p:ph type="sldNum" sz="quarter" idx="12"/>
          </p:nvPr>
        </p:nvSpPr>
        <p:spPr/>
        <p:txBody>
          <a:bodyPr/>
          <a:lstStyle/>
          <a:p>
            <a:fld id="{4C15419E-54D6-8648-ABFB-BEF58E3E877E}" type="slidenum">
              <a:rPr lang="en-US" smtClean="0"/>
              <a:t>112</a:t>
            </a:fld>
            <a:endParaRPr lang="en-US"/>
          </a:p>
        </p:txBody>
      </p:sp>
    </p:spTree>
    <p:extLst>
      <p:ext uri="{BB962C8B-B14F-4D97-AF65-F5344CB8AC3E}">
        <p14:creationId xmlns:p14="http://schemas.microsoft.com/office/powerpoint/2010/main" val="389236160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2007"/>
        <p:cNvGrpSpPr/>
        <p:nvPr/>
      </p:nvGrpSpPr>
      <p:grpSpPr>
        <a:xfrm>
          <a:off x="0" y="0"/>
          <a:ext cx="0" cy="0"/>
          <a:chOff x="0" y="0"/>
          <a:chExt cx="0" cy="0"/>
        </a:xfrm>
      </p:grpSpPr>
      <p:sp>
        <p:nvSpPr>
          <p:cNvPr id="2008" name="Google Shape;2008;p130"/>
          <p:cNvSpPr/>
          <p:nvPr/>
        </p:nvSpPr>
        <p:spPr>
          <a:xfrm>
            <a:off x="904048" y="1400584"/>
            <a:ext cx="5311867" cy="2547417"/>
          </a:xfrm>
          <a:prstGeom prst="roundRect">
            <a:avLst>
              <a:gd name="adj" fmla="val 3711"/>
            </a:avLst>
          </a:prstGeom>
          <a:solidFill>
            <a:srgbClr val="F2F2F2"/>
          </a:solidFill>
          <a:ln w="12700" cap="flat" cmpd="sng">
            <a:solidFill>
              <a:srgbClr val="7F7F7F"/>
            </a:solidFill>
            <a:prstDash val="dash"/>
            <a:miter lim="800000"/>
            <a:headEnd type="none" w="sm" len="sm"/>
            <a:tailEnd type="none" w="sm" len="sm"/>
          </a:ln>
        </p:spPr>
        <p:txBody>
          <a:bodyPr spcFirstLastPara="1" wrap="square" lIns="121900" tIns="60950" rIns="121900" bIns="6095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09" name="Google Shape;2009;p130"/>
          <p:cNvSpPr txBox="1">
            <a:spLocks noGrp="1"/>
          </p:cNvSpPr>
          <p:nvPr>
            <p:ph type="title"/>
          </p:nvPr>
        </p:nvSpPr>
        <p:spPr>
          <a:xfrm>
            <a:off x="838200" y="-19985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1" dirty="0">
                <a:solidFill>
                  <a:srgbClr val="C00000"/>
                </a:solidFill>
              </a:rPr>
              <a:t>Multimedia Event Extraction (M</a:t>
            </a:r>
            <a:r>
              <a:rPr lang="en-US" b="1" baseline="30000" dirty="0">
                <a:solidFill>
                  <a:srgbClr val="C00000"/>
                </a:solidFill>
              </a:rPr>
              <a:t>2</a:t>
            </a:r>
            <a:r>
              <a:rPr lang="en-US" b="1" dirty="0">
                <a:solidFill>
                  <a:srgbClr val="C00000"/>
                </a:solidFill>
              </a:rPr>
              <a:t>E</a:t>
            </a:r>
            <a:r>
              <a:rPr lang="en-US" b="1" baseline="30000" dirty="0">
                <a:solidFill>
                  <a:srgbClr val="C00000"/>
                </a:solidFill>
              </a:rPr>
              <a:t>2</a:t>
            </a:r>
            <a:r>
              <a:rPr lang="en-US" b="1" dirty="0">
                <a:solidFill>
                  <a:srgbClr val="C00000"/>
                </a:solidFill>
              </a:rPr>
              <a:t>)</a:t>
            </a:r>
            <a:endParaRPr b="1" dirty="0">
              <a:solidFill>
                <a:srgbClr val="C00000"/>
              </a:solidFill>
            </a:endParaRPr>
          </a:p>
        </p:txBody>
      </p:sp>
      <p:sp>
        <p:nvSpPr>
          <p:cNvPr id="2010" name="Google Shape;2010;p1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113</a:t>
            </a:fld>
            <a:endParaRPr/>
          </a:p>
        </p:txBody>
      </p:sp>
      <p:graphicFrame>
        <p:nvGraphicFramePr>
          <p:cNvPr id="2011" name="Google Shape;2011;p130"/>
          <p:cNvGraphicFramePr/>
          <p:nvPr/>
        </p:nvGraphicFramePr>
        <p:xfrm>
          <a:off x="938525" y="4543959"/>
          <a:ext cx="4612050" cy="2124725"/>
        </p:xfrm>
        <a:graphic>
          <a:graphicData uri="http://schemas.openxmlformats.org/drawingml/2006/table">
            <a:tbl>
              <a:tblPr firstRow="1" bandRow="1">
                <a:noFill/>
              </a:tblPr>
              <a:tblGrid>
                <a:gridCol w="1234800">
                  <a:extLst>
                    <a:ext uri="{9D8B030D-6E8A-4147-A177-3AD203B41FA5}">
                      <a16:colId xmlns:a16="http://schemas.microsoft.com/office/drawing/2014/main" xmlns="" val="20000"/>
                    </a:ext>
                  </a:extLst>
                </a:gridCol>
                <a:gridCol w="1688625">
                  <a:extLst>
                    <a:ext uri="{9D8B030D-6E8A-4147-A177-3AD203B41FA5}">
                      <a16:colId xmlns:a16="http://schemas.microsoft.com/office/drawing/2014/main" xmlns="" val="20001"/>
                    </a:ext>
                  </a:extLst>
                </a:gridCol>
                <a:gridCol w="1688625">
                  <a:extLst>
                    <a:ext uri="{9D8B030D-6E8A-4147-A177-3AD203B41FA5}">
                      <a16:colId xmlns:a16="http://schemas.microsoft.com/office/drawing/2014/main" xmlns="" val="20002"/>
                    </a:ext>
                  </a:extLst>
                </a:gridCol>
              </a:tblGrid>
              <a:tr h="475775">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Event Type</a:t>
                      </a:r>
                      <a:endParaRPr sz="1400" b="1" u="none" strike="noStrike" cap="none"/>
                    </a:p>
                  </a:txBody>
                  <a:tcPr marL="91450" marR="91450" marT="45725" marB="45725" anchor="ctr">
                    <a:lnR w="12700" cap="flat" cmpd="sng">
                      <a:solidFill>
                        <a:srgbClr val="7F7F7F"/>
                      </a:solidFill>
                      <a:prstDash val="solid"/>
                      <a:round/>
                      <a:headEnd type="none" w="sm" len="sm"/>
                      <a:tailEnd type="none" w="sm" len="sm"/>
                    </a:lnR>
                    <a:lnB w="12700" cap="flat" cmpd="sng">
                      <a:solidFill>
                        <a:srgbClr val="7F7F7F"/>
                      </a:solidFill>
                      <a:prstDash val="solid"/>
                      <a:round/>
                      <a:headEnd type="none" w="sm" len="sm"/>
                      <a:tailEnd type="none" w="sm" len="sm"/>
                    </a:lnB>
                    <a:solidFill>
                      <a:srgbClr val="F2F2F2"/>
                    </a:solidFill>
                  </a:tcPr>
                </a:tc>
                <a:tc gridSpan="2">
                  <a:txBody>
                    <a:bodyPr/>
                    <a:lstStyle/>
                    <a:p>
                      <a:pPr marL="0" marR="0" lvl="1" indent="0" algn="ctr" rtl="0">
                        <a:lnSpc>
                          <a:spcPct val="100000"/>
                        </a:lnSpc>
                        <a:spcBef>
                          <a:spcPts val="0"/>
                        </a:spcBef>
                        <a:spcAft>
                          <a:spcPts val="0"/>
                        </a:spcAft>
                        <a:buClr>
                          <a:schemeClr val="dk1"/>
                        </a:buClr>
                        <a:buSzPts val="1400"/>
                        <a:buFont typeface="Calibri"/>
                        <a:buNone/>
                      </a:pPr>
                      <a:r>
                        <a:rPr lang="en-US" sz="1400" u="none" strike="noStrike" cap="none"/>
                        <a:t> </a:t>
                      </a:r>
                      <a:r>
                        <a:rPr lang="en-US" sz="1400" b="0" u="none" strike="noStrike" cap="none"/>
                        <a:t>Movement.Transport</a:t>
                      </a:r>
                      <a:endParaRPr sz="1400" b="0" u="none" strike="noStrike" cap="none"/>
                    </a:p>
                  </a:txBody>
                  <a:tcPr marL="91450" marR="91450" marT="45725" marB="45725" anchor="ctr">
                    <a:lnL w="12700" cap="flat" cmpd="sng">
                      <a:solidFill>
                        <a:srgbClr val="7F7F7F"/>
                      </a:solidFill>
                      <a:prstDash val="solid"/>
                      <a:round/>
                      <a:headEnd type="none" w="sm" len="sm"/>
                      <a:tailEnd type="none" w="sm" len="sm"/>
                    </a:lnL>
                    <a:lnR w="9525" cap="flat" cmpd="sng">
                      <a:solidFill>
                        <a:srgbClr val="000000">
                          <a:alpha val="0"/>
                        </a:srgbClr>
                      </a:solidFill>
                      <a:prstDash val="solid"/>
                      <a:round/>
                      <a:headEnd type="none" w="sm" len="sm"/>
                      <a:tailEnd type="none" w="sm" len="sm"/>
                    </a:lnR>
                    <a:lnB w="12700" cap="flat" cmpd="sng">
                      <a:solidFill>
                        <a:srgbClr val="7F7F7F"/>
                      </a:solidFill>
                      <a:prstDash val="solid"/>
                      <a:round/>
                      <a:headEnd type="none" w="sm" len="sm"/>
                      <a:tailEnd type="none" w="sm" len="sm"/>
                    </a:lnB>
                    <a:solidFill>
                      <a:srgbClr val="F2F2F2"/>
                    </a:solidFill>
                  </a:tcPr>
                </a:tc>
                <a:tc hMerge="1">
                  <a:txBody>
                    <a:bodyPr/>
                    <a:lstStyle/>
                    <a:p>
                      <a:endParaRPr lang="en-US"/>
                    </a:p>
                  </a:txBody>
                  <a:tcPr/>
                </a:tc>
                <a:extLst>
                  <a:ext uri="{0D108BD9-81ED-4DB2-BD59-A6C34878D82A}">
                    <a16:rowId xmlns:a16="http://schemas.microsoft.com/office/drawing/2014/main" xmlns="" val="10000"/>
                  </a:ext>
                </a:extLst>
              </a:tr>
              <a:tr h="697425">
                <a:tc rowSpan="2">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a:t>Event</a:t>
                      </a:r>
                      <a:endParaRPr sz="1400" u="none" strike="noStrike" cap="none"/>
                    </a:p>
                  </a:txBody>
                  <a:tcPr marL="91450" marR="91450" marT="45725" marB="45725" anchor="ctr">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solidFill>
                      <a:srgbClr val="F2F2F2"/>
                    </a:solidFill>
                  </a:tcPr>
                </a:tc>
                <a:tc>
                  <a:txBody>
                    <a:bodyPr/>
                    <a:lstStyle/>
                    <a:p>
                      <a:pPr marL="0" marR="0" lvl="1" indent="0" algn="ctr" rtl="0">
                        <a:lnSpc>
                          <a:spcPct val="100000"/>
                        </a:lnSpc>
                        <a:spcBef>
                          <a:spcPts val="0"/>
                        </a:spcBef>
                        <a:spcAft>
                          <a:spcPts val="0"/>
                        </a:spcAft>
                        <a:buClr>
                          <a:schemeClr val="dk1"/>
                        </a:buClr>
                        <a:buSzPts val="1400"/>
                        <a:buFont typeface="Calibri"/>
                        <a:buNone/>
                      </a:pPr>
                      <a:r>
                        <a:rPr lang="en-US" sz="1400" b="1" u="none" strike="noStrike" cap="none"/>
                        <a:t>Text Trigger</a:t>
                      </a:r>
                      <a:endParaRPr sz="1400" u="none" strike="noStrike" cap="none"/>
                    </a:p>
                  </a:txBody>
                  <a:tcPr marL="91450" marR="91450" marT="45725" marB="45725" anchor="ctr">
                    <a:lnL w="12700" cap="flat" cmpd="sng">
                      <a:solidFill>
                        <a:srgbClr val="7F7F7F"/>
                      </a:solidFill>
                      <a:prstDash val="solid"/>
                      <a:round/>
                      <a:headEnd type="none" w="sm" len="sm"/>
                      <a:tailEnd type="none" w="sm" len="sm"/>
                    </a:lnL>
                    <a:lnT w="12700" cap="flat" cmpd="sng">
                      <a:solidFill>
                        <a:srgbClr val="7F7F7F"/>
                      </a:solidFill>
                      <a:prstDash val="solid"/>
                      <a:round/>
                      <a:headEnd type="none" w="sm" len="sm"/>
                      <a:tailEnd type="none" w="sm" len="sm"/>
                    </a:lnT>
                    <a:solidFill>
                      <a:srgbClr val="F2F2F2"/>
                    </a:solidFill>
                  </a:tcPr>
                </a:tc>
                <a:tc>
                  <a:txBody>
                    <a:bodyPr/>
                    <a:lstStyle/>
                    <a:p>
                      <a:pPr marL="0" marR="0" lvl="1" indent="0" algn="ctr" rtl="0">
                        <a:lnSpc>
                          <a:spcPct val="100000"/>
                        </a:lnSpc>
                        <a:spcBef>
                          <a:spcPts val="0"/>
                        </a:spcBef>
                        <a:spcAft>
                          <a:spcPts val="0"/>
                        </a:spcAft>
                        <a:buClr>
                          <a:schemeClr val="dk1"/>
                        </a:buClr>
                        <a:buSzPts val="1400"/>
                        <a:buFont typeface="Calibri"/>
                        <a:buNone/>
                      </a:pPr>
                      <a:r>
                        <a:rPr lang="en-US" sz="1400" b="0" u="none" strike="noStrike" cap="none"/>
                        <a:t>deploy</a:t>
                      </a:r>
                      <a:endParaRPr sz="1400" u="none" strike="noStrike" cap="none"/>
                    </a:p>
                  </a:txBody>
                  <a:tcPr marL="91450" marR="91450" marT="45725" marB="45725" anchor="ctr">
                    <a:lnT w="12700" cap="flat" cmpd="sng">
                      <a:solidFill>
                        <a:srgbClr val="7F7F7F"/>
                      </a:solidFill>
                      <a:prstDash val="solid"/>
                      <a:round/>
                      <a:headEnd type="none" w="sm" len="sm"/>
                      <a:tailEnd type="none" w="sm" len="sm"/>
                    </a:lnT>
                    <a:solidFill>
                      <a:srgbClr val="F2F2F2"/>
                    </a:solidFill>
                  </a:tcPr>
                </a:tc>
                <a:extLst>
                  <a:ext uri="{0D108BD9-81ED-4DB2-BD59-A6C34878D82A}">
                    <a16:rowId xmlns:a16="http://schemas.microsoft.com/office/drawing/2014/main" xmlns="" val="10001"/>
                  </a:ext>
                </a:extLst>
              </a:tr>
              <a:tr h="951525">
                <a:tc vMerge="1">
                  <a:txBody>
                    <a:bodyPr/>
                    <a:lstStyle/>
                    <a:p>
                      <a:endParaRPr lang="en-US"/>
                    </a:p>
                  </a:txBody>
                  <a:tcPr/>
                </a:tc>
                <a:tc>
                  <a:txBody>
                    <a:bodyPr/>
                    <a:lstStyle/>
                    <a:p>
                      <a:pPr marL="0" marR="0" lvl="1" indent="0" algn="ctr" rtl="0">
                        <a:lnSpc>
                          <a:spcPct val="100000"/>
                        </a:lnSpc>
                        <a:spcBef>
                          <a:spcPts val="0"/>
                        </a:spcBef>
                        <a:spcAft>
                          <a:spcPts val="0"/>
                        </a:spcAft>
                        <a:buClr>
                          <a:schemeClr val="dk1"/>
                        </a:buClr>
                        <a:buSzPts val="1400"/>
                        <a:buFont typeface="Calibri"/>
                        <a:buNone/>
                      </a:pPr>
                      <a:r>
                        <a:rPr lang="en-US" sz="1400" b="1" u="none" strike="noStrike" cap="none"/>
                        <a:t>Image</a:t>
                      </a:r>
                      <a:endParaRPr sz="1400" u="none" strike="noStrike" cap="none"/>
                    </a:p>
                  </a:txBody>
                  <a:tcPr marL="91450" marR="91450" marT="45725" marB="45725" anchor="ctr">
                    <a:lnL w="12700" cap="flat" cmpd="sng">
                      <a:solidFill>
                        <a:srgbClr val="7F7F7F"/>
                      </a:solidFill>
                      <a:prstDash val="solid"/>
                      <a:round/>
                      <a:headEnd type="none" w="sm" len="sm"/>
                      <a:tailEnd type="none" w="sm" len="sm"/>
                    </a:lnL>
                    <a:solidFill>
                      <a:srgbClr val="F2F2F2"/>
                    </a:solidFill>
                  </a:tcPr>
                </a:tc>
                <a:tc>
                  <a:txBody>
                    <a:bodyPr/>
                    <a:lstStyle/>
                    <a:p>
                      <a:pPr marL="0" marR="0" lvl="1" indent="0" algn="ctr" rtl="0">
                        <a:lnSpc>
                          <a:spcPct val="100000"/>
                        </a:lnSpc>
                        <a:spcBef>
                          <a:spcPts val="0"/>
                        </a:spcBef>
                        <a:spcAft>
                          <a:spcPts val="0"/>
                        </a:spcAft>
                        <a:buClr>
                          <a:schemeClr val="dk1"/>
                        </a:buClr>
                        <a:buSzPts val="1400"/>
                        <a:buFont typeface="Calibri"/>
                        <a:buNone/>
                      </a:pPr>
                      <a:endParaRPr sz="1400" b="0" u="none" strike="noStrike" cap="none"/>
                    </a:p>
                  </a:txBody>
                  <a:tcPr marL="91450" marR="91450" marT="45725" marB="45725" anchor="ctr">
                    <a:solidFill>
                      <a:srgbClr val="F2F2F2"/>
                    </a:solidFill>
                  </a:tcPr>
                </a:tc>
                <a:extLst>
                  <a:ext uri="{0D108BD9-81ED-4DB2-BD59-A6C34878D82A}">
                    <a16:rowId xmlns:a16="http://schemas.microsoft.com/office/drawing/2014/main" xmlns="" val="10002"/>
                  </a:ext>
                </a:extLst>
              </a:tr>
            </a:tbl>
          </a:graphicData>
        </a:graphic>
      </p:graphicFrame>
      <p:sp>
        <p:nvSpPr>
          <p:cNvPr id="2012" name="Google Shape;2012;p130"/>
          <p:cNvSpPr txBox="1"/>
          <p:nvPr/>
        </p:nvSpPr>
        <p:spPr>
          <a:xfrm>
            <a:off x="930931" y="1362677"/>
            <a:ext cx="5311868" cy="2585323"/>
          </a:xfrm>
          <a:prstGeom prst="rect">
            <a:avLst/>
          </a:prstGeom>
          <a:noFill/>
          <a:ln>
            <a:noFill/>
          </a:ln>
        </p:spPr>
        <p:txBody>
          <a:bodyPr spcFirstLastPara="1" wrap="square" lIns="121900" tIns="60950" rIns="121900" bIns="6095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Times New Roman"/>
                <a:ea typeface="Times New Roman"/>
                <a:cs typeface="Times New Roman"/>
                <a:sym typeface="Times New Roman"/>
              </a:rPr>
              <a:t>Last week , U.S . Secretary of State Rex Tillerson visited Ankara, the first senior administration official to visit Turkey, to try to seal a deal about the battle for Raqqa and to overcome Presiden</a:t>
            </a:r>
            <a:r>
              <a:rPr lang="en-US" sz="1600" b="0" i="0" u="none" strike="noStrike" cap="none">
                <a:solidFill>
                  <a:srgbClr val="000000"/>
                </a:solidFill>
                <a:latin typeface="Times New Roman"/>
                <a:ea typeface="Times New Roman"/>
                <a:cs typeface="Times New Roman"/>
                <a:sym typeface="Times New Roman"/>
              </a:rPr>
              <a:t>t Recep Tayyip Erdogan's strong objections to Washington's backing of the Kurdish Democratic Union Party (PYD) militias.  Turkish forces have attacked SDF forces in the past around Manbij, west of Raqqa, forcing the </a:t>
            </a:r>
            <a:r>
              <a:rPr lang="en-US" sz="1600" b="1" i="0" u="none" strike="noStrike" cap="none">
                <a:solidFill>
                  <a:schemeClr val="accent1"/>
                </a:solidFill>
                <a:latin typeface="Times New Roman"/>
                <a:ea typeface="Times New Roman"/>
                <a:cs typeface="Times New Roman"/>
                <a:sym typeface="Times New Roman"/>
              </a:rPr>
              <a:t>United States </a:t>
            </a:r>
            <a:r>
              <a:rPr lang="en-US" sz="1600" b="0" i="0" u="none" strike="noStrike" cap="none">
                <a:solidFill>
                  <a:srgbClr val="000000"/>
                </a:solidFill>
                <a:latin typeface="Times New Roman"/>
                <a:ea typeface="Times New Roman"/>
                <a:cs typeface="Times New Roman"/>
                <a:sym typeface="Times New Roman"/>
              </a:rPr>
              <a:t>to </a:t>
            </a:r>
            <a:r>
              <a:rPr lang="en-US" sz="1600" b="1" i="0" u="none" strike="noStrike" cap="none">
                <a:solidFill>
                  <a:srgbClr val="C00000"/>
                </a:solidFill>
                <a:latin typeface="Times New Roman"/>
                <a:ea typeface="Times New Roman"/>
                <a:cs typeface="Times New Roman"/>
                <a:sym typeface="Times New Roman"/>
              </a:rPr>
              <a:t>deploy</a:t>
            </a:r>
            <a:r>
              <a:rPr lang="en-US" sz="1600" b="0" i="0" u="none" strike="noStrike" cap="none">
                <a:solidFill>
                  <a:srgbClr val="000000"/>
                </a:solidFill>
                <a:latin typeface="Times New Roman"/>
                <a:ea typeface="Times New Roman"/>
                <a:cs typeface="Times New Roman"/>
                <a:sym typeface="Times New Roman"/>
              </a:rPr>
              <a:t> dozens of </a:t>
            </a:r>
            <a:r>
              <a:rPr lang="en-US" sz="1600" b="1" i="0" u="none" strike="noStrike" cap="none">
                <a:solidFill>
                  <a:schemeClr val="accent1"/>
                </a:solidFill>
                <a:latin typeface="Times New Roman"/>
                <a:ea typeface="Times New Roman"/>
                <a:cs typeface="Times New Roman"/>
                <a:sym typeface="Times New Roman"/>
              </a:rPr>
              <a:t>soldiers</a:t>
            </a:r>
            <a:r>
              <a:rPr lang="en-US" sz="1600" b="0" i="0" u="none" strike="noStrike" cap="none">
                <a:solidFill>
                  <a:srgbClr val="000000"/>
                </a:solidFill>
                <a:latin typeface="Times New Roman"/>
                <a:ea typeface="Times New Roman"/>
                <a:cs typeface="Times New Roman"/>
                <a:sym typeface="Times New Roman"/>
              </a:rPr>
              <a:t> on the </a:t>
            </a:r>
            <a:r>
              <a:rPr lang="en-US" sz="1600" b="1" i="0" u="none" strike="noStrike" cap="none">
                <a:solidFill>
                  <a:schemeClr val="accent1"/>
                </a:solidFill>
                <a:latin typeface="Times New Roman"/>
                <a:ea typeface="Times New Roman"/>
                <a:cs typeface="Times New Roman"/>
                <a:sym typeface="Times New Roman"/>
              </a:rPr>
              <a:t>outskirts</a:t>
            </a:r>
            <a:r>
              <a:rPr lang="en-US" sz="1600" b="0" i="0" u="none" strike="noStrike" cap="none">
                <a:solidFill>
                  <a:srgbClr val="000000"/>
                </a:solidFill>
                <a:latin typeface="Times New Roman"/>
                <a:ea typeface="Times New Roman"/>
                <a:cs typeface="Times New Roman"/>
                <a:sym typeface="Times New Roman"/>
              </a:rPr>
              <a:t> of the town in a mission to prevent a repeat of clashes, which risk derailing an assault on Raqqa.   </a:t>
            </a:r>
            <a:endParaRPr sz="1400" b="0" i="0" u="none" strike="noStrike" cap="none">
              <a:solidFill>
                <a:srgbClr val="000000"/>
              </a:solidFill>
              <a:latin typeface="Arial"/>
              <a:ea typeface="Arial"/>
              <a:cs typeface="Arial"/>
              <a:sym typeface="Arial"/>
            </a:endParaRPr>
          </a:p>
        </p:txBody>
      </p:sp>
      <p:sp>
        <p:nvSpPr>
          <p:cNvPr id="2013" name="Google Shape;2013;p130"/>
          <p:cNvSpPr txBox="1"/>
          <p:nvPr/>
        </p:nvSpPr>
        <p:spPr>
          <a:xfrm>
            <a:off x="629504" y="878828"/>
            <a:ext cx="5311867" cy="556728"/>
          </a:xfrm>
          <a:prstGeom prst="rect">
            <a:avLst/>
          </a:prstGeom>
          <a:noFill/>
          <a:ln>
            <a:noFill/>
          </a:ln>
        </p:spPr>
        <p:txBody>
          <a:bodyPr spcFirstLastPara="1" wrap="square" lIns="91425" tIns="45675" rIns="91425" bIns="45675" anchor="t" anchorCtr="0">
            <a:noAutofit/>
          </a:bodyPr>
          <a:lstStyle/>
          <a:p>
            <a:pPr marL="186262" marR="0" lvl="0" indent="0" algn="l" rtl="0">
              <a:lnSpc>
                <a:spcPct val="100000"/>
              </a:lnSpc>
              <a:spcBef>
                <a:spcPts val="800"/>
              </a:spcBef>
              <a:spcAft>
                <a:spcPts val="0"/>
              </a:spcAft>
              <a:buClr>
                <a:schemeClr val="dk1"/>
              </a:buClr>
              <a:buSzPts val="1400"/>
              <a:buFont typeface="Arial"/>
              <a:buNone/>
            </a:pPr>
            <a:r>
              <a:rPr lang="en-US" sz="1600" b="1" i="0" u="none" strike="noStrike" cap="none">
                <a:solidFill>
                  <a:schemeClr val="dk1"/>
                </a:solidFill>
                <a:latin typeface="Arial"/>
                <a:ea typeface="Arial"/>
                <a:cs typeface="Arial"/>
                <a:sym typeface="Arial"/>
              </a:rPr>
              <a:t>[Li et al., ACL2020]</a:t>
            </a:r>
            <a:endParaRPr sz="1400" b="0" i="0" u="none" strike="noStrike" cap="none">
              <a:solidFill>
                <a:srgbClr val="000000"/>
              </a:solidFill>
              <a:latin typeface="Arial"/>
              <a:ea typeface="Arial"/>
              <a:cs typeface="Arial"/>
              <a:sym typeface="Arial"/>
            </a:endParaRPr>
          </a:p>
        </p:txBody>
      </p:sp>
      <p:sp>
        <p:nvSpPr>
          <p:cNvPr id="2014" name="Google Shape;2014;p130"/>
          <p:cNvSpPr txBox="1"/>
          <p:nvPr/>
        </p:nvSpPr>
        <p:spPr>
          <a:xfrm>
            <a:off x="930931" y="4140105"/>
            <a:ext cx="6122484" cy="383376"/>
          </a:xfrm>
          <a:prstGeom prst="rect">
            <a:avLst/>
          </a:prstGeom>
          <a:noFill/>
          <a:ln>
            <a:noFill/>
          </a:ln>
        </p:spPr>
        <p:txBody>
          <a:bodyPr spcFirstLastPara="1" wrap="square" lIns="45700" tIns="45700" rIns="45700" bIns="45700" anchor="t" anchorCtr="0">
            <a:normAutofit/>
          </a:bodyPr>
          <a:lstStyle/>
          <a:p>
            <a:pPr marL="0" marR="0" lvl="0" indent="0" algn="l" rtl="0">
              <a:lnSpc>
                <a:spcPct val="100000"/>
              </a:lnSpc>
              <a:spcBef>
                <a:spcPts val="0"/>
              </a:spcBef>
              <a:spcAft>
                <a:spcPts val="0"/>
              </a:spcAft>
              <a:buClr>
                <a:srgbClr val="170981"/>
              </a:buClr>
              <a:buSzPts val="1280"/>
              <a:buFont typeface="Noto Sans Symbols"/>
              <a:buNone/>
            </a:pPr>
            <a:r>
              <a:rPr lang="en-US" sz="1600" b="1" i="0" u="none" strike="noStrike" cap="none">
                <a:solidFill>
                  <a:srgbClr val="000000"/>
                </a:solidFill>
                <a:latin typeface="Arial"/>
                <a:ea typeface="Arial"/>
                <a:cs typeface="Arial"/>
                <a:sym typeface="Arial"/>
              </a:rPr>
              <a:t>Output: Multimedia Events &amp; Argument Roles</a:t>
            </a:r>
            <a:endParaRPr sz="1400" b="0" i="0" u="none" strike="noStrike" cap="none">
              <a:solidFill>
                <a:srgbClr val="000000"/>
              </a:solidFill>
              <a:latin typeface="Arial"/>
              <a:ea typeface="Arial"/>
              <a:cs typeface="Arial"/>
              <a:sym typeface="Arial"/>
            </a:endParaRPr>
          </a:p>
        </p:txBody>
      </p:sp>
      <p:pic>
        <p:nvPicPr>
          <p:cNvPr id="2015" name="Google Shape;2015;p130"/>
          <p:cNvPicPr preferRelativeResize="0"/>
          <p:nvPr/>
        </p:nvPicPr>
        <p:blipFill rotWithShape="1">
          <a:blip r:embed="rId3">
            <a:alphaModFix/>
          </a:blip>
          <a:srcRect/>
          <a:stretch/>
        </p:blipFill>
        <p:spPr>
          <a:xfrm>
            <a:off x="3890317" y="5654697"/>
            <a:ext cx="1532172" cy="946215"/>
          </a:xfrm>
          <a:prstGeom prst="rect">
            <a:avLst/>
          </a:prstGeom>
          <a:noFill/>
          <a:ln>
            <a:noFill/>
          </a:ln>
        </p:spPr>
      </p:pic>
      <p:graphicFrame>
        <p:nvGraphicFramePr>
          <p:cNvPr id="2016" name="Google Shape;2016;p130"/>
          <p:cNvGraphicFramePr/>
          <p:nvPr/>
        </p:nvGraphicFramePr>
        <p:xfrm>
          <a:off x="5985307" y="4554349"/>
          <a:ext cx="4875825" cy="2114375"/>
        </p:xfrm>
        <a:graphic>
          <a:graphicData uri="http://schemas.openxmlformats.org/drawingml/2006/table">
            <a:tbl>
              <a:tblPr firstRow="1" bandRow="1">
                <a:noFill/>
              </a:tblPr>
              <a:tblGrid>
                <a:gridCol w="1625275">
                  <a:extLst>
                    <a:ext uri="{9D8B030D-6E8A-4147-A177-3AD203B41FA5}">
                      <a16:colId xmlns:a16="http://schemas.microsoft.com/office/drawing/2014/main" xmlns="" val="20000"/>
                    </a:ext>
                  </a:extLst>
                </a:gridCol>
                <a:gridCol w="1625275">
                  <a:extLst>
                    <a:ext uri="{9D8B030D-6E8A-4147-A177-3AD203B41FA5}">
                      <a16:colId xmlns:a16="http://schemas.microsoft.com/office/drawing/2014/main" xmlns="" val="20001"/>
                    </a:ext>
                  </a:extLst>
                </a:gridCol>
                <a:gridCol w="1625275">
                  <a:extLst>
                    <a:ext uri="{9D8B030D-6E8A-4147-A177-3AD203B41FA5}">
                      <a16:colId xmlns:a16="http://schemas.microsoft.com/office/drawing/2014/main" xmlns="" val="20002"/>
                    </a:ext>
                  </a:extLst>
                </a:gridCol>
              </a:tblGrid>
              <a:tr h="319350">
                <a:tc rowSpan="5">
                  <a:txBody>
                    <a:bodyPr/>
                    <a:lstStyle/>
                    <a:p>
                      <a:pPr marL="0" marR="0" lvl="1" indent="0" algn="ctr" rtl="0">
                        <a:lnSpc>
                          <a:spcPct val="100000"/>
                        </a:lnSpc>
                        <a:spcBef>
                          <a:spcPts val="0"/>
                        </a:spcBef>
                        <a:spcAft>
                          <a:spcPts val="0"/>
                        </a:spcAft>
                        <a:buClr>
                          <a:schemeClr val="dk1"/>
                        </a:buClr>
                        <a:buSzPts val="1400"/>
                        <a:buFont typeface="Calibri"/>
                        <a:buNone/>
                      </a:pPr>
                      <a:r>
                        <a:rPr lang="en-US" sz="1400" b="1" u="none" strike="noStrike" cap="none"/>
                        <a:t>Arguments</a:t>
                      </a:r>
                      <a:endParaRPr sz="1400" b="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rgbClr val="7F7F7F"/>
                      </a:solidFill>
                      <a:prstDash val="solid"/>
                      <a:round/>
                      <a:headEnd type="none" w="sm" len="sm"/>
                      <a:tailEnd type="none" w="sm" len="sm"/>
                    </a:lnR>
                    <a:solidFill>
                      <a:srgbClr val="F2F2F2"/>
                    </a:solidFill>
                  </a:tcPr>
                </a:tc>
                <a:tc>
                  <a:txBody>
                    <a:bodyPr/>
                    <a:lstStyle/>
                    <a:p>
                      <a:pPr marL="0" marR="0" lvl="0" indent="0" algn="ctr" rtl="0">
                        <a:lnSpc>
                          <a:spcPct val="100000"/>
                        </a:lnSpc>
                        <a:spcBef>
                          <a:spcPts val="0"/>
                        </a:spcBef>
                        <a:spcAft>
                          <a:spcPts val="0"/>
                        </a:spcAft>
                        <a:buClr>
                          <a:schemeClr val="dk1"/>
                        </a:buClr>
                        <a:buSzPts val="1400"/>
                        <a:buFont typeface="Calibri"/>
                        <a:buNone/>
                      </a:pPr>
                      <a:r>
                        <a:rPr lang="en-US" sz="1400" b="1" u="none" strike="noStrike" cap="none"/>
                        <a:t>Agent</a:t>
                      </a:r>
                      <a:endParaRPr sz="1400" u="none" strike="noStrike" cap="none"/>
                    </a:p>
                  </a:txBody>
                  <a:tcPr marL="91450" marR="91450" marT="45725" marB="45725" anchor="ctr">
                    <a:lnL w="12700" cap="flat" cmpd="sng">
                      <a:solidFill>
                        <a:srgbClr val="7F7F7F"/>
                      </a:solidFill>
                      <a:prstDash val="solid"/>
                      <a:round/>
                      <a:headEnd type="none" w="sm" len="sm"/>
                      <a:tailEnd type="none" w="sm" len="sm"/>
                    </a:lnL>
                    <a:lnR w="9525" cap="flat" cmpd="sng">
                      <a:solidFill>
                        <a:srgbClr val="000000">
                          <a:alpha val="0"/>
                        </a:srgbClr>
                      </a:solidFill>
                      <a:prstDash val="solid"/>
                      <a:round/>
                      <a:headEnd type="none" w="sm" len="sm"/>
                      <a:tailEnd type="none" w="sm" len="sm"/>
                    </a:lnR>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chemeClr val="dk1"/>
                        </a:buClr>
                        <a:buSzPts val="1400"/>
                        <a:buFont typeface="Calibri"/>
                        <a:buNone/>
                      </a:pPr>
                      <a:r>
                        <a:rPr lang="en-US" sz="1400" b="0" u="none" strike="noStrike" cap="none"/>
                        <a:t>United States</a:t>
                      </a:r>
                      <a:endParaRPr sz="14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B w="9525" cap="flat" cmpd="sng">
                      <a:solidFill>
                        <a:srgbClr val="000000">
                          <a:alpha val="0"/>
                        </a:srgbClr>
                      </a:solidFill>
                      <a:prstDash val="solid"/>
                      <a:round/>
                      <a:headEnd type="none" w="sm" len="sm"/>
                      <a:tailEnd type="none" w="sm" len="sm"/>
                    </a:lnB>
                    <a:solidFill>
                      <a:srgbClr val="F2F2F2"/>
                    </a:solidFill>
                  </a:tcPr>
                </a:tc>
                <a:extLst>
                  <a:ext uri="{0D108BD9-81ED-4DB2-BD59-A6C34878D82A}">
                    <a16:rowId xmlns:a16="http://schemas.microsoft.com/office/drawing/2014/main" xmlns="" val="10000"/>
                  </a:ext>
                </a:extLst>
              </a:tr>
              <a:tr h="319350">
                <a:tc vMerge="1">
                  <a:txBody>
                    <a:bodyPr/>
                    <a:lstStyle/>
                    <a:p>
                      <a:endParaRPr lang="en-US"/>
                    </a:p>
                  </a:txBody>
                  <a:tcPr/>
                </a:tc>
                <a:tc>
                  <a:txBody>
                    <a:bodyPr/>
                    <a:lstStyle/>
                    <a:p>
                      <a:pPr marL="0" marR="0" lvl="0" indent="0" algn="ctr" rtl="0">
                        <a:lnSpc>
                          <a:spcPct val="100000"/>
                        </a:lnSpc>
                        <a:spcBef>
                          <a:spcPts val="0"/>
                        </a:spcBef>
                        <a:spcAft>
                          <a:spcPts val="0"/>
                        </a:spcAft>
                        <a:buClr>
                          <a:schemeClr val="dk1"/>
                        </a:buClr>
                        <a:buSzPts val="1400"/>
                        <a:buFont typeface="Calibri"/>
                        <a:buNone/>
                      </a:pPr>
                      <a:r>
                        <a:rPr lang="en-US" sz="1400" b="1" u="none" strike="noStrike" cap="none"/>
                        <a:t>Destination</a:t>
                      </a:r>
                      <a:endParaRPr sz="1400" u="none" strike="noStrike" cap="none"/>
                    </a:p>
                  </a:txBody>
                  <a:tcPr marL="91450" marR="91450" marT="45725" marB="45725" anchor="ctr">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solidFill>
                      <a:srgbClr val="F2F2F2"/>
                    </a:solidFill>
                  </a:tcPr>
                </a:tc>
                <a:tc>
                  <a:txBody>
                    <a:bodyPr/>
                    <a:lstStyle/>
                    <a:p>
                      <a:pPr marL="0" marR="0" lvl="0" indent="0" algn="ctr" rtl="0">
                        <a:lnSpc>
                          <a:spcPct val="100000"/>
                        </a:lnSpc>
                        <a:spcBef>
                          <a:spcPts val="0"/>
                        </a:spcBef>
                        <a:spcAft>
                          <a:spcPts val="0"/>
                        </a:spcAft>
                        <a:buClr>
                          <a:schemeClr val="dk1"/>
                        </a:buClr>
                        <a:buSzPts val="1400"/>
                        <a:buFont typeface="Calibri"/>
                        <a:buNone/>
                      </a:pPr>
                      <a:r>
                        <a:rPr lang="en-US" sz="1400" u="none" strike="noStrike" cap="none"/>
                        <a:t>outskirts</a:t>
                      </a:r>
                      <a:endParaRPr sz="1400" b="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solidFill>
                      <a:srgbClr val="F2F2F2"/>
                    </a:solidFill>
                  </a:tcPr>
                </a:tc>
                <a:extLst>
                  <a:ext uri="{0D108BD9-81ED-4DB2-BD59-A6C34878D82A}">
                    <a16:rowId xmlns:a16="http://schemas.microsoft.com/office/drawing/2014/main" xmlns="" val="10001"/>
                  </a:ext>
                </a:extLst>
              </a:tr>
              <a:tr h="319350">
                <a:tc vMerge="1">
                  <a:txBody>
                    <a:bodyPr/>
                    <a:lstStyle/>
                    <a:p>
                      <a:endParaRPr lang="en-US"/>
                    </a:p>
                  </a:txBody>
                  <a:tcPr/>
                </a:tc>
                <a:tc>
                  <a:txBody>
                    <a:bodyPr/>
                    <a:lstStyle/>
                    <a:p>
                      <a:pPr marL="0" marR="0" lvl="0" indent="0" algn="ctr" rtl="0">
                        <a:lnSpc>
                          <a:spcPct val="100000"/>
                        </a:lnSpc>
                        <a:spcBef>
                          <a:spcPts val="0"/>
                        </a:spcBef>
                        <a:spcAft>
                          <a:spcPts val="0"/>
                        </a:spcAft>
                        <a:buClr>
                          <a:schemeClr val="dk1"/>
                        </a:buClr>
                        <a:buSzPts val="1400"/>
                        <a:buFont typeface="Calibri"/>
                        <a:buNone/>
                      </a:pPr>
                      <a:r>
                        <a:rPr lang="en-US" sz="1400" b="1" u="none" strike="noStrike" cap="none"/>
                        <a:t>Artifact</a:t>
                      </a:r>
                      <a:endParaRPr sz="1400" u="none" strike="noStrike" cap="none"/>
                    </a:p>
                  </a:txBody>
                  <a:tcPr marL="91450" marR="91450" marT="45725" marB="45725" anchor="ctr">
                    <a:lnR w="9525" cap="flat" cmpd="sng">
                      <a:solidFill>
                        <a:srgbClr val="000000">
                          <a:alpha val="0"/>
                        </a:srgbClr>
                      </a:solidFill>
                      <a:prstDash val="solid"/>
                      <a:round/>
                      <a:headEnd type="none" w="sm" len="sm"/>
                      <a:tailEnd type="none" w="sm" len="sm"/>
                    </a:lnR>
                    <a:solidFill>
                      <a:srgbClr val="F2F2F2"/>
                    </a:solidFill>
                  </a:tcPr>
                </a:tc>
                <a:tc>
                  <a:txBody>
                    <a:bodyPr/>
                    <a:lstStyle/>
                    <a:p>
                      <a:pPr marL="0" marR="0" lvl="0" indent="0" algn="ctr" rtl="0">
                        <a:lnSpc>
                          <a:spcPct val="100000"/>
                        </a:lnSpc>
                        <a:spcBef>
                          <a:spcPts val="0"/>
                        </a:spcBef>
                        <a:spcAft>
                          <a:spcPts val="0"/>
                        </a:spcAft>
                        <a:buClr>
                          <a:schemeClr val="dk1"/>
                        </a:buClr>
                        <a:buSzPts val="1400"/>
                        <a:buFont typeface="Calibri"/>
                        <a:buNone/>
                      </a:pPr>
                      <a:r>
                        <a:rPr lang="en-US" sz="1400" u="none" strike="noStrike" cap="none"/>
                        <a:t>soldiers</a:t>
                      </a:r>
                      <a:endParaRPr sz="1400" b="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solidFill>
                      <a:srgbClr val="F2F2F2"/>
                    </a:solidFill>
                  </a:tcPr>
                </a:tc>
                <a:extLst>
                  <a:ext uri="{0D108BD9-81ED-4DB2-BD59-A6C34878D82A}">
                    <a16:rowId xmlns:a16="http://schemas.microsoft.com/office/drawing/2014/main" xmlns="" val="10002"/>
                  </a:ext>
                </a:extLst>
              </a:tr>
              <a:tr h="661600">
                <a:tc vMerge="1">
                  <a:txBody>
                    <a:bodyPr/>
                    <a:lstStyle/>
                    <a:p>
                      <a:endParaRPr lang="en-US"/>
                    </a:p>
                  </a:txBody>
                  <a:tcPr/>
                </a:tc>
                <a:tc>
                  <a:txBody>
                    <a:bodyPr/>
                    <a:lstStyle/>
                    <a:p>
                      <a:pPr marL="0" marR="0" lvl="0" indent="0" algn="ctr" rtl="0">
                        <a:lnSpc>
                          <a:spcPct val="100000"/>
                        </a:lnSpc>
                        <a:spcBef>
                          <a:spcPts val="0"/>
                        </a:spcBef>
                        <a:spcAft>
                          <a:spcPts val="0"/>
                        </a:spcAft>
                        <a:buClr>
                          <a:schemeClr val="dk1"/>
                        </a:buClr>
                        <a:buSzPts val="1400"/>
                        <a:buFont typeface="Calibri"/>
                        <a:buNone/>
                      </a:pPr>
                      <a:r>
                        <a:rPr lang="en-US" sz="1400" b="1" u="none" strike="noStrike" cap="none"/>
                        <a:t>Vehicle</a:t>
                      </a:r>
                      <a:endParaRPr sz="1400" u="none" strike="noStrike" cap="none"/>
                    </a:p>
                  </a:txBody>
                  <a:tcPr marL="91450" marR="91450" marT="45725" marB="45725" anchor="ctr">
                    <a:lnR w="9525" cap="flat" cmpd="sng">
                      <a:solidFill>
                        <a:srgbClr val="000000">
                          <a:alpha val="0"/>
                        </a:srgbClr>
                      </a:solidFill>
                      <a:prstDash val="solid"/>
                      <a:round/>
                      <a:headEnd type="none" w="sm" len="sm"/>
                      <a:tailEnd type="none" w="sm" len="sm"/>
                    </a:lnR>
                    <a:solidFill>
                      <a:srgbClr val="F2F2F2"/>
                    </a:solidFill>
                  </a:tcPr>
                </a:tc>
                <a:tc>
                  <a:txBody>
                    <a:bodyPr/>
                    <a:lstStyle/>
                    <a:p>
                      <a:pPr marL="0" marR="0" lvl="0" indent="0" algn="ctr" rtl="0">
                        <a:lnSpc>
                          <a:spcPct val="100000"/>
                        </a:lnSpc>
                        <a:spcBef>
                          <a:spcPts val="0"/>
                        </a:spcBef>
                        <a:spcAft>
                          <a:spcPts val="0"/>
                        </a:spcAft>
                        <a:buClr>
                          <a:schemeClr val="dk1"/>
                        </a:buClr>
                        <a:buSzPts val="1400"/>
                        <a:buFont typeface="Calibri"/>
                        <a:buNone/>
                      </a:pPr>
                      <a:endParaRPr sz="1400" b="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solidFill>
                      <a:srgbClr val="F2F2F2"/>
                    </a:solidFill>
                  </a:tcPr>
                </a:tc>
                <a:extLst>
                  <a:ext uri="{0D108BD9-81ED-4DB2-BD59-A6C34878D82A}">
                    <a16:rowId xmlns:a16="http://schemas.microsoft.com/office/drawing/2014/main" xmlns="" val="10003"/>
                  </a:ext>
                </a:extLst>
              </a:tr>
              <a:tr h="494725">
                <a:tc vMerge="1">
                  <a:txBody>
                    <a:bodyPr/>
                    <a:lstStyle/>
                    <a:p>
                      <a:endParaRPr lang="en-US"/>
                    </a:p>
                  </a:txBody>
                  <a:tcPr/>
                </a:tc>
                <a:tc>
                  <a:txBody>
                    <a:bodyPr/>
                    <a:lstStyle/>
                    <a:p>
                      <a:pPr marL="0" marR="0" lvl="0" indent="0" algn="ctr" rtl="0">
                        <a:lnSpc>
                          <a:spcPct val="100000"/>
                        </a:lnSpc>
                        <a:spcBef>
                          <a:spcPts val="0"/>
                        </a:spcBef>
                        <a:spcAft>
                          <a:spcPts val="0"/>
                        </a:spcAft>
                        <a:buClr>
                          <a:schemeClr val="dk1"/>
                        </a:buClr>
                        <a:buSzPts val="1400"/>
                        <a:buFont typeface="Calibri"/>
                        <a:buNone/>
                      </a:pPr>
                      <a:r>
                        <a:rPr lang="en-US" sz="1400" b="1" u="none" strike="noStrike" cap="none"/>
                        <a:t>Vehicle</a:t>
                      </a:r>
                      <a:endParaRPr sz="1400" u="none" strike="noStrike" cap="none"/>
                    </a:p>
                  </a:txBody>
                  <a:tcPr marL="91450" marR="91450" marT="45725" marB="45725" anchor="ctr">
                    <a:lnR w="9525" cap="flat" cmpd="sng">
                      <a:solidFill>
                        <a:srgbClr val="000000">
                          <a:alpha val="0"/>
                        </a:srgbClr>
                      </a:solidFill>
                      <a:prstDash val="solid"/>
                      <a:round/>
                      <a:headEnd type="none" w="sm" len="sm"/>
                      <a:tailEnd type="none" w="sm" len="sm"/>
                    </a:lnR>
                    <a:solidFill>
                      <a:srgbClr val="F2F2F2"/>
                    </a:solidFill>
                  </a:tcPr>
                </a:tc>
                <a:tc>
                  <a:txBody>
                    <a:bodyPr/>
                    <a:lstStyle/>
                    <a:p>
                      <a:pPr marL="0" marR="0" lvl="0" indent="0" algn="ctr" rtl="0">
                        <a:lnSpc>
                          <a:spcPct val="100000"/>
                        </a:lnSpc>
                        <a:spcBef>
                          <a:spcPts val="0"/>
                        </a:spcBef>
                        <a:spcAft>
                          <a:spcPts val="0"/>
                        </a:spcAft>
                        <a:buClr>
                          <a:schemeClr val="dk1"/>
                        </a:buClr>
                        <a:buSzPts val="1400"/>
                        <a:buFont typeface="Calibri"/>
                        <a:buNone/>
                      </a:pPr>
                      <a:endParaRPr sz="1400" b="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solidFill>
                      <a:srgbClr val="F2F2F2"/>
                    </a:solidFill>
                  </a:tcPr>
                </a:tc>
                <a:extLst>
                  <a:ext uri="{0D108BD9-81ED-4DB2-BD59-A6C34878D82A}">
                    <a16:rowId xmlns:a16="http://schemas.microsoft.com/office/drawing/2014/main" xmlns="" val="10004"/>
                  </a:ext>
                </a:extLst>
              </a:tr>
            </a:tbl>
          </a:graphicData>
        </a:graphic>
      </p:graphicFrame>
      <p:pic>
        <p:nvPicPr>
          <p:cNvPr id="2017" name="Google Shape;2017;p130"/>
          <p:cNvPicPr preferRelativeResize="0"/>
          <p:nvPr/>
        </p:nvPicPr>
        <p:blipFill rotWithShape="1">
          <a:blip r:embed="rId4">
            <a:alphaModFix/>
          </a:blip>
          <a:srcRect/>
          <a:stretch/>
        </p:blipFill>
        <p:spPr>
          <a:xfrm>
            <a:off x="9645550" y="5611109"/>
            <a:ext cx="700356" cy="520264"/>
          </a:xfrm>
          <a:prstGeom prst="rect">
            <a:avLst/>
          </a:prstGeom>
          <a:noFill/>
          <a:ln>
            <a:noFill/>
          </a:ln>
        </p:spPr>
      </p:pic>
      <p:pic>
        <p:nvPicPr>
          <p:cNvPr id="2018" name="Google Shape;2018;p130"/>
          <p:cNvPicPr preferRelativeResize="0"/>
          <p:nvPr/>
        </p:nvPicPr>
        <p:blipFill rotWithShape="1">
          <a:blip r:embed="rId5">
            <a:alphaModFix/>
          </a:blip>
          <a:srcRect/>
          <a:stretch/>
        </p:blipFill>
        <p:spPr>
          <a:xfrm>
            <a:off x="9804902" y="6196637"/>
            <a:ext cx="485231" cy="456688"/>
          </a:xfrm>
          <a:prstGeom prst="rect">
            <a:avLst/>
          </a:prstGeom>
          <a:noFill/>
          <a:ln>
            <a:noFill/>
          </a:ln>
        </p:spPr>
      </p:pic>
      <p:cxnSp>
        <p:nvCxnSpPr>
          <p:cNvPr id="2019" name="Google Shape;2019;p130"/>
          <p:cNvCxnSpPr/>
          <p:nvPr/>
        </p:nvCxnSpPr>
        <p:spPr>
          <a:xfrm>
            <a:off x="3763588" y="3345519"/>
            <a:ext cx="4100233" cy="1355541"/>
          </a:xfrm>
          <a:prstGeom prst="straightConnector1">
            <a:avLst/>
          </a:prstGeom>
          <a:noFill/>
          <a:ln w="19050" cap="rnd" cmpd="sng">
            <a:solidFill>
              <a:schemeClr val="accent1"/>
            </a:solidFill>
            <a:prstDash val="solid"/>
            <a:round/>
            <a:headEnd type="none" w="sm" len="sm"/>
            <a:tailEnd type="triangle" w="med" len="med"/>
          </a:ln>
          <a:effectLst>
            <a:outerShdw blurRad="38100" dist="25400" dir="5400000" rotWithShape="0">
              <a:srgbClr val="000000">
                <a:alpha val="44313"/>
              </a:srgbClr>
            </a:outerShdw>
          </a:effectLst>
        </p:spPr>
      </p:cxnSp>
      <p:cxnSp>
        <p:nvCxnSpPr>
          <p:cNvPr id="2020" name="Google Shape;2020;p130"/>
          <p:cNvCxnSpPr/>
          <p:nvPr/>
        </p:nvCxnSpPr>
        <p:spPr>
          <a:xfrm>
            <a:off x="3126743" y="3583846"/>
            <a:ext cx="4737077" cy="1400629"/>
          </a:xfrm>
          <a:prstGeom prst="straightConnector1">
            <a:avLst/>
          </a:prstGeom>
          <a:noFill/>
          <a:ln w="19050" cap="rnd" cmpd="sng">
            <a:solidFill>
              <a:schemeClr val="accent1"/>
            </a:solidFill>
            <a:prstDash val="solid"/>
            <a:round/>
            <a:headEnd type="none" w="sm" len="sm"/>
            <a:tailEnd type="triangle" w="med" len="med"/>
          </a:ln>
          <a:effectLst>
            <a:outerShdw blurRad="38100" dist="25400" dir="5400000" rotWithShape="0">
              <a:srgbClr val="000000">
                <a:alpha val="44313"/>
              </a:srgbClr>
            </a:outerShdw>
          </a:effectLst>
        </p:spPr>
      </p:cxnSp>
      <p:cxnSp>
        <p:nvCxnSpPr>
          <p:cNvPr id="2021" name="Google Shape;2021;p130"/>
          <p:cNvCxnSpPr/>
          <p:nvPr/>
        </p:nvCxnSpPr>
        <p:spPr>
          <a:xfrm>
            <a:off x="1655177" y="3628934"/>
            <a:ext cx="6208643" cy="1657591"/>
          </a:xfrm>
          <a:prstGeom prst="straightConnector1">
            <a:avLst/>
          </a:prstGeom>
          <a:noFill/>
          <a:ln w="19050" cap="rnd" cmpd="sng">
            <a:solidFill>
              <a:schemeClr val="accent1"/>
            </a:solidFill>
            <a:prstDash val="solid"/>
            <a:round/>
            <a:headEnd type="none" w="sm" len="sm"/>
            <a:tailEnd type="triangle" w="med" len="med"/>
          </a:ln>
          <a:effectLst>
            <a:outerShdw blurRad="38100" dist="25400" dir="5400000" rotWithShape="0">
              <a:srgbClr val="000000">
                <a:alpha val="44313"/>
              </a:srgbClr>
            </a:outerShdw>
          </a:effectLst>
        </p:spPr>
      </p:cxnSp>
      <p:cxnSp>
        <p:nvCxnSpPr>
          <p:cNvPr id="2022" name="Google Shape;2022;p130"/>
          <p:cNvCxnSpPr/>
          <p:nvPr/>
        </p:nvCxnSpPr>
        <p:spPr>
          <a:xfrm flipH="1">
            <a:off x="10345908" y="3644531"/>
            <a:ext cx="344457" cy="2894383"/>
          </a:xfrm>
          <a:prstGeom prst="straightConnector1">
            <a:avLst/>
          </a:prstGeom>
          <a:noFill/>
          <a:ln w="19050" cap="rnd" cmpd="sng">
            <a:solidFill>
              <a:schemeClr val="accent1"/>
            </a:solidFill>
            <a:prstDash val="solid"/>
            <a:round/>
            <a:headEnd type="none" w="sm" len="sm"/>
            <a:tailEnd type="triangle" w="med" len="med"/>
          </a:ln>
          <a:effectLst>
            <a:outerShdw blurRad="38100" dist="25400" dir="5400000" rotWithShape="0">
              <a:srgbClr val="000000">
                <a:alpha val="44313"/>
              </a:srgbClr>
            </a:outerShdw>
          </a:effectLst>
        </p:spPr>
      </p:cxnSp>
      <p:cxnSp>
        <p:nvCxnSpPr>
          <p:cNvPr id="2023" name="Google Shape;2023;p130"/>
          <p:cNvCxnSpPr/>
          <p:nvPr/>
        </p:nvCxnSpPr>
        <p:spPr>
          <a:xfrm>
            <a:off x="9441261" y="3784443"/>
            <a:ext cx="204289" cy="1870253"/>
          </a:xfrm>
          <a:prstGeom prst="straightConnector1">
            <a:avLst/>
          </a:prstGeom>
          <a:noFill/>
          <a:ln w="19050" cap="rnd" cmpd="sng">
            <a:solidFill>
              <a:schemeClr val="accent1"/>
            </a:solidFill>
            <a:prstDash val="solid"/>
            <a:round/>
            <a:headEnd type="none" w="sm" len="sm"/>
            <a:tailEnd type="triangle" w="med" len="med"/>
          </a:ln>
          <a:effectLst>
            <a:outerShdw blurRad="38100" dist="25400" dir="5400000" rotWithShape="0">
              <a:srgbClr val="000000">
                <a:alpha val="44313"/>
              </a:srgbClr>
            </a:outerShdw>
          </a:effectLst>
        </p:spPr>
      </p:cxnSp>
      <p:pic>
        <p:nvPicPr>
          <p:cNvPr id="2024" name="Google Shape;2024;p130"/>
          <p:cNvPicPr preferRelativeResize="0"/>
          <p:nvPr/>
        </p:nvPicPr>
        <p:blipFill rotWithShape="1">
          <a:blip r:embed="rId3">
            <a:alphaModFix/>
          </a:blip>
          <a:srcRect/>
          <a:stretch/>
        </p:blipFill>
        <p:spPr>
          <a:xfrm>
            <a:off x="6590131" y="1331278"/>
            <a:ext cx="4270984" cy="2637607"/>
          </a:xfrm>
          <a:prstGeom prst="rect">
            <a:avLst/>
          </a:prstGeom>
          <a:noFill/>
          <a:ln>
            <a:noFill/>
          </a:ln>
        </p:spPr>
      </p:pic>
      <p:sp>
        <p:nvSpPr>
          <p:cNvPr id="2025" name="Google Shape;2025;p130"/>
          <p:cNvSpPr/>
          <p:nvPr/>
        </p:nvSpPr>
        <p:spPr>
          <a:xfrm>
            <a:off x="6702829" y="1696011"/>
            <a:ext cx="2838951" cy="2043344"/>
          </a:xfrm>
          <a:prstGeom prst="rect">
            <a:avLst/>
          </a:prstGeom>
          <a:noFill/>
          <a:ln w="57150" cap="rnd" cmpd="sng">
            <a:solidFill>
              <a:schemeClr val="accent1"/>
            </a:solidFill>
            <a:prstDash val="solid"/>
            <a:round/>
            <a:headEnd type="none" w="sm" len="sm"/>
            <a:tailEnd type="none" w="sm" len="sm"/>
          </a:ln>
        </p:spPr>
        <p:txBody>
          <a:bodyPr spcFirstLastPara="1" wrap="square" lIns="121900" tIns="60950" rIns="121900" bIns="6095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entury Gothic"/>
              <a:ea typeface="Century Gothic"/>
              <a:cs typeface="Century Gothic"/>
              <a:sym typeface="Century Gothic"/>
            </a:endParaRPr>
          </a:p>
        </p:txBody>
      </p:sp>
      <p:sp>
        <p:nvSpPr>
          <p:cNvPr id="2026" name="Google Shape;2026;p130"/>
          <p:cNvSpPr txBox="1"/>
          <p:nvPr/>
        </p:nvSpPr>
        <p:spPr>
          <a:xfrm>
            <a:off x="6673688" y="1394726"/>
            <a:ext cx="1091848" cy="323161"/>
          </a:xfrm>
          <a:prstGeom prst="rect">
            <a:avLst/>
          </a:prstGeom>
          <a:solidFill>
            <a:schemeClr val="accent1"/>
          </a:solid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000000"/>
              </a:buClr>
              <a:buSzPts val="1500"/>
              <a:buFont typeface="Arial"/>
              <a:buNone/>
            </a:pPr>
            <a:r>
              <a:rPr lang="en-US" sz="1500" b="0" i="0" u="none" strike="noStrike" cap="none">
                <a:solidFill>
                  <a:schemeClr val="lt1"/>
                </a:solidFill>
                <a:latin typeface="Calibri"/>
                <a:ea typeface="Calibri"/>
                <a:cs typeface="Calibri"/>
                <a:sym typeface="Calibri"/>
              </a:rPr>
              <a:t>land vehicle</a:t>
            </a:r>
            <a:endParaRPr sz="1800" b="0" i="0" u="none" strike="noStrike" cap="none">
              <a:solidFill>
                <a:schemeClr val="lt1"/>
              </a:solidFill>
              <a:latin typeface="Calibri"/>
              <a:ea typeface="Calibri"/>
              <a:cs typeface="Calibri"/>
              <a:sym typeface="Calibri"/>
            </a:endParaRPr>
          </a:p>
        </p:txBody>
      </p:sp>
      <p:sp>
        <p:nvSpPr>
          <p:cNvPr id="2027" name="Google Shape;2027;p130"/>
          <p:cNvSpPr txBox="1"/>
          <p:nvPr/>
        </p:nvSpPr>
        <p:spPr>
          <a:xfrm>
            <a:off x="9315781" y="1991086"/>
            <a:ext cx="1107831" cy="323161"/>
          </a:xfrm>
          <a:prstGeom prst="rect">
            <a:avLst/>
          </a:prstGeom>
          <a:solidFill>
            <a:schemeClr val="accent1"/>
          </a:solid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000000"/>
              </a:buClr>
              <a:buSzPts val="1500"/>
              <a:buFont typeface="Arial"/>
              <a:buNone/>
            </a:pPr>
            <a:r>
              <a:rPr lang="en-US" sz="1500" b="0" i="0" u="none" strike="noStrike" cap="none">
                <a:solidFill>
                  <a:schemeClr val="lt1"/>
                </a:solidFill>
                <a:latin typeface="Calibri"/>
                <a:ea typeface="Calibri"/>
                <a:cs typeface="Calibri"/>
                <a:sym typeface="Calibri"/>
              </a:rPr>
              <a:t>land vehicle</a:t>
            </a:r>
            <a:endParaRPr sz="1800" b="0" i="0" u="none" strike="noStrike" cap="none">
              <a:solidFill>
                <a:schemeClr val="lt1"/>
              </a:solidFill>
              <a:latin typeface="Calibri"/>
              <a:ea typeface="Calibri"/>
              <a:cs typeface="Calibri"/>
              <a:sym typeface="Calibri"/>
            </a:endParaRPr>
          </a:p>
        </p:txBody>
      </p:sp>
      <p:sp>
        <p:nvSpPr>
          <p:cNvPr id="2028" name="Google Shape;2028;p130"/>
          <p:cNvSpPr/>
          <p:nvPr/>
        </p:nvSpPr>
        <p:spPr>
          <a:xfrm>
            <a:off x="9335386" y="2289330"/>
            <a:ext cx="1506124" cy="1324335"/>
          </a:xfrm>
          <a:prstGeom prst="rect">
            <a:avLst/>
          </a:prstGeom>
          <a:noFill/>
          <a:ln w="57150" cap="rnd" cmpd="sng">
            <a:solidFill>
              <a:schemeClr val="accent1"/>
            </a:solidFill>
            <a:prstDash val="solid"/>
            <a:round/>
            <a:headEnd type="none" w="sm" len="sm"/>
            <a:tailEnd type="none" w="sm" len="sm"/>
          </a:ln>
        </p:spPr>
        <p:txBody>
          <a:bodyPr spcFirstLastPara="1" wrap="square" lIns="121900" tIns="60950" rIns="121900" bIns="6095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47105666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2032"/>
        <p:cNvGrpSpPr/>
        <p:nvPr/>
      </p:nvGrpSpPr>
      <p:grpSpPr>
        <a:xfrm>
          <a:off x="0" y="0"/>
          <a:ext cx="0" cy="0"/>
          <a:chOff x="0" y="0"/>
          <a:chExt cx="0" cy="0"/>
        </a:xfrm>
      </p:grpSpPr>
      <p:sp>
        <p:nvSpPr>
          <p:cNvPr id="2033" name="Google Shape;2033;p131"/>
          <p:cNvSpPr txBox="1">
            <a:spLocks noGrp="1"/>
          </p:cNvSpPr>
          <p:nvPr>
            <p:ph type="title"/>
          </p:nvPr>
        </p:nvSpPr>
        <p:spPr>
          <a:xfrm>
            <a:off x="838200" y="-18650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1" dirty="0">
                <a:solidFill>
                  <a:srgbClr val="C00000"/>
                </a:solidFill>
              </a:rPr>
              <a:t>Weakly Aligned Structured Embedding </a:t>
            </a:r>
            <a:endParaRPr sz="2700" b="1" dirty="0">
              <a:solidFill>
                <a:srgbClr val="C00000"/>
              </a:solidFill>
            </a:endParaRPr>
          </a:p>
        </p:txBody>
      </p:sp>
      <p:sp>
        <p:nvSpPr>
          <p:cNvPr id="2034" name="Google Shape;2034;p131"/>
          <p:cNvSpPr txBox="1">
            <a:spLocks noGrp="1"/>
          </p:cNvSpPr>
          <p:nvPr>
            <p:ph type="body" idx="1"/>
          </p:nvPr>
        </p:nvSpPr>
        <p:spPr>
          <a:xfrm>
            <a:off x="838200" y="788551"/>
            <a:ext cx="10515600" cy="4945063"/>
          </a:xfrm>
          <a:prstGeom prst="rect">
            <a:avLst/>
          </a:prstGeom>
          <a:noFill/>
          <a:ln>
            <a:noFill/>
          </a:ln>
        </p:spPr>
        <p:txBody>
          <a:bodyPr spcFirstLastPara="1" wrap="square" lIns="91425" tIns="45700" rIns="91425" bIns="45700" anchor="t" anchorCtr="0">
            <a:normAutofit/>
          </a:bodyPr>
          <a:lstStyle/>
          <a:p>
            <a:pPr marL="12700" lvl="0" indent="0" algn="l" rtl="0">
              <a:lnSpc>
                <a:spcPct val="90000"/>
              </a:lnSpc>
              <a:spcBef>
                <a:spcPts val="0"/>
              </a:spcBef>
              <a:spcAft>
                <a:spcPts val="0"/>
              </a:spcAft>
              <a:buClr>
                <a:schemeClr val="dk1"/>
              </a:buClr>
              <a:buSzPts val="2800"/>
              <a:buNone/>
            </a:pPr>
            <a:r>
              <a:rPr lang="en-US"/>
              <a:t>-- Training Phase (Common Space Construction)</a:t>
            </a:r>
            <a:endParaRPr/>
          </a:p>
        </p:txBody>
      </p:sp>
      <p:sp>
        <p:nvSpPr>
          <p:cNvPr id="2035" name="Google Shape;2035;p1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114</a:t>
            </a:fld>
            <a:endParaRPr/>
          </a:p>
        </p:txBody>
      </p:sp>
      <p:pic>
        <p:nvPicPr>
          <p:cNvPr id="2036" name="Google Shape;2036;p131" descr="A screenshot of a map&#10;&#10;Description automatically generated"/>
          <p:cNvPicPr preferRelativeResize="0"/>
          <p:nvPr/>
        </p:nvPicPr>
        <p:blipFill rotWithShape="1">
          <a:blip r:embed="rId3">
            <a:alphaModFix/>
          </a:blip>
          <a:srcRect/>
          <a:stretch/>
        </p:blipFill>
        <p:spPr>
          <a:xfrm>
            <a:off x="479220" y="1399707"/>
            <a:ext cx="11233561" cy="5424425"/>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BC80E685-1AC4-3440-9755-BCB60429B90F}"/>
              </a:ext>
            </a:extLst>
          </p:cNvPr>
          <p:cNvSpPr>
            <a:spLocks noGrp="1"/>
          </p:cNvSpPr>
          <p:nvPr>
            <p:ph type="body" idx="1"/>
          </p:nvPr>
        </p:nvSpPr>
        <p:spPr>
          <a:xfrm>
            <a:off x="41096" y="1054101"/>
            <a:ext cx="12277272" cy="4945063"/>
          </a:xfrm>
        </p:spPr>
        <p:txBody>
          <a:bodyPr/>
          <a:lstStyle/>
          <a:p>
            <a:r>
              <a:rPr lang="en-US" dirty="0"/>
              <a:t>Transfer text event knowledge to images: Using text event structures as a distant supervision</a:t>
            </a:r>
          </a:p>
          <a:p>
            <a:r>
              <a:rPr lang="en-US" dirty="0"/>
              <a:t>Construct </a:t>
            </a:r>
            <a:r>
              <a:rPr lang="en-US" b="1" dirty="0"/>
              <a:t>hard negatives </a:t>
            </a:r>
            <a:r>
              <a:rPr lang="en-US" dirty="0"/>
              <a:t>by manipulating event structures.</a:t>
            </a:r>
          </a:p>
        </p:txBody>
      </p:sp>
      <p:sp>
        <p:nvSpPr>
          <p:cNvPr id="6" name="TextBox 5">
            <a:extLst>
              <a:ext uri="{FF2B5EF4-FFF2-40B4-BE49-F238E27FC236}">
                <a16:creationId xmlns="" xmlns:a16="http://schemas.microsoft.com/office/drawing/2014/main" id="{5AC84A1D-844D-FA46-B71F-7369C2555F9E}"/>
              </a:ext>
            </a:extLst>
          </p:cNvPr>
          <p:cNvSpPr txBox="1"/>
          <p:nvPr/>
        </p:nvSpPr>
        <p:spPr>
          <a:xfrm>
            <a:off x="3439886" y="-290285"/>
            <a:ext cx="246308" cy="410369"/>
          </a:xfrm>
          <a:prstGeom prst="rect">
            <a:avLst/>
          </a:prstGeom>
          <a:noFill/>
        </p:spPr>
        <p:txBody>
          <a:bodyPr wrap="none" lIns="121917" tIns="60958" rIns="121917" bIns="60958" rtlCol="0">
            <a:spAutoFit/>
          </a:bodyPr>
          <a:lstStyle/>
          <a:p>
            <a:endParaRPr lang="en-US" dirty="0"/>
          </a:p>
        </p:txBody>
      </p:sp>
      <p:sp>
        <p:nvSpPr>
          <p:cNvPr id="4" name="TextBox 3">
            <a:extLst>
              <a:ext uri="{FF2B5EF4-FFF2-40B4-BE49-F238E27FC236}">
                <a16:creationId xmlns="" xmlns:a16="http://schemas.microsoft.com/office/drawing/2014/main" id="{B984D81A-F1AC-E749-9B30-89AE7BD68C0E}"/>
              </a:ext>
            </a:extLst>
          </p:cNvPr>
          <p:cNvSpPr txBox="1"/>
          <p:nvPr/>
        </p:nvSpPr>
        <p:spPr>
          <a:xfrm>
            <a:off x="256829" y="6526107"/>
            <a:ext cx="2148113" cy="307776"/>
          </a:xfrm>
          <a:prstGeom prst="rect">
            <a:avLst/>
          </a:prstGeom>
          <a:noFill/>
        </p:spPr>
        <p:txBody>
          <a:bodyPr wrap="square" lIns="121917" tIns="60958" rIns="121917" bIns="60958">
            <a:spAutoFit/>
          </a:bodyPr>
          <a:lstStyle/>
          <a:p>
            <a:r>
              <a:rPr lang="en-US" sz="1200" dirty="0"/>
              <a:t>[Li, et al, under review]</a:t>
            </a:r>
          </a:p>
        </p:txBody>
      </p:sp>
      <p:pic>
        <p:nvPicPr>
          <p:cNvPr id="1028" name="Picture 4">
            <a:extLst>
              <a:ext uri="{FF2B5EF4-FFF2-40B4-BE49-F238E27FC236}">
                <a16:creationId xmlns="" xmlns:a16="http://schemas.microsoft.com/office/drawing/2014/main" id="{E5909EA1-E8AC-6B4D-8DB9-236E49AB02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23895"/>
            <a:ext cx="12192000" cy="43561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 xmlns:a16="http://schemas.microsoft.com/office/drawing/2014/main" id="{BB7D63F5-5C58-404B-A1FB-3A3B1686F314}"/>
              </a:ext>
            </a:extLst>
          </p:cNvPr>
          <p:cNvSpPr>
            <a:spLocks noGrp="1"/>
          </p:cNvSpPr>
          <p:nvPr>
            <p:ph type="title"/>
          </p:nvPr>
        </p:nvSpPr>
        <p:spPr>
          <a:xfrm>
            <a:off x="838200" y="365126"/>
            <a:ext cx="11353800" cy="688975"/>
          </a:xfrm>
        </p:spPr>
        <p:txBody>
          <a:bodyPr>
            <a:noAutofit/>
          </a:bodyPr>
          <a:lstStyle/>
          <a:p>
            <a:r>
              <a:rPr lang="en-US" b="1" dirty="0">
                <a:solidFill>
                  <a:srgbClr val="C00000"/>
                </a:solidFill>
              </a:rPr>
              <a:t>CLIP-Event</a:t>
            </a:r>
            <a:r>
              <a:rPr lang="en-US" b="1" dirty="0">
                <a:solidFill>
                  <a:srgbClr val="C00000"/>
                </a:solidFill>
              </a:rPr>
              <a:t> </a:t>
            </a:r>
            <a:r>
              <a:rPr lang="en-US" b="1" dirty="0">
                <a:solidFill>
                  <a:srgbClr val="C00000"/>
                </a:solidFill>
              </a:rPr>
              <a:t>[</a:t>
            </a:r>
            <a:r>
              <a:rPr lang="en-US" b="1" dirty="0">
                <a:solidFill>
                  <a:srgbClr val="C00000"/>
                </a:solidFill>
              </a:rPr>
              <a:t>Li et al., CVPR2022</a:t>
            </a:r>
            <a:r>
              <a:rPr lang="en-US" b="1" dirty="0">
                <a:solidFill>
                  <a:srgbClr val="C00000"/>
                </a:solidFill>
              </a:rPr>
              <a:t>]</a:t>
            </a:r>
            <a:endParaRPr lang="en-US" b="1" dirty="0">
              <a:solidFill>
                <a:srgbClr val="C00000"/>
              </a:solidFill>
            </a:endParaRPr>
          </a:p>
        </p:txBody>
      </p:sp>
    </p:spTree>
    <p:extLst>
      <p:ext uri="{BB962C8B-B14F-4D97-AF65-F5344CB8AC3E}">
        <p14:creationId xmlns:p14="http://schemas.microsoft.com/office/powerpoint/2010/main" val="290351842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86EEDDE-8566-9B43-9DDF-F8D2E0071ED7}"/>
              </a:ext>
            </a:extLst>
          </p:cNvPr>
          <p:cNvSpPr>
            <a:spLocks noGrp="1"/>
          </p:cNvSpPr>
          <p:nvPr>
            <p:ph type="title"/>
          </p:nvPr>
        </p:nvSpPr>
        <p:spPr/>
        <p:txBody>
          <a:bodyPr/>
          <a:lstStyle/>
          <a:p>
            <a:endParaRPr lang="en-US"/>
          </a:p>
        </p:txBody>
      </p:sp>
      <p:sp>
        <p:nvSpPr>
          <p:cNvPr id="3" name="Text Placeholder 2">
            <a:extLst>
              <a:ext uri="{FF2B5EF4-FFF2-40B4-BE49-F238E27FC236}">
                <a16:creationId xmlns="" xmlns:a16="http://schemas.microsoft.com/office/drawing/2014/main" id="{3E7DA3DE-C561-5D48-8668-86E595F48AE9}"/>
              </a:ext>
            </a:extLst>
          </p:cNvPr>
          <p:cNvSpPr>
            <a:spLocks noGrp="1"/>
          </p:cNvSpPr>
          <p:nvPr>
            <p:ph type="body" idx="1"/>
          </p:nvPr>
        </p:nvSpPr>
        <p:spPr/>
        <p:txBody>
          <a:bodyPr/>
          <a:lstStyle/>
          <a:p>
            <a:endParaRPr lang="en-US"/>
          </a:p>
        </p:txBody>
      </p:sp>
      <p:pic>
        <p:nvPicPr>
          <p:cNvPr id="5" name="Picture 4" descr="Graphical user interface, application, table&#10;&#10;Description automatically generated">
            <a:extLst>
              <a:ext uri="{FF2B5EF4-FFF2-40B4-BE49-F238E27FC236}">
                <a16:creationId xmlns="" xmlns:a16="http://schemas.microsoft.com/office/drawing/2014/main" id="{89F4183B-16DE-B148-B6AE-A299B6FBD2BD}"/>
              </a:ext>
            </a:extLst>
          </p:cNvPr>
          <p:cNvPicPr>
            <a:picLocks noChangeAspect="1"/>
          </p:cNvPicPr>
          <p:nvPr/>
        </p:nvPicPr>
        <p:blipFill>
          <a:blip r:embed="rId3"/>
          <a:stretch>
            <a:fillRect/>
          </a:stretch>
        </p:blipFill>
        <p:spPr>
          <a:xfrm>
            <a:off x="794984" y="0"/>
            <a:ext cx="10602032" cy="6858000"/>
          </a:xfrm>
          <a:prstGeom prst="rect">
            <a:avLst/>
          </a:prstGeom>
        </p:spPr>
      </p:pic>
    </p:spTree>
    <p:extLst>
      <p:ext uri="{BB962C8B-B14F-4D97-AF65-F5344CB8AC3E}">
        <p14:creationId xmlns:p14="http://schemas.microsoft.com/office/powerpoint/2010/main" val="2035131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Diagram&#10;&#10;Description automatically generated">
            <a:extLst>
              <a:ext uri="{FF2B5EF4-FFF2-40B4-BE49-F238E27FC236}">
                <a16:creationId xmlns="" xmlns:a16="http://schemas.microsoft.com/office/drawing/2014/main" id="{78C451FA-3B85-9F45-B615-98A5D4AE5F69}"/>
              </a:ext>
            </a:extLst>
          </p:cNvPr>
          <p:cNvPicPr>
            <a:picLocks noChangeAspect="1"/>
          </p:cNvPicPr>
          <p:nvPr/>
        </p:nvPicPr>
        <p:blipFill>
          <a:blip r:embed="rId3"/>
          <a:stretch>
            <a:fillRect/>
          </a:stretch>
        </p:blipFill>
        <p:spPr>
          <a:xfrm>
            <a:off x="4522745" y="2377505"/>
            <a:ext cx="1371600" cy="1862667"/>
          </a:xfrm>
          <a:prstGeom prst="rect">
            <a:avLst/>
          </a:prstGeom>
        </p:spPr>
      </p:pic>
      <p:sp>
        <p:nvSpPr>
          <p:cNvPr id="2" name="Title 1">
            <a:extLst>
              <a:ext uri="{FF2B5EF4-FFF2-40B4-BE49-F238E27FC236}">
                <a16:creationId xmlns="" xmlns:a16="http://schemas.microsoft.com/office/drawing/2014/main" id="{F4BFB4C2-AD09-C349-9C28-C4352E418565}"/>
              </a:ext>
            </a:extLst>
          </p:cNvPr>
          <p:cNvSpPr>
            <a:spLocks noGrp="1"/>
          </p:cNvSpPr>
          <p:nvPr>
            <p:ph type="title"/>
          </p:nvPr>
        </p:nvSpPr>
        <p:spPr>
          <a:xfrm>
            <a:off x="838200" y="168351"/>
            <a:ext cx="10515600" cy="1325563"/>
          </a:xfrm>
        </p:spPr>
        <p:txBody>
          <a:bodyPr>
            <a:normAutofit/>
          </a:bodyPr>
          <a:lstStyle/>
          <a:p>
            <a:r>
              <a:rPr lang="en-US" b="1" dirty="0">
                <a:solidFill>
                  <a:srgbClr val="C00000"/>
                </a:solidFill>
              </a:rPr>
              <a:t>GPT-3 Based Prompt</a:t>
            </a:r>
          </a:p>
        </p:txBody>
      </p:sp>
      <p:sp>
        <p:nvSpPr>
          <p:cNvPr id="3" name="Text Placeholder 2">
            <a:extLst>
              <a:ext uri="{FF2B5EF4-FFF2-40B4-BE49-F238E27FC236}">
                <a16:creationId xmlns="" xmlns:a16="http://schemas.microsoft.com/office/drawing/2014/main" id="{D81BD669-A778-EE4D-8B84-89986900D48D}"/>
              </a:ext>
            </a:extLst>
          </p:cNvPr>
          <p:cNvSpPr>
            <a:spLocks noGrp="1"/>
          </p:cNvSpPr>
          <p:nvPr>
            <p:ph type="body" idx="1"/>
          </p:nvPr>
        </p:nvSpPr>
        <p:spPr>
          <a:xfrm>
            <a:off x="838199" y="1127532"/>
            <a:ext cx="10709953" cy="5049432"/>
          </a:xfrm>
        </p:spPr>
        <p:txBody>
          <a:bodyPr>
            <a:normAutofit/>
          </a:bodyPr>
          <a:lstStyle/>
          <a:p>
            <a:r>
              <a:rPr lang="en-US" sz="2400" dirty="0"/>
              <a:t>Goal: generating a semantically coherent natural language description conditioned on the event structure.</a:t>
            </a:r>
          </a:p>
          <a:p>
            <a:endParaRPr lang="en-US" sz="2400" dirty="0"/>
          </a:p>
          <a:p>
            <a:endParaRPr lang="en-US" sz="2400" dirty="0"/>
          </a:p>
          <a:p>
            <a:endParaRPr lang="en-US" sz="2400" dirty="0"/>
          </a:p>
          <a:p>
            <a:endParaRPr lang="en-US" sz="2400" b="0" i="0" dirty="0" smtClean="0">
              <a:effectLst/>
              <a:latin typeface="Arial" panose="020B0604020202020204" pitchFamily="34" charset="0"/>
            </a:endParaRPr>
          </a:p>
          <a:p>
            <a:pPr marL="186262" indent="0">
              <a:buNone/>
            </a:pPr>
            <a:endParaRPr lang="en-US" sz="2400" dirty="0">
              <a:latin typeface="Arial" panose="020B0604020202020204" pitchFamily="34" charset="0"/>
            </a:endParaRPr>
          </a:p>
          <a:p>
            <a:pPr marL="186262" indent="0">
              <a:buNone/>
            </a:pPr>
            <a:endParaRPr lang="en-US" sz="2000" b="0" i="0" dirty="0">
              <a:effectLst/>
              <a:latin typeface="Arial" panose="020B0604020202020204" pitchFamily="34" charset="0"/>
            </a:endParaRPr>
          </a:p>
          <a:p>
            <a:r>
              <a:rPr lang="en-US" sz="2400" b="0" i="0" dirty="0">
                <a:effectLst/>
                <a:latin typeface="Arial" panose="020B0604020202020204" pitchFamily="34" charset="0"/>
              </a:rPr>
              <a:t>We use five manual event description examples as few-shot prompts to control the generation.</a:t>
            </a:r>
            <a:endParaRPr lang="en-US" sz="2400" dirty="0"/>
          </a:p>
        </p:txBody>
      </p:sp>
      <p:pic>
        <p:nvPicPr>
          <p:cNvPr id="5" name="Picture 4" descr="A picture containing text&#10;&#10;Description automatically generated">
            <a:extLst>
              <a:ext uri="{FF2B5EF4-FFF2-40B4-BE49-F238E27FC236}">
                <a16:creationId xmlns="" xmlns:a16="http://schemas.microsoft.com/office/drawing/2014/main" id="{33864012-E8FA-B043-8243-5237CD0798D6}"/>
              </a:ext>
            </a:extLst>
          </p:cNvPr>
          <p:cNvPicPr>
            <a:picLocks noChangeAspect="1"/>
          </p:cNvPicPr>
          <p:nvPr/>
        </p:nvPicPr>
        <p:blipFill>
          <a:blip r:embed="rId4"/>
          <a:stretch>
            <a:fillRect/>
          </a:stretch>
        </p:blipFill>
        <p:spPr>
          <a:xfrm>
            <a:off x="3280228" y="5297663"/>
            <a:ext cx="5942803" cy="1395960"/>
          </a:xfrm>
          <a:prstGeom prst="rect">
            <a:avLst/>
          </a:prstGeom>
        </p:spPr>
      </p:pic>
      <p:pic>
        <p:nvPicPr>
          <p:cNvPr id="7" name="Picture 6" descr="A picture containing graphical user interface&#10;&#10;Description automatically generated">
            <a:extLst>
              <a:ext uri="{FF2B5EF4-FFF2-40B4-BE49-F238E27FC236}">
                <a16:creationId xmlns="" xmlns:a16="http://schemas.microsoft.com/office/drawing/2014/main" id="{1F9EE759-5ED4-7E42-BA3B-2747F705EC5F}"/>
              </a:ext>
            </a:extLst>
          </p:cNvPr>
          <p:cNvPicPr>
            <a:picLocks noChangeAspect="1"/>
          </p:cNvPicPr>
          <p:nvPr/>
        </p:nvPicPr>
        <p:blipFill rotWithShape="1">
          <a:blip r:embed="rId5"/>
          <a:srcRect l="15384"/>
          <a:stretch/>
        </p:blipFill>
        <p:spPr>
          <a:xfrm>
            <a:off x="5872199" y="2550960"/>
            <a:ext cx="5785189" cy="1204685"/>
          </a:xfrm>
          <a:prstGeom prst="rect">
            <a:avLst/>
          </a:prstGeom>
        </p:spPr>
      </p:pic>
      <p:pic>
        <p:nvPicPr>
          <p:cNvPr id="9" name="Picture 8" descr="Graphical user interface, text, application, chat or text message&#10;&#10;Description automatically generated">
            <a:extLst>
              <a:ext uri="{FF2B5EF4-FFF2-40B4-BE49-F238E27FC236}">
                <a16:creationId xmlns="" xmlns:a16="http://schemas.microsoft.com/office/drawing/2014/main" id="{36EC745C-D8F2-BC42-8585-BD9FDDBAE5C3}"/>
              </a:ext>
            </a:extLst>
          </p:cNvPr>
          <p:cNvPicPr>
            <a:picLocks noChangeAspect="1"/>
          </p:cNvPicPr>
          <p:nvPr/>
        </p:nvPicPr>
        <p:blipFill>
          <a:blip r:embed="rId6"/>
          <a:stretch>
            <a:fillRect/>
          </a:stretch>
        </p:blipFill>
        <p:spPr>
          <a:xfrm>
            <a:off x="1659726" y="2022149"/>
            <a:ext cx="2863020" cy="2385851"/>
          </a:xfrm>
          <a:prstGeom prst="rect">
            <a:avLst/>
          </a:prstGeom>
        </p:spPr>
      </p:pic>
    </p:spTree>
    <p:extLst>
      <p:ext uri="{BB962C8B-B14F-4D97-AF65-F5344CB8AC3E}">
        <p14:creationId xmlns:p14="http://schemas.microsoft.com/office/powerpoint/2010/main" val="83085637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B7D63F5-5C58-404B-A1FB-3A3B1686F314}"/>
              </a:ext>
            </a:extLst>
          </p:cNvPr>
          <p:cNvSpPr>
            <a:spLocks noGrp="1"/>
          </p:cNvSpPr>
          <p:nvPr>
            <p:ph type="title"/>
          </p:nvPr>
        </p:nvSpPr>
        <p:spPr>
          <a:xfrm>
            <a:off x="838200" y="365126"/>
            <a:ext cx="11353800" cy="688975"/>
          </a:xfrm>
        </p:spPr>
        <p:txBody>
          <a:bodyPr>
            <a:noAutofit/>
          </a:bodyPr>
          <a:lstStyle/>
          <a:p>
            <a:r>
              <a:rPr lang="en-US" sz="3200" b="1" dirty="0">
                <a:solidFill>
                  <a:srgbClr val="C00000"/>
                </a:solidFill>
              </a:rPr>
              <a:t>CLIP-Event: Event-Driven Vision-Language Pretraining</a:t>
            </a:r>
          </a:p>
        </p:txBody>
      </p:sp>
      <p:sp>
        <p:nvSpPr>
          <p:cNvPr id="3" name="Text Placeholder 2">
            <a:extLst>
              <a:ext uri="{FF2B5EF4-FFF2-40B4-BE49-F238E27FC236}">
                <a16:creationId xmlns="" xmlns:a16="http://schemas.microsoft.com/office/drawing/2014/main" id="{BC80E685-1AC4-3440-9755-BCB60429B90F}"/>
              </a:ext>
            </a:extLst>
          </p:cNvPr>
          <p:cNvSpPr>
            <a:spLocks noGrp="1"/>
          </p:cNvSpPr>
          <p:nvPr>
            <p:ph type="body" idx="1"/>
          </p:nvPr>
        </p:nvSpPr>
        <p:spPr>
          <a:xfrm>
            <a:off x="504373" y="1231901"/>
            <a:ext cx="6249175" cy="4945063"/>
          </a:xfrm>
        </p:spPr>
        <p:txBody>
          <a:bodyPr/>
          <a:lstStyle/>
          <a:p>
            <a:r>
              <a:rPr lang="en-US" dirty="0"/>
              <a:t>Structured Alignment via Optimal Transport</a:t>
            </a:r>
          </a:p>
          <a:p>
            <a:r>
              <a:rPr lang="en-US" dirty="0"/>
              <a:t>To encode the event structure, we calculate a </a:t>
            </a:r>
            <a:r>
              <a:rPr lang="en-US" dirty="0">
                <a:solidFill>
                  <a:schemeClr val="accent1"/>
                </a:solidFill>
              </a:rPr>
              <a:t>global graph alignment score </a:t>
            </a:r>
            <a:r>
              <a:rPr lang="en-US" dirty="0"/>
              <a:t>based on Optimal Transport</a:t>
            </a:r>
          </a:p>
          <a:p>
            <a:pPr lvl="1">
              <a:lnSpc>
                <a:spcPct val="130000"/>
              </a:lnSpc>
            </a:pPr>
            <a:r>
              <a:rPr lang="en-US" sz="2100" dirty="0">
                <a:latin typeface="Arial" panose="020B0604020202020204" pitchFamily="34" charset="0"/>
                <a:cs typeface="Arial" panose="020B0604020202020204" pitchFamily="34" charset="0"/>
              </a:rPr>
              <a:t>Step1. obtain cost matrix </a:t>
            </a:r>
            <a:r>
              <a:rPr lang="en-US" sz="2100" b="1" i="1" dirty="0">
                <a:latin typeface="Times New Roman" panose="02020603050405020304" pitchFamily="18" charset="0"/>
                <a:cs typeface="Times New Roman" panose="02020603050405020304" pitchFamily="18" charset="0"/>
              </a:rPr>
              <a:t>C</a:t>
            </a:r>
            <a:r>
              <a:rPr lang="en-US" sz="2100" dirty="0">
                <a:latin typeface="Arial" panose="020B0604020202020204" pitchFamily="34" charset="0"/>
                <a:cs typeface="Arial" panose="020B0604020202020204" pitchFamily="34" charset="0"/>
              </a:rPr>
              <a:t> (embedding similarity)</a:t>
            </a:r>
          </a:p>
          <a:p>
            <a:pPr lvl="1">
              <a:lnSpc>
                <a:spcPct val="130000"/>
              </a:lnSpc>
            </a:pPr>
            <a:r>
              <a:rPr lang="en-US" sz="2100" dirty="0">
                <a:latin typeface="Arial" panose="020B0604020202020204" pitchFamily="34" charset="0"/>
                <a:cs typeface="Arial" panose="020B0604020202020204" pitchFamily="34" charset="0"/>
              </a:rPr>
              <a:t>Step2. optimize the transport plan </a:t>
            </a:r>
            <a:r>
              <a:rPr lang="en-US" sz="2100" b="1" i="1" dirty="0">
                <a:latin typeface="Times New Roman" panose="02020603050405020304" pitchFamily="18" charset="0"/>
                <a:cs typeface="Times New Roman" panose="02020603050405020304" pitchFamily="18" charset="0"/>
              </a:rPr>
              <a:t>T</a:t>
            </a:r>
            <a:r>
              <a:rPr lang="en-US" sz="2100" dirty="0">
                <a:latin typeface="Arial" panose="020B0604020202020204" pitchFamily="34" charset="0"/>
                <a:cs typeface="Arial" panose="020B0604020202020204" pitchFamily="34" charset="0"/>
              </a:rPr>
              <a:t> within </a:t>
            </a:r>
            <a:r>
              <a:rPr lang="en-US" sz="2100" i="1" dirty="0">
                <a:latin typeface="Times New Roman" panose="02020603050405020304" pitchFamily="18" charset="0"/>
                <a:cs typeface="Times New Roman" panose="02020603050405020304" pitchFamily="18" charset="0"/>
              </a:rPr>
              <a:t>k</a:t>
            </a:r>
            <a:r>
              <a:rPr lang="en-US" sz="2100" dirty="0">
                <a:latin typeface="Arial" panose="020B0604020202020204" pitchFamily="34" charset="0"/>
                <a:cs typeface="Arial" panose="020B0604020202020204" pitchFamily="34" charset="0"/>
              </a:rPr>
              <a:t> iterations</a:t>
            </a:r>
          </a:p>
          <a:p>
            <a:pPr lvl="1">
              <a:lnSpc>
                <a:spcPct val="130000"/>
              </a:lnSpc>
            </a:pPr>
            <a:r>
              <a:rPr lang="en-US" sz="2100" dirty="0">
                <a:latin typeface="Arial" panose="020B0604020202020204" pitchFamily="34" charset="0"/>
                <a:cs typeface="Arial" panose="020B0604020202020204" pitchFamily="34" charset="0"/>
              </a:rPr>
              <a:t>Step3. calculate the transport distance</a:t>
            </a:r>
          </a:p>
          <a:p>
            <a:endParaRPr lang="en-US" dirty="0"/>
          </a:p>
        </p:txBody>
      </p:sp>
      <p:sp>
        <p:nvSpPr>
          <p:cNvPr id="6" name="TextBox 5">
            <a:extLst>
              <a:ext uri="{FF2B5EF4-FFF2-40B4-BE49-F238E27FC236}">
                <a16:creationId xmlns="" xmlns:a16="http://schemas.microsoft.com/office/drawing/2014/main" id="{5AC84A1D-844D-FA46-B71F-7369C2555F9E}"/>
              </a:ext>
            </a:extLst>
          </p:cNvPr>
          <p:cNvSpPr txBox="1"/>
          <p:nvPr/>
        </p:nvSpPr>
        <p:spPr>
          <a:xfrm>
            <a:off x="3439886" y="-290285"/>
            <a:ext cx="246308" cy="410369"/>
          </a:xfrm>
          <a:prstGeom prst="rect">
            <a:avLst/>
          </a:prstGeom>
          <a:noFill/>
        </p:spPr>
        <p:txBody>
          <a:bodyPr wrap="none" lIns="121917" tIns="60958" rIns="121917" bIns="60958" rtlCol="0">
            <a:spAutoFit/>
          </a:bodyPr>
          <a:lstStyle/>
          <a:p>
            <a:endParaRPr lang="en-US" dirty="0"/>
          </a:p>
        </p:txBody>
      </p:sp>
      <p:pic>
        <p:nvPicPr>
          <p:cNvPr id="7" name="Picture 6" descr="A picture containing text&#10;&#10;Description automatically generated">
            <a:extLst>
              <a:ext uri="{FF2B5EF4-FFF2-40B4-BE49-F238E27FC236}">
                <a16:creationId xmlns="" xmlns:a16="http://schemas.microsoft.com/office/drawing/2014/main" id="{7377D305-47B9-BF47-9B1B-C84DAC36928D}"/>
              </a:ext>
            </a:extLst>
          </p:cNvPr>
          <p:cNvPicPr>
            <a:picLocks noChangeAspect="1"/>
          </p:cNvPicPr>
          <p:nvPr/>
        </p:nvPicPr>
        <p:blipFill>
          <a:blip r:embed="rId3"/>
          <a:stretch>
            <a:fillRect/>
          </a:stretch>
        </p:blipFill>
        <p:spPr>
          <a:xfrm>
            <a:off x="1785319" y="5199833"/>
            <a:ext cx="3105669" cy="426268"/>
          </a:xfrm>
          <a:prstGeom prst="rect">
            <a:avLst/>
          </a:prstGeom>
        </p:spPr>
      </p:pic>
      <p:pic>
        <p:nvPicPr>
          <p:cNvPr id="9" name="Picture 8" descr="Graphical user interface&#10;&#10;Description automatically generated">
            <a:extLst>
              <a:ext uri="{FF2B5EF4-FFF2-40B4-BE49-F238E27FC236}">
                <a16:creationId xmlns="" xmlns:a16="http://schemas.microsoft.com/office/drawing/2014/main" id="{C2CDBC50-6707-384D-83C1-2F21EF76D8CD}"/>
              </a:ext>
            </a:extLst>
          </p:cNvPr>
          <p:cNvPicPr>
            <a:picLocks noChangeAspect="1"/>
          </p:cNvPicPr>
          <p:nvPr/>
        </p:nvPicPr>
        <p:blipFill>
          <a:blip r:embed="rId4"/>
          <a:stretch>
            <a:fillRect/>
          </a:stretch>
        </p:blipFill>
        <p:spPr>
          <a:xfrm>
            <a:off x="6753547" y="1087547"/>
            <a:ext cx="3953413" cy="5770453"/>
          </a:xfrm>
          <a:prstGeom prst="rect">
            <a:avLst/>
          </a:prstGeom>
        </p:spPr>
      </p:pic>
    </p:spTree>
    <p:extLst>
      <p:ext uri="{BB962C8B-B14F-4D97-AF65-F5344CB8AC3E}">
        <p14:creationId xmlns:p14="http://schemas.microsoft.com/office/powerpoint/2010/main" val="266873594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AA41DE3-68FC-584E-9617-75D71DE796BF}"/>
              </a:ext>
            </a:extLst>
          </p:cNvPr>
          <p:cNvSpPr>
            <a:spLocks noGrp="1"/>
          </p:cNvSpPr>
          <p:nvPr>
            <p:ph type="title"/>
          </p:nvPr>
        </p:nvSpPr>
        <p:spPr/>
        <p:txBody>
          <a:bodyPr>
            <a:normAutofit/>
          </a:bodyPr>
          <a:lstStyle/>
          <a:p>
            <a:r>
              <a:rPr lang="en-US" sz="3200" b="1" dirty="0">
                <a:solidFill>
                  <a:srgbClr val="C00000"/>
                </a:solidFill>
              </a:rPr>
              <a:t>Experiment Results</a:t>
            </a:r>
          </a:p>
        </p:txBody>
      </p:sp>
      <p:sp>
        <p:nvSpPr>
          <p:cNvPr id="3" name="Text Placeholder 2">
            <a:extLst>
              <a:ext uri="{FF2B5EF4-FFF2-40B4-BE49-F238E27FC236}">
                <a16:creationId xmlns="" xmlns:a16="http://schemas.microsoft.com/office/drawing/2014/main" id="{078E1996-C27B-A944-932F-9C9479A69634}"/>
              </a:ext>
            </a:extLst>
          </p:cNvPr>
          <p:cNvSpPr>
            <a:spLocks noGrp="1"/>
          </p:cNvSpPr>
          <p:nvPr>
            <p:ph type="body" idx="1"/>
          </p:nvPr>
        </p:nvSpPr>
        <p:spPr>
          <a:xfrm>
            <a:off x="848571" y="1333310"/>
            <a:ext cx="11343429" cy="4945063"/>
          </a:xfrm>
        </p:spPr>
        <p:txBody>
          <a:bodyPr/>
          <a:lstStyle/>
          <a:p>
            <a:r>
              <a:rPr lang="en-US" sz="2100" dirty="0"/>
              <a:t>Zero-shot Image Event Extraction successfully identifying unseen events.</a:t>
            </a:r>
          </a:p>
          <a:p>
            <a:r>
              <a:rPr lang="en-US" sz="2100" dirty="0"/>
              <a:t>Argument extraction demonstrates the support for image structure understanding.</a:t>
            </a:r>
          </a:p>
          <a:p>
            <a:endParaRPr lang="en-US" sz="2100" dirty="0"/>
          </a:p>
          <a:p>
            <a:endParaRPr lang="en-US" sz="2100" dirty="0"/>
          </a:p>
          <a:p>
            <a:endParaRPr lang="en-US" sz="2100" dirty="0"/>
          </a:p>
          <a:p>
            <a:endParaRPr lang="en-US" sz="2100" dirty="0"/>
          </a:p>
          <a:p>
            <a:endParaRPr lang="en-US" sz="2100" dirty="0"/>
          </a:p>
          <a:p>
            <a:pPr marL="186262" indent="0">
              <a:buNone/>
            </a:pPr>
            <a:endParaRPr lang="en-US" sz="2100" dirty="0"/>
          </a:p>
        </p:txBody>
      </p:sp>
      <p:pic>
        <p:nvPicPr>
          <p:cNvPr id="7" name="Picture 6" descr="Graphical user interface, application&#10;&#10;Description automatically generated">
            <a:extLst>
              <a:ext uri="{FF2B5EF4-FFF2-40B4-BE49-F238E27FC236}">
                <a16:creationId xmlns="" xmlns:a16="http://schemas.microsoft.com/office/drawing/2014/main" id="{B2D9C095-5B26-114E-83BE-5755BF26CD9D}"/>
              </a:ext>
            </a:extLst>
          </p:cNvPr>
          <p:cNvPicPr>
            <a:picLocks noChangeAspect="1"/>
          </p:cNvPicPr>
          <p:nvPr/>
        </p:nvPicPr>
        <p:blipFill>
          <a:blip r:embed="rId3"/>
          <a:stretch>
            <a:fillRect/>
          </a:stretch>
        </p:blipFill>
        <p:spPr>
          <a:xfrm>
            <a:off x="2596675" y="2716161"/>
            <a:ext cx="6234045" cy="3408867"/>
          </a:xfrm>
          <a:prstGeom prst="rect">
            <a:avLst/>
          </a:prstGeom>
        </p:spPr>
      </p:pic>
    </p:spTree>
    <p:extLst>
      <p:ext uri="{BB962C8B-B14F-4D97-AF65-F5344CB8AC3E}">
        <p14:creationId xmlns:p14="http://schemas.microsoft.com/office/powerpoint/2010/main" val="13353954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20C76F-72CA-4145-8ABC-EEA8F18B6439}"/>
              </a:ext>
            </a:extLst>
          </p:cNvPr>
          <p:cNvSpPr>
            <a:spLocks noGrp="1"/>
          </p:cNvSpPr>
          <p:nvPr>
            <p:ph type="title"/>
          </p:nvPr>
        </p:nvSpPr>
        <p:spPr/>
        <p:txBody>
          <a:bodyPr/>
          <a:lstStyle/>
          <a:p>
            <a:pPr>
              <a:spcBef>
                <a:spcPts val="0"/>
              </a:spcBef>
              <a:buClr>
                <a:srgbClr val="C00000"/>
              </a:buClr>
              <a:buSzPts val="4400"/>
            </a:pPr>
            <a:r>
              <a:rPr lang="en-US" b="1" dirty="0">
                <a:solidFill>
                  <a:srgbClr val="C00000"/>
                </a:solidFill>
              </a:rPr>
              <a:t>Graph Neural Networks: A Brief History</a:t>
            </a:r>
          </a:p>
        </p:txBody>
      </p:sp>
      <p:sp>
        <p:nvSpPr>
          <p:cNvPr id="4" name="Slide Number Placeholder 3">
            <a:extLst>
              <a:ext uri="{FF2B5EF4-FFF2-40B4-BE49-F238E27FC236}">
                <a16:creationId xmlns:a16="http://schemas.microsoft.com/office/drawing/2014/main" xmlns="" id="{29B5F9C5-1DEA-B742-8513-396E7F339F69}"/>
              </a:ext>
            </a:extLst>
          </p:cNvPr>
          <p:cNvSpPr>
            <a:spLocks noGrp="1"/>
          </p:cNvSpPr>
          <p:nvPr>
            <p:ph type="sldNum" sz="quarter" idx="12"/>
          </p:nvPr>
        </p:nvSpPr>
        <p:spPr/>
        <p:txBody>
          <a:bodyPr/>
          <a:lstStyle/>
          <a:p>
            <a:fld id="{4C15419E-54D6-8648-ABFB-BEF58E3E877E}" type="slidenum">
              <a:rPr lang="en-US" smtClean="0"/>
              <a:t>12</a:t>
            </a:fld>
            <a:endParaRPr lang="en-US"/>
          </a:p>
        </p:txBody>
      </p:sp>
      <p:grpSp>
        <p:nvGrpSpPr>
          <p:cNvPr id="6" name="组合 19">
            <a:extLst>
              <a:ext uri="{FF2B5EF4-FFF2-40B4-BE49-F238E27FC236}">
                <a16:creationId xmlns:a16="http://schemas.microsoft.com/office/drawing/2014/main" xmlns="" id="{A5B9909A-C6FE-E34E-9B57-35D2AA2185A7}"/>
              </a:ext>
            </a:extLst>
          </p:cNvPr>
          <p:cNvGrpSpPr/>
          <p:nvPr/>
        </p:nvGrpSpPr>
        <p:grpSpPr>
          <a:xfrm>
            <a:off x="465703" y="1467280"/>
            <a:ext cx="10377674" cy="4683399"/>
            <a:chOff x="285480" y="1050727"/>
            <a:chExt cx="11910198" cy="4092410"/>
          </a:xfrm>
        </p:grpSpPr>
        <p:cxnSp>
          <p:nvCxnSpPr>
            <p:cNvPr id="7" name="直接连接符 4">
              <a:extLst>
                <a:ext uri="{FF2B5EF4-FFF2-40B4-BE49-F238E27FC236}">
                  <a16:creationId xmlns:a16="http://schemas.microsoft.com/office/drawing/2014/main" xmlns="" id="{0526134B-5CDE-DB44-8C8A-189918EB5D82}"/>
                </a:ext>
              </a:extLst>
            </p:cNvPr>
            <p:cNvCxnSpPr/>
            <p:nvPr/>
          </p:nvCxnSpPr>
          <p:spPr>
            <a:xfrm>
              <a:off x="285480" y="3186084"/>
              <a:ext cx="11231442" cy="0"/>
            </a:xfrm>
            <a:prstGeom prst="line">
              <a:avLst/>
            </a:prstGeom>
            <a:ln w="28575" cap="rnd">
              <a:solidFill>
                <a:srgbClr val="95A5A6"/>
              </a:solidFill>
              <a:prstDash val="sysDot"/>
            </a:ln>
          </p:spPr>
          <p:style>
            <a:lnRef idx="1">
              <a:schemeClr val="accent1"/>
            </a:lnRef>
            <a:fillRef idx="0">
              <a:schemeClr val="accent1"/>
            </a:fillRef>
            <a:effectRef idx="0">
              <a:schemeClr val="accent1"/>
            </a:effectRef>
            <a:fontRef idx="minor">
              <a:schemeClr val="tx1"/>
            </a:fontRef>
          </p:style>
        </p:cxnSp>
        <p:sp>
          <p:nvSpPr>
            <p:cNvPr id="8" name="ïšḷïḍé">
              <a:extLst>
                <a:ext uri="{FF2B5EF4-FFF2-40B4-BE49-F238E27FC236}">
                  <a16:creationId xmlns:a16="http://schemas.microsoft.com/office/drawing/2014/main" xmlns="" id="{098AA7E6-059C-BC4C-9906-C83F73586173}"/>
                </a:ext>
              </a:extLst>
            </p:cNvPr>
            <p:cNvSpPr/>
            <p:nvPr/>
          </p:nvSpPr>
          <p:spPr>
            <a:xfrm>
              <a:off x="636228" y="3062869"/>
              <a:ext cx="226898" cy="22689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0" fontAlgn="base" hangingPunct="0">
                <a:spcBef>
                  <a:spcPct val="0"/>
                </a:spcBef>
                <a:spcAft>
                  <a:spcPct val="0"/>
                </a:spcAft>
                <a:defRPr/>
              </a:pPr>
              <a:endParaRPr sz="1350">
                <a:solidFill>
                  <a:srgbClr val="FFFFFF"/>
                </a:solidFill>
                <a:latin typeface="Arial"/>
                <a:ea typeface="微软雅黑"/>
              </a:endParaRPr>
            </a:p>
          </p:txBody>
        </p:sp>
        <p:sp>
          <p:nvSpPr>
            <p:cNvPr id="9" name="iṣlíḑé">
              <a:extLst>
                <a:ext uri="{FF2B5EF4-FFF2-40B4-BE49-F238E27FC236}">
                  <a16:creationId xmlns:a16="http://schemas.microsoft.com/office/drawing/2014/main" xmlns="" id="{625E780C-BDCD-5741-8724-F638EF6A7643}"/>
                </a:ext>
              </a:extLst>
            </p:cNvPr>
            <p:cNvSpPr/>
            <p:nvPr/>
          </p:nvSpPr>
          <p:spPr>
            <a:xfrm>
              <a:off x="2040710" y="3048673"/>
              <a:ext cx="226898" cy="226898"/>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0" fontAlgn="base" hangingPunct="0">
                <a:spcBef>
                  <a:spcPct val="0"/>
                </a:spcBef>
                <a:spcAft>
                  <a:spcPct val="0"/>
                </a:spcAft>
                <a:defRPr/>
              </a:pPr>
              <a:endParaRPr sz="1350">
                <a:solidFill>
                  <a:srgbClr val="FFFFFF"/>
                </a:solidFill>
                <a:latin typeface="Arial"/>
                <a:ea typeface="微软雅黑"/>
              </a:endParaRPr>
            </a:p>
          </p:txBody>
        </p:sp>
        <p:sp>
          <p:nvSpPr>
            <p:cNvPr id="10" name="i$lîḑé">
              <a:extLst>
                <a:ext uri="{FF2B5EF4-FFF2-40B4-BE49-F238E27FC236}">
                  <a16:creationId xmlns:a16="http://schemas.microsoft.com/office/drawing/2014/main" xmlns="" id="{BADCBA21-4753-9C4E-A34F-7AA03EF7E884}"/>
                </a:ext>
              </a:extLst>
            </p:cNvPr>
            <p:cNvSpPr/>
            <p:nvPr/>
          </p:nvSpPr>
          <p:spPr>
            <a:xfrm>
              <a:off x="4134955" y="3072636"/>
              <a:ext cx="226898" cy="226898"/>
            </a:xfrm>
            <a:prstGeom prst="roundRect">
              <a:avLst/>
            </a:prstGeom>
            <a:solidFill>
              <a:srgbClr val="00ABA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0" fontAlgn="base" hangingPunct="0">
                <a:spcBef>
                  <a:spcPct val="0"/>
                </a:spcBef>
                <a:spcAft>
                  <a:spcPct val="0"/>
                </a:spcAft>
                <a:defRPr/>
              </a:pPr>
              <a:endParaRPr sz="1350">
                <a:solidFill>
                  <a:srgbClr val="FFFFFF"/>
                </a:solidFill>
                <a:latin typeface="Arial"/>
                <a:ea typeface="微软雅黑"/>
              </a:endParaRPr>
            </a:p>
          </p:txBody>
        </p:sp>
        <p:sp>
          <p:nvSpPr>
            <p:cNvPr id="11" name="ïś1ïďè">
              <a:extLst>
                <a:ext uri="{FF2B5EF4-FFF2-40B4-BE49-F238E27FC236}">
                  <a16:creationId xmlns:a16="http://schemas.microsoft.com/office/drawing/2014/main" xmlns="" id="{29A24590-D708-AC40-8BCE-4E76BE48900B}"/>
                </a:ext>
              </a:extLst>
            </p:cNvPr>
            <p:cNvSpPr/>
            <p:nvPr/>
          </p:nvSpPr>
          <p:spPr>
            <a:xfrm>
              <a:off x="6521606" y="3051210"/>
              <a:ext cx="226898" cy="226898"/>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0" fontAlgn="base" hangingPunct="0">
                <a:spcBef>
                  <a:spcPct val="0"/>
                </a:spcBef>
                <a:spcAft>
                  <a:spcPct val="0"/>
                </a:spcAft>
                <a:defRPr/>
              </a:pPr>
              <a:endParaRPr sz="1350">
                <a:solidFill>
                  <a:srgbClr val="FFFFFF"/>
                </a:solidFill>
                <a:latin typeface="Arial"/>
                <a:ea typeface="微软雅黑"/>
              </a:endParaRPr>
            </a:p>
          </p:txBody>
        </p:sp>
        <p:sp>
          <p:nvSpPr>
            <p:cNvPr id="12" name="ïslïḋê">
              <a:extLst>
                <a:ext uri="{FF2B5EF4-FFF2-40B4-BE49-F238E27FC236}">
                  <a16:creationId xmlns:a16="http://schemas.microsoft.com/office/drawing/2014/main" xmlns="" id="{17AD67EB-079E-A144-8D5E-C5C845DD2437}"/>
                </a:ext>
              </a:extLst>
            </p:cNvPr>
            <p:cNvSpPr/>
            <p:nvPr/>
          </p:nvSpPr>
          <p:spPr>
            <a:xfrm>
              <a:off x="8347308" y="3072636"/>
              <a:ext cx="226898" cy="22689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0" fontAlgn="base" hangingPunct="0">
                <a:spcBef>
                  <a:spcPct val="0"/>
                </a:spcBef>
                <a:spcAft>
                  <a:spcPct val="0"/>
                </a:spcAft>
                <a:defRPr/>
              </a:pPr>
              <a:endParaRPr sz="1350">
                <a:solidFill>
                  <a:srgbClr val="FFFFFF"/>
                </a:solidFill>
                <a:latin typeface="Arial"/>
                <a:ea typeface="微软雅黑"/>
              </a:endParaRPr>
            </a:p>
          </p:txBody>
        </p:sp>
        <p:sp>
          <p:nvSpPr>
            <p:cNvPr id="13" name="íŝlîḑè">
              <a:extLst>
                <a:ext uri="{FF2B5EF4-FFF2-40B4-BE49-F238E27FC236}">
                  <a16:creationId xmlns:a16="http://schemas.microsoft.com/office/drawing/2014/main" xmlns="" id="{EA776A86-A1D3-8545-87C1-A6BFB414A6BD}"/>
                </a:ext>
              </a:extLst>
            </p:cNvPr>
            <p:cNvSpPr/>
            <p:nvPr/>
          </p:nvSpPr>
          <p:spPr>
            <a:xfrm>
              <a:off x="10189428" y="3053888"/>
              <a:ext cx="226898" cy="226898"/>
            </a:xfrm>
            <a:prstGeom prst="roundRect">
              <a:avLst/>
            </a:prstGeom>
            <a:solidFill>
              <a:srgbClr val="00ABA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0" fontAlgn="base" hangingPunct="0">
                <a:spcBef>
                  <a:spcPct val="0"/>
                </a:spcBef>
                <a:spcAft>
                  <a:spcPct val="0"/>
                </a:spcAft>
                <a:defRPr/>
              </a:pPr>
              <a:endParaRPr sz="1350">
                <a:solidFill>
                  <a:srgbClr val="FFFFFF"/>
                </a:solidFill>
                <a:latin typeface="Arial"/>
                <a:ea typeface="微软雅黑"/>
              </a:endParaRPr>
            </a:p>
          </p:txBody>
        </p:sp>
        <p:sp>
          <p:nvSpPr>
            <p:cNvPr id="14" name="îslïḍê">
              <a:extLst>
                <a:ext uri="{FF2B5EF4-FFF2-40B4-BE49-F238E27FC236}">
                  <a16:creationId xmlns:a16="http://schemas.microsoft.com/office/drawing/2014/main" xmlns="" id="{34952A69-C80B-0248-83F1-86B301DF98B2}"/>
                </a:ext>
              </a:extLst>
            </p:cNvPr>
            <p:cNvSpPr txBox="1"/>
            <p:nvPr/>
          </p:nvSpPr>
          <p:spPr>
            <a:xfrm>
              <a:off x="3017766" y="1201404"/>
              <a:ext cx="2102851" cy="1117605"/>
            </a:xfrm>
            <a:prstGeom prst="rect">
              <a:avLst/>
            </a:prstGeom>
            <a:noFill/>
          </p:spPr>
          <p:txBody>
            <a:bodyPr wrap="none">
              <a:noAutofit/>
            </a:bodyPr>
            <a:lstStyle/>
            <a:p>
              <a:pPr defTabSz="685800" eaLnBrk="0" fontAlgn="base" hangingPunct="0">
                <a:lnSpc>
                  <a:spcPct val="150000"/>
                </a:lnSpc>
                <a:spcBef>
                  <a:spcPct val="0"/>
                </a:spcBef>
                <a:spcAft>
                  <a:spcPct val="0"/>
                </a:spcAft>
                <a:defRPr/>
              </a:pPr>
              <a:r>
                <a:rPr lang="en-US" altLang="zh-CN" sz="1400" b="1" dirty="0">
                  <a:solidFill>
                    <a:srgbClr val="000000"/>
                  </a:solidFill>
                  <a:latin typeface="微软雅黑"/>
                  <a:ea typeface="微软雅黑"/>
                </a:rPr>
                <a:t>Year 2016, 2017</a:t>
              </a:r>
            </a:p>
            <a:p>
              <a:pPr defTabSz="685800" eaLnBrk="0" fontAlgn="base" hangingPunct="0">
                <a:lnSpc>
                  <a:spcPct val="150000"/>
                </a:lnSpc>
                <a:spcBef>
                  <a:spcPct val="0"/>
                </a:spcBef>
                <a:spcAft>
                  <a:spcPct val="0"/>
                </a:spcAft>
                <a:defRPr/>
              </a:pPr>
              <a:r>
                <a:rPr lang="en-US" altLang="zh-CN" sz="1400" dirty="0">
                  <a:solidFill>
                    <a:srgbClr val="000000"/>
                  </a:solidFill>
                  <a:latin typeface="微软雅黑"/>
                  <a:ea typeface="微软雅黑"/>
                </a:rPr>
                <a:t>First GRU-based Modern</a:t>
              </a:r>
            </a:p>
            <a:p>
              <a:pPr defTabSz="685800" eaLnBrk="0" fontAlgn="base" hangingPunct="0">
                <a:lnSpc>
                  <a:spcPct val="150000"/>
                </a:lnSpc>
                <a:spcBef>
                  <a:spcPct val="0"/>
                </a:spcBef>
                <a:spcAft>
                  <a:spcPct val="0"/>
                </a:spcAft>
                <a:defRPr/>
              </a:pPr>
              <a:r>
                <a:rPr lang="en-US" altLang="zh-CN" sz="1400" dirty="0">
                  <a:solidFill>
                    <a:srgbClr val="000000"/>
                  </a:solidFill>
                  <a:latin typeface="微软雅黑"/>
                  <a:ea typeface="微软雅黑"/>
                </a:rPr>
                <a:t>GNNs paper: GGNN</a:t>
              </a:r>
            </a:p>
            <a:p>
              <a:pPr defTabSz="685800" eaLnBrk="0" fontAlgn="base" hangingPunct="0">
                <a:spcBef>
                  <a:spcPct val="0"/>
                </a:spcBef>
                <a:spcAft>
                  <a:spcPct val="0"/>
                </a:spcAft>
                <a:defRPr/>
              </a:pPr>
              <a:endParaRPr lang="en-US" altLang="zh-CN" sz="1400" dirty="0">
                <a:solidFill>
                  <a:srgbClr val="000000"/>
                </a:solidFill>
                <a:latin typeface="微软雅黑"/>
                <a:ea typeface="微软雅黑"/>
              </a:endParaRPr>
            </a:p>
            <a:p>
              <a:pPr defTabSz="685800" eaLnBrk="0" fontAlgn="base" hangingPunct="0">
                <a:spcBef>
                  <a:spcPct val="0"/>
                </a:spcBef>
                <a:spcAft>
                  <a:spcPct val="0"/>
                </a:spcAft>
                <a:defRPr/>
              </a:pPr>
              <a:r>
                <a:rPr lang="en-US" altLang="zh-CN" sz="1400" dirty="0">
                  <a:solidFill>
                    <a:srgbClr val="FF0000"/>
                  </a:solidFill>
                  <a:latin typeface="微软雅黑"/>
                  <a:ea typeface="微软雅黑"/>
                </a:rPr>
                <a:t>First graph convolution-based </a:t>
              </a:r>
            </a:p>
            <a:p>
              <a:pPr defTabSz="685800" eaLnBrk="0" fontAlgn="base" hangingPunct="0">
                <a:spcBef>
                  <a:spcPct val="0"/>
                </a:spcBef>
                <a:spcAft>
                  <a:spcPct val="0"/>
                </a:spcAft>
                <a:defRPr/>
              </a:pPr>
              <a:r>
                <a:rPr lang="en-US" altLang="zh-CN" sz="1400" dirty="0">
                  <a:solidFill>
                    <a:srgbClr val="FF0000"/>
                  </a:solidFill>
                  <a:latin typeface="微软雅黑"/>
                  <a:ea typeface="微软雅黑"/>
                </a:rPr>
                <a:t>paper GCN, Start a new era of </a:t>
              </a:r>
            </a:p>
            <a:p>
              <a:pPr defTabSz="685800" eaLnBrk="0" fontAlgn="base" hangingPunct="0">
                <a:spcBef>
                  <a:spcPct val="0"/>
                </a:spcBef>
                <a:spcAft>
                  <a:spcPct val="0"/>
                </a:spcAft>
                <a:defRPr/>
              </a:pPr>
              <a:r>
                <a:rPr lang="en-US" altLang="zh-CN" sz="1400" dirty="0">
                  <a:solidFill>
                    <a:srgbClr val="FF0000"/>
                  </a:solidFill>
                  <a:latin typeface="微软雅黑"/>
                  <a:ea typeface="微软雅黑"/>
                </a:rPr>
                <a:t>GNNs history</a:t>
              </a:r>
            </a:p>
            <a:p>
              <a:pPr defTabSz="685800" eaLnBrk="0" fontAlgn="base" hangingPunct="0">
                <a:lnSpc>
                  <a:spcPct val="150000"/>
                </a:lnSpc>
                <a:spcBef>
                  <a:spcPct val="0"/>
                </a:spcBef>
                <a:spcAft>
                  <a:spcPct val="0"/>
                </a:spcAft>
                <a:defRPr/>
              </a:pPr>
              <a:endParaRPr lang="en-US" altLang="zh-CN" sz="900" dirty="0">
                <a:solidFill>
                  <a:srgbClr val="000000"/>
                </a:solidFill>
                <a:latin typeface="微软雅黑"/>
                <a:ea typeface="微软雅黑"/>
              </a:endParaRPr>
            </a:p>
          </p:txBody>
        </p:sp>
        <p:cxnSp>
          <p:nvCxnSpPr>
            <p:cNvPr id="15" name="直接连接符 15">
              <a:extLst>
                <a:ext uri="{FF2B5EF4-FFF2-40B4-BE49-F238E27FC236}">
                  <a16:creationId xmlns:a16="http://schemas.microsoft.com/office/drawing/2014/main" xmlns="" id="{C74B6366-98F1-6B47-93B9-93BBD4FA2C9C}"/>
                </a:ext>
              </a:extLst>
            </p:cNvPr>
            <p:cNvCxnSpPr/>
            <p:nvPr/>
          </p:nvCxnSpPr>
          <p:spPr>
            <a:xfrm flipV="1">
              <a:off x="2162074" y="1791846"/>
              <a:ext cx="1" cy="1319279"/>
            </a:xfrm>
            <a:prstGeom prst="line">
              <a:avLst/>
            </a:prstGeom>
            <a:ln w="3175">
              <a:solidFill>
                <a:srgbClr val="95A5A6"/>
              </a:solidFill>
              <a:prstDash val="dash"/>
            </a:ln>
          </p:spPr>
          <p:style>
            <a:lnRef idx="1">
              <a:schemeClr val="accent1"/>
            </a:lnRef>
            <a:fillRef idx="0">
              <a:schemeClr val="accent1"/>
            </a:fillRef>
            <a:effectRef idx="0">
              <a:schemeClr val="accent1"/>
            </a:effectRef>
            <a:fontRef idx="minor">
              <a:schemeClr val="tx1"/>
            </a:fontRef>
          </p:style>
        </p:cxnSp>
        <p:cxnSp>
          <p:nvCxnSpPr>
            <p:cNvPr id="16" name="直接连接符 16">
              <a:extLst>
                <a:ext uri="{FF2B5EF4-FFF2-40B4-BE49-F238E27FC236}">
                  <a16:creationId xmlns:a16="http://schemas.microsoft.com/office/drawing/2014/main" xmlns="" id="{AF207996-6082-5F4E-BD92-FD0AC5298941}"/>
                </a:ext>
              </a:extLst>
            </p:cNvPr>
            <p:cNvCxnSpPr/>
            <p:nvPr/>
          </p:nvCxnSpPr>
          <p:spPr>
            <a:xfrm>
              <a:off x="2166213" y="1791846"/>
              <a:ext cx="791450" cy="0"/>
            </a:xfrm>
            <a:prstGeom prst="line">
              <a:avLst/>
            </a:prstGeom>
            <a:ln>
              <a:solidFill>
                <a:srgbClr val="95A5A6"/>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17" name="直接连接符 17">
              <a:extLst>
                <a:ext uri="{FF2B5EF4-FFF2-40B4-BE49-F238E27FC236}">
                  <a16:creationId xmlns:a16="http://schemas.microsoft.com/office/drawing/2014/main" xmlns="" id="{471AC4F5-C613-1648-AF4E-7435D2AE6880}"/>
                </a:ext>
              </a:extLst>
            </p:cNvPr>
            <p:cNvCxnSpPr/>
            <p:nvPr/>
          </p:nvCxnSpPr>
          <p:spPr>
            <a:xfrm>
              <a:off x="4238093" y="3281979"/>
              <a:ext cx="7916" cy="1055338"/>
            </a:xfrm>
            <a:prstGeom prst="line">
              <a:avLst/>
            </a:prstGeom>
            <a:ln w="3175">
              <a:solidFill>
                <a:srgbClr val="95A5A6"/>
              </a:solidFill>
              <a:prstDash val="dash"/>
            </a:ln>
          </p:spPr>
          <p:style>
            <a:lnRef idx="1">
              <a:schemeClr val="accent1"/>
            </a:lnRef>
            <a:fillRef idx="0">
              <a:schemeClr val="accent1"/>
            </a:fillRef>
            <a:effectRef idx="0">
              <a:schemeClr val="accent1"/>
            </a:effectRef>
            <a:fontRef idx="minor">
              <a:schemeClr val="tx1"/>
            </a:fontRef>
          </p:style>
        </p:cxnSp>
        <p:cxnSp>
          <p:nvCxnSpPr>
            <p:cNvPr id="18" name="直接连接符 18">
              <a:extLst>
                <a:ext uri="{FF2B5EF4-FFF2-40B4-BE49-F238E27FC236}">
                  <a16:creationId xmlns:a16="http://schemas.microsoft.com/office/drawing/2014/main" xmlns="" id="{8A21203A-DA71-8541-9541-2E23922ECE45}"/>
                </a:ext>
              </a:extLst>
            </p:cNvPr>
            <p:cNvCxnSpPr/>
            <p:nvPr/>
          </p:nvCxnSpPr>
          <p:spPr>
            <a:xfrm>
              <a:off x="4238093" y="4337317"/>
              <a:ext cx="791450" cy="0"/>
            </a:xfrm>
            <a:prstGeom prst="line">
              <a:avLst/>
            </a:prstGeom>
            <a:ln>
              <a:solidFill>
                <a:srgbClr val="95A5A6"/>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19" name="直接连接符 21">
              <a:extLst>
                <a:ext uri="{FF2B5EF4-FFF2-40B4-BE49-F238E27FC236}">
                  <a16:creationId xmlns:a16="http://schemas.microsoft.com/office/drawing/2014/main" xmlns="" id="{4C02F965-5002-6344-A35F-A28D5C06EACC}"/>
                </a:ext>
              </a:extLst>
            </p:cNvPr>
            <p:cNvCxnSpPr>
              <a:cxnSpLocks/>
              <a:endCxn id="11" idx="0"/>
            </p:cNvCxnSpPr>
            <p:nvPr/>
          </p:nvCxnSpPr>
          <p:spPr>
            <a:xfrm flipH="1">
              <a:off x="6635054" y="1932067"/>
              <a:ext cx="1" cy="1119142"/>
            </a:xfrm>
            <a:prstGeom prst="line">
              <a:avLst/>
            </a:prstGeom>
            <a:ln w="3175">
              <a:solidFill>
                <a:srgbClr val="95A5A6"/>
              </a:solidFill>
              <a:prstDash val="dash"/>
            </a:ln>
          </p:spPr>
          <p:style>
            <a:lnRef idx="1">
              <a:schemeClr val="accent1"/>
            </a:lnRef>
            <a:fillRef idx="0">
              <a:schemeClr val="accent1"/>
            </a:fillRef>
            <a:effectRef idx="0">
              <a:schemeClr val="accent1"/>
            </a:effectRef>
            <a:fontRef idx="minor">
              <a:schemeClr val="tx1"/>
            </a:fontRef>
          </p:style>
        </p:cxnSp>
        <p:cxnSp>
          <p:nvCxnSpPr>
            <p:cNvPr id="20" name="直接连接符 22">
              <a:extLst>
                <a:ext uri="{FF2B5EF4-FFF2-40B4-BE49-F238E27FC236}">
                  <a16:creationId xmlns:a16="http://schemas.microsoft.com/office/drawing/2014/main" xmlns="" id="{17C77F04-0573-DE4B-AC1A-327B08B3838F}"/>
                </a:ext>
              </a:extLst>
            </p:cNvPr>
            <p:cNvCxnSpPr>
              <a:cxnSpLocks/>
            </p:cNvCxnSpPr>
            <p:nvPr/>
          </p:nvCxnSpPr>
          <p:spPr>
            <a:xfrm>
              <a:off x="6635055" y="1922763"/>
              <a:ext cx="296096" cy="0"/>
            </a:xfrm>
            <a:prstGeom prst="line">
              <a:avLst/>
            </a:prstGeom>
            <a:ln>
              <a:solidFill>
                <a:srgbClr val="95A5A6"/>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21" name="直接连接符 24">
              <a:extLst>
                <a:ext uri="{FF2B5EF4-FFF2-40B4-BE49-F238E27FC236}">
                  <a16:creationId xmlns:a16="http://schemas.microsoft.com/office/drawing/2014/main" xmlns="" id="{585FB4E1-5601-8145-86C9-57BBCA311621}"/>
                </a:ext>
              </a:extLst>
            </p:cNvPr>
            <p:cNvCxnSpPr/>
            <p:nvPr/>
          </p:nvCxnSpPr>
          <p:spPr>
            <a:xfrm flipH="1">
              <a:off x="8478042" y="3280435"/>
              <a:ext cx="7916" cy="1361387"/>
            </a:xfrm>
            <a:prstGeom prst="line">
              <a:avLst/>
            </a:prstGeom>
            <a:ln w="3175">
              <a:solidFill>
                <a:srgbClr val="95A5A6"/>
              </a:solidFill>
              <a:prstDash val="dash"/>
              <a:tailEnd type="oval"/>
            </a:ln>
          </p:spPr>
          <p:style>
            <a:lnRef idx="1">
              <a:schemeClr val="accent1"/>
            </a:lnRef>
            <a:fillRef idx="0">
              <a:schemeClr val="accent1"/>
            </a:fillRef>
            <a:effectRef idx="0">
              <a:schemeClr val="accent1"/>
            </a:effectRef>
            <a:fontRef idx="minor">
              <a:schemeClr val="tx1"/>
            </a:fontRef>
          </p:style>
        </p:cxnSp>
        <p:sp>
          <p:nvSpPr>
            <p:cNvPr id="22" name="îslïḍê">
              <a:extLst>
                <a:ext uri="{FF2B5EF4-FFF2-40B4-BE49-F238E27FC236}">
                  <a16:creationId xmlns:a16="http://schemas.microsoft.com/office/drawing/2014/main" xmlns="" id="{A714FF7F-6F1C-5149-935F-B1123CEA5B31}"/>
                </a:ext>
              </a:extLst>
            </p:cNvPr>
            <p:cNvSpPr txBox="1"/>
            <p:nvPr/>
          </p:nvSpPr>
          <p:spPr>
            <a:xfrm>
              <a:off x="1669595" y="4053160"/>
              <a:ext cx="2465361" cy="1089977"/>
            </a:xfrm>
            <a:prstGeom prst="rect">
              <a:avLst/>
            </a:prstGeom>
            <a:noFill/>
          </p:spPr>
          <p:txBody>
            <a:bodyPr wrap="none">
              <a:noAutofit/>
            </a:bodyPr>
            <a:lstStyle/>
            <a:p>
              <a:pPr defTabSz="685800" eaLnBrk="0" fontAlgn="base" hangingPunct="0">
                <a:lnSpc>
                  <a:spcPct val="150000"/>
                </a:lnSpc>
                <a:spcBef>
                  <a:spcPct val="0"/>
                </a:spcBef>
                <a:spcAft>
                  <a:spcPct val="0"/>
                </a:spcAft>
                <a:defRPr/>
              </a:pPr>
              <a:r>
                <a:rPr lang="en-US" altLang="zh-CN" sz="1400" b="1" dirty="0">
                  <a:solidFill>
                    <a:srgbClr val="000000"/>
                  </a:solidFill>
                  <a:latin typeface="微软雅黑"/>
                  <a:ea typeface="微软雅黑"/>
                </a:rPr>
                <a:t>Year 2009</a:t>
              </a:r>
            </a:p>
            <a:p>
              <a:pPr defTabSz="685800" eaLnBrk="0" fontAlgn="base" hangingPunct="0">
                <a:lnSpc>
                  <a:spcPct val="150000"/>
                </a:lnSpc>
                <a:spcBef>
                  <a:spcPct val="0"/>
                </a:spcBef>
                <a:spcAft>
                  <a:spcPct val="0"/>
                </a:spcAft>
                <a:defRPr/>
              </a:pPr>
              <a:r>
                <a:rPr lang="en-US" altLang="zh-CN" sz="1400" dirty="0">
                  <a:solidFill>
                    <a:srgbClr val="000000"/>
                  </a:solidFill>
                  <a:latin typeface="微软雅黑"/>
                  <a:ea typeface="微软雅黑"/>
                </a:rPr>
                <a:t>First GNNs Paper</a:t>
              </a:r>
            </a:p>
            <a:p>
              <a:pPr defTabSz="685800" eaLnBrk="0" fontAlgn="base" hangingPunct="0">
                <a:lnSpc>
                  <a:spcPct val="150000"/>
                </a:lnSpc>
                <a:spcBef>
                  <a:spcPct val="0"/>
                </a:spcBef>
                <a:spcAft>
                  <a:spcPct val="0"/>
                </a:spcAft>
                <a:defRPr/>
              </a:pPr>
              <a:r>
                <a:rPr lang="en-US" altLang="zh-CN" sz="1400" dirty="0">
                  <a:solidFill>
                    <a:srgbClr val="000000"/>
                  </a:solidFill>
                  <a:latin typeface="微软雅黑"/>
                  <a:ea typeface="微软雅黑"/>
                </a:rPr>
                <a:t>(</a:t>
              </a:r>
              <a:r>
                <a:rPr lang="en-US" altLang="zh-CN" sz="1400" dirty="0" err="1">
                  <a:solidFill>
                    <a:srgbClr val="000000"/>
                  </a:solidFill>
                  <a:latin typeface="微软雅黑"/>
                  <a:ea typeface="微软雅黑"/>
                </a:rPr>
                <a:t>Scarselli</a:t>
              </a:r>
              <a:r>
                <a:rPr lang="en-US" altLang="zh-CN" sz="1400" dirty="0">
                  <a:solidFill>
                    <a:srgbClr val="000000"/>
                  </a:solidFill>
                  <a:latin typeface="微软雅黑"/>
                  <a:ea typeface="微软雅黑"/>
                </a:rPr>
                <a:t> et al., 2009)</a:t>
              </a:r>
              <a:endParaRPr lang="en-US" sz="1400" dirty="0">
                <a:solidFill>
                  <a:srgbClr val="000000"/>
                </a:solidFill>
                <a:latin typeface="微软雅黑"/>
                <a:ea typeface="微软雅黑"/>
              </a:endParaRPr>
            </a:p>
          </p:txBody>
        </p:sp>
        <p:sp>
          <p:nvSpPr>
            <p:cNvPr id="23" name="îslïḍê">
              <a:extLst>
                <a:ext uri="{FF2B5EF4-FFF2-40B4-BE49-F238E27FC236}">
                  <a16:creationId xmlns:a16="http://schemas.microsoft.com/office/drawing/2014/main" xmlns="" id="{78DE681B-CBB4-1640-93A4-5541A5ED9D41}"/>
                </a:ext>
              </a:extLst>
            </p:cNvPr>
            <p:cNvSpPr txBox="1"/>
            <p:nvPr/>
          </p:nvSpPr>
          <p:spPr>
            <a:xfrm>
              <a:off x="5149260" y="3311650"/>
              <a:ext cx="2164060" cy="908389"/>
            </a:xfrm>
            <a:prstGeom prst="rect">
              <a:avLst/>
            </a:prstGeom>
            <a:noFill/>
          </p:spPr>
          <p:txBody>
            <a:bodyPr wrap="none">
              <a:noAutofit/>
            </a:bodyPr>
            <a:lstStyle>
              <a:defPPr>
                <a:defRPr lang="zh-CN"/>
              </a:defPPr>
              <a:lvl1pPr>
                <a:lnSpc>
                  <a:spcPct val="150000"/>
                </a:lnSpc>
                <a:defRPr sz="1200" b="1">
                  <a:latin typeface="+mj-ea"/>
                  <a:ea typeface="+mj-ea"/>
                </a:defRPr>
              </a:lvl1pPr>
            </a:lstStyle>
            <a:p>
              <a:pPr defTabSz="685800" eaLnBrk="0" fontAlgn="base" hangingPunct="0">
                <a:spcBef>
                  <a:spcPct val="0"/>
                </a:spcBef>
                <a:spcAft>
                  <a:spcPct val="0"/>
                </a:spcAft>
                <a:defRPr/>
              </a:pPr>
              <a:r>
                <a:rPr lang="en-US" altLang="zh-CN" sz="1400" dirty="0">
                  <a:solidFill>
                    <a:srgbClr val="000000"/>
                  </a:solidFill>
                  <a:latin typeface="微软雅黑"/>
                  <a:ea typeface="微软雅黑"/>
                </a:rPr>
                <a:t>Year 2017-2021</a:t>
              </a:r>
            </a:p>
            <a:p>
              <a:pPr defTabSz="685800" eaLnBrk="0" fontAlgn="base" hangingPunct="0">
                <a:spcBef>
                  <a:spcPct val="0"/>
                </a:spcBef>
                <a:spcAft>
                  <a:spcPct val="0"/>
                </a:spcAft>
                <a:defRPr/>
              </a:pPr>
              <a:r>
                <a:rPr lang="en-US" altLang="zh-CN" sz="1400" b="0" dirty="0">
                  <a:solidFill>
                    <a:srgbClr val="000000"/>
                  </a:solidFill>
                  <a:latin typeface="微软雅黑"/>
                  <a:ea typeface="微软雅黑"/>
                </a:rPr>
                <a:t>A series of Graph Convolution</a:t>
              </a:r>
            </a:p>
            <a:p>
              <a:pPr defTabSz="685800" eaLnBrk="0" fontAlgn="base" hangingPunct="0">
                <a:spcBef>
                  <a:spcPct val="0"/>
                </a:spcBef>
                <a:spcAft>
                  <a:spcPct val="0"/>
                </a:spcAft>
                <a:defRPr/>
              </a:pPr>
              <a:r>
                <a:rPr lang="en-US" altLang="zh-CN" sz="1400" b="0" dirty="0">
                  <a:solidFill>
                    <a:srgbClr val="000000"/>
                  </a:solidFill>
                  <a:latin typeface="微软雅黑"/>
                  <a:ea typeface="微软雅黑"/>
                </a:rPr>
                <a:t>(GCN), Message Passage </a:t>
              </a:r>
            </a:p>
            <a:p>
              <a:pPr defTabSz="685800" eaLnBrk="0" fontAlgn="base" hangingPunct="0">
                <a:spcBef>
                  <a:spcPct val="0"/>
                </a:spcBef>
                <a:spcAft>
                  <a:spcPct val="0"/>
                </a:spcAft>
                <a:defRPr/>
              </a:pPr>
              <a:r>
                <a:rPr lang="en-US" altLang="zh-CN" sz="1400" b="0" dirty="0">
                  <a:solidFill>
                    <a:srgbClr val="000000"/>
                  </a:solidFill>
                  <a:latin typeface="微软雅黑"/>
                  <a:ea typeface="微软雅黑"/>
                </a:rPr>
                <a:t>(MPNN, </a:t>
              </a:r>
              <a:r>
                <a:rPr lang="en-US" altLang="zh-CN" sz="1400" b="0" dirty="0" err="1">
                  <a:solidFill>
                    <a:srgbClr val="000000"/>
                  </a:solidFill>
                  <a:latin typeface="微软雅黑"/>
                  <a:ea typeface="微软雅黑"/>
                </a:rPr>
                <a:t>GraphSage</a:t>
              </a:r>
              <a:r>
                <a:rPr lang="en-US" altLang="zh-CN" sz="1400" b="0" dirty="0">
                  <a:solidFill>
                    <a:srgbClr val="000000"/>
                  </a:solidFill>
                  <a:latin typeface="微软雅黑"/>
                  <a:ea typeface="微软雅黑"/>
                </a:rPr>
                <a:t>, GIN),</a:t>
              </a:r>
            </a:p>
            <a:p>
              <a:pPr defTabSz="685800" eaLnBrk="0" fontAlgn="base" hangingPunct="0">
                <a:spcBef>
                  <a:spcPct val="0"/>
                </a:spcBef>
                <a:spcAft>
                  <a:spcPct val="0"/>
                </a:spcAft>
                <a:defRPr/>
              </a:pPr>
              <a:r>
                <a:rPr lang="en-US" altLang="zh-CN" sz="1400" b="0" dirty="0">
                  <a:solidFill>
                    <a:srgbClr val="000000"/>
                  </a:solidFill>
                  <a:latin typeface="微软雅黑"/>
                  <a:ea typeface="微软雅黑"/>
                </a:rPr>
                <a:t>Attention-based (GAT),</a:t>
              </a:r>
            </a:p>
            <a:p>
              <a:pPr defTabSz="685800" eaLnBrk="0" fontAlgn="base" hangingPunct="0">
                <a:spcBef>
                  <a:spcPct val="0"/>
                </a:spcBef>
                <a:spcAft>
                  <a:spcPct val="0"/>
                </a:spcAft>
                <a:defRPr/>
              </a:pPr>
              <a:r>
                <a:rPr lang="en-US" altLang="zh-CN" sz="1400" b="0" dirty="0">
                  <a:solidFill>
                    <a:srgbClr val="000000"/>
                  </a:solidFill>
                  <a:latin typeface="微软雅黑"/>
                  <a:ea typeface="微软雅黑"/>
                </a:rPr>
                <a:t>Unsupervised GNNs (Graph-</a:t>
              </a:r>
            </a:p>
            <a:p>
              <a:pPr defTabSz="685800" eaLnBrk="0" fontAlgn="base" hangingPunct="0">
                <a:spcBef>
                  <a:spcPct val="0"/>
                </a:spcBef>
                <a:spcAft>
                  <a:spcPct val="0"/>
                </a:spcAft>
                <a:defRPr/>
              </a:pPr>
              <a:r>
                <a:rPr lang="en-US" altLang="zh-CN" sz="1400" b="0" dirty="0">
                  <a:solidFill>
                    <a:srgbClr val="000000"/>
                  </a:solidFill>
                  <a:latin typeface="微软雅黑"/>
                  <a:ea typeface="微软雅黑"/>
                </a:rPr>
                <a:t>Autoencoder, graph-infomax)</a:t>
              </a:r>
            </a:p>
            <a:p>
              <a:pPr defTabSz="685800" eaLnBrk="0" fontAlgn="base" hangingPunct="0">
                <a:spcBef>
                  <a:spcPct val="0"/>
                </a:spcBef>
                <a:spcAft>
                  <a:spcPct val="0"/>
                </a:spcAft>
                <a:defRPr/>
              </a:pPr>
              <a:r>
                <a:rPr lang="en-US" altLang="zh-CN" sz="1400" b="0" dirty="0">
                  <a:solidFill>
                    <a:srgbClr val="FF0000"/>
                  </a:solidFill>
                  <a:latin typeface="微软雅黑"/>
                  <a:ea typeface="微软雅黑"/>
                </a:rPr>
                <a:t>Many new GNNs fast developed!</a:t>
              </a:r>
              <a:endParaRPr lang="en-US" sz="1400" dirty="0">
                <a:solidFill>
                  <a:srgbClr val="FF0000"/>
                </a:solidFill>
                <a:latin typeface="微软雅黑"/>
                <a:ea typeface="微软雅黑"/>
              </a:endParaRPr>
            </a:p>
            <a:p>
              <a:pPr defTabSz="685800" eaLnBrk="0" fontAlgn="base" hangingPunct="0">
                <a:spcBef>
                  <a:spcPct val="0"/>
                </a:spcBef>
                <a:spcAft>
                  <a:spcPct val="0"/>
                </a:spcAft>
                <a:defRPr/>
              </a:pPr>
              <a:endParaRPr lang="en-US" altLang="zh-CN" sz="900" b="0" dirty="0">
                <a:solidFill>
                  <a:srgbClr val="000000"/>
                </a:solidFill>
                <a:latin typeface="微软雅黑"/>
                <a:ea typeface="微软雅黑"/>
              </a:endParaRPr>
            </a:p>
            <a:p>
              <a:pPr defTabSz="685800" eaLnBrk="0" fontAlgn="base" hangingPunct="0">
                <a:spcBef>
                  <a:spcPct val="0"/>
                </a:spcBef>
                <a:spcAft>
                  <a:spcPct val="0"/>
                </a:spcAft>
                <a:defRPr/>
              </a:pPr>
              <a:endParaRPr lang="en-US" altLang="zh-CN" sz="900" dirty="0">
                <a:solidFill>
                  <a:srgbClr val="000000"/>
                </a:solidFill>
                <a:latin typeface="微软雅黑"/>
                <a:ea typeface="微软雅黑"/>
              </a:endParaRPr>
            </a:p>
            <a:p>
              <a:pPr defTabSz="685800" eaLnBrk="0" fontAlgn="base" hangingPunct="0">
                <a:spcBef>
                  <a:spcPct val="0"/>
                </a:spcBef>
                <a:spcAft>
                  <a:spcPct val="0"/>
                </a:spcAft>
                <a:defRPr/>
              </a:pPr>
              <a:endParaRPr lang="en-US" sz="900" dirty="0">
                <a:solidFill>
                  <a:srgbClr val="000000"/>
                </a:solidFill>
                <a:latin typeface="微软雅黑"/>
                <a:ea typeface="微软雅黑"/>
              </a:endParaRPr>
            </a:p>
          </p:txBody>
        </p:sp>
        <p:sp>
          <p:nvSpPr>
            <p:cNvPr id="24" name="îslïḍê">
              <a:extLst>
                <a:ext uri="{FF2B5EF4-FFF2-40B4-BE49-F238E27FC236}">
                  <a16:creationId xmlns:a16="http://schemas.microsoft.com/office/drawing/2014/main" xmlns="" id="{37C7145B-DFE4-F645-8FFB-E4DACF102581}"/>
                </a:ext>
              </a:extLst>
            </p:cNvPr>
            <p:cNvSpPr txBox="1"/>
            <p:nvPr/>
          </p:nvSpPr>
          <p:spPr>
            <a:xfrm>
              <a:off x="7032031" y="1050727"/>
              <a:ext cx="2456033" cy="1571985"/>
            </a:xfrm>
            <a:prstGeom prst="rect">
              <a:avLst/>
            </a:prstGeom>
            <a:noFill/>
          </p:spPr>
          <p:txBody>
            <a:bodyPr wrap="none">
              <a:noAutofit/>
            </a:bodyPr>
            <a:lstStyle>
              <a:defPPr>
                <a:defRPr lang="zh-CN"/>
              </a:defPPr>
              <a:lvl1pPr>
                <a:lnSpc>
                  <a:spcPct val="150000"/>
                </a:lnSpc>
                <a:defRPr sz="1200" b="1">
                  <a:latin typeface="+mj-ea"/>
                  <a:ea typeface="+mj-ea"/>
                </a:defRPr>
              </a:lvl1pPr>
            </a:lstStyle>
            <a:p>
              <a:pPr defTabSz="685800" eaLnBrk="0" fontAlgn="base" hangingPunct="0">
                <a:spcBef>
                  <a:spcPct val="0"/>
                </a:spcBef>
                <a:spcAft>
                  <a:spcPct val="0"/>
                </a:spcAft>
                <a:defRPr/>
              </a:pPr>
              <a:r>
                <a:rPr lang="en-US" altLang="zh-CN" sz="1400" dirty="0">
                  <a:latin typeface="微软雅黑"/>
                  <a:ea typeface="微软雅黑"/>
                </a:rPr>
                <a:t>Year 2019-2021</a:t>
              </a:r>
            </a:p>
            <a:p>
              <a:pPr defTabSz="685800" eaLnBrk="0" fontAlgn="base" hangingPunct="0">
                <a:spcBef>
                  <a:spcPct val="0"/>
                </a:spcBef>
                <a:spcAft>
                  <a:spcPct val="0"/>
                </a:spcAft>
                <a:defRPr/>
              </a:pPr>
              <a:r>
                <a:rPr lang="en-US" altLang="zh-CN" sz="1400" b="0" dirty="0">
                  <a:latin typeface="微软雅黑"/>
                  <a:ea typeface="微软雅黑"/>
                </a:rPr>
                <a:t>GNNs–based applications, </a:t>
              </a:r>
            </a:p>
            <a:p>
              <a:pPr defTabSz="685800" eaLnBrk="0" fontAlgn="base" hangingPunct="0">
                <a:spcBef>
                  <a:spcPct val="0"/>
                </a:spcBef>
                <a:spcAft>
                  <a:spcPct val="0"/>
                </a:spcAft>
                <a:defRPr/>
              </a:pPr>
              <a:r>
                <a:rPr lang="en-US" altLang="zh-CN" sz="1400" b="0" dirty="0">
                  <a:latin typeface="微软雅黑"/>
                  <a:ea typeface="微软雅黑"/>
                </a:rPr>
                <a:t>such as search, Recommendation, </a:t>
              </a:r>
            </a:p>
            <a:p>
              <a:pPr defTabSz="685800" eaLnBrk="0" fontAlgn="base" hangingPunct="0">
                <a:spcBef>
                  <a:spcPct val="0"/>
                </a:spcBef>
                <a:spcAft>
                  <a:spcPct val="0"/>
                </a:spcAft>
                <a:defRPr/>
              </a:pPr>
              <a:r>
                <a:rPr lang="en-US" altLang="zh-CN" sz="1400" b="0" dirty="0">
                  <a:latin typeface="微软雅黑"/>
                  <a:ea typeface="微软雅黑"/>
                </a:rPr>
                <a:t>drug discovery, NLP,  Transport…</a:t>
              </a:r>
            </a:p>
            <a:p>
              <a:pPr defTabSz="685800" eaLnBrk="0" fontAlgn="base" hangingPunct="0">
                <a:spcBef>
                  <a:spcPct val="0"/>
                </a:spcBef>
                <a:spcAft>
                  <a:spcPct val="0"/>
                </a:spcAft>
                <a:defRPr/>
              </a:pPr>
              <a:r>
                <a:rPr lang="en-US" altLang="zh-CN" sz="1400" b="0" dirty="0">
                  <a:latin typeface="微软雅黑"/>
                  <a:ea typeface="微软雅黑"/>
                </a:rPr>
                <a:t>Many open-source </a:t>
              </a:r>
              <a:r>
                <a:rPr lang="en-US" altLang="zh-CN" sz="1400" b="0" dirty="0" err="1">
                  <a:latin typeface="微软雅黑"/>
                  <a:ea typeface="微软雅黑"/>
                </a:rPr>
                <a:t>Githubs</a:t>
              </a:r>
              <a:r>
                <a:rPr lang="en-US" altLang="zh-CN" sz="1400" b="0" dirty="0">
                  <a:latin typeface="微软雅黑"/>
                  <a:ea typeface="微软雅黑"/>
                </a:rPr>
                <a:t> </a:t>
              </a:r>
            </a:p>
            <a:p>
              <a:pPr defTabSz="685800" eaLnBrk="0" fontAlgn="base" hangingPunct="0">
                <a:spcBef>
                  <a:spcPct val="0"/>
                </a:spcBef>
                <a:spcAft>
                  <a:spcPct val="0"/>
                </a:spcAft>
                <a:defRPr/>
              </a:pPr>
              <a:r>
                <a:rPr lang="en-US" altLang="zh-CN" sz="1400" b="0" dirty="0">
                  <a:latin typeface="微软雅黑"/>
                  <a:ea typeface="微软雅黑"/>
                </a:rPr>
                <a:t>like </a:t>
              </a:r>
              <a:r>
                <a:rPr lang="en-US" altLang="zh-CN" sz="1400" b="0" dirty="0">
                  <a:solidFill>
                    <a:srgbClr val="FF0000"/>
                  </a:solidFill>
                  <a:latin typeface="微软雅黑"/>
                  <a:ea typeface="微软雅黑"/>
                </a:rPr>
                <a:t>DGL, </a:t>
              </a:r>
              <a:r>
                <a:rPr lang="en-US" altLang="zh-CN" sz="1400" b="0" dirty="0" err="1">
                  <a:solidFill>
                    <a:srgbClr val="FF0000"/>
                  </a:solidFill>
                  <a:latin typeface="微软雅黑"/>
                  <a:ea typeface="微软雅黑"/>
                </a:rPr>
                <a:t>Pytorch</a:t>
              </a:r>
              <a:r>
                <a:rPr lang="en-US" altLang="zh-CN" sz="1400" b="0" dirty="0">
                  <a:solidFill>
                    <a:srgbClr val="FF0000"/>
                  </a:solidFill>
                  <a:latin typeface="微软雅黑"/>
                  <a:ea typeface="微软雅黑"/>
                </a:rPr>
                <a:t> Geometric, </a:t>
              </a:r>
            </a:p>
            <a:p>
              <a:pPr defTabSz="685800" eaLnBrk="0" fontAlgn="base" hangingPunct="0">
                <a:spcBef>
                  <a:spcPct val="0"/>
                </a:spcBef>
                <a:spcAft>
                  <a:spcPct val="0"/>
                </a:spcAft>
                <a:defRPr/>
              </a:pPr>
              <a:r>
                <a:rPr lang="en-US" altLang="zh-CN" sz="1400" b="0" dirty="0">
                  <a:solidFill>
                    <a:srgbClr val="FF0000"/>
                  </a:solidFill>
                  <a:latin typeface="微软雅黑"/>
                  <a:ea typeface="微软雅黑"/>
                </a:rPr>
                <a:t>Graph4NLP, </a:t>
              </a:r>
              <a:r>
                <a:rPr lang="en-US" altLang="zh-CN" sz="1400" b="0" dirty="0" err="1">
                  <a:solidFill>
                    <a:srgbClr val="FF0000"/>
                  </a:solidFill>
                  <a:latin typeface="微软雅黑"/>
                  <a:ea typeface="微软雅黑"/>
                </a:rPr>
                <a:t>TorchDrug</a:t>
              </a:r>
              <a:r>
                <a:rPr lang="en-US" altLang="zh-CN" sz="1400" b="0" dirty="0">
                  <a:solidFill>
                    <a:srgbClr val="FF0000"/>
                  </a:solidFill>
                  <a:latin typeface="微软雅黑"/>
                  <a:ea typeface="微软雅黑"/>
                </a:rPr>
                <a:t>…</a:t>
              </a:r>
            </a:p>
          </p:txBody>
        </p:sp>
        <p:sp>
          <p:nvSpPr>
            <p:cNvPr id="25" name="îslïḍê">
              <a:extLst>
                <a:ext uri="{FF2B5EF4-FFF2-40B4-BE49-F238E27FC236}">
                  <a16:creationId xmlns:a16="http://schemas.microsoft.com/office/drawing/2014/main" xmlns="" id="{A4275D8B-8374-6F49-B66C-E40EC9E6D496}"/>
                </a:ext>
              </a:extLst>
            </p:cNvPr>
            <p:cNvSpPr txBox="1"/>
            <p:nvPr/>
          </p:nvSpPr>
          <p:spPr>
            <a:xfrm>
              <a:off x="9336404" y="3318281"/>
              <a:ext cx="2859274" cy="1812092"/>
            </a:xfrm>
            <a:prstGeom prst="rect">
              <a:avLst/>
            </a:prstGeom>
            <a:noFill/>
          </p:spPr>
          <p:txBody>
            <a:bodyPr wrap="none">
              <a:noAutofit/>
            </a:bodyPr>
            <a:lstStyle>
              <a:defPPr>
                <a:defRPr lang="zh-CN"/>
              </a:defPPr>
              <a:lvl1pPr>
                <a:lnSpc>
                  <a:spcPct val="150000"/>
                </a:lnSpc>
                <a:defRPr sz="1200" b="1">
                  <a:latin typeface="+mj-ea"/>
                  <a:ea typeface="+mj-ea"/>
                </a:defRPr>
              </a:lvl1pPr>
            </a:lstStyle>
            <a:p>
              <a:pPr defTabSz="685800" eaLnBrk="0" fontAlgn="base" hangingPunct="0">
                <a:spcBef>
                  <a:spcPct val="0"/>
                </a:spcBef>
                <a:spcAft>
                  <a:spcPct val="0"/>
                </a:spcAft>
                <a:defRPr/>
              </a:pPr>
              <a:r>
                <a:rPr lang="en-US" altLang="zh-CN" sz="1400" dirty="0">
                  <a:latin typeface="微软雅黑"/>
                  <a:ea typeface="微软雅黑"/>
                </a:rPr>
                <a:t>Year 2021</a:t>
              </a:r>
            </a:p>
            <a:p>
              <a:pPr lvl="0" eaLnBrk="0" fontAlgn="base" hangingPunct="0">
                <a:spcBef>
                  <a:spcPct val="0"/>
                </a:spcBef>
                <a:spcAft>
                  <a:spcPct val="0"/>
                </a:spcAft>
                <a:defRPr/>
              </a:pPr>
              <a:r>
                <a:rPr lang="en-US" altLang="zh-CN" sz="1400" b="0" dirty="0">
                  <a:solidFill>
                    <a:srgbClr val="000000"/>
                  </a:solidFill>
                  <a:latin typeface="微软雅黑"/>
                  <a:ea typeface="微软雅黑"/>
                </a:rPr>
                <a:t>3 GNN books released simultaneously:</a:t>
              </a:r>
            </a:p>
            <a:p>
              <a:pPr lvl="0" eaLnBrk="0" fontAlgn="base" hangingPunct="0">
                <a:spcBef>
                  <a:spcPct val="0"/>
                </a:spcBef>
                <a:spcAft>
                  <a:spcPct val="0"/>
                </a:spcAft>
                <a:defRPr/>
              </a:pPr>
              <a:r>
                <a:rPr lang="en-US" altLang="zh-CN" sz="1400" b="0" dirty="0">
                  <a:solidFill>
                    <a:srgbClr val="000000"/>
                  </a:solidFill>
                  <a:latin typeface="微软雅黑"/>
                  <a:ea typeface="微软雅黑"/>
                </a:rPr>
                <a:t>1</a:t>
              </a:r>
              <a:r>
                <a:rPr lang="zh-CN" altLang="en-US" sz="1400" b="0" dirty="0">
                  <a:solidFill>
                    <a:srgbClr val="000000"/>
                  </a:solidFill>
                  <a:latin typeface="微软雅黑"/>
                  <a:ea typeface="微软雅黑"/>
                </a:rPr>
                <a:t>）</a:t>
              </a:r>
              <a:r>
                <a:rPr lang="en-US" altLang="zh-CN" sz="1400" b="0" dirty="0">
                  <a:solidFill>
                    <a:srgbClr val="000000"/>
                  </a:solidFill>
                  <a:latin typeface="微软雅黑"/>
                  <a:ea typeface="微软雅黑"/>
                </a:rPr>
                <a:t>Prof. Liu (Tsinghua</a:t>
              </a:r>
              <a:r>
                <a:rPr lang="zh-CN" altLang="en-US" sz="1400" b="0" dirty="0">
                  <a:solidFill>
                    <a:srgbClr val="000000"/>
                  </a:solidFill>
                  <a:latin typeface="微软雅黑"/>
                  <a:ea typeface="微软雅黑"/>
                </a:rPr>
                <a:t>）</a:t>
              </a:r>
              <a:r>
                <a:rPr lang="en-US" altLang="zh-CN" sz="1400" b="0" dirty="0">
                  <a:solidFill>
                    <a:srgbClr val="000000"/>
                  </a:solidFill>
                  <a:latin typeface="微软雅黑"/>
                  <a:ea typeface="微软雅黑"/>
                </a:rPr>
                <a:t>et al.:</a:t>
              </a:r>
              <a:r>
                <a:rPr lang="zh-CN" altLang="en-US" sz="1400" b="0" dirty="0">
                  <a:solidFill>
                    <a:srgbClr val="000000"/>
                  </a:solidFill>
                  <a:latin typeface="微软雅黑"/>
                  <a:ea typeface="微软雅黑"/>
                </a:rPr>
                <a:t> </a:t>
              </a:r>
              <a:endParaRPr lang="en-US" altLang="zh-CN" sz="1400" b="0" dirty="0">
                <a:solidFill>
                  <a:srgbClr val="000000"/>
                </a:solidFill>
                <a:latin typeface="微软雅黑"/>
                <a:ea typeface="微软雅黑"/>
              </a:endParaRPr>
            </a:p>
            <a:p>
              <a:pPr lvl="0" eaLnBrk="0" fontAlgn="base" hangingPunct="0">
                <a:spcBef>
                  <a:spcPct val="0"/>
                </a:spcBef>
                <a:spcAft>
                  <a:spcPct val="0"/>
                </a:spcAft>
                <a:defRPr/>
              </a:pPr>
              <a:r>
                <a:rPr lang="en-US" altLang="zh-CN" sz="1400" b="0" dirty="0">
                  <a:solidFill>
                    <a:srgbClr val="000000"/>
                  </a:solidFill>
                  <a:latin typeface="微软雅黑"/>
                  <a:ea typeface="微软雅黑"/>
                </a:rPr>
                <a:t>“Introduction to Graph Neural Networks”</a:t>
              </a:r>
            </a:p>
            <a:p>
              <a:pPr lvl="0" eaLnBrk="0" fontAlgn="base" hangingPunct="0">
                <a:spcBef>
                  <a:spcPct val="0"/>
                </a:spcBef>
                <a:spcAft>
                  <a:spcPct val="0"/>
                </a:spcAft>
                <a:defRPr/>
              </a:pPr>
              <a:r>
                <a:rPr lang="en-US" altLang="zh-CN" sz="1400" b="0" dirty="0">
                  <a:solidFill>
                    <a:srgbClr val="000000"/>
                  </a:solidFill>
                  <a:latin typeface="微软雅黑"/>
                  <a:ea typeface="微软雅黑"/>
                </a:rPr>
                <a:t>2</a:t>
              </a:r>
              <a:r>
                <a:rPr lang="zh-CN" altLang="en-US" sz="1400" b="0" dirty="0">
                  <a:solidFill>
                    <a:srgbClr val="000000"/>
                  </a:solidFill>
                  <a:latin typeface="微软雅黑"/>
                  <a:ea typeface="微软雅黑"/>
                </a:rPr>
                <a:t>）</a:t>
              </a:r>
              <a:r>
                <a:rPr lang="en-US" altLang="zh-CN" sz="1400" b="0" dirty="0">
                  <a:solidFill>
                    <a:srgbClr val="000000"/>
                  </a:solidFill>
                  <a:latin typeface="微软雅黑"/>
                  <a:ea typeface="微软雅黑"/>
                </a:rPr>
                <a:t>Prof. Tang (MSU) et al.:</a:t>
              </a:r>
              <a:r>
                <a:rPr lang="zh-CN" altLang="en-US" sz="1400" b="0" dirty="0">
                  <a:solidFill>
                    <a:srgbClr val="000000"/>
                  </a:solidFill>
                  <a:latin typeface="微软雅黑"/>
                  <a:ea typeface="微软雅黑"/>
                </a:rPr>
                <a:t> </a:t>
              </a:r>
              <a:endParaRPr lang="en-US" altLang="zh-CN" sz="1400" b="0" dirty="0">
                <a:solidFill>
                  <a:srgbClr val="000000"/>
                </a:solidFill>
                <a:latin typeface="微软雅黑"/>
                <a:ea typeface="微软雅黑"/>
              </a:endParaRPr>
            </a:p>
            <a:p>
              <a:pPr lvl="0" eaLnBrk="0" fontAlgn="base" hangingPunct="0">
                <a:spcBef>
                  <a:spcPct val="0"/>
                </a:spcBef>
                <a:spcAft>
                  <a:spcPct val="0"/>
                </a:spcAft>
                <a:defRPr/>
              </a:pPr>
              <a:r>
                <a:rPr lang="en-US" altLang="zh-CN" sz="1400" b="0" dirty="0">
                  <a:solidFill>
                    <a:srgbClr val="000000"/>
                  </a:solidFill>
                  <a:latin typeface="微软雅黑"/>
                  <a:ea typeface="微软雅黑"/>
                </a:rPr>
                <a:t>“Deep learning on graphs”</a:t>
              </a:r>
            </a:p>
            <a:p>
              <a:pPr lvl="0" eaLnBrk="0" fontAlgn="base" hangingPunct="0">
                <a:spcBef>
                  <a:spcPct val="0"/>
                </a:spcBef>
                <a:spcAft>
                  <a:spcPct val="0"/>
                </a:spcAft>
                <a:defRPr/>
              </a:pPr>
              <a:r>
                <a:rPr lang="en-US" altLang="zh-CN" sz="1400" b="0" dirty="0">
                  <a:solidFill>
                    <a:srgbClr val="000000"/>
                  </a:solidFill>
                  <a:latin typeface="微软雅黑"/>
                  <a:ea typeface="微软雅黑"/>
                </a:rPr>
                <a:t>3</a:t>
              </a:r>
              <a:r>
                <a:rPr lang="zh-CN" altLang="en-US" sz="1400" b="0" dirty="0">
                  <a:solidFill>
                    <a:srgbClr val="000000"/>
                  </a:solidFill>
                  <a:latin typeface="微软雅黑"/>
                  <a:ea typeface="微软雅黑"/>
                </a:rPr>
                <a:t>）</a:t>
              </a:r>
              <a:r>
                <a:rPr lang="en-US" altLang="zh-CN" sz="1400" b="0" dirty="0">
                  <a:solidFill>
                    <a:srgbClr val="000000"/>
                  </a:solidFill>
                  <a:latin typeface="微软雅黑"/>
                  <a:ea typeface="微软雅黑"/>
                </a:rPr>
                <a:t>Prof. Hamilton (McGill): </a:t>
              </a:r>
            </a:p>
            <a:p>
              <a:pPr lvl="0" eaLnBrk="0" fontAlgn="base" hangingPunct="0">
                <a:spcBef>
                  <a:spcPct val="0"/>
                </a:spcBef>
                <a:spcAft>
                  <a:spcPct val="0"/>
                </a:spcAft>
                <a:defRPr/>
              </a:pPr>
              <a:r>
                <a:rPr lang="en-US" altLang="zh-CN" sz="1400" b="0" dirty="0">
                  <a:solidFill>
                    <a:srgbClr val="000000"/>
                  </a:solidFill>
                  <a:latin typeface="微软雅黑"/>
                  <a:ea typeface="微软雅黑"/>
                </a:rPr>
                <a:t>Graph representation learning</a:t>
              </a:r>
            </a:p>
          </p:txBody>
        </p:sp>
      </p:grpSp>
      <p:sp>
        <p:nvSpPr>
          <p:cNvPr id="26" name="îslïḍê">
            <a:extLst>
              <a:ext uri="{FF2B5EF4-FFF2-40B4-BE49-F238E27FC236}">
                <a16:creationId xmlns:a16="http://schemas.microsoft.com/office/drawing/2014/main" xmlns="" id="{8B9F4355-3D3B-A44F-BE40-9946FFAC3916}"/>
              </a:ext>
            </a:extLst>
          </p:cNvPr>
          <p:cNvSpPr txBox="1"/>
          <p:nvPr/>
        </p:nvSpPr>
        <p:spPr>
          <a:xfrm>
            <a:off x="9539084" y="1448998"/>
            <a:ext cx="2474501" cy="2289049"/>
          </a:xfrm>
          <a:prstGeom prst="rect">
            <a:avLst/>
          </a:prstGeom>
          <a:noFill/>
        </p:spPr>
        <p:txBody>
          <a:bodyPr wrap="none">
            <a:noAutofit/>
          </a:bodyPr>
          <a:lstStyle>
            <a:defPPr>
              <a:defRPr lang="zh-CN"/>
            </a:defPPr>
            <a:lvl1pPr>
              <a:lnSpc>
                <a:spcPct val="150000"/>
              </a:lnSpc>
              <a:defRPr sz="1200" b="1">
                <a:latin typeface="+mj-ea"/>
                <a:ea typeface="+mj-ea"/>
              </a:defRPr>
            </a:lvl1pPr>
          </a:lstStyle>
          <a:p>
            <a:pPr defTabSz="685800" eaLnBrk="0" fontAlgn="base" hangingPunct="0">
              <a:spcBef>
                <a:spcPct val="0"/>
              </a:spcBef>
              <a:spcAft>
                <a:spcPct val="0"/>
              </a:spcAft>
              <a:defRPr/>
            </a:pPr>
            <a:r>
              <a:rPr lang="en-US" altLang="zh-CN" sz="1400" dirty="0">
                <a:solidFill>
                  <a:srgbClr val="000000"/>
                </a:solidFill>
                <a:latin typeface="微软雅黑"/>
                <a:ea typeface="微软雅黑"/>
              </a:rPr>
              <a:t>Year 2022</a:t>
            </a:r>
          </a:p>
          <a:p>
            <a:pPr defTabSz="685800" eaLnBrk="0" fontAlgn="base" hangingPunct="0">
              <a:spcBef>
                <a:spcPct val="0"/>
              </a:spcBef>
              <a:spcAft>
                <a:spcPct val="0"/>
              </a:spcAft>
              <a:defRPr/>
            </a:pPr>
            <a:r>
              <a:rPr lang="en-US" altLang="zh-CN" sz="1400" b="0" dirty="0">
                <a:solidFill>
                  <a:srgbClr val="FF0000"/>
                </a:solidFill>
                <a:latin typeface="微软雅黑"/>
                <a:ea typeface="微软雅黑"/>
              </a:rPr>
              <a:t>Most comprehensive GNNs</a:t>
            </a:r>
          </a:p>
          <a:p>
            <a:pPr defTabSz="685800" eaLnBrk="0" fontAlgn="base" hangingPunct="0">
              <a:spcBef>
                <a:spcPct val="0"/>
              </a:spcBef>
              <a:spcAft>
                <a:spcPct val="0"/>
              </a:spcAft>
              <a:defRPr/>
            </a:pPr>
            <a:r>
              <a:rPr lang="en-US" altLang="zh-CN" sz="1400" b="0" dirty="0">
                <a:solidFill>
                  <a:srgbClr val="FF0000"/>
                </a:solidFill>
                <a:latin typeface="微软雅黑"/>
                <a:ea typeface="微软雅黑"/>
              </a:rPr>
              <a:t>Book (by Dr. L. Wu et al.): </a:t>
            </a:r>
          </a:p>
          <a:p>
            <a:pPr defTabSz="685800" eaLnBrk="0" fontAlgn="base" hangingPunct="0">
              <a:spcBef>
                <a:spcPct val="0"/>
              </a:spcBef>
              <a:spcAft>
                <a:spcPct val="0"/>
              </a:spcAft>
              <a:defRPr/>
            </a:pPr>
            <a:r>
              <a:rPr lang="en-US" altLang="zh-CN" sz="1400" b="0" dirty="0">
                <a:solidFill>
                  <a:srgbClr val="FF0000"/>
                </a:solidFill>
                <a:latin typeface="微软雅黑"/>
                <a:ea typeface="微软雅黑"/>
              </a:rPr>
              <a:t> "Graph Neural Networks: </a:t>
            </a:r>
          </a:p>
          <a:p>
            <a:pPr defTabSz="685800" eaLnBrk="0" fontAlgn="base" hangingPunct="0">
              <a:spcBef>
                <a:spcPct val="0"/>
              </a:spcBef>
              <a:spcAft>
                <a:spcPct val="0"/>
              </a:spcAft>
              <a:defRPr/>
            </a:pPr>
            <a:r>
              <a:rPr lang="en-US" altLang="zh-CN" sz="1400" b="0" dirty="0">
                <a:solidFill>
                  <a:srgbClr val="FF0000"/>
                </a:solidFill>
                <a:latin typeface="微软雅黑"/>
                <a:ea typeface="微软雅黑"/>
              </a:rPr>
              <a:t>Foundations, Frontiers, </a:t>
            </a:r>
          </a:p>
          <a:p>
            <a:pPr defTabSz="685800" eaLnBrk="0" fontAlgn="base" hangingPunct="0">
              <a:spcBef>
                <a:spcPct val="0"/>
              </a:spcBef>
              <a:spcAft>
                <a:spcPct val="0"/>
              </a:spcAft>
              <a:defRPr/>
            </a:pPr>
            <a:r>
              <a:rPr lang="en-US" altLang="zh-CN" sz="1400" b="0" dirty="0">
                <a:solidFill>
                  <a:srgbClr val="FF0000"/>
                </a:solidFill>
                <a:latin typeface="微软雅黑"/>
                <a:ea typeface="微软雅黑"/>
              </a:rPr>
              <a:t>Applications" by Springer</a:t>
            </a:r>
          </a:p>
          <a:p>
            <a:pPr defTabSz="685800" eaLnBrk="0" fontAlgn="base" hangingPunct="0">
              <a:spcBef>
                <a:spcPct val="0"/>
              </a:spcBef>
              <a:spcAft>
                <a:spcPct val="0"/>
              </a:spcAft>
              <a:defRPr/>
            </a:pPr>
            <a:endParaRPr lang="en-US" sz="900" b="0" dirty="0">
              <a:solidFill>
                <a:srgbClr val="000000"/>
              </a:solidFill>
              <a:latin typeface="微软雅黑"/>
              <a:ea typeface="微软雅黑"/>
            </a:endParaRPr>
          </a:p>
        </p:txBody>
      </p:sp>
      <p:cxnSp>
        <p:nvCxnSpPr>
          <p:cNvPr id="27" name="直接连接符 36">
            <a:extLst>
              <a:ext uri="{FF2B5EF4-FFF2-40B4-BE49-F238E27FC236}">
                <a16:creationId xmlns:a16="http://schemas.microsoft.com/office/drawing/2014/main" xmlns="" id="{3D85CB45-F6B5-CF4B-AA38-186690DCDDFC}"/>
              </a:ext>
            </a:extLst>
          </p:cNvPr>
          <p:cNvCxnSpPr>
            <a:cxnSpLocks/>
          </p:cNvCxnSpPr>
          <p:nvPr/>
        </p:nvCxnSpPr>
        <p:spPr>
          <a:xfrm flipH="1">
            <a:off x="870170" y="4039094"/>
            <a:ext cx="1950" cy="1409789"/>
          </a:xfrm>
          <a:prstGeom prst="line">
            <a:avLst/>
          </a:prstGeom>
          <a:ln w="3175">
            <a:solidFill>
              <a:srgbClr val="95A5A6"/>
            </a:solidFill>
            <a:prstDash val="dash"/>
          </a:ln>
        </p:spPr>
        <p:style>
          <a:lnRef idx="1">
            <a:schemeClr val="accent1"/>
          </a:lnRef>
          <a:fillRef idx="0">
            <a:schemeClr val="accent1"/>
          </a:fillRef>
          <a:effectRef idx="0">
            <a:schemeClr val="accent1"/>
          </a:effectRef>
          <a:fontRef idx="minor">
            <a:schemeClr val="tx1"/>
          </a:fontRef>
        </p:style>
      </p:cxnSp>
      <p:cxnSp>
        <p:nvCxnSpPr>
          <p:cNvPr id="28" name="直接连接符 37">
            <a:extLst>
              <a:ext uri="{FF2B5EF4-FFF2-40B4-BE49-F238E27FC236}">
                <a16:creationId xmlns:a16="http://schemas.microsoft.com/office/drawing/2014/main" xmlns="" id="{42D11EC4-BC9E-3D4A-A34D-F28DED700AAD}"/>
              </a:ext>
            </a:extLst>
          </p:cNvPr>
          <p:cNvCxnSpPr>
            <a:cxnSpLocks/>
          </p:cNvCxnSpPr>
          <p:nvPr/>
        </p:nvCxnSpPr>
        <p:spPr>
          <a:xfrm>
            <a:off x="870170" y="5448778"/>
            <a:ext cx="689612" cy="0"/>
          </a:xfrm>
          <a:prstGeom prst="line">
            <a:avLst/>
          </a:prstGeom>
          <a:ln>
            <a:solidFill>
              <a:srgbClr val="95A5A6"/>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38" name="直接连接符 21">
            <a:extLst>
              <a:ext uri="{FF2B5EF4-FFF2-40B4-BE49-F238E27FC236}">
                <a16:creationId xmlns:a16="http://schemas.microsoft.com/office/drawing/2014/main" xmlns="" id="{45985189-4E2E-A54D-87FA-D7E2D022FB86}"/>
              </a:ext>
            </a:extLst>
          </p:cNvPr>
          <p:cNvCxnSpPr/>
          <p:nvPr/>
        </p:nvCxnSpPr>
        <p:spPr>
          <a:xfrm>
            <a:off x="9223524" y="2346065"/>
            <a:ext cx="8429" cy="1407687"/>
          </a:xfrm>
          <a:prstGeom prst="line">
            <a:avLst/>
          </a:prstGeom>
          <a:ln w="3175">
            <a:solidFill>
              <a:srgbClr val="95A5A6"/>
            </a:solidFill>
            <a:prstDash val="dash"/>
          </a:ln>
        </p:spPr>
        <p:style>
          <a:lnRef idx="1">
            <a:schemeClr val="accent1"/>
          </a:lnRef>
          <a:fillRef idx="0">
            <a:schemeClr val="accent1"/>
          </a:fillRef>
          <a:effectRef idx="0">
            <a:schemeClr val="accent1"/>
          </a:effectRef>
          <a:fontRef idx="minor">
            <a:schemeClr val="tx1"/>
          </a:fontRef>
        </p:style>
      </p:cxnSp>
      <p:cxnSp>
        <p:nvCxnSpPr>
          <p:cNvPr id="39" name="直接连接符 22">
            <a:extLst>
              <a:ext uri="{FF2B5EF4-FFF2-40B4-BE49-F238E27FC236}">
                <a16:creationId xmlns:a16="http://schemas.microsoft.com/office/drawing/2014/main" xmlns="" id="{19163A7E-17C8-0045-AB71-AB4848709BF2}"/>
              </a:ext>
            </a:extLst>
          </p:cNvPr>
          <p:cNvCxnSpPr>
            <a:cxnSpLocks/>
          </p:cNvCxnSpPr>
          <p:nvPr/>
        </p:nvCxnSpPr>
        <p:spPr>
          <a:xfrm>
            <a:off x="9223524" y="2335417"/>
            <a:ext cx="257996" cy="0"/>
          </a:xfrm>
          <a:prstGeom prst="line">
            <a:avLst/>
          </a:prstGeom>
          <a:ln>
            <a:solidFill>
              <a:srgbClr val="95A5A6"/>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41" name="直接连接符 18">
            <a:extLst>
              <a:ext uri="{FF2B5EF4-FFF2-40B4-BE49-F238E27FC236}">
                <a16:creationId xmlns:a16="http://schemas.microsoft.com/office/drawing/2014/main" xmlns="" id="{FB6A0463-47FD-DE4E-BF15-CCD5690865A2}"/>
              </a:ext>
            </a:extLst>
          </p:cNvPr>
          <p:cNvCxnSpPr/>
          <p:nvPr/>
        </p:nvCxnSpPr>
        <p:spPr>
          <a:xfrm>
            <a:off x="7548491" y="5576969"/>
            <a:ext cx="689612" cy="0"/>
          </a:xfrm>
          <a:prstGeom prst="line">
            <a:avLst/>
          </a:prstGeom>
          <a:ln>
            <a:solidFill>
              <a:srgbClr val="95A5A6"/>
            </a:solidFill>
            <a:prstDash val="dash"/>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70195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2048"/>
        <p:cNvGrpSpPr/>
        <p:nvPr/>
      </p:nvGrpSpPr>
      <p:grpSpPr>
        <a:xfrm>
          <a:off x="0" y="0"/>
          <a:ext cx="0" cy="0"/>
          <a:chOff x="0" y="0"/>
          <a:chExt cx="0" cy="0"/>
        </a:xfrm>
      </p:grpSpPr>
      <p:sp>
        <p:nvSpPr>
          <p:cNvPr id="2049" name="Google Shape;2049;p134"/>
          <p:cNvSpPr txBox="1">
            <a:spLocks noGrp="1"/>
          </p:cNvSpPr>
          <p:nvPr>
            <p:ph type="title"/>
          </p:nvPr>
        </p:nvSpPr>
        <p:spPr>
          <a:xfrm>
            <a:off x="838200" y="15320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3600" b="1" dirty="0">
                <a:solidFill>
                  <a:srgbClr val="C00000"/>
                </a:solidFill>
              </a:rPr>
              <a:t>Compare to Single Data Modality Extraction</a:t>
            </a:r>
            <a:endParaRPr sz="3600" b="1" dirty="0">
              <a:solidFill>
                <a:srgbClr val="C00000"/>
              </a:solidFill>
            </a:endParaRPr>
          </a:p>
        </p:txBody>
      </p:sp>
      <p:sp>
        <p:nvSpPr>
          <p:cNvPr id="2050" name="Google Shape;2050;p134"/>
          <p:cNvSpPr txBox="1">
            <a:spLocks noGrp="1"/>
          </p:cNvSpPr>
          <p:nvPr>
            <p:ph type="body" idx="1"/>
          </p:nvPr>
        </p:nvSpPr>
        <p:spPr>
          <a:xfrm>
            <a:off x="6106624" y="1262557"/>
            <a:ext cx="5164016" cy="1112716"/>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Image helps textual event extraction.</a:t>
            </a:r>
            <a:endParaRPr/>
          </a:p>
          <a:p>
            <a:pPr marL="228600" lvl="0" indent="-50800" algn="l" rtl="0">
              <a:lnSpc>
                <a:spcPct val="90000"/>
              </a:lnSpc>
              <a:spcBef>
                <a:spcPts val="1000"/>
              </a:spcBef>
              <a:spcAft>
                <a:spcPts val="0"/>
              </a:spcAft>
              <a:buClr>
                <a:schemeClr val="dk1"/>
              </a:buClr>
              <a:buSzPts val="2800"/>
              <a:buNone/>
            </a:pPr>
            <a:endParaRPr/>
          </a:p>
        </p:txBody>
      </p:sp>
      <p:sp>
        <p:nvSpPr>
          <p:cNvPr id="2051" name="Google Shape;2051;p1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120</a:t>
            </a:fld>
            <a:endParaRPr/>
          </a:p>
        </p:txBody>
      </p:sp>
      <p:pic>
        <p:nvPicPr>
          <p:cNvPr id="2052" name="Google Shape;2052;p134"/>
          <p:cNvPicPr preferRelativeResize="0"/>
          <p:nvPr/>
        </p:nvPicPr>
        <p:blipFill rotWithShape="1">
          <a:blip r:embed="rId3">
            <a:alphaModFix/>
          </a:blip>
          <a:srcRect r="51839"/>
          <a:stretch/>
        </p:blipFill>
        <p:spPr>
          <a:xfrm>
            <a:off x="6702005" y="2466368"/>
            <a:ext cx="3858551" cy="3503725"/>
          </a:xfrm>
          <a:prstGeom prst="rect">
            <a:avLst/>
          </a:prstGeom>
          <a:noFill/>
          <a:ln>
            <a:noFill/>
          </a:ln>
        </p:spPr>
      </p:pic>
      <p:pic>
        <p:nvPicPr>
          <p:cNvPr id="2053" name="Google Shape;2053;p134"/>
          <p:cNvPicPr preferRelativeResize="0"/>
          <p:nvPr/>
        </p:nvPicPr>
        <p:blipFill rotWithShape="1">
          <a:blip r:embed="rId3">
            <a:alphaModFix/>
          </a:blip>
          <a:srcRect l="47965"/>
          <a:stretch/>
        </p:blipFill>
        <p:spPr>
          <a:xfrm>
            <a:off x="1466346" y="2422312"/>
            <a:ext cx="4168932" cy="3503725"/>
          </a:xfrm>
          <a:prstGeom prst="rect">
            <a:avLst/>
          </a:prstGeom>
          <a:noFill/>
          <a:ln>
            <a:noFill/>
          </a:ln>
        </p:spPr>
      </p:pic>
      <p:sp>
        <p:nvSpPr>
          <p:cNvPr id="2054" name="Google Shape;2054;p134"/>
          <p:cNvSpPr/>
          <p:nvPr/>
        </p:nvSpPr>
        <p:spPr>
          <a:xfrm>
            <a:off x="838200" y="1245297"/>
            <a:ext cx="4760536" cy="1112715"/>
          </a:xfrm>
          <a:prstGeom prst="rect">
            <a:avLst/>
          </a:prstGeom>
          <a:noFill/>
          <a:ln>
            <a:noFill/>
          </a:ln>
        </p:spPr>
        <p:txBody>
          <a:bodyPr spcFirstLastPara="1" wrap="square" lIns="91425" tIns="45675" rIns="91425" bIns="45675" anchor="t" anchorCtr="0">
            <a:noAutofit/>
          </a:bodyPr>
          <a:lstStyle/>
          <a:p>
            <a:pPr marL="609585" marR="0" lvl="0" indent="-423323" algn="l" rtl="0">
              <a:lnSpc>
                <a:spcPct val="100000"/>
              </a:lnSpc>
              <a:spcBef>
                <a:spcPts val="1067"/>
              </a:spcBef>
              <a:spcAft>
                <a:spcPts val="0"/>
              </a:spcAft>
              <a:buClr>
                <a:schemeClr val="dk1"/>
              </a:buClr>
              <a:buSzPts val="1400"/>
              <a:buFont typeface="Arial"/>
              <a:buChar char="•"/>
            </a:pPr>
            <a:r>
              <a:rPr lang="en-US" sz="2400" b="0" i="0" u="none" strike="noStrike" cap="none">
                <a:solidFill>
                  <a:schemeClr val="dk1"/>
                </a:solidFill>
                <a:latin typeface="Arial"/>
                <a:ea typeface="Arial"/>
                <a:cs typeface="Arial"/>
                <a:sym typeface="Arial"/>
              </a:rPr>
              <a:t>Surrounding sentence helps visual event extraction.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2058"/>
        <p:cNvGrpSpPr/>
        <p:nvPr/>
      </p:nvGrpSpPr>
      <p:grpSpPr>
        <a:xfrm>
          <a:off x="0" y="0"/>
          <a:ext cx="0" cy="0"/>
          <a:chOff x="0" y="0"/>
          <a:chExt cx="0" cy="0"/>
        </a:xfrm>
      </p:grpSpPr>
      <p:sp>
        <p:nvSpPr>
          <p:cNvPr id="2059" name="Google Shape;2059;p1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3600" b="1" dirty="0">
                <a:solidFill>
                  <a:srgbClr val="C00000"/>
                </a:solidFill>
              </a:rPr>
              <a:t>Compare to Cross-media Flat Representation</a:t>
            </a:r>
            <a:endParaRPr sz="3600" b="1" dirty="0">
              <a:solidFill>
                <a:srgbClr val="C00000"/>
              </a:solidFill>
            </a:endParaRPr>
          </a:p>
        </p:txBody>
      </p:sp>
      <p:sp>
        <p:nvSpPr>
          <p:cNvPr id="2060" name="Google Shape;2060;p13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sp>
        <p:nvSpPr>
          <p:cNvPr id="2061" name="Google Shape;2061;p1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121</a:t>
            </a:fld>
            <a:endParaRPr/>
          </a:p>
        </p:txBody>
      </p:sp>
      <p:graphicFrame>
        <p:nvGraphicFramePr>
          <p:cNvPr id="2062" name="Google Shape;2062;p135"/>
          <p:cNvGraphicFramePr/>
          <p:nvPr/>
        </p:nvGraphicFramePr>
        <p:xfrm>
          <a:off x="964644" y="4778036"/>
          <a:ext cx="4793025" cy="967125"/>
        </p:xfrm>
        <a:graphic>
          <a:graphicData uri="http://schemas.openxmlformats.org/drawingml/2006/table">
            <a:tbl>
              <a:tblPr firstRow="1" bandRow="1">
                <a:noFill/>
              </a:tblPr>
              <a:tblGrid>
                <a:gridCol w="733500">
                  <a:extLst>
                    <a:ext uri="{9D8B030D-6E8A-4147-A177-3AD203B41FA5}">
                      <a16:colId xmlns:a16="http://schemas.microsoft.com/office/drawing/2014/main" xmlns="" val="20000"/>
                    </a:ext>
                  </a:extLst>
                </a:gridCol>
                <a:gridCol w="2191100">
                  <a:extLst>
                    <a:ext uri="{9D8B030D-6E8A-4147-A177-3AD203B41FA5}">
                      <a16:colId xmlns:a16="http://schemas.microsoft.com/office/drawing/2014/main" xmlns="" val="20001"/>
                    </a:ext>
                  </a:extLst>
                </a:gridCol>
                <a:gridCol w="850200">
                  <a:extLst>
                    <a:ext uri="{9D8B030D-6E8A-4147-A177-3AD203B41FA5}">
                      <a16:colId xmlns:a16="http://schemas.microsoft.com/office/drawing/2014/main" xmlns="" val="20002"/>
                    </a:ext>
                  </a:extLst>
                </a:gridCol>
                <a:gridCol w="1018225">
                  <a:extLst>
                    <a:ext uri="{9D8B030D-6E8A-4147-A177-3AD203B41FA5}">
                      <a16:colId xmlns:a16="http://schemas.microsoft.com/office/drawing/2014/main" xmlns="" val="20003"/>
                    </a:ext>
                  </a:extLst>
                </a:gridCol>
              </a:tblGrid>
              <a:tr h="317925">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t>Model</a:t>
                      </a:r>
                      <a:endParaRPr sz="1500" b="1" u="none" strike="noStrike" cap="none">
                        <a:latin typeface="Arial"/>
                        <a:ea typeface="Arial"/>
                        <a:cs typeface="Arial"/>
                        <a:sym typeface="Arial"/>
                      </a:endParaRPr>
                    </a:p>
                  </a:txBody>
                  <a:tcPr marL="28575" marR="28575" marT="19050" marB="19050" anchor="ct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1" u="none" strike="noStrike" cap="none">
                          <a:latin typeface="Arial"/>
                          <a:ea typeface="Arial"/>
                          <a:cs typeface="Arial"/>
                          <a:sym typeface="Arial"/>
                        </a:rPr>
                        <a:t>Event Type</a:t>
                      </a:r>
                      <a:endParaRPr sz="1400" u="none" strike="noStrike" cap="none"/>
                    </a:p>
                  </a:txBody>
                  <a:tcPr marL="28575" marR="28575" marT="19050" marB="19050" anchor="ctr"/>
                </a:tc>
                <a:tc gridSpan="2">
                  <a:txBody>
                    <a:bodyPr/>
                    <a:lstStyle/>
                    <a:p>
                      <a:pPr marL="0" marR="0" lvl="0" indent="0" algn="ctr" rtl="0">
                        <a:lnSpc>
                          <a:spcPct val="100000"/>
                        </a:lnSpc>
                        <a:spcBef>
                          <a:spcPts val="0"/>
                        </a:spcBef>
                        <a:spcAft>
                          <a:spcPts val="0"/>
                        </a:spcAft>
                        <a:buClr>
                          <a:srgbClr val="000000"/>
                        </a:buClr>
                        <a:buSzPts val="1500"/>
                        <a:buFont typeface="Arial"/>
                        <a:buNone/>
                      </a:pPr>
                      <a:r>
                        <a:rPr lang="en-US" sz="1500" b="1" u="none" strike="noStrike" cap="none">
                          <a:latin typeface="Arial"/>
                          <a:ea typeface="Arial"/>
                          <a:cs typeface="Arial"/>
                          <a:sym typeface="Arial"/>
                        </a:rPr>
                        <a:t>Argument Role</a:t>
                      </a:r>
                      <a:endParaRPr sz="1400" u="none" strike="noStrike" cap="none"/>
                    </a:p>
                  </a:txBody>
                  <a:tcPr marL="28575" marR="28575" marT="19050" marB="19050" anchor="ctr"/>
                </a:tc>
                <a:tc hMerge="1">
                  <a:txBody>
                    <a:bodyPr/>
                    <a:lstStyle/>
                    <a:p>
                      <a:endParaRPr lang="en-US"/>
                    </a:p>
                  </a:txBody>
                  <a:tcPr/>
                </a:tc>
                <a:extLst>
                  <a:ext uri="{0D108BD9-81ED-4DB2-BD59-A6C34878D82A}">
                    <a16:rowId xmlns:a16="http://schemas.microsoft.com/office/drawing/2014/main" xmlns="" val="10000"/>
                  </a:ext>
                </a:extLst>
              </a:tr>
              <a:tr h="324600">
                <a:tc>
                  <a:txBody>
                    <a:bodyPr/>
                    <a:lstStyle/>
                    <a:p>
                      <a:pPr marL="0" marR="0" lvl="0" indent="0" algn="l" rtl="0">
                        <a:lnSpc>
                          <a:spcPct val="100000"/>
                        </a:lnSpc>
                        <a:spcBef>
                          <a:spcPts val="0"/>
                        </a:spcBef>
                        <a:spcAft>
                          <a:spcPts val="0"/>
                        </a:spcAft>
                        <a:buClr>
                          <a:srgbClr val="000000"/>
                        </a:buClr>
                        <a:buSzPts val="1500"/>
                        <a:buFont typeface="Arial"/>
                        <a:buNone/>
                      </a:pPr>
                      <a:r>
                        <a:rPr lang="en-US" sz="1500" u="none" strike="noStrike" cap="none"/>
                        <a:t>Flat</a:t>
                      </a:r>
                      <a:endParaRPr sz="1500" u="none" strike="noStrike" cap="none">
                        <a:latin typeface="Arial"/>
                        <a:ea typeface="Arial"/>
                        <a:cs typeface="Arial"/>
                        <a:sym typeface="Arial"/>
                      </a:endParaRPr>
                    </a:p>
                  </a:txBody>
                  <a:tcPr marL="28575" marR="28575" marT="19050" marB="19050" anchor="ctr"/>
                </a:tc>
                <a:tc>
                  <a:txBody>
                    <a:bodyPr/>
                    <a:lstStyle/>
                    <a:p>
                      <a:pPr marL="0" marR="0" lvl="0" indent="0" algn="l" rtl="0">
                        <a:lnSpc>
                          <a:spcPct val="100000"/>
                        </a:lnSpc>
                        <a:spcBef>
                          <a:spcPts val="0"/>
                        </a:spcBef>
                        <a:spcAft>
                          <a:spcPts val="0"/>
                        </a:spcAft>
                        <a:buClr>
                          <a:srgbClr val="000000"/>
                        </a:buClr>
                        <a:buSzPts val="1500"/>
                        <a:buFont typeface="Arial"/>
                        <a:buNone/>
                      </a:pPr>
                      <a:r>
                        <a:rPr lang="en-US" sz="1500" u="none" strike="noStrike" cap="none">
                          <a:latin typeface="Arial"/>
                          <a:ea typeface="Arial"/>
                          <a:cs typeface="Arial"/>
                          <a:sym typeface="Arial"/>
                        </a:rPr>
                        <a:t>Justice.ArrestJail</a:t>
                      </a:r>
                      <a:endParaRPr sz="1500" u="none" strike="noStrike" cap="none">
                        <a:latin typeface="Arial"/>
                        <a:ea typeface="Arial"/>
                        <a:cs typeface="Arial"/>
                        <a:sym typeface="Arial"/>
                      </a:endParaRPr>
                    </a:p>
                  </a:txBody>
                  <a:tcPr marL="28575" marR="28575" marT="19050" marB="19050" anchor="ctr"/>
                </a:tc>
                <a:tc>
                  <a:txBody>
                    <a:bodyPr/>
                    <a:lstStyle/>
                    <a:p>
                      <a:pPr marL="0" marR="0" lvl="0" indent="0" algn="l" rtl="0">
                        <a:lnSpc>
                          <a:spcPct val="100000"/>
                        </a:lnSpc>
                        <a:spcBef>
                          <a:spcPts val="0"/>
                        </a:spcBef>
                        <a:spcAft>
                          <a:spcPts val="0"/>
                        </a:spcAft>
                        <a:buClr>
                          <a:srgbClr val="000000"/>
                        </a:buClr>
                        <a:buSzPts val="1500"/>
                        <a:buFont typeface="Arial"/>
                        <a:buNone/>
                      </a:pPr>
                      <a:r>
                        <a:rPr lang="en-US" sz="1500" u="none" strike="noStrike" cap="none">
                          <a:latin typeface="Arial"/>
                          <a:ea typeface="Arial"/>
                          <a:cs typeface="Arial"/>
                          <a:sym typeface="Arial"/>
                        </a:rPr>
                        <a:t>Agent =</a:t>
                      </a:r>
                      <a:endParaRPr sz="1400" u="none" strike="noStrike" cap="none"/>
                    </a:p>
                  </a:txBody>
                  <a:tcPr marL="28575" marR="28575" marT="19050" marB="19050"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man</a:t>
                      </a:r>
                      <a:endParaRPr sz="1400" u="none" strike="noStrike" cap="none"/>
                    </a:p>
                  </a:txBody>
                  <a:tcPr marL="28575" marR="28575" marT="19050" marB="19050" anchor="ctr">
                    <a:lnT w="28575" cap="flat" cmpd="sng">
                      <a:solidFill>
                        <a:schemeClr val="dk1"/>
                      </a:solidFill>
                      <a:prstDash val="solid"/>
                      <a:round/>
                      <a:headEnd type="none" w="sm" len="sm"/>
                      <a:tailEnd type="none" w="sm" len="sm"/>
                    </a:lnT>
                  </a:tcPr>
                </a:tc>
                <a:extLst>
                  <a:ext uri="{0D108BD9-81ED-4DB2-BD59-A6C34878D82A}">
                    <a16:rowId xmlns:a16="http://schemas.microsoft.com/office/drawing/2014/main" xmlns="" val="10001"/>
                  </a:ext>
                </a:extLst>
              </a:tr>
              <a:tr h="324600">
                <a:tc>
                  <a:txBody>
                    <a:bodyPr/>
                    <a:lstStyle/>
                    <a:p>
                      <a:pPr marL="0" marR="0" lvl="0" indent="0" algn="l" rtl="0">
                        <a:lnSpc>
                          <a:spcPct val="100000"/>
                        </a:lnSpc>
                        <a:spcBef>
                          <a:spcPts val="0"/>
                        </a:spcBef>
                        <a:spcAft>
                          <a:spcPts val="0"/>
                        </a:spcAft>
                        <a:buClr>
                          <a:srgbClr val="000000"/>
                        </a:buClr>
                        <a:buSzPts val="1500"/>
                        <a:buFont typeface="Arial"/>
                        <a:buNone/>
                      </a:pPr>
                      <a:r>
                        <a:rPr lang="en-US" sz="1500" u="none" strike="noStrike" cap="none">
                          <a:latin typeface="Arial"/>
                          <a:ea typeface="Arial"/>
                          <a:cs typeface="Arial"/>
                          <a:sym typeface="Arial"/>
                        </a:rPr>
                        <a:t>Ours</a:t>
                      </a:r>
                      <a:endParaRPr sz="1400" u="none" strike="noStrike" cap="none"/>
                    </a:p>
                  </a:txBody>
                  <a:tcPr marL="28575" marR="28575" marT="19050" marB="19050" anchor="ctr"/>
                </a:tc>
                <a:tc>
                  <a:txBody>
                    <a:bodyPr/>
                    <a:lstStyle/>
                    <a:p>
                      <a:pPr marL="0" marR="0" lvl="0" indent="0" algn="l" rtl="0">
                        <a:lnSpc>
                          <a:spcPct val="100000"/>
                        </a:lnSpc>
                        <a:spcBef>
                          <a:spcPts val="0"/>
                        </a:spcBef>
                        <a:spcAft>
                          <a:spcPts val="0"/>
                        </a:spcAft>
                        <a:buClr>
                          <a:srgbClr val="000000"/>
                        </a:buClr>
                        <a:buSzPts val="1500"/>
                        <a:buFont typeface="Arial"/>
                        <a:buNone/>
                      </a:pPr>
                      <a:r>
                        <a:rPr lang="en-US" sz="1500" u="none" strike="noStrike" cap="none">
                          <a:latin typeface="Arial"/>
                          <a:ea typeface="Arial"/>
                          <a:cs typeface="Arial"/>
                          <a:sym typeface="Arial"/>
                        </a:rPr>
                        <a:t>Justice.ArrestJail</a:t>
                      </a:r>
                      <a:endParaRPr sz="1500" u="none" strike="noStrike" cap="none">
                        <a:latin typeface="Arial"/>
                        <a:ea typeface="Arial"/>
                        <a:cs typeface="Arial"/>
                        <a:sym typeface="Arial"/>
                      </a:endParaRPr>
                    </a:p>
                  </a:txBody>
                  <a:tcPr marL="28575" marR="28575" marT="19050" marB="19050" anchor="ctr"/>
                </a:tc>
                <a:tc>
                  <a:txBody>
                    <a:bodyPr/>
                    <a:lstStyle/>
                    <a:p>
                      <a:pPr marL="0" marR="0" lvl="0" indent="0" algn="l" rtl="0">
                        <a:lnSpc>
                          <a:spcPct val="100000"/>
                        </a:lnSpc>
                        <a:spcBef>
                          <a:spcPts val="0"/>
                        </a:spcBef>
                        <a:spcAft>
                          <a:spcPts val="0"/>
                        </a:spcAft>
                        <a:buClr>
                          <a:srgbClr val="000000"/>
                        </a:buClr>
                        <a:buSzPts val="1500"/>
                        <a:buFont typeface="Arial"/>
                        <a:buNone/>
                      </a:pPr>
                      <a:r>
                        <a:rPr lang="en-US" sz="1500" u="none" strike="noStrike" cap="none">
                          <a:latin typeface="Arial"/>
                          <a:ea typeface="Arial"/>
                          <a:cs typeface="Arial"/>
                          <a:sym typeface="Arial"/>
                        </a:rPr>
                        <a:t>Entity =</a:t>
                      </a:r>
                      <a:endParaRPr sz="1400" u="none" strike="noStrike" cap="none"/>
                    </a:p>
                  </a:txBody>
                  <a:tcPr marL="28575" marR="28575" marT="19050" marB="19050"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man</a:t>
                      </a:r>
                      <a:endParaRPr sz="1400" u="none" strike="noStrike" cap="none"/>
                    </a:p>
                  </a:txBody>
                  <a:tcPr marL="28575" marR="28575" marT="19050" marB="19050" anchor="ctr"/>
                </a:tc>
                <a:extLst>
                  <a:ext uri="{0D108BD9-81ED-4DB2-BD59-A6C34878D82A}">
                    <a16:rowId xmlns:a16="http://schemas.microsoft.com/office/drawing/2014/main" xmlns="" val="10002"/>
                  </a:ext>
                </a:extLst>
              </a:tr>
            </a:tbl>
          </a:graphicData>
        </a:graphic>
      </p:graphicFrame>
      <p:pic>
        <p:nvPicPr>
          <p:cNvPr id="2063" name="Google Shape;2063;p135" descr="A person standing in front of a crowd&#10;&#10;Description automatically generated"/>
          <p:cNvPicPr preferRelativeResize="0"/>
          <p:nvPr/>
        </p:nvPicPr>
        <p:blipFill rotWithShape="1">
          <a:blip r:embed="rId3">
            <a:alphaModFix/>
          </a:blip>
          <a:srcRect/>
          <a:stretch/>
        </p:blipFill>
        <p:spPr>
          <a:xfrm>
            <a:off x="1393375" y="1780833"/>
            <a:ext cx="3989155" cy="2587027"/>
          </a:xfrm>
          <a:prstGeom prst="rect">
            <a:avLst/>
          </a:prstGeom>
          <a:noFill/>
          <a:ln>
            <a:noFill/>
          </a:ln>
        </p:spPr>
      </p:pic>
      <p:graphicFrame>
        <p:nvGraphicFramePr>
          <p:cNvPr id="2064" name="Google Shape;2064;p135"/>
          <p:cNvGraphicFramePr/>
          <p:nvPr/>
        </p:nvGraphicFramePr>
        <p:xfrm>
          <a:off x="6282820" y="4774527"/>
          <a:ext cx="4793025" cy="967125"/>
        </p:xfrm>
        <a:graphic>
          <a:graphicData uri="http://schemas.openxmlformats.org/drawingml/2006/table">
            <a:tbl>
              <a:tblPr firstRow="1" bandRow="1">
                <a:noFill/>
              </a:tblPr>
              <a:tblGrid>
                <a:gridCol w="733500">
                  <a:extLst>
                    <a:ext uri="{9D8B030D-6E8A-4147-A177-3AD203B41FA5}">
                      <a16:colId xmlns:a16="http://schemas.microsoft.com/office/drawing/2014/main" xmlns="" val="20000"/>
                    </a:ext>
                  </a:extLst>
                </a:gridCol>
                <a:gridCol w="2191100">
                  <a:extLst>
                    <a:ext uri="{9D8B030D-6E8A-4147-A177-3AD203B41FA5}">
                      <a16:colId xmlns:a16="http://schemas.microsoft.com/office/drawing/2014/main" xmlns="" val="20001"/>
                    </a:ext>
                  </a:extLst>
                </a:gridCol>
                <a:gridCol w="850200">
                  <a:extLst>
                    <a:ext uri="{9D8B030D-6E8A-4147-A177-3AD203B41FA5}">
                      <a16:colId xmlns:a16="http://schemas.microsoft.com/office/drawing/2014/main" xmlns="" val="20002"/>
                    </a:ext>
                  </a:extLst>
                </a:gridCol>
                <a:gridCol w="1018225">
                  <a:extLst>
                    <a:ext uri="{9D8B030D-6E8A-4147-A177-3AD203B41FA5}">
                      <a16:colId xmlns:a16="http://schemas.microsoft.com/office/drawing/2014/main" xmlns="" val="20003"/>
                    </a:ext>
                  </a:extLst>
                </a:gridCol>
              </a:tblGrid>
              <a:tr h="317925">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t>Model</a:t>
                      </a:r>
                      <a:endParaRPr sz="1500" b="1" u="none" strike="noStrike" cap="none">
                        <a:latin typeface="Arial"/>
                        <a:ea typeface="Arial"/>
                        <a:cs typeface="Arial"/>
                        <a:sym typeface="Arial"/>
                      </a:endParaRPr>
                    </a:p>
                  </a:txBody>
                  <a:tcPr marL="28575" marR="28575" marT="19050" marB="19050" anchor="ct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1" u="none" strike="noStrike" cap="none">
                          <a:latin typeface="Arial"/>
                          <a:ea typeface="Arial"/>
                          <a:cs typeface="Arial"/>
                          <a:sym typeface="Arial"/>
                        </a:rPr>
                        <a:t>Event Type</a:t>
                      </a:r>
                      <a:endParaRPr sz="1400" u="none" strike="noStrike" cap="none"/>
                    </a:p>
                  </a:txBody>
                  <a:tcPr marL="28575" marR="28575" marT="19050" marB="19050" anchor="ctr"/>
                </a:tc>
                <a:tc gridSpan="2">
                  <a:txBody>
                    <a:bodyPr/>
                    <a:lstStyle/>
                    <a:p>
                      <a:pPr marL="0" marR="0" lvl="0" indent="0" algn="ctr" rtl="0">
                        <a:lnSpc>
                          <a:spcPct val="100000"/>
                        </a:lnSpc>
                        <a:spcBef>
                          <a:spcPts val="0"/>
                        </a:spcBef>
                        <a:spcAft>
                          <a:spcPts val="0"/>
                        </a:spcAft>
                        <a:buClr>
                          <a:srgbClr val="000000"/>
                        </a:buClr>
                        <a:buSzPts val="1500"/>
                        <a:buFont typeface="Arial"/>
                        <a:buNone/>
                      </a:pPr>
                      <a:r>
                        <a:rPr lang="en-US" sz="1500" b="1" u="none" strike="noStrike" cap="none">
                          <a:latin typeface="Arial"/>
                          <a:ea typeface="Arial"/>
                          <a:cs typeface="Arial"/>
                          <a:sym typeface="Arial"/>
                        </a:rPr>
                        <a:t>Argument Role</a:t>
                      </a:r>
                      <a:endParaRPr sz="1400" u="none" strike="noStrike" cap="none"/>
                    </a:p>
                  </a:txBody>
                  <a:tcPr marL="28575" marR="28575" marT="19050" marB="19050" anchor="ctr"/>
                </a:tc>
                <a:tc hMerge="1">
                  <a:txBody>
                    <a:bodyPr/>
                    <a:lstStyle/>
                    <a:p>
                      <a:endParaRPr lang="en-US"/>
                    </a:p>
                  </a:txBody>
                  <a:tcPr/>
                </a:tc>
                <a:extLst>
                  <a:ext uri="{0D108BD9-81ED-4DB2-BD59-A6C34878D82A}">
                    <a16:rowId xmlns:a16="http://schemas.microsoft.com/office/drawing/2014/main" xmlns="" val="10000"/>
                  </a:ext>
                </a:extLst>
              </a:tr>
              <a:tr h="324600">
                <a:tc>
                  <a:txBody>
                    <a:bodyPr/>
                    <a:lstStyle/>
                    <a:p>
                      <a:pPr marL="0" marR="0" lvl="0" indent="0" algn="l" rtl="0">
                        <a:lnSpc>
                          <a:spcPct val="100000"/>
                        </a:lnSpc>
                        <a:spcBef>
                          <a:spcPts val="0"/>
                        </a:spcBef>
                        <a:spcAft>
                          <a:spcPts val="0"/>
                        </a:spcAft>
                        <a:buClr>
                          <a:srgbClr val="000000"/>
                        </a:buClr>
                        <a:buSzPts val="1500"/>
                        <a:buFont typeface="Arial"/>
                        <a:buNone/>
                      </a:pPr>
                      <a:r>
                        <a:rPr lang="en-US" sz="1500" u="none" strike="noStrike" cap="none"/>
                        <a:t>Flat</a:t>
                      </a:r>
                      <a:endParaRPr sz="1500" u="none" strike="noStrike" cap="none">
                        <a:latin typeface="Arial"/>
                        <a:ea typeface="Arial"/>
                        <a:cs typeface="Arial"/>
                        <a:sym typeface="Arial"/>
                      </a:endParaRPr>
                    </a:p>
                  </a:txBody>
                  <a:tcPr marL="28575" marR="28575" marT="19050" marB="19050" anchor="ctr"/>
                </a:tc>
                <a:tc>
                  <a:txBody>
                    <a:bodyPr/>
                    <a:lstStyle/>
                    <a:p>
                      <a:pPr marL="0" marR="0" lvl="0" indent="0" algn="l" rtl="0">
                        <a:lnSpc>
                          <a:spcPct val="100000"/>
                        </a:lnSpc>
                        <a:spcBef>
                          <a:spcPts val="0"/>
                        </a:spcBef>
                        <a:spcAft>
                          <a:spcPts val="0"/>
                        </a:spcAft>
                        <a:buClr>
                          <a:srgbClr val="000000"/>
                        </a:buClr>
                        <a:buSzPts val="1500"/>
                        <a:buFont typeface="Arial"/>
                        <a:buNone/>
                      </a:pPr>
                      <a:r>
                        <a:rPr lang="en-US" sz="1500" u="none" strike="noStrike" cap="none">
                          <a:latin typeface="Arial"/>
                          <a:ea typeface="Arial"/>
                          <a:cs typeface="Arial"/>
                          <a:sym typeface="Arial"/>
                        </a:rPr>
                        <a:t>Movement.Transport</a:t>
                      </a:r>
                      <a:endParaRPr sz="1500" u="none" strike="noStrike" cap="none">
                        <a:latin typeface="Arial"/>
                        <a:ea typeface="Arial"/>
                        <a:cs typeface="Arial"/>
                        <a:sym typeface="Arial"/>
                      </a:endParaRPr>
                    </a:p>
                  </a:txBody>
                  <a:tcPr marL="28575" marR="28575" marT="19050" marB="19050" anchor="ctr"/>
                </a:tc>
                <a:tc>
                  <a:txBody>
                    <a:bodyPr/>
                    <a:lstStyle/>
                    <a:p>
                      <a:pPr marL="0" marR="0" lvl="0" indent="0" algn="l" rtl="0">
                        <a:lnSpc>
                          <a:spcPct val="100000"/>
                        </a:lnSpc>
                        <a:spcBef>
                          <a:spcPts val="0"/>
                        </a:spcBef>
                        <a:spcAft>
                          <a:spcPts val="0"/>
                        </a:spcAft>
                        <a:buClr>
                          <a:srgbClr val="000000"/>
                        </a:buClr>
                        <a:buSzPts val="1500"/>
                        <a:buFont typeface="Arial"/>
                        <a:buNone/>
                      </a:pPr>
                      <a:r>
                        <a:rPr lang="en-US" sz="1500" u="none" strike="noStrike" cap="none">
                          <a:latin typeface="Arial"/>
                          <a:ea typeface="Arial"/>
                          <a:cs typeface="Arial"/>
                          <a:sym typeface="Arial"/>
                        </a:rPr>
                        <a:t>Artifact =</a:t>
                      </a:r>
                      <a:endParaRPr sz="1400" u="none" strike="noStrike" cap="none"/>
                    </a:p>
                  </a:txBody>
                  <a:tcPr marL="28575" marR="28575" marT="19050" marB="19050"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none</a:t>
                      </a:r>
                      <a:endParaRPr sz="1400" u="none" strike="noStrike" cap="none"/>
                    </a:p>
                  </a:txBody>
                  <a:tcPr marL="28575" marR="28575" marT="19050" marB="19050" anchor="ctr">
                    <a:lnT w="28575" cap="flat" cmpd="sng">
                      <a:solidFill>
                        <a:schemeClr val="dk1"/>
                      </a:solidFill>
                      <a:prstDash val="solid"/>
                      <a:round/>
                      <a:headEnd type="none" w="sm" len="sm"/>
                      <a:tailEnd type="none" w="sm" len="sm"/>
                    </a:lnT>
                  </a:tcPr>
                </a:tc>
                <a:extLst>
                  <a:ext uri="{0D108BD9-81ED-4DB2-BD59-A6C34878D82A}">
                    <a16:rowId xmlns:a16="http://schemas.microsoft.com/office/drawing/2014/main" xmlns="" val="10001"/>
                  </a:ext>
                </a:extLst>
              </a:tr>
              <a:tr h="324600">
                <a:tc>
                  <a:txBody>
                    <a:bodyPr/>
                    <a:lstStyle/>
                    <a:p>
                      <a:pPr marL="0" marR="0" lvl="0" indent="0" algn="l" rtl="0">
                        <a:lnSpc>
                          <a:spcPct val="100000"/>
                        </a:lnSpc>
                        <a:spcBef>
                          <a:spcPts val="0"/>
                        </a:spcBef>
                        <a:spcAft>
                          <a:spcPts val="0"/>
                        </a:spcAft>
                        <a:buClr>
                          <a:srgbClr val="000000"/>
                        </a:buClr>
                        <a:buSzPts val="1500"/>
                        <a:buFont typeface="Arial"/>
                        <a:buNone/>
                      </a:pPr>
                      <a:r>
                        <a:rPr lang="en-US" sz="1500" u="none" strike="noStrike" cap="none">
                          <a:latin typeface="Arial"/>
                          <a:ea typeface="Arial"/>
                          <a:cs typeface="Arial"/>
                          <a:sym typeface="Arial"/>
                        </a:rPr>
                        <a:t>Ours</a:t>
                      </a:r>
                      <a:endParaRPr sz="1400" u="none" strike="noStrike" cap="none"/>
                    </a:p>
                  </a:txBody>
                  <a:tcPr marL="28575" marR="28575" marT="19050" marB="19050" anchor="ctr"/>
                </a:tc>
                <a:tc>
                  <a:txBody>
                    <a:bodyPr/>
                    <a:lstStyle/>
                    <a:p>
                      <a:pPr marL="0" marR="0" lvl="0" indent="0" algn="l" rtl="0">
                        <a:lnSpc>
                          <a:spcPct val="100000"/>
                        </a:lnSpc>
                        <a:spcBef>
                          <a:spcPts val="0"/>
                        </a:spcBef>
                        <a:spcAft>
                          <a:spcPts val="0"/>
                        </a:spcAft>
                        <a:buClr>
                          <a:srgbClr val="000000"/>
                        </a:buClr>
                        <a:buSzPts val="1500"/>
                        <a:buFont typeface="Arial"/>
                        <a:buNone/>
                      </a:pPr>
                      <a:r>
                        <a:rPr lang="en-US" sz="1500" u="none" strike="noStrike" cap="none">
                          <a:latin typeface="Arial"/>
                          <a:ea typeface="Arial"/>
                          <a:cs typeface="Arial"/>
                          <a:sym typeface="Arial"/>
                        </a:rPr>
                        <a:t>Movement.Transport</a:t>
                      </a:r>
                      <a:endParaRPr sz="1500" u="none" strike="noStrike" cap="none">
                        <a:latin typeface="Arial"/>
                        <a:ea typeface="Arial"/>
                        <a:cs typeface="Arial"/>
                        <a:sym typeface="Arial"/>
                      </a:endParaRPr>
                    </a:p>
                  </a:txBody>
                  <a:tcPr marL="28575" marR="28575" marT="19050" marB="19050" anchor="ctr"/>
                </a:tc>
                <a:tc>
                  <a:txBody>
                    <a:bodyPr/>
                    <a:lstStyle/>
                    <a:p>
                      <a:pPr marL="0" marR="0" lvl="0" indent="0" algn="l" rtl="0">
                        <a:lnSpc>
                          <a:spcPct val="100000"/>
                        </a:lnSpc>
                        <a:spcBef>
                          <a:spcPts val="0"/>
                        </a:spcBef>
                        <a:spcAft>
                          <a:spcPts val="0"/>
                        </a:spcAft>
                        <a:buClr>
                          <a:srgbClr val="000000"/>
                        </a:buClr>
                        <a:buSzPts val="1500"/>
                        <a:buFont typeface="Arial"/>
                        <a:buNone/>
                      </a:pPr>
                      <a:r>
                        <a:rPr lang="en-US" sz="1500" u="none" strike="noStrike" cap="none">
                          <a:latin typeface="Arial"/>
                          <a:ea typeface="Arial"/>
                          <a:cs typeface="Arial"/>
                          <a:sym typeface="Arial"/>
                        </a:rPr>
                        <a:t>Artifact =</a:t>
                      </a:r>
                      <a:endParaRPr sz="1400" u="none" strike="noStrike" cap="none"/>
                    </a:p>
                  </a:txBody>
                  <a:tcPr marL="28575" marR="28575" marT="19050" marB="19050"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man</a:t>
                      </a:r>
                      <a:endParaRPr sz="1400" u="none" strike="noStrike" cap="none"/>
                    </a:p>
                  </a:txBody>
                  <a:tcPr marL="28575" marR="28575" marT="19050" marB="19050" anchor="ctr"/>
                </a:tc>
                <a:extLst>
                  <a:ext uri="{0D108BD9-81ED-4DB2-BD59-A6C34878D82A}">
                    <a16:rowId xmlns:a16="http://schemas.microsoft.com/office/drawing/2014/main" xmlns="" val="10002"/>
                  </a:ext>
                </a:extLst>
              </a:tr>
            </a:tbl>
          </a:graphicData>
        </a:graphic>
      </p:graphicFrame>
      <p:pic>
        <p:nvPicPr>
          <p:cNvPr id="2065" name="Google Shape;2065;p135" descr="A picture containing truck, outdoor, road, car&#10;&#10;Description automatically generated"/>
          <p:cNvPicPr preferRelativeResize="0"/>
          <p:nvPr/>
        </p:nvPicPr>
        <p:blipFill rotWithShape="1">
          <a:blip r:embed="rId4">
            <a:alphaModFix/>
          </a:blip>
          <a:srcRect/>
          <a:stretch/>
        </p:blipFill>
        <p:spPr>
          <a:xfrm>
            <a:off x="6613452" y="1780833"/>
            <a:ext cx="4078003" cy="2548752"/>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863"/>
        <p:cNvGrpSpPr/>
        <p:nvPr/>
      </p:nvGrpSpPr>
      <p:grpSpPr>
        <a:xfrm>
          <a:off x="0" y="0"/>
          <a:ext cx="0" cy="0"/>
          <a:chOff x="0" y="0"/>
          <a:chExt cx="0" cy="0"/>
        </a:xfrm>
      </p:grpSpPr>
      <p:sp>
        <p:nvSpPr>
          <p:cNvPr id="1864" name="Google Shape;1864;p107"/>
          <p:cNvSpPr txBox="1">
            <a:spLocks noGrp="1"/>
          </p:cNvSpPr>
          <p:nvPr>
            <p:ph type="title"/>
          </p:nvPr>
        </p:nvSpPr>
        <p:spPr>
          <a:xfrm>
            <a:off x="687050" y="55567"/>
            <a:ext cx="9980951" cy="1143000"/>
          </a:xfrm>
          <a:prstGeom prst="rect">
            <a:avLst/>
          </a:prstGeom>
          <a:no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Clr>
                <a:schemeClr val="dk1"/>
              </a:buClr>
              <a:buSzPts val="3200"/>
              <a:buFont typeface="Calibri"/>
              <a:buNone/>
            </a:pPr>
            <a:r>
              <a:rPr lang="en-US" b="1" dirty="0">
                <a:solidFill>
                  <a:srgbClr val="C00000"/>
                </a:solidFill>
              </a:rPr>
              <a:t>Outline</a:t>
            </a:r>
            <a:endParaRPr b="1" dirty="0">
              <a:solidFill>
                <a:srgbClr val="C00000"/>
              </a:solidFill>
            </a:endParaRPr>
          </a:p>
        </p:txBody>
      </p:sp>
      <p:sp>
        <p:nvSpPr>
          <p:cNvPr id="1865" name="Google Shape;1865;p107"/>
          <p:cNvSpPr txBox="1">
            <a:spLocks noGrp="1"/>
          </p:cNvSpPr>
          <p:nvPr>
            <p:ph type="body" idx="1"/>
          </p:nvPr>
        </p:nvSpPr>
        <p:spPr>
          <a:xfrm>
            <a:off x="1056904" y="1338942"/>
            <a:ext cx="9980951" cy="4665348"/>
          </a:xfrm>
          <a:prstGeom prst="rect">
            <a:avLst/>
          </a:prstGeom>
          <a:noFill/>
          <a:ln>
            <a:noFill/>
          </a:ln>
        </p:spPr>
        <p:txBody>
          <a:bodyPr spcFirstLastPara="1" wrap="square" lIns="91425" tIns="45700" rIns="91425" bIns="45700" anchor="t" anchorCtr="0">
            <a:noAutofit/>
          </a:bodyPr>
          <a:lstStyle/>
          <a:p>
            <a:pPr lvl="0">
              <a:lnSpc>
                <a:spcPct val="90000"/>
              </a:lnSpc>
              <a:spcBef>
                <a:spcPts val="0"/>
              </a:spcBef>
              <a:spcAft>
                <a:spcPts val="0"/>
              </a:spcAft>
              <a:buClr>
                <a:srgbClr val="170981"/>
              </a:buClr>
              <a:buSzPts val="1776"/>
            </a:pPr>
            <a:r>
              <a:rPr lang="en-US" sz="2400" dirty="0">
                <a:sym typeface="Calibri"/>
              </a:rPr>
              <a:t>Semantic Graph Parsing for Event Extraction</a:t>
            </a:r>
          </a:p>
          <a:p>
            <a:pPr marL="0" lvl="0" indent="0">
              <a:lnSpc>
                <a:spcPct val="90000"/>
              </a:lnSpc>
              <a:spcBef>
                <a:spcPts val="0"/>
              </a:spcBef>
              <a:spcAft>
                <a:spcPts val="0"/>
              </a:spcAft>
              <a:buClr>
                <a:srgbClr val="170981"/>
              </a:buClr>
              <a:buSzPts val="1776"/>
              <a:buNone/>
            </a:pPr>
            <a:endParaRPr sz="2400" dirty="0"/>
          </a:p>
          <a:p>
            <a:pPr marL="285750" lvl="0" indent="-285750">
              <a:lnSpc>
                <a:spcPct val="90000"/>
              </a:lnSpc>
              <a:spcBef>
                <a:spcPts val="0"/>
              </a:spcBef>
              <a:spcAft>
                <a:spcPts val="0"/>
              </a:spcAft>
              <a:buClr>
                <a:srgbClr val="170981"/>
              </a:buClr>
              <a:buSzPts val="1776"/>
            </a:pPr>
            <a:r>
              <a:rPr lang="en-US" sz="2400" dirty="0"/>
              <a:t>Cross-media Structured Common Space for Multimedia Event Extraction</a:t>
            </a:r>
          </a:p>
          <a:p>
            <a:pPr marL="285750" lvl="0" indent="-285750">
              <a:lnSpc>
                <a:spcPct val="90000"/>
              </a:lnSpc>
              <a:spcBef>
                <a:spcPts val="0"/>
              </a:spcBef>
              <a:spcAft>
                <a:spcPts val="0"/>
              </a:spcAft>
              <a:buClr>
                <a:srgbClr val="170981"/>
              </a:buClr>
              <a:buSzPts val="1776"/>
            </a:pPr>
            <a:endParaRPr sz="2400" dirty="0"/>
          </a:p>
          <a:p>
            <a:pPr lvl="0">
              <a:lnSpc>
                <a:spcPct val="90000"/>
              </a:lnSpc>
              <a:spcBef>
                <a:spcPts val="0"/>
              </a:spcBef>
              <a:spcAft>
                <a:spcPts val="0"/>
              </a:spcAft>
              <a:buClr>
                <a:srgbClr val="170981"/>
              </a:buClr>
              <a:buSzPts val="1776"/>
              <a:buFont typeface="Wingdings" pitchFamily="2" charset="2"/>
              <a:buChar char="Ø"/>
            </a:pPr>
            <a:r>
              <a:rPr lang="en-US" sz="2400" dirty="0"/>
              <a:t>Graph Schema-guided Event Extraction and Prediction</a:t>
            </a:r>
          </a:p>
          <a:p>
            <a:pPr marL="285750" lvl="0" indent="-285750">
              <a:lnSpc>
                <a:spcPct val="90000"/>
              </a:lnSpc>
              <a:spcBef>
                <a:spcPts val="0"/>
              </a:spcBef>
              <a:spcAft>
                <a:spcPts val="0"/>
              </a:spcAft>
              <a:buClr>
                <a:srgbClr val="170981"/>
              </a:buClr>
              <a:buSzPts val="1776"/>
            </a:pPr>
            <a:endParaRPr lang="en-US" sz="2400" dirty="0"/>
          </a:p>
          <a:p>
            <a:pPr marL="285750" indent="-285750">
              <a:spcBef>
                <a:spcPts val="0"/>
              </a:spcBef>
              <a:buClr>
                <a:srgbClr val="170981"/>
              </a:buClr>
              <a:buSzPts val="1776"/>
            </a:pPr>
            <a:r>
              <a:rPr lang="en-US" sz="2400" dirty="0"/>
              <a:t>Cross-media Knowledge Graph based Question Answering and Timeline Generation</a:t>
            </a:r>
          </a:p>
          <a:p>
            <a:pPr marL="285750" lvl="0" indent="-285750">
              <a:lnSpc>
                <a:spcPct val="90000"/>
              </a:lnSpc>
              <a:spcBef>
                <a:spcPts val="0"/>
              </a:spcBef>
              <a:spcAft>
                <a:spcPts val="0"/>
              </a:spcAft>
              <a:buClr>
                <a:srgbClr val="170981"/>
              </a:buClr>
              <a:buSzPts val="1776"/>
            </a:pPr>
            <a:endParaRPr sz="2400" dirty="0"/>
          </a:p>
          <a:p>
            <a:pPr marL="285750" lvl="0" indent="-285750">
              <a:lnSpc>
                <a:spcPct val="90000"/>
              </a:lnSpc>
              <a:spcBef>
                <a:spcPts val="0"/>
              </a:spcBef>
              <a:spcAft>
                <a:spcPts val="0"/>
              </a:spcAft>
              <a:buClr>
                <a:srgbClr val="170981"/>
              </a:buClr>
              <a:buSzPts val="1776"/>
            </a:pPr>
            <a:r>
              <a:rPr lang="en-US" sz="2400" dirty="0"/>
              <a:t>Cross-media Knowledge Graph based Misinformation Detection</a:t>
            </a:r>
            <a:endParaRPr sz="2400" dirty="0"/>
          </a:p>
        </p:txBody>
      </p:sp>
      <p:sp>
        <p:nvSpPr>
          <p:cNvPr id="1866" name="Google Shape;1866;p107"/>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1" i="0" u="none" strike="noStrike" cap="none">
                <a:solidFill>
                  <a:srgbClr val="000000"/>
                </a:solidFill>
                <a:latin typeface="Calibri"/>
                <a:ea typeface="Calibri"/>
                <a:cs typeface="Calibri"/>
                <a:sym typeface="Calibri"/>
              </a:rPr>
              <a:t>122</a:t>
            </a:fld>
            <a:endParaRPr sz="1400" b="1" i="0" u="none" strike="noStrike" cap="none">
              <a:solidFill>
                <a:srgbClr val="000000"/>
              </a:solidFill>
              <a:latin typeface="Calibri"/>
              <a:ea typeface="Calibri"/>
              <a:cs typeface="Calibri"/>
              <a:sym typeface="Calibri"/>
            </a:endParaRPr>
          </a:p>
        </p:txBody>
      </p:sp>
      <p:sp>
        <p:nvSpPr>
          <p:cNvPr id="2" name="Slide Number Placeholder 1">
            <a:extLst>
              <a:ext uri="{FF2B5EF4-FFF2-40B4-BE49-F238E27FC236}">
                <a16:creationId xmlns:a16="http://schemas.microsoft.com/office/drawing/2014/main" xmlns="" id="{F7E365ED-4101-DD46-80A4-5F936A3BBF54}"/>
              </a:ext>
            </a:extLst>
          </p:cNvPr>
          <p:cNvSpPr>
            <a:spLocks noGrp="1"/>
          </p:cNvSpPr>
          <p:nvPr>
            <p:ph type="sldNum" sz="quarter" idx="12"/>
          </p:nvPr>
        </p:nvSpPr>
        <p:spPr/>
        <p:txBody>
          <a:bodyPr/>
          <a:lstStyle/>
          <a:p>
            <a:fld id="{4C15419E-54D6-8648-ABFB-BEF58E3E877E}" type="slidenum">
              <a:rPr lang="en-US" smtClean="0"/>
              <a:t>122</a:t>
            </a:fld>
            <a:endParaRPr lang="en-US"/>
          </a:p>
        </p:txBody>
      </p:sp>
    </p:spTree>
    <p:extLst>
      <p:ext uri="{BB962C8B-B14F-4D97-AF65-F5344CB8AC3E}">
        <p14:creationId xmlns:p14="http://schemas.microsoft.com/office/powerpoint/2010/main" val="58200361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2077"/>
        <p:cNvGrpSpPr/>
        <p:nvPr/>
      </p:nvGrpSpPr>
      <p:grpSpPr>
        <a:xfrm>
          <a:off x="0" y="0"/>
          <a:ext cx="0" cy="0"/>
          <a:chOff x="0" y="0"/>
          <a:chExt cx="0" cy="0"/>
        </a:xfrm>
      </p:grpSpPr>
      <p:sp>
        <p:nvSpPr>
          <p:cNvPr id="2078" name="Google Shape;2078;p137"/>
          <p:cNvSpPr txBox="1"/>
          <p:nvPr/>
        </p:nvSpPr>
        <p:spPr>
          <a:xfrm>
            <a:off x="10943168" y="6569076"/>
            <a:ext cx="1248833" cy="36512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1" i="0" u="none" strike="noStrike" cap="none">
                <a:solidFill>
                  <a:srgbClr val="000000"/>
                </a:solidFill>
                <a:latin typeface="Calibri"/>
                <a:ea typeface="Calibri"/>
                <a:cs typeface="Calibri"/>
                <a:sym typeface="Calibri"/>
              </a:rPr>
              <a:t>123</a:t>
            </a:fld>
            <a:endParaRPr sz="1400" b="1" i="0" u="none" strike="noStrike" cap="none">
              <a:solidFill>
                <a:srgbClr val="000000"/>
              </a:solidFill>
              <a:latin typeface="Calibri"/>
              <a:ea typeface="Calibri"/>
              <a:cs typeface="Calibri"/>
              <a:sym typeface="Calibri"/>
            </a:endParaRPr>
          </a:p>
        </p:txBody>
      </p:sp>
      <p:pic>
        <p:nvPicPr>
          <p:cNvPr id="2079" name="Google Shape;2079;p137"/>
          <p:cNvPicPr preferRelativeResize="0"/>
          <p:nvPr/>
        </p:nvPicPr>
        <p:blipFill rotWithShape="1">
          <a:blip r:embed="rId3">
            <a:alphaModFix/>
          </a:blip>
          <a:srcRect/>
          <a:stretch/>
        </p:blipFill>
        <p:spPr>
          <a:xfrm>
            <a:off x="985736" y="748710"/>
            <a:ext cx="10920919" cy="6109290"/>
          </a:xfrm>
          <a:prstGeom prst="rect">
            <a:avLst/>
          </a:prstGeom>
          <a:noFill/>
          <a:ln>
            <a:noFill/>
          </a:ln>
        </p:spPr>
      </p:pic>
      <p:sp>
        <p:nvSpPr>
          <p:cNvPr id="2080" name="Google Shape;2080;p137"/>
          <p:cNvSpPr txBox="1">
            <a:spLocks noGrp="1"/>
          </p:cNvSpPr>
          <p:nvPr>
            <p:ph type="title"/>
          </p:nvPr>
        </p:nvSpPr>
        <p:spPr>
          <a:xfrm>
            <a:off x="609600" y="29937"/>
            <a:ext cx="115824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Calibri"/>
              <a:buNone/>
            </a:pPr>
            <a:r>
              <a:rPr lang="en-US" sz="3200" b="1" dirty="0">
                <a:solidFill>
                  <a:srgbClr val="C00000"/>
                </a:solidFill>
              </a:rPr>
              <a:t>Global Event Knowledge Acquisition via Schema Induction</a:t>
            </a:r>
            <a:endParaRPr sz="3200" b="1" dirty="0">
              <a:solidFill>
                <a:srgbClr val="C00000"/>
              </a:solidFill>
            </a:endParaRPr>
          </a:p>
        </p:txBody>
      </p:sp>
      <p:sp>
        <p:nvSpPr>
          <p:cNvPr id="2" name="Slide Number Placeholder 1">
            <a:extLst>
              <a:ext uri="{FF2B5EF4-FFF2-40B4-BE49-F238E27FC236}">
                <a16:creationId xmlns:a16="http://schemas.microsoft.com/office/drawing/2014/main" xmlns="" id="{43DEAA13-E236-624C-8007-C00EC317DC9A}"/>
              </a:ext>
            </a:extLst>
          </p:cNvPr>
          <p:cNvSpPr>
            <a:spLocks noGrp="1"/>
          </p:cNvSpPr>
          <p:nvPr>
            <p:ph type="sldNum" sz="quarter" idx="12"/>
          </p:nvPr>
        </p:nvSpPr>
        <p:spPr/>
        <p:txBody>
          <a:bodyPr/>
          <a:lstStyle/>
          <a:p>
            <a:fld id="{4C15419E-54D6-8648-ABFB-BEF58E3E877E}" type="slidenum">
              <a:rPr lang="en-US" smtClean="0"/>
              <a:t>123</a:t>
            </a:fld>
            <a:endParaRPr lang="en-US"/>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2122"/>
        <p:cNvGrpSpPr/>
        <p:nvPr/>
      </p:nvGrpSpPr>
      <p:grpSpPr>
        <a:xfrm>
          <a:off x="0" y="0"/>
          <a:ext cx="0" cy="0"/>
          <a:chOff x="0" y="0"/>
          <a:chExt cx="0" cy="0"/>
        </a:xfrm>
      </p:grpSpPr>
      <p:sp>
        <p:nvSpPr>
          <p:cNvPr id="2123" name="Google Shape;2123;p145"/>
          <p:cNvSpPr txBox="1">
            <a:spLocks noGrp="1"/>
          </p:cNvSpPr>
          <p:nvPr>
            <p:ph type="title"/>
          </p:nvPr>
        </p:nvSpPr>
        <p:spPr>
          <a:xfrm>
            <a:off x="378372" y="365126"/>
            <a:ext cx="11435400" cy="570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3600" b="1" dirty="0">
                <a:solidFill>
                  <a:srgbClr val="C00000"/>
                </a:solidFill>
              </a:rPr>
              <a:t>Temporal Complex Event Schema </a:t>
            </a:r>
            <a:br>
              <a:rPr lang="en-US" sz="3600" b="1" dirty="0">
                <a:solidFill>
                  <a:srgbClr val="C00000"/>
                </a:solidFill>
              </a:rPr>
            </a:br>
            <a:r>
              <a:rPr lang="en-US" sz="3600" b="1" dirty="0">
                <a:solidFill>
                  <a:srgbClr val="C00000"/>
                </a:solidFill>
              </a:rPr>
              <a:t>Composition [Li et al., 2021a]</a:t>
            </a:r>
            <a:endParaRPr sz="3600" b="1" dirty="0">
              <a:solidFill>
                <a:srgbClr val="C00000"/>
              </a:solidFill>
            </a:endParaRPr>
          </a:p>
        </p:txBody>
      </p:sp>
      <p:sp>
        <p:nvSpPr>
          <p:cNvPr id="2124" name="Google Shape;2124;p145"/>
          <p:cNvSpPr txBox="1">
            <a:spLocks noGrp="1"/>
          </p:cNvSpPr>
          <p:nvPr>
            <p:ph type="body" idx="1"/>
          </p:nvPr>
        </p:nvSpPr>
        <p:spPr>
          <a:xfrm>
            <a:off x="378373" y="1114100"/>
            <a:ext cx="3879600" cy="5062800"/>
          </a:xfrm>
          <a:prstGeom prst="rect">
            <a:avLst/>
          </a:prstGeom>
          <a:noFill/>
          <a:ln>
            <a:noFill/>
          </a:ln>
        </p:spPr>
        <p:txBody>
          <a:bodyPr spcFirstLastPara="1" wrap="square" lIns="91425" tIns="45700" rIns="91425" bIns="45700" anchor="t" anchorCtr="0">
            <a:noAutofit/>
          </a:bodyPr>
          <a:lstStyle/>
          <a:p>
            <a:pPr marL="609600" lvl="0" indent="-463550" algn="l" rtl="0">
              <a:lnSpc>
                <a:spcPct val="90000"/>
              </a:lnSpc>
              <a:spcBef>
                <a:spcPts val="1000"/>
              </a:spcBef>
              <a:spcAft>
                <a:spcPts val="0"/>
              </a:spcAft>
              <a:buClr>
                <a:schemeClr val="dk1"/>
              </a:buClr>
              <a:buSzPts val="2500"/>
              <a:buChar char="•"/>
            </a:pPr>
            <a:r>
              <a:rPr lang="en-US" sz="2500"/>
              <a:t>Graph Structure Aware:</a:t>
            </a:r>
            <a:endParaRPr sz="2500"/>
          </a:p>
          <a:p>
            <a:pPr marL="1219200" lvl="1" indent="-431800" algn="l" rtl="0">
              <a:lnSpc>
                <a:spcPct val="90000"/>
              </a:lnSpc>
              <a:spcBef>
                <a:spcPts val="0"/>
              </a:spcBef>
              <a:spcAft>
                <a:spcPts val="0"/>
              </a:spcAft>
              <a:buClr>
                <a:schemeClr val="dk1"/>
              </a:buClr>
              <a:buSzPts val="2000"/>
              <a:buChar char="•"/>
            </a:pPr>
            <a:r>
              <a:rPr lang="en-US" sz="2000"/>
              <a:t>Encode entity coreference and entity relation</a:t>
            </a:r>
            <a:endParaRPr sz="2000"/>
          </a:p>
          <a:p>
            <a:pPr marL="1219200" lvl="1" indent="-431800" algn="l" rtl="0">
              <a:lnSpc>
                <a:spcPct val="90000"/>
              </a:lnSpc>
              <a:spcBef>
                <a:spcPts val="0"/>
              </a:spcBef>
              <a:spcAft>
                <a:spcPts val="0"/>
              </a:spcAft>
              <a:buClr>
                <a:schemeClr val="dk1"/>
              </a:buClr>
              <a:buSzPts val="2000"/>
              <a:buChar char="•"/>
            </a:pPr>
            <a:r>
              <a:rPr lang="en-US" sz="2000"/>
              <a:t>Capture the interdependency of events and entities (sequences can not)</a:t>
            </a:r>
            <a:endParaRPr sz="2000"/>
          </a:p>
          <a:p>
            <a:pPr marL="609600" lvl="0" indent="-463550" algn="l" rtl="0">
              <a:lnSpc>
                <a:spcPct val="90000"/>
              </a:lnSpc>
              <a:spcBef>
                <a:spcPts val="0"/>
              </a:spcBef>
              <a:spcAft>
                <a:spcPts val="0"/>
              </a:spcAft>
              <a:buClr>
                <a:schemeClr val="dk1"/>
              </a:buClr>
              <a:buSzPts val="2500"/>
              <a:buChar char="•"/>
            </a:pPr>
            <a:r>
              <a:rPr lang="en-US" sz="2500"/>
              <a:t>Scenario guided:</a:t>
            </a:r>
            <a:endParaRPr sz="2500"/>
          </a:p>
          <a:p>
            <a:pPr marL="1219200" lvl="1" indent="-431800" algn="l" rtl="0">
              <a:lnSpc>
                <a:spcPct val="90000"/>
              </a:lnSpc>
              <a:spcBef>
                <a:spcPts val="0"/>
              </a:spcBef>
              <a:spcAft>
                <a:spcPts val="0"/>
              </a:spcAft>
              <a:buClr>
                <a:schemeClr val="dk1"/>
              </a:buClr>
              <a:buSzPts val="2000"/>
              <a:buChar char="•"/>
            </a:pPr>
            <a:r>
              <a:rPr lang="en-US" sz="2000"/>
              <a:t>Train one model based on instance graphs of the same scenario</a:t>
            </a:r>
            <a:endParaRPr sz="2000"/>
          </a:p>
          <a:p>
            <a:pPr marL="609600" lvl="0" indent="-463550" algn="l" rtl="0">
              <a:lnSpc>
                <a:spcPct val="90000"/>
              </a:lnSpc>
              <a:spcBef>
                <a:spcPts val="0"/>
              </a:spcBef>
              <a:spcAft>
                <a:spcPts val="0"/>
              </a:spcAft>
              <a:buClr>
                <a:schemeClr val="dk1"/>
              </a:buClr>
              <a:buSzPts val="2500"/>
              <a:buChar char="•"/>
            </a:pPr>
            <a:r>
              <a:rPr lang="en-US" sz="2500"/>
              <a:t>Probabilistic:</a:t>
            </a:r>
            <a:endParaRPr sz="2500"/>
          </a:p>
          <a:p>
            <a:pPr marL="1219200" lvl="1" indent="-431800" algn="l" rtl="0">
              <a:lnSpc>
                <a:spcPct val="90000"/>
              </a:lnSpc>
              <a:spcBef>
                <a:spcPts val="0"/>
              </a:spcBef>
              <a:spcAft>
                <a:spcPts val="0"/>
              </a:spcAft>
              <a:buClr>
                <a:schemeClr val="dk1"/>
              </a:buClr>
              <a:buSzPts val="2000"/>
              <a:buChar char="•"/>
            </a:pPr>
            <a:r>
              <a:rPr lang="en-US" sz="2000"/>
              <a:t>Support downstream tasks, such as event prediction</a:t>
            </a:r>
            <a:endParaRPr sz="2000"/>
          </a:p>
          <a:p>
            <a:pPr marL="0" lvl="0" indent="0" algn="l" rtl="0">
              <a:lnSpc>
                <a:spcPct val="90000"/>
              </a:lnSpc>
              <a:spcBef>
                <a:spcPts val="1000"/>
              </a:spcBef>
              <a:spcAft>
                <a:spcPts val="0"/>
              </a:spcAft>
              <a:buClr>
                <a:schemeClr val="dk1"/>
              </a:buClr>
              <a:buSzPts val="2300"/>
              <a:buNone/>
            </a:pPr>
            <a:endParaRPr sz="2300"/>
          </a:p>
        </p:txBody>
      </p:sp>
      <p:sp>
        <p:nvSpPr>
          <p:cNvPr id="2125" name="Google Shape;2125;p145"/>
          <p:cNvSpPr txBox="1">
            <a:spLocks noGrp="1"/>
          </p:cNvSpPr>
          <p:nvPr>
            <p:ph type="sldNum" idx="12"/>
          </p:nvPr>
        </p:nvSpPr>
        <p:spPr>
          <a:xfrm>
            <a:off x="9070428"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124</a:t>
            </a:fld>
            <a:endParaRPr/>
          </a:p>
        </p:txBody>
      </p:sp>
      <p:pic>
        <p:nvPicPr>
          <p:cNvPr id="2126" name="Google Shape;2126;p145"/>
          <p:cNvPicPr preferRelativeResize="0"/>
          <p:nvPr/>
        </p:nvPicPr>
        <p:blipFill rotWithShape="1">
          <a:blip r:embed="rId3">
            <a:alphaModFix/>
          </a:blip>
          <a:srcRect t="1941"/>
          <a:stretch/>
        </p:blipFill>
        <p:spPr>
          <a:xfrm>
            <a:off x="4148475" y="1695650"/>
            <a:ext cx="7966474" cy="4660700"/>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2131"/>
        <p:cNvGrpSpPr/>
        <p:nvPr/>
      </p:nvGrpSpPr>
      <p:grpSpPr>
        <a:xfrm>
          <a:off x="0" y="0"/>
          <a:ext cx="0" cy="0"/>
          <a:chOff x="0" y="0"/>
          <a:chExt cx="0" cy="0"/>
        </a:xfrm>
      </p:grpSpPr>
      <p:sp>
        <p:nvSpPr>
          <p:cNvPr id="2132" name="Google Shape;2132;p146"/>
          <p:cNvSpPr txBox="1">
            <a:spLocks noGrp="1"/>
          </p:cNvSpPr>
          <p:nvPr>
            <p:ph type="title"/>
          </p:nvPr>
        </p:nvSpPr>
        <p:spPr>
          <a:xfrm>
            <a:off x="378372" y="313756"/>
            <a:ext cx="11435400" cy="570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b="1" dirty="0">
                <a:solidFill>
                  <a:srgbClr val="C00000"/>
                </a:solidFill>
              </a:rPr>
              <a:t>Generative Event Graph Model</a:t>
            </a:r>
            <a:endParaRPr b="1" dirty="0">
              <a:solidFill>
                <a:srgbClr val="C00000"/>
              </a:solidFill>
            </a:endParaRPr>
          </a:p>
        </p:txBody>
      </p:sp>
      <p:sp>
        <p:nvSpPr>
          <p:cNvPr id="2133" name="Google Shape;2133;p146"/>
          <p:cNvSpPr txBox="1">
            <a:spLocks noGrp="1"/>
          </p:cNvSpPr>
          <p:nvPr>
            <p:ph type="body" idx="1"/>
          </p:nvPr>
        </p:nvSpPr>
        <p:spPr>
          <a:xfrm>
            <a:off x="378372" y="1114097"/>
            <a:ext cx="11435400" cy="5062800"/>
          </a:xfrm>
          <a:prstGeom prst="rect">
            <a:avLst/>
          </a:prstGeom>
          <a:noFill/>
          <a:ln>
            <a:noFill/>
          </a:ln>
        </p:spPr>
        <p:txBody>
          <a:bodyPr spcFirstLastPara="1" wrap="square" lIns="91425" tIns="45700" rIns="91425" bIns="45700" anchor="t" anchorCtr="0">
            <a:noAutofit/>
          </a:bodyPr>
          <a:lstStyle/>
          <a:p>
            <a:pPr marL="457200" lvl="0" indent="-374650" algn="l" rtl="0">
              <a:lnSpc>
                <a:spcPct val="90000"/>
              </a:lnSpc>
              <a:spcBef>
                <a:spcPts val="1000"/>
              </a:spcBef>
              <a:spcAft>
                <a:spcPts val="0"/>
              </a:spcAft>
              <a:buClr>
                <a:schemeClr val="dk1"/>
              </a:buClr>
              <a:buSzPts val="2300"/>
              <a:buChar char="•"/>
            </a:pPr>
            <a:r>
              <a:rPr lang="en-US" sz="2000"/>
              <a:t>Schemas are the hidden </a:t>
            </a:r>
            <a:br>
              <a:rPr lang="en-US" sz="2000"/>
            </a:br>
            <a:r>
              <a:rPr lang="en-US" sz="2000"/>
              <a:t>knowledge to control </a:t>
            </a:r>
            <a:br>
              <a:rPr lang="en-US" sz="2000"/>
            </a:br>
            <a:r>
              <a:rPr lang="en-US" sz="2000"/>
              <a:t>instance graph generation</a:t>
            </a:r>
            <a:endParaRPr sz="2000"/>
          </a:p>
          <a:p>
            <a:pPr marL="457200" lvl="0" indent="0" algn="l" rtl="0">
              <a:lnSpc>
                <a:spcPct val="90000"/>
              </a:lnSpc>
              <a:spcBef>
                <a:spcPts val="1000"/>
              </a:spcBef>
              <a:spcAft>
                <a:spcPts val="0"/>
              </a:spcAft>
              <a:buClr>
                <a:schemeClr val="dk1"/>
              </a:buClr>
              <a:buSzPts val="2000"/>
              <a:buNone/>
            </a:pPr>
            <a:endParaRPr sz="2000"/>
          </a:p>
          <a:p>
            <a:pPr marL="457200" lvl="0" indent="-374650" algn="l" rtl="0">
              <a:lnSpc>
                <a:spcPct val="90000"/>
              </a:lnSpc>
              <a:spcBef>
                <a:spcPts val="1000"/>
              </a:spcBef>
              <a:spcAft>
                <a:spcPts val="0"/>
              </a:spcAft>
              <a:buClr>
                <a:schemeClr val="dk1"/>
              </a:buClr>
              <a:buSzPts val="2300"/>
              <a:buChar char="•"/>
            </a:pPr>
            <a:r>
              <a:rPr lang="en-US" sz="2000"/>
              <a:t>Step 1. </a:t>
            </a:r>
            <a:br>
              <a:rPr lang="en-US" sz="2000"/>
            </a:br>
            <a:r>
              <a:rPr lang="en-US" sz="1800"/>
              <a:t>Event Node Generation</a:t>
            </a:r>
            <a:endParaRPr sz="1800"/>
          </a:p>
          <a:p>
            <a:pPr marL="457200" lvl="0" indent="-374650" algn="l" rtl="0">
              <a:lnSpc>
                <a:spcPct val="90000"/>
              </a:lnSpc>
              <a:spcBef>
                <a:spcPts val="0"/>
              </a:spcBef>
              <a:spcAft>
                <a:spcPts val="0"/>
              </a:spcAft>
              <a:buClr>
                <a:schemeClr val="dk1"/>
              </a:buClr>
              <a:buSzPts val="2300"/>
              <a:buChar char="•"/>
            </a:pPr>
            <a:r>
              <a:rPr lang="en-US" sz="2000"/>
              <a:t>Step 2. </a:t>
            </a:r>
            <a:br>
              <a:rPr lang="en-US" sz="2000"/>
            </a:br>
            <a:r>
              <a:rPr lang="en-US" sz="1800"/>
              <a:t>Message Passing</a:t>
            </a:r>
            <a:endParaRPr sz="1800"/>
          </a:p>
          <a:p>
            <a:pPr marL="457200" lvl="0" indent="-374650" algn="l" rtl="0">
              <a:lnSpc>
                <a:spcPct val="90000"/>
              </a:lnSpc>
              <a:spcBef>
                <a:spcPts val="0"/>
              </a:spcBef>
              <a:spcAft>
                <a:spcPts val="0"/>
              </a:spcAft>
              <a:buClr>
                <a:schemeClr val="dk1"/>
              </a:buClr>
              <a:buSzPts val="2300"/>
              <a:buChar char="•"/>
            </a:pPr>
            <a:r>
              <a:rPr lang="en-US" sz="2000"/>
              <a:t>Step 3. </a:t>
            </a:r>
            <a:br>
              <a:rPr lang="en-US" sz="2000"/>
            </a:br>
            <a:r>
              <a:rPr lang="en-US" sz="2000"/>
              <a:t>Argument Node Generation</a:t>
            </a:r>
            <a:endParaRPr sz="2000"/>
          </a:p>
          <a:p>
            <a:pPr marL="457200" lvl="0" indent="-374650" algn="l" rtl="0">
              <a:lnSpc>
                <a:spcPct val="90000"/>
              </a:lnSpc>
              <a:spcBef>
                <a:spcPts val="0"/>
              </a:spcBef>
              <a:spcAft>
                <a:spcPts val="0"/>
              </a:spcAft>
              <a:buClr>
                <a:schemeClr val="dk1"/>
              </a:buClr>
              <a:buSzPts val="2300"/>
              <a:buChar char="•"/>
            </a:pPr>
            <a:r>
              <a:rPr lang="en-US" sz="2000"/>
              <a:t>Step 4. </a:t>
            </a:r>
            <a:br>
              <a:rPr lang="en-US" sz="2000"/>
            </a:br>
            <a:r>
              <a:rPr lang="en-US" sz="2000"/>
              <a:t>Relation Edge Generation</a:t>
            </a:r>
            <a:endParaRPr sz="2000"/>
          </a:p>
          <a:p>
            <a:pPr marL="457200" lvl="0" indent="-374650" algn="l" rtl="0">
              <a:lnSpc>
                <a:spcPct val="90000"/>
              </a:lnSpc>
              <a:spcBef>
                <a:spcPts val="0"/>
              </a:spcBef>
              <a:spcAft>
                <a:spcPts val="0"/>
              </a:spcAft>
              <a:buClr>
                <a:schemeClr val="dk1"/>
              </a:buClr>
              <a:buSzPts val="2300"/>
              <a:buChar char="•"/>
            </a:pPr>
            <a:r>
              <a:rPr lang="en-US" sz="2000"/>
              <a:t>Step 5. </a:t>
            </a:r>
            <a:br>
              <a:rPr lang="en-US" sz="2000"/>
            </a:br>
            <a:r>
              <a:rPr lang="en-US" sz="2000"/>
              <a:t>Temporal Edge Generation</a:t>
            </a:r>
            <a:endParaRPr sz="2000"/>
          </a:p>
        </p:txBody>
      </p:sp>
      <p:sp>
        <p:nvSpPr>
          <p:cNvPr id="2134" name="Google Shape;2134;p146"/>
          <p:cNvSpPr txBox="1">
            <a:spLocks noGrp="1"/>
          </p:cNvSpPr>
          <p:nvPr>
            <p:ph type="sldNum" idx="12"/>
          </p:nvPr>
        </p:nvSpPr>
        <p:spPr>
          <a:xfrm>
            <a:off x="9070428"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125</a:t>
            </a:fld>
            <a:endParaRPr/>
          </a:p>
        </p:txBody>
      </p:sp>
      <p:pic>
        <p:nvPicPr>
          <p:cNvPr id="2135" name="Google Shape;2135;p146"/>
          <p:cNvPicPr preferRelativeResize="0"/>
          <p:nvPr/>
        </p:nvPicPr>
        <p:blipFill rotWithShape="1">
          <a:blip r:embed="rId3">
            <a:alphaModFix/>
          </a:blip>
          <a:srcRect/>
          <a:stretch/>
        </p:blipFill>
        <p:spPr>
          <a:xfrm>
            <a:off x="4064075" y="873781"/>
            <a:ext cx="8071647" cy="5985876"/>
          </a:xfrm>
          <a:prstGeom prst="rect">
            <a:avLst/>
          </a:prstGeom>
          <a:noFill/>
          <a:ln>
            <a:noFill/>
          </a:ln>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0A63AC2F-0EAB-164F-B7D8-38DCD4133460}"/>
              </a:ext>
            </a:extLst>
          </p:cNvPr>
          <p:cNvSpPr txBox="1">
            <a:spLocks/>
          </p:cNvSpPr>
          <p:nvPr/>
        </p:nvSpPr>
        <p:spPr>
          <a:xfrm>
            <a:off x="459259" y="333700"/>
            <a:ext cx="10245912" cy="700172"/>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Schema Matching based Prediction </a:t>
            </a:r>
          </a:p>
          <a:p>
            <a:r>
              <a:rPr lang="en-US" dirty="0" smtClean="0"/>
              <a:t>[Huang et al.,2022submission]</a:t>
            </a:r>
            <a:endParaRPr lang="en-US" dirty="0"/>
          </a:p>
        </p:txBody>
      </p:sp>
      <p:pic>
        <p:nvPicPr>
          <p:cNvPr id="8" name="Picture 7">
            <a:extLst>
              <a:ext uri="{FF2B5EF4-FFF2-40B4-BE49-F238E27FC236}">
                <a16:creationId xmlns:a16="http://schemas.microsoft.com/office/drawing/2014/main" xmlns="" id="{000EE4A2-91E5-5B4F-9478-784524CEECFE}"/>
              </a:ext>
            </a:extLst>
          </p:cNvPr>
          <p:cNvPicPr>
            <a:picLocks noChangeAspect="1"/>
          </p:cNvPicPr>
          <p:nvPr/>
        </p:nvPicPr>
        <p:blipFill>
          <a:blip r:embed="rId2"/>
          <a:stretch>
            <a:fillRect/>
          </a:stretch>
        </p:blipFill>
        <p:spPr>
          <a:xfrm>
            <a:off x="295633" y="3964026"/>
            <a:ext cx="6482727" cy="2893975"/>
          </a:xfrm>
          <a:prstGeom prst="rect">
            <a:avLst/>
          </a:prstGeom>
        </p:spPr>
      </p:pic>
      <p:sp>
        <p:nvSpPr>
          <p:cNvPr id="9" name="Oval 8">
            <a:extLst>
              <a:ext uri="{FF2B5EF4-FFF2-40B4-BE49-F238E27FC236}">
                <a16:creationId xmlns:a16="http://schemas.microsoft.com/office/drawing/2014/main" xmlns="" id="{A864658D-EABD-A04E-8CE9-817F772C52AE}"/>
              </a:ext>
            </a:extLst>
          </p:cNvPr>
          <p:cNvSpPr/>
          <p:nvPr/>
        </p:nvSpPr>
        <p:spPr>
          <a:xfrm>
            <a:off x="2079462" y="2069020"/>
            <a:ext cx="280087" cy="210065"/>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xmlns="" id="{FEBF52B5-3E0B-4D49-8FC2-51416A6D889B}"/>
              </a:ext>
            </a:extLst>
          </p:cNvPr>
          <p:cNvSpPr/>
          <p:nvPr/>
        </p:nvSpPr>
        <p:spPr>
          <a:xfrm>
            <a:off x="3131223" y="2069020"/>
            <a:ext cx="280087" cy="210065"/>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xmlns="" id="{9E741C16-A8D2-6F41-875C-7489C012ADB3}"/>
              </a:ext>
            </a:extLst>
          </p:cNvPr>
          <p:cNvSpPr/>
          <p:nvPr/>
        </p:nvSpPr>
        <p:spPr>
          <a:xfrm>
            <a:off x="4099786" y="2081806"/>
            <a:ext cx="280087" cy="210065"/>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xmlns="" id="{A230402A-46AC-274A-9A74-43B91C80B001}"/>
              </a:ext>
            </a:extLst>
          </p:cNvPr>
          <p:cNvSpPr/>
          <p:nvPr/>
        </p:nvSpPr>
        <p:spPr>
          <a:xfrm>
            <a:off x="5822309" y="1718254"/>
            <a:ext cx="280087" cy="210065"/>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xmlns="" id="{0FFB2C1C-97B4-E449-8BCB-D5CAE2D44749}"/>
              </a:ext>
            </a:extLst>
          </p:cNvPr>
          <p:cNvSpPr/>
          <p:nvPr/>
        </p:nvSpPr>
        <p:spPr>
          <a:xfrm>
            <a:off x="5313621" y="2223295"/>
            <a:ext cx="280087" cy="210065"/>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xmlns="" id="{F2ADC369-19F0-3A48-9703-55BA9A700D6E}"/>
              </a:ext>
            </a:extLst>
          </p:cNvPr>
          <p:cNvSpPr/>
          <p:nvPr/>
        </p:nvSpPr>
        <p:spPr>
          <a:xfrm>
            <a:off x="5707445" y="2915516"/>
            <a:ext cx="280087" cy="210065"/>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xmlns="" id="{67B3CB7B-EFC4-DB4B-898A-9AC7832280C4}"/>
              </a:ext>
            </a:extLst>
          </p:cNvPr>
          <p:cNvCxnSpPr>
            <a:stCxn id="9" idx="6"/>
            <a:endCxn id="11" idx="2"/>
          </p:cNvCxnSpPr>
          <p:nvPr/>
        </p:nvCxnSpPr>
        <p:spPr>
          <a:xfrm>
            <a:off x="2359548" y="2174052"/>
            <a:ext cx="771675" cy="0"/>
          </a:xfrm>
          <a:prstGeom prst="straightConnector1">
            <a:avLst/>
          </a:prstGeom>
          <a:ln w="381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xmlns="" id="{82383792-811E-7E4B-B68B-EE718496D246}"/>
              </a:ext>
            </a:extLst>
          </p:cNvPr>
          <p:cNvCxnSpPr>
            <a:cxnSpLocks/>
            <a:stCxn id="11" idx="6"/>
            <a:endCxn id="12" idx="2"/>
          </p:cNvCxnSpPr>
          <p:nvPr/>
        </p:nvCxnSpPr>
        <p:spPr>
          <a:xfrm>
            <a:off x="3411310" y="2174052"/>
            <a:ext cx="688476" cy="12786"/>
          </a:xfrm>
          <a:prstGeom prst="straightConnector1">
            <a:avLst/>
          </a:prstGeom>
          <a:ln w="381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xmlns="" id="{A2FCDA0B-A9C9-504E-A597-D78C45F8E411}"/>
              </a:ext>
            </a:extLst>
          </p:cNvPr>
          <p:cNvCxnSpPr>
            <a:cxnSpLocks/>
            <a:stCxn id="12" idx="6"/>
            <a:endCxn id="14" idx="2"/>
          </p:cNvCxnSpPr>
          <p:nvPr/>
        </p:nvCxnSpPr>
        <p:spPr>
          <a:xfrm>
            <a:off x="4379873" y="2186839"/>
            <a:ext cx="933748" cy="141489"/>
          </a:xfrm>
          <a:prstGeom prst="straightConnector1">
            <a:avLst/>
          </a:prstGeom>
          <a:ln w="381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xmlns="" id="{6DB329E5-9F78-B346-9E9B-94CEE70AE2BA}"/>
              </a:ext>
            </a:extLst>
          </p:cNvPr>
          <p:cNvCxnSpPr>
            <a:cxnSpLocks/>
            <a:stCxn id="12" idx="6"/>
            <a:endCxn id="13" idx="2"/>
          </p:cNvCxnSpPr>
          <p:nvPr/>
        </p:nvCxnSpPr>
        <p:spPr>
          <a:xfrm flipV="1">
            <a:off x="4379873" y="1823288"/>
            <a:ext cx="1442436" cy="363551"/>
          </a:xfrm>
          <a:prstGeom prst="straightConnector1">
            <a:avLst/>
          </a:prstGeom>
          <a:ln w="381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xmlns="" id="{EE0A0EF3-AB88-6F49-BD18-9C1CE3A86952}"/>
              </a:ext>
            </a:extLst>
          </p:cNvPr>
          <p:cNvCxnSpPr>
            <a:cxnSpLocks/>
            <a:stCxn id="12" idx="6"/>
            <a:endCxn id="15" idx="1"/>
          </p:cNvCxnSpPr>
          <p:nvPr/>
        </p:nvCxnSpPr>
        <p:spPr>
          <a:xfrm>
            <a:off x="4379872" y="2186838"/>
            <a:ext cx="1368589" cy="759440"/>
          </a:xfrm>
          <a:prstGeom prst="straightConnector1">
            <a:avLst/>
          </a:prstGeom>
          <a:ln w="381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xmlns="" id="{29647A69-27C2-D34A-9E21-F5C9BDC2192D}"/>
              </a:ext>
            </a:extLst>
          </p:cNvPr>
          <p:cNvCxnSpPr>
            <a:cxnSpLocks/>
            <a:stCxn id="14" idx="7"/>
            <a:endCxn id="13" idx="3"/>
          </p:cNvCxnSpPr>
          <p:nvPr/>
        </p:nvCxnSpPr>
        <p:spPr>
          <a:xfrm flipV="1">
            <a:off x="5552690" y="1897557"/>
            <a:ext cx="310636" cy="356501"/>
          </a:xfrm>
          <a:prstGeom prst="straightConnector1">
            <a:avLst/>
          </a:prstGeom>
          <a:ln w="381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xmlns="" id="{F98A87AE-2233-9649-B22C-02AB71DF0841}"/>
              </a:ext>
            </a:extLst>
          </p:cNvPr>
          <p:cNvCxnSpPr>
            <a:cxnSpLocks/>
            <a:stCxn id="15" idx="0"/>
            <a:endCxn id="13" idx="4"/>
          </p:cNvCxnSpPr>
          <p:nvPr/>
        </p:nvCxnSpPr>
        <p:spPr>
          <a:xfrm flipV="1">
            <a:off x="5847488" y="1928319"/>
            <a:ext cx="114864" cy="987196"/>
          </a:xfrm>
          <a:prstGeom prst="straightConnector1">
            <a:avLst/>
          </a:prstGeom>
          <a:ln w="381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xmlns="" id="{826B6D6B-8C0F-4A42-90DA-6D90D0512C78}"/>
              </a:ext>
            </a:extLst>
          </p:cNvPr>
          <p:cNvSpPr/>
          <p:nvPr/>
        </p:nvSpPr>
        <p:spPr>
          <a:xfrm>
            <a:off x="1517613" y="2287128"/>
            <a:ext cx="986869" cy="338554"/>
          </a:xfrm>
          <a:prstGeom prst="rect">
            <a:avLst/>
          </a:prstGeom>
        </p:spPr>
        <p:txBody>
          <a:bodyPr wrap="none">
            <a:spAutoFit/>
          </a:bodyPr>
          <a:lstStyle/>
          <a:p>
            <a:r>
              <a:rPr lang="en-US" sz="1600" dirty="0"/>
              <a:t>Assemble</a:t>
            </a:r>
          </a:p>
        </p:txBody>
      </p:sp>
      <p:sp>
        <p:nvSpPr>
          <p:cNvPr id="24" name="Rectangle 23">
            <a:extLst>
              <a:ext uri="{FF2B5EF4-FFF2-40B4-BE49-F238E27FC236}">
                <a16:creationId xmlns:a16="http://schemas.microsoft.com/office/drawing/2014/main" xmlns="" id="{06437F56-C778-8542-8D1F-D2405738312B}"/>
              </a:ext>
            </a:extLst>
          </p:cNvPr>
          <p:cNvSpPr/>
          <p:nvPr/>
        </p:nvSpPr>
        <p:spPr>
          <a:xfrm>
            <a:off x="2766649" y="2274036"/>
            <a:ext cx="998791" cy="338554"/>
          </a:xfrm>
          <a:prstGeom prst="rect">
            <a:avLst/>
          </a:prstGeom>
        </p:spPr>
        <p:txBody>
          <a:bodyPr wrap="none">
            <a:spAutoFit/>
          </a:bodyPr>
          <a:lstStyle/>
          <a:p>
            <a:r>
              <a:rPr lang="en-US" sz="1600" dirty="0"/>
              <a:t>Transport</a:t>
            </a:r>
          </a:p>
        </p:txBody>
      </p:sp>
      <p:sp>
        <p:nvSpPr>
          <p:cNvPr id="25" name="Rectangle 24">
            <a:extLst>
              <a:ext uri="{FF2B5EF4-FFF2-40B4-BE49-F238E27FC236}">
                <a16:creationId xmlns:a16="http://schemas.microsoft.com/office/drawing/2014/main" xmlns="" id="{40821E42-D29C-AB4F-B0FB-B94EB43CEC64}"/>
              </a:ext>
            </a:extLst>
          </p:cNvPr>
          <p:cNvSpPr/>
          <p:nvPr/>
        </p:nvSpPr>
        <p:spPr>
          <a:xfrm>
            <a:off x="3968719" y="2336964"/>
            <a:ext cx="711854" cy="338554"/>
          </a:xfrm>
          <a:prstGeom prst="rect">
            <a:avLst/>
          </a:prstGeom>
        </p:spPr>
        <p:txBody>
          <a:bodyPr wrap="none">
            <a:spAutoFit/>
          </a:bodyPr>
          <a:lstStyle/>
          <a:p>
            <a:r>
              <a:rPr lang="en-US" sz="1600" dirty="0"/>
              <a:t>Attack</a:t>
            </a:r>
          </a:p>
        </p:txBody>
      </p:sp>
      <p:sp>
        <p:nvSpPr>
          <p:cNvPr id="26" name="Rectangle 25">
            <a:extLst>
              <a:ext uri="{FF2B5EF4-FFF2-40B4-BE49-F238E27FC236}">
                <a16:creationId xmlns:a16="http://schemas.microsoft.com/office/drawing/2014/main" xmlns="" id="{15028F88-0358-0143-91EE-64FB3291B62D}"/>
              </a:ext>
            </a:extLst>
          </p:cNvPr>
          <p:cNvSpPr/>
          <p:nvPr/>
        </p:nvSpPr>
        <p:spPr>
          <a:xfrm>
            <a:off x="6019564" y="1371527"/>
            <a:ext cx="674684" cy="338554"/>
          </a:xfrm>
          <a:prstGeom prst="rect">
            <a:avLst/>
          </a:prstGeom>
        </p:spPr>
        <p:txBody>
          <a:bodyPr wrap="none">
            <a:spAutoFit/>
          </a:bodyPr>
          <a:lstStyle/>
          <a:p>
            <a:r>
              <a:rPr lang="en-US" sz="1600" dirty="0"/>
              <a:t>Injure</a:t>
            </a:r>
          </a:p>
        </p:txBody>
      </p:sp>
      <p:sp>
        <p:nvSpPr>
          <p:cNvPr id="27" name="Rectangle 26">
            <a:extLst>
              <a:ext uri="{FF2B5EF4-FFF2-40B4-BE49-F238E27FC236}">
                <a16:creationId xmlns:a16="http://schemas.microsoft.com/office/drawing/2014/main" xmlns="" id="{5347161F-2EDD-3046-B778-BEC17909DB03}"/>
              </a:ext>
            </a:extLst>
          </p:cNvPr>
          <p:cNvSpPr/>
          <p:nvPr/>
        </p:nvSpPr>
        <p:spPr>
          <a:xfrm>
            <a:off x="4999028" y="1946710"/>
            <a:ext cx="651941" cy="338554"/>
          </a:xfrm>
          <a:prstGeom prst="rect">
            <a:avLst/>
          </a:prstGeom>
        </p:spPr>
        <p:txBody>
          <a:bodyPr wrap="none">
            <a:spAutoFit/>
          </a:bodyPr>
          <a:lstStyle/>
          <a:p>
            <a:r>
              <a:rPr lang="en-US" sz="1600" dirty="0"/>
              <a:t>Crash</a:t>
            </a:r>
          </a:p>
        </p:txBody>
      </p:sp>
      <p:sp>
        <p:nvSpPr>
          <p:cNvPr id="28" name="Rectangle 27">
            <a:extLst>
              <a:ext uri="{FF2B5EF4-FFF2-40B4-BE49-F238E27FC236}">
                <a16:creationId xmlns:a16="http://schemas.microsoft.com/office/drawing/2014/main" xmlns="" id="{9C8F1F43-F7C0-1849-AE94-3AA94DE8D8F8}"/>
              </a:ext>
            </a:extLst>
          </p:cNvPr>
          <p:cNvSpPr/>
          <p:nvPr/>
        </p:nvSpPr>
        <p:spPr>
          <a:xfrm>
            <a:off x="5496555" y="3134929"/>
            <a:ext cx="966831" cy="338554"/>
          </a:xfrm>
          <a:prstGeom prst="rect">
            <a:avLst/>
          </a:prstGeom>
        </p:spPr>
        <p:txBody>
          <a:bodyPr wrap="none">
            <a:spAutoFit/>
          </a:bodyPr>
          <a:lstStyle/>
          <a:p>
            <a:r>
              <a:rPr lang="en-US" sz="1600" dirty="0"/>
              <a:t>Detonate</a:t>
            </a:r>
          </a:p>
        </p:txBody>
      </p:sp>
      <p:sp>
        <p:nvSpPr>
          <p:cNvPr id="29" name="Oval 28">
            <a:extLst>
              <a:ext uri="{FF2B5EF4-FFF2-40B4-BE49-F238E27FC236}">
                <a16:creationId xmlns:a16="http://schemas.microsoft.com/office/drawing/2014/main" xmlns="" id="{F3E4F21D-7ACE-FF4D-BDB9-A89B96DDC5A8}"/>
              </a:ext>
            </a:extLst>
          </p:cNvPr>
          <p:cNvSpPr/>
          <p:nvPr/>
        </p:nvSpPr>
        <p:spPr>
          <a:xfrm>
            <a:off x="2791178" y="1436742"/>
            <a:ext cx="280087" cy="210065"/>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xmlns="" id="{C9039A55-AF1D-1542-902A-D5E5BD82771B}"/>
              </a:ext>
            </a:extLst>
          </p:cNvPr>
          <p:cNvSpPr/>
          <p:nvPr/>
        </p:nvSpPr>
        <p:spPr>
          <a:xfrm>
            <a:off x="2529694" y="1120273"/>
            <a:ext cx="586419" cy="338554"/>
          </a:xfrm>
          <a:prstGeom prst="rect">
            <a:avLst/>
          </a:prstGeom>
        </p:spPr>
        <p:txBody>
          <a:bodyPr wrap="none">
            <a:spAutoFit/>
          </a:bodyPr>
          <a:lstStyle/>
          <a:p>
            <a:r>
              <a:rPr lang="en-US" sz="1600" dirty="0"/>
              <a:t>Alice</a:t>
            </a:r>
          </a:p>
        </p:txBody>
      </p:sp>
      <p:cxnSp>
        <p:nvCxnSpPr>
          <p:cNvPr id="31" name="Curved Connector 30">
            <a:extLst>
              <a:ext uri="{FF2B5EF4-FFF2-40B4-BE49-F238E27FC236}">
                <a16:creationId xmlns:a16="http://schemas.microsoft.com/office/drawing/2014/main" xmlns="" id="{F91E8991-AE97-CE43-8410-5BBB988D205D}"/>
              </a:ext>
            </a:extLst>
          </p:cNvPr>
          <p:cNvCxnSpPr>
            <a:cxnSpLocks/>
            <a:stCxn id="29" idx="2"/>
            <a:endCxn id="9" idx="0"/>
          </p:cNvCxnSpPr>
          <p:nvPr/>
        </p:nvCxnSpPr>
        <p:spPr>
          <a:xfrm rot="10800000" flipV="1">
            <a:off x="2219505" y="1541774"/>
            <a:ext cx="571672" cy="527245"/>
          </a:xfrm>
          <a:prstGeom prst="curvedConnector2">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Curved Connector 31">
            <a:extLst>
              <a:ext uri="{FF2B5EF4-FFF2-40B4-BE49-F238E27FC236}">
                <a16:creationId xmlns:a16="http://schemas.microsoft.com/office/drawing/2014/main" xmlns="" id="{83FE8CE1-02ED-B548-A262-E5AB9D16F00A}"/>
              </a:ext>
            </a:extLst>
          </p:cNvPr>
          <p:cNvCxnSpPr>
            <a:cxnSpLocks/>
            <a:stCxn id="29" idx="6"/>
            <a:endCxn id="11" idx="0"/>
          </p:cNvCxnSpPr>
          <p:nvPr/>
        </p:nvCxnSpPr>
        <p:spPr>
          <a:xfrm>
            <a:off x="3071264" y="1541775"/>
            <a:ext cx="200003" cy="527245"/>
          </a:xfrm>
          <a:prstGeom prst="curvedConnector2">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Curved Connector 32">
            <a:extLst>
              <a:ext uri="{FF2B5EF4-FFF2-40B4-BE49-F238E27FC236}">
                <a16:creationId xmlns:a16="http://schemas.microsoft.com/office/drawing/2014/main" xmlns="" id="{7B29E3C3-00A7-0847-9DB7-46297EE11E67}"/>
              </a:ext>
            </a:extLst>
          </p:cNvPr>
          <p:cNvCxnSpPr>
            <a:cxnSpLocks/>
            <a:stCxn id="29" idx="6"/>
            <a:endCxn id="12" idx="0"/>
          </p:cNvCxnSpPr>
          <p:nvPr/>
        </p:nvCxnSpPr>
        <p:spPr>
          <a:xfrm>
            <a:off x="3071264" y="1541775"/>
            <a:ext cx="1168565" cy="540031"/>
          </a:xfrm>
          <a:prstGeom prst="curvedConnector2">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Curved Connector 33">
            <a:extLst>
              <a:ext uri="{FF2B5EF4-FFF2-40B4-BE49-F238E27FC236}">
                <a16:creationId xmlns:a16="http://schemas.microsoft.com/office/drawing/2014/main" xmlns="" id="{3485DD00-959A-4240-AC01-55F13CC21670}"/>
              </a:ext>
            </a:extLst>
          </p:cNvPr>
          <p:cNvCxnSpPr>
            <a:cxnSpLocks/>
            <a:stCxn id="29" idx="6"/>
            <a:endCxn id="13" idx="1"/>
          </p:cNvCxnSpPr>
          <p:nvPr/>
        </p:nvCxnSpPr>
        <p:spPr>
          <a:xfrm>
            <a:off x="3071264" y="1541775"/>
            <a:ext cx="2792061" cy="207243"/>
          </a:xfrm>
          <a:prstGeom prst="curvedConnector2">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xmlns="" id="{52D10088-423B-6048-B785-CF40A7C63FBA}"/>
              </a:ext>
            </a:extLst>
          </p:cNvPr>
          <p:cNvSpPr/>
          <p:nvPr/>
        </p:nvSpPr>
        <p:spPr>
          <a:xfrm>
            <a:off x="2851137" y="3160409"/>
            <a:ext cx="280087" cy="210065"/>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xmlns="" id="{6F9E6245-A2D4-4548-87EA-C0EE5E912AD7}"/>
              </a:ext>
            </a:extLst>
          </p:cNvPr>
          <p:cNvSpPr/>
          <p:nvPr/>
        </p:nvSpPr>
        <p:spPr>
          <a:xfrm>
            <a:off x="2476203" y="3324912"/>
            <a:ext cx="992579" cy="338554"/>
          </a:xfrm>
          <a:prstGeom prst="rect">
            <a:avLst/>
          </a:prstGeom>
        </p:spPr>
        <p:txBody>
          <a:bodyPr wrap="none">
            <a:spAutoFit/>
          </a:bodyPr>
          <a:lstStyle/>
          <a:p>
            <a:r>
              <a:rPr lang="en-US" sz="1600" dirty="0"/>
              <a:t>1st Street</a:t>
            </a:r>
          </a:p>
        </p:txBody>
      </p:sp>
      <p:sp>
        <p:nvSpPr>
          <p:cNvPr id="37" name="Oval 36">
            <a:extLst>
              <a:ext uri="{FF2B5EF4-FFF2-40B4-BE49-F238E27FC236}">
                <a16:creationId xmlns:a16="http://schemas.microsoft.com/office/drawing/2014/main" xmlns="" id="{13624B74-EA00-C540-BA4F-5DED5FA0BBE0}"/>
              </a:ext>
            </a:extLst>
          </p:cNvPr>
          <p:cNvSpPr/>
          <p:nvPr/>
        </p:nvSpPr>
        <p:spPr>
          <a:xfrm>
            <a:off x="4650630" y="2720612"/>
            <a:ext cx="280087" cy="210065"/>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xmlns="" id="{9B81E813-0202-7642-A040-B8EB9C30E36E}"/>
              </a:ext>
            </a:extLst>
          </p:cNvPr>
          <p:cNvSpPr/>
          <p:nvPr/>
        </p:nvSpPr>
        <p:spPr>
          <a:xfrm>
            <a:off x="4691647" y="2843323"/>
            <a:ext cx="769461" cy="338554"/>
          </a:xfrm>
          <a:prstGeom prst="rect">
            <a:avLst/>
          </a:prstGeom>
        </p:spPr>
        <p:txBody>
          <a:bodyPr wrap="none">
            <a:spAutoFit/>
          </a:bodyPr>
          <a:lstStyle/>
          <a:p>
            <a:r>
              <a:rPr lang="en-US" sz="1600" dirty="0"/>
              <a:t>Boston</a:t>
            </a:r>
          </a:p>
        </p:txBody>
      </p:sp>
      <p:cxnSp>
        <p:nvCxnSpPr>
          <p:cNvPr id="39" name="Curved Connector 38">
            <a:extLst>
              <a:ext uri="{FF2B5EF4-FFF2-40B4-BE49-F238E27FC236}">
                <a16:creationId xmlns:a16="http://schemas.microsoft.com/office/drawing/2014/main" xmlns="" id="{39B2CFC9-CE87-4644-A970-363824A59187}"/>
              </a:ext>
            </a:extLst>
          </p:cNvPr>
          <p:cNvCxnSpPr>
            <a:cxnSpLocks/>
            <a:stCxn id="11" idx="4"/>
            <a:endCxn id="35" idx="6"/>
          </p:cNvCxnSpPr>
          <p:nvPr/>
        </p:nvCxnSpPr>
        <p:spPr>
          <a:xfrm rot="5400000">
            <a:off x="2708068" y="2702241"/>
            <a:ext cx="986357" cy="140044"/>
          </a:xfrm>
          <a:prstGeom prst="curvedConnector2">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Curved Connector 39">
            <a:extLst>
              <a:ext uri="{FF2B5EF4-FFF2-40B4-BE49-F238E27FC236}">
                <a16:creationId xmlns:a16="http://schemas.microsoft.com/office/drawing/2014/main" xmlns="" id="{CD157F77-D7B8-F24C-A1D4-080E5B7DEE03}"/>
              </a:ext>
            </a:extLst>
          </p:cNvPr>
          <p:cNvCxnSpPr>
            <a:cxnSpLocks/>
            <a:stCxn id="15" idx="3"/>
            <a:endCxn id="35" idx="6"/>
          </p:cNvCxnSpPr>
          <p:nvPr/>
        </p:nvCxnSpPr>
        <p:spPr>
          <a:xfrm rot="5400000">
            <a:off x="4354531" y="1871511"/>
            <a:ext cx="170624" cy="2617239"/>
          </a:xfrm>
          <a:prstGeom prst="curvedConnector2">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Curved Connector 40">
            <a:extLst>
              <a:ext uri="{FF2B5EF4-FFF2-40B4-BE49-F238E27FC236}">
                <a16:creationId xmlns:a16="http://schemas.microsoft.com/office/drawing/2014/main" xmlns="" id="{F2812A65-CD82-8C41-AF92-ABFDB2244101}"/>
              </a:ext>
            </a:extLst>
          </p:cNvPr>
          <p:cNvCxnSpPr>
            <a:cxnSpLocks/>
            <a:stCxn id="14" idx="4"/>
            <a:endCxn id="37" idx="6"/>
          </p:cNvCxnSpPr>
          <p:nvPr/>
        </p:nvCxnSpPr>
        <p:spPr>
          <a:xfrm rot="5400000">
            <a:off x="4996050" y="2368028"/>
            <a:ext cx="392285" cy="522948"/>
          </a:xfrm>
          <a:prstGeom prst="curvedConnector2">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Curved Connector 41">
            <a:extLst>
              <a:ext uri="{FF2B5EF4-FFF2-40B4-BE49-F238E27FC236}">
                <a16:creationId xmlns:a16="http://schemas.microsoft.com/office/drawing/2014/main" xmlns="" id="{A08338FB-BF79-F747-B986-48849C9C9355}"/>
              </a:ext>
            </a:extLst>
          </p:cNvPr>
          <p:cNvCxnSpPr>
            <a:cxnSpLocks/>
            <a:stCxn id="37" idx="3"/>
            <a:endCxn id="35" idx="6"/>
          </p:cNvCxnSpPr>
          <p:nvPr/>
        </p:nvCxnSpPr>
        <p:spPr>
          <a:xfrm rot="5400000">
            <a:off x="3728671" y="2302465"/>
            <a:ext cx="365528" cy="1560424"/>
          </a:xfrm>
          <a:prstGeom prst="curvedConnector2">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xmlns="" id="{FADFD79B-3168-4D4A-886B-B72EBD3FBA8A}"/>
              </a:ext>
            </a:extLst>
          </p:cNvPr>
          <p:cNvSpPr/>
          <p:nvPr/>
        </p:nvSpPr>
        <p:spPr>
          <a:xfrm>
            <a:off x="1815402" y="1593927"/>
            <a:ext cx="659155" cy="338554"/>
          </a:xfrm>
          <a:prstGeom prst="rect">
            <a:avLst/>
          </a:prstGeom>
        </p:spPr>
        <p:txBody>
          <a:bodyPr wrap="none">
            <a:spAutoFit/>
          </a:bodyPr>
          <a:lstStyle/>
          <a:p>
            <a:r>
              <a:rPr lang="en-US" sz="1600" dirty="0">
                <a:solidFill>
                  <a:schemeClr val="bg2">
                    <a:lumMod val="75000"/>
                  </a:schemeClr>
                </a:solidFill>
              </a:rPr>
              <a:t>agent</a:t>
            </a:r>
          </a:p>
        </p:txBody>
      </p:sp>
      <p:sp>
        <p:nvSpPr>
          <p:cNvPr id="44" name="Rectangle 43">
            <a:extLst>
              <a:ext uri="{FF2B5EF4-FFF2-40B4-BE49-F238E27FC236}">
                <a16:creationId xmlns:a16="http://schemas.microsoft.com/office/drawing/2014/main" xmlns="" id="{C48D1865-B706-E647-BADD-BE67EDEB12E7}"/>
              </a:ext>
            </a:extLst>
          </p:cNvPr>
          <p:cNvSpPr/>
          <p:nvPr/>
        </p:nvSpPr>
        <p:spPr>
          <a:xfrm>
            <a:off x="2801422" y="1671703"/>
            <a:ext cx="659155" cy="338554"/>
          </a:xfrm>
          <a:prstGeom prst="rect">
            <a:avLst/>
          </a:prstGeom>
        </p:spPr>
        <p:txBody>
          <a:bodyPr wrap="none">
            <a:spAutoFit/>
          </a:bodyPr>
          <a:lstStyle/>
          <a:p>
            <a:r>
              <a:rPr lang="en-US" sz="1600" dirty="0">
                <a:solidFill>
                  <a:schemeClr val="bg2">
                    <a:lumMod val="75000"/>
                  </a:schemeClr>
                </a:solidFill>
              </a:rPr>
              <a:t>agent</a:t>
            </a:r>
          </a:p>
        </p:txBody>
      </p:sp>
      <p:sp>
        <p:nvSpPr>
          <p:cNvPr id="45" name="Rectangle 44">
            <a:extLst>
              <a:ext uri="{FF2B5EF4-FFF2-40B4-BE49-F238E27FC236}">
                <a16:creationId xmlns:a16="http://schemas.microsoft.com/office/drawing/2014/main" xmlns="" id="{BC96A01A-78F7-AC41-B1B1-C579BB76BACF}"/>
              </a:ext>
            </a:extLst>
          </p:cNvPr>
          <p:cNvSpPr/>
          <p:nvPr/>
        </p:nvSpPr>
        <p:spPr>
          <a:xfrm>
            <a:off x="3741311" y="1601511"/>
            <a:ext cx="659155" cy="338554"/>
          </a:xfrm>
          <a:prstGeom prst="rect">
            <a:avLst/>
          </a:prstGeom>
        </p:spPr>
        <p:txBody>
          <a:bodyPr wrap="none">
            <a:spAutoFit/>
          </a:bodyPr>
          <a:lstStyle/>
          <a:p>
            <a:r>
              <a:rPr lang="en-US" sz="1600" dirty="0">
                <a:solidFill>
                  <a:schemeClr val="bg2">
                    <a:lumMod val="75000"/>
                  </a:schemeClr>
                </a:solidFill>
              </a:rPr>
              <a:t>agent</a:t>
            </a:r>
          </a:p>
        </p:txBody>
      </p:sp>
      <p:sp>
        <p:nvSpPr>
          <p:cNvPr id="46" name="Rectangle 45">
            <a:extLst>
              <a:ext uri="{FF2B5EF4-FFF2-40B4-BE49-F238E27FC236}">
                <a16:creationId xmlns:a16="http://schemas.microsoft.com/office/drawing/2014/main" xmlns="" id="{78635D96-A04E-5C43-9C2B-8F737B844E80}"/>
              </a:ext>
            </a:extLst>
          </p:cNvPr>
          <p:cNvSpPr/>
          <p:nvPr/>
        </p:nvSpPr>
        <p:spPr>
          <a:xfrm>
            <a:off x="4229227" y="1214731"/>
            <a:ext cx="659155" cy="338554"/>
          </a:xfrm>
          <a:prstGeom prst="rect">
            <a:avLst/>
          </a:prstGeom>
        </p:spPr>
        <p:txBody>
          <a:bodyPr wrap="none">
            <a:spAutoFit/>
          </a:bodyPr>
          <a:lstStyle/>
          <a:p>
            <a:r>
              <a:rPr lang="en-US" sz="1600" dirty="0">
                <a:solidFill>
                  <a:schemeClr val="bg2">
                    <a:lumMod val="75000"/>
                  </a:schemeClr>
                </a:solidFill>
              </a:rPr>
              <a:t>agent</a:t>
            </a:r>
          </a:p>
        </p:txBody>
      </p:sp>
      <p:sp>
        <p:nvSpPr>
          <p:cNvPr id="47" name="Rectangle 46">
            <a:extLst>
              <a:ext uri="{FF2B5EF4-FFF2-40B4-BE49-F238E27FC236}">
                <a16:creationId xmlns:a16="http://schemas.microsoft.com/office/drawing/2014/main" xmlns="" id="{2F95F38C-517A-974C-9094-A1BAA4FF68B5}"/>
              </a:ext>
            </a:extLst>
          </p:cNvPr>
          <p:cNvSpPr/>
          <p:nvPr/>
        </p:nvSpPr>
        <p:spPr>
          <a:xfrm>
            <a:off x="1926594" y="2625682"/>
            <a:ext cx="1125528" cy="338554"/>
          </a:xfrm>
          <a:prstGeom prst="rect">
            <a:avLst/>
          </a:prstGeom>
        </p:spPr>
        <p:txBody>
          <a:bodyPr wrap="none">
            <a:spAutoFit/>
          </a:bodyPr>
          <a:lstStyle/>
          <a:p>
            <a:r>
              <a:rPr lang="en-US" sz="1600" dirty="0">
                <a:solidFill>
                  <a:schemeClr val="bg2">
                    <a:lumMod val="75000"/>
                  </a:schemeClr>
                </a:solidFill>
              </a:rPr>
              <a:t>destination</a:t>
            </a:r>
          </a:p>
        </p:txBody>
      </p:sp>
      <p:sp>
        <p:nvSpPr>
          <p:cNvPr id="48" name="Rectangle 47">
            <a:extLst>
              <a:ext uri="{FF2B5EF4-FFF2-40B4-BE49-F238E27FC236}">
                <a16:creationId xmlns:a16="http://schemas.microsoft.com/office/drawing/2014/main" xmlns="" id="{409AA537-51A8-2E44-B866-8039EF8A8412}"/>
              </a:ext>
            </a:extLst>
          </p:cNvPr>
          <p:cNvSpPr/>
          <p:nvPr/>
        </p:nvSpPr>
        <p:spPr>
          <a:xfrm>
            <a:off x="5045626" y="2362347"/>
            <a:ext cx="626694" cy="338554"/>
          </a:xfrm>
          <a:prstGeom prst="rect">
            <a:avLst/>
          </a:prstGeom>
        </p:spPr>
        <p:txBody>
          <a:bodyPr wrap="none">
            <a:spAutoFit/>
          </a:bodyPr>
          <a:lstStyle/>
          <a:p>
            <a:r>
              <a:rPr lang="en-US" sz="1600" dirty="0">
                <a:solidFill>
                  <a:schemeClr val="bg2">
                    <a:lumMod val="75000"/>
                  </a:schemeClr>
                </a:solidFill>
              </a:rPr>
              <a:t>place</a:t>
            </a:r>
          </a:p>
        </p:txBody>
      </p:sp>
      <p:sp>
        <p:nvSpPr>
          <p:cNvPr id="49" name="Rectangle 48">
            <a:extLst>
              <a:ext uri="{FF2B5EF4-FFF2-40B4-BE49-F238E27FC236}">
                <a16:creationId xmlns:a16="http://schemas.microsoft.com/office/drawing/2014/main" xmlns="" id="{65D271BC-4A81-704D-8101-928167D8FDD5}"/>
              </a:ext>
            </a:extLst>
          </p:cNvPr>
          <p:cNvSpPr/>
          <p:nvPr/>
        </p:nvSpPr>
        <p:spPr>
          <a:xfrm>
            <a:off x="4422976" y="3221588"/>
            <a:ext cx="626694" cy="338554"/>
          </a:xfrm>
          <a:prstGeom prst="rect">
            <a:avLst/>
          </a:prstGeom>
        </p:spPr>
        <p:txBody>
          <a:bodyPr wrap="none">
            <a:spAutoFit/>
          </a:bodyPr>
          <a:lstStyle/>
          <a:p>
            <a:r>
              <a:rPr lang="en-US" sz="1600" dirty="0">
                <a:solidFill>
                  <a:schemeClr val="bg2">
                    <a:lumMod val="75000"/>
                  </a:schemeClr>
                </a:solidFill>
              </a:rPr>
              <a:t>place</a:t>
            </a:r>
          </a:p>
        </p:txBody>
      </p:sp>
      <p:sp>
        <p:nvSpPr>
          <p:cNvPr id="50" name="Rectangle 49">
            <a:extLst>
              <a:ext uri="{FF2B5EF4-FFF2-40B4-BE49-F238E27FC236}">
                <a16:creationId xmlns:a16="http://schemas.microsoft.com/office/drawing/2014/main" xmlns="" id="{BE6CBB5B-279F-C24E-B2F1-162C9EE5B0BF}"/>
              </a:ext>
            </a:extLst>
          </p:cNvPr>
          <p:cNvSpPr/>
          <p:nvPr/>
        </p:nvSpPr>
        <p:spPr>
          <a:xfrm>
            <a:off x="3257882" y="2864199"/>
            <a:ext cx="1503785" cy="338554"/>
          </a:xfrm>
          <a:prstGeom prst="rect">
            <a:avLst/>
          </a:prstGeom>
        </p:spPr>
        <p:txBody>
          <a:bodyPr wrap="square">
            <a:spAutoFit/>
          </a:bodyPr>
          <a:lstStyle/>
          <a:p>
            <a:pPr algn="ctr"/>
            <a:r>
              <a:rPr lang="en-US" sz="1600" dirty="0" err="1">
                <a:solidFill>
                  <a:schemeClr val="accent5">
                    <a:lumMod val="60000"/>
                    <a:lumOff val="40000"/>
                  </a:schemeClr>
                </a:solidFill>
              </a:rPr>
              <a:t>located_in</a:t>
            </a:r>
            <a:endParaRPr lang="en-US" sz="1600" dirty="0">
              <a:solidFill>
                <a:schemeClr val="accent5">
                  <a:lumMod val="60000"/>
                  <a:lumOff val="40000"/>
                </a:schemeClr>
              </a:solidFill>
            </a:endParaRPr>
          </a:p>
        </p:txBody>
      </p:sp>
      <p:cxnSp>
        <p:nvCxnSpPr>
          <p:cNvPr id="3" name="Straight Connector 2">
            <a:extLst>
              <a:ext uri="{FF2B5EF4-FFF2-40B4-BE49-F238E27FC236}">
                <a16:creationId xmlns:a16="http://schemas.microsoft.com/office/drawing/2014/main" xmlns="" id="{0796FBF5-448B-3949-84DD-C552A608E7D9}"/>
              </a:ext>
            </a:extLst>
          </p:cNvPr>
          <p:cNvCxnSpPr>
            <a:cxnSpLocks/>
            <a:stCxn id="13" idx="5"/>
          </p:cNvCxnSpPr>
          <p:nvPr/>
        </p:nvCxnSpPr>
        <p:spPr>
          <a:xfrm>
            <a:off x="6061377" y="1897556"/>
            <a:ext cx="447296" cy="3025850"/>
          </a:xfrm>
          <a:prstGeom prst="line">
            <a:avLst/>
          </a:prstGeom>
          <a:ln w="19050">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xmlns="" id="{A53EDB6F-DFEF-C54C-BBF3-EAFB89CA9CA1}"/>
              </a:ext>
            </a:extLst>
          </p:cNvPr>
          <p:cNvSpPr/>
          <p:nvPr/>
        </p:nvSpPr>
        <p:spPr>
          <a:xfrm>
            <a:off x="6206904" y="3410482"/>
            <a:ext cx="886115" cy="584775"/>
          </a:xfrm>
          <a:prstGeom prst="rect">
            <a:avLst/>
          </a:prstGeom>
        </p:spPr>
        <p:txBody>
          <a:bodyPr wrap="square">
            <a:spAutoFit/>
          </a:bodyPr>
          <a:lstStyle/>
          <a:p>
            <a:pPr algn="ctr"/>
            <a:r>
              <a:rPr lang="en-US" sz="3200" b="1" dirty="0">
                <a:solidFill>
                  <a:schemeClr val="accent5">
                    <a:lumMod val="75000"/>
                  </a:schemeClr>
                </a:solidFill>
              </a:rPr>
              <a:t>?</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xmlns="" id="{1EFBB95C-D7B5-2F4B-B3AC-9B6F8051B12B}"/>
                  </a:ext>
                </a:extLst>
              </p:cNvPr>
              <p:cNvSpPr txBox="1"/>
              <p:nvPr/>
            </p:nvSpPr>
            <p:spPr>
              <a:xfrm>
                <a:off x="7577941" y="1434440"/>
                <a:ext cx="3593899" cy="670312"/>
              </a:xfrm>
              <a:prstGeom prst="rect">
                <a:avLst/>
              </a:prstGeom>
              <a:noFill/>
            </p:spPr>
            <p:txBody>
              <a:bodyPr wrap="square" rtlCol="0">
                <a:spAutoFit/>
              </a:bodyPr>
              <a:lstStyle/>
              <a:p>
                <a:r>
                  <a:rPr lang="en-US" dirty="0"/>
                  <a:t>Binary assignment matrix </a:t>
                </a:r>
                <a14:m>
                  <m:oMath xmlns:m="http://schemas.openxmlformats.org/officeDocument/2006/math" xmlns="">
                    <m:r>
                      <a:rPr lang="en-US" b="1" i="0" smtClean="0">
                        <a:latin typeface="Cambria Math" panose="02040503050406030204" pitchFamily="18" charset="0"/>
                      </a:rPr>
                      <m:t>𝐗</m:t>
                    </m:r>
                    <m:r>
                      <a:rPr lang="en-US" b="1" i="1" smtClean="0">
                        <a:latin typeface="Cambria Math" panose="02040503050406030204" pitchFamily="18" charset="0"/>
                        <a:ea typeface="Cambria Math" panose="02040503050406030204" pitchFamily="18" charset="0"/>
                      </a:rPr>
                      <m:t>∈</m:t>
                    </m:r>
                    <m:sSup>
                      <m:sSupPr>
                        <m:ctrlPr>
                          <a:rPr lang="en-US"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{0,1}</m:t>
                        </m:r>
                      </m:e>
                      <m:sup>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𝐼</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𝑆</m:t>
                        </m:r>
                        <m:r>
                          <a:rPr lang="en-US" b="0" i="1" smtClean="0">
                            <a:latin typeface="Cambria Math" panose="02040503050406030204" pitchFamily="18" charset="0"/>
                            <a:ea typeface="Cambria Math" panose="02040503050406030204" pitchFamily="18" charset="0"/>
                          </a:rPr>
                          <m:t>|</m:t>
                        </m:r>
                      </m:sup>
                    </m:sSup>
                  </m:oMath>
                </a14:m>
                <a:r>
                  <a:rPr lang="en-US" dirty="0"/>
                  <a:t> </a:t>
                </a:r>
              </a:p>
            </p:txBody>
          </p:sp>
        </mc:Choice>
        <mc:Fallback xmlns="">
          <p:sp>
            <p:nvSpPr>
              <p:cNvPr id="2" name="TextBox 1">
                <a:extLst>
                  <a:ext uri="{FF2B5EF4-FFF2-40B4-BE49-F238E27FC236}">
                    <a16:creationId xmlns:a16="http://schemas.microsoft.com/office/drawing/2014/main" id="{1EFBB95C-D7B5-2F4B-B3AC-9B6F8051B12B}"/>
                  </a:ext>
                </a:extLst>
              </p:cNvPr>
              <p:cNvSpPr txBox="1">
                <a:spLocks noRot="1" noChangeAspect="1" noMove="1" noResize="1" noEditPoints="1" noAdjustHandles="1" noChangeArrowheads="1" noChangeShapeType="1" noTextEdit="1"/>
              </p:cNvSpPr>
              <p:nvPr/>
            </p:nvSpPr>
            <p:spPr>
              <a:xfrm>
                <a:off x="5683456" y="1434440"/>
                <a:ext cx="2695424" cy="670312"/>
              </a:xfrm>
              <a:prstGeom prst="rect">
                <a:avLst/>
              </a:prstGeom>
              <a:blipFill>
                <a:blip r:embed="rId3"/>
                <a:stretch>
                  <a:fillRect l="-1878" t="-3704" b="-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xmlns="" id="{A4663858-36D1-6440-9BCA-A2E01AD1C23E}"/>
                  </a:ext>
                </a:extLst>
              </p:cNvPr>
              <p:cNvSpPr txBox="1"/>
              <p:nvPr/>
            </p:nvSpPr>
            <p:spPr>
              <a:xfrm>
                <a:off x="7577941" y="2191257"/>
                <a:ext cx="3593899" cy="646331"/>
              </a:xfrm>
              <a:prstGeom prst="rect">
                <a:avLst/>
              </a:prstGeom>
              <a:noFill/>
            </p:spPr>
            <p:txBody>
              <a:bodyPr wrap="square" rtlCol="0">
                <a:spAutoFit/>
              </a:bodyPr>
              <a:lstStyle/>
              <a:p>
                <a:r>
                  <a:rPr lang="en-US" dirty="0"/>
                  <a:t>Pairwise node similarity </a:t>
                </a:r>
                <a14:m>
                  <m:oMath xmlns:m="http://schemas.openxmlformats.org/officeDocument/2006/math" xmlns="">
                    <m:sSub>
                      <m:sSubPr>
                        <m:ctrlPr>
                          <a:rPr lang="en-US"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𝑁</m:t>
                        </m:r>
                      </m:sub>
                    </m:sSub>
                    <m:r>
                      <a:rPr lang="en-US" b="0" i="1" smtClean="0">
                        <a:latin typeface="Cambria Math" panose="02040503050406030204" pitchFamily="18" charset="0"/>
                      </a:rPr>
                      <m:t>(</m:t>
                    </m:r>
                    <m:r>
                      <a:rPr lang="en-US" b="0" i="1" smtClean="0">
                        <a:latin typeface="Cambria Math" panose="02040503050406030204" pitchFamily="18" charset="0"/>
                      </a:rPr>
                      <m:t>𝑖</m:t>
                    </m:r>
                    <m:r>
                      <a:rPr lang="en-US" b="0" i="1" smtClean="0">
                        <a:latin typeface="Cambria Math" panose="02040503050406030204" pitchFamily="18" charset="0"/>
                      </a:rPr>
                      <m:t>,</m:t>
                    </m:r>
                    <m:r>
                      <a:rPr lang="en-US" b="0" i="1" smtClean="0">
                        <a:latin typeface="Cambria Math" panose="02040503050406030204" pitchFamily="18" charset="0"/>
                      </a:rPr>
                      <m:t>𝑗</m:t>
                    </m:r>
                    <m:r>
                      <a:rPr lang="en-US" b="0" i="1" smtClean="0">
                        <a:latin typeface="Cambria Math" panose="02040503050406030204" pitchFamily="18" charset="0"/>
                      </a:rPr>
                      <m:t>)</m:t>
                    </m:r>
                  </m:oMath>
                </a14:m>
                <a:r>
                  <a:rPr lang="en-US" dirty="0"/>
                  <a:t> for </a:t>
                </a:r>
                <a14:m>
                  <m:oMath xmlns:m="http://schemas.openxmlformats.org/officeDocument/2006/math" xmlns="">
                    <m:r>
                      <a:rPr lang="en-US" b="0" i="1" smtClean="0">
                        <a:latin typeface="Cambria Math" panose="02040503050406030204" pitchFamily="18" charset="0"/>
                      </a:rPr>
                      <m:t>𝑖</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𝐼</m:t>
                    </m:r>
                  </m:oMath>
                </a14:m>
                <a:r>
                  <a:rPr lang="en-US" dirty="0"/>
                  <a:t> and </a:t>
                </a:r>
                <a14:m>
                  <m:oMath xmlns:m="http://schemas.openxmlformats.org/officeDocument/2006/math" xmlns="">
                    <m:r>
                      <a:rPr lang="en-US" b="0" i="1" smtClean="0">
                        <a:latin typeface="Cambria Math" panose="02040503050406030204" pitchFamily="18" charset="0"/>
                      </a:rPr>
                      <m:t>𝑗</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𝑆</m:t>
                    </m:r>
                  </m:oMath>
                </a14:m>
                <a:endParaRPr lang="en-US" dirty="0"/>
              </a:p>
            </p:txBody>
          </p:sp>
        </mc:Choice>
        <mc:Fallback xmlns="">
          <p:sp>
            <p:nvSpPr>
              <p:cNvPr id="51" name="TextBox 50">
                <a:extLst>
                  <a:ext uri="{FF2B5EF4-FFF2-40B4-BE49-F238E27FC236}">
                    <a16:creationId xmlns:a16="http://schemas.microsoft.com/office/drawing/2014/main" id="{A4663858-36D1-6440-9BCA-A2E01AD1C23E}"/>
                  </a:ext>
                </a:extLst>
              </p:cNvPr>
              <p:cNvSpPr txBox="1">
                <a:spLocks noRot="1" noChangeAspect="1" noMove="1" noResize="1" noEditPoints="1" noAdjustHandles="1" noChangeArrowheads="1" noChangeShapeType="1" noTextEdit="1"/>
              </p:cNvSpPr>
              <p:nvPr/>
            </p:nvSpPr>
            <p:spPr>
              <a:xfrm>
                <a:off x="5683456" y="2191256"/>
                <a:ext cx="2695424" cy="646331"/>
              </a:xfrm>
              <a:prstGeom prst="rect">
                <a:avLst/>
              </a:prstGeom>
              <a:blipFill>
                <a:blip r:embed="rId4"/>
                <a:stretch>
                  <a:fillRect l="-1878" t="-3846" b="-153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xmlns="" id="{DFD37C51-F743-9D48-9CAC-E1A26690836B}"/>
                  </a:ext>
                </a:extLst>
              </p:cNvPr>
              <p:cNvSpPr txBox="1"/>
              <p:nvPr/>
            </p:nvSpPr>
            <p:spPr>
              <a:xfrm>
                <a:off x="7571017" y="2936094"/>
                <a:ext cx="3593899" cy="646331"/>
              </a:xfrm>
              <a:prstGeom prst="rect">
                <a:avLst/>
              </a:prstGeom>
              <a:noFill/>
            </p:spPr>
            <p:txBody>
              <a:bodyPr wrap="square" rtlCol="0">
                <a:spAutoFit/>
              </a:bodyPr>
              <a:lstStyle/>
              <a:p>
                <a:r>
                  <a:rPr lang="en-US" dirty="0"/>
                  <a:t>Pairwise link similarity </a:t>
                </a:r>
                <a14:m>
                  <m:oMath xmlns:m="http://schemas.openxmlformats.org/officeDocument/2006/math" xmlns="">
                    <m:sSub>
                      <m:sSubPr>
                        <m:ctrlPr>
                          <a:rPr lang="en-US"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𝐿</m:t>
                        </m:r>
                      </m:sub>
                    </m:sSub>
                    <m:d>
                      <m:dPr>
                        <m:ctrlPr>
                          <a:rPr lang="en-US" i="1" smtClean="0">
                            <a:latin typeface="Cambria Math" panose="02040503050406030204" pitchFamily="18" charset="0"/>
                          </a:rPr>
                        </m:ctrlPr>
                      </m:dPr>
                      <m:e>
                        <m:d>
                          <m:dPr>
                            <m:begChr m:val="⟨"/>
                            <m:endChr m:val="⟩"/>
                            <m:ctrlPr>
                              <a:rPr lang="en-US" i="1" smtClean="0">
                                <a:latin typeface="Cambria Math" panose="02040503050406030204" pitchFamily="18" charset="0"/>
                              </a:rPr>
                            </m:ctrlPr>
                          </m:dPr>
                          <m:e>
                            <m:r>
                              <a:rPr lang="en-US" b="0" i="1" smtClean="0">
                                <a:latin typeface="Cambria Math" panose="02040503050406030204" pitchFamily="18" charset="0"/>
                              </a:rPr>
                              <m:t>𝑖</m:t>
                            </m:r>
                            <m:r>
                              <a:rPr lang="en-US" b="0" i="1" smtClean="0">
                                <a:latin typeface="Cambria Math" panose="02040503050406030204" pitchFamily="18" charset="0"/>
                              </a:rPr>
                              <m:t>,</m:t>
                            </m:r>
                            <m:r>
                              <a:rPr lang="en-US" b="0" i="1" smtClean="0">
                                <a:latin typeface="Cambria Math" panose="02040503050406030204" pitchFamily="18" charset="0"/>
                              </a:rPr>
                              <m:t>𝑗</m:t>
                            </m:r>
                          </m:e>
                        </m:d>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𝑘</m:t>
                            </m:r>
                            <m:r>
                              <a:rPr lang="en-US" b="0" i="1" smtClean="0">
                                <a:latin typeface="Cambria Math" panose="02040503050406030204" pitchFamily="18" charset="0"/>
                              </a:rPr>
                              <m:t>,</m:t>
                            </m:r>
                            <m:r>
                              <a:rPr lang="en-US" b="0" i="1" smtClean="0">
                                <a:latin typeface="Cambria Math" panose="02040503050406030204" pitchFamily="18" charset="0"/>
                              </a:rPr>
                              <m:t>𝑙</m:t>
                            </m:r>
                          </m:e>
                        </m:d>
                      </m:e>
                    </m:d>
                  </m:oMath>
                </a14:m>
                <a:r>
                  <a:rPr lang="en-US" dirty="0"/>
                  <a:t> for </a:t>
                </a:r>
                <a14:m>
                  <m:oMath xmlns:m="http://schemas.openxmlformats.org/officeDocument/2006/math" xmlns="">
                    <m:r>
                      <a:rPr lang="en-US" b="0" i="1" smtClean="0">
                        <a:latin typeface="Cambria Math" panose="02040503050406030204" pitchFamily="18" charset="0"/>
                      </a:rPr>
                      <m:t>𝑖</m:t>
                    </m:r>
                    <m:r>
                      <a:rPr lang="en-US" b="0" i="1" smtClean="0">
                        <a:latin typeface="Cambria Math" panose="02040503050406030204" pitchFamily="18" charset="0"/>
                      </a:rPr>
                      <m:t>,</m:t>
                    </m:r>
                    <m:r>
                      <a:rPr lang="en-US" b="0" i="1" smtClean="0">
                        <a:latin typeface="Cambria Math" panose="02040503050406030204" pitchFamily="18" charset="0"/>
                      </a:rPr>
                      <m:t>𝑗</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𝐼</m:t>
                    </m:r>
                  </m:oMath>
                </a14:m>
                <a:r>
                  <a:rPr lang="en-US" dirty="0"/>
                  <a:t> and </a:t>
                </a:r>
                <a14:m>
                  <m:oMath xmlns:m="http://schemas.openxmlformats.org/officeDocument/2006/math" xmlns="">
                    <m:r>
                      <a:rPr lang="en-US" b="0" i="1" smtClean="0">
                        <a:latin typeface="Cambria Math" panose="02040503050406030204" pitchFamily="18" charset="0"/>
                        <a:ea typeface="Cambria Math" panose="02040503050406030204" pitchFamily="18" charset="0"/>
                      </a:rPr>
                      <m:t>𝑘</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𝑙</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𝑆</m:t>
                    </m:r>
                  </m:oMath>
                </a14:m>
                <a:endParaRPr lang="en-US" dirty="0"/>
              </a:p>
            </p:txBody>
          </p:sp>
        </mc:Choice>
        <mc:Fallback xmlns="">
          <p:sp>
            <p:nvSpPr>
              <p:cNvPr id="52" name="TextBox 51">
                <a:extLst>
                  <a:ext uri="{FF2B5EF4-FFF2-40B4-BE49-F238E27FC236}">
                    <a16:creationId xmlns:a16="http://schemas.microsoft.com/office/drawing/2014/main" id="{DFD37C51-F743-9D48-9CAC-E1A26690836B}"/>
                  </a:ext>
                </a:extLst>
              </p:cNvPr>
              <p:cNvSpPr txBox="1">
                <a:spLocks noRot="1" noChangeAspect="1" noMove="1" noResize="1" noEditPoints="1" noAdjustHandles="1" noChangeArrowheads="1" noChangeShapeType="1" noTextEdit="1"/>
              </p:cNvSpPr>
              <p:nvPr/>
            </p:nvSpPr>
            <p:spPr>
              <a:xfrm>
                <a:off x="5678263" y="2936094"/>
                <a:ext cx="2695424" cy="923330"/>
              </a:xfrm>
              <a:prstGeom prst="rect">
                <a:avLst/>
              </a:prstGeom>
              <a:blipFill>
                <a:blip r:embed="rId5"/>
                <a:stretch>
                  <a:fillRect l="-1402" t="-4110" b="-10959"/>
                </a:stretch>
              </a:blipFill>
            </p:spPr>
            <p:txBody>
              <a:bodyPr/>
              <a:lstStyle/>
              <a:p>
                <a:r>
                  <a:rPr lang="en-US">
                    <a:noFill/>
                  </a:rPr>
                  <a:t> </a:t>
                </a:r>
              </a:p>
            </p:txBody>
          </p:sp>
        </mc:Fallback>
      </mc:AlternateContent>
      <p:sp>
        <p:nvSpPr>
          <p:cNvPr id="53" name="Rectangle 52">
            <a:extLst>
              <a:ext uri="{FF2B5EF4-FFF2-40B4-BE49-F238E27FC236}">
                <a16:creationId xmlns:a16="http://schemas.microsoft.com/office/drawing/2014/main" xmlns="" id="{503B2934-BCD7-484C-B24C-FFCE8FAF8325}"/>
              </a:ext>
            </a:extLst>
          </p:cNvPr>
          <p:cNvSpPr/>
          <p:nvPr/>
        </p:nvSpPr>
        <p:spPr>
          <a:xfrm>
            <a:off x="7236720" y="6008547"/>
            <a:ext cx="4514201" cy="461665"/>
          </a:xfrm>
          <a:prstGeom prst="rect">
            <a:avLst/>
          </a:prstGeom>
        </p:spPr>
        <p:txBody>
          <a:bodyPr wrap="square">
            <a:spAutoFit/>
          </a:bodyPr>
          <a:lstStyle/>
          <a:p>
            <a:pPr algn="ctr"/>
            <a:r>
              <a:rPr lang="en-US" sz="2400" dirty="0">
                <a:solidFill>
                  <a:srgbClr val="C00000"/>
                </a:solidFill>
              </a:rPr>
              <a:t>0-1 integer programming</a:t>
            </a:r>
          </a:p>
        </p:txBody>
      </p:sp>
      <p:pic>
        <p:nvPicPr>
          <p:cNvPr id="6" name="Picture 5">
            <a:extLst>
              <a:ext uri="{FF2B5EF4-FFF2-40B4-BE49-F238E27FC236}">
                <a16:creationId xmlns:a16="http://schemas.microsoft.com/office/drawing/2014/main" xmlns="" id="{E9ED6360-6965-0F48-8BEE-FEDEBC419C07}"/>
              </a:ext>
            </a:extLst>
          </p:cNvPr>
          <p:cNvPicPr>
            <a:picLocks noChangeAspect="1"/>
          </p:cNvPicPr>
          <p:nvPr/>
        </p:nvPicPr>
        <p:blipFill>
          <a:blip r:embed="rId6"/>
          <a:stretch>
            <a:fillRect/>
          </a:stretch>
        </p:blipFill>
        <p:spPr>
          <a:xfrm>
            <a:off x="6877384" y="4140059"/>
            <a:ext cx="4970771" cy="1409395"/>
          </a:xfrm>
          <a:prstGeom prst="rect">
            <a:avLst/>
          </a:prstGeom>
        </p:spPr>
      </p:pic>
    </p:spTree>
    <p:extLst>
      <p:ext uri="{BB962C8B-B14F-4D97-AF65-F5344CB8AC3E}">
        <p14:creationId xmlns:p14="http://schemas.microsoft.com/office/powerpoint/2010/main" val="34386881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000EE4A2-91E5-5B4F-9478-784524CEECFE}"/>
              </a:ext>
            </a:extLst>
          </p:cNvPr>
          <p:cNvPicPr>
            <a:picLocks noChangeAspect="1"/>
          </p:cNvPicPr>
          <p:nvPr/>
        </p:nvPicPr>
        <p:blipFill>
          <a:blip r:embed="rId2"/>
          <a:stretch>
            <a:fillRect/>
          </a:stretch>
        </p:blipFill>
        <p:spPr>
          <a:xfrm>
            <a:off x="1967533" y="3321473"/>
            <a:ext cx="6417078" cy="3104040"/>
          </a:xfrm>
          <a:prstGeom prst="rect">
            <a:avLst/>
          </a:prstGeom>
        </p:spPr>
      </p:pic>
      <p:sp>
        <p:nvSpPr>
          <p:cNvPr id="2" name="Rounded Rectangle 1">
            <a:extLst>
              <a:ext uri="{FF2B5EF4-FFF2-40B4-BE49-F238E27FC236}">
                <a16:creationId xmlns:a16="http://schemas.microsoft.com/office/drawing/2014/main" xmlns="" id="{0942BD97-D9E8-904D-87F3-0521405DDC1E}"/>
              </a:ext>
            </a:extLst>
          </p:cNvPr>
          <p:cNvSpPr/>
          <p:nvPr/>
        </p:nvSpPr>
        <p:spPr>
          <a:xfrm>
            <a:off x="4907965" y="4275438"/>
            <a:ext cx="3774715" cy="2001795"/>
          </a:xfrm>
          <a:prstGeom prst="roundRect">
            <a:avLst>
              <a:gd name="adj" fmla="val 22581"/>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xmlns="" id="{77549F6A-1F78-B443-B22C-3A27A3A28A98}"/>
              </a:ext>
            </a:extLst>
          </p:cNvPr>
          <p:cNvSpPr/>
          <p:nvPr/>
        </p:nvSpPr>
        <p:spPr>
          <a:xfrm>
            <a:off x="6914277" y="3781166"/>
            <a:ext cx="695820" cy="432486"/>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46A49E98-A841-F743-8429-CC72B5B244D0}"/>
              </a:ext>
            </a:extLst>
          </p:cNvPr>
          <p:cNvSpPr/>
          <p:nvPr/>
        </p:nvSpPr>
        <p:spPr>
          <a:xfrm>
            <a:off x="761583" y="1493566"/>
            <a:ext cx="9848752" cy="1015663"/>
          </a:xfrm>
          <a:prstGeom prst="rect">
            <a:avLst/>
          </a:prstGeom>
        </p:spPr>
        <p:txBody>
          <a:bodyPr wrap="square">
            <a:spAutoFit/>
          </a:bodyPr>
          <a:lstStyle/>
          <a:p>
            <a:r>
              <a:rPr lang="en-US" sz="2000" dirty="0"/>
              <a:t>Two factors to be considered when designing the scoring function f(subgraph, node):</a:t>
            </a:r>
          </a:p>
          <a:p>
            <a:pPr marL="285750" indent="-285750">
              <a:buFont typeface="Courier New" panose="02070309020205020404" pitchFamily="49" charset="0"/>
              <a:buChar char="o"/>
            </a:pPr>
            <a:r>
              <a:rPr lang="en-US" sz="2000" dirty="0"/>
              <a:t>Node representation and subgraph representation </a:t>
            </a:r>
            <a:r>
              <a:rPr lang="en-US" sz="2000" dirty="0" err="1"/>
              <a:t>w.r.t.</a:t>
            </a:r>
            <a:r>
              <a:rPr lang="en-US" sz="2000" dirty="0"/>
              <a:t> neighbors</a:t>
            </a:r>
          </a:p>
          <a:p>
            <a:pPr marL="285750" indent="-285750">
              <a:buFont typeface="Courier New" panose="02070309020205020404" pitchFamily="49" charset="0"/>
              <a:buChar char="o"/>
            </a:pPr>
            <a:r>
              <a:rPr lang="en-US" sz="2000" dirty="0"/>
              <a:t>Paths connecting the node and the subgraph</a:t>
            </a:r>
          </a:p>
        </p:txBody>
      </p:sp>
      <p:sp>
        <p:nvSpPr>
          <p:cNvPr id="3" name="Rectangle 2">
            <a:extLst>
              <a:ext uri="{FF2B5EF4-FFF2-40B4-BE49-F238E27FC236}">
                <a16:creationId xmlns:a16="http://schemas.microsoft.com/office/drawing/2014/main" xmlns="" id="{D80B2200-D522-1441-8A88-74FB0455F8E7}"/>
              </a:ext>
            </a:extLst>
          </p:cNvPr>
          <p:cNvSpPr/>
          <p:nvPr/>
        </p:nvSpPr>
        <p:spPr>
          <a:xfrm>
            <a:off x="8002171" y="3405656"/>
            <a:ext cx="1247419" cy="369332"/>
          </a:xfrm>
          <a:prstGeom prst="rect">
            <a:avLst/>
          </a:prstGeom>
        </p:spPr>
        <p:txBody>
          <a:bodyPr wrap="none">
            <a:spAutoFit/>
          </a:bodyPr>
          <a:lstStyle/>
          <a:p>
            <a:r>
              <a:rPr lang="en-US" dirty="0">
                <a:solidFill>
                  <a:srgbClr val="C00000"/>
                </a:solidFill>
              </a:rPr>
              <a:t>GNN(node)</a:t>
            </a:r>
          </a:p>
        </p:txBody>
      </p:sp>
      <p:sp>
        <p:nvSpPr>
          <p:cNvPr id="10" name="Rectangle 9">
            <a:extLst>
              <a:ext uri="{FF2B5EF4-FFF2-40B4-BE49-F238E27FC236}">
                <a16:creationId xmlns:a16="http://schemas.microsoft.com/office/drawing/2014/main" xmlns="" id="{E1BC9B6B-C8F3-5541-8538-12B75EEA4B13}"/>
              </a:ext>
            </a:extLst>
          </p:cNvPr>
          <p:cNvSpPr/>
          <p:nvPr/>
        </p:nvSpPr>
        <p:spPr>
          <a:xfrm>
            <a:off x="8806029" y="4363640"/>
            <a:ext cx="2541569" cy="369332"/>
          </a:xfrm>
          <a:prstGeom prst="rect">
            <a:avLst/>
          </a:prstGeom>
        </p:spPr>
        <p:txBody>
          <a:bodyPr wrap="none">
            <a:spAutoFit/>
          </a:bodyPr>
          <a:lstStyle/>
          <a:p>
            <a:r>
              <a:rPr lang="en-US" dirty="0">
                <a:solidFill>
                  <a:srgbClr val="C00000"/>
                </a:solidFill>
              </a:rPr>
              <a:t>GNN(n) for n in subgraph</a:t>
            </a:r>
          </a:p>
        </p:txBody>
      </p:sp>
      <p:sp>
        <p:nvSpPr>
          <p:cNvPr id="11" name="Rectangle 10">
            <a:extLst>
              <a:ext uri="{FF2B5EF4-FFF2-40B4-BE49-F238E27FC236}">
                <a16:creationId xmlns:a16="http://schemas.microsoft.com/office/drawing/2014/main" xmlns="" id="{78FE8042-087B-1444-97BB-C9F28E265007}"/>
              </a:ext>
            </a:extLst>
          </p:cNvPr>
          <p:cNvSpPr/>
          <p:nvPr/>
        </p:nvSpPr>
        <p:spPr>
          <a:xfrm>
            <a:off x="9552824" y="4899902"/>
            <a:ext cx="2415709" cy="646331"/>
          </a:xfrm>
          <a:prstGeom prst="rect">
            <a:avLst/>
          </a:prstGeom>
        </p:spPr>
        <p:txBody>
          <a:bodyPr wrap="square">
            <a:spAutoFit/>
          </a:bodyPr>
          <a:lstStyle/>
          <a:p>
            <a:r>
              <a:rPr lang="en-US" dirty="0">
                <a:solidFill>
                  <a:srgbClr val="C00000"/>
                </a:solidFill>
              </a:rPr>
              <a:t>Pooling (sum, avg, attention…)</a:t>
            </a:r>
          </a:p>
        </p:txBody>
      </p:sp>
      <p:sp>
        <p:nvSpPr>
          <p:cNvPr id="12" name="Rectangle 11">
            <a:extLst>
              <a:ext uri="{FF2B5EF4-FFF2-40B4-BE49-F238E27FC236}">
                <a16:creationId xmlns:a16="http://schemas.microsoft.com/office/drawing/2014/main" xmlns="" id="{AD4B17D1-B576-5644-A248-9CF9C87FDDD2}"/>
              </a:ext>
            </a:extLst>
          </p:cNvPr>
          <p:cNvSpPr/>
          <p:nvPr/>
        </p:nvSpPr>
        <p:spPr>
          <a:xfrm>
            <a:off x="8886515" y="5777440"/>
            <a:ext cx="1643374" cy="369332"/>
          </a:xfrm>
          <a:prstGeom prst="rect">
            <a:avLst/>
          </a:prstGeom>
        </p:spPr>
        <p:txBody>
          <a:bodyPr wrap="none">
            <a:spAutoFit/>
          </a:bodyPr>
          <a:lstStyle/>
          <a:p>
            <a:r>
              <a:rPr lang="en-US" dirty="0">
                <a:solidFill>
                  <a:srgbClr val="C00000"/>
                </a:solidFill>
              </a:rPr>
              <a:t>GNN(subgraph)</a:t>
            </a:r>
          </a:p>
        </p:txBody>
      </p:sp>
      <p:cxnSp>
        <p:nvCxnSpPr>
          <p:cNvPr id="5" name="Straight Arrow Connector 4">
            <a:extLst>
              <a:ext uri="{FF2B5EF4-FFF2-40B4-BE49-F238E27FC236}">
                <a16:creationId xmlns:a16="http://schemas.microsoft.com/office/drawing/2014/main" xmlns="" id="{6F17BA24-E034-7B42-81A8-40DD32DE91F4}"/>
              </a:ext>
            </a:extLst>
          </p:cNvPr>
          <p:cNvCxnSpPr/>
          <p:nvPr/>
        </p:nvCxnSpPr>
        <p:spPr>
          <a:xfrm>
            <a:off x="9473513" y="4812648"/>
            <a:ext cx="0" cy="927373"/>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xmlns="" id="{0A63AC2F-0EAB-164F-B7D8-38DCD4133460}"/>
              </a:ext>
            </a:extLst>
          </p:cNvPr>
          <p:cNvSpPr txBox="1">
            <a:spLocks/>
          </p:cNvSpPr>
          <p:nvPr/>
        </p:nvSpPr>
        <p:spPr>
          <a:xfrm>
            <a:off x="459259" y="333700"/>
            <a:ext cx="10245912" cy="700172"/>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Schema Matching based Prediction </a:t>
            </a:r>
          </a:p>
          <a:p>
            <a:r>
              <a:rPr lang="en-US" dirty="0" smtClean="0"/>
              <a:t>[Huang et al.,2022submission]</a:t>
            </a:r>
            <a:endParaRPr lang="en-US" dirty="0"/>
          </a:p>
        </p:txBody>
      </p:sp>
    </p:spTree>
    <p:extLst>
      <p:ext uri="{BB962C8B-B14F-4D97-AF65-F5344CB8AC3E}">
        <p14:creationId xmlns:p14="http://schemas.microsoft.com/office/powerpoint/2010/main" val="35791764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2140"/>
        <p:cNvGrpSpPr/>
        <p:nvPr/>
      </p:nvGrpSpPr>
      <p:grpSpPr>
        <a:xfrm>
          <a:off x="0" y="0"/>
          <a:ext cx="0" cy="0"/>
          <a:chOff x="0" y="0"/>
          <a:chExt cx="0" cy="0"/>
        </a:xfrm>
      </p:grpSpPr>
      <p:sp>
        <p:nvSpPr>
          <p:cNvPr id="2141" name="Google Shape;2141;p149"/>
          <p:cNvSpPr txBox="1">
            <a:spLocks noGrp="1"/>
          </p:cNvSpPr>
          <p:nvPr>
            <p:ph type="title"/>
          </p:nvPr>
        </p:nvSpPr>
        <p:spPr>
          <a:xfrm>
            <a:off x="283779" y="273844"/>
            <a:ext cx="8576400" cy="428000"/>
          </a:xfrm>
          <a:prstGeom prst="rect">
            <a:avLst/>
          </a:prstGeom>
          <a:noFill/>
          <a:ln>
            <a:noFill/>
          </a:ln>
        </p:spPr>
        <p:txBody>
          <a:bodyPr spcFirstLastPara="1" wrap="square" lIns="91425" tIns="45675" rIns="91425" bIns="45675"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b="1" dirty="0">
                <a:solidFill>
                  <a:srgbClr val="C00000"/>
                </a:solidFill>
              </a:rPr>
              <a:t>Schema-guided Event Prediction</a:t>
            </a:r>
            <a:endParaRPr b="1" dirty="0">
              <a:solidFill>
                <a:srgbClr val="C00000"/>
              </a:solidFill>
            </a:endParaRPr>
          </a:p>
        </p:txBody>
      </p:sp>
      <p:sp>
        <p:nvSpPr>
          <p:cNvPr id="2142" name="Google Shape;2142;p149"/>
          <p:cNvSpPr txBox="1">
            <a:spLocks noGrp="1"/>
          </p:cNvSpPr>
          <p:nvPr>
            <p:ph type="body" idx="1"/>
          </p:nvPr>
        </p:nvSpPr>
        <p:spPr>
          <a:xfrm>
            <a:off x="283763" y="835567"/>
            <a:ext cx="11296000" cy="3797200"/>
          </a:xfrm>
          <a:prstGeom prst="rect">
            <a:avLst/>
          </a:prstGeom>
          <a:noFill/>
          <a:ln>
            <a:noFill/>
          </a:ln>
        </p:spPr>
        <p:txBody>
          <a:bodyPr spcFirstLastPara="1" wrap="square" lIns="91425" tIns="45675" rIns="91425" bIns="45675" anchor="t" anchorCtr="0">
            <a:normAutofit/>
          </a:bodyPr>
          <a:lstStyle/>
          <a:p>
            <a:pPr marL="457189" lvl="0" indent="-364058" algn="l" rtl="0">
              <a:lnSpc>
                <a:spcPct val="90000"/>
              </a:lnSpc>
              <a:spcBef>
                <a:spcPts val="1067"/>
              </a:spcBef>
              <a:spcAft>
                <a:spcPts val="0"/>
              </a:spcAft>
              <a:buClr>
                <a:schemeClr val="dk1"/>
              </a:buClr>
              <a:buSzPts val="1700"/>
              <a:buChar char="•"/>
            </a:pPr>
            <a:r>
              <a:rPr lang="en-US" sz="2300" b="1"/>
              <a:t>Schema-guided Event Prediction: </a:t>
            </a:r>
            <a:r>
              <a:rPr lang="en-US" sz="2300"/>
              <a:t>The task aims to predict ending events of each graph.</a:t>
            </a:r>
            <a:endParaRPr sz="2300"/>
          </a:p>
          <a:p>
            <a:pPr marL="914377" lvl="1" indent="-364058" algn="l" rtl="0">
              <a:lnSpc>
                <a:spcPct val="90000"/>
              </a:lnSpc>
              <a:spcBef>
                <a:spcPts val="0"/>
              </a:spcBef>
              <a:spcAft>
                <a:spcPts val="0"/>
              </a:spcAft>
              <a:buClr>
                <a:schemeClr val="dk1"/>
              </a:buClr>
              <a:buSzPts val="1700"/>
              <a:buFont typeface="Calibri"/>
              <a:buChar char="•"/>
            </a:pPr>
            <a:r>
              <a:rPr lang="en-US" sz="2300"/>
              <a:t>Considering that there can be multiple ending events in one instance graph, we rank event type prediction scores and adopt MRR and HITS@1 as evaluation metrics.</a:t>
            </a:r>
            <a:endParaRPr sz="2300"/>
          </a:p>
        </p:txBody>
      </p:sp>
      <p:graphicFrame>
        <p:nvGraphicFramePr>
          <p:cNvPr id="2143" name="Google Shape;2143;p149"/>
          <p:cNvGraphicFramePr/>
          <p:nvPr/>
        </p:nvGraphicFramePr>
        <p:xfrm>
          <a:off x="405121" y="5804893"/>
          <a:ext cx="5382300" cy="975400"/>
        </p:xfrm>
        <a:graphic>
          <a:graphicData uri="http://schemas.openxmlformats.org/drawingml/2006/table">
            <a:tbl>
              <a:tblPr>
                <a:noFill/>
              </a:tblPr>
              <a:tblGrid>
                <a:gridCol w="1008625">
                  <a:extLst>
                    <a:ext uri="{9D8B030D-6E8A-4147-A177-3AD203B41FA5}">
                      <a16:colId xmlns:a16="http://schemas.microsoft.com/office/drawing/2014/main" xmlns="" val="20000"/>
                    </a:ext>
                  </a:extLst>
                </a:gridCol>
                <a:gridCol w="2698400">
                  <a:extLst>
                    <a:ext uri="{9D8B030D-6E8A-4147-A177-3AD203B41FA5}">
                      <a16:colId xmlns:a16="http://schemas.microsoft.com/office/drawing/2014/main" xmlns="" val="20001"/>
                    </a:ext>
                  </a:extLst>
                </a:gridCol>
                <a:gridCol w="707500">
                  <a:extLst>
                    <a:ext uri="{9D8B030D-6E8A-4147-A177-3AD203B41FA5}">
                      <a16:colId xmlns:a16="http://schemas.microsoft.com/office/drawing/2014/main" xmlns="" val="20002"/>
                    </a:ext>
                  </a:extLst>
                </a:gridCol>
                <a:gridCol w="967775">
                  <a:extLst>
                    <a:ext uri="{9D8B030D-6E8A-4147-A177-3AD203B41FA5}">
                      <a16:colId xmlns:a16="http://schemas.microsoft.com/office/drawing/2014/main" xmlns="" val="20003"/>
                    </a:ext>
                  </a:extLst>
                </a:gridCol>
              </a:tblGrid>
              <a:tr h="335300">
                <a:tc>
                  <a:txBody>
                    <a:bodyPr/>
                    <a:lstStyle/>
                    <a:p>
                      <a:pPr marL="0" marR="0" lvl="0" indent="0" algn="l" rtl="0">
                        <a:lnSpc>
                          <a:spcPct val="100000"/>
                        </a:lnSpc>
                        <a:spcBef>
                          <a:spcPts val="0"/>
                        </a:spcBef>
                        <a:spcAft>
                          <a:spcPts val="0"/>
                        </a:spcAft>
                        <a:buClr>
                          <a:schemeClr val="dk1"/>
                        </a:buClr>
                        <a:buSzPts val="1600"/>
                        <a:buFont typeface="Arial"/>
                        <a:buNone/>
                      </a:pPr>
                      <a:r>
                        <a:rPr lang="en-US" sz="1600" u="none" strike="noStrike" cap="none">
                          <a:solidFill>
                            <a:schemeClr val="dk1"/>
                          </a:solidFill>
                          <a:latin typeface="Arial"/>
                          <a:ea typeface="Arial"/>
                          <a:cs typeface="Arial"/>
                          <a:sym typeface="Arial"/>
                        </a:rPr>
                        <a:t>Dataset</a:t>
                      </a:r>
                      <a:endParaRPr sz="1500" u="none" strike="noStrike" cap="none"/>
                    </a:p>
                  </a:txBody>
                  <a:tcPr marL="91475" marR="91475" marT="45725" marB="45725" anchor="ctr">
                    <a:lnR w="9525" cap="flat" cmpd="sng">
                      <a:solidFill>
                        <a:srgbClr val="000000">
                          <a:alpha val="0"/>
                        </a:srgbClr>
                      </a:solidFill>
                      <a:prstDash val="solid"/>
                      <a:round/>
                      <a:headEnd type="none" w="sm" len="sm"/>
                      <a:tailEnd type="none" w="sm" len="sm"/>
                    </a:lnR>
                    <a:lnT w="19050" cap="flat" cmpd="sng">
                      <a:solidFill>
                        <a:schemeClr val="dk2"/>
                      </a:solidFill>
                      <a:prstDash val="solid"/>
                      <a:round/>
                      <a:headEnd type="none" w="sm" len="sm"/>
                      <a:tailEnd type="none" w="sm" len="sm"/>
                    </a:lnT>
                    <a:lnB w="9525" cap="flat" cmpd="sng">
                      <a:solidFill>
                        <a:srgbClr val="8296B0">
                          <a:alpha val="0"/>
                        </a:srgbClr>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chemeClr val="dk1"/>
                        </a:buClr>
                        <a:buSzPts val="1600"/>
                        <a:buFont typeface="Arial"/>
                        <a:buNone/>
                      </a:pPr>
                      <a:r>
                        <a:rPr lang="en-US" sz="1600" u="none" strike="noStrike" cap="none">
                          <a:solidFill>
                            <a:schemeClr val="dk1"/>
                          </a:solidFill>
                          <a:latin typeface="Arial"/>
                          <a:ea typeface="Arial"/>
                          <a:cs typeface="Arial"/>
                          <a:sym typeface="Arial"/>
                        </a:rPr>
                        <a:t>Models</a:t>
                      </a:r>
                      <a:endParaRPr sz="1500" u="none" strike="noStrike" cap="none"/>
                    </a:p>
                  </a:txBody>
                  <a:tcPr marL="91475" marR="91475"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chemeClr val="dk2"/>
                      </a:solidFill>
                      <a:prstDash val="solid"/>
                      <a:round/>
                      <a:headEnd type="none" w="sm" len="sm"/>
                      <a:tailEnd type="none" w="sm" len="sm"/>
                    </a:lnT>
                    <a:lnB w="9525" cap="flat" cmpd="sng">
                      <a:solidFill>
                        <a:srgbClr val="8296B0"/>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chemeClr val="dk1"/>
                        </a:buClr>
                        <a:buSzPts val="1600"/>
                        <a:buFont typeface="Arial"/>
                        <a:buNone/>
                      </a:pPr>
                      <a:r>
                        <a:rPr lang="en-US" sz="1600" u="none" strike="noStrike" cap="none">
                          <a:solidFill>
                            <a:schemeClr val="dk1"/>
                          </a:solidFill>
                          <a:latin typeface="Arial"/>
                          <a:ea typeface="Arial"/>
                          <a:cs typeface="Arial"/>
                          <a:sym typeface="Arial"/>
                        </a:rPr>
                        <a:t>MRR</a:t>
                      </a:r>
                      <a:endParaRPr sz="1600" u="none" strike="noStrike" cap="none">
                        <a:solidFill>
                          <a:schemeClr val="dk1"/>
                        </a:solidFill>
                        <a:latin typeface="Arial"/>
                        <a:ea typeface="Arial"/>
                        <a:cs typeface="Arial"/>
                        <a:sym typeface="Arial"/>
                      </a:endParaRPr>
                    </a:p>
                  </a:txBody>
                  <a:tcPr marL="91475" marR="91475"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chemeClr val="dk2"/>
                      </a:solidFill>
                      <a:prstDash val="solid"/>
                      <a:round/>
                      <a:headEnd type="none" w="sm" len="sm"/>
                      <a:tailEnd type="none" w="sm" len="sm"/>
                    </a:lnT>
                    <a:lnB w="9525" cap="flat" cmpd="sng">
                      <a:solidFill>
                        <a:srgbClr val="8296B0"/>
                      </a:solidFill>
                      <a:prstDash val="solid"/>
                      <a:round/>
                      <a:headEnd type="none" w="sm" len="sm"/>
                      <a:tailEnd type="none" w="sm" len="sm"/>
                    </a:lnB>
                    <a:solidFill>
                      <a:srgbClr val="FAFAFA"/>
                    </a:solidFill>
                  </a:tcPr>
                </a:tc>
                <a:tc>
                  <a:txBody>
                    <a:bodyPr/>
                    <a:lstStyle/>
                    <a:p>
                      <a:pPr marL="0" marR="0" lvl="0" indent="0" algn="ctr" rtl="0">
                        <a:lnSpc>
                          <a:spcPct val="100000"/>
                        </a:lnSpc>
                        <a:spcBef>
                          <a:spcPts val="0"/>
                        </a:spcBef>
                        <a:spcAft>
                          <a:spcPts val="0"/>
                        </a:spcAft>
                        <a:buClr>
                          <a:schemeClr val="dk1"/>
                        </a:buClr>
                        <a:buSzPts val="1200"/>
                        <a:buFont typeface="Arial"/>
                        <a:buNone/>
                      </a:pPr>
                      <a:r>
                        <a:rPr lang="en-US" sz="1600" u="none" strike="noStrike" cap="none">
                          <a:solidFill>
                            <a:schemeClr val="dk1"/>
                          </a:solidFill>
                          <a:latin typeface="Arial"/>
                          <a:ea typeface="Arial"/>
                          <a:cs typeface="Arial"/>
                          <a:sym typeface="Arial"/>
                        </a:rPr>
                        <a:t>HITS@1</a:t>
                      </a:r>
                      <a:endParaRPr sz="1500" u="none" strike="noStrike" cap="none"/>
                    </a:p>
                  </a:txBody>
                  <a:tcPr marL="91475" marR="91475"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chemeClr val="dk2"/>
                      </a:solidFill>
                      <a:prstDash val="solid"/>
                      <a:round/>
                      <a:headEnd type="none" w="sm" len="sm"/>
                      <a:tailEnd type="none" w="sm" len="sm"/>
                    </a:lnT>
                    <a:lnB w="9525" cap="flat" cmpd="sng">
                      <a:solidFill>
                        <a:srgbClr val="8296B0"/>
                      </a:solidFill>
                      <a:prstDash val="solid"/>
                      <a:round/>
                      <a:headEnd type="none" w="sm" len="sm"/>
                      <a:tailEnd type="none" w="sm" len="sm"/>
                    </a:lnB>
                    <a:solidFill>
                      <a:srgbClr val="FAFAFA"/>
                    </a:solidFill>
                  </a:tcPr>
                </a:tc>
                <a:extLst>
                  <a:ext uri="{0D108BD9-81ED-4DB2-BD59-A6C34878D82A}">
                    <a16:rowId xmlns:a16="http://schemas.microsoft.com/office/drawing/2014/main" xmlns="" val="10000"/>
                  </a:ext>
                </a:extLst>
              </a:tr>
              <a:tr h="314975">
                <a:tc rowSpan="2">
                  <a:txBody>
                    <a:bodyPr/>
                    <a:lstStyle/>
                    <a:p>
                      <a:pPr marL="0" marR="0" lvl="0" indent="0" algn="l" rtl="0">
                        <a:lnSpc>
                          <a:spcPct val="100000"/>
                        </a:lnSpc>
                        <a:spcBef>
                          <a:spcPts val="0"/>
                        </a:spcBef>
                        <a:spcAft>
                          <a:spcPts val="0"/>
                        </a:spcAft>
                        <a:buClr>
                          <a:schemeClr val="dk1"/>
                        </a:buClr>
                        <a:buSzPts val="1500"/>
                        <a:buFont typeface="Arial"/>
                        <a:buNone/>
                      </a:pPr>
                      <a:r>
                        <a:rPr lang="en-US" sz="1500" u="none" strike="noStrike" cap="none">
                          <a:latin typeface="Arial"/>
                          <a:ea typeface="Arial"/>
                          <a:cs typeface="Arial"/>
                          <a:sym typeface="Arial"/>
                        </a:rPr>
                        <a:t>General</a:t>
                      </a:r>
                      <a:endParaRPr sz="1500" u="none" strike="noStrike" cap="none" baseline="30000">
                        <a:solidFill>
                          <a:schemeClr val="dk1"/>
                        </a:solidFill>
                        <a:latin typeface="Arial"/>
                        <a:ea typeface="Arial"/>
                        <a:cs typeface="Arial"/>
                        <a:sym typeface="Arial"/>
                      </a:endParaRPr>
                    </a:p>
                  </a:txBody>
                  <a:tcPr marL="91475" marR="91475" marT="45725" marB="45725" anchor="ctr">
                    <a:lnL w="12700" cap="flat" cmpd="sng">
                      <a:solidFill>
                        <a:schemeClr val="lt1">
                          <a:alpha val="0"/>
                        </a:scheme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8296B0">
                          <a:alpha val="0"/>
                        </a:srgbClr>
                      </a:solidFill>
                      <a:prstDash val="solid"/>
                      <a:round/>
                      <a:headEnd type="none" w="sm" len="sm"/>
                      <a:tailEnd type="none" w="sm" len="sm"/>
                    </a:lnT>
                    <a:lnB w="9525" cap="flat" cmpd="sng">
                      <a:solidFill>
                        <a:srgbClr val="8296B0">
                          <a:alpha val="0"/>
                        </a:srgbClr>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chemeClr val="dk1"/>
                        </a:buClr>
                        <a:buSzPts val="1500"/>
                        <a:buFont typeface="Arial"/>
                        <a:buNone/>
                      </a:pPr>
                      <a:r>
                        <a:rPr lang="en-US" sz="1500" u="none" strike="noStrike" cap="none">
                          <a:latin typeface="Arial"/>
                          <a:ea typeface="Arial"/>
                          <a:cs typeface="Arial"/>
                          <a:sym typeface="Arial"/>
                        </a:rPr>
                        <a:t>Human Schema</a:t>
                      </a:r>
                      <a:endParaRPr sz="1500" u="none" strike="noStrike" cap="none">
                        <a:latin typeface="Arial"/>
                        <a:ea typeface="Arial"/>
                        <a:cs typeface="Arial"/>
                        <a:sym typeface="Arial"/>
                      </a:endParaRPr>
                    </a:p>
                  </a:txBody>
                  <a:tcPr marL="91475" marR="91475"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8296B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chemeClr val="dk1"/>
                        </a:buClr>
                        <a:buSzPts val="1500"/>
                        <a:buFont typeface="Arial"/>
                        <a:buNone/>
                      </a:pPr>
                      <a:r>
                        <a:rPr lang="en-US" sz="1500" u="none" strike="noStrike" cap="none">
                          <a:latin typeface="Arial"/>
                          <a:ea typeface="Arial"/>
                          <a:cs typeface="Arial"/>
                          <a:sym typeface="Arial"/>
                        </a:rPr>
                        <a:t>0.173</a:t>
                      </a:r>
                      <a:endParaRPr sz="1500" u="none" strike="noStrike" cap="none">
                        <a:latin typeface="Arial"/>
                        <a:ea typeface="Arial"/>
                        <a:cs typeface="Arial"/>
                        <a:sym typeface="Arial"/>
                      </a:endParaRPr>
                    </a:p>
                  </a:txBody>
                  <a:tcPr marL="91475" marR="91475"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8296B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AFAFA"/>
                    </a:solidFill>
                  </a:tcPr>
                </a:tc>
                <a:tc>
                  <a:txBody>
                    <a:bodyPr/>
                    <a:lstStyle/>
                    <a:p>
                      <a:pPr marL="0" marR="0" lvl="0" indent="0" algn="ctr" rtl="0">
                        <a:lnSpc>
                          <a:spcPct val="100000"/>
                        </a:lnSpc>
                        <a:spcBef>
                          <a:spcPts val="0"/>
                        </a:spcBef>
                        <a:spcAft>
                          <a:spcPts val="0"/>
                        </a:spcAft>
                        <a:buClr>
                          <a:schemeClr val="dk1"/>
                        </a:buClr>
                        <a:buSzPts val="1500"/>
                        <a:buFont typeface="Arial"/>
                        <a:buNone/>
                      </a:pPr>
                      <a:r>
                        <a:rPr lang="en-US" sz="1500" u="none" strike="noStrike" cap="none">
                          <a:latin typeface="Arial"/>
                          <a:ea typeface="Arial"/>
                          <a:cs typeface="Arial"/>
                          <a:sym typeface="Arial"/>
                        </a:rPr>
                        <a:t>0.205</a:t>
                      </a:r>
                      <a:endParaRPr sz="1500" b="0" u="none" strike="noStrike" cap="none">
                        <a:solidFill>
                          <a:schemeClr val="dk1"/>
                        </a:solidFill>
                        <a:latin typeface="Arial"/>
                        <a:ea typeface="Arial"/>
                        <a:cs typeface="Arial"/>
                        <a:sym typeface="Arial"/>
                      </a:endParaRPr>
                    </a:p>
                  </a:txBody>
                  <a:tcPr marL="91475" marR="91475"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8296B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AFAFA"/>
                    </a:solidFill>
                  </a:tcPr>
                </a:tc>
                <a:extLst>
                  <a:ext uri="{0D108BD9-81ED-4DB2-BD59-A6C34878D82A}">
                    <a16:rowId xmlns:a16="http://schemas.microsoft.com/office/drawing/2014/main" xmlns="" val="10001"/>
                  </a:ext>
                </a:extLst>
              </a:tr>
              <a:tr h="314975">
                <a:tc vMerge="1">
                  <a:txBody>
                    <a:bodyPr/>
                    <a:lstStyle/>
                    <a:p>
                      <a:endParaRPr lang="en-US"/>
                    </a:p>
                  </a:txBody>
                  <a:tcPr/>
                </a:tc>
                <a:tc>
                  <a:txBody>
                    <a:bodyPr/>
                    <a:lstStyle/>
                    <a:p>
                      <a:pPr marL="0" marR="0" lvl="0" indent="0" algn="l" rtl="0">
                        <a:lnSpc>
                          <a:spcPct val="100000"/>
                        </a:lnSpc>
                        <a:spcBef>
                          <a:spcPts val="0"/>
                        </a:spcBef>
                        <a:spcAft>
                          <a:spcPts val="0"/>
                        </a:spcAft>
                        <a:buClr>
                          <a:schemeClr val="dk1"/>
                        </a:buClr>
                        <a:buSzPts val="1500"/>
                        <a:buFont typeface="Arial"/>
                        <a:buNone/>
                      </a:pPr>
                      <a:r>
                        <a:rPr lang="en-US" sz="1500" b="1" u="none" strike="noStrike" cap="none">
                          <a:latin typeface="Arial"/>
                          <a:ea typeface="Arial"/>
                          <a:cs typeface="Arial"/>
                          <a:sym typeface="Arial"/>
                        </a:rPr>
                        <a:t>Event Graph Model</a:t>
                      </a:r>
                      <a:endParaRPr sz="1500" b="1" u="none" strike="noStrike" cap="none">
                        <a:solidFill>
                          <a:schemeClr val="dk1"/>
                        </a:solidFill>
                        <a:latin typeface="Arial"/>
                        <a:ea typeface="Arial"/>
                        <a:cs typeface="Arial"/>
                        <a:sym typeface="Arial"/>
                      </a:endParaRPr>
                    </a:p>
                  </a:txBody>
                  <a:tcPr marL="91475" marR="91475"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chemeClr val="dk1"/>
                        </a:buClr>
                        <a:buSzPts val="1500"/>
                        <a:buFont typeface="Arial"/>
                        <a:buNone/>
                      </a:pPr>
                      <a:r>
                        <a:rPr lang="en-US" sz="1500" b="1" u="none" strike="noStrike" cap="none">
                          <a:latin typeface="Arial"/>
                          <a:ea typeface="Arial"/>
                          <a:cs typeface="Arial"/>
                          <a:sym typeface="Arial"/>
                        </a:rPr>
                        <a:t>0.457</a:t>
                      </a:r>
                      <a:endParaRPr sz="1500" u="none" strike="noStrike" cap="none"/>
                    </a:p>
                  </a:txBody>
                  <a:tcPr marL="91475" marR="91475"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AFAFA"/>
                    </a:solidFill>
                  </a:tcPr>
                </a:tc>
                <a:tc>
                  <a:txBody>
                    <a:bodyPr/>
                    <a:lstStyle/>
                    <a:p>
                      <a:pPr marL="0" marR="0" lvl="0" indent="0" algn="ctr" rtl="0">
                        <a:lnSpc>
                          <a:spcPct val="100000"/>
                        </a:lnSpc>
                        <a:spcBef>
                          <a:spcPts val="0"/>
                        </a:spcBef>
                        <a:spcAft>
                          <a:spcPts val="0"/>
                        </a:spcAft>
                        <a:buClr>
                          <a:schemeClr val="dk1"/>
                        </a:buClr>
                        <a:buSzPts val="1500"/>
                        <a:buFont typeface="Arial"/>
                        <a:buNone/>
                      </a:pPr>
                      <a:r>
                        <a:rPr lang="en-US" sz="1500" b="1" u="none" strike="noStrike" cap="none">
                          <a:latin typeface="Arial"/>
                          <a:ea typeface="Arial"/>
                          <a:cs typeface="Arial"/>
                          <a:sym typeface="Arial"/>
                        </a:rPr>
                        <a:t>0.591</a:t>
                      </a:r>
                      <a:endParaRPr sz="1500" u="none" strike="noStrike" cap="none"/>
                    </a:p>
                  </a:txBody>
                  <a:tcPr marL="91475" marR="91475"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AFAFA"/>
                    </a:solidFill>
                  </a:tcPr>
                </a:tc>
                <a:extLst>
                  <a:ext uri="{0D108BD9-81ED-4DB2-BD59-A6C34878D82A}">
                    <a16:rowId xmlns:a16="http://schemas.microsoft.com/office/drawing/2014/main" xmlns="" val="10002"/>
                  </a:ext>
                </a:extLst>
              </a:tr>
            </a:tbl>
          </a:graphicData>
        </a:graphic>
      </p:graphicFrame>
      <p:graphicFrame>
        <p:nvGraphicFramePr>
          <p:cNvPr id="2144" name="Google Shape;2144;p149"/>
          <p:cNvGraphicFramePr/>
          <p:nvPr/>
        </p:nvGraphicFramePr>
        <p:xfrm>
          <a:off x="6197454" y="5804893"/>
          <a:ext cx="5382300" cy="975400"/>
        </p:xfrm>
        <a:graphic>
          <a:graphicData uri="http://schemas.openxmlformats.org/drawingml/2006/table">
            <a:tbl>
              <a:tblPr>
                <a:noFill/>
              </a:tblPr>
              <a:tblGrid>
                <a:gridCol w="1008625">
                  <a:extLst>
                    <a:ext uri="{9D8B030D-6E8A-4147-A177-3AD203B41FA5}">
                      <a16:colId xmlns:a16="http://schemas.microsoft.com/office/drawing/2014/main" xmlns="" val="20000"/>
                    </a:ext>
                  </a:extLst>
                </a:gridCol>
                <a:gridCol w="2698400">
                  <a:extLst>
                    <a:ext uri="{9D8B030D-6E8A-4147-A177-3AD203B41FA5}">
                      <a16:colId xmlns:a16="http://schemas.microsoft.com/office/drawing/2014/main" xmlns="" val="20001"/>
                    </a:ext>
                  </a:extLst>
                </a:gridCol>
                <a:gridCol w="707500">
                  <a:extLst>
                    <a:ext uri="{9D8B030D-6E8A-4147-A177-3AD203B41FA5}">
                      <a16:colId xmlns:a16="http://schemas.microsoft.com/office/drawing/2014/main" xmlns="" val="20002"/>
                    </a:ext>
                  </a:extLst>
                </a:gridCol>
                <a:gridCol w="967775">
                  <a:extLst>
                    <a:ext uri="{9D8B030D-6E8A-4147-A177-3AD203B41FA5}">
                      <a16:colId xmlns:a16="http://schemas.microsoft.com/office/drawing/2014/main" xmlns="" val="20003"/>
                    </a:ext>
                  </a:extLst>
                </a:gridCol>
              </a:tblGrid>
              <a:tr h="335300">
                <a:tc>
                  <a:txBody>
                    <a:bodyPr/>
                    <a:lstStyle/>
                    <a:p>
                      <a:pPr marL="0" marR="0" lvl="0" indent="0" algn="l" rtl="0">
                        <a:lnSpc>
                          <a:spcPct val="100000"/>
                        </a:lnSpc>
                        <a:spcBef>
                          <a:spcPts val="0"/>
                        </a:spcBef>
                        <a:spcAft>
                          <a:spcPts val="0"/>
                        </a:spcAft>
                        <a:buClr>
                          <a:schemeClr val="dk1"/>
                        </a:buClr>
                        <a:buSzPts val="1600"/>
                        <a:buFont typeface="Arial"/>
                        <a:buNone/>
                      </a:pPr>
                      <a:r>
                        <a:rPr lang="en-US" sz="1600" u="none" strike="noStrike" cap="none">
                          <a:solidFill>
                            <a:schemeClr val="dk1"/>
                          </a:solidFill>
                          <a:latin typeface="Arial"/>
                          <a:ea typeface="Arial"/>
                          <a:cs typeface="Arial"/>
                          <a:sym typeface="Arial"/>
                        </a:rPr>
                        <a:t>Dataset</a:t>
                      </a:r>
                      <a:endParaRPr sz="1500" u="none" strike="noStrike" cap="none"/>
                    </a:p>
                  </a:txBody>
                  <a:tcPr marL="91475" marR="91475" marT="45725" marB="45725" anchor="ctr">
                    <a:lnR w="9525" cap="flat" cmpd="sng">
                      <a:solidFill>
                        <a:srgbClr val="000000">
                          <a:alpha val="0"/>
                        </a:srgbClr>
                      </a:solidFill>
                      <a:prstDash val="solid"/>
                      <a:round/>
                      <a:headEnd type="none" w="sm" len="sm"/>
                      <a:tailEnd type="none" w="sm" len="sm"/>
                    </a:lnR>
                    <a:lnT w="19050" cap="flat" cmpd="sng">
                      <a:solidFill>
                        <a:schemeClr val="dk2"/>
                      </a:solidFill>
                      <a:prstDash val="solid"/>
                      <a:round/>
                      <a:headEnd type="none" w="sm" len="sm"/>
                      <a:tailEnd type="none" w="sm" len="sm"/>
                    </a:lnT>
                    <a:lnB w="9525" cap="flat" cmpd="sng">
                      <a:solidFill>
                        <a:srgbClr val="8296B0">
                          <a:alpha val="0"/>
                        </a:srgbClr>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chemeClr val="dk1"/>
                        </a:buClr>
                        <a:buSzPts val="1600"/>
                        <a:buFont typeface="Arial"/>
                        <a:buNone/>
                      </a:pPr>
                      <a:r>
                        <a:rPr lang="en-US" sz="1600" u="none" strike="noStrike" cap="none">
                          <a:solidFill>
                            <a:schemeClr val="dk1"/>
                          </a:solidFill>
                          <a:latin typeface="Arial"/>
                          <a:ea typeface="Arial"/>
                          <a:cs typeface="Arial"/>
                          <a:sym typeface="Arial"/>
                        </a:rPr>
                        <a:t>Models</a:t>
                      </a:r>
                      <a:endParaRPr sz="1500" u="none" strike="noStrike" cap="none"/>
                    </a:p>
                  </a:txBody>
                  <a:tcPr marL="91475" marR="91475"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chemeClr val="dk2"/>
                      </a:solidFill>
                      <a:prstDash val="solid"/>
                      <a:round/>
                      <a:headEnd type="none" w="sm" len="sm"/>
                      <a:tailEnd type="none" w="sm" len="sm"/>
                    </a:lnT>
                    <a:lnB w="9525" cap="flat" cmpd="sng">
                      <a:solidFill>
                        <a:srgbClr val="8296B0"/>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chemeClr val="dk1"/>
                        </a:buClr>
                        <a:buSzPts val="1600"/>
                        <a:buFont typeface="Arial"/>
                        <a:buNone/>
                      </a:pPr>
                      <a:r>
                        <a:rPr lang="en-US" sz="1600" u="none" strike="noStrike" cap="none">
                          <a:solidFill>
                            <a:schemeClr val="dk1"/>
                          </a:solidFill>
                          <a:latin typeface="Arial"/>
                          <a:ea typeface="Arial"/>
                          <a:cs typeface="Arial"/>
                          <a:sym typeface="Arial"/>
                        </a:rPr>
                        <a:t>MRR</a:t>
                      </a:r>
                      <a:endParaRPr sz="1600" u="none" strike="noStrike" cap="none">
                        <a:solidFill>
                          <a:schemeClr val="dk1"/>
                        </a:solidFill>
                        <a:latin typeface="Arial"/>
                        <a:ea typeface="Arial"/>
                        <a:cs typeface="Arial"/>
                        <a:sym typeface="Arial"/>
                      </a:endParaRPr>
                    </a:p>
                  </a:txBody>
                  <a:tcPr marL="91475" marR="91475"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chemeClr val="dk2"/>
                      </a:solidFill>
                      <a:prstDash val="solid"/>
                      <a:round/>
                      <a:headEnd type="none" w="sm" len="sm"/>
                      <a:tailEnd type="none" w="sm" len="sm"/>
                    </a:lnT>
                    <a:lnB w="9525" cap="flat" cmpd="sng">
                      <a:solidFill>
                        <a:srgbClr val="8296B0"/>
                      </a:solidFill>
                      <a:prstDash val="solid"/>
                      <a:round/>
                      <a:headEnd type="none" w="sm" len="sm"/>
                      <a:tailEnd type="none" w="sm" len="sm"/>
                    </a:lnB>
                    <a:solidFill>
                      <a:srgbClr val="FAFAFA"/>
                    </a:solidFill>
                  </a:tcPr>
                </a:tc>
                <a:tc>
                  <a:txBody>
                    <a:bodyPr/>
                    <a:lstStyle/>
                    <a:p>
                      <a:pPr marL="0" marR="0" lvl="0" indent="0" algn="ctr" rtl="0">
                        <a:lnSpc>
                          <a:spcPct val="100000"/>
                        </a:lnSpc>
                        <a:spcBef>
                          <a:spcPts val="0"/>
                        </a:spcBef>
                        <a:spcAft>
                          <a:spcPts val="0"/>
                        </a:spcAft>
                        <a:buClr>
                          <a:schemeClr val="dk1"/>
                        </a:buClr>
                        <a:buSzPts val="1200"/>
                        <a:buFont typeface="Arial"/>
                        <a:buNone/>
                      </a:pPr>
                      <a:r>
                        <a:rPr lang="en-US" sz="1600" u="none" strike="noStrike" cap="none">
                          <a:solidFill>
                            <a:schemeClr val="dk1"/>
                          </a:solidFill>
                          <a:latin typeface="Arial"/>
                          <a:ea typeface="Arial"/>
                          <a:cs typeface="Arial"/>
                          <a:sym typeface="Arial"/>
                        </a:rPr>
                        <a:t>HITS@1</a:t>
                      </a:r>
                      <a:endParaRPr sz="1500" u="none" strike="noStrike" cap="none"/>
                    </a:p>
                  </a:txBody>
                  <a:tcPr marL="91475" marR="91475"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chemeClr val="dk2"/>
                      </a:solidFill>
                      <a:prstDash val="solid"/>
                      <a:round/>
                      <a:headEnd type="none" w="sm" len="sm"/>
                      <a:tailEnd type="none" w="sm" len="sm"/>
                    </a:lnT>
                    <a:lnB w="9525" cap="flat" cmpd="sng">
                      <a:solidFill>
                        <a:srgbClr val="8296B0"/>
                      </a:solidFill>
                      <a:prstDash val="solid"/>
                      <a:round/>
                      <a:headEnd type="none" w="sm" len="sm"/>
                      <a:tailEnd type="none" w="sm" len="sm"/>
                    </a:lnB>
                    <a:solidFill>
                      <a:srgbClr val="FAFAFA"/>
                    </a:solidFill>
                  </a:tcPr>
                </a:tc>
                <a:extLst>
                  <a:ext uri="{0D108BD9-81ED-4DB2-BD59-A6C34878D82A}">
                    <a16:rowId xmlns:a16="http://schemas.microsoft.com/office/drawing/2014/main" xmlns="" val="10000"/>
                  </a:ext>
                </a:extLst>
              </a:tr>
              <a:tr h="314975">
                <a:tc rowSpan="2">
                  <a:txBody>
                    <a:bodyPr/>
                    <a:lstStyle/>
                    <a:p>
                      <a:pPr marL="0" marR="0" lvl="0" indent="0" algn="l" rtl="0">
                        <a:lnSpc>
                          <a:spcPct val="100000"/>
                        </a:lnSpc>
                        <a:spcBef>
                          <a:spcPts val="0"/>
                        </a:spcBef>
                        <a:spcAft>
                          <a:spcPts val="0"/>
                        </a:spcAft>
                        <a:buClr>
                          <a:schemeClr val="dk1"/>
                        </a:buClr>
                        <a:buSzPts val="1500"/>
                        <a:buFont typeface="Arial"/>
                        <a:buNone/>
                      </a:pPr>
                      <a:r>
                        <a:rPr lang="en-US" sz="1500" u="none" strike="noStrike" cap="none">
                          <a:latin typeface="Arial"/>
                          <a:ea typeface="Arial"/>
                          <a:cs typeface="Arial"/>
                          <a:sym typeface="Arial"/>
                        </a:rPr>
                        <a:t>IED</a:t>
                      </a:r>
                      <a:endParaRPr sz="1500" u="none" strike="noStrike" cap="none"/>
                    </a:p>
                  </a:txBody>
                  <a:tcPr marL="91475" marR="91475" marT="45725" marB="45725" anchor="ctr">
                    <a:lnL w="12700" cap="flat" cmpd="sng">
                      <a:solidFill>
                        <a:schemeClr val="lt1">
                          <a:alpha val="0"/>
                        </a:scheme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8296B0">
                          <a:alpha val="0"/>
                        </a:srgbClr>
                      </a:solidFill>
                      <a:prstDash val="solid"/>
                      <a:round/>
                      <a:headEnd type="none" w="sm" len="sm"/>
                      <a:tailEnd type="none" w="sm" len="sm"/>
                    </a:lnT>
                    <a:lnB w="19050" cap="flat" cmpd="sng">
                      <a:solidFill>
                        <a:schemeClr val="dk2">
                          <a:alpha val="0"/>
                        </a:schemeClr>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chemeClr val="dk1"/>
                        </a:buClr>
                        <a:buSzPts val="1500"/>
                        <a:buFont typeface="Arial"/>
                        <a:buNone/>
                      </a:pPr>
                      <a:r>
                        <a:rPr lang="en-US" sz="1500" u="none" strike="noStrike" cap="none">
                          <a:latin typeface="Arial"/>
                          <a:ea typeface="Arial"/>
                          <a:cs typeface="Arial"/>
                          <a:sym typeface="Arial"/>
                        </a:rPr>
                        <a:t>Human Schema</a:t>
                      </a:r>
                      <a:endParaRPr sz="1500" u="none" strike="noStrike" cap="none">
                        <a:latin typeface="Arial"/>
                        <a:ea typeface="Arial"/>
                        <a:cs typeface="Arial"/>
                        <a:sym typeface="Arial"/>
                      </a:endParaRPr>
                    </a:p>
                  </a:txBody>
                  <a:tcPr marL="91475" marR="91475"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8296B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chemeClr val="dk1"/>
                        </a:buClr>
                        <a:buSzPts val="1500"/>
                        <a:buFont typeface="Arial"/>
                        <a:buNone/>
                      </a:pPr>
                      <a:r>
                        <a:rPr lang="en-US" sz="1500" u="none" strike="noStrike" cap="none">
                          <a:latin typeface="Arial"/>
                          <a:ea typeface="Arial"/>
                          <a:cs typeface="Arial"/>
                          <a:sym typeface="Arial"/>
                        </a:rPr>
                        <a:t>0.072</a:t>
                      </a:r>
                      <a:endParaRPr sz="1500" b="0" u="none" strike="noStrike" cap="none">
                        <a:solidFill>
                          <a:schemeClr val="dk1"/>
                        </a:solidFill>
                        <a:latin typeface="Arial"/>
                        <a:ea typeface="Arial"/>
                        <a:cs typeface="Arial"/>
                        <a:sym typeface="Arial"/>
                      </a:endParaRPr>
                    </a:p>
                  </a:txBody>
                  <a:tcPr marL="91475" marR="91475"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8296B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AFAFA"/>
                    </a:solidFill>
                  </a:tcPr>
                </a:tc>
                <a:tc>
                  <a:txBody>
                    <a:bodyPr/>
                    <a:lstStyle/>
                    <a:p>
                      <a:pPr marL="0" marR="0" lvl="0" indent="0" algn="ctr" rtl="0">
                        <a:lnSpc>
                          <a:spcPct val="100000"/>
                        </a:lnSpc>
                        <a:spcBef>
                          <a:spcPts val="0"/>
                        </a:spcBef>
                        <a:spcAft>
                          <a:spcPts val="0"/>
                        </a:spcAft>
                        <a:buClr>
                          <a:schemeClr val="dk1"/>
                        </a:buClr>
                        <a:buSzPts val="1500"/>
                        <a:buFont typeface="Arial"/>
                        <a:buNone/>
                      </a:pPr>
                      <a:r>
                        <a:rPr lang="en-US" sz="1500" u="none" strike="noStrike" cap="none">
                          <a:latin typeface="Arial"/>
                          <a:ea typeface="Arial"/>
                          <a:cs typeface="Arial"/>
                          <a:sym typeface="Arial"/>
                        </a:rPr>
                        <a:t>0.222</a:t>
                      </a:r>
                      <a:endParaRPr sz="1500" b="0" u="none" strike="noStrike" cap="none">
                        <a:solidFill>
                          <a:schemeClr val="dk1"/>
                        </a:solidFill>
                        <a:latin typeface="Arial"/>
                        <a:ea typeface="Arial"/>
                        <a:cs typeface="Arial"/>
                        <a:sym typeface="Arial"/>
                      </a:endParaRPr>
                    </a:p>
                  </a:txBody>
                  <a:tcPr marL="91475" marR="91475"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8296B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AFAFA"/>
                    </a:solidFill>
                  </a:tcPr>
                </a:tc>
                <a:extLst>
                  <a:ext uri="{0D108BD9-81ED-4DB2-BD59-A6C34878D82A}">
                    <a16:rowId xmlns:a16="http://schemas.microsoft.com/office/drawing/2014/main" xmlns="" val="10001"/>
                  </a:ext>
                </a:extLst>
              </a:tr>
              <a:tr h="314975">
                <a:tc vMerge="1">
                  <a:txBody>
                    <a:bodyPr/>
                    <a:lstStyle/>
                    <a:p>
                      <a:endParaRPr lang="en-US"/>
                    </a:p>
                  </a:txBody>
                  <a:tcPr/>
                </a:tc>
                <a:tc>
                  <a:txBody>
                    <a:bodyPr/>
                    <a:lstStyle/>
                    <a:p>
                      <a:pPr marL="0" marR="0" lvl="0" indent="0" algn="l" rtl="0">
                        <a:lnSpc>
                          <a:spcPct val="100000"/>
                        </a:lnSpc>
                        <a:spcBef>
                          <a:spcPts val="0"/>
                        </a:spcBef>
                        <a:spcAft>
                          <a:spcPts val="0"/>
                        </a:spcAft>
                        <a:buClr>
                          <a:schemeClr val="dk1"/>
                        </a:buClr>
                        <a:buSzPts val="1500"/>
                        <a:buFont typeface="Arial"/>
                        <a:buNone/>
                      </a:pPr>
                      <a:r>
                        <a:rPr lang="en-US" sz="1500" b="1" u="none" strike="noStrike" cap="none">
                          <a:latin typeface="Arial"/>
                          <a:ea typeface="Arial"/>
                          <a:cs typeface="Arial"/>
                          <a:sym typeface="Arial"/>
                        </a:rPr>
                        <a:t>Event Graph Model</a:t>
                      </a:r>
                      <a:endParaRPr sz="1500" b="1" u="none" strike="noStrike" cap="none">
                        <a:solidFill>
                          <a:schemeClr val="dk1"/>
                        </a:solidFill>
                        <a:latin typeface="Arial"/>
                        <a:ea typeface="Arial"/>
                        <a:cs typeface="Arial"/>
                        <a:sym typeface="Arial"/>
                      </a:endParaRPr>
                    </a:p>
                  </a:txBody>
                  <a:tcPr marL="91475" marR="91475"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chemeClr val="dk1"/>
                        </a:buClr>
                        <a:buSzPts val="1500"/>
                        <a:buFont typeface="Arial"/>
                        <a:buNone/>
                      </a:pPr>
                      <a:r>
                        <a:rPr lang="en-US" sz="1500" b="1" u="none" strike="noStrike" cap="none">
                          <a:latin typeface="Arial"/>
                          <a:ea typeface="Arial"/>
                          <a:cs typeface="Arial"/>
                          <a:sym typeface="Arial"/>
                        </a:rPr>
                        <a:t>0.203</a:t>
                      </a:r>
                      <a:endParaRPr sz="1500" u="none" strike="noStrike" cap="none"/>
                    </a:p>
                  </a:txBody>
                  <a:tcPr marL="91475" marR="91475"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AFAFA"/>
                    </a:solidFill>
                  </a:tcPr>
                </a:tc>
                <a:tc>
                  <a:txBody>
                    <a:bodyPr/>
                    <a:lstStyle/>
                    <a:p>
                      <a:pPr marL="0" marR="0" lvl="0" indent="0" algn="ctr" rtl="0">
                        <a:lnSpc>
                          <a:spcPct val="100000"/>
                        </a:lnSpc>
                        <a:spcBef>
                          <a:spcPts val="0"/>
                        </a:spcBef>
                        <a:spcAft>
                          <a:spcPts val="0"/>
                        </a:spcAft>
                        <a:buClr>
                          <a:schemeClr val="dk1"/>
                        </a:buClr>
                        <a:buSzPts val="1500"/>
                        <a:buFont typeface="Arial"/>
                        <a:buNone/>
                      </a:pPr>
                      <a:r>
                        <a:rPr lang="en-US" sz="1500" b="1" u="none" strike="noStrike" cap="none">
                          <a:latin typeface="Arial"/>
                          <a:ea typeface="Arial"/>
                          <a:cs typeface="Arial"/>
                          <a:sym typeface="Arial"/>
                        </a:rPr>
                        <a:t>0.426</a:t>
                      </a:r>
                      <a:endParaRPr sz="1500" u="none" strike="noStrike" cap="none"/>
                    </a:p>
                  </a:txBody>
                  <a:tcPr marL="91475" marR="91475"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AFAFA"/>
                    </a:solidFill>
                  </a:tcPr>
                </a:tc>
                <a:extLst>
                  <a:ext uri="{0D108BD9-81ED-4DB2-BD59-A6C34878D82A}">
                    <a16:rowId xmlns:a16="http://schemas.microsoft.com/office/drawing/2014/main" xmlns="" val="10002"/>
                  </a:ext>
                </a:extLst>
              </a:tr>
            </a:tbl>
          </a:graphicData>
        </a:graphic>
      </p:graphicFrame>
      <p:pic>
        <p:nvPicPr>
          <p:cNvPr id="2145" name="Google Shape;2145;p149"/>
          <p:cNvPicPr preferRelativeResize="0"/>
          <p:nvPr/>
        </p:nvPicPr>
        <p:blipFill rotWithShape="1">
          <a:blip r:embed="rId3">
            <a:alphaModFix/>
          </a:blip>
          <a:srcRect/>
          <a:stretch/>
        </p:blipFill>
        <p:spPr>
          <a:xfrm>
            <a:off x="2003727" y="2224781"/>
            <a:ext cx="7761711" cy="3235116"/>
          </a:xfrm>
          <a:prstGeom prst="rect">
            <a:avLst/>
          </a:prstGeom>
          <a:noFill/>
          <a:ln>
            <a:noFill/>
          </a:ln>
        </p:spPr>
      </p:pic>
      <p:sp>
        <p:nvSpPr>
          <p:cNvPr id="2" name="Slide Number Placeholder 1">
            <a:extLst>
              <a:ext uri="{FF2B5EF4-FFF2-40B4-BE49-F238E27FC236}">
                <a16:creationId xmlns:a16="http://schemas.microsoft.com/office/drawing/2014/main" xmlns="" id="{2144D06C-EF38-5A4F-A5A3-6212F5530BE3}"/>
              </a:ext>
            </a:extLst>
          </p:cNvPr>
          <p:cNvSpPr>
            <a:spLocks noGrp="1"/>
          </p:cNvSpPr>
          <p:nvPr>
            <p:ph type="sldNum" sz="quarter" idx="12"/>
          </p:nvPr>
        </p:nvSpPr>
        <p:spPr/>
        <p:txBody>
          <a:bodyPr/>
          <a:lstStyle/>
          <a:p>
            <a:fld id="{4C15419E-54D6-8648-ABFB-BEF58E3E877E}" type="slidenum">
              <a:rPr lang="en-US" smtClean="0"/>
              <a:t>128</a:t>
            </a:fld>
            <a:endParaRPr lang="en-US"/>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6" name="Google Shape;96;gdf9541f3af_0_40"/>
          <p:cNvSpPr txBox="1">
            <a:spLocks noGrp="1"/>
          </p:cNvSpPr>
          <p:nvPr>
            <p:ph type="sldNum" idx="12"/>
          </p:nvPr>
        </p:nvSpPr>
        <p:spPr>
          <a:xfrm>
            <a:off x="9070428" y="6356351"/>
            <a:ext cx="2743200" cy="365200"/>
          </a:xfrm>
          <a:prstGeom prst="rect">
            <a:avLst/>
          </a:prstGeom>
          <a:noFill/>
          <a:ln>
            <a:noFill/>
          </a:ln>
        </p:spPr>
        <p:txBody>
          <a:bodyPr spcFirstLastPara="1" vert="horz" wrap="square" lIns="91431" tIns="45699" rIns="91431" bIns="45699" rtlCol="0" anchor="ctr" anchorCtr="0">
            <a:noAutofit/>
          </a:bodyPr>
          <a:lstStyle/>
          <a:p>
            <a:pPr>
              <a:buClr>
                <a:srgbClr val="000000"/>
              </a:buClr>
              <a:buSzPts val="900"/>
            </a:pPr>
            <a:fld id="{00000000-1234-1234-1234-123412341234}" type="slidenum">
              <a:rPr lang="en-US"/>
              <a:pPr>
                <a:buClr>
                  <a:srgbClr val="000000"/>
                </a:buClr>
                <a:buSzPts val="900"/>
              </a:pPr>
              <a:t>129</a:t>
            </a:fld>
            <a:endParaRPr/>
          </a:p>
        </p:txBody>
      </p:sp>
      <p:pic>
        <p:nvPicPr>
          <p:cNvPr id="97" name="Google Shape;97;gdf9541f3af_0_40"/>
          <p:cNvPicPr preferRelativeResize="0"/>
          <p:nvPr/>
        </p:nvPicPr>
        <p:blipFill rotWithShape="1">
          <a:blip r:embed="rId3">
            <a:alphaModFix/>
          </a:blip>
          <a:srcRect/>
          <a:stretch/>
        </p:blipFill>
        <p:spPr>
          <a:xfrm>
            <a:off x="237751" y="967553"/>
            <a:ext cx="11310032" cy="5356799"/>
          </a:xfrm>
          <a:prstGeom prst="rect">
            <a:avLst/>
          </a:prstGeom>
          <a:noFill/>
          <a:ln>
            <a:noFill/>
          </a:ln>
        </p:spPr>
      </p:pic>
      <p:sp>
        <p:nvSpPr>
          <p:cNvPr id="6" name="Google Shape;2141;p149"/>
          <p:cNvSpPr txBox="1">
            <a:spLocks noGrp="1"/>
          </p:cNvSpPr>
          <p:nvPr>
            <p:ph type="title"/>
          </p:nvPr>
        </p:nvSpPr>
        <p:spPr>
          <a:xfrm>
            <a:off x="283779" y="273844"/>
            <a:ext cx="8576400" cy="428000"/>
          </a:xfrm>
          <a:prstGeom prst="rect">
            <a:avLst/>
          </a:prstGeom>
          <a:noFill/>
          <a:ln>
            <a:noFill/>
          </a:ln>
        </p:spPr>
        <p:txBody>
          <a:bodyPr spcFirstLastPara="1" wrap="square" lIns="91425" tIns="45675" rIns="91425" bIns="45675"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b="1" dirty="0">
                <a:solidFill>
                  <a:srgbClr val="C00000"/>
                </a:solidFill>
              </a:rPr>
              <a:t>Instance-level Event Prediction</a:t>
            </a:r>
            <a:endParaRPr b="1" dirty="0">
              <a:solidFill>
                <a:srgbClr val="C00000"/>
              </a:solidFill>
            </a:endParaRPr>
          </a:p>
        </p:txBody>
      </p:sp>
    </p:spTree>
    <p:extLst>
      <p:ext uri="{BB962C8B-B14F-4D97-AF65-F5344CB8AC3E}">
        <p14:creationId xmlns:p14="http://schemas.microsoft.com/office/powerpoint/2010/main" val="1916832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94697A-035D-4C42-8CFC-98C870DEFC07}"/>
              </a:ext>
            </a:extLst>
          </p:cNvPr>
          <p:cNvSpPr>
            <a:spLocks noGrp="1"/>
          </p:cNvSpPr>
          <p:nvPr>
            <p:ph type="title"/>
          </p:nvPr>
        </p:nvSpPr>
        <p:spPr/>
        <p:txBody>
          <a:bodyPr/>
          <a:lstStyle/>
          <a:p>
            <a:r>
              <a:rPr lang="en-US" b="1" spc="-147" dirty="0">
                <a:solidFill>
                  <a:srgbClr val="C00000"/>
                </a:solidFill>
              </a:rPr>
              <a:t>Graph Neural Networks: Foundations</a:t>
            </a:r>
          </a:p>
        </p:txBody>
      </p:sp>
      <p:sp>
        <p:nvSpPr>
          <p:cNvPr id="3" name="Content Placeholder 2">
            <a:extLst>
              <a:ext uri="{FF2B5EF4-FFF2-40B4-BE49-F238E27FC236}">
                <a16:creationId xmlns:a16="http://schemas.microsoft.com/office/drawing/2014/main" xmlns="" id="{20F2A73E-5ACA-064A-8258-1FBB6AA4D5E4}"/>
              </a:ext>
            </a:extLst>
          </p:cNvPr>
          <p:cNvSpPr>
            <a:spLocks noGrp="1"/>
          </p:cNvSpPr>
          <p:nvPr>
            <p:ph idx="1"/>
          </p:nvPr>
        </p:nvSpPr>
        <p:spPr/>
        <p:txBody>
          <a:bodyPr/>
          <a:lstStyle/>
          <a:p>
            <a:r>
              <a:rPr lang="en-US" dirty="0"/>
              <a:t>Learning node embeddings:</a:t>
            </a:r>
          </a:p>
          <a:p>
            <a:endParaRPr lang="en-US" dirty="0"/>
          </a:p>
          <a:p>
            <a:endParaRPr lang="en-US" dirty="0"/>
          </a:p>
          <a:p>
            <a:endParaRPr lang="en-US" dirty="0"/>
          </a:p>
          <a:p>
            <a:r>
              <a:rPr lang="en-US" dirty="0"/>
              <a:t>Learning graph-level embeddings:</a:t>
            </a:r>
          </a:p>
        </p:txBody>
      </p:sp>
      <p:sp>
        <p:nvSpPr>
          <p:cNvPr id="4" name="Slide Number Placeholder 3">
            <a:extLst>
              <a:ext uri="{FF2B5EF4-FFF2-40B4-BE49-F238E27FC236}">
                <a16:creationId xmlns:a16="http://schemas.microsoft.com/office/drawing/2014/main" xmlns="" id="{FAF16147-84D0-A342-96B9-5ADCCFEEADE4}"/>
              </a:ext>
            </a:extLst>
          </p:cNvPr>
          <p:cNvSpPr>
            <a:spLocks noGrp="1"/>
          </p:cNvSpPr>
          <p:nvPr>
            <p:ph type="sldNum" sz="quarter" idx="12"/>
          </p:nvPr>
        </p:nvSpPr>
        <p:spPr/>
        <p:txBody>
          <a:bodyPr/>
          <a:lstStyle/>
          <a:p>
            <a:fld id="{4C15419E-54D6-8648-ABFB-BEF58E3E877E}" type="slidenum">
              <a:rPr lang="en-US" smtClean="0"/>
              <a:t>13</a:t>
            </a:fld>
            <a:endParaRPr lang="en-US" dirty="0"/>
          </a:p>
        </p:txBody>
      </p:sp>
      <p:pic>
        <p:nvPicPr>
          <p:cNvPr id="6" name="Picture 5">
            <a:extLst>
              <a:ext uri="{FF2B5EF4-FFF2-40B4-BE49-F238E27FC236}">
                <a16:creationId xmlns:a16="http://schemas.microsoft.com/office/drawing/2014/main" xmlns="" id="{842D5BC0-9AB8-984D-8A35-C558CB2F0F9D}"/>
              </a:ext>
            </a:extLst>
          </p:cNvPr>
          <p:cNvPicPr>
            <a:picLocks noChangeAspect="1"/>
          </p:cNvPicPr>
          <p:nvPr/>
        </p:nvPicPr>
        <p:blipFill>
          <a:blip r:embed="rId3"/>
          <a:stretch>
            <a:fillRect/>
          </a:stretch>
        </p:blipFill>
        <p:spPr>
          <a:xfrm>
            <a:off x="3572519" y="2577655"/>
            <a:ext cx="3317550" cy="732252"/>
          </a:xfrm>
          <a:prstGeom prst="rect">
            <a:avLst/>
          </a:prstGeom>
        </p:spPr>
      </p:pic>
      <p:pic>
        <p:nvPicPr>
          <p:cNvPr id="8" name="Picture 7">
            <a:extLst>
              <a:ext uri="{FF2B5EF4-FFF2-40B4-BE49-F238E27FC236}">
                <a16:creationId xmlns:a16="http://schemas.microsoft.com/office/drawing/2014/main" xmlns="" id="{FDFD9606-8497-9F49-8E5C-DCECFAA8EDE8}"/>
              </a:ext>
            </a:extLst>
          </p:cNvPr>
          <p:cNvPicPr>
            <a:picLocks noChangeAspect="1"/>
          </p:cNvPicPr>
          <p:nvPr/>
        </p:nvPicPr>
        <p:blipFill>
          <a:blip r:embed="rId4"/>
          <a:stretch>
            <a:fillRect/>
          </a:stretch>
        </p:blipFill>
        <p:spPr>
          <a:xfrm>
            <a:off x="3599379" y="4690766"/>
            <a:ext cx="3003188" cy="566928"/>
          </a:xfrm>
          <a:prstGeom prst="rect">
            <a:avLst/>
          </a:prstGeom>
        </p:spPr>
      </p:pic>
      <p:cxnSp>
        <p:nvCxnSpPr>
          <p:cNvPr id="7" name="Straight Arrow Connector 6">
            <a:extLst>
              <a:ext uri="{FF2B5EF4-FFF2-40B4-BE49-F238E27FC236}">
                <a16:creationId xmlns:a16="http://schemas.microsoft.com/office/drawing/2014/main" xmlns="" id="{0F22E6F2-4AB3-8049-871D-6920F55ABC0B}"/>
              </a:ext>
            </a:extLst>
          </p:cNvPr>
          <p:cNvCxnSpPr>
            <a:cxnSpLocks/>
          </p:cNvCxnSpPr>
          <p:nvPr/>
        </p:nvCxnSpPr>
        <p:spPr>
          <a:xfrm flipH="1">
            <a:off x="5611990" y="2346329"/>
            <a:ext cx="1522483" cy="505929"/>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11" name="TextBox 10">
            <a:extLst>
              <a:ext uri="{FF2B5EF4-FFF2-40B4-BE49-F238E27FC236}">
                <a16:creationId xmlns:a16="http://schemas.microsoft.com/office/drawing/2014/main" xmlns="" id="{B6A2178E-0D83-424C-A456-58BD05C0E93B}"/>
              </a:ext>
            </a:extLst>
          </p:cNvPr>
          <p:cNvSpPr txBox="1"/>
          <p:nvPr/>
        </p:nvSpPr>
        <p:spPr>
          <a:xfrm>
            <a:off x="6764954" y="1943912"/>
            <a:ext cx="1774332" cy="369332"/>
          </a:xfrm>
          <a:prstGeom prst="rect">
            <a:avLst/>
          </a:prstGeom>
          <a:noFill/>
        </p:spPr>
        <p:txBody>
          <a:bodyPr wrap="none" rtlCol="0">
            <a:spAutoFit/>
          </a:bodyPr>
          <a:lstStyle/>
          <a:p>
            <a:r>
              <a:rPr lang="en-US" dirty="0"/>
              <a:t>adjacency matrix</a:t>
            </a:r>
          </a:p>
        </p:txBody>
      </p:sp>
      <p:cxnSp>
        <p:nvCxnSpPr>
          <p:cNvPr id="15" name="Straight Arrow Connector 14">
            <a:extLst>
              <a:ext uri="{FF2B5EF4-FFF2-40B4-BE49-F238E27FC236}">
                <a16:creationId xmlns:a16="http://schemas.microsoft.com/office/drawing/2014/main" xmlns="" id="{244295E4-C9A5-974A-9EDA-7FFA90740021}"/>
              </a:ext>
            </a:extLst>
          </p:cNvPr>
          <p:cNvCxnSpPr>
            <a:cxnSpLocks/>
          </p:cNvCxnSpPr>
          <p:nvPr/>
        </p:nvCxnSpPr>
        <p:spPr>
          <a:xfrm flipH="1" flipV="1">
            <a:off x="6096001" y="3159783"/>
            <a:ext cx="668953" cy="369331"/>
          </a:xfrm>
          <a:prstGeom prst="straightConnector1">
            <a:avLst/>
          </a:prstGeom>
          <a:ln w="38100">
            <a:solidFill>
              <a:schemeClr val="accent1"/>
            </a:solidFill>
            <a:tailEnd type="triangle"/>
          </a:ln>
        </p:spPr>
        <p:style>
          <a:lnRef idx="1">
            <a:schemeClr val="accent2"/>
          </a:lnRef>
          <a:fillRef idx="0">
            <a:schemeClr val="accent2"/>
          </a:fillRef>
          <a:effectRef idx="0">
            <a:schemeClr val="accent2"/>
          </a:effectRef>
          <a:fontRef idx="minor">
            <a:schemeClr val="tx1"/>
          </a:fontRef>
        </p:style>
      </p:cxnSp>
      <p:sp>
        <p:nvSpPr>
          <p:cNvPr id="18" name="TextBox 17">
            <a:extLst>
              <a:ext uri="{FF2B5EF4-FFF2-40B4-BE49-F238E27FC236}">
                <a16:creationId xmlns:a16="http://schemas.microsoft.com/office/drawing/2014/main" xmlns="" id="{90032C1A-8857-1249-AB46-A8D8F1E40C10}"/>
              </a:ext>
            </a:extLst>
          </p:cNvPr>
          <p:cNvSpPr txBox="1"/>
          <p:nvPr/>
        </p:nvSpPr>
        <p:spPr>
          <a:xfrm>
            <a:off x="5719742" y="3509711"/>
            <a:ext cx="2425664" cy="369332"/>
          </a:xfrm>
          <a:prstGeom prst="rect">
            <a:avLst/>
          </a:prstGeom>
          <a:noFill/>
        </p:spPr>
        <p:txBody>
          <a:bodyPr wrap="none" rtlCol="0">
            <a:spAutoFit/>
          </a:bodyPr>
          <a:lstStyle/>
          <a:p>
            <a:r>
              <a:rPr lang="en-US" dirty="0"/>
              <a:t>Input node embeddings</a:t>
            </a:r>
          </a:p>
        </p:txBody>
      </p:sp>
      <p:sp>
        <p:nvSpPr>
          <p:cNvPr id="19" name="TextBox 18">
            <a:extLst>
              <a:ext uri="{FF2B5EF4-FFF2-40B4-BE49-F238E27FC236}">
                <a16:creationId xmlns:a16="http://schemas.microsoft.com/office/drawing/2014/main" xmlns="" id="{FBC49D27-DC34-474E-8C72-EE7D38AC927F}"/>
              </a:ext>
            </a:extLst>
          </p:cNvPr>
          <p:cNvSpPr txBox="1"/>
          <p:nvPr/>
        </p:nvSpPr>
        <p:spPr>
          <a:xfrm>
            <a:off x="1752904" y="3509711"/>
            <a:ext cx="3077004" cy="369332"/>
          </a:xfrm>
          <a:prstGeom prst="rect">
            <a:avLst/>
          </a:prstGeom>
          <a:noFill/>
        </p:spPr>
        <p:txBody>
          <a:bodyPr wrap="square" rtlCol="0">
            <a:spAutoFit/>
          </a:bodyPr>
          <a:lstStyle/>
          <a:p>
            <a:r>
              <a:rPr lang="en-US" dirty="0"/>
              <a:t>Updated node embeddings</a:t>
            </a:r>
          </a:p>
        </p:txBody>
      </p:sp>
      <p:cxnSp>
        <p:nvCxnSpPr>
          <p:cNvPr id="20" name="Straight Arrow Connector 19">
            <a:extLst>
              <a:ext uri="{FF2B5EF4-FFF2-40B4-BE49-F238E27FC236}">
                <a16:creationId xmlns:a16="http://schemas.microsoft.com/office/drawing/2014/main" xmlns="" id="{21D83BC7-EB0B-2D4C-BCBE-DFCD99F6C505}"/>
              </a:ext>
            </a:extLst>
          </p:cNvPr>
          <p:cNvCxnSpPr>
            <a:cxnSpLocks/>
          </p:cNvCxnSpPr>
          <p:nvPr/>
        </p:nvCxnSpPr>
        <p:spPr>
          <a:xfrm flipV="1">
            <a:off x="3042141" y="3191585"/>
            <a:ext cx="668953" cy="337529"/>
          </a:xfrm>
          <a:prstGeom prst="straightConnector1">
            <a:avLst/>
          </a:prstGeom>
          <a:ln w="38100">
            <a:solidFill>
              <a:schemeClr val="accent1"/>
            </a:solidFill>
            <a:tailEnd type="triangle"/>
          </a:ln>
        </p:spPr>
        <p:style>
          <a:lnRef idx="1">
            <a:schemeClr val="accent2"/>
          </a:lnRef>
          <a:fillRef idx="0">
            <a:schemeClr val="accent2"/>
          </a:fillRef>
          <a:effectRef idx="0">
            <a:schemeClr val="accent2"/>
          </a:effectRef>
          <a:fontRef idx="minor">
            <a:schemeClr val="tx1"/>
          </a:fontRef>
        </p:style>
      </p:cxnSp>
      <p:cxnSp>
        <p:nvCxnSpPr>
          <p:cNvPr id="24" name="Straight Arrow Connector 23">
            <a:extLst>
              <a:ext uri="{FF2B5EF4-FFF2-40B4-BE49-F238E27FC236}">
                <a16:creationId xmlns:a16="http://schemas.microsoft.com/office/drawing/2014/main" xmlns="" id="{021E56D9-2BD2-8444-9DE7-F4DA70014EA3}"/>
              </a:ext>
            </a:extLst>
          </p:cNvPr>
          <p:cNvCxnSpPr>
            <a:cxnSpLocks/>
            <a:stCxn id="25" idx="0"/>
          </p:cNvCxnSpPr>
          <p:nvPr/>
        </p:nvCxnSpPr>
        <p:spPr>
          <a:xfrm flipH="1" flipV="1">
            <a:off x="5895297" y="5158304"/>
            <a:ext cx="191414" cy="76656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25" name="TextBox 24">
            <a:extLst>
              <a:ext uri="{FF2B5EF4-FFF2-40B4-BE49-F238E27FC236}">
                <a16:creationId xmlns:a16="http://schemas.microsoft.com/office/drawing/2014/main" xmlns="" id="{48B39651-F81C-434D-914B-457F53260FF4}"/>
              </a:ext>
            </a:extLst>
          </p:cNvPr>
          <p:cNvSpPr txBox="1"/>
          <p:nvPr/>
        </p:nvSpPr>
        <p:spPr>
          <a:xfrm>
            <a:off x="5448523" y="5924864"/>
            <a:ext cx="1276375" cy="369332"/>
          </a:xfrm>
          <a:prstGeom prst="rect">
            <a:avLst/>
          </a:prstGeom>
          <a:noFill/>
        </p:spPr>
        <p:txBody>
          <a:bodyPr wrap="none" rtlCol="0">
            <a:spAutoFit/>
          </a:bodyPr>
          <a:lstStyle/>
          <a:p>
            <a:r>
              <a:rPr lang="en-US" dirty="0"/>
              <a:t>Input graph</a:t>
            </a:r>
          </a:p>
        </p:txBody>
      </p:sp>
      <p:sp>
        <p:nvSpPr>
          <p:cNvPr id="28" name="TextBox 27">
            <a:extLst>
              <a:ext uri="{FF2B5EF4-FFF2-40B4-BE49-F238E27FC236}">
                <a16:creationId xmlns:a16="http://schemas.microsoft.com/office/drawing/2014/main" xmlns="" id="{1EA9EF7B-A1C1-F346-9327-1D2D2A24B6BB}"/>
              </a:ext>
            </a:extLst>
          </p:cNvPr>
          <p:cNvSpPr txBox="1"/>
          <p:nvPr/>
        </p:nvSpPr>
        <p:spPr>
          <a:xfrm>
            <a:off x="5246793" y="1955099"/>
            <a:ext cx="1408527" cy="369332"/>
          </a:xfrm>
          <a:prstGeom prst="rect">
            <a:avLst/>
          </a:prstGeom>
          <a:noFill/>
        </p:spPr>
        <p:txBody>
          <a:bodyPr wrap="none" rtlCol="0">
            <a:spAutoFit/>
          </a:bodyPr>
          <a:lstStyle/>
          <a:p>
            <a:r>
              <a:rPr lang="en-US" dirty="0"/>
              <a:t>A graph filter</a:t>
            </a:r>
          </a:p>
        </p:txBody>
      </p:sp>
      <p:cxnSp>
        <p:nvCxnSpPr>
          <p:cNvPr id="29" name="Straight Arrow Connector 28">
            <a:extLst>
              <a:ext uri="{FF2B5EF4-FFF2-40B4-BE49-F238E27FC236}">
                <a16:creationId xmlns:a16="http://schemas.microsoft.com/office/drawing/2014/main" xmlns="" id="{AB165C7D-8E6E-F644-BBE0-3B0C6ED105DB}"/>
              </a:ext>
            </a:extLst>
          </p:cNvPr>
          <p:cNvCxnSpPr>
            <a:cxnSpLocks/>
          </p:cNvCxnSpPr>
          <p:nvPr/>
        </p:nvCxnSpPr>
        <p:spPr>
          <a:xfrm flipH="1">
            <a:off x="5100974" y="2324431"/>
            <a:ext cx="511016" cy="527827"/>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pic>
        <p:nvPicPr>
          <p:cNvPr id="47" name="Picture 46">
            <a:extLst>
              <a:ext uri="{FF2B5EF4-FFF2-40B4-BE49-F238E27FC236}">
                <a16:creationId xmlns:a16="http://schemas.microsoft.com/office/drawing/2014/main" xmlns="" id="{840A8A01-7DF8-9D46-AC15-1819A44F1804}"/>
              </a:ext>
            </a:extLst>
          </p:cNvPr>
          <p:cNvPicPr>
            <a:picLocks noChangeAspect="1"/>
          </p:cNvPicPr>
          <p:nvPr/>
        </p:nvPicPr>
        <p:blipFill>
          <a:blip r:embed="rId5"/>
          <a:stretch>
            <a:fillRect/>
          </a:stretch>
        </p:blipFill>
        <p:spPr>
          <a:xfrm>
            <a:off x="8060913" y="2784178"/>
            <a:ext cx="1227523" cy="423893"/>
          </a:xfrm>
          <a:prstGeom prst="rect">
            <a:avLst/>
          </a:prstGeom>
        </p:spPr>
      </p:pic>
      <p:sp>
        <p:nvSpPr>
          <p:cNvPr id="48" name="Left Brace 47">
            <a:extLst>
              <a:ext uri="{FF2B5EF4-FFF2-40B4-BE49-F238E27FC236}">
                <a16:creationId xmlns:a16="http://schemas.microsoft.com/office/drawing/2014/main" xmlns="" id="{662AB256-4613-4745-AC7D-EF35E4AA438F}"/>
              </a:ext>
            </a:extLst>
          </p:cNvPr>
          <p:cNvSpPr/>
          <p:nvPr/>
        </p:nvSpPr>
        <p:spPr>
          <a:xfrm>
            <a:off x="9316250" y="2348166"/>
            <a:ext cx="280854" cy="1296278"/>
          </a:xfrm>
          <a:prstGeom prst="leftBrace">
            <a:avLst/>
          </a:prstGeom>
          <a:noFill/>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49" name="TextBox 48">
            <a:extLst>
              <a:ext uri="{FF2B5EF4-FFF2-40B4-BE49-F238E27FC236}">
                <a16:creationId xmlns:a16="http://schemas.microsoft.com/office/drawing/2014/main" xmlns="" id="{23897F59-C809-044E-B381-2455D705E0EF}"/>
              </a:ext>
            </a:extLst>
          </p:cNvPr>
          <p:cNvSpPr txBox="1"/>
          <p:nvPr/>
        </p:nvSpPr>
        <p:spPr>
          <a:xfrm>
            <a:off x="9677142" y="2313244"/>
            <a:ext cx="1694759" cy="369332"/>
          </a:xfrm>
          <a:prstGeom prst="rect">
            <a:avLst/>
          </a:prstGeom>
          <a:noFill/>
        </p:spPr>
        <p:txBody>
          <a:bodyPr wrap="none" rtlCol="0">
            <a:spAutoFit/>
          </a:bodyPr>
          <a:lstStyle/>
          <a:p>
            <a:r>
              <a:rPr lang="en-US" dirty="0">
                <a:solidFill>
                  <a:schemeClr val="accent5"/>
                </a:solidFill>
              </a:rPr>
              <a:t>- </a:t>
            </a:r>
            <a:r>
              <a:rPr lang="en-US" dirty="0"/>
              <a:t>Spectral-based</a:t>
            </a:r>
            <a:endParaRPr lang="en-US" dirty="0">
              <a:solidFill>
                <a:schemeClr val="accent5"/>
              </a:solidFill>
            </a:endParaRPr>
          </a:p>
        </p:txBody>
      </p:sp>
      <p:sp>
        <p:nvSpPr>
          <p:cNvPr id="50" name="TextBox 49">
            <a:extLst>
              <a:ext uri="{FF2B5EF4-FFF2-40B4-BE49-F238E27FC236}">
                <a16:creationId xmlns:a16="http://schemas.microsoft.com/office/drawing/2014/main" xmlns="" id="{B50BB210-E8AC-2845-9FFA-FC3143064601}"/>
              </a:ext>
            </a:extLst>
          </p:cNvPr>
          <p:cNvSpPr txBox="1"/>
          <p:nvPr/>
        </p:nvSpPr>
        <p:spPr>
          <a:xfrm>
            <a:off x="1752904" y="5665569"/>
            <a:ext cx="1760482" cy="646331"/>
          </a:xfrm>
          <a:prstGeom prst="rect">
            <a:avLst/>
          </a:prstGeom>
          <a:noFill/>
        </p:spPr>
        <p:txBody>
          <a:bodyPr wrap="none" rtlCol="0">
            <a:spAutoFit/>
          </a:bodyPr>
          <a:lstStyle/>
          <a:p>
            <a:r>
              <a:rPr lang="en-US" dirty="0"/>
              <a:t>A small graph w/</a:t>
            </a:r>
          </a:p>
          <a:p>
            <a:r>
              <a:rPr lang="en-US" dirty="0"/>
              <a:t>fewer nodes </a:t>
            </a:r>
          </a:p>
        </p:txBody>
      </p:sp>
      <p:cxnSp>
        <p:nvCxnSpPr>
          <p:cNvPr id="51" name="Straight Arrow Connector 50">
            <a:extLst>
              <a:ext uri="{FF2B5EF4-FFF2-40B4-BE49-F238E27FC236}">
                <a16:creationId xmlns:a16="http://schemas.microsoft.com/office/drawing/2014/main" xmlns="" id="{89AFE35A-9C77-C848-82C7-BB4F78E7A4B6}"/>
              </a:ext>
            </a:extLst>
          </p:cNvPr>
          <p:cNvCxnSpPr>
            <a:cxnSpLocks/>
            <a:stCxn id="50" idx="0"/>
          </p:cNvCxnSpPr>
          <p:nvPr/>
        </p:nvCxnSpPr>
        <p:spPr>
          <a:xfrm flipV="1">
            <a:off x="2633145" y="5111263"/>
            <a:ext cx="1077949" cy="554306"/>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54" name="TextBox 53">
            <a:extLst>
              <a:ext uri="{FF2B5EF4-FFF2-40B4-BE49-F238E27FC236}">
                <a16:creationId xmlns:a16="http://schemas.microsoft.com/office/drawing/2014/main" xmlns="" id="{D86E79E3-EE9C-4E48-9D38-03D9B5A7CD34}"/>
              </a:ext>
            </a:extLst>
          </p:cNvPr>
          <p:cNvSpPr txBox="1"/>
          <p:nvPr/>
        </p:nvSpPr>
        <p:spPr>
          <a:xfrm>
            <a:off x="3186326" y="6270772"/>
            <a:ext cx="2425664" cy="369332"/>
          </a:xfrm>
          <a:prstGeom prst="rect">
            <a:avLst/>
          </a:prstGeom>
          <a:noFill/>
        </p:spPr>
        <p:txBody>
          <a:bodyPr wrap="square" rtlCol="0">
            <a:spAutoFit/>
          </a:bodyPr>
          <a:lstStyle/>
          <a:p>
            <a:r>
              <a:rPr lang="en-US" dirty="0"/>
              <a:t>New node embeddings</a:t>
            </a:r>
          </a:p>
        </p:txBody>
      </p:sp>
      <p:cxnSp>
        <p:nvCxnSpPr>
          <p:cNvPr id="55" name="Straight Arrow Connector 54">
            <a:extLst>
              <a:ext uri="{FF2B5EF4-FFF2-40B4-BE49-F238E27FC236}">
                <a16:creationId xmlns:a16="http://schemas.microsoft.com/office/drawing/2014/main" xmlns="" id="{CF20DD6F-18C0-1641-856C-9E53555FB08A}"/>
              </a:ext>
            </a:extLst>
          </p:cNvPr>
          <p:cNvCxnSpPr>
            <a:cxnSpLocks/>
            <a:stCxn id="54" idx="0"/>
          </p:cNvCxnSpPr>
          <p:nvPr/>
        </p:nvCxnSpPr>
        <p:spPr>
          <a:xfrm flipH="1" flipV="1">
            <a:off x="4302370" y="5158304"/>
            <a:ext cx="96788" cy="1112468"/>
          </a:xfrm>
          <a:prstGeom prst="straightConnector1">
            <a:avLst/>
          </a:prstGeom>
          <a:ln w="38100">
            <a:solidFill>
              <a:schemeClr val="accent1"/>
            </a:solidFill>
            <a:tailEnd type="triangle"/>
          </a:ln>
        </p:spPr>
        <p:style>
          <a:lnRef idx="1">
            <a:schemeClr val="accent2"/>
          </a:lnRef>
          <a:fillRef idx="0">
            <a:schemeClr val="accent2"/>
          </a:fillRef>
          <a:effectRef idx="0">
            <a:schemeClr val="accent2"/>
          </a:effectRef>
          <a:fontRef idx="minor">
            <a:schemeClr val="tx1"/>
          </a:fontRef>
        </p:style>
      </p:cxnSp>
      <p:sp>
        <p:nvSpPr>
          <p:cNvPr id="60" name="TextBox 59">
            <a:extLst>
              <a:ext uri="{FF2B5EF4-FFF2-40B4-BE49-F238E27FC236}">
                <a16:creationId xmlns:a16="http://schemas.microsoft.com/office/drawing/2014/main" xmlns="" id="{5B0C4822-F79C-A14C-A818-8957FC182CB2}"/>
              </a:ext>
            </a:extLst>
          </p:cNvPr>
          <p:cNvSpPr txBox="1"/>
          <p:nvPr/>
        </p:nvSpPr>
        <p:spPr>
          <a:xfrm>
            <a:off x="6655320" y="5679571"/>
            <a:ext cx="2425664" cy="369332"/>
          </a:xfrm>
          <a:prstGeom prst="rect">
            <a:avLst/>
          </a:prstGeom>
          <a:noFill/>
        </p:spPr>
        <p:txBody>
          <a:bodyPr wrap="none" rtlCol="0">
            <a:spAutoFit/>
          </a:bodyPr>
          <a:lstStyle/>
          <a:p>
            <a:r>
              <a:rPr lang="en-US" dirty="0"/>
              <a:t>Input node embeddings</a:t>
            </a:r>
          </a:p>
        </p:txBody>
      </p:sp>
      <p:cxnSp>
        <p:nvCxnSpPr>
          <p:cNvPr id="63" name="Straight Arrow Connector 62">
            <a:extLst>
              <a:ext uri="{FF2B5EF4-FFF2-40B4-BE49-F238E27FC236}">
                <a16:creationId xmlns:a16="http://schemas.microsoft.com/office/drawing/2014/main" xmlns="" id="{591C2B83-9DD2-2448-93B6-51D58936F893}"/>
              </a:ext>
            </a:extLst>
          </p:cNvPr>
          <p:cNvCxnSpPr>
            <a:cxnSpLocks/>
          </p:cNvCxnSpPr>
          <p:nvPr/>
        </p:nvCxnSpPr>
        <p:spPr>
          <a:xfrm flipH="1" flipV="1">
            <a:off x="6334599" y="5133007"/>
            <a:ext cx="1234202" cy="532562"/>
          </a:xfrm>
          <a:prstGeom prst="straightConnector1">
            <a:avLst/>
          </a:prstGeom>
          <a:ln w="38100">
            <a:solidFill>
              <a:schemeClr val="accent1"/>
            </a:solidFill>
            <a:tailEnd type="triangle"/>
          </a:ln>
        </p:spPr>
        <p:style>
          <a:lnRef idx="1">
            <a:schemeClr val="accent2"/>
          </a:lnRef>
          <a:fillRef idx="0">
            <a:schemeClr val="accent2"/>
          </a:fillRef>
          <a:effectRef idx="0">
            <a:schemeClr val="accent2"/>
          </a:effectRef>
          <a:fontRef idx="minor">
            <a:schemeClr val="tx1"/>
          </a:fontRef>
        </p:style>
      </p:cxnSp>
      <p:pic>
        <p:nvPicPr>
          <p:cNvPr id="73" name="Picture 72">
            <a:extLst>
              <a:ext uri="{FF2B5EF4-FFF2-40B4-BE49-F238E27FC236}">
                <a16:creationId xmlns:a16="http://schemas.microsoft.com/office/drawing/2014/main" xmlns="" id="{766DA956-1B07-6447-9188-077D6759592C}"/>
              </a:ext>
            </a:extLst>
          </p:cNvPr>
          <p:cNvPicPr>
            <a:picLocks noChangeAspect="1"/>
          </p:cNvPicPr>
          <p:nvPr/>
        </p:nvPicPr>
        <p:blipFill>
          <a:blip r:embed="rId6"/>
          <a:stretch>
            <a:fillRect/>
          </a:stretch>
        </p:blipFill>
        <p:spPr>
          <a:xfrm>
            <a:off x="8129544" y="4802898"/>
            <a:ext cx="1186706" cy="395569"/>
          </a:xfrm>
          <a:prstGeom prst="rect">
            <a:avLst/>
          </a:prstGeom>
        </p:spPr>
      </p:pic>
      <p:sp>
        <p:nvSpPr>
          <p:cNvPr id="74" name="Left Brace 73">
            <a:extLst>
              <a:ext uri="{FF2B5EF4-FFF2-40B4-BE49-F238E27FC236}">
                <a16:creationId xmlns:a16="http://schemas.microsoft.com/office/drawing/2014/main" xmlns="" id="{F521AD54-6062-C444-8526-0B6C43943201}"/>
              </a:ext>
            </a:extLst>
          </p:cNvPr>
          <p:cNvSpPr/>
          <p:nvPr/>
        </p:nvSpPr>
        <p:spPr>
          <a:xfrm>
            <a:off x="9396288" y="4352543"/>
            <a:ext cx="280854" cy="1296278"/>
          </a:xfrm>
          <a:prstGeom prst="leftBrace">
            <a:avLst/>
          </a:prstGeom>
          <a:noFill/>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75" name="TextBox 74">
            <a:extLst>
              <a:ext uri="{FF2B5EF4-FFF2-40B4-BE49-F238E27FC236}">
                <a16:creationId xmlns:a16="http://schemas.microsoft.com/office/drawing/2014/main" xmlns="" id="{BA676FB5-E052-4242-99E5-4F4CCCB69AFF}"/>
              </a:ext>
            </a:extLst>
          </p:cNvPr>
          <p:cNvSpPr txBox="1"/>
          <p:nvPr/>
        </p:nvSpPr>
        <p:spPr>
          <a:xfrm>
            <a:off x="9623500" y="4367600"/>
            <a:ext cx="2321575" cy="646331"/>
          </a:xfrm>
          <a:prstGeom prst="rect">
            <a:avLst/>
          </a:prstGeom>
          <a:noFill/>
        </p:spPr>
        <p:txBody>
          <a:bodyPr wrap="square" rtlCol="0">
            <a:spAutoFit/>
          </a:bodyPr>
          <a:lstStyle/>
          <a:p>
            <a:pPr marL="285750" indent="-285750">
              <a:buFontTx/>
              <a:buChar char="-"/>
            </a:pPr>
            <a:r>
              <a:rPr lang="en-US" dirty="0"/>
              <a:t>Flat Graph Pooling (i.e. Max, Ave, Min)</a:t>
            </a:r>
          </a:p>
        </p:txBody>
      </p:sp>
      <p:sp>
        <p:nvSpPr>
          <p:cNvPr id="76" name="TextBox 75">
            <a:extLst>
              <a:ext uri="{FF2B5EF4-FFF2-40B4-BE49-F238E27FC236}">
                <a16:creationId xmlns:a16="http://schemas.microsoft.com/office/drawing/2014/main" xmlns="" id="{4A5EAFD1-5800-5B4B-AFA9-02369E2D04F9}"/>
              </a:ext>
            </a:extLst>
          </p:cNvPr>
          <p:cNvSpPr txBox="1"/>
          <p:nvPr/>
        </p:nvSpPr>
        <p:spPr>
          <a:xfrm>
            <a:off x="9661289" y="5069958"/>
            <a:ext cx="2607894" cy="646331"/>
          </a:xfrm>
          <a:prstGeom prst="rect">
            <a:avLst/>
          </a:prstGeom>
          <a:noFill/>
        </p:spPr>
        <p:txBody>
          <a:bodyPr wrap="square" rtlCol="0">
            <a:spAutoFit/>
          </a:bodyPr>
          <a:lstStyle/>
          <a:p>
            <a:pPr marL="285750" indent="-285750">
              <a:buFontTx/>
              <a:buChar char="-"/>
            </a:pPr>
            <a:r>
              <a:rPr lang="en-US" dirty="0"/>
              <a:t>Hierarchical  Graph Pooling (i.e. </a:t>
            </a:r>
            <a:r>
              <a:rPr lang="en-US" dirty="0" err="1"/>
              <a:t>Diffpool</a:t>
            </a:r>
            <a:r>
              <a:rPr lang="en-US" dirty="0"/>
              <a:t>)</a:t>
            </a:r>
          </a:p>
        </p:txBody>
      </p:sp>
      <p:sp>
        <p:nvSpPr>
          <p:cNvPr id="77" name="TextBox 76">
            <a:extLst>
              <a:ext uri="{FF2B5EF4-FFF2-40B4-BE49-F238E27FC236}">
                <a16:creationId xmlns:a16="http://schemas.microsoft.com/office/drawing/2014/main" xmlns="" id="{4D096018-4CF5-3149-BF33-D12F598174EF}"/>
              </a:ext>
            </a:extLst>
          </p:cNvPr>
          <p:cNvSpPr txBox="1"/>
          <p:nvPr/>
        </p:nvSpPr>
        <p:spPr>
          <a:xfrm>
            <a:off x="9699060" y="2667592"/>
            <a:ext cx="1567545" cy="369332"/>
          </a:xfrm>
          <a:prstGeom prst="rect">
            <a:avLst/>
          </a:prstGeom>
          <a:noFill/>
        </p:spPr>
        <p:txBody>
          <a:bodyPr wrap="none" rtlCol="0">
            <a:spAutoFit/>
          </a:bodyPr>
          <a:lstStyle/>
          <a:p>
            <a:r>
              <a:rPr lang="en-US" dirty="0">
                <a:solidFill>
                  <a:schemeClr val="accent5"/>
                </a:solidFill>
              </a:rPr>
              <a:t>- </a:t>
            </a:r>
            <a:r>
              <a:rPr lang="en-US" dirty="0"/>
              <a:t>Spatial-based</a:t>
            </a:r>
            <a:endParaRPr lang="en-US" dirty="0">
              <a:solidFill>
                <a:schemeClr val="accent5"/>
              </a:solidFill>
            </a:endParaRPr>
          </a:p>
        </p:txBody>
      </p:sp>
      <p:sp>
        <p:nvSpPr>
          <p:cNvPr id="78" name="TextBox 77">
            <a:extLst>
              <a:ext uri="{FF2B5EF4-FFF2-40B4-BE49-F238E27FC236}">
                <a16:creationId xmlns:a16="http://schemas.microsoft.com/office/drawing/2014/main" xmlns="" id="{AED975D8-AB64-4A45-AC36-74E6B5F2BCEC}"/>
              </a:ext>
            </a:extLst>
          </p:cNvPr>
          <p:cNvSpPr txBox="1"/>
          <p:nvPr/>
        </p:nvSpPr>
        <p:spPr>
          <a:xfrm>
            <a:off x="9721598" y="3031645"/>
            <a:ext cx="1822037" cy="369332"/>
          </a:xfrm>
          <a:prstGeom prst="rect">
            <a:avLst/>
          </a:prstGeom>
          <a:noFill/>
        </p:spPr>
        <p:txBody>
          <a:bodyPr wrap="none" rtlCol="0">
            <a:spAutoFit/>
          </a:bodyPr>
          <a:lstStyle/>
          <a:p>
            <a:r>
              <a:rPr lang="en-US" dirty="0">
                <a:solidFill>
                  <a:schemeClr val="accent5"/>
                </a:solidFill>
              </a:rPr>
              <a:t>- </a:t>
            </a:r>
            <a:r>
              <a:rPr lang="en-US" dirty="0"/>
              <a:t>Attention-based</a:t>
            </a:r>
          </a:p>
        </p:txBody>
      </p:sp>
      <p:sp>
        <p:nvSpPr>
          <p:cNvPr id="79" name="TextBox 78">
            <a:extLst>
              <a:ext uri="{FF2B5EF4-FFF2-40B4-BE49-F238E27FC236}">
                <a16:creationId xmlns:a16="http://schemas.microsoft.com/office/drawing/2014/main" xmlns="" id="{443BD6A9-5650-1B47-97C5-C3FD9AD3FFE6}"/>
              </a:ext>
            </a:extLst>
          </p:cNvPr>
          <p:cNvSpPr txBox="1"/>
          <p:nvPr/>
        </p:nvSpPr>
        <p:spPr>
          <a:xfrm>
            <a:off x="9749521" y="3403443"/>
            <a:ext cx="1856342" cy="369332"/>
          </a:xfrm>
          <a:prstGeom prst="rect">
            <a:avLst/>
          </a:prstGeom>
          <a:noFill/>
        </p:spPr>
        <p:txBody>
          <a:bodyPr wrap="none" rtlCol="0">
            <a:spAutoFit/>
          </a:bodyPr>
          <a:lstStyle/>
          <a:p>
            <a:r>
              <a:rPr lang="en-US" dirty="0">
                <a:solidFill>
                  <a:schemeClr val="accent5"/>
                </a:solidFill>
              </a:rPr>
              <a:t>- </a:t>
            </a:r>
            <a:r>
              <a:rPr lang="en-US" dirty="0"/>
              <a:t>Recurrent-based</a:t>
            </a:r>
          </a:p>
        </p:txBody>
      </p:sp>
    </p:spTree>
    <p:extLst>
      <p:ext uri="{BB962C8B-B14F-4D97-AF65-F5344CB8AC3E}">
        <p14:creationId xmlns:p14="http://schemas.microsoft.com/office/powerpoint/2010/main" val="93081868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863"/>
        <p:cNvGrpSpPr/>
        <p:nvPr/>
      </p:nvGrpSpPr>
      <p:grpSpPr>
        <a:xfrm>
          <a:off x="0" y="0"/>
          <a:ext cx="0" cy="0"/>
          <a:chOff x="0" y="0"/>
          <a:chExt cx="0" cy="0"/>
        </a:xfrm>
      </p:grpSpPr>
      <p:sp>
        <p:nvSpPr>
          <p:cNvPr id="1864" name="Google Shape;1864;p107"/>
          <p:cNvSpPr txBox="1">
            <a:spLocks noGrp="1"/>
          </p:cNvSpPr>
          <p:nvPr>
            <p:ph type="title"/>
          </p:nvPr>
        </p:nvSpPr>
        <p:spPr>
          <a:xfrm>
            <a:off x="687050" y="55567"/>
            <a:ext cx="9980951" cy="1143000"/>
          </a:xfrm>
          <a:prstGeom prst="rect">
            <a:avLst/>
          </a:prstGeom>
          <a:no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Clr>
                <a:schemeClr val="dk1"/>
              </a:buClr>
              <a:buSzPts val="3200"/>
              <a:buFont typeface="Calibri"/>
              <a:buNone/>
            </a:pPr>
            <a:r>
              <a:rPr lang="en-US" b="1" dirty="0">
                <a:solidFill>
                  <a:srgbClr val="C00000"/>
                </a:solidFill>
              </a:rPr>
              <a:t>Outline</a:t>
            </a:r>
            <a:endParaRPr b="1" dirty="0">
              <a:solidFill>
                <a:srgbClr val="C00000"/>
              </a:solidFill>
            </a:endParaRPr>
          </a:p>
        </p:txBody>
      </p:sp>
      <p:sp>
        <p:nvSpPr>
          <p:cNvPr id="1865" name="Google Shape;1865;p107"/>
          <p:cNvSpPr txBox="1">
            <a:spLocks noGrp="1"/>
          </p:cNvSpPr>
          <p:nvPr>
            <p:ph type="body" idx="1"/>
          </p:nvPr>
        </p:nvSpPr>
        <p:spPr>
          <a:xfrm>
            <a:off x="1056904" y="1338942"/>
            <a:ext cx="9980951" cy="4665348"/>
          </a:xfrm>
          <a:prstGeom prst="rect">
            <a:avLst/>
          </a:prstGeom>
          <a:noFill/>
          <a:ln>
            <a:noFill/>
          </a:ln>
        </p:spPr>
        <p:txBody>
          <a:bodyPr spcFirstLastPara="1" wrap="square" lIns="91425" tIns="45700" rIns="91425" bIns="45700" anchor="t" anchorCtr="0">
            <a:noAutofit/>
          </a:bodyPr>
          <a:lstStyle/>
          <a:p>
            <a:pPr lvl="0">
              <a:lnSpc>
                <a:spcPct val="90000"/>
              </a:lnSpc>
              <a:spcBef>
                <a:spcPts val="0"/>
              </a:spcBef>
              <a:spcAft>
                <a:spcPts val="0"/>
              </a:spcAft>
              <a:buClr>
                <a:srgbClr val="170981"/>
              </a:buClr>
              <a:buSzPts val="1776"/>
            </a:pPr>
            <a:r>
              <a:rPr lang="en-US" sz="2400" dirty="0">
                <a:sym typeface="Calibri"/>
              </a:rPr>
              <a:t>Semantic Graph Parsing for Event Extraction</a:t>
            </a:r>
          </a:p>
          <a:p>
            <a:pPr marL="0" lvl="0" indent="0">
              <a:lnSpc>
                <a:spcPct val="90000"/>
              </a:lnSpc>
              <a:spcBef>
                <a:spcPts val="0"/>
              </a:spcBef>
              <a:spcAft>
                <a:spcPts val="0"/>
              </a:spcAft>
              <a:buClr>
                <a:srgbClr val="170981"/>
              </a:buClr>
              <a:buSzPts val="1776"/>
              <a:buNone/>
            </a:pPr>
            <a:endParaRPr sz="2400" dirty="0"/>
          </a:p>
          <a:p>
            <a:pPr marL="285750" lvl="0" indent="-285750">
              <a:lnSpc>
                <a:spcPct val="90000"/>
              </a:lnSpc>
              <a:spcBef>
                <a:spcPts val="0"/>
              </a:spcBef>
              <a:spcAft>
                <a:spcPts val="0"/>
              </a:spcAft>
              <a:buClr>
                <a:srgbClr val="170981"/>
              </a:buClr>
              <a:buSzPts val="1776"/>
            </a:pPr>
            <a:r>
              <a:rPr lang="en-US" sz="2400" dirty="0"/>
              <a:t>Cross-media Structured Common Space for Multimedia Event Extraction</a:t>
            </a:r>
          </a:p>
          <a:p>
            <a:pPr marL="285750" lvl="0" indent="-285750">
              <a:lnSpc>
                <a:spcPct val="90000"/>
              </a:lnSpc>
              <a:spcBef>
                <a:spcPts val="0"/>
              </a:spcBef>
              <a:spcAft>
                <a:spcPts val="0"/>
              </a:spcAft>
              <a:buClr>
                <a:srgbClr val="170981"/>
              </a:buClr>
              <a:buSzPts val="1776"/>
            </a:pPr>
            <a:endParaRPr sz="2400" dirty="0"/>
          </a:p>
          <a:p>
            <a:pPr marL="285750" lvl="0" indent="-285750">
              <a:lnSpc>
                <a:spcPct val="90000"/>
              </a:lnSpc>
              <a:spcBef>
                <a:spcPts val="0"/>
              </a:spcBef>
              <a:spcAft>
                <a:spcPts val="0"/>
              </a:spcAft>
              <a:buClr>
                <a:srgbClr val="170981"/>
              </a:buClr>
              <a:buSzPts val="1776"/>
            </a:pPr>
            <a:r>
              <a:rPr lang="en-US" sz="2400" dirty="0"/>
              <a:t>Graph Schema-guided Event Extraction and Prediction</a:t>
            </a:r>
          </a:p>
          <a:p>
            <a:pPr marL="285750" indent="-285750">
              <a:spcBef>
                <a:spcPts val="0"/>
              </a:spcBef>
              <a:buClr>
                <a:srgbClr val="170981"/>
              </a:buClr>
              <a:buSzPts val="1776"/>
            </a:pPr>
            <a:endParaRPr lang="en-US" sz="2400" dirty="0"/>
          </a:p>
          <a:p>
            <a:pPr>
              <a:spcBef>
                <a:spcPts val="0"/>
              </a:spcBef>
              <a:buClr>
                <a:srgbClr val="170981"/>
              </a:buClr>
              <a:buSzPts val="1776"/>
              <a:buFont typeface="Wingdings" charset="2"/>
              <a:buChar char="Ø"/>
            </a:pPr>
            <a:r>
              <a:rPr lang="en-US" sz="2400" dirty="0"/>
              <a:t> Cross-media Knowledge Graph based Question Answering and Timeline Generation</a:t>
            </a:r>
          </a:p>
          <a:p>
            <a:pPr marL="285750" lvl="0" indent="-285750">
              <a:lnSpc>
                <a:spcPct val="90000"/>
              </a:lnSpc>
              <a:spcBef>
                <a:spcPts val="0"/>
              </a:spcBef>
              <a:spcAft>
                <a:spcPts val="0"/>
              </a:spcAft>
              <a:buClr>
                <a:srgbClr val="170981"/>
              </a:buClr>
              <a:buSzPts val="1776"/>
            </a:pPr>
            <a:endParaRPr sz="2400" dirty="0"/>
          </a:p>
          <a:p>
            <a:pPr lvl="0">
              <a:lnSpc>
                <a:spcPct val="90000"/>
              </a:lnSpc>
              <a:spcBef>
                <a:spcPts val="0"/>
              </a:spcBef>
              <a:spcAft>
                <a:spcPts val="0"/>
              </a:spcAft>
              <a:buClr>
                <a:srgbClr val="170981"/>
              </a:buClr>
              <a:buSzPts val="1776"/>
              <a:buFont typeface="Arial"/>
              <a:buChar char="•"/>
            </a:pPr>
            <a:r>
              <a:rPr lang="en-US" sz="2400" dirty="0"/>
              <a:t>Cross-media Knowledge Graph based Misinformation Detection</a:t>
            </a:r>
            <a:endParaRPr sz="2400" dirty="0"/>
          </a:p>
        </p:txBody>
      </p:sp>
      <p:sp>
        <p:nvSpPr>
          <p:cNvPr id="1866" name="Google Shape;1866;p107"/>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1" i="0" u="none" strike="noStrike" cap="none">
                <a:solidFill>
                  <a:srgbClr val="000000"/>
                </a:solidFill>
                <a:latin typeface="Calibri"/>
                <a:ea typeface="Calibri"/>
                <a:cs typeface="Calibri"/>
                <a:sym typeface="Calibri"/>
              </a:rPr>
              <a:t>130</a:t>
            </a:fld>
            <a:endParaRPr sz="1400" b="1" i="0" u="none" strike="noStrike" cap="none">
              <a:solidFill>
                <a:srgbClr val="000000"/>
              </a:solidFill>
              <a:latin typeface="Calibri"/>
              <a:ea typeface="Calibri"/>
              <a:cs typeface="Calibri"/>
              <a:sym typeface="Calibri"/>
            </a:endParaRPr>
          </a:p>
        </p:txBody>
      </p:sp>
      <p:sp>
        <p:nvSpPr>
          <p:cNvPr id="2" name="Slide Number Placeholder 1">
            <a:extLst>
              <a:ext uri="{FF2B5EF4-FFF2-40B4-BE49-F238E27FC236}">
                <a16:creationId xmlns:a16="http://schemas.microsoft.com/office/drawing/2014/main" xmlns="" id="{86066B53-B6CA-3248-A401-AD039151D6CD}"/>
              </a:ext>
            </a:extLst>
          </p:cNvPr>
          <p:cNvSpPr>
            <a:spLocks noGrp="1"/>
          </p:cNvSpPr>
          <p:nvPr>
            <p:ph type="sldNum" sz="quarter" idx="12"/>
          </p:nvPr>
        </p:nvSpPr>
        <p:spPr/>
        <p:txBody>
          <a:bodyPr/>
          <a:lstStyle/>
          <a:p>
            <a:fld id="{4C15419E-54D6-8648-ABFB-BEF58E3E877E}" type="slidenum">
              <a:rPr lang="en-US" smtClean="0"/>
              <a:t>130</a:t>
            </a:fld>
            <a:endParaRPr lang="en-US"/>
          </a:p>
        </p:txBody>
      </p:sp>
    </p:spTree>
    <p:extLst>
      <p:ext uri="{BB962C8B-B14F-4D97-AF65-F5344CB8AC3E}">
        <p14:creationId xmlns:p14="http://schemas.microsoft.com/office/powerpoint/2010/main" val="332662099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B592E421-250C-B246-A488-12743AA31FC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131</a:t>
            </a:fld>
            <a:endParaRPr lang="en-US"/>
          </a:p>
        </p:txBody>
      </p:sp>
      <p:pic>
        <p:nvPicPr>
          <p:cNvPr id="10242" name="Picture 2">
            <a:extLst>
              <a:ext uri="{FF2B5EF4-FFF2-40B4-BE49-F238E27FC236}">
                <a16:creationId xmlns:a16="http://schemas.microsoft.com/office/drawing/2014/main" xmlns="" id="{69700E92-6D47-284A-894F-761CDE55E0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0322" y="1585534"/>
            <a:ext cx="8168727" cy="5391735"/>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p:txBody>
          <a:bodyPr>
            <a:noAutofit/>
          </a:bodyPr>
          <a:lstStyle/>
          <a:p>
            <a:r>
              <a:rPr lang="en-US" sz="4000" b="1" dirty="0">
                <a:solidFill>
                  <a:srgbClr val="C00000"/>
                </a:solidFill>
              </a:rPr>
              <a:t>Knowledge Graph based Event Timeline Generation [Li et al., EMNLP2021b]</a:t>
            </a:r>
          </a:p>
        </p:txBody>
      </p:sp>
    </p:spTree>
    <p:extLst>
      <p:ext uri="{BB962C8B-B14F-4D97-AF65-F5344CB8AC3E}">
        <p14:creationId xmlns:p14="http://schemas.microsoft.com/office/powerpoint/2010/main" val="211669990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B592E421-250C-B246-A488-12743AA31FC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132</a:t>
            </a:fld>
            <a:endParaRPr lang="en-US"/>
          </a:p>
        </p:txBody>
      </p:sp>
      <p:sp>
        <p:nvSpPr>
          <p:cNvPr id="5" name="Title 4"/>
          <p:cNvSpPr>
            <a:spLocks noGrp="1"/>
          </p:cNvSpPr>
          <p:nvPr>
            <p:ph type="title"/>
          </p:nvPr>
        </p:nvSpPr>
        <p:spPr>
          <a:xfrm>
            <a:off x="838200" y="136525"/>
            <a:ext cx="10515600" cy="1325563"/>
          </a:xfrm>
        </p:spPr>
        <p:txBody>
          <a:bodyPr>
            <a:noAutofit/>
          </a:bodyPr>
          <a:lstStyle/>
          <a:p>
            <a:r>
              <a:rPr lang="en-US" sz="3600" b="1" dirty="0">
                <a:solidFill>
                  <a:srgbClr val="C00000"/>
                </a:solidFill>
              </a:rPr>
              <a:t>Multimedia Knowledge Graph based Question Answering [Reddy et al., AAAI2022]</a:t>
            </a:r>
          </a:p>
        </p:txBody>
      </p:sp>
      <p:pic>
        <p:nvPicPr>
          <p:cNvPr id="2" name="Picture 1" descr="Screen Shot 2022-02-20 at 9.20.5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199" y="1462088"/>
            <a:ext cx="10644175" cy="4799012"/>
          </a:xfrm>
          <a:prstGeom prst="rect">
            <a:avLst/>
          </a:prstGeom>
        </p:spPr>
      </p:pic>
    </p:spTree>
    <p:extLst>
      <p:ext uri="{BB962C8B-B14F-4D97-AF65-F5344CB8AC3E}">
        <p14:creationId xmlns:p14="http://schemas.microsoft.com/office/powerpoint/2010/main" val="10354060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863"/>
        <p:cNvGrpSpPr/>
        <p:nvPr/>
      </p:nvGrpSpPr>
      <p:grpSpPr>
        <a:xfrm>
          <a:off x="0" y="0"/>
          <a:ext cx="0" cy="0"/>
          <a:chOff x="0" y="0"/>
          <a:chExt cx="0" cy="0"/>
        </a:xfrm>
      </p:grpSpPr>
      <p:sp>
        <p:nvSpPr>
          <p:cNvPr id="1864" name="Google Shape;1864;p107"/>
          <p:cNvSpPr txBox="1">
            <a:spLocks noGrp="1"/>
          </p:cNvSpPr>
          <p:nvPr>
            <p:ph type="title"/>
          </p:nvPr>
        </p:nvSpPr>
        <p:spPr>
          <a:xfrm>
            <a:off x="687050" y="55567"/>
            <a:ext cx="9980951" cy="1143000"/>
          </a:xfrm>
          <a:prstGeom prst="rect">
            <a:avLst/>
          </a:prstGeom>
          <a:no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Clr>
                <a:schemeClr val="dk1"/>
              </a:buClr>
              <a:buSzPts val="3200"/>
              <a:buFont typeface="Calibri"/>
              <a:buNone/>
            </a:pPr>
            <a:r>
              <a:rPr lang="en-US" b="1" dirty="0">
                <a:solidFill>
                  <a:srgbClr val="C00000"/>
                </a:solidFill>
              </a:rPr>
              <a:t>Outline</a:t>
            </a:r>
            <a:endParaRPr b="1" dirty="0">
              <a:solidFill>
                <a:srgbClr val="C00000"/>
              </a:solidFill>
            </a:endParaRPr>
          </a:p>
        </p:txBody>
      </p:sp>
      <p:sp>
        <p:nvSpPr>
          <p:cNvPr id="1865" name="Google Shape;1865;p107"/>
          <p:cNvSpPr txBox="1">
            <a:spLocks noGrp="1"/>
          </p:cNvSpPr>
          <p:nvPr>
            <p:ph type="body" idx="1"/>
          </p:nvPr>
        </p:nvSpPr>
        <p:spPr>
          <a:xfrm>
            <a:off x="1056904" y="1338942"/>
            <a:ext cx="9980951" cy="4665348"/>
          </a:xfrm>
          <a:prstGeom prst="rect">
            <a:avLst/>
          </a:prstGeom>
          <a:noFill/>
          <a:ln>
            <a:noFill/>
          </a:ln>
        </p:spPr>
        <p:txBody>
          <a:bodyPr spcFirstLastPara="1" wrap="square" lIns="91425" tIns="45700" rIns="91425" bIns="45700" anchor="t" anchorCtr="0">
            <a:noAutofit/>
          </a:bodyPr>
          <a:lstStyle/>
          <a:p>
            <a:pPr lvl="0">
              <a:lnSpc>
                <a:spcPct val="90000"/>
              </a:lnSpc>
              <a:spcBef>
                <a:spcPts val="0"/>
              </a:spcBef>
              <a:spcAft>
                <a:spcPts val="0"/>
              </a:spcAft>
              <a:buClr>
                <a:srgbClr val="170981"/>
              </a:buClr>
              <a:buSzPts val="1776"/>
            </a:pPr>
            <a:r>
              <a:rPr lang="en-US" sz="2400" dirty="0">
                <a:sym typeface="Calibri"/>
              </a:rPr>
              <a:t>Semantic Graph Parsing for Event Extraction</a:t>
            </a:r>
          </a:p>
          <a:p>
            <a:pPr marL="0" lvl="0" indent="0">
              <a:lnSpc>
                <a:spcPct val="90000"/>
              </a:lnSpc>
              <a:spcBef>
                <a:spcPts val="0"/>
              </a:spcBef>
              <a:spcAft>
                <a:spcPts val="0"/>
              </a:spcAft>
              <a:buClr>
                <a:srgbClr val="170981"/>
              </a:buClr>
              <a:buSzPts val="1776"/>
              <a:buNone/>
            </a:pPr>
            <a:endParaRPr sz="2400" dirty="0"/>
          </a:p>
          <a:p>
            <a:pPr marL="285750" lvl="0" indent="-285750">
              <a:lnSpc>
                <a:spcPct val="90000"/>
              </a:lnSpc>
              <a:spcBef>
                <a:spcPts val="0"/>
              </a:spcBef>
              <a:spcAft>
                <a:spcPts val="0"/>
              </a:spcAft>
              <a:buClr>
                <a:srgbClr val="170981"/>
              </a:buClr>
              <a:buSzPts val="1776"/>
            </a:pPr>
            <a:r>
              <a:rPr lang="en-US" sz="2400" dirty="0"/>
              <a:t>Cross-media Structured Common Space for Multimedia Event Extraction</a:t>
            </a:r>
          </a:p>
          <a:p>
            <a:pPr marL="285750" lvl="0" indent="-285750">
              <a:lnSpc>
                <a:spcPct val="90000"/>
              </a:lnSpc>
              <a:spcBef>
                <a:spcPts val="0"/>
              </a:spcBef>
              <a:spcAft>
                <a:spcPts val="0"/>
              </a:spcAft>
              <a:buClr>
                <a:srgbClr val="170981"/>
              </a:buClr>
              <a:buSzPts val="1776"/>
            </a:pPr>
            <a:endParaRPr sz="2400" dirty="0"/>
          </a:p>
          <a:p>
            <a:pPr marL="285750" lvl="0" indent="-285750">
              <a:lnSpc>
                <a:spcPct val="90000"/>
              </a:lnSpc>
              <a:spcBef>
                <a:spcPts val="0"/>
              </a:spcBef>
              <a:spcAft>
                <a:spcPts val="0"/>
              </a:spcAft>
              <a:buClr>
                <a:srgbClr val="170981"/>
              </a:buClr>
              <a:buSzPts val="1776"/>
            </a:pPr>
            <a:r>
              <a:rPr lang="en-US" sz="2400" dirty="0"/>
              <a:t>Graph Schema-guided Event Extraction and Prediction</a:t>
            </a:r>
          </a:p>
          <a:p>
            <a:pPr marL="285750" indent="-285750">
              <a:spcBef>
                <a:spcPts val="0"/>
              </a:spcBef>
              <a:buClr>
                <a:srgbClr val="170981"/>
              </a:buClr>
              <a:buSzPts val="1776"/>
            </a:pPr>
            <a:endParaRPr lang="en-US" sz="2400" dirty="0"/>
          </a:p>
          <a:p>
            <a:pPr marL="285750" indent="-285750">
              <a:spcBef>
                <a:spcPts val="0"/>
              </a:spcBef>
              <a:buClr>
                <a:srgbClr val="170981"/>
              </a:buClr>
              <a:buSzPts val="1776"/>
            </a:pPr>
            <a:r>
              <a:rPr lang="en-US" sz="2400" dirty="0"/>
              <a:t>Cross-media Knowledge Graph based Question Answering and Timeline Generation</a:t>
            </a:r>
          </a:p>
          <a:p>
            <a:pPr marL="285750" lvl="0" indent="-285750">
              <a:lnSpc>
                <a:spcPct val="90000"/>
              </a:lnSpc>
              <a:spcBef>
                <a:spcPts val="0"/>
              </a:spcBef>
              <a:spcAft>
                <a:spcPts val="0"/>
              </a:spcAft>
              <a:buClr>
                <a:srgbClr val="170981"/>
              </a:buClr>
              <a:buSzPts val="1776"/>
            </a:pPr>
            <a:endParaRPr sz="2400" dirty="0"/>
          </a:p>
          <a:p>
            <a:pPr lvl="0">
              <a:lnSpc>
                <a:spcPct val="90000"/>
              </a:lnSpc>
              <a:spcBef>
                <a:spcPts val="0"/>
              </a:spcBef>
              <a:spcAft>
                <a:spcPts val="0"/>
              </a:spcAft>
              <a:buClr>
                <a:srgbClr val="170981"/>
              </a:buClr>
              <a:buSzPts val="1776"/>
              <a:buFont typeface="Wingdings" pitchFamily="2" charset="2"/>
              <a:buChar char="Ø"/>
            </a:pPr>
            <a:r>
              <a:rPr lang="en-US" sz="2400" dirty="0"/>
              <a:t>Cross-media Knowledge Graph based Misinformation Detection</a:t>
            </a:r>
            <a:endParaRPr sz="2400" dirty="0"/>
          </a:p>
        </p:txBody>
      </p:sp>
      <p:sp>
        <p:nvSpPr>
          <p:cNvPr id="1866" name="Google Shape;1866;p107"/>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1" i="0" u="none" strike="noStrike" cap="none">
                <a:solidFill>
                  <a:srgbClr val="000000"/>
                </a:solidFill>
                <a:latin typeface="Calibri"/>
                <a:ea typeface="Calibri"/>
                <a:cs typeface="Calibri"/>
                <a:sym typeface="Calibri"/>
              </a:rPr>
              <a:t>133</a:t>
            </a:fld>
            <a:endParaRPr sz="1400" b="1" i="0" u="none" strike="noStrike" cap="none">
              <a:solidFill>
                <a:srgbClr val="000000"/>
              </a:solidFill>
              <a:latin typeface="Calibri"/>
              <a:ea typeface="Calibri"/>
              <a:cs typeface="Calibri"/>
              <a:sym typeface="Calibri"/>
            </a:endParaRPr>
          </a:p>
        </p:txBody>
      </p:sp>
      <p:sp>
        <p:nvSpPr>
          <p:cNvPr id="2" name="Slide Number Placeholder 1">
            <a:extLst>
              <a:ext uri="{FF2B5EF4-FFF2-40B4-BE49-F238E27FC236}">
                <a16:creationId xmlns:a16="http://schemas.microsoft.com/office/drawing/2014/main" xmlns="" id="{86066B53-B6CA-3248-A401-AD039151D6CD}"/>
              </a:ext>
            </a:extLst>
          </p:cNvPr>
          <p:cNvSpPr>
            <a:spLocks noGrp="1"/>
          </p:cNvSpPr>
          <p:nvPr>
            <p:ph type="sldNum" sz="quarter" idx="12"/>
          </p:nvPr>
        </p:nvSpPr>
        <p:spPr/>
        <p:txBody>
          <a:bodyPr/>
          <a:lstStyle/>
          <a:p>
            <a:fld id="{4C15419E-54D6-8648-ABFB-BEF58E3E877E}" type="slidenum">
              <a:rPr lang="en-US" smtClean="0"/>
              <a:t>133</a:t>
            </a:fld>
            <a:endParaRPr lang="en-US"/>
          </a:p>
        </p:txBody>
      </p:sp>
    </p:spTree>
    <p:extLst>
      <p:ext uri="{BB962C8B-B14F-4D97-AF65-F5344CB8AC3E}">
        <p14:creationId xmlns:p14="http://schemas.microsoft.com/office/powerpoint/2010/main" val="48508761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15704ED3-1774-A342-9144-8A09442F343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134</a:t>
            </a:fld>
            <a:endParaRPr lang="en-US"/>
          </a:p>
        </p:txBody>
      </p:sp>
      <p:pic>
        <p:nvPicPr>
          <p:cNvPr id="7" name="Picture 6"/>
          <p:cNvPicPr>
            <a:picLocks noChangeAspect="1"/>
          </p:cNvPicPr>
          <p:nvPr/>
        </p:nvPicPr>
        <p:blipFill>
          <a:blip r:embed="rId3"/>
          <a:stretch>
            <a:fillRect/>
          </a:stretch>
        </p:blipFill>
        <p:spPr>
          <a:xfrm>
            <a:off x="10974444" y="5475887"/>
            <a:ext cx="758711" cy="894585"/>
          </a:xfrm>
          <a:prstGeom prst="rect">
            <a:avLst/>
          </a:prstGeom>
        </p:spPr>
      </p:pic>
      <p:sp>
        <p:nvSpPr>
          <p:cNvPr id="3" name="TextBox 2">
            <a:extLst>
              <a:ext uri="{FF2B5EF4-FFF2-40B4-BE49-F238E27FC236}">
                <a16:creationId xmlns="" xmlns:a16="http://schemas.microsoft.com/office/drawing/2014/main" id="{1A3E0FF9-6152-B347-ADC9-15DF31972780}"/>
              </a:ext>
            </a:extLst>
          </p:cNvPr>
          <p:cNvSpPr txBox="1"/>
          <p:nvPr/>
        </p:nvSpPr>
        <p:spPr>
          <a:xfrm>
            <a:off x="6400372" y="1482169"/>
            <a:ext cx="4781304" cy="4524315"/>
          </a:xfrm>
          <a:prstGeom prst="rect">
            <a:avLst/>
          </a:prstGeom>
          <a:noFill/>
        </p:spPr>
        <p:txBody>
          <a:bodyPr wrap="square" rtlCol="0">
            <a:spAutoFit/>
          </a:bodyPr>
          <a:lstStyle/>
          <a:p>
            <a:pPr algn="just"/>
            <a:r>
              <a:rPr lang="en-HK" dirty="0"/>
              <a:t>George Galloway addresses the US senate subcommittee for homeland security and governmental affairs in Washington… The senate report claimed Mr Galloway and Charles </a:t>
            </a:r>
            <a:r>
              <a:rPr lang="en-HK" dirty="0" err="1"/>
              <a:t>Pasqua</a:t>
            </a:r>
            <a:r>
              <a:rPr lang="en-HK" dirty="0"/>
              <a:t>, the former French interior minister, were given potentially lucrative oil allocations as a reward for their support in calling for sanctions against Saddam Hussein</a:t>
            </a:r>
            <a:r>
              <a:rPr lang="en-US" altLang="zh-TW" dirty="0"/>
              <a:t>’</a:t>
            </a:r>
            <a:r>
              <a:rPr lang="en-HK" dirty="0"/>
              <a:t>s regime to be loosened. Mr </a:t>
            </a:r>
            <a:r>
              <a:rPr lang="en-HK" dirty="0" err="1"/>
              <a:t>Pasqua</a:t>
            </a:r>
            <a:r>
              <a:rPr lang="en-HK" dirty="0"/>
              <a:t> also denies the claims. </a:t>
            </a:r>
            <a:r>
              <a:rPr lang="en-HK" dirty="0">
                <a:solidFill>
                  <a:srgbClr val="FF0000"/>
                </a:solidFill>
              </a:rPr>
              <a:t>Mr Galloway said the bogus claims in the report have been made by the Christian Science Monitor.</a:t>
            </a:r>
            <a:r>
              <a:rPr lang="en-HK" dirty="0"/>
              <a:t> The</a:t>
            </a:r>
            <a:r>
              <a:rPr lang="zh-TW" altLang="en-US" dirty="0"/>
              <a:t> </a:t>
            </a:r>
            <a:r>
              <a:rPr lang="en-HK" dirty="0"/>
              <a:t>MP, elected to parliament on May 5 on an anti-war ticket in the former seat of Oona King , a Tony Blair loyalist , said the Christian Science Monitor </a:t>
            </a:r>
            <a:r>
              <a:rPr lang="en-US" altLang="zh-TW" dirty="0"/>
              <a:t>…</a:t>
            </a:r>
            <a:endParaRPr lang="en-HK" dirty="0"/>
          </a:p>
          <a:p>
            <a:r>
              <a:rPr lang="en-HK" dirty="0"/>
              <a:t/>
            </a:r>
            <a:br>
              <a:rPr lang="en-HK" dirty="0"/>
            </a:br>
            <a:endParaRPr lang="en-US" dirty="0"/>
          </a:p>
        </p:txBody>
      </p:sp>
      <p:sp>
        <p:nvSpPr>
          <p:cNvPr id="9" name="TextBox 8">
            <a:extLst>
              <a:ext uri="{FF2B5EF4-FFF2-40B4-BE49-F238E27FC236}">
                <a16:creationId xmlns="" xmlns:a16="http://schemas.microsoft.com/office/drawing/2014/main" id="{20E02A86-7E62-2747-924F-CA86C1CC3ADD}"/>
              </a:ext>
            </a:extLst>
          </p:cNvPr>
          <p:cNvSpPr txBox="1"/>
          <p:nvPr/>
        </p:nvSpPr>
        <p:spPr>
          <a:xfrm>
            <a:off x="985790" y="1225689"/>
            <a:ext cx="4781304" cy="5632311"/>
          </a:xfrm>
          <a:prstGeom prst="rect">
            <a:avLst/>
          </a:prstGeom>
          <a:noFill/>
        </p:spPr>
        <p:txBody>
          <a:bodyPr wrap="square" rtlCol="0">
            <a:spAutoFit/>
          </a:bodyPr>
          <a:lstStyle/>
          <a:p>
            <a:pPr algn="just"/>
            <a:r>
              <a:rPr lang="en-HK" dirty="0"/>
              <a:t>George Galloway addresses the US senate subcommittee for homeland security and governmental affairs in Washington… The senate report claimed Mr Galloway and Charles </a:t>
            </a:r>
            <a:r>
              <a:rPr lang="en-HK" dirty="0" err="1"/>
              <a:t>Pasqua</a:t>
            </a:r>
            <a:r>
              <a:rPr lang="en-HK" dirty="0"/>
              <a:t>, the former French interior minister, were given potentially lucrative oil allocations as a reward for their support in calling for sanctions against Saddam Hussein</a:t>
            </a:r>
            <a:r>
              <a:rPr lang="en-US" altLang="zh-TW" dirty="0"/>
              <a:t>’</a:t>
            </a:r>
            <a:r>
              <a:rPr lang="en-HK" dirty="0"/>
              <a:t>s regime to be loosened. Mr </a:t>
            </a:r>
            <a:r>
              <a:rPr lang="en-HK" dirty="0" err="1"/>
              <a:t>Pasqua</a:t>
            </a:r>
            <a:r>
              <a:rPr lang="en-HK" dirty="0"/>
              <a:t> also denies the claims. </a:t>
            </a:r>
            <a:r>
              <a:rPr lang="en-HK" dirty="0">
                <a:solidFill>
                  <a:srgbClr val="FF0000"/>
                </a:solidFill>
              </a:rPr>
              <a:t>Mr Galloway told the senators they had made a ``schoolboy howler'' in dating their evidence against him to almost a decade earlier than the Daily Telegraph and a period from 1992-93 when the UN oil for food program - the </a:t>
            </a:r>
            <a:r>
              <a:rPr lang="en-HK" dirty="0" err="1">
                <a:solidFill>
                  <a:srgbClr val="FF0000"/>
                </a:solidFill>
              </a:rPr>
              <a:t>center</a:t>
            </a:r>
            <a:r>
              <a:rPr lang="en-HK" dirty="0">
                <a:solidFill>
                  <a:srgbClr val="FF0000"/>
                </a:solidFill>
              </a:rPr>
              <a:t> of the investigation - was not even in existence.</a:t>
            </a:r>
            <a:r>
              <a:rPr lang="en-HK" dirty="0"/>
              <a:t> The</a:t>
            </a:r>
            <a:r>
              <a:rPr lang="zh-TW" altLang="en-US" dirty="0"/>
              <a:t> </a:t>
            </a:r>
            <a:r>
              <a:rPr lang="en-HK" dirty="0"/>
              <a:t>MP, elected to parliament on May 5 on an anti-war ticket in the former seat of Oona King , a Tony Blair loyalist , said the Christian Science Monitor </a:t>
            </a:r>
            <a:r>
              <a:rPr lang="en-US" altLang="zh-TW" dirty="0"/>
              <a:t>…</a:t>
            </a:r>
            <a:endParaRPr lang="en-HK" dirty="0"/>
          </a:p>
          <a:p>
            <a:r>
              <a:rPr lang="en-HK" dirty="0"/>
              <a:t/>
            </a:r>
            <a:br>
              <a:rPr lang="en-HK" dirty="0"/>
            </a:br>
            <a:endParaRPr lang="en-US" dirty="0"/>
          </a:p>
        </p:txBody>
      </p:sp>
      <p:sp>
        <p:nvSpPr>
          <p:cNvPr id="8" name="Google Shape;2169;p154"/>
          <p:cNvSpPr txBox="1">
            <a:spLocks noGrp="1"/>
          </p:cNvSpPr>
          <p:nvPr>
            <p:ph type="title"/>
          </p:nvPr>
        </p:nvSpPr>
        <p:spPr>
          <a:xfrm>
            <a:off x="665018" y="365125"/>
            <a:ext cx="11122068" cy="688975"/>
          </a:xfrm>
          <a:prstGeom prst="rect">
            <a:avLst/>
          </a:prstGeom>
          <a:no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Clr>
                <a:schemeClr val="dk1"/>
              </a:buClr>
              <a:buSzPts val="3200"/>
              <a:buFont typeface="Calibri"/>
              <a:buNone/>
            </a:pPr>
            <a:r>
              <a:rPr lang="en-US" b="1" dirty="0">
                <a:solidFill>
                  <a:srgbClr val="C00000"/>
                </a:solidFill>
              </a:rPr>
              <a:t>Quiz Time! Which one is Fake News?</a:t>
            </a:r>
            <a:endParaRPr b="1" dirty="0">
              <a:solidFill>
                <a:srgbClr val="C00000"/>
              </a:solidFill>
            </a:endParaRPr>
          </a:p>
        </p:txBody>
      </p:sp>
    </p:spTree>
    <p:extLst>
      <p:ext uri="{BB962C8B-B14F-4D97-AF65-F5344CB8AC3E}">
        <p14:creationId xmlns:p14="http://schemas.microsoft.com/office/powerpoint/2010/main" val="31904641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15704ED3-1774-A342-9144-8A09442F343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135</a:t>
            </a:fld>
            <a:endParaRPr lang="en-US"/>
          </a:p>
        </p:txBody>
      </p:sp>
      <p:pic>
        <p:nvPicPr>
          <p:cNvPr id="7" name="Picture 6"/>
          <p:cNvPicPr>
            <a:picLocks noChangeAspect="1"/>
          </p:cNvPicPr>
          <p:nvPr/>
        </p:nvPicPr>
        <p:blipFill>
          <a:blip r:embed="rId3"/>
          <a:stretch>
            <a:fillRect/>
          </a:stretch>
        </p:blipFill>
        <p:spPr>
          <a:xfrm>
            <a:off x="10974444" y="5475887"/>
            <a:ext cx="758711" cy="894585"/>
          </a:xfrm>
          <a:prstGeom prst="rect">
            <a:avLst/>
          </a:prstGeom>
        </p:spPr>
      </p:pic>
      <p:sp>
        <p:nvSpPr>
          <p:cNvPr id="3" name="TextBox 2">
            <a:extLst>
              <a:ext uri="{FF2B5EF4-FFF2-40B4-BE49-F238E27FC236}">
                <a16:creationId xmlns="" xmlns:a16="http://schemas.microsoft.com/office/drawing/2014/main" id="{1A3E0FF9-6152-B347-ADC9-15DF31972780}"/>
              </a:ext>
            </a:extLst>
          </p:cNvPr>
          <p:cNvSpPr txBox="1"/>
          <p:nvPr/>
        </p:nvSpPr>
        <p:spPr>
          <a:xfrm>
            <a:off x="6193140" y="1166068"/>
            <a:ext cx="4781304" cy="4524315"/>
          </a:xfrm>
          <a:prstGeom prst="rect">
            <a:avLst/>
          </a:prstGeom>
          <a:noFill/>
        </p:spPr>
        <p:txBody>
          <a:bodyPr wrap="square" rtlCol="0">
            <a:spAutoFit/>
          </a:bodyPr>
          <a:lstStyle/>
          <a:p>
            <a:pPr algn="just"/>
            <a:r>
              <a:rPr lang="en-HK" dirty="0"/>
              <a:t>BP to cut production amid impact of Deepwater Horizon spill Analysts expect BP to pump about 3.6 m barrels of oil and gas a day this year, a tenth less than in 2009 Analysts expect BP to report $5bn profits for the final quarter in 2010, on Tuesday. Dudley is also expected to outline plans to eventually increase production by 3% each year, but starting from a lower base. </a:t>
            </a:r>
            <a:r>
              <a:rPr lang="en-US" altLang="zh-TW" dirty="0">
                <a:solidFill>
                  <a:srgbClr val="FF0000"/>
                </a:solidFill>
              </a:rPr>
              <a:t>“</a:t>
            </a:r>
            <a:r>
              <a:rPr lang="en-HK" dirty="0">
                <a:solidFill>
                  <a:srgbClr val="FF0000"/>
                </a:solidFill>
              </a:rPr>
              <a:t>The US government is likely to agree to reduce its estimate of the size of the spill , which would cut BP fines,</a:t>
            </a:r>
            <a:r>
              <a:rPr lang="en-US" altLang="zh-TW" dirty="0">
                <a:solidFill>
                  <a:srgbClr val="FF0000"/>
                </a:solidFill>
              </a:rPr>
              <a:t>”</a:t>
            </a:r>
            <a:r>
              <a:rPr lang="zh-TW" altLang="en-US" dirty="0">
                <a:solidFill>
                  <a:srgbClr val="FF0000"/>
                </a:solidFill>
              </a:rPr>
              <a:t> </a:t>
            </a:r>
            <a:r>
              <a:rPr lang="en-HK" dirty="0" err="1">
                <a:solidFill>
                  <a:srgbClr val="FF0000"/>
                </a:solidFill>
              </a:rPr>
              <a:t>Panmure</a:t>
            </a:r>
            <a:r>
              <a:rPr lang="en-HK" dirty="0">
                <a:solidFill>
                  <a:srgbClr val="FF0000"/>
                </a:solidFill>
              </a:rPr>
              <a:t> Gordon analyst Peter Hitchens told the Observer</a:t>
            </a:r>
            <a:r>
              <a:rPr lang="en-US" altLang="zh-TW" dirty="0">
                <a:solidFill>
                  <a:srgbClr val="FF0000"/>
                </a:solidFill>
              </a:rPr>
              <a:t>.</a:t>
            </a:r>
            <a:r>
              <a:rPr lang="en-HK" dirty="0">
                <a:solidFill>
                  <a:srgbClr val="FF0000"/>
                </a:solidFill>
              </a:rPr>
              <a:t> </a:t>
            </a:r>
            <a:r>
              <a:rPr lang="en-HK" dirty="0"/>
              <a:t>Analysts expect that BP will pump about 3.6 m barrels of oil and gas a day this year , a tenth less than in 2009 , when it overtook US group Exxon Mobil to produce more than any other non-state-controlled company</a:t>
            </a:r>
            <a:r>
              <a:rPr lang="zh-TW" altLang="en-US" dirty="0"/>
              <a:t> </a:t>
            </a:r>
            <a:r>
              <a:rPr lang="en-US" altLang="zh-TW" dirty="0"/>
              <a:t>…</a:t>
            </a:r>
            <a:endParaRPr lang="en-US" dirty="0"/>
          </a:p>
        </p:txBody>
      </p:sp>
      <p:sp>
        <p:nvSpPr>
          <p:cNvPr id="13" name="TextBox 12">
            <a:extLst>
              <a:ext uri="{FF2B5EF4-FFF2-40B4-BE49-F238E27FC236}">
                <a16:creationId xmlns="" xmlns:a16="http://schemas.microsoft.com/office/drawing/2014/main" id="{673C2446-7382-A440-9C74-AE36D32148C9}"/>
              </a:ext>
            </a:extLst>
          </p:cNvPr>
          <p:cNvSpPr txBox="1"/>
          <p:nvPr/>
        </p:nvSpPr>
        <p:spPr>
          <a:xfrm>
            <a:off x="966717" y="1166068"/>
            <a:ext cx="4781304" cy="5078313"/>
          </a:xfrm>
          <a:prstGeom prst="rect">
            <a:avLst/>
          </a:prstGeom>
          <a:noFill/>
        </p:spPr>
        <p:txBody>
          <a:bodyPr wrap="square" rtlCol="0">
            <a:spAutoFit/>
          </a:bodyPr>
          <a:lstStyle/>
          <a:p>
            <a:pPr algn="just"/>
            <a:r>
              <a:rPr lang="en-HK" dirty="0"/>
              <a:t>BP to cut production amid impact of Deepwater Horizon spill Analysts expect BP to pump about 3.6 m barrels of oil and gas a day this year, a tenth less than in 2009 Analysts expect BP to report $5bn profits for the final quarter in 2010, on Tuesday. Dudley is also expected to outline plans to eventually increase production by 3% each year, but starting from a lower base. </a:t>
            </a:r>
            <a:r>
              <a:rPr lang="en-HK" dirty="0">
                <a:solidFill>
                  <a:srgbClr val="FF0000"/>
                </a:solidFill>
              </a:rPr>
              <a:t>Photograph Kirsty Wigglesworth\/AP Bob Dudley, BP 's chief executive, will scrap the company</a:t>
            </a:r>
            <a:r>
              <a:rPr lang="en-US" altLang="zh-TW" dirty="0">
                <a:solidFill>
                  <a:srgbClr val="FF0000"/>
                </a:solidFill>
              </a:rPr>
              <a:t>’</a:t>
            </a:r>
            <a:r>
              <a:rPr lang="en-HK" dirty="0">
                <a:solidFill>
                  <a:srgbClr val="FF0000"/>
                </a:solidFill>
              </a:rPr>
              <a:t>s production targets when he lays out his vision this week for a smaller, more exploration-focused company after last April's Gulf of Mexico disaster. </a:t>
            </a:r>
            <a:r>
              <a:rPr lang="en-HK" dirty="0"/>
              <a:t> Analysts expect that BP will pump about 3.6 m barrels of oil and gas a day this year , a tenth less than in 2009 , when it overtook US group Exxon Mobil to produce more than any other non-state-controlled company …</a:t>
            </a:r>
            <a:endParaRPr lang="en-US" dirty="0"/>
          </a:p>
        </p:txBody>
      </p:sp>
      <p:sp>
        <p:nvSpPr>
          <p:cNvPr id="8" name="Google Shape;2169;p154"/>
          <p:cNvSpPr txBox="1">
            <a:spLocks noGrp="1"/>
          </p:cNvSpPr>
          <p:nvPr>
            <p:ph type="title"/>
          </p:nvPr>
        </p:nvSpPr>
        <p:spPr>
          <a:xfrm>
            <a:off x="665018" y="365125"/>
            <a:ext cx="11122068" cy="688975"/>
          </a:xfrm>
          <a:prstGeom prst="rect">
            <a:avLst/>
          </a:prstGeom>
          <a:no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Clr>
                <a:schemeClr val="dk1"/>
              </a:buClr>
              <a:buSzPts val="3200"/>
              <a:buFont typeface="Calibri"/>
              <a:buNone/>
            </a:pPr>
            <a:r>
              <a:rPr lang="en-US" b="1" dirty="0">
                <a:solidFill>
                  <a:srgbClr val="C00000"/>
                </a:solidFill>
              </a:rPr>
              <a:t>Quiz Time! Which one is Fake News?</a:t>
            </a:r>
            <a:endParaRPr b="1" dirty="0">
              <a:solidFill>
                <a:srgbClr val="C00000"/>
              </a:solidFill>
            </a:endParaRPr>
          </a:p>
        </p:txBody>
      </p:sp>
    </p:spTree>
    <p:extLst>
      <p:ext uri="{BB962C8B-B14F-4D97-AF65-F5344CB8AC3E}">
        <p14:creationId xmlns:p14="http://schemas.microsoft.com/office/powerpoint/2010/main" val="15650470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15704ED3-1774-A342-9144-8A09442F343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136</a:t>
            </a:fld>
            <a:endParaRPr lang="en-US"/>
          </a:p>
        </p:txBody>
      </p:sp>
      <p:pic>
        <p:nvPicPr>
          <p:cNvPr id="10" name="Picture 9"/>
          <p:cNvPicPr>
            <a:picLocks noChangeAspect="1"/>
          </p:cNvPicPr>
          <p:nvPr/>
        </p:nvPicPr>
        <p:blipFill>
          <a:blip r:embed="rId3"/>
          <a:stretch>
            <a:fillRect/>
          </a:stretch>
        </p:blipFill>
        <p:spPr>
          <a:xfrm>
            <a:off x="1892515" y="3531966"/>
            <a:ext cx="758711" cy="894585"/>
          </a:xfrm>
          <a:prstGeom prst="rect">
            <a:avLst/>
          </a:prstGeom>
        </p:spPr>
      </p:pic>
      <p:sp>
        <p:nvSpPr>
          <p:cNvPr id="5" name="Rectangle 4"/>
          <p:cNvSpPr/>
          <p:nvPr/>
        </p:nvSpPr>
        <p:spPr>
          <a:xfrm>
            <a:off x="102389" y="2619868"/>
            <a:ext cx="3899799" cy="923330"/>
          </a:xfrm>
          <a:prstGeom prst="rect">
            <a:avLst/>
          </a:prstGeom>
        </p:spPr>
        <p:txBody>
          <a:bodyPr wrap="square">
            <a:spAutoFit/>
          </a:bodyPr>
          <a:lstStyle/>
          <a:p>
            <a:r>
              <a:rPr lang="en-US" dirty="0" smtClean="0"/>
              <a:t>In </a:t>
            </a:r>
            <a:r>
              <a:rPr lang="en-US" dirty="0"/>
              <a:t>coal we trust: Australia’s voters back PM Scott Morrison’s faith in fossil fuel</a:t>
            </a:r>
          </a:p>
          <a:p>
            <a:endParaRPr lang="en-US" dirty="0"/>
          </a:p>
        </p:txBody>
      </p:sp>
      <p:sp>
        <p:nvSpPr>
          <p:cNvPr id="6" name="Rectangle 5"/>
          <p:cNvSpPr/>
          <p:nvPr/>
        </p:nvSpPr>
        <p:spPr>
          <a:xfrm>
            <a:off x="7897652" y="2407695"/>
            <a:ext cx="3760948" cy="1477328"/>
          </a:xfrm>
          <a:prstGeom prst="rect">
            <a:avLst/>
          </a:prstGeom>
        </p:spPr>
        <p:txBody>
          <a:bodyPr wrap="square">
            <a:spAutoFit/>
          </a:bodyPr>
          <a:lstStyle/>
          <a:p>
            <a:r>
              <a:rPr lang="en-US" dirty="0"/>
              <a:t>P</a:t>
            </a:r>
            <a:r>
              <a:rPr lang="en-US" dirty="0" smtClean="0"/>
              <a:t>olice </a:t>
            </a:r>
            <a:r>
              <a:rPr lang="en-US" dirty="0"/>
              <a:t>officers watch over climate activists from </a:t>
            </a:r>
            <a:r>
              <a:rPr lang="en-US" dirty="0" err="1"/>
              <a:t>Ende</a:t>
            </a:r>
            <a:r>
              <a:rPr lang="en-US" dirty="0"/>
              <a:t> </a:t>
            </a:r>
            <a:r>
              <a:rPr lang="en-US" dirty="0" err="1"/>
              <a:t>Gelaende</a:t>
            </a:r>
            <a:r>
              <a:rPr lang="en-US" dirty="0"/>
              <a:t> as they block train tracks next to </a:t>
            </a:r>
            <a:r>
              <a:rPr lang="en-US" dirty="0" err="1"/>
              <a:t>Jaenschwalde</a:t>
            </a:r>
            <a:r>
              <a:rPr lang="en-US" dirty="0"/>
              <a:t> power plant in eastern Germany on November 30, </a:t>
            </a:r>
            <a:r>
              <a:rPr lang="en-US" dirty="0" smtClean="0"/>
              <a:t>2019</a:t>
            </a:r>
            <a:endParaRPr lang="en-US" dirty="0"/>
          </a:p>
        </p:txBody>
      </p:sp>
      <p:pic>
        <p:nvPicPr>
          <p:cNvPr id="7" name="Picture 6"/>
          <p:cNvPicPr>
            <a:picLocks noChangeAspect="1"/>
          </p:cNvPicPr>
          <p:nvPr/>
        </p:nvPicPr>
        <p:blipFill>
          <a:blip r:embed="rId4"/>
          <a:stretch>
            <a:fillRect/>
          </a:stretch>
        </p:blipFill>
        <p:spPr>
          <a:xfrm>
            <a:off x="3852774" y="2023378"/>
            <a:ext cx="3949781" cy="2221752"/>
          </a:xfrm>
          <a:prstGeom prst="rect">
            <a:avLst/>
          </a:prstGeom>
        </p:spPr>
      </p:pic>
      <p:sp>
        <p:nvSpPr>
          <p:cNvPr id="9" name="Google Shape;2189;p156"/>
          <p:cNvSpPr txBox="1">
            <a:spLocks noGrp="1"/>
          </p:cNvSpPr>
          <p:nvPr>
            <p:ph type="title"/>
          </p:nvPr>
        </p:nvSpPr>
        <p:spPr>
          <a:xfrm>
            <a:off x="570016" y="365125"/>
            <a:ext cx="11217070" cy="688975"/>
          </a:xfrm>
          <a:prstGeom prst="rect">
            <a:avLst/>
          </a:prstGeom>
          <a:noFill/>
          <a:ln>
            <a:noFill/>
          </a:ln>
        </p:spPr>
        <p:txBody>
          <a:bodyPr spcFirstLastPara="1" wrap="square" lIns="91425" tIns="45700" rIns="91425" bIns="45700" anchor="ctr" anchorCtr="0">
            <a:normAutofit/>
          </a:bodyPr>
          <a:lstStyle/>
          <a:p>
            <a:pPr marL="0" lvl="0" indent="0" rtl="0">
              <a:lnSpc>
                <a:spcPct val="90000"/>
              </a:lnSpc>
              <a:spcBef>
                <a:spcPts val="0"/>
              </a:spcBef>
              <a:spcAft>
                <a:spcPts val="0"/>
              </a:spcAft>
              <a:buClr>
                <a:schemeClr val="dk1"/>
              </a:buClr>
              <a:buSzPts val="3200"/>
              <a:buFont typeface="Calibri"/>
              <a:buNone/>
            </a:pPr>
            <a:r>
              <a:rPr lang="en-US" sz="4000" b="1" dirty="0">
                <a:solidFill>
                  <a:srgbClr val="C00000"/>
                </a:solidFill>
              </a:rPr>
              <a:t>Quiz Time! Which Caption is Fake?</a:t>
            </a:r>
            <a:endParaRPr sz="4000" b="1" dirty="0">
              <a:solidFill>
                <a:srgbClr val="C00000"/>
              </a:solidFill>
            </a:endParaRPr>
          </a:p>
        </p:txBody>
      </p:sp>
    </p:spTree>
    <p:extLst>
      <p:ext uri="{BB962C8B-B14F-4D97-AF65-F5344CB8AC3E}">
        <p14:creationId xmlns:p14="http://schemas.microsoft.com/office/powerpoint/2010/main" val="42454542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2198"/>
        <p:cNvGrpSpPr/>
        <p:nvPr/>
      </p:nvGrpSpPr>
      <p:grpSpPr>
        <a:xfrm>
          <a:off x="0" y="0"/>
          <a:ext cx="0" cy="0"/>
          <a:chOff x="0" y="0"/>
          <a:chExt cx="0" cy="0"/>
        </a:xfrm>
      </p:grpSpPr>
      <p:sp>
        <p:nvSpPr>
          <p:cNvPr id="2199" name="Google Shape;2199;p157"/>
          <p:cNvSpPr txBox="1">
            <a:spLocks noGrp="1"/>
          </p:cNvSpPr>
          <p:nvPr>
            <p:ph type="title"/>
          </p:nvPr>
        </p:nvSpPr>
        <p:spPr>
          <a:xfrm>
            <a:off x="772884" y="158291"/>
            <a:ext cx="1080951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en-US" sz="4000" b="1" dirty="0">
                <a:solidFill>
                  <a:srgbClr val="C00000"/>
                </a:solidFill>
              </a:rPr>
              <a:t>Knowledge Element-Level Misinformation Detection [Fung et al., ACL2021]</a:t>
            </a:r>
            <a:endParaRPr b="1" dirty="0">
              <a:solidFill>
                <a:srgbClr val="C00000"/>
              </a:solidFill>
            </a:endParaRPr>
          </a:p>
        </p:txBody>
      </p:sp>
      <p:sp>
        <p:nvSpPr>
          <p:cNvPr id="2200" name="Google Shape;2200;p157"/>
          <p:cNvSpPr txBox="1">
            <a:spLocks noGrp="1"/>
          </p:cNvSpPr>
          <p:nvPr>
            <p:ph type="body" idx="1"/>
          </p:nvPr>
        </p:nvSpPr>
        <p:spPr>
          <a:xfrm>
            <a:off x="719450" y="1825625"/>
            <a:ext cx="4865914"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u="sng"/>
              <a:t>Motivation</a:t>
            </a:r>
            <a:r>
              <a:rPr lang="en-US"/>
              <a:t>: </a:t>
            </a:r>
            <a:r>
              <a:rPr lang="en-US" sz="2400">
                <a:solidFill>
                  <a:srgbClr val="262626"/>
                </a:solidFill>
              </a:rPr>
              <a:t>misinformative parts   of a fake news article lie along           the fine-grained details</a:t>
            </a:r>
            <a:endParaRPr/>
          </a:p>
          <a:p>
            <a:pPr marL="0" lvl="0" indent="0" algn="l" rtl="0">
              <a:lnSpc>
                <a:spcPct val="90000"/>
              </a:lnSpc>
              <a:spcBef>
                <a:spcPts val="1000"/>
              </a:spcBef>
              <a:spcAft>
                <a:spcPts val="0"/>
              </a:spcAft>
              <a:buClr>
                <a:schemeClr val="dk1"/>
              </a:buClr>
              <a:buSzPts val="1200"/>
              <a:buNone/>
            </a:pPr>
            <a:endParaRPr sz="1200"/>
          </a:p>
          <a:p>
            <a:pPr marL="0" lvl="0" indent="0" algn="l" rtl="0">
              <a:lnSpc>
                <a:spcPct val="90000"/>
              </a:lnSpc>
              <a:spcBef>
                <a:spcPts val="1000"/>
              </a:spcBef>
              <a:spcAft>
                <a:spcPts val="0"/>
              </a:spcAft>
              <a:buClr>
                <a:schemeClr val="dk1"/>
              </a:buClr>
              <a:buSzPts val="2600"/>
              <a:buNone/>
            </a:pPr>
            <a:r>
              <a:rPr lang="en-US" sz="2600" u="sng"/>
              <a:t>Current Issues</a:t>
            </a:r>
            <a:r>
              <a:rPr lang="en-US" sz="2600"/>
              <a:t>:</a:t>
            </a:r>
            <a:endParaRPr/>
          </a:p>
          <a:p>
            <a:pPr marL="228600" lvl="0" indent="-228600" algn="l" rtl="0">
              <a:lnSpc>
                <a:spcPct val="90000"/>
              </a:lnSpc>
              <a:spcBef>
                <a:spcPts val="1000"/>
              </a:spcBef>
              <a:spcAft>
                <a:spcPts val="0"/>
              </a:spcAft>
              <a:buClr>
                <a:srgbClr val="262626"/>
              </a:buClr>
              <a:buSzPts val="2400"/>
              <a:buFont typeface="Calibri"/>
              <a:buChar char="-"/>
            </a:pPr>
            <a:r>
              <a:rPr lang="en-US" sz="2400">
                <a:solidFill>
                  <a:srgbClr val="262626"/>
                </a:solidFill>
              </a:rPr>
              <a:t>Fake news detection approaches tend to focus on checking </a:t>
            </a:r>
            <a:r>
              <a:rPr lang="en-US" sz="2400">
                <a:solidFill>
                  <a:srgbClr val="1F3864"/>
                </a:solidFill>
              </a:rPr>
              <a:t>facts</a:t>
            </a:r>
            <a:r>
              <a:rPr lang="en-US" sz="2400">
                <a:solidFill>
                  <a:srgbClr val="262626"/>
                </a:solidFill>
              </a:rPr>
              <a:t>,  </a:t>
            </a:r>
            <a:r>
              <a:rPr lang="en-US" sz="2400">
                <a:solidFill>
                  <a:srgbClr val="1F3864"/>
                </a:solidFill>
              </a:rPr>
              <a:t>semantic inconsistencies</a:t>
            </a:r>
            <a:r>
              <a:rPr lang="en-US" sz="2400">
                <a:solidFill>
                  <a:srgbClr val="262626"/>
                </a:solidFill>
              </a:rPr>
              <a:t>, </a:t>
            </a:r>
            <a:r>
              <a:rPr lang="en-US" sz="2400">
                <a:solidFill>
                  <a:srgbClr val="1F3864"/>
                </a:solidFill>
              </a:rPr>
              <a:t>style</a:t>
            </a:r>
            <a:r>
              <a:rPr lang="en-US" sz="2400">
                <a:solidFill>
                  <a:srgbClr val="262626"/>
                </a:solidFill>
              </a:rPr>
              <a:t> or </a:t>
            </a:r>
            <a:r>
              <a:rPr lang="en-US" sz="2400">
                <a:solidFill>
                  <a:srgbClr val="1F3864"/>
                </a:solidFill>
              </a:rPr>
              <a:t>bias</a:t>
            </a:r>
            <a:r>
              <a:rPr lang="en-US" sz="2400">
                <a:solidFill>
                  <a:srgbClr val="262626"/>
                </a:solidFill>
              </a:rPr>
              <a:t>, lacking a</a:t>
            </a:r>
            <a:r>
              <a:rPr lang="en-US" sz="2400" i="1">
                <a:solidFill>
                  <a:srgbClr val="7030A0"/>
                </a:solidFill>
              </a:rPr>
              <a:t> unified framework</a:t>
            </a:r>
            <a:r>
              <a:rPr lang="en-US" sz="2400">
                <a:solidFill>
                  <a:srgbClr val="262626"/>
                </a:solidFill>
              </a:rPr>
              <a:t>.</a:t>
            </a:r>
            <a:endParaRPr/>
          </a:p>
          <a:p>
            <a:pPr marL="228600" lvl="0" indent="-228600" algn="l" rtl="0">
              <a:lnSpc>
                <a:spcPct val="90000"/>
              </a:lnSpc>
              <a:spcBef>
                <a:spcPts val="1000"/>
              </a:spcBef>
              <a:spcAft>
                <a:spcPts val="0"/>
              </a:spcAft>
              <a:buClr>
                <a:srgbClr val="222A35"/>
              </a:buClr>
              <a:buSzPts val="2400"/>
              <a:buFont typeface="Calibri"/>
              <a:buChar char="-"/>
            </a:pPr>
            <a:r>
              <a:rPr lang="en-US" sz="2400">
                <a:solidFill>
                  <a:srgbClr val="222A35"/>
                </a:solidFill>
              </a:rPr>
              <a:t>The document-level detection </a:t>
            </a:r>
            <a:r>
              <a:rPr lang="en-US" sz="2400">
                <a:solidFill>
                  <a:srgbClr val="262626"/>
                </a:solidFill>
              </a:rPr>
              <a:t>task  lacks </a:t>
            </a:r>
            <a:r>
              <a:rPr lang="en-US" sz="2400" i="1">
                <a:solidFill>
                  <a:srgbClr val="7030A0"/>
                </a:solidFill>
              </a:rPr>
              <a:t>precision</a:t>
            </a:r>
            <a:r>
              <a:rPr lang="en-US" sz="2400">
                <a:solidFill>
                  <a:srgbClr val="262626"/>
                </a:solidFill>
              </a:rPr>
              <a:t> and </a:t>
            </a:r>
            <a:r>
              <a:rPr lang="en-US" sz="2400" i="1">
                <a:solidFill>
                  <a:srgbClr val="7030A0"/>
                </a:solidFill>
              </a:rPr>
              <a:t>explainability</a:t>
            </a:r>
            <a:endParaRPr sz="2400" i="1">
              <a:solidFill>
                <a:srgbClr val="385623"/>
              </a:solidFill>
            </a:endParaRPr>
          </a:p>
        </p:txBody>
      </p:sp>
      <p:sp>
        <p:nvSpPr>
          <p:cNvPr id="2201" name="Google Shape;2201;p157"/>
          <p:cNvSpPr/>
          <p:nvPr/>
        </p:nvSpPr>
        <p:spPr>
          <a:xfrm>
            <a:off x="6336034" y="1308295"/>
            <a:ext cx="5242406" cy="361530"/>
          </a:xfrm>
          <a:prstGeom prst="roundRect">
            <a:avLst>
              <a:gd name="adj" fmla="val 16667"/>
            </a:avLst>
          </a:prstGeom>
          <a:gradFill>
            <a:gsLst>
              <a:gs pos="0">
                <a:srgbClr val="BFBFBF"/>
              </a:gs>
              <a:gs pos="50000">
                <a:srgbClr val="A5A5A5"/>
              </a:gs>
              <a:gs pos="93000">
                <a:srgbClr val="757070"/>
              </a:gs>
              <a:gs pos="100000">
                <a:srgbClr val="F7A47F"/>
              </a:gs>
            </a:gsLst>
            <a:lin ang="5400000" scaled="0"/>
          </a:gradFill>
          <a:ln w="9525" cap="flat" cmpd="sng">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Ex of Grover-Generated Fake News - News Spoofing</a:t>
            </a:r>
            <a:endParaRPr sz="1400" b="0" i="0" u="none" strike="noStrike" cap="none">
              <a:solidFill>
                <a:srgbClr val="000000"/>
              </a:solidFill>
              <a:latin typeface="Arial"/>
              <a:ea typeface="Arial"/>
              <a:cs typeface="Arial"/>
              <a:sym typeface="Arial"/>
            </a:endParaRPr>
          </a:p>
        </p:txBody>
      </p:sp>
      <p:sp>
        <p:nvSpPr>
          <p:cNvPr id="2202" name="Google Shape;2202;p157"/>
          <p:cNvSpPr/>
          <p:nvPr/>
        </p:nvSpPr>
        <p:spPr>
          <a:xfrm>
            <a:off x="6981229" y="5809957"/>
            <a:ext cx="2645334" cy="319910"/>
          </a:xfrm>
          <a:prstGeom prst="rect">
            <a:avLst/>
          </a:prstGeom>
          <a:solidFill>
            <a:srgbClr val="D8D8D8">
              <a:alpha val="5725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03" name="Google Shape;2203;p157"/>
          <p:cNvSpPr/>
          <p:nvPr/>
        </p:nvSpPr>
        <p:spPr>
          <a:xfrm>
            <a:off x="7145130" y="6426565"/>
            <a:ext cx="1826676"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rgbClr val="C00000"/>
                </a:solidFill>
                <a:latin typeface="Calibri"/>
                <a:ea typeface="Calibri"/>
                <a:cs typeface="Calibri"/>
                <a:sym typeface="Calibri"/>
              </a:rPr>
              <a:t>semantic drift</a:t>
            </a:r>
            <a:endParaRPr sz="1800" b="0" i="0" u="none" strike="noStrike" cap="none">
              <a:solidFill>
                <a:srgbClr val="C00000"/>
              </a:solidFill>
              <a:latin typeface="Calibri"/>
              <a:ea typeface="Calibri"/>
              <a:cs typeface="Calibri"/>
              <a:sym typeface="Calibri"/>
            </a:endParaRPr>
          </a:p>
        </p:txBody>
      </p:sp>
      <p:sp>
        <p:nvSpPr>
          <p:cNvPr id="2204" name="Google Shape;2204;p157"/>
          <p:cNvSpPr/>
          <p:nvPr/>
        </p:nvSpPr>
        <p:spPr>
          <a:xfrm>
            <a:off x="6254394" y="1674055"/>
            <a:ext cx="5786512" cy="4797084"/>
          </a:xfrm>
          <a:prstGeom prst="rect">
            <a:avLst/>
          </a:prstGeom>
          <a:noFill/>
          <a:ln w="38100" cap="flat" cmpd="sng">
            <a:solidFill>
              <a:srgbClr val="222A35"/>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05" name="Google Shape;2205;p157"/>
          <p:cNvSpPr/>
          <p:nvPr/>
        </p:nvSpPr>
        <p:spPr>
          <a:xfrm>
            <a:off x="5457889" y="4576299"/>
            <a:ext cx="1120666" cy="646331"/>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US" sz="1700" b="0" i="1" u="none" strike="noStrike" cap="none">
                <a:solidFill>
                  <a:srgbClr val="C00000"/>
                </a:solidFill>
                <a:latin typeface="Calibri"/>
                <a:ea typeface="Calibri"/>
                <a:cs typeface="Calibri"/>
                <a:sym typeface="Calibri"/>
              </a:rPr>
              <a:t>factually incorrect</a:t>
            </a:r>
            <a:endParaRPr sz="1700" b="0" i="0" u="none" strike="noStrike" cap="none">
              <a:solidFill>
                <a:srgbClr val="C00000"/>
              </a:solidFill>
              <a:latin typeface="Calibri"/>
              <a:ea typeface="Calibri"/>
              <a:cs typeface="Calibri"/>
              <a:sym typeface="Calibri"/>
            </a:endParaRPr>
          </a:p>
        </p:txBody>
      </p:sp>
      <p:cxnSp>
        <p:nvCxnSpPr>
          <p:cNvPr id="2206" name="Google Shape;2206;p157"/>
          <p:cNvCxnSpPr/>
          <p:nvPr/>
        </p:nvCxnSpPr>
        <p:spPr>
          <a:xfrm rot="-5400000">
            <a:off x="7160570" y="6309395"/>
            <a:ext cx="418500" cy="73800"/>
          </a:xfrm>
          <a:prstGeom prst="curvedConnector3">
            <a:avLst>
              <a:gd name="adj1" fmla="val 50000"/>
            </a:avLst>
          </a:prstGeom>
          <a:noFill/>
          <a:ln w="12700" cap="flat" cmpd="sng">
            <a:solidFill>
              <a:srgbClr val="C55A11"/>
            </a:solidFill>
            <a:prstDash val="solid"/>
            <a:miter lim="800000"/>
            <a:headEnd type="none" w="sm" len="sm"/>
            <a:tailEnd type="triangle" w="med" len="med"/>
          </a:ln>
        </p:spPr>
      </p:cxnSp>
      <p:sp>
        <p:nvSpPr>
          <p:cNvPr id="2207" name="Google Shape;2207;p157"/>
          <p:cNvSpPr/>
          <p:nvPr/>
        </p:nvSpPr>
        <p:spPr>
          <a:xfrm>
            <a:off x="8761806" y="5289742"/>
            <a:ext cx="1735979" cy="319910"/>
          </a:xfrm>
          <a:prstGeom prst="rect">
            <a:avLst/>
          </a:prstGeom>
          <a:solidFill>
            <a:srgbClr val="C55A11">
              <a:alpha val="5725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08" name="Google Shape;2208;p157"/>
          <p:cNvSpPr/>
          <p:nvPr/>
        </p:nvSpPr>
        <p:spPr>
          <a:xfrm>
            <a:off x="8688920" y="4993044"/>
            <a:ext cx="1886142" cy="266452"/>
          </a:xfrm>
          <a:prstGeom prst="rect">
            <a:avLst/>
          </a:prstGeom>
          <a:solidFill>
            <a:srgbClr val="C55A11">
              <a:alpha val="5725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09" name="Google Shape;2209;p157"/>
          <p:cNvSpPr/>
          <p:nvPr/>
        </p:nvSpPr>
        <p:spPr>
          <a:xfrm>
            <a:off x="9870403" y="4684319"/>
            <a:ext cx="2062044" cy="615553"/>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700"/>
              <a:buFont typeface="Arial"/>
              <a:buNone/>
            </a:pPr>
            <a:r>
              <a:rPr lang="en-US" sz="1700" b="0" i="1" u="none" strike="noStrike" cap="none">
                <a:solidFill>
                  <a:srgbClr val="C00000"/>
                </a:solidFill>
                <a:latin typeface="Calibri"/>
                <a:ea typeface="Calibri"/>
                <a:cs typeface="Calibri"/>
                <a:sym typeface="Calibri"/>
              </a:rPr>
              <a:t>awkward linguistic </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700"/>
              <a:buFont typeface="Arial"/>
              <a:buNone/>
            </a:pPr>
            <a:r>
              <a:rPr lang="en-US" sz="1700" b="0" i="1" u="none" strike="noStrike" cap="none">
                <a:solidFill>
                  <a:srgbClr val="C00000"/>
                </a:solidFill>
                <a:latin typeface="Calibri"/>
                <a:ea typeface="Calibri"/>
                <a:cs typeface="Calibri"/>
                <a:sym typeface="Calibri"/>
              </a:rPr>
              <a:t>style</a:t>
            </a:r>
            <a:endParaRPr sz="1700" b="0" i="0" u="none" strike="noStrike" cap="none">
              <a:solidFill>
                <a:schemeClr val="dk1"/>
              </a:solidFill>
              <a:latin typeface="Calibri"/>
              <a:ea typeface="Calibri"/>
              <a:cs typeface="Calibri"/>
              <a:sym typeface="Calibri"/>
            </a:endParaRPr>
          </a:p>
        </p:txBody>
      </p:sp>
      <p:cxnSp>
        <p:nvCxnSpPr>
          <p:cNvPr id="2210" name="Google Shape;2210;p157"/>
          <p:cNvCxnSpPr/>
          <p:nvPr/>
        </p:nvCxnSpPr>
        <p:spPr>
          <a:xfrm flipH="1">
            <a:off x="10621013" y="5058888"/>
            <a:ext cx="826800" cy="269100"/>
          </a:xfrm>
          <a:prstGeom prst="curvedConnector3">
            <a:avLst>
              <a:gd name="adj1" fmla="val 24142"/>
            </a:avLst>
          </a:prstGeom>
          <a:noFill/>
          <a:ln w="12700" cap="flat" cmpd="sng">
            <a:solidFill>
              <a:srgbClr val="C55A11"/>
            </a:solidFill>
            <a:prstDash val="solid"/>
            <a:miter lim="800000"/>
            <a:headEnd type="none" w="sm" len="sm"/>
            <a:tailEnd type="triangle" w="med" len="med"/>
          </a:ln>
        </p:spPr>
      </p:cxnSp>
      <p:cxnSp>
        <p:nvCxnSpPr>
          <p:cNvPr id="2211" name="Google Shape;2211;p157"/>
          <p:cNvCxnSpPr/>
          <p:nvPr/>
        </p:nvCxnSpPr>
        <p:spPr>
          <a:xfrm>
            <a:off x="6254394" y="4899464"/>
            <a:ext cx="169800" cy="12600"/>
          </a:xfrm>
          <a:prstGeom prst="curvedConnector3">
            <a:avLst>
              <a:gd name="adj1" fmla="val 49996"/>
            </a:avLst>
          </a:prstGeom>
          <a:noFill/>
          <a:ln w="12700" cap="flat" cmpd="sng">
            <a:solidFill>
              <a:srgbClr val="C55A11"/>
            </a:solidFill>
            <a:prstDash val="solid"/>
            <a:miter lim="800000"/>
            <a:headEnd type="none" w="sm" len="sm"/>
            <a:tailEnd type="triangle" w="med" len="med"/>
          </a:ln>
        </p:spPr>
      </p:cxnSp>
      <p:sp>
        <p:nvSpPr>
          <p:cNvPr id="2212" name="Google Shape;2212;p157"/>
          <p:cNvSpPr txBox="1"/>
          <p:nvPr/>
        </p:nvSpPr>
        <p:spPr>
          <a:xfrm>
            <a:off x="6331582" y="1660065"/>
            <a:ext cx="5786512" cy="48013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Hong Kong declared Independence from China Yesterday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3A3838"/>
                </a:solidFill>
                <a:latin typeface="Calibri"/>
                <a:ea typeface="Calibri"/>
                <a:cs typeface="Calibri"/>
                <a:sym typeface="Calibri"/>
              </a:rPr>
              <a:t>- February 19, 2021 </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In a historic decision made yesterday, Hong Kong declared its independence from mainland China. The Senate of Hong Kong, the local government's legislative body, passed the inaugural Resolution of Independence after members of all races, sects and ages gathered in the senate chambers…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"As the Chief Executive Council today endorsed the proposal of the Chief Executive Council to confirm the first proposed Resolution of Independence, Hong Kong is determined to complete the path of self-rule," said </a:t>
            </a:r>
            <a:r>
              <a:rPr lang="en-US" sz="1800" b="0" i="0" u="none" strike="noStrike" cap="none">
                <a:solidFill>
                  <a:schemeClr val="dk1"/>
                </a:solidFill>
                <a:highlight>
                  <a:srgbClr val="FFFF00"/>
                </a:highlight>
                <a:latin typeface="Calibri"/>
                <a:ea typeface="Calibri"/>
                <a:cs typeface="Calibri"/>
                <a:sym typeface="Calibri"/>
              </a:rPr>
              <a:t>London-based broadcaster CNN</a:t>
            </a:r>
            <a:r>
              <a:rPr lang="en-US" sz="1800" b="0" i="0" u="none" strike="noStrike" cap="none">
                <a:solidFill>
                  <a:schemeClr val="dk1"/>
                </a:solidFill>
                <a:latin typeface="Calibri"/>
                <a:ea typeface="Calibri"/>
                <a:cs typeface="Calibri"/>
                <a:sym typeface="Calibri"/>
              </a:rPr>
              <a:t> yesterday…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"We look forward to the motion being made by the Legislative Council and to firmly reaffirming our commitment to a prosperous and stable life of our people, while working together with China," Hong Kong's Chief Executive, Carrie Lam, said in a statement, according to AFP.</a:t>
            </a:r>
            <a:endParaRPr sz="1400" b="0" i="0" u="none" strike="noStrike" cap="none">
              <a:solidFill>
                <a:srgbClr val="000000"/>
              </a:solidFill>
              <a:latin typeface="Arial"/>
              <a:ea typeface="Arial"/>
              <a:cs typeface="Arial"/>
              <a:sym typeface="Arial"/>
            </a:endParaRPr>
          </a:p>
        </p:txBody>
      </p:sp>
      <p:sp>
        <p:nvSpPr>
          <p:cNvPr id="2" name="Slide Number Placeholder 1">
            <a:extLst>
              <a:ext uri="{FF2B5EF4-FFF2-40B4-BE49-F238E27FC236}">
                <a16:creationId xmlns:a16="http://schemas.microsoft.com/office/drawing/2014/main" xmlns="" id="{10D04E0A-DDC2-674F-BE62-184EE09792BE}"/>
              </a:ext>
            </a:extLst>
          </p:cNvPr>
          <p:cNvSpPr>
            <a:spLocks noGrp="1"/>
          </p:cNvSpPr>
          <p:nvPr>
            <p:ph type="sldNum" sz="quarter" idx="12"/>
          </p:nvPr>
        </p:nvSpPr>
        <p:spPr/>
        <p:txBody>
          <a:bodyPr/>
          <a:lstStyle/>
          <a:p>
            <a:fld id="{4C15419E-54D6-8648-ABFB-BEF58E3E877E}" type="slidenum">
              <a:rPr lang="en-US" smtClean="0"/>
              <a:t>137</a:t>
            </a:fld>
            <a:endParaRPr lang="en-US"/>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2216"/>
        <p:cNvGrpSpPr/>
        <p:nvPr/>
      </p:nvGrpSpPr>
      <p:grpSpPr>
        <a:xfrm>
          <a:off x="0" y="0"/>
          <a:ext cx="0" cy="0"/>
          <a:chOff x="0" y="0"/>
          <a:chExt cx="0" cy="0"/>
        </a:xfrm>
      </p:grpSpPr>
      <p:sp>
        <p:nvSpPr>
          <p:cNvPr id="2217" name="Google Shape;2217;p158"/>
          <p:cNvSpPr txBox="1">
            <a:spLocks noGrp="1"/>
          </p:cNvSpPr>
          <p:nvPr>
            <p:ph type="title"/>
          </p:nvPr>
        </p:nvSpPr>
        <p:spPr>
          <a:xfrm>
            <a:off x="415600" y="151800"/>
            <a:ext cx="11360800" cy="76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2100"/>
              <a:buFont typeface="Calibri"/>
              <a:buNone/>
            </a:pPr>
            <a:r>
              <a:rPr lang="en-US" sz="4000" b="1" dirty="0">
                <a:solidFill>
                  <a:srgbClr val="C00000"/>
                </a:solidFill>
              </a:rPr>
              <a:t>Compare with Previous Work</a:t>
            </a:r>
            <a:endParaRPr sz="4000" b="1" dirty="0">
              <a:solidFill>
                <a:srgbClr val="C00000"/>
              </a:solidFill>
            </a:endParaRPr>
          </a:p>
        </p:txBody>
      </p:sp>
      <p:sp>
        <p:nvSpPr>
          <p:cNvPr id="2218" name="Google Shape;2218;p158"/>
          <p:cNvSpPr txBox="1">
            <a:spLocks noGrp="1"/>
          </p:cNvSpPr>
          <p:nvPr>
            <p:ph type="body" idx="1"/>
          </p:nvPr>
        </p:nvSpPr>
        <p:spPr>
          <a:xfrm>
            <a:off x="415600" y="1536633"/>
            <a:ext cx="11360800" cy="3495600"/>
          </a:xfrm>
          <a:prstGeom prst="rect">
            <a:avLst/>
          </a:prstGeom>
          <a:noFill/>
          <a:ln>
            <a:noFill/>
          </a:ln>
        </p:spPr>
        <p:txBody>
          <a:bodyPr spcFirstLastPara="1" wrap="square" lIns="91425" tIns="91425" rIns="91425" bIns="91425" anchor="t" anchorCtr="0">
            <a:noAutofit/>
          </a:bodyPr>
          <a:lstStyle/>
          <a:p>
            <a:pPr marL="609585" lvl="0" indent="-406388" algn="l" rtl="0">
              <a:lnSpc>
                <a:spcPct val="150000"/>
              </a:lnSpc>
              <a:spcBef>
                <a:spcPts val="0"/>
              </a:spcBef>
              <a:spcAft>
                <a:spcPts val="0"/>
              </a:spcAft>
              <a:buClr>
                <a:srgbClr val="222222"/>
              </a:buClr>
              <a:buSzPts val="1200"/>
              <a:buChar char="❖"/>
            </a:pPr>
            <a:r>
              <a:rPr lang="en-US" sz="2300" u="sng">
                <a:solidFill>
                  <a:schemeClr val="dk1"/>
                </a:solidFill>
                <a:latin typeface="Calibri"/>
                <a:ea typeface="Calibri"/>
                <a:cs typeface="Calibri"/>
                <a:sym typeface="Calibri"/>
              </a:rPr>
              <a:t>Motivation</a:t>
            </a:r>
            <a:r>
              <a:rPr lang="en-US" sz="2300">
                <a:solidFill>
                  <a:schemeClr val="dk1"/>
                </a:solidFill>
                <a:latin typeface="Calibri"/>
                <a:ea typeface="Calibri"/>
                <a:cs typeface="Calibri"/>
                <a:sym typeface="Calibri"/>
              </a:rPr>
              <a:t>: </a:t>
            </a:r>
            <a:r>
              <a:rPr lang="en-US" sz="2300">
                <a:solidFill>
                  <a:srgbClr val="262626"/>
                </a:solidFill>
                <a:latin typeface="Calibri"/>
                <a:ea typeface="Calibri"/>
                <a:cs typeface="Calibri"/>
                <a:sym typeface="Calibri"/>
              </a:rPr>
              <a:t>misinformative parts of a fake news article lie along the fine-grained details</a:t>
            </a:r>
            <a:endParaRPr sz="2300">
              <a:solidFill>
                <a:srgbClr val="262626"/>
              </a:solidFill>
              <a:latin typeface="Calibri"/>
              <a:ea typeface="Calibri"/>
              <a:cs typeface="Calibri"/>
              <a:sym typeface="Calibri"/>
            </a:endParaRPr>
          </a:p>
          <a:p>
            <a:pPr marL="1219170" lvl="1" indent="-406388" algn="l" rtl="0">
              <a:lnSpc>
                <a:spcPct val="115000"/>
              </a:lnSpc>
              <a:spcBef>
                <a:spcPts val="0"/>
              </a:spcBef>
              <a:spcAft>
                <a:spcPts val="0"/>
              </a:spcAft>
              <a:buClr>
                <a:srgbClr val="222222"/>
              </a:buClr>
              <a:buSzPts val="1200"/>
              <a:buChar char="➢"/>
            </a:pPr>
            <a:r>
              <a:rPr lang="en-US" sz="2300">
                <a:solidFill>
                  <a:srgbClr val="262626"/>
                </a:solidFill>
                <a:latin typeface="Calibri"/>
                <a:ea typeface="Calibri"/>
                <a:cs typeface="Calibri"/>
                <a:sym typeface="Calibri"/>
              </a:rPr>
              <a:t>Existing approaches lack a </a:t>
            </a:r>
            <a:r>
              <a:rPr lang="en-US" sz="2300" i="1">
                <a:solidFill>
                  <a:srgbClr val="7030A0"/>
                </a:solidFill>
                <a:latin typeface="Calibri"/>
                <a:ea typeface="Calibri"/>
                <a:cs typeface="Calibri"/>
                <a:sym typeface="Calibri"/>
              </a:rPr>
              <a:t>unified framework</a:t>
            </a:r>
            <a:r>
              <a:rPr lang="en-US" sz="2300">
                <a:solidFill>
                  <a:srgbClr val="262626"/>
                </a:solidFill>
                <a:latin typeface="Calibri"/>
                <a:ea typeface="Calibri"/>
                <a:cs typeface="Calibri"/>
                <a:sym typeface="Calibri"/>
              </a:rPr>
              <a:t> in checking </a:t>
            </a:r>
            <a:r>
              <a:rPr lang="en-US" sz="2300">
                <a:solidFill>
                  <a:srgbClr val="083763"/>
                </a:solidFill>
                <a:latin typeface="Calibri"/>
                <a:ea typeface="Calibri"/>
                <a:cs typeface="Calibri"/>
                <a:sym typeface="Calibri"/>
              </a:rPr>
              <a:t>facts</a:t>
            </a:r>
            <a:r>
              <a:rPr lang="en-US" sz="2300">
                <a:solidFill>
                  <a:srgbClr val="262626"/>
                </a:solidFill>
                <a:latin typeface="Calibri"/>
                <a:ea typeface="Calibri"/>
                <a:cs typeface="Calibri"/>
                <a:sym typeface="Calibri"/>
              </a:rPr>
              <a:t>, </a:t>
            </a:r>
            <a:r>
              <a:rPr lang="en-US" sz="2300">
                <a:solidFill>
                  <a:srgbClr val="083763"/>
                </a:solidFill>
                <a:latin typeface="Calibri"/>
                <a:ea typeface="Calibri"/>
                <a:cs typeface="Calibri"/>
                <a:sym typeface="Calibri"/>
              </a:rPr>
              <a:t>semantic inconsistencies</a:t>
            </a:r>
            <a:r>
              <a:rPr lang="en-US" sz="2300">
                <a:solidFill>
                  <a:srgbClr val="262626"/>
                </a:solidFill>
                <a:latin typeface="Calibri"/>
                <a:ea typeface="Calibri"/>
                <a:cs typeface="Calibri"/>
                <a:sym typeface="Calibri"/>
              </a:rPr>
              <a:t>, </a:t>
            </a:r>
            <a:r>
              <a:rPr lang="en-US" sz="2300">
                <a:solidFill>
                  <a:srgbClr val="083763"/>
                </a:solidFill>
                <a:latin typeface="Calibri"/>
                <a:ea typeface="Calibri"/>
                <a:cs typeface="Calibri"/>
                <a:sym typeface="Calibri"/>
              </a:rPr>
              <a:t>text features</a:t>
            </a:r>
            <a:r>
              <a:rPr lang="en-US" sz="2300">
                <a:solidFill>
                  <a:srgbClr val="262626"/>
                </a:solidFill>
                <a:latin typeface="Calibri"/>
                <a:ea typeface="Calibri"/>
                <a:cs typeface="Calibri"/>
                <a:sym typeface="Calibri"/>
              </a:rPr>
              <a:t> and </a:t>
            </a:r>
            <a:r>
              <a:rPr lang="en-US" sz="2300">
                <a:solidFill>
                  <a:srgbClr val="083763"/>
                </a:solidFill>
                <a:latin typeface="Calibri"/>
                <a:ea typeface="Calibri"/>
                <a:cs typeface="Calibri"/>
                <a:sym typeface="Calibri"/>
              </a:rPr>
              <a:t>bias</a:t>
            </a:r>
            <a:r>
              <a:rPr lang="en-US" sz="2300">
                <a:solidFill>
                  <a:srgbClr val="262626"/>
                </a:solidFill>
                <a:latin typeface="Calibri"/>
                <a:ea typeface="Calibri"/>
                <a:cs typeface="Calibri"/>
                <a:sym typeface="Calibri"/>
              </a:rPr>
              <a:t> </a:t>
            </a:r>
            <a:r>
              <a:rPr lang="en-US" sz="2300">
                <a:solidFill>
                  <a:schemeClr val="dk1"/>
                </a:solidFill>
                <a:latin typeface="Calibri"/>
                <a:ea typeface="Calibri"/>
                <a:cs typeface="Calibri"/>
                <a:sym typeface="Calibri"/>
              </a:rPr>
              <a:t>​​</a:t>
            </a:r>
            <a:endParaRPr/>
          </a:p>
        </p:txBody>
      </p:sp>
      <p:sp>
        <p:nvSpPr>
          <p:cNvPr id="2219" name="Google Shape;2219;p158"/>
          <p:cNvSpPr txBox="1"/>
          <p:nvPr/>
        </p:nvSpPr>
        <p:spPr>
          <a:xfrm>
            <a:off x="0" y="0"/>
            <a:ext cx="4000000" cy="533600"/>
          </a:xfrm>
          <a:prstGeom prst="rect">
            <a:avLst/>
          </a:prstGeom>
          <a:noFill/>
          <a:ln>
            <a:noFill/>
          </a:ln>
        </p:spPr>
        <p:txBody>
          <a:bodyPr spcFirstLastPara="1" wrap="square" lIns="121875" tIns="121875" rIns="121875" bIns="12187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sp>
        <p:nvSpPr>
          <p:cNvPr id="2220" name="Google Shape;2220;p158"/>
          <p:cNvSpPr txBox="1"/>
          <p:nvPr/>
        </p:nvSpPr>
        <p:spPr>
          <a:xfrm>
            <a:off x="0" y="0"/>
            <a:ext cx="5772000" cy="533600"/>
          </a:xfrm>
          <a:prstGeom prst="rect">
            <a:avLst/>
          </a:prstGeom>
          <a:noFill/>
          <a:ln>
            <a:noFill/>
          </a:ln>
        </p:spPr>
        <p:txBody>
          <a:bodyPr spcFirstLastPara="1" wrap="square" lIns="121875" tIns="121875" rIns="121875" bIns="12187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pic>
        <p:nvPicPr>
          <p:cNvPr id="2221" name="Google Shape;2221;p158"/>
          <p:cNvPicPr preferRelativeResize="0"/>
          <p:nvPr/>
        </p:nvPicPr>
        <p:blipFill rotWithShape="1">
          <a:blip r:embed="rId3">
            <a:alphaModFix/>
          </a:blip>
          <a:srcRect/>
          <a:stretch/>
        </p:blipFill>
        <p:spPr>
          <a:xfrm>
            <a:off x="1233318" y="3059400"/>
            <a:ext cx="9725365" cy="2716265"/>
          </a:xfrm>
          <a:prstGeom prst="rect">
            <a:avLst/>
          </a:prstGeom>
          <a:noFill/>
          <a:ln>
            <a:noFill/>
          </a:ln>
        </p:spPr>
      </p:pic>
      <p:sp>
        <p:nvSpPr>
          <p:cNvPr id="2222" name="Google Shape;2222;p158"/>
          <p:cNvSpPr txBox="1"/>
          <p:nvPr/>
        </p:nvSpPr>
        <p:spPr>
          <a:xfrm>
            <a:off x="3373767" y="5775667"/>
            <a:ext cx="6212400" cy="523200"/>
          </a:xfrm>
          <a:prstGeom prst="rect">
            <a:avLst/>
          </a:prstGeom>
          <a:noFill/>
          <a:ln>
            <a:noFill/>
          </a:ln>
        </p:spPr>
        <p:txBody>
          <a:bodyPr spcFirstLastPara="1" wrap="square" lIns="121875" tIns="121875" rIns="121875" bIns="12187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Comparison with related work on fake news detection</a:t>
            </a:r>
            <a:endParaRPr sz="1800" b="0" i="0" u="none" strike="noStrike" cap="none">
              <a:solidFill>
                <a:schemeClr val="dk1"/>
              </a:solidFill>
              <a:latin typeface="Calibri"/>
              <a:ea typeface="Calibri"/>
              <a:cs typeface="Calibri"/>
              <a:sym typeface="Calibri"/>
            </a:endParaRPr>
          </a:p>
        </p:txBody>
      </p:sp>
      <p:sp>
        <p:nvSpPr>
          <p:cNvPr id="2223" name="Google Shape;2223;p158"/>
          <p:cNvSpPr/>
          <p:nvPr/>
        </p:nvSpPr>
        <p:spPr>
          <a:xfrm>
            <a:off x="1324633" y="3771833"/>
            <a:ext cx="2242000" cy="265200"/>
          </a:xfrm>
          <a:prstGeom prst="rect">
            <a:avLst/>
          </a:prstGeom>
          <a:solidFill>
            <a:schemeClr val="lt1"/>
          </a:solidFill>
          <a:ln>
            <a:noFill/>
          </a:ln>
        </p:spPr>
        <p:txBody>
          <a:bodyPr spcFirstLastPara="1" wrap="square" lIns="121875" tIns="121875" rIns="121875" bIns="1218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24" name="Google Shape;2224;p158"/>
          <p:cNvSpPr/>
          <p:nvPr/>
        </p:nvSpPr>
        <p:spPr>
          <a:xfrm>
            <a:off x="1324633" y="4119667"/>
            <a:ext cx="2242000" cy="265200"/>
          </a:xfrm>
          <a:prstGeom prst="rect">
            <a:avLst/>
          </a:prstGeom>
          <a:solidFill>
            <a:schemeClr val="lt1"/>
          </a:solidFill>
          <a:ln>
            <a:noFill/>
          </a:ln>
        </p:spPr>
        <p:txBody>
          <a:bodyPr spcFirstLastPara="1" wrap="square" lIns="121875" tIns="121875" rIns="121875" bIns="1218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25" name="Google Shape;2225;p158"/>
          <p:cNvSpPr/>
          <p:nvPr/>
        </p:nvSpPr>
        <p:spPr>
          <a:xfrm>
            <a:off x="1291933" y="4467500"/>
            <a:ext cx="2242000" cy="265200"/>
          </a:xfrm>
          <a:prstGeom prst="rect">
            <a:avLst/>
          </a:prstGeom>
          <a:solidFill>
            <a:schemeClr val="lt1"/>
          </a:solidFill>
          <a:ln>
            <a:noFill/>
          </a:ln>
        </p:spPr>
        <p:txBody>
          <a:bodyPr spcFirstLastPara="1" wrap="square" lIns="121875" tIns="121875" rIns="121875" bIns="1218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26" name="Google Shape;2226;p158"/>
          <p:cNvSpPr/>
          <p:nvPr/>
        </p:nvSpPr>
        <p:spPr>
          <a:xfrm>
            <a:off x="1324633" y="4773751"/>
            <a:ext cx="2242000" cy="265200"/>
          </a:xfrm>
          <a:prstGeom prst="rect">
            <a:avLst/>
          </a:prstGeom>
          <a:solidFill>
            <a:schemeClr val="lt1"/>
          </a:solidFill>
          <a:ln>
            <a:noFill/>
          </a:ln>
        </p:spPr>
        <p:txBody>
          <a:bodyPr spcFirstLastPara="1" wrap="square" lIns="121875" tIns="121875" rIns="121875" bIns="1218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27" name="Google Shape;2227;p158"/>
          <p:cNvSpPr/>
          <p:nvPr/>
        </p:nvSpPr>
        <p:spPr>
          <a:xfrm>
            <a:off x="1291933" y="5121584"/>
            <a:ext cx="2242000" cy="265200"/>
          </a:xfrm>
          <a:prstGeom prst="rect">
            <a:avLst/>
          </a:prstGeom>
          <a:solidFill>
            <a:schemeClr val="lt1"/>
          </a:solidFill>
          <a:ln>
            <a:noFill/>
          </a:ln>
        </p:spPr>
        <p:txBody>
          <a:bodyPr spcFirstLastPara="1" wrap="square" lIns="121875" tIns="121875" rIns="121875" bIns="1218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28" name="Google Shape;2228;p158"/>
          <p:cNvSpPr txBox="1"/>
          <p:nvPr/>
        </p:nvSpPr>
        <p:spPr>
          <a:xfrm>
            <a:off x="1397033" y="3994433"/>
            <a:ext cx="2097200" cy="513200"/>
          </a:xfrm>
          <a:prstGeom prst="rect">
            <a:avLst/>
          </a:prstGeom>
          <a:noFill/>
          <a:ln>
            <a:noFill/>
          </a:ln>
        </p:spPr>
        <p:txBody>
          <a:bodyPr spcFirstLastPara="1" wrap="square" lIns="121875" tIns="121875" rIns="121875" bIns="121875"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US" sz="1700" b="0" i="0" u="sng" strike="noStrike" cap="none">
                <a:solidFill>
                  <a:schemeClr val="hlink"/>
                </a:solidFill>
                <a:latin typeface="Calibri"/>
                <a:ea typeface="Calibri"/>
                <a:cs typeface="Calibri"/>
                <a:sym typeface="Calibri"/>
                <a:hlinkClick r:id="rId4"/>
              </a:rPr>
              <a:t>Pan et al. (2017)</a:t>
            </a:r>
            <a:endParaRPr sz="1700" b="0" i="0" u="none" strike="noStrike" cap="none">
              <a:solidFill>
                <a:schemeClr val="dk1"/>
              </a:solidFill>
              <a:latin typeface="Calibri"/>
              <a:ea typeface="Calibri"/>
              <a:cs typeface="Calibri"/>
              <a:sym typeface="Calibri"/>
            </a:endParaRPr>
          </a:p>
        </p:txBody>
      </p:sp>
      <p:sp>
        <p:nvSpPr>
          <p:cNvPr id="2229" name="Google Shape;2229;p158"/>
          <p:cNvSpPr txBox="1"/>
          <p:nvPr/>
        </p:nvSpPr>
        <p:spPr>
          <a:xfrm>
            <a:off x="1397033" y="4350151"/>
            <a:ext cx="2097200" cy="513200"/>
          </a:xfrm>
          <a:prstGeom prst="rect">
            <a:avLst/>
          </a:prstGeom>
          <a:noFill/>
          <a:ln>
            <a:noFill/>
          </a:ln>
        </p:spPr>
        <p:txBody>
          <a:bodyPr spcFirstLastPara="1" wrap="square" lIns="121875" tIns="121875" rIns="121875" bIns="121875"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US" sz="1700" b="0" i="0" u="sng" strike="noStrike" cap="none">
                <a:solidFill>
                  <a:schemeClr val="hlink"/>
                </a:solidFill>
                <a:latin typeface="Calibri"/>
                <a:ea typeface="Calibri"/>
                <a:cs typeface="Calibri"/>
                <a:sym typeface="Calibri"/>
                <a:hlinkClick r:id="rId5"/>
              </a:rPr>
              <a:t>Baly et al. (2018)</a:t>
            </a:r>
            <a:endParaRPr sz="1700" b="0" i="0" u="none" strike="noStrike" cap="none">
              <a:solidFill>
                <a:schemeClr val="dk1"/>
              </a:solidFill>
              <a:latin typeface="Calibri"/>
              <a:ea typeface="Calibri"/>
              <a:cs typeface="Calibri"/>
              <a:sym typeface="Calibri"/>
            </a:endParaRPr>
          </a:p>
        </p:txBody>
      </p:sp>
      <p:sp>
        <p:nvSpPr>
          <p:cNvPr id="2230" name="Google Shape;2230;p158"/>
          <p:cNvSpPr txBox="1"/>
          <p:nvPr/>
        </p:nvSpPr>
        <p:spPr>
          <a:xfrm>
            <a:off x="1397033" y="4673567"/>
            <a:ext cx="2501600" cy="513200"/>
          </a:xfrm>
          <a:prstGeom prst="rect">
            <a:avLst/>
          </a:prstGeom>
          <a:noFill/>
          <a:ln>
            <a:noFill/>
          </a:ln>
        </p:spPr>
        <p:txBody>
          <a:bodyPr spcFirstLastPara="1" wrap="square" lIns="121875" tIns="121875" rIns="121875" bIns="121875"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US" sz="1700" b="0" i="0" u="sng" strike="noStrike" cap="none">
                <a:solidFill>
                  <a:schemeClr val="hlink"/>
                </a:solidFill>
                <a:latin typeface="Calibri"/>
                <a:ea typeface="Calibri"/>
                <a:cs typeface="Calibri"/>
                <a:sym typeface="Calibri"/>
                <a:hlinkClick r:id="rId6"/>
              </a:rPr>
              <a:t>Zellers et al. (2019)</a:t>
            </a:r>
            <a:endParaRPr sz="1700" b="0" i="0" u="none" strike="noStrike" cap="none">
              <a:solidFill>
                <a:schemeClr val="dk1"/>
              </a:solidFill>
              <a:latin typeface="Calibri"/>
              <a:ea typeface="Calibri"/>
              <a:cs typeface="Calibri"/>
              <a:sym typeface="Calibri"/>
            </a:endParaRPr>
          </a:p>
        </p:txBody>
      </p:sp>
      <p:sp>
        <p:nvSpPr>
          <p:cNvPr id="2231" name="Google Shape;2231;p158"/>
          <p:cNvSpPr txBox="1"/>
          <p:nvPr/>
        </p:nvSpPr>
        <p:spPr>
          <a:xfrm>
            <a:off x="1397033" y="5008200"/>
            <a:ext cx="2362800" cy="513200"/>
          </a:xfrm>
          <a:prstGeom prst="rect">
            <a:avLst/>
          </a:prstGeom>
          <a:noFill/>
          <a:ln>
            <a:noFill/>
          </a:ln>
        </p:spPr>
        <p:txBody>
          <a:bodyPr spcFirstLastPara="1" wrap="square" lIns="121875" tIns="121875" rIns="121875" bIns="121875"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US" sz="1700" b="0" i="0" u="sng" strike="noStrike" cap="none">
                <a:solidFill>
                  <a:schemeClr val="hlink"/>
                </a:solidFill>
                <a:latin typeface="Calibri"/>
                <a:ea typeface="Calibri"/>
                <a:cs typeface="Calibri"/>
                <a:sym typeface="Calibri"/>
                <a:hlinkClick r:id="rId7"/>
              </a:rPr>
              <a:t>Tan et al. (2020)</a:t>
            </a:r>
            <a:endParaRPr sz="1700" b="0" i="0" u="none" strike="noStrike" cap="none">
              <a:solidFill>
                <a:schemeClr val="dk1"/>
              </a:solidFill>
              <a:latin typeface="Calibri"/>
              <a:ea typeface="Calibri"/>
              <a:cs typeface="Calibri"/>
              <a:sym typeface="Calibri"/>
            </a:endParaRPr>
          </a:p>
        </p:txBody>
      </p:sp>
      <p:sp>
        <p:nvSpPr>
          <p:cNvPr id="2232" name="Google Shape;2232;p158"/>
          <p:cNvSpPr txBox="1"/>
          <p:nvPr/>
        </p:nvSpPr>
        <p:spPr>
          <a:xfrm>
            <a:off x="1233333" y="3688367"/>
            <a:ext cx="2766800" cy="492400"/>
          </a:xfrm>
          <a:prstGeom prst="rect">
            <a:avLst/>
          </a:prstGeom>
          <a:noFill/>
          <a:ln>
            <a:noFill/>
          </a:ln>
        </p:spPr>
        <p:txBody>
          <a:bodyPr spcFirstLastPara="1" wrap="square" lIns="121875" tIns="121875" rIns="121875" bIns="12187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sng" strike="noStrike" cap="none">
                <a:solidFill>
                  <a:schemeClr val="hlink"/>
                </a:solidFill>
                <a:latin typeface="Calibri"/>
                <a:ea typeface="Calibri"/>
                <a:cs typeface="Calibri"/>
                <a:sym typeface="Calibri"/>
                <a:hlinkClick r:id="rId8"/>
              </a:rPr>
              <a:t>Perez-Rosas</a:t>
            </a:r>
            <a:r>
              <a:rPr lang="en-US" sz="900" b="0" i="0" u="sng" strike="noStrike" cap="none">
                <a:solidFill>
                  <a:schemeClr val="hlink"/>
                </a:solidFill>
                <a:latin typeface="Calibri"/>
                <a:ea typeface="Calibri"/>
                <a:cs typeface="Calibri"/>
                <a:sym typeface="Calibri"/>
                <a:hlinkClick r:id="rId8"/>
              </a:rPr>
              <a:t> </a:t>
            </a:r>
            <a:r>
              <a:rPr lang="en-US" sz="1500" b="0" i="0" u="sng" strike="noStrike" cap="none">
                <a:solidFill>
                  <a:schemeClr val="hlink"/>
                </a:solidFill>
                <a:latin typeface="Calibri"/>
                <a:ea typeface="Calibri"/>
                <a:cs typeface="Calibri"/>
                <a:sym typeface="Calibri"/>
                <a:hlinkClick r:id="rId8"/>
              </a:rPr>
              <a:t>et</a:t>
            </a:r>
            <a:r>
              <a:rPr lang="en-US" sz="1000" b="0" i="0" u="sng" strike="noStrike" cap="none">
                <a:solidFill>
                  <a:schemeClr val="hlink"/>
                </a:solidFill>
                <a:latin typeface="Calibri"/>
                <a:ea typeface="Calibri"/>
                <a:cs typeface="Calibri"/>
                <a:sym typeface="Calibri"/>
                <a:hlinkClick r:id="rId8"/>
              </a:rPr>
              <a:t> </a:t>
            </a:r>
            <a:r>
              <a:rPr lang="en-US" sz="1500" b="0" i="0" u="sng" strike="noStrike" cap="none">
                <a:solidFill>
                  <a:schemeClr val="hlink"/>
                </a:solidFill>
                <a:latin typeface="Calibri"/>
                <a:ea typeface="Calibri"/>
                <a:cs typeface="Calibri"/>
                <a:sym typeface="Calibri"/>
                <a:hlinkClick r:id="rId8"/>
              </a:rPr>
              <a:t>al.</a:t>
            </a:r>
            <a:r>
              <a:rPr lang="en-US" sz="600" b="0" i="0" u="sng" strike="noStrike" cap="none">
                <a:solidFill>
                  <a:schemeClr val="hlink"/>
                </a:solidFill>
                <a:latin typeface="Calibri"/>
                <a:ea typeface="Calibri"/>
                <a:cs typeface="Calibri"/>
                <a:sym typeface="Calibri"/>
                <a:hlinkClick r:id="rId8"/>
              </a:rPr>
              <a:t> </a:t>
            </a:r>
            <a:r>
              <a:rPr lang="en-US" sz="1500" b="0" i="0" u="sng" strike="noStrike" cap="none">
                <a:solidFill>
                  <a:schemeClr val="hlink"/>
                </a:solidFill>
                <a:latin typeface="Calibri"/>
                <a:ea typeface="Calibri"/>
                <a:cs typeface="Calibri"/>
                <a:sym typeface="Calibri"/>
                <a:hlinkClick r:id="rId8"/>
              </a:rPr>
              <a:t>(2018)</a:t>
            </a:r>
            <a:endParaRPr sz="1500" b="0" i="0" u="none" strike="noStrike" cap="none">
              <a:solidFill>
                <a:schemeClr val="dk1"/>
              </a:solidFill>
              <a:latin typeface="Calibri"/>
              <a:ea typeface="Calibri"/>
              <a:cs typeface="Calibri"/>
              <a:sym typeface="Calibri"/>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2236"/>
        <p:cNvGrpSpPr/>
        <p:nvPr/>
      </p:nvGrpSpPr>
      <p:grpSpPr>
        <a:xfrm>
          <a:off x="0" y="0"/>
          <a:ext cx="0" cy="0"/>
          <a:chOff x="0" y="0"/>
          <a:chExt cx="0" cy="0"/>
        </a:xfrm>
      </p:grpSpPr>
      <p:sp>
        <p:nvSpPr>
          <p:cNvPr id="2237" name="Google Shape;2237;p159"/>
          <p:cNvSpPr txBox="1">
            <a:spLocks noGrp="1"/>
          </p:cNvSpPr>
          <p:nvPr>
            <p:ph type="title"/>
          </p:nvPr>
        </p:nvSpPr>
        <p:spPr>
          <a:xfrm>
            <a:off x="86760" y="-137424"/>
            <a:ext cx="11518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en-US" sz="4000" b="1" dirty="0">
                <a:solidFill>
                  <a:srgbClr val="C00000"/>
                </a:solidFill>
              </a:rPr>
              <a:t>Knowledge Element-Level Misinformation Detection</a:t>
            </a:r>
            <a:endParaRPr b="1" dirty="0">
              <a:solidFill>
                <a:srgbClr val="C00000"/>
              </a:solidFill>
            </a:endParaRPr>
          </a:p>
        </p:txBody>
      </p:sp>
      <p:sp>
        <p:nvSpPr>
          <p:cNvPr id="2238" name="Google Shape;2238;p159"/>
          <p:cNvSpPr/>
          <p:nvPr/>
        </p:nvSpPr>
        <p:spPr>
          <a:xfrm>
            <a:off x="5057468" y="6258446"/>
            <a:ext cx="316258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1" u="none" strike="noStrike" cap="none">
                <a:solidFill>
                  <a:schemeClr val="dk1"/>
                </a:solidFill>
                <a:latin typeface="Calibri"/>
                <a:ea typeface="Calibri"/>
                <a:cs typeface="Calibri"/>
                <a:sym typeface="Calibri"/>
              </a:rPr>
              <a:t>InfoSurgeon</a:t>
            </a:r>
            <a:endParaRPr sz="3200" b="1" i="1" u="none" strike="noStrike" cap="none">
              <a:solidFill>
                <a:schemeClr val="dk1"/>
              </a:solidFill>
              <a:latin typeface="Calibri"/>
              <a:ea typeface="Calibri"/>
              <a:cs typeface="Calibri"/>
              <a:sym typeface="Calibri"/>
            </a:endParaRPr>
          </a:p>
        </p:txBody>
      </p:sp>
      <p:sp>
        <p:nvSpPr>
          <p:cNvPr id="2239" name="Google Shape;2239;p159"/>
          <p:cNvSpPr/>
          <p:nvPr/>
        </p:nvSpPr>
        <p:spPr>
          <a:xfrm>
            <a:off x="43216" y="2008473"/>
            <a:ext cx="4245429" cy="4273882"/>
          </a:xfrm>
          <a:prstGeom prst="rect">
            <a:avLst/>
          </a:prstGeom>
          <a:noFill/>
          <a:ln w="5715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40" name="Google Shape;2240;p159"/>
          <p:cNvSpPr/>
          <p:nvPr/>
        </p:nvSpPr>
        <p:spPr>
          <a:xfrm>
            <a:off x="2031119" y="2819453"/>
            <a:ext cx="2159548" cy="1289956"/>
          </a:xfrm>
          <a:prstGeom prst="rect">
            <a:avLst/>
          </a:prstGeom>
          <a:noFill/>
          <a:ln w="571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41" name="Google Shape;2241;p159"/>
          <p:cNvSpPr/>
          <p:nvPr/>
        </p:nvSpPr>
        <p:spPr>
          <a:xfrm>
            <a:off x="2014230" y="4212828"/>
            <a:ext cx="2184838" cy="644125"/>
          </a:xfrm>
          <a:prstGeom prst="rect">
            <a:avLst/>
          </a:prstGeom>
          <a:noFill/>
          <a:ln w="57150" cap="flat" cmpd="sng">
            <a:solidFill>
              <a:srgbClr val="3856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42" name="Google Shape;2242;p159"/>
          <p:cNvSpPr txBox="1"/>
          <p:nvPr/>
        </p:nvSpPr>
        <p:spPr>
          <a:xfrm>
            <a:off x="86760" y="2068909"/>
            <a:ext cx="2601685"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2E75B5"/>
                </a:solidFill>
                <a:latin typeface="Calibri"/>
                <a:ea typeface="Calibri"/>
                <a:cs typeface="Calibri"/>
                <a:sym typeface="Calibri"/>
              </a:rPr>
              <a:t>bbc.com</a:t>
            </a:r>
            <a:endParaRPr sz="1400" b="0" i="0" u="none" strike="noStrike" cap="none">
              <a:solidFill>
                <a:srgbClr val="2E75B5"/>
              </a:solidFill>
              <a:latin typeface="Calibri"/>
              <a:ea typeface="Calibri"/>
              <a:cs typeface="Calibri"/>
              <a:sym typeface="Calibri"/>
            </a:endParaRPr>
          </a:p>
        </p:txBody>
      </p:sp>
      <p:sp>
        <p:nvSpPr>
          <p:cNvPr id="2243" name="Google Shape;2243;p159"/>
          <p:cNvSpPr txBox="1"/>
          <p:nvPr/>
        </p:nvSpPr>
        <p:spPr>
          <a:xfrm>
            <a:off x="64986" y="2326204"/>
            <a:ext cx="435989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750"/>
              <a:buFont typeface="Arial"/>
              <a:buNone/>
            </a:pPr>
            <a:r>
              <a:rPr lang="en-US" sz="1750" b="0" i="0" u="none" strike="noStrike" cap="none">
                <a:solidFill>
                  <a:schemeClr val="dk1"/>
                </a:solidFill>
                <a:latin typeface="Calibri"/>
                <a:ea typeface="Calibri"/>
                <a:cs typeface="Calibri"/>
                <a:sym typeface="Calibri"/>
              </a:rPr>
              <a:t>Police Brutality in HK at new Extreme Levels</a:t>
            </a:r>
            <a:endParaRPr sz="1400" b="0" i="0" u="none" strike="noStrike" cap="none">
              <a:solidFill>
                <a:srgbClr val="000000"/>
              </a:solidFill>
              <a:latin typeface="Arial"/>
              <a:ea typeface="Arial"/>
              <a:cs typeface="Arial"/>
              <a:sym typeface="Arial"/>
            </a:endParaRPr>
          </a:p>
        </p:txBody>
      </p:sp>
      <p:sp>
        <p:nvSpPr>
          <p:cNvPr id="2244" name="Google Shape;2244;p159"/>
          <p:cNvSpPr/>
          <p:nvPr/>
        </p:nvSpPr>
        <p:spPr>
          <a:xfrm>
            <a:off x="64983" y="2643947"/>
            <a:ext cx="1681871" cy="2923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3F3F3F"/>
                </a:solidFill>
                <a:latin typeface="Calibri"/>
                <a:ea typeface="Calibri"/>
                <a:cs typeface="Calibri"/>
                <a:sym typeface="Calibri"/>
              </a:rPr>
              <a:t>Aug 11, 2019    Lisa Lu</a:t>
            </a:r>
            <a:endParaRPr sz="1400" b="0" i="0" u="none" strike="noStrike" cap="none">
              <a:solidFill>
                <a:srgbClr val="000000"/>
              </a:solidFill>
              <a:latin typeface="Arial"/>
              <a:ea typeface="Arial"/>
              <a:cs typeface="Arial"/>
              <a:sym typeface="Arial"/>
            </a:endParaRPr>
          </a:p>
        </p:txBody>
      </p:sp>
      <p:sp>
        <p:nvSpPr>
          <p:cNvPr id="2245" name="Google Shape;2245;p159"/>
          <p:cNvSpPr/>
          <p:nvPr/>
        </p:nvSpPr>
        <p:spPr>
          <a:xfrm>
            <a:off x="2008573" y="4189078"/>
            <a:ext cx="2240926" cy="7155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50"/>
              <a:buFont typeface="Arial"/>
              <a:buNone/>
            </a:pPr>
            <a:r>
              <a:rPr lang="en-US" sz="1350" b="0" i="0" u="none" strike="noStrike" cap="none">
                <a:solidFill>
                  <a:schemeClr val="dk1"/>
                </a:solidFill>
                <a:latin typeface="Calibri"/>
                <a:ea typeface="Calibri"/>
                <a:cs typeface="Calibri"/>
                <a:sym typeface="Calibri"/>
              </a:rPr>
              <a:t>HK police shoot cold bullets at protestors from hidden corners.</a:t>
            </a:r>
            <a:endParaRPr sz="1400" b="0" i="0" u="none" strike="noStrike" cap="none">
              <a:solidFill>
                <a:srgbClr val="000000"/>
              </a:solidFill>
              <a:latin typeface="Arial"/>
              <a:ea typeface="Arial"/>
              <a:cs typeface="Arial"/>
              <a:sym typeface="Arial"/>
            </a:endParaRPr>
          </a:p>
        </p:txBody>
      </p:sp>
      <p:pic>
        <p:nvPicPr>
          <p:cNvPr id="2246" name="Google Shape;2246;p159" descr="A picture containing text, crowd&#10;&#10;Description automatically generated"/>
          <p:cNvPicPr preferRelativeResize="0"/>
          <p:nvPr/>
        </p:nvPicPr>
        <p:blipFill rotWithShape="1">
          <a:blip r:embed="rId3">
            <a:alphaModFix/>
          </a:blip>
          <a:srcRect t="39544" b="19853"/>
          <a:stretch/>
        </p:blipFill>
        <p:spPr>
          <a:xfrm>
            <a:off x="2146287" y="2860274"/>
            <a:ext cx="1950358" cy="1208314"/>
          </a:xfrm>
          <a:prstGeom prst="rect">
            <a:avLst/>
          </a:prstGeom>
          <a:noFill/>
          <a:ln>
            <a:noFill/>
          </a:ln>
        </p:spPr>
      </p:pic>
      <p:sp>
        <p:nvSpPr>
          <p:cNvPr id="2247" name="Google Shape;2247;p159"/>
          <p:cNvSpPr/>
          <p:nvPr/>
        </p:nvSpPr>
        <p:spPr>
          <a:xfrm>
            <a:off x="4635902" y="2594429"/>
            <a:ext cx="4438393" cy="3558787"/>
          </a:xfrm>
          <a:prstGeom prst="rect">
            <a:avLst/>
          </a:prstGeom>
          <a:solidFill>
            <a:schemeClr val="lt2"/>
          </a:solidFill>
          <a:ln w="12700" cap="flat" cmpd="sng">
            <a:solidFill>
              <a:srgbClr val="75707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2248" name="Google Shape;2248;p159"/>
          <p:cNvCxnSpPr/>
          <p:nvPr/>
        </p:nvCxnSpPr>
        <p:spPr>
          <a:xfrm>
            <a:off x="4332949" y="4068587"/>
            <a:ext cx="304795" cy="0"/>
          </a:xfrm>
          <a:prstGeom prst="straightConnector1">
            <a:avLst/>
          </a:prstGeom>
          <a:noFill/>
          <a:ln w="34925" cap="flat" cmpd="sng">
            <a:solidFill>
              <a:schemeClr val="dk1"/>
            </a:solidFill>
            <a:prstDash val="solid"/>
            <a:miter lim="800000"/>
            <a:headEnd type="none" w="sm" len="sm"/>
            <a:tailEnd type="triangle" w="med" len="med"/>
          </a:ln>
        </p:spPr>
      </p:cxnSp>
      <p:cxnSp>
        <p:nvCxnSpPr>
          <p:cNvPr id="2249" name="Google Shape;2249;p159"/>
          <p:cNvCxnSpPr/>
          <p:nvPr/>
        </p:nvCxnSpPr>
        <p:spPr>
          <a:xfrm>
            <a:off x="9079421" y="2810206"/>
            <a:ext cx="370109" cy="0"/>
          </a:xfrm>
          <a:prstGeom prst="straightConnector1">
            <a:avLst/>
          </a:prstGeom>
          <a:noFill/>
          <a:ln w="34925" cap="flat" cmpd="sng">
            <a:solidFill>
              <a:schemeClr val="dk1"/>
            </a:solidFill>
            <a:prstDash val="solid"/>
            <a:miter lim="800000"/>
            <a:headEnd type="none" w="sm" len="sm"/>
            <a:tailEnd type="triangle" w="med" len="med"/>
          </a:ln>
        </p:spPr>
      </p:cxnSp>
      <p:sp>
        <p:nvSpPr>
          <p:cNvPr id="2250" name="Google Shape;2250;p159"/>
          <p:cNvSpPr/>
          <p:nvPr/>
        </p:nvSpPr>
        <p:spPr>
          <a:xfrm>
            <a:off x="10126363" y="2310572"/>
            <a:ext cx="1360714" cy="666753"/>
          </a:xfrm>
          <a:prstGeom prst="trapezoid">
            <a:avLst>
              <a:gd name="adj" fmla="val 25000"/>
            </a:avLst>
          </a:prstGeom>
          <a:solidFill>
            <a:srgbClr val="8DA9DB"/>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51" name="Google Shape;2251;p159"/>
          <p:cNvSpPr/>
          <p:nvPr/>
        </p:nvSpPr>
        <p:spPr>
          <a:xfrm>
            <a:off x="10492370" y="2459276"/>
            <a:ext cx="62869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GNN</a:t>
            </a:r>
            <a:endParaRPr sz="1400" b="0" i="0" u="none" strike="noStrike" cap="none">
              <a:solidFill>
                <a:srgbClr val="000000"/>
              </a:solidFill>
              <a:latin typeface="Arial"/>
              <a:ea typeface="Arial"/>
              <a:cs typeface="Arial"/>
              <a:sym typeface="Arial"/>
            </a:endParaRPr>
          </a:p>
        </p:txBody>
      </p:sp>
      <p:sp>
        <p:nvSpPr>
          <p:cNvPr id="2252" name="Google Shape;2252;p159"/>
          <p:cNvSpPr/>
          <p:nvPr/>
        </p:nvSpPr>
        <p:spPr>
          <a:xfrm>
            <a:off x="6006494" y="5701687"/>
            <a:ext cx="2406043" cy="3847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1900" b="0" i="0" u="sng" strike="noStrike" cap="none">
                <a:solidFill>
                  <a:schemeClr val="dk1"/>
                </a:solidFill>
                <a:latin typeface="Calibri"/>
                <a:ea typeface="Calibri"/>
                <a:cs typeface="Calibri"/>
                <a:sym typeface="Calibri"/>
              </a:rPr>
              <a:t>IE / KG Representation</a:t>
            </a:r>
            <a:endParaRPr sz="1400" b="0" i="0" u="none" strike="noStrike" cap="none">
              <a:solidFill>
                <a:srgbClr val="000000"/>
              </a:solidFill>
              <a:latin typeface="Arial"/>
              <a:ea typeface="Arial"/>
              <a:cs typeface="Arial"/>
              <a:sym typeface="Arial"/>
            </a:endParaRPr>
          </a:p>
        </p:txBody>
      </p:sp>
      <p:cxnSp>
        <p:nvCxnSpPr>
          <p:cNvPr id="2253" name="Google Shape;2253;p159"/>
          <p:cNvCxnSpPr/>
          <p:nvPr/>
        </p:nvCxnSpPr>
        <p:spPr>
          <a:xfrm>
            <a:off x="10997149" y="3089763"/>
            <a:ext cx="151289" cy="535556"/>
          </a:xfrm>
          <a:prstGeom prst="straightConnector1">
            <a:avLst/>
          </a:prstGeom>
          <a:noFill/>
          <a:ln w="34925" cap="flat" cmpd="sng">
            <a:solidFill>
              <a:schemeClr val="dk1"/>
            </a:solidFill>
            <a:prstDash val="solid"/>
            <a:miter lim="800000"/>
            <a:headEnd type="none" w="sm" len="sm"/>
            <a:tailEnd type="triangle" w="med" len="med"/>
          </a:ln>
        </p:spPr>
      </p:cxnSp>
      <p:cxnSp>
        <p:nvCxnSpPr>
          <p:cNvPr id="2254" name="Google Shape;2254;p159"/>
          <p:cNvCxnSpPr/>
          <p:nvPr/>
        </p:nvCxnSpPr>
        <p:spPr>
          <a:xfrm flipH="1">
            <a:off x="10460200" y="3080411"/>
            <a:ext cx="117396" cy="544908"/>
          </a:xfrm>
          <a:prstGeom prst="straightConnector1">
            <a:avLst/>
          </a:prstGeom>
          <a:noFill/>
          <a:ln w="34925" cap="flat" cmpd="sng">
            <a:solidFill>
              <a:schemeClr val="dk1"/>
            </a:solidFill>
            <a:prstDash val="solid"/>
            <a:miter lim="800000"/>
            <a:headEnd type="none" w="sm" len="sm"/>
            <a:tailEnd type="triangle" w="med" len="med"/>
          </a:ln>
        </p:spPr>
      </p:cxnSp>
      <p:sp>
        <p:nvSpPr>
          <p:cNvPr id="2255" name="Google Shape;2255;p159"/>
          <p:cNvSpPr/>
          <p:nvPr/>
        </p:nvSpPr>
        <p:spPr>
          <a:xfrm>
            <a:off x="9853567" y="3670009"/>
            <a:ext cx="834113" cy="736456"/>
          </a:xfrm>
          <a:prstGeom prst="rect">
            <a:avLst/>
          </a:prstGeom>
          <a:solidFill>
            <a:srgbClr val="D8E2F3"/>
          </a:solidFill>
          <a:ln w="12700" cap="flat" cmpd="sng">
            <a:solidFill>
              <a:srgbClr val="8296B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56" name="Google Shape;2256;p159"/>
          <p:cNvSpPr/>
          <p:nvPr/>
        </p:nvSpPr>
        <p:spPr>
          <a:xfrm>
            <a:off x="9817279" y="3759122"/>
            <a:ext cx="928459"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262626"/>
                </a:solidFill>
                <a:latin typeface="Calibri"/>
                <a:ea typeface="Calibri"/>
                <a:cs typeface="Calibri"/>
                <a:sym typeface="Calibri"/>
              </a:rPr>
              <a:t>Graph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262626"/>
                </a:solidFill>
                <a:latin typeface="Calibri"/>
                <a:ea typeface="Calibri"/>
                <a:cs typeface="Calibri"/>
                <a:sym typeface="Calibri"/>
              </a:rPr>
              <a:t>Classifier</a:t>
            </a:r>
            <a:endParaRPr sz="1400" b="0" i="0" u="none" strike="noStrike" cap="none">
              <a:solidFill>
                <a:srgbClr val="000000"/>
              </a:solidFill>
              <a:latin typeface="Arial"/>
              <a:ea typeface="Arial"/>
              <a:cs typeface="Arial"/>
              <a:sym typeface="Arial"/>
            </a:endParaRPr>
          </a:p>
        </p:txBody>
      </p:sp>
      <p:sp>
        <p:nvSpPr>
          <p:cNvPr id="2257" name="Google Shape;2257;p159"/>
          <p:cNvSpPr/>
          <p:nvPr/>
        </p:nvSpPr>
        <p:spPr>
          <a:xfrm>
            <a:off x="10970441" y="3670012"/>
            <a:ext cx="834113" cy="736456"/>
          </a:xfrm>
          <a:prstGeom prst="rect">
            <a:avLst/>
          </a:prstGeom>
          <a:solidFill>
            <a:srgbClr val="D8E2F3"/>
          </a:solidFill>
          <a:ln w="12700" cap="flat" cmpd="sng">
            <a:solidFill>
              <a:srgbClr val="8296B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58" name="Google Shape;2258;p159"/>
          <p:cNvSpPr/>
          <p:nvPr/>
        </p:nvSpPr>
        <p:spPr>
          <a:xfrm>
            <a:off x="10844569" y="3747354"/>
            <a:ext cx="1084944"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262626"/>
                </a:solidFill>
                <a:latin typeface="Calibri"/>
                <a:ea typeface="Calibri"/>
                <a:cs typeface="Calibri"/>
                <a:sym typeface="Calibri"/>
              </a:rPr>
              <a:t>Edge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262626"/>
                </a:solidFill>
                <a:latin typeface="Calibri"/>
                <a:ea typeface="Calibri"/>
                <a:cs typeface="Calibri"/>
                <a:sym typeface="Calibri"/>
              </a:rPr>
              <a:t>Classifier</a:t>
            </a:r>
            <a:endParaRPr sz="1400" b="0" i="0" u="none" strike="noStrike" cap="none">
              <a:solidFill>
                <a:srgbClr val="000000"/>
              </a:solidFill>
              <a:latin typeface="Arial"/>
              <a:ea typeface="Arial"/>
              <a:cs typeface="Arial"/>
              <a:sym typeface="Arial"/>
            </a:endParaRPr>
          </a:p>
        </p:txBody>
      </p:sp>
      <p:cxnSp>
        <p:nvCxnSpPr>
          <p:cNvPr id="2259" name="Google Shape;2259;p159"/>
          <p:cNvCxnSpPr/>
          <p:nvPr/>
        </p:nvCxnSpPr>
        <p:spPr>
          <a:xfrm>
            <a:off x="10275518" y="4462363"/>
            <a:ext cx="0" cy="338466"/>
          </a:xfrm>
          <a:prstGeom prst="straightConnector1">
            <a:avLst/>
          </a:prstGeom>
          <a:noFill/>
          <a:ln w="34925" cap="flat" cmpd="sng">
            <a:solidFill>
              <a:schemeClr val="dk1"/>
            </a:solidFill>
            <a:prstDash val="solid"/>
            <a:miter lim="800000"/>
            <a:headEnd type="none" w="sm" len="sm"/>
            <a:tailEnd type="triangle" w="med" len="med"/>
          </a:ln>
        </p:spPr>
      </p:cxnSp>
      <p:sp>
        <p:nvSpPr>
          <p:cNvPr id="2260" name="Google Shape;2260;p159"/>
          <p:cNvSpPr txBox="1"/>
          <p:nvPr/>
        </p:nvSpPr>
        <p:spPr>
          <a:xfrm>
            <a:off x="9912691" y="4780880"/>
            <a:ext cx="730456"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dk1"/>
                </a:solidFill>
                <a:latin typeface="Calibri"/>
                <a:ea typeface="Calibri"/>
                <a:cs typeface="Calibri"/>
                <a:sym typeface="Calibri"/>
              </a:rPr>
              <a:t>Real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dk1"/>
                </a:solidFill>
                <a:latin typeface="Calibri"/>
                <a:ea typeface="Calibri"/>
                <a:cs typeface="Calibri"/>
                <a:sym typeface="Calibri"/>
              </a:rPr>
              <a:t>Fake</a:t>
            </a:r>
            <a:endParaRPr sz="1400" b="0" i="0" u="none" strike="noStrike" cap="none">
              <a:solidFill>
                <a:srgbClr val="000000"/>
              </a:solidFill>
              <a:latin typeface="Arial"/>
              <a:ea typeface="Arial"/>
              <a:cs typeface="Arial"/>
              <a:sym typeface="Arial"/>
            </a:endParaRPr>
          </a:p>
        </p:txBody>
      </p:sp>
      <p:cxnSp>
        <p:nvCxnSpPr>
          <p:cNvPr id="2261" name="Google Shape;2261;p159"/>
          <p:cNvCxnSpPr/>
          <p:nvPr/>
        </p:nvCxnSpPr>
        <p:spPr>
          <a:xfrm>
            <a:off x="11327588" y="4462370"/>
            <a:ext cx="0" cy="338466"/>
          </a:xfrm>
          <a:prstGeom prst="straightConnector1">
            <a:avLst/>
          </a:prstGeom>
          <a:noFill/>
          <a:ln w="34925" cap="flat" cmpd="sng">
            <a:solidFill>
              <a:schemeClr val="dk1"/>
            </a:solidFill>
            <a:prstDash val="solid"/>
            <a:miter lim="800000"/>
            <a:headEnd type="none" w="sm" len="sm"/>
            <a:tailEnd type="triangle" w="med" len="med"/>
          </a:ln>
        </p:spPr>
      </p:cxnSp>
      <p:sp>
        <p:nvSpPr>
          <p:cNvPr id="2262" name="Google Shape;2262;p159"/>
          <p:cNvSpPr txBox="1"/>
          <p:nvPr/>
        </p:nvSpPr>
        <p:spPr>
          <a:xfrm>
            <a:off x="10722567" y="4773390"/>
            <a:ext cx="1442020"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1" u="none" strike="noStrike" cap="none">
                <a:solidFill>
                  <a:schemeClr val="dk1"/>
                </a:solidFill>
                <a:latin typeface="Calibri"/>
                <a:ea typeface="Calibri"/>
                <a:cs typeface="Calibri"/>
                <a:sym typeface="Calibri"/>
              </a:rPr>
              <a:t>Misinformative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1" u="none" strike="noStrike" cap="none">
                <a:solidFill>
                  <a:schemeClr val="dk1"/>
                </a:solidFill>
                <a:latin typeface="Calibri"/>
                <a:ea typeface="Calibri"/>
                <a:cs typeface="Calibri"/>
                <a:sym typeface="Calibri"/>
              </a:rPr>
              <a:t>Knowledge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1" u="none" strike="noStrike" cap="none">
                <a:solidFill>
                  <a:schemeClr val="dk1"/>
                </a:solidFill>
                <a:latin typeface="Calibri"/>
                <a:ea typeface="Calibri"/>
                <a:cs typeface="Calibri"/>
                <a:sym typeface="Calibri"/>
              </a:rPr>
              <a:t>Elements:</a:t>
            </a:r>
            <a:endParaRPr sz="1400" b="0" i="0" u="none" strike="noStrike" cap="none">
              <a:solidFill>
                <a:srgbClr val="000000"/>
              </a:solidFill>
              <a:latin typeface="Arial"/>
              <a:ea typeface="Arial"/>
              <a:cs typeface="Arial"/>
              <a:sym typeface="Arial"/>
            </a:endParaRPr>
          </a:p>
        </p:txBody>
      </p:sp>
      <p:sp>
        <p:nvSpPr>
          <p:cNvPr id="2263" name="Google Shape;2263;p159"/>
          <p:cNvSpPr/>
          <p:nvPr/>
        </p:nvSpPr>
        <p:spPr>
          <a:xfrm>
            <a:off x="43209" y="2978823"/>
            <a:ext cx="2129008" cy="20313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262626"/>
                </a:solidFill>
                <a:latin typeface="Calibri"/>
                <a:ea typeface="Calibri"/>
                <a:cs typeface="Calibri"/>
                <a:sym typeface="Calibri"/>
              </a:rPr>
              <a:t>Police brutality has risen to a new, extreme level in HK this past weekend. HK police started shooting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262626"/>
                </a:solidFill>
                <a:latin typeface="Calibri"/>
                <a:ea typeface="Calibri"/>
                <a:cs typeface="Calibri"/>
                <a:sym typeface="Calibri"/>
              </a:rPr>
              <a:t>at protestors on the streets, including the unarmed, peaceful protestors. One notable incidence involved a</a:t>
            </a:r>
            <a:endParaRPr sz="1400" b="0" i="0" u="none" strike="noStrike" cap="none">
              <a:solidFill>
                <a:srgbClr val="000000"/>
              </a:solidFill>
              <a:latin typeface="Arial"/>
              <a:ea typeface="Arial"/>
              <a:cs typeface="Arial"/>
              <a:sym typeface="Arial"/>
            </a:endParaRPr>
          </a:p>
        </p:txBody>
      </p:sp>
      <p:sp>
        <p:nvSpPr>
          <p:cNvPr id="2264" name="Google Shape;2264;p159"/>
          <p:cNvSpPr/>
          <p:nvPr/>
        </p:nvSpPr>
        <p:spPr>
          <a:xfrm>
            <a:off x="43208" y="4911468"/>
            <a:ext cx="4147458" cy="116955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262626"/>
                </a:solidFill>
                <a:latin typeface="Calibri"/>
                <a:ea typeface="Calibri"/>
                <a:cs typeface="Calibri"/>
                <a:sym typeface="Calibri"/>
              </a:rPr>
              <a:t>woman at the Tsim Sha Tsui bus stop being shot in the eye by a policeman hiding behind corners. No warning was issued beforehand, and the woman was permanently blinded. Local activists are avidly calling for international attention on the HK police brutality.</a:t>
            </a:r>
            <a:endParaRPr sz="1400" b="0" i="0" u="none" strike="noStrike" cap="none">
              <a:solidFill>
                <a:srgbClr val="000000"/>
              </a:solidFill>
              <a:latin typeface="Arial"/>
              <a:ea typeface="Arial"/>
              <a:cs typeface="Arial"/>
              <a:sym typeface="Arial"/>
            </a:endParaRPr>
          </a:p>
        </p:txBody>
      </p:sp>
      <p:sp>
        <p:nvSpPr>
          <p:cNvPr id="2265" name="Google Shape;2265;p159"/>
          <p:cNvSpPr txBox="1"/>
          <p:nvPr/>
        </p:nvSpPr>
        <p:spPr>
          <a:xfrm>
            <a:off x="9360162" y="5614609"/>
            <a:ext cx="2890486" cy="53860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{&lt;</a:t>
            </a:r>
            <a:r>
              <a:rPr lang="en-US" sz="1400" b="0" i="0" u="none" strike="noStrike" cap="none">
                <a:solidFill>
                  <a:schemeClr val="dk1"/>
                </a:solidFill>
                <a:latin typeface="Calibri"/>
                <a:ea typeface="Calibri"/>
                <a:cs typeface="Calibri"/>
                <a:sym typeface="Calibri"/>
              </a:rPr>
              <a:t>police, located in, hidden corner</a:t>
            </a:r>
            <a:r>
              <a:rPr lang="en-US" sz="1200" b="0" i="0" u="none" strike="noStrike" cap="none">
                <a:solidFill>
                  <a:schemeClr val="dk1"/>
                </a:solidFill>
                <a:latin typeface="Calibri"/>
                <a:ea typeface="Calibri"/>
                <a:cs typeface="Calibri"/>
                <a:sym typeface="Calibri"/>
              </a:rPr>
              <a:t>&gt;, </a:t>
            </a:r>
            <a:br>
              <a:rPr lang="en-US" sz="1200" b="0" i="0" u="none" strike="noStrike" cap="none">
                <a:solidFill>
                  <a:schemeClr val="dk1"/>
                </a:solidFill>
                <a:latin typeface="Calibri"/>
                <a:ea typeface="Calibri"/>
                <a:cs typeface="Calibri"/>
                <a:sym typeface="Calibri"/>
              </a:rPr>
            </a:br>
            <a:r>
              <a:rPr lang="en-US" sz="1200" b="0" i="0" u="none" strike="noStrike" cap="none">
                <a:solidFill>
                  <a:schemeClr val="dk1"/>
                </a:solidFill>
                <a:latin typeface="Calibri"/>
                <a:ea typeface="Calibri"/>
                <a:cs typeface="Calibri"/>
                <a:sym typeface="Calibri"/>
              </a:rPr>
              <a:t>&lt;</a:t>
            </a:r>
            <a:r>
              <a:rPr lang="en-US" sz="1400" b="0" i="0" u="none" strike="noStrike" cap="none">
                <a:solidFill>
                  <a:schemeClr val="dk1"/>
                </a:solidFill>
                <a:latin typeface="Calibri"/>
                <a:ea typeface="Calibri"/>
                <a:cs typeface="Calibri"/>
                <a:sym typeface="Calibri"/>
              </a:rPr>
              <a:t>police, blinded, the woman</a:t>
            </a:r>
            <a:r>
              <a:rPr lang="en-US" sz="1200" b="0" i="0" u="none" strike="noStrike" cap="none">
                <a:solidFill>
                  <a:schemeClr val="dk1"/>
                </a:solidFill>
                <a:latin typeface="Calibri"/>
                <a:ea typeface="Calibri"/>
                <a:cs typeface="Calibri"/>
                <a:sym typeface="Calibri"/>
              </a:rPr>
              <a:t>&gt;}</a:t>
            </a:r>
            <a:endParaRPr sz="1400" b="0" i="0" u="none" strike="noStrike" cap="none">
              <a:solidFill>
                <a:srgbClr val="000000"/>
              </a:solidFill>
              <a:latin typeface="Arial"/>
              <a:ea typeface="Arial"/>
              <a:cs typeface="Arial"/>
              <a:sym typeface="Arial"/>
            </a:endParaRPr>
          </a:p>
        </p:txBody>
      </p:sp>
      <p:sp>
        <p:nvSpPr>
          <p:cNvPr id="2266" name="Google Shape;2266;p159"/>
          <p:cNvSpPr/>
          <p:nvPr/>
        </p:nvSpPr>
        <p:spPr>
          <a:xfrm>
            <a:off x="5066259" y="4107878"/>
            <a:ext cx="399423" cy="365978"/>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67" name="Google Shape;2267;p159"/>
          <p:cNvSpPr/>
          <p:nvPr/>
        </p:nvSpPr>
        <p:spPr>
          <a:xfrm>
            <a:off x="5066259" y="4591757"/>
            <a:ext cx="399423" cy="365978"/>
          </a:xfrm>
          <a:prstGeom prst="ellipse">
            <a:avLst/>
          </a:prstGeom>
          <a:solidFill>
            <a:srgbClr val="385623"/>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68" name="Google Shape;2268;p159"/>
          <p:cNvSpPr/>
          <p:nvPr/>
        </p:nvSpPr>
        <p:spPr>
          <a:xfrm>
            <a:off x="5058816" y="3618152"/>
            <a:ext cx="399423" cy="365978"/>
          </a:xfrm>
          <a:prstGeom prst="ellipse">
            <a:avLst/>
          </a:prstGeom>
          <a:solidFill>
            <a:srgbClr val="C00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69" name="Google Shape;2269;p159"/>
          <p:cNvSpPr/>
          <p:nvPr/>
        </p:nvSpPr>
        <p:spPr>
          <a:xfrm>
            <a:off x="4548512" y="2959568"/>
            <a:ext cx="1537686"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Head</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Nodes</a:t>
            </a:r>
            <a:endParaRPr sz="1400" b="0" i="0" u="none" strike="noStrike" cap="none">
              <a:solidFill>
                <a:srgbClr val="000000"/>
              </a:solidFill>
              <a:latin typeface="Arial"/>
              <a:ea typeface="Arial"/>
              <a:cs typeface="Arial"/>
              <a:sym typeface="Arial"/>
            </a:endParaRPr>
          </a:p>
        </p:txBody>
      </p:sp>
      <p:sp>
        <p:nvSpPr>
          <p:cNvPr id="2270" name="Google Shape;2270;p159"/>
          <p:cNvSpPr/>
          <p:nvPr/>
        </p:nvSpPr>
        <p:spPr>
          <a:xfrm>
            <a:off x="7333433" y="3706443"/>
            <a:ext cx="275751" cy="236651"/>
          </a:xfrm>
          <a:prstGeom prst="ellipse">
            <a:avLst/>
          </a:prstGeom>
          <a:solidFill>
            <a:srgbClr val="FB7781"/>
          </a:solidFill>
          <a:ln w="12700" cap="flat" cmpd="sng">
            <a:solidFill>
              <a:srgbClr val="F4B0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2271" name="Google Shape;2271;p159"/>
          <p:cNvCxnSpPr>
            <a:endCxn id="2272" idx="2"/>
          </p:cNvCxnSpPr>
          <p:nvPr/>
        </p:nvCxnSpPr>
        <p:spPr>
          <a:xfrm rot="10800000" flipH="1">
            <a:off x="5458602" y="3466661"/>
            <a:ext cx="679800" cy="302400"/>
          </a:xfrm>
          <a:prstGeom prst="straightConnector1">
            <a:avLst/>
          </a:prstGeom>
          <a:noFill/>
          <a:ln w="9525" cap="flat" cmpd="sng">
            <a:solidFill>
              <a:schemeClr val="accent2"/>
            </a:solidFill>
            <a:prstDash val="solid"/>
            <a:miter lim="800000"/>
            <a:headEnd type="none" w="sm" len="sm"/>
            <a:tailEnd type="none" w="sm" len="sm"/>
          </a:ln>
        </p:spPr>
      </p:cxnSp>
      <p:cxnSp>
        <p:nvCxnSpPr>
          <p:cNvPr id="2273" name="Google Shape;2273;p159"/>
          <p:cNvCxnSpPr>
            <a:endCxn id="2272" idx="3"/>
          </p:cNvCxnSpPr>
          <p:nvPr/>
        </p:nvCxnSpPr>
        <p:spPr>
          <a:xfrm rot="10800000" flipH="1">
            <a:off x="5480385" y="3550329"/>
            <a:ext cx="698400" cy="742500"/>
          </a:xfrm>
          <a:prstGeom prst="straightConnector1">
            <a:avLst/>
          </a:prstGeom>
          <a:noFill/>
          <a:ln w="9525" cap="flat" cmpd="sng">
            <a:solidFill>
              <a:schemeClr val="accent2"/>
            </a:solidFill>
            <a:prstDash val="solid"/>
            <a:miter lim="800000"/>
            <a:headEnd type="none" w="sm" len="sm"/>
            <a:tailEnd type="none" w="sm" len="sm"/>
          </a:ln>
        </p:spPr>
      </p:cxnSp>
      <p:cxnSp>
        <p:nvCxnSpPr>
          <p:cNvPr id="2274" name="Google Shape;2274;p159"/>
          <p:cNvCxnSpPr>
            <a:stCxn id="2266" idx="6"/>
          </p:cNvCxnSpPr>
          <p:nvPr/>
        </p:nvCxnSpPr>
        <p:spPr>
          <a:xfrm>
            <a:off x="5465682" y="4290867"/>
            <a:ext cx="806100" cy="682500"/>
          </a:xfrm>
          <a:prstGeom prst="straightConnector1">
            <a:avLst/>
          </a:prstGeom>
          <a:noFill/>
          <a:ln w="9525" cap="flat" cmpd="sng">
            <a:solidFill>
              <a:schemeClr val="accent2"/>
            </a:solidFill>
            <a:prstDash val="solid"/>
            <a:miter lim="800000"/>
            <a:headEnd type="none" w="sm" len="sm"/>
            <a:tailEnd type="none" w="sm" len="sm"/>
          </a:ln>
        </p:spPr>
      </p:cxnSp>
      <p:cxnSp>
        <p:nvCxnSpPr>
          <p:cNvPr id="2275" name="Google Shape;2275;p159"/>
          <p:cNvCxnSpPr>
            <a:stCxn id="2266" idx="6"/>
            <a:endCxn id="2276" idx="2"/>
          </p:cNvCxnSpPr>
          <p:nvPr/>
        </p:nvCxnSpPr>
        <p:spPr>
          <a:xfrm rot="10800000" flipH="1">
            <a:off x="5465682" y="4114167"/>
            <a:ext cx="1095000" cy="176700"/>
          </a:xfrm>
          <a:prstGeom prst="straightConnector1">
            <a:avLst/>
          </a:prstGeom>
          <a:noFill/>
          <a:ln w="9525" cap="flat" cmpd="sng">
            <a:solidFill>
              <a:schemeClr val="accent2"/>
            </a:solidFill>
            <a:prstDash val="solid"/>
            <a:miter lim="800000"/>
            <a:headEnd type="none" w="sm" len="sm"/>
            <a:tailEnd type="none" w="sm" len="sm"/>
          </a:ln>
        </p:spPr>
      </p:cxnSp>
      <p:cxnSp>
        <p:nvCxnSpPr>
          <p:cNvPr id="2277" name="Google Shape;2277;p159"/>
          <p:cNvCxnSpPr>
            <a:stCxn id="2267" idx="6"/>
            <a:endCxn id="2272" idx="3"/>
          </p:cNvCxnSpPr>
          <p:nvPr/>
        </p:nvCxnSpPr>
        <p:spPr>
          <a:xfrm rot="10800000" flipH="1">
            <a:off x="5465682" y="3550446"/>
            <a:ext cx="713100" cy="1224300"/>
          </a:xfrm>
          <a:prstGeom prst="straightConnector1">
            <a:avLst/>
          </a:prstGeom>
          <a:noFill/>
          <a:ln w="9525" cap="flat" cmpd="sng">
            <a:solidFill>
              <a:schemeClr val="accent2"/>
            </a:solidFill>
            <a:prstDash val="solid"/>
            <a:miter lim="800000"/>
            <a:headEnd type="none" w="sm" len="sm"/>
            <a:tailEnd type="none" w="sm" len="sm"/>
          </a:ln>
        </p:spPr>
      </p:cxnSp>
      <p:cxnSp>
        <p:nvCxnSpPr>
          <p:cNvPr id="2278" name="Google Shape;2278;p159"/>
          <p:cNvCxnSpPr>
            <a:endCxn id="2270" idx="2"/>
          </p:cNvCxnSpPr>
          <p:nvPr/>
        </p:nvCxnSpPr>
        <p:spPr>
          <a:xfrm>
            <a:off x="5454533" y="3795968"/>
            <a:ext cx="1878900" cy="28800"/>
          </a:xfrm>
          <a:prstGeom prst="straightConnector1">
            <a:avLst/>
          </a:prstGeom>
          <a:noFill/>
          <a:ln w="9525" cap="flat" cmpd="sng">
            <a:solidFill>
              <a:schemeClr val="accent2"/>
            </a:solidFill>
            <a:prstDash val="solid"/>
            <a:miter lim="800000"/>
            <a:headEnd type="none" w="sm" len="sm"/>
            <a:tailEnd type="none" w="sm" len="sm"/>
          </a:ln>
        </p:spPr>
      </p:cxnSp>
      <p:cxnSp>
        <p:nvCxnSpPr>
          <p:cNvPr id="2279" name="Google Shape;2279;p159"/>
          <p:cNvCxnSpPr/>
          <p:nvPr/>
        </p:nvCxnSpPr>
        <p:spPr>
          <a:xfrm>
            <a:off x="5458701" y="3788911"/>
            <a:ext cx="1104321" cy="236378"/>
          </a:xfrm>
          <a:prstGeom prst="straightConnector1">
            <a:avLst/>
          </a:prstGeom>
          <a:noFill/>
          <a:ln w="9525" cap="flat" cmpd="sng">
            <a:solidFill>
              <a:schemeClr val="accent2"/>
            </a:solidFill>
            <a:prstDash val="solid"/>
            <a:miter lim="800000"/>
            <a:headEnd type="none" w="sm" len="sm"/>
            <a:tailEnd type="none" w="sm" len="sm"/>
          </a:ln>
        </p:spPr>
      </p:cxnSp>
      <p:cxnSp>
        <p:nvCxnSpPr>
          <p:cNvPr id="2280" name="Google Shape;2280;p159"/>
          <p:cNvCxnSpPr/>
          <p:nvPr/>
        </p:nvCxnSpPr>
        <p:spPr>
          <a:xfrm rot="10800000" flipH="1">
            <a:off x="5480532" y="4652788"/>
            <a:ext cx="2138650" cy="131947"/>
          </a:xfrm>
          <a:prstGeom prst="straightConnector1">
            <a:avLst/>
          </a:prstGeom>
          <a:noFill/>
          <a:ln w="9525" cap="flat" cmpd="sng">
            <a:solidFill>
              <a:schemeClr val="accent2"/>
            </a:solidFill>
            <a:prstDash val="solid"/>
            <a:miter lim="800000"/>
            <a:headEnd type="none" w="sm" len="sm"/>
            <a:tailEnd type="none" w="sm" len="sm"/>
          </a:ln>
        </p:spPr>
      </p:cxnSp>
      <p:cxnSp>
        <p:nvCxnSpPr>
          <p:cNvPr id="2281" name="Google Shape;2281;p159"/>
          <p:cNvCxnSpPr>
            <a:stCxn id="2267" idx="6"/>
          </p:cNvCxnSpPr>
          <p:nvPr/>
        </p:nvCxnSpPr>
        <p:spPr>
          <a:xfrm rot="10800000" flipH="1">
            <a:off x="5465682" y="4226046"/>
            <a:ext cx="1097400" cy="548700"/>
          </a:xfrm>
          <a:prstGeom prst="straightConnector1">
            <a:avLst/>
          </a:prstGeom>
          <a:noFill/>
          <a:ln w="9525" cap="flat" cmpd="sng">
            <a:solidFill>
              <a:schemeClr val="accent2"/>
            </a:solidFill>
            <a:prstDash val="solid"/>
            <a:miter lim="800000"/>
            <a:headEnd type="none" w="sm" len="sm"/>
            <a:tailEnd type="none" w="sm" len="sm"/>
          </a:ln>
        </p:spPr>
      </p:cxnSp>
      <p:cxnSp>
        <p:nvCxnSpPr>
          <p:cNvPr id="2282" name="Google Shape;2282;p159"/>
          <p:cNvCxnSpPr/>
          <p:nvPr/>
        </p:nvCxnSpPr>
        <p:spPr>
          <a:xfrm>
            <a:off x="5471413" y="4295188"/>
            <a:ext cx="2101673" cy="257228"/>
          </a:xfrm>
          <a:prstGeom prst="straightConnector1">
            <a:avLst/>
          </a:prstGeom>
          <a:noFill/>
          <a:ln w="9525" cap="flat" cmpd="sng">
            <a:solidFill>
              <a:schemeClr val="accent2"/>
            </a:solidFill>
            <a:prstDash val="solid"/>
            <a:miter lim="800000"/>
            <a:headEnd type="none" w="sm" len="sm"/>
            <a:tailEnd type="none" w="sm" len="sm"/>
          </a:ln>
        </p:spPr>
      </p:cxnSp>
      <p:cxnSp>
        <p:nvCxnSpPr>
          <p:cNvPr id="2283" name="Google Shape;2283;p159"/>
          <p:cNvCxnSpPr/>
          <p:nvPr/>
        </p:nvCxnSpPr>
        <p:spPr>
          <a:xfrm>
            <a:off x="5471411" y="4781718"/>
            <a:ext cx="760114" cy="275207"/>
          </a:xfrm>
          <a:prstGeom prst="straightConnector1">
            <a:avLst/>
          </a:prstGeom>
          <a:noFill/>
          <a:ln w="9525" cap="flat" cmpd="sng">
            <a:solidFill>
              <a:schemeClr val="accent2"/>
            </a:solidFill>
            <a:prstDash val="solid"/>
            <a:miter lim="800000"/>
            <a:headEnd type="none" w="sm" len="sm"/>
            <a:tailEnd type="none" w="sm" len="sm"/>
          </a:ln>
        </p:spPr>
      </p:cxnSp>
      <p:cxnSp>
        <p:nvCxnSpPr>
          <p:cNvPr id="2284" name="Google Shape;2284;p159"/>
          <p:cNvCxnSpPr/>
          <p:nvPr/>
        </p:nvCxnSpPr>
        <p:spPr>
          <a:xfrm>
            <a:off x="5460019" y="3826909"/>
            <a:ext cx="909382" cy="1111688"/>
          </a:xfrm>
          <a:prstGeom prst="straightConnector1">
            <a:avLst/>
          </a:prstGeom>
          <a:noFill/>
          <a:ln w="9525" cap="flat" cmpd="sng">
            <a:solidFill>
              <a:schemeClr val="accent2"/>
            </a:solidFill>
            <a:prstDash val="solid"/>
            <a:miter lim="800000"/>
            <a:headEnd type="none" w="sm" len="sm"/>
            <a:tailEnd type="none" w="sm" len="sm"/>
          </a:ln>
        </p:spPr>
      </p:cxnSp>
      <p:cxnSp>
        <p:nvCxnSpPr>
          <p:cNvPr id="2285" name="Google Shape;2285;p159"/>
          <p:cNvCxnSpPr/>
          <p:nvPr/>
        </p:nvCxnSpPr>
        <p:spPr>
          <a:xfrm>
            <a:off x="5460958" y="3826909"/>
            <a:ext cx="2124434" cy="813854"/>
          </a:xfrm>
          <a:prstGeom prst="straightConnector1">
            <a:avLst/>
          </a:prstGeom>
          <a:noFill/>
          <a:ln w="9525" cap="flat" cmpd="sng">
            <a:solidFill>
              <a:schemeClr val="accent2"/>
            </a:solidFill>
            <a:prstDash val="solid"/>
            <a:miter lim="800000"/>
            <a:headEnd type="none" w="sm" len="sm"/>
            <a:tailEnd type="none" w="sm" len="sm"/>
          </a:ln>
        </p:spPr>
      </p:cxnSp>
      <p:cxnSp>
        <p:nvCxnSpPr>
          <p:cNvPr id="2286" name="Google Shape;2286;p159"/>
          <p:cNvCxnSpPr>
            <a:stCxn id="2267" idx="6"/>
            <a:endCxn id="2270" idx="3"/>
          </p:cNvCxnSpPr>
          <p:nvPr/>
        </p:nvCxnSpPr>
        <p:spPr>
          <a:xfrm rot="10800000" flipH="1">
            <a:off x="5465682" y="3908346"/>
            <a:ext cx="1908000" cy="866400"/>
          </a:xfrm>
          <a:prstGeom prst="straightConnector1">
            <a:avLst/>
          </a:prstGeom>
          <a:noFill/>
          <a:ln w="9525" cap="flat" cmpd="sng">
            <a:solidFill>
              <a:schemeClr val="accent2"/>
            </a:solidFill>
            <a:prstDash val="solid"/>
            <a:miter lim="800000"/>
            <a:headEnd type="none" w="sm" len="sm"/>
            <a:tailEnd type="none" w="sm" len="sm"/>
          </a:ln>
        </p:spPr>
      </p:cxnSp>
      <p:sp>
        <p:nvSpPr>
          <p:cNvPr id="2287" name="Google Shape;2287;p159"/>
          <p:cNvSpPr/>
          <p:nvPr/>
        </p:nvSpPr>
        <p:spPr>
          <a:xfrm>
            <a:off x="6131548" y="3071638"/>
            <a:ext cx="534155"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262626"/>
                </a:solidFill>
                <a:latin typeface="Calibri"/>
                <a:ea typeface="Calibri"/>
                <a:cs typeface="Calibri"/>
                <a:sym typeface="Calibri"/>
              </a:rPr>
              <a:t>HK</a:t>
            </a:r>
            <a:endParaRPr sz="1400" b="0" i="0" u="none" strike="noStrike" cap="none">
              <a:solidFill>
                <a:srgbClr val="000000"/>
              </a:solidFill>
              <a:latin typeface="Arial"/>
              <a:ea typeface="Arial"/>
              <a:cs typeface="Arial"/>
              <a:sym typeface="Arial"/>
            </a:endParaRPr>
          </a:p>
        </p:txBody>
      </p:sp>
      <p:sp>
        <p:nvSpPr>
          <p:cNvPr id="2288" name="Google Shape;2288;p159"/>
          <p:cNvSpPr/>
          <p:nvPr/>
        </p:nvSpPr>
        <p:spPr>
          <a:xfrm>
            <a:off x="7049369" y="3365414"/>
            <a:ext cx="1338968"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262626"/>
                </a:solidFill>
                <a:latin typeface="Calibri"/>
                <a:ea typeface="Calibri"/>
                <a:cs typeface="Calibri"/>
                <a:sym typeface="Calibri"/>
              </a:rPr>
              <a:t>protestors</a:t>
            </a:r>
            <a:endParaRPr sz="1400" b="0" i="0" u="none" strike="noStrike" cap="none">
              <a:solidFill>
                <a:srgbClr val="000000"/>
              </a:solidFill>
              <a:latin typeface="Arial"/>
              <a:ea typeface="Arial"/>
              <a:cs typeface="Arial"/>
              <a:sym typeface="Arial"/>
            </a:endParaRPr>
          </a:p>
        </p:txBody>
      </p:sp>
      <p:sp>
        <p:nvSpPr>
          <p:cNvPr id="2289" name="Google Shape;2289;p159"/>
          <p:cNvSpPr/>
          <p:nvPr/>
        </p:nvSpPr>
        <p:spPr>
          <a:xfrm>
            <a:off x="7657453" y="4145144"/>
            <a:ext cx="980008"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262626"/>
                </a:solidFill>
                <a:latin typeface="Calibri"/>
                <a:ea typeface="Calibri"/>
                <a:cs typeface="Calibri"/>
                <a:sym typeface="Calibri"/>
              </a:rPr>
              <a:t>woman</a:t>
            </a:r>
            <a:endParaRPr sz="1400" b="0" i="0" u="none" strike="noStrike" cap="none">
              <a:solidFill>
                <a:srgbClr val="000000"/>
              </a:solidFill>
              <a:latin typeface="Arial"/>
              <a:ea typeface="Arial"/>
              <a:cs typeface="Arial"/>
              <a:sym typeface="Arial"/>
            </a:endParaRPr>
          </a:p>
        </p:txBody>
      </p:sp>
      <p:sp>
        <p:nvSpPr>
          <p:cNvPr id="2290" name="Google Shape;2290;p159"/>
          <p:cNvSpPr/>
          <p:nvPr/>
        </p:nvSpPr>
        <p:spPr>
          <a:xfrm>
            <a:off x="5910608" y="5151859"/>
            <a:ext cx="1063720"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262626"/>
                </a:solidFill>
                <a:latin typeface="Calibri"/>
                <a:ea typeface="Calibri"/>
                <a:cs typeface="Calibri"/>
                <a:sym typeface="Calibri"/>
              </a:rPr>
              <a:t>activists</a:t>
            </a:r>
            <a:endParaRPr sz="1400" b="0" i="0" u="none" strike="noStrike" cap="none">
              <a:solidFill>
                <a:srgbClr val="000000"/>
              </a:solidFill>
              <a:latin typeface="Arial"/>
              <a:ea typeface="Arial"/>
              <a:cs typeface="Arial"/>
              <a:sym typeface="Arial"/>
            </a:endParaRPr>
          </a:p>
        </p:txBody>
      </p:sp>
      <p:sp>
        <p:nvSpPr>
          <p:cNvPr id="2291" name="Google Shape;2291;p159"/>
          <p:cNvSpPr/>
          <p:nvPr/>
        </p:nvSpPr>
        <p:spPr>
          <a:xfrm>
            <a:off x="7694730" y="4924679"/>
            <a:ext cx="1402430"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262626"/>
                </a:solidFill>
                <a:latin typeface="Calibri"/>
                <a:ea typeface="Calibri"/>
                <a:cs typeface="Calibri"/>
                <a:sym typeface="Calibri"/>
              </a:rPr>
              <a:t>Tsim Sha Tsui</a:t>
            </a:r>
            <a:endParaRPr sz="1800" b="0" i="0" u="none" strike="noStrike" cap="none">
              <a:solidFill>
                <a:srgbClr val="262626"/>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262626"/>
                </a:solidFill>
                <a:latin typeface="Calibri"/>
                <a:ea typeface="Calibri"/>
                <a:cs typeface="Calibri"/>
                <a:sym typeface="Calibri"/>
              </a:rPr>
              <a:t>bus stop</a:t>
            </a:r>
            <a:endParaRPr sz="1400" b="0" i="0" u="none" strike="noStrike" cap="none">
              <a:solidFill>
                <a:srgbClr val="000000"/>
              </a:solidFill>
              <a:latin typeface="Arial"/>
              <a:ea typeface="Arial"/>
              <a:cs typeface="Arial"/>
              <a:sym typeface="Arial"/>
            </a:endParaRPr>
          </a:p>
        </p:txBody>
      </p:sp>
      <p:cxnSp>
        <p:nvCxnSpPr>
          <p:cNvPr id="2292" name="Google Shape;2292;p159"/>
          <p:cNvCxnSpPr/>
          <p:nvPr/>
        </p:nvCxnSpPr>
        <p:spPr>
          <a:xfrm>
            <a:off x="7886936" y="4616816"/>
            <a:ext cx="310213" cy="96004"/>
          </a:xfrm>
          <a:prstGeom prst="straightConnector1">
            <a:avLst/>
          </a:prstGeom>
          <a:noFill/>
          <a:ln w="19050" cap="flat" cmpd="sng">
            <a:solidFill>
              <a:schemeClr val="accent2"/>
            </a:solidFill>
            <a:prstDash val="solid"/>
            <a:miter lim="800000"/>
            <a:headEnd type="none" w="sm" len="sm"/>
            <a:tailEnd type="none" w="sm" len="sm"/>
          </a:ln>
        </p:spPr>
      </p:cxnSp>
      <p:cxnSp>
        <p:nvCxnSpPr>
          <p:cNvPr id="2293" name="Google Shape;2293;p159"/>
          <p:cNvCxnSpPr>
            <a:stCxn id="2272" idx="5"/>
            <a:endCxn id="2276" idx="1"/>
          </p:cNvCxnSpPr>
          <p:nvPr/>
        </p:nvCxnSpPr>
        <p:spPr>
          <a:xfrm>
            <a:off x="6373770" y="3550329"/>
            <a:ext cx="227100" cy="480300"/>
          </a:xfrm>
          <a:prstGeom prst="straightConnector1">
            <a:avLst/>
          </a:prstGeom>
          <a:noFill/>
          <a:ln w="19050" cap="flat" cmpd="sng">
            <a:solidFill>
              <a:schemeClr val="accent2"/>
            </a:solidFill>
            <a:prstDash val="solid"/>
            <a:miter lim="800000"/>
            <a:headEnd type="none" w="sm" len="sm"/>
            <a:tailEnd type="none" w="sm" len="sm"/>
          </a:ln>
        </p:spPr>
      </p:cxnSp>
      <p:cxnSp>
        <p:nvCxnSpPr>
          <p:cNvPr id="2294" name="Google Shape;2294;p159"/>
          <p:cNvCxnSpPr>
            <a:endCxn id="2270" idx="3"/>
          </p:cNvCxnSpPr>
          <p:nvPr/>
        </p:nvCxnSpPr>
        <p:spPr>
          <a:xfrm rot="10800000" flipH="1">
            <a:off x="6840116" y="3908437"/>
            <a:ext cx="533700" cy="248100"/>
          </a:xfrm>
          <a:prstGeom prst="straightConnector1">
            <a:avLst/>
          </a:prstGeom>
          <a:noFill/>
          <a:ln w="19050" cap="flat" cmpd="sng">
            <a:solidFill>
              <a:schemeClr val="accent2"/>
            </a:solidFill>
            <a:prstDash val="solid"/>
            <a:miter lim="800000"/>
            <a:headEnd type="none" w="sm" len="sm"/>
            <a:tailEnd type="none" w="sm" len="sm"/>
          </a:ln>
        </p:spPr>
      </p:cxnSp>
      <p:cxnSp>
        <p:nvCxnSpPr>
          <p:cNvPr id="2295" name="Google Shape;2295;p159"/>
          <p:cNvCxnSpPr/>
          <p:nvPr/>
        </p:nvCxnSpPr>
        <p:spPr>
          <a:xfrm>
            <a:off x="6819716" y="4161407"/>
            <a:ext cx="799473" cy="290638"/>
          </a:xfrm>
          <a:prstGeom prst="straightConnector1">
            <a:avLst/>
          </a:prstGeom>
          <a:noFill/>
          <a:ln w="34925" cap="flat" cmpd="sng">
            <a:solidFill>
              <a:schemeClr val="accent2"/>
            </a:solidFill>
            <a:prstDash val="solid"/>
            <a:miter lim="800000"/>
            <a:headEnd type="none" w="sm" len="sm"/>
            <a:tailEnd type="none" w="sm" len="sm"/>
          </a:ln>
        </p:spPr>
      </p:cxnSp>
      <p:cxnSp>
        <p:nvCxnSpPr>
          <p:cNvPr id="2296" name="Google Shape;2296;p159"/>
          <p:cNvCxnSpPr/>
          <p:nvPr/>
        </p:nvCxnSpPr>
        <p:spPr>
          <a:xfrm>
            <a:off x="7547413" y="3941204"/>
            <a:ext cx="183079" cy="469273"/>
          </a:xfrm>
          <a:prstGeom prst="straightConnector1">
            <a:avLst/>
          </a:prstGeom>
          <a:noFill/>
          <a:ln w="19050" cap="flat" cmpd="sng">
            <a:solidFill>
              <a:schemeClr val="accent2"/>
            </a:solidFill>
            <a:prstDash val="solid"/>
            <a:miter lim="800000"/>
            <a:headEnd type="none" w="sm" len="sm"/>
            <a:tailEnd type="none" w="sm" len="sm"/>
          </a:ln>
        </p:spPr>
      </p:cxnSp>
      <p:cxnSp>
        <p:nvCxnSpPr>
          <p:cNvPr id="2297" name="Google Shape;2297;p159"/>
          <p:cNvCxnSpPr>
            <a:stCxn id="2276" idx="4"/>
          </p:cNvCxnSpPr>
          <p:nvPr/>
        </p:nvCxnSpPr>
        <p:spPr>
          <a:xfrm flipH="1">
            <a:off x="6369323" y="4232594"/>
            <a:ext cx="329100" cy="705900"/>
          </a:xfrm>
          <a:prstGeom prst="straightConnector1">
            <a:avLst/>
          </a:prstGeom>
          <a:noFill/>
          <a:ln w="19050" cap="flat" cmpd="sng">
            <a:solidFill>
              <a:schemeClr val="accent2"/>
            </a:solidFill>
            <a:prstDash val="solid"/>
            <a:miter lim="800000"/>
            <a:headEnd type="none" w="sm" len="sm"/>
            <a:tailEnd type="none" w="sm" len="sm"/>
          </a:ln>
        </p:spPr>
      </p:cxnSp>
      <p:cxnSp>
        <p:nvCxnSpPr>
          <p:cNvPr id="2298" name="Google Shape;2298;p159"/>
          <p:cNvCxnSpPr/>
          <p:nvPr/>
        </p:nvCxnSpPr>
        <p:spPr>
          <a:xfrm>
            <a:off x="7651356" y="3792385"/>
            <a:ext cx="736989" cy="109126"/>
          </a:xfrm>
          <a:prstGeom prst="straightConnector1">
            <a:avLst/>
          </a:prstGeom>
          <a:noFill/>
          <a:ln w="19050" cap="flat" cmpd="sng">
            <a:solidFill>
              <a:schemeClr val="accent2"/>
            </a:solidFill>
            <a:prstDash val="solid"/>
            <a:miter lim="800000"/>
            <a:headEnd type="none" w="sm" len="sm"/>
            <a:tailEnd type="none" w="sm" len="sm"/>
          </a:ln>
        </p:spPr>
      </p:cxnSp>
      <p:sp>
        <p:nvSpPr>
          <p:cNvPr id="2299" name="Google Shape;2299;p159"/>
          <p:cNvSpPr/>
          <p:nvPr/>
        </p:nvSpPr>
        <p:spPr>
          <a:xfrm>
            <a:off x="8086428" y="3609547"/>
            <a:ext cx="1047420"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3F3F3F"/>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cxnSp>
        <p:nvCxnSpPr>
          <p:cNvPr id="2300" name="Google Shape;2300;p159"/>
          <p:cNvCxnSpPr>
            <a:endCxn id="2301" idx="0"/>
          </p:cNvCxnSpPr>
          <p:nvPr/>
        </p:nvCxnSpPr>
        <p:spPr>
          <a:xfrm>
            <a:off x="6761812" y="4238759"/>
            <a:ext cx="294000" cy="303600"/>
          </a:xfrm>
          <a:prstGeom prst="straightConnector1">
            <a:avLst/>
          </a:prstGeom>
          <a:noFill/>
          <a:ln w="34925" cap="flat" cmpd="sng">
            <a:solidFill>
              <a:schemeClr val="accent2"/>
            </a:solidFill>
            <a:prstDash val="solid"/>
            <a:miter lim="800000"/>
            <a:headEnd type="none" w="sm" len="sm"/>
            <a:tailEnd type="none" w="sm" len="sm"/>
          </a:ln>
        </p:spPr>
      </p:cxnSp>
      <p:sp>
        <p:nvSpPr>
          <p:cNvPr id="2302" name="Google Shape;2302;p159"/>
          <p:cNvSpPr/>
          <p:nvPr/>
        </p:nvSpPr>
        <p:spPr>
          <a:xfrm>
            <a:off x="7571452" y="4454304"/>
            <a:ext cx="275751" cy="236651"/>
          </a:xfrm>
          <a:prstGeom prst="ellipse">
            <a:avLst/>
          </a:prstGeom>
          <a:solidFill>
            <a:srgbClr val="FB7781"/>
          </a:solidFill>
          <a:ln w="12700" cap="flat" cmpd="sng">
            <a:solidFill>
              <a:srgbClr val="F4B0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03" name="Google Shape;2303;p159"/>
          <p:cNvSpPr/>
          <p:nvPr/>
        </p:nvSpPr>
        <p:spPr>
          <a:xfrm>
            <a:off x="8215215" y="4688028"/>
            <a:ext cx="275751" cy="236651"/>
          </a:xfrm>
          <a:prstGeom prst="ellipse">
            <a:avLst/>
          </a:prstGeom>
          <a:solidFill>
            <a:srgbClr val="FB7781"/>
          </a:solidFill>
          <a:ln w="12700" cap="flat" cmpd="sng">
            <a:solidFill>
              <a:srgbClr val="F4B0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72" name="Google Shape;2272;p159"/>
          <p:cNvSpPr/>
          <p:nvPr/>
        </p:nvSpPr>
        <p:spPr>
          <a:xfrm>
            <a:off x="6138402" y="3348335"/>
            <a:ext cx="275751" cy="236651"/>
          </a:xfrm>
          <a:prstGeom prst="ellipse">
            <a:avLst/>
          </a:prstGeom>
          <a:solidFill>
            <a:srgbClr val="FB7781"/>
          </a:solidFill>
          <a:ln w="12700" cap="flat" cmpd="sng">
            <a:solidFill>
              <a:srgbClr val="F4B0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01" name="Google Shape;2301;p159"/>
          <p:cNvSpPr/>
          <p:nvPr/>
        </p:nvSpPr>
        <p:spPr>
          <a:xfrm>
            <a:off x="6917937" y="4542359"/>
            <a:ext cx="275751" cy="236651"/>
          </a:xfrm>
          <a:prstGeom prst="ellipse">
            <a:avLst/>
          </a:prstGeom>
          <a:solidFill>
            <a:srgbClr val="548135"/>
          </a:solidFill>
          <a:ln w="12700" cap="flat" cmpd="sng">
            <a:solidFill>
              <a:srgbClr val="F4B0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76" name="Google Shape;2276;p159"/>
          <p:cNvSpPr/>
          <p:nvPr/>
        </p:nvSpPr>
        <p:spPr>
          <a:xfrm>
            <a:off x="6560548" y="3995943"/>
            <a:ext cx="275751" cy="236651"/>
          </a:xfrm>
          <a:prstGeom prst="ellipse">
            <a:avLst/>
          </a:prstGeom>
          <a:solidFill>
            <a:srgbClr val="FB7781"/>
          </a:solidFill>
          <a:ln w="12700" cap="flat" cmpd="sng">
            <a:solidFill>
              <a:srgbClr val="F4B0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04" name="Google Shape;2304;p159"/>
          <p:cNvSpPr/>
          <p:nvPr/>
        </p:nvSpPr>
        <p:spPr>
          <a:xfrm>
            <a:off x="9457754" y="2008473"/>
            <a:ext cx="2669265" cy="4273882"/>
          </a:xfrm>
          <a:prstGeom prst="rect">
            <a:avLst/>
          </a:prstGeom>
          <a:noFill/>
          <a:ln w="28575" cap="flat" cmpd="sng">
            <a:solidFill>
              <a:srgbClr val="26262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05" name="Google Shape;2305;p159"/>
          <p:cNvSpPr/>
          <p:nvPr/>
        </p:nvSpPr>
        <p:spPr>
          <a:xfrm>
            <a:off x="7049162" y="2969388"/>
            <a:ext cx="275751" cy="236651"/>
          </a:xfrm>
          <a:prstGeom prst="ellipse">
            <a:avLst/>
          </a:prstGeom>
          <a:solidFill>
            <a:srgbClr val="8DA9DB"/>
          </a:solidFill>
          <a:ln w="12700" cap="flat" cmpd="sng">
            <a:solidFill>
              <a:srgbClr val="F4B0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2306" name="Google Shape;2306;p159"/>
          <p:cNvCxnSpPr>
            <a:endCxn id="2305" idx="3"/>
          </p:cNvCxnSpPr>
          <p:nvPr/>
        </p:nvCxnSpPr>
        <p:spPr>
          <a:xfrm rot="10800000" flipH="1">
            <a:off x="5474045" y="3171382"/>
            <a:ext cx="1615500" cy="1112100"/>
          </a:xfrm>
          <a:prstGeom prst="straightConnector1">
            <a:avLst/>
          </a:prstGeom>
          <a:noFill/>
          <a:ln w="9525" cap="flat" cmpd="sng">
            <a:solidFill>
              <a:schemeClr val="accent2"/>
            </a:solidFill>
            <a:prstDash val="solid"/>
            <a:miter lim="800000"/>
            <a:headEnd type="none" w="sm" len="sm"/>
            <a:tailEnd type="none" w="sm" len="sm"/>
          </a:ln>
        </p:spPr>
      </p:cxnSp>
      <p:sp>
        <p:nvSpPr>
          <p:cNvPr id="2307" name="Google Shape;2307;p159"/>
          <p:cNvSpPr/>
          <p:nvPr/>
        </p:nvSpPr>
        <p:spPr>
          <a:xfrm>
            <a:off x="6813760" y="2654387"/>
            <a:ext cx="1047420"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262626"/>
                </a:solidFill>
                <a:latin typeface="Calibri"/>
                <a:ea typeface="Calibri"/>
                <a:cs typeface="Calibri"/>
                <a:sym typeface="Calibri"/>
              </a:rPr>
              <a:t>crowd</a:t>
            </a:r>
            <a:endParaRPr sz="1400" b="0" i="0" u="none" strike="noStrike" cap="none">
              <a:solidFill>
                <a:srgbClr val="000000"/>
              </a:solidFill>
              <a:latin typeface="Arial"/>
              <a:ea typeface="Arial"/>
              <a:cs typeface="Arial"/>
              <a:sym typeface="Arial"/>
            </a:endParaRPr>
          </a:p>
        </p:txBody>
      </p:sp>
      <p:cxnSp>
        <p:nvCxnSpPr>
          <p:cNvPr id="2308" name="Google Shape;2308;p159"/>
          <p:cNvCxnSpPr>
            <a:stCxn id="2276" idx="0"/>
            <a:endCxn id="2305" idx="4"/>
          </p:cNvCxnSpPr>
          <p:nvPr/>
        </p:nvCxnSpPr>
        <p:spPr>
          <a:xfrm rot="10800000" flipH="1">
            <a:off x="6698423" y="3206043"/>
            <a:ext cx="488700" cy="789900"/>
          </a:xfrm>
          <a:prstGeom prst="straightConnector1">
            <a:avLst/>
          </a:prstGeom>
          <a:noFill/>
          <a:ln w="34925" cap="flat" cmpd="sng">
            <a:solidFill>
              <a:schemeClr val="accent2"/>
            </a:solidFill>
            <a:prstDash val="solid"/>
            <a:miter lim="800000"/>
            <a:headEnd type="none" w="sm" len="sm"/>
            <a:tailEnd type="none" w="sm" len="sm"/>
          </a:ln>
        </p:spPr>
      </p:cxnSp>
      <p:cxnSp>
        <p:nvCxnSpPr>
          <p:cNvPr id="2309" name="Google Shape;2309;p159"/>
          <p:cNvCxnSpPr/>
          <p:nvPr/>
        </p:nvCxnSpPr>
        <p:spPr>
          <a:xfrm flipH="1">
            <a:off x="5835615" y="3416415"/>
            <a:ext cx="31038" cy="1911444"/>
          </a:xfrm>
          <a:prstGeom prst="straightConnector1">
            <a:avLst/>
          </a:prstGeom>
          <a:noFill/>
          <a:ln w="12700" cap="flat" cmpd="sng">
            <a:solidFill>
              <a:srgbClr val="262626"/>
            </a:solidFill>
            <a:prstDash val="dashDot"/>
            <a:miter lim="800000"/>
            <a:headEnd type="none" w="sm" len="sm"/>
            <a:tailEnd type="none" w="sm" len="sm"/>
          </a:ln>
        </p:spPr>
      </p:cxnSp>
      <p:cxnSp>
        <p:nvCxnSpPr>
          <p:cNvPr id="2310" name="Google Shape;2310;p159"/>
          <p:cNvCxnSpPr>
            <a:endCxn id="2305" idx="2"/>
          </p:cNvCxnSpPr>
          <p:nvPr/>
        </p:nvCxnSpPr>
        <p:spPr>
          <a:xfrm rot="10800000" flipH="1">
            <a:off x="6408962" y="3087714"/>
            <a:ext cx="640200" cy="333300"/>
          </a:xfrm>
          <a:prstGeom prst="straightConnector1">
            <a:avLst/>
          </a:prstGeom>
          <a:noFill/>
          <a:ln w="19050" cap="flat" cmpd="sng">
            <a:solidFill>
              <a:schemeClr val="accent2"/>
            </a:solidFill>
            <a:prstDash val="solid"/>
            <a:miter lim="800000"/>
            <a:headEnd type="none" w="sm" len="sm"/>
            <a:tailEnd type="none" w="sm" len="sm"/>
          </a:ln>
        </p:spPr>
      </p:cxnSp>
      <p:cxnSp>
        <p:nvCxnSpPr>
          <p:cNvPr id="2311" name="Google Shape;2311;p159"/>
          <p:cNvCxnSpPr>
            <a:stCxn id="2267" idx="6"/>
            <a:endCxn id="2305" idx="3"/>
          </p:cNvCxnSpPr>
          <p:nvPr/>
        </p:nvCxnSpPr>
        <p:spPr>
          <a:xfrm rot="10800000" flipH="1">
            <a:off x="5465682" y="3171246"/>
            <a:ext cx="1623900" cy="1603500"/>
          </a:xfrm>
          <a:prstGeom prst="straightConnector1">
            <a:avLst/>
          </a:prstGeom>
          <a:noFill/>
          <a:ln w="9525" cap="flat" cmpd="sng">
            <a:solidFill>
              <a:schemeClr val="accent2"/>
            </a:solidFill>
            <a:prstDash val="solid"/>
            <a:miter lim="800000"/>
            <a:headEnd type="none" w="sm" len="sm"/>
            <a:tailEnd type="none" w="sm" len="sm"/>
          </a:ln>
        </p:spPr>
      </p:cxnSp>
      <p:sp>
        <p:nvSpPr>
          <p:cNvPr id="2312" name="Google Shape;2312;p159"/>
          <p:cNvSpPr/>
          <p:nvPr/>
        </p:nvSpPr>
        <p:spPr>
          <a:xfrm rot="4057056">
            <a:off x="11653149" y="5326508"/>
            <a:ext cx="567933" cy="123548"/>
          </a:xfrm>
          <a:prstGeom prst="curvedDownArrow">
            <a:avLst>
              <a:gd name="adj1" fmla="val 25000"/>
              <a:gd name="adj2" fmla="val 50000"/>
              <a:gd name="adj3" fmla="val 25000"/>
            </a:avLst>
          </a:prstGeom>
          <a:solidFill>
            <a:srgbClr val="7B7B7B"/>
          </a:solidFill>
          <a:ln w="12700" cap="flat" cmpd="sng">
            <a:solidFill>
              <a:srgbClr val="7B7B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13" name="Google Shape;2313;p159"/>
          <p:cNvSpPr/>
          <p:nvPr/>
        </p:nvSpPr>
        <p:spPr>
          <a:xfrm>
            <a:off x="9912694" y="5105846"/>
            <a:ext cx="579679" cy="282439"/>
          </a:xfrm>
          <a:prstGeom prst="rect">
            <a:avLst/>
          </a:prstGeom>
          <a:noFill/>
          <a:ln w="12700" cap="flat" cmpd="sng">
            <a:solidFill>
              <a:srgbClr val="26262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314" name="Google Shape;2314;p159" descr="Database icon - Themeisle Icons Graphics"/>
          <p:cNvPicPr preferRelativeResize="0"/>
          <p:nvPr/>
        </p:nvPicPr>
        <p:blipFill rotWithShape="1">
          <a:blip r:embed="rId4">
            <a:alphaModFix/>
          </a:blip>
          <a:srcRect/>
          <a:stretch/>
        </p:blipFill>
        <p:spPr>
          <a:xfrm>
            <a:off x="7718353" y="2004088"/>
            <a:ext cx="406090" cy="541085"/>
          </a:xfrm>
          <a:prstGeom prst="rect">
            <a:avLst/>
          </a:prstGeom>
          <a:noFill/>
          <a:ln>
            <a:noFill/>
          </a:ln>
        </p:spPr>
      </p:pic>
      <p:sp>
        <p:nvSpPr>
          <p:cNvPr id="2315" name="Google Shape;2315;p159"/>
          <p:cNvSpPr/>
          <p:nvPr/>
        </p:nvSpPr>
        <p:spPr>
          <a:xfrm>
            <a:off x="8115487" y="1816355"/>
            <a:ext cx="1105431"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External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Knowledge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Base</a:t>
            </a:r>
            <a:endParaRPr sz="1400" b="0" i="0" u="none" strike="noStrike" cap="none">
              <a:solidFill>
                <a:srgbClr val="000000"/>
              </a:solidFill>
              <a:latin typeface="Arial"/>
              <a:ea typeface="Arial"/>
              <a:cs typeface="Arial"/>
              <a:sym typeface="Arial"/>
            </a:endParaRPr>
          </a:p>
        </p:txBody>
      </p:sp>
      <p:cxnSp>
        <p:nvCxnSpPr>
          <p:cNvPr id="2316" name="Google Shape;2316;p159"/>
          <p:cNvCxnSpPr/>
          <p:nvPr/>
        </p:nvCxnSpPr>
        <p:spPr>
          <a:xfrm rot="10800000" flipH="1">
            <a:off x="7304539" y="2586738"/>
            <a:ext cx="603004" cy="885099"/>
          </a:xfrm>
          <a:prstGeom prst="straightConnector1">
            <a:avLst/>
          </a:prstGeom>
          <a:noFill/>
          <a:ln w="47625" cap="flat" cmpd="sng">
            <a:solidFill>
              <a:srgbClr val="DBDBDB"/>
            </a:solidFill>
            <a:prstDash val="solid"/>
            <a:miter lim="800000"/>
            <a:headEnd type="none" w="sm" len="sm"/>
            <a:tailEnd type="triangle" w="med" len="med"/>
          </a:ln>
        </p:spPr>
      </p:cxnSp>
      <p:sp>
        <p:nvSpPr>
          <p:cNvPr id="2317" name="Google Shape;2317;p159"/>
          <p:cNvSpPr txBox="1"/>
          <p:nvPr/>
        </p:nvSpPr>
        <p:spPr>
          <a:xfrm>
            <a:off x="7855921" y="2690903"/>
            <a:ext cx="1193122" cy="61555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US" sz="1700" b="0" i="0" u="none" strike="noStrike" cap="none">
                <a:solidFill>
                  <a:srgbClr val="3A3838"/>
                </a:solidFill>
                <a:latin typeface="Calibri"/>
                <a:ea typeface="Calibri"/>
                <a:cs typeface="Calibri"/>
                <a:sym typeface="Calibri"/>
              </a:rPr>
              <a:t>Entity Linking</a:t>
            </a:r>
            <a:endParaRPr sz="1400" b="0" i="0" u="none" strike="noStrike" cap="none">
              <a:solidFill>
                <a:srgbClr val="000000"/>
              </a:solidFill>
              <a:latin typeface="Arial"/>
              <a:ea typeface="Arial"/>
              <a:cs typeface="Arial"/>
              <a:sym typeface="Arial"/>
            </a:endParaRPr>
          </a:p>
        </p:txBody>
      </p:sp>
      <p:sp>
        <p:nvSpPr>
          <p:cNvPr id="2318" name="Google Shape;2318;p159"/>
          <p:cNvSpPr/>
          <p:nvPr/>
        </p:nvSpPr>
        <p:spPr>
          <a:xfrm>
            <a:off x="134290" y="2094415"/>
            <a:ext cx="1046448" cy="266249"/>
          </a:xfrm>
          <a:prstGeom prst="rect">
            <a:avLst/>
          </a:prstGeom>
          <a:noFill/>
          <a:ln w="3175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19" name="Google Shape;2319;p159"/>
          <p:cNvSpPr/>
          <p:nvPr/>
        </p:nvSpPr>
        <p:spPr>
          <a:xfrm>
            <a:off x="126707" y="2624990"/>
            <a:ext cx="976885" cy="292388"/>
          </a:xfrm>
          <a:prstGeom prst="rect">
            <a:avLst/>
          </a:prstGeom>
          <a:noFill/>
          <a:ln w="3175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20" name="Google Shape;2320;p159"/>
          <p:cNvSpPr/>
          <p:nvPr/>
        </p:nvSpPr>
        <p:spPr>
          <a:xfrm>
            <a:off x="131661" y="2340032"/>
            <a:ext cx="4059006" cy="306007"/>
          </a:xfrm>
          <a:prstGeom prst="rect">
            <a:avLst/>
          </a:prstGeom>
          <a:noFill/>
          <a:ln w="3175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21" name="Google Shape;2321;p159"/>
          <p:cNvSpPr/>
          <p:nvPr/>
        </p:nvSpPr>
        <p:spPr>
          <a:xfrm>
            <a:off x="1098287" y="2630791"/>
            <a:ext cx="646965" cy="286589"/>
          </a:xfrm>
          <a:prstGeom prst="rect">
            <a:avLst/>
          </a:prstGeom>
          <a:noFill/>
          <a:ln w="3175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22" name="Google Shape;2322;p159"/>
          <p:cNvSpPr/>
          <p:nvPr/>
        </p:nvSpPr>
        <p:spPr>
          <a:xfrm>
            <a:off x="5074132" y="5099523"/>
            <a:ext cx="406400" cy="369332"/>
          </a:xfrm>
          <a:prstGeom prst="ellipse">
            <a:avLst/>
          </a:prstGeom>
          <a:solidFill>
            <a:srgbClr val="8839C6"/>
          </a:solidFill>
          <a:ln w="127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2323" name="Google Shape;2323;p159"/>
          <p:cNvCxnSpPr/>
          <p:nvPr/>
        </p:nvCxnSpPr>
        <p:spPr>
          <a:xfrm rot="10800000" flipH="1">
            <a:off x="5488756" y="5140591"/>
            <a:ext cx="783152" cy="124632"/>
          </a:xfrm>
          <a:prstGeom prst="straightConnector1">
            <a:avLst/>
          </a:prstGeom>
          <a:noFill/>
          <a:ln w="9525" cap="flat" cmpd="sng">
            <a:solidFill>
              <a:schemeClr val="accent2"/>
            </a:solidFill>
            <a:prstDash val="solid"/>
            <a:miter lim="800000"/>
            <a:headEnd type="none" w="sm" len="sm"/>
            <a:tailEnd type="none" w="sm" len="sm"/>
          </a:ln>
        </p:spPr>
      </p:cxnSp>
      <p:cxnSp>
        <p:nvCxnSpPr>
          <p:cNvPr id="2324" name="Google Shape;2324;p159"/>
          <p:cNvCxnSpPr>
            <a:stCxn id="2322" idx="6"/>
            <a:endCxn id="2272" idx="3"/>
          </p:cNvCxnSpPr>
          <p:nvPr/>
        </p:nvCxnSpPr>
        <p:spPr>
          <a:xfrm rot="10800000" flipH="1">
            <a:off x="5480532" y="3550189"/>
            <a:ext cx="698400" cy="1734000"/>
          </a:xfrm>
          <a:prstGeom prst="straightConnector1">
            <a:avLst/>
          </a:prstGeom>
          <a:noFill/>
          <a:ln w="9525" cap="flat" cmpd="sng">
            <a:solidFill>
              <a:schemeClr val="accent2"/>
            </a:solidFill>
            <a:prstDash val="solid"/>
            <a:miter lim="800000"/>
            <a:headEnd type="none" w="sm" len="sm"/>
            <a:tailEnd type="none" w="sm" len="sm"/>
          </a:ln>
        </p:spPr>
      </p:cxnSp>
      <p:cxnSp>
        <p:nvCxnSpPr>
          <p:cNvPr id="2325" name="Google Shape;2325;p159"/>
          <p:cNvCxnSpPr>
            <a:endCxn id="2305" idx="3"/>
          </p:cNvCxnSpPr>
          <p:nvPr/>
        </p:nvCxnSpPr>
        <p:spPr>
          <a:xfrm rot="10800000" flipH="1">
            <a:off x="5489645" y="3171382"/>
            <a:ext cx="1599900" cy="2069100"/>
          </a:xfrm>
          <a:prstGeom prst="straightConnector1">
            <a:avLst/>
          </a:prstGeom>
          <a:noFill/>
          <a:ln w="9525" cap="flat" cmpd="sng">
            <a:solidFill>
              <a:schemeClr val="accent2"/>
            </a:solidFill>
            <a:prstDash val="solid"/>
            <a:miter lim="800000"/>
            <a:headEnd type="none" w="sm" len="sm"/>
            <a:tailEnd type="none" w="sm" len="sm"/>
          </a:ln>
        </p:spPr>
      </p:cxnSp>
      <p:cxnSp>
        <p:nvCxnSpPr>
          <p:cNvPr id="2326" name="Google Shape;2326;p159"/>
          <p:cNvCxnSpPr>
            <a:endCxn id="2270" idx="3"/>
          </p:cNvCxnSpPr>
          <p:nvPr/>
        </p:nvCxnSpPr>
        <p:spPr>
          <a:xfrm rot="10800000" flipH="1">
            <a:off x="5508116" y="3908437"/>
            <a:ext cx="1865700" cy="1311600"/>
          </a:xfrm>
          <a:prstGeom prst="straightConnector1">
            <a:avLst/>
          </a:prstGeom>
          <a:noFill/>
          <a:ln w="9525" cap="flat" cmpd="sng">
            <a:solidFill>
              <a:schemeClr val="accent2"/>
            </a:solidFill>
            <a:prstDash val="solid"/>
            <a:miter lim="800000"/>
            <a:headEnd type="none" w="sm" len="sm"/>
            <a:tailEnd type="none" w="sm" len="sm"/>
          </a:ln>
        </p:spPr>
      </p:cxnSp>
      <p:cxnSp>
        <p:nvCxnSpPr>
          <p:cNvPr id="2327" name="Google Shape;2327;p159"/>
          <p:cNvCxnSpPr>
            <a:endCxn id="2301" idx="2"/>
          </p:cNvCxnSpPr>
          <p:nvPr/>
        </p:nvCxnSpPr>
        <p:spPr>
          <a:xfrm rot="10800000" flipH="1">
            <a:off x="5491737" y="4660684"/>
            <a:ext cx="1426200" cy="592500"/>
          </a:xfrm>
          <a:prstGeom prst="straightConnector1">
            <a:avLst/>
          </a:prstGeom>
          <a:noFill/>
          <a:ln w="9525" cap="flat" cmpd="sng">
            <a:solidFill>
              <a:schemeClr val="accent2"/>
            </a:solidFill>
            <a:prstDash val="solid"/>
            <a:miter lim="800000"/>
            <a:headEnd type="none" w="sm" len="sm"/>
            <a:tailEnd type="none" w="sm" len="sm"/>
          </a:ln>
        </p:spPr>
      </p:cxnSp>
      <p:cxnSp>
        <p:nvCxnSpPr>
          <p:cNvPr id="2328" name="Google Shape;2328;p159"/>
          <p:cNvCxnSpPr/>
          <p:nvPr/>
        </p:nvCxnSpPr>
        <p:spPr>
          <a:xfrm rot="10800000" flipH="1">
            <a:off x="5492094" y="4186437"/>
            <a:ext cx="1110476" cy="1060626"/>
          </a:xfrm>
          <a:prstGeom prst="straightConnector1">
            <a:avLst/>
          </a:prstGeom>
          <a:noFill/>
          <a:ln w="9525" cap="flat" cmpd="sng">
            <a:solidFill>
              <a:schemeClr val="accent2"/>
            </a:solidFill>
            <a:prstDash val="solid"/>
            <a:miter lim="800000"/>
            <a:headEnd type="none" w="sm" len="sm"/>
            <a:tailEnd type="none" w="sm" len="sm"/>
          </a:ln>
        </p:spPr>
      </p:cxnSp>
      <p:sp>
        <p:nvSpPr>
          <p:cNvPr id="2329" name="Google Shape;2329;p159"/>
          <p:cNvSpPr/>
          <p:nvPr/>
        </p:nvSpPr>
        <p:spPr>
          <a:xfrm>
            <a:off x="6021428" y="4116304"/>
            <a:ext cx="836009"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262626"/>
                </a:solidFill>
                <a:latin typeface="Calibri"/>
                <a:ea typeface="Calibri"/>
                <a:cs typeface="Calibri"/>
                <a:sym typeface="Calibri"/>
              </a:rPr>
              <a:t>police</a:t>
            </a:r>
            <a:endParaRPr sz="1400" b="0" i="0" u="none" strike="noStrike" cap="none">
              <a:solidFill>
                <a:srgbClr val="000000"/>
              </a:solidFill>
              <a:latin typeface="Arial"/>
              <a:ea typeface="Arial"/>
              <a:cs typeface="Arial"/>
              <a:sym typeface="Arial"/>
            </a:endParaRPr>
          </a:p>
        </p:txBody>
      </p:sp>
      <p:cxnSp>
        <p:nvCxnSpPr>
          <p:cNvPr id="2330" name="Google Shape;2330;p159"/>
          <p:cNvCxnSpPr>
            <a:endCxn id="2302" idx="3"/>
          </p:cNvCxnSpPr>
          <p:nvPr/>
        </p:nvCxnSpPr>
        <p:spPr>
          <a:xfrm rot="10800000" flipH="1">
            <a:off x="5474635" y="4656298"/>
            <a:ext cx="2137200" cy="595800"/>
          </a:xfrm>
          <a:prstGeom prst="straightConnector1">
            <a:avLst/>
          </a:prstGeom>
          <a:noFill/>
          <a:ln w="9525" cap="flat" cmpd="sng">
            <a:solidFill>
              <a:schemeClr val="accent2"/>
            </a:solidFill>
            <a:prstDash val="solid"/>
            <a:miter lim="800000"/>
            <a:headEnd type="none" w="sm" len="sm"/>
            <a:tailEnd type="none" w="sm" len="sm"/>
          </a:ln>
        </p:spPr>
      </p:cxnSp>
      <p:sp>
        <p:nvSpPr>
          <p:cNvPr id="2331" name="Google Shape;2331;p159"/>
          <p:cNvSpPr/>
          <p:nvPr/>
        </p:nvSpPr>
        <p:spPr>
          <a:xfrm>
            <a:off x="6231527" y="4938599"/>
            <a:ext cx="275751" cy="236651"/>
          </a:xfrm>
          <a:prstGeom prst="ellipse">
            <a:avLst/>
          </a:prstGeom>
          <a:solidFill>
            <a:srgbClr val="FB7781"/>
          </a:solidFill>
          <a:ln w="12700" cap="flat" cmpd="sng">
            <a:solidFill>
              <a:srgbClr val="F4B0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32" name="Google Shape;2332;p159"/>
          <p:cNvSpPr/>
          <p:nvPr/>
        </p:nvSpPr>
        <p:spPr>
          <a:xfrm rot="-6255317">
            <a:off x="6643244" y="4028641"/>
            <a:ext cx="142198" cy="238118"/>
          </a:xfrm>
          <a:prstGeom prst="chord">
            <a:avLst>
              <a:gd name="adj1" fmla="val 4703826"/>
              <a:gd name="adj2" fmla="val 15908425"/>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2333" name="Google Shape;2333;p159"/>
          <p:cNvCxnSpPr/>
          <p:nvPr/>
        </p:nvCxnSpPr>
        <p:spPr>
          <a:xfrm rot="10800000" flipH="1">
            <a:off x="5494959" y="3908435"/>
            <a:ext cx="1878857" cy="370120"/>
          </a:xfrm>
          <a:prstGeom prst="straightConnector1">
            <a:avLst/>
          </a:prstGeom>
          <a:noFill/>
          <a:ln w="9525" cap="flat" cmpd="sng">
            <a:solidFill>
              <a:schemeClr val="accent2"/>
            </a:solidFill>
            <a:prstDash val="solid"/>
            <a:miter lim="800000"/>
            <a:headEnd type="none" w="sm" len="sm"/>
            <a:tailEnd type="none" w="sm" len="sm"/>
          </a:ln>
        </p:spPr>
      </p:cxnSp>
      <p:sp>
        <p:nvSpPr>
          <p:cNvPr id="2334" name="Google Shape;2334;p159"/>
          <p:cNvSpPr/>
          <p:nvPr/>
        </p:nvSpPr>
        <p:spPr>
          <a:xfrm rot="4526232">
            <a:off x="6602482" y="3970421"/>
            <a:ext cx="166590" cy="238118"/>
          </a:xfrm>
          <a:prstGeom prst="chord">
            <a:avLst>
              <a:gd name="adj1" fmla="val 5010884"/>
              <a:gd name="adj2" fmla="val 15555525"/>
            </a:avLst>
          </a:prstGeom>
          <a:solidFill>
            <a:srgbClr val="5481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35" name="Google Shape;2335;p159"/>
          <p:cNvSpPr/>
          <p:nvPr/>
        </p:nvSpPr>
        <p:spPr>
          <a:xfrm>
            <a:off x="6480228" y="4694925"/>
            <a:ext cx="1488461" cy="35394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rgbClr val="262626"/>
                </a:solidFill>
                <a:latin typeface="Calibri"/>
                <a:ea typeface="Calibri"/>
                <a:cs typeface="Calibri"/>
                <a:sym typeface="Calibri"/>
              </a:rPr>
              <a:t>hidden corner</a:t>
            </a:r>
            <a:endParaRPr sz="1400" b="0" i="0" u="none" strike="noStrike" cap="none">
              <a:solidFill>
                <a:srgbClr val="000000"/>
              </a:solidFill>
              <a:latin typeface="Arial"/>
              <a:ea typeface="Arial"/>
              <a:cs typeface="Arial"/>
              <a:sym typeface="Arial"/>
            </a:endParaRPr>
          </a:p>
        </p:txBody>
      </p:sp>
      <p:sp>
        <p:nvSpPr>
          <p:cNvPr id="2336" name="Google Shape;2336;p159"/>
          <p:cNvSpPr txBox="1"/>
          <p:nvPr/>
        </p:nvSpPr>
        <p:spPr>
          <a:xfrm>
            <a:off x="364675" y="986500"/>
            <a:ext cx="8520600" cy="3416400"/>
          </a:xfrm>
          <a:prstGeom prst="rect">
            <a:avLst/>
          </a:prstGeom>
          <a:noFill/>
          <a:ln>
            <a:noFill/>
          </a:ln>
        </p:spPr>
        <p:txBody>
          <a:bodyPr spcFirstLastPara="1" wrap="square" lIns="68575" tIns="68575" rIns="68575" bIns="68575" anchor="t" anchorCtr="0">
            <a:noAutofit/>
          </a:bodyPr>
          <a:lstStyle/>
          <a:p>
            <a:pPr marL="457200" marR="0" lvl="0" indent="-336550" algn="l" rtl="0">
              <a:lnSpc>
                <a:spcPct val="100000"/>
              </a:lnSpc>
              <a:spcBef>
                <a:spcPts val="0"/>
              </a:spcBef>
              <a:spcAft>
                <a:spcPts val="0"/>
              </a:spcAft>
              <a:buClr>
                <a:srgbClr val="222222"/>
              </a:buClr>
              <a:buSzPts val="1700"/>
              <a:buFont typeface="Arial"/>
              <a:buChar char="❖"/>
            </a:pPr>
            <a:r>
              <a:rPr lang="en-US" sz="2400" b="0" i="0" u="none" strike="noStrike" cap="none">
                <a:solidFill>
                  <a:srgbClr val="222222"/>
                </a:solidFill>
                <a:highlight>
                  <a:schemeClr val="lt1"/>
                </a:highlight>
                <a:latin typeface="Calibri"/>
                <a:ea typeface="Calibri"/>
                <a:cs typeface="Calibri"/>
                <a:sym typeface="Calibri"/>
              </a:rPr>
              <a:t>Combine </a:t>
            </a:r>
            <a:r>
              <a:rPr lang="en-US" sz="2400" b="0" i="1" u="none" strike="noStrike" cap="none">
                <a:solidFill>
                  <a:srgbClr val="222222"/>
                </a:solidFill>
                <a:highlight>
                  <a:schemeClr val="lt1"/>
                </a:highlight>
                <a:latin typeface="Calibri"/>
                <a:ea typeface="Calibri"/>
                <a:cs typeface="Calibri"/>
                <a:sym typeface="Calibri"/>
              </a:rPr>
              <a:t>local</a:t>
            </a:r>
            <a:r>
              <a:rPr lang="en-US" sz="2400" b="0" i="0" u="none" strike="noStrike" cap="none">
                <a:solidFill>
                  <a:srgbClr val="222222"/>
                </a:solidFill>
                <a:highlight>
                  <a:schemeClr val="lt1"/>
                </a:highlight>
                <a:latin typeface="Calibri"/>
                <a:ea typeface="Calibri"/>
                <a:cs typeface="Calibri"/>
                <a:sym typeface="Calibri"/>
              </a:rPr>
              <a:t> and </a:t>
            </a:r>
            <a:r>
              <a:rPr lang="en-US" sz="2400" b="0" i="1" u="none" strike="noStrike" cap="none">
                <a:solidFill>
                  <a:srgbClr val="222222"/>
                </a:solidFill>
                <a:highlight>
                  <a:schemeClr val="lt1"/>
                </a:highlight>
                <a:latin typeface="Calibri"/>
                <a:ea typeface="Calibri"/>
                <a:cs typeface="Calibri"/>
                <a:sym typeface="Calibri"/>
              </a:rPr>
              <a:t>global</a:t>
            </a:r>
            <a:r>
              <a:rPr lang="en-US" sz="2400" b="0" i="0" u="none" strike="noStrike" cap="none">
                <a:solidFill>
                  <a:srgbClr val="222222"/>
                </a:solidFill>
                <a:highlight>
                  <a:schemeClr val="lt1"/>
                </a:highlight>
                <a:latin typeface="Calibri"/>
                <a:ea typeface="Calibri"/>
                <a:cs typeface="Calibri"/>
                <a:sym typeface="Calibri"/>
              </a:rPr>
              <a:t> features </a:t>
            </a:r>
            <a:endParaRPr sz="1400" b="0" i="0" u="none" strike="noStrike" cap="none">
              <a:solidFill>
                <a:srgbClr val="000000"/>
              </a:solidFill>
              <a:latin typeface="Arial"/>
              <a:ea typeface="Arial"/>
              <a:cs typeface="Arial"/>
              <a:sym typeface="Arial"/>
            </a:endParaRPr>
          </a:p>
          <a:p>
            <a:pPr marL="457200" marR="0" lvl="0" indent="-336550" algn="l" rtl="0">
              <a:lnSpc>
                <a:spcPct val="100000"/>
              </a:lnSpc>
              <a:spcBef>
                <a:spcPts val="0"/>
              </a:spcBef>
              <a:spcAft>
                <a:spcPts val="0"/>
              </a:spcAft>
              <a:buClr>
                <a:srgbClr val="222222"/>
              </a:buClr>
              <a:buSzPts val="1700"/>
              <a:buFont typeface="Arial"/>
              <a:buChar char="❖"/>
            </a:pPr>
            <a:r>
              <a:rPr lang="en-US" sz="2400" b="0" i="0" u="none" strike="noStrike" cap="none">
                <a:solidFill>
                  <a:srgbClr val="222222"/>
                </a:solidFill>
                <a:highlight>
                  <a:schemeClr val="lt1"/>
                </a:highlight>
                <a:latin typeface="Calibri"/>
                <a:ea typeface="Calibri"/>
                <a:cs typeface="Calibri"/>
                <a:sym typeface="Calibri"/>
              </a:rPr>
              <a:t>Leverage external knowledge to help pinpoint misinformation</a:t>
            </a:r>
            <a:endParaRPr sz="2400" b="0" i="1" u="none" strike="noStrike" cap="none">
              <a:solidFill>
                <a:srgbClr val="222222"/>
              </a:solidFill>
              <a:highlight>
                <a:schemeClr val="lt1"/>
              </a:highlight>
              <a:latin typeface="Calibri"/>
              <a:ea typeface="Calibri"/>
              <a:cs typeface="Calibri"/>
              <a:sym typeface="Calibri"/>
            </a:endParaRPr>
          </a:p>
          <a:p>
            <a:pPr marL="914400" marR="0" lvl="0" indent="0" algn="l" rtl="0">
              <a:lnSpc>
                <a:spcPct val="100000"/>
              </a:lnSpc>
              <a:spcBef>
                <a:spcPts val="1200"/>
              </a:spcBef>
              <a:spcAft>
                <a:spcPts val="1200"/>
              </a:spcAft>
              <a:buClr>
                <a:schemeClr val="dk1"/>
              </a:buClr>
              <a:buSzPts val="3600"/>
              <a:buFont typeface="Arial"/>
              <a:buNone/>
            </a:pPr>
            <a:endParaRPr sz="3600" b="0" i="1" u="none" strike="noStrike" cap="none">
              <a:solidFill>
                <a:srgbClr val="222222"/>
              </a:solidFill>
              <a:highlight>
                <a:schemeClr val="lt1"/>
              </a:highlight>
              <a:latin typeface="Calibri"/>
              <a:ea typeface="Calibri"/>
              <a:cs typeface="Calibri"/>
              <a:sym typeface="Calibri"/>
            </a:endParaRPr>
          </a:p>
        </p:txBody>
      </p:sp>
      <p:sp>
        <p:nvSpPr>
          <p:cNvPr id="2" name="Slide Number Placeholder 1">
            <a:extLst>
              <a:ext uri="{FF2B5EF4-FFF2-40B4-BE49-F238E27FC236}">
                <a16:creationId xmlns:a16="http://schemas.microsoft.com/office/drawing/2014/main" xmlns="" id="{E4DB8A20-F8B7-AD4E-A093-6F70044661C9}"/>
              </a:ext>
            </a:extLst>
          </p:cNvPr>
          <p:cNvSpPr>
            <a:spLocks noGrp="1"/>
          </p:cNvSpPr>
          <p:nvPr>
            <p:ph type="sldNum" sz="quarter" idx="12"/>
          </p:nvPr>
        </p:nvSpPr>
        <p:spPr/>
        <p:txBody>
          <a:bodyPr/>
          <a:lstStyle/>
          <a:p>
            <a:fld id="{4C15419E-54D6-8648-ABFB-BEF58E3E877E}" type="slidenum">
              <a:rPr lang="en-US" smtClean="0"/>
              <a:t>139</a:t>
            </a:fld>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object 7">
            <a:extLst>
              <a:ext uri="{FF2B5EF4-FFF2-40B4-BE49-F238E27FC236}">
                <a16:creationId xmlns:a16="http://schemas.microsoft.com/office/drawing/2014/main" xmlns="" id="{BE50515C-B021-0F4A-B163-693445478295}"/>
              </a:ext>
            </a:extLst>
          </p:cNvPr>
          <p:cNvSpPr/>
          <p:nvPr/>
        </p:nvSpPr>
        <p:spPr>
          <a:xfrm>
            <a:off x="3141735" y="5229016"/>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3"/>
            <a:srcRect/>
            <a:stretch>
              <a:fillRect/>
            </a:stretch>
          </a:blipFill>
        </p:spPr>
        <p:txBody>
          <a:bodyPr wrap="square" lIns="0" tIns="0" rIns="0" bIns="0" rtlCol="0"/>
          <a:lstStyle/>
          <a:p>
            <a:endParaRPr sz="2400"/>
          </a:p>
        </p:txBody>
      </p:sp>
      <p:sp>
        <p:nvSpPr>
          <p:cNvPr id="91" name="object 7">
            <a:extLst>
              <a:ext uri="{FF2B5EF4-FFF2-40B4-BE49-F238E27FC236}">
                <a16:creationId xmlns:a16="http://schemas.microsoft.com/office/drawing/2014/main" xmlns="" id="{D6D91685-78FD-FC41-AB73-B03220D4FD99}"/>
              </a:ext>
            </a:extLst>
          </p:cNvPr>
          <p:cNvSpPr/>
          <p:nvPr/>
        </p:nvSpPr>
        <p:spPr>
          <a:xfrm>
            <a:off x="4096948" y="4726904"/>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4"/>
            <a:srcRect/>
            <a:stretch>
              <a:fillRect/>
            </a:stretch>
          </a:blipFill>
        </p:spPr>
        <p:txBody>
          <a:bodyPr wrap="square" lIns="0" tIns="0" rIns="0" bIns="0" rtlCol="0"/>
          <a:lstStyle/>
          <a:p>
            <a:endParaRPr sz="2400"/>
          </a:p>
        </p:txBody>
      </p:sp>
      <p:sp>
        <p:nvSpPr>
          <p:cNvPr id="89" name="object 7">
            <a:extLst>
              <a:ext uri="{FF2B5EF4-FFF2-40B4-BE49-F238E27FC236}">
                <a16:creationId xmlns:a16="http://schemas.microsoft.com/office/drawing/2014/main" xmlns="" id="{34AB4A6D-831F-5F4C-88DD-B88F1D5B3055}"/>
              </a:ext>
            </a:extLst>
          </p:cNvPr>
          <p:cNvSpPr/>
          <p:nvPr/>
        </p:nvSpPr>
        <p:spPr>
          <a:xfrm>
            <a:off x="3814934" y="4092001"/>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5"/>
            <a:srcRect/>
            <a:stretch>
              <a:fillRect/>
            </a:stretch>
          </a:blipFill>
        </p:spPr>
        <p:txBody>
          <a:bodyPr wrap="square" lIns="0" tIns="0" rIns="0" bIns="0" rtlCol="0"/>
          <a:lstStyle/>
          <a:p>
            <a:endParaRPr sz="2400"/>
          </a:p>
        </p:txBody>
      </p:sp>
      <p:sp>
        <p:nvSpPr>
          <p:cNvPr id="87" name="object 7">
            <a:extLst>
              <a:ext uri="{FF2B5EF4-FFF2-40B4-BE49-F238E27FC236}">
                <a16:creationId xmlns:a16="http://schemas.microsoft.com/office/drawing/2014/main" xmlns="" id="{8B802E93-A328-A947-B781-E21D1B1ABF57}"/>
              </a:ext>
            </a:extLst>
          </p:cNvPr>
          <p:cNvSpPr/>
          <p:nvPr/>
        </p:nvSpPr>
        <p:spPr>
          <a:xfrm>
            <a:off x="3484149" y="3187588"/>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6"/>
            <a:srcRect/>
            <a:stretch>
              <a:fillRect/>
            </a:stretch>
          </a:blipFill>
        </p:spPr>
        <p:txBody>
          <a:bodyPr wrap="square" lIns="0" tIns="0" rIns="0" bIns="0" rtlCol="0"/>
          <a:lstStyle/>
          <a:p>
            <a:endParaRPr sz="2400"/>
          </a:p>
        </p:txBody>
      </p:sp>
      <p:sp>
        <p:nvSpPr>
          <p:cNvPr id="85" name="object 7">
            <a:extLst>
              <a:ext uri="{FF2B5EF4-FFF2-40B4-BE49-F238E27FC236}">
                <a16:creationId xmlns:a16="http://schemas.microsoft.com/office/drawing/2014/main" xmlns="" id="{56E9E4C2-55D0-CD40-B22C-A7DA89E991B2}"/>
              </a:ext>
            </a:extLst>
          </p:cNvPr>
          <p:cNvSpPr/>
          <p:nvPr/>
        </p:nvSpPr>
        <p:spPr>
          <a:xfrm>
            <a:off x="1905321" y="4980770"/>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7"/>
            <a:srcRect/>
            <a:stretch>
              <a:fillRect/>
            </a:stretch>
          </a:blipFill>
        </p:spPr>
        <p:txBody>
          <a:bodyPr wrap="square" lIns="0" tIns="0" rIns="0" bIns="0" rtlCol="0"/>
          <a:lstStyle/>
          <a:p>
            <a:endParaRPr sz="2400" dirty="0"/>
          </a:p>
        </p:txBody>
      </p:sp>
      <p:sp>
        <p:nvSpPr>
          <p:cNvPr id="84" name="object 7">
            <a:extLst>
              <a:ext uri="{FF2B5EF4-FFF2-40B4-BE49-F238E27FC236}">
                <a16:creationId xmlns:a16="http://schemas.microsoft.com/office/drawing/2014/main" xmlns="" id="{3F64142B-1B5A-CB46-90FD-11EB5C4A6F4C}"/>
              </a:ext>
            </a:extLst>
          </p:cNvPr>
          <p:cNvSpPr/>
          <p:nvPr/>
        </p:nvSpPr>
        <p:spPr>
          <a:xfrm>
            <a:off x="2276516" y="3989355"/>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8" cstate="print"/>
            <a:srcRect/>
            <a:stretch>
              <a:fillRect/>
            </a:stretch>
          </a:blipFill>
        </p:spPr>
        <p:txBody>
          <a:bodyPr wrap="square" lIns="0" tIns="0" rIns="0" bIns="0" rtlCol="0"/>
          <a:lstStyle/>
          <a:p>
            <a:endParaRPr sz="2400"/>
          </a:p>
        </p:txBody>
      </p:sp>
      <p:sp>
        <p:nvSpPr>
          <p:cNvPr id="2" name="Title 1">
            <a:extLst>
              <a:ext uri="{FF2B5EF4-FFF2-40B4-BE49-F238E27FC236}">
                <a16:creationId xmlns:a16="http://schemas.microsoft.com/office/drawing/2014/main" xmlns="" id="{501DD177-3CD2-6948-A63E-7DC69305D489}"/>
              </a:ext>
            </a:extLst>
          </p:cNvPr>
          <p:cNvSpPr>
            <a:spLocks noGrp="1"/>
          </p:cNvSpPr>
          <p:nvPr>
            <p:ph type="title"/>
          </p:nvPr>
        </p:nvSpPr>
        <p:spPr/>
        <p:txBody>
          <a:bodyPr/>
          <a:lstStyle/>
          <a:p>
            <a:r>
              <a:rPr lang="en-US" b="1" spc="-7" dirty="0">
                <a:solidFill>
                  <a:srgbClr val="C00000"/>
                </a:solidFill>
                <a:cs typeface="Arial"/>
              </a:rPr>
              <a:t>Graph </a:t>
            </a:r>
            <a:r>
              <a:rPr lang="en-US" b="1" spc="-82" dirty="0">
                <a:solidFill>
                  <a:srgbClr val="C00000"/>
                </a:solidFill>
                <a:cs typeface="Arial"/>
              </a:rPr>
              <a:t>Neural</a:t>
            </a:r>
            <a:r>
              <a:rPr lang="en-US" b="1" spc="104" dirty="0">
                <a:solidFill>
                  <a:srgbClr val="C00000"/>
                </a:solidFill>
                <a:cs typeface="Arial"/>
              </a:rPr>
              <a:t> </a:t>
            </a:r>
            <a:r>
              <a:rPr lang="en-US" b="1" spc="7" dirty="0">
                <a:solidFill>
                  <a:srgbClr val="C00000"/>
                </a:solidFill>
                <a:cs typeface="Arial"/>
              </a:rPr>
              <a:t>Networks: Basic Model</a:t>
            </a:r>
            <a:endParaRPr lang="en-US" b="1" dirty="0">
              <a:solidFill>
                <a:srgbClr val="C00000"/>
              </a:solidFill>
            </a:endParaRPr>
          </a:p>
        </p:txBody>
      </p:sp>
      <p:sp>
        <p:nvSpPr>
          <p:cNvPr id="3" name="Content Placeholder 2">
            <a:extLst>
              <a:ext uri="{FF2B5EF4-FFF2-40B4-BE49-F238E27FC236}">
                <a16:creationId xmlns:a16="http://schemas.microsoft.com/office/drawing/2014/main" xmlns="" id="{53620CCF-002A-D04A-B168-950B8D6408E2}"/>
              </a:ext>
            </a:extLst>
          </p:cNvPr>
          <p:cNvSpPr>
            <a:spLocks noGrp="1"/>
          </p:cNvSpPr>
          <p:nvPr>
            <p:ph idx="1"/>
          </p:nvPr>
        </p:nvSpPr>
        <p:spPr>
          <a:xfrm>
            <a:off x="834528" y="1891598"/>
            <a:ext cx="10515600" cy="1171575"/>
          </a:xfrm>
        </p:spPr>
        <p:txBody>
          <a:bodyPr>
            <a:normAutofit/>
          </a:bodyPr>
          <a:lstStyle/>
          <a:p>
            <a:r>
              <a:rPr lang="en-US" sz="3200" dirty="0">
                <a:solidFill>
                  <a:srgbClr val="FF0000"/>
                </a:solidFill>
              </a:rPr>
              <a:t>Key idea</a:t>
            </a:r>
            <a:r>
              <a:rPr lang="en-US" sz="3200" dirty="0"/>
              <a:t>: Generate node embeddings based on local neighborhoods. </a:t>
            </a:r>
          </a:p>
        </p:txBody>
      </p:sp>
      <p:sp>
        <p:nvSpPr>
          <p:cNvPr id="4" name="Slide Number Placeholder 3">
            <a:extLst>
              <a:ext uri="{FF2B5EF4-FFF2-40B4-BE49-F238E27FC236}">
                <a16:creationId xmlns:a16="http://schemas.microsoft.com/office/drawing/2014/main" xmlns="" id="{D139EF05-B56B-7642-B209-D5F6711A5480}"/>
              </a:ext>
            </a:extLst>
          </p:cNvPr>
          <p:cNvSpPr>
            <a:spLocks noGrp="1"/>
          </p:cNvSpPr>
          <p:nvPr>
            <p:ph type="sldNum" sz="quarter" idx="12"/>
          </p:nvPr>
        </p:nvSpPr>
        <p:spPr/>
        <p:txBody>
          <a:bodyPr/>
          <a:lstStyle/>
          <a:p>
            <a:fld id="{4C15419E-54D6-8648-ABFB-BEF58E3E877E}" type="slidenum">
              <a:rPr lang="en-US" smtClean="0"/>
              <a:t>14</a:t>
            </a:fld>
            <a:endParaRPr lang="en-US"/>
          </a:p>
        </p:txBody>
      </p:sp>
      <p:sp>
        <p:nvSpPr>
          <p:cNvPr id="5" name="object 4">
            <a:extLst>
              <a:ext uri="{FF2B5EF4-FFF2-40B4-BE49-F238E27FC236}">
                <a16:creationId xmlns:a16="http://schemas.microsoft.com/office/drawing/2014/main" xmlns="" id="{68AFCA62-EFF6-0845-8361-90F2CF2FECE7}"/>
              </a:ext>
            </a:extLst>
          </p:cNvPr>
          <p:cNvSpPr/>
          <p:nvPr/>
        </p:nvSpPr>
        <p:spPr>
          <a:xfrm>
            <a:off x="6092328" y="4588459"/>
            <a:ext cx="57573" cy="0"/>
          </a:xfrm>
          <a:custGeom>
            <a:avLst/>
            <a:gdLst/>
            <a:ahLst/>
            <a:cxnLst/>
            <a:rect l="l" t="t" r="r" b="b"/>
            <a:pathLst>
              <a:path w="43179">
                <a:moveTo>
                  <a:pt x="0" y="0"/>
                </a:moveTo>
                <a:lnTo>
                  <a:pt x="42999" y="0"/>
                </a:lnTo>
              </a:path>
            </a:pathLst>
          </a:custGeom>
          <a:ln w="20149">
            <a:solidFill>
              <a:srgbClr val="000000"/>
            </a:solidFill>
          </a:ln>
        </p:spPr>
        <p:txBody>
          <a:bodyPr wrap="square" lIns="0" tIns="0" rIns="0" bIns="0" rtlCol="0"/>
          <a:lstStyle/>
          <a:p>
            <a:endParaRPr sz="2400"/>
          </a:p>
        </p:txBody>
      </p:sp>
      <p:sp>
        <p:nvSpPr>
          <p:cNvPr id="6" name="object 5">
            <a:extLst>
              <a:ext uri="{FF2B5EF4-FFF2-40B4-BE49-F238E27FC236}">
                <a16:creationId xmlns:a16="http://schemas.microsoft.com/office/drawing/2014/main" xmlns="" id="{603DD838-EFCF-0A49-933F-677039109362}"/>
              </a:ext>
            </a:extLst>
          </p:cNvPr>
          <p:cNvSpPr/>
          <p:nvPr/>
        </p:nvSpPr>
        <p:spPr>
          <a:xfrm>
            <a:off x="5976806" y="4523994"/>
            <a:ext cx="129540" cy="129540"/>
          </a:xfrm>
          <a:custGeom>
            <a:avLst/>
            <a:gdLst/>
            <a:ahLst/>
            <a:cxnLst/>
            <a:rect l="l" t="t" r="r" b="b"/>
            <a:pathLst>
              <a:path w="97154" h="97154">
                <a:moveTo>
                  <a:pt x="96723" y="0"/>
                </a:moveTo>
                <a:lnTo>
                  <a:pt x="0" y="48348"/>
                </a:lnTo>
                <a:lnTo>
                  <a:pt x="96723" y="96710"/>
                </a:lnTo>
                <a:lnTo>
                  <a:pt x="96723" y="0"/>
                </a:lnTo>
                <a:close/>
              </a:path>
            </a:pathLst>
          </a:custGeom>
          <a:solidFill>
            <a:srgbClr val="000000"/>
          </a:solidFill>
        </p:spPr>
        <p:txBody>
          <a:bodyPr wrap="square" lIns="0" tIns="0" rIns="0" bIns="0" rtlCol="0"/>
          <a:lstStyle/>
          <a:p>
            <a:endParaRPr sz="2400"/>
          </a:p>
        </p:txBody>
      </p:sp>
      <p:sp>
        <p:nvSpPr>
          <p:cNvPr id="7" name="object 6">
            <a:extLst>
              <a:ext uri="{FF2B5EF4-FFF2-40B4-BE49-F238E27FC236}">
                <a16:creationId xmlns:a16="http://schemas.microsoft.com/office/drawing/2014/main" xmlns="" id="{1F07B892-F2D5-AB49-9F71-743B52B3644C}"/>
              </a:ext>
            </a:extLst>
          </p:cNvPr>
          <p:cNvSpPr/>
          <p:nvPr/>
        </p:nvSpPr>
        <p:spPr>
          <a:xfrm>
            <a:off x="6149662" y="4184057"/>
            <a:ext cx="876300" cy="796713"/>
          </a:xfrm>
          <a:custGeom>
            <a:avLst/>
            <a:gdLst/>
            <a:ahLst/>
            <a:cxnLst/>
            <a:rect l="l" t="t" r="r" b="b"/>
            <a:pathLst>
              <a:path w="657225" h="597535">
                <a:moveTo>
                  <a:pt x="0" y="0"/>
                </a:moveTo>
                <a:lnTo>
                  <a:pt x="657212" y="0"/>
                </a:lnTo>
                <a:lnTo>
                  <a:pt x="657212" y="597141"/>
                </a:lnTo>
                <a:lnTo>
                  <a:pt x="0" y="597141"/>
                </a:lnTo>
                <a:lnTo>
                  <a:pt x="0" y="0"/>
                </a:lnTo>
                <a:close/>
              </a:path>
            </a:pathLst>
          </a:custGeom>
          <a:solidFill>
            <a:srgbClr val="DCDEE0"/>
          </a:solidFill>
        </p:spPr>
        <p:txBody>
          <a:bodyPr wrap="square" lIns="0" tIns="0" rIns="0" bIns="0" rtlCol="0"/>
          <a:lstStyle/>
          <a:p>
            <a:endParaRPr sz="2400"/>
          </a:p>
        </p:txBody>
      </p:sp>
      <p:sp>
        <p:nvSpPr>
          <p:cNvPr id="8" name="object 7">
            <a:extLst>
              <a:ext uri="{FF2B5EF4-FFF2-40B4-BE49-F238E27FC236}">
                <a16:creationId xmlns:a16="http://schemas.microsoft.com/office/drawing/2014/main" xmlns="" id="{5D664505-B95A-564B-B47D-C8004EDCC19C}"/>
              </a:ext>
            </a:extLst>
          </p:cNvPr>
          <p:cNvSpPr/>
          <p:nvPr/>
        </p:nvSpPr>
        <p:spPr>
          <a:xfrm>
            <a:off x="6149662" y="4184057"/>
            <a:ext cx="876300" cy="796713"/>
          </a:xfrm>
          <a:custGeom>
            <a:avLst/>
            <a:gdLst/>
            <a:ahLst/>
            <a:cxnLst/>
            <a:rect l="l" t="t" r="r" b="b"/>
            <a:pathLst>
              <a:path w="657225" h="597535">
                <a:moveTo>
                  <a:pt x="0" y="0"/>
                </a:moveTo>
                <a:lnTo>
                  <a:pt x="657212" y="0"/>
                </a:lnTo>
                <a:lnTo>
                  <a:pt x="657212" y="597138"/>
                </a:lnTo>
                <a:lnTo>
                  <a:pt x="0" y="597138"/>
                </a:lnTo>
                <a:lnTo>
                  <a:pt x="0" y="0"/>
                </a:lnTo>
                <a:close/>
              </a:path>
            </a:pathLst>
          </a:custGeom>
          <a:ln w="3175">
            <a:solidFill>
              <a:srgbClr val="53585F"/>
            </a:solidFill>
          </a:ln>
        </p:spPr>
        <p:txBody>
          <a:bodyPr wrap="square" lIns="0" tIns="0" rIns="0" bIns="0" rtlCol="0"/>
          <a:lstStyle/>
          <a:p>
            <a:endParaRPr sz="2400"/>
          </a:p>
        </p:txBody>
      </p:sp>
      <p:sp>
        <p:nvSpPr>
          <p:cNvPr id="9" name="object 8">
            <a:extLst>
              <a:ext uri="{FF2B5EF4-FFF2-40B4-BE49-F238E27FC236}">
                <a16:creationId xmlns:a16="http://schemas.microsoft.com/office/drawing/2014/main" xmlns="" id="{9FED5FBB-20ED-A141-9E90-D3A4D760281C}"/>
              </a:ext>
            </a:extLst>
          </p:cNvPr>
          <p:cNvSpPr/>
          <p:nvPr/>
        </p:nvSpPr>
        <p:spPr>
          <a:xfrm>
            <a:off x="3415185" y="4878717"/>
            <a:ext cx="703580" cy="451273"/>
          </a:xfrm>
          <a:custGeom>
            <a:avLst/>
            <a:gdLst/>
            <a:ahLst/>
            <a:cxnLst/>
            <a:rect l="l" t="t" r="r" b="b"/>
            <a:pathLst>
              <a:path w="527685" h="338454">
                <a:moveTo>
                  <a:pt x="0" y="329826"/>
                </a:moveTo>
                <a:lnTo>
                  <a:pt x="521865" y="0"/>
                </a:lnTo>
                <a:lnTo>
                  <a:pt x="527248" y="8516"/>
                </a:lnTo>
                <a:lnTo>
                  <a:pt x="5382" y="338343"/>
                </a:lnTo>
                <a:lnTo>
                  <a:pt x="0" y="329826"/>
                </a:lnTo>
                <a:close/>
              </a:path>
            </a:pathLst>
          </a:custGeom>
          <a:solidFill>
            <a:srgbClr val="53585F"/>
          </a:solidFill>
        </p:spPr>
        <p:txBody>
          <a:bodyPr wrap="square" lIns="0" tIns="0" rIns="0" bIns="0" rtlCol="0"/>
          <a:lstStyle/>
          <a:p>
            <a:endParaRPr sz="2400"/>
          </a:p>
        </p:txBody>
      </p:sp>
      <p:sp>
        <p:nvSpPr>
          <p:cNvPr id="10" name="object 9">
            <a:extLst>
              <a:ext uri="{FF2B5EF4-FFF2-40B4-BE49-F238E27FC236}">
                <a16:creationId xmlns:a16="http://schemas.microsoft.com/office/drawing/2014/main" xmlns="" id="{733BCC3D-AFA4-264D-A278-0D7112B2596E}"/>
              </a:ext>
            </a:extLst>
          </p:cNvPr>
          <p:cNvSpPr/>
          <p:nvPr/>
        </p:nvSpPr>
        <p:spPr>
          <a:xfrm>
            <a:off x="7122871" y="4527567"/>
            <a:ext cx="129540" cy="129540"/>
          </a:xfrm>
          <a:custGeom>
            <a:avLst/>
            <a:gdLst/>
            <a:ahLst/>
            <a:cxnLst/>
            <a:rect l="l" t="t" r="r" b="b"/>
            <a:pathLst>
              <a:path w="97154" h="97154">
                <a:moveTo>
                  <a:pt x="96723" y="0"/>
                </a:moveTo>
                <a:lnTo>
                  <a:pt x="0" y="48348"/>
                </a:lnTo>
                <a:lnTo>
                  <a:pt x="96723" y="96710"/>
                </a:lnTo>
                <a:lnTo>
                  <a:pt x="96723" y="0"/>
                </a:lnTo>
                <a:close/>
              </a:path>
            </a:pathLst>
          </a:custGeom>
          <a:solidFill>
            <a:srgbClr val="53585F"/>
          </a:solidFill>
        </p:spPr>
        <p:txBody>
          <a:bodyPr wrap="square" lIns="0" tIns="0" rIns="0" bIns="0" rtlCol="0"/>
          <a:lstStyle/>
          <a:p>
            <a:endParaRPr sz="2400"/>
          </a:p>
        </p:txBody>
      </p:sp>
      <p:sp>
        <p:nvSpPr>
          <p:cNvPr id="11" name="object 10">
            <a:extLst>
              <a:ext uri="{FF2B5EF4-FFF2-40B4-BE49-F238E27FC236}">
                <a16:creationId xmlns:a16="http://schemas.microsoft.com/office/drawing/2014/main" xmlns="" id="{FFDA4EA0-ACA9-C347-A135-16422B2043C6}"/>
              </a:ext>
            </a:extLst>
          </p:cNvPr>
          <p:cNvSpPr/>
          <p:nvPr/>
        </p:nvSpPr>
        <p:spPr>
          <a:xfrm>
            <a:off x="7227514" y="4802854"/>
            <a:ext cx="906685" cy="746841"/>
          </a:xfrm>
          <a:custGeom>
            <a:avLst/>
            <a:gdLst/>
            <a:ahLst/>
            <a:cxnLst/>
            <a:rect l="l" t="t" r="r" b="b"/>
            <a:pathLst>
              <a:path w="648970" h="546735">
                <a:moveTo>
                  <a:pt x="0" y="0"/>
                </a:moveTo>
                <a:lnTo>
                  <a:pt x="7705" y="6490"/>
                </a:lnTo>
                <a:lnTo>
                  <a:pt x="648731" y="546468"/>
                </a:lnTo>
              </a:path>
            </a:pathLst>
          </a:custGeom>
          <a:ln w="20149">
            <a:solidFill>
              <a:srgbClr val="53585F"/>
            </a:solidFill>
            <a:prstDash val="dash"/>
          </a:ln>
        </p:spPr>
        <p:txBody>
          <a:bodyPr wrap="square" lIns="0" tIns="0" rIns="0" bIns="0" rtlCol="0"/>
          <a:lstStyle/>
          <a:p>
            <a:endParaRPr sz="2400"/>
          </a:p>
        </p:txBody>
      </p:sp>
      <p:sp>
        <p:nvSpPr>
          <p:cNvPr id="12" name="object 11">
            <a:extLst>
              <a:ext uri="{FF2B5EF4-FFF2-40B4-BE49-F238E27FC236}">
                <a16:creationId xmlns:a16="http://schemas.microsoft.com/office/drawing/2014/main" xmlns="" id="{67C74D28-0C5F-9D4A-8951-5B20656A7E7F}"/>
              </a:ext>
            </a:extLst>
          </p:cNvPr>
          <p:cNvSpPr/>
          <p:nvPr/>
        </p:nvSpPr>
        <p:spPr>
          <a:xfrm>
            <a:off x="7139160" y="4728430"/>
            <a:ext cx="140547" cy="132927"/>
          </a:xfrm>
          <a:custGeom>
            <a:avLst/>
            <a:gdLst/>
            <a:ahLst/>
            <a:cxnLst/>
            <a:rect l="l" t="t" r="r" b="b"/>
            <a:pathLst>
              <a:path w="105410" h="99695">
                <a:moveTo>
                  <a:pt x="0" y="0"/>
                </a:moveTo>
                <a:lnTo>
                  <a:pt x="42811" y="99288"/>
                </a:lnTo>
                <a:lnTo>
                  <a:pt x="105117" y="25323"/>
                </a:lnTo>
                <a:lnTo>
                  <a:pt x="0" y="0"/>
                </a:lnTo>
                <a:close/>
              </a:path>
            </a:pathLst>
          </a:custGeom>
          <a:solidFill>
            <a:srgbClr val="53585F"/>
          </a:solidFill>
        </p:spPr>
        <p:txBody>
          <a:bodyPr wrap="square" lIns="0" tIns="0" rIns="0" bIns="0" rtlCol="0"/>
          <a:lstStyle/>
          <a:p>
            <a:endParaRPr sz="2400"/>
          </a:p>
        </p:txBody>
      </p:sp>
      <p:sp>
        <p:nvSpPr>
          <p:cNvPr id="13" name="object 12">
            <a:extLst>
              <a:ext uri="{FF2B5EF4-FFF2-40B4-BE49-F238E27FC236}">
                <a16:creationId xmlns:a16="http://schemas.microsoft.com/office/drawing/2014/main" xmlns="" id="{C42BC960-6B6E-764A-9E56-DBD5FC701528}"/>
              </a:ext>
            </a:extLst>
          </p:cNvPr>
          <p:cNvSpPr/>
          <p:nvPr/>
        </p:nvSpPr>
        <p:spPr>
          <a:xfrm>
            <a:off x="7229868" y="3594615"/>
            <a:ext cx="964353" cy="760307"/>
          </a:xfrm>
          <a:custGeom>
            <a:avLst/>
            <a:gdLst/>
            <a:ahLst/>
            <a:cxnLst/>
            <a:rect l="l" t="t" r="r" b="b"/>
            <a:pathLst>
              <a:path w="723264" h="570229">
                <a:moveTo>
                  <a:pt x="0" y="570025"/>
                </a:moveTo>
                <a:lnTo>
                  <a:pt x="7910" y="563787"/>
                </a:lnTo>
                <a:lnTo>
                  <a:pt x="722769" y="0"/>
                </a:lnTo>
              </a:path>
            </a:pathLst>
          </a:custGeom>
          <a:ln w="20149">
            <a:solidFill>
              <a:srgbClr val="53585F"/>
            </a:solidFill>
            <a:prstDash val="dash"/>
          </a:ln>
        </p:spPr>
        <p:txBody>
          <a:bodyPr wrap="square" lIns="0" tIns="0" rIns="0" bIns="0" rtlCol="0"/>
          <a:lstStyle/>
          <a:p>
            <a:endParaRPr sz="2400"/>
          </a:p>
        </p:txBody>
      </p:sp>
      <p:sp>
        <p:nvSpPr>
          <p:cNvPr id="14" name="object 13">
            <a:extLst>
              <a:ext uri="{FF2B5EF4-FFF2-40B4-BE49-F238E27FC236}">
                <a16:creationId xmlns:a16="http://schemas.microsoft.com/office/drawing/2014/main" xmlns="" id="{5992A1BA-BB5B-F94C-B24D-91F33035D02D}"/>
              </a:ext>
            </a:extLst>
          </p:cNvPr>
          <p:cNvSpPr/>
          <p:nvPr/>
        </p:nvSpPr>
        <p:spPr>
          <a:xfrm>
            <a:off x="7139161" y="4295700"/>
            <a:ext cx="141393" cy="131233"/>
          </a:xfrm>
          <a:custGeom>
            <a:avLst/>
            <a:gdLst/>
            <a:ahLst/>
            <a:cxnLst/>
            <a:rect l="l" t="t" r="r" b="b"/>
            <a:pathLst>
              <a:path w="106045" h="98425">
                <a:moveTo>
                  <a:pt x="45986" y="0"/>
                </a:moveTo>
                <a:lnTo>
                  <a:pt x="0" y="97866"/>
                </a:lnTo>
                <a:lnTo>
                  <a:pt x="105879" y="75946"/>
                </a:lnTo>
                <a:lnTo>
                  <a:pt x="45986" y="0"/>
                </a:lnTo>
                <a:close/>
              </a:path>
            </a:pathLst>
          </a:custGeom>
          <a:solidFill>
            <a:srgbClr val="53585F"/>
          </a:solidFill>
        </p:spPr>
        <p:txBody>
          <a:bodyPr wrap="square" lIns="0" tIns="0" rIns="0" bIns="0" rtlCol="0"/>
          <a:lstStyle/>
          <a:p>
            <a:endParaRPr sz="2400"/>
          </a:p>
        </p:txBody>
      </p:sp>
      <p:sp>
        <p:nvSpPr>
          <p:cNvPr id="15" name="object 14">
            <a:extLst>
              <a:ext uri="{FF2B5EF4-FFF2-40B4-BE49-F238E27FC236}">
                <a16:creationId xmlns:a16="http://schemas.microsoft.com/office/drawing/2014/main" xmlns="" id="{A61318FB-0722-A24A-BDD5-5007CABBC9D3}"/>
              </a:ext>
            </a:extLst>
          </p:cNvPr>
          <p:cNvSpPr/>
          <p:nvPr/>
        </p:nvSpPr>
        <p:spPr>
          <a:xfrm>
            <a:off x="8674778" y="3127401"/>
            <a:ext cx="393700" cy="414020"/>
          </a:xfrm>
          <a:custGeom>
            <a:avLst/>
            <a:gdLst/>
            <a:ahLst/>
            <a:cxnLst/>
            <a:rect l="l" t="t" r="r" b="b"/>
            <a:pathLst>
              <a:path w="295275" h="310514">
                <a:moveTo>
                  <a:pt x="224256" y="0"/>
                </a:moveTo>
                <a:lnTo>
                  <a:pt x="0" y="64312"/>
                </a:lnTo>
                <a:lnTo>
                  <a:pt x="70548" y="310311"/>
                </a:lnTo>
                <a:lnTo>
                  <a:pt x="294805" y="246011"/>
                </a:lnTo>
                <a:lnTo>
                  <a:pt x="224256" y="0"/>
                </a:lnTo>
                <a:close/>
              </a:path>
            </a:pathLst>
          </a:custGeom>
          <a:solidFill>
            <a:srgbClr val="53585F"/>
          </a:solidFill>
        </p:spPr>
        <p:txBody>
          <a:bodyPr wrap="square" lIns="0" tIns="0" rIns="0" bIns="0" rtlCol="0"/>
          <a:lstStyle/>
          <a:p>
            <a:endParaRPr sz="2400"/>
          </a:p>
        </p:txBody>
      </p:sp>
      <p:sp>
        <p:nvSpPr>
          <p:cNvPr id="16" name="object 15">
            <a:extLst>
              <a:ext uri="{FF2B5EF4-FFF2-40B4-BE49-F238E27FC236}">
                <a16:creationId xmlns:a16="http://schemas.microsoft.com/office/drawing/2014/main" xmlns="" id="{587AF444-02FF-B942-89B0-A6DFCF5C0012}"/>
              </a:ext>
            </a:extLst>
          </p:cNvPr>
          <p:cNvSpPr/>
          <p:nvPr/>
        </p:nvSpPr>
        <p:spPr>
          <a:xfrm>
            <a:off x="8674778" y="3127411"/>
            <a:ext cx="393700" cy="414020"/>
          </a:xfrm>
          <a:custGeom>
            <a:avLst/>
            <a:gdLst/>
            <a:ahLst/>
            <a:cxnLst/>
            <a:rect l="l" t="t" r="r" b="b"/>
            <a:pathLst>
              <a:path w="295275" h="310514">
                <a:moveTo>
                  <a:pt x="0" y="64304"/>
                </a:moveTo>
                <a:lnTo>
                  <a:pt x="224256" y="0"/>
                </a:lnTo>
                <a:lnTo>
                  <a:pt x="294795" y="245998"/>
                </a:lnTo>
                <a:lnTo>
                  <a:pt x="70538" y="310303"/>
                </a:lnTo>
                <a:lnTo>
                  <a:pt x="0" y="64304"/>
                </a:lnTo>
              </a:path>
            </a:pathLst>
          </a:custGeom>
          <a:ln w="3175">
            <a:solidFill>
              <a:srgbClr val="53585F"/>
            </a:solidFill>
          </a:ln>
        </p:spPr>
        <p:txBody>
          <a:bodyPr wrap="square" lIns="0" tIns="0" rIns="0" bIns="0" rtlCol="0"/>
          <a:lstStyle/>
          <a:p>
            <a:endParaRPr sz="2400"/>
          </a:p>
        </p:txBody>
      </p:sp>
      <p:sp>
        <p:nvSpPr>
          <p:cNvPr id="17" name="object 16">
            <a:extLst>
              <a:ext uri="{FF2B5EF4-FFF2-40B4-BE49-F238E27FC236}">
                <a16:creationId xmlns:a16="http://schemas.microsoft.com/office/drawing/2014/main" xmlns="" id="{4BFAD2D4-DC35-814E-A52C-8187416AF2F8}"/>
              </a:ext>
            </a:extLst>
          </p:cNvPr>
          <p:cNvSpPr/>
          <p:nvPr/>
        </p:nvSpPr>
        <p:spPr>
          <a:xfrm>
            <a:off x="9107176" y="2934371"/>
            <a:ext cx="751840" cy="291253"/>
          </a:xfrm>
          <a:custGeom>
            <a:avLst/>
            <a:gdLst/>
            <a:ahLst/>
            <a:cxnLst/>
            <a:rect l="l" t="t" r="r" b="b"/>
            <a:pathLst>
              <a:path w="563879" h="218439">
                <a:moveTo>
                  <a:pt x="0" y="217982"/>
                </a:moveTo>
                <a:lnTo>
                  <a:pt x="4698" y="216165"/>
                </a:lnTo>
                <a:lnTo>
                  <a:pt x="563781" y="0"/>
                </a:lnTo>
              </a:path>
            </a:pathLst>
          </a:custGeom>
          <a:ln w="10074">
            <a:solidFill>
              <a:srgbClr val="53585F"/>
            </a:solidFill>
            <a:prstDash val="sysDot"/>
          </a:ln>
        </p:spPr>
        <p:txBody>
          <a:bodyPr wrap="square" lIns="0" tIns="0" rIns="0" bIns="0" rtlCol="0"/>
          <a:lstStyle/>
          <a:p>
            <a:endParaRPr sz="2400"/>
          </a:p>
        </p:txBody>
      </p:sp>
      <p:sp>
        <p:nvSpPr>
          <p:cNvPr id="18" name="object 17">
            <a:extLst>
              <a:ext uri="{FF2B5EF4-FFF2-40B4-BE49-F238E27FC236}">
                <a16:creationId xmlns:a16="http://schemas.microsoft.com/office/drawing/2014/main" xmlns="" id="{DB211611-6AA1-D04E-BDED-48814AD85F6D}"/>
              </a:ext>
            </a:extLst>
          </p:cNvPr>
          <p:cNvSpPr/>
          <p:nvPr/>
        </p:nvSpPr>
        <p:spPr>
          <a:xfrm>
            <a:off x="9038268" y="3184990"/>
            <a:ext cx="89747" cy="75353"/>
          </a:xfrm>
          <a:custGeom>
            <a:avLst/>
            <a:gdLst/>
            <a:ahLst/>
            <a:cxnLst/>
            <a:rect l="l" t="t" r="r" b="b"/>
            <a:pathLst>
              <a:path w="67310" h="56514">
                <a:moveTo>
                  <a:pt x="45478" y="0"/>
                </a:moveTo>
                <a:lnTo>
                  <a:pt x="0" y="49999"/>
                </a:lnTo>
                <a:lnTo>
                  <a:pt x="67284" y="56387"/>
                </a:lnTo>
                <a:lnTo>
                  <a:pt x="45478" y="0"/>
                </a:lnTo>
                <a:close/>
              </a:path>
            </a:pathLst>
          </a:custGeom>
          <a:solidFill>
            <a:srgbClr val="53585F"/>
          </a:solidFill>
        </p:spPr>
        <p:txBody>
          <a:bodyPr wrap="square" lIns="0" tIns="0" rIns="0" bIns="0" rtlCol="0"/>
          <a:lstStyle/>
          <a:p>
            <a:endParaRPr sz="2400"/>
          </a:p>
        </p:txBody>
      </p:sp>
      <p:sp>
        <p:nvSpPr>
          <p:cNvPr id="19" name="object 18">
            <a:extLst>
              <a:ext uri="{FF2B5EF4-FFF2-40B4-BE49-F238E27FC236}">
                <a16:creationId xmlns:a16="http://schemas.microsoft.com/office/drawing/2014/main" xmlns="" id="{585F2854-DB2A-A344-82C3-4F156207A421}"/>
              </a:ext>
            </a:extLst>
          </p:cNvPr>
          <p:cNvSpPr/>
          <p:nvPr/>
        </p:nvSpPr>
        <p:spPr>
          <a:xfrm>
            <a:off x="8645581" y="3383635"/>
            <a:ext cx="78740" cy="25400"/>
          </a:xfrm>
          <a:custGeom>
            <a:avLst/>
            <a:gdLst/>
            <a:ahLst/>
            <a:cxnLst/>
            <a:rect l="l" t="t" r="r" b="b"/>
            <a:pathLst>
              <a:path w="59054" h="19050">
                <a:moveTo>
                  <a:pt x="58561" y="0"/>
                </a:moveTo>
                <a:lnTo>
                  <a:pt x="9587" y="15811"/>
                </a:lnTo>
                <a:lnTo>
                  <a:pt x="0" y="18907"/>
                </a:lnTo>
              </a:path>
            </a:pathLst>
          </a:custGeom>
          <a:ln w="20149">
            <a:solidFill>
              <a:srgbClr val="000000"/>
            </a:solidFill>
          </a:ln>
        </p:spPr>
        <p:txBody>
          <a:bodyPr wrap="square" lIns="0" tIns="0" rIns="0" bIns="0" rtlCol="0"/>
          <a:lstStyle/>
          <a:p>
            <a:endParaRPr sz="2400"/>
          </a:p>
        </p:txBody>
      </p:sp>
      <p:sp>
        <p:nvSpPr>
          <p:cNvPr id="20" name="object 19">
            <a:extLst>
              <a:ext uri="{FF2B5EF4-FFF2-40B4-BE49-F238E27FC236}">
                <a16:creationId xmlns:a16="http://schemas.microsoft.com/office/drawing/2014/main" xmlns="" id="{2346A99D-D2C1-974F-BA1B-0C3F9C945809}"/>
              </a:ext>
            </a:extLst>
          </p:cNvPr>
          <p:cNvSpPr/>
          <p:nvPr/>
        </p:nvSpPr>
        <p:spPr>
          <a:xfrm>
            <a:off x="8535652" y="3343351"/>
            <a:ext cx="143085" cy="122767"/>
          </a:xfrm>
          <a:custGeom>
            <a:avLst/>
            <a:gdLst/>
            <a:ahLst/>
            <a:cxnLst/>
            <a:rect l="l" t="t" r="r" b="b"/>
            <a:pathLst>
              <a:path w="107314" h="92075">
                <a:moveTo>
                  <a:pt x="77177" y="0"/>
                </a:moveTo>
                <a:lnTo>
                  <a:pt x="0" y="75742"/>
                </a:lnTo>
                <a:lnTo>
                  <a:pt x="106895" y="92036"/>
                </a:lnTo>
                <a:lnTo>
                  <a:pt x="77177" y="0"/>
                </a:lnTo>
                <a:close/>
              </a:path>
            </a:pathLst>
          </a:custGeom>
          <a:solidFill>
            <a:srgbClr val="000000"/>
          </a:solidFill>
        </p:spPr>
        <p:txBody>
          <a:bodyPr wrap="square" lIns="0" tIns="0" rIns="0" bIns="0" rtlCol="0"/>
          <a:lstStyle/>
          <a:p>
            <a:endParaRPr sz="2400"/>
          </a:p>
        </p:txBody>
      </p:sp>
      <p:sp>
        <p:nvSpPr>
          <p:cNvPr id="21" name="object 20">
            <a:extLst>
              <a:ext uri="{FF2B5EF4-FFF2-40B4-BE49-F238E27FC236}">
                <a16:creationId xmlns:a16="http://schemas.microsoft.com/office/drawing/2014/main" xmlns="" id="{8838A005-CDBD-374D-B503-53383D6E1FE3}"/>
              </a:ext>
            </a:extLst>
          </p:cNvPr>
          <p:cNvSpPr/>
          <p:nvPr/>
        </p:nvSpPr>
        <p:spPr>
          <a:xfrm>
            <a:off x="8704444" y="4339048"/>
            <a:ext cx="323427" cy="352213"/>
          </a:xfrm>
          <a:custGeom>
            <a:avLst/>
            <a:gdLst/>
            <a:ahLst/>
            <a:cxnLst/>
            <a:rect l="l" t="t" r="r" b="b"/>
            <a:pathLst>
              <a:path w="242570" h="264160">
                <a:moveTo>
                  <a:pt x="233146" y="0"/>
                </a:moveTo>
                <a:lnTo>
                  <a:pt x="0" y="8140"/>
                </a:lnTo>
                <a:lnTo>
                  <a:pt x="8928" y="263893"/>
                </a:lnTo>
                <a:lnTo>
                  <a:pt x="242087" y="255752"/>
                </a:lnTo>
                <a:lnTo>
                  <a:pt x="233146" y="0"/>
                </a:lnTo>
                <a:close/>
              </a:path>
            </a:pathLst>
          </a:custGeom>
          <a:solidFill>
            <a:srgbClr val="53585F"/>
          </a:solidFill>
        </p:spPr>
        <p:txBody>
          <a:bodyPr wrap="square" lIns="0" tIns="0" rIns="0" bIns="0" rtlCol="0"/>
          <a:lstStyle/>
          <a:p>
            <a:endParaRPr sz="2400"/>
          </a:p>
        </p:txBody>
      </p:sp>
      <p:sp>
        <p:nvSpPr>
          <p:cNvPr id="22" name="object 21">
            <a:extLst>
              <a:ext uri="{FF2B5EF4-FFF2-40B4-BE49-F238E27FC236}">
                <a16:creationId xmlns:a16="http://schemas.microsoft.com/office/drawing/2014/main" xmlns="" id="{C1BA6EC1-068B-9C4D-B6D9-495E666A87F5}"/>
              </a:ext>
            </a:extLst>
          </p:cNvPr>
          <p:cNvSpPr/>
          <p:nvPr/>
        </p:nvSpPr>
        <p:spPr>
          <a:xfrm>
            <a:off x="8704444" y="4339047"/>
            <a:ext cx="323427" cy="352213"/>
          </a:xfrm>
          <a:custGeom>
            <a:avLst/>
            <a:gdLst/>
            <a:ahLst/>
            <a:cxnLst/>
            <a:rect l="l" t="t" r="r" b="b"/>
            <a:pathLst>
              <a:path w="242570" h="264160">
                <a:moveTo>
                  <a:pt x="0" y="8141"/>
                </a:moveTo>
                <a:lnTo>
                  <a:pt x="233150" y="0"/>
                </a:lnTo>
                <a:lnTo>
                  <a:pt x="242081" y="255756"/>
                </a:lnTo>
                <a:lnTo>
                  <a:pt x="8931" y="263898"/>
                </a:lnTo>
                <a:lnTo>
                  <a:pt x="0" y="8141"/>
                </a:lnTo>
              </a:path>
            </a:pathLst>
          </a:custGeom>
          <a:ln w="3175">
            <a:solidFill>
              <a:srgbClr val="53585F"/>
            </a:solidFill>
          </a:ln>
        </p:spPr>
        <p:txBody>
          <a:bodyPr wrap="square" lIns="0" tIns="0" rIns="0" bIns="0" rtlCol="0"/>
          <a:lstStyle/>
          <a:p>
            <a:endParaRPr sz="2400"/>
          </a:p>
        </p:txBody>
      </p:sp>
      <p:sp>
        <p:nvSpPr>
          <p:cNvPr id="23" name="object 22">
            <a:extLst>
              <a:ext uri="{FF2B5EF4-FFF2-40B4-BE49-F238E27FC236}">
                <a16:creationId xmlns:a16="http://schemas.microsoft.com/office/drawing/2014/main" xmlns="" id="{27444EB0-4F10-0844-A356-92A5BA204CFD}"/>
              </a:ext>
            </a:extLst>
          </p:cNvPr>
          <p:cNvSpPr/>
          <p:nvPr/>
        </p:nvSpPr>
        <p:spPr>
          <a:xfrm>
            <a:off x="8628780" y="4527143"/>
            <a:ext cx="82125" cy="5927"/>
          </a:xfrm>
          <a:custGeom>
            <a:avLst/>
            <a:gdLst/>
            <a:ahLst/>
            <a:cxnLst/>
            <a:rect l="l" t="t" r="r" b="b"/>
            <a:pathLst>
              <a:path w="61595" h="4445">
                <a:moveTo>
                  <a:pt x="61396" y="0"/>
                </a:moveTo>
                <a:lnTo>
                  <a:pt x="10051" y="3494"/>
                </a:lnTo>
                <a:lnTo>
                  <a:pt x="0" y="4178"/>
                </a:lnTo>
              </a:path>
            </a:pathLst>
          </a:custGeom>
          <a:ln w="20149">
            <a:solidFill>
              <a:srgbClr val="000000"/>
            </a:solidFill>
          </a:ln>
        </p:spPr>
        <p:txBody>
          <a:bodyPr wrap="square" lIns="0" tIns="0" rIns="0" bIns="0" rtlCol="0"/>
          <a:lstStyle/>
          <a:p>
            <a:endParaRPr sz="2400"/>
          </a:p>
        </p:txBody>
      </p:sp>
      <p:sp>
        <p:nvSpPr>
          <p:cNvPr id="24" name="object 23">
            <a:extLst>
              <a:ext uri="{FF2B5EF4-FFF2-40B4-BE49-F238E27FC236}">
                <a16:creationId xmlns:a16="http://schemas.microsoft.com/office/drawing/2014/main" xmlns="" id="{625155F7-3B2F-9A48-B672-EEE8E863D5C4}"/>
              </a:ext>
            </a:extLst>
          </p:cNvPr>
          <p:cNvSpPr/>
          <p:nvPr/>
        </p:nvSpPr>
        <p:spPr>
          <a:xfrm>
            <a:off x="8513520" y="4467470"/>
            <a:ext cx="133773" cy="128693"/>
          </a:xfrm>
          <a:custGeom>
            <a:avLst/>
            <a:gdLst/>
            <a:ahLst/>
            <a:cxnLst/>
            <a:rect l="l" t="t" r="r" b="b"/>
            <a:pathLst>
              <a:path w="100329" h="96520">
                <a:moveTo>
                  <a:pt x="93205" y="0"/>
                </a:moveTo>
                <a:lnTo>
                  <a:pt x="0" y="54813"/>
                </a:lnTo>
                <a:lnTo>
                  <a:pt x="99771" y="96494"/>
                </a:lnTo>
                <a:lnTo>
                  <a:pt x="93205" y="0"/>
                </a:lnTo>
                <a:close/>
              </a:path>
            </a:pathLst>
          </a:custGeom>
          <a:solidFill>
            <a:srgbClr val="000000"/>
          </a:solidFill>
        </p:spPr>
        <p:txBody>
          <a:bodyPr wrap="square" lIns="0" tIns="0" rIns="0" bIns="0" rtlCol="0"/>
          <a:lstStyle/>
          <a:p>
            <a:endParaRPr sz="2400"/>
          </a:p>
        </p:txBody>
      </p:sp>
      <p:sp>
        <p:nvSpPr>
          <p:cNvPr id="25" name="object 24">
            <a:extLst>
              <a:ext uri="{FF2B5EF4-FFF2-40B4-BE49-F238E27FC236}">
                <a16:creationId xmlns:a16="http://schemas.microsoft.com/office/drawing/2014/main" xmlns="" id="{86EFF8A7-B2F0-FE40-AA1B-A603D89A4553}"/>
              </a:ext>
            </a:extLst>
          </p:cNvPr>
          <p:cNvSpPr/>
          <p:nvPr/>
        </p:nvSpPr>
        <p:spPr>
          <a:xfrm>
            <a:off x="8598442" y="5454203"/>
            <a:ext cx="382693" cy="404707"/>
          </a:xfrm>
          <a:custGeom>
            <a:avLst/>
            <a:gdLst/>
            <a:ahLst/>
            <a:cxnLst/>
            <a:rect l="l" t="t" r="r" b="b"/>
            <a:pathLst>
              <a:path w="287020" h="303529">
                <a:moveTo>
                  <a:pt x="59728" y="0"/>
                </a:moveTo>
                <a:lnTo>
                  <a:pt x="0" y="248845"/>
                </a:lnTo>
                <a:lnTo>
                  <a:pt x="226847" y="303293"/>
                </a:lnTo>
                <a:lnTo>
                  <a:pt x="286575" y="54448"/>
                </a:lnTo>
                <a:lnTo>
                  <a:pt x="59728" y="0"/>
                </a:lnTo>
                <a:close/>
              </a:path>
            </a:pathLst>
          </a:custGeom>
          <a:solidFill>
            <a:srgbClr val="53585F"/>
          </a:solidFill>
        </p:spPr>
        <p:txBody>
          <a:bodyPr wrap="square" lIns="0" tIns="0" rIns="0" bIns="0" rtlCol="0"/>
          <a:lstStyle/>
          <a:p>
            <a:endParaRPr sz="2400"/>
          </a:p>
        </p:txBody>
      </p:sp>
      <p:sp>
        <p:nvSpPr>
          <p:cNvPr id="26" name="object 25">
            <a:extLst>
              <a:ext uri="{FF2B5EF4-FFF2-40B4-BE49-F238E27FC236}">
                <a16:creationId xmlns:a16="http://schemas.microsoft.com/office/drawing/2014/main" xmlns="" id="{A2F4B699-620E-3A4B-B34B-194C1B08997B}"/>
              </a:ext>
            </a:extLst>
          </p:cNvPr>
          <p:cNvSpPr/>
          <p:nvPr/>
        </p:nvSpPr>
        <p:spPr>
          <a:xfrm>
            <a:off x="8598440" y="5454203"/>
            <a:ext cx="382693" cy="404707"/>
          </a:xfrm>
          <a:custGeom>
            <a:avLst/>
            <a:gdLst/>
            <a:ahLst/>
            <a:cxnLst/>
            <a:rect l="l" t="t" r="r" b="b"/>
            <a:pathLst>
              <a:path w="287020" h="303529">
                <a:moveTo>
                  <a:pt x="59728" y="0"/>
                </a:moveTo>
                <a:lnTo>
                  <a:pt x="286579" y="54449"/>
                </a:lnTo>
                <a:lnTo>
                  <a:pt x="226850" y="303294"/>
                </a:lnTo>
                <a:lnTo>
                  <a:pt x="0" y="248844"/>
                </a:lnTo>
                <a:lnTo>
                  <a:pt x="59728" y="0"/>
                </a:lnTo>
              </a:path>
            </a:pathLst>
          </a:custGeom>
          <a:ln w="3175">
            <a:solidFill>
              <a:srgbClr val="53585F"/>
            </a:solidFill>
          </a:ln>
        </p:spPr>
        <p:txBody>
          <a:bodyPr wrap="square" lIns="0" tIns="0" rIns="0" bIns="0" rtlCol="0"/>
          <a:lstStyle/>
          <a:p>
            <a:endParaRPr sz="2400"/>
          </a:p>
        </p:txBody>
      </p:sp>
      <p:sp>
        <p:nvSpPr>
          <p:cNvPr id="27" name="object 26">
            <a:extLst>
              <a:ext uri="{FF2B5EF4-FFF2-40B4-BE49-F238E27FC236}">
                <a16:creationId xmlns:a16="http://schemas.microsoft.com/office/drawing/2014/main" xmlns="" id="{CB8902AE-FC4C-BA41-889B-61D6DE08C064}"/>
              </a:ext>
            </a:extLst>
          </p:cNvPr>
          <p:cNvSpPr/>
          <p:nvPr/>
        </p:nvSpPr>
        <p:spPr>
          <a:xfrm>
            <a:off x="9015307" y="5720368"/>
            <a:ext cx="653627" cy="157480"/>
          </a:xfrm>
          <a:custGeom>
            <a:avLst/>
            <a:gdLst/>
            <a:ahLst/>
            <a:cxnLst/>
            <a:rect l="l" t="t" r="r" b="b"/>
            <a:pathLst>
              <a:path w="490220" h="118110">
                <a:moveTo>
                  <a:pt x="0" y="0"/>
                </a:moveTo>
                <a:lnTo>
                  <a:pt x="4897" y="1177"/>
                </a:lnTo>
                <a:lnTo>
                  <a:pt x="490008" y="117811"/>
                </a:lnTo>
              </a:path>
            </a:pathLst>
          </a:custGeom>
          <a:ln w="10074">
            <a:solidFill>
              <a:srgbClr val="53585F"/>
            </a:solidFill>
            <a:prstDash val="sysDot"/>
          </a:ln>
        </p:spPr>
        <p:txBody>
          <a:bodyPr wrap="square" lIns="0" tIns="0" rIns="0" bIns="0" rtlCol="0"/>
          <a:lstStyle/>
          <a:p>
            <a:endParaRPr sz="2400"/>
          </a:p>
        </p:txBody>
      </p:sp>
      <p:sp>
        <p:nvSpPr>
          <p:cNvPr id="28" name="object 27">
            <a:extLst>
              <a:ext uri="{FF2B5EF4-FFF2-40B4-BE49-F238E27FC236}">
                <a16:creationId xmlns:a16="http://schemas.microsoft.com/office/drawing/2014/main" xmlns="" id="{85008941-ECB7-164A-A816-62AE59225122}"/>
              </a:ext>
            </a:extLst>
          </p:cNvPr>
          <p:cNvSpPr/>
          <p:nvPr/>
        </p:nvSpPr>
        <p:spPr>
          <a:xfrm>
            <a:off x="8943475" y="5682755"/>
            <a:ext cx="88053" cy="78740"/>
          </a:xfrm>
          <a:custGeom>
            <a:avLst/>
            <a:gdLst/>
            <a:ahLst/>
            <a:cxnLst/>
            <a:rect l="l" t="t" r="r" b="b"/>
            <a:pathLst>
              <a:path w="66039" h="59054">
                <a:moveTo>
                  <a:pt x="65849" y="0"/>
                </a:moveTo>
                <a:lnTo>
                  <a:pt x="0" y="15256"/>
                </a:lnTo>
                <a:lnTo>
                  <a:pt x="51714" y="58773"/>
                </a:lnTo>
                <a:lnTo>
                  <a:pt x="65849" y="0"/>
                </a:lnTo>
                <a:close/>
              </a:path>
            </a:pathLst>
          </a:custGeom>
          <a:solidFill>
            <a:srgbClr val="53585F"/>
          </a:solidFill>
        </p:spPr>
        <p:txBody>
          <a:bodyPr wrap="square" lIns="0" tIns="0" rIns="0" bIns="0" rtlCol="0"/>
          <a:lstStyle/>
          <a:p>
            <a:endParaRPr sz="2400"/>
          </a:p>
        </p:txBody>
      </p:sp>
      <p:sp>
        <p:nvSpPr>
          <p:cNvPr id="29" name="object 28">
            <a:extLst>
              <a:ext uri="{FF2B5EF4-FFF2-40B4-BE49-F238E27FC236}">
                <a16:creationId xmlns:a16="http://schemas.microsoft.com/office/drawing/2014/main" xmlns="" id="{D654D813-6B8F-284D-BFC9-0417EEC81D1F}"/>
              </a:ext>
            </a:extLst>
          </p:cNvPr>
          <p:cNvSpPr/>
          <p:nvPr/>
        </p:nvSpPr>
        <p:spPr>
          <a:xfrm>
            <a:off x="8556304" y="5610155"/>
            <a:ext cx="80433" cy="16933"/>
          </a:xfrm>
          <a:custGeom>
            <a:avLst/>
            <a:gdLst/>
            <a:ahLst/>
            <a:cxnLst/>
            <a:rect l="l" t="t" r="r" b="b"/>
            <a:pathLst>
              <a:path w="60325" h="12700">
                <a:moveTo>
                  <a:pt x="60280" y="12377"/>
                </a:moveTo>
                <a:lnTo>
                  <a:pt x="9868" y="2026"/>
                </a:lnTo>
                <a:lnTo>
                  <a:pt x="0" y="0"/>
                </a:lnTo>
              </a:path>
            </a:pathLst>
          </a:custGeom>
          <a:ln w="20149">
            <a:solidFill>
              <a:srgbClr val="000000"/>
            </a:solidFill>
          </a:ln>
        </p:spPr>
        <p:txBody>
          <a:bodyPr wrap="square" lIns="0" tIns="0" rIns="0" bIns="0" rtlCol="0"/>
          <a:lstStyle/>
          <a:p>
            <a:endParaRPr sz="2400"/>
          </a:p>
        </p:txBody>
      </p:sp>
      <p:sp>
        <p:nvSpPr>
          <p:cNvPr id="30" name="object 29">
            <a:extLst>
              <a:ext uri="{FF2B5EF4-FFF2-40B4-BE49-F238E27FC236}">
                <a16:creationId xmlns:a16="http://schemas.microsoft.com/office/drawing/2014/main" xmlns="" id="{4811106D-21EE-CC41-98BA-ABBA02565905}"/>
              </a:ext>
            </a:extLst>
          </p:cNvPr>
          <p:cNvSpPr/>
          <p:nvPr/>
        </p:nvSpPr>
        <p:spPr>
          <a:xfrm>
            <a:off x="8443146" y="5549696"/>
            <a:ext cx="139700" cy="127000"/>
          </a:xfrm>
          <a:custGeom>
            <a:avLst/>
            <a:gdLst/>
            <a:ahLst/>
            <a:cxnLst/>
            <a:rect l="l" t="t" r="r" b="b"/>
            <a:pathLst>
              <a:path w="104775" h="95250">
                <a:moveTo>
                  <a:pt x="104470" y="0"/>
                </a:moveTo>
                <a:lnTo>
                  <a:pt x="0" y="27915"/>
                </a:lnTo>
                <a:lnTo>
                  <a:pt x="85013" y="94739"/>
                </a:lnTo>
                <a:lnTo>
                  <a:pt x="104470" y="0"/>
                </a:lnTo>
                <a:close/>
              </a:path>
            </a:pathLst>
          </a:custGeom>
          <a:solidFill>
            <a:srgbClr val="000000"/>
          </a:solidFill>
        </p:spPr>
        <p:txBody>
          <a:bodyPr wrap="square" lIns="0" tIns="0" rIns="0" bIns="0" rtlCol="0"/>
          <a:lstStyle/>
          <a:p>
            <a:endParaRPr sz="2400"/>
          </a:p>
        </p:txBody>
      </p:sp>
      <p:sp>
        <p:nvSpPr>
          <p:cNvPr id="31" name="object 30">
            <a:extLst>
              <a:ext uri="{FF2B5EF4-FFF2-40B4-BE49-F238E27FC236}">
                <a16:creationId xmlns:a16="http://schemas.microsoft.com/office/drawing/2014/main" xmlns="" id="{DE7B6F05-11DC-6044-8582-063A9FBBCBBE}"/>
              </a:ext>
            </a:extLst>
          </p:cNvPr>
          <p:cNvSpPr/>
          <p:nvPr/>
        </p:nvSpPr>
        <p:spPr>
          <a:xfrm>
            <a:off x="9098595" y="4674156"/>
            <a:ext cx="585045" cy="413173"/>
          </a:xfrm>
          <a:custGeom>
            <a:avLst/>
            <a:gdLst/>
            <a:ahLst/>
            <a:cxnLst/>
            <a:rect l="l" t="t" r="r" b="b"/>
            <a:pathLst>
              <a:path w="438785" h="309879">
                <a:moveTo>
                  <a:pt x="0" y="0"/>
                </a:moveTo>
                <a:lnTo>
                  <a:pt x="4115" y="2904"/>
                </a:lnTo>
                <a:lnTo>
                  <a:pt x="438221" y="309292"/>
                </a:lnTo>
              </a:path>
            </a:pathLst>
          </a:custGeom>
          <a:ln w="10074">
            <a:solidFill>
              <a:srgbClr val="53585F"/>
            </a:solidFill>
            <a:prstDash val="sysDot"/>
          </a:ln>
        </p:spPr>
        <p:txBody>
          <a:bodyPr wrap="square" lIns="0" tIns="0" rIns="0" bIns="0" rtlCol="0"/>
          <a:lstStyle/>
          <a:p>
            <a:endParaRPr sz="2400"/>
          </a:p>
        </p:txBody>
      </p:sp>
      <p:sp>
        <p:nvSpPr>
          <p:cNvPr id="32" name="object 31">
            <a:extLst>
              <a:ext uri="{FF2B5EF4-FFF2-40B4-BE49-F238E27FC236}">
                <a16:creationId xmlns:a16="http://schemas.microsoft.com/office/drawing/2014/main" xmlns="" id="{80937FB2-E472-DD4D-9E62-262459D69DDE}"/>
              </a:ext>
            </a:extLst>
          </p:cNvPr>
          <p:cNvSpPr/>
          <p:nvPr/>
        </p:nvSpPr>
        <p:spPr>
          <a:xfrm>
            <a:off x="9038233" y="4631553"/>
            <a:ext cx="89747" cy="79587"/>
          </a:xfrm>
          <a:custGeom>
            <a:avLst/>
            <a:gdLst/>
            <a:ahLst/>
            <a:cxnLst/>
            <a:rect l="l" t="t" r="r" b="b"/>
            <a:pathLst>
              <a:path w="67310" h="59689">
                <a:moveTo>
                  <a:pt x="0" y="0"/>
                </a:moveTo>
                <a:lnTo>
                  <a:pt x="31953" y="59550"/>
                </a:lnTo>
                <a:lnTo>
                  <a:pt x="66801" y="10159"/>
                </a:lnTo>
                <a:lnTo>
                  <a:pt x="0" y="0"/>
                </a:lnTo>
                <a:close/>
              </a:path>
            </a:pathLst>
          </a:custGeom>
          <a:solidFill>
            <a:srgbClr val="53585F"/>
          </a:solidFill>
        </p:spPr>
        <p:txBody>
          <a:bodyPr wrap="square" lIns="0" tIns="0" rIns="0" bIns="0" rtlCol="0"/>
          <a:lstStyle/>
          <a:p>
            <a:endParaRPr sz="2400"/>
          </a:p>
        </p:txBody>
      </p:sp>
      <p:sp>
        <p:nvSpPr>
          <p:cNvPr id="33" name="object 32">
            <a:extLst>
              <a:ext uri="{FF2B5EF4-FFF2-40B4-BE49-F238E27FC236}">
                <a16:creationId xmlns:a16="http://schemas.microsoft.com/office/drawing/2014/main" xmlns="" id="{180F1FA6-A617-BF4C-B783-39F9F01F0A77}"/>
              </a:ext>
            </a:extLst>
          </p:cNvPr>
          <p:cNvSpPr/>
          <p:nvPr/>
        </p:nvSpPr>
        <p:spPr>
          <a:xfrm>
            <a:off x="9127913" y="4571818"/>
            <a:ext cx="685800" cy="205740"/>
          </a:xfrm>
          <a:custGeom>
            <a:avLst/>
            <a:gdLst/>
            <a:ahLst/>
            <a:cxnLst/>
            <a:rect l="l" t="t" r="r" b="b"/>
            <a:pathLst>
              <a:path w="514350" h="154304">
                <a:moveTo>
                  <a:pt x="0" y="0"/>
                </a:moveTo>
                <a:lnTo>
                  <a:pt x="4825" y="1443"/>
                </a:lnTo>
                <a:lnTo>
                  <a:pt x="513880" y="153708"/>
                </a:lnTo>
              </a:path>
            </a:pathLst>
          </a:custGeom>
          <a:ln w="10074">
            <a:solidFill>
              <a:srgbClr val="53585F"/>
            </a:solidFill>
            <a:prstDash val="sysDot"/>
          </a:ln>
        </p:spPr>
        <p:txBody>
          <a:bodyPr wrap="square" lIns="0" tIns="0" rIns="0" bIns="0" rtlCol="0"/>
          <a:lstStyle/>
          <a:p>
            <a:endParaRPr sz="2400"/>
          </a:p>
        </p:txBody>
      </p:sp>
      <p:sp>
        <p:nvSpPr>
          <p:cNvPr id="34" name="object 33">
            <a:extLst>
              <a:ext uri="{FF2B5EF4-FFF2-40B4-BE49-F238E27FC236}">
                <a16:creationId xmlns:a16="http://schemas.microsoft.com/office/drawing/2014/main" xmlns="" id="{61148C94-78A7-7F45-AE3E-9AA135645B5B}"/>
              </a:ext>
            </a:extLst>
          </p:cNvPr>
          <p:cNvSpPr/>
          <p:nvPr/>
        </p:nvSpPr>
        <p:spPr>
          <a:xfrm>
            <a:off x="9057131" y="4535137"/>
            <a:ext cx="88900" cy="77892"/>
          </a:xfrm>
          <a:custGeom>
            <a:avLst/>
            <a:gdLst/>
            <a:ahLst/>
            <a:cxnLst/>
            <a:rect l="l" t="t" r="r" b="b"/>
            <a:pathLst>
              <a:path w="66675" h="58420">
                <a:moveTo>
                  <a:pt x="66573" y="0"/>
                </a:moveTo>
                <a:lnTo>
                  <a:pt x="0" y="11633"/>
                </a:lnTo>
                <a:lnTo>
                  <a:pt x="49250" y="57912"/>
                </a:lnTo>
                <a:lnTo>
                  <a:pt x="66573" y="0"/>
                </a:lnTo>
                <a:close/>
              </a:path>
            </a:pathLst>
          </a:custGeom>
          <a:solidFill>
            <a:srgbClr val="53585F"/>
          </a:solidFill>
        </p:spPr>
        <p:txBody>
          <a:bodyPr wrap="square" lIns="0" tIns="0" rIns="0" bIns="0" rtlCol="0"/>
          <a:lstStyle/>
          <a:p>
            <a:endParaRPr sz="2400"/>
          </a:p>
        </p:txBody>
      </p:sp>
      <p:sp>
        <p:nvSpPr>
          <p:cNvPr id="35" name="object 34">
            <a:extLst>
              <a:ext uri="{FF2B5EF4-FFF2-40B4-BE49-F238E27FC236}">
                <a16:creationId xmlns:a16="http://schemas.microsoft.com/office/drawing/2014/main" xmlns="" id="{2F91DA26-3460-EA42-9714-B0205D3A8B1B}"/>
              </a:ext>
            </a:extLst>
          </p:cNvPr>
          <p:cNvSpPr/>
          <p:nvPr/>
        </p:nvSpPr>
        <p:spPr>
          <a:xfrm>
            <a:off x="9101168" y="3978612"/>
            <a:ext cx="585045" cy="413173"/>
          </a:xfrm>
          <a:custGeom>
            <a:avLst/>
            <a:gdLst/>
            <a:ahLst/>
            <a:cxnLst/>
            <a:rect l="l" t="t" r="r" b="b"/>
            <a:pathLst>
              <a:path w="438785" h="309879">
                <a:moveTo>
                  <a:pt x="0" y="309292"/>
                </a:moveTo>
                <a:lnTo>
                  <a:pt x="4115" y="306387"/>
                </a:lnTo>
                <a:lnTo>
                  <a:pt x="438221" y="0"/>
                </a:lnTo>
              </a:path>
            </a:pathLst>
          </a:custGeom>
          <a:ln w="10074">
            <a:solidFill>
              <a:srgbClr val="53585F"/>
            </a:solidFill>
            <a:prstDash val="sysDot"/>
          </a:ln>
        </p:spPr>
        <p:txBody>
          <a:bodyPr wrap="square" lIns="0" tIns="0" rIns="0" bIns="0" rtlCol="0"/>
          <a:lstStyle/>
          <a:p>
            <a:endParaRPr sz="2400"/>
          </a:p>
        </p:txBody>
      </p:sp>
      <p:sp>
        <p:nvSpPr>
          <p:cNvPr id="36" name="object 35">
            <a:extLst>
              <a:ext uri="{FF2B5EF4-FFF2-40B4-BE49-F238E27FC236}">
                <a16:creationId xmlns:a16="http://schemas.microsoft.com/office/drawing/2014/main" xmlns="" id="{A3EF5322-4F55-9541-A588-4F83B014FF64}"/>
              </a:ext>
            </a:extLst>
          </p:cNvPr>
          <p:cNvSpPr/>
          <p:nvPr/>
        </p:nvSpPr>
        <p:spPr>
          <a:xfrm>
            <a:off x="9040808" y="4354203"/>
            <a:ext cx="89747" cy="79587"/>
          </a:xfrm>
          <a:custGeom>
            <a:avLst/>
            <a:gdLst/>
            <a:ahLst/>
            <a:cxnLst/>
            <a:rect l="l" t="t" r="r" b="b"/>
            <a:pathLst>
              <a:path w="67310" h="59689">
                <a:moveTo>
                  <a:pt x="31965" y="0"/>
                </a:moveTo>
                <a:lnTo>
                  <a:pt x="0" y="59550"/>
                </a:lnTo>
                <a:lnTo>
                  <a:pt x="66814" y="49390"/>
                </a:lnTo>
                <a:lnTo>
                  <a:pt x="31965" y="0"/>
                </a:lnTo>
                <a:close/>
              </a:path>
            </a:pathLst>
          </a:custGeom>
          <a:solidFill>
            <a:srgbClr val="53585F"/>
          </a:solidFill>
        </p:spPr>
        <p:txBody>
          <a:bodyPr wrap="square" lIns="0" tIns="0" rIns="0" bIns="0" rtlCol="0"/>
          <a:lstStyle/>
          <a:p>
            <a:endParaRPr sz="2400"/>
          </a:p>
        </p:txBody>
      </p:sp>
      <p:sp>
        <p:nvSpPr>
          <p:cNvPr id="37" name="object 36">
            <a:extLst>
              <a:ext uri="{FF2B5EF4-FFF2-40B4-BE49-F238E27FC236}">
                <a16:creationId xmlns:a16="http://schemas.microsoft.com/office/drawing/2014/main" xmlns="" id="{8C25984A-0938-DF4E-AA79-C88A9E68290A}"/>
              </a:ext>
            </a:extLst>
          </p:cNvPr>
          <p:cNvSpPr/>
          <p:nvPr/>
        </p:nvSpPr>
        <p:spPr>
          <a:xfrm>
            <a:off x="9130504" y="4288394"/>
            <a:ext cx="685800" cy="205740"/>
          </a:xfrm>
          <a:custGeom>
            <a:avLst/>
            <a:gdLst/>
            <a:ahLst/>
            <a:cxnLst/>
            <a:rect l="l" t="t" r="r" b="b"/>
            <a:pathLst>
              <a:path w="514350" h="154304">
                <a:moveTo>
                  <a:pt x="0" y="153708"/>
                </a:moveTo>
                <a:lnTo>
                  <a:pt x="4825" y="152265"/>
                </a:lnTo>
                <a:lnTo>
                  <a:pt x="513880" y="0"/>
                </a:lnTo>
              </a:path>
            </a:pathLst>
          </a:custGeom>
          <a:ln w="10074">
            <a:solidFill>
              <a:srgbClr val="53585F"/>
            </a:solidFill>
            <a:prstDash val="sysDot"/>
          </a:ln>
        </p:spPr>
        <p:txBody>
          <a:bodyPr wrap="square" lIns="0" tIns="0" rIns="0" bIns="0" rtlCol="0"/>
          <a:lstStyle/>
          <a:p>
            <a:endParaRPr sz="2400"/>
          </a:p>
        </p:txBody>
      </p:sp>
      <p:sp>
        <p:nvSpPr>
          <p:cNvPr id="38" name="object 37">
            <a:extLst>
              <a:ext uri="{FF2B5EF4-FFF2-40B4-BE49-F238E27FC236}">
                <a16:creationId xmlns:a16="http://schemas.microsoft.com/office/drawing/2014/main" xmlns="" id="{E4545632-CDD6-6347-8158-B0E1B1851BD3}"/>
              </a:ext>
            </a:extLst>
          </p:cNvPr>
          <p:cNvSpPr/>
          <p:nvPr/>
        </p:nvSpPr>
        <p:spPr>
          <a:xfrm>
            <a:off x="9059723" y="4452806"/>
            <a:ext cx="88900" cy="77892"/>
          </a:xfrm>
          <a:custGeom>
            <a:avLst/>
            <a:gdLst/>
            <a:ahLst/>
            <a:cxnLst/>
            <a:rect l="l" t="t" r="r" b="b"/>
            <a:pathLst>
              <a:path w="66675" h="58420">
                <a:moveTo>
                  <a:pt x="49250" y="0"/>
                </a:moveTo>
                <a:lnTo>
                  <a:pt x="0" y="46278"/>
                </a:lnTo>
                <a:lnTo>
                  <a:pt x="66573" y="57911"/>
                </a:lnTo>
                <a:lnTo>
                  <a:pt x="49250" y="0"/>
                </a:lnTo>
                <a:close/>
              </a:path>
            </a:pathLst>
          </a:custGeom>
          <a:solidFill>
            <a:srgbClr val="53585F"/>
          </a:solidFill>
        </p:spPr>
        <p:txBody>
          <a:bodyPr wrap="square" lIns="0" tIns="0" rIns="0" bIns="0" rtlCol="0"/>
          <a:lstStyle/>
          <a:p>
            <a:endParaRPr sz="2400"/>
          </a:p>
        </p:txBody>
      </p:sp>
      <p:sp>
        <p:nvSpPr>
          <p:cNvPr id="39" name="object 38">
            <a:extLst>
              <a:ext uri="{FF2B5EF4-FFF2-40B4-BE49-F238E27FC236}">
                <a16:creationId xmlns:a16="http://schemas.microsoft.com/office/drawing/2014/main" xmlns="" id="{EE1D11BA-7D8D-E34C-A41F-A411D2563C6C}"/>
              </a:ext>
            </a:extLst>
          </p:cNvPr>
          <p:cNvSpPr/>
          <p:nvPr/>
        </p:nvSpPr>
        <p:spPr>
          <a:xfrm>
            <a:off x="3316559" y="4409918"/>
            <a:ext cx="582363" cy="899590"/>
          </a:xfrm>
          <a:custGeom>
            <a:avLst/>
            <a:gdLst/>
            <a:ahLst/>
            <a:cxnLst/>
            <a:rect l="l" t="t" r="r" b="b"/>
            <a:pathLst>
              <a:path w="515619" h="774700">
                <a:moveTo>
                  <a:pt x="0" y="769052"/>
                </a:moveTo>
                <a:lnTo>
                  <a:pt x="506866" y="0"/>
                </a:lnTo>
                <a:lnTo>
                  <a:pt x="515278" y="5544"/>
                </a:lnTo>
                <a:lnTo>
                  <a:pt x="8411" y="774596"/>
                </a:lnTo>
                <a:lnTo>
                  <a:pt x="0" y="769052"/>
                </a:lnTo>
                <a:close/>
              </a:path>
            </a:pathLst>
          </a:custGeom>
          <a:solidFill>
            <a:srgbClr val="53585F"/>
          </a:solidFill>
        </p:spPr>
        <p:txBody>
          <a:bodyPr wrap="square" lIns="0" tIns="0" rIns="0" bIns="0" rtlCol="0"/>
          <a:lstStyle/>
          <a:p>
            <a:endParaRPr sz="2400"/>
          </a:p>
        </p:txBody>
      </p:sp>
      <p:sp>
        <p:nvSpPr>
          <p:cNvPr id="40" name="object 39">
            <a:extLst>
              <a:ext uri="{FF2B5EF4-FFF2-40B4-BE49-F238E27FC236}">
                <a16:creationId xmlns:a16="http://schemas.microsoft.com/office/drawing/2014/main" xmlns="" id="{D5CA7F2E-0FBC-5F44-A142-B41E90A3F30D}"/>
              </a:ext>
            </a:extLst>
          </p:cNvPr>
          <p:cNvSpPr/>
          <p:nvPr/>
        </p:nvSpPr>
        <p:spPr>
          <a:xfrm>
            <a:off x="2630903" y="4203974"/>
            <a:ext cx="1192449" cy="72601"/>
          </a:xfrm>
          <a:custGeom>
            <a:avLst/>
            <a:gdLst/>
            <a:ahLst/>
            <a:cxnLst/>
            <a:rect l="l" t="t" r="r" b="b"/>
            <a:pathLst>
              <a:path w="1136650" h="102870">
                <a:moveTo>
                  <a:pt x="817" y="0"/>
                </a:moveTo>
                <a:lnTo>
                  <a:pt x="1136209" y="92438"/>
                </a:lnTo>
                <a:lnTo>
                  <a:pt x="1135392" y="102479"/>
                </a:lnTo>
                <a:lnTo>
                  <a:pt x="0" y="10041"/>
                </a:lnTo>
                <a:lnTo>
                  <a:pt x="817" y="0"/>
                </a:lnTo>
                <a:close/>
              </a:path>
            </a:pathLst>
          </a:custGeom>
          <a:solidFill>
            <a:srgbClr val="53585F"/>
          </a:solidFill>
        </p:spPr>
        <p:txBody>
          <a:bodyPr wrap="square" lIns="0" tIns="0" rIns="0" bIns="0" rtlCol="0"/>
          <a:lstStyle/>
          <a:p>
            <a:endParaRPr sz="2400"/>
          </a:p>
        </p:txBody>
      </p:sp>
      <p:sp>
        <p:nvSpPr>
          <p:cNvPr id="41" name="object 40">
            <a:extLst>
              <a:ext uri="{FF2B5EF4-FFF2-40B4-BE49-F238E27FC236}">
                <a16:creationId xmlns:a16="http://schemas.microsoft.com/office/drawing/2014/main" xmlns="" id="{4FDD729E-251D-E74D-87B7-FF5CEDDF176D}"/>
              </a:ext>
            </a:extLst>
          </p:cNvPr>
          <p:cNvSpPr/>
          <p:nvPr/>
        </p:nvSpPr>
        <p:spPr>
          <a:xfrm>
            <a:off x="3686359" y="3524885"/>
            <a:ext cx="221366" cy="622939"/>
          </a:xfrm>
          <a:custGeom>
            <a:avLst/>
            <a:gdLst/>
            <a:ahLst/>
            <a:cxnLst/>
            <a:rect l="l" t="t" r="r" b="b"/>
            <a:pathLst>
              <a:path w="252730" h="583564">
                <a:moveTo>
                  <a:pt x="9289" y="0"/>
                </a:moveTo>
                <a:lnTo>
                  <a:pt x="252456" y="579416"/>
                </a:lnTo>
                <a:lnTo>
                  <a:pt x="243166" y="583315"/>
                </a:lnTo>
                <a:lnTo>
                  <a:pt x="0" y="3898"/>
                </a:lnTo>
                <a:lnTo>
                  <a:pt x="9289" y="0"/>
                </a:lnTo>
                <a:close/>
              </a:path>
            </a:pathLst>
          </a:custGeom>
          <a:solidFill>
            <a:srgbClr val="53585F"/>
          </a:solidFill>
        </p:spPr>
        <p:txBody>
          <a:bodyPr wrap="square" lIns="0" tIns="0" rIns="0" bIns="0" rtlCol="0"/>
          <a:lstStyle/>
          <a:p>
            <a:endParaRPr sz="2400"/>
          </a:p>
        </p:txBody>
      </p:sp>
      <p:sp>
        <p:nvSpPr>
          <p:cNvPr id="42" name="object 41">
            <a:extLst>
              <a:ext uri="{FF2B5EF4-FFF2-40B4-BE49-F238E27FC236}">
                <a16:creationId xmlns:a16="http://schemas.microsoft.com/office/drawing/2014/main" xmlns="" id="{A5C6F977-DF22-F544-AB3B-89F5B0E567FE}"/>
              </a:ext>
            </a:extLst>
          </p:cNvPr>
          <p:cNvSpPr txBox="1"/>
          <p:nvPr/>
        </p:nvSpPr>
        <p:spPr>
          <a:xfrm>
            <a:off x="2151496" y="5743012"/>
            <a:ext cx="1515533" cy="269304"/>
          </a:xfrm>
          <a:prstGeom prst="rect">
            <a:avLst/>
          </a:prstGeom>
        </p:spPr>
        <p:txBody>
          <a:bodyPr vert="horz" wrap="square" lIns="0" tIns="22860" rIns="0" bIns="0" rtlCol="0">
            <a:spAutoFit/>
          </a:bodyPr>
          <a:lstStyle/>
          <a:p>
            <a:pPr marL="16933">
              <a:spcBef>
                <a:spcPts val="180"/>
              </a:spcBef>
            </a:pPr>
            <a:r>
              <a:rPr sz="1600" b="1" spc="27" dirty="0">
                <a:latin typeface="Arial"/>
                <a:cs typeface="Arial"/>
              </a:rPr>
              <a:t>INPUT</a:t>
            </a:r>
            <a:r>
              <a:rPr sz="1600" b="1" spc="20" dirty="0">
                <a:latin typeface="Arial"/>
                <a:cs typeface="Arial"/>
              </a:rPr>
              <a:t> </a:t>
            </a:r>
            <a:r>
              <a:rPr sz="1600" b="1" spc="33" dirty="0">
                <a:latin typeface="Arial"/>
                <a:cs typeface="Arial"/>
              </a:rPr>
              <a:t>GRAPH</a:t>
            </a:r>
            <a:endParaRPr sz="1600" dirty="0">
              <a:latin typeface="Arial"/>
              <a:cs typeface="Arial"/>
            </a:endParaRPr>
          </a:p>
        </p:txBody>
      </p:sp>
      <p:sp>
        <p:nvSpPr>
          <p:cNvPr id="43" name="object 42">
            <a:extLst>
              <a:ext uri="{FF2B5EF4-FFF2-40B4-BE49-F238E27FC236}">
                <a16:creationId xmlns:a16="http://schemas.microsoft.com/office/drawing/2014/main" xmlns="" id="{84C5D238-5B26-D34F-A871-80BA2D370194}"/>
              </a:ext>
            </a:extLst>
          </p:cNvPr>
          <p:cNvSpPr/>
          <p:nvPr/>
        </p:nvSpPr>
        <p:spPr>
          <a:xfrm>
            <a:off x="2443039" y="3559810"/>
            <a:ext cx="1693" cy="345439"/>
          </a:xfrm>
          <a:custGeom>
            <a:avLst/>
            <a:gdLst/>
            <a:ahLst/>
            <a:cxnLst/>
            <a:rect l="l" t="t" r="r" b="b"/>
            <a:pathLst>
              <a:path w="1269" h="259080">
                <a:moveTo>
                  <a:pt x="0" y="0"/>
                </a:moveTo>
                <a:lnTo>
                  <a:pt x="860" y="253505"/>
                </a:lnTo>
                <a:lnTo>
                  <a:pt x="877" y="258542"/>
                </a:lnTo>
              </a:path>
            </a:pathLst>
          </a:custGeom>
          <a:ln w="10074">
            <a:solidFill>
              <a:srgbClr val="000000"/>
            </a:solidFill>
          </a:ln>
        </p:spPr>
        <p:txBody>
          <a:bodyPr wrap="square" lIns="0" tIns="0" rIns="0" bIns="0" rtlCol="0"/>
          <a:lstStyle/>
          <a:p>
            <a:endParaRPr sz="2400"/>
          </a:p>
        </p:txBody>
      </p:sp>
      <p:sp>
        <p:nvSpPr>
          <p:cNvPr id="44" name="object 43">
            <a:extLst>
              <a:ext uri="{FF2B5EF4-FFF2-40B4-BE49-F238E27FC236}">
                <a16:creationId xmlns:a16="http://schemas.microsoft.com/office/drawing/2014/main" xmlns="" id="{330E9AE2-1666-154A-BA60-1BEDB06DB679}"/>
              </a:ext>
            </a:extLst>
          </p:cNvPr>
          <p:cNvSpPr/>
          <p:nvPr/>
        </p:nvSpPr>
        <p:spPr>
          <a:xfrm>
            <a:off x="2403889" y="3897680"/>
            <a:ext cx="81280" cy="81280"/>
          </a:xfrm>
          <a:custGeom>
            <a:avLst/>
            <a:gdLst/>
            <a:ahLst/>
            <a:cxnLst/>
            <a:rect l="l" t="t" r="r" b="b"/>
            <a:pathLst>
              <a:path w="60959" h="60960">
                <a:moveTo>
                  <a:pt x="60445" y="0"/>
                </a:moveTo>
                <a:lnTo>
                  <a:pt x="0" y="203"/>
                </a:lnTo>
                <a:lnTo>
                  <a:pt x="30427" y="60553"/>
                </a:lnTo>
                <a:lnTo>
                  <a:pt x="60445" y="0"/>
                </a:lnTo>
                <a:close/>
              </a:path>
            </a:pathLst>
          </a:custGeom>
          <a:solidFill>
            <a:srgbClr val="000000"/>
          </a:solidFill>
        </p:spPr>
        <p:txBody>
          <a:bodyPr wrap="square" lIns="0" tIns="0" rIns="0" bIns="0" rtlCol="0"/>
          <a:lstStyle/>
          <a:p>
            <a:endParaRPr sz="2400"/>
          </a:p>
        </p:txBody>
      </p:sp>
      <p:sp>
        <p:nvSpPr>
          <p:cNvPr id="45" name="object 44">
            <a:extLst>
              <a:ext uri="{FF2B5EF4-FFF2-40B4-BE49-F238E27FC236}">
                <a16:creationId xmlns:a16="http://schemas.microsoft.com/office/drawing/2014/main" xmlns="" id="{E6DEC1D4-E61E-7849-B063-5DD8DC7809CB}"/>
              </a:ext>
            </a:extLst>
          </p:cNvPr>
          <p:cNvSpPr txBox="1"/>
          <p:nvPr/>
        </p:nvSpPr>
        <p:spPr>
          <a:xfrm>
            <a:off x="1886489" y="3261179"/>
            <a:ext cx="1308408" cy="238527"/>
          </a:xfrm>
          <a:prstGeom prst="rect">
            <a:avLst/>
          </a:prstGeom>
        </p:spPr>
        <p:txBody>
          <a:bodyPr vert="horz" wrap="square" lIns="0" tIns="22860" rIns="0" bIns="0" rtlCol="0">
            <a:spAutoFit/>
          </a:bodyPr>
          <a:lstStyle/>
          <a:p>
            <a:pPr marL="16933">
              <a:spcBef>
                <a:spcPts val="180"/>
              </a:spcBef>
            </a:pPr>
            <a:r>
              <a:rPr sz="1400" spc="-33" dirty="0">
                <a:latin typeface="Arial"/>
                <a:cs typeface="Arial"/>
              </a:rPr>
              <a:t>TARGET</a:t>
            </a:r>
            <a:r>
              <a:rPr sz="1400" spc="20" dirty="0">
                <a:latin typeface="Arial"/>
                <a:cs typeface="Arial"/>
              </a:rPr>
              <a:t> NODE</a:t>
            </a:r>
            <a:endParaRPr sz="1400" dirty="0">
              <a:latin typeface="Arial"/>
              <a:cs typeface="Arial"/>
            </a:endParaRPr>
          </a:p>
        </p:txBody>
      </p:sp>
      <p:sp>
        <p:nvSpPr>
          <p:cNvPr id="46" name="object 45">
            <a:extLst>
              <a:ext uri="{FF2B5EF4-FFF2-40B4-BE49-F238E27FC236}">
                <a16:creationId xmlns:a16="http://schemas.microsoft.com/office/drawing/2014/main" xmlns="" id="{1AEF5140-8DDE-E045-8A48-5F7BD8B2E1AF}"/>
              </a:ext>
            </a:extLst>
          </p:cNvPr>
          <p:cNvSpPr/>
          <p:nvPr/>
        </p:nvSpPr>
        <p:spPr>
          <a:xfrm>
            <a:off x="2632410" y="3515869"/>
            <a:ext cx="953201" cy="576921"/>
          </a:xfrm>
          <a:custGeom>
            <a:avLst/>
            <a:gdLst/>
            <a:ahLst/>
            <a:cxnLst/>
            <a:rect l="l" t="t" r="r" b="b"/>
            <a:pathLst>
              <a:path w="831850" h="489585">
                <a:moveTo>
                  <a:pt x="831223" y="8709"/>
                </a:moveTo>
                <a:lnTo>
                  <a:pt x="5063" y="488966"/>
                </a:lnTo>
                <a:lnTo>
                  <a:pt x="0" y="480256"/>
                </a:lnTo>
                <a:lnTo>
                  <a:pt x="826160" y="0"/>
                </a:lnTo>
                <a:lnTo>
                  <a:pt x="831223" y="8709"/>
                </a:lnTo>
                <a:close/>
              </a:path>
            </a:pathLst>
          </a:custGeom>
          <a:solidFill>
            <a:srgbClr val="53585F"/>
          </a:solidFill>
        </p:spPr>
        <p:txBody>
          <a:bodyPr wrap="square" lIns="0" tIns="0" rIns="0" bIns="0" rtlCol="0"/>
          <a:lstStyle/>
          <a:p>
            <a:endParaRPr sz="2400"/>
          </a:p>
        </p:txBody>
      </p:sp>
      <p:sp>
        <p:nvSpPr>
          <p:cNvPr id="48" name="object 47">
            <a:extLst>
              <a:ext uri="{FF2B5EF4-FFF2-40B4-BE49-F238E27FC236}">
                <a16:creationId xmlns:a16="http://schemas.microsoft.com/office/drawing/2014/main" xmlns="" id="{23E6757D-F690-7040-A6CD-538E012F3951}"/>
              </a:ext>
            </a:extLst>
          </p:cNvPr>
          <p:cNvSpPr txBox="1"/>
          <p:nvPr/>
        </p:nvSpPr>
        <p:spPr>
          <a:xfrm>
            <a:off x="3576655" y="3241279"/>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B</a:t>
            </a:r>
            <a:endParaRPr dirty="0">
              <a:latin typeface="Courier New"/>
              <a:cs typeface="Courier New"/>
            </a:endParaRPr>
          </a:p>
        </p:txBody>
      </p:sp>
      <p:sp>
        <p:nvSpPr>
          <p:cNvPr id="49" name="object 48">
            <a:extLst>
              <a:ext uri="{FF2B5EF4-FFF2-40B4-BE49-F238E27FC236}">
                <a16:creationId xmlns:a16="http://schemas.microsoft.com/office/drawing/2014/main" xmlns="" id="{9118B073-BF44-4449-86CA-F270C1BC87C1}"/>
              </a:ext>
            </a:extLst>
          </p:cNvPr>
          <p:cNvSpPr/>
          <p:nvPr/>
        </p:nvSpPr>
        <p:spPr>
          <a:xfrm>
            <a:off x="2122681" y="4314676"/>
            <a:ext cx="300840" cy="738113"/>
          </a:xfrm>
          <a:custGeom>
            <a:avLst/>
            <a:gdLst/>
            <a:ahLst/>
            <a:cxnLst/>
            <a:rect l="l" t="t" r="r" b="b"/>
            <a:pathLst>
              <a:path w="307340" h="662939">
                <a:moveTo>
                  <a:pt x="307164" y="4152"/>
                </a:moveTo>
                <a:lnTo>
                  <a:pt x="9178" y="662777"/>
                </a:lnTo>
                <a:lnTo>
                  <a:pt x="0" y="658624"/>
                </a:lnTo>
                <a:lnTo>
                  <a:pt x="297985" y="0"/>
                </a:lnTo>
                <a:lnTo>
                  <a:pt x="307164" y="4152"/>
                </a:lnTo>
                <a:close/>
              </a:path>
            </a:pathLst>
          </a:custGeom>
          <a:solidFill>
            <a:srgbClr val="53585F"/>
          </a:solidFill>
        </p:spPr>
        <p:txBody>
          <a:bodyPr wrap="square" lIns="0" tIns="0" rIns="0" bIns="0" rtlCol="0"/>
          <a:lstStyle/>
          <a:p>
            <a:endParaRPr sz="2400"/>
          </a:p>
        </p:txBody>
      </p:sp>
      <p:sp>
        <p:nvSpPr>
          <p:cNvPr id="51" name="object 50">
            <a:extLst>
              <a:ext uri="{FF2B5EF4-FFF2-40B4-BE49-F238E27FC236}">
                <a16:creationId xmlns:a16="http://schemas.microsoft.com/office/drawing/2014/main" xmlns="" id="{4E0F942B-4CBF-044D-951E-170F14003A4C}"/>
              </a:ext>
            </a:extLst>
          </p:cNvPr>
          <p:cNvSpPr txBox="1"/>
          <p:nvPr/>
        </p:nvSpPr>
        <p:spPr>
          <a:xfrm>
            <a:off x="2011320" y="4994257"/>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D</a:t>
            </a:r>
            <a:endParaRPr dirty="0">
              <a:latin typeface="Courier New"/>
              <a:cs typeface="Courier New"/>
            </a:endParaRPr>
          </a:p>
        </p:txBody>
      </p:sp>
      <p:sp>
        <p:nvSpPr>
          <p:cNvPr id="53" name="object 52">
            <a:extLst>
              <a:ext uri="{FF2B5EF4-FFF2-40B4-BE49-F238E27FC236}">
                <a16:creationId xmlns:a16="http://schemas.microsoft.com/office/drawing/2014/main" xmlns="" id="{6DC65A6F-BE93-184A-ABBE-ED79BADF4B52}"/>
              </a:ext>
            </a:extLst>
          </p:cNvPr>
          <p:cNvSpPr txBox="1"/>
          <p:nvPr/>
        </p:nvSpPr>
        <p:spPr>
          <a:xfrm>
            <a:off x="3242897" y="5258687"/>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E</a:t>
            </a:r>
            <a:endParaRPr dirty="0">
              <a:latin typeface="Courier New"/>
              <a:cs typeface="Courier New"/>
            </a:endParaRPr>
          </a:p>
        </p:txBody>
      </p:sp>
      <p:sp>
        <p:nvSpPr>
          <p:cNvPr id="54" name="object 53">
            <a:extLst>
              <a:ext uri="{FF2B5EF4-FFF2-40B4-BE49-F238E27FC236}">
                <a16:creationId xmlns:a16="http://schemas.microsoft.com/office/drawing/2014/main" xmlns="" id="{1548FCD1-CD39-2C48-A6D7-8FB23568C266}"/>
              </a:ext>
            </a:extLst>
          </p:cNvPr>
          <p:cNvSpPr/>
          <p:nvPr/>
        </p:nvSpPr>
        <p:spPr>
          <a:xfrm>
            <a:off x="4008176" y="4368367"/>
            <a:ext cx="215053" cy="428413"/>
          </a:xfrm>
          <a:custGeom>
            <a:avLst/>
            <a:gdLst/>
            <a:ahLst/>
            <a:cxnLst/>
            <a:rect l="l" t="t" r="r" b="b"/>
            <a:pathLst>
              <a:path w="161289" h="321310">
                <a:moveTo>
                  <a:pt x="9083" y="0"/>
                </a:moveTo>
                <a:lnTo>
                  <a:pt x="161065" y="316788"/>
                </a:lnTo>
                <a:lnTo>
                  <a:pt x="151981" y="321146"/>
                </a:lnTo>
                <a:lnTo>
                  <a:pt x="0" y="4357"/>
                </a:lnTo>
                <a:lnTo>
                  <a:pt x="9083" y="0"/>
                </a:lnTo>
                <a:close/>
              </a:path>
            </a:pathLst>
          </a:custGeom>
          <a:solidFill>
            <a:srgbClr val="53585F"/>
          </a:solidFill>
        </p:spPr>
        <p:txBody>
          <a:bodyPr wrap="square" lIns="0" tIns="0" rIns="0" bIns="0" rtlCol="0"/>
          <a:lstStyle/>
          <a:p>
            <a:endParaRPr sz="2400"/>
          </a:p>
        </p:txBody>
      </p:sp>
      <p:sp>
        <p:nvSpPr>
          <p:cNvPr id="56" name="object 55">
            <a:extLst>
              <a:ext uri="{FF2B5EF4-FFF2-40B4-BE49-F238E27FC236}">
                <a16:creationId xmlns:a16="http://schemas.microsoft.com/office/drawing/2014/main" xmlns="" id="{2F4297F8-CE7E-084A-8AB0-E4928BC5651B}"/>
              </a:ext>
            </a:extLst>
          </p:cNvPr>
          <p:cNvSpPr txBox="1"/>
          <p:nvPr/>
        </p:nvSpPr>
        <p:spPr>
          <a:xfrm>
            <a:off x="4170189" y="4758802"/>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F</a:t>
            </a:r>
            <a:endParaRPr dirty="0">
              <a:latin typeface="Courier New"/>
              <a:cs typeface="Courier New"/>
            </a:endParaRPr>
          </a:p>
        </p:txBody>
      </p:sp>
      <p:sp>
        <p:nvSpPr>
          <p:cNvPr id="58" name="object 57">
            <a:extLst>
              <a:ext uri="{FF2B5EF4-FFF2-40B4-BE49-F238E27FC236}">
                <a16:creationId xmlns:a16="http://schemas.microsoft.com/office/drawing/2014/main" xmlns="" id="{F6CC72FB-C93E-BF4D-ACD4-29BE54069139}"/>
              </a:ext>
            </a:extLst>
          </p:cNvPr>
          <p:cNvSpPr txBox="1"/>
          <p:nvPr/>
        </p:nvSpPr>
        <p:spPr>
          <a:xfrm>
            <a:off x="3888807" y="4133768"/>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C</a:t>
            </a:r>
            <a:endParaRPr dirty="0">
              <a:latin typeface="Courier New"/>
              <a:cs typeface="Courier New"/>
            </a:endParaRPr>
          </a:p>
        </p:txBody>
      </p:sp>
      <p:sp>
        <p:nvSpPr>
          <p:cNvPr id="64" name="object 63">
            <a:extLst>
              <a:ext uri="{FF2B5EF4-FFF2-40B4-BE49-F238E27FC236}">
                <a16:creationId xmlns:a16="http://schemas.microsoft.com/office/drawing/2014/main" xmlns="" id="{8BF1529E-EC6C-E545-A1B3-EEB29729874E}"/>
              </a:ext>
            </a:extLst>
          </p:cNvPr>
          <p:cNvSpPr txBox="1"/>
          <p:nvPr/>
        </p:nvSpPr>
        <p:spPr>
          <a:xfrm>
            <a:off x="7233762" y="4161210"/>
            <a:ext cx="955049" cy="470343"/>
          </a:xfrm>
          <a:prstGeom prst="rect">
            <a:avLst/>
          </a:prstGeom>
        </p:spPr>
        <p:txBody>
          <a:bodyPr vert="horz" wrap="square" lIns="0" tIns="18627" rIns="0" bIns="0" rtlCol="0">
            <a:spAutoFit/>
          </a:bodyPr>
          <a:lstStyle/>
          <a:p>
            <a:pPr marL="16933">
              <a:spcBef>
                <a:spcPts val="147"/>
              </a:spcBef>
              <a:tabLst>
                <a:tab pos="987189" algn="l"/>
              </a:tabLst>
            </a:pPr>
            <a:r>
              <a:rPr sz="1467" u="heavy" dirty="0">
                <a:uFill>
                  <a:solidFill>
                    <a:srgbClr val="53585F"/>
                  </a:solidFill>
                </a:uFill>
                <a:latin typeface="Times New Roman"/>
                <a:cs typeface="Times New Roman"/>
              </a:rPr>
              <a:t> 	</a:t>
            </a:r>
            <a:r>
              <a:rPr sz="1467" dirty="0">
                <a:latin typeface="Times New Roman"/>
                <a:cs typeface="Times New Roman"/>
              </a:rPr>
              <a:t> </a:t>
            </a:r>
            <a:r>
              <a:rPr sz="1467" spc="-140" dirty="0">
                <a:latin typeface="Times New Roman"/>
                <a:cs typeface="Times New Roman"/>
              </a:rPr>
              <a:t> </a:t>
            </a:r>
            <a:endParaRPr sz="1467" dirty="0">
              <a:latin typeface="Courier New"/>
              <a:cs typeface="Courier New"/>
            </a:endParaRPr>
          </a:p>
        </p:txBody>
      </p:sp>
      <p:sp>
        <p:nvSpPr>
          <p:cNvPr id="68" name="object 67">
            <a:extLst>
              <a:ext uri="{FF2B5EF4-FFF2-40B4-BE49-F238E27FC236}">
                <a16:creationId xmlns:a16="http://schemas.microsoft.com/office/drawing/2014/main" xmlns="" id="{DDDCB63E-848B-A848-A167-A385D559D5D7}"/>
              </a:ext>
            </a:extLst>
          </p:cNvPr>
          <p:cNvSpPr txBox="1"/>
          <p:nvPr/>
        </p:nvSpPr>
        <p:spPr>
          <a:xfrm>
            <a:off x="2384343" y="4012881"/>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A</a:t>
            </a:r>
            <a:endParaRPr dirty="0">
              <a:latin typeface="Courier New"/>
              <a:cs typeface="Courier New"/>
            </a:endParaRPr>
          </a:p>
        </p:txBody>
      </p:sp>
      <p:sp>
        <p:nvSpPr>
          <p:cNvPr id="69" name="object 68">
            <a:extLst>
              <a:ext uri="{FF2B5EF4-FFF2-40B4-BE49-F238E27FC236}">
                <a16:creationId xmlns:a16="http://schemas.microsoft.com/office/drawing/2014/main" xmlns="" id="{1D33D27B-B5F7-A745-8F00-7ECBA1267491}"/>
              </a:ext>
            </a:extLst>
          </p:cNvPr>
          <p:cNvSpPr/>
          <p:nvPr/>
        </p:nvSpPr>
        <p:spPr>
          <a:xfrm>
            <a:off x="9128277" y="3352727"/>
            <a:ext cx="796713" cy="73659"/>
          </a:xfrm>
          <a:custGeom>
            <a:avLst/>
            <a:gdLst/>
            <a:ahLst/>
            <a:cxnLst/>
            <a:rect l="l" t="t" r="r" b="b"/>
            <a:pathLst>
              <a:path w="597535" h="55244">
                <a:moveTo>
                  <a:pt x="0" y="0"/>
                </a:moveTo>
                <a:lnTo>
                  <a:pt x="5015" y="463"/>
                </a:lnTo>
                <a:lnTo>
                  <a:pt x="597396" y="55241"/>
                </a:lnTo>
              </a:path>
            </a:pathLst>
          </a:custGeom>
          <a:ln w="10074">
            <a:solidFill>
              <a:srgbClr val="53585F"/>
            </a:solidFill>
            <a:prstDash val="sysDot"/>
          </a:ln>
        </p:spPr>
        <p:txBody>
          <a:bodyPr wrap="square" lIns="0" tIns="0" rIns="0" bIns="0" rtlCol="0"/>
          <a:lstStyle/>
          <a:p>
            <a:endParaRPr sz="2400"/>
          </a:p>
        </p:txBody>
      </p:sp>
      <p:sp>
        <p:nvSpPr>
          <p:cNvPr id="70" name="object 69">
            <a:extLst>
              <a:ext uri="{FF2B5EF4-FFF2-40B4-BE49-F238E27FC236}">
                <a16:creationId xmlns:a16="http://schemas.microsoft.com/office/drawing/2014/main" xmlns="" id="{0A99183B-04CE-C94C-AAB9-121650E2E24E}"/>
              </a:ext>
            </a:extLst>
          </p:cNvPr>
          <p:cNvSpPr/>
          <p:nvPr/>
        </p:nvSpPr>
        <p:spPr>
          <a:xfrm>
            <a:off x="9054709" y="3313228"/>
            <a:ext cx="84667" cy="80433"/>
          </a:xfrm>
          <a:custGeom>
            <a:avLst/>
            <a:gdLst/>
            <a:ahLst/>
            <a:cxnLst/>
            <a:rect l="l" t="t" r="r" b="b"/>
            <a:pathLst>
              <a:path w="63500" h="60325">
                <a:moveTo>
                  <a:pt x="62966" y="0"/>
                </a:moveTo>
                <a:lnTo>
                  <a:pt x="0" y="24523"/>
                </a:lnTo>
                <a:lnTo>
                  <a:pt x="57404" y="60185"/>
                </a:lnTo>
                <a:lnTo>
                  <a:pt x="62966" y="0"/>
                </a:lnTo>
                <a:close/>
              </a:path>
            </a:pathLst>
          </a:custGeom>
          <a:solidFill>
            <a:srgbClr val="53585F"/>
          </a:solidFill>
        </p:spPr>
        <p:txBody>
          <a:bodyPr wrap="square" lIns="0" tIns="0" rIns="0" bIns="0" rtlCol="0"/>
          <a:lstStyle/>
          <a:p>
            <a:endParaRPr sz="2400"/>
          </a:p>
        </p:txBody>
      </p:sp>
      <p:sp>
        <p:nvSpPr>
          <p:cNvPr id="71" name="object 70">
            <a:extLst>
              <a:ext uri="{FF2B5EF4-FFF2-40B4-BE49-F238E27FC236}">
                <a16:creationId xmlns:a16="http://schemas.microsoft.com/office/drawing/2014/main" xmlns="" id="{55FF6292-7E65-3949-9EA3-49F07F039F85}"/>
              </a:ext>
            </a:extLst>
          </p:cNvPr>
          <p:cNvSpPr/>
          <p:nvPr/>
        </p:nvSpPr>
        <p:spPr>
          <a:xfrm>
            <a:off x="9575533" y="5737382"/>
            <a:ext cx="275496" cy="274756"/>
          </a:xfrm>
          <a:prstGeom prst="rect">
            <a:avLst/>
          </a:prstGeom>
          <a:blipFill>
            <a:blip r:embed="rId9" cstate="print"/>
            <a:stretch>
              <a:fillRect/>
            </a:stretch>
          </a:blipFill>
        </p:spPr>
        <p:txBody>
          <a:bodyPr wrap="square" lIns="0" tIns="0" rIns="0" bIns="0" rtlCol="0"/>
          <a:lstStyle/>
          <a:p>
            <a:endParaRPr sz="2400"/>
          </a:p>
        </p:txBody>
      </p:sp>
      <p:sp>
        <p:nvSpPr>
          <p:cNvPr id="72" name="object 71">
            <a:extLst>
              <a:ext uri="{FF2B5EF4-FFF2-40B4-BE49-F238E27FC236}">
                <a16:creationId xmlns:a16="http://schemas.microsoft.com/office/drawing/2014/main" xmlns="" id="{81E82320-405A-DE44-A78F-B5BA9EFF3F44}"/>
              </a:ext>
            </a:extLst>
          </p:cNvPr>
          <p:cNvSpPr txBox="1"/>
          <p:nvPr/>
        </p:nvSpPr>
        <p:spPr>
          <a:xfrm>
            <a:off x="9638013" y="5705400"/>
            <a:ext cx="147319" cy="244576"/>
          </a:xfrm>
          <a:prstGeom prst="rect">
            <a:avLst/>
          </a:prstGeom>
        </p:spPr>
        <p:txBody>
          <a:bodyPr vert="horz" wrap="square" lIns="0" tIns="18627" rIns="0" bIns="0" rtlCol="0">
            <a:spAutoFit/>
          </a:bodyPr>
          <a:lstStyle/>
          <a:p>
            <a:pPr marL="16933">
              <a:spcBef>
                <a:spcPts val="147"/>
              </a:spcBef>
            </a:pPr>
            <a:r>
              <a:rPr sz="1467" b="1" spc="7" dirty="0">
                <a:latin typeface="Courier New"/>
                <a:cs typeface="Courier New"/>
              </a:rPr>
              <a:t>A</a:t>
            </a:r>
            <a:endParaRPr sz="1467">
              <a:latin typeface="Courier New"/>
              <a:cs typeface="Courier New"/>
            </a:endParaRPr>
          </a:p>
        </p:txBody>
      </p:sp>
      <p:sp>
        <p:nvSpPr>
          <p:cNvPr id="73" name="object 72">
            <a:extLst>
              <a:ext uri="{FF2B5EF4-FFF2-40B4-BE49-F238E27FC236}">
                <a16:creationId xmlns:a16="http://schemas.microsoft.com/office/drawing/2014/main" xmlns="" id="{D45A509D-4CF9-2D4A-8AF8-8F8B1D1FE395}"/>
              </a:ext>
            </a:extLst>
          </p:cNvPr>
          <p:cNvSpPr/>
          <p:nvPr/>
        </p:nvSpPr>
        <p:spPr>
          <a:xfrm>
            <a:off x="9724762" y="2848034"/>
            <a:ext cx="275484" cy="274756"/>
          </a:xfrm>
          <a:prstGeom prst="rect">
            <a:avLst/>
          </a:prstGeom>
          <a:blipFill>
            <a:blip r:embed="rId10" cstate="print"/>
            <a:stretch>
              <a:fillRect/>
            </a:stretch>
          </a:blipFill>
        </p:spPr>
        <p:txBody>
          <a:bodyPr wrap="square" lIns="0" tIns="0" rIns="0" bIns="0" rtlCol="0"/>
          <a:lstStyle/>
          <a:p>
            <a:endParaRPr sz="2400"/>
          </a:p>
        </p:txBody>
      </p:sp>
      <p:sp>
        <p:nvSpPr>
          <p:cNvPr id="74" name="object 73">
            <a:extLst>
              <a:ext uri="{FF2B5EF4-FFF2-40B4-BE49-F238E27FC236}">
                <a16:creationId xmlns:a16="http://schemas.microsoft.com/office/drawing/2014/main" xmlns="" id="{8C77BEE4-9E2E-1144-87D5-F2DDB8E7694F}"/>
              </a:ext>
            </a:extLst>
          </p:cNvPr>
          <p:cNvSpPr txBox="1"/>
          <p:nvPr/>
        </p:nvSpPr>
        <p:spPr>
          <a:xfrm>
            <a:off x="9785773" y="2817371"/>
            <a:ext cx="147319" cy="244576"/>
          </a:xfrm>
          <a:prstGeom prst="rect">
            <a:avLst/>
          </a:prstGeom>
        </p:spPr>
        <p:txBody>
          <a:bodyPr vert="horz" wrap="square" lIns="0" tIns="18627" rIns="0" bIns="0" rtlCol="0">
            <a:spAutoFit/>
          </a:bodyPr>
          <a:lstStyle/>
          <a:p>
            <a:pPr marL="16933">
              <a:spcBef>
                <a:spcPts val="147"/>
              </a:spcBef>
            </a:pPr>
            <a:r>
              <a:rPr sz="1467" b="1" spc="7" dirty="0">
                <a:latin typeface="Courier New"/>
                <a:cs typeface="Courier New"/>
              </a:rPr>
              <a:t>A</a:t>
            </a:r>
            <a:endParaRPr sz="1467">
              <a:latin typeface="Courier New"/>
              <a:cs typeface="Courier New"/>
            </a:endParaRPr>
          </a:p>
        </p:txBody>
      </p:sp>
      <p:sp>
        <p:nvSpPr>
          <p:cNvPr id="75" name="object 74">
            <a:extLst>
              <a:ext uri="{FF2B5EF4-FFF2-40B4-BE49-F238E27FC236}">
                <a16:creationId xmlns:a16="http://schemas.microsoft.com/office/drawing/2014/main" xmlns="" id="{D82EA85B-B6A0-9045-A124-5A0BB6A47F8A}"/>
              </a:ext>
            </a:extLst>
          </p:cNvPr>
          <p:cNvSpPr/>
          <p:nvPr/>
        </p:nvSpPr>
        <p:spPr>
          <a:xfrm>
            <a:off x="9731320" y="3286235"/>
            <a:ext cx="275496" cy="274756"/>
          </a:xfrm>
          <a:prstGeom prst="rect">
            <a:avLst/>
          </a:prstGeom>
          <a:blipFill>
            <a:blip r:embed="rId11" cstate="print"/>
            <a:stretch>
              <a:fillRect/>
            </a:stretch>
          </a:blipFill>
        </p:spPr>
        <p:txBody>
          <a:bodyPr wrap="square" lIns="0" tIns="0" rIns="0" bIns="0" rtlCol="0"/>
          <a:lstStyle/>
          <a:p>
            <a:endParaRPr sz="2400"/>
          </a:p>
        </p:txBody>
      </p:sp>
      <p:sp>
        <p:nvSpPr>
          <p:cNvPr id="76" name="object 75">
            <a:extLst>
              <a:ext uri="{FF2B5EF4-FFF2-40B4-BE49-F238E27FC236}">
                <a16:creationId xmlns:a16="http://schemas.microsoft.com/office/drawing/2014/main" xmlns="" id="{18D16426-8E30-D544-A34B-D1EED2FCB35F}"/>
              </a:ext>
            </a:extLst>
          </p:cNvPr>
          <p:cNvSpPr txBox="1"/>
          <p:nvPr/>
        </p:nvSpPr>
        <p:spPr>
          <a:xfrm>
            <a:off x="9785773" y="3260652"/>
            <a:ext cx="147319" cy="244576"/>
          </a:xfrm>
          <a:prstGeom prst="rect">
            <a:avLst/>
          </a:prstGeom>
        </p:spPr>
        <p:txBody>
          <a:bodyPr vert="horz" wrap="square" lIns="0" tIns="18627" rIns="0" bIns="0" rtlCol="0">
            <a:spAutoFit/>
          </a:bodyPr>
          <a:lstStyle/>
          <a:p>
            <a:pPr marL="16933">
              <a:spcBef>
                <a:spcPts val="147"/>
              </a:spcBef>
            </a:pPr>
            <a:r>
              <a:rPr sz="1467" b="1" spc="7" dirty="0">
                <a:latin typeface="Courier New"/>
                <a:cs typeface="Courier New"/>
              </a:rPr>
              <a:t>C</a:t>
            </a:r>
            <a:endParaRPr sz="1467">
              <a:latin typeface="Courier New"/>
              <a:cs typeface="Courier New"/>
            </a:endParaRPr>
          </a:p>
        </p:txBody>
      </p:sp>
      <p:sp>
        <p:nvSpPr>
          <p:cNvPr id="77" name="object 76">
            <a:extLst>
              <a:ext uri="{FF2B5EF4-FFF2-40B4-BE49-F238E27FC236}">
                <a16:creationId xmlns:a16="http://schemas.microsoft.com/office/drawing/2014/main" xmlns="" id="{317179E7-B018-684B-8DCD-94F86436C40E}"/>
              </a:ext>
            </a:extLst>
          </p:cNvPr>
          <p:cNvSpPr/>
          <p:nvPr/>
        </p:nvSpPr>
        <p:spPr>
          <a:xfrm>
            <a:off x="9546069" y="4942112"/>
            <a:ext cx="275496" cy="274753"/>
          </a:xfrm>
          <a:prstGeom prst="rect">
            <a:avLst/>
          </a:prstGeom>
          <a:blipFill>
            <a:blip r:embed="rId12" cstate="print"/>
            <a:stretch>
              <a:fillRect/>
            </a:stretch>
          </a:blipFill>
        </p:spPr>
        <p:txBody>
          <a:bodyPr wrap="square" lIns="0" tIns="0" rIns="0" bIns="0" rtlCol="0"/>
          <a:lstStyle/>
          <a:p>
            <a:endParaRPr sz="2400"/>
          </a:p>
        </p:txBody>
      </p:sp>
      <p:sp>
        <p:nvSpPr>
          <p:cNvPr id="78" name="object 77">
            <a:extLst>
              <a:ext uri="{FF2B5EF4-FFF2-40B4-BE49-F238E27FC236}">
                <a16:creationId xmlns:a16="http://schemas.microsoft.com/office/drawing/2014/main" xmlns="" id="{A6C0F17F-2644-E448-A1BC-B1A5C41C548E}"/>
              </a:ext>
            </a:extLst>
          </p:cNvPr>
          <p:cNvSpPr txBox="1"/>
          <p:nvPr/>
        </p:nvSpPr>
        <p:spPr>
          <a:xfrm>
            <a:off x="9611139" y="4926303"/>
            <a:ext cx="147319" cy="244576"/>
          </a:xfrm>
          <a:prstGeom prst="rect">
            <a:avLst/>
          </a:prstGeom>
        </p:spPr>
        <p:txBody>
          <a:bodyPr vert="horz" wrap="square" lIns="0" tIns="18627" rIns="0" bIns="0" rtlCol="0">
            <a:spAutoFit/>
          </a:bodyPr>
          <a:lstStyle/>
          <a:p>
            <a:pPr marL="16933">
              <a:spcBef>
                <a:spcPts val="147"/>
              </a:spcBef>
            </a:pPr>
            <a:r>
              <a:rPr sz="1467" b="1" spc="7" dirty="0">
                <a:latin typeface="Courier New"/>
                <a:cs typeface="Courier New"/>
              </a:rPr>
              <a:t>F</a:t>
            </a:r>
            <a:endParaRPr sz="1467">
              <a:latin typeface="Courier New"/>
              <a:cs typeface="Courier New"/>
            </a:endParaRPr>
          </a:p>
        </p:txBody>
      </p:sp>
      <p:sp>
        <p:nvSpPr>
          <p:cNvPr id="79" name="object 78">
            <a:extLst>
              <a:ext uri="{FF2B5EF4-FFF2-40B4-BE49-F238E27FC236}">
                <a16:creationId xmlns:a16="http://schemas.microsoft.com/office/drawing/2014/main" xmlns="" id="{B3B83BA1-18A4-0D4C-8394-03CD0C86187B}"/>
              </a:ext>
            </a:extLst>
          </p:cNvPr>
          <p:cNvSpPr/>
          <p:nvPr/>
        </p:nvSpPr>
        <p:spPr>
          <a:xfrm>
            <a:off x="9686632" y="4162298"/>
            <a:ext cx="275496" cy="274756"/>
          </a:xfrm>
          <a:prstGeom prst="rect">
            <a:avLst/>
          </a:prstGeom>
          <a:blipFill>
            <a:blip r:embed="rId13" cstate="print"/>
            <a:stretch>
              <a:fillRect/>
            </a:stretch>
          </a:blipFill>
        </p:spPr>
        <p:txBody>
          <a:bodyPr wrap="square" lIns="0" tIns="0" rIns="0" bIns="0" rtlCol="0"/>
          <a:lstStyle/>
          <a:p>
            <a:endParaRPr sz="2400"/>
          </a:p>
        </p:txBody>
      </p:sp>
      <p:sp>
        <p:nvSpPr>
          <p:cNvPr id="80" name="object 79">
            <a:extLst>
              <a:ext uri="{FF2B5EF4-FFF2-40B4-BE49-F238E27FC236}">
                <a16:creationId xmlns:a16="http://schemas.microsoft.com/office/drawing/2014/main" xmlns="" id="{6D556C30-B357-1443-BD3C-542D468BD1BE}"/>
              </a:ext>
            </a:extLst>
          </p:cNvPr>
          <p:cNvSpPr/>
          <p:nvPr/>
        </p:nvSpPr>
        <p:spPr>
          <a:xfrm>
            <a:off x="9669677" y="4603991"/>
            <a:ext cx="275488" cy="274756"/>
          </a:xfrm>
          <a:prstGeom prst="rect">
            <a:avLst/>
          </a:prstGeom>
          <a:blipFill>
            <a:blip r:embed="rId14" cstate="print"/>
            <a:stretch>
              <a:fillRect/>
            </a:stretch>
          </a:blipFill>
        </p:spPr>
        <p:txBody>
          <a:bodyPr wrap="square" lIns="0" tIns="0" rIns="0" bIns="0" rtlCol="0"/>
          <a:lstStyle/>
          <a:p>
            <a:endParaRPr sz="2400"/>
          </a:p>
        </p:txBody>
      </p:sp>
      <p:sp>
        <p:nvSpPr>
          <p:cNvPr id="81" name="object 80">
            <a:extLst>
              <a:ext uri="{FF2B5EF4-FFF2-40B4-BE49-F238E27FC236}">
                <a16:creationId xmlns:a16="http://schemas.microsoft.com/office/drawing/2014/main" xmlns="" id="{6BCE5F8E-97A9-224D-9A80-65077338E750}"/>
              </a:ext>
            </a:extLst>
          </p:cNvPr>
          <p:cNvSpPr txBox="1"/>
          <p:nvPr/>
        </p:nvSpPr>
        <p:spPr>
          <a:xfrm>
            <a:off x="9732043" y="4577049"/>
            <a:ext cx="147319" cy="244576"/>
          </a:xfrm>
          <a:prstGeom prst="rect">
            <a:avLst/>
          </a:prstGeom>
        </p:spPr>
        <p:txBody>
          <a:bodyPr vert="horz" wrap="square" lIns="0" tIns="18627" rIns="0" bIns="0" rtlCol="0">
            <a:spAutoFit/>
          </a:bodyPr>
          <a:lstStyle/>
          <a:p>
            <a:pPr marL="16933">
              <a:spcBef>
                <a:spcPts val="147"/>
              </a:spcBef>
            </a:pPr>
            <a:r>
              <a:rPr sz="1467" b="1" spc="7" dirty="0">
                <a:latin typeface="Courier New"/>
                <a:cs typeface="Courier New"/>
              </a:rPr>
              <a:t>E</a:t>
            </a:r>
            <a:endParaRPr sz="1467">
              <a:latin typeface="Courier New"/>
              <a:cs typeface="Courier New"/>
            </a:endParaRPr>
          </a:p>
        </p:txBody>
      </p:sp>
      <p:sp>
        <p:nvSpPr>
          <p:cNvPr id="82" name="object 81">
            <a:extLst>
              <a:ext uri="{FF2B5EF4-FFF2-40B4-BE49-F238E27FC236}">
                <a16:creationId xmlns:a16="http://schemas.microsoft.com/office/drawing/2014/main" xmlns="" id="{CB800162-470D-1C44-BB9A-04D9E1D592F8}"/>
              </a:ext>
            </a:extLst>
          </p:cNvPr>
          <p:cNvSpPr/>
          <p:nvPr/>
        </p:nvSpPr>
        <p:spPr>
          <a:xfrm>
            <a:off x="9594939" y="3823631"/>
            <a:ext cx="275496" cy="274760"/>
          </a:xfrm>
          <a:prstGeom prst="rect">
            <a:avLst/>
          </a:prstGeom>
          <a:blipFill>
            <a:blip r:embed="rId9" cstate="print"/>
            <a:stretch>
              <a:fillRect/>
            </a:stretch>
          </a:blipFill>
        </p:spPr>
        <p:txBody>
          <a:bodyPr wrap="square" lIns="0" tIns="0" rIns="0" bIns="0" rtlCol="0"/>
          <a:lstStyle/>
          <a:p>
            <a:endParaRPr sz="2400"/>
          </a:p>
        </p:txBody>
      </p:sp>
      <p:sp>
        <p:nvSpPr>
          <p:cNvPr id="83" name="object 82">
            <a:extLst>
              <a:ext uri="{FF2B5EF4-FFF2-40B4-BE49-F238E27FC236}">
                <a16:creationId xmlns:a16="http://schemas.microsoft.com/office/drawing/2014/main" xmlns="" id="{BD7647E4-E460-1641-8B03-2D49010A14C8}"/>
              </a:ext>
            </a:extLst>
          </p:cNvPr>
          <p:cNvSpPr txBox="1"/>
          <p:nvPr/>
        </p:nvSpPr>
        <p:spPr>
          <a:xfrm>
            <a:off x="9664870" y="3660938"/>
            <a:ext cx="241300" cy="723403"/>
          </a:xfrm>
          <a:prstGeom prst="rect">
            <a:avLst/>
          </a:prstGeom>
        </p:spPr>
        <p:txBody>
          <a:bodyPr vert="horz" wrap="square" lIns="0" tIns="142240" rIns="0" bIns="0" rtlCol="0">
            <a:spAutoFit/>
          </a:bodyPr>
          <a:lstStyle/>
          <a:p>
            <a:pPr marL="16933">
              <a:spcBef>
                <a:spcPts val="1120"/>
              </a:spcBef>
            </a:pPr>
            <a:r>
              <a:rPr sz="1467" b="1" spc="7" dirty="0">
                <a:latin typeface="Courier New"/>
                <a:cs typeface="Courier New"/>
              </a:rPr>
              <a:t>A</a:t>
            </a:r>
            <a:endParaRPr sz="1467">
              <a:latin typeface="Courier New"/>
              <a:cs typeface="Courier New"/>
            </a:endParaRPr>
          </a:p>
          <a:p>
            <a:pPr marL="110911">
              <a:spcBef>
                <a:spcPts val="987"/>
              </a:spcBef>
            </a:pPr>
            <a:r>
              <a:rPr sz="1467" b="1" spc="7" dirty="0">
                <a:latin typeface="Courier New"/>
                <a:cs typeface="Courier New"/>
              </a:rPr>
              <a:t>B</a:t>
            </a:r>
            <a:endParaRPr sz="1467">
              <a:latin typeface="Courier New"/>
              <a:cs typeface="Courier New"/>
            </a:endParaRPr>
          </a:p>
        </p:txBody>
      </p:sp>
      <p:sp>
        <p:nvSpPr>
          <p:cNvPr id="93" name="object 7">
            <a:extLst>
              <a:ext uri="{FF2B5EF4-FFF2-40B4-BE49-F238E27FC236}">
                <a16:creationId xmlns:a16="http://schemas.microsoft.com/office/drawing/2014/main" xmlns="" id="{26BFBEB7-5EBC-9541-A708-6182354DD17D}"/>
              </a:ext>
            </a:extLst>
          </p:cNvPr>
          <p:cNvSpPr/>
          <p:nvPr/>
        </p:nvSpPr>
        <p:spPr>
          <a:xfrm>
            <a:off x="5565949" y="4384442"/>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8" cstate="print"/>
            <a:srcRect/>
            <a:stretch>
              <a:fillRect/>
            </a:stretch>
          </a:blipFill>
        </p:spPr>
        <p:txBody>
          <a:bodyPr wrap="square" lIns="0" tIns="0" rIns="0" bIns="0" rtlCol="0"/>
          <a:lstStyle/>
          <a:p>
            <a:endParaRPr sz="2400"/>
          </a:p>
        </p:txBody>
      </p:sp>
      <p:sp>
        <p:nvSpPr>
          <p:cNvPr id="94" name="object 67">
            <a:extLst>
              <a:ext uri="{FF2B5EF4-FFF2-40B4-BE49-F238E27FC236}">
                <a16:creationId xmlns:a16="http://schemas.microsoft.com/office/drawing/2014/main" xmlns="" id="{6950FA63-7B53-184E-AB80-C5B1788A9935}"/>
              </a:ext>
            </a:extLst>
          </p:cNvPr>
          <p:cNvSpPr txBox="1"/>
          <p:nvPr/>
        </p:nvSpPr>
        <p:spPr>
          <a:xfrm>
            <a:off x="5673776" y="4407968"/>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A</a:t>
            </a:r>
            <a:endParaRPr dirty="0">
              <a:latin typeface="Courier New"/>
              <a:cs typeface="Courier New"/>
            </a:endParaRPr>
          </a:p>
        </p:txBody>
      </p:sp>
      <p:sp>
        <p:nvSpPr>
          <p:cNvPr id="95" name="object 7">
            <a:extLst>
              <a:ext uri="{FF2B5EF4-FFF2-40B4-BE49-F238E27FC236}">
                <a16:creationId xmlns:a16="http://schemas.microsoft.com/office/drawing/2014/main" xmlns="" id="{6443CE4B-AB2F-D646-8228-08CEF48DFFA4}"/>
              </a:ext>
            </a:extLst>
          </p:cNvPr>
          <p:cNvSpPr/>
          <p:nvPr/>
        </p:nvSpPr>
        <p:spPr>
          <a:xfrm>
            <a:off x="8171646" y="3311209"/>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6"/>
            <a:srcRect/>
            <a:stretch>
              <a:fillRect/>
            </a:stretch>
          </a:blipFill>
        </p:spPr>
        <p:txBody>
          <a:bodyPr wrap="square" lIns="0" tIns="0" rIns="0" bIns="0" rtlCol="0"/>
          <a:lstStyle/>
          <a:p>
            <a:endParaRPr sz="2400"/>
          </a:p>
        </p:txBody>
      </p:sp>
      <p:sp>
        <p:nvSpPr>
          <p:cNvPr id="96" name="object 47">
            <a:extLst>
              <a:ext uri="{FF2B5EF4-FFF2-40B4-BE49-F238E27FC236}">
                <a16:creationId xmlns:a16="http://schemas.microsoft.com/office/drawing/2014/main" xmlns="" id="{EE84B333-20CC-5E4D-B59F-CCCD51DAF96E}"/>
              </a:ext>
            </a:extLst>
          </p:cNvPr>
          <p:cNvSpPr txBox="1"/>
          <p:nvPr/>
        </p:nvSpPr>
        <p:spPr>
          <a:xfrm>
            <a:off x="8264152" y="3364900"/>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B</a:t>
            </a:r>
            <a:endParaRPr dirty="0">
              <a:latin typeface="Courier New"/>
              <a:cs typeface="Courier New"/>
            </a:endParaRPr>
          </a:p>
        </p:txBody>
      </p:sp>
      <p:sp>
        <p:nvSpPr>
          <p:cNvPr id="97" name="object 7">
            <a:extLst>
              <a:ext uri="{FF2B5EF4-FFF2-40B4-BE49-F238E27FC236}">
                <a16:creationId xmlns:a16="http://schemas.microsoft.com/office/drawing/2014/main" xmlns="" id="{FA29D12A-5E8D-AE42-AA81-ABB5D93EE459}"/>
              </a:ext>
            </a:extLst>
          </p:cNvPr>
          <p:cNvSpPr/>
          <p:nvPr/>
        </p:nvSpPr>
        <p:spPr>
          <a:xfrm>
            <a:off x="8159786" y="4408810"/>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5"/>
            <a:srcRect/>
            <a:stretch>
              <a:fillRect/>
            </a:stretch>
          </a:blipFill>
        </p:spPr>
        <p:txBody>
          <a:bodyPr wrap="square" lIns="0" tIns="0" rIns="0" bIns="0" rtlCol="0"/>
          <a:lstStyle/>
          <a:p>
            <a:endParaRPr sz="2400"/>
          </a:p>
        </p:txBody>
      </p:sp>
      <p:sp>
        <p:nvSpPr>
          <p:cNvPr id="98" name="object 57">
            <a:extLst>
              <a:ext uri="{FF2B5EF4-FFF2-40B4-BE49-F238E27FC236}">
                <a16:creationId xmlns:a16="http://schemas.microsoft.com/office/drawing/2014/main" xmlns="" id="{E3362C5F-BBD3-B940-AE62-7C6C28FC9D02}"/>
              </a:ext>
            </a:extLst>
          </p:cNvPr>
          <p:cNvSpPr txBox="1"/>
          <p:nvPr/>
        </p:nvSpPr>
        <p:spPr>
          <a:xfrm>
            <a:off x="8233659" y="4450577"/>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C</a:t>
            </a:r>
            <a:endParaRPr dirty="0">
              <a:latin typeface="Courier New"/>
              <a:cs typeface="Courier New"/>
            </a:endParaRPr>
          </a:p>
        </p:txBody>
      </p:sp>
      <p:sp>
        <p:nvSpPr>
          <p:cNvPr id="99" name="object 7">
            <a:extLst>
              <a:ext uri="{FF2B5EF4-FFF2-40B4-BE49-F238E27FC236}">
                <a16:creationId xmlns:a16="http://schemas.microsoft.com/office/drawing/2014/main" xmlns="" id="{79EB34B9-626A-2B4D-A65C-EEF5B1FF5948}"/>
              </a:ext>
            </a:extLst>
          </p:cNvPr>
          <p:cNvSpPr/>
          <p:nvPr/>
        </p:nvSpPr>
        <p:spPr>
          <a:xfrm>
            <a:off x="8103019" y="5388305"/>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7"/>
            <a:srcRect/>
            <a:stretch>
              <a:fillRect/>
            </a:stretch>
          </a:blipFill>
        </p:spPr>
        <p:txBody>
          <a:bodyPr wrap="square" lIns="0" tIns="0" rIns="0" bIns="0" rtlCol="0"/>
          <a:lstStyle/>
          <a:p>
            <a:endParaRPr sz="2400" dirty="0"/>
          </a:p>
        </p:txBody>
      </p:sp>
      <p:sp>
        <p:nvSpPr>
          <p:cNvPr id="100" name="object 50">
            <a:extLst>
              <a:ext uri="{FF2B5EF4-FFF2-40B4-BE49-F238E27FC236}">
                <a16:creationId xmlns:a16="http://schemas.microsoft.com/office/drawing/2014/main" xmlns="" id="{DA550A7B-F36F-184A-B168-CFAD1345C779}"/>
              </a:ext>
            </a:extLst>
          </p:cNvPr>
          <p:cNvSpPr txBox="1"/>
          <p:nvPr/>
        </p:nvSpPr>
        <p:spPr>
          <a:xfrm>
            <a:off x="8209018" y="5401792"/>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D</a:t>
            </a:r>
            <a:endParaRPr dirty="0">
              <a:latin typeface="Courier New"/>
              <a:cs typeface="Courier New"/>
            </a:endParaRPr>
          </a:p>
        </p:txBody>
      </p:sp>
    </p:spTree>
    <p:extLst>
      <p:ext uri="{BB962C8B-B14F-4D97-AF65-F5344CB8AC3E}">
        <p14:creationId xmlns:p14="http://schemas.microsoft.com/office/powerpoint/2010/main" val="19498539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2340"/>
        <p:cNvGrpSpPr/>
        <p:nvPr/>
      </p:nvGrpSpPr>
      <p:grpSpPr>
        <a:xfrm>
          <a:off x="0" y="0"/>
          <a:ext cx="0" cy="0"/>
          <a:chOff x="0" y="0"/>
          <a:chExt cx="0" cy="0"/>
        </a:xfrm>
      </p:grpSpPr>
      <p:sp>
        <p:nvSpPr>
          <p:cNvPr id="2341" name="Google Shape;2341;p160"/>
          <p:cNvSpPr txBox="1">
            <a:spLocks noGrp="1"/>
          </p:cNvSpPr>
          <p:nvPr>
            <p:ph type="title"/>
          </p:nvPr>
        </p:nvSpPr>
        <p:spPr>
          <a:xfrm>
            <a:off x="772884" y="158291"/>
            <a:ext cx="1080951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en-US" sz="4000" b="1" dirty="0">
                <a:solidFill>
                  <a:srgbClr val="C00000"/>
                </a:solidFill>
              </a:rPr>
              <a:t>Knowledge Element-Level Misinformation Detection</a:t>
            </a:r>
            <a:endParaRPr b="1" dirty="0">
              <a:solidFill>
                <a:srgbClr val="C00000"/>
              </a:solidFill>
            </a:endParaRPr>
          </a:p>
        </p:txBody>
      </p:sp>
      <p:sp>
        <p:nvSpPr>
          <p:cNvPr id="2342" name="Google Shape;2342;p160"/>
          <p:cNvSpPr txBox="1">
            <a:spLocks noGrp="1"/>
          </p:cNvSpPr>
          <p:nvPr>
            <p:ph type="body" idx="1"/>
          </p:nvPr>
        </p:nvSpPr>
        <p:spPr>
          <a:xfrm>
            <a:off x="838200" y="1567543"/>
            <a:ext cx="10526486" cy="460942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a:t>We also propose a </a:t>
            </a:r>
            <a:r>
              <a:rPr lang="en-US">
                <a:solidFill>
                  <a:srgbClr val="548135"/>
                </a:solidFill>
              </a:rPr>
              <a:t>new task </a:t>
            </a:r>
            <a:r>
              <a:rPr lang="en-US"/>
              <a:t>in addition to document-level fake news detection that is more challenging but interesting.</a:t>
            </a:r>
            <a:endParaRPr sz="2600">
              <a:solidFill>
                <a:srgbClr val="262626"/>
              </a:solidFill>
            </a:endParaRPr>
          </a:p>
        </p:txBody>
      </p:sp>
      <p:pic>
        <p:nvPicPr>
          <p:cNvPr id="2343" name="Google Shape;2343;p160"/>
          <p:cNvPicPr preferRelativeResize="0"/>
          <p:nvPr/>
        </p:nvPicPr>
        <p:blipFill rotWithShape="1">
          <a:blip r:embed="rId3">
            <a:alphaModFix/>
          </a:blip>
          <a:srcRect b="20792"/>
          <a:stretch/>
        </p:blipFill>
        <p:spPr>
          <a:xfrm>
            <a:off x="3521525" y="2709231"/>
            <a:ext cx="7783288" cy="3467732"/>
          </a:xfrm>
          <a:prstGeom prst="rect">
            <a:avLst/>
          </a:prstGeom>
          <a:noFill/>
          <a:ln>
            <a:noFill/>
          </a:ln>
        </p:spPr>
      </p:pic>
      <p:sp>
        <p:nvSpPr>
          <p:cNvPr id="2344" name="Google Shape;2344;p160"/>
          <p:cNvSpPr/>
          <p:nvPr/>
        </p:nvSpPr>
        <p:spPr>
          <a:xfrm>
            <a:off x="838200" y="3429000"/>
            <a:ext cx="2476501"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1" u="none" strike="noStrike" cap="none">
                <a:solidFill>
                  <a:srgbClr val="262626"/>
                </a:solidFill>
                <a:latin typeface="Calibri"/>
                <a:ea typeface="Calibri"/>
                <a:cs typeface="Calibri"/>
                <a:sym typeface="Calibri"/>
              </a:rPr>
              <a:t>Label each triplet connecting two entities as </a:t>
            </a:r>
            <a:r>
              <a:rPr lang="en-US" sz="2400" b="0" i="1" u="none" strike="noStrike" cap="none">
                <a:solidFill>
                  <a:srgbClr val="BF9000"/>
                </a:solidFill>
                <a:latin typeface="Calibri"/>
                <a:ea typeface="Calibri"/>
                <a:cs typeface="Calibri"/>
                <a:sym typeface="Calibri"/>
              </a:rPr>
              <a:t>True</a:t>
            </a:r>
            <a:r>
              <a:rPr lang="en-US" sz="2400" b="0" i="1" u="none" strike="noStrike" cap="none">
                <a:solidFill>
                  <a:srgbClr val="262626"/>
                </a:solidFill>
                <a:latin typeface="Calibri"/>
                <a:ea typeface="Calibri"/>
                <a:cs typeface="Calibri"/>
                <a:sym typeface="Calibri"/>
              </a:rPr>
              <a:t>/</a:t>
            </a:r>
            <a:r>
              <a:rPr lang="en-US" sz="2400" b="0" i="1" u="none" strike="noStrike" cap="none">
                <a:solidFill>
                  <a:srgbClr val="BF9000"/>
                </a:solidFill>
                <a:latin typeface="Calibri"/>
                <a:ea typeface="Calibri"/>
                <a:cs typeface="Calibri"/>
                <a:sym typeface="Calibri"/>
              </a:rPr>
              <a:t>False</a:t>
            </a:r>
            <a:endParaRPr sz="1400" b="0" i="0" u="none" strike="noStrike" cap="none">
              <a:solidFill>
                <a:srgbClr val="000000"/>
              </a:solidFill>
              <a:latin typeface="Arial"/>
              <a:ea typeface="Arial"/>
              <a:cs typeface="Arial"/>
              <a:sym typeface="Arial"/>
            </a:endParaRPr>
          </a:p>
        </p:txBody>
      </p:sp>
      <p:sp>
        <p:nvSpPr>
          <p:cNvPr id="2" name="Slide Number Placeholder 1">
            <a:extLst>
              <a:ext uri="{FF2B5EF4-FFF2-40B4-BE49-F238E27FC236}">
                <a16:creationId xmlns:a16="http://schemas.microsoft.com/office/drawing/2014/main" xmlns="" id="{390E5278-43F7-6847-98E9-E23E48417201}"/>
              </a:ext>
            </a:extLst>
          </p:cNvPr>
          <p:cNvSpPr>
            <a:spLocks noGrp="1"/>
          </p:cNvSpPr>
          <p:nvPr>
            <p:ph type="sldNum" sz="quarter" idx="12"/>
          </p:nvPr>
        </p:nvSpPr>
        <p:spPr/>
        <p:txBody>
          <a:bodyPr/>
          <a:lstStyle/>
          <a:p>
            <a:fld id="{4C15419E-54D6-8648-ABFB-BEF58E3E877E}" type="slidenum">
              <a:rPr lang="en-US" smtClean="0"/>
              <a:t>140</a:t>
            </a:fld>
            <a:endParaRPr lang="en-US"/>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2348"/>
        <p:cNvGrpSpPr/>
        <p:nvPr/>
      </p:nvGrpSpPr>
      <p:grpSpPr>
        <a:xfrm>
          <a:off x="0" y="0"/>
          <a:ext cx="0" cy="0"/>
          <a:chOff x="0" y="0"/>
          <a:chExt cx="0" cy="0"/>
        </a:xfrm>
      </p:grpSpPr>
      <p:sp>
        <p:nvSpPr>
          <p:cNvPr id="2349" name="Google Shape;2349;p161"/>
          <p:cNvSpPr txBox="1">
            <a:spLocks noGrp="1"/>
          </p:cNvSpPr>
          <p:nvPr>
            <p:ph type="title"/>
          </p:nvPr>
        </p:nvSpPr>
        <p:spPr>
          <a:xfrm>
            <a:off x="0" y="113868"/>
            <a:ext cx="12192000" cy="1241595"/>
          </a:xfrm>
          <a:prstGeom prst="rect">
            <a:avLst/>
          </a:prstGeom>
          <a:noFill/>
          <a:ln>
            <a:noFill/>
          </a:ln>
        </p:spPr>
        <p:txBody>
          <a:bodyPr spcFirstLastPara="1" wrap="square" lIns="91425" tIns="45700" rIns="91425" bIns="45700" anchor="t" anchorCtr="0">
            <a:normAutofit/>
          </a:bodyPr>
          <a:lstStyle/>
          <a:p>
            <a:r>
              <a:rPr lang="en-US" b="1" dirty="0">
                <a:solidFill>
                  <a:srgbClr val="C00000"/>
                </a:solidFill>
                <a:latin typeface="+mj-lt"/>
                <a:ea typeface="+mj-ea"/>
                <a:cs typeface="+mj-cs"/>
              </a:rPr>
              <a:t>Multimedia Knowledge Graph Construction</a:t>
            </a:r>
            <a:endParaRPr b="1" dirty="0">
              <a:solidFill>
                <a:srgbClr val="C00000"/>
              </a:solidFill>
              <a:latin typeface="+mj-lt"/>
              <a:ea typeface="+mj-ea"/>
              <a:cs typeface="+mj-cs"/>
            </a:endParaRPr>
          </a:p>
        </p:txBody>
      </p:sp>
      <p:sp>
        <p:nvSpPr>
          <p:cNvPr id="2350" name="Google Shape;2350;p1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141</a:t>
            </a:fld>
            <a:endParaRPr/>
          </a:p>
        </p:txBody>
      </p:sp>
      <p:sp>
        <p:nvSpPr>
          <p:cNvPr id="2351" name="Google Shape;2351;p161"/>
          <p:cNvSpPr/>
          <p:nvPr/>
        </p:nvSpPr>
        <p:spPr>
          <a:xfrm>
            <a:off x="659066" y="4434172"/>
            <a:ext cx="2361607" cy="284510"/>
          </a:xfrm>
          <a:prstGeom prst="roundRect">
            <a:avLst>
              <a:gd name="adj" fmla="val 16667"/>
            </a:avLst>
          </a:prstGeom>
          <a:gradFill>
            <a:gsLst>
              <a:gs pos="0">
                <a:srgbClr val="F7BCA2"/>
              </a:gs>
              <a:gs pos="50000">
                <a:srgbClr val="F4B093"/>
              </a:gs>
              <a:gs pos="100000">
                <a:srgbClr val="F7A47F"/>
              </a:gs>
            </a:gsLst>
            <a:lin ang="5400000"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Image Caption</a:t>
            </a:r>
            <a:endParaRPr sz="1400" b="0" i="0" u="none" strike="noStrike" cap="none">
              <a:solidFill>
                <a:srgbClr val="000000"/>
              </a:solidFill>
              <a:latin typeface="Arial"/>
              <a:ea typeface="Arial"/>
              <a:cs typeface="Arial"/>
              <a:sym typeface="Arial"/>
            </a:endParaRPr>
          </a:p>
        </p:txBody>
      </p:sp>
      <p:sp>
        <p:nvSpPr>
          <p:cNvPr id="2352" name="Google Shape;2352;p161"/>
          <p:cNvSpPr txBox="1"/>
          <p:nvPr/>
        </p:nvSpPr>
        <p:spPr>
          <a:xfrm>
            <a:off x="130133" y="4718682"/>
            <a:ext cx="3419475"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Hong Kong police shoot real bullets at protestors from hidden corners.</a:t>
            </a:r>
            <a:endParaRPr sz="1400" b="0" i="0" u="none" strike="noStrike" cap="none">
              <a:solidFill>
                <a:srgbClr val="000000"/>
              </a:solidFill>
              <a:latin typeface="Arial"/>
              <a:ea typeface="Arial"/>
              <a:cs typeface="Arial"/>
              <a:sym typeface="Arial"/>
            </a:endParaRPr>
          </a:p>
        </p:txBody>
      </p:sp>
      <p:sp>
        <p:nvSpPr>
          <p:cNvPr id="2353" name="Google Shape;2353;p161"/>
          <p:cNvSpPr/>
          <p:nvPr/>
        </p:nvSpPr>
        <p:spPr>
          <a:xfrm>
            <a:off x="6431964" y="4576427"/>
            <a:ext cx="419100" cy="419100"/>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54" name="Google Shape;2354;p161"/>
          <p:cNvSpPr txBox="1"/>
          <p:nvPr/>
        </p:nvSpPr>
        <p:spPr>
          <a:xfrm>
            <a:off x="4564263" y="4584454"/>
            <a:ext cx="185820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“Hidden corner”</a:t>
            </a:r>
            <a:endParaRPr sz="1400" b="0" i="0" u="none" strike="noStrike" cap="none">
              <a:solidFill>
                <a:srgbClr val="000000"/>
              </a:solidFill>
              <a:latin typeface="Arial"/>
              <a:ea typeface="Arial"/>
              <a:cs typeface="Arial"/>
              <a:sym typeface="Arial"/>
            </a:endParaRPr>
          </a:p>
        </p:txBody>
      </p:sp>
      <p:cxnSp>
        <p:nvCxnSpPr>
          <p:cNvPr id="2355" name="Google Shape;2355;p161"/>
          <p:cNvCxnSpPr>
            <a:stCxn id="2356" idx="2"/>
            <a:endCxn id="2353" idx="6"/>
          </p:cNvCxnSpPr>
          <p:nvPr/>
        </p:nvCxnSpPr>
        <p:spPr>
          <a:xfrm rot="10800000">
            <a:off x="6851028" y="4786033"/>
            <a:ext cx="1807500" cy="8400"/>
          </a:xfrm>
          <a:prstGeom prst="curvedConnector3">
            <a:avLst>
              <a:gd name="adj1" fmla="val 49999"/>
            </a:avLst>
          </a:prstGeom>
          <a:noFill/>
          <a:ln w="50800" cap="flat" cmpd="sng">
            <a:solidFill>
              <a:schemeClr val="accent3"/>
            </a:solidFill>
            <a:prstDash val="solid"/>
            <a:miter lim="800000"/>
            <a:headEnd type="none" w="sm" len="sm"/>
            <a:tailEnd type="triangle" w="med" len="med"/>
          </a:ln>
        </p:spPr>
      </p:cxnSp>
      <p:sp>
        <p:nvSpPr>
          <p:cNvPr id="2357" name="Google Shape;2357;p161"/>
          <p:cNvSpPr txBox="1"/>
          <p:nvPr/>
        </p:nvSpPr>
        <p:spPr>
          <a:xfrm>
            <a:off x="6291035" y="4989641"/>
            <a:ext cx="1471611"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accent5"/>
                </a:solidFill>
                <a:latin typeface="Calibri"/>
                <a:ea typeface="Calibri"/>
                <a:cs typeface="Calibri"/>
                <a:sym typeface="Calibri"/>
              </a:rPr>
              <a:t>Physical.</a:t>
            </a:r>
            <a:br>
              <a:rPr lang="en-US" sz="1800" b="1" i="0" u="none" strike="noStrike" cap="none">
                <a:solidFill>
                  <a:schemeClr val="accent5"/>
                </a:solidFill>
                <a:latin typeface="Calibri"/>
                <a:ea typeface="Calibri"/>
                <a:cs typeface="Calibri"/>
                <a:sym typeface="Calibri"/>
              </a:rPr>
            </a:br>
            <a:r>
              <a:rPr lang="en-US" sz="1800" b="1" i="0" u="none" strike="noStrike" cap="none">
                <a:solidFill>
                  <a:schemeClr val="accent5"/>
                </a:solidFill>
                <a:latin typeface="Calibri"/>
                <a:ea typeface="Calibri"/>
                <a:cs typeface="Calibri"/>
                <a:sym typeface="Calibri"/>
              </a:rPr>
              <a:t>LocatedNear</a:t>
            </a:r>
            <a:endParaRPr sz="1800" b="1" i="0" u="none" strike="noStrike" cap="none">
              <a:solidFill>
                <a:schemeClr val="accent5"/>
              </a:solidFill>
              <a:latin typeface="Calibri"/>
              <a:ea typeface="Calibri"/>
              <a:cs typeface="Calibri"/>
              <a:sym typeface="Calibri"/>
            </a:endParaRPr>
          </a:p>
        </p:txBody>
      </p:sp>
      <p:pic>
        <p:nvPicPr>
          <p:cNvPr id="2358" name="Google Shape;2358;p161"/>
          <p:cNvPicPr preferRelativeResize="0"/>
          <p:nvPr/>
        </p:nvPicPr>
        <p:blipFill rotWithShape="1">
          <a:blip r:embed="rId3">
            <a:alphaModFix/>
          </a:blip>
          <a:srcRect l="-2304" r="2"/>
          <a:stretch/>
        </p:blipFill>
        <p:spPr>
          <a:xfrm>
            <a:off x="130133" y="5600862"/>
            <a:ext cx="4131591" cy="581025"/>
          </a:xfrm>
          <a:prstGeom prst="rect">
            <a:avLst/>
          </a:prstGeom>
          <a:noFill/>
          <a:ln>
            <a:noFill/>
          </a:ln>
        </p:spPr>
      </p:pic>
      <p:sp>
        <p:nvSpPr>
          <p:cNvPr id="2359" name="Google Shape;2359;p161"/>
          <p:cNvSpPr/>
          <p:nvPr/>
        </p:nvSpPr>
        <p:spPr>
          <a:xfrm>
            <a:off x="10435328" y="4584883"/>
            <a:ext cx="419100" cy="419100"/>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56" name="Google Shape;2356;p161"/>
          <p:cNvSpPr/>
          <p:nvPr/>
        </p:nvSpPr>
        <p:spPr>
          <a:xfrm>
            <a:off x="8658528" y="4584883"/>
            <a:ext cx="419100" cy="419100"/>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60" name="Google Shape;2360;p161"/>
          <p:cNvSpPr txBox="1"/>
          <p:nvPr/>
        </p:nvSpPr>
        <p:spPr>
          <a:xfrm>
            <a:off x="7642404" y="2185320"/>
            <a:ext cx="150778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“real bullets”</a:t>
            </a:r>
            <a:endParaRPr sz="1400" b="0" i="0" u="none" strike="noStrike" cap="none">
              <a:solidFill>
                <a:srgbClr val="000000"/>
              </a:solidFill>
              <a:latin typeface="Arial"/>
              <a:ea typeface="Arial"/>
              <a:cs typeface="Arial"/>
              <a:sym typeface="Arial"/>
            </a:endParaRPr>
          </a:p>
        </p:txBody>
      </p:sp>
      <p:sp>
        <p:nvSpPr>
          <p:cNvPr id="2361" name="Google Shape;2361;p161"/>
          <p:cNvSpPr txBox="1"/>
          <p:nvPr/>
        </p:nvSpPr>
        <p:spPr>
          <a:xfrm>
            <a:off x="7762646" y="5041511"/>
            <a:ext cx="221086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“Hong Kong Police”</a:t>
            </a:r>
            <a:endParaRPr sz="1400" b="0" i="0" u="none" strike="noStrike" cap="none">
              <a:solidFill>
                <a:srgbClr val="000000"/>
              </a:solidFill>
              <a:latin typeface="Arial"/>
              <a:ea typeface="Arial"/>
              <a:cs typeface="Arial"/>
              <a:sym typeface="Arial"/>
            </a:endParaRPr>
          </a:p>
        </p:txBody>
      </p:sp>
      <p:sp>
        <p:nvSpPr>
          <p:cNvPr id="2362" name="Google Shape;2362;p161"/>
          <p:cNvSpPr txBox="1"/>
          <p:nvPr/>
        </p:nvSpPr>
        <p:spPr>
          <a:xfrm>
            <a:off x="8793505" y="4066364"/>
            <a:ext cx="1471611"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accent5"/>
                </a:solidFill>
                <a:latin typeface="Calibri"/>
                <a:ea typeface="Calibri"/>
                <a:cs typeface="Calibri"/>
                <a:sym typeface="Calibri"/>
              </a:rPr>
              <a:t>Conflict.</a:t>
            </a:r>
            <a:br>
              <a:rPr lang="en-US" sz="1800" b="1" i="0" u="none" strike="noStrike" cap="none">
                <a:solidFill>
                  <a:schemeClr val="accent5"/>
                </a:solidFill>
                <a:latin typeface="Calibri"/>
                <a:ea typeface="Calibri"/>
                <a:cs typeface="Calibri"/>
                <a:sym typeface="Calibri"/>
              </a:rPr>
            </a:br>
            <a:r>
              <a:rPr lang="en-US" sz="1800" b="1" i="0" u="none" strike="noStrike" cap="none">
                <a:solidFill>
                  <a:schemeClr val="accent5"/>
                </a:solidFill>
                <a:latin typeface="Calibri"/>
                <a:ea typeface="Calibri"/>
                <a:cs typeface="Calibri"/>
                <a:sym typeface="Calibri"/>
              </a:rPr>
              <a:t>Attack.</a:t>
            </a:r>
            <a:br>
              <a:rPr lang="en-US" sz="1800" b="1" i="0" u="none" strike="noStrike" cap="none">
                <a:solidFill>
                  <a:schemeClr val="accent5"/>
                </a:solidFill>
                <a:latin typeface="Calibri"/>
                <a:ea typeface="Calibri"/>
                <a:cs typeface="Calibri"/>
                <a:sym typeface="Calibri"/>
              </a:rPr>
            </a:br>
            <a:r>
              <a:rPr lang="en-US" sz="1800" b="1" i="0" u="none" strike="noStrike" cap="none">
                <a:solidFill>
                  <a:schemeClr val="accent5"/>
                </a:solidFill>
                <a:latin typeface="Calibri"/>
                <a:ea typeface="Calibri"/>
                <a:cs typeface="Calibri"/>
                <a:sym typeface="Calibri"/>
              </a:rPr>
              <a:t>Attacker</a:t>
            </a:r>
            <a:endParaRPr sz="1400" b="0" i="0" u="none" strike="noStrike" cap="none">
              <a:solidFill>
                <a:srgbClr val="000000"/>
              </a:solidFill>
              <a:latin typeface="Arial"/>
              <a:ea typeface="Arial"/>
              <a:cs typeface="Arial"/>
              <a:sym typeface="Arial"/>
            </a:endParaRPr>
          </a:p>
        </p:txBody>
      </p:sp>
      <p:sp>
        <p:nvSpPr>
          <p:cNvPr id="2363" name="Google Shape;2363;p161"/>
          <p:cNvSpPr txBox="1"/>
          <p:nvPr/>
        </p:nvSpPr>
        <p:spPr>
          <a:xfrm>
            <a:off x="7603683" y="1018298"/>
            <a:ext cx="4291559" cy="523220"/>
          </a:xfrm>
          <a:prstGeom prst="rect">
            <a:avLst/>
          </a:prstGeom>
          <a:solidFill>
            <a:schemeClr val="lt1"/>
          </a:solidFill>
          <a:ln w="38100" cap="flat" cmpd="sng">
            <a:solidFill>
              <a:schemeClr val="accent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Calibri"/>
                <a:ea typeface="Calibri"/>
                <a:cs typeface="Calibri"/>
                <a:sym typeface="Calibri"/>
              </a:rPr>
              <a:t>Merged Knowledge Graph</a:t>
            </a:r>
            <a:endParaRPr sz="1400" b="0" i="0" u="none" strike="noStrike" cap="none">
              <a:solidFill>
                <a:srgbClr val="000000"/>
              </a:solidFill>
              <a:latin typeface="Arial"/>
              <a:ea typeface="Arial"/>
              <a:cs typeface="Arial"/>
              <a:sym typeface="Arial"/>
            </a:endParaRPr>
          </a:p>
        </p:txBody>
      </p:sp>
      <p:sp>
        <p:nvSpPr>
          <p:cNvPr id="2364" name="Google Shape;2364;p161"/>
          <p:cNvSpPr/>
          <p:nvPr/>
        </p:nvSpPr>
        <p:spPr>
          <a:xfrm>
            <a:off x="9435138" y="3066046"/>
            <a:ext cx="419100" cy="340191"/>
          </a:xfrm>
          <a:prstGeom prst="triangle">
            <a:avLst>
              <a:gd name="adj" fmla="val 50000"/>
            </a:avLst>
          </a:prstGeom>
          <a:solidFill>
            <a:schemeClr val="accent4"/>
          </a:solidFill>
          <a:ln w="12700" cap="flat" cmpd="sng">
            <a:solidFill>
              <a:srgbClr val="BA8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65" name="Google Shape;2365;p161"/>
          <p:cNvSpPr txBox="1"/>
          <p:nvPr/>
        </p:nvSpPr>
        <p:spPr>
          <a:xfrm>
            <a:off x="9218059" y="3441214"/>
            <a:ext cx="95410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“shoot”</a:t>
            </a:r>
            <a:endParaRPr sz="1400" b="0" i="0" u="none" strike="noStrike" cap="none">
              <a:solidFill>
                <a:srgbClr val="000000"/>
              </a:solidFill>
              <a:latin typeface="Arial"/>
              <a:ea typeface="Arial"/>
              <a:cs typeface="Arial"/>
              <a:sym typeface="Arial"/>
            </a:endParaRPr>
          </a:p>
        </p:txBody>
      </p:sp>
      <p:sp>
        <p:nvSpPr>
          <p:cNvPr id="2366" name="Google Shape;2366;p161"/>
          <p:cNvSpPr/>
          <p:nvPr/>
        </p:nvSpPr>
        <p:spPr>
          <a:xfrm>
            <a:off x="4337729" y="5702605"/>
            <a:ext cx="419100" cy="340191"/>
          </a:xfrm>
          <a:prstGeom prst="triangle">
            <a:avLst>
              <a:gd name="adj" fmla="val 50000"/>
            </a:avLst>
          </a:prstGeom>
          <a:solidFill>
            <a:schemeClr val="accent4"/>
          </a:solidFill>
          <a:ln w="12700" cap="flat" cmpd="sng">
            <a:solidFill>
              <a:srgbClr val="BA8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67" name="Google Shape;2367;p161"/>
          <p:cNvSpPr txBox="1"/>
          <p:nvPr/>
        </p:nvSpPr>
        <p:spPr>
          <a:xfrm>
            <a:off x="4742426" y="5671827"/>
            <a:ext cx="1693092"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 event trigger</a:t>
            </a:r>
            <a:endParaRPr sz="1400" b="0" i="0" u="none" strike="noStrike" cap="none">
              <a:solidFill>
                <a:srgbClr val="000000"/>
              </a:solidFill>
              <a:latin typeface="Arial"/>
              <a:ea typeface="Arial"/>
              <a:cs typeface="Arial"/>
              <a:sym typeface="Arial"/>
            </a:endParaRPr>
          </a:p>
        </p:txBody>
      </p:sp>
      <p:cxnSp>
        <p:nvCxnSpPr>
          <p:cNvPr id="2368" name="Google Shape;2368;p161"/>
          <p:cNvCxnSpPr>
            <a:stCxn id="2356" idx="0"/>
            <a:endCxn id="2364" idx="1"/>
          </p:cNvCxnSpPr>
          <p:nvPr/>
        </p:nvCxnSpPr>
        <p:spPr>
          <a:xfrm rot="-5400000">
            <a:off x="8529528" y="3574633"/>
            <a:ext cx="1348800" cy="671700"/>
          </a:xfrm>
          <a:prstGeom prst="curvedConnector2">
            <a:avLst/>
          </a:prstGeom>
          <a:noFill/>
          <a:ln w="50800" cap="flat" cmpd="sng">
            <a:solidFill>
              <a:schemeClr val="accent4"/>
            </a:solidFill>
            <a:prstDash val="solid"/>
            <a:miter lim="800000"/>
            <a:headEnd type="none" w="sm" len="sm"/>
            <a:tailEnd type="triangle" w="med" len="med"/>
          </a:ln>
        </p:spPr>
      </p:cxnSp>
      <p:cxnSp>
        <p:nvCxnSpPr>
          <p:cNvPr id="2369" name="Google Shape;2369;p161"/>
          <p:cNvCxnSpPr>
            <a:stCxn id="2364" idx="5"/>
            <a:endCxn id="2359" idx="0"/>
          </p:cNvCxnSpPr>
          <p:nvPr/>
        </p:nvCxnSpPr>
        <p:spPr>
          <a:xfrm>
            <a:off x="9749463" y="3236142"/>
            <a:ext cx="895500" cy="1348800"/>
          </a:xfrm>
          <a:prstGeom prst="curvedConnector2">
            <a:avLst/>
          </a:prstGeom>
          <a:noFill/>
          <a:ln w="50800" cap="flat" cmpd="sng">
            <a:solidFill>
              <a:schemeClr val="accent4"/>
            </a:solidFill>
            <a:prstDash val="solid"/>
            <a:miter lim="800000"/>
            <a:headEnd type="none" w="sm" len="sm"/>
            <a:tailEnd type="triangle" w="med" len="med"/>
          </a:ln>
        </p:spPr>
      </p:cxnSp>
      <p:sp>
        <p:nvSpPr>
          <p:cNvPr id="2370" name="Google Shape;2370;p161"/>
          <p:cNvSpPr txBox="1"/>
          <p:nvPr/>
        </p:nvSpPr>
        <p:spPr>
          <a:xfrm>
            <a:off x="9973508" y="5012977"/>
            <a:ext cx="142442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“protestors”</a:t>
            </a:r>
            <a:endParaRPr sz="1400" b="0" i="0" u="none" strike="noStrike" cap="none">
              <a:solidFill>
                <a:srgbClr val="000000"/>
              </a:solidFill>
              <a:latin typeface="Arial"/>
              <a:ea typeface="Arial"/>
              <a:cs typeface="Arial"/>
              <a:sym typeface="Arial"/>
            </a:endParaRPr>
          </a:p>
        </p:txBody>
      </p:sp>
      <p:sp>
        <p:nvSpPr>
          <p:cNvPr id="2371" name="Google Shape;2371;p161"/>
          <p:cNvSpPr txBox="1"/>
          <p:nvPr/>
        </p:nvSpPr>
        <p:spPr>
          <a:xfrm>
            <a:off x="10530967" y="3735817"/>
            <a:ext cx="1471611"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accent5"/>
                </a:solidFill>
                <a:latin typeface="Calibri"/>
                <a:ea typeface="Calibri"/>
                <a:cs typeface="Calibri"/>
                <a:sym typeface="Calibri"/>
              </a:rPr>
              <a:t>Conflict.</a:t>
            </a:r>
            <a:br>
              <a:rPr lang="en-US" sz="1800" b="1" i="0" u="none" strike="noStrike" cap="none">
                <a:solidFill>
                  <a:schemeClr val="accent5"/>
                </a:solidFill>
                <a:latin typeface="Calibri"/>
                <a:ea typeface="Calibri"/>
                <a:cs typeface="Calibri"/>
                <a:sym typeface="Calibri"/>
              </a:rPr>
            </a:br>
            <a:r>
              <a:rPr lang="en-US" sz="1800" b="1" i="0" u="none" strike="noStrike" cap="none">
                <a:solidFill>
                  <a:schemeClr val="accent5"/>
                </a:solidFill>
                <a:latin typeface="Calibri"/>
                <a:ea typeface="Calibri"/>
                <a:cs typeface="Calibri"/>
                <a:sym typeface="Calibri"/>
              </a:rPr>
              <a:t>Attack.</a:t>
            </a:r>
            <a:br>
              <a:rPr lang="en-US" sz="1800" b="1" i="0" u="none" strike="noStrike" cap="none">
                <a:solidFill>
                  <a:schemeClr val="accent5"/>
                </a:solidFill>
                <a:latin typeface="Calibri"/>
                <a:ea typeface="Calibri"/>
                <a:cs typeface="Calibri"/>
                <a:sym typeface="Calibri"/>
              </a:rPr>
            </a:br>
            <a:r>
              <a:rPr lang="en-US" sz="1800" b="1" i="0" u="none" strike="noStrike" cap="none">
                <a:solidFill>
                  <a:schemeClr val="accent5"/>
                </a:solidFill>
                <a:latin typeface="Calibri"/>
                <a:ea typeface="Calibri"/>
                <a:cs typeface="Calibri"/>
                <a:sym typeface="Calibri"/>
              </a:rPr>
              <a:t>Victim</a:t>
            </a:r>
            <a:endParaRPr sz="1400" b="0" i="0" u="none" strike="noStrike" cap="none">
              <a:solidFill>
                <a:srgbClr val="000000"/>
              </a:solidFill>
              <a:latin typeface="Arial"/>
              <a:ea typeface="Arial"/>
              <a:cs typeface="Arial"/>
              <a:sym typeface="Arial"/>
            </a:endParaRPr>
          </a:p>
        </p:txBody>
      </p:sp>
      <p:sp>
        <p:nvSpPr>
          <p:cNvPr id="2372" name="Google Shape;2372;p161"/>
          <p:cNvSpPr txBox="1"/>
          <p:nvPr/>
        </p:nvSpPr>
        <p:spPr>
          <a:xfrm>
            <a:off x="8945102" y="1856816"/>
            <a:ext cx="1471611"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accent5"/>
                </a:solidFill>
                <a:latin typeface="Calibri"/>
                <a:ea typeface="Calibri"/>
                <a:cs typeface="Calibri"/>
                <a:sym typeface="Calibri"/>
              </a:rPr>
              <a:t>Conflict.</a:t>
            </a:r>
            <a:br>
              <a:rPr lang="en-US" sz="1800" b="1" i="0" u="none" strike="noStrike" cap="none">
                <a:solidFill>
                  <a:schemeClr val="accent5"/>
                </a:solidFill>
                <a:latin typeface="Calibri"/>
                <a:ea typeface="Calibri"/>
                <a:cs typeface="Calibri"/>
                <a:sym typeface="Calibri"/>
              </a:rPr>
            </a:br>
            <a:r>
              <a:rPr lang="en-US" sz="1800" b="1" i="0" u="none" strike="noStrike" cap="none">
                <a:solidFill>
                  <a:schemeClr val="accent5"/>
                </a:solidFill>
                <a:latin typeface="Calibri"/>
                <a:ea typeface="Calibri"/>
                <a:cs typeface="Calibri"/>
                <a:sym typeface="Calibri"/>
              </a:rPr>
              <a:t>Attack.</a:t>
            </a:r>
            <a:br>
              <a:rPr lang="en-US" sz="1800" b="1" i="0" u="none" strike="noStrike" cap="none">
                <a:solidFill>
                  <a:schemeClr val="accent5"/>
                </a:solidFill>
                <a:latin typeface="Calibri"/>
                <a:ea typeface="Calibri"/>
                <a:cs typeface="Calibri"/>
                <a:sym typeface="Calibri"/>
              </a:rPr>
            </a:br>
            <a:r>
              <a:rPr lang="en-US" sz="1800" b="1" i="0" u="none" strike="noStrike" cap="none">
                <a:solidFill>
                  <a:schemeClr val="accent5"/>
                </a:solidFill>
                <a:latin typeface="Calibri"/>
                <a:ea typeface="Calibri"/>
                <a:cs typeface="Calibri"/>
                <a:sym typeface="Calibri"/>
              </a:rPr>
              <a:t>Instrument</a:t>
            </a:r>
            <a:endParaRPr sz="1400" b="0" i="0" u="none" strike="noStrike" cap="none">
              <a:solidFill>
                <a:srgbClr val="000000"/>
              </a:solidFill>
              <a:latin typeface="Arial"/>
              <a:ea typeface="Arial"/>
              <a:cs typeface="Arial"/>
              <a:sym typeface="Arial"/>
            </a:endParaRPr>
          </a:p>
        </p:txBody>
      </p:sp>
      <p:cxnSp>
        <p:nvCxnSpPr>
          <p:cNvPr id="2373" name="Google Shape;2373;p161"/>
          <p:cNvCxnSpPr>
            <a:stCxn id="2360" idx="2"/>
            <a:endCxn id="2364" idx="0"/>
          </p:cNvCxnSpPr>
          <p:nvPr/>
        </p:nvCxnSpPr>
        <p:spPr>
          <a:xfrm rot="-5400000" flipH="1">
            <a:off x="8764696" y="2186252"/>
            <a:ext cx="511500" cy="1248300"/>
          </a:xfrm>
          <a:prstGeom prst="curvedConnector3">
            <a:avLst>
              <a:gd name="adj1" fmla="val 49990"/>
            </a:avLst>
          </a:prstGeom>
          <a:noFill/>
          <a:ln w="50800" cap="flat" cmpd="sng">
            <a:solidFill>
              <a:schemeClr val="accent4"/>
            </a:solidFill>
            <a:prstDash val="solid"/>
            <a:miter lim="800000"/>
            <a:headEnd type="none" w="sm" len="sm"/>
            <a:tailEnd type="triangle" w="med" len="med"/>
          </a:ln>
        </p:spPr>
      </p:cxnSp>
      <p:pic>
        <p:nvPicPr>
          <p:cNvPr id="2374" name="Google Shape;2374;p161"/>
          <p:cNvPicPr preferRelativeResize="0"/>
          <p:nvPr/>
        </p:nvPicPr>
        <p:blipFill rotWithShape="1">
          <a:blip r:embed="rId4">
            <a:alphaModFix/>
          </a:blip>
          <a:srcRect/>
          <a:stretch/>
        </p:blipFill>
        <p:spPr>
          <a:xfrm>
            <a:off x="170372" y="1591536"/>
            <a:ext cx="3408535" cy="2748818"/>
          </a:xfrm>
          <a:prstGeom prst="rect">
            <a:avLst/>
          </a:prstGeom>
          <a:noFill/>
          <a:ln>
            <a:noFill/>
          </a:ln>
        </p:spPr>
      </p:pic>
      <p:sp>
        <p:nvSpPr>
          <p:cNvPr id="2375" name="Google Shape;2375;p161"/>
          <p:cNvSpPr/>
          <p:nvPr/>
        </p:nvSpPr>
        <p:spPr>
          <a:xfrm>
            <a:off x="923925" y="2276474"/>
            <a:ext cx="704850" cy="959667"/>
          </a:xfrm>
          <a:prstGeom prst="rect">
            <a:avLst/>
          </a:prstGeom>
          <a:no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76" name="Google Shape;2376;p161"/>
          <p:cNvSpPr/>
          <p:nvPr/>
        </p:nvSpPr>
        <p:spPr>
          <a:xfrm>
            <a:off x="4982005" y="2910188"/>
            <a:ext cx="419100" cy="419100"/>
          </a:xfrm>
          <a:prstGeom prst="ellipse">
            <a:avLst/>
          </a:prstGeom>
          <a:solidFill>
            <a:srgbClr val="FF26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2377" name="Google Shape;2377;p161"/>
          <p:cNvCxnSpPr>
            <a:stCxn id="2375" idx="3"/>
            <a:endCxn id="2376" idx="2"/>
          </p:cNvCxnSpPr>
          <p:nvPr/>
        </p:nvCxnSpPr>
        <p:spPr>
          <a:xfrm>
            <a:off x="1628775" y="2756308"/>
            <a:ext cx="3353100" cy="363300"/>
          </a:xfrm>
          <a:prstGeom prst="straightConnector1">
            <a:avLst/>
          </a:prstGeom>
          <a:noFill/>
          <a:ln w="57150" cap="flat" cmpd="sng">
            <a:solidFill>
              <a:srgbClr val="FF0000"/>
            </a:solidFill>
            <a:prstDash val="solid"/>
            <a:miter lim="800000"/>
            <a:headEnd type="none" w="sm" len="sm"/>
            <a:tailEnd type="none" w="sm" len="sm"/>
          </a:ln>
        </p:spPr>
      </p:cxnSp>
      <p:cxnSp>
        <p:nvCxnSpPr>
          <p:cNvPr id="2378" name="Google Shape;2378;p161"/>
          <p:cNvCxnSpPr>
            <a:stCxn id="2376" idx="6"/>
            <a:endCxn id="2356" idx="1"/>
          </p:cNvCxnSpPr>
          <p:nvPr/>
        </p:nvCxnSpPr>
        <p:spPr>
          <a:xfrm>
            <a:off x="5401105" y="3119738"/>
            <a:ext cx="3318900" cy="1526400"/>
          </a:xfrm>
          <a:prstGeom prst="straightConnector1">
            <a:avLst/>
          </a:prstGeom>
          <a:noFill/>
          <a:ln w="38100" cap="flat" cmpd="sng">
            <a:solidFill>
              <a:srgbClr val="FF9900"/>
            </a:solidFill>
            <a:prstDash val="solid"/>
            <a:miter lim="800000"/>
            <a:headEnd type="none" w="sm" len="sm"/>
            <a:tailEnd type="none" w="sm" len="sm"/>
          </a:ln>
        </p:spPr>
      </p:cxnSp>
      <p:sp>
        <p:nvSpPr>
          <p:cNvPr id="2379" name="Google Shape;2379;p161"/>
          <p:cNvSpPr txBox="1"/>
          <p:nvPr/>
        </p:nvSpPr>
        <p:spPr>
          <a:xfrm rot="1084781">
            <a:off x="5916847" y="2564457"/>
            <a:ext cx="312136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chemeClr val="dk1"/>
                </a:solidFill>
                <a:latin typeface="Calibri"/>
                <a:ea typeface="Calibri"/>
                <a:cs typeface="Calibri"/>
                <a:sym typeface="Calibri"/>
              </a:rPr>
              <a:t>Cross-modal event coreference</a:t>
            </a:r>
            <a:endParaRPr sz="1400" b="0" i="0" u="none" strike="noStrike" cap="none">
              <a:solidFill>
                <a:srgbClr val="000000"/>
              </a:solidFill>
              <a:latin typeface="Arial"/>
              <a:ea typeface="Arial"/>
              <a:cs typeface="Arial"/>
              <a:sym typeface="Arial"/>
            </a:endParaRPr>
          </a:p>
        </p:txBody>
      </p:sp>
      <p:sp>
        <p:nvSpPr>
          <p:cNvPr id="2380" name="Google Shape;2380;p161"/>
          <p:cNvSpPr/>
          <p:nvPr/>
        </p:nvSpPr>
        <p:spPr>
          <a:xfrm>
            <a:off x="5283813" y="1698922"/>
            <a:ext cx="419100" cy="340191"/>
          </a:xfrm>
          <a:prstGeom prst="triangle">
            <a:avLst>
              <a:gd name="adj" fmla="val 50000"/>
            </a:avLst>
          </a:prstGeom>
          <a:solidFill>
            <a:schemeClr val="accent4"/>
          </a:solidFill>
          <a:ln w="12700" cap="flat" cmpd="sng">
            <a:solidFill>
              <a:srgbClr val="BA8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81" name="Google Shape;2381;p161"/>
          <p:cNvSpPr txBox="1"/>
          <p:nvPr/>
        </p:nvSpPr>
        <p:spPr>
          <a:xfrm>
            <a:off x="5016309" y="1380346"/>
            <a:ext cx="95410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“shoot”</a:t>
            </a:r>
            <a:endParaRPr sz="1400" b="0" i="0" u="none" strike="noStrike" cap="none">
              <a:solidFill>
                <a:srgbClr val="000000"/>
              </a:solidFill>
              <a:latin typeface="Arial"/>
              <a:ea typeface="Arial"/>
              <a:cs typeface="Arial"/>
              <a:sym typeface="Arial"/>
            </a:endParaRPr>
          </a:p>
        </p:txBody>
      </p:sp>
      <p:cxnSp>
        <p:nvCxnSpPr>
          <p:cNvPr id="2382" name="Google Shape;2382;p161"/>
          <p:cNvCxnSpPr>
            <a:stCxn id="2380" idx="4"/>
            <a:endCxn id="2364" idx="1"/>
          </p:cNvCxnSpPr>
          <p:nvPr/>
        </p:nvCxnSpPr>
        <p:spPr>
          <a:xfrm>
            <a:off x="5702913" y="2039113"/>
            <a:ext cx="3837000" cy="1197000"/>
          </a:xfrm>
          <a:prstGeom prst="straightConnector1">
            <a:avLst/>
          </a:prstGeom>
          <a:noFill/>
          <a:ln w="38100" cap="flat" cmpd="sng">
            <a:solidFill>
              <a:srgbClr val="FF9900"/>
            </a:solidFill>
            <a:prstDash val="solid"/>
            <a:miter lim="800000"/>
            <a:headEnd type="none" w="sm" len="sm"/>
            <a:tailEnd type="none" w="sm" len="sm"/>
          </a:ln>
        </p:spPr>
      </p:cxnSp>
      <p:cxnSp>
        <p:nvCxnSpPr>
          <p:cNvPr id="2383" name="Google Shape;2383;p161"/>
          <p:cNvCxnSpPr>
            <a:stCxn id="2376" idx="0"/>
            <a:endCxn id="2380" idx="3"/>
          </p:cNvCxnSpPr>
          <p:nvPr/>
        </p:nvCxnSpPr>
        <p:spPr>
          <a:xfrm rot="-5400000">
            <a:off x="4906855" y="2323688"/>
            <a:ext cx="871200" cy="301800"/>
          </a:xfrm>
          <a:prstGeom prst="curvedConnector3">
            <a:avLst>
              <a:gd name="adj1" fmla="val 49993"/>
            </a:avLst>
          </a:prstGeom>
          <a:noFill/>
          <a:ln w="50800" cap="flat" cmpd="sng">
            <a:solidFill>
              <a:schemeClr val="accent4"/>
            </a:solidFill>
            <a:prstDash val="solid"/>
            <a:miter lim="800000"/>
            <a:headEnd type="none" w="sm" len="sm"/>
            <a:tailEnd type="triangle" w="med" len="med"/>
          </a:ln>
        </p:spPr>
      </p:cxnSp>
      <p:sp>
        <p:nvSpPr>
          <p:cNvPr id="2384" name="Google Shape;2384;p161"/>
          <p:cNvSpPr txBox="1"/>
          <p:nvPr/>
        </p:nvSpPr>
        <p:spPr>
          <a:xfrm rot="1487202">
            <a:off x="5611224" y="3592971"/>
            <a:ext cx="318548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chemeClr val="dk1"/>
                </a:solidFill>
                <a:latin typeface="Calibri"/>
                <a:ea typeface="Calibri"/>
                <a:cs typeface="Calibri"/>
                <a:sym typeface="Calibri"/>
              </a:rPr>
              <a:t>Cross-modal object coreference</a:t>
            </a:r>
            <a:endParaRPr sz="1400" b="0" i="0" u="none" strike="noStrike" cap="none">
              <a:solidFill>
                <a:srgbClr val="000000"/>
              </a:solidFill>
              <a:latin typeface="Arial"/>
              <a:ea typeface="Arial"/>
              <a:cs typeface="Arial"/>
              <a:sym typeface="Arial"/>
            </a:endParaRPr>
          </a:p>
        </p:txBody>
      </p:sp>
      <p:pic>
        <p:nvPicPr>
          <p:cNvPr id="2385" name="Google Shape;2385;p161"/>
          <p:cNvPicPr preferRelativeResize="0"/>
          <p:nvPr/>
        </p:nvPicPr>
        <p:blipFill rotWithShape="1">
          <a:blip r:embed="rId5">
            <a:alphaModFix/>
          </a:blip>
          <a:srcRect/>
          <a:stretch/>
        </p:blipFill>
        <p:spPr>
          <a:xfrm>
            <a:off x="8684278" y="2472259"/>
            <a:ext cx="400050" cy="457200"/>
          </a:xfrm>
          <a:prstGeom prst="rect">
            <a:avLst/>
          </a:prstGeom>
          <a:noFill/>
          <a:ln>
            <a:noFill/>
          </a:ln>
        </p:spPr>
      </p:pic>
      <p:pic>
        <p:nvPicPr>
          <p:cNvPr id="2386" name="Google Shape;2386;p161"/>
          <p:cNvPicPr preferRelativeResize="0"/>
          <p:nvPr/>
        </p:nvPicPr>
        <p:blipFill rotWithShape="1">
          <a:blip r:embed="rId5">
            <a:alphaModFix/>
          </a:blip>
          <a:srcRect/>
          <a:stretch/>
        </p:blipFill>
        <p:spPr>
          <a:xfrm>
            <a:off x="10244828" y="3566011"/>
            <a:ext cx="400050" cy="457200"/>
          </a:xfrm>
          <a:prstGeom prst="rect">
            <a:avLst/>
          </a:prstGeom>
          <a:noFill/>
          <a:ln>
            <a:noFill/>
          </a:ln>
        </p:spPr>
      </p:pic>
      <p:pic>
        <p:nvPicPr>
          <p:cNvPr id="2387" name="Google Shape;2387;p161"/>
          <p:cNvPicPr preferRelativeResize="0"/>
          <p:nvPr/>
        </p:nvPicPr>
        <p:blipFill rotWithShape="1">
          <a:blip r:embed="rId5">
            <a:alphaModFix/>
          </a:blip>
          <a:srcRect/>
          <a:stretch/>
        </p:blipFill>
        <p:spPr>
          <a:xfrm>
            <a:off x="8778969" y="3651089"/>
            <a:ext cx="400050" cy="457200"/>
          </a:xfrm>
          <a:prstGeom prst="rect">
            <a:avLst/>
          </a:prstGeom>
          <a:noFill/>
          <a:ln>
            <a:noFill/>
          </a:ln>
        </p:spPr>
      </p:pic>
      <p:pic>
        <p:nvPicPr>
          <p:cNvPr id="2388" name="Google Shape;2388;p161"/>
          <p:cNvPicPr preferRelativeResize="0"/>
          <p:nvPr/>
        </p:nvPicPr>
        <p:blipFill rotWithShape="1">
          <a:blip r:embed="rId6">
            <a:alphaModFix/>
          </a:blip>
          <a:srcRect/>
          <a:stretch/>
        </p:blipFill>
        <p:spPr>
          <a:xfrm>
            <a:off x="5076508" y="2318477"/>
            <a:ext cx="381000" cy="428625"/>
          </a:xfrm>
          <a:prstGeom prst="rect">
            <a:avLst/>
          </a:prstGeom>
          <a:noFill/>
          <a:ln>
            <a:noFill/>
          </a:ln>
        </p:spPr>
      </p:pic>
      <p:sp>
        <p:nvSpPr>
          <p:cNvPr id="2389" name="Google Shape;2389;p161"/>
          <p:cNvSpPr txBox="1"/>
          <p:nvPr/>
        </p:nvSpPr>
        <p:spPr>
          <a:xfrm>
            <a:off x="4697337" y="3334365"/>
            <a:ext cx="99257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“police”</a:t>
            </a:r>
            <a:endParaRPr sz="1400" b="0" i="0" u="none" strike="noStrike" cap="none">
              <a:solidFill>
                <a:srgbClr val="000000"/>
              </a:solidFill>
              <a:latin typeface="Arial"/>
              <a:ea typeface="Arial"/>
              <a:cs typeface="Arial"/>
              <a:sym typeface="Arial"/>
            </a:endParaRPr>
          </a:p>
        </p:txBody>
      </p:sp>
      <p:pic>
        <p:nvPicPr>
          <p:cNvPr id="2390" name="Google Shape;2390;p161"/>
          <p:cNvPicPr preferRelativeResize="0"/>
          <p:nvPr/>
        </p:nvPicPr>
        <p:blipFill rotWithShape="1">
          <a:blip r:embed="rId6">
            <a:alphaModFix/>
          </a:blip>
          <a:srcRect/>
          <a:stretch/>
        </p:blipFill>
        <p:spPr>
          <a:xfrm>
            <a:off x="7551858" y="4577585"/>
            <a:ext cx="381000" cy="428625"/>
          </a:xfrm>
          <a:prstGeom prst="rect">
            <a:avLst/>
          </a:prstGeom>
          <a:noFill/>
          <a:ln>
            <a:noFill/>
          </a:ln>
        </p:spPr>
      </p:pic>
      <p:pic>
        <p:nvPicPr>
          <p:cNvPr id="2391" name="Google Shape;2391;p161"/>
          <p:cNvPicPr preferRelativeResize="0"/>
          <p:nvPr/>
        </p:nvPicPr>
        <p:blipFill rotWithShape="1">
          <a:blip r:embed="rId6">
            <a:alphaModFix/>
          </a:blip>
          <a:srcRect/>
          <a:stretch/>
        </p:blipFill>
        <p:spPr>
          <a:xfrm>
            <a:off x="6470600" y="3783725"/>
            <a:ext cx="381000" cy="428625"/>
          </a:xfrm>
          <a:prstGeom prst="rect">
            <a:avLst/>
          </a:prstGeom>
          <a:noFill/>
          <a:ln>
            <a:noFill/>
          </a:ln>
        </p:spPr>
      </p:pic>
      <p:pic>
        <p:nvPicPr>
          <p:cNvPr id="2392" name="Google Shape;2392;p161"/>
          <p:cNvPicPr preferRelativeResize="0"/>
          <p:nvPr/>
        </p:nvPicPr>
        <p:blipFill rotWithShape="1">
          <a:blip r:embed="rId6">
            <a:alphaModFix/>
          </a:blip>
          <a:srcRect/>
          <a:stretch/>
        </p:blipFill>
        <p:spPr>
          <a:xfrm>
            <a:off x="6870004" y="1971007"/>
            <a:ext cx="381000" cy="428625"/>
          </a:xfrm>
          <a:prstGeom prst="rect">
            <a:avLst/>
          </a:prstGeom>
          <a:noFill/>
          <a:ln>
            <a:noFill/>
          </a:ln>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2396"/>
        <p:cNvGrpSpPr/>
        <p:nvPr/>
      </p:nvGrpSpPr>
      <p:grpSpPr>
        <a:xfrm>
          <a:off x="0" y="0"/>
          <a:ext cx="0" cy="0"/>
          <a:chOff x="0" y="0"/>
          <a:chExt cx="0" cy="0"/>
        </a:xfrm>
      </p:grpSpPr>
      <p:sp>
        <p:nvSpPr>
          <p:cNvPr id="2397" name="Google Shape;2397;p162"/>
          <p:cNvSpPr/>
          <p:nvPr/>
        </p:nvSpPr>
        <p:spPr>
          <a:xfrm>
            <a:off x="257174" y="1138237"/>
            <a:ext cx="3790950" cy="4581525"/>
          </a:xfrm>
          <a:prstGeom prst="roundRect">
            <a:avLst>
              <a:gd name="adj" fmla="val 16667"/>
            </a:avLst>
          </a:prstGeom>
          <a:gradFill>
            <a:gsLst>
              <a:gs pos="0">
                <a:srgbClr val="FFDC9B"/>
              </a:gs>
              <a:gs pos="50000">
                <a:srgbClr val="FFD68D"/>
              </a:gs>
              <a:gs pos="100000">
                <a:srgbClr val="FFD478"/>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98" name="Google Shape;2398;p162"/>
          <p:cNvSpPr txBox="1">
            <a:spLocks noGrp="1"/>
          </p:cNvSpPr>
          <p:nvPr>
            <p:ph type="title"/>
          </p:nvPr>
        </p:nvSpPr>
        <p:spPr>
          <a:xfrm>
            <a:off x="0" y="113868"/>
            <a:ext cx="12192000" cy="124159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000"/>
              <a:buFont typeface="Calibri"/>
              <a:buNone/>
            </a:pPr>
            <a:r>
              <a:rPr lang="en-US" b="1" dirty="0">
                <a:solidFill>
                  <a:srgbClr val="C00000"/>
                </a:solidFill>
                <a:latin typeface="+mj-lt"/>
              </a:rPr>
              <a:t>Graph Propagation</a:t>
            </a:r>
            <a:endParaRPr b="1" dirty="0">
              <a:solidFill>
                <a:srgbClr val="C00000"/>
              </a:solidFill>
              <a:latin typeface="+mj-lt"/>
            </a:endParaRPr>
          </a:p>
        </p:txBody>
      </p:sp>
      <p:sp>
        <p:nvSpPr>
          <p:cNvPr id="2399" name="Google Shape;2399;p1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142</a:t>
            </a:fld>
            <a:endParaRPr/>
          </a:p>
        </p:txBody>
      </p:sp>
      <p:sp>
        <p:nvSpPr>
          <p:cNvPr id="2400" name="Google Shape;2400;p162"/>
          <p:cNvSpPr txBox="1">
            <a:spLocks noGrp="1"/>
          </p:cNvSpPr>
          <p:nvPr>
            <p:ph type="body" idx="2"/>
          </p:nvPr>
        </p:nvSpPr>
        <p:spPr>
          <a:xfrm>
            <a:off x="838200" y="6185646"/>
            <a:ext cx="10042525" cy="535829"/>
          </a:xfrm>
          <a:prstGeom prst="rect">
            <a:avLst/>
          </a:prstGeom>
          <a:noFill/>
          <a:ln>
            <a:noFill/>
          </a:ln>
        </p:spPr>
        <p:txBody>
          <a:bodyPr spcFirstLastPara="1" wrap="square" lIns="91425" tIns="45700" rIns="91425" bIns="45700" anchor="ctr" anchorCtr="1">
            <a:normAutofit fontScale="92500" lnSpcReduction="10000"/>
          </a:bodyPr>
          <a:lstStyle/>
          <a:p>
            <a:pPr marL="0" lvl="0" indent="0" algn="ctr" rtl="0">
              <a:lnSpc>
                <a:spcPct val="90000"/>
              </a:lnSpc>
              <a:spcBef>
                <a:spcPts val="0"/>
              </a:spcBef>
              <a:spcAft>
                <a:spcPts val="0"/>
              </a:spcAft>
              <a:buClr>
                <a:schemeClr val="dk1"/>
              </a:buClr>
              <a:buSzPct val="100000"/>
              <a:buNone/>
            </a:pPr>
            <a:r>
              <a:rPr lang="en-US"/>
              <a:t>Yi Fung, Christopher Thomas, Revanth Gangi Reddy, Sandeep Polisetty, Heng Ji, Shih-Fu Chang, Kathleen McKeown, Mohit Bansal and Avi Sil </a:t>
            </a:r>
            <a:endParaRPr/>
          </a:p>
          <a:p>
            <a:pPr marL="0" lvl="0" indent="0" algn="ctr" rtl="0">
              <a:lnSpc>
                <a:spcPct val="90000"/>
              </a:lnSpc>
              <a:spcBef>
                <a:spcPts val="1000"/>
              </a:spcBef>
              <a:spcAft>
                <a:spcPts val="0"/>
              </a:spcAft>
              <a:buClr>
                <a:schemeClr val="dk1"/>
              </a:buClr>
              <a:buSzPct val="100000"/>
              <a:buNone/>
            </a:pPr>
            <a:r>
              <a:rPr lang="en-US" i="1"/>
              <a:t>“</a:t>
            </a:r>
            <a:r>
              <a:rPr lang="en-US" sz="1400">
                <a:latin typeface="Times"/>
                <a:ea typeface="Times"/>
                <a:cs typeface="Times"/>
                <a:sym typeface="Times"/>
              </a:rPr>
              <a:t>InfoSurgeon: Cross-Media Fine-grained Information Consistency Checking for Fake News Detection”. </a:t>
            </a:r>
            <a:r>
              <a:rPr lang="en-US" i="1"/>
              <a:t>In submission to ACL 2021</a:t>
            </a:r>
            <a:endParaRPr/>
          </a:p>
        </p:txBody>
      </p:sp>
      <p:sp>
        <p:nvSpPr>
          <p:cNvPr id="2401" name="Google Shape;2401;p162"/>
          <p:cNvSpPr/>
          <p:nvPr/>
        </p:nvSpPr>
        <p:spPr>
          <a:xfrm>
            <a:off x="1871661" y="1398583"/>
            <a:ext cx="561975" cy="561975"/>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02" name="Google Shape;2402;p162"/>
          <p:cNvSpPr txBox="1"/>
          <p:nvPr/>
        </p:nvSpPr>
        <p:spPr>
          <a:xfrm rot="-3023166">
            <a:off x="152401" y="1354496"/>
            <a:ext cx="1104900"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Image</a:t>
            </a:r>
            <a:endParaRPr sz="1400" b="0" i="0" u="none" strike="noStrike" cap="none">
              <a:solidFill>
                <a:srgbClr val="000000"/>
              </a:solidFill>
              <a:latin typeface="Arial"/>
              <a:ea typeface="Arial"/>
              <a:cs typeface="Arial"/>
              <a:sym typeface="Arial"/>
            </a:endParaRPr>
          </a:p>
        </p:txBody>
      </p:sp>
      <p:sp>
        <p:nvSpPr>
          <p:cNvPr id="2403" name="Google Shape;2403;p162"/>
          <p:cNvSpPr txBox="1"/>
          <p:nvPr/>
        </p:nvSpPr>
        <p:spPr>
          <a:xfrm>
            <a:off x="2433636" y="1356229"/>
            <a:ext cx="1550911"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Semantic context node</a:t>
            </a:r>
            <a:endParaRPr sz="1400" b="0" i="0" u="none" strike="noStrike" cap="none">
              <a:solidFill>
                <a:srgbClr val="000000"/>
              </a:solidFill>
              <a:latin typeface="Arial"/>
              <a:ea typeface="Arial"/>
              <a:cs typeface="Arial"/>
              <a:sym typeface="Arial"/>
            </a:endParaRPr>
          </a:p>
        </p:txBody>
      </p:sp>
      <p:sp>
        <p:nvSpPr>
          <p:cNvPr id="2404" name="Google Shape;2404;p162"/>
          <p:cNvSpPr/>
          <p:nvPr/>
        </p:nvSpPr>
        <p:spPr>
          <a:xfrm>
            <a:off x="1561459" y="3390811"/>
            <a:ext cx="419100" cy="419100"/>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05" name="Google Shape;2405;p162"/>
          <p:cNvSpPr/>
          <p:nvPr/>
        </p:nvSpPr>
        <p:spPr>
          <a:xfrm>
            <a:off x="1871661" y="4543752"/>
            <a:ext cx="419100" cy="419100"/>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06" name="Google Shape;2406;p162"/>
          <p:cNvSpPr/>
          <p:nvPr/>
        </p:nvSpPr>
        <p:spPr>
          <a:xfrm>
            <a:off x="2789991" y="3554498"/>
            <a:ext cx="419100" cy="419100"/>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07" name="Google Shape;2407;p162"/>
          <p:cNvSpPr txBox="1"/>
          <p:nvPr/>
        </p:nvSpPr>
        <p:spPr>
          <a:xfrm rot="-5400000">
            <a:off x="-65993" y="3581193"/>
            <a:ext cx="1550911"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Image Knowledge Graph</a:t>
            </a:r>
            <a:endParaRPr sz="1400" b="0" i="0" u="none" strike="noStrike" cap="none">
              <a:solidFill>
                <a:srgbClr val="000000"/>
              </a:solidFill>
              <a:latin typeface="Arial"/>
              <a:ea typeface="Arial"/>
              <a:cs typeface="Arial"/>
              <a:sym typeface="Arial"/>
            </a:endParaRPr>
          </a:p>
        </p:txBody>
      </p:sp>
      <p:cxnSp>
        <p:nvCxnSpPr>
          <p:cNvPr id="2408" name="Google Shape;2408;p162"/>
          <p:cNvCxnSpPr>
            <a:stCxn id="2404" idx="6"/>
          </p:cNvCxnSpPr>
          <p:nvPr/>
        </p:nvCxnSpPr>
        <p:spPr>
          <a:xfrm>
            <a:off x="1980559" y="3600361"/>
            <a:ext cx="1086600" cy="209700"/>
          </a:xfrm>
          <a:prstGeom prst="straightConnector1">
            <a:avLst/>
          </a:prstGeom>
          <a:noFill/>
          <a:ln w="38100" cap="flat" cmpd="sng">
            <a:solidFill>
              <a:schemeClr val="accent1"/>
            </a:solidFill>
            <a:prstDash val="solid"/>
            <a:miter lim="800000"/>
            <a:headEnd type="none" w="sm" len="sm"/>
            <a:tailEnd type="none" w="sm" len="sm"/>
          </a:ln>
        </p:spPr>
      </p:cxnSp>
      <p:cxnSp>
        <p:nvCxnSpPr>
          <p:cNvPr id="2409" name="Google Shape;2409;p162"/>
          <p:cNvCxnSpPr>
            <a:stCxn id="2405" idx="7"/>
            <a:endCxn id="2406" idx="4"/>
          </p:cNvCxnSpPr>
          <p:nvPr/>
        </p:nvCxnSpPr>
        <p:spPr>
          <a:xfrm rot="10800000" flipH="1">
            <a:off x="2229385" y="3973628"/>
            <a:ext cx="770100" cy="631500"/>
          </a:xfrm>
          <a:prstGeom prst="straightConnector1">
            <a:avLst/>
          </a:prstGeom>
          <a:noFill/>
          <a:ln w="38100" cap="flat" cmpd="sng">
            <a:solidFill>
              <a:schemeClr val="accent1"/>
            </a:solidFill>
            <a:prstDash val="solid"/>
            <a:miter lim="800000"/>
            <a:headEnd type="none" w="sm" len="sm"/>
            <a:tailEnd type="none" w="sm" len="sm"/>
          </a:ln>
        </p:spPr>
      </p:cxnSp>
      <p:sp>
        <p:nvSpPr>
          <p:cNvPr id="2410" name="Google Shape;2410;p162"/>
          <p:cNvSpPr/>
          <p:nvPr/>
        </p:nvSpPr>
        <p:spPr>
          <a:xfrm>
            <a:off x="4280649" y="1138237"/>
            <a:ext cx="3790950" cy="4581525"/>
          </a:xfrm>
          <a:prstGeom prst="roundRect">
            <a:avLst>
              <a:gd name="adj" fmla="val 16667"/>
            </a:avLst>
          </a:prstGeom>
          <a:gradFill>
            <a:gsLst>
              <a:gs pos="0">
                <a:srgbClr val="B4D4A5"/>
              </a:gs>
              <a:gs pos="50000">
                <a:srgbClr val="A8CD97"/>
              </a:gs>
              <a:gs pos="100000">
                <a:srgbClr val="9BC985"/>
              </a:gs>
            </a:gsLst>
            <a:lin ang="5400000"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11" name="Google Shape;2411;p162"/>
          <p:cNvSpPr/>
          <p:nvPr/>
        </p:nvSpPr>
        <p:spPr>
          <a:xfrm>
            <a:off x="5817953" y="1398582"/>
            <a:ext cx="561975" cy="561975"/>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12" name="Google Shape;2412;p162"/>
          <p:cNvSpPr txBox="1"/>
          <p:nvPr/>
        </p:nvSpPr>
        <p:spPr>
          <a:xfrm rot="-3023166">
            <a:off x="4110400" y="1374780"/>
            <a:ext cx="127912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Caption</a:t>
            </a:r>
            <a:endParaRPr sz="1400" b="0" i="0" u="none" strike="noStrike" cap="none">
              <a:solidFill>
                <a:srgbClr val="000000"/>
              </a:solidFill>
              <a:latin typeface="Arial"/>
              <a:ea typeface="Arial"/>
              <a:cs typeface="Arial"/>
              <a:sym typeface="Arial"/>
            </a:endParaRPr>
          </a:p>
        </p:txBody>
      </p:sp>
      <p:sp>
        <p:nvSpPr>
          <p:cNvPr id="2413" name="Google Shape;2413;p162"/>
          <p:cNvSpPr txBox="1"/>
          <p:nvPr/>
        </p:nvSpPr>
        <p:spPr>
          <a:xfrm>
            <a:off x="6457111" y="1356229"/>
            <a:ext cx="1550911"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Semantic context node</a:t>
            </a:r>
            <a:endParaRPr sz="1400" b="0" i="0" u="none" strike="noStrike" cap="none">
              <a:solidFill>
                <a:srgbClr val="000000"/>
              </a:solidFill>
              <a:latin typeface="Arial"/>
              <a:ea typeface="Arial"/>
              <a:cs typeface="Arial"/>
              <a:sym typeface="Arial"/>
            </a:endParaRPr>
          </a:p>
        </p:txBody>
      </p:sp>
      <p:sp>
        <p:nvSpPr>
          <p:cNvPr id="2414" name="Google Shape;2414;p162"/>
          <p:cNvSpPr/>
          <p:nvPr/>
        </p:nvSpPr>
        <p:spPr>
          <a:xfrm>
            <a:off x="5584934" y="3390811"/>
            <a:ext cx="419100" cy="419100"/>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15" name="Google Shape;2415;p162"/>
          <p:cNvSpPr/>
          <p:nvPr/>
        </p:nvSpPr>
        <p:spPr>
          <a:xfrm>
            <a:off x="5895136" y="4543752"/>
            <a:ext cx="419100" cy="419100"/>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16" name="Google Shape;2416;p162"/>
          <p:cNvSpPr/>
          <p:nvPr/>
        </p:nvSpPr>
        <p:spPr>
          <a:xfrm>
            <a:off x="6813466" y="3554498"/>
            <a:ext cx="419100" cy="419100"/>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17" name="Google Shape;2417;p162"/>
          <p:cNvSpPr txBox="1"/>
          <p:nvPr/>
        </p:nvSpPr>
        <p:spPr>
          <a:xfrm rot="-5400000">
            <a:off x="3957482" y="3581193"/>
            <a:ext cx="1550911"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Caption Knowledge Graph</a:t>
            </a:r>
            <a:endParaRPr sz="1400" b="0" i="0" u="none" strike="noStrike" cap="none">
              <a:solidFill>
                <a:srgbClr val="000000"/>
              </a:solidFill>
              <a:latin typeface="Arial"/>
              <a:ea typeface="Arial"/>
              <a:cs typeface="Arial"/>
              <a:sym typeface="Arial"/>
            </a:endParaRPr>
          </a:p>
        </p:txBody>
      </p:sp>
      <p:cxnSp>
        <p:nvCxnSpPr>
          <p:cNvPr id="2418" name="Google Shape;2418;p162"/>
          <p:cNvCxnSpPr>
            <a:stCxn id="2414" idx="6"/>
          </p:cNvCxnSpPr>
          <p:nvPr/>
        </p:nvCxnSpPr>
        <p:spPr>
          <a:xfrm>
            <a:off x="6004034" y="3600361"/>
            <a:ext cx="1086600" cy="209700"/>
          </a:xfrm>
          <a:prstGeom prst="straightConnector1">
            <a:avLst/>
          </a:prstGeom>
          <a:noFill/>
          <a:ln w="38100" cap="flat" cmpd="sng">
            <a:solidFill>
              <a:schemeClr val="accent1"/>
            </a:solidFill>
            <a:prstDash val="solid"/>
            <a:miter lim="800000"/>
            <a:headEnd type="none" w="sm" len="sm"/>
            <a:tailEnd type="none" w="sm" len="sm"/>
          </a:ln>
        </p:spPr>
      </p:cxnSp>
      <p:cxnSp>
        <p:nvCxnSpPr>
          <p:cNvPr id="2419" name="Google Shape;2419;p162"/>
          <p:cNvCxnSpPr>
            <a:stCxn id="2415" idx="7"/>
            <a:endCxn id="2416" idx="4"/>
          </p:cNvCxnSpPr>
          <p:nvPr/>
        </p:nvCxnSpPr>
        <p:spPr>
          <a:xfrm rot="10800000" flipH="1">
            <a:off x="6252860" y="3973628"/>
            <a:ext cx="770100" cy="631500"/>
          </a:xfrm>
          <a:prstGeom prst="straightConnector1">
            <a:avLst/>
          </a:prstGeom>
          <a:noFill/>
          <a:ln w="38100" cap="flat" cmpd="sng">
            <a:solidFill>
              <a:schemeClr val="accent1"/>
            </a:solidFill>
            <a:prstDash val="solid"/>
            <a:miter lim="800000"/>
            <a:headEnd type="none" w="sm" len="sm"/>
            <a:tailEnd type="none" w="sm" len="sm"/>
          </a:ln>
        </p:spPr>
      </p:cxnSp>
      <p:sp>
        <p:nvSpPr>
          <p:cNvPr id="2420" name="Google Shape;2420;p162"/>
          <p:cNvSpPr/>
          <p:nvPr/>
        </p:nvSpPr>
        <p:spPr>
          <a:xfrm>
            <a:off x="8231177" y="1138236"/>
            <a:ext cx="3790950" cy="4581525"/>
          </a:xfrm>
          <a:prstGeom prst="roundRect">
            <a:avLst>
              <a:gd name="adj" fmla="val 16667"/>
            </a:avLst>
          </a:prstGeom>
          <a:gradFill>
            <a:gsLst>
              <a:gs pos="0">
                <a:srgbClr val="D1D1D1"/>
              </a:gs>
              <a:gs pos="50000">
                <a:srgbClr val="C7C7C7"/>
              </a:gs>
              <a:gs pos="100000">
                <a:srgbClr val="C0C0C0"/>
              </a:gs>
            </a:gsLst>
            <a:lin ang="5400000"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21" name="Google Shape;2421;p162"/>
          <p:cNvSpPr/>
          <p:nvPr/>
        </p:nvSpPr>
        <p:spPr>
          <a:xfrm>
            <a:off x="9804466" y="1376184"/>
            <a:ext cx="561975" cy="561975"/>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22" name="Google Shape;2422;p162"/>
          <p:cNvSpPr txBox="1"/>
          <p:nvPr/>
        </p:nvSpPr>
        <p:spPr>
          <a:xfrm rot="-3023166">
            <a:off x="8126404" y="1354495"/>
            <a:ext cx="1104900"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Article</a:t>
            </a:r>
            <a:endParaRPr sz="1400" b="0" i="0" u="none" strike="noStrike" cap="none">
              <a:solidFill>
                <a:srgbClr val="000000"/>
              </a:solidFill>
              <a:latin typeface="Arial"/>
              <a:ea typeface="Arial"/>
              <a:cs typeface="Arial"/>
              <a:sym typeface="Arial"/>
            </a:endParaRPr>
          </a:p>
        </p:txBody>
      </p:sp>
      <p:sp>
        <p:nvSpPr>
          <p:cNvPr id="2423" name="Google Shape;2423;p162"/>
          <p:cNvSpPr txBox="1"/>
          <p:nvPr/>
        </p:nvSpPr>
        <p:spPr>
          <a:xfrm>
            <a:off x="10407639" y="1356228"/>
            <a:ext cx="1550911"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Semantic context node</a:t>
            </a:r>
            <a:endParaRPr sz="1400" b="0" i="0" u="none" strike="noStrike" cap="none">
              <a:solidFill>
                <a:srgbClr val="000000"/>
              </a:solidFill>
              <a:latin typeface="Arial"/>
              <a:ea typeface="Arial"/>
              <a:cs typeface="Arial"/>
              <a:sym typeface="Arial"/>
            </a:endParaRPr>
          </a:p>
        </p:txBody>
      </p:sp>
      <p:sp>
        <p:nvSpPr>
          <p:cNvPr id="2424" name="Google Shape;2424;p162"/>
          <p:cNvSpPr/>
          <p:nvPr/>
        </p:nvSpPr>
        <p:spPr>
          <a:xfrm>
            <a:off x="9535462" y="3390810"/>
            <a:ext cx="419100" cy="419100"/>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25" name="Google Shape;2425;p162"/>
          <p:cNvSpPr/>
          <p:nvPr/>
        </p:nvSpPr>
        <p:spPr>
          <a:xfrm>
            <a:off x="9845664" y="4543751"/>
            <a:ext cx="419100" cy="419100"/>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26" name="Google Shape;2426;p162"/>
          <p:cNvSpPr/>
          <p:nvPr/>
        </p:nvSpPr>
        <p:spPr>
          <a:xfrm>
            <a:off x="10763994" y="3554497"/>
            <a:ext cx="419100" cy="419100"/>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27" name="Google Shape;2427;p162"/>
          <p:cNvSpPr txBox="1"/>
          <p:nvPr/>
        </p:nvSpPr>
        <p:spPr>
          <a:xfrm rot="-5400000">
            <a:off x="7908010" y="3581192"/>
            <a:ext cx="1550911"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Article Knowledge Graph</a:t>
            </a:r>
            <a:endParaRPr sz="1400" b="0" i="0" u="none" strike="noStrike" cap="none">
              <a:solidFill>
                <a:srgbClr val="000000"/>
              </a:solidFill>
              <a:latin typeface="Arial"/>
              <a:ea typeface="Arial"/>
              <a:cs typeface="Arial"/>
              <a:sym typeface="Arial"/>
            </a:endParaRPr>
          </a:p>
        </p:txBody>
      </p:sp>
      <p:cxnSp>
        <p:nvCxnSpPr>
          <p:cNvPr id="2428" name="Google Shape;2428;p162"/>
          <p:cNvCxnSpPr>
            <a:stCxn id="2424" idx="6"/>
          </p:cNvCxnSpPr>
          <p:nvPr/>
        </p:nvCxnSpPr>
        <p:spPr>
          <a:xfrm>
            <a:off x="9954562" y="3600360"/>
            <a:ext cx="1086600" cy="209700"/>
          </a:xfrm>
          <a:prstGeom prst="straightConnector1">
            <a:avLst/>
          </a:prstGeom>
          <a:noFill/>
          <a:ln w="38100" cap="flat" cmpd="sng">
            <a:solidFill>
              <a:schemeClr val="accent1"/>
            </a:solidFill>
            <a:prstDash val="solid"/>
            <a:miter lim="800000"/>
            <a:headEnd type="none" w="sm" len="sm"/>
            <a:tailEnd type="none" w="sm" len="sm"/>
          </a:ln>
        </p:spPr>
      </p:cxnSp>
      <p:cxnSp>
        <p:nvCxnSpPr>
          <p:cNvPr id="2429" name="Google Shape;2429;p162"/>
          <p:cNvCxnSpPr>
            <a:stCxn id="2425" idx="7"/>
            <a:endCxn id="2426" idx="4"/>
          </p:cNvCxnSpPr>
          <p:nvPr/>
        </p:nvCxnSpPr>
        <p:spPr>
          <a:xfrm rot="10800000" flipH="1">
            <a:off x="10203388" y="3973627"/>
            <a:ext cx="770100" cy="631500"/>
          </a:xfrm>
          <a:prstGeom prst="straightConnector1">
            <a:avLst/>
          </a:prstGeom>
          <a:noFill/>
          <a:ln w="38100" cap="flat" cmpd="sng">
            <a:solidFill>
              <a:schemeClr val="accent1"/>
            </a:solidFill>
            <a:prstDash val="solid"/>
            <a:miter lim="800000"/>
            <a:headEnd type="none" w="sm" len="sm"/>
            <a:tailEnd type="none" w="sm" len="sm"/>
          </a:ln>
        </p:spPr>
      </p:cxnSp>
      <p:sp>
        <p:nvSpPr>
          <p:cNvPr id="2430" name="Google Shape;2430;p162"/>
          <p:cNvSpPr/>
          <p:nvPr/>
        </p:nvSpPr>
        <p:spPr>
          <a:xfrm>
            <a:off x="3127038" y="3072533"/>
            <a:ext cx="2597487" cy="535829"/>
          </a:xfrm>
          <a:custGeom>
            <a:avLst/>
            <a:gdLst/>
            <a:ahLst/>
            <a:cxnLst/>
            <a:rect l="l" t="t" r="r" b="b"/>
            <a:pathLst>
              <a:path w="2676525" h="527917" extrusionOk="0">
                <a:moveTo>
                  <a:pt x="0" y="527917"/>
                </a:moveTo>
                <a:cubicBezTo>
                  <a:pt x="410369" y="282648"/>
                  <a:pt x="820738" y="37379"/>
                  <a:pt x="1266825" y="4042"/>
                </a:cubicBezTo>
                <a:cubicBezTo>
                  <a:pt x="1712912" y="-29295"/>
                  <a:pt x="2194718" y="149298"/>
                  <a:pt x="2676525" y="327892"/>
                </a:cubicBezTo>
              </a:path>
            </a:pathLst>
          </a:custGeom>
          <a:noFill/>
          <a:ln w="38100" cap="flat" cmpd="sng">
            <a:solidFill>
              <a:srgbClr val="FF99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31" name="Google Shape;2431;p162"/>
          <p:cNvSpPr/>
          <p:nvPr/>
        </p:nvSpPr>
        <p:spPr>
          <a:xfrm>
            <a:off x="6296025" y="4886325"/>
            <a:ext cx="3771900" cy="429631"/>
          </a:xfrm>
          <a:custGeom>
            <a:avLst/>
            <a:gdLst/>
            <a:ahLst/>
            <a:cxnLst/>
            <a:rect l="l" t="t" r="r" b="b"/>
            <a:pathLst>
              <a:path w="3771900" h="429631" extrusionOk="0">
                <a:moveTo>
                  <a:pt x="0" y="0"/>
                </a:moveTo>
                <a:cubicBezTo>
                  <a:pt x="762000" y="206375"/>
                  <a:pt x="1524000" y="412750"/>
                  <a:pt x="2152650" y="428625"/>
                </a:cubicBezTo>
                <a:cubicBezTo>
                  <a:pt x="2781300" y="444500"/>
                  <a:pt x="3276600" y="269875"/>
                  <a:pt x="3771900" y="95250"/>
                </a:cubicBezTo>
              </a:path>
            </a:pathLst>
          </a:custGeom>
          <a:noFill/>
          <a:ln w="38100" cap="flat" cmpd="sng">
            <a:solidFill>
              <a:srgbClr val="FF99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32" name="Google Shape;2432;p162"/>
          <p:cNvSpPr txBox="1"/>
          <p:nvPr/>
        </p:nvSpPr>
        <p:spPr>
          <a:xfrm>
            <a:off x="3609715" y="2737204"/>
            <a:ext cx="1550911"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Coreference</a:t>
            </a:r>
            <a:endParaRPr sz="1400" b="0" i="0" u="none" strike="noStrike" cap="none">
              <a:solidFill>
                <a:srgbClr val="000000"/>
              </a:solidFill>
              <a:latin typeface="Arial"/>
              <a:ea typeface="Arial"/>
              <a:cs typeface="Arial"/>
              <a:sym typeface="Arial"/>
            </a:endParaRPr>
          </a:p>
        </p:txBody>
      </p:sp>
      <p:sp>
        <p:nvSpPr>
          <p:cNvPr id="2433" name="Google Shape;2433;p162"/>
          <p:cNvSpPr txBox="1"/>
          <p:nvPr/>
        </p:nvSpPr>
        <p:spPr>
          <a:xfrm>
            <a:off x="7398041" y="5289198"/>
            <a:ext cx="1550911"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Coreference</a:t>
            </a:r>
            <a:endParaRPr sz="1400" b="0" i="0" u="none" strike="noStrike" cap="none">
              <a:solidFill>
                <a:srgbClr val="000000"/>
              </a:solidFill>
              <a:latin typeface="Arial"/>
              <a:ea typeface="Arial"/>
              <a:cs typeface="Arial"/>
              <a:sym typeface="Arial"/>
            </a:endParaRPr>
          </a:p>
        </p:txBody>
      </p:sp>
      <p:cxnSp>
        <p:nvCxnSpPr>
          <p:cNvPr id="2434" name="Google Shape;2434;p162"/>
          <p:cNvCxnSpPr>
            <a:stCxn id="2401" idx="4"/>
            <a:endCxn id="2404" idx="0"/>
          </p:cNvCxnSpPr>
          <p:nvPr/>
        </p:nvCxnSpPr>
        <p:spPr>
          <a:xfrm flipH="1">
            <a:off x="1771048" y="1960558"/>
            <a:ext cx="381600" cy="1430400"/>
          </a:xfrm>
          <a:prstGeom prst="straightConnector1">
            <a:avLst/>
          </a:prstGeom>
          <a:noFill/>
          <a:ln w="9525" cap="flat" cmpd="sng">
            <a:solidFill>
              <a:schemeClr val="accent1"/>
            </a:solidFill>
            <a:prstDash val="solid"/>
            <a:miter lim="800000"/>
            <a:headEnd type="none" w="sm" len="sm"/>
            <a:tailEnd type="none" w="sm" len="sm"/>
          </a:ln>
        </p:spPr>
      </p:cxnSp>
      <p:cxnSp>
        <p:nvCxnSpPr>
          <p:cNvPr id="2435" name="Google Shape;2435;p162"/>
          <p:cNvCxnSpPr>
            <a:stCxn id="2401" idx="4"/>
            <a:endCxn id="2406" idx="0"/>
          </p:cNvCxnSpPr>
          <p:nvPr/>
        </p:nvCxnSpPr>
        <p:spPr>
          <a:xfrm>
            <a:off x="2152648" y="1960558"/>
            <a:ext cx="846900" cy="1593900"/>
          </a:xfrm>
          <a:prstGeom prst="straightConnector1">
            <a:avLst/>
          </a:prstGeom>
          <a:noFill/>
          <a:ln w="9525" cap="flat" cmpd="sng">
            <a:solidFill>
              <a:schemeClr val="accent1"/>
            </a:solidFill>
            <a:prstDash val="solid"/>
            <a:miter lim="800000"/>
            <a:headEnd type="none" w="sm" len="sm"/>
            <a:tailEnd type="none" w="sm" len="sm"/>
          </a:ln>
        </p:spPr>
      </p:cxnSp>
      <p:cxnSp>
        <p:nvCxnSpPr>
          <p:cNvPr id="2436" name="Google Shape;2436;p162"/>
          <p:cNvCxnSpPr>
            <a:stCxn id="2401" idx="4"/>
            <a:endCxn id="2405" idx="0"/>
          </p:cNvCxnSpPr>
          <p:nvPr/>
        </p:nvCxnSpPr>
        <p:spPr>
          <a:xfrm flipH="1">
            <a:off x="2081248" y="1960558"/>
            <a:ext cx="71400" cy="2583300"/>
          </a:xfrm>
          <a:prstGeom prst="straightConnector1">
            <a:avLst/>
          </a:prstGeom>
          <a:noFill/>
          <a:ln w="9525" cap="flat" cmpd="sng">
            <a:solidFill>
              <a:schemeClr val="accent1"/>
            </a:solidFill>
            <a:prstDash val="solid"/>
            <a:miter lim="800000"/>
            <a:headEnd type="none" w="sm" len="sm"/>
            <a:tailEnd type="none" w="sm" len="sm"/>
          </a:ln>
        </p:spPr>
      </p:cxnSp>
      <p:cxnSp>
        <p:nvCxnSpPr>
          <p:cNvPr id="2437" name="Google Shape;2437;p162"/>
          <p:cNvCxnSpPr>
            <a:stCxn id="2411" idx="4"/>
            <a:endCxn id="2415" idx="0"/>
          </p:cNvCxnSpPr>
          <p:nvPr/>
        </p:nvCxnSpPr>
        <p:spPr>
          <a:xfrm>
            <a:off x="6098941" y="1960557"/>
            <a:ext cx="5700" cy="2583300"/>
          </a:xfrm>
          <a:prstGeom prst="straightConnector1">
            <a:avLst/>
          </a:prstGeom>
          <a:noFill/>
          <a:ln w="9525" cap="flat" cmpd="sng">
            <a:solidFill>
              <a:schemeClr val="accent1"/>
            </a:solidFill>
            <a:prstDash val="solid"/>
            <a:miter lim="800000"/>
            <a:headEnd type="none" w="sm" len="sm"/>
            <a:tailEnd type="none" w="sm" len="sm"/>
          </a:ln>
        </p:spPr>
      </p:cxnSp>
      <p:cxnSp>
        <p:nvCxnSpPr>
          <p:cNvPr id="2438" name="Google Shape;2438;p162"/>
          <p:cNvCxnSpPr>
            <a:stCxn id="2411" idx="4"/>
            <a:endCxn id="2414" idx="0"/>
          </p:cNvCxnSpPr>
          <p:nvPr/>
        </p:nvCxnSpPr>
        <p:spPr>
          <a:xfrm flipH="1">
            <a:off x="5794441" y="1960557"/>
            <a:ext cx="304500" cy="1430400"/>
          </a:xfrm>
          <a:prstGeom prst="straightConnector1">
            <a:avLst/>
          </a:prstGeom>
          <a:noFill/>
          <a:ln w="9525" cap="flat" cmpd="sng">
            <a:solidFill>
              <a:schemeClr val="accent1"/>
            </a:solidFill>
            <a:prstDash val="solid"/>
            <a:miter lim="800000"/>
            <a:headEnd type="none" w="sm" len="sm"/>
            <a:tailEnd type="none" w="sm" len="sm"/>
          </a:ln>
        </p:spPr>
      </p:cxnSp>
      <p:cxnSp>
        <p:nvCxnSpPr>
          <p:cNvPr id="2439" name="Google Shape;2439;p162"/>
          <p:cNvCxnSpPr>
            <a:stCxn id="2411" idx="4"/>
            <a:endCxn id="2416" idx="0"/>
          </p:cNvCxnSpPr>
          <p:nvPr/>
        </p:nvCxnSpPr>
        <p:spPr>
          <a:xfrm>
            <a:off x="6098941" y="1960557"/>
            <a:ext cx="924000" cy="1593900"/>
          </a:xfrm>
          <a:prstGeom prst="straightConnector1">
            <a:avLst/>
          </a:prstGeom>
          <a:noFill/>
          <a:ln w="9525" cap="flat" cmpd="sng">
            <a:solidFill>
              <a:schemeClr val="accent1"/>
            </a:solidFill>
            <a:prstDash val="solid"/>
            <a:miter lim="800000"/>
            <a:headEnd type="none" w="sm" len="sm"/>
            <a:tailEnd type="none" w="sm" len="sm"/>
          </a:ln>
        </p:spPr>
      </p:cxnSp>
      <p:cxnSp>
        <p:nvCxnSpPr>
          <p:cNvPr id="2440" name="Google Shape;2440;p162"/>
          <p:cNvCxnSpPr>
            <a:stCxn id="2421" idx="4"/>
            <a:endCxn id="2426" idx="0"/>
          </p:cNvCxnSpPr>
          <p:nvPr/>
        </p:nvCxnSpPr>
        <p:spPr>
          <a:xfrm>
            <a:off x="10085453" y="1938159"/>
            <a:ext cx="888000" cy="1616400"/>
          </a:xfrm>
          <a:prstGeom prst="straightConnector1">
            <a:avLst/>
          </a:prstGeom>
          <a:noFill/>
          <a:ln w="9525" cap="flat" cmpd="sng">
            <a:solidFill>
              <a:schemeClr val="accent1"/>
            </a:solidFill>
            <a:prstDash val="solid"/>
            <a:miter lim="800000"/>
            <a:headEnd type="none" w="sm" len="sm"/>
            <a:tailEnd type="none" w="sm" len="sm"/>
          </a:ln>
        </p:spPr>
      </p:cxnSp>
      <p:cxnSp>
        <p:nvCxnSpPr>
          <p:cNvPr id="2441" name="Google Shape;2441;p162"/>
          <p:cNvCxnSpPr>
            <a:stCxn id="2421" idx="4"/>
            <a:endCxn id="2425" idx="0"/>
          </p:cNvCxnSpPr>
          <p:nvPr/>
        </p:nvCxnSpPr>
        <p:spPr>
          <a:xfrm flipH="1">
            <a:off x="10055153" y="1938159"/>
            <a:ext cx="30300" cy="2605500"/>
          </a:xfrm>
          <a:prstGeom prst="straightConnector1">
            <a:avLst/>
          </a:prstGeom>
          <a:noFill/>
          <a:ln w="9525" cap="flat" cmpd="sng">
            <a:solidFill>
              <a:schemeClr val="accent1"/>
            </a:solidFill>
            <a:prstDash val="solid"/>
            <a:miter lim="800000"/>
            <a:headEnd type="none" w="sm" len="sm"/>
            <a:tailEnd type="none" w="sm" len="sm"/>
          </a:ln>
        </p:spPr>
      </p:cxnSp>
      <p:cxnSp>
        <p:nvCxnSpPr>
          <p:cNvPr id="2442" name="Google Shape;2442;p162"/>
          <p:cNvCxnSpPr>
            <a:stCxn id="2421" idx="4"/>
            <a:endCxn id="2424" idx="0"/>
          </p:cNvCxnSpPr>
          <p:nvPr/>
        </p:nvCxnSpPr>
        <p:spPr>
          <a:xfrm flipH="1">
            <a:off x="9744953" y="1938159"/>
            <a:ext cx="340500" cy="1452600"/>
          </a:xfrm>
          <a:prstGeom prst="straightConnector1">
            <a:avLst/>
          </a:prstGeom>
          <a:noFill/>
          <a:ln w="9525" cap="flat" cmpd="sng">
            <a:solidFill>
              <a:schemeClr val="accent1"/>
            </a:solidFill>
            <a:prstDash val="solid"/>
            <a:miter lim="800000"/>
            <a:headEnd type="none" w="sm" len="sm"/>
            <a:tailEnd type="none" w="sm" len="sm"/>
          </a:ln>
        </p:spPr>
      </p:cxnSp>
      <p:sp>
        <p:nvSpPr>
          <p:cNvPr id="2443" name="Google Shape;2443;p162"/>
          <p:cNvSpPr/>
          <p:nvPr/>
        </p:nvSpPr>
        <p:spPr>
          <a:xfrm>
            <a:off x="2124075" y="1009640"/>
            <a:ext cx="4029075" cy="381010"/>
          </a:xfrm>
          <a:custGeom>
            <a:avLst/>
            <a:gdLst/>
            <a:ahLst/>
            <a:cxnLst/>
            <a:rect l="l" t="t" r="r" b="b"/>
            <a:pathLst>
              <a:path w="4029075" h="381010" extrusionOk="0">
                <a:moveTo>
                  <a:pt x="0" y="381010"/>
                </a:moveTo>
                <a:cubicBezTo>
                  <a:pt x="750094" y="191303"/>
                  <a:pt x="1500188" y="1597"/>
                  <a:pt x="2171700" y="10"/>
                </a:cubicBezTo>
                <a:cubicBezTo>
                  <a:pt x="2843212" y="-1577"/>
                  <a:pt x="3436143" y="184954"/>
                  <a:pt x="4029075" y="371485"/>
                </a:cubicBezTo>
              </a:path>
            </a:pathLst>
          </a:custGeom>
          <a:noFill/>
          <a:ln w="889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44" name="Google Shape;2444;p162"/>
          <p:cNvSpPr/>
          <p:nvPr/>
        </p:nvSpPr>
        <p:spPr>
          <a:xfrm>
            <a:off x="6115050" y="981075"/>
            <a:ext cx="4000500" cy="390525"/>
          </a:xfrm>
          <a:custGeom>
            <a:avLst/>
            <a:gdLst/>
            <a:ahLst/>
            <a:cxnLst/>
            <a:rect l="l" t="t" r="r" b="b"/>
            <a:pathLst>
              <a:path w="4000500" h="390525" extrusionOk="0">
                <a:moveTo>
                  <a:pt x="0" y="390525"/>
                </a:moveTo>
                <a:cubicBezTo>
                  <a:pt x="714375" y="195262"/>
                  <a:pt x="1428750" y="0"/>
                  <a:pt x="2095500" y="0"/>
                </a:cubicBezTo>
                <a:cubicBezTo>
                  <a:pt x="2762250" y="0"/>
                  <a:pt x="3381375" y="195262"/>
                  <a:pt x="4000500" y="390525"/>
                </a:cubicBezTo>
              </a:path>
            </a:pathLst>
          </a:custGeom>
          <a:noFill/>
          <a:ln w="889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45" name="Google Shape;2445;p162"/>
          <p:cNvSpPr/>
          <p:nvPr/>
        </p:nvSpPr>
        <p:spPr>
          <a:xfrm>
            <a:off x="2286000" y="876034"/>
            <a:ext cx="7829550" cy="543191"/>
          </a:xfrm>
          <a:custGeom>
            <a:avLst/>
            <a:gdLst/>
            <a:ahLst/>
            <a:cxnLst/>
            <a:rect l="l" t="t" r="r" b="b"/>
            <a:pathLst>
              <a:path w="7829550" h="543191" extrusionOk="0">
                <a:moveTo>
                  <a:pt x="7829550" y="486041"/>
                </a:moveTo>
                <a:cubicBezTo>
                  <a:pt x="6429375" y="238391"/>
                  <a:pt x="5029200" y="-9259"/>
                  <a:pt x="3724275" y="266"/>
                </a:cubicBezTo>
                <a:cubicBezTo>
                  <a:pt x="2419350" y="9791"/>
                  <a:pt x="1209675" y="276491"/>
                  <a:pt x="0" y="543191"/>
                </a:cubicBezTo>
              </a:path>
            </a:pathLst>
          </a:custGeom>
          <a:noFill/>
          <a:ln w="889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2449"/>
        <p:cNvGrpSpPr/>
        <p:nvPr/>
      </p:nvGrpSpPr>
      <p:grpSpPr>
        <a:xfrm>
          <a:off x="0" y="0"/>
          <a:ext cx="0" cy="0"/>
          <a:chOff x="0" y="0"/>
          <a:chExt cx="0" cy="0"/>
        </a:xfrm>
      </p:grpSpPr>
      <p:sp>
        <p:nvSpPr>
          <p:cNvPr id="2450" name="Google Shape;2450;p163"/>
          <p:cNvSpPr txBox="1">
            <a:spLocks noGrp="1"/>
          </p:cNvSpPr>
          <p:nvPr>
            <p:ph type="title"/>
          </p:nvPr>
        </p:nvSpPr>
        <p:spPr>
          <a:xfrm>
            <a:off x="0" y="113868"/>
            <a:ext cx="12192000" cy="124159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000"/>
              <a:buFont typeface="Calibri"/>
              <a:buNone/>
            </a:pPr>
            <a:r>
              <a:rPr lang="en-US" b="1" dirty="0">
                <a:solidFill>
                  <a:srgbClr val="C00000"/>
                </a:solidFill>
                <a:latin typeface="+mj-lt"/>
              </a:rPr>
              <a:t>KG-Conditional Fake News Generation</a:t>
            </a:r>
            <a:endParaRPr b="1" dirty="0">
              <a:solidFill>
                <a:srgbClr val="C00000"/>
              </a:solidFill>
              <a:latin typeface="+mj-lt"/>
            </a:endParaRPr>
          </a:p>
        </p:txBody>
      </p:sp>
      <p:sp>
        <p:nvSpPr>
          <p:cNvPr id="2451" name="Google Shape;2451;p1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143</a:t>
            </a:fld>
            <a:endParaRPr/>
          </a:p>
        </p:txBody>
      </p:sp>
      <p:sp>
        <p:nvSpPr>
          <p:cNvPr id="2452" name="Google Shape;2452;p163"/>
          <p:cNvSpPr txBox="1">
            <a:spLocks noGrp="1"/>
          </p:cNvSpPr>
          <p:nvPr>
            <p:ph type="body" idx="1"/>
          </p:nvPr>
        </p:nvSpPr>
        <p:spPr>
          <a:xfrm>
            <a:off x="838200" y="811697"/>
            <a:ext cx="10515600" cy="5373949"/>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rgbClr val="1F3864"/>
              </a:buClr>
              <a:buSzPts val="2800"/>
              <a:buChar char="•"/>
            </a:pPr>
            <a:r>
              <a:rPr lang="en-US" dirty="0"/>
              <a:t>Annotating specifically which elements in a KG are fake is time-intensive / difficult </a:t>
            </a:r>
            <a:endParaRPr dirty="0"/>
          </a:p>
          <a:p>
            <a:pPr marL="228600" lvl="0" indent="-228600" algn="l" rtl="0">
              <a:lnSpc>
                <a:spcPct val="90000"/>
              </a:lnSpc>
              <a:spcBef>
                <a:spcPts val="1000"/>
              </a:spcBef>
              <a:spcAft>
                <a:spcPts val="0"/>
              </a:spcAft>
              <a:buClr>
                <a:srgbClr val="1F3864"/>
              </a:buClr>
              <a:buSzPts val="2800"/>
              <a:buChar char="•"/>
            </a:pPr>
            <a:r>
              <a:rPr lang="en-US" dirty="0"/>
              <a:t>We propose a solution to </a:t>
            </a:r>
            <a:r>
              <a:rPr lang="en-US" u="sng" dirty="0"/>
              <a:t>automatically obtain knowledge-element labeled knowledge graphs for free</a:t>
            </a:r>
            <a:endParaRPr dirty="0"/>
          </a:p>
          <a:p>
            <a:pPr marL="228600" lvl="0" indent="-228600" algn="l" rtl="0">
              <a:lnSpc>
                <a:spcPct val="90000"/>
              </a:lnSpc>
              <a:spcBef>
                <a:spcPts val="1000"/>
              </a:spcBef>
              <a:spcAft>
                <a:spcPts val="0"/>
              </a:spcAft>
              <a:buClr>
                <a:srgbClr val="1F3864"/>
              </a:buClr>
              <a:buSzPts val="2800"/>
              <a:buChar char="•"/>
            </a:pPr>
            <a:r>
              <a:rPr lang="en-US" dirty="0"/>
              <a:t>Given a set of real news articles, we extract KGs from the real articles</a:t>
            </a:r>
            <a:endParaRPr dirty="0"/>
          </a:p>
          <a:p>
            <a:pPr marL="228600" lvl="0" indent="-228600" algn="l" rtl="0">
              <a:lnSpc>
                <a:spcPct val="90000"/>
              </a:lnSpc>
              <a:spcBef>
                <a:spcPts val="1000"/>
              </a:spcBef>
              <a:spcAft>
                <a:spcPts val="0"/>
              </a:spcAft>
              <a:buClr>
                <a:srgbClr val="1F3864"/>
              </a:buClr>
              <a:buSzPts val="2800"/>
              <a:buChar char="•"/>
            </a:pPr>
            <a:r>
              <a:rPr lang="en-US" dirty="0"/>
              <a:t>Train a text generator model that learns to recreate an article from its KG</a:t>
            </a:r>
            <a:endParaRPr dirty="0"/>
          </a:p>
          <a:p>
            <a:pPr marL="228600" lvl="0" indent="-228600" algn="l" rtl="0">
              <a:lnSpc>
                <a:spcPct val="90000"/>
              </a:lnSpc>
              <a:spcBef>
                <a:spcPts val="1000"/>
              </a:spcBef>
              <a:spcAft>
                <a:spcPts val="0"/>
              </a:spcAft>
              <a:buClr>
                <a:srgbClr val="1F3864"/>
              </a:buClr>
              <a:buSzPts val="2800"/>
              <a:buChar char="•"/>
            </a:pPr>
            <a:r>
              <a:rPr lang="en-US" dirty="0"/>
              <a:t>To generate fake data, perform manipulation operations on the KG (editing knowledge relations, events, entities, etc.) to produce KG’</a:t>
            </a:r>
            <a:endParaRPr dirty="0"/>
          </a:p>
          <a:p>
            <a:pPr marL="228600" lvl="0" indent="-228600" algn="l" rtl="0">
              <a:lnSpc>
                <a:spcPct val="90000"/>
              </a:lnSpc>
              <a:spcBef>
                <a:spcPts val="1000"/>
              </a:spcBef>
              <a:spcAft>
                <a:spcPts val="0"/>
              </a:spcAft>
              <a:buClr>
                <a:srgbClr val="1F3864"/>
              </a:buClr>
              <a:buSzPts val="2800"/>
              <a:buChar char="•"/>
            </a:pPr>
            <a:r>
              <a:rPr lang="en-US" dirty="0"/>
              <a:t>Generate a fake article from KG’</a:t>
            </a:r>
            <a:endParaRPr dirty="0"/>
          </a:p>
          <a:p>
            <a:pPr marL="228600" lvl="0" indent="-228600" algn="l" rtl="0">
              <a:lnSpc>
                <a:spcPct val="90000"/>
              </a:lnSpc>
              <a:spcBef>
                <a:spcPts val="1000"/>
              </a:spcBef>
              <a:spcAft>
                <a:spcPts val="0"/>
              </a:spcAft>
              <a:buClr>
                <a:srgbClr val="1F3864"/>
              </a:buClr>
              <a:buSzPts val="2800"/>
              <a:buChar char="•"/>
            </a:pPr>
            <a:r>
              <a:rPr lang="en-US" dirty="0"/>
              <a:t>Key insight – We now know specifically which elements in KG’ were manipulated!</a:t>
            </a:r>
            <a:endParaRPr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5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5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5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5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5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5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2456"/>
        <p:cNvGrpSpPr/>
        <p:nvPr/>
      </p:nvGrpSpPr>
      <p:grpSpPr>
        <a:xfrm>
          <a:off x="0" y="0"/>
          <a:ext cx="0" cy="0"/>
          <a:chOff x="0" y="0"/>
          <a:chExt cx="0" cy="0"/>
        </a:xfrm>
      </p:grpSpPr>
      <p:sp>
        <p:nvSpPr>
          <p:cNvPr id="2457" name="Google Shape;2457;p164"/>
          <p:cNvSpPr txBox="1">
            <a:spLocks noGrp="1"/>
          </p:cNvSpPr>
          <p:nvPr>
            <p:ph type="title"/>
          </p:nvPr>
        </p:nvSpPr>
        <p:spPr>
          <a:xfrm>
            <a:off x="0" y="113868"/>
            <a:ext cx="12192000" cy="124159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000"/>
              <a:buFont typeface="Calibri"/>
              <a:buNone/>
            </a:pPr>
            <a:r>
              <a:rPr lang="en-US" b="1" dirty="0">
                <a:solidFill>
                  <a:srgbClr val="C00000"/>
                </a:solidFill>
                <a:latin typeface="+mj-lt"/>
              </a:rPr>
              <a:t>Manipulated KG-to-Article Synthesis</a:t>
            </a:r>
            <a:endParaRPr b="1" dirty="0">
              <a:solidFill>
                <a:srgbClr val="C00000"/>
              </a:solidFill>
              <a:latin typeface="+mj-lt"/>
            </a:endParaRPr>
          </a:p>
        </p:txBody>
      </p:sp>
      <p:sp>
        <p:nvSpPr>
          <p:cNvPr id="2458" name="Google Shape;2458;p1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144</a:t>
            </a:fld>
            <a:endParaRPr/>
          </a:p>
        </p:txBody>
      </p:sp>
      <p:sp>
        <p:nvSpPr>
          <p:cNvPr id="2459" name="Google Shape;2459;p164"/>
          <p:cNvSpPr txBox="1">
            <a:spLocks noGrp="1"/>
          </p:cNvSpPr>
          <p:nvPr>
            <p:ph type="body" idx="1"/>
          </p:nvPr>
        </p:nvSpPr>
        <p:spPr>
          <a:xfrm>
            <a:off x="838200" y="811697"/>
            <a:ext cx="10515600" cy="5373949"/>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1F3864"/>
              </a:buClr>
              <a:buSzPts val="2800"/>
              <a:buChar char="•"/>
            </a:pPr>
            <a:r>
              <a:rPr lang="en-US"/>
              <a:t>We perform the following manipulations on KGs:</a:t>
            </a:r>
            <a:endParaRPr/>
          </a:p>
          <a:p>
            <a:pPr marL="228600" lvl="0" indent="-50800" algn="l" rtl="0">
              <a:lnSpc>
                <a:spcPct val="90000"/>
              </a:lnSpc>
              <a:spcBef>
                <a:spcPts val="1000"/>
              </a:spcBef>
              <a:spcAft>
                <a:spcPts val="0"/>
              </a:spcAft>
              <a:buClr>
                <a:srgbClr val="1F3864"/>
              </a:buClr>
              <a:buSzPts val="2800"/>
              <a:buNone/>
            </a:pPr>
            <a:endParaRPr/>
          </a:p>
          <a:p>
            <a:pPr marL="228600" lvl="0" indent="-228600" algn="l" rtl="0">
              <a:lnSpc>
                <a:spcPct val="90000"/>
              </a:lnSpc>
              <a:spcBef>
                <a:spcPts val="1000"/>
              </a:spcBef>
              <a:spcAft>
                <a:spcPts val="0"/>
              </a:spcAft>
              <a:buClr>
                <a:srgbClr val="1F3864"/>
              </a:buClr>
              <a:buSzPts val="2800"/>
              <a:buChar char="•"/>
            </a:pPr>
            <a:r>
              <a:rPr lang="en-US" b="1"/>
              <a:t>Entity swapping </a:t>
            </a:r>
            <a:r>
              <a:rPr lang="en-US"/>
              <a:t>– Swapping entity that has same type and similar embedding (so they are harder to tell apart)</a:t>
            </a:r>
            <a:endParaRPr/>
          </a:p>
          <a:p>
            <a:pPr marL="228600" lvl="0" indent="-50800" algn="l" rtl="0">
              <a:lnSpc>
                <a:spcPct val="90000"/>
              </a:lnSpc>
              <a:spcBef>
                <a:spcPts val="1000"/>
              </a:spcBef>
              <a:spcAft>
                <a:spcPts val="0"/>
              </a:spcAft>
              <a:buClr>
                <a:srgbClr val="1F3864"/>
              </a:buClr>
              <a:buSzPts val="2800"/>
              <a:buNone/>
            </a:pPr>
            <a:endParaRPr/>
          </a:p>
          <a:p>
            <a:pPr marL="228600" lvl="0" indent="-228600" algn="l" rtl="0">
              <a:lnSpc>
                <a:spcPct val="90000"/>
              </a:lnSpc>
              <a:spcBef>
                <a:spcPts val="1000"/>
              </a:spcBef>
              <a:spcAft>
                <a:spcPts val="0"/>
              </a:spcAft>
              <a:buClr>
                <a:srgbClr val="1F3864"/>
              </a:buClr>
              <a:buSzPts val="2800"/>
              <a:buChar char="•"/>
            </a:pPr>
            <a:r>
              <a:rPr lang="en-US" b="1"/>
              <a:t>Addition of new relation or event </a:t>
            </a:r>
            <a:r>
              <a:rPr lang="en-US"/>
              <a:t>– Randomly select relation / event argument roles and append a new entity to the relation / event</a:t>
            </a:r>
            <a:endParaRPr/>
          </a:p>
          <a:p>
            <a:pPr marL="228600" lvl="0" indent="-50800" algn="l" rtl="0">
              <a:lnSpc>
                <a:spcPct val="90000"/>
              </a:lnSpc>
              <a:spcBef>
                <a:spcPts val="1000"/>
              </a:spcBef>
              <a:spcAft>
                <a:spcPts val="0"/>
              </a:spcAft>
              <a:buClr>
                <a:srgbClr val="1F3864"/>
              </a:buClr>
              <a:buSzPts val="2800"/>
              <a:buNone/>
            </a:pPr>
            <a:endParaRPr/>
          </a:p>
          <a:p>
            <a:pPr marL="228600" lvl="0" indent="-228600" algn="l" rtl="0">
              <a:lnSpc>
                <a:spcPct val="90000"/>
              </a:lnSpc>
              <a:spcBef>
                <a:spcPts val="1000"/>
              </a:spcBef>
              <a:spcAft>
                <a:spcPts val="0"/>
              </a:spcAft>
              <a:buClr>
                <a:srgbClr val="1F3864"/>
              </a:buClr>
              <a:buSzPts val="2800"/>
              <a:buChar char="•"/>
            </a:pPr>
            <a:r>
              <a:rPr lang="en-US" b="1"/>
              <a:t>Subgraph replacement </a:t>
            </a:r>
            <a:r>
              <a:rPr lang="en-US"/>
              <a:t>– Select a subgraph of the news article from an entity and replace it with a subgraph from another news article</a:t>
            </a:r>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5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5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5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5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5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2463"/>
        <p:cNvGrpSpPr/>
        <p:nvPr/>
      </p:nvGrpSpPr>
      <p:grpSpPr>
        <a:xfrm>
          <a:off x="0" y="0"/>
          <a:ext cx="0" cy="0"/>
          <a:chOff x="0" y="0"/>
          <a:chExt cx="0" cy="0"/>
        </a:xfrm>
      </p:grpSpPr>
      <p:sp>
        <p:nvSpPr>
          <p:cNvPr id="2464" name="Google Shape;2464;p165"/>
          <p:cNvSpPr txBox="1">
            <a:spLocks noGrp="1"/>
          </p:cNvSpPr>
          <p:nvPr>
            <p:ph type="title"/>
          </p:nvPr>
        </p:nvSpPr>
        <p:spPr>
          <a:xfrm>
            <a:off x="0" y="113868"/>
            <a:ext cx="12192000" cy="124159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400"/>
              <a:buFont typeface="Calibri"/>
              <a:buNone/>
            </a:pPr>
            <a:r>
              <a:rPr lang="en-US" sz="3400" b="1" dirty="0">
                <a:solidFill>
                  <a:srgbClr val="C00000"/>
                </a:solidFill>
                <a:latin typeface="+mj-lt"/>
              </a:rPr>
              <a:t>Generating Text from Structured Representations</a:t>
            </a:r>
            <a:endParaRPr b="1" dirty="0">
              <a:solidFill>
                <a:srgbClr val="C00000"/>
              </a:solidFill>
              <a:latin typeface="+mj-lt"/>
            </a:endParaRPr>
          </a:p>
        </p:txBody>
      </p:sp>
      <p:sp>
        <p:nvSpPr>
          <p:cNvPr id="2465" name="Google Shape;2465;p1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145</a:t>
            </a:fld>
            <a:endParaRPr/>
          </a:p>
        </p:txBody>
      </p:sp>
      <p:sp>
        <p:nvSpPr>
          <p:cNvPr id="2466" name="Google Shape;2466;p165"/>
          <p:cNvSpPr txBox="1">
            <a:spLocks noGrp="1"/>
          </p:cNvSpPr>
          <p:nvPr>
            <p:ph type="body" idx="1"/>
          </p:nvPr>
        </p:nvSpPr>
        <p:spPr>
          <a:xfrm>
            <a:off x="9177453" y="811697"/>
            <a:ext cx="3014547" cy="5373949"/>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rgbClr val="1F3864"/>
              </a:buClr>
              <a:buSzPts val="2800"/>
              <a:buChar char="•"/>
            </a:pPr>
            <a:r>
              <a:rPr lang="en-US"/>
              <a:t>We manipulate knowledge graphs to synthesize fake news which contain known types of inconsistencies.</a:t>
            </a:r>
            <a:endParaRPr/>
          </a:p>
          <a:p>
            <a:pPr marL="228600" lvl="0" indent="-50800" algn="l" rtl="0">
              <a:lnSpc>
                <a:spcPct val="90000"/>
              </a:lnSpc>
              <a:spcBef>
                <a:spcPts val="1000"/>
              </a:spcBef>
              <a:spcAft>
                <a:spcPts val="0"/>
              </a:spcAft>
              <a:buClr>
                <a:srgbClr val="1F3864"/>
              </a:buClr>
              <a:buSzPts val="2800"/>
              <a:buNone/>
            </a:pPr>
            <a:endParaRPr/>
          </a:p>
          <a:p>
            <a:pPr marL="228600" lvl="0" indent="-228600" algn="l" rtl="0">
              <a:lnSpc>
                <a:spcPct val="90000"/>
              </a:lnSpc>
              <a:spcBef>
                <a:spcPts val="1000"/>
              </a:spcBef>
              <a:spcAft>
                <a:spcPts val="0"/>
              </a:spcAft>
              <a:buClr>
                <a:srgbClr val="1F3864"/>
              </a:buClr>
              <a:buSzPts val="2800"/>
              <a:buChar char="•"/>
            </a:pPr>
            <a:r>
              <a:rPr lang="en-US"/>
              <a:t>This example is trivially detectable due to a inconsistency with the image</a:t>
            </a:r>
            <a:endParaRPr/>
          </a:p>
        </p:txBody>
      </p:sp>
      <p:pic>
        <p:nvPicPr>
          <p:cNvPr id="2467" name="Google Shape;2467;p165"/>
          <p:cNvPicPr preferRelativeResize="0"/>
          <p:nvPr/>
        </p:nvPicPr>
        <p:blipFill rotWithShape="1">
          <a:blip r:embed="rId3">
            <a:alphaModFix/>
          </a:blip>
          <a:srcRect/>
          <a:stretch/>
        </p:blipFill>
        <p:spPr>
          <a:xfrm>
            <a:off x="160318" y="985848"/>
            <a:ext cx="8749022" cy="4886303"/>
          </a:xfrm>
          <a:prstGeom prst="rect">
            <a:avLst/>
          </a:prstGeom>
          <a:noFill/>
          <a:ln>
            <a:noFill/>
          </a:ln>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2471"/>
        <p:cNvGrpSpPr/>
        <p:nvPr/>
      </p:nvGrpSpPr>
      <p:grpSpPr>
        <a:xfrm>
          <a:off x="0" y="0"/>
          <a:ext cx="0" cy="0"/>
          <a:chOff x="0" y="0"/>
          <a:chExt cx="0" cy="0"/>
        </a:xfrm>
      </p:grpSpPr>
      <p:sp>
        <p:nvSpPr>
          <p:cNvPr id="2472" name="Google Shape;2472;p166"/>
          <p:cNvSpPr txBox="1">
            <a:spLocks noGrp="1"/>
          </p:cNvSpPr>
          <p:nvPr>
            <p:ph type="title"/>
          </p:nvPr>
        </p:nvSpPr>
        <p:spPr>
          <a:xfrm>
            <a:off x="0" y="113868"/>
            <a:ext cx="12192000" cy="124159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400"/>
              <a:buFont typeface="Calibri"/>
              <a:buNone/>
            </a:pPr>
            <a:r>
              <a:rPr lang="en-US" sz="3400" b="1" dirty="0">
                <a:solidFill>
                  <a:srgbClr val="C00000"/>
                </a:solidFill>
                <a:latin typeface="+mj-lt"/>
              </a:rPr>
              <a:t>Generating Text from Structured Representations</a:t>
            </a:r>
            <a:endParaRPr b="1" dirty="0">
              <a:solidFill>
                <a:srgbClr val="C00000"/>
              </a:solidFill>
              <a:latin typeface="+mj-lt"/>
            </a:endParaRPr>
          </a:p>
        </p:txBody>
      </p:sp>
      <p:sp>
        <p:nvSpPr>
          <p:cNvPr id="2473" name="Google Shape;2473;p1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146</a:t>
            </a:fld>
            <a:endParaRPr/>
          </a:p>
        </p:txBody>
      </p:sp>
      <p:sp>
        <p:nvSpPr>
          <p:cNvPr id="2474" name="Google Shape;2474;p166"/>
          <p:cNvSpPr txBox="1">
            <a:spLocks noGrp="1"/>
          </p:cNvSpPr>
          <p:nvPr>
            <p:ph type="body" idx="1"/>
          </p:nvPr>
        </p:nvSpPr>
        <p:spPr>
          <a:xfrm>
            <a:off x="8787161" y="811697"/>
            <a:ext cx="3404839" cy="5373949"/>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1F3864"/>
              </a:buClr>
              <a:buSzPts val="2800"/>
              <a:buChar char="•"/>
            </a:pPr>
            <a:r>
              <a:rPr lang="en-US"/>
              <a:t>By imposing cross-media knowledge graph manipulation constraints, we </a:t>
            </a:r>
            <a:r>
              <a:rPr lang="en-US" b="1" u="sng"/>
              <a:t>prevent generating text with obvious inconsistencies</a:t>
            </a:r>
            <a:r>
              <a:rPr lang="en-US"/>
              <a:t>.</a:t>
            </a:r>
            <a:endParaRPr/>
          </a:p>
          <a:p>
            <a:pPr marL="228600" lvl="0" indent="-50800" algn="l" rtl="0">
              <a:lnSpc>
                <a:spcPct val="90000"/>
              </a:lnSpc>
              <a:spcBef>
                <a:spcPts val="1000"/>
              </a:spcBef>
              <a:spcAft>
                <a:spcPts val="0"/>
              </a:spcAft>
              <a:buClr>
                <a:srgbClr val="1F3864"/>
              </a:buClr>
              <a:buSzPts val="2800"/>
              <a:buNone/>
            </a:pPr>
            <a:endParaRPr/>
          </a:p>
          <a:p>
            <a:pPr marL="228600" lvl="0" indent="-228600" algn="l" rtl="0">
              <a:lnSpc>
                <a:spcPct val="90000"/>
              </a:lnSpc>
              <a:spcBef>
                <a:spcPts val="1000"/>
              </a:spcBef>
              <a:spcAft>
                <a:spcPts val="0"/>
              </a:spcAft>
              <a:buClr>
                <a:srgbClr val="1F3864"/>
              </a:buClr>
              <a:buSzPts val="2800"/>
              <a:buChar char="•"/>
            </a:pPr>
            <a:r>
              <a:rPr lang="en-US"/>
              <a:t>Enables generating more realistic / challenging data for training detector</a:t>
            </a:r>
            <a:endParaRPr/>
          </a:p>
        </p:txBody>
      </p:sp>
      <p:pic>
        <p:nvPicPr>
          <p:cNvPr id="2475" name="Google Shape;2475;p166"/>
          <p:cNvPicPr preferRelativeResize="0"/>
          <p:nvPr/>
        </p:nvPicPr>
        <p:blipFill rotWithShape="1">
          <a:blip r:embed="rId3">
            <a:alphaModFix/>
          </a:blip>
          <a:srcRect/>
          <a:stretch/>
        </p:blipFill>
        <p:spPr>
          <a:xfrm>
            <a:off x="189691" y="997745"/>
            <a:ext cx="8697831" cy="4862509"/>
          </a:xfrm>
          <a:prstGeom prst="rect">
            <a:avLst/>
          </a:prstGeom>
          <a:noFill/>
          <a:ln>
            <a:noFill/>
          </a:ln>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2479"/>
        <p:cNvGrpSpPr/>
        <p:nvPr/>
      </p:nvGrpSpPr>
      <p:grpSpPr>
        <a:xfrm>
          <a:off x="0" y="0"/>
          <a:ext cx="0" cy="0"/>
          <a:chOff x="0" y="0"/>
          <a:chExt cx="0" cy="0"/>
        </a:xfrm>
      </p:grpSpPr>
      <p:sp>
        <p:nvSpPr>
          <p:cNvPr id="2480" name="Google Shape;2480;p167"/>
          <p:cNvSpPr txBox="1">
            <a:spLocks noGrp="1"/>
          </p:cNvSpPr>
          <p:nvPr>
            <p:ph type="title"/>
          </p:nvPr>
        </p:nvSpPr>
        <p:spPr>
          <a:xfrm>
            <a:off x="0" y="113868"/>
            <a:ext cx="12192000" cy="124159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000"/>
              <a:buFont typeface="Calibri"/>
              <a:buNone/>
            </a:pPr>
            <a:r>
              <a:rPr lang="en-US" b="1" dirty="0">
                <a:solidFill>
                  <a:srgbClr val="C00000"/>
                </a:solidFill>
                <a:latin typeface="+mj-lt"/>
              </a:rPr>
              <a:t>Caption Manipulation – AMR-to-Caption Synthesis</a:t>
            </a:r>
            <a:endParaRPr b="1" dirty="0">
              <a:solidFill>
                <a:srgbClr val="C00000"/>
              </a:solidFill>
              <a:latin typeface="+mj-lt"/>
            </a:endParaRPr>
          </a:p>
        </p:txBody>
      </p:sp>
      <p:sp>
        <p:nvSpPr>
          <p:cNvPr id="2481" name="Google Shape;2481;p1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147</a:t>
            </a:fld>
            <a:endParaRPr/>
          </a:p>
        </p:txBody>
      </p:sp>
      <p:sp>
        <p:nvSpPr>
          <p:cNvPr id="2482" name="Google Shape;2482;p167"/>
          <p:cNvSpPr txBox="1">
            <a:spLocks noGrp="1"/>
          </p:cNvSpPr>
          <p:nvPr>
            <p:ph type="body" idx="1"/>
          </p:nvPr>
        </p:nvSpPr>
        <p:spPr>
          <a:xfrm>
            <a:off x="533400" y="811700"/>
            <a:ext cx="11049000" cy="5544600"/>
          </a:xfrm>
          <a:prstGeom prst="rect">
            <a:avLst/>
          </a:prstGeom>
          <a:noFill/>
          <a:ln>
            <a:noFill/>
          </a:ln>
        </p:spPr>
        <p:txBody>
          <a:bodyPr spcFirstLastPara="1" wrap="square" lIns="91425" tIns="45700" rIns="91425" bIns="45700" anchor="t" anchorCtr="0">
            <a:normAutofit fontScale="77500" lnSpcReduction="20000"/>
          </a:bodyPr>
          <a:lstStyle/>
          <a:p>
            <a:pPr marL="228600" lvl="0" indent="-215265" algn="l" rtl="0">
              <a:lnSpc>
                <a:spcPct val="90000"/>
              </a:lnSpc>
              <a:spcBef>
                <a:spcPts val="0"/>
              </a:spcBef>
              <a:spcAft>
                <a:spcPts val="0"/>
              </a:spcAft>
              <a:buClr>
                <a:srgbClr val="1F3864"/>
              </a:buClr>
              <a:buSzPct val="100000"/>
              <a:buChar char="•"/>
            </a:pPr>
            <a:r>
              <a:rPr lang="en-US"/>
              <a:t>Use text parser to get AMR graphs (Banarescu et al., 2013) from captions</a:t>
            </a:r>
            <a:endParaRPr/>
          </a:p>
          <a:p>
            <a:pPr marL="228600" lvl="0" indent="-215265" algn="l" rtl="0">
              <a:lnSpc>
                <a:spcPct val="90000"/>
              </a:lnSpc>
              <a:spcBef>
                <a:spcPts val="1000"/>
              </a:spcBef>
              <a:spcAft>
                <a:spcPts val="0"/>
              </a:spcAft>
              <a:buClr>
                <a:srgbClr val="1F3864"/>
              </a:buClr>
              <a:buSzPct val="100000"/>
              <a:buChar char="•"/>
            </a:pPr>
            <a:r>
              <a:rPr lang="en-US"/>
              <a:t>Use AMR since they capture fine-grained relations expressing who does what to whom</a:t>
            </a:r>
            <a:endParaRPr/>
          </a:p>
          <a:p>
            <a:pPr marL="228600" lvl="0" indent="-215265" algn="l" rtl="0">
              <a:lnSpc>
                <a:spcPct val="90000"/>
              </a:lnSpc>
              <a:spcBef>
                <a:spcPts val="1000"/>
              </a:spcBef>
              <a:spcAft>
                <a:spcPts val="0"/>
              </a:spcAft>
              <a:buClr>
                <a:srgbClr val="1F3864"/>
              </a:buClr>
              <a:buSzPct val="100000"/>
              <a:buChar char="•"/>
            </a:pPr>
            <a:r>
              <a:rPr lang="en-US"/>
              <a:t>Manipulations:</a:t>
            </a:r>
            <a:endParaRPr/>
          </a:p>
          <a:p>
            <a:pPr marL="685800" lvl="1" indent="-217169" algn="l" rtl="0">
              <a:lnSpc>
                <a:spcPct val="90000"/>
              </a:lnSpc>
              <a:spcBef>
                <a:spcPts val="500"/>
              </a:spcBef>
              <a:spcAft>
                <a:spcPts val="0"/>
              </a:spcAft>
              <a:buSzPct val="100000"/>
              <a:buChar char="•"/>
            </a:pPr>
            <a:r>
              <a:rPr lang="en-US" b="1"/>
              <a:t>Role switching – </a:t>
            </a:r>
            <a:r>
              <a:rPr lang="en-US"/>
              <a:t>Swapping entity positions in AMR graph</a:t>
            </a:r>
            <a:endParaRPr/>
          </a:p>
          <a:p>
            <a:pPr marL="685800" lvl="1" indent="-217169" algn="l" rtl="0">
              <a:lnSpc>
                <a:spcPct val="90000"/>
              </a:lnSpc>
              <a:spcBef>
                <a:spcPts val="500"/>
              </a:spcBef>
              <a:spcAft>
                <a:spcPts val="0"/>
              </a:spcAft>
              <a:buSzPct val="100000"/>
              <a:buChar char="•"/>
            </a:pPr>
            <a:r>
              <a:rPr lang="en-US" b="1"/>
              <a:t>Predicate negation – </a:t>
            </a:r>
            <a:r>
              <a:rPr lang="en-US"/>
              <a:t>Replace triggers / verbs with antonyms from WordNet</a:t>
            </a:r>
            <a:endParaRPr b="1"/>
          </a:p>
          <a:p>
            <a:pPr marL="228600" lvl="0" indent="-215265" algn="l" rtl="0">
              <a:lnSpc>
                <a:spcPct val="90000"/>
              </a:lnSpc>
              <a:spcBef>
                <a:spcPts val="1000"/>
              </a:spcBef>
              <a:spcAft>
                <a:spcPts val="0"/>
              </a:spcAft>
              <a:buClr>
                <a:srgbClr val="1F3864"/>
              </a:buClr>
              <a:buSzPct val="100000"/>
              <a:buChar char="•"/>
            </a:pPr>
            <a:r>
              <a:rPr lang="en-US"/>
              <a:t>Use off-the-shelf model for AMR to text synthesis (Ribeiro et al, 2020)</a:t>
            </a:r>
            <a:endParaRPr/>
          </a:p>
          <a:p>
            <a:pPr marL="228600" lvl="0" indent="-64135" algn="l" rtl="0">
              <a:lnSpc>
                <a:spcPct val="90000"/>
              </a:lnSpc>
              <a:spcBef>
                <a:spcPts val="1000"/>
              </a:spcBef>
              <a:spcAft>
                <a:spcPts val="0"/>
              </a:spcAft>
              <a:buClr>
                <a:srgbClr val="1F3864"/>
              </a:buClr>
              <a:buSzPct val="100000"/>
              <a:buNone/>
            </a:pPr>
            <a:endParaRPr/>
          </a:p>
          <a:p>
            <a:pPr marL="228600" lvl="0" indent="-64135" algn="l" rtl="0">
              <a:lnSpc>
                <a:spcPct val="90000"/>
              </a:lnSpc>
              <a:spcBef>
                <a:spcPts val="1000"/>
              </a:spcBef>
              <a:spcAft>
                <a:spcPts val="0"/>
              </a:spcAft>
              <a:buClr>
                <a:srgbClr val="1F3864"/>
              </a:buClr>
              <a:buSzPct val="100000"/>
              <a:buNone/>
            </a:pPr>
            <a:endParaRPr/>
          </a:p>
          <a:p>
            <a:pPr marL="228600" lvl="0" indent="-64135" algn="l" rtl="0">
              <a:lnSpc>
                <a:spcPct val="90000"/>
              </a:lnSpc>
              <a:spcBef>
                <a:spcPts val="1000"/>
              </a:spcBef>
              <a:spcAft>
                <a:spcPts val="0"/>
              </a:spcAft>
              <a:buClr>
                <a:srgbClr val="1F3864"/>
              </a:buClr>
              <a:buSzPct val="100000"/>
              <a:buNone/>
            </a:pPr>
            <a:endParaRPr/>
          </a:p>
          <a:p>
            <a:pPr marL="228600" lvl="0" indent="-64135" algn="l" rtl="0">
              <a:lnSpc>
                <a:spcPct val="90000"/>
              </a:lnSpc>
              <a:spcBef>
                <a:spcPts val="1000"/>
              </a:spcBef>
              <a:spcAft>
                <a:spcPts val="0"/>
              </a:spcAft>
              <a:buClr>
                <a:srgbClr val="1F3864"/>
              </a:buClr>
              <a:buSzPct val="100000"/>
              <a:buNone/>
            </a:pPr>
            <a:endParaRPr/>
          </a:p>
          <a:p>
            <a:pPr marL="228600" lvl="0" indent="-64135" algn="l" rtl="0">
              <a:lnSpc>
                <a:spcPct val="90000"/>
              </a:lnSpc>
              <a:spcBef>
                <a:spcPts val="1000"/>
              </a:spcBef>
              <a:spcAft>
                <a:spcPts val="0"/>
              </a:spcAft>
              <a:buClr>
                <a:srgbClr val="1F3864"/>
              </a:buClr>
              <a:buSzPct val="100000"/>
              <a:buNone/>
            </a:pPr>
            <a:endParaRPr/>
          </a:p>
          <a:p>
            <a:pPr marL="228600" lvl="0" indent="-64135" algn="l" rtl="0">
              <a:lnSpc>
                <a:spcPct val="90000"/>
              </a:lnSpc>
              <a:spcBef>
                <a:spcPts val="1000"/>
              </a:spcBef>
              <a:spcAft>
                <a:spcPts val="0"/>
              </a:spcAft>
              <a:buClr>
                <a:srgbClr val="1F3864"/>
              </a:buClr>
              <a:buSzPct val="100000"/>
              <a:buNone/>
            </a:pPr>
            <a:endParaRPr/>
          </a:p>
          <a:p>
            <a:pPr marL="228600" lvl="0" indent="-64135" algn="l" rtl="0">
              <a:lnSpc>
                <a:spcPct val="90000"/>
              </a:lnSpc>
              <a:spcBef>
                <a:spcPts val="1000"/>
              </a:spcBef>
              <a:spcAft>
                <a:spcPts val="0"/>
              </a:spcAft>
              <a:buClr>
                <a:srgbClr val="1F3864"/>
              </a:buClr>
              <a:buSzPct val="100000"/>
              <a:buNone/>
            </a:pPr>
            <a:endParaRPr/>
          </a:p>
          <a:p>
            <a:pPr marL="228600" lvl="0" indent="-215265" algn="l" rtl="0">
              <a:lnSpc>
                <a:spcPct val="90000"/>
              </a:lnSpc>
              <a:spcBef>
                <a:spcPts val="1000"/>
              </a:spcBef>
              <a:spcAft>
                <a:spcPts val="0"/>
              </a:spcAft>
              <a:buClr>
                <a:srgbClr val="1F3864"/>
              </a:buClr>
              <a:buSzPct val="100000"/>
              <a:buChar char="•"/>
            </a:pPr>
            <a:r>
              <a:rPr lang="en-US" b="1">
                <a:solidFill>
                  <a:srgbClr val="FF0000"/>
                </a:solidFill>
              </a:rPr>
              <a:t>Ethical Statement: we are not going to share our generator, but sharing our detector!</a:t>
            </a:r>
            <a:endParaRPr/>
          </a:p>
          <a:p>
            <a:pPr marL="228600" lvl="0" indent="-64135" algn="l" rtl="0">
              <a:lnSpc>
                <a:spcPct val="90000"/>
              </a:lnSpc>
              <a:spcBef>
                <a:spcPts val="1000"/>
              </a:spcBef>
              <a:spcAft>
                <a:spcPts val="0"/>
              </a:spcAft>
              <a:buClr>
                <a:srgbClr val="1F3864"/>
              </a:buClr>
              <a:buSzPct val="100000"/>
              <a:buNone/>
            </a:pPr>
            <a:endParaRPr/>
          </a:p>
        </p:txBody>
      </p:sp>
      <p:pic>
        <p:nvPicPr>
          <p:cNvPr id="2483" name="Google Shape;2483;p167"/>
          <p:cNvPicPr preferRelativeResize="0"/>
          <p:nvPr/>
        </p:nvPicPr>
        <p:blipFill rotWithShape="1">
          <a:blip r:embed="rId3">
            <a:alphaModFix/>
          </a:blip>
          <a:srcRect/>
          <a:stretch/>
        </p:blipFill>
        <p:spPr>
          <a:xfrm>
            <a:off x="1038225" y="3054357"/>
            <a:ext cx="3743324" cy="2136099"/>
          </a:xfrm>
          <a:prstGeom prst="rect">
            <a:avLst/>
          </a:prstGeom>
          <a:noFill/>
          <a:ln>
            <a:noFill/>
          </a:ln>
        </p:spPr>
      </p:pic>
      <p:pic>
        <p:nvPicPr>
          <p:cNvPr id="2484" name="Google Shape;2484;p167"/>
          <p:cNvPicPr preferRelativeResize="0"/>
          <p:nvPr/>
        </p:nvPicPr>
        <p:blipFill rotWithShape="1">
          <a:blip r:embed="rId4">
            <a:alphaModFix/>
          </a:blip>
          <a:srcRect/>
          <a:stretch/>
        </p:blipFill>
        <p:spPr>
          <a:xfrm>
            <a:off x="4730675" y="3050245"/>
            <a:ext cx="5286374" cy="1067511"/>
          </a:xfrm>
          <a:prstGeom prst="rect">
            <a:avLst/>
          </a:prstGeom>
          <a:noFill/>
          <a:ln>
            <a:noFill/>
          </a:ln>
        </p:spPr>
      </p:pic>
      <p:pic>
        <p:nvPicPr>
          <p:cNvPr id="2485" name="Google Shape;2485;p167"/>
          <p:cNvPicPr preferRelativeResize="0"/>
          <p:nvPr/>
        </p:nvPicPr>
        <p:blipFill rotWithShape="1">
          <a:blip r:embed="rId5">
            <a:alphaModFix/>
          </a:blip>
          <a:srcRect/>
          <a:stretch/>
        </p:blipFill>
        <p:spPr>
          <a:xfrm>
            <a:off x="4781550" y="4117759"/>
            <a:ext cx="5629277" cy="1090572"/>
          </a:xfrm>
          <a:prstGeom prst="rect">
            <a:avLst/>
          </a:prstGeom>
          <a:noFill/>
          <a:ln>
            <a:noFill/>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8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8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8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8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8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8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8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8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48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482">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482">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482">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482">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482">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482">
                                            <p:txEl>
                                              <p:pRg st="14" end="1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483"/>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484"/>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24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2489"/>
        <p:cNvGrpSpPr/>
        <p:nvPr/>
      </p:nvGrpSpPr>
      <p:grpSpPr>
        <a:xfrm>
          <a:off x="0" y="0"/>
          <a:ext cx="0" cy="0"/>
          <a:chOff x="0" y="0"/>
          <a:chExt cx="0" cy="0"/>
        </a:xfrm>
      </p:grpSpPr>
      <p:sp>
        <p:nvSpPr>
          <p:cNvPr id="2490" name="Google Shape;2490;p168"/>
          <p:cNvSpPr txBox="1">
            <a:spLocks noGrp="1"/>
          </p:cNvSpPr>
          <p:nvPr>
            <p:ph type="title"/>
          </p:nvPr>
        </p:nvSpPr>
        <p:spPr>
          <a:xfrm>
            <a:off x="772884" y="158291"/>
            <a:ext cx="1080951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en-US" sz="4000" b="1" dirty="0">
                <a:solidFill>
                  <a:srgbClr val="C00000"/>
                </a:solidFill>
              </a:rPr>
              <a:t>Knowledge Element-Level Misinformation Dataset</a:t>
            </a:r>
            <a:endParaRPr b="1" dirty="0">
              <a:solidFill>
                <a:srgbClr val="C00000"/>
              </a:solidFill>
            </a:endParaRPr>
          </a:p>
        </p:txBody>
      </p:sp>
      <p:sp>
        <p:nvSpPr>
          <p:cNvPr id="2491" name="Google Shape;2491;p168"/>
          <p:cNvSpPr txBox="1">
            <a:spLocks noGrp="1"/>
          </p:cNvSpPr>
          <p:nvPr>
            <p:ph type="body" idx="1"/>
          </p:nvPr>
        </p:nvSpPr>
        <p:spPr>
          <a:xfrm>
            <a:off x="838200" y="1567543"/>
            <a:ext cx="10406743" cy="460942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To address the lack of data for the detection task, we further contribute a </a:t>
            </a:r>
            <a:r>
              <a:rPr lang="en-US">
                <a:solidFill>
                  <a:srgbClr val="548135"/>
                </a:solidFill>
              </a:rPr>
              <a:t>KG2txt fake news generation </a:t>
            </a:r>
            <a:r>
              <a:rPr lang="en-US"/>
              <a:t>approach, </a:t>
            </a:r>
            <a:r>
              <a:rPr lang="en-US">
                <a:solidFill>
                  <a:srgbClr val="262626"/>
                </a:solidFill>
              </a:rPr>
              <a:t>which allows for control over knowledge element manipulation and creating silver standard annotation data. </a:t>
            </a:r>
            <a:endParaRPr/>
          </a:p>
          <a:p>
            <a:pPr marL="0" lvl="0" indent="0" algn="l" rtl="0">
              <a:lnSpc>
                <a:spcPct val="90000"/>
              </a:lnSpc>
              <a:spcBef>
                <a:spcPts val="1000"/>
              </a:spcBef>
              <a:spcAft>
                <a:spcPts val="0"/>
              </a:spcAft>
              <a:buClr>
                <a:schemeClr val="dk1"/>
              </a:buClr>
              <a:buSzPts val="2800"/>
              <a:buNone/>
            </a:pPr>
            <a:r>
              <a:rPr lang="en-US"/>
              <a:t> </a:t>
            </a:r>
            <a:endParaRPr sz="2600">
              <a:solidFill>
                <a:srgbClr val="262626"/>
              </a:solidFill>
            </a:endParaRPr>
          </a:p>
        </p:txBody>
      </p:sp>
      <p:graphicFrame>
        <p:nvGraphicFramePr>
          <p:cNvPr id="2492" name="Google Shape;2492;p168"/>
          <p:cNvGraphicFramePr/>
          <p:nvPr/>
        </p:nvGraphicFramePr>
        <p:xfrm>
          <a:off x="1513114" y="3501413"/>
          <a:ext cx="8128000" cy="741700"/>
        </p:xfrm>
        <a:graphic>
          <a:graphicData uri="http://schemas.openxmlformats.org/drawingml/2006/table">
            <a:tbl>
              <a:tblPr firstRow="1" bandRow="1">
                <a:noFill/>
              </a:tblPr>
              <a:tblGrid>
                <a:gridCol w="2797625">
                  <a:extLst>
                    <a:ext uri="{9D8B030D-6E8A-4147-A177-3AD203B41FA5}">
                      <a16:colId xmlns:a16="http://schemas.microsoft.com/office/drawing/2014/main" xmlns="" val="20000"/>
                    </a:ext>
                  </a:extLst>
                </a:gridCol>
                <a:gridCol w="1288150">
                  <a:extLst>
                    <a:ext uri="{9D8B030D-6E8A-4147-A177-3AD203B41FA5}">
                      <a16:colId xmlns:a16="http://schemas.microsoft.com/office/drawing/2014/main" xmlns="" val="20001"/>
                    </a:ext>
                  </a:extLst>
                </a:gridCol>
                <a:gridCol w="2010225">
                  <a:extLst>
                    <a:ext uri="{9D8B030D-6E8A-4147-A177-3AD203B41FA5}">
                      <a16:colId xmlns:a16="http://schemas.microsoft.com/office/drawing/2014/main" xmlns="" val="20002"/>
                    </a:ext>
                  </a:extLst>
                </a:gridCol>
                <a:gridCol w="2032000">
                  <a:extLst>
                    <a:ext uri="{9D8B030D-6E8A-4147-A177-3AD203B41FA5}">
                      <a16:colId xmlns:a16="http://schemas.microsoft.com/office/drawing/2014/main" xmlns="" val="20003"/>
                    </a:ext>
                  </a:extLst>
                </a:gridCol>
              </a:tblGrid>
              <a:tr h="370850">
                <a:tc>
                  <a:txBody>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Overall</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Real Documents</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Fake Documents</a:t>
                      </a:r>
                      <a:endParaRPr sz="1400" u="none" strike="noStrike" cap="none"/>
                    </a:p>
                  </a:txBody>
                  <a:tcPr marL="91450" marR="91450" marT="45725" marB="45725"/>
                </a:tc>
                <a:extLst>
                  <a:ext uri="{0D108BD9-81ED-4DB2-BD59-A6C34878D82A}">
                    <a16:rowId xmlns:a16="http://schemas.microsoft.com/office/drawing/2014/main" xmlns="" val="10000"/>
                  </a:ext>
                </a:extLst>
              </a:tr>
              <a:tr h="370850">
                <a:tc>
                  <a:txBody>
                    <a:bodyPr/>
                    <a:lstStyle/>
                    <a:p>
                      <a:pPr marL="0" marR="0" lvl="0" indent="0" algn="ctr" rtl="0">
                        <a:lnSpc>
                          <a:spcPct val="100000"/>
                        </a:lnSpc>
                        <a:spcBef>
                          <a:spcPts val="0"/>
                        </a:spcBef>
                        <a:spcAft>
                          <a:spcPts val="0"/>
                        </a:spcAft>
                        <a:buClr>
                          <a:srgbClr val="000000"/>
                        </a:buClr>
                        <a:buSzPts val="1800"/>
                        <a:buFont typeface="Arial"/>
                        <a:buNone/>
                      </a:pPr>
                      <a:r>
                        <a:rPr lang="en-US" sz="1800" i="0" u="none" strike="noStrike" cap="none">
                          <a:solidFill>
                            <a:srgbClr val="3A3838"/>
                          </a:solidFill>
                        </a:rPr>
                        <a:t>Human Detection Accuracy</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61.3%</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chemeClr val="dk1"/>
                        </a:buClr>
                        <a:buSzPts val="1800"/>
                        <a:buFont typeface="Calibri"/>
                        <a:buNone/>
                      </a:pPr>
                      <a:r>
                        <a:rPr lang="en-US" sz="1800" u="none" strike="noStrike" cap="none"/>
                        <a:t>80.4%</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chemeClr val="dk1"/>
                        </a:buClr>
                        <a:buSzPts val="1800"/>
                        <a:buFont typeface="Calibri"/>
                        <a:buNone/>
                      </a:pPr>
                      <a:r>
                        <a:rPr lang="en-US" sz="1800" u="none" strike="noStrike" cap="none"/>
                        <a:t>42.3%</a:t>
                      </a:r>
                      <a:endParaRPr sz="1400" u="none" strike="noStrike" cap="none"/>
                    </a:p>
                  </a:txBody>
                  <a:tcPr marL="91450" marR="91450" marT="45725" marB="45725"/>
                </a:tc>
                <a:extLst>
                  <a:ext uri="{0D108BD9-81ED-4DB2-BD59-A6C34878D82A}">
                    <a16:rowId xmlns:a16="http://schemas.microsoft.com/office/drawing/2014/main" xmlns="" val="10001"/>
                  </a:ext>
                </a:extLst>
              </a:tr>
            </a:tbl>
          </a:graphicData>
        </a:graphic>
      </p:graphicFrame>
      <p:sp>
        <p:nvSpPr>
          <p:cNvPr id="2493" name="Google Shape;2493;p168"/>
          <p:cNvSpPr/>
          <p:nvPr/>
        </p:nvSpPr>
        <p:spPr>
          <a:xfrm>
            <a:off x="1513114" y="4419992"/>
            <a:ext cx="8128000"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262626"/>
                </a:solidFill>
                <a:latin typeface="Calibri"/>
                <a:ea typeface="Calibri"/>
                <a:cs typeface="Calibri"/>
                <a:sym typeface="Calibri"/>
              </a:rPr>
              <a:t>The </a:t>
            </a:r>
            <a:r>
              <a:rPr lang="en-US" sz="1800" b="0" i="0" u="none" strike="noStrike" cap="none">
                <a:solidFill>
                  <a:srgbClr val="0C0C0C"/>
                </a:solidFill>
                <a:latin typeface="Calibri"/>
                <a:ea typeface="Calibri"/>
                <a:cs typeface="Calibri"/>
                <a:sym typeface="Calibri"/>
              </a:rPr>
              <a:t>Turing Test </a:t>
            </a:r>
            <a:r>
              <a:rPr lang="en-US" sz="1800" b="0" i="0" u="none" strike="noStrike" cap="none">
                <a:solidFill>
                  <a:srgbClr val="262626"/>
                </a:solidFill>
                <a:latin typeface="Calibri"/>
                <a:ea typeface="Calibri"/>
                <a:cs typeface="Calibri"/>
                <a:sym typeface="Calibri"/>
              </a:rPr>
              <a:t>results above show </a:t>
            </a:r>
            <a:r>
              <a:rPr lang="en-US" sz="1800" b="0" i="0" u="none" strike="noStrike" cap="none">
                <a:solidFill>
                  <a:schemeClr val="dk1"/>
                </a:solidFill>
                <a:latin typeface="Calibri"/>
                <a:ea typeface="Calibri"/>
                <a:cs typeface="Calibri"/>
                <a:sym typeface="Calibri"/>
              </a:rPr>
              <a:t>that our automatically generated fake documents are also very hard for humans to detect.</a:t>
            </a:r>
            <a:endParaRPr sz="1400" b="0" i="0" u="none" strike="noStrike" cap="none">
              <a:solidFill>
                <a:srgbClr val="000000"/>
              </a:solidFill>
              <a:latin typeface="Arial"/>
              <a:ea typeface="Arial"/>
              <a:cs typeface="Arial"/>
              <a:sym typeface="Arial"/>
            </a:endParaRPr>
          </a:p>
        </p:txBody>
      </p:sp>
      <p:sp>
        <p:nvSpPr>
          <p:cNvPr id="2" name="Slide Number Placeholder 1">
            <a:extLst>
              <a:ext uri="{FF2B5EF4-FFF2-40B4-BE49-F238E27FC236}">
                <a16:creationId xmlns:a16="http://schemas.microsoft.com/office/drawing/2014/main" xmlns="" id="{C678C662-5A9B-5842-9ED3-5BA6CA5C8C4E}"/>
              </a:ext>
            </a:extLst>
          </p:cNvPr>
          <p:cNvSpPr>
            <a:spLocks noGrp="1"/>
          </p:cNvSpPr>
          <p:nvPr>
            <p:ph type="sldNum" sz="quarter" idx="12"/>
          </p:nvPr>
        </p:nvSpPr>
        <p:spPr/>
        <p:txBody>
          <a:bodyPr/>
          <a:lstStyle/>
          <a:p>
            <a:fld id="{4C15419E-54D6-8648-ABFB-BEF58E3E877E}" type="slidenum">
              <a:rPr lang="en-US" smtClean="0"/>
              <a:t>148</a:t>
            </a:fld>
            <a:endParaRPr lang="en-US"/>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2497"/>
        <p:cNvGrpSpPr/>
        <p:nvPr/>
      </p:nvGrpSpPr>
      <p:grpSpPr>
        <a:xfrm>
          <a:off x="0" y="0"/>
          <a:ext cx="0" cy="0"/>
          <a:chOff x="0" y="0"/>
          <a:chExt cx="0" cy="0"/>
        </a:xfrm>
      </p:grpSpPr>
      <p:sp>
        <p:nvSpPr>
          <p:cNvPr id="2498" name="Google Shape;2498;p169"/>
          <p:cNvSpPr txBox="1">
            <a:spLocks noGrp="1"/>
          </p:cNvSpPr>
          <p:nvPr>
            <p:ph type="title"/>
          </p:nvPr>
        </p:nvSpPr>
        <p:spPr>
          <a:xfrm>
            <a:off x="772884" y="158291"/>
            <a:ext cx="1080951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en-US" sz="4000" b="1" dirty="0">
                <a:solidFill>
                  <a:srgbClr val="C00000"/>
                </a:solidFill>
              </a:rPr>
              <a:t>Knowledge Element-Level Misinformation Detection</a:t>
            </a:r>
            <a:endParaRPr b="1" dirty="0">
              <a:solidFill>
                <a:srgbClr val="C00000"/>
              </a:solidFill>
            </a:endParaRPr>
          </a:p>
        </p:txBody>
      </p:sp>
      <p:sp>
        <p:nvSpPr>
          <p:cNvPr id="2499" name="Google Shape;2499;p169"/>
          <p:cNvSpPr txBox="1">
            <a:spLocks noGrp="1"/>
          </p:cNvSpPr>
          <p:nvPr>
            <p:ph type="body" idx="1"/>
          </p:nvPr>
        </p:nvSpPr>
        <p:spPr>
          <a:xfrm>
            <a:off x="838200" y="1582533"/>
            <a:ext cx="9954718" cy="460942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a:t>Experimental result on traditional document-level detection:</a:t>
            </a:r>
            <a:endParaRPr/>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1100"/>
              <a:buNone/>
            </a:pPr>
            <a:endParaRPr sz="1100"/>
          </a:p>
          <a:p>
            <a:pPr marL="0" lvl="0" indent="0" algn="l" rtl="0">
              <a:lnSpc>
                <a:spcPct val="90000"/>
              </a:lnSpc>
              <a:spcBef>
                <a:spcPts val="1000"/>
              </a:spcBef>
              <a:spcAft>
                <a:spcPts val="0"/>
              </a:spcAft>
              <a:buClr>
                <a:schemeClr val="dk1"/>
              </a:buClr>
              <a:buSzPts val="2800"/>
              <a:buNone/>
            </a:pPr>
            <a:r>
              <a:rPr lang="en-US"/>
              <a:t>Experimental result on the novel task, knowledge element level misinformation detection:</a:t>
            </a:r>
            <a:endParaRPr sz="2600">
              <a:solidFill>
                <a:srgbClr val="262626"/>
              </a:solidFill>
            </a:endParaRPr>
          </a:p>
          <a:p>
            <a:pPr marL="0" lvl="0" indent="0" algn="l" rtl="0">
              <a:lnSpc>
                <a:spcPct val="90000"/>
              </a:lnSpc>
              <a:spcBef>
                <a:spcPts val="1000"/>
              </a:spcBef>
              <a:spcAft>
                <a:spcPts val="0"/>
              </a:spcAft>
              <a:buClr>
                <a:schemeClr val="dk1"/>
              </a:buClr>
              <a:buSzPts val="2800"/>
              <a:buNone/>
            </a:pPr>
            <a:r>
              <a:rPr lang="en-US"/>
              <a:t> </a:t>
            </a:r>
            <a:endParaRPr sz="2600">
              <a:solidFill>
                <a:srgbClr val="262626"/>
              </a:solidFill>
            </a:endParaRPr>
          </a:p>
        </p:txBody>
      </p:sp>
      <p:graphicFrame>
        <p:nvGraphicFramePr>
          <p:cNvPr id="2500" name="Google Shape;2500;p169"/>
          <p:cNvGraphicFramePr/>
          <p:nvPr/>
        </p:nvGraphicFramePr>
        <p:xfrm>
          <a:off x="1132589" y="2177428"/>
          <a:ext cx="9180650" cy="1483400"/>
        </p:xfrm>
        <a:graphic>
          <a:graphicData uri="http://schemas.openxmlformats.org/drawingml/2006/table">
            <a:tbl>
              <a:tblPr firstRow="1" bandRow="1">
                <a:noFill/>
              </a:tblPr>
              <a:tblGrid>
                <a:gridCol w="2595350">
                  <a:extLst>
                    <a:ext uri="{9D8B030D-6E8A-4147-A177-3AD203B41FA5}">
                      <a16:colId xmlns:a16="http://schemas.microsoft.com/office/drawing/2014/main" xmlns="" val="20000"/>
                    </a:ext>
                  </a:extLst>
                </a:gridCol>
                <a:gridCol w="3165225">
                  <a:extLst>
                    <a:ext uri="{9D8B030D-6E8A-4147-A177-3AD203B41FA5}">
                      <a16:colId xmlns:a16="http://schemas.microsoft.com/office/drawing/2014/main" xmlns="" val="20001"/>
                    </a:ext>
                  </a:extLst>
                </a:gridCol>
                <a:gridCol w="3420075">
                  <a:extLst>
                    <a:ext uri="{9D8B030D-6E8A-4147-A177-3AD203B41FA5}">
                      <a16:colId xmlns:a16="http://schemas.microsoft.com/office/drawing/2014/main" xmlns="" val="20002"/>
                    </a:ext>
                  </a:extLst>
                </a:gridCol>
              </a:tblGrid>
              <a:tr h="370850">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NYTimes Neural News Dataset</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u="none" strike="noStrike" cap="none"/>
                        <a:t>VOA Manipulated KG2Txt Dataset</a:t>
                      </a:r>
                      <a:endParaRPr sz="1400" u="none" strike="noStrike" cap="none"/>
                    </a:p>
                  </a:txBody>
                  <a:tcPr marL="91450" marR="91450" marT="45725" marB="45725"/>
                </a:tc>
                <a:extLst>
                  <a:ext uri="{0D108BD9-81ED-4DB2-BD59-A6C34878D82A}">
                    <a16:rowId xmlns:a16="http://schemas.microsoft.com/office/drawing/2014/main" xmlns="" val="10000"/>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Grover</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262626"/>
                          </a:solidFill>
                        </a:rPr>
                        <a:t>56.0%</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262626"/>
                          </a:solidFill>
                        </a:rPr>
                        <a:t>86.4%</a:t>
                      </a:r>
                      <a:endParaRPr sz="1400" u="none" strike="noStrike" cap="none"/>
                    </a:p>
                  </a:txBody>
                  <a:tcPr marL="91450" marR="91450" marT="45725" marB="45725"/>
                </a:tc>
                <a:extLst>
                  <a:ext uri="{0D108BD9-81ED-4DB2-BD59-A6C34878D82A}">
                    <a16:rowId xmlns:a16="http://schemas.microsoft.com/office/drawing/2014/main" xmlns="" val="10001"/>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DIDAN</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262626"/>
                          </a:solidFill>
                        </a:rPr>
                        <a:t>77.6%</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262626"/>
                          </a:solidFill>
                        </a:rPr>
                        <a:t>88.3%</a:t>
                      </a:r>
                      <a:endParaRPr sz="1400" u="none" strike="noStrike" cap="none"/>
                    </a:p>
                  </a:txBody>
                  <a:tcPr marL="91450" marR="91450" marT="45725" marB="45725"/>
                </a:tc>
                <a:extLst>
                  <a:ext uri="{0D108BD9-81ED-4DB2-BD59-A6C34878D82A}">
                    <a16:rowId xmlns:a16="http://schemas.microsoft.com/office/drawing/2014/main" xmlns="" val="10002"/>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t>InfoSurgeon (Our Model)</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b="1" u="none" strike="noStrike" cap="none">
                          <a:solidFill>
                            <a:srgbClr val="262626"/>
                          </a:solidFill>
                        </a:rPr>
                        <a:t>94.5%</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b="1" u="none" strike="noStrike" cap="none">
                          <a:solidFill>
                            <a:srgbClr val="262626"/>
                          </a:solidFill>
                        </a:rPr>
                        <a:t>92.1% </a:t>
                      </a:r>
                      <a:endParaRPr sz="1400" u="none" strike="noStrike" cap="none"/>
                    </a:p>
                  </a:txBody>
                  <a:tcPr marL="91450" marR="91450" marT="45725" marB="45725"/>
                </a:tc>
                <a:extLst>
                  <a:ext uri="{0D108BD9-81ED-4DB2-BD59-A6C34878D82A}">
                    <a16:rowId xmlns:a16="http://schemas.microsoft.com/office/drawing/2014/main" xmlns="" val="10003"/>
                  </a:ext>
                </a:extLst>
              </a:tr>
            </a:tbl>
          </a:graphicData>
        </a:graphic>
      </p:graphicFrame>
      <p:graphicFrame>
        <p:nvGraphicFramePr>
          <p:cNvPr id="2501" name="Google Shape;2501;p169"/>
          <p:cNvGraphicFramePr/>
          <p:nvPr/>
        </p:nvGraphicFramePr>
        <p:xfrm>
          <a:off x="1132588" y="4837707"/>
          <a:ext cx="6084125" cy="1112550"/>
        </p:xfrm>
        <a:graphic>
          <a:graphicData uri="http://schemas.openxmlformats.org/drawingml/2006/table">
            <a:tbl>
              <a:tblPr firstRow="1" bandRow="1">
                <a:noFill/>
              </a:tblPr>
              <a:tblGrid>
                <a:gridCol w="2595150">
                  <a:extLst>
                    <a:ext uri="{9D8B030D-6E8A-4147-A177-3AD203B41FA5}">
                      <a16:colId xmlns:a16="http://schemas.microsoft.com/office/drawing/2014/main" xmlns="" val="20000"/>
                    </a:ext>
                  </a:extLst>
                </a:gridCol>
                <a:gridCol w="3488975">
                  <a:extLst>
                    <a:ext uri="{9D8B030D-6E8A-4147-A177-3AD203B41FA5}">
                      <a16:colId xmlns:a16="http://schemas.microsoft.com/office/drawing/2014/main" xmlns="" val="20001"/>
                    </a:ext>
                  </a:extLst>
                </a:gridCol>
              </a:tblGrid>
              <a:tr h="370850">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u="none" strike="noStrike" cap="none"/>
                        <a:t>VOA Manipulated KG2Txt Dataset</a:t>
                      </a:r>
                      <a:endParaRPr sz="1400" u="none" strike="noStrike" cap="none"/>
                    </a:p>
                  </a:txBody>
                  <a:tcPr marL="91450" marR="91450" marT="45725" marB="45725"/>
                </a:tc>
                <a:extLst>
                  <a:ext uri="{0D108BD9-81ED-4DB2-BD59-A6C34878D82A}">
                    <a16:rowId xmlns:a16="http://schemas.microsoft.com/office/drawing/2014/main" xmlns="" val="10000"/>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Random (baseline)</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27%</a:t>
                      </a:r>
                      <a:endParaRPr sz="1400" u="none" strike="noStrike" cap="none"/>
                    </a:p>
                  </a:txBody>
                  <a:tcPr marL="91450" marR="91450" marT="45725" marB="45725"/>
                </a:tc>
                <a:extLst>
                  <a:ext uri="{0D108BD9-81ED-4DB2-BD59-A6C34878D82A}">
                    <a16:rowId xmlns:a16="http://schemas.microsoft.com/office/drawing/2014/main" xmlns="" val="10001"/>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t>InfoSurgeon (Our Model)</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b="1" u="none" strike="noStrike" cap="none"/>
                        <a:t>37%</a:t>
                      </a:r>
                      <a:endParaRPr sz="1400" u="none" strike="noStrike" cap="none"/>
                    </a:p>
                  </a:txBody>
                  <a:tcPr marL="91450" marR="91450" marT="45725" marB="45725"/>
                </a:tc>
                <a:extLst>
                  <a:ext uri="{0D108BD9-81ED-4DB2-BD59-A6C34878D82A}">
                    <a16:rowId xmlns:a16="http://schemas.microsoft.com/office/drawing/2014/main" xmlns="" val="10002"/>
                  </a:ext>
                </a:extLst>
              </a:tr>
            </a:tbl>
          </a:graphicData>
        </a:graphic>
      </p:graphicFrame>
      <p:sp>
        <p:nvSpPr>
          <p:cNvPr id="2" name="Slide Number Placeholder 1">
            <a:extLst>
              <a:ext uri="{FF2B5EF4-FFF2-40B4-BE49-F238E27FC236}">
                <a16:creationId xmlns:a16="http://schemas.microsoft.com/office/drawing/2014/main" xmlns="" id="{90BB7466-F357-574D-9687-CF801CBD73F0}"/>
              </a:ext>
            </a:extLst>
          </p:cNvPr>
          <p:cNvSpPr>
            <a:spLocks noGrp="1"/>
          </p:cNvSpPr>
          <p:nvPr>
            <p:ph type="sldNum" sz="quarter" idx="12"/>
          </p:nvPr>
        </p:nvSpPr>
        <p:spPr/>
        <p:txBody>
          <a:bodyPr/>
          <a:lstStyle/>
          <a:p>
            <a:fld id="{4C15419E-54D6-8648-ABFB-BEF58E3E877E}" type="slidenum">
              <a:rPr lang="en-US" smtClean="0"/>
              <a:t>149</a:t>
            </a:fld>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16D670-E410-5141-97C9-E25B703D5A6B}"/>
              </a:ext>
            </a:extLst>
          </p:cNvPr>
          <p:cNvSpPr>
            <a:spLocks noGrp="1"/>
          </p:cNvSpPr>
          <p:nvPr>
            <p:ph type="title"/>
          </p:nvPr>
        </p:nvSpPr>
        <p:spPr/>
        <p:txBody>
          <a:bodyPr/>
          <a:lstStyle/>
          <a:p>
            <a:r>
              <a:rPr lang="en-US" b="1" spc="-53" dirty="0">
                <a:solidFill>
                  <a:srgbClr val="C00000"/>
                </a:solidFill>
              </a:rPr>
              <a:t>Neighborhood</a:t>
            </a:r>
            <a:r>
              <a:rPr lang="en-US" b="1" spc="-73" dirty="0">
                <a:solidFill>
                  <a:srgbClr val="C00000"/>
                </a:solidFill>
              </a:rPr>
              <a:t> </a:t>
            </a:r>
            <a:r>
              <a:rPr lang="en-US" b="1" spc="-93" dirty="0">
                <a:solidFill>
                  <a:srgbClr val="C00000"/>
                </a:solidFill>
              </a:rPr>
              <a:t>Aggregation</a:t>
            </a:r>
            <a:endParaRPr lang="en-US" b="1" dirty="0">
              <a:solidFill>
                <a:srgbClr val="C00000"/>
              </a:solidFill>
            </a:endParaRPr>
          </a:p>
        </p:txBody>
      </p:sp>
      <p:sp>
        <p:nvSpPr>
          <p:cNvPr id="3" name="Content Placeholder 2">
            <a:extLst>
              <a:ext uri="{FF2B5EF4-FFF2-40B4-BE49-F238E27FC236}">
                <a16:creationId xmlns:a16="http://schemas.microsoft.com/office/drawing/2014/main" xmlns="" id="{E39C95F2-86C2-BF40-BAA4-E6BA941BCB29}"/>
              </a:ext>
            </a:extLst>
          </p:cNvPr>
          <p:cNvSpPr>
            <a:spLocks noGrp="1"/>
          </p:cNvSpPr>
          <p:nvPr>
            <p:ph idx="1"/>
          </p:nvPr>
        </p:nvSpPr>
        <p:spPr>
          <a:xfrm>
            <a:off x="838200" y="1647022"/>
            <a:ext cx="10833100" cy="1325563"/>
          </a:xfrm>
        </p:spPr>
        <p:txBody>
          <a:bodyPr/>
          <a:lstStyle/>
          <a:p>
            <a:r>
              <a:rPr lang="en-US" sz="3200" spc="-20" dirty="0">
                <a:solidFill>
                  <a:srgbClr val="FF0000"/>
                </a:solidFill>
                <a:cs typeface="Arial"/>
              </a:rPr>
              <a:t>Intuition</a:t>
            </a:r>
            <a:r>
              <a:rPr lang="en-US" sz="3200" spc="-20" dirty="0">
                <a:cs typeface="Arial"/>
              </a:rPr>
              <a:t>: Network </a:t>
            </a:r>
            <a:r>
              <a:rPr lang="en-US" sz="3200" spc="-40" dirty="0">
                <a:cs typeface="Arial"/>
              </a:rPr>
              <a:t>neighborhood </a:t>
            </a:r>
            <a:r>
              <a:rPr lang="en-US" sz="3200" spc="-80" dirty="0">
                <a:cs typeface="Arial"/>
              </a:rPr>
              <a:t>defines </a:t>
            </a:r>
            <a:r>
              <a:rPr lang="en-US" sz="3200" spc="-133" dirty="0">
                <a:cs typeface="Arial"/>
              </a:rPr>
              <a:t>a </a:t>
            </a:r>
            <a:r>
              <a:rPr lang="en-US" sz="3200" spc="-13" dirty="0">
                <a:cs typeface="Arial"/>
              </a:rPr>
              <a:t>computation</a:t>
            </a:r>
            <a:r>
              <a:rPr lang="en-US" sz="3200" dirty="0">
                <a:cs typeface="Arial"/>
              </a:rPr>
              <a:t> </a:t>
            </a:r>
            <a:r>
              <a:rPr lang="en-US" sz="3200" spc="-40" dirty="0">
                <a:cs typeface="Arial"/>
              </a:rPr>
              <a:t>graph</a:t>
            </a:r>
            <a:endParaRPr lang="en-US" sz="3200" dirty="0">
              <a:cs typeface="Arial"/>
            </a:endParaRPr>
          </a:p>
          <a:p>
            <a:endParaRPr lang="en-US" dirty="0"/>
          </a:p>
        </p:txBody>
      </p:sp>
      <p:sp>
        <p:nvSpPr>
          <p:cNvPr id="4" name="Slide Number Placeholder 3">
            <a:extLst>
              <a:ext uri="{FF2B5EF4-FFF2-40B4-BE49-F238E27FC236}">
                <a16:creationId xmlns:a16="http://schemas.microsoft.com/office/drawing/2014/main" xmlns="" id="{834A83FF-5E4F-9D43-AA72-C52CC17C6E7F}"/>
              </a:ext>
            </a:extLst>
          </p:cNvPr>
          <p:cNvSpPr>
            <a:spLocks noGrp="1"/>
          </p:cNvSpPr>
          <p:nvPr>
            <p:ph type="sldNum" sz="quarter" idx="12"/>
          </p:nvPr>
        </p:nvSpPr>
        <p:spPr/>
        <p:txBody>
          <a:bodyPr/>
          <a:lstStyle/>
          <a:p>
            <a:fld id="{4C15419E-54D6-8648-ABFB-BEF58E3E877E}" type="slidenum">
              <a:rPr lang="en-US" smtClean="0"/>
              <a:t>15</a:t>
            </a:fld>
            <a:endParaRPr lang="en-US"/>
          </a:p>
        </p:txBody>
      </p:sp>
      <p:sp>
        <p:nvSpPr>
          <p:cNvPr id="5" name="object 3">
            <a:extLst>
              <a:ext uri="{FF2B5EF4-FFF2-40B4-BE49-F238E27FC236}">
                <a16:creationId xmlns:a16="http://schemas.microsoft.com/office/drawing/2014/main" xmlns="" id="{82241E8F-D818-B244-9D8E-A5DFA241A348}"/>
              </a:ext>
            </a:extLst>
          </p:cNvPr>
          <p:cNvSpPr/>
          <p:nvPr/>
        </p:nvSpPr>
        <p:spPr>
          <a:xfrm>
            <a:off x="1492482" y="4891971"/>
            <a:ext cx="8937904" cy="1527111"/>
          </a:xfrm>
          <a:prstGeom prst="rect">
            <a:avLst/>
          </a:prstGeom>
          <a:blipFill>
            <a:blip r:embed="rId3" cstate="print"/>
            <a:stretch>
              <a:fillRect/>
            </a:stretch>
          </a:blipFill>
        </p:spPr>
        <p:txBody>
          <a:bodyPr wrap="square" lIns="0" tIns="0" rIns="0" bIns="0" rtlCol="0"/>
          <a:lstStyle/>
          <a:p>
            <a:endParaRPr sz="2400"/>
          </a:p>
        </p:txBody>
      </p:sp>
      <p:sp>
        <p:nvSpPr>
          <p:cNvPr id="6" name="object 5">
            <a:extLst>
              <a:ext uri="{FF2B5EF4-FFF2-40B4-BE49-F238E27FC236}">
                <a16:creationId xmlns:a16="http://schemas.microsoft.com/office/drawing/2014/main" xmlns="" id="{73EED97A-A6AA-544D-B589-600C87BA9EF9}"/>
              </a:ext>
            </a:extLst>
          </p:cNvPr>
          <p:cNvSpPr/>
          <p:nvPr/>
        </p:nvSpPr>
        <p:spPr>
          <a:xfrm>
            <a:off x="4129595" y="3573249"/>
            <a:ext cx="5488093" cy="1452880"/>
          </a:xfrm>
          <a:custGeom>
            <a:avLst/>
            <a:gdLst/>
            <a:ahLst/>
            <a:cxnLst/>
            <a:rect l="l" t="t" r="r" b="b"/>
            <a:pathLst>
              <a:path w="4116070" h="1089660">
                <a:moveTo>
                  <a:pt x="4041036" y="1056894"/>
                </a:moveTo>
                <a:lnTo>
                  <a:pt x="4032669" y="1089164"/>
                </a:lnTo>
                <a:lnTo>
                  <a:pt x="4115993" y="1071410"/>
                </a:lnTo>
                <a:lnTo>
                  <a:pt x="4103008" y="1060081"/>
                </a:lnTo>
                <a:lnTo>
                  <a:pt x="4053331" y="1060081"/>
                </a:lnTo>
                <a:lnTo>
                  <a:pt x="4041036" y="1056894"/>
                </a:lnTo>
                <a:close/>
              </a:path>
              <a:path w="4116070" h="1089660">
                <a:moveTo>
                  <a:pt x="4043427" y="1047674"/>
                </a:moveTo>
                <a:lnTo>
                  <a:pt x="4041036" y="1056894"/>
                </a:lnTo>
                <a:lnTo>
                  <a:pt x="4053331" y="1060081"/>
                </a:lnTo>
                <a:lnTo>
                  <a:pt x="4055719" y="1050861"/>
                </a:lnTo>
                <a:lnTo>
                  <a:pt x="4043427" y="1047674"/>
                </a:lnTo>
                <a:close/>
              </a:path>
              <a:path w="4116070" h="1089660">
                <a:moveTo>
                  <a:pt x="4051795" y="1015403"/>
                </a:moveTo>
                <a:lnTo>
                  <a:pt x="4043427" y="1047674"/>
                </a:lnTo>
                <a:lnTo>
                  <a:pt x="4055719" y="1050861"/>
                </a:lnTo>
                <a:lnTo>
                  <a:pt x="4053331" y="1060081"/>
                </a:lnTo>
                <a:lnTo>
                  <a:pt x="4103008" y="1060081"/>
                </a:lnTo>
                <a:lnTo>
                  <a:pt x="4051795" y="1015403"/>
                </a:lnTo>
                <a:close/>
              </a:path>
              <a:path w="4116070" h="1089660">
                <a:moveTo>
                  <a:pt x="2387" y="0"/>
                </a:moveTo>
                <a:lnTo>
                  <a:pt x="0" y="9220"/>
                </a:lnTo>
                <a:lnTo>
                  <a:pt x="4041036" y="1056894"/>
                </a:lnTo>
                <a:lnTo>
                  <a:pt x="4043427" y="1047674"/>
                </a:lnTo>
                <a:lnTo>
                  <a:pt x="2387" y="0"/>
                </a:lnTo>
                <a:close/>
              </a:path>
            </a:pathLst>
          </a:custGeom>
          <a:solidFill>
            <a:srgbClr val="4A7EBB"/>
          </a:solidFill>
        </p:spPr>
        <p:txBody>
          <a:bodyPr wrap="square" lIns="0" tIns="0" rIns="0" bIns="0" rtlCol="0"/>
          <a:lstStyle/>
          <a:p>
            <a:endParaRPr sz="2400"/>
          </a:p>
        </p:txBody>
      </p:sp>
      <p:sp>
        <p:nvSpPr>
          <p:cNvPr id="7" name="object 6">
            <a:extLst>
              <a:ext uri="{FF2B5EF4-FFF2-40B4-BE49-F238E27FC236}">
                <a16:creationId xmlns:a16="http://schemas.microsoft.com/office/drawing/2014/main" xmlns="" id="{7D1F9B94-933B-7349-8551-2B3C0007EB83}"/>
              </a:ext>
            </a:extLst>
          </p:cNvPr>
          <p:cNvSpPr/>
          <p:nvPr/>
        </p:nvSpPr>
        <p:spPr>
          <a:xfrm>
            <a:off x="4112713" y="3578854"/>
            <a:ext cx="3973407" cy="1341120"/>
          </a:xfrm>
          <a:custGeom>
            <a:avLst/>
            <a:gdLst/>
            <a:ahLst/>
            <a:cxnLst/>
            <a:rect l="l" t="t" r="r" b="b"/>
            <a:pathLst>
              <a:path w="2980054" h="1005839">
                <a:moveTo>
                  <a:pt x="2905660" y="974088"/>
                </a:moveTo>
                <a:lnTo>
                  <a:pt x="2895155" y="1005725"/>
                </a:lnTo>
                <a:lnTo>
                  <a:pt x="2979470" y="993584"/>
                </a:lnTo>
                <a:lnTo>
                  <a:pt x="2963947" y="978090"/>
                </a:lnTo>
                <a:lnTo>
                  <a:pt x="2917710" y="978090"/>
                </a:lnTo>
                <a:lnTo>
                  <a:pt x="2905660" y="974088"/>
                </a:lnTo>
                <a:close/>
              </a:path>
              <a:path w="2980054" h="1005839">
                <a:moveTo>
                  <a:pt x="2908663" y="965043"/>
                </a:moveTo>
                <a:lnTo>
                  <a:pt x="2905660" y="974088"/>
                </a:lnTo>
                <a:lnTo>
                  <a:pt x="2917710" y="978090"/>
                </a:lnTo>
                <a:lnTo>
                  <a:pt x="2920720" y="969048"/>
                </a:lnTo>
                <a:lnTo>
                  <a:pt x="2908663" y="965043"/>
                </a:lnTo>
                <a:close/>
              </a:path>
              <a:path w="2980054" h="1005839">
                <a:moveTo>
                  <a:pt x="2919171" y="933399"/>
                </a:moveTo>
                <a:lnTo>
                  <a:pt x="2908663" y="965043"/>
                </a:lnTo>
                <a:lnTo>
                  <a:pt x="2920720" y="969048"/>
                </a:lnTo>
                <a:lnTo>
                  <a:pt x="2917710" y="978090"/>
                </a:lnTo>
                <a:lnTo>
                  <a:pt x="2963947" y="978090"/>
                </a:lnTo>
                <a:lnTo>
                  <a:pt x="2919171" y="933399"/>
                </a:lnTo>
                <a:close/>
              </a:path>
              <a:path w="2980054" h="1005839">
                <a:moveTo>
                  <a:pt x="2997" y="0"/>
                </a:moveTo>
                <a:lnTo>
                  <a:pt x="0" y="9042"/>
                </a:lnTo>
                <a:lnTo>
                  <a:pt x="2905660" y="974088"/>
                </a:lnTo>
                <a:lnTo>
                  <a:pt x="2908663" y="965043"/>
                </a:lnTo>
                <a:lnTo>
                  <a:pt x="2997" y="0"/>
                </a:lnTo>
                <a:close/>
              </a:path>
            </a:pathLst>
          </a:custGeom>
          <a:solidFill>
            <a:srgbClr val="4A7EBB"/>
          </a:solidFill>
        </p:spPr>
        <p:txBody>
          <a:bodyPr wrap="square" lIns="0" tIns="0" rIns="0" bIns="0" rtlCol="0"/>
          <a:lstStyle/>
          <a:p>
            <a:endParaRPr sz="2400"/>
          </a:p>
        </p:txBody>
      </p:sp>
      <p:sp>
        <p:nvSpPr>
          <p:cNvPr id="8" name="object 7">
            <a:extLst>
              <a:ext uri="{FF2B5EF4-FFF2-40B4-BE49-F238E27FC236}">
                <a16:creationId xmlns:a16="http://schemas.microsoft.com/office/drawing/2014/main" xmlns="" id="{7512D19B-9C09-824F-9048-BD87DF56ADD3}"/>
              </a:ext>
            </a:extLst>
          </p:cNvPr>
          <p:cNvSpPr/>
          <p:nvPr/>
        </p:nvSpPr>
        <p:spPr>
          <a:xfrm>
            <a:off x="4095491" y="3573673"/>
            <a:ext cx="2716107" cy="1310640"/>
          </a:xfrm>
          <a:custGeom>
            <a:avLst/>
            <a:gdLst/>
            <a:ahLst/>
            <a:cxnLst/>
            <a:rect l="l" t="t" r="r" b="b"/>
            <a:pathLst>
              <a:path w="2037079" h="982979">
                <a:moveTo>
                  <a:pt x="1966044" y="952313"/>
                </a:moveTo>
                <a:lnTo>
                  <a:pt x="1951621" y="982370"/>
                </a:lnTo>
                <a:lnTo>
                  <a:pt x="2036800" y="980986"/>
                </a:lnTo>
                <a:lnTo>
                  <a:pt x="2018826" y="957808"/>
                </a:lnTo>
                <a:lnTo>
                  <a:pt x="1977491" y="957808"/>
                </a:lnTo>
                <a:lnTo>
                  <a:pt x="1966044" y="952313"/>
                </a:lnTo>
                <a:close/>
              </a:path>
              <a:path w="2037079" h="982979">
                <a:moveTo>
                  <a:pt x="1970165" y="943725"/>
                </a:moveTo>
                <a:lnTo>
                  <a:pt x="1966044" y="952313"/>
                </a:lnTo>
                <a:lnTo>
                  <a:pt x="1977491" y="957808"/>
                </a:lnTo>
                <a:lnTo>
                  <a:pt x="1981619" y="949223"/>
                </a:lnTo>
                <a:lnTo>
                  <a:pt x="1970165" y="943725"/>
                </a:lnTo>
                <a:close/>
              </a:path>
              <a:path w="2037079" h="982979">
                <a:moveTo>
                  <a:pt x="1984590" y="913663"/>
                </a:moveTo>
                <a:lnTo>
                  <a:pt x="1970165" y="943725"/>
                </a:lnTo>
                <a:lnTo>
                  <a:pt x="1981619" y="949223"/>
                </a:lnTo>
                <a:lnTo>
                  <a:pt x="1977491" y="957808"/>
                </a:lnTo>
                <a:lnTo>
                  <a:pt x="2018826" y="957808"/>
                </a:lnTo>
                <a:lnTo>
                  <a:pt x="1984590" y="913663"/>
                </a:lnTo>
                <a:close/>
              </a:path>
              <a:path w="2037079" h="982979">
                <a:moveTo>
                  <a:pt x="4114" y="0"/>
                </a:moveTo>
                <a:lnTo>
                  <a:pt x="0" y="8585"/>
                </a:lnTo>
                <a:lnTo>
                  <a:pt x="1966044" y="952313"/>
                </a:lnTo>
                <a:lnTo>
                  <a:pt x="1970165" y="943725"/>
                </a:lnTo>
                <a:lnTo>
                  <a:pt x="4114" y="0"/>
                </a:lnTo>
                <a:close/>
              </a:path>
            </a:pathLst>
          </a:custGeom>
          <a:solidFill>
            <a:srgbClr val="4A7EBB"/>
          </a:solidFill>
        </p:spPr>
        <p:txBody>
          <a:bodyPr wrap="square" lIns="0" tIns="0" rIns="0" bIns="0" rtlCol="0"/>
          <a:lstStyle/>
          <a:p>
            <a:endParaRPr sz="2400"/>
          </a:p>
        </p:txBody>
      </p:sp>
      <p:sp>
        <p:nvSpPr>
          <p:cNvPr id="9" name="object 8">
            <a:extLst>
              <a:ext uri="{FF2B5EF4-FFF2-40B4-BE49-F238E27FC236}">
                <a16:creationId xmlns:a16="http://schemas.microsoft.com/office/drawing/2014/main" xmlns="" id="{03045FDA-34A3-754B-953C-A912B504B59B}"/>
              </a:ext>
            </a:extLst>
          </p:cNvPr>
          <p:cNvSpPr/>
          <p:nvPr/>
        </p:nvSpPr>
        <p:spPr>
          <a:xfrm>
            <a:off x="3603257" y="3561277"/>
            <a:ext cx="514773" cy="1320800"/>
          </a:xfrm>
          <a:custGeom>
            <a:avLst/>
            <a:gdLst/>
            <a:ahLst/>
            <a:cxnLst/>
            <a:rect l="l" t="t" r="r" b="b"/>
            <a:pathLst>
              <a:path w="386080" h="990600">
                <a:moveTo>
                  <a:pt x="0" y="905548"/>
                </a:moveTo>
                <a:lnTo>
                  <a:pt x="8762" y="990282"/>
                </a:lnTo>
                <a:lnTo>
                  <a:pt x="71186" y="932548"/>
                </a:lnTo>
                <a:lnTo>
                  <a:pt x="35636" y="932548"/>
                </a:lnTo>
                <a:lnTo>
                  <a:pt x="26720" y="929195"/>
                </a:lnTo>
                <a:lnTo>
                  <a:pt x="31201" y="917311"/>
                </a:lnTo>
                <a:lnTo>
                  <a:pt x="0" y="905548"/>
                </a:lnTo>
                <a:close/>
              </a:path>
              <a:path w="386080" h="990600">
                <a:moveTo>
                  <a:pt x="31201" y="917311"/>
                </a:moveTo>
                <a:lnTo>
                  <a:pt x="26720" y="929195"/>
                </a:lnTo>
                <a:lnTo>
                  <a:pt x="35636" y="932548"/>
                </a:lnTo>
                <a:lnTo>
                  <a:pt x="40114" y="920672"/>
                </a:lnTo>
                <a:lnTo>
                  <a:pt x="31201" y="917311"/>
                </a:lnTo>
                <a:close/>
              </a:path>
              <a:path w="386080" h="990600">
                <a:moveTo>
                  <a:pt x="40114" y="920672"/>
                </a:moveTo>
                <a:lnTo>
                  <a:pt x="35636" y="932548"/>
                </a:lnTo>
                <a:lnTo>
                  <a:pt x="71186" y="932548"/>
                </a:lnTo>
                <a:lnTo>
                  <a:pt x="40114" y="920672"/>
                </a:lnTo>
                <a:close/>
              </a:path>
              <a:path w="386080" h="990600">
                <a:moveTo>
                  <a:pt x="377075" y="0"/>
                </a:moveTo>
                <a:lnTo>
                  <a:pt x="31201" y="917311"/>
                </a:lnTo>
                <a:lnTo>
                  <a:pt x="40114" y="920672"/>
                </a:lnTo>
                <a:lnTo>
                  <a:pt x="385991" y="3365"/>
                </a:lnTo>
                <a:lnTo>
                  <a:pt x="377075" y="0"/>
                </a:lnTo>
                <a:close/>
              </a:path>
            </a:pathLst>
          </a:custGeom>
          <a:solidFill>
            <a:srgbClr val="4A7EBB"/>
          </a:solidFill>
        </p:spPr>
        <p:txBody>
          <a:bodyPr wrap="square" lIns="0" tIns="0" rIns="0" bIns="0" rtlCol="0"/>
          <a:lstStyle/>
          <a:p>
            <a:endParaRPr sz="2400"/>
          </a:p>
        </p:txBody>
      </p:sp>
      <p:sp>
        <p:nvSpPr>
          <p:cNvPr id="10" name="object 9">
            <a:extLst>
              <a:ext uri="{FF2B5EF4-FFF2-40B4-BE49-F238E27FC236}">
                <a16:creationId xmlns:a16="http://schemas.microsoft.com/office/drawing/2014/main" xmlns="" id="{C5CA975E-62CF-EF43-8B99-A007AFBE87D6}"/>
              </a:ext>
            </a:extLst>
          </p:cNvPr>
          <p:cNvSpPr/>
          <p:nvPr/>
        </p:nvSpPr>
        <p:spPr>
          <a:xfrm>
            <a:off x="4110884" y="3577060"/>
            <a:ext cx="1228513" cy="1337733"/>
          </a:xfrm>
          <a:custGeom>
            <a:avLst/>
            <a:gdLst/>
            <a:ahLst/>
            <a:cxnLst/>
            <a:rect l="l" t="t" r="r" b="b"/>
            <a:pathLst>
              <a:path w="921385" h="1003300">
                <a:moveTo>
                  <a:pt x="866354" y="950245"/>
                </a:moveTo>
                <a:lnTo>
                  <a:pt x="841794" y="972794"/>
                </a:lnTo>
                <a:lnTo>
                  <a:pt x="921385" y="1003160"/>
                </a:lnTo>
                <a:lnTo>
                  <a:pt x="908909" y="959599"/>
                </a:lnTo>
                <a:lnTo>
                  <a:pt x="874941" y="959599"/>
                </a:lnTo>
                <a:lnTo>
                  <a:pt x="866354" y="950245"/>
                </a:lnTo>
                <a:close/>
              </a:path>
              <a:path w="921385" h="1003300">
                <a:moveTo>
                  <a:pt x="873366" y="943807"/>
                </a:moveTo>
                <a:lnTo>
                  <a:pt x="866354" y="950245"/>
                </a:lnTo>
                <a:lnTo>
                  <a:pt x="874941" y="959599"/>
                </a:lnTo>
                <a:lnTo>
                  <a:pt x="881951" y="953160"/>
                </a:lnTo>
                <a:lnTo>
                  <a:pt x="873366" y="943807"/>
                </a:lnTo>
                <a:close/>
              </a:path>
              <a:path w="921385" h="1003300">
                <a:moveTo>
                  <a:pt x="897928" y="921258"/>
                </a:moveTo>
                <a:lnTo>
                  <a:pt x="873366" y="943807"/>
                </a:lnTo>
                <a:lnTo>
                  <a:pt x="881951" y="953160"/>
                </a:lnTo>
                <a:lnTo>
                  <a:pt x="874941" y="959599"/>
                </a:lnTo>
                <a:lnTo>
                  <a:pt x="908909" y="959599"/>
                </a:lnTo>
                <a:lnTo>
                  <a:pt x="897928" y="921258"/>
                </a:lnTo>
                <a:close/>
              </a:path>
              <a:path w="921385" h="1003300">
                <a:moveTo>
                  <a:pt x="7010" y="0"/>
                </a:moveTo>
                <a:lnTo>
                  <a:pt x="0" y="6438"/>
                </a:lnTo>
                <a:lnTo>
                  <a:pt x="866354" y="950245"/>
                </a:lnTo>
                <a:lnTo>
                  <a:pt x="873366" y="943807"/>
                </a:lnTo>
                <a:lnTo>
                  <a:pt x="7010" y="0"/>
                </a:lnTo>
                <a:close/>
              </a:path>
            </a:pathLst>
          </a:custGeom>
          <a:solidFill>
            <a:srgbClr val="4A7EBB"/>
          </a:solidFill>
        </p:spPr>
        <p:txBody>
          <a:bodyPr wrap="square" lIns="0" tIns="0" rIns="0" bIns="0" rtlCol="0"/>
          <a:lstStyle/>
          <a:p>
            <a:endParaRPr sz="2400"/>
          </a:p>
        </p:txBody>
      </p:sp>
      <p:sp>
        <p:nvSpPr>
          <p:cNvPr id="11" name="object 10">
            <a:extLst>
              <a:ext uri="{FF2B5EF4-FFF2-40B4-BE49-F238E27FC236}">
                <a16:creationId xmlns:a16="http://schemas.microsoft.com/office/drawing/2014/main" xmlns="" id="{4115786E-4A98-9F46-B207-024062D795A0}"/>
              </a:ext>
            </a:extLst>
          </p:cNvPr>
          <p:cNvSpPr/>
          <p:nvPr/>
        </p:nvSpPr>
        <p:spPr>
          <a:xfrm>
            <a:off x="2071728" y="3576077"/>
            <a:ext cx="2039620" cy="1366520"/>
          </a:xfrm>
          <a:custGeom>
            <a:avLst/>
            <a:gdLst/>
            <a:ahLst/>
            <a:cxnLst/>
            <a:rect l="l" t="t" r="r" b="b"/>
            <a:pathLst>
              <a:path w="1529714" h="1024889">
                <a:moveTo>
                  <a:pt x="42183" y="950480"/>
                </a:moveTo>
                <a:lnTo>
                  <a:pt x="0" y="1024496"/>
                </a:lnTo>
                <a:lnTo>
                  <a:pt x="84524" y="1013828"/>
                </a:lnTo>
                <a:lnTo>
                  <a:pt x="70713" y="993165"/>
                </a:lnTo>
                <a:lnTo>
                  <a:pt x="55440" y="993165"/>
                </a:lnTo>
                <a:lnTo>
                  <a:pt x="50148" y="985253"/>
                </a:lnTo>
                <a:lnTo>
                  <a:pt x="60708" y="978196"/>
                </a:lnTo>
                <a:lnTo>
                  <a:pt x="42183" y="950480"/>
                </a:lnTo>
                <a:close/>
              </a:path>
              <a:path w="1529714" h="1024889">
                <a:moveTo>
                  <a:pt x="60708" y="978196"/>
                </a:moveTo>
                <a:lnTo>
                  <a:pt x="50148" y="985253"/>
                </a:lnTo>
                <a:lnTo>
                  <a:pt x="55440" y="993165"/>
                </a:lnTo>
                <a:lnTo>
                  <a:pt x="65997" y="986109"/>
                </a:lnTo>
                <a:lnTo>
                  <a:pt x="60708" y="978196"/>
                </a:lnTo>
                <a:close/>
              </a:path>
              <a:path w="1529714" h="1024889">
                <a:moveTo>
                  <a:pt x="65997" y="986109"/>
                </a:moveTo>
                <a:lnTo>
                  <a:pt x="55440" y="993165"/>
                </a:lnTo>
                <a:lnTo>
                  <a:pt x="70713" y="993165"/>
                </a:lnTo>
                <a:lnTo>
                  <a:pt x="65997" y="986109"/>
                </a:lnTo>
                <a:close/>
              </a:path>
              <a:path w="1529714" h="1024889">
                <a:moveTo>
                  <a:pt x="1524363" y="0"/>
                </a:moveTo>
                <a:lnTo>
                  <a:pt x="60708" y="978196"/>
                </a:lnTo>
                <a:lnTo>
                  <a:pt x="65997" y="986109"/>
                </a:lnTo>
                <a:lnTo>
                  <a:pt x="1529659" y="7912"/>
                </a:lnTo>
                <a:lnTo>
                  <a:pt x="1524363" y="0"/>
                </a:lnTo>
                <a:close/>
              </a:path>
            </a:pathLst>
          </a:custGeom>
          <a:solidFill>
            <a:srgbClr val="4A7EBB"/>
          </a:solidFill>
        </p:spPr>
        <p:txBody>
          <a:bodyPr wrap="square" lIns="0" tIns="0" rIns="0" bIns="0" rtlCol="0"/>
          <a:lstStyle/>
          <a:p>
            <a:endParaRPr sz="2400"/>
          </a:p>
        </p:txBody>
      </p:sp>
      <p:sp>
        <p:nvSpPr>
          <p:cNvPr id="12" name="TextBox 11">
            <a:extLst>
              <a:ext uri="{FF2B5EF4-FFF2-40B4-BE49-F238E27FC236}">
                <a16:creationId xmlns:a16="http://schemas.microsoft.com/office/drawing/2014/main" xmlns="" id="{936B1810-D4F5-394F-813E-61C3BFF6E9E1}"/>
              </a:ext>
            </a:extLst>
          </p:cNvPr>
          <p:cNvSpPr txBox="1"/>
          <p:nvPr/>
        </p:nvSpPr>
        <p:spPr>
          <a:xfrm>
            <a:off x="2354869" y="2730280"/>
            <a:ext cx="3606565" cy="830997"/>
          </a:xfrm>
          <a:prstGeom prst="rect">
            <a:avLst/>
          </a:prstGeom>
          <a:noFill/>
        </p:spPr>
        <p:txBody>
          <a:bodyPr wrap="none" rtlCol="0">
            <a:spAutoFit/>
          </a:bodyPr>
          <a:lstStyle/>
          <a:p>
            <a:r>
              <a:rPr lang="en-US" sz="2400" b="1" spc="-113" dirty="0">
                <a:solidFill>
                  <a:srgbClr val="4F81BD"/>
                </a:solidFill>
                <a:cs typeface="Arial"/>
              </a:rPr>
              <a:t>Every </a:t>
            </a:r>
            <a:r>
              <a:rPr lang="en-US" sz="2400" b="1" spc="-33" dirty="0">
                <a:solidFill>
                  <a:srgbClr val="4F81BD"/>
                </a:solidFill>
                <a:cs typeface="Arial"/>
              </a:rPr>
              <a:t>node </a:t>
            </a:r>
            <a:r>
              <a:rPr lang="en-US" sz="2400" b="1" spc="-67" dirty="0">
                <a:solidFill>
                  <a:srgbClr val="4F81BD"/>
                </a:solidFill>
                <a:cs typeface="Arial"/>
              </a:rPr>
              <a:t>defines </a:t>
            </a:r>
            <a:r>
              <a:rPr lang="en-US" sz="2400" b="1" spc="-100" dirty="0">
                <a:solidFill>
                  <a:srgbClr val="4F81BD"/>
                </a:solidFill>
                <a:cs typeface="Arial"/>
              </a:rPr>
              <a:t>a </a:t>
            </a:r>
            <a:r>
              <a:rPr lang="en-US" sz="2400" b="1" spc="-53" dirty="0">
                <a:solidFill>
                  <a:srgbClr val="4F81BD"/>
                </a:solidFill>
                <a:cs typeface="Arial"/>
              </a:rPr>
              <a:t>unique </a:t>
            </a:r>
          </a:p>
          <a:p>
            <a:r>
              <a:rPr lang="en-US" sz="2400" b="1" spc="-53" dirty="0">
                <a:solidFill>
                  <a:srgbClr val="4F81BD"/>
                </a:solidFill>
                <a:cs typeface="Arial"/>
              </a:rPr>
              <a:t> </a:t>
            </a:r>
            <a:r>
              <a:rPr lang="en-US" sz="2400" b="1" spc="-13" dirty="0">
                <a:solidFill>
                  <a:srgbClr val="4F81BD"/>
                </a:solidFill>
                <a:cs typeface="Arial"/>
              </a:rPr>
              <a:t>computation</a:t>
            </a:r>
            <a:r>
              <a:rPr lang="en-US" sz="2400" b="1" spc="-27" dirty="0">
                <a:solidFill>
                  <a:srgbClr val="4F81BD"/>
                </a:solidFill>
                <a:cs typeface="Arial"/>
              </a:rPr>
              <a:t> </a:t>
            </a:r>
            <a:r>
              <a:rPr lang="en-US" sz="2400" b="1" spc="-47" dirty="0">
                <a:solidFill>
                  <a:srgbClr val="4F81BD"/>
                </a:solidFill>
                <a:cs typeface="Arial"/>
              </a:rPr>
              <a:t>graph!</a:t>
            </a:r>
            <a:endParaRPr lang="en-US" sz="2400" b="1" dirty="0">
              <a:cs typeface="Arial"/>
            </a:endParaRPr>
          </a:p>
        </p:txBody>
      </p:sp>
      <p:sp>
        <p:nvSpPr>
          <p:cNvPr id="36" name="object 4">
            <a:extLst>
              <a:ext uri="{FF2B5EF4-FFF2-40B4-BE49-F238E27FC236}">
                <a16:creationId xmlns:a16="http://schemas.microsoft.com/office/drawing/2014/main" xmlns="" id="{0F9D74A5-FF67-B94F-8699-F32BEA725457}"/>
              </a:ext>
            </a:extLst>
          </p:cNvPr>
          <p:cNvSpPr/>
          <p:nvPr/>
        </p:nvSpPr>
        <p:spPr>
          <a:xfrm>
            <a:off x="7976510" y="2271224"/>
            <a:ext cx="2361290" cy="2318353"/>
          </a:xfrm>
          <a:prstGeom prst="rect">
            <a:avLst/>
          </a:prstGeom>
          <a:blipFill>
            <a:blip r:embed="rId4" cstate="print"/>
            <a:stretch>
              <a:fillRect/>
            </a:stretch>
          </a:blipFill>
        </p:spPr>
        <p:txBody>
          <a:bodyPr wrap="square" lIns="0" tIns="0" rIns="0" bIns="0" rtlCol="0"/>
          <a:lstStyle/>
          <a:p>
            <a:endParaRPr sz="2400"/>
          </a:p>
        </p:txBody>
      </p:sp>
    </p:spTree>
    <p:extLst>
      <p:ext uri="{BB962C8B-B14F-4D97-AF65-F5344CB8AC3E}">
        <p14:creationId xmlns:p14="http://schemas.microsoft.com/office/powerpoint/2010/main" val="51875677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2505"/>
        <p:cNvGrpSpPr/>
        <p:nvPr/>
      </p:nvGrpSpPr>
      <p:grpSpPr>
        <a:xfrm>
          <a:off x="0" y="0"/>
          <a:ext cx="0" cy="0"/>
          <a:chOff x="0" y="0"/>
          <a:chExt cx="0" cy="0"/>
        </a:xfrm>
      </p:grpSpPr>
      <p:sp>
        <p:nvSpPr>
          <p:cNvPr id="2506" name="Google Shape;2506;p170"/>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r>
              <a:rPr lang="en-US" b="1" dirty="0">
                <a:solidFill>
                  <a:srgbClr val="C00000"/>
                </a:solidFill>
              </a:rPr>
              <a:t>A Successful Example</a:t>
            </a:r>
            <a:endParaRPr sz="4800" b="1" dirty="0">
              <a:solidFill>
                <a:srgbClr val="C00000"/>
              </a:solidFill>
            </a:endParaRPr>
          </a:p>
        </p:txBody>
      </p:sp>
      <p:sp>
        <p:nvSpPr>
          <p:cNvPr id="2507" name="Google Shape;2507;p170"/>
          <p:cNvSpPr txBox="1"/>
          <p:nvPr/>
        </p:nvSpPr>
        <p:spPr>
          <a:xfrm>
            <a:off x="4542733" y="4126467"/>
            <a:ext cx="1687600" cy="446230"/>
          </a:xfrm>
          <a:prstGeom prst="rect">
            <a:avLst/>
          </a:prstGeom>
          <a:noFill/>
          <a:ln>
            <a:noFill/>
          </a:ln>
        </p:spPr>
        <p:txBody>
          <a:bodyPr spcFirstLastPara="1" wrap="square" lIns="121875" tIns="121875" rIns="121875" bIns="12187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chemeClr val="lt1"/>
                </a:solidFill>
                <a:latin typeface="Calibri"/>
                <a:ea typeface="Calibri"/>
                <a:cs typeface="Calibri"/>
                <a:sym typeface="Calibri"/>
              </a:rPr>
              <a:t>[accuracy]</a:t>
            </a:r>
            <a:endParaRPr sz="1300" b="0" i="0" u="none" strike="noStrike" cap="none">
              <a:solidFill>
                <a:schemeClr val="lt1"/>
              </a:solidFill>
              <a:latin typeface="Calibri"/>
              <a:ea typeface="Calibri"/>
              <a:cs typeface="Calibri"/>
              <a:sym typeface="Calibri"/>
            </a:endParaRPr>
          </a:p>
        </p:txBody>
      </p:sp>
      <p:sp>
        <p:nvSpPr>
          <p:cNvPr id="2508" name="Google Shape;2508;p170"/>
          <p:cNvSpPr txBox="1"/>
          <p:nvPr/>
        </p:nvSpPr>
        <p:spPr>
          <a:xfrm>
            <a:off x="6320733" y="4126467"/>
            <a:ext cx="1687600" cy="446230"/>
          </a:xfrm>
          <a:prstGeom prst="rect">
            <a:avLst/>
          </a:prstGeom>
          <a:noFill/>
          <a:ln>
            <a:noFill/>
          </a:ln>
        </p:spPr>
        <p:txBody>
          <a:bodyPr spcFirstLastPara="1" wrap="square" lIns="121875" tIns="121875" rIns="121875" bIns="12187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chemeClr val="lt1"/>
                </a:solidFill>
                <a:latin typeface="Calibri"/>
                <a:ea typeface="Calibri"/>
                <a:cs typeface="Calibri"/>
                <a:sym typeface="Calibri"/>
              </a:rPr>
              <a:t>[accuracy]</a:t>
            </a:r>
            <a:endParaRPr sz="1300" b="0" i="0" u="none" strike="noStrike" cap="none">
              <a:solidFill>
                <a:schemeClr val="lt1"/>
              </a:solidFill>
              <a:latin typeface="Calibri"/>
              <a:ea typeface="Calibri"/>
              <a:cs typeface="Calibri"/>
              <a:sym typeface="Calibri"/>
            </a:endParaRPr>
          </a:p>
        </p:txBody>
      </p:sp>
      <p:sp>
        <p:nvSpPr>
          <p:cNvPr id="2509" name="Google Shape;2509;p170"/>
          <p:cNvSpPr txBox="1"/>
          <p:nvPr/>
        </p:nvSpPr>
        <p:spPr>
          <a:xfrm>
            <a:off x="415600" y="1494533"/>
            <a:ext cx="10100000" cy="981376"/>
          </a:xfrm>
          <a:prstGeom prst="rect">
            <a:avLst/>
          </a:prstGeom>
          <a:noFill/>
          <a:ln>
            <a:noFill/>
          </a:ln>
        </p:spPr>
        <p:txBody>
          <a:bodyPr spcFirstLastPara="1" wrap="square" lIns="121875" tIns="121875" rIns="121875" bIns="121875" anchor="t" anchorCtr="0">
            <a:spAutoFit/>
          </a:bodyPr>
          <a:lstStyle/>
          <a:p>
            <a:pPr marL="609585" marR="0" lvl="0" indent="-440255" algn="l" rtl="0">
              <a:lnSpc>
                <a:spcPct val="115000"/>
              </a:lnSpc>
              <a:spcBef>
                <a:spcPts val="0"/>
              </a:spcBef>
              <a:spcAft>
                <a:spcPts val="0"/>
              </a:spcAft>
              <a:buClr>
                <a:srgbClr val="222222"/>
              </a:buClr>
              <a:buSzPts val="1600"/>
              <a:buFont typeface="Calibri"/>
              <a:buChar char="❖"/>
            </a:pPr>
            <a:r>
              <a:rPr lang="en-US" sz="2100" b="0" i="0" u="none" strike="noStrike" cap="none">
                <a:solidFill>
                  <a:srgbClr val="222222"/>
                </a:solidFill>
                <a:highlight>
                  <a:schemeClr val="lt1"/>
                </a:highlight>
                <a:latin typeface="Calibri"/>
                <a:ea typeface="Calibri"/>
                <a:cs typeface="Calibri"/>
                <a:sym typeface="Calibri"/>
              </a:rPr>
              <a:t>Example of fake news article in which baseline misses, but </a:t>
            </a:r>
            <a:r>
              <a:rPr lang="en-US" sz="2100" b="0" i="1" u="none" strike="noStrike" cap="none">
                <a:solidFill>
                  <a:srgbClr val="222222"/>
                </a:solidFill>
                <a:highlight>
                  <a:schemeClr val="lt1"/>
                </a:highlight>
                <a:latin typeface="Calibri"/>
                <a:ea typeface="Calibri"/>
                <a:cs typeface="Calibri"/>
                <a:sym typeface="Calibri"/>
              </a:rPr>
              <a:t>InfoSurgeon</a:t>
            </a:r>
            <a:r>
              <a:rPr lang="en-US" sz="2100" b="0" i="0" u="none" strike="noStrike" cap="none">
                <a:solidFill>
                  <a:srgbClr val="222222"/>
                </a:solidFill>
                <a:highlight>
                  <a:schemeClr val="lt1"/>
                </a:highlight>
                <a:latin typeface="Calibri"/>
                <a:ea typeface="Calibri"/>
                <a:cs typeface="Calibri"/>
                <a:sym typeface="Calibri"/>
              </a:rPr>
              <a:t> successfully detects</a:t>
            </a:r>
            <a:endParaRPr sz="2100" b="0" i="0" u="none" strike="noStrike" cap="none">
              <a:solidFill>
                <a:schemeClr val="dk1"/>
              </a:solidFill>
              <a:latin typeface="Calibri"/>
              <a:ea typeface="Calibri"/>
              <a:cs typeface="Calibri"/>
              <a:sym typeface="Calibri"/>
            </a:endParaRPr>
          </a:p>
        </p:txBody>
      </p:sp>
      <p:pic>
        <p:nvPicPr>
          <p:cNvPr id="2510" name="Google Shape;2510;p170"/>
          <p:cNvPicPr preferRelativeResize="0"/>
          <p:nvPr/>
        </p:nvPicPr>
        <p:blipFill rotWithShape="1">
          <a:blip r:embed="rId3">
            <a:alphaModFix/>
          </a:blip>
          <a:srcRect/>
          <a:stretch/>
        </p:blipFill>
        <p:spPr>
          <a:xfrm>
            <a:off x="1047500" y="2487033"/>
            <a:ext cx="10772965" cy="1792267"/>
          </a:xfrm>
          <a:prstGeom prst="rect">
            <a:avLst/>
          </a:prstGeom>
          <a:noFill/>
          <a:ln>
            <a:noFill/>
          </a:ln>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2514"/>
        <p:cNvGrpSpPr/>
        <p:nvPr/>
      </p:nvGrpSpPr>
      <p:grpSpPr>
        <a:xfrm>
          <a:off x="0" y="0"/>
          <a:ext cx="0" cy="0"/>
          <a:chOff x="0" y="0"/>
          <a:chExt cx="0" cy="0"/>
        </a:xfrm>
      </p:grpSpPr>
      <p:sp>
        <p:nvSpPr>
          <p:cNvPr id="2515" name="Google Shape;2515;p171"/>
          <p:cNvSpPr txBox="1"/>
          <p:nvPr/>
        </p:nvSpPr>
        <p:spPr>
          <a:xfrm>
            <a:off x="0" y="178405"/>
            <a:ext cx="10579964" cy="812512"/>
          </a:xfrm>
          <a:prstGeom prst="rect">
            <a:avLst/>
          </a:prstGeom>
          <a:noFill/>
          <a:ln>
            <a:noFill/>
          </a:ln>
        </p:spPr>
        <p:txBody>
          <a:bodyPr spcFirstLastPara="1" wrap="square" lIns="91425" tIns="45700" rIns="91425" bIns="45700" anchor="t" anchorCtr="0">
            <a:normAutofit fontScale="92500"/>
          </a:bodyPr>
          <a:lstStyle/>
          <a:p>
            <a:pPr marL="0" marR="0" lvl="0" indent="0" algn="ctr" rtl="0">
              <a:lnSpc>
                <a:spcPct val="100000"/>
              </a:lnSpc>
              <a:spcBef>
                <a:spcPts val="0"/>
              </a:spcBef>
              <a:spcAft>
                <a:spcPts val="0"/>
              </a:spcAft>
              <a:buClr>
                <a:schemeClr val="dk1"/>
              </a:buClr>
              <a:buSzPts val="3200"/>
              <a:buFont typeface="Calibri"/>
              <a:buNone/>
            </a:pPr>
            <a:r>
              <a:rPr lang="en-US" sz="3200" b="1" i="0" u="none" strike="noStrike" cap="none" dirty="0">
                <a:solidFill>
                  <a:srgbClr val="C00000"/>
                </a:solidFill>
                <a:latin typeface="+mj-lt"/>
                <a:ea typeface="Calibri"/>
                <a:cs typeface="Calibri"/>
                <a:sym typeface="Calibri"/>
              </a:rPr>
              <a:t>Demo 1: </a:t>
            </a:r>
            <a:r>
              <a:rPr lang="en-US" sz="3200" b="1" i="0" u="none" strike="noStrike" cap="none" dirty="0" smtClean="0">
                <a:solidFill>
                  <a:srgbClr val="C00000"/>
                </a:solidFill>
                <a:latin typeface="+mj-lt"/>
                <a:ea typeface="Calibri"/>
                <a:cs typeface="Calibri"/>
                <a:sym typeface="Calibri"/>
              </a:rPr>
              <a:t>COVID-19 Claim </a:t>
            </a:r>
            <a:r>
              <a:rPr lang="en-US" sz="3200" b="1" dirty="0" smtClean="0">
                <a:solidFill>
                  <a:srgbClr val="C00000"/>
                </a:solidFill>
                <a:latin typeface="+mj-lt"/>
                <a:ea typeface="Calibri"/>
                <a:cs typeface="Calibri"/>
                <a:sym typeface="Calibri"/>
              </a:rPr>
              <a:t>Radar [Li et al., ACL2022Demo]</a:t>
            </a:r>
          </a:p>
        </p:txBody>
      </p:sp>
      <p:sp>
        <p:nvSpPr>
          <p:cNvPr id="2516" name="Google Shape;2516;p171"/>
          <p:cNvSpPr/>
          <p:nvPr/>
        </p:nvSpPr>
        <p:spPr>
          <a:xfrm>
            <a:off x="1524000" y="5673116"/>
            <a:ext cx="10399572" cy="923289"/>
          </a:xfrm>
          <a:prstGeom prst="rect">
            <a:avLst/>
          </a:prstGeom>
          <a:noFill/>
          <a:ln>
            <a:noFill/>
          </a:ln>
        </p:spPr>
        <p:txBody>
          <a:bodyPr spcFirstLastPara="1" wrap="square" lIns="91425" tIns="45700" rIns="91425" bIns="45700" anchor="t" anchorCtr="0">
            <a:spAutoFit/>
          </a:bodyPr>
          <a:lstStyle/>
          <a:p>
            <a:pPr lvl="0">
              <a:buClr>
                <a:srgbClr val="000000"/>
              </a:buClr>
              <a:buSzPts val="1800"/>
            </a:pPr>
            <a:r>
              <a:rPr lang="en-US" sz="1800" b="0" i="0" u="none" strike="noStrike" cap="none" dirty="0" err="1" smtClean="0">
                <a:solidFill>
                  <a:schemeClr val="dk1"/>
                </a:solidFill>
                <a:latin typeface="Calibri"/>
                <a:ea typeface="Calibri"/>
                <a:cs typeface="Calibri"/>
                <a:sym typeface="Calibri"/>
              </a:rPr>
              <a:t>GitHub</a:t>
            </a:r>
            <a:r>
              <a:rPr lang="en-US" sz="1800" b="0" i="0" u="none" strike="noStrike" cap="none" dirty="0">
                <a:solidFill>
                  <a:schemeClr val="dk1"/>
                </a:solidFill>
                <a:latin typeface="Calibri"/>
                <a:ea typeface="Calibri"/>
                <a:cs typeface="Calibri"/>
                <a:sym typeface="Calibri"/>
              </a:rPr>
              <a:t>: </a:t>
            </a:r>
            <a:r>
              <a:rPr lang="en-US" dirty="0">
                <a:solidFill>
                  <a:schemeClr val="dk1"/>
                </a:solidFill>
                <a:ea typeface="Calibri"/>
                <a:cs typeface="Calibri"/>
                <a:sym typeface="Calibri"/>
                <a:hlinkClick r:id="rId3"/>
              </a:rPr>
              <a:t>https://github.com/uiucnlp/covid-claim-</a:t>
            </a:r>
            <a:r>
              <a:rPr lang="en-US" dirty="0" smtClean="0">
                <a:solidFill>
                  <a:schemeClr val="dk1"/>
                </a:solidFill>
                <a:ea typeface="Calibri"/>
                <a:cs typeface="Calibri"/>
                <a:sym typeface="Calibri"/>
                <a:hlinkClick r:id="rId3"/>
              </a:rPr>
              <a:t>radar</a:t>
            </a:r>
            <a:endParaRPr lang="en-US" dirty="0" smtClean="0">
              <a:solidFill>
                <a:schemeClr val="dk1"/>
              </a:solidFill>
              <a:ea typeface="Calibri"/>
              <a:cs typeface="Calibri"/>
              <a:sym typeface="Calibri"/>
            </a:endParaRPr>
          </a:p>
          <a:p>
            <a:pPr lvl="0">
              <a:buClr>
                <a:srgbClr val="000000"/>
              </a:buClr>
              <a:buSzPts val="1800"/>
            </a:pPr>
            <a:r>
              <a:rPr lang="en-US" sz="1800" b="0" i="0" u="none" strike="noStrike" cap="none" dirty="0" err="1" smtClean="0">
                <a:solidFill>
                  <a:schemeClr val="dk1"/>
                </a:solidFill>
                <a:latin typeface="Calibri"/>
                <a:ea typeface="Calibri"/>
                <a:cs typeface="Calibri"/>
                <a:sym typeface="Calibri"/>
              </a:rPr>
              <a:t>DockerHub</a:t>
            </a:r>
            <a:r>
              <a:rPr lang="en-US" sz="1800" b="0" i="0" u="none" strike="noStrike" cap="none" dirty="0">
                <a:solidFill>
                  <a:schemeClr val="dk1"/>
                </a:solidFill>
                <a:latin typeface="Calibri"/>
                <a:ea typeface="Calibri"/>
                <a:cs typeface="Calibri"/>
                <a:sym typeface="Calibri"/>
              </a:rPr>
              <a:t>: </a:t>
            </a:r>
            <a:r>
              <a:rPr lang="en-US" dirty="0">
                <a:solidFill>
                  <a:schemeClr val="dk1"/>
                </a:solidFill>
                <a:ea typeface="Calibri"/>
                <a:cs typeface="Calibri"/>
                <a:sym typeface="Calibri"/>
                <a:hlinkClick r:id="rId4"/>
              </a:rPr>
              <a:t>https://hub.docker.com/repository/docker/blendernlp/covid-claim-</a:t>
            </a:r>
            <a:r>
              <a:rPr lang="en-US" dirty="0" smtClean="0">
                <a:solidFill>
                  <a:schemeClr val="dk1"/>
                </a:solidFill>
                <a:ea typeface="Calibri"/>
                <a:cs typeface="Calibri"/>
                <a:sym typeface="Calibri"/>
                <a:hlinkClick r:id="rId4"/>
              </a:rPr>
              <a:t>radar</a:t>
            </a:r>
            <a:endParaRPr lang="en-US" dirty="0" smtClean="0">
              <a:solidFill>
                <a:schemeClr val="dk1"/>
              </a:solidFill>
              <a:ea typeface="Calibri"/>
              <a:cs typeface="Calibri"/>
              <a:sym typeface="Calibri"/>
            </a:endParaRPr>
          </a:p>
          <a:p>
            <a:pPr lvl="0">
              <a:buClr>
                <a:srgbClr val="000000"/>
              </a:buClr>
              <a:buSzPts val="1800"/>
            </a:pPr>
            <a:r>
              <a:rPr lang="en-US" sz="1800" b="0" i="0" u="none" strike="noStrike" cap="none" dirty="0" smtClean="0">
                <a:solidFill>
                  <a:schemeClr val="dk1"/>
                </a:solidFill>
                <a:latin typeface="Calibri"/>
                <a:ea typeface="Calibri"/>
                <a:cs typeface="Calibri"/>
                <a:sym typeface="Calibri"/>
              </a:rPr>
              <a:t>Demo</a:t>
            </a:r>
            <a:r>
              <a:rPr lang="en-US" sz="1800" b="0" i="0" u="none" strike="noStrike" cap="none" dirty="0">
                <a:solidFill>
                  <a:schemeClr val="dk1"/>
                </a:solidFill>
                <a:latin typeface="Calibri"/>
                <a:ea typeface="Calibri"/>
                <a:cs typeface="Calibri"/>
                <a:sym typeface="Calibri"/>
              </a:rPr>
              <a:t>: </a:t>
            </a:r>
            <a:r>
              <a:rPr lang="en-US" dirty="0">
                <a:solidFill>
                  <a:schemeClr val="dk1"/>
                </a:solidFill>
                <a:ea typeface="Calibri"/>
                <a:cs typeface="Calibri"/>
                <a:sym typeface="Calibri"/>
                <a:hlinkClick r:id="rId5"/>
              </a:rPr>
              <a:t>http://18.221.187.153/</a:t>
            </a:r>
            <a:r>
              <a:rPr lang="en-US" dirty="0" smtClean="0">
                <a:solidFill>
                  <a:schemeClr val="dk1"/>
                </a:solidFill>
                <a:ea typeface="Calibri"/>
                <a:cs typeface="Calibri"/>
                <a:sym typeface="Calibri"/>
                <a:hlinkClick r:id="rId5"/>
              </a:rPr>
              <a:t>search</a:t>
            </a:r>
            <a:endParaRPr lang="en-US" dirty="0" smtClean="0">
              <a:solidFill>
                <a:schemeClr val="dk1"/>
              </a:solidFill>
              <a:ea typeface="Calibri"/>
              <a:cs typeface="Calibri"/>
              <a:sym typeface="Calibri"/>
            </a:endParaRPr>
          </a:p>
        </p:txBody>
      </p:sp>
      <p:sp>
        <p:nvSpPr>
          <p:cNvPr id="2" name="Slide Number Placeholder 1">
            <a:extLst>
              <a:ext uri="{FF2B5EF4-FFF2-40B4-BE49-F238E27FC236}">
                <a16:creationId xmlns:a16="http://schemas.microsoft.com/office/drawing/2014/main" xmlns="" id="{0826D770-07B1-F64D-A7B4-056994D3FA27}"/>
              </a:ext>
            </a:extLst>
          </p:cNvPr>
          <p:cNvSpPr>
            <a:spLocks noGrp="1"/>
          </p:cNvSpPr>
          <p:nvPr>
            <p:ph type="sldNum" sz="quarter" idx="12"/>
          </p:nvPr>
        </p:nvSpPr>
        <p:spPr/>
        <p:txBody>
          <a:bodyPr/>
          <a:lstStyle/>
          <a:p>
            <a:fld id="{4C15419E-54D6-8648-ABFB-BEF58E3E877E}" type="slidenum">
              <a:rPr lang="en-US" smtClean="0"/>
              <a:t>151</a:t>
            </a:fld>
            <a:endParaRPr lang="en-US"/>
          </a:p>
        </p:txBody>
      </p:sp>
      <p:pic>
        <p:nvPicPr>
          <p:cNvPr id="6" name="Google Shape;417;p48" descr="Graphical user interface&#10;&#10;Description automatically generated"/>
          <p:cNvPicPr preferRelativeResize="0">
            <a:picLocks/>
          </p:cNvPicPr>
          <p:nvPr/>
        </p:nvPicPr>
        <p:blipFill rotWithShape="1">
          <a:blip r:embed="rId6">
            <a:alphaModFix/>
          </a:blip>
          <a:srcRect/>
          <a:stretch/>
        </p:blipFill>
        <p:spPr>
          <a:xfrm>
            <a:off x="1386216" y="831815"/>
            <a:ext cx="8364860" cy="4534732"/>
          </a:xfrm>
          <a:prstGeom prst="rect">
            <a:avLst/>
          </a:prstGeom>
          <a:noFill/>
          <a:ln>
            <a:noFill/>
          </a:ln>
        </p:spPr>
      </p:pic>
    </p:spTree>
    <p:extLst>
      <p:ext uri="{BB962C8B-B14F-4D97-AF65-F5344CB8AC3E}">
        <p14:creationId xmlns:p14="http://schemas.microsoft.com/office/powerpoint/2010/main" val="83934764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2514"/>
        <p:cNvGrpSpPr/>
        <p:nvPr/>
      </p:nvGrpSpPr>
      <p:grpSpPr>
        <a:xfrm>
          <a:off x="0" y="0"/>
          <a:ext cx="0" cy="0"/>
          <a:chOff x="0" y="0"/>
          <a:chExt cx="0" cy="0"/>
        </a:xfrm>
      </p:grpSpPr>
      <p:sp>
        <p:nvSpPr>
          <p:cNvPr id="2515" name="Google Shape;2515;p171"/>
          <p:cNvSpPr txBox="1"/>
          <p:nvPr/>
        </p:nvSpPr>
        <p:spPr>
          <a:xfrm>
            <a:off x="0" y="178405"/>
            <a:ext cx="8793014" cy="812512"/>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dk1"/>
              </a:buClr>
              <a:buSzPts val="3200"/>
              <a:buFont typeface="Calibri"/>
              <a:buNone/>
            </a:pPr>
            <a:r>
              <a:rPr lang="en-US" sz="3200" b="1" i="0" u="none" strike="noStrike" cap="none" dirty="0">
                <a:solidFill>
                  <a:srgbClr val="C00000"/>
                </a:solidFill>
                <a:latin typeface="+mj-lt"/>
                <a:ea typeface="Calibri"/>
                <a:cs typeface="Calibri"/>
                <a:sym typeface="Calibri"/>
              </a:rPr>
              <a:t>Demo 1: Multimedia Event Recommendation</a:t>
            </a:r>
            <a:endParaRPr sz="1400" b="1" i="0" u="none" strike="noStrike" cap="none" dirty="0">
              <a:solidFill>
                <a:srgbClr val="C00000"/>
              </a:solidFill>
              <a:latin typeface="+mj-lt"/>
              <a:ea typeface="Arial"/>
              <a:cs typeface="Arial"/>
              <a:sym typeface="Arial"/>
            </a:endParaRPr>
          </a:p>
        </p:txBody>
      </p:sp>
      <p:sp>
        <p:nvSpPr>
          <p:cNvPr id="2516" name="Google Shape;2516;p171"/>
          <p:cNvSpPr/>
          <p:nvPr/>
        </p:nvSpPr>
        <p:spPr>
          <a:xfrm>
            <a:off x="1524000" y="5673116"/>
            <a:ext cx="10399572" cy="147732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(Li et al., ACL2020 Best Demo Paper Award)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GitHub: https://github.com/GAIA-IE/gaia</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DockerHub: </a:t>
            </a:r>
            <a:r>
              <a:rPr lang="en-US" sz="1800" b="0"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xmlns="" val="tx"/>
                    </a:ext>
                  </a:extLst>
                </a:hlinkClick>
              </a:rPr>
              <a:t>https://hub.docker.com/orgs/blendernlp/repositories</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Demo: http://159.89.180.81/demo/video_recommendation/index_attack_dark.html</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517" name="Google Shape;2517;p171"/>
          <p:cNvPicPr preferRelativeResize="0"/>
          <p:nvPr/>
        </p:nvPicPr>
        <p:blipFill rotWithShape="1">
          <a:blip r:embed="rId4">
            <a:alphaModFix/>
          </a:blip>
          <a:srcRect/>
          <a:stretch/>
        </p:blipFill>
        <p:spPr>
          <a:xfrm>
            <a:off x="1663638" y="990917"/>
            <a:ext cx="8793014" cy="4655760"/>
          </a:xfrm>
          <a:prstGeom prst="rect">
            <a:avLst/>
          </a:prstGeom>
          <a:noFill/>
          <a:ln>
            <a:noFill/>
          </a:ln>
        </p:spPr>
      </p:pic>
      <p:sp>
        <p:nvSpPr>
          <p:cNvPr id="2" name="Slide Number Placeholder 1">
            <a:extLst>
              <a:ext uri="{FF2B5EF4-FFF2-40B4-BE49-F238E27FC236}">
                <a16:creationId xmlns:a16="http://schemas.microsoft.com/office/drawing/2014/main" xmlns="" id="{0826D770-07B1-F64D-A7B4-056994D3FA27}"/>
              </a:ext>
            </a:extLst>
          </p:cNvPr>
          <p:cNvSpPr>
            <a:spLocks noGrp="1"/>
          </p:cNvSpPr>
          <p:nvPr>
            <p:ph type="sldNum" sz="quarter" idx="12"/>
          </p:nvPr>
        </p:nvSpPr>
        <p:spPr/>
        <p:txBody>
          <a:bodyPr/>
          <a:lstStyle/>
          <a:p>
            <a:fld id="{4C15419E-54D6-8648-ABFB-BEF58E3E877E}" type="slidenum">
              <a:rPr lang="en-US" smtClean="0"/>
              <a:t>152</a:t>
            </a:fld>
            <a:endParaRPr lang="en-US"/>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2521"/>
        <p:cNvGrpSpPr/>
        <p:nvPr/>
      </p:nvGrpSpPr>
      <p:grpSpPr>
        <a:xfrm>
          <a:off x="0" y="0"/>
          <a:ext cx="0" cy="0"/>
          <a:chOff x="0" y="0"/>
          <a:chExt cx="0" cy="0"/>
        </a:xfrm>
      </p:grpSpPr>
      <p:sp>
        <p:nvSpPr>
          <p:cNvPr id="2522" name="Google Shape;2522;p172"/>
          <p:cNvSpPr txBox="1">
            <a:spLocks noGrp="1"/>
          </p:cNvSpPr>
          <p:nvPr>
            <p:ph type="sldNum" idx="4294967295"/>
          </p:nvPr>
        </p:nvSpPr>
        <p:spPr>
          <a:xfrm>
            <a:off x="8839200" y="6324603"/>
            <a:ext cx="1524000" cy="365125"/>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fld id="{00000000-1234-1234-1234-123412341234}" type="slidenum">
              <a:rPr lang="en-US" sz="1400" b="1">
                <a:solidFill>
                  <a:schemeClr val="dk1"/>
                </a:solidFill>
                <a:latin typeface="Calibri"/>
                <a:ea typeface="Calibri"/>
                <a:cs typeface="Calibri"/>
                <a:sym typeface="Calibri"/>
              </a:rPr>
              <a:t>153</a:t>
            </a:fld>
            <a:endParaRPr sz="1400" b="1">
              <a:solidFill>
                <a:schemeClr val="dk1"/>
              </a:solidFill>
              <a:latin typeface="Calibri"/>
              <a:ea typeface="Calibri"/>
              <a:cs typeface="Calibri"/>
              <a:sym typeface="Calibri"/>
            </a:endParaRPr>
          </a:p>
        </p:txBody>
      </p:sp>
      <p:pic>
        <p:nvPicPr>
          <p:cNvPr id="2523" name="Google Shape;2523;p172"/>
          <p:cNvPicPr preferRelativeResize="0"/>
          <p:nvPr/>
        </p:nvPicPr>
        <p:blipFill rotWithShape="1">
          <a:blip r:embed="rId3">
            <a:alphaModFix/>
          </a:blip>
          <a:srcRect/>
          <a:stretch/>
        </p:blipFill>
        <p:spPr>
          <a:xfrm>
            <a:off x="1524000" y="1028703"/>
            <a:ext cx="9144000" cy="4788731"/>
          </a:xfrm>
          <a:prstGeom prst="rect">
            <a:avLst/>
          </a:prstGeom>
          <a:noFill/>
          <a:ln>
            <a:noFill/>
          </a:ln>
        </p:spPr>
      </p:pic>
      <p:sp>
        <p:nvSpPr>
          <p:cNvPr id="2524" name="Google Shape;2524;p172"/>
          <p:cNvSpPr txBox="1">
            <a:spLocks noGrp="1"/>
          </p:cNvSpPr>
          <p:nvPr>
            <p:ph type="body" idx="1"/>
          </p:nvPr>
        </p:nvSpPr>
        <p:spPr>
          <a:xfrm>
            <a:off x="1828802" y="5794092"/>
            <a:ext cx="8567225" cy="10668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rgbClr val="170981"/>
              </a:buClr>
              <a:buSzPts val="450"/>
              <a:buNone/>
            </a:pPr>
            <a:endParaRPr sz="562" u="sng">
              <a:solidFill>
                <a:schemeClr val="hlink"/>
              </a:solidFill>
              <a:latin typeface="Calibri"/>
              <a:ea typeface="Calibri"/>
              <a:cs typeface="Calibri"/>
              <a:sym typeface="Calibri"/>
              <a:hlinkClick r:id="rId4"/>
            </a:endParaRPr>
          </a:p>
          <a:p>
            <a:pPr marL="342900" lvl="0" indent="-342900" algn="l" rtl="0">
              <a:lnSpc>
                <a:spcPct val="80000"/>
              </a:lnSpc>
              <a:spcBef>
                <a:spcPts val="300"/>
              </a:spcBef>
              <a:spcAft>
                <a:spcPts val="0"/>
              </a:spcAft>
              <a:buClr>
                <a:srgbClr val="170981"/>
              </a:buClr>
              <a:buSzPts val="1200"/>
              <a:buFont typeface="Noto Sans Symbols"/>
              <a:buChar char="▪"/>
            </a:pPr>
            <a:r>
              <a:rPr lang="en-US" sz="1500">
                <a:solidFill>
                  <a:schemeClr val="dk1"/>
                </a:solidFill>
                <a:latin typeface="Calibri"/>
                <a:ea typeface="Calibri"/>
                <a:cs typeface="Calibri"/>
                <a:sym typeface="Calibri"/>
              </a:rPr>
              <a:t>Re-trainable Systems: </a:t>
            </a:r>
            <a:r>
              <a:rPr lang="en-US" sz="1500" u="sng">
                <a:solidFill>
                  <a:schemeClr val="dk1"/>
                </a:solidFill>
                <a:hlinkClick r:id="rId5">
                  <a:extLst>
                    <a:ext uri="{A12FA001-AC4F-418D-AE19-62706E023703}">
                      <ahyp:hlinkClr xmlns:ahyp="http://schemas.microsoft.com/office/drawing/2018/hyperlinkcolor" xmlns="" val="tx"/>
                    </a:ext>
                  </a:extLst>
                </a:hlinkClick>
              </a:rPr>
              <a:t>http://159.89.180.81:3300/elisa_ie/api</a:t>
            </a:r>
            <a:endParaRPr sz="1500">
              <a:solidFill>
                <a:schemeClr val="dk1"/>
              </a:solidFill>
            </a:endParaRPr>
          </a:p>
          <a:p>
            <a:pPr marL="342900" lvl="0" indent="-342900" algn="l" rtl="0">
              <a:lnSpc>
                <a:spcPct val="80000"/>
              </a:lnSpc>
              <a:spcBef>
                <a:spcPts val="300"/>
              </a:spcBef>
              <a:spcAft>
                <a:spcPts val="0"/>
              </a:spcAft>
              <a:buClr>
                <a:srgbClr val="170981"/>
              </a:buClr>
              <a:buSzPts val="1200"/>
              <a:buFont typeface="Noto Sans Symbols"/>
              <a:buChar char="▪"/>
            </a:pPr>
            <a:r>
              <a:rPr lang="en-US" sz="1500">
                <a:solidFill>
                  <a:schemeClr val="dk1"/>
                </a:solidFill>
                <a:latin typeface="Calibri"/>
                <a:ea typeface="Calibri"/>
                <a:cs typeface="Calibri"/>
                <a:sym typeface="Calibri"/>
              </a:rPr>
              <a:t>Demos: </a:t>
            </a:r>
            <a:r>
              <a:rPr lang="en-US" sz="1500" u="sng">
                <a:solidFill>
                  <a:schemeClr val="dk1"/>
                </a:solidFill>
                <a:hlinkClick r:id="rId6">
                  <a:extLst>
                    <a:ext uri="{A12FA001-AC4F-418D-AE19-62706E023703}">
                      <ahyp:hlinkClr xmlns:ahyp="http://schemas.microsoft.com/office/drawing/2018/hyperlinkcolor" xmlns="" val="tx"/>
                    </a:ext>
                  </a:extLst>
                </a:hlinkClick>
              </a:rPr>
              <a:t>http://159.89.180.81:3300/elisa_ie</a:t>
            </a:r>
            <a:endParaRPr sz="1500">
              <a:solidFill>
                <a:schemeClr val="dk1"/>
              </a:solidFill>
            </a:endParaRPr>
          </a:p>
          <a:p>
            <a:pPr marL="342900" lvl="0" indent="-342900" algn="l" rtl="0">
              <a:lnSpc>
                <a:spcPct val="80000"/>
              </a:lnSpc>
              <a:spcBef>
                <a:spcPts val="300"/>
              </a:spcBef>
              <a:spcAft>
                <a:spcPts val="0"/>
              </a:spcAft>
              <a:buClr>
                <a:srgbClr val="170981"/>
              </a:buClr>
              <a:buSzPts val="1200"/>
              <a:buFont typeface="Noto Sans Symbols"/>
              <a:buChar char="▪"/>
            </a:pPr>
            <a:r>
              <a:rPr lang="en-US" sz="1500">
                <a:solidFill>
                  <a:schemeClr val="dk1"/>
                </a:solidFill>
              </a:rPr>
              <a:t>Heat map: </a:t>
            </a:r>
            <a:r>
              <a:rPr lang="en-US" sz="1500" u="sng">
                <a:solidFill>
                  <a:schemeClr val="dk1"/>
                </a:solidFill>
                <a:hlinkClick r:id="rId7">
                  <a:extLst>
                    <a:ext uri="{A12FA001-AC4F-418D-AE19-62706E023703}">
                      <ahyp:hlinkClr xmlns:ahyp="http://schemas.microsoft.com/office/drawing/2018/hyperlinkcolor" xmlns="" val="tx"/>
                    </a:ext>
                  </a:extLst>
                </a:hlinkClick>
              </a:rPr>
              <a:t>http://159.89.180.81:8080/</a:t>
            </a:r>
            <a:endParaRPr sz="1500">
              <a:solidFill>
                <a:schemeClr val="dk1"/>
              </a:solidFill>
            </a:endParaRPr>
          </a:p>
          <a:p>
            <a:pPr marL="342900" lvl="0" indent="-266700" algn="l" rtl="0">
              <a:lnSpc>
                <a:spcPct val="80000"/>
              </a:lnSpc>
              <a:spcBef>
                <a:spcPts val="300"/>
              </a:spcBef>
              <a:spcAft>
                <a:spcPts val="0"/>
              </a:spcAft>
              <a:buClr>
                <a:srgbClr val="170981"/>
              </a:buClr>
              <a:buSzPts val="1200"/>
              <a:buFont typeface="Noto Sans Symbols"/>
              <a:buNone/>
            </a:pPr>
            <a:endParaRPr sz="1500">
              <a:solidFill>
                <a:schemeClr val="dk1"/>
              </a:solidFill>
            </a:endParaRPr>
          </a:p>
        </p:txBody>
      </p:sp>
      <p:sp>
        <p:nvSpPr>
          <p:cNvPr id="2525" name="Google Shape;2525;p172"/>
          <p:cNvSpPr txBox="1">
            <a:spLocks noGrp="1"/>
          </p:cNvSpPr>
          <p:nvPr>
            <p:ph type="title"/>
          </p:nvPr>
        </p:nvSpPr>
        <p:spPr>
          <a:xfrm>
            <a:off x="676894" y="0"/>
            <a:ext cx="11424062" cy="904649"/>
          </a:xfrm>
          <a:prstGeom prst="rect">
            <a:avLst/>
          </a:prstGeom>
          <a:noFill/>
          <a:ln>
            <a:noFill/>
          </a:ln>
        </p:spPr>
        <p:txBody>
          <a:bodyPr spcFirstLastPara="1" wrap="square" lIns="91425" tIns="45700" rIns="91425" bIns="45700" anchor="ctr" anchorCtr="0">
            <a:noAutofit/>
          </a:bodyPr>
          <a:lstStyle/>
          <a:p>
            <a:pPr marL="0" marR="0" lvl="0" indent="0" rtl="0">
              <a:lnSpc>
                <a:spcPct val="90000"/>
              </a:lnSpc>
              <a:spcBef>
                <a:spcPts val="0"/>
              </a:spcBef>
              <a:spcAft>
                <a:spcPts val="0"/>
              </a:spcAft>
              <a:buClr>
                <a:schemeClr val="dk1"/>
              </a:buClr>
              <a:buSzPts val="3000"/>
              <a:buFont typeface="Calibri"/>
              <a:buNone/>
            </a:pPr>
            <a:r>
              <a:rPr lang="en-US" sz="3000" b="1" dirty="0">
                <a:solidFill>
                  <a:srgbClr val="C00000"/>
                </a:solidFill>
              </a:rPr>
              <a:t>Demo 2: Event Heatmap for Disaster Relief</a:t>
            </a:r>
            <a:endParaRPr sz="3000" b="1" dirty="0">
              <a:solidFill>
                <a:srgbClr val="C00000"/>
              </a:solidFill>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2530"/>
        <p:cNvGrpSpPr/>
        <p:nvPr/>
      </p:nvGrpSpPr>
      <p:grpSpPr>
        <a:xfrm>
          <a:off x="0" y="0"/>
          <a:ext cx="0" cy="0"/>
          <a:chOff x="0" y="0"/>
          <a:chExt cx="0" cy="0"/>
        </a:xfrm>
      </p:grpSpPr>
      <p:sp>
        <p:nvSpPr>
          <p:cNvPr id="2531" name="Google Shape;2531;p173"/>
          <p:cNvSpPr txBox="1">
            <a:spLocks noGrp="1"/>
          </p:cNvSpPr>
          <p:nvPr>
            <p:ph type="title"/>
          </p:nvPr>
        </p:nvSpPr>
        <p:spPr>
          <a:xfrm>
            <a:off x="687050" y="55567"/>
            <a:ext cx="9980951" cy="1143000"/>
          </a:xfrm>
          <a:prstGeom prst="rect">
            <a:avLst/>
          </a:prstGeom>
          <a:no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Clr>
                <a:schemeClr val="dk1"/>
              </a:buClr>
              <a:buSzPts val="3200"/>
              <a:buFont typeface="Calibri"/>
              <a:buNone/>
            </a:pPr>
            <a:r>
              <a:rPr lang="en-US" sz="3200" b="1" dirty="0">
                <a:solidFill>
                  <a:srgbClr val="C00000"/>
                </a:solidFill>
              </a:rPr>
              <a:t>Software and Resources</a:t>
            </a:r>
            <a:endParaRPr sz="3200" b="1" dirty="0">
              <a:solidFill>
                <a:srgbClr val="C00000"/>
              </a:solidFill>
            </a:endParaRPr>
          </a:p>
        </p:txBody>
      </p:sp>
      <p:sp>
        <p:nvSpPr>
          <p:cNvPr id="2532" name="Google Shape;2532;p173"/>
          <p:cNvSpPr txBox="1">
            <a:spLocks noGrp="1"/>
          </p:cNvSpPr>
          <p:nvPr>
            <p:ph type="body" idx="1"/>
          </p:nvPr>
        </p:nvSpPr>
        <p:spPr>
          <a:xfrm>
            <a:off x="687050" y="1198567"/>
            <a:ext cx="10990288" cy="466534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170981"/>
              </a:buClr>
              <a:buSzPts val="1776"/>
              <a:buFont typeface="Arial"/>
              <a:buChar char="•"/>
            </a:pPr>
            <a:r>
              <a:rPr lang="en-US" sz="2800" dirty="0">
                <a:solidFill>
                  <a:schemeClr val="dk1"/>
                </a:solidFill>
                <a:latin typeface="Calibri"/>
                <a:ea typeface="Calibri"/>
                <a:cs typeface="Calibri"/>
                <a:sym typeface="Calibri"/>
              </a:rPr>
              <a:t>KAIROS RESIN Cross-document Cross-lingual Cross-media Information Extraction system (Wen et al., NAACL2021 demo)</a:t>
            </a:r>
            <a:endParaRPr dirty="0"/>
          </a:p>
          <a:p>
            <a:pPr marL="685800" lvl="1" indent="-228600" algn="l" rtl="0">
              <a:lnSpc>
                <a:spcPct val="90000"/>
              </a:lnSpc>
              <a:spcBef>
                <a:spcPts val="0"/>
              </a:spcBef>
              <a:spcAft>
                <a:spcPts val="0"/>
              </a:spcAft>
              <a:buClr>
                <a:srgbClr val="170981"/>
              </a:buClr>
              <a:buSzPts val="1776"/>
              <a:buFont typeface="Arial"/>
              <a:buChar char="•"/>
            </a:pPr>
            <a:r>
              <a:rPr lang="en-US" dirty="0">
                <a:solidFill>
                  <a:schemeClr val="dk1"/>
                </a:solidFill>
              </a:rPr>
              <a:t> https://</a:t>
            </a:r>
            <a:r>
              <a:rPr lang="en-US" dirty="0" err="1">
                <a:solidFill>
                  <a:schemeClr val="dk1"/>
                </a:solidFill>
              </a:rPr>
              <a:t>github.com</a:t>
            </a:r>
            <a:r>
              <a:rPr lang="en-US" dirty="0">
                <a:solidFill>
                  <a:schemeClr val="dk1"/>
                </a:solidFill>
              </a:rPr>
              <a:t>/RESIN-KAIROS/RESIN-pipeline-public</a:t>
            </a:r>
            <a:endParaRPr dirty="0">
              <a:solidFill>
                <a:schemeClr val="dk1"/>
              </a:solidFill>
              <a:latin typeface="Calibri"/>
              <a:ea typeface="Calibri"/>
              <a:cs typeface="Calibri"/>
              <a:sym typeface="Calibri"/>
            </a:endParaRPr>
          </a:p>
          <a:p>
            <a:pPr marL="228600" lvl="0" indent="-228600" algn="l" rtl="0">
              <a:lnSpc>
                <a:spcPct val="90000"/>
              </a:lnSpc>
              <a:spcBef>
                <a:spcPts val="0"/>
              </a:spcBef>
              <a:spcAft>
                <a:spcPts val="0"/>
              </a:spcAft>
              <a:buClr>
                <a:srgbClr val="170981"/>
              </a:buClr>
              <a:buSzPts val="1776"/>
              <a:buFont typeface="Arial"/>
              <a:buChar char="•"/>
            </a:pPr>
            <a:r>
              <a:rPr lang="en-US" sz="2800" dirty="0">
                <a:solidFill>
                  <a:schemeClr val="dk1"/>
                </a:solidFill>
                <a:latin typeface="Calibri"/>
                <a:ea typeface="Calibri"/>
                <a:cs typeface="Calibri"/>
                <a:sym typeface="Calibri"/>
              </a:rPr>
              <a:t>Joint Neural Information Extraction system (Lin et al., ACL2020)</a:t>
            </a:r>
            <a:endParaRPr dirty="0"/>
          </a:p>
          <a:p>
            <a:pPr marL="685800" lvl="1" indent="-228600" algn="l" rtl="0">
              <a:lnSpc>
                <a:spcPct val="90000"/>
              </a:lnSpc>
              <a:spcBef>
                <a:spcPts val="0"/>
              </a:spcBef>
              <a:spcAft>
                <a:spcPts val="0"/>
              </a:spcAft>
              <a:buClr>
                <a:srgbClr val="170981"/>
              </a:buClr>
              <a:buSzPts val="1776"/>
              <a:buFont typeface="Arial"/>
              <a:buChar char="•"/>
            </a:pPr>
            <a:r>
              <a:rPr lang="en-US" u="sng" dirty="0">
                <a:solidFill>
                  <a:schemeClr val="hlink"/>
                </a:solidFill>
                <a:hlinkClick r:id="rId3"/>
              </a:rPr>
              <a:t>http://blender.cs.illinois.edu/software/oneie/</a:t>
            </a:r>
            <a:endParaRPr sz="2800" dirty="0">
              <a:solidFill>
                <a:schemeClr val="dk1"/>
              </a:solidFill>
              <a:latin typeface="Calibri"/>
              <a:ea typeface="Calibri"/>
              <a:cs typeface="Calibri"/>
              <a:sym typeface="Calibri"/>
            </a:endParaRPr>
          </a:p>
          <a:p>
            <a:pPr marL="228600" lvl="0" indent="-228600" algn="l" rtl="0">
              <a:lnSpc>
                <a:spcPct val="90000"/>
              </a:lnSpc>
              <a:spcBef>
                <a:spcPts val="0"/>
              </a:spcBef>
              <a:spcAft>
                <a:spcPts val="0"/>
              </a:spcAft>
              <a:buClr>
                <a:srgbClr val="170981"/>
              </a:buClr>
              <a:buSzPts val="1776"/>
              <a:buFont typeface="Arial"/>
              <a:buChar char="•"/>
            </a:pPr>
            <a:r>
              <a:rPr lang="en-US" sz="3200" dirty="0">
                <a:solidFill>
                  <a:schemeClr val="dk1"/>
                </a:solidFill>
                <a:latin typeface="Calibri"/>
                <a:ea typeface="Calibri"/>
                <a:cs typeface="Calibri"/>
                <a:sym typeface="Calibri"/>
              </a:rPr>
              <a:t>GAIA Multimedia Event Extraction system and new benchmark with annotated data set (Li et al., ACL2020 demo)</a:t>
            </a:r>
            <a:endParaRPr dirty="0"/>
          </a:p>
          <a:p>
            <a:pPr marL="685800" lvl="1" indent="-228600" algn="l" rtl="0">
              <a:lnSpc>
                <a:spcPct val="90000"/>
              </a:lnSpc>
              <a:spcBef>
                <a:spcPts val="500"/>
              </a:spcBef>
              <a:spcAft>
                <a:spcPts val="0"/>
              </a:spcAft>
              <a:buClr>
                <a:schemeClr val="dk1"/>
              </a:buClr>
              <a:buSzPts val="1600"/>
              <a:buChar char="•"/>
            </a:pPr>
            <a:r>
              <a:rPr lang="en-US" sz="1600" dirty="0"/>
              <a:t>GitHub: </a:t>
            </a:r>
            <a:r>
              <a:rPr lang="en-US" sz="1600" u="sng" dirty="0">
                <a:solidFill>
                  <a:schemeClr val="hlink"/>
                </a:solidFill>
                <a:hlinkClick r:id="rId4"/>
              </a:rPr>
              <a:t>https://github.com/GAIA-AIDA/uiuc_ie_pipeline_fine_grained</a:t>
            </a:r>
            <a:endParaRPr sz="1600" dirty="0"/>
          </a:p>
          <a:p>
            <a:pPr marL="685800" lvl="1" indent="-228600" algn="l" rtl="0">
              <a:lnSpc>
                <a:spcPct val="90000"/>
              </a:lnSpc>
              <a:spcBef>
                <a:spcPts val="500"/>
              </a:spcBef>
              <a:spcAft>
                <a:spcPts val="0"/>
              </a:spcAft>
              <a:buClr>
                <a:schemeClr val="dk1"/>
              </a:buClr>
              <a:buSzPts val="1600"/>
              <a:buChar char="•"/>
            </a:pPr>
            <a:r>
              <a:rPr lang="en-US" sz="1600" dirty="0"/>
              <a:t>Text IE </a:t>
            </a:r>
            <a:r>
              <a:rPr lang="en-US" sz="1600" dirty="0" err="1"/>
              <a:t>DockerHub</a:t>
            </a:r>
            <a:r>
              <a:rPr lang="en-US" sz="1600" dirty="0"/>
              <a:t>: </a:t>
            </a:r>
            <a:r>
              <a:rPr lang="en-US" sz="1600" u="sng" dirty="0">
                <a:solidFill>
                  <a:schemeClr val="hlink"/>
                </a:solidFill>
                <a:hlinkClick r:id="rId5"/>
              </a:rPr>
              <a:t>https://hub.docker.com/orgs/blendernlp/</a:t>
            </a:r>
            <a:endParaRPr sz="1600" dirty="0"/>
          </a:p>
          <a:p>
            <a:pPr marL="685800" lvl="1" indent="-228600" algn="l" rtl="0">
              <a:lnSpc>
                <a:spcPct val="90000"/>
              </a:lnSpc>
              <a:spcBef>
                <a:spcPts val="500"/>
              </a:spcBef>
              <a:spcAft>
                <a:spcPts val="0"/>
              </a:spcAft>
              <a:buClr>
                <a:schemeClr val="dk1"/>
              </a:buClr>
              <a:buSzPts val="1600"/>
              <a:buChar char="•"/>
            </a:pPr>
            <a:r>
              <a:rPr lang="en-US" sz="1600" dirty="0"/>
              <a:t>Visual IE repositories: </a:t>
            </a:r>
            <a:r>
              <a:rPr lang="en-US" sz="1600" u="sng" dirty="0">
                <a:solidFill>
                  <a:schemeClr val="hlink"/>
                </a:solidFill>
                <a:hlinkClick r:id="rId6"/>
              </a:rPr>
              <a:t>https://hub.docker.com/u/dannapierskitoptal</a:t>
            </a:r>
            <a:endParaRPr sz="1600" dirty="0"/>
          </a:p>
        </p:txBody>
      </p:sp>
      <p:sp>
        <p:nvSpPr>
          <p:cNvPr id="2533" name="Google Shape;2533;p173"/>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1" i="0" u="none" strike="noStrike" cap="none">
                <a:solidFill>
                  <a:srgbClr val="000000"/>
                </a:solidFill>
                <a:latin typeface="Calibri"/>
                <a:ea typeface="Calibri"/>
                <a:cs typeface="Calibri"/>
                <a:sym typeface="Calibri"/>
              </a:rPr>
              <a:t>154</a:t>
            </a:fld>
            <a:endParaRPr sz="1400" b="1" i="0" u="none" strike="noStrike" cap="none">
              <a:solidFill>
                <a:srgbClr val="000000"/>
              </a:solidFill>
              <a:latin typeface="Calibri"/>
              <a:ea typeface="Calibri"/>
              <a:cs typeface="Calibri"/>
              <a:sym typeface="Calibri"/>
            </a:endParaRPr>
          </a:p>
        </p:txBody>
      </p:sp>
      <p:sp>
        <p:nvSpPr>
          <p:cNvPr id="2" name="Slide Number Placeholder 1">
            <a:extLst>
              <a:ext uri="{FF2B5EF4-FFF2-40B4-BE49-F238E27FC236}">
                <a16:creationId xmlns:a16="http://schemas.microsoft.com/office/drawing/2014/main" xmlns="" id="{F21E5D55-CF1F-574F-A54F-3CC698A4AA00}"/>
              </a:ext>
            </a:extLst>
          </p:cNvPr>
          <p:cNvSpPr>
            <a:spLocks noGrp="1"/>
          </p:cNvSpPr>
          <p:nvPr>
            <p:ph type="sldNum" sz="quarter" idx="12"/>
          </p:nvPr>
        </p:nvSpPr>
        <p:spPr/>
        <p:txBody>
          <a:bodyPr/>
          <a:lstStyle/>
          <a:p>
            <a:fld id="{4C15419E-54D6-8648-ABFB-BEF58E3E877E}" type="slidenum">
              <a:rPr lang="en-US" smtClean="0"/>
              <a:t>154</a:t>
            </a:fld>
            <a:endParaRPr lang="en-US"/>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DEAEF938-7EC6-1441-87BE-2824800107C5}"/>
              </a:ext>
            </a:extLst>
          </p:cNvPr>
          <p:cNvSpPr/>
          <p:nvPr/>
        </p:nvSpPr>
        <p:spPr bwMode="hidden">
          <a:xfrm>
            <a:off x="2877363" y="2509361"/>
            <a:ext cx="6448177" cy="1338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4472C4"/>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
        <p:nvSpPr>
          <p:cNvPr id="3" name="矩形 2">
            <a:extLst>
              <a:ext uri="{FF2B5EF4-FFF2-40B4-BE49-F238E27FC236}">
                <a16:creationId xmlns:a16="http://schemas.microsoft.com/office/drawing/2014/main" xmlns="" id="{C7E53BB1-428E-674E-A58B-518CCE62E23E}"/>
              </a:ext>
            </a:extLst>
          </p:cNvPr>
          <p:cNvSpPr/>
          <p:nvPr/>
        </p:nvSpPr>
        <p:spPr bwMode="hidden">
          <a:xfrm>
            <a:off x="2877363" y="4218738"/>
            <a:ext cx="6448177" cy="1338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
        <p:nvSpPr>
          <p:cNvPr id="5" name="文本框 4">
            <a:extLst>
              <a:ext uri="{FF2B5EF4-FFF2-40B4-BE49-F238E27FC236}">
                <a16:creationId xmlns:a16="http://schemas.microsoft.com/office/drawing/2014/main" xmlns="" id="{4E10AC86-D3CA-8045-AE24-F50A6C66D40B}"/>
              </a:ext>
            </a:extLst>
          </p:cNvPr>
          <p:cNvSpPr txBox="1"/>
          <p:nvPr/>
        </p:nvSpPr>
        <p:spPr bwMode="hidden">
          <a:xfrm>
            <a:off x="2877363" y="2769245"/>
            <a:ext cx="6448178" cy="1323439"/>
          </a:xfrm>
          <a:prstGeom prst="rect">
            <a:avLst/>
          </a:prstGeom>
          <a:noFill/>
        </p:spPr>
        <p:txBody>
          <a:bodyPr wrap="square" rtlCol="0">
            <a:spAutoFit/>
          </a:bodyPr>
          <a:lstStyle/>
          <a:p>
            <a:pPr lvl="0" algn="ctr">
              <a:defRPr/>
            </a:pPr>
            <a:r>
              <a:rPr lang="en-US" sz="4000" b="1" dirty="0">
                <a:solidFill>
                  <a:srgbClr val="C00000"/>
                </a:solidFill>
              </a:rPr>
              <a:t>Machine Reading Comprehension</a:t>
            </a:r>
            <a:endParaRPr lang="zh-CN" altLang="en-US" sz="4000" b="1" dirty="0">
              <a:solidFill>
                <a:srgbClr val="C00000"/>
              </a:solidFill>
            </a:endParaRPr>
          </a:p>
        </p:txBody>
      </p:sp>
      <p:sp>
        <p:nvSpPr>
          <p:cNvPr id="8" name="灯片编号占位符 7">
            <a:extLst>
              <a:ext uri="{FF2B5EF4-FFF2-40B4-BE49-F238E27FC236}">
                <a16:creationId xmlns:a16="http://schemas.microsoft.com/office/drawing/2014/main" xmlns="" id="{433737DF-17C8-48FF-B2B9-224284DB85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FE37F2-1F69-A747-B276-7CCC19A0C558}" type="slidenum">
              <a:rPr kumimoji="1" lang="zh-CN" altLang="en-US" sz="1200" b="0" i="0" u="none" strike="noStrike" kern="1200" cap="none" spc="0" normalizeH="0" baseline="0" noProof="0" smtClean="0">
                <a:ln>
                  <a:noFill/>
                </a:ln>
                <a:solidFill>
                  <a:prstClr val="black">
                    <a:tint val="75000"/>
                  </a:prstClr>
                </a:solidFill>
                <a:effectLst/>
                <a:uLnTx/>
                <a:uFillTx/>
                <a:latin typeface="Helvetica" panose="020B0604020202020204" pitchFamily="34" charset="0"/>
                <a:ea typeface="等线" panose="02010600030101010101" pitchFamily="2" charset="-122"/>
                <a:cs typeface="Helvetica"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1" lang="zh-CN" altLang="en-US" sz="1200" b="0" i="0" u="none" strike="noStrike" kern="1200" cap="none" spc="0" normalizeH="0" baseline="0" noProof="0" dirty="0">
              <a:ln>
                <a:noFill/>
              </a:ln>
              <a:solidFill>
                <a:prstClr val="black">
                  <a:tint val="75000"/>
                </a:prstClr>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Tree>
    <p:extLst>
      <p:ext uri="{BB962C8B-B14F-4D97-AF65-F5344CB8AC3E}">
        <p14:creationId xmlns:p14="http://schemas.microsoft.com/office/powerpoint/2010/main" val="111873363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A641D4-AF8E-F04D-916D-E009939BBCFC}"/>
              </a:ext>
            </a:extLst>
          </p:cNvPr>
          <p:cNvSpPr>
            <a:spLocks noGrp="1"/>
          </p:cNvSpPr>
          <p:nvPr>
            <p:ph type="title"/>
          </p:nvPr>
        </p:nvSpPr>
        <p:spPr/>
        <p:txBody>
          <a:bodyPr>
            <a:normAutofit/>
          </a:bodyPr>
          <a:lstStyle/>
          <a:p>
            <a:r>
              <a:rPr lang="en-US" b="1" spc="-253" dirty="0">
                <a:solidFill>
                  <a:srgbClr val="C00000"/>
                </a:solidFill>
              </a:rPr>
              <a:t>Machine Reading Comprehension (MRC)</a:t>
            </a:r>
          </a:p>
        </p:txBody>
      </p:sp>
      <p:sp>
        <p:nvSpPr>
          <p:cNvPr id="4" name="Slide Number Placeholder 3">
            <a:extLst>
              <a:ext uri="{FF2B5EF4-FFF2-40B4-BE49-F238E27FC236}">
                <a16:creationId xmlns:a16="http://schemas.microsoft.com/office/drawing/2014/main" xmlns="" id="{E087FB2E-A7D0-D74B-8BE9-B58FE4DB904B}"/>
              </a:ext>
            </a:extLst>
          </p:cNvPr>
          <p:cNvSpPr>
            <a:spLocks noGrp="1"/>
          </p:cNvSpPr>
          <p:nvPr>
            <p:ph type="sldNum" sz="quarter" idx="12"/>
          </p:nvPr>
        </p:nvSpPr>
        <p:spPr/>
        <p:txBody>
          <a:bodyPr/>
          <a:lstStyle/>
          <a:p>
            <a:fld id="{89057327-5C45-3844-9BAD-8A2E33F71C3A}" type="slidenum">
              <a:rPr lang="en-US" smtClean="0"/>
              <a:t>156</a:t>
            </a:fld>
            <a:endParaRPr lang="en-US"/>
          </a:p>
        </p:txBody>
      </p:sp>
      <p:sp>
        <p:nvSpPr>
          <p:cNvPr id="5" name="TextBox 4">
            <a:extLst>
              <a:ext uri="{FF2B5EF4-FFF2-40B4-BE49-F238E27FC236}">
                <a16:creationId xmlns:a16="http://schemas.microsoft.com/office/drawing/2014/main" xmlns="" id="{1CB7EDD6-85AA-2741-8179-8D99AEAF8E78}"/>
              </a:ext>
            </a:extLst>
          </p:cNvPr>
          <p:cNvSpPr txBox="1"/>
          <p:nvPr/>
        </p:nvSpPr>
        <p:spPr>
          <a:xfrm>
            <a:off x="1861457" y="2294164"/>
            <a:ext cx="1091004" cy="369332"/>
          </a:xfrm>
          <a:prstGeom prst="rect">
            <a:avLst/>
          </a:prstGeom>
          <a:noFill/>
        </p:spPr>
        <p:txBody>
          <a:bodyPr wrap="none" rtlCol="0">
            <a:spAutoFit/>
          </a:bodyPr>
          <a:lstStyle/>
          <a:p>
            <a:r>
              <a:rPr lang="en-US" dirty="0"/>
              <a:t>Question </a:t>
            </a:r>
          </a:p>
        </p:txBody>
      </p:sp>
      <p:sp>
        <p:nvSpPr>
          <p:cNvPr id="6" name="Rectangle 5">
            <a:extLst>
              <a:ext uri="{FF2B5EF4-FFF2-40B4-BE49-F238E27FC236}">
                <a16:creationId xmlns:a16="http://schemas.microsoft.com/office/drawing/2014/main" xmlns="" id="{F8AE9F85-6B56-DB47-A63F-D467FD1A69E8}"/>
              </a:ext>
            </a:extLst>
          </p:cNvPr>
          <p:cNvSpPr/>
          <p:nvPr/>
        </p:nvSpPr>
        <p:spPr>
          <a:xfrm>
            <a:off x="4229099" y="1951264"/>
            <a:ext cx="2016579"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MRC System</a:t>
            </a:r>
          </a:p>
        </p:txBody>
      </p:sp>
      <p:sp>
        <p:nvSpPr>
          <p:cNvPr id="7" name="Can 6">
            <a:extLst>
              <a:ext uri="{FF2B5EF4-FFF2-40B4-BE49-F238E27FC236}">
                <a16:creationId xmlns:a16="http://schemas.microsoft.com/office/drawing/2014/main" xmlns="" id="{78526432-F2C6-0D46-877C-E066A1977BCB}"/>
              </a:ext>
            </a:extLst>
          </p:cNvPr>
          <p:cNvSpPr/>
          <p:nvPr/>
        </p:nvSpPr>
        <p:spPr>
          <a:xfrm>
            <a:off x="4433207" y="3972511"/>
            <a:ext cx="1662793" cy="808264"/>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Resources</a:t>
            </a:r>
          </a:p>
        </p:txBody>
      </p:sp>
      <p:sp>
        <p:nvSpPr>
          <p:cNvPr id="8" name="TextBox 7">
            <a:extLst>
              <a:ext uri="{FF2B5EF4-FFF2-40B4-BE49-F238E27FC236}">
                <a16:creationId xmlns:a16="http://schemas.microsoft.com/office/drawing/2014/main" xmlns="" id="{DF575FF1-901B-2842-A374-AEE6086FBDC4}"/>
              </a:ext>
            </a:extLst>
          </p:cNvPr>
          <p:cNvSpPr txBox="1"/>
          <p:nvPr/>
        </p:nvSpPr>
        <p:spPr>
          <a:xfrm>
            <a:off x="7670919" y="2289112"/>
            <a:ext cx="939681" cy="369332"/>
          </a:xfrm>
          <a:prstGeom prst="rect">
            <a:avLst/>
          </a:prstGeom>
          <a:noFill/>
        </p:spPr>
        <p:txBody>
          <a:bodyPr wrap="none" rtlCol="0">
            <a:spAutoFit/>
          </a:bodyPr>
          <a:lstStyle/>
          <a:p>
            <a:r>
              <a:rPr lang="en-US" dirty="0"/>
              <a:t>Answer </a:t>
            </a:r>
          </a:p>
        </p:txBody>
      </p:sp>
      <p:sp>
        <p:nvSpPr>
          <p:cNvPr id="11" name="Right Arrow 10">
            <a:extLst>
              <a:ext uri="{FF2B5EF4-FFF2-40B4-BE49-F238E27FC236}">
                <a16:creationId xmlns:a16="http://schemas.microsoft.com/office/drawing/2014/main" xmlns="" id="{D52DE347-46D1-534C-91D1-71812A431FB1}"/>
              </a:ext>
            </a:extLst>
          </p:cNvPr>
          <p:cNvSpPr/>
          <p:nvPr/>
        </p:nvSpPr>
        <p:spPr>
          <a:xfrm>
            <a:off x="3193595" y="2346262"/>
            <a:ext cx="595993" cy="2550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ight Arrow 11">
            <a:extLst>
              <a:ext uri="{FF2B5EF4-FFF2-40B4-BE49-F238E27FC236}">
                <a16:creationId xmlns:a16="http://schemas.microsoft.com/office/drawing/2014/main" xmlns="" id="{B60AD6AB-7E3C-E647-802D-98CA65CF7145}"/>
              </a:ext>
            </a:extLst>
          </p:cNvPr>
          <p:cNvSpPr/>
          <p:nvPr/>
        </p:nvSpPr>
        <p:spPr>
          <a:xfrm>
            <a:off x="6626390" y="2346262"/>
            <a:ext cx="595993" cy="2550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Up-Down Arrow 13">
            <a:extLst>
              <a:ext uri="{FF2B5EF4-FFF2-40B4-BE49-F238E27FC236}">
                <a16:creationId xmlns:a16="http://schemas.microsoft.com/office/drawing/2014/main" xmlns="" id="{3CB11922-D555-464E-97E0-88B2C26FCDE9}"/>
              </a:ext>
            </a:extLst>
          </p:cNvPr>
          <p:cNvSpPr/>
          <p:nvPr/>
        </p:nvSpPr>
        <p:spPr>
          <a:xfrm>
            <a:off x="5124644" y="3028042"/>
            <a:ext cx="279918" cy="734786"/>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203426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D44CF1-FD02-E34B-9624-E4DC375B6097}"/>
              </a:ext>
            </a:extLst>
          </p:cNvPr>
          <p:cNvSpPr>
            <a:spLocks noGrp="1"/>
          </p:cNvSpPr>
          <p:nvPr>
            <p:ph type="title"/>
          </p:nvPr>
        </p:nvSpPr>
        <p:spPr/>
        <p:txBody>
          <a:bodyPr/>
          <a:lstStyle/>
          <a:p>
            <a:r>
              <a:rPr lang="en-US" b="1" spc="-253" dirty="0">
                <a:solidFill>
                  <a:srgbClr val="C00000"/>
                </a:solidFill>
              </a:rPr>
              <a:t>Multi-Hop Reading Comprehension: </a:t>
            </a:r>
            <a:r>
              <a:rPr lang="en-US" b="1" spc="-253" dirty="0" err="1">
                <a:solidFill>
                  <a:srgbClr val="C00000"/>
                </a:solidFill>
              </a:rPr>
              <a:t>WikiHop</a:t>
            </a:r>
            <a:endParaRPr lang="en-US" b="1" spc="-253" dirty="0">
              <a:solidFill>
                <a:srgbClr val="C00000"/>
              </a:solidFill>
            </a:endParaRPr>
          </a:p>
        </p:txBody>
      </p:sp>
      <p:sp>
        <p:nvSpPr>
          <p:cNvPr id="4" name="Slide Number Placeholder 3">
            <a:extLst>
              <a:ext uri="{FF2B5EF4-FFF2-40B4-BE49-F238E27FC236}">
                <a16:creationId xmlns:a16="http://schemas.microsoft.com/office/drawing/2014/main" xmlns="" id="{49B61643-0E26-D646-B112-E0C3C03CFBBF}"/>
              </a:ext>
            </a:extLst>
          </p:cNvPr>
          <p:cNvSpPr>
            <a:spLocks noGrp="1"/>
          </p:cNvSpPr>
          <p:nvPr>
            <p:ph type="sldNum" sz="quarter" idx="12"/>
          </p:nvPr>
        </p:nvSpPr>
        <p:spPr/>
        <p:txBody>
          <a:bodyPr/>
          <a:lstStyle/>
          <a:p>
            <a:fld id="{89057327-5C45-3844-9BAD-8A2E33F71C3A}" type="slidenum">
              <a:rPr lang="en-US" smtClean="0"/>
              <a:t>157</a:t>
            </a:fld>
            <a:endParaRPr lang="en-US"/>
          </a:p>
        </p:txBody>
      </p:sp>
      <p:sp>
        <p:nvSpPr>
          <p:cNvPr id="7" name="TextBox 6">
            <a:extLst>
              <a:ext uri="{FF2B5EF4-FFF2-40B4-BE49-F238E27FC236}">
                <a16:creationId xmlns:a16="http://schemas.microsoft.com/office/drawing/2014/main" xmlns="" id="{16DA2479-3C2A-0241-A3FC-C81D5F9D6699}"/>
              </a:ext>
            </a:extLst>
          </p:cNvPr>
          <p:cNvSpPr txBox="1"/>
          <p:nvPr/>
        </p:nvSpPr>
        <p:spPr>
          <a:xfrm>
            <a:off x="1861457" y="1808972"/>
            <a:ext cx="1091004" cy="369332"/>
          </a:xfrm>
          <a:prstGeom prst="rect">
            <a:avLst/>
          </a:prstGeom>
          <a:noFill/>
        </p:spPr>
        <p:txBody>
          <a:bodyPr wrap="none" rtlCol="0">
            <a:spAutoFit/>
          </a:bodyPr>
          <a:lstStyle/>
          <a:p>
            <a:r>
              <a:rPr lang="en-US" dirty="0"/>
              <a:t>Question </a:t>
            </a:r>
          </a:p>
        </p:txBody>
      </p:sp>
      <p:sp>
        <p:nvSpPr>
          <p:cNvPr id="8" name="Rectangle 7">
            <a:extLst>
              <a:ext uri="{FF2B5EF4-FFF2-40B4-BE49-F238E27FC236}">
                <a16:creationId xmlns:a16="http://schemas.microsoft.com/office/drawing/2014/main" xmlns="" id="{98FFEE1E-C2D3-CC44-9B10-1309B076A7D6}"/>
              </a:ext>
            </a:extLst>
          </p:cNvPr>
          <p:cNvSpPr/>
          <p:nvPr/>
        </p:nvSpPr>
        <p:spPr>
          <a:xfrm>
            <a:off x="4229099" y="1466072"/>
            <a:ext cx="2016579"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MRC System</a:t>
            </a:r>
          </a:p>
        </p:txBody>
      </p:sp>
      <p:sp>
        <p:nvSpPr>
          <p:cNvPr id="9" name="Can 8">
            <a:extLst>
              <a:ext uri="{FF2B5EF4-FFF2-40B4-BE49-F238E27FC236}">
                <a16:creationId xmlns:a16="http://schemas.microsoft.com/office/drawing/2014/main" xmlns="" id="{88EACF06-D35D-FF42-8058-84379BC82050}"/>
              </a:ext>
            </a:extLst>
          </p:cNvPr>
          <p:cNvSpPr/>
          <p:nvPr/>
        </p:nvSpPr>
        <p:spPr>
          <a:xfrm>
            <a:off x="5559590" y="3507145"/>
            <a:ext cx="1662793" cy="808264"/>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Wikidata</a:t>
            </a:r>
            <a:endParaRPr lang="en-US" dirty="0"/>
          </a:p>
        </p:txBody>
      </p:sp>
      <p:sp>
        <p:nvSpPr>
          <p:cNvPr id="10" name="TextBox 9">
            <a:extLst>
              <a:ext uri="{FF2B5EF4-FFF2-40B4-BE49-F238E27FC236}">
                <a16:creationId xmlns:a16="http://schemas.microsoft.com/office/drawing/2014/main" xmlns="" id="{72D069DC-4328-4D41-9248-A040A9216450}"/>
              </a:ext>
            </a:extLst>
          </p:cNvPr>
          <p:cNvSpPr txBox="1"/>
          <p:nvPr/>
        </p:nvSpPr>
        <p:spPr>
          <a:xfrm>
            <a:off x="7670919" y="1803920"/>
            <a:ext cx="939681" cy="369332"/>
          </a:xfrm>
          <a:prstGeom prst="rect">
            <a:avLst/>
          </a:prstGeom>
          <a:noFill/>
        </p:spPr>
        <p:txBody>
          <a:bodyPr wrap="none" rtlCol="0">
            <a:spAutoFit/>
          </a:bodyPr>
          <a:lstStyle/>
          <a:p>
            <a:r>
              <a:rPr lang="en-US" dirty="0"/>
              <a:t>Answer </a:t>
            </a:r>
          </a:p>
        </p:txBody>
      </p:sp>
      <p:sp>
        <p:nvSpPr>
          <p:cNvPr id="11" name="Right Arrow 10">
            <a:extLst>
              <a:ext uri="{FF2B5EF4-FFF2-40B4-BE49-F238E27FC236}">
                <a16:creationId xmlns:a16="http://schemas.microsoft.com/office/drawing/2014/main" xmlns="" id="{6C4853F4-437D-E54F-82CC-C47073503F3D}"/>
              </a:ext>
            </a:extLst>
          </p:cNvPr>
          <p:cNvSpPr/>
          <p:nvPr/>
        </p:nvSpPr>
        <p:spPr>
          <a:xfrm>
            <a:off x="3193595" y="1861070"/>
            <a:ext cx="595993" cy="2550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ight Arrow 11">
            <a:extLst>
              <a:ext uri="{FF2B5EF4-FFF2-40B4-BE49-F238E27FC236}">
                <a16:creationId xmlns:a16="http://schemas.microsoft.com/office/drawing/2014/main" xmlns="" id="{0408A0B8-EF8B-2243-9362-0A240C6BA202}"/>
              </a:ext>
            </a:extLst>
          </p:cNvPr>
          <p:cNvSpPr/>
          <p:nvPr/>
        </p:nvSpPr>
        <p:spPr>
          <a:xfrm>
            <a:off x="6626390" y="1861070"/>
            <a:ext cx="595993" cy="2550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Can 13">
            <a:extLst>
              <a:ext uri="{FF2B5EF4-FFF2-40B4-BE49-F238E27FC236}">
                <a16:creationId xmlns:a16="http://schemas.microsoft.com/office/drawing/2014/main" xmlns="" id="{BEA7645A-EFB0-F940-BCA9-C64BE1CC0787}"/>
              </a:ext>
            </a:extLst>
          </p:cNvPr>
          <p:cNvSpPr/>
          <p:nvPr/>
        </p:nvSpPr>
        <p:spPr>
          <a:xfrm>
            <a:off x="3491591" y="3507145"/>
            <a:ext cx="1662793" cy="808264"/>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Wikipedia</a:t>
            </a:r>
          </a:p>
        </p:txBody>
      </p:sp>
      <p:sp>
        <p:nvSpPr>
          <p:cNvPr id="15" name="Up-Down Arrow 14">
            <a:extLst>
              <a:ext uri="{FF2B5EF4-FFF2-40B4-BE49-F238E27FC236}">
                <a16:creationId xmlns:a16="http://schemas.microsoft.com/office/drawing/2014/main" xmlns="" id="{7219A3ED-F718-B647-B77F-A77271392695}"/>
              </a:ext>
            </a:extLst>
          </p:cNvPr>
          <p:cNvSpPr/>
          <p:nvPr/>
        </p:nvSpPr>
        <p:spPr>
          <a:xfrm>
            <a:off x="5097429" y="2542850"/>
            <a:ext cx="279918" cy="734786"/>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AA00DD60-7C49-624F-8F4F-9F8A362AAC4B}"/>
              </a:ext>
            </a:extLst>
          </p:cNvPr>
          <p:cNvSpPr/>
          <p:nvPr/>
        </p:nvSpPr>
        <p:spPr>
          <a:xfrm>
            <a:off x="302831" y="2281240"/>
            <a:ext cx="3926268" cy="523220"/>
          </a:xfrm>
          <a:prstGeom prst="rect">
            <a:avLst/>
          </a:prstGeom>
        </p:spPr>
        <p:txBody>
          <a:bodyPr wrap="none">
            <a:spAutoFit/>
          </a:bodyPr>
          <a:lstStyle/>
          <a:p>
            <a:r>
              <a:rPr lang="en-US" sz="1400" dirty="0">
                <a:latin typeface="CMSY10"/>
              </a:rPr>
              <a:t>  Q:     ⟨</a:t>
            </a:r>
            <a:r>
              <a:rPr lang="en-US" sz="1400" i="1" dirty="0">
                <a:latin typeface="CMMI10"/>
              </a:rPr>
              <a:t>source entity</a:t>
            </a:r>
            <a:r>
              <a:rPr lang="en-US" sz="1400" dirty="0">
                <a:latin typeface="CMMI10"/>
              </a:rPr>
              <a:t>, </a:t>
            </a:r>
            <a:r>
              <a:rPr lang="en-US" sz="1400" i="1" dirty="0">
                <a:latin typeface="CMMI10"/>
              </a:rPr>
              <a:t>relation</a:t>
            </a:r>
            <a:r>
              <a:rPr lang="en-US" sz="1400" dirty="0">
                <a:latin typeface="CMMI10"/>
              </a:rPr>
              <a:t>, </a:t>
            </a:r>
            <a:r>
              <a:rPr lang="en-US" sz="1400" i="1" dirty="0">
                <a:latin typeface="CMMI10"/>
              </a:rPr>
              <a:t>answer entity</a:t>
            </a:r>
            <a:r>
              <a:rPr lang="en-US" sz="1400" dirty="0">
                <a:latin typeface="CMR10"/>
              </a:rPr>
              <a:t>?</a:t>
            </a:r>
            <a:r>
              <a:rPr lang="en-US" sz="1400" dirty="0">
                <a:latin typeface="CMSY10"/>
              </a:rPr>
              <a:t>⟩</a:t>
            </a:r>
            <a:br>
              <a:rPr lang="en-US" sz="1400" dirty="0">
                <a:latin typeface="CMSY10"/>
              </a:rPr>
            </a:br>
            <a:r>
              <a:rPr lang="en-US" sz="1400" dirty="0">
                <a:latin typeface="CMSY10"/>
              </a:rPr>
              <a:t> Options: ⟨candidate entity</a:t>
            </a:r>
            <a:r>
              <a:rPr lang="en-US" sz="1400" baseline="-25000" dirty="0">
                <a:latin typeface="CMSY10"/>
              </a:rPr>
              <a:t>1</a:t>
            </a:r>
            <a:r>
              <a:rPr lang="en-US" sz="1400" dirty="0">
                <a:latin typeface="CMMI10"/>
              </a:rPr>
              <a:t> , </a:t>
            </a:r>
            <a:r>
              <a:rPr lang="en-US" sz="1400" dirty="0">
                <a:latin typeface="CMSY10"/>
              </a:rPr>
              <a:t>candidate entity</a:t>
            </a:r>
            <a:r>
              <a:rPr lang="en-US" sz="1400" baseline="-25000" dirty="0">
                <a:latin typeface="CMSY10"/>
              </a:rPr>
              <a:t>2</a:t>
            </a:r>
            <a:r>
              <a:rPr lang="en-US" sz="1400" dirty="0">
                <a:latin typeface="CMMI10"/>
              </a:rPr>
              <a:t>, …</a:t>
            </a:r>
            <a:r>
              <a:rPr lang="en-US" sz="1400" dirty="0">
                <a:latin typeface="CMSY10"/>
              </a:rPr>
              <a:t> ⟩</a:t>
            </a:r>
            <a:r>
              <a:rPr lang="en-US" sz="1400" dirty="0">
                <a:latin typeface="CMMI10"/>
              </a:rPr>
              <a:t> </a:t>
            </a:r>
            <a:endParaRPr lang="en-US" sz="1400" baseline="-25000" dirty="0"/>
          </a:p>
        </p:txBody>
      </p:sp>
      <p:sp>
        <p:nvSpPr>
          <p:cNvPr id="17" name="Rectangle 16">
            <a:extLst>
              <a:ext uri="{FF2B5EF4-FFF2-40B4-BE49-F238E27FC236}">
                <a16:creationId xmlns:a16="http://schemas.microsoft.com/office/drawing/2014/main" xmlns="" id="{CA7EAFA1-CC59-2542-8072-541F754C76F6}"/>
              </a:ext>
            </a:extLst>
          </p:cNvPr>
          <p:cNvSpPr/>
          <p:nvPr/>
        </p:nvSpPr>
        <p:spPr>
          <a:xfrm>
            <a:off x="7522316" y="2204622"/>
            <a:ext cx="1342483" cy="307777"/>
          </a:xfrm>
          <a:prstGeom prst="rect">
            <a:avLst/>
          </a:prstGeom>
        </p:spPr>
        <p:txBody>
          <a:bodyPr wrap="none">
            <a:spAutoFit/>
          </a:bodyPr>
          <a:lstStyle/>
          <a:p>
            <a:r>
              <a:rPr lang="en-US" sz="1400" dirty="0">
                <a:latin typeface="CMSY10"/>
              </a:rPr>
              <a:t>⟨</a:t>
            </a:r>
            <a:r>
              <a:rPr lang="en-US" sz="1400" i="1" dirty="0">
                <a:latin typeface="CMMI10"/>
              </a:rPr>
              <a:t>answer entity</a:t>
            </a:r>
            <a:r>
              <a:rPr lang="en-US" sz="1400" dirty="0">
                <a:latin typeface="CMSY10"/>
              </a:rPr>
              <a:t>⟩ </a:t>
            </a:r>
            <a:endParaRPr lang="en-US" sz="1400" dirty="0"/>
          </a:p>
        </p:txBody>
      </p:sp>
      <p:sp>
        <p:nvSpPr>
          <p:cNvPr id="18" name="Rectangle 17">
            <a:extLst>
              <a:ext uri="{FF2B5EF4-FFF2-40B4-BE49-F238E27FC236}">
                <a16:creationId xmlns:a16="http://schemas.microsoft.com/office/drawing/2014/main" xmlns="" id="{7A22C212-E726-BB43-8C98-2CCBE78974B2}"/>
              </a:ext>
            </a:extLst>
          </p:cNvPr>
          <p:cNvSpPr/>
          <p:nvPr/>
        </p:nvSpPr>
        <p:spPr>
          <a:xfrm>
            <a:off x="971938" y="6309857"/>
            <a:ext cx="10248123" cy="338554"/>
          </a:xfrm>
          <a:prstGeom prst="rect">
            <a:avLst/>
          </a:prstGeom>
        </p:spPr>
        <p:txBody>
          <a:bodyPr wrap="square">
            <a:spAutoFit/>
          </a:bodyPr>
          <a:lstStyle/>
          <a:p>
            <a:r>
              <a:rPr lang="en-US" sz="1600" dirty="0" err="1"/>
              <a:t>Welbl</a:t>
            </a:r>
            <a:r>
              <a:rPr lang="en-US" sz="1600" dirty="0"/>
              <a:t> et al. </a:t>
            </a:r>
            <a:r>
              <a:rPr lang="en-US" sz="1600" b="1" dirty="0"/>
              <a:t>Constructing Datasets for Multi-hop Reading Comprehension Across Documents</a:t>
            </a:r>
            <a:r>
              <a:rPr lang="en-US" sz="1600" dirty="0"/>
              <a:t>. TACL’18</a:t>
            </a:r>
          </a:p>
        </p:txBody>
      </p:sp>
    </p:spTree>
    <p:extLst>
      <p:ext uri="{BB962C8B-B14F-4D97-AF65-F5344CB8AC3E}">
        <p14:creationId xmlns:p14="http://schemas.microsoft.com/office/powerpoint/2010/main" val="190572568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D44CF1-FD02-E34B-9624-E4DC375B6097}"/>
              </a:ext>
            </a:extLst>
          </p:cNvPr>
          <p:cNvSpPr>
            <a:spLocks noGrp="1"/>
          </p:cNvSpPr>
          <p:nvPr>
            <p:ph type="title"/>
          </p:nvPr>
        </p:nvSpPr>
        <p:spPr/>
        <p:txBody>
          <a:bodyPr/>
          <a:lstStyle/>
          <a:p>
            <a:r>
              <a:rPr lang="en-US" b="1" spc="-253" dirty="0">
                <a:solidFill>
                  <a:srgbClr val="C00000"/>
                </a:solidFill>
              </a:rPr>
              <a:t>Multi-Hop Reading Comprehension: </a:t>
            </a:r>
            <a:r>
              <a:rPr lang="en-US" b="1" spc="-253" dirty="0" err="1">
                <a:solidFill>
                  <a:srgbClr val="C00000"/>
                </a:solidFill>
              </a:rPr>
              <a:t>WikiHop</a:t>
            </a:r>
            <a:endParaRPr lang="en-US" b="1" spc="-253" dirty="0">
              <a:solidFill>
                <a:srgbClr val="C00000"/>
              </a:solidFill>
            </a:endParaRPr>
          </a:p>
        </p:txBody>
      </p:sp>
      <p:sp>
        <p:nvSpPr>
          <p:cNvPr id="4" name="Slide Number Placeholder 3">
            <a:extLst>
              <a:ext uri="{FF2B5EF4-FFF2-40B4-BE49-F238E27FC236}">
                <a16:creationId xmlns:a16="http://schemas.microsoft.com/office/drawing/2014/main" xmlns="" id="{49B61643-0E26-D646-B112-E0C3C03CFBBF}"/>
              </a:ext>
            </a:extLst>
          </p:cNvPr>
          <p:cNvSpPr>
            <a:spLocks noGrp="1"/>
          </p:cNvSpPr>
          <p:nvPr>
            <p:ph type="sldNum" sz="quarter" idx="12"/>
          </p:nvPr>
        </p:nvSpPr>
        <p:spPr/>
        <p:txBody>
          <a:bodyPr/>
          <a:lstStyle/>
          <a:p>
            <a:fld id="{89057327-5C45-3844-9BAD-8A2E33F71C3A}" type="slidenum">
              <a:rPr lang="en-US" smtClean="0"/>
              <a:t>158</a:t>
            </a:fld>
            <a:endParaRPr lang="en-US"/>
          </a:p>
        </p:txBody>
      </p:sp>
      <p:sp>
        <p:nvSpPr>
          <p:cNvPr id="7" name="TextBox 6">
            <a:extLst>
              <a:ext uri="{FF2B5EF4-FFF2-40B4-BE49-F238E27FC236}">
                <a16:creationId xmlns:a16="http://schemas.microsoft.com/office/drawing/2014/main" xmlns="" id="{16DA2479-3C2A-0241-A3FC-C81D5F9D6699}"/>
              </a:ext>
            </a:extLst>
          </p:cNvPr>
          <p:cNvSpPr txBox="1"/>
          <p:nvPr/>
        </p:nvSpPr>
        <p:spPr>
          <a:xfrm>
            <a:off x="1861457" y="1808972"/>
            <a:ext cx="1091004" cy="369332"/>
          </a:xfrm>
          <a:prstGeom prst="rect">
            <a:avLst/>
          </a:prstGeom>
          <a:noFill/>
        </p:spPr>
        <p:txBody>
          <a:bodyPr wrap="none" rtlCol="0">
            <a:spAutoFit/>
          </a:bodyPr>
          <a:lstStyle/>
          <a:p>
            <a:r>
              <a:rPr lang="en-US" dirty="0"/>
              <a:t>Question </a:t>
            </a:r>
          </a:p>
        </p:txBody>
      </p:sp>
      <p:sp>
        <p:nvSpPr>
          <p:cNvPr id="8" name="Rectangle 7">
            <a:extLst>
              <a:ext uri="{FF2B5EF4-FFF2-40B4-BE49-F238E27FC236}">
                <a16:creationId xmlns:a16="http://schemas.microsoft.com/office/drawing/2014/main" xmlns="" id="{98FFEE1E-C2D3-CC44-9B10-1309B076A7D6}"/>
              </a:ext>
            </a:extLst>
          </p:cNvPr>
          <p:cNvSpPr/>
          <p:nvPr/>
        </p:nvSpPr>
        <p:spPr>
          <a:xfrm>
            <a:off x="4229099" y="1466072"/>
            <a:ext cx="2016579"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MRC System</a:t>
            </a:r>
          </a:p>
        </p:txBody>
      </p:sp>
      <p:sp>
        <p:nvSpPr>
          <p:cNvPr id="9" name="Can 8">
            <a:extLst>
              <a:ext uri="{FF2B5EF4-FFF2-40B4-BE49-F238E27FC236}">
                <a16:creationId xmlns:a16="http://schemas.microsoft.com/office/drawing/2014/main" xmlns="" id="{88EACF06-D35D-FF42-8058-84379BC82050}"/>
              </a:ext>
            </a:extLst>
          </p:cNvPr>
          <p:cNvSpPr/>
          <p:nvPr/>
        </p:nvSpPr>
        <p:spPr>
          <a:xfrm>
            <a:off x="5559590" y="3507145"/>
            <a:ext cx="1662793" cy="808264"/>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Wikidata</a:t>
            </a:r>
            <a:endParaRPr lang="en-US" dirty="0"/>
          </a:p>
        </p:txBody>
      </p:sp>
      <p:sp>
        <p:nvSpPr>
          <p:cNvPr id="10" name="TextBox 9">
            <a:extLst>
              <a:ext uri="{FF2B5EF4-FFF2-40B4-BE49-F238E27FC236}">
                <a16:creationId xmlns:a16="http://schemas.microsoft.com/office/drawing/2014/main" xmlns="" id="{72D069DC-4328-4D41-9248-A040A9216450}"/>
              </a:ext>
            </a:extLst>
          </p:cNvPr>
          <p:cNvSpPr txBox="1"/>
          <p:nvPr/>
        </p:nvSpPr>
        <p:spPr>
          <a:xfrm>
            <a:off x="7670919" y="1803920"/>
            <a:ext cx="939681" cy="369332"/>
          </a:xfrm>
          <a:prstGeom prst="rect">
            <a:avLst/>
          </a:prstGeom>
          <a:noFill/>
        </p:spPr>
        <p:txBody>
          <a:bodyPr wrap="none" rtlCol="0">
            <a:spAutoFit/>
          </a:bodyPr>
          <a:lstStyle/>
          <a:p>
            <a:r>
              <a:rPr lang="en-US" dirty="0"/>
              <a:t>Answer </a:t>
            </a:r>
          </a:p>
        </p:txBody>
      </p:sp>
      <p:sp>
        <p:nvSpPr>
          <p:cNvPr id="11" name="Right Arrow 10">
            <a:extLst>
              <a:ext uri="{FF2B5EF4-FFF2-40B4-BE49-F238E27FC236}">
                <a16:creationId xmlns:a16="http://schemas.microsoft.com/office/drawing/2014/main" xmlns="" id="{6C4853F4-437D-E54F-82CC-C47073503F3D}"/>
              </a:ext>
            </a:extLst>
          </p:cNvPr>
          <p:cNvSpPr/>
          <p:nvPr/>
        </p:nvSpPr>
        <p:spPr>
          <a:xfrm>
            <a:off x="3193595" y="1861070"/>
            <a:ext cx="595993" cy="2550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ight Arrow 11">
            <a:extLst>
              <a:ext uri="{FF2B5EF4-FFF2-40B4-BE49-F238E27FC236}">
                <a16:creationId xmlns:a16="http://schemas.microsoft.com/office/drawing/2014/main" xmlns="" id="{0408A0B8-EF8B-2243-9362-0A240C6BA202}"/>
              </a:ext>
            </a:extLst>
          </p:cNvPr>
          <p:cNvSpPr/>
          <p:nvPr/>
        </p:nvSpPr>
        <p:spPr>
          <a:xfrm>
            <a:off x="6626390" y="1861070"/>
            <a:ext cx="595993" cy="2550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Can 13">
            <a:extLst>
              <a:ext uri="{FF2B5EF4-FFF2-40B4-BE49-F238E27FC236}">
                <a16:creationId xmlns:a16="http://schemas.microsoft.com/office/drawing/2014/main" xmlns="" id="{BEA7645A-EFB0-F940-BCA9-C64BE1CC0787}"/>
              </a:ext>
            </a:extLst>
          </p:cNvPr>
          <p:cNvSpPr/>
          <p:nvPr/>
        </p:nvSpPr>
        <p:spPr>
          <a:xfrm>
            <a:off x="3491591" y="3507145"/>
            <a:ext cx="1662793" cy="808264"/>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Wikipedia</a:t>
            </a:r>
          </a:p>
        </p:txBody>
      </p:sp>
      <p:sp>
        <p:nvSpPr>
          <p:cNvPr id="15" name="Up-Down Arrow 14">
            <a:extLst>
              <a:ext uri="{FF2B5EF4-FFF2-40B4-BE49-F238E27FC236}">
                <a16:creationId xmlns:a16="http://schemas.microsoft.com/office/drawing/2014/main" xmlns="" id="{7219A3ED-F718-B647-B77F-A77271392695}"/>
              </a:ext>
            </a:extLst>
          </p:cNvPr>
          <p:cNvSpPr/>
          <p:nvPr/>
        </p:nvSpPr>
        <p:spPr>
          <a:xfrm>
            <a:off x="5097429" y="2542850"/>
            <a:ext cx="279918" cy="734786"/>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AA00DD60-7C49-624F-8F4F-9F8A362AAC4B}"/>
              </a:ext>
            </a:extLst>
          </p:cNvPr>
          <p:cNvSpPr/>
          <p:nvPr/>
        </p:nvSpPr>
        <p:spPr>
          <a:xfrm>
            <a:off x="302831" y="2281240"/>
            <a:ext cx="3926268" cy="523220"/>
          </a:xfrm>
          <a:prstGeom prst="rect">
            <a:avLst/>
          </a:prstGeom>
        </p:spPr>
        <p:txBody>
          <a:bodyPr wrap="none">
            <a:spAutoFit/>
          </a:bodyPr>
          <a:lstStyle/>
          <a:p>
            <a:r>
              <a:rPr lang="en-US" sz="1400" dirty="0">
                <a:latin typeface="CMSY10"/>
              </a:rPr>
              <a:t>  Q:     ⟨</a:t>
            </a:r>
            <a:r>
              <a:rPr lang="en-US" sz="1400" i="1" dirty="0">
                <a:latin typeface="CMMI10"/>
              </a:rPr>
              <a:t>source entity</a:t>
            </a:r>
            <a:r>
              <a:rPr lang="en-US" sz="1400" dirty="0">
                <a:latin typeface="CMMI10"/>
              </a:rPr>
              <a:t>, </a:t>
            </a:r>
            <a:r>
              <a:rPr lang="en-US" sz="1400" i="1" dirty="0">
                <a:latin typeface="CMMI10"/>
              </a:rPr>
              <a:t>relation</a:t>
            </a:r>
            <a:r>
              <a:rPr lang="en-US" sz="1400" dirty="0">
                <a:latin typeface="CMMI10"/>
              </a:rPr>
              <a:t>, </a:t>
            </a:r>
            <a:r>
              <a:rPr lang="en-US" sz="1400" i="1" dirty="0">
                <a:latin typeface="CMMI10"/>
              </a:rPr>
              <a:t>answer entity</a:t>
            </a:r>
            <a:r>
              <a:rPr lang="en-US" sz="1400" dirty="0">
                <a:latin typeface="CMR10"/>
              </a:rPr>
              <a:t>?</a:t>
            </a:r>
            <a:r>
              <a:rPr lang="en-US" sz="1400" dirty="0">
                <a:latin typeface="CMSY10"/>
              </a:rPr>
              <a:t>⟩</a:t>
            </a:r>
            <a:br>
              <a:rPr lang="en-US" sz="1400" dirty="0">
                <a:latin typeface="CMSY10"/>
              </a:rPr>
            </a:br>
            <a:r>
              <a:rPr lang="en-US" sz="1400" dirty="0">
                <a:latin typeface="CMSY10"/>
              </a:rPr>
              <a:t> Options: ⟨candidate entity</a:t>
            </a:r>
            <a:r>
              <a:rPr lang="en-US" sz="1400" baseline="-25000" dirty="0">
                <a:latin typeface="CMSY10"/>
              </a:rPr>
              <a:t>1</a:t>
            </a:r>
            <a:r>
              <a:rPr lang="en-US" sz="1400" dirty="0">
                <a:latin typeface="CMMI10"/>
              </a:rPr>
              <a:t> , </a:t>
            </a:r>
            <a:r>
              <a:rPr lang="en-US" sz="1400" dirty="0">
                <a:latin typeface="CMSY10"/>
              </a:rPr>
              <a:t>candidate entity</a:t>
            </a:r>
            <a:r>
              <a:rPr lang="en-US" sz="1400" baseline="-25000" dirty="0">
                <a:latin typeface="CMSY10"/>
              </a:rPr>
              <a:t>2</a:t>
            </a:r>
            <a:r>
              <a:rPr lang="en-US" sz="1400" dirty="0">
                <a:latin typeface="CMMI10"/>
              </a:rPr>
              <a:t>, …</a:t>
            </a:r>
            <a:r>
              <a:rPr lang="en-US" sz="1400" dirty="0">
                <a:latin typeface="CMSY10"/>
              </a:rPr>
              <a:t> ⟩</a:t>
            </a:r>
            <a:r>
              <a:rPr lang="en-US" sz="1400" dirty="0">
                <a:latin typeface="CMMI10"/>
              </a:rPr>
              <a:t> </a:t>
            </a:r>
            <a:endParaRPr lang="en-US" sz="1400" baseline="-25000" dirty="0"/>
          </a:p>
        </p:txBody>
      </p:sp>
      <p:sp>
        <p:nvSpPr>
          <p:cNvPr id="17" name="Rectangle 16">
            <a:extLst>
              <a:ext uri="{FF2B5EF4-FFF2-40B4-BE49-F238E27FC236}">
                <a16:creationId xmlns:a16="http://schemas.microsoft.com/office/drawing/2014/main" xmlns="" id="{CA7EAFA1-CC59-2542-8072-541F754C76F6}"/>
              </a:ext>
            </a:extLst>
          </p:cNvPr>
          <p:cNvSpPr/>
          <p:nvPr/>
        </p:nvSpPr>
        <p:spPr>
          <a:xfrm>
            <a:off x="7522316" y="2204622"/>
            <a:ext cx="1342483" cy="307777"/>
          </a:xfrm>
          <a:prstGeom prst="rect">
            <a:avLst/>
          </a:prstGeom>
        </p:spPr>
        <p:txBody>
          <a:bodyPr wrap="none">
            <a:spAutoFit/>
          </a:bodyPr>
          <a:lstStyle/>
          <a:p>
            <a:r>
              <a:rPr lang="en-US" sz="1400" dirty="0">
                <a:latin typeface="CMSY10"/>
              </a:rPr>
              <a:t>⟨</a:t>
            </a:r>
            <a:r>
              <a:rPr lang="en-US" sz="1400" i="1" dirty="0">
                <a:latin typeface="CMMI10"/>
              </a:rPr>
              <a:t>answer entity</a:t>
            </a:r>
            <a:r>
              <a:rPr lang="en-US" sz="1400" dirty="0">
                <a:latin typeface="CMSY10"/>
              </a:rPr>
              <a:t>⟩ </a:t>
            </a:r>
            <a:endParaRPr lang="en-US" sz="1400" dirty="0"/>
          </a:p>
        </p:txBody>
      </p:sp>
      <p:sp>
        <p:nvSpPr>
          <p:cNvPr id="18" name="Rectangle 17">
            <a:extLst>
              <a:ext uri="{FF2B5EF4-FFF2-40B4-BE49-F238E27FC236}">
                <a16:creationId xmlns:a16="http://schemas.microsoft.com/office/drawing/2014/main" xmlns="" id="{7A22C212-E726-BB43-8C98-2CCBE78974B2}"/>
              </a:ext>
            </a:extLst>
          </p:cNvPr>
          <p:cNvSpPr/>
          <p:nvPr/>
        </p:nvSpPr>
        <p:spPr>
          <a:xfrm>
            <a:off x="971938" y="6309857"/>
            <a:ext cx="10248123" cy="338554"/>
          </a:xfrm>
          <a:prstGeom prst="rect">
            <a:avLst/>
          </a:prstGeom>
        </p:spPr>
        <p:txBody>
          <a:bodyPr wrap="square">
            <a:spAutoFit/>
          </a:bodyPr>
          <a:lstStyle/>
          <a:p>
            <a:r>
              <a:rPr lang="en-US" sz="1600" dirty="0" err="1"/>
              <a:t>Welbl</a:t>
            </a:r>
            <a:r>
              <a:rPr lang="en-US" sz="1600" dirty="0"/>
              <a:t> et al. </a:t>
            </a:r>
            <a:r>
              <a:rPr lang="en-US" sz="1600" b="1" dirty="0"/>
              <a:t>Constructing Datasets for Multi-hop Reading Comprehension Across Documents</a:t>
            </a:r>
            <a:r>
              <a:rPr lang="en-US" sz="1600" dirty="0"/>
              <a:t>. TACL’18</a:t>
            </a:r>
          </a:p>
        </p:txBody>
      </p:sp>
      <p:pic>
        <p:nvPicPr>
          <p:cNvPr id="19" name="Picture 18">
            <a:extLst>
              <a:ext uri="{FF2B5EF4-FFF2-40B4-BE49-F238E27FC236}">
                <a16:creationId xmlns:a16="http://schemas.microsoft.com/office/drawing/2014/main" xmlns="" id="{914EF0F1-1D28-A14E-AA9A-966CD295E0A4}"/>
              </a:ext>
            </a:extLst>
          </p:cNvPr>
          <p:cNvPicPr>
            <a:picLocks noChangeAspect="1"/>
          </p:cNvPicPr>
          <p:nvPr/>
        </p:nvPicPr>
        <p:blipFill>
          <a:blip r:embed="rId3"/>
          <a:stretch>
            <a:fillRect/>
          </a:stretch>
        </p:blipFill>
        <p:spPr>
          <a:xfrm>
            <a:off x="3789588" y="4428418"/>
            <a:ext cx="3432795" cy="1543315"/>
          </a:xfrm>
          <a:prstGeom prst="rect">
            <a:avLst/>
          </a:prstGeom>
        </p:spPr>
      </p:pic>
      <p:pic>
        <p:nvPicPr>
          <p:cNvPr id="20" name="Picture 19">
            <a:extLst>
              <a:ext uri="{FF2B5EF4-FFF2-40B4-BE49-F238E27FC236}">
                <a16:creationId xmlns:a16="http://schemas.microsoft.com/office/drawing/2014/main" xmlns="" id="{657E2D15-4868-7941-BD1B-7D9203B59868}"/>
              </a:ext>
            </a:extLst>
          </p:cNvPr>
          <p:cNvPicPr>
            <a:picLocks noChangeAspect="1"/>
          </p:cNvPicPr>
          <p:nvPr/>
        </p:nvPicPr>
        <p:blipFill>
          <a:blip r:embed="rId4"/>
          <a:stretch>
            <a:fillRect/>
          </a:stretch>
        </p:blipFill>
        <p:spPr>
          <a:xfrm>
            <a:off x="901577" y="2986525"/>
            <a:ext cx="2510136" cy="338554"/>
          </a:xfrm>
          <a:prstGeom prst="rect">
            <a:avLst/>
          </a:prstGeom>
        </p:spPr>
      </p:pic>
      <p:pic>
        <p:nvPicPr>
          <p:cNvPr id="21" name="Picture 20">
            <a:extLst>
              <a:ext uri="{FF2B5EF4-FFF2-40B4-BE49-F238E27FC236}">
                <a16:creationId xmlns:a16="http://schemas.microsoft.com/office/drawing/2014/main" xmlns="" id="{7082F97D-4AAB-3045-86FF-1952F1878F47}"/>
              </a:ext>
            </a:extLst>
          </p:cNvPr>
          <p:cNvPicPr>
            <a:picLocks noChangeAspect="1"/>
          </p:cNvPicPr>
          <p:nvPr/>
        </p:nvPicPr>
        <p:blipFill rotWithShape="1">
          <a:blip r:embed="rId4"/>
          <a:srcRect l="36815" t="50528" r="51860" b="16619"/>
          <a:stretch/>
        </p:blipFill>
        <p:spPr>
          <a:xfrm>
            <a:off x="7984888" y="2694937"/>
            <a:ext cx="279918" cy="109523"/>
          </a:xfrm>
          <a:prstGeom prst="rect">
            <a:avLst/>
          </a:prstGeom>
        </p:spPr>
      </p:pic>
      <p:sp>
        <p:nvSpPr>
          <p:cNvPr id="22" name="TextBox 21">
            <a:extLst>
              <a:ext uri="{FF2B5EF4-FFF2-40B4-BE49-F238E27FC236}">
                <a16:creationId xmlns:a16="http://schemas.microsoft.com/office/drawing/2014/main" xmlns="" id="{5A482BFB-767A-7C44-B8C6-A17A785C9B82}"/>
              </a:ext>
            </a:extLst>
          </p:cNvPr>
          <p:cNvSpPr txBox="1"/>
          <p:nvPr/>
        </p:nvSpPr>
        <p:spPr>
          <a:xfrm>
            <a:off x="8037521" y="5635349"/>
            <a:ext cx="1654556" cy="307777"/>
          </a:xfrm>
          <a:prstGeom prst="rect">
            <a:avLst/>
          </a:prstGeom>
          <a:noFill/>
        </p:spPr>
        <p:txBody>
          <a:bodyPr wrap="none" rtlCol="0">
            <a:spAutoFit/>
          </a:bodyPr>
          <a:lstStyle/>
          <a:p>
            <a:r>
              <a:rPr lang="en-US" sz="1400" dirty="0"/>
              <a:t>A </a:t>
            </a:r>
            <a:r>
              <a:rPr lang="en-US" sz="1400" dirty="0" err="1"/>
              <a:t>WikiHop</a:t>
            </a:r>
            <a:r>
              <a:rPr lang="en-US" sz="1400" dirty="0"/>
              <a:t> Example </a:t>
            </a:r>
          </a:p>
        </p:txBody>
      </p:sp>
    </p:spTree>
    <p:extLst>
      <p:ext uri="{BB962C8B-B14F-4D97-AF65-F5344CB8AC3E}">
        <p14:creationId xmlns:p14="http://schemas.microsoft.com/office/powerpoint/2010/main" val="400099505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4DDD47-0A0A-C848-9840-BA06370120F3}"/>
              </a:ext>
            </a:extLst>
          </p:cNvPr>
          <p:cNvSpPr>
            <a:spLocks noGrp="1"/>
          </p:cNvSpPr>
          <p:nvPr>
            <p:ph type="title"/>
          </p:nvPr>
        </p:nvSpPr>
        <p:spPr/>
        <p:txBody>
          <a:bodyPr>
            <a:normAutofit fontScale="90000"/>
          </a:bodyPr>
          <a:lstStyle/>
          <a:p>
            <a:pPr algn="ctr"/>
            <a:r>
              <a:rPr lang="en-US" sz="4000" b="1" spc="-253" dirty="0">
                <a:solidFill>
                  <a:srgbClr val="C00000"/>
                </a:solidFill>
              </a:rPr>
              <a:t>Multi-hop Reading Comprehension across Multiple Documents</a:t>
            </a:r>
            <a:r>
              <a:rPr lang="en-US" b="1" dirty="0"/>
              <a:t/>
            </a:r>
            <a:br>
              <a:rPr lang="en-US" b="1" dirty="0"/>
            </a:br>
            <a:r>
              <a:rPr lang="en-US" sz="2700" dirty="0">
                <a:solidFill>
                  <a:schemeClr val="tx2">
                    <a:lumMod val="60000"/>
                    <a:lumOff val="40000"/>
                  </a:schemeClr>
                </a:solidFill>
              </a:rPr>
              <a:t>[Cao et al. NAACL’19]</a:t>
            </a:r>
          </a:p>
        </p:txBody>
      </p:sp>
      <p:sp>
        <p:nvSpPr>
          <p:cNvPr id="4" name="Slide Number Placeholder 3">
            <a:extLst>
              <a:ext uri="{FF2B5EF4-FFF2-40B4-BE49-F238E27FC236}">
                <a16:creationId xmlns:a16="http://schemas.microsoft.com/office/drawing/2014/main" xmlns="" id="{C75CA646-2D25-D646-AD15-52C81B98DF29}"/>
              </a:ext>
            </a:extLst>
          </p:cNvPr>
          <p:cNvSpPr>
            <a:spLocks noGrp="1"/>
          </p:cNvSpPr>
          <p:nvPr>
            <p:ph type="sldNum" sz="quarter" idx="12"/>
          </p:nvPr>
        </p:nvSpPr>
        <p:spPr/>
        <p:txBody>
          <a:bodyPr/>
          <a:lstStyle/>
          <a:p>
            <a:fld id="{89057327-5C45-3844-9BAD-8A2E33F71C3A}" type="slidenum">
              <a:rPr lang="en-US" smtClean="0"/>
              <a:t>159</a:t>
            </a:fld>
            <a:endParaRPr lang="en-US"/>
          </a:p>
        </p:txBody>
      </p:sp>
      <p:sp>
        <p:nvSpPr>
          <p:cNvPr id="6" name="Rectangle 5">
            <a:extLst>
              <a:ext uri="{FF2B5EF4-FFF2-40B4-BE49-F238E27FC236}">
                <a16:creationId xmlns:a16="http://schemas.microsoft.com/office/drawing/2014/main" xmlns="" id="{C1554A89-1297-C54A-8C05-B0F270242DED}"/>
              </a:ext>
            </a:extLst>
          </p:cNvPr>
          <p:cNvSpPr/>
          <p:nvPr/>
        </p:nvSpPr>
        <p:spPr>
          <a:xfrm>
            <a:off x="706015" y="6136700"/>
            <a:ext cx="10929259" cy="584775"/>
          </a:xfrm>
          <a:prstGeom prst="rect">
            <a:avLst/>
          </a:prstGeom>
        </p:spPr>
        <p:txBody>
          <a:bodyPr wrap="square">
            <a:spAutoFit/>
          </a:bodyPr>
          <a:lstStyle/>
          <a:p>
            <a:r>
              <a:rPr lang="en-US" sz="1600" dirty="0">
                <a:latin typeface="NimbusRomNo9L"/>
              </a:rPr>
              <a:t>Cao el al. </a:t>
            </a:r>
            <a:r>
              <a:rPr lang="en-US" sz="1600" b="1" dirty="0"/>
              <a:t>Question Answering by Reasoning Across Documents with Graph Convolutional Networks. </a:t>
            </a:r>
            <a:r>
              <a:rPr lang="en-US" sz="1600" dirty="0">
                <a:latin typeface="NimbusRomNo9L"/>
              </a:rPr>
              <a:t>NAACL’19.</a:t>
            </a:r>
            <a:endParaRPr lang="en-US" sz="1600" dirty="0"/>
          </a:p>
          <a:p>
            <a:endParaRPr lang="en-US" sz="1600" dirty="0"/>
          </a:p>
        </p:txBody>
      </p:sp>
      <p:pic>
        <p:nvPicPr>
          <p:cNvPr id="5" name="Picture 4">
            <a:extLst>
              <a:ext uri="{FF2B5EF4-FFF2-40B4-BE49-F238E27FC236}">
                <a16:creationId xmlns:a16="http://schemas.microsoft.com/office/drawing/2014/main" xmlns="" id="{E555726C-A4E7-5A4E-A8B9-9B812B8C7208}"/>
              </a:ext>
            </a:extLst>
          </p:cNvPr>
          <p:cNvPicPr>
            <a:picLocks noChangeAspect="1"/>
          </p:cNvPicPr>
          <p:nvPr/>
        </p:nvPicPr>
        <p:blipFill>
          <a:blip r:embed="rId3"/>
          <a:stretch>
            <a:fillRect/>
          </a:stretch>
        </p:blipFill>
        <p:spPr>
          <a:xfrm>
            <a:off x="-9333" y="1557776"/>
            <a:ext cx="3526215" cy="2165220"/>
          </a:xfrm>
          <a:prstGeom prst="rect">
            <a:avLst/>
          </a:prstGeom>
        </p:spPr>
      </p:pic>
      <p:sp>
        <p:nvSpPr>
          <p:cNvPr id="10" name="TextBox 9">
            <a:extLst>
              <a:ext uri="{FF2B5EF4-FFF2-40B4-BE49-F238E27FC236}">
                <a16:creationId xmlns:a16="http://schemas.microsoft.com/office/drawing/2014/main" xmlns="" id="{FEDC961E-C005-FC4B-9079-E85896363DD0}"/>
              </a:ext>
            </a:extLst>
          </p:cNvPr>
          <p:cNvSpPr txBox="1"/>
          <p:nvPr/>
        </p:nvSpPr>
        <p:spPr>
          <a:xfrm>
            <a:off x="-9333" y="3738829"/>
            <a:ext cx="4702629" cy="2369880"/>
          </a:xfrm>
          <a:prstGeom prst="rect">
            <a:avLst/>
          </a:prstGeom>
          <a:noFill/>
        </p:spPr>
        <p:txBody>
          <a:bodyPr wrap="square" rtlCol="0">
            <a:spAutoFit/>
          </a:bodyPr>
          <a:lstStyle/>
          <a:p>
            <a:r>
              <a:rPr lang="en-US" dirty="0"/>
              <a:t>                           </a:t>
            </a:r>
            <a:r>
              <a:rPr lang="en-US" b="1" dirty="0"/>
              <a:t>Entity Graph</a:t>
            </a:r>
            <a:r>
              <a:rPr lang="en-US" dirty="0"/>
              <a:t/>
            </a:r>
            <a:br>
              <a:rPr lang="en-US" dirty="0"/>
            </a:br>
            <a:r>
              <a:rPr lang="en-US" dirty="0"/>
              <a:t/>
            </a:r>
            <a:br>
              <a:rPr lang="en-US" dirty="0"/>
            </a:br>
            <a:r>
              <a:rPr lang="en-US" sz="1400" b="1" dirty="0"/>
              <a:t>Node: </a:t>
            </a:r>
            <a:r>
              <a:rPr lang="en-US" sz="1400" dirty="0"/>
              <a:t>Unambiguous mentions identified via exact match or coreference</a:t>
            </a:r>
            <a:br>
              <a:rPr lang="en-US" sz="1400" dirty="0"/>
            </a:br>
            <a:r>
              <a:rPr lang="en-US" sz="1400" dirty="0"/>
              <a:t/>
            </a:r>
            <a:br>
              <a:rPr lang="en-US" sz="1400" dirty="0"/>
            </a:br>
            <a:r>
              <a:rPr lang="en-US" sz="1400" b="1" dirty="0"/>
              <a:t>Edges</a:t>
            </a:r>
          </a:p>
          <a:p>
            <a:r>
              <a:rPr lang="en-US" sz="1400" b="1" dirty="0"/>
              <a:t>          DOC-BASED: </a:t>
            </a:r>
            <a:r>
              <a:rPr lang="en-US" sz="1400" dirty="0"/>
              <a:t>co-occurrence in the same document</a:t>
            </a:r>
            <a:br>
              <a:rPr lang="en-US" sz="1400" dirty="0"/>
            </a:br>
            <a:r>
              <a:rPr lang="en-US" sz="1400" dirty="0"/>
              <a:t>          </a:t>
            </a:r>
            <a:r>
              <a:rPr lang="en-US" sz="1400" b="1" dirty="0"/>
              <a:t>MATCH</a:t>
            </a:r>
            <a:r>
              <a:rPr lang="en-US" sz="1400" dirty="0"/>
              <a:t>: exact match  (</a:t>
            </a:r>
            <a:r>
              <a:rPr lang="en-US" sz="1400" i="1" dirty="0"/>
              <a:t>most reliable but sparser</a:t>
            </a:r>
            <a:r>
              <a:rPr lang="en-US" sz="1400" dirty="0"/>
              <a:t>)</a:t>
            </a:r>
            <a:br>
              <a:rPr lang="en-US" sz="1400" dirty="0"/>
            </a:br>
            <a:r>
              <a:rPr lang="en-US" sz="1400" dirty="0"/>
              <a:t>          </a:t>
            </a:r>
            <a:r>
              <a:rPr lang="en-US" sz="1400" b="1" dirty="0"/>
              <a:t>COREF</a:t>
            </a:r>
            <a:r>
              <a:rPr lang="en-US" sz="1400" dirty="0"/>
              <a:t>: co-reference (</a:t>
            </a:r>
            <a:r>
              <a:rPr lang="en-US" sz="1400" i="1" dirty="0"/>
              <a:t>less reliable</a:t>
            </a:r>
            <a:r>
              <a:rPr lang="en-US" sz="1400" dirty="0"/>
              <a:t>)</a:t>
            </a:r>
          </a:p>
          <a:p>
            <a:r>
              <a:rPr lang="en-US" sz="1400" dirty="0"/>
              <a:t>          </a:t>
            </a:r>
            <a:r>
              <a:rPr lang="en-US" sz="1400" b="1" dirty="0"/>
              <a:t>COMPLEMENT</a:t>
            </a:r>
            <a:r>
              <a:rPr lang="en-US" sz="1400" dirty="0"/>
              <a:t>: for nodes not connected otherwise</a:t>
            </a:r>
            <a:endParaRPr lang="en-US" dirty="0"/>
          </a:p>
        </p:txBody>
      </p:sp>
      <p:cxnSp>
        <p:nvCxnSpPr>
          <p:cNvPr id="12" name="Straight Connector 11">
            <a:extLst>
              <a:ext uri="{FF2B5EF4-FFF2-40B4-BE49-F238E27FC236}">
                <a16:creationId xmlns:a16="http://schemas.microsoft.com/office/drawing/2014/main" xmlns="" id="{A515A1E7-FAD2-804D-AFB0-3DC9CFC7B0EE}"/>
              </a:ext>
            </a:extLst>
          </p:cNvPr>
          <p:cNvCxnSpPr/>
          <p:nvPr/>
        </p:nvCxnSpPr>
        <p:spPr>
          <a:xfrm>
            <a:off x="148910" y="5320771"/>
            <a:ext cx="289249"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xmlns="" id="{8D64346A-C1F1-1644-96E5-4A995867AC92}"/>
              </a:ext>
            </a:extLst>
          </p:cNvPr>
          <p:cNvCxnSpPr/>
          <p:nvPr/>
        </p:nvCxnSpPr>
        <p:spPr>
          <a:xfrm>
            <a:off x="152018" y="5547819"/>
            <a:ext cx="289249" cy="0"/>
          </a:xfrm>
          <a:prstGeom prst="line">
            <a:avLst/>
          </a:prstGeom>
          <a:ln w="19050">
            <a:prstDash val="sysDot"/>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xmlns="" id="{C855C6CC-50A3-7743-BD20-8496CA8BAF9F}"/>
              </a:ext>
            </a:extLst>
          </p:cNvPr>
          <p:cNvCxnSpPr/>
          <p:nvPr/>
        </p:nvCxnSpPr>
        <p:spPr>
          <a:xfrm>
            <a:off x="164457" y="5746874"/>
            <a:ext cx="289249" cy="0"/>
          </a:xfrm>
          <a:prstGeom prst="line">
            <a:avLst/>
          </a:prstGeom>
          <a:ln w="19050">
            <a:solidFill>
              <a:srgbClr val="FF0000"/>
            </a:solidFill>
            <a:prstDash val="solid"/>
          </a:ln>
        </p:spPr>
        <p:style>
          <a:lnRef idx="1">
            <a:schemeClr val="dk1"/>
          </a:lnRef>
          <a:fillRef idx="0">
            <a:schemeClr val="dk1"/>
          </a:fillRef>
          <a:effectRef idx="0">
            <a:schemeClr val="dk1"/>
          </a:effectRef>
          <a:fontRef idx="minor">
            <a:schemeClr val="tx1"/>
          </a:fontRef>
        </p:style>
      </p:cxnSp>
      <p:sp>
        <p:nvSpPr>
          <p:cNvPr id="30" name="Rectangle 29">
            <a:extLst>
              <a:ext uri="{FF2B5EF4-FFF2-40B4-BE49-F238E27FC236}">
                <a16:creationId xmlns:a16="http://schemas.microsoft.com/office/drawing/2014/main" xmlns="" id="{45C97995-E9A4-4549-B111-D84079B37236}"/>
              </a:ext>
            </a:extLst>
          </p:cNvPr>
          <p:cNvSpPr/>
          <p:nvPr/>
        </p:nvSpPr>
        <p:spPr>
          <a:xfrm>
            <a:off x="293534" y="1310113"/>
            <a:ext cx="8072712" cy="369332"/>
          </a:xfrm>
          <a:prstGeom prst="rect">
            <a:avLst/>
          </a:prstGeom>
        </p:spPr>
        <p:txBody>
          <a:bodyPr wrap="square">
            <a:spAutoFit/>
          </a:bodyPr>
          <a:lstStyle/>
          <a:p>
            <a:r>
              <a:rPr lang="en-US" dirty="0"/>
              <a:t>One of the first paper leveraging GNN for multi-hop reading comprehension</a:t>
            </a:r>
          </a:p>
        </p:txBody>
      </p:sp>
      <p:pic>
        <p:nvPicPr>
          <p:cNvPr id="23" name="Content Placeholder 11">
            <a:extLst>
              <a:ext uri="{FF2B5EF4-FFF2-40B4-BE49-F238E27FC236}">
                <a16:creationId xmlns:a16="http://schemas.microsoft.com/office/drawing/2014/main" xmlns="" id="{703CB074-5CCD-114D-AFC9-A337B7B09720}"/>
              </a:ext>
            </a:extLst>
          </p:cNvPr>
          <p:cNvPicPr>
            <a:picLocks noChangeAspect="1"/>
          </p:cNvPicPr>
          <p:nvPr/>
        </p:nvPicPr>
        <p:blipFill>
          <a:blip r:embed="rId4"/>
          <a:stretch>
            <a:fillRect/>
          </a:stretch>
        </p:blipFill>
        <p:spPr>
          <a:xfrm>
            <a:off x="4191797" y="1735045"/>
            <a:ext cx="7844339" cy="3183618"/>
          </a:xfrm>
          <a:prstGeom prst="rect">
            <a:avLst/>
          </a:prstGeom>
        </p:spPr>
      </p:pic>
      <p:sp>
        <p:nvSpPr>
          <p:cNvPr id="26" name="Rounded Rectangle 25">
            <a:extLst>
              <a:ext uri="{FF2B5EF4-FFF2-40B4-BE49-F238E27FC236}">
                <a16:creationId xmlns:a16="http://schemas.microsoft.com/office/drawing/2014/main" xmlns="" id="{F8E9DC0F-70F4-7548-8715-F5F6A139C2E0}"/>
              </a:ext>
            </a:extLst>
          </p:cNvPr>
          <p:cNvSpPr/>
          <p:nvPr/>
        </p:nvSpPr>
        <p:spPr>
          <a:xfrm>
            <a:off x="8610600" y="2996047"/>
            <a:ext cx="1291936" cy="432954"/>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a:extLst>
              <a:ext uri="{FF2B5EF4-FFF2-40B4-BE49-F238E27FC236}">
                <a16:creationId xmlns:a16="http://schemas.microsoft.com/office/drawing/2014/main" xmlns="" id="{B45435E2-5098-0446-970B-36F9F85503BE}"/>
              </a:ext>
            </a:extLst>
          </p:cNvPr>
          <p:cNvSpPr/>
          <p:nvPr/>
        </p:nvSpPr>
        <p:spPr>
          <a:xfrm>
            <a:off x="8641773" y="2552701"/>
            <a:ext cx="813954" cy="356753"/>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a:extLst>
              <a:ext uri="{FF2B5EF4-FFF2-40B4-BE49-F238E27FC236}">
                <a16:creationId xmlns:a16="http://schemas.microsoft.com/office/drawing/2014/main" xmlns="" id="{F9E8EABA-6066-B740-9036-963C103595E0}"/>
              </a:ext>
            </a:extLst>
          </p:cNvPr>
          <p:cNvSpPr/>
          <p:nvPr/>
        </p:nvSpPr>
        <p:spPr>
          <a:xfrm>
            <a:off x="5994222" y="3148477"/>
            <a:ext cx="884560" cy="356753"/>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xmlns="" id="{B51608A3-9638-344D-9EB0-2F6C0341C94A}"/>
              </a:ext>
            </a:extLst>
          </p:cNvPr>
          <p:cNvSpPr/>
          <p:nvPr/>
        </p:nvSpPr>
        <p:spPr>
          <a:xfrm>
            <a:off x="4191797" y="1735045"/>
            <a:ext cx="4418803" cy="1384126"/>
          </a:xfrm>
          <a:prstGeom prst="rect">
            <a:avLst/>
          </a:prstGeom>
          <a:solidFill>
            <a:schemeClr val="bg1">
              <a:alpha val="578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xmlns="" id="{4C878110-C323-514C-81E7-7E9793466F42}"/>
              </a:ext>
            </a:extLst>
          </p:cNvPr>
          <p:cNvSpPr/>
          <p:nvPr/>
        </p:nvSpPr>
        <p:spPr>
          <a:xfrm>
            <a:off x="4191797" y="3800116"/>
            <a:ext cx="7844338" cy="1146538"/>
          </a:xfrm>
          <a:prstGeom prst="rect">
            <a:avLst/>
          </a:prstGeom>
          <a:solidFill>
            <a:schemeClr val="bg1">
              <a:alpha val="578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ounded Rectangle 32">
            <a:extLst>
              <a:ext uri="{FF2B5EF4-FFF2-40B4-BE49-F238E27FC236}">
                <a16:creationId xmlns:a16="http://schemas.microsoft.com/office/drawing/2014/main" xmlns="" id="{29FE58F2-9AC1-0C4A-94E2-45C8F4659EBC}"/>
              </a:ext>
            </a:extLst>
          </p:cNvPr>
          <p:cNvSpPr/>
          <p:nvPr/>
        </p:nvSpPr>
        <p:spPr>
          <a:xfrm>
            <a:off x="4877027" y="3368447"/>
            <a:ext cx="786018" cy="354549"/>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xmlns="" id="{66EE783E-408C-1D40-A4F3-5B4195279BB4}"/>
              </a:ext>
            </a:extLst>
          </p:cNvPr>
          <p:cNvSpPr/>
          <p:nvPr/>
        </p:nvSpPr>
        <p:spPr>
          <a:xfrm>
            <a:off x="8610600" y="1735045"/>
            <a:ext cx="3441122" cy="731063"/>
          </a:xfrm>
          <a:prstGeom prst="rect">
            <a:avLst/>
          </a:prstGeom>
          <a:solidFill>
            <a:schemeClr val="bg1">
              <a:alpha val="578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xmlns="" id="{B80BBE81-F845-BA4F-8346-436DF4B3A973}"/>
              </a:ext>
            </a:extLst>
          </p:cNvPr>
          <p:cNvSpPr/>
          <p:nvPr/>
        </p:nvSpPr>
        <p:spPr>
          <a:xfrm>
            <a:off x="9486899" y="2415990"/>
            <a:ext cx="2541443" cy="580057"/>
          </a:xfrm>
          <a:prstGeom prst="rect">
            <a:avLst/>
          </a:prstGeom>
          <a:solidFill>
            <a:schemeClr val="bg1">
              <a:alpha val="578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xmlns="" id="{E844198B-5F8D-AD44-9A0A-DE5470A88259}"/>
              </a:ext>
            </a:extLst>
          </p:cNvPr>
          <p:cNvSpPr/>
          <p:nvPr/>
        </p:nvSpPr>
        <p:spPr>
          <a:xfrm>
            <a:off x="9936739" y="2980148"/>
            <a:ext cx="2091603" cy="819968"/>
          </a:xfrm>
          <a:prstGeom prst="rect">
            <a:avLst/>
          </a:prstGeom>
          <a:solidFill>
            <a:schemeClr val="bg1">
              <a:alpha val="578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xmlns="" id="{EF9676A9-81B5-1C4E-ADCD-8598CA940E07}"/>
              </a:ext>
            </a:extLst>
          </p:cNvPr>
          <p:cNvSpPr/>
          <p:nvPr/>
        </p:nvSpPr>
        <p:spPr>
          <a:xfrm>
            <a:off x="8346635" y="3476579"/>
            <a:ext cx="1590103" cy="323537"/>
          </a:xfrm>
          <a:prstGeom prst="rect">
            <a:avLst/>
          </a:prstGeom>
          <a:solidFill>
            <a:schemeClr val="bg1">
              <a:alpha val="578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xmlns="" id="{E8F692CF-C341-4649-93D2-EB78EB7067ED}"/>
              </a:ext>
            </a:extLst>
          </p:cNvPr>
          <p:cNvSpPr/>
          <p:nvPr/>
        </p:nvSpPr>
        <p:spPr>
          <a:xfrm>
            <a:off x="4262405" y="3119171"/>
            <a:ext cx="1695690" cy="209674"/>
          </a:xfrm>
          <a:prstGeom prst="rect">
            <a:avLst/>
          </a:prstGeom>
          <a:solidFill>
            <a:schemeClr val="bg1">
              <a:alpha val="578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890883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CCD6FC-D09C-5746-8598-C2A8E8E54824}"/>
              </a:ext>
            </a:extLst>
          </p:cNvPr>
          <p:cNvSpPr>
            <a:spLocks noGrp="1"/>
          </p:cNvSpPr>
          <p:nvPr>
            <p:ph type="title"/>
          </p:nvPr>
        </p:nvSpPr>
        <p:spPr/>
        <p:txBody>
          <a:bodyPr/>
          <a:lstStyle/>
          <a:p>
            <a:r>
              <a:rPr lang="en-US" b="1" spc="-53" dirty="0">
                <a:solidFill>
                  <a:srgbClr val="C00000"/>
                </a:solidFill>
              </a:rPr>
              <a:t>Neighborhood</a:t>
            </a:r>
            <a:r>
              <a:rPr lang="en-US" b="1" spc="-73" dirty="0">
                <a:solidFill>
                  <a:srgbClr val="C00000"/>
                </a:solidFill>
              </a:rPr>
              <a:t> </a:t>
            </a:r>
            <a:r>
              <a:rPr lang="en-US" b="1" spc="-93" dirty="0">
                <a:solidFill>
                  <a:srgbClr val="C00000"/>
                </a:solidFill>
              </a:rPr>
              <a:t>Aggregation</a:t>
            </a:r>
            <a:endParaRPr lang="en-US" b="1" dirty="0">
              <a:solidFill>
                <a:srgbClr val="C00000"/>
              </a:solidFill>
            </a:endParaRPr>
          </a:p>
        </p:txBody>
      </p:sp>
      <p:sp>
        <p:nvSpPr>
          <p:cNvPr id="3" name="Content Placeholder 2">
            <a:extLst>
              <a:ext uri="{FF2B5EF4-FFF2-40B4-BE49-F238E27FC236}">
                <a16:creationId xmlns:a16="http://schemas.microsoft.com/office/drawing/2014/main" xmlns="" id="{F6323C2A-6CA6-4A48-AEBC-1D9A9E22F851}"/>
              </a:ext>
            </a:extLst>
          </p:cNvPr>
          <p:cNvSpPr>
            <a:spLocks noGrp="1"/>
          </p:cNvSpPr>
          <p:nvPr>
            <p:ph idx="1"/>
          </p:nvPr>
        </p:nvSpPr>
        <p:spPr>
          <a:xfrm>
            <a:off x="838200" y="1547002"/>
            <a:ext cx="10515600" cy="1587483"/>
          </a:xfrm>
        </p:spPr>
        <p:txBody>
          <a:bodyPr/>
          <a:lstStyle/>
          <a:p>
            <a:pPr marL="474132" marR="565559" indent="-457200">
              <a:lnSpc>
                <a:spcPts val="3067"/>
              </a:lnSpc>
              <a:spcBef>
                <a:spcPts val="880"/>
              </a:spcBef>
              <a:buClr>
                <a:schemeClr val="tx1"/>
              </a:buClr>
              <a:tabLst>
                <a:tab pos="473275" algn="l"/>
                <a:tab pos="474121" algn="l"/>
              </a:tabLst>
            </a:pPr>
            <a:r>
              <a:rPr lang="en-US" sz="2400" spc="-107" dirty="0">
                <a:solidFill>
                  <a:srgbClr val="0000FF"/>
                </a:solidFill>
                <a:cs typeface="Arial"/>
              </a:rPr>
              <a:t>Nodes have embeddings at each layer.</a:t>
            </a:r>
          </a:p>
          <a:p>
            <a:pPr marL="474132" marR="565559" indent="-457200">
              <a:lnSpc>
                <a:spcPts val="3067"/>
              </a:lnSpc>
              <a:spcBef>
                <a:spcPts val="880"/>
              </a:spcBef>
              <a:buClr>
                <a:schemeClr val="tx1"/>
              </a:buClr>
              <a:tabLst>
                <a:tab pos="473275" algn="l"/>
                <a:tab pos="474121" algn="l"/>
              </a:tabLst>
            </a:pPr>
            <a:r>
              <a:rPr lang="en-US" sz="2400" spc="-107" dirty="0">
                <a:solidFill>
                  <a:srgbClr val="0000FF"/>
                </a:solidFill>
                <a:cs typeface="Arial"/>
              </a:rPr>
              <a:t>Model can be arbitrary depth.</a:t>
            </a:r>
          </a:p>
          <a:p>
            <a:pPr marL="474132" marR="565559" indent="-457200">
              <a:lnSpc>
                <a:spcPts val="3067"/>
              </a:lnSpc>
              <a:spcBef>
                <a:spcPts val="880"/>
              </a:spcBef>
              <a:buClr>
                <a:schemeClr val="tx1"/>
              </a:buClr>
              <a:tabLst>
                <a:tab pos="473275" algn="l"/>
                <a:tab pos="474121" algn="l"/>
              </a:tabLst>
            </a:pPr>
            <a:r>
              <a:rPr lang="en-US" sz="2400" spc="-107" dirty="0">
                <a:solidFill>
                  <a:srgbClr val="0000FF"/>
                </a:solidFill>
                <a:cs typeface="Arial"/>
              </a:rPr>
              <a:t>“layer-0” embedding of node </a:t>
            </a:r>
            <a:r>
              <a:rPr lang="en-US" sz="2400" spc="-107" dirty="0" err="1">
                <a:solidFill>
                  <a:srgbClr val="0000FF"/>
                </a:solidFill>
                <a:cs typeface="Arial"/>
              </a:rPr>
              <a:t>i</a:t>
            </a:r>
            <a:r>
              <a:rPr lang="en-US" sz="2400" spc="-107" dirty="0">
                <a:solidFill>
                  <a:srgbClr val="0000FF"/>
                </a:solidFill>
                <a:cs typeface="Arial"/>
              </a:rPr>
              <a:t> is its input feature, i.e. x</a:t>
            </a:r>
            <a:r>
              <a:rPr lang="en-US" sz="2400" spc="-107" baseline="-25000" dirty="0">
                <a:solidFill>
                  <a:srgbClr val="0000FF"/>
                </a:solidFill>
                <a:cs typeface="Arial"/>
              </a:rPr>
              <a:t>i</a:t>
            </a:r>
            <a:r>
              <a:rPr lang="en-US" sz="2400" spc="-107" dirty="0">
                <a:solidFill>
                  <a:srgbClr val="0000FF"/>
                </a:solidFill>
                <a:cs typeface="Arial"/>
              </a:rPr>
              <a:t>.</a:t>
            </a:r>
          </a:p>
          <a:p>
            <a:endParaRPr lang="en-US" dirty="0"/>
          </a:p>
        </p:txBody>
      </p:sp>
      <p:sp>
        <p:nvSpPr>
          <p:cNvPr id="4" name="Slide Number Placeholder 3">
            <a:extLst>
              <a:ext uri="{FF2B5EF4-FFF2-40B4-BE49-F238E27FC236}">
                <a16:creationId xmlns:a16="http://schemas.microsoft.com/office/drawing/2014/main" xmlns="" id="{9920B0B9-761A-3B42-9E5F-16B61D8D2494}"/>
              </a:ext>
            </a:extLst>
          </p:cNvPr>
          <p:cNvSpPr>
            <a:spLocks noGrp="1"/>
          </p:cNvSpPr>
          <p:nvPr>
            <p:ph type="sldNum" sz="quarter" idx="12"/>
          </p:nvPr>
        </p:nvSpPr>
        <p:spPr/>
        <p:txBody>
          <a:bodyPr/>
          <a:lstStyle/>
          <a:p>
            <a:fld id="{4C15419E-54D6-8648-ABFB-BEF58E3E877E}" type="slidenum">
              <a:rPr lang="en-US" smtClean="0"/>
              <a:t>16</a:t>
            </a:fld>
            <a:endParaRPr lang="en-US"/>
          </a:p>
        </p:txBody>
      </p:sp>
      <p:sp>
        <p:nvSpPr>
          <p:cNvPr id="91" name="object 7">
            <a:extLst>
              <a:ext uri="{FF2B5EF4-FFF2-40B4-BE49-F238E27FC236}">
                <a16:creationId xmlns:a16="http://schemas.microsoft.com/office/drawing/2014/main" xmlns="" id="{4A112141-AD8E-AB4D-AC32-8C707341E356}"/>
              </a:ext>
            </a:extLst>
          </p:cNvPr>
          <p:cNvSpPr/>
          <p:nvPr/>
        </p:nvSpPr>
        <p:spPr>
          <a:xfrm>
            <a:off x="3141735" y="5709575"/>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2"/>
            <a:srcRect/>
            <a:stretch>
              <a:fillRect/>
            </a:stretch>
          </a:blipFill>
        </p:spPr>
        <p:txBody>
          <a:bodyPr wrap="square" lIns="0" tIns="0" rIns="0" bIns="0" rtlCol="0"/>
          <a:lstStyle/>
          <a:p>
            <a:endParaRPr sz="2400"/>
          </a:p>
        </p:txBody>
      </p:sp>
      <p:sp>
        <p:nvSpPr>
          <p:cNvPr id="92" name="object 7">
            <a:extLst>
              <a:ext uri="{FF2B5EF4-FFF2-40B4-BE49-F238E27FC236}">
                <a16:creationId xmlns:a16="http://schemas.microsoft.com/office/drawing/2014/main" xmlns="" id="{C5503BB2-11C9-2945-A73C-059437724D1C}"/>
              </a:ext>
            </a:extLst>
          </p:cNvPr>
          <p:cNvSpPr/>
          <p:nvPr/>
        </p:nvSpPr>
        <p:spPr>
          <a:xfrm>
            <a:off x="4096948" y="5207463"/>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3"/>
            <a:srcRect/>
            <a:stretch>
              <a:fillRect/>
            </a:stretch>
          </a:blipFill>
        </p:spPr>
        <p:txBody>
          <a:bodyPr wrap="square" lIns="0" tIns="0" rIns="0" bIns="0" rtlCol="0"/>
          <a:lstStyle/>
          <a:p>
            <a:endParaRPr sz="2400"/>
          </a:p>
        </p:txBody>
      </p:sp>
      <p:sp>
        <p:nvSpPr>
          <p:cNvPr id="93" name="object 7">
            <a:extLst>
              <a:ext uri="{FF2B5EF4-FFF2-40B4-BE49-F238E27FC236}">
                <a16:creationId xmlns:a16="http://schemas.microsoft.com/office/drawing/2014/main" xmlns="" id="{AA7A1363-D2EA-4B4A-AE9F-51B5325A5CC0}"/>
              </a:ext>
            </a:extLst>
          </p:cNvPr>
          <p:cNvSpPr/>
          <p:nvPr/>
        </p:nvSpPr>
        <p:spPr>
          <a:xfrm>
            <a:off x="3814934" y="4572560"/>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4"/>
            <a:srcRect/>
            <a:stretch>
              <a:fillRect/>
            </a:stretch>
          </a:blipFill>
        </p:spPr>
        <p:txBody>
          <a:bodyPr wrap="square" lIns="0" tIns="0" rIns="0" bIns="0" rtlCol="0"/>
          <a:lstStyle/>
          <a:p>
            <a:endParaRPr sz="2400"/>
          </a:p>
        </p:txBody>
      </p:sp>
      <p:sp>
        <p:nvSpPr>
          <p:cNvPr id="94" name="object 7">
            <a:extLst>
              <a:ext uri="{FF2B5EF4-FFF2-40B4-BE49-F238E27FC236}">
                <a16:creationId xmlns:a16="http://schemas.microsoft.com/office/drawing/2014/main" xmlns="" id="{7D2F0BF3-A117-394F-B648-C73DC0A1D181}"/>
              </a:ext>
            </a:extLst>
          </p:cNvPr>
          <p:cNvSpPr/>
          <p:nvPr/>
        </p:nvSpPr>
        <p:spPr>
          <a:xfrm>
            <a:off x="3484149" y="3668147"/>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5"/>
            <a:srcRect/>
            <a:stretch>
              <a:fillRect/>
            </a:stretch>
          </a:blipFill>
        </p:spPr>
        <p:txBody>
          <a:bodyPr wrap="square" lIns="0" tIns="0" rIns="0" bIns="0" rtlCol="0"/>
          <a:lstStyle/>
          <a:p>
            <a:endParaRPr sz="2400"/>
          </a:p>
        </p:txBody>
      </p:sp>
      <p:sp>
        <p:nvSpPr>
          <p:cNvPr id="95" name="object 7">
            <a:extLst>
              <a:ext uri="{FF2B5EF4-FFF2-40B4-BE49-F238E27FC236}">
                <a16:creationId xmlns:a16="http://schemas.microsoft.com/office/drawing/2014/main" xmlns="" id="{62D95E77-A790-C741-BBCE-369AC2BFA0CB}"/>
              </a:ext>
            </a:extLst>
          </p:cNvPr>
          <p:cNvSpPr/>
          <p:nvPr/>
        </p:nvSpPr>
        <p:spPr>
          <a:xfrm>
            <a:off x="1905321" y="5461329"/>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6"/>
            <a:srcRect/>
            <a:stretch>
              <a:fillRect/>
            </a:stretch>
          </a:blipFill>
        </p:spPr>
        <p:txBody>
          <a:bodyPr wrap="square" lIns="0" tIns="0" rIns="0" bIns="0" rtlCol="0"/>
          <a:lstStyle/>
          <a:p>
            <a:endParaRPr sz="2400" dirty="0"/>
          </a:p>
        </p:txBody>
      </p:sp>
      <p:sp>
        <p:nvSpPr>
          <p:cNvPr id="96" name="object 7">
            <a:extLst>
              <a:ext uri="{FF2B5EF4-FFF2-40B4-BE49-F238E27FC236}">
                <a16:creationId xmlns:a16="http://schemas.microsoft.com/office/drawing/2014/main" xmlns="" id="{E698BB1D-89A6-D14A-9172-54B8D675C1E6}"/>
              </a:ext>
            </a:extLst>
          </p:cNvPr>
          <p:cNvSpPr/>
          <p:nvPr/>
        </p:nvSpPr>
        <p:spPr>
          <a:xfrm>
            <a:off x="2276516" y="4469914"/>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7" cstate="print"/>
            <a:srcRect/>
            <a:stretch>
              <a:fillRect/>
            </a:stretch>
          </a:blipFill>
        </p:spPr>
        <p:txBody>
          <a:bodyPr wrap="square" lIns="0" tIns="0" rIns="0" bIns="0" rtlCol="0"/>
          <a:lstStyle/>
          <a:p>
            <a:endParaRPr sz="2400"/>
          </a:p>
        </p:txBody>
      </p:sp>
      <p:sp>
        <p:nvSpPr>
          <p:cNvPr id="97" name="object 4">
            <a:extLst>
              <a:ext uri="{FF2B5EF4-FFF2-40B4-BE49-F238E27FC236}">
                <a16:creationId xmlns:a16="http://schemas.microsoft.com/office/drawing/2014/main" xmlns="" id="{B62E0B83-7963-3F4F-95B3-862B25AF03A4}"/>
              </a:ext>
            </a:extLst>
          </p:cNvPr>
          <p:cNvSpPr/>
          <p:nvPr/>
        </p:nvSpPr>
        <p:spPr>
          <a:xfrm>
            <a:off x="6092328" y="5069018"/>
            <a:ext cx="57573" cy="0"/>
          </a:xfrm>
          <a:custGeom>
            <a:avLst/>
            <a:gdLst/>
            <a:ahLst/>
            <a:cxnLst/>
            <a:rect l="l" t="t" r="r" b="b"/>
            <a:pathLst>
              <a:path w="43179">
                <a:moveTo>
                  <a:pt x="0" y="0"/>
                </a:moveTo>
                <a:lnTo>
                  <a:pt x="42999" y="0"/>
                </a:lnTo>
              </a:path>
            </a:pathLst>
          </a:custGeom>
          <a:ln w="20149">
            <a:solidFill>
              <a:srgbClr val="000000"/>
            </a:solidFill>
          </a:ln>
        </p:spPr>
        <p:txBody>
          <a:bodyPr wrap="square" lIns="0" tIns="0" rIns="0" bIns="0" rtlCol="0"/>
          <a:lstStyle/>
          <a:p>
            <a:endParaRPr sz="2400"/>
          </a:p>
        </p:txBody>
      </p:sp>
      <p:sp>
        <p:nvSpPr>
          <p:cNvPr id="98" name="object 5">
            <a:extLst>
              <a:ext uri="{FF2B5EF4-FFF2-40B4-BE49-F238E27FC236}">
                <a16:creationId xmlns:a16="http://schemas.microsoft.com/office/drawing/2014/main" xmlns="" id="{87B5A125-7120-BA4A-ABB2-04034C89B36D}"/>
              </a:ext>
            </a:extLst>
          </p:cNvPr>
          <p:cNvSpPr/>
          <p:nvPr/>
        </p:nvSpPr>
        <p:spPr>
          <a:xfrm>
            <a:off x="5976806" y="5004553"/>
            <a:ext cx="129540" cy="129540"/>
          </a:xfrm>
          <a:custGeom>
            <a:avLst/>
            <a:gdLst/>
            <a:ahLst/>
            <a:cxnLst/>
            <a:rect l="l" t="t" r="r" b="b"/>
            <a:pathLst>
              <a:path w="97154" h="97154">
                <a:moveTo>
                  <a:pt x="96723" y="0"/>
                </a:moveTo>
                <a:lnTo>
                  <a:pt x="0" y="48348"/>
                </a:lnTo>
                <a:lnTo>
                  <a:pt x="96723" y="96710"/>
                </a:lnTo>
                <a:lnTo>
                  <a:pt x="96723" y="0"/>
                </a:lnTo>
                <a:close/>
              </a:path>
            </a:pathLst>
          </a:custGeom>
          <a:solidFill>
            <a:srgbClr val="000000"/>
          </a:solidFill>
        </p:spPr>
        <p:txBody>
          <a:bodyPr wrap="square" lIns="0" tIns="0" rIns="0" bIns="0" rtlCol="0"/>
          <a:lstStyle/>
          <a:p>
            <a:endParaRPr sz="2400"/>
          </a:p>
        </p:txBody>
      </p:sp>
      <p:sp>
        <p:nvSpPr>
          <p:cNvPr id="99" name="object 6">
            <a:extLst>
              <a:ext uri="{FF2B5EF4-FFF2-40B4-BE49-F238E27FC236}">
                <a16:creationId xmlns:a16="http://schemas.microsoft.com/office/drawing/2014/main" xmlns="" id="{F0AF5151-D8AB-EE49-A52C-312AF34BA95D}"/>
              </a:ext>
            </a:extLst>
          </p:cNvPr>
          <p:cNvSpPr/>
          <p:nvPr/>
        </p:nvSpPr>
        <p:spPr>
          <a:xfrm>
            <a:off x="6149662" y="4664616"/>
            <a:ext cx="876300" cy="796713"/>
          </a:xfrm>
          <a:custGeom>
            <a:avLst/>
            <a:gdLst/>
            <a:ahLst/>
            <a:cxnLst/>
            <a:rect l="l" t="t" r="r" b="b"/>
            <a:pathLst>
              <a:path w="657225" h="597535">
                <a:moveTo>
                  <a:pt x="0" y="0"/>
                </a:moveTo>
                <a:lnTo>
                  <a:pt x="657212" y="0"/>
                </a:lnTo>
                <a:lnTo>
                  <a:pt x="657212" y="597141"/>
                </a:lnTo>
                <a:lnTo>
                  <a:pt x="0" y="597141"/>
                </a:lnTo>
                <a:lnTo>
                  <a:pt x="0" y="0"/>
                </a:lnTo>
                <a:close/>
              </a:path>
            </a:pathLst>
          </a:custGeom>
          <a:solidFill>
            <a:srgbClr val="DCDEE0"/>
          </a:solidFill>
        </p:spPr>
        <p:txBody>
          <a:bodyPr wrap="square" lIns="0" tIns="0" rIns="0" bIns="0" rtlCol="0"/>
          <a:lstStyle/>
          <a:p>
            <a:endParaRPr sz="2400"/>
          </a:p>
        </p:txBody>
      </p:sp>
      <p:sp>
        <p:nvSpPr>
          <p:cNvPr id="100" name="object 7">
            <a:extLst>
              <a:ext uri="{FF2B5EF4-FFF2-40B4-BE49-F238E27FC236}">
                <a16:creationId xmlns:a16="http://schemas.microsoft.com/office/drawing/2014/main" xmlns="" id="{D092721A-B29D-9447-B956-C593EA8F3957}"/>
              </a:ext>
            </a:extLst>
          </p:cNvPr>
          <p:cNvSpPr/>
          <p:nvPr/>
        </p:nvSpPr>
        <p:spPr>
          <a:xfrm>
            <a:off x="6149662" y="4664616"/>
            <a:ext cx="876300" cy="796713"/>
          </a:xfrm>
          <a:custGeom>
            <a:avLst/>
            <a:gdLst/>
            <a:ahLst/>
            <a:cxnLst/>
            <a:rect l="l" t="t" r="r" b="b"/>
            <a:pathLst>
              <a:path w="657225" h="597535">
                <a:moveTo>
                  <a:pt x="0" y="0"/>
                </a:moveTo>
                <a:lnTo>
                  <a:pt x="657212" y="0"/>
                </a:lnTo>
                <a:lnTo>
                  <a:pt x="657212" y="597138"/>
                </a:lnTo>
                <a:lnTo>
                  <a:pt x="0" y="597138"/>
                </a:lnTo>
                <a:lnTo>
                  <a:pt x="0" y="0"/>
                </a:lnTo>
                <a:close/>
              </a:path>
            </a:pathLst>
          </a:custGeom>
          <a:ln w="3175">
            <a:solidFill>
              <a:srgbClr val="53585F"/>
            </a:solidFill>
          </a:ln>
        </p:spPr>
        <p:txBody>
          <a:bodyPr wrap="square" lIns="0" tIns="0" rIns="0" bIns="0" rtlCol="0"/>
          <a:lstStyle/>
          <a:p>
            <a:endParaRPr sz="2400"/>
          </a:p>
        </p:txBody>
      </p:sp>
      <p:sp>
        <p:nvSpPr>
          <p:cNvPr id="101" name="object 8">
            <a:extLst>
              <a:ext uri="{FF2B5EF4-FFF2-40B4-BE49-F238E27FC236}">
                <a16:creationId xmlns:a16="http://schemas.microsoft.com/office/drawing/2014/main" xmlns="" id="{FF159FBC-6C6E-8A42-B5B5-19255E9A964A}"/>
              </a:ext>
            </a:extLst>
          </p:cNvPr>
          <p:cNvSpPr/>
          <p:nvPr/>
        </p:nvSpPr>
        <p:spPr>
          <a:xfrm>
            <a:off x="3415185" y="5359276"/>
            <a:ext cx="703580" cy="451273"/>
          </a:xfrm>
          <a:custGeom>
            <a:avLst/>
            <a:gdLst/>
            <a:ahLst/>
            <a:cxnLst/>
            <a:rect l="l" t="t" r="r" b="b"/>
            <a:pathLst>
              <a:path w="527685" h="338454">
                <a:moveTo>
                  <a:pt x="0" y="329826"/>
                </a:moveTo>
                <a:lnTo>
                  <a:pt x="521865" y="0"/>
                </a:lnTo>
                <a:lnTo>
                  <a:pt x="527248" y="8516"/>
                </a:lnTo>
                <a:lnTo>
                  <a:pt x="5382" y="338343"/>
                </a:lnTo>
                <a:lnTo>
                  <a:pt x="0" y="329826"/>
                </a:lnTo>
                <a:close/>
              </a:path>
            </a:pathLst>
          </a:custGeom>
          <a:solidFill>
            <a:srgbClr val="53585F"/>
          </a:solidFill>
        </p:spPr>
        <p:txBody>
          <a:bodyPr wrap="square" lIns="0" tIns="0" rIns="0" bIns="0" rtlCol="0"/>
          <a:lstStyle/>
          <a:p>
            <a:endParaRPr sz="2400"/>
          </a:p>
        </p:txBody>
      </p:sp>
      <p:sp>
        <p:nvSpPr>
          <p:cNvPr id="102" name="object 9">
            <a:extLst>
              <a:ext uri="{FF2B5EF4-FFF2-40B4-BE49-F238E27FC236}">
                <a16:creationId xmlns:a16="http://schemas.microsoft.com/office/drawing/2014/main" xmlns="" id="{16025AED-61E6-8E4A-80DB-06B998168DBB}"/>
              </a:ext>
            </a:extLst>
          </p:cNvPr>
          <p:cNvSpPr/>
          <p:nvPr/>
        </p:nvSpPr>
        <p:spPr>
          <a:xfrm>
            <a:off x="7122871" y="5008126"/>
            <a:ext cx="129540" cy="129540"/>
          </a:xfrm>
          <a:custGeom>
            <a:avLst/>
            <a:gdLst/>
            <a:ahLst/>
            <a:cxnLst/>
            <a:rect l="l" t="t" r="r" b="b"/>
            <a:pathLst>
              <a:path w="97154" h="97154">
                <a:moveTo>
                  <a:pt x="96723" y="0"/>
                </a:moveTo>
                <a:lnTo>
                  <a:pt x="0" y="48348"/>
                </a:lnTo>
                <a:lnTo>
                  <a:pt x="96723" y="96710"/>
                </a:lnTo>
                <a:lnTo>
                  <a:pt x="96723" y="0"/>
                </a:lnTo>
                <a:close/>
              </a:path>
            </a:pathLst>
          </a:custGeom>
          <a:solidFill>
            <a:srgbClr val="53585F"/>
          </a:solidFill>
        </p:spPr>
        <p:txBody>
          <a:bodyPr wrap="square" lIns="0" tIns="0" rIns="0" bIns="0" rtlCol="0"/>
          <a:lstStyle/>
          <a:p>
            <a:endParaRPr sz="2400"/>
          </a:p>
        </p:txBody>
      </p:sp>
      <p:sp>
        <p:nvSpPr>
          <p:cNvPr id="103" name="object 10">
            <a:extLst>
              <a:ext uri="{FF2B5EF4-FFF2-40B4-BE49-F238E27FC236}">
                <a16:creationId xmlns:a16="http://schemas.microsoft.com/office/drawing/2014/main" xmlns="" id="{FB090929-E36B-2D42-A8C9-1EDA7CB08D17}"/>
              </a:ext>
            </a:extLst>
          </p:cNvPr>
          <p:cNvSpPr/>
          <p:nvPr/>
        </p:nvSpPr>
        <p:spPr>
          <a:xfrm>
            <a:off x="7227514" y="5283413"/>
            <a:ext cx="906685" cy="746841"/>
          </a:xfrm>
          <a:custGeom>
            <a:avLst/>
            <a:gdLst/>
            <a:ahLst/>
            <a:cxnLst/>
            <a:rect l="l" t="t" r="r" b="b"/>
            <a:pathLst>
              <a:path w="648970" h="546735">
                <a:moveTo>
                  <a:pt x="0" y="0"/>
                </a:moveTo>
                <a:lnTo>
                  <a:pt x="7705" y="6490"/>
                </a:lnTo>
                <a:lnTo>
                  <a:pt x="648731" y="546468"/>
                </a:lnTo>
              </a:path>
            </a:pathLst>
          </a:custGeom>
          <a:ln w="20149">
            <a:solidFill>
              <a:srgbClr val="53585F"/>
            </a:solidFill>
            <a:prstDash val="dash"/>
          </a:ln>
        </p:spPr>
        <p:txBody>
          <a:bodyPr wrap="square" lIns="0" tIns="0" rIns="0" bIns="0" rtlCol="0"/>
          <a:lstStyle/>
          <a:p>
            <a:endParaRPr sz="2400"/>
          </a:p>
        </p:txBody>
      </p:sp>
      <p:sp>
        <p:nvSpPr>
          <p:cNvPr id="104" name="object 11">
            <a:extLst>
              <a:ext uri="{FF2B5EF4-FFF2-40B4-BE49-F238E27FC236}">
                <a16:creationId xmlns:a16="http://schemas.microsoft.com/office/drawing/2014/main" xmlns="" id="{B224F118-73AC-674B-99BC-F35A4E55D355}"/>
              </a:ext>
            </a:extLst>
          </p:cNvPr>
          <p:cNvSpPr/>
          <p:nvPr/>
        </p:nvSpPr>
        <p:spPr>
          <a:xfrm>
            <a:off x="7139160" y="5208989"/>
            <a:ext cx="140547" cy="132927"/>
          </a:xfrm>
          <a:custGeom>
            <a:avLst/>
            <a:gdLst/>
            <a:ahLst/>
            <a:cxnLst/>
            <a:rect l="l" t="t" r="r" b="b"/>
            <a:pathLst>
              <a:path w="105410" h="99695">
                <a:moveTo>
                  <a:pt x="0" y="0"/>
                </a:moveTo>
                <a:lnTo>
                  <a:pt x="42811" y="99288"/>
                </a:lnTo>
                <a:lnTo>
                  <a:pt x="105117" y="25323"/>
                </a:lnTo>
                <a:lnTo>
                  <a:pt x="0" y="0"/>
                </a:lnTo>
                <a:close/>
              </a:path>
            </a:pathLst>
          </a:custGeom>
          <a:solidFill>
            <a:srgbClr val="53585F"/>
          </a:solidFill>
        </p:spPr>
        <p:txBody>
          <a:bodyPr wrap="square" lIns="0" tIns="0" rIns="0" bIns="0" rtlCol="0"/>
          <a:lstStyle/>
          <a:p>
            <a:endParaRPr sz="2400"/>
          </a:p>
        </p:txBody>
      </p:sp>
      <p:sp>
        <p:nvSpPr>
          <p:cNvPr id="105" name="object 12">
            <a:extLst>
              <a:ext uri="{FF2B5EF4-FFF2-40B4-BE49-F238E27FC236}">
                <a16:creationId xmlns:a16="http://schemas.microsoft.com/office/drawing/2014/main" xmlns="" id="{64C2D638-E527-3C41-B35F-16B1A5C86300}"/>
              </a:ext>
            </a:extLst>
          </p:cNvPr>
          <p:cNvSpPr/>
          <p:nvPr/>
        </p:nvSpPr>
        <p:spPr>
          <a:xfrm>
            <a:off x="7229868" y="4075174"/>
            <a:ext cx="964353" cy="760307"/>
          </a:xfrm>
          <a:custGeom>
            <a:avLst/>
            <a:gdLst/>
            <a:ahLst/>
            <a:cxnLst/>
            <a:rect l="l" t="t" r="r" b="b"/>
            <a:pathLst>
              <a:path w="723264" h="570229">
                <a:moveTo>
                  <a:pt x="0" y="570025"/>
                </a:moveTo>
                <a:lnTo>
                  <a:pt x="7910" y="563787"/>
                </a:lnTo>
                <a:lnTo>
                  <a:pt x="722769" y="0"/>
                </a:lnTo>
              </a:path>
            </a:pathLst>
          </a:custGeom>
          <a:ln w="20149">
            <a:solidFill>
              <a:srgbClr val="53585F"/>
            </a:solidFill>
            <a:prstDash val="dash"/>
          </a:ln>
        </p:spPr>
        <p:txBody>
          <a:bodyPr wrap="square" lIns="0" tIns="0" rIns="0" bIns="0" rtlCol="0"/>
          <a:lstStyle/>
          <a:p>
            <a:endParaRPr sz="2400"/>
          </a:p>
        </p:txBody>
      </p:sp>
      <p:sp>
        <p:nvSpPr>
          <p:cNvPr id="106" name="object 13">
            <a:extLst>
              <a:ext uri="{FF2B5EF4-FFF2-40B4-BE49-F238E27FC236}">
                <a16:creationId xmlns:a16="http://schemas.microsoft.com/office/drawing/2014/main" xmlns="" id="{07D5A67D-5837-A34B-B756-8E1BA3AEAC2F}"/>
              </a:ext>
            </a:extLst>
          </p:cNvPr>
          <p:cNvSpPr/>
          <p:nvPr/>
        </p:nvSpPr>
        <p:spPr>
          <a:xfrm>
            <a:off x="7139161" y="4776259"/>
            <a:ext cx="141393" cy="131233"/>
          </a:xfrm>
          <a:custGeom>
            <a:avLst/>
            <a:gdLst/>
            <a:ahLst/>
            <a:cxnLst/>
            <a:rect l="l" t="t" r="r" b="b"/>
            <a:pathLst>
              <a:path w="106045" h="98425">
                <a:moveTo>
                  <a:pt x="45986" y="0"/>
                </a:moveTo>
                <a:lnTo>
                  <a:pt x="0" y="97866"/>
                </a:lnTo>
                <a:lnTo>
                  <a:pt x="105879" y="75946"/>
                </a:lnTo>
                <a:lnTo>
                  <a:pt x="45986" y="0"/>
                </a:lnTo>
                <a:close/>
              </a:path>
            </a:pathLst>
          </a:custGeom>
          <a:solidFill>
            <a:srgbClr val="53585F"/>
          </a:solidFill>
        </p:spPr>
        <p:txBody>
          <a:bodyPr wrap="square" lIns="0" tIns="0" rIns="0" bIns="0" rtlCol="0"/>
          <a:lstStyle/>
          <a:p>
            <a:endParaRPr sz="2400"/>
          </a:p>
        </p:txBody>
      </p:sp>
      <p:sp>
        <p:nvSpPr>
          <p:cNvPr id="107" name="object 14">
            <a:extLst>
              <a:ext uri="{FF2B5EF4-FFF2-40B4-BE49-F238E27FC236}">
                <a16:creationId xmlns:a16="http://schemas.microsoft.com/office/drawing/2014/main" xmlns="" id="{C42F8E61-8C37-B547-A11C-8F147315A8BE}"/>
              </a:ext>
            </a:extLst>
          </p:cNvPr>
          <p:cNvSpPr/>
          <p:nvPr/>
        </p:nvSpPr>
        <p:spPr>
          <a:xfrm>
            <a:off x="8674778" y="3607960"/>
            <a:ext cx="393700" cy="414020"/>
          </a:xfrm>
          <a:custGeom>
            <a:avLst/>
            <a:gdLst/>
            <a:ahLst/>
            <a:cxnLst/>
            <a:rect l="l" t="t" r="r" b="b"/>
            <a:pathLst>
              <a:path w="295275" h="310514">
                <a:moveTo>
                  <a:pt x="224256" y="0"/>
                </a:moveTo>
                <a:lnTo>
                  <a:pt x="0" y="64312"/>
                </a:lnTo>
                <a:lnTo>
                  <a:pt x="70548" y="310311"/>
                </a:lnTo>
                <a:lnTo>
                  <a:pt x="294805" y="246011"/>
                </a:lnTo>
                <a:lnTo>
                  <a:pt x="224256" y="0"/>
                </a:lnTo>
                <a:close/>
              </a:path>
            </a:pathLst>
          </a:custGeom>
          <a:solidFill>
            <a:srgbClr val="53585F"/>
          </a:solidFill>
        </p:spPr>
        <p:txBody>
          <a:bodyPr wrap="square" lIns="0" tIns="0" rIns="0" bIns="0" rtlCol="0"/>
          <a:lstStyle/>
          <a:p>
            <a:endParaRPr sz="2400"/>
          </a:p>
        </p:txBody>
      </p:sp>
      <p:sp>
        <p:nvSpPr>
          <p:cNvPr id="108" name="object 15">
            <a:extLst>
              <a:ext uri="{FF2B5EF4-FFF2-40B4-BE49-F238E27FC236}">
                <a16:creationId xmlns:a16="http://schemas.microsoft.com/office/drawing/2014/main" xmlns="" id="{EF821F8F-B6E6-A840-BDEE-1E02FB495430}"/>
              </a:ext>
            </a:extLst>
          </p:cNvPr>
          <p:cNvSpPr/>
          <p:nvPr/>
        </p:nvSpPr>
        <p:spPr>
          <a:xfrm>
            <a:off x="8674778" y="3607970"/>
            <a:ext cx="393700" cy="414020"/>
          </a:xfrm>
          <a:custGeom>
            <a:avLst/>
            <a:gdLst/>
            <a:ahLst/>
            <a:cxnLst/>
            <a:rect l="l" t="t" r="r" b="b"/>
            <a:pathLst>
              <a:path w="295275" h="310514">
                <a:moveTo>
                  <a:pt x="0" y="64304"/>
                </a:moveTo>
                <a:lnTo>
                  <a:pt x="224256" y="0"/>
                </a:lnTo>
                <a:lnTo>
                  <a:pt x="294795" y="245998"/>
                </a:lnTo>
                <a:lnTo>
                  <a:pt x="70538" y="310303"/>
                </a:lnTo>
                <a:lnTo>
                  <a:pt x="0" y="64304"/>
                </a:lnTo>
              </a:path>
            </a:pathLst>
          </a:custGeom>
          <a:ln w="3175">
            <a:solidFill>
              <a:srgbClr val="53585F"/>
            </a:solidFill>
          </a:ln>
        </p:spPr>
        <p:txBody>
          <a:bodyPr wrap="square" lIns="0" tIns="0" rIns="0" bIns="0" rtlCol="0"/>
          <a:lstStyle/>
          <a:p>
            <a:endParaRPr sz="2400"/>
          </a:p>
        </p:txBody>
      </p:sp>
      <p:sp>
        <p:nvSpPr>
          <p:cNvPr id="109" name="object 16">
            <a:extLst>
              <a:ext uri="{FF2B5EF4-FFF2-40B4-BE49-F238E27FC236}">
                <a16:creationId xmlns:a16="http://schemas.microsoft.com/office/drawing/2014/main" xmlns="" id="{57795486-97B5-D342-BFD7-B48749917E87}"/>
              </a:ext>
            </a:extLst>
          </p:cNvPr>
          <p:cNvSpPr/>
          <p:nvPr/>
        </p:nvSpPr>
        <p:spPr>
          <a:xfrm>
            <a:off x="9107176" y="3414930"/>
            <a:ext cx="751840" cy="291253"/>
          </a:xfrm>
          <a:custGeom>
            <a:avLst/>
            <a:gdLst/>
            <a:ahLst/>
            <a:cxnLst/>
            <a:rect l="l" t="t" r="r" b="b"/>
            <a:pathLst>
              <a:path w="563879" h="218439">
                <a:moveTo>
                  <a:pt x="0" y="217982"/>
                </a:moveTo>
                <a:lnTo>
                  <a:pt x="4698" y="216165"/>
                </a:lnTo>
                <a:lnTo>
                  <a:pt x="563781" y="0"/>
                </a:lnTo>
              </a:path>
            </a:pathLst>
          </a:custGeom>
          <a:ln w="10074">
            <a:solidFill>
              <a:srgbClr val="53585F"/>
            </a:solidFill>
            <a:prstDash val="sysDot"/>
          </a:ln>
        </p:spPr>
        <p:txBody>
          <a:bodyPr wrap="square" lIns="0" tIns="0" rIns="0" bIns="0" rtlCol="0"/>
          <a:lstStyle/>
          <a:p>
            <a:endParaRPr sz="2400"/>
          </a:p>
        </p:txBody>
      </p:sp>
      <p:sp>
        <p:nvSpPr>
          <p:cNvPr id="110" name="object 17">
            <a:extLst>
              <a:ext uri="{FF2B5EF4-FFF2-40B4-BE49-F238E27FC236}">
                <a16:creationId xmlns:a16="http://schemas.microsoft.com/office/drawing/2014/main" xmlns="" id="{1E7F14B0-AE1F-0644-B9F7-9D8A2E0791CE}"/>
              </a:ext>
            </a:extLst>
          </p:cNvPr>
          <p:cNvSpPr/>
          <p:nvPr/>
        </p:nvSpPr>
        <p:spPr>
          <a:xfrm>
            <a:off x="9038268" y="3665549"/>
            <a:ext cx="89747" cy="75353"/>
          </a:xfrm>
          <a:custGeom>
            <a:avLst/>
            <a:gdLst/>
            <a:ahLst/>
            <a:cxnLst/>
            <a:rect l="l" t="t" r="r" b="b"/>
            <a:pathLst>
              <a:path w="67310" h="56514">
                <a:moveTo>
                  <a:pt x="45478" y="0"/>
                </a:moveTo>
                <a:lnTo>
                  <a:pt x="0" y="49999"/>
                </a:lnTo>
                <a:lnTo>
                  <a:pt x="67284" y="56387"/>
                </a:lnTo>
                <a:lnTo>
                  <a:pt x="45478" y="0"/>
                </a:lnTo>
                <a:close/>
              </a:path>
            </a:pathLst>
          </a:custGeom>
          <a:solidFill>
            <a:srgbClr val="53585F"/>
          </a:solidFill>
        </p:spPr>
        <p:txBody>
          <a:bodyPr wrap="square" lIns="0" tIns="0" rIns="0" bIns="0" rtlCol="0"/>
          <a:lstStyle/>
          <a:p>
            <a:endParaRPr sz="2400"/>
          </a:p>
        </p:txBody>
      </p:sp>
      <p:sp>
        <p:nvSpPr>
          <p:cNvPr id="111" name="object 18">
            <a:extLst>
              <a:ext uri="{FF2B5EF4-FFF2-40B4-BE49-F238E27FC236}">
                <a16:creationId xmlns:a16="http://schemas.microsoft.com/office/drawing/2014/main" xmlns="" id="{CCBA6830-18DC-F341-9BF8-0CD8252D4D38}"/>
              </a:ext>
            </a:extLst>
          </p:cNvPr>
          <p:cNvSpPr/>
          <p:nvPr/>
        </p:nvSpPr>
        <p:spPr>
          <a:xfrm>
            <a:off x="8645581" y="3864194"/>
            <a:ext cx="78740" cy="25400"/>
          </a:xfrm>
          <a:custGeom>
            <a:avLst/>
            <a:gdLst/>
            <a:ahLst/>
            <a:cxnLst/>
            <a:rect l="l" t="t" r="r" b="b"/>
            <a:pathLst>
              <a:path w="59054" h="19050">
                <a:moveTo>
                  <a:pt x="58561" y="0"/>
                </a:moveTo>
                <a:lnTo>
                  <a:pt x="9587" y="15811"/>
                </a:lnTo>
                <a:lnTo>
                  <a:pt x="0" y="18907"/>
                </a:lnTo>
              </a:path>
            </a:pathLst>
          </a:custGeom>
          <a:ln w="20149">
            <a:solidFill>
              <a:srgbClr val="000000"/>
            </a:solidFill>
          </a:ln>
        </p:spPr>
        <p:txBody>
          <a:bodyPr wrap="square" lIns="0" tIns="0" rIns="0" bIns="0" rtlCol="0"/>
          <a:lstStyle/>
          <a:p>
            <a:endParaRPr sz="2400"/>
          </a:p>
        </p:txBody>
      </p:sp>
      <p:sp>
        <p:nvSpPr>
          <p:cNvPr id="112" name="object 19">
            <a:extLst>
              <a:ext uri="{FF2B5EF4-FFF2-40B4-BE49-F238E27FC236}">
                <a16:creationId xmlns:a16="http://schemas.microsoft.com/office/drawing/2014/main" xmlns="" id="{22853B0F-9B0D-7C45-A05B-5801CE10C62B}"/>
              </a:ext>
            </a:extLst>
          </p:cNvPr>
          <p:cNvSpPr/>
          <p:nvPr/>
        </p:nvSpPr>
        <p:spPr>
          <a:xfrm>
            <a:off x="8535652" y="3823910"/>
            <a:ext cx="143085" cy="122767"/>
          </a:xfrm>
          <a:custGeom>
            <a:avLst/>
            <a:gdLst/>
            <a:ahLst/>
            <a:cxnLst/>
            <a:rect l="l" t="t" r="r" b="b"/>
            <a:pathLst>
              <a:path w="107314" h="92075">
                <a:moveTo>
                  <a:pt x="77177" y="0"/>
                </a:moveTo>
                <a:lnTo>
                  <a:pt x="0" y="75742"/>
                </a:lnTo>
                <a:lnTo>
                  <a:pt x="106895" y="92036"/>
                </a:lnTo>
                <a:lnTo>
                  <a:pt x="77177" y="0"/>
                </a:lnTo>
                <a:close/>
              </a:path>
            </a:pathLst>
          </a:custGeom>
          <a:solidFill>
            <a:srgbClr val="000000"/>
          </a:solidFill>
        </p:spPr>
        <p:txBody>
          <a:bodyPr wrap="square" lIns="0" tIns="0" rIns="0" bIns="0" rtlCol="0"/>
          <a:lstStyle/>
          <a:p>
            <a:endParaRPr sz="2400"/>
          </a:p>
        </p:txBody>
      </p:sp>
      <p:sp>
        <p:nvSpPr>
          <p:cNvPr id="113" name="object 20">
            <a:extLst>
              <a:ext uri="{FF2B5EF4-FFF2-40B4-BE49-F238E27FC236}">
                <a16:creationId xmlns:a16="http://schemas.microsoft.com/office/drawing/2014/main" xmlns="" id="{20185FDB-B65E-1F40-A41E-613B8DA5CF8A}"/>
              </a:ext>
            </a:extLst>
          </p:cNvPr>
          <p:cNvSpPr/>
          <p:nvPr/>
        </p:nvSpPr>
        <p:spPr>
          <a:xfrm>
            <a:off x="8704444" y="4819607"/>
            <a:ext cx="323427" cy="352213"/>
          </a:xfrm>
          <a:custGeom>
            <a:avLst/>
            <a:gdLst/>
            <a:ahLst/>
            <a:cxnLst/>
            <a:rect l="l" t="t" r="r" b="b"/>
            <a:pathLst>
              <a:path w="242570" h="264160">
                <a:moveTo>
                  <a:pt x="233146" y="0"/>
                </a:moveTo>
                <a:lnTo>
                  <a:pt x="0" y="8140"/>
                </a:lnTo>
                <a:lnTo>
                  <a:pt x="8928" y="263893"/>
                </a:lnTo>
                <a:lnTo>
                  <a:pt x="242087" y="255752"/>
                </a:lnTo>
                <a:lnTo>
                  <a:pt x="233146" y="0"/>
                </a:lnTo>
                <a:close/>
              </a:path>
            </a:pathLst>
          </a:custGeom>
          <a:solidFill>
            <a:srgbClr val="53585F"/>
          </a:solidFill>
        </p:spPr>
        <p:txBody>
          <a:bodyPr wrap="square" lIns="0" tIns="0" rIns="0" bIns="0" rtlCol="0"/>
          <a:lstStyle/>
          <a:p>
            <a:endParaRPr sz="2400"/>
          </a:p>
        </p:txBody>
      </p:sp>
      <p:sp>
        <p:nvSpPr>
          <p:cNvPr id="114" name="object 21">
            <a:extLst>
              <a:ext uri="{FF2B5EF4-FFF2-40B4-BE49-F238E27FC236}">
                <a16:creationId xmlns:a16="http://schemas.microsoft.com/office/drawing/2014/main" xmlns="" id="{987E4094-F129-F949-B5E0-B3CD95BAED5C}"/>
              </a:ext>
            </a:extLst>
          </p:cNvPr>
          <p:cNvSpPr/>
          <p:nvPr/>
        </p:nvSpPr>
        <p:spPr>
          <a:xfrm>
            <a:off x="8704444" y="4819606"/>
            <a:ext cx="323427" cy="352213"/>
          </a:xfrm>
          <a:custGeom>
            <a:avLst/>
            <a:gdLst/>
            <a:ahLst/>
            <a:cxnLst/>
            <a:rect l="l" t="t" r="r" b="b"/>
            <a:pathLst>
              <a:path w="242570" h="264160">
                <a:moveTo>
                  <a:pt x="0" y="8141"/>
                </a:moveTo>
                <a:lnTo>
                  <a:pt x="233150" y="0"/>
                </a:lnTo>
                <a:lnTo>
                  <a:pt x="242081" y="255756"/>
                </a:lnTo>
                <a:lnTo>
                  <a:pt x="8931" y="263898"/>
                </a:lnTo>
                <a:lnTo>
                  <a:pt x="0" y="8141"/>
                </a:lnTo>
              </a:path>
            </a:pathLst>
          </a:custGeom>
          <a:ln w="3175">
            <a:solidFill>
              <a:srgbClr val="53585F"/>
            </a:solidFill>
          </a:ln>
        </p:spPr>
        <p:txBody>
          <a:bodyPr wrap="square" lIns="0" tIns="0" rIns="0" bIns="0" rtlCol="0"/>
          <a:lstStyle/>
          <a:p>
            <a:endParaRPr sz="2400"/>
          </a:p>
        </p:txBody>
      </p:sp>
      <p:sp>
        <p:nvSpPr>
          <p:cNvPr id="115" name="object 22">
            <a:extLst>
              <a:ext uri="{FF2B5EF4-FFF2-40B4-BE49-F238E27FC236}">
                <a16:creationId xmlns:a16="http://schemas.microsoft.com/office/drawing/2014/main" xmlns="" id="{D38DA27B-370A-5543-9ADB-9E0379EEA474}"/>
              </a:ext>
            </a:extLst>
          </p:cNvPr>
          <p:cNvSpPr/>
          <p:nvPr/>
        </p:nvSpPr>
        <p:spPr>
          <a:xfrm>
            <a:off x="8628780" y="5007702"/>
            <a:ext cx="82125" cy="5927"/>
          </a:xfrm>
          <a:custGeom>
            <a:avLst/>
            <a:gdLst/>
            <a:ahLst/>
            <a:cxnLst/>
            <a:rect l="l" t="t" r="r" b="b"/>
            <a:pathLst>
              <a:path w="61595" h="4445">
                <a:moveTo>
                  <a:pt x="61396" y="0"/>
                </a:moveTo>
                <a:lnTo>
                  <a:pt x="10051" y="3494"/>
                </a:lnTo>
                <a:lnTo>
                  <a:pt x="0" y="4178"/>
                </a:lnTo>
              </a:path>
            </a:pathLst>
          </a:custGeom>
          <a:ln w="20149">
            <a:solidFill>
              <a:srgbClr val="000000"/>
            </a:solidFill>
          </a:ln>
        </p:spPr>
        <p:txBody>
          <a:bodyPr wrap="square" lIns="0" tIns="0" rIns="0" bIns="0" rtlCol="0"/>
          <a:lstStyle/>
          <a:p>
            <a:endParaRPr sz="2400"/>
          </a:p>
        </p:txBody>
      </p:sp>
      <p:sp>
        <p:nvSpPr>
          <p:cNvPr id="116" name="object 23">
            <a:extLst>
              <a:ext uri="{FF2B5EF4-FFF2-40B4-BE49-F238E27FC236}">
                <a16:creationId xmlns:a16="http://schemas.microsoft.com/office/drawing/2014/main" xmlns="" id="{9C8F9DAC-9E11-6944-BEC1-8CAB86CEEBED}"/>
              </a:ext>
            </a:extLst>
          </p:cNvPr>
          <p:cNvSpPr/>
          <p:nvPr/>
        </p:nvSpPr>
        <p:spPr>
          <a:xfrm>
            <a:off x="8513520" y="4948029"/>
            <a:ext cx="133773" cy="128693"/>
          </a:xfrm>
          <a:custGeom>
            <a:avLst/>
            <a:gdLst/>
            <a:ahLst/>
            <a:cxnLst/>
            <a:rect l="l" t="t" r="r" b="b"/>
            <a:pathLst>
              <a:path w="100329" h="96520">
                <a:moveTo>
                  <a:pt x="93205" y="0"/>
                </a:moveTo>
                <a:lnTo>
                  <a:pt x="0" y="54813"/>
                </a:lnTo>
                <a:lnTo>
                  <a:pt x="99771" y="96494"/>
                </a:lnTo>
                <a:lnTo>
                  <a:pt x="93205" y="0"/>
                </a:lnTo>
                <a:close/>
              </a:path>
            </a:pathLst>
          </a:custGeom>
          <a:solidFill>
            <a:srgbClr val="000000"/>
          </a:solidFill>
        </p:spPr>
        <p:txBody>
          <a:bodyPr wrap="square" lIns="0" tIns="0" rIns="0" bIns="0" rtlCol="0"/>
          <a:lstStyle/>
          <a:p>
            <a:endParaRPr sz="2400"/>
          </a:p>
        </p:txBody>
      </p:sp>
      <p:sp>
        <p:nvSpPr>
          <p:cNvPr id="117" name="object 24">
            <a:extLst>
              <a:ext uri="{FF2B5EF4-FFF2-40B4-BE49-F238E27FC236}">
                <a16:creationId xmlns:a16="http://schemas.microsoft.com/office/drawing/2014/main" xmlns="" id="{314D8C2B-E950-8149-B70D-63A044B5E18F}"/>
              </a:ext>
            </a:extLst>
          </p:cNvPr>
          <p:cNvSpPr/>
          <p:nvPr/>
        </p:nvSpPr>
        <p:spPr>
          <a:xfrm>
            <a:off x="8598442" y="5934762"/>
            <a:ext cx="382693" cy="404707"/>
          </a:xfrm>
          <a:custGeom>
            <a:avLst/>
            <a:gdLst/>
            <a:ahLst/>
            <a:cxnLst/>
            <a:rect l="l" t="t" r="r" b="b"/>
            <a:pathLst>
              <a:path w="287020" h="303529">
                <a:moveTo>
                  <a:pt x="59728" y="0"/>
                </a:moveTo>
                <a:lnTo>
                  <a:pt x="0" y="248845"/>
                </a:lnTo>
                <a:lnTo>
                  <a:pt x="226847" y="303293"/>
                </a:lnTo>
                <a:lnTo>
                  <a:pt x="286575" y="54448"/>
                </a:lnTo>
                <a:lnTo>
                  <a:pt x="59728" y="0"/>
                </a:lnTo>
                <a:close/>
              </a:path>
            </a:pathLst>
          </a:custGeom>
          <a:solidFill>
            <a:srgbClr val="53585F"/>
          </a:solidFill>
        </p:spPr>
        <p:txBody>
          <a:bodyPr wrap="square" lIns="0" tIns="0" rIns="0" bIns="0" rtlCol="0"/>
          <a:lstStyle/>
          <a:p>
            <a:endParaRPr sz="2400"/>
          </a:p>
        </p:txBody>
      </p:sp>
      <p:sp>
        <p:nvSpPr>
          <p:cNvPr id="118" name="object 25">
            <a:extLst>
              <a:ext uri="{FF2B5EF4-FFF2-40B4-BE49-F238E27FC236}">
                <a16:creationId xmlns:a16="http://schemas.microsoft.com/office/drawing/2014/main" xmlns="" id="{2DA58DF5-501A-E946-BE09-A988EAE59AC4}"/>
              </a:ext>
            </a:extLst>
          </p:cNvPr>
          <p:cNvSpPr/>
          <p:nvPr/>
        </p:nvSpPr>
        <p:spPr>
          <a:xfrm>
            <a:off x="8598440" y="5934762"/>
            <a:ext cx="382693" cy="404707"/>
          </a:xfrm>
          <a:custGeom>
            <a:avLst/>
            <a:gdLst/>
            <a:ahLst/>
            <a:cxnLst/>
            <a:rect l="l" t="t" r="r" b="b"/>
            <a:pathLst>
              <a:path w="287020" h="303529">
                <a:moveTo>
                  <a:pt x="59728" y="0"/>
                </a:moveTo>
                <a:lnTo>
                  <a:pt x="286579" y="54449"/>
                </a:lnTo>
                <a:lnTo>
                  <a:pt x="226850" y="303294"/>
                </a:lnTo>
                <a:lnTo>
                  <a:pt x="0" y="248844"/>
                </a:lnTo>
                <a:lnTo>
                  <a:pt x="59728" y="0"/>
                </a:lnTo>
              </a:path>
            </a:pathLst>
          </a:custGeom>
          <a:ln w="3175">
            <a:solidFill>
              <a:srgbClr val="53585F"/>
            </a:solidFill>
          </a:ln>
        </p:spPr>
        <p:txBody>
          <a:bodyPr wrap="square" lIns="0" tIns="0" rIns="0" bIns="0" rtlCol="0"/>
          <a:lstStyle/>
          <a:p>
            <a:endParaRPr sz="2400"/>
          </a:p>
        </p:txBody>
      </p:sp>
      <p:sp>
        <p:nvSpPr>
          <p:cNvPr id="119" name="object 26">
            <a:extLst>
              <a:ext uri="{FF2B5EF4-FFF2-40B4-BE49-F238E27FC236}">
                <a16:creationId xmlns:a16="http://schemas.microsoft.com/office/drawing/2014/main" xmlns="" id="{8BFC253D-5718-5946-97D9-C917F025594A}"/>
              </a:ext>
            </a:extLst>
          </p:cNvPr>
          <p:cNvSpPr/>
          <p:nvPr/>
        </p:nvSpPr>
        <p:spPr>
          <a:xfrm>
            <a:off x="9015307" y="6200927"/>
            <a:ext cx="653627" cy="157480"/>
          </a:xfrm>
          <a:custGeom>
            <a:avLst/>
            <a:gdLst/>
            <a:ahLst/>
            <a:cxnLst/>
            <a:rect l="l" t="t" r="r" b="b"/>
            <a:pathLst>
              <a:path w="490220" h="118110">
                <a:moveTo>
                  <a:pt x="0" y="0"/>
                </a:moveTo>
                <a:lnTo>
                  <a:pt x="4897" y="1177"/>
                </a:lnTo>
                <a:lnTo>
                  <a:pt x="490008" y="117811"/>
                </a:lnTo>
              </a:path>
            </a:pathLst>
          </a:custGeom>
          <a:ln w="10074">
            <a:solidFill>
              <a:srgbClr val="53585F"/>
            </a:solidFill>
            <a:prstDash val="sysDot"/>
          </a:ln>
        </p:spPr>
        <p:txBody>
          <a:bodyPr wrap="square" lIns="0" tIns="0" rIns="0" bIns="0" rtlCol="0"/>
          <a:lstStyle/>
          <a:p>
            <a:endParaRPr sz="2400"/>
          </a:p>
        </p:txBody>
      </p:sp>
      <p:sp>
        <p:nvSpPr>
          <p:cNvPr id="120" name="object 27">
            <a:extLst>
              <a:ext uri="{FF2B5EF4-FFF2-40B4-BE49-F238E27FC236}">
                <a16:creationId xmlns:a16="http://schemas.microsoft.com/office/drawing/2014/main" xmlns="" id="{1B5A6CB2-F51D-F94F-840B-3A559672B2F3}"/>
              </a:ext>
            </a:extLst>
          </p:cNvPr>
          <p:cNvSpPr/>
          <p:nvPr/>
        </p:nvSpPr>
        <p:spPr>
          <a:xfrm>
            <a:off x="8943475" y="6163314"/>
            <a:ext cx="88053" cy="78740"/>
          </a:xfrm>
          <a:custGeom>
            <a:avLst/>
            <a:gdLst/>
            <a:ahLst/>
            <a:cxnLst/>
            <a:rect l="l" t="t" r="r" b="b"/>
            <a:pathLst>
              <a:path w="66039" h="59054">
                <a:moveTo>
                  <a:pt x="65849" y="0"/>
                </a:moveTo>
                <a:lnTo>
                  <a:pt x="0" y="15256"/>
                </a:lnTo>
                <a:lnTo>
                  <a:pt x="51714" y="58773"/>
                </a:lnTo>
                <a:lnTo>
                  <a:pt x="65849" y="0"/>
                </a:lnTo>
                <a:close/>
              </a:path>
            </a:pathLst>
          </a:custGeom>
          <a:solidFill>
            <a:srgbClr val="53585F"/>
          </a:solidFill>
        </p:spPr>
        <p:txBody>
          <a:bodyPr wrap="square" lIns="0" tIns="0" rIns="0" bIns="0" rtlCol="0"/>
          <a:lstStyle/>
          <a:p>
            <a:endParaRPr sz="2400"/>
          </a:p>
        </p:txBody>
      </p:sp>
      <p:sp>
        <p:nvSpPr>
          <p:cNvPr id="121" name="object 28">
            <a:extLst>
              <a:ext uri="{FF2B5EF4-FFF2-40B4-BE49-F238E27FC236}">
                <a16:creationId xmlns:a16="http://schemas.microsoft.com/office/drawing/2014/main" xmlns="" id="{3956ED62-D54D-5648-947F-CD4009A2B395}"/>
              </a:ext>
            </a:extLst>
          </p:cNvPr>
          <p:cNvSpPr/>
          <p:nvPr/>
        </p:nvSpPr>
        <p:spPr>
          <a:xfrm>
            <a:off x="8556304" y="6090714"/>
            <a:ext cx="80433" cy="16933"/>
          </a:xfrm>
          <a:custGeom>
            <a:avLst/>
            <a:gdLst/>
            <a:ahLst/>
            <a:cxnLst/>
            <a:rect l="l" t="t" r="r" b="b"/>
            <a:pathLst>
              <a:path w="60325" h="12700">
                <a:moveTo>
                  <a:pt x="60280" y="12377"/>
                </a:moveTo>
                <a:lnTo>
                  <a:pt x="9868" y="2026"/>
                </a:lnTo>
                <a:lnTo>
                  <a:pt x="0" y="0"/>
                </a:lnTo>
              </a:path>
            </a:pathLst>
          </a:custGeom>
          <a:ln w="20149">
            <a:solidFill>
              <a:srgbClr val="000000"/>
            </a:solidFill>
          </a:ln>
        </p:spPr>
        <p:txBody>
          <a:bodyPr wrap="square" lIns="0" tIns="0" rIns="0" bIns="0" rtlCol="0"/>
          <a:lstStyle/>
          <a:p>
            <a:endParaRPr sz="2400"/>
          </a:p>
        </p:txBody>
      </p:sp>
      <p:sp>
        <p:nvSpPr>
          <p:cNvPr id="122" name="object 29">
            <a:extLst>
              <a:ext uri="{FF2B5EF4-FFF2-40B4-BE49-F238E27FC236}">
                <a16:creationId xmlns:a16="http://schemas.microsoft.com/office/drawing/2014/main" xmlns="" id="{5DD3E18D-FDCD-CB40-B082-A06A461D9C37}"/>
              </a:ext>
            </a:extLst>
          </p:cNvPr>
          <p:cNvSpPr/>
          <p:nvPr/>
        </p:nvSpPr>
        <p:spPr>
          <a:xfrm>
            <a:off x="8443146" y="6030255"/>
            <a:ext cx="139700" cy="127000"/>
          </a:xfrm>
          <a:custGeom>
            <a:avLst/>
            <a:gdLst/>
            <a:ahLst/>
            <a:cxnLst/>
            <a:rect l="l" t="t" r="r" b="b"/>
            <a:pathLst>
              <a:path w="104775" h="95250">
                <a:moveTo>
                  <a:pt x="104470" y="0"/>
                </a:moveTo>
                <a:lnTo>
                  <a:pt x="0" y="27915"/>
                </a:lnTo>
                <a:lnTo>
                  <a:pt x="85013" y="94739"/>
                </a:lnTo>
                <a:lnTo>
                  <a:pt x="104470" y="0"/>
                </a:lnTo>
                <a:close/>
              </a:path>
            </a:pathLst>
          </a:custGeom>
          <a:solidFill>
            <a:srgbClr val="000000"/>
          </a:solidFill>
        </p:spPr>
        <p:txBody>
          <a:bodyPr wrap="square" lIns="0" tIns="0" rIns="0" bIns="0" rtlCol="0"/>
          <a:lstStyle/>
          <a:p>
            <a:endParaRPr sz="2400"/>
          </a:p>
        </p:txBody>
      </p:sp>
      <p:sp>
        <p:nvSpPr>
          <p:cNvPr id="123" name="object 30">
            <a:extLst>
              <a:ext uri="{FF2B5EF4-FFF2-40B4-BE49-F238E27FC236}">
                <a16:creationId xmlns:a16="http://schemas.microsoft.com/office/drawing/2014/main" xmlns="" id="{7BCE4F9F-F3B4-C24D-A875-19055A6A7478}"/>
              </a:ext>
            </a:extLst>
          </p:cNvPr>
          <p:cNvSpPr/>
          <p:nvPr/>
        </p:nvSpPr>
        <p:spPr>
          <a:xfrm>
            <a:off x="9098595" y="5154715"/>
            <a:ext cx="585045" cy="413173"/>
          </a:xfrm>
          <a:custGeom>
            <a:avLst/>
            <a:gdLst/>
            <a:ahLst/>
            <a:cxnLst/>
            <a:rect l="l" t="t" r="r" b="b"/>
            <a:pathLst>
              <a:path w="438785" h="309879">
                <a:moveTo>
                  <a:pt x="0" y="0"/>
                </a:moveTo>
                <a:lnTo>
                  <a:pt x="4115" y="2904"/>
                </a:lnTo>
                <a:lnTo>
                  <a:pt x="438221" y="309292"/>
                </a:lnTo>
              </a:path>
            </a:pathLst>
          </a:custGeom>
          <a:ln w="10074">
            <a:solidFill>
              <a:srgbClr val="53585F"/>
            </a:solidFill>
            <a:prstDash val="sysDot"/>
          </a:ln>
        </p:spPr>
        <p:txBody>
          <a:bodyPr wrap="square" lIns="0" tIns="0" rIns="0" bIns="0" rtlCol="0"/>
          <a:lstStyle/>
          <a:p>
            <a:endParaRPr sz="2400"/>
          </a:p>
        </p:txBody>
      </p:sp>
      <p:sp>
        <p:nvSpPr>
          <p:cNvPr id="124" name="object 31">
            <a:extLst>
              <a:ext uri="{FF2B5EF4-FFF2-40B4-BE49-F238E27FC236}">
                <a16:creationId xmlns:a16="http://schemas.microsoft.com/office/drawing/2014/main" xmlns="" id="{36FA1770-D535-7149-88AF-2E9B194137E7}"/>
              </a:ext>
            </a:extLst>
          </p:cNvPr>
          <p:cNvSpPr/>
          <p:nvPr/>
        </p:nvSpPr>
        <p:spPr>
          <a:xfrm>
            <a:off x="9038233" y="5112112"/>
            <a:ext cx="89747" cy="79587"/>
          </a:xfrm>
          <a:custGeom>
            <a:avLst/>
            <a:gdLst/>
            <a:ahLst/>
            <a:cxnLst/>
            <a:rect l="l" t="t" r="r" b="b"/>
            <a:pathLst>
              <a:path w="67310" h="59689">
                <a:moveTo>
                  <a:pt x="0" y="0"/>
                </a:moveTo>
                <a:lnTo>
                  <a:pt x="31953" y="59550"/>
                </a:lnTo>
                <a:lnTo>
                  <a:pt x="66801" y="10159"/>
                </a:lnTo>
                <a:lnTo>
                  <a:pt x="0" y="0"/>
                </a:lnTo>
                <a:close/>
              </a:path>
            </a:pathLst>
          </a:custGeom>
          <a:solidFill>
            <a:srgbClr val="53585F"/>
          </a:solidFill>
        </p:spPr>
        <p:txBody>
          <a:bodyPr wrap="square" lIns="0" tIns="0" rIns="0" bIns="0" rtlCol="0"/>
          <a:lstStyle/>
          <a:p>
            <a:endParaRPr sz="2400"/>
          </a:p>
        </p:txBody>
      </p:sp>
      <p:sp>
        <p:nvSpPr>
          <p:cNvPr id="125" name="object 32">
            <a:extLst>
              <a:ext uri="{FF2B5EF4-FFF2-40B4-BE49-F238E27FC236}">
                <a16:creationId xmlns:a16="http://schemas.microsoft.com/office/drawing/2014/main" xmlns="" id="{9F01220F-DF71-4945-A5C0-7BFD67AC360B}"/>
              </a:ext>
            </a:extLst>
          </p:cNvPr>
          <p:cNvSpPr/>
          <p:nvPr/>
        </p:nvSpPr>
        <p:spPr>
          <a:xfrm>
            <a:off x="9127913" y="5052377"/>
            <a:ext cx="685800" cy="205740"/>
          </a:xfrm>
          <a:custGeom>
            <a:avLst/>
            <a:gdLst/>
            <a:ahLst/>
            <a:cxnLst/>
            <a:rect l="l" t="t" r="r" b="b"/>
            <a:pathLst>
              <a:path w="514350" h="154304">
                <a:moveTo>
                  <a:pt x="0" y="0"/>
                </a:moveTo>
                <a:lnTo>
                  <a:pt x="4825" y="1443"/>
                </a:lnTo>
                <a:lnTo>
                  <a:pt x="513880" y="153708"/>
                </a:lnTo>
              </a:path>
            </a:pathLst>
          </a:custGeom>
          <a:ln w="10074">
            <a:solidFill>
              <a:srgbClr val="53585F"/>
            </a:solidFill>
            <a:prstDash val="sysDot"/>
          </a:ln>
        </p:spPr>
        <p:txBody>
          <a:bodyPr wrap="square" lIns="0" tIns="0" rIns="0" bIns="0" rtlCol="0"/>
          <a:lstStyle/>
          <a:p>
            <a:endParaRPr sz="2400"/>
          </a:p>
        </p:txBody>
      </p:sp>
      <p:sp>
        <p:nvSpPr>
          <p:cNvPr id="126" name="object 33">
            <a:extLst>
              <a:ext uri="{FF2B5EF4-FFF2-40B4-BE49-F238E27FC236}">
                <a16:creationId xmlns:a16="http://schemas.microsoft.com/office/drawing/2014/main" xmlns="" id="{31CA828D-BD13-C44D-A884-CDE00DB0E036}"/>
              </a:ext>
            </a:extLst>
          </p:cNvPr>
          <p:cNvSpPr/>
          <p:nvPr/>
        </p:nvSpPr>
        <p:spPr>
          <a:xfrm>
            <a:off x="9057131" y="5015696"/>
            <a:ext cx="88900" cy="77892"/>
          </a:xfrm>
          <a:custGeom>
            <a:avLst/>
            <a:gdLst/>
            <a:ahLst/>
            <a:cxnLst/>
            <a:rect l="l" t="t" r="r" b="b"/>
            <a:pathLst>
              <a:path w="66675" h="58420">
                <a:moveTo>
                  <a:pt x="66573" y="0"/>
                </a:moveTo>
                <a:lnTo>
                  <a:pt x="0" y="11633"/>
                </a:lnTo>
                <a:lnTo>
                  <a:pt x="49250" y="57912"/>
                </a:lnTo>
                <a:lnTo>
                  <a:pt x="66573" y="0"/>
                </a:lnTo>
                <a:close/>
              </a:path>
            </a:pathLst>
          </a:custGeom>
          <a:solidFill>
            <a:srgbClr val="53585F"/>
          </a:solidFill>
        </p:spPr>
        <p:txBody>
          <a:bodyPr wrap="square" lIns="0" tIns="0" rIns="0" bIns="0" rtlCol="0"/>
          <a:lstStyle/>
          <a:p>
            <a:endParaRPr sz="2400"/>
          </a:p>
        </p:txBody>
      </p:sp>
      <p:sp>
        <p:nvSpPr>
          <p:cNvPr id="127" name="object 34">
            <a:extLst>
              <a:ext uri="{FF2B5EF4-FFF2-40B4-BE49-F238E27FC236}">
                <a16:creationId xmlns:a16="http://schemas.microsoft.com/office/drawing/2014/main" xmlns="" id="{584ADA86-B174-404F-B1F6-7FD61F6368E9}"/>
              </a:ext>
            </a:extLst>
          </p:cNvPr>
          <p:cNvSpPr/>
          <p:nvPr/>
        </p:nvSpPr>
        <p:spPr>
          <a:xfrm>
            <a:off x="9101168" y="4459171"/>
            <a:ext cx="585045" cy="413173"/>
          </a:xfrm>
          <a:custGeom>
            <a:avLst/>
            <a:gdLst/>
            <a:ahLst/>
            <a:cxnLst/>
            <a:rect l="l" t="t" r="r" b="b"/>
            <a:pathLst>
              <a:path w="438785" h="309879">
                <a:moveTo>
                  <a:pt x="0" y="309292"/>
                </a:moveTo>
                <a:lnTo>
                  <a:pt x="4115" y="306387"/>
                </a:lnTo>
                <a:lnTo>
                  <a:pt x="438221" y="0"/>
                </a:lnTo>
              </a:path>
            </a:pathLst>
          </a:custGeom>
          <a:ln w="10074">
            <a:solidFill>
              <a:srgbClr val="53585F"/>
            </a:solidFill>
            <a:prstDash val="sysDot"/>
          </a:ln>
        </p:spPr>
        <p:txBody>
          <a:bodyPr wrap="square" lIns="0" tIns="0" rIns="0" bIns="0" rtlCol="0"/>
          <a:lstStyle/>
          <a:p>
            <a:endParaRPr sz="2400"/>
          </a:p>
        </p:txBody>
      </p:sp>
      <p:sp>
        <p:nvSpPr>
          <p:cNvPr id="128" name="object 35">
            <a:extLst>
              <a:ext uri="{FF2B5EF4-FFF2-40B4-BE49-F238E27FC236}">
                <a16:creationId xmlns:a16="http://schemas.microsoft.com/office/drawing/2014/main" xmlns="" id="{D8604847-2045-E441-9C93-A05FDF6509CF}"/>
              </a:ext>
            </a:extLst>
          </p:cNvPr>
          <p:cNvSpPr/>
          <p:nvPr/>
        </p:nvSpPr>
        <p:spPr>
          <a:xfrm>
            <a:off x="9040808" y="4834762"/>
            <a:ext cx="89747" cy="79587"/>
          </a:xfrm>
          <a:custGeom>
            <a:avLst/>
            <a:gdLst/>
            <a:ahLst/>
            <a:cxnLst/>
            <a:rect l="l" t="t" r="r" b="b"/>
            <a:pathLst>
              <a:path w="67310" h="59689">
                <a:moveTo>
                  <a:pt x="31965" y="0"/>
                </a:moveTo>
                <a:lnTo>
                  <a:pt x="0" y="59550"/>
                </a:lnTo>
                <a:lnTo>
                  <a:pt x="66814" y="49390"/>
                </a:lnTo>
                <a:lnTo>
                  <a:pt x="31965" y="0"/>
                </a:lnTo>
                <a:close/>
              </a:path>
            </a:pathLst>
          </a:custGeom>
          <a:solidFill>
            <a:srgbClr val="53585F"/>
          </a:solidFill>
        </p:spPr>
        <p:txBody>
          <a:bodyPr wrap="square" lIns="0" tIns="0" rIns="0" bIns="0" rtlCol="0"/>
          <a:lstStyle/>
          <a:p>
            <a:endParaRPr sz="2400"/>
          </a:p>
        </p:txBody>
      </p:sp>
      <p:sp>
        <p:nvSpPr>
          <p:cNvPr id="129" name="object 36">
            <a:extLst>
              <a:ext uri="{FF2B5EF4-FFF2-40B4-BE49-F238E27FC236}">
                <a16:creationId xmlns:a16="http://schemas.microsoft.com/office/drawing/2014/main" xmlns="" id="{04FBAE15-8D92-CD47-B6A8-6EAA5D783AEA}"/>
              </a:ext>
            </a:extLst>
          </p:cNvPr>
          <p:cNvSpPr/>
          <p:nvPr/>
        </p:nvSpPr>
        <p:spPr>
          <a:xfrm>
            <a:off x="9130504" y="4768953"/>
            <a:ext cx="685800" cy="205740"/>
          </a:xfrm>
          <a:custGeom>
            <a:avLst/>
            <a:gdLst/>
            <a:ahLst/>
            <a:cxnLst/>
            <a:rect l="l" t="t" r="r" b="b"/>
            <a:pathLst>
              <a:path w="514350" h="154304">
                <a:moveTo>
                  <a:pt x="0" y="153708"/>
                </a:moveTo>
                <a:lnTo>
                  <a:pt x="4825" y="152265"/>
                </a:lnTo>
                <a:lnTo>
                  <a:pt x="513880" y="0"/>
                </a:lnTo>
              </a:path>
            </a:pathLst>
          </a:custGeom>
          <a:ln w="10074">
            <a:solidFill>
              <a:srgbClr val="53585F"/>
            </a:solidFill>
            <a:prstDash val="sysDot"/>
          </a:ln>
        </p:spPr>
        <p:txBody>
          <a:bodyPr wrap="square" lIns="0" tIns="0" rIns="0" bIns="0" rtlCol="0"/>
          <a:lstStyle/>
          <a:p>
            <a:endParaRPr sz="2400"/>
          </a:p>
        </p:txBody>
      </p:sp>
      <p:sp>
        <p:nvSpPr>
          <p:cNvPr id="130" name="object 37">
            <a:extLst>
              <a:ext uri="{FF2B5EF4-FFF2-40B4-BE49-F238E27FC236}">
                <a16:creationId xmlns:a16="http://schemas.microsoft.com/office/drawing/2014/main" xmlns="" id="{C757881C-7D6B-7140-9195-5715C97A9A98}"/>
              </a:ext>
            </a:extLst>
          </p:cNvPr>
          <p:cNvSpPr/>
          <p:nvPr/>
        </p:nvSpPr>
        <p:spPr>
          <a:xfrm>
            <a:off x="9059723" y="4933365"/>
            <a:ext cx="88900" cy="77892"/>
          </a:xfrm>
          <a:custGeom>
            <a:avLst/>
            <a:gdLst/>
            <a:ahLst/>
            <a:cxnLst/>
            <a:rect l="l" t="t" r="r" b="b"/>
            <a:pathLst>
              <a:path w="66675" h="58420">
                <a:moveTo>
                  <a:pt x="49250" y="0"/>
                </a:moveTo>
                <a:lnTo>
                  <a:pt x="0" y="46278"/>
                </a:lnTo>
                <a:lnTo>
                  <a:pt x="66573" y="57911"/>
                </a:lnTo>
                <a:lnTo>
                  <a:pt x="49250" y="0"/>
                </a:lnTo>
                <a:close/>
              </a:path>
            </a:pathLst>
          </a:custGeom>
          <a:solidFill>
            <a:srgbClr val="53585F"/>
          </a:solidFill>
        </p:spPr>
        <p:txBody>
          <a:bodyPr wrap="square" lIns="0" tIns="0" rIns="0" bIns="0" rtlCol="0"/>
          <a:lstStyle/>
          <a:p>
            <a:endParaRPr sz="2400"/>
          </a:p>
        </p:txBody>
      </p:sp>
      <p:sp>
        <p:nvSpPr>
          <p:cNvPr id="131" name="object 38">
            <a:extLst>
              <a:ext uri="{FF2B5EF4-FFF2-40B4-BE49-F238E27FC236}">
                <a16:creationId xmlns:a16="http://schemas.microsoft.com/office/drawing/2014/main" xmlns="" id="{B4DF448A-9317-B440-8D4C-54C223CB6CDC}"/>
              </a:ext>
            </a:extLst>
          </p:cNvPr>
          <p:cNvSpPr/>
          <p:nvPr/>
        </p:nvSpPr>
        <p:spPr>
          <a:xfrm>
            <a:off x="3316559" y="4890477"/>
            <a:ext cx="582363" cy="899590"/>
          </a:xfrm>
          <a:custGeom>
            <a:avLst/>
            <a:gdLst/>
            <a:ahLst/>
            <a:cxnLst/>
            <a:rect l="l" t="t" r="r" b="b"/>
            <a:pathLst>
              <a:path w="515619" h="774700">
                <a:moveTo>
                  <a:pt x="0" y="769052"/>
                </a:moveTo>
                <a:lnTo>
                  <a:pt x="506866" y="0"/>
                </a:lnTo>
                <a:lnTo>
                  <a:pt x="515278" y="5544"/>
                </a:lnTo>
                <a:lnTo>
                  <a:pt x="8411" y="774596"/>
                </a:lnTo>
                <a:lnTo>
                  <a:pt x="0" y="769052"/>
                </a:lnTo>
                <a:close/>
              </a:path>
            </a:pathLst>
          </a:custGeom>
          <a:solidFill>
            <a:srgbClr val="53585F"/>
          </a:solidFill>
        </p:spPr>
        <p:txBody>
          <a:bodyPr wrap="square" lIns="0" tIns="0" rIns="0" bIns="0" rtlCol="0"/>
          <a:lstStyle/>
          <a:p>
            <a:endParaRPr sz="2400"/>
          </a:p>
        </p:txBody>
      </p:sp>
      <p:sp>
        <p:nvSpPr>
          <p:cNvPr id="132" name="object 39">
            <a:extLst>
              <a:ext uri="{FF2B5EF4-FFF2-40B4-BE49-F238E27FC236}">
                <a16:creationId xmlns:a16="http://schemas.microsoft.com/office/drawing/2014/main" xmlns="" id="{C18BE332-EC96-3C42-B947-07D8AE3F4B7A}"/>
              </a:ext>
            </a:extLst>
          </p:cNvPr>
          <p:cNvSpPr/>
          <p:nvPr/>
        </p:nvSpPr>
        <p:spPr>
          <a:xfrm>
            <a:off x="2630903" y="4684533"/>
            <a:ext cx="1192449" cy="72601"/>
          </a:xfrm>
          <a:custGeom>
            <a:avLst/>
            <a:gdLst/>
            <a:ahLst/>
            <a:cxnLst/>
            <a:rect l="l" t="t" r="r" b="b"/>
            <a:pathLst>
              <a:path w="1136650" h="102870">
                <a:moveTo>
                  <a:pt x="817" y="0"/>
                </a:moveTo>
                <a:lnTo>
                  <a:pt x="1136209" y="92438"/>
                </a:lnTo>
                <a:lnTo>
                  <a:pt x="1135392" y="102479"/>
                </a:lnTo>
                <a:lnTo>
                  <a:pt x="0" y="10041"/>
                </a:lnTo>
                <a:lnTo>
                  <a:pt x="817" y="0"/>
                </a:lnTo>
                <a:close/>
              </a:path>
            </a:pathLst>
          </a:custGeom>
          <a:solidFill>
            <a:srgbClr val="53585F"/>
          </a:solidFill>
        </p:spPr>
        <p:txBody>
          <a:bodyPr wrap="square" lIns="0" tIns="0" rIns="0" bIns="0" rtlCol="0"/>
          <a:lstStyle/>
          <a:p>
            <a:endParaRPr sz="2400"/>
          </a:p>
        </p:txBody>
      </p:sp>
      <p:sp>
        <p:nvSpPr>
          <p:cNvPr id="133" name="object 40">
            <a:extLst>
              <a:ext uri="{FF2B5EF4-FFF2-40B4-BE49-F238E27FC236}">
                <a16:creationId xmlns:a16="http://schemas.microsoft.com/office/drawing/2014/main" xmlns="" id="{C1D0A290-2678-7E4B-8C19-EFC9465A942B}"/>
              </a:ext>
            </a:extLst>
          </p:cNvPr>
          <p:cNvSpPr/>
          <p:nvPr/>
        </p:nvSpPr>
        <p:spPr>
          <a:xfrm>
            <a:off x="3686359" y="4005444"/>
            <a:ext cx="221366" cy="622939"/>
          </a:xfrm>
          <a:custGeom>
            <a:avLst/>
            <a:gdLst/>
            <a:ahLst/>
            <a:cxnLst/>
            <a:rect l="l" t="t" r="r" b="b"/>
            <a:pathLst>
              <a:path w="252730" h="583564">
                <a:moveTo>
                  <a:pt x="9289" y="0"/>
                </a:moveTo>
                <a:lnTo>
                  <a:pt x="252456" y="579416"/>
                </a:lnTo>
                <a:lnTo>
                  <a:pt x="243166" y="583315"/>
                </a:lnTo>
                <a:lnTo>
                  <a:pt x="0" y="3898"/>
                </a:lnTo>
                <a:lnTo>
                  <a:pt x="9289" y="0"/>
                </a:lnTo>
                <a:close/>
              </a:path>
            </a:pathLst>
          </a:custGeom>
          <a:solidFill>
            <a:srgbClr val="53585F"/>
          </a:solidFill>
        </p:spPr>
        <p:txBody>
          <a:bodyPr wrap="square" lIns="0" tIns="0" rIns="0" bIns="0" rtlCol="0"/>
          <a:lstStyle/>
          <a:p>
            <a:endParaRPr sz="2400"/>
          </a:p>
        </p:txBody>
      </p:sp>
      <p:sp>
        <p:nvSpPr>
          <p:cNvPr id="134" name="object 41">
            <a:extLst>
              <a:ext uri="{FF2B5EF4-FFF2-40B4-BE49-F238E27FC236}">
                <a16:creationId xmlns:a16="http://schemas.microsoft.com/office/drawing/2014/main" xmlns="" id="{5EBA2E42-C3E3-1B4A-9E0A-109001AA4144}"/>
              </a:ext>
            </a:extLst>
          </p:cNvPr>
          <p:cNvSpPr txBox="1"/>
          <p:nvPr/>
        </p:nvSpPr>
        <p:spPr>
          <a:xfrm>
            <a:off x="2151496" y="6223571"/>
            <a:ext cx="1515533" cy="269304"/>
          </a:xfrm>
          <a:prstGeom prst="rect">
            <a:avLst/>
          </a:prstGeom>
        </p:spPr>
        <p:txBody>
          <a:bodyPr vert="horz" wrap="square" lIns="0" tIns="22860" rIns="0" bIns="0" rtlCol="0">
            <a:spAutoFit/>
          </a:bodyPr>
          <a:lstStyle/>
          <a:p>
            <a:pPr marL="16933">
              <a:spcBef>
                <a:spcPts val="180"/>
              </a:spcBef>
            </a:pPr>
            <a:r>
              <a:rPr sz="1600" b="1" spc="27" dirty="0">
                <a:latin typeface="Arial"/>
                <a:cs typeface="Arial"/>
              </a:rPr>
              <a:t>INPUT</a:t>
            </a:r>
            <a:r>
              <a:rPr sz="1600" b="1" spc="20" dirty="0">
                <a:latin typeface="Arial"/>
                <a:cs typeface="Arial"/>
              </a:rPr>
              <a:t> </a:t>
            </a:r>
            <a:r>
              <a:rPr sz="1600" b="1" spc="33" dirty="0">
                <a:latin typeface="Arial"/>
                <a:cs typeface="Arial"/>
              </a:rPr>
              <a:t>GRAPH</a:t>
            </a:r>
            <a:endParaRPr sz="1600" dirty="0">
              <a:latin typeface="Arial"/>
              <a:cs typeface="Arial"/>
            </a:endParaRPr>
          </a:p>
        </p:txBody>
      </p:sp>
      <p:sp>
        <p:nvSpPr>
          <p:cNvPr id="135" name="object 42">
            <a:extLst>
              <a:ext uri="{FF2B5EF4-FFF2-40B4-BE49-F238E27FC236}">
                <a16:creationId xmlns:a16="http://schemas.microsoft.com/office/drawing/2014/main" xmlns="" id="{6D260D42-2E8A-764A-BF44-7D3A84900977}"/>
              </a:ext>
            </a:extLst>
          </p:cNvPr>
          <p:cNvSpPr/>
          <p:nvPr/>
        </p:nvSpPr>
        <p:spPr>
          <a:xfrm>
            <a:off x="2443039" y="4040369"/>
            <a:ext cx="1693" cy="345439"/>
          </a:xfrm>
          <a:custGeom>
            <a:avLst/>
            <a:gdLst/>
            <a:ahLst/>
            <a:cxnLst/>
            <a:rect l="l" t="t" r="r" b="b"/>
            <a:pathLst>
              <a:path w="1269" h="259080">
                <a:moveTo>
                  <a:pt x="0" y="0"/>
                </a:moveTo>
                <a:lnTo>
                  <a:pt x="860" y="253505"/>
                </a:lnTo>
                <a:lnTo>
                  <a:pt x="877" y="258542"/>
                </a:lnTo>
              </a:path>
            </a:pathLst>
          </a:custGeom>
          <a:ln w="10074">
            <a:solidFill>
              <a:srgbClr val="000000"/>
            </a:solidFill>
          </a:ln>
        </p:spPr>
        <p:txBody>
          <a:bodyPr wrap="square" lIns="0" tIns="0" rIns="0" bIns="0" rtlCol="0"/>
          <a:lstStyle/>
          <a:p>
            <a:endParaRPr sz="2400"/>
          </a:p>
        </p:txBody>
      </p:sp>
      <p:sp>
        <p:nvSpPr>
          <p:cNvPr id="136" name="object 43">
            <a:extLst>
              <a:ext uri="{FF2B5EF4-FFF2-40B4-BE49-F238E27FC236}">
                <a16:creationId xmlns:a16="http://schemas.microsoft.com/office/drawing/2014/main" xmlns="" id="{32F0BEE3-68E2-4148-BDFA-732A5DBC25B6}"/>
              </a:ext>
            </a:extLst>
          </p:cNvPr>
          <p:cNvSpPr/>
          <p:nvPr/>
        </p:nvSpPr>
        <p:spPr>
          <a:xfrm>
            <a:off x="2403889" y="4378239"/>
            <a:ext cx="81280" cy="81280"/>
          </a:xfrm>
          <a:custGeom>
            <a:avLst/>
            <a:gdLst/>
            <a:ahLst/>
            <a:cxnLst/>
            <a:rect l="l" t="t" r="r" b="b"/>
            <a:pathLst>
              <a:path w="60959" h="60960">
                <a:moveTo>
                  <a:pt x="60445" y="0"/>
                </a:moveTo>
                <a:lnTo>
                  <a:pt x="0" y="203"/>
                </a:lnTo>
                <a:lnTo>
                  <a:pt x="30427" y="60553"/>
                </a:lnTo>
                <a:lnTo>
                  <a:pt x="60445" y="0"/>
                </a:lnTo>
                <a:close/>
              </a:path>
            </a:pathLst>
          </a:custGeom>
          <a:solidFill>
            <a:srgbClr val="000000"/>
          </a:solidFill>
        </p:spPr>
        <p:txBody>
          <a:bodyPr wrap="square" lIns="0" tIns="0" rIns="0" bIns="0" rtlCol="0"/>
          <a:lstStyle/>
          <a:p>
            <a:endParaRPr sz="2400"/>
          </a:p>
        </p:txBody>
      </p:sp>
      <p:sp>
        <p:nvSpPr>
          <p:cNvPr id="137" name="object 44">
            <a:extLst>
              <a:ext uri="{FF2B5EF4-FFF2-40B4-BE49-F238E27FC236}">
                <a16:creationId xmlns:a16="http://schemas.microsoft.com/office/drawing/2014/main" xmlns="" id="{EA1CEEC4-7A0B-3F40-9E0D-BCB169F8EDA1}"/>
              </a:ext>
            </a:extLst>
          </p:cNvPr>
          <p:cNvSpPr txBox="1"/>
          <p:nvPr/>
        </p:nvSpPr>
        <p:spPr>
          <a:xfrm>
            <a:off x="1886489" y="3741738"/>
            <a:ext cx="1308408" cy="238527"/>
          </a:xfrm>
          <a:prstGeom prst="rect">
            <a:avLst/>
          </a:prstGeom>
        </p:spPr>
        <p:txBody>
          <a:bodyPr vert="horz" wrap="square" lIns="0" tIns="22860" rIns="0" bIns="0" rtlCol="0">
            <a:spAutoFit/>
          </a:bodyPr>
          <a:lstStyle/>
          <a:p>
            <a:pPr marL="16933">
              <a:spcBef>
                <a:spcPts val="180"/>
              </a:spcBef>
            </a:pPr>
            <a:r>
              <a:rPr sz="1400" spc="-33" dirty="0">
                <a:latin typeface="Arial"/>
                <a:cs typeface="Arial"/>
              </a:rPr>
              <a:t>TARGET</a:t>
            </a:r>
            <a:r>
              <a:rPr sz="1400" spc="20" dirty="0">
                <a:latin typeface="Arial"/>
                <a:cs typeface="Arial"/>
              </a:rPr>
              <a:t> NODE</a:t>
            </a:r>
            <a:endParaRPr sz="1400" dirty="0">
              <a:latin typeface="Arial"/>
              <a:cs typeface="Arial"/>
            </a:endParaRPr>
          </a:p>
        </p:txBody>
      </p:sp>
      <p:sp>
        <p:nvSpPr>
          <p:cNvPr id="138" name="object 45">
            <a:extLst>
              <a:ext uri="{FF2B5EF4-FFF2-40B4-BE49-F238E27FC236}">
                <a16:creationId xmlns:a16="http://schemas.microsoft.com/office/drawing/2014/main" xmlns="" id="{819A3F62-3C7A-E44A-BF54-4EA4F32E687B}"/>
              </a:ext>
            </a:extLst>
          </p:cNvPr>
          <p:cNvSpPr/>
          <p:nvPr/>
        </p:nvSpPr>
        <p:spPr>
          <a:xfrm>
            <a:off x="2632410" y="3996428"/>
            <a:ext cx="953201" cy="576921"/>
          </a:xfrm>
          <a:custGeom>
            <a:avLst/>
            <a:gdLst/>
            <a:ahLst/>
            <a:cxnLst/>
            <a:rect l="l" t="t" r="r" b="b"/>
            <a:pathLst>
              <a:path w="831850" h="489585">
                <a:moveTo>
                  <a:pt x="831223" y="8709"/>
                </a:moveTo>
                <a:lnTo>
                  <a:pt x="5063" y="488966"/>
                </a:lnTo>
                <a:lnTo>
                  <a:pt x="0" y="480256"/>
                </a:lnTo>
                <a:lnTo>
                  <a:pt x="826160" y="0"/>
                </a:lnTo>
                <a:lnTo>
                  <a:pt x="831223" y="8709"/>
                </a:lnTo>
                <a:close/>
              </a:path>
            </a:pathLst>
          </a:custGeom>
          <a:solidFill>
            <a:srgbClr val="53585F"/>
          </a:solidFill>
        </p:spPr>
        <p:txBody>
          <a:bodyPr wrap="square" lIns="0" tIns="0" rIns="0" bIns="0" rtlCol="0"/>
          <a:lstStyle/>
          <a:p>
            <a:endParaRPr sz="2400"/>
          </a:p>
        </p:txBody>
      </p:sp>
      <p:sp>
        <p:nvSpPr>
          <p:cNvPr id="139" name="object 47">
            <a:extLst>
              <a:ext uri="{FF2B5EF4-FFF2-40B4-BE49-F238E27FC236}">
                <a16:creationId xmlns:a16="http://schemas.microsoft.com/office/drawing/2014/main" xmlns="" id="{A498258E-181E-3B49-B9A9-FC8FB195CC4D}"/>
              </a:ext>
            </a:extLst>
          </p:cNvPr>
          <p:cNvSpPr txBox="1"/>
          <p:nvPr/>
        </p:nvSpPr>
        <p:spPr>
          <a:xfrm>
            <a:off x="3576655" y="3721838"/>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B</a:t>
            </a:r>
            <a:endParaRPr dirty="0">
              <a:latin typeface="Courier New"/>
              <a:cs typeface="Courier New"/>
            </a:endParaRPr>
          </a:p>
        </p:txBody>
      </p:sp>
      <p:sp>
        <p:nvSpPr>
          <p:cNvPr id="140" name="object 48">
            <a:extLst>
              <a:ext uri="{FF2B5EF4-FFF2-40B4-BE49-F238E27FC236}">
                <a16:creationId xmlns:a16="http://schemas.microsoft.com/office/drawing/2014/main" xmlns="" id="{90E61DF0-6489-3645-95B4-BF8281C96D80}"/>
              </a:ext>
            </a:extLst>
          </p:cNvPr>
          <p:cNvSpPr/>
          <p:nvPr/>
        </p:nvSpPr>
        <p:spPr>
          <a:xfrm>
            <a:off x="2122681" y="4795235"/>
            <a:ext cx="300840" cy="738113"/>
          </a:xfrm>
          <a:custGeom>
            <a:avLst/>
            <a:gdLst/>
            <a:ahLst/>
            <a:cxnLst/>
            <a:rect l="l" t="t" r="r" b="b"/>
            <a:pathLst>
              <a:path w="307340" h="662939">
                <a:moveTo>
                  <a:pt x="307164" y="4152"/>
                </a:moveTo>
                <a:lnTo>
                  <a:pt x="9178" y="662777"/>
                </a:lnTo>
                <a:lnTo>
                  <a:pt x="0" y="658624"/>
                </a:lnTo>
                <a:lnTo>
                  <a:pt x="297985" y="0"/>
                </a:lnTo>
                <a:lnTo>
                  <a:pt x="307164" y="4152"/>
                </a:lnTo>
                <a:close/>
              </a:path>
            </a:pathLst>
          </a:custGeom>
          <a:solidFill>
            <a:srgbClr val="53585F"/>
          </a:solidFill>
        </p:spPr>
        <p:txBody>
          <a:bodyPr wrap="square" lIns="0" tIns="0" rIns="0" bIns="0" rtlCol="0"/>
          <a:lstStyle/>
          <a:p>
            <a:endParaRPr sz="2400"/>
          </a:p>
        </p:txBody>
      </p:sp>
      <p:sp>
        <p:nvSpPr>
          <p:cNvPr id="141" name="object 50">
            <a:extLst>
              <a:ext uri="{FF2B5EF4-FFF2-40B4-BE49-F238E27FC236}">
                <a16:creationId xmlns:a16="http://schemas.microsoft.com/office/drawing/2014/main" xmlns="" id="{FAA225BF-9B37-D647-8CC8-9ABAFED6CAE7}"/>
              </a:ext>
            </a:extLst>
          </p:cNvPr>
          <p:cNvSpPr txBox="1"/>
          <p:nvPr/>
        </p:nvSpPr>
        <p:spPr>
          <a:xfrm>
            <a:off x="2011320" y="5474816"/>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D</a:t>
            </a:r>
            <a:endParaRPr dirty="0">
              <a:latin typeface="Courier New"/>
              <a:cs typeface="Courier New"/>
            </a:endParaRPr>
          </a:p>
        </p:txBody>
      </p:sp>
      <p:sp>
        <p:nvSpPr>
          <p:cNvPr id="142" name="object 52">
            <a:extLst>
              <a:ext uri="{FF2B5EF4-FFF2-40B4-BE49-F238E27FC236}">
                <a16:creationId xmlns:a16="http://schemas.microsoft.com/office/drawing/2014/main" xmlns="" id="{9EF62267-CAAC-1347-8B47-C806B2CAFB02}"/>
              </a:ext>
            </a:extLst>
          </p:cNvPr>
          <p:cNvSpPr txBox="1"/>
          <p:nvPr/>
        </p:nvSpPr>
        <p:spPr>
          <a:xfrm>
            <a:off x="3242897" y="5739246"/>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E</a:t>
            </a:r>
            <a:endParaRPr dirty="0">
              <a:latin typeface="Courier New"/>
              <a:cs typeface="Courier New"/>
            </a:endParaRPr>
          </a:p>
        </p:txBody>
      </p:sp>
      <p:sp>
        <p:nvSpPr>
          <p:cNvPr id="143" name="object 53">
            <a:extLst>
              <a:ext uri="{FF2B5EF4-FFF2-40B4-BE49-F238E27FC236}">
                <a16:creationId xmlns:a16="http://schemas.microsoft.com/office/drawing/2014/main" xmlns="" id="{CCF1131E-D602-2C46-82E1-811143A8F829}"/>
              </a:ext>
            </a:extLst>
          </p:cNvPr>
          <p:cNvSpPr/>
          <p:nvPr/>
        </p:nvSpPr>
        <p:spPr>
          <a:xfrm>
            <a:off x="4008176" y="4848926"/>
            <a:ext cx="215053" cy="428413"/>
          </a:xfrm>
          <a:custGeom>
            <a:avLst/>
            <a:gdLst/>
            <a:ahLst/>
            <a:cxnLst/>
            <a:rect l="l" t="t" r="r" b="b"/>
            <a:pathLst>
              <a:path w="161289" h="321310">
                <a:moveTo>
                  <a:pt x="9083" y="0"/>
                </a:moveTo>
                <a:lnTo>
                  <a:pt x="161065" y="316788"/>
                </a:lnTo>
                <a:lnTo>
                  <a:pt x="151981" y="321146"/>
                </a:lnTo>
                <a:lnTo>
                  <a:pt x="0" y="4357"/>
                </a:lnTo>
                <a:lnTo>
                  <a:pt x="9083" y="0"/>
                </a:lnTo>
                <a:close/>
              </a:path>
            </a:pathLst>
          </a:custGeom>
          <a:solidFill>
            <a:srgbClr val="53585F"/>
          </a:solidFill>
        </p:spPr>
        <p:txBody>
          <a:bodyPr wrap="square" lIns="0" tIns="0" rIns="0" bIns="0" rtlCol="0"/>
          <a:lstStyle/>
          <a:p>
            <a:endParaRPr sz="2400"/>
          </a:p>
        </p:txBody>
      </p:sp>
      <p:sp>
        <p:nvSpPr>
          <p:cNvPr id="144" name="object 55">
            <a:extLst>
              <a:ext uri="{FF2B5EF4-FFF2-40B4-BE49-F238E27FC236}">
                <a16:creationId xmlns:a16="http://schemas.microsoft.com/office/drawing/2014/main" xmlns="" id="{A90F2452-9B03-6643-8634-599FFDEFEFFA}"/>
              </a:ext>
            </a:extLst>
          </p:cNvPr>
          <p:cNvSpPr txBox="1"/>
          <p:nvPr/>
        </p:nvSpPr>
        <p:spPr>
          <a:xfrm>
            <a:off x="4170189" y="5239361"/>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F</a:t>
            </a:r>
            <a:endParaRPr dirty="0">
              <a:latin typeface="Courier New"/>
              <a:cs typeface="Courier New"/>
            </a:endParaRPr>
          </a:p>
        </p:txBody>
      </p:sp>
      <p:sp>
        <p:nvSpPr>
          <p:cNvPr id="145" name="object 57">
            <a:extLst>
              <a:ext uri="{FF2B5EF4-FFF2-40B4-BE49-F238E27FC236}">
                <a16:creationId xmlns:a16="http://schemas.microsoft.com/office/drawing/2014/main" xmlns="" id="{FC70C4EB-1299-2D43-996E-A531087400EF}"/>
              </a:ext>
            </a:extLst>
          </p:cNvPr>
          <p:cNvSpPr txBox="1"/>
          <p:nvPr/>
        </p:nvSpPr>
        <p:spPr>
          <a:xfrm>
            <a:off x="3888807" y="4614327"/>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C</a:t>
            </a:r>
            <a:endParaRPr dirty="0">
              <a:latin typeface="Courier New"/>
              <a:cs typeface="Courier New"/>
            </a:endParaRPr>
          </a:p>
        </p:txBody>
      </p:sp>
      <p:sp>
        <p:nvSpPr>
          <p:cNvPr id="146" name="object 63">
            <a:extLst>
              <a:ext uri="{FF2B5EF4-FFF2-40B4-BE49-F238E27FC236}">
                <a16:creationId xmlns:a16="http://schemas.microsoft.com/office/drawing/2014/main" xmlns="" id="{23B40A18-91BE-8F44-962A-9511C740A723}"/>
              </a:ext>
            </a:extLst>
          </p:cNvPr>
          <p:cNvSpPr txBox="1"/>
          <p:nvPr/>
        </p:nvSpPr>
        <p:spPr>
          <a:xfrm>
            <a:off x="7233762" y="4641769"/>
            <a:ext cx="955049" cy="470343"/>
          </a:xfrm>
          <a:prstGeom prst="rect">
            <a:avLst/>
          </a:prstGeom>
        </p:spPr>
        <p:txBody>
          <a:bodyPr vert="horz" wrap="square" lIns="0" tIns="18627" rIns="0" bIns="0" rtlCol="0">
            <a:spAutoFit/>
          </a:bodyPr>
          <a:lstStyle/>
          <a:p>
            <a:pPr marL="16933">
              <a:spcBef>
                <a:spcPts val="147"/>
              </a:spcBef>
              <a:tabLst>
                <a:tab pos="987189" algn="l"/>
              </a:tabLst>
            </a:pPr>
            <a:r>
              <a:rPr sz="1467" u="heavy" dirty="0">
                <a:uFill>
                  <a:solidFill>
                    <a:srgbClr val="53585F"/>
                  </a:solidFill>
                </a:uFill>
                <a:latin typeface="Times New Roman"/>
                <a:cs typeface="Times New Roman"/>
              </a:rPr>
              <a:t> 	</a:t>
            </a:r>
            <a:r>
              <a:rPr sz="1467" dirty="0">
                <a:latin typeface="Times New Roman"/>
                <a:cs typeface="Times New Roman"/>
              </a:rPr>
              <a:t> </a:t>
            </a:r>
            <a:r>
              <a:rPr sz="1467" spc="-140" dirty="0">
                <a:latin typeface="Times New Roman"/>
                <a:cs typeface="Times New Roman"/>
              </a:rPr>
              <a:t> </a:t>
            </a:r>
            <a:endParaRPr sz="1467" dirty="0">
              <a:latin typeface="Courier New"/>
              <a:cs typeface="Courier New"/>
            </a:endParaRPr>
          </a:p>
        </p:txBody>
      </p:sp>
      <p:sp>
        <p:nvSpPr>
          <p:cNvPr id="147" name="object 67">
            <a:extLst>
              <a:ext uri="{FF2B5EF4-FFF2-40B4-BE49-F238E27FC236}">
                <a16:creationId xmlns:a16="http://schemas.microsoft.com/office/drawing/2014/main" xmlns="" id="{B4333BA1-65F1-0A4F-B755-07BE7E6E3F69}"/>
              </a:ext>
            </a:extLst>
          </p:cNvPr>
          <p:cNvSpPr txBox="1"/>
          <p:nvPr/>
        </p:nvSpPr>
        <p:spPr>
          <a:xfrm>
            <a:off x="2384343" y="4493440"/>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A</a:t>
            </a:r>
            <a:endParaRPr dirty="0">
              <a:latin typeface="Courier New"/>
              <a:cs typeface="Courier New"/>
            </a:endParaRPr>
          </a:p>
        </p:txBody>
      </p:sp>
      <p:sp>
        <p:nvSpPr>
          <p:cNvPr id="148" name="object 68">
            <a:extLst>
              <a:ext uri="{FF2B5EF4-FFF2-40B4-BE49-F238E27FC236}">
                <a16:creationId xmlns:a16="http://schemas.microsoft.com/office/drawing/2014/main" xmlns="" id="{1A3DD59A-F192-5446-8B86-E83077ACB021}"/>
              </a:ext>
            </a:extLst>
          </p:cNvPr>
          <p:cNvSpPr/>
          <p:nvPr/>
        </p:nvSpPr>
        <p:spPr>
          <a:xfrm>
            <a:off x="9128277" y="3833286"/>
            <a:ext cx="796713" cy="73659"/>
          </a:xfrm>
          <a:custGeom>
            <a:avLst/>
            <a:gdLst/>
            <a:ahLst/>
            <a:cxnLst/>
            <a:rect l="l" t="t" r="r" b="b"/>
            <a:pathLst>
              <a:path w="597535" h="55244">
                <a:moveTo>
                  <a:pt x="0" y="0"/>
                </a:moveTo>
                <a:lnTo>
                  <a:pt x="5015" y="463"/>
                </a:lnTo>
                <a:lnTo>
                  <a:pt x="597396" y="55241"/>
                </a:lnTo>
              </a:path>
            </a:pathLst>
          </a:custGeom>
          <a:ln w="10074">
            <a:solidFill>
              <a:srgbClr val="53585F"/>
            </a:solidFill>
            <a:prstDash val="sysDot"/>
          </a:ln>
        </p:spPr>
        <p:txBody>
          <a:bodyPr wrap="square" lIns="0" tIns="0" rIns="0" bIns="0" rtlCol="0"/>
          <a:lstStyle/>
          <a:p>
            <a:endParaRPr sz="2400"/>
          </a:p>
        </p:txBody>
      </p:sp>
      <p:sp>
        <p:nvSpPr>
          <p:cNvPr id="149" name="object 69">
            <a:extLst>
              <a:ext uri="{FF2B5EF4-FFF2-40B4-BE49-F238E27FC236}">
                <a16:creationId xmlns:a16="http://schemas.microsoft.com/office/drawing/2014/main" xmlns="" id="{6341F3E4-EE02-3F41-9B4A-BCE697CA5AAB}"/>
              </a:ext>
            </a:extLst>
          </p:cNvPr>
          <p:cNvSpPr/>
          <p:nvPr/>
        </p:nvSpPr>
        <p:spPr>
          <a:xfrm>
            <a:off x="9054709" y="3793787"/>
            <a:ext cx="84667" cy="80433"/>
          </a:xfrm>
          <a:custGeom>
            <a:avLst/>
            <a:gdLst/>
            <a:ahLst/>
            <a:cxnLst/>
            <a:rect l="l" t="t" r="r" b="b"/>
            <a:pathLst>
              <a:path w="63500" h="60325">
                <a:moveTo>
                  <a:pt x="62966" y="0"/>
                </a:moveTo>
                <a:lnTo>
                  <a:pt x="0" y="24523"/>
                </a:lnTo>
                <a:lnTo>
                  <a:pt x="57404" y="60185"/>
                </a:lnTo>
                <a:lnTo>
                  <a:pt x="62966" y="0"/>
                </a:lnTo>
                <a:close/>
              </a:path>
            </a:pathLst>
          </a:custGeom>
          <a:solidFill>
            <a:srgbClr val="53585F"/>
          </a:solidFill>
        </p:spPr>
        <p:txBody>
          <a:bodyPr wrap="square" lIns="0" tIns="0" rIns="0" bIns="0" rtlCol="0"/>
          <a:lstStyle/>
          <a:p>
            <a:endParaRPr sz="2400"/>
          </a:p>
        </p:txBody>
      </p:sp>
      <p:sp>
        <p:nvSpPr>
          <p:cNvPr id="150" name="object 70">
            <a:extLst>
              <a:ext uri="{FF2B5EF4-FFF2-40B4-BE49-F238E27FC236}">
                <a16:creationId xmlns:a16="http://schemas.microsoft.com/office/drawing/2014/main" xmlns="" id="{E8EF131C-9A1C-484F-8555-8347ACA4AD37}"/>
              </a:ext>
            </a:extLst>
          </p:cNvPr>
          <p:cNvSpPr/>
          <p:nvPr/>
        </p:nvSpPr>
        <p:spPr>
          <a:xfrm>
            <a:off x="9575533" y="6217941"/>
            <a:ext cx="275496" cy="274756"/>
          </a:xfrm>
          <a:prstGeom prst="rect">
            <a:avLst/>
          </a:prstGeom>
          <a:blipFill>
            <a:blip r:embed="rId8" cstate="print"/>
            <a:stretch>
              <a:fillRect/>
            </a:stretch>
          </a:blipFill>
        </p:spPr>
        <p:txBody>
          <a:bodyPr wrap="square" lIns="0" tIns="0" rIns="0" bIns="0" rtlCol="0"/>
          <a:lstStyle/>
          <a:p>
            <a:endParaRPr sz="2400"/>
          </a:p>
        </p:txBody>
      </p:sp>
      <p:sp>
        <p:nvSpPr>
          <p:cNvPr id="151" name="object 71">
            <a:extLst>
              <a:ext uri="{FF2B5EF4-FFF2-40B4-BE49-F238E27FC236}">
                <a16:creationId xmlns:a16="http://schemas.microsoft.com/office/drawing/2014/main" xmlns="" id="{AD3B332C-BB42-F941-ACD5-176E532FD9A3}"/>
              </a:ext>
            </a:extLst>
          </p:cNvPr>
          <p:cNvSpPr txBox="1"/>
          <p:nvPr/>
        </p:nvSpPr>
        <p:spPr>
          <a:xfrm>
            <a:off x="9638013" y="6185959"/>
            <a:ext cx="147319" cy="244576"/>
          </a:xfrm>
          <a:prstGeom prst="rect">
            <a:avLst/>
          </a:prstGeom>
        </p:spPr>
        <p:txBody>
          <a:bodyPr vert="horz" wrap="square" lIns="0" tIns="18627" rIns="0" bIns="0" rtlCol="0">
            <a:spAutoFit/>
          </a:bodyPr>
          <a:lstStyle/>
          <a:p>
            <a:pPr marL="16933">
              <a:spcBef>
                <a:spcPts val="147"/>
              </a:spcBef>
            </a:pPr>
            <a:r>
              <a:rPr sz="1467" b="1" spc="7" dirty="0">
                <a:latin typeface="Courier New"/>
                <a:cs typeface="Courier New"/>
              </a:rPr>
              <a:t>A</a:t>
            </a:r>
            <a:endParaRPr sz="1467">
              <a:latin typeface="Courier New"/>
              <a:cs typeface="Courier New"/>
            </a:endParaRPr>
          </a:p>
        </p:txBody>
      </p:sp>
      <p:sp>
        <p:nvSpPr>
          <p:cNvPr id="152" name="object 72">
            <a:extLst>
              <a:ext uri="{FF2B5EF4-FFF2-40B4-BE49-F238E27FC236}">
                <a16:creationId xmlns:a16="http://schemas.microsoft.com/office/drawing/2014/main" xmlns="" id="{AD3011B2-0862-AD48-A423-7486A09BB72F}"/>
              </a:ext>
            </a:extLst>
          </p:cNvPr>
          <p:cNvSpPr/>
          <p:nvPr/>
        </p:nvSpPr>
        <p:spPr>
          <a:xfrm>
            <a:off x="9724762" y="3328593"/>
            <a:ext cx="275484" cy="274756"/>
          </a:xfrm>
          <a:prstGeom prst="rect">
            <a:avLst/>
          </a:prstGeom>
          <a:blipFill>
            <a:blip r:embed="rId9" cstate="print"/>
            <a:stretch>
              <a:fillRect/>
            </a:stretch>
          </a:blipFill>
        </p:spPr>
        <p:txBody>
          <a:bodyPr wrap="square" lIns="0" tIns="0" rIns="0" bIns="0" rtlCol="0"/>
          <a:lstStyle/>
          <a:p>
            <a:endParaRPr sz="2400"/>
          </a:p>
        </p:txBody>
      </p:sp>
      <p:sp>
        <p:nvSpPr>
          <p:cNvPr id="153" name="object 73">
            <a:extLst>
              <a:ext uri="{FF2B5EF4-FFF2-40B4-BE49-F238E27FC236}">
                <a16:creationId xmlns:a16="http://schemas.microsoft.com/office/drawing/2014/main" xmlns="" id="{C7B1B1B5-F950-6746-8DF3-F0DA4FADC9A7}"/>
              </a:ext>
            </a:extLst>
          </p:cNvPr>
          <p:cNvSpPr txBox="1"/>
          <p:nvPr/>
        </p:nvSpPr>
        <p:spPr>
          <a:xfrm>
            <a:off x="9785773" y="3297930"/>
            <a:ext cx="147319" cy="244576"/>
          </a:xfrm>
          <a:prstGeom prst="rect">
            <a:avLst/>
          </a:prstGeom>
        </p:spPr>
        <p:txBody>
          <a:bodyPr vert="horz" wrap="square" lIns="0" tIns="18627" rIns="0" bIns="0" rtlCol="0">
            <a:spAutoFit/>
          </a:bodyPr>
          <a:lstStyle/>
          <a:p>
            <a:pPr marL="16933">
              <a:spcBef>
                <a:spcPts val="147"/>
              </a:spcBef>
            </a:pPr>
            <a:r>
              <a:rPr sz="1467" b="1" spc="7" dirty="0">
                <a:latin typeface="Courier New"/>
                <a:cs typeface="Courier New"/>
              </a:rPr>
              <a:t>A</a:t>
            </a:r>
            <a:endParaRPr sz="1467">
              <a:latin typeface="Courier New"/>
              <a:cs typeface="Courier New"/>
            </a:endParaRPr>
          </a:p>
        </p:txBody>
      </p:sp>
      <p:sp>
        <p:nvSpPr>
          <p:cNvPr id="154" name="object 74">
            <a:extLst>
              <a:ext uri="{FF2B5EF4-FFF2-40B4-BE49-F238E27FC236}">
                <a16:creationId xmlns:a16="http://schemas.microsoft.com/office/drawing/2014/main" xmlns="" id="{5D701165-FE0B-7249-AEB7-A6C3F3CCEF7B}"/>
              </a:ext>
            </a:extLst>
          </p:cNvPr>
          <p:cNvSpPr/>
          <p:nvPr/>
        </p:nvSpPr>
        <p:spPr>
          <a:xfrm>
            <a:off x="9731320" y="3766794"/>
            <a:ext cx="275496" cy="274756"/>
          </a:xfrm>
          <a:prstGeom prst="rect">
            <a:avLst/>
          </a:prstGeom>
          <a:blipFill>
            <a:blip r:embed="rId10" cstate="print"/>
            <a:stretch>
              <a:fillRect/>
            </a:stretch>
          </a:blipFill>
        </p:spPr>
        <p:txBody>
          <a:bodyPr wrap="square" lIns="0" tIns="0" rIns="0" bIns="0" rtlCol="0"/>
          <a:lstStyle/>
          <a:p>
            <a:endParaRPr sz="2400"/>
          </a:p>
        </p:txBody>
      </p:sp>
      <p:sp>
        <p:nvSpPr>
          <p:cNvPr id="155" name="object 75">
            <a:extLst>
              <a:ext uri="{FF2B5EF4-FFF2-40B4-BE49-F238E27FC236}">
                <a16:creationId xmlns:a16="http://schemas.microsoft.com/office/drawing/2014/main" xmlns="" id="{BBD84E0E-43E6-E142-BC30-69897ACAA7EA}"/>
              </a:ext>
            </a:extLst>
          </p:cNvPr>
          <p:cNvSpPr txBox="1"/>
          <p:nvPr/>
        </p:nvSpPr>
        <p:spPr>
          <a:xfrm>
            <a:off x="9785773" y="3741211"/>
            <a:ext cx="147319" cy="244576"/>
          </a:xfrm>
          <a:prstGeom prst="rect">
            <a:avLst/>
          </a:prstGeom>
        </p:spPr>
        <p:txBody>
          <a:bodyPr vert="horz" wrap="square" lIns="0" tIns="18627" rIns="0" bIns="0" rtlCol="0">
            <a:spAutoFit/>
          </a:bodyPr>
          <a:lstStyle/>
          <a:p>
            <a:pPr marL="16933">
              <a:spcBef>
                <a:spcPts val="147"/>
              </a:spcBef>
            </a:pPr>
            <a:r>
              <a:rPr sz="1467" b="1" spc="7" dirty="0">
                <a:latin typeface="Courier New"/>
                <a:cs typeface="Courier New"/>
              </a:rPr>
              <a:t>C</a:t>
            </a:r>
            <a:endParaRPr sz="1467">
              <a:latin typeface="Courier New"/>
              <a:cs typeface="Courier New"/>
            </a:endParaRPr>
          </a:p>
        </p:txBody>
      </p:sp>
      <p:sp>
        <p:nvSpPr>
          <p:cNvPr id="156" name="object 76">
            <a:extLst>
              <a:ext uri="{FF2B5EF4-FFF2-40B4-BE49-F238E27FC236}">
                <a16:creationId xmlns:a16="http://schemas.microsoft.com/office/drawing/2014/main" xmlns="" id="{0A2BEDFF-7BD9-D143-BFDA-4D1563F4C73C}"/>
              </a:ext>
            </a:extLst>
          </p:cNvPr>
          <p:cNvSpPr/>
          <p:nvPr/>
        </p:nvSpPr>
        <p:spPr>
          <a:xfrm>
            <a:off x="9546069" y="5422671"/>
            <a:ext cx="275496" cy="274753"/>
          </a:xfrm>
          <a:prstGeom prst="rect">
            <a:avLst/>
          </a:prstGeom>
          <a:blipFill>
            <a:blip r:embed="rId11" cstate="print"/>
            <a:stretch>
              <a:fillRect/>
            </a:stretch>
          </a:blipFill>
        </p:spPr>
        <p:txBody>
          <a:bodyPr wrap="square" lIns="0" tIns="0" rIns="0" bIns="0" rtlCol="0"/>
          <a:lstStyle/>
          <a:p>
            <a:endParaRPr sz="2400"/>
          </a:p>
        </p:txBody>
      </p:sp>
      <p:sp>
        <p:nvSpPr>
          <p:cNvPr id="157" name="object 77">
            <a:extLst>
              <a:ext uri="{FF2B5EF4-FFF2-40B4-BE49-F238E27FC236}">
                <a16:creationId xmlns:a16="http://schemas.microsoft.com/office/drawing/2014/main" xmlns="" id="{A6AC9A21-4C33-B849-988E-B5D0BDC6B2B9}"/>
              </a:ext>
            </a:extLst>
          </p:cNvPr>
          <p:cNvSpPr txBox="1"/>
          <p:nvPr/>
        </p:nvSpPr>
        <p:spPr>
          <a:xfrm>
            <a:off x="9611139" y="5406862"/>
            <a:ext cx="147319" cy="244576"/>
          </a:xfrm>
          <a:prstGeom prst="rect">
            <a:avLst/>
          </a:prstGeom>
        </p:spPr>
        <p:txBody>
          <a:bodyPr vert="horz" wrap="square" lIns="0" tIns="18627" rIns="0" bIns="0" rtlCol="0">
            <a:spAutoFit/>
          </a:bodyPr>
          <a:lstStyle/>
          <a:p>
            <a:pPr marL="16933">
              <a:spcBef>
                <a:spcPts val="147"/>
              </a:spcBef>
            </a:pPr>
            <a:r>
              <a:rPr sz="1467" b="1" spc="7" dirty="0">
                <a:latin typeface="Courier New"/>
                <a:cs typeface="Courier New"/>
              </a:rPr>
              <a:t>F</a:t>
            </a:r>
            <a:endParaRPr sz="1467">
              <a:latin typeface="Courier New"/>
              <a:cs typeface="Courier New"/>
            </a:endParaRPr>
          </a:p>
        </p:txBody>
      </p:sp>
      <p:sp>
        <p:nvSpPr>
          <p:cNvPr id="158" name="object 78">
            <a:extLst>
              <a:ext uri="{FF2B5EF4-FFF2-40B4-BE49-F238E27FC236}">
                <a16:creationId xmlns:a16="http://schemas.microsoft.com/office/drawing/2014/main" xmlns="" id="{57CC8341-C6B4-1249-8DE6-FA63E5130513}"/>
              </a:ext>
            </a:extLst>
          </p:cNvPr>
          <p:cNvSpPr/>
          <p:nvPr/>
        </p:nvSpPr>
        <p:spPr>
          <a:xfrm>
            <a:off x="9686632" y="4642857"/>
            <a:ext cx="275496" cy="274756"/>
          </a:xfrm>
          <a:prstGeom prst="rect">
            <a:avLst/>
          </a:prstGeom>
          <a:blipFill>
            <a:blip r:embed="rId12" cstate="print"/>
            <a:stretch>
              <a:fillRect/>
            </a:stretch>
          </a:blipFill>
        </p:spPr>
        <p:txBody>
          <a:bodyPr wrap="square" lIns="0" tIns="0" rIns="0" bIns="0" rtlCol="0"/>
          <a:lstStyle/>
          <a:p>
            <a:endParaRPr sz="2400"/>
          </a:p>
        </p:txBody>
      </p:sp>
      <p:sp>
        <p:nvSpPr>
          <p:cNvPr id="159" name="object 79">
            <a:extLst>
              <a:ext uri="{FF2B5EF4-FFF2-40B4-BE49-F238E27FC236}">
                <a16:creationId xmlns:a16="http://schemas.microsoft.com/office/drawing/2014/main" xmlns="" id="{F46283DE-AAE2-CA4E-8920-F9AB6473D149}"/>
              </a:ext>
            </a:extLst>
          </p:cNvPr>
          <p:cNvSpPr/>
          <p:nvPr/>
        </p:nvSpPr>
        <p:spPr>
          <a:xfrm>
            <a:off x="9669677" y="5084550"/>
            <a:ext cx="275488" cy="274756"/>
          </a:xfrm>
          <a:prstGeom prst="rect">
            <a:avLst/>
          </a:prstGeom>
          <a:blipFill>
            <a:blip r:embed="rId13" cstate="print"/>
            <a:stretch>
              <a:fillRect/>
            </a:stretch>
          </a:blipFill>
        </p:spPr>
        <p:txBody>
          <a:bodyPr wrap="square" lIns="0" tIns="0" rIns="0" bIns="0" rtlCol="0"/>
          <a:lstStyle/>
          <a:p>
            <a:endParaRPr sz="2400"/>
          </a:p>
        </p:txBody>
      </p:sp>
      <p:sp>
        <p:nvSpPr>
          <p:cNvPr id="160" name="object 80">
            <a:extLst>
              <a:ext uri="{FF2B5EF4-FFF2-40B4-BE49-F238E27FC236}">
                <a16:creationId xmlns:a16="http://schemas.microsoft.com/office/drawing/2014/main" xmlns="" id="{52D477E0-ACB4-5448-B30A-7C31B79F2124}"/>
              </a:ext>
            </a:extLst>
          </p:cNvPr>
          <p:cNvSpPr txBox="1"/>
          <p:nvPr/>
        </p:nvSpPr>
        <p:spPr>
          <a:xfrm>
            <a:off x="9732043" y="5057608"/>
            <a:ext cx="147319" cy="244576"/>
          </a:xfrm>
          <a:prstGeom prst="rect">
            <a:avLst/>
          </a:prstGeom>
        </p:spPr>
        <p:txBody>
          <a:bodyPr vert="horz" wrap="square" lIns="0" tIns="18627" rIns="0" bIns="0" rtlCol="0">
            <a:spAutoFit/>
          </a:bodyPr>
          <a:lstStyle/>
          <a:p>
            <a:pPr marL="16933">
              <a:spcBef>
                <a:spcPts val="147"/>
              </a:spcBef>
            </a:pPr>
            <a:r>
              <a:rPr sz="1467" b="1" spc="7" dirty="0">
                <a:latin typeface="Courier New"/>
                <a:cs typeface="Courier New"/>
              </a:rPr>
              <a:t>E</a:t>
            </a:r>
            <a:endParaRPr sz="1467">
              <a:latin typeface="Courier New"/>
              <a:cs typeface="Courier New"/>
            </a:endParaRPr>
          </a:p>
        </p:txBody>
      </p:sp>
      <p:sp>
        <p:nvSpPr>
          <p:cNvPr id="161" name="object 81">
            <a:extLst>
              <a:ext uri="{FF2B5EF4-FFF2-40B4-BE49-F238E27FC236}">
                <a16:creationId xmlns:a16="http://schemas.microsoft.com/office/drawing/2014/main" xmlns="" id="{410A1E16-AFA6-F841-81C7-C7AF33A60056}"/>
              </a:ext>
            </a:extLst>
          </p:cNvPr>
          <p:cNvSpPr/>
          <p:nvPr/>
        </p:nvSpPr>
        <p:spPr>
          <a:xfrm>
            <a:off x="9594939" y="4304190"/>
            <a:ext cx="275496" cy="274760"/>
          </a:xfrm>
          <a:prstGeom prst="rect">
            <a:avLst/>
          </a:prstGeom>
          <a:blipFill>
            <a:blip r:embed="rId8" cstate="print"/>
            <a:stretch>
              <a:fillRect/>
            </a:stretch>
          </a:blipFill>
        </p:spPr>
        <p:txBody>
          <a:bodyPr wrap="square" lIns="0" tIns="0" rIns="0" bIns="0" rtlCol="0"/>
          <a:lstStyle/>
          <a:p>
            <a:endParaRPr sz="2400"/>
          </a:p>
        </p:txBody>
      </p:sp>
      <p:sp>
        <p:nvSpPr>
          <p:cNvPr id="162" name="object 82">
            <a:extLst>
              <a:ext uri="{FF2B5EF4-FFF2-40B4-BE49-F238E27FC236}">
                <a16:creationId xmlns:a16="http://schemas.microsoft.com/office/drawing/2014/main" xmlns="" id="{4778A6BA-2A12-0E47-8B6C-70F679B9001B}"/>
              </a:ext>
            </a:extLst>
          </p:cNvPr>
          <p:cNvSpPr txBox="1"/>
          <p:nvPr/>
        </p:nvSpPr>
        <p:spPr>
          <a:xfrm>
            <a:off x="9664870" y="4141497"/>
            <a:ext cx="241300" cy="723403"/>
          </a:xfrm>
          <a:prstGeom prst="rect">
            <a:avLst/>
          </a:prstGeom>
        </p:spPr>
        <p:txBody>
          <a:bodyPr vert="horz" wrap="square" lIns="0" tIns="142240" rIns="0" bIns="0" rtlCol="0">
            <a:spAutoFit/>
          </a:bodyPr>
          <a:lstStyle/>
          <a:p>
            <a:pPr marL="16933">
              <a:spcBef>
                <a:spcPts val="1120"/>
              </a:spcBef>
            </a:pPr>
            <a:r>
              <a:rPr sz="1467" b="1" spc="7" dirty="0">
                <a:latin typeface="Courier New"/>
                <a:cs typeface="Courier New"/>
              </a:rPr>
              <a:t>A</a:t>
            </a:r>
            <a:endParaRPr sz="1467">
              <a:latin typeface="Courier New"/>
              <a:cs typeface="Courier New"/>
            </a:endParaRPr>
          </a:p>
          <a:p>
            <a:pPr marL="110911">
              <a:spcBef>
                <a:spcPts val="987"/>
              </a:spcBef>
            </a:pPr>
            <a:r>
              <a:rPr sz="1467" b="1" spc="7" dirty="0">
                <a:latin typeface="Courier New"/>
                <a:cs typeface="Courier New"/>
              </a:rPr>
              <a:t>B</a:t>
            </a:r>
            <a:endParaRPr sz="1467">
              <a:latin typeface="Courier New"/>
              <a:cs typeface="Courier New"/>
            </a:endParaRPr>
          </a:p>
        </p:txBody>
      </p:sp>
      <p:sp>
        <p:nvSpPr>
          <p:cNvPr id="163" name="object 7">
            <a:extLst>
              <a:ext uri="{FF2B5EF4-FFF2-40B4-BE49-F238E27FC236}">
                <a16:creationId xmlns:a16="http://schemas.microsoft.com/office/drawing/2014/main" xmlns="" id="{6A7675E1-AB6C-204C-95E3-30C71860F040}"/>
              </a:ext>
            </a:extLst>
          </p:cNvPr>
          <p:cNvSpPr/>
          <p:nvPr/>
        </p:nvSpPr>
        <p:spPr>
          <a:xfrm>
            <a:off x="5565949" y="4865001"/>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7" cstate="print"/>
            <a:srcRect/>
            <a:stretch>
              <a:fillRect/>
            </a:stretch>
          </a:blipFill>
        </p:spPr>
        <p:txBody>
          <a:bodyPr wrap="square" lIns="0" tIns="0" rIns="0" bIns="0" rtlCol="0"/>
          <a:lstStyle/>
          <a:p>
            <a:endParaRPr sz="2400"/>
          </a:p>
        </p:txBody>
      </p:sp>
      <p:sp>
        <p:nvSpPr>
          <p:cNvPr id="164" name="object 67">
            <a:extLst>
              <a:ext uri="{FF2B5EF4-FFF2-40B4-BE49-F238E27FC236}">
                <a16:creationId xmlns:a16="http://schemas.microsoft.com/office/drawing/2014/main" xmlns="" id="{FA06A656-CD9F-4E40-AF50-7309518B326F}"/>
              </a:ext>
            </a:extLst>
          </p:cNvPr>
          <p:cNvSpPr txBox="1"/>
          <p:nvPr/>
        </p:nvSpPr>
        <p:spPr>
          <a:xfrm>
            <a:off x="5673776" y="4888527"/>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A</a:t>
            </a:r>
            <a:endParaRPr dirty="0">
              <a:latin typeface="Courier New"/>
              <a:cs typeface="Courier New"/>
            </a:endParaRPr>
          </a:p>
        </p:txBody>
      </p:sp>
      <p:sp>
        <p:nvSpPr>
          <p:cNvPr id="165" name="object 7">
            <a:extLst>
              <a:ext uri="{FF2B5EF4-FFF2-40B4-BE49-F238E27FC236}">
                <a16:creationId xmlns:a16="http://schemas.microsoft.com/office/drawing/2014/main" xmlns="" id="{D56D8790-3575-104A-A31C-20F61D429B1B}"/>
              </a:ext>
            </a:extLst>
          </p:cNvPr>
          <p:cNvSpPr/>
          <p:nvPr/>
        </p:nvSpPr>
        <p:spPr>
          <a:xfrm>
            <a:off x="8171646" y="3791768"/>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5"/>
            <a:srcRect/>
            <a:stretch>
              <a:fillRect/>
            </a:stretch>
          </a:blipFill>
        </p:spPr>
        <p:txBody>
          <a:bodyPr wrap="square" lIns="0" tIns="0" rIns="0" bIns="0" rtlCol="0"/>
          <a:lstStyle/>
          <a:p>
            <a:endParaRPr sz="2400"/>
          </a:p>
        </p:txBody>
      </p:sp>
      <p:sp>
        <p:nvSpPr>
          <p:cNvPr id="166" name="object 47">
            <a:extLst>
              <a:ext uri="{FF2B5EF4-FFF2-40B4-BE49-F238E27FC236}">
                <a16:creationId xmlns:a16="http://schemas.microsoft.com/office/drawing/2014/main" xmlns="" id="{F8C319AE-0437-7247-96BC-AE343A5AF78B}"/>
              </a:ext>
            </a:extLst>
          </p:cNvPr>
          <p:cNvSpPr txBox="1"/>
          <p:nvPr/>
        </p:nvSpPr>
        <p:spPr>
          <a:xfrm>
            <a:off x="8264152" y="3845459"/>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B</a:t>
            </a:r>
            <a:endParaRPr dirty="0">
              <a:latin typeface="Courier New"/>
              <a:cs typeface="Courier New"/>
            </a:endParaRPr>
          </a:p>
        </p:txBody>
      </p:sp>
      <p:sp>
        <p:nvSpPr>
          <p:cNvPr id="167" name="object 7">
            <a:extLst>
              <a:ext uri="{FF2B5EF4-FFF2-40B4-BE49-F238E27FC236}">
                <a16:creationId xmlns:a16="http://schemas.microsoft.com/office/drawing/2014/main" xmlns="" id="{66A5F600-0612-D64A-A86F-140DDEC9C89A}"/>
              </a:ext>
            </a:extLst>
          </p:cNvPr>
          <p:cNvSpPr/>
          <p:nvPr/>
        </p:nvSpPr>
        <p:spPr>
          <a:xfrm>
            <a:off x="8159786" y="4889369"/>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4"/>
            <a:srcRect/>
            <a:stretch>
              <a:fillRect/>
            </a:stretch>
          </a:blipFill>
        </p:spPr>
        <p:txBody>
          <a:bodyPr wrap="square" lIns="0" tIns="0" rIns="0" bIns="0" rtlCol="0"/>
          <a:lstStyle/>
          <a:p>
            <a:endParaRPr sz="2400"/>
          </a:p>
        </p:txBody>
      </p:sp>
      <p:sp>
        <p:nvSpPr>
          <p:cNvPr id="168" name="object 57">
            <a:extLst>
              <a:ext uri="{FF2B5EF4-FFF2-40B4-BE49-F238E27FC236}">
                <a16:creationId xmlns:a16="http://schemas.microsoft.com/office/drawing/2014/main" xmlns="" id="{37E1FC64-DBF0-1A4D-A902-A47F7758D350}"/>
              </a:ext>
            </a:extLst>
          </p:cNvPr>
          <p:cNvSpPr txBox="1"/>
          <p:nvPr/>
        </p:nvSpPr>
        <p:spPr>
          <a:xfrm>
            <a:off x="8233659" y="4931136"/>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C</a:t>
            </a:r>
            <a:endParaRPr dirty="0">
              <a:latin typeface="Courier New"/>
              <a:cs typeface="Courier New"/>
            </a:endParaRPr>
          </a:p>
        </p:txBody>
      </p:sp>
      <p:sp>
        <p:nvSpPr>
          <p:cNvPr id="169" name="object 7">
            <a:extLst>
              <a:ext uri="{FF2B5EF4-FFF2-40B4-BE49-F238E27FC236}">
                <a16:creationId xmlns:a16="http://schemas.microsoft.com/office/drawing/2014/main" xmlns="" id="{E52F904D-5E9D-094C-BCD3-AC5233574B98}"/>
              </a:ext>
            </a:extLst>
          </p:cNvPr>
          <p:cNvSpPr/>
          <p:nvPr/>
        </p:nvSpPr>
        <p:spPr>
          <a:xfrm>
            <a:off x="8103019" y="5868864"/>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6"/>
            <a:srcRect/>
            <a:stretch>
              <a:fillRect/>
            </a:stretch>
          </a:blipFill>
        </p:spPr>
        <p:txBody>
          <a:bodyPr wrap="square" lIns="0" tIns="0" rIns="0" bIns="0" rtlCol="0"/>
          <a:lstStyle/>
          <a:p>
            <a:endParaRPr sz="2400" dirty="0"/>
          </a:p>
        </p:txBody>
      </p:sp>
      <p:sp>
        <p:nvSpPr>
          <p:cNvPr id="170" name="object 50">
            <a:extLst>
              <a:ext uri="{FF2B5EF4-FFF2-40B4-BE49-F238E27FC236}">
                <a16:creationId xmlns:a16="http://schemas.microsoft.com/office/drawing/2014/main" xmlns="" id="{F1AD9C09-7839-A144-BDD4-A81604C03ECB}"/>
              </a:ext>
            </a:extLst>
          </p:cNvPr>
          <p:cNvSpPr txBox="1"/>
          <p:nvPr/>
        </p:nvSpPr>
        <p:spPr>
          <a:xfrm>
            <a:off x="8209018" y="5882351"/>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D</a:t>
            </a:r>
            <a:endParaRPr dirty="0">
              <a:latin typeface="Courier New"/>
              <a:cs typeface="Courier New"/>
            </a:endParaRPr>
          </a:p>
        </p:txBody>
      </p:sp>
      <p:sp>
        <p:nvSpPr>
          <p:cNvPr id="171" name="object 89">
            <a:extLst>
              <a:ext uri="{FF2B5EF4-FFF2-40B4-BE49-F238E27FC236}">
                <a16:creationId xmlns:a16="http://schemas.microsoft.com/office/drawing/2014/main" xmlns="" id="{2F3775FB-5F9A-1849-9A08-95A01EF0309D}"/>
              </a:ext>
            </a:extLst>
          </p:cNvPr>
          <p:cNvSpPr txBox="1"/>
          <p:nvPr/>
        </p:nvSpPr>
        <p:spPr>
          <a:xfrm>
            <a:off x="5102574" y="4233571"/>
            <a:ext cx="1018540" cy="378672"/>
          </a:xfrm>
          <a:prstGeom prst="rect">
            <a:avLst/>
          </a:prstGeom>
        </p:spPr>
        <p:txBody>
          <a:bodyPr vert="horz" wrap="square" lIns="0" tIns="19473" rIns="0" bIns="0" rtlCol="0">
            <a:spAutoFit/>
          </a:bodyPr>
          <a:lstStyle/>
          <a:p>
            <a:pPr marL="16933">
              <a:spcBef>
                <a:spcPts val="153"/>
              </a:spcBef>
            </a:pPr>
            <a:r>
              <a:rPr sz="2333" spc="-40" dirty="0">
                <a:latin typeface="Arial"/>
                <a:cs typeface="Arial"/>
              </a:rPr>
              <a:t>L</a:t>
            </a:r>
            <a:r>
              <a:rPr sz="2333" spc="-33" dirty="0">
                <a:latin typeface="Arial"/>
                <a:cs typeface="Arial"/>
              </a:rPr>
              <a:t>a</a:t>
            </a:r>
            <a:r>
              <a:rPr sz="2333" spc="-60" dirty="0">
                <a:latin typeface="Arial"/>
                <a:cs typeface="Arial"/>
              </a:rPr>
              <a:t>y</a:t>
            </a:r>
            <a:r>
              <a:rPr sz="2333" spc="-53" dirty="0">
                <a:latin typeface="Arial"/>
                <a:cs typeface="Arial"/>
              </a:rPr>
              <a:t>e</a:t>
            </a:r>
            <a:r>
              <a:rPr sz="2333" spc="-152" dirty="0">
                <a:latin typeface="Arial"/>
                <a:cs typeface="Arial"/>
              </a:rPr>
              <a:t>r</a:t>
            </a:r>
            <a:r>
              <a:rPr sz="2333" spc="100" dirty="0">
                <a:latin typeface="Arial"/>
                <a:cs typeface="Arial"/>
              </a:rPr>
              <a:t>-</a:t>
            </a:r>
            <a:r>
              <a:rPr sz="2333" spc="33" dirty="0">
                <a:latin typeface="Arial"/>
                <a:cs typeface="Arial"/>
              </a:rPr>
              <a:t>2</a:t>
            </a:r>
            <a:endParaRPr sz="2333" dirty="0">
              <a:latin typeface="Arial"/>
              <a:cs typeface="Arial"/>
            </a:endParaRPr>
          </a:p>
        </p:txBody>
      </p:sp>
      <p:sp>
        <p:nvSpPr>
          <p:cNvPr id="172" name="object 89">
            <a:extLst>
              <a:ext uri="{FF2B5EF4-FFF2-40B4-BE49-F238E27FC236}">
                <a16:creationId xmlns:a16="http://schemas.microsoft.com/office/drawing/2014/main" xmlns="" id="{29B29F0C-EC0B-CC41-9687-5133A3047052}"/>
              </a:ext>
            </a:extLst>
          </p:cNvPr>
          <p:cNvSpPr txBox="1"/>
          <p:nvPr/>
        </p:nvSpPr>
        <p:spPr>
          <a:xfrm>
            <a:off x="7568724" y="3356463"/>
            <a:ext cx="1018540" cy="378672"/>
          </a:xfrm>
          <a:prstGeom prst="rect">
            <a:avLst/>
          </a:prstGeom>
        </p:spPr>
        <p:txBody>
          <a:bodyPr vert="horz" wrap="square" lIns="0" tIns="19473" rIns="0" bIns="0" rtlCol="0">
            <a:spAutoFit/>
          </a:bodyPr>
          <a:lstStyle/>
          <a:p>
            <a:pPr marL="16933">
              <a:spcBef>
                <a:spcPts val="153"/>
              </a:spcBef>
            </a:pPr>
            <a:r>
              <a:rPr sz="2333" spc="-40" dirty="0">
                <a:latin typeface="Arial"/>
                <a:cs typeface="Arial"/>
              </a:rPr>
              <a:t>L</a:t>
            </a:r>
            <a:r>
              <a:rPr sz="2333" spc="-33" dirty="0">
                <a:latin typeface="Arial"/>
                <a:cs typeface="Arial"/>
              </a:rPr>
              <a:t>a</a:t>
            </a:r>
            <a:r>
              <a:rPr sz="2333" spc="-60" dirty="0">
                <a:latin typeface="Arial"/>
                <a:cs typeface="Arial"/>
              </a:rPr>
              <a:t>y</a:t>
            </a:r>
            <a:r>
              <a:rPr sz="2333" spc="-53" dirty="0">
                <a:latin typeface="Arial"/>
                <a:cs typeface="Arial"/>
              </a:rPr>
              <a:t>e</a:t>
            </a:r>
            <a:r>
              <a:rPr sz="2333" spc="-152" dirty="0">
                <a:latin typeface="Arial"/>
                <a:cs typeface="Arial"/>
              </a:rPr>
              <a:t>r</a:t>
            </a:r>
            <a:r>
              <a:rPr sz="2333" spc="100" dirty="0">
                <a:latin typeface="Arial"/>
                <a:cs typeface="Arial"/>
              </a:rPr>
              <a:t>-</a:t>
            </a:r>
            <a:r>
              <a:rPr lang="en-US" sz="2333" spc="33" dirty="0">
                <a:latin typeface="Arial"/>
                <a:cs typeface="Arial"/>
              </a:rPr>
              <a:t>1</a:t>
            </a:r>
            <a:endParaRPr sz="2333" dirty="0">
              <a:latin typeface="Arial"/>
              <a:cs typeface="Arial"/>
            </a:endParaRPr>
          </a:p>
        </p:txBody>
      </p:sp>
      <p:sp>
        <p:nvSpPr>
          <p:cNvPr id="173" name="object 89">
            <a:extLst>
              <a:ext uri="{FF2B5EF4-FFF2-40B4-BE49-F238E27FC236}">
                <a16:creationId xmlns:a16="http://schemas.microsoft.com/office/drawing/2014/main" xmlns="" id="{B98CED15-B924-564B-B002-04F9E417C63F}"/>
              </a:ext>
            </a:extLst>
          </p:cNvPr>
          <p:cNvSpPr txBox="1"/>
          <p:nvPr/>
        </p:nvSpPr>
        <p:spPr>
          <a:xfrm>
            <a:off x="9222050" y="2809756"/>
            <a:ext cx="1018540" cy="378672"/>
          </a:xfrm>
          <a:prstGeom prst="rect">
            <a:avLst/>
          </a:prstGeom>
        </p:spPr>
        <p:txBody>
          <a:bodyPr vert="horz" wrap="square" lIns="0" tIns="19473" rIns="0" bIns="0" rtlCol="0">
            <a:spAutoFit/>
          </a:bodyPr>
          <a:lstStyle/>
          <a:p>
            <a:pPr marL="16933">
              <a:spcBef>
                <a:spcPts val="153"/>
              </a:spcBef>
            </a:pPr>
            <a:r>
              <a:rPr sz="2333" spc="-40" dirty="0">
                <a:latin typeface="Arial"/>
                <a:cs typeface="Arial"/>
              </a:rPr>
              <a:t>L</a:t>
            </a:r>
            <a:r>
              <a:rPr sz="2333" spc="-33" dirty="0">
                <a:latin typeface="Arial"/>
                <a:cs typeface="Arial"/>
              </a:rPr>
              <a:t>a</a:t>
            </a:r>
            <a:r>
              <a:rPr sz="2333" spc="-60" dirty="0">
                <a:latin typeface="Arial"/>
                <a:cs typeface="Arial"/>
              </a:rPr>
              <a:t>y</a:t>
            </a:r>
            <a:r>
              <a:rPr sz="2333" spc="-53" dirty="0">
                <a:latin typeface="Arial"/>
                <a:cs typeface="Arial"/>
              </a:rPr>
              <a:t>e</a:t>
            </a:r>
            <a:r>
              <a:rPr sz="2333" spc="-152" dirty="0">
                <a:latin typeface="Arial"/>
                <a:cs typeface="Arial"/>
              </a:rPr>
              <a:t>r</a:t>
            </a:r>
            <a:r>
              <a:rPr sz="2333" spc="100" dirty="0">
                <a:latin typeface="Arial"/>
                <a:cs typeface="Arial"/>
              </a:rPr>
              <a:t>-</a:t>
            </a:r>
            <a:r>
              <a:rPr lang="en-US" sz="2333" spc="33" dirty="0">
                <a:latin typeface="Arial"/>
                <a:cs typeface="Arial"/>
              </a:rPr>
              <a:t>0</a:t>
            </a:r>
            <a:endParaRPr sz="2333" dirty="0">
              <a:latin typeface="Arial"/>
              <a:cs typeface="Arial"/>
            </a:endParaRPr>
          </a:p>
        </p:txBody>
      </p:sp>
      <p:sp>
        <p:nvSpPr>
          <p:cNvPr id="174" name="TextBox 173">
            <a:extLst>
              <a:ext uri="{FF2B5EF4-FFF2-40B4-BE49-F238E27FC236}">
                <a16:creationId xmlns:a16="http://schemas.microsoft.com/office/drawing/2014/main" xmlns="" id="{F7297ECB-1F5E-DC40-92B1-4300F95E80FF}"/>
              </a:ext>
            </a:extLst>
          </p:cNvPr>
          <p:cNvSpPr txBox="1"/>
          <p:nvPr/>
        </p:nvSpPr>
        <p:spPr>
          <a:xfrm>
            <a:off x="10025627" y="3251987"/>
            <a:ext cx="429926" cy="400110"/>
          </a:xfrm>
          <a:prstGeom prst="rect">
            <a:avLst/>
          </a:prstGeom>
          <a:noFill/>
        </p:spPr>
        <p:txBody>
          <a:bodyPr wrap="none" rtlCol="0">
            <a:spAutoFit/>
          </a:bodyPr>
          <a:lstStyle/>
          <a:p>
            <a:r>
              <a:rPr lang="en-US" sz="2000" b="1" dirty="0"/>
              <a:t>X</a:t>
            </a:r>
            <a:r>
              <a:rPr lang="en-US" sz="2000" b="1" baseline="-25000" dirty="0"/>
              <a:t>A</a:t>
            </a:r>
          </a:p>
        </p:txBody>
      </p:sp>
      <p:sp>
        <p:nvSpPr>
          <p:cNvPr id="175" name="TextBox 174">
            <a:extLst>
              <a:ext uri="{FF2B5EF4-FFF2-40B4-BE49-F238E27FC236}">
                <a16:creationId xmlns:a16="http://schemas.microsoft.com/office/drawing/2014/main" xmlns="" id="{4A3848E6-58E1-B54D-97B2-B75E9C708051}"/>
              </a:ext>
            </a:extLst>
          </p:cNvPr>
          <p:cNvSpPr txBox="1"/>
          <p:nvPr/>
        </p:nvSpPr>
        <p:spPr>
          <a:xfrm>
            <a:off x="10032925" y="3685238"/>
            <a:ext cx="406714" cy="400110"/>
          </a:xfrm>
          <a:prstGeom prst="rect">
            <a:avLst/>
          </a:prstGeom>
          <a:noFill/>
        </p:spPr>
        <p:txBody>
          <a:bodyPr wrap="none" rtlCol="0">
            <a:spAutoFit/>
          </a:bodyPr>
          <a:lstStyle/>
          <a:p>
            <a:r>
              <a:rPr lang="en-US" sz="2000" b="1" dirty="0"/>
              <a:t>X</a:t>
            </a:r>
            <a:r>
              <a:rPr lang="en-US" sz="2000" b="1" baseline="-25000" dirty="0"/>
              <a:t>C</a:t>
            </a:r>
          </a:p>
        </p:txBody>
      </p:sp>
      <p:sp>
        <p:nvSpPr>
          <p:cNvPr id="176" name="TextBox 175">
            <a:extLst>
              <a:ext uri="{FF2B5EF4-FFF2-40B4-BE49-F238E27FC236}">
                <a16:creationId xmlns:a16="http://schemas.microsoft.com/office/drawing/2014/main" xmlns="" id="{85ADE815-B9A4-F84E-8680-9740E8C3DD8F}"/>
              </a:ext>
            </a:extLst>
          </p:cNvPr>
          <p:cNvSpPr txBox="1"/>
          <p:nvPr/>
        </p:nvSpPr>
        <p:spPr>
          <a:xfrm>
            <a:off x="9911392" y="4229796"/>
            <a:ext cx="429926" cy="400110"/>
          </a:xfrm>
          <a:prstGeom prst="rect">
            <a:avLst/>
          </a:prstGeom>
          <a:noFill/>
        </p:spPr>
        <p:txBody>
          <a:bodyPr wrap="none" rtlCol="0">
            <a:spAutoFit/>
          </a:bodyPr>
          <a:lstStyle/>
          <a:p>
            <a:r>
              <a:rPr lang="en-US" sz="2000" b="1" dirty="0"/>
              <a:t>X</a:t>
            </a:r>
            <a:r>
              <a:rPr lang="en-US" sz="2000" b="1" baseline="-25000" dirty="0"/>
              <a:t>A</a:t>
            </a:r>
          </a:p>
        </p:txBody>
      </p:sp>
      <p:sp>
        <p:nvSpPr>
          <p:cNvPr id="177" name="TextBox 176">
            <a:extLst>
              <a:ext uri="{FF2B5EF4-FFF2-40B4-BE49-F238E27FC236}">
                <a16:creationId xmlns:a16="http://schemas.microsoft.com/office/drawing/2014/main" xmlns="" id="{0D158185-444E-3440-83CC-B8C3430B7CFA}"/>
              </a:ext>
            </a:extLst>
          </p:cNvPr>
          <p:cNvSpPr txBox="1"/>
          <p:nvPr/>
        </p:nvSpPr>
        <p:spPr>
          <a:xfrm>
            <a:off x="9874879" y="6137115"/>
            <a:ext cx="429926" cy="400110"/>
          </a:xfrm>
          <a:prstGeom prst="rect">
            <a:avLst/>
          </a:prstGeom>
          <a:noFill/>
        </p:spPr>
        <p:txBody>
          <a:bodyPr wrap="none" rtlCol="0">
            <a:spAutoFit/>
          </a:bodyPr>
          <a:lstStyle/>
          <a:p>
            <a:r>
              <a:rPr lang="en-US" sz="2000" b="1" dirty="0"/>
              <a:t>X</a:t>
            </a:r>
            <a:r>
              <a:rPr lang="en-US" sz="2000" b="1" baseline="-25000" dirty="0"/>
              <a:t>A</a:t>
            </a:r>
          </a:p>
        </p:txBody>
      </p:sp>
      <p:sp>
        <p:nvSpPr>
          <p:cNvPr id="178" name="TextBox 177">
            <a:extLst>
              <a:ext uri="{FF2B5EF4-FFF2-40B4-BE49-F238E27FC236}">
                <a16:creationId xmlns:a16="http://schemas.microsoft.com/office/drawing/2014/main" xmlns="" id="{6FD13EB0-3BAF-C649-8169-E2A16603943D}"/>
              </a:ext>
            </a:extLst>
          </p:cNvPr>
          <p:cNvSpPr txBox="1"/>
          <p:nvPr/>
        </p:nvSpPr>
        <p:spPr>
          <a:xfrm>
            <a:off x="9950080" y="4545362"/>
            <a:ext cx="421910" cy="400110"/>
          </a:xfrm>
          <a:prstGeom prst="rect">
            <a:avLst/>
          </a:prstGeom>
          <a:noFill/>
        </p:spPr>
        <p:txBody>
          <a:bodyPr wrap="none" rtlCol="0">
            <a:spAutoFit/>
          </a:bodyPr>
          <a:lstStyle/>
          <a:p>
            <a:r>
              <a:rPr lang="en-US" sz="2000" b="1" dirty="0"/>
              <a:t>X</a:t>
            </a:r>
            <a:r>
              <a:rPr lang="en-US" sz="2000" b="1" baseline="-25000" dirty="0"/>
              <a:t>B</a:t>
            </a:r>
          </a:p>
        </p:txBody>
      </p:sp>
      <p:sp>
        <p:nvSpPr>
          <p:cNvPr id="179" name="TextBox 178">
            <a:extLst>
              <a:ext uri="{FF2B5EF4-FFF2-40B4-BE49-F238E27FC236}">
                <a16:creationId xmlns:a16="http://schemas.microsoft.com/office/drawing/2014/main" xmlns="" id="{0BF968F5-D0DF-9A45-BD25-4BCA7C1269DE}"/>
              </a:ext>
            </a:extLst>
          </p:cNvPr>
          <p:cNvSpPr txBox="1"/>
          <p:nvPr/>
        </p:nvSpPr>
        <p:spPr>
          <a:xfrm>
            <a:off x="9977651" y="5017163"/>
            <a:ext cx="409086" cy="400110"/>
          </a:xfrm>
          <a:prstGeom prst="rect">
            <a:avLst/>
          </a:prstGeom>
          <a:noFill/>
        </p:spPr>
        <p:txBody>
          <a:bodyPr wrap="none" rtlCol="0">
            <a:spAutoFit/>
          </a:bodyPr>
          <a:lstStyle/>
          <a:p>
            <a:r>
              <a:rPr lang="en-US" sz="2000" b="1" dirty="0"/>
              <a:t>X</a:t>
            </a:r>
            <a:r>
              <a:rPr lang="en-US" sz="2000" b="1" baseline="-25000" dirty="0"/>
              <a:t>E</a:t>
            </a:r>
          </a:p>
        </p:txBody>
      </p:sp>
      <p:sp>
        <p:nvSpPr>
          <p:cNvPr id="180" name="TextBox 179">
            <a:extLst>
              <a:ext uri="{FF2B5EF4-FFF2-40B4-BE49-F238E27FC236}">
                <a16:creationId xmlns:a16="http://schemas.microsoft.com/office/drawing/2014/main" xmlns="" id="{B6A13605-54C5-874D-ADC2-0A70FFE1B129}"/>
              </a:ext>
            </a:extLst>
          </p:cNvPr>
          <p:cNvSpPr txBox="1"/>
          <p:nvPr/>
        </p:nvSpPr>
        <p:spPr>
          <a:xfrm>
            <a:off x="9833980" y="5371693"/>
            <a:ext cx="404278" cy="400110"/>
          </a:xfrm>
          <a:prstGeom prst="rect">
            <a:avLst/>
          </a:prstGeom>
          <a:noFill/>
        </p:spPr>
        <p:txBody>
          <a:bodyPr wrap="none" rtlCol="0">
            <a:spAutoFit/>
          </a:bodyPr>
          <a:lstStyle/>
          <a:p>
            <a:r>
              <a:rPr lang="en-US" sz="2000" b="1" dirty="0"/>
              <a:t>X</a:t>
            </a:r>
            <a:r>
              <a:rPr lang="en-US" sz="2000" b="1" baseline="-25000" dirty="0"/>
              <a:t>F</a:t>
            </a:r>
          </a:p>
        </p:txBody>
      </p:sp>
    </p:spTree>
    <p:extLst>
      <p:ext uri="{BB962C8B-B14F-4D97-AF65-F5344CB8AC3E}">
        <p14:creationId xmlns:p14="http://schemas.microsoft.com/office/powerpoint/2010/main" val="357653383"/>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4DDD47-0A0A-C848-9840-BA06370120F3}"/>
              </a:ext>
            </a:extLst>
          </p:cNvPr>
          <p:cNvSpPr>
            <a:spLocks noGrp="1"/>
          </p:cNvSpPr>
          <p:nvPr>
            <p:ph type="title"/>
          </p:nvPr>
        </p:nvSpPr>
        <p:spPr/>
        <p:txBody>
          <a:bodyPr>
            <a:normAutofit fontScale="90000"/>
          </a:bodyPr>
          <a:lstStyle/>
          <a:p>
            <a:pPr algn="ctr"/>
            <a:r>
              <a:rPr lang="en-US" sz="4000" b="1" spc="-253" dirty="0">
                <a:solidFill>
                  <a:srgbClr val="C00000"/>
                </a:solidFill>
              </a:rPr>
              <a:t>Multi-hop Reading Comprehension across Multiple Documents</a:t>
            </a:r>
            <a:r>
              <a:rPr lang="en-US" b="1" dirty="0"/>
              <a:t/>
            </a:r>
            <a:br>
              <a:rPr lang="en-US" b="1" dirty="0"/>
            </a:br>
            <a:r>
              <a:rPr lang="en-US" sz="2700" dirty="0">
                <a:solidFill>
                  <a:schemeClr val="tx2">
                    <a:lumMod val="60000"/>
                    <a:lumOff val="40000"/>
                  </a:schemeClr>
                </a:solidFill>
              </a:rPr>
              <a:t>[Cao et al. NAACL’19]</a:t>
            </a:r>
          </a:p>
        </p:txBody>
      </p:sp>
      <p:sp>
        <p:nvSpPr>
          <p:cNvPr id="4" name="Slide Number Placeholder 3">
            <a:extLst>
              <a:ext uri="{FF2B5EF4-FFF2-40B4-BE49-F238E27FC236}">
                <a16:creationId xmlns:a16="http://schemas.microsoft.com/office/drawing/2014/main" xmlns="" id="{C75CA646-2D25-D646-AD15-52C81B98DF29}"/>
              </a:ext>
            </a:extLst>
          </p:cNvPr>
          <p:cNvSpPr>
            <a:spLocks noGrp="1"/>
          </p:cNvSpPr>
          <p:nvPr>
            <p:ph type="sldNum" sz="quarter" idx="12"/>
          </p:nvPr>
        </p:nvSpPr>
        <p:spPr/>
        <p:txBody>
          <a:bodyPr/>
          <a:lstStyle/>
          <a:p>
            <a:fld id="{89057327-5C45-3844-9BAD-8A2E33F71C3A}" type="slidenum">
              <a:rPr lang="en-US" smtClean="0"/>
              <a:t>160</a:t>
            </a:fld>
            <a:endParaRPr lang="en-US"/>
          </a:p>
        </p:txBody>
      </p:sp>
      <p:sp>
        <p:nvSpPr>
          <p:cNvPr id="6" name="Rectangle 5">
            <a:extLst>
              <a:ext uri="{FF2B5EF4-FFF2-40B4-BE49-F238E27FC236}">
                <a16:creationId xmlns:a16="http://schemas.microsoft.com/office/drawing/2014/main" xmlns="" id="{C1554A89-1297-C54A-8C05-B0F270242DED}"/>
              </a:ext>
            </a:extLst>
          </p:cNvPr>
          <p:cNvSpPr/>
          <p:nvPr/>
        </p:nvSpPr>
        <p:spPr>
          <a:xfrm>
            <a:off x="706015" y="6136700"/>
            <a:ext cx="10929259" cy="584775"/>
          </a:xfrm>
          <a:prstGeom prst="rect">
            <a:avLst/>
          </a:prstGeom>
        </p:spPr>
        <p:txBody>
          <a:bodyPr wrap="square">
            <a:spAutoFit/>
          </a:bodyPr>
          <a:lstStyle/>
          <a:p>
            <a:r>
              <a:rPr lang="en-US" sz="1600" dirty="0">
                <a:latin typeface="NimbusRomNo9L"/>
              </a:rPr>
              <a:t>Cao el al. </a:t>
            </a:r>
            <a:r>
              <a:rPr lang="en-US" sz="1600" b="1" dirty="0"/>
              <a:t>Question Answering by Reasoning Across Documents with Graph Convolutional Networks. </a:t>
            </a:r>
            <a:r>
              <a:rPr lang="en-US" sz="1600" dirty="0">
                <a:latin typeface="NimbusRomNo9L"/>
              </a:rPr>
              <a:t>NAACL’19.</a:t>
            </a:r>
            <a:endParaRPr lang="en-US" sz="1600" dirty="0"/>
          </a:p>
          <a:p>
            <a:endParaRPr lang="en-US" sz="1600" dirty="0"/>
          </a:p>
        </p:txBody>
      </p:sp>
      <p:sp>
        <p:nvSpPr>
          <p:cNvPr id="16" name="Rectangle 15">
            <a:extLst>
              <a:ext uri="{FF2B5EF4-FFF2-40B4-BE49-F238E27FC236}">
                <a16:creationId xmlns:a16="http://schemas.microsoft.com/office/drawing/2014/main" xmlns="" id="{82118700-C00C-474A-8D7D-E69729AB4BEC}"/>
              </a:ext>
            </a:extLst>
          </p:cNvPr>
          <p:cNvSpPr/>
          <p:nvPr/>
        </p:nvSpPr>
        <p:spPr>
          <a:xfrm>
            <a:off x="3548705" y="4656876"/>
            <a:ext cx="2635786" cy="923330"/>
          </a:xfrm>
          <a:prstGeom prst="rect">
            <a:avLst/>
          </a:prstGeom>
        </p:spPr>
        <p:txBody>
          <a:bodyPr wrap="square">
            <a:spAutoFit/>
          </a:bodyPr>
          <a:lstStyle/>
          <a:p>
            <a:r>
              <a:rPr lang="en-US" dirty="0">
                <a:latin typeface="Calibri" panose="020F0502020204030204" pitchFamily="34" charset="0"/>
                <a:cs typeface="Calibri" panose="020F0502020204030204" pitchFamily="34" charset="0"/>
              </a:rPr>
              <a:t>Entity Relational Graph </a:t>
            </a:r>
          </a:p>
          <a:p>
            <a:r>
              <a:rPr lang="en-US" dirty="0">
                <a:latin typeface="Calibri" panose="020F0502020204030204" pitchFamily="34" charset="0"/>
                <a:cs typeface="Calibri" panose="020F0502020204030204" pitchFamily="34" charset="0"/>
              </a:rPr>
              <a:t>Convolutional Network </a:t>
            </a:r>
          </a:p>
          <a:p>
            <a:r>
              <a:rPr lang="en-US" dirty="0">
                <a:latin typeface="Calibri" panose="020F0502020204030204" pitchFamily="34" charset="0"/>
                <a:cs typeface="Calibri" panose="020F0502020204030204" pitchFamily="34" charset="0"/>
              </a:rPr>
              <a:t>(Gated RGCN)</a:t>
            </a:r>
          </a:p>
        </p:txBody>
      </p:sp>
      <p:pic>
        <p:nvPicPr>
          <p:cNvPr id="17" name="Picture 16">
            <a:extLst>
              <a:ext uri="{FF2B5EF4-FFF2-40B4-BE49-F238E27FC236}">
                <a16:creationId xmlns:a16="http://schemas.microsoft.com/office/drawing/2014/main" xmlns="" id="{5CE7A76A-B265-744C-86A5-9A07B67047CD}"/>
              </a:ext>
            </a:extLst>
          </p:cNvPr>
          <p:cNvPicPr>
            <a:picLocks noChangeAspect="1"/>
          </p:cNvPicPr>
          <p:nvPr/>
        </p:nvPicPr>
        <p:blipFill>
          <a:blip r:embed="rId3"/>
          <a:stretch>
            <a:fillRect/>
          </a:stretch>
        </p:blipFill>
        <p:spPr>
          <a:xfrm>
            <a:off x="1584096" y="1822527"/>
            <a:ext cx="4870579" cy="2277855"/>
          </a:xfrm>
          <a:prstGeom prst="rect">
            <a:avLst/>
          </a:prstGeom>
        </p:spPr>
      </p:pic>
      <p:pic>
        <p:nvPicPr>
          <p:cNvPr id="23" name="Picture 22">
            <a:extLst>
              <a:ext uri="{FF2B5EF4-FFF2-40B4-BE49-F238E27FC236}">
                <a16:creationId xmlns:a16="http://schemas.microsoft.com/office/drawing/2014/main" xmlns="" id="{9167C95C-3337-C747-AC11-80CCAD844E63}"/>
              </a:ext>
            </a:extLst>
          </p:cNvPr>
          <p:cNvPicPr>
            <a:picLocks noChangeAspect="1"/>
          </p:cNvPicPr>
          <p:nvPr/>
        </p:nvPicPr>
        <p:blipFill>
          <a:blip r:embed="rId4"/>
          <a:stretch>
            <a:fillRect/>
          </a:stretch>
        </p:blipFill>
        <p:spPr>
          <a:xfrm>
            <a:off x="7509763" y="1094177"/>
            <a:ext cx="1163688" cy="463847"/>
          </a:xfrm>
          <a:prstGeom prst="rect">
            <a:avLst/>
          </a:prstGeom>
        </p:spPr>
      </p:pic>
      <p:pic>
        <p:nvPicPr>
          <p:cNvPr id="26" name="Picture 25">
            <a:extLst>
              <a:ext uri="{FF2B5EF4-FFF2-40B4-BE49-F238E27FC236}">
                <a16:creationId xmlns:a16="http://schemas.microsoft.com/office/drawing/2014/main" xmlns="" id="{21E64C2C-5F3B-C442-A91A-114FDFFF6986}"/>
              </a:ext>
            </a:extLst>
          </p:cNvPr>
          <p:cNvPicPr>
            <a:picLocks noChangeAspect="1"/>
          </p:cNvPicPr>
          <p:nvPr/>
        </p:nvPicPr>
        <p:blipFill>
          <a:blip r:embed="rId5"/>
          <a:stretch>
            <a:fillRect/>
          </a:stretch>
        </p:blipFill>
        <p:spPr>
          <a:xfrm>
            <a:off x="7207569" y="1519612"/>
            <a:ext cx="4575056" cy="4606662"/>
          </a:xfrm>
          <a:prstGeom prst="rect">
            <a:avLst/>
          </a:prstGeom>
        </p:spPr>
      </p:pic>
    </p:spTree>
    <p:extLst>
      <p:ext uri="{BB962C8B-B14F-4D97-AF65-F5344CB8AC3E}">
        <p14:creationId xmlns:p14="http://schemas.microsoft.com/office/powerpoint/2010/main" val="36476962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linds(horizont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4DDD47-0A0A-C848-9840-BA06370120F3}"/>
              </a:ext>
            </a:extLst>
          </p:cNvPr>
          <p:cNvSpPr>
            <a:spLocks noGrp="1"/>
          </p:cNvSpPr>
          <p:nvPr>
            <p:ph type="title"/>
          </p:nvPr>
        </p:nvSpPr>
        <p:spPr/>
        <p:txBody>
          <a:bodyPr>
            <a:normAutofit fontScale="90000"/>
          </a:bodyPr>
          <a:lstStyle/>
          <a:p>
            <a:pPr algn="ctr"/>
            <a:r>
              <a:rPr lang="en-US" sz="4000" b="1" spc="-253" dirty="0">
                <a:solidFill>
                  <a:srgbClr val="C00000"/>
                </a:solidFill>
              </a:rPr>
              <a:t>Multi-hop Reading Comprehension across Multiple Documents</a:t>
            </a:r>
            <a:r>
              <a:rPr lang="en-US" b="1" dirty="0"/>
              <a:t/>
            </a:r>
            <a:br>
              <a:rPr lang="en-US" b="1" dirty="0"/>
            </a:br>
            <a:r>
              <a:rPr lang="en-US" sz="2700" dirty="0">
                <a:solidFill>
                  <a:schemeClr val="tx2">
                    <a:lumMod val="60000"/>
                    <a:lumOff val="40000"/>
                  </a:schemeClr>
                </a:solidFill>
              </a:rPr>
              <a:t>[Cao et al. NAACL’19]</a:t>
            </a:r>
          </a:p>
        </p:txBody>
      </p:sp>
      <p:sp>
        <p:nvSpPr>
          <p:cNvPr id="4" name="Slide Number Placeholder 3">
            <a:extLst>
              <a:ext uri="{FF2B5EF4-FFF2-40B4-BE49-F238E27FC236}">
                <a16:creationId xmlns:a16="http://schemas.microsoft.com/office/drawing/2014/main" xmlns="" id="{C75CA646-2D25-D646-AD15-52C81B98DF29}"/>
              </a:ext>
            </a:extLst>
          </p:cNvPr>
          <p:cNvSpPr>
            <a:spLocks noGrp="1"/>
          </p:cNvSpPr>
          <p:nvPr>
            <p:ph type="sldNum" sz="quarter" idx="12"/>
          </p:nvPr>
        </p:nvSpPr>
        <p:spPr/>
        <p:txBody>
          <a:bodyPr/>
          <a:lstStyle/>
          <a:p>
            <a:fld id="{89057327-5C45-3844-9BAD-8A2E33F71C3A}" type="slidenum">
              <a:rPr lang="en-US" smtClean="0"/>
              <a:t>161</a:t>
            </a:fld>
            <a:endParaRPr lang="en-US"/>
          </a:p>
        </p:txBody>
      </p:sp>
      <p:sp>
        <p:nvSpPr>
          <p:cNvPr id="6" name="Rectangle 5">
            <a:extLst>
              <a:ext uri="{FF2B5EF4-FFF2-40B4-BE49-F238E27FC236}">
                <a16:creationId xmlns:a16="http://schemas.microsoft.com/office/drawing/2014/main" xmlns="" id="{C1554A89-1297-C54A-8C05-B0F270242DED}"/>
              </a:ext>
            </a:extLst>
          </p:cNvPr>
          <p:cNvSpPr/>
          <p:nvPr/>
        </p:nvSpPr>
        <p:spPr>
          <a:xfrm>
            <a:off x="706015" y="6136700"/>
            <a:ext cx="10929259" cy="584775"/>
          </a:xfrm>
          <a:prstGeom prst="rect">
            <a:avLst/>
          </a:prstGeom>
        </p:spPr>
        <p:txBody>
          <a:bodyPr wrap="square">
            <a:spAutoFit/>
          </a:bodyPr>
          <a:lstStyle/>
          <a:p>
            <a:r>
              <a:rPr lang="en-US" sz="1600" dirty="0">
                <a:latin typeface="NimbusRomNo9L"/>
              </a:rPr>
              <a:t>Cao el al. </a:t>
            </a:r>
            <a:r>
              <a:rPr lang="en-US" sz="1600" b="1" dirty="0"/>
              <a:t>Question Answering by Reasoning Across Documents with Graph Convolutional Networks. </a:t>
            </a:r>
            <a:r>
              <a:rPr lang="en-US" sz="1600" dirty="0">
                <a:latin typeface="NimbusRomNo9L"/>
              </a:rPr>
              <a:t>NAACL’19.</a:t>
            </a:r>
            <a:endParaRPr lang="en-US" sz="1600" dirty="0"/>
          </a:p>
          <a:p>
            <a:endParaRPr lang="en-US" sz="1600" dirty="0"/>
          </a:p>
        </p:txBody>
      </p:sp>
      <p:pic>
        <p:nvPicPr>
          <p:cNvPr id="19" name="Picture 18">
            <a:extLst>
              <a:ext uri="{FF2B5EF4-FFF2-40B4-BE49-F238E27FC236}">
                <a16:creationId xmlns:a16="http://schemas.microsoft.com/office/drawing/2014/main" xmlns="" id="{8D21A8FE-DEA3-2549-A218-7E5023B55584}"/>
              </a:ext>
            </a:extLst>
          </p:cNvPr>
          <p:cNvPicPr>
            <a:picLocks noChangeAspect="1"/>
          </p:cNvPicPr>
          <p:nvPr/>
        </p:nvPicPr>
        <p:blipFill rotWithShape="1">
          <a:blip r:embed="rId3"/>
          <a:srcRect r="44809" b="10179"/>
          <a:stretch/>
        </p:blipFill>
        <p:spPr>
          <a:xfrm>
            <a:off x="1225108" y="2574146"/>
            <a:ext cx="3131976" cy="649362"/>
          </a:xfrm>
          <a:prstGeom prst="rect">
            <a:avLst/>
          </a:prstGeom>
        </p:spPr>
      </p:pic>
      <p:sp>
        <p:nvSpPr>
          <p:cNvPr id="20" name="Rectangle 19">
            <a:extLst>
              <a:ext uri="{FF2B5EF4-FFF2-40B4-BE49-F238E27FC236}">
                <a16:creationId xmlns:a16="http://schemas.microsoft.com/office/drawing/2014/main" xmlns="" id="{92DDDFCA-BC6F-054A-B874-C3AD124A6BD3}"/>
              </a:ext>
            </a:extLst>
          </p:cNvPr>
          <p:cNvSpPr/>
          <p:nvPr/>
        </p:nvSpPr>
        <p:spPr>
          <a:xfrm>
            <a:off x="2236147" y="4008993"/>
            <a:ext cx="1975541" cy="369332"/>
          </a:xfrm>
          <a:prstGeom prst="rect">
            <a:avLst/>
          </a:prstGeom>
        </p:spPr>
        <p:txBody>
          <a:bodyPr wrap="none">
            <a:spAutoFit/>
          </a:bodyPr>
          <a:lstStyle/>
          <a:p>
            <a:r>
              <a:rPr lang="en-US" b="1" dirty="0"/>
              <a:t>Candidates scoring</a:t>
            </a:r>
          </a:p>
        </p:txBody>
      </p:sp>
      <p:sp>
        <p:nvSpPr>
          <p:cNvPr id="21" name="Rectangle 20">
            <a:extLst>
              <a:ext uri="{FF2B5EF4-FFF2-40B4-BE49-F238E27FC236}">
                <a16:creationId xmlns:a16="http://schemas.microsoft.com/office/drawing/2014/main" xmlns="" id="{3CDB2FD2-0784-744F-9F50-47480A254E3B}"/>
              </a:ext>
            </a:extLst>
          </p:cNvPr>
          <p:cNvSpPr/>
          <p:nvPr/>
        </p:nvSpPr>
        <p:spPr>
          <a:xfrm>
            <a:off x="2734422" y="3358868"/>
            <a:ext cx="1784463" cy="307777"/>
          </a:xfrm>
          <a:prstGeom prst="rect">
            <a:avLst/>
          </a:prstGeom>
        </p:spPr>
        <p:txBody>
          <a:bodyPr wrap="none">
            <a:spAutoFit/>
          </a:bodyPr>
          <a:lstStyle/>
          <a:p>
            <a:r>
              <a:rPr lang="en-US" sz="1400" dirty="0"/>
              <a:t>final node embedding</a:t>
            </a:r>
          </a:p>
        </p:txBody>
      </p:sp>
      <p:sp>
        <p:nvSpPr>
          <p:cNvPr id="22" name="Rectangle 21">
            <a:extLst>
              <a:ext uri="{FF2B5EF4-FFF2-40B4-BE49-F238E27FC236}">
                <a16:creationId xmlns:a16="http://schemas.microsoft.com/office/drawing/2014/main" xmlns="" id="{6A5F0D17-AC35-B840-9E01-89A65B4F4B25}"/>
              </a:ext>
            </a:extLst>
          </p:cNvPr>
          <p:cNvSpPr/>
          <p:nvPr/>
        </p:nvSpPr>
        <p:spPr>
          <a:xfrm>
            <a:off x="2607890" y="1942349"/>
            <a:ext cx="1987019" cy="307777"/>
          </a:xfrm>
          <a:prstGeom prst="rect">
            <a:avLst/>
          </a:prstGeom>
        </p:spPr>
        <p:txBody>
          <a:bodyPr wrap="none">
            <a:spAutoFit/>
          </a:bodyPr>
          <a:lstStyle/>
          <a:p>
            <a:r>
              <a:rPr lang="en-US" sz="1400" dirty="0"/>
              <a:t>question representation </a:t>
            </a:r>
          </a:p>
        </p:txBody>
      </p:sp>
      <p:cxnSp>
        <p:nvCxnSpPr>
          <p:cNvPr id="24" name="Straight Arrow Connector 23">
            <a:extLst>
              <a:ext uri="{FF2B5EF4-FFF2-40B4-BE49-F238E27FC236}">
                <a16:creationId xmlns:a16="http://schemas.microsoft.com/office/drawing/2014/main" xmlns="" id="{B73D877B-3718-704F-9950-0E58907B7B19}"/>
              </a:ext>
            </a:extLst>
          </p:cNvPr>
          <p:cNvCxnSpPr>
            <a:cxnSpLocks/>
          </p:cNvCxnSpPr>
          <p:nvPr/>
        </p:nvCxnSpPr>
        <p:spPr>
          <a:xfrm flipV="1">
            <a:off x="3636966" y="2311125"/>
            <a:ext cx="0" cy="49623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xmlns="" id="{B8107535-6D67-5542-B88E-C198F78C4CAF}"/>
              </a:ext>
            </a:extLst>
          </p:cNvPr>
          <p:cNvCxnSpPr>
            <a:cxnSpLocks/>
          </p:cNvCxnSpPr>
          <p:nvPr/>
        </p:nvCxnSpPr>
        <p:spPr>
          <a:xfrm flipH="1">
            <a:off x="3636966" y="3096610"/>
            <a:ext cx="214605" cy="23148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1" name="Rectangle 30">
            <a:extLst>
              <a:ext uri="{FF2B5EF4-FFF2-40B4-BE49-F238E27FC236}">
                <a16:creationId xmlns:a16="http://schemas.microsoft.com/office/drawing/2014/main" xmlns="" id="{2C6D765F-C197-0A48-8AAE-D926D83D5424}"/>
              </a:ext>
            </a:extLst>
          </p:cNvPr>
          <p:cNvSpPr/>
          <p:nvPr/>
        </p:nvSpPr>
        <p:spPr>
          <a:xfrm>
            <a:off x="2738328" y="4325119"/>
            <a:ext cx="1157112" cy="307777"/>
          </a:xfrm>
          <a:prstGeom prst="rect">
            <a:avLst/>
          </a:prstGeom>
        </p:spPr>
        <p:txBody>
          <a:bodyPr wrap="none">
            <a:spAutoFit/>
          </a:bodyPr>
          <a:lstStyle/>
          <a:p>
            <a:r>
              <a:rPr lang="en-US" sz="1400" dirty="0">
                <a:latin typeface="NimbusRomNo9L"/>
              </a:rPr>
              <a:t>2-layers MLP </a:t>
            </a:r>
          </a:p>
        </p:txBody>
      </p:sp>
      <p:sp>
        <p:nvSpPr>
          <p:cNvPr id="3" name="Rectangle 2">
            <a:extLst>
              <a:ext uri="{FF2B5EF4-FFF2-40B4-BE49-F238E27FC236}">
                <a16:creationId xmlns:a16="http://schemas.microsoft.com/office/drawing/2014/main" xmlns="" id="{688CC294-EEB4-F649-9FA4-99FFE0337647}"/>
              </a:ext>
            </a:extLst>
          </p:cNvPr>
          <p:cNvSpPr/>
          <p:nvPr/>
        </p:nvSpPr>
        <p:spPr>
          <a:xfrm>
            <a:off x="5162147" y="3964493"/>
            <a:ext cx="6241473" cy="646331"/>
          </a:xfrm>
          <a:prstGeom prst="rect">
            <a:avLst/>
          </a:prstGeom>
        </p:spPr>
        <p:txBody>
          <a:bodyPr wrap="square">
            <a:spAutoFit/>
          </a:bodyPr>
          <a:lstStyle/>
          <a:p>
            <a:r>
              <a:rPr lang="en-US" dirty="0"/>
              <a:t>use the final node embeddings and the question representation  to predict a distribution over candidates.</a:t>
            </a:r>
          </a:p>
        </p:txBody>
      </p:sp>
    </p:spTree>
    <p:extLst>
      <p:ext uri="{BB962C8B-B14F-4D97-AF65-F5344CB8AC3E}">
        <p14:creationId xmlns:p14="http://schemas.microsoft.com/office/powerpoint/2010/main" val="90721059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4DDD47-0A0A-C848-9840-BA06370120F3}"/>
              </a:ext>
            </a:extLst>
          </p:cNvPr>
          <p:cNvSpPr>
            <a:spLocks noGrp="1"/>
          </p:cNvSpPr>
          <p:nvPr>
            <p:ph type="title"/>
          </p:nvPr>
        </p:nvSpPr>
        <p:spPr/>
        <p:txBody>
          <a:bodyPr>
            <a:normAutofit fontScale="90000"/>
          </a:bodyPr>
          <a:lstStyle/>
          <a:p>
            <a:pPr algn="ctr"/>
            <a:r>
              <a:rPr lang="en-US" sz="4000" b="1" spc="-253" dirty="0">
                <a:solidFill>
                  <a:srgbClr val="C00000"/>
                </a:solidFill>
              </a:rPr>
              <a:t>Multi-hop Reading Comprehension across Multiple Documents</a:t>
            </a:r>
            <a:r>
              <a:rPr lang="en-US" b="1" dirty="0"/>
              <a:t/>
            </a:r>
            <a:br>
              <a:rPr lang="en-US" b="1" dirty="0"/>
            </a:br>
            <a:r>
              <a:rPr lang="en-US" sz="2700" dirty="0">
                <a:solidFill>
                  <a:schemeClr val="tx2">
                    <a:lumMod val="60000"/>
                    <a:lumOff val="40000"/>
                  </a:schemeClr>
                </a:solidFill>
              </a:rPr>
              <a:t>[Cao et al. NAACL’19]</a:t>
            </a:r>
          </a:p>
        </p:txBody>
      </p:sp>
      <p:sp>
        <p:nvSpPr>
          <p:cNvPr id="4" name="Slide Number Placeholder 3">
            <a:extLst>
              <a:ext uri="{FF2B5EF4-FFF2-40B4-BE49-F238E27FC236}">
                <a16:creationId xmlns:a16="http://schemas.microsoft.com/office/drawing/2014/main" xmlns="" id="{C75CA646-2D25-D646-AD15-52C81B98DF29}"/>
              </a:ext>
            </a:extLst>
          </p:cNvPr>
          <p:cNvSpPr>
            <a:spLocks noGrp="1"/>
          </p:cNvSpPr>
          <p:nvPr>
            <p:ph type="sldNum" sz="quarter" idx="12"/>
          </p:nvPr>
        </p:nvSpPr>
        <p:spPr/>
        <p:txBody>
          <a:bodyPr/>
          <a:lstStyle/>
          <a:p>
            <a:fld id="{89057327-5C45-3844-9BAD-8A2E33F71C3A}" type="slidenum">
              <a:rPr lang="en-US" smtClean="0"/>
              <a:t>162</a:t>
            </a:fld>
            <a:endParaRPr lang="en-US"/>
          </a:p>
        </p:txBody>
      </p:sp>
      <p:sp>
        <p:nvSpPr>
          <p:cNvPr id="6" name="Rectangle 5">
            <a:extLst>
              <a:ext uri="{FF2B5EF4-FFF2-40B4-BE49-F238E27FC236}">
                <a16:creationId xmlns:a16="http://schemas.microsoft.com/office/drawing/2014/main" xmlns="" id="{C1554A89-1297-C54A-8C05-B0F270242DED}"/>
              </a:ext>
            </a:extLst>
          </p:cNvPr>
          <p:cNvSpPr/>
          <p:nvPr/>
        </p:nvSpPr>
        <p:spPr>
          <a:xfrm>
            <a:off x="706015" y="6136700"/>
            <a:ext cx="10929259" cy="584775"/>
          </a:xfrm>
          <a:prstGeom prst="rect">
            <a:avLst/>
          </a:prstGeom>
        </p:spPr>
        <p:txBody>
          <a:bodyPr wrap="square">
            <a:spAutoFit/>
          </a:bodyPr>
          <a:lstStyle/>
          <a:p>
            <a:r>
              <a:rPr lang="en-US" sz="1600" dirty="0">
                <a:latin typeface="NimbusRomNo9L"/>
              </a:rPr>
              <a:t>Cao el al. </a:t>
            </a:r>
            <a:r>
              <a:rPr lang="en-US" sz="1600" b="1" dirty="0"/>
              <a:t>Question Answering by Reasoning Across Documents with Graph Convolutional Networks. </a:t>
            </a:r>
            <a:r>
              <a:rPr lang="en-US" sz="1600" dirty="0">
                <a:latin typeface="NimbusRomNo9L"/>
              </a:rPr>
              <a:t>NAACL’19.</a:t>
            </a:r>
            <a:endParaRPr lang="en-US" sz="1600" dirty="0"/>
          </a:p>
          <a:p>
            <a:endParaRPr lang="en-US" sz="1600" dirty="0"/>
          </a:p>
        </p:txBody>
      </p:sp>
      <p:pic>
        <p:nvPicPr>
          <p:cNvPr id="9" name="Picture 8">
            <a:extLst>
              <a:ext uri="{FF2B5EF4-FFF2-40B4-BE49-F238E27FC236}">
                <a16:creationId xmlns:a16="http://schemas.microsoft.com/office/drawing/2014/main" xmlns="" id="{4737E4F1-52F6-9E41-9899-2A20B628F95E}"/>
              </a:ext>
            </a:extLst>
          </p:cNvPr>
          <p:cNvPicPr>
            <a:picLocks noChangeAspect="1"/>
          </p:cNvPicPr>
          <p:nvPr/>
        </p:nvPicPr>
        <p:blipFill>
          <a:blip r:embed="rId3"/>
          <a:stretch>
            <a:fillRect/>
          </a:stretch>
        </p:blipFill>
        <p:spPr>
          <a:xfrm>
            <a:off x="3023117" y="1447702"/>
            <a:ext cx="5081169" cy="4688998"/>
          </a:xfrm>
          <a:prstGeom prst="rect">
            <a:avLst/>
          </a:prstGeom>
        </p:spPr>
      </p:pic>
    </p:spTree>
    <p:extLst>
      <p:ext uri="{BB962C8B-B14F-4D97-AF65-F5344CB8AC3E}">
        <p14:creationId xmlns:p14="http://schemas.microsoft.com/office/powerpoint/2010/main" val="261413608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4DDD47-0A0A-C848-9840-BA06370120F3}"/>
              </a:ext>
            </a:extLst>
          </p:cNvPr>
          <p:cNvSpPr>
            <a:spLocks noGrp="1"/>
          </p:cNvSpPr>
          <p:nvPr>
            <p:ph type="title"/>
          </p:nvPr>
        </p:nvSpPr>
        <p:spPr/>
        <p:txBody>
          <a:bodyPr>
            <a:normAutofit fontScale="90000"/>
          </a:bodyPr>
          <a:lstStyle/>
          <a:p>
            <a:pPr algn="ctr"/>
            <a:r>
              <a:rPr lang="en-US" sz="4000" b="1" spc="-253" dirty="0">
                <a:solidFill>
                  <a:srgbClr val="C00000"/>
                </a:solidFill>
              </a:rPr>
              <a:t>Multi-hop Reading Comprehension across Multiple Documents</a:t>
            </a:r>
            <a:r>
              <a:rPr lang="en-US" b="1" dirty="0"/>
              <a:t/>
            </a:r>
            <a:br>
              <a:rPr lang="en-US" b="1" dirty="0"/>
            </a:br>
            <a:r>
              <a:rPr lang="en-US" sz="2700" dirty="0">
                <a:solidFill>
                  <a:schemeClr val="tx2">
                    <a:lumMod val="60000"/>
                    <a:lumOff val="40000"/>
                  </a:schemeClr>
                </a:solidFill>
              </a:rPr>
              <a:t>[Cao et al. NAACL’19]</a:t>
            </a:r>
          </a:p>
        </p:txBody>
      </p:sp>
      <p:sp>
        <p:nvSpPr>
          <p:cNvPr id="3" name="Content Placeholder 2">
            <a:extLst>
              <a:ext uri="{FF2B5EF4-FFF2-40B4-BE49-F238E27FC236}">
                <a16:creationId xmlns:a16="http://schemas.microsoft.com/office/drawing/2014/main" xmlns="" id="{E0A29F36-796B-2848-BC4F-A045F8E77B8F}"/>
              </a:ext>
            </a:extLst>
          </p:cNvPr>
          <p:cNvSpPr>
            <a:spLocks noGrp="1"/>
          </p:cNvSpPr>
          <p:nvPr>
            <p:ph idx="1"/>
          </p:nvPr>
        </p:nvSpPr>
        <p:spPr>
          <a:xfrm>
            <a:off x="838200" y="1604232"/>
            <a:ext cx="10515600" cy="4945063"/>
          </a:xfrm>
        </p:spPr>
        <p:txBody>
          <a:bodyPr/>
          <a:lstStyle/>
          <a:p>
            <a:pPr marL="0" indent="0">
              <a:buNone/>
            </a:pPr>
            <a:r>
              <a:rPr lang="en-US" dirty="0"/>
              <a:t>Performance gradually ↓ as # candidates or # nodes ↑</a:t>
            </a:r>
          </a:p>
        </p:txBody>
      </p:sp>
      <p:sp>
        <p:nvSpPr>
          <p:cNvPr id="4" name="Slide Number Placeholder 3">
            <a:extLst>
              <a:ext uri="{FF2B5EF4-FFF2-40B4-BE49-F238E27FC236}">
                <a16:creationId xmlns:a16="http://schemas.microsoft.com/office/drawing/2014/main" xmlns="" id="{C75CA646-2D25-D646-AD15-52C81B98DF29}"/>
              </a:ext>
            </a:extLst>
          </p:cNvPr>
          <p:cNvSpPr>
            <a:spLocks noGrp="1"/>
          </p:cNvSpPr>
          <p:nvPr>
            <p:ph type="sldNum" sz="quarter" idx="12"/>
          </p:nvPr>
        </p:nvSpPr>
        <p:spPr/>
        <p:txBody>
          <a:bodyPr/>
          <a:lstStyle/>
          <a:p>
            <a:fld id="{89057327-5C45-3844-9BAD-8A2E33F71C3A}" type="slidenum">
              <a:rPr lang="en-US" smtClean="0"/>
              <a:t>163</a:t>
            </a:fld>
            <a:endParaRPr lang="en-US"/>
          </a:p>
        </p:txBody>
      </p:sp>
      <p:sp>
        <p:nvSpPr>
          <p:cNvPr id="6" name="Rectangle 5">
            <a:extLst>
              <a:ext uri="{FF2B5EF4-FFF2-40B4-BE49-F238E27FC236}">
                <a16:creationId xmlns:a16="http://schemas.microsoft.com/office/drawing/2014/main" xmlns="" id="{C1554A89-1297-C54A-8C05-B0F270242DED}"/>
              </a:ext>
            </a:extLst>
          </p:cNvPr>
          <p:cNvSpPr/>
          <p:nvPr/>
        </p:nvSpPr>
        <p:spPr>
          <a:xfrm>
            <a:off x="696684" y="5943491"/>
            <a:ext cx="10515599" cy="923330"/>
          </a:xfrm>
          <a:prstGeom prst="rect">
            <a:avLst/>
          </a:prstGeom>
        </p:spPr>
        <p:txBody>
          <a:bodyPr wrap="square">
            <a:spAutoFit/>
          </a:bodyPr>
          <a:lstStyle/>
          <a:p>
            <a:r>
              <a:rPr lang="en-US" dirty="0">
                <a:latin typeface="NimbusRomNo9L"/>
              </a:rPr>
              <a:t>Cao el al. </a:t>
            </a:r>
            <a:r>
              <a:rPr lang="en-US" b="1" dirty="0"/>
              <a:t>Question Answering by Reasoning Across Documents with Graph Convolutional Networks. </a:t>
            </a:r>
            <a:r>
              <a:rPr lang="en-US" dirty="0">
                <a:latin typeface="NimbusRomNo9L"/>
              </a:rPr>
              <a:t>NAACL’19.</a:t>
            </a:r>
            <a:endParaRPr lang="en-US" dirty="0"/>
          </a:p>
          <a:p>
            <a:endParaRPr lang="en-US" dirty="0"/>
          </a:p>
        </p:txBody>
      </p:sp>
      <p:pic>
        <p:nvPicPr>
          <p:cNvPr id="7" name="Picture 6">
            <a:extLst>
              <a:ext uri="{FF2B5EF4-FFF2-40B4-BE49-F238E27FC236}">
                <a16:creationId xmlns:a16="http://schemas.microsoft.com/office/drawing/2014/main" xmlns="" id="{0167F9D3-010F-7F4C-9EDB-999D32135F5A}"/>
              </a:ext>
            </a:extLst>
          </p:cNvPr>
          <p:cNvPicPr>
            <a:picLocks noChangeAspect="1"/>
          </p:cNvPicPr>
          <p:nvPr/>
        </p:nvPicPr>
        <p:blipFill rotWithShape="1">
          <a:blip r:embed="rId3"/>
          <a:srcRect b="43123"/>
          <a:stretch/>
        </p:blipFill>
        <p:spPr>
          <a:xfrm>
            <a:off x="1162523" y="2350501"/>
            <a:ext cx="4238606" cy="2641377"/>
          </a:xfrm>
          <a:prstGeom prst="rect">
            <a:avLst/>
          </a:prstGeom>
        </p:spPr>
      </p:pic>
      <p:pic>
        <p:nvPicPr>
          <p:cNvPr id="10" name="Picture 9">
            <a:extLst>
              <a:ext uri="{FF2B5EF4-FFF2-40B4-BE49-F238E27FC236}">
                <a16:creationId xmlns:a16="http://schemas.microsoft.com/office/drawing/2014/main" xmlns="" id="{5C6FE068-8DAD-844E-BD38-6336DA3FA96A}"/>
              </a:ext>
            </a:extLst>
          </p:cNvPr>
          <p:cNvPicPr>
            <a:picLocks noChangeAspect="1"/>
          </p:cNvPicPr>
          <p:nvPr/>
        </p:nvPicPr>
        <p:blipFill>
          <a:blip r:embed="rId4"/>
          <a:stretch>
            <a:fillRect/>
          </a:stretch>
        </p:blipFill>
        <p:spPr>
          <a:xfrm>
            <a:off x="5725451" y="2275372"/>
            <a:ext cx="4553015" cy="2716505"/>
          </a:xfrm>
          <a:prstGeom prst="rect">
            <a:avLst/>
          </a:prstGeom>
        </p:spPr>
      </p:pic>
    </p:spTree>
    <p:extLst>
      <p:ext uri="{BB962C8B-B14F-4D97-AF65-F5344CB8AC3E}">
        <p14:creationId xmlns:p14="http://schemas.microsoft.com/office/powerpoint/2010/main" val="223107297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4DDD47-0A0A-C848-9840-BA06370120F3}"/>
              </a:ext>
            </a:extLst>
          </p:cNvPr>
          <p:cNvSpPr>
            <a:spLocks noGrp="1"/>
          </p:cNvSpPr>
          <p:nvPr>
            <p:ph type="title"/>
          </p:nvPr>
        </p:nvSpPr>
        <p:spPr/>
        <p:txBody>
          <a:bodyPr>
            <a:normAutofit fontScale="90000"/>
          </a:bodyPr>
          <a:lstStyle/>
          <a:p>
            <a:pPr algn="ctr"/>
            <a:r>
              <a:rPr lang="en-US" sz="4000" b="1" spc="-253" dirty="0">
                <a:solidFill>
                  <a:srgbClr val="C00000"/>
                </a:solidFill>
              </a:rPr>
              <a:t>Multi-hop Reading Comprehension across Multiple Documents </a:t>
            </a:r>
            <a:r>
              <a:rPr lang="en-US" dirty="0"/>
              <a:t/>
            </a:r>
            <a:br>
              <a:rPr lang="en-US" dirty="0"/>
            </a:br>
            <a:r>
              <a:rPr lang="en-US" sz="2700" dirty="0">
                <a:solidFill>
                  <a:schemeClr val="tx2">
                    <a:lumMod val="60000"/>
                    <a:lumOff val="40000"/>
                  </a:schemeClr>
                </a:solidFill>
              </a:rPr>
              <a:t>[Tu el al. ACL’19]</a:t>
            </a:r>
            <a:endParaRPr lang="en-US" dirty="0">
              <a:solidFill>
                <a:schemeClr val="tx2">
                  <a:lumMod val="60000"/>
                  <a:lumOff val="40000"/>
                </a:schemeClr>
              </a:solidFill>
            </a:endParaRPr>
          </a:p>
        </p:txBody>
      </p:sp>
      <p:sp>
        <p:nvSpPr>
          <p:cNvPr id="4" name="Slide Number Placeholder 3">
            <a:extLst>
              <a:ext uri="{FF2B5EF4-FFF2-40B4-BE49-F238E27FC236}">
                <a16:creationId xmlns:a16="http://schemas.microsoft.com/office/drawing/2014/main" xmlns="" id="{C75CA646-2D25-D646-AD15-52C81B98DF29}"/>
              </a:ext>
            </a:extLst>
          </p:cNvPr>
          <p:cNvSpPr>
            <a:spLocks noGrp="1"/>
          </p:cNvSpPr>
          <p:nvPr>
            <p:ph type="sldNum" sz="quarter" idx="12"/>
          </p:nvPr>
        </p:nvSpPr>
        <p:spPr/>
        <p:txBody>
          <a:bodyPr/>
          <a:lstStyle/>
          <a:p>
            <a:fld id="{89057327-5C45-3844-9BAD-8A2E33F71C3A}" type="slidenum">
              <a:rPr lang="en-US" smtClean="0"/>
              <a:t>164</a:t>
            </a:fld>
            <a:endParaRPr lang="en-US"/>
          </a:p>
        </p:txBody>
      </p:sp>
      <p:sp>
        <p:nvSpPr>
          <p:cNvPr id="6" name="Rectangle 5">
            <a:extLst>
              <a:ext uri="{FF2B5EF4-FFF2-40B4-BE49-F238E27FC236}">
                <a16:creationId xmlns:a16="http://schemas.microsoft.com/office/drawing/2014/main" xmlns="" id="{C1554A89-1297-C54A-8C05-B0F270242DED}"/>
              </a:ext>
            </a:extLst>
          </p:cNvPr>
          <p:cNvSpPr/>
          <p:nvPr/>
        </p:nvSpPr>
        <p:spPr>
          <a:xfrm>
            <a:off x="696684" y="5943491"/>
            <a:ext cx="10515599" cy="646331"/>
          </a:xfrm>
          <a:prstGeom prst="rect">
            <a:avLst/>
          </a:prstGeom>
        </p:spPr>
        <p:txBody>
          <a:bodyPr wrap="square">
            <a:spAutoFit/>
          </a:bodyPr>
          <a:lstStyle/>
          <a:p>
            <a:r>
              <a:rPr lang="en-US" dirty="0">
                <a:latin typeface="NimbusRomNo9L"/>
              </a:rPr>
              <a:t>Tu el al. </a:t>
            </a:r>
            <a:r>
              <a:rPr lang="en-US" b="1" dirty="0">
                <a:latin typeface="NimbusRomNo9L"/>
              </a:rPr>
              <a:t>Multi-hop Reading Comprehension across Multiple Documents by Reasoning over Heterogeneous Graphs</a:t>
            </a:r>
            <a:r>
              <a:rPr lang="en-US" dirty="0">
                <a:latin typeface="NimbusRomNo9L"/>
              </a:rPr>
              <a:t>. ACL’19.</a:t>
            </a:r>
            <a:endParaRPr lang="en-US" dirty="0"/>
          </a:p>
        </p:txBody>
      </p:sp>
      <p:pic>
        <p:nvPicPr>
          <p:cNvPr id="34" name="Picture 33">
            <a:extLst>
              <a:ext uri="{FF2B5EF4-FFF2-40B4-BE49-F238E27FC236}">
                <a16:creationId xmlns:a16="http://schemas.microsoft.com/office/drawing/2014/main" xmlns="" id="{32723699-41EF-2F4F-814F-5A263950F8DE}"/>
              </a:ext>
            </a:extLst>
          </p:cNvPr>
          <p:cNvPicPr>
            <a:picLocks noChangeAspect="1"/>
          </p:cNvPicPr>
          <p:nvPr/>
        </p:nvPicPr>
        <p:blipFill rotWithShape="1">
          <a:blip r:embed="rId3"/>
          <a:srcRect l="575"/>
          <a:stretch/>
        </p:blipFill>
        <p:spPr>
          <a:xfrm>
            <a:off x="2852144" y="1466959"/>
            <a:ext cx="5113108" cy="4134725"/>
          </a:xfrm>
          <a:prstGeom prst="rect">
            <a:avLst/>
          </a:prstGeom>
        </p:spPr>
      </p:pic>
      <p:sp>
        <p:nvSpPr>
          <p:cNvPr id="3" name="Rounded Rectangle 2">
            <a:extLst>
              <a:ext uri="{FF2B5EF4-FFF2-40B4-BE49-F238E27FC236}">
                <a16:creationId xmlns:a16="http://schemas.microsoft.com/office/drawing/2014/main" xmlns="" id="{9C6BC630-2E5C-0740-A6DE-7029A196F595}"/>
              </a:ext>
            </a:extLst>
          </p:cNvPr>
          <p:cNvSpPr/>
          <p:nvPr/>
        </p:nvSpPr>
        <p:spPr>
          <a:xfrm>
            <a:off x="2951248" y="3845621"/>
            <a:ext cx="4914900" cy="685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27DE87D3-9E5A-0F42-ACB5-A4C3465E51EF}"/>
              </a:ext>
            </a:extLst>
          </p:cNvPr>
          <p:cNvSpPr txBox="1"/>
          <p:nvPr/>
        </p:nvSpPr>
        <p:spPr>
          <a:xfrm>
            <a:off x="7880798" y="4003855"/>
            <a:ext cx="1925207" cy="369332"/>
          </a:xfrm>
          <a:prstGeom prst="rect">
            <a:avLst/>
          </a:prstGeom>
          <a:noFill/>
        </p:spPr>
        <p:txBody>
          <a:bodyPr wrap="none" rtlCol="0">
            <a:spAutoFit/>
          </a:bodyPr>
          <a:lstStyle/>
          <a:p>
            <a:r>
              <a:rPr lang="en-US" dirty="0">
                <a:solidFill>
                  <a:srgbClr val="FF0000"/>
                </a:solidFill>
              </a:rPr>
              <a:t>Sequence encoder</a:t>
            </a:r>
          </a:p>
        </p:txBody>
      </p:sp>
      <p:sp>
        <p:nvSpPr>
          <p:cNvPr id="11" name="Rounded Rectangle 10">
            <a:extLst>
              <a:ext uri="{FF2B5EF4-FFF2-40B4-BE49-F238E27FC236}">
                <a16:creationId xmlns:a16="http://schemas.microsoft.com/office/drawing/2014/main" xmlns="" id="{A29928B4-F388-6A45-81D2-BEA8E4790DF5}"/>
              </a:ext>
            </a:extLst>
          </p:cNvPr>
          <p:cNvSpPr/>
          <p:nvPr/>
        </p:nvSpPr>
        <p:spPr>
          <a:xfrm>
            <a:off x="2965898" y="2388630"/>
            <a:ext cx="4914900" cy="13867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A748FED7-FAB5-6445-A8E1-E99098E23F6C}"/>
              </a:ext>
            </a:extLst>
          </p:cNvPr>
          <p:cNvSpPr txBox="1"/>
          <p:nvPr/>
        </p:nvSpPr>
        <p:spPr>
          <a:xfrm>
            <a:off x="7965252" y="2826201"/>
            <a:ext cx="1365695" cy="369332"/>
          </a:xfrm>
          <a:prstGeom prst="rect">
            <a:avLst/>
          </a:prstGeom>
          <a:noFill/>
        </p:spPr>
        <p:txBody>
          <a:bodyPr wrap="none" rtlCol="0">
            <a:spAutoFit/>
          </a:bodyPr>
          <a:lstStyle/>
          <a:p>
            <a:r>
              <a:rPr lang="en-US" dirty="0">
                <a:solidFill>
                  <a:srgbClr val="FF0000"/>
                </a:solidFill>
              </a:rPr>
              <a:t>Co-attention</a:t>
            </a:r>
          </a:p>
        </p:txBody>
      </p:sp>
      <p:sp>
        <p:nvSpPr>
          <p:cNvPr id="13" name="TextBox 12">
            <a:extLst>
              <a:ext uri="{FF2B5EF4-FFF2-40B4-BE49-F238E27FC236}">
                <a16:creationId xmlns:a16="http://schemas.microsoft.com/office/drawing/2014/main" xmlns="" id="{ABB580E8-8650-AB4B-A3AF-8A2792FAD2D2}"/>
              </a:ext>
            </a:extLst>
          </p:cNvPr>
          <p:cNvSpPr txBox="1"/>
          <p:nvPr/>
        </p:nvSpPr>
        <p:spPr>
          <a:xfrm>
            <a:off x="7880798" y="1806782"/>
            <a:ext cx="1511761" cy="369332"/>
          </a:xfrm>
          <a:prstGeom prst="rect">
            <a:avLst/>
          </a:prstGeom>
          <a:noFill/>
        </p:spPr>
        <p:txBody>
          <a:bodyPr wrap="none" rtlCol="0">
            <a:spAutoFit/>
          </a:bodyPr>
          <a:lstStyle/>
          <a:p>
            <a:r>
              <a:rPr lang="en-US" dirty="0">
                <a:solidFill>
                  <a:srgbClr val="FF0000"/>
                </a:solidFill>
              </a:rPr>
              <a:t> Self-attention</a:t>
            </a:r>
          </a:p>
        </p:txBody>
      </p:sp>
      <p:sp>
        <p:nvSpPr>
          <p:cNvPr id="14" name="Rounded Rectangle 13">
            <a:extLst>
              <a:ext uri="{FF2B5EF4-FFF2-40B4-BE49-F238E27FC236}">
                <a16:creationId xmlns:a16="http://schemas.microsoft.com/office/drawing/2014/main" xmlns="" id="{C9A3A81C-75A7-E844-B8D6-B9740DCF6AF8}"/>
              </a:ext>
            </a:extLst>
          </p:cNvPr>
          <p:cNvSpPr/>
          <p:nvPr/>
        </p:nvSpPr>
        <p:spPr>
          <a:xfrm>
            <a:off x="2973838" y="1693562"/>
            <a:ext cx="4914900" cy="61420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876659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4DDD47-0A0A-C848-9840-BA06370120F3}"/>
              </a:ext>
            </a:extLst>
          </p:cNvPr>
          <p:cNvSpPr>
            <a:spLocks noGrp="1"/>
          </p:cNvSpPr>
          <p:nvPr>
            <p:ph type="title"/>
          </p:nvPr>
        </p:nvSpPr>
        <p:spPr/>
        <p:txBody>
          <a:bodyPr>
            <a:normAutofit fontScale="90000"/>
          </a:bodyPr>
          <a:lstStyle/>
          <a:p>
            <a:pPr algn="ctr"/>
            <a:r>
              <a:rPr lang="en-US" sz="4000" b="1" spc="-253" dirty="0">
                <a:solidFill>
                  <a:srgbClr val="C00000"/>
                </a:solidFill>
              </a:rPr>
              <a:t>Multi-hop Reading Comprehension across Multiple Documents </a:t>
            </a:r>
            <a:r>
              <a:rPr lang="en-US" dirty="0"/>
              <a:t/>
            </a:r>
            <a:br>
              <a:rPr lang="en-US" dirty="0"/>
            </a:br>
            <a:r>
              <a:rPr lang="en-US" sz="2700" dirty="0">
                <a:solidFill>
                  <a:schemeClr val="tx2">
                    <a:lumMod val="60000"/>
                    <a:lumOff val="40000"/>
                  </a:schemeClr>
                </a:solidFill>
              </a:rPr>
              <a:t>[Tu el al. ACL’19]</a:t>
            </a:r>
            <a:endParaRPr lang="en-US" dirty="0">
              <a:solidFill>
                <a:schemeClr val="tx2">
                  <a:lumMod val="60000"/>
                  <a:lumOff val="40000"/>
                </a:schemeClr>
              </a:solidFill>
            </a:endParaRPr>
          </a:p>
        </p:txBody>
      </p:sp>
      <p:sp>
        <p:nvSpPr>
          <p:cNvPr id="4" name="Slide Number Placeholder 3">
            <a:extLst>
              <a:ext uri="{FF2B5EF4-FFF2-40B4-BE49-F238E27FC236}">
                <a16:creationId xmlns:a16="http://schemas.microsoft.com/office/drawing/2014/main" xmlns="" id="{C75CA646-2D25-D646-AD15-52C81B98DF29}"/>
              </a:ext>
            </a:extLst>
          </p:cNvPr>
          <p:cNvSpPr>
            <a:spLocks noGrp="1"/>
          </p:cNvSpPr>
          <p:nvPr>
            <p:ph type="sldNum" sz="quarter" idx="12"/>
          </p:nvPr>
        </p:nvSpPr>
        <p:spPr/>
        <p:txBody>
          <a:bodyPr/>
          <a:lstStyle/>
          <a:p>
            <a:fld id="{89057327-5C45-3844-9BAD-8A2E33F71C3A}" type="slidenum">
              <a:rPr lang="en-US" smtClean="0"/>
              <a:t>165</a:t>
            </a:fld>
            <a:endParaRPr lang="en-US"/>
          </a:p>
        </p:txBody>
      </p:sp>
      <p:sp>
        <p:nvSpPr>
          <p:cNvPr id="6" name="Rectangle 5">
            <a:extLst>
              <a:ext uri="{FF2B5EF4-FFF2-40B4-BE49-F238E27FC236}">
                <a16:creationId xmlns:a16="http://schemas.microsoft.com/office/drawing/2014/main" xmlns="" id="{C1554A89-1297-C54A-8C05-B0F270242DED}"/>
              </a:ext>
            </a:extLst>
          </p:cNvPr>
          <p:cNvSpPr/>
          <p:nvPr/>
        </p:nvSpPr>
        <p:spPr>
          <a:xfrm>
            <a:off x="696684" y="5943491"/>
            <a:ext cx="10515599" cy="646331"/>
          </a:xfrm>
          <a:prstGeom prst="rect">
            <a:avLst/>
          </a:prstGeom>
        </p:spPr>
        <p:txBody>
          <a:bodyPr wrap="square">
            <a:spAutoFit/>
          </a:bodyPr>
          <a:lstStyle/>
          <a:p>
            <a:r>
              <a:rPr lang="en-US" dirty="0">
                <a:latin typeface="NimbusRomNo9L"/>
              </a:rPr>
              <a:t>Tu el al. </a:t>
            </a:r>
            <a:r>
              <a:rPr lang="en-US" b="1" dirty="0">
                <a:latin typeface="NimbusRomNo9L"/>
              </a:rPr>
              <a:t>Multi-hop Reading Comprehension across Multiple Documents by Reasoning over Heterogeneous Graphs</a:t>
            </a:r>
            <a:r>
              <a:rPr lang="en-US" dirty="0">
                <a:latin typeface="NimbusRomNo9L"/>
              </a:rPr>
              <a:t>. ACL’19.</a:t>
            </a:r>
            <a:endParaRPr lang="en-US" dirty="0"/>
          </a:p>
        </p:txBody>
      </p:sp>
      <p:pic>
        <p:nvPicPr>
          <p:cNvPr id="4098" name="Picture 2" descr="A toy example of HDE graph. The dash dot lines connecting documents (green nodes) and candidates (yellow nodes) correspond to type 1 edge. The normal dash lines connecting documents and entities (blue nodes) correspond to type 2 edge. The square dot lines connecting entities and candidates correspond to type 3 edge. The red solid line connecting two entities correspond to type 4 edge. The purple solid line correspond to type 5 edge. The black solid lines connecting two candidates correspond to type 6 edge. For good visualization, we ignore the type 7 edge in this figure">
            <a:extLst>
              <a:ext uri="{FF2B5EF4-FFF2-40B4-BE49-F238E27FC236}">
                <a16:creationId xmlns:a16="http://schemas.microsoft.com/office/drawing/2014/main" xmlns="" id="{308D3EE0-C8FE-D04D-9294-480D278DFF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209" y="1614390"/>
            <a:ext cx="2588468" cy="2865022"/>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a:extLst>
              <a:ext uri="{FF2B5EF4-FFF2-40B4-BE49-F238E27FC236}">
                <a16:creationId xmlns:a16="http://schemas.microsoft.com/office/drawing/2014/main" xmlns="" id="{CEDB476A-4481-9042-B7E7-45DBF6A0AB02}"/>
              </a:ext>
            </a:extLst>
          </p:cNvPr>
          <p:cNvSpPr/>
          <p:nvPr/>
        </p:nvSpPr>
        <p:spPr>
          <a:xfrm>
            <a:off x="218209" y="4658835"/>
            <a:ext cx="2475724" cy="584775"/>
          </a:xfrm>
          <a:prstGeom prst="rect">
            <a:avLst/>
          </a:prstGeom>
        </p:spPr>
        <p:txBody>
          <a:bodyPr wrap="square">
            <a:spAutoFit/>
          </a:bodyPr>
          <a:lstStyle/>
          <a:p>
            <a:pPr algn="ctr"/>
            <a:r>
              <a:rPr lang="en-US" sz="1600" dirty="0">
                <a:latin typeface="NimbusRomNo9L"/>
              </a:rPr>
              <a:t>Heterogeneous Document-Entity Graph </a:t>
            </a:r>
            <a:endParaRPr lang="en-US" sz="1600" dirty="0"/>
          </a:p>
        </p:txBody>
      </p:sp>
      <p:grpSp>
        <p:nvGrpSpPr>
          <p:cNvPr id="3" name="Group 2">
            <a:extLst>
              <a:ext uri="{FF2B5EF4-FFF2-40B4-BE49-F238E27FC236}">
                <a16:creationId xmlns:a16="http://schemas.microsoft.com/office/drawing/2014/main" xmlns="" id="{43225D7F-B28D-044D-AD17-26992578E726}"/>
              </a:ext>
            </a:extLst>
          </p:cNvPr>
          <p:cNvGrpSpPr/>
          <p:nvPr/>
        </p:nvGrpSpPr>
        <p:grpSpPr>
          <a:xfrm>
            <a:off x="6924622" y="2969155"/>
            <a:ext cx="5274305" cy="2563817"/>
            <a:chOff x="4191797" y="1735045"/>
            <a:chExt cx="7859925" cy="3211609"/>
          </a:xfrm>
        </p:grpSpPr>
        <p:pic>
          <p:nvPicPr>
            <p:cNvPr id="44" name="Content Placeholder 11">
              <a:extLst>
                <a:ext uri="{FF2B5EF4-FFF2-40B4-BE49-F238E27FC236}">
                  <a16:creationId xmlns:a16="http://schemas.microsoft.com/office/drawing/2014/main" xmlns="" id="{3512C68D-8BC2-5049-9630-76495FE493BC}"/>
                </a:ext>
              </a:extLst>
            </p:cNvPr>
            <p:cNvPicPr>
              <a:picLocks noChangeAspect="1"/>
            </p:cNvPicPr>
            <p:nvPr/>
          </p:nvPicPr>
          <p:blipFill>
            <a:blip r:embed="rId4"/>
            <a:stretch>
              <a:fillRect/>
            </a:stretch>
          </p:blipFill>
          <p:spPr>
            <a:xfrm>
              <a:off x="4191797" y="1735045"/>
              <a:ext cx="7844339" cy="3183618"/>
            </a:xfrm>
            <a:prstGeom prst="rect">
              <a:avLst/>
            </a:prstGeom>
          </p:spPr>
        </p:pic>
        <p:sp>
          <p:nvSpPr>
            <p:cNvPr id="45" name="Rounded Rectangle 44">
              <a:extLst>
                <a:ext uri="{FF2B5EF4-FFF2-40B4-BE49-F238E27FC236}">
                  <a16:creationId xmlns:a16="http://schemas.microsoft.com/office/drawing/2014/main" xmlns="" id="{24B93B65-5050-354C-B3FA-522F6264E33D}"/>
                </a:ext>
              </a:extLst>
            </p:cNvPr>
            <p:cNvSpPr/>
            <p:nvPr/>
          </p:nvSpPr>
          <p:spPr>
            <a:xfrm>
              <a:off x="8610600" y="2996047"/>
              <a:ext cx="1291936" cy="432954"/>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a:extLst>
                <a:ext uri="{FF2B5EF4-FFF2-40B4-BE49-F238E27FC236}">
                  <a16:creationId xmlns:a16="http://schemas.microsoft.com/office/drawing/2014/main" xmlns="" id="{45655B12-6BDE-C649-9A5B-0FDF1247C3EA}"/>
                </a:ext>
              </a:extLst>
            </p:cNvPr>
            <p:cNvSpPr/>
            <p:nvPr/>
          </p:nvSpPr>
          <p:spPr>
            <a:xfrm>
              <a:off x="8641773" y="2552701"/>
              <a:ext cx="813954" cy="356753"/>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46">
              <a:extLst>
                <a:ext uri="{FF2B5EF4-FFF2-40B4-BE49-F238E27FC236}">
                  <a16:creationId xmlns:a16="http://schemas.microsoft.com/office/drawing/2014/main" xmlns="" id="{FB2365C3-6D3C-BF46-9DF6-946A66B91198}"/>
                </a:ext>
              </a:extLst>
            </p:cNvPr>
            <p:cNvSpPr/>
            <p:nvPr/>
          </p:nvSpPr>
          <p:spPr>
            <a:xfrm>
              <a:off x="5994222" y="3148477"/>
              <a:ext cx="884560" cy="356753"/>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xmlns="" id="{5E2CFC0A-AD2D-F545-B7F0-439A921234EB}"/>
                </a:ext>
              </a:extLst>
            </p:cNvPr>
            <p:cNvSpPr/>
            <p:nvPr/>
          </p:nvSpPr>
          <p:spPr>
            <a:xfrm>
              <a:off x="4191797" y="1735045"/>
              <a:ext cx="4418803" cy="1384126"/>
            </a:xfrm>
            <a:prstGeom prst="rect">
              <a:avLst/>
            </a:prstGeom>
            <a:solidFill>
              <a:schemeClr val="bg1">
                <a:alpha val="578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xmlns="" id="{600CE3A3-B1BF-9645-92A3-A6B916F1006E}"/>
                </a:ext>
              </a:extLst>
            </p:cNvPr>
            <p:cNvSpPr/>
            <p:nvPr/>
          </p:nvSpPr>
          <p:spPr>
            <a:xfrm>
              <a:off x="4191797" y="3800116"/>
              <a:ext cx="7844338" cy="1146538"/>
            </a:xfrm>
            <a:prstGeom prst="rect">
              <a:avLst/>
            </a:prstGeom>
            <a:solidFill>
              <a:schemeClr val="bg1">
                <a:alpha val="578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ounded Rectangle 49">
              <a:extLst>
                <a:ext uri="{FF2B5EF4-FFF2-40B4-BE49-F238E27FC236}">
                  <a16:creationId xmlns:a16="http://schemas.microsoft.com/office/drawing/2014/main" xmlns="" id="{781EEA34-3ACA-404E-ADD3-A7027ECE7071}"/>
                </a:ext>
              </a:extLst>
            </p:cNvPr>
            <p:cNvSpPr/>
            <p:nvPr/>
          </p:nvSpPr>
          <p:spPr>
            <a:xfrm>
              <a:off x="4877027" y="3368447"/>
              <a:ext cx="786018" cy="354549"/>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xmlns="" id="{11AF4742-5EB9-3B44-AC79-D3A38C514689}"/>
                </a:ext>
              </a:extLst>
            </p:cNvPr>
            <p:cNvSpPr/>
            <p:nvPr/>
          </p:nvSpPr>
          <p:spPr>
            <a:xfrm>
              <a:off x="8610600" y="1735045"/>
              <a:ext cx="3441122" cy="731063"/>
            </a:xfrm>
            <a:prstGeom prst="rect">
              <a:avLst/>
            </a:prstGeom>
            <a:solidFill>
              <a:schemeClr val="bg1">
                <a:alpha val="578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xmlns="" id="{D3EBBADA-7B43-1C4C-B3D2-1F7AABDA8388}"/>
                </a:ext>
              </a:extLst>
            </p:cNvPr>
            <p:cNvSpPr/>
            <p:nvPr/>
          </p:nvSpPr>
          <p:spPr>
            <a:xfrm>
              <a:off x="9486899" y="2415990"/>
              <a:ext cx="2541443" cy="580057"/>
            </a:xfrm>
            <a:prstGeom prst="rect">
              <a:avLst/>
            </a:prstGeom>
            <a:solidFill>
              <a:schemeClr val="bg1">
                <a:alpha val="578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xmlns="" id="{F63E0CD1-E41D-0F4F-8EE1-BC126E000847}"/>
                </a:ext>
              </a:extLst>
            </p:cNvPr>
            <p:cNvSpPr/>
            <p:nvPr/>
          </p:nvSpPr>
          <p:spPr>
            <a:xfrm>
              <a:off x="9936739" y="2980148"/>
              <a:ext cx="2091603" cy="819968"/>
            </a:xfrm>
            <a:prstGeom prst="rect">
              <a:avLst/>
            </a:prstGeom>
            <a:solidFill>
              <a:schemeClr val="bg1">
                <a:alpha val="578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xmlns="" id="{BB08D130-01F7-4F41-83C7-B05EDEF23DA5}"/>
                </a:ext>
              </a:extLst>
            </p:cNvPr>
            <p:cNvSpPr/>
            <p:nvPr/>
          </p:nvSpPr>
          <p:spPr>
            <a:xfrm>
              <a:off x="8346635" y="3476579"/>
              <a:ext cx="1590103" cy="323537"/>
            </a:xfrm>
            <a:prstGeom prst="rect">
              <a:avLst/>
            </a:prstGeom>
            <a:solidFill>
              <a:schemeClr val="bg1">
                <a:alpha val="578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xmlns="" id="{AB855AB1-3AD3-0548-8EC8-6453E46EA18D}"/>
                </a:ext>
              </a:extLst>
            </p:cNvPr>
            <p:cNvSpPr/>
            <p:nvPr/>
          </p:nvSpPr>
          <p:spPr>
            <a:xfrm>
              <a:off x="4262405" y="3119171"/>
              <a:ext cx="1695690" cy="209674"/>
            </a:xfrm>
            <a:prstGeom prst="rect">
              <a:avLst/>
            </a:prstGeom>
            <a:solidFill>
              <a:schemeClr val="bg1">
                <a:alpha val="578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TextBox 7">
            <a:extLst>
              <a:ext uri="{FF2B5EF4-FFF2-40B4-BE49-F238E27FC236}">
                <a16:creationId xmlns:a16="http://schemas.microsoft.com/office/drawing/2014/main" xmlns="" id="{2EAD2FEE-728A-364E-B33B-3638E107241D}"/>
              </a:ext>
            </a:extLst>
          </p:cNvPr>
          <p:cNvSpPr txBox="1"/>
          <p:nvPr/>
        </p:nvSpPr>
        <p:spPr>
          <a:xfrm>
            <a:off x="3106882" y="1325028"/>
            <a:ext cx="8707582" cy="2585323"/>
          </a:xfrm>
          <a:prstGeom prst="rect">
            <a:avLst/>
          </a:prstGeom>
          <a:noFill/>
        </p:spPr>
        <p:txBody>
          <a:bodyPr wrap="square" rtlCol="0">
            <a:spAutoFit/>
          </a:bodyPr>
          <a:lstStyle/>
          <a:p>
            <a:r>
              <a:rPr lang="en-US" b="1" dirty="0">
                <a:solidFill>
                  <a:srgbClr val="09B050"/>
                </a:solidFill>
              </a:rPr>
              <a:t>Document</a:t>
            </a:r>
            <a:r>
              <a:rPr lang="en-US" dirty="0"/>
              <a:t> &amp; </a:t>
            </a:r>
            <a:r>
              <a:rPr lang="en-US" b="1" dirty="0">
                <a:solidFill>
                  <a:srgbClr val="FCC000"/>
                </a:solidFill>
              </a:rPr>
              <a:t>Candidate</a:t>
            </a:r>
            <a:r>
              <a:rPr lang="en-US" dirty="0"/>
              <a:t>: if the candidate appear in the document</a:t>
            </a:r>
          </a:p>
          <a:p>
            <a:r>
              <a:rPr lang="en-US" b="1" dirty="0">
                <a:solidFill>
                  <a:srgbClr val="09B050"/>
                </a:solidFill>
              </a:rPr>
              <a:t>Document</a:t>
            </a:r>
            <a:r>
              <a:rPr lang="en-US" dirty="0"/>
              <a:t> &amp; </a:t>
            </a:r>
            <a:r>
              <a:rPr lang="en-US" b="1" dirty="0">
                <a:solidFill>
                  <a:srgbClr val="30B1F0"/>
                </a:solidFill>
              </a:rPr>
              <a:t>Entity</a:t>
            </a:r>
            <a:r>
              <a:rPr lang="en-US" dirty="0"/>
              <a:t>: If the entity if extracted from the document</a:t>
            </a:r>
          </a:p>
          <a:p>
            <a:r>
              <a:rPr lang="en-US" b="1" dirty="0">
                <a:solidFill>
                  <a:srgbClr val="FCC000"/>
                </a:solidFill>
              </a:rPr>
              <a:t>Candidate</a:t>
            </a:r>
            <a:r>
              <a:rPr lang="en-US" dirty="0"/>
              <a:t> &amp; </a:t>
            </a:r>
            <a:r>
              <a:rPr lang="en-US" b="1" dirty="0">
                <a:solidFill>
                  <a:srgbClr val="30B1F0"/>
                </a:solidFill>
              </a:rPr>
              <a:t>Entity</a:t>
            </a:r>
            <a:r>
              <a:rPr lang="en-US" dirty="0"/>
              <a:t>: If the entity if a mention of the candidate</a:t>
            </a:r>
          </a:p>
          <a:p>
            <a:r>
              <a:rPr lang="en-US" b="1" dirty="0">
                <a:solidFill>
                  <a:srgbClr val="30B1F0"/>
                </a:solidFill>
              </a:rPr>
              <a:t>Entity</a:t>
            </a:r>
            <a:r>
              <a:rPr lang="en-US" dirty="0"/>
              <a:t> &amp; </a:t>
            </a:r>
            <a:r>
              <a:rPr lang="en-US" b="1" dirty="0">
                <a:solidFill>
                  <a:srgbClr val="30B1F0"/>
                </a:solidFill>
              </a:rPr>
              <a:t>Entity</a:t>
            </a:r>
            <a:r>
              <a:rPr lang="en-US" dirty="0"/>
              <a:t>: If they are extracted from the same document</a:t>
            </a:r>
          </a:p>
          <a:p>
            <a:r>
              <a:rPr lang="en-US" b="1" dirty="0">
                <a:solidFill>
                  <a:srgbClr val="30B1F0"/>
                </a:solidFill>
              </a:rPr>
              <a:t>Entity</a:t>
            </a:r>
            <a:r>
              <a:rPr lang="en-US" dirty="0"/>
              <a:t> &amp; </a:t>
            </a:r>
            <a:r>
              <a:rPr lang="en-US" b="1" dirty="0">
                <a:solidFill>
                  <a:srgbClr val="30B1F0"/>
                </a:solidFill>
              </a:rPr>
              <a:t>Entity</a:t>
            </a:r>
            <a:r>
              <a:rPr lang="en-US" dirty="0"/>
              <a:t>: If they are extracted mentions of the same candidate or query subjects from different documents</a:t>
            </a:r>
          </a:p>
          <a:p>
            <a:r>
              <a:rPr lang="en-US" b="1" dirty="0">
                <a:solidFill>
                  <a:srgbClr val="30B1F0"/>
                </a:solidFill>
              </a:rPr>
              <a:t>Entity</a:t>
            </a:r>
            <a:r>
              <a:rPr lang="en-US" dirty="0"/>
              <a:t> &amp; </a:t>
            </a:r>
            <a:r>
              <a:rPr lang="en-US" b="1" dirty="0">
                <a:solidFill>
                  <a:srgbClr val="30B1F0"/>
                </a:solidFill>
              </a:rPr>
              <a:t>Entity</a:t>
            </a:r>
            <a:r>
              <a:rPr lang="en-US" dirty="0"/>
              <a:t>: other pairs of entities </a:t>
            </a:r>
          </a:p>
          <a:p>
            <a:endParaRPr lang="en-US" dirty="0"/>
          </a:p>
          <a:p>
            <a:r>
              <a:rPr lang="en-US" dirty="0"/>
              <a:t> </a:t>
            </a:r>
          </a:p>
        </p:txBody>
      </p:sp>
    </p:spTree>
    <p:extLst>
      <p:ext uri="{BB962C8B-B14F-4D97-AF65-F5344CB8AC3E}">
        <p14:creationId xmlns:p14="http://schemas.microsoft.com/office/powerpoint/2010/main" val="254312285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4DDD47-0A0A-C848-9840-BA06370120F3}"/>
              </a:ext>
            </a:extLst>
          </p:cNvPr>
          <p:cNvSpPr>
            <a:spLocks noGrp="1"/>
          </p:cNvSpPr>
          <p:nvPr>
            <p:ph type="title"/>
          </p:nvPr>
        </p:nvSpPr>
        <p:spPr/>
        <p:txBody>
          <a:bodyPr>
            <a:normAutofit fontScale="90000"/>
          </a:bodyPr>
          <a:lstStyle/>
          <a:p>
            <a:pPr algn="ctr"/>
            <a:r>
              <a:rPr lang="en-US" sz="4000" b="1" spc="-253" dirty="0">
                <a:solidFill>
                  <a:srgbClr val="C00000"/>
                </a:solidFill>
              </a:rPr>
              <a:t>Multi-hop Reading Comprehension across Multiple Documents </a:t>
            </a:r>
            <a:r>
              <a:rPr lang="en-US" dirty="0"/>
              <a:t/>
            </a:r>
            <a:br>
              <a:rPr lang="en-US" dirty="0"/>
            </a:br>
            <a:r>
              <a:rPr lang="en-US" sz="2700" dirty="0">
                <a:solidFill>
                  <a:schemeClr val="tx2">
                    <a:lumMod val="60000"/>
                    <a:lumOff val="40000"/>
                  </a:schemeClr>
                </a:solidFill>
              </a:rPr>
              <a:t>[Tu el al. ACL’19]</a:t>
            </a:r>
            <a:endParaRPr lang="en-US" dirty="0">
              <a:solidFill>
                <a:schemeClr val="tx2">
                  <a:lumMod val="60000"/>
                  <a:lumOff val="40000"/>
                </a:schemeClr>
              </a:solidFill>
            </a:endParaRPr>
          </a:p>
        </p:txBody>
      </p:sp>
      <p:sp>
        <p:nvSpPr>
          <p:cNvPr id="4" name="Slide Number Placeholder 3">
            <a:extLst>
              <a:ext uri="{FF2B5EF4-FFF2-40B4-BE49-F238E27FC236}">
                <a16:creationId xmlns:a16="http://schemas.microsoft.com/office/drawing/2014/main" xmlns="" id="{C75CA646-2D25-D646-AD15-52C81B98DF29}"/>
              </a:ext>
            </a:extLst>
          </p:cNvPr>
          <p:cNvSpPr>
            <a:spLocks noGrp="1"/>
          </p:cNvSpPr>
          <p:nvPr>
            <p:ph type="sldNum" sz="quarter" idx="12"/>
          </p:nvPr>
        </p:nvSpPr>
        <p:spPr/>
        <p:txBody>
          <a:bodyPr/>
          <a:lstStyle/>
          <a:p>
            <a:fld id="{89057327-5C45-3844-9BAD-8A2E33F71C3A}" type="slidenum">
              <a:rPr lang="en-US" smtClean="0"/>
              <a:t>166</a:t>
            </a:fld>
            <a:endParaRPr lang="en-US"/>
          </a:p>
        </p:txBody>
      </p:sp>
      <p:sp>
        <p:nvSpPr>
          <p:cNvPr id="6" name="Rectangle 5">
            <a:extLst>
              <a:ext uri="{FF2B5EF4-FFF2-40B4-BE49-F238E27FC236}">
                <a16:creationId xmlns:a16="http://schemas.microsoft.com/office/drawing/2014/main" xmlns="" id="{C1554A89-1297-C54A-8C05-B0F270242DED}"/>
              </a:ext>
            </a:extLst>
          </p:cNvPr>
          <p:cNvSpPr/>
          <p:nvPr/>
        </p:nvSpPr>
        <p:spPr>
          <a:xfrm>
            <a:off x="696684" y="5943491"/>
            <a:ext cx="10515599" cy="646331"/>
          </a:xfrm>
          <a:prstGeom prst="rect">
            <a:avLst/>
          </a:prstGeom>
        </p:spPr>
        <p:txBody>
          <a:bodyPr wrap="square">
            <a:spAutoFit/>
          </a:bodyPr>
          <a:lstStyle/>
          <a:p>
            <a:r>
              <a:rPr lang="en-US" dirty="0">
                <a:latin typeface="NimbusRomNo9L"/>
              </a:rPr>
              <a:t>Tu el al. </a:t>
            </a:r>
            <a:r>
              <a:rPr lang="en-US" b="1" dirty="0">
                <a:latin typeface="NimbusRomNo9L"/>
              </a:rPr>
              <a:t>Multi-hop Reading Comprehension across Multiple Documents by Reasoning over Heterogeneous Graphs</a:t>
            </a:r>
            <a:r>
              <a:rPr lang="en-US" dirty="0">
                <a:latin typeface="NimbusRomNo9L"/>
              </a:rPr>
              <a:t>. ACL’19.</a:t>
            </a:r>
            <a:endParaRPr lang="en-US" dirty="0"/>
          </a:p>
        </p:txBody>
      </p:sp>
      <p:pic>
        <p:nvPicPr>
          <p:cNvPr id="9" name="Picture 8">
            <a:extLst>
              <a:ext uri="{FF2B5EF4-FFF2-40B4-BE49-F238E27FC236}">
                <a16:creationId xmlns:a16="http://schemas.microsoft.com/office/drawing/2014/main" xmlns="" id="{D58BF0A0-4D5D-C44F-B039-71C48C9B1AC8}"/>
              </a:ext>
            </a:extLst>
          </p:cNvPr>
          <p:cNvPicPr>
            <a:picLocks noChangeAspect="1"/>
          </p:cNvPicPr>
          <p:nvPr/>
        </p:nvPicPr>
        <p:blipFill>
          <a:blip r:embed="rId3"/>
          <a:stretch>
            <a:fillRect/>
          </a:stretch>
        </p:blipFill>
        <p:spPr>
          <a:xfrm>
            <a:off x="7421312" y="1040850"/>
            <a:ext cx="1483662" cy="591390"/>
          </a:xfrm>
          <a:prstGeom prst="rect">
            <a:avLst/>
          </a:prstGeom>
        </p:spPr>
      </p:pic>
      <p:pic>
        <p:nvPicPr>
          <p:cNvPr id="10" name="Picture 9">
            <a:extLst>
              <a:ext uri="{FF2B5EF4-FFF2-40B4-BE49-F238E27FC236}">
                <a16:creationId xmlns:a16="http://schemas.microsoft.com/office/drawing/2014/main" xmlns="" id="{6FE1ADEF-AD9E-B44E-B068-613427811776}"/>
              </a:ext>
            </a:extLst>
          </p:cNvPr>
          <p:cNvPicPr>
            <a:picLocks noChangeAspect="1"/>
          </p:cNvPicPr>
          <p:nvPr/>
        </p:nvPicPr>
        <p:blipFill>
          <a:blip r:embed="rId4"/>
          <a:stretch>
            <a:fillRect/>
          </a:stretch>
        </p:blipFill>
        <p:spPr>
          <a:xfrm>
            <a:off x="7036742" y="1584171"/>
            <a:ext cx="4582666" cy="4312510"/>
          </a:xfrm>
          <a:prstGeom prst="rect">
            <a:avLst/>
          </a:prstGeom>
        </p:spPr>
      </p:pic>
      <p:sp>
        <p:nvSpPr>
          <p:cNvPr id="7" name="Oval 6">
            <a:extLst>
              <a:ext uri="{FF2B5EF4-FFF2-40B4-BE49-F238E27FC236}">
                <a16:creationId xmlns:a16="http://schemas.microsoft.com/office/drawing/2014/main" xmlns="" id="{8A808697-EC72-E949-977A-C12A66E06D8E}"/>
              </a:ext>
            </a:extLst>
          </p:cNvPr>
          <p:cNvSpPr/>
          <p:nvPr/>
        </p:nvSpPr>
        <p:spPr>
          <a:xfrm>
            <a:off x="984937" y="2465335"/>
            <a:ext cx="228600" cy="228600"/>
          </a:xfrm>
          <a:prstGeom prst="ellipse">
            <a:avLst/>
          </a:prstGeom>
          <a:solidFill>
            <a:srgbClr val="4CB0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xmlns="" id="{146E73C5-3850-AE4F-A62B-E0DFA5ACF835}"/>
              </a:ext>
            </a:extLst>
          </p:cNvPr>
          <p:cNvSpPr/>
          <p:nvPr/>
        </p:nvSpPr>
        <p:spPr>
          <a:xfrm>
            <a:off x="984937" y="3025669"/>
            <a:ext cx="228600" cy="228600"/>
          </a:xfrm>
          <a:prstGeom prst="ellipse">
            <a:avLst/>
          </a:prstGeom>
          <a:solidFill>
            <a:srgbClr val="F8C00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xmlns="" id="{69BE95DD-E023-5B4D-AB8E-F1E64EC9BE14}"/>
              </a:ext>
            </a:extLst>
          </p:cNvPr>
          <p:cNvSpPr/>
          <p:nvPr/>
        </p:nvSpPr>
        <p:spPr>
          <a:xfrm>
            <a:off x="984937" y="3586003"/>
            <a:ext cx="228600" cy="228600"/>
          </a:xfrm>
          <a:prstGeom prst="ellipse">
            <a:avLst/>
          </a:prstGeom>
          <a:solidFill>
            <a:srgbClr val="47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ed Rectangle 7">
            <a:extLst>
              <a:ext uri="{FF2B5EF4-FFF2-40B4-BE49-F238E27FC236}">
                <a16:creationId xmlns:a16="http://schemas.microsoft.com/office/drawing/2014/main" xmlns="" id="{5675EA97-F65E-0948-B855-2CAD3F4422A1}"/>
              </a:ext>
            </a:extLst>
          </p:cNvPr>
          <p:cNvSpPr/>
          <p:nvPr/>
        </p:nvSpPr>
        <p:spPr>
          <a:xfrm>
            <a:off x="1635162" y="2366683"/>
            <a:ext cx="978946" cy="43030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MLP</a:t>
            </a:r>
            <a:r>
              <a:rPr lang="en-US" baseline="-25000" dirty="0">
                <a:solidFill>
                  <a:schemeClr val="tx1"/>
                </a:solidFill>
              </a:rPr>
              <a:t>1</a:t>
            </a:r>
          </a:p>
        </p:txBody>
      </p:sp>
      <p:sp>
        <p:nvSpPr>
          <p:cNvPr id="18" name="Rounded Rectangle 17">
            <a:extLst>
              <a:ext uri="{FF2B5EF4-FFF2-40B4-BE49-F238E27FC236}">
                <a16:creationId xmlns:a16="http://schemas.microsoft.com/office/drawing/2014/main" xmlns="" id="{35181B3C-36B6-2A48-AD41-F6BE456F46A2}"/>
              </a:ext>
            </a:extLst>
          </p:cNvPr>
          <p:cNvSpPr/>
          <p:nvPr/>
        </p:nvSpPr>
        <p:spPr>
          <a:xfrm>
            <a:off x="1635162" y="2925916"/>
            <a:ext cx="978946" cy="43030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MLP</a:t>
            </a:r>
            <a:r>
              <a:rPr lang="en-US" baseline="-25000" dirty="0">
                <a:solidFill>
                  <a:schemeClr val="tx1"/>
                </a:solidFill>
              </a:rPr>
              <a:t>2</a:t>
            </a:r>
          </a:p>
        </p:txBody>
      </p:sp>
      <p:sp>
        <p:nvSpPr>
          <p:cNvPr id="19" name="Rounded Rectangle 18">
            <a:extLst>
              <a:ext uri="{FF2B5EF4-FFF2-40B4-BE49-F238E27FC236}">
                <a16:creationId xmlns:a16="http://schemas.microsoft.com/office/drawing/2014/main" xmlns="" id="{FA8DEE11-F21D-B448-8860-B6EEC58C7A92}"/>
              </a:ext>
            </a:extLst>
          </p:cNvPr>
          <p:cNvSpPr/>
          <p:nvPr/>
        </p:nvSpPr>
        <p:spPr>
          <a:xfrm>
            <a:off x="1635162" y="3485150"/>
            <a:ext cx="978946" cy="43030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MLP</a:t>
            </a:r>
            <a:r>
              <a:rPr lang="en-US" baseline="-25000" dirty="0">
                <a:solidFill>
                  <a:schemeClr val="tx1"/>
                </a:solidFill>
              </a:rPr>
              <a:t>3</a:t>
            </a:r>
          </a:p>
        </p:txBody>
      </p:sp>
      <p:sp>
        <p:nvSpPr>
          <p:cNvPr id="20" name="Oval 19">
            <a:extLst>
              <a:ext uri="{FF2B5EF4-FFF2-40B4-BE49-F238E27FC236}">
                <a16:creationId xmlns:a16="http://schemas.microsoft.com/office/drawing/2014/main" xmlns="" id="{34605B46-A7F1-4C49-8BB0-5E1068B54761}"/>
              </a:ext>
            </a:extLst>
          </p:cNvPr>
          <p:cNvSpPr/>
          <p:nvPr/>
        </p:nvSpPr>
        <p:spPr>
          <a:xfrm>
            <a:off x="6267799" y="3200235"/>
            <a:ext cx="228600" cy="228600"/>
          </a:xfrm>
          <a:prstGeom prst="ellipse">
            <a:avLst/>
          </a:prstGeom>
          <a:solidFill>
            <a:srgbClr val="F8C00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ounded Rectangle 20">
            <a:extLst>
              <a:ext uri="{FF2B5EF4-FFF2-40B4-BE49-F238E27FC236}">
                <a16:creationId xmlns:a16="http://schemas.microsoft.com/office/drawing/2014/main" xmlns="" id="{C71AADA6-58C4-224F-827E-C582F543C1A7}"/>
              </a:ext>
            </a:extLst>
          </p:cNvPr>
          <p:cNvSpPr/>
          <p:nvPr/>
        </p:nvSpPr>
        <p:spPr>
          <a:xfrm>
            <a:off x="3191049" y="2912703"/>
            <a:ext cx="978946" cy="43030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Gating</a:t>
            </a:r>
            <a:endParaRPr lang="en-US" baseline="-25000" dirty="0">
              <a:solidFill>
                <a:schemeClr val="tx1"/>
              </a:solidFill>
            </a:endParaRPr>
          </a:p>
        </p:txBody>
      </p:sp>
      <p:sp>
        <p:nvSpPr>
          <p:cNvPr id="22" name="Rounded Rectangle 21">
            <a:extLst>
              <a:ext uri="{FF2B5EF4-FFF2-40B4-BE49-F238E27FC236}">
                <a16:creationId xmlns:a16="http://schemas.microsoft.com/office/drawing/2014/main" xmlns="" id="{9381824A-2EF0-E246-A20A-D658939A37D0}"/>
              </a:ext>
            </a:extLst>
          </p:cNvPr>
          <p:cNvSpPr/>
          <p:nvPr/>
        </p:nvSpPr>
        <p:spPr>
          <a:xfrm>
            <a:off x="4501909" y="2848240"/>
            <a:ext cx="978946" cy="55923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Node Update</a:t>
            </a:r>
            <a:endParaRPr lang="en-US" baseline="-25000" dirty="0">
              <a:solidFill>
                <a:schemeClr val="tx1"/>
              </a:solidFill>
            </a:endParaRPr>
          </a:p>
        </p:txBody>
      </p:sp>
      <p:cxnSp>
        <p:nvCxnSpPr>
          <p:cNvPr id="24" name="Curved Connector 23">
            <a:extLst>
              <a:ext uri="{FF2B5EF4-FFF2-40B4-BE49-F238E27FC236}">
                <a16:creationId xmlns:a16="http://schemas.microsoft.com/office/drawing/2014/main" xmlns="" id="{AD1B86DB-4811-2247-BE65-AA2FA2B2B043}"/>
              </a:ext>
            </a:extLst>
          </p:cNvPr>
          <p:cNvCxnSpPr>
            <a:stCxn id="20" idx="2"/>
            <a:endCxn id="20" idx="6"/>
          </p:cNvCxnSpPr>
          <p:nvPr/>
        </p:nvCxnSpPr>
        <p:spPr>
          <a:xfrm rot="10800000" flipH="1">
            <a:off x="6267799" y="3314535"/>
            <a:ext cx="228600" cy="12700"/>
          </a:xfrm>
          <a:prstGeom prst="curvedConnector5">
            <a:avLst>
              <a:gd name="adj1" fmla="val -212941"/>
              <a:gd name="adj2" fmla="val 4902354"/>
              <a:gd name="adj3" fmla="val 32235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Rounded Rectangle 22">
            <a:extLst>
              <a:ext uri="{FF2B5EF4-FFF2-40B4-BE49-F238E27FC236}">
                <a16:creationId xmlns:a16="http://schemas.microsoft.com/office/drawing/2014/main" xmlns="" id="{F84E2BF5-3575-6E48-9A44-ED8F729C8849}"/>
              </a:ext>
            </a:extLst>
          </p:cNvPr>
          <p:cNvSpPr/>
          <p:nvPr/>
        </p:nvSpPr>
        <p:spPr>
          <a:xfrm>
            <a:off x="5892626" y="2321032"/>
            <a:ext cx="978946" cy="43030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MLP</a:t>
            </a:r>
            <a:r>
              <a:rPr lang="en-US" baseline="-25000" dirty="0">
                <a:solidFill>
                  <a:schemeClr val="tx1"/>
                </a:solidFill>
              </a:rPr>
              <a:t>5</a:t>
            </a:r>
          </a:p>
        </p:txBody>
      </p:sp>
      <p:cxnSp>
        <p:nvCxnSpPr>
          <p:cNvPr id="29" name="Straight Arrow Connector 28">
            <a:extLst>
              <a:ext uri="{FF2B5EF4-FFF2-40B4-BE49-F238E27FC236}">
                <a16:creationId xmlns:a16="http://schemas.microsoft.com/office/drawing/2014/main" xmlns="" id="{F705FA4B-8F32-7D4B-A791-040110080F03}"/>
              </a:ext>
            </a:extLst>
          </p:cNvPr>
          <p:cNvCxnSpPr>
            <a:stCxn id="8" idx="3"/>
            <a:endCxn id="21" idx="1"/>
          </p:cNvCxnSpPr>
          <p:nvPr/>
        </p:nvCxnSpPr>
        <p:spPr>
          <a:xfrm>
            <a:off x="2614108" y="2581836"/>
            <a:ext cx="576941" cy="5460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xmlns="" id="{2EFF64AE-D61D-AA46-98E7-251D3C077281}"/>
              </a:ext>
            </a:extLst>
          </p:cNvPr>
          <p:cNvCxnSpPr>
            <a:cxnSpLocks/>
            <a:stCxn id="18" idx="3"/>
            <a:endCxn id="21" idx="1"/>
          </p:cNvCxnSpPr>
          <p:nvPr/>
        </p:nvCxnSpPr>
        <p:spPr>
          <a:xfrm flipV="1">
            <a:off x="2614108" y="3127856"/>
            <a:ext cx="576941" cy="1321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xmlns="" id="{D8CC25C7-C45A-CA43-8D7B-C76DBD52A376}"/>
              </a:ext>
            </a:extLst>
          </p:cNvPr>
          <p:cNvCxnSpPr>
            <a:cxnSpLocks/>
            <a:stCxn id="19" idx="3"/>
            <a:endCxn id="21" idx="1"/>
          </p:cNvCxnSpPr>
          <p:nvPr/>
        </p:nvCxnSpPr>
        <p:spPr>
          <a:xfrm flipV="1">
            <a:off x="2614108" y="3127856"/>
            <a:ext cx="576941" cy="57244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xmlns="" id="{7F792FC5-A181-3F47-BA5D-AE1AFC88310F}"/>
              </a:ext>
            </a:extLst>
          </p:cNvPr>
          <p:cNvCxnSpPr>
            <a:cxnSpLocks/>
            <a:stCxn id="21" idx="3"/>
            <a:endCxn id="22" idx="1"/>
          </p:cNvCxnSpPr>
          <p:nvPr/>
        </p:nvCxnSpPr>
        <p:spPr>
          <a:xfrm>
            <a:off x="4169995" y="3127856"/>
            <a:ext cx="33191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xmlns="" id="{A4B291B5-4FD3-5348-ADFD-EED64A642688}"/>
              </a:ext>
            </a:extLst>
          </p:cNvPr>
          <p:cNvCxnSpPr>
            <a:cxnSpLocks/>
            <a:endCxn id="22" idx="3"/>
          </p:cNvCxnSpPr>
          <p:nvPr/>
        </p:nvCxnSpPr>
        <p:spPr>
          <a:xfrm flipH="1">
            <a:off x="5480855" y="3127856"/>
            <a:ext cx="33191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5572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4DDD47-0A0A-C848-9840-BA06370120F3}"/>
              </a:ext>
            </a:extLst>
          </p:cNvPr>
          <p:cNvSpPr>
            <a:spLocks noGrp="1"/>
          </p:cNvSpPr>
          <p:nvPr>
            <p:ph type="title"/>
          </p:nvPr>
        </p:nvSpPr>
        <p:spPr/>
        <p:txBody>
          <a:bodyPr>
            <a:normAutofit fontScale="90000"/>
          </a:bodyPr>
          <a:lstStyle/>
          <a:p>
            <a:pPr algn="ctr"/>
            <a:r>
              <a:rPr lang="en-US" sz="4000" b="1" spc="-253" dirty="0">
                <a:solidFill>
                  <a:srgbClr val="C00000"/>
                </a:solidFill>
              </a:rPr>
              <a:t>Multi-hop Reading Comprehension across Multiple Documents </a:t>
            </a:r>
            <a:r>
              <a:rPr lang="en-US" dirty="0"/>
              <a:t/>
            </a:r>
            <a:br>
              <a:rPr lang="en-US" dirty="0"/>
            </a:br>
            <a:r>
              <a:rPr lang="en-US" sz="2700" dirty="0">
                <a:solidFill>
                  <a:schemeClr val="tx2">
                    <a:lumMod val="60000"/>
                    <a:lumOff val="40000"/>
                  </a:schemeClr>
                </a:solidFill>
              </a:rPr>
              <a:t>[Tu el al. ACL’19]</a:t>
            </a:r>
            <a:endParaRPr lang="en-US" dirty="0">
              <a:solidFill>
                <a:schemeClr val="tx2">
                  <a:lumMod val="60000"/>
                  <a:lumOff val="40000"/>
                </a:schemeClr>
              </a:solidFill>
            </a:endParaRPr>
          </a:p>
        </p:txBody>
      </p:sp>
      <p:sp>
        <p:nvSpPr>
          <p:cNvPr id="4" name="Slide Number Placeholder 3">
            <a:extLst>
              <a:ext uri="{FF2B5EF4-FFF2-40B4-BE49-F238E27FC236}">
                <a16:creationId xmlns:a16="http://schemas.microsoft.com/office/drawing/2014/main" xmlns="" id="{C75CA646-2D25-D646-AD15-52C81B98DF29}"/>
              </a:ext>
            </a:extLst>
          </p:cNvPr>
          <p:cNvSpPr>
            <a:spLocks noGrp="1"/>
          </p:cNvSpPr>
          <p:nvPr>
            <p:ph type="sldNum" sz="quarter" idx="12"/>
          </p:nvPr>
        </p:nvSpPr>
        <p:spPr/>
        <p:txBody>
          <a:bodyPr/>
          <a:lstStyle/>
          <a:p>
            <a:fld id="{89057327-5C45-3844-9BAD-8A2E33F71C3A}" type="slidenum">
              <a:rPr lang="en-US" smtClean="0"/>
              <a:t>167</a:t>
            </a:fld>
            <a:endParaRPr lang="en-US"/>
          </a:p>
        </p:txBody>
      </p:sp>
      <p:sp>
        <p:nvSpPr>
          <p:cNvPr id="6" name="Rectangle 5">
            <a:extLst>
              <a:ext uri="{FF2B5EF4-FFF2-40B4-BE49-F238E27FC236}">
                <a16:creationId xmlns:a16="http://schemas.microsoft.com/office/drawing/2014/main" xmlns="" id="{C1554A89-1297-C54A-8C05-B0F270242DED}"/>
              </a:ext>
            </a:extLst>
          </p:cNvPr>
          <p:cNvSpPr/>
          <p:nvPr/>
        </p:nvSpPr>
        <p:spPr>
          <a:xfrm>
            <a:off x="696684" y="5943491"/>
            <a:ext cx="10515599" cy="646331"/>
          </a:xfrm>
          <a:prstGeom prst="rect">
            <a:avLst/>
          </a:prstGeom>
        </p:spPr>
        <p:txBody>
          <a:bodyPr wrap="square">
            <a:spAutoFit/>
          </a:bodyPr>
          <a:lstStyle/>
          <a:p>
            <a:r>
              <a:rPr lang="en-US" dirty="0">
                <a:latin typeface="NimbusRomNo9L"/>
              </a:rPr>
              <a:t>Tu el al. </a:t>
            </a:r>
            <a:r>
              <a:rPr lang="en-US" b="1" dirty="0">
                <a:latin typeface="NimbusRomNo9L"/>
              </a:rPr>
              <a:t>Multi-hop Reading Comprehension across Multiple Documents by Reasoning over Heterogeneous Graphs</a:t>
            </a:r>
            <a:r>
              <a:rPr lang="en-US" dirty="0">
                <a:latin typeface="NimbusRomNo9L"/>
              </a:rPr>
              <a:t>. ACL’19.</a:t>
            </a:r>
            <a:endParaRPr lang="en-US" dirty="0"/>
          </a:p>
        </p:txBody>
      </p:sp>
      <p:sp>
        <p:nvSpPr>
          <p:cNvPr id="12" name="Rectangle 11">
            <a:extLst>
              <a:ext uri="{FF2B5EF4-FFF2-40B4-BE49-F238E27FC236}">
                <a16:creationId xmlns:a16="http://schemas.microsoft.com/office/drawing/2014/main" xmlns="" id="{A9753E13-A2A8-2044-9FAC-088A95A818DD}"/>
              </a:ext>
            </a:extLst>
          </p:cNvPr>
          <p:cNvSpPr/>
          <p:nvPr/>
        </p:nvSpPr>
        <p:spPr>
          <a:xfrm>
            <a:off x="1704839" y="4139744"/>
            <a:ext cx="2475724" cy="338554"/>
          </a:xfrm>
          <a:prstGeom prst="rect">
            <a:avLst/>
          </a:prstGeom>
        </p:spPr>
        <p:txBody>
          <a:bodyPr wrap="square">
            <a:spAutoFit/>
          </a:bodyPr>
          <a:lstStyle/>
          <a:p>
            <a:pPr algn="ctr"/>
            <a:r>
              <a:rPr lang="en-US" sz="1600" dirty="0">
                <a:latin typeface="NimbusRomNo9L"/>
              </a:rPr>
              <a:t>Score Aggregation</a:t>
            </a:r>
            <a:endParaRPr lang="en-US" sz="1600" dirty="0"/>
          </a:p>
        </p:txBody>
      </p:sp>
      <p:pic>
        <p:nvPicPr>
          <p:cNvPr id="28" name="Picture 27">
            <a:extLst>
              <a:ext uri="{FF2B5EF4-FFF2-40B4-BE49-F238E27FC236}">
                <a16:creationId xmlns:a16="http://schemas.microsoft.com/office/drawing/2014/main" xmlns="" id="{10BD2A2F-9C76-3A49-AF3E-EF504579908B}"/>
              </a:ext>
            </a:extLst>
          </p:cNvPr>
          <p:cNvPicPr>
            <a:picLocks noChangeAspect="1"/>
          </p:cNvPicPr>
          <p:nvPr/>
        </p:nvPicPr>
        <p:blipFill>
          <a:blip r:embed="rId3"/>
          <a:stretch>
            <a:fillRect/>
          </a:stretch>
        </p:blipFill>
        <p:spPr>
          <a:xfrm>
            <a:off x="575976" y="1537825"/>
            <a:ext cx="4391272" cy="2331293"/>
          </a:xfrm>
          <a:prstGeom prst="rect">
            <a:avLst/>
          </a:prstGeom>
        </p:spPr>
      </p:pic>
      <p:sp>
        <p:nvSpPr>
          <p:cNvPr id="30" name="Rectangle 29">
            <a:extLst>
              <a:ext uri="{FF2B5EF4-FFF2-40B4-BE49-F238E27FC236}">
                <a16:creationId xmlns:a16="http://schemas.microsoft.com/office/drawing/2014/main" xmlns="" id="{4022A9A0-24AC-7A4F-839A-859F3A47A63F}"/>
              </a:ext>
            </a:extLst>
          </p:cNvPr>
          <p:cNvSpPr/>
          <p:nvPr/>
        </p:nvSpPr>
        <p:spPr>
          <a:xfrm rot="2521778">
            <a:off x="2294227" y="2961944"/>
            <a:ext cx="954771" cy="8670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xmlns="" id="{671BD373-100F-574F-98B7-557921A2D1EB}"/>
              </a:ext>
            </a:extLst>
          </p:cNvPr>
          <p:cNvPicPr>
            <a:picLocks noChangeAspect="1"/>
          </p:cNvPicPr>
          <p:nvPr/>
        </p:nvPicPr>
        <p:blipFill rotWithShape="1">
          <a:blip r:embed="rId4"/>
          <a:srcRect l="48875" t="1363"/>
          <a:stretch/>
        </p:blipFill>
        <p:spPr>
          <a:xfrm>
            <a:off x="3404070" y="1983946"/>
            <a:ext cx="1552986" cy="479048"/>
          </a:xfrm>
          <a:prstGeom prst="rect">
            <a:avLst/>
          </a:prstGeom>
        </p:spPr>
      </p:pic>
      <p:sp>
        <p:nvSpPr>
          <p:cNvPr id="5" name="Rectangle 4">
            <a:extLst>
              <a:ext uri="{FF2B5EF4-FFF2-40B4-BE49-F238E27FC236}">
                <a16:creationId xmlns:a16="http://schemas.microsoft.com/office/drawing/2014/main" xmlns="" id="{4E82F423-6781-FF4E-9AB0-A010803AB44E}"/>
              </a:ext>
            </a:extLst>
          </p:cNvPr>
          <p:cNvSpPr/>
          <p:nvPr/>
        </p:nvSpPr>
        <p:spPr>
          <a:xfrm>
            <a:off x="5200272" y="1900304"/>
            <a:ext cx="4137366" cy="646331"/>
          </a:xfrm>
          <a:prstGeom prst="rect">
            <a:avLst/>
          </a:prstGeom>
        </p:spPr>
        <p:txBody>
          <a:bodyPr wrap="square">
            <a:spAutoFit/>
          </a:bodyPr>
          <a:lstStyle/>
          <a:p>
            <a:r>
              <a:rPr lang="en-US" dirty="0">
                <a:latin typeface="NimbusRomNo9L"/>
              </a:rPr>
              <a:t>takes the maximum over scores of entities that belong to the same candidate. </a:t>
            </a:r>
            <a:endParaRPr lang="en-US" dirty="0"/>
          </a:p>
        </p:txBody>
      </p:sp>
      <p:pic>
        <p:nvPicPr>
          <p:cNvPr id="13" name="Picture 12">
            <a:extLst>
              <a:ext uri="{FF2B5EF4-FFF2-40B4-BE49-F238E27FC236}">
                <a16:creationId xmlns:a16="http://schemas.microsoft.com/office/drawing/2014/main" xmlns="" id="{67BDC38A-D9C4-C844-B0F2-CF34AF49EF63}"/>
              </a:ext>
            </a:extLst>
          </p:cNvPr>
          <p:cNvPicPr>
            <a:picLocks noChangeAspect="1"/>
          </p:cNvPicPr>
          <p:nvPr/>
        </p:nvPicPr>
        <p:blipFill rotWithShape="1">
          <a:blip r:embed="rId4"/>
          <a:srcRect l="19186" t="8130" r="57226" b="16423"/>
          <a:stretch/>
        </p:blipFill>
        <p:spPr>
          <a:xfrm>
            <a:off x="838200" y="2147553"/>
            <a:ext cx="764689" cy="391056"/>
          </a:xfrm>
          <a:prstGeom prst="rect">
            <a:avLst/>
          </a:prstGeom>
        </p:spPr>
      </p:pic>
    </p:spTree>
    <p:extLst>
      <p:ext uri="{BB962C8B-B14F-4D97-AF65-F5344CB8AC3E}">
        <p14:creationId xmlns:p14="http://schemas.microsoft.com/office/powerpoint/2010/main" val="229197399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4DDD47-0A0A-C848-9840-BA06370120F3}"/>
              </a:ext>
            </a:extLst>
          </p:cNvPr>
          <p:cNvSpPr>
            <a:spLocks noGrp="1"/>
          </p:cNvSpPr>
          <p:nvPr>
            <p:ph type="title"/>
          </p:nvPr>
        </p:nvSpPr>
        <p:spPr/>
        <p:txBody>
          <a:bodyPr>
            <a:normAutofit fontScale="90000"/>
          </a:bodyPr>
          <a:lstStyle/>
          <a:p>
            <a:pPr algn="ctr"/>
            <a:r>
              <a:rPr lang="en-US" sz="4000" b="1" spc="-253" dirty="0">
                <a:solidFill>
                  <a:srgbClr val="C00000"/>
                </a:solidFill>
              </a:rPr>
              <a:t>Multi-hop Reading Comprehension across Multiple Documents </a:t>
            </a:r>
            <a:r>
              <a:rPr lang="en-US" dirty="0"/>
              <a:t/>
            </a:r>
            <a:br>
              <a:rPr lang="en-US" dirty="0"/>
            </a:br>
            <a:r>
              <a:rPr lang="en-US" sz="2700" dirty="0">
                <a:solidFill>
                  <a:schemeClr val="tx2">
                    <a:lumMod val="60000"/>
                    <a:lumOff val="40000"/>
                  </a:schemeClr>
                </a:solidFill>
              </a:rPr>
              <a:t>[Tu el al. ACL’19]</a:t>
            </a:r>
            <a:endParaRPr lang="en-US" dirty="0">
              <a:solidFill>
                <a:schemeClr val="tx2">
                  <a:lumMod val="60000"/>
                  <a:lumOff val="40000"/>
                </a:schemeClr>
              </a:solidFill>
            </a:endParaRPr>
          </a:p>
        </p:txBody>
      </p:sp>
      <p:sp>
        <p:nvSpPr>
          <p:cNvPr id="4" name="Slide Number Placeholder 3">
            <a:extLst>
              <a:ext uri="{FF2B5EF4-FFF2-40B4-BE49-F238E27FC236}">
                <a16:creationId xmlns:a16="http://schemas.microsoft.com/office/drawing/2014/main" xmlns="" id="{C75CA646-2D25-D646-AD15-52C81B98DF29}"/>
              </a:ext>
            </a:extLst>
          </p:cNvPr>
          <p:cNvSpPr>
            <a:spLocks noGrp="1"/>
          </p:cNvSpPr>
          <p:nvPr>
            <p:ph type="sldNum" sz="quarter" idx="12"/>
          </p:nvPr>
        </p:nvSpPr>
        <p:spPr/>
        <p:txBody>
          <a:bodyPr/>
          <a:lstStyle/>
          <a:p>
            <a:fld id="{89057327-5C45-3844-9BAD-8A2E33F71C3A}" type="slidenum">
              <a:rPr lang="en-US" smtClean="0"/>
              <a:t>168</a:t>
            </a:fld>
            <a:endParaRPr lang="en-US"/>
          </a:p>
        </p:txBody>
      </p:sp>
      <p:sp>
        <p:nvSpPr>
          <p:cNvPr id="6" name="Rectangle 5">
            <a:extLst>
              <a:ext uri="{FF2B5EF4-FFF2-40B4-BE49-F238E27FC236}">
                <a16:creationId xmlns:a16="http://schemas.microsoft.com/office/drawing/2014/main" xmlns="" id="{C1554A89-1297-C54A-8C05-B0F270242DED}"/>
              </a:ext>
            </a:extLst>
          </p:cNvPr>
          <p:cNvSpPr/>
          <p:nvPr/>
        </p:nvSpPr>
        <p:spPr>
          <a:xfrm>
            <a:off x="696684" y="5943491"/>
            <a:ext cx="10515599" cy="646331"/>
          </a:xfrm>
          <a:prstGeom prst="rect">
            <a:avLst/>
          </a:prstGeom>
        </p:spPr>
        <p:txBody>
          <a:bodyPr wrap="square">
            <a:spAutoFit/>
          </a:bodyPr>
          <a:lstStyle/>
          <a:p>
            <a:r>
              <a:rPr lang="en-US" dirty="0">
                <a:latin typeface="NimbusRomNo9L"/>
              </a:rPr>
              <a:t>Tu el al. </a:t>
            </a:r>
            <a:r>
              <a:rPr lang="en-US" b="1" dirty="0">
                <a:latin typeface="NimbusRomNo9L"/>
              </a:rPr>
              <a:t>Multi-hop Reading Comprehension across Multiple Documents by Reasoning over Heterogeneous Graphs</a:t>
            </a:r>
            <a:r>
              <a:rPr lang="en-US" dirty="0">
                <a:latin typeface="NimbusRomNo9L"/>
              </a:rPr>
              <a:t>. ACL’19.</a:t>
            </a:r>
            <a:endParaRPr lang="en-US" dirty="0"/>
          </a:p>
        </p:txBody>
      </p:sp>
      <p:pic>
        <p:nvPicPr>
          <p:cNvPr id="3" name="Picture 2">
            <a:extLst>
              <a:ext uri="{FF2B5EF4-FFF2-40B4-BE49-F238E27FC236}">
                <a16:creationId xmlns:a16="http://schemas.microsoft.com/office/drawing/2014/main" xmlns="" id="{1DEDC8A0-32D7-2A47-B127-FC56A0E8E22A}"/>
              </a:ext>
            </a:extLst>
          </p:cNvPr>
          <p:cNvPicPr>
            <a:picLocks noChangeAspect="1"/>
          </p:cNvPicPr>
          <p:nvPr/>
        </p:nvPicPr>
        <p:blipFill>
          <a:blip r:embed="rId3"/>
          <a:stretch>
            <a:fillRect/>
          </a:stretch>
        </p:blipFill>
        <p:spPr>
          <a:xfrm>
            <a:off x="3308350" y="1143000"/>
            <a:ext cx="5575300" cy="4572000"/>
          </a:xfrm>
          <a:prstGeom prst="rect">
            <a:avLst/>
          </a:prstGeom>
        </p:spPr>
      </p:pic>
      <p:sp>
        <p:nvSpPr>
          <p:cNvPr id="5" name="Rectangle 4">
            <a:extLst>
              <a:ext uri="{FF2B5EF4-FFF2-40B4-BE49-F238E27FC236}">
                <a16:creationId xmlns:a16="http://schemas.microsoft.com/office/drawing/2014/main" xmlns="" id="{A9128509-6EB6-CB47-9CE2-E8CBFED5055F}"/>
              </a:ext>
            </a:extLst>
          </p:cNvPr>
          <p:cNvSpPr/>
          <p:nvPr/>
        </p:nvSpPr>
        <p:spPr>
          <a:xfrm>
            <a:off x="6643397" y="2565919"/>
            <a:ext cx="1967204" cy="33553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5808B750-6940-8F4A-8CA2-CD007794A3A5}"/>
              </a:ext>
            </a:extLst>
          </p:cNvPr>
          <p:cNvSpPr/>
          <p:nvPr/>
        </p:nvSpPr>
        <p:spPr>
          <a:xfrm>
            <a:off x="6643397" y="2971691"/>
            <a:ext cx="1967203" cy="312685"/>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xmlns="" id="{B415658F-FC28-D64F-BCE1-798F3D471846}"/>
              </a:ext>
            </a:extLst>
          </p:cNvPr>
          <p:cNvSpPr/>
          <p:nvPr/>
        </p:nvSpPr>
        <p:spPr>
          <a:xfrm>
            <a:off x="9293290" y="1828800"/>
            <a:ext cx="1782147" cy="522514"/>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HDE graph </a:t>
            </a:r>
            <a:r>
              <a:rPr lang="en-US" dirty="0">
                <a:solidFill>
                  <a:schemeClr val="tx1"/>
                </a:solidFill>
              </a:rPr>
              <a:t>is effective</a:t>
            </a:r>
          </a:p>
        </p:txBody>
      </p:sp>
      <p:cxnSp>
        <p:nvCxnSpPr>
          <p:cNvPr id="10" name="Straight Arrow Connector 9">
            <a:extLst>
              <a:ext uri="{FF2B5EF4-FFF2-40B4-BE49-F238E27FC236}">
                <a16:creationId xmlns:a16="http://schemas.microsoft.com/office/drawing/2014/main" xmlns="" id="{46AC793E-0F4E-3B48-887E-4035525A928B}"/>
              </a:ext>
            </a:extLst>
          </p:cNvPr>
          <p:cNvCxnSpPr>
            <a:stCxn id="5" idx="3"/>
            <a:endCxn id="7" idx="1"/>
          </p:cNvCxnSpPr>
          <p:nvPr/>
        </p:nvCxnSpPr>
        <p:spPr>
          <a:xfrm flipV="1">
            <a:off x="8610601" y="2090057"/>
            <a:ext cx="682689" cy="64362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a:extLst>
              <a:ext uri="{FF2B5EF4-FFF2-40B4-BE49-F238E27FC236}">
                <a16:creationId xmlns:a16="http://schemas.microsoft.com/office/drawing/2014/main" xmlns="" id="{CA99929E-1AC4-AD4B-8888-A44A13D1F84F}"/>
              </a:ext>
            </a:extLst>
          </p:cNvPr>
          <p:cNvSpPr/>
          <p:nvPr/>
        </p:nvSpPr>
        <p:spPr>
          <a:xfrm>
            <a:off x="9293290" y="2522170"/>
            <a:ext cx="1782147" cy="522514"/>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Edge types </a:t>
            </a:r>
            <a:r>
              <a:rPr lang="en-US" dirty="0">
                <a:solidFill>
                  <a:schemeClr val="tx1"/>
                </a:solidFill>
              </a:rPr>
              <a:t>are important </a:t>
            </a:r>
          </a:p>
        </p:txBody>
      </p:sp>
      <p:cxnSp>
        <p:nvCxnSpPr>
          <p:cNvPr id="14" name="Straight Arrow Connector 13">
            <a:extLst>
              <a:ext uri="{FF2B5EF4-FFF2-40B4-BE49-F238E27FC236}">
                <a16:creationId xmlns:a16="http://schemas.microsoft.com/office/drawing/2014/main" xmlns="" id="{6270CFF5-C441-0742-A692-EAEFB701716D}"/>
              </a:ext>
            </a:extLst>
          </p:cNvPr>
          <p:cNvCxnSpPr>
            <a:cxnSpLocks/>
            <a:stCxn id="9" idx="3"/>
            <a:endCxn id="13" idx="1"/>
          </p:cNvCxnSpPr>
          <p:nvPr/>
        </p:nvCxnSpPr>
        <p:spPr>
          <a:xfrm flipV="1">
            <a:off x="8610600" y="2783427"/>
            <a:ext cx="682690" cy="344607"/>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14">
            <a:extLst>
              <a:ext uri="{FF2B5EF4-FFF2-40B4-BE49-F238E27FC236}">
                <a16:creationId xmlns:a16="http://schemas.microsoft.com/office/drawing/2014/main" xmlns="" id="{305E3BF1-8227-624F-B3D9-531CA8A10879}"/>
              </a:ext>
            </a:extLst>
          </p:cNvPr>
          <p:cNvSpPr/>
          <p:nvPr/>
        </p:nvSpPr>
        <p:spPr>
          <a:xfrm>
            <a:off x="9367935" y="3373891"/>
            <a:ext cx="1782147" cy="843545"/>
          </a:xfrm>
          <a:prstGeom prst="roundRect">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Entity node scores </a:t>
            </a:r>
            <a:r>
              <a:rPr lang="en-US" dirty="0">
                <a:solidFill>
                  <a:schemeClr val="tx1"/>
                </a:solidFill>
              </a:rPr>
              <a:t>are more important</a:t>
            </a:r>
          </a:p>
        </p:txBody>
      </p:sp>
      <p:cxnSp>
        <p:nvCxnSpPr>
          <p:cNvPr id="16" name="Straight Arrow Connector 15">
            <a:extLst>
              <a:ext uri="{FF2B5EF4-FFF2-40B4-BE49-F238E27FC236}">
                <a16:creationId xmlns:a16="http://schemas.microsoft.com/office/drawing/2014/main" xmlns="" id="{AC4BF530-7D50-C343-9156-0CFA008606C1}"/>
              </a:ext>
            </a:extLst>
          </p:cNvPr>
          <p:cNvCxnSpPr>
            <a:cxnSpLocks/>
          </p:cNvCxnSpPr>
          <p:nvPr/>
        </p:nvCxnSpPr>
        <p:spPr>
          <a:xfrm flipV="1">
            <a:off x="8600166" y="3635149"/>
            <a:ext cx="767769" cy="32208"/>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xmlns="" id="{20C77CFB-942A-BD47-AF54-7D6AC7A679C0}"/>
              </a:ext>
            </a:extLst>
          </p:cNvPr>
          <p:cNvSpPr/>
          <p:nvPr/>
        </p:nvSpPr>
        <p:spPr>
          <a:xfrm>
            <a:off x="6643396" y="3317391"/>
            <a:ext cx="1967203" cy="635516"/>
          </a:xfrm>
          <a:prstGeom prst="rect">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xmlns="" id="{205F6A0F-CE00-D746-B243-62583DBA2DBA}"/>
              </a:ext>
            </a:extLst>
          </p:cNvPr>
          <p:cNvSpPr/>
          <p:nvPr/>
        </p:nvSpPr>
        <p:spPr>
          <a:xfrm>
            <a:off x="6632963" y="4051087"/>
            <a:ext cx="1967203" cy="959344"/>
          </a:xfrm>
          <a:prstGeom prst="rect">
            <a:avLst/>
          </a:pr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a:extLst>
              <a:ext uri="{FF2B5EF4-FFF2-40B4-BE49-F238E27FC236}">
                <a16:creationId xmlns:a16="http://schemas.microsoft.com/office/drawing/2014/main" xmlns="" id="{8706EE66-F7FC-E248-B86E-26A0EE6DEDFB}"/>
              </a:ext>
            </a:extLst>
          </p:cNvPr>
          <p:cNvSpPr/>
          <p:nvPr/>
        </p:nvSpPr>
        <p:spPr>
          <a:xfrm>
            <a:off x="9430136" y="4744915"/>
            <a:ext cx="1782147" cy="843545"/>
          </a:xfrm>
          <a:prstGeom prst="roundRect">
            <a:avLst/>
          </a:pr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Entity nodes </a:t>
            </a:r>
            <a:r>
              <a:rPr lang="en-US" dirty="0">
                <a:solidFill>
                  <a:schemeClr val="tx1"/>
                </a:solidFill>
              </a:rPr>
              <a:t>are </a:t>
            </a:r>
            <a:r>
              <a:rPr lang="en-US" b="1" dirty="0">
                <a:solidFill>
                  <a:schemeClr val="tx1"/>
                </a:solidFill>
              </a:rPr>
              <a:t>the most  </a:t>
            </a:r>
            <a:r>
              <a:rPr lang="en-US" dirty="0">
                <a:solidFill>
                  <a:schemeClr val="tx1"/>
                </a:solidFill>
              </a:rPr>
              <a:t>important</a:t>
            </a:r>
          </a:p>
        </p:txBody>
      </p:sp>
      <p:cxnSp>
        <p:nvCxnSpPr>
          <p:cNvPr id="22" name="Straight Arrow Connector 21">
            <a:extLst>
              <a:ext uri="{FF2B5EF4-FFF2-40B4-BE49-F238E27FC236}">
                <a16:creationId xmlns:a16="http://schemas.microsoft.com/office/drawing/2014/main" xmlns="" id="{2BB89CD5-F839-1645-800C-4D011CF10C20}"/>
              </a:ext>
            </a:extLst>
          </p:cNvPr>
          <p:cNvCxnSpPr>
            <a:cxnSpLocks/>
            <a:stCxn id="20" idx="3"/>
          </p:cNvCxnSpPr>
          <p:nvPr/>
        </p:nvCxnSpPr>
        <p:spPr>
          <a:xfrm>
            <a:off x="8600166" y="4530759"/>
            <a:ext cx="829970" cy="475414"/>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6067670"/>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4DDD47-0A0A-C848-9840-BA06370120F3}"/>
              </a:ext>
            </a:extLst>
          </p:cNvPr>
          <p:cNvSpPr>
            <a:spLocks noGrp="1"/>
          </p:cNvSpPr>
          <p:nvPr>
            <p:ph type="title"/>
          </p:nvPr>
        </p:nvSpPr>
        <p:spPr/>
        <p:txBody>
          <a:bodyPr>
            <a:normAutofit fontScale="90000"/>
          </a:bodyPr>
          <a:lstStyle/>
          <a:p>
            <a:pPr algn="ctr"/>
            <a:r>
              <a:rPr lang="en-US" sz="4000" b="1" spc="-253" dirty="0">
                <a:solidFill>
                  <a:srgbClr val="C00000"/>
                </a:solidFill>
              </a:rPr>
              <a:t>Multi-hop Reading Comprehension across Multiple Documents</a:t>
            </a:r>
            <a:r>
              <a:rPr lang="en-US" b="1" dirty="0"/>
              <a:t/>
            </a:r>
            <a:br>
              <a:rPr lang="en-US" b="1" dirty="0"/>
            </a:br>
            <a:r>
              <a:rPr lang="en-US" sz="2700" dirty="0">
                <a:solidFill>
                  <a:schemeClr val="tx2">
                    <a:lumMod val="60000"/>
                    <a:lumOff val="40000"/>
                  </a:schemeClr>
                </a:solidFill>
              </a:rPr>
              <a:t>[Tu el al. ACL’19]</a:t>
            </a:r>
          </a:p>
        </p:txBody>
      </p:sp>
      <p:sp>
        <p:nvSpPr>
          <p:cNvPr id="3" name="Content Placeholder 2">
            <a:extLst>
              <a:ext uri="{FF2B5EF4-FFF2-40B4-BE49-F238E27FC236}">
                <a16:creationId xmlns:a16="http://schemas.microsoft.com/office/drawing/2014/main" xmlns="" id="{E0A29F36-796B-2848-BC4F-A045F8E77B8F}"/>
              </a:ext>
            </a:extLst>
          </p:cNvPr>
          <p:cNvSpPr>
            <a:spLocks noGrp="1"/>
          </p:cNvSpPr>
          <p:nvPr>
            <p:ph idx="1"/>
          </p:nvPr>
        </p:nvSpPr>
        <p:spPr>
          <a:xfrm>
            <a:off x="838200" y="1604232"/>
            <a:ext cx="10515600" cy="4945063"/>
          </a:xfrm>
        </p:spPr>
        <p:txBody>
          <a:bodyPr/>
          <a:lstStyle/>
          <a:p>
            <a:pPr marL="0" indent="0">
              <a:buNone/>
            </a:pPr>
            <a:r>
              <a:rPr lang="en-US" dirty="0"/>
              <a:t>Performance ↓ as # support documents or # candidates ↑</a:t>
            </a:r>
          </a:p>
        </p:txBody>
      </p:sp>
      <p:sp>
        <p:nvSpPr>
          <p:cNvPr id="4" name="Slide Number Placeholder 3">
            <a:extLst>
              <a:ext uri="{FF2B5EF4-FFF2-40B4-BE49-F238E27FC236}">
                <a16:creationId xmlns:a16="http://schemas.microsoft.com/office/drawing/2014/main" xmlns="" id="{C75CA646-2D25-D646-AD15-52C81B98DF29}"/>
              </a:ext>
            </a:extLst>
          </p:cNvPr>
          <p:cNvSpPr>
            <a:spLocks noGrp="1"/>
          </p:cNvSpPr>
          <p:nvPr>
            <p:ph type="sldNum" sz="quarter" idx="12"/>
          </p:nvPr>
        </p:nvSpPr>
        <p:spPr/>
        <p:txBody>
          <a:bodyPr/>
          <a:lstStyle/>
          <a:p>
            <a:fld id="{89057327-5C45-3844-9BAD-8A2E33F71C3A}" type="slidenum">
              <a:rPr lang="en-US" smtClean="0"/>
              <a:t>169</a:t>
            </a:fld>
            <a:endParaRPr lang="en-US"/>
          </a:p>
        </p:txBody>
      </p:sp>
      <p:sp>
        <p:nvSpPr>
          <p:cNvPr id="6" name="Rectangle 5">
            <a:extLst>
              <a:ext uri="{FF2B5EF4-FFF2-40B4-BE49-F238E27FC236}">
                <a16:creationId xmlns:a16="http://schemas.microsoft.com/office/drawing/2014/main" xmlns="" id="{C1554A89-1297-C54A-8C05-B0F270242DED}"/>
              </a:ext>
            </a:extLst>
          </p:cNvPr>
          <p:cNvSpPr/>
          <p:nvPr/>
        </p:nvSpPr>
        <p:spPr>
          <a:xfrm>
            <a:off x="696684" y="5943491"/>
            <a:ext cx="10515599" cy="646331"/>
          </a:xfrm>
          <a:prstGeom prst="rect">
            <a:avLst/>
          </a:prstGeom>
        </p:spPr>
        <p:txBody>
          <a:bodyPr wrap="square">
            <a:spAutoFit/>
          </a:bodyPr>
          <a:lstStyle/>
          <a:p>
            <a:r>
              <a:rPr lang="en-US" dirty="0">
                <a:latin typeface="NimbusRomNo9L"/>
              </a:rPr>
              <a:t>Tu el al. </a:t>
            </a:r>
            <a:r>
              <a:rPr lang="en-US" b="1" dirty="0">
                <a:latin typeface="NimbusRomNo9L"/>
              </a:rPr>
              <a:t>Multi-hop Reading Comprehension across Multiple Documents by Reasoning over Heterogeneous Graphs</a:t>
            </a:r>
            <a:r>
              <a:rPr lang="en-US" dirty="0">
                <a:latin typeface="NimbusRomNo9L"/>
              </a:rPr>
              <a:t>. ACL’19.</a:t>
            </a:r>
            <a:endParaRPr lang="en-US" dirty="0"/>
          </a:p>
        </p:txBody>
      </p:sp>
      <p:pic>
        <p:nvPicPr>
          <p:cNvPr id="5" name="Picture 4">
            <a:extLst>
              <a:ext uri="{FF2B5EF4-FFF2-40B4-BE49-F238E27FC236}">
                <a16:creationId xmlns:a16="http://schemas.microsoft.com/office/drawing/2014/main" xmlns="" id="{9C6058FA-67FC-2B42-980B-CB2EB8D92CC7}"/>
              </a:ext>
            </a:extLst>
          </p:cNvPr>
          <p:cNvPicPr>
            <a:picLocks noChangeAspect="1"/>
          </p:cNvPicPr>
          <p:nvPr/>
        </p:nvPicPr>
        <p:blipFill>
          <a:blip r:embed="rId3"/>
          <a:stretch>
            <a:fillRect/>
          </a:stretch>
        </p:blipFill>
        <p:spPr>
          <a:xfrm>
            <a:off x="696684" y="2238736"/>
            <a:ext cx="4099251" cy="3664228"/>
          </a:xfrm>
          <a:prstGeom prst="rect">
            <a:avLst/>
          </a:prstGeom>
        </p:spPr>
      </p:pic>
      <p:pic>
        <p:nvPicPr>
          <p:cNvPr id="11" name="Picture 10">
            <a:extLst>
              <a:ext uri="{FF2B5EF4-FFF2-40B4-BE49-F238E27FC236}">
                <a16:creationId xmlns:a16="http://schemas.microsoft.com/office/drawing/2014/main" xmlns="" id="{FBA9E126-ADE7-C84E-B6E0-D122B5A4FC2C}"/>
              </a:ext>
            </a:extLst>
          </p:cNvPr>
          <p:cNvPicPr>
            <a:picLocks noChangeAspect="1"/>
          </p:cNvPicPr>
          <p:nvPr/>
        </p:nvPicPr>
        <p:blipFill>
          <a:blip r:embed="rId4"/>
          <a:stretch>
            <a:fillRect/>
          </a:stretch>
        </p:blipFill>
        <p:spPr>
          <a:xfrm>
            <a:off x="5664199" y="2360515"/>
            <a:ext cx="4054879" cy="3582975"/>
          </a:xfrm>
          <a:prstGeom prst="rect">
            <a:avLst/>
          </a:prstGeom>
        </p:spPr>
      </p:pic>
    </p:spTree>
    <p:extLst>
      <p:ext uri="{BB962C8B-B14F-4D97-AF65-F5344CB8AC3E}">
        <p14:creationId xmlns:p14="http://schemas.microsoft.com/office/powerpoint/2010/main" val="25432068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4FE826-41EB-2940-9ECF-BBC138CB7004}"/>
              </a:ext>
            </a:extLst>
          </p:cNvPr>
          <p:cNvSpPr>
            <a:spLocks noGrp="1"/>
          </p:cNvSpPr>
          <p:nvPr>
            <p:ph type="title"/>
          </p:nvPr>
        </p:nvSpPr>
        <p:spPr/>
        <p:txBody>
          <a:bodyPr/>
          <a:lstStyle/>
          <a:p>
            <a:r>
              <a:rPr lang="en-US" b="1" spc="-152" dirty="0">
                <a:solidFill>
                  <a:srgbClr val="C00000"/>
                </a:solidFill>
              </a:rPr>
              <a:t>Overview </a:t>
            </a:r>
            <a:r>
              <a:rPr lang="en-US" b="1" spc="-53" dirty="0">
                <a:solidFill>
                  <a:srgbClr val="C00000"/>
                </a:solidFill>
              </a:rPr>
              <a:t>of</a:t>
            </a:r>
            <a:r>
              <a:rPr lang="en-US" b="1" spc="60" dirty="0">
                <a:solidFill>
                  <a:srgbClr val="C00000"/>
                </a:solidFill>
              </a:rPr>
              <a:t> GNN </a:t>
            </a:r>
            <a:r>
              <a:rPr lang="en-US" b="1" spc="-80" dirty="0">
                <a:solidFill>
                  <a:srgbClr val="C00000"/>
                </a:solidFill>
              </a:rPr>
              <a:t>Model</a:t>
            </a:r>
            <a:endParaRPr lang="en-US" b="1" dirty="0">
              <a:solidFill>
                <a:srgbClr val="C00000"/>
              </a:solidFill>
            </a:endParaRPr>
          </a:p>
        </p:txBody>
      </p:sp>
      <p:sp>
        <p:nvSpPr>
          <p:cNvPr id="4" name="Slide Number Placeholder 3">
            <a:extLst>
              <a:ext uri="{FF2B5EF4-FFF2-40B4-BE49-F238E27FC236}">
                <a16:creationId xmlns:a16="http://schemas.microsoft.com/office/drawing/2014/main" xmlns="" id="{ABF17AF9-5CC3-5646-A4BE-DC4CBA726867}"/>
              </a:ext>
            </a:extLst>
          </p:cNvPr>
          <p:cNvSpPr>
            <a:spLocks noGrp="1"/>
          </p:cNvSpPr>
          <p:nvPr>
            <p:ph type="sldNum" sz="quarter" idx="12"/>
          </p:nvPr>
        </p:nvSpPr>
        <p:spPr/>
        <p:txBody>
          <a:bodyPr/>
          <a:lstStyle/>
          <a:p>
            <a:fld id="{4C15419E-54D6-8648-ABFB-BEF58E3E877E}" type="slidenum">
              <a:rPr lang="en-US" smtClean="0"/>
              <a:t>17</a:t>
            </a:fld>
            <a:endParaRPr lang="en-US"/>
          </a:p>
        </p:txBody>
      </p:sp>
      <p:sp>
        <p:nvSpPr>
          <p:cNvPr id="5" name="object 7">
            <a:extLst>
              <a:ext uri="{FF2B5EF4-FFF2-40B4-BE49-F238E27FC236}">
                <a16:creationId xmlns:a16="http://schemas.microsoft.com/office/drawing/2014/main" xmlns="" id="{D132CEC5-402D-4C48-899F-14B8D68A2106}"/>
              </a:ext>
            </a:extLst>
          </p:cNvPr>
          <p:cNvSpPr/>
          <p:nvPr/>
        </p:nvSpPr>
        <p:spPr>
          <a:xfrm>
            <a:off x="3154435" y="4949616"/>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2"/>
            <a:srcRect/>
            <a:stretch>
              <a:fillRect/>
            </a:stretch>
          </a:blipFill>
        </p:spPr>
        <p:txBody>
          <a:bodyPr wrap="square" lIns="0" tIns="0" rIns="0" bIns="0" rtlCol="0"/>
          <a:lstStyle/>
          <a:p>
            <a:endParaRPr sz="2400"/>
          </a:p>
        </p:txBody>
      </p:sp>
      <p:sp>
        <p:nvSpPr>
          <p:cNvPr id="6" name="object 7">
            <a:extLst>
              <a:ext uri="{FF2B5EF4-FFF2-40B4-BE49-F238E27FC236}">
                <a16:creationId xmlns:a16="http://schemas.microsoft.com/office/drawing/2014/main" xmlns="" id="{3E50D32B-3A3A-E446-93D6-50DEF0B8DB4C}"/>
              </a:ext>
            </a:extLst>
          </p:cNvPr>
          <p:cNvSpPr/>
          <p:nvPr/>
        </p:nvSpPr>
        <p:spPr>
          <a:xfrm>
            <a:off x="4109648" y="4447504"/>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3"/>
            <a:srcRect/>
            <a:stretch>
              <a:fillRect/>
            </a:stretch>
          </a:blipFill>
        </p:spPr>
        <p:txBody>
          <a:bodyPr wrap="square" lIns="0" tIns="0" rIns="0" bIns="0" rtlCol="0"/>
          <a:lstStyle/>
          <a:p>
            <a:endParaRPr sz="2400"/>
          </a:p>
        </p:txBody>
      </p:sp>
      <p:sp>
        <p:nvSpPr>
          <p:cNvPr id="7" name="object 7">
            <a:extLst>
              <a:ext uri="{FF2B5EF4-FFF2-40B4-BE49-F238E27FC236}">
                <a16:creationId xmlns:a16="http://schemas.microsoft.com/office/drawing/2014/main" xmlns="" id="{7EF40BAE-B722-DF44-BCF8-479697F9967E}"/>
              </a:ext>
            </a:extLst>
          </p:cNvPr>
          <p:cNvSpPr/>
          <p:nvPr/>
        </p:nvSpPr>
        <p:spPr>
          <a:xfrm>
            <a:off x="3827634" y="3812601"/>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4"/>
            <a:srcRect/>
            <a:stretch>
              <a:fillRect/>
            </a:stretch>
          </a:blipFill>
        </p:spPr>
        <p:txBody>
          <a:bodyPr wrap="square" lIns="0" tIns="0" rIns="0" bIns="0" rtlCol="0"/>
          <a:lstStyle/>
          <a:p>
            <a:endParaRPr sz="2400"/>
          </a:p>
        </p:txBody>
      </p:sp>
      <p:sp>
        <p:nvSpPr>
          <p:cNvPr id="8" name="object 7">
            <a:extLst>
              <a:ext uri="{FF2B5EF4-FFF2-40B4-BE49-F238E27FC236}">
                <a16:creationId xmlns:a16="http://schemas.microsoft.com/office/drawing/2014/main" xmlns="" id="{3BC718B0-AA22-4840-8611-1B8DA9BBC18A}"/>
              </a:ext>
            </a:extLst>
          </p:cNvPr>
          <p:cNvSpPr/>
          <p:nvPr/>
        </p:nvSpPr>
        <p:spPr>
          <a:xfrm>
            <a:off x="3496849" y="2908188"/>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5"/>
            <a:srcRect/>
            <a:stretch>
              <a:fillRect/>
            </a:stretch>
          </a:blipFill>
        </p:spPr>
        <p:txBody>
          <a:bodyPr wrap="square" lIns="0" tIns="0" rIns="0" bIns="0" rtlCol="0"/>
          <a:lstStyle/>
          <a:p>
            <a:endParaRPr sz="2400"/>
          </a:p>
        </p:txBody>
      </p:sp>
      <p:sp>
        <p:nvSpPr>
          <p:cNvPr id="9" name="object 7">
            <a:extLst>
              <a:ext uri="{FF2B5EF4-FFF2-40B4-BE49-F238E27FC236}">
                <a16:creationId xmlns:a16="http://schemas.microsoft.com/office/drawing/2014/main" xmlns="" id="{1A01969C-5C0C-2A43-B060-D01C1E1EA326}"/>
              </a:ext>
            </a:extLst>
          </p:cNvPr>
          <p:cNvSpPr/>
          <p:nvPr/>
        </p:nvSpPr>
        <p:spPr>
          <a:xfrm>
            <a:off x="1918021" y="4701370"/>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6"/>
            <a:srcRect/>
            <a:stretch>
              <a:fillRect/>
            </a:stretch>
          </a:blipFill>
        </p:spPr>
        <p:txBody>
          <a:bodyPr wrap="square" lIns="0" tIns="0" rIns="0" bIns="0" rtlCol="0"/>
          <a:lstStyle/>
          <a:p>
            <a:endParaRPr sz="2400" dirty="0"/>
          </a:p>
        </p:txBody>
      </p:sp>
      <p:sp>
        <p:nvSpPr>
          <p:cNvPr id="10" name="object 7">
            <a:extLst>
              <a:ext uri="{FF2B5EF4-FFF2-40B4-BE49-F238E27FC236}">
                <a16:creationId xmlns:a16="http://schemas.microsoft.com/office/drawing/2014/main" xmlns="" id="{99E857CF-E578-B344-B3BE-1F6DBF5EA729}"/>
              </a:ext>
            </a:extLst>
          </p:cNvPr>
          <p:cNvSpPr/>
          <p:nvPr/>
        </p:nvSpPr>
        <p:spPr>
          <a:xfrm>
            <a:off x="2289216" y="3709955"/>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7" cstate="print"/>
            <a:srcRect/>
            <a:stretch>
              <a:fillRect/>
            </a:stretch>
          </a:blipFill>
        </p:spPr>
        <p:txBody>
          <a:bodyPr wrap="square" lIns="0" tIns="0" rIns="0" bIns="0" rtlCol="0"/>
          <a:lstStyle/>
          <a:p>
            <a:endParaRPr sz="2400"/>
          </a:p>
        </p:txBody>
      </p:sp>
      <p:sp>
        <p:nvSpPr>
          <p:cNvPr id="11" name="object 4">
            <a:extLst>
              <a:ext uri="{FF2B5EF4-FFF2-40B4-BE49-F238E27FC236}">
                <a16:creationId xmlns:a16="http://schemas.microsoft.com/office/drawing/2014/main" xmlns="" id="{2E83D31C-8159-AC4B-B682-0283B041F7C5}"/>
              </a:ext>
            </a:extLst>
          </p:cNvPr>
          <p:cNvSpPr/>
          <p:nvPr/>
        </p:nvSpPr>
        <p:spPr>
          <a:xfrm>
            <a:off x="6105028" y="4309059"/>
            <a:ext cx="57573" cy="0"/>
          </a:xfrm>
          <a:custGeom>
            <a:avLst/>
            <a:gdLst/>
            <a:ahLst/>
            <a:cxnLst/>
            <a:rect l="l" t="t" r="r" b="b"/>
            <a:pathLst>
              <a:path w="43179">
                <a:moveTo>
                  <a:pt x="0" y="0"/>
                </a:moveTo>
                <a:lnTo>
                  <a:pt x="42999" y="0"/>
                </a:lnTo>
              </a:path>
            </a:pathLst>
          </a:custGeom>
          <a:ln w="20149">
            <a:solidFill>
              <a:srgbClr val="000000"/>
            </a:solidFill>
          </a:ln>
        </p:spPr>
        <p:txBody>
          <a:bodyPr wrap="square" lIns="0" tIns="0" rIns="0" bIns="0" rtlCol="0"/>
          <a:lstStyle/>
          <a:p>
            <a:endParaRPr sz="2400"/>
          </a:p>
        </p:txBody>
      </p:sp>
      <p:sp>
        <p:nvSpPr>
          <p:cNvPr id="12" name="object 5">
            <a:extLst>
              <a:ext uri="{FF2B5EF4-FFF2-40B4-BE49-F238E27FC236}">
                <a16:creationId xmlns:a16="http://schemas.microsoft.com/office/drawing/2014/main" xmlns="" id="{F8F67CD6-CDF4-224A-B7D3-FC4565CCFEF6}"/>
              </a:ext>
            </a:extLst>
          </p:cNvPr>
          <p:cNvSpPr/>
          <p:nvPr/>
        </p:nvSpPr>
        <p:spPr>
          <a:xfrm>
            <a:off x="5989506" y="4244594"/>
            <a:ext cx="129540" cy="129540"/>
          </a:xfrm>
          <a:custGeom>
            <a:avLst/>
            <a:gdLst/>
            <a:ahLst/>
            <a:cxnLst/>
            <a:rect l="l" t="t" r="r" b="b"/>
            <a:pathLst>
              <a:path w="97154" h="97154">
                <a:moveTo>
                  <a:pt x="96723" y="0"/>
                </a:moveTo>
                <a:lnTo>
                  <a:pt x="0" y="48348"/>
                </a:lnTo>
                <a:lnTo>
                  <a:pt x="96723" y="96710"/>
                </a:lnTo>
                <a:lnTo>
                  <a:pt x="96723" y="0"/>
                </a:lnTo>
                <a:close/>
              </a:path>
            </a:pathLst>
          </a:custGeom>
          <a:solidFill>
            <a:srgbClr val="000000"/>
          </a:solidFill>
        </p:spPr>
        <p:txBody>
          <a:bodyPr wrap="square" lIns="0" tIns="0" rIns="0" bIns="0" rtlCol="0"/>
          <a:lstStyle/>
          <a:p>
            <a:endParaRPr sz="2400"/>
          </a:p>
        </p:txBody>
      </p:sp>
      <p:sp>
        <p:nvSpPr>
          <p:cNvPr id="13" name="object 6">
            <a:extLst>
              <a:ext uri="{FF2B5EF4-FFF2-40B4-BE49-F238E27FC236}">
                <a16:creationId xmlns:a16="http://schemas.microsoft.com/office/drawing/2014/main" xmlns="" id="{EB9BD785-B47D-D445-8175-0B452854CF07}"/>
              </a:ext>
            </a:extLst>
          </p:cNvPr>
          <p:cNvSpPr/>
          <p:nvPr/>
        </p:nvSpPr>
        <p:spPr>
          <a:xfrm>
            <a:off x="6162362" y="3904657"/>
            <a:ext cx="876300" cy="796713"/>
          </a:xfrm>
          <a:custGeom>
            <a:avLst/>
            <a:gdLst/>
            <a:ahLst/>
            <a:cxnLst/>
            <a:rect l="l" t="t" r="r" b="b"/>
            <a:pathLst>
              <a:path w="657225" h="597535">
                <a:moveTo>
                  <a:pt x="0" y="0"/>
                </a:moveTo>
                <a:lnTo>
                  <a:pt x="657212" y="0"/>
                </a:lnTo>
                <a:lnTo>
                  <a:pt x="657212" y="597141"/>
                </a:lnTo>
                <a:lnTo>
                  <a:pt x="0" y="597141"/>
                </a:lnTo>
                <a:lnTo>
                  <a:pt x="0" y="0"/>
                </a:lnTo>
                <a:close/>
              </a:path>
            </a:pathLst>
          </a:custGeom>
          <a:solidFill>
            <a:srgbClr val="DCDEE0"/>
          </a:solidFill>
        </p:spPr>
        <p:txBody>
          <a:bodyPr wrap="square" lIns="0" tIns="0" rIns="0" bIns="0" rtlCol="0"/>
          <a:lstStyle/>
          <a:p>
            <a:endParaRPr sz="2400"/>
          </a:p>
        </p:txBody>
      </p:sp>
      <p:sp>
        <p:nvSpPr>
          <p:cNvPr id="14" name="object 7">
            <a:extLst>
              <a:ext uri="{FF2B5EF4-FFF2-40B4-BE49-F238E27FC236}">
                <a16:creationId xmlns:a16="http://schemas.microsoft.com/office/drawing/2014/main" xmlns="" id="{DAEAF0AD-618B-A045-A83A-F203AAE88457}"/>
              </a:ext>
            </a:extLst>
          </p:cNvPr>
          <p:cNvSpPr/>
          <p:nvPr/>
        </p:nvSpPr>
        <p:spPr>
          <a:xfrm>
            <a:off x="6162362" y="3904657"/>
            <a:ext cx="876300" cy="796713"/>
          </a:xfrm>
          <a:custGeom>
            <a:avLst/>
            <a:gdLst/>
            <a:ahLst/>
            <a:cxnLst/>
            <a:rect l="l" t="t" r="r" b="b"/>
            <a:pathLst>
              <a:path w="657225" h="597535">
                <a:moveTo>
                  <a:pt x="0" y="0"/>
                </a:moveTo>
                <a:lnTo>
                  <a:pt x="657212" y="0"/>
                </a:lnTo>
                <a:lnTo>
                  <a:pt x="657212" y="597138"/>
                </a:lnTo>
                <a:lnTo>
                  <a:pt x="0" y="597138"/>
                </a:lnTo>
                <a:lnTo>
                  <a:pt x="0" y="0"/>
                </a:lnTo>
                <a:close/>
              </a:path>
            </a:pathLst>
          </a:custGeom>
          <a:ln w="3175">
            <a:solidFill>
              <a:srgbClr val="53585F"/>
            </a:solidFill>
          </a:ln>
        </p:spPr>
        <p:txBody>
          <a:bodyPr wrap="square" lIns="0" tIns="0" rIns="0" bIns="0" rtlCol="0"/>
          <a:lstStyle/>
          <a:p>
            <a:endParaRPr sz="2400"/>
          </a:p>
        </p:txBody>
      </p:sp>
      <p:sp>
        <p:nvSpPr>
          <p:cNvPr id="15" name="object 8">
            <a:extLst>
              <a:ext uri="{FF2B5EF4-FFF2-40B4-BE49-F238E27FC236}">
                <a16:creationId xmlns:a16="http://schemas.microsoft.com/office/drawing/2014/main" xmlns="" id="{50930A80-A2A2-5A4D-808F-685235372EAF}"/>
              </a:ext>
            </a:extLst>
          </p:cNvPr>
          <p:cNvSpPr/>
          <p:nvPr/>
        </p:nvSpPr>
        <p:spPr>
          <a:xfrm>
            <a:off x="3427885" y="4599317"/>
            <a:ext cx="703580" cy="451273"/>
          </a:xfrm>
          <a:custGeom>
            <a:avLst/>
            <a:gdLst/>
            <a:ahLst/>
            <a:cxnLst/>
            <a:rect l="l" t="t" r="r" b="b"/>
            <a:pathLst>
              <a:path w="527685" h="338454">
                <a:moveTo>
                  <a:pt x="0" y="329826"/>
                </a:moveTo>
                <a:lnTo>
                  <a:pt x="521865" y="0"/>
                </a:lnTo>
                <a:lnTo>
                  <a:pt x="527248" y="8516"/>
                </a:lnTo>
                <a:lnTo>
                  <a:pt x="5382" y="338343"/>
                </a:lnTo>
                <a:lnTo>
                  <a:pt x="0" y="329826"/>
                </a:lnTo>
                <a:close/>
              </a:path>
            </a:pathLst>
          </a:custGeom>
          <a:solidFill>
            <a:srgbClr val="53585F"/>
          </a:solidFill>
        </p:spPr>
        <p:txBody>
          <a:bodyPr wrap="square" lIns="0" tIns="0" rIns="0" bIns="0" rtlCol="0"/>
          <a:lstStyle/>
          <a:p>
            <a:endParaRPr sz="2400"/>
          </a:p>
        </p:txBody>
      </p:sp>
      <p:sp>
        <p:nvSpPr>
          <p:cNvPr id="16" name="object 9">
            <a:extLst>
              <a:ext uri="{FF2B5EF4-FFF2-40B4-BE49-F238E27FC236}">
                <a16:creationId xmlns:a16="http://schemas.microsoft.com/office/drawing/2014/main" xmlns="" id="{4EB07350-3C27-2F4B-9D04-E1AFD751E38C}"/>
              </a:ext>
            </a:extLst>
          </p:cNvPr>
          <p:cNvSpPr/>
          <p:nvPr/>
        </p:nvSpPr>
        <p:spPr>
          <a:xfrm>
            <a:off x="7135571" y="4248167"/>
            <a:ext cx="129540" cy="129540"/>
          </a:xfrm>
          <a:custGeom>
            <a:avLst/>
            <a:gdLst/>
            <a:ahLst/>
            <a:cxnLst/>
            <a:rect l="l" t="t" r="r" b="b"/>
            <a:pathLst>
              <a:path w="97154" h="97154">
                <a:moveTo>
                  <a:pt x="96723" y="0"/>
                </a:moveTo>
                <a:lnTo>
                  <a:pt x="0" y="48348"/>
                </a:lnTo>
                <a:lnTo>
                  <a:pt x="96723" y="96710"/>
                </a:lnTo>
                <a:lnTo>
                  <a:pt x="96723" y="0"/>
                </a:lnTo>
                <a:close/>
              </a:path>
            </a:pathLst>
          </a:custGeom>
          <a:solidFill>
            <a:srgbClr val="53585F"/>
          </a:solidFill>
        </p:spPr>
        <p:txBody>
          <a:bodyPr wrap="square" lIns="0" tIns="0" rIns="0" bIns="0" rtlCol="0"/>
          <a:lstStyle/>
          <a:p>
            <a:endParaRPr sz="2400"/>
          </a:p>
        </p:txBody>
      </p:sp>
      <p:sp>
        <p:nvSpPr>
          <p:cNvPr id="17" name="object 10">
            <a:extLst>
              <a:ext uri="{FF2B5EF4-FFF2-40B4-BE49-F238E27FC236}">
                <a16:creationId xmlns:a16="http://schemas.microsoft.com/office/drawing/2014/main" xmlns="" id="{782134F8-7B7E-D54B-975C-B0254EA6B302}"/>
              </a:ext>
            </a:extLst>
          </p:cNvPr>
          <p:cNvSpPr/>
          <p:nvPr/>
        </p:nvSpPr>
        <p:spPr>
          <a:xfrm>
            <a:off x="7240214" y="4523454"/>
            <a:ext cx="906685" cy="746841"/>
          </a:xfrm>
          <a:custGeom>
            <a:avLst/>
            <a:gdLst/>
            <a:ahLst/>
            <a:cxnLst/>
            <a:rect l="l" t="t" r="r" b="b"/>
            <a:pathLst>
              <a:path w="648970" h="546735">
                <a:moveTo>
                  <a:pt x="0" y="0"/>
                </a:moveTo>
                <a:lnTo>
                  <a:pt x="7705" y="6490"/>
                </a:lnTo>
                <a:lnTo>
                  <a:pt x="648731" y="546468"/>
                </a:lnTo>
              </a:path>
            </a:pathLst>
          </a:custGeom>
          <a:ln w="20149">
            <a:solidFill>
              <a:srgbClr val="53585F"/>
            </a:solidFill>
            <a:prstDash val="dash"/>
          </a:ln>
        </p:spPr>
        <p:txBody>
          <a:bodyPr wrap="square" lIns="0" tIns="0" rIns="0" bIns="0" rtlCol="0"/>
          <a:lstStyle/>
          <a:p>
            <a:endParaRPr sz="2400"/>
          </a:p>
        </p:txBody>
      </p:sp>
      <p:sp>
        <p:nvSpPr>
          <p:cNvPr id="18" name="object 11">
            <a:extLst>
              <a:ext uri="{FF2B5EF4-FFF2-40B4-BE49-F238E27FC236}">
                <a16:creationId xmlns:a16="http://schemas.microsoft.com/office/drawing/2014/main" xmlns="" id="{2F9C77EA-72E9-B047-B8CD-DFD19F15ADD3}"/>
              </a:ext>
            </a:extLst>
          </p:cNvPr>
          <p:cNvSpPr/>
          <p:nvPr/>
        </p:nvSpPr>
        <p:spPr>
          <a:xfrm>
            <a:off x="7151860" y="4449030"/>
            <a:ext cx="140547" cy="132927"/>
          </a:xfrm>
          <a:custGeom>
            <a:avLst/>
            <a:gdLst/>
            <a:ahLst/>
            <a:cxnLst/>
            <a:rect l="l" t="t" r="r" b="b"/>
            <a:pathLst>
              <a:path w="105410" h="99695">
                <a:moveTo>
                  <a:pt x="0" y="0"/>
                </a:moveTo>
                <a:lnTo>
                  <a:pt x="42811" y="99288"/>
                </a:lnTo>
                <a:lnTo>
                  <a:pt x="105117" y="25323"/>
                </a:lnTo>
                <a:lnTo>
                  <a:pt x="0" y="0"/>
                </a:lnTo>
                <a:close/>
              </a:path>
            </a:pathLst>
          </a:custGeom>
          <a:solidFill>
            <a:srgbClr val="53585F"/>
          </a:solidFill>
        </p:spPr>
        <p:txBody>
          <a:bodyPr wrap="square" lIns="0" tIns="0" rIns="0" bIns="0" rtlCol="0"/>
          <a:lstStyle/>
          <a:p>
            <a:endParaRPr sz="2400"/>
          </a:p>
        </p:txBody>
      </p:sp>
      <p:sp>
        <p:nvSpPr>
          <p:cNvPr id="19" name="object 12">
            <a:extLst>
              <a:ext uri="{FF2B5EF4-FFF2-40B4-BE49-F238E27FC236}">
                <a16:creationId xmlns:a16="http://schemas.microsoft.com/office/drawing/2014/main" xmlns="" id="{640BA7C3-BD53-704E-B212-2AC2F9A2A38B}"/>
              </a:ext>
            </a:extLst>
          </p:cNvPr>
          <p:cNvSpPr/>
          <p:nvPr/>
        </p:nvSpPr>
        <p:spPr>
          <a:xfrm>
            <a:off x="7242568" y="3315215"/>
            <a:ext cx="964353" cy="760307"/>
          </a:xfrm>
          <a:custGeom>
            <a:avLst/>
            <a:gdLst/>
            <a:ahLst/>
            <a:cxnLst/>
            <a:rect l="l" t="t" r="r" b="b"/>
            <a:pathLst>
              <a:path w="723264" h="570229">
                <a:moveTo>
                  <a:pt x="0" y="570025"/>
                </a:moveTo>
                <a:lnTo>
                  <a:pt x="7910" y="563787"/>
                </a:lnTo>
                <a:lnTo>
                  <a:pt x="722769" y="0"/>
                </a:lnTo>
              </a:path>
            </a:pathLst>
          </a:custGeom>
          <a:ln w="20149">
            <a:solidFill>
              <a:srgbClr val="53585F"/>
            </a:solidFill>
            <a:prstDash val="dash"/>
          </a:ln>
        </p:spPr>
        <p:txBody>
          <a:bodyPr wrap="square" lIns="0" tIns="0" rIns="0" bIns="0" rtlCol="0"/>
          <a:lstStyle/>
          <a:p>
            <a:endParaRPr sz="2400"/>
          </a:p>
        </p:txBody>
      </p:sp>
      <p:sp>
        <p:nvSpPr>
          <p:cNvPr id="20" name="object 13">
            <a:extLst>
              <a:ext uri="{FF2B5EF4-FFF2-40B4-BE49-F238E27FC236}">
                <a16:creationId xmlns:a16="http://schemas.microsoft.com/office/drawing/2014/main" xmlns="" id="{461F24FF-A864-8B4A-AB39-B8376EE1C7D6}"/>
              </a:ext>
            </a:extLst>
          </p:cNvPr>
          <p:cNvSpPr/>
          <p:nvPr/>
        </p:nvSpPr>
        <p:spPr>
          <a:xfrm>
            <a:off x="7151861" y="4016300"/>
            <a:ext cx="141393" cy="131233"/>
          </a:xfrm>
          <a:custGeom>
            <a:avLst/>
            <a:gdLst/>
            <a:ahLst/>
            <a:cxnLst/>
            <a:rect l="l" t="t" r="r" b="b"/>
            <a:pathLst>
              <a:path w="106045" h="98425">
                <a:moveTo>
                  <a:pt x="45986" y="0"/>
                </a:moveTo>
                <a:lnTo>
                  <a:pt x="0" y="97866"/>
                </a:lnTo>
                <a:lnTo>
                  <a:pt x="105879" y="75946"/>
                </a:lnTo>
                <a:lnTo>
                  <a:pt x="45986" y="0"/>
                </a:lnTo>
                <a:close/>
              </a:path>
            </a:pathLst>
          </a:custGeom>
          <a:solidFill>
            <a:srgbClr val="53585F"/>
          </a:solidFill>
        </p:spPr>
        <p:txBody>
          <a:bodyPr wrap="square" lIns="0" tIns="0" rIns="0" bIns="0" rtlCol="0"/>
          <a:lstStyle/>
          <a:p>
            <a:endParaRPr sz="2400"/>
          </a:p>
        </p:txBody>
      </p:sp>
      <p:sp>
        <p:nvSpPr>
          <p:cNvPr id="21" name="object 14">
            <a:extLst>
              <a:ext uri="{FF2B5EF4-FFF2-40B4-BE49-F238E27FC236}">
                <a16:creationId xmlns:a16="http://schemas.microsoft.com/office/drawing/2014/main" xmlns="" id="{8B178893-F435-7E40-B697-F47FB1D0673D}"/>
              </a:ext>
            </a:extLst>
          </p:cNvPr>
          <p:cNvSpPr/>
          <p:nvPr/>
        </p:nvSpPr>
        <p:spPr>
          <a:xfrm>
            <a:off x="8687478" y="2848001"/>
            <a:ext cx="393700" cy="414020"/>
          </a:xfrm>
          <a:custGeom>
            <a:avLst/>
            <a:gdLst/>
            <a:ahLst/>
            <a:cxnLst/>
            <a:rect l="l" t="t" r="r" b="b"/>
            <a:pathLst>
              <a:path w="295275" h="310514">
                <a:moveTo>
                  <a:pt x="224256" y="0"/>
                </a:moveTo>
                <a:lnTo>
                  <a:pt x="0" y="64312"/>
                </a:lnTo>
                <a:lnTo>
                  <a:pt x="70548" y="310311"/>
                </a:lnTo>
                <a:lnTo>
                  <a:pt x="294805" y="246011"/>
                </a:lnTo>
                <a:lnTo>
                  <a:pt x="224256" y="0"/>
                </a:lnTo>
                <a:close/>
              </a:path>
            </a:pathLst>
          </a:custGeom>
          <a:solidFill>
            <a:srgbClr val="53585F"/>
          </a:solidFill>
        </p:spPr>
        <p:txBody>
          <a:bodyPr wrap="square" lIns="0" tIns="0" rIns="0" bIns="0" rtlCol="0"/>
          <a:lstStyle/>
          <a:p>
            <a:endParaRPr sz="2400"/>
          </a:p>
        </p:txBody>
      </p:sp>
      <p:sp>
        <p:nvSpPr>
          <p:cNvPr id="22" name="object 15">
            <a:extLst>
              <a:ext uri="{FF2B5EF4-FFF2-40B4-BE49-F238E27FC236}">
                <a16:creationId xmlns:a16="http://schemas.microsoft.com/office/drawing/2014/main" xmlns="" id="{E296AFF6-2CAD-CF42-A882-1CF6E03BCE00}"/>
              </a:ext>
            </a:extLst>
          </p:cNvPr>
          <p:cNvSpPr/>
          <p:nvPr/>
        </p:nvSpPr>
        <p:spPr>
          <a:xfrm>
            <a:off x="8687478" y="2848011"/>
            <a:ext cx="393700" cy="414020"/>
          </a:xfrm>
          <a:custGeom>
            <a:avLst/>
            <a:gdLst/>
            <a:ahLst/>
            <a:cxnLst/>
            <a:rect l="l" t="t" r="r" b="b"/>
            <a:pathLst>
              <a:path w="295275" h="310514">
                <a:moveTo>
                  <a:pt x="0" y="64304"/>
                </a:moveTo>
                <a:lnTo>
                  <a:pt x="224256" y="0"/>
                </a:lnTo>
                <a:lnTo>
                  <a:pt x="294795" y="245998"/>
                </a:lnTo>
                <a:lnTo>
                  <a:pt x="70538" y="310303"/>
                </a:lnTo>
                <a:lnTo>
                  <a:pt x="0" y="64304"/>
                </a:lnTo>
              </a:path>
            </a:pathLst>
          </a:custGeom>
          <a:ln w="3175">
            <a:solidFill>
              <a:srgbClr val="53585F"/>
            </a:solidFill>
          </a:ln>
        </p:spPr>
        <p:txBody>
          <a:bodyPr wrap="square" lIns="0" tIns="0" rIns="0" bIns="0" rtlCol="0"/>
          <a:lstStyle/>
          <a:p>
            <a:endParaRPr sz="2400"/>
          </a:p>
        </p:txBody>
      </p:sp>
      <p:sp>
        <p:nvSpPr>
          <p:cNvPr id="23" name="object 16">
            <a:extLst>
              <a:ext uri="{FF2B5EF4-FFF2-40B4-BE49-F238E27FC236}">
                <a16:creationId xmlns:a16="http://schemas.microsoft.com/office/drawing/2014/main" xmlns="" id="{166968C8-0292-E245-B48E-64EDA095EF47}"/>
              </a:ext>
            </a:extLst>
          </p:cNvPr>
          <p:cNvSpPr/>
          <p:nvPr/>
        </p:nvSpPr>
        <p:spPr>
          <a:xfrm>
            <a:off x="9119876" y="2654971"/>
            <a:ext cx="751840" cy="291253"/>
          </a:xfrm>
          <a:custGeom>
            <a:avLst/>
            <a:gdLst/>
            <a:ahLst/>
            <a:cxnLst/>
            <a:rect l="l" t="t" r="r" b="b"/>
            <a:pathLst>
              <a:path w="563879" h="218439">
                <a:moveTo>
                  <a:pt x="0" y="217982"/>
                </a:moveTo>
                <a:lnTo>
                  <a:pt x="4698" y="216165"/>
                </a:lnTo>
                <a:lnTo>
                  <a:pt x="563781" y="0"/>
                </a:lnTo>
              </a:path>
            </a:pathLst>
          </a:custGeom>
          <a:ln w="10074">
            <a:solidFill>
              <a:srgbClr val="53585F"/>
            </a:solidFill>
            <a:prstDash val="sysDot"/>
          </a:ln>
        </p:spPr>
        <p:txBody>
          <a:bodyPr wrap="square" lIns="0" tIns="0" rIns="0" bIns="0" rtlCol="0"/>
          <a:lstStyle/>
          <a:p>
            <a:endParaRPr sz="2400"/>
          </a:p>
        </p:txBody>
      </p:sp>
      <p:sp>
        <p:nvSpPr>
          <p:cNvPr id="24" name="object 17">
            <a:extLst>
              <a:ext uri="{FF2B5EF4-FFF2-40B4-BE49-F238E27FC236}">
                <a16:creationId xmlns:a16="http://schemas.microsoft.com/office/drawing/2014/main" xmlns="" id="{8AD7DB61-5072-9A41-B4CC-6D05D243429E}"/>
              </a:ext>
            </a:extLst>
          </p:cNvPr>
          <p:cNvSpPr/>
          <p:nvPr/>
        </p:nvSpPr>
        <p:spPr>
          <a:xfrm>
            <a:off x="9050968" y="2905590"/>
            <a:ext cx="89747" cy="75353"/>
          </a:xfrm>
          <a:custGeom>
            <a:avLst/>
            <a:gdLst/>
            <a:ahLst/>
            <a:cxnLst/>
            <a:rect l="l" t="t" r="r" b="b"/>
            <a:pathLst>
              <a:path w="67310" h="56514">
                <a:moveTo>
                  <a:pt x="45478" y="0"/>
                </a:moveTo>
                <a:lnTo>
                  <a:pt x="0" y="49999"/>
                </a:lnTo>
                <a:lnTo>
                  <a:pt x="67284" y="56387"/>
                </a:lnTo>
                <a:lnTo>
                  <a:pt x="45478" y="0"/>
                </a:lnTo>
                <a:close/>
              </a:path>
            </a:pathLst>
          </a:custGeom>
          <a:solidFill>
            <a:srgbClr val="53585F"/>
          </a:solidFill>
        </p:spPr>
        <p:txBody>
          <a:bodyPr wrap="square" lIns="0" tIns="0" rIns="0" bIns="0" rtlCol="0"/>
          <a:lstStyle/>
          <a:p>
            <a:endParaRPr sz="2400"/>
          </a:p>
        </p:txBody>
      </p:sp>
      <p:sp>
        <p:nvSpPr>
          <p:cNvPr id="25" name="object 18">
            <a:extLst>
              <a:ext uri="{FF2B5EF4-FFF2-40B4-BE49-F238E27FC236}">
                <a16:creationId xmlns:a16="http://schemas.microsoft.com/office/drawing/2014/main" xmlns="" id="{4ED8A1ED-9E67-4646-A033-830E88048036}"/>
              </a:ext>
            </a:extLst>
          </p:cNvPr>
          <p:cNvSpPr/>
          <p:nvPr/>
        </p:nvSpPr>
        <p:spPr>
          <a:xfrm>
            <a:off x="8658281" y="3104235"/>
            <a:ext cx="78740" cy="25400"/>
          </a:xfrm>
          <a:custGeom>
            <a:avLst/>
            <a:gdLst/>
            <a:ahLst/>
            <a:cxnLst/>
            <a:rect l="l" t="t" r="r" b="b"/>
            <a:pathLst>
              <a:path w="59054" h="19050">
                <a:moveTo>
                  <a:pt x="58561" y="0"/>
                </a:moveTo>
                <a:lnTo>
                  <a:pt x="9587" y="15811"/>
                </a:lnTo>
                <a:lnTo>
                  <a:pt x="0" y="18907"/>
                </a:lnTo>
              </a:path>
            </a:pathLst>
          </a:custGeom>
          <a:ln w="20149">
            <a:solidFill>
              <a:srgbClr val="000000"/>
            </a:solidFill>
          </a:ln>
        </p:spPr>
        <p:txBody>
          <a:bodyPr wrap="square" lIns="0" tIns="0" rIns="0" bIns="0" rtlCol="0"/>
          <a:lstStyle/>
          <a:p>
            <a:endParaRPr sz="2400"/>
          </a:p>
        </p:txBody>
      </p:sp>
      <p:sp>
        <p:nvSpPr>
          <p:cNvPr id="26" name="object 19">
            <a:extLst>
              <a:ext uri="{FF2B5EF4-FFF2-40B4-BE49-F238E27FC236}">
                <a16:creationId xmlns:a16="http://schemas.microsoft.com/office/drawing/2014/main" xmlns="" id="{AAF4B651-D9B1-6E4C-9BE5-75491D4E64AE}"/>
              </a:ext>
            </a:extLst>
          </p:cNvPr>
          <p:cNvSpPr/>
          <p:nvPr/>
        </p:nvSpPr>
        <p:spPr>
          <a:xfrm>
            <a:off x="8548352" y="3063951"/>
            <a:ext cx="143085" cy="122767"/>
          </a:xfrm>
          <a:custGeom>
            <a:avLst/>
            <a:gdLst/>
            <a:ahLst/>
            <a:cxnLst/>
            <a:rect l="l" t="t" r="r" b="b"/>
            <a:pathLst>
              <a:path w="107314" h="92075">
                <a:moveTo>
                  <a:pt x="77177" y="0"/>
                </a:moveTo>
                <a:lnTo>
                  <a:pt x="0" y="75742"/>
                </a:lnTo>
                <a:lnTo>
                  <a:pt x="106895" y="92036"/>
                </a:lnTo>
                <a:lnTo>
                  <a:pt x="77177" y="0"/>
                </a:lnTo>
                <a:close/>
              </a:path>
            </a:pathLst>
          </a:custGeom>
          <a:solidFill>
            <a:srgbClr val="000000"/>
          </a:solidFill>
        </p:spPr>
        <p:txBody>
          <a:bodyPr wrap="square" lIns="0" tIns="0" rIns="0" bIns="0" rtlCol="0"/>
          <a:lstStyle/>
          <a:p>
            <a:endParaRPr sz="2400"/>
          </a:p>
        </p:txBody>
      </p:sp>
      <p:sp>
        <p:nvSpPr>
          <p:cNvPr id="27" name="object 20">
            <a:extLst>
              <a:ext uri="{FF2B5EF4-FFF2-40B4-BE49-F238E27FC236}">
                <a16:creationId xmlns:a16="http://schemas.microsoft.com/office/drawing/2014/main" xmlns="" id="{B201B66F-9557-4447-B410-550B87A59161}"/>
              </a:ext>
            </a:extLst>
          </p:cNvPr>
          <p:cNvSpPr/>
          <p:nvPr/>
        </p:nvSpPr>
        <p:spPr>
          <a:xfrm>
            <a:off x="8717144" y="4059648"/>
            <a:ext cx="323427" cy="352213"/>
          </a:xfrm>
          <a:custGeom>
            <a:avLst/>
            <a:gdLst/>
            <a:ahLst/>
            <a:cxnLst/>
            <a:rect l="l" t="t" r="r" b="b"/>
            <a:pathLst>
              <a:path w="242570" h="264160">
                <a:moveTo>
                  <a:pt x="233146" y="0"/>
                </a:moveTo>
                <a:lnTo>
                  <a:pt x="0" y="8140"/>
                </a:lnTo>
                <a:lnTo>
                  <a:pt x="8928" y="263893"/>
                </a:lnTo>
                <a:lnTo>
                  <a:pt x="242087" y="255752"/>
                </a:lnTo>
                <a:lnTo>
                  <a:pt x="233146" y="0"/>
                </a:lnTo>
                <a:close/>
              </a:path>
            </a:pathLst>
          </a:custGeom>
          <a:solidFill>
            <a:srgbClr val="53585F"/>
          </a:solidFill>
        </p:spPr>
        <p:txBody>
          <a:bodyPr wrap="square" lIns="0" tIns="0" rIns="0" bIns="0" rtlCol="0"/>
          <a:lstStyle/>
          <a:p>
            <a:endParaRPr sz="2400"/>
          </a:p>
        </p:txBody>
      </p:sp>
      <p:sp>
        <p:nvSpPr>
          <p:cNvPr id="28" name="object 21">
            <a:extLst>
              <a:ext uri="{FF2B5EF4-FFF2-40B4-BE49-F238E27FC236}">
                <a16:creationId xmlns:a16="http://schemas.microsoft.com/office/drawing/2014/main" xmlns="" id="{A8F20161-F02C-9D41-85E4-3C87AB722EA5}"/>
              </a:ext>
            </a:extLst>
          </p:cNvPr>
          <p:cNvSpPr/>
          <p:nvPr/>
        </p:nvSpPr>
        <p:spPr>
          <a:xfrm>
            <a:off x="8717144" y="4059647"/>
            <a:ext cx="323427" cy="352213"/>
          </a:xfrm>
          <a:custGeom>
            <a:avLst/>
            <a:gdLst/>
            <a:ahLst/>
            <a:cxnLst/>
            <a:rect l="l" t="t" r="r" b="b"/>
            <a:pathLst>
              <a:path w="242570" h="264160">
                <a:moveTo>
                  <a:pt x="0" y="8141"/>
                </a:moveTo>
                <a:lnTo>
                  <a:pt x="233150" y="0"/>
                </a:lnTo>
                <a:lnTo>
                  <a:pt x="242081" y="255756"/>
                </a:lnTo>
                <a:lnTo>
                  <a:pt x="8931" y="263898"/>
                </a:lnTo>
                <a:lnTo>
                  <a:pt x="0" y="8141"/>
                </a:lnTo>
              </a:path>
            </a:pathLst>
          </a:custGeom>
          <a:ln w="3175">
            <a:solidFill>
              <a:srgbClr val="53585F"/>
            </a:solidFill>
          </a:ln>
        </p:spPr>
        <p:txBody>
          <a:bodyPr wrap="square" lIns="0" tIns="0" rIns="0" bIns="0" rtlCol="0"/>
          <a:lstStyle/>
          <a:p>
            <a:endParaRPr sz="2400"/>
          </a:p>
        </p:txBody>
      </p:sp>
      <p:sp>
        <p:nvSpPr>
          <p:cNvPr id="29" name="object 22">
            <a:extLst>
              <a:ext uri="{FF2B5EF4-FFF2-40B4-BE49-F238E27FC236}">
                <a16:creationId xmlns:a16="http://schemas.microsoft.com/office/drawing/2014/main" xmlns="" id="{80A33400-3EDC-F245-899A-AD3E51AF94CB}"/>
              </a:ext>
            </a:extLst>
          </p:cNvPr>
          <p:cNvSpPr/>
          <p:nvPr/>
        </p:nvSpPr>
        <p:spPr>
          <a:xfrm>
            <a:off x="8641480" y="4247743"/>
            <a:ext cx="82125" cy="5927"/>
          </a:xfrm>
          <a:custGeom>
            <a:avLst/>
            <a:gdLst/>
            <a:ahLst/>
            <a:cxnLst/>
            <a:rect l="l" t="t" r="r" b="b"/>
            <a:pathLst>
              <a:path w="61595" h="4445">
                <a:moveTo>
                  <a:pt x="61396" y="0"/>
                </a:moveTo>
                <a:lnTo>
                  <a:pt x="10051" y="3494"/>
                </a:lnTo>
                <a:lnTo>
                  <a:pt x="0" y="4178"/>
                </a:lnTo>
              </a:path>
            </a:pathLst>
          </a:custGeom>
          <a:ln w="20149">
            <a:solidFill>
              <a:srgbClr val="000000"/>
            </a:solidFill>
          </a:ln>
        </p:spPr>
        <p:txBody>
          <a:bodyPr wrap="square" lIns="0" tIns="0" rIns="0" bIns="0" rtlCol="0"/>
          <a:lstStyle/>
          <a:p>
            <a:endParaRPr sz="2400"/>
          </a:p>
        </p:txBody>
      </p:sp>
      <p:sp>
        <p:nvSpPr>
          <p:cNvPr id="30" name="object 23">
            <a:extLst>
              <a:ext uri="{FF2B5EF4-FFF2-40B4-BE49-F238E27FC236}">
                <a16:creationId xmlns:a16="http://schemas.microsoft.com/office/drawing/2014/main" xmlns="" id="{61DF05EE-B4E1-7C45-B928-B39650EB1259}"/>
              </a:ext>
            </a:extLst>
          </p:cNvPr>
          <p:cNvSpPr/>
          <p:nvPr/>
        </p:nvSpPr>
        <p:spPr>
          <a:xfrm>
            <a:off x="8526220" y="4188070"/>
            <a:ext cx="133773" cy="128693"/>
          </a:xfrm>
          <a:custGeom>
            <a:avLst/>
            <a:gdLst/>
            <a:ahLst/>
            <a:cxnLst/>
            <a:rect l="l" t="t" r="r" b="b"/>
            <a:pathLst>
              <a:path w="100329" h="96520">
                <a:moveTo>
                  <a:pt x="93205" y="0"/>
                </a:moveTo>
                <a:lnTo>
                  <a:pt x="0" y="54813"/>
                </a:lnTo>
                <a:lnTo>
                  <a:pt x="99771" y="96494"/>
                </a:lnTo>
                <a:lnTo>
                  <a:pt x="93205" y="0"/>
                </a:lnTo>
                <a:close/>
              </a:path>
            </a:pathLst>
          </a:custGeom>
          <a:solidFill>
            <a:srgbClr val="000000"/>
          </a:solidFill>
        </p:spPr>
        <p:txBody>
          <a:bodyPr wrap="square" lIns="0" tIns="0" rIns="0" bIns="0" rtlCol="0"/>
          <a:lstStyle/>
          <a:p>
            <a:endParaRPr sz="2400"/>
          </a:p>
        </p:txBody>
      </p:sp>
      <p:sp>
        <p:nvSpPr>
          <p:cNvPr id="31" name="object 24">
            <a:extLst>
              <a:ext uri="{FF2B5EF4-FFF2-40B4-BE49-F238E27FC236}">
                <a16:creationId xmlns:a16="http://schemas.microsoft.com/office/drawing/2014/main" xmlns="" id="{32653D2B-209C-544C-8E84-521CAFDA010E}"/>
              </a:ext>
            </a:extLst>
          </p:cNvPr>
          <p:cNvSpPr/>
          <p:nvPr/>
        </p:nvSpPr>
        <p:spPr>
          <a:xfrm>
            <a:off x="8611142" y="5174803"/>
            <a:ext cx="382693" cy="404707"/>
          </a:xfrm>
          <a:custGeom>
            <a:avLst/>
            <a:gdLst/>
            <a:ahLst/>
            <a:cxnLst/>
            <a:rect l="l" t="t" r="r" b="b"/>
            <a:pathLst>
              <a:path w="287020" h="303529">
                <a:moveTo>
                  <a:pt x="59728" y="0"/>
                </a:moveTo>
                <a:lnTo>
                  <a:pt x="0" y="248845"/>
                </a:lnTo>
                <a:lnTo>
                  <a:pt x="226847" y="303293"/>
                </a:lnTo>
                <a:lnTo>
                  <a:pt x="286575" y="54448"/>
                </a:lnTo>
                <a:lnTo>
                  <a:pt x="59728" y="0"/>
                </a:lnTo>
                <a:close/>
              </a:path>
            </a:pathLst>
          </a:custGeom>
          <a:solidFill>
            <a:srgbClr val="53585F"/>
          </a:solidFill>
        </p:spPr>
        <p:txBody>
          <a:bodyPr wrap="square" lIns="0" tIns="0" rIns="0" bIns="0" rtlCol="0"/>
          <a:lstStyle/>
          <a:p>
            <a:endParaRPr sz="2400"/>
          </a:p>
        </p:txBody>
      </p:sp>
      <p:sp>
        <p:nvSpPr>
          <p:cNvPr id="32" name="object 25">
            <a:extLst>
              <a:ext uri="{FF2B5EF4-FFF2-40B4-BE49-F238E27FC236}">
                <a16:creationId xmlns:a16="http://schemas.microsoft.com/office/drawing/2014/main" xmlns="" id="{ADBBCC5C-509E-A949-96A6-85149B8D8BF6}"/>
              </a:ext>
            </a:extLst>
          </p:cNvPr>
          <p:cNvSpPr/>
          <p:nvPr/>
        </p:nvSpPr>
        <p:spPr>
          <a:xfrm>
            <a:off x="8611140" y="5174803"/>
            <a:ext cx="382693" cy="404707"/>
          </a:xfrm>
          <a:custGeom>
            <a:avLst/>
            <a:gdLst/>
            <a:ahLst/>
            <a:cxnLst/>
            <a:rect l="l" t="t" r="r" b="b"/>
            <a:pathLst>
              <a:path w="287020" h="303529">
                <a:moveTo>
                  <a:pt x="59728" y="0"/>
                </a:moveTo>
                <a:lnTo>
                  <a:pt x="286579" y="54449"/>
                </a:lnTo>
                <a:lnTo>
                  <a:pt x="226850" y="303294"/>
                </a:lnTo>
                <a:lnTo>
                  <a:pt x="0" y="248844"/>
                </a:lnTo>
                <a:lnTo>
                  <a:pt x="59728" y="0"/>
                </a:lnTo>
              </a:path>
            </a:pathLst>
          </a:custGeom>
          <a:ln w="3175">
            <a:solidFill>
              <a:srgbClr val="53585F"/>
            </a:solidFill>
          </a:ln>
        </p:spPr>
        <p:txBody>
          <a:bodyPr wrap="square" lIns="0" tIns="0" rIns="0" bIns="0" rtlCol="0"/>
          <a:lstStyle/>
          <a:p>
            <a:endParaRPr sz="2400"/>
          </a:p>
        </p:txBody>
      </p:sp>
      <p:sp>
        <p:nvSpPr>
          <p:cNvPr id="33" name="object 26">
            <a:extLst>
              <a:ext uri="{FF2B5EF4-FFF2-40B4-BE49-F238E27FC236}">
                <a16:creationId xmlns:a16="http://schemas.microsoft.com/office/drawing/2014/main" xmlns="" id="{BF911D98-CB93-954F-B1AA-F512650218C3}"/>
              </a:ext>
            </a:extLst>
          </p:cNvPr>
          <p:cNvSpPr/>
          <p:nvPr/>
        </p:nvSpPr>
        <p:spPr>
          <a:xfrm>
            <a:off x="9028007" y="5440968"/>
            <a:ext cx="653627" cy="157480"/>
          </a:xfrm>
          <a:custGeom>
            <a:avLst/>
            <a:gdLst/>
            <a:ahLst/>
            <a:cxnLst/>
            <a:rect l="l" t="t" r="r" b="b"/>
            <a:pathLst>
              <a:path w="490220" h="118110">
                <a:moveTo>
                  <a:pt x="0" y="0"/>
                </a:moveTo>
                <a:lnTo>
                  <a:pt x="4897" y="1177"/>
                </a:lnTo>
                <a:lnTo>
                  <a:pt x="490008" y="117811"/>
                </a:lnTo>
              </a:path>
            </a:pathLst>
          </a:custGeom>
          <a:ln w="10074">
            <a:solidFill>
              <a:srgbClr val="53585F"/>
            </a:solidFill>
            <a:prstDash val="sysDot"/>
          </a:ln>
        </p:spPr>
        <p:txBody>
          <a:bodyPr wrap="square" lIns="0" tIns="0" rIns="0" bIns="0" rtlCol="0"/>
          <a:lstStyle/>
          <a:p>
            <a:endParaRPr sz="2400"/>
          </a:p>
        </p:txBody>
      </p:sp>
      <p:sp>
        <p:nvSpPr>
          <p:cNvPr id="34" name="object 27">
            <a:extLst>
              <a:ext uri="{FF2B5EF4-FFF2-40B4-BE49-F238E27FC236}">
                <a16:creationId xmlns:a16="http://schemas.microsoft.com/office/drawing/2014/main" xmlns="" id="{6D68F4BF-D1CA-A94B-A977-182D9666AD7E}"/>
              </a:ext>
            </a:extLst>
          </p:cNvPr>
          <p:cNvSpPr/>
          <p:nvPr/>
        </p:nvSpPr>
        <p:spPr>
          <a:xfrm>
            <a:off x="8956175" y="5403355"/>
            <a:ext cx="88053" cy="78740"/>
          </a:xfrm>
          <a:custGeom>
            <a:avLst/>
            <a:gdLst/>
            <a:ahLst/>
            <a:cxnLst/>
            <a:rect l="l" t="t" r="r" b="b"/>
            <a:pathLst>
              <a:path w="66039" h="59054">
                <a:moveTo>
                  <a:pt x="65849" y="0"/>
                </a:moveTo>
                <a:lnTo>
                  <a:pt x="0" y="15256"/>
                </a:lnTo>
                <a:lnTo>
                  <a:pt x="51714" y="58773"/>
                </a:lnTo>
                <a:lnTo>
                  <a:pt x="65849" y="0"/>
                </a:lnTo>
                <a:close/>
              </a:path>
            </a:pathLst>
          </a:custGeom>
          <a:solidFill>
            <a:srgbClr val="53585F"/>
          </a:solidFill>
        </p:spPr>
        <p:txBody>
          <a:bodyPr wrap="square" lIns="0" tIns="0" rIns="0" bIns="0" rtlCol="0"/>
          <a:lstStyle/>
          <a:p>
            <a:endParaRPr sz="2400"/>
          </a:p>
        </p:txBody>
      </p:sp>
      <p:sp>
        <p:nvSpPr>
          <p:cNvPr id="35" name="object 28">
            <a:extLst>
              <a:ext uri="{FF2B5EF4-FFF2-40B4-BE49-F238E27FC236}">
                <a16:creationId xmlns:a16="http://schemas.microsoft.com/office/drawing/2014/main" xmlns="" id="{0CBD04B9-FFBC-3444-8A11-53E7B08FF142}"/>
              </a:ext>
            </a:extLst>
          </p:cNvPr>
          <p:cNvSpPr/>
          <p:nvPr/>
        </p:nvSpPr>
        <p:spPr>
          <a:xfrm>
            <a:off x="8569004" y="5330755"/>
            <a:ext cx="80433" cy="16933"/>
          </a:xfrm>
          <a:custGeom>
            <a:avLst/>
            <a:gdLst/>
            <a:ahLst/>
            <a:cxnLst/>
            <a:rect l="l" t="t" r="r" b="b"/>
            <a:pathLst>
              <a:path w="60325" h="12700">
                <a:moveTo>
                  <a:pt x="60280" y="12377"/>
                </a:moveTo>
                <a:lnTo>
                  <a:pt x="9868" y="2026"/>
                </a:lnTo>
                <a:lnTo>
                  <a:pt x="0" y="0"/>
                </a:lnTo>
              </a:path>
            </a:pathLst>
          </a:custGeom>
          <a:ln w="20149">
            <a:solidFill>
              <a:srgbClr val="000000"/>
            </a:solidFill>
          </a:ln>
        </p:spPr>
        <p:txBody>
          <a:bodyPr wrap="square" lIns="0" tIns="0" rIns="0" bIns="0" rtlCol="0"/>
          <a:lstStyle/>
          <a:p>
            <a:endParaRPr sz="2400"/>
          </a:p>
        </p:txBody>
      </p:sp>
      <p:sp>
        <p:nvSpPr>
          <p:cNvPr id="36" name="object 29">
            <a:extLst>
              <a:ext uri="{FF2B5EF4-FFF2-40B4-BE49-F238E27FC236}">
                <a16:creationId xmlns:a16="http://schemas.microsoft.com/office/drawing/2014/main" xmlns="" id="{6C29F609-25A7-D34C-AD10-CC89F54D70AB}"/>
              </a:ext>
            </a:extLst>
          </p:cNvPr>
          <p:cNvSpPr/>
          <p:nvPr/>
        </p:nvSpPr>
        <p:spPr>
          <a:xfrm>
            <a:off x="8455846" y="5270296"/>
            <a:ext cx="139700" cy="127000"/>
          </a:xfrm>
          <a:custGeom>
            <a:avLst/>
            <a:gdLst/>
            <a:ahLst/>
            <a:cxnLst/>
            <a:rect l="l" t="t" r="r" b="b"/>
            <a:pathLst>
              <a:path w="104775" h="95250">
                <a:moveTo>
                  <a:pt x="104470" y="0"/>
                </a:moveTo>
                <a:lnTo>
                  <a:pt x="0" y="27915"/>
                </a:lnTo>
                <a:lnTo>
                  <a:pt x="85013" y="94739"/>
                </a:lnTo>
                <a:lnTo>
                  <a:pt x="104470" y="0"/>
                </a:lnTo>
                <a:close/>
              </a:path>
            </a:pathLst>
          </a:custGeom>
          <a:solidFill>
            <a:srgbClr val="000000"/>
          </a:solidFill>
        </p:spPr>
        <p:txBody>
          <a:bodyPr wrap="square" lIns="0" tIns="0" rIns="0" bIns="0" rtlCol="0"/>
          <a:lstStyle/>
          <a:p>
            <a:endParaRPr sz="2400"/>
          </a:p>
        </p:txBody>
      </p:sp>
      <p:sp>
        <p:nvSpPr>
          <p:cNvPr id="37" name="object 30">
            <a:extLst>
              <a:ext uri="{FF2B5EF4-FFF2-40B4-BE49-F238E27FC236}">
                <a16:creationId xmlns:a16="http://schemas.microsoft.com/office/drawing/2014/main" xmlns="" id="{AB18EBE5-A574-C64C-B569-C2386FCEC2E6}"/>
              </a:ext>
            </a:extLst>
          </p:cNvPr>
          <p:cNvSpPr/>
          <p:nvPr/>
        </p:nvSpPr>
        <p:spPr>
          <a:xfrm>
            <a:off x="9111295" y="4394756"/>
            <a:ext cx="585045" cy="413173"/>
          </a:xfrm>
          <a:custGeom>
            <a:avLst/>
            <a:gdLst/>
            <a:ahLst/>
            <a:cxnLst/>
            <a:rect l="l" t="t" r="r" b="b"/>
            <a:pathLst>
              <a:path w="438785" h="309879">
                <a:moveTo>
                  <a:pt x="0" y="0"/>
                </a:moveTo>
                <a:lnTo>
                  <a:pt x="4115" y="2904"/>
                </a:lnTo>
                <a:lnTo>
                  <a:pt x="438221" y="309292"/>
                </a:lnTo>
              </a:path>
            </a:pathLst>
          </a:custGeom>
          <a:ln w="10074">
            <a:solidFill>
              <a:srgbClr val="53585F"/>
            </a:solidFill>
            <a:prstDash val="sysDot"/>
          </a:ln>
        </p:spPr>
        <p:txBody>
          <a:bodyPr wrap="square" lIns="0" tIns="0" rIns="0" bIns="0" rtlCol="0"/>
          <a:lstStyle/>
          <a:p>
            <a:endParaRPr sz="2400"/>
          </a:p>
        </p:txBody>
      </p:sp>
      <p:sp>
        <p:nvSpPr>
          <p:cNvPr id="38" name="object 31">
            <a:extLst>
              <a:ext uri="{FF2B5EF4-FFF2-40B4-BE49-F238E27FC236}">
                <a16:creationId xmlns:a16="http://schemas.microsoft.com/office/drawing/2014/main" xmlns="" id="{4312670F-0616-2A48-A934-FA0D18294EB4}"/>
              </a:ext>
            </a:extLst>
          </p:cNvPr>
          <p:cNvSpPr/>
          <p:nvPr/>
        </p:nvSpPr>
        <p:spPr>
          <a:xfrm>
            <a:off x="9050933" y="4352153"/>
            <a:ext cx="89747" cy="79587"/>
          </a:xfrm>
          <a:custGeom>
            <a:avLst/>
            <a:gdLst/>
            <a:ahLst/>
            <a:cxnLst/>
            <a:rect l="l" t="t" r="r" b="b"/>
            <a:pathLst>
              <a:path w="67310" h="59689">
                <a:moveTo>
                  <a:pt x="0" y="0"/>
                </a:moveTo>
                <a:lnTo>
                  <a:pt x="31953" y="59550"/>
                </a:lnTo>
                <a:lnTo>
                  <a:pt x="66801" y="10159"/>
                </a:lnTo>
                <a:lnTo>
                  <a:pt x="0" y="0"/>
                </a:lnTo>
                <a:close/>
              </a:path>
            </a:pathLst>
          </a:custGeom>
          <a:solidFill>
            <a:srgbClr val="53585F"/>
          </a:solidFill>
        </p:spPr>
        <p:txBody>
          <a:bodyPr wrap="square" lIns="0" tIns="0" rIns="0" bIns="0" rtlCol="0"/>
          <a:lstStyle/>
          <a:p>
            <a:endParaRPr sz="2400"/>
          </a:p>
        </p:txBody>
      </p:sp>
      <p:sp>
        <p:nvSpPr>
          <p:cNvPr id="39" name="object 32">
            <a:extLst>
              <a:ext uri="{FF2B5EF4-FFF2-40B4-BE49-F238E27FC236}">
                <a16:creationId xmlns:a16="http://schemas.microsoft.com/office/drawing/2014/main" xmlns="" id="{B534CD6B-CA75-D440-B784-B99606DC13A9}"/>
              </a:ext>
            </a:extLst>
          </p:cNvPr>
          <p:cNvSpPr/>
          <p:nvPr/>
        </p:nvSpPr>
        <p:spPr>
          <a:xfrm>
            <a:off x="9140613" y="4292418"/>
            <a:ext cx="685800" cy="205740"/>
          </a:xfrm>
          <a:custGeom>
            <a:avLst/>
            <a:gdLst/>
            <a:ahLst/>
            <a:cxnLst/>
            <a:rect l="l" t="t" r="r" b="b"/>
            <a:pathLst>
              <a:path w="514350" h="154304">
                <a:moveTo>
                  <a:pt x="0" y="0"/>
                </a:moveTo>
                <a:lnTo>
                  <a:pt x="4825" y="1443"/>
                </a:lnTo>
                <a:lnTo>
                  <a:pt x="513880" y="153708"/>
                </a:lnTo>
              </a:path>
            </a:pathLst>
          </a:custGeom>
          <a:ln w="10074">
            <a:solidFill>
              <a:srgbClr val="53585F"/>
            </a:solidFill>
            <a:prstDash val="sysDot"/>
          </a:ln>
        </p:spPr>
        <p:txBody>
          <a:bodyPr wrap="square" lIns="0" tIns="0" rIns="0" bIns="0" rtlCol="0"/>
          <a:lstStyle/>
          <a:p>
            <a:endParaRPr sz="2400"/>
          </a:p>
        </p:txBody>
      </p:sp>
      <p:sp>
        <p:nvSpPr>
          <p:cNvPr id="40" name="object 33">
            <a:extLst>
              <a:ext uri="{FF2B5EF4-FFF2-40B4-BE49-F238E27FC236}">
                <a16:creationId xmlns:a16="http://schemas.microsoft.com/office/drawing/2014/main" xmlns="" id="{ACB4B13A-16B6-5F49-AAC5-E9261FE581BA}"/>
              </a:ext>
            </a:extLst>
          </p:cNvPr>
          <p:cNvSpPr/>
          <p:nvPr/>
        </p:nvSpPr>
        <p:spPr>
          <a:xfrm>
            <a:off x="9069831" y="4255737"/>
            <a:ext cx="88900" cy="77892"/>
          </a:xfrm>
          <a:custGeom>
            <a:avLst/>
            <a:gdLst/>
            <a:ahLst/>
            <a:cxnLst/>
            <a:rect l="l" t="t" r="r" b="b"/>
            <a:pathLst>
              <a:path w="66675" h="58420">
                <a:moveTo>
                  <a:pt x="66573" y="0"/>
                </a:moveTo>
                <a:lnTo>
                  <a:pt x="0" y="11633"/>
                </a:lnTo>
                <a:lnTo>
                  <a:pt x="49250" y="57912"/>
                </a:lnTo>
                <a:lnTo>
                  <a:pt x="66573" y="0"/>
                </a:lnTo>
                <a:close/>
              </a:path>
            </a:pathLst>
          </a:custGeom>
          <a:solidFill>
            <a:srgbClr val="53585F"/>
          </a:solidFill>
        </p:spPr>
        <p:txBody>
          <a:bodyPr wrap="square" lIns="0" tIns="0" rIns="0" bIns="0" rtlCol="0"/>
          <a:lstStyle/>
          <a:p>
            <a:endParaRPr sz="2400"/>
          </a:p>
        </p:txBody>
      </p:sp>
      <p:sp>
        <p:nvSpPr>
          <p:cNvPr id="41" name="object 34">
            <a:extLst>
              <a:ext uri="{FF2B5EF4-FFF2-40B4-BE49-F238E27FC236}">
                <a16:creationId xmlns:a16="http://schemas.microsoft.com/office/drawing/2014/main" xmlns="" id="{F2B5A0FE-00B6-0445-AD89-02C578FE1BEA}"/>
              </a:ext>
            </a:extLst>
          </p:cNvPr>
          <p:cNvSpPr/>
          <p:nvPr/>
        </p:nvSpPr>
        <p:spPr>
          <a:xfrm>
            <a:off x="9113868" y="3699212"/>
            <a:ext cx="585045" cy="413173"/>
          </a:xfrm>
          <a:custGeom>
            <a:avLst/>
            <a:gdLst/>
            <a:ahLst/>
            <a:cxnLst/>
            <a:rect l="l" t="t" r="r" b="b"/>
            <a:pathLst>
              <a:path w="438785" h="309879">
                <a:moveTo>
                  <a:pt x="0" y="309292"/>
                </a:moveTo>
                <a:lnTo>
                  <a:pt x="4115" y="306387"/>
                </a:lnTo>
                <a:lnTo>
                  <a:pt x="438221" y="0"/>
                </a:lnTo>
              </a:path>
            </a:pathLst>
          </a:custGeom>
          <a:ln w="10074">
            <a:solidFill>
              <a:srgbClr val="53585F"/>
            </a:solidFill>
            <a:prstDash val="sysDot"/>
          </a:ln>
        </p:spPr>
        <p:txBody>
          <a:bodyPr wrap="square" lIns="0" tIns="0" rIns="0" bIns="0" rtlCol="0"/>
          <a:lstStyle/>
          <a:p>
            <a:endParaRPr sz="2400"/>
          </a:p>
        </p:txBody>
      </p:sp>
      <p:sp>
        <p:nvSpPr>
          <p:cNvPr id="42" name="object 35">
            <a:extLst>
              <a:ext uri="{FF2B5EF4-FFF2-40B4-BE49-F238E27FC236}">
                <a16:creationId xmlns:a16="http://schemas.microsoft.com/office/drawing/2014/main" xmlns="" id="{D4F9AAD7-63A7-FD44-B6E1-69309AE111E7}"/>
              </a:ext>
            </a:extLst>
          </p:cNvPr>
          <p:cNvSpPr/>
          <p:nvPr/>
        </p:nvSpPr>
        <p:spPr>
          <a:xfrm>
            <a:off x="9053508" y="4074803"/>
            <a:ext cx="89747" cy="79587"/>
          </a:xfrm>
          <a:custGeom>
            <a:avLst/>
            <a:gdLst/>
            <a:ahLst/>
            <a:cxnLst/>
            <a:rect l="l" t="t" r="r" b="b"/>
            <a:pathLst>
              <a:path w="67310" h="59689">
                <a:moveTo>
                  <a:pt x="31965" y="0"/>
                </a:moveTo>
                <a:lnTo>
                  <a:pt x="0" y="59550"/>
                </a:lnTo>
                <a:lnTo>
                  <a:pt x="66814" y="49390"/>
                </a:lnTo>
                <a:lnTo>
                  <a:pt x="31965" y="0"/>
                </a:lnTo>
                <a:close/>
              </a:path>
            </a:pathLst>
          </a:custGeom>
          <a:solidFill>
            <a:srgbClr val="53585F"/>
          </a:solidFill>
        </p:spPr>
        <p:txBody>
          <a:bodyPr wrap="square" lIns="0" tIns="0" rIns="0" bIns="0" rtlCol="0"/>
          <a:lstStyle/>
          <a:p>
            <a:endParaRPr sz="2400"/>
          </a:p>
        </p:txBody>
      </p:sp>
      <p:sp>
        <p:nvSpPr>
          <p:cNvPr id="43" name="object 36">
            <a:extLst>
              <a:ext uri="{FF2B5EF4-FFF2-40B4-BE49-F238E27FC236}">
                <a16:creationId xmlns:a16="http://schemas.microsoft.com/office/drawing/2014/main" xmlns="" id="{B2A8FD40-68D0-B14D-B346-7D74AEC1E3E2}"/>
              </a:ext>
            </a:extLst>
          </p:cNvPr>
          <p:cNvSpPr/>
          <p:nvPr/>
        </p:nvSpPr>
        <p:spPr>
          <a:xfrm>
            <a:off x="9143204" y="4008994"/>
            <a:ext cx="685800" cy="205740"/>
          </a:xfrm>
          <a:custGeom>
            <a:avLst/>
            <a:gdLst/>
            <a:ahLst/>
            <a:cxnLst/>
            <a:rect l="l" t="t" r="r" b="b"/>
            <a:pathLst>
              <a:path w="514350" h="154304">
                <a:moveTo>
                  <a:pt x="0" y="153708"/>
                </a:moveTo>
                <a:lnTo>
                  <a:pt x="4825" y="152265"/>
                </a:lnTo>
                <a:lnTo>
                  <a:pt x="513880" y="0"/>
                </a:lnTo>
              </a:path>
            </a:pathLst>
          </a:custGeom>
          <a:ln w="10074">
            <a:solidFill>
              <a:srgbClr val="53585F"/>
            </a:solidFill>
            <a:prstDash val="sysDot"/>
          </a:ln>
        </p:spPr>
        <p:txBody>
          <a:bodyPr wrap="square" lIns="0" tIns="0" rIns="0" bIns="0" rtlCol="0"/>
          <a:lstStyle/>
          <a:p>
            <a:endParaRPr sz="2400"/>
          </a:p>
        </p:txBody>
      </p:sp>
      <p:sp>
        <p:nvSpPr>
          <p:cNvPr id="44" name="object 37">
            <a:extLst>
              <a:ext uri="{FF2B5EF4-FFF2-40B4-BE49-F238E27FC236}">
                <a16:creationId xmlns:a16="http://schemas.microsoft.com/office/drawing/2014/main" xmlns="" id="{2B8A68E4-D4A0-904A-9AA8-87CBA2EBEB23}"/>
              </a:ext>
            </a:extLst>
          </p:cNvPr>
          <p:cNvSpPr/>
          <p:nvPr/>
        </p:nvSpPr>
        <p:spPr>
          <a:xfrm>
            <a:off x="9072423" y="4173406"/>
            <a:ext cx="88900" cy="77892"/>
          </a:xfrm>
          <a:custGeom>
            <a:avLst/>
            <a:gdLst/>
            <a:ahLst/>
            <a:cxnLst/>
            <a:rect l="l" t="t" r="r" b="b"/>
            <a:pathLst>
              <a:path w="66675" h="58420">
                <a:moveTo>
                  <a:pt x="49250" y="0"/>
                </a:moveTo>
                <a:lnTo>
                  <a:pt x="0" y="46278"/>
                </a:lnTo>
                <a:lnTo>
                  <a:pt x="66573" y="57911"/>
                </a:lnTo>
                <a:lnTo>
                  <a:pt x="49250" y="0"/>
                </a:lnTo>
                <a:close/>
              </a:path>
            </a:pathLst>
          </a:custGeom>
          <a:solidFill>
            <a:srgbClr val="53585F"/>
          </a:solidFill>
        </p:spPr>
        <p:txBody>
          <a:bodyPr wrap="square" lIns="0" tIns="0" rIns="0" bIns="0" rtlCol="0"/>
          <a:lstStyle/>
          <a:p>
            <a:endParaRPr sz="2400"/>
          </a:p>
        </p:txBody>
      </p:sp>
      <p:sp>
        <p:nvSpPr>
          <p:cNvPr id="45" name="object 38">
            <a:extLst>
              <a:ext uri="{FF2B5EF4-FFF2-40B4-BE49-F238E27FC236}">
                <a16:creationId xmlns:a16="http://schemas.microsoft.com/office/drawing/2014/main" xmlns="" id="{C5A4D8CC-3032-EB4F-8DBF-01EED214747B}"/>
              </a:ext>
            </a:extLst>
          </p:cNvPr>
          <p:cNvSpPr/>
          <p:nvPr/>
        </p:nvSpPr>
        <p:spPr>
          <a:xfrm>
            <a:off x="3329259" y="4130518"/>
            <a:ext cx="582363" cy="899590"/>
          </a:xfrm>
          <a:custGeom>
            <a:avLst/>
            <a:gdLst/>
            <a:ahLst/>
            <a:cxnLst/>
            <a:rect l="l" t="t" r="r" b="b"/>
            <a:pathLst>
              <a:path w="515619" h="774700">
                <a:moveTo>
                  <a:pt x="0" y="769052"/>
                </a:moveTo>
                <a:lnTo>
                  <a:pt x="506866" y="0"/>
                </a:lnTo>
                <a:lnTo>
                  <a:pt x="515278" y="5544"/>
                </a:lnTo>
                <a:lnTo>
                  <a:pt x="8411" y="774596"/>
                </a:lnTo>
                <a:lnTo>
                  <a:pt x="0" y="769052"/>
                </a:lnTo>
                <a:close/>
              </a:path>
            </a:pathLst>
          </a:custGeom>
          <a:solidFill>
            <a:srgbClr val="53585F"/>
          </a:solidFill>
        </p:spPr>
        <p:txBody>
          <a:bodyPr wrap="square" lIns="0" tIns="0" rIns="0" bIns="0" rtlCol="0"/>
          <a:lstStyle/>
          <a:p>
            <a:endParaRPr sz="2400"/>
          </a:p>
        </p:txBody>
      </p:sp>
      <p:sp>
        <p:nvSpPr>
          <p:cNvPr id="46" name="object 39">
            <a:extLst>
              <a:ext uri="{FF2B5EF4-FFF2-40B4-BE49-F238E27FC236}">
                <a16:creationId xmlns:a16="http://schemas.microsoft.com/office/drawing/2014/main" xmlns="" id="{1D360C58-0D3E-2A4B-994B-4D72AEFC0194}"/>
              </a:ext>
            </a:extLst>
          </p:cNvPr>
          <p:cNvSpPr/>
          <p:nvPr/>
        </p:nvSpPr>
        <p:spPr>
          <a:xfrm>
            <a:off x="2643603" y="3924574"/>
            <a:ext cx="1192449" cy="72601"/>
          </a:xfrm>
          <a:custGeom>
            <a:avLst/>
            <a:gdLst/>
            <a:ahLst/>
            <a:cxnLst/>
            <a:rect l="l" t="t" r="r" b="b"/>
            <a:pathLst>
              <a:path w="1136650" h="102870">
                <a:moveTo>
                  <a:pt x="817" y="0"/>
                </a:moveTo>
                <a:lnTo>
                  <a:pt x="1136209" y="92438"/>
                </a:lnTo>
                <a:lnTo>
                  <a:pt x="1135392" y="102479"/>
                </a:lnTo>
                <a:lnTo>
                  <a:pt x="0" y="10041"/>
                </a:lnTo>
                <a:lnTo>
                  <a:pt x="817" y="0"/>
                </a:lnTo>
                <a:close/>
              </a:path>
            </a:pathLst>
          </a:custGeom>
          <a:solidFill>
            <a:srgbClr val="53585F"/>
          </a:solidFill>
        </p:spPr>
        <p:txBody>
          <a:bodyPr wrap="square" lIns="0" tIns="0" rIns="0" bIns="0" rtlCol="0"/>
          <a:lstStyle/>
          <a:p>
            <a:endParaRPr sz="2400"/>
          </a:p>
        </p:txBody>
      </p:sp>
      <p:sp>
        <p:nvSpPr>
          <p:cNvPr id="47" name="object 40">
            <a:extLst>
              <a:ext uri="{FF2B5EF4-FFF2-40B4-BE49-F238E27FC236}">
                <a16:creationId xmlns:a16="http://schemas.microsoft.com/office/drawing/2014/main" xmlns="" id="{56D4C804-6E02-EE44-8067-182CD81AB2BA}"/>
              </a:ext>
            </a:extLst>
          </p:cNvPr>
          <p:cNvSpPr/>
          <p:nvPr/>
        </p:nvSpPr>
        <p:spPr>
          <a:xfrm>
            <a:off x="3699059" y="3245485"/>
            <a:ext cx="221366" cy="622939"/>
          </a:xfrm>
          <a:custGeom>
            <a:avLst/>
            <a:gdLst/>
            <a:ahLst/>
            <a:cxnLst/>
            <a:rect l="l" t="t" r="r" b="b"/>
            <a:pathLst>
              <a:path w="252730" h="583564">
                <a:moveTo>
                  <a:pt x="9289" y="0"/>
                </a:moveTo>
                <a:lnTo>
                  <a:pt x="252456" y="579416"/>
                </a:lnTo>
                <a:lnTo>
                  <a:pt x="243166" y="583315"/>
                </a:lnTo>
                <a:lnTo>
                  <a:pt x="0" y="3898"/>
                </a:lnTo>
                <a:lnTo>
                  <a:pt x="9289" y="0"/>
                </a:lnTo>
                <a:close/>
              </a:path>
            </a:pathLst>
          </a:custGeom>
          <a:solidFill>
            <a:srgbClr val="53585F"/>
          </a:solidFill>
        </p:spPr>
        <p:txBody>
          <a:bodyPr wrap="square" lIns="0" tIns="0" rIns="0" bIns="0" rtlCol="0"/>
          <a:lstStyle/>
          <a:p>
            <a:endParaRPr sz="2400"/>
          </a:p>
        </p:txBody>
      </p:sp>
      <p:sp>
        <p:nvSpPr>
          <p:cNvPr id="48" name="object 41">
            <a:extLst>
              <a:ext uri="{FF2B5EF4-FFF2-40B4-BE49-F238E27FC236}">
                <a16:creationId xmlns:a16="http://schemas.microsoft.com/office/drawing/2014/main" xmlns="" id="{832E386C-707B-7141-A3AF-CAAE0B4D7D6E}"/>
              </a:ext>
            </a:extLst>
          </p:cNvPr>
          <p:cNvSpPr txBox="1"/>
          <p:nvPr/>
        </p:nvSpPr>
        <p:spPr>
          <a:xfrm>
            <a:off x="2164196" y="5463612"/>
            <a:ext cx="1515533" cy="269304"/>
          </a:xfrm>
          <a:prstGeom prst="rect">
            <a:avLst/>
          </a:prstGeom>
        </p:spPr>
        <p:txBody>
          <a:bodyPr vert="horz" wrap="square" lIns="0" tIns="22860" rIns="0" bIns="0" rtlCol="0">
            <a:spAutoFit/>
          </a:bodyPr>
          <a:lstStyle/>
          <a:p>
            <a:pPr marL="16933">
              <a:spcBef>
                <a:spcPts val="180"/>
              </a:spcBef>
            </a:pPr>
            <a:r>
              <a:rPr sz="1600" b="1" spc="27" dirty="0">
                <a:latin typeface="Arial"/>
                <a:cs typeface="Arial"/>
              </a:rPr>
              <a:t>INPUT</a:t>
            </a:r>
            <a:r>
              <a:rPr sz="1600" b="1" spc="20" dirty="0">
                <a:latin typeface="Arial"/>
                <a:cs typeface="Arial"/>
              </a:rPr>
              <a:t> </a:t>
            </a:r>
            <a:r>
              <a:rPr sz="1600" b="1" spc="33" dirty="0">
                <a:latin typeface="Arial"/>
                <a:cs typeface="Arial"/>
              </a:rPr>
              <a:t>GRAPH</a:t>
            </a:r>
            <a:endParaRPr sz="1600" dirty="0">
              <a:latin typeface="Arial"/>
              <a:cs typeface="Arial"/>
            </a:endParaRPr>
          </a:p>
        </p:txBody>
      </p:sp>
      <p:sp>
        <p:nvSpPr>
          <p:cNvPr id="49" name="object 42">
            <a:extLst>
              <a:ext uri="{FF2B5EF4-FFF2-40B4-BE49-F238E27FC236}">
                <a16:creationId xmlns:a16="http://schemas.microsoft.com/office/drawing/2014/main" xmlns="" id="{3D3706A0-9736-234A-98BC-1A634FDACB70}"/>
              </a:ext>
            </a:extLst>
          </p:cNvPr>
          <p:cNvSpPr/>
          <p:nvPr/>
        </p:nvSpPr>
        <p:spPr>
          <a:xfrm>
            <a:off x="2455739" y="3280410"/>
            <a:ext cx="1693" cy="345439"/>
          </a:xfrm>
          <a:custGeom>
            <a:avLst/>
            <a:gdLst/>
            <a:ahLst/>
            <a:cxnLst/>
            <a:rect l="l" t="t" r="r" b="b"/>
            <a:pathLst>
              <a:path w="1269" h="259080">
                <a:moveTo>
                  <a:pt x="0" y="0"/>
                </a:moveTo>
                <a:lnTo>
                  <a:pt x="860" y="253505"/>
                </a:lnTo>
                <a:lnTo>
                  <a:pt x="877" y="258542"/>
                </a:lnTo>
              </a:path>
            </a:pathLst>
          </a:custGeom>
          <a:ln w="10074">
            <a:solidFill>
              <a:srgbClr val="000000"/>
            </a:solidFill>
          </a:ln>
        </p:spPr>
        <p:txBody>
          <a:bodyPr wrap="square" lIns="0" tIns="0" rIns="0" bIns="0" rtlCol="0"/>
          <a:lstStyle/>
          <a:p>
            <a:endParaRPr sz="2400"/>
          </a:p>
        </p:txBody>
      </p:sp>
      <p:sp>
        <p:nvSpPr>
          <p:cNvPr id="50" name="object 43">
            <a:extLst>
              <a:ext uri="{FF2B5EF4-FFF2-40B4-BE49-F238E27FC236}">
                <a16:creationId xmlns:a16="http://schemas.microsoft.com/office/drawing/2014/main" xmlns="" id="{1B2DCD34-C99D-D34A-9474-0B583B647905}"/>
              </a:ext>
            </a:extLst>
          </p:cNvPr>
          <p:cNvSpPr/>
          <p:nvPr/>
        </p:nvSpPr>
        <p:spPr>
          <a:xfrm>
            <a:off x="2416589" y="3618280"/>
            <a:ext cx="81280" cy="81280"/>
          </a:xfrm>
          <a:custGeom>
            <a:avLst/>
            <a:gdLst/>
            <a:ahLst/>
            <a:cxnLst/>
            <a:rect l="l" t="t" r="r" b="b"/>
            <a:pathLst>
              <a:path w="60959" h="60960">
                <a:moveTo>
                  <a:pt x="60445" y="0"/>
                </a:moveTo>
                <a:lnTo>
                  <a:pt x="0" y="203"/>
                </a:lnTo>
                <a:lnTo>
                  <a:pt x="30427" y="60553"/>
                </a:lnTo>
                <a:lnTo>
                  <a:pt x="60445" y="0"/>
                </a:lnTo>
                <a:close/>
              </a:path>
            </a:pathLst>
          </a:custGeom>
          <a:solidFill>
            <a:srgbClr val="000000"/>
          </a:solidFill>
        </p:spPr>
        <p:txBody>
          <a:bodyPr wrap="square" lIns="0" tIns="0" rIns="0" bIns="0" rtlCol="0"/>
          <a:lstStyle/>
          <a:p>
            <a:endParaRPr sz="2400"/>
          </a:p>
        </p:txBody>
      </p:sp>
      <p:sp>
        <p:nvSpPr>
          <p:cNvPr id="51" name="object 44">
            <a:extLst>
              <a:ext uri="{FF2B5EF4-FFF2-40B4-BE49-F238E27FC236}">
                <a16:creationId xmlns:a16="http://schemas.microsoft.com/office/drawing/2014/main" xmlns="" id="{7D001F72-FF2D-4541-A670-BCF162C594EB}"/>
              </a:ext>
            </a:extLst>
          </p:cNvPr>
          <p:cNvSpPr txBox="1"/>
          <p:nvPr/>
        </p:nvSpPr>
        <p:spPr>
          <a:xfrm>
            <a:off x="1899189" y="2981779"/>
            <a:ext cx="1308408" cy="238527"/>
          </a:xfrm>
          <a:prstGeom prst="rect">
            <a:avLst/>
          </a:prstGeom>
        </p:spPr>
        <p:txBody>
          <a:bodyPr vert="horz" wrap="square" lIns="0" tIns="22860" rIns="0" bIns="0" rtlCol="0">
            <a:spAutoFit/>
          </a:bodyPr>
          <a:lstStyle/>
          <a:p>
            <a:pPr marL="16933">
              <a:spcBef>
                <a:spcPts val="180"/>
              </a:spcBef>
            </a:pPr>
            <a:r>
              <a:rPr sz="1400" spc="-33" dirty="0">
                <a:latin typeface="Arial"/>
                <a:cs typeface="Arial"/>
              </a:rPr>
              <a:t>TARGET</a:t>
            </a:r>
            <a:r>
              <a:rPr sz="1400" spc="20" dirty="0">
                <a:latin typeface="Arial"/>
                <a:cs typeface="Arial"/>
              </a:rPr>
              <a:t> NODE</a:t>
            </a:r>
            <a:endParaRPr sz="1400" dirty="0">
              <a:latin typeface="Arial"/>
              <a:cs typeface="Arial"/>
            </a:endParaRPr>
          </a:p>
        </p:txBody>
      </p:sp>
      <p:sp>
        <p:nvSpPr>
          <p:cNvPr id="52" name="object 45">
            <a:extLst>
              <a:ext uri="{FF2B5EF4-FFF2-40B4-BE49-F238E27FC236}">
                <a16:creationId xmlns:a16="http://schemas.microsoft.com/office/drawing/2014/main" xmlns="" id="{5B5FA33C-644D-EC42-A84A-323AA90A490C}"/>
              </a:ext>
            </a:extLst>
          </p:cNvPr>
          <p:cNvSpPr/>
          <p:nvPr/>
        </p:nvSpPr>
        <p:spPr>
          <a:xfrm>
            <a:off x="2645110" y="3236469"/>
            <a:ext cx="953201" cy="576921"/>
          </a:xfrm>
          <a:custGeom>
            <a:avLst/>
            <a:gdLst/>
            <a:ahLst/>
            <a:cxnLst/>
            <a:rect l="l" t="t" r="r" b="b"/>
            <a:pathLst>
              <a:path w="831850" h="489585">
                <a:moveTo>
                  <a:pt x="831223" y="8709"/>
                </a:moveTo>
                <a:lnTo>
                  <a:pt x="5063" y="488966"/>
                </a:lnTo>
                <a:lnTo>
                  <a:pt x="0" y="480256"/>
                </a:lnTo>
                <a:lnTo>
                  <a:pt x="826160" y="0"/>
                </a:lnTo>
                <a:lnTo>
                  <a:pt x="831223" y="8709"/>
                </a:lnTo>
                <a:close/>
              </a:path>
            </a:pathLst>
          </a:custGeom>
          <a:solidFill>
            <a:srgbClr val="53585F"/>
          </a:solidFill>
        </p:spPr>
        <p:txBody>
          <a:bodyPr wrap="square" lIns="0" tIns="0" rIns="0" bIns="0" rtlCol="0"/>
          <a:lstStyle/>
          <a:p>
            <a:endParaRPr sz="2400"/>
          </a:p>
        </p:txBody>
      </p:sp>
      <p:sp>
        <p:nvSpPr>
          <p:cNvPr id="53" name="object 47">
            <a:extLst>
              <a:ext uri="{FF2B5EF4-FFF2-40B4-BE49-F238E27FC236}">
                <a16:creationId xmlns:a16="http://schemas.microsoft.com/office/drawing/2014/main" xmlns="" id="{E74A6A43-FCA7-7547-A8C0-185041A247B3}"/>
              </a:ext>
            </a:extLst>
          </p:cNvPr>
          <p:cNvSpPr txBox="1"/>
          <p:nvPr/>
        </p:nvSpPr>
        <p:spPr>
          <a:xfrm>
            <a:off x="3589355" y="2961879"/>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B</a:t>
            </a:r>
            <a:endParaRPr dirty="0">
              <a:latin typeface="Courier New"/>
              <a:cs typeface="Courier New"/>
            </a:endParaRPr>
          </a:p>
        </p:txBody>
      </p:sp>
      <p:sp>
        <p:nvSpPr>
          <p:cNvPr id="54" name="object 48">
            <a:extLst>
              <a:ext uri="{FF2B5EF4-FFF2-40B4-BE49-F238E27FC236}">
                <a16:creationId xmlns:a16="http://schemas.microsoft.com/office/drawing/2014/main" xmlns="" id="{65D14E88-9CFB-3F4A-9926-37AF51239782}"/>
              </a:ext>
            </a:extLst>
          </p:cNvPr>
          <p:cNvSpPr/>
          <p:nvPr/>
        </p:nvSpPr>
        <p:spPr>
          <a:xfrm>
            <a:off x="2135381" y="4035276"/>
            <a:ext cx="300840" cy="738113"/>
          </a:xfrm>
          <a:custGeom>
            <a:avLst/>
            <a:gdLst/>
            <a:ahLst/>
            <a:cxnLst/>
            <a:rect l="l" t="t" r="r" b="b"/>
            <a:pathLst>
              <a:path w="307340" h="662939">
                <a:moveTo>
                  <a:pt x="307164" y="4152"/>
                </a:moveTo>
                <a:lnTo>
                  <a:pt x="9178" y="662777"/>
                </a:lnTo>
                <a:lnTo>
                  <a:pt x="0" y="658624"/>
                </a:lnTo>
                <a:lnTo>
                  <a:pt x="297985" y="0"/>
                </a:lnTo>
                <a:lnTo>
                  <a:pt x="307164" y="4152"/>
                </a:lnTo>
                <a:close/>
              </a:path>
            </a:pathLst>
          </a:custGeom>
          <a:solidFill>
            <a:srgbClr val="53585F"/>
          </a:solidFill>
        </p:spPr>
        <p:txBody>
          <a:bodyPr wrap="square" lIns="0" tIns="0" rIns="0" bIns="0" rtlCol="0"/>
          <a:lstStyle/>
          <a:p>
            <a:endParaRPr sz="2400"/>
          </a:p>
        </p:txBody>
      </p:sp>
      <p:sp>
        <p:nvSpPr>
          <p:cNvPr id="55" name="object 50">
            <a:extLst>
              <a:ext uri="{FF2B5EF4-FFF2-40B4-BE49-F238E27FC236}">
                <a16:creationId xmlns:a16="http://schemas.microsoft.com/office/drawing/2014/main" xmlns="" id="{956B4BA5-5179-5B45-A0CE-FD01774E1A98}"/>
              </a:ext>
            </a:extLst>
          </p:cNvPr>
          <p:cNvSpPr txBox="1"/>
          <p:nvPr/>
        </p:nvSpPr>
        <p:spPr>
          <a:xfrm>
            <a:off x="2024020" y="4714857"/>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D</a:t>
            </a:r>
            <a:endParaRPr dirty="0">
              <a:latin typeface="Courier New"/>
              <a:cs typeface="Courier New"/>
            </a:endParaRPr>
          </a:p>
        </p:txBody>
      </p:sp>
      <p:sp>
        <p:nvSpPr>
          <p:cNvPr id="56" name="object 52">
            <a:extLst>
              <a:ext uri="{FF2B5EF4-FFF2-40B4-BE49-F238E27FC236}">
                <a16:creationId xmlns:a16="http://schemas.microsoft.com/office/drawing/2014/main" xmlns="" id="{F772D38E-5101-7D46-BEF1-9C5D11E83E8C}"/>
              </a:ext>
            </a:extLst>
          </p:cNvPr>
          <p:cNvSpPr txBox="1"/>
          <p:nvPr/>
        </p:nvSpPr>
        <p:spPr>
          <a:xfrm>
            <a:off x="3255597" y="4979287"/>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E</a:t>
            </a:r>
            <a:endParaRPr dirty="0">
              <a:latin typeface="Courier New"/>
              <a:cs typeface="Courier New"/>
            </a:endParaRPr>
          </a:p>
        </p:txBody>
      </p:sp>
      <p:sp>
        <p:nvSpPr>
          <p:cNvPr id="57" name="object 53">
            <a:extLst>
              <a:ext uri="{FF2B5EF4-FFF2-40B4-BE49-F238E27FC236}">
                <a16:creationId xmlns:a16="http://schemas.microsoft.com/office/drawing/2014/main" xmlns="" id="{C820810B-8F3B-5444-93FF-B9C0ECE5CC33}"/>
              </a:ext>
            </a:extLst>
          </p:cNvPr>
          <p:cNvSpPr/>
          <p:nvPr/>
        </p:nvSpPr>
        <p:spPr>
          <a:xfrm>
            <a:off x="4020876" y="4088967"/>
            <a:ext cx="215053" cy="428413"/>
          </a:xfrm>
          <a:custGeom>
            <a:avLst/>
            <a:gdLst/>
            <a:ahLst/>
            <a:cxnLst/>
            <a:rect l="l" t="t" r="r" b="b"/>
            <a:pathLst>
              <a:path w="161289" h="321310">
                <a:moveTo>
                  <a:pt x="9083" y="0"/>
                </a:moveTo>
                <a:lnTo>
                  <a:pt x="161065" y="316788"/>
                </a:lnTo>
                <a:lnTo>
                  <a:pt x="151981" y="321146"/>
                </a:lnTo>
                <a:lnTo>
                  <a:pt x="0" y="4357"/>
                </a:lnTo>
                <a:lnTo>
                  <a:pt x="9083" y="0"/>
                </a:lnTo>
                <a:close/>
              </a:path>
            </a:pathLst>
          </a:custGeom>
          <a:solidFill>
            <a:srgbClr val="53585F"/>
          </a:solidFill>
        </p:spPr>
        <p:txBody>
          <a:bodyPr wrap="square" lIns="0" tIns="0" rIns="0" bIns="0" rtlCol="0"/>
          <a:lstStyle/>
          <a:p>
            <a:endParaRPr sz="2400"/>
          </a:p>
        </p:txBody>
      </p:sp>
      <p:sp>
        <p:nvSpPr>
          <p:cNvPr id="58" name="object 55">
            <a:extLst>
              <a:ext uri="{FF2B5EF4-FFF2-40B4-BE49-F238E27FC236}">
                <a16:creationId xmlns:a16="http://schemas.microsoft.com/office/drawing/2014/main" xmlns="" id="{E2E42A03-0ECE-DD44-A035-59E363286B08}"/>
              </a:ext>
            </a:extLst>
          </p:cNvPr>
          <p:cNvSpPr txBox="1"/>
          <p:nvPr/>
        </p:nvSpPr>
        <p:spPr>
          <a:xfrm>
            <a:off x="4182889" y="4479402"/>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F</a:t>
            </a:r>
            <a:endParaRPr dirty="0">
              <a:latin typeface="Courier New"/>
              <a:cs typeface="Courier New"/>
            </a:endParaRPr>
          </a:p>
        </p:txBody>
      </p:sp>
      <p:sp>
        <p:nvSpPr>
          <p:cNvPr id="59" name="object 57">
            <a:extLst>
              <a:ext uri="{FF2B5EF4-FFF2-40B4-BE49-F238E27FC236}">
                <a16:creationId xmlns:a16="http://schemas.microsoft.com/office/drawing/2014/main" xmlns="" id="{AF0669D9-B8C6-204C-9FB6-F29F589C13E6}"/>
              </a:ext>
            </a:extLst>
          </p:cNvPr>
          <p:cNvSpPr txBox="1"/>
          <p:nvPr/>
        </p:nvSpPr>
        <p:spPr>
          <a:xfrm>
            <a:off x="3901507" y="3854368"/>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C</a:t>
            </a:r>
            <a:endParaRPr dirty="0">
              <a:latin typeface="Courier New"/>
              <a:cs typeface="Courier New"/>
            </a:endParaRPr>
          </a:p>
        </p:txBody>
      </p:sp>
      <p:sp>
        <p:nvSpPr>
          <p:cNvPr id="60" name="object 63">
            <a:extLst>
              <a:ext uri="{FF2B5EF4-FFF2-40B4-BE49-F238E27FC236}">
                <a16:creationId xmlns:a16="http://schemas.microsoft.com/office/drawing/2014/main" xmlns="" id="{B963AA6A-4C65-FB45-96F2-2971978B0A1E}"/>
              </a:ext>
            </a:extLst>
          </p:cNvPr>
          <p:cNvSpPr txBox="1"/>
          <p:nvPr/>
        </p:nvSpPr>
        <p:spPr>
          <a:xfrm>
            <a:off x="7246462" y="3881810"/>
            <a:ext cx="955049" cy="470343"/>
          </a:xfrm>
          <a:prstGeom prst="rect">
            <a:avLst/>
          </a:prstGeom>
        </p:spPr>
        <p:txBody>
          <a:bodyPr vert="horz" wrap="square" lIns="0" tIns="18627" rIns="0" bIns="0" rtlCol="0">
            <a:spAutoFit/>
          </a:bodyPr>
          <a:lstStyle/>
          <a:p>
            <a:pPr marL="16933">
              <a:spcBef>
                <a:spcPts val="147"/>
              </a:spcBef>
              <a:tabLst>
                <a:tab pos="987189" algn="l"/>
              </a:tabLst>
            </a:pPr>
            <a:r>
              <a:rPr sz="1467" u="heavy" dirty="0">
                <a:uFill>
                  <a:solidFill>
                    <a:srgbClr val="53585F"/>
                  </a:solidFill>
                </a:uFill>
                <a:latin typeface="Times New Roman"/>
                <a:cs typeface="Times New Roman"/>
              </a:rPr>
              <a:t> 	</a:t>
            </a:r>
            <a:r>
              <a:rPr sz="1467" dirty="0">
                <a:latin typeface="Times New Roman"/>
                <a:cs typeface="Times New Roman"/>
              </a:rPr>
              <a:t> </a:t>
            </a:r>
            <a:r>
              <a:rPr sz="1467" spc="-140" dirty="0">
                <a:latin typeface="Times New Roman"/>
                <a:cs typeface="Times New Roman"/>
              </a:rPr>
              <a:t> </a:t>
            </a:r>
            <a:endParaRPr sz="1467" dirty="0">
              <a:latin typeface="Courier New"/>
              <a:cs typeface="Courier New"/>
            </a:endParaRPr>
          </a:p>
        </p:txBody>
      </p:sp>
      <p:sp>
        <p:nvSpPr>
          <p:cNvPr id="61" name="object 67">
            <a:extLst>
              <a:ext uri="{FF2B5EF4-FFF2-40B4-BE49-F238E27FC236}">
                <a16:creationId xmlns:a16="http://schemas.microsoft.com/office/drawing/2014/main" xmlns="" id="{A09A83F9-5D9B-B640-80B1-3E02B19B6C80}"/>
              </a:ext>
            </a:extLst>
          </p:cNvPr>
          <p:cNvSpPr txBox="1"/>
          <p:nvPr/>
        </p:nvSpPr>
        <p:spPr>
          <a:xfrm>
            <a:off x="2397043" y="3733481"/>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A</a:t>
            </a:r>
            <a:endParaRPr dirty="0">
              <a:latin typeface="Courier New"/>
              <a:cs typeface="Courier New"/>
            </a:endParaRPr>
          </a:p>
        </p:txBody>
      </p:sp>
      <p:sp>
        <p:nvSpPr>
          <p:cNvPr id="62" name="object 68">
            <a:extLst>
              <a:ext uri="{FF2B5EF4-FFF2-40B4-BE49-F238E27FC236}">
                <a16:creationId xmlns:a16="http://schemas.microsoft.com/office/drawing/2014/main" xmlns="" id="{74F85428-1DA0-AE4C-9FE1-29A507F30498}"/>
              </a:ext>
            </a:extLst>
          </p:cNvPr>
          <p:cNvSpPr/>
          <p:nvPr/>
        </p:nvSpPr>
        <p:spPr>
          <a:xfrm>
            <a:off x="9140977" y="3073327"/>
            <a:ext cx="796713" cy="73659"/>
          </a:xfrm>
          <a:custGeom>
            <a:avLst/>
            <a:gdLst/>
            <a:ahLst/>
            <a:cxnLst/>
            <a:rect l="l" t="t" r="r" b="b"/>
            <a:pathLst>
              <a:path w="597535" h="55244">
                <a:moveTo>
                  <a:pt x="0" y="0"/>
                </a:moveTo>
                <a:lnTo>
                  <a:pt x="5015" y="463"/>
                </a:lnTo>
                <a:lnTo>
                  <a:pt x="597396" y="55241"/>
                </a:lnTo>
              </a:path>
            </a:pathLst>
          </a:custGeom>
          <a:ln w="10074">
            <a:solidFill>
              <a:srgbClr val="53585F"/>
            </a:solidFill>
            <a:prstDash val="sysDot"/>
          </a:ln>
        </p:spPr>
        <p:txBody>
          <a:bodyPr wrap="square" lIns="0" tIns="0" rIns="0" bIns="0" rtlCol="0"/>
          <a:lstStyle/>
          <a:p>
            <a:endParaRPr sz="2400"/>
          </a:p>
        </p:txBody>
      </p:sp>
      <p:sp>
        <p:nvSpPr>
          <p:cNvPr id="63" name="object 69">
            <a:extLst>
              <a:ext uri="{FF2B5EF4-FFF2-40B4-BE49-F238E27FC236}">
                <a16:creationId xmlns:a16="http://schemas.microsoft.com/office/drawing/2014/main" xmlns="" id="{47A8A517-86EE-AD4C-B7BB-3B7AE03392EB}"/>
              </a:ext>
            </a:extLst>
          </p:cNvPr>
          <p:cNvSpPr/>
          <p:nvPr/>
        </p:nvSpPr>
        <p:spPr>
          <a:xfrm>
            <a:off x="9067409" y="3033828"/>
            <a:ext cx="84667" cy="80433"/>
          </a:xfrm>
          <a:custGeom>
            <a:avLst/>
            <a:gdLst/>
            <a:ahLst/>
            <a:cxnLst/>
            <a:rect l="l" t="t" r="r" b="b"/>
            <a:pathLst>
              <a:path w="63500" h="60325">
                <a:moveTo>
                  <a:pt x="62966" y="0"/>
                </a:moveTo>
                <a:lnTo>
                  <a:pt x="0" y="24523"/>
                </a:lnTo>
                <a:lnTo>
                  <a:pt x="57404" y="60185"/>
                </a:lnTo>
                <a:lnTo>
                  <a:pt x="62966" y="0"/>
                </a:lnTo>
                <a:close/>
              </a:path>
            </a:pathLst>
          </a:custGeom>
          <a:solidFill>
            <a:srgbClr val="53585F"/>
          </a:solidFill>
        </p:spPr>
        <p:txBody>
          <a:bodyPr wrap="square" lIns="0" tIns="0" rIns="0" bIns="0" rtlCol="0"/>
          <a:lstStyle/>
          <a:p>
            <a:endParaRPr sz="2400"/>
          </a:p>
        </p:txBody>
      </p:sp>
      <p:sp>
        <p:nvSpPr>
          <p:cNvPr id="64" name="object 70">
            <a:extLst>
              <a:ext uri="{FF2B5EF4-FFF2-40B4-BE49-F238E27FC236}">
                <a16:creationId xmlns:a16="http://schemas.microsoft.com/office/drawing/2014/main" xmlns="" id="{E5EB3CAD-7386-9C47-AC03-675275A270EA}"/>
              </a:ext>
            </a:extLst>
          </p:cNvPr>
          <p:cNvSpPr/>
          <p:nvPr/>
        </p:nvSpPr>
        <p:spPr>
          <a:xfrm>
            <a:off x="9588233" y="5457982"/>
            <a:ext cx="275496" cy="274756"/>
          </a:xfrm>
          <a:prstGeom prst="rect">
            <a:avLst/>
          </a:prstGeom>
          <a:blipFill>
            <a:blip r:embed="rId8" cstate="print"/>
            <a:stretch>
              <a:fillRect/>
            </a:stretch>
          </a:blipFill>
        </p:spPr>
        <p:txBody>
          <a:bodyPr wrap="square" lIns="0" tIns="0" rIns="0" bIns="0" rtlCol="0"/>
          <a:lstStyle/>
          <a:p>
            <a:endParaRPr sz="2400"/>
          </a:p>
        </p:txBody>
      </p:sp>
      <p:sp>
        <p:nvSpPr>
          <p:cNvPr id="65" name="object 71">
            <a:extLst>
              <a:ext uri="{FF2B5EF4-FFF2-40B4-BE49-F238E27FC236}">
                <a16:creationId xmlns:a16="http://schemas.microsoft.com/office/drawing/2014/main" xmlns="" id="{C6AF02E0-762C-7842-AE64-671394429102}"/>
              </a:ext>
            </a:extLst>
          </p:cNvPr>
          <p:cNvSpPr txBox="1"/>
          <p:nvPr/>
        </p:nvSpPr>
        <p:spPr>
          <a:xfrm>
            <a:off x="9650713" y="5426000"/>
            <a:ext cx="147319" cy="244576"/>
          </a:xfrm>
          <a:prstGeom prst="rect">
            <a:avLst/>
          </a:prstGeom>
        </p:spPr>
        <p:txBody>
          <a:bodyPr vert="horz" wrap="square" lIns="0" tIns="18627" rIns="0" bIns="0" rtlCol="0">
            <a:spAutoFit/>
          </a:bodyPr>
          <a:lstStyle/>
          <a:p>
            <a:pPr marL="16933">
              <a:spcBef>
                <a:spcPts val="147"/>
              </a:spcBef>
            </a:pPr>
            <a:r>
              <a:rPr sz="1467" b="1" spc="7" dirty="0">
                <a:latin typeface="Courier New"/>
                <a:cs typeface="Courier New"/>
              </a:rPr>
              <a:t>A</a:t>
            </a:r>
            <a:endParaRPr sz="1467">
              <a:latin typeface="Courier New"/>
              <a:cs typeface="Courier New"/>
            </a:endParaRPr>
          </a:p>
        </p:txBody>
      </p:sp>
      <p:sp>
        <p:nvSpPr>
          <p:cNvPr id="66" name="object 72">
            <a:extLst>
              <a:ext uri="{FF2B5EF4-FFF2-40B4-BE49-F238E27FC236}">
                <a16:creationId xmlns:a16="http://schemas.microsoft.com/office/drawing/2014/main" xmlns="" id="{E1C3E316-266D-AC47-B90A-C9F17C3F025F}"/>
              </a:ext>
            </a:extLst>
          </p:cNvPr>
          <p:cNvSpPr/>
          <p:nvPr/>
        </p:nvSpPr>
        <p:spPr>
          <a:xfrm>
            <a:off x="9737462" y="2568634"/>
            <a:ext cx="275484" cy="274756"/>
          </a:xfrm>
          <a:prstGeom prst="rect">
            <a:avLst/>
          </a:prstGeom>
          <a:blipFill>
            <a:blip r:embed="rId9" cstate="print"/>
            <a:stretch>
              <a:fillRect/>
            </a:stretch>
          </a:blipFill>
        </p:spPr>
        <p:txBody>
          <a:bodyPr wrap="square" lIns="0" tIns="0" rIns="0" bIns="0" rtlCol="0"/>
          <a:lstStyle/>
          <a:p>
            <a:endParaRPr sz="2400"/>
          </a:p>
        </p:txBody>
      </p:sp>
      <p:sp>
        <p:nvSpPr>
          <p:cNvPr id="67" name="object 73">
            <a:extLst>
              <a:ext uri="{FF2B5EF4-FFF2-40B4-BE49-F238E27FC236}">
                <a16:creationId xmlns:a16="http://schemas.microsoft.com/office/drawing/2014/main" xmlns="" id="{09CC50A8-C607-0F42-92EA-BE310596ECB1}"/>
              </a:ext>
            </a:extLst>
          </p:cNvPr>
          <p:cNvSpPr txBox="1"/>
          <p:nvPr/>
        </p:nvSpPr>
        <p:spPr>
          <a:xfrm>
            <a:off x="9798473" y="2537971"/>
            <a:ext cx="147319" cy="244576"/>
          </a:xfrm>
          <a:prstGeom prst="rect">
            <a:avLst/>
          </a:prstGeom>
        </p:spPr>
        <p:txBody>
          <a:bodyPr vert="horz" wrap="square" lIns="0" tIns="18627" rIns="0" bIns="0" rtlCol="0">
            <a:spAutoFit/>
          </a:bodyPr>
          <a:lstStyle/>
          <a:p>
            <a:pPr marL="16933">
              <a:spcBef>
                <a:spcPts val="147"/>
              </a:spcBef>
            </a:pPr>
            <a:r>
              <a:rPr sz="1467" b="1" spc="7" dirty="0">
                <a:latin typeface="Courier New"/>
                <a:cs typeface="Courier New"/>
              </a:rPr>
              <a:t>A</a:t>
            </a:r>
            <a:endParaRPr sz="1467">
              <a:latin typeface="Courier New"/>
              <a:cs typeface="Courier New"/>
            </a:endParaRPr>
          </a:p>
        </p:txBody>
      </p:sp>
      <p:sp>
        <p:nvSpPr>
          <p:cNvPr id="68" name="object 74">
            <a:extLst>
              <a:ext uri="{FF2B5EF4-FFF2-40B4-BE49-F238E27FC236}">
                <a16:creationId xmlns:a16="http://schemas.microsoft.com/office/drawing/2014/main" xmlns="" id="{D4D3AF61-C348-2B46-BB3A-0A279EFA8D3F}"/>
              </a:ext>
            </a:extLst>
          </p:cNvPr>
          <p:cNvSpPr/>
          <p:nvPr/>
        </p:nvSpPr>
        <p:spPr>
          <a:xfrm>
            <a:off x="9744020" y="3006835"/>
            <a:ext cx="275496" cy="274756"/>
          </a:xfrm>
          <a:prstGeom prst="rect">
            <a:avLst/>
          </a:prstGeom>
          <a:blipFill>
            <a:blip r:embed="rId10" cstate="print"/>
            <a:stretch>
              <a:fillRect/>
            </a:stretch>
          </a:blipFill>
        </p:spPr>
        <p:txBody>
          <a:bodyPr wrap="square" lIns="0" tIns="0" rIns="0" bIns="0" rtlCol="0"/>
          <a:lstStyle/>
          <a:p>
            <a:endParaRPr sz="2400"/>
          </a:p>
        </p:txBody>
      </p:sp>
      <p:sp>
        <p:nvSpPr>
          <p:cNvPr id="69" name="object 75">
            <a:extLst>
              <a:ext uri="{FF2B5EF4-FFF2-40B4-BE49-F238E27FC236}">
                <a16:creationId xmlns:a16="http://schemas.microsoft.com/office/drawing/2014/main" xmlns="" id="{C05282B0-BABD-D54D-9522-58E24E0ED877}"/>
              </a:ext>
            </a:extLst>
          </p:cNvPr>
          <p:cNvSpPr txBox="1"/>
          <p:nvPr/>
        </p:nvSpPr>
        <p:spPr>
          <a:xfrm>
            <a:off x="9798473" y="2981252"/>
            <a:ext cx="147319" cy="244576"/>
          </a:xfrm>
          <a:prstGeom prst="rect">
            <a:avLst/>
          </a:prstGeom>
        </p:spPr>
        <p:txBody>
          <a:bodyPr vert="horz" wrap="square" lIns="0" tIns="18627" rIns="0" bIns="0" rtlCol="0">
            <a:spAutoFit/>
          </a:bodyPr>
          <a:lstStyle/>
          <a:p>
            <a:pPr marL="16933">
              <a:spcBef>
                <a:spcPts val="147"/>
              </a:spcBef>
            </a:pPr>
            <a:r>
              <a:rPr sz="1467" b="1" spc="7" dirty="0">
                <a:latin typeface="Courier New"/>
                <a:cs typeface="Courier New"/>
              </a:rPr>
              <a:t>C</a:t>
            </a:r>
            <a:endParaRPr sz="1467">
              <a:latin typeface="Courier New"/>
              <a:cs typeface="Courier New"/>
            </a:endParaRPr>
          </a:p>
        </p:txBody>
      </p:sp>
      <p:sp>
        <p:nvSpPr>
          <p:cNvPr id="70" name="object 76">
            <a:extLst>
              <a:ext uri="{FF2B5EF4-FFF2-40B4-BE49-F238E27FC236}">
                <a16:creationId xmlns:a16="http://schemas.microsoft.com/office/drawing/2014/main" xmlns="" id="{A4287554-892C-E94C-9C34-807510E7CDDC}"/>
              </a:ext>
            </a:extLst>
          </p:cNvPr>
          <p:cNvSpPr/>
          <p:nvPr/>
        </p:nvSpPr>
        <p:spPr>
          <a:xfrm>
            <a:off x="9558769" y="4662712"/>
            <a:ext cx="275496" cy="274753"/>
          </a:xfrm>
          <a:prstGeom prst="rect">
            <a:avLst/>
          </a:prstGeom>
          <a:blipFill>
            <a:blip r:embed="rId11" cstate="print"/>
            <a:stretch>
              <a:fillRect/>
            </a:stretch>
          </a:blipFill>
        </p:spPr>
        <p:txBody>
          <a:bodyPr wrap="square" lIns="0" tIns="0" rIns="0" bIns="0" rtlCol="0"/>
          <a:lstStyle/>
          <a:p>
            <a:endParaRPr sz="2400"/>
          </a:p>
        </p:txBody>
      </p:sp>
      <p:sp>
        <p:nvSpPr>
          <p:cNvPr id="71" name="object 77">
            <a:extLst>
              <a:ext uri="{FF2B5EF4-FFF2-40B4-BE49-F238E27FC236}">
                <a16:creationId xmlns:a16="http://schemas.microsoft.com/office/drawing/2014/main" xmlns="" id="{9A8D26E3-6540-5F40-B2EB-54BDDACBF3E6}"/>
              </a:ext>
            </a:extLst>
          </p:cNvPr>
          <p:cNvSpPr txBox="1"/>
          <p:nvPr/>
        </p:nvSpPr>
        <p:spPr>
          <a:xfrm>
            <a:off x="9623839" y="4646903"/>
            <a:ext cx="147319" cy="244576"/>
          </a:xfrm>
          <a:prstGeom prst="rect">
            <a:avLst/>
          </a:prstGeom>
        </p:spPr>
        <p:txBody>
          <a:bodyPr vert="horz" wrap="square" lIns="0" tIns="18627" rIns="0" bIns="0" rtlCol="0">
            <a:spAutoFit/>
          </a:bodyPr>
          <a:lstStyle/>
          <a:p>
            <a:pPr marL="16933">
              <a:spcBef>
                <a:spcPts val="147"/>
              </a:spcBef>
            </a:pPr>
            <a:r>
              <a:rPr sz="1467" b="1" spc="7" dirty="0">
                <a:latin typeface="Courier New"/>
                <a:cs typeface="Courier New"/>
              </a:rPr>
              <a:t>F</a:t>
            </a:r>
            <a:endParaRPr sz="1467">
              <a:latin typeface="Courier New"/>
              <a:cs typeface="Courier New"/>
            </a:endParaRPr>
          </a:p>
        </p:txBody>
      </p:sp>
      <p:sp>
        <p:nvSpPr>
          <p:cNvPr id="72" name="object 78">
            <a:extLst>
              <a:ext uri="{FF2B5EF4-FFF2-40B4-BE49-F238E27FC236}">
                <a16:creationId xmlns:a16="http://schemas.microsoft.com/office/drawing/2014/main" xmlns="" id="{AFCB9DA6-EC4C-8545-BCEC-C42CB8EA38B5}"/>
              </a:ext>
            </a:extLst>
          </p:cNvPr>
          <p:cNvSpPr/>
          <p:nvPr/>
        </p:nvSpPr>
        <p:spPr>
          <a:xfrm>
            <a:off x="9699332" y="3882898"/>
            <a:ext cx="275496" cy="274756"/>
          </a:xfrm>
          <a:prstGeom prst="rect">
            <a:avLst/>
          </a:prstGeom>
          <a:blipFill>
            <a:blip r:embed="rId12" cstate="print"/>
            <a:stretch>
              <a:fillRect/>
            </a:stretch>
          </a:blipFill>
        </p:spPr>
        <p:txBody>
          <a:bodyPr wrap="square" lIns="0" tIns="0" rIns="0" bIns="0" rtlCol="0"/>
          <a:lstStyle/>
          <a:p>
            <a:endParaRPr sz="2400"/>
          </a:p>
        </p:txBody>
      </p:sp>
      <p:sp>
        <p:nvSpPr>
          <p:cNvPr id="73" name="object 79">
            <a:extLst>
              <a:ext uri="{FF2B5EF4-FFF2-40B4-BE49-F238E27FC236}">
                <a16:creationId xmlns:a16="http://schemas.microsoft.com/office/drawing/2014/main" xmlns="" id="{E53167F4-4AC0-C04E-8E72-9D1C9A3B155F}"/>
              </a:ext>
            </a:extLst>
          </p:cNvPr>
          <p:cNvSpPr/>
          <p:nvPr/>
        </p:nvSpPr>
        <p:spPr>
          <a:xfrm>
            <a:off x="9682377" y="4324591"/>
            <a:ext cx="275488" cy="274756"/>
          </a:xfrm>
          <a:prstGeom prst="rect">
            <a:avLst/>
          </a:prstGeom>
          <a:blipFill>
            <a:blip r:embed="rId13" cstate="print"/>
            <a:stretch>
              <a:fillRect/>
            </a:stretch>
          </a:blipFill>
        </p:spPr>
        <p:txBody>
          <a:bodyPr wrap="square" lIns="0" tIns="0" rIns="0" bIns="0" rtlCol="0"/>
          <a:lstStyle/>
          <a:p>
            <a:endParaRPr sz="2400"/>
          </a:p>
        </p:txBody>
      </p:sp>
      <p:sp>
        <p:nvSpPr>
          <p:cNvPr id="74" name="object 80">
            <a:extLst>
              <a:ext uri="{FF2B5EF4-FFF2-40B4-BE49-F238E27FC236}">
                <a16:creationId xmlns:a16="http://schemas.microsoft.com/office/drawing/2014/main" xmlns="" id="{39A17929-E3C6-9D44-A299-7FD245CD8F2C}"/>
              </a:ext>
            </a:extLst>
          </p:cNvPr>
          <p:cNvSpPr txBox="1"/>
          <p:nvPr/>
        </p:nvSpPr>
        <p:spPr>
          <a:xfrm>
            <a:off x="9744743" y="4297649"/>
            <a:ext cx="147319" cy="244576"/>
          </a:xfrm>
          <a:prstGeom prst="rect">
            <a:avLst/>
          </a:prstGeom>
        </p:spPr>
        <p:txBody>
          <a:bodyPr vert="horz" wrap="square" lIns="0" tIns="18627" rIns="0" bIns="0" rtlCol="0">
            <a:spAutoFit/>
          </a:bodyPr>
          <a:lstStyle/>
          <a:p>
            <a:pPr marL="16933">
              <a:spcBef>
                <a:spcPts val="147"/>
              </a:spcBef>
            </a:pPr>
            <a:r>
              <a:rPr sz="1467" b="1" spc="7" dirty="0">
                <a:latin typeface="Courier New"/>
                <a:cs typeface="Courier New"/>
              </a:rPr>
              <a:t>E</a:t>
            </a:r>
            <a:endParaRPr sz="1467">
              <a:latin typeface="Courier New"/>
              <a:cs typeface="Courier New"/>
            </a:endParaRPr>
          </a:p>
        </p:txBody>
      </p:sp>
      <p:sp>
        <p:nvSpPr>
          <p:cNvPr id="75" name="object 81">
            <a:extLst>
              <a:ext uri="{FF2B5EF4-FFF2-40B4-BE49-F238E27FC236}">
                <a16:creationId xmlns:a16="http://schemas.microsoft.com/office/drawing/2014/main" xmlns="" id="{C0AC008D-D466-5740-AAAB-4EEA12AD6587}"/>
              </a:ext>
            </a:extLst>
          </p:cNvPr>
          <p:cNvSpPr/>
          <p:nvPr/>
        </p:nvSpPr>
        <p:spPr>
          <a:xfrm>
            <a:off x="9607639" y="3544231"/>
            <a:ext cx="275496" cy="274760"/>
          </a:xfrm>
          <a:prstGeom prst="rect">
            <a:avLst/>
          </a:prstGeom>
          <a:blipFill>
            <a:blip r:embed="rId8" cstate="print"/>
            <a:stretch>
              <a:fillRect/>
            </a:stretch>
          </a:blipFill>
        </p:spPr>
        <p:txBody>
          <a:bodyPr wrap="square" lIns="0" tIns="0" rIns="0" bIns="0" rtlCol="0"/>
          <a:lstStyle/>
          <a:p>
            <a:endParaRPr sz="2400"/>
          </a:p>
        </p:txBody>
      </p:sp>
      <p:sp>
        <p:nvSpPr>
          <p:cNvPr id="76" name="object 82">
            <a:extLst>
              <a:ext uri="{FF2B5EF4-FFF2-40B4-BE49-F238E27FC236}">
                <a16:creationId xmlns:a16="http://schemas.microsoft.com/office/drawing/2014/main" xmlns="" id="{B662D9E5-AD84-3648-B164-F29B143D2D59}"/>
              </a:ext>
            </a:extLst>
          </p:cNvPr>
          <p:cNvSpPr txBox="1"/>
          <p:nvPr/>
        </p:nvSpPr>
        <p:spPr>
          <a:xfrm>
            <a:off x="9677570" y="3381538"/>
            <a:ext cx="241300" cy="723403"/>
          </a:xfrm>
          <a:prstGeom prst="rect">
            <a:avLst/>
          </a:prstGeom>
        </p:spPr>
        <p:txBody>
          <a:bodyPr vert="horz" wrap="square" lIns="0" tIns="142240" rIns="0" bIns="0" rtlCol="0">
            <a:spAutoFit/>
          </a:bodyPr>
          <a:lstStyle/>
          <a:p>
            <a:pPr marL="16933">
              <a:spcBef>
                <a:spcPts val="1120"/>
              </a:spcBef>
            </a:pPr>
            <a:r>
              <a:rPr sz="1467" b="1" spc="7" dirty="0">
                <a:latin typeface="Courier New"/>
                <a:cs typeface="Courier New"/>
              </a:rPr>
              <a:t>A</a:t>
            </a:r>
            <a:endParaRPr sz="1467">
              <a:latin typeface="Courier New"/>
              <a:cs typeface="Courier New"/>
            </a:endParaRPr>
          </a:p>
          <a:p>
            <a:pPr marL="110911">
              <a:spcBef>
                <a:spcPts val="987"/>
              </a:spcBef>
            </a:pPr>
            <a:r>
              <a:rPr sz="1467" b="1" spc="7" dirty="0">
                <a:latin typeface="Courier New"/>
                <a:cs typeface="Courier New"/>
              </a:rPr>
              <a:t>B</a:t>
            </a:r>
            <a:endParaRPr sz="1467">
              <a:latin typeface="Courier New"/>
              <a:cs typeface="Courier New"/>
            </a:endParaRPr>
          </a:p>
        </p:txBody>
      </p:sp>
      <p:sp>
        <p:nvSpPr>
          <p:cNvPr id="77" name="object 7">
            <a:extLst>
              <a:ext uri="{FF2B5EF4-FFF2-40B4-BE49-F238E27FC236}">
                <a16:creationId xmlns:a16="http://schemas.microsoft.com/office/drawing/2014/main" xmlns="" id="{B6120A3A-9138-0D41-A5F6-F15683FD2093}"/>
              </a:ext>
            </a:extLst>
          </p:cNvPr>
          <p:cNvSpPr/>
          <p:nvPr/>
        </p:nvSpPr>
        <p:spPr>
          <a:xfrm>
            <a:off x="5578649" y="4105042"/>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7" cstate="print"/>
            <a:srcRect/>
            <a:stretch>
              <a:fillRect/>
            </a:stretch>
          </a:blipFill>
        </p:spPr>
        <p:txBody>
          <a:bodyPr wrap="square" lIns="0" tIns="0" rIns="0" bIns="0" rtlCol="0"/>
          <a:lstStyle/>
          <a:p>
            <a:endParaRPr sz="2400"/>
          </a:p>
        </p:txBody>
      </p:sp>
      <p:sp>
        <p:nvSpPr>
          <p:cNvPr id="78" name="object 67">
            <a:extLst>
              <a:ext uri="{FF2B5EF4-FFF2-40B4-BE49-F238E27FC236}">
                <a16:creationId xmlns:a16="http://schemas.microsoft.com/office/drawing/2014/main" xmlns="" id="{5CDE7FE0-3A70-6848-8B4B-2C9860ACAA41}"/>
              </a:ext>
            </a:extLst>
          </p:cNvPr>
          <p:cNvSpPr txBox="1"/>
          <p:nvPr/>
        </p:nvSpPr>
        <p:spPr>
          <a:xfrm>
            <a:off x="5686476" y="4128568"/>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A</a:t>
            </a:r>
            <a:endParaRPr dirty="0">
              <a:latin typeface="Courier New"/>
              <a:cs typeface="Courier New"/>
            </a:endParaRPr>
          </a:p>
        </p:txBody>
      </p:sp>
      <p:sp>
        <p:nvSpPr>
          <p:cNvPr id="79" name="object 7">
            <a:extLst>
              <a:ext uri="{FF2B5EF4-FFF2-40B4-BE49-F238E27FC236}">
                <a16:creationId xmlns:a16="http://schemas.microsoft.com/office/drawing/2014/main" xmlns="" id="{CB79B43D-4DB2-2F44-A430-3B7EB410E588}"/>
              </a:ext>
            </a:extLst>
          </p:cNvPr>
          <p:cNvSpPr/>
          <p:nvPr/>
        </p:nvSpPr>
        <p:spPr>
          <a:xfrm>
            <a:off x="8184346" y="3031809"/>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5"/>
            <a:srcRect/>
            <a:stretch>
              <a:fillRect/>
            </a:stretch>
          </a:blipFill>
        </p:spPr>
        <p:txBody>
          <a:bodyPr wrap="square" lIns="0" tIns="0" rIns="0" bIns="0" rtlCol="0"/>
          <a:lstStyle/>
          <a:p>
            <a:endParaRPr sz="2400"/>
          </a:p>
        </p:txBody>
      </p:sp>
      <p:sp>
        <p:nvSpPr>
          <p:cNvPr id="80" name="object 47">
            <a:extLst>
              <a:ext uri="{FF2B5EF4-FFF2-40B4-BE49-F238E27FC236}">
                <a16:creationId xmlns:a16="http://schemas.microsoft.com/office/drawing/2014/main" xmlns="" id="{0935E660-8988-8045-8976-509F85FA1F02}"/>
              </a:ext>
            </a:extLst>
          </p:cNvPr>
          <p:cNvSpPr txBox="1"/>
          <p:nvPr/>
        </p:nvSpPr>
        <p:spPr>
          <a:xfrm>
            <a:off x="8276852" y="3085500"/>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B</a:t>
            </a:r>
            <a:endParaRPr dirty="0">
              <a:latin typeface="Courier New"/>
              <a:cs typeface="Courier New"/>
            </a:endParaRPr>
          </a:p>
        </p:txBody>
      </p:sp>
      <p:sp>
        <p:nvSpPr>
          <p:cNvPr id="81" name="object 7">
            <a:extLst>
              <a:ext uri="{FF2B5EF4-FFF2-40B4-BE49-F238E27FC236}">
                <a16:creationId xmlns:a16="http://schemas.microsoft.com/office/drawing/2014/main" xmlns="" id="{1D3DBCBF-A1A9-B346-96DE-224C43ADAE05}"/>
              </a:ext>
            </a:extLst>
          </p:cNvPr>
          <p:cNvSpPr/>
          <p:nvPr/>
        </p:nvSpPr>
        <p:spPr>
          <a:xfrm>
            <a:off x="8172486" y="4129410"/>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4"/>
            <a:srcRect/>
            <a:stretch>
              <a:fillRect/>
            </a:stretch>
          </a:blipFill>
        </p:spPr>
        <p:txBody>
          <a:bodyPr wrap="square" lIns="0" tIns="0" rIns="0" bIns="0" rtlCol="0"/>
          <a:lstStyle/>
          <a:p>
            <a:endParaRPr sz="2400"/>
          </a:p>
        </p:txBody>
      </p:sp>
      <p:sp>
        <p:nvSpPr>
          <p:cNvPr id="82" name="object 57">
            <a:extLst>
              <a:ext uri="{FF2B5EF4-FFF2-40B4-BE49-F238E27FC236}">
                <a16:creationId xmlns:a16="http://schemas.microsoft.com/office/drawing/2014/main" xmlns="" id="{85DD679A-60FC-0446-8531-70B79A0796F7}"/>
              </a:ext>
            </a:extLst>
          </p:cNvPr>
          <p:cNvSpPr txBox="1"/>
          <p:nvPr/>
        </p:nvSpPr>
        <p:spPr>
          <a:xfrm>
            <a:off x="8246359" y="4171177"/>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C</a:t>
            </a:r>
            <a:endParaRPr dirty="0">
              <a:latin typeface="Courier New"/>
              <a:cs typeface="Courier New"/>
            </a:endParaRPr>
          </a:p>
        </p:txBody>
      </p:sp>
      <p:sp>
        <p:nvSpPr>
          <p:cNvPr id="83" name="object 7">
            <a:extLst>
              <a:ext uri="{FF2B5EF4-FFF2-40B4-BE49-F238E27FC236}">
                <a16:creationId xmlns:a16="http://schemas.microsoft.com/office/drawing/2014/main" xmlns="" id="{05C26E99-0DC1-C744-A8DE-CD81C445C01C}"/>
              </a:ext>
            </a:extLst>
          </p:cNvPr>
          <p:cNvSpPr/>
          <p:nvPr/>
        </p:nvSpPr>
        <p:spPr>
          <a:xfrm>
            <a:off x="8115719" y="5108905"/>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6"/>
            <a:srcRect/>
            <a:stretch>
              <a:fillRect/>
            </a:stretch>
          </a:blipFill>
        </p:spPr>
        <p:txBody>
          <a:bodyPr wrap="square" lIns="0" tIns="0" rIns="0" bIns="0" rtlCol="0"/>
          <a:lstStyle/>
          <a:p>
            <a:endParaRPr sz="2400" dirty="0"/>
          </a:p>
        </p:txBody>
      </p:sp>
      <p:sp>
        <p:nvSpPr>
          <p:cNvPr id="84" name="object 50">
            <a:extLst>
              <a:ext uri="{FF2B5EF4-FFF2-40B4-BE49-F238E27FC236}">
                <a16:creationId xmlns:a16="http://schemas.microsoft.com/office/drawing/2014/main" xmlns="" id="{8DA941AF-AF82-AF47-B0A9-4BBD4140F2DA}"/>
              </a:ext>
            </a:extLst>
          </p:cNvPr>
          <p:cNvSpPr txBox="1"/>
          <p:nvPr/>
        </p:nvSpPr>
        <p:spPr>
          <a:xfrm>
            <a:off x="8221718" y="5122392"/>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D</a:t>
            </a:r>
            <a:endParaRPr dirty="0">
              <a:latin typeface="Courier New"/>
              <a:cs typeface="Courier New"/>
            </a:endParaRPr>
          </a:p>
        </p:txBody>
      </p:sp>
      <p:cxnSp>
        <p:nvCxnSpPr>
          <p:cNvPr id="167" name="Straight Arrow Connector 166">
            <a:extLst>
              <a:ext uri="{FF2B5EF4-FFF2-40B4-BE49-F238E27FC236}">
                <a16:creationId xmlns:a16="http://schemas.microsoft.com/office/drawing/2014/main" xmlns="" id="{84A3416E-2F33-0F43-B42C-D1B0603994D2}"/>
              </a:ext>
            </a:extLst>
          </p:cNvPr>
          <p:cNvCxnSpPr>
            <a:cxnSpLocks/>
          </p:cNvCxnSpPr>
          <p:nvPr/>
        </p:nvCxnSpPr>
        <p:spPr>
          <a:xfrm flipH="1">
            <a:off x="6628010" y="2409867"/>
            <a:ext cx="678944" cy="1458557"/>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71" name="object 5">
            <a:extLst>
              <a:ext uri="{FF2B5EF4-FFF2-40B4-BE49-F238E27FC236}">
                <a16:creationId xmlns:a16="http://schemas.microsoft.com/office/drawing/2014/main" xmlns="" id="{E97D875B-E701-5B48-A322-023E1BF4DAA8}"/>
              </a:ext>
            </a:extLst>
          </p:cNvPr>
          <p:cNvSpPr txBox="1"/>
          <p:nvPr/>
        </p:nvSpPr>
        <p:spPr>
          <a:xfrm>
            <a:off x="4749433" y="1867724"/>
            <a:ext cx="7091888" cy="436231"/>
          </a:xfrm>
          <a:prstGeom prst="rect">
            <a:avLst/>
          </a:prstGeom>
        </p:spPr>
        <p:txBody>
          <a:bodyPr vert="horz" wrap="square" lIns="0" tIns="8467" rIns="0" bIns="0" rtlCol="0">
            <a:spAutoFit/>
          </a:bodyPr>
          <a:lstStyle/>
          <a:p>
            <a:pPr marL="318339" marR="6773" indent="-302252">
              <a:lnSpc>
                <a:spcPct val="102600"/>
              </a:lnSpc>
              <a:spcBef>
                <a:spcPts val="67"/>
              </a:spcBef>
            </a:pPr>
            <a:r>
              <a:rPr sz="2800" spc="-93" dirty="0">
                <a:cs typeface="Arial"/>
              </a:rPr>
              <a:t>1) </a:t>
            </a:r>
            <a:r>
              <a:rPr sz="2800" spc="-53" dirty="0">
                <a:cs typeface="Arial"/>
              </a:rPr>
              <a:t>Define </a:t>
            </a:r>
            <a:r>
              <a:rPr sz="2800" spc="-67" dirty="0">
                <a:cs typeface="Arial"/>
              </a:rPr>
              <a:t>a </a:t>
            </a:r>
            <a:r>
              <a:rPr sz="2800" spc="7" dirty="0">
                <a:cs typeface="Arial"/>
              </a:rPr>
              <a:t>neighborhood </a:t>
            </a:r>
            <a:r>
              <a:rPr sz="2800" spc="-20" dirty="0">
                <a:cs typeface="Arial"/>
              </a:rPr>
              <a:t>aggregation</a:t>
            </a:r>
            <a:r>
              <a:rPr sz="2800" spc="7" dirty="0">
                <a:cs typeface="Arial"/>
              </a:rPr>
              <a:t> function</a:t>
            </a:r>
            <a:endParaRPr sz="2800" dirty="0">
              <a:cs typeface="Arial"/>
            </a:endParaRPr>
          </a:p>
        </p:txBody>
      </p:sp>
      <p:cxnSp>
        <p:nvCxnSpPr>
          <p:cNvPr id="175" name="Straight Arrow Connector 174">
            <a:extLst>
              <a:ext uri="{FF2B5EF4-FFF2-40B4-BE49-F238E27FC236}">
                <a16:creationId xmlns:a16="http://schemas.microsoft.com/office/drawing/2014/main" xmlns="" id="{4CC75884-0BFE-8E4A-8119-B93CC955691A}"/>
              </a:ext>
            </a:extLst>
          </p:cNvPr>
          <p:cNvCxnSpPr>
            <a:cxnSpLocks/>
          </p:cNvCxnSpPr>
          <p:nvPr/>
        </p:nvCxnSpPr>
        <p:spPr>
          <a:xfrm>
            <a:off x="7278497" y="2427303"/>
            <a:ext cx="1546010" cy="446098"/>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78" name="Straight Arrow Connector 177">
            <a:extLst>
              <a:ext uri="{FF2B5EF4-FFF2-40B4-BE49-F238E27FC236}">
                <a16:creationId xmlns:a16="http://schemas.microsoft.com/office/drawing/2014/main" xmlns="" id="{92C390F6-8ACE-3A48-A4DD-51488C182A9D}"/>
              </a:ext>
            </a:extLst>
          </p:cNvPr>
          <p:cNvCxnSpPr>
            <a:cxnSpLocks/>
          </p:cNvCxnSpPr>
          <p:nvPr/>
        </p:nvCxnSpPr>
        <p:spPr>
          <a:xfrm>
            <a:off x="7345651" y="2460619"/>
            <a:ext cx="1487637" cy="1534517"/>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80" name="Straight Arrow Connector 179">
            <a:extLst>
              <a:ext uri="{FF2B5EF4-FFF2-40B4-BE49-F238E27FC236}">
                <a16:creationId xmlns:a16="http://schemas.microsoft.com/office/drawing/2014/main" xmlns="" id="{7034E96E-7379-9744-A7D5-22E219D2CBBA}"/>
              </a:ext>
            </a:extLst>
          </p:cNvPr>
          <p:cNvCxnSpPr>
            <a:cxnSpLocks/>
          </p:cNvCxnSpPr>
          <p:nvPr/>
        </p:nvCxnSpPr>
        <p:spPr>
          <a:xfrm>
            <a:off x="7316391" y="2450756"/>
            <a:ext cx="1413855" cy="267539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83" name="object 11">
            <a:extLst>
              <a:ext uri="{FF2B5EF4-FFF2-40B4-BE49-F238E27FC236}">
                <a16:creationId xmlns:a16="http://schemas.microsoft.com/office/drawing/2014/main" xmlns="" id="{2344D774-CB5F-634D-AB5C-C85F9B66818F}"/>
              </a:ext>
            </a:extLst>
          </p:cNvPr>
          <p:cNvSpPr txBox="1"/>
          <p:nvPr/>
        </p:nvSpPr>
        <p:spPr>
          <a:xfrm>
            <a:off x="3557767" y="5980004"/>
            <a:ext cx="7414688" cy="423279"/>
          </a:xfrm>
          <a:prstGeom prst="rect">
            <a:avLst/>
          </a:prstGeom>
        </p:spPr>
        <p:txBody>
          <a:bodyPr vert="horz" wrap="square" lIns="0" tIns="49107" rIns="0" bIns="0" rtlCol="0">
            <a:spAutoFit/>
          </a:bodyPr>
          <a:lstStyle/>
          <a:p>
            <a:pPr marL="905911" marR="6773" indent="-888978">
              <a:lnSpc>
                <a:spcPts val="2947"/>
              </a:lnSpc>
              <a:spcBef>
                <a:spcPts val="387"/>
              </a:spcBef>
            </a:pPr>
            <a:r>
              <a:rPr sz="2600" spc="-93" dirty="0">
                <a:latin typeface="Arial"/>
                <a:cs typeface="Arial"/>
              </a:rPr>
              <a:t>2) </a:t>
            </a:r>
            <a:r>
              <a:rPr sz="2800" spc="-53" dirty="0">
                <a:cs typeface="Arial"/>
              </a:rPr>
              <a:t>Define </a:t>
            </a:r>
            <a:r>
              <a:rPr sz="2800" spc="-67" dirty="0">
                <a:cs typeface="Arial"/>
              </a:rPr>
              <a:t>a </a:t>
            </a:r>
            <a:r>
              <a:rPr sz="2800" spc="-27" dirty="0">
                <a:cs typeface="Arial"/>
              </a:rPr>
              <a:t>loss </a:t>
            </a:r>
            <a:r>
              <a:rPr sz="2800" dirty="0">
                <a:cs typeface="Arial"/>
              </a:rPr>
              <a:t>function </a:t>
            </a:r>
            <a:r>
              <a:rPr sz="2800" spc="7" dirty="0">
                <a:cs typeface="Arial"/>
              </a:rPr>
              <a:t>on </a:t>
            </a:r>
            <a:r>
              <a:rPr sz="2800" spc="-7" dirty="0">
                <a:cs typeface="Arial"/>
              </a:rPr>
              <a:t>the </a:t>
            </a:r>
            <a:r>
              <a:rPr sz="2800" spc="7" dirty="0">
                <a:cs typeface="Arial"/>
              </a:rPr>
              <a:t>embeddings,</a:t>
            </a:r>
            <a:r>
              <a:rPr sz="2800" spc="20" dirty="0">
                <a:cs typeface="Arial"/>
              </a:rPr>
              <a:t> </a:t>
            </a:r>
            <a:r>
              <a:rPr sz="2800" b="1" spc="-67" dirty="0">
                <a:cs typeface="Arial"/>
              </a:rPr>
              <a:t>L(</a:t>
            </a:r>
            <a:r>
              <a:rPr sz="2800" b="1" spc="-67" dirty="0" err="1">
                <a:cs typeface="DejaVu Sans"/>
              </a:rPr>
              <a:t>z</a:t>
            </a:r>
            <a:r>
              <a:rPr lang="en-US" sz="2800" b="1" spc="-100" baseline="-17777" dirty="0" err="1">
                <a:cs typeface="DejaVu Sans"/>
              </a:rPr>
              <a:t>v</a:t>
            </a:r>
            <a:r>
              <a:rPr sz="2800" b="1" spc="-67" dirty="0">
                <a:cs typeface="Arial"/>
              </a:rPr>
              <a:t>)</a:t>
            </a:r>
            <a:endParaRPr sz="2800" b="1" dirty="0">
              <a:cs typeface="Arial"/>
            </a:endParaRPr>
          </a:p>
        </p:txBody>
      </p:sp>
      <p:sp>
        <p:nvSpPr>
          <p:cNvPr id="184" name="TextBox 183">
            <a:extLst>
              <a:ext uri="{FF2B5EF4-FFF2-40B4-BE49-F238E27FC236}">
                <a16:creationId xmlns:a16="http://schemas.microsoft.com/office/drawing/2014/main" xmlns="" id="{1B8B37FC-B88F-4C45-93BA-15835C477D3E}"/>
              </a:ext>
            </a:extLst>
          </p:cNvPr>
          <p:cNvSpPr txBox="1"/>
          <p:nvPr/>
        </p:nvSpPr>
        <p:spPr>
          <a:xfrm>
            <a:off x="5042539" y="3982984"/>
            <a:ext cx="498021" cy="523220"/>
          </a:xfrm>
          <a:prstGeom prst="rect">
            <a:avLst/>
          </a:prstGeom>
          <a:noFill/>
        </p:spPr>
        <p:txBody>
          <a:bodyPr wrap="none" rtlCol="0">
            <a:spAutoFit/>
          </a:bodyPr>
          <a:lstStyle/>
          <a:p>
            <a:r>
              <a:rPr lang="en-US" sz="2800" b="1" dirty="0"/>
              <a:t>Z</a:t>
            </a:r>
            <a:r>
              <a:rPr lang="en-US" sz="2800" b="1" baseline="-25000" dirty="0"/>
              <a:t>A</a:t>
            </a:r>
          </a:p>
        </p:txBody>
      </p:sp>
      <p:cxnSp>
        <p:nvCxnSpPr>
          <p:cNvPr id="185" name="Straight Arrow Connector 184">
            <a:extLst>
              <a:ext uri="{FF2B5EF4-FFF2-40B4-BE49-F238E27FC236}">
                <a16:creationId xmlns:a16="http://schemas.microsoft.com/office/drawing/2014/main" xmlns="" id="{CCBB846C-E8FC-384A-A66B-A7A0913455FA}"/>
              </a:ext>
            </a:extLst>
          </p:cNvPr>
          <p:cNvCxnSpPr>
            <a:cxnSpLocks/>
            <a:stCxn id="183" idx="0"/>
          </p:cNvCxnSpPr>
          <p:nvPr/>
        </p:nvCxnSpPr>
        <p:spPr>
          <a:xfrm flipH="1" flipV="1">
            <a:off x="5515471" y="4548852"/>
            <a:ext cx="1749640" cy="1431152"/>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4322987"/>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BE6F2C-7464-F04E-873F-3FAC59A88D31}"/>
              </a:ext>
            </a:extLst>
          </p:cNvPr>
          <p:cNvSpPr>
            <a:spLocks noGrp="1"/>
          </p:cNvSpPr>
          <p:nvPr>
            <p:ph type="title"/>
          </p:nvPr>
        </p:nvSpPr>
        <p:spPr/>
        <p:txBody>
          <a:bodyPr>
            <a:normAutofit fontScale="90000"/>
          </a:bodyPr>
          <a:lstStyle/>
          <a:p>
            <a:pPr algn="ctr"/>
            <a:r>
              <a:rPr lang="en-US" sz="4000" b="1" spc="-253" dirty="0">
                <a:solidFill>
                  <a:srgbClr val="C00000"/>
                </a:solidFill>
              </a:rPr>
              <a:t>Multi-hop Reading Comprehension across Multiple Documents</a:t>
            </a:r>
            <a:r>
              <a:rPr lang="en-US" sz="4000" b="1" dirty="0"/>
              <a:t/>
            </a:r>
            <a:br>
              <a:rPr lang="en-US" sz="4000" b="1" dirty="0"/>
            </a:br>
            <a:r>
              <a:rPr lang="en-US" sz="2700" dirty="0">
                <a:solidFill>
                  <a:schemeClr val="tx2">
                    <a:lumMod val="60000"/>
                    <a:lumOff val="40000"/>
                  </a:schemeClr>
                </a:solidFill>
              </a:rPr>
              <a:t>[Zheng et al. EMNLP’19]</a:t>
            </a:r>
            <a:endParaRPr lang="en-US" sz="2700" dirty="0"/>
          </a:p>
        </p:txBody>
      </p:sp>
      <p:sp>
        <p:nvSpPr>
          <p:cNvPr id="3" name="Slide Number Placeholder 2">
            <a:extLst>
              <a:ext uri="{FF2B5EF4-FFF2-40B4-BE49-F238E27FC236}">
                <a16:creationId xmlns:a16="http://schemas.microsoft.com/office/drawing/2014/main" xmlns="" id="{602FB753-F964-5E46-B3E1-937FC1DD03A2}"/>
              </a:ext>
            </a:extLst>
          </p:cNvPr>
          <p:cNvSpPr>
            <a:spLocks noGrp="1"/>
          </p:cNvSpPr>
          <p:nvPr>
            <p:ph type="sldNum" sz="quarter" idx="12"/>
          </p:nvPr>
        </p:nvSpPr>
        <p:spPr/>
        <p:txBody>
          <a:bodyPr/>
          <a:lstStyle/>
          <a:p>
            <a:fld id="{4C15419E-54D6-8648-ABFB-BEF58E3E877E}" type="slidenum">
              <a:rPr lang="en-US" smtClean="0"/>
              <a:t>170</a:t>
            </a:fld>
            <a:endParaRPr lang="en-US"/>
          </a:p>
        </p:txBody>
      </p:sp>
      <p:pic>
        <p:nvPicPr>
          <p:cNvPr id="4" name="Picture 3">
            <a:extLst>
              <a:ext uri="{FF2B5EF4-FFF2-40B4-BE49-F238E27FC236}">
                <a16:creationId xmlns:a16="http://schemas.microsoft.com/office/drawing/2014/main" xmlns="" id="{812FB7EC-487A-E549-BD07-19544D007C6B}"/>
              </a:ext>
            </a:extLst>
          </p:cNvPr>
          <p:cNvPicPr>
            <a:picLocks noChangeAspect="1"/>
          </p:cNvPicPr>
          <p:nvPr/>
        </p:nvPicPr>
        <p:blipFill>
          <a:blip r:embed="rId3"/>
          <a:stretch>
            <a:fillRect/>
          </a:stretch>
        </p:blipFill>
        <p:spPr>
          <a:xfrm>
            <a:off x="0" y="1770784"/>
            <a:ext cx="12192000" cy="3316432"/>
          </a:xfrm>
          <a:prstGeom prst="rect">
            <a:avLst/>
          </a:prstGeom>
        </p:spPr>
      </p:pic>
      <p:sp>
        <p:nvSpPr>
          <p:cNvPr id="5" name="Rectangle 4">
            <a:extLst>
              <a:ext uri="{FF2B5EF4-FFF2-40B4-BE49-F238E27FC236}">
                <a16:creationId xmlns:a16="http://schemas.microsoft.com/office/drawing/2014/main" xmlns="" id="{A3914C86-DA22-F64F-B45B-EB1580B43DA6}"/>
              </a:ext>
            </a:extLst>
          </p:cNvPr>
          <p:cNvSpPr/>
          <p:nvPr/>
        </p:nvSpPr>
        <p:spPr>
          <a:xfrm>
            <a:off x="696684" y="5943491"/>
            <a:ext cx="10515599" cy="369332"/>
          </a:xfrm>
          <a:prstGeom prst="rect">
            <a:avLst/>
          </a:prstGeom>
        </p:spPr>
        <p:txBody>
          <a:bodyPr wrap="square">
            <a:spAutoFit/>
          </a:bodyPr>
          <a:lstStyle/>
          <a:p>
            <a:r>
              <a:rPr lang="en-US" dirty="0">
                <a:latin typeface="NimbusRomNo9L"/>
              </a:rPr>
              <a:t>Zheng and </a:t>
            </a:r>
            <a:r>
              <a:rPr lang="en-US" dirty="0" err="1">
                <a:latin typeface="NimbusRomNo9L"/>
              </a:rPr>
              <a:t>Kordjamshidi</a:t>
            </a:r>
            <a:r>
              <a:rPr lang="en-US" dirty="0">
                <a:latin typeface="NimbusRomNo9L"/>
              </a:rPr>
              <a:t>. </a:t>
            </a:r>
            <a:r>
              <a:rPr lang="en-US" b="1" dirty="0"/>
              <a:t>SRLGRN: Semantic Role Labeling Graph Reasoning Network</a:t>
            </a:r>
            <a:r>
              <a:rPr lang="en-US" dirty="0">
                <a:latin typeface="NimbusRomNo9L"/>
              </a:rPr>
              <a:t>. EMNLP’20.</a:t>
            </a:r>
            <a:endParaRPr lang="en-US" dirty="0"/>
          </a:p>
        </p:txBody>
      </p:sp>
    </p:spTree>
    <p:extLst>
      <p:ext uri="{BB962C8B-B14F-4D97-AF65-F5344CB8AC3E}">
        <p14:creationId xmlns:p14="http://schemas.microsoft.com/office/powerpoint/2010/main" val="1212210291"/>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BE6F2C-7464-F04E-873F-3FAC59A88D31}"/>
              </a:ext>
            </a:extLst>
          </p:cNvPr>
          <p:cNvSpPr>
            <a:spLocks noGrp="1"/>
          </p:cNvSpPr>
          <p:nvPr>
            <p:ph type="title"/>
          </p:nvPr>
        </p:nvSpPr>
        <p:spPr/>
        <p:txBody>
          <a:bodyPr>
            <a:normAutofit fontScale="90000"/>
          </a:bodyPr>
          <a:lstStyle/>
          <a:p>
            <a:pPr algn="ctr"/>
            <a:r>
              <a:rPr lang="en-US" sz="4000" b="1" spc="-253" dirty="0">
                <a:solidFill>
                  <a:srgbClr val="C00000"/>
                </a:solidFill>
              </a:rPr>
              <a:t>Multi-hop Reading Comprehension across Multiple Documents</a:t>
            </a:r>
            <a:r>
              <a:rPr lang="en-US" sz="4000" b="1" dirty="0"/>
              <a:t/>
            </a:r>
            <a:br>
              <a:rPr lang="en-US" sz="4000" b="1" dirty="0"/>
            </a:br>
            <a:r>
              <a:rPr lang="en-US" sz="2700" dirty="0">
                <a:solidFill>
                  <a:schemeClr val="tx2">
                    <a:lumMod val="60000"/>
                    <a:lumOff val="40000"/>
                  </a:schemeClr>
                </a:solidFill>
              </a:rPr>
              <a:t>[Zheng et al. EMNLP’19]</a:t>
            </a:r>
            <a:endParaRPr lang="en-US" sz="2700" dirty="0"/>
          </a:p>
        </p:txBody>
      </p:sp>
      <p:sp>
        <p:nvSpPr>
          <p:cNvPr id="3" name="Slide Number Placeholder 2">
            <a:extLst>
              <a:ext uri="{FF2B5EF4-FFF2-40B4-BE49-F238E27FC236}">
                <a16:creationId xmlns:a16="http://schemas.microsoft.com/office/drawing/2014/main" xmlns="" id="{602FB753-F964-5E46-B3E1-937FC1DD03A2}"/>
              </a:ext>
            </a:extLst>
          </p:cNvPr>
          <p:cNvSpPr>
            <a:spLocks noGrp="1"/>
          </p:cNvSpPr>
          <p:nvPr>
            <p:ph type="sldNum" sz="quarter" idx="12"/>
          </p:nvPr>
        </p:nvSpPr>
        <p:spPr/>
        <p:txBody>
          <a:bodyPr/>
          <a:lstStyle/>
          <a:p>
            <a:fld id="{4C15419E-54D6-8648-ABFB-BEF58E3E877E}" type="slidenum">
              <a:rPr lang="en-US" smtClean="0"/>
              <a:t>171</a:t>
            </a:fld>
            <a:endParaRPr lang="en-US"/>
          </a:p>
        </p:txBody>
      </p:sp>
      <p:sp>
        <p:nvSpPr>
          <p:cNvPr id="5" name="Rectangle 4">
            <a:extLst>
              <a:ext uri="{FF2B5EF4-FFF2-40B4-BE49-F238E27FC236}">
                <a16:creationId xmlns:a16="http://schemas.microsoft.com/office/drawing/2014/main" xmlns="" id="{A3914C86-DA22-F64F-B45B-EB1580B43DA6}"/>
              </a:ext>
            </a:extLst>
          </p:cNvPr>
          <p:cNvSpPr/>
          <p:nvPr/>
        </p:nvSpPr>
        <p:spPr>
          <a:xfrm>
            <a:off x="696683" y="6427079"/>
            <a:ext cx="10515599" cy="369332"/>
          </a:xfrm>
          <a:prstGeom prst="rect">
            <a:avLst/>
          </a:prstGeom>
        </p:spPr>
        <p:txBody>
          <a:bodyPr wrap="square">
            <a:spAutoFit/>
          </a:bodyPr>
          <a:lstStyle/>
          <a:p>
            <a:r>
              <a:rPr lang="en-US" dirty="0">
                <a:latin typeface="NimbusRomNo9L"/>
              </a:rPr>
              <a:t>Zheng and </a:t>
            </a:r>
            <a:r>
              <a:rPr lang="en-US" dirty="0" err="1">
                <a:latin typeface="NimbusRomNo9L"/>
              </a:rPr>
              <a:t>Kordjamshidi</a:t>
            </a:r>
            <a:r>
              <a:rPr lang="en-US" dirty="0">
                <a:latin typeface="NimbusRomNo9L"/>
              </a:rPr>
              <a:t>. </a:t>
            </a:r>
            <a:r>
              <a:rPr lang="en-US" b="1" dirty="0"/>
              <a:t>SRLGRN: Semantic Role Labeling Graph Reasoning Network</a:t>
            </a:r>
            <a:r>
              <a:rPr lang="en-US" dirty="0">
                <a:latin typeface="NimbusRomNo9L"/>
              </a:rPr>
              <a:t>. EMNLP’20.</a:t>
            </a:r>
            <a:endParaRPr lang="en-US" dirty="0"/>
          </a:p>
        </p:txBody>
      </p:sp>
      <p:pic>
        <p:nvPicPr>
          <p:cNvPr id="7" name="Picture 6">
            <a:extLst>
              <a:ext uri="{FF2B5EF4-FFF2-40B4-BE49-F238E27FC236}">
                <a16:creationId xmlns:a16="http://schemas.microsoft.com/office/drawing/2014/main" xmlns="" id="{7074BE51-6F76-D346-A661-62E9F934AD7B}"/>
              </a:ext>
            </a:extLst>
          </p:cNvPr>
          <p:cNvPicPr>
            <a:picLocks noChangeAspect="1"/>
          </p:cNvPicPr>
          <p:nvPr/>
        </p:nvPicPr>
        <p:blipFill>
          <a:blip r:embed="rId3"/>
          <a:stretch>
            <a:fillRect/>
          </a:stretch>
        </p:blipFill>
        <p:spPr>
          <a:xfrm>
            <a:off x="67377" y="1488685"/>
            <a:ext cx="11839074" cy="3487897"/>
          </a:xfrm>
          <a:prstGeom prst="rect">
            <a:avLst/>
          </a:prstGeom>
        </p:spPr>
      </p:pic>
      <p:sp>
        <p:nvSpPr>
          <p:cNvPr id="8" name="Rounded Rectangle 7">
            <a:extLst>
              <a:ext uri="{FF2B5EF4-FFF2-40B4-BE49-F238E27FC236}">
                <a16:creationId xmlns:a16="http://schemas.microsoft.com/office/drawing/2014/main" xmlns="" id="{CE3409AF-5D84-1347-86EA-C1C839D58A21}"/>
              </a:ext>
            </a:extLst>
          </p:cNvPr>
          <p:cNvSpPr/>
          <p:nvPr/>
        </p:nvSpPr>
        <p:spPr>
          <a:xfrm>
            <a:off x="404260" y="5313145"/>
            <a:ext cx="292423" cy="144379"/>
          </a:xfrm>
          <a:prstGeom prst="roundRect">
            <a:avLst/>
          </a:prstGeom>
          <a:noFill/>
          <a:ln>
            <a:solidFill>
              <a:srgbClr val="5982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9E069161-FD1E-7B49-A01C-E80DAB425762}"/>
              </a:ext>
            </a:extLst>
          </p:cNvPr>
          <p:cNvSpPr txBox="1"/>
          <p:nvPr/>
        </p:nvSpPr>
        <p:spPr>
          <a:xfrm>
            <a:off x="696683" y="5224936"/>
            <a:ext cx="4356385" cy="338554"/>
          </a:xfrm>
          <a:prstGeom prst="rect">
            <a:avLst/>
          </a:prstGeom>
          <a:noFill/>
        </p:spPr>
        <p:txBody>
          <a:bodyPr wrap="none" rtlCol="0">
            <a:spAutoFit/>
          </a:bodyPr>
          <a:lstStyle/>
          <a:p>
            <a:r>
              <a:rPr lang="en-US" sz="1600" dirty="0"/>
              <a:t>Argument nodes (with argument phrase and type)</a:t>
            </a:r>
          </a:p>
        </p:txBody>
      </p:sp>
      <p:sp>
        <p:nvSpPr>
          <p:cNvPr id="10" name="Rounded Rectangle 9">
            <a:extLst>
              <a:ext uri="{FF2B5EF4-FFF2-40B4-BE49-F238E27FC236}">
                <a16:creationId xmlns:a16="http://schemas.microsoft.com/office/drawing/2014/main" xmlns="" id="{9E5B152E-D7F9-0645-80B8-0E725D87521B}"/>
              </a:ext>
            </a:extLst>
          </p:cNvPr>
          <p:cNvSpPr/>
          <p:nvPr/>
        </p:nvSpPr>
        <p:spPr>
          <a:xfrm>
            <a:off x="398550" y="5961160"/>
            <a:ext cx="292423" cy="144379"/>
          </a:xfrm>
          <a:prstGeom prst="roundRect">
            <a:avLst/>
          </a:prstGeom>
          <a:noFill/>
          <a:ln>
            <a:solidFill>
              <a:srgbClr val="F8C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615B0197-4ECF-BD4F-9430-CDE9B69EF5C5}"/>
              </a:ext>
            </a:extLst>
          </p:cNvPr>
          <p:cNvSpPr txBox="1"/>
          <p:nvPr/>
        </p:nvSpPr>
        <p:spPr>
          <a:xfrm>
            <a:off x="690973" y="5858786"/>
            <a:ext cx="4878964" cy="369332"/>
          </a:xfrm>
          <a:prstGeom prst="rect">
            <a:avLst/>
          </a:prstGeom>
          <a:noFill/>
        </p:spPr>
        <p:txBody>
          <a:bodyPr wrap="none" rtlCol="0">
            <a:spAutoFit/>
          </a:bodyPr>
          <a:lstStyle/>
          <a:p>
            <a:r>
              <a:rPr lang="en-US" dirty="0"/>
              <a:t>SRL argument-predicate sub-graphs for sentences </a:t>
            </a:r>
            <a:endParaRPr lang="en-US" sz="1600" dirty="0"/>
          </a:p>
        </p:txBody>
      </p:sp>
      <p:cxnSp>
        <p:nvCxnSpPr>
          <p:cNvPr id="13" name="Straight Connector 12">
            <a:extLst>
              <a:ext uri="{FF2B5EF4-FFF2-40B4-BE49-F238E27FC236}">
                <a16:creationId xmlns:a16="http://schemas.microsoft.com/office/drawing/2014/main" xmlns="" id="{51C1ED43-1BB5-E145-A7AF-97FFBFBFC632}"/>
              </a:ext>
            </a:extLst>
          </p:cNvPr>
          <p:cNvCxnSpPr>
            <a:cxnSpLocks/>
          </p:cNvCxnSpPr>
          <p:nvPr/>
        </p:nvCxnSpPr>
        <p:spPr>
          <a:xfrm>
            <a:off x="5954483" y="5385334"/>
            <a:ext cx="55943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64ADEA53-E162-F241-8311-346B38734781}"/>
              </a:ext>
            </a:extLst>
          </p:cNvPr>
          <p:cNvCxnSpPr>
            <a:cxnSpLocks/>
          </p:cNvCxnSpPr>
          <p:nvPr/>
        </p:nvCxnSpPr>
        <p:spPr>
          <a:xfrm>
            <a:off x="5954483" y="6032742"/>
            <a:ext cx="559439"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xmlns="" id="{D6FA6818-C4AE-3D44-BD55-EAD77BACDD45}"/>
              </a:ext>
            </a:extLst>
          </p:cNvPr>
          <p:cNvSpPr txBox="1"/>
          <p:nvPr/>
        </p:nvSpPr>
        <p:spPr>
          <a:xfrm>
            <a:off x="6576937" y="5224936"/>
            <a:ext cx="1500091" cy="338554"/>
          </a:xfrm>
          <a:prstGeom prst="rect">
            <a:avLst/>
          </a:prstGeom>
          <a:noFill/>
        </p:spPr>
        <p:txBody>
          <a:bodyPr wrap="none" rtlCol="0">
            <a:spAutoFit/>
          </a:bodyPr>
          <a:lstStyle/>
          <a:p>
            <a:r>
              <a:rPr lang="en-US" sz="1600" dirty="0"/>
              <a:t>Predicate edges</a:t>
            </a:r>
          </a:p>
        </p:txBody>
      </p:sp>
      <p:sp>
        <p:nvSpPr>
          <p:cNvPr id="17" name="TextBox 16">
            <a:extLst>
              <a:ext uri="{FF2B5EF4-FFF2-40B4-BE49-F238E27FC236}">
                <a16:creationId xmlns:a16="http://schemas.microsoft.com/office/drawing/2014/main" xmlns="" id="{1B05D94D-CFE7-7545-B60C-D7B97DFD52BD}"/>
              </a:ext>
            </a:extLst>
          </p:cNvPr>
          <p:cNvSpPr txBox="1"/>
          <p:nvPr/>
        </p:nvSpPr>
        <p:spPr>
          <a:xfrm>
            <a:off x="6576936" y="5893589"/>
            <a:ext cx="5652125" cy="338554"/>
          </a:xfrm>
          <a:prstGeom prst="rect">
            <a:avLst/>
          </a:prstGeom>
          <a:noFill/>
        </p:spPr>
        <p:txBody>
          <a:bodyPr wrap="none" rtlCol="0">
            <a:spAutoFit/>
          </a:bodyPr>
          <a:lstStyle/>
          <a:p>
            <a:r>
              <a:rPr lang="en-US" sz="1600" dirty="0"/>
              <a:t>Edges connecting sentences with shared arguments (exact match)</a:t>
            </a:r>
          </a:p>
        </p:txBody>
      </p:sp>
      <p:cxnSp>
        <p:nvCxnSpPr>
          <p:cNvPr id="18" name="Straight Connector 17">
            <a:extLst>
              <a:ext uri="{FF2B5EF4-FFF2-40B4-BE49-F238E27FC236}">
                <a16:creationId xmlns:a16="http://schemas.microsoft.com/office/drawing/2014/main" xmlns="" id="{0DB51549-4468-9241-8273-099C63A4C13C}"/>
              </a:ext>
            </a:extLst>
          </p:cNvPr>
          <p:cNvCxnSpPr>
            <a:cxnSpLocks/>
          </p:cNvCxnSpPr>
          <p:nvPr/>
        </p:nvCxnSpPr>
        <p:spPr>
          <a:xfrm>
            <a:off x="5943451" y="5718443"/>
            <a:ext cx="55943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xmlns="" id="{347989C8-2C0A-0D40-A24D-0A173462C5E7}"/>
              </a:ext>
            </a:extLst>
          </p:cNvPr>
          <p:cNvSpPr txBox="1"/>
          <p:nvPr/>
        </p:nvSpPr>
        <p:spPr>
          <a:xfrm>
            <a:off x="6565905" y="5558045"/>
            <a:ext cx="4753930" cy="338554"/>
          </a:xfrm>
          <a:prstGeom prst="rect">
            <a:avLst/>
          </a:prstGeom>
          <a:noFill/>
        </p:spPr>
        <p:txBody>
          <a:bodyPr wrap="none" rtlCol="0">
            <a:spAutoFit/>
          </a:bodyPr>
          <a:lstStyle/>
          <a:p>
            <a:r>
              <a:rPr lang="en-US" sz="1600" dirty="0"/>
              <a:t>Edges connecting sentence nodes and argument nodes</a:t>
            </a:r>
          </a:p>
        </p:txBody>
      </p:sp>
      <p:sp>
        <p:nvSpPr>
          <p:cNvPr id="20" name="Oval 19">
            <a:extLst>
              <a:ext uri="{FF2B5EF4-FFF2-40B4-BE49-F238E27FC236}">
                <a16:creationId xmlns:a16="http://schemas.microsoft.com/office/drawing/2014/main" xmlns="" id="{A466DEA7-EE5F-2345-AE18-AAB01AC7EB05}"/>
              </a:ext>
            </a:extLst>
          </p:cNvPr>
          <p:cNvSpPr/>
          <p:nvPr/>
        </p:nvSpPr>
        <p:spPr>
          <a:xfrm>
            <a:off x="398550" y="5608948"/>
            <a:ext cx="292423" cy="179109"/>
          </a:xfrm>
          <a:prstGeom prst="ellipse">
            <a:avLst/>
          </a:prstGeom>
          <a:solidFill>
            <a:schemeClr val="bg1"/>
          </a:solidFill>
          <a:ln>
            <a:solidFill>
              <a:srgbClr val="5982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xmlns="" id="{409364E1-44BE-634B-B5AD-7CD2851FB665}"/>
              </a:ext>
            </a:extLst>
          </p:cNvPr>
          <p:cNvSpPr txBox="1"/>
          <p:nvPr/>
        </p:nvSpPr>
        <p:spPr>
          <a:xfrm>
            <a:off x="690973" y="5528253"/>
            <a:ext cx="5238614" cy="338554"/>
          </a:xfrm>
          <a:prstGeom prst="rect">
            <a:avLst/>
          </a:prstGeom>
          <a:noFill/>
        </p:spPr>
        <p:txBody>
          <a:bodyPr wrap="none" rtlCol="0">
            <a:spAutoFit/>
          </a:bodyPr>
          <a:lstStyle/>
          <a:p>
            <a:r>
              <a:rPr lang="en-US" sz="1600" dirty="0"/>
              <a:t>Document-level nodes (questions, titles and other sentences)</a:t>
            </a:r>
          </a:p>
        </p:txBody>
      </p:sp>
    </p:spTree>
    <p:extLst>
      <p:ext uri="{BB962C8B-B14F-4D97-AF65-F5344CB8AC3E}">
        <p14:creationId xmlns:p14="http://schemas.microsoft.com/office/powerpoint/2010/main" val="119824142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BE6F2C-7464-F04E-873F-3FAC59A88D31}"/>
              </a:ext>
            </a:extLst>
          </p:cNvPr>
          <p:cNvSpPr>
            <a:spLocks noGrp="1"/>
          </p:cNvSpPr>
          <p:nvPr>
            <p:ph type="title"/>
          </p:nvPr>
        </p:nvSpPr>
        <p:spPr/>
        <p:txBody>
          <a:bodyPr>
            <a:normAutofit fontScale="90000"/>
          </a:bodyPr>
          <a:lstStyle/>
          <a:p>
            <a:pPr algn="ctr"/>
            <a:r>
              <a:rPr lang="en-US" sz="4000" b="1" spc="-253" dirty="0">
                <a:solidFill>
                  <a:srgbClr val="C00000"/>
                </a:solidFill>
              </a:rPr>
              <a:t>Multi-hop Reading Comprehension across Multiple Documents</a:t>
            </a:r>
            <a:r>
              <a:rPr lang="en-US" sz="4000" b="1" dirty="0"/>
              <a:t/>
            </a:r>
            <a:br>
              <a:rPr lang="en-US" sz="4000" b="1" dirty="0"/>
            </a:br>
            <a:r>
              <a:rPr lang="en-US" sz="2700" dirty="0">
                <a:solidFill>
                  <a:schemeClr val="tx2">
                    <a:lumMod val="60000"/>
                    <a:lumOff val="40000"/>
                  </a:schemeClr>
                </a:solidFill>
              </a:rPr>
              <a:t>[Zheng et al. EMNLP’19]</a:t>
            </a:r>
            <a:endParaRPr lang="en-US" sz="2700" dirty="0"/>
          </a:p>
        </p:txBody>
      </p:sp>
      <p:sp>
        <p:nvSpPr>
          <p:cNvPr id="3" name="Slide Number Placeholder 2">
            <a:extLst>
              <a:ext uri="{FF2B5EF4-FFF2-40B4-BE49-F238E27FC236}">
                <a16:creationId xmlns:a16="http://schemas.microsoft.com/office/drawing/2014/main" xmlns="" id="{602FB753-F964-5E46-B3E1-937FC1DD03A2}"/>
              </a:ext>
            </a:extLst>
          </p:cNvPr>
          <p:cNvSpPr>
            <a:spLocks noGrp="1"/>
          </p:cNvSpPr>
          <p:nvPr>
            <p:ph type="sldNum" sz="quarter" idx="12"/>
          </p:nvPr>
        </p:nvSpPr>
        <p:spPr/>
        <p:txBody>
          <a:bodyPr/>
          <a:lstStyle/>
          <a:p>
            <a:fld id="{4C15419E-54D6-8648-ABFB-BEF58E3E877E}" type="slidenum">
              <a:rPr lang="en-US" smtClean="0"/>
              <a:t>172</a:t>
            </a:fld>
            <a:endParaRPr lang="en-US"/>
          </a:p>
        </p:txBody>
      </p:sp>
      <p:sp>
        <p:nvSpPr>
          <p:cNvPr id="5" name="Rectangle 4">
            <a:extLst>
              <a:ext uri="{FF2B5EF4-FFF2-40B4-BE49-F238E27FC236}">
                <a16:creationId xmlns:a16="http://schemas.microsoft.com/office/drawing/2014/main" xmlns="" id="{A3914C86-DA22-F64F-B45B-EB1580B43DA6}"/>
              </a:ext>
            </a:extLst>
          </p:cNvPr>
          <p:cNvSpPr/>
          <p:nvPr/>
        </p:nvSpPr>
        <p:spPr>
          <a:xfrm>
            <a:off x="696684" y="5943491"/>
            <a:ext cx="10515599" cy="369332"/>
          </a:xfrm>
          <a:prstGeom prst="rect">
            <a:avLst/>
          </a:prstGeom>
        </p:spPr>
        <p:txBody>
          <a:bodyPr wrap="square">
            <a:spAutoFit/>
          </a:bodyPr>
          <a:lstStyle/>
          <a:p>
            <a:r>
              <a:rPr lang="en-US" dirty="0">
                <a:latin typeface="NimbusRomNo9L"/>
              </a:rPr>
              <a:t>Zheng and </a:t>
            </a:r>
            <a:r>
              <a:rPr lang="en-US" dirty="0" err="1">
                <a:latin typeface="NimbusRomNo9L"/>
              </a:rPr>
              <a:t>Kordjamshidi</a:t>
            </a:r>
            <a:r>
              <a:rPr lang="en-US" dirty="0">
                <a:latin typeface="NimbusRomNo9L"/>
              </a:rPr>
              <a:t>. </a:t>
            </a:r>
            <a:r>
              <a:rPr lang="en-US" b="1" dirty="0"/>
              <a:t>SRLGRN: Semantic Role Labeling Graph Reasoning Network</a:t>
            </a:r>
            <a:r>
              <a:rPr lang="en-US" dirty="0">
                <a:latin typeface="NimbusRomNo9L"/>
              </a:rPr>
              <a:t>. EMNLP’20.</a:t>
            </a:r>
            <a:endParaRPr lang="en-US" dirty="0"/>
          </a:p>
        </p:txBody>
      </p:sp>
      <p:pic>
        <p:nvPicPr>
          <p:cNvPr id="9" name="Graphic 8">
            <a:extLst>
              <a:ext uri="{FF2B5EF4-FFF2-40B4-BE49-F238E27FC236}">
                <a16:creationId xmlns:a16="http://schemas.microsoft.com/office/drawing/2014/main" xmlns="" id="{C561558B-6300-3C47-B6E8-9749E55FFFF2}"/>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183536" y="1612899"/>
            <a:ext cx="3959381" cy="4194011"/>
          </a:xfrm>
          <a:prstGeom prst="rect">
            <a:avLst/>
          </a:prstGeom>
        </p:spPr>
      </p:pic>
    </p:spTree>
    <p:extLst>
      <p:ext uri="{BB962C8B-B14F-4D97-AF65-F5344CB8AC3E}">
        <p14:creationId xmlns:p14="http://schemas.microsoft.com/office/powerpoint/2010/main" val="57779428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BE6F2C-7464-F04E-873F-3FAC59A88D31}"/>
              </a:ext>
            </a:extLst>
          </p:cNvPr>
          <p:cNvSpPr>
            <a:spLocks noGrp="1"/>
          </p:cNvSpPr>
          <p:nvPr>
            <p:ph type="title"/>
          </p:nvPr>
        </p:nvSpPr>
        <p:spPr/>
        <p:txBody>
          <a:bodyPr>
            <a:normAutofit fontScale="90000"/>
          </a:bodyPr>
          <a:lstStyle/>
          <a:p>
            <a:pPr algn="ctr"/>
            <a:r>
              <a:rPr lang="en-US" sz="4000" b="1" spc="-253" dirty="0">
                <a:solidFill>
                  <a:srgbClr val="C00000"/>
                </a:solidFill>
              </a:rPr>
              <a:t>Multi-hop Reading Comprehension across Multiple Documents</a:t>
            </a:r>
            <a:r>
              <a:rPr lang="en-US" sz="4000" b="1" dirty="0"/>
              <a:t/>
            </a:r>
            <a:br>
              <a:rPr lang="en-US" sz="4000" b="1" dirty="0"/>
            </a:br>
            <a:r>
              <a:rPr lang="en-US" sz="2700" dirty="0">
                <a:solidFill>
                  <a:schemeClr val="tx2">
                    <a:lumMod val="60000"/>
                    <a:lumOff val="40000"/>
                  </a:schemeClr>
                </a:solidFill>
              </a:rPr>
              <a:t>[Zheng et al. EMNLP’19]</a:t>
            </a:r>
            <a:endParaRPr lang="en-US" sz="2700" dirty="0"/>
          </a:p>
        </p:txBody>
      </p:sp>
      <p:sp>
        <p:nvSpPr>
          <p:cNvPr id="3" name="Slide Number Placeholder 2">
            <a:extLst>
              <a:ext uri="{FF2B5EF4-FFF2-40B4-BE49-F238E27FC236}">
                <a16:creationId xmlns:a16="http://schemas.microsoft.com/office/drawing/2014/main" xmlns="" id="{602FB753-F964-5E46-B3E1-937FC1DD03A2}"/>
              </a:ext>
            </a:extLst>
          </p:cNvPr>
          <p:cNvSpPr>
            <a:spLocks noGrp="1"/>
          </p:cNvSpPr>
          <p:nvPr>
            <p:ph type="sldNum" sz="quarter" idx="12"/>
          </p:nvPr>
        </p:nvSpPr>
        <p:spPr/>
        <p:txBody>
          <a:bodyPr/>
          <a:lstStyle/>
          <a:p>
            <a:fld id="{4C15419E-54D6-8648-ABFB-BEF58E3E877E}" type="slidenum">
              <a:rPr lang="en-US" smtClean="0"/>
              <a:t>173</a:t>
            </a:fld>
            <a:endParaRPr lang="en-US"/>
          </a:p>
        </p:txBody>
      </p:sp>
      <p:sp>
        <p:nvSpPr>
          <p:cNvPr id="5" name="Rectangle 4">
            <a:extLst>
              <a:ext uri="{FF2B5EF4-FFF2-40B4-BE49-F238E27FC236}">
                <a16:creationId xmlns:a16="http://schemas.microsoft.com/office/drawing/2014/main" xmlns="" id="{A3914C86-DA22-F64F-B45B-EB1580B43DA6}"/>
              </a:ext>
            </a:extLst>
          </p:cNvPr>
          <p:cNvSpPr/>
          <p:nvPr/>
        </p:nvSpPr>
        <p:spPr>
          <a:xfrm>
            <a:off x="696684" y="5943491"/>
            <a:ext cx="10515599" cy="369332"/>
          </a:xfrm>
          <a:prstGeom prst="rect">
            <a:avLst/>
          </a:prstGeom>
        </p:spPr>
        <p:txBody>
          <a:bodyPr wrap="square">
            <a:spAutoFit/>
          </a:bodyPr>
          <a:lstStyle/>
          <a:p>
            <a:r>
              <a:rPr lang="en-US" dirty="0">
                <a:latin typeface="NimbusRomNo9L"/>
              </a:rPr>
              <a:t>Zheng and </a:t>
            </a:r>
            <a:r>
              <a:rPr lang="en-US" dirty="0" err="1">
                <a:latin typeface="NimbusRomNo9L"/>
              </a:rPr>
              <a:t>Kordjamshidi</a:t>
            </a:r>
            <a:r>
              <a:rPr lang="en-US" dirty="0">
                <a:latin typeface="NimbusRomNo9L"/>
              </a:rPr>
              <a:t>. </a:t>
            </a:r>
            <a:r>
              <a:rPr lang="en-US" b="1" dirty="0"/>
              <a:t>SRLGRN: Semantic Role Labeling Graph Reasoning Network</a:t>
            </a:r>
            <a:r>
              <a:rPr lang="en-US" dirty="0">
                <a:latin typeface="NimbusRomNo9L"/>
              </a:rPr>
              <a:t>. EMNLP’20.</a:t>
            </a:r>
            <a:endParaRPr lang="en-US" dirty="0"/>
          </a:p>
        </p:txBody>
      </p:sp>
      <p:pic>
        <p:nvPicPr>
          <p:cNvPr id="7" name="Picture 6">
            <a:extLst>
              <a:ext uri="{FF2B5EF4-FFF2-40B4-BE49-F238E27FC236}">
                <a16:creationId xmlns:a16="http://schemas.microsoft.com/office/drawing/2014/main" xmlns="" id="{4E2B9EF5-5F1F-B642-8E08-D92354D2D54A}"/>
              </a:ext>
            </a:extLst>
          </p:cNvPr>
          <p:cNvPicPr>
            <a:picLocks noChangeAspect="1"/>
          </p:cNvPicPr>
          <p:nvPr/>
        </p:nvPicPr>
        <p:blipFill>
          <a:blip r:embed="rId3"/>
          <a:stretch>
            <a:fillRect/>
          </a:stretch>
        </p:blipFill>
        <p:spPr>
          <a:xfrm>
            <a:off x="1220065" y="1762745"/>
            <a:ext cx="9751869" cy="3695831"/>
          </a:xfrm>
          <a:prstGeom prst="rect">
            <a:avLst/>
          </a:prstGeom>
        </p:spPr>
      </p:pic>
      <p:sp>
        <p:nvSpPr>
          <p:cNvPr id="8" name="Rectangle 7">
            <a:extLst>
              <a:ext uri="{FF2B5EF4-FFF2-40B4-BE49-F238E27FC236}">
                <a16:creationId xmlns:a16="http://schemas.microsoft.com/office/drawing/2014/main" xmlns="" id="{4E87E16A-946C-EE43-BC5C-875669A540BC}"/>
              </a:ext>
            </a:extLst>
          </p:cNvPr>
          <p:cNvSpPr/>
          <p:nvPr/>
        </p:nvSpPr>
        <p:spPr>
          <a:xfrm>
            <a:off x="150828" y="1427954"/>
            <a:ext cx="3839064" cy="369332"/>
          </a:xfrm>
          <a:prstGeom prst="rect">
            <a:avLst/>
          </a:prstGeom>
        </p:spPr>
        <p:txBody>
          <a:bodyPr wrap="none">
            <a:spAutoFit/>
          </a:bodyPr>
          <a:lstStyle/>
          <a:p>
            <a:r>
              <a:rPr lang="en-US" dirty="0" err="1">
                <a:latin typeface="NimbusRomNo9L"/>
              </a:rPr>
              <a:t>HotpotQA</a:t>
            </a:r>
            <a:r>
              <a:rPr lang="en-US" dirty="0">
                <a:latin typeface="NimbusRomNo9L"/>
              </a:rPr>
              <a:t> Result on Distractor setting. </a:t>
            </a:r>
            <a:endParaRPr lang="en-US" dirty="0"/>
          </a:p>
        </p:txBody>
      </p:sp>
      <p:sp>
        <p:nvSpPr>
          <p:cNvPr id="9" name="Rectangle 8">
            <a:extLst>
              <a:ext uri="{FF2B5EF4-FFF2-40B4-BE49-F238E27FC236}">
                <a16:creationId xmlns:a16="http://schemas.microsoft.com/office/drawing/2014/main" xmlns="" id="{3F92901A-81FF-8F45-94A4-2D88FFB8C415}"/>
              </a:ext>
            </a:extLst>
          </p:cNvPr>
          <p:cNvSpPr/>
          <p:nvPr/>
        </p:nvSpPr>
        <p:spPr>
          <a:xfrm>
            <a:off x="2171192" y="5467561"/>
            <a:ext cx="8546969" cy="369332"/>
          </a:xfrm>
          <a:prstGeom prst="rect">
            <a:avLst/>
          </a:prstGeom>
        </p:spPr>
        <p:txBody>
          <a:bodyPr wrap="square">
            <a:spAutoFit/>
          </a:bodyPr>
          <a:lstStyle/>
          <a:p>
            <a:r>
              <a:rPr lang="en-US" dirty="0">
                <a:latin typeface="NimbusRomNo9L"/>
              </a:rPr>
              <a:t>SRL graph improves the completeness of the graph network over NER graph</a:t>
            </a:r>
            <a:endParaRPr lang="en-US" dirty="0"/>
          </a:p>
        </p:txBody>
      </p:sp>
    </p:spTree>
    <p:extLst>
      <p:ext uri="{BB962C8B-B14F-4D97-AF65-F5344CB8AC3E}">
        <p14:creationId xmlns:p14="http://schemas.microsoft.com/office/powerpoint/2010/main" val="1540445123"/>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BE6F2C-7464-F04E-873F-3FAC59A88D31}"/>
              </a:ext>
            </a:extLst>
          </p:cNvPr>
          <p:cNvSpPr>
            <a:spLocks noGrp="1"/>
          </p:cNvSpPr>
          <p:nvPr>
            <p:ph type="title"/>
          </p:nvPr>
        </p:nvSpPr>
        <p:spPr/>
        <p:txBody>
          <a:bodyPr>
            <a:normAutofit fontScale="90000"/>
          </a:bodyPr>
          <a:lstStyle/>
          <a:p>
            <a:pPr algn="ctr"/>
            <a:r>
              <a:rPr lang="en-US" sz="4000" b="1" spc="-253" dirty="0">
                <a:solidFill>
                  <a:srgbClr val="C00000"/>
                </a:solidFill>
              </a:rPr>
              <a:t>Multi-hop Reading Comprehension across Multiple Documents</a:t>
            </a:r>
            <a:r>
              <a:rPr lang="en-US" sz="4000" b="1" dirty="0"/>
              <a:t/>
            </a:r>
            <a:br>
              <a:rPr lang="en-US" sz="4000" b="1" dirty="0"/>
            </a:br>
            <a:r>
              <a:rPr lang="en-US" sz="2700" dirty="0">
                <a:solidFill>
                  <a:schemeClr val="tx2">
                    <a:lumMod val="60000"/>
                    <a:lumOff val="40000"/>
                  </a:schemeClr>
                </a:solidFill>
              </a:rPr>
              <a:t>[Zheng et al. EMNLP’19]</a:t>
            </a:r>
            <a:endParaRPr lang="en-US" sz="2700" dirty="0"/>
          </a:p>
        </p:txBody>
      </p:sp>
      <p:sp>
        <p:nvSpPr>
          <p:cNvPr id="3" name="Slide Number Placeholder 2">
            <a:extLst>
              <a:ext uri="{FF2B5EF4-FFF2-40B4-BE49-F238E27FC236}">
                <a16:creationId xmlns:a16="http://schemas.microsoft.com/office/drawing/2014/main" xmlns="" id="{602FB753-F964-5E46-B3E1-937FC1DD03A2}"/>
              </a:ext>
            </a:extLst>
          </p:cNvPr>
          <p:cNvSpPr>
            <a:spLocks noGrp="1"/>
          </p:cNvSpPr>
          <p:nvPr>
            <p:ph type="sldNum" sz="quarter" idx="12"/>
          </p:nvPr>
        </p:nvSpPr>
        <p:spPr/>
        <p:txBody>
          <a:bodyPr/>
          <a:lstStyle/>
          <a:p>
            <a:fld id="{4C15419E-54D6-8648-ABFB-BEF58E3E877E}" type="slidenum">
              <a:rPr lang="en-US" smtClean="0"/>
              <a:t>174</a:t>
            </a:fld>
            <a:endParaRPr lang="en-US"/>
          </a:p>
        </p:txBody>
      </p:sp>
      <p:sp>
        <p:nvSpPr>
          <p:cNvPr id="5" name="Rectangle 4">
            <a:extLst>
              <a:ext uri="{FF2B5EF4-FFF2-40B4-BE49-F238E27FC236}">
                <a16:creationId xmlns:a16="http://schemas.microsoft.com/office/drawing/2014/main" xmlns="" id="{A3914C86-DA22-F64F-B45B-EB1580B43DA6}"/>
              </a:ext>
            </a:extLst>
          </p:cNvPr>
          <p:cNvSpPr/>
          <p:nvPr/>
        </p:nvSpPr>
        <p:spPr>
          <a:xfrm>
            <a:off x="696684" y="5943491"/>
            <a:ext cx="10515599" cy="369332"/>
          </a:xfrm>
          <a:prstGeom prst="rect">
            <a:avLst/>
          </a:prstGeom>
        </p:spPr>
        <p:txBody>
          <a:bodyPr wrap="square">
            <a:spAutoFit/>
          </a:bodyPr>
          <a:lstStyle/>
          <a:p>
            <a:r>
              <a:rPr lang="en-US" dirty="0">
                <a:latin typeface="NimbusRomNo9L"/>
              </a:rPr>
              <a:t>Zheng and </a:t>
            </a:r>
            <a:r>
              <a:rPr lang="en-US" dirty="0" err="1">
                <a:latin typeface="NimbusRomNo9L"/>
              </a:rPr>
              <a:t>Kordjamshidi</a:t>
            </a:r>
            <a:r>
              <a:rPr lang="en-US" dirty="0">
                <a:latin typeface="NimbusRomNo9L"/>
              </a:rPr>
              <a:t>. </a:t>
            </a:r>
            <a:r>
              <a:rPr lang="en-US" b="1" dirty="0"/>
              <a:t>SRLGRN: Semantic Role Labeling Graph Reasoning Network</a:t>
            </a:r>
            <a:r>
              <a:rPr lang="en-US" dirty="0">
                <a:latin typeface="NimbusRomNo9L"/>
              </a:rPr>
              <a:t>. EMNLP’20.</a:t>
            </a:r>
            <a:endParaRPr lang="en-US" dirty="0"/>
          </a:p>
        </p:txBody>
      </p:sp>
      <p:pic>
        <p:nvPicPr>
          <p:cNvPr id="4" name="Picture 3">
            <a:extLst>
              <a:ext uri="{FF2B5EF4-FFF2-40B4-BE49-F238E27FC236}">
                <a16:creationId xmlns:a16="http://schemas.microsoft.com/office/drawing/2014/main" xmlns="" id="{B77E1825-2644-2547-ABCD-F1E61E4F5064}"/>
              </a:ext>
            </a:extLst>
          </p:cNvPr>
          <p:cNvPicPr>
            <a:picLocks noChangeAspect="1"/>
          </p:cNvPicPr>
          <p:nvPr/>
        </p:nvPicPr>
        <p:blipFill rotWithShape="1">
          <a:blip r:embed="rId3"/>
          <a:srcRect b="36860"/>
          <a:stretch/>
        </p:blipFill>
        <p:spPr>
          <a:xfrm>
            <a:off x="457200" y="2913995"/>
            <a:ext cx="5279617" cy="1469469"/>
          </a:xfrm>
          <a:prstGeom prst="rect">
            <a:avLst/>
          </a:prstGeom>
        </p:spPr>
      </p:pic>
      <p:sp>
        <p:nvSpPr>
          <p:cNvPr id="10" name="Rectangle 9">
            <a:extLst>
              <a:ext uri="{FF2B5EF4-FFF2-40B4-BE49-F238E27FC236}">
                <a16:creationId xmlns:a16="http://schemas.microsoft.com/office/drawing/2014/main" xmlns="" id="{A3B150D5-0CA9-0F4A-9ECA-11083158AAFE}"/>
              </a:ext>
            </a:extLst>
          </p:cNvPr>
          <p:cNvSpPr/>
          <p:nvPr/>
        </p:nvSpPr>
        <p:spPr>
          <a:xfrm>
            <a:off x="1875934" y="3544479"/>
            <a:ext cx="3789575" cy="27337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xmlns="" id="{C3B9C630-9732-5640-9B3E-185F098DFF89}"/>
              </a:ext>
            </a:extLst>
          </p:cNvPr>
          <p:cNvSpPr/>
          <p:nvPr/>
        </p:nvSpPr>
        <p:spPr>
          <a:xfrm>
            <a:off x="6370982" y="2870468"/>
            <a:ext cx="2367665" cy="369332"/>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SRL graph </a:t>
            </a:r>
            <a:r>
              <a:rPr lang="en-US" dirty="0">
                <a:solidFill>
                  <a:schemeClr val="tx1"/>
                </a:solidFill>
              </a:rPr>
              <a:t>is important</a:t>
            </a:r>
          </a:p>
        </p:txBody>
      </p:sp>
      <p:cxnSp>
        <p:nvCxnSpPr>
          <p:cNvPr id="12" name="Straight Arrow Connector 11">
            <a:extLst>
              <a:ext uri="{FF2B5EF4-FFF2-40B4-BE49-F238E27FC236}">
                <a16:creationId xmlns:a16="http://schemas.microsoft.com/office/drawing/2014/main" xmlns="" id="{42B37B21-F862-6F46-870C-88FFB38D4E06}"/>
              </a:ext>
            </a:extLst>
          </p:cNvPr>
          <p:cNvCxnSpPr>
            <a:cxnSpLocks/>
            <a:stCxn id="10" idx="3"/>
            <a:endCxn id="11" idx="1"/>
          </p:cNvCxnSpPr>
          <p:nvPr/>
        </p:nvCxnSpPr>
        <p:spPr>
          <a:xfrm flipV="1">
            <a:off x="5665509" y="3055134"/>
            <a:ext cx="705473" cy="62603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xmlns="" id="{2AE029B5-6248-A54D-ACD9-38F97E141AF4}"/>
              </a:ext>
            </a:extLst>
          </p:cNvPr>
          <p:cNvSpPr/>
          <p:nvPr/>
        </p:nvSpPr>
        <p:spPr>
          <a:xfrm>
            <a:off x="1875934" y="3864276"/>
            <a:ext cx="3789575" cy="442926"/>
          </a:xfrm>
          <a:prstGeom prst="rect">
            <a:avLst/>
          </a:pr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a:extLst>
              <a:ext uri="{FF2B5EF4-FFF2-40B4-BE49-F238E27FC236}">
                <a16:creationId xmlns:a16="http://schemas.microsoft.com/office/drawing/2014/main" xmlns="" id="{BFE2DFEC-9AFA-3F4A-8453-2182ADF5ABA2}"/>
              </a:ext>
            </a:extLst>
          </p:cNvPr>
          <p:cNvSpPr/>
          <p:nvPr/>
        </p:nvSpPr>
        <p:spPr>
          <a:xfrm>
            <a:off x="6370981" y="3890735"/>
            <a:ext cx="4982819" cy="369332"/>
          </a:xfrm>
          <a:prstGeom prst="roundRect">
            <a:avLst/>
          </a:pr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Argument type </a:t>
            </a:r>
            <a:r>
              <a:rPr lang="en-US" dirty="0">
                <a:solidFill>
                  <a:schemeClr val="tx1"/>
                </a:solidFill>
              </a:rPr>
              <a:t>and</a:t>
            </a:r>
            <a:r>
              <a:rPr lang="en-US" b="1" dirty="0">
                <a:solidFill>
                  <a:schemeClr val="tx1"/>
                </a:solidFill>
              </a:rPr>
              <a:t> Predicate edges </a:t>
            </a:r>
            <a:r>
              <a:rPr lang="en-US" dirty="0">
                <a:solidFill>
                  <a:schemeClr val="tx1"/>
                </a:solidFill>
              </a:rPr>
              <a:t>are important</a:t>
            </a:r>
          </a:p>
        </p:txBody>
      </p:sp>
      <p:cxnSp>
        <p:nvCxnSpPr>
          <p:cNvPr id="22" name="Straight Arrow Connector 21">
            <a:extLst>
              <a:ext uri="{FF2B5EF4-FFF2-40B4-BE49-F238E27FC236}">
                <a16:creationId xmlns:a16="http://schemas.microsoft.com/office/drawing/2014/main" xmlns="" id="{19914818-759B-444A-A188-0DD1BE83615A}"/>
              </a:ext>
            </a:extLst>
          </p:cNvPr>
          <p:cNvCxnSpPr>
            <a:cxnSpLocks/>
            <a:stCxn id="20" idx="3"/>
            <a:endCxn id="21" idx="1"/>
          </p:cNvCxnSpPr>
          <p:nvPr/>
        </p:nvCxnSpPr>
        <p:spPr>
          <a:xfrm flipV="1">
            <a:off x="5665509" y="4075401"/>
            <a:ext cx="705472" cy="10338"/>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433290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BE6F2C-7464-F04E-873F-3FAC59A88D31}"/>
              </a:ext>
            </a:extLst>
          </p:cNvPr>
          <p:cNvSpPr>
            <a:spLocks noGrp="1"/>
          </p:cNvSpPr>
          <p:nvPr>
            <p:ph type="title"/>
          </p:nvPr>
        </p:nvSpPr>
        <p:spPr/>
        <p:txBody>
          <a:bodyPr>
            <a:normAutofit fontScale="90000"/>
          </a:bodyPr>
          <a:lstStyle/>
          <a:p>
            <a:pPr algn="ctr"/>
            <a:r>
              <a:rPr lang="en-US" sz="4000" b="1" spc="-253" dirty="0">
                <a:solidFill>
                  <a:srgbClr val="C00000"/>
                </a:solidFill>
              </a:rPr>
              <a:t>Multi-hop Reading Comprehension across Multiple Documents</a:t>
            </a:r>
            <a:r>
              <a:rPr lang="en-US" sz="4000" b="1" dirty="0"/>
              <a:t/>
            </a:r>
            <a:br>
              <a:rPr lang="en-US" sz="4000" b="1" dirty="0"/>
            </a:br>
            <a:r>
              <a:rPr lang="en-US" sz="2700" dirty="0">
                <a:solidFill>
                  <a:schemeClr val="tx2">
                    <a:lumMod val="60000"/>
                    <a:lumOff val="40000"/>
                  </a:schemeClr>
                </a:solidFill>
              </a:rPr>
              <a:t>[Zheng et al. EMNLP’19]</a:t>
            </a:r>
            <a:endParaRPr lang="en-US" sz="2700" dirty="0"/>
          </a:p>
        </p:txBody>
      </p:sp>
      <p:sp>
        <p:nvSpPr>
          <p:cNvPr id="3" name="Slide Number Placeholder 2">
            <a:extLst>
              <a:ext uri="{FF2B5EF4-FFF2-40B4-BE49-F238E27FC236}">
                <a16:creationId xmlns:a16="http://schemas.microsoft.com/office/drawing/2014/main" xmlns="" id="{602FB753-F964-5E46-B3E1-937FC1DD03A2}"/>
              </a:ext>
            </a:extLst>
          </p:cNvPr>
          <p:cNvSpPr>
            <a:spLocks noGrp="1"/>
          </p:cNvSpPr>
          <p:nvPr>
            <p:ph type="sldNum" sz="quarter" idx="12"/>
          </p:nvPr>
        </p:nvSpPr>
        <p:spPr/>
        <p:txBody>
          <a:bodyPr/>
          <a:lstStyle/>
          <a:p>
            <a:fld id="{4C15419E-54D6-8648-ABFB-BEF58E3E877E}" type="slidenum">
              <a:rPr lang="en-US" smtClean="0"/>
              <a:t>175</a:t>
            </a:fld>
            <a:endParaRPr lang="en-US"/>
          </a:p>
        </p:txBody>
      </p:sp>
      <p:sp>
        <p:nvSpPr>
          <p:cNvPr id="5" name="Rectangle 4">
            <a:extLst>
              <a:ext uri="{FF2B5EF4-FFF2-40B4-BE49-F238E27FC236}">
                <a16:creationId xmlns:a16="http://schemas.microsoft.com/office/drawing/2014/main" xmlns="" id="{A3914C86-DA22-F64F-B45B-EB1580B43DA6}"/>
              </a:ext>
            </a:extLst>
          </p:cNvPr>
          <p:cNvSpPr/>
          <p:nvPr/>
        </p:nvSpPr>
        <p:spPr>
          <a:xfrm>
            <a:off x="696684" y="5943491"/>
            <a:ext cx="10515599" cy="369332"/>
          </a:xfrm>
          <a:prstGeom prst="rect">
            <a:avLst/>
          </a:prstGeom>
        </p:spPr>
        <p:txBody>
          <a:bodyPr wrap="square">
            <a:spAutoFit/>
          </a:bodyPr>
          <a:lstStyle/>
          <a:p>
            <a:r>
              <a:rPr lang="en-US" dirty="0">
                <a:latin typeface="NimbusRomNo9L"/>
              </a:rPr>
              <a:t>Zheng and </a:t>
            </a:r>
            <a:r>
              <a:rPr lang="en-US" dirty="0" err="1">
                <a:latin typeface="NimbusRomNo9L"/>
              </a:rPr>
              <a:t>Kordjamshidi</a:t>
            </a:r>
            <a:r>
              <a:rPr lang="en-US" dirty="0">
                <a:latin typeface="NimbusRomNo9L"/>
              </a:rPr>
              <a:t>. </a:t>
            </a:r>
            <a:r>
              <a:rPr lang="en-US" b="1" dirty="0"/>
              <a:t>SRLGRN: Semantic Role Labeling Graph Reasoning Network</a:t>
            </a:r>
            <a:r>
              <a:rPr lang="en-US" dirty="0">
                <a:latin typeface="NimbusRomNo9L"/>
              </a:rPr>
              <a:t>. EMNLP’20.</a:t>
            </a:r>
            <a:endParaRPr lang="en-US" dirty="0"/>
          </a:p>
        </p:txBody>
      </p:sp>
      <p:pic>
        <p:nvPicPr>
          <p:cNvPr id="4" name="Picture 3">
            <a:extLst>
              <a:ext uri="{FF2B5EF4-FFF2-40B4-BE49-F238E27FC236}">
                <a16:creationId xmlns:a16="http://schemas.microsoft.com/office/drawing/2014/main" xmlns="" id="{0EC244D5-D8D4-1C4A-8FC9-94FE7778245D}"/>
              </a:ext>
            </a:extLst>
          </p:cNvPr>
          <p:cNvPicPr>
            <a:picLocks noChangeAspect="1"/>
          </p:cNvPicPr>
          <p:nvPr/>
        </p:nvPicPr>
        <p:blipFill>
          <a:blip r:embed="rId3"/>
          <a:stretch>
            <a:fillRect/>
          </a:stretch>
        </p:blipFill>
        <p:spPr>
          <a:xfrm>
            <a:off x="2621191" y="1463559"/>
            <a:ext cx="6666584" cy="4418993"/>
          </a:xfrm>
          <a:prstGeom prst="rect">
            <a:avLst/>
          </a:prstGeom>
        </p:spPr>
      </p:pic>
      <p:sp>
        <p:nvSpPr>
          <p:cNvPr id="10" name="Rectangle 9">
            <a:extLst>
              <a:ext uri="{FF2B5EF4-FFF2-40B4-BE49-F238E27FC236}">
                <a16:creationId xmlns:a16="http://schemas.microsoft.com/office/drawing/2014/main" xmlns="" id="{0B126133-8B80-AA43-B77B-5C5A2F4CE448}"/>
              </a:ext>
            </a:extLst>
          </p:cNvPr>
          <p:cNvSpPr/>
          <p:nvPr/>
        </p:nvSpPr>
        <p:spPr>
          <a:xfrm>
            <a:off x="1109045" y="1463559"/>
            <a:ext cx="1241302" cy="369332"/>
          </a:xfrm>
          <a:prstGeom prst="rect">
            <a:avLst/>
          </a:prstGeom>
        </p:spPr>
        <p:txBody>
          <a:bodyPr wrap="none">
            <a:spAutoFit/>
          </a:bodyPr>
          <a:lstStyle/>
          <a:p>
            <a:r>
              <a:rPr lang="en-US" dirty="0">
                <a:latin typeface="NimbusRomNo9L"/>
              </a:rPr>
              <a:t>Error Types</a:t>
            </a:r>
            <a:endParaRPr lang="en-US" dirty="0"/>
          </a:p>
        </p:txBody>
      </p:sp>
    </p:spTree>
    <p:extLst>
      <p:ext uri="{BB962C8B-B14F-4D97-AF65-F5344CB8AC3E}">
        <p14:creationId xmlns:p14="http://schemas.microsoft.com/office/powerpoint/2010/main" val="419669539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4">
            <a:extLst>
              <a:ext uri="{FF2B5EF4-FFF2-40B4-BE49-F238E27FC236}">
                <a16:creationId xmlns:a16="http://schemas.microsoft.com/office/drawing/2014/main" xmlns="" id="{DDEAAD54-825A-E447-950A-5D5BB5352E7E}"/>
              </a:ext>
            </a:extLst>
          </p:cNvPr>
          <p:cNvPicPr>
            <a:picLocks noGrp="1" noChangeAspect="1"/>
          </p:cNvPicPr>
          <p:nvPr>
            <p:ph idx="1"/>
          </p:nvPr>
        </p:nvPicPr>
        <p:blipFill>
          <a:blip r:embed="rId3"/>
          <a:stretch>
            <a:fillRect/>
          </a:stretch>
        </p:blipFill>
        <p:spPr>
          <a:xfrm>
            <a:off x="2182762" y="1026390"/>
            <a:ext cx="8444299" cy="4944198"/>
          </a:xfrm>
          <a:prstGeom prst="rect">
            <a:avLst/>
          </a:prstGeom>
        </p:spPr>
      </p:pic>
      <p:sp>
        <p:nvSpPr>
          <p:cNvPr id="2" name="Title 1">
            <a:extLst>
              <a:ext uri="{FF2B5EF4-FFF2-40B4-BE49-F238E27FC236}">
                <a16:creationId xmlns:a16="http://schemas.microsoft.com/office/drawing/2014/main" xmlns="" id="{19271785-C31C-2B4D-92EE-B1076D905E91}"/>
              </a:ext>
            </a:extLst>
          </p:cNvPr>
          <p:cNvSpPr>
            <a:spLocks noGrp="1"/>
          </p:cNvSpPr>
          <p:nvPr>
            <p:ph type="title"/>
          </p:nvPr>
        </p:nvSpPr>
        <p:spPr>
          <a:xfrm>
            <a:off x="838200" y="887412"/>
            <a:ext cx="10515600" cy="688975"/>
          </a:xfrm>
        </p:spPr>
        <p:txBody>
          <a:bodyPr>
            <a:normAutofit fontScale="90000"/>
          </a:bodyPr>
          <a:lstStyle/>
          <a:p>
            <a:r>
              <a:rPr lang="en-US" sz="4000" b="1" spc="-253" dirty="0">
                <a:solidFill>
                  <a:srgbClr val="C00000"/>
                </a:solidFill>
              </a:rPr>
              <a:t>TQA: Textbook Question Answering</a:t>
            </a:r>
            <a:r>
              <a:rPr lang="en-US" dirty="0"/>
              <a:t/>
            </a:r>
            <a:br>
              <a:rPr lang="en-US" dirty="0"/>
            </a:br>
            <a:r>
              <a:rPr lang="en-US" sz="2700" dirty="0">
                <a:solidFill>
                  <a:schemeClr val="tx2">
                    <a:lumMod val="60000"/>
                    <a:lumOff val="40000"/>
                  </a:schemeClr>
                </a:solidFill>
              </a:rPr>
              <a:t>[Kim et al., ACL’19] </a:t>
            </a:r>
            <a:r>
              <a:rPr lang="en-US" dirty="0"/>
              <a:t/>
            </a:r>
            <a:br>
              <a:rPr lang="en-US" dirty="0"/>
            </a:br>
            <a:endParaRPr lang="en-US" dirty="0"/>
          </a:p>
        </p:txBody>
      </p:sp>
      <p:sp>
        <p:nvSpPr>
          <p:cNvPr id="4" name="Slide Number Placeholder 3">
            <a:extLst>
              <a:ext uri="{FF2B5EF4-FFF2-40B4-BE49-F238E27FC236}">
                <a16:creationId xmlns:a16="http://schemas.microsoft.com/office/drawing/2014/main" xmlns="" id="{0352318C-DB5E-6140-9391-FFAA7FD07F64}"/>
              </a:ext>
            </a:extLst>
          </p:cNvPr>
          <p:cNvSpPr>
            <a:spLocks noGrp="1"/>
          </p:cNvSpPr>
          <p:nvPr>
            <p:ph type="sldNum" sz="quarter" idx="12"/>
          </p:nvPr>
        </p:nvSpPr>
        <p:spPr/>
        <p:txBody>
          <a:bodyPr/>
          <a:lstStyle/>
          <a:p>
            <a:fld id="{89057327-5C45-3844-9BAD-8A2E33F71C3A}" type="slidenum">
              <a:rPr lang="en-US" smtClean="0"/>
              <a:t>176</a:t>
            </a:fld>
            <a:endParaRPr lang="en-US"/>
          </a:p>
        </p:txBody>
      </p:sp>
      <p:sp>
        <p:nvSpPr>
          <p:cNvPr id="6" name="Rectangle 5">
            <a:extLst>
              <a:ext uri="{FF2B5EF4-FFF2-40B4-BE49-F238E27FC236}">
                <a16:creationId xmlns:a16="http://schemas.microsoft.com/office/drawing/2014/main" xmlns="" id="{1113D986-512F-E541-9AED-B5BC8A44D864}"/>
              </a:ext>
            </a:extLst>
          </p:cNvPr>
          <p:cNvSpPr/>
          <p:nvPr/>
        </p:nvSpPr>
        <p:spPr>
          <a:xfrm>
            <a:off x="838200" y="5938747"/>
            <a:ext cx="10703560" cy="923330"/>
          </a:xfrm>
          <a:prstGeom prst="rect">
            <a:avLst/>
          </a:prstGeom>
        </p:spPr>
        <p:txBody>
          <a:bodyPr wrap="square">
            <a:spAutoFit/>
          </a:bodyPr>
          <a:lstStyle/>
          <a:p>
            <a:r>
              <a:rPr lang="en-US" dirty="0"/>
              <a:t>Kim et al. </a:t>
            </a:r>
            <a:r>
              <a:rPr lang="en-US" b="1" dirty="0"/>
              <a:t>Textbook Question Answering with Multi-modal Context Graph Understanding and Self-supervised Open-set Comprehension </a:t>
            </a:r>
            <a:r>
              <a:rPr lang="en-US" dirty="0"/>
              <a:t>ACL’19</a:t>
            </a:r>
            <a:br>
              <a:rPr lang="en-US" dirty="0"/>
            </a:br>
            <a:endParaRPr lang="en-US" dirty="0"/>
          </a:p>
        </p:txBody>
      </p:sp>
    </p:spTree>
    <p:extLst>
      <p:ext uri="{BB962C8B-B14F-4D97-AF65-F5344CB8AC3E}">
        <p14:creationId xmlns:p14="http://schemas.microsoft.com/office/powerpoint/2010/main" val="112406783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271785-C31C-2B4D-92EE-B1076D905E91}"/>
              </a:ext>
            </a:extLst>
          </p:cNvPr>
          <p:cNvSpPr>
            <a:spLocks noGrp="1"/>
          </p:cNvSpPr>
          <p:nvPr>
            <p:ph type="title"/>
          </p:nvPr>
        </p:nvSpPr>
        <p:spPr>
          <a:xfrm>
            <a:off x="838200" y="887412"/>
            <a:ext cx="10515600" cy="688975"/>
          </a:xfrm>
        </p:spPr>
        <p:txBody>
          <a:bodyPr>
            <a:normAutofit fontScale="90000"/>
          </a:bodyPr>
          <a:lstStyle/>
          <a:p>
            <a:r>
              <a:rPr lang="en-US" sz="4000" b="1" spc="-253" dirty="0">
                <a:solidFill>
                  <a:srgbClr val="C00000"/>
                </a:solidFill>
              </a:rPr>
              <a:t>Textbook Question Answering</a:t>
            </a:r>
            <a:r>
              <a:rPr lang="en-US" dirty="0"/>
              <a:t/>
            </a:r>
            <a:br>
              <a:rPr lang="en-US" dirty="0"/>
            </a:br>
            <a:r>
              <a:rPr lang="en-US" sz="2700" dirty="0">
                <a:solidFill>
                  <a:schemeClr val="tx2">
                    <a:lumMod val="60000"/>
                    <a:lumOff val="40000"/>
                  </a:schemeClr>
                </a:solidFill>
              </a:rPr>
              <a:t>[Kim et al., ACL’19] </a:t>
            </a:r>
            <a:r>
              <a:rPr lang="en-US" dirty="0"/>
              <a:t/>
            </a:r>
            <a:br>
              <a:rPr lang="en-US" dirty="0"/>
            </a:br>
            <a:endParaRPr lang="en-US" dirty="0"/>
          </a:p>
        </p:txBody>
      </p:sp>
      <p:sp>
        <p:nvSpPr>
          <p:cNvPr id="4" name="Slide Number Placeholder 3">
            <a:extLst>
              <a:ext uri="{FF2B5EF4-FFF2-40B4-BE49-F238E27FC236}">
                <a16:creationId xmlns:a16="http://schemas.microsoft.com/office/drawing/2014/main" xmlns="" id="{0352318C-DB5E-6140-9391-FFAA7FD07F64}"/>
              </a:ext>
            </a:extLst>
          </p:cNvPr>
          <p:cNvSpPr>
            <a:spLocks noGrp="1"/>
          </p:cNvSpPr>
          <p:nvPr>
            <p:ph type="sldNum" sz="quarter" idx="12"/>
          </p:nvPr>
        </p:nvSpPr>
        <p:spPr/>
        <p:txBody>
          <a:bodyPr/>
          <a:lstStyle/>
          <a:p>
            <a:fld id="{89057327-5C45-3844-9BAD-8A2E33F71C3A}" type="slidenum">
              <a:rPr lang="en-US" smtClean="0"/>
              <a:t>177</a:t>
            </a:fld>
            <a:endParaRPr lang="en-US"/>
          </a:p>
        </p:txBody>
      </p:sp>
      <p:sp>
        <p:nvSpPr>
          <p:cNvPr id="6" name="Rectangle 5">
            <a:extLst>
              <a:ext uri="{FF2B5EF4-FFF2-40B4-BE49-F238E27FC236}">
                <a16:creationId xmlns:a16="http://schemas.microsoft.com/office/drawing/2014/main" xmlns="" id="{1113D986-512F-E541-9AED-B5BC8A44D864}"/>
              </a:ext>
            </a:extLst>
          </p:cNvPr>
          <p:cNvSpPr/>
          <p:nvPr/>
        </p:nvSpPr>
        <p:spPr>
          <a:xfrm>
            <a:off x="838200" y="5938747"/>
            <a:ext cx="10703560" cy="923330"/>
          </a:xfrm>
          <a:prstGeom prst="rect">
            <a:avLst/>
          </a:prstGeom>
        </p:spPr>
        <p:txBody>
          <a:bodyPr wrap="square">
            <a:spAutoFit/>
          </a:bodyPr>
          <a:lstStyle/>
          <a:p>
            <a:r>
              <a:rPr lang="en-US" dirty="0"/>
              <a:t>Kim et al. ACL’19. Textbook Question Answering with Multi-modal Context Graph Understanding and Self-supervised Open-set Comprehension</a:t>
            </a:r>
            <a:br>
              <a:rPr lang="en-US" dirty="0"/>
            </a:br>
            <a:endParaRPr lang="en-US" dirty="0"/>
          </a:p>
        </p:txBody>
      </p:sp>
      <p:pic>
        <p:nvPicPr>
          <p:cNvPr id="8" name="Picture 7">
            <a:extLst>
              <a:ext uri="{FF2B5EF4-FFF2-40B4-BE49-F238E27FC236}">
                <a16:creationId xmlns:a16="http://schemas.microsoft.com/office/drawing/2014/main" xmlns="" id="{64CA8DDC-8A26-4647-814F-DE6E5E6C9314}"/>
              </a:ext>
            </a:extLst>
          </p:cNvPr>
          <p:cNvPicPr>
            <a:picLocks noChangeAspect="1"/>
          </p:cNvPicPr>
          <p:nvPr/>
        </p:nvPicPr>
        <p:blipFill>
          <a:blip r:embed="rId2"/>
          <a:stretch>
            <a:fillRect/>
          </a:stretch>
        </p:blipFill>
        <p:spPr>
          <a:xfrm>
            <a:off x="5215371" y="1495188"/>
            <a:ext cx="6582491" cy="4243534"/>
          </a:xfrm>
          <a:prstGeom prst="rect">
            <a:avLst/>
          </a:prstGeom>
        </p:spPr>
      </p:pic>
      <p:sp>
        <p:nvSpPr>
          <p:cNvPr id="10" name="Content Placeholder 9">
            <a:extLst>
              <a:ext uri="{FF2B5EF4-FFF2-40B4-BE49-F238E27FC236}">
                <a16:creationId xmlns:a16="http://schemas.microsoft.com/office/drawing/2014/main" xmlns="" id="{61C34C10-6B02-E24B-84E6-A6F46888F04E}"/>
              </a:ext>
            </a:extLst>
          </p:cNvPr>
          <p:cNvSpPr>
            <a:spLocks noGrp="1"/>
          </p:cNvSpPr>
          <p:nvPr>
            <p:ph idx="1"/>
          </p:nvPr>
        </p:nvSpPr>
        <p:spPr>
          <a:xfrm>
            <a:off x="650240" y="1576387"/>
            <a:ext cx="10515600" cy="4945063"/>
          </a:xfrm>
        </p:spPr>
        <p:txBody>
          <a:bodyPr/>
          <a:lstStyle/>
          <a:p>
            <a:r>
              <a:rPr lang="en-US" dirty="0"/>
              <a:t>Key challenges: </a:t>
            </a:r>
          </a:p>
          <a:p>
            <a:pPr marL="742950" lvl="1" indent="-285750"/>
            <a:r>
              <a:rPr lang="en-US" dirty="0">
                <a:latin typeface="NimbusRomNo9L"/>
              </a:rPr>
              <a:t>Multi-modality</a:t>
            </a:r>
          </a:p>
          <a:p>
            <a:pPr marL="742950" lvl="1" indent="-285750"/>
            <a:r>
              <a:rPr lang="en-US" dirty="0">
                <a:latin typeface="NimbusRomNo9L"/>
              </a:rPr>
              <a:t>Long context</a:t>
            </a:r>
          </a:p>
          <a:p>
            <a:pPr marL="742950" lvl="1" indent="-285750"/>
            <a:r>
              <a:rPr lang="en-US" dirty="0">
                <a:latin typeface="NimbusRomNo9L"/>
              </a:rPr>
              <a:t>Difficulty to solve unseen problems </a:t>
            </a:r>
            <a:endParaRPr lang="en-US" dirty="0"/>
          </a:p>
          <a:p>
            <a:endParaRPr lang="en-US" dirty="0"/>
          </a:p>
        </p:txBody>
      </p:sp>
    </p:spTree>
    <p:extLst>
      <p:ext uri="{BB962C8B-B14F-4D97-AF65-F5344CB8AC3E}">
        <p14:creationId xmlns:p14="http://schemas.microsoft.com/office/powerpoint/2010/main" val="3669421164"/>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271785-C31C-2B4D-92EE-B1076D905E91}"/>
              </a:ext>
            </a:extLst>
          </p:cNvPr>
          <p:cNvSpPr>
            <a:spLocks noGrp="1"/>
          </p:cNvSpPr>
          <p:nvPr>
            <p:ph type="title"/>
          </p:nvPr>
        </p:nvSpPr>
        <p:spPr>
          <a:xfrm>
            <a:off x="838200" y="887412"/>
            <a:ext cx="10515600" cy="688975"/>
          </a:xfrm>
        </p:spPr>
        <p:txBody>
          <a:bodyPr>
            <a:normAutofit fontScale="90000"/>
          </a:bodyPr>
          <a:lstStyle/>
          <a:p>
            <a:r>
              <a:rPr lang="en-US" sz="4000" b="1" spc="-253" dirty="0">
                <a:solidFill>
                  <a:srgbClr val="C00000"/>
                </a:solidFill>
              </a:rPr>
              <a:t>Textbook Question Answering</a:t>
            </a:r>
            <a:r>
              <a:rPr lang="en-US" dirty="0"/>
              <a:t/>
            </a:r>
            <a:br>
              <a:rPr lang="en-US" dirty="0"/>
            </a:br>
            <a:r>
              <a:rPr lang="en-US" sz="2700" dirty="0">
                <a:solidFill>
                  <a:schemeClr val="tx2">
                    <a:lumMod val="60000"/>
                    <a:lumOff val="40000"/>
                  </a:schemeClr>
                </a:solidFill>
              </a:rPr>
              <a:t>[Kim et al., ACL’19] </a:t>
            </a:r>
            <a:r>
              <a:rPr lang="en-US" dirty="0"/>
              <a:t/>
            </a:r>
            <a:br>
              <a:rPr lang="en-US" dirty="0"/>
            </a:br>
            <a:endParaRPr lang="en-US" dirty="0"/>
          </a:p>
        </p:txBody>
      </p:sp>
      <p:sp>
        <p:nvSpPr>
          <p:cNvPr id="4" name="Slide Number Placeholder 3">
            <a:extLst>
              <a:ext uri="{FF2B5EF4-FFF2-40B4-BE49-F238E27FC236}">
                <a16:creationId xmlns:a16="http://schemas.microsoft.com/office/drawing/2014/main" xmlns="" id="{0352318C-DB5E-6140-9391-FFAA7FD07F64}"/>
              </a:ext>
            </a:extLst>
          </p:cNvPr>
          <p:cNvSpPr>
            <a:spLocks noGrp="1"/>
          </p:cNvSpPr>
          <p:nvPr>
            <p:ph type="sldNum" sz="quarter" idx="12"/>
          </p:nvPr>
        </p:nvSpPr>
        <p:spPr/>
        <p:txBody>
          <a:bodyPr/>
          <a:lstStyle/>
          <a:p>
            <a:fld id="{89057327-5C45-3844-9BAD-8A2E33F71C3A}" type="slidenum">
              <a:rPr lang="en-US" smtClean="0"/>
              <a:t>178</a:t>
            </a:fld>
            <a:endParaRPr lang="en-US"/>
          </a:p>
        </p:txBody>
      </p:sp>
      <p:sp>
        <p:nvSpPr>
          <p:cNvPr id="6" name="Rectangle 5">
            <a:extLst>
              <a:ext uri="{FF2B5EF4-FFF2-40B4-BE49-F238E27FC236}">
                <a16:creationId xmlns:a16="http://schemas.microsoft.com/office/drawing/2014/main" xmlns="" id="{1113D986-512F-E541-9AED-B5BC8A44D864}"/>
              </a:ext>
            </a:extLst>
          </p:cNvPr>
          <p:cNvSpPr/>
          <p:nvPr/>
        </p:nvSpPr>
        <p:spPr>
          <a:xfrm>
            <a:off x="838200" y="5938747"/>
            <a:ext cx="10703560" cy="923330"/>
          </a:xfrm>
          <a:prstGeom prst="rect">
            <a:avLst/>
          </a:prstGeom>
        </p:spPr>
        <p:txBody>
          <a:bodyPr wrap="square">
            <a:spAutoFit/>
          </a:bodyPr>
          <a:lstStyle/>
          <a:p>
            <a:r>
              <a:rPr lang="en-US" dirty="0"/>
              <a:t>Kim et al. </a:t>
            </a:r>
            <a:r>
              <a:rPr lang="en-US" b="1" dirty="0"/>
              <a:t>Textbook Question Answering with Multi-modal Context Graph Understanding and Self-supervised Open-set Comprehension </a:t>
            </a:r>
            <a:r>
              <a:rPr lang="en-US" dirty="0"/>
              <a:t>ACL’19</a:t>
            </a:r>
            <a:br>
              <a:rPr lang="en-US" dirty="0"/>
            </a:br>
            <a:endParaRPr lang="en-US" dirty="0"/>
          </a:p>
        </p:txBody>
      </p:sp>
      <p:pic>
        <p:nvPicPr>
          <p:cNvPr id="8" name="Picture 7">
            <a:extLst>
              <a:ext uri="{FF2B5EF4-FFF2-40B4-BE49-F238E27FC236}">
                <a16:creationId xmlns:a16="http://schemas.microsoft.com/office/drawing/2014/main" xmlns="" id="{CD9E3296-1551-A043-9F25-03E6BEC27ABB}"/>
              </a:ext>
            </a:extLst>
          </p:cNvPr>
          <p:cNvPicPr>
            <a:picLocks noChangeAspect="1"/>
          </p:cNvPicPr>
          <p:nvPr/>
        </p:nvPicPr>
        <p:blipFill>
          <a:blip r:embed="rId3"/>
          <a:stretch>
            <a:fillRect/>
          </a:stretch>
        </p:blipFill>
        <p:spPr>
          <a:xfrm>
            <a:off x="266475" y="1476340"/>
            <a:ext cx="11925525" cy="4462407"/>
          </a:xfrm>
          <a:prstGeom prst="rect">
            <a:avLst/>
          </a:prstGeom>
        </p:spPr>
      </p:pic>
    </p:spTree>
    <p:extLst>
      <p:ext uri="{BB962C8B-B14F-4D97-AF65-F5344CB8AC3E}">
        <p14:creationId xmlns:p14="http://schemas.microsoft.com/office/powerpoint/2010/main" val="1009775401"/>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271785-C31C-2B4D-92EE-B1076D905E91}"/>
              </a:ext>
            </a:extLst>
          </p:cNvPr>
          <p:cNvSpPr>
            <a:spLocks noGrp="1"/>
          </p:cNvSpPr>
          <p:nvPr>
            <p:ph type="title"/>
          </p:nvPr>
        </p:nvSpPr>
        <p:spPr>
          <a:xfrm>
            <a:off x="838200" y="887412"/>
            <a:ext cx="10515600" cy="688975"/>
          </a:xfrm>
        </p:spPr>
        <p:txBody>
          <a:bodyPr>
            <a:normAutofit fontScale="90000"/>
          </a:bodyPr>
          <a:lstStyle/>
          <a:p>
            <a:r>
              <a:rPr lang="en-US" sz="4000" b="1" spc="-253" dirty="0">
                <a:solidFill>
                  <a:srgbClr val="C00000"/>
                </a:solidFill>
              </a:rPr>
              <a:t>TQA: Textbook Question Answering</a:t>
            </a:r>
            <a:r>
              <a:rPr lang="en-US" dirty="0"/>
              <a:t/>
            </a:r>
            <a:br>
              <a:rPr lang="en-US" dirty="0"/>
            </a:br>
            <a:r>
              <a:rPr lang="en-US" sz="2700" dirty="0">
                <a:solidFill>
                  <a:schemeClr val="tx2">
                    <a:lumMod val="60000"/>
                    <a:lumOff val="40000"/>
                  </a:schemeClr>
                </a:solidFill>
              </a:rPr>
              <a:t>[Kim et al., ACL’19] </a:t>
            </a:r>
            <a:r>
              <a:rPr lang="en-US" dirty="0"/>
              <a:t/>
            </a:r>
            <a:br>
              <a:rPr lang="en-US" dirty="0"/>
            </a:br>
            <a:endParaRPr lang="en-US" dirty="0"/>
          </a:p>
        </p:txBody>
      </p:sp>
      <p:sp>
        <p:nvSpPr>
          <p:cNvPr id="4" name="Slide Number Placeholder 3">
            <a:extLst>
              <a:ext uri="{FF2B5EF4-FFF2-40B4-BE49-F238E27FC236}">
                <a16:creationId xmlns:a16="http://schemas.microsoft.com/office/drawing/2014/main" xmlns="" id="{0352318C-DB5E-6140-9391-FFAA7FD07F64}"/>
              </a:ext>
            </a:extLst>
          </p:cNvPr>
          <p:cNvSpPr>
            <a:spLocks noGrp="1"/>
          </p:cNvSpPr>
          <p:nvPr>
            <p:ph type="sldNum" sz="quarter" idx="12"/>
          </p:nvPr>
        </p:nvSpPr>
        <p:spPr/>
        <p:txBody>
          <a:bodyPr/>
          <a:lstStyle/>
          <a:p>
            <a:fld id="{89057327-5C45-3844-9BAD-8A2E33F71C3A}" type="slidenum">
              <a:rPr lang="en-US" smtClean="0"/>
              <a:t>179</a:t>
            </a:fld>
            <a:endParaRPr lang="en-US"/>
          </a:p>
        </p:txBody>
      </p:sp>
      <p:sp>
        <p:nvSpPr>
          <p:cNvPr id="6" name="Rectangle 5">
            <a:extLst>
              <a:ext uri="{FF2B5EF4-FFF2-40B4-BE49-F238E27FC236}">
                <a16:creationId xmlns:a16="http://schemas.microsoft.com/office/drawing/2014/main" xmlns="" id="{1113D986-512F-E541-9AED-B5BC8A44D864}"/>
              </a:ext>
            </a:extLst>
          </p:cNvPr>
          <p:cNvSpPr/>
          <p:nvPr/>
        </p:nvSpPr>
        <p:spPr>
          <a:xfrm>
            <a:off x="838200" y="5938747"/>
            <a:ext cx="10703560" cy="923330"/>
          </a:xfrm>
          <a:prstGeom prst="rect">
            <a:avLst/>
          </a:prstGeom>
        </p:spPr>
        <p:txBody>
          <a:bodyPr wrap="square">
            <a:spAutoFit/>
          </a:bodyPr>
          <a:lstStyle/>
          <a:p>
            <a:r>
              <a:rPr lang="en-US" dirty="0"/>
              <a:t>Kim et al. </a:t>
            </a:r>
            <a:r>
              <a:rPr lang="en-US" b="1" dirty="0"/>
              <a:t>Textbook Question Answering with Multi-modal Context Graph Understanding and Self-supervised Open-set Comprehension </a:t>
            </a:r>
            <a:r>
              <a:rPr lang="en-US" dirty="0"/>
              <a:t>ACL’19</a:t>
            </a:r>
            <a:br>
              <a:rPr lang="en-US" dirty="0"/>
            </a:br>
            <a:endParaRPr lang="en-US" dirty="0"/>
          </a:p>
        </p:txBody>
      </p:sp>
      <p:grpSp>
        <p:nvGrpSpPr>
          <p:cNvPr id="9" name="Group 8">
            <a:extLst>
              <a:ext uri="{FF2B5EF4-FFF2-40B4-BE49-F238E27FC236}">
                <a16:creationId xmlns:a16="http://schemas.microsoft.com/office/drawing/2014/main" xmlns="" id="{0DEAD765-0906-D741-ADF3-5BB99FCD3A0D}"/>
              </a:ext>
            </a:extLst>
          </p:cNvPr>
          <p:cNvGrpSpPr/>
          <p:nvPr/>
        </p:nvGrpSpPr>
        <p:grpSpPr>
          <a:xfrm>
            <a:off x="3833686" y="1194683"/>
            <a:ext cx="4524628" cy="4744064"/>
            <a:chOff x="-101624" y="1364473"/>
            <a:chExt cx="4798316" cy="4775705"/>
          </a:xfrm>
        </p:grpSpPr>
        <p:grpSp>
          <p:nvGrpSpPr>
            <p:cNvPr id="10" name="Group 9">
              <a:extLst>
                <a:ext uri="{FF2B5EF4-FFF2-40B4-BE49-F238E27FC236}">
                  <a16:creationId xmlns:a16="http://schemas.microsoft.com/office/drawing/2014/main" xmlns="" id="{77FA8569-0041-FA47-9444-FF674FF19677}"/>
                </a:ext>
              </a:extLst>
            </p:cNvPr>
            <p:cNvGrpSpPr/>
            <p:nvPr/>
          </p:nvGrpSpPr>
          <p:grpSpPr>
            <a:xfrm>
              <a:off x="-101624" y="1364473"/>
              <a:ext cx="4798316" cy="4775705"/>
              <a:chOff x="-1832665" y="1235552"/>
              <a:chExt cx="5367959" cy="5115834"/>
            </a:xfrm>
          </p:grpSpPr>
          <p:pic>
            <p:nvPicPr>
              <p:cNvPr id="12" name="Picture 11">
                <a:extLst>
                  <a:ext uri="{FF2B5EF4-FFF2-40B4-BE49-F238E27FC236}">
                    <a16:creationId xmlns:a16="http://schemas.microsoft.com/office/drawing/2014/main" xmlns="" id="{3AB323C9-9123-D34E-AA87-D05C7EC2C30F}"/>
                  </a:ext>
                </a:extLst>
              </p:cNvPr>
              <p:cNvPicPr>
                <a:picLocks noChangeAspect="1"/>
              </p:cNvPicPr>
              <p:nvPr/>
            </p:nvPicPr>
            <p:blipFill>
              <a:blip r:embed="rId3"/>
              <a:stretch>
                <a:fillRect/>
              </a:stretch>
            </p:blipFill>
            <p:spPr>
              <a:xfrm>
                <a:off x="433193" y="1235552"/>
                <a:ext cx="1816100" cy="723900"/>
              </a:xfrm>
              <a:prstGeom prst="rect">
                <a:avLst/>
              </a:prstGeom>
            </p:spPr>
          </p:pic>
          <p:pic>
            <p:nvPicPr>
              <p:cNvPr id="13" name="Picture 12">
                <a:extLst>
                  <a:ext uri="{FF2B5EF4-FFF2-40B4-BE49-F238E27FC236}">
                    <a16:creationId xmlns:a16="http://schemas.microsoft.com/office/drawing/2014/main" xmlns="" id="{5CE42068-F43C-EF40-B628-E1FFA415D328}"/>
                  </a:ext>
                </a:extLst>
              </p:cNvPr>
              <p:cNvPicPr>
                <a:picLocks noChangeAspect="1"/>
              </p:cNvPicPr>
              <p:nvPr/>
            </p:nvPicPr>
            <p:blipFill>
              <a:blip r:embed="rId4"/>
              <a:stretch>
                <a:fillRect/>
              </a:stretch>
            </p:blipFill>
            <p:spPr>
              <a:xfrm>
                <a:off x="1001304" y="1900998"/>
                <a:ext cx="444500" cy="469900"/>
              </a:xfrm>
              <a:prstGeom prst="rect">
                <a:avLst/>
              </a:prstGeom>
            </p:spPr>
          </p:pic>
          <p:pic>
            <p:nvPicPr>
              <p:cNvPr id="14" name="Picture 13">
                <a:extLst>
                  <a:ext uri="{FF2B5EF4-FFF2-40B4-BE49-F238E27FC236}">
                    <a16:creationId xmlns:a16="http://schemas.microsoft.com/office/drawing/2014/main" xmlns="" id="{599BAF27-5E93-814B-BCF3-5531D82EBCDC}"/>
                  </a:ext>
                </a:extLst>
              </p:cNvPr>
              <p:cNvPicPr>
                <a:picLocks noChangeAspect="1"/>
              </p:cNvPicPr>
              <p:nvPr/>
            </p:nvPicPr>
            <p:blipFill>
              <a:blip r:embed="rId5"/>
              <a:stretch>
                <a:fillRect/>
              </a:stretch>
            </p:blipFill>
            <p:spPr>
              <a:xfrm>
                <a:off x="-90896" y="2312442"/>
                <a:ext cx="2628899" cy="1447800"/>
              </a:xfrm>
              <a:prstGeom prst="rect">
                <a:avLst/>
              </a:prstGeom>
            </p:spPr>
          </p:pic>
          <p:pic>
            <p:nvPicPr>
              <p:cNvPr id="15" name="Picture 14">
                <a:extLst>
                  <a:ext uri="{FF2B5EF4-FFF2-40B4-BE49-F238E27FC236}">
                    <a16:creationId xmlns:a16="http://schemas.microsoft.com/office/drawing/2014/main" xmlns="" id="{A25C9C1E-34E9-1D4B-822B-957D22C8CD9B}"/>
                  </a:ext>
                </a:extLst>
              </p:cNvPr>
              <p:cNvPicPr>
                <a:picLocks noChangeAspect="1"/>
              </p:cNvPicPr>
              <p:nvPr/>
            </p:nvPicPr>
            <p:blipFill>
              <a:blip r:embed="rId6"/>
              <a:stretch>
                <a:fillRect/>
              </a:stretch>
            </p:blipFill>
            <p:spPr>
              <a:xfrm>
                <a:off x="-1123950" y="3647648"/>
                <a:ext cx="2247900" cy="1333500"/>
              </a:xfrm>
              <a:prstGeom prst="rect">
                <a:avLst/>
              </a:prstGeom>
            </p:spPr>
          </p:pic>
          <p:pic>
            <p:nvPicPr>
              <p:cNvPr id="16" name="Picture 15">
                <a:extLst>
                  <a:ext uri="{FF2B5EF4-FFF2-40B4-BE49-F238E27FC236}">
                    <a16:creationId xmlns:a16="http://schemas.microsoft.com/office/drawing/2014/main" xmlns="" id="{1021B94D-5D86-8744-A151-47AE2D7F429F}"/>
                  </a:ext>
                </a:extLst>
              </p:cNvPr>
              <p:cNvPicPr>
                <a:picLocks noChangeAspect="1"/>
              </p:cNvPicPr>
              <p:nvPr/>
            </p:nvPicPr>
            <p:blipFill>
              <a:blip r:embed="rId7"/>
              <a:stretch>
                <a:fillRect/>
              </a:stretch>
            </p:blipFill>
            <p:spPr>
              <a:xfrm>
                <a:off x="-1832665" y="3941103"/>
                <a:ext cx="774700" cy="1905000"/>
              </a:xfrm>
              <a:prstGeom prst="rect">
                <a:avLst/>
              </a:prstGeom>
            </p:spPr>
          </p:pic>
          <p:pic>
            <p:nvPicPr>
              <p:cNvPr id="17" name="Picture 16">
                <a:extLst>
                  <a:ext uri="{FF2B5EF4-FFF2-40B4-BE49-F238E27FC236}">
                    <a16:creationId xmlns:a16="http://schemas.microsoft.com/office/drawing/2014/main" xmlns="" id="{F0B9375F-CB5E-2F49-BDD5-F5C77E317FBB}"/>
                  </a:ext>
                </a:extLst>
              </p:cNvPr>
              <p:cNvPicPr>
                <a:picLocks noChangeAspect="1"/>
              </p:cNvPicPr>
              <p:nvPr/>
            </p:nvPicPr>
            <p:blipFill>
              <a:blip r:embed="rId8"/>
              <a:stretch>
                <a:fillRect/>
              </a:stretch>
            </p:blipFill>
            <p:spPr>
              <a:xfrm>
                <a:off x="-1380084" y="5246486"/>
                <a:ext cx="1955800" cy="1104900"/>
              </a:xfrm>
              <a:prstGeom prst="rect">
                <a:avLst/>
              </a:prstGeom>
            </p:spPr>
          </p:pic>
          <p:pic>
            <p:nvPicPr>
              <p:cNvPr id="18" name="Picture 17">
                <a:extLst>
                  <a:ext uri="{FF2B5EF4-FFF2-40B4-BE49-F238E27FC236}">
                    <a16:creationId xmlns:a16="http://schemas.microsoft.com/office/drawing/2014/main" xmlns="" id="{D7B5B4B3-0488-3249-88BB-E612CE7B54C2}"/>
                  </a:ext>
                </a:extLst>
              </p:cNvPr>
              <p:cNvPicPr>
                <a:picLocks noChangeAspect="1"/>
              </p:cNvPicPr>
              <p:nvPr/>
            </p:nvPicPr>
            <p:blipFill>
              <a:blip r:embed="rId9"/>
              <a:stretch>
                <a:fillRect/>
              </a:stretch>
            </p:blipFill>
            <p:spPr>
              <a:xfrm>
                <a:off x="534817" y="5754486"/>
                <a:ext cx="850900" cy="596900"/>
              </a:xfrm>
              <a:prstGeom prst="rect">
                <a:avLst/>
              </a:prstGeom>
            </p:spPr>
          </p:pic>
          <p:pic>
            <p:nvPicPr>
              <p:cNvPr id="19" name="Picture 18">
                <a:extLst>
                  <a:ext uri="{FF2B5EF4-FFF2-40B4-BE49-F238E27FC236}">
                    <a16:creationId xmlns:a16="http://schemas.microsoft.com/office/drawing/2014/main" xmlns="" id="{E8FE1307-3917-8C4F-9F75-EEC0BB17E936}"/>
                  </a:ext>
                </a:extLst>
              </p:cNvPr>
              <p:cNvPicPr>
                <a:picLocks noChangeAspect="1"/>
              </p:cNvPicPr>
              <p:nvPr/>
            </p:nvPicPr>
            <p:blipFill>
              <a:blip r:embed="rId10"/>
              <a:stretch>
                <a:fillRect/>
              </a:stretch>
            </p:blipFill>
            <p:spPr>
              <a:xfrm>
                <a:off x="1084194" y="5454222"/>
                <a:ext cx="2451100" cy="825500"/>
              </a:xfrm>
              <a:prstGeom prst="rect">
                <a:avLst/>
              </a:prstGeom>
            </p:spPr>
          </p:pic>
        </p:grpSp>
        <p:pic>
          <p:nvPicPr>
            <p:cNvPr id="11" name="Picture 10">
              <a:extLst>
                <a:ext uri="{FF2B5EF4-FFF2-40B4-BE49-F238E27FC236}">
                  <a16:creationId xmlns:a16="http://schemas.microsoft.com/office/drawing/2014/main" xmlns="" id="{6F7B68D7-47EF-C540-A8BE-093E4E4809AD}"/>
                </a:ext>
              </a:extLst>
            </p:cNvPr>
            <p:cNvPicPr>
              <a:picLocks noChangeAspect="1"/>
            </p:cNvPicPr>
            <p:nvPr/>
          </p:nvPicPr>
          <p:blipFill>
            <a:blip r:embed="rId11"/>
            <a:stretch>
              <a:fillRect/>
            </a:stretch>
          </p:blipFill>
          <p:spPr>
            <a:xfrm>
              <a:off x="887166" y="2711580"/>
              <a:ext cx="1054100" cy="952500"/>
            </a:xfrm>
            <a:prstGeom prst="rect">
              <a:avLst/>
            </a:prstGeom>
          </p:spPr>
        </p:pic>
      </p:grpSp>
    </p:spTree>
    <p:extLst>
      <p:ext uri="{BB962C8B-B14F-4D97-AF65-F5344CB8AC3E}">
        <p14:creationId xmlns:p14="http://schemas.microsoft.com/office/powerpoint/2010/main" val="20585698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C097C4-98F9-E34C-BE6B-AE743DF6BB7E}"/>
              </a:ext>
            </a:extLst>
          </p:cNvPr>
          <p:cNvSpPr>
            <a:spLocks noGrp="1"/>
          </p:cNvSpPr>
          <p:nvPr>
            <p:ph type="title"/>
          </p:nvPr>
        </p:nvSpPr>
        <p:spPr/>
        <p:txBody>
          <a:bodyPr/>
          <a:lstStyle/>
          <a:p>
            <a:r>
              <a:rPr lang="en-US" b="1" spc="-152" dirty="0">
                <a:solidFill>
                  <a:srgbClr val="C00000"/>
                </a:solidFill>
              </a:rPr>
              <a:t>Overview </a:t>
            </a:r>
            <a:r>
              <a:rPr lang="en-US" b="1" spc="-53" dirty="0">
                <a:solidFill>
                  <a:srgbClr val="C00000"/>
                </a:solidFill>
              </a:rPr>
              <a:t>of</a:t>
            </a:r>
            <a:r>
              <a:rPr lang="en-US" b="1" spc="60" dirty="0">
                <a:solidFill>
                  <a:srgbClr val="C00000"/>
                </a:solidFill>
              </a:rPr>
              <a:t> GNN </a:t>
            </a:r>
            <a:r>
              <a:rPr lang="en-US" b="1" spc="-80" dirty="0">
                <a:solidFill>
                  <a:srgbClr val="C00000"/>
                </a:solidFill>
              </a:rPr>
              <a:t>Model</a:t>
            </a:r>
            <a:endParaRPr lang="en-US" dirty="0"/>
          </a:p>
        </p:txBody>
      </p:sp>
      <p:sp>
        <p:nvSpPr>
          <p:cNvPr id="4" name="Slide Number Placeholder 3">
            <a:extLst>
              <a:ext uri="{FF2B5EF4-FFF2-40B4-BE49-F238E27FC236}">
                <a16:creationId xmlns:a16="http://schemas.microsoft.com/office/drawing/2014/main" xmlns="" id="{2F0178D5-3E7D-4D42-A4EB-1094FD001E33}"/>
              </a:ext>
            </a:extLst>
          </p:cNvPr>
          <p:cNvSpPr>
            <a:spLocks noGrp="1"/>
          </p:cNvSpPr>
          <p:nvPr>
            <p:ph type="sldNum" sz="quarter" idx="12"/>
          </p:nvPr>
        </p:nvSpPr>
        <p:spPr/>
        <p:txBody>
          <a:bodyPr/>
          <a:lstStyle/>
          <a:p>
            <a:fld id="{4C15419E-54D6-8648-ABFB-BEF58E3E877E}" type="slidenum">
              <a:rPr lang="en-US" smtClean="0"/>
              <a:t>18</a:t>
            </a:fld>
            <a:endParaRPr lang="en-US"/>
          </a:p>
        </p:txBody>
      </p:sp>
      <p:sp>
        <p:nvSpPr>
          <p:cNvPr id="5" name="object 3">
            <a:extLst>
              <a:ext uri="{FF2B5EF4-FFF2-40B4-BE49-F238E27FC236}">
                <a16:creationId xmlns:a16="http://schemas.microsoft.com/office/drawing/2014/main" xmlns="" id="{11FDF35E-B48C-D747-8CB1-DB5657F829C8}"/>
              </a:ext>
            </a:extLst>
          </p:cNvPr>
          <p:cNvSpPr/>
          <p:nvPr/>
        </p:nvSpPr>
        <p:spPr>
          <a:xfrm>
            <a:off x="1943101" y="1690688"/>
            <a:ext cx="2442515" cy="2298699"/>
          </a:xfrm>
          <a:prstGeom prst="rect">
            <a:avLst/>
          </a:prstGeom>
          <a:blipFill>
            <a:blip r:embed="rId2" cstate="print"/>
            <a:stretch>
              <a:fillRect/>
            </a:stretch>
          </a:blipFill>
        </p:spPr>
        <p:txBody>
          <a:bodyPr wrap="square" lIns="0" tIns="0" rIns="0" bIns="0" rtlCol="0"/>
          <a:lstStyle/>
          <a:p>
            <a:endParaRPr sz="2400"/>
          </a:p>
        </p:txBody>
      </p:sp>
      <p:sp>
        <p:nvSpPr>
          <p:cNvPr id="6" name="object 4">
            <a:extLst>
              <a:ext uri="{FF2B5EF4-FFF2-40B4-BE49-F238E27FC236}">
                <a16:creationId xmlns:a16="http://schemas.microsoft.com/office/drawing/2014/main" xmlns="" id="{7A655665-5258-2F47-AB81-0D3825D0F316}"/>
              </a:ext>
            </a:extLst>
          </p:cNvPr>
          <p:cNvSpPr/>
          <p:nvPr/>
        </p:nvSpPr>
        <p:spPr>
          <a:xfrm>
            <a:off x="1943101" y="4318001"/>
            <a:ext cx="7829855" cy="2174874"/>
          </a:xfrm>
          <a:prstGeom prst="rect">
            <a:avLst/>
          </a:prstGeom>
          <a:blipFill>
            <a:blip r:embed="rId3" cstate="print"/>
            <a:stretch>
              <a:fillRect/>
            </a:stretch>
          </a:blipFill>
        </p:spPr>
        <p:txBody>
          <a:bodyPr wrap="square" lIns="0" tIns="0" rIns="0" bIns="0" rtlCol="0"/>
          <a:lstStyle/>
          <a:p>
            <a:endParaRPr sz="2400"/>
          </a:p>
        </p:txBody>
      </p:sp>
      <p:sp>
        <p:nvSpPr>
          <p:cNvPr id="7" name="object 6">
            <a:extLst>
              <a:ext uri="{FF2B5EF4-FFF2-40B4-BE49-F238E27FC236}">
                <a16:creationId xmlns:a16="http://schemas.microsoft.com/office/drawing/2014/main" xmlns="" id="{9BE9E169-0BB6-1949-8FB9-3AA32867ACD4}"/>
              </a:ext>
            </a:extLst>
          </p:cNvPr>
          <p:cNvSpPr txBox="1"/>
          <p:nvPr/>
        </p:nvSpPr>
        <p:spPr>
          <a:xfrm>
            <a:off x="4918709" y="1836757"/>
            <a:ext cx="5503106" cy="799450"/>
          </a:xfrm>
          <a:prstGeom prst="rect">
            <a:avLst/>
          </a:prstGeom>
        </p:spPr>
        <p:txBody>
          <a:bodyPr vert="horz" wrap="square" lIns="0" tIns="53340" rIns="0" bIns="0" rtlCol="0">
            <a:spAutoFit/>
          </a:bodyPr>
          <a:lstStyle/>
          <a:p>
            <a:pPr marL="505447" marR="6773" indent="-489361">
              <a:lnSpc>
                <a:spcPts val="2907"/>
              </a:lnSpc>
              <a:spcBef>
                <a:spcPts val="420"/>
              </a:spcBef>
            </a:pPr>
            <a:r>
              <a:rPr sz="2800" spc="-93" dirty="0">
                <a:cs typeface="Arial"/>
              </a:rPr>
              <a:t>3) </a:t>
            </a:r>
            <a:r>
              <a:rPr sz="2800" spc="-113" dirty="0">
                <a:cs typeface="Arial"/>
              </a:rPr>
              <a:t>Train </a:t>
            </a:r>
            <a:r>
              <a:rPr sz="2800" spc="7" dirty="0">
                <a:cs typeface="Arial"/>
              </a:rPr>
              <a:t>on </a:t>
            </a:r>
            <a:r>
              <a:rPr sz="2800" spc="-67" dirty="0">
                <a:cs typeface="Arial"/>
              </a:rPr>
              <a:t>a </a:t>
            </a:r>
            <a:r>
              <a:rPr sz="2800" spc="-7" dirty="0">
                <a:cs typeface="Arial"/>
              </a:rPr>
              <a:t>set </a:t>
            </a:r>
            <a:r>
              <a:rPr sz="2800" dirty="0">
                <a:cs typeface="Arial"/>
              </a:rPr>
              <a:t>of </a:t>
            </a:r>
            <a:r>
              <a:rPr sz="2800" spc="7" dirty="0">
                <a:cs typeface="Arial"/>
              </a:rPr>
              <a:t>nodes, </a:t>
            </a:r>
            <a:r>
              <a:rPr sz="2800" spc="-20" dirty="0">
                <a:cs typeface="Arial"/>
              </a:rPr>
              <a:t>i.e., </a:t>
            </a:r>
            <a:r>
              <a:rPr sz="2800" spc="-67" dirty="0">
                <a:cs typeface="Arial"/>
              </a:rPr>
              <a:t>a  </a:t>
            </a:r>
            <a:r>
              <a:rPr sz="2800" spc="27" dirty="0">
                <a:cs typeface="Arial"/>
              </a:rPr>
              <a:t>batch</a:t>
            </a:r>
            <a:r>
              <a:rPr lang="en-US" sz="2800" spc="27" dirty="0">
                <a:cs typeface="Arial"/>
              </a:rPr>
              <a:t> </a:t>
            </a:r>
            <a:r>
              <a:rPr sz="2800" dirty="0">
                <a:cs typeface="Arial"/>
              </a:rPr>
              <a:t>of </a:t>
            </a:r>
            <a:r>
              <a:rPr sz="2800" spc="33" dirty="0">
                <a:cs typeface="Arial"/>
              </a:rPr>
              <a:t>comput</a:t>
            </a:r>
            <a:r>
              <a:rPr lang="en-US" sz="2800" spc="33" dirty="0">
                <a:cs typeface="Arial"/>
              </a:rPr>
              <a:t>ation</a:t>
            </a:r>
            <a:r>
              <a:rPr sz="2800" spc="33" dirty="0">
                <a:cs typeface="Arial"/>
              </a:rPr>
              <a:t> </a:t>
            </a:r>
            <a:r>
              <a:rPr sz="2800" dirty="0">
                <a:cs typeface="Arial"/>
              </a:rPr>
              <a:t>graphs</a:t>
            </a:r>
          </a:p>
        </p:txBody>
      </p:sp>
      <p:cxnSp>
        <p:nvCxnSpPr>
          <p:cNvPr id="9" name="Straight Arrow Connector 8">
            <a:extLst>
              <a:ext uri="{FF2B5EF4-FFF2-40B4-BE49-F238E27FC236}">
                <a16:creationId xmlns:a16="http://schemas.microsoft.com/office/drawing/2014/main" xmlns="" id="{45F20E32-4EF2-5C47-9F1B-79425A920071}"/>
              </a:ext>
            </a:extLst>
          </p:cNvPr>
          <p:cNvCxnSpPr>
            <a:cxnSpLocks/>
          </p:cNvCxnSpPr>
          <p:nvPr/>
        </p:nvCxnSpPr>
        <p:spPr>
          <a:xfrm flipH="1">
            <a:off x="5650842" y="2686068"/>
            <a:ext cx="1169058" cy="1297325"/>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14">
            <a:extLst>
              <a:ext uri="{FF2B5EF4-FFF2-40B4-BE49-F238E27FC236}">
                <a16:creationId xmlns:a16="http://schemas.microsoft.com/office/drawing/2014/main" xmlns="" id="{CBAC5D61-2284-114F-8395-E1E717137C0C}"/>
              </a:ext>
            </a:extLst>
          </p:cNvPr>
          <p:cNvSpPr/>
          <p:nvPr/>
        </p:nvSpPr>
        <p:spPr>
          <a:xfrm>
            <a:off x="1943101" y="4171932"/>
            <a:ext cx="8007654" cy="2435243"/>
          </a:xfrm>
          <a:prstGeom prst="roundRect">
            <a:avLst/>
          </a:prstGeom>
          <a:no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3083263"/>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271785-C31C-2B4D-92EE-B1076D905E91}"/>
              </a:ext>
            </a:extLst>
          </p:cNvPr>
          <p:cNvSpPr>
            <a:spLocks noGrp="1"/>
          </p:cNvSpPr>
          <p:nvPr>
            <p:ph type="title"/>
          </p:nvPr>
        </p:nvSpPr>
        <p:spPr>
          <a:xfrm>
            <a:off x="838200" y="887412"/>
            <a:ext cx="10515600" cy="688975"/>
          </a:xfrm>
        </p:spPr>
        <p:txBody>
          <a:bodyPr>
            <a:normAutofit fontScale="90000"/>
          </a:bodyPr>
          <a:lstStyle/>
          <a:p>
            <a:r>
              <a:rPr lang="en-US" sz="4000" b="1" spc="-253" dirty="0">
                <a:solidFill>
                  <a:srgbClr val="C00000"/>
                </a:solidFill>
              </a:rPr>
              <a:t>TQA: Textbook Question Answering</a:t>
            </a:r>
            <a:r>
              <a:rPr lang="en-US" dirty="0"/>
              <a:t/>
            </a:r>
            <a:br>
              <a:rPr lang="en-US" dirty="0"/>
            </a:br>
            <a:r>
              <a:rPr lang="en-US" sz="2700" dirty="0">
                <a:solidFill>
                  <a:schemeClr val="tx2">
                    <a:lumMod val="60000"/>
                    <a:lumOff val="40000"/>
                  </a:schemeClr>
                </a:solidFill>
              </a:rPr>
              <a:t>[Kim et al., ACL’19] </a:t>
            </a:r>
            <a:r>
              <a:rPr lang="en-US" dirty="0"/>
              <a:t/>
            </a:r>
            <a:br>
              <a:rPr lang="en-US" dirty="0"/>
            </a:br>
            <a:endParaRPr lang="en-US" dirty="0"/>
          </a:p>
        </p:txBody>
      </p:sp>
      <p:sp>
        <p:nvSpPr>
          <p:cNvPr id="4" name="Slide Number Placeholder 3">
            <a:extLst>
              <a:ext uri="{FF2B5EF4-FFF2-40B4-BE49-F238E27FC236}">
                <a16:creationId xmlns:a16="http://schemas.microsoft.com/office/drawing/2014/main" xmlns="" id="{0352318C-DB5E-6140-9391-FFAA7FD07F64}"/>
              </a:ext>
            </a:extLst>
          </p:cNvPr>
          <p:cNvSpPr>
            <a:spLocks noGrp="1"/>
          </p:cNvSpPr>
          <p:nvPr>
            <p:ph type="sldNum" sz="quarter" idx="12"/>
          </p:nvPr>
        </p:nvSpPr>
        <p:spPr/>
        <p:txBody>
          <a:bodyPr/>
          <a:lstStyle/>
          <a:p>
            <a:fld id="{89057327-5C45-3844-9BAD-8A2E33F71C3A}" type="slidenum">
              <a:rPr lang="en-US" smtClean="0"/>
              <a:t>180</a:t>
            </a:fld>
            <a:endParaRPr lang="en-US"/>
          </a:p>
        </p:txBody>
      </p:sp>
      <p:sp>
        <p:nvSpPr>
          <p:cNvPr id="6" name="Rectangle 5">
            <a:extLst>
              <a:ext uri="{FF2B5EF4-FFF2-40B4-BE49-F238E27FC236}">
                <a16:creationId xmlns:a16="http://schemas.microsoft.com/office/drawing/2014/main" xmlns="" id="{1113D986-512F-E541-9AED-B5BC8A44D864}"/>
              </a:ext>
            </a:extLst>
          </p:cNvPr>
          <p:cNvSpPr/>
          <p:nvPr/>
        </p:nvSpPr>
        <p:spPr>
          <a:xfrm>
            <a:off x="838200" y="5938747"/>
            <a:ext cx="10703560" cy="923330"/>
          </a:xfrm>
          <a:prstGeom prst="rect">
            <a:avLst/>
          </a:prstGeom>
        </p:spPr>
        <p:txBody>
          <a:bodyPr wrap="square">
            <a:spAutoFit/>
          </a:bodyPr>
          <a:lstStyle/>
          <a:p>
            <a:r>
              <a:rPr lang="en-US" dirty="0"/>
              <a:t>Kim et al. </a:t>
            </a:r>
            <a:r>
              <a:rPr lang="en-US" b="1" dirty="0"/>
              <a:t>Textbook Question Answering with Multi-modal Context Graph Understanding and Self-supervised Open-set Comprehension </a:t>
            </a:r>
            <a:r>
              <a:rPr lang="en-US" dirty="0"/>
              <a:t>ACL’19</a:t>
            </a:r>
            <a:br>
              <a:rPr lang="en-US" dirty="0"/>
            </a:br>
            <a:endParaRPr lang="en-US" dirty="0"/>
          </a:p>
        </p:txBody>
      </p:sp>
      <p:sp>
        <p:nvSpPr>
          <p:cNvPr id="5" name="Content Placeholder 4">
            <a:extLst>
              <a:ext uri="{FF2B5EF4-FFF2-40B4-BE49-F238E27FC236}">
                <a16:creationId xmlns:a16="http://schemas.microsoft.com/office/drawing/2014/main" xmlns="" id="{DC5666EB-BFE2-624D-A031-CC18B2C58ED1}"/>
              </a:ext>
            </a:extLst>
          </p:cNvPr>
          <p:cNvSpPr>
            <a:spLocks noGrp="1"/>
          </p:cNvSpPr>
          <p:nvPr>
            <p:ph idx="1"/>
          </p:nvPr>
        </p:nvSpPr>
        <p:spPr>
          <a:xfrm>
            <a:off x="838200" y="1576387"/>
            <a:ext cx="10515600" cy="4945063"/>
          </a:xfrm>
        </p:spPr>
        <p:txBody>
          <a:bodyPr/>
          <a:lstStyle/>
          <a:p>
            <a:r>
              <a:rPr lang="en-US" dirty="0"/>
              <a:t>Self-training: reads and understands a textbook and problems in advance.</a:t>
            </a:r>
          </a:p>
        </p:txBody>
      </p:sp>
      <p:pic>
        <p:nvPicPr>
          <p:cNvPr id="7" name="Picture 6">
            <a:extLst>
              <a:ext uri="{FF2B5EF4-FFF2-40B4-BE49-F238E27FC236}">
                <a16:creationId xmlns:a16="http://schemas.microsoft.com/office/drawing/2014/main" xmlns="" id="{C58C86C8-0487-B34F-BD1F-0D90C13C1EF4}"/>
              </a:ext>
            </a:extLst>
          </p:cNvPr>
          <p:cNvPicPr>
            <a:picLocks noChangeAspect="1"/>
          </p:cNvPicPr>
          <p:nvPr/>
        </p:nvPicPr>
        <p:blipFill>
          <a:blip r:embed="rId3"/>
          <a:stretch>
            <a:fillRect/>
          </a:stretch>
        </p:blipFill>
        <p:spPr>
          <a:xfrm>
            <a:off x="2772697" y="1957399"/>
            <a:ext cx="5235678" cy="3781323"/>
          </a:xfrm>
          <a:prstGeom prst="rect">
            <a:avLst/>
          </a:prstGeom>
        </p:spPr>
      </p:pic>
    </p:spTree>
    <p:extLst>
      <p:ext uri="{BB962C8B-B14F-4D97-AF65-F5344CB8AC3E}">
        <p14:creationId xmlns:p14="http://schemas.microsoft.com/office/powerpoint/2010/main" val="74798678"/>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271785-C31C-2B4D-92EE-B1076D905E91}"/>
              </a:ext>
            </a:extLst>
          </p:cNvPr>
          <p:cNvSpPr>
            <a:spLocks noGrp="1"/>
          </p:cNvSpPr>
          <p:nvPr>
            <p:ph type="title"/>
          </p:nvPr>
        </p:nvSpPr>
        <p:spPr>
          <a:xfrm>
            <a:off x="838200" y="887412"/>
            <a:ext cx="10515600" cy="688975"/>
          </a:xfrm>
        </p:spPr>
        <p:txBody>
          <a:bodyPr>
            <a:normAutofit fontScale="90000"/>
          </a:bodyPr>
          <a:lstStyle/>
          <a:p>
            <a:r>
              <a:rPr lang="en-US" sz="4000" b="1" spc="-253" dirty="0">
                <a:solidFill>
                  <a:srgbClr val="C00000"/>
                </a:solidFill>
              </a:rPr>
              <a:t>TQA: Textbook Question Answering</a:t>
            </a:r>
            <a:r>
              <a:rPr lang="en-US" dirty="0"/>
              <a:t/>
            </a:r>
            <a:br>
              <a:rPr lang="en-US" dirty="0"/>
            </a:br>
            <a:r>
              <a:rPr lang="en-US" sz="2700" dirty="0">
                <a:solidFill>
                  <a:schemeClr val="tx2">
                    <a:lumMod val="60000"/>
                    <a:lumOff val="40000"/>
                  </a:schemeClr>
                </a:solidFill>
              </a:rPr>
              <a:t>[Kim et al., ACL’19] </a:t>
            </a:r>
            <a:r>
              <a:rPr lang="en-US" dirty="0"/>
              <a:t/>
            </a:r>
            <a:br>
              <a:rPr lang="en-US" dirty="0"/>
            </a:br>
            <a:endParaRPr lang="en-US" dirty="0"/>
          </a:p>
        </p:txBody>
      </p:sp>
      <p:sp>
        <p:nvSpPr>
          <p:cNvPr id="4" name="Slide Number Placeholder 3">
            <a:extLst>
              <a:ext uri="{FF2B5EF4-FFF2-40B4-BE49-F238E27FC236}">
                <a16:creationId xmlns:a16="http://schemas.microsoft.com/office/drawing/2014/main" xmlns="" id="{0352318C-DB5E-6140-9391-FFAA7FD07F64}"/>
              </a:ext>
            </a:extLst>
          </p:cNvPr>
          <p:cNvSpPr>
            <a:spLocks noGrp="1"/>
          </p:cNvSpPr>
          <p:nvPr>
            <p:ph type="sldNum" sz="quarter" idx="12"/>
          </p:nvPr>
        </p:nvSpPr>
        <p:spPr/>
        <p:txBody>
          <a:bodyPr/>
          <a:lstStyle/>
          <a:p>
            <a:fld id="{89057327-5C45-3844-9BAD-8A2E33F71C3A}" type="slidenum">
              <a:rPr lang="en-US" smtClean="0"/>
              <a:t>181</a:t>
            </a:fld>
            <a:endParaRPr lang="en-US"/>
          </a:p>
        </p:txBody>
      </p:sp>
      <p:sp>
        <p:nvSpPr>
          <p:cNvPr id="6" name="Rectangle 5">
            <a:extLst>
              <a:ext uri="{FF2B5EF4-FFF2-40B4-BE49-F238E27FC236}">
                <a16:creationId xmlns:a16="http://schemas.microsoft.com/office/drawing/2014/main" xmlns="" id="{1113D986-512F-E541-9AED-B5BC8A44D864}"/>
              </a:ext>
            </a:extLst>
          </p:cNvPr>
          <p:cNvSpPr/>
          <p:nvPr/>
        </p:nvSpPr>
        <p:spPr>
          <a:xfrm>
            <a:off x="838200" y="5938747"/>
            <a:ext cx="10703560" cy="923330"/>
          </a:xfrm>
          <a:prstGeom prst="rect">
            <a:avLst/>
          </a:prstGeom>
        </p:spPr>
        <p:txBody>
          <a:bodyPr wrap="square">
            <a:spAutoFit/>
          </a:bodyPr>
          <a:lstStyle/>
          <a:p>
            <a:r>
              <a:rPr lang="en-US" dirty="0"/>
              <a:t>Kim et al. </a:t>
            </a:r>
            <a:r>
              <a:rPr lang="en-US" b="1" dirty="0"/>
              <a:t>Textbook Question Answering with Multi-modal Context Graph Understanding and Self-supervised Open-set Comprehension </a:t>
            </a:r>
            <a:r>
              <a:rPr lang="en-US" dirty="0"/>
              <a:t>ACL’19</a:t>
            </a:r>
            <a:br>
              <a:rPr lang="en-US" dirty="0"/>
            </a:br>
            <a:endParaRPr lang="en-US" dirty="0"/>
          </a:p>
        </p:txBody>
      </p:sp>
      <p:pic>
        <p:nvPicPr>
          <p:cNvPr id="9" name="Picture 8">
            <a:extLst>
              <a:ext uri="{FF2B5EF4-FFF2-40B4-BE49-F238E27FC236}">
                <a16:creationId xmlns:a16="http://schemas.microsoft.com/office/drawing/2014/main" xmlns="" id="{B364C55E-3136-E245-A337-D2C324DD9139}"/>
              </a:ext>
            </a:extLst>
          </p:cNvPr>
          <p:cNvPicPr>
            <a:picLocks noChangeAspect="1"/>
          </p:cNvPicPr>
          <p:nvPr/>
        </p:nvPicPr>
        <p:blipFill rotWithShape="1">
          <a:blip r:embed="rId3"/>
          <a:srcRect r="58428"/>
          <a:stretch/>
        </p:blipFill>
        <p:spPr>
          <a:xfrm>
            <a:off x="145026" y="2826369"/>
            <a:ext cx="5695335" cy="1789875"/>
          </a:xfrm>
          <a:prstGeom prst="rect">
            <a:avLst/>
          </a:prstGeom>
        </p:spPr>
      </p:pic>
      <p:pic>
        <p:nvPicPr>
          <p:cNvPr id="10" name="Picture 9">
            <a:extLst>
              <a:ext uri="{FF2B5EF4-FFF2-40B4-BE49-F238E27FC236}">
                <a16:creationId xmlns:a16="http://schemas.microsoft.com/office/drawing/2014/main" xmlns="" id="{E089E7E2-D247-4646-A7A6-F2901E41A845}"/>
              </a:ext>
            </a:extLst>
          </p:cNvPr>
          <p:cNvPicPr>
            <a:picLocks noChangeAspect="1"/>
          </p:cNvPicPr>
          <p:nvPr/>
        </p:nvPicPr>
        <p:blipFill rotWithShape="1">
          <a:blip r:embed="rId3"/>
          <a:srcRect l="88795"/>
          <a:stretch/>
        </p:blipFill>
        <p:spPr>
          <a:xfrm>
            <a:off x="5943600" y="2826368"/>
            <a:ext cx="1535110" cy="1789875"/>
          </a:xfrm>
          <a:prstGeom prst="rect">
            <a:avLst/>
          </a:prstGeom>
        </p:spPr>
      </p:pic>
      <p:sp>
        <p:nvSpPr>
          <p:cNvPr id="11" name="Rectangle 10">
            <a:extLst>
              <a:ext uri="{FF2B5EF4-FFF2-40B4-BE49-F238E27FC236}">
                <a16:creationId xmlns:a16="http://schemas.microsoft.com/office/drawing/2014/main" xmlns="" id="{9A4782A4-4F6F-804F-8034-0071E7839355}"/>
              </a:ext>
            </a:extLst>
          </p:cNvPr>
          <p:cNvSpPr/>
          <p:nvPr/>
        </p:nvSpPr>
        <p:spPr>
          <a:xfrm>
            <a:off x="5943600" y="3318387"/>
            <a:ext cx="1371600" cy="93444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xmlns="" id="{6DD87652-C86D-844C-A769-674C7ECF289D}"/>
              </a:ext>
            </a:extLst>
          </p:cNvPr>
          <p:cNvSpPr/>
          <p:nvPr/>
        </p:nvSpPr>
        <p:spPr>
          <a:xfrm>
            <a:off x="8593493" y="3077564"/>
            <a:ext cx="2497294" cy="688975"/>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Self-training, </a:t>
            </a:r>
            <a:r>
              <a:rPr lang="en-US" dirty="0">
                <a:solidFill>
                  <a:schemeClr val="tx1"/>
                </a:solidFill>
              </a:rPr>
              <a:t>even only on training, </a:t>
            </a:r>
            <a:r>
              <a:rPr lang="en-US" b="1" dirty="0">
                <a:solidFill>
                  <a:schemeClr val="tx1"/>
                </a:solidFill>
              </a:rPr>
              <a:t>is useful</a:t>
            </a:r>
            <a:endParaRPr lang="en-US" dirty="0">
              <a:solidFill>
                <a:schemeClr val="tx1"/>
              </a:solidFill>
            </a:endParaRPr>
          </a:p>
        </p:txBody>
      </p:sp>
      <p:cxnSp>
        <p:nvCxnSpPr>
          <p:cNvPr id="13" name="Straight Arrow Connector 12">
            <a:extLst>
              <a:ext uri="{FF2B5EF4-FFF2-40B4-BE49-F238E27FC236}">
                <a16:creationId xmlns:a16="http://schemas.microsoft.com/office/drawing/2014/main" xmlns="" id="{1B6D69BA-7C45-B747-ADB3-501B74701D00}"/>
              </a:ext>
            </a:extLst>
          </p:cNvPr>
          <p:cNvCxnSpPr>
            <a:cxnSpLocks/>
          </p:cNvCxnSpPr>
          <p:nvPr/>
        </p:nvCxnSpPr>
        <p:spPr>
          <a:xfrm flipV="1">
            <a:off x="7315200" y="4307377"/>
            <a:ext cx="1278292" cy="54845"/>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a:extLst>
              <a:ext uri="{FF2B5EF4-FFF2-40B4-BE49-F238E27FC236}">
                <a16:creationId xmlns:a16="http://schemas.microsoft.com/office/drawing/2014/main" xmlns="" id="{3FF1CC6C-2FFE-394F-BD18-D5B700BD25B7}"/>
              </a:ext>
            </a:extLst>
          </p:cNvPr>
          <p:cNvSpPr/>
          <p:nvPr/>
        </p:nvSpPr>
        <p:spPr>
          <a:xfrm>
            <a:off x="8593492" y="4017735"/>
            <a:ext cx="1922107" cy="688975"/>
          </a:xfrm>
          <a:prstGeom prst="roundRect">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Context Graph is effective</a:t>
            </a:r>
            <a:endParaRPr lang="en-US" dirty="0">
              <a:solidFill>
                <a:schemeClr val="tx1"/>
              </a:solidFill>
            </a:endParaRPr>
          </a:p>
        </p:txBody>
      </p:sp>
      <p:sp>
        <p:nvSpPr>
          <p:cNvPr id="19" name="Rectangle 18">
            <a:extLst>
              <a:ext uri="{FF2B5EF4-FFF2-40B4-BE49-F238E27FC236}">
                <a16:creationId xmlns:a16="http://schemas.microsoft.com/office/drawing/2014/main" xmlns="" id="{CCED0131-2F0F-E74C-913C-10A2FA226F78}"/>
              </a:ext>
            </a:extLst>
          </p:cNvPr>
          <p:cNvSpPr/>
          <p:nvPr/>
        </p:nvSpPr>
        <p:spPr>
          <a:xfrm>
            <a:off x="5978701" y="4291854"/>
            <a:ext cx="1371600" cy="285368"/>
          </a:xfrm>
          <a:prstGeom prst="rect">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xmlns="" id="{C58C1FD7-5A17-1149-8E68-6FB32490495A}"/>
              </a:ext>
            </a:extLst>
          </p:cNvPr>
          <p:cNvCxnSpPr>
            <a:cxnSpLocks/>
            <a:stCxn id="11" idx="3"/>
            <a:endCxn id="12" idx="1"/>
          </p:cNvCxnSpPr>
          <p:nvPr/>
        </p:nvCxnSpPr>
        <p:spPr>
          <a:xfrm flipV="1">
            <a:off x="7315200" y="3422052"/>
            <a:ext cx="1278293" cy="36355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549507"/>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7E3817-29EB-F84E-BBD8-D3D80D0B4808}"/>
              </a:ext>
            </a:extLst>
          </p:cNvPr>
          <p:cNvSpPr>
            <a:spLocks noGrp="1"/>
          </p:cNvSpPr>
          <p:nvPr>
            <p:ph type="title"/>
          </p:nvPr>
        </p:nvSpPr>
        <p:spPr/>
        <p:txBody>
          <a:bodyPr>
            <a:normAutofit/>
          </a:bodyPr>
          <a:lstStyle/>
          <a:p>
            <a:r>
              <a:rPr lang="en-US" sz="4000" b="1" spc="-253" dirty="0">
                <a:solidFill>
                  <a:srgbClr val="C00000"/>
                </a:solidFill>
              </a:rPr>
              <a:t>Conversational Machine Comprehension</a:t>
            </a:r>
            <a:r>
              <a:rPr lang="en-US" dirty="0"/>
              <a:t/>
            </a:r>
            <a:br>
              <a:rPr lang="en-US" dirty="0"/>
            </a:br>
            <a:r>
              <a:rPr lang="en-US" sz="2700" dirty="0">
                <a:solidFill>
                  <a:schemeClr val="tx2">
                    <a:lumMod val="60000"/>
                    <a:lumOff val="40000"/>
                  </a:schemeClr>
                </a:solidFill>
              </a:rPr>
              <a:t>[Chen et al, IJCAI’20]</a:t>
            </a:r>
          </a:p>
        </p:txBody>
      </p:sp>
      <p:sp>
        <p:nvSpPr>
          <p:cNvPr id="4" name="Slide Number Placeholder 3">
            <a:extLst>
              <a:ext uri="{FF2B5EF4-FFF2-40B4-BE49-F238E27FC236}">
                <a16:creationId xmlns:a16="http://schemas.microsoft.com/office/drawing/2014/main" xmlns="" id="{AEE95CC6-521C-9B4C-8331-75B3C9EC0550}"/>
              </a:ext>
            </a:extLst>
          </p:cNvPr>
          <p:cNvSpPr>
            <a:spLocks noGrp="1"/>
          </p:cNvSpPr>
          <p:nvPr>
            <p:ph type="sldNum" sz="quarter" idx="12"/>
          </p:nvPr>
        </p:nvSpPr>
        <p:spPr/>
        <p:txBody>
          <a:bodyPr/>
          <a:lstStyle/>
          <a:p>
            <a:fld id="{89057327-5C45-3844-9BAD-8A2E33F71C3A}" type="slidenum">
              <a:rPr lang="en-US" smtClean="0"/>
              <a:t>182</a:t>
            </a:fld>
            <a:endParaRPr lang="en-US"/>
          </a:p>
        </p:txBody>
      </p:sp>
      <p:sp>
        <p:nvSpPr>
          <p:cNvPr id="5" name="Rectangle 4">
            <a:extLst>
              <a:ext uri="{FF2B5EF4-FFF2-40B4-BE49-F238E27FC236}">
                <a16:creationId xmlns:a16="http://schemas.microsoft.com/office/drawing/2014/main" xmlns="" id="{25710A68-D0E2-1B46-9170-5C9219E472AC}"/>
              </a:ext>
            </a:extLst>
          </p:cNvPr>
          <p:cNvSpPr/>
          <p:nvPr/>
        </p:nvSpPr>
        <p:spPr>
          <a:xfrm>
            <a:off x="1247192" y="6169709"/>
            <a:ext cx="9697616" cy="646331"/>
          </a:xfrm>
          <a:prstGeom prst="rect">
            <a:avLst/>
          </a:prstGeom>
        </p:spPr>
        <p:txBody>
          <a:bodyPr wrap="square">
            <a:spAutoFit/>
          </a:bodyPr>
          <a:lstStyle/>
          <a:p>
            <a:r>
              <a:rPr lang="en-US" dirty="0"/>
              <a:t>Chen et al. </a:t>
            </a:r>
            <a:r>
              <a:rPr lang="en-US" b="1" dirty="0" err="1"/>
              <a:t>GraphFlow</a:t>
            </a:r>
            <a:r>
              <a:rPr lang="en-US" b="1" dirty="0"/>
              <a:t>: Exploiting Conversation Flow with Graph Neural Networks for Conversational Machine Comprehension </a:t>
            </a:r>
            <a:r>
              <a:rPr lang="en-US" dirty="0"/>
              <a:t>IJCAI’20</a:t>
            </a:r>
          </a:p>
        </p:txBody>
      </p:sp>
      <p:pic>
        <p:nvPicPr>
          <p:cNvPr id="9" name="Picture 8" descr="Graphical user interface, text, application&#10;&#10;Description automatically generated">
            <a:extLst>
              <a:ext uri="{FF2B5EF4-FFF2-40B4-BE49-F238E27FC236}">
                <a16:creationId xmlns:a16="http://schemas.microsoft.com/office/drawing/2014/main" xmlns="" id="{7080EE26-3603-3044-BC77-D6E954D6061E}"/>
              </a:ext>
            </a:extLst>
          </p:cNvPr>
          <p:cNvPicPr>
            <a:picLocks noChangeAspect="1"/>
          </p:cNvPicPr>
          <p:nvPr/>
        </p:nvPicPr>
        <p:blipFill rotWithShape="1">
          <a:blip r:embed="rId3"/>
          <a:srcRect b="27655"/>
          <a:stretch/>
        </p:blipFill>
        <p:spPr>
          <a:xfrm>
            <a:off x="2213975" y="1520114"/>
            <a:ext cx="4417393" cy="4593952"/>
          </a:xfrm>
          <a:prstGeom prst="rect">
            <a:avLst/>
          </a:prstGeom>
        </p:spPr>
      </p:pic>
      <p:sp>
        <p:nvSpPr>
          <p:cNvPr id="10" name="TextBox 9">
            <a:extLst>
              <a:ext uri="{FF2B5EF4-FFF2-40B4-BE49-F238E27FC236}">
                <a16:creationId xmlns:a16="http://schemas.microsoft.com/office/drawing/2014/main" xmlns="" id="{8D0BA503-F09B-0040-A6FB-CC7A65DD44BF}"/>
              </a:ext>
            </a:extLst>
          </p:cNvPr>
          <p:cNvSpPr txBox="1"/>
          <p:nvPr/>
        </p:nvSpPr>
        <p:spPr>
          <a:xfrm>
            <a:off x="6900401" y="2676298"/>
            <a:ext cx="3857795" cy="1384995"/>
          </a:xfrm>
          <a:prstGeom prst="rect">
            <a:avLst/>
          </a:prstGeom>
          <a:noFill/>
        </p:spPr>
        <p:txBody>
          <a:bodyPr wrap="square" rtlCol="0">
            <a:spAutoFit/>
          </a:bodyPr>
          <a:lstStyle/>
          <a:p>
            <a:r>
              <a:rPr lang="en-US" sz="2800" dirty="0">
                <a:latin typeface="Calibri" panose="020F0502020204030204" pitchFamily="34" charset="0"/>
                <a:cs typeface="Calibri" panose="020F0502020204030204" pitchFamily="34" charset="0"/>
              </a:rPr>
              <a:t>Challenges:</a:t>
            </a:r>
          </a:p>
          <a:p>
            <a:pPr marL="457200" indent="-457200">
              <a:buFont typeface="Arial" panose="020B0604020202020204" pitchFamily="34" charset="0"/>
              <a:buChar char="•"/>
            </a:pPr>
            <a:r>
              <a:rPr lang="en-US" sz="2800" dirty="0">
                <a:latin typeface="Calibri" panose="020F0502020204030204" pitchFamily="34" charset="0"/>
                <a:cs typeface="Calibri" panose="020F0502020204030204" pitchFamily="34" charset="0"/>
              </a:rPr>
              <a:t>Focus shift</a:t>
            </a:r>
          </a:p>
          <a:p>
            <a:pPr marL="457200" indent="-457200">
              <a:buFont typeface="Arial" panose="020B0604020202020204" pitchFamily="34" charset="0"/>
              <a:buChar char="•"/>
            </a:pPr>
            <a:r>
              <a:rPr lang="en-US" sz="2800" dirty="0">
                <a:latin typeface="Calibri" panose="020F0502020204030204" pitchFamily="34" charset="0"/>
                <a:cs typeface="Calibri" panose="020F0502020204030204" pitchFamily="34" charset="0"/>
              </a:rPr>
              <a:t>Coreference or ellipsis</a:t>
            </a:r>
          </a:p>
        </p:txBody>
      </p:sp>
    </p:spTree>
    <p:extLst>
      <p:ext uri="{BB962C8B-B14F-4D97-AF65-F5344CB8AC3E}">
        <p14:creationId xmlns:p14="http://schemas.microsoft.com/office/powerpoint/2010/main" val="366337580"/>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7E3817-29EB-F84E-BBD8-D3D80D0B4808}"/>
              </a:ext>
            </a:extLst>
          </p:cNvPr>
          <p:cNvSpPr>
            <a:spLocks noGrp="1"/>
          </p:cNvSpPr>
          <p:nvPr>
            <p:ph type="title"/>
          </p:nvPr>
        </p:nvSpPr>
        <p:spPr/>
        <p:txBody>
          <a:bodyPr>
            <a:normAutofit/>
          </a:bodyPr>
          <a:lstStyle/>
          <a:p>
            <a:r>
              <a:rPr lang="en-US" sz="4000" b="1" spc="-253" dirty="0">
                <a:solidFill>
                  <a:srgbClr val="C00000"/>
                </a:solidFill>
              </a:rPr>
              <a:t>Conversational Machine Comprehension</a:t>
            </a:r>
            <a:r>
              <a:rPr lang="en-US" dirty="0"/>
              <a:t/>
            </a:r>
            <a:br>
              <a:rPr lang="en-US" dirty="0"/>
            </a:br>
            <a:r>
              <a:rPr lang="en-US" sz="2700" dirty="0">
                <a:solidFill>
                  <a:schemeClr val="tx2">
                    <a:lumMod val="60000"/>
                    <a:lumOff val="40000"/>
                  </a:schemeClr>
                </a:solidFill>
              </a:rPr>
              <a:t>[Chen et al, IJCAI’20]</a:t>
            </a:r>
          </a:p>
        </p:txBody>
      </p:sp>
      <p:sp>
        <p:nvSpPr>
          <p:cNvPr id="4" name="Slide Number Placeholder 3">
            <a:extLst>
              <a:ext uri="{FF2B5EF4-FFF2-40B4-BE49-F238E27FC236}">
                <a16:creationId xmlns:a16="http://schemas.microsoft.com/office/drawing/2014/main" xmlns="" id="{AEE95CC6-521C-9B4C-8331-75B3C9EC0550}"/>
              </a:ext>
            </a:extLst>
          </p:cNvPr>
          <p:cNvSpPr>
            <a:spLocks noGrp="1"/>
          </p:cNvSpPr>
          <p:nvPr>
            <p:ph type="sldNum" sz="quarter" idx="12"/>
          </p:nvPr>
        </p:nvSpPr>
        <p:spPr/>
        <p:txBody>
          <a:bodyPr/>
          <a:lstStyle/>
          <a:p>
            <a:fld id="{89057327-5C45-3844-9BAD-8A2E33F71C3A}" type="slidenum">
              <a:rPr lang="en-US" smtClean="0"/>
              <a:t>183</a:t>
            </a:fld>
            <a:endParaRPr lang="en-US"/>
          </a:p>
        </p:txBody>
      </p:sp>
      <p:sp>
        <p:nvSpPr>
          <p:cNvPr id="5" name="Rectangle 4">
            <a:extLst>
              <a:ext uri="{FF2B5EF4-FFF2-40B4-BE49-F238E27FC236}">
                <a16:creationId xmlns:a16="http://schemas.microsoft.com/office/drawing/2014/main" xmlns="" id="{25710A68-D0E2-1B46-9170-5C9219E472AC}"/>
              </a:ext>
            </a:extLst>
          </p:cNvPr>
          <p:cNvSpPr/>
          <p:nvPr/>
        </p:nvSpPr>
        <p:spPr>
          <a:xfrm>
            <a:off x="1387151" y="5943491"/>
            <a:ext cx="9697616" cy="646331"/>
          </a:xfrm>
          <a:prstGeom prst="rect">
            <a:avLst/>
          </a:prstGeom>
        </p:spPr>
        <p:txBody>
          <a:bodyPr wrap="square">
            <a:spAutoFit/>
          </a:bodyPr>
          <a:lstStyle/>
          <a:p>
            <a:r>
              <a:rPr lang="en-US" dirty="0"/>
              <a:t>Chen et al. </a:t>
            </a:r>
            <a:r>
              <a:rPr lang="en-US" b="1" dirty="0" err="1"/>
              <a:t>GraphFlow</a:t>
            </a:r>
            <a:r>
              <a:rPr lang="en-US" b="1" dirty="0"/>
              <a:t>: Exploiting Conversation Flow with Graph Neural Networks for Conversational Machine Comprehension </a:t>
            </a:r>
            <a:r>
              <a:rPr lang="en-US" dirty="0"/>
              <a:t>IJCAI’20</a:t>
            </a:r>
          </a:p>
        </p:txBody>
      </p:sp>
      <p:pic>
        <p:nvPicPr>
          <p:cNvPr id="7" name="Picture 6" descr="Graphical user interface&#10;&#10;Description automatically generated">
            <a:extLst>
              <a:ext uri="{FF2B5EF4-FFF2-40B4-BE49-F238E27FC236}">
                <a16:creationId xmlns:a16="http://schemas.microsoft.com/office/drawing/2014/main" xmlns="" id="{470F3A47-B964-C747-8511-FCA4D16DC6D2}"/>
              </a:ext>
            </a:extLst>
          </p:cNvPr>
          <p:cNvPicPr>
            <a:picLocks noChangeAspect="1"/>
          </p:cNvPicPr>
          <p:nvPr/>
        </p:nvPicPr>
        <p:blipFill>
          <a:blip r:embed="rId3"/>
          <a:stretch>
            <a:fillRect/>
          </a:stretch>
        </p:blipFill>
        <p:spPr>
          <a:xfrm>
            <a:off x="838200" y="1690688"/>
            <a:ext cx="10515600" cy="4088105"/>
          </a:xfrm>
          <a:prstGeom prst="rect">
            <a:avLst/>
          </a:prstGeom>
        </p:spPr>
      </p:pic>
    </p:spTree>
    <p:extLst>
      <p:ext uri="{BB962C8B-B14F-4D97-AF65-F5344CB8AC3E}">
        <p14:creationId xmlns:p14="http://schemas.microsoft.com/office/powerpoint/2010/main" val="3700154356"/>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7E3817-29EB-F84E-BBD8-D3D80D0B4808}"/>
              </a:ext>
            </a:extLst>
          </p:cNvPr>
          <p:cNvSpPr>
            <a:spLocks noGrp="1"/>
          </p:cNvSpPr>
          <p:nvPr>
            <p:ph type="title"/>
          </p:nvPr>
        </p:nvSpPr>
        <p:spPr/>
        <p:txBody>
          <a:bodyPr>
            <a:normAutofit/>
          </a:bodyPr>
          <a:lstStyle/>
          <a:p>
            <a:r>
              <a:rPr lang="en-US" sz="4000" b="1" spc="-253" dirty="0">
                <a:solidFill>
                  <a:srgbClr val="C00000"/>
                </a:solidFill>
              </a:rPr>
              <a:t>Conversational Machine Comprehension</a:t>
            </a:r>
            <a:r>
              <a:rPr lang="en-US" dirty="0"/>
              <a:t/>
            </a:r>
            <a:br>
              <a:rPr lang="en-US" dirty="0"/>
            </a:br>
            <a:r>
              <a:rPr lang="en-US" sz="2700" dirty="0">
                <a:solidFill>
                  <a:schemeClr val="tx2">
                    <a:lumMod val="60000"/>
                    <a:lumOff val="40000"/>
                  </a:schemeClr>
                </a:solidFill>
              </a:rPr>
              <a:t>[Chen et al, IJCAI’20]</a:t>
            </a:r>
          </a:p>
        </p:txBody>
      </p:sp>
      <p:sp>
        <p:nvSpPr>
          <p:cNvPr id="4" name="Slide Number Placeholder 3">
            <a:extLst>
              <a:ext uri="{FF2B5EF4-FFF2-40B4-BE49-F238E27FC236}">
                <a16:creationId xmlns:a16="http://schemas.microsoft.com/office/drawing/2014/main" xmlns="" id="{AEE95CC6-521C-9B4C-8331-75B3C9EC0550}"/>
              </a:ext>
            </a:extLst>
          </p:cNvPr>
          <p:cNvSpPr>
            <a:spLocks noGrp="1"/>
          </p:cNvSpPr>
          <p:nvPr>
            <p:ph type="sldNum" sz="quarter" idx="12"/>
          </p:nvPr>
        </p:nvSpPr>
        <p:spPr/>
        <p:txBody>
          <a:bodyPr/>
          <a:lstStyle/>
          <a:p>
            <a:fld id="{89057327-5C45-3844-9BAD-8A2E33F71C3A}" type="slidenum">
              <a:rPr lang="en-US" smtClean="0"/>
              <a:t>184</a:t>
            </a:fld>
            <a:endParaRPr lang="en-US"/>
          </a:p>
        </p:txBody>
      </p:sp>
      <p:sp>
        <p:nvSpPr>
          <p:cNvPr id="5" name="Rectangle 4">
            <a:extLst>
              <a:ext uri="{FF2B5EF4-FFF2-40B4-BE49-F238E27FC236}">
                <a16:creationId xmlns:a16="http://schemas.microsoft.com/office/drawing/2014/main" xmlns="" id="{25710A68-D0E2-1B46-9170-5C9219E472AC}"/>
              </a:ext>
            </a:extLst>
          </p:cNvPr>
          <p:cNvSpPr/>
          <p:nvPr/>
        </p:nvSpPr>
        <p:spPr>
          <a:xfrm>
            <a:off x="1387151" y="5943491"/>
            <a:ext cx="9697616" cy="646331"/>
          </a:xfrm>
          <a:prstGeom prst="rect">
            <a:avLst/>
          </a:prstGeom>
        </p:spPr>
        <p:txBody>
          <a:bodyPr wrap="square">
            <a:spAutoFit/>
          </a:bodyPr>
          <a:lstStyle/>
          <a:p>
            <a:r>
              <a:rPr lang="en-US" dirty="0"/>
              <a:t>Chen et al. </a:t>
            </a:r>
            <a:r>
              <a:rPr lang="en-US" b="1" dirty="0" err="1"/>
              <a:t>GraphFlow</a:t>
            </a:r>
            <a:r>
              <a:rPr lang="en-US" b="1" dirty="0"/>
              <a:t>: Exploiting Conversation Flow with Graph Neural Networks for Conversational Machine Comprehension </a:t>
            </a:r>
            <a:r>
              <a:rPr lang="en-US" dirty="0"/>
              <a:t>IJCAI’20</a:t>
            </a:r>
          </a:p>
        </p:txBody>
      </p:sp>
      <p:pic>
        <p:nvPicPr>
          <p:cNvPr id="6" name="Picture 5" descr="A picture containing text, clock&#10;&#10;Description automatically generated">
            <a:extLst>
              <a:ext uri="{FF2B5EF4-FFF2-40B4-BE49-F238E27FC236}">
                <a16:creationId xmlns:a16="http://schemas.microsoft.com/office/drawing/2014/main" xmlns="" id="{4722110E-80C1-224C-B11E-555018CBD242}"/>
              </a:ext>
            </a:extLst>
          </p:cNvPr>
          <p:cNvPicPr>
            <a:picLocks noChangeAspect="1"/>
          </p:cNvPicPr>
          <p:nvPr/>
        </p:nvPicPr>
        <p:blipFill>
          <a:blip r:embed="rId3"/>
          <a:stretch>
            <a:fillRect/>
          </a:stretch>
        </p:blipFill>
        <p:spPr>
          <a:xfrm>
            <a:off x="210593" y="2290444"/>
            <a:ext cx="11590020" cy="3521394"/>
          </a:xfrm>
          <a:prstGeom prst="rect">
            <a:avLst/>
          </a:prstGeom>
        </p:spPr>
      </p:pic>
      <p:sp>
        <p:nvSpPr>
          <p:cNvPr id="3" name="Rectangle 2">
            <a:extLst>
              <a:ext uri="{FF2B5EF4-FFF2-40B4-BE49-F238E27FC236}">
                <a16:creationId xmlns:a16="http://schemas.microsoft.com/office/drawing/2014/main" xmlns="" id="{A9A6BC79-6285-1048-8FE9-A3B44B43E895}"/>
              </a:ext>
            </a:extLst>
          </p:cNvPr>
          <p:cNvSpPr/>
          <p:nvPr/>
        </p:nvSpPr>
        <p:spPr>
          <a:xfrm>
            <a:off x="230154" y="1512460"/>
            <a:ext cx="9790923" cy="369332"/>
          </a:xfrm>
          <a:prstGeom prst="rect">
            <a:avLst/>
          </a:prstGeom>
        </p:spPr>
        <p:txBody>
          <a:bodyPr wrap="square">
            <a:spAutoFit/>
          </a:bodyPr>
          <a:lstStyle/>
          <a:p>
            <a:r>
              <a:rPr lang="en-US" altLang="zh-CN" dirty="0">
                <a:solidFill>
                  <a:srgbClr val="FF0000"/>
                </a:solidFill>
                <a:latin typeface="Arial" panose="020B0604020202020204" pitchFamily="34" charset="0"/>
                <a:cs typeface="Arial" panose="020B0604020202020204" pitchFamily="34" charset="0"/>
              </a:rPr>
              <a:t>D</a:t>
            </a:r>
            <a:r>
              <a:rPr lang="en-US" dirty="0">
                <a:solidFill>
                  <a:srgbClr val="FF0000"/>
                </a:solidFill>
                <a:latin typeface="Arial" panose="020B0604020202020204" pitchFamily="34" charset="0"/>
                <a:cs typeface="Arial" panose="020B0604020202020204" pitchFamily="34" charset="0"/>
              </a:rPr>
              <a:t>ynamically construct </a:t>
            </a:r>
            <a:r>
              <a:rPr lang="en-US" dirty="0">
                <a:latin typeface="Arial" panose="020B0604020202020204" pitchFamily="34" charset="0"/>
                <a:cs typeface="Arial" panose="020B0604020202020204" pitchFamily="34" charset="0"/>
              </a:rPr>
              <a:t>a question and conversation history aware </a:t>
            </a:r>
            <a:r>
              <a:rPr lang="en-US" dirty="0">
                <a:solidFill>
                  <a:srgbClr val="FF0000"/>
                </a:solidFill>
                <a:latin typeface="Arial" panose="020B0604020202020204" pitchFamily="34" charset="0"/>
                <a:cs typeface="Arial" panose="020B0604020202020204" pitchFamily="34" charset="0"/>
              </a:rPr>
              <a:t>context graph </a:t>
            </a:r>
            <a:r>
              <a:rPr lang="en-US" dirty="0">
                <a:latin typeface="Arial" panose="020B0604020202020204" pitchFamily="34" charset="0"/>
                <a:cs typeface="Arial" panose="020B0604020202020204" pitchFamily="34" charset="0"/>
              </a:rPr>
              <a:t>at each turn</a:t>
            </a:r>
            <a:r>
              <a:rPr lang="en-US" altLang="zh-CN"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2825515"/>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7E3817-29EB-F84E-BBD8-D3D80D0B4808}"/>
              </a:ext>
            </a:extLst>
          </p:cNvPr>
          <p:cNvSpPr>
            <a:spLocks noGrp="1"/>
          </p:cNvSpPr>
          <p:nvPr>
            <p:ph type="title"/>
          </p:nvPr>
        </p:nvSpPr>
        <p:spPr/>
        <p:txBody>
          <a:bodyPr>
            <a:normAutofit/>
          </a:bodyPr>
          <a:lstStyle/>
          <a:p>
            <a:r>
              <a:rPr lang="en-US" sz="4000" b="1" spc="-253" dirty="0">
                <a:solidFill>
                  <a:srgbClr val="C00000"/>
                </a:solidFill>
              </a:rPr>
              <a:t>Conversational Machine Comprehension</a:t>
            </a:r>
            <a:r>
              <a:rPr lang="en-US" dirty="0"/>
              <a:t/>
            </a:r>
            <a:br>
              <a:rPr lang="en-US" dirty="0"/>
            </a:br>
            <a:r>
              <a:rPr lang="en-US" sz="2700" dirty="0">
                <a:solidFill>
                  <a:schemeClr val="tx2">
                    <a:lumMod val="60000"/>
                    <a:lumOff val="40000"/>
                  </a:schemeClr>
                </a:solidFill>
              </a:rPr>
              <a:t>[Chen et al, IJCAI’20]</a:t>
            </a:r>
          </a:p>
        </p:txBody>
      </p:sp>
      <p:sp>
        <p:nvSpPr>
          <p:cNvPr id="4" name="Slide Number Placeholder 3">
            <a:extLst>
              <a:ext uri="{FF2B5EF4-FFF2-40B4-BE49-F238E27FC236}">
                <a16:creationId xmlns:a16="http://schemas.microsoft.com/office/drawing/2014/main" xmlns="" id="{AEE95CC6-521C-9B4C-8331-75B3C9EC0550}"/>
              </a:ext>
            </a:extLst>
          </p:cNvPr>
          <p:cNvSpPr>
            <a:spLocks noGrp="1"/>
          </p:cNvSpPr>
          <p:nvPr>
            <p:ph type="sldNum" sz="quarter" idx="12"/>
          </p:nvPr>
        </p:nvSpPr>
        <p:spPr/>
        <p:txBody>
          <a:bodyPr/>
          <a:lstStyle/>
          <a:p>
            <a:fld id="{89057327-5C45-3844-9BAD-8A2E33F71C3A}" type="slidenum">
              <a:rPr lang="en-US" smtClean="0"/>
              <a:t>185</a:t>
            </a:fld>
            <a:endParaRPr lang="en-US"/>
          </a:p>
        </p:txBody>
      </p:sp>
      <p:sp>
        <p:nvSpPr>
          <p:cNvPr id="5" name="Rectangle 4">
            <a:extLst>
              <a:ext uri="{FF2B5EF4-FFF2-40B4-BE49-F238E27FC236}">
                <a16:creationId xmlns:a16="http://schemas.microsoft.com/office/drawing/2014/main" xmlns="" id="{25710A68-D0E2-1B46-9170-5C9219E472AC}"/>
              </a:ext>
            </a:extLst>
          </p:cNvPr>
          <p:cNvSpPr/>
          <p:nvPr/>
        </p:nvSpPr>
        <p:spPr>
          <a:xfrm>
            <a:off x="1387151" y="5943491"/>
            <a:ext cx="9697616" cy="646331"/>
          </a:xfrm>
          <a:prstGeom prst="rect">
            <a:avLst/>
          </a:prstGeom>
        </p:spPr>
        <p:txBody>
          <a:bodyPr wrap="square">
            <a:spAutoFit/>
          </a:bodyPr>
          <a:lstStyle/>
          <a:p>
            <a:r>
              <a:rPr lang="en-US" dirty="0"/>
              <a:t>Chen et al. </a:t>
            </a:r>
            <a:r>
              <a:rPr lang="en-US" b="1" dirty="0" err="1"/>
              <a:t>GraphFlow</a:t>
            </a:r>
            <a:r>
              <a:rPr lang="en-US" b="1" dirty="0"/>
              <a:t>: Exploiting Conversation Flow with Graph Neural Networks for Conversational Machine Comprehension </a:t>
            </a:r>
            <a:r>
              <a:rPr lang="en-US" dirty="0"/>
              <a:t>IJCAI’20</a:t>
            </a:r>
          </a:p>
        </p:txBody>
      </p:sp>
      <p:grpSp>
        <p:nvGrpSpPr>
          <p:cNvPr id="6" name="Group 5">
            <a:extLst>
              <a:ext uri="{FF2B5EF4-FFF2-40B4-BE49-F238E27FC236}">
                <a16:creationId xmlns:a16="http://schemas.microsoft.com/office/drawing/2014/main" xmlns="" id="{C2F8EAAE-964A-6842-9F1E-3302F26B3388}"/>
              </a:ext>
            </a:extLst>
          </p:cNvPr>
          <p:cNvGrpSpPr/>
          <p:nvPr/>
        </p:nvGrpSpPr>
        <p:grpSpPr>
          <a:xfrm>
            <a:off x="3833686" y="1194683"/>
            <a:ext cx="4524628" cy="4744064"/>
            <a:chOff x="-101624" y="1364473"/>
            <a:chExt cx="4798316" cy="4775705"/>
          </a:xfrm>
        </p:grpSpPr>
        <p:grpSp>
          <p:nvGrpSpPr>
            <p:cNvPr id="8" name="Group 7">
              <a:extLst>
                <a:ext uri="{FF2B5EF4-FFF2-40B4-BE49-F238E27FC236}">
                  <a16:creationId xmlns:a16="http://schemas.microsoft.com/office/drawing/2014/main" xmlns="" id="{FE5AF736-3B18-F640-B032-4FEE31D9121F}"/>
                </a:ext>
              </a:extLst>
            </p:cNvPr>
            <p:cNvGrpSpPr/>
            <p:nvPr/>
          </p:nvGrpSpPr>
          <p:grpSpPr>
            <a:xfrm>
              <a:off x="-101624" y="1364473"/>
              <a:ext cx="4798316" cy="4775705"/>
              <a:chOff x="-1832665" y="1235552"/>
              <a:chExt cx="5367959" cy="5115834"/>
            </a:xfrm>
          </p:grpSpPr>
          <p:pic>
            <p:nvPicPr>
              <p:cNvPr id="10" name="Picture 9">
                <a:extLst>
                  <a:ext uri="{FF2B5EF4-FFF2-40B4-BE49-F238E27FC236}">
                    <a16:creationId xmlns:a16="http://schemas.microsoft.com/office/drawing/2014/main" xmlns="" id="{267387EF-7BC8-B543-B7EB-31DC4391396E}"/>
                  </a:ext>
                </a:extLst>
              </p:cNvPr>
              <p:cNvPicPr>
                <a:picLocks noChangeAspect="1"/>
              </p:cNvPicPr>
              <p:nvPr/>
            </p:nvPicPr>
            <p:blipFill>
              <a:blip r:embed="rId3"/>
              <a:stretch>
                <a:fillRect/>
              </a:stretch>
            </p:blipFill>
            <p:spPr>
              <a:xfrm>
                <a:off x="433193" y="1235552"/>
                <a:ext cx="1816100" cy="723900"/>
              </a:xfrm>
              <a:prstGeom prst="rect">
                <a:avLst/>
              </a:prstGeom>
            </p:spPr>
          </p:pic>
          <p:pic>
            <p:nvPicPr>
              <p:cNvPr id="11" name="Picture 10">
                <a:extLst>
                  <a:ext uri="{FF2B5EF4-FFF2-40B4-BE49-F238E27FC236}">
                    <a16:creationId xmlns:a16="http://schemas.microsoft.com/office/drawing/2014/main" xmlns="" id="{C3D97395-0F6A-CC49-AAB6-C8C1B5579FC3}"/>
                  </a:ext>
                </a:extLst>
              </p:cNvPr>
              <p:cNvPicPr>
                <a:picLocks noChangeAspect="1"/>
              </p:cNvPicPr>
              <p:nvPr/>
            </p:nvPicPr>
            <p:blipFill>
              <a:blip r:embed="rId4"/>
              <a:stretch>
                <a:fillRect/>
              </a:stretch>
            </p:blipFill>
            <p:spPr>
              <a:xfrm>
                <a:off x="1001304" y="1900998"/>
                <a:ext cx="444500" cy="469900"/>
              </a:xfrm>
              <a:prstGeom prst="rect">
                <a:avLst/>
              </a:prstGeom>
            </p:spPr>
          </p:pic>
          <p:pic>
            <p:nvPicPr>
              <p:cNvPr id="12" name="Picture 11">
                <a:extLst>
                  <a:ext uri="{FF2B5EF4-FFF2-40B4-BE49-F238E27FC236}">
                    <a16:creationId xmlns:a16="http://schemas.microsoft.com/office/drawing/2014/main" xmlns="" id="{144EF7CA-7596-C643-ACA0-40C6CD52DD84}"/>
                  </a:ext>
                </a:extLst>
              </p:cNvPr>
              <p:cNvPicPr>
                <a:picLocks noChangeAspect="1"/>
              </p:cNvPicPr>
              <p:nvPr/>
            </p:nvPicPr>
            <p:blipFill>
              <a:blip r:embed="rId5"/>
              <a:stretch>
                <a:fillRect/>
              </a:stretch>
            </p:blipFill>
            <p:spPr>
              <a:xfrm>
                <a:off x="-90896" y="2312442"/>
                <a:ext cx="2628899" cy="1447800"/>
              </a:xfrm>
              <a:prstGeom prst="rect">
                <a:avLst/>
              </a:prstGeom>
            </p:spPr>
          </p:pic>
          <p:pic>
            <p:nvPicPr>
              <p:cNvPr id="13" name="Picture 12">
                <a:extLst>
                  <a:ext uri="{FF2B5EF4-FFF2-40B4-BE49-F238E27FC236}">
                    <a16:creationId xmlns:a16="http://schemas.microsoft.com/office/drawing/2014/main" xmlns="" id="{4040A6DD-AD07-6D48-A0B3-6222D16F578C}"/>
                  </a:ext>
                </a:extLst>
              </p:cNvPr>
              <p:cNvPicPr>
                <a:picLocks noChangeAspect="1"/>
              </p:cNvPicPr>
              <p:nvPr/>
            </p:nvPicPr>
            <p:blipFill>
              <a:blip r:embed="rId6"/>
              <a:stretch>
                <a:fillRect/>
              </a:stretch>
            </p:blipFill>
            <p:spPr>
              <a:xfrm>
                <a:off x="-1123950" y="3647648"/>
                <a:ext cx="2247900" cy="1333500"/>
              </a:xfrm>
              <a:prstGeom prst="rect">
                <a:avLst/>
              </a:prstGeom>
            </p:spPr>
          </p:pic>
          <p:pic>
            <p:nvPicPr>
              <p:cNvPr id="14" name="Picture 13">
                <a:extLst>
                  <a:ext uri="{FF2B5EF4-FFF2-40B4-BE49-F238E27FC236}">
                    <a16:creationId xmlns:a16="http://schemas.microsoft.com/office/drawing/2014/main" xmlns="" id="{D071BDD0-FBC7-374A-9F59-C20432BD55E7}"/>
                  </a:ext>
                </a:extLst>
              </p:cNvPr>
              <p:cNvPicPr>
                <a:picLocks noChangeAspect="1"/>
              </p:cNvPicPr>
              <p:nvPr/>
            </p:nvPicPr>
            <p:blipFill>
              <a:blip r:embed="rId7"/>
              <a:stretch>
                <a:fillRect/>
              </a:stretch>
            </p:blipFill>
            <p:spPr>
              <a:xfrm>
                <a:off x="-1832665" y="3941103"/>
                <a:ext cx="774700" cy="1905000"/>
              </a:xfrm>
              <a:prstGeom prst="rect">
                <a:avLst/>
              </a:prstGeom>
            </p:spPr>
          </p:pic>
          <p:pic>
            <p:nvPicPr>
              <p:cNvPr id="16" name="Picture 15">
                <a:extLst>
                  <a:ext uri="{FF2B5EF4-FFF2-40B4-BE49-F238E27FC236}">
                    <a16:creationId xmlns:a16="http://schemas.microsoft.com/office/drawing/2014/main" xmlns="" id="{79B79B61-307F-DE43-BF8A-12CD0209C432}"/>
                  </a:ext>
                </a:extLst>
              </p:cNvPr>
              <p:cNvPicPr>
                <a:picLocks noChangeAspect="1"/>
              </p:cNvPicPr>
              <p:nvPr/>
            </p:nvPicPr>
            <p:blipFill>
              <a:blip r:embed="rId8"/>
              <a:stretch>
                <a:fillRect/>
              </a:stretch>
            </p:blipFill>
            <p:spPr>
              <a:xfrm>
                <a:off x="534817" y="5754486"/>
                <a:ext cx="850900" cy="596900"/>
              </a:xfrm>
              <a:prstGeom prst="rect">
                <a:avLst/>
              </a:prstGeom>
            </p:spPr>
          </p:pic>
          <p:pic>
            <p:nvPicPr>
              <p:cNvPr id="17" name="Picture 16">
                <a:extLst>
                  <a:ext uri="{FF2B5EF4-FFF2-40B4-BE49-F238E27FC236}">
                    <a16:creationId xmlns:a16="http://schemas.microsoft.com/office/drawing/2014/main" xmlns="" id="{19455963-8358-8445-A4F7-1519859AB64C}"/>
                  </a:ext>
                </a:extLst>
              </p:cNvPr>
              <p:cNvPicPr>
                <a:picLocks noChangeAspect="1"/>
              </p:cNvPicPr>
              <p:nvPr/>
            </p:nvPicPr>
            <p:blipFill>
              <a:blip r:embed="rId9"/>
              <a:stretch>
                <a:fillRect/>
              </a:stretch>
            </p:blipFill>
            <p:spPr>
              <a:xfrm>
                <a:off x="1084194" y="5454222"/>
                <a:ext cx="2451100" cy="825500"/>
              </a:xfrm>
              <a:prstGeom prst="rect">
                <a:avLst/>
              </a:prstGeom>
            </p:spPr>
          </p:pic>
        </p:grpSp>
        <p:pic>
          <p:nvPicPr>
            <p:cNvPr id="9" name="Picture 8">
              <a:extLst>
                <a:ext uri="{FF2B5EF4-FFF2-40B4-BE49-F238E27FC236}">
                  <a16:creationId xmlns:a16="http://schemas.microsoft.com/office/drawing/2014/main" xmlns="" id="{6FFBE7BA-7364-5E4E-BDFC-3008E99B8B13}"/>
                </a:ext>
              </a:extLst>
            </p:cNvPr>
            <p:cNvPicPr>
              <a:picLocks noChangeAspect="1"/>
            </p:cNvPicPr>
            <p:nvPr/>
          </p:nvPicPr>
          <p:blipFill>
            <a:blip r:embed="rId10"/>
            <a:stretch>
              <a:fillRect/>
            </a:stretch>
          </p:blipFill>
          <p:spPr>
            <a:xfrm>
              <a:off x="887166" y="2711580"/>
              <a:ext cx="1054100" cy="952500"/>
            </a:xfrm>
            <a:prstGeom prst="rect">
              <a:avLst/>
            </a:prstGeom>
          </p:spPr>
        </p:pic>
      </p:grpSp>
      <p:pic>
        <p:nvPicPr>
          <p:cNvPr id="3" name="Picture 2">
            <a:extLst>
              <a:ext uri="{FF2B5EF4-FFF2-40B4-BE49-F238E27FC236}">
                <a16:creationId xmlns:a16="http://schemas.microsoft.com/office/drawing/2014/main" xmlns="" id="{36636F75-BD00-8F46-8646-CB56A1B51B97}"/>
              </a:ext>
            </a:extLst>
          </p:cNvPr>
          <p:cNvPicPr>
            <a:picLocks noChangeAspect="1"/>
          </p:cNvPicPr>
          <p:nvPr/>
        </p:nvPicPr>
        <p:blipFill>
          <a:blip r:embed="rId11"/>
          <a:stretch>
            <a:fillRect/>
          </a:stretch>
        </p:blipFill>
        <p:spPr>
          <a:xfrm>
            <a:off x="4215167" y="4953146"/>
            <a:ext cx="1643813" cy="983897"/>
          </a:xfrm>
          <a:prstGeom prst="rect">
            <a:avLst/>
          </a:prstGeom>
        </p:spPr>
      </p:pic>
    </p:spTree>
    <p:extLst>
      <p:ext uri="{BB962C8B-B14F-4D97-AF65-F5344CB8AC3E}">
        <p14:creationId xmlns:p14="http://schemas.microsoft.com/office/powerpoint/2010/main" val="1729113309"/>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7E3817-29EB-F84E-BBD8-D3D80D0B4808}"/>
              </a:ext>
            </a:extLst>
          </p:cNvPr>
          <p:cNvSpPr>
            <a:spLocks noGrp="1"/>
          </p:cNvSpPr>
          <p:nvPr>
            <p:ph type="title"/>
          </p:nvPr>
        </p:nvSpPr>
        <p:spPr/>
        <p:txBody>
          <a:bodyPr>
            <a:normAutofit/>
          </a:bodyPr>
          <a:lstStyle/>
          <a:p>
            <a:r>
              <a:rPr lang="en-US" sz="4000" b="1" spc="-253" dirty="0">
                <a:solidFill>
                  <a:srgbClr val="C00000"/>
                </a:solidFill>
              </a:rPr>
              <a:t>Conversational Machine Comprehension</a:t>
            </a:r>
            <a:r>
              <a:rPr lang="en-US" dirty="0"/>
              <a:t/>
            </a:r>
            <a:br>
              <a:rPr lang="en-US" dirty="0"/>
            </a:br>
            <a:r>
              <a:rPr lang="en-US" sz="2700" dirty="0">
                <a:solidFill>
                  <a:schemeClr val="tx2">
                    <a:lumMod val="60000"/>
                    <a:lumOff val="40000"/>
                  </a:schemeClr>
                </a:solidFill>
              </a:rPr>
              <a:t>[Chen et al, IJCAI’20]</a:t>
            </a:r>
          </a:p>
        </p:txBody>
      </p:sp>
      <p:sp>
        <p:nvSpPr>
          <p:cNvPr id="4" name="Slide Number Placeholder 3">
            <a:extLst>
              <a:ext uri="{FF2B5EF4-FFF2-40B4-BE49-F238E27FC236}">
                <a16:creationId xmlns:a16="http://schemas.microsoft.com/office/drawing/2014/main" xmlns="" id="{AEE95CC6-521C-9B4C-8331-75B3C9EC0550}"/>
              </a:ext>
            </a:extLst>
          </p:cNvPr>
          <p:cNvSpPr>
            <a:spLocks noGrp="1"/>
          </p:cNvSpPr>
          <p:nvPr>
            <p:ph type="sldNum" sz="quarter" idx="12"/>
          </p:nvPr>
        </p:nvSpPr>
        <p:spPr/>
        <p:txBody>
          <a:bodyPr/>
          <a:lstStyle/>
          <a:p>
            <a:fld id="{89057327-5C45-3844-9BAD-8A2E33F71C3A}" type="slidenum">
              <a:rPr lang="en-US" smtClean="0"/>
              <a:t>186</a:t>
            </a:fld>
            <a:endParaRPr lang="en-US"/>
          </a:p>
        </p:txBody>
      </p:sp>
      <p:sp>
        <p:nvSpPr>
          <p:cNvPr id="5" name="Rectangle 4">
            <a:extLst>
              <a:ext uri="{FF2B5EF4-FFF2-40B4-BE49-F238E27FC236}">
                <a16:creationId xmlns:a16="http://schemas.microsoft.com/office/drawing/2014/main" xmlns="" id="{25710A68-D0E2-1B46-9170-5C9219E472AC}"/>
              </a:ext>
            </a:extLst>
          </p:cNvPr>
          <p:cNvSpPr/>
          <p:nvPr/>
        </p:nvSpPr>
        <p:spPr>
          <a:xfrm>
            <a:off x="1387151" y="5943491"/>
            <a:ext cx="9697616" cy="646331"/>
          </a:xfrm>
          <a:prstGeom prst="rect">
            <a:avLst/>
          </a:prstGeom>
        </p:spPr>
        <p:txBody>
          <a:bodyPr wrap="square">
            <a:spAutoFit/>
          </a:bodyPr>
          <a:lstStyle/>
          <a:p>
            <a:r>
              <a:rPr lang="en-US" dirty="0"/>
              <a:t>Chen et al. </a:t>
            </a:r>
            <a:r>
              <a:rPr lang="en-US" b="1" dirty="0" err="1"/>
              <a:t>GraphFlow</a:t>
            </a:r>
            <a:r>
              <a:rPr lang="en-US" b="1" dirty="0"/>
              <a:t>: Exploiting Conversation Flow with Graph Neural Networks for Conversational Machine Comprehension </a:t>
            </a:r>
            <a:r>
              <a:rPr lang="en-US" dirty="0"/>
              <a:t>IJCAI’20</a:t>
            </a:r>
          </a:p>
        </p:txBody>
      </p:sp>
      <p:sp>
        <p:nvSpPr>
          <p:cNvPr id="3" name="Rectangle 2">
            <a:extLst>
              <a:ext uri="{FF2B5EF4-FFF2-40B4-BE49-F238E27FC236}">
                <a16:creationId xmlns:a16="http://schemas.microsoft.com/office/drawing/2014/main" xmlns="" id="{A9A6BC79-6285-1048-8FE9-A3B44B43E895}"/>
              </a:ext>
            </a:extLst>
          </p:cNvPr>
          <p:cNvSpPr/>
          <p:nvPr/>
        </p:nvSpPr>
        <p:spPr>
          <a:xfrm>
            <a:off x="230154" y="1512460"/>
            <a:ext cx="4211217" cy="646331"/>
          </a:xfrm>
          <a:prstGeom prst="rect">
            <a:avLst/>
          </a:prstGeom>
        </p:spPr>
        <p:txBody>
          <a:bodyPr wrap="square">
            <a:spAutoFit/>
          </a:bodyPr>
          <a:lstStyle/>
          <a:p>
            <a:r>
              <a:rPr lang="en-US" dirty="0" err="1">
                <a:latin typeface="Calibri" panose="020F0502020204030204" pitchFamily="34" charset="0"/>
                <a:cs typeface="Calibri" panose="020F0502020204030204" pitchFamily="34" charset="0"/>
              </a:rPr>
              <a:t>GraphFlow’s</a:t>
            </a:r>
            <a:r>
              <a:rPr lang="en-US" dirty="0">
                <a:latin typeface="Calibri" panose="020F0502020204030204" pitchFamily="34" charset="0"/>
                <a:cs typeface="Calibri" panose="020F0502020204030204" pitchFamily="34" charset="0"/>
              </a:rPr>
              <a:t> </a:t>
            </a:r>
            <a:r>
              <a:rPr lang="en-US" dirty="0">
                <a:solidFill>
                  <a:srgbClr val="FF0000"/>
                </a:solidFill>
                <a:latin typeface="Calibri" panose="020F0502020204030204" pitchFamily="34" charset="0"/>
                <a:cs typeface="Calibri" panose="020F0502020204030204" pitchFamily="34" charset="0"/>
              </a:rPr>
              <a:t>focus shifts</a:t>
            </a:r>
            <a:r>
              <a:rPr lang="en-US" dirty="0">
                <a:latin typeface="Calibri" panose="020F0502020204030204" pitchFamily="34" charset="0"/>
                <a:cs typeface="Calibri" panose="020F0502020204030204" pitchFamily="34" charset="0"/>
              </a:rPr>
              <a:t> between consecutive question turns.</a:t>
            </a:r>
            <a:endParaRPr lang="en-US"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xmlns="" id="{37D9231E-AF1B-2247-A14A-29251B665733}"/>
              </a:ext>
            </a:extLst>
          </p:cNvPr>
          <p:cNvPicPr>
            <a:picLocks noChangeAspect="1"/>
          </p:cNvPicPr>
          <p:nvPr/>
        </p:nvPicPr>
        <p:blipFill>
          <a:blip r:embed="rId3"/>
          <a:stretch>
            <a:fillRect/>
          </a:stretch>
        </p:blipFill>
        <p:spPr>
          <a:xfrm>
            <a:off x="4254370" y="1386662"/>
            <a:ext cx="5122895" cy="4556829"/>
          </a:xfrm>
          <a:prstGeom prst="rect">
            <a:avLst/>
          </a:prstGeom>
        </p:spPr>
      </p:pic>
    </p:spTree>
    <p:extLst>
      <p:ext uri="{BB962C8B-B14F-4D97-AF65-F5344CB8AC3E}">
        <p14:creationId xmlns:p14="http://schemas.microsoft.com/office/powerpoint/2010/main" val="12973853"/>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3ACA7B-B763-5344-A7FA-82FB6C0BEF39}"/>
              </a:ext>
            </a:extLst>
          </p:cNvPr>
          <p:cNvSpPr>
            <a:spLocks noGrp="1"/>
          </p:cNvSpPr>
          <p:nvPr>
            <p:ph type="title"/>
          </p:nvPr>
        </p:nvSpPr>
        <p:spPr/>
        <p:txBody>
          <a:bodyPr>
            <a:normAutofit/>
          </a:bodyPr>
          <a:lstStyle/>
          <a:p>
            <a:r>
              <a:rPr lang="en-US" b="1" spc="-253" dirty="0">
                <a:solidFill>
                  <a:srgbClr val="C00000"/>
                </a:solidFill>
              </a:rPr>
              <a:t>Summary</a:t>
            </a:r>
          </a:p>
        </p:txBody>
      </p:sp>
      <p:sp>
        <p:nvSpPr>
          <p:cNvPr id="3" name="Content Placeholder 2">
            <a:extLst>
              <a:ext uri="{FF2B5EF4-FFF2-40B4-BE49-F238E27FC236}">
                <a16:creationId xmlns:a16="http://schemas.microsoft.com/office/drawing/2014/main" xmlns="" id="{104988D7-143C-364A-A14B-E4E3B6DEC9D5}"/>
              </a:ext>
            </a:extLst>
          </p:cNvPr>
          <p:cNvSpPr>
            <a:spLocks noGrp="1"/>
          </p:cNvSpPr>
          <p:nvPr>
            <p:ph idx="1"/>
          </p:nvPr>
        </p:nvSpPr>
        <p:spPr>
          <a:xfrm>
            <a:off x="574330" y="1447080"/>
            <a:ext cx="3813401" cy="4945063"/>
          </a:xfrm>
        </p:spPr>
        <p:txBody>
          <a:bodyPr/>
          <a:lstStyle/>
          <a:p>
            <a:pPr marL="0" indent="0">
              <a:buNone/>
            </a:pPr>
            <a:r>
              <a:rPr lang="en-US" dirty="0"/>
              <a:t>GNN enables:</a:t>
            </a:r>
          </a:p>
          <a:p>
            <a:r>
              <a:rPr lang="en-US" dirty="0"/>
              <a:t>Multi-hop reasoning</a:t>
            </a:r>
          </a:p>
          <a:p>
            <a:r>
              <a:rPr lang="en-US" dirty="0"/>
              <a:t>Encode heterogenous information  </a:t>
            </a:r>
          </a:p>
        </p:txBody>
      </p:sp>
      <p:sp>
        <p:nvSpPr>
          <p:cNvPr id="4" name="Slide Number Placeholder 3">
            <a:extLst>
              <a:ext uri="{FF2B5EF4-FFF2-40B4-BE49-F238E27FC236}">
                <a16:creationId xmlns:a16="http://schemas.microsoft.com/office/drawing/2014/main" xmlns="" id="{3947DA61-BA28-9F4B-B532-92A20D75BE2F}"/>
              </a:ext>
            </a:extLst>
          </p:cNvPr>
          <p:cNvSpPr>
            <a:spLocks noGrp="1"/>
          </p:cNvSpPr>
          <p:nvPr>
            <p:ph type="sldNum" sz="quarter" idx="12"/>
          </p:nvPr>
        </p:nvSpPr>
        <p:spPr/>
        <p:txBody>
          <a:bodyPr/>
          <a:lstStyle/>
          <a:p>
            <a:fld id="{89057327-5C45-3844-9BAD-8A2E33F71C3A}" type="slidenum">
              <a:rPr lang="en-US" smtClean="0"/>
              <a:t>187</a:t>
            </a:fld>
            <a:endParaRPr lang="en-US"/>
          </a:p>
        </p:txBody>
      </p:sp>
      <p:pic>
        <p:nvPicPr>
          <p:cNvPr id="5" name="Content Placeholder 11">
            <a:extLst>
              <a:ext uri="{FF2B5EF4-FFF2-40B4-BE49-F238E27FC236}">
                <a16:creationId xmlns:a16="http://schemas.microsoft.com/office/drawing/2014/main" xmlns="" id="{A94CBAFC-0A85-5741-87AC-9632ADBDAD42}"/>
              </a:ext>
            </a:extLst>
          </p:cNvPr>
          <p:cNvPicPr>
            <a:picLocks noChangeAspect="1"/>
          </p:cNvPicPr>
          <p:nvPr/>
        </p:nvPicPr>
        <p:blipFill>
          <a:blip r:embed="rId2"/>
          <a:stretch>
            <a:fillRect/>
          </a:stretch>
        </p:blipFill>
        <p:spPr>
          <a:xfrm>
            <a:off x="4347661" y="-2713"/>
            <a:ext cx="7844339" cy="3183618"/>
          </a:xfrm>
          <a:prstGeom prst="rect">
            <a:avLst/>
          </a:prstGeom>
        </p:spPr>
      </p:pic>
      <p:pic>
        <p:nvPicPr>
          <p:cNvPr id="6" name="Picture 5">
            <a:extLst>
              <a:ext uri="{FF2B5EF4-FFF2-40B4-BE49-F238E27FC236}">
                <a16:creationId xmlns:a16="http://schemas.microsoft.com/office/drawing/2014/main" xmlns="" id="{9760C90F-BD28-AC4C-A1F1-9B542C5F13A5}"/>
              </a:ext>
            </a:extLst>
          </p:cNvPr>
          <p:cNvPicPr>
            <a:picLocks noChangeAspect="1"/>
          </p:cNvPicPr>
          <p:nvPr/>
        </p:nvPicPr>
        <p:blipFill>
          <a:blip r:embed="rId3"/>
          <a:stretch>
            <a:fillRect/>
          </a:stretch>
        </p:blipFill>
        <p:spPr>
          <a:xfrm>
            <a:off x="4347661" y="3168101"/>
            <a:ext cx="6429554" cy="3338342"/>
          </a:xfrm>
          <a:prstGeom prst="rect">
            <a:avLst/>
          </a:prstGeom>
        </p:spPr>
      </p:pic>
      <p:sp>
        <p:nvSpPr>
          <p:cNvPr id="7" name="Rounded Rectangle 6">
            <a:extLst>
              <a:ext uri="{FF2B5EF4-FFF2-40B4-BE49-F238E27FC236}">
                <a16:creationId xmlns:a16="http://schemas.microsoft.com/office/drawing/2014/main" xmlns="" id="{F8F5294F-A3B1-FB43-8006-77ABFBFD1A80}"/>
              </a:ext>
            </a:extLst>
          </p:cNvPr>
          <p:cNvSpPr/>
          <p:nvPr/>
        </p:nvSpPr>
        <p:spPr>
          <a:xfrm>
            <a:off x="5040964" y="1589096"/>
            <a:ext cx="791166" cy="448809"/>
          </a:xfrm>
          <a:prstGeom prst="round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xmlns="" id="{272ADFF9-4BA6-A345-ADAE-87FE0F509636}"/>
              </a:ext>
            </a:extLst>
          </p:cNvPr>
          <p:cNvSpPr/>
          <p:nvPr/>
        </p:nvSpPr>
        <p:spPr>
          <a:xfrm>
            <a:off x="6147609" y="1362196"/>
            <a:ext cx="903721" cy="448809"/>
          </a:xfrm>
          <a:prstGeom prst="round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xmlns="" id="{2A134383-37FA-0D4B-8F0B-5B8798D50F50}"/>
              </a:ext>
            </a:extLst>
          </p:cNvPr>
          <p:cNvSpPr/>
          <p:nvPr/>
        </p:nvSpPr>
        <p:spPr>
          <a:xfrm>
            <a:off x="6397981" y="402525"/>
            <a:ext cx="653350" cy="401893"/>
          </a:xfrm>
          <a:prstGeom prst="round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xmlns="" id="{948B1DBC-7BDF-BF45-BE6B-62B7EC3EEEDE}"/>
              </a:ext>
            </a:extLst>
          </p:cNvPr>
          <p:cNvSpPr/>
          <p:nvPr/>
        </p:nvSpPr>
        <p:spPr>
          <a:xfrm>
            <a:off x="4533965" y="186744"/>
            <a:ext cx="1562035" cy="448809"/>
          </a:xfrm>
          <a:prstGeom prst="round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xmlns="" id="{39640D14-A8E0-C74D-A6E1-290F8A1B2412}"/>
              </a:ext>
            </a:extLst>
          </p:cNvPr>
          <p:cNvSpPr/>
          <p:nvPr/>
        </p:nvSpPr>
        <p:spPr>
          <a:xfrm>
            <a:off x="5779008" y="4346909"/>
            <a:ext cx="1328056" cy="448809"/>
          </a:xfrm>
          <a:prstGeom prst="round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xmlns="" id="{2399E6ED-267F-2A4F-A91B-4D39A71DD7A8}"/>
              </a:ext>
            </a:extLst>
          </p:cNvPr>
          <p:cNvSpPr/>
          <p:nvPr/>
        </p:nvSpPr>
        <p:spPr>
          <a:xfrm>
            <a:off x="5832130" y="3407464"/>
            <a:ext cx="1409918" cy="448809"/>
          </a:xfrm>
          <a:prstGeom prst="round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0C514413-AD0B-D648-BAFC-117DA198223B}"/>
              </a:ext>
            </a:extLst>
          </p:cNvPr>
          <p:cNvSpPr/>
          <p:nvPr/>
        </p:nvSpPr>
        <p:spPr>
          <a:xfrm>
            <a:off x="10764078" y="3180905"/>
            <a:ext cx="1427922" cy="3677095"/>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51200577-FFC3-2F4C-B194-C076DD51B0ED}"/>
              </a:ext>
            </a:extLst>
          </p:cNvPr>
          <p:cNvSpPr/>
          <p:nvPr/>
        </p:nvSpPr>
        <p:spPr>
          <a:xfrm rot="5400000">
            <a:off x="7358938" y="3444197"/>
            <a:ext cx="406998" cy="6429554"/>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xmlns="" id="{DA0E12D5-A4D0-1F4A-8BA8-FA1A989FF6E8}"/>
              </a:ext>
            </a:extLst>
          </p:cNvPr>
          <p:cNvSpPr/>
          <p:nvPr/>
        </p:nvSpPr>
        <p:spPr>
          <a:xfrm>
            <a:off x="8811207" y="1732675"/>
            <a:ext cx="1426097" cy="396897"/>
          </a:xfrm>
          <a:prstGeom prst="round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xmlns="" id="{25D922AF-A3DC-8E4B-8629-6CB01987E207}"/>
              </a:ext>
            </a:extLst>
          </p:cNvPr>
          <p:cNvSpPr/>
          <p:nvPr/>
        </p:nvSpPr>
        <p:spPr>
          <a:xfrm>
            <a:off x="8811208" y="1283839"/>
            <a:ext cx="1217376" cy="396897"/>
          </a:xfrm>
          <a:prstGeom prst="round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xmlns="" id="{B4EBA687-E63E-EE42-8C82-5833621BB486}"/>
              </a:ext>
            </a:extLst>
          </p:cNvPr>
          <p:cNvSpPr/>
          <p:nvPr/>
        </p:nvSpPr>
        <p:spPr>
          <a:xfrm>
            <a:off x="8811207" y="796459"/>
            <a:ext cx="829750" cy="396897"/>
          </a:xfrm>
          <a:prstGeom prst="round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492982"/>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DEAEF938-7EC6-1441-87BE-2824800107C5}"/>
              </a:ext>
            </a:extLst>
          </p:cNvPr>
          <p:cNvSpPr/>
          <p:nvPr/>
        </p:nvSpPr>
        <p:spPr bwMode="hidden">
          <a:xfrm>
            <a:off x="2877363" y="2509361"/>
            <a:ext cx="6448177" cy="1338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4472C4"/>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
        <p:nvSpPr>
          <p:cNvPr id="3" name="矩形 2">
            <a:extLst>
              <a:ext uri="{FF2B5EF4-FFF2-40B4-BE49-F238E27FC236}">
                <a16:creationId xmlns:a16="http://schemas.microsoft.com/office/drawing/2014/main" xmlns="" id="{C7E53BB1-428E-674E-A58B-518CCE62E23E}"/>
              </a:ext>
            </a:extLst>
          </p:cNvPr>
          <p:cNvSpPr/>
          <p:nvPr/>
        </p:nvSpPr>
        <p:spPr bwMode="hidden">
          <a:xfrm>
            <a:off x="2877363" y="4218738"/>
            <a:ext cx="6448177" cy="1338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
        <p:nvSpPr>
          <p:cNvPr id="5" name="文本框 4">
            <a:extLst>
              <a:ext uri="{FF2B5EF4-FFF2-40B4-BE49-F238E27FC236}">
                <a16:creationId xmlns:a16="http://schemas.microsoft.com/office/drawing/2014/main" xmlns="" id="{4E10AC86-D3CA-8045-AE24-F50A6C66D40B}"/>
              </a:ext>
            </a:extLst>
          </p:cNvPr>
          <p:cNvSpPr txBox="1"/>
          <p:nvPr/>
        </p:nvSpPr>
        <p:spPr bwMode="hidden">
          <a:xfrm>
            <a:off x="2693504" y="2769245"/>
            <a:ext cx="6132444" cy="1323439"/>
          </a:xfrm>
          <a:prstGeom prst="rect">
            <a:avLst/>
          </a:prstGeom>
          <a:noFill/>
        </p:spPr>
        <p:txBody>
          <a:bodyPr wrap="square" rtlCol="0">
            <a:spAutoFit/>
          </a:bodyPr>
          <a:lstStyle/>
          <a:p>
            <a:pPr lvl="0" algn="ctr">
              <a:defRPr/>
            </a:pPr>
            <a:r>
              <a:rPr lang="en-US" altLang="zh-CN" sz="4000" b="1" dirty="0">
                <a:solidFill>
                  <a:srgbClr val="C00000"/>
                </a:solidFill>
              </a:rPr>
              <a:t>Natural</a:t>
            </a:r>
            <a:r>
              <a:rPr lang="zh-CN" altLang="en-US" sz="4000" b="1" dirty="0">
                <a:solidFill>
                  <a:srgbClr val="C00000"/>
                </a:solidFill>
              </a:rPr>
              <a:t> </a:t>
            </a:r>
            <a:r>
              <a:rPr lang="en-US" altLang="zh-CN" sz="4000" b="1" dirty="0">
                <a:solidFill>
                  <a:srgbClr val="C00000"/>
                </a:solidFill>
              </a:rPr>
              <a:t>Language</a:t>
            </a:r>
            <a:r>
              <a:rPr lang="zh-CN" altLang="en-US" sz="4000" b="1" dirty="0">
                <a:solidFill>
                  <a:srgbClr val="C00000"/>
                </a:solidFill>
              </a:rPr>
              <a:t> </a:t>
            </a:r>
            <a:r>
              <a:rPr lang="en-US" altLang="zh-CN" sz="4000" b="1" dirty="0">
                <a:solidFill>
                  <a:srgbClr val="C00000"/>
                </a:solidFill>
              </a:rPr>
              <a:t>Generation</a:t>
            </a:r>
          </a:p>
        </p:txBody>
      </p:sp>
      <p:sp>
        <p:nvSpPr>
          <p:cNvPr id="8" name="灯片编号占位符 7">
            <a:extLst>
              <a:ext uri="{FF2B5EF4-FFF2-40B4-BE49-F238E27FC236}">
                <a16:creationId xmlns:a16="http://schemas.microsoft.com/office/drawing/2014/main" xmlns="" id="{433737DF-17C8-48FF-B2B9-224284DB85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FE37F2-1F69-A747-B276-7CCC19A0C558}" type="slidenum">
              <a:rPr kumimoji="1" lang="zh-CN" altLang="en-US" sz="1200" b="0" i="0" u="none" strike="noStrike" kern="1200" cap="none" spc="0" normalizeH="0" baseline="0" noProof="0" smtClean="0">
                <a:ln>
                  <a:noFill/>
                </a:ln>
                <a:solidFill>
                  <a:prstClr val="black">
                    <a:tint val="75000"/>
                  </a:prstClr>
                </a:solidFill>
                <a:effectLst/>
                <a:uLnTx/>
                <a:uFillTx/>
                <a:latin typeface="Helvetica" panose="020B0604020202020204" pitchFamily="34" charset="0"/>
                <a:ea typeface="等线" panose="02010600030101010101" pitchFamily="2" charset="-122"/>
                <a:cs typeface="Helvetica"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188</a:t>
            </a:fld>
            <a:endParaRPr kumimoji="1" lang="zh-CN" altLang="en-US" sz="1200" b="0" i="0" u="none" strike="noStrike" kern="1200" cap="none" spc="0" normalizeH="0" baseline="0" noProof="0" dirty="0">
              <a:ln>
                <a:noFill/>
              </a:ln>
              <a:solidFill>
                <a:prstClr val="black">
                  <a:tint val="75000"/>
                </a:prstClr>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Tree>
    <p:extLst>
      <p:ext uri="{BB962C8B-B14F-4D97-AF65-F5344CB8AC3E}">
        <p14:creationId xmlns:p14="http://schemas.microsoft.com/office/powerpoint/2010/main" val="2596345660"/>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CFFBEE-2579-DF42-B4D6-A3591FFE2B3F}"/>
              </a:ext>
            </a:extLst>
          </p:cNvPr>
          <p:cNvSpPr>
            <a:spLocks noGrp="1"/>
          </p:cNvSpPr>
          <p:nvPr>
            <p:ph type="title"/>
          </p:nvPr>
        </p:nvSpPr>
        <p:spPr/>
        <p:txBody>
          <a:bodyPr>
            <a:normAutofit/>
          </a:bodyPr>
          <a:lstStyle/>
          <a:p>
            <a:r>
              <a:rPr kumimoji="1" lang="en-US" altLang="zh-CN" b="1" spc="-253" dirty="0">
                <a:solidFill>
                  <a:srgbClr val="C00000"/>
                </a:solidFill>
              </a:rPr>
              <a:t>Natural Question Generation</a:t>
            </a:r>
            <a:endParaRPr kumimoji="1" lang="zh-CN" altLang="en-US" dirty="0"/>
          </a:p>
        </p:txBody>
      </p:sp>
      <p:sp>
        <p:nvSpPr>
          <p:cNvPr id="4" name="灯片编号占位符 3">
            <a:extLst>
              <a:ext uri="{FF2B5EF4-FFF2-40B4-BE49-F238E27FC236}">
                <a16:creationId xmlns:a16="http://schemas.microsoft.com/office/drawing/2014/main" xmlns="" id="{7DA292A9-F3FF-0D4C-A45C-4BBE99770D4B}"/>
              </a:ext>
            </a:extLst>
          </p:cNvPr>
          <p:cNvSpPr>
            <a:spLocks noGrp="1"/>
          </p:cNvSpPr>
          <p:nvPr>
            <p:ph type="sldNum" sz="quarter" idx="12"/>
          </p:nvPr>
        </p:nvSpPr>
        <p:spPr/>
        <p:txBody>
          <a:bodyPr/>
          <a:lstStyle/>
          <a:p>
            <a:fld id="{4C15419E-54D6-8648-ABFB-BEF58E3E877E}" type="slidenum">
              <a:rPr lang="en-US" smtClean="0"/>
              <a:t>189</a:t>
            </a:fld>
            <a:endParaRPr lang="en-US"/>
          </a:p>
        </p:txBody>
      </p:sp>
      <p:pic>
        <p:nvPicPr>
          <p:cNvPr id="9" name="Picture 8" descr="A screenshot of a cell phone&#10;&#10;Description automatically generated">
            <a:extLst>
              <a:ext uri="{FF2B5EF4-FFF2-40B4-BE49-F238E27FC236}">
                <a16:creationId xmlns:a16="http://schemas.microsoft.com/office/drawing/2014/main" xmlns="" id="{751FD9C1-7D18-D74A-9D27-F83D904288FE}"/>
              </a:ext>
            </a:extLst>
          </p:cNvPr>
          <p:cNvPicPr>
            <a:picLocks noChangeAspect="1"/>
          </p:cNvPicPr>
          <p:nvPr/>
        </p:nvPicPr>
        <p:blipFill>
          <a:blip r:embed="rId3"/>
          <a:stretch>
            <a:fillRect/>
          </a:stretch>
        </p:blipFill>
        <p:spPr>
          <a:xfrm>
            <a:off x="552898" y="1892946"/>
            <a:ext cx="6253301" cy="3504963"/>
          </a:xfrm>
          <a:prstGeom prst="rect">
            <a:avLst/>
          </a:prstGeom>
        </p:spPr>
      </p:pic>
      <p:sp>
        <p:nvSpPr>
          <p:cNvPr id="10" name="TextBox 9">
            <a:extLst>
              <a:ext uri="{FF2B5EF4-FFF2-40B4-BE49-F238E27FC236}">
                <a16:creationId xmlns:a16="http://schemas.microsoft.com/office/drawing/2014/main" xmlns="" id="{89EB8914-390A-2446-B41F-B1051F2E85E7}"/>
              </a:ext>
            </a:extLst>
          </p:cNvPr>
          <p:cNvSpPr txBox="1"/>
          <p:nvPr/>
        </p:nvSpPr>
        <p:spPr>
          <a:xfrm>
            <a:off x="7068101" y="6409096"/>
            <a:ext cx="3265638" cy="261610"/>
          </a:xfrm>
          <a:prstGeom prst="rect">
            <a:avLst/>
          </a:prstGeom>
          <a:noFill/>
        </p:spPr>
        <p:txBody>
          <a:bodyPr wrap="none" rtlCol="0">
            <a:spAutoFit/>
          </a:bodyPr>
          <a:lstStyle/>
          <a:p>
            <a:r>
              <a:rPr lang="en-US" sz="1100" dirty="0">
                <a:latin typeface="Calibri" panose="020F0502020204030204" pitchFamily="34" charset="0"/>
                <a:cs typeface="Calibri" panose="020F0502020204030204" pitchFamily="34" charset="0"/>
              </a:rPr>
              <a:t>Ref</a:t>
            </a:r>
            <a:r>
              <a:rPr lang="en-US" altLang="zh-CN" sz="1100" dirty="0">
                <a:latin typeface="Calibri" panose="020F0502020204030204" pitchFamily="34" charset="0"/>
                <a:cs typeface="Calibri" panose="020F0502020204030204" pitchFamily="34" charset="0"/>
              </a:rPr>
              <a:t>:</a:t>
            </a:r>
            <a:r>
              <a:rPr lang="zh-CN" altLang="en-US" sz="1100" dirty="0">
                <a:latin typeface="Calibri" panose="020F0502020204030204" pitchFamily="34" charset="0"/>
                <a:cs typeface="Calibri" panose="020F0502020204030204" pitchFamily="34" charset="0"/>
              </a:rPr>
              <a:t> </a:t>
            </a:r>
            <a:r>
              <a:rPr lang="en-US" altLang="zh-CN" sz="1100" dirty="0">
                <a:latin typeface="Calibri" panose="020F0502020204030204" pitchFamily="34" charset="0"/>
                <a:cs typeface="Calibri" panose="020F0502020204030204" pitchFamily="34" charset="0"/>
              </a:rPr>
              <a:t>https://</a:t>
            </a:r>
            <a:r>
              <a:rPr lang="en-US" altLang="zh-CN" sz="1100" dirty="0" err="1">
                <a:latin typeface="Calibri" panose="020F0502020204030204" pitchFamily="34" charset="0"/>
                <a:cs typeface="Calibri" panose="020F0502020204030204" pitchFamily="34" charset="0"/>
              </a:rPr>
              <a:t>images.app.goo.gl</a:t>
            </a:r>
            <a:r>
              <a:rPr lang="en-US" altLang="zh-CN" sz="1100" dirty="0">
                <a:latin typeface="Calibri" panose="020F0502020204030204" pitchFamily="34" charset="0"/>
                <a:cs typeface="Calibri" panose="020F0502020204030204" pitchFamily="34" charset="0"/>
              </a:rPr>
              <a:t>/TJEqwFS8nBNW8n8SA</a:t>
            </a:r>
            <a:endParaRPr lang="en-US" sz="1100" dirty="0">
              <a:latin typeface="Calibri" panose="020F0502020204030204" pitchFamily="34" charset="0"/>
              <a:cs typeface="Calibri" panose="020F0502020204030204" pitchFamily="34" charset="0"/>
            </a:endParaRPr>
          </a:p>
        </p:txBody>
      </p:sp>
      <p:grpSp>
        <p:nvGrpSpPr>
          <p:cNvPr id="24" name="Group 23">
            <a:extLst>
              <a:ext uri="{FF2B5EF4-FFF2-40B4-BE49-F238E27FC236}">
                <a16:creationId xmlns:a16="http://schemas.microsoft.com/office/drawing/2014/main" xmlns="" id="{A961C28F-BF59-BF44-9AA2-420CD3D27747}"/>
              </a:ext>
            </a:extLst>
          </p:cNvPr>
          <p:cNvGrpSpPr/>
          <p:nvPr/>
        </p:nvGrpSpPr>
        <p:grpSpPr>
          <a:xfrm>
            <a:off x="7010400" y="1632155"/>
            <a:ext cx="5181601" cy="3996037"/>
            <a:chOff x="6862916" y="1632155"/>
            <a:chExt cx="5181601" cy="3996037"/>
          </a:xfrm>
        </p:grpSpPr>
        <p:sp>
          <p:nvSpPr>
            <p:cNvPr id="18" name="TextBox 17">
              <a:extLst>
                <a:ext uri="{FF2B5EF4-FFF2-40B4-BE49-F238E27FC236}">
                  <a16:creationId xmlns:a16="http://schemas.microsoft.com/office/drawing/2014/main" xmlns="" id="{B257F4E6-D9ED-EE4B-B629-4AAF610F8D3C}"/>
                </a:ext>
              </a:extLst>
            </p:cNvPr>
            <p:cNvSpPr txBox="1"/>
            <p:nvPr/>
          </p:nvSpPr>
          <p:spPr>
            <a:xfrm>
              <a:off x="6862916" y="1632155"/>
              <a:ext cx="4803878" cy="2800767"/>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Calibri" panose="020F0502020204030204" pitchFamily="34" charset="0"/>
                  <a:cs typeface="Calibri" panose="020F0502020204030204" pitchFamily="34" charset="0"/>
                </a:rPr>
                <a:t>Input</a:t>
              </a:r>
              <a:endParaRPr lang="en-US" altLang="zh-CN" sz="2800" dirty="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en-US" altLang="zh-CN" sz="2400" dirty="0">
                  <a:latin typeface="Calibri" panose="020F0502020204030204" pitchFamily="34" charset="0"/>
                  <a:cs typeface="Calibri" panose="020F0502020204030204" pitchFamily="34" charset="0"/>
                </a:rPr>
                <a:t>A</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text</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passage</a:t>
              </a:r>
            </a:p>
            <a:p>
              <a:pPr marL="742950" lvl="1" indent="-285750">
                <a:buFont typeface="Arial" panose="020B0604020202020204" pitchFamily="34" charset="0"/>
                <a:buChar char="•"/>
              </a:pPr>
              <a:r>
                <a:rPr lang="en-US" altLang="zh-CN" sz="2400" dirty="0">
                  <a:latin typeface="Calibri" panose="020F0502020204030204" pitchFamily="34" charset="0"/>
                  <a:cs typeface="Calibri" panose="020F0502020204030204" pitchFamily="34" charset="0"/>
                </a:rPr>
                <a:t>A</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target</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answer</a:t>
              </a:r>
            </a:p>
            <a:p>
              <a:pPr marL="285750" indent="-285750">
                <a:buFont typeface="Arial" panose="020B0604020202020204" pitchFamily="34" charset="0"/>
                <a:buChar char="•"/>
              </a:pPr>
              <a:r>
                <a:rPr lang="en-US" altLang="zh-CN" sz="2800" dirty="0">
                  <a:cs typeface="Calibri" panose="020F0502020204030204" pitchFamily="34" charset="0"/>
                </a:rPr>
                <a:t>Output</a:t>
              </a:r>
            </a:p>
            <a:p>
              <a:pPr marL="742950" lvl="1" indent="-285750">
                <a:buFont typeface="Arial" panose="020B0604020202020204" pitchFamily="34" charset="0"/>
                <a:buChar char="•"/>
              </a:pPr>
              <a:r>
                <a:rPr lang="en-US" altLang="zh-CN" sz="2400" dirty="0">
                  <a:latin typeface="Calibri" panose="020F0502020204030204" pitchFamily="34" charset="0"/>
                  <a:cs typeface="Calibri" panose="020F0502020204030204" pitchFamily="34" charset="0"/>
                </a:rPr>
                <a:t>A</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natural</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language</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question</a:t>
              </a:r>
            </a:p>
            <a:p>
              <a:pPr lvl="1"/>
              <a:endParaRPr lang="en-US" altLang="zh-CN" sz="2400" dirty="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endParaRPr lang="en-US" altLang="zh-CN" sz="2400" dirty="0">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xmlns="" id="{DD9AA9CD-B7F2-654D-9C14-75C891287409}"/>
                </a:ext>
              </a:extLst>
            </p:cNvPr>
            <p:cNvPicPr>
              <a:picLocks noChangeAspect="1"/>
            </p:cNvPicPr>
            <p:nvPr/>
          </p:nvPicPr>
          <p:blipFill>
            <a:blip r:embed="rId4"/>
            <a:stretch>
              <a:fillRect/>
            </a:stretch>
          </p:blipFill>
          <p:spPr>
            <a:xfrm>
              <a:off x="9574422" y="2213308"/>
              <a:ext cx="2053044" cy="263349"/>
            </a:xfrm>
            <a:prstGeom prst="rect">
              <a:avLst/>
            </a:prstGeom>
          </p:spPr>
        </p:pic>
        <p:pic>
          <p:nvPicPr>
            <p:cNvPr id="20" name="Picture 19">
              <a:extLst>
                <a:ext uri="{FF2B5EF4-FFF2-40B4-BE49-F238E27FC236}">
                  <a16:creationId xmlns:a16="http://schemas.microsoft.com/office/drawing/2014/main" xmlns="" id="{EE2CDB1E-4C68-7F4A-B2CA-1921BBF23EEE}"/>
                </a:ext>
              </a:extLst>
            </p:cNvPr>
            <p:cNvPicPr>
              <a:picLocks noChangeAspect="1"/>
            </p:cNvPicPr>
            <p:nvPr/>
          </p:nvPicPr>
          <p:blipFill>
            <a:blip r:embed="rId5"/>
            <a:stretch>
              <a:fillRect/>
            </a:stretch>
          </p:blipFill>
          <p:spPr>
            <a:xfrm>
              <a:off x="9701225" y="2564241"/>
              <a:ext cx="2080446" cy="263349"/>
            </a:xfrm>
            <a:prstGeom prst="rect">
              <a:avLst/>
            </a:prstGeom>
          </p:spPr>
        </p:pic>
        <p:pic>
          <p:nvPicPr>
            <p:cNvPr id="21" name="Picture 20">
              <a:extLst>
                <a:ext uri="{FF2B5EF4-FFF2-40B4-BE49-F238E27FC236}">
                  <a16:creationId xmlns:a16="http://schemas.microsoft.com/office/drawing/2014/main" xmlns="" id="{1D689334-3427-8C43-ACC1-229CD8851561}"/>
                </a:ext>
              </a:extLst>
            </p:cNvPr>
            <p:cNvPicPr>
              <a:picLocks noChangeAspect="1"/>
            </p:cNvPicPr>
            <p:nvPr/>
          </p:nvPicPr>
          <p:blipFill>
            <a:blip r:embed="rId6"/>
            <a:stretch>
              <a:fillRect/>
            </a:stretch>
          </p:blipFill>
          <p:spPr>
            <a:xfrm>
              <a:off x="8128400" y="3735631"/>
              <a:ext cx="2129594" cy="325269"/>
            </a:xfrm>
            <a:prstGeom prst="rect">
              <a:avLst/>
            </a:prstGeom>
          </p:spPr>
        </p:pic>
        <p:sp>
          <p:nvSpPr>
            <p:cNvPr id="22" name="TextBox 21">
              <a:extLst>
                <a:ext uri="{FF2B5EF4-FFF2-40B4-BE49-F238E27FC236}">
                  <a16:creationId xmlns:a16="http://schemas.microsoft.com/office/drawing/2014/main" xmlns="" id="{DCCECF56-21F0-AA48-AD37-77BCF261984D}"/>
                </a:ext>
              </a:extLst>
            </p:cNvPr>
            <p:cNvSpPr txBox="1"/>
            <p:nvPr/>
          </p:nvSpPr>
          <p:spPr>
            <a:xfrm>
              <a:off x="7648944" y="4287745"/>
              <a:ext cx="4395573" cy="830997"/>
            </a:xfrm>
            <a:prstGeom prst="rect">
              <a:avLst/>
            </a:prstGeom>
            <a:noFill/>
          </p:spPr>
          <p:txBody>
            <a:bodyPr wrap="square" rtlCol="0">
              <a:spAutoFit/>
            </a:bodyPr>
            <a:lstStyle/>
            <a:p>
              <a:r>
                <a:rPr lang="en-US" sz="2400" dirty="0"/>
                <a:t>which maximizes the conditional likelihood</a:t>
              </a:r>
            </a:p>
          </p:txBody>
        </p:sp>
        <p:pic>
          <p:nvPicPr>
            <p:cNvPr id="23" name="Picture 22">
              <a:extLst>
                <a:ext uri="{FF2B5EF4-FFF2-40B4-BE49-F238E27FC236}">
                  <a16:creationId xmlns:a16="http://schemas.microsoft.com/office/drawing/2014/main" xmlns="" id="{D44B0EC3-7185-7B4D-BE23-A8DE9FC28F44}"/>
                </a:ext>
              </a:extLst>
            </p:cNvPr>
            <p:cNvPicPr>
              <a:picLocks noChangeAspect="1"/>
            </p:cNvPicPr>
            <p:nvPr/>
          </p:nvPicPr>
          <p:blipFill>
            <a:blip r:embed="rId7"/>
            <a:stretch>
              <a:fillRect/>
            </a:stretch>
          </p:blipFill>
          <p:spPr>
            <a:xfrm>
              <a:off x="8128400" y="5288067"/>
              <a:ext cx="3268976" cy="340125"/>
            </a:xfrm>
            <a:prstGeom prst="rect">
              <a:avLst/>
            </a:prstGeom>
          </p:spPr>
        </p:pic>
      </p:grpSp>
    </p:spTree>
    <p:extLst>
      <p:ext uri="{BB962C8B-B14F-4D97-AF65-F5344CB8AC3E}">
        <p14:creationId xmlns:p14="http://schemas.microsoft.com/office/powerpoint/2010/main" val="22899935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D40947-74A7-0843-85D5-DD90614116A5}"/>
              </a:ext>
            </a:extLst>
          </p:cNvPr>
          <p:cNvSpPr>
            <a:spLocks noGrp="1"/>
          </p:cNvSpPr>
          <p:nvPr>
            <p:ph type="title"/>
          </p:nvPr>
        </p:nvSpPr>
        <p:spPr/>
        <p:txBody>
          <a:bodyPr/>
          <a:lstStyle/>
          <a:p>
            <a:r>
              <a:rPr lang="en-US" b="1" spc="-152" dirty="0">
                <a:solidFill>
                  <a:srgbClr val="C00000"/>
                </a:solidFill>
              </a:rPr>
              <a:t>Overview </a:t>
            </a:r>
            <a:r>
              <a:rPr lang="en-US" b="1" spc="-53" dirty="0">
                <a:solidFill>
                  <a:srgbClr val="C00000"/>
                </a:solidFill>
              </a:rPr>
              <a:t>of</a:t>
            </a:r>
            <a:r>
              <a:rPr lang="en-US" b="1" spc="60" dirty="0">
                <a:solidFill>
                  <a:srgbClr val="C00000"/>
                </a:solidFill>
              </a:rPr>
              <a:t> GNN </a:t>
            </a:r>
            <a:r>
              <a:rPr lang="en-US" b="1" spc="-80" dirty="0">
                <a:solidFill>
                  <a:srgbClr val="C00000"/>
                </a:solidFill>
              </a:rPr>
              <a:t>Model</a:t>
            </a:r>
            <a:endParaRPr lang="en-US" dirty="0"/>
          </a:p>
        </p:txBody>
      </p:sp>
      <p:sp>
        <p:nvSpPr>
          <p:cNvPr id="4" name="Slide Number Placeholder 3">
            <a:extLst>
              <a:ext uri="{FF2B5EF4-FFF2-40B4-BE49-F238E27FC236}">
                <a16:creationId xmlns:a16="http://schemas.microsoft.com/office/drawing/2014/main" xmlns="" id="{1D226719-3FEB-EB43-B55B-B0ECAD7B3429}"/>
              </a:ext>
            </a:extLst>
          </p:cNvPr>
          <p:cNvSpPr>
            <a:spLocks noGrp="1"/>
          </p:cNvSpPr>
          <p:nvPr>
            <p:ph type="sldNum" sz="quarter" idx="12"/>
          </p:nvPr>
        </p:nvSpPr>
        <p:spPr/>
        <p:txBody>
          <a:bodyPr/>
          <a:lstStyle/>
          <a:p>
            <a:fld id="{4C15419E-54D6-8648-ABFB-BEF58E3E877E}" type="slidenum">
              <a:rPr lang="en-US" smtClean="0"/>
              <a:t>19</a:t>
            </a:fld>
            <a:endParaRPr lang="en-US"/>
          </a:p>
        </p:txBody>
      </p:sp>
      <p:sp>
        <p:nvSpPr>
          <p:cNvPr id="6" name="object 3">
            <a:extLst>
              <a:ext uri="{FF2B5EF4-FFF2-40B4-BE49-F238E27FC236}">
                <a16:creationId xmlns:a16="http://schemas.microsoft.com/office/drawing/2014/main" xmlns="" id="{0EBC1C14-2D81-0040-A84F-3E8B991B8DDB}"/>
              </a:ext>
            </a:extLst>
          </p:cNvPr>
          <p:cNvSpPr/>
          <p:nvPr/>
        </p:nvSpPr>
        <p:spPr>
          <a:xfrm>
            <a:off x="1902065" y="1655940"/>
            <a:ext cx="2274139" cy="2502920"/>
          </a:xfrm>
          <a:prstGeom prst="rect">
            <a:avLst/>
          </a:prstGeom>
          <a:blipFill>
            <a:blip r:embed="rId3" cstate="print"/>
            <a:stretch>
              <a:fillRect/>
            </a:stretch>
          </a:blipFill>
        </p:spPr>
        <p:txBody>
          <a:bodyPr wrap="square" lIns="0" tIns="0" rIns="0" bIns="0" rtlCol="0"/>
          <a:lstStyle/>
          <a:p>
            <a:endParaRPr sz="2400"/>
          </a:p>
        </p:txBody>
      </p:sp>
      <p:sp>
        <p:nvSpPr>
          <p:cNvPr id="8" name="object 5">
            <a:extLst>
              <a:ext uri="{FF2B5EF4-FFF2-40B4-BE49-F238E27FC236}">
                <a16:creationId xmlns:a16="http://schemas.microsoft.com/office/drawing/2014/main" xmlns="" id="{3A4DDC77-630D-AB48-A1AB-164E9F92EAA4}"/>
              </a:ext>
            </a:extLst>
          </p:cNvPr>
          <p:cNvSpPr/>
          <p:nvPr/>
        </p:nvSpPr>
        <p:spPr>
          <a:xfrm>
            <a:off x="1560328" y="4500033"/>
            <a:ext cx="8923606" cy="1726920"/>
          </a:xfrm>
          <a:prstGeom prst="rect">
            <a:avLst/>
          </a:prstGeom>
          <a:blipFill>
            <a:blip r:embed="rId4" cstate="print"/>
            <a:stretch>
              <a:fillRect/>
            </a:stretch>
          </a:blipFill>
        </p:spPr>
        <p:txBody>
          <a:bodyPr wrap="square" lIns="0" tIns="0" rIns="0" bIns="0" rtlCol="0"/>
          <a:lstStyle/>
          <a:p>
            <a:endParaRPr sz="2400"/>
          </a:p>
        </p:txBody>
      </p:sp>
      <p:sp>
        <p:nvSpPr>
          <p:cNvPr id="9" name="object 6">
            <a:extLst>
              <a:ext uri="{FF2B5EF4-FFF2-40B4-BE49-F238E27FC236}">
                <a16:creationId xmlns:a16="http://schemas.microsoft.com/office/drawing/2014/main" xmlns="" id="{9078CB72-0660-3D4D-BD1E-74EBEF03FD5C}"/>
              </a:ext>
            </a:extLst>
          </p:cNvPr>
          <p:cNvSpPr/>
          <p:nvPr/>
        </p:nvSpPr>
        <p:spPr>
          <a:xfrm>
            <a:off x="1273921" y="4368100"/>
            <a:ext cx="9482979" cy="1997861"/>
          </a:xfrm>
          <a:custGeom>
            <a:avLst/>
            <a:gdLst/>
            <a:ahLst/>
            <a:cxnLst/>
            <a:rect l="l" t="t" r="r" b="b"/>
            <a:pathLst>
              <a:path w="6711950" h="1306195">
                <a:moveTo>
                  <a:pt x="0" y="217697"/>
                </a:moveTo>
                <a:lnTo>
                  <a:pt x="5749" y="167781"/>
                </a:lnTo>
                <a:lnTo>
                  <a:pt x="22126" y="121959"/>
                </a:lnTo>
                <a:lnTo>
                  <a:pt x="47825" y="81538"/>
                </a:lnTo>
                <a:lnTo>
                  <a:pt x="81538" y="47825"/>
                </a:lnTo>
                <a:lnTo>
                  <a:pt x="121958" y="22126"/>
                </a:lnTo>
                <a:lnTo>
                  <a:pt x="167780" y="5749"/>
                </a:lnTo>
                <a:lnTo>
                  <a:pt x="217696" y="0"/>
                </a:lnTo>
                <a:lnTo>
                  <a:pt x="6494193" y="0"/>
                </a:lnTo>
                <a:lnTo>
                  <a:pt x="6544109" y="5749"/>
                </a:lnTo>
                <a:lnTo>
                  <a:pt x="6589929" y="22126"/>
                </a:lnTo>
                <a:lnTo>
                  <a:pt x="6630349" y="47825"/>
                </a:lnTo>
                <a:lnTo>
                  <a:pt x="6664060" y="81538"/>
                </a:lnTo>
                <a:lnTo>
                  <a:pt x="6689758" y="121959"/>
                </a:lnTo>
                <a:lnTo>
                  <a:pt x="6706134" y="167781"/>
                </a:lnTo>
                <a:lnTo>
                  <a:pt x="6711883" y="217697"/>
                </a:lnTo>
                <a:lnTo>
                  <a:pt x="6711883" y="1088450"/>
                </a:lnTo>
                <a:lnTo>
                  <a:pt x="6706134" y="1138366"/>
                </a:lnTo>
                <a:lnTo>
                  <a:pt x="6689758" y="1184188"/>
                </a:lnTo>
                <a:lnTo>
                  <a:pt x="6664060" y="1224609"/>
                </a:lnTo>
                <a:lnTo>
                  <a:pt x="6630349" y="1258323"/>
                </a:lnTo>
                <a:lnTo>
                  <a:pt x="6589929" y="1284023"/>
                </a:lnTo>
                <a:lnTo>
                  <a:pt x="6544109" y="1300401"/>
                </a:lnTo>
                <a:lnTo>
                  <a:pt x="6494193" y="1306150"/>
                </a:lnTo>
                <a:lnTo>
                  <a:pt x="217696" y="1306150"/>
                </a:lnTo>
                <a:lnTo>
                  <a:pt x="167780" y="1300401"/>
                </a:lnTo>
                <a:lnTo>
                  <a:pt x="121958" y="1284023"/>
                </a:lnTo>
                <a:lnTo>
                  <a:pt x="81538" y="1258323"/>
                </a:lnTo>
                <a:lnTo>
                  <a:pt x="47825" y="1224609"/>
                </a:lnTo>
                <a:lnTo>
                  <a:pt x="22126" y="1184188"/>
                </a:lnTo>
                <a:lnTo>
                  <a:pt x="5749" y="1138366"/>
                </a:lnTo>
                <a:lnTo>
                  <a:pt x="0" y="1088450"/>
                </a:lnTo>
                <a:lnTo>
                  <a:pt x="0" y="217697"/>
                </a:lnTo>
                <a:close/>
              </a:path>
            </a:pathLst>
          </a:custGeom>
          <a:ln w="38100">
            <a:solidFill>
              <a:srgbClr val="385D8A"/>
            </a:solidFill>
            <a:prstDash val="sysDash"/>
          </a:ln>
        </p:spPr>
        <p:txBody>
          <a:bodyPr wrap="square" lIns="0" tIns="0" rIns="0" bIns="0" rtlCol="0"/>
          <a:lstStyle/>
          <a:p>
            <a:endParaRPr sz="2400"/>
          </a:p>
        </p:txBody>
      </p:sp>
      <p:sp>
        <p:nvSpPr>
          <p:cNvPr id="11" name="object 8">
            <a:extLst>
              <a:ext uri="{FF2B5EF4-FFF2-40B4-BE49-F238E27FC236}">
                <a16:creationId xmlns:a16="http://schemas.microsoft.com/office/drawing/2014/main" xmlns="" id="{BDED291B-E099-F244-A27F-025E1406A79D}"/>
              </a:ext>
            </a:extLst>
          </p:cNvPr>
          <p:cNvSpPr/>
          <p:nvPr/>
        </p:nvSpPr>
        <p:spPr>
          <a:xfrm>
            <a:off x="6584909" y="4442905"/>
            <a:ext cx="4035508" cy="1841176"/>
          </a:xfrm>
          <a:custGeom>
            <a:avLst/>
            <a:gdLst/>
            <a:ahLst/>
            <a:cxnLst/>
            <a:rect l="l" t="t" r="r" b="b"/>
            <a:pathLst>
              <a:path w="2854959" h="1225550">
                <a:moveTo>
                  <a:pt x="0" y="204177"/>
                </a:moveTo>
                <a:lnTo>
                  <a:pt x="5392" y="157361"/>
                </a:lnTo>
                <a:lnTo>
                  <a:pt x="20752" y="114385"/>
                </a:lnTo>
                <a:lnTo>
                  <a:pt x="44855" y="76474"/>
                </a:lnTo>
                <a:lnTo>
                  <a:pt x="76474" y="44855"/>
                </a:lnTo>
                <a:lnTo>
                  <a:pt x="114385" y="20752"/>
                </a:lnTo>
                <a:lnTo>
                  <a:pt x="157361" y="5392"/>
                </a:lnTo>
                <a:lnTo>
                  <a:pt x="204177" y="0"/>
                </a:lnTo>
                <a:lnTo>
                  <a:pt x="2650301" y="0"/>
                </a:lnTo>
                <a:lnTo>
                  <a:pt x="2697116" y="5392"/>
                </a:lnTo>
                <a:lnTo>
                  <a:pt x="2740092" y="20752"/>
                </a:lnTo>
                <a:lnTo>
                  <a:pt x="2778003" y="44855"/>
                </a:lnTo>
                <a:lnTo>
                  <a:pt x="2809623" y="76474"/>
                </a:lnTo>
                <a:lnTo>
                  <a:pt x="2833727" y="114385"/>
                </a:lnTo>
                <a:lnTo>
                  <a:pt x="2849088" y="157361"/>
                </a:lnTo>
                <a:lnTo>
                  <a:pt x="2854481" y="204177"/>
                </a:lnTo>
                <a:lnTo>
                  <a:pt x="2854481" y="1020860"/>
                </a:lnTo>
                <a:lnTo>
                  <a:pt x="2849088" y="1067678"/>
                </a:lnTo>
                <a:lnTo>
                  <a:pt x="2833727" y="1110655"/>
                </a:lnTo>
                <a:lnTo>
                  <a:pt x="2809623" y="1148566"/>
                </a:lnTo>
                <a:lnTo>
                  <a:pt x="2778003" y="1180186"/>
                </a:lnTo>
                <a:lnTo>
                  <a:pt x="2740092" y="1204288"/>
                </a:lnTo>
                <a:lnTo>
                  <a:pt x="2697116" y="1219648"/>
                </a:lnTo>
                <a:lnTo>
                  <a:pt x="2650301" y="1225040"/>
                </a:lnTo>
                <a:lnTo>
                  <a:pt x="204177" y="1225040"/>
                </a:lnTo>
                <a:lnTo>
                  <a:pt x="157361" y="1219648"/>
                </a:lnTo>
                <a:lnTo>
                  <a:pt x="114385" y="1204288"/>
                </a:lnTo>
                <a:lnTo>
                  <a:pt x="76474" y="1180186"/>
                </a:lnTo>
                <a:lnTo>
                  <a:pt x="44855" y="1148566"/>
                </a:lnTo>
                <a:lnTo>
                  <a:pt x="20752" y="1110655"/>
                </a:lnTo>
                <a:lnTo>
                  <a:pt x="5392" y="1067678"/>
                </a:lnTo>
                <a:lnTo>
                  <a:pt x="0" y="1020860"/>
                </a:lnTo>
                <a:lnTo>
                  <a:pt x="0" y="204177"/>
                </a:lnTo>
                <a:close/>
              </a:path>
            </a:pathLst>
          </a:custGeom>
          <a:ln w="38100">
            <a:solidFill>
              <a:srgbClr val="C0504D"/>
            </a:solidFill>
            <a:prstDash val="sysDash"/>
          </a:ln>
        </p:spPr>
        <p:txBody>
          <a:bodyPr wrap="square" lIns="0" tIns="0" rIns="0" bIns="0" rtlCol="0"/>
          <a:lstStyle/>
          <a:p>
            <a:endParaRPr sz="2400"/>
          </a:p>
        </p:txBody>
      </p:sp>
      <p:sp>
        <p:nvSpPr>
          <p:cNvPr id="12" name="object 9">
            <a:extLst>
              <a:ext uri="{FF2B5EF4-FFF2-40B4-BE49-F238E27FC236}">
                <a16:creationId xmlns:a16="http://schemas.microsoft.com/office/drawing/2014/main" xmlns="" id="{EB72472C-53AD-DA46-9E39-9F9717DC4070}"/>
              </a:ext>
            </a:extLst>
          </p:cNvPr>
          <p:cNvSpPr/>
          <p:nvPr/>
        </p:nvSpPr>
        <p:spPr>
          <a:xfrm>
            <a:off x="8280789" y="3700814"/>
            <a:ext cx="215511" cy="615233"/>
          </a:xfrm>
          <a:custGeom>
            <a:avLst/>
            <a:gdLst/>
            <a:ahLst/>
            <a:cxnLst/>
            <a:rect l="l" t="t" r="r" b="b"/>
            <a:pathLst>
              <a:path w="247650" h="687070">
                <a:moveTo>
                  <a:pt x="149575" y="546763"/>
                </a:moveTo>
                <a:lnTo>
                  <a:pt x="100660" y="560489"/>
                </a:lnTo>
                <a:lnTo>
                  <a:pt x="215214" y="686625"/>
                </a:lnTo>
                <a:lnTo>
                  <a:pt x="237412" y="571220"/>
                </a:lnTo>
                <a:lnTo>
                  <a:pt x="156438" y="571220"/>
                </a:lnTo>
                <a:lnTo>
                  <a:pt x="149575" y="546763"/>
                </a:lnTo>
                <a:close/>
              </a:path>
              <a:path w="247650" h="687070">
                <a:moveTo>
                  <a:pt x="198484" y="533039"/>
                </a:moveTo>
                <a:lnTo>
                  <a:pt x="149575" y="546763"/>
                </a:lnTo>
                <a:lnTo>
                  <a:pt x="156438" y="571220"/>
                </a:lnTo>
                <a:lnTo>
                  <a:pt x="205346" y="557491"/>
                </a:lnTo>
                <a:lnTo>
                  <a:pt x="198484" y="533039"/>
                </a:lnTo>
                <a:close/>
              </a:path>
              <a:path w="247650" h="687070">
                <a:moveTo>
                  <a:pt x="247395" y="519315"/>
                </a:moveTo>
                <a:lnTo>
                  <a:pt x="198484" y="533039"/>
                </a:lnTo>
                <a:lnTo>
                  <a:pt x="205346" y="557491"/>
                </a:lnTo>
                <a:lnTo>
                  <a:pt x="156438" y="571220"/>
                </a:lnTo>
                <a:lnTo>
                  <a:pt x="237412" y="571220"/>
                </a:lnTo>
                <a:lnTo>
                  <a:pt x="247395" y="519315"/>
                </a:lnTo>
                <a:close/>
              </a:path>
              <a:path w="247650" h="687070">
                <a:moveTo>
                  <a:pt x="48907" y="0"/>
                </a:moveTo>
                <a:lnTo>
                  <a:pt x="0" y="13728"/>
                </a:lnTo>
                <a:lnTo>
                  <a:pt x="149575" y="546763"/>
                </a:lnTo>
                <a:lnTo>
                  <a:pt x="198484" y="533039"/>
                </a:lnTo>
                <a:lnTo>
                  <a:pt x="48907" y="0"/>
                </a:lnTo>
                <a:close/>
              </a:path>
            </a:pathLst>
          </a:custGeom>
          <a:solidFill>
            <a:srgbClr val="C0504D"/>
          </a:solidFill>
        </p:spPr>
        <p:txBody>
          <a:bodyPr wrap="square" lIns="0" tIns="0" rIns="0" bIns="0" rtlCol="0"/>
          <a:lstStyle/>
          <a:p>
            <a:endParaRPr sz="2400" dirty="0"/>
          </a:p>
        </p:txBody>
      </p:sp>
      <p:sp>
        <p:nvSpPr>
          <p:cNvPr id="13" name="object 11">
            <a:extLst>
              <a:ext uri="{FF2B5EF4-FFF2-40B4-BE49-F238E27FC236}">
                <a16:creationId xmlns:a16="http://schemas.microsoft.com/office/drawing/2014/main" xmlns="" id="{BDB8A175-688D-824A-AF1E-055051E2AE9E}"/>
              </a:ext>
            </a:extLst>
          </p:cNvPr>
          <p:cNvSpPr txBox="1">
            <a:spLocks/>
          </p:cNvSpPr>
          <p:nvPr/>
        </p:nvSpPr>
        <p:spPr>
          <a:xfrm>
            <a:off x="6298565" y="5025021"/>
            <a:ext cx="149860" cy="136525"/>
          </a:xfrm>
          <a:prstGeom prst="rect">
            <a:avLst/>
          </a:prstGeom>
        </p:spPr>
        <p:txBody>
          <a:bodyPr vert="horz" wrap="square" lIns="0" tIns="0" rIns="0" bIns="0" rtlCol="0">
            <a:spAutoFit/>
          </a:bodyPr>
          <a:lstStyle>
            <a:defPPr>
              <a:defRPr lang="en-US"/>
            </a:defPPr>
            <a:lvl1pPr marL="0" algn="l" defTabSz="914400" rtl="0" eaLnBrk="1" latinLnBrk="0" hangingPunct="1">
              <a:defRPr sz="700" b="0" i="0" kern="1200">
                <a:solidFill>
                  <a:srgbClr val="898989"/>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3866">
              <a:spcBef>
                <a:spcPts val="87"/>
              </a:spcBef>
            </a:pPr>
            <a:fld id="{81D60167-4931-47E6-BA6A-407CBD079E47}" type="slidenum">
              <a:rPr lang="en-US" spc="-5" smtClean="0"/>
              <a:pPr marL="33866">
                <a:spcBef>
                  <a:spcPts val="87"/>
                </a:spcBef>
              </a:pPr>
              <a:t>19</a:t>
            </a:fld>
            <a:endParaRPr lang="en-US" spc="-7" dirty="0"/>
          </a:p>
        </p:txBody>
      </p:sp>
      <p:sp>
        <p:nvSpPr>
          <p:cNvPr id="14" name="TextBox 13">
            <a:extLst>
              <a:ext uri="{FF2B5EF4-FFF2-40B4-BE49-F238E27FC236}">
                <a16:creationId xmlns:a16="http://schemas.microsoft.com/office/drawing/2014/main" xmlns="" id="{CFC262CE-321F-5A47-9C64-B479CEAD50BF}"/>
              </a:ext>
            </a:extLst>
          </p:cNvPr>
          <p:cNvSpPr txBox="1"/>
          <p:nvPr/>
        </p:nvSpPr>
        <p:spPr>
          <a:xfrm>
            <a:off x="6973107" y="2772204"/>
            <a:ext cx="2823915" cy="954107"/>
          </a:xfrm>
          <a:prstGeom prst="rect">
            <a:avLst/>
          </a:prstGeom>
          <a:noFill/>
        </p:spPr>
        <p:txBody>
          <a:bodyPr wrap="none" rtlCol="0">
            <a:spAutoFit/>
          </a:bodyPr>
          <a:lstStyle/>
          <a:p>
            <a:r>
              <a:rPr lang="en-US" sz="2800" spc="-80" dirty="0">
                <a:solidFill>
                  <a:srgbClr val="FF0000"/>
                </a:solidFill>
                <a:cs typeface="Arial"/>
              </a:rPr>
              <a:t>Even </a:t>
            </a:r>
            <a:r>
              <a:rPr lang="en-US" sz="2800" spc="-13" dirty="0">
                <a:solidFill>
                  <a:srgbClr val="FF0000"/>
                </a:solidFill>
                <a:cs typeface="Arial"/>
              </a:rPr>
              <a:t>for </a:t>
            </a:r>
            <a:r>
              <a:rPr lang="en-US" sz="2800" dirty="0">
                <a:solidFill>
                  <a:srgbClr val="FF0000"/>
                </a:solidFill>
                <a:cs typeface="Arial"/>
              </a:rPr>
              <a:t>nodes </a:t>
            </a:r>
            <a:r>
              <a:rPr lang="en-US" sz="2800" spc="20" dirty="0">
                <a:solidFill>
                  <a:srgbClr val="FF0000"/>
                </a:solidFill>
                <a:cs typeface="Arial"/>
              </a:rPr>
              <a:t>we </a:t>
            </a:r>
          </a:p>
          <a:p>
            <a:r>
              <a:rPr lang="en-US" sz="2800" spc="-53" dirty="0">
                <a:solidFill>
                  <a:srgbClr val="FF0000"/>
                </a:solidFill>
                <a:cs typeface="Arial"/>
              </a:rPr>
              <a:t>never </a:t>
            </a:r>
            <a:r>
              <a:rPr lang="en-US" sz="2800" spc="-13" dirty="0">
                <a:solidFill>
                  <a:srgbClr val="FF0000"/>
                </a:solidFill>
                <a:cs typeface="Arial"/>
              </a:rPr>
              <a:t>trained</a:t>
            </a:r>
            <a:r>
              <a:rPr lang="en-US" sz="2800" spc="13" dirty="0">
                <a:solidFill>
                  <a:srgbClr val="FF0000"/>
                </a:solidFill>
                <a:cs typeface="Arial"/>
              </a:rPr>
              <a:t> </a:t>
            </a:r>
            <a:r>
              <a:rPr lang="en-US" sz="2800" spc="-47" dirty="0">
                <a:solidFill>
                  <a:srgbClr val="FF0000"/>
                </a:solidFill>
                <a:cs typeface="Arial"/>
              </a:rPr>
              <a:t>on!</a:t>
            </a:r>
            <a:endParaRPr lang="en-US" sz="2800" dirty="0">
              <a:solidFill>
                <a:srgbClr val="FF0000"/>
              </a:solidFill>
            </a:endParaRPr>
          </a:p>
        </p:txBody>
      </p:sp>
      <p:sp>
        <p:nvSpPr>
          <p:cNvPr id="15" name="TextBox 14">
            <a:extLst>
              <a:ext uri="{FF2B5EF4-FFF2-40B4-BE49-F238E27FC236}">
                <a16:creationId xmlns:a16="http://schemas.microsoft.com/office/drawing/2014/main" xmlns="" id="{5965CD3D-C5B2-8B41-874F-D6BAB889D549}"/>
              </a:ext>
            </a:extLst>
          </p:cNvPr>
          <p:cNvSpPr txBox="1"/>
          <p:nvPr/>
        </p:nvSpPr>
        <p:spPr>
          <a:xfrm>
            <a:off x="4594155" y="2002174"/>
            <a:ext cx="6759645" cy="523220"/>
          </a:xfrm>
          <a:prstGeom prst="rect">
            <a:avLst/>
          </a:prstGeom>
          <a:noFill/>
        </p:spPr>
        <p:txBody>
          <a:bodyPr wrap="square" rtlCol="0">
            <a:spAutoFit/>
          </a:bodyPr>
          <a:lstStyle/>
          <a:p>
            <a:r>
              <a:rPr lang="en-US" sz="2800" spc="-93" dirty="0">
                <a:cs typeface="Arial"/>
              </a:rPr>
              <a:t>4) </a:t>
            </a:r>
            <a:r>
              <a:rPr lang="en-US" sz="2800" spc="-33" dirty="0">
                <a:cs typeface="Arial"/>
              </a:rPr>
              <a:t>Generate </a:t>
            </a:r>
            <a:r>
              <a:rPr lang="en-US" sz="2800" spc="7" dirty="0">
                <a:cs typeface="Arial"/>
              </a:rPr>
              <a:t>embeddings </a:t>
            </a:r>
            <a:r>
              <a:rPr lang="en-US" sz="2800" spc="-7" dirty="0">
                <a:cs typeface="Arial"/>
              </a:rPr>
              <a:t>for </a:t>
            </a:r>
            <a:r>
              <a:rPr lang="en-US" sz="2800" dirty="0">
                <a:cs typeface="Arial"/>
              </a:rPr>
              <a:t>nodes </a:t>
            </a:r>
            <a:r>
              <a:rPr lang="en-US" sz="2800" spc="-47" dirty="0">
                <a:cs typeface="Arial"/>
              </a:rPr>
              <a:t>as</a:t>
            </a:r>
            <a:r>
              <a:rPr lang="en-US" sz="2800" spc="20" dirty="0">
                <a:cs typeface="Arial"/>
              </a:rPr>
              <a:t> </a:t>
            </a:r>
            <a:r>
              <a:rPr lang="en-US" sz="2800" spc="-13" dirty="0">
                <a:cs typeface="Arial"/>
              </a:rPr>
              <a:t>needed</a:t>
            </a:r>
          </a:p>
        </p:txBody>
      </p:sp>
      <p:cxnSp>
        <p:nvCxnSpPr>
          <p:cNvPr id="16" name="Straight Arrow Connector 15">
            <a:extLst>
              <a:ext uri="{FF2B5EF4-FFF2-40B4-BE49-F238E27FC236}">
                <a16:creationId xmlns:a16="http://schemas.microsoft.com/office/drawing/2014/main" xmlns="" id="{8A971B24-38F5-0A44-9B81-4AD719E38AD7}"/>
              </a:ext>
            </a:extLst>
          </p:cNvPr>
          <p:cNvCxnSpPr>
            <a:cxnSpLocks/>
          </p:cNvCxnSpPr>
          <p:nvPr/>
        </p:nvCxnSpPr>
        <p:spPr>
          <a:xfrm flipH="1">
            <a:off x="5753100" y="2619298"/>
            <a:ext cx="952500" cy="1619405"/>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142221"/>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CFFBEE-2579-DF42-B4D6-A3591FFE2B3F}"/>
              </a:ext>
            </a:extLst>
          </p:cNvPr>
          <p:cNvSpPr>
            <a:spLocks noGrp="1"/>
          </p:cNvSpPr>
          <p:nvPr>
            <p:ph type="title"/>
          </p:nvPr>
        </p:nvSpPr>
        <p:spPr/>
        <p:txBody>
          <a:bodyPr>
            <a:normAutofit/>
          </a:bodyPr>
          <a:lstStyle/>
          <a:p>
            <a:r>
              <a:rPr kumimoji="1" lang="en-US" altLang="zh-CN" b="1" spc="-253" dirty="0">
                <a:solidFill>
                  <a:srgbClr val="C00000"/>
                </a:solidFill>
              </a:rPr>
              <a:t>RL-based</a:t>
            </a:r>
            <a:r>
              <a:rPr kumimoji="1" lang="zh-CN" altLang="en-US" b="1" spc="-253" dirty="0">
                <a:solidFill>
                  <a:srgbClr val="C00000"/>
                </a:solidFill>
              </a:rPr>
              <a:t> </a:t>
            </a:r>
            <a:r>
              <a:rPr kumimoji="1" lang="en-US" altLang="zh-CN" b="1" spc="-253" dirty="0">
                <a:solidFill>
                  <a:srgbClr val="C00000"/>
                </a:solidFill>
              </a:rPr>
              <a:t>Graph2Seq</a:t>
            </a:r>
            <a:r>
              <a:rPr kumimoji="1" lang="zh-CN" altLang="en-US" b="1" spc="-253" dirty="0">
                <a:solidFill>
                  <a:srgbClr val="C00000"/>
                </a:solidFill>
              </a:rPr>
              <a:t> </a:t>
            </a:r>
            <a:r>
              <a:rPr kumimoji="1" lang="en-US" altLang="zh-CN" b="1" spc="-253" dirty="0">
                <a:solidFill>
                  <a:srgbClr val="C00000"/>
                </a:solidFill>
              </a:rPr>
              <a:t>for</a:t>
            </a:r>
            <a:r>
              <a:rPr kumimoji="1" lang="zh-CN" altLang="en-US" b="1" spc="-253" dirty="0">
                <a:solidFill>
                  <a:srgbClr val="C00000"/>
                </a:solidFill>
              </a:rPr>
              <a:t> </a:t>
            </a:r>
            <a:r>
              <a:rPr kumimoji="1" lang="en-US" altLang="zh-CN" b="1" spc="-253" dirty="0">
                <a:solidFill>
                  <a:srgbClr val="C00000"/>
                </a:solidFill>
              </a:rPr>
              <a:t>QG</a:t>
            </a:r>
            <a:r>
              <a:rPr kumimoji="1" lang="zh-CN" altLang="en-US" b="1" spc="-253" dirty="0">
                <a:solidFill>
                  <a:srgbClr val="C00000"/>
                </a:solidFill>
              </a:rPr>
              <a:t> </a:t>
            </a:r>
            <a:r>
              <a:rPr lang="en-US" dirty="0">
                <a:solidFill>
                  <a:schemeClr val="tx2">
                    <a:lumMod val="60000"/>
                    <a:lumOff val="40000"/>
                  </a:schemeClr>
                </a:solidFill>
              </a:rPr>
              <a:t>[</a:t>
            </a:r>
            <a:r>
              <a:rPr lang="en-US" altLang="zh-CN" dirty="0">
                <a:solidFill>
                  <a:schemeClr val="tx2">
                    <a:lumMod val="60000"/>
                    <a:lumOff val="40000"/>
                  </a:schemeClr>
                </a:solidFill>
              </a:rPr>
              <a:t>Chen</a:t>
            </a:r>
            <a:r>
              <a:rPr lang="en-US" dirty="0">
                <a:solidFill>
                  <a:schemeClr val="tx2">
                    <a:lumMod val="60000"/>
                    <a:lumOff val="40000"/>
                  </a:schemeClr>
                </a:solidFill>
              </a:rPr>
              <a:t> e</a:t>
            </a:r>
            <a:r>
              <a:rPr lang="en-US" altLang="zh-CN" dirty="0">
                <a:solidFill>
                  <a:schemeClr val="tx2">
                    <a:lumMod val="60000"/>
                    <a:lumOff val="40000"/>
                  </a:schemeClr>
                </a:solidFill>
              </a:rPr>
              <a:t>t</a:t>
            </a:r>
            <a:r>
              <a:rPr lang="en-US" dirty="0">
                <a:solidFill>
                  <a:schemeClr val="tx2">
                    <a:lumMod val="60000"/>
                    <a:lumOff val="40000"/>
                  </a:schemeClr>
                </a:solidFill>
              </a:rPr>
              <a:t> al. </a:t>
            </a:r>
            <a:r>
              <a:rPr lang="en-US" altLang="zh-CN" dirty="0">
                <a:solidFill>
                  <a:schemeClr val="tx2">
                    <a:lumMod val="60000"/>
                    <a:lumOff val="40000"/>
                  </a:schemeClr>
                </a:solidFill>
              </a:rPr>
              <a:t>ICLR’20</a:t>
            </a:r>
            <a:r>
              <a:rPr lang="en-US" dirty="0">
                <a:solidFill>
                  <a:schemeClr val="tx2">
                    <a:lumMod val="60000"/>
                    <a:lumOff val="40000"/>
                  </a:schemeClr>
                </a:solidFill>
              </a:rPr>
              <a:t>]</a:t>
            </a:r>
            <a:endParaRPr kumimoji="1" lang="zh-CN" altLang="en-US" dirty="0"/>
          </a:p>
        </p:txBody>
      </p:sp>
      <p:sp>
        <p:nvSpPr>
          <p:cNvPr id="4" name="灯片编号占位符 3">
            <a:extLst>
              <a:ext uri="{FF2B5EF4-FFF2-40B4-BE49-F238E27FC236}">
                <a16:creationId xmlns:a16="http://schemas.microsoft.com/office/drawing/2014/main" xmlns="" id="{7DA292A9-F3FF-0D4C-A45C-4BBE99770D4B}"/>
              </a:ext>
            </a:extLst>
          </p:cNvPr>
          <p:cNvSpPr>
            <a:spLocks noGrp="1"/>
          </p:cNvSpPr>
          <p:nvPr>
            <p:ph type="sldNum" sz="quarter" idx="12"/>
          </p:nvPr>
        </p:nvSpPr>
        <p:spPr/>
        <p:txBody>
          <a:bodyPr/>
          <a:lstStyle/>
          <a:p>
            <a:fld id="{4C15419E-54D6-8648-ABFB-BEF58E3E877E}" type="slidenum">
              <a:rPr lang="en-US" smtClean="0"/>
              <a:t>190</a:t>
            </a:fld>
            <a:endParaRPr lang="en-US"/>
          </a:p>
        </p:txBody>
      </p:sp>
      <p:pic>
        <p:nvPicPr>
          <p:cNvPr id="6" name="Content Placeholder 3" descr="A picture containing clock&#10;&#10;Description automatically generated">
            <a:extLst>
              <a:ext uri="{FF2B5EF4-FFF2-40B4-BE49-F238E27FC236}">
                <a16:creationId xmlns:a16="http://schemas.microsoft.com/office/drawing/2014/main" xmlns="" id="{F54E9828-89F5-1A4B-9D22-25598198F33D}"/>
              </a:ext>
            </a:extLst>
          </p:cNvPr>
          <p:cNvPicPr>
            <a:picLocks noGrp="1" noChangeAspect="1"/>
          </p:cNvPicPr>
          <p:nvPr>
            <p:ph idx="1"/>
          </p:nvPr>
        </p:nvPicPr>
        <p:blipFill>
          <a:blip r:embed="rId3"/>
          <a:stretch>
            <a:fillRect/>
          </a:stretch>
        </p:blipFill>
        <p:spPr>
          <a:xfrm>
            <a:off x="1879545" y="1228024"/>
            <a:ext cx="8070700" cy="4963018"/>
          </a:xfrm>
        </p:spPr>
      </p:pic>
      <p:sp>
        <p:nvSpPr>
          <p:cNvPr id="9" name="TextBox 8">
            <a:extLst>
              <a:ext uri="{FF2B5EF4-FFF2-40B4-BE49-F238E27FC236}">
                <a16:creationId xmlns:a16="http://schemas.microsoft.com/office/drawing/2014/main" xmlns="" id="{7E4639A2-6755-784D-8607-CE21EDD669F8}"/>
              </a:ext>
            </a:extLst>
          </p:cNvPr>
          <p:cNvSpPr txBox="1"/>
          <p:nvPr/>
        </p:nvSpPr>
        <p:spPr>
          <a:xfrm>
            <a:off x="3919487" y="6362070"/>
            <a:ext cx="6808274" cy="261610"/>
          </a:xfrm>
          <a:prstGeom prst="rect">
            <a:avLst/>
          </a:prstGeom>
          <a:noFill/>
        </p:spPr>
        <p:txBody>
          <a:bodyPr wrap="none" rtlCol="0">
            <a:spAutoFit/>
          </a:bodyPr>
          <a:lstStyle/>
          <a:p>
            <a:r>
              <a:rPr lang="en-US" altLang="zh-CN" sz="1100" i="1" dirty="0">
                <a:latin typeface="Calibri" panose="020F0502020204030204" pitchFamily="34" charset="0"/>
                <a:cs typeface="Calibri" panose="020F0502020204030204" pitchFamily="34" charset="0"/>
              </a:rPr>
              <a:t>Chen</a:t>
            </a:r>
            <a:r>
              <a:rPr lang="zh-CN" altLang="en-US" sz="1100" i="1" dirty="0">
                <a:latin typeface="Calibri" panose="020F0502020204030204" pitchFamily="34" charset="0"/>
                <a:cs typeface="Calibri" panose="020F0502020204030204" pitchFamily="34" charset="0"/>
              </a:rPr>
              <a:t> </a:t>
            </a:r>
            <a:r>
              <a:rPr lang="en-US" altLang="zh-CN" sz="1100" i="1" dirty="0">
                <a:latin typeface="Calibri" panose="020F0502020204030204" pitchFamily="34" charset="0"/>
                <a:cs typeface="Calibri" panose="020F0502020204030204" pitchFamily="34" charset="0"/>
              </a:rPr>
              <a:t>et</a:t>
            </a:r>
            <a:r>
              <a:rPr lang="zh-CN" altLang="en-US" sz="1100" i="1" dirty="0">
                <a:latin typeface="Calibri" panose="020F0502020204030204" pitchFamily="34" charset="0"/>
                <a:cs typeface="Calibri" panose="020F0502020204030204" pitchFamily="34" charset="0"/>
              </a:rPr>
              <a:t> </a:t>
            </a:r>
            <a:r>
              <a:rPr lang="en-US" altLang="zh-CN" sz="1100" i="1" dirty="0">
                <a:latin typeface="Calibri" panose="020F0502020204030204" pitchFamily="34" charset="0"/>
                <a:cs typeface="Calibri" panose="020F0502020204030204" pitchFamily="34" charset="0"/>
              </a:rPr>
              <a:t>al.</a:t>
            </a:r>
            <a:r>
              <a:rPr lang="zh-CN" altLang="en-US" sz="1100" i="1" dirty="0">
                <a:latin typeface="Calibri" panose="020F0502020204030204" pitchFamily="34" charset="0"/>
                <a:cs typeface="Calibri" panose="020F0502020204030204" pitchFamily="34" charset="0"/>
              </a:rPr>
              <a:t> </a:t>
            </a:r>
            <a:r>
              <a:rPr lang="en-US" altLang="zh-CN" sz="1100" i="1" dirty="0">
                <a:latin typeface="Calibri" panose="020F0502020204030204" pitchFamily="34" charset="0"/>
                <a:cs typeface="Calibri" panose="020F0502020204030204" pitchFamily="34" charset="0"/>
              </a:rPr>
              <a:t>“Reinforcement Learning Based Graph-to-Sequence Model for Natural Question Generation”.</a:t>
            </a:r>
            <a:r>
              <a:rPr lang="zh-CN" altLang="en-US" sz="1100" i="1" dirty="0">
                <a:latin typeface="Calibri" panose="020F0502020204030204" pitchFamily="34" charset="0"/>
                <a:cs typeface="Calibri" panose="020F0502020204030204" pitchFamily="34" charset="0"/>
              </a:rPr>
              <a:t> </a:t>
            </a:r>
            <a:r>
              <a:rPr lang="en-US" altLang="zh-CN" sz="1100" i="1" dirty="0">
                <a:latin typeface="Calibri" panose="020F0502020204030204" pitchFamily="34" charset="0"/>
                <a:cs typeface="Calibri" panose="020F0502020204030204" pitchFamily="34" charset="0"/>
              </a:rPr>
              <a:t>ICLR</a:t>
            </a:r>
            <a:r>
              <a:rPr lang="zh-CN" altLang="en-US" sz="1100" i="1" dirty="0">
                <a:latin typeface="Calibri" panose="020F0502020204030204" pitchFamily="34" charset="0"/>
                <a:cs typeface="Calibri" panose="020F0502020204030204" pitchFamily="34" charset="0"/>
              </a:rPr>
              <a:t> </a:t>
            </a:r>
            <a:r>
              <a:rPr lang="en-US" altLang="zh-CN" sz="1100" i="1" dirty="0">
                <a:latin typeface="Calibri" panose="020F0502020204030204" pitchFamily="34" charset="0"/>
                <a:cs typeface="Calibri" panose="020F0502020204030204" pitchFamily="34" charset="0"/>
              </a:rPr>
              <a:t>2020.</a:t>
            </a:r>
            <a:endParaRPr lang="en-US" sz="11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46676777"/>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CFFBEE-2579-DF42-B4D6-A3591FFE2B3F}"/>
              </a:ext>
            </a:extLst>
          </p:cNvPr>
          <p:cNvSpPr>
            <a:spLocks noGrp="1"/>
          </p:cNvSpPr>
          <p:nvPr>
            <p:ph type="title"/>
          </p:nvPr>
        </p:nvSpPr>
        <p:spPr/>
        <p:txBody>
          <a:bodyPr>
            <a:normAutofit/>
          </a:bodyPr>
          <a:lstStyle/>
          <a:p>
            <a:r>
              <a:rPr kumimoji="1" lang="en-US" altLang="zh-CN" b="1" spc="-253" dirty="0">
                <a:solidFill>
                  <a:srgbClr val="C00000"/>
                </a:solidFill>
              </a:rPr>
              <a:t>RL-based</a:t>
            </a:r>
            <a:r>
              <a:rPr kumimoji="1" lang="zh-CN" altLang="en-US" b="1" spc="-253" dirty="0">
                <a:solidFill>
                  <a:srgbClr val="C00000"/>
                </a:solidFill>
              </a:rPr>
              <a:t> </a:t>
            </a:r>
            <a:r>
              <a:rPr kumimoji="1" lang="en-US" altLang="zh-CN" b="1" spc="-253" dirty="0">
                <a:solidFill>
                  <a:srgbClr val="C00000"/>
                </a:solidFill>
              </a:rPr>
              <a:t>Graph2Seq</a:t>
            </a:r>
            <a:r>
              <a:rPr kumimoji="1" lang="zh-CN" altLang="en-US" b="1" spc="-253" dirty="0">
                <a:solidFill>
                  <a:srgbClr val="C00000"/>
                </a:solidFill>
              </a:rPr>
              <a:t> </a:t>
            </a:r>
            <a:r>
              <a:rPr kumimoji="1" lang="en-US" altLang="zh-CN" b="1" spc="-253" dirty="0">
                <a:solidFill>
                  <a:srgbClr val="C00000"/>
                </a:solidFill>
              </a:rPr>
              <a:t>for</a:t>
            </a:r>
            <a:r>
              <a:rPr kumimoji="1" lang="zh-CN" altLang="en-US" b="1" spc="-253" dirty="0">
                <a:solidFill>
                  <a:srgbClr val="C00000"/>
                </a:solidFill>
              </a:rPr>
              <a:t> </a:t>
            </a:r>
            <a:r>
              <a:rPr kumimoji="1" lang="en-US" altLang="zh-CN" b="1" spc="-253" dirty="0">
                <a:solidFill>
                  <a:srgbClr val="C00000"/>
                </a:solidFill>
              </a:rPr>
              <a:t>QG</a:t>
            </a:r>
            <a:r>
              <a:rPr kumimoji="1" lang="zh-CN" altLang="en-US" b="1" spc="-253" dirty="0">
                <a:solidFill>
                  <a:srgbClr val="C00000"/>
                </a:solidFill>
              </a:rPr>
              <a:t> </a:t>
            </a:r>
            <a:r>
              <a:rPr lang="en-US" dirty="0">
                <a:solidFill>
                  <a:schemeClr val="tx2">
                    <a:lumMod val="60000"/>
                    <a:lumOff val="40000"/>
                  </a:schemeClr>
                </a:solidFill>
              </a:rPr>
              <a:t>[</a:t>
            </a:r>
            <a:r>
              <a:rPr lang="en-US" altLang="zh-CN" dirty="0">
                <a:solidFill>
                  <a:schemeClr val="tx2">
                    <a:lumMod val="60000"/>
                    <a:lumOff val="40000"/>
                  </a:schemeClr>
                </a:solidFill>
              </a:rPr>
              <a:t>Chen</a:t>
            </a:r>
            <a:r>
              <a:rPr lang="en-US" dirty="0">
                <a:solidFill>
                  <a:schemeClr val="tx2">
                    <a:lumMod val="60000"/>
                    <a:lumOff val="40000"/>
                  </a:schemeClr>
                </a:solidFill>
              </a:rPr>
              <a:t> e</a:t>
            </a:r>
            <a:r>
              <a:rPr lang="en-US" altLang="zh-CN" dirty="0">
                <a:solidFill>
                  <a:schemeClr val="tx2">
                    <a:lumMod val="60000"/>
                    <a:lumOff val="40000"/>
                  </a:schemeClr>
                </a:solidFill>
              </a:rPr>
              <a:t>t</a:t>
            </a:r>
            <a:r>
              <a:rPr lang="en-US" dirty="0">
                <a:solidFill>
                  <a:schemeClr val="tx2">
                    <a:lumMod val="60000"/>
                    <a:lumOff val="40000"/>
                  </a:schemeClr>
                </a:solidFill>
              </a:rPr>
              <a:t> al. </a:t>
            </a:r>
            <a:r>
              <a:rPr lang="en-US" altLang="zh-CN" dirty="0">
                <a:solidFill>
                  <a:schemeClr val="tx2">
                    <a:lumMod val="60000"/>
                    <a:lumOff val="40000"/>
                  </a:schemeClr>
                </a:solidFill>
              </a:rPr>
              <a:t>ICLR’20</a:t>
            </a:r>
            <a:r>
              <a:rPr lang="en-US" dirty="0">
                <a:solidFill>
                  <a:schemeClr val="tx2">
                    <a:lumMod val="60000"/>
                    <a:lumOff val="40000"/>
                  </a:schemeClr>
                </a:solidFill>
              </a:rPr>
              <a:t>]</a:t>
            </a:r>
            <a:endParaRPr kumimoji="1" lang="zh-CN" altLang="en-US" dirty="0"/>
          </a:p>
        </p:txBody>
      </p:sp>
      <p:sp>
        <p:nvSpPr>
          <p:cNvPr id="4" name="灯片编号占位符 3">
            <a:extLst>
              <a:ext uri="{FF2B5EF4-FFF2-40B4-BE49-F238E27FC236}">
                <a16:creationId xmlns:a16="http://schemas.microsoft.com/office/drawing/2014/main" xmlns="" id="{7DA292A9-F3FF-0D4C-A45C-4BBE99770D4B}"/>
              </a:ext>
            </a:extLst>
          </p:cNvPr>
          <p:cNvSpPr>
            <a:spLocks noGrp="1"/>
          </p:cNvSpPr>
          <p:nvPr>
            <p:ph type="sldNum" sz="quarter" idx="12"/>
          </p:nvPr>
        </p:nvSpPr>
        <p:spPr/>
        <p:txBody>
          <a:bodyPr/>
          <a:lstStyle/>
          <a:p>
            <a:fld id="{4C15419E-54D6-8648-ABFB-BEF58E3E877E}" type="slidenum">
              <a:rPr lang="en-US" smtClean="0"/>
              <a:t>191</a:t>
            </a:fld>
            <a:endParaRPr lang="en-US"/>
          </a:p>
        </p:txBody>
      </p:sp>
      <p:sp>
        <p:nvSpPr>
          <p:cNvPr id="8" name="Content Placeholder 3">
            <a:extLst>
              <a:ext uri="{FF2B5EF4-FFF2-40B4-BE49-F238E27FC236}">
                <a16:creationId xmlns:a16="http://schemas.microsoft.com/office/drawing/2014/main" xmlns="" id="{BF93ABDF-1547-EC43-B3F6-B92C966B0157}"/>
              </a:ext>
            </a:extLst>
          </p:cNvPr>
          <p:cNvSpPr>
            <a:spLocks noGrp="1"/>
          </p:cNvSpPr>
          <p:nvPr>
            <p:ph idx="1"/>
          </p:nvPr>
        </p:nvSpPr>
        <p:spPr>
          <a:xfrm>
            <a:off x="838200" y="1455840"/>
            <a:ext cx="10631557" cy="1784318"/>
          </a:xfrm>
        </p:spPr>
        <p:txBody>
          <a:bodyPr>
            <a:normAutofit/>
          </a:bodyPr>
          <a:lstStyle/>
          <a:p>
            <a:pPr marL="0" indent="0">
              <a:buNone/>
            </a:pPr>
            <a:r>
              <a:rPr lang="en-US" altLang="zh-CN" dirty="0">
                <a:latin typeface="Calibri" panose="020F0502020204030204" pitchFamily="34" charset="0"/>
                <a:cs typeface="Calibri" panose="020F0502020204030204" pitchFamily="34" charset="0"/>
              </a:rPr>
              <a:t>Two</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graph</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construction</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strategies:</a:t>
            </a:r>
          </a:p>
          <a:p>
            <a:pPr marL="457200" indent="-457200">
              <a:buFont typeface="+mj-lt"/>
              <a:buAutoNum type="arabicParenR"/>
            </a:pPr>
            <a:r>
              <a:rPr lang="en-US" altLang="zh-CN" sz="2400" dirty="0">
                <a:latin typeface="Calibri" panose="020F0502020204030204" pitchFamily="34" charset="0"/>
                <a:cs typeface="Calibri" panose="020F0502020204030204" pitchFamily="34" charset="0"/>
              </a:rPr>
              <a:t>S</a:t>
            </a:r>
            <a:r>
              <a:rPr lang="en-US" sz="2400" dirty="0">
                <a:latin typeface="Calibri" panose="020F0502020204030204" pitchFamily="34" charset="0"/>
                <a:cs typeface="Calibri" panose="020F0502020204030204" pitchFamily="34" charset="0"/>
              </a:rPr>
              <a:t>yntax-based </a:t>
            </a:r>
            <a:r>
              <a:rPr lang="en-US" sz="2400" dirty="0">
                <a:solidFill>
                  <a:srgbClr val="FF0000"/>
                </a:solidFill>
                <a:latin typeface="Calibri" panose="020F0502020204030204" pitchFamily="34" charset="0"/>
                <a:cs typeface="Calibri" panose="020F0502020204030204" pitchFamily="34" charset="0"/>
              </a:rPr>
              <a:t>static </a:t>
            </a:r>
            <a:r>
              <a:rPr lang="en-US" altLang="zh-CN" sz="2400" dirty="0">
                <a:latin typeface="Calibri" panose="020F0502020204030204" pitchFamily="34" charset="0"/>
                <a:cs typeface="Calibri" panose="020F0502020204030204" pitchFamily="34" charset="0"/>
              </a:rPr>
              <a:t>passage</a:t>
            </a:r>
            <a:r>
              <a:rPr lang="zh-CN" altLang="en-US" sz="2400" dirty="0">
                <a:latin typeface="Calibri" panose="020F0502020204030204" pitchFamily="34" charset="0"/>
                <a:cs typeface="Calibri" panose="020F0502020204030204" pitchFamily="34" charset="0"/>
              </a:rPr>
              <a:t> </a:t>
            </a:r>
            <a:r>
              <a:rPr lang="en-US" sz="2400" dirty="0">
                <a:latin typeface="Calibri" panose="020F0502020204030204" pitchFamily="34" charset="0"/>
                <a:cs typeface="Calibri" panose="020F0502020204030204" pitchFamily="34" charset="0"/>
              </a:rPr>
              <a:t>graph construction</a:t>
            </a:r>
          </a:p>
          <a:p>
            <a:pPr marL="457200" indent="-457200">
              <a:buFont typeface="+mj-lt"/>
              <a:buAutoNum type="arabicParenR"/>
            </a:pPr>
            <a:r>
              <a:rPr lang="en-US" altLang="zh-CN" sz="2400" dirty="0">
                <a:latin typeface="Calibri" panose="020F0502020204030204" pitchFamily="34" charset="0"/>
                <a:cs typeface="Calibri" panose="020F0502020204030204" pitchFamily="34" charset="0"/>
              </a:rPr>
              <a:t>S</a:t>
            </a:r>
            <a:r>
              <a:rPr lang="en-US" sz="2400" dirty="0">
                <a:latin typeface="Calibri" panose="020F0502020204030204" pitchFamily="34" charset="0"/>
                <a:cs typeface="Calibri" panose="020F0502020204030204" pitchFamily="34" charset="0"/>
              </a:rPr>
              <a:t>emantics-aware </a:t>
            </a:r>
            <a:r>
              <a:rPr lang="en-US" sz="2400" dirty="0">
                <a:solidFill>
                  <a:srgbClr val="FF0000"/>
                </a:solidFill>
                <a:latin typeface="Calibri" panose="020F0502020204030204" pitchFamily="34" charset="0"/>
                <a:cs typeface="Calibri" panose="020F0502020204030204" pitchFamily="34" charset="0"/>
              </a:rPr>
              <a:t>dynamic </a:t>
            </a:r>
            <a:r>
              <a:rPr lang="en-US" altLang="zh-CN" sz="2400" dirty="0">
                <a:latin typeface="Calibri" panose="020F0502020204030204" pitchFamily="34" charset="0"/>
                <a:cs typeface="Calibri" panose="020F0502020204030204" pitchFamily="34" charset="0"/>
              </a:rPr>
              <a:t>passage</a:t>
            </a:r>
            <a:r>
              <a:rPr lang="zh-CN" altLang="en-US" sz="2400" dirty="0">
                <a:latin typeface="Calibri" panose="020F0502020204030204" pitchFamily="34" charset="0"/>
                <a:cs typeface="Calibri" panose="020F0502020204030204" pitchFamily="34" charset="0"/>
              </a:rPr>
              <a:t> </a:t>
            </a:r>
            <a:r>
              <a:rPr lang="en-US" sz="2400" dirty="0">
                <a:latin typeface="Calibri" panose="020F0502020204030204" pitchFamily="34" charset="0"/>
                <a:cs typeface="Calibri" panose="020F0502020204030204" pitchFamily="34" charset="0"/>
              </a:rPr>
              <a:t>graph construction</a:t>
            </a:r>
            <a:endParaRPr lang="en-US" altLang="zh-CN" sz="2400" dirty="0">
              <a:latin typeface="Calibri" panose="020F0502020204030204" pitchFamily="34" charset="0"/>
              <a:cs typeface="Calibri" panose="020F0502020204030204" pitchFamily="34" charset="0"/>
            </a:endParaRPr>
          </a:p>
        </p:txBody>
      </p:sp>
      <p:pic>
        <p:nvPicPr>
          <p:cNvPr id="16" name="Content Placeholder 11">
            <a:extLst>
              <a:ext uri="{FF2B5EF4-FFF2-40B4-BE49-F238E27FC236}">
                <a16:creationId xmlns:a16="http://schemas.microsoft.com/office/drawing/2014/main" xmlns="" id="{3E5E7C06-EB7E-1C4C-A9DC-E8198FFE8118}"/>
              </a:ext>
            </a:extLst>
          </p:cNvPr>
          <p:cNvPicPr>
            <a:picLocks noChangeAspect="1"/>
          </p:cNvPicPr>
          <p:nvPr/>
        </p:nvPicPr>
        <p:blipFill>
          <a:blip r:embed="rId3"/>
          <a:stretch>
            <a:fillRect/>
          </a:stretch>
        </p:blipFill>
        <p:spPr>
          <a:xfrm>
            <a:off x="234141" y="3179693"/>
            <a:ext cx="6196357" cy="2196548"/>
          </a:xfrm>
          <a:prstGeom prst="rect">
            <a:avLst/>
          </a:prstGeom>
        </p:spPr>
      </p:pic>
      <p:pic>
        <p:nvPicPr>
          <p:cNvPr id="17" name="Picture 16">
            <a:extLst>
              <a:ext uri="{FF2B5EF4-FFF2-40B4-BE49-F238E27FC236}">
                <a16:creationId xmlns:a16="http://schemas.microsoft.com/office/drawing/2014/main" xmlns="" id="{C539035A-383E-B541-8B21-E78C31BEB623}"/>
              </a:ext>
            </a:extLst>
          </p:cNvPr>
          <p:cNvPicPr>
            <a:picLocks noChangeAspect="1"/>
          </p:cNvPicPr>
          <p:nvPr/>
        </p:nvPicPr>
        <p:blipFill>
          <a:blip r:embed="rId4"/>
          <a:stretch>
            <a:fillRect/>
          </a:stretch>
        </p:blipFill>
        <p:spPr>
          <a:xfrm>
            <a:off x="6673145" y="3179693"/>
            <a:ext cx="5290293" cy="2746817"/>
          </a:xfrm>
          <a:prstGeom prst="rect">
            <a:avLst/>
          </a:prstGeom>
        </p:spPr>
      </p:pic>
      <p:sp>
        <p:nvSpPr>
          <p:cNvPr id="25" name="Rounded Rectangle 24">
            <a:extLst>
              <a:ext uri="{FF2B5EF4-FFF2-40B4-BE49-F238E27FC236}">
                <a16:creationId xmlns:a16="http://schemas.microsoft.com/office/drawing/2014/main" xmlns="" id="{435FC0DB-6E28-2D43-A058-60853A553D52}"/>
              </a:ext>
            </a:extLst>
          </p:cNvPr>
          <p:cNvSpPr/>
          <p:nvPr/>
        </p:nvSpPr>
        <p:spPr>
          <a:xfrm>
            <a:off x="363645" y="3319678"/>
            <a:ext cx="1251260" cy="300284"/>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a:extLst>
              <a:ext uri="{FF2B5EF4-FFF2-40B4-BE49-F238E27FC236}">
                <a16:creationId xmlns:a16="http://schemas.microsoft.com/office/drawing/2014/main" xmlns="" id="{FEA1CD6F-873C-D043-9FC9-BA8DD8D3F450}"/>
              </a:ext>
            </a:extLst>
          </p:cNvPr>
          <p:cNvSpPr/>
          <p:nvPr/>
        </p:nvSpPr>
        <p:spPr>
          <a:xfrm>
            <a:off x="9243201" y="3278272"/>
            <a:ext cx="2349354" cy="260298"/>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a:extLst>
              <a:ext uri="{FF2B5EF4-FFF2-40B4-BE49-F238E27FC236}">
                <a16:creationId xmlns:a16="http://schemas.microsoft.com/office/drawing/2014/main" xmlns="" id="{1D5FF136-C6DB-714F-AD36-4C27188AA2BE}"/>
              </a:ext>
            </a:extLst>
          </p:cNvPr>
          <p:cNvSpPr/>
          <p:nvPr/>
        </p:nvSpPr>
        <p:spPr>
          <a:xfrm>
            <a:off x="9167653" y="3817820"/>
            <a:ext cx="742506" cy="365125"/>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8398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CFFBEE-2579-DF42-B4D6-A3591FFE2B3F}"/>
              </a:ext>
            </a:extLst>
          </p:cNvPr>
          <p:cNvSpPr>
            <a:spLocks noGrp="1"/>
          </p:cNvSpPr>
          <p:nvPr>
            <p:ph type="title"/>
          </p:nvPr>
        </p:nvSpPr>
        <p:spPr/>
        <p:txBody>
          <a:bodyPr>
            <a:normAutofit/>
          </a:bodyPr>
          <a:lstStyle/>
          <a:p>
            <a:r>
              <a:rPr kumimoji="1" lang="en-US" altLang="zh-CN" b="1" spc="-253" dirty="0">
                <a:solidFill>
                  <a:srgbClr val="C00000"/>
                </a:solidFill>
              </a:rPr>
              <a:t>RL-based</a:t>
            </a:r>
            <a:r>
              <a:rPr kumimoji="1" lang="zh-CN" altLang="en-US" b="1" spc="-253" dirty="0">
                <a:solidFill>
                  <a:srgbClr val="C00000"/>
                </a:solidFill>
              </a:rPr>
              <a:t> </a:t>
            </a:r>
            <a:r>
              <a:rPr kumimoji="1" lang="en-US" altLang="zh-CN" b="1" spc="-253" dirty="0">
                <a:solidFill>
                  <a:srgbClr val="C00000"/>
                </a:solidFill>
              </a:rPr>
              <a:t>Graph2Seq</a:t>
            </a:r>
            <a:r>
              <a:rPr kumimoji="1" lang="zh-CN" altLang="en-US" b="1" spc="-253" dirty="0">
                <a:solidFill>
                  <a:srgbClr val="C00000"/>
                </a:solidFill>
              </a:rPr>
              <a:t> </a:t>
            </a:r>
            <a:r>
              <a:rPr kumimoji="1" lang="en-US" altLang="zh-CN" b="1" spc="-253" dirty="0">
                <a:solidFill>
                  <a:srgbClr val="C00000"/>
                </a:solidFill>
              </a:rPr>
              <a:t>for</a:t>
            </a:r>
            <a:r>
              <a:rPr kumimoji="1" lang="zh-CN" altLang="en-US" b="1" spc="-253" dirty="0">
                <a:solidFill>
                  <a:srgbClr val="C00000"/>
                </a:solidFill>
              </a:rPr>
              <a:t> </a:t>
            </a:r>
            <a:r>
              <a:rPr kumimoji="1" lang="en-US" altLang="zh-CN" b="1" spc="-253" dirty="0">
                <a:solidFill>
                  <a:srgbClr val="C00000"/>
                </a:solidFill>
              </a:rPr>
              <a:t>QG</a:t>
            </a:r>
            <a:r>
              <a:rPr kumimoji="1" lang="zh-CN" altLang="en-US" b="1" spc="-253" dirty="0">
                <a:solidFill>
                  <a:srgbClr val="C00000"/>
                </a:solidFill>
              </a:rPr>
              <a:t> </a:t>
            </a:r>
            <a:r>
              <a:rPr lang="en-US" dirty="0">
                <a:solidFill>
                  <a:schemeClr val="tx2">
                    <a:lumMod val="60000"/>
                    <a:lumOff val="40000"/>
                  </a:schemeClr>
                </a:solidFill>
              </a:rPr>
              <a:t>[</a:t>
            </a:r>
            <a:r>
              <a:rPr lang="en-US" altLang="zh-CN" dirty="0">
                <a:solidFill>
                  <a:schemeClr val="tx2">
                    <a:lumMod val="60000"/>
                    <a:lumOff val="40000"/>
                  </a:schemeClr>
                </a:solidFill>
              </a:rPr>
              <a:t>Chen</a:t>
            </a:r>
            <a:r>
              <a:rPr lang="en-US" dirty="0">
                <a:solidFill>
                  <a:schemeClr val="tx2">
                    <a:lumMod val="60000"/>
                    <a:lumOff val="40000"/>
                  </a:schemeClr>
                </a:solidFill>
              </a:rPr>
              <a:t> e</a:t>
            </a:r>
            <a:r>
              <a:rPr lang="en-US" altLang="zh-CN" dirty="0">
                <a:solidFill>
                  <a:schemeClr val="tx2">
                    <a:lumMod val="60000"/>
                    <a:lumOff val="40000"/>
                  </a:schemeClr>
                </a:solidFill>
              </a:rPr>
              <a:t>t</a:t>
            </a:r>
            <a:r>
              <a:rPr lang="en-US" dirty="0">
                <a:solidFill>
                  <a:schemeClr val="tx2">
                    <a:lumMod val="60000"/>
                    <a:lumOff val="40000"/>
                  </a:schemeClr>
                </a:solidFill>
              </a:rPr>
              <a:t> al. </a:t>
            </a:r>
            <a:r>
              <a:rPr lang="en-US" altLang="zh-CN" dirty="0">
                <a:solidFill>
                  <a:schemeClr val="tx2">
                    <a:lumMod val="60000"/>
                    <a:lumOff val="40000"/>
                  </a:schemeClr>
                </a:solidFill>
              </a:rPr>
              <a:t>ICLR’20</a:t>
            </a:r>
            <a:r>
              <a:rPr lang="en-US" dirty="0">
                <a:solidFill>
                  <a:schemeClr val="tx2">
                    <a:lumMod val="60000"/>
                    <a:lumOff val="40000"/>
                  </a:schemeClr>
                </a:solidFill>
              </a:rPr>
              <a:t>]</a:t>
            </a:r>
            <a:r>
              <a:rPr lang="zh-CN" altLang="en-US" dirty="0">
                <a:solidFill>
                  <a:schemeClr val="tx2">
                    <a:lumMod val="60000"/>
                    <a:lumOff val="40000"/>
                  </a:schemeClr>
                </a:solidFill>
              </a:rPr>
              <a:t> </a:t>
            </a:r>
            <a:endParaRPr kumimoji="1" lang="zh-CN" altLang="en-US" dirty="0"/>
          </a:p>
        </p:txBody>
      </p:sp>
      <p:sp>
        <p:nvSpPr>
          <p:cNvPr id="4" name="灯片编号占位符 3">
            <a:extLst>
              <a:ext uri="{FF2B5EF4-FFF2-40B4-BE49-F238E27FC236}">
                <a16:creationId xmlns:a16="http://schemas.microsoft.com/office/drawing/2014/main" xmlns="" id="{7DA292A9-F3FF-0D4C-A45C-4BBE99770D4B}"/>
              </a:ext>
            </a:extLst>
          </p:cNvPr>
          <p:cNvSpPr>
            <a:spLocks noGrp="1"/>
          </p:cNvSpPr>
          <p:nvPr>
            <p:ph type="sldNum" sz="quarter" idx="12"/>
          </p:nvPr>
        </p:nvSpPr>
        <p:spPr/>
        <p:txBody>
          <a:bodyPr/>
          <a:lstStyle/>
          <a:p>
            <a:fld id="{4C15419E-54D6-8648-ABFB-BEF58E3E877E}" type="slidenum">
              <a:rPr lang="en-US" smtClean="0"/>
              <a:t>192</a:t>
            </a:fld>
            <a:endParaRPr lang="en-US"/>
          </a:p>
        </p:txBody>
      </p:sp>
      <p:pic>
        <p:nvPicPr>
          <p:cNvPr id="18" name="Picture 17">
            <a:extLst>
              <a:ext uri="{FF2B5EF4-FFF2-40B4-BE49-F238E27FC236}">
                <a16:creationId xmlns:a16="http://schemas.microsoft.com/office/drawing/2014/main" xmlns="" id="{A6C1E2A1-68AA-664D-800E-40D8337F470F}"/>
              </a:ext>
            </a:extLst>
          </p:cNvPr>
          <p:cNvPicPr>
            <a:picLocks noChangeAspect="1"/>
          </p:cNvPicPr>
          <p:nvPr/>
        </p:nvPicPr>
        <p:blipFill>
          <a:blip r:embed="rId3"/>
          <a:stretch>
            <a:fillRect/>
          </a:stretch>
        </p:blipFill>
        <p:spPr>
          <a:xfrm>
            <a:off x="4715236" y="1803413"/>
            <a:ext cx="2196857" cy="1619446"/>
          </a:xfrm>
          <a:prstGeom prst="rect">
            <a:avLst/>
          </a:prstGeom>
        </p:spPr>
      </p:pic>
      <p:pic>
        <p:nvPicPr>
          <p:cNvPr id="19" name="Picture 18">
            <a:extLst>
              <a:ext uri="{FF2B5EF4-FFF2-40B4-BE49-F238E27FC236}">
                <a16:creationId xmlns:a16="http://schemas.microsoft.com/office/drawing/2014/main" xmlns="" id="{7DFD0A93-0307-0A4F-A8BA-600B3C47D6F5}"/>
              </a:ext>
            </a:extLst>
          </p:cNvPr>
          <p:cNvPicPr>
            <a:picLocks noChangeAspect="1"/>
          </p:cNvPicPr>
          <p:nvPr/>
        </p:nvPicPr>
        <p:blipFill>
          <a:blip r:embed="rId4"/>
          <a:stretch>
            <a:fillRect/>
          </a:stretch>
        </p:blipFill>
        <p:spPr>
          <a:xfrm>
            <a:off x="3552115" y="2414602"/>
            <a:ext cx="1878472" cy="1994012"/>
          </a:xfrm>
          <a:prstGeom prst="rect">
            <a:avLst/>
          </a:prstGeom>
        </p:spPr>
      </p:pic>
      <p:pic>
        <p:nvPicPr>
          <p:cNvPr id="20" name="Picture 19">
            <a:extLst>
              <a:ext uri="{FF2B5EF4-FFF2-40B4-BE49-F238E27FC236}">
                <a16:creationId xmlns:a16="http://schemas.microsoft.com/office/drawing/2014/main" xmlns="" id="{669DAAA2-DE9E-B246-8AB4-A2ECD66616AE}"/>
              </a:ext>
            </a:extLst>
          </p:cNvPr>
          <p:cNvPicPr>
            <a:picLocks noChangeAspect="1"/>
          </p:cNvPicPr>
          <p:nvPr/>
        </p:nvPicPr>
        <p:blipFill>
          <a:blip r:embed="rId5"/>
          <a:stretch>
            <a:fillRect/>
          </a:stretch>
        </p:blipFill>
        <p:spPr>
          <a:xfrm>
            <a:off x="5112878" y="3433173"/>
            <a:ext cx="1878472" cy="1905879"/>
          </a:xfrm>
          <a:prstGeom prst="rect">
            <a:avLst/>
          </a:prstGeom>
        </p:spPr>
      </p:pic>
      <p:pic>
        <p:nvPicPr>
          <p:cNvPr id="21" name="Picture 20">
            <a:extLst>
              <a:ext uri="{FF2B5EF4-FFF2-40B4-BE49-F238E27FC236}">
                <a16:creationId xmlns:a16="http://schemas.microsoft.com/office/drawing/2014/main" xmlns="" id="{827D25DD-1409-AB42-8A20-50F8023B5A11}"/>
              </a:ext>
            </a:extLst>
          </p:cNvPr>
          <p:cNvPicPr>
            <a:picLocks noChangeAspect="1"/>
          </p:cNvPicPr>
          <p:nvPr/>
        </p:nvPicPr>
        <p:blipFill>
          <a:blip r:embed="rId6"/>
          <a:stretch>
            <a:fillRect/>
          </a:stretch>
        </p:blipFill>
        <p:spPr>
          <a:xfrm>
            <a:off x="3146795" y="4474655"/>
            <a:ext cx="3534074" cy="2313495"/>
          </a:xfrm>
          <a:prstGeom prst="rect">
            <a:avLst/>
          </a:prstGeom>
        </p:spPr>
      </p:pic>
      <p:grpSp>
        <p:nvGrpSpPr>
          <p:cNvPr id="38" name="Group 37">
            <a:extLst>
              <a:ext uri="{FF2B5EF4-FFF2-40B4-BE49-F238E27FC236}">
                <a16:creationId xmlns:a16="http://schemas.microsoft.com/office/drawing/2014/main" xmlns="" id="{F24EFF9D-0A54-0044-B314-4BDBDF994D6C}"/>
              </a:ext>
            </a:extLst>
          </p:cNvPr>
          <p:cNvGrpSpPr/>
          <p:nvPr/>
        </p:nvGrpSpPr>
        <p:grpSpPr>
          <a:xfrm>
            <a:off x="4869946" y="5405093"/>
            <a:ext cx="5203269" cy="406726"/>
            <a:chOff x="4869946" y="5405093"/>
            <a:chExt cx="5203269" cy="406726"/>
          </a:xfrm>
        </p:grpSpPr>
        <p:sp>
          <p:nvSpPr>
            <p:cNvPr id="30" name="TextBox 29">
              <a:extLst>
                <a:ext uri="{FF2B5EF4-FFF2-40B4-BE49-F238E27FC236}">
                  <a16:creationId xmlns:a16="http://schemas.microsoft.com/office/drawing/2014/main" xmlns="" id="{920B205E-045A-DE47-9A61-421A4AE99E46}"/>
                </a:ext>
              </a:extLst>
            </p:cNvPr>
            <p:cNvSpPr txBox="1"/>
            <p:nvPr/>
          </p:nvSpPr>
          <p:spPr>
            <a:xfrm>
              <a:off x="6157720" y="5411709"/>
              <a:ext cx="3915495" cy="400110"/>
            </a:xfrm>
            <a:prstGeom prst="rect">
              <a:avLst/>
            </a:prstGeom>
            <a:noFill/>
          </p:spPr>
          <p:txBody>
            <a:bodyPr wrap="none" rtlCol="0">
              <a:spAutoFit/>
            </a:bodyPr>
            <a:lstStyle/>
            <a:p>
              <a:r>
                <a:rPr lang="en-US" altLang="zh-CN" sz="2000" dirty="0">
                  <a:solidFill>
                    <a:srgbClr val="FF0000"/>
                  </a:solidFill>
                </a:rPr>
                <a:t>Bi-Fuse</a:t>
              </a:r>
              <a:r>
                <a:rPr lang="zh-CN" altLang="en-US" sz="2000" dirty="0">
                  <a:solidFill>
                    <a:srgbClr val="FF0000"/>
                  </a:solidFill>
                </a:rPr>
                <a:t> </a:t>
              </a:r>
              <a:r>
                <a:rPr lang="en-US" altLang="zh-CN" sz="2000" dirty="0">
                  <a:solidFill>
                    <a:srgbClr val="FF0000"/>
                  </a:solidFill>
                </a:rPr>
                <a:t>GGNN</a:t>
              </a:r>
              <a:r>
                <a:rPr lang="zh-CN" altLang="en-US" sz="2000" dirty="0">
                  <a:solidFill>
                    <a:srgbClr val="FF0000"/>
                  </a:solidFill>
                </a:rPr>
                <a:t> </a:t>
              </a:r>
              <a:r>
                <a:rPr lang="en-US" altLang="zh-CN" sz="2000" dirty="0">
                  <a:solidFill>
                    <a:srgbClr val="FF0000"/>
                  </a:solidFill>
                </a:rPr>
                <a:t>as</a:t>
              </a:r>
              <a:r>
                <a:rPr lang="zh-CN" altLang="en-US" sz="2000" dirty="0">
                  <a:solidFill>
                    <a:srgbClr val="FF0000"/>
                  </a:solidFill>
                </a:rPr>
                <a:t> </a:t>
              </a:r>
              <a:r>
                <a:rPr lang="en-US" altLang="zh-CN" sz="2000" dirty="0">
                  <a:solidFill>
                    <a:srgbClr val="FF0000"/>
                  </a:solidFill>
                </a:rPr>
                <a:t>the</a:t>
              </a:r>
              <a:r>
                <a:rPr lang="zh-CN" altLang="en-US" sz="2000" dirty="0">
                  <a:solidFill>
                    <a:srgbClr val="FF0000"/>
                  </a:solidFill>
                </a:rPr>
                <a:t> </a:t>
              </a:r>
              <a:r>
                <a:rPr lang="en-US" altLang="zh-CN" sz="2000" dirty="0">
                  <a:solidFill>
                    <a:srgbClr val="FF0000"/>
                  </a:solidFill>
                </a:rPr>
                <a:t>graph</a:t>
              </a:r>
              <a:r>
                <a:rPr lang="zh-CN" altLang="en-US" sz="2000" dirty="0">
                  <a:solidFill>
                    <a:srgbClr val="FF0000"/>
                  </a:solidFill>
                </a:rPr>
                <a:t> </a:t>
              </a:r>
              <a:r>
                <a:rPr lang="en-US" altLang="zh-CN" sz="2000" dirty="0">
                  <a:solidFill>
                    <a:srgbClr val="FF0000"/>
                  </a:solidFill>
                </a:rPr>
                <a:t>encoder</a:t>
              </a:r>
              <a:endParaRPr lang="en-US" sz="2000" dirty="0">
                <a:solidFill>
                  <a:srgbClr val="FF0000"/>
                </a:solidFill>
              </a:endParaRPr>
            </a:p>
          </p:txBody>
        </p:sp>
        <p:sp>
          <p:nvSpPr>
            <p:cNvPr id="35" name="Right Arrow 34">
              <a:extLst>
                <a:ext uri="{FF2B5EF4-FFF2-40B4-BE49-F238E27FC236}">
                  <a16:creationId xmlns:a16="http://schemas.microsoft.com/office/drawing/2014/main" xmlns="" id="{7173AFEA-5506-E942-ACE7-81941A58A362}"/>
                </a:ext>
              </a:extLst>
            </p:cNvPr>
            <p:cNvSpPr/>
            <p:nvPr/>
          </p:nvSpPr>
          <p:spPr>
            <a:xfrm>
              <a:off x="4869946" y="5405093"/>
              <a:ext cx="1182168" cy="3759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a:extLst>
              <a:ext uri="{FF2B5EF4-FFF2-40B4-BE49-F238E27FC236}">
                <a16:creationId xmlns:a16="http://schemas.microsoft.com/office/drawing/2014/main" xmlns="" id="{F7317D32-4567-8041-BB8B-0819362FB7E1}"/>
              </a:ext>
            </a:extLst>
          </p:cNvPr>
          <p:cNvPicPr>
            <a:picLocks noChangeAspect="1"/>
          </p:cNvPicPr>
          <p:nvPr/>
        </p:nvPicPr>
        <p:blipFill>
          <a:blip r:embed="rId7"/>
          <a:stretch>
            <a:fillRect/>
          </a:stretch>
        </p:blipFill>
        <p:spPr>
          <a:xfrm>
            <a:off x="5163233" y="1302439"/>
            <a:ext cx="1517635" cy="627949"/>
          </a:xfrm>
          <a:prstGeom prst="rect">
            <a:avLst/>
          </a:prstGeom>
        </p:spPr>
      </p:pic>
    </p:spTree>
    <p:extLst>
      <p:ext uri="{BB962C8B-B14F-4D97-AF65-F5344CB8AC3E}">
        <p14:creationId xmlns:p14="http://schemas.microsoft.com/office/powerpoint/2010/main" val="33020417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755EF5C6-FEC5-3440-9E65-393DE023A8D9}"/>
              </a:ext>
            </a:extLst>
          </p:cNvPr>
          <p:cNvPicPr>
            <a:picLocks noChangeAspect="1"/>
          </p:cNvPicPr>
          <p:nvPr/>
        </p:nvPicPr>
        <p:blipFill>
          <a:blip r:embed="rId3"/>
          <a:stretch>
            <a:fillRect/>
          </a:stretch>
        </p:blipFill>
        <p:spPr>
          <a:xfrm>
            <a:off x="560090" y="2013174"/>
            <a:ext cx="9345910" cy="2979508"/>
          </a:xfrm>
          <a:prstGeom prst="rect">
            <a:avLst/>
          </a:prstGeom>
        </p:spPr>
      </p:pic>
      <p:sp>
        <p:nvSpPr>
          <p:cNvPr id="2" name="标题 1">
            <a:extLst>
              <a:ext uri="{FF2B5EF4-FFF2-40B4-BE49-F238E27FC236}">
                <a16:creationId xmlns:a16="http://schemas.microsoft.com/office/drawing/2014/main" xmlns="" id="{D8CFFBEE-2579-DF42-B4D6-A3591FFE2B3F}"/>
              </a:ext>
            </a:extLst>
          </p:cNvPr>
          <p:cNvSpPr>
            <a:spLocks noGrp="1"/>
          </p:cNvSpPr>
          <p:nvPr>
            <p:ph type="title"/>
          </p:nvPr>
        </p:nvSpPr>
        <p:spPr/>
        <p:txBody>
          <a:bodyPr>
            <a:normAutofit/>
          </a:bodyPr>
          <a:lstStyle/>
          <a:p>
            <a:r>
              <a:rPr kumimoji="1" lang="en-US" altLang="zh-CN" b="1" spc="-253" dirty="0">
                <a:solidFill>
                  <a:srgbClr val="C00000"/>
                </a:solidFill>
              </a:rPr>
              <a:t>RL-based</a:t>
            </a:r>
            <a:r>
              <a:rPr kumimoji="1" lang="zh-CN" altLang="en-US" b="1" spc="-253" dirty="0">
                <a:solidFill>
                  <a:srgbClr val="C00000"/>
                </a:solidFill>
              </a:rPr>
              <a:t> </a:t>
            </a:r>
            <a:r>
              <a:rPr kumimoji="1" lang="en-US" altLang="zh-CN" b="1" spc="-253" dirty="0">
                <a:solidFill>
                  <a:srgbClr val="C00000"/>
                </a:solidFill>
              </a:rPr>
              <a:t>Graph2Seq</a:t>
            </a:r>
            <a:r>
              <a:rPr kumimoji="1" lang="zh-CN" altLang="en-US" b="1" spc="-253" dirty="0">
                <a:solidFill>
                  <a:srgbClr val="C00000"/>
                </a:solidFill>
              </a:rPr>
              <a:t> </a:t>
            </a:r>
            <a:r>
              <a:rPr kumimoji="1" lang="en-US" altLang="zh-CN" b="1" spc="-253" dirty="0">
                <a:solidFill>
                  <a:srgbClr val="C00000"/>
                </a:solidFill>
              </a:rPr>
              <a:t>for</a:t>
            </a:r>
            <a:r>
              <a:rPr kumimoji="1" lang="zh-CN" altLang="en-US" b="1" spc="-253" dirty="0">
                <a:solidFill>
                  <a:srgbClr val="C00000"/>
                </a:solidFill>
              </a:rPr>
              <a:t> </a:t>
            </a:r>
            <a:r>
              <a:rPr kumimoji="1" lang="en-US" altLang="zh-CN" b="1" spc="-253" dirty="0">
                <a:solidFill>
                  <a:srgbClr val="C00000"/>
                </a:solidFill>
              </a:rPr>
              <a:t>QG</a:t>
            </a:r>
            <a:r>
              <a:rPr kumimoji="1" lang="zh-CN" altLang="en-US" b="1" spc="-253" dirty="0">
                <a:solidFill>
                  <a:srgbClr val="C00000"/>
                </a:solidFill>
              </a:rPr>
              <a:t> </a:t>
            </a:r>
            <a:r>
              <a:rPr lang="en-US" dirty="0">
                <a:solidFill>
                  <a:schemeClr val="tx2">
                    <a:lumMod val="60000"/>
                    <a:lumOff val="40000"/>
                  </a:schemeClr>
                </a:solidFill>
              </a:rPr>
              <a:t>[</a:t>
            </a:r>
            <a:r>
              <a:rPr lang="en-US" altLang="zh-CN" dirty="0">
                <a:solidFill>
                  <a:schemeClr val="tx2">
                    <a:lumMod val="60000"/>
                    <a:lumOff val="40000"/>
                  </a:schemeClr>
                </a:solidFill>
              </a:rPr>
              <a:t>Chen</a:t>
            </a:r>
            <a:r>
              <a:rPr lang="en-US" dirty="0">
                <a:solidFill>
                  <a:schemeClr val="tx2">
                    <a:lumMod val="60000"/>
                    <a:lumOff val="40000"/>
                  </a:schemeClr>
                </a:solidFill>
              </a:rPr>
              <a:t> e</a:t>
            </a:r>
            <a:r>
              <a:rPr lang="en-US" altLang="zh-CN" dirty="0">
                <a:solidFill>
                  <a:schemeClr val="tx2">
                    <a:lumMod val="60000"/>
                    <a:lumOff val="40000"/>
                  </a:schemeClr>
                </a:solidFill>
              </a:rPr>
              <a:t>t</a:t>
            </a:r>
            <a:r>
              <a:rPr lang="en-US" dirty="0">
                <a:solidFill>
                  <a:schemeClr val="tx2">
                    <a:lumMod val="60000"/>
                    <a:lumOff val="40000"/>
                  </a:schemeClr>
                </a:solidFill>
              </a:rPr>
              <a:t> al. </a:t>
            </a:r>
            <a:r>
              <a:rPr lang="en-US" altLang="zh-CN" dirty="0">
                <a:solidFill>
                  <a:schemeClr val="tx2">
                    <a:lumMod val="60000"/>
                    <a:lumOff val="40000"/>
                  </a:schemeClr>
                </a:solidFill>
              </a:rPr>
              <a:t>ICLR’20</a:t>
            </a:r>
            <a:r>
              <a:rPr lang="en-US" dirty="0">
                <a:solidFill>
                  <a:schemeClr val="tx2">
                    <a:lumMod val="60000"/>
                    <a:lumOff val="40000"/>
                  </a:schemeClr>
                </a:solidFill>
              </a:rPr>
              <a:t>]</a:t>
            </a:r>
            <a:endParaRPr kumimoji="1" lang="zh-CN" altLang="en-US" dirty="0"/>
          </a:p>
        </p:txBody>
      </p:sp>
      <p:sp>
        <p:nvSpPr>
          <p:cNvPr id="4" name="灯片编号占位符 3">
            <a:extLst>
              <a:ext uri="{FF2B5EF4-FFF2-40B4-BE49-F238E27FC236}">
                <a16:creationId xmlns:a16="http://schemas.microsoft.com/office/drawing/2014/main" xmlns="" id="{7DA292A9-F3FF-0D4C-A45C-4BBE99770D4B}"/>
              </a:ext>
            </a:extLst>
          </p:cNvPr>
          <p:cNvSpPr>
            <a:spLocks noGrp="1"/>
          </p:cNvSpPr>
          <p:nvPr>
            <p:ph type="sldNum" sz="quarter" idx="12"/>
          </p:nvPr>
        </p:nvSpPr>
        <p:spPr/>
        <p:txBody>
          <a:bodyPr/>
          <a:lstStyle/>
          <a:p>
            <a:fld id="{4C15419E-54D6-8648-ABFB-BEF58E3E877E}" type="slidenum">
              <a:rPr lang="en-US" smtClean="0"/>
              <a:t>193</a:t>
            </a:fld>
            <a:endParaRPr lang="en-US"/>
          </a:p>
        </p:txBody>
      </p:sp>
      <p:sp>
        <p:nvSpPr>
          <p:cNvPr id="8" name="Content Placeholder 3">
            <a:extLst>
              <a:ext uri="{FF2B5EF4-FFF2-40B4-BE49-F238E27FC236}">
                <a16:creationId xmlns:a16="http://schemas.microsoft.com/office/drawing/2014/main" xmlns="" id="{BF93ABDF-1547-EC43-B3F6-B92C966B0157}"/>
              </a:ext>
            </a:extLst>
          </p:cNvPr>
          <p:cNvSpPr>
            <a:spLocks noGrp="1"/>
          </p:cNvSpPr>
          <p:nvPr>
            <p:ph idx="1"/>
          </p:nvPr>
        </p:nvSpPr>
        <p:spPr>
          <a:xfrm>
            <a:off x="995517" y="1858962"/>
            <a:ext cx="10692865" cy="2573403"/>
          </a:xfrm>
        </p:spPr>
        <p:txBody>
          <a:bodyPr/>
          <a:lstStyle/>
          <a:p>
            <a:pPr lvl="1"/>
            <a:endParaRPr lang="en-US" dirty="0"/>
          </a:p>
          <a:p>
            <a:pPr lvl="1"/>
            <a:endParaRPr lang="en-US" dirty="0"/>
          </a:p>
        </p:txBody>
      </p:sp>
      <p:sp>
        <p:nvSpPr>
          <p:cNvPr id="9" name="TextBox 8">
            <a:extLst>
              <a:ext uri="{FF2B5EF4-FFF2-40B4-BE49-F238E27FC236}">
                <a16:creationId xmlns:a16="http://schemas.microsoft.com/office/drawing/2014/main" xmlns="" id="{7E362FD4-7815-E74A-8CB1-623E8FC38C40}"/>
              </a:ext>
            </a:extLst>
          </p:cNvPr>
          <p:cNvSpPr txBox="1"/>
          <p:nvPr/>
        </p:nvSpPr>
        <p:spPr>
          <a:xfrm>
            <a:off x="3206085" y="4980454"/>
            <a:ext cx="4340804" cy="369332"/>
          </a:xfrm>
          <a:prstGeom prst="rect">
            <a:avLst/>
          </a:prstGeom>
          <a:noFill/>
        </p:spPr>
        <p:txBody>
          <a:bodyPr wrap="none" rtlCol="0">
            <a:spAutoFit/>
          </a:bodyPr>
          <a:lstStyle/>
          <a:p>
            <a:r>
              <a:rPr lang="en-US" dirty="0"/>
              <a:t>Ablation study on the </a:t>
            </a:r>
            <a:r>
              <a:rPr lang="en-US" dirty="0" err="1"/>
              <a:t>SQuAD</a:t>
            </a:r>
            <a:r>
              <a:rPr lang="en-US" dirty="0"/>
              <a:t> split-2 test set.</a:t>
            </a:r>
          </a:p>
        </p:txBody>
      </p:sp>
      <p:sp>
        <p:nvSpPr>
          <p:cNvPr id="11" name="Rectangle 10">
            <a:extLst>
              <a:ext uri="{FF2B5EF4-FFF2-40B4-BE49-F238E27FC236}">
                <a16:creationId xmlns:a16="http://schemas.microsoft.com/office/drawing/2014/main" xmlns="" id="{8DAC0BAB-823E-AD4B-994D-725683240972}"/>
              </a:ext>
            </a:extLst>
          </p:cNvPr>
          <p:cNvSpPr/>
          <p:nvPr/>
        </p:nvSpPr>
        <p:spPr>
          <a:xfrm>
            <a:off x="668594" y="4422840"/>
            <a:ext cx="3627181" cy="51614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xmlns="" id="{FFE956E5-C13B-6444-A765-4EC1F036C3DC}"/>
              </a:ext>
            </a:extLst>
          </p:cNvPr>
          <p:cNvSpPr/>
          <p:nvPr/>
        </p:nvSpPr>
        <p:spPr>
          <a:xfrm>
            <a:off x="668594" y="5281516"/>
            <a:ext cx="2333625" cy="615324"/>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latin typeface="Calibri" panose="020F0502020204030204" pitchFamily="34" charset="0"/>
                <a:cs typeface="Calibri" panose="020F0502020204030204" pitchFamily="34" charset="0"/>
              </a:rPr>
              <a:t>Static</a:t>
            </a:r>
            <a:r>
              <a:rPr lang="zh-CN" altLang="en-US" sz="1600" dirty="0">
                <a:solidFill>
                  <a:schemeClr val="tx1"/>
                </a:solidFill>
                <a:latin typeface="Calibri" panose="020F0502020204030204" pitchFamily="34" charset="0"/>
                <a:cs typeface="Calibri" panose="020F0502020204030204" pitchFamily="34" charset="0"/>
              </a:rPr>
              <a:t> </a:t>
            </a:r>
            <a:r>
              <a:rPr lang="en-US" altLang="zh-CN" sz="1600" dirty="0">
                <a:solidFill>
                  <a:schemeClr val="tx1"/>
                </a:solidFill>
                <a:latin typeface="Calibri" panose="020F0502020204030204" pitchFamily="34" charset="0"/>
                <a:cs typeface="Calibri" panose="020F0502020204030204" pitchFamily="34" charset="0"/>
              </a:rPr>
              <a:t>graph</a:t>
            </a:r>
            <a:r>
              <a:rPr lang="zh-CN" altLang="en-US" sz="1600" dirty="0">
                <a:solidFill>
                  <a:schemeClr val="tx1"/>
                </a:solidFill>
                <a:latin typeface="Calibri" panose="020F0502020204030204" pitchFamily="34" charset="0"/>
                <a:cs typeface="Calibri" panose="020F0502020204030204" pitchFamily="34" charset="0"/>
              </a:rPr>
              <a:t> </a:t>
            </a:r>
            <a:r>
              <a:rPr lang="en-US" altLang="zh-CN" sz="1600" dirty="0">
                <a:solidFill>
                  <a:schemeClr val="tx1"/>
                </a:solidFill>
                <a:latin typeface="Calibri" panose="020F0502020204030204" pitchFamily="34" charset="0"/>
                <a:cs typeface="Calibri" panose="020F0502020204030204" pitchFamily="34" charset="0"/>
              </a:rPr>
              <a:t>construction</a:t>
            </a:r>
            <a:r>
              <a:rPr lang="zh-CN" altLang="en-US" sz="1600" dirty="0">
                <a:solidFill>
                  <a:schemeClr val="tx1"/>
                </a:solidFill>
                <a:latin typeface="Calibri" panose="020F0502020204030204" pitchFamily="34" charset="0"/>
                <a:cs typeface="Calibri" panose="020F0502020204030204" pitchFamily="34" charset="0"/>
              </a:rPr>
              <a:t> </a:t>
            </a:r>
            <a:r>
              <a:rPr lang="en-US" altLang="zh-CN" sz="1600" dirty="0">
                <a:solidFill>
                  <a:schemeClr val="tx1"/>
                </a:solidFill>
                <a:latin typeface="Calibri" panose="020F0502020204030204" pitchFamily="34" charset="0"/>
                <a:cs typeface="Calibri" panose="020F0502020204030204" pitchFamily="34" charset="0"/>
              </a:rPr>
              <a:t>performs</a:t>
            </a:r>
            <a:r>
              <a:rPr lang="zh-CN" altLang="en-US" sz="1600" dirty="0">
                <a:solidFill>
                  <a:schemeClr val="tx1"/>
                </a:solidFill>
                <a:latin typeface="Calibri" panose="020F0502020204030204" pitchFamily="34" charset="0"/>
                <a:cs typeface="Calibri" panose="020F0502020204030204" pitchFamily="34" charset="0"/>
              </a:rPr>
              <a:t> </a:t>
            </a:r>
            <a:r>
              <a:rPr lang="en-US" altLang="zh-CN" sz="1600" dirty="0">
                <a:solidFill>
                  <a:schemeClr val="tx1"/>
                </a:solidFill>
                <a:latin typeface="Calibri" panose="020F0502020204030204" pitchFamily="34" charset="0"/>
                <a:cs typeface="Calibri" panose="020F0502020204030204" pitchFamily="34" charset="0"/>
              </a:rPr>
              <a:t>slightly</a:t>
            </a:r>
            <a:r>
              <a:rPr lang="zh-CN" altLang="en-US" sz="1600" dirty="0">
                <a:solidFill>
                  <a:schemeClr val="tx1"/>
                </a:solidFill>
                <a:latin typeface="Calibri" panose="020F0502020204030204" pitchFamily="34" charset="0"/>
                <a:cs typeface="Calibri" panose="020F0502020204030204" pitchFamily="34" charset="0"/>
              </a:rPr>
              <a:t> </a:t>
            </a:r>
            <a:r>
              <a:rPr lang="en-US" altLang="zh-CN" sz="1600" dirty="0">
                <a:solidFill>
                  <a:schemeClr val="tx1"/>
                </a:solidFill>
                <a:latin typeface="Calibri" panose="020F0502020204030204" pitchFamily="34" charset="0"/>
                <a:cs typeface="Calibri" panose="020F0502020204030204" pitchFamily="34" charset="0"/>
              </a:rPr>
              <a:t>better</a:t>
            </a:r>
            <a:endParaRPr lang="en-US" sz="1600" dirty="0">
              <a:solidFill>
                <a:schemeClr val="tx1"/>
              </a:solidFill>
              <a:latin typeface="Calibri" panose="020F0502020204030204" pitchFamily="34" charset="0"/>
              <a:cs typeface="Calibri" panose="020F0502020204030204" pitchFamily="34" charset="0"/>
            </a:endParaRPr>
          </a:p>
        </p:txBody>
      </p:sp>
      <p:cxnSp>
        <p:nvCxnSpPr>
          <p:cNvPr id="14" name="Straight Arrow Connector 13">
            <a:extLst>
              <a:ext uri="{FF2B5EF4-FFF2-40B4-BE49-F238E27FC236}">
                <a16:creationId xmlns:a16="http://schemas.microsoft.com/office/drawing/2014/main" xmlns="" id="{5D59157F-655E-7E4C-8A18-0D6C2395D031}"/>
              </a:ext>
            </a:extLst>
          </p:cNvPr>
          <p:cNvCxnSpPr>
            <a:cxnSpLocks/>
            <a:stCxn id="11" idx="2"/>
            <a:endCxn id="13" idx="0"/>
          </p:cNvCxnSpPr>
          <p:nvPr/>
        </p:nvCxnSpPr>
        <p:spPr>
          <a:xfrm flipH="1">
            <a:off x="1835407" y="4938982"/>
            <a:ext cx="646778" cy="34253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xmlns="" id="{7AB2DBE1-480A-BF48-8C01-8813F57F1508}"/>
              </a:ext>
            </a:extLst>
          </p:cNvPr>
          <p:cNvSpPr/>
          <p:nvPr/>
        </p:nvSpPr>
        <p:spPr>
          <a:xfrm>
            <a:off x="5066894" y="4375681"/>
            <a:ext cx="4546556" cy="291176"/>
          </a:xfrm>
          <a:prstGeom prst="rect">
            <a:avLst/>
          </a:prstGeom>
          <a:noFill/>
          <a:ln w="19050">
            <a:solidFill>
              <a:srgbClr val="ED7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a:extLst>
              <a:ext uri="{FF2B5EF4-FFF2-40B4-BE49-F238E27FC236}">
                <a16:creationId xmlns:a16="http://schemas.microsoft.com/office/drawing/2014/main" xmlns="" id="{861C0C9C-5E6F-0F40-BE38-C51568FA1AFF}"/>
              </a:ext>
            </a:extLst>
          </p:cNvPr>
          <p:cNvCxnSpPr>
            <a:cxnSpLocks/>
            <a:stCxn id="32" idx="3"/>
            <a:endCxn id="33" idx="1"/>
          </p:cNvCxnSpPr>
          <p:nvPr/>
        </p:nvCxnSpPr>
        <p:spPr>
          <a:xfrm flipV="1">
            <a:off x="9613449" y="3670125"/>
            <a:ext cx="329391" cy="462197"/>
          </a:xfrm>
          <a:prstGeom prst="straightConnector1">
            <a:avLst/>
          </a:prstGeom>
          <a:ln w="19050">
            <a:solidFill>
              <a:srgbClr val="702FA0"/>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xmlns="" id="{0683EEC8-6D50-D441-8866-0B175D567A42}"/>
              </a:ext>
            </a:extLst>
          </p:cNvPr>
          <p:cNvSpPr/>
          <p:nvPr/>
        </p:nvSpPr>
        <p:spPr>
          <a:xfrm>
            <a:off x="5066893" y="3889480"/>
            <a:ext cx="4546556" cy="485683"/>
          </a:xfrm>
          <a:prstGeom prst="rect">
            <a:avLst/>
          </a:prstGeom>
          <a:noFill/>
          <a:ln w="19050">
            <a:solidFill>
              <a:srgbClr val="702F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a:extLst>
              <a:ext uri="{FF2B5EF4-FFF2-40B4-BE49-F238E27FC236}">
                <a16:creationId xmlns:a16="http://schemas.microsoft.com/office/drawing/2014/main" xmlns="" id="{1E4648C8-8549-E540-9762-E210B4F03806}"/>
              </a:ext>
            </a:extLst>
          </p:cNvPr>
          <p:cNvSpPr/>
          <p:nvPr/>
        </p:nvSpPr>
        <p:spPr>
          <a:xfrm>
            <a:off x="9942840" y="3368065"/>
            <a:ext cx="1782381" cy="604120"/>
          </a:xfrm>
          <a:prstGeom prst="roundRect">
            <a:avLst/>
          </a:prstGeom>
          <a:noFill/>
          <a:ln w="19050">
            <a:solidFill>
              <a:srgbClr val="702F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latin typeface="Calibri" panose="020F0502020204030204" pitchFamily="34" charset="0"/>
                <a:cs typeface="Calibri" panose="020F0502020204030204" pitchFamily="34" charset="0"/>
              </a:rPr>
              <a:t>Bidirectional</a:t>
            </a:r>
            <a:r>
              <a:rPr lang="zh-CN" altLang="en-US" sz="1600" dirty="0">
                <a:solidFill>
                  <a:schemeClr val="tx1"/>
                </a:solidFill>
                <a:latin typeface="Calibri" panose="020F0502020204030204" pitchFamily="34" charset="0"/>
                <a:cs typeface="Calibri" panose="020F0502020204030204" pitchFamily="34" charset="0"/>
              </a:rPr>
              <a:t> </a:t>
            </a:r>
            <a:r>
              <a:rPr lang="en-US" altLang="zh-CN" sz="1600" dirty="0">
                <a:solidFill>
                  <a:schemeClr val="tx1"/>
                </a:solidFill>
                <a:latin typeface="Calibri" panose="020F0502020204030204" pitchFamily="34" charset="0"/>
                <a:cs typeface="Calibri" panose="020F0502020204030204" pitchFamily="34" charset="0"/>
              </a:rPr>
              <a:t>GNN</a:t>
            </a:r>
            <a:r>
              <a:rPr lang="zh-CN" altLang="en-US" sz="1600" dirty="0">
                <a:solidFill>
                  <a:schemeClr val="tx1"/>
                </a:solidFill>
                <a:latin typeface="Calibri" panose="020F0502020204030204" pitchFamily="34" charset="0"/>
                <a:cs typeface="Calibri" panose="020F0502020204030204" pitchFamily="34" charset="0"/>
              </a:rPr>
              <a:t> </a:t>
            </a:r>
            <a:r>
              <a:rPr lang="en-US" altLang="zh-CN" sz="1600" dirty="0">
                <a:solidFill>
                  <a:schemeClr val="tx1"/>
                </a:solidFill>
                <a:latin typeface="Calibri" panose="020F0502020204030204" pitchFamily="34" charset="0"/>
                <a:cs typeface="Calibri" panose="020F0502020204030204" pitchFamily="34" charset="0"/>
              </a:rPr>
              <a:t>performs</a:t>
            </a:r>
            <a:r>
              <a:rPr lang="zh-CN" altLang="en-US" sz="1600" dirty="0">
                <a:solidFill>
                  <a:schemeClr val="tx1"/>
                </a:solidFill>
                <a:latin typeface="Calibri" panose="020F0502020204030204" pitchFamily="34" charset="0"/>
                <a:cs typeface="Calibri" panose="020F0502020204030204" pitchFamily="34" charset="0"/>
              </a:rPr>
              <a:t> </a:t>
            </a:r>
            <a:r>
              <a:rPr lang="en-US" altLang="zh-CN" sz="1600" dirty="0">
                <a:solidFill>
                  <a:schemeClr val="tx1"/>
                </a:solidFill>
                <a:latin typeface="Calibri" panose="020F0502020204030204" pitchFamily="34" charset="0"/>
                <a:cs typeface="Calibri" panose="020F0502020204030204" pitchFamily="34" charset="0"/>
              </a:rPr>
              <a:t>better</a:t>
            </a:r>
            <a:endParaRPr lang="en-US" sz="1600" dirty="0">
              <a:solidFill>
                <a:schemeClr val="tx1"/>
              </a:solidFill>
              <a:latin typeface="Calibri" panose="020F0502020204030204" pitchFamily="34" charset="0"/>
              <a:cs typeface="Calibri" panose="020F0502020204030204" pitchFamily="34" charset="0"/>
            </a:endParaRPr>
          </a:p>
        </p:txBody>
      </p:sp>
      <p:sp>
        <p:nvSpPr>
          <p:cNvPr id="34" name="Rounded Rectangle 33">
            <a:extLst>
              <a:ext uri="{FF2B5EF4-FFF2-40B4-BE49-F238E27FC236}">
                <a16:creationId xmlns:a16="http://schemas.microsoft.com/office/drawing/2014/main" xmlns="" id="{A4126E0F-46F6-C449-8A34-DB2A439F59CB}"/>
              </a:ext>
            </a:extLst>
          </p:cNvPr>
          <p:cNvSpPr/>
          <p:nvPr/>
        </p:nvSpPr>
        <p:spPr>
          <a:xfrm>
            <a:off x="9946170" y="4324942"/>
            <a:ext cx="2069135" cy="585488"/>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latin typeface="Calibri" panose="020F0502020204030204" pitchFamily="34" charset="0"/>
                <a:cs typeface="Calibri" panose="020F0502020204030204" pitchFamily="34" charset="0"/>
              </a:rPr>
              <a:t>Graph2Seq</a:t>
            </a:r>
            <a:r>
              <a:rPr lang="zh-CN" altLang="en-US" sz="1600" dirty="0">
                <a:solidFill>
                  <a:schemeClr val="tx1"/>
                </a:solidFill>
                <a:latin typeface="Calibri" panose="020F0502020204030204" pitchFamily="34" charset="0"/>
                <a:cs typeface="Calibri" panose="020F0502020204030204" pitchFamily="34" charset="0"/>
              </a:rPr>
              <a:t> </a:t>
            </a:r>
            <a:r>
              <a:rPr lang="en-US" altLang="zh-CN" sz="1600" dirty="0">
                <a:solidFill>
                  <a:schemeClr val="tx1"/>
                </a:solidFill>
                <a:latin typeface="Calibri" panose="020F0502020204030204" pitchFamily="34" charset="0"/>
                <a:cs typeface="Calibri" panose="020F0502020204030204" pitchFamily="34" charset="0"/>
              </a:rPr>
              <a:t>performs</a:t>
            </a:r>
            <a:r>
              <a:rPr lang="zh-CN" altLang="en-US" sz="1600" dirty="0">
                <a:solidFill>
                  <a:schemeClr val="tx1"/>
                </a:solidFill>
                <a:latin typeface="Calibri" panose="020F0502020204030204" pitchFamily="34" charset="0"/>
                <a:cs typeface="Calibri" panose="020F0502020204030204" pitchFamily="34" charset="0"/>
              </a:rPr>
              <a:t> </a:t>
            </a:r>
            <a:r>
              <a:rPr lang="en-US" altLang="zh-CN" sz="1600" dirty="0">
                <a:solidFill>
                  <a:schemeClr val="tx1"/>
                </a:solidFill>
                <a:latin typeface="Calibri" panose="020F0502020204030204" pitchFamily="34" charset="0"/>
                <a:cs typeface="Calibri" panose="020F0502020204030204" pitchFamily="34" charset="0"/>
              </a:rPr>
              <a:t>better</a:t>
            </a:r>
            <a:r>
              <a:rPr lang="zh-CN" altLang="en-US" sz="1600" dirty="0">
                <a:solidFill>
                  <a:schemeClr val="tx1"/>
                </a:solidFill>
                <a:latin typeface="Calibri" panose="020F0502020204030204" pitchFamily="34" charset="0"/>
                <a:cs typeface="Calibri" panose="020F0502020204030204" pitchFamily="34" charset="0"/>
              </a:rPr>
              <a:t> </a:t>
            </a:r>
            <a:r>
              <a:rPr lang="en-US" altLang="zh-CN" sz="1600" dirty="0">
                <a:solidFill>
                  <a:schemeClr val="tx1"/>
                </a:solidFill>
                <a:latin typeface="Calibri" panose="020F0502020204030204" pitchFamily="34" charset="0"/>
                <a:cs typeface="Calibri" panose="020F0502020204030204" pitchFamily="34" charset="0"/>
              </a:rPr>
              <a:t>than</a:t>
            </a:r>
            <a:r>
              <a:rPr lang="zh-CN" altLang="en-US" sz="1600" dirty="0">
                <a:solidFill>
                  <a:schemeClr val="tx1"/>
                </a:solidFill>
                <a:latin typeface="Calibri" panose="020F0502020204030204" pitchFamily="34" charset="0"/>
                <a:cs typeface="Calibri" panose="020F0502020204030204" pitchFamily="34" charset="0"/>
              </a:rPr>
              <a:t> </a:t>
            </a:r>
            <a:r>
              <a:rPr lang="en-US" altLang="zh-CN" sz="1600" dirty="0">
                <a:solidFill>
                  <a:schemeClr val="tx1"/>
                </a:solidFill>
                <a:latin typeface="Calibri" panose="020F0502020204030204" pitchFamily="34" charset="0"/>
                <a:cs typeface="Calibri" panose="020F0502020204030204" pitchFamily="34" charset="0"/>
              </a:rPr>
              <a:t>Seq2Seq</a:t>
            </a:r>
            <a:endParaRPr lang="en-US" sz="1600" dirty="0">
              <a:solidFill>
                <a:schemeClr val="tx1"/>
              </a:solidFill>
              <a:latin typeface="Calibri" panose="020F0502020204030204" pitchFamily="34" charset="0"/>
              <a:cs typeface="Calibri" panose="020F0502020204030204" pitchFamily="34" charset="0"/>
            </a:endParaRPr>
          </a:p>
        </p:txBody>
      </p:sp>
      <p:cxnSp>
        <p:nvCxnSpPr>
          <p:cNvPr id="46" name="Straight Arrow Connector 45">
            <a:extLst>
              <a:ext uri="{FF2B5EF4-FFF2-40B4-BE49-F238E27FC236}">
                <a16:creationId xmlns:a16="http://schemas.microsoft.com/office/drawing/2014/main" xmlns="" id="{2A12A5F9-FC11-3F4D-909B-3A437BCF71AC}"/>
              </a:ext>
            </a:extLst>
          </p:cNvPr>
          <p:cNvCxnSpPr>
            <a:cxnSpLocks/>
            <a:stCxn id="26" idx="3"/>
            <a:endCxn id="34" idx="1"/>
          </p:cNvCxnSpPr>
          <p:nvPr/>
        </p:nvCxnSpPr>
        <p:spPr>
          <a:xfrm>
            <a:off x="9613450" y="4521269"/>
            <a:ext cx="332720" cy="96417"/>
          </a:xfrm>
          <a:prstGeom prst="straightConnector1">
            <a:avLst/>
          </a:prstGeom>
          <a:ln w="19050">
            <a:solidFill>
              <a:srgbClr val="F8000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98623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26" grpId="0" animBg="1"/>
      <p:bldP spid="32" grpId="0" animBg="1"/>
      <p:bldP spid="33" grpId="0" animBg="1"/>
      <p:bldP spid="34" grpId="0" animBg="1"/>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CFFBEE-2579-DF42-B4D6-A3591FFE2B3F}"/>
              </a:ext>
            </a:extLst>
          </p:cNvPr>
          <p:cNvSpPr>
            <a:spLocks noGrp="1"/>
          </p:cNvSpPr>
          <p:nvPr>
            <p:ph type="title"/>
          </p:nvPr>
        </p:nvSpPr>
        <p:spPr/>
        <p:txBody>
          <a:bodyPr>
            <a:normAutofit/>
          </a:bodyPr>
          <a:lstStyle/>
          <a:p>
            <a:r>
              <a:rPr kumimoji="1" lang="en-US" altLang="zh-CN" b="1" spc="-253" dirty="0">
                <a:solidFill>
                  <a:srgbClr val="C00000"/>
                </a:solidFill>
              </a:rPr>
              <a:t>Code</a:t>
            </a:r>
            <a:r>
              <a:rPr kumimoji="1" lang="zh-CN" altLang="en-US" b="1" spc="-253" dirty="0">
                <a:solidFill>
                  <a:srgbClr val="C00000"/>
                </a:solidFill>
              </a:rPr>
              <a:t> </a:t>
            </a:r>
            <a:r>
              <a:rPr kumimoji="1" lang="en-US" altLang="zh-CN" b="1" spc="-253" dirty="0">
                <a:solidFill>
                  <a:srgbClr val="C00000"/>
                </a:solidFill>
              </a:rPr>
              <a:t>Summarization</a:t>
            </a:r>
            <a:endParaRPr kumimoji="1" lang="zh-CN" altLang="en-US" dirty="0"/>
          </a:p>
        </p:txBody>
      </p:sp>
      <p:sp>
        <p:nvSpPr>
          <p:cNvPr id="4" name="灯片编号占位符 3">
            <a:extLst>
              <a:ext uri="{FF2B5EF4-FFF2-40B4-BE49-F238E27FC236}">
                <a16:creationId xmlns:a16="http://schemas.microsoft.com/office/drawing/2014/main" xmlns="" id="{7DA292A9-F3FF-0D4C-A45C-4BBE99770D4B}"/>
              </a:ext>
            </a:extLst>
          </p:cNvPr>
          <p:cNvSpPr>
            <a:spLocks noGrp="1"/>
          </p:cNvSpPr>
          <p:nvPr>
            <p:ph type="sldNum" sz="quarter" idx="12"/>
          </p:nvPr>
        </p:nvSpPr>
        <p:spPr/>
        <p:txBody>
          <a:bodyPr/>
          <a:lstStyle/>
          <a:p>
            <a:fld id="{4C15419E-54D6-8648-ABFB-BEF58E3E877E}" type="slidenum">
              <a:rPr lang="en-US" smtClean="0"/>
              <a:t>194</a:t>
            </a:fld>
            <a:endParaRPr lang="en-US"/>
          </a:p>
        </p:txBody>
      </p:sp>
      <p:sp>
        <p:nvSpPr>
          <p:cNvPr id="12" name="TextBox 11">
            <a:extLst>
              <a:ext uri="{FF2B5EF4-FFF2-40B4-BE49-F238E27FC236}">
                <a16:creationId xmlns:a16="http://schemas.microsoft.com/office/drawing/2014/main" xmlns="" id="{BC4E29A8-5A7B-E44C-B2C2-B9385479FB8A}"/>
              </a:ext>
            </a:extLst>
          </p:cNvPr>
          <p:cNvSpPr txBox="1"/>
          <p:nvPr/>
        </p:nvSpPr>
        <p:spPr>
          <a:xfrm>
            <a:off x="2112636" y="4509284"/>
            <a:ext cx="8390672" cy="1754326"/>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Calibri" panose="020F0502020204030204" pitchFamily="34" charset="0"/>
                <a:cs typeface="Calibri" panose="020F0502020204030204" pitchFamily="34" charset="0"/>
              </a:rPr>
              <a:t>Input</a:t>
            </a:r>
          </a:p>
          <a:p>
            <a:pPr marL="742950" lvl="1" indent="-285750">
              <a:buFont typeface="Arial" panose="020B0604020202020204" pitchFamily="34" charset="0"/>
              <a:buChar char="•"/>
            </a:pPr>
            <a:r>
              <a:rPr lang="en-US" altLang="zh-CN" sz="2800" dirty="0">
                <a:latin typeface="Calibri" panose="020F0502020204030204" pitchFamily="34" charset="0"/>
                <a:cs typeface="Calibri" panose="020F0502020204030204" pitchFamily="34" charset="0"/>
              </a:rPr>
              <a:t>A</a:t>
            </a:r>
            <a:r>
              <a:rPr lang="zh-CN" altLang="en-US" sz="2800" dirty="0">
                <a:latin typeface="Calibri" panose="020F0502020204030204" pitchFamily="34" charset="0"/>
                <a:cs typeface="Calibri" panose="020F0502020204030204" pitchFamily="34" charset="0"/>
              </a:rPr>
              <a:t> </a:t>
            </a:r>
            <a:r>
              <a:rPr lang="en-US" altLang="zh-CN" sz="2800" dirty="0">
                <a:latin typeface="Calibri" panose="020F0502020204030204" pitchFamily="34" charset="0"/>
                <a:cs typeface="Calibri" panose="020F0502020204030204" pitchFamily="34" charset="0"/>
              </a:rPr>
              <a:t>piece</a:t>
            </a:r>
            <a:r>
              <a:rPr lang="zh-CN" altLang="en-US" sz="2800" dirty="0">
                <a:latin typeface="Calibri" panose="020F0502020204030204" pitchFamily="34" charset="0"/>
                <a:cs typeface="Calibri" panose="020F0502020204030204" pitchFamily="34" charset="0"/>
              </a:rPr>
              <a:t> </a:t>
            </a:r>
            <a:r>
              <a:rPr lang="en-US" altLang="zh-CN" sz="2800" dirty="0">
                <a:latin typeface="Calibri" panose="020F0502020204030204" pitchFamily="34" charset="0"/>
                <a:cs typeface="Calibri" panose="020F0502020204030204" pitchFamily="34" charset="0"/>
              </a:rPr>
              <a:t>of</a:t>
            </a:r>
            <a:r>
              <a:rPr lang="zh-CN" altLang="en-US" sz="2800" dirty="0">
                <a:latin typeface="Calibri" panose="020F0502020204030204" pitchFamily="34" charset="0"/>
                <a:cs typeface="Calibri" panose="020F0502020204030204" pitchFamily="34" charset="0"/>
              </a:rPr>
              <a:t> </a:t>
            </a:r>
            <a:r>
              <a:rPr lang="en-US" altLang="zh-CN" sz="2800" dirty="0">
                <a:latin typeface="Calibri" panose="020F0502020204030204" pitchFamily="34" charset="0"/>
                <a:cs typeface="Calibri" panose="020F0502020204030204" pitchFamily="34" charset="0"/>
              </a:rPr>
              <a:t>code</a:t>
            </a:r>
          </a:p>
          <a:p>
            <a:pPr marL="285750" indent="-285750">
              <a:buFont typeface="Arial" panose="020B0604020202020204" pitchFamily="34" charset="0"/>
              <a:buChar char="•"/>
            </a:pPr>
            <a:r>
              <a:rPr lang="en-US" altLang="zh-CN" sz="2800" dirty="0">
                <a:cs typeface="Calibri" panose="020F0502020204030204" pitchFamily="34" charset="0"/>
              </a:rPr>
              <a:t>Output</a:t>
            </a:r>
          </a:p>
          <a:p>
            <a:pPr marL="742950" lvl="1" indent="-285750">
              <a:buFont typeface="Arial" panose="020B0604020202020204" pitchFamily="34" charset="0"/>
              <a:buChar char="•"/>
            </a:pPr>
            <a:r>
              <a:rPr lang="en-US" altLang="zh-CN" sz="2400" dirty="0">
                <a:latin typeface="Calibri" panose="020F0502020204030204" pitchFamily="34" charset="0"/>
                <a:cs typeface="Calibri" panose="020F0502020204030204" pitchFamily="34" charset="0"/>
              </a:rPr>
              <a:t>A</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natural</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language sentence</a:t>
            </a:r>
          </a:p>
        </p:txBody>
      </p:sp>
      <p:sp>
        <p:nvSpPr>
          <p:cNvPr id="3" name="TextBox 2">
            <a:extLst>
              <a:ext uri="{FF2B5EF4-FFF2-40B4-BE49-F238E27FC236}">
                <a16:creationId xmlns:a16="http://schemas.microsoft.com/office/drawing/2014/main" xmlns="" id="{1C7E09BE-A47F-7D4C-9DFB-1B48C31A2880}"/>
              </a:ext>
            </a:extLst>
          </p:cNvPr>
          <p:cNvSpPr txBox="1"/>
          <p:nvPr/>
        </p:nvSpPr>
        <p:spPr>
          <a:xfrm>
            <a:off x="974365" y="6538912"/>
            <a:ext cx="9844362" cy="261610"/>
          </a:xfrm>
          <a:prstGeom prst="rect">
            <a:avLst/>
          </a:prstGeom>
          <a:noFill/>
        </p:spPr>
        <p:txBody>
          <a:bodyPr wrap="none" rtlCol="0">
            <a:spAutoFit/>
          </a:bodyPr>
          <a:lstStyle/>
          <a:p>
            <a:r>
              <a:rPr lang="en-US" altLang="zh-CN" sz="1100" dirty="0"/>
              <a:t>Ref:</a:t>
            </a:r>
            <a:r>
              <a:rPr lang="zh-CN" altLang="en-US" sz="1100" dirty="0"/>
              <a:t> </a:t>
            </a:r>
            <a:r>
              <a:rPr lang="en-US" altLang="zh-CN" sz="1100" dirty="0"/>
              <a:t>https://www.queppelin.com/how-nlp-is-helping-in-automatic-text-summarization-2,</a:t>
            </a:r>
            <a:r>
              <a:rPr lang="zh-CN" altLang="en-US" sz="1100" dirty="0"/>
              <a:t> </a:t>
            </a:r>
            <a:r>
              <a:rPr lang="en-US" altLang="zh-CN" sz="1100" dirty="0"/>
              <a:t>https://</a:t>
            </a:r>
            <a:r>
              <a:rPr lang="en-US" altLang="zh-CN" sz="1100" dirty="0" err="1"/>
              <a:t>www.fiverr.com</a:t>
            </a:r>
            <a:r>
              <a:rPr lang="en-US" altLang="zh-CN" sz="1100" dirty="0"/>
              <a:t>/yosree22/summarize-any-long-text-or-article-for-you</a:t>
            </a:r>
            <a:endParaRPr lang="en-US" sz="1100" dirty="0"/>
          </a:p>
        </p:txBody>
      </p:sp>
      <p:pic>
        <p:nvPicPr>
          <p:cNvPr id="5" name="Picture 4">
            <a:extLst>
              <a:ext uri="{FF2B5EF4-FFF2-40B4-BE49-F238E27FC236}">
                <a16:creationId xmlns:a16="http://schemas.microsoft.com/office/drawing/2014/main" xmlns="" id="{46D0C56B-7627-7447-A51E-A7DD751B4BDB}"/>
              </a:ext>
            </a:extLst>
          </p:cNvPr>
          <p:cNvPicPr>
            <a:picLocks noChangeAspect="1"/>
          </p:cNvPicPr>
          <p:nvPr/>
        </p:nvPicPr>
        <p:blipFill>
          <a:blip r:embed="rId3"/>
          <a:stretch>
            <a:fillRect/>
          </a:stretch>
        </p:blipFill>
        <p:spPr>
          <a:xfrm>
            <a:off x="3419065" y="1897440"/>
            <a:ext cx="8404588" cy="2047865"/>
          </a:xfrm>
          <a:prstGeom prst="rect">
            <a:avLst/>
          </a:prstGeom>
        </p:spPr>
      </p:pic>
      <p:pic>
        <p:nvPicPr>
          <p:cNvPr id="9" name="Picture 4" descr="Text Summarization With Natural Language Processing">
            <a:extLst>
              <a:ext uri="{FF2B5EF4-FFF2-40B4-BE49-F238E27FC236}">
                <a16:creationId xmlns:a16="http://schemas.microsoft.com/office/drawing/2014/main" xmlns="" id="{46972662-420C-4647-95BC-3C5EA6E89D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882" y="1535461"/>
            <a:ext cx="2785652" cy="2727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53379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CFFBEE-2579-DF42-B4D6-A3591FFE2B3F}"/>
              </a:ext>
            </a:extLst>
          </p:cNvPr>
          <p:cNvSpPr>
            <a:spLocks noGrp="1"/>
          </p:cNvSpPr>
          <p:nvPr>
            <p:ph type="title"/>
          </p:nvPr>
        </p:nvSpPr>
        <p:spPr/>
        <p:txBody>
          <a:bodyPr>
            <a:noAutofit/>
          </a:bodyPr>
          <a:lstStyle/>
          <a:p>
            <a:r>
              <a:rPr kumimoji="1" lang="en-US" altLang="zh-CN" sz="3800" b="1" spc="-253" dirty="0">
                <a:solidFill>
                  <a:srgbClr val="C00000"/>
                </a:solidFill>
              </a:rPr>
              <a:t>GNN</a:t>
            </a:r>
            <a:r>
              <a:rPr kumimoji="1" lang="zh-CN" altLang="en-US" sz="3800" b="1" spc="-253" dirty="0">
                <a:solidFill>
                  <a:srgbClr val="C00000"/>
                </a:solidFill>
              </a:rPr>
              <a:t> </a:t>
            </a:r>
            <a:r>
              <a:rPr kumimoji="1" lang="en-US" altLang="zh-CN" sz="3800" b="1" spc="-253" dirty="0">
                <a:solidFill>
                  <a:srgbClr val="C00000"/>
                </a:solidFill>
              </a:rPr>
              <a:t>for</a:t>
            </a:r>
            <a:r>
              <a:rPr kumimoji="1" lang="zh-CN" altLang="en-US" sz="3800" b="1" spc="-253" dirty="0">
                <a:solidFill>
                  <a:srgbClr val="C00000"/>
                </a:solidFill>
              </a:rPr>
              <a:t> </a:t>
            </a:r>
            <a:r>
              <a:rPr kumimoji="1" lang="en-US" altLang="zh-CN" sz="3800" b="1" spc="-253" dirty="0">
                <a:solidFill>
                  <a:srgbClr val="C00000"/>
                </a:solidFill>
              </a:rPr>
              <a:t>Code Summarization</a:t>
            </a:r>
            <a:r>
              <a:rPr kumimoji="1" lang="zh-CN" altLang="en-US" sz="3800" b="1" spc="-253" dirty="0">
                <a:solidFill>
                  <a:srgbClr val="C00000"/>
                </a:solidFill>
              </a:rPr>
              <a:t> </a:t>
            </a:r>
            <a:r>
              <a:rPr lang="en-US" sz="3800" dirty="0">
                <a:solidFill>
                  <a:schemeClr val="tx2">
                    <a:lumMod val="60000"/>
                    <a:lumOff val="40000"/>
                  </a:schemeClr>
                </a:solidFill>
              </a:rPr>
              <a:t>[</a:t>
            </a:r>
            <a:r>
              <a:rPr lang="en-US" altLang="zh-CN" sz="3800" dirty="0">
                <a:solidFill>
                  <a:schemeClr val="tx2">
                    <a:lumMod val="60000"/>
                    <a:lumOff val="40000"/>
                  </a:schemeClr>
                </a:solidFill>
              </a:rPr>
              <a:t>Liu</a:t>
            </a:r>
            <a:r>
              <a:rPr lang="en-US" sz="3800" dirty="0">
                <a:solidFill>
                  <a:schemeClr val="tx2">
                    <a:lumMod val="60000"/>
                    <a:lumOff val="40000"/>
                  </a:schemeClr>
                </a:solidFill>
              </a:rPr>
              <a:t> e</a:t>
            </a:r>
            <a:r>
              <a:rPr lang="en-US" altLang="zh-CN" sz="3800" dirty="0">
                <a:solidFill>
                  <a:schemeClr val="tx2">
                    <a:lumMod val="60000"/>
                    <a:lumOff val="40000"/>
                  </a:schemeClr>
                </a:solidFill>
              </a:rPr>
              <a:t>t</a:t>
            </a:r>
            <a:r>
              <a:rPr lang="en-US" sz="3800" dirty="0">
                <a:solidFill>
                  <a:schemeClr val="tx2">
                    <a:lumMod val="60000"/>
                    <a:lumOff val="40000"/>
                  </a:schemeClr>
                </a:solidFill>
              </a:rPr>
              <a:t> al. </a:t>
            </a:r>
            <a:r>
              <a:rPr lang="en-US" altLang="zh-CN" sz="3800" dirty="0">
                <a:solidFill>
                  <a:schemeClr val="tx2">
                    <a:lumMod val="60000"/>
                    <a:lumOff val="40000"/>
                  </a:schemeClr>
                </a:solidFill>
              </a:rPr>
              <a:t>ICLR’21</a:t>
            </a:r>
            <a:r>
              <a:rPr lang="en-US" sz="3800" dirty="0">
                <a:solidFill>
                  <a:schemeClr val="tx2">
                    <a:lumMod val="60000"/>
                    <a:lumOff val="40000"/>
                  </a:schemeClr>
                </a:solidFill>
              </a:rPr>
              <a:t>]</a:t>
            </a:r>
            <a:endParaRPr kumimoji="1" lang="zh-CN" altLang="en-US" sz="3800" dirty="0"/>
          </a:p>
        </p:txBody>
      </p:sp>
      <p:sp>
        <p:nvSpPr>
          <p:cNvPr id="4" name="灯片编号占位符 3">
            <a:extLst>
              <a:ext uri="{FF2B5EF4-FFF2-40B4-BE49-F238E27FC236}">
                <a16:creationId xmlns:a16="http://schemas.microsoft.com/office/drawing/2014/main" xmlns="" id="{7DA292A9-F3FF-0D4C-A45C-4BBE99770D4B}"/>
              </a:ext>
            </a:extLst>
          </p:cNvPr>
          <p:cNvSpPr>
            <a:spLocks noGrp="1"/>
          </p:cNvSpPr>
          <p:nvPr>
            <p:ph type="sldNum" sz="quarter" idx="12"/>
          </p:nvPr>
        </p:nvSpPr>
        <p:spPr/>
        <p:txBody>
          <a:bodyPr/>
          <a:lstStyle/>
          <a:p>
            <a:fld id="{4C15419E-54D6-8648-ABFB-BEF58E3E877E}" type="slidenum">
              <a:rPr lang="en-US" smtClean="0"/>
              <a:t>195</a:t>
            </a:fld>
            <a:endParaRPr lang="en-US"/>
          </a:p>
        </p:txBody>
      </p:sp>
      <p:sp>
        <p:nvSpPr>
          <p:cNvPr id="3" name="TextBox 2">
            <a:extLst>
              <a:ext uri="{FF2B5EF4-FFF2-40B4-BE49-F238E27FC236}">
                <a16:creationId xmlns:a16="http://schemas.microsoft.com/office/drawing/2014/main" xmlns="" id="{E9627086-556D-CA47-B03A-7EC6C26F278F}"/>
              </a:ext>
            </a:extLst>
          </p:cNvPr>
          <p:cNvSpPr txBox="1"/>
          <p:nvPr/>
        </p:nvSpPr>
        <p:spPr>
          <a:xfrm>
            <a:off x="4198375" y="6408107"/>
            <a:ext cx="5774338" cy="261610"/>
          </a:xfrm>
          <a:prstGeom prst="rect">
            <a:avLst/>
          </a:prstGeom>
          <a:noFill/>
        </p:spPr>
        <p:txBody>
          <a:bodyPr wrap="none" rtlCol="0">
            <a:spAutoFit/>
          </a:bodyPr>
          <a:lstStyle/>
          <a:p>
            <a:r>
              <a:rPr lang="en-US" altLang="zh-CN" sz="1100" i="1" dirty="0"/>
              <a:t>Liu</a:t>
            </a:r>
            <a:r>
              <a:rPr lang="zh-CN" altLang="en-US" sz="1100" i="1" dirty="0"/>
              <a:t> </a:t>
            </a:r>
            <a:r>
              <a:rPr lang="en-US" altLang="zh-CN" sz="1100" i="1" dirty="0"/>
              <a:t>et</a:t>
            </a:r>
            <a:r>
              <a:rPr lang="zh-CN" altLang="en-US" sz="1100" i="1" dirty="0"/>
              <a:t> </a:t>
            </a:r>
            <a:r>
              <a:rPr lang="en-US" altLang="zh-CN" sz="1100" i="1" dirty="0"/>
              <a:t>al.</a:t>
            </a:r>
            <a:r>
              <a:rPr lang="zh-CN" altLang="en-US" sz="1100" i="1" dirty="0"/>
              <a:t> </a:t>
            </a:r>
            <a:r>
              <a:rPr lang="en-US" altLang="zh-CN" sz="1100" i="1" dirty="0"/>
              <a:t>“Retrieval-Augmented Generation for Code Summarization via Hybrid GNN”.</a:t>
            </a:r>
            <a:r>
              <a:rPr lang="zh-CN" altLang="en-US" sz="1100" i="1" dirty="0"/>
              <a:t> </a:t>
            </a:r>
            <a:r>
              <a:rPr lang="en-US" altLang="zh-CN" sz="1100" i="1" dirty="0"/>
              <a:t>ICLR</a:t>
            </a:r>
            <a:r>
              <a:rPr lang="zh-CN" altLang="en-US" sz="1100" i="1" dirty="0"/>
              <a:t> </a:t>
            </a:r>
            <a:r>
              <a:rPr lang="en-US" altLang="zh-CN" sz="1100" i="1" dirty="0"/>
              <a:t>2021.</a:t>
            </a:r>
            <a:endParaRPr lang="en-US" sz="1100" i="1" dirty="0"/>
          </a:p>
        </p:txBody>
      </p:sp>
      <p:pic>
        <p:nvPicPr>
          <p:cNvPr id="5" name="Picture 4">
            <a:extLst>
              <a:ext uri="{FF2B5EF4-FFF2-40B4-BE49-F238E27FC236}">
                <a16:creationId xmlns:a16="http://schemas.microsoft.com/office/drawing/2014/main" xmlns="" id="{92487240-9A55-584A-83EC-E192717EEFCF}"/>
              </a:ext>
            </a:extLst>
          </p:cNvPr>
          <p:cNvPicPr>
            <a:picLocks noChangeAspect="1"/>
          </p:cNvPicPr>
          <p:nvPr/>
        </p:nvPicPr>
        <p:blipFill>
          <a:blip r:embed="rId3"/>
          <a:stretch>
            <a:fillRect/>
          </a:stretch>
        </p:blipFill>
        <p:spPr>
          <a:xfrm>
            <a:off x="232560" y="1660974"/>
            <a:ext cx="11793284" cy="4435028"/>
          </a:xfrm>
          <a:prstGeom prst="rect">
            <a:avLst/>
          </a:prstGeom>
        </p:spPr>
      </p:pic>
    </p:spTree>
    <p:extLst>
      <p:ext uri="{BB962C8B-B14F-4D97-AF65-F5344CB8AC3E}">
        <p14:creationId xmlns:p14="http://schemas.microsoft.com/office/powerpoint/2010/main" val="228791171"/>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CFFBEE-2579-DF42-B4D6-A3591FFE2B3F}"/>
              </a:ext>
            </a:extLst>
          </p:cNvPr>
          <p:cNvSpPr>
            <a:spLocks noGrp="1"/>
          </p:cNvSpPr>
          <p:nvPr>
            <p:ph type="title"/>
          </p:nvPr>
        </p:nvSpPr>
        <p:spPr/>
        <p:txBody>
          <a:bodyPr>
            <a:noAutofit/>
          </a:bodyPr>
          <a:lstStyle/>
          <a:p>
            <a:r>
              <a:rPr kumimoji="1" lang="en-US" altLang="zh-CN" sz="3800" b="1" spc="-253" dirty="0">
                <a:solidFill>
                  <a:srgbClr val="C00000"/>
                </a:solidFill>
              </a:rPr>
              <a:t>GNN</a:t>
            </a:r>
            <a:r>
              <a:rPr kumimoji="1" lang="zh-CN" altLang="en-US" sz="3800" b="1" spc="-253" dirty="0">
                <a:solidFill>
                  <a:srgbClr val="C00000"/>
                </a:solidFill>
              </a:rPr>
              <a:t> </a:t>
            </a:r>
            <a:r>
              <a:rPr kumimoji="1" lang="en-US" altLang="zh-CN" sz="3800" b="1" spc="-253" dirty="0">
                <a:solidFill>
                  <a:srgbClr val="C00000"/>
                </a:solidFill>
              </a:rPr>
              <a:t>for</a:t>
            </a:r>
            <a:r>
              <a:rPr kumimoji="1" lang="zh-CN" altLang="en-US" sz="3800" b="1" spc="-253" dirty="0">
                <a:solidFill>
                  <a:srgbClr val="C00000"/>
                </a:solidFill>
              </a:rPr>
              <a:t> </a:t>
            </a:r>
            <a:r>
              <a:rPr kumimoji="1" lang="en-US" altLang="zh-CN" sz="3800" b="1" spc="-253" dirty="0">
                <a:solidFill>
                  <a:srgbClr val="C00000"/>
                </a:solidFill>
              </a:rPr>
              <a:t>Code Summarization</a:t>
            </a:r>
            <a:r>
              <a:rPr kumimoji="1" lang="zh-CN" altLang="en-US" sz="3800" b="1" spc="-253" dirty="0">
                <a:solidFill>
                  <a:srgbClr val="C00000"/>
                </a:solidFill>
              </a:rPr>
              <a:t> </a:t>
            </a:r>
            <a:r>
              <a:rPr lang="en-US" sz="3800" dirty="0">
                <a:solidFill>
                  <a:schemeClr val="tx2">
                    <a:lumMod val="60000"/>
                    <a:lumOff val="40000"/>
                  </a:schemeClr>
                </a:solidFill>
              </a:rPr>
              <a:t>[</a:t>
            </a:r>
            <a:r>
              <a:rPr lang="en-US" altLang="zh-CN" sz="3800" dirty="0">
                <a:solidFill>
                  <a:schemeClr val="tx2">
                    <a:lumMod val="60000"/>
                    <a:lumOff val="40000"/>
                  </a:schemeClr>
                </a:solidFill>
              </a:rPr>
              <a:t>Liu</a:t>
            </a:r>
            <a:r>
              <a:rPr lang="en-US" sz="3800" dirty="0">
                <a:solidFill>
                  <a:schemeClr val="tx2">
                    <a:lumMod val="60000"/>
                    <a:lumOff val="40000"/>
                  </a:schemeClr>
                </a:solidFill>
              </a:rPr>
              <a:t> e</a:t>
            </a:r>
            <a:r>
              <a:rPr lang="en-US" altLang="zh-CN" sz="3800" dirty="0">
                <a:solidFill>
                  <a:schemeClr val="tx2">
                    <a:lumMod val="60000"/>
                    <a:lumOff val="40000"/>
                  </a:schemeClr>
                </a:solidFill>
              </a:rPr>
              <a:t>t</a:t>
            </a:r>
            <a:r>
              <a:rPr lang="en-US" sz="3800" dirty="0">
                <a:solidFill>
                  <a:schemeClr val="tx2">
                    <a:lumMod val="60000"/>
                    <a:lumOff val="40000"/>
                  </a:schemeClr>
                </a:solidFill>
              </a:rPr>
              <a:t> al. </a:t>
            </a:r>
            <a:r>
              <a:rPr lang="en-US" altLang="zh-CN" sz="3800" dirty="0">
                <a:solidFill>
                  <a:schemeClr val="tx2">
                    <a:lumMod val="60000"/>
                    <a:lumOff val="40000"/>
                  </a:schemeClr>
                </a:solidFill>
              </a:rPr>
              <a:t>ICLR’21</a:t>
            </a:r>
            <a:r>
              <a:rPr lang="en-US" sz="3800" dirty="0">
                <a:solidFill>
                  <a:schemeClr val="tx2">
                    <a:lumMod val="60000"/>
                    <a:lumOff val="40000"/>
                  </a:schemeClr>
                </a:solidFill>
              </a:rPr>
              <a:t>]</a:t>
            </a:r>
            <a:endParaRPr kumimoji="1" lang="zh-CN" altLang="en-US" sz="3800" dirty="0"/>
          </a:p>
        </p:txBody>
      </p:sp>
      <p:sp>
        <p:nvSpPr>
          <p:cNvPr id="4" name="灯片编号占位符 3">
            <a:extLst>
              <a:ext uri="{FF2B5EF4-FFF2-40B4-BE49-F238E27FC236}">
                <a16:creationId xmlns:a16="http://schemas.microsoft.com/office/drawing/2014/main" xmlns="" id="{7DA292A9-F3FF-0D4C-A45C-4BBE99770D4B}"/>
              </a:ext>
            </a:extLst>
          </p:cNvPr>
          <p:cNvSpPr>
            <a:spLocks noGrp="1"/>
          </p:cNvSpPr>
          <p:nvPr>
            <p:ph type="sldNum" sz="quarter" idx="12"/>
          </p:nvPr>
        </p:nvSpPr>
        <p:spPr/>
        <p:txBody>
          <a:bodyPr/>
          <a:lstStyle/>
          <a:p>
            <a:fld id="{4C15419E-54D6-8648-ABFB-BEF58E3E877E}" type="slidenum">
              <a:rPr lang="en-US" smtClean="0"/>
              <a:t>196</a:t>
            </a:fld>
            <a:endParaRPr lang="en-US"/>
          </a:p>
        </p:txBody>
      </p:sp>
      <p:pic>
        <p:nvPicPr>
          <p:cNvPr id="12" name="Picture 11">
            <a:extLst>
              <a:ext uri="{FF2B5EF4-FFF2-40B4-BE49-F238E27FC236}">
                <a16:creationId xmlns:a16="http://schemas.microsoft.com/office/drawing/2014/main" xmlns="" id="{5976DB97-2EF7-4047-A468-9BF4BA0222C4}"/>
              </a:ext>
            </a:extLst>
          </p:cNvPr>
          <p:cNvPicPr>
            <a:picLocks noChangeAspect="1"/>
          </p:cNvPicPr>
          <p:nvPr/>
        </p:nvPicPr>
        <p:blipFill>
          <a:blip r:embed="rId3"/>
          <a:stretch>
            <a:fillRect/>
          </a:stretch>
        </p:blipFill>
        <p:spPr>
          <a:xfrm>
            <a:off x="6607831" y="3658970"/>
            <a:ext cx="5290293" cy="2746817"/>
          </a:xfrm>
          <a:prstGeom prst="rect">
            <a:avLst/>
          </a:prstGeom>
        </p:spPr>
      </p:pic>
      <p:grpSp>
        <p:nvGrpSpPr>
          <p:cNvPr id="24" name="Group 23">
            <a:extLst>
              <a:ext uri="{FF2B5EF4-FFF2-40B4-BE49-F238E27FC236}">
                <a16:creationId xmlns:a16="http://schemas.microsoft.com/office/drawing/2014/main" xmlns="" id="{A829EF31-B91F-F74D-8D02-9264D26279B0}"/>
              </a:ext>
            </a:extLst>
          </p:cNvPr>
          <p:cNvGrpSpPr/>
          <p:nvPr/>
        </p:nvGrpSpPr>
        <p:grpSpPr>
          <a:xfrm>
            <a:off x="356269" y="1255566"/>
            <a:ext cx="6164474" cy="2575700"/>
            <a:chOff x="356269" y="1072384"/>
            <a:chExt cx="6164474" cy="2575700"/>
          </a:xfrm>
        </p:grpSpPr>
        <p:pic>
          <p:nvPicPr>
            <p:cNvPr id="20" name="Picture 19">
              <a:extLst>
                <a:ext uri="{FF2B5EF4-FFF2-40B4-BE49-F238E27FC236}">
                  <a16:creationId xmlns:a16="http://schemas.microsoft.com/office/drawing/2014/main" xmlns="" id="{9A61AAF3-F6A2-214F-814A-F9BAE191A2BB}"/>
                </a:ext>
              </a:extLst>
            </p:cNvPr>
            <p:cNvPicPr>
              <a:picLocks noChangeAspect="1"/>
            </p:cNvPicPr>
            <p:nvPr/>
          </p:nvPicPr>
          <p:blipFill>
            <a:blip r:embed="rId4"/>
            <a:stretch>
              <a:fillRect/>
            </a:stretch>
          </p:blipFill>
          <p:spPr>
            <a:xfrm>
              <a:off x="356269" y="1072384"/>
              <a:ext cx="5998029" cy="2520288"/>
            </a:xfrm>
            <a:prstGeom prst="rect">
              <a:avLst/>
            </a:prstGeom>
          </p:spPr>
        </p:pic>
        <p:pic>
          <p:nvPicPr>
            <p:cNvPr id="21" name="Picture 20">
              <a:extLst>
                <a:ext uri="{FF2B5EF4-FFF2-40B4-BE49-F238E27FC236}">
                  <a16:creationId xmlns:a16="http://schemas.microsoft.com/office/drawing/2014/main" xmlns="" id="{A1A043B3-CC57-C64B-8BE4-649BECA93A20}"/>
                </a:ext>
              </a:extLst>
            </p:cNvPr>
            <p:cNvPicPr>
              <a:picLocks noChangeAspect="1"/>
            </p:cNvPicPr>
            <p:nvPr/>
          </p:nvPicPr>
          <p:blipFill>
            <a:blip r:embed="rId5"/>
            <a:stretch>
              <a:fillRect/>
            </a:stretch>
          </p:blipFill>
          <p:spPr>
            <a:xfrm>
              <a:off x="1427228" y="2643412"/>
              <a:ext cx="281830" cy="1004672"/>
            </a:xfrm>
            <a:prstGeom prst="rect">
              <a:avLst/>
            </a:prstGeom>
          </p:spPr>
        </p:pic>
        <p:pic>
          <p:nvPicPr>
            <p:cNvPr id="23" name="Picture 22">
              <a:extLst>
                <a:ext uri="{FF2B5EF4-FFF2-40B4-BE49-F238E27FC236}">
                  <a16:creationId xmlns:a16="http://schemas.microsoft.com/office/drawing/2014/main" xmlns="" id="{578DDFCD-8063-834A-94B0-DBF48AE9697D}"/>
                </a:ext>
              </a:extLst>
            </p:cNvPr>
            <p:cNvPicPr>
              <a:picLocks noChangeAspect="1"/>
            </p:cNvPicPr>
            <p:nvPr/>
          </p:nvPicPr>
          <p:blipFill>
            <a:blip r:embed="rId5"/>
            <a:stretch>
              <a:fillRect/>
            </a:stretch>
          </p:blipFill>
          <p:spPr>
            <a:xfrm>
              <a:off x="5862277" y="3167741"/>
              <a:ext cx="658466" cy="228601"/>
            </a:xfrm>
            <a:prstGeom prst="rect">
              <a:avLst/>
            </a:prstGeom>
          </p:spPr>
        </p:pic>
      </p:grpSp>
      <p:pic>
        <p:nvPicPr>
          <p:cNvPr id="11" name="Content Placeholder 11">
            <a:extLst>
              <a:ext uri="{FF2B5EF4-FFF2-40B4-BE49-F238E27FC236}">
                <a16:creationId xmlns:a16="http://schemas.microsoft.com/office/drawing/2014/main" xmlns="" id="{EB6FE4CF-E810-EE47-89AC-D7FD97E37777}"/>
              </a:ext>
            </a:extLst>
          </p:cNvPr>
          <p:cNvPicPr>
            <a:picLocks noChangeAspect="1"/>
          </p:cNvPicPr>
          <p:nvPr/>
        </p:nvPicPr>
        <p:blipFill>
          <a:blip r:embed="rId6"/>
          <a:stretch>
            <a:fillRect/>
          </a:stretch>
        </p:blipFill>
        <p:spPr>
          <a:xfrm>
            <a:off x="168827" y="3974658"/>
            <a:ext cx="6196357" cy="2196548"/>
          </a:xfrm>
          <a:prstGeom prst="rect">
            <a:avLst/>
          </a:prstGeom>
        </p:spPr>
      </p:pic>
      <p:sp>
        <p:nvSpPr>
          <p:cNvPr id="25" name="Rounded Rectangle 24">
            <a:extLst>
              <a:ext uri="{FF2B5EF4-FFF2-40B4-BE49-F238E27FC236}">
                <a16:creationId xmlns:a16="http://schemas.microsoft.com/office/drawing/2014/main" xmlns="" id="{09702E96-5AD7-724D-ADD9-129B6E6BFF92}"/>
              </a:ext>
            </a:extLst>
          </p:cNvPr>
          <p:cNvSpPr/>
          <p:nvPr/>
        </p:nvSpPr>
        <p:spPr>
          <a:xfrm>
            <a:off x="3694674" y="5504842"/>
            <a:ext cx="1160355" cy="300284"/>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a:extLst>
              <a:ext uri="{FF2B5EF4-FFF2-40B4-BE49-F238E27FC236}">
                <a16:creationId xmlns:a16="http://schemas.microsoft.com/office/drawing/2014/main" xmlns="" id="{E4237C37-9799-D146-9FEF-B13841504FA2}"/>
              </a:ext>
            </a:extLst>
          </p:cNvPr>
          <p:cNvSpPr/>
          <p:nvPr/>
        </p:nvSpPr>
        <p:spPr>
          <a:xfrm>
            <a:off x="9162426" y="4040520"/>
            <a:ext cx="1988504" cy="240167"/>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a:extLst>
              <a:ext uri="{FF2B5EF4-FFF2-40B4-BE49-F238E27FC236}">
                <a16:creationId xmlns:a16="http://schemas.microsoft.com/office/drawing/2014/main" xmlns="" id="{EF58F667-18B2-064D-9AB5-A024CCB5E2F3}"/>
              </a:ext>
            </a:extLst>
          </p:cNvPr>
          <p:cNvSpPr/>
          <p:nvPr/>
        </p:nvSpPr>
        <p:spPr>
          <a:xfrm>
            <a:off x="7796757" y="5258737"/>
            <a:ext cx="3086978" cy="240167"/>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a:extLst>
              <a:ext uri="{FF2B5EF4-FFF2-40B4-BE49-F238E27FC236}">
                <a16:creationId xmlns:a16="http://schemas.microsoft.com/office/drawing/2014/main" xmlns="" id="{74F05476-3492-C34A-89A7-14AA71CF5ED9}"/>
              </a:ext>
            </a:extLst>
          </p:cNvPr>
          <p:cNvSpPr/>
          <p:nvPr/>
        </p:nvSpPr>
        <p:spPr>
          <a:xfrm>
            <a:off x="9011998" y="5519529"/>
            <a:ext cx="2613945" cy="240167"/>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xmlns="" id="{8B7FE7C4-1824-BB48-9DA4-8E6899B11DF8}"/>
              </a:ext>
            </a:extLst>
          </p:cNvPr>
          <p:cNvGrpSpPr/>
          <p:nvPr/>
        </p:nvGrpSpPr>
        <p:grpSpPr>
          <a:xfrm>
            <a:off x="6332506" y="2003068"/>
            <a:ext cx="2536372" cy="925188"/>
            <a:chOff x="5146221" y="1698269"/>
            <a:chExt cx="2536372" cy="925188"/>
          </a:xfrm>
        </p:grpSpPr>
        <p:sp>
          <p:nvSpPr>
            <p:cNvPr id="13" name="Rounded Rectangle 12">
              <a:extLst>
                <a:ext uri="{FF2B5EF4-FFF2-40B4-BE49-F238E27FC236}">
                  <a16:creationId xmlns:a16="http://schemas.microsoft.com/office/drawing/2014/main" xmlns="" id="{C937CA47-39B4-984D-AE4D-3E79FE1BA2DE}"/>
                </a:ext>
              </a:extLst>
            </p:cNvPr>
            <p:cNvSpPr/>
            <p:nvPr/>
          </p:nvSpPr>
          <p:spPr>
            <a:xfrm>
              <a:off x="5478941" y="1698269"/>
              <a:ext cx="2203652" cy="925188"/>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latin typeface="Calibri" panose="020F0502020204030204" pitchFamily="34" charset="0"/>
                  <a:cs typeface="Calibri" panose="020F0502020204030204" pitchFamily="34" charset="0"/>
                </a:rPr>
                <a:t>Static</a:t>
              </a:r>
              <a:r>
                <a:rPr lang="zh-CN" altLang="en-US" sz="1600" dirty="0">
                  <a:solidFill>
                    <a:schemeClr val="tx1"/>
                  </a:solidFill>
                  <a:latin typeface="Calibri" panose="020F0502020204030204" pitchFamily="34" charset="0"/>
                  <a:cs typeface="Calibri" panose="020F0502020204030204" pitchFamily="34" charset="0"/>
                </a:rPr>
                <a:t> </a:t>
              </a:r>
              <a:r>
                <a:rPr lang="en-US" altLang="zh-CN" sz="1600" dirty="0">
                  <a:solidFill>
                    <a:schemeClr val="tx1"/>
                  </a:solidFill>
                  <a:latin typeface="Calibri" panose="020F0502020204030204" pitchFamily="34" charset="0"/>
                  <a:cs typeface="Calibri" panose="020F0502020204030204" pitchFamily="34" charset="0"/>
                </a:rPr>
                <a:t>CPG</a:t>
              </a:r>
              <a:r>
                <a:rPr lang="zh-CN" altLang="en-US" sz="1600" dirty="0">
                  <a:solidFill>
                    <a:schemeClr val="tx1"/>
                  </a:solidFill>
                  <a:latin typeface="Calibri" panose="020F0502020204030204" pitchFamily="34" charset="0"/>
                  <a:cs typeface="Calibri" panose="020F0502020204030204" pitchFamily="34" charset="0"/>
                </a:rPr>
                <a:t> </a:t>
              </a:r>
              <a:r>
                <a:rPr lang="en-US" altLang="zh-CN" sz="1600" dirty="0">
                  <a:solidFill>
                    <a:schemeClr val="tx1"/>
                  </a:solidFill>
                  <a:latin typeface="Calibri" panose="020F0502020204030204" pitchFamily="34" charset="0"/>
                  <a:cs typeface="Calibri" panose="020F0502020204030204" pitchFamily="34" charset="0"/>
                </a:rPr>
                <a:t>graph</a:t>
              </a:r>
              <a:r>
                <a:rPr lang="zh-CN" altLang="en-US" sz="1600" dirty="0">
                  <a:solidFill>
                    <a:schemeClr val="tx1"/>
                  </a:solidFill>
                  <a:latin typeface="Calibri" panose="020F0502020204030204" pitchFamily="34" charset="0"/>
                  <a:cs typeface="Calibri" panose="020F0502020204030204" pitchFamily="34" charset="0"/>
                </a:rPr>
                <a:t> </a:t>
              </a:r>
              <a:r>
                <a:rPr lang="en-US" altLang="zh-CN" sz="1600" dirty="0">
                  <a:solidFill>
                    <a:schemeClr val="tx1"/>
                  </a:solidFill>
                  <a:latin typeface="Calibri" panose="020F0502020204030204" pitchFamily="34" charset="0"/>
                  <a:cs typeface="Calibri" panose="020F0502020204030204" pitchFamily="34" charset="0"/>
                </a:rPr>
                <a:t>+</a:t>
              </a:r>
              <a:r>
                <a:rPr lang="zh-CN" altLang="en-US" sz="1600" dirty="0">
                  <a:solidFill>
                    <a:schemeClr val="tx1"/>
                  </a:solidFill>
                  <a:latin typeface="Calibri" panose="020F0502020204030204" pitchFamily="34" charset="0"/>
                  <a:cs typeface="Calibri" panose="020F0502020204030204" pitchFamily="34" charset="0"/>
                </a:rPr>
                <a:t> </a:t>
              </a:r>
              <a:r>
                <a:rPr lang="en-US" altLang="zh-CN" sz="1600" dirty="0">
                  <a:solidFill>
                    <a:schemeClr val="tx1"/>
                  </a:solidFill>
                  <a:latin typeface="Calibri" panose="020F0502020204030204" pitchFamily="34" charset="0"/>
                  <a:cs typeface="Calibri" panose="020F0502020204030204" pitchFamily="34" charset="0"/>
                </a:rPr>
                <a:t>attention-based</a:t>
              </a:r>
              <a:r>
                <a:rPr lang="zh-CN" altLang="en-US" sz="1600" dirty="0">
                  <a:solidFill>
                    <a:schemeClr val="tx1"/>
                  </a:solidFill>
                  <a:latin typeface="Calibri" panose="020F0502020204030204" pitchFamily="34" charset="0"/>
                  <a:cs typeface="Calibri" panose="020F0502020204030204" pitchFamily="34" charset="0"/>
                </a:rPr>
                <a:t> </a:t>
              </a:r>
              <a:r>
                <a:rPr lang="en-US" altLang="zh-CN" sz="1600" dirty="0">
                  <a:solidFill>
                    <a:schemeClr val="tx1"/>
                  </a:solidFill>
                  <a:latin typeface="Calibri" panose="020F0502020204030204" pitchFamily="34" charset="0"/>
                  <a:cs typeface="Calibri" panose="020F0502020204030204" pitchFamily="34" charset="0"/>
                </a:rPr>
                <a:t>dynamic</a:t>
              </a:r>
              <a:r>
                <a:rPr lang="zh-CN" altLang="en-US" sz="1600" dirty="0">
                  <a:solidFill>
                    <a:schemeClr val="tx1"/>
                  </a:solidFill>
                  <a:latin typeface="Calibri" panose="020F0502020204030204" pitchFamily="34" charset="0"/>
                  <a:cs typeface="Calibri" panose="020F0502020204030204" pitchFamily="34" charset="0"/>
                </a:rPr>
                <a:t> </a:t>
              </a:r>
              <a:r>
                <a:rPr lang="en-US" altLang="zh-CN" sz="1600" dirty="0">
                  <a:solidFill>
                    <a:schemeClr val="tx1"/>
                  </a:solidFill>
                  <a:latin typeface="Calibri" panose="020F0502020204030204" pitchFamily="34" charset="0"/>
                  <a:cs typeface="Calibri" panose="020F0502020204030204" pitchFamily="34" charset="0"/>
                </a:rPr>
                <a:t>graph</a:t>
              </a:r>
              <a:endParaRPr lang="en-US" sz="1600" dirty="0">
                <a:solidFill>
                  <a:schemeClr val="tx1"/>
                </a:solidFill>
                <a:latin typeface="Calibri" panose="020F0502020204030204" pitchFamily="34" charset="0"/>
                <a:cs typeface="Calibri" panose="020F0502020204030204" pitchFamily="34" charset="0"/>
              </a:endParaRPr>
            </a:p>
          </p:txBody>
        </p:sp>
        <p:cxnSp>
          <p:nvCxnSpPr>
            <p:cNvPr id="14" name="Straight Arrow Connector 13">
              <a:extLst>
                <a:ext uri="{FF2B5EF4-FFF2-40B4-BE49-F238E27FC236}">
                  <a16:creationId xmlns:a16="http://schemas.microsoft.com/office/drawing/2014/main" xmlns="" id="{2C1D14D4-EA51-DA47-AD47-208AF9A311B4}"/>
                </a:ext>
              </a:extLst>
            </p:cNvPr>
            <p:cNvCxnSpPr>
              <a:cxnSpLocks/>
              <a:endCxn id="13" idx="1"/>
            </p:cNvCxnSpPr>
            <p:nvPr/>
          </p:nvCxnSpPr>
          <p:spPr>
            <a:xfrm>
              <a:off x="5146221" y="1894596"/>
              <a:ext cx="332720" cy="266267"/>
            </a:xfrm>
            <a:prstGeom prst="straightConnector1">
              <a:avLst/>
            </a:prstGeom>
            <a:ln w="19050">
              <a:solidFill>
                <a:srgbClr val="F80002"/>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529304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9" grpId="0" animBg="1"/>
      <p:bldP spid="30" grpId="0" animBg="1"/>
      <p:bldP spid="31" grpId="0" animBg="1"/>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0F0B947A-9A66-F64F-9F4A-455146AB9CEC}"/>
              </a:ext>
            </a:extLst>
          </p:cNvPr>
          <p:cNvGrpSpPr/>
          <p:nvPr/>
        </p:nvGrpSpPr>
        <p:grpSpPr>
          <a:xfrm>
            <a:off x="80192" y="1343366"/>
            <a:ext cx="6818319" cy="2649900"/>
            <a:chOff x="80192" y="1343366"/>
            <a:chExt cx="8091820" cy="2959818"/>
          </a:xfrm>
        </p:grpSpPr>
        <p:pic>
          <p:nvPicPr>
            <p:cNvPr id="6" name="Picture 5">
              <a:extLst>
                <a:ext uri="{FF2B5EF4-FFF2-40B4-BE49-F238E27FC236}">
                  <a16:creationId xmlns:a16="http://schemas.microsoft.com/office/drawing/2014/main" xmlns="" id="{0C0BEEC2-B543-CC4A-B29F-9CCE1201664C}"/>
                </a:ext>
              </a:extLst>
            </p:cNvPr>
            <p:cNvPicPr>
              <a:picLocks noChangeAspect="1"/>
            </p:cNvPicPr>
            <p:nvPr/>
          </p:nvPicPr>
          <p:blipFill>
            <a:blip r:embed="rId3"/>
            <a:stretch>
              <a:fillRect/>
            </a:stretch>
          </p:blipFill>
          <p:spPr>
            <a:xfrm>
              <a:off x="430746" y="3104579"/>
              <a:ext cx="1571504" cy="1198605"/>
            </a:xfrm>
            <a:prstGeom prst="rect">
              <a:avLst/>
            </a:prstGeom>
          </p:spPr>
        </p:pic>
        <p:pic>
          <p:nvPicPr>
            <p:cNvPr id="3" name="Picture 2">
              <a:extLst>
                <a:ext uri="{FF2B5EF4-FFF2-40B4-BE49-F238E27FC236}">
                  <a16:creationId xmlns:a16="http://schemas.microsoft.com/office/drawing/2014/main" xmlns="" id="{A99CD89E-006C-7148-ACA5-0AA1160D5549}"/>
                </a:ext>
              </a:extLst>
            </p:cNvPr>
            <p:cNvPicPr>
              <a:picLocks noChangeAspect="1"/>
            </p:cNvPicPr>
            <p:nvPr/>
          </p:nvPicPr>
          <p:blipFill>
            <a:blip r:embed="rId4"/>
            <a:stretch>
              <a:fillRect/>
            </a:stretch>
          </p:blipFill>
          <p:spPr>
            <a:xfrm>
              <a:off x="2076012" y="1343366"/>
              <a:ext cx="6096000" cy="2957952"/>
            </a:xfrm>
            <a:prstGeom prst="rect">
              <a:avLst/>
            </a:prstGeom>
          </p:spPr>
        </p:pic>
        <p:grpSp>
          <p:nvGrpSpPr>
            <p:cNvPr id="8" name="Group 7">
              <a:extLst>
                <a:ext uri="{FF2B5EF4-FFF2-40B4-BE49-F238E27FC236}">
                  <a16:creationId xmlns:a16="http://schemas.microsoft.com/office/drawing/2014/main" xmlns="" id="{22EC62FC-658E-614A-89C1-68C1F4E02D9E}"/>
                </a:ext>
              </a:extLst>
            </p:cNvPr>
            <p:cNvGrpSpPr/>
            <p:nvPr/>
          </p:nvGrpSpPr>
          <p:grpSpPr>
            <a:xfrm>
              <a:off x="80192" y="1876972"/>
              <a:ext cx="1887335" cy="881783"/>
              <a:chOff x="57042" y="1876972"/>
              <a:chExt cx="1887335" cy="881783"/>
            </a:xfrm>
          </p:grpSpPr>
          <p:pic>
            <p:nvPicPr>
              <p:cNvPr id="5" name="Picture 4">
                <a:extLst>
                  <a:ext uri="{FF2B5EF4-FFF2-40B4-BE49-F238E27FC236}">
                    <a16:creationId xmlns:a16="http://schemas.microsoft.com/office/drawing/2014/main" xmlns="" id="{63BC54C9-F59F-5046-9CFC-4763971516EA}"/>
                  </a:ext>
                </a:extLst>
              </p:cNvPr>
              <p:cNvPicPr>
                <a:picLocks noChangeAspect="1"/>
              </p:cNvPicPr>
              <p:nvPr/>
            </p:nvPicPr>
            <p:blipFill>
              <a:blip r:embed="rId5"/>
              <a:stretch>
                <a:fillRect/>
              </a:stretch>
            </p:blipFill>
            <p:spPr>
              <a:xfrm>
                <a:off x="520514" y="1876972"/>
                <a:ext cx="1423863" cy="881783"/>
              </a:xfrm>
              <a:prstGeom prst="rect">
                <a:avLst/>
              </a:prstGeom>
            </p:spPr>
          </p:pic>
          <p:pic>
            <p:nvPicPr>
              <p:cNvPr id="7" name="Picture 6">
                <a:extLst>
                  <a:ext uri="{FF2B5EF4-FFF2-40B4-BE49-F238E27FC236}">
                    <a16:creationId xmlns:a16="http://schemas.microsoft.com/office/drawing/2014/main" xmlns="" id="{7160D96C-037C-7143-90FC-E3B511B729B1}"/>
                  </a:ext>
                </a:extLst>
              </p:cNvPr>
              <p:cNvPicPr>
                <a:picLocks noChangeAspect="1"/>
              </p:cNvPicPr>
              <p:nvPr/>
            </p:nvPicPr>
            <p:blipFill>
              <a:blip r:embed="rId6"/>
              <a:stretch>
                <a:fillRect/>
              </a:stretch>
            </p:blipFill>
            <p:spPr>
              <a:xfrm>
                <a:off x="57042" y="2187609"/>
                <a:ext cx="572502" cy="196775"/>
              </a:xfrm>
              <a:prstGeom prst="rect">
                <a:avLst/>
              </a:prstGeom>
            </p:spPr>
          </p:pic>
        </p:grpSp>
      </p:grpSp>
      <p:sp>
        <p:nvSpPr>
          <p:cNvPr id="2" name="标题 1">
            <a:extLst>
              <a:ext uri="{FF2B5EF4-FFF2-40B4-BE49-F238E27FC236}">
                <a16:creationId xmlns:a16="http://schemas.microsoft.com/office/drawing/2014/main" xmlns="" id="{D8CFFBEE-2579-DF42-B4D6-A3591FFE2B3F}"/>
              </a:ext>
            </a:extLst>
          </p:cNvPr>
          <p:cNvSpPr>
            <a:spLocks noGrp="1"/>
          </p:cNvSpPr>
          <p:nvPr>
            <p:ph type="title"/>
          </p:nvPr>
        </p:nvSpPr>
        <p:spPr/>
        <p:txBody>
          <a:bodyPr>
            <a:noAutofit/>
          </a:bodyPr>
          <a:lstStyle/>
          <a:p>
            <a:r>
              <a:rPr kumimoji="1" lang="en-US" altLang="zh-CN" sz="3800" b="1" spc="-253" dirty="0">
                <a:solidFill>
                  <a:srgbClr val="C00000"/>
                </a:solidFill>
              </a:rPr>
              <a:t>GNN</a:t>
            </a:r>
            <a:r>
              <a:rPr kumimoji="1" lang="zh-CN" altLang="en-US" sz="3800" b="1" spc="-253" dirty="0">
                <a:solidFill>
                  <a:srgbClr val="C00000"/>
                </a:solidFill>
              </a:rPr>
              <a:t> </a:t>
            </a:r>
            <a:r>
              <a:rPr kumimoji="1" lang="en-US" altLang="zh-CN" sz="3800" b="1" spc="-253" dirty="0">
                <a:solidFill>
                  <a:srgbClr val="C00000"/>
                </a:solidFill>
              </a:rPr>
              <a:t>for</a:t>
            </a:r>
            <a:r>
              <a:rPr kumimoji="1" lang="zh-CN" altLang="en-US" sz="3800" b="1" spc="-253" dirty="0">
                <a:solidFill>
                  <a:srgbClr val="C00000"/>
                </a:solidFill>
              </a:rPr>
              <a:t> </a:t>
            </a:r>
            <a:r>
              <a:rPr kumimoji="1" lang="en-US" altLang="zh-CN" sz="3800" b="1" spc="-253" dirty="0">
                <a:solidFill>
                  <a:srgbClr val="C00000"/>
                </a:solidFill>
              </a:rPr>
              <a:t>Code Summarization</a:t>
            </a:r>
            <a:r>
              <a:rPr kumimoji="1" lang="zh-CN" altLang="en-US" sz="3800" b="1" spc="-253" dirty="0">
                <a:solidFill>
                  <a:srgbClr val="C00000"/>
                </a:solidFill>
              </a:rPr>
              <a:t> </a:t>
            </a:r>
            <a:r>
              <a:rPr lang="en-US" sz="3800" dirty="0">
                <a:solidFill>
                  <a:schemeClr val="tx2">
                    <a:lumMod val="60000"/>
                    <a:lumOff val="40000"/>
                  </a:schemeClr>
                </a:solidFill>
              </a:rPr>
              <a:t>[</a:t>
            </a:r>
            <a:r>
              <a:rPr lang="en-US" altLang="zh-CN" sz="3800" dirty="0">
                <a:solidFill>
                  <a:schemeClr val="tx2">
                    <a:lumMod val="60000"/>
                    <a:lumOff val="40000"/>
                  </a:schemeClr>
                </a:solidFill>
              </a:rPr>
              <a:t>Liu</a:t>
            </a:r>
            <a:r>
              <a:rPr lang="en-US" sz="3800" dirty="0">
                <a:solidFill>
                  <a:schemeClr val="tx2">
                    <a:lumMod val="60000"/>
                    <a:lumOff val="40000"/>
                  </a:schemeClr>
                </a:solidFill>
              </a:rPr>
              <a:t> e</a:t>
            </a:r>
            <a:r>
              <a:rPr lang="en-US" altLang="zh-CN" sz="3800" dirty="0">
                <a:solidFill>
                  <a:schemeClr val="tx2">
                    <a:lumMod val="60000"/>
                    <a:lumOff val="40000"/>
                  </a:schemeClr>
                </a:solidFill>
              </a:rPr>
              <a:t>t</a:t>
            </a:r>
            <a:r>
              <a:rPr lang="en-US" sz="3800" dirty="0">
                <a:solidFill>
                  <a:schemeClr val="tx2">
                    <a:lumMod val="60000"/>
                    <a:lumOff val="40000"/>
                  </a:schemeClr>
                </a:solidFill>
              </a:rPr>
              <a:t> al. </a:t>
            </a:r>
            <a:r>
              <a:rPr lang="en-US" altLang="zh-CN" sz="3800" dirty="0">
                <a:solidFill>
                  <a:schemeClr val="tx2">
                    <a:lumMod val="60000"/>
                    <a:lumOff val="40000"/>
                  </a:schemeClr>
                </a:solidFill>
              </a:rPr>
              <a:t>ICLR’21</a:t>
            </a:r>
            <a:r>
              <a:rPr lang="en-US" sz="3800" dirty="0">
                <a:solidFill>
                  <a:schemeClr val="tx2">
                    <a:lumMod val="60000"/>
                    <a:lumOff val="40000"/>
                  </a:schemeClr>
                </a:solidFill>
              </a:rPr>
              <a:t>]</a:t>
            </a:r>
            <a:endParaRPr kumimoji="1" lang="zh-CN" altLang="en-US" sz="3800" dirty="0"/>
          </a:p>
        </p:txBody>
      </p:sp>
      <p:sp>
        <p:nvSpPr>
          <p:cNvPr id="4" name="灯片编号占位符 3">
            <a:extLst>
              <a:ext uri="{FF2B5EF4-FFF2-40B4-BE49-F238E27FC236}">
                <a16:creationId xmlns:a16="http://schemas.microsoft.com/office/drawing/2014/main" xmlns="" id="{7DA292A9-F3FF-0D4C-A45C-4BBE99770D4B}"/>
              </a:ext>
            </a:extLst>
          </p:cNvPr>
          <p:cNvSpPr>
            <a:spLocks noGrp="1"/>
          </p:cNvSpPr>
          <p:nvPr>
            <p:ph type="sldNum" sz="quarter" idx="12"/>
          </p:nvPr>
        </p:nvSpPr>
        <p:spPr/>
        <p:txBody>
          <a:bodyPr/>
          <a:lstStyle/>
          <a:p>
            <a:fld id="{4C15419E-54D6-8648-ABFB-BEF58E3E877E}" type="slidenum">
              <a:rPr lang="en-US" smtClean="0"/>
              <a:t>197</a:t>
            </a:fld>
            <a:endParaRPr lang="en-US"/>
          </a:p>
        </p:txBody>
      </p:sp>
      <p:grpSp>
        <p:nvGrpSpPr>
          <p:cNvPr id="15" name="Group 14">
            <a:extLst>
              <a:ext uri="{FF2B5EF4-FFF2-40B4-BE49-F238E27FC236}">
                <a16:creationId xmlns:a16="http://schemas.microsoft.com/office/drawing/2014/main" xmlns="" id="{8B7FE7C4-1824-BB48-9DA4-8E6899B11DF8}"/>
              </a:ext>
            </a:extLst>
          </p:cNvPr>
          <p:cNvGrpSpPr/>
          <p:nvPr/>
        </p:nvGrpSpPr>
        <p:grpSpPr>
          <a:xfrm>
            <a:off x="2172223" y="3973379"/>
            <a:ext cx="3199121" cy="1476109"/>
            <a:chOff x="4981920" y="863602"/>
            <a:chExt cx="3199121" cy="1476109"/>
          </a:xfrm>
        </p:grpSpPr>
        <p:sp>
          <p:nvSpPr>
            <p:cNvPr id="13" name="Rounded Rectangle 12">
              <a:extLst>
                <a:ext uri="{FF2B5EF4-FFF2-40B4-BE49-F238E27FC236}">
                  <a16:creationId xmlns:a16="http://schemas.microsoft.com/office/drawing/2014/main" xmlns="" id="{C937CA47-39B4-984D-AE4D-3E79FE1BA2DE}"/>
                </a:ext>
              </a:extLst>
            </p:cNvPr>
            <p:cNvSpPr/>
            <p:nvPr/>
          </p:nvSpPr>
          <p:spPr>
            <a:xfrm>
              <a:off x="4981920" y="1382381"/>
              <a:ext cx="3199121" cy="95733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latin typeface="Calibri" panose="020F0502020204030204" pitchFamily="34" charset="0"/>
                  <a:cs typeface="Calibri" panose="020F0502020204030204" pitchFamily="34" charset="0"/>
                </a:rPr>
                <a:t>Hybrid</a:t>
              </a:r>
              <a:r>
                <a:rPr lang="zh-CN" altLang="en-US" sz="1600" dirty="0">
                  <a:solidFill>
                    <a:schemeClr val="tx1"/>
                  </a:solidFill>
                  <a:latin typeface="Calibri" panose="020F0502020204030204" pitchFamily="34" charset="0"/>
                  <a:cs typeface="Calibri" panose="020F0502020204030204" pitchFamily="34" charset="0"/>
                </a:rPr>
                <a:t> </a:t>
              </a:r>
              <a:r>
                <a:rPr lang="en-US" altLang="zh-CN" sz="1600" dirty="0">
                  <a:solidFill>
                    <a:schemeClr val="tx1"/>
                  </a:solidFill>
                  <a:latin typeface="Calibri" panose="020F0502020204030204" pitchFamily="34" charset="0"/>
                  <a:cs typeface="Calibri" panose="020F0502020204030204" pitchFamily="34" charset="0"/>
                </a:rPr>
                <a:t>GNN</a:t>
              </a:r>
              <a:r>
                <a:rPr lang="zh-CN" altLang="en-US" sz="1600" dirty="0">
                  <a:solidFill>
                    <a:schemeClr val="tx1"/>
                  </a:solidFill>
                  <a:latin typeface="Calibri" panose="020F0502020204030204" pitchFamily="34" charset="0"/>
                  <a:cs typeface="Calibri" panose="020F0502020204030204" pitchFamily="34" charset="0"/>
                </a:rPr>
                <a:t> </a:t>
              </a:r>
              <a:r>
                <a:rPr lang="en-US" altLang="zh-CN" sz="1600" dirty="0">
                  <a:solidFill>
                    <a:schemeClr val="tx1"/>
                  </a:solidFill>
                  <a:latin typeface="Calibri" panose="020F0502020204030204" pitchFamily="34" charset="0"/>
                  <a:cs typeface="Calibri" panose="020F0502020204030204" pitchFamily="34" charset="0"/>
                </a:rPr>
                <a:t>running</a:t>
              </a:r>
              <a:r>
                <a:rPr lang="zh-CN" altLang="en-US" sz="1600" dirty="0">
                  <a:solidFill>
                    <a:schemeClr val="tx1"/>
                  </a:solidFill>
                  <a:latin typeface="Calibri" panose="020F0502020204030204" pitchFamily="34" charset="0"/>
                  <a:cs typeface="Calibri" panose="020F0502020204030204" pitchFamily="34" charset="0"/>
                </a:rPr>
                <a:t> </a:t>
              </a:r>
              <a:r>
                <a:rPr lang="en-US" altLang="zh-CN" sz="1600" dirty="0">
                  <a:solidFill>
                    <a:schemeClr val="tx1"/>
                  </a:solidFill>
                  <a:latin typeface="Calibri" panose="020F0502020204030204" pitchFamily="34" charset="0"/>
                  <a:cs typeface="Calibri" panose="020F0502020204030204" pitchFamily="34" charset="0"/>
                </a:rPr>
                <a:t>message</a:t>
              </a:r>
              <a:r>
                <a:rPr lang="zh-CN" altLang="en-US" sz="1600" dirty="0">
                  <a:solidFill>
                    <a:schemeClr val="tx1"/>
                  </a:solidFill>
                  <a:latin typeface="Calibri" panose="020F0502020204030204" pitchFamily="34" charset="0"/>
                  <a:cs typeface="Calibri" panose="020F0502020204030204" pitchFamily="34" charset="0"/>
                </a:rPr>
                <a:t> </a:t>
              </a:r>
              <a:r>
                <a:rPr lang="en-US" altLang="zh-CN" sz="1600" dirty="0">
                  <a:solidFill>
                    <a:schemeClr val="tx1"/>
                  </a:solidFill>
                  <a:latin typeface="Calibri" panose="020F0502020204030204" pitchFamily="34" charset="0"/>
                  <a:cs typeface="Calibri" panose="020F0502020204030204" pitchFamily="34" charset="0"/>
                </a:rPr>
                <a:t>passing</a:t>
              </a:r>
              <a:r>
                <a:rPr lang="zh-CN" altLang="en-US" sz="1600" dirty="0">
                  <a:solidFill>
                    <a:schemeClr val="tx1"/>
                  </a:solidFill>
                  <a:latin typeface="Calibri" panose="020F0502020204030204" pitchFamily="34" charset="0"/>
                  <a:cs typeface="Calibri" panose="020F0502020204030204" pitchFamily="34" charset="0"/>
                </a:rPr>
                <a:t> </a:t>
              </a:r>
              <a:r>
                <a:rPr lang="en-US" altLang="zh-CN" sz="1600" dirty="0">
                  <a:solidFill>
                    <a:schemeClr val="tx1"/>
                  </a:solidFill>
                  <a:latin typeface="Calibri" panose="020F0502020204030204" pitchFamily="34" charset="0"/>
                  <a:cs typeface="Calibri" panose="020F0502020204030204" pitchFamily="34" charset="0"/>
                </a:rPr>
                <a:t>on</a:t>
              </a:r>
              <a:r>
                <a:rPr lang="zh-CN" altLang="en-US" sz="1600" dirty="0">
                  <a:solidFill>
                    <a:schemeClr val="tx1"/>
                  </a:solidFill>
                  <a:latin typeface="Calibri" panose="020F0502020204030204" pitchFamily="34" charset="0"/>
                  <a:cs typeface="Calibri" panose="020F0502020204030204" pitchFamily="34" charset="0"/>
                </a:rPr>
                <a:t> </a:t>
              </a:r>
              <a:r>
                <a:rPr lang="en-US" altLang="zh-CN" sz="1600" dirty="0">
                  <a:solidFill>
                    <a:schemeClr val="tx1"/>
                  </a:solidFill>
                  <a:latin typeface="Calibri" panose="020F0502020204030204" pitchFamily="34" charset="0"/>
                  <a:cs typeface="Calibri" panose="020F0502020204030204" pitchFamily="34" charset="0"/>
                </a:rPr>
                <a:t>static</a:t>
              </a:r>
              <a:r>
                <a:rPr lang="zh-CN" altLang="en-US" sz="1600" dirty="0">
                  <a:solidFill>
                    <a:schemeClr val="tx1"/>
                  </a:solidFill>
                  <a:latin typeface="Calibri" panose="020F0502020204030204" pitchFamily="34" charset="0"/>
                  <a:cs typeface="Calibri" panose="020F0502020204030204" pitchFamily="34" charset="0"/>
                </a:rPr>
                <a:t> </a:t>
              </a:r>
              <a:r>
                <a:rPr lang="en-US" altLang="zh-CN" sz="1600" dirty="0">
                  <a:solidFill>
                    <a:schemeClr val="tx1"/>
                  </a:solidFill>
                  <a:latin typeface="Calibri" panose="020F0502020204030204" pitchFamily="34" charset="0"/>
                  <a:cs typeface="Calibri" panose="020F0502020204030204" pitchFamily="34" charset="0"/>
                </a:rPr>
                <a:t>&amp;</a:t>
              </a:r>
              <a:r>
                <a:rPr lang="zh-CN" altLang="en-US" sz="1600" dirty="0">
                  <a:solidFill>
                    <a:schemeClr val="tx1"/>
                  </a:solidFill>
                  <a:latin typeface="Calibri" panose="020F0502020204030204" pitchFamily="34" charset="0"/>
                  <a:cs typeface="Calibri" panose="020F0502020204030204" pitchFamily="34" charset="0"/>
                </a:rPr>
                <a:t> </a:t>
              </a:r>
              <a:r>
                <a:rPr lang="en-US" altLang="zh-CN" sz="1600" dirty="0">
                  <a:solidFill>
                    <a:schemeClr val="tx1"/>
                  </a:solidFill>
                  <a:latin typeface="Calibri" panose="020F0502020204030204" pitchFamily="34" charset="0"/>
                  <a:cs typeface="Calibri" panose="020F0502020204030204" pitchFamily="34" charset="0"/>
                </a:rPr>
                <a:t>dynamic</a:t>
              </a:r>
              <a:r>
                <a:rPr lang="zh-CN" altLang="en-US" sz="1600" dirty="0">
                  <a:solidFill>
                    <a:schemeClr val="tx1"/>
                  </a:solidFill>
                  <a:latin typeface="Calibri" panose="020F0502020204030204" pitchFamily="34" charset="0"/>
                  <a:cs typeface="Calibri" panose="020F0502020204030204" pitchFamily="34" charset="0"/>
                </a:rPr>
                <a:t> </a:t>
              </a:r>
              <a:r>
                <a:rPr lang="en-US" altLang="zh-CN" sz="1600" dirty="0">
                  <a:solidFill>
                    <a:schemeClr val="tx1"/>
                  </a:solidFill>
                  <a:latin typeface="Calibri" panose="020F0502020204030204" pitchFamily="34" charset="0"/>
                  <a:cs typeface="Calibri" panose="020F0502020204030204" pitchFamily="34" charset="0"/>
                </a:rPr>
                <a:t>graphs</a:t>
              </a:r>
              <a:endParaRPr lang="en-US" sz="1600" dirty="0">
                <a:solidFill>
                  <a:schemeClr val="tx1"/>
                </a:solidFill>
                <a:latin typeface="Calibri" panose="020F0502020204030204" pitchFamily="34" charset="0"/>
                <a:cs typeface="Calibri" panose="020F0502020204030204" pitchFamily="34" charset="0"/>
              </a:endParaRPr>
            </a:p>
          </p:txBody>
        </p:sp>
        <p:cxnSp>
          <p:nvCxnSpPr>
            <p:cNvPr id="14" name="Straight Arrow Connector 13">
              <a:extLst>
                <a:ext uri="{FF2B5EF4-FFF2-40B4-BE49-F238E27FC236}">
                  <a16:creationId xmlns:a16="http://schemas.microsoft.com/office/drawing/2014/main" xmlns="" id="{2C1D14D4-EA51-DA47-AD47-208AF9A311B4}"/>
                </a:ext>
              </a:extLst>
            </p:cNvPr>
            <p:cNvCxnSpPr>
              <a:cxnSpLocks/>
            </p:cNvCxnSpPr>
            <p:nvPr/>
          </p:nvCxnSpPr>
          <p:spPr>
            <a:xfrm>
              <a:off x="6616205" y="863602"/>
              <a:ext cx="0" cy="495621"/>
            </a:xfrm>
            <a:prstGeom prst="straightConnector1">
              <a:avLst/>
            </a:prstGeom>
            <a:ln w="19050">
              <a:solidFill>
                <a:srgbClr val="F80002"/>
              </a:solidFill>
              <a:tailEnd type="triangle"/>
            </a:ln>
          </p:spPr>
          <p:style>
            <a:lnRef idx="1">
              <a:schemeClr val="accent1"/>
            </a:lnRef>
            <a:fillRef idx="0">
              <a:schemeClr val="accent1"/>
            </a:fillRef>
            <a:effectRef idx="0">
              <a:schemeClr val="accent1"/>
            </a:effectRef>
            <a:fontRef idx="minor">
              <a:schemeClr val="tx1"/>
            </a:fontRef>
          </p:style>
        </p:cxnSp>
      </p:grpSp>
      <p:pic>
        <p:nvPicPr>
          <p:cNvPr id="26" name="Picture 25">
            <a:extLst>
              <a:ext uri="{FF2B5EF4-FFF2-40B4-BE49-F238E27FC236}">
                <a16:creationId xmlns:a16="http://schemas.microsoft.com/office/drawing/2014/main" xmlns="" id="{EBE50C13-7835-6042-8691-724DAADB9EE7}"/>
              </a:ext>
            </a:extLst>
          </p:cNvPr>
          <p:cNvPicPr>
            <a:picLocks noChangeAspect="1"/>
          </p:cNvPicPr>
          <p:nvPr/>
        </p:nvPicPr>
        <p:blipFill>
          <a:blip r:embed="rId7"/>
          <a:stretch>
            <a:fillRect/>
          </a:stretch>
        </p:blipFill>
        <p:spPr>
          <a:xfrm>
            <a:off x="7653751" y="1262829"/>
            <a:ext cx="1163688" cy="463847"/>
          </a:xfrm>
          <a:prstGeom prst="rect">
            <a:avLst/>
          </a:prstGeom>
        </p:spPr>
      </p:pic>
      <p:pic>
        <p:nvPicPr>
          <p:cNvPr id="27" name="Picture 26">
            <a:extLst>
              <a:ext uri="{FF2B5EF4-FFF2-40B4-BE49-F238E27FC236}">
                <a16:creationId xmlns:a16="http://schemas.microsoft.com/office/drawing/2014/main" xmlns="" id="{B17DEBFE-B150-554D-813A-6F95BCB8CE8E}"/>
              </a:ext>
            </a:extLst>
          </p:cNvPr>
          <p:cNvPicPr>
            <a:picLocks noChangeAspect="1"/>
          </p:cNvPicPr>
          <p:nvPr/>
        </p:nvPicPr>
        <p:blipFill>
          <a:blip r:embed="rId8"/>
          <a:stretch>
            <a:fillRect/>
          </a:stretch>
        </p:blipFill>
        <p:spPr>
          <a:xfrm>
            <a:off x="7351557" y="1688264"/>
            <a:ext cx="4575056" cy="4606662"/>
          </a:xfrm>
          <a:prstGeom prst="rect">
            <a:avLst/>
          </a:prstGeom>
        </p:spPr>
      </p:pic>
    </p:spTree>
    <p:extLst>
      <p:ext uri="{BB962C8B-B14F-4D97-AF65-F5344CB8AC3E}">
        <p14:creationId xmlns:p14="http://schemas.microsoft.com/office/powerpoint/2010/main" val="27472060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CFFBEE-2579-DF42-B4D6-A3591FFE2B3F}"/>
              </a:ext>
            </a:extLst>
          </p:cNvPr>
          <p:cNvSpPr>
            <a:spLocks noGrp="1"/>
          </p:cNvSpPr>
          <p:nvPr>
            <p:ph type="title"/>
          </p:nvPr>
        </p:nvSpPr>
        <p:spPr/>
        <p:txBody>
          <a:bodyPr>
            <a:noAutofit/>
          </a:bodyPr>
          <a:lstStyle/>
          <a:p>
            <a:r>
              <a:rPr kumimoji="1" lang="en-US" altLang="zh-CN" sz="3800" b="1" spc="-253" dirty="0">
                <a:solidFill>
                  <a:srgbClr val="C00000"/>
                </a:solidFill>
              </a:rPr>
              <a:t>GNN</a:t>
            </a:r>
            <a:r>
              <a:rPr kumimoji="1" lang="zh-CN" altLang="en-US" sz="3800" b="1" spc="-253" dirty="0">
                <a:solidFill>
                  <a:srgbClr val="C00000"/>
                </a:solidFill>
              </a:rPr>
              <a:t> </a:t>
            </a:r>
            <a:r>
              <a:rPr kumimoji="1" lang="en-US" altLang="zh-CN" sz="3800" b="1" spc="-253" dirty="0">
                <a:solidFill>
                  <a:srgbClr val="C00000"/>
                </a:solidFill>
              </a:rPr>
              <a:t>for</a:t>
            </a:r>
            <a:r>
              <a:rPr kumimoji="1" lang="zh-CN" altLang="en-US" sz="3800" b="1" spc="-253" dirty="0">
                <a:solidFill>
                  <a:srgbClr val="C00000"/>
                </a:solidFill>
              </a:rPr>
              <a:t> </a:t>
            </a:r>
            <a:r>
              <a:rPr kumimoji="1" lang="en-US" altLang="zh-CN" sz="3800" b="1" spc="-253" dirty="0">
                <a:solidFill>
                  <a:srgbClr val="C00000"/>
                </a:solidFill>
              </a:rPr>
              <a:t>Code Summarization</a:t>
            </a:r>
            <a:r>
              <a:rPr kumimoji="1" lang="zh-CN" altLang="en-US" sz="3800" b="1" spc="-253" dirty="0">
                <a:solidFill>
                  <a:srgbClr val="C00000"/>
                </a:solidFill>
              </a:rPr>
              <a:t> </a:t>
            </a:r>
            <a:r>
              <a:rPr lang="en-US" sz="3800" dirty="0">
                <a:solidFill>
                  <a:schemeClr val="tx2">
                    <a:lumMod val="60000"/>
                    <a:lumOff val="40000"/>
                  </a:schemeClr>
                </a:solidFill>
              </a:rPr>
              <a:t>[</a:t>
            </a:r>
            <a:r>
              <a:rPr lang="en-US" altLang="zh-CN" sz="3800" dirty="0">
                <a:solidFill>
                  <a:schemeClr val="tx2">
                    <a:lumMod val="60000"/>
                    <a:lumOff val="40000"/>
                  </a:schemeClr>
                </a:solidFill>
              </a:rPr>
              <a:t>Liu</a:t>
            </a:r>
            <a:r>
              <a:rPr lang="en-US" sz="3800" dirty="0">
                <a:solidFill>
                  <a:schemeClr val="tx2">
                    <a:lumMod val="60000"/>
                    <a:lumOff val="40000"/>
                  </a:schemeClr>
                </a:solidFill>
              </a:rPr>
              <a:t> e</a:t>
            </a:r>
            <a:r>
              <a:rPr lang="en-US" altLang="zh-CN" sz="3800" dirty="0">
                <a:solidFill>
                  <a:schemeClr val="tx2">
                    <a:lumMod val="60000"/>
                    <a:lumOff val="40000"/>
                  </a:schemeClr>
                </a:solidFill>
              </a:rPr>
              <a:t>t</a:t>
            </a:r>
            <a:r>
              <a:rPr lang="en-US" sz="3800" dirty="0">
                <a:solidFill>
                  <a:schemeClr val="tx2">
                    <a:lumMod val="60000"/>
                    <a:lumOff val="40000"/>
                  </a:schemeClr>
                </a:solidFill>
              </a:rPr>
              <a:t> al. </a:t>
            </a:r>
            <a:r>
              <a:rPr lang="en-US" altLang="zh-CN" sz="3800" dirty="0">
                <a:solidFill>
                  <a:schemeClr val="tx2">
                    <a:lumMod val="60000"/>
                    <a:lumOff val="40000"/>
                  </a:schemeClr>
                </a:solidFill>
              </a:rPr>
              <a:t>ICLR’21</a:t>
            </a:r>
            <a:r>
              <a:rPr lang="en-US" sz="3800" dirty="0">
                <a:solidFill>
                  <a:schemeClr val="tx2">
                    <a:lumMod val="60000"/>
                    <a:lumOff val="40000"/>
                  </a:schemeClr>
                </a:solidFill>
              </a:rPr>
              <a:t>]</a:t>
            </a:r>
            <a:endParaRPr kumimoji="1" lang="zh-CN" altLang="en-US" sz="3800" dirty="0"/>
          </a:p>
        </p:txBody>
      </p:sp>
      <p:sp>
        <p:nvSpPr>
          <p:cNvPr id="4" name="灯片编号占位符 3">
            <a:extLst>
              <a:ext uri="{FF2B5EF4-FFF2-40B4-BE49-F238E27FC236}">
                <a16:creationId xmlns:a16="http://schemas.microsoft.com/office/drawing/2014/main" xmlns="" id="{7DA292A9-F3FF-0D4C-A45C-4BBE99770D4B}"/>
              </a:ext>
            </a:extLst>
          </p:cNvPr>
          <p:cNvSpPr>
            <a:spLocks noGrp="1"/>
          </p:cNvSpPr>
          <p:nvPr>
            <p:ph type="sldNum" sz="quarter" idx="12"/>
          </p:nvPr>
        </p:nvSpPr>
        <p:spPr/>
        <p:txBody>
          <a:bodyPr/>
          <a:lstStyle/>
          <a:p>
            <a:fld id="{4C15419E-54D6-8648-ABFB-BEF58E3E877E}" type="slidenum">
              <a:rPr lang="en-US" smtClean="0"/>
              <a:t>198</a:t>
            </a:fld>
            <a:endParaRPr lang="en-US"/>
          </a:p>
        </p:txBody>
      </p:sp>
      <p:pic>
        <p:nvPicPr>
          <p:cNvPr id="3" name="Picture 2">
            <a:extLst>
              <a:ext uri="{FF2B5EF4-FFF2-40B4-BE49-F238E27FC236}">
                <a16:creationId xmlns:a16="http://schemas.microsoft.com/office/drawing/2014/main" xmlns="" id="{B22BA556-4D55-8F47-B7CA-67B66C13E53D}"/>
              </a:ext>
            </a:extLst>
          </p:cNvPr>
          <p:cNvPicPr>
            <a:picLocks noChangeAspect="1"/>
          </p:cNvPicPr>
          <p:nvPr/>
        </p:nvPicPr>
        <p:blipFill>
          <a:blip r:embed="rId3"/>
          <a:stretch>
            <a:fillRect/>
          </a:stretch>
        </p:blipFill>
        <p:spPr>
          <a:xfrm>
            <a:off x="643983" y="1297447"/>
            <a:ext cx="10904034" cy="4232294"/>
          </a:xfrm>
          <a:prstGeom prst="rect">
            <a:avLst/>
          </a:prstGeom>
        </p:spPr>
      </p:pic>
      <p:sp>
        <p:nvSpPr>
          <p:cNvPr id="8" name="TextBox 7">
            <a:extLst>
              <a:ext uri="{FF2B5EF4-FFF2-40B4-BE49-F238E27FC236}">
                <a16:creationId xmlns:a16="http://schemas.microsoft.com/office/drawing/2014/main" xmlns="" id="{FBEE8B6A-BADD-9843-AEB8-0021F82545DD}"/>
              </a:ext>
            </a:extLst>
          </p:cNvPr>
          <p:cNvSpPr txBox="1"/>
          <p:nvPr/>
        </p:nvSpPr>
        <p:spPr>
          <a:xfrm>
            <a:off x="3363264" y="5579291"/>
            <a:ext cx="5465471" cy="369332"/>
          </a:xfrm>
          <a:prstGeom prst="rect">
            <a:avLst/>
          </a:prstGeom>
          <a:noFill/>
        </p:spPr>
        <p:txBody>
          <a:bodyPr wrap="none" rtlCol="0">
            <a:spAutoFit/>
          </a:bodyPr>
          <a:lstStyle/>
          <a:p>
            <a:r>
              <a:rPr lang="en-US" altLang="zh-CN" dirty="0">
                <a:latin typeface="Calibri" panose="020F0502020204030204" pitchFamily="34" charset="0"/>
                <a:cs typeface="Calibri" panose="020F0502020204030204" pitchFamily="34" charset="0"/>
              </a:rPr>
              <a:t>Automatic evaluation results (in %) on the CCSD test set.</a:t>
            </a:r>
            <a:endParaRPr lang="en-US" dirty="0">
              <a:latin typeface="Calibri" panose="020F0502020204030204" pitchFamily="34" charset="0"/>
              <a:cs typeface="Calibri" panose="020F0502020204030204" pitchFamily="34" charset="0"/>
            </a:endParaRPr>
          </a:p>
        </p:txBody>
      </p:sp>
      <p:grpSp>
        <p:nvGrpSpPr>
          <p:cNvPr id="18" name="Group 17">
            <a:extLst>
              <a:ext uri="{FF2B5EF4-FFF2-40B4-BE49-F238E27FC236}">
                <a16:creationId xmlns:a16="http://schemas.microsoft.com/office/drawing/2014/main" xmlns="" id="{E01603A5-DFD9-3F4B-8F7D-D5BFA53AB8C7}"/>
              </a:ext>
            </a:extLst>
          </p:cNvPr>
          <p:cNvGrpSpPr/>
          <p:nvPr/>
        </p:nvGrpSpPr>
        <p:grpSpPr>
          <a:xfrm>
            <a:off x="477828" y="4806175"/>
            <a:ext cx="10963323" cy="1915300"/>
            <a:chOff x="477828" y="4806175"/>
            <a:chExt cx="10963323" cy="1915300"/>
          </a:xfrm>
        </p:grpSpPr>
        <p:sp>
          <p:nvSpPr>
            <p:cNvPr id="10" name="Rounded Rectangle 9">
              <a:extLst>
                <a:ext uri="{FF2B5EF4-FFF2-40B4-BE49-F238E27FC236}">
                  <a16:creationId xmlns:a16="http://schemas.microsoft.com/office/drawing/2014/main" xmlns="" id="{A0F8A425-3B75-A145-9EBE-261BB008E1B8}"/>
                </a:ext>
              </a:extLst>
            </p:cNvPr>
            <p:cNvSpPr/>
            <p:nvPr/>
          </p:nvSpPr>
          <p:spPr>
            <a:xfrm>
              <a:off x="477828" y="5904488"/>
              <a:ext cx="2577606" cy="816987"/>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a:solidFill>
                    <a:schemeClr val="tx1"/>
                  </a:solidFill>
                  <a:latin typeface="Calibri" panose="020F0502020204030204" pitchFamily="34" charset="0"/>
                  <a:cs typeface="Calibri" panose="020F0502020204030204" pitchFamily="34" charset="0"/>
                </a:rPr>
                <a:t>Combining</a:t>
              </a:r>
              <a:r>
                <a:rPr lang="zh-CN" altLang="en-US" sz="1600" dirty="0">
                  <a:solidFill>
                    <a:schemeClr val="tx1"/>
                  </a:solidFill>
                  <a:latin typeface="Calibri" panose="020F0502020204030204" pitchFamily="34" charset="0"/>
                  <a:cs typeface="Calibri" panose="020F0502020204030204" pitchFamily="34" charset="0"/>
                </a:rPr>
                <a:t> </a:t>
              </a:r>
              <a:r>
                <a:rPr lang="en-US" altLang="zh-CN" sz="1600" dirty="0">
                  <a:solidFill>
                    <a:schemeClr val="tx1"/>
                  </a:solidFill>
                  <a:latin typeface="Calibri" panose="020F0502020204030204" pitchFamily="34" charset="0"/>
                  <a:cs typeface="Calibri" panose="020F0502020204030204" pitchFamily="34" charset="0"/>
                </a:rPr>
                <a:t>static</a:t>
              </a:r>
              <a:r>
                <a:rPr lang="zh-CN" altLang="en-US" sz="1600" dirty="0">
                  <a:solidFill>
                    <a:schemeClr val="tx1"/>
                  </a:solidFill>
                  <a:latin typeface="Calibri" panose="020F0502020204030204" pitchFamily="34" charset="0"/>
                  <a:cs typeface="Calibri" panose="020F0502020204030204" pitchFamily="34" charset="0"/>
                </a:rPr>
                <a:t> </a:t>
              </a:r>
              <a:r>
                <a:rPr lang="en-US" altLang="zh-CN" sz="1600" dirty="0">
                  <a:solidFill>
                    <a:schemeClr val="tx1"/>
                  </a:solidFill>
                  <a:latin typeface="Calibri" panose="020F0502020204030204" pitchFamily="34" charset="0"/>
                  <a:cs typeface="Calibri" panose="020F0502020204030204" pitchFamily="34" charset="0"/>
                </a:rPr>
                <a:t>+</a:t>
              </a:r>
              <a:r>
                <a:rPr lang="zh-CN" altLang="en-US" sz="1600" dirty="0">
                  <a:solidFill>
                    <a:schemeClr val="tx1"/>
                  </a:solidFill>
                  <a:latin typeface="Calibri" panose="020F0502020204030204" pitchFamily="34" charset="0"/>
                  <a:cs typeface="Calibri" panose="020F0502020204030204" pitchFamily="34" charset="0"/>
                </a:rPr>
                <a:t> </a:t>
              </a:r>
              <a:r>
                <a:rPr lang="en-US" altLang="zh-CN" sz="1600" dirty="0">
                  <a:solidFill>
                    <a:schemeClr val="tx1"/>
                  </a:solidFill>
                  <a:latin typeface="Calibri" panose="020F0502020204030204" pitchFamily="34" charset="0"/>
                  <a:cs typeface="Calibri" panose="020F0502020204030204" pitchFamily="34" charset="0"/>
                </a:rPr>
                <a:t>dynamic</a:t>
              </a:r>
              <a:r>
                <a:rPr lang="zh-CN" altLang="en-US" sz="1600" dirty="0">
                  <a:solidFill>
                    <a:schemeClr val="tx1"/>
                  </a:solidFill>
                  <a:latin typeface="Calibri" panose="020F0502020204030204" pitchFamily="34" charset="0"/>
                  <a:cs typeface="Calibri" panose="020F0502020204030204" pitchFamily="34" charset="0"/>
                </a:rPr>
                <a:t> </a:t>
              </a:r>
              <a:r>
                <a:rPr lang="en-US" altLang="zh-CN" sz="1600" dirty="0">
                  <a:solidFill>
                    <a:schemeClr val="tx1"/>
                  </a:solidFill>
                  <a:latin typeface="Calibri" panose="020F0502020204030204" pitchFamily="34" charset="0"/>
                  <a:cs typeface="Calibri" panose="020F0502020204030204" pitchFamily="34" charset="0"/>
                </a:rPr>
                <a:t>graphs</a:t>
              </a:r>
              <a:r>
                <a:rPr lang="zh-CN" altLang="en-US" sz="1600" dirty="0">
                  <a:solidFill>
                    <a:schemeClr val="tx1"/>
                  </a:solidFill>
                  <a:latin typeface="Calibri" panose="020F0502020204030204" pitchFamily="34" charset="0"/>
                  <a:cs typeface="Calibri" panose="020F0502020204030204" pitchFamily="34" charset="0"/>
                </a:rPr>
                <a:t> </a:t>
              </a:r>
              <a:r>
                <a:rPr lang="en-US" altLang="zh-CN" sz="1600" dirty="0">
                  <a:solidFill>
                    <a:schemeClr val="tx1"/>
                  </a:solidFill>
                  <a:latin typeface="Calibri" panose="020F0502020204030204" pitchFamily="34" charset="0"/>
                  <a:cs typeface="Calibri" panose="020F0502020204030204" pitchFamily="34" charset="0"/>
                </a:rPr>
                <a:t>performs</a:t>
              </a:r>
              <a:r>
                <a:rPr lang="zh-CN" altLang="en-US" sz="1600" dirty="0">
                  <a:solidFill>
                    <a:schemeClr val="tx1"/>
                  </a:solidFill>
                  <a:latin typeface="Calibri" panose="020F0502020204030204" pitchFamily="34" charset="0"/>
                  <a:cs typeface="Calibri" panose="020F0502020204030204" pitchFamily="34" charset="0"/>
                </a:rPr>
                <a:t> </a:t>
              </a:r>
              <a:r>
                <a:rPr lang="en-US" altLang="zh-CN" sz="1600" dirty="0">
                  <a:solidFill>
                    <a:schemeClr val="tx1"/>
                  </a:solidFill>
                  <a:latin typeface="Calibri" panose="020F0502020204030204" pitchFamily="34" charset="0"/>
                  <a:cs typeface="Calibri" panose="020F0502020204030204" pitchFamily="34" charset="0"/>
                </a:rPr>
                <a:t>better</a:t>
              </a:r>
              <a:endParaRPr lang="en-US" sz="1600" dirty="0">
                <a:solidFill>
                  <a:schemeClr val="tx1"/>
                </a:solidFill>
                <a:latin typeface="Calibri" panose="020F0502020204030204" pitchFamily="34" charset="0"/>
                <a:cs typeface="Calibri" panose="020F0502020204030204" pitchFamily="34" charset="0"/>
              </a:endParaRPr>
            </a:p>
          </p:txBody>
        </p:sp>
        <p:cxnSp>
          <p:nvCxnSpPr>
            <p:cNvPr id="11" name="Straight Arrow Connector 10">
              <a:extLst>
                <a:ext uri="{FF2B5EF4-FFF2-40B4-BE49-F238E27FC236}">
                  <a16:creationId xmlns:a16="http://schemas.microsoft.com/office/drawing/2014/main" xmlns="" id="{02A09CC7-98BA-EE47-BAB7-3C84696258FA}"/>
                </a:ext>
              </a:extLst>
            </p:cNvPr>
            <p:cNvCxnSpPr>
              <a:cxnSpLocks/>
              <a:endCxn id="10" idx="0"/>
            </p:cNvCxnSpPr>
            <p:nvPr/>
          </p:nvCxnSpPr>
          <p:spPr>
            <a:xfrm>
              <a:off x="1766631" y="5507438"/>
              <a:ext cx="0" cy="39705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Rounded Rectangle 11">
              <a:extLst>
                <a:ext uri="{FF2B5EF4-FFF2-40B4-BE49-F238E27FC236}">
                  <a16:creationId xmlns:a16="http://schemas.microsoft.com/office/drawing/2014/main" xmlns="" id="{940A59E1-D22E-6140-8DF3-A30E8753A89E}"/>
                </a:ext>
              </a:extLst>
            </p:cNvPr>
            <p:cNvSpPr/>
            <p:nvPr/>
          </p:nvSpPr>
          <p:spPr>
            <a:xfrm>
              <a:off x="1137424" y="4806175"/>
              <a:ext cx="10303727" cy="701263"/>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dirty="0">
                <a:solidFill>
                  <a:schemeClr val="tx1"/>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492219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DEAEF938-7EC6-1441-87BE-2824800107C5}"/>
              </a:ext>
            </a:extLst>
          </p:cNvPr>
          <p:cNvSpPr/>
          <p:nvPr/>
        </p:nvSpPr>
        <p:spPr bwMode="hidden">
          <a:xfrm>
            <a:off x="2877363" y="2509361"/>
            <a:ext cx="6448177" cy="1338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4472C4"/>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
        <p:nvSpPr>
          <p:cNvPr id="3" name="矩形 2">
            <a:extLst>
              <a:ext uri="{FF2B5EF4-FFF2-40B4-BE49-F238E27FC236}">
                <a16:creationId xmlns:a16="http://schemas.microsoft.com/office/drawing/2014/main" xmlns="" id="{C7E53BB1-428E-674E-A58B-518CCE62E23E}"/>
              </a:ext>
            </a:extLst>
          </p:cNvPr>
          <p:cNvSpPr/>
          <p:nvPr/>
        </p:nvSpPr>
        <p:spPr bwMode="hidden">
          <a:xfrm>
            <a:off x="2877363" y="4218738"/>
            <a:ext cx="6448177" cy="1338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
        <p:nvSpPr>
          <p:cNvPr id="5" name="文本框 4">
            <a:extLst>
              <a:ext uri="{FF2B5EF4-FFF2-40B4-BE49-F238E27FC236}">
                <a16:creationId xmlns:a16="http://schemas.microsoft.com/office/drawing/2014/main" xmlns="" id="{4E10AC86-D3CA-8045-AE24-F50A6C66D40B}"/>
              </a:ext>
            </a:extLst>
          </p:cNvPr>
          <p:cNvSpPr txBox="1"/>
          <p:nvPr/>
        </p:nvSpPr>
        <p:spPr bwMode="hidden">
          <a:xfrm>
            <a:off x="2693504" y="3077021"/>
            <a:ext cx="6977270" cy="707886"/>
          </a:xfrm>
          <a:prstGeom prst="rect">
            <a:avLst/>
          </a:prstGeom>
          <a:noFill/>
        </p:spPr>
        <p:txBody>
          <a:bodyPr wrap="square" rtlCol="0">
            <a:spAutoFit/>
          </a:bodyPr>
          <a:lstStyle/>
          <a:p>
            <a:pPr lvl="0" algn="ctr">
              <a:defRPr/>
            </a:pPr>
            <a:r>
              <a:rPr lang="en-US" sz="4000" b="1" dirty="0">
                <a:solidFill>
                  <a:srgbClr val="C00000"/>
                </a:solidFill>
              </a:rPr>
              <a:t>Text Clustering and Matching</a:t>
            </a:r>
            <a:endParaRPr kumimoji="1" lang="zh-CN" altLang="en-US" sz="4000" b="1" i="0" u="none" strike="noStrike" kern="1200" cap="none" spc="0" normalizeH="0" baseline="0" noProof="0" dirty="0">
              <a:ln>
                <a:noFill/>
              </a:ln>
              <a:solidFill>
                <a:srgbClr val="C00000"/>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
        <p:nvSpPr>
          <p:cNvPr id="8" name="灯片编号占位符 7">
            <a:extLst>
              <a:ext uri="{FF2B5EF4-FFF2-40B4-BE49-F238E27FC236}">
                <a16:creationId xmlns:a16="http://schemas.microsoft.com/office/drawing/2014/main" xmlns="" id="{433737DF-17C8-48FF-B2B9-224284DB85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FE37F2-1F69-A747-B276-7CCC19A0C558}" type="slidenum">
              <a:rPr kumimoji="1" lang="zh-CN" altLang="en-US" sz="1200" b="0" i="0" u="none" strike="noStrike" kern="1200" cap="none" spc="0" normalizeH="0" baseline="0" noProof="0" smtClean="0">
                <a:ln>
                  <a:noFill/>
                </a:ln>
                <a:solidFill>
                  <a:prstClr val="black">
                    <a:tint val="75000"/>
                  </a:prstClr>
                </a:solidFill>
                <a:effectLst/>
                <a:uLnTx/>
                <a:uFillTx/>
                <a:latin typeface="Helvetica" panose="020B0604020202020204" pitchFamily="34" charset="0"/>
                <a:ea typeface="等线" panose="02010600030101010101" pitchFamily="2" charset="-122"/>
                <a:cs typeface="Helvetica"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199</a:t>
            </a:fld>
            <a:endParaRPr kumimoji="1" lang="zh-CN" altLang="en-US" sz="1200" b="0" i="0" u="none" strike="noStrike" kern="1200" cap="none" spc="0" normalizeH="0" baseline="0" noProof="0" dirty="0">
              <a:ln>
                <a:noFill/>
              </a:ln>
              <a:solidFill>
                <a:prstClr val="black">
                  <a:tint val="75000"/>
                </a:prstClr>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Tree>
    <p:extLst>
      <p:ext uri="{BB962C8B-B14F-4D97-AF65-F5344CB8AC3E}">
        <p14:creationId xmlns:p14="http://schemas.microsoft.com/office/powerpoint/2010/main" val="26198160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B3CF55-F9F4-D644-B841-E326E8CE28BC}"/>
              </a:ext>
            </a:extLst>
          </p:cNvPr>
          <p:cNvSpPr>
            <a:spLocks noGrp="1"/>
          </p:cNvSpPr>
          <p:nvPr>
            <p:ph type="title"/>
          </p:nvPr>
        </p:nvSpPr>
        <p:spPr>
          <a:xfrm>
            <a:off x="838200" y="0"/>
            <a:ext cx="10515600" cy="1325563"/>
          </a:xfrm>
        </p:spPr>
        <p:txBody>
          <a:bodyPr/>
          <a:lstStyle/>
          <a:p>
            <a:r>
              <a:rPr lang="en-US" b="1" dirty="0">
                <a:solidFill>
                  <a:srgbClr val="C00000"/>
                </a:solidFill>
              </a:rPr>
              <a:t>Outline</a:t>
            </a:r>
          </a:p>
        </p:txBody>
      </p:sp>
      <p:sp>
        <p:nvSpPr>
          <p:cNvPr id="4" name="Slide Number Placeholder 3">
            <a:extLst>
              <a:ext uri="{FF2B5EF4-FFF2-40B4-BE49-F238E27FC236}">
                <a16:creationId xmlns:a16="http://schemas.microsoft.com/office/drawing/2014/main" xmlns="" id="{EF369F78-CCDF-1F41-8395-0FD91659639E}"/>
              </a:ext>
            </a:extLst>
          </p:cNvPr>
          <p:cNvSpPr>
            <a:spLocks noGrp="1"/>
          </p:cNvSpPr>
          <p:nvPr>
            <p:ph type="sldNum" sz="quarter" idx="12"/>
          </p:nvPr>
        </p:nvSpPr>
        <p:spPr/>
        <p:txBody>
          <a:bodyPr/>
          <a:lstStyle/>
          <a:p>
            <a:fld id="{4C15419E-54D6-8648-ABFB-BEF58E3E877E}" type="slidenum">
              <a:rPr lang="en-US" smtClean="0"/>
              <a:t>2</a:t>
            </a:fld>
            <a:endParaRPr lang="en-US"/>
          </a:p>
        </p:txBody>
      </p:sp>
      <p:graphicFrame>
        <p:nvGraphicFramePr>
          <p:cNvPr id="5" name="Diagram 4">
            <a:extLst>
              <a:ext uri="{FF2B5EF4-FFF2-40B4-BE49-F238E27FC236}">
                <a16:creationId xmlns:a16="http://schemas.microsoft.com/office/drawing/2014/main" xmlns="" id="{7A454651-0CC2-5141-893F-E892CB104032}"/>
              </a:ext>
            </a:extLst>
          </p:cNvPr>
          <p:cNvGraphicFramePr/>
          <p:nvPr>
            <p:extLst>
              <p:ext uri="{D42A27DB-BD31-4B8C-83A1-F6EECF244321}">
                <p14:modId xmlns:p14="http://schemas.microsoft.com/office/powerpoint/2010/main" val="1257888374"/>
              </p:ext>
            </p:extLst>
          </p:nvPr>
        </p:nvGraphicFramePr>
        <p:xfrm>
          <a:off x="647819" y="1004032"/>
          <a:ext cx="7609254" cy="58539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a:extLst>
              <a:ext uri="{FF2B5EF4-FFF2-40B4-BE49-F238E27FC236}">
                <a16:creationId xmlns:a16="http://schemas.microsoft.com/office/drawing/2014/main" xmlns="" id="{014B9154-885F-D248-9F85-90C180A6E8A9}"/>
              </a:ext>
            </a:extLst>
          </p:cNvPr>
          <p:cNvGraphicFramePr/>
          <p:nvPr>
            <p:extLst>
              <p:ext uri="{D42A27DB-BD31-4B8C-83A1-F6EECF244321}">
                <p14:modId xmlns:p14="http://schemas.microsoft.com/office/powerpoint/2010/main" val="1730993666"/>
              </p:ext>
            </p:extLst>
          </p:nvPr>
        </p:nvGraphicFramePr>
        <p:xfrm>
          <a:off x="6417385" y="1325563"/>
          <a:ext cx="5505938" cy="476929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2383439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132BC1-64A3-2447-AE5C-96B198950242}"/>
              </a:ext>
            </a:extLst>
          </p:cNvPr>
          <p:cNvSpPr>
            <a:spLocks noGrp="1"/>
          </p:cNvSpPr>
          <p:nvPr>
            <p:ph type="title"/>
          </p:nvPr>
        </p:nvSpPr>
        <p:spPr/>
        <p:txBody>
          <a:bodyPr/>
          <a:lstStyle/>
          <a:p>
            <a:r>
              <a:rPr lang="en-US" b="1" spc="60" dirty="0">
                <a:solidFill>
                  <a:srgbClr val="C00000"/>
                </a:solidFill>
              </a:rPr>
              <a:t>GNN </a:t>
            </a:r>
            <a:r>
              <a:rPr lang="en-US" b="1" spc="-80" dirty="0">
                <a:solidFill>
                  <a:srgbClr val="C00000"/>
                </a:solidFill>
              </a:rPr>
              <a:t>Model: A Case Study</a:t>
            </a:r>
            <a:endParaRPr lang="en-US" dirty="0"/>
          </a:p>
        </p:txBody>
      </p:sp>
      <p:sp>
        <p:nvSpPr>
          <p:cNvPr id="3" name="Content Placeholder 2">
            <a:extLst>
              <a:ext uri="{FF2B5EF4-FFF2-40B4-BE49-F238E27FC236}">
                <a16:creationId xmlns:a16="http://schemas.microsoft.com/office/drawing/2014/main" xmlns="" id="{97411C10-9D64-CB43-A312-F145D8591021}"/>
              </a:ext>
            </a:extLst>
          </p:cNvPr>
          <p:cNvSpPr>
            <a:spLocks noGrp="1"/>
          </p:cNvSpPr>
          <p:nvPr>
            <p:ph idx="1"/>
          </p:nvPr>
        </p:nvSpPr>
        <p:spPr>
          <a:xfrm>
            <a:off x="838200" y="1729580"/>
            <a:ext cx="10990385" cy="4351338"/>
          </a:xfrm>
        </p:spPr>
        <p:txBody>
          <a:bodyPr>
            <a:normAutofit/>
          </a:bodyPr>
          <a:lstStyle/>
          <a:p>
            <a:r>
              <a:rPr lang="en-US" sz="3200" dirty="0">
                <a:solidFill>
                  <a:srgbClr val="FF0000"/>
                </a:solidFill>
              </a:rPr>
              <a:t>Basic approach</a:t>
            </a:r>
            <a:r>
              <a:rPr lang="en-US" sz="3200" dirty="0"/>
              <a:t>: Average neighbor information and apply a neural network </a:t>
            </a:r>
          </a:p>
        </p:txBody>
      </p:sp>
      <p:sp>
        <p:nvSpPr>
          <p:cNvPr id="4" name="Slide Number Placeholder 3">
            <a:extLst>
              <a:ext uri="{FF2B5EF4-FFF2-40B4-BE49-F238E27FC236}">
                <a16:creationId xmlns:a16="http://schemas.microsoft.com/office/drawing/2014/main" xmlns="" id="{12F6F9C3-6A18-1946-9776-99892FAFBAD5}"/>
              </a:ext>
            </a:extLst>
          </p:cNvPr>
          <p:cNvSpPr>
            <a:spLocks noGrp="1"/>
          </p:cNvSpPr>
          <p:nvPr>
            <p:ph type="sldNum" sz="quarter" idx="12"/>
          </p:nvPr>
        </p:nvSpPr>
        <p:spPr/>
        <p:txBody>
          <a:bodyPr/>
          <a:lstStyle/>
          <a:p>
            <a:fld id="{4C15419E-54D6-8648-ABFB-BEF58E3E877E}" type="slidenum">
              <a:rPr lang="en-US" smtClean="0"/>
              <a:t>20</a:t>
            </a:fld>
            <a:endParaRPr lang="en-US"/>
          </a:p>
        </p:txBody>
      </p:sp>
      <p:sp>
        <p:nvSpPr>
          <p:cNvPr id="89" name="object 7">
            <a:extLst>
              <a:ext uri="{FF2B5EF4-FFF2-40B4-BE49-F238E27FC236}">
                <a16:creationId xmlns:a16="http://schemas.microsoft.com/office/drawing/2014/main" xmlns="" id="{EC3A1AB6-89CC-2145-99EF-5B1AC9BA732A}"/>
              </a:ext>
            </a:extLst>
          </p:cNvPr>
          <p:cNvSpPr/>
          <p:nvPr/>
        </p:nvSpPr>
        <p:spPr>
          <a:xfrm>
            <a:off x="3141735" y="5229016"/>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2"/>
            <a:srcRect/>
            <a:stretch>
              <a:fillRect/>
            </a:stretch>
          </a:blipFill>
        </p:spPr>
        <p:txBody>
          <a:bodyPr wrap="square" lIns="0" tIns="0" rIns="0" bIns="0" rtlCol="0"/>
          <a:lstStyle/>
          <a:p>
            <a:endParaRPr sz="2400"/>
          </a:p>
        </p:txBody>
      </p:sp>
      <p:sp>
        <p:nvSpPr>
          <p:cNvPr id="90" name="object 7">
            <a:extLst>
              <a:ext uri="{FF2B5EF4-FFF2-40B4-BE49-F238E27FC236}">
                <a16:creationId xmlns:a16="http://schemas.microsoft.com/office/drawing/2014/main" xmlns="" id="{6EC5207C-3B35-B248-A3D9-CDDD4AC2CEB5}"/>
              </a:ext>
            </a:extLst>
          </p:cNvPr>
          <p:cNvSpPr/>
          <p:nvPr/>
        </p:nvSpPr>
        <p:spPr>
          <a:xfrm>
            <a:off x="4096948" y="4726904"/>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3"/>
            <a:srcRect/>
            <a:stretch>
              <a:fillRect/>
            </a:stretch>
          </a:blipFill>
        </p:spPr>
        <p:txBody>
          <a:bodyPr wrap="square" lIns="0" tIns="0" rIns="0" bIns="0" rtlCol="0"/>
          <a:lstStyle/>
          <a:p>
            <a:endParaRPr sz="2400"/>
          </a:p>
        </p:txBody>
      </p:sp>
      <p:sp>
        <p:nvSpPr>
          <p:cNvPr id="91" name="object 7">
            <a:extLst>
              <a:ext uri="{FF2B5EF4-FFF2-40B4-BE49-F238E27FC236}">
                <a16:creationId xmlns:a16="http://schemas.microsoft.com/office/drawing/2014/main" xmlns="" id="{166F9CE1-F454-4249-A416-4847607665B9}"/>
              </a:ext>
            </a:extLst>
          </p:cNvPr>
          <p:cNvSpPr/>
          <p:nvPr/>
        </p:nvSpPr>
        <p:spPr>
          <a:xfrm>
            <a:off x="3814934" y="4092001"/>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4"/>
            <a:srcRect/>
            <a:stretch>
              <a:fillRect/>
            </a:stretch>
          </a:blipFill>
        </p:spPr>
        <p:txBody>
          <a:bodyPr wrap="square" lIns="0" tIns="0" rIns="0" bIns="0" rtlCol="0"/>
          <a:lstStyle/>
          <a:p>
            <a:endParaRPr sz="2400"/>
          </a:p>
        </p:txBody>
      </p:sp>
      <p:sp>
        <p:nvSpPr>
          <p:cNvPr id="92" name="object 7">
            <a:extLst>
              <a:ext uri="{FF2B5EF4-FFF2-40B4-BE49-F238E27FC236}">
                <a16:creationId xmlns:a16="http://schemas.microsoft.com/office/drawing/2014/main" xmlns="" id="{ABA9E37F-E8D3-A441-92D6-52FC2A1381BB}"/>
              </a:ext>
            </a:extLst>
          </p:cNvPr>
          <p:cNvSpPr/>
          <p:nvPr/>
        </p:nvSpPr>
        <p:spPr>
          <a:xfrm>
            <a:off x="3484149" y="3187588"/>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5"/>
            <a:srcRect/>
            <a:stretch>
              <a:fillRect/>
            </a:stretch>
          </a:blipFill>
        </p:spPr>
        <p:txBody>
          <a:bodyPr wrap="square" lIns="0" tIns="0" rIns="0" bIns="0" rtlCol="0"/>
          <a:lstStyle/>
          <a:p>
            <a:endParaRPr sz="2400"/>
          </a:p>
        </p:txBody>
      </p:sp>
      <p:sp>
        <p:nvSpPr>
          <p:cNvPr id="93" name="object 7">
            <a:extLst>
              <a:ext uri="{FF2B5EF4-FFF2-40B4-BE49-F238E27FC236}">
                <a16:creationId xmlns:a16="http://schemas.microsoft.com/office/drawing/2014/main" xmlns="" id="{E7B552ED-CE8C-7E49-8F59-C83C60D7A02D}"/>
              </a:ext>
            </a:extLst>
          </p:cNvPr>
          <p:cNvSpPr/>
          <p:nvPr/>
        </p:nvSpPr>
        <p:spPr>
          <a:xfrm>
            <a:off x="1905321" y="4980770"/>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6"/>
            <a:srcRect/>
            <a:stretch>
              <a:fillRect/>
            </a:stretch>
          </a:blipFill>
        </p:spPr>
        <p:txBody>
          <a:bodyPr wrap="square" lIns="0" tIns="0" rIns="0" bIns="0" rtlCol="0"/>
          <a:lstStyle/>
          <a:p>
            <a:endParaRPr sz="2400" dirty="0"/>
          </a:p>
        </p:txBody>
      </p:sp>
      <p:sp>
        <p:nvSpPr>
          <p:cNvPr id="94" name="object 7">
            <a:extLst>
              <a:ext uri="{FF2B5EF4-FFF2-40B4-BE49-F238E27FC236}">
                <a16:creationId xmlns:a16="http://schemas.microsoft.com/office/drawing/2014/main" xmlns="" id="{5A3EC244-4013-414A-BE1C-94CD31E0D6FB}"/>
              </a:ext>
            </a:extLst>
          </p:cNvPr>
          <p:cNvSpPr/>
          <p:nvPr/>
        </p:nvSpPr>
        <p:spPr>
          <a:xfrm>
            <a:off x="2276516" y="3989355"/>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7" cstate="print"/>
            <a:srcRect/>
            <a:stretch>
              <a:fillRect/>
            </a:stretch>
          </a:blipFill>
        </p:spPr>
        <p:txBody>
          <a:bodyPr wrap="square" lIns="0" tIns="0" rIns="0" bIns="0" rtlCol="0"/>
          <a:lstStyle/>
          <a:p>
            <a:endParaRPr sz="2400"/>
          </a:p>
        </p:txBody>
      </p:sp>
      <p:sp>
        <p:nvSpPr>
          <p:cNvPr id="95" name="object 4">
            <a:extLst>
              <a:ext uri="{FF2B5EF4-FFF2-40B4-BE49-F238E27FC236}">
                <a16:creationId xmlns:a16="http://schemas.microsoft.com/office/drawing/2014/main" xmlns="" id="{C529CFF5-CDC6-DE4B-A73C-EDDEAF455B9E}"/>
              </a:ext>
            </a:extLst>
          </p:cNvPr>
          <p:cNvSpPr/>
          <p:nvPr/>
        </p:nvSpPr>
        <p:spPr>
          <a:xfrm>
            <a:off x="6092328" y="4588459"/>
            <a:ext cx="57573" cy="0"/>
          </a:xfrm>
          <a:custGeom>
            <a:avLst/>
            <a:gdLst/>
            <a:ahLst/>
            <a:cxnLst/>
            <a:rect l="l" t="t" r="r" b="b"/>
            <a:pathLst>
              <a:path w="43179">
                <a:moveTo>
                  <a:pt x="0" y="0"/>
                </a:moveTo>
                <a:lnTo>
                  <a:pt x="42999" y="0"/>
                </a:lnTo>
              </a:path>
            </a:pathLst>
          </a:custGeom>
          <a:ln w="20149">
            <a:solidFill>
              <a:srgbClr val="000000"/>
            </a:solidFill>
          </a:ln>
        </p:spPr>
        <p:txBody>
          <a:bodyPr wrap="square" lIns="0" tIns="0" rIns="0" bIns="0" rtlCol="0"/>
          <a:lstStyle/>
          <a:p>
            <a:endParaRPr sz="2400"/>
          </a:p>
        </p:txBody>
      </p:sp>
      <p:sp>
        <p:nvSpPr>
          <p:cNvPr id="96" name="object 5">
            <a:extLst>
              <a:ext uri="{FF2B5EF4-FFF2-40B4-BE49-F238E27FC236}">
                <a16:creationId xmlns:a16="http://schemas.microsoft.com/office/drawing/2014/main" xmlns="" id="{03B428DB-DDA8-384A-ABEA-F9E34F19D632}"/>
              </a:ext>
            </a:extLst>
          </p:cNvPr>
          <p:cNvSpPr/>
          <p:nvPr/>
        </p:nvSpPr>
        <p:spPr>
          <a:xfrm>
            <a:off x="5976806" y="4523994"/>
            <a:ext cx="129540" cy="129540"/>
          </a:xfrm>
          <a:custGeom>
            <a:avLst/>
            <a:gdLst/>
            <a:ahLst/>
            <a:cxnLst/>
            <a:rect l="l" t="t" r="r" b="b"/>
            <a:pathLst>
              <a:path w="97154" h="97154">
                <a:moveTo>
                  <a:pt x="96723" y="0"/>
                </a:moveTo>
                <a:lnTo>
                  <a:pt x="0" y="48348"/>
                </a:lnTo>
                <a:lnTo>
                  <a:pt x="96723" y="96710"/>
                </a:lnTo>
                <a:lnTo>
                  <a:pt x="96723" y="0"/>
                </a:lnTo>
                <a:close/>
              </a:path>
            </a:pathLst>
          </a:custGeom>
          <a:solidFill>
            <a:srgbClr val="000000"/>
          </a:solidFill>
        </p:spPr>
        <p:txBody>
          <a:bodyPr wrap="square" lIns="0" tIns="0" rIns="0" bIns="0" rtlCol="0"/>
          <a:lstStyle/>
          <a:p>
            <a:endParaRPr sz="2400"/>
          </a:p>
        </p:txBody>
      </p:sp>
      <p:sp>
        <p:nvSpPr>
          <p:cNvPr id="97" name="object 6">
            <a:extLst>
              <a:ext uri="{FF2B5EF4-FFF2-40B4-BE49-F238E27FC236}">
                <a16:creationId xmlns:a16="http://schemas.microsoft.com/office/drawing/2014/main" xmlns="" id="{81E9EDD2-E650-424A-82BC-A9C69C83F7F0}"/>
              </a:ext>
            </a:extLst>
          </p:cNvPr>
          <p:cNvSpPr/>
          <p:nvPr/>
        </p:nvSpPr>
        <p:spPr>
          <a:xfrm>
            <a:off x="6149662" y="4184057"/>
            <a:ext cx="876300" cy="796713"/>
          </a:xfrm>
          <a:custGeom>
            <a:avLst/>
            <a:gdLst/>
            <a:ahLst/>
            <a:cxnLst/>
            <a:rect l="l" t="t" r="r" b="b"/>
            <a:pathLst>
              <a:path w="657225" h="597535">
                <a:moveTo>
                  <a:pt x="0" y="0"/>
                </a:moveTo>
                <a:lnTo>
                  <a:pt x="657212" y="0"/>
                </a:lnTo>
                <a:lnTo>
                  <a:pt x="657212" y="597141"/>
                </a:lnTo>
                <a:lnTo>
                  <a:pt x="0" y="597141"/>
                </a:lnTo>
                <a:lnTo>
                  <a:pt x="0" y="0"/>
                </a:lnTo>
                <a:close/>
              </a:path>
            </a:pathLst>
          </a:custGeom>
          <a:solidFill>
            <a:srgbClr val="DCDEE0"/>
          </a:solidFill>
        </p:spPr>
        <p:txBody>
          <a:bodyPr wrap="square" lIns="0" tIns="0" rIns="0" bIns="0" rtlCol="0"/>
          <a:lstStyle/>
          <a:p>
            <a:endParaRPr sz="2400"/>
          </a:p>
        </p:txBody>
      </p:sp>
      <p:sp>
        <p:nvSpPr>
          <p:cNvPr id="98" name="object 7">
            <a:extLst>
              <a:ext uri="{FF2B5EF4-FFF2-40B4-BE49-F238E27FC236}">
                <a16:creationId xmlns:a16="http://schemas.microsoft.com/office/drawing/2014/main" xmlns="" id="{1AEA5FAD-424E-D44D-9658-143AE2EBF320}"/>
              </a:ext>
            </a:extLst>
          </p:cNvPr>
          <p:cNvSpPr/>
          <p:nvPr/>
        </p:nvSpPr>
        <p:spPr>
          <a:xfrm>
            <a:off x="6149662" y="4184057"/>
            <a:ext cx="876300" cy="796713"/>
          </a:xfrm>
          <a:custGeom>
            <a:avLst/>
            <a:gdLst/>
            <a:ahLst/>
            <a:cxnLst/>
            <a:rect l="l" t="t" r="r" b="b"/>
            <a:pathLst>
              <a:path w="657225" h="597535">
                <a:moveTo>
                  <a:pt x="0" y="0"/>
                </a:moveTo>
                <a:lnTo>
                  <a:pt x="657212" y="0"/>
                </a:lnTo>
                <a:lnTo>
                  <a:pt x="657212" y="597138"/>
                </a:lnTo>
                <a:lnTo>
                  <a:pt x="0" y="597138"/>
                </a:lnTo>
                <a:lnTo>
                  <a:pt x="0" y="0"/>
                </a:lnTo>
                <a:close/>
              </a:path>
            </a:pathLst>
          </a:custGeom>
          <a:ln w="3175">
            <a:solidFill>
              <a:srgbClr val="53585F"/>
            </a:solidFill>
          </a:ln>
        </p:spPr>
        <p:txBody>
          <a:bodyPr wrap="square" lIns="0" tIns="0" rIns="0" bIns="0" rtlCol="0"/>
          <a:lstStyle/>
          <a:p>
            <a:endParaRPr sz="2400"/>
          </a:p>
        </p:txBody>
      </p:sp>
      <p:sp>
        <p:nvSpPr>
          <p:cNvPr id="99" name="object 8">
            <a:extLst>
              <a:ext uri="{FF2B5EF4-FFF2-40B4-BE49-F238E27FC236}">
                <a16:creationId xmlns:a16="http://schemas.microsoft.com/office/drawing/2014/main" xmlns="" id="{E502785B-EC68-AB46-9A33-04B7FC07266E}"/>
              </a:ext>
            </a:extLst>
          </p:cNvPr>
          <p:cNvSpPr/>
          <p:nvPr/>
        </p:nvSpPr>
        <p:spPr>
          <a:xfrm>
            <a:off x="3415185" y="4878717"/>
            <a:ext cx="703580" cy="451273"/>
          </a:xfrm>
          <a:custGeom>
            <a:avLst/>
            <a:gdLst/>
            <a:ahLst/>
            <a:cxnLst/>
            <a:rect l="l" t="t" r="r" b="b"/>
            <a:pathLst>
              <a:path w="527685" h="338454">
                <a:moveTo>
                  <a:pt x="0" y="329826"/>
                </a:moveTo>
                <a:lnTo>
                  <a:pt x="521865" y="0"/>
                </a:lnTo>
                <a:lnTo>
                  <a:pt x="527248" y="8516"/>
                </a:lnTo>
                <a:lnTo>
                  <a:pt x="5382" y="338343"/>
                </a:lnTo>
                <a:lnTo>
                  <a:pt x="0" y="329826"/>
                </a:lnTo>
                <a:close/>
              </a:path>
            </a:pathLst>
          </a:custGeom>
          <a:solidFill>
            <a:srgbClr val="53585F"/>
          </a:solidFill>
        </p:spPr>
        <p:txBody>
          <a:bodyPr wrap="square" lIns="0" tIns="0" rIns="0" bIns="0" rtlCol="0"/>
          <a:lstStyle/>
          <a:p>
            <a:endParaRPr sz="2400"/>
          </a:p>
        </p:txBody>
      </p:sp>
      <p:sp>
        <p:nvSpPr>
          <p:cNvPr id="100" name="object 9">
            <a:extLst>
              <a:ext uri="{FF2B5EF4-FFF2-40B4-BE49-F238E27FC236}">
                <a16:creationId xmlns:a16="http://schemas.microsoft.com/office/drawing/2014/main" xmlns="" id="{31754BD3-6145-0F4B-956A-DB35CC39D018}"/>
              </a:ext>
            </a:extLst>
          </p:cNvPr>
          <p:cNvSpPr/>
          <p:nvPr/>
        </p:nvSpPr>
        <p:spPr>
          <a:xfrm>
            <a:off x="7122871" y="4527567"/>
            <a:ext cx="129540" cy="129540"/>
          </a:xfrm>
          <a:custGeom>
            <a:avLst/>
            <a:gdLst/>
            <a:ahLst/>
            <a:cxnLst/>
            <a:rect l="l" t="t" r="r" b="b"/>
            <a:pathLst>
              <a:path w="97154" h="97154">
                <a:moveTo>
                  <a:pt x="96723" y="0"/>
                </a:moveTo>
                <a:lnTo>
                  <a:pt x="0" y="48348"/>
                </a:lnTo>
                <a:lnTo>
                  <a:pt x="96723" y="96710"/>
                </a:lnTo>
                <a:lnTo>
                  <a:pt x="96723" y="0"/>
                </a:lnTo>
                <a:close/>
              </a:path>
            </a:pathLst>
          </a:custGeom>
          <a:solidFill>
            <a:srgbClr val="53585F"/>
          </a:solidFill>
        </p:spPr>
        <p:txBody>
          <a:bodyPr wrap="square" lIns="0" tIns="0" rIns="0" bIns="0" rtlCol="0"/>
          <a:lstStyle/>
          <a:p>
            <a:endParaRPr sz="2400"/>
          </a:p>
        </p:txBody>
      </p:sp>
      <p:sp>
        <p:nvSpPr>
          <p:cNvPr id="101" name="object 10">
            <a:extLst>
              <a:ext uri="{FF2B5EF4-FFF2-40B4-BE49-F238E27FC236}">
                <a16:creationId xmlns:a16="http://schemas.microsoft.com/office/drawing/2014/main" xmlns="" id="{B214EE2A-06E5-3445-BCD7-040D3B19BC64}"/>
              </a:ext>
            </a:extLst>
          </p:cNvPr>
          <p:cNvSpPr/>
          <p:nvPr/>
        </p:nvSpPr>
        <p:spPr>
          <a:xfrm>
            <a:off x="7227514" y="4802854"/>
            <a:ext cx="906685" cy="746841"/>
          </a:xfrm>
          <a:custGeom>
            <a:avLst/>
            <a:gdLst/>
            <a:ahLst/>
            <a:cxnLst/>
            <a:rect l="l" t="t" r="r" b="b"/>
            <a:pathLst>
              <a:path w="648970" h="546735">
                <a:moveTo>
                  <a:pt x="0" y="0"/>
                </a:moveTo>
                <a:lnTo>
                  <a:pt x="7705" y="6490"/>
                </a:lnTo>
                <a:lnTo>
                  <a:pt x="648731" y="546468"/>
                </a:lnTo>
              </a:path>
            </a:pathLst>
          </a:custGeom>
          <a:ln w="20149">
            <a:solidFill>
              <a:srgbClr val="53585F"/>
            </a:solidFill>
            <a:prstDash val="dash"/>
          </a:ln>
        </p:spPr>
        <p:txBody>
          <a:bodyPr wrap="square" lIns="0" tIns="0" rIns="0" bIns="0" rtlCol="0"/>
          <a:lstStyle/>
          <a:p>
            <a:endParaRPr sz="2400"/>
          </a:p>
        </p:txBody>
      </p:sp>
      <p:sp>
        <p:nvSpPr>
          <p:cNvPr id="102" name="object 11">
            <a:extLst>
              <a:ext uri="{FF2B5EF4-FFF2-40B4-BE49-F238E27FC236}">
                <a16:creationId xmlns:a16="http://schemas.microsoft.com/office/drawing/2014/main" xmlns="" id="{44BEF29C-1E39-A740-9306-100ECD82A17F}"/>
              </a:ext>
            </a:extLst>
          </p:cNvPr>
          <p:cNvSpPr/>
          <p:nvPr/>
        </p:nvSpPr>
        <p:spPr>
          <a:xfrm>
            <a:off x="7139160" y="4728430"/>
            <a:ext cx="140547" cy="132927"/>
          </a:xfrm>
          <a:custGeom>
            <a:avLst/>
            <a:gdLst/>
            <a:ahLst/>
            <a:cxnLst/>
            <a:rect l="l" t="t" r="r" b="b"/>
            <a:pathLst>
              <a:path w="105410" h="99695">
                <a:moveTo>
                  <a:pt x="0" y="0"/>
                </a:moveTo>
                <a:lnTo>
                  <a:pt x="42811" y="99288"/>
                </a:lnTo>
                <a:lnTo>
                  <a:pt x="105117" y="25323"/>
                </a:lnTo>
                <a:lnTo>
                  <a:pt x="0" y="0"/>
                </a:lnTo>
                <a:close/>
              </a:path>
            </a:pathLst>
          </a:custGeom>
          <a:solidFill>
            <a:srgbClr val="53585F"/>
          </a:solidFill>
        </p:spPr>
        <p:txBody>
          <a:bodyPr wrap="square" lIns="0" tIns="0" rIns="0" bIns="0" rtlCol="0"/>
          <a:lstStyle/>
          <a:p>
            <a:endParaRPr sz="2400"/>
          </a:p>
        </p:txBody>
      </p:sp>
      <p:sp>
        <p:nvSpPr>
          <p:cNvPr id="103" name="object 12">
            <a:extLst>
              <a:ext uri="{FF2B5EF4-FFF2-40B4-BE49-F238E27FC236}">
                <a16:creationId xmlns:a16="http://schemas.microsoft.com/office/drawing/2014/main" xmlns="" id="{2030643C-0ABB-1545-8D18-FA8A94FF039A}"/>
              </a:ext>
            </a:extLst>
          </p:cNvPr>
          <p:cNvSpPr/>
          <p:nvPr/>
        </p:nvSpPr>
        <p:spPr>
          <a:xfrm>
            <a:off x="7229868" y="3594615"/>
            <a:ext cx="964353" cy="760307"/>
          </a:xfrm>
          <a:custGeom>
            <a:avLst/>
            <a:gdLst/>
            <a:ahLst/>
            <a:cxnLst/>
            <a:rect l="l" t="t" r="r" b="b"/>
            <a:pathLst>
              <a:path w="723264" h="570229">
                <a:moveTo>
                  <a:pt x="0" y="570025"/>
                </a:moveTo>
                <a:lnTo>
                  <a:pt x="7910" y="563787"/>
                </a:lnTo>
                <a:lnTo>
                  <a:pt x="722769" y="0"/>
                </a:lnTo>
              </a:path>
            </a:pathLst>
          </a:custGeom>
          <a:ln w="20149">
            <a:solidFill>
              <a:srgbClr val="53585F"/>
            </a:solidFill>
            <a:prstDash val="dash"/>
          </a:ln>
        </p:spPr>
        <p:txBody>
          <a:bodyPr wrap="square" lIns="0" tIns="0" rIns="0" bIns="0" rtlCol="0"/>
          <a:lstStyle/>
          <a:p>
            <a:endParaRPr sz="2400"/>
          </a:p>
        </p:txBody>
      </p:sp>
      <p:sp>
        <p:nvSpPr>
          <p:cNvPr id="104" name="object 13">
            <a:extLst>
              <a:ext uri="{FF2B5EF4-FFF2-40B4-BE49-F238E27FC236}">
                <a16:creationId xmlns:a16="http://schemas.microsoft.com/office/drawing/2014/main" xmlns="" id="{EC0689F6-95FB-364E-9EEB-3B55BA332D58}"/>
              </a:ext>
            </a:extLst>
          </p:cNvPr>
          <p:cNvSpPr/>
          <p:nvPr/>
        </p:nvSpPr>
        <p:spPr>
          <a:xfrm>
            <a:off x="7139161" y="4295700"/>
            <a:ext cx="141393" cy="131233"/>
          </a:xfrm>
          <a:custGeom>
            <a:avLst/>
            <a:gdLst/>
            <a:ahLst/>
            <a:cxnLst/>
            <a:rect l="l" t="t" r="r" b="b"/>
            <a:pathLst>
              <a:path w="106045" h="98425">
                <a:moveTo>
                  <a:pt x="45986" y="0"/>
                </a:moveTo>
                <a:lnTo>
                  <a:pt x="0" y="97866"/>
                </a:lnTo>
                <a:lnTo>
                  <a:pt x="105879" y="75946"/>
                </a:lnTo>
                <a:lnTo>
                  <a:pt x="45986" y="0"/>
                </a:lnTo>
                <a:close/>
              </a:path>
            </a:pathLst>
          </a:custGeom>
          <a:solidFill>
            <a:srgbClr val="53585F"/>
          </a:solidFill>
        </p:spPr>
        <p:txBody>
          <a:bodyPr wrap="square" lIns="0" tIns="0" rIns="0" bIns="0" rtlCol="0"/>
          <a:lstStyle/>
          <a:p>
            <a:endParaRPr sz="2400"/>
          </a:p>
        </p:txBody>
      </p:sp>
      <p:sp>
        <p:nvSpPr>
          <p:cNvPr id="105" name="object 14">
            <a:extLst>
              <a:ext uri="{FF2B5EF4-FFF2-40B4-BE49-F238E27FC236}">
                <a16:creationId xmlns:a16="http://schemas.microsoft.com/office/drawing/2014/main" xmlns="" id="{8C694BF9-5A5A-A64A-BEA2-08550007F762}"/>
              </a:ext>
            </a:extLst>
          </p:cNvPr>
          <p:cNvSpPr/>
          <p:nvPr/>
        </p:nvSpPr>
        <p:spPr>
          <a:xfrm>
            <a:off x="8674778" y="3127401"/>
            <a:ext cx="393700" cy="414020"/>
          </a:xfrm>
          <a:custGeom>
            <a:avLst/>
            <a:gdLst/>
            <a:ahLst/>
            <a:cxnLst/>
            <a:rect l="l" t="t" r="r" b="b"/>
            <a:pathLst>
              <a:path w="295275" h="310514">
                <a:moveTo>
                  <a:pt x="224256" y="0"/>
                </a:moveTo>
                <a:lnTo>
                  <a:pt x="0" y="64312"/>
                </a:lnTo>
                <a:lnTo>
                  <a:pt x="70548" y="310311"/>
                </a:lnTo>
                <a:lnTo>
                  <a:pt x="294805" y="246011"/>
                </a:lnTo>
                <a:lnTo>
                  <a:pt x="224256" y="0"/>
                </a:lnTo>
                <a:close/>
              </a:path>
            </a:pathLst>
          </a:custGeom>
          <a:solidFill>
            <a:srgbClr val="53585F"/>
          </a:solidFill>
        </p:spPr>
        <p:txBody>
          <a:bodyPr wrap="square" lIns="0" tIns="0" rIns="0" bIns="0" rtlCol="0"/>
          <a:lstStyle/>
          <a:p>
            <a:endParaRPr sz="2400"/>
          </a:p>
        </p:txBody>
      </p:sp>
      <p:sp>
        <p:nvSpPr>
          <p:cNvPr id="106" name="object 15">
            <a:extLst>
              <a:ext uri="{FF2B5EF4-FFF2-40B4-BE49-F238E27FC236}">
                <a16:creationId xmlns:a16="http://schemas.microsoft.com/office/drawing/2014/main" xmlns="" id="{2363279F-9CC3-C24A-AB19-C3186D59CD8F}"/>
              </a:ext>
            </a:extLst>
          </p:cNvPr>
          <p:cNvSpPr/>
          <p:nvPr/>
        </p:nvSpPr>
        <p:spPr>
          <a:xfrm>
            <a:off x="8674778" y="3127411"/>
            <a:ext cx="393700" cy="414020"/>
          </a:xfrm>
          <a:custGeom>
            <a:avLst/>
            <a:gdLst/>
            <a:ahLst/>
            <a:cxnLst/>
            <a:rect l="l" t="t" r="r" b="b"/>
            <a:pathLst>
              <a:path w="295275" h="310514">
                <a:moveTo>
                  <a:pt x="0" y="64304"/>
                </a:moveTo>
                <a:lnTo>
                  <a:pt x="224256" y="0"/>
                </a:lnTo>
                <a:lnTo>
                  <a:pt x="294795" y="245998"/>
                </a:lnTo>
                <a:lnTo>
                  <a:pt x="70538" y="310303"/>
                </a:lnTo>
                <a:lnTo>
                  <a:pt x="0" y="64304"/>
                </a:lnTo>
              </a:path>
            </a:pathLst>
          </a:custGeom>
          <a:ln w="3175">
            <a:solidFill>
              <a:srgbClr val="53585F"/>
            </a:solidFill>
          </a:ln>
        </p:spPr>
        <p:txBody>
          <a:bodyPr wrap="square" lIns="0" tIns="0" rIns="0" bIns="0" rtlCol="0"/>
          <a:lstStyle/>
          <a:p>
            <a:endParaRPr sz="2400"/>
          </a:p>
        </p:txBody>
      </p:sp>
      <p:sp>
        <p:nvSpPr>
          <p:cNvPr id="107" name="object 16">
            <a:extLst>
              <a:ext uri="{FF2B5EF4-FFF2-40B4-BE49-F238E27FC236}">
                <a16:creationId xmlns:a16="http://schemas.microsoft.com/office/drawing/2014/main" xmlns="" id="{E508CF05-CC1C-7F4D-BAC6-6A1DD68A55DE}"/>
              </a:ext>
            </a:extLst>
          </p:cNvPr>
          <p:cNvSpPr/>
          <p:nvPr/>
        </p:nvSpPr>
        <p:spPr>
          <a:xfrm>
            <a:off x="9107176" y="2934371"/>
            <a:ext cx="751840" cy="291253"/>
          </a:xfrm>
          <a:custGeom>
            <a:avLst/>
            <a:gdLst/>
            <a:ahLst/>
            <a:cxnLst/>
            <a:rect l="l" t="t" r="r" b="b"/>
            <a:pathLst>
              <a:path w="563879" h="218439">
                <a:moveTo>
                  <a:pt x="0" y="217982"/>
                </a:moveTo>
                <a:lnTo>
                  <a:pt x="4698" y="216165"/>
                </a:lnTo>
                <a:lnTo>
                  <a:pt x="563781" y="0"/>
                </a:lnTo>
              </a:path>
            </a:pathLst>
          </a:custGeom>
          <a:ln w="10074">
            <a:solidFill>
              <a:srgbClr val="53585F"/>
            </a:solidFill>
            <a:prstDash val="sysDot"/>
          </a:ln>
        </p:spPr>
        <p:txBody>
          <a:bodyPr wrap="square" lIns="0" tIns="0" rIns="0" bIns="0" rtlCol="0"/>
          <a:lstStyle/>
          <a:p>
            <a:endParaRPr sz="2400"/>
          </a:p>
        </p:txBody>
      </p:sp>
      <p:sp>
        <p:nvSpPr>
          <p:cNvPr id="108" name="object 17">
            <a:extLst>
              <a:ext uri="{FF2B5EF4-FFF2-40B4-BE49-F238E27FC236}">
                <a16:creationId xmlns:a16="http://schemas.microsoft.com/office/drawing/2014/main" xmlns="" id="{C3ABC0FD-E64A-CC4C-B197-A2D8F81C35FA}"/>
              </a:ext>
            </a:extLst>
          </p:cNvPr>
          <p:cNvSpPr/>
          <p:nvPr/>
        </p:nvSpPr>
        <p:spPr>
          <a:xfrm>
            <a:off x="9038268" y="3184990"/>
            <a:ext cx="89747" cy="75353"/>
          </a:xfrm>
          <a:custGeom>
            <a:avLst/>
            <a:gdLst/>
            <a:ahLst/>
            <a:cxnLst/>
            <a:rect l="l" t="t" r="r" b="b"/>
            <a:pathLst>
              <a:path w="67310" h="56514">
                <a:moveTo>
                  <a:pt x="45478" y="0"/>
                </a:moveTo>
                <a:lnTo>
                  <a:pt x="0" y="49999"/>
                </a:lnTo>
                <a:lnTo>
                  <a:pt x="67284" y="56387"/>
                </a:lnTo>
                <a:lnTo>
                  <a:pt x="45478" y="0"/>
                </a:lnTo>
                <a:close/>
              </a:path>
            </a:pathLst>
          </a:custGeom>
          <a:solidFill>
            <a:srgbClr val="53585F"/>
          </a:solidFill>
        </p:spPr>
        <p:txBody>
          <a:bodyPr wrap="square" lIns="0" tIns="0" rIns="0" bIns="0" rtlCol="0"/>
          <a:lstStyle/>
          <a:p>
            <a:endParaRPr sz="2400"/>
          </a:p>
        </p:txBody>
      </p:sp>
      <p:sp>
        <p:nvSpPr>
          <p:cNvPr id="109" name="object 18">
            <a:extLst>
              <a:ext uri="{FF2B5EF4-FFF2-40B4-BE49-F238E27FC236}">
                <a16:creationId xmlns:a16="http://schemas.microsoft.com/office/drawing/2014/main" xmlns="" id="{9BD5EA09-8286-5E43-A290-9D71D73FE13B}"/>
              </a:ext>
            </a:extLst>
          </p:cNvPr>
          <p:cNvSpPr/>
          <p:nvPr/>
        </p:nvSpPr>
        <p:spPr>
          <a:xfrm>
            <a:off x="8645581" y="3383635"/>
            <a:ext cx="78740" cy="25400"/>
          </a:xfrm>
          <a:custGeom>
            <a:avLst/>
            <a:gdLst/>
            <a:ahLst/>
            <a:cxnLst/>
            <a:rect l="l" t="t" r="r" b="b"/>
            <a:pathLst>
              <a:path w="59054" h="19050">
                <a:moveTo>
                  <a:pt x="58561" y="0"/>
                </a:moveTo>
                <a:lnTo>
                  <a:pt x="9587" y="15811"/>
                </a:lnTo>
                <a:lnTo>
                  <a:pt x="0" y="18907"/>
                </a:lnTo>
              </a:path>
            </a:pathLst>
          </a:custGeom>
          <a:ln w="20149">
            <a:solidFill>
              <a:srgbClr val="000000"/>
            </a:solidFill>
          </a:ln>
        </p:spPr>
        <p:txBody>
          <a:bodyPr wrap="square" lIns="0" tIns="0" rIns="0" bIns="0" rtlCol="0"/>
          <a:lstStyle/>
          <a:p>
            <a:endParaRPr sz="2400"/>
          </a:p>
        </p:txBody>
      </p:sp>
      <p:sp>
        <p:nvSpPr>
          <p:cNvPr id="110" name="object 19">
            <a:extLst>
              <a:ext uri="{FF2B5EF4-FFF2-40B4-BE49-F238E27FC236}">
                <a16:creationId xmlns:a16="http://schemas.microsoft.com/office/drawing/2014/main" xmlns="" id="{061B74B8-64E6-D64B-A232-D7044BFD29DD}"/>
              </a:ext>
            </a:extLst>
          </p:cNvPr>
          <p:cNvSpPr/>
          <p:nvPr/>
        </p:nvSpPr>
        <p:spPr>
          <a:xfrm>
            <a:off x="8535652" y="3343351"/>
            <a:ext cx="143085" cy="122767"/>
          </a:xfrm>
          <a:custGeom>
            <a:avLst/>
            <a:gdLst/>
            <a:ahLst/>
            <a:cxnLst/>
            <a:rect l="l" t="t" r="r" b="b"/>
            <a:pathLst>
              <a:path w="107314" h="92075">
                <a:moveTo>
                  <a:pt x="77177" y="0"/>
                </a:moveTo>
                <a:lnTo>
                  <a:pt x="0" y="75742"/>
                </a:lnTo>
                <a:lnTo>
                  <a:pt x="106895" y="92036"/>
                </a:lnTo>
                <a:lnTo>
                  <a:pt x="77177" y="0"/>
                </a:lnTo>
                <a:close/>
              </a:path>
            </a:pathLst>
          </a:custGeom>
          <a:solidFill>
            <a:srgbClr val="000000"/>
          </a:solidFill>
        </p:spPr>
        <p:txBody>
          <a:bodyPr wrap="square" lIns="0" tIns="0" rIns="0" bIns="0" rtlCol="0"/>
          <a:lstStyle/>
          <a:p>
            <a:endParaRPr sz="2400"/>
          </a:p>
        </p:txBody>
      </p:sp>
      <p:sp>
        <p:nvSpPr>
          <p:cNvPr id="111" name="object 20">
            <a:extLst>
              <a:ext uri="{FF2B5EF4-FFF2-40B4-BE49-F238E27FC236}">
                <a16:creationId xmlns:a16="http://schemas.microsoft.com/office/drawing/2014/main" xmlns="" id="{DE1D936E-0AC2-8343-BF74-BCF6DC830AF0}"/>
              </a:ext>
            </a:extLst>
          </p:cNvPr>
          <p:cNvSpPr/>
          <p:nvPr/>
        </p:nvSpPr>
        <p:spPr>
          <a:xfrm>
            <a:off x="8704444" y="4339048"/>
            <a:ext cx="323427" cy="352213"/>
          </a:xfrm>
          <a:custGeom>
            <a:avLst/>
            <a:gdLst/>
            <a:ahLst/>
            <a:cxnLst/>
            <a:rect l="l" t="t" r="r" b="b"/>
            <a:pathLst>
              <a:path w="242570" h="264160">
                <a:moveTo>
                  <a:pt x="233146" y="0"/>
                </a:moveTo>
                <a:lnTo>
                  <a:pt x="0" y="8140"/>
                </a:lnTo>
                <a:lnTo>
                  <a:pt x="8928" y="263893"/>
                </a:lnTo>
                <a:lnTo>
                  <a:pt x="242087" y="255752"/>
                </a:lnTo>
                <a:lnTo>
                  <a:pt x="233146" y="0"/>
                </a:lnTo>
                <a:close/>
              </a:path>
            </a:pathLst>
          </a:custGeom>
          <a:solidFill>
            <a:srgbClr val="53585F"/>
          </a:solidFill>
        </p:spPr>
        <p:txBody>
          <a:bodyPr wrap="square" lIns="0" tIns="0" rIns="0" bIns="0" rtlCol="0"/>
          <a:lstStyle/>
          <a:p>
            <a:endParaRPr sz="2400"/>
          </a:p>
        </p:txBody>
      </p:sp>
      <p:sp>
        <p:nvSpPr>
          <p:cNvPr id="112" name="object 21">
            <a:extLst>
              <a:ext uri="{FF2B5EF4-FFF2-40B4-BE49-F238E27FC236}">
                <a16:creationId xmlns:a16="http://schemas.microsoft.com/office/drawing/2014/main" xmlns="" id="{19D35896-A8C3-EA40-88B5-D552C870079E}"/>
              </a:ext>
            </a:extLst>
          </p:cNvPr>
          <p:cNvSpPr/>
          <p:nvPr/>
        </p:nvSpPr>
        <p:spPr>
          <a:xfrm>
            <a:off x="8704444" y="4339047"/>
            <a:ext cx="323427" cy="352213"/>
          </a:xfrm>
          <a:custGeom>
            <a:avLst/>
            <a:gdLst/>
            <a:ahLst/>
            <a:cxnLst/>
            <a:rect l="l" t="t" r="r" b="b"/>
            <a:pathLst>
              <a:path w="242570" h="264160">
                <a:moveTo>
                  <a:pt x="0" y="8141"/>
                </a:moveTo>
                <a:lnTo>
                  <a:pt x="233150" y="0"/>
                </a:lnTo>
                <a:lnTo>
                  <a:pt x="242081" y="255756"/>
                </a:lnTo>
                <a:lnTo>
                  <a:pt x="8931" y="263898"/>
                </a:lnTo>
                <a:lnTo>
                  <a:pt x="0" y="8141"/>
                </a:lnTo>
              </a:path>
            </a:pathLst>
          </a:custGeom>
          <a:ln w="3175">
            <a:solidFill>
              <a:srgbClr val="53585F"/>
            </a:solidFill>
          </a:ln>
        </p:spPr>
        <p:txBody>
          <a:bodyPr wrap="square" lIns="0" tIns="0" rIns="0" bIns="0" rtlCol="0"/>
          <a:lstStyle/>
          <a:p>
            <a:endParaRPr sz="2400"/>
          </a:p>
        </p:txBody>
      </p:sp>
      <p:sp>
        <p:nvSpPr>
          <p:cNvPr id="113" name="object 22">
            <a:extLst>
              <a:ext uri="{FF2B5EF4-FFF2-40B4-BE49-F238E27FC236}">
                <a16:creationId xmlns:a16="http://schemas.microsoft.com/office/drawing/2014/main" xmlns="" id="{FB0A77C1-1DD6-EE4C-A57C-E209FE5B6CCF}"/>
              </a:ext>
            </a:extLst>
          </p:cNvPr>
          <p:cNvSpPr/>
          <p:nvPr/>
        </p:nvSpPr>
        <p:spPr>
          <a:xfrm>
            <a:off x="8628780" y="4527143"/>
            <a:ext cx="82125" cy="5927"/>
          </a:xfrm>
          <a:custGeom>
            <a:avLst/>
            <a:gdLst/>
            <a:ahLst/>
            <a:cxnLst/>
            <a:rect l="l" t="t" r="r" b="b"/>
            <a:pathLst>
              <a:path w="61595" h="4445">
                <a:moveTo>
                  <a:pt x="61396" y="0"/>
                </a:moveTo>
                <a:lnTo>
                  <a:pt x="10051" y="3494"/>
                </a:lnTo>
                <a:lnTo>
                  <a:pt x="0" y="4178"/>
                </a:lnTo>
              </a:path>
            </a:pathLst>
          </a:custGeom>
          <a:ln w="20149">
            <a:solidFill>
              <a:srgbClr val="000000"/>
            </a:solidFill>
          </a:ln>
        </p:spPr>
        <p:txBody>
          <a:bodyPr wrap="square" lIns="0" tIns="0" rIns="0" bIns="0" rtlCol="0"/>
          <a:lstStyle/>
          <a:p>
            <a:endParaRPr sz="2400"/>
          </a:p>
        </p:txBody>
      </p:sp>
      <p:sp>
        <p:nvSpPr>
          <p:cNvPr id="114" name="object 23">
            <a:extLst>
              <a:ext uri="{FF2B5EF4-FFF2-40B4-BE49-F238E27FC236}">
                <a16:creationId xmlns:a16="http://schemas.microsoft.com/office/drawing/2014/main" xmlns="" id="{8412CC6B-2636-EA40-BAA5-546BFE4EED19}"/>
              </a:ext>
            </a:extLst>
          </p:cNvPr>
          <p:cNvSpPr/>
          <p:nvPr/>
        </p:nvSpPr>
        <p:spPr>
          <a:xfrm>
            <a:off x="8513520" y="4467470"/>
            <a:ext cx="133773" cy="128693"/>
          </a:xfrm>
          <a:custGeom>
            <a:avLst/>
            <a:gdLst/>
            <a:ahLst/>
            <a:cxnLst/>
            <a:rect l="l" t="t" r="r" b="b"/>
            <a:pathLst>
              <a:path w="100329" h="96520">
                <a:moveTo>
                  <a:pt x="93205" y="0"/>
                </a:moveTo>
                <a:lnTo>
                  <a:pt x="0" y="54813"/>
                </a:lnTo>
                <a:lnTo>
                  <a:pt x="99771" y="96494"/>
                </a:lnTo>
                <a:lnTo>
                  <a:pt x="93205" y="0"/>
                </a:lnTo>
                <a:close/>
              </a:path>
            </a:pathLst>
          </a:custGeom>
          <a:solidFill>
            <a:srgbClr val="000000"/>
          </a:solidFill>
        </p:spPr>
        <p:txBody>
          <a:bodyPr wrap="square" lIns="0" tIns="0" rIns="0" bIns="0" rtlCol="0"/>
          <a:lstStyle/>
          <a:p>
            <a:endParaRPr sz="2400"/>
          </a:p>
        </p:txBody>
      </p:sp>
      <p:sp>
        <p:nvSpPr>
          <p:cNvPr id="115" name="object 24">
            <a:extLst>
              <a:ext uri="{FF2B5EF4-FFF2-40B4-BE49-F238E27FC236}">
                <a16:creationId xmlns:a16="http://schemas.microsoft.com/office/drawing/2014/main" xmlns="" id="{60237B2B-1A76-C84C-8B3E-899FBDC54DC7}"/>
              </a:ext>
            </a:extLst>
          </p:cNvPr>
          <p:cNvSpPr/>
          <p:nvPr/>
        </p:nvSpPr>
        <p:spPr>
          <a:xfrm>
            <a:off x="8598442" y="5454203"/>
            <a:ext cx="382693" cy="404707"/>
          </a:xfrm>
          <a:custGeom>
            <a:avLst/>
            <a:gdLst/>
            <a:ahLst/>
            <a:cxnLst/>
            <a:rect l="l" t="t" r="r" b="b"/>
            <a:pathLst>
              <a:path w="287020" h="303529">
                <a:moveTo>
                  <a:pt x="59728" y="0"/>
                </a:moveTo>
                <a:lnTo>
                  <a:pt x="0" y="248845"/>
                </a:lnTo>
                <a:lnTo>
                  <a:pt x="226847" y="303293"/>
                </a:lnTo>
                <a:lnTo>
                  <a:pt x="286575" y="54448"/>
                </a:lnTo>
                <a:lnTo>
                  <a:pt x="59728" y="0"/>
                </a:lnTo>
                <a:close/>
              </a:path>
            </a:pathLst>
          </a:custGeom>
          <a:solidFill>
            <a:srgbClr val="53585F"/>
          </a:solidFill>
        </p:spPr>
        <p:txBody>
          <a:bodyPr wrap="square" lIns="0" tIns="0" rIns="0" bIns="0" rtlCol="0"/>
          <a:lstStyle/>
          <a:p>
            <a:endParaRPr sz="2400"/>
          </a:p>
        </p:txBody>
      </p:sp>
      <p:sp>
        <p:nvSpPr>
          <p:cNvPr id="116" name="object 25">
            <a:extLst>
              <a:ext uri="{FF2B5EF4-FFF2-40B4-BE49-F238E27FC236}">
                <a16:creationId xmlns:a16="http://schemas.microsoft.com/office/drawing/2014/main" xmlns="" id="{266AFD20-7A49-8740-A2D4-7D60B8D3693F}"/>
              </a:ext>
            </a:extLst>
          </p:cNvPr>
          <p:cNvSpPr/>
          <p:nvPr/>
        </p:nvSpPr>
        <p:spPr>
          <a:xfrm>
            <a:off x="8598440" y="5454203"/>
            <a:ext cx="382693" cy="404707"/>
          </a:xfrm>
          <a:custGeom>
            <a:avLst/>
            <a:gdLst/>
            <a:ahLst/>
            <a:cxnLst/>
            <a:rect l="l" t="t" r="r" b="b"/>
            <a:pathLst>
              <a:path w="287020" h="303529">
                <a:moveTo>
                  <a:pt x="59728" y="0"/>
                </a:moveTo>
                <a:lnTo>
                  <a:pt x="286579" y="54449"/>
                </a:lnTo>
                <a:lnTo>
                  <a:pt x="226850" y="303294"/>
                </a:lnTo>
                <a:lnTo>
                  <a:pt x="0" y="248844"/>
                </a:lnTo>
                <a:lnTo>
                  <a:pt x="59728" y="0"/>
                </a:lnTo>
              </a:path>
            </a:pathLst>
          </a:custGeom>
          <a:ln w="3175">
            <a:solidFill>
              <a:srgbClr val="53585F"/>
            </a:solidFill>
          </a:ln>
        </p:spPr>
        <p:txBody>
          <a:bodyPr wrap="square" lIns="0" tIns="0" rIns="0" bIns="0" rtlCol="0"/>
          <a:lstStyle/>
          <a:p>
            <a:endParaRPr sz="2400"/>
          </a:p>
        </p:txBody>
      </p:sp>
      <p:sp>
        <p:nvSpPr>
          <p:cNvPr id="117" name="object 26">
            <a:extLst>
              <a:ext uri="{FF2B5EF4-FFF2-40B4-BE49-F238E27FC236}">
                <a16:creationId xmlns:a16="http://schemas.microsoft.com/office/drawing/2014/main" xmlns="" id="{9C232619-31F7-A949-9E26-4BAAC4B7D004}"/>
              </a:ext>
            </a:extLst>
          </p:cNvPr>
          <p:cNvSpPr/>
          <p:nvPr/>
        </p:nvSpPr>
        <p:spPr>
          <a:xfrm>
            <a:off x="9015307" y="5720368"/>
            <a:ext cx="653627" cy="157480"/>
          </a:xfrm>
          <a:custGeom>
            <a:avLst/>
            <a:gdLst/>
            <a:ahLst/>
            <a:cxnLst/>
            <a:rect l="l" t="t" r="r" b="b"/>
            <a:pathLst>
              <a:path w="490220" h="118110">
                <a:moveTo>
                  <a:pt x="0" y="0"/>
                </a:moveTo>
                <a:lnTo>
                  <a:pt x="4897" y="1177"/>
                </a:lnTo>
                <a:lnTo>
                  <a:pt x="490008" y="117811"/>
                </a:lnTo>
              </a:path>
            </a:pathLst>
          </a:custGeom>
          <a:ln w="10074">
            <a:solidFill>
              <a:srgbClr val="53585F"/>
            </a:solidFill>
            <a:prstDash val="sysDot"/>
          </a:ln>
        </p:spPr>
        <p:txBody>
          <a:bodyPr wrap="square" lIns="0" tIns="0" rIns="0" bIns="0" rtlCol="0"/>
          <a:lstStyle/>
          <a:p>
            <a:endParaRPr sz="2400"/>
          </a:p>
        </p:txBody>
      </p:sp>
      <p:sp>
        <p:nvSpPr>
          <p:cNvPr id="118" name="object 27">
            <a:extLst>
              <a:ext uri="{FF2B5EF4-FFF2-40B4-BE49-F238E27FC236}">
                <a16:creationId xmlns:a16="http://schemas.microsoft.com/office/drawing/2014/main" xmlns="" id="{DBB54DCC-D540-E54A-8027-08EE655ABAC0}"/>
              </a:ext>
            </a:extLst>
          </p:cNvPr>
          <p:cNvSpPr/>
          <p:nvPr/>
        </p:nvSpPr>
        <p:spPr>
          <a:xfrm>
            <a:off x="8943475" y="5682755"/>
            <a:ext cx="88053" cy="78740"/>
          </a:xfrm>
          <a:custGeom>
            <a:avLst/>
            <a:gdLst/>
            <a:ahLst/>
            <a:cxnLst/>
            <a:rect l="l" t="t" r="r" b="b"/>
            <a:pathLst>
              <a:path w="66039" h="59054">
                <a:moveTo>
                  <a:pt x="65849" y="0"/>
                </a:moveTo>
                <a:lnTo>
                  <a:pt x="0" y="15256"/>
                </a:lnTo>
                <a:lnTo>
                  <a:pt x="51714" y="58773"/>
                </a:lnTo>
                <a:lnTo>
                  <a:pt x="65849" y="0"/>
                </a:lnTo>
                <a:close/>
              </a:path>
            </a:pathLst>
          </a:custGeom>
          <a:solidFill>
            <a:srgbClr val="53585F"/>
          </a:solidFill>
        </p:spPr>
        <p:txBody>
          <a:bodyPr wrap="square" lIns="0" tIns="0" rIns="0" bIns="0" rtlCol="0"/>
          <a:lstStyle/>
          <a:p>
            <a:endParaRPr sz="2400"/>
          </a:p>
        </p:txBody>
      </p:sp>
      <p:sp>
        <p:nvSpPr>
          <p:cNvPr id="119" name="object 28">
            <a:extLst>
              <a:ext uri="{FF2B5EF4-FFF2-40B4-BE49-F238E27FC236}">
                <a16:creationId xmlns:a16="http://schemas.microsoft.com/office/drawing/2014/main" xmlns="" id="{C0149798-53C0-9046-9A2C-92054BB93133}"/>
              </a:ext>
            </a:extLst>
          </p:cNvPr>
          <p:cNvSpPr/>
          <p:nvPr/>
        </p:nvSpPr>
        <p:spPr>
          <a:xfrm>
            <a:off x="8556304" y="5610155"/>
            <a:ext cx="80433" cy="16933"/>
          </a:xfrm>
          <a:custGeom>
            <a:avLst/>
            <a:gdLst/>
            <a:ahLst/>
            <a:cxnLst/>
            <a:rect l="l" t="t" r="r" b="b"/>
            <a:pathLst>
              <a:path w="60325" h="12700">
                <a:moveTo>
                  <a:pt x="60280" y="12377"/>
                </a:moveTo>
                <a:lnTo>
                  <a:pt x="9868" y="2026"/>
                </a:lnTo>
                <a:lnTo>
                  <a:pt x="0" y="0"/>
                </a:lnTo>
              </a:path>
            </a:pathLst>
          </a:custGeom>
          <a:ln w="20149">
            <a:solidFill>
              <a:srgbClr val="000000"/>
            </a:solidFill>
          </a:ln>
        </p:spPr>
        <p:txBody>
          <a:bodyPr wrap="square" lIns="0" tIns="0" rIns="0" bIns="0" rtlCol="0"/>
          <a:lstStyle/>
          <a:p>
            <a:endParaRPr sz="2400"/>
          </a:p>
        </p:txBody>
      </p:sp>
      <p:sp>
        <p:nvSpPr>
          <p:cNvPr id="120" name="object 29">
            <a:extLst>
              <a:ext uri="{FF2B5EF4-FFF2-40B4-BE49-F238E27FC236}">
                <a16:creationId xmlns:a16="http://schemas.microsoft.com/office/drawing/2014/main" xmlns="" id="{CF3167BD-4348-CF4C-8C0B-C1743E21607C}"/>
              </a:ext>
            </a:extLst>
          </p:cNvPr>
          <p:cNvSpPr/>
          <p:nvPr/>
        </p:nvSpPr>
        <p:spPr>
          <a:xfrm>
            <a:off x="8443146" y="5549696"/>
            <a:ext cx="139700" cy="127000"/>
          </a:xfrm>
          <a:custGeom>
            <a:avLst/>
            <a:gdLst/>
            <a:ahLst/>
            <a:cxnLst/>
            <a:rect l="l" t="t" r="r" b="b"/>
            <a:pathLst>
              <a:path w="104775" h="95250">
                <a:moveTo>
                  <a:pt x="104470" y="0"/>
                </a:moveTo>
                <a:lnTo>
                  <a:pt x="0" y="27915"/>
                </a:lnTo>
                <a:lnTo>
                  <a:pt x="85013" y="94739"/>
                </a:lnTo>
                <a:lnTo>
                  <a:pt x="104470" y="0"/>
                </a:lnTo>
                <a:close/>
              </a:path>
            </a:pathLst>
          </a:custGeom>
          <a:solidFill>
            <a:srgbClr val="000000"/>
          </a:solidFill>
        </p:spPr>
        <p:txBody>
          <a:bodyPr wrap="square" lIns="0" tIns="0" rIns="0" bIns="0" rtlCol="0"/>
          <a:lstStyle/>
          <a:p>
            <a:endParaRPr sz="2400"/>
          </a:p>
        </p:txBody>
      </p:sp>
      <p:sp>
        <p:nvSpPr>
          <p:cNvPr id="121" name="object 30">
            <a:extLst>
              <a:ext uri="{FF2B5EF4-FFF2-40B4-BE49-F238E27FC236}">
                <a16:creationId xmlns:a16="http://schemas.microsoft.com/office/drawing/2014/main" xmlns="" id="{368005B9-33C7-5449-8DF7-B0BA22A87EB3}"/>
              </a:ext>
            </a:extLst>
          </p:cNvPr>
          <p:cNvSpPr/>
          <p:nvPr/>
        </p:nvSpPr>
        <p:spPr>
          <a:xfrm>
            <a:off x="9098595" y="4674156"/>
            <a:ext cx="585045" cy="413173"/>
          </a:xfrm>
          <a:custGeom>
            <a:avLst/>
            <a:gdLst/>
            <a:ahLst/>
            <a:cxnLst/>
            <a:rect l="l" t="t" r="r" b="b"/>
            <a:pathLst>
              <a:path w="438785" h="309879">
                <a:moveTo>
                  <a:pt x="0" y="0"/>
                </a:moveTo>
                <a:lnTo>
                  <a:pt x="4115" y="2904"/>
                </a:lnTo>
                <a:lnTo>
                  <a:pt x="438221" y="309292"/>
                </a:lnTo>
              </a:path>
            </a:pathLst>
          </a:custGeom>
          <a:ln w="10074">
            <a:solidFill>
              <a:srgbClr val="53585F"/>
            </a:solidFill>
            <a:prstDash val="sysDot"/>
          </a:ln>
        </p:spPr>
        <p:txBody>
          <a:bodyPr wrap="square" lIns="0" tIns="0" rIns="0" bIns="0" rtlCol="0"/>
          <a:lstStyle/>
          <a:p>
            <a:endParaRPr sz="2400"/>
          </a:p>
        </p:txBody>
      </p:sp>
      <p:sp>
        <p:nvSpPr>
          <p:cNvPr id="122" name="object 31">
            <a:extLst>
              <a:ext uri="{FF2B5EF4-FFF2-40B4-BE49-F238E27FC236}">
                <a16:creationId xmlns:a16="http://schemas.microsoft.com/office/drawing/2014/main" xmlns="" id="{A73881FC-5057-E645-945B-942AA6BB3E4F}"/>
              </a:ext>
            </a:extLst>
          </p:cNvPr>
          <p:cNvSpPr/>
          <p:nvPr/>
        </p:nvSpPr>
        <p:spPr>
          <a:xfrm>
            <a:off x="9038233" y="4631553"/>
            <a:ext cx="89747" cy="79587"/>
          </a:xfrm>
          <a:custGeom>
            <a:avLst/>
            <a:gdLst/>
            <a:ahLst/>
            <a:cxnLst/>
            <a:rect l="l" t="t" r="r" b="b"/>
            <a:pathLst>
              <a:path w="67310" h="59689">
                <a:moveTo>
                  <a:pt x="0" y="0"/>
                </a:moveTo>
                <a:lnTo>
                  <a:pt x="31953" y="59550"/>
                </a:lnTo>
                <a:lnTo>
                  <a:pt x="66801" y="10159"/>
                </a:lnTo>
                <a:lnTo>
                  <a:pt x="0" y="0"/>
                </a:lnTo>
                <a:close/>
              </a:path>
            </a:pathLst>
          </a:custGeom>
          <a:solidFill>
            <a:srgbClr val="53585F"/>
          </a:solidFill>
        </p:spPr>
        <p:txBody>
          <a:bodyPr wrap="square" lIns="0" tIns="0" rIns="0" bIns="0" rtlCol="0"/>
          <a:lstStyle/>
          <a:p>
            <a:endParaRPr sz="2400"/>
          </a:p>
        </p:txBody>
      </p:sp>
      <p:sp>
        <p:nvSpPr>
          <p:cNvPr id="123" name="object 32">
            <a:extLst>
              <a:ext uri="{FF2B5EF4-FFF2-40B4-BE49-F238E27FC236}">
                <a16:creationId xmlns:a16="http://schemas.microsoft.com/office/drawing/2014/main" xmlns="" id="{DFA86319-A7EE-124D-8D8B-2B5B796D2041}"/>
              </a:ext>
            </a:extLst>
          </p:cNvPr>
          <p:cNvSpPr/>
          <p:nvPr/>
        </p:nvSpPr>
        <p:spPr>
          <a:xfrm>
            <a:off x="9127913" y="4571818"/>
            <a:ext cx="685800" cy="205740"/>
          </a:xfrm>
          <a:custGeom>
            <a:avLst/>
            <a:gdLst/>
            <a:ahLst/>
            <a:cxnLst/>
            <a:rect l="l" t="t" r="r" b="b"/>
            <a:pathLst>
              <a:path w="514350" h="154304">
                <a:moveTo>
                  <a:pt x="0" y="0"/>
                </a:moveTo>
                <a:lnTo>
                  <a:pt x="4825" y="1443"/>
                </a:lnTo>
                <a:lnTo>
                  <a:pt x="513880" y="153708"/>
                </a:lnTo>
              </a:path>
            </a:pathLst>
          </a:custGeom>
          <a:ln w="10074">
            <a:solidFill>
              <a:srgbClr val="53585F"/>
            </a:solidFill>
            <a:prstDash val="sysDot"/>
          </a:ln>
        </p:spPr>
        <p:txBody>
          <a:bodyPr wrap="square" lIns="0" tIns="0" rIns="0" bIns="0" rtlCol="0"/>
          <a:lstStyle/>
          <a:p>
            <a:endParaRPr sz="2400"/>
          </a:p>
        </p:txBody>
      </p:sp>
      <p:sp>
        <p:nvSpPr>
          <p:cNvPr id="124" name="object 33">
            <a:extLst>
              <a:ext uri="{FF2B5EF4-FFF2-40B4-BE49-F238E27FC236}">
                <a16:creationId xmlns:a16="http://schemas.microsoft.com/office/drawing/2014/main" xmlns="" id="{B6044C0E-FF92-6C49-8389-93A2C648D267}"/>
              </a:ext>
            </a:extLst>
          </p:cNvPr>
          <p:cNvSpPr/>
          <p:nvPr/>
        </p:nvSpPr>
        <p:spPr>
          <a:xfrm>
            <a:off x="9057131" y="4535137"/>
            <a:ext cx="88900" cy="77892"/>
          </a:xfrm>
          <a:custGeom>
            <a:avLst/>
            <a:gdLst/>
            <a:ahLst/>
            <a:cxnLst/>
            <a:rect l="l" t="t" r="r" b="b"/>
            <a:pathLst>
              <a:path w="66675" h="58420">
                <a:moveTo>
                  <a:pt x="66573" y="0"/>
                </a:moveTo>
                <a:lnTo>
                  <a:pt x="0" y="11633"/>
                </a:lnTo>
                <a:lnTo>
                  <a:pt x="49250" y="57912"/>
                </a:lnTo>
                <a:lnTo>
                  <a:pt x="66573" y="0"/>
                </a:lnTo>
                <a:close/>
              </a:path>
            </a:pathLst>
          </a:custGeom>
          <a:solidFill>
            <a:srgbClr val="53585F"/>
          </a:solidFill>
        </p:spPr>
        <p:txBody>
          <a:bodyPr wrap="square" lIns="0" tIns="0" rIns="0" bIns="0" rtlCol="0"/>
          <a:lstStyle/>
          <a:p>
            <a:endParaRPr sz="2400"/>
          </a:p>
        </p:txBody>
      </p:sp>
      <p:sp>
        <p:nvSpPr>
          <p:cNvPr id="125" name="object 34">
            <a:extLst>
              <a:ext uri="{FF2B5EF4-FFF2-40B4-BE49-F238E27FC236}">
                <a16:creationId xmlns:a16="http://schemas.microsoft.com/office/drawing/2014/main" xmlns="" id="{61F07D38-B865-EA4D-8D55-6FFC140B0312}"/>
              </a:ext>
            </a:extLst>
          </p:cNvPr>
          <p:cNvSpPr/>
          <p:nvPr/>
        </p:nvSpPr>
        <p:spPr>
          <a:xfrm>
            <a:off x="9101168" y="3978612"/>
            <a:ext cx="585045" cy="413173"/>
          </a:xfrm>
          <a:custGeom>
            <a:avLst/>
            <a:gdLst/>
            <a:ahLst/>
            <a:cxnLst/>
            <a:rect l="l" t="t" r="r" b="b"/>
            <a:pathLst>
              <a:path w="438785" h="309879">
                <a:moveTo>
                  <a:pt x="0" y="309292"/>
                </a:moveTo>
                <a:lnTo>
                  <a:pt x="4115" y="306387"/>
                </a:lnTo>
                <a:lnTo>
                  <a:pt x="438221" y="0"/>
                </a:lnTo>
              </a:path>
            </a:pathLst>
          </a:custGeom>
          <a:ln w="10074">
            <a:solidFill>
              <a:srgbClr val="53585F"/>
            </a:solidFill>
            <a:prstDash val="sysDot"/>
          </a:ln>
        </p:spPr>
        <p:txBody>
          <a:bodyPr wrap="square" lIns="0" tIns="0" rIns="0" bIns="0" rtlCol="0"/>
          <a:lstStyle/>
          <a:p>
            <a:endParaRPr sz="2400"/>
          </a:p>
        </p:txBody>
      </p:sp>
      <p:sp>
        <p:nvSpPr>
          <p:cNvPr id="126" name="object 35">
            <a:extLst>
              <a:ext uri="{FF2B5EF4-FFF2-40B4-BE49-F238E27FC236}">
                <a16:creationId xmlns:a16="http://schemas.microsoft.com/office/drawing/2014/main" xmlns="" id="{FA68F863-0F31-2B4B-929F-1A3816630CF7}"/>
              </a:ext>
            </a:extLst>
          </p:cNvPr>
          <p:cNvSpPr/>
          <p:nvPr/>
        </p:nvSpPr>
        <p:spPr>
          <a:xfrm>
            <a:off x="9040808" y="4354203"/>
            <a:ext cx="89747" cy="79587"/>
          </a:xfrm>
          <a:custGeom>
            <a:avLst/>
            <a:gdLst/>
            <a:ahLst/>
            <a:cxnLst/>
            <a:rect l="l" t="t" r="r" b="b"/>
            <a:pathLst>
              <a:path w="67310" h="59689">
                <a:moveTo>
                  <a:pt x="31965" y="0"/>
                </a:moveTo>
                <a:lnTo>
                  <a:pt x="0" y="59550"/>
                </a:lnTo>
                <a:lnTo>
                  <a:pt x="66814" y="49390"/>
                </a:lnTo>
                <a:lnTo>
                  <a:pt x="31965" y="0"/>
                </a:lnTo>
                <a:close/>
              </a:path>
            </a:pathLst>
          </a:custGeom>
          <a:solidFill>
            <a:srgbClr val="53585F"/>
          </a:solidFill>
        </p:spPr>
        <p:txBody>
          <a:bodyPr wrap="square" lIns="0" tIns="0" rIns="0" bIns="0" rtlCol="0"/>
          <a:lstStyle/>
          <a:p>
            <a:endParaRPr sz="2400"/>
          </a:p>
        </p:txBody>
      </p:sp>
      <p:sp>
        <p:nvSpPr>
          <p:cNvPr id="127" name="object 36">
            <a:extLst>
              <a:ext uri="{FF2B5EF4-FFF2-40B4-BE49-F238E27FC236}">
                <a16:creationId xmlns:a16="http://schemas.microsoft.com/office/drawing/2014/main" xmlns="" id="{A6082BFB-7006-5C41-AE5C-D5D30813B685}"/>
              </a:ext>
            </a:extLst>
          </p:cNvPr>
          <p:cNvSpPr/>
          <p:nvPr/>
        </p:nvSpPr>
        <p:spPr>
          <a:xfrm>
            <a:off x="9130504" y="4288394"/>
            <a:ext cx="685800" cy="205740"/>
          </a:xfrm>
          <a:custGeom>
            <a:avLst/>
            <a:gdLst/>
            <a:ahLst/>
            <a:cxnLst/>
            <a:rect l="l" t="t" r="r" b="b"/>
            <a:pathLst>
              <a:path w="514350" h="154304">
                <a:moveTo>
                  <a:pt x="0" y="153708"/>
                </a:moveTo>
                <a:lnTo>
                  <a:pt x="4825" y="152265"/>
                </a:lnTo>
                <a:lnTo>
                  <a:pt x="513880" y="0"/>
                </a:lnTo>
              </a:path>
            </a:pathLst>
          </a:custGeom>
          <a:ln w="10074">
            <a:solidFill>
              <a:srgbClr val="53585F"/>
            </a:solidFill>
            <a:prstDash val="sysDot"/>
          </a:ln>
        </p:spPr>
        <p:txBody>
          <a:bodyPr wrap="square" lIns="0" tIns="0" rIns="0" bIns="0" rtlCol="0"/>
          <a:lstStyle/>
          <a:p>
            <a:endParaRPr sz="2400"/>
          </a:p>
        </p:txBody>
      </p:sp>
      <p:sp>
        <p:nvSpPr>
          <p:cNvPr id="128" name="object 37">
            <a:extLst>
              <a:ext uri="{FF2B5EF4-FFF2-40B4-BE49-F238E27FC236}">
                <a16:creationId xmlns:a16="http://schemas.microsoft.com/office/drawing/2014/main" xmlns="" id="{CBE5E947-EE96-9743-A775-F2F67BF4CCBA}"/>
              </a:ext>
            </a:extLst>
          </p:cNvPr>
          <p:cNvSpPr/>
          <p:nvPr/>
        </p:nvSpPr>
        <p:spPr>
          <a:xfrm>
            <a:off x="9059723" y="4452806"/>
            <a:ext cx="88900" cy="77892"/>
          </a:xfrm>
          <a:custGeom>
            <a:avLst/>
            <a:gdLst/>
            <a:ahLst/>
            <a:cxnLst/>
            <a:rect l="l" t="t" r="r" b="b"/>
            <a:pathLst>
              <a:path w="66675" h="58420">
                <a:moveTo>
                  <a:pt x="49250" y="0"/>
                </a:moveTo>
                <a:lnTo>
                  <a:pt x="0" y="46278"/>
                </a:lnTo>
                <a:lnTo>
                  <a:pt x="66573" y="57911"/>
                </a:lnTo>
                <a:lnTo>
                  <a:pt x="49250" y="0"/>
                </a:lnTo>
                <a:close/>
              </a:path>
            </a:pathLst>
          </a:custGeom>
          <a:solidFill>
            <a:srgbClr val="53585F"/>
          </a:solidFill>
        </p:spPr>
        <p:txBody>
          <a:bodyPr wrap="square" lIns="0" tIns="0" rIns="0" bIns="0" rtlCol="0"/>
          <a:lstStyle/>
          <a:p>
            <a:endParaRPr sz="2400"/>
          </a:p>
        </p:txBody>
      </p:sp>
      <p:sp>
        <p:nvSpPr>
          <p:cNvPr id="129" name="object 38">
            <a:extLst>
              <a:ext uri="{FF2B5EF4-FFF2-40B4-BE49-F238E27FC236}">
                <a16:creationId xmlns:a16="http://schemas.microsoft.com/office/drawing/2014/main" xmlns="" id="{1637946D-C20A-894A-8E1A-5AC25B0088A4}"/>
              </a:ext>
            </a:extLst>
          </p:cNvPr>
          <p:cNvSpPr/>
          <p:nvPr/>
        </p:nvSpPr>
        <p:spPr>
          <a:xfrm>
            <a:off x="3316559" y="4409918"/>
            <a:ext cx="582363" cy="899590"/>
          </a:xfrm>
          <a:custGeom>
            <a:avLst/>
            <a:gdLst/>
            <a:ahLst/>
            <a:cxnLst/>
            <a:rect l="l" t="t" r="r" b="b"/>
            <a:pathLst>
              <a:path w="515619" h="774700">
                <a:moveTo>
                  <a:pt x="0" y="769052"/>
                </a:moveTo>
                <a:lnTo>
                  <a:pt x="506866" y="0"/>
                </a:lnTo>
                <a:lnTo>
                  <a:pt x="515278" y="5544"/>
                </a:lnTo>
                <a:lnTo>
                  <a:pt x="8411" y="774596"/>
                </a:lnTo>
                <a:lnTo>
                  <a:pt x="0" y="769052"/>
                </a:lnTo>
                <a:close/>
              </a:path>
            </a:pathLst>
          </a:custGeom>
          <a:solidFill>
            <a:srgbClr val="53585F"/>
          </a:solidFill>
        </p:spPr>
        <p:txBody>
          <a:bodyPr wrap="square" lIns="0" tIns="0" rIns="0" bIns="0" rtlCol="0"/>
          <a:lstStyle/>
          <a:p>
            <a:endParaRPr sz="2400"/>
          </a:p>
        </p:txBody>
      </p:sp>
      <p:sp>
        <p:nvSpPr>
          <p:cNvPr id="130" name="object 39">
            <a:extLst>
              <a:ext uri="{FF2B5EF4-FFF2-40B4-BE49-F238E27FC236}">
                <a16:creationId xmlns:a16="http://schemas.microsoft.com/office/drawing/2014/main" xmlns="" id="{BA425DDD-9C05-E44D-A7F8-4BB2302E9F0D}"/>
              </a:ext>
            </a:extLst>
          </p:cNvPr>
          <p:cNvSpPr/>
          <p:nvPr/>
        </p:nvSpPr>
        <p:spPr>
          <a:xfrm>
            <a:off x="2630903" y="4203974"/>
            <a:ext cx="1192449" cy="72601"/>
          </a:xfrm>
          <a:custGeom>
            <a:avLst/>
            <a:gdLst/>
            <a:ahLst/>
            <a:cxnLst/>
            <a:rect l="l" t="t" r="r" b="b"/>
            <a:pathLst>
              <a:path w="1136650" h="102870">
                <a:moveTo>
                  <a:pt x="817" y="0"/>
                </a:moveTo>
                <a:lnTo>
                  <a:pt x="1136209" y="92438"/>
                </a:lnTo>
                <a:lnTo>
                  <a:pt x="1135392" y="102479"/>
                </a:lnTo>
                <a:lnTo>
                  <a:pt x="0" y="10041"/>
                </a:lnTo>
                <a:lnTo>
                  <a:pt x="817" y="0"/>
                </a:lnTo>
                <a:close/>
              </a:path>
            </a:pathLst>
          </a:custGeom>
          <a:solidFill>
            <a:srgbClr val="53585F"/>
          </a:solidFill>
        </p:spPr>
        <p:txBody>
          <a:bodyPr wrap="square" lIns="0" tIns="0" rIns="0" bIns="0" rtlCol="0"/>
          <a:lstStyle/>
          <a:p>
            <a:endParaRPr sz="2400"/>
          </a:p>
        </p:txBody>
      </p:sp>
      <p:sp>
        <p:nvSpPr>
          <p:cNvPr id="131" name="object 40">
            <a:extLst>
              <a:ext uri="{FF2B5EF4-FFF2-40B4-BE49-F238E27FC236}">
                <a16:creationId xmlns:a16="http://schemas.microsoft.com/office/drawing/2014/main" xmlns="" id="{6A48E60C-C823-7646-B73D-410803A4ADA6}"/>
              </a:ext>
            </a:extLst>
          </p:cNvPr>
          <p:cNvSpPr/>
          <p:nvPr/>
        </p:nvSpPr>
        <p:spPr>
          <a:xfrm>
            <a:off x="3686359" y="3524885"/>
            <a:ext cx="221366" cy="622939"/>
          </a:xfrm>
          <a:custGeom>
            <a:avLst/>
            <a:gdLst/>
            <a:ahLst/>
            <a:cxnLst/>
            <a:rect l="l" t="t" r="r" b="b"/>
            <a:pathLst>
              <a:path w="252730" h="583564">
                <a:moveTo>
                  <a:pt x="9289" y="0"/>
                </a:moveTo>
                <a:lnTo>
                  <a:pt x="252456" y="579416"/>
                </a:lnTo>
                <a:lnTo>
                  <a:pt x="243166" y="583315"/>
                </a:lnTo>
                <a:lnTo>
                  <a:pt x="0" y="3898"/>
                </a:lnTo>
                <a:lnTo>
                  <a:pt x="9289" y="0"/>
                </a:lnTo>
                <a:close/>
              </a:path>
            </a:pathLst>
          </a:custGeom>
          <a:solidFill>
            <a:srgbClr val="53585F"/>
          </a:solidFill>
        </p:spPr>
        <p:txBody>
          <a:bodyPr wrap="square" lIns="0" tIns="0" rIns="0" bIns="0" rtlCol="0"/>
          <a:lstStyle/>
          <a:p>
            <a:endParaRPr sz="2400"/>
          </a:p>
        </p:txBody>
      </p:sp>
      <p:sp>
        <p:nvSpPr>
          <p:cNvPr id="132" name="object 41">
            <a:extLst>
              <a:ext uri="{FF2B5EF4-FFF2-40B4-BE49-F238E27FC236}">
                <a16:creationId xmlns:a16="http://schemas.microsoft.com/office/drawing/2014/main" xmlns="" id="{EF4604FC-1A46-A24E-83E4-10D038F86CAE}"/>
              </a:ext>
            </a:extLst>
          </p:cNvPr>
          <p:cNvSpPr txBox="1"/>
          <p:nvPr/>
        </p:nvSpPr>
        <p:spPr>
          <a:xfrm>
            <a:off x="2151496" y="5743012"/>
            <a:ext cx="1515533" cy="269304"/>
          </a:xfrm>
          <a:prstGeom prst="rect">
            <a:avLst/>
          </a:prstGeom>
        </p:spPr>
        <p:txBody>
          <a:bodyPr vert="horz" wrap="square" lIns="0" tIns="22860" rIns="0" bIns="0" rtlCol="0">
            <a:spAutoFit/>
          </a:bodyPr>
          <a:lstStyle/>
          <a:p>
            <a:pPr marL="16933">
              <a:spcBef>
                <a:spcPts val="180"/>
              </a:spcBef>
            </a:pPr>
            <a:r>
              <a:rPr sz="1600" b="1" spc="27" dirty="0">
                <a:latin typeface="Arial"/>
                <a:cs typeface="Arial"/>
              </a:rPr>
              <a:t>INPUT</a:t>
            </a:r>
            <a:r>
              <a:rPr sz="1600" b="1" spc="20" dirty="0">
                <a:latin typeface="Arial"/>
                <a:cs typeface="Arial"/>
              </a:rPr>
              <a:t> </a:t>
            </a:r>
            <a:r>
              <a:rPr sz="1600" b="1" spc="33" dirty="0">
                <a:latin typeface="Arial"/>
                <a:cs typeface="Arial"/>
              </a:rPr>
              <a:t>GRAPH</a:t>
            </a:r>
            <a:endParaRPr sz="1600" dirty="0">
              <a:latin typeface="Arial"/>
              <a:cs typeface="Arial"/>
            </a:endParaRPr>
          </a:p>
        </p:txBody>
      </p:sp>
      <p:sp>
        <p:nvSpPr>
          <p:cNvPr id="133" name="object 42">
            <a:extLst>
              <a:ext uri="{FF2B5EF4-FFF2-40B4-BE49-F238E27FC236}">
                <a16:creationId xmlns:a16="http://schemas.microsoft.com/office/drawing/2014/main" xmlns="" id="{AFE4695E-13E6-A548-ADD1-8FB3DA46963C}"/>
              </a:ext>
            </a:extLst>
          </p:cNvPr>
          <p:cNvSpPr/>
          <p:nvPr/>
        </p:nvSpPr>
        <p:spPr>
          <a:xfrm>
            <a:off x="2443039" y="3559810"/>
            <a:ext cx="1693" cy="345439"/>
          </a:xfrm>
          <a:custGeom>
            <a:avLst/>
            <a:gdLst/>
            <a:ahLst/>
            <a:cxnLst/>
            <a:rect l="l" t="t" r="r" b="b"/>
            <a:pathLst>
              <a:path w="1269" h="259080">
                <a:moveTo>
                  <a:pt x="0" y="0"/>
                </a:moveTo>
                <a:lnTo>
                  <a:pt x="860" y="253505"/>
                </a:lnTo>
                <a:lnTo>
                  <a:pt x="877" y="258542"/>
                </a:lnTo>
              </a:path>
            </a:pathLst>
          </a:custGeom>
          <a:ln w="10074">
            <a:solidFill>
              <a:srgbClr val="000000"/>
            </a:solidFill>
          </a:ln>
        </p:spPr>
        <p:txBody>
          <a:bodyPr wrap="square" lIns="0" tIns="0" rIns="0" bIns="0" rtlCol="0"/>
          <a:lstStyle/>
          <a:p>
            <a:endParaRPr sz="2400"/>
          </a:p>
        </p:txBody>
      </p:sp>
      <p:sp>
        <p:nvSpPr>
          <p:cNvPr id="134" name="object 43">
            <a:extLst>
              <a:ext uri="{FF2B5EF4-FFF2-40B4-BE49-F238E27FC236}">
                <a16:creationId xmlns:a16="http://schemas.microsoft.com/office/drawing/2014/main" xmlns="" id="{DF5F65CF-18AF-EC4B-B7F6-B7D42A93E865}"/>
              </a:ext>
            </a:extLst>
          </p:cNvPr>
          <p:cNvSpPr/>
          <p:nvPr/>
        </p:nvSpPr>
        <p:spPr>
          <a:xfrm>
            <a:off x="2403889" y="3897680"/>
            <a:ext cx="81280" cy="81280"/>
          </a:xfrm>
          <a:custGeom>
            <a:avLst/>
            <a:gdLst/>
            <a:ahLst/>
            <a:cxnLst/>
            <a:rect l="l" t="t" r="r" b="b"/>
            <a:pathLst>
              <a:path w="60959" h="60960">
                <a:moveTo>
                  <a:pt x="60445" y="0"/>
                </a:moveTo>
                <a:lnTo>
                  <a:pt x="0" y="203"/>
                </a:lnTo>
                <a:lnTo>
                  <a:pt x="30427" y="60553"/>
                </a:lnTo>
                <a:lnTo>
                  <a:pt x="60445" y="0"/>
                </a:lnTo>
                <a:close/>
              </a:path>
            </a:pathLst>
          </a:custGeom>
          <a:solidFill>
            <a:srgbClr val="000000"/>
          </a:solidFill>
        </p:spPr>
        <p:txBody>
          <a:bodyPr wrap="square" lIns="0" tIns="0" rIns="0" bIns="0" rtlCol="0"/>
          <a:lstStyle/>
          <a:p>
            <a:endParaRPr sz="2400"/>
          </a:p>
        </p:txBody>
      </p:sp>
      <p:sp>
        <p:nvSpPr>
          <p:cNvPr id="135" name="object 44">
            <a:extLst>
              <a:ext uri="{FF2B5EF4-FFF2-40B4-BE49-F238E27FC236}">
                <a16:creationId xmlns:a16="http://schemas.microsoft.com/office/drawing/2014/main" xmlns="" id="{66493AEE-FC2A-1840-B42F-E35D4719D327}"/>
              </a:ext>
            </a:extLst>
          </p:cNvPr>
          <p:cNvSpPr txBox="1"/>
          <p:nvPr/>
        </p:nvSpPr>
        <p:spPr>
          <a:xfrm>
            <a:off x="1886489" y="3261179"/>
            <a:ext cx="1308408" cy="238527"/>
          </a:xfrm>
          <a:prstGeom prst="rect">
            <a:avLst/>
          </a:prstGeom>
        </p:spPr>
        <p:txBody>
          <a:bodyPr vert="horz" wrap="square" lIns="0" tIns="22860" rIns="0" bIns="0" rtlCol="0">
            <a:spAutoFit/>
          </a:bodyPr>
          <a:lstStyle/>
          <a:p>
            <a:pPr marL="16933">
              <a:spcBef>
                <a:spcPts val="180"/>
              </a:spcBef>
            </a:pPr>
            <a:r>
              <a:rPr sz="1400" spc="-33" dirty="0">
                <a:latin typeface="Arial"/>
                <a:cs typeface="Arial"/>
              </a:rPr>
              <a:t>TARGET</a:t>
            </a:r>
            <a:r>
              <a:rPr sz="1400" spc="20" dirty="0">
                <a:latin typeface="Arial"/>
                <a:cs typeface="Arial"/>
              </a:rPr>
              <a:t> NODE</a:t>
            </a:r>
            <a:endParaRPr sz="1400" dirty="0">
              <a:latin typeface="Arial"/>
              <a:cs typeface="Arial"/>
            </a:endParaRPr>
          </a:p>
        </p:txBody>
      </p:sp>
      <p:sp>
        <p:nvSpPr>
          <p:cNvPr id="136" name="object 45">
            <a:extLst>
              <a:ext uri="{FF2B5EF4-FFF2-40B4-BE49-F238E27FC236}">
                <a16:creationId xmlns:a16="http://schemas.microsoft.com/office/drawing/2014/main" xmlns="" id="{EEEA71F5-05D3-2741-969F-E3F61B245223}"/>
              </a:ext>
            </a:extLst>
          </p:cNvPr>
          <p:cNvSpPr/>
          <p:nvPr/>
        </p:nvSpPr>
        <p:spPr>
          <a:xfrm>
            <a:off x="2632410" y="3515869"/>
            <a:ext cx="953201" cy="576921"/>
          </a:xfrm>
          <a:custGeom>
            <a:avLst/>
            <a:gdLst/>
            <a:ahLst/>
            <a:cxnLst/>
            <a:rect l="l" t="t" r="r" b="b"/>
            <a:pathLst>
              <a:path w="831850" h="489585">
                <a:moveTo>
                  <a:pt x="831223" y="8709"/>
                </a:moveTo>
                <a:lnTo>
                  <a:pt x="5063" y="488966"/>
                </a:lnTo>
                <a:lnTo>
                  <a:pt x="0" y="480256"/>
                </a:lnTo>
                <a:lnTo>
                  <a:pt x="826160" y="0"/>
                </a:lnTo>
                <a:lnTo>
                  <a:pt x="831223" y="8709"/>
                </a:lnTo>
                <a:close/>
              </a:path>
            </a:pathLst>
          </a:custGeom>
          <a:solidFill>
            <a:srgbClr val="53585F"/>
          </a:solidFill>
        </p:spPr>
        <p:txBody>
          <a:bodyPr wrap="square" lIns="0" tIns="0" rIns="0" bIns="0" rtlCol="0"/>
          <a:lstStyle/>
          <a:p>
            <a:endParaRPr sz="2400"/>
          </a:p>
        </p:txBody>
      </p:sp>
      <p:sp>
        <p:nvSpPr>
          <p:cNvPr id="137" name="object 47">
            <a:extLst>
              <a:ext uri="{FF2B5EF4-FFF2-40B4-BE49-F238E27FC236}">
                <a16:creationId xmlns:a16="http://schemas.microsoft.com/office/drawing/2014/main" xmlns="" id="{A6A4E308-E1EA-024E-BDE7-06A40E225A5A}"/>
              </a:ext>
            </a:extLst>
          </p:cNvPr>
          <p:cNvSpPr txBox="1"/>
          <p:nvPr/>
        </p:nvSpPr>
        <p:spPr>
          <a:xfrm>
            <a:off x="3576655" y="3241279"/>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B</a:t>
            </a:r>
            <a:endParaRPr dirty="0">
              <a:latin typeface="Courier New"/>
              <a:cs typeface="Courier New"/>
            </a:endParaRPr>
          </a:p>
        </p:txBody>
      </p:sp>
      <p:sp>
        <p:nvSpPr>
          <p:cNvPr id="138" name="object 48">
            <a:extLst>
              <a:ext uri="{FF2B5EF4-FFF2-40B4-BE49-F238E27FC236}">
                <a16:creationId xmlns:a16="http://schemas.microsoft.com/office/drawing/2014/main" xmlns="" id="{AC031525-39F8-8B48-BA6D-A1DEF057CA50}"/>
              </a:ext>
            </a:extLst>
          </p:cNvPr>
          <p:cNvSpPr/>
          <p:nvPr/>
        </p:nvSpPr>
        <p:spPr>
          <a:xfrm>
            <a:off x="2122681" y="4314676"/>
            <a:ext cx="300840" cy="738113"/>
          </a:xfrm>
          <a:custGeom>
            <a:avLst/>
            <a:gdLst/>
            <a:ahLst/>
            <a:cxnLst/>
            <a:rect l="l" t="t" r="r" b="b"/>
            <a:pathLst>
              <a:path w="307340" h="662939">
                <a:moveTo>
                  <a:pt x="307164" y="4152"/>
                </a:moveTo>
                <a:lnTo>
                  <a:pt x="9178" y="662777"/>
                </a:lnTo>
                <a:lnTo>
                  <a:pt x="0" y="658624"/>
                </a:lnTo>
                <a:lnTo>
                  <a:pt x="297985" y="0"/>
                </a:lnTo>
                <a:lnTo>
                  <a:pt x="307164" y="4152"/>
                </a:lnTo>
                <a:close/>
              </a:path>
            </a:pathLst>
          </a:custGeom>
          <a:solidFill>
            <a:srgbClr val="53585F"/>
          </a:solidFill>
        </p:spPr>
        <p:txBody>
          <a:bodyPr wrap="square" lIns="0" tIns="0" rIns="0" bIns="0" rtlCol="0"/>
          <a:lstStyle/>
          <a:p>
            <a:endParaRPr sz="2400"/>
          </a:p>
        </p:txBody>
      </p:sp>
      <p:sp>
        <p:nvSpPr>
          <p:cNvPr id="139" name="object 50">
            <a:extLst>
              <a:ext uri="{FF2B5EF4-FFF2-40B4-BE49-F238E27FC236}">
                <a16:creationId xmlns:a16="http://schemas.microsoft.com/office/drawing/2014/main" xmlns="" id="{C7D415FA-637C-EA48-9916-9E5CF22ED434}"/>
              </a:ext>
            </a:extLst>
          </p:cNvPr>
          <p:cNvSpPr txBox="1"/>
          <p:nvPr/>
        </p:nvSpPr>
        <p:spPr>
          <a:xfrm>
            <a:off x="2011320" y="4994257"/>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D</a:t>
            </a:r>
            <a:endParaRPr dirty="0">
              <a:latin typeface="Courier New"/>
              <a:cs typeface="Courier New"/>
            </a:endParaRPr>
          </a:p>
        </p:txBody>
      </p:sp>
      <p:sp>
        <p:nvSpPr>
          <p:cNvPr id="140" name="object 52">
            <a:extLst>
              <a:ext uri="{FF2B5EF4-FFF2-40B4-BE49-F238E27FC236}">
                <a16:creationId xmlns:a16="http://schemas.microsoft.com/office/drawing/2014/main" xmlns="" id="{7B0E069D-C5BC-3843-8F0B-9DF7D8081A19}"/>
              </a:ext>
            </a:extLst>
          </p:cNvPr>
          <p:cNvSpPr txBox="1"/>
          <p:nvPr/>
        </p:nvSpPr>
        <p:spPr>
          <a:xfrm>
            <a:off x="3242897" y="5258687"/>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E</a:t>
            </a:r>
            <a:endParaRPr dirty="0">
              <a:latin typeface="Courier New"/>
              <a:cs typeface="Courier New"/>
            </a:endParaRPr>
          </a:p>
        </p:txBody>
      </p:sp>
      <p:sp>
        <p:nvSpPr>
          <p:cNvPr id="141" name="object 53">
            <a:extLst>
              <a:ext uri="{FF2B5EF4-FFF2-40B4-BE49-F238E27FC236}">
                <a16:creationId xmlns:a16="http://schemas.microsoft.com/office/drawing/2014/main" xmlns="" id="{4A03994E-41E5-694F-9EAA-E89A85D299D6}"/>
              </a:ext>
            </a:extLst>
          </p:cNvPr>
          <p:cNvSpPr/>
          <p:nvPr/>
        </p:nvSpPr>
        <p:spPr>
          <a:xfrm>
            <a:off x="4008176" y="4368367"/>
            <a:ext cx="215053" cy="428413"/>
          </a:xfrm>
          <a:custGeom>
            <a:avLst/>
            <a:gdLst/>
            <a:ahLst/>
            <a:cxnLst/>
            <a:rect l="l" t="t" r="r" b="b"/>
            <a:pathLst>
              <a:path w="161289" h="321310">
                <a:moveTo>
                  <a:pt x="9083" y="0"/>
                </a:moveTo>
                <a:lnTo>
                  <a:pt x="161065" y="316788"/>
                </a:lnTo>
                <a:lnTo>
                  <a:pt x="151981" y="321146"/>
                </a:lnTo>
                <a:lnTo>
                  <a:pt x="0" y="4357"/>
                </a:lnTo>
                <a:lnTo>
                  <a:pt x="9083" y="0"/>
                </a:lnTo>
                <a:close/>
              </a:path>
            </a:pathLst>
          </a:custGeom>
          <a:solidFill>
            <a:srgbClr val="53585F"/>
          </a:solidFill>
        </p:spPr>
        <p:txBody>
          <a:bodyPr wrap="square" lIns="0" tIns="0" rIns="0" bIns="0" rtlCol="0"/>
          <a:lstStyle/>
          <a:p>
            <a:endParaRPr sz="2400"/>
          </a:p>
        </p:txBody>
      </p:sp>
      <p:sp>
        <p:nvSpPr>
          <p:cNvPr id="142" name="object 55">
            <a:extLst>
              <a:ext uri="{FF2B5EF4-FFF2-40B4-BE49-F238E27FC236}">
                <a16:creationId xmlns:a16="http://schemas.microsoft.com/office/drawing/2014/main" xmlns="" id="{01D245EE-0870-1041-AD2D-39D443406EAB}"/>
              </a:ext>
            </a:extLst>
          </p:cNvPr>
          <p:cNvSpPr txBox="1"/>
          <p:nvPr/>
        </p:nvSpPr>
        <p:spPr>
          <a:xfrm>
            <a:off x="4170189" y="4758802"/>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F</a:t>
            </a:r>
            <a:endParaRPr dirty="0">
              <a:latin typeface="Courier New"/>
              <a:cs typeface="Courier New"/>
            </a:endParaRPr>
          </a:p>
        </p:txBody>
      </p:sp>
      <p:sp>
        <p:nvSpPr>
          <p:cNvPr id="143" name="object 57">
            <a:extLst>
              <a:ext uri="{FF2B5EF4-FFF2-40B4-BE49-F238E27FC236}">
                <a16:creationId xmlns:a16="http://schemas.microsoft.com/office/drawing/2014/main" xmlns="" id="{425E8F9F-A168-8441-9B30-8262AF196C00}"/>
              </a:ext>
            </a:extLst>
          </p:cNvPr>
          <p:cNvSpPr txBox="1"/>
          <p:nvPr/>
        </p:nvSpPr>
        <p:spPr>
          <a:xfrm>
            <a:off x="3888807" y="4133768"/>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C</a:t>
            </a:r>
            <a:endParaRPr dirty="0">
              <a:latin typeface="Courier New"/>
              <a:cs typeface="Courier New"/>
            </a:endParaRPr>
          </a:p>
        </p:txBody>
      </p:sp>
      <p:sp>
        <p:nvSpPr>
          <p:cNvPr id="144" name="object 63">
            <a:extLst>
              <a:ext uri="{FF2B5EF4-FFF2-40B4-BE49-F238E27FC236}">
                <a16:creationId xmlns:a16="http://schemas.microsoft.com/office/drawing/2014/main" xmlns="" id="{FF30A2F8-8C0A-2445-BBB0-FCA1312C43E2}"/>
              </a:ext>
            </a:extLst>
          </p:cNvPr>
          <p:cNvSpPr txBox="1"/>
          <p:nvPr/>
        </p:nvSpPr>
        <p:spPr>
          <a:xfrm>
            <a:off x="7233762" y="4161210"/>
            <a:ext cx="955049" cy="470343"/>
          </a:xfrm>
          <a:prstGeom prst="rect">
            <a:avLst/>
          </a:prstGeom>
        </p:spPr>
        <p:txBody>
          <a:bodyPr vert="horz" wrap="square" lIns="0" tIns="18627" rIns="0" bIns="0" rtlCol="0">
            <a:spAutoFit/>
          </a:bodyPr>
          <a:lstStyle/>
          <a:p>
            <a:pPr marL="16933">
              <a:spcBef>
                <a:spcPts val="147"/>
              </a:spcBef>
              <a:tabLst>
                <a:tab pos="987189" algn="l"/>
              </a:tabLst>
            </a:pPr>
            <a:r>
              <a:rPr sz="1467" u="heavy" dirty="0">
                <a:uFill>
                  <a:solidFill>
                    <a:srgbClr val="53585F"/>
                  </a:solidFill>
                </a:uFill>
                <a:latin typeface="Times New Roman"/>
                <a:cs typeface="Times New Roman"/>
              </a:rPr>
              <a:t> 	</a:t>
            </a:r>
            <a:r>
              <a:rPr sz="1467" dirty="0">
                <a:latin typeface="Times New Roman"/>
                <a:cs typeface="Times New Roman"/>
              </a:rPr>
              <a:t> </a:t>
            </a:r>
            <a:r>
              <a:rPr sz="1467" spc="-140" dirty="0">
                <a:latin typeface="Times New Roman"/>
                <a:cs typeface="Times New Roman"/>
              </a:rPr>
              <a:t> </a:t>
            </a:r>
            <a:endParaRPr sz="1467" dirty="0">
              <a:latin typeface="Courier New"/>
              <a:cs typeface="Courier New"/>
            </a:endParaRPr>
          </a:p>
        </p:txBody>
      </p:sp>
      <p:sp>
        <p:nvSpPr>
          <p:cNvPr id="145" name="object 67">
            <a:extLst>
              <a:ext uri="{FF2B5EF4-FFF2-40B4-BE49-F238E27FC236}">
                <a16:creationId xmlns:a16="http://schemas.microsoft.com/office/drawing/2014/main" xmlns="" id="{88F9901A-C51A-444B-955D-2C560E84B890}"/>
              </a:ext>
            </a:extLst>
          </p:cNvPr>
          <p:cNvSpPr txBox="1"/>
          <p:nvPr/>
        </p:nvSpPr>
        <p:spPr>
          <a:xfrm>
            <a:off x="2384343" y="4012881"/>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A</a:t>
            </a:r>
            <a:endParaRPr dirty="0">
              <a:latin typeface="Courier New"/>
              <a:cs typeface="Courier New"/>
            </a:endParaRPr>
          </a:p>
        </p:txBody>
      </p:sp>
      <p:sp>
        <p:nvSpPr>
          <p:cNvPr id="146" name="object 68">
            <a:extLst>
              <a:ext uri="{FF2B5EF4-FFF2-40B4-BE49-F238E27FC236}">
                <a16:creationId xmlns:a16="http://schemas.microsoft.com/office/drawing/2014/main" xmlns="" id="{72B2566C-BD64-A64C-B9A7-766E176A10B3}"/>
              </a:ext>
            </a:extLst>
          </p:cNvPr>
          <p:cNvSpPr/>
          <p:nvPr/>
        </p:nvSpPr>
        <p:spPr>
          <a:xfrm>
            <a:off x="9128277" y="3352727"/>
            <a:ext cx="796713" cy="73659"/>
          </a:xfrm>
          <a:custGeom>
            <a:avLst/>
            <a:gdLst/>
            <a:ahLst/>
            <a:cxnLst/>
            <a:rect l="l" t="t" r="r" b="b"/>
            <a:pathLst>
              <a:path w="597535" h="55244">
                <a:moveTo>
                  <a:pt x="0" y="0"/>
                </a:moveTo>
                <a:lnTo>
                  <a:pt x="5015" y="463"/>
                </a:lnTo>
                <a:lnTo>
                  <a:pt x="597396" y="55241"/>
                </a:lnTo>
              </a:path>
            </a:pathLst>
          </a:custGeom>
          <a:ln w="10074">
            <a:solidFill>
              <a:srgbClr val="53585F"/>
            </a:solidFill>
            <a:prstDash val="sysDot"/>
          </a:ln>
        </p:spPr>
        <p:txBody>
          <a:bodyPr wrap="square" lIns="0" tIns="0" rIns="0" bIns="0" rtlCol="0"/>
          <a:lstStyle/>
          <a:p>
            <a:endParaRPr sz="2400"/>
          </a:p>
        </p:txBody>
      </p:sp>
      <p:sp>
        <p:nvSpPr>
          <p:cNvPr id="147" name="object 69">
            <a:extLst>
              <a:ext uri="{FF2B5EF4-FFF2-40B4-BE49-F238E27FC236}">
                <a16:creationId xmlns:a16="http://schemas.microsoft.com/office/drawing/2014/main" xmlns="" id="{F5E4C024-1064-AF4D-B2EF-BAE1E5F4D92E}"/>
              </a:ext>
            </a:extLst>
          </p:cNvPr>
          <p:cNvSpPr/>
          <p:nvPr/>
        </p:nvSpPr>
        <p:spPr>
          <a:xfrm>
            <a:off x="9054709" y="3313228"/>
            <a:ext cx="84667" cy="80433"/>
          </a:xfrm>
          <a:custGeom>
            <a:avLst/>
            <a:gdLst/>
            <a:ahLst/>
            <a:cxnLst/>
            <a:rect l="l" t="t" r="r" b="b"/>
            <a:pathLst>
              <a:path w="63500" h="60325">
                <a:moveTo>
                  <a:pt x="62966" y="0"/>
                </a:moveTo>
                <a:lnTo>
                  <a:pt x="0" y="24523"/>
                </a:lnTo>
                <a:lnTo>
                  <a:pt x="57404" y="60185"/>
                </a:lnTo>
                <a:lnTo>
                  <a:pt x="62966" y="0"/>
                </a:lnTo>
                <a:close/>
              </a:path>
            </a:pathLst>
          </a:custGeom>
          <a:solidFill>
            <a:srgbClr val="53585F"/>
          </a:solidFill>
        </p:spPr>
        <p:txBody>
          <a:bodyPr wrap="square" lIns="0" tIns="0" rIns="0" bIns="0" rtlCol="0"/>
          <a:lstStyle/>
          <a:p>
            <a:endParaRPr sz="2400"/>
          </a:p>
        </p:txBody>
      </p:sp>
      <p:sp>
        <p:nvSpPr>
          <p:cNvPr id="148" name="object 70">
            <a:extLst>
              <a:ext uri="{FF2B5EF4-FFF2-40B4-BE49-F238E27FC236}">
                <a16:creationId xmlns:a16="http://schemas.microsoft.com/office/drawing/2014/main" xmlns="" id="{A6032A24-4255-2D44-BA55-F69D29495568}"/>
              </a:ext>
            </a:extLst>
          </p:cNvPr>
          <p:cNvSpPr/>
          <p:nvPr/>
        </p:nvSpPr>
        <p:spPr>
          <a:xfrm>
            <a:off x="9575533" y="5737382"/>
            <a:ext cx="275496" cy="274756"/>
          </a:xfrm>
          <a:prstGeom prst="rect">
            <a:avLst/>
          </a:prstGeom>
          <a:blipFill>
            <a:blip r:embed="rId8" cstate="print"/>
            <a:stretch>
              <a:fillRect/>
            </a:stretch>
          </a:blipFill>
        </p:spPr>
        <p:txBody>
          <a:bodyPr wrap="square" lIns="0" tIns="0" rIns="0" bIns="0" rtlCol="0"/>
          <a:lstStyle/>
          <a:p>
            <a:endParaRPr sz="2400"/>
          </a:p>
        </p:txBody>
      </p:sp>
      <p:sp>
        <p:nvSpPr>
          <p:cNvPr id="149" name="object 71">
            <a:extLst>
              <a:ext uri="{FF2B5EF4-FFF2-40B4-BE49-F238E27FC236}">
                <a16:creationId xmlns:a16="http://schemas.microsoft.com/office/drawing/2014/main" xmlns="" id="{696D8564-4F19-004E-B469-EA2E07D526BC}"/>
              </a:ext>
            </a:extLst>
          </p:cNvPr>
          <p:cNvSpPr txBox="1"/>
          <p:nvPr/>
        </p:nvSpPr>
        <p:spPr>
          <a:xfrm>
            <a:off x="9638013" y="5705400"/>
            <a:ext cx="147319" cy="244576"/>
          </a:xfrm>
          <a:prstGeom prst="rect">
            <a:avLst/>
          </a:prstGeom>
        </p:spPr>
        <p:txBody>
          <a:bodyPr vert="horz" wrap="square" lIns="0" tIns="18627" rIns="0" bIns="0" rtlCol="0">
            <a:spAutoFit/>
          </a:bodyPr>
          <a:lstStyle/>
          <a:p>
            <a:pPr marL="16933">
              <a:spcBef>
                <a:spcPts val="147"/>
              </a:spcBef>
            </a:pPr>
            <a:r>
              <a:rPr sz="1467" b="1" spc="7" dirty="0">
                <a:latin typeface="Courier New"/>
                <a:cs typeface="Courier New"/>
              </a:rPr>
              <a:t>A</a:t>
            </a:r>
            <a:endParaRPr sz="1467">
              <a:latin typeface="Courier New"/>
              <a:cs typeface="Courier New"/>
            </a:endParaRPr>
          </a:p>
        </p:txBody>
      </p:sp>
      <p:sp>
        <p:nvSpPr>
          <p:cNvPr id="150" name="object 72">
            <a:extLst>
              <a:ext uri="{FF2B5EF4-FFF2-40B4-BE49-F238E27FC236}">
                <a16:creationId xmlns:a16="http://schemas.microsoft.com/office/drawing/2014/main" xmlns="" id="{E32ED5B2-382A-584A-A89D-894B43B2F3B4}"/>
              </a:ext>
            </a:extLst>
          </p:cNvPr>
          <p:cNvSpPr/>
          <p:nvPr/>
        </p:nvSpPr>
        <p:spPr>
          <a:xfrm>
            <a:off x="9724762" y="2848034"/>
            <a:ext cx="275484" cy="274756"/>
          </a:xfrm>
          <a:prstGeom prst="rect">
            <a:avLst/>
          </a:prstGeom>
          <a:blipFill>
            <a:blip r:embed="rId9" cstate="print"/>
            <a:stretch>
              <a:fillRect/>
            </a:stretch>
          </a:blipFill>
        </p:spPr>
        <p:txBody>
          <a:bodyPr wrap="square" lIns="0" tIns="0" rIns="0" bIns="0" rtlCol="0"/>
          <a:lstStyle/>
          <a:p>
            <a:endParaRPr sz="2400"/>
          </a:p>
        </p:txBody>
      </p:sp>
      <p:sp>
        <p:nvSpPr>
          <p:cNvPr id="151" name="object 73">
            <a:extLst>
              <a:ext uri="{FF2B5EF4-FFF2-40B4-BE49-F238E27FC236}">
                <a16:creationId xmlns:a16="http://schemas.microsoft.com/office/drawing/2014/main" xmlns="" id="{AC4C23B7-4658-F64C-935E-A42C1AE931B4}"/>
              </a:ext>
            </a:extLst>
          </p:cNvPr>
          <p:cNvSpPr txBox="1"/>
          <p:nvPr/>
        </p:nvSpPr>
        <p:spPr>
          <a:xfrm>
            <a:off x="9785773" y="2817371"/>
            <a:ext cx="147319" cy="244576"/>
          </a:xfrm>
          <a:prstGeom prst="rect">
            <a:avLst/>
          </a:prstGeom>
        </p:spPr>
        <p:txBody>
          <a:bodyPr vert="horz" wrap="square" lIns="0" tIns="18627" rIns="0" bIns="0" rtlCol="0">
            <a:spAutoFit/>
          </a:bodyPr>
          <a:lstStyle/>
          <a:p>
            <a:pPr marL="16933">
              <a:spcBef>
                <a:spcPts val="147"/>
              </a:spcBef>
            </a:pPr>
            <a:r>
              <a:rPr sz="1467" b="1" spc="7" dirty="0">
                <a:latin typeface="Courier New"/>
                <a:cs typeface="Courier New"/>
              </a:rPr>
              <a:t>A</a:t>
            </a:r>
            <a:endParaRPr sz="1467">
              <a:latin typeface="Courier New"/>
              <a:cs typeface="Courier New"/>
            </a:endParaRPr>
          </a:p>
        </p:txBody>
      </p:sp>
      <p:sp>
        <p:nvSpPr>
          <p:cNvPr id="152" name="object 74">
            <a:extLst>
              <a:ext uri="{FF2B5EF4-FFF2-40B4-BE49-F238E27FC236}">
                <a16:creationId xmlns:a16="http://schemas.microsoft.com/office/drawing/2014/main" xmlns="" id="{7978121D-7A0F-9E49-BEF1-A171B748A306}"/>
              </a:ext>
            </a:extLst>
          </p:cNvPr>
          <p:cNvSpPr/>
          <p:nvPr/>
        </p:nvSpPr>
        <p:spPr>
          <a:xfrm>
            <a:off x="9731320" y="3286235"/>
            <a:ext cx="275496" cy="274756"/>
          </a:xfrm>
          <a:prstGeom prst="rect">
            <a:avLst/>
          </a:prstGeom>
          <a:blipFill>
            <a:blip r:embed="rId10" cstate="print"/>
            <a:stretch>
              <a:fillRect/>
            </a:stretch>
          </a:blipFill>
        </p:spPr>
        <p:txBody>
          <a:bodyPr wrap="square" lIns="0" tIns="0" rIns="0" bIns="0" rtlCol="0"/>
          <a:lstStyle/>
          <a:p>
            <a:endParaRPr sz="2400"/>
          </a:p>
        </p:txBody>
      </p:sp>
      <p:sp>
        <p:nvSpPr>
          <p:cNvPr id="153" name="object 75">
            <a:extLst>
              <a:ext uri="{FF2B5EF4-FFF2-40B4-BE49-F238E27FC236}">
                <a16:creationId xmlns:a16="http://schemas.microsoft.com/office/drawing/2014/main" xmlns="" id="{A42136DF-62D6-6D4A-8446-687C83257AD6}"/>
              </a:ext>
            </a:extLst>
          </p:cNvPr>
          <p:cNvSpPr txBox="1"/>
          <p:nvPr/>
        </p:nvSpPr>
        <p:spPr>
          <a:xfrm>
            <a:off x="9785773" y="3260652"/>
            <a:ext cx="147319" cy="244576"/>
          </a:xfrm>
          <a:prstGeom prst="rect">
            <a:avLst/>
          </a:prstGeom>
        </p:spPr>
        <p:txBody>
          <a:bodyPr vert="horz" wrap="square" lIns="0" tIns="18627" rIns="0" bIns="0" rtlCol="0">
            <a:spAutoFit/>
          </a:bodyPr>
          <a:lstStyle/>
          <a:p>
            <a:pPr marL="16933">
              <a:spcBef>
                <a:spcPts val="147"/>
              </a:spcBef>
            </a:pPr>
            <a:r>
              <a:rPr sz="1467" b="1" spc="7" dirty="0">
                <a:latin typeface="Courier New"/>
                <a:cs typeface="Courier New"/>
              </a:rPr>
              <a:t>C</a:t>
            </a:r>
            <a:endParaRPr sz="1467">
              <a:latin typeface="Courier New"/>
              <a:cs typeface="Courier New"/>
            </a:endParaRPr>
          </a:p>
        </p:txBody>
      </p:sp>
      <p:sp>
        <p:nvSpPr>
          <p:cNvPr id="154" name="object 76">
            <a:extLst>
              <a:ext uri="{FF2B5EF4-FFF2-40B4-BE49-F238E27FC236}">
                <a16:creationId xmlns:a16="http://schemas.microsoft.com/office/drawing/2014/main" xmlns="" id="{A9ED625B-0612-5D4D-886E-944FE9051066}"/>
              </a:ext>
            </a:extLst>
          </p:cNvPr>
          <p:cNvSpPr/>
          <p:nvPr/>
        </p:nvSpPr>
        <p:spPr>
          <a:xfrm>
            <a:off x="9546069" y="4942112"/>
            <a:ext cx="275496" cy="274753"/>
          </a:xfrm>
          <a:prstGeom prst="rect">
            <a:avLst/>
          </a:prstGeom>
          <a:blipFill>
            <a:blip r:embed="rId11" cstate="print"/>
            <a:stretch>
              <a:fillRect/>
            </a:stretch>
          </a:blipFill>
        </p:spPr>
        <p:txBody>
          <a:bodyPr wrap="square" lIns="0" tIns="0" rIns="0" bIns="0" rtlCol="0"/>
          <a:lstStyle/>
          <a:p>
            <a:endParaRPr sz="2400"/>
          </a:p>
        </p:txBody>
      </p:sp>
      <p:sp>
        <p:nvSpPr>
          <p:cNvPr id="155" name="object 77">
            <a:extLst>
              <a:ext uri="{FF2B5EF4-FFF2-40B4-BE49-F238E27FC236}">
                <a16:creationId xmlns:a16="http://schemas.microsoft.com/office/drawing/2014/main" xmlns="" id="{DBD15CB1-41FE-5641-9309-F0854007759D}"/>
              </a:ext>
            </a:extLst>
          </p:cNvPr>
          <p:cNvSpPr txBox="1"/>
          <p:nvPr/>
        </p:nvSpPr>
        <p:spPr>
          <a:xfrm>
            <a:off x="9611139" y="4926303"/>
            <a:ext cx="147319" cy="244576"/>
          </a:xfrm>
          <a:prstGeom prst="rect">
            <a:avLst/>
          </a:prstGeom>
        </p:spPr>
        <p:txBody>
          <a:bodyPr vert="horz" wrap="square" lIns="0" tIns="18627" rIns="0" bIns="0" rtlCol="0">
            <a:spAutoFit/>
          </a:bodyPr>
          <a:lstStyle/>
          <a:p>
            <a:pPr marL="16933">
              <a:spcBef>
                <a:spcPts val="147"/>
              </a:spcBef>
            </a:pPr>
            <a:r>
              <a:rPr sz="1467" b="1" spc="7" dirty="0">
                <a:latin typeface="Courier New"/>
                <a:cs typeface="Courier New"/>
              </a:rPr>
              <a:t>F</a:t>
            </a:r>
            <a:endParaRPr sz="1467">
              <a:latin typeface="Courier New"/>
              <a:cs typeface="Courier New"/>
            </a:endParaRPr>
          </a:p>
        </p:txBody>
      </p:sp>
      <p:sp>
        <p:nvSpPr>
          <p:cNvPr id="156" name="object 78">
            <a:extLst>
              <a:ext uri="{FF2B5EF4-FFF2-40B4-BE49-F238E27FC236}">
                <a16:creationId xmlns:a16="http://schemas.microsoft.com/office/drawing/2014/main" xmlns="" id="{589190B0-05F9-2644-9A9A-6921368A1AE0}"/>
              </a:ext>
            </a:extLst>
          </p:cNvPr>
          <p:cNvSpPr/>
          <p:nvPr/>
        </p:nvSpPr>
        <p:spPr>
          <a:xfrm>
            <a:off x="9686632" y="4162298"/>
            <a:ext cx="275496" cy="274756"/>
          </a:xfrm>
          <a:prstGeom prst="rect">
            <a:avLst/>
          </a:prstGeom>
          <a:blipFill>
            <a:blip r:embed="rId12" cstate="print"/>
            <a:stretch>
              <a:fillRect/>
            </a:stretch>
          </a:blipFill>
        </p:spPr>
        <p:txBody>
          <a:bodyPr wrap="square" lIns="0" tIns="0" rIns="0" bIns="0" rtlCol="0"/>
          <a:lstStyle/>
          <a:p>
            <a:endParaRPr sz="2400"/>
          </a:p>
        </p:txBody>
      </p:sp>
      <p:sp>
        <p:nvSpPr>
          <p:cNvPr id="157" name="object 79">
            <a:extLst>
              <a:ext uri="{FF2B5EF4-FFF2-40B4-BE49-F238E27FC236}">
                <a16:creationId xmlns:a16="http://schemas.microsoft.com/office/drawing/2014/main" xmlns="" id="{A6BCBA82-3E66-8B40-A2F6-95616D88A013}"/>
              </a:ext>
            </a:extLst>
          </p:cNvPr>
          <p:cNvSpPr/>
          <p:nvPr/>
        </p:nvSpPr>
        <p:spPr>
          <a:xfrm>
            <a:off x="9669677" y="4603991"/>
            <a:ext cx="275488" cy="274756"/>
          </a:xfrm>
          <a:prstGeom prst="rect">
            <a:avLst/>
          </a:prstGeom>
          <a:blipFill>
            <a:blip r:embed="rId13" cstate="print"/>
            <a:stretch>
              <a:fillRect/>
            </a:stretch>
          </a:blipFill>
        </p:spPr>
        <p:txBody>
          <a:bodyPr wrap="square" lIns="0" tIns="0" rIns="0" bIns="0" rtlCol="0"/>
          <a:lstStyle/>
          <a:p>
            <a:endParaRPr sz="2400"/>
          </a:p>
        </p:txBody>
      </p:sp>
      <p:sp>
        <p:nvSpPr>
          <p:cNvPr id="158" name="object 80">
            <a:extLst>
              <a:ext uri="{FF2B5EF4-FFF2-40B4-BE49-F238E27FC236}">
                <a16:creationId xmlns:a16="http://schemas.microsoft.com/office/drawing/2014/main" xmlns="" id="{4C1B0C34-7EE6-B741-B0E9-7D74AF12E8FA}"/>
              </a:ext>
            </a:extLst>
          </p:cNvPr>
          <p:cNvSpPr txBox="1"/>
          <p:nvPr/>
        </p:nvSpPr>
        <p:spPr>
          <a:xfrm>
            <a:off x="9732043" y="4577049"/>
            <a:ext cx="147319" cy="244576"/>
          </a:xfrm>
          <a:prstGeom prst="rect">
            <a:avLst/>
          </a:prstGeom>
        </p:spPr>
        <p:txBody>
          <a:bodyPr vert="horz" wrap="square" lIns="0" tIns="18627" rIns="0" bIns="0" rtlCol="0">
            <a:spAutoFit/>
          </a:bodyPr>
          <a:lstStyle/>
          <a:p>
            <a:pPr marL="16933">
              <a:spcBef>
                <a:spcPts val="147"/>
              </a:spcBef>
            </a:pPr>
            <a:r>
              <a:rPr sz="1467" b="1" spc="7" dirty="0">
                <a:latin typeface="Courier New"/>
                <a:cs typeface="Courier New"/>
              </a:rPr>
              <a:t>E</a:t>
            </a:r>
            <a:endParaRPr sz="1467">
              <a:latin typeface="Courier New"/>
              <a:cs typeface="Courier New"/>
            </a:endParaRPr>
          </a:p>
        </p:txBody>
      </p:sp>
      <p:sp>
        <p:nvSpPr>
          <p:cNvPr id="159" name="object 81">
            <a:extLst>
              <a:ext uri="{FF2B5EF4-FFF2-40B4-BE49-F238E27FC236}">
                <a16:creationId xmlns:a16="http://schemas.microsoft.com/office/drawing/2014/main" xmlns="" id="{C2400267-BB23-E048-ABFF-7C5EED44BA4E}"/>
              </a:ext>
            </a:extLst>
          </p:cNvPr>
          <p:cNvSpPr/>
          <p:nvPr/>
        </p:nvSpPr>
        <p:spPr>
          <a:xfrm>
            <a:off x="9594939" y="3823631"/>
            <a:ext cx="275496" cy="274760"/>
          </a:xfrm>
          <a:prstGeom prst="rect">
            <a:avLst/>
          </a:prstGeom>
          <a:blipFill>
            <a:blip r:embed="rId8" cstate="print"/>
            <a:stretch>
              <a:fillRect/>
            </a:stretch>
          </a:blipFill>
        </p:spPr>
        <p:txBody>
          <a:bodyPr wrap="square" lIns="0" tIns="0" rIns="0" bIns="0" rtlCol="0"/>
          <a:lstStyle/>
          <a:p>
            <a:endParaRPr sz="2400"/>
          </a:p>
        </p:txBody>
      </p:sp>
      <p:sp>
        <p:nvSpPr>
          <p:cNvPr id="160" name="object 82">
            <a:extLst>
              <a:ext uri="{FF2B5EF4-FFF2-40B4-BE49-F238E27FC236}">
                <a16:creationId xmlns:a16="http://schemas.microsoft.com/office/drawing/2014/main" xmlns="" id="{724F067B-E059-0849-AB64-91C4405FCFF6}"/>
              </a:ext>
            </a:extLst>
          </p:cNvPr>
          <p:cNvSpPr txBox="1"/>
          <p:nvPr/>
        </p:nvSpPr>
        <p:spPr>
          <a:xfrm>
            <a:off x="9664870" y="3660938"/>
            <a:ext cx="241300" cy="723403"/>
          </a:xfrm>
          <a:prstGeom prst="rect">
            <a:avLst/>
          </a:prstGeom>
        </p:spPr>
        <p:txBody>
          <a:bodyPr vert="horz" wrap="square" lIns="0" tIns="142240" rIns="0" bIns="0" rtlCol="0">
            <a:spAutoFit/>
          </a:bodyPr>
          <a:lstStyle/>
          <a:p>
            <a:pPr marL="16933">
              <a:spcBef>
                <a:spcPts val="1120"/>
              </a:spcBef>
            </a:pPr>
            <a:r>
              <a:rPr sz="1467" b="1" spc="7" dirty="0">
                <a:latin typeface="Courier New"/>
                <a:cs typeface="Courier New"/>
              </a:rPr>
              <a:t>A</a:t>
            </a:r>
            <a:endParaRPr sz="1467">
              <a:latin typeface="Courier New"/>
              <a:cs typeface="Courier New"/>
            </a:endParaRPr>
          </a:p>
          <a:p>
            <a:pPr marL="110911">
              <a:spcBef>
                <a:spcPts val="987"/>
              </a:spcBef>
            </a:pPr>
            <a:r>
              <a:rPr sz="1467" b="1" spc="7" dirty="0">
                <a:latin typeface="Courier New"/>
                <a:cs typeface="Courier New"/>
              </a:rPr>
              <a:t>B</a:t>
            </a:r>
            <a:endParaRPr sz="1467">
              <a:latin typeface="Courier New"/>
              <a:cs typeface="Courier New"/>
            </a:endParaRPr>
          </a:p>
        </p:txBody>
      </p:sp>
      <p:sp>
        <p:nvSpPr>
          <p:cNvPr id="161" name="object 7">
            <a:extLst>
              <a:ext uri="{FF2B5EF4-FFF2-40B4-BE49-F238E27FC236}">
                <a16:creationId xmlns:a16="http://schemas.microsoft.com/office/drawing/2014/main" xmlns="" id="{8444C762-5BEE-8343-B949-7E90110B8904}"/>
              </a:ext>
            </a:extLst>
          </p:cNvPr>
          <p:cNvSpPr/>
          <p:nvPr/>
        </p:nvSpPr>
        <p:spPr>
          <a:xfrm>
            <a:off x="5565949" y="4384442"/>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7" cstate="print"/>
            <a:srcRect/>
            <a:stretch>
              <a:fillRect/>
            </a:stretch>
          </a:blipFill>
        </p:spPr>
        <p:txBody>
          <a:bodyPr wrap="square" lIns="0" tIns="0" rIns="0" bIns="0" rtlCol="0"/>
          <a:lstStyle/>
          <a:p>
            <a:endParaRPr sz="2400"/>
          </a:p>
        </p:txBody>
      </p:sp>
      <p:sp>
        <p:nvSpPr>
          <p:cNvPr id="162" name="object 67">
            <a:extLst>
              <a:ext uri="{FF2B5EF4-FFF2-40B4-BE49-F238E27FC236}">
                <a16:creationId xmlns:a16="http://schemas.microsoft.com/office/drawing/2014/main" xmlns="" id="{E7849A70-AF0E-074D-803F-35816D8788CB}"/>
              </a:ext>
            </a:extLst>
          </p:cNvPr>
          <p:cNvSpPr txBox="1"/>
          <p:nvPr/>
        </p:nvSpPr>
        <p:spPr>
          <a:xfrm>
            <a:off x="5673776" y="4407968"/>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A</a:t>
            </a:r>
            <a:endParaRPr dirty="0">
              <a:latin typeface="Courier New"/>
              <a:cs typeface="Courier New"/>
            </a:endParaRPr>
          </a:p>
        </p:txBody>
      </p:sp>
      <p:sp>
        <p:nvSpPr>
          <p:cNvPr id="163" name="object 7">
            <a:extLst>
              <a:ext uri="{FF2B5EF4-FFF2-40B4-BE49-F238E27FC236}">
                <a16:creationId xmlns:a16="http://schemas.microsoft.com/office/drawing/2014/main" xmlns="" id="{63C8A23A-252C-D04A-8A12-922322209A00}"/>
              </a:ext>
            </a:extLst>
          </p:cNvPr>
          <p:cNvSpPr/>
          <p:nvPr/>
        </p:nvSpPr>
        <p:spPr>
          <a:xfrm>
            <a:off x="8171646" y="3311209"/>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5"/>
            <a:srcRect/>
            <a:stretch>
              <a:fillRect/>
            </a:stretch>
          </a:blipFill>
        </p:spPr>
        <p:txBody>
          <a:bodyPr wrap="square" lIns="0" tIns="0" rIns="0" bIns="0" rtlCol="0"/>
          <a:lstStyle/>
          <a:p>
            <a:endParaRPr sz="2400"/>
          </a:p>
        </p:txBody>
      </p:sp>
      <p:sp>
        <p:nvSpPr>
          <p:cNvPr id="164" name="object 47">
            <a:extLst>
              <a:ext uri="{FF2B5EF4-FFF2-40B4-BE49-F238E27FC236}">
                <a16:creationId xmlns:a16="http://schemas.microsoft.com/office/drawing/2014/main" xmlns="" id="{CD95B2E9-137E-FE40-8F47-447ED4E0599A}"/>
              </a:ext>
            </a:extLst>
          </p:cNvPr>
          <p:cNvSpPr txBox="1"/>
          <p:nvPr/>
        </p:nvSpPr>
        <p:spPr>
          <a:xfrm>
            <a:off x="8264152" y="3364900"/>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B</a:t>
            </a:r>
            <a:endParaRPr dirty="0">
              <a:latin typeface="Courier New"/>
              <a:cs typeface="Courier New"/>
            </a:endParaRPr>
          </a:p>
        </p:txBody>
      </p:sp>
      <p:sp>
        <p:nvSpPr>
          <p:cNvPr id="165" name="object 7">
            <a:extLst>
              <a:ext uri="{FF2B5EF4-FFF2-40B4-BE49-F238E27FC236}">
                <a16:creationId xmlns:a16="http://schemas.microsoft.com/office/drawing/2014/main" xmlns="" id="{D128536E-3656-A54E-96B9-2ADA4EA24E2F}"/>
              </a:ext>
            </a:extLst>
          </p:cNvPr>
          <p:cNvSpPr/>
          <p:nvPr/>
        </p:nvSpPr>
        <p:spPr>
          <a:xfrm>
            <a:off x="8159786" y="4408810"/>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4"/>
            <a:srcRect/>
            <a:stretch>
              <a:fillRect/>
            </a:stretch>
          </a:blipFill>
        </p:spPr>
        <p:txBody>
          <a:bodyPr wrap="square" lIns="0" tIns="0" rIns="0" bIns="0" rtlCol="0"/>
          <a:lstStyle/>
          <a:p>
            <a:endParaRPr sz="2400"/>
          </a:p>
        </p:txBody>
      </p:sp>
      <p:sp>
        <p:nvSpPr>
          <p:cNvPr id="166" name="object 57">
            <a:extLst>
              <a:ext uri="{FF2B5EF4-FFF2-40B4-BE49-F238E27FC236}">
                <a16:creationId xmlns:a16="http://schemas.microsoft.com/office/drawing/2014/main" xmlns="" id="{211C3B67-6195-334A-8460-C3548B335D84}"/>
              </a:ext>
            </a:extLst>
          </p:cNvPr>
          <p:cNvSpPr txBox="1"/>
          <p:nvPr/>
        </p:nvSpPr>
        <p:spPr>
          <a:xfrm>
            <a:off x="8233659" y="4450577"/>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C</a:t>
            </a:r>
            <a:endParaRPr dirty="0">
              <a:latin typeface="Courier New"/>
              <a:cs typeface="Courier New"/>
            </a:endParaRPr>
          </a:p>
        </p:txBody>
      </p:sp>
      <p:sp>
        <p:nvSpPr>
          <p:cNvPr id="167" name="object 7">
            <a:extLst>
              <a:ext uri="{FF2B5EF4-FFF2-40B4-BE49-F238E27FC236}">
                <a16:creationId xmlns:a16="http://schemas.microsoft.com/office/drawing/2014/main" xmlns="" id="{7A938C5E-AAD9-1842-B3F2-51F89450426B}"/>
              </a:ext>
            </a:extLst>
          </p:cNvPr>
          <p:cNvSpPr/>
          <p:nvPr/>
        </p:nvSpPr>
        <p:spPr>
          <a:xfrm>
            <a:off x="8103019" y="5388305"/>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6"/>
            <a:srcRect/>
            <a:stretch>
              <a:fillRect/>
            </a:stretch>
          </a:blipFill>
        </p:spPr>
        <p:txBody>
          <a:bodyPr wrap="square" lIns="0" tIns="0" rIns="0" bIns="0" rtlCol="0"/>
          <a:lstStyle/>
          <a:p>
            <a:endParaRPr sz="2400" dirty="0"/>
          </a:p>
        </p:txBody>
      </p:sp>
      <p:sp>
        <p:nvSpPr>
          <p:cNvPr id="168" name="object 50">
            <a:extLst>
              <a:ext uri="{FF2B5EF4-FFF2-40B4-BE49-F238E27FC236}">
                <a16:creationId xmlns:a16="http://schemas.microsoft.com/office/drawing/2014/main" xmlns="" id="{864A4897-A33F-BF4C-BD0C-A5A79A9EAD82}"/>
              </a:ext>
            </a:extLst>
          </p:cNvPr>
          <p:cNvSpPr txBox="1"/>
          <p:nvPr/>
        </p:nvSpPr>
        <p:spPr>
          <a:xfrm>
            <a:off x="8209018" y="5401792"/>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D</a:t>
            </a:r>
            <a:endParaRPr dirty="0">
              <a:latin typeface="Courier New"/>
              <a:cs typeface="Courier New"/>
            </a:endParaRPr>
          </a:p>
        </p:txBody>
      </p:sp>
      <p:sp>
        <p:nvSpPr>
          <p:cNvPr id="169" name="object 83">
            <a:extLst>
              <a:ext uri="{FF2B5EF4-FFF2-40B4-BE49-F238E27FC236}">
                <a16:creationId xmlns:a16="http://schemas.microsoft.com/office/drawing/2014/main" xmlns="" id="{1EFD21E9-C2CE-C542-ACAC-D04543D67C9F}"/>
              </a:ext>
            </a:extLst>
          </p:cNvPr>
          <p:cNvSpPr txBox="1"/>
          <p:nvPr/>
        </p:nvSpPr>
        <p:spPr>
          <a:xfrm>
            <a:off x="4507068" y="2481448"/>
            <a:ext cx="2895476" cy="1006344"/>
          </a:xfrm>
          <a:prstGeom prst="rect">
            <a:avLst/>
          </a:prstGeom>
        </p:spPr>
        <p:txBody>
          <a:bodyPr vert="horz" wrap="square" lIns="0" tIns="42333" rIns="0" bIns="0" rtlCol="0">
            <a:spAutoFit/>
          </a:bodyPr>
          <a:lstStyle/>
          <a:p>
            <a:pPr marL="559631" marR="6773" indent="-543546">
              <a:lnSpc>
                <a:spcPts val="3747"/>
              </a:lnSpc>
              <a:spcBef>
                <a:spcPts val="333"/>
              </a:spcBef>
            </a:pPr>
            <a:r>
              <a:rPr sz="2800" spc="-152" dirty="0">
                <a:cs typeface="Arial"/>
              </a:rPr>
              <a:t>1) </a:t>
            </a:r>
            <a:r>
              <a:rPr sz="2800" spc="-93" dirty="0">
                <a:cs typeface="Arial"/>
              </a:rPr>
              <a:t>average </a:t>
            </a:r>
            <a:r>
              <a:rPr sz="2800" spc="-67" dirty="0">
                <a:cs typeface="Arial"/>
              </a:rPr>
              <a:t>messages  </a:t>
            </a:r>
            <a:endParaRPr lang="en-US" sz="2800" spc="-67" dirty="0">
              <a:cs typeface="Arial"/>
            </a:endParaRPr>
          </a:p>
          <a:p>
            <a:pPr marL="559631" marR="6773" indent="-543546">
              <a:lnSpc>
                <a:spcPts val="3747"/>
              </a:lnSpc>
              <a:spcBef>
                <a:spcPts val="333"/>
              </a:spcBef>
            </a:pPr>
            <a:r>
              <a:rPr sz="2800" spc="-47" dirty="0">
                <a:cs typeface="Arial"/>
              </a:rPr>
              <a:t>from</a:t>
            </a:r>
            <a:r>
              <a:rPr sz="2800" spc="-27" dirty="0">
                <a:cs typeface="Arial"/>
              </a:rPr>
              <a:t> </a:t>
            </a:r>
            <a:r>
              <a:rPr sz="2800" spc="-53" dirty="0">
                <a:cs typeface="Arial"/>
              </a:rPr>
              <a:t>neighbors</a:t>
            </a:r>
            <a:endParaRPr sz="2800" dirty="0">
              <a:cs typeface="Arial"/>
            </a:endParaRPr>
          </a:p>
        </p:txBody>
      </p:sp>
      <p:sp>
        <p:nvSpPr>
          <p:cNvPr id="170" name="object 85">
            <a:extLst>
              <a:ext uri="{FF2B5EF4-FFF2-40B4-BE49-F238E27FC236}">
                <a16:creationId xmlns:a16="http://schemas.microsoft.com/office/drawing/2014/main" xmlns="" id="{C16C6AEE-0C38-8845-B29E-CF901DBA9157}"/>
              </a:ext>
            </a:extLst>
          </p:cNvPr>
          <p:cNvSpPr txBox="1"/>
          <p:nvPr/>
        </p:nvSpPr>
        <p:spPr>
          <a:xfrm>
            <a:off x="4585530" y="5957146"/>
            <a:ext cx="4107180" cy="447986"/>
          </a:xfrm>
          <a:prstGeom prst="rect">
            <a:avLst/>
          </a:prstGeom>
        </p:spPr>
        <p:txBody>
          <a:bodyPr vert="horz" wrap="square" lIns="0" tIns="16933" rIns="0" bIns="0" rtlCol="0">
            <a:spAutoFit/>
          </a:bodyPr>
          <a:lstStyle/>
          <a:p>
            <a:pPr marL="16933">
              <a:spcBef>
                <a:spcPts val="133"/>
              </a:spcBef>
            </a:pPr>
            <a:r>
              <a:rPr sz="2800" spc="-152" dirty="0">
                <a:cs typeface="Arial"/>
              </a:rPr>
              <a:t>2) </a:t>
            </a:r>
            <a:r>
              <a:rPr sz="2800" spc="-53" dirty="0">
                <a:cs typeface="Arial"/>
              </a:rPr>
              <a:t>apply </a:t>
            </a:r>
            <a:r>
              <a:rPr sz="2800" spc="-93" dirty="0">
                <a:cs typeface="Arial"/>
              </a:rPr>
              <a:t>neural</a:t>
            </a:r>
            <a:r>
              <a:rPr sz="2800" spc="100" dirty="0">
                <a:cs typeface="Arial"/>
              </a:rPr>
              <a:t> </a:t>
            </a:r>
            <a:r>
              <a:rPr sz="2800" spc="-20" dirty="0">
                <a:cs typeface="Arial"/>
              </a:rPr>
              <a:t>network</a:t>
            </a:r>
            <a:endParaRPr sz="2800" dirty="0">
              <a:cs typeface="Arial"/>
            </a:endParaRPr>
          </a:p>
        </p:txBody>
      </p:sp>
      <p:cxnSp>
        <p:nvCxnSpPr>
          <p:cNvPr id="171" name="Straight Arrow Connector 170">
            <a:extLst>
              <a:ext uri="{FF2B5EF4-FFF2-40B4-BE49-F238E27FC236}">
                <a16:creationId xmlns:a16="http://schemas.microsoft.com/office/drawing/2014/main" xmlns="" id="{3E50C027-04B5-0C40-AD8F-6D96856F4470}"/>
              </a:ext>
            </a:extLst>
          </p:cNvPr>
          <p:cNvCxnSpPr>
            <a:cxnSpLocks/>
          </p:cNvCxnSpPr>
          <p:nvPr/>
        </p:nvCxnSpPr>
        <p:spPr>
          <a:xfrm>
            <a:off x="5673776" y="3573731"/>
            <a:ext cx="1465384" cy="1039298"/>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73" name="Straight Arrow Connector 172">
            <a:extLst>
              <a:ext uri="{FF2B5EF4-FFF2-40B4-BE49-F238E27FC236}">
                <a16:creationId xmlns:a16="http://schemas.microsoft.com/office/drawing/2014/main" xmlns="" id="{643D4707-4942-1346-9F03-9861D64C93F7}"/>
              </a:ext>
            </a:extLst>
          </p:cNvPr>
          <p:cNvCxnSpPr>
            <a:cxnSpLocks/>
          </p:cNvCxnSpPr>
          <p:nvPr/>
        </p:nvCxnSpPr>
        <p:spPr>
          <a:xfrm flipV="1">
            <a:off x="5999832" y="5050630"/>
            <a:ext cx="564618" cy="961508"/>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0807814"/>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7" name="Screenshot 2017-11-06 06.25.45.png"/>
          <p:cNvGrpSpPr/>
          <p:nvPr/>
        </p:nvGrpSpPr>
        <p:grpSpPr>
          <a:xfrm>
            <a:off x="6411251" y="1741763"/>
            <a:ext cx="5308601" cy="4641851"/>
            <a:chOff x="0" y="0"/>
            <a:chExt cx="10617200" cy="9283700"/>
          </a:xfrm>
        </p:grpSpPr>
        <p:pic>
          <p:nvPicPr>
            <p:cNvPr id="266" name="Screenshot 2017-11-06 06.25.45.png" descr="Screenshot 2017-11-06 06.25.45.png"/>
            <p:cNvPicPr>
              <a:picLocks noChangeAspect="1"/>
            </p:cNvPicPr>
            <p:nvPr/>
          </p:nvPicPr>
          <p:blipFill>
            <a:blip r:embed="rId3"/>
            <a:stretch>
              <a:fillRect/>
            </a:stretch>
          </p:blipFill>
          <p:spPr>
            <a:xfrm>
              <a:off x="127000" y="88900"/>
              <a:ext cx="10363200" cy="8953500"/>
            </a:xfrm>
            <a:prstGeom prst="rect">
              <a:avLst/>
            </a:prstGeom>
            <a:ln>
              <a:noFill/>
            </a:ln>
            <a:effectLst/>
          </p:spPr>
        </p:pic>
        <p:pic>
          <p:nvPicPr>
            <p:cNvPr id="265" name="Screenshot 2017-11-06 06.25.45.png" descr="Screenshot 2017-11-06 06.25.45.png"/>
            <p:cNvPicPr>
              <a:picLocks/>
            </p:cNvPicPr>
            <p:nvPr/>
          </p:nvPicPr>
          <p:blipFill>
            <a:blip r:embed="rId4"/>
            <a:stretch>
              <a:fillRect/>
            </a:stretch>
          </p:blipFill>
          <p:spPr>
            <a:xfrm>
              <a:off x="0" y="0"/>
              <a:ext cx="10617200" cy="9283700"/>
            </a:xfrm>
            <a:prstGeom prst="rect">
              <a:avLst/>
            </a:prstGeom>
            <a:effectLst/>
          </p:spPr>
        </p:pic>
      </p:grpSp>
      <p:sp>
        <p:nvSpPr>
          <p:cNvPr id="269" name="Disadvantages of existing systems"/>
          <p:cNvSpPr txBox="1"/>
          <p:nvPr/>
        </p:nvSpPr>
        <p:spPr>
          <a:xfrm>
            <a:off x="1022463" y="888517"/>
            <a:ext cx="5073377" cy="1069395"/>
          </a:xfrm>
          <a:prstGeom prst="rect">
            <a:avLst/>
          </a:prstGeom>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lvl1pPr algn="l" defTabSz="457200">
              <a:lnSpc>
                <a:spcPts val="9600"/>
              </a:lnSpc>
              <a:defRPr sz="5000" b="0">
                <a:solidFill>
                  <a:srgbClr val="212121"/>
                </a:solidFill>
                <a:latin typeface="Helvetica"/>
                <a:ea typeface="Helvetica"/>
                <a:cs typeface="Helvetica"/>
                <a:sym typeface="Helvetica"/>
              </a:defRPr>
            </a:lvl1pPr>
          </a:lstStyle>
          <a:p>
            <a:r>
              <a:rPr sz="2800" b="1" dirty="0">
                <a:latin typeface="+mn-lt"/>
              </a:rPr>
              <a:t>Disadvantages of existing systems</a:t>
            </a:r>
          </a:p>
        </p:txBody>
      </p:sp>
      <p:sp>
        <p:nvSpPr>
          <p:cNvPr id="271" name="Messed document lists…"/>
          <p:cNvSpPr txBox="1">
            <a:spLocks noGrp="1"/>
          </p:cNvSpPr>
          <p:nvPr>
            <p:ph type="body" sz="quarter" idx="1"/>
          </p:nvPr>
        </p:nvSpPr>
        <p:spPr>
          <a:xfrm>
            <a:off x="991488" y="1981873"/>
            <a:ext cx="5041173" cy="2918215"/>
          </a:xfrm>
          <a:prstGeom prst="rect">
            <a:avLst/>
          </a:prstGeom>
        </p:spPr>
        <p:txBody>
          <a:bodyPr>
            <a:normAutofit/>
          </a:bodyPr>
          <a:lstStyle/>
          <a:p>
            <a:pPr>
              <a:lnSpc>
                <a:spcPct val="100000"/>
              </a:lnSpc>
              <a:spcBef>
                <a:spcPts val="1050"/>
              </a:spcBef>
              <a:buClr>
                <a:srgbClr val="000000"/>
              </a:buClr>
              <a:buSzPct val="100000"/>
              <a:defRPr sz="5000"/>
            </a:pPr>
            <a:r>
              <a:rPr sz="2400" dirty="0"/>
              <a:t>Messed document lists</a:t>
            </a:r>
          </a:p>
          <a:p>
            <a:pPr>
              <a:lnSpc>
                <a:spcPct val="100000"/>
              </a:lnSpc>
              <a:spcBef>
                <a:spcPts val="1050"/>
              </a:spcBef>
              <a:buClr>
                <a:srgbClr val="000000"/>
              </a:buClr>
              <a:buSzPct val="100000"/>
              <a:defRPr sz="5000"/>
            </a:pPr>
            <a:r>
              <a:rPr sz="2400" dirty="0"/>
              <a:t>Extremely fine-grained (articles)</a:t>
            </a:r>
          </a:p>
          <a:p>
            <a:pPr>
              <a:lnSpc>
                <a:spcPct val="100000"/>
              </a:lnSpc>
              <a:spcBef>
                <a:spcPts val="1050"/>
              </a:spcBef>
              <a:buClr>
                <a:srgbClr val="000000"/>
              </a:buClr>
              <a:buSzPct val="100000"/>
              <a:defRPr sz="5000"/>
            </a:pPr>
            <a:r>
              <a:rPr sz="2400" dirty="0"/>
              <a:t>Redundant useless information</a:t>
            </a:r>
          </a:p>
          <a:p>
            <a:pPr>
              <a:lnSpc>
                <a:spcPct val="100000"/>
              </a:lnSpc>
              <a:spcBef>
                <a:spcPts val="1050"/>
              </a:spcBef>
              <a:buClr>
                <a:srgbClr val="000000"/>
              </a:buClr>
              <a:buSzPct val="100000"/>
              <a:defRPr sz="5000"/>
            </a:pPr>
            <a:r>
              <a:rPr sz="2400" dirty="0"/>
              <a:t>Unstructured information</a:t>
            </a:r>
          </a:p>
        </p:txBody>
      </p:sp>
      <p:sp>
        <p:nvSpPr>
          <p:cNvPr id="272" name="157"/>
          <p:cNvSpPr txBox="1">
            <a:spLocks noGrp="1"/>
          </p:cNvSpPr>
          <p:nvPr>
            <p:ph type="sldNum" sz="quarter" idx="4294967295"/>
          </p:nvPr>
        </p:nvSpPr>
        <p:spPr>
          <a:xfrm>
            <a:off x="11016196" y="6383614"/>
            <a:ext cx="331991" cy="255588"/>
          </a:xfrm>
          <a:prstGeom prst="rect">
            <a:avLst/>
          </a:prstGeom>
          <a:extLst>
            <a:ext uri="{C572A759-6A51-4108-AA02-DFA0A04FC94B}">
              <ma14:wrappingTextBoxFlag xmlns:ma14="http://schemas.microsoft.com/office/mac/drawingml/2011/main" val="1"/>
            </a:ext>
          </a:extLst>
        </p:spPr>
        <p:txBody>
          <a:bodyPr vert="horz" lIns="35719" tIns="35719" rIns="35719" bIns="35719" rtlCol="0" anchor="ctr"/>
          <a:lstStyle>
            <a:lvl1pPr>
              <a:defRPr>
                <a:solidFill>
                  <a:srgbClr val="929292"/>
                </a:solidFill>
              </a:defRPr>
            </a:lvl1pPr>
          </a:lstStyle>
          <a:p>
            <a:fld id="{86CB4B4D-7CA3-9044-876B-883B54F8677D}" type="slidenum">
              <a:rPr/>
              <a:t>200</a:t>
            </a:fld>
            <a:endParaRPr/>
          </a:p>
        </p:txBody>
      </p:sp>
      <p:sp>
        <p:nvSpPr>
          <p:cNvPr id="10" name="Title 1">
            <a:extLst>
              <a:ext uri="{FF2B5EF4-FFF2-40B4-BE49-F238E27FC236}">
                <a16:creationId xmlns:a16="http://schemas.microsoft.com/office/drawing/2014/main" xmlns="" id="{275872E6-201E-744F-9C3D-B3F6E08BE63E}"/>
              </a:ext>
            </a:extLst>
          </p:cNvPr>
          <p:cNvSpPr>
            <a:spLocks noGrp="1"/>
          </p:cNvSpPr>
          <p:nvPr>
            <p:ph type="title"/>
          </p:nvPr>
        </p:nvSpPr>
        <p:spPr>
          <a:xfrm>
            <a:off x="838200" y="365125"/>
            <a:ext cx="10515600" cy="1325563"/>
          </a:xfrm>
        </p:spPr>
        <p:txBody>
          <a:bodyPr>
            <a:normAutofit/>
          </a:bodyPr>
          <a:lstStyle/>
          <a:p>
            <a:r>
              <a:rPr lang="en-US" sz="4000" b="1" spc="-253" dirty="0">
                <a:solidFill>
                  <a:srgbClr val="C00000"/>
                </a:solidFill>
              </a:rPr>
              <a:t>News Reading: Search Engines &amp; Feeds Streams</a:t>
            </a:r>
            <a:endParaRPr lang="en-US" sz="2700" dirty="0">
              <a:solidFill>
                <a:schemeClr val="tx2">
                  <a:lumMod val="60000"/>
                  <a:lumOff val="40000"/>
                </a:schemeClr>
              </a:solidFill>
            </a:endParaRPr>
          </a:p>
        </p:txBody>
      </p:sp>
      <p:pic>
        <p:nvPicPr>
          <p:cNvPr id="9" name="6VWH-fycwyph1106754.png" descr="6VWH-fycwyph1106754.png">
            <a:extLst>
              <a:ext uri="{FF2B5EF4-FFF2-40B4-BE49-F238E27FC236}">
                <a16:creationId xmlns:a16="http://schemas.microsoft.com/office/drawing/2014/main" xmlns="" id="{92EC7576-9688-784A-84FF-6DBECBC000D2}"/>
              </a:ext>
            </a:extLst>
          </p:cNvPr>
          <p:cNvPicPr>
            <a:picLocks noChangeAspect="1"/>
          </p:cNvPicPr>
          <p:nvPr/>
        </p:nvPicPr>
        <p:blipFill>
          <a:blip r:embed="rId5"/>
          <a:stretch>
            <a:fillRect/>
          </a:stretch>
        </p:blipFill>
        <p:spPr>
          <a:xfrm>
            <a:off x="1565620" y="4062688"/>
            <a:ext cx="3892907" cy="2163418"/>
          </a:xfrm>
          <a:prstGeom prst="rect">
            <a:avLst/>
          </a:prstGeom>
          <a:ln w="12700">
            <a:miter lim="400000"/>
          </a:ln>
        </p:spPr>
      </p:pic>
      <p:sp>
        <p:nvSpPr>
          <p:cNvPr id="2" name="TextBox 1">
            <a:extLst>
              <a:ext uri="{FF2B5EF4-FFF2-40B4-BE49-F238E27FC236}">
                <a16:creationId xmlns:a16="http://schemas.microsoft.com/office/drawing/2014/main" xmlns="" id="{4C1F3C78-FE5C-3F48-BFC1-7B3D1348642C}"/>
              </a:ext>
            </a:extLst>
          </p:cNvPr>
          <p:cNvSpPr txBox="1"/>
          <p:nvPr/>
        </p:nvSpPr>
        <p:spPr>
          <a:xfrm>
            <a:off x="2412234" y="6226106"/>
            <a:ext cx="2293833" cy="369332"/>
          </a:xfrm>
          <a:prstGeom prst="rect">
            <a:avLst/>
          </a:prstGeom>
          <a:noFill/>
        </p:spPr>
        <p:txBody>
          <a:bodyPr wrap="none" rtlCol="0">
            <a:spAutoFit/>
          </a:bodyPr>
          <a:lstStyle/>
          <a:p>
            <a:r>
              <a:rPr lang="en-US" b="1" dirty="0">
                <a:solidFill>
                  <a:srgbClr val="C00000"/>
                </a:solidFill>
              </a:rPr>
              <a:t>Information Explosion</a:t>
            </a:r>
          </a:p>
        </p:txBody>
      </p:sp>
    </p:spTree>
  </p:cSld>
  <p:clrMapOvr>
    <a:masterClrMapping/>
  </p:clrMapOvr>
  <p:transition xmlns:p14="http://schemas.microsoft.com/office/powerpoint/2010/main" spd="med"/>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 name="Image" descr="Image"/>
          <p:cNvPicPr>
            <a:picLocks noChangeAspect="1"/>
          </p:cNvPicPr>
          <p:nvPr/>
        </p:nvPicPr>
        <p:blipFill>
          <a:blip r:embed="rId2"/>
          <a:stretch>
            <a:fillRect/>
          </a:stretch>
        </p:blipFill>
        <p:spPr>
          <a:xfrm>
            <a:off x="717173" y="1878125"/>
            <a:ext cx="10757654" cy="3481964"/>
          </a:xfrm>
          <a:prstGeom prst="rect">
            <a:avLst/>
          </a:prstGeom>
          <a:ln w="12700">
            <a:miter lim="400000"/>
          </a:ln>
        </p:spPr>
      </p:pic>
      <p:sp>
        <p:nvSpPr>
          <p:cNvPr id="275" name="Detect events automatically from massive news articles"/>
          <p:cNvSpPr txBox="1"/>
          <p:nvPr/>
        </p:nvSpPr>
        <p:spPr>
          <a:xfrm>
            <a:off x="7057712" y="721512"/>
            <a:ext cx="4275209" cy="820738"/>
          </a:xfrm>
          <a:prstGeom prst="rect">
            <a:avLst/>
          </a:prstGeom>
          <a:blipFill>
            <a:blip r:embed="rId3"/>
          </a:blipFill>
          <a:ln w="12700">
            <a:miter lim="400000"/>
          </a:ln>
          <a:effectLst>
            <a:outerShdw blurRad="50800" dist="12700" rotWithShape="0">
              <a:srgbClr val="000000">
                <a:alpha val="50000"/>
              </a:srgbClr>
            </a:outerShdw>
          </a:effectLst>
          <a:extLst>
            <a:ext uri="{C572A759-6A51-4108-AA02-DFA0A04FC94B}">
              <ma14:wrappingTextBoxFlag xmlns:ma14="http://schemas.microsoft.com/office/mac/drawingml/2011/main" val="1"/>
            </a:ext>
          </a:extLst>
        </p:spPr>
        <p:txBody>
          <a:bodyPr wrap="none" lIns="25400" tIns="25400" rIns="25400" bIns="25400" anchor="ctr">
            <a:spAutoFit/>
          </a:bodyPr>
          <a:lstStyle/>
          <a:p>
            <a:pPr defTabSz="412750">
              <a:defRPr sz="5000" b="0">
                <a:solidFill>
                  <a:srgbClr val="FFFFFF"/>
                </a:solidFill>
                <a:latin typeface="Helvetica Light"/>
                <a:ea typeface="Helvetica Light"/>
                <a:cs typeface="Helvetica Light"/>
                <a:sym typeface="Helvetica Light"/>
              </a:defRPr>
            </a:pPr>
            <a:r>
              <a:rPr sz="2500" b="1">
                <a:latin typeface="Helvetica"/>
                <a:ea typeface="Helvetica"/>
                <a:cs typeface="Helvetica"/>
                <a:sym typeface="Helvetica"/>
              </a:rPr>
              <a:t>Detect events automatically</a:t>
            </a:r>
            <a:br>
              <a:rPr sz="2500" b="1">
                <a:latin typeface="Helvetica"/>
                <a:ea typeface="Helvetica"/>
                <a:cs typeface="Helvetica"/>
                <a:sym typeface="Helvetica"/>
              </a:rPr>
            </a:br>
            <a:r>
              <a:rPr sz="2500" b="1">
                <a:latin typeface="Helvetica"/>
                <a:ea typeface="Helvetica"/>
                <a:cs typeface="Helvetica"/>
                <a:sym typeface="Helvetica"/>
              </a:rPr>
              <a:t>from massive news articles</a:t>
            </a:r>
          </a:p>
        </p:txBody>
      </p:sp>
      <p:sp>
        <p:nvSpPr>
          <p:cNvPr id="276" name="Trees denotes stories,…"/>
          <p:cNvSpPr txBox="1"/>
          <p:nvPr/>
        </p:nvSpPr>
        <p:spPr>
          <a:xfrm>
            <a:off x="1910466" y="5159554"/>
            <a:ext cx="3436967" cy="820738"/>
          </a:xfrm>
          <a:prstGeom prst="rect">
            <a:avLst/>
          </a:prstGeom>
          <a:blipFill>
            <a:blip r:embed="rId3"/>
          </a:blipFill>
          <a:ln w="12700">
            <a:miter lim="400000"/>
          </a:ln>
          <a:effectLst>
            <a:outerShdw blurRad="50800" dist="12700" rotWithShape="0">
              <a:srgbClr val="000000">
                <a:alpha val="50000"/>
              </a:srgbClr>
            </a:outerShdw>
          </a:effectLst>
          <a:extLst>
            <a:ext uri="{C572A759-6A51-4108-AA02-DFA0A04FC94B}">
              <ma14:wrappingTextBoxFlag xmlns:ma14="http://schemas.microsoft.com/office/mac/drawingml/2011/main" val="1"/>
            </a:ext>
          </a:extLst>
        </p:spPr>
        <p:txBody>
          <a:bodyPr wrap="none" lIns="25400" tIns="25400" rIns="25400" bIns="25400" anchor="ctr">
            <a:spAutoFit/>
          </a:bodyPr>
          <a:lstStyle/>
          <a:p>
            <a:pPr defTabSz="412750">
              <a:defRPr sz="5000" b="0">
                <a:solidFill>
                  <a:srgbClr val="FFFFFF"/>
                </a:solidFill>
                <a:latin typeface="Helvetica Light"/>
                <a:ea typeface="Helvetica Light"/>
                <a:cs typeface="Helvetica Light"/>
                <a:sym typeface="Helvetica Light"/>
              </a:defRPr>
            </a:pPr>
            <a:r>
              <a:rPr sz="2500" b="1">
                <a:latin typeface="Helvetica"/>
                <a:ea typeface="Helvetica"/>
                <a:cs typeface="Helvetica"/>
                <a:sym typeface="Helvetica"/>
              </a:rPr>
              <a:t>Trees denotes stories,</a:t>
            </a:r>
          </a:p>
          <a:p>
            <a:pPr defTabSz="412750">
              <a:defRPr sz="5000" b="0">
                <a:solidFill>
                  <a:srgbClr val="FFFFFF"/>
                </a:solidFill>
                <a:latin typeface="Helvetica Light"/>
                <a:ea typeface="Helvetica Light"/>
                <a:cs typeface="Helvetica Light"/>
                <a:sym typeface="Helvetica Light"/>
              </a:defRPr>
            </a:pPr>
            <a:r>
              <a:rPr sz="2500" b="1">
                <a:latin typeface="Helvetica"/>
                <a:ea typeface="Helvetica"/>
                <a:cs typeface="Helvetica"/>
                <a:sym typeface="Helvetica"/>
              </a:rPr>
              <a:t>nodes denotes events</a:t>
            </a:r>
          </a:p>
        </p:txBody>
      </p:sp>
      <p:sp>
        <p:nvSpPr>
          <p:cNvPr id="277" name="Edges in the tree denotes…"/>
          <p:cNvSpPr txBox="1"/>
          <p:nvPr/>
        </p:nvSpPr>
        <p:spPr>
          <a:xfrm>
            <a:off x="7364213" y="5512160"/>
            <a:ext cx="4363374" cy="820738"/>
          </a:xfrm>
          <a:prstGeom prst="rect">
            <a:avLst/>
          </a:prstGeom>
          <a:blipFill>
            <a:blip r:embed="rId3"/>
          </a:blipFill>
          <a:ln w="12700">
            <a:miter lim="400000"/>
          </a:ln>
          <a:effectLst>
            <a:outerShdw blurRad="50800" dist="12700" rotWithShape="0">
              <a:srgbClr val="000000">
                <a:alpha val="50000"/>
              </a:srgbClr>
            </a:outerShdw>
          </a:effectLst>
          <a:extLst>
            <a:ext uri="{C572A759-6A51-4108-AA02-DFA0A04FC94B}">
              <ma14:wrappingTextBoxFlag xmlns:ma14="http://schemas.microsoft.com/office/mac/drawingml/2011/main" val="1"/>
            </a:ext>
          </a:extLst>
        </p:spPr>
        <p:txBody>
          <a:bodyPr wrap="none" lIns="25400" tIns="25400" rIns="25400" bIns="25400" anchor="ctr">
            <a:spAutoFit/>
          </a:bodyPr>
          <a:lstStyle/>
          <a:p>
            <a:pPr defTabSz="412750">
              <a:defRPr sz="5000" b="0">
                <a:solidFill>
                  <a:srgbClr val="FFFFFF"/>
                </a:solidFill>
                <a:latin typeface="Helvetica Light"/>
                <a:ea typeface="Helvetica Light"/>
                <a:cs typeface="Helvetica Light"/>
                <a:sym typeface="Helvetica Light"/>
              </a:defRPr>
            </a:pPr>
            <a:r>
              <a:rPr sz="2500" b="1">
                <a:latin typeface="Helvetica"/>
                <a:ea typeface="Helvetica"/>
                <a:cs typeface="Helvetica"/>
                <a:sym typeface="Helvetica"/>
              </a:rPr>
              <a:t>Edges in the tree denotes</a:t>
            </a:r>
          </a:p>
          <a:p>
            <a:pPr defTabSz="412750">
              <a:defRPr sz="5000" b="0">
                <a:solidFill>
                  <a:srgbClr val="FFFFFF"/>
                </a:solidFill>
                <a:latin typeface="Helvetica Light"/>
                <a:ea typeface="Helvetica Light"/>
                <a:cs typeface="Helvetica Light"/>
                <a:sym typeface="Helvetica Light"/>
              </a:defRPr>
            </a:pPr>
            <a:r>
              <a:rPr sz="2500" b="1">
                <a:latin typeface="Helvetica"/>
                <a:ea typeface="Helvetica"/>
                <a:cs typeface="Helvetica"/>
                <a:sym typeface="Helvetica"/>
              </a:rPr>
              <a:t>events evolving relationship</a:t>
            </a:r>
          </a:p>
        </p:txBody>
      </p:sp>
      <p:sp>
        <p:nvSpPr>
          <p:cNvPr id="280" name="Liu et al., Story Forest: Extracting Events and Telling Stories from Breaking News, TKDD’20"/>
          <p:cNvSpPr txBox="1"/>
          <p:nvPr/>
        </p:nvSpPr>
        <p:spPr>
          <a:xfrm>
            <a:off x="265253" y="6466998"/>
            <a:ext cx="8555805" cy="349135"/>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r>
              <a:rPr dirty="0"/>
              <a:t>Liu et al., </a:t>
            </a:r>
            <a:r>
              <a:rPr b="1" dirty="0"/>
              <a:t>Story Forest: Extracting Events and Telling Stories from Breaking News</a:t>
            </a:r>
            <a:r>
              <a:rPr dirty="0"/>
              <a:t>, TKDD’20</a:t>
            </a:r>
          </a:p>
        </p:txBody>
      </p:sp>
      <p:sp>
        <p:nvSpPr>
          <p:cNvPr id="281" name="158"/>
          <p:cNvSpPr txBox="1">
            <a:spLocks noGrp="1"/>
          </p:cNvSpPr>
          <p:nvPr>
            <p:ph type="sldNum" sz="quarter" idx="4294967295"/>
          </p:nvPr>
        </p:nvSpPr>
        <p:spPr>
          <a:xfrm>
            <a:off x="11016196" y="6383614"/>
            <a:ext cx="331991" cy="255588"/>
          </a:xfrm>
          <a:prstGeom prst="rect">
            <a:avLst/>
          </a:prstGeom>
          <a:extLst>
            <a:ext uri="{C572A759-6A51-4108-AA02-DFA0A04FC94B}">
              <ma14:wrappingTextBoxFlag xmlns:ma14="http://schemas.microsoft.com/office/mac/drawingml/2011/main" val="1"/>
            </a:ext>
          </a:extLst>
        </p:spPr>
        <p:txBody>
          <a:bodyPr vert="horz" lIns="35719" tIns="35719" rIns="35719" bIns="35719" rtlCol="0" anchor="ctr"/>
          <a:lstStyle>
            <a:lvl1pPr>
              <a:defRPr>
                <a:solidFill>
                  <a:srgbClr val="5E5E5E"/>
                </a:solidFill>
              </a:defRPr>
            </a:lvl1pPr>
          </a:lstStyle>
          <a:p>
            <a:fld id="{86CB4B4D-7CA3-9044-876B-883B54F8677D}" type="slidenum">
              <a:rPr/>
              <a:t>201</a:t>
            </a:fld>
            <a:endParaRPr/>
          </a:p>
        </p:txBody>
      </p:sp>
      <p:sp>
        <p:nvSpPr>
          <p:cNvPr id="10" name="Title 1">
            <a:extLst>
              <a:ext uri="{FF2B5EF4-FFF2-40B4-BE49-F238E27FC236}">
                <a16:creationId xmlns:a16="http://schemas.microsoft.com/office/drawing/2014/main" xmlns="" id="{3EA38D48-9F8C-3245-9D95-7C928019F1CF}"/>
              </a:ext>
            </a:extLst>
          </p:cNvPr>
          <p:cNvSpPr>
            <a:spLocks noGrp="1"/>
          </p:cNvSpPr>
          <p:nvPr>
            <p:ph type="title"/>
          </p:nvPr>
        </p:nvSpPr>
        <p:spPr>
          <a:xfrm>
            <a:off x="838200" y="365125"/>
            <a:ext cx="10515600" cy="1325563"/>
          </a:xfrm>
        </p:spPr>
        <p:txBody>
          <a:bodyPr>
            <a:normAutofit/>
          </a:bodyPr>
          <a:lstStyle/>
          <a:p>
            <a:r>
              <a:rPr lang="en-US" sz="4000" b="1" spc="-253" dirty="0">
                <a:solidFill>
                  <a:srgbClr val="C00000"/>
                </a:solidFill>
              </a:rPr>
              <a:t>Story Forest</a:t>
            </a:r>
            <a:endParaRPr lang="en-US" sz="2700" dirty="0">
              <a:solidFill>
                <a:schemeClr val="tx2">
                  <a:lumMod val="60000"/>
                  <a:lumOff val="40000"/>
                </a:schemeClr>
              </a:solidFill>
            </a:endParaRPr>
          </a:p>
        </p:txBody>
      </p:sp>
    </p:spTree>
  </p:cSld>
  <p:clrMapOvr>
    <a:masterClrMapping/>
  </p:clrMapOvr>
  <p:transition xmlns:p14="http://schemas.microsoft.com/office/powerpoint/2010/main" spd="med"/>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 name="System.pdf" descr="System.pdf"/>
          <p:cNvPicPr>
            <a:picLocks noChangeAspect="1"/>
          </p:cNvPicPr>
          <p:nvPr/>
        </p:nvPicPr>
        <p:blipFill>
          <a:blip r:embed="rId2"/>
          <a:stretch>
            <a:fillRect/>
          </a:stretch>
        </p:blipFill>
        <p:spPr>
          <a:xfrm>
            <a:off x="2668229" y="218798"/>
            <a:ext cx="9299362" cy="6201126"/>
          </a:xfrm>
          <a:prstGeom prst="rect">
            <a:avLst/>
          </a:prstGeom>
          <a:ln w="12700">
            <a:miter lim="400000"/>
          </a:ln>
        </p:spPr>
      </p:pic>
      <p:sp>
        <p:nvSpPr>
          <p:cNvPr id="285" name="Liu et al., Story Forest: Extracting Events and Telling Stories from Breaking News, TKDD’20"/>
          <p:cNvSpPr txBox="1"/>
          <p:nvPr/>
        </p:nvSpPr>
        <p:spPr>
          <a:xfrm>
            <a:off x="265253" y="6466998"/>
            <a:ext cx="8555805" cy="349135"/>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r>
              <a:rPr dirty="0"/>
              <a:t>Liu et al., </a:t>
            </a:r>
            <a:r>
              <a:rPr b="1" dirty="0"/>
              <a:t>Story Forest: Extracting Events and Telling Stories from Breaking News</a:t>
            </a:r>
            <a:r>
              <a:rPr dirty="0"/>
              <a:t>, TKDD’20</a:t>
            </a:r>
          </a:p>
        </p:txBody>
      </p:sp>
      <p:sp>
        <p:nvSpPr>
          <p:cNvPr id="286" name="159"/>
          <p:cNvSpPr txBox="1">
            <a:spLocks noGrp="1"/>
          </p:cNvSpPr>
          <p:nvPr>
            <p:ph type="sldNum" sz="quarter" idx="4294967295"/>
          </p:nvPr>
        </p:nvSpPr>
        <p:spPr>
          <a:xfrm>
            <a:off x="11016196" y="6383614"/>
            <a:ext cx="331991" cy="255588"/>
          </a:xfrm>
          <a:prstGeom prst="rect">
            <a:avLst/>
          </a:prstGeom>
          <a:extLst>
            <a:ext uri="{C572A759-6A51-4108-AA02-DFA0A04FC94B}">
              <ma14:wrappingTextBoxFlag xmlns:ma14="http://schemas.microsoft.com/office/mac/drawingml/2011/main" val="1"/>
            </a:ext>
          </a:extLst>
        </p:spPr>
        <p:txBody>
          <a:bodyPr vert="horz" lIns="35719" tIns="35719" rIns="35719" bIns="35719" rtlCol="0" anchor="ctr"/>
          <a:lstStyle>
            <a:lvl1pPr>
              <a:defRPr>
                <a:solidFill>
                  <a:srgbClr val="5E5E5E"/>
                </a:solidFill>
              </a:defRPr>
            </a:lvl1pPr>
          </a:lstStyle>
          <a:p>
            <a:fld id="{86CB4B4D-7CA3-9044-876B-883B54F8677D}" type="slidenum">
              <a:rPr/>
              <a:t>202</a:t>
            </a:fld>
            <a:endParaRPr/>
          </a:p>
        </p:txBody>
      </p:sp>
      <p:sp>
        <p:nvSpPr>
          <p:cNvPr id="6" name="Title 1">
            <a:extLst>
              <a:ext uri="{FF2B5EF4-FFF2-40B4-BE49-F238E27FC236}">
                <a16:creationId xmlns:a16="http://schemas.microsoft.com/office/drawing/2014/main" xmlns="" id="{EDC83315-DA76-D34F-8E66-EE1859C25F1B}"/>
              </a:ext>
            </a:extLst>
          </p:cNvPr>
          <p:cNvSpPr>
            <a:spLocks noGrp="1"/>
          </p:cNvSpPr>
          <p:nvPr>
            <p:ph type="title"/>
          </p:nvPr>
        </p:nvSpPr>
        <p:spPr>
          <a:xfrm>
            <a:off x="265253" y="2976632"/>
            <a:ext cx="2392983" cy="904735"/>
          </a:xfrm>
        </p:spPr>
        <p:txBody>
          <a:bodyPr>
            <a:normAutofit/>
          </a:bodyPr>
          <a:lstStyle/>
          <a:p>
            <a:r>
              <a:rPr lang="en-US" sz="4000" b="1" spc="-253" dirty="0">
                <a:solidFill>
                  <a:srgbClr val="C00000"/>
                </a:solidFill>
              </a:rPr>
              <a:t>Story Forest</a:t>
            </a:r>
            <a:endParaRPr lang="en-US" sz="2700" dirty="0">
              <a:solidFill>
                <a:schemeClr val="tx2">
                  <a:lumMod val="60000"/>
                  <a:lumOff val="40000"/>
                </a:schemeClr>
              </a:solidFill>
            </a:endParaRPr>
          </a:p>
        </p:txBody>
      </p:sp>
    </p:spTree>
  </p:cSld>
  <p:clrMapOvr>
    <a:masterClrMapping/>
  </p:clrMapOvr>
  <p:transition xmlns:p14="http://schemas.microsoft.com/office/powerpoint/2010/main" spd="med"/>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Hawking public PhD thesis"/>
          <p:cNvSpPr txBox="1"/>
          <p:nvPr/>
        </p:nvSpPr>
        <p:spPr>
          <a:xfrm>
            <a:off x="8500815" y="925675"/>
            <a:ext cx="3374898" cy="359073"/>
          </a:xfrm>
          <a:prstGeom prst="rect">
            <a:avLst/>
          </a:prstGeom>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lvl1pPr defTabSz="825500">
              <a:defRPr sz="5000" b="0" i="1">
                <a:latin typeface="Seravek Medium"/>
                <a:ea typeface="Seravek Medium"/>
                <a:cs typeface="Seravek Medium"/>
                <a:sym typeface="Seravek Medium"/>
              </a:defRPr>
            </a:lvl1pPr>
          </a:lstStyle>
          <a:p>
            <a:r>
              <a:rPr lang="en-CA" sz="2000" i="0" dirty="0">
                <a:solidFill>
                  <a:schemeClr val="accent1">
                    <a:lumMod val="75000"/>
                  </a:schemeClr>
                </a:solidFill>
              </a:rPr>
              <a:t>2022 Beijing Winter Olympics</a:t>
            </a:r>
            <a:endParaRPr sz="2000" i="0" dirty="0">
              <a:solidFill>
                <a:schemeClr val="accent1">
                  <a:lumMod val="75000"/>
                </a:schemeClr>
              </a:solidFill>
            </a:endParaRPr>
          </a:p>
        </p:txBody>
      </p:sp>
      <p:sp>
        <p:nvSpPr>
          <p:cNvPr id="294" name="160"/>
          <p:cNvSpPr txBox="1">
            <a:spLocks noGrp="1"/>
          </p:cNvSpPr>
          <p:nvPr>
            <p:ph type="sldNum" sz="quarter" idx="2"/>
          </p:nvPr>
        </p:nvSpPr>
        <p:spPr>
          <a:xfrm>
            <a:off x="11016196" y="6383614"/>
            <a:ext cx="331991" cy="255588"/>
          </a:xfrm>
          <a:prstGeom prst="rect">
            <a:avLst/>
          </a:prstGeom>
          <a:extLst>
            <a:ext uri="{C572A759-6A51-4108-AA02-DFA0A04FC94B}">
              <ma14:wrappingTextBoxFlag xmlns:ma14="http://schemas.microsoft.com/office/mac/drawingml/2011/main" val="1"/>
            </a:ext>
          </a:extLst>
        </p:spPr>
        <p:txBody>
          <a:bodyPr vert="horz" lIns="35719" tIns="35719" rIns="35719" bIns="35719" rtlCol="0" anchor="ctr"/>
          <a:lstStyle>
            <a:lvl1pPr>
              <a:defRPr>
                <a:solidFill>
                  <a:srgbClr val="5E5E5E"/>
                </a:solidFill>
              </a:defRPr>
            </a:lvl1pPr>
          </a:lstStyle>
          <a:p>
            <a:fld id="{86CB4B4D-7CA3-9044-876B-883B54F8677D}" type="slidenum">
              <a:rPr/>
              <a:t>203</a:t>
            </a:fld>
            <a:endParaRPr/>
          </a:p>
        </p:txBody>
      </p:sp>
      <p:sp>
        <p:nvSpPr>
          <p:cNvPr id="9" name="Title 1">
            <a:extLst>
              <a:ext uri="{FF2B5EF4-FFF2-40B4-BE49-F238E27FC236}">
                <a16:creationId xmlns:a16="http://schemas.microsoft.com/office/drawing/2014/main" xmlns="" id="{3A65B2C7-588F-584D-9342-85ED498DC7B9}"/>
              </a:ext>
            </a:extLst>
          </p:cNvPr>
          <p:cNvSpPr txBox="1">
            <a:spLocks/>
          </p:cNvSpPr>
          <p:nvPr/>
        </p:nvSpPr>
        <p:spPr>
          <a:xfrm>
            <a:off x="300998" y="214866"/>
            <a:ext cx="10515600" cy="890346"/>
          </a:xfrm>
          <a:prstGeom prst="rect">
            <a:avLst/>
          </a:prstGeom>
          <a:noFill/>
          <a:ln>
            <a:noFill/>
          </a:ln>
        </p:spPr>
        <p:txBody>
          <a:bodyPr spcFirstLastPara="1" vert="horz" wrap="square" lIns="91425" tIns="91425" rIns="91425" bIns="91425" rtlCol="0" anchor="t" anchorCtr="0">
            <a:normAutofit/>
          </a:bodyPr>
          <a:lstStyle>
            <a:lvl1pPr lvl="0" algn="l" defTabSz="914400" rtl="0" eaLnBrk="1" latinLnBrk="0" hangingPunct="1">
              <a:lnSpc>
                <a:spcPct val="100000"/>
              </a:lnSpc>
              <a:spcBef>
                <a:spcPts val="0"/>
              </a:spcBef>
              <a:spcAft>
                <a:spcPts val="0"/>
              </a:spcAft>
              <a:buClr>
                <a:schemeClr val="dk1"/>
              </a:buClr>
              <a:buSzPts val="2100"/>
              <a:buFont typeface="Calibri"/>
              <a:buNone/>
              <a:defRPr sz="4400" kern="1200">
                <a:solidFill>
                  <a:schemeClr val="tx1"/>
                </a:solidFill>
                <a:latin typeface="+mj-lt"/>
                <a:ea typeface="+mj-ea"/>
                <a:cs typeface="+mj-cs"/>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r>
              <a:rPr lang="en-US" sz="4000" b="1" spc="-253" dirty="0">
                <a:solidFill>
                  <a:srgbClr val="C00000"/>
                </a:solidFill>
              </a:rPr>
              <a:t>Applied to QQ Browser Hot Topic List</a:t>
            </a:r>
            <a:endParaRPr lang="en-US" sz="4000" b="1" dirty="0">
              <a:solidFill>
                <a:schemeClr val="tx2">
                  <a:lumMod val="60000"/>
                  <a:lumOff val="40000"/>
                </a:schemeClr>
              </a:solidFill>
            </a:endParaRPr>
          </a:p>
        </p:txBody>
      </p:sp>
      <p:pic>
        <p:nvPicPr>
          <p:cNvPr id="3" name="Picture 2" descr="Graphical user interface, text, application&#10;&#10;Description automatically generated">
            <a:extLst>
              <a:ext uri="{FF2B5EF4-FFF2-40B4-BE49-F238E27FC236}">
                <a16:creationId xmlns:a16="http://schemas.microsoft.com/office/drawing/2014/main" xmlns="" id="{CE319B0A-8E6C-5641-8E53-990A53EA6B2E}"/>
              </a:ext>
            </a:extLst>
          </p:cNvPr>
          <p:cNvPicPr>
            <a:picLocks noChangeAspect="1"/>
          </p:cNvPicPr>
          <p:nvPr/>
        </p:nvPicPr>
        <p:blipFill>
          <a:blip r:embed="rId3"/>
          <a:stretch>
            <a:fillRect/>
          </a:stretch>
        </p:blipFill>
        <p:spPr>
          <a:xfrm>
            <a:off x="8701846" y="1295254"/>
            <a:ext cx="3080499" cy="5074170"/>
          </a:xfrm>
          <a:prstGeom prst="rect">
            <a:avLst/>
          </a:prstGeom>
        </p:spPr>
      </p:pic>
      <p:pic>
        <p:nvPicPr>
          <p:cNvPr id="5" name="Picture 4" descr="Text, application&#10;&#10;Description automatically generated">
            <a:extLst>
              <a:ext uri="{FF2B5EF4-FFF2-40B4-BE49-F238E27FC236}">
                <a16:creationId xmlns:a16="http://schemas.microsoft.com/office/drawing/2014/main" xmlns="" id="{4A0281D6-2EB6-3F43-B586-97FBDBC31246}"/>
              </a:ext>
            </a:extLst>
          </p:cNvPr>
          <p:cNvPicPr>
            <a:picLocks noChangeAspect="1"/>
          </p:cNvPicPr>
          <p:nvPr/>
        </p:nvPicPr>
        <p:blipFill>
          <a:blip r:embed="rId4"/>
          <a:stretch>
            <a:fillRect/>
          </a:stretch>
        </p:blipFill>
        <p:spPr>
          <a:xfrm>
            <a:off x="4480504" y="2504928"/>
            <a:ext cx="3335023" cy="2795010"/>
          </a:xfrm>
          <a:prstGeom prst="rect">
            <a:avLst/>
          </a:prstGeom>
        </p:spPr>
      </p:pic>
      <p:pic>
        <p:nvPicPr>
          <p:cNvPr id="7" name="Picture 6" descr="Graphical user interface, text, application&#10;&#10;Description automatically generated">
            <a:extLst>
              <a:ext uri="{FF2B5EF4-FFF2-40B4-BE49-F238E27FC236}">
                <a16:creationId xmlns:a16="http://schemas.microsoft.com/office/drawing/2014/main" xmlns="" id="{27C7B3BF-78BF-3D47-BE92-B6CAA27A30E3}"/>
              </a:ext>
            </a:extLst>
          </p:cNvPr>
          <p:cNvPicPr>
            <a:picLocks noChangeAspect="1"/>
          </p:cNvPicPr>
          <p:nvPr/>
        </p:nvPicPr>
        <p:blipFill>
          <a:blip r:embed="rId5"/>
          <a:stretch>
            <a:fillRect/>
          </a:stretch>
        </p:blipFill>
        <p:spPr>
          <a:xfrm>
            <a:off x="696580" y="1188969"/>
            <a:ext cx="2987203" cy="5426929"/>
          </a:xfrm>
          <a:prstGeom prst="rect">
            <a:avLst/>
          </a:prstGeom>
        </p:spPr>
      </p:pic>
      <p:pic>
        <p:nvPicPr>
          <p:cNvPr id="10" name="Graphic 9" descr="Arrow: Straight outline">
            <a:extLst>
              <a:ext uri="{FF2B5EF4-FFF2-40B4-BE49-F238E27FC236}">
                <a16:creationId xmlns:a16="http://schemas.microsoft.com/office/drawing/2014/main" xmlns="" id="{E4643A0B-9397-F845-AC41-BF20E7603033}"/>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flipH="1">
            <a:off x="3766246" y="3268694"/>
            <a:ext cx="803855" cy="914400"/>
          </a:xfrm>
          <a:prstGeom prst="rect">
            <a:avLst/>
          </a:prstGeom>
        </p:spPr>
      </p:pic>
      <p:pic>
        <p:nvPicPr>
          <p:cNvPr id="16" name="Graphic 15" descr="Arrow: Straight outline">
            <a:extLst>
              <a:ext uri="{FF2B5EF4-FFF2-40B4-BE49-F238E27FC236}">
                <a16:creationId xmlns:a16="http://schemas.microsoft.com/office/drawing/2014/main" xmlns="" id="{A00C4325-3DC9-D047-8690-753416BFC3DA}"/>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flipH="1">
            <a:off x="7815527" y="3268694"/>
            <a:ext cx="803855" cy="914400"/>
          </a:xfrm>
          <a:prstGeom prst="rect">
            <a:avLst/>
          </a:prstGeom>
        </p:spPr>
      </p:pic>
      <p:sp>
        <p:nvSpPr>
          <p:cNvPr id="11" name="TextBox 10">
            <a:extLst>
              <a:ext uri="{FF2B5EF4-FFF2-40B4-BE49-F238E27FC236}">
                <a16:creationId xmlns:a16="http://schemas.microsoft.com/office/drawing/2014/main" xmlns="" id="{2C307050-CC15-DC40-87B1-B857AFC73AFF}"/>
              </a:ext>
            </a:extLst>
          </p:cNvPr>
          <p:cNvSpPr txBox="1"/>
          <p:nvPr/>
        </p:nvSpPr>
        <p:spPr>
          <a:xfrm>
            <a:off x="2057816" y="1295254"/>
            <a:ext cx="3335465" cy="400110"/>
          </a:xfrm>
          <a:prstGeom prst="rect">
            <a:avLst/>
          </a:prstGeom>
          <a:noFill/>
        </p:spPr>
        <p:txBody>
          <a:bodyPr wrap="none" rtlCol="0">
            <a:spAutoFit/>
          </a:bodyPr>
          <a:lstStyle/>
          <a:p>
            <a:r>
              <a:rPr lang="en-US" sz="2000" b="1" dirty="0">
                <a:solidFill>
                  <a:schemeClr val="accent1">
                    <a:lumMod val="75000"/>
                  </a:schemeClr>
                </a:solidFill>
              </a:rPr>
              <a:t>Beijing Winter Olympics close</a:t>
            </a:r>
          </a:p>
        </p:txBody>
      </p:sp>
      <p:sp>
        <p:nvSpPr>
          <p:cNvPr id="14" name="Rectangle 13">
            <a:extLst>
              <a:ext uri="{FF2B5EF4-FFF2-40B4-BE49-F238E27FC236}">
                <a16:creationId xmlns:a16="http://schemas.microsoft.com/office/drawing/2014/main" xmlns="" id="{36BFF342-8518-264F-882D-4BDBAC96AF91}"/>
              </a:ext>
            </a:extLst>
          </p:cNvPr>
          <p:cNvSpPr/>
          <p:nvPr/>
        </p:nvSpPr>
        <p:spPr>
          <a:xfrm>
            <a:off x="654812" y="1690657"/>
            <a:ext cx="3070737" cy="362987"/>
          </a:xfrm>
          <a:prstGeom prst="rect">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D318D82B-B596-4441-A976-E3D4901D63A1}"/>
              </a:ext>
            </a:extLst>
          </p:cNvPr>
          <p:cNvSpPr/>
          <p:nvPr/>
        </p:nvSpPr>
        <p:spPr>
          <a:xfrm>
            <a:off x="4342416" y="5299938"/>
            <a:ext cx="3742563" cy="646331"/>
          </a:xfrm>
          <a:prstGeom prst="rect">
            <a:avLst/>
          </a:prstGeom>
        </p:spPr>
        <p:txBody>
          <a:bodyPr wrap="none">
            <a:spAutoFit/>
          </a:bodyPr>
          <a:lstStyle/>
          <a:p>
            <a:r>
              <a:rPr lang="en-US" b="1" dirty="0">
                <a:solidFill>
                  <a:schemeClr val="accent1">
                    <a:lumMod val="75000"/>
                  </a:schemeClr>
                </a:solidFill>
              </a:rPr>
              <a:t>The story line that contains the event</a:t>
            </a:r>
          </a:p>
          <a:p>
            <a:r>
              <a:rPr lang="en-US" b="1" dirty="0">
                <a:solidFill>
                  <a:schemeClr val="accent1">
                    <a:lumMod val="75000"/>
                  </a:schemeClr>
                </a:solidFill>
              </a:rPr>
              <a:t>“Beijing Winter Olympics close”</a:t>
            </a:r>
          </a:p>
        </p:txBody>
      </p:sp>
    </p:spTree>
  </p:cSld>
  <p:clrMapOvr>
    <a:masterClrMapping/>
  </p:clrMapOvr>
  <p:transition xmlns:p14="http://schemas.microsoft.com/office/powerpoint/2010/main" spd="med"/>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a:extLst>
              <a:ext uri="{FF2B5EF4-FFF2-40B4-BE49-F238E27FC236}">
                <a16:creationId xmlns:a16="http://schemas.microsoft.com/office/drawing/2014/main" xmlns="" id="{3AA55500-A94C-4FCC-9082-E14919C3013E}"/>
              </a:ext>
            </a:extLst>
          </p:cNvPr>
          <p:cNvSpPr>
            <a:spLocks noGrp="1"/>
          </p:cNvSpPr>
          <p:nvPr>
            <p:ph type="sldNum" sz="quarter" idx="2"/>
          </p:nvPr>
        </p:nvSpPr>
        <p:spPr/>
        <p:txBody>
          <a:bodyPr/>
          <a:lstStyle/>
          <a:p>
            <a:fld id="{86CB4B4D-7CA3-9044-876B-883B54F8677D}" type="slidenum">
              <a:rPr lang="en-US" altLang="zh-CN" smtClean="0"/>
              <a:t>204</a:t>
            </a:fld>
            <a:endParaRPr lang="zh-CN" altLang="en-US" dirty="0"/>
          </a:p>
        </p:txBody>
      </p:sp>
      <p:pic>
        <p:nvPicPr>
          <p:cNvPr id="6" name="图片 5">
            <a:extLst>
              <a:ext uri="{FF2B5EF4-FFF2-40B4-BE49-F238E27FC236}">
                <a16:creationId xmlns:a16="http://schemas.microsoft.com/office/drawing/2014/main" xmlns="" id="{F853BA00-335F-46A6-964A-645EA0269DDD}"/>
              </a:ext>
            </a:extLst>
          </p:cNvPr>
          <p:cNvPicPr>
            <a:picLocks noChangeAspect="1"/>
          </p:cNvPicPr>
          <p:nvPr/>
        </p:nvPicPr>
        <p:blipFill>
          <a:blip r:embed="rId3"/>
          <a:stretch>
            <a:fillRect/>
          </a:stretch>
        </p:blipFill>
        <p:spPr>
          <a:xfrm>
            <a:off x="0" y="1293789"/>
            <a:ext cx="12236379" cy="4967903"/>
          </a:xfrm>
          <a:prstGeom prst="rect">
            <a:avLst/>
          </a:prstGeom>
        </p:spPr>
      </p:pic>
      <p:sp>
        <p:nvSpPr>
          <p:cNvPr id="7" name="Liu et al., Story Forest: Extracting Events and Telling Stories from Breaking News, TKDD’20">
            <a:extLst>
              <a:ext uri="{FF2B5EF4-FFF2-40B4-BE49-F238E27FC236}">
                <a16:creationId xmlns:a16="http://schemas.microsoft.com/office/drawing/2014/main" xmlns="" id="{3738E02A-FDB5-420D-8F66-7D2CAE79EFDE}"/>
              </a:ext>
            </a:extLst>
          </p:cNvPr>
          <p:cNvSpPr txBox="1"/>
          <p:nvPr/>
        </p:nvSpPr>
        <p:spPr>
          <a:xfrm>
            <a:off x="265253" y="6466998"/>
            <a:ext cx="9780178" cy="349135"/>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r>
              <a:rPr lang="en-US" altLang="zh-CN" dirty="0"/>
              <a:t>Peng</a:t>
            </a:r>
            <a:r>
              <a:rPr dirty="0"/>
              <a:t> et al., </a:t>
            </a:r>
            <a:r>
              <a:rPr lang="en-US" altLang="zh-CN" b="1" dirty="0"/>
              <a:t>Reinforced, Incremental and Cross-lingual Event Detection From Social Messages</a:t>
            </a:r>
            <a:r>
              <a:rPr dirty="0"/>
              <a:t>, </a:t>
            </a:r>
            <a:r>
              <a:rPr lang="en-US" dirty="0"/>
              <a:t>TPAMI</a:t>
            </a:r>
            <a:r>
              <a:rPr dirty="0"/>
              <a:t>’2</a:t>
            </a:r>
            <a:r>
              <a:rPr lang="en-US" altLang="zh-CN" dirty="0"/>
              <a:t>2</a:t>
            </a:r>
            <a:endParaRPr dirty="0"/>
          </a:p>
        </p:txBody>
      </p:sp>
      <p:sp>
        <p:nvSpPr>
          <p:cNvPr id="8" name="Title 1">
            <a:extLst>
              <a:ext uri="{FF2B5EF4-FFF2-40B4-BE49-F238E27FC236}">
                <a16:creationId xmlns:a16="http://schemas.microsoft.com/office/drawing/2014/main" xmlns="" id="{564B4685-EC25-4811-B352-7CA5BC7E1F59}"/>
              </a:ext>
            </a:extLst>
          </p:cNvPr>
          <p:cNvSpPr txBox="1">
            <a:spLocks/>
          </p:cNvSpPr>
          <p:nvPr/>
        </p:nvSpPr>
        <p:spPr>
          <a:xfrm>
            <a:off x="265253" y="425701"/>
            <a:ext cx="10515600" cy="1325563"/>
          </a:xfrm>
          <a:prstGeom prst="rect">
            <a:avLst/>
          </a:prstGeom>
          <a:noFill/>
          <a:ln>
            <a:noFill/>
          </a:ln>
        </p:spPr>
        <p:txBody>
          <a:bodyPr spcFirstLastPara="1" vert="horz" wrap="square" lIns="91425" tIns="91425" rIns="91425" bIns="91425" rtlCol="0" anchor="t" anchorCtr="0">
            <a:normAutofit/>
          </a:bodyPr>
          <a:lstStyle>
            <a:lvl1pPr lvl="0" algn="l" defTabSz="914400" rtl="0" eaLnBrk="1" latinLnBrk="0" hangingPunct="1">
              <a:lnSpc>
                <a:spcPct val="100000"/>
              </a:lnSpc>
              <a:spcBef>
                <a:spcPts val="0"/>
              </a:spcBef>
              <a:spcAft>
                <a:spcPts val="0"/>
              </a:spcAft>
              <a:buClr>
                <a:schemeClr val="dk1"/>
              </a:buClr>
              <a:buSzPts val="2100"/>
              <a:buFont typeface="Calibri"/>
              <a:buNone/>
              <a:defRPr sz="4400" kern="1200">
                <a:solidFill>
                  <a:schemeClr val="tx1"/>
                </a:solidFill>
                <a:latin typeface="+mj-lt"/>
                <a:ea typeface="+mj-ea"/>
                <a:cs typeface="+mj-cs"/>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r>
              <a:rPr lang="en-US" b="1" spc="-253" dirty="0">
                <a:solidFill>
                  <a:srgbClr val="C00000"/>
                </a:solidFill>
              </a:rPr>
              <a:t>Social Event Detection</a:t>
            </a:r>
            <a:endParaRPr lang="en-US" b="1" dirty="0">
              <a:solidFill>
                <a:schemeClr val="tx2">
                  <a:lumMod val="60000"/>
                  <a:lumOff val="40000"/>
                </a:schemeClr>
              </a:solidFill>
            </a:endParaRPr>
          </a:p>
        </p:txBody>
      </p:sp>
    </p:spTree>
    <p:extLst>
      <p:ext uri="{BB962C8B-B14F-4D97-AF65-F5344CB8AC3E}">
        <p14:creationId xmlns:p14="http://schemas.microsoft.com/office/powerpoint/2010/main" val="4176782441"/>
      </p:ext>
    </p:extLst>
  </p:cSld>
  <p:clrMapOvr>
    <a:masterClrMapping/>
  </p:clrMapOvr>
  <p:transition xmlns:p14="http://schemas.microsoft.com/office/powerpoint/2010/main" spd="med"/>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a:extLst>
              <a:ext uri="{FF2B5EF4-FFF2-40B4-BE49-F238E27FC236}">
                <a16:creationId xmlns:a16="http://schemas.microsoft.com/office/drawing/2014/main" xmlns="" id="{EFACE91D-EDF8-465B-A597-C972CFBDEC7D}"/>
              </a:ext>
            </a:extLst>
          </p:cNvPr>
          <p:cNvSpPr>
            <a:spLocks noGrp="1"/>
          </p:cNvSpPr>
          <p:nvPr>
            <p:ph type="sldNum" sz="quarter" idx="2"/>
          </p:nvPr>
        </p:nvSpPr>
        <p:spPr/>
        <p:txBody>
          <a:bodyPr/>
          <a:lstStyle/>
          <a:p>
            <a:fld id="{86CB4B4D-7CA3-9044-876B-883B54F8677D}" type="slidenum">
              <a:rPr lang="en-US" altLang="zh-CN" smtClean="0"/>
              <a:t>205</a:t>
            </a:fld>
            <a:endParaRPr lang="zh-CN" altLang="en-US"/>
          </a:p>
        </p:txBody>
      </p:sp>
      <p:sp>
        <p:nvSpPr>
          <p:cNvPr id="6" name="Liu et al., Story Forest: Extracting Events and Telling Stories from Breaking News, TKDD’20">
            <a:extLst>
              <a:ext uri="{FF2B5EF4-FFF2-40B4-BE49-F238E27FC236}">
                <a16:creationId xmlns:a16="http://schemas.microsoft.com/office/drawing/2014/main" xmlns="" id="{EF96056F-DE7A-4569-9AA9-7C6B1F697759}"/>
              </a:ext>
            </a:extLst>
          </p:cNvPr>
          <p:cNvSpPr txBox="1"/>
          <p:nvPr/>
        </p:nvSpPr>
        <p:spPr>
          <a:xfrm>
            <a:off x="265253" y="6466998"/>
            <a:ext cx="9780178" cy="349135"/>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r>
              <a:rPr lang="en-US" altLang="zh-CN" dirty="0"/>
              <a:t>Peng</a:t>
            </a:r>
            <a:r>
              <a:rPr dirty="0"/>
              <a:t> et al., </a:t>
            </a:r>
            <a:r>
              <a:rPr lang="en-US" altLang="zh-CN" b="1" dirty="0"/>
              <a:t>Reinforced, Incremental and Cross-lingual Event Detection From Social Messages</a:t>
            </a:r>
            <a:r>
              <a:rPr dirty="0"/>
              <a:t>, </a:t>
            </a:r>
            <a:r>
              <a:rPr lang="en-US" dirty="0"/>
              <a:t>TPAMI</a:t>
            </a:r>
            <a:r>
              <a:rPr dirty="0"/>
              <a:t>’2</a:t>
            </a:r>
            <a:r>
              <a:rPr lang="en-US" altLang="zh-CN" dirty="0"/>
              <a:t>2</a:t>
            </a:r>
            <a:endParaRPr dirty="0"/>
          </a:p>
        </p:txBody>
      </p:sp>
      <p:pic>
        <p:nvPicPr>
          <p:cNvPr id="7" name="图片 6">
            <a:extLst>
              <a:ext uri="{FF2B5EF4-FFF2-40B4-BE49-F238E27FC236}">
                <a16:creationId xmlns:a16="http://schemas.microsoft.com/office/drawing/2014/main" xmlns="" id="{E4B1D489-B4E4-4521-90E4-9A22714A5175}"/>
              </a:ext>
            </a:extLst>
          </p:cNvPr>
          <p:cNvPicPr>
            <a:picLocks noChangeAspect="1"/>
          </p:cNvPicPr>
          <p:nvPr/>
        </p:nvPicPr>
        <p:blipFill>
          <a:blip r:embed="rId3"/>
          <a:stretch>
            <a:fillRect/>
          </a:stretch>
        </p:blipFill>
        <p:spPr>
          <a:xfrm>
            <a:off x="2042546" y="1234873"/>
            <a:ext cx="7437483" cy="5121477"/>
          </a:xfrm>
          <a:prstGeom prst="rect">
            <a:avLst/>
          </a:prstGeom>
        </p:spPr>
      </p:pic>
      <p:sp>
        <p:nvSpPr>
          <p:cNvPr id="8" name="Title 1">
            <a:extLst>
              <a:ext uri="{FF2B5EF4-FFF2-40B4-BE49-F238E27FC236}">
                <a16:creationId xmlns:a16="http://schemas.microsoft.com/office/drawing/2014/main" xmlns="" id="{4775D210-6F8A-E34C-A4DE-B721F7DECF05}"/>
              </a:ext>
            </a:extLst>
          </p:cNvPr>
          <p:cNvSpPr txBox="1">
            <a:spLocks/>
          </p:cNvSpPr>
          <p:nvPr/>
        </p:nvSpPr>
        <p:spPr>
          <a:xfrm>
            <a:off x="265253" y="425701"/>
            <a:ext cx="10515600" cy="1325563"/>
          </a:xfrm>
          <a:prstGeom prst="rect">
            <a:avLst/>
          </a:prstGeom>
          <a:noFill/>
          <a:ln>
            <a:noFill/>
          </a:ln>
        </p:spPr>
        <p:txBody>
          <a:bodyPr spcFirstLastPara="1" vert="horz" wrap="square" lIns="91425" tIns="91425" rIns="91425" bIns="91425" rtlCol="0" anchor="t" anchorCtr="0">
            <a:normAutofit/>
          </a:bodyPr>
          <a:lstStyle>
            <a:lvl1pPr lvl="0" algn="l" defTabSz="914400" rtl="0" eaLnBrk="1" latinLnBrk="0" hangingPunct="1">
              <a:lnSpc>
                <a:spcPct val="100000"/>
              </a:lnSpc>
              <a:spcBef>
                <a:spcPts val="0"/>
              </a:spcBef>
              <a:spcAft>
                <a:spcPts val="0"/>
              </a:spcAft>
              <a:buClr>
                <a:schemeClr val="dk1"/>
              </a:buClr>
              <a:buSzPts val="2100"/>
              <a:buFont typeface="Calibri"/>
              <a:buNone/>
              <a:defRPr sz="4400" kern="1200">
                <a:solidFill>
                  <a:schemeClr val="tx1"/>
                </a:solidFill>
                <a:latin typeface="+mj-lt"/>
                <a:ea typeface="+mj-ea"/>
                <a:cs typeface="+mj-cs"/>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r>
              <a:rPr lang="en-US" b="1" spc="-253" dirty="0">
                <a:solidFill>
                  <a:srgbClr val="C00000"/>
                </a:solidFill>
              </a:rPr>
              <a:t>Social Event Detection</a:t>
            </a:r>
            <a:endParaRPr lang="en-US" b="1" dirty="0">
              <a:solidFill>
                <a:schemeClr val="tx2">
                  <a:lumMod val="60000"/>
                  <a:lumOff val="40000"/>
                </a:schemeClr>
              </a:solidFill>
            </a:endParaRPr>
          </a:p>
        </p:txBody>
      </p:sp>
    </p:spTree>
    <p:extLst>
      <p:ext uri="{BB962C8B-B14F-4D97-AF65-F5344CB8AC3E}">
        <p14:creationId xmlns:p14="http://schemas.microsoft.com/office/powerpoint/2010/main" val="1209849370"/>
      </p:ext>
    </p:extLst>
  </p:cSld>
  <p:clrMapOvr>
    <a:masterClrMapping/>
  </p:clrMapOvr>
  <p:transition xmlns:p14="http://schemas.microsoft.com/office/powerpoint/2010/main" spd="med"/>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a:extLst>
              <a:ext uri="{FF2B5EF4-FFF2-40B4-BE49-F238E27FC236}">
                <a16:creationId xmlns:a16="http://schemas.microsoft.com/office/drawing/2014/main" xmlns="" id="{E82B5503-8024-42F8-8957-7EBF9A5EE41C}"/>
              </a:ext>
            </a:extLst>
          </p:cNvPr>
          <p:cNvSpPr>
            <a:spLocks noGrp="1"/>
          </p:cNvSpPr>
          <p:nvPr>
            <p:ph type="sldNum" sz="quarter" idx="2"/>
          </p:nvPr>
        </p:nvSpPr>
        <p:spPr/>
        <p:txBody>
          <a:bodyPr/>
          <a:lstStyle/>
          <a:p>
            <a:fld id="{86CB4B4D-7CA3-9044-876B-883B54F8677D}" type="slidenum">
              <a:rPr lang="en-US" altLang="zh-CN" smtClean="0"/>
              <a:t>206</a:t>
            </a:fld>
            <a:endParaRPr lang="zh-CN" altLang="en-US"/>
          </a:p>
        </p:txBody>
      </p:sp>
      <p:pic>
        <p:nvPicPr>
          <p:cNvPr id="6" name="图片 5">
            <a:extLst>
              <a:ext uri="{FF2B5EF4-FFF2-40B4-BE49-F238E27FC236}">
                <a16:creationId xmlns:a16="http://schemas.microsoft.com/office/drawing/2014/main" xmlns="" id="{2EE800B4-F42A-4F48-BF8E-69B3D3DE2A1D}"/>
              </a:ext>
            </a:extLst>
          </p:cNvPr>
          <p:cNvPicPr>
            <a:picLocks noChangeAspect="1"/>
          </p:cNvPicPr>
          <p:nvPr/>
        </p:nvPicPr>
        <p:blipFill>
          <a:blip r:embed="rId3"/>
          <a:stretch>
            <a:fillRect/>
          </a:stretch>
        </p:blipFill>
        <p:spPr>
          <a:xfrm>
            <a:off x="1431560" y="1274627"/>
            <a:ext cx="8781582" cy="5053415"/>
          </a:xfrm>
          <a:prstGeom prst="rect">
            <a:avLst/>
          </a:prstGeom>
        </p:spPr>
      </p:pic>
      <p:sp>
        <p:nvSpPr>
          <p:cNvPr id="7" name="Liu et al., Story Forest: Extracting Events and Telling Stories from Breaking News, TKDD’20">
            <a:extLst>
              <a:ext uri="{FF2B5EF4-FFF2-40B4-BE49-F238E27FC236}">
                <a16:creationId xmlns:a16="http://schemas.microsoft.com/office/drawing/2014/main" xmlns="" id="{2F6F3355-E571-419A-868A-050C9B4E60EE}"/>
              </a:ext>
            </a:extLst>
          </p:cNvPr>
          <p:cNvSpPr txBox="1"/>
          <p:nvPr/>
        </p:nvSpPr>
        <p:spPr>
          <a:xfrm>
            <a:off x="265253" y="6466998"/>
            <a:ext cx="9780178" cy="349135"/>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r>
              <a:rPr lang="en-US" altLang="zh-CN" dirty="0"/>
              <a:t>Peng</a:t>
            </a:r>
            <a:r>
              <a:rPr dirty="0"/>
              <a:t> et al., </a:t>
            </a:r>
            <a:r>
              <a:rPr lang="en-US" altLang="zh-CN" b="1" dirty="0"/>
              <a:t>Reinforced, Incremental and Cross-lingual Event Detection From Social Messages</a:t>
            </a:r>
            <a:r>
              <a:rPr dirty="0"/>
              <a:t>, </a:t>
            </a:r>
            <a:r>
              <a:rPr lang="en-US" dirty="0"/>
              <a:t>TPAMI</a:t>
            </a:r>
            <a:r>
              <a:rPr dirty="0"/>
              <a:t>’2</a:t>
            </a:r>
            <a:r>
              <a:rPr lang="en-US" altLang="zh-CN" dirty="0"/>
              <a:t>2</a:t>
            </a:r>
            <a:endParaRPr dirty="0"/>
          </a:p>
        </p:txBody>
      </p:sp>
      <p:sp>
        <p:nvSpPr>
          <p:cNvPr id="8" name="Title 1">
            <a:extLst>
              <a:ext uri="{FF2B5EF4-FFF2-40B4-BE49-F238E27FC236}">
                <a16:creationId xmlns:a16="http://schemas.microsoft.com/office/drawing/2014/main" xmlns="" id="{70138BCF-5204-E045-89AC-E879402902DD}"/>
              </a:ext>
            </a:extLst>
          </p:cNvPr>
          <p:cNvSpPr txBox="1">
            <a:spLocks/>
          </p:cNvSpPr>
          <p:nvPr/>
        </p:nvSpPr>
        <p:spPr>
          <a:xfrm>
            <a:off x="415600" y="593367"/>
            <a:ext cx="11360800" cy="763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00000"/>
                </a:solidFill>
              </a:rPr>
              <a:t>Experiments</a:t>
            </a:r>
            <a:endParaRPr lang="en-US" sz="4000" b="1" dirty="0">
              <a:solidFill>
                <a:srgbClr val="C00000"/>
              </a:solidFill>
            </a:endParaRPr>
          </a:p>
        </p:txBody>
      </p:sp>
    </p:spTree>
    <p:extLst>
      <p:ext uri="{BB962C8B-B14F-4D97-AF65-F5344CB8AC3E}">
        <p14:creationId xmlns:p14="http://schemas.microsoft.com/office/powerpoint/2010/main" val="2768672132"/>
      </p:ext>
    </p:extLst>
  </p:cSld>
  <p:clrMapOvr>
    <a:masterClrMapping/>
  </p:clrMapOvr>
  <p:transition xmlns:p14="http://schemas.microsoft.com/office/powerpoint/2010/main" spd="med"/>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 name="news-png-transparent.png" descr="news-png-transparent.png"/>
          <p:cNvPicPr>
            <a:picLocks noChangeAspect="1"/>
          </p:cNvPicPr>
          <p:nvPr/>
        </p:nvPicPr>
        <p:blipFill>
          <a:blip r:embed="rId2"/>
          <a:stretch>
            <a:fillRect/>
          </a:stretch>
        </p:blipFill>
        <p:spPr>
          <a:xfrm>
            <a:off x="2844978" y="2838166"/>
            <a:ext cx="1750608" cy="1539137"/>
          </a:xfrm>
          <a:prstGeom prst="rect">
            <a:avLst/>
          </a:prstGeom>
          <a:ln w="12700">
            <a:miter lim="400000"/>
          </a:ln>
        </p:spPr>
      </p:pic>
      <p:pic>
        <p:nvPicPr>
          <p:cNvPr id="302" name="Newspaper-Free-Download-PNG.png" descr="Newspaper-Free-Download-PNG.png"/>
          <p:cNvPicPr>
            <a:picLocks noChangeAspect="1"/>
          </p:cNvPicPr>
          <p:nvPr/>
        </p:nvPicPr>
        <p:blipFill>
          <a:blip r:embed="rId3"/>
          <a:stretch>
            <a:fillRect/>
          </a:stretch>
        </p:blipFill>
        <p:spPr>
          <a:xfrm>
            <a:off x="2588501" y="4667995"/>
            <a:ext cx="2263561" cy="1110277"/>
          </a:xfrm>
          <a:prstGeom prst="rect">
            <a:avLst/>
          </a:prstGeom>
          <a:ln w="12700">
            <a:miter lim="400000"/>
          </a:ln>
        </p:spPr>
      </p:pic>
      <p:pic>
        <p:nvPicPr>
          <p:cNvPr id="303" name="Image" descr="Image"/>
          <p:cNvPicPr>
            <a:picLocks noChangeAspect="1"/>
          </p:cNvPicPr>
          <p:nvPr/>
        </p:nvPicPr>
        <p:blipFill>
          <a:blip r:embed="rId4"/>
          <a:stretch>
            <a:fillRect/>
          </a:stretch>
        </p:blipFill>
        <p:spPr>
          <a:xfrm>
            <a:off x="6955642" y="1280032"/>
            <a:ext cx="3960900" cy="3960900"/>
          </a:xfrm>
          <a:prstGeom prst="rect">
            <a:avLst/>
          </a:prstGeom>
          <a:ln w="12700">
            <a:miter lim="400000"/>
          </a:ln>
        </p:spPr>
      </p:pic>
      <p:pic>
        <p:nvPicPr>
          <p:cNvPr id="304" name="Image" descr="Image"/>
          <p:cNvPicPr>
            <a:picLocks noChangeAspect="1"/>
          </p:cNvPicPr>
          <p:nvPr/>
        </p:nvPicPr>
        <p:blipFill>
          <a:blip r:embed="rId5"/>
          <a:stretch>
            <a:fillRect/>
          </a:stretch>
        </p:blipFill>
        <p:spPr>
          <a:xfrm>
            <a:off x="5521383" y="4347830"/>
            <a:ext cx="1750608" cy="1750608"/>
          </a:xfrm>
          <a:prstGeom prst="rect">
            <a:avLst/>
          </a:prstGeom>
          <a:ln w="12700">
            <a:miter lim="400000"/>
          </a:ln>
        </p:spPr>
      </p:pic>
      <p:sp>
        <p:nvSpPr>
          <p:cNvPr id="305" name="Same event?…"/>
          <p:cNvSpPr txBox="1"/>
          <p:nvPr/>
        </p:nvSpPr>
        <p:spPr>
          <a:xfrm>
            <a:off x="7672804" y="2418905"/>
            <a:ext cx="3348435" cy="841577"/>
          </a:xfrm>
          <a:prstGeom prst="rect">
            <a:avLst/>
          </a:prstGeom>
          <a:ln w="12700">
            <a:miter lim="400000"/>
          </a:ln>
          <a:extLst>
            <a:ext uri="{C572A759-6A51-4108-AA02-DFA0A04FC94B}">
              <ma14:wrappingTextBoxFlag xmlns:ma14="http://schemas.microsoft.com/office/mac/drawingml/2011/main" val="1"/>
            </a:ext>
          </a:extLst>
        </p:spPr>
        <p:txBody>
          <a:bodyPr lIns="35719" tIns="35719" rIns="35719" bIns="35719" anchor="ctr">
            <a:spAutoFit/>
          </a:bodyPr>
          <a:lstStyle/>
          <a:p>
            <a:pPr>
              <a:defRPr sz="5000">
                <a:latin typeface="American Typewriter"/>
                <a:ea typeface="American Typewriter"/>
                <a:cs typeface="American Typewriter"/>
                <a:sym typeface="American Typewriter"/>
              </a:defRPr>
            </a:pPr>
            <a:r>
              <a:rPr sz="2500" dirty="0"/>
              <a:t>Same event?</a:t>
            </a:r>
          </a:p>
          <a:p>
            <a:pPr>
              <a:defRPr sz="5000">
                <a:latin typeface="American Typewriter"/>
                <a:ea typeface="American Typewriter"/>
                <a:cs typeface="American Typewriter"/>
                <a:sym typeface="American Typewriter"/>
              </a:defRPr>
            </a:pPr>
            <a:r>
              <a:rPr sz="2500" dirty="0"/>
              <a:t>Related events?</a:t>
            </a:r>
          </a:p>
        </p:txBody>
      </p:sp>
      <p:sp>
        <p:nvSpPr>
          <p:cNvPr id="306" name="Identify the relationship between documents"/>
          <p:cNvSpPr txBox="1"/>
          <p:nvPr/>
        </p:nvSpPr>
        <p:spPr>
          <a:xfrm>
            <a:off x="1733724" y="1486387"/>
            <a:ext cx="4214345" cy="933910"/>
          </a:xfrm>
          <a:prstGeom prst="rect">
            <a:avLst/>
          </a:prstGeom>
          <a:ln w="12700">
            <a:miter lim="400000"/>
          </a:ln>
          <a:extLst>
            <a:ext uri="{C572A759-6A51-4108-AA02-DFA0A04FC94B}">
              <ma14:wrappingTextBoxFlag xmlns:ma14="http://schemas.microsoft.com/office/mac/drawingml/2011/main" val="1"/>
            </a:ext>
          </a:extLst>
        </p:spPr>
        <p:txBody>
          <a:bodyPr lIns="35719" tIns="35719" rIns="35719" bIns="35719" anchor="ctr">
            <a:spAutoFit/>
          </a:bodyPr>
          <a:lstStyle>
            <a:lvl1pPr>
              <a:defRPr sz="5000">
                <a:solidFill>
                  <a:schemeClr val="accent5">
                    <a:lumOff val="-29866"/>
                  </a:schemeClr>
                </a:solidFill>
                <a:latin typeface="American Typewriter"/>
                <a:ea typeface="American Typewriter"/>
                <a:cs typeface="American Typewriter"/>
                <a:sym typeface="American Typewriter"/>
              </a:defRPr>
            </a:lvl1pPr>
          </a:lstStyle>
          <a:p>
            <a:r>
              <a:rPr sz="2800" dirty="0">
                <a:solidFill>
                  <a:schemeClr val="tx1"/>
                </a:solidFill>
                <a:latin typeface="+mn-lt"/>
              </a:rPr>
              <a:t>Identify the relationship between documents</a:t>
            </a:r>
          </a:p>
        </p:txBody>
      </p:sp>
      <p:pic>
        <p:nvPicPr>
          <p:cNvPr id="309" name="textmatching.pdf" descr="textmatching.pdf"/>
          <p:cNvPicPr>
            <a:picLocks noChangeAspect="1"/>
          </p:cNvPicPr>
          <p:nvPr/>
        </p:nvPicPr>
        <p:blipFill>
          <a:blip r:embed="rId6"/>
          <a:stretch>
            <a:fillRect/>
          </a:stretch>
        </p:blipFill>
        <p:spPr>
          <a:xfrm>
            <a:off x="2048811" y="2777288"/>
            <a:ext cx="3342942" cy="3342942"/>
          </a:xfrm>
          <a:prstGeom prst="rect">
            <a:avLst/>
          </a:prstGeom>
          <a:ln w="12700">
            <a:miter lim="400000"/>
          </a:ln>
        </p:spPr>
      </p:pic>
      <p:sp>
        <p:nvSpPr>
          <p:cNvPr id="310" name="162"/>
          <p:cNvSpPr txBox="1">
            <a:spLocks noGrp="1"/>
          </p:cNvSpPr>
          <p:nvPr>
            <p:ph type="sldNum" sz="quarter" idx="4294967295"/>
          </p:nvPr>
        </p:nvSpPr>
        <p:spPr>
          <a:xfrm>
            <a:off x="11016196" y="6383614"/>
            <a:ext cx="331991" cy="255588"/>
          </a:xfrm>
          <a:prstGeom prst="rect">
            <a:avLst/>
          </a:prstGeom>
          <a:extLst>
            <a:ext uri="{C572A759-6A51-4108-AA02-DFA0A04FC94B}">
              <ma14:wrappingTextBoxFlag xmlns:ma14="http://schemas.microsoft.com/office/mac/drawingml/2011/main" val="1"/>
            </a:ext>
          </a:extLst>
        </p:spPr>
        <p:txBody>
          <a:bodyPr vert="horz" lIns="35719" tIns="35719" rIns="35719" bIns="35719" rtlCol="0" anchor="ctr"/>
          <a:lstStyle>
            <a:lvl1pPr>
              <a:defRPr>
                <a:solidFill>
                  <a:srgbClr val="5E5E5E"/>
                </a:solidFill>
              </a:defRPr>
            </a:lvl1pPr>
          </a:lstStyle>
          <a:p>
            <a:fld id="{86CB4B4D-7CA3-9044-876B-883B54F8677D}" type="slidenum">
              <a:rPr/>
              <a:t>207</a:t>
            </a:fld>
            <a:endParaRPr/>
          </a:p>
        </p:txBody>
      </p:sp>
      <p:sp>
        <p:nvSpPr>
          <p:cNvPr id="12" name="Title 1">
            <a:extLst>
              <a:ext uri="{FF2B5EF4-FFF2-40B4-BE49-F238E27FC236}">
                <a16:creationId xmlns:a16="http://schemas.microsoft.com/office/drawing/2014/main" xmlns="" id="{957015FC-B2F2-014A-ADA6-52B5B6A7D623}"/>
              </a:ext>
            </a:extLst>
          </p:cNvPr>
          <p:cNvSpPr>
            <a:spLocks noGrp="1"/>
          </p:cNvSpPr>
          <p:nvPr>
            <p:ph type="title"/>
          </p:nvPr>
        </p:nvSpPr>
        <p:spPr>
          <a:xfrm>
            <a:off x="838200" y="365125"/>
            <a:ext cx="10515600" cy="1325563"/>
          </a:xfrm>
        </p:spPr>
        <p:txBody>
          <a:bodyPr>
            <a:normAutofit/>
          </a:bodyPr>
          <a:lstStyle/>
          <a:p>
            <a:r>
              <a:rPr lang="en-US" sz="4000" b="1" spc="-253" dirty="0">
                <a:solidFill>
                  <a:srgbClr val="C00000"/>
                </a:solidFill>
              </a:rPr>
              <a:t>Long Document Matching</a:t>
            </a:r>
            <a:endParaRPr lang="en-US" sz="2700" dirty="0">
              <a:solidFill>
                <a:schemeClr val="tx2">
                  <a:lumMod val="60000"/>
                  <a:lumOff val="40000"/>
                </a:schemeClr>
              </a:solidFill>
            </a:endParaRPr>
          </a:p>
        </p:txBody>
      </p:sp>
    </p:spTree>
  </p:cSld>
  <p:clrMapOvr>
    <a:masterClrMapping/>
  </p:clrMapOvr>
  <p:transition xmlns:p14="http://schemas.microsoft.com/office/powerpoint/2010/main" spd="med"/>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Arrow"/>
          <p:cNvSpPr/>
          <p:nvPr/>
        </p:nvSpPr>
        <p:spPr>
          <a:xfrm rot="10800000">
            <a:off x="6526530" y="3790340"/>
            <a:ext cx="1007798" cy="693738"/>
          </a:xfrm>
          <a:prstGeom prst="rightArrow">
            <a:avLst>
              <a:gd name="adj1" fmla="val 32000"/>
              <a:gd name="adj2" fmla="val 58581"/>
            </a:avLst>
          </a:prstGeom>
          <a:solidFill>
            <a:srgbClr val="D6D5D5"/>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313" name="Our strategies"/>
          <p:cNvSpPr txBox="1"/>
          <p:nvPr/>
        </p:nvSpPr>
        <p:spPr>
          <a:xfrm>
            <a:off x="2518332" y="1713416"/>
            <a:ext cx="2402875" cy="503023"/>
          </a:xfrm>
          <a:prstGeom prst="rect">
            <a:avLst/>
          </a:prstGeom>
          <a:ln w="12700">
            <a:miter lim="400000"/>
          </a:ln>
          <a:extLst>
            <a:ext uri="{C572A759-6A51-4108-AA02-DFA0A04FC94B}">
              <ma14:wrappingTextBoxFlag xmlns:ma14="http://schemas.microsoft.com/office/mac/drawingml/2011/main" val="1"/>
            </a:ext>
          </a:extLst>
        </p:spPr>
        <p:txBody>
          <a:bodyPr lIns="35719" tIns="35719" rIns="35719" bIns="35719" anchor="ctr">
            <a:spAutoFit/>
          </a:bodyPr>
          <a:lstStyle>
            <a:lvl1pPr algn="l">
              <a:spcBef>
                <a:spcPts val="5900"/>
              </a:spcBef>
              <a:defRPr sz="5000">
                <a:latin typeface="American Typewriter"/>
                <a:ea typeface="American Typewriter"/>
                <a:cs typeface="American Typewriter"/>
                <a:sym typeface="American Typewriter"/>
              </a:defRPr>
            </a:lvl1pPr>
          </a:lstStyle>
          <a:p>
            <a:r>
              <a:rPr sz="2800" b="1" dirty="0">
                <a:latin typeface="+mn-lt"/>
              </a:rPr>
              <a:t>Our strategies</a:t>
            </a:r>
          </a:p>
        </p:txBody>
      </p:sp>
      <p:sp>
        <p:nvSpPr>
          <p:cNvPr id="314" name="Divide…"/>
          <p:cNvSpPr txBox="1"/>
          <p:nvPr/>
        </p:nvSpPr>
        <p:spPr>
          <a:xfrm>
            <a:off x="1781738" y="2632759"/>
            <a:ext cx="2007245" cy="3303790"/>
          </a:xfrm>
          <a:prstGeom prst="rect">
            <a:avLst/>
          </a:prstGeom>
          <a:ln w="12700">
            <a:miter lim="400000"/>
          </a:ln>
          <a:extLst>
            <a:ext uri="{C572A759-6A51-4108-AA02-DFA0A04FC94B}">
              <ma14:wrappingTextBoxFlag xmlns:ma14="http://schemas.microsoft.com/office/mac/drawingml/2011/main" val="1"/>
            </a:ext>
          </a:extLst>
        </p:spPr>
        <p:txBody>
          <a:bodyPr lIns="35719" tIns="35719" rIns="35719" bIns="35719" anchor="ctr">
            <a:spAutoFit/>
          </a:bodyPr>
          <a:lstStyle/>
          <a:p>
            <a:pPr marL="215900" indent="-215900">
              <a:spcBef>
                <a:spcPts val="2950"/>
              </a:spcBef>
              <a:buSzPct val="100000"/>
              <a:buChar char="✦"/>
              <a:defRPr sz="4000" b="0">
                <a:latin typeface="American Typewriter"/>
                <a:ea typeface="American Typewriter"/>
                <a:cs typeface="American Typewriter"/>
                <a:sym typeface="American Typewriter"/>
              </a:defRPr>
            </a:pPr>
            <a:r>
              <a:rPr sz="2000" dirty="0"/>
              <a:t> </a:t>
            </a:r>
            <a:r>
              <a:rPr sz="2000" dirty="0">
                <a:solidFill>
                  <a:srgbClr val="C00000"/>
                </a:solidFill>
                <a:latin typeface="American Typewriter Semibold"/>
                <a:ea typeface="American Typewriter Semibold"/>
                <a:cs typeface="American Typewriter Semibold"/>
                <a:sym typeface="American Typewriter Semibold"/>
              </a:rPr>
              <a:t>Divide</a:t>
            </a:r>
            <a:r>
              <a:rPr sz="2000" dirty="0">
                <a:solidFill>
                  <a:schemeClr val="accent5">
                    <a:lumOff val="-29866"/>
                  </a:schemeClr>
                </a:solidFill>
                <a:latin typeface="American Typewriter Semibold"/>
                <a:ea typeface="American Typewriter Semibold"/>
                <a:cs typeface="American Typewriter Semibold"/>
                <a:sym typeface="American Typewriter Semibold"/>
              </a:rPr>
              <a:t/>
            </a:r>
            <a:br>
              <a:rPr sz="2000" dirty="0">
                <a:solidFill>
                  <a:schemeClr val="accent5">
                    <a:lumOff val="-29866"/>
                  </a:schemeClr>
                </a:solidFill>
                <a:latin typeface="American Typewriter Semibold"/>
                <a:ea typeface="American Typewriter Semibold"/>
                <a:cs typeface="American Typewriter Semibold"/>
                <a:sym typeface="American Typewriter Semibold"/>
              </a:rPr>
            </a:br>
            <a:r>
              <a:rPr sz="2000" dirty="0">
                <a:solidFill>
                  <a:schemeClr val="accent5">
                    <a:lumOff val="-29866"/>
                  </a:schemeClr>
                </a:solidFill>
                <a:latin typeface="American Typewriter Semibold"/>
                <a:ea typeface="American Typewriter Semibold"/>
                <a:cs typeface="American Typewriter Semibold"/>
                <a:sym typeface="American Typewriter Semibold"/>
              </a:rPr>
              <a:t/>
            </a:r>
            <a:br>
              <a:rPr sz="2000" dirty="0">
                <a:solidFill>
                  <a:schemeClr val="accent5">
                    <a:lumOff val="-29866"/>
                  </a:schemeClr>
                </a:solidFill>
                <a:latin typeface="American Typewriter Semibold"/>
                <a:ea typeface="American Typewriter Semibold"/>
                <a:cs typeface="American Typewriter Semibold"/>
                <a:sym typeface="American Typewriter Semibold"/>
              </a:rPr>
            </a:br>
            <a:endParaRPr sz="2000" dirty="0">
              <a:solidFill>
                <a:schemeClr val="accent5">
                  <a:lumOff val="-29866"/>
                </a:schemeClr>
              </a:solidFill>
              <a:latin typeface="American Typewriter Semibold"/>
              <a:ea typeface="American Typewriter Semibold"/>
              <a:cs typeface="American Typewriter Semibold"/>
              <a:sym typeface="American Typewriter Semibold"/>
            </a:endParaRPr>
          </a:p>
          <a:p>
            <a:pPr marL="215900" indent="-215900">
              <a:spcBef>
                <a:spcPts val="2950"/>
              </a:spcBef>
              <a:buSzPct val="100000"/>
              <a:buChar char="✦"/>
              <a:defRPr sz="4000" b="0">
                <a:latin typeface="American Typewriter"/>
                <a:ea typeface="American Typewriter"/>
                <a:cs typeface="American Typewriter"/>
                <a:sym typeface="American Typewriter"/>
              </a:defRPr>
            </a:pPr>
            <a:r>
              <a:rPr sz="2000" dirty="0"/>
              <a:t> </a:t>
            </a:r>
            <a:r>
              <a:rPr sz="2000" dirty="0">
                <a:solidFill>
                  <a:srgbClr val="C00000"/>
                </a:solidFill>
                <a:latin typeface="American Typewriter Semibold"/>
                <a:ea typeface="American Typewriter Semibold"/>
                <a:cs typeface="American Typewriter Semibold"/>
                <a:sym typeface="American Typewriter Semibold"/>
              </a:rPr>
              <a:t>Align</a:t>
            </a:r>
            <a:r>
              <a:rPr sz="2000" dirty="0">
                <a:solidFill>
                  <a:schemeClr val="accent5">
                    <a:lumOff val="-29866"/>
                  </a:schemeClr>
                </a:solidFill>
                <a:latin typeface="American Typewriter Semibold"/>
                <a:ea typeface="American Typewriter Semibold"/>
                <a:cs typeface="American Typewriter Semibold"/>
                <a:sym typeface="American Typewriter Semibold"/>
              </a:rPr>
              <a:t/>
            </a:r>
            <a:br>
              <a:rPr sz="2000" dirty="0">
                <a:solidFill>
                  <a:schemeClr val="accent5">
                    <a:lumOff val="-29866"/>
                  </a:schemeClr>
                </a:solidFill>
                <a:latin typeface="American Typewriter Semibold"/>
                <a:ea typeface="American Typewriter Semibold"/>
                <a:cs typeface="American Typewriter Semibold"/>
                <a:sym typeface="American Typewriter Semibold"/>
              </a:rPr>
            </a:br>
            <a:r>
              <a:rPr sz="2000" dirty="0">
                <a:solidFill>
                  <a:schemeClr val="accent5">
                    <a:lumOff val="-29866"/>
                  </a:schemeClr>
                </a:solidFill>
                <a:latin typeface="American Typewriter Semibold"/>
                <a:ea typeface="American Typewriter Semibold"/>
                <a:cs typeface="American Typewriter Semibold"/>
                <a:sym typeface="American Typewriter Semibold"/>
              </a:rPr>
              <a:t/>
            </a:r>
            <a:br>
              <a:rPr sz="2000" dirty="0">
                <a:solidFill>
                  <a:schemeClr val="accent5">
                    <a:lumOff val="-29866"/>
                  </a:schemeClr>
                </a:solidFill>
                <a:latin typeface="American Typewriter Semibold"/>
                <a:ea typeface="American Typewriter Semibold"/>
                <a:cs typeface="American Typewriter Semibold"/>
                <a:sym typeface="American Typewriter Semibold"/>
              </a:rPr>
            </a:br>
            <a:endParaRPr sz="2000" dirty="0">
              <a:solidFill>
                <a:schemeClr val="accent5">
                  <a:lumOff val="-29866"/>
                </a:schemeClr>
              </a:solidFill>
              <a:latin typeface="American Typewriter Semibold"/>
              <a:ea typeface="American Typewriter Semibold"/>
              <a:cs typeface="American Typewriter Semibold"/>
              <a:sym typeface="American Typewriter Semibold"/>
            </a:endParaRPr>
          </a:p>
          <a:p>
            <a:pPr marL="215900" indent="-215900">
              <a:spcBef>
                <a:spcPts val="2950"/>
              </a:spcBef>
              <a:buSzPct val="100000"/>
              <a:buChar char="✦"/>
              <a:defRPr sz="4000" b="0">
                <a:latin typeface="American Typewriter"/>
                <a:ea typeface="American Typewriter"/>
                <a:cs typeface="American Typewriter"/>
                <a:sym typeface="American Typewriter"/>
              </a:defRPr>
            </a:pPr>
            <a:r>
              <a:rPr sz="2000" dirty="0"/>
              <a:t> </a:t>
            </a:r>
            <a:r>
              <a:rPr sz="2000" dirty="0">
                <a:solidFill>
                  <a:srgbClr val="C00000"/>
                </a:solidFill>
                <a:latin typeface="American Typewriter Semibold"/>
                <a:ea typeface="American Typewriter Semibold"/>
                <a:cs typeface="American Typewriter Semibold"/>
                <a:sym typeface="American Typewriter Semibold"/>
              </a:rPr>
              <a:t>Distributed match</a:t>
            </a:r>
          </a:p>
        </p:txBody>
      </p:sp>
      <p:sp>
        <p:nvSpPr>
          <p:cNvPr id="315" name="Limitations"/>
          <p:cNvSpPr txBox="1"/>
          <p:nvPr/>
        </p:nvSpPr>
        <p:spPr>
          <a:xfrm>
            <a:off x="7975696" y="1713416"/>
            <a:ext cx="2007245" cy="503023"/>
          </a:xfrm>
          <a:prstGeom prst="rect">
            <a:avLst/>
          </a:prstGeom>
          <a:ln w="12700">
            <a:miter lim="400000"/>
          </a:ln>
          <a:extLst>
            <a:ext uri="{C572A759-6A51-4108-AA02-DFA0A04FC94B}">
              <ma14:wrappingTextBoxFlag xmlns:ma14="http://schemas.microsoft.com/office/mac/drawingml/2011/main" val="1"/>
            </a:ext>
          </a:extLst>
        </p:spPr>
        <p:txBody>
          <a:bodyPr lIns="35719" tIns="35719" rIns="35719" bIns="35719" anchor="ctr">
            <a:spAutoFit/>
          </a:bodyPr>
          <a:lstStyle>
            <a:lvl1pPr algn="l">
              <a:spcBef>
                <a:spcPts val="5900"/>
              </a:spcBef>
              <a:defRPr sz="5000">
                <a:latin typeface="American Typewriter"/>
                <a:ea typeface="American Typewriter"/>
                <a:cs typeface="American Typewriter"/>
                <a:sym typeface="American Typewriter"/>
              </a:defRPr>
            </a:lvl1pPr>
          </a:lstStyle>
          <a:p>
            <a:r>
              <a:rPr sz="2800" b="1" dirty="0">
                <a:latin typeface="+mn-lt"/>
              </a:rPr>
              <a:t>Limitations</a:t>
            </a:r>
          </a:p>
        </p:txBody>
      </p:sp>
      <p:sp>
        <p:nvSpPr>
          <p:cNvPr id="316" name="Hard to encode…"/>
          <p:cNvSpPr txBox="1"/>
          <p:nvPr/>
        </p:nvSpPr>
        <p:spPr>
          <a:xfrm>
            <a:off x="7975696" y="2639203"/>
            <a:ext cx="2626306" cy="2996013"/>
          </a:xfrm>
          <a:prstGeom prst="rect">
            <a:avLst/>
          </a:prstGeom>
          <a:ln w="12700">
            <a:miter lim="400000"/>
          </a:ln>
          <a:extLst>
            <a:ext uri="{C572A759-6A51-4108-AA02-DFA0A04FC94B}">
              <ma14:wrappingTextBoxFlag xmlns:ma14="http://schemas.microsoft.com/office/mac/drawingml/2011/main" val="1"/>
            </a:ext>
          </a:extLst>
        </p:spPr>
        <p:txBody>
          <a:bodyPr lIns="35719" tIns="35719" rIns="35719" bIns="35719" anchor="ctr">
            <a:spAutoFit/>
          </a:bodyPr>
          <a:lstStyle/>
          <a:p>
            <a:pPr marL="215900" indent="-215900">
              <a:spcBef>
                <a:spcPts val="2950"/>
              </a:spcBef>
              <a:buSzPct val="100000"/>
              <a:buChar char="✦"/>
              <a:defRPr sz="4000" b="0">
                <a:latin typeface="American Typewriter"/>
                <a:ea typeface="American Typewriter"/>
                <a:cs typeface="American Typewriter"/>
                <a:sym typeface="American Typewriter"/>
              </a:defRPr>
            </a:pPr>
            <a:r>
              <a:rPr sz="2000" dirty="0"/>
              <a:t> </a:t>
            </a:r>
            <a:r>
              <a:rPr sz="2000" dirty="0">
                <a:solidFill>
                  <a:srgbClr val="C00000"/>
                </a:solidFill>
                <a:latin typeface="American Typewriter Semibold"/>
                <a:ea typeface="American Typewriter Semibold"/>
                <a:cs typeface="American Typewriter Semibold"/>
                <a:sym typeface="American Typewriter Semibold"/>
              </a:rPr>
              <a:t>Hard to encode</a:t>
            </a:r>
            <a:r>
              <a:rPr sz="2000" dirty="0">
                <a:solidFill>
                  <a:schemeClr val="accent5">
                    <a:lumOff val="-29866"/>
                  </a:schemeClr>
                </a:solidFill>
                <a:latin typeface="American Typewriter Semibold"/>
                <a:ea typeface="American Typewriter Semibold"/>
                <a:cs typeface="American Typewriter Semibold"/>
                <a:sym typeface="American Typewriter Semibold"/>
              </a:rPr>
              <a:t/>
            </a:r>
            <a:br>
              <a:rPr sz="2000" dirty="0">
                <a:solidFill>
                  <a:schemeClr val="accent5">
                    <a:lumOff val="-29866"/>
                  </a:schemeClr>
                </a:solidFill>
                <a:latin typeface="American Typewriter Semibold"/>
                <a:ea typeface="American Typewriter Semibold"/>
                <a:cs typeface="American Typewriter Semibold"/>
                <a:sym typeface="American Typewriter Semibold"/>
              </a:rPr>
            </a:br>
            <a:r>
              <a:rPr sz="2000" dirty="0">
                <a:solidFill>
                  <a:schemeClr val="accent5">
                    <a:lumOff val="-29866"/>
                  </a:schemeClr>
                </a:solidFill>
                <a:latin typeface="American Typewriter Semibold"/>
                <a:ea typeface="American Typewriter Semibold"/>
                <a:cs typeface="American Typewriter Semibold"/>
                <a:sym typeface="American Typewriter Semibold"/>
              </a:rPr>
              <a:t/>
            </a:r>
            <a:br>
              <a:rPr sz="2000" dirty="0">
                <a:solidFill>
                  <a:schemeClr val="accent5">
                    <a:lumOff val="-29866"/>
                  </a:schemeClr>
                </a:solidFill>
                <a:latin typeface="American Typewriter Semibold"/>
                <a:ea typeface="American Typewriter Semibold"/>
                <a:cs typeface="American Typewriter Semibold"/>
                <a:sym typeface="American Typewriter Semibold"/>
              </a:rPr>
            </a:br>
            <a:endParaRPr sz="2000" dirty="0">
              <a:solidFill>
                <a:schemeClr val="accent5">
                  <a:lumOff val="-29866"/>
                </a:schemeClr>
              </a:solidFill>
              <a:latin typeface="American Typewriter Semibold"/>
              <a:ea typeface="American Typewriter Semibold"/>
              <a:cs typeface="American Typewriter Semibold"/>
              <a:sym typeface="American Typewriter Semibold"/>
            </a:endParaRPr>
          </a:p>
          <a:p>
            <a:pPr marL="215900" indent="-215900">
              <a:spcBef>
                <a:spcPts val="2950"/>
              </a:spcBef>
              <a:buSzPct val="100000"/>
              <a:buChar char="✦"/>
              <a:defRPr sz="4000" b="0">
                <a:latin typeface="American Typewriter"/>
                <a:ea typeface="American Typewriter"/>
                <a:cs typeface="American Typewriter"/>
                <a:sym typeface="American Typewriter"/>
              </a:defRPr>
            </a:pPr>
            <a:r>
              <a:rPr sz="2000" dirty="0"/>
              <a:t> </a:t>
            </a:r>
            <a:r>
              <a:rPr sz="2000" dirty="0">
                <a:solidFill>
                  <a:srgbClr val="C00000"/>
                </a:solidFill>
                <a:latin typeface="American Typewriter Semibold"/>
                <a:ea typeface="American Typewriter Semibold"/>
                <a:cs typeface="American Typewriter Semibold"/>
                <a:sym typeface="American Typewriter Semibold"/>
              </a:rPr>
              <a:t>Flexible order</a:t>
            </a:r>
            <a:r>
              <a:rPr sz="2000" dirty="0">
                <a:solidFill>
                  <a:schemeClr val="accent5">
                    <a:lumOff val="-29866"/>
                  </a:schemeClr>
                </a:solidFill>
                <a:latin typeface="American Typewriter Semibold"/>
                <a:ea typeface="American Typewriter Semibold"/>
                <a:cs typeface="American Typewriter Semibold"/>
                <a:sym typeface="American Typewriter Semibold"/>
              </a:rPr>
              <a:t/>
            </a:r>
            <a:br>
              <a:rPr sz="2000" dirty="0">
                <a:solidFill>
                  <a:schemeClr val="accent5">
                    <a:lumOff val="-29866"/>
                  </a:schemeClr>
                </a:solidFill>
                <a:latin typeface="American Typewriter Semibold"/>
                <a:ea typeface="American Typewriter Semibold"/>
                <a:cs typeface="American Typewriter Semibold"/>
                <a:sym typeface="American Typewriter Semibold"/>
              </a:rPr>
            </a:br>
            <a:r>
              <a:rPr sz="2000" dirty="0">
                <a:solidFill>
                  <a:schemeClr val="accent5">
                    <a:lumOff val="-29866"/>
                  </a:schemeClr>
                </a:solidFill>
                <a:latin typeface="American Typewriter Semibold"/>
                <a:ea typeface="American Typewriter Semibold"/>
                <a:cs typeface="American Typewriter Semibold"/>
                <a:sym typeface="American Typewriter Semibold"/>
              </a:rPr>
              <a:t/>
            </a:r>
            <a:br>
              <a:rPr sz="2000" dirty="0">
                <a:solidFill>
                  <a:schemeClr val="accent5">
                    <a:lumOff val="-29866"/>
                  </a:schemeClr>
                </a:solidFill>
                <a:latin typeface="American Typewriter Semibold"/>
                <a:ea typeface="American Typewriter Semibold"/>
                <a:cs typeface="American Typewriter Semibold"/>
                <a:sym typeface="American Typewriter Semibold"/>
              </a:rPr>
            </a:br>
            <a:endParaRPr sz="2000" dirty="0">
              <a:solidFill>
                <a:schemeClr val="accent5">
                  <a:lumOff val="-29866"/>
                </a:schemeClr>
              </a:solidFill>
              <a:latin typeface="American Typewriter Semibold"/>
              <a:ea typeface="American Typewriter Semibold"/>
              <a:cs typeface="American Typewriter Semibold"/>
              <a:sym typeface="American Typewriter Semibold"/>
            </a:endParaRPr>
          </a:p>
          <a:p>
            <a:pPr marL="215900" indent="-215900">
              <a:spcBef>
                <a:spcPts val="2950"/>
              </a:spcBef>
              <a:buSzPct val="100000"/>
              <a:buChar char="✦"/>
              <a:defRPr sz="4000" b="0">
                <a:latin typeface="American Typewriter"/>
                <a:ea typeface="American Typewriter"/>
                <a:cs typeface="American Typewriter"/>
                <a:sym typeface="American Typewriter"/>
              </a:defRPr>
            </a:pPr>
            <a:r>
              <a:rPr sz="2000" dirty="0"/>
              <a:t> </a:t>
            </a:r>
            <a:r>
              <a:rPr sz="2000" dirty="0">
                <a:solidFill>
                  <a:srgbClr val="C00000"/>
                </a:solidFill>
                <a:latin typeface="American Typewriter Semibold"/>
                <a:ea typeface="American Typewriter Semibold"/>
                <a:cs typeface="American Typewriter Semibold"/>
                <a:sym typeface="American Typewriter Semibold"/>
              </a:rPr>
              <a:t>Time complexity</a:t>
            </a:r>
          </a:p>
        </p:txBody>
      </p:sp>
      <p:sp>
        <p:nvSpPr>
          <p:cNvPr id="317" name="Rectangle"/>
          <p:cNvSpPr/>
          <p:nvPr/>
        </p:nvSpPr>
        <p:spPr>
          <a:xfrm>
            <a:off x="3231823" y="2587014"/>
            <a:ext cx="381323" cy="304879"/>
          </a:xfrm>
          <a:prstGeom prst="rect">
            <a:avLst/>
          </a:prstGeom>
          <a:solidFill>
            <a:schemeClr val="accent1"/>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318" name="Rectangle"/>
          <p:cNvSpPr/>
          <p:nvPr/>
        </p:nvSpPr>
        <p:spPr>
          <a:xfrm>
            <a:off x="3231823" y="2889807"/>
            <a:ext cx="381323" cy="304879"/>
          </a:xfrm>
          <a:prstGeom prst="rect">
            <a:avLst/>
          </a:prstGeom>
          <a:solidFill>
            <a:schemeClr val="accent1"/>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319" name="1"/>
          <p:cNvSpPr/>
          <p:nvPr/>
        </p:nvSpPr>
        <p:spPr>
          <a:xfrm>
            <a:off x="4059646" y="2507299"/>
            <a:ext cx="381322" cy="304878"/>
          </a:xfrm>
          <a:prstGeom prst="rect">
            <a:avLst/>
          </a:prstGeom>
          <a:solidFill>
            <a:schemeClr val="accent1"/>
          </a:solidFill>
          <a:ln w="12700">
            <a:miter lim="400000"/>
          </a:ln>
          <a:extLst>
            <a:ext uri="{C572A759-6A51-4108-AA02-DFA0A04FC94B}">
              <ma14:wrappingTextBoxFlag xmlns:ma14="http://schemas.microsoft.com/office/mac/drawingml/2011/main" val="1"/>
            </a:ext>
          </a:extLst>
        </p:spPr>
        <p:txBody>
          <a:bodyPr lIns="35719" tIns="35719" rIns="35719" bIns="35719" anchor="ctr"/>
          <a:lstStyle>
            <a:lvl1pPr>
              <a:defRPr sz="3000" b="0">
                <a:solidFill>
                  <a:srgbClr val="FFFFFF"/>
                </a:solidFill>
                <a:latin typeface="+mn-lt"/>
                <a:ea typeface="+mn-ea"/>
                <a:cs typeface="+mn-cs"/>
                <a:sym typeface="Helvetica Neue Medium"/>
              </a:defRPr>
            </a:lvl1pPr>
          </a:lstStyle>
          <a:p>
            <a:r>
              <a:rPr sz="1500"/>
              <a:t>1</a:t>
            </a:r>
          </a:p>
        </p:txBody>
      </p:sp>
      <p:sp>
        <p:nvSpPr>
          <p:cNvPr id="320" name="2"/>
          <p:cNvSpPr/>
          <p:nvPr/>
        </p:nvSpPr>
        <p:spPr>
          <a:xfrm>
            <a:off x="4059646" y="2907193"/>
            <a:ext cx="381322" cy="304879"/>
          </a:xfrm>
          <a:prstGeom prst="rect">
            <a:avLst/>
          </a:prstGeom>
          <a:solidFill>
            <a:schemeClr val="accent1"/>
          </a:solidFill>
          <a:ln w="12700">
            <a:miter lim="400000"/>
          </a:ln>
          <a:extLst>
            <a:ext uri="{C572A759-6A51-4108-AA02-DFA0A04FC94B}">
              <ma14:wrappingTextBoxFlag xmlns:ma14="http://schemas.microsoft.com/office/mac/drawingml/2011/main" val="1"/>
            </a:ext>
          </a:extLst>
        </p:spPr>
        <p:txBody>
          <a:bodyPr lIns="35719" tIns="35719" rIns="35719" bIns="35719" anchor="ctr"/>
          <a:lstStyle>
            <a:lvl1pPr>
              <a:defRPr sz="3000" b="0">
                <a:solidFill>
                  <a:srgbClr val="FFFFFF"/>
                </a:solidFill>
                <a:latin typeface="+mn-lt"/>
                <a:ea typeface="+mn-ea"/>
                <a:cs typeface="+mn-cs"/>
                <a:sym typeface="Helvetica Neue Medium"/>
              </a:defRPr>
            </a:lvl1pPr>
          </a:lstStyle>
          <a:p>
            <a:r>
              <a:rPr sz="1500"/>
              <a:t>2</a:t>
            </a:r>
          </a:p>
        </p:txBody>
      </p:sp>
      <p:sp>
        <p:nvSpPr>
          <p:cNvPr id="321" name="Rectangle"/>
          <p:cNvSpPr/>
          <p:nvPr/>
        </p:nvSpPr>
        <p:spPr>
          <a:xfrm>
            <a:off x="4887470" y="2587014"/>
            <a:ext cx="381322" cy="304879"/>
          </a:xfrm>
          <a:prstGeom prst="rect">
            <a:avLst/>
          </a:prstGeom>
          <a:solidFill>
            <a:schemeClr val="accent5">
              <a:hueOff val="-82419"/>
              <a:satOff val="-9513"/>
              <a:lumOff val="-16343"/>
            </a:schemeClr>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322" name="Rectangle"/>
          <p:cNvSpPr/>
          <p:nvPr/>
        </p:nvSpPr>
        <p:spPr>
          <a:xfrm>
            <a:off x="4887470" y="2889807"/>
            <a:ext cx="381322" cy="304879"/>
          </a:xfrm>
          <a:prstGeom prst="rect">
            <a:avLst/>
          </a:prstGeom>
          <a:solidFill>
            <a:schemeClr val="accent5">
              <a:hueOff val="-82419"/>
              <a:satOff val="-9513"/>
              <a:lumOff val="-16343"/>
            </a:schemeClr>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323" name="2"/>
          <p:cNvSpPr/>
          <p:nvPr/>
        </p:nvSpPr>
        <p:spPr>
          <a:xfrm>
            <a:off x="5715293" y="2507299"/>
            <a:ext cx="381322" cy="304878"/>
          </a:xfrm>
          <a:prstGeom prst="rect">
            <a:avLst/>
          </a:prstGeom>
          <a:solidFill>
            <a:schemeClr val="accent5">
              <a:hueOff val="-82419"/>
              <a:satOff val="-9513"/>
              <a:lumOff val="-16343"/>
            </a:schemeClr>
          </a:solidFill>
          <a:ln w="12700">
            <a:miter lim="400000"/>
          </a:ln>
          <a:extLst>
            <a:ext uri="{C572A759-6A51-4108-AA02-DFA0A04FC94B}">
              <ma14:wrappingTextBoxFlag xmlns:ma14="http://schemas.microsoft.com/office/mac/drawingml/2011/main" val="1"/>
            </a:ext>
          </a:extLst>
        </p:spPr>
        <p:txBody>
          <a:bodyPr lIns="35719" tIns="35719" rIns="35719" bIns="35719" anchor="ctr"/>
          <a:lstStyle>
            <a:lvl1pPr>
              <a:defRPr sz="3000" b="0">
                <a:solidFill>
                  <a:srgbClr val="FFFFFF"/>
                </a:solidFill>
                <a:latin typeface="+mn-lt"/>
                <a:ea typeface="+mn-ea"/>
                <a:cs typeface="+mn-cs"/>
                <a:sym typeface="Helvetica Neue Medium"/>
              </a:defRPr>
            </a:lvl1pPr>
          </a:lstStyle>
          <a:p>
            <a:r>
              <a:rPr sz="1500"/>
              <a:t>2</a:t>
            </a:r>
          </a:p>
        </p:txBody>
      </p:sp>
      <p:sp>
        <p:nvSpPr>
          <p:cNvPr id="324" name="1"/>
          <p:cNvSpPr/>
          <p:nvPr/>
        </p:nvSpPr>
        <p:spPr>
          <a:xfrm>
            <a:off x="5715293" y="2907193"/>
            <a:ext cx="381322" cy="304879"/>
          </a:xfrm>
          <a:prstGeom prst="rect">
            <a:avLst/>
          </a:prstGeom>
          <a:solidFill>
            <a:schemeClr val="accent5">
              <a:hueOff val="-82419"/>
              <a:satOff val="-9513"/>
              <a:lumOff val="-16343"/>
            </a:schemeClr>
          </a:solidFill>
          <a:ln w="12700">
            <a:miter lim="400000"/>
          </a:ln>
          <a:extLst>
            <a:ext uri="{C572A759-6A51-4108-AA02-DFA0A04FC94B}">
              <ma14:wrappingTextBoxFlag xmlns:ma14="http://schemas.microsoft.com/office/mac/drawingml/2011/main" val="1"/>
            </a:ext>
          </a:extLst>
        </p:spPr>
        <p:txBody>
          <a:bodyPr lIns="35719" tIns="35719" rIns="35719" bIns="35719" anchor="ctr"/>
          <a:lstStyle>
            <a:lvl1pPr>
              <a:defRPr sz="3000" b="0">
                <a:solidFill>
                  <a:srgbClr val="FFFFFF"/>
                </a:solidFill>
                <a:latin typeface="+mn-lt"/>
                <a:ea typeface="+mn-ea"/>
                <a:cs typeface="+mn-cs"/>
                <a:sym typeface="Helvetica Neue Medium"/>
              </a:defRPr>
            </a:lvl1pPr>
          </a:lstStyle>
          <a:p>
            <a:r>
              <a:rPr sz="1500"/>
              <a:t>1</a:t>
            </a:r>
          </a:p>
        </p:txBody>
      </p:sp>
      <p:sp>
        <p:nvSpPr>
          <p:cNvPr id="325" name="1"/>
          <p:cNvSpPr/>
          <p:nvPr/>
        </p:nvSpPr>
        <p:spPr>
          <a:xfrm>
            <a:off x="4059646" y="3732320"/>
            <a:ext cx="381323" cy="304879"/>
          </a:xfrm>
          <a:prstGeom prst="rect">
            <a:avLst/>
          </a:prstGeom>
          <a:solidFill>
            <a:schemeClr val="accent1"/>
          </a:solidFill>
          <a:ln w="12700">
            <a:miter lim="400000"/>
          </a:ln>
          <a:extLst>
            <a:ext uri="{C572A759-6A51-4108-AA02-DFA0A04FC94B}">
              <ma14:wrappingTextBoxFlag xmlns:ma14="http://schemas.microsoft.com/office/mac/drawingml/2011/main" val="1"/>
            </a:ext>
          </a:extLst>
        </p:spPr>
        <p:txBody>
          <a:bodyPr lIns="35719" tIns="35719" rIns="35719" bIns="35719" anchor="ctr"/>
          <a:lstStyle>
            <a:lvl1pPr>
              <a:defRPr sz="3000" b="0">
                <a:solidFill>
                  <a:srgbClr val="FFFFFF"/>
                </a:solidFill>
                <a:latin typeface="+mn-lt"/>
                <a:ea typeface="+mn-ea"/>
                <a:cs typeface="+mn-cs"/>
                <a:sym typeface="Helvetica Neue Medium"/>
              </a:defRPr>
            </a:lvl1pPr>
          </a:lstStyle>
          <a:p>
            <a:r>
              <a:rPr sz="1500"/>
              <a:t>1</a:t>
            </a:r>
          </a:p>
        </p:txBody>
      </p:sp>
      <p:sp>
        <p:nvSpPr>
          <p:cNvPr id="326" name="2"/>
          <p:cNvSpPr/>
          <p:nvPr/>
        </p:nvSpPr>
        <p:spPr>
          <a:xfrm>
            <a:off x="4059646" y="4132214"/>
            <a:ext cx="381323" cy="304879"/>
          </a:xfrm>
          <a:prstGeom prst="rect">
            <a:avLst/>
          </a:prstGeom>
          <a:solidFill>
            <a:schemeClr val="accent1"/>
          </a:solidFill>
          <a:ln w="12700">
            <a:miter lim="400000"/>
          </a:ln>
          <a:extLst>
            <a:ext uri="{C572A759-6A51-4108-AA02-DFA0A04FC94B}">
              <ma14:wrappingTextBoxFlag xmlns:ma14="http://schemas.microsoft.com/office/mac/drawingml/2011/main" val="1"/>
            </a:ext>
          </a:extLst>
        </p:spPr>
        <p:txBody>
          <a:bodyPr lIns="35719" tIns="35719" rIns="35719" bIns="35719" anchor="ctr"/>
          <a:lstStyle>
            <a:lvl1pPr>
              <a:defRPr sz="3000" b="0">
                <a:solidFill>
                  <a:srgbClr val="FFFFFF"/>
                </a:solidFill>
                <a:latin typeface="+mn-lt"/>
                <a:ea typeface="+mn-ea"/>
                <a:cs typeface="+mn-cs"/>
                <a:sym typeface="Helvetica Neue Medium"/>
              </a:defRPr>
            </a:lvl1pPr>
          </a:lstStyle>
          <a:p>
            <a:r>
              <a:rPr sz="1500"/>
              <a:t>2</a:t>
            </a:r>
          </a:p>
        </p:txBody>
      </p:sp>
      <p:sp>
        <p:nvSpPr>
          <p:cNvPr id="327" name="2"/>
          <p:cNvSpPr/>
          <p:nvPr/>
        </p:nvSpPr>
        <p:spPr>
          <a:xfrm>
            <a:off x="5703840" y="3732320"/>
            <a:ext cx="381323" cy="304879"/>
          </a:xfrm>
          <a:prstGeom prst="rect">
            <a:avLst/>
          </a:prstGeom>
          <a:solidFill>
            <a:schemeClr val="accent5">
              <a:hueOff val="-82419"/>
              <a:satOff val="-9513"/>
              <a:lumOff val="-16343"/>
            </a:schemeClr>
          </a:solidFill>
          <a:ln w="12700">
            <a:miter lim="400000"/>
          </a:ln>
          <a:extLst>
            <a:ext uri="{C572A759-6A51-4108-AA02-DFA0A04FC94B}">
              <ma14:wrappingTextBoxFlag xmlns:ma14="http://schemas.microsoft.com/office/mac/drawingml/2011/main" val="1"/>
            </a:ext>
          </a:extLst>
        </p:spPr>
        <p:txBody>
          <a:bodyPr lIns="35719" tIns="35719" rIns="35719" bIns="35719" anchor="ctr"/>
          <a:lstStyle>
            <a:lvl1pPr>
              <a:defRPr sz="3000" b="0">
                <a:solidFill>
                  <a:srgbClr val="FFFFFF"/>
                </a:solidFill>
                <a:latin typeface="+mn-lt"/>
                <a:ea typeface="+mn-ea"/>
                <a:cs typeface="+mn-cs"/>
                <a:sym typeface="Helvetica Neue Medium"/>
              </a:defRPr>
            </a:lvl1pPr>
          </a:lstStyle>
          <a:p>
            <a:r>
              <a:rPr sz="1500"/>
              <a:t>2</a:t>
            </a:r>
          </a:p>
        </p:txBody>
      </p:sp>
      <p:sp>
        <p:nvSpPr>
          <p:cNvPr id="328" name="1"/>
          <p:cNvSpPr/>
          <p:nvPr/>
        </p:nvSpPr>
        <p:spPr>
          <a:xfrm>
            <a:off x="5703840" y="4132214"/>
            <a:ext cx="381323" cy="304879"/>
          </a:xfrm>
          <a:prstGeom prst="rect">
            <a:avLst/>
          </a:prstGeom>
          <a:solidFill>
            <a:schemeClr val="accent5">
              <a:hueOff val="-82419"/>
              <a:satOff val="-9513"/>
              <a:lumOff val="-16343"/>
            </a:schemeClr>
          </a:solidFill>
          <a:ln w="12700">
            <a:miter lim="400000"/>
          </a:ln>
          <a:extLst>
            <a:ext uri="{C572A759-6A51-4108-AA02-DFA0A04FC94B}">
              <ma14:wrappingTextBoxFlag xmlns:ma14="http://schemas.microsoft.com/office/mac/drawingml/2011/main" val="1"/>
            </a:ext>
          </a:extLst>
        </p:spPr>
        <p:txBody>
          <a:bodyPr lIns="35719" tIns="35719" rIns="35719" bIns="35719" anchor="ctr"/>
          <a:lstStyle>
            <a:lvl1pPr>
              <a:defRPr sz="3000" b="0">
                <a:solidFill>
                  <a:srgbClr val="FFFFFF"/>
                </a:solidFill>
                <a:latin typeface="+mn-lt"/>
                <a:ea typeface="+mn-ea"/>
                <a:cs typeface="+mn-cs"/>
                <a:sym typeface="Helvetica Neue Medium"/>
              </a:defRPr>
            </a:lvl1pPr>
          </a:lstStyle>
          <a:p>
            <a:r>
              <a:rPr sz="1500"/>
              <a:t>1</a:t>
            </a:r>
          </a:p>
        </p:txBody>
      </p:sp>
      <p:sp>
        <p:nvSpPr>
          <p:cNvPr id="329" name="Line"/>
          <p:cNvSpPr/>
          <p:nvPr/>
        </p:nvSpPr>
        <p:spPr>
          <a:xfrm>
            <a:off x="4435722" y="3896264"/>
            <a:ext cx="1263701" cy="370899"/>
          </a:xfrm>
          <a:prstGeom prst="line">
            <a:avLst/>
          </a:prstGeom>
          <a:ln w="25400">
            <a:solidFill>
              <a:srgbClr val="000000"/>
            </a:solidFill>
            <a:miter lim="400000"/>
            <a:tailEnd type="triangle"/>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330" name="Line"/>
          <p:cNvSpPr/>
          <p:nvPr/>
        </p:nvSpPr>
        <p:spPr>
          <a:xfrm flipV="1">
            <a:off x="4447161" y="3863203"/>
            <a:ext cx="1240912" cy="448037"/>
          </a:xfrm>
          <a:prstGeom prst="line">
            <a:avLst/>
          </a:prstGeom>
          <a:ln w="25400">
            <a:solidFill>
              <a:srgbClr val="000000"/>
            </a:solidFill>
            <a:miter lim="400000"/>
            <a:tailEnd type="triangle"/>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331" name="Line"/>
          <p:cNvSpPr/>
          <p:nvPr/>
        </p:nvSpPr>
        <p:spPr>
          <a:xfrm flipV="1">
            <a:off x="3583474" y="2634014"/>
            <a:ext cx="455865" cy="197679"/>
          </a:xfrm>
          <a:prstGeom prst="line">
            <a:avLst/>
          </a:prstGeom>
          <a:ln w="25400">
            <a:solidFill>
              <a:srgbClr val="000000"/>
            </a:solidFill>
            <a:miter lim="400000"/>
            <a:tailEnd type="triangle"/>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332" name="Line"/>
          <p:cNvSpPr/>
          <p:nvPr/>
        </p:nvSpPr>
        <p:spPr>
          <a:xfrm>
            <a:off x="3585438" y="2880718"/>
            <a:ext cx="452177" cy="229736"/>
          </a:xfrm>
          <a:prstGeom prst="line">
            <a:avLst/>
          </a:prstGeom>
          <a:ln w="25400">
            <a:solidFill>
              <a:srgbClr val="000000"/>
            </a:solidFill>
            <a:miter lim="400000"/>
            <a:tailEnd type="triangle"/>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333" name="Line"/>
          <p:cNvSpPr/>
          <p:nvPr/>
        </p:nvSpPr>
        <p:spPr>
          <a:xfrm flipV="1">
            <a:off x="5251545" y="2637359"/>
            <a:ext cx="455865" cy="197679"/>
          </a:xfrm>
          <a:prstGeom prst="line">
            <a:avLst/>
          </a:prstGeom>
          <a:ln w="25400">
            <a:solidFill>
              <a:srgbClr val="000000"/>
            </a:solidFill>
            <a:miter lim="400000"/>
            <a:tailEnd type="triangle"/>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334" name="Line"/>
          <p:cNvSpPr/>
          <p:nvPr/>
        </p:nvSpPr>
        <p:spPr>
          <a:xfrm>
            <a:off x="5253509" y="2884064"/>
            <a:ext cx="452177" cy="229736"/>
          </a:xfrm>
          <a:prstGeom prst="line">
            <a:avLst/>
          </a:prstGeom>
          <a:ln w="25400">
            <a:solidFill>
              <a:srgbClr val="000000"/>
            </a:solidFill>
            <a:miter lim="400000"/>
            <a:tailEnd type="triangle"/>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335" name="1"/>
          <p:cNvSpPr/>
          <p:nvPr/>
        </p:nvSpPr>
        <p:spPr>
          <a:xfrm>
            <a:off x="4065373" y="4897763"/>
            <a:ext cx="381323" cy="304879"/>
          </a:xfrm>
          <a:prstGeom prst="rect">
            <a:avLst/>
          </a:prstGeom>
          <a:solidFill>
            <a:schemeClr val="accent1"/>
          </a:solidFill>
          <a:ln w="12700">
            <a:miter lim="400000"/>
          </a:ln>
          <a:extLst>
            <a:ext uri="{C572A759-6A51-4108-AA02-DFA0A04FC94B}">
              <ma14:wrappingTextBoxFlag xmlns:ma14="http://schemas.microsoft.com/office/mac/drawingml/2011/main" val="1"/>
            </a:ext>
          </a:extLst>
        </p:spPr>
        <p:txBody>
          <a:bodyPr lIns="35719" tIns="35719" rIns="35719" bIns="35719" anchor="ctr"/>
          <a:lstStyle>
            <a:lvl1pPr>
              <a:defRPr sz="3000" b="0">
                <a:solidFill>
                  <a:srgbClr val="FFFFFF"/>
                </a:solidFill>
                <a:latin typeface="+mn-lt"/>
                <a:ea typeface="+mn-ea"/>
                <a:cs typeface="+mn-cs"/>
                <a:sym typeface="Helvetica Neue Medium"/>
              </a:defRPr>
            </a:lvl1pPr>
          </a:lstStyle>
          <a:p>
            <a:r>
              <a:rPr sz="1500"/>
              <a:t>1</a:t>
            </a:r>
          </a:p>
        </p:txBody>
      </p:sp>
      <p:sp>
        <p:nvSpPr>
          <p:cNvPr id="336" name="2"/>
          <p:cNvSpPr/>
          <p:nvPr/>
        </p:nvSpPr>
        <p:spPr>
          <a:xfrm>
            <a:off x="4065373" y="5297658"/>
            <a:ext cx="381323" cy="304879"/>
          </a:xfrm>
          <a:prstGeom prst="rect">
            <a:avLst/>
          </a:prstGeom>
          <a:solidFill>
            <a:schemeClr val="accent1"/>
          </a:solidFill>
          <a:ln w="12700">
            <a:miter lim="400000"/>
          </a:ln>
          <a:extLst>
            <a:ext uri="{C572A759-6A51-4108-AA02-DFA0A04FC94B}">
              <ma14:wrappingTextBoxFlag xmlns:ma14="http://schemas.microsoft.com/office/mac/drawingml/2011/main" val="1"/>
            </a:ext>
          </a:extLst>
        </p:spPr>
        <p:txBody>
          <a:bodyPr lIns="35719" tIns="35719" rIns="35719" bIns="35719" anchor="ctr"/>
          <a:lstStyle>
            <a:lvl1pPr>
              <a:defRPr sz="3000" b="0">
                <a:solidFill>
                  <a:srgbClr val="FFFFFF"/>
                </a:solidFill>
                <a:latin typeface="+mn-lt"/>
                <a:ea typeface="+mn-ea"/>
                <a:cs typeface="+mn-cs"/>
                <a:sym typeface="Helvetica Neue Medium"/>
              </a:defRPr>
            </a:lvl1pPr>
          </a:lstStyle>
          <a:p>
            <a:r>
              <a:rPr sz="1500"/>
              <a:t>2</a:t>
            </a:r>
          </a:p>
        </p:txBody>
      </p:sp>
      <p:sp>
        <p:nvSpPr>
          <p:cNvPr id="337" name="1"/>
          <p:cNvSpPr/>
          <p:nvPr/>
        </p:nvSpPr>
        <p:spPr>
          <a:xfrm>
            <a:off x="5709566" y="4897763"/>
            <a:ext cx="381323" cy="304879"/>
          </a:xfrm>
          <a:prstGeom prst="rect">
            <a:avLst/>
          </a:prstGeom>
          <a:solidFill>
            <a:schemeClr val="accent5">
              <a:hueOff val="-82419"/>
              <a:satOff val="-9513"/>
              <a:lumOff val="-16343"/>
            </a:schemeClr>
          </a:solidFill>
          <a:ln w="12700">
            <a:miter lim="400000"/>
          </a:ln>
          <a:extLst>
            <a:ext uri="{C572A759-6A51-4108-AA02-DFA0A04FC94B}">
              <ma14:wrappingTextBoxFlag xmlns:ma14="http://schemas.microsoft.com/office/mac/drawingml/2011/main" val="1"/>
            </a:ext>
          </a:extLst>
        </p:spPr>
        <p:txBody>
          <a:bodyPr lIns="35719" tIns="35719" rIns="35719" bIns="35719" anchor="ctr"/>
          <a:lstStyle>
            <a:lvl1pPr>
              <a:defRPr sz="3000" b="0">
                <a:solidFill>
                  <a:srgbClr val="FFFFFF"/>
                </a:solidFill>
                <a:latin typeface="+mn-lt"/>
                <a:ea typeface="+mn-ea"/>
                <a:cs typeface="+mn-cs"/>
                <a:sym typeface="Helvetica Neue Medium"/>
              </a:defRPr>
            </a:lvl1pPr>
          </a:lstStyle>
          <a:p>
            <a:r>
              <a:rPr sz="1500"/>
              <a:t>1</a:t>
            </a:r>
          </a:p>
        </p:txBody>
      </p:sp>
      <p:sp>
        <p:nvSpPr>
          <p:cNvPr id="338" name="2"/>
          <p:cNvSpPr/>
          <p:nvPr/>
        </p:nvSpPr>
        <p:spPr>
          <a:xfrm>
            <a:off x="5709566" y="5297658"/>
            <a:ext cx="381323" cy="304879"/>
          </a:xfrm>
          <a:prstGeom prst="rect">
            <a:avLst/>
          </a:prstGeom>
          <a:solidFill>
            <a:schemeClr val="accent5">
              <a:hueOff val="-82419"/>
              <a:satOff val="-9513"/>
              <a:lumOff val="-16343"/>
            </a:schemeClr>
          </a:solidFill>
          <a:ln w="12700">
            <a:miter lim="400000"/>
          </a:ln>
          <a:extLst>
            <a:ext uri="{C572A759-6A51-4108-AA02-DFA0A04FC94B}">
              <ma14:wrappingTextBoxFlag xmlns:ma14="http://schemas.microsoft.com/office/mac/drawingml/2011/main" val="1"/>
            </a:ext>
          </a:extLst>
        </p:spPr>
        <p:txBody>
          <a:bodyPr lIns="35719" tIns="35719" rIns="35719" bIns="35719" anchor="ctr"/>
          <a:lstStyle>
            <a:lvl1pPr>
              <a:defRPr sz="3000" b="0">
                <a:solidFill>
                  <a:srgbClr val="FFFFFF"/>
                </a:solidFill>
                <a:latin typeface="+mn-lt"/>
                <a:ea typeface="+mn-ea"/>
                <a:cs typeface="+mn-cs"/>
                <a:sym typeface="Helvetica Neue Medium"/>
              </a:defRPr>
            </a:lvl1pPr>
          </a:lstStyle>
          <a:p>
            <a:r>
              <a:rPr sz="1500"/>
              <a:t>2</a:t>
            </a:r>
          </a:p>
        </p:txBody>
      </p:sp>
      <p:sp>
        <p:nvSpPr>
          <p:cNvPr id="339" name="Line"/>
          <p:cNvSpPr/>
          <p:nvPr/>
        </p:nvSpPr>
        <p:spPr>
          <a:xfrm>
            <a:off x="4441448" y="5061707"/>
            <a:ext cx="1250460" cy="1"/>
          </a:xfrm>
          <a:prstGeom prst="line">
            <a:avLst/>
          </a:prstGeom>
          <a:ln w="25400">
            <a:solidFill>
              <a:srgbClr val="000000"/>
            </a:solidFill>
            <a:miter lim="400000"/>
            <a:tailEnd type="triangle"/>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340" name="Line"/>
          <p:cNvSpPr/>
          <p:nvPr/>
        </p:nvSpPr>
        <p:spPr>
          <a:xfrm>
            <a:off x="4453027" y="5430731"/>
            <a:ext cx="1227680" cy="18265"/>
          </a:xfrm>
          <a:prstGeom prst="line">
            <a:avLst/>
          </a:prstGeom>
          <a:ln w="25400">
            <a:solidFill>
              <a:srgbClr val="000000"/>
            </a:solidFill>
            <a:miter lim="400000"/>
            <a:tailEnd type="triangle"/>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341" name="match"/>
          <p:cNvSpPr txBox="1"/>
          <p:nvPr/>
        </p:nvSpPr>
        <p:spPr>
          <a:xfrm>
            <a:off x="4723086" y="4705156"/>
            <a:ext cx="658706" cy="349135"/>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r>
              <a:rPr dirty="0"/>
              <a:t>match</a:t>
            </a:r>
          </a:p>
        </p:txBody>
      </p:sp>
      <p:sp>
        <p:nvSpPr>
          <p:cNvPr id="342" name="match"/>
          <p:cNvSpPr txBox="1"/>
          <p:nvPr/>
        </p:nvSpPr>
        <p:spPr>
          <a:xfrm>
            <a:off x="4723086" y="5399641"/>
            <a:ext cx="658706" cy="349135"/>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r>
              <a:rPr dirty="0"/>
              <a:t>match</a:t>
            </a:r>
          </a:p>
        </p:txBody>
      </p:sp>
      <p:sp>
        <p:nvSpPr>
          <p:cNvPr id="345" name="163"/>
          <p:cNvSpPr txBox="1">
            <a:spLocks noGrp="1"/>
          </p:cNvSpPr>
          <p:nvPr>
            <p:ph type="sldNum" sz="quarter" idx="2"/>
          </p:nvPr>
        </p:nvSpPr>
        <p:spPr>
          <a:xfrm>
            <a:off x="11026788" y="6383614"/>
            <a:ext cx="310808" cy="238836"/>
          </a:xfrm>
          <a:prstGeom prst="rect">
            <a:avLst/>
          </a:prstGeom>
          <a:extLst>
            <a:ext uri="{C572A759-6A51-4108-AA02-DFA0A04FC94B}">
              <ma14:wrappingTextBoxFlag xmlns:ma14="http://schemas.microsoft.com/office/mac/drawingml/2011/main" val="1"/>
            </a:ext>
          </a:extLst>
        </p:spPr>
        <p:txBody>
          <a:bodyPr/>
          <a:lstStyle>
            <a:lvl1pPr>
              <a:defRPr>
                <a:solidFill>
                  <a:srgbClr val="5E5E5E"/>
                </a:solidFill>
              </a:defRPr>
            </a:lvl1pPr>
          </a:lstStyle>
          <a:p>
            <a:fld id="{86CB4B4D-7CA3-9044-876B-883B54F8677D}" type="slidenum">
              <a:rPr/>
              <a:t>208</a:t>
            </a:fld>
            <a:endParaRPr/>
          </a:p>
        </p:txBody>
      </p:sp>
      <p:sp>
        <p:nvSpPr>
          <p:cNvPr id="37" name="Title 1">
            <a:extLst>
              <a:ext uri="{FF2B5EF4-FFF2-40B4-BE49-F238E27FC236}">
                <a16:creationId xmlns:a16="http://schemas.microsoft.com/office/drawing/2014/main" xmlns="" id="{A178B961-E3DA-9741-9DFF-0B0E63FD3A73}"/>
              </a:ext>
            </a:extLst>
          </p:cNvPr>
          <p:cNvSpPr>
            <a:spLocks noGrp="1"/>
          </p:cNvSpPr>
          <p:nvPr>
            <p:ph type="title"/>
          </p:nvPr>
        </p:nvSpPr>
        <p:spPr>
          <a:xfrm>
            <a:off x="838200" y="365125"/>
            <a:ext cx="10515600" cy="1325563"/>
          </a:xfrm>
        </p:spPr>
        <p:txBody>
          <a:bodyPr>
            <a:normAutofit/>
          </a:bodyPr>
          <a:lstStyle/>
          <a:p>
            <a:r>
              <a:rPr lang="en-US" sz="4000" b="1" spc="-253" dirty="0">
                <a:solidFill>
                  <a:srgbClr val="C00000"/>
                </a:solidFill>
                <a:latin typeface="+mj-lt"/>
              </a:rPr>
              <a:t>Divide-and-Conquer</a:t>
            </a:r>
            <a:endParaRPr lang="en-US" sz="2700" dirty="0">
              <a:solidFill>
                <a:schemeClr val="tx2">
                  <a:lumMod val="60000"/>
                  <a:lumOff val="40000"/>
                </a:schemeClr>
              </a:solidFill>
              <a:latin typeface="+mj-lt"/>
            </a:endParaRPr>
          </a:p>
        </p:txBody>
      </p:sp>
    </p:spTree>
  </p:cSld>
  <p:clrMapOvr>
    <a:masterClrMapping/>
  </p:clrMapOvr>
  <p:transition xmlns:p14="http://schemas.microsoft.com/office/powerpoint/2010/main" spd="med"/>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Oval"/>
          <p:cNvSpPr/>
          <p:nvPr/>
        </p:nvSpPr>
        <p:spPr>
          <a:xfrm>
            <a:off x="8872542" y="1595511"/>
            <a:ext cx="1886467" cy="3121221"/>
          </a:xfrm>
          <a:prstGeom prst="ellipse">
            <a:avLst/>
          </a:prstGeom>
          <a:solidFill>
            <a:srgbClr val="B174EF">
              <a:alpha val="42671"/>
            </a:srgbClr>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348" name="Oval"/>
          <p:cNvSpPr/>
          <p:nvPr/>
        </p:nvSpPr>
        <p:spPr>
          <a:xfrm>
            <a:off x="6960580" y="1573667"/>
            <a:ext cx="1489195" cy="2970159"/>
          </a:xfrm>
          <a:prstGeom prst="ellipse">
            <a:avLst/>
          </a:prstGeom>
          <a:solidFill>
            <a:schemeClr val="accent3">
              <a:alpha val="47551"/>
            </a:schemeClr>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349" name="Oval"/>
          <p:cNvSpPr/>
          <p:nvPr/>
        </p:nvSpPr>
        <p:spPr>
          <a:xfrm>
            <a:off x="7167517" y="1399418"/>
            <a:ext cx="3376560" cy="1316084"/>
          </a:xfrm>
          <a:prstGeom prst="ellipse">
            <a:avLst/>
          </a:prstGeom>
          <a:solidFill>
            <a:schemeClr val="accent1">
              <a:alpha val="50038"/>
            </a:schemeClr>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dirty="0"/>
          </a:p>
        </p:txBody>
      </p:sp>
      <p:sp>
        <p:nvSpPr>
          <p:cNvPr id="350" name="."/>
          <p:cNvSpPr txBox="1"/>
          <p:nvPr/>
        </p:nvSpPr>
        <p:spPr>
          <a:xfrm>
            <a:off x="7434863" y="5477591"/>
            <a:ext cx="100990" cy="210635"/>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r>
              <a:rPr sz="900"/>
              <a:t>.</a:t>
            </a:r>
          </a:p>
        </p:txBody>
      </p:sp>
      <p:sp>
        <p:nvSpPr>
          <p:cNvPr id="351" name="Rick"/>
          <p:cNvSpPr txBox="1"/>
          <p:nvPr/>
        </p:nvSpPr>
        <p:spPr>
          <a:xfrm>
            <a:off x="7596175" y="1975758"/>
            <a:ext cx="529299" cy="349135"/>
          </a:xfrm>
          <a:prstGeom prst="rect">
            <a:avLst/>
          </a:prstGeom>
          <a:ln w="12700">
            <a:miter lim="400000"/>
          </a:ln>
          <a:extLst>
            <a:ext uri="{C572A759-6A51-4108-AA02-DFA0A04FC94B}">
              <ma14:wrappingTextBoxFlag xmlns:ma14="http://schemas.microsoft.com/office/mac/drawingml/2011/main" val="1"/>
            </a:ext>
          </a:extLst>
        </p:spPr>
        <p:txBody>
          <a:bodyPr lIns="35719" tIns="35719" rIns="35719" bIns="35719" anchor="ctr">
            <a:spAutoFit/>
          </a:bodyPr>
          <a:lstStyle>
            <a:lvl1pPr>
              <a:defRPr>
                <a:solidFill>
                  <a:schemeClr val="accent5">
                    <a:lumOff val="-29866"/>
                  </a:schemeClr>
                </a:solidFill>
              </a:defRPr>
            </a:lvl1pPr>
          </a:lstStyle>
          <a:p>
            <a:r>
              <a:rPr dirty="0">
                <a:solidFill>
                  <a:srgbClr val="C00000"/>
                </a:solidFill>
              </a:rPr>
              <a:t>Rick</a:t>
            </a:r>
          </a:p>
        </p:txBody>
      </p:sp>
      <p:sp>
        <p:nvSpPr>
          <p:cNvPr id="352" name="Morty"/>
          <p:cNvSpPr txBox="1"/>
          <p:nvPr/>
        </p:nvSpPr>
        <p:spPr>
          <a:xfrm>
            <a:off x="9494637" y="1806384"/>
            <a:ext cx="652423" cy="349135"/>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defRPr>
                <a:solidFill>
                  <a:schemeClr val="accent5">
                    <a:lumOff val="-29866"/>
                  </a:schemeClr>
                </a:solidFill>
              </a:defRPr>
            </a:lvl1pPr>
          </a:lstStyle>
          <a:p>
            <a:r>
              <a:rPr dirty="0">
                <a:solidFill>
                  <a:srgbClr val="C00000"/>
                </a:solidFill>
              </a:rPr>
              <a:t>Morty</a:t>
            </a:r>
          </a:p>
        </p:txBody>
      </p:sp>
      <p:sp>
        <p:nvSpPr>
          <p:cNvPr id="353" name="Candy Planet"/>
          <p:cNvSpPr txBox="1"/>
          <p:nvPr/>
        </p:nvSpPr>
        <p:spPr>
          <a:xfrm>
            <a:off x="9071178" y="3718498"/>
            <a:ext cx="1489195" cy="349135"/>
          </a:xfrm>
          <a:prstGeom prst="rect">
            <a:avLst/>
          </a:prstGeom>
          <a:ln w="12700">
            <a:miter lim="400000"/>
          </a:ln>
          <a:extLst>
            <a:ext uri="{C572A759-6A51-4108-AA02-DFA0A04FC94B}">
              <ma14:wrappingTextBoxFlag xmlns:ma14="http://schemas.microsoft.com/office/mac/drawingml/2011/main" val="1"/>
            </a:ext>
          </a:extLst>
        </p:spPr>
        <p:txBody>
          <a:bodyPr lIns="35719" tIns="35719" rIns="35719" bIns="35719" anchor="ctr">
            <a:spAutoFit/>
          </a:bodyPr>
          <a:lstStyle>
            <a:lvl1pPr>
              <a:defRPr>
                <a:solidFill>
                  <a:schemeClr val="accent5">
                    <a:lumOff val="-29866"/>
                  </a:schemeClr>
                </a:solidFill>
              </a:defRPr>
            </a:lvl1pPr>
          </a:lstStyle>
          <a:p>
            <a:r>
              <a:rPr dirty="0">
                <a:solidFill>
                  <a:srgbClr val="C00000"/>
                </a:solidFill>
              </a:rPr>
              <a:t>Candy Planet</a:t>
            </a:r>
          </a:p>
        </p:txBody>
      </p:sp>
      <p:sp>
        <p:nvSpPr>
          <p:cNvPr id="354" name="Summer"/>
          <p:cNvSpPr txBox="1"/>
          <p:nvPr/>
        </p:nvSpPr>
        <p:spPr>
          <a:xfrm>
            <a:off x="7205142" y="3871516"/>
            <a:ext cx="864019" cy="349135"/>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defRPr>
                <a:solidFill>
                  <a:schemeClr val="accent5">
                    <a:lumOff val="-29866"/>
                  </a:schemeClr>
                </a:solidFill>
              </a:defRPr>
            </a:lvl1pPr>
          </a:lstStyle>
          <a:p>
            <a:r>
              <a:rPr dirty="0">
                <a:solidFill>
                  <a:srgbClr val="C00000"/>
                </a:solidFill>
              </a:rPr>
              <a:t>Summer</a:t>
            </a:r>
          </a:p>
        </p:txBody>
      </p:sp>
      <p:sp>
        <p:nvSpPr>
          <p:cNvPr id="355" name="Rectangle"/>
          <p:cNvSpPr/>
          <p:nvPr/>
        </p:nvSpPr>
        <p:spPr>
          <a:xfrm>
            <a:off x="514574" y="2104431"/>
            <a:ext cx="5118051" cy="3129970"/>
          </a:xfrm>
          <a:prstGeom prst="rect">
            <a:avLst/>
          </a:prstGeom>
          <a:solidFill>
            <a:srgbClr val="0096D9">
              <a:alpha val="13688"/>
            </a:srgbClr>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356" name="[1] Rick asks Morty to travel with him in the        universe. [2] Morty doesn’t want to go as Rick always…"/>
          <p:cNvSpPr txBox="1"/>
          <p:nvPr/>
        </p:nvSpPr>
        <p:spPr>
          <a:xfrm>
            <a:off x="620182" y="2279132"/>
            <a:ext cx="4906472" cy="2780569"/>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pPr algn="l">
              <a:defRPr b="0">
                <a:latin typeface="American Typewriter Semibold"/>
                <a:ea typeface="American Typewriter Semibold"/>
                <a:cs typeface="American Typewriter Semibold"/>
                <a:sym typeface="American Typewriter Semibold"/>
              </a:defRPr>
            </a:pPr>
            <a:r>
              <a:rPr sz="1600" dirty="0"/>
              <a:t>[1] </a:t>
            </a:r>
            <a:r>
              <a:rPr sz="1600" dirty="0">
                <a:solidFill>
                  <a:srgbClr val="C00000"/>
                </a:solidFill>
              </a:rPr>
              <a:t>Rick</a:t>
            </a:r>
            <a:r>
              <a:rPr sz="1600" dirty="0"/>
              <a:t> asks </a:t>
            </a:r>
            <a:r>
              <a:rPr sz="1600" dirty="0">
                <a:solidFill>
                  <a:srgbClr val="C00000"/>
                </a:solidFill>
              </a:rPr>
              <a:t>Morty</a:t>
            </a:r>
            <a:r>
              <a:rPr sz="1600" dirty="0"/>
              <a:t> to travel with him in the</a:t>
            </a:r>
            <a:br>
              <a:rPr sz="1600" dirty="0"/>
            </a:br>
            <a:r>
              <a:rPr sz="1600" dirty="0"/>
              <a:t>       universe.</a:t>
            </a:r>
            <a:br>
              <a:rPr sz="1600" dirty="0"/>
            </a:br>
            <a:r>
              <a:rPr sz="1600" dirty="0"/>
              <a:t>[2] </a:t>
            </a:r>
            <a:r>
              <a:rPr sz="1600" dirty="0">
                <a:solidFill>
                  <a:srgbClr val="C00000"/>
                </a:solidFill>
              </a:rPr>
              <a:t>Morty</a:t>
            </a:r>
            <a:r>
              <a:rPr sz="1600" dirty="0"/>
              <a:t> doesn’t want to go as </a:t>
            </a:r>
            <a:r>
              <a:rPr sz="1600" dirty="0">
                <a:solidFill>
                  <a:srgbClr val="C00000"/>
                </a:solidFill>
              </a:rPr>
              <a:t>Rick</a:t>
            </a:r>
            <a:r>
              <a:rPr sz="1600" dirty="0"/>
              <a:t> always</a:t>
            </a:r>
          </a:p>
          <a:p>
            <a:pPr algn="l">
              <a:defRPr b="0">
                <a:latin typeface="American Typewriter Semibold"/>
                <a:ea typeface="American Typewriter Semibold"/>
                <a:cs typeface="American Typewriter Semibold"/>
                <a:sym typeface="American Typewriter Semibold"/>
              </a:defRPr>
            </a:pPr>
            <a:r>
              <a:rPr sz="1600" dirty="0"/>
              <a:t>       brings him dangerous experiences.</a:t>
            </a:r>
          </a:p>
          <a:p>
            <a:pPr algn="l">
              <a:defRPr b="0">
                <a:latin typeface="American Typewriter Semibold"/>
                <a:ea typeface="American Typewriter Semibold"/>
                <a:cs typeface="American Typewriter Semibold"/>
                <a:sym typeface="American Typewriter Semibold"/>
              </a:defRPr>
            </a:pPr>
            <a:r>
              <a:rPr sz="1600" dirty="0"/>
              <a:t>[3] However, the destination of this journey is</a:t>
            </a:r>
          </a:p>
          <a:p>
            <a:pPr algn="l">
              <a:defRPr b="0">
                <a:latin typeface="American Typewriter Semibold"/>
                <a:ea typeface="American Typewriter Semibold"/>
                <a:cs typeface="American Typewriter Semibold"/>
                <a:sym typeface="American Typewriter Semibold"/>
              </a:defRPr>
            </a:pPr>
            <a:r>
              <a:rPr sz="1600" dirty="0"/>
              <a:t>       the </a:t>
            </a:r>
            <a:r>
              <a:rPr sz="1600" dirty="0">
                <a:solidFill>
                  <a:srgbClr val="C00000"/>
                </a:solidFill>
              </a:rPr>
              <a:t>Candy</a:t>
            </a:r>
            <a:r>
              <a:rPr sz="1600" b="1" dirty="0">
                <a:solidFill>
                  <a:schemeClr val="accent5">
                    <a:lumOff val="-29866"/>
                  </a:schemeClr>
                </a:solidFill>
                <a:latin typeface="American Typewriter"/>
                <a:ea typeface="American Typewriter"/>
                <a:cs typeface="American Typewriter"/>
                <a:sym typeface="American Typewriter"/>
              </a:rPr>
              <a:t> </a:t>
            </a:r>
            <a:r>
              <a:rPr sz="1600" dirty="0">
                <a:solidFill>
                  <a:srgbClr val="C00000"/>
                </a:solidFill>
              </a:rPr>
              <a:t>Planet</a:t>
            </a:r>
            <a:r>
              <a:rPr sz="1600" dirty="0"/>
              <a:t>, which is a fascinating place</a:t>
            </a:r>
          </a:p>
          <a:p>
            <a:pPr algn="l">
              <a:defRPr b="0">
                <a:latin typeface="American Typewriter Semibold"/>
                <a:ea typeface="American Typewriter Semibold"/>
                <a:cs typeface="American Typewriter Semibold"/>
                <a:sym typeface="American Typewriter Semibold"/>
              </a:defRPr>
            </a:pPr>
            <a:r>
              <a:rPr sz="1600" dirty="0"/>
              <a:t>       that attracts </a:t>
            </a:r>
            <a:r>
              <a:rPr sz="1600" dirty="0">
                <a:solidFill>
                  <a:srgbClr val="C00000"/>
                </a:solidFill>
              </a:rPr>
              <a:t>Morty</a:t>
            </a:r>
            <a:r>
              <a:rPr sz="1600" dirty="0"/>
              <a:t>.</a:t>
            </a:r>
          </a:p>
          <a:p>
            <a:pPr algn="l">
              <a:defRPr b="0">
                <a:latin typeface="American Typewriter Semibold"/>
                <a:ea typeface="American Typewriter Semibold"/>
                <a:cs typeface="American Typewriter Semibold"/>
                <a:sym typeface="American Typewriter Semibold"/>
              </a:defRPr>
            </a:pPr>
            <a:r>
              <a:rPr sz="1600" dirty="0"/>
              <a:t>[4] The planet is full of delicious candies.</a:t>
            </a:r>
          </a:p>
          <a:p>
            <a:pPr algn="l">
              <a:defRPr b="0">
                <a:latin typeface="American Typewriter Semibold"/>
                <a:ea typeface="American Typewriter Semibold"/>
                <a:cs typeface="American Typewriter Semibold"/>
                <a:sym typeface="American Typewriter Semibold"/>
              </a:defRPr>
            </a:pPr>
            <a:r>
              <a:rPr sz="1600" dirty="0"/>
              <a:t>[5] </a:t>
            </a:r>
            <a:r>
              <a:rPr sz="1600" dirty="0">
                <a:solidFill>
                  <a:srgbClr val="C00000"/>
                </a:solidFill>
              </a:rPr>
              <a:t>Summer</a:t>
            </a:r>
            <a:r>
              <a:rPr sz="1600" dirty="0"/>
              <a:t> wishes to travel with </a:t>
            </a:r>
            <a:r>
              <a:rPr sz="1600" dirty="0">
                <a:solidFill>
                  <a:srgbClr val="C00000"/>
                </a:solidFill>
              </a:rPr>
              <a:t>Rick</a:t>
            </a:r>
            <a:r>
              <a:rPr sz="1600" dirty="0"/>
              <a:t>.</a:t>
            </a:r>
          </a:p>
          <a:p>
            <a:pPr algn="l">
              <a:defRPr b="0">
                <a:latin typeface="American Typewriter Semibold"/>
                <a:ea typeface="American Typewriter Semibold"/>
                <a:cs typeface="American Typewriter Semibold"/>
                <a:sym typeface="American Typewriter Semibold"/>
              </a:defRPr>
            </a:pPr>
            <a:r>
              <a:rPr sz="1600" dirty="0"/>
              <a:t>[6] However, </a:t>
            </a:r>
            <a:r>
              <a:rPr sz="1600" dirty="0">
                <a:solidFill>
                  <a:srgbClr val="C00000"/>
                </a:solidFill>
              </a:rPr>
              <a:t>Rick</a:t>
            </a:r>
            <a:r>
              <a:rPr sz="1600" dirty="0"/>
              <a:t> doesn’t like to travel with</a:t>
            </a:r>
          </a:p>
          <a:p>
            <a:pPr algn="l">
              <a:defRPr b="0">
                <a:latin typeface="American Typewriter Semibold"/>
                <a:ea typeface="American Typewriter Semibold"/>
                <a:cs typeface="American Typewriter Semibold"/>
                <a:sym typeface="American Typewriter Semibold"/>
              </a:defRPr>
            </a:pPr>
            <a:r>
              <a:rPr sz="1600" dirty="0"/>
              <a:t>       </a:t>
            </a:r>
            <a:r>
              <a:rPr sz="1600" dirty="0">
                <a:solidFill>
                  <a:srgbClr val="C00000"/>
                </a:solidFill>
              </a:rPr>
              <a:t>Summer</a:t>
            </a:r>
            <a:r>
              <a:rPr sz="1600" dirty="0"/>
              <a:t>.</a:t>
            </a:r>
          </a:p>
        </p:txBody>
      </p:sp>
      <p:sp>
        <p:nvSpPr>
          <p:cNvPr id="357" name="STEP 1: Extract keywords"/>
          <p:cNvSpPr txBox="1"/>
          <p:nvPr/>
        </p:nvSpPr>
        <p:spPr>
          <a:xfrm>
            <a:off x="7434863" y="4892293"/>
            <a:ext cx="2659254" cy="379912"/>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lgn="l">
              <a:defRPr sz="4000" b="0">
                <a:latin typeface="American Typewriter Semibold"/>
                <a:ea typeface="American Typewriter Semibold"/>
                <a:cs typeface="American Typewriter Semibold"/>
                <a:sym typeface="American Typewriter Semibold"/>
              </a:defRPr>
            </a:lvl1pPr>
          </a:lstStyle>
          <a:p>
            <a:r>
              <a:rPr sz="2000" b="1" dirty="0">
                <a:latin typeface="+mn-lt"/>
              </a:rPr>
              <a:t>STEP 1</a:t>
            </a:r>
            <a:r>
              <a:rPr sz="2000" dirty="0">
                <a:latin typeface="+mn-lt"/>
              </a:rPr>
              <a:t>: Extract keywords</a:t>
            </a:r>
          </a:p>
        </p:txBody>
      </p:sp>
      <p:sp>
        <p:nvSpPr>
          <p:cNvPr id="358" name="STEP 2: Group keywords"/>
          <p:cNvSpPr txBox="1"/>
          <p:nvPr/>
        </p:nvSpPr>
        <p:spPr>
          <a:xfrm>
            <a:off x="7428086" y="5222805"/>
            <a:ext cx="2584298" cy="379912"/>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lgn="l">
              <a:defRPr sz="4000" b="0">
                <a:latin typeface="American Typewriter Semibold"/>
                <a:ea typeface="American Typewriter Semibold"/>
                <a:cs typeface="American Typewriter Semibold"/>
                <a:sym typeface="American Typewriter Semibold"/>
              </a:defRPr>
            </a:lvl1pPr>
          </a:lstStyle>
          <a:p>
            <a:r>
              <a:rPr sz="2000" b="1" dirty="0">
                <a:latin typeface="+mn-lt"/>
              </a:rPr>
              <a:t>STEP 2</a:t>
            </a:r>
            <a:r>
              <a:rPr sz="2000" dirty="0">
                <a:latin typeface="+mn-lt"/>
              </a:rPr>
              <a:t>: Group keywords</a:t>
            </a:r>
          </a:p>
        </p:txBody>
      </p:sp>
      <p:sp>
        <p:nvSpPr>
          <p:cNvPr id="359" name="STEP 3: Assign sentences"/>
          <p:cNvSpPr txBox="1"/>
          <p:nvPr/>
        </p:nvSpPr>
        <p:spPr>
          <a:xfrm>
            <a:off x="7434863" y="5558687"/>
            <a:ext cx="3263964" cy="379912"/>
          </a:xfrm>
          <a:prstGeom prst="rect">
            <a:avLst/>
          </a:prstGeom>
          <a:ln w="12700">
            <a:miter lim="400000"/>
          </a:ln>
          <a:extLst>
            <a:ext uri="{C572A759-6A51-4108-AA02-DFA0A04FC94B}">
              <ma14:wrappingTextBoxFlag xmlns:ma14="http://schemas.microsoft.com/office/mac/drawingml/2011/main" val="1"/>
            </a:ext>
          </a:extLst>
        </p:spPr>
        <p:txBody>
          <a:bodyPr lIns="35719" tIns="35719" rIns="35719" bIns="35719" anchor="ctr">
            <a:spAutoFit/>
          </a:bodyPr>
          <a:lstStyle>
            <a:lvl1pPr algn="l">
              <a:defRPr sz="4000" b="0">
                <a:latin typeface="American Typewriter Semibold"/>
                <a:ea typeface="American Typewriter Semibold"/>
                <a:cs typeface="American Typewriter Semibold"/>
                <a:sym typeface="American Typewriter Semibold"/>
              </a:defRPr>
            </a:lvl1pPr>
          </a:lstStyle>
          <a:p>
            <a:r>
              <a:rPr sz="2000" b="1" dirty="0">
                <a:latin typeface="+mn-lt"/>
              </a:rPr>
              <a:t>STEP 3</a:t>
            </a:r>
            <a:r>
              <a:rPr sz="2000" dirty="0">
                <a:latin typeface="+mn-lt"/>
              </a:rPr>
              <a:t>: Assign sentences</a:t>
            </a:r>
          </a:p>
        </p:txBody>
      </p:sp>
      <p:sp>
        <p:nvSpPr>
          <p:cNvPr id="360" name="STEP 4: Construct edges"/>
          <p:cNvSpPr txBox="1"/>
          <p:nvPr/>
        </p:nvSpPr>
        <p:spPr>
          <a:xfrm>
            <a:off x="7428086" y="5896435"/>
            <a:ext cx="3083878" cy="379912"/>
          </a:xfrm>
          <a:prstGeom prst="rect">
            <a:avLst/>
          </a:prstGeom>
          <a:ln w="12700">
            <a:miter lim="400000"/>
          </a:ln>
          <a:extLst>
            <a:ext uri="{C572A759-6A51-4108-AA02-DFA0A04FC94B}">
              <ma14:wrappingTextBoxFlag xmlns:ma14="http://schemas.microsoft.com/office/mac/drawingml/2011/main" val="1"/>
            </a:ext>
          </a:extLst>
        </p:spPr>
        <p:txBody>
          <a:bodyPr lIns="35719" tIns="35719" rIns="35719" bIns="35719" anchor="ctr">
            <a:spAutoFit/>
          </a:bodyPr>
          <a:lstStyle>
            <a:lvl1pPr algn="l">
              <a:defRPr sz="4000" b="0">
                <a:latin typeface="American Typewriter Semibold"/>
                <a:ea typeface="American Typewriter Semibold"/>
                <a:cs typeface="American Typewriter Semibold"/>
                <a:sym typeface="American Typewriter Semibold"/>
              </a:defRPr>
            </a:lvl1pPr>
          </a:lstStyle>
          <a:p>
            <a:r>
              <a:rPr sz="2000" b="1" dirty="0">
                <a:latin typeface="+mn-lt"/>
              </a:rPr>
              <a:t>STEP 4</a:t>
            </a:r>
            <a:r>
              <a:rPr sz="2000" dirty="0">
                <a:latin typeface="+mn-lt"/>
              </a:rPr>
              <a:t>: Construct edges</a:t>
            </a:r>
          </a:p>
        </p:txBody>
      </p:sp>
      <p:sp>
        <p:nvSpPr>
          <p:cNvPr id="361" name="[1, 2]"/>
          <p:cNvSpPr txBox="1"/>
          <p:nvPr/>
        </p:nvSpPr>
        <p:spPr>
          <a:xfrm>
            <a:off x="8446422" y="1806384"/>
            <a:ext cx="678648" cy="349135"/>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lgn="l">
              <a:defRPr b="0">
                <a:latin typeface="American Typewriter Semibold"/>
                <a:ea typeface="American Typewriter Semibold"/>
                <a:cs typeface="American Typewriter Semibold"/>
                <a:sym typeface="American Typewriter Semibold"/>
              </a:defRPr>
            </a:lvl1pPr>
          </a:lstStyle>
          <a:p>
            <a:r>
              <a:rPr dirty="0"/>
              <a:t>[1, 2]</a:t>
            </a:r>
          </a:p>
        </p:txBody>
      </p:sp>
      <p:sp>
        <p:nvSpPr>
          <p:cNvPr id="362" name="[5, 6]"/>
          <p:cNvSpPr txBox="1"/>
          <p:nvPr/>
        </p:nvSpPr>
        <p:spPr>
          <a:xfrm>
            <a:off x="7341896" y="2981554"/>
            <a:ext cx="689292" cy="349135"/>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lgn="l">
              <a:defRPr b="0">
                <a:latin typeface="American Typewriter Semibold"/>
                <a:ea typeface="American Typewriter Semibold"/>
                <a:cs typeface="American Typewriter Semibold"/>
                <a:sym typeface="American Typewriter Semibold"/>
              </a:defRPr>
            </a:lvl1pPr>
          </a:lstStyle>
          <a:p>
            <a:r>
              <a:rPr dirty="0"/>
              <a:t>[5, 6]</a:t>
            </a:r>
          </a:p>
        </p:txBody>
      </p:sp>
      <p:sp>
        <p:nvSpPr>
          <p:cNvPr id="363" name="[3, 4]"/>
          <p:cNvSpPr txBox="1"/>
          <p:nvPr/>
        </p:nvSpPr>
        <p:spPr>
          <a:xfrm>
            <a:off x="9505508" y="2981554"/>
            <a:ext cx="689292" cy="349135"/>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lgn="l">
              <a:defRPr b="0">
                <a:latin typeface="American Typewriter Semibold"/>
                <a:ea typeface="American Typewriter Semibold"/>
                <a:cs typeface="American Typewriter Semibold"/>
                <a:sym typeface="American Typewriter Semibold"/>
              </a:defRPr>
            </a:lvl1pPr>
          </a:lstStyle>
          <a:p>
            <a:r>
              <a:rPr dirty="0"/>
              <a:t>[3, 4]</a:t>
            </a:r>
          </a:p>
        </p:txBody>
      </p:sp>
      <p:cxnSp>
        <p:nvCxnSpPr>
          <p:cNvPr id="364" name="Connection Line"/>
          <p:cNvCxnSpPr>
            <a:cxnSpLocks/>
            <a:stCxn id="362" idx="0"/>
          </p:cNvCxnSpPr>
          <p:nvPr/>
        </p:nvCxnSpPr>
        <p:spPr>
          <a:xfrm flipV="1">
            <a:off x="7686542" y="2155519"/>
            <a:ext cx="1067754" cy="826035"/>
          </a:xfrm>
          <a:prstGeom prst="straightConnector1">
            <a:avLst/>
          </a:prstGeom>
          <a:ln w="25400">
            <a:solidFill>
              <a:srgbClr val="000000"/>
            </a:solidFill>
            <a:miter lim="400000"/>
          </a:ln>
        </p:spPr>
      </p:cxnSp>
      <p:cxnSp>
        <p:nvCxnSpPr>
          <p:cNvPr id="365" name="Connection Line"/>
          <p:cNvCxnSpPr>
            <a:cxnSpLocks/>
            <a:endCxn id="363" idx="0"/>
          </p:cNvCxnSpPr>
          <p:nvPr/>
        </p:nvCxnSpPr>
        <p:spPr>
          <a:xfrm>
            <a:off x="8754296" y="2155519"/>
            <a:ext cx="1095858" cy="826035"/>
          </a:xfrm>
          <a:prstGeom prst="straightConnector1">
            <a:avLst/>
          </a:prstGeom>
          <a:ln w="25400">
            <a:solidFill>
              <a:srgbClr val="000000"/>
            </a:solidFill>
            <a:miter lim="400000"/>
          </a:ln>
        </p:spPr>
      </p:cxnSp>
      <p:cxnSp>
        <p:nvCxnSpPr>
          <p:cNvPr id="366" name="Connection Line"/>
          <p:cNvCxnSpPr>
            <a:stCxn id="363" idx="0"/>
            <a:endCxn id="362" idx="0"/>
          </p:cNvCxnSpPr>
          <p:nvPr/>
        </p:nvCxnSpPr>
        <p:spPr>
          <a:xfrm flipH="1">
            <a:off x="7686542" y="2981554"/>
            <a:ext cx="2163612" cy="0"/>
          </a:xfrm>
          <a:prstGeom prst="straightConnector1">
            <a:avLst/>
          </a:prstGeom>
          <a:ln w="25400">
            <a:solidFill>
              <a:srgbClr val="000000"/>
            </a:solidFill>
            <a:miter lim="400000"/>
          </a:ln>
        </p:spPr>
      </p:cxnSp>
      <p:sp>
        <p:nvSpPr>
          <p:cNvPr id="369" name="Liu et al., Matching article pairs with graphical decomposition and convolutions, ACL’19"/>
          <p:cNvSpPr txBox="1"/>
          <p:nvPr/>
        </p:nvSpPr>
        <p:spPr>
          <a:xfrm>
            <a:off x="405664" y="6466998"/>
            <a:ext cx="8348632" cy="349135"/>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r>
              <a:rPr dirty="0"/>
              <a:t>Liu et al., </a:t>
            </a:r>
            <a:r>
              <a:rPr b="1" dirty="0"/>
              <a:t>Matching article pairs with graphical decomposition and convolutions</a:t>
            </a:r>
            <a:r>
              <a:rPr dirty="0"/>
              <a:t>, ACL’19</a:t>
            </a:r>
          </a:p>
        </p:txBody>
      </p:sp>
      <p:sp>
        <p:nvSpPr>
          <p:cNvPr id="370" name="164"/>
          <p:cNvSpPr txBox="1">
            <a:spLocks noGrp="1"/>
          </p:cNvSpPr>
          <p:nvPr>
            <p:ph type="sldNum" sz="quarter" idx="2"/>
          </p:nvPr>
        </p:nvSpPr>
        <p:spPr>
          <a:xfrm>
            <a:off x="11026788" y="6383614"/>
            <a:ext cx="310808" cy="238836"/>
          </a:xfrm>
          <a:prstGeom prst="rect">
            <a:avLst/>
          </a:prstGeom>
          <a:extLst>
            <a:ext uri="{C572A759-6A51-4108-AA02-DFA0A04FC94B}">
              <ma14:wrappingTextBoxFlag xmlns:ma14="http://schemas.microsoft.com/office/mac/drawingml/2011/main" val="1"/>
            </a:ext>
          </a:extLst>
        </p:spPr>
        <p:txBody>
          <a:bodyPr/>
          <a:lstStyle>
            <a:lvl1pPr>
              <a:defRPr>
                <a:solidFill>
                  <a:srgbClr val="5E5E5E"/>
                </a:solidFill>
              </a:defRPr>
            </a:lvl1pPr>
          </a:lstStyle>
          <a:p>
            <a:fld id="{86CB4B4D-7CA3-9044-876B-883B54F8677D}" type="slidenum">
              <a:rPr/>
              <a:t>209</a:t>
            </a:fld>
            <a:endParaRPr/>
          </a:p>
        </p:txBody>
      </p:sp>
      <p:sp>
        <p:nvSpPr>
          <p:cNvPr id="26" name="Title 1">
            <a:extLst>
              <a:ext uri="{FF2B5EF4-FFF2-40B4-BE49-F238E27FC236}">
                <a16:creationId xmlns:a16="http://schemas.microsoft.com/office/drawing/2014/main" xmlns="" id="{9F64CA14-3D2B-7D4C-9B4D-74293D811DEF}"/>
              </a:ext>
            </a:extLst>
          </p:cNvPr>
          <p:cNvSpPr>
            <a:spLocks noGrp="1"/>
          </p:cNvSpPr>
          <p:nvPr>
            <p:ph type="title"/>
          </p:nvPr>
        </p:nvSpPr>
        <p:spPr>
          <a:xfrm>
            <a:off x="838200" y="365125"/>
            <a:ext cx="10515600" cy="1325563"/>
          </a:xfrm>
        </p:spPr>
        <p:txBody>
          <a:bodyPr>
            <a:normAutofit/>
          </a:bodyPr>
          <a:lstStyle/>
          <a:p>
            <a:r>
              <a:rPr lang="en-US" sz="4000" b="1" spc="-253" dirty="0">
                <a:solidFill>
                  <a:srgbClr val="C00000"/>
                </a:solidFill>
                <a:latin typeface="+mj-lt"/>
              </a:rPr>
              <a:t>Concept Interaction Graph</a:t>
            </a:r>
            <a:endParaRPr lang="en-US" sz="2700" dirty="0">
              <a:solidFill>
                <a:schemeClr val="tx2">
                  <a:lumMod val="60000"/>
                  <a:lumOff val="40000"/>
                </a:schemeClr>
              </a:solidFill>
              <a:latin typeface="+mj-lt"/>
            </a:endParaRP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iterate>
                                    <p:tmAbs val="0"/>
                                  </p:iterate>
                                  <p:childTnLst>
                                    <p:set>
                                      <p:cBhvr>
                                        <p:cTn id="6" fill="hold"/>
                                        <p:tgtEl>
                                          <p:spTgt spid="357"/>
                                        </p:tgtEl>
                                        <p:attrNameLst>
                                          <p:attrName>style.visibility</p:attrName>
                                        </p:attrNameLst>
                                      </p:cBhvr>
                                      <p:to>
                                        <p:strVal val="visible"/>
                                      </p:to>
                                    </p:set>
                                    <p:animEffect transition="in" filter="box(out)">
                                      <p:cBhvr>
                                        <p:cTn id="7" dur="200"/>
                                        <p:tgtEl>
                                          <p:spTgt spid="357"/>
                                        </p:tgtEl>
                                      </p:cBhvr>
                                    </p:animEffect>
                                  </p:childTnLst>
                                </p:cTn>
                              </p:par>
                            </p:childTnLst>
                          </p:cTn>
                        </p:par>
                        <p:par>
                          <p:cTn id="8" fill="hold">
                            <p:stCondLst>
                              <p:cond delay="200"/>
                            </p:stCondLst>
                            <p:childTnLst>
                              <p:par>
                                <p:cTn id="9" presetID="4" presetClass="entr" presetSubtype="32" fill="hold" grpId="0" nodeType="afterEffect">
                                  <p:stCondLst>
                                    <p:cond delay="0"/>
                                  </p:stCondLst>
                                  <p:iterate>
                                    <p:tmAbs val="0"/>
                                  </p:iterate>
                                  <p:childTnLst>
                                    <p:set>
                                      <p:cBhvr>
                                        <p:cTn id="10" fill="hold"/>
                                        <p:tgtEl>
                                          <p:spTgt spid="351"/>
                                        </p:tgtEl>
                                        <p:attrNameLst>
                                          <p:attrName>style.visibility</p:attrName>
                                        </p:attrNameLst>
                                      </p:cBhvr>
                                      <p:to>
                                        <p:strVal val="visible"/>
                                      </p:to>
                                    </p:set>
                                    <p:animEffect transition="in" filter="box(out)">
                                      <p:cBhvr>
                                        <p:cTn id="11" dur="300"/>
                                        <p:tgtEl>
                                          <p:spTgt spid="351"/>
                                        </p:tgtEl>
                                      </p:cBhvr>
                                    </p:animEffect>
                                  </p:childTnLst>
                                </p:cTn>
                              </p:par>
                            </p:childTnLst>
                          </p:cTn>
                        </p:par>
                        <p:par>
                          <p:cTn id="12" fill="hold">
                            <p:stCondLst>
                              <p:cond delay="500"/>
                            </p:stCondLst>
                            <p:childTnLst>
                              <p:par>
                                <p:cTn id="13" presetID="4" presetClass="entr" presetSubtype="32" fill="hold" grpId="0" nodeType="afterEffect">
                                  <p:stCondLst>
                                    <p:cond delay="0"/>
                                  </p:stCondLst>
                                  <p:iterate>
                                    <p:tmAbs val="0"/>
                                  </p:iterate>
                                  <p:childTnLst>
                                    <p:set>
                                      <p:cBhvr>
                                        <p:cTn id="14" fill="hold"/>
                                        <p:tgtEl>
                                          <p:spTgt spid="352"/>
                                        </p:tgtEl>
                                        <p:attrNameLst>
                                          <p:attrName>style.visibility</p:attrName>
                                        </p:attrNameLst>
                                      </p:cBhvr>
                                      <p:to>
                                        <p:strVal val="visible"/>
                                      </p:to>
                                    </p:set>
                                    <p:animEffect transition="in" filter="box(out)">
                                      <p:cBhvr>
                                        <p:cTn id="15" dur="200"/>
                                        <p:tgtEl>
                                          <p:spTgt spid="352"/>
                                        </p:tgtEl>
                                      </p:cBhvr>
                                    </p:animEffect>
                                  </p:childTnLst>
                                </p:cTn>
                              </p:par>
                            </p:childTnLst>
                          </p:cTn>
                        </p:par>
                        <p:par>
                          <p:cTn id="16" fill="hold">
                            <p:stCondLst>
                              <p:cond delay="700"/>
                            </p:stCondLst>
                            <p:childTnLst>
                              <p:par>
                                <p:cTn id="17" presetID="4" presetClass="entr" presetSubtype="32" fill="hold" grpId="0" nodeType="afterEffect">
                                  <p:stCondLst>
                                    <p:cond delay="0"/>
                                  </p:stCondLst>
                                  <p:iterate>
                                    <p:tmAbs val="0"/>
                                  </p:iterate>
                                  <p:childTnLst>
                                    <p:set>
                                      <p:cBhvr>
                                        <p:cTn id="18" fill="hold"/>
                                        <p:tgtEl>
                                          <p:spTgt spid="353"/>
                                        </p:tgtEl>
                                        <p:attrNameLst>
                                          <p:attrName>style.visibility</p:attrName>
                                        </p:attrNameLst>
                                      </p:cBhvr>
                                      <p:to>
                                        <p:strVal val="visible"/>
                                      </p:to>
                                    </p:set>
                                    <p:animEffect transition="in" filter="box(out)">
                                      <p:cBhvr>
                                        <p:cTn id="19" dur="300"/>
                                        <p:tgtEl>
                                          <p:spTgt spid="353"/>
                                        </p:tgtEl>
                                      </p:cBhvr>
                                    </p:animEffect>
                                  </p:childTnLst>
                                </p:cTn>
                              </p:par>
                            </p:childTnLst>
                          </p:cTn>
                        </p:par>
                        <p:par>
                          <p:cTn id="20" fill="hold">
                            <p:stCondLst>
                              <p:cond delay="1000"/>
                            </p:stCondLst>
                            <p:childTnLst>
                              <p:par>
                                <p:cTn id="21" presetID="4" presetClass="entr" presetSubtype="32" fill="hold" grpId="0" nodeType="afterEffect">
                                  <p:stCondLst>
                                    <p:cond delay="0"/>
                                  </p:stCondLst>
                                  <p:iterate>
                                    <p:tmAbs val="0"/>
                                  </p:iterate>
                                  <p:childTnLst>
                                    <p:set>
                                      <p:cBhvr>
                                        <p:cTn id="22" fill="hold"/>
                                        <p:tgtEl>
                                          <p:spTgt spid="354"/>
                                        </p:tgtEl>
                                        <p:attrNameLst>
                                          <p:attrName>style.visibility</p:attrName>
                                        </p:attrNameLst>
                                      </p:cBhvr>
                                      <p:to>
                                        <p:strVal val="visible"/>
                                      </p:to>
                                    </p:set>
                                    <p:animEffect transition="in" filter="box(out)">
                                      <p:cBhvr>
                                        <p:cTn id="23" dur="300"/>
                                        <p:tgtEl>
                                          <p:spTgt spid="354"/>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32" fill="hold" grpId="0" nodeType="clickEffect">
                                  <p:stCondLst>
                                    <p:cond delay="0"/>
                                  </p:stCondLst>
                                  <p:iterate>
                                    <p:tmAbs val="0"/>
                                  </p:iterate>
                                  <p:childTnLst>
                                    <p:set>
                                      <p:cBhvr>
                                        <p:cTn id="27" fill="hold"/>
                                        <p:tgtEl>
                                          <p:spTgt spid="358"/>
                                        </p:tgtEl>
                                        <p:attrNameLst>
                                          <p:attrName>style.visibility</p:attrName>
                                        </p:attrNameLst>
                                      </p:cBhvr>
                                      <p:to>
                                        <p:strVal val="visible"/>
                                      </p:to>
                                    </p:set>
                                    <p:animEffect transition="in" filter="box(out)">
                                      <p:cBhvr>
                                        <p:cTn id="28" dur="200"/>
                                        <p:tgtEl>
                                          <p:spTgt spid="358"/>
                                        </p:tgtEl>
                                      </p:cBhvr>
                                    </p:animEffect>
                                  </p:childTnLst>
                                </p:cTn>
                              </p:par>
                            </p:childTnLst>
                          </p:cTn>
                        </p:par>
                        <p:par>
                          <p:cTn id="29" fill="hold">
                            <p:stCondLst>
                              <p:cond delay="200"/>
                            </p:stCondLst>
                            <p:childTnLst>
                              <p:par>
                                <p:cTn id="30" presetID="4" presetClass="entr" presetSubtype="32" fill="hold" grpId="0" nodeType="afterEffect">
                                  <p:stCondLst>
                                    <p:cond delay="0"/>
                                  </p:stCondLst>
                                  <p:iterate>
                                    <p:tmAbs val="0"/>
                                  </p:iterate>
                                  <p:childTnLst>
                                    <p:set>
                                      <p:cBhvr>
                                        <p:cTn id="31" fill="hold"/>
                                        <p:tgtEl>
                                          <p:spTgt spid="349"/>
                                        </p:tgtEl>
                                        <p:attrNameLst>
                                          <p:attrName>style.visibility</p:attrName>
                                        </p:attrNameLst>
                                      </p:cBhvr>
                                      <p:to>
                                        <p:strVal val="visible"/>
                                      </p:to>
                                    </p:set>
                                    <p:animEffect transition="in" filter="box(out)">
                                      <p:cBhvr>
                                        <p:cTn id="32" dur="200"/>
                                        <p:tgtEl>
                                          <p:spTgt spid="349"/>
                                        </p:tgtEl>
                                      </p:cBhvr>
                                    </p:animEffect>
                                  </p:childTnLst>
                                </p:cTn>
                              </p:par>
                            </p:childTnLst>
                          </p:cTn>
                        </p:par>
                        <p:par>
                          <p:cTn id="33" fill="hold">
                            <p:stCondLst>
                              <p:cond delay="400"/>
                            </p:stCondLst>
                            <p:childTnLst>
                              <p:par>
                                <p:cTn id="34" presetID="4" presetClass="entr" presetSubtype="32" fill="hold" grpId="0" nodeType="afterEffect">
                                  <p:stCondLst>
                                    <p:cond delay="0"/>
                                  </p:stCondLst>
                                  <p:iterate>
                                    <p:tmAbs val="0"/>
                                  </p:iterate>
                                  <p:childTnLst>
                                    <p:set>
                                      <p:cBhvr>
                                        <p:cTn id="35" fill="hold"/>
                                        <p:tgtEl>
                                          <p:spTgt spid="348"/>
                                        </p:tgtEl>
                                        <p:attrNameLst>
                                          <p:attrName>style.visibility</p:attrName>
                                        </p:attrNameLst>
                                      </p:cBhvr>
                                      <p:to>
                                        <p:strVal val="visible"/>
                                      </p:to>
                                    </p:set>
                                    <p:animEffect transition="in" filter="box(out)">
                                      <p:cBhvr>
                                        <p:cTn id="36" dur="200"/>
                                        <p:tgtEl>
                                          <p:spTgt spid="348"/>
                                        </p:tgtEl>
                                      </p:cBhvr>
                                    </p:animEffect>
                                  </p:childTnLst>
                                </p:cTn>
                              </p:par>
                            </p:childTnLst>
                          </p:cTn>
                        </p:par>
                        <p:par>
                          <p:cTn id="37" fill="hold">
                            <p:stCondLst>
                              <p:cond delay="600"/>
                            </p:stCondLst>
                            <p:childTnLst>
                              <p:par>
                                <p:cTn id="38" presetID="4" presetClass="entr" presetSubtype="32" fill="hold" grpId="0" nodeType="afterEffect">
                                  <p:stCondLst>
                                    <p:cond delay="0"/>
                                  </p:stCondLst>
                                  <p:iterate>
                                    <p:tmAbs val="0"/>
                                  </p:iterate>
                                  <p:childTnLst>
                                    <p:set>
                                      <p:cBhvr>
                                        <p:cTn id="39" fill="hold"/>
                                        <p:tgtEl>
                                          <p:spTgt spid="347"/>
                                        </p:tgtEl>
                                        <p:attrNameLst>
                                          <p:attrName>style.visibility</p:attrName>
                                        </p:attrNameLst>
                                      </p:cBhvr>
                                      <p:to>
                                        <p:strVal val="visible"/>
                                      </p:to>
                                    </p:set>
                                    <p:animEffect transition="in" filter="box(out)">
                                      <p:cBhvr>
                                        <p:cTn id="40" dur="200"/>
                                        <p:tgtEl>
                                          <p:spTgt spid="347"/>
                                        </p:tgtEl>
                                      </p:cBhvr>
                                    </p:animEffect>
                                  </p:childTnLst>
                                </p:cTn>
                              </p:par>
                            </p:childTnLst>
                          </p:cTn>
                        </p:par>
                      </p:childTnLst>
                    </p:cTn>
                  </p:par>
                  <p:par>
                    <p:cTn id="41" fill="hold">
                      <p:stCondLst>
                        <p:cond delay="indefinite"/>
                      </p:stCondLst>
                      <p:childTnLst>
                        <p:par>
                          <p:cTn id="42" fill="hold">
                            <p:stCondLst>
                              <p:cond delay="0"/>
                            </p:stCondLst>
                            <p:childTnLst>
                              <p:par>
                                <p:cTn id="43" presetID="4" presetClass="entr" presetSubtype="32" fill="hold" grpId="0" nodeType="clickEffect">
                                  <p:stCondLst>
                                    <p:cond delay="0"/>
                                  </p:stCondLst>
                                  <p:iterate>
                                    <p:tmAbs val="0"/>
                                  </p:iterate>
                                  <p:childTnLst>
                                    <p:set>
                                      <p:cBhvr>
                                        <p:cTn id="44" fill="hold"/>
                                        <p:tgtEl>
                                          <p:spTgt spid="359"/>
                                        </p:tgtEl>
                                        <p:attrNameLst>
                                          <p:attrName>style.visibility</p:attrName>
                                        </p:attrNameLst>
                                      </p:cBhvr>
                                      <p:to>
                                        <p:strVal val="visible"/>
                                      </p:to>
                                    </p:set>
                                    <p:animEffect transition="in" filter="box(out)">
                                      <p:cBhvr>
                                        <p:cTn id="45" dur="200"/>
                                        <p:tgtEl>
                                          <p:spTgt spid="359"/>
                                        </p:tgtEl>
                                      </p:cBhvr>
                                    </p:animEffect>
                                  </p:childTnLst>
                                </p:cTn>
                              </p:par>
                            </p:childTnLst>
                          </p:cTn>
                        </p:par>
                        <p:par>
                          <p:cTn id="46" fill="hold">
                            <p:stCondLst>
                              <p:cond delay="200"/>
                            </p:stCondLst>
                            <p:childTnLst>
                              <p:par>
                                <p:cTn id="47" presetID="4" presetClass="entr" presetSubtype="32" fill="hold" grpId="0" nodeType="afterEffect">
                                  <p:stCondLst>
                                    <p:cond delay="0"/>
                                  </p:stCondLst>
                                  <p:iterate>
                                    <p:tmAbs val="0"/>
                                  </p:iterate>
                                  <p:childTnLst>
                                    <p:set>
                                      <p:cBhvr>
                                        <p:cTn id="48" fill="hold"/>
                                        <p:tgtEl>
                                          <p:spTgt spid="361"/>
                                        </p:tgtEl>
                                        <p:attrNameLst>
                                          <p:attrName>style.visibility</p:attrName>
                                        </p:attrNameLst>
                                      </p:cBhvr>
                                      <p:to>
                                        <p:strVal val="visible"/>
                                      </p:to>
                                    </p:set>
                                    <p:animEffect transition="in" filter="box(out)">
                                      <p:cBhvr>
                                        <p:cTn id="49" dur="300"/>
                                        <p:tgtEl>
                                          <p:spTgt spid="361"/>
                                        </p:tgtEl>
                                      </p:cBhvr>
                                    </p:animEffect>
                                  </p:childTnLst>
                                </p:cTn>
                              </p:par>
                            </p:childTnLst>
                          </p:cTn>
                        </p:par>
                        <p:par>
                          <p:cTn id="50" fill="hold">
                            <p:stCondLst>
                              <p:cond delay="500"/>
                            </p:stCondLst>
                            <p:childTnLst>
                              <p:par>
                                <p:cTn id="51" presetID="4" presetClass="entr" presetSubtype="32" fill="hold" grpId="0" nodeType="afterEffect">
                                  <p:stCondLst>
                                    <p:cond delay="0"/>
                                  </p:stCondLst>
                                  <p:iterate>
                                    <p:tmAbs val="0"/>
                                  </p:iterate>
                                  <p:childTnLst>
                                    <p:set>
                                      <p:cBhvr>
                                        <p:cTn id="52" fill="hold"/>
                                        <p:tgtEl>
                                          <p:spTgt spid="363"/>
                                        </p:tgtEl>
                                        <p:attrNameLst>
                                          <p:attrName>style.visibility</p:attrName>
                                        </p:attrNameLst>
                                      </p:cBhvr>
                                      <p:to>
                                        <p:strVal val="visible"/>
                                      </p:to>
                                    </p:set>
                                    <p:animEffect transition="in" filter="box(out)">
                                      <p:cBhvr>
                                        <p:cTn id="53" dur="300"/>
                                        <p:tgtEl>
                                          <p:spTgt spid="363"/>
                                        </p:tgtEl>
                                      </p:cBhvr>
                                    </p:animEffect>
                                  </p:childTnLst>
                                </p:cTn>
                              </p:par>
                            </p:childTnLst>
                          </p:cTn>
                        </p:par>
                        <p:par>
                          <p:cTn id="54" fill="hold">
                            <p:stCondLst>
                              <p:cond delay="800"/>
                            </p:stCondLst>
                            <p:childTnLst>
                              <p:par>
                                <p:cTn id="55" presetID="4" presetClass="entr" presetSubtype="32" fill="hold" grpId="0" nodeType="afterEffect">
                                  <p:stCondLst>
                                    <p:cond delay="0"/>
                                  </p:stCondLst>
                                  <p:iterate>
                                    <p:tmAbs val="0"/>
                                  </p:iterate>
                                  <p:childTnLst>
                                    <p:set>
                                      <p:cBhvr>
                                        <p:cTn id="56" fill="hold"/>
                                        <p:tgtEl>
                                          <p:spTgt spid="362"/>
                                        </p:tgtEl>
                                        <p:attrNameLst>
                                          <p:attrName>style.visibility</p:attrName>
                                        </p:attrNameLst>
                                      </p:cBhvr>
                                      <p:to>
                                        <p:strVal val="visible"/>
                                      </p:to>
                                    </p:set>
                                    <p:animEffect transition="in" filter="box(out)">
                                      <p:cBhvr>
                                        <p:cTn id="57" dur="300"/>
                                        <p:tgtEl>
                                          <p:spTgt spid="362"/>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32" fill="hold" grpId="0" nodeType="clickEffect">
                                  <p:stCondLst>
                                    <p:cond delay="0"/>
                                  </p:stCondLst>
                                  <p:iterate>
                                    <p:tmAbs val="0"/>
                                  </p:iterate>
                                  <p:childTnLst>
                                    <p:set>
                                      <p:cBhvr>
                                        <p:cTn id="61" fill="hold"/>
                                        <p:tgtEl>
                                          <p:spTgt spid="360"/>
                                        </p:tgtEl>
                                        <p:attrNameLst>
                                          <p:attrName>style.visibility</p:attrName>
                                        </p:attrNameLst>
                                      </p:cBhvr>
                                      <p:to>
                                        <p:strVal val="visible"/>
                                      </p:to>
                                    </p:set>
                                    <p:animEffect transition="in" filter="box(out)">
                                      <p:cBhvr>
                                        <p:cTn id="62" dur="200"/>
                                        <p:tgtEl>
                                          <p:spTgt spid="360"/>
                                        </p:tgtEl>
                                      </p:cBhvr>
                                    </p:animEffect>
                                  </p:childTnLst>
                                </p:cTn>
                              </p:par>
                            </p:childTnLst>
                          </p:cTn>
                        </p:par>
                        <p:par>
                          <p:cTn id="63" fill="hold">
                            <p:stCondLst>
                              <p:cond delay="200"/>
                            </p:stCondLst>
                            <p:childTnLst>
                              <p:par>
                                <p:cTn id="64" presetID="4" presetClass="entr" presetSubtype="32" fill="hold" grpId="0" nodeType="afterEffect">
                                  <p:stCondLst>
                                    <p:cond delay="0"/>
                                  </p:stCondLst>
                                  <p:iterate>
                                    <p:tmAbs val="0"/>
                                  </p:iterate>
                                  <p:childTnLst>
                                    <p:set>
                                      <p:cBhvr>
                                        <p:cTn id="65" fill="hold"/>
                                        <p:tgtEl>
                                          <p:spTgt spid="365"/>
                                        </p:tgtEl>
                                        <p:attrNameLst>
                                          <p:attrName>style.visibility</p:attrName>
                                        </p:attrNameLst>
                                      </p:cBhvr>
                                      <p:to>
                                        <p:strVal val="visible"/>
                                      </p:to>
                                    </p:set>
                                    <p:animEffect transition="in" filter="box(out)">
                                      <p:cBhvr>
                                        <p:cTn id="66" dur="400"/>
                                        <p:tgtEl>
                                          <p:spTgt spid="365"/>
                                        </p:tgtEl>
                                      </p:cBhvr>
                                    </p:animEffect>
                                  </p:childTnLst>
                                </p:cTn>
                              </p:par>
                            </p:childTnLst>
                          </p:cTn>
                        </p:par>
                        <p:par>
                          <p:cTn id="67" fill="hold">
                            <p:stCondLst>
                              <p:cond delay="600"/>
                            </p:stCondLst>
                            <p:childTnLst>
                              <p:par>
                                <p:cTn id="68" presetID="4" presetClass="entr" presetSubtype="32" fill="hold" grpId="0" nodeType="afterEffect">
                                  <p:stCondLst>
                                    <p:cond delay="0"/>
                                  </p:stCondLst>
                                  <p:iterate>
                                    <p:tmAbs val="0"/>
                                  </p:iterate>
                                  <p:childTnLst>
                                    <p:set>
                                      <p:cBhvr>
                                        <p:cTn id="69" fill="hold"/>
                                        <p:tgtEl>
                                          <p:spTgt spid="364"/>
                                        </p:tgtEl>
                                        <p:attrNameLst>
                                          <p:attrName>style.visibility</p:attrName>
                                        </p:attrNameLst>
                                      </p:cBhvr>
                                      <p:to>
                                        <p:strVal val="visible"/>
                                      </p:to>
                                    </p:set>
                                    <p:animEffect transition="in" filter="box(out)">
                                      <p:cBhvr>
                                        <p:cTn id="70" dur="400"/>
                                        <p:tgtEl>
                                          <p:spTgt spid="364"/>
                                        </p:tgtEl>
                                      </p:cBhvr>
                                    </p:animEffect>
                                  </p:childTnLst>
                                </p:cTn>
                              </p:par>
                            </p:childTnLst>
                          </p:cTn>
                        </p:par>
                        <p:par>
                          <p:cTn id="71" fill="hold">
                            <p:stCondLst>
                              <p:cond delay="1000"/>
                            </p:stCondLst>
                            <p:childTnLst>
                              <p:par>
                                <p:cTn id="72" presetID="4" presetClass="entr" presetSubtype="32" fill="hold" grpId="0" nodeType="afterEffect">
                                  <p:stCondLst>
                                    <p:cond delay="0"/>
                                  </p:stCondLst>
                                  <p:iterate>
                                    <p:tmAbs val="0"/>
                                  </p:iterate>
                                  <p:childTnLst>
                                    <p:set>
                                      <p:cBhvr>
                                        <p:cTn id="73" fill="hold"/>
                                        <p:tgtEl>
                                          <p:spTgt spid="366"/>
                                        </p:tgtEl>
                                        <p:attrNameLst>
                                          <p:attrName>style.visibility</p:attrName>
                                        </p:attrNameLst>
                                      </p:cBhvr>
                                      <p:to>
                                        <p:strVal val="visible"/>
                                      </p:to>
                                    </p:set>
                                    <p:animEffect transition="in" filter="box(out)">
                                      <p:cBhvr>
                                        <p:cTn id="74" dur="400"/>
                                        <p:tgtEl>
                                          <p:spTgt spid="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 grpId="0" animBg="1" advAuto="0"/>
      <p:bldP spid="348" grpId="0" animBg="1" advAuto="0"/>
      <p:bldP spid="349" grpId="0" animBg="1" advAuto="0"/>
      <p:bldP spid="351" grpId="0" animBg="1" advAuto="0"/>
      <p:bldP spid="352" grpId="0" animBg="1" advAuto="0"/>
      <p:bldP spid="353" grpId="0" animBg="1" advAuto="0"/>
      <p:bldP spid="354" grpId="0" animBg="1" advAuto="0"/>
      <p:bldP spid="357" grpId="0" animBg="1" advAuto="0"/>
      <p:bldP spid="358" grpId="0" animBg="1" advAuto="0"/>
      <p:bldP spid="359" grpId="0" animBg="1" advAuto="0"/>
      <p:bldP spid="360" grpId="0" animBg="1" advAuto="0"/>
      <p:bldP spid="361" grpId="0" animBg="1" advAuto="0"/>
      <p:bldP spid="362" grpId="0" animBg="1" advAuto="0"/>
      <p:bldP spid="363" grpId="0" animBg="1" advAuto="0"/>
      <p:bldP spid="364" grpId="0" animBg="1" advAuto="0"/>
      <p:bldP spid="365" grpId="0" animBg="1" advAuto="0"/>
      <p:bldP spid="366" grpId="0"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889030-AEA6-4E4B-B50E-84C13989BB8D}"/>
              </a:ext>
            </a:extLst>
          </p:cNvPr>
          <p:cNvSpPr>
            <a:spLocks noGrp="1"/>
          </p:cNvSpPr>
          <p:nvPr>
            <p:ph type="title"/>
          </p:nvPr>
        </p:nvSpPr>
        <p:spPr/>
        <p:txBody>
          <a:bodyPr/>
          <a:lstStyle/>
          <a:p>
            <a:r>
              <a:rPr lang="en-US" b="1" spc="60" dirty="0">
                <a:solidFill>
                  <a:srgbClr val="C00000"/>
                </a:solidFill>
              </a:rPr>
              <a:t>GNN </a:t>
            </a:r>
            <a:r>
              <a:rPr lang="en-US" b="1" spc="-80" dirty="0">
                <a:solidFill>
                  <a:srgbClr val="C00000"/>
                </a:solidFill>
              </a:rPr>
              <a:t>Model: A Case Study</a:t>
            </a:r>
            <a:endParaRPr lang="en-US" dirty="0"/>
          </a:p>
        </p:txBody>
      </p:sp>
      <p:sp>
        <p:nvSpPr>
          <p:cNvPr id="3" name="Content Placeholder 2">
            <a:extLst>
              <a:ext uri="{FF2B5EF4-FFF2-40B4-BE49-F238E27FC236}">
                <a16:creationId xmlns:a16="http://schemas.microsoft.com/office/drawing/2014/main" xmlns="" id="{8F33F5FE-6C96-AE4D-8B77-2E648E1ADE91}"/>
              </a:ext>
            </a:extLst>
          </p:cNvPr>
          <p:cNvSpPr>
            <a:spLocks noGrp="1"/>
          </p:cNvSpPr>
          <p:nvPr>
            <p:ph idx="1"/>
          </p:nvPr>
        </p:nvSpPr>
        <p:spPr>
          <a:xfrm>
            <a:off x="838200" y="1690688"/>
            <a:ext cx="10515600" cy="4351338"/>
          </a:xfrm>
        </p:spPr>
        <p:txBody>
          <a:bodyPr/>
          <a:lstStyle/>
          <a:p>
            <a:r>
              <a:rPr lang="en-US" sz="3200" dirty="0">
                <a:solidFill>
                  <a:srgbClr val="FF0000"/>
                </a:solidFill>
              </a:rPr>
              <a:t>Basic approach</a:t>
            </a:r>
            <a:r>
              <a:rPr lang="en-US" sz="3200" dirty="0"/>
              <a:t>: Average neighbor information and apply a neural network. </a:t>
            </a:r>
          </a:p>
          <a:p>
            <a:endParaRPr lang="en-US" dirty="0"/>
          </a:p>
        </p:txBody>
      </p:sp>
      <p:sp>
        <p:nvSpPr>
          <p:cNvPr id="4" name="Slide Number Placeholder 3">
            <a:extLst>
              <a:ext uri="{FF2B5EF4-FFF2-40B4-BE49-F238E27FC236}">
                <a16:creationId xmlns:a16="http://schemas.microsoft.com/office/drawing/2014/main" xmlns="" id="{7FA97622-62C7-6545-B700-2648136C33BF}"/>
              </a:ext>
            </a:extLst>
          </p:cNvPr>
          <p:cNvSpPr>
            <a:spLocks noGrp="1"/>
          </p:cNvSpPr>
          <p:nvPr>
            <p:ph type="sldNum" sz="quarter" idx="12"/>
          </p:nvPr>
        </p:nvSpPr>
        <p:spPr/>
        <p:txBody>
          <a:bodyPr/>
          <a:lstStyle/>
          <a:p>
            <a:fld id="{4C15419E-54D6-8648-ABFB-BEF58E3E877E}" type="slidenum">
              <a:rPr lang="en-US" smtClean="0"/>
              <a:t>21</a:t>
            </a:fld>
            <a:endParaRPr lang="en-US"/>
          </a:p>
        </p:txBody>
      </p:sp>
      <p:sp>
        <p:nvSpPr>
          <p:cNvPr id="5" name="object 44">
            <a:extLst>
              <a:ext uri="{FF2B5EF4-FFF2-40B4-BE49-F238E27FC236}">
                <a16:creationId xmlns:a16="http://schemas.microsoft.com/office/drawing/2014/main" xmlns="" id="{3E166ADF-7F13-A04F-BBA2-650EAC3446F9}"/>
              </a:ext>
            </a:extLst>
          </p:cNvPr>
          <p:cNvSpPr txBox="1">
            <a:spLocks/>
          </p:cNvSpPr>
          <p:nvPr/>
        </p:nvSpPr>
        <p:spPr>
          <a:xfrm>
            <a:off x="6298565" y="5025021"/>
            <a:ext cx="149860" cy="136525"/>
          </a:xfrm>
          <a:prstGeom prst="rect">
            <a:avLst/>
          </a:prstGeom>
        </p:spPr>
        <p:txBody>
          <a:bodyPr vert="horz" wrap="square" lIns="0" tIns="0" rIns="0" bIns="0" rtlCol="0">
            <a:spAutoFit/>
          </a:bodyPr>
          <a:lstStyle>
            <a:defPPr>
              <a:defRPr lang="en-US"/>
            </a:defPPr>
            <a:lvl1pPr marL="0" algn="l" defTabSz="914400" rtl="0" eaLnBrk="1" latinLnBrk="0" hangingPunct="1">
              <a:defRPr sz="700" b="0" i="0" kern="1200">
                <a:solidFill>
                  <a:srgbClr val="898989"/>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3866">
              <a:spcBef>
                <a:spcPts val="153"/>
              </a:spcBef>
            </a:pPr>
            <a:fld id="{81D60167-4931-47E6-BA6A-407CBD079E47}" type="slidenum">
              <a:rPr lang="en-US" spc="-5" smtClean="0"/>
              <a:pPr marL="33866">
                <a:spcBef>
                  <a:spcPts val="153"/>
                </a:spcBef>
              </a:pPr>
              <a:t>21</a:t>
            </a:fld>
            <a:endParaRPr lang="en-US" spc="-7" dirty="0"/>
          </a:p>
        </p:txBody>
      </p:sp>
      <p:pic>
        <p:nvPicPr>
          <p:cNvPr id="6" name="Picture 5">
            <a:extLst>
              <a:ext uri="{FF2B5EF4-FFF2-40B4-BE49-F238E27FC236}">
                <a16:creationId xmlns:a16="http://schemas.microsoft.com/office/drawing/2014/main" xmlns="" id="{4DA835CE-7E18-BD40-B954-28B8852B6A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3200" y="2552411"/>
            <a:ext cx="8877300" cy="4035137"/>
          </a:xfrm>
          <a:prstGeom prst="rect">
            <a:avLst/>
          </a:prstGeom>
        </p:spPr>
      </p:pic>
    </p:spTree>
    <p:extLst>
      <p:ext uri="{BB962C8B-B14F-4D97-AF65-F5344CB8AC3E}">
        <p14:creationId xmlns:p14="http://schemas.microsoft.com/office/powerpoint/2010/main" val="735297827"/>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 name="docgraph.pdf" descr="docgraph.pdf"/>
          <p:cNvPicPr>
            <a:picLocks noChangeAspect="1"/>
          </p:cNvPicPr>
          <p:nvPr/>
        </p:nvPicPr>
        <p:blipFill>
          <a:blip r:embed="rId2"/>
          <a:stretch>
            <a:fillRect/>
          </a:stretch>
        </p:blipFill>
        <p:spPr>
          <a:xfrm>
            <a:off x="532997" y="1491260"/>
            <a:ext cx="11126007" cy="4362294"/>
          </a:xfrm>
          <a:prstGeom prst="rect">
            <a:avLst/>
          </a:prstGeom>
          <a:ln w="12700">
            <a:miter lim="400000"/>
          </a:ln>
        </p:spPr>
      </p:pic>
      <p:sp>
        <p:nvSpPr>
          <p:cNvPr id="375" name="Liu et al., Matching article pairs with graphical decomposition and convolutions, ACL’19"/>
          <p:cNvSpPr txBox="1"/>
          <p:nvPr/>
        </p:nvSpPr>
        <p:spPr>
          <a:xfrm>
            <a:off x="405664" y="6466998"/>
            <a:ext cx="8348632" cy="349135"/>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r>
              <a:rPr dirty="0"/>
              <a:t>Liu et al., </a:t>
            </a:r>
            <a:r>
              <a:rPr b="1" dirty="0"/>
              <a:t>Matching article pairs with graphical decomposition and convolutions</a:t>
            </a:r>
            <a:r>
              <a:rPr dirty="0"/>
              <a:t>, ACL’19</a:t>
            </a:r>
          </a:p>
        </p:txBody>
      </p:sp>
      <p:sp>
        <p:nvSpPr>
          <p:cNvPr id="376" name="165"/>
          <p:cNvSpPr txBox="1">
            <a:spLocks noGrp="1"/>
          </p:cNvSpPr>
          <p:nvPr>
            <p:ph type="sldNum" sz="quarter" idx="12"/>
          </p:nvPr>
        </p:nvSpPr>
        <p:spPr>
          <a:xfrm>
            <a:off x="8610600" y="6356350"/>
            <a:ext cx="2743200" cy="365125"/>
          </a:xfrm>
          <a:prstGeom prst="rect">
            <a:avLst/>
          </a:prstGeom>
          <a:extLst>
            <a:ext uri="{C572A759-6A51-4108-AA02-DFA0A04FC94B}">
              <ma14:wrappingTextBoxFlag xmlns:ma14="http://schemas.microsoft.com/office/mac/drawingml/2011/main" val="1"/>
            </a:ext>
          </a:extLst>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C15419E-54D6-8648-ABFB-BEF58E3E877E}" type="slidenum">
              <a:rPr lang="en-US" smtClean="0"/>
              <a:pPr/>
              <a:t>210</a:t>
            </a:fld>
            <a:endParaRPr/>
          </a:p>
        </p:txBody>
      </p:sp>
      <p:sp>
        <p:nvSpPr>
          <p:cNvPr id="7" name="Title 1">
            <a:extLst>
              <a:ext uri="{FF2B5EF4-FFF2-40B4-BE49-F238E27FC236}">
                <a16:creationId xmlns:a16="http://schemas.microsoft.com/office/drawing/2014/main" xmlns="" id="{7C5D5693-9955-D040-8CE5-4E63CF0D3996}"/>
              </a:ext>
            </a:extLst>
          </p:cNvPr>
          <p:cNvSpPr>
            <a:spLocks noGrp="1"/>
          </p:cNvSpPr>
          <p:nvPr>
            <p:ph type="title"/>
          </p:nvPr>
        </p:nvSpPr>
        <p:spPr>
          <a:xfrm>
            <a:off x="838200" y="365125"/>
            <a:ext cx="10515600" cy="1325563"/>
          </a:xfrm>
        </p:spPr>
        <p:txBody>
          <a:bodyPr>
            <a:normAutofit/>
          </a:bodyPr>
          <a:lstStyle/>
          <a:p>
            <a:r>
              <a:rPr lang="en-US" sz="4000" b="1" spc="-253" dirty="0">
                <a:solidFill>
                  <a:srgbClr val="C00000"/>
                </a:solidFill>
              </a:rPr>
              <a:t>Graph Decomposition for Document Matching</a:t>
            </a:r>
            <a:endParaRPr lang="en-US" sz="2700" dirty="0">
              <a:solidFill>
                <a:schemeClr val="tx2">
                  <a:lumMod val="60000"/>
                  <a:lumOff val="40000"/>
                </a:schemeClr>
              </a:solidFill>
            </a:endParaRP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 name="result.png" descr="result.png"/>
          <p:cNvPicPr>
            <a:picLocks noChangeAspect="1"/>
          </p:cNvPicPr>
          <p:nvPr/>
        </p:nvPicPr>
        <p:blipFill>
          <a:blip r:embed="rId2"/>
          <a:stretch>
            <a:fillRect/>
          </a:stretch>
        </p:blipFill>
        <p:spPr>
          <a:xfrm>
            <a:off x="555664" y="1228391"/>
            <a:ext cx="11080672" cy="3283618"/>
          </a:xfrm>
          <a:prstGeom prst="rect">
            <a:avLst/>
          </a:prstGeom>
          <a:ln w="12700">
            <a:miter lim="400000"/>
          </a:ln>
        </p:spPr>
      </p:pic>
      <p:sp>
        <p:nvSpPr>
          <p:cNvPr id="379" name="Graph Representation: greatly improves performance. (IX vs. XI) (+4% Acc, F1)"/>
          <p:cNvSpPr txBox="1">
            <a:spLocks noGrp="1"/>
          </p:cNvSpPr>
          <p:nvPr>
            <p:ph type="body" sz="quarter" idx="1"/>
          </p:nvPr>
        </p:nvSpPr>
        <p:spPr>
          <a:xfrm>
            <a:off x="2059525" y="4622147"/>
            <a:ext cx="8967263" cy="831455"/>
          </a:xfrm>
          <a:prstGeom prst="rect">
            <a:avLst/>
          </a:prstGeom>
        </p:spPr>
        <p:txBody>
          <a:bodyPr/>
          <a:lstStyle/>
          <a:p>
            <a:pPr marL="114300" indent="-114300">
              <a:buSzPct val="80000"/>
              <a:buBlip>
                <a:blip r:embed="rId3"/>
              </a:buBlip>
              <a:defRPr sz="4000">
                <a:latin typeface="American Typewriter"/>
                <a:ea typeface="American Typewriter"/>
                <a:cs typeface="American Typewriter"/>
                <a:sym typeface="American Typewriter"/>
              </a:defRPr>
            </a:pPr>
            <a:r>
              <a:rPr sz="2000" dirty="0">
                <a:solidFill>
                  <a:schemeClr val="tx1"/>
                </a:solidFill>
              </a:rPr>
              <a:t> </a:t>
            </a:r>
            <a:r>
              <a:rPr sz="2000" b="1" dirty="0">
                <a:solidFill>
                  <a:schemeClr val="tx1"/>
                </a:solidFill>
              </a:rPr>
              <a:t>Graph Representation: </a:t>
            </a:r>
            <a:r>
              <a:rPr sz="2000" dirty="0">
                <a:solidFill>
                  <a:schemeClr val="tx1"/>
                </a:solidFill>
              </a:rPr>
              <a:t>greatly improves performance. (IX vs. XI) (+4% Acc, F1)</a:t>
            </a:r>
          </a:p>
        </p:txBody>
      </p:sp>
      <p:sp>
        <p:nvSpPr>
          <p:cNvPr id="380" name="Graph Convolution: greatly improves performance. (XIV vs. XV) (+10% Acc, F1)"/>
          <p:cNvSpPr txBox="1"/>
          <p:nvPr/>
        </p:nvSpPr>
        <p:spPr>
          <a:xfrm>
            <a:off x="2129061" y="5500190"/>
            <a:ext cx="8287526" cy="687689"/>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pPr marL="114300" indent="-114300">
              <a:spcBef>
                <a:spcPts val="2950"/>
              </a:spcBef>
              <a:buSzPct val="80000"/>
              <a:buBlip>
                <a:blip r:embed="rId3"/>
              </a:buBlip>
              <a:defRPr sz="4000" b="0">
                <a:latin typeface="American Typewriter"/>
                <a:ea typeface="American Typewriter"/>
                <a:cs typeface="American Typewriter"/>
                <a:sym typeface="American Typewriter"/>
              </a:defRPr>
            </a:pPr>
            <a:r>
              <a:rPr sz="2000" dirty="0"/>
              <a:t> </a:t>
            </a:r>
            <a:r>
              <a:rPr sz="2000" b="1" dirty="0"/>
              <a:t>Graph Convolution</a:t>
            </a:r>
            <a:r>
              <a:rPr sz="2000" dirty="0"/>
              <a:t>: greatly improves performance. (XIV vs. XV)</a:t>
            </a:r>
            <a:br>
              <a:rPr sz="2000" dirty="0"/>
            </a:br>
            <a:r>
              <a:rPr sz="2000" dirty="0"/>
              <a:t>(+10% Acc, F1)</a:t>
            </a:r>
          </a:p>
        </p:txBody>
      </p:sp>
      <p:sp>
        <p:nvSpPr>
          <p:cNvPr id="381" name="Rectangle"/>
          <p:cNvSpPr/>
          <p:nvPr/>
        </p:nvSpPr>
        <p:spPr>
          <a:xfrm>
            <a:off x="5107193" y="2942139"/>
            <a:ext cx="6780624" cy="219786"/>
          </a:xfrm>
          <a:prstGeom prst="rect">
            <a:avLst/>
          </a:prstGeom>
          <a:ln w="38100">
            <a:solidFill>
              <a:srgbClr val="C00000"/>
            </a:solidFill>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382" name="Rectangle"/>
          <p:cNvSpPr/>
          <p:nvPr/>
        </p:nvSpPr>
        <p:spPr>
          <a:xfrm>
            <a:off x="291291" y="3870733"/>
            <a:ext cx="4737476" cy="219786"/>
          </a:xfrm>
          <a:prstGeom prst="rect">
            <a:avLst/>
          </a:prstGeom>
          <a:ln w="38100">
            <a:solidFill>
              <a:srgbClr val="C00000"/>
            </a:solidFill>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383" name="Rectangle"/>
          <p:cNvSpPr/>
          <p:nvPr/>
        </p:nvSpPr>
        <p:spPr>
          <a:xfrm>
            <a:off x="5143478" y="2025882"/>
            <a:ext cx="6708055" cy="219786"/>
          </a:xfrm>
          <a:prstGeom prst="rect">
            <a:avLst/>
          </a:prstGeom>
          <a:ln w="38100">
            <a:solidFill>
              <a:srgbClr val="C00000"/>
            </a:solidFill>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384" name="Rectangle"/>
          <p:cNvSpPr/>
          <p:nvPr/>
        </p:nvSpPr>
        <p:spPr>
          <a:xfrm>
            <a:off x="5107191" y="2713861"/>
            <a:ext cx="6780624" cy="219786"/>
          </a:xfrm>
          <a:prstGeom prst="rect">
            <a:avLst/>
          </a:prstGeom>
          <a:ln w="38100">
            <a:solidFill>
              <a:srgbClr val="C00000"/>
            </a:solidFill>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387" name="Liu et al., Matching article pairs with graphical decomposition and convolutions, ACL’19"/>
          <p:cNvSpPr txBox="1"/>
          <p:nvPr/>
        </p:nvSpPr>
        <p:spPr>
          <a:xfrm>
            <a:off x="405664" y="6466998"/>
            <a:ext cx="8348632" cy="349135"/>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r>
              <a:rPr dirty="0"/>
              <a:t>Liu et al., </a:t>
            </a:r>
            <a:r>
              <a:rPr b="1" dirty="0"/>
              <a:t>Matching article pairs with graphical decomposition and convolutions</a:t>
            </a:r>
            <a:r>
              <a:rPr dirty="0"/>
              <a:t>, ACL’19</a:t>
            </a:r>
          </a:p>
        </p:txBody>
      </p:sp>
      <p:sp>
        <p:nvSpPr>
          <p:cNvPr id="388" name="166"/>
          <p:cNvSpPr txBox="1">
            <a:spLocks noGrp="1"/>
          </p:cNvSpPr>
          <p:nvPr>
            <p:ph type="sldNum" sz="quarter" idx="12"/>
          </p:nvPr>
        </p:nvSpPr>
        <p:spPr>
          <a:xfrm>
            <a:off x="8610600" y="6356350"/>
            <a:ext cx="2743200" cy="365125"/>
          </a:xfrm>
          <a:prstGeom prst="rect">
            <a:avLst/>
          </a:prstGeom>
          <a:extLst>
            <a:ext uri="{C572A759-6A51-4108-AA02-DFA0A04FC94B}">
              <ma14:wrappingTextBoxFlag xmlns:ma14="http://schemas.microsoft.com/office/mac/drawingml/2011/main" val="1"/>
            </a:ext>
          </a:extLst>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C15419E-54D6-8648-ABFB-BEF58E3E877E}" type="slidenum">
              <a:rPr lang="en-US" smtClean="0"/>
              <a:pPr/>
              <a:t>211</a:t>
            </a:fld>
            <a:endParaRPr/>
          </a:p>
        </p:txBody>
      </p:sp>
      <p:sp>
        <p:nvSpPr>
          <p:cNvPr id="13" name="Title 1">
            <a:extLst>
              <a:ext uri="{FF2B5EF4-FFF2-40B4-BE49-F238E27FC236}">
                <a16:creationId xmlns:a16="http://schemas.microsoft.com/office/drawing/2014/main" xmlns="" id="{20105EA0-71FE-BD46-A74B-0A23E7944877}"/>
              </a:ext>
            </a:extLst>
          </p:cNvPr>
          <p:cNvSpPr>
            <a:spLocks noGrp="1"/>
          </p:cNvSpPr>
          <p:nvPr>
            <p:ph type="title"/>
          </p:nvPr>
        </p:nvSpPr>
        <p:spPr>
          <a:xfrm>
            <a:off x="838200" y="365125"/>
            <a:ext cx="10515600" cy="1325563"/>
          </a:xfrm>
        </p:spPr>
        <p:txBody>
          <a:bodyPr>
            <a:normAutofit/>
          </a:bodyPr>
          <a:lstStyle/>
          <a:p>
            <a:r>
              <a:rPr lang="en-US" sz="4000" b="1" spc="-253" dirty="0">
                <a:solidFill>
                  <a:srgbClr val="C00000"/>
                </a:solidFill>
              </a:rPr>
              <a:t>Experiments</a:t>
            </a:r>
            <a:endParaRPr lang="en-US" sz="2700" dirty="0">
              <a:solidFill>
                <a:schemeClr val="tx2">
                  <a:lumMod val="60000"/>
                  <a:lumOff val="40000"/>
                </a:schemeClr>
              </a:solidFill>
            </a:endParaRPr>
          </a:p>
        </p:txBody>
      </p:sp>
    </p:spTree>
  </p:cSld>
  <p:clrMapOvr>
    <a:masterClrMapping/>
  </p:clrMapOvr>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iterate>
                                    <p:tmAbs val="0"/>
                                  </p:iterate>
                                  <p:childTnLst>
                                    <p:set>
                                      <p:cBhvr>
                                        <p:cTn id="6" fill="hold"/>
                                        <p:tgtEl>
                                          <p:spTgt spid="383"/>
                                        </p:tgtEl>
                                        <p:attrNameLst>
                                          <p:attrName>style.visibility</p:attrName>
                                        </p:attrNameLst>
                                      </p:cBhvr>
                                      <p:to>
                                        <p:strVal val="visible"/>
                                      </p:to>
                                    </p:set>
                                    <p:animEffect transition="in" filter="box(out)">
                                      <p:cBhvr>
                                        <p:cTn id="7" dur="1000"/>
                                        <p:tgtEl>
                                          <p:spTgt spid="383"/>
                                        </p:tgtEl>
                                      </p:cBhvr>
                                    </p:animEffect>
                                  </p:childTnLst>
                                </p:cTn>
                              </p:par>
                            </p:childTnLst>
                          </p:cTn>
                        </p:par>
                        <p:par>
                          <p:cTn id="8" fill="hold">
                            <p:stCondLst>
                              <p:cond delay="1000"/>
                            </p:stCondLst>
                            <p:childTnLst>
                              <p:par>
                                <p:cTn id="9" presetID="4" presetClass="entr" presetSubtype="32" fill="hold" grpId="0" nodeType="afterEffect">
                                  <p:stCondLst>
                                    <p:cond delay="0"/>
                                  </p:stCondLst>
                                  <p:iterate>
                                    <p:tmAbs val="0"/>
                                  </p:iterate>
                                  <p:childTnLst>
                                    <p:set>
                                      <p:cBhvr>
                                        <p:cTn id="10" fill="hold"/>
                                        <p:tgtEl>
                                          <p:spTgt spid="382"/>
                                        </p:tgtEl>
                                        <p:attrNameLst>
                                          <p:attrName>style.visibility</p:attrName>
                                        </p:attrNameLst>
                                      </p:cBhvr>
                                      <p:to>
                                        <p:strVal val="visible"/>
                                      </p:to>
                                    </p:set>
                                    <p:animEffect transition="in" filter="box(out)">
                                      <p:cBhvr>
                                        <p:cTn id="11" dur="1000"/>
                                        <p:tgtEl>
                                          <p:spTgt spid="382"/>
                                        </p:tgtEl>
                                      </p:cBhvr>
                                    </p:animEffect>
                                  </p:childTnLst>
                                </p:cTn>
                              </p:par>
                            </p:childTnLst>
                          </p:cTn>
                        </p:par>
                        <p:par>
                          <p:cTn id="12" fill="hold">
                            <p:stCondLst>
                              <p:cond delay="2000"/>
                            </p:stCondLst>
                            <p:childTnLst>
                              <p:par>
                                <p:cTn id="13" presetID="4" presetClass="entr" presetSubtype="32" fill="hold" grpId="0" nodeType="afterEffect">
                                  <p:stCondLst>
                                    <p:cond delay="0"/>
                                  </p:stCondLst>
                                  <p:iterate>
                                    <p:tmAbs val="0"/>
                                  </p:iterate>
                                  <p:childTnLst>
                                    <p:set>
                                      <p:cBhvr>
                                        <p:cTn id="14" fill="hold"/>
                                        <p:tgtEl>
                                          <p:spTgt spid="379"/>
                                        </p:tgtEl>
                                        <p:attrNameLst>
                                          <p:attrName>style.visibility</p:attrName>
                                        </p:attrNameLst>
                                      </p:cBhvr>
                                      <p:to>
                                        <p:strVal val="visible"/>
                                      </p:to>
                                    </p:set>
                                    <p:animEffect transition="in" filter="box(out)">
                                      <p:cBhvr>
                                        <p:cTn id="15" dur="1000"/>
                                        <p:tgtEl>
                                          <p:spTgt spid="379"/>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xit" presetSubtype="32" fill="hold" grpId="1" nodeType="clickEffect">
                                  <p:stCondLst>
                                    <p:cond delay="0"/>
                                  </p:stCondLst>
                                  <p:iterate>
                                    <p:tmAbs val="0"/>
                                  </p:iterate>
                                  <p:childTnLst>
                                    <p:animEffect transition="out" filter="box(out)">
                                      <p:cBhvr>
                                        <p:cTn id="19" dur="1000" fill="hold"/>
                                        <p:tgtEl>
                                          <p:spTgt spid="383"/>
                                        </p:tgtEl>
                                      </p:cBhvr>
                                    </p:animEffect>
                                    <p:set>
                                      <p:cBhvr>
                                        <p:cTn id="20" fill="hold">
                                          <p:stCondLst>
                                            <p:cond delay="999"/>
                                          </p:stCondLst>
                                        </p:cTn>
                                        <p:tgtEl>
                                          <p:spTgt spid="383"/>
                                        </p:tgtEl>
                                        <p:attrNameLst>
                                          <p:attrName>style.visibility</p:attrName>
                                        </p:attrNameLst>
                                      </p:cBhvr>
                                      <p:to>
                                        <p:strVal val="hidden"/>
                                      </p:to>
                                    </p:set>
                                  </p:childTnLst>
                                </p:cTn>
                              </p:par>
                            </p:childTnLst>
                          </p:cTn>
                        </p:par>
                        <p:par>
                          <p:cTn id="21" fill="hold">
                            <p:stCondLst>
                              <p:cond delay="1000"/>
                            </p:stCondLst>
                            <p:childTnLst>
                              <p:par>
                                <p:cTn id="22" presetID="4" presetClass="exit" presetSubtype="32" fill="hold" grpId="1" nodeType="afterEffect">
                                  <p:stCondLst>
                                    <p:cond delay="0"/>
                                  </p:stCondLst>
                                  <p:iterate>
                                    <p:tmAbs val="0"/>
                                  </p:iterate>
                                  <p:childTnLst>
                                    <p:animEffect transition="out" filter="box(out)">
                                      <p:cBhvr>
                                        <p:cTn id="23" dur="1000" fill="hold"/>
                                        <p:tgtEl>
                                          <p:spTgt spid="382"/>
                                        </p:tgtEl>
                                      </p:cBhvr>
                                    </p:animEffect>
                                    <p:set>
                                      <p:cBhvr>
                                        <p:cTn id="24" fill="hold">
                                          <p:stCondLst>
                                            <p:cond delay="999"/>
                                          </p:stCondLst>
                                        </p:cTn>
                                        <p:tgtEl>
                                          <p:spTgt spid="382"/>
                                        </p:tgtEl>
                                        <p:attrNameLst>
                                          <p:attrName>style.visibility</p:attrName>
                                        </p:attrNameLst>
                                      </p:cBhvr>
                                      <p:to>
                                        <p:strVal val="hidden"/>
                                      </p:to>
                                    </p:set>
                                  </p:childTnLst>
                                </p:cTn>
                              </p:par>
                            </p:childTnLst>
                          </p:cTn>
                        </p:par>
                        <p:par>
                          <p:cTn id="25" fill="hold">
                            <p:stCondLst>
                              <p:cond delay="2000"/>
                            </p:stCondLst>
                            <p:childTnLst>
                              <p:par>
                                <p:cTn id="26" presetID="4" presetClass="entr" presetSubtype="32" fill="hold" grpId="0" nodeType="afterEffect">
                                  <p:stCondLst>
                                    <p:cond delay="0"/>
                                  </p:stCondLst>
                                  <p:iterate>
                                    <p:tmAbs val="0"/>
                                  </p:iterate>
                                  <p:childTnLst>
                                    <p:set>
                                      <p:cBhvr>
                                        <p:cTn id="27" fill="hold"/>
                                        <p:tgtEl>
                                          <p:spTgt spid="384"/>
                                        </p:tgtEl>
                                        <p:attrNameLst>
                                          <p:attrName>style.visibility</p:attrName>
                                        </p:attrNameLst>
                                      </p:cBhvr>
                                      <p:to>
                                        <p:strVal val="visible"/>
                                      </p:to>
                                    </p:set>
                                    <p:animEffect transition="in" filter="box(out)">
                                      <p:cBhvr>
                                        <p:cTn id="28" dur="1000"/>
                                        <p:tgtEl>
                                          <p:spTgt spid="384"/>
                                        </p:tgtEl>
                                      </p:cBhvr>
                                    </p:animEffect>
                                  </p:childTnLst>
                                </p:cTn>
                              </p:par>
                            </p:childTnLst>
                          </p:cTn>
                        </p:par>
                        <p:par>
                          <p:cTn id="29" fill="hold">
                            <p:stCondLst>
                              <p:cond delay="3000"/>
                            </p:stCondLst>
                            <p:childTnLst>
                              <p:par>
                                <p:cTn id="30" presetID="4" presetClass="entr" presetSubtype="32" fill="hold" grpId="0" nodeType="afterEffect">
                                  <p:stCondLst>
                                    <p:cond delay="0"/>
                                  </p:stCondLst>
                                  <p:iterate>
                                    <p:tmAbs val="0"/>
                                  </p:iterate>
                                  <p:childTnLst>
                                    <p:set>
                                      <p:cBhvr>
                                        <p:cTn id="31" fill="hold"/>
                                        <p:tgtEl>
                                          <p:spTgt spid="381"/>
                                        </p:tgtEl>
                                        <p:attrNameLst>
                                          <p:attrName>style.visibility</p:attrName>
                                        </p:attrNameLst>
                                      </p:cBhvr>
                                      <p:to>
                                        <p:strVal val="visible"/>
                                      </p:to>
                                    </p:set>
                                    <p:animEffect transition="in" filter="box(out)">
                                      <p:cBhvr>
                                        <p:cTn id="32" dur="1000"/>
                                        <p:tgtEl>
                                          <p:spTgt spid="381"/>
                                        </p:tgtEl>
                                      </p:cBhvr>
                                    </p:animEffect>
                                  </p:childTnLst>
                                </p:cTn>
                              </p:par>
                            </p:childTnLst>
                          </p:cTn>
                        </p:par>
                        <p:par>
                          <p:cTn id="33" fill="hold">
                            <p:stCondLst>
                              <p:cond delay="4000"/>
                            </p:stCondLst>
                            <p:childTnLst>
                              <p:par>
                                <p:cTn id="34" presetID="4" presetClass="entr" presetSubtype="32" fill="hold" grpId="0" nodeType="afterEffect">
                                  <p:stCondLst>
                                    <p:cond delay="0"/>
                                  </p:stCondLst>
                                  <p:iterate>
                                    <p:tmAbs val="0"/>
                                  </p:iterate>
                                  <p:childTnLst>
                                    <p:set>
                                      <p:cBhvr>
                                        <p:cTn id="35" fill="hold"/>
                                        <p:tgtEl>
                                          <p:spTgt spid="380"/>
                                        </p:tgtEl>
                                        <p:attrNameLst>
                                          <p:attrName>style.visibility</p:attrName>
                                        </p:attrNameLst>
                                      </p:cBhvr>
                                      <p:to>
                                        <p:strVal val="visible"/>
                                      </p:to>
                                    </p:set>
                                    <p:animEffect transition="in" filter="box(out)">
                                      <p:cBhvr>
                                        <p:cTn id="36" dur="1000"/>
                                        <p:tgtEl>
                                          <p:spTgt spid="3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 grpId="0" advAuto="0"/>
      <p:bldP spid="380" grpId="0" animBg="1" advAuto="0"/>
      <p:bldP spid="381" grpId="0" animBg="1" advAuto="0"/>
      <p:bldP spid="382" grpId="0" animBg="1" advAuto="0"/>
      <p:bldP spid="382" grpId="1" animBg="1" advAuto="0"/>
      <p:bldP spid="383" grpId="0" animBg="1" advAuto="0"/>
      <p:bldP spid="383" grpId="1" animBg="1" advAuto="0"/>
      <p:bldP spid="384" grpId="0" animBg="1" advAuto="0"/>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C7C351-0535-B545-A55B-48E515583962}"/>
              </a:ext>
            </a:extLst>
          </p:cNvPr>
          <p:cNvSpPr>
            <a:spLocks noGrp="1"/>
          </p:cNvSpPr>
          <p:nvPr>
            <p:ph type="title"/>
          </p:nvPr>
        </p:nvSpPr>
        <p:spPr/>
        <p:txBody>
          <a:bodyPr/>
          <a:lstStyle/>
          <a:p>
            <a:r>
              <a:rPr lang="en-US" sz="4000" b="1" dirty="0">
                <a:solidFill>
                  <a:srgbClr val="C00000"/>
                </a:solidFill>
              </a:rPr>
              <a:t>Short Text Matching</a:t>
            </a:r>
          </a:p>
        </p:txBody>
      </p:sp>
      <p:sp>
        <p:nvSpPr>
          <p:cNvPr id="3" name="Text Placeholder 2">
            <a:extLst>
              <a:ext uri="{FF2B5EF4-FFF2-40B4-BE49-F238E27FC236}">
                <a16:creationId xmlns:a16="http://schemas.microsoft.com/office/drawing/2014/main" xmlns="" id="{FD5C6112-E942-754B-939F-40A2E8EC7722}"/>
              </a:ext>
            </a:extLst>
          </p:cNvPr>
          <p:cNvSpPr>
            <a:spLocks noGrp="1"/>
          </p:cNvSpPr>
          <p:nvPr>
            <p:ph type="body" idx="1"/>
          </p:nvPr>
        </p:nvSpPr>
        <p:spPr>
          <a:xfrm>
            <a:off x="415600" y="1536633"/>
            <a:ext cx="5435600" cy="4555200"/>
          </a:xfrm>
        </p:spPr>
        <p:txBody>
          <a:bodyPr/>
          <a:lstStyle/>
          <a:p>
            <a:pPr>
              <a:buSzPct val="100000"/>
            </a:pPr>
            <a:r>
              <a:rPr lang="en-US" dirty="0">
                <a:solidFill>
                  <a:schemeClr val="tx1"/>
                </a:solidFill>
              </a:rPr>
              <a:t>Some Chinese words are </a:t>
            </a:r>
            <a:r>
              <a:rPr lang="en-US" dirty="0">
                <a:solidFill>
                  <a:srgbClr val="C00000"/>
                </a:solidFill>
              </a:rPr>
              <a:t>polysemous</a:t>
            </a:r>
            <a:r>
              <a:rPr lang="en-US" dirty="0">
                <a:solidFill>
                  <a:schemeClr val="tx1"/>
                </a:solidFill>
              </a:rPr>
              <a:t>, and semantic information is not fully utilized.</a:t>
            </a:r>
          </a:p>
          <a:p>
            <a:pPr>
              <a:buSzPct val="100000"/>
            </a:pPr>
            <a:endParaRPr lang="en-US" dirty="0">
              <a:solidFill>
                <a:schemeClr val="tx1"/>
              </a:solidFill>
            </a:endParaRPr>
          </a:p>
          <a:p>
            <a:pPr>
              <a:buSzPct val="100000"/>
            </a:pPr>
            <a:r>
              <a:rPr lang="en-US" dirty="0">
                <a:solidFill>
                  <a:schemeClr val="tx1"/>
                </a:solidFill>
              </a:rPr>
              <a:t>Some models suffer potential issues caused by </a:t>
            </a:r>
            <a:r>
              <a:rPr lang="en-US" dirty="0">
                <a:solidFill>
                  <a:srgbClr val="C00000"/>
                </a:solidFill>
              </a:rPr>
              <a:t>word</a:t>
            </a:r>
            <a:r>
              <a:rPr lang="en-US" b="1" dirty="0">
                <a:solidFill>
                  <a:srgbClr val="C00000"/>
                </a:solidFill>
              </a:rPr>
              <a:t> </a:t>
            </a:r>
            <a:r>
              <a:rPr lang="en-US" dirty="0">
                <a:solidFill>
                  <a:srgbClr val="C00000"/>
                </a:solidFill>
              </a:rPr>
              <a:t>segmentation</a:t>
            </a:r>
            <a:r>
              <a:rPr lang="en-US" dirty="0">
                <a:solidFill>
                  <a:schemeClr val="tx1"/>
                </a:solidFill>
              </a:rPr>
              <a:t>. </a:t>
            </a:r>
          </a:p>
        </p:txBody>
      </p:sp>
      <p:pic>
        <p:nvPicPr>
          <p:cNvPr id="6" name="Picture 5" descr="Timeline&#10;&#10;Description automatically generated">
            <a:extLst>
              <a:ext uri="{FF2B5EF4-FFF2-40B4-BE49-F238E27FC236}">
                <a16:creationId xmlns:a16="http://schemas.microsoft.com/office/drawing/2014/main" xmlns="" id="{0115D008-C95E-0E4A-B989-D56D1A90F4F9}"/>
              </a:ext>
            </a:extLst>
          </p:cNvPr>
          <p:cNvPicPr>
            <a:picLocks noChangeAspect="1"/>
          </p:cNvPicPr>
          <p:nvPr/>
        </p:nvPicPr>
        <p:blipFill>
          <a:blip r:embed="rId3"/>
          <a:stretch>
            <a:fillRect/>
          </a:stretch>
        </p:blipFill>
        <p:spPr>
          <a:xfrm>
            <a:off x="6096000" y="1718733"/>
            <a:ext cx="5435600" cy="4191000"/>
          </a:xfrm>
          <a:prstGeom prst="rect">
            <a:avLst/>
          </a:prstGeom>
        </p:spPr>
      </p:pic>
      <p:sp>
        <p:nvSpPr>
          <p:cNvPr id="7" name="TextBox 6">
            <a:extLst>
              <a:ext uri="{FF2B5EF4-FFF2-40B4-BE49-F238E27FC236}">
                <a16:creationId xmlns:a16="http://schemas.microsoft.com/office/drawing/2014/main" xmlns="" id="{2A9251DF-F58E-5C40-943D-03743DA86CF6}"/>
              </a:ext>
            </a:extLst>
          </p:cNvPr>
          <p:cNvSpPr txBox="1"/>
          <p:nvPr/>
        </p:nvSpPr>
        <p:spPr>
          <a:xfrm>
            <a:off x="7109198" y="5771018"/>
            <a:ext cx="3409203" cy="646331"/>
          </a:xfrm>
          <a:prstGeom prst="rect">
            <a:avLst/>
          </a:prstGeom>
          <a:noFill/>
        </p:spPr>
        <p:txBody>
          <a:bodyPr wrap="none" rtlCol="0">
            <a:spAutoFit/>
          </a:bodyPr>
          <a:lstStyle/>
          <a:p>
            <a:r>
              <a:rPr lang="en-CA" dirty="0"/>
              <a:t>An example of word segmentation</a:t>
            </a:r>
          </a:p>
          <a:p>
            <a:r>
              <a:rPr lang="en-CA" dirty="0"/>
              <a:t>and the potential word ambiguity.</a:t>
            </a:r>
          </a:p>
        </p:txBody>
      </p:sp>
      <p:sp>
        <p:nvSpPr>
          <p:cNvPr id="8" name="Liu et al., Matching article pairs with graphical decomposition and convolutions, ACL’19">
            <a:extLst>
              <a:ext uri="{FF2B5EF4-FFF2-40B4-BE49-F238E27FC236}">
                <a16:creationId xmlns:a16="http://schemas.microsoft.com/office/drawing/2014/main" xmlns="" id="{7161191F-CB1B-D54E-BE9A-36D92676960D}"/>
              </a:ext>
            </a:extLst>
          </p:cNvPr>
          <p:cNvSpPr txBox="1"/>
          <p:nvPr/>
        </p:nvSpPr>
        <p:spPr>
          <a:xfrm>
            <a:off x="405664" y="6466998"/>
            <a:ext cx="10240817" cy="349135"/>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r>
              <a:rPr lang="en-US" dirty="0" err="1"/>
              <a:t>Lyu</a:t>
            </a:r>
            <a:r>
              <a:rPr dirty="0"/>
              <a:t> et al., </a:t>
            </a:r>
            <a:r>
              <a:rPr lang="en-CA" b="1" dirty="0"/>
              <a:t>LET: Linguistic Knowledge Enhanced Graph Transformer for Chinese Short Text Matching</a:t>
            </a:r>
            <a:r>
              <a:rPr dirty="0"/>
              <a:t>, A</a:t>
            </a:r>
            <a:r>
              <a:rPr lang="en-US" dirty="0"/>
              <a:t>AAI</a:t>
            </a:r>
            <a:r>
              <a:rPr dirty="0"/>
              <a:t>’</a:t>
            </a:r>
            <a:r>
              <a:rPr lang="en-US" dirty="0"/>
              <a:t>21</a:t>
            </a:r>
            <a:endParaRPr dirty="0"/>
          </a:p>
        </p:txBody>
      </p:sp>
      <p:sp>
        <p:nvSpPr>
          <p:cNvPr id="4" name="Slide Number Placeholder 3">
            <a:extLst>
              <a:ext uri="{FF2B5EF4-FFF2-40B4-BE49-F238E27FC236}">
                <a16:creationId xmlns:a16="http://schemas.microsoft.com/office/drawing/2014/main" xmlns="" id="{B944FC06-6619-E842-AA3F-7EB8C89F2267}"/>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C15419E-54D6-8648-ABFB-BEF58E3E877E}" type="slidenum">
              <a:rPr lang="en-US" smtClean="0"/>
              <a:pPr/>
              <a:t>212</a:t>
            </a:fld>
            <a:endParaRPr lang="en-US" dirty="0"/>
          </a:p>
        </p:txBody>
      </p:sp>
    </p:spTree>
    <p:extLst>
      <p:ext uri="{BB962C8B-B14F-4D97-AF65-F5344CB8AC3E}">
        <p14:creationId xmlns:p14="http://schemas.microsoft.com/office/powerpoint/2010/main" val="2831479860"/>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203BCBC-F982-FD47-A8F9-016540046D87}"/>
              </a:ext>
            </a:extLst>
          </p:cNvPr>
          <p:cNvSpPr>
            <a:spLocks noGrp="1"/>
          </p:cNvSpPr>
          <p:nvPr>
            <p:ph type="title"/>
          </p:nvPr>
        </p:nvSpPr>
        <p:spPr/>
        <p:txBody>
          <a:bodyPr/>
          <a:lstStyle/>
          <a:p>
            <a:r>
              <a:rPr lang="en-US" sz="4000" b="1" dirty="0">
                <a:solidFill>
                  <a:srgbClr val="C00000"/>
                </a:solidFill>
              </a:rPr>
              <a:t>Short Text Matching</a:t>
            </a:r>
            <a:endParaRPr lang="en-US" sz="4000" dirty="0"/>
          </a:p>
        </p:txBody>
      </p:sp>
      <p:sp>
        <p:nvSpPr>
          <p:cNvPr id="3" name="Text Placeholder 2">
            <a:extLst>
              <a:ext uri="{FF2B5EF4-FFF2-40B4-BE49-F238E27FC236}">
                <a16:creationId xmlns:a16="http://schemas.microsoft.com/office/drawing/2014/main" xmlns="" id="{9F005624-A79E-3644-9ADC-A2E32F25B64B}"/>
              </a:ext>
            </a:extLst>
          </p:cNvPr>
          <p:cNvSpPr>
            <a:spLocks noGrp="1"/>
          </p:cNvSpPr>
          <p:nvPr>
            <p:ph type="body" idx="1"/>
          </p:nvPr>
        </p:nvSpPr>
        <p:spPr/>
        <p:txBody>
          <a:bodyPr/>
          <a:lstStyle/>
          <a:p>
            <a:endParaRPr lang="en-US"/>
          </a:p>
        </p:txBody>
      </p:sp>
      <p:pic>
        <p:nvPicPr>
          <p:cNvPr id="5" name="Picture 4" descr="Diagram&#10;&#10;Description automatically generated">
            <a:extLst>
              <a:ext uri="{FF2B5EF4-FFF2-40B4-BE49-F238E27FC236}">
                <a16:creationId xmlns:a16="http://schemas.microsoft.com/office/drawing/2014/main" xmlns="" id="{FD8F2DB6-65A5-7048-8AC9-B60A661AB631}"/>
              </a:ext>
            </a:extLst>
          </p:cNvPr>
          <p:cNvPicPr>
            <a:picLocks noChangeAspect="1"/>
          </p:cNvPicPr>
          <p:nvPr/>
        </p:nvPicPr>
        <p:blipFill>
          <a:blip r:embed="rId2"/>
          <a:stretch>
            <a:fillRect/>
          </a:stretch>
        </p:blipFill>
        <p:spPr>
          <a:xfrm>
            <a:off x="415600" y="1536633"/>
            <a:ext cx="5283200" cy="4127500"/>
          </a:xfrm>
          <a:prstGeom prst="rect">
            <a:avLst/>
          </a:prstGeom>
        </p:spPr>
      </p:pic>
      <p:sp>
        <p:nvSpPr>
          <p:cNvPr id="6" name="TextBox 5">
            <a:extLst>
              <a:ext uri="{FF2B5EF4-FFF2-40B4-BE49-F238E27FC236}">
                <a16:creationId xmlns:a16="http://schemas.microsoft.com/office/drawing/2014/main" xmlns="" id="{1658C04C-7F1F-C147-8FAE-14020859F64A}"/>
              </a:ext>
            </a:extLst>
          </p:cNvPr>
          <p:cNvSpPr txBox="1"/>
          <p:nvPr/>
        </p:nvSpPr>
        <p:spPr>
          <a:xfrm>
            <a:off x="956561" y="5693317"/>
            <a:ext cx="4058803" cy="646331"/>
          </a:xfrm>
          <a:prstGeom prst="rect">
            <a:avLst/>
          </a:prstGeom>
          <a:noFill/>
        </p:spPr>
        <p:txBody>
          <a:bodyPr wrap="none" rtlCol="0">
            <a:spAutoFit/>
          </a:bodyPr>
          <a:lstStyle/>
          <a:p>
            <a:r>
              <a:rPr lang="en-US" dirty="0"/>
              <a:t>The framework of Linguistic knowledge</a:t>
            </a:r>
          </a:p>
          <a:p>
            <a:r>
              <a:rPr lang="en-US" dirty="0"/>
              <a:t>Enhanced graph Transformer (LET) model</a:t>
            </a:r>
          </a:p>
        </p:txBody>
      </p:sp>
      <p:pic>
        <p:nvPicPr>
          <p:cNvPr id="8" name="Picture 7" descr="Diagram&#10;&#10;Description automatically generated">
            <a:extLst>
              <a:ext uri="{FF2B5EF4-FFF2-40B4-BE49-F238E27FC236}">
                <a16:creationId xmlns:a16="http://schemas.microsoft.com/office/drawing/2014/main" xmlns="" id="{105554E4-93F0-F849-9017-09671B5C6F44}"/>
              </a:ext>
            </a:extLst>
          </p:cNvPr>
          <p:cNvPicPr>
            <a:picLocks noChangeAspect="1"/>
          </p:cNvPicPr>
          <p:nvPr/>
        </p:nvPicPr>
        <p:blipFill>
          <a:blip r:embed="rId3"/>
          <a:stretch>
            <a:fillRect/>
          </a:stretch>
        </p:blipFill>
        <p:spPr>
          <a:xfrm>
            <a:off x="6493202" y="1708083"/>
            <a:ext cx="4711700" cy="1892300"/>
          </a:xfrm>
          <a:prstGeom prst="rect">
            <a:avLst/>
          </a:prstGeom>
        </p:spPr>
      </p:pic>
      <p:sp>
        <p:nvSpPr>
          <p:cNvPr id="9" name="TextBox 8">
            <a:extLst>
              <a:ext uri="{FF2B5EF4-FFF2-40B4-BE49-F238E27FC236}">
                <a16:creationId xmlns:a16="http://schemas.microsoft.com/office/drawing/2014/main" xmlns="" id="{8B2C2F02-C41C-E24E-ACC4-FCD392FCF1DC}"/>
              </a:ext>
            </a:extLst>
          </p:cNvPr>
          <p:cNvSpPr txBox="1"/>
          <p:nvPr/>
        </p:nvSpPr>
        <p:spPr>
          <a:xfrm>
            <a:off x="7034741" y="3629567"/>
            <a:ext cx="3628622" cy="369332"/>
          </a:xfrm>
          <a:prstGeom prst="rect">
            <a:avLst/>
          </a:prstGeom>
          <a:noFill/>
        </p:spPr>
        <p:txBody>
          <a:bodyPr wrap="none" rtlCol="0">
            <a:spAutoFit/>
          </a:bodyPr>
          <a:lstStyle/>
          <a:p>
            <a:r>
              <a:rPr lang="en-US" dirty="0"/>
              <a:t>An example of the </a:t>
            </a:r>
            <a:r>
              <a:rPr lang="en-US" dirty="0" err="1"/>
              <a:t>HowNet</a:t>
            </a:r>
            <a:r>
              <a:rPr lang="en-US" dirty="0"/>
              <a:t> structure</a:t>
            </a:r>
          </a:p>
        </p:txBody>
      </p:sp>
      <p:pic>
        <p:nvPicPr>
          <p:cNvPr id="11" name="Picture 10" descr="Diagram&#10;&#10;Description automatically generated">
            <a:extLst>
              <a:ext uri="{FF2B5EF4-FFF2-40B4-BE49-F238E27FC236}">
                <a16:creationId xmlns:a16="http://schemas.microsoft.com/office/drawing/2014/main" xmlns="" id="{38856FE3-EE99-EE4E-A5E4-A8F32C1781A0}"/>
              </a:ext>
            </a:extLst>
          </p:cNvPr>
          <p:cNvPicPr>
            <a:picLocks noChangeAspect="1"/>
          </p:cNvPicPr>
          <p:nvPr/>
        </p:nvPicPr>
        <p:blipFill>
          <a:blip r:embed="rId4"/>
          <a:stretch>
            <a:fillRect/>
          </a:stretch>
        </p:blipFill>
        <p:spPr>
          <a:xfrm>
            <a:off x="6372552" y="4330633"/>
            <a:ext cx="4953000" cy="1333500"/>
          </a:xfrm>
          <a:prstGeom prst="rect">
            <a:avLst/>
          </a:prstGeom>
        </p:spPr>
      </p:pic>
      <p:sp>
        <p:nvSpPr>
          <p:cNvPr id="12" name="TextBox 11">
            <a:extLst>
              <a:ext uri="{FF2B5EF4-FFF2-40B4-BE49-F238E27FC236}">
                <a16:creationId xmlns:a16="http://schemas.microsoft.com/office/drawing/2014/main" xmlns="" id="{75E82951-709C-0C42-9AF9-9F43D8A394AA}"/>
              </a:ext>
            </a:extLst>
          </p:cNvPr>
          <p:cNvSpPr txBox="1"/>
          <p:nvPr/>
        </p:nvSpPr>
        <p:spPr>
          <a:xfrm>
            <a:off x="7443924" y="5751685"/>
            <a:ext cx="2810256" cy="369332"/>
          </a:xfrm>
          <a:prstGeom prst="rect">
            <a:avLst/>
          </a:prstGeom>
          <a:noFill/>
        </p:spPr>
        <p:txBody>
          <a:bodyPr wrap="none" rtlCol="0">
            <a:spAutoFit/>
          </a:bodyPr>
          <a:lstStyle/>
          <a:p>
            <a:r>
              <a:rPr lang="en-US" dirty="0"/>
              <a:t>An example of lattice graph.</a:t>
            </a:r>
          </a:p>
        </p:txBody>
      </p:sp>
      <p:sp>
        <p:nvSpPr>
          <p:cNvPr id="14" name="Liu et al., Matching article pairs with graphical decomposition and convolutions, ACL’19">
            <a:extLst>
              <a:ext uri="{FF2B5EF4-FFF2-40B4-BE49-F238E27FC236}">
                <a16:creationId xmlns:a16="http://schemas.microsoft.com/office/drawing/2014/main" xmlns="" id="{67D0A0BD-D8EB-7A4D-80D0-FEE9E1C126D4}"/>
              </a:ext>
            </a:extLst>
          </p:cNvPr>
          <p:cNvSpPr txBox="1"/>
          <p:nvPr/>
        </p:nvSpPr>
        <p:spPr>
          <a:xfrm>
            <a:off x="405664" y="6466998"/>
            <a:ext cx="10240817" cy="349135"/>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r>
              <a:rPr lang="en-US" dirty="0" err="1"/>
              <a:t>Lyu</a:t>
            </a:r>
            <a:r>
              <a:rPr dirty="0"/>
              <a:t> et al., </a:t>
            </a:r>
            <a:r>
              <a:rPr lang="en-CA" b="1" dirty="0"/>
              <a:t>LET: Linguistic Knowledge Enhanced Graph Transformer for Chinese Short Text Matching</a:t>
            </a:r>
            <a:r>
              <a:rPr dirty="0"/>
              <a:t>, A</a:t>
            </a:r>
            <a:r>
              <a:rPr lang="en-US" dirty="0"/>
              <a:t>AAI</a:t>
            </a:r>
            <a:r>
              <a:rPr dirty="0"/>
              <a:t>’</a:t>
            </a:r>
            <a:r>
              <a:rPr lang="en-US" dirty="0"/>
              <a:t>21</a:t>
            </a:r>
            <a:endParaRPr dirty="0"/>
          </a:p>
        </p:txBody>
      </p:sp>
      <p:sp>
        <p:nvSpPr>
          <p:cNvPr id="4" name="Slide Number Placeholder 3">
            <a:extLst>
              <a:ext uri="{FF2B5EF4-FFF2-40B4-BE49-F238E27FC236}">
                <a16:creationId xmlns:a16="http://schemas.microsoft.com/office/drawing/2014/main" xmlns="" id="{08405EC1-2773-F84F-8391-7168735B05DF}"/>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C15419E-54D6-8648-ABFB-BEF58E3E877E}" type="slidenum">
              <a:rPr lang="en-US" smtClean="0"/>
              <a:pPr/>
              <a:t>213</a:t>
            </a:fld>
            <a:endParaRPr lang="en-US" dirty="0"/>
          </a:p>
        </p:txBody>
      </p:sp>
    </p:spTree>
    <p:extLst>
      <p:ext uri="{BB962C8B-B14F-4D97-AF65-F5344CB8AC3E}">
        <p14:creationId xmlns:p14="http://schemas.microsoft.com/office/powerpoint/2010/main" val="2618312187"/>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45343A-6C90-7A44-9A1F-3B9F870BCD20}"/>
              </a:ext>
            </a:extLst>
          </p:cNvPr>
          <p:cNvSpPr>
            <a:spLocks noGrp="1"/>
          </p:cNvSpPr>
          <p:nvPr>
            <p:ph type="title"/>
          </p:nvPr>
        </p:nvSpPr>
        <p:spPr/>
        <p:txBody>
          <a:bodyPr/>
          <a:lstStyle/>
          <a:p>
            <a:r>
              <a:rPr lang="en-US" sz="4000" b="1" dirty="0">
                <a:solidFill>
                  <a:srgbClr val="C00000"/>
                </a:solidFill>
              </a:rPr>
              <a:t>Experiments</a:t>
            </a:r>
          </a:p>
        </p:txBody>
      </p:sp>
      <p:sp>
        <p:nvSpPr>
          <p:cNvPr id="3" name="Text Placeholder 2">
            <a:extLst>
              <a:ext uri="{FF2B5EF4-FFF2-40B4-BE49-F238E27FC236}">
                <a16:creationId xmlns:a16="http://schemas.microsoft.com/office/drawing/2014/main" xmlns="" id="{D5EDF59D-534C-3C4E-B2D9-F073D3D4889F}"/>
              </a:ext>
            </a:extLst>
          </p:cNvPr>
          <p:cNvSpPr>
            <a:spLocks noGrp="1"/>
          </p:cNvSpPr>
          <p:nvPr>
            <p:ph type="body" idx="1"/>
          </p:nvPr>
        </p:nvSpPr>
        <p:spPr/>
        <p:txBody>
          <a:bodyPr/>
          <a:lstStyle/>
          <a:p>
            <a:endParaRPr lang="en-US"/>
          </a:p>
        </p:txBody>
      </p:sp>
      <p:sp>
        <p:nvSpPr>
          <p:cNvPr id="4" name="Liu et al., Matching article pairs with graphical decomposition and convolutions, ACL’19">
            <a:extLst>
              <a:ext uri="{FF2B5EF4-FFF2-40B4-BE49-F238E27FC236}">
                <a16:creationId xmlns:a16="http://schemas.microsoft.com/office/drawing/2014/main" xmlns="" id="{B64AA8AE-2B1E-EB4A-AC5D-2FFF6438940C}"/>
              </a:ext>
            </a:extLst>
          </p:cNvPr>
          <p:cNvSpPr txBox="1"/>
          <p:nvPr/>
        </p:nvSpPr>
        <p:spPr>
          <a:xfrm>
            <a:off x="405664" y="6466998"/>
            <a:ext cx="10240817" cy="349135"/>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r>
              <a:rPr lang="en-US" dirty="0" err="1"/>
              <a:t>Lyu</a:t>
            </a:r>
            <a:r>
              <a:rPr dirty="0"/>
              <a:t> et al., </a:t>
            </a:r>
            <a:r>
              <a:rPr lang="en-CA" b="1" dirty="0"/>
              <a:t>LET: Linguistic Knowledge Enhanced Graph Transformer for Chinese Short Text Matching</a:t>
            </a:r>
            <a:r>
              <a:rPr dirty="0"/>
              <a:t>, A</a:t>
            </a:r>
            <a:r>
              <a:rPr lang="en-US" dirty="0"/>
              <a:t>AAI</a:t>
            </a:r>
            <a:r>
              <a:rPr dirty="0"/>
              <a:t>’</a:t>
            </a:r>
            <a:r>
              <a:rPr lang="en-US" dirty="0"/>
              <a:t>21</a:t>
            </a:r>
            <a:endParaRPr dirty="0"/>
          </a:p>
        </p:txBody>
      </p:sp>
      <p:pic>
        <p:nvPicPr>
          <p:cNvPr id="6" name="Picture 5">
            <a:extLst>
              <a:ext uri="{FF2B5EF4-FFF2-40B4-BE49-F238E27FC236}">
                <a16:creationId xmlns:a16="http://schemas.microsoft.com/office/drawing/2014/main" xmlns="" id="{027C94A4-02E7-2D41-9F8D-A5525372788C}"/>
              </a:ext>
            </a:extLst>
          </p:cNvPr>
          <p:cNvPicPr>
            <a:picLocks noChangeAspect="1"/>
          </p:cNvPicPr>
          <p:nvPr/>
        </p:nvPicPr>
        <p:blipFill>
          <a:blip r:embed="rId2"/>
          <a:stretch>
            <a:fillRect/>
          </a:stretch>
        </p:blipFill>
        <p:spPr>
          <a:xfrm>
            <a:off x="730250" y="1722193"/>
            <a:ext cx="10731500" cy="4343400"/>
          </a:xfrm>
          <a:prstGeom prst="rect">
            <a:avLst/>
          </a:prstGeom>
        </p:spPr>
      </p:pic>
      <p:sp>
        <p:nvSpPr>
          <p:cNvPr id="5" name="Slide Number Placeholder 4">
            <a:extLst>
              <a:ext uri="{FF2B5EF4-FFF2-40B4-BE49-F238E27FC236}">
                <a16:creationId xmlns:a16="http://schemas.microsoft.com/office/drawing/2014/main" xmlns="" id="{030E6C76-9182-1342-965C-C634D8DD5654}"/>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C15419E-54D6-8648-ABFB-BEF58E3E877E}" type="slidenum">
              <a:rPr lang="en-US" smtClean="0"/>
              <a:pPr/>
              <a:t>214</a:t>
            </a:fld>
            <a:endParaRPr lang="en-US" dirty="0"/>
          </a:p>
        </p:txBody>
      </p:sp>
    </p:spTree>
    <p:extLst>
      <p:ext uri="{BB962C8B-B14F-4D97-AF65-F5344CB8AC3E}">
        <p14:creationId xmlns:p14="http://schemas.microsoft.com/office/powerpoint/2010/main" val="3001580987"/>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DEAEF938-7EC6-1441-87BE-2824800107C5}"/>
              </a:ext>
            </a:extLst>
          </p:cNvPr>
          <p:cNvSpPr/>
          <p:nvPr/>
        </p:nvSpPr>
        <p:spPr bwMode="hidden">
          <a:xfrm>
            <a:off x="2877363" y="2509361"/>
            <a:ext cx="6448177" cy="1338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4472C4"/>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
        <p:nvSpPr>
          <p:cNvPr id="3" name="矩形 2">
            <a:extLst>
              <a:ext uri="{FF2B5EF4-FFF2-40B4-BE49-F238E27FC236}">
                <a16:creationId xmlns:a16="http://schemas.microsoft.com/office/drawing/2014/main" xmlns="" id="{C7E53BB1-428E-674E-A58B-518CCE62E23E}"/>
              </a:ext>
            </a:extLst>
          </p:cNvPr>
          <p:cNvSpPr/>
          <p:nvPr/>
        </p:nvSpPr>
        <p:spPr bwMode="hidden">
          <a:xfrm>
            <a:off x="2877363" y="4218738"/>
            <a:ext cx="6448177" cy="1338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
        <p:nvSpPr>
          <p:cNvPr id="5" name="文本框 4">
            <a:extLst>
              <a:ext uri="{FF2B5EF4-FFF2-40B4-BE49-F238E27FC236}">
                <a16:creationId xmlns:a16="http://schemas.microsoft.com/office/drawing/2014/main" xmlns="" id="{4E10AC86-D3CA-8045-AE24-F50A6C66D40B}"/>
              </a:ext>
            </a:extLst>
          </p:cNvPr>
          <p:cNvSpPr txBox="1"/>
          <p:nvPr/>
        </p:nvSpPr>
        <p:spPr bwMode="hidden">
          <a:xfrm>
            <a:off x="2693504" y="3077021"/>
            <a:ext cx="6977270" cy="707886"/>
          </a:xfrm>
          <a:prstGeom prst="rect">
            <a:avLst/>
          </a:prstGeom>
          <a:noFill/>
        </p:spPr>
        <p:txBody>
          <a:bodyPr wrap="square" rtlCol="0">
            <a:spAutoFit/>
          </a:bodyPr>
          <a:lstStyle/>
          <a:p>
            <a:pPr lvl="0" algn="ctr">
              <a:defRPr/>
            </a:pPr>
            <a:r>
              <a:rPr lang="en-US" sz="4000" b="1" dirty="0">
                <a:solidFill>
                  <a:srgbClr val="C00000"/>
                </a:solidFill>
              </a:rPr>
              <a:t>Text Mining and Classification</a:t>
            </a:r>
            <a:endParaRPr kumimoji="1" lang="zh-CN" altLang="en-US" sz="4000" b="1" i="0" u="none" strike="noStrike" kern="1200" cap="none" spc="0" normalizeH="0" baseline="0" noProof="0" dirty="0">
              <a:ln>
                <a:noFill/>
              </a:ln>
              <a:solidFill>
                <a:srgbClr val="C00000"/>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
        <p:nvSpPr>
          <p:cNvPr id="8" name="灯片编号占位符 7">
            <a:extLst>
              <a:ext uri="{FF2B5EF4-FFF2-40B4-BE49-F238E27FC236}">
                <a16:creationId xmlns:a16="http://schemas.microsoft.com/office/drawing/2014/main" xmlns="" id="{433737DF-17C8-48FF-B2B9-224284DB85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FE37F2-1F69-A747-B276-7CCC19A0C558}" type="slidenum">
              <a:rPr kumimoji="1" lang="zh-CN" altLang="en-US" sz="1200" b="0" i="0" u="none" strike="noStrike" kern="1200" cap="none" spc="0" normalizeH="0" baseline="0" noProof="0" smtClean="0">
                <a:ln>
                  <a:noFill/>
                </a:ln>
                <a:solidFill>
                  <a:prstClr val="black">
                    <a:tint val="75000"/>
                  </a:prstClr>
                </a:solidFill>
                <a:effectLst/>
                <a:uLnTx/>
                <a:uFillTx/>
                <a:latin typeface="Helvetica" panose="020B0604020202020204" pitchFamily="34" charset="0"/>
                <a:ea typeface="等线" panose="02010600030101010101" pitchFamily="2" charset="-122"/>
                <a:cs typeface="Helvetica"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215</a:t>
            </a:fld>
            <a:endParaRPr kumimoji="1" lang="zh-CN" altLang="en-US" sz="1200" b="0" i="0" u="none" strike="noStrike" kern="1200" cap="none" spc="0" normalizeH="0" baseline="0" noProof="0" dirty="0">
              <a:ln>
                <a:noFill/>
              </a:ln>
              <a:solidFill>
                <a:prstClr val="black">
                  <a:tint val="75000"/>
                </a:prstClr>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Tree>
    <p:extLst>
      <p:ext uri="{BB962C8B-B14F-4D97-AF65-F5344CB8AC3E}">
        <p14:creationId xmlns:p14="http://schemas.microsoft.com/office/powerpoint/2010/main" val="973977196"/>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 name="UserSearch.pdf" descr="UserSearch.pdf"/>
          <p:cNvPicPr>
            <a:picLocks noChangeAspect="1"/>
          </p:cNvPicPr>
          <p:nvPr/>
        </p:nvPicPr>
        <p:blipFill>
          <a:blip r:embed="rId2"/>
          <a:stretch>
            <a:fillRect/>
          </a:stretch>
        </p:blipFill>
        <p:spPr>
          <a:xfrm>
            <a:off x="496732" y="1254086"/>
            <a:ext cx="6014608" cy="4044707"/>
          </a:xfrm>
          <a:prstGeom prst="rect">
            <a:avLst/>
          </a:prstGeom>
          <a:ln w="12700">
            <a:miter lim="400000"/>
          </a:ln>
        </p:spPr>
      </p:pic>
      <p:sp>
        <p:nvSpPr>
          <p:cNvPr id="397" name="Query: “Theresa May’s resignation speech”"/>
          <p:cNvSpPr txBox="1"/>
          <p:nvPr/>
        </p:nvSpPr>
        <p:spPr>
          <a:xfrm>
            <a:off x="831416" y="5498707"/>
            <a:ext cx="5345240" cy="379912"/>
          </a:xfrm>
          <a:prstGeom prst="rect">
            <a:avLst/>
          </a:prstGeom>
          <a:ln w="12700">
            <a:miter lim="400000"/>
          </a:ln>
          <a:extLst>
            <a:ext uri="{C572A759-6A51-4108-AA02-DFA0A04FC94B}">
              <ma14:wrappingTextBoxFlag xmlns:ma14="http://schemas.microsoft.com/office/mac/drawingml/2011/main" val="1"/>
            </a:ext>
          </a:extLst>
        </p:spPr>
        <p:txBody>
          <a:bodyPr lIns="35719" tIns="35719" rIns="35719" bIns="35719" anchor="ctr">
            <a:spAutoFit/>
          </a:bodyPr>
          <a:lstStyle/>
          <a:p>
            <a:pPr>
              <a:spcBef>
                <a:spcPts val="2950"/>
              </a:spcBef>
              <a:defRPr sz="4000" b="0">
                <a:latin typeface="American Typewriter Semibold"/>
                <a:ea typeface="American Typewriter Semibold"/>
                <a:cs typeface="American Typewriter Semibold"/>
                <a:sym typeface="American Typewriter Semibold"/>
              </a:defRPr>
            </a:pPr>
            <a:r>
              <a:rPr sz="2000" b="1">
                <a:latin typeface="American Typewriter"/>
                <a:ea typeface="American Typewriter"/>
                <a:cs typeface="American Typewriter"/>
                <a:sym typeface="American Typewriter"/>
              </a:rPr>
              <a:t>Query</a:t>
            </a:r>
            <a:r>
              <a:rPr sz="2000"/>
              <a:t>: “Theresa May’s resignation speech”</a:t>
            </a:r>
          </a:p>
        </p:txBody>
      </p:sp>
      <p:sp>
        <p:nvSpPr>
          <p:cNvPr id="398" name="Infer users’ interests"/>
          <p:cNvSpPr txBox="1"/>
          <p:nvPr/>
        </p:nvSpPr>
        <p:spPr>
          <a:xfrm>
            <a:off x="7281569" y="3169795"/>
            <a:ext cx="4075461" cy="518412"/>
          </a:xfrm>
          <a:prstGeom prst="rect">
            <a:avLst/>
          </a:prstGeom>
          <a:ln w="12700">
            <a:miter lim="400000"/>
          </a:ln>
          <a:extLst>
            <a:ext uri="{C572A759-6A51-4108-AA02-DFA0A04FC94B}">
              <ma14:wrappingTextBoxFlag xmlns:ma14="http://schemas.microsoft.com/office/mac/drawingml/2011/main" val="1"/>
            </a:ext>
          </a:extLst>
        </p:spPr>
        <p:txBody>
          <a:bodyPr lIns="35719" tIns="35719" rIns="35719" bIns="35719" anchor="ctr">
            <a:spAutoFit/>
          </a:bodyPr>
          <a:lstStyle>
            <a:lvl1pPr>
              <a:defRPr sz="5800">
                <a:latin typeface="American Typewriter"/>
                <a:ea typeface="American Typewriter"/>
                <a:cs typeface="American Typewriter"/>
                <a:sym typeface="American Typewriter"/>
              </a:defRPr>
            </a:lvl1pPr>
          </a:lstStyle>
          <a:p>
            <a:r>
              <a:rPr sz="2800" b="1" dirty="0">
                <a:latin typeface="+mn-lt"/>
              </a:rPr>
              <a:t>Infer users’ interests </a:t>
            </a:r>
          </a:p>
        </p:txBody>
      </p:sp>
      <p:sp>
        <p:nvSpPr>
          <p:cNvPr id="15" name="Title 1">
            <a:extLst>
              <a:ext uri="{FF2B5EF4-FFF2-40B4-BE49-F238E27FC236}">
                <a16:creationId xmlns:a16="http://schemas.microsoft.com/office/drawing/2014/main" xmlns="" id="{8DD2F8AA-94F4-154C-B586-DB78B846DC47}"/>
              </a:ext>
            </a:extLst>
          </p:cNvPr>
          <p:cNvSpPr>
            <a:spLocks noGrp="1"/>
          </p:cNvSpPr>
          <p:nvPr>
            <p:ph type="title"/>
          </p:nvPr>
        </p:nvSpPr>
        <p:spPr>
          <a:xfrm>
            <a:off x="838200" y="365125"/>
            <a:ext cx="10515600" cy="1325563"/>
          </a:xfrm>
        </p:spPr>
        <p:txBody>
          <a:bodyPr>
            <a:normAutofit/>
          </a:bodyPr>
          <a:lstStyle/>
          <a:p>
            <a:r>
              <a:rPr lang="en-US" sz="4000" b="1" spc="-253" dirty="0">
                <a:solidFill>
                  <a:srgbClr val="C00000"/>
                </a:solidFill>
                <a:latin typeface="+mj-lt"/>
              </a:rPr>
              <a:t>What are users interested in?</a:t>
            </a:r>
            <a:endParaRPr lang="en-US" sz="2700" b="1" dirty="0">
              <a:solidFill>
                <a:schemeClr val="tx2">
                  <a:lumMod val="60000"/>
                  <a:lumOff val="40000"/>
                </a:schemeClr>
              </a:solidFill>
              <a:latin typeface="+mj-lt"/>
            </a:endParaRPr>
          </a:p>
        </p:txBody>
      </p:sp>
      <p:sp>
        <p:nvSpPr>
          <p:cNvPr id="2" name="Slide Number Placeholder 1">
            <a:extLst>
              <a:ext uri="{FF2B5EF4-FFF2-40B4-BE49-F238E27FC236}">
                <a16:creationId xmlns:a16="http://schemas.microsoft.com/office/drawing/2014/main" xmlns="" id="{196C2E17-4719-B343-B52D-CF5BAA1D9084}"/>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C15419E-54D6-8648-ABFB-BEF58E3E877E}" type="slidenum">
              <a:rPr lang="en-US" smtClean="0"/>
              <a:pPr/>
              <a:t>216</a:t>
            </a:fld>
            <a:endParaRPr lang="en-US" dirty="0"/>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9" name="uag.pdf" descr="uag.pdf"/>
          <p:cNvPicPr>
            <a:picLocks noChangeAspect="1"/>
          </p:cNvPicPr>
          <p:nvPr/>
        </p:nvPicPr>
        <p:blipFill>
          <a:blip r:embed="rId2"/>
          <a:stretch>
            <a:fillRect/>
          </a:stretch>
        </p:blipFill>
        <p:spPr>
          <a:xfrm>
            <a:off x="228632" y="2452079"/>
            <a:ext cx="11734736" cy="3653031"/>
          </a:xfrm>
          <a:prstGeom prst="rect">
            <a:avLst/>
          </a:prstGeom>
          <a:ln w="12700">
            <a:miter lim="400000"/>
          </a:ln>
        </p:spPr>
      </p:pic>
      <p:sp>
        <p:nvSpPr>
          <p:cNvPr id="480" name="Create a web-scale ontology to represent user interests and document topics."/>
          <p:cNvSpPr txBox="1"/>
          <p:nvPr/>
        </p:nvSpPr>
        <p:spPr>
          <a:xfrm>
            <a:off x="2173137" y="1269115"/>
            <a:ext cx="7845727" cy="933910"/>
          </a:xfrm>
          <a:prstGeom prst="rect">
            <a:avLst/>
          </a:prstGeom>
          <a:ln w="12700">
            <a:miter lim="400000"/>
          </a:ln>
          <a:extLst>
            <a:ext uri="{C572A759-6A51-4108-AA02-DFA0A04FC94B}">
              <ma14:wrappingTextBoxFlag xmlns:ma14="http://schemas.microsoft.com/office/mac/drawingml/2011/main" val="1"/>
            </a:ext>
          </a:extLst>
        </p:spPr>
        <p:txBody>
          <a:bodyPr lIns="35719" tIns="35719" rIns="35719" bIns="35719" anchor="ctr">
            <a:spAutoFit/>
          </a:bodyPr>
          <a:lstStyle>
            <a:lvl1pPr>
              <a:defRPr sz="5000">
                <a:latin typeface="American Typewriter"/>
                <a:ea typeface="American Typewriter"/>
                <a:cs typeface="American Typewriter"/>
                <a:sym typeface="American Typewriter"/>
              </a:defRPr>
            </a:lvl1pPr>
          </a:lstStyle>
          <a:p>
            <a:r>
              <a:rPr sz="2800" b="1" dirty="0">
                <a:latin typeface="+mn-lt"/>
              </a:rPr>
              <a:t>Create a web-scale ontology to represent user interests and document topics.</a:t>
            </a:r>
          </a:p>
        </p:txBody>
      </p:sp>
      <p:sp>
        <p:nvSpPr>
          <p:cNvPr id="481" name="Text"/>
          <p:cNvSpPr txBox="1"/>
          <p:nvPr/>
        </p:nvSpPr>
        <p:spPr>
          <a:xfrm>
            <a:off x="2620187" y="6189722"/>
            <a:ext cx="97784" cy="210635"/>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lgn="l">
              <a:defRPr u="sng">
                <a:solidFill>
                  <a:schemeClr val="accent1">
                    <a:lumOff val="-13575"/>
                  </a:schemeClr>
                </a:solidFill>
                <a:hlinkClick r:id="" action="ppaction://noaction"/>
              </a:defRPr>
            </a:lvl1pPr>
          </a:lstStyle>
          <a:p>
            <a:pPr>
              <a:defRPr u="none"/>
            </a:pPr>
            <a:r>
              <a:rPr sz="900"/>
              <a:t> </a:t>
            </a:r>
          </a:p>
        </p:txBody>
      </p:sp>
      <p:sp>
        <p:nvSpPr>
          <p:cNvPr id="483" name="Liu et al., GIANT: Scalable Creation of a Web-scale Ontology, SIGMOD’20"/>
          <p:cNvSpPr txBox="1"/>
          <p:nvPr/>
        </p:nvSpPr>
        <p:spPr>
          <a:xfrm>
            <a:off x="1131393" y="6466998"/>
            <a:ext cx="6926513" cy="349135"/>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r>
              <a:rPr dirty="0"/>
              <a:t>Liu et al., </a:t>
            </a:r>
            <a:r>
              <a:rPr b="1" dirty="0"/>
              <a:t>GIANT: Scalable Creation of a Web-scale Ontology</a:t>
            </a:r>
            <a:r>
              <a:rPr dirty="0"/>
              <a:t>, SIGMOD’20</a:t>
            </a:r>
          </a:p>
        </p:txBody>
      </p:sp>
      <p:sp>
        <p:nvSpPr>
          <p:cNvPr id="484" name="156"/>
          <p:cNvSpPr txBox="1">
            <a:spLocks noGrp="1"/>
          </p:cNvSpPr>
          <p:nvPr>
            <p:ph type="sldNum" sz="quarter" idx="12"/>
          </p:nvPr>
        </p:nvSpPr>
        <p:spPr>
          <a:xfrm>
            <a:off x="8610600" y="6356350"/>
            <a:ext cx="2743200" cy="365125"/>
          </a:xfrm>
          <a:prstGeom prst="rect">
            <a:avLst/>
          </a:prstGeom>
          <a:extLst>
            <a:ext uri="{C572A759-6A51-4108-AA02-DFA0A04FC94B}">
              <ma14:wrappingTextBoxFlag xmlns:ma14="http://schemas.microsoft.com/office/mac/drawingml/2011/main" val="1"/>
            </a:ext>
          </a:extLst>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C15419E-54D6-8648-ABFB-BEF58E3E877E}" type="slidenum">
              <a:rPr lang="en-US" smtClean="0"/>
              <a:pPr/>
              <a:t>217</a:t>
            </a:fld>
            <a:endParaRPr sz="1200" dirty="0">
              <a:solidFill>
                <a:schemeClr val="bg1">
                  <a:lumMod val="50000"/>
                </a:schemeClr>
              </a:solidFill>
            </a:endParaRPr>
          </a:p>
        </p:txBody>
      </p:sp>
      <p:sp>
        <p:nvSpPr>
          <p:cNvPr id="12" name="Title 1">
            <a:extLst>
              <a:ext uri="{FF2B5EF4-FFF2-40B4-BE49-F238E27FC236}">
                <a16:creationId xmlns:a16="http://schemas.microsoft.com/office/drawing/2014/main" xmlns="" id="{29DF111F-AD9C-E145-A832-9B7F8455F692}"/>
              </a:ext>
            </a:extLst>
          </p:cNvPr>
          <p:cNvSpPr>
            <a:spLocks noGrp="1"/>
          </p:cNvSpPr>
          <p:nvPr>
            <p:ph type="title"/>
          </p:nvPr>
        </p:nvSpPr>
        <p:spPr>
          <a:xfrm>
            <a:off x="838200" y="365125"/>
            <a:ext cx="10515600" cy="1325563"/>
          </a:xfrm>
        </p:spPr>
        <p:txBody>
          <a:bodyPr>
            <a:normAutofit/>
          </a:bodyPr>
          <a:lstStyle/>
          <a:p>
            <a:r>
              <a:rPr lang="en-US" sz="4000" b="1" spc="-253" dirty="0">
                <a:solidFill>
                  <a:srgbClr val="C00000"/>
                </a:solidFill>
                <a:latin typeface="+mj-lt"/>
              </a:rPr>
              <a:t>Attention Ontology</a:t>
            </a:r>
            <a:endParaRPr lang="en-US" sz="2700" b="1" dirty="0">
              <a:solidFill>
                <a:schemeClr val="tx2">
                  <a:lumMod val="60000"/>
                  <a:lumOff val="40000"/>
                </a:schemeClr>
              </a:solidFill>
              <a:latin typeface="+mj-lt"/>
            </a:endParaRP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8" name="A3.pdf" descr="A3.pdf"/>
          <p:cNvPicPr>
            <a:picLocks noChangeAspect="1"/>
          </p:cNvPicPr>
          <p:nvPr/>
        </p:nvPicPr>
        <p:blipFill>
          <a:blip r:embed="rId2"/>
          <a:stretch>
            <a:fillRect/>
          </a:stretch>
        </p:blipFill>
        <p:spPr>
          <a:xfrm>
            <a:off x="2365883" y="920356"/>
            <a:ext cx="7460234" cy="5504102"/>
          </a:xfrm>
          <a:prstGeom prst="rect">
            <a:avLst/>
          </a:prstGeom>
          <a:ln w="12700">
            <a:miter lim="400000"/>
          </a:ln>
        </p:spPr>
      </p:pic>
      <p:sp>
        <p:nvSpPr>
          <p:cNvPr id="491" name="156"/>
          <p:cNvSpPr txBox="1">
            <a:spLocks noGrp="1"/>
          </p:cNvSpPr>
          <p:nvPr>
            <p:ph type="sldNum" sz="quarter" idx="12"/>
          </p:nvPr>
        </p:nvSpPr>
        <p:spPr>
          <a:xfrm>
            <a:off x="8610600" y="6356350"/>
            <a:ext cx="2743200" cy="365125"/>
          </a:xfrm>
          <a:prstGeom prst="rect">
            <a:avLst/>
          </a:prstGeom>
          <a:extLst>
            <a:ext uri="{C572A759-6A51-4108-AA02-DFA0A04FC94B}">
              <ma14:wrappingTextBoxFlag xmlns:ma14="http://schemas.microsoft.com/office/mac/drawingml/2011/main" val="1"/>
            </a:ext>
          </a:extLst>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C15419E-54D6-8648-ABFB-BEF58E3E877E}" type="slidenum">
              <a:rPr lang="en-US" smtClean="0"/>
              <a:pPr/>
              <a:t>218</a:t>
            </a:fld>
            <a:endParaRPr sz="1200" dirty="0">
              <a:solidFill>
                <a:schemeClr val="bg1">
                  <a:lumMod val="50000"/>
                </a:schemeClr>
              </a:solidFill>
            </a:endParaRPr>
          </a:p>
        </p:txBody>
      </p:sp>
      <p:sp>
        <p:nvSpPr>
          <p:cNvPr id="8" name="Liu et al., GIANT: Scalable Creation of a Web-scale Ontology, SIGMOD’20">
            <a:extLst>
              <a:ext uri="{FF2B5EF4-FFF2-40B4-BE49-F238E27FC236}">
                <a16:creationId xmlns:a16="http://schemas.microsoft.com/office/drawing/2014/main" xmlns="" id="{65EC78A5-BE6E-4C4A-8D2D-138C59772CB3}"/>
              </a:ext>
            </a:extLst>
          </p:cNvPr>
          <p:cNvSpPr txBox="1"/>
          <p:nvPr/>
        </p:nvSpPr>
        <p:spPr>
          <a:xfrm>
            <a:off x="1131393" y="6466998"/>
            <a:ext cx="6926513" cy="349135"/>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r>
              <a:rPr dirty="0"/>
              <a:t>Liu et al., </a:t>
            </a:r>
            <a:r>
              <a:rPr b="1" dirty="0"/>
              <a:t>GIANT: Scalable Creation of a Web-scale Ontology</a:t>
            </a:r>
            <a:r>
              <a:rPr dirty="0"/>
              <a:t>, SIGMOD’20</a:t>
            </a:r>
          </a:p>
        </p:txBody>
      </p:sp>
      <p:sp>
        <p:nvSpPr>
          <p:cNvPr id="11" name="Title 1">
            <a:extLst>
              <a:ext uri="{FF2B5EF4-FFF2-40B4-BE49-F238E27FC236}">
                <a16:creationId xmlns:a16="http://schemas.microsoft.com/office/drawing/2014/main" xmlns="" id="{CD45A362-7CD8-BE40-8EB5-897BF5DC2CCC}"/>
              </a:ext>
            </a:extLst>
          </p:cNvPr>
          <p:cNvSpPr>
            <a:spLocks noGrp="1"/>
          </p:cNvSpPr>
          <p:nvPr>
            <p:ph type="title"/>
          </p:nvPr>
        </p:nvSpPr>
        <p:spPr>
          <a:xfrm>
            <a:off x="838200" y="365125"/>
            <a:ext cx="10515600" cy="1325563"/>
          </a:xfrm>
        </p:spPr>
        <p:txBody>
          <a:bodyPr>
            <a:normAutofit/>
          </a:bodyPr>
          <a:lstStyle/>
          <a:p>
            <a:r>
              <a:rPr lang="en-US" sz="4000" b="1" spc="-253" dirty="0">
                <a:solidFill>
                  <a:srgbClr val="C00000"/>
                </a:solidFill>
                <a:latin typeface="+mj-lt"/>
              </a:rPr>
              <a:t>GIANT System</a:t>
            </a:r>
            <a:endParaRPr lang="en-US" sz="2700" b="1" dirty="0">
              <a:solidFill>
                <a:schemeClr val="tx2">
                  <a:lumMod val="60000"/>
                  <a:lumOff val="40000"/>
                </a:schemeClr>
              </a:solidFill>
              <a:latin typeface="+mj-lt"/>
            </a:endParaRP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5" name="NodeExtraction.pdf" descr="NodeExtraction.pdf"/>
          <p:cNvPicPr>
            <a:picLocks noChangeAspect="1"/>
          </p:cNvPicPr>
          <p:nvPr/>
        </p:nvPicPr>
        <p:blipFill>
          <a:blip r:embed="rId2"/>
          <a:stretch>
            <a:fillRect/>
          </a:stretch>
        </p:blipFill>
        <p:spPr>
          <a:xfrm>
            <a:off x="838200" y="1343278"/>
            <a:ext cx="7515094" cy="4841740"/>
          </a:xfrm>
          <a:prstGeom prst="rect">
            <a:avLst/>
          </a:prstGeom>
          <a:ln w="12700">
            <a:miter lim="400000"/>
          </a:ln>
        </p:spPr>
      </p:pic>
      <p:sp>
        <p:nvSpPr>
          <p:cNvPr id="496" name="Query-Title Interaction Graph"/>
          <p:cNvSpPr txBox="1"/>
          <p:nvPr/>
        </p:nvSpPr>
        <p:spPr>
          <a:xfrm>
            <a:off x="1131393" y="6011373"/>
            <a:ext cx="2365616" cy="287579"/>
          </a:xfrm>
          <a:prstGeom prst="rect">
            <a:avLst/>
          </a:prstGeom>
          <a:ln w="12700">
            <a:miter lim="400000"/>
          </a:ln>
          <a:extLst>
            <a:ext uri="{C572A759-6A51-4108-AA02-DFA0A04FC94B}">
              <ma14:wrappingTextBoxFlag xmlns:ma14="http://schemas.microsoft.com/office/mac/drawingml/2011/main" val="1"/>
            </a:ext>
          </a:extLst>
        </p:spPr>
        <p:txBody>
          <a:bodyPr wrap="square" lIns="35719" tIns="35719" rIns="35719" bIns="35719" anchor="ctr">
            <a:spAutoFit/>
          </a:bodyPr>
          <a:lstStyle>
            <a:lvl1pPr algn="l">
              <a:defRPr>
                <a:solidFill>
                  <a:schemeClr val="accent5">
                    <a:lumOff val="-29866"/>
                  </a:schemeClr>
                </a:solidFill>
              </a:defRPr>
            </a:lvl1pPr>
          </a:lstStyle>
          <a:p>
            <a:r>
              <a:rPr sz="1400" b="1" dirty="0">
                <a:solidFill>
                  <a:srgbClr val="C00000"/>
                </a:solidFill>
              </a:rPr>
              <a:t>Query-Title Interaction Graph</a:t>
            </a:r>
          </a:p>
        </p:txBody>
      </p:sp>
      <p:sp>
        <p:nvSpPr>
          <p:cNvPr id="502" name="156"/>
          <p:cNvSpPr txBox="1">
            <a:spLocks noGrp="1"/>
          </p:cNvSpPr>
          <p:nvPr>
            <p:ph type="sldNum" sz="quarter" idx="12"/>
          </p:nvPr>
        </p:nvSpPr>
        <p:spPr>
          <a:xfrm>
            <a:off x="8610600" y="6356350"/>
            <a:ext cx="2743200" cy="365125"/>
          </a:xfrm>
          <a:prstGeom prst="rect">
            <a:avLst/>
          </a:prstGeom>
          <a:extLst>
            <a:ext uri="{C572A759-6A51-4108-AA02-DFA0A04FC94B}">
              <ma14:wrappingTextBoxFlag xmlns:ma14="http://schemas.microsoft.com/office/mac/drawingml/2011/main" val="1"/>
            </a:ext>
          </a:extLst>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C15419E-54D6-8648-ABFB-BEF58E3E877E}" type="slidenum">
              <a:rPr lang="en-US" smtClean="0"/>
              <a:pPr/>
              <a:t>219</a:t>
            </a:fld>
            <a:endParaRPr sz="1200" dirty="0">
              <a:solidFill>
                <a:schemeClr val="bg1">
                  <a:lumMod val="50000"/>
                </a:schemeClr>
              </a:solidFill>
            </a:endParaRPr>
          </a:p>
        </p:txBody>
      </p:sp>
      <p:sp>
        <p:nvSpPr>
          <p:cNvPr id="12" name="Liu et al., GIANT: Scalable Creation of a Web-scale Ontology, SIGMOD’20">
            <a:extLst>
              <a:ext uri="{FF2B5EF4-FFF2-40B4-BE49-F238E27FC236}">
                <a16:creationId xmlns:a16="http://schemas.microsoft.com/office/drawing/2014/main" xmlns="" id="{888D7702-23A9-9C40-8A76-2417EE3B7C08}"/>
              </a:ext>
            </a:extLst>
          </p:cNvPr>
          <p:cNvSpPr txBox="1"/>
          <p:nvPr/>
        </p:nvSpPr>
        <p:spPr>
          <a:xfrm>
            <a:off x="838200" y="6450459"/>
            <a:ext cx="6926513" cy="349135"/>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r>
              <a:rPr dirty="0"/>
              <a:t>Liu et al., </a:t>
            </a:r>
            <a:r>
              <a:rPr b="1" dirty="0"/>
              <a:t>GIANT: Scalable Creation of a Web-scale Ontology</a:t>
            </a:r>
            <a:r>
              <a:rPr dirty="0"/>
              <a:t>, SIGMOD’20</a:t>
            </a:r>
          </a:p>
        </p:txBody>
      </p:sp>
      <p:sp>
        <p:nvSpPr>
          <p:cNvPr id="15" name="Title 1">
            <a:extLst>
              <a:ext uri="{FF2B5EF4-FFF2-40B4-BE49-F238E27FC236}">
                <a16:creationId xmlns:a16="http://schemas.microsoft.com/office/drawing/2014/main" xmlns="" id="{660CA009-D592-5847-B16E-24EE2755FC64}"/>
              </a:ext>
            </a:extLst>
          </p:cNvPr>
          <p:cNvSpPr>
            <a:spLocks noGrp="1"/>
          </p:cNvSpPr>
          <p:nvPr>
            <p:ph type="title"/>
          </p:nvPr>
        </p:nvSpPr>
        <p:spPr>
          <a:xfrm>
            <a:off x="838200" y="365125"/>
            <a:ext cx="10515600" cy="1325563"/>
          </a:xfrm>
        </p:spPr>
        <p:txBody>
          <a:bodyPr>
            <a:normAutofit/>
          </a:bodyPr>
          <a:lstStyle/>
          <a:p>
            <a:r>
              <a:rPr lang="en-US" sz="4000" b="1" spc="-253" dirty="0">
                <a:solidFill>
                  <a:srgbClr val="C00000"/>
                </a:solidFill>
                <a:latin typeface="+mj-lt"/>
              </a:rPr>
              <a:t>Heterogeneous Phrase Mining</a:t>
            </a:r>
            <a:endParaRPr lang="en-US" sz="2700" b="1" dirty="0">
              <a:solidFill>
                <a:schemeClr val="tx2">
                  <a:lumMod val="60000"/>
                  <a:lumOff val="40000"/>
                </a:schemeClr>
              </a:solidFill>
              <a:latin typeface="+mj-lt"/>
            </a:endParaRPr>
          </a:p>
        </p:txBody>
      </p:sp>
      <p:sp>
        <p:nvSpPr>
          <p:cNvPr id="11" name="Patterns: graph structure Show up multiple times: node feature NER/Part-of-Speech tags: node feature Continuous chunk: : seq edge Syntactic dependency: syntactic edge">
            <a:extLst>
              <a:ext uri="{FF2B5EF4-FFF2-40B4-BE49-F238E27FC236}">
                <a16:creationId xmlns:a16="http://schemas.microsoft.com/office/drawing/2014/main" xmlns="" id="{A939D526-9B7B-A14D-83F1-694067331F7F}"/>
              </a:ext>
            </a:extLst>
          </p:cNvPr>
          <p:cNvSpPr txBox="1"/>
          <p:nvPr/>
        </p:nvSpPr>
        <p:spPr>
          <a:xfrm>
            <a:off x="8175320" y="3112527"/>
            <a:ext cx="3847348" cy="1303242"/>
          </a:xfrm>
          <a:prstGeom prst="rect">
            <a:avLst/>
          </a:prstGeom>
          <a:ln w="12700">
            <a:miter lim="400000"/>
          </a:ln>
          <a:extLst>
            <a:ext uri="{C572A759-6A51-4108-AA02-DFA0A04FC94B}">
              <ma14:wrappingTextBoxFlag xmlns:ma14="http://schemas.microsoft.com/office/mac/drawingml/2011/main" val="1"/>
            </a:ext>
          </a:extLst>
        </p:spPr>
        <p:txBody>
          <a:bodyPr wrap="square" lIns="35719" tIns="35719" rIns="35719" bIns="35719" anchor="ctr">
            <a:spAutoFit/>
          </a:bodyPr>
          <a:lstStyle/>
          <a:p>
            <a:pPr>
              <a:spcBef>
                <a:spcPts val="2950"/>
              </a:spcBef>
              <a:defRPr sz="4000" b="0">
                <a:solidFill>
                  <a:schemeClr val="accent5">
                    <a:lumOff val="-29866"/>
                  </a:schemeClr>
                </a:solidFill>
                <a:latin typeface="American Typewriter Semibold"/>
                <a:ea typeface="American Typewriter Semibold"/>
                <a:cs typeface="American Typewriter Semibold"/>
                <a:sym typeface="American Typewriter Semibold"/>
              </a:defRPr>
            </a:pPr>
            <a:r>
              <a:rPr sz="1600" dirty="0">
                <a:solidFill>
                  <a:srgbClr val="C00000"/>
                </a:solidFill>
              </a:rPr>
              <a:t>Patterns: </a:t>
            </a:r>
            <a:r>
              <a:rPr sz="1600" dirty="0">
                <a:solidFill>
                  <a:srgbClr val="000000"/>
                </a:solidFill>
              </a:rPr>
              <a:t>graph structure</a:t>
            </a:r>
            <a:r>
              <a:rPr sz="1600" dirty="0"/>
              <a:t/>
            </a:r>
            <a:br>
              <a:rPr sz="1600" dirty="0"/>
            </a:br>
            <a:r>
              <a:rPr sz="1600" dirty="0">
                <a:solidFill>
                  <a:srgbClr val="C00000"/>
                </a:solidFill>
              </a:rPr>
              <a:t>Show up multiple times: </a:t>
            </a:r>
            <a:r>
              <a:rPr sz="1600" dirty="0">
                <a:solidFill>
                  <a:srgbClr val="000000"/>
                </a:solidFill>
              </a:rPr>
              <a:t>node feature</a:t>
            </a:r>
            <a:r>
              <a:rPr sz="1600" dirty="0"/>
              <a:t/>
            </a:r>
            <a:br>
              <a:rPr sz="1600" dirty="0"/>
            </a:br>
            <a:r>
              <a:rPr sz="1600" dirty="0">
                <a:solidFill>
                  <a:srgbClr val="C00000"/>
                </a:solidFill>
              </a:rPr>
              <a:t>NER/Part-of-Speech tags: </a:t>
            </a:r>
            <a:r>
              <a:rPr sz="1600" dirty="0">
                <a:solidFill>
                  <a:srgbClr val="000000"/>
                </a:solidFill>
              </a:rPr>
              <a:t>node feature</a:t>
            </a:r>
            <a:r>
              <a:rPr sz="1600" dirty="0"/>
              <a:t/>
            </a:r>
            <a:br>
              <a:rPr sz="1600" dirty="0"/>
            </a:br>
            <a:r>
              <a:rPr sz="1600" dirty="0">
                <a:solidFill>
                  <a:srgbClr val="C00000"/>
                </a:solidFill>
              </a:rPr>
              <a:t>Continuous chunk: </a:t>
            </a:r>
            <a:r>
              <a:rPr sz="1600" dirty="0">
                <a:solidFill>
                  <a:srgbClr val="000000"/>
                </a:solidFill>
              </a:rPr>
              <a:t>seq edge</a:t>
            </a:r>
            <a:br>
              <a:rPr sz="1600" dirty="0">
                <a:solidFill>
                  <a:srgbClr val="000000"/>
                </a:solidFill>
              </a:rPr>
            </a:br>
            <a:r>
              <a:rPr sz="1600" dirty="0">
                <a:solidFill>
                  <a:srgbClr val="C00000"/>
                </a:solidFill>
              </a:rPr>
              <a:t>Syntactic dependency: </a:t>
            </a:r>
            <a:r>
              <a:rPr sz="1600" dirty="0">
                <a:solidFill>
                  <a:srgbClr val="000000"/>
                </a:solidFill>
              </a:rPr>
              <a:t>syntactic edge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1CD20A-D9F9-1E4A-8B57-C05F84C0C921}"/>
              </a:ext>
            </a:extLst>
          </p:cNvPr>
          <p:cNvSpPr>
            <a:spLocks noGrp="1"/>
          </p:cNvSpPr>
          <p:nvPr>
            <p:ph type="title"/>
          </p:nvPr>
        </p:nvSpPr>
        <p:spPr/>
        <p:txBody>
          <a:bodyPr/>
          <a:lstStyle/>
          <a:p>
            <a:r>
              <a:rPr lang="en-US" b="1" spc="60" dirty="0">
                <a:solidFill>
                  <a:srgbClr val="C00000"/>
                </a:solidFill>
              </a:rPr>
              <a:t>GNN </a:t>
            </a:r>
            <a:r>
              <a:rPr lang="en-US" b="1" spc="-80" dirty="0">
                <a:solidFill>
                  <a:srgbClr val="C00000"/>
                </a:solidFill>
              </a:rPr>
              <a:t>Model: Quick Summary</a:t>
            </a:r>
            <a:endParaRPr lang="en-US" dirty="0"/>
          </a:p>
        </p:txBody>
      </p:sp>
      <p:sp>
        <p:nvSpPr>
          <p:cNvPr id="3" name="Content Placeholder 2">
            <a:extLst>
              <a:ext uri="{FF2B5EF4-FFF2-40B4-BE49-F238E27FC236}">
                <a16:creationId xmlns:a16="http://schemas.microsoft.com/office/drawing/2014/main" xmlns="" id="{7D179895-4EF9-4947-A689-5E8EF67DCA9C}"/>
              </a:ext>
            </a:extLst>
          </p:cNvPr>
          <p:cNvSpPr>
            <a:spLocks noGrp="1"/>
          </p:cNvSpPr>
          <p:nvPr>
            <p:ph idx="1"/>
          </p:nvPr>
        </p:nvSpPr>
        <p:spPr>
          <a:xfrm>
            <a:off x="647272" y="1825625"/>
            <a:ext cx="11251651" cy="4667250"/>
          </a:xfrm>
        </p:spPr>
        <p:txBody>
          <a:bodyPr>
            <a:normAutofit/>
          </a:bodyPr>
          <a:lstStyle/>
          <a:p>
            <a:pPr marL="474132" marR="565559" indent="-457200">
              <a:lnSpc>
                <a:spcPts val="3067"/>
              </a:lnSpc>
              <a:spcBef>
                <a:spcPts val="880"/>
              </a:spcBef>
              <a:buClr>
                <a:schemeClr val="tx1"/>
              </a:buClr>
              <a:tabLst>
                <a:tab pos="473275" algn="l"/>
                <a:tab pos="474121" algn="l"/>
              </a:tabLst>
            </a:pPr>
            <a:r>
              <a:rPr lang="en-US" sz="3200" spc="-107" dirty="0">
                <a:solidFill>
                  <a:srgbClr val="FF0000"/>
                </a:solidFill>
                <a:cs typeface="Arial"/>
              </a:rPr>
              <a:t>Key idea</a:t>
            </a:r>
            <a:r>
              <a:rPr lang="en-US" sz="3200" spc="-107" dirty="0">
                <a:solidFill>
                  <a:srgbClr val="0000FF"/>
                </a:solidFill>
                <a:cs typeface="Arial"/>
              </a:rPr>
              <a:t>: generate node embeddings by aggregating neighborhood information.  </a:t>
            </a:r>
          </a:p>
          <a:p>
            <a:pPr marL="1007508" marR="6773" lvl="1" indent="-380990">
              <a:lnSpc>
                <a:spcPts val="3453"/>
              </a:lnSpc>
              <a:spcBef>
                <a:spcPts val="907"/>
              </a:spcBef>
              <a:buClr>
                <a:schemeClr val="tx1"/>
              </a:buClr>
              <a:buSzPct val="102127"/>
              <a:buFont typeface="Wingdings"/>
              <a:buChar char=""/>
              <a:tabLst>
                <a:tab pos="1006661" algn="l"/>
                <a:tab pos="1007508" algn="l"/>
              </a:tabLst>
            </a:pPr>
            <a:r>
              <a:rPr lang="en-US" sz="2800" spc="-20" dirty="0">
                <a:solidFill>
                  <a:srgbClr val="002060"/>
                </a:solidFill>
                <a:cs typeface="Arial"/>
              </a:rPr>
              <a:t>Allows for parameter sharing in the encoder</a:t>
            </a:r>
          </a:p>
          <a:p>
            <a:pPr marL="1007508" marR="6773" lvl="1" indent="-380990">
              <a:lnSpc>
                <a:spcPts val="3453"/>
              </a:lnSpc>
              <a:spcBef>
                <a:spcPts val="907"/>
              </a:spcBef>
              <a:buClr>
                <a:schemeClr val="tx1"/>
              </a:buClr>
              <a:buSzPct val="102127"/>
              <a:buFont typeface="Wingdings"/>
              <a:buChar char=""/>
              <a:tabLst>
                <a:tab pos="1006661" algn="l"/>
                <a:tab pos="1007508" algn="l"/>
              </a:tabLst>
            </a:pPr>
            <a:r>
              <a:rPr lang="en-US" sz="2800" spc="-20" dirty="0">
                <a:solidFill>
                  <a:srgbClr val="002060"/>
                </a:solidFill>
                <a:cs typeface="Arial"/>
              </a:rPr>
              <a:t>Allows for inductive learning</a:t>
            </a:r>
          </a:p>
        </p:txBody>
      </p:sp>
      <p:sp>
        <p:nvSpPr>
          <p:cNvPr id="4" name="Slide Number Placeholder 3">
            <a:extLst>
              <a:ext uri="{FF2B5EF4-FFF2-40B4-BE49-F238E27FC236}">
                <a16:creationId xmlns:a16="http://schemas.microsoft.com/office/drawing/2014/main" xmlns="" id="{8D9D8DD3-298F-614F-8977-EE463C412A85}"/>
              </a:ext>
            </a:extLst>
          </p:cNvPr>
          <p:cNvSpPr>
            <a:spLocks noGrp="1"/>
          </p:cNvSpPr>
          <p:nvPr>
            <p:ph type="sldNum" sz="quarter" idx="12"/>
          </p:nvPr>
        </p:nvSpPr>
        <p:spPr/>
        <p:txBody>
          <a:bodyPr/>
          <a:lstStyle/>
          <a:p>
            <a:fld id="{4C15419E-54D6-8648-ABFB-BEF58E3E877E}" type="slidenum">
              <a:rPr lang="en-US" smtClean="0"/>
              <a:t>22</a:t>
            </a:fld>
            <a:endParaRPr lang="en-US"/>
          </a:p>
        </p:txBody>
      </p:sp>
    </p:spTree>
    <p:extLst>
      <p:ext uri="{BB962C8B-B14F-4D97-AF65-F5344CB8AC3E}">
        <p14:creationId xmlns:p14="http://schemas.microsoft.com/office/powerpoint/2010/main" val="2910616745"/>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4" name="Image" descr="Image"/>
          <p:cNvPicPr>
            <a:picLocks noChangeAspect="1"/>
          </p:cNvPicPr>
          <p:nvPr/>
        </p:nvPicPr>
        <p:blipFill>
          <a:blip r:embed="rId2"/>
          <a:srcRect/>
          <a:stretch>
            <a:fillRect/>
          </a:stretch>
        </p:blipFill>
        <p:spPr>
          <a:xfrm>
            <a:off x="939750" y="1115821"/>
            <a:ext cx="10312500" cy="4626359"/>
          </a:xfrm>
          <a:prstGeom prst="rect">
            <a:avLst/>
          </a:prstGeom>
          <a:ln w="12700">
            <a:miter lim="400000"/>
          </a:ln>
        </p:spPr>
      </p:pic>
      <p:grpSp>
        <p:nvGrpSpPr>
          <p:cNvPr id="518" name="Group"/>
          <p:cNvGrpSpPr/>
          <p:nvPr/>
        </p:nvGrpSpPr>
        <p:grpSpPr>
          <a:xfrm>
            <a:off x="3797008" y="2380791"/>
            <a:ext cx="6636523" cy="1220102"/>
            <a:chOff x="0" y="0"/>
            <a:chExt cx="13273046" cy="2440201"/>
          </a:xfrm>
        </p:grpSpPr>
        <p:sp>
          <p:nvSpPr>
            <p:cNvPr id="515" name="Oval"/>
            <p:cNvSpPr/>
            <p:nvPr/>
          </p:nvSpPr>
          <p:spPr>
            <a:xfrm>
              <a:off x="0" y="0"/>
              <a:ext cx="2406985" cy="2440202"/>
            </a:xfrm>
            <a:prstGeom prst="ellipse">
              <a:avLst/>
            </a:prstGeom>
            <a:solidFill>
              <a:schemeClr val="accent3">
                <a:hueOff val="914337"/>
                <a:satOff val="31515"/>
                <a:lumOff val="-30790"/>
                <a:alpha val="52151"/>
              </a:schemeClr>
            </a:solidFill>
            <a:ln w="12700" cap="flat">
              <a:noFill/>
              <a:miter lim="400000"/>
            </a:ln>
            <a:effectLst/>
          </p:spPr>
          <p:txBody>
            <a:bodyPr wrap="square" lIns="35719" tIns="35719" rIns="35719" bIns="35719" numCol="1" anchor="ctr">
              <a:noAutofit/>
            </a:bodyPr>
            <a:lstStyle/>
            <a:p>
              <a:pPr>
                <a:defRPr sz="3000" b="0">
                  <a:solidFill>
                    <a:srgbClr val="FFFFFF"/>
                  </a:solidFill>
                  <a:latin typeface="+mn-lt"/>
                  <a:ea typeface="+mn-ea"/>
                  <a:cs typeface="+mn-cs"/>
                  <a:sym typeface="Helvetica Neue Medium"/>
                </a:defRPr>
              </a:pPr>
              <a:endParaRPr sz="1500"/>
            </a:p>
          </p:txBody>
        </p:sp>
        <p:sp>
          <p:nvSpPr>
            <p:cNvPr id="516" name="Oval"/>
            <p:cNvSpPr/>
            <p:nvPr/>
          </p:nvSpPr>
          <p:spPr>
            <a:xfrm>
              <a:off x="6740842" y="359979"/>
              <a:ext cx="1948178" cy="1913730"/>
            </a:xfrm>
            <a:prstGeom prst="ellipse">
              <a:avLst/>
            </a:prstGeom>
            <a:solidFill>
              <a:schemeClr val="accent3">
                <a:hueOff val="914337"/>
                <a:satOff val="31515"/>
                <a:lumOff val="-30790"/>
                <a:alpha val="52151"/>
              </a:schemeClr>
            </a:solidFill>
            <a:ln w="12700" cap="flat">
              <a:noFill/>
              <a:miter lim="400000"/>
            </a:ln>
            <a:effectLst/>
          </p:spPr>
          <p:txBody>
            <a:bodyPr wrap="square" lIns="35719" tIns="35719" rIns="35719" bIns="35719" numCol="1" anchor="ctr">
              <a:noAutofit/>
            </a:bodyPr>
            <a:lstStyle/>
            <a:p>
              <a:pPr>
                <a:defRPr sz="3000" b="0">
                  <a:solidFill>
                    <a:srgbClr val="FFFFFF"/>
                  </a:solidFill>
                  <a:latin typeface="+mn-lt"/>
                  <a:ea typeface="+mn-ea"/>
                  <a:cs typeface="+mn-cs"/>
                  <a:sym typeface="Helvetica Neue Medium"/>
                </a:defRPr>
              </a:pPr>
              <a:endParaRPr sz="1500"/>
            </a:p>
          </p:txBody>
        </p:sp>
        <p:sp>
          <p:nvSpPr>
            <p:cNvPr id="517" name="Oval"/>
            <p:cNvSpPr/>
            <p:nvPr/>
          </p:nvSpPr>
          <p:spPr>
            <a:xfrm>
              <a:off x="11324869" y="359979"/>
              <a:ext cx="1948178" cy="1913730"/>
            </a:xfrm>
            <a:prstGeom prst="ellipse">
              <a:avLst/>
            </a:prstGeom>
            <a:solidFill>
              <a:schemeClr val="accent3">
                <a:hueOff val="914337"/>
                <a:satOff val="31515"/>
                <a:lumOff val="-30790"/>
                <a:alpha val="52151"/>
              </a:schemeClr>
            </a:solidFill>
            <a:ln w="12700" cap="flat">
              <a:noFill/>
              <a:miter lim="400000"/>
            </a:ln>
            <a:effectLst/>
          </p:spPr>
          <p:txBody>
            <a:bodyPr wrap="square" lIns="35719" tIns="35719" rIns="35719" bIns="35719" numCol="1" anchor="ctr">
              <a:noAutofit/>
            </a:bodyPr>
            <a:lstStyle/>
            <a:p>
              <a:pPr>
                <a:defRPr sz="3000" b="0">
                  <a:solidFill>
                    <a:srgbClr val="FFFFFF"/>
                  </a:solidFill>
                  <a:latin typeface="+mn-lt"/>
                  <a:ea typeface="+mn-ea"/>
                  <a:cs typeface="+mn-cs"/>
                  <a:sym typeface="Helvetica Neue Medium"/>
                </a:defRPr>
              </a:pPr>
              <a:endParaRPr sz="1500"/>
            </a:p>
          </p:txBody>
        </p:sp>
      </p:grpSp>
      <p:grpSp>
        <p:nvGrpSpPr>
          <p:cNvPr id="539" name="Group"/>
          <p:cNvGrpSpPr/>
          <p:nvPr/>
        </p:nvGrpSpPr>
        <p:grpSpPr>
          <a:xfrm>
            <a:off x="1411163" y="2211182"/>
            <a:ext cx="9031611" cy="2331944"/>
            <a:chOff x="0" y="0"/>
            <a:chExt cx="18063219" cy="4663886"/>
          </a:xfrm>
        </p:grpSpPr>
        <p:sp>
          <p:nvSpPr>
            <p:cNvPr id="521" name="Shape"/>
            <p:cNvSpPr/>
            <p:nvPr/>
          </p:nvSpPr>
          <p:spPr>
            <a:xfrm>
              <a:off x="3569457" y="0"/>
              <a:ext cx="344309" cy="394577"/>
            </a:xfrm>
            <a:custGeom>
              <a:avLst/>
              <a:gdLst/>
              <a:ahLst/>
              <a:cxnLst>
                <a:cxn ang="0">
                  <a:pos x="wd2" y="hd2"/>
                </a:cxn>
                <a:cxn ang="5400000">
                  <a:pos x="wd2" y="hd2"/>
                </a:cxn>
                <a:cxn ang="10800000">
                  <a:pos x="wd2" y="hd2"/>
                </a:cxn>
                <a:cxn ang="16200000">
                  <a:pos x="wd2" y="hd2"/>
                </a:cxn>
              </a:cxnLst>
              <a:rect l="0" t="0" r="r" b="b"/>
              <a:pathLst>
                <a:path w="20953" h="21600" extrusionOk="0">
                  <a:moveTo>
                    <a:pt x="11164" y="0"/>
                  </a:moveTo>
                  <a:cubicBezTo>
                    <a:pt x="6825" y="35"/>
                    <a:pt x="2893" y="2305"/>
                    <a:pt x="1050" y="5839"/>
                  </a:cubicBezTo>
                  <a:cubicBezTo>
                    <a:pt x="-438" y="8692"/>
                    <a:pt x="-340" y="12011"/>
                    <a:pt x="1314" y="14789"/>
                  </a:cubicBezTo>
                  <a:lnTo>
                    <a:pt x="13368" y="21600"/>
                  </a:lnTo>
                  <a:cubicBezTo>
                    <a:pt x="12847" y="19908"/>
                    <a:pt x="13011" y="18104"/>
                    <a:pt x="13829" y="16510"/>
                  </a:cubicBezTo>
                  <a:cubicBezTo>
                    <a:pt x="15291" y="13662"/>
                    <a:pt x="18586" y="11937"/>
                    <a:pt x="20105" y="9116"/>
                  </a:cubicBezTo>
                  <a:cubicBezTo>
                    <a:pt x="20931" y="7581"/>
                    <a:pt x="21162" y="5840"/>
                    <a:pt x="20759" y="4173"/>
                  </a:cubicBezTo>
                  <a:lnTo>
                    <a:pt x="11164" y="0"/>
                  </a:lnTo>
                  <a:close/>
                </a:path>
              </a:pathLst>
            </a:custGeom>
            <a:solidFill>
              <a:srgbClr val="FFFFFF"/>
            </a:solidFill>
            <a:ln w="12700" cap="flat">
              <a:noFill/>
              <a:miter lim="400000"/>
            </a:ln>
            <a:effectLst/>
          </p:spPr>
          <p:txBody>
            <a:bodyPr wrap="square" lIns="35719" tIns="35719" rIns="35719" bIns="35719" numCol="1" anchor="ctr">
              <a:noAutofit/>
            </a:bodyPr>
            <a:lstStyle/>
            <a:p>
              <a:pPr>
                <a:defRPr sz="3000" b="0">
                  <a:solidFill>
                    <a:srgbClr val="FFFFFF"/>
                  </a:solidFill>
                  <a:latin typeface="+mn-lt"/>
                  <a:ea typeface="+mn-ea"/>
                  <a:cs typeface="+mn-cs"/>
                  <a:sym typeface="Helvetica Neue Medium"/>
                </a:defRPr>
              </a:pPr>
              <a:endParaRPr sz="1500"/>
            </a:p>
          </p:txBody>
        </p:sp>
        <p:sp>
          <p:nvSpPr>
            <p:cNvPr id="522" name="Shape"/>
            <p:cNvSpPr/>
            <p:nvPr/>
          </p:nvSpPr>
          <p:spPr>
            <a:xfrm>
              <a:off x="7144072" y="875086"/>
              <a:ext cx="321080" cy="395557"/>
            </a:xfrm>
            <a:custGeom>
              <a:avLst/>
              <a:gdLst/>
              <a:ahLst/>
              <a:cxnLst>
                <a:cxn ang="0">
                  <a:pos x="wd2" y="hd2"/>
                </a:cxn>
                <a:cxn ang="5400000">
                  <a:pos x="wd2" y="hd2"/>
                </a:cxn>
                <a:cxn ang="10800000">
                  <a:pos x="wd2" y="hd2"/>
                </a:cxn>
                <a:cxn ang="16200000">
                  <a:pos x="wd2" y="hd2"/>
                </a:cxn>
              </a:cxnLst>
              <a:rect l="0" t="0" r="r" b="b"/>
              <a:pathLst>
                <a:path w="19740" h="21055" extrusionOk="0">
                  <a:moveTo>
                    <a:pt x="9951" y="0"/>
                  </a:moveTo>
                  <a:lnTo>
                    <a:pt x="511" y="5134"/>
                  </a:lnTo>
                  <a:lnTo>
                    <a:pt x="0" y="14381"/>
                  </a:lnTo>
                  <a:lnTo>
                    <a:pt x="10554" y="19457"/>
                  </a:lnTo>
                  <a:cubicBezTo>
                    <a:pt x="12588" y="21600"/>
                    <a:pt x="16418" y="21586"/>
                    <a:pt x="18432" y="19429"/>
                  </a:cubicBezTo>
                  <a:cubicBezTo>
                    <a:pt x="21600" y="16037"/>
                    <a:pt x="18237" y="11873"/>
                    <a:pt x="16492" y="8064"/>
                  </a:cubicBezTo>
                  <a:cubicBezTo>
                    <a:pt x="15831" y="6620"/>
                    <a:pt x="15411" y="5102"/>
                    <a:pt x="15271" y="3553"/>
                  </a:cubicBezTo>
                  <a:lnTo>
                    <a:pt x="9951" y="0"/>
                  </a:lnTo>
                  <a:close/>
                </a:path>
              </a:pathLst>
            </a:custGeom>
            <a:solidFill>
              <a:srgbClr val="FFFFFF"/>
            </a:solidFill>
            <a:ln w="12700" cap="flat">
              <a:noFill/>
              <a:miter lim="400000"/>
            </a:ln>
            <a:effectLst/>
          </p:spPr>
          <p:txBody>
            <a:bodyPr wrap="square" lIns="35719" tIns="35719" rIns="35719" bIns="35719" numCol="1" anchor="ctr">
              <a:noAutofit/>
            </a:bodyPr>
            <a:lstStyle/>
            <a:p>
              <a:pPr>
                <a:defRPr sz="3000" b="0">
                  <a:solidFill>
                    <a:srgbClr val="FFFFFF"/>
                  </a:solidFill>
                  <a:latin typeface="+mn-lt"/>
                  <a:ea typeface="+mn-ea"/>
                  <a:cs typeface="+mn-cs"/>
                  <a:sym typeface="Helvetica Neue Medium"/>
                </a:defRPr>
              </a:pPr>
              <a:endParaRPr sz="1500"/>
            </a:p>
          </p:txBody>
        </p:sp>
        <p:sp>
          <p:nvSpPr>
            <p:cNvPr id="523" name="Shape"/>
            <p:cNvSpPr/>
            <p:nvPr/>
          </p:nvSpPr>
          <p:spPr>
            <a:xfrm>
              <a:off x="343556" y="1375064"/>
              <a:ext cx="350284" cy="378928"/>
            </a:xfrm>
            <a:custGeom>
              <a:avLst/>
              <a:gdLst/>
              <a:ahLst/>
              <a:cxnLst>
                <a:cxn ang="0">
                  <a:pos x="wd2" y="hd2"/>
                </a:cxn>
                <a:cxn ang="5400000">
                  <a:pos x="wd2" y="hd2"/>
                </a:cxn>
                <a:cxn ang="10800000">
                  <a:pos x="wd2" y="hd2"/>
                </a:cxn>
                <a:cxn ang="16200000">
                  <a:pos x="wd2" y="hd2"/>
                </a:cxn>
              </a:cxnLst>
              <a:rect l="0" t="0" r="r" b="b"/>
              <a:pathLst>
                <a:path w="20409" h="20890" extrusionOk="0">
                  <a:moveTo>
                    <a:pt x="9681" y="0"/>
                  </a:moveTo>
                  <a:lnTo>
                    <a:pt x="734" y="5317"/>
                  </a:lnTo>
                  <a:lnTo>
                    <a:pt x="1113" y="10739"/>
                  </a:lnTo>
                  <a:cubicBezTo>
                    <a:pt x="-621" y="12849"/>
                    <a:pt x="-295" y="15876"/>
                    <a:pt x="1853" y="17611"/>
                  </a:cubicBezTo>
                  <a:cubicBezTo>
                    <a:pt x="2632" y="18241"/>
                    <a:pt x="3593" y="18614"/>
                    <a:pt x="4498" y="19065"/>
                  </a:cubicBezTo>
                  <a:cubicBezTo>
                    <a:pt x="5633" y="19630"/>
                    <a:pt x="6705" y="20330"/>
                    <a:pt x="7941" y="20659"/>
                  </a:cubicBezTo>
                  <a:cubicBezTo>
                    <a:pt x="11467" y="21600"/>
                    <a:pt x="15113" y="19580"/>
                    <a:pt x="15972" y="16211"/>
                  </a:cubicBezTo>
                  <a:cubicBezTo>
                    <a:pt x="18419" y="17183"/>
                    <a:pt x="20979" y="15073"/>
                    <a:pt x="20297" y="12646"/>
                  </a:cubicBezTo>
                  <a:cubicBezTo>
                    <a:pt x="20236" y="12430"/>
                    <a:pt x="20145" y="12224"/>
                    <a:pt x="20046" y="12021"/>
                  </a:cubicBezTo>
                  <a:cubicBezTo>
                    <a:pt x="18878" y="9630"/>
                    <a:pt x="16731" y="7792"/>
                    <a:pt x="14100" y="6933"/>
                  </a:cubicBezTo>
                  <a:lnTo>
                    <a:pt x="9681" y="0"/>
                  </a:lnTo>
                  <a:close/>
                </a:path>
              </a:pathLst>
            </a:custGeom>
            <a:solidFill>
              <a:srgbClr val="FFFFFF"/>
            </a:solidFill>
            <a:ln w="12700" cap="flat">
              <a:noFill/>
              <a:miter lim="400000"/>
            </a:ln>
            <a:effectLst/>
          </p:spPr>
          <p:txBody>
            <a:bodyPr wrap="square" lIns="35719" tIns="35719" rIns="35719" bIns="35719" numCol="1" anchor="ctr">
              <a:noAutofit/>
            </a:bodyPr>
            <a:lstStyle/>
            <a:p>
              <a:pPr>
                <a:defRPr sz="3000" b="0">
                  <a:solidFill>
                    <a:srgbClr val="FFFFFF"/>
                  </a:solidFill>
                  <a:latin typeface="+mn-lt"/>
                  <a:ea typeface="+mn-ea"/>
                  <a:cs typeface="+mn-cs"/>
                  <a:sym typeface="Helvetica Neue Medium"/>
                </a:defRPr>
              </a:pPr>
              <a:endParaRPr sz="1500"/>
            </a:p>
          </p:txBody>
        </p:sp>
        <p:sp>
          <p:nvSpPr>
            <p:cNvPr id="524" name="Shape"/>
            <p:cNvSpPr/>
            <p:nvPr/>
          </p:nvSpPr>
          <p:spPr>
            <a:xfrm>
              <a:off x="-1" y="2907989"/>
              <a:ext cx="370153" cy="318205"/>
            </a:xfrm>
            <a:custGeom>
              <a:avLst/>
              <a:gdLst/>
              <a:ahLst/>
              <a:cxnLst>
                <a:cxn ang="0">
                  <a:pos x="wd2" y="hd2"/>
                </a:cxn>
                <a:cxn ang="5400000">
                  <a:pos x="wd2" y="hd2"/>
                </a:cxn>
                <a:cxn ang="10800000">
                  <a:pos x="wd2" y="hd2"/>
                </a:cxn>
                <a:cxn ang="16200000">
                  <a:pos x="wd2" y="hd2"/>
                </a:cxn>
              </a:cxnLst>
              <a:rect l="0" t="0" r="r" b="b"/>
              <a:pathLst>
                <a:path w="20471" h="21269" extrusionOk="0">
                  <a:moveTo>
                    <a:pt x="9578" y="228"/>
                  </a:moveTo>
                  <a:cubicBezTo>
                    <a:pt x="8377" y="-137"/>
                    <a:pt x="7113" y="-62"/>
                    <a:pt x="5948" y="444"/>
                  </a:cubicBezTo>
                  <a:cubicBezTo>
                    <a:pt x="3628" y="1452"/>
                    <a:pt x="2035" y="3915"/>
                    <a:pt x="1085" y="6675"/>
                  </a:cubicBezTo>
                  <a:cubicBezTo>
                    <a:pt x="-183" y="10362"/>
                    <a:pt x="-345" y="14469"/>
                    <a:pt x="626" y="18286"/>
                  </a:cubicBezTo>
                  <a:cubicBezTo>
                    <a:pt x="1866" y="19998"/>
                    <a:pt x="3609" y="21058"/>
                    <a:pt x="5486" y="21241"/>
                  </a:cubicBezTo>
                  <a:cubicBezTo>
                    <a:pt x="7772" y="21463"/>
                    <a:pt x="10012" y="20375"/>
                    <a:pt x="11535" y="18303"/>
                  </a:cubicBezTo>
                  <a:cubicBezTo>
                    <a:pt x="12817" y="17702"/>
                    <a:pt x="14107" y="17185"/>
                    <a:pt x="15404" y="16747"/>
                  </a:cubicBezTo>
                  <a:cubicBezTo>
                    <a:pt x="16342" y="16431"/>
                    <a:pt x="17316" y="16148"/>
                    <a:pt x="18157" y="15491"/>
                  </a:cubicBezTo>
                  <a:cubicBezTo>
                    <a:pt x="21182" y="13129"/>
                    <a:pt x="21255" y="7808"/>
                    <a:pt x="18298" y="5324"/>
                  </a:cubicBezTo>
                  <a:lnTo>
                    <a:pt x="9578" y="228"/>
                  </a:lnTo>
                  <a:close/>
                </a:path>
              </a:pathLst>
            </a:custGeom>
            <a:solidFill>
              <a:srgbClr val="FFFFFF"/>
            </a:solidFill>
            <a:ln w="12700" cap="flat">
              <a:noFill/>
              <a:miter lim="400000"/>
            </a:ln>
            <a:effectLst/>
          </p:spPr>
          <p:txBody>
            <a:bodyPr wrap="square" lIns="35719" tIns="35719" rIns="35719" bIns="35719" numCol="1" anchor="ctr">
              <a:noAutofit/>
            </a:bodyPr>
            <a:lstStyle/>
            <a:p>
              <a:pPr>
                <a:defRPr sz="3000" b="0">
                  <a:solidFill>
                    <a:srgbClr val="FFFFFF"/>
                  </a:solidFill>
                  <a:latin typeface="+mn-lt"/>
                  <a:ea typeface="+mn-ea"/>
                  <a:cs typeface="+mn-cs"/>
                  <a:sym typeface="Helvetica Neue Medium"/>
                </a:defRPr>
              </a:pPr>
              <a:endParaRPr sz="1500"/>
            </a:p>
          </p:txBody>
        </p:sp>
        <p:sp>
          <p:nvSpPr>
            <p:cNvPr id="525" name="Shape"/>
            <p:cNvSpPr/>
            <p:nvPr/>
          </p:nvSpPr>
          <p:spPr>
            <a:xfrm>
              <a:off x="581412" y="1952548"/>
              <a:ext cx="323456" cy="318363"/>
            </a:xfrm>
            <a:custGeom>
              <a:avLst/>
              <a:gdLst/>
              <a:ahLst/>
              <a:cxnLst>
                <a:cxn ang="0">
                  <a:pos x="wd2" y="hd2"/>
                </a:cxn>
                <a:cxn ang="5400000">
                  <a:pos x="wd2" y="hd2"/>
                </a:cxn>
                <a:cxn ang="10800000">
                  <a:pos x="wd2" y="hd2"/>
                </a:cxn>
                <a:cxn ang="16200000">
                  <a:pos x="wd2" y="hd2"/>
                </a:cxn>
              </a:cxnLst>
              <a:rect l="0" t="0" r="r" b="b"/>
              <a:pathLst>
                <a:path w="20660" h="20937" extrusionOk="0">
                  <a:moveTo>
                    <a:pt x="10209" y="72"/>
                  </a:moveTo>
                  <a:cubicBezTo>
                    <a:pt x="8858" y="208"/>
                    <a:pt x="7535" y="562"/>
                    <a:pt x="6291" y="1123"/>
                  </a:cubicBezTo>
                  <a:cubicBezTo>
                    <a:pt x="3848" y="2225"/>
                    <a:pt x="1792" y="4072"/>
                    <a:pt x="401" y="6415"/>
                  </a:cubicBezTo>
                  <a:cubicBezTo>
                    <a:pt x="51" y="8110"/>
                    <a:pt x="-71" y="9847"/>
                    <a:pt x="39" y="11576"/>
                  </a:cubicBezTo>
                  <a:cubicBezTo>
                    <a:pt x="152" y="13338"/>
                    <a:pt x="504" y="15076"/>
                    <a:pt x="1086" y="16737"/>
                  </a:cubicBezTo>
                  <a:cubicBezTo>
                    <a:pt x="1820" y="18739"/>
                    <a:pt x="3465" y="20238"/>
                    <a:pt x="5484" y="20746"/>
                  </a:cubicBezTo>
                  <a:cubicBezTo>
                    <a:pt x="8173" y="21423"/>
                    <a:pt x="10983" y="20261"/>
                    <a:pt x="12470" y="17856"/>
                  </a:cubicBezTo>
                  <a:cubicBezTo>
                    <a:pt x="13651" y="19319"/>
                    <a:pt x="15476" y="20059"/>
                    <a:pt x="17308" y="19818"/>
                  </a:cubicBezTo>
                  <a:cubicBezTo>
                    <a:pt x="20041" y="19458"/>
                    <a:pt x="21529" y="16746"/>
                    <a:pt x="20118" y="15089"/>
                  </a:cubicBezTo>
                  <a:cubicBezTo>
                    <a:pt x="19964" y="14909"/>
                    <a:pt x="19776" y="14765"/>
                    <a:pt x="19599" y="14609"/>
                  </a:cubicBezTo>
                  <a:cubicBezTo>
                    <a:pt x="18340" y="13498"/>
                    <a:pt x="17686" y="11840"/>
                    <a:pt x="17714" y="10131"/>
                  </a:cubicBezTo>
                  <a:cubicBezTo>
                    <a:pt x="17747" y="8126"/>
                    <a:pt x="18686" y="6248"/>
                    <a:pt x="20281" y="5086"/>
                  </a:cubicBezTo>
                  <a:cubicBezTo>
                    <a:pt x="19297" y="3447"/>
                    <a:pt x="17903" y="2112"/>
                    <a:pt x="16245" y="1220"/>
                  </a:cubicBezTo>
                  <a:cubicBezTo>
                    <a:pt x="14390" y="223"/>
                    <a:pt x="12287" y="-177"/>
                    <a:pt x="10209" y="72"/>
                  </a:cubicBezTo>
                  <a:close/>
                </a:path>
              </a:pathLst>
            </a:custGeom>
            <a:solidFill>
              <a:srgbClr val="FFFFFF"/>
            </a:solidFill>
            <a:ln w="12700" cap="flat">
              <a:noFill/>
              <a:miter lim="400000"/>
            </a:ln>
            <a:effectLst/>
          </p:spPr>
          <p:txBody>
            <a:bodyPr wrap="square" lIns="35719" tIns="35719" rIns="35719" bIns="35719" numCol="1" anchor="ctr">
              <a:noAutofit/>
            </a:bodyPr>
            <a:lstStyle/>
            <a:p>
              <a:pPr>
                <a:defRPr sz="3000" b="0">
                  <a:solidFill>
                    <a:srgbClr val="FFFFFF"/>
                  </a:solidFill>
                  <a:latin typeface="+mn-lt"/>
                  <a:ea typeface="+mn-ea"/>
                  <a:cs typeface="+mn-cs"/>
                  <a:sym typeface="Helvetica Neue Medium"/>
                </a:defRPr>
              </a:pPr>
              <a:endParaRPr sz="1500"/>
            </a:p>
          </p:txBody>
        </p:sp>
        <p:sp>
          <p:nvSpPr>
            <p:cNvPr id="526" name="Shape"/>
            <p:cNvSpPr/>
            <p:nvPr/>
          </p:nvSpPr>
          <p:spPr>
            <a:xfrm>
              <a:off x="1520749" y="4206028"/>
              <a:ext cx="323693" cy="403480"/>
            </a:xfrm>
            <a:custGeom>
              <a:avLst/>
              <a:gdLst/>
              <a:ahLst/>
              <a:cxnLst>
                <a:cxn ang="0">
                  <a:pos x="wd2" y="hd2"/>
                </a:cxn>
                <a:cxn ang="5400000">
                  <a:pos x="wd2" y="hd2"/>
                </a:cxn>
                <a:cxn ang="10800000">
                  <a:pos x="wd2" y="hd2"/>
                </a:cxn>
                <a:cxn ang="16200000">
                  <a:pos x="wd2" y="hd2"/>
                </a:cxn>
              </a:cxnLst>
              <a:rect l="0" t="0" r="r" b="b"/>
              <a:pathLst>
                <a:path w="20338" h="20930" extrusionOk="0">
                  <a:moveTo>
                    <a:pt x="10018" y="0"/>
                  </a:moveTo>
                  <a:cubicBezTo>
                    <a:pt x="8827" y="135"/>
                    <a:pt x="7662" y="489"/>
                    <a:pt x="6566" y="1048"/>
                  </a:cubicBezTo>
                  <a:cubicBezTo>
                    <a:pt x="4414" y="2146"/>
                    <a:pt x="2603" y="3987"/>
                    <a:pt x="1378" y="6322"/>
                  </a:cubicBezTo>
                  <a:cubicBezTo>
                    <a:pt x="242" y="8014"/>
                    <a:pt x="-209" y="9961"/>
                    <a:pt x="91" y="11879"/>
                  </a:cubicBezTo>
                  <a:cubicBezTo>
                    <a:pt x="419" y="13979"/>
                    <a:pt x="1625" y="15920"/>
                    <a:pt x="3500" y="17365"/>
                  </a:cubicBezTo>
                  <a:cubicBezTo>
                    <a:pt x="3473" y="18803"/>
                    <a:pt x="4400" y="20053"/>
                    <a:pt x="5855" y="20607"/>
                  </a:cubicBezTo>
                  <a:cubicBezTo>
                    <a:pt x="8407" y="21577"/>
                    <a:pt x="11435" y="20287"/>
                    <a:pt x="12009" y="17726"/>
                  </a:cubicBezTo>
                  <a:cubicBezTo>
                    <a:pt x="13145" y="16918"/>
                    <a:pt x="14516" y="16399"/>
                    <a:pt x="15945" y="16200"/>
                  </a:cubicBezTo>
                  <a:cubicBezTo>
                    <a:pt x="17366" y="16002"/>
                    <a:pt x="19035" y="16047"/>
                    <a:pt x="19904" y="14973"/>
                  </a:cubicBezTo>
                  <a:cubicBezTo>
                    <a:pt x="21391" y="13134"/>
                    <a:pt x="18655" y="11199"/>
                    <a:pt x="17810" y="9082"/>
                  </a:cubicBezTo>
                  <a:cubicBezTo>
                    <a:pt x="17240" y="7653"/>
                    <a:pt x="17627" y="6083"/>
                    <a:pt x="18889" y="4997"/>
                  </a:cubicBezTo>
                  <a:cubicBezTo>
                    <a:pt x="18352" y="3809"/>
                    <a:pt x="17465" y="2750"/>
                    <a:pt x="16308" y="1915"/>
                  </a:cubicBezTo>
                  <a:cubicBezTo>
                    <a:pt x="14568" y="659"/>
                    <a:pt x="12328" y="-23"/>
                    <a:pt x="10018" y="0"/>
                  </a:cubicBezTo>
                  <a:close/>
                </a:path>
              </a:pathLst>
            </a:custGeom>
            <a:solidFill>
              <a:srgbClr val="FFFFFF"/>
            </a:solidFill>
            <a:ln w="12700" cap="flat">
              <a:noFill/>
              <a:miter lim="400000"/>
            </a:ln>
            <a:effectLst/>
          </p:spPr>
          <p:txBody>
            <a:bodyPr wrap="square" lIns="35719" tIns="35719" rIns="35719" bIns="35719" numCol="1" anchor="ctr">
              <a:noAutofit/>
            </a:bodyPr>
            <a:lstStyle/>
            <a:p>
              <a:pPr>
                <a:defRPr sz="3000" b="0">
                  <a:solidFill>
                    <a:srgbClr val="FFFFFF"/>
                  </a:solidFill>
                  <a:latin typeface="+mn-lt"/>
                  <a:ea typeface="+mn-ea"/>
                  <a:cs typeface="+mn-cs"/>
                  <a:sym typeface="Helvetica Neue Medium"/>
                </a:defRPr>
              </a:pPr>
              <a:endParaRPr sz="1500"/>
            </a:p>
          </p:txBody>
        </p:sp>
        <p:sp>
          <p:nvSpPr>
            <p:cNvPr id="527" name="Shape"/>
            <p:cNvSpPr/>
            <p:nvPr/>
          </p:nvSpPr>
          <p:spPr>
            <a:xfrm>
              <a:off x="4345633" y="3023600"/>
              <a:ext cx="335804" cy="320742"/>
            </a:xfrm>
            <a:custGeom>
              <a:avLst/>
              <a:gdLst/>
              <a:ahLst/>
              <a:cxnLst>
                <a:cxn ang="0">
                  <a:pos x="wd2" y="hd2"/>
                </a:cxn>
                <a:cxn ang="5400000">
                  <a:pos x="wd2" y="hd2"/>
                </a:cxn>
                <a:cxn ang="10800000">
                  <a:pos x="wd2" y="hd2"/>
                </a:cxn>
                <a:cxn ang="16200000">
                  <a:pos x="wd2" y="hd2"/>
                </a:cxn>
              </a:cxnLst>
              <a:rect l="0" t="0" r="r" b="b"/>
              <a:pathLst>
                <a:path w="21143" h="21242" extrusionOk="0">
                  <a:moveTo>
                    <a:pt x="10019" y="421"/>
                  </a:moveTo>
                  <a:cubicBezTo>
                    <a:pt x="7980" y="-319"/>
                    <a:pt x="5734" y="-75"/>
                    <a:pt x="3881" y="1088"/>
                  </a:cubicBezTo>
                  <a:cubicBezTo>
                    <a:pt x="1925" y="2316"/>
                    <a:pt x="621" y="4429"/>
                    <a:pt x="351" y="6809"/>
                  </a:cubicBezTo>
                  <a:lnTo>
                    <a:pt x="0" y="19395"/>
                  </a:lnTo>
                  <a:cubicBezTo>
                    <a:pt x="1568" y="20567"/>
                    <a:pt x="3438" y="21211"/>
                    <a:pt x="5361" y="21241"/>
                  </a:cubicBezTo>
                  <a:cubicBezTo>
                    <a:pt x="7935" y="21281"/>
                    <a:pt x="10416" y="20232"/>
                    <a:pt x="12248" y="18330"/>
                  </a:cubicBezTo>
                  <a:cubicBezTo>
                    <a:pt x="13685" y="17673"/>
                    <a:pt x="15158" y="17161"/>
                    <a:pt x="16652" y="16789"/>
                  </a:cubicBezTo>
                  <a:cubicBezTo>
                    <a:pt x="17742" y="16517"/>
                    <a:pt x="18897" y="16307"/>
                    <a:pt x="19787" y="15544"/>
                  </a:cubicBezTo>
                  <a:cubicBezTo>
                    <a:pt x="21560" y="14022"/>
                    <a:pt x="21600" y="11185"/>
                    <a:pt x="19870" y="9608"/>
                  </a:cubicBezTo>
                  <a:cubicBezTo>
                    <a:pt x="16863" y="9272"/>
                    <a:pt x="14107" y="7690"/>
                    <a:pt x="12213" y="5210"/>
                  </a:cubicBezTo>
                  <a:cubicBezTo>
                    <a:pt x="11143" y="3811"/>
                    <a:pt x="10393" y="2173"/>
                    <a:pt x="10019" y="421"/>
                  </a:cubicBezTo>
                  <a:close/>
                </a:path>
              </a:pathLst>
            </a:custGeom>
            <a:solidFill>
              <a:srgbClr val="FFFFFF"/>
            </a:solidFill>
            <a:ln w="12700" cap="flat">
              <a:noFill/>
              <a:miter lim="400000"/>
            </a:ln>
            <a:effectLst/>
          </p:spPr>
          <p:txBody>
            <a:bodyPr wrap="square" lIns="35719" tIns="35719" rIns="35719" bIns="35719" numCol="1" anchor="ctr">
              <a:noAutofit/>
            </a:bodyPr>
            <a:lstStyle/>
            <a:p>
              <a:pPr>
                <a:defRPr sz="3000" b="0">
                  <a:solidFill>
                    <a:srgbClr val="FFFFFF"/>
                  </a:solidFill>
                  <a:latin typeface="+mn-lt"/>
                  <a:ea typeface="+mn-ea"/>
                  <a:cs typeface="+mn-cs"/>
                  <a:sym typeface="Helvetica Neue Medium"/>
                </a:defRPr>
              </a:pPr>
              <a:endParaRPr sz="1500"/>
            </a:p>
          </p:txBody>
        </p:sp>
        <p:sp>
          <p:nvSpPr>
            <p:cNvPr id="528" name="Shape"/>
            <p:cNvSpPr/>
            <p:nvPr/>
          </p:nvSpPr>
          <p:spPr>
            <a:xfrm>
              <a:off x="4647186" y="3975273"/>
              <a:ext cx="360715" cy="323383"/>
            </a:xfrm>
            <a:custGeom>
              <a:avLst/>
              <a:gdLst/>
              <a:ahLst/>
              <a:cxnLst>
                <a:cxn ang="0">
                  <a:pos x="wd2" y="hd2"/>
                </a:cxn>
                <a:cxn ang="5400000">
                  <a:pos x="wd2" y="hd2"/>
                </a:cxn>
                <a:cxn ang="10800000">
                  <a:pos x="wd2" y="hd2"/>
                </a:cxn>
                <a:cxn ang="16200000">
                  <a:pos x="wd2" y="hd2"/>
                </a:cxn>
              </a:cxnLst>
              <a:rect l="0" t="0" r="r" b="b"/>
              <a:pathLst>
                <a:path w="21585" h="20412" extrusionOk="0">
                  <a:moveTo>
                    <a:pt x="12149" y="0"/>
                  </a:moveTo>
                  <a:cubicBezTo>
                    <a:pt x="10883" y="130"/>
                    <a:pt x="9645" y="471"/>
                    <a:pt x="8479" y="1009"/>
                  </a:cubicBezTo>
                  <a:cubicBezTo>
                    <a:pt x="6190" y="2066"/>
                    <a:pt x="4264" y="3839"/>
                    <a:pt x="2961" y="6088"/>
                  </a:cubicBezTo>
                  <a:cubicBezTo>
                    <a:pt x="1203" y="6581"/>
                    <a:pt x="-15" y="8267"/>
                    <a:pt x="0" y="10186"/>
                  </a:cubicBezTo>
                  <a:cubicBezTo>
                    <a:pt x="9" y="11263"/>
                    <a:pt x="426" y="12270"/>
                    <a:pt x="842" y="13252"/>
                  </a:cubicBezTo>
                  <a:cubicBezTo>
                    <a:pt x="1379" y="14520"/>
                    <a:pt x="1919" y="15787"/>
                    <a:pt x="2464" y="17052"/>
                  </a:cubicBezTo>
                  <a:cubicBezTo>
                    <a:pt x="4000" y="18380"/>
                    <a:pt x="5796" y="19333"/>
                    <a:pt x="7722" y="19842"/>
                  </a:cubicBezTo>
                  <a:cubicBezTo>
                    <a:pt x="9746" y="20377"/>
                    <a:pt x="11861" y="20409"/>
                    <a:pt x="13898" y="19934"/>
                  </a:cubicBezTo>
                  <a:cubicBezTo>
                    <a:pt x="16608" y="21600"/>
                    <a:pt x="19747" y="18613"/>
                    <a:pt x="18454" y="15599"/>
                  </a:cubicBezTo>
                  <a:cubicBezTo>
                    <a:pt x="18191" y="14987"/>
                    <a:pt x="17717" y="14512"/>
                    <a:pt x="17389" y="13937"/>
                  </a:cubicBezTo>
                  <a:cubicBezTo>
                    <a:pt x="17005" y="13264"/>
                    <a:pt x="16833" y="12474"/>
                    <a:pt x="16958" y="11699"/>
                  </a:cubicBezTo>
                  <a:cubicBezTo>
                    <a:pt x="17224" y="10056"/>
                    <a:pt x="18606" y="9052"/>
                    <a:pt x="19653" y="7897"/>
                  </a:cubicBezTo>
                  <a:cubicBezTo>
                    <a:pt x="20467" y="6999"/>
                    <a:pt x="21117" y="5964"/>
                    <a:pt x="21585" y="4812"/>
                  </a:cubicBezTo>
                  <a:lnTo>
                    <a:pt x="12149" y="0"/>
                  </a:lnTo>
                  <a:close/>
                </a:path>
              </a:pathLst>
            </a:custGeom>
            <a:solidFill>
              <a:srgbClr val="FFFFFF"/>
            </a:solidFill>
            <a:ln w="12700" cap="flat">
              <a:noFill/>
              <a:miter lim="400000"/>
            </a:ln>
            <a:effectLst/>
          </p:spPr>
          <p:txBody>
            <a:bodyPr wrap="square" lIns="35719" tIns="35719" rIns="35719" bIns="35719" numCol="1" anchor="ctr">
              <a:noAutofit/>
            </a:bodyPr>
            <a:lstStyle/>
            <a:p>
              <a:pPr>
                <a:defRPr sz="3000" b="0">
                  <a:solidFill>
                    <a:srgbClr val="FFFFFF"/>
                  </a:solidFill>
                  <a:latin typeface="+mn-lt"/>
                  <a:ea typeface="+mn-ea"/>
                  <a:cs typeface="+mn-cs"/>
                  <a:sym typeface="Helvetica Neue Medium"/>
                </a:defRPr>
              </a:pPr>
              <a:endParaRPr sz="1500"/>
            </a:p>
          </p:txBody>
        </p:sp>
        <p:sp>
          <p:nvSpPr>
            <p:cNvPr id="529" name="Triangle"/>
            <p:cNvSpPr/>
            <p:nvPr/>
          </p:nvSpPr>
          <p:spPr>
            <a:xfrm>
              <a:off x="6957169" y="3126725"/>
              <a:ext cx="364009" cy="355388"/>
            </a:xfrm>
            <a:custGeom>
              <a:avLst/>
              <a:gdLst/>
              <a:ahLst/>
              <a:cxnLst>
                <a:cxn ang="0">
                  <a:pos x="wd2" y="hd2"/>
                </a:cxn>
                <a:cxn ang="5400000">
                  <a:pos x="wd2" y="hd2"/>
                </a:cxn>
                <a:cxn ang="10800000">
                  <a:pos x="wd2" y="hd2"/>
                </a:cxn>
                <a:cxn ang="16200000">
                  <a:pos x="wd2" y="hd2"/>
                </a:cxn>
              </a:cxnLst>
              <a:rect l="0" t="0" r="r" b="b"/>
              <a:pathLst>
                <a:path w="21600" h="21600" extrusionOk="0">
                  <a:moveTo>
                    <a:pt x="0" y="14216"/>
                  </a:moveTo>
                  <a:lnTo>
                    <a:pt x="21600" y="0"/>
                  </a:lnTo>
                  <a:lnTo>
                    <a:pt x="20316" y="21600"/>
                  </a:lnTo>
                  <a:lnTo>
                    <a:pt x="0" y="14216"/>
                  </a:lnTo>
                  <a:close/>
                </a:path>
              </a:pathLst>
            </a:custGeom>
            <a:solidFill>
              <a:srgbClr val="FFFFFF"/>
            </a:solidFill>
            <a:ln w="12700" cap="flat">
              <a:noFill/>
              <a:miter lim="400000"/>
            </a:ln>
            <a:effectLst/>
          </p:spPr>
          <p:txBody>
            <a:bodyPr wrap="square" lIns="35719" tIns="35719" rIns="35719" bIns="35719" numCol="1" anchor="ctr">
              <a:noAutofit/>
            </a:bodyPr>
            <a:lstStyle/>
            <a:p>
              <a:pPr>
                <a:defRPr sz="3000" b="0">
                  <a:solidFill>
                    <a:srgbClr val="FFFFFF"/>
                  </a:solidFill>
                  <a:latin typeface="+mn-lt"/>
                  <a:ea typeface="+mn-ea"/>
                  <a:cs typeface="+mn-cs"/>
                  <a:sym typeface="Helvetica Neue Medium"/>
                </a:defRPr>
              </a:pPr>
              <a:endParaRPr sz="1500"/>
            </a:p>
          </p:txBody>
        </p:sp>
        <p:sp>
          <p:nvSpPr>
            <p:cNvPr id="530" name="Triangle"/>
            <p:cNvSpPr/>
            <p:nvPr/>
          </p:nvSpPr>
          <p:spPr>
            <a:xfrm>
              <a:off x="7105669" y="2030807"/>
              <a:ext cx="341786" cy="326304"/>
            </a:xfrm>
            <a:custGeom>
              <a:avLst/>
              <a:gdLst/>
              <a:ahLst/>
              <a:cxnLst>
                <a:cxn ang="0">
                  <a:pos x="wd2" y="hd2"/>
                </a:cxn>
                <a:cxn ang="5400000">
                  <a:pos x="wd2" y="hd2"/>
                </a:cxn>
                <a:cxn ang="10800000">
                  <a:pos x="wd2" y="hd2"/>
                </a:cxn>
                <a:cxn ang="16200000">
                  <a:pos x="wd2" y="hd2"/>
                </a:cxn>
              </a:cxnLst>
              <a:rect l="0" t="0" r="r" b="b"/>
              <a:pathLst>
                <a:path w="21600" h="21600" extrusionOk="0">
                  <a:moveTo>
                    <a:pt x="0" y="3866"/>
                  </a:moveTo>
                  <a:lnTo>
                    <a:pt x="12707" y="21600"/>
                  </a:lnTo>
                  <a:lnTo>
                    <a:pt x="21600" y="0"/>
                  </a:lnTo>
                  <a:lnTo>
                    <a:pt x="0" y="3866"/>
                  </a:lnTo>
                  <a:close/>
                </a:path>
              </a:pathLst>
            </a:custGeom>
            <a:solidFill>
              <a:srgbClr val="FFFFFF"/>
            </a:solidFill>
            <a:ln w="12700" cap="flat">
              <a:noFill/>
              <a:miter lim="400000"/>
            </a:ln>
            <a:effectLst/>
          </p:spPr>
          <p:txBody>
            <a:bodyPr wrap="square" lIns="35719" tIns="35719" rIns="35719" bIns="35719" numCol="1" anchor="ctr">
              <a:noAutofit/>
            </a:bodyPr>
            <a:lstStyle/>
            <a:p>
              <a:pPr>
                <a:defRPr sz="3000" b="0">
                  <a:solidFill>
                    <a:srgbClr val="FFFFFF"/>
                  </a:solidFill>
                  <a:latin typeface="+mn-lt"/>
                  <a:ea typeface="+mn-ea"/>
                  <a:cs typeface="+mn-cs"/>
                  <a:sym typeface="Helvetica Neue Medium"/>
                </a:defRPr>
              </a:pPr>
              <a:endParaRPr sz="1500"/>
            </a:p>
          </p:txBody>
        </p:sp>
        <p:sp>
          <p:nvSpPr>
            <p:cNvPr id="531" name="Triangle"/>
            <p:cNvSpPr/>
            <p:nvPr/>
          </p:nvSpPr>
          <p:spPr>
            <a:xfrm>
              <a:off x="7219443" y="1346652"/>
              <a:ext cx="297770" cy="463166"/>
            </a:xfrm>
            <a:custGeom>
              <a:avLst/>
              <a:gdLst/>
              <a:ahLst/>
              <a:cxnLst>
                <a:cxn ang="0">
                  <a:pos x="wd2" y="hd2"/>
                </a:cxn>
                <a:cxn ang="5400000">
                  <a:pos x="wd2" y="hd2"/>
                </a:cxn>
                <a:cxn ang="10800000">
                  <a:pos x="wd2" y="hd2"/>
                </a:cxn>
                <a:cxn ang="16200000">
                  <a:pos x="wd2" y="hd2"/>
                </a:cxn>
              </a:cxnLst>
              <a:rect l="0" t="0" r="r" b="b"/>
              <a:pathLst>
                <a:path w="21600" h="21600" extrusionOk="0">
                  <a:moveTo>
                    <a:pt x="0" y="11199"/>
                  </a:moveTo>
                  <a:lnTo>
                    <a:pt x="21600" y="0"/>
                  </a:lnTo>
                  <a:lnTo>
                    <a:pt x="20747" y="21600"/>
                  </a:lnTo>
                  <a:lnTo>
                    <a:pt x="0" y="11199"/>
                  </a:lnTo>
                  <a:close/>
                </a:path>
              </a:pathLst>
            </a:custGeom>
            <a:solidFill>
              <a:srgbClr val="FFFFFF"/>
            </a:solidFill>
            <a:ln w="12700" cap="flat">
              <a:noFill/>
              <a:miter lim="400000"/>
            </a:ln>
            <a:effectLst/>
          </p:spPr>
          <p:txBody>
            <a:bodyPr wrap="square" lIns="35719" tIns="35719" rIns="35719" bIns="35719" numCol="1" anchor="ctr">
              <a:noAutofit/>
            </a:bodyPr>
            <a:lstStyle/>
            <a:p>
              <a:pPr>
                <a:defRPr sz="3000" b="0">
                  <a:solidFill>
                    <a:srgbClr val="FFFFFF"/>
                  </a:solidFill>
                  <a:latin typeface="+mn-lt"/>
                  <a:ea typeface="+mn-ea"/>
                  <a:cs typeface="+mn-cs"/>
                  <a:sym typeface="Helvetica Neue Medium"/>
                </a:defRPr>
              </a:pPr>
              <a:endParaRPr sz="1500"/>
            </a:p>
          </p:txBody>
        </p:sp>
        <p:sp>
          <p:nvSpPr>
            <p:cNvPr id="532" name="Triangle"/>
            <p:cNvSpPr/>
            <p:nvPr/>
          </p:nvSpPr>
          <p:spPr>
            <a:xfrm>
              <a:off x="10433346" y="662689"/>
              <a:ext cx="335541" cy="340046"/>
            </a:xfrm>
            <a:custGeom>
              <a:avLst/>
              <a:gdLst/>
              <a:ahLst/>
              <a:cxnLst>
                <a:cxn ang="0">
                  <a:pos x="wd2" y="hd2"/>
                </a:cxn>
                <a:cxn ang="5400000">
                  <a:pos x="wd2" y="hd2"/>
                </a:cxn>
                <a:cxn ang="10800000">
                  <a:pos x="wd2" y="hd2"/>
                </a:cxn>
                <a:cxn ang="16200000">
                  <a:pos x="wd2" y="hd2"/>
                </a:cxn>
              </a:cxnLst>
              <a:rect l="0" t="0" r="r" b="b"/>
              <a:pathLst>
                <a:path w="21600" h="21600" extrusionOk="0">
                  <a:moveTo>
                    <a:pt x="0" y="4014"/>
                  </a:moveTo>
                  <a:lnTo>
                    <a:pt x="11997" y="21600"/>
                  </a:lnTo>
                  <a:lnTo>
                    <a:pt x="21600" y="0"/>
                  </a:lnTo>
                  <a:lnTo>
                    <a:pt x="0" y="4014"/>
                  </a:lnTo>
                  <a:close/>
                </a:path>
              </a:pathLst>
            </a:custGeom>
            <a:solidFill>
              <a:srgbClr val="FFFFFF"/>
            </a:solidFill>
            <a:ln w="12700" cap="flat">
              <a:noFill/>
              <a:miter lim="400000"/>
            </a:ln>
            <a:effectLst/>
          </p:spPr>
          <p:txBody>
            <a:bodyPr wrap="square" lIns="35719" tIns="35719" rIns="35719" bIns="35719" numCol="1" anchor="ctr">
              <a:noAutofit/>
            </a:bodyPr>
            <a:lstStyle/>
            <a:p>
              <a:pPr>
                <a:defRPr sz="3000" b="0">
                  <a:solidFill>
                    <a:srgbClr val="FFFFFF"/>
                  </a:solidFill>
                  <a:latin typeface="+mn-lt"/>
                  <a:ea typeface="+mn-ea"/>
                  <a:cs typeface="+mn-cs"/>
                  <a:sym typeface="Helvetica Neue Medium"/>
                </a:defRPr>
              </a:pPr>
              <a:endParaRPr sz="1500"/>
            </a:p>
          </p:txBody>
        </p:sp>
        <p:sp>
          <p:nvSpPr>
            <p:cNvPr id="533" name="Triangle"/>
            <p:cNvSpPr/>
            <p:nvPr/>
          </p:nvSpPr>
          <p:spPr>
            <a:xfrm>
              <a:off x="10893621" y="2808583"/>
              <a:ext cx="305842" cy="3122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5606"/>
                  </a:lnTo>
                  <a:lnTo>
                    <a:pt x="6927" y="0"/>
                  </a:lnTo>
                  <a:lnTo>
                    <a:pt x="0" y="21600"/>
                  </a:lnTo>
                  <a:close/>
                </a:path>
              </a:pathLst>
            </a:custGeom>
            <a:solidFill>
              <a:srgbClr val="FFFFFF"/>
            </a:solidFill>
            <a:ln w="12700" cap="flat">
              <a:noFill/>
              <a:miter lim="400000"/>
            </a:ln>
            <a:effectLst/>
          </p:spPr>
          <p:txBody>
            <a:bodyPr wrap="square" lIns="35719" tIns="35719" rIns="35719" bIns="35719" numCol="1" anchor="ctr">
              <a:noAutofit/>
            </a:bodyPr>
            <a:lstStyle/>
            <a:p>
              <a:pPr>
                <a:defRPr sz="3000" b="0">
                  <a:solidFill>
                    <a:srgbClr val="FFFFFF"/>
                  </a:solidFill>
                  <a:latin typeface="+mn-lt"/>
                  <a:ea typeface="+mn-ea"/>
                  <a:cs typeface="+mn-cs"/>
                  <a:sym typeface="Helvetica Neue Medium"/>
                </a:defRPr>
              </a:pPr>
              <a:endParaRPr sz="1500"/>
            </a:p>
          </p:txBody>
        </p:sp>
        <p:sp>
          <p:nvSpPr>
            <p:cNvPr id="534" name="Shape"/>
            <p:cNvSpPr/>
            <p:nvPr/>
          </p:nvSpPr>
          <p:spPr>
            <a:xfrm>
              <a:off x="13464430" y="1451210"/>
              <a:ext cx="286228" cy="417951"/>
            </a:xfrm>
            <a:custGeom>
              <a:avLst/>
              <a:gdLst/>
              <a:ahLst/>
              <a:cxnLst>
                <a:cxn ang="0">
                  <a:pos x="wd2" y="hd2"/>
                </a:cxn>
                <a:cxn ang="5400000">
                  <a:pos x="wd2" y="hd2"/>
                </a:cxn>
                <a:cxn ang="10800000">
                  <a:pos x="wd2" y="hd2"/>
                </a:cxn>
                <a:cxn ang="16200000">
                  <a:pos x="wd2" y="hd2"/>
                </a:cxn>
              </a:cxnLst>
              <a:rect l="0" t="0" r="r" b="b"/>
              <a:pathLst>
                <a:path w="21468" h="18295" extrusionOk="0">
                  <a:moveTo>
                    <a:pt x="1" y="9248"/>
                  </a:moveTo>
                  <a:cubicBezTo>
                    <a:pt x="135" y="15664"/>
                    <a:pt x="11250" y="20009"/>
                    <a:pt x="21468" y="17639"/>
                  </a:cubicBezTo>
                  <a:lnTo>
                    <a:pt x="20873" y="533"/>
                  </a:lnTo>
                  <a:cubicBezTo>
                    <a:pt x="10615" y="-1591"/>
                    <a:pt x="-132" y="2896"/>
                    <a:pt x="1" y="9248"/>
                  </a:cubicBezTo>
                  <a:close/>
                </a:path>
              </a:pathLst>
            </a:custGeom>
            <a:solidFill>
              <a:srgbClr val="FFFFFF"/>
            </a:solidFill>
            <a:ln w="12700" cap="flat">
              <a:noFill/>
              <a:miter lim="400000"/>
            </a:ln>
            <a:effectLst/>
          </p:spPr>
          <p:txBody>
            <a:bodyPr wrap="square" lIns="35719" tIns="35719" rIns="35719" bIns="35719" numCol="1" anchor="ctr">
              <a:noAutofit/>
            </a:bodyPr>
            <a:lstStyle/>
            <a:p>
              <a:pPr>
                <a:defRPr sz="3000" b="0">
                  <a:solidFill>
                    <a:srgbClr val="FFFFFF"/>
                  </a:solidFill>
                  <a:latin typeface="+mn-lt"/>
                  <a:ea typeface="+mn-ea"/>
                  <a:cs typeface="+mn-cs"/>
                  <a:sym typeface="Helvetica Neue Medium"/>
                </a:defRPr>
              </a:pPr>
              <a:endParaRPr sz="1500"/>
            </a:p>
          </p:txBody>
        </p:sp>
        <p:sp>
          <p:nvSpPr>
            <p:cNvPr id="535" name="Shape"/>
            <p:cNvSpPr/>
            <p:nvPr/>
          </p:nvSpPr>
          <p:spPr>
            <a:xfrm>
              <a:off x="11038160" y="3134486"/>
              <a:ext cx="330130" cy="398485"/>
            </a:xfrm>
            <a:custGeom>
              <a:avLst/>
              <a:gdLst/>
              <a:ahLst/>
              <a:cxnLst>
                <a:cxn ang="0">
                  <a:pos x="wd2" y="hd2"/>
                </a:cxn>
                <a:cxn ang="5400000">
                  <a:pos x="wd2" y="hd2"/>
                </a:cxn>
                <a:cxn ang="10800000">
                  <a:pos x="wd2" y="hd2"/>
                </a:cxn>
                <a:cxn ang="16200000">
                  <a:pos x="wd2" y="hd2"/>
                </a:cxn>
              </a:cxnLst>
              <a:rect l="0" t="0" r="r" b="b"/>
              <a:pathLst>
                <a:path w="19441" h="18889" extrusionOk="0">
                  <a:moveTo>
                    <a:pt x="649" y="12530"/>
                  </a:moveTo>
                  <a:cubicBezTo>
                    <a:pt x="3326" y="18774"/>
                    <a:pt x="13079" y="20930"/>
                    <a:pt x="19441" y="16684"/>
                  </a:cubicBezTo>
                  <a:lnTo>
                    <a:pt x="13207" y="54"/>
                  </a:lnTo>
                  <a:cubicBezTo>
                    <a:pt x="4536" y="-670"/>
                    <a:pt x="-2159" y="5981"/>
                    <a:pt x="649" y="12530"/>
                  </a:cubicBezTo>
                  <a:close/>
                </a:path>
              </a:pathLst>
            </a:custGeom>
            <a:solidFill>
              <a:srgbClr val="FFFFFF"/>
            </a:solidFill>
            <a:ln w="12700" cap="flat">
              <a:noFill/>
              <a:miter lim="400000"/>
            </a:ln>
            <a:effectLst/>
          </p:spPr>
          <p:txBody>
            <a:bodyPr wrap="square" lIns="35719" tIns="35719" rIns="35719" bIns="35719" numCol="1" anchor="ctr">
              <a:noAutofit/>
            </a:bodyPr>
            <a:lstStyle/>
            <a:p>
              <a:pPr>
                <a:defRPr sz="3000" b="0">
                  <a:solidFill>
                    <a:srgbClr val="FFFFFF"/>
                  </a:solidFill>
                  <a:latin typeface="+mn-lt"/>
                  <a:ea typeface="+mn-ea"/>
                  <a:cs typeface="+mn-cs"/>
                  <a:sym typeface="Helvetica Neue Medium"/>
                </a:defRPr>
              </a:pPr>
              <a:endParaRPr sz="1500"/>
            </a:p>
          </p:txBody>
        </p:sp>
        <p:sp>
          <p:nvSpPr>
            <p:cNvPr id="536" name="Triangle"/>
            <p:cNvSpPr/>
            <p:nvPr/>
          </p:nvSpPr>
          <p:spPr>
            <a:xfrm>
              <a:off x="16913724" y="2628260"/>
              <a:ext cx="397295" cy="285410"/>
            </a:xfrm>
            <a:custGeom>
              <a:avLst/>
              <a:gdLst/>
              <a:ahLst/>
              <a:cxnLst>
                <a:cxn ang="0">
                  <a:pos x="wd2" y="hd2"/>
                </a:cxn>
                <a:cxn ang="5400000">
                  <a:pos x="wd2" y="hd2"/>
                </a:cxn>
                <a:cxn ang="10800000">
                  <a:pos x="wd2" y="hd2"/>
                </a:cxn>
                <a:cxn ang="16200000">
                  <a:pos x="wd2" y="hd2"/>
                </a:cxn>
              </a:cxnLst>
              <a:rect l="0" t="0" r="r" b="b"/>
              <a:pathLst>
                <a:path w="21600" h="21600" extrusionOk="0">
                  <a:moveTo>
                    <a:pt x="10012" y="0"/>
                  </a:moveTo>
                  <a:lnTo>
                    <a:pt x="0" y="21600"/>
                  </a:lnTo>
                  <a:lnTo>
                    <a:pt x="21600" y="20925"/>
                  </a:lnTo>
                  <a:lnTo>
                    <a:pt x="10012" y="0"/>
                  </a:lnTo>
                  <a:close/>
                </a:path>
              </a:pathLst>
            </a:custGeom>
            <a:solidFill>
              <a:srgbClr val="FFFFFF"/>
            </a:solidFill>
            <a:ln w="12700" cap="flat">
              <a:noFill/>
              <a:miter lim="400000"/>
            </a:ln>
            <a:effectLst/>
          </p:spPr>
          <p:txBody>
            <a:bodyPr wrap="square" lIns="35719" tIns="35719" rIns="35719" bIns="35719" numCol="1" anchor="ctr">
              <a:noAutofit/>
            </a:bodyPr>
            <a:lstStyle/>
            <a:p>
              <a:pPr>
                <a:defRPr sz="3000" b="0">
                  <a:solidFill>
                    <a:srgbClr val="FFFFFF"/>
                  </a:solidFill>
                  <a:latin typeface="+mn-lt"/>
                  <a:ea typeface="+mn-ea"/>
                  <a:cs typeface="+mn-cs"/>
                  <a:sym typeface="Helvetica Neue Medium"/>
                </a:defRPr>
              </a:pPr>
              <a:endParaRPr sz="1500"/>
            </a:p>
          </p:txBody>
        </p:sp>
        <p:sp>
          <p:nvSpPr>
            <p:cNvPr id="537" name="Shape"/>
            <p:cNvSpPr/>
            <p:nvPr/>
          </p:nvSpPr>
          <p:spPr>
            <a:xfrm>
              <a:off x="17695191" y="2298725"/>
              <a:ext cx="368029" cy="357469"/>
            </a:xfrm>
            <a:custGeom>
              <a:avLst/>
              <a:gdLst/>
              <a:ahLst/>
              <a:cxnLst>
                <a:cxn ang="0">
                  <a:pos x="wd2" y="hd2"/>
                </a:cxn>
                <a:cxn ang="5400000">
                  <a:pos x="wd2" y="hd2"/>
                </a:cxn>
                <a:cxn ang="10800000">
                  <a:pos x="wd2" y="hd2"/>
                </a:cxn>
                <a:cxn ang="16200000">
                  <a:pos x="wd2" y="hd2"/>
                </a:cxn>
              </a:cxnLst>
              <a:rect l="0" t="0" r="r" b="b"/>
              <a:pathLst>
                <a:path w="19458" h="19011" extrusionOk="0">
                  <a:moveTo>
                    <a:pt x="2968" y="2813"/>
                  </a:moveTo>
                  <a:cubicBezTo>
                    <a:pt x="-2142" y="7792"/>
                    <a:pt x="-398" y="16421"/>
                    <a:pt x="6238" y="18999"/>
                  </a:cubicBezTo>
                  <a:cubicBezTo>
                    <a:pt x="7585" y="19086"/>
                    <a:pt x="8918" y="18684"/>
                    <a:pt x="9995" y="17866"/>
                  </a:cubicBezTo>
                  <a:cubicBezTo>
                    <a:pt x="10964" y="17130"/>
                    <a:pt x="11669" y="16098"/>
                    <a:pt x="12005" y="14924"/>
                  </a:cubicBezTo>
                  <a:lnTo>
                    <a:pt x="19458" y="7515"/>
                  </a:lnTo>
                  <a:cubicBezTo>
                    <a:pt x="17584" y="95"/>
                    <a:pt x="8435" y="-2514"/>
                    <a:pt x="2968" y="2813"/>
                  </a:cubicBezTo>
                  <a:close/>
                </a:path>
              </a:pathLst>
            </a:custGeom>
            <a:solidFill>
              <a:srgbClr val="FFFFFF"/>
            </a:solidFill>
            <a:ln w="12700" cap="flat">
              <a:noFill/>
              <a:miter lim="400000"/>
            </a:ln>
            <a:effectLst/>
          </p:spPr>
          <p:txBody>
            <a:bodyPr wrap="square" lIns="35719" tIns="35719" rIns="35719" bIns="35719" numCol="1" anchor="ctr">
              <a:noAutofit/>
            </a:bodyPr>
            <a:lstStyle/>
            <a:p>
              <a:pPr>
                <a:defRPr sz="3000" b="0">
                  <a:solidFill>
                    <a:srgbClr val="FFFFFF"/>
                  </a:solidFill>
                  <a:latin typeface="+mn-lt"/>
                  <a:ea typeface="+mn-ea"/>
                  <a:cs typeface="+mn-cs"/>
                  <a:sym typeface="Helvetica Neue Medium"/>
                </a:defRPr>
              </a:pPr>
              <a:endParaRPr sz="1500"/>
            </a:p>
          </p:txBody>
        </p:sp>
        <p:sp>
          <p:nvSpPr>
            <p:cNvPr id="538" name="Shape"/>
            <p:cNvSpPr/>
            <p:nvPr/>
          </p:nvSpPr>
          <p:spPr>
            <a:xfrm>
              <a:off x="17636103" y="4270912"/>
              <a:ext cx="391895" cy="392975"/>
            </a:xfrm>
            <a:custGeom>
              <a:avLst/>
              <a:gdLst/>
              <a:ahLst/>
              <a:cxnLst>
                <a:cxn ang="0">
                  <a:pos x="wd2" y="hd2"/>
                </a:cxn>
                <a:cxn ang="5400000">
                  <a:pos x="wd2" y="hd2"/>
                </a:cxn>
                <a:cxn ang="10800000">
                  <a:pos x="wd2" y="hd2"/>
                </a:cxn>
                <a:cxn ang="16200000">
                  <a:pos x="wd2" y="hd2"/>
                </a:cxn>
              </a:cxnLst>
              <a:rect l="0" t="0" r="r" b="b"/>
              <a:pathLst>
                <a:path w="19531" h="19558" extrusionOk="0">
                  <a:moveTo>
                    <a:pt x="2653" y="16202"/>
                  </a:moveTo>
                  <a:cubicBezTo>
                    <a:pt x="7571" y="21600"/>
                    <a:pt x="16402" y="20287"/>
                    <a:pt x="19531" y="13692"/>
                  </a:cubicBezTo>
                  <a:cubicBezTo>
                    <a:pt x="18499" y="12489"/>
                    <a:pt x="17461" y="11293"/>
                    <a:pt x="16415" y="10103"/>
                  </a:cubicBezTo>
                  <a:cubicBezTo>
                    <a:pt x="15251" y="8779"/>
                    <a:pt x="14078" y="7462"/>
                    <a:pt x="12861" y="6186"/>
                  </a:cubicBezTo>
                  <a:cubicBezTo>
                    <a:pt x="10770" y="3995"/>
                    <a:pt x="8551" y="1929"/>
                    <a:pt x="6216" y="0"/>
                  </a:cubicBezTo>
                  <a:cubicBezTo>
                    <a:pt x="-246" y="2730"/>
                    <a:pt x="-2069" y="11019"/>
                    <a:pt x="2653" y="16202"/>
                  </a:cubicBezTo>
                  <a:close/>
                </a:path>
              </a:pathLst>
            </a:custGeom>
            <a:solidFill>
              <a:srgbClr val="FFFFFF"/>
            </a:solidFill>
            <a:ln w="12700" cap="flat">
              <a:noFill/>
              <a:miter lim="400000"/>
            </a:ln>
            <a:effectLst/>
          </p:spPr>
          <p:txBody>
            <a:bodyPr wrap="square" lIns="35719" tIns="35719" rIns="35719" bIns="35719" numCol="1" anchor="ctr">
              <a:noAutofit/>
            </a:bodyPr>
            <a:lstStyle/>
            <a:p>
              <a:pPr>
                <a:defRPr sz="3000" b="0">
                  <a:solidFill>
                    <a:srgbClr val="FFFFFF"/>
                  </a:solidFill>
                  <a:latin typeface="+mn-lt"/>
                  <a:ea typeface="+mn-ea"/>
                  <a:cs typeface="+mn-cs"/>
                  <a:sym typeface="Helvetica Neue Medium"/>
                </a:defRPr>
              </a:pPr>
              <a:endParaRPr sz="1500"/>
            </a:p>
          </p:txBody>
        </p:sp>
      </p:grpSp>
      <p:grpSp>
        <p:nvGrpSpPr>
          <p:cNvPr id="547" name="Group"/>
          <p:cNvGrpSpPr/>
          <p:nvPr/>
        </p:nvGrpSpPr>
        <p:grpSpPr>
          <a:xfrm>
            <a:off x="1457532" y="1558050"/>
            <a:ext cx="8808312" cy="3464708"/>
            <a:chOff x="0" y="0"/>
            <a:chExt cx="17616623" cy="6929414"/>
          </a:xfrm>
        </p:grpSpPr>
        <p:sp>
          <p:nvSpPr>
            <p:cNvPr id="540" name="Circle"/>
            <p:cNvSpPr/>
            <p:nvPr/>
          </p:nvSpPr>
          <p:spPr>
            <a:xfrm>
              <a:off x="1705124" y="0"/>
              <a:ext cx="1738481" cy="1745567"/>
            </a:xfrm>
            <a:prstGeom prst="ellipse">
              <a:avLst/>
            </a:prstGeom>
            <a:solidFill>
              <a:srgbClr val="FFFFFF"/>
            </a:solidFill>
            <a:ln w="12700" cap="flat">
              <a:noFill/>
              <a:miter lim="400000"/>
            </a:ln>
            <a:effectLst/>
          </p:spPr>
          <p:txBody>
            <a:bodyPr wrap="square" lIns="35719" tIns="35719" rIns="35719" bIns="35719" numCol="1" anchor="ctr">
              <a:noAutofit/>
            </a:bodyPr>
            <a:lstStyle/>
            <a:p>
              <a:pPr>
                <a:defRPr sz="3000" b="0">
                  <a:solidFill>
                    <a:srgbClr val="FFFFFF"/>
                  </a:solidFill>
                  <a:latin typeface="+mn-lt"/>
                  <a:ea typeface="+mn-ea"/>
                  <a:cs typeface="+mn-cs"/>
                  <a:sym typeface="Helvetica Neue Medium"/>
                </a:defRPr>
              </a:pPr>
              <a:endParaRPr sz="1500"/>
            </a:p>
          </p:txBody>
        </p:sp>
        <p:sp>
          <p:nvSpPr>
            <p:cNvPr id="541" name="Circle"/>
            <p:cNvSpPr/>
            <p:nvPr/>
          </p:nvSpPr>
          <p:spPr>
            <a:xfrm>
              <a:off x="8537705" y="722633"/>
              <a:ext cx="1738481" cy="1745567"/>
            </a:xfrm>
            <a:prstGeom prst="ellipse">
              <a:avLst/>
            </a:prstGeom>
            <a:solidFill>
              <a:srgbClr val="FFFFFF"/>
            </a:solidFill>
            <a:ln w="12700" cap="flat">
              <a:noFill/>
              <a:miter lim="400000"/>
            </a:ln>
            <a:effectLst/>
          </p:spPr>
          <p:txBody>
            <a:bodyPr wrap="square" lIns="35719" tIns="35719" rIns="35719" bIns="35719" numCol="1" anchor="ctr">
              <a:noAutofit/>
            </a:bodyPr>
            <a:lstStyle/>
            <a:p>
              <a:pPr>
                <a:defRPr sz="3000" b="0">
                  <a:solidFill>
                    <a:srgbClr val="FFFFFF"/>
                  </a:solidFill>
                  <a:latin typeface="+mn-lt"/>
                  <a:ea typeface="+mn-ea"/>
                  <a:cs typeface="+mn-cs"/>
                  <a:sym typeface="Helvetica Neue Medium"/>
                </a:defRPr>
              </a:pPr>
              <a:endParaRPr sz="1500"/>
            </a:p>
          </p:txBody>
        </p:sp>
        <p:sp>
          <p:nvSpPr>
            <p:cNvPr id="542" name="Oval"/>
            <p:cNvSpPr/>
            <p:nvPr/>
          </p:nvSpPr>
          <p:spPr>
            <a:xfrm>
              <a:off x="6906574" y="4828085"/>
              <a:ext cx="2002663" cy="1957226"/>
            </a:xfrm>
            <a:prstGeom prst="ellipse">
              <a:avLst/>
            </a:prstGeom>
            <a:solidFill>
              <a:srgbClr val="FFFFFF"/>
            </a:solidFill>
            <a:ln w="12700" cap="flat">
              <a:noFill/>
              <a:miter lim="400000"/>
            </a:ln>
            <a:effectLst/>
          </p:spPr>
          <p:txBody>
            <a:bodyPr wrap="square" lIns="35719" tIns="35719" rIns="35719" bIns="35719" numCol="1" anchor="ctr">
              <a:noAutofit/>
            </a:bodyPr>
            <a:lstStyle/>
            <a:p>
              <a:pPr>
                <a:defRPr sz="3000" b="0">
                  <a:solidFill>
                    <a:srgbClr val="FFFFFF"/>
                  </a:solidFill>
                  <a:latin typeface="+mn-lt"/>
                  <a:ea typeface="+mn-ea"/>
                  <a:cs typeface="+mn-cs"/>
                  <a:sym typeface="Helvetica Neue Medium"/>
                </a:defRPr>
              </a:pPr>
              <a:endParaRPr sz="1500"/>
            </a:p>
          </p:txBody>
        </p:sp>
        <p:sp>
          <p:nvSpPr>
            <p:cNvPr id="543" name="Oval"/>
            <p:cNvSpPr/>
            <p:nvPr/>
          </p:nvSpPr>
          <p:spPr>
            <a:xfrm>
              <a:off x="0" y="5299326"/>
              <a:ext cx="1285020" cy="1226874"/>
            </a:xfrm>
            <a:prstGeom prst="ellipse">
              <a:avLst/>
            </a:prstGeom>
            <a:solidFill>
              <a:srgbClr val="FFFFFF"/>
            </a:solidFill>
            <a:ln w="12700" cap="flat">
              <a:noFill/>
              <a:miter lim="400000"/>
            </a:ln>
            <a:effectLst/>
          </p:spPr>
          <p:txBody>
            <a:bodyPr wrap="square" lIns="35719" tIns="35719" rIns="35719" bIns="35719" numCol="1" anchor="ctr">
              <a:noAutofit/>
            </a:bodyPr>
            <a:lstStyle/>
            <a:p>
              <a:pPr>
                <a:defRPr sz="3000" b="0">
                  <a:solidFill>
                    <a:srgbClr val="FFFFFF"/>
                  </a:solidFill>
                  <a:latin typeface="+mn-lt"/>
                  <a:ea typeface="+mn-ea"/>
                  <a:cs typeface="+mn-cs"/>
                  <a:sym typeface="Helvetica Neue Medium"/>
                </a:defRPr>
              </a:pPr>
              <a:endParaRPr sz="1500"/>
            </a:p>
          </p:txBody>
        </p:sp>
        <p:sp>
          <p:nvSpPr>
            <p:cNvPr id="544" name="Oval"/>
            <p:cNvSpPr/>
            <p:nvPr/>
          </p:nvSpPr>
          <p:spPr>
            <a:xfrm>
              <a:off x="9753338" y="4339459"/>
              <a:ext cx="1055337" cy="1100821"/>
            </a:xfrm>
            <a:prstGeom prst="ellipse">
              <a:avLst/>
            </a:prstGeom>
            <a:solidFill>
              <a:srgbClr val="FFFFFF"/>
            </a:solidFill>
            <a:ln w="12700" cap="flat">
              <a:noFill/>
              <a:miter lim="400000"/>
            </a:ln>
            <a:effectLst/>
          </p:spPr>
          <p:txBody>
            <a:bodyPr wrap="square" lIns="35719" tIns="35719" rIns="35719" bIns="35719" numCol="1" anchor="ctr">
              <a:noAutofit/>
            </a:bodyPr>
            <a:lstStyle/>
            <a:p>
              <a:pPr>
                <a:defRPr sz="3000" b="0">
                  <a:solidFill>
                    <a:srgbClr val="FFFFFF"/>
                  </a:solidFill>
                  <a:latin typeface="+mn-lt"/>
                  <a:ea typeface="+mn-ea"/>
                  <a:cs typeface="+mn-cs"/>
                  <a:sym typeface="Helvetica Neue Medium"/>
                </a:defRPr>
              </a:pPr>
              <a:endParaRPr sz="1500"/>
            </a:p>
          </p:txBody>
        </p:sp>
        <p:sp>
          <p:nvSpPr>
            <p:cNvPr id="545" name="Oval"/>
            <p:cNvSpPr/>
            <p:nvPr/>
          </p:nvSpPr>
          <p:spPr>
            <a:xfrm>
              <a:off x="16561286" y="5828595"/>
              <a:ext cx="1055338" cy="1100820"/>
            </a:xfrm>
            <a:prstGeom prst="ellipse">
              <a:avLst/>
            </a:prstGeom>
            <a:solidFill>
              <a:srgbClr val="FFFFFF"/>
            </a:solidFill>
            <a:ln w="12700" cap="flat">
              <a:noFill/>
              <a:miter lim="400000"/>
            </a:ln>
            <a:effectLst/>
          </p:spPr>
          <p:txBody>
            <a:bodyPr wrap="square" lIns="35719" tIns="35719" rIns="35719" bIns="35719" numCol="1" anchor="ctr">
              <a:noAutofit/>
            </a:bodyPr>
            <a:lstStyle/>
            <a:p>
              <a:pPr>
                <a:defRPr sz="3000" b="0">
                  <a:solidFill>
                    <a:srgbClr val="FFFFFF"/>
                  </a:solidFill>
                  <a:latin typeface="+mn-lt"/>
                  <a:ea typeface="+mn-ea"/>
                  <a:cs typeface="+mn-cs"/>
                  <a:sym typeface="Helvetica Neue Medium"/>
                </a:defRPr>
              </a:pPr>
              <a:endParaRPr sz="1500"/>
            </a:p>
          </p:txBody>
        </p:sp>
        <p:sp>
          <p:nvSpPr>
            <p:cNvPr id="546" name="Oval"/>
            <p:cNvSpPr/>
            <p:nvPr/>
          </p:nvSpPr>
          <p:spPr>
            <a:xfrm>
              <a:off x="2948566" y="4712827"/>
              <a:ext cx="1285021" cy="1226873"/>
            </a:xfrm>
            <a:prstGeom prst="ellipse">
              <a:avLst/>
            </a:prstGeom>
            <a:solidFill>
              <a:srgbClr val="FFFFFF"/>
            </a:solidFill>
            <a:ln w="12700" cap="flat">
              <a:noFill/>
              <a:miter lim="400000"/>
            </a:ln>
            <a:effectLst/>
          </p:spPr>
          <p:txBody>
            <a:bodyPr wrap="square" lIns="35719" tIns="35719" rIns="35719" bIns="35719" numCol="1" anchor="ctr">
              <a:noAutofit/>
            </a:bodyPr>
            <a:lstStyle/>
            <a:p>
              <a:pPr>
                <a:defRPr sz="3000" b="0">
                  <a:solidFill>
                    <a:srgbClr val="FFFFFF"/>
                  </a:solidFill>
                  <a:latin typeface="+mn-lt"/>
                  <a:ea typeface="+mn-ea"/>
                  <a:cs typeface="+mn-cs"/>
                  <a:sym typeface="Helvetica Neue Medium"/>
                </a:defRPr>
              </a:pPr>
              <a:endParaRPr sz="1500"/>
            </a:p>
          </p:txBody>
        </p:sp>
      </p:grpSp>
      <p:sp>
        <p:nvSpPr>
          <p:cNvPr id="548" name="Line"/>
          <p:cNvSpPr/>
          <p:nvPr/>
        </p:nvSpPr>
        <p:spPr>
          <a:xfrm flipV="1">
            <a:off x="1833371" y="3195328"/>
            <a:ext cx="1912134" cy="248186"/>
          </a:xfrm>
          <a:prstGeom prst="line">
            <a:avLst/>
          </a:prstGeom>
          <a:ln w="127000">
            <a:solidFill>
              <a:schemeClr val="accent5">
                <a:lumOff val="-29866"/>
              </a:schemeClr>
            </a:solidFill>
            <a:miter lim="400000"/>
            <a:tailEnd type="triangle"/>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549" name="Line"/>
          <p:cNvSpPr/>
          <p:nvPr/>
        </p:nvSpPr>
        <p:spPr>
          <a:xfrm>
            <a:off x="5013957" y="3100864"/>
            <a:ext cx="2164890" cy="54693"/>
          </a:xfrm>
          <a:prstGeom prst="line">
            <a:avLst/>
          </a:prstGeom>
          <a:ln w="127000">
            <a:solidFill>
              <a:schemeClr val="accent5">
                <a:lumOff val="-29866"/>
              </a:schemeClr>
            </a:solidFill>
            <a:miter lim="400000"/>
            <a:tailEnd type="triangle"/>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550" name="Line"/>
          <p:cNvSpPr/>
          <p:nvPr/>
        </p:nvSpPr>
        <p:spPr>
          <a:xfrm>
            <a:off x="8173794" y="3155556"/>
            <a:ext cx="1280548" cy="1"/>
          </a:xfrm>
          <a:prstGeom prst="line">
            <a:avLst/>
          </a:prstGeom>
          <a:ln w="127000">
            <a:solidFill>
              <a:schemeClr val="accent5">
                <a:lumOff val="-29866"/>
              </a:schemeClr>
            </a:solidFill>
            <a:miter lim="400000"/>
            <a:tailEnd type="triangle"/>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551" name="Line"/>
          <p:cNvSpPr/>
          <p:nvPr/>
        </p:nvSpPr>
        <p:spPr>
          <a:xfrm>
            <a:off x="10261281" y="3467186"/>
            <a:ext cx="243542" cy="372727"/>
          </a:xfrm>
          <a:prstGeom prst="line">
            <a:avLst/>
          </a:prstGeom>
          <a:ln w="127000">
            <a:solidFill>
              <a:schemeClr val="accent5">
                <a:lumOff val="-29866"/>
              </a:schemeClr>
            </a:solidFill>
            <a:miter lim="400000"/>
            <a:tailEnd type="triangle"/>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552" name="Classify Node: Relational GCN"/>
          <p:cNvSpPr txBox="1"/>
          <p:nvPr/>
        </p:nvSpPr>
        <p:spPr>
          <a:xfrm>
            <a:off x="419162" y="5560338"/>
            <a:ext cx="4625946" cy="456856"/>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pPr>
              <a:spcBef>
                <a:spcPts val="2950"/>
              </a:spcBef>
              <a:defRPr sz="5000">
                <a:latin typeface="American Typewriter"/>
                <a:ea typeface="American Typewriter"/>
                <a:cs typeface="American Typewriter"/>
                <a:sym typeface="American Typewriter"/>
              </a:defRPr>
            </a:pPr>
            <a:r>
              <a:rPr sz="2500" dirty="0"/>
              <a:t>Classify Node: </a:t>
            </a:r>
            <a:r>
              <a:rPr sz="2500" dirty="0">
                <a:solidFill>
                  <a:srgbClr val="C00000"/>
                </a:solidFill>
                <a:latin typeface="American Typewriter Semibold"/>
                <a:ea typeface="American Typewriter Semibold"/>
                <a:cs typeface="American Typewriter Semibold"/>
                <a:sym typeface="American Typewriter Semibold"/>
              </a:rPr>
              <a:t>Relational GCN</a:t>
            </a:r>
          </a:p>
        </p:txBody>
      </p:sp>
      <p:sp>
        <p:nvSpPr>
          <p:cNvPr id="553" name="Sort Node: Asymmetric Traveling Salesman Problem"/>
          <p:cNvSpPr txBox="1"/>
          <p:nvPr/>
        </p:nvSpPr>
        <p:spPr>
          <a:xfrm>
            <a:off x="395852" y="5967166"/>
            <a:ext cx="8143256" cy="456856"/>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pPr>
              <a:spcBef>
                <a:spcPts val="2950"/>
              </a:spcBef>
              <a:defRPr sz="5000">
                <a:latin typeface="American Typewriter"/>
                <a:ea typeface="American Typewriter"/>
                <a:cs typeface="American Typewriter"/>
                <a:sym typeface="American Typewriter"/>
              </a:defRPr>
            </a:pPr>
            <a:r>
              <a:rPr sz="2500" dirty="0"/>
              <a:t>Sort Node: </a:t>
            </a:r>
            <a:r>
              <a:rPr sz="2500" dirty="0">
                <a:solidFill>
                  <a:srgbClr val="C00000"/>
                </a:solidFill>
                <a:latin typeface="American Typewriter Semibold"/>
                <a:ea typeface="American Typewriter Semibold"/>
                <a:cs typeface="American Typewriter Semibold"/>
                <a:sym typeface="American Typewriter Semibold"/>
              </a:rPr>
              <a:t>Asymmetric Traveling Salesman Problem</a:t>
            </a:r>
          </a:p>
        </p:txBody>
      </p:sp>
      <p:sp>
        <p:nvSpPr>
          <p:cNvPr id="556" name="156"/>
          <p:cNvSpPr txBox="1">
            <a:spLocks noGrp="1"/>
          </p:cNvSpPr>
          <p:nvPr>
            <p:ph type="sldNum" sz="quarter" idx="12"/>
          </p:nvPr>
        </p:nvSpPr>
        <p:spPr>
          <a:xfrm>
            <a:off x="8610600" y="6356350"/>
            <a:ext cx="2743200" cy="365125"/>
          </a:xfrm>
          <a:prstGeom prst="rect">
            <a:avLst/>
          </a:prstGeom>
          <a:extLst>
            <a:ext uri="{C572A759-6A51-4108-AA02-DFA0A04FC94B}">
              <ma14:wrappingTextBoxFlag xmlns:ma14="http://schemas.microsoft.com/office/mac/drawingml/2011/main" val="1"/>
            </a:ext>
          </a:extLst>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C15419E-54D6-8648-ABFB-BEF58E3E877E}" type="slidenum">
              <a:rPr lang="en-US" smtClean="0"/>
              <a:pPr/>
              <a:t>220</a:t>
            </a:fld>
            <a:endParaRPr sz="1200" dirty="0">
              <a:solidFill>
                <a:schemeClr val="bg1">
                  <a:lumMod val="50000"/>
                </a:schemeClr>
              </a:solidFill>
            </a:endParaRPr>
          </a:p>
        </p:txBody>
      </p:sp>
      <p:sp>
        <p:nvSpPr>
          <p:cNvPr id="49" name="Liu et al., GIANT: Scalable Creation of a Web-scale Ontology, SIGMOD’20">
            <a:extLst>
              <a:ext uri="{FF2B5EF4-FFF2-40B4-BE49-F238E27FC236}">
                <a16:creationId xmlns:a16="http://schemas.microsoft.com/office/drawing/2014/main" xmlns="" id="{8796F3BF-2EC9-B44D-9B90-D9A534D32B3D}"/>
              </a:ext>
            </a:extLst>
          </p:cNvPr>
          <p:cNvSpPr txBox="1"/>
          <p:nvPr/>
        </p:nvSpPr>
        <p:spPr>
          <a:xfrm>
            <a:off x="1131393" y="6466998"/>
            <a:ext cx="6926513" cy="349135"/>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r>
              <a:rPr dirty="0"/>
              <a:t>Liu et al., </a:t>
            </a:r>
            <a:r>
              <a:rPr b="1" dirty="0"/>
              <a:t>GIANT: Scalable Creation of a Web-scale Ontology</a:t>
            </a:r>
            <a:r>
              <a:rPr dirty="0"/>
              <a:t>, SIGMOD’20</a:t>
            </a:r>
          </a:p>
        </p:txBody>
      </p:sp>
      <p:sp>
        <p:nvSpPr>
          <p:cNvPr id="52" name="Title 1">
            <a:extLst>
              <a:ext uri="{FF2B5EF4-FFF2-40B4-BE49-F238E27FC236}">
                <a16:creationId xmlns:a16="http://schemas.microsoft.com/office/drawing/2014/main" xmlns="" id="{57A7D91A-A484-294C-AFA3-A3C8182F2DBD}"/>
              </a:ext>
            </a:extLst>
          </p:cNvPr>
          <p:cNvSpPr>
            <a:spLocks noGrp="1"/>
          </p:cNvSpPr>
          <p:nvPr>
            <p:ph type="title"/>
          </p:nvPr>
        </p:nvSpPr>
        <p:spPr>
          <a:xfrm>
            <a:off x="838200" y="365125"/>
            <a:ext cx="10515600" cy="1325563"/>
          </a:xfrm>
        </p:spPr>
        <p:txBody>
          <a:bodyPr>
            <a:normAutofit/>
          </a:bodyPr>
          <a:lstStyle/>
          <a:p>
            <a:r>
              <a:rPr lang="en-US" sz="4000" b="1" spc="-253" dirty="0">
                <a:solidFill>
                  <a:srgbClr val="C00000"/>
                </a:solidFill>
                <a:latin typeface="+mj-lt"/>
              </a:rPr>
              <a:t>Heterogeneous Phrase Mining</a:t>
            </a:r>
            <a:endParaRPr lang="en-US" sz="2700" b="1" dirty="0">
              <a:solidFill>
                <a:schemeClr val="tx2">
                  <a:lumMod val="60000"/>
                  <a:lumOff val="40000"/>
                </a:schemeClr>
              </a:solidFill>
              <a:latin typeface="+mj-lt"/>
            </a:endParaRPr>
          </a:p>
        </p:txBody>
      </p:sp>
    </p:spTree>
  </p:cSld>
  <p:clrMapOvr>
    <a:masterClrMapping/>
  </p:clrMapOvr>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iterate>
                                    <p:tmAbs val="0"/>
                                  </p:iterate>
                                  <p:childTnLst>
                                    <p:set>
                                      <p:cBhvr>
                                        <p:cTn id="6" fill="hold"/>
                                        <p:tgtEl>
                                          <p:spTgt spid="518"/>
                                        </p:tgtEl>
                                        <p:attrNameLst>
                                          <p:attrName>style.visibility</p:attrName>
                                        </p:attrNameLst>
                                      </p:cBhvr>
                                      <p:to>
                                        <p:strVal val="visible"/>
                                      </p:to>
                                    </p:set>
                                    <p:animEffect transition="in" filter="box(out)">
                                      <p:cBhvr>
                                        <p:cTn id="7" dur="1000"/>
                                        <p:tgtEl>
                                          <p:spTgt spid="518"/>
                                        </p:tgtEl>
                                      </p:cBhvr>
                                    </p:animEffect>
                                  </p:childTnLst>
                                </p:cTn>
                              </p:par>
                            </p:childTnLst>
                          </p:cTn>
                        </p:par>
                        <p:par>
                          <p:cTn id="8" fill="hold">
                            <p:stCondLst>
                              <p:cond delay="1000"/>
                            </p:stCondLst>
                            <p:childTnLst>
                              <p:par>
                                <p:cTn id="9" presetID="4" presetClass="entr" presetSubtype="32" fill="hold" grpId="0" nodeType="afterEffect">
                                  <p:stCondLst>
                                    <p:cond delay="0"/>
                                  </p:stCondLst>
                                  <p:iterate>
                                    <p:tmAbs val="0"/>
                                  </p:iterate>
                                  <p:childTnLst>
                                    <p:set>
                                      <p:cBhvr>
                                        <p:cTn id="10" fill="hold"/>
                                        <p:tgtEl>
                                          <p:spTgt spid="552"/>
                                        </p:tgtEl>
                                        <p:attrNameLst>
                                          <p:attrName>style.visibility</p:attrName>
                                        </p:attrNameLst>
                                      </p:cBhvr>
                                      <p:to>
                                        <p:strVal val="visible"/>
                                      </p:to>
                                    </p:set>
                                    <p:animEffect transition="in" filter="box(out)">
                                      <p:cBhvr>
                                        <p:cTn id="11" dur="1000"/>
                                        <p:tgtEl>
                                          <p:spTgt spid="552"/>
                                        </p:tgtEl>
                                      </p:cBhvr>
                                    </p:animEffect>
                                  </p:childTnLst>
                                </p:cTn>
                              </p:par>
                            </p:childTnLst>
                          </p:cTn>
                        </p:par>
                        <p:par>
                          <p:cTn id="12" fill="hold">
                            <p:stCondLst>
                              <p:cond delay="2000"/>
                            </p:stCondLst>
                            <p:childTnLst>
                              <p:par>
                                <p:cTn id="13" presetID="4" presetClass="entr" presetSubtype="32" fill="hold" grpId="0" nodeType="afterEffect">
                                  <p:stCondLst>
                                    <p:cond delay="0"/>
                                  </p:stCondLst>
                                  <p:iterate>
                                    <p:tmAbs val="0"/>
                                  </p:iterate>
                                  <p:childTnLst>
                                    <p:set>
                                      <p:cBhvr>
                                        <p:cTn id="14" fill="hold"/>
                                        <p:tgtEl>
                                          <p:spTgt spid="539"/>
                                        </p:tgtEl>
                                        <p:attrNameLst>
                                          <p:attrName>style.visibility</p:attrName>
                                        </p:attrNameLst>
                                      </p:cBhvr>
                                      <p:to>
                                        <p:strVal val="visible"/>
                                      </p:to>
                                    </p:set>
                                    <p:animEffect transition="in" filter="box(out)">
                                      <p:cBhvr>
                                        <p:cTn id="15" dur="1000"/>
                                        <p:tgtEl>
                                          <p:spTgt spid="539"/>
                                        </p:tgtEl>
                                      </p:cBhvr>
                                    </p:animEffect>
                                  </p:childTnLst>
                                </p:cTn>
                              </p:par>
                            </p:childTnLst>
                          </p:cTn>
                        </p:par>
                        <p:par>
                          <p:cTn id="16" fill="hold">
                            <p:stCondLst>
                              <p:cond delay="3000"/>
                            </p:stCondLst>
                            <p:childTnLst>
                              <p:par>
                                <p:cTn id="17" presetID="4" presetClass="entr" presetSubtype="32" fill="hold" grpId="0" nodeType="afterEffect">
                                  <p:stCondLst>
                                    <p:cond delay="0"/>
                                  </p:stCondLst>
                                  <p:iterate>
                                    <p:tmAbs val="0"/>
                                  </p:iterate>
                                  <p:childTnLst>
                                    <p:set>
                                      <p:cBhvr>
                                        <p:cTn id="18" fill="hold"/>
                                        <p:tgtEl>
                                          <p:spTgt spid="547"/>
                                        </p:tgtEl>
                                        <p:attrNameLst>
                                          <p:attrName>style.visibility</p:attrName>
                                        </p:attrNameLst>
                                      </p:cBhvr>
                                      <p:to>
                                        <p:strVal val="visible"/>
                                      </p:to>
                                    </p:set>
                                    <p:animEffect transition="in" filter="box(out)">
                                      <p:cBhvr>
                                        <p:cTn id="19" dur="1000"/>
                                        <p:tgtEl>
                                          <p:spTgt spid="547"/>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32" fill="hold" grpId="0" nodeType="clickEffect">
                                  <p:stCondLst>
                                    <p:cond delay="0"/>
                                  </p:stCondLst>
                                  <p:iterate>
                                    <p:tmAbs val="0"/>
                                  </p:iterate>
                                  <p:childTnLst>
                                    <p:set>
                                      <p:cBhvr>
                                        <p:cTn id="23" fill="hold"/>
                                        <p:tgtEl>
                                          <p:spTgt spid="548"/>
                                        </p:tgtEl>
                                        <p:attrNameLst>
                                          <p:attrName>style.visibility</p:attrName>
                                        </p:attrNameLst>
                                      </p:cBhvr>
                                      <p:to>
                                        <p:strVal val="visible"/>
                                      </p:to>
                                    </p:set>
                                    <p:animEffect transition="in" filter="box(out)">
                                      <p:cBhvr>
                                        <p:cTn id="24" dur="1000"/>
                                        <p:tgtEl>
                                          <p:spTgt spid="548"/>
                                        </p:tgtEl>
                                      </p:cBhvr>
                                    </p:animEffect>
                                  </p:childTnLst>
                                </p:cTn>
                              </p:par>
                            </p:childTnLst>
                          </p:cTn>
                        </p:par>
                        <p:par>
                          <p:cTn id="25" fill="hold">
                            <p:stCondLst>
                              <p:cond delay="1000"/>
                            </p:stCondLst>
                            <p:childTnLst>
                              <p:par>
                                <p:cTn id="26" presetID="4" presetClass="entr" presetSubtype="32" fill="hold" grpId="0" nodeType="afterEffect">
                                  <p:stCondLst>
                                    <p:cond delay="0"/>
                                  </p:stCondLst>
                                  <p:iterate>
                                    <p:tmAbs val="0"/>
                                  </p:iterate>
                                  <p:childTnLst>
                                    <p:set>
                                      <p:cBhvr>
                                        <p:cTn id="27" fill="hold"/>
                                        <p:tgtEl>
                                          <p:spTgt spid="549"/>
                                        </p:tgtEl>
                                        <p:attrNameLst>
                                          <p:attrName>style.visibility</p:attrName>
                                        </p:attrNameLst>
                                      </p:cBhvr>
                                      <p:to>
                                        <p:strVal val="visible"/>
                                      </p:to>
                                    </p:set>
                                    <p:animEffect transition="in" filter="box(out)">
                                      <p:cBhvr>
                                        <p:cTn id="28" dur="1000"/>
                                        <p:tgtEl>
                                          <p:spTgt spid="549"/>
                                        </p:tgtEl>
                                      </p:cBhvr>
                                    </p:animEffect>
                                  </p:childTnLst>
                                </p:cTn>
                              </p:par>
                            </p:childTnLst>
                          </p:cTn>
                        </p:par>
                        <p:par>
                          <p:cTn id="29" fill="hold">
                            <p:stCondLst>
                              <p:cond delay="2000"/>
                            </p:stCondLst>
                            <p:childTnLst>
                              <p:par>
                                <p:cTn id="30" presetID="4" presetClass="entr" presetSubtype="32" fill="hold" grpId="0" nodeType="afterEffect">
                                  <p:stCondLst>
                                    <p:cond delay="0"/>
                                  </p:stCondLst>
                                  <p:iterate>
                                    <p:tmAbs val="0"/>
                                  </p:iterate>
                                  <p:childTnLst>
                                    <p:set>
                                      <p:cBhvr>
                                        <p:cTn id="31" fill="hold"/>
                                        <p:tgtEl>
                                          <p:spTgt spid="550"/>
                                        </p:tgtEl>
                                        <p:attrNameLst>
                                          <p:attrName>style.visibility</p:attrName>
                                        </p:attrNameLst>
                                      </p:cBhvr>
                                      <p:to>
                                        <p:strVal val="visible"/>
                                      </p:to>
                                    </p:set>
                                    <p:animEffect transition="in" filter="box(out)">
                                      <p:cBhvr>
                                        <p:cTn id="32" dur="1000"/>
                                        <p:tgtEl>
                                          <p:spTgt spid="550"/>
                                        </p:tgtEl>
                                      </p:cBhvr>
                                    </p:animEffect>
                                  </p:childTnLst>
                                </p:cTn>
                              </p:par>
                            </p:childTnLst>
                          </p:cTn>
                        </p:par>
                        <p:par>
                          <p:cTn id="33" fill="hold">
                            <p:stCondLst>
                              <p:cond delay="3000"/>
                            </p:stCondLst>
                            <p:childTnLst>
                              <p:par>
                                <p:cTn id="34" presetID="4" presetClass="entr" presetSubtype="32" fill="hold" grpId="0" nodeType="afterEffect">
                                  <p:stCondLst>
                                    <p:cond delay="0"/>
                                  </p:stCondLst>
                                  <p:iterate>
                                    <p:tmAbs val="0"/>
                                  </p:iterate>
                                  <p:childTnLst>
                                    <p:set>
                                      <p:cBhvr>
                                        <p:cTn id="35" fill="hold"/>
                                        <p:tgtEl>
                                          <p:spTgt spid="551"/>
                                        </p:tgtEl>
                                        <p:attrNameLst>
                                          <p:attrName>style.visibility</p:attrName>
                                        </p:attrNameLst>
                                      </p:cBhvr>
                                      <p:to>
                                        <p:strVal val="visible"/>
                                      </p:to>
                                    </p:set>
                                    <p:animEffect transition="in" filter="box(out)">
                                      <p:cBhvr>
                                        <p:cTn id="36" dur="1000"/>
                                        <p:tgtEl>
                                          <p:spTgt spid="551"/>
                                        </p:tgtEl>
                                      </p:cBhvr>
                                    </p:animEffect>
                                  </p:childTnLst>
                                </p:cTn>
                              </p:par>
                            </p:childTnLst>
                          </p:cTn>
                        </p:par>
                        <p:par>
                          <p:cTn id="37" fill="hold">
                            <p:stCondLst>
                              <p:cond delay="4000"/>
                            </p:stCondLst>
                            <p:childTnLst>
                              <p:par>
                                <p:cTn id="38" presetID="4" presetClass="entr" presetSubtype="32" fill="hold" grpId="0" nodeType="afterEffect">
                                  <p:stCondLst>
                                    <p:cond delay="0"/>
                                  </p:stCondLst>
                                  <p:iterate>
                                    <p:tmAbs val="0"/>
                                  </p:iterate>
                                  <p:childTnLst>
                                    <p:set>
                                      <p:cBhvr>
                                        <p:cTn id="39" fill="hold"/>
                                        <p:tgtEl>
                                          <p:spTgt spid="553"/>
                                        </p:tgtEl>
                                        <p:attrNameLst>
                                          <p:attrName>style.visibility</p:attrName>
                                        </p:attrNameLst>
                                      </p:cBhvr>
                                      <p:to>
                                        <p:strVal val="visible"/>
                                      </p:to>
                                    </p:set>
                                    <p:animEffect transition="in" filter="box(out)">
                                      <p:cBhvr>
                                        <p:cTn id="40" dur="1000"/>
                                        <p:tgtEl>
                                          <p:spTgt spid="5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 grpId="0" animBg="1" advAuto="0"/>
      <p:bldP spid="539" grpId="0" animBg="1" advAuto="0"/>
      <p:bldP spid="547" grpId="0" animBg="1" advAuto="0"/>
      <p:bldP spid="548" grpId="0" animBg="1" advAuto="0"/>
      <p:bldP spid="549" grpId="0" animBg="1" advAuto="0"/>
      <p:bldP spid="550" grpId="0" animBg="1" advAuto="0"/>
      <p:bldP spid="551" grpId="0" animBg="1" advAuto="0"/>
      <p:bldP spid="552" grpId="0" animBg="1" advAuto="0"/>
      <p:bldP spid="553" grpId="0" animBg="1" advAuto="0"/>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8" name="thumbnail.jpg" descr="thumbnail.jpg"/>
          <p:cNvPicPr>
            <a:picLocks noChangeAspect="1"/>
          </p:cNvPicPr>
          <p:nvPr/>
        </p:nvPicPr>
        <p:blipFill>
          <a:blip r:embed="rId2"/>
          <a:stretch>
            <a:fillRect/>
          </a:stretch>
        </p:blipFill>
        <p:spPr>
          <a:xfrm>
            <a:off x="838200" y="1455835"/>
            <a:ext cx="3951959" cy="3425031"/>
          </a:xfrm>
          <a:prstGeom prst="rect">
            <a:avLst/>
          </a:prstGeom>
          <a:ln w="12700">
            <a:miter lim="400000"/>
          </a:ln>
        </p:spPr>
      </p:pic>
      <p:sp>
        <p:nvSpPr>
          <p:cNvPr id="600" name="Liu et al., GIANT: Scalable Creation of a Web-scale Ontology, SIGMOD’20"/>
          <p:cNvSpPr txBox="1"/>
          <p:nvPr/>
        </p:nvSpPr>
        <p:spPr>
          <a:xfrm>
            <a:off x="2582285" y="6498153"/>
            <a:ext cx="6926513" cy="349135"/>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r>
              <a:rPr dirty="0"/>
              <a:t>Liu et al., </a:t>
            </a:r>
            <a:r>
              <a:rPr b="1" dirty="0"/>
              <a:t>GIANT: Scalable Creation of a Web-scale Ontology</a:t>
            </a:r>
            <a:r>
              <a:rPr dirty="0"/>
              <a:t>, SIGMOD’20</a:t>
            </a:r>
          </a:p>
        </p:txBody>
      </p:sp>
      <p:sp>
        <p:nvSpPr>
          <p:cNvPr id="9" name="Title 1">
            <a:extLst>
              <a:ext uri="{FF2B5EF4-FFF2-40B4-BE49-F238E27FC236}">
                <a16:creationId xmlns:a16="http://schemas.microsoft.com/office/drawing/2014/main" xmlns="" id="{E6FDE0FF-1721-FD4A-8946-9C686015E0EC}"/>
              </a:ext>
            </a:extLst>
          </p:cNvPr>
          <p:cNvSpPr txBox="1">
            <a:spLocks/>
          </p:cNvSpPr>
          <p:nvPr/>
        </p:nvSpPr>
        <p:spPr>
          <a:xfrm>
            <a:off x="838200" y="365125"/>
            <a:ext cx="10515600" cy="1325563"/>
          </a:xfrm>
          <a:prstGeom prst="rect">
            <a:avLst/>
          </a:prstGeom>
          <a:noFill/>
          <a:ln>
            <a:noFill/>
          </a:ln>
        </p:spPr>
        <p:txBody>
          <a:bodyPr spcFirstLastPara="1" vert="horz" wrap="square" lIns="91425" tIns="91425" rIns="91425" bIns="91425" rtlCol="0" anchor="t" anchorCtr="0">
            <a:normAutofit/>
          </a:bodyPr>
          <a:lstStyle>
            <a:lvl1pPr lvl="0" algn="l" defTabSz="914400" rtl="0" eaLnBrk="1" latinLnBrk="0" hangingPunct="1">
              <a:lnSpc>
                <a:spcPct val="100000"/>
              </a:lnSpc>
              <a:spcBef>
                <a:spcPts val="0"/>
              </a:spcBef>
              <a:spcAft>
                <a:spcPts val="0"/>
              </a:spcAft>
              <a:buClr>
                <a:schemeClr val="dk1"/>
              </a:buClr>
              <a:buSzPts val="2100"/>
              <a:buFont typeface="Calibri"/>
              <a:buNone/>
              <a:defRPr sz="4400" kern="1200">
                <a:solidFill>
                  <a:schemeClr val="tx1"/>
                </a:solidFill>
                <a:latin typeface="+mj-lt"/>
                <a:ea typeface="+mj-ea"/>
                <a:cs typeface="+mj-cs"/>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r>
              <a:rPr lang="en-US" sz="4000" b="1" spc="-253" dirty="0">
                <a:solidFill>
                  <a:srgbClr val="C00000"/>
                </a:solidFill>
              </a:rPr>
              <a:t>Applied to feeds news recommendation</a:t>
            </a:r>
            <a:endParaRPr lang="en-US" sz="2700" b="1" dirty="0">
              <a:solidFill>
                <a:schemeClr val="tx2">
                  <a:lumMod val="60000"/>
                  <a:lumOff val="40000"/>
                </a:schemeClr>
              </a:solidFill>
            </a:endParaRPr>
          </a:p>
        </p:txBody>
      </p:sp>
      <p:pic>
        <p:nvPicPr>
          <p:cNvPr id="2" name="Picture 1">
            <a:extLst>
              <a:ext uri="{FF2B5EF4-FFF2-40B4-BE49-F238E27FC236}">
                <a16:creationId xmlns:a16="http://schemas.microsoft.com/office/drawing/2014/main" xmlns="" id="{86E27529-C568-FA48-B1B2-669A065DA864}"/>
              </a:ext>
            </a:extLst>
          </p:cNvPr>
          <p:cNvPicPr>
            <a:picLocks noChangeAspect="1"/>
          </p:cNvPicPr>
          <p:nvPr/>
        </p:nvPicPr>
        <p:blipFill>
          <a:blip r:embed="rId3"/>
          <a:stretch>
            <a:fillRect/>
          </a:stretch>
        </p:blipFill>
        <p:spPr>
          <a:xfrm>
            <a:off x="5580304" y="1519384"/>
            <a:ext cx="2181443" cy="4472922"/>
          </a:xfrm>
          <a:prstGeom prst="rect">
            <a:avLst/>
          </a:prstGeom>
        </p:spPr>
      </p:pic>
      <p:pic>
        <p:nvPicPr>
          <p:cNvPr id="3" name="Picture 2">
            <a:extLst>
              <a:ext uri="{FF2B5EF4-FFF2-40B4-BE49-F238E27FC236}">
                <a16:creationId xmlns:a16="http://schemas.microsoft.com/office/drawing/2014/main" xmlns="" id="{9B7326DB-ECF3-634B-9B9B-E22B9F4CA1B2}"/>
              </a:ext>
            </a:extLst>
          </p:cNvPr>
          <p:cNvPicPr>
            <a:picLocks noChangeAspect="1"/>
          </p:cNvPicPr>
          <p:nvPr/>
        </p:nvPicPr>
        <p:blipFill>
          <a:blip r:embed="rId4"/>
          <a:stretch>
            <a:fillRect/>
          </a:stretch>
        </p:blipFill>
        <p:spPr>
          <a:xfrm>
            <a:off x="1198104" y="5169898"/>
            <a:ext cx="3232150" cy="822408"/>
          </a:xfrm>
          <a:prstGeom prst="rect">
            <a:avLst/>
          </a:prstGeom>
        </p:spPr>
      </p:pic>
      <p:pic>
        <p:nvPicPr>
          <p:cNvPr id="4" name="Picture 3">
            <a:extLst>
              <a:ext uri="{FF2B5EF4-FFF2-40B4-BE49-F238E27FC236}">
                <a16:creationId xmlns:a16="http://schemas.microsoft.com/office/drawing/2014/main" xmlns="" id="{7EFE6E2B-DBAE-8C4E-A3D3-2CDB9C79C4C9}"/>
              </a:ext>
            </a:extLst>
          </p:cNvPr>
          <p:cNvPicPr>
            <a:picLocks noChangeAspect="1"/>
          </p:cNvPicPr>
          <p:nvPr/>
        </p:nvPicPr>
        <p:blipFill>
          <a:blip r:embed="rId5"/>
          <a:stretch>
            <a:fillRect/>
          </a:stretch>
        </p:blipFill>
        <p:spPr>
          <a:xfrm>
            <a:off x="7021120" y="3490596"/>
            <a:ext cx="707723" cy="340508"/>
          </a:xfrm>
          <a:prstGeom prst="rect">
            <a:avLst/>
          </a:prstGeom>
        </p:spPr>
      </p:pic>
      <p:pic>
        <p:nvPicPr>
          <p:cNvPr id="5" name="Picture 4">
            <a:extLst>
              <a:ext uri="{FF2B5EF4-FFF2-40B4-BE49-F238E27FC236}">
                <a16:creationId xmlns:a16="http://schemas.microsoft.com/office/drawing/2014/main" xmlns="" id="{EAC173E4-E985-534D-8577-AAC01F2F5328}"/>
              </a:ext>
            </a:extLst>
          </p:cNvPr>
          <p:cNvPicPr>
            <a:picLocks noChangeAspect="1"/>
          </p:cNvPicPr>
          <p:nvPr/>
        </p:nvPicPr>
        <p:blipFill>
          <a:blip r:embed="rId6"/>
          <a:stretch>
            <a:fillRect/>
          </a:stretch>
        </p:blipFill>
        <p:spPr>
          <a:xfrm>
            <a:off x="8719889" y="1519384"/>
            <a:ext cx="2519609" cy="4472922"/>
          </a:xfrm>
          <a:prstGeom prst="rect">
            <a:avLst/>
          </a:prstGeom>
        </p:spPr>
      </p:pic>
      <p:pic>
        <p:nvPicPr>
          <p:cNvPr id="10" name="Picture 9">
            <a:extLst>
              <a:ext uri="{FF2B5EF4-FFF2-40B4-BE49-F238E27FC236}">
                <a16:creationId xmlns:a16="http://schemas.microsoft.com/office/drawing/2014/main" xmlns="" id="{5126EE19-B1A9-4C4C-AB8F-3FC3176A2D78}"/>
              </a:ext>
            </a:extLst>
          </p:cNvPr>
          <p:cNvPicPr>
            <a:picLocks noChangeAspect="1"/>
          </p:cNvPicPr>
          <p:nvPr/>
        </p:nvPicPr>
        <p:blipFill>
          <a:blip r:embed="rId5"/>
          <a:stretch>
            <a:fillRect/>
          </a:stretch>
        </p:blipFill>
        <p:spPr>
          <a:xfrm>
            <a:off x="10531775" y="4116062"/>
            <a:ext cx="707723" cy="340508"/>
          </a:xfrm>
          <a:prstGeom prst="rect">
            <a:avLst/>
          </a:prstGeom>
        </p:spPr>
      </p:pic>
      <p:sp>
        <p:nvSpPr>
          <p:cNvPr id="6" name="TextBox 5">
            <a:extLst>
              <a:ext uri="{FF2B5EF4-FFF2-40B4-BE49-F238E27FC236}">
                <a16:creationId xmlns:a16="http://schemas.microsoft.com/office/drawing/2014/main" xmlns="" id="{F9431936-B263-A447-A7D4-784311F73051}"/>
              </a:ext>
            </a:extLst>
          </p:cNvPr>
          <p:cNvSpPr txBox="1"/>
          <p:nvPr/>
        </p:nvSpPr>
        <p:spPr>
          <a:xfrm>
            <a:off x="7699057" y="3291589"/>
            <a:ext cx="906530" cy="646331"/>
          </a:xfrm>
          <a:prstGeom prst="rect">
            <a:avLst/>
          </a:prstGeom>
          <a:noFill/>
        </p:spPr>
        <p:txBody>
          <a:bodyPr wrap="none" rtlCol="0">
            <a:spAutoFit/>
          </a:bodyPr>
          <a:lstStyle/>
          <a:p>
            <a:r>
              <a:rPr lang="en-US" dirty="0">
                <a:solidFill>
                  <a:srgbClr val="057375"/>
                </a:solidFill>
              </a:rPr>
              <a:t>Healthy</a:t>
            </a:r>
          </a:p>
          <a:p>
            <a:r>
              <a:rPr lang="en-US" dirty="0">
                <a:solidFill>
                  <a:srgbClr val="057375"/>
                </a:solidFill>
              </a:rPr>
              <a:t>recipes</a:t>
            </a:r>
          </a:p>
        </p:txBody>
      </p:sp>
      <p:sp>
        <p:nvSpPr>
          <p:cNvPr id="12" name="TextBox 11">
            <a:extLst>
              <a:ext uri="{FF2B5EF4-FFF2-40B4-BE49-F238E27FC236}">
                <a16:creationId xmlns:a16="http://schemas.microsoft.com/office/drawing/2014/main" xmlns="" id="{D76E52D9-35EC-374C-B877-4352DD37400D}"/>
              </a:ext>
            </a:extLst>
          </p:cNvPr>
          <p:cNvSpPr txBox="1"/>
          <p:nvPr/>
        </p:nvSpPr>
        <p:spPr>
          <a:xfrm>
            <a:off x="11180677" y="3603937"/>
            <a:ext cx="787588" cy="923330"/>
          </a:xfrm>
          <a:prstGeom prst="rect">
            <a:avLst/>
          </a:prstGeom>
          <a:noFill/>
        </p:spPr>
        <p:txBody>
          <a:bodyPr wrap="none" rtlCol="0">
            <a:spAutoFit/>
          </a:bodyPr>
          <a:lstStyle/>
          <a:p>
            <a:r>
              <a:rPr lang="en-US" dirty="0">
                <a:solidFill>
                  <a:srgbClr val="057375"/>
                </a:solidFill>
              </a:rPr>
              <a:t>House</a:t>
            </a:r>
          </a:p>
          <a:p>
            <a:r>
              <a:rPr lang="en-US" dirty="0">
                <a:solidFill>
                  <a:srgbClr val="057375"/>
                </a:solidFill>
              </a:rPr>
              <a:t>Price</a:t>
            </a:r>
          </a:p>
          <a:p>
            <a:r>
              <a:rPr lang="en-US" dirty="0">
                <a:solidFill>
                  <a:srgbClr val="057375"/>
                </a:solidFill>
              </a:rPr>
              <a:t>trends</a:t>
            </a:r>
          </a:p>
        </p:txBody>
      </p:sp>
      <p:sp>
        <p:nvSpPr>
          <p:cNvPr id="7" name="Slide Number Placeholder 6">
            <a:extLst>
              <a:ext uri="{FF2B5EF4-FFF2-40B4-BE49-F238E27FC236}">
                <a16:creationId xmlns:a16="http://schemas.microsoft.com/office/drawing/2014/main" xmlns="" id="{B82C3790-2D68-EB4E-AEE5-0AA8E9D87EDB}"/>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C15419E-54D6-8648-ABFB-BEF58E3E877E}" type="slidenum">
              <a:rPr lang="en-US" smtClean="0"/>
              <a:pPr/>
              <a:t>221</a:t>
            </a:fld>
            <a:endParaRPr lang="en-US" dirty="0">
              <a:solidFill>
                <a:schemeClr val="bg1">
                  <a:lumMod val="50000"/>
                </a:schemeClr>
              </a:solidFill>
            </a:endParaRP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0" name="Screen Shot 2021-06-16 at 11.46.22 PM.png" descr="Screen Shot 2021-06-16 at 11.46.22 PM.png"/>
          <p:cNvPicPr>
            <a:picLocks noChangeAspect="1"/>
          </p:cNvPicPr>
          <p:nvPr/>
        </p:nvPicPr>
        <p:blipFill>
          <a:blip r:embed="rId3"/>
          <a:srcRect l="11880" r="11880" b="22999"/>
          <a:stretch>
            <a:fillRect/>
          </a:stretch>
        </p:blipFill>
        <p:spPr>
          <a:xfrm>
            <a:off x="5363525" y="2058194"/>
            <a:ext cx="6619120" cy="2741623"/>
          </a:xfrm>
          <a:prstGeom prst="rect">
            <a:avLst/>
          </a:prstGeom>
          <a:ln w="12700">
            <a:miter lim="400000"/>
          </a:ln>
        </p:spPr>
      </p:pic>
      <p:sp>
        <p:nvSpPr>
          <p:cNvPr id="561" name="Nodes: words and documents…"/>
          <p:cNvSpPr txBox="1">
            <a:spLocks noGrp="1"/>
          </p:cNvSpPr>
          <p:nvPr>
            <p:ph type="body" sz="quarter" idx="1"/>
          </p:nvPr>
        </p:nvSpPr>
        <p:spPr>
          <a:xfrm>
            <a:off x="783250" y="1312364"/>
            <a:ext cx="4482133" cy="3231158"/>
          </a:xfrm>
          <a:prstGeom prst="rect">
            <a:avLst/>
          </a:prstGeom>
        </p:spPr>
        <p:txBody>
          <a:bodyPr spcFirstLastPara="1" vert="horz" wrap="square" lIns="25400" tIns="25400" rIns="25400" bIns="25400" rtlCol="0" anchor="ctr" anchorCtr="0">
            <a:noAutofit/>
          </a:bodyPr>
          <a:lstStyle/>
          <a:p>
            <a:pPr marL="342900" indent="-342900" defTabSz="412750">
              <a:spcBef>
                <a:spcPts val="2250"/>
              </a:spcBef>
              <a:defRPr>
                <a:latin typeface="Helvetica Light"/>
                <a:ea typeface="Helvetica Light"/>
                <a:cs typeface="Helvetica Light"/>
                <a:sym typeface="Helvetica Light"/>
              </a:defRPr>
            </a:pPr>
            <a:r>
              <a:rPr sz="2000" b="1" dirty="0">
                <a:solidFill>
                  <a:srgbClr val="C00000"/>
                </a:solidFill>
                <a:ea typeface="Helvetica"/>
                <a:cs typeface="Helvetica"/>
                <a:sym typeface="Helvetica"/>
              </a:rPr>
              <a:t>Nodes</a:t>
            </a:r>
            <a:r>
              <a:rPr sz="2000" dirty="0">
                <a:solidFill>
                  <a:schemeClr val="tx1"/>
                </a:solidFill>
              </a:rPr>
              <a:t>: words and documents</a:t>
            </a:r>
          </a:p>
          <a:p>
            <a:pPr marL="342900" indent="-342900" defTabSz="412750">
              <a:spcBef>
                <a:spcPts val="2250"/>
              </a:spcBef>
              <a:defRPr>
                <a:latin typeface="Helvetica Light"/>
                <a:ea typeface="Helvetica Light"/>
                <a:cs typeface="Helvetica Light"/>
                <a:sym typeface="Helvetica Light"/>
              </a:defRPr>
            </a:pPr>
            <a:r>
              <a:rPr sz="2000" b="1" dirty="0">
                <a:solidFill>
                  <a:srgbClr val="C00000"/>
                </a:solidFill>
                <a:ea typeface="Helvetica"/>
                <a:cs typeface="Helvetica"/>
                <a:sym typeface="Helvetica"/>
              </a:rPr>
              <a:t>Edges</a:t>
            </a:r>
            <a:r>
              <a:rPr sz="2000" dirty="0">
                <a:solidFill>
                  <a:schemeClr val="tx1"/>
                </a:solidFill>
              </a:rPr>
              <a:t>: co-occurrence (word-word) and TFIDF (word-doc)</a:t>
            </a:r>
          </a:p>
          <a:p>
            <a:pPr marL="342900" indent="-342900" defTabSz="412750">
              <a:spcBef>
                <a:spcPts val="2250"/>
              </a:spcBef>
              <a:defRPr>
                <a:latin typeface="Helvetica Light"/>
                <a:ea typeface="Helvetica Light"/>
                <a:cs typeface="Helvetica Light"/>
                <a:sym typeface="Helvetica Light"/>
              </a:defRPr>
            </a:pPr>
            <a:r>
              <a:rPr sz="2000" dirty="0">
                <a:solidFill>
                  <a:schemeClr val="tx1"/>
                </a:solidFill>
              </a:rPr>
              <a:t>Model the graph with a </a:t>
            </a:r>
            <a:r>
              <a:rPr sz="2000" b="1" dirty="0">
                <a:solidFill>
                  <a:srgbClr val="C00000"/>
                </a:solidFill>
                <a:ea typeface="Helvetica"/>
                <a:cs typeface="Helvetica"/>
                <a:sym typeface="Helvetica"/>
              </a:rPr>
              <a:t>Graph Convolutional Network</a:t>
            </a:r>
            <a:r>
              <a:rPr sz="2000" dirty="0">
                <a:solidFill>
                  <a:schemeClr val="tx1"/>
                </a:solidFill>
              </a:rPr>
              <a:t> (GCN) (</a:t>
            </a:r>
            <a:r>
              <a:rPr sz="2000" dirty="0" err="1">
                <a:solidFill>
                  <a:schemeClr val="tx1"/>
                </a:solidFill>
              </a:rPr>
              <a:t>Kipf</a:t>
            </a:r>
            <a:r>
              <a:rPr sz="2000" dirty="0">
                <a:solidFill>
                  <a:schemeClr val="tx1"/>
                </a:solidFill>
              </a:rPr>
              <a:t> and Welling 2017)</a:t>
            </a:r>
          </a:p>
        </p:txBody>
      </p:sp>
      <p:pic>
        <p:nvPicPr>
          <p:cNvPr id="562" name="Screen Shot 2021-06-16 at 11.55.10 PM.png" descr="Screen Shot 2021-06-16 at 11.55.10 PM.png"/>
          <p:cNvPicPr>
            <a:picLocks noChangeAspect="1"/>
          </p:cNvPicPr>
          <p:nvPr/>
        </p:nvPicPr>
        <p:blipFill>
          <a:blip r:embed="rId4"/>
          <a:stretch>
            <a:fillRect/>
          </a:stretch>
        </p:blipFill>
        <p:spPr>
          <a:xfrm>
            <a:off x="719299" y="4826286"/>
            <a:ext cx="4070091" cy="1082978"/>
          </a:xfrm>
          <a:prstGeom prst="rect">
            <a:avLst/>
          </a:prstGeom>
          <a:ln w="12700">
            <a:miter lim="400000"/>
          </a:ln>
        </p:spPr>
      </p:pic>
      <p:sp>
        <p:nvSpPr>
          <p:cNvPr id="563" name="Yao et al., Graph Convolutional Networks for Text Classification, AAAI'19"/>
          <p:cNvSpPr txBox="1"/>
          <p:nvPr/>
        </p:nvSpPr>
        <p:spPr>
          <a:xfrm>
            <a:off x="2595391" y="6353597"/>
            <a:ext cx="6899133" cy="349135"/>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r>
              <a:rPr dirty="0"/>
              <a:t>Yao et al., </a:t>
            </a:r>
            <a:r>
              <a:rPr b="1" dirty="0"/>
              <a:t>Graph Convolutional Networks for Text Classification</a:t>
            </a:r>
            <a:r>
              <a:rPr dirty="0"/>
              <a:t>, AAAI'19</a:t>
            </a:r>
          </a:p>
        </p:txBody>
      </p:sp>
      <p:sp>
        <p:nvSpPr>
          <p:cNvPr id="10" name="Title 1">
            <a:extLst>
              <a:ext uri="{FF2B5EF4-FFF2-40B4-BE49-F238E27FC236}">
                <a16:creationId xmlns:a16="http://schemas.microsoft.com/office/drawing/2014/main" xmlns="" id="{C8F0B8CF-EE5F-5A43-B6D5-F062F1EF9E9E}"/>
              </a:ext>
            </a:extLst>
          </p:cNvPr>
          <p:cNvSpPr txBox="1">
            <a:spLocks/>
          </p:cNvSpPr>
          <p:nvPr/>
        </p:nvSpPr>
        <p:spPr>
          <a:xfrm>
            <a:off x="838200" y="365125"/>
            <a:ext cx="10515600" cy="1325563"/>
          </a:xfrm>
          <a:prstGeom prst="rect">
            <a:avLst/>
          </a:prstGeom>
          <a:noFill/>
          <a:ln>
            <a:noFill/>
          </a:ln>
        </p:spPr>
        <p:txBody>
          <a:bodyPr spcFirstLastPara="1" vert="horz" wrap="square" lIns="91425" tIns="91425" rIns="91425" bIns="91425" rtlCol="0" anchor="t" anchorCtr="0">
            <a:normAutofit/>
          </a:bodyPr>
          <a:lstStyle>
            <a:lvl1pPr lvl="0" algn="l" defTabSz="914400" rtl="0" eaLnBrk="1" latinLnBrk="0" hangingPunct="1">
              <a:lnSpc>
                <a:spcPct val="100000"/>
              </a:lnSpc>
              <a:spcBef>
                <a:spcPts val="0"/>
              </a:spcBef>
              <a:spcAft>
                <a:spcPts val="0"/>
              </a:spcAft>
              <a:buClr>
                <a:schemeClr val="dk1"/>
              </a:buClr>
              <a:buSzPts val="2100"/>
              <a:buFont typeface="Calibri"/>
              <a:buNone/>
              <a:defRPr sz="4400" kern="1200">
                <a:solidFill>
                  <a:schemeClr val="tx1"/>
                </a:solidFill>
                <a:latin typeface="+mj-lt"/>
                <a:ea typeface="+mj-ea"/>
                <a:cs typeface="+mj-cs"/>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r>
              <a:rPr lang="en-US" sz="4000" b="1" spc="-253" dirty="0" err="1">
                <a:solidFill>
                  <a:srgbClr val="C00000"/>
                </a:solidFill>
              </a:rPr>
              <a:t>Transductive</a:t>
            </a:r>
            <a:r>
              <a:rPr lang="en-US" sz="4000" b="1" spc="-253" dirty="0">
                <a:solidFill>
                  <a:srgbClr val="C00000"/>
                </a:solidFill>
              </a:rPr>
              <a:t> Text Classification with </a:t>
            </a:r>
            <a:r>
              <a:rPr lang="en-US" sz="4000" b="1" spc="-253" dirty="0" err="1">
                <a:solidFill>
                  <a:srgbClr val="C00000"/>
                </a:solidFill>
              </a:rPr>
              <a:t>TextGCN</a:t>
            </a:r>
            <a:endParaRPr lang="en-US" sz="2700" b="1" dirty="0">
              <a:solidFill>
                <a:schemeClr val="tx2">
                  <a:lumMod val="60000"/>
                  <a:lumOff val="40000"/>
                </a:schemeClr>
              </a:solidFill>
            </a:endParaRPr>
          </a:p>
        </p:txBody>
      </p:sp>
      <p:sp>
        <p:nvSpPr>
          <p:cNvPr id="2" name="Slide Number Placeholder 1">
            <a:extLst>
              <a:ext uri="{FF2B5EF4-FFF2-40B4-BE49-F238E27FC236}">
                <a16:creationId xmlns:a16="http://schemas.microsoft.com/office/drawing/2014/main" xmlns="" id="{A9B57502-D05A-5041-84FE-A920B304A147}"/>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C15419E-54D6-8648-ABFB-BEF58E3E877E}" type="slidenum">
              <a:rPr lang="en-US" smtClean="0"/>
              <a:pPr/>
              <a:t>222</a:t>
            </a:fld>
            <a:endParaRPr lang="en-US" dirty="0"/>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1" name="Screen Shot 2021-06-17 at 12.05.55 AM.png" descr="Screen Shot 2021-06-17 at 12.05.55 AM.png"/>
          <p:cNvPicPr>
            <a:picLocks noChangeAspect="1"/>
          </p:cNvPicPr>
          <p:nvPr/>
        </p:nvPicPr>
        <p:blipFill>
          <a:blip r:embed="rId2"/>
          <a:srcRect b="23788"/>
          <a:stretch>
            <a:fillRect/>
          </a:stretch>
        </p:blipFill>
        <p:spPr>
          <a:xfrm>
            <a:off x="5938744" y="1564524"/>
            <a:ext cx="5275889" cy="3702268"/>
          </a:xfrm>
          <a:prstGeom prst="rect">
            <a:avLst/>
          </a:prstGeom>
          <a:ln w="12700">
            <a:miter lim="400000"/>
          </a:ln>
        </p:spPr>
      </p:pic>
      <p:sp>
        <p:nvSpPr>
          <p:cNvPr id="582" name="Zhang et al., Every Document Owns Its Structure: Inductive Text Classification via Graph Neural Networks, ACL’20"/>
          <p:cNvSpPr txBox="1"/>
          <p:nvPr/>
        </p:nvSpPr>
        <p:spPr>
          <a:xfrm>
            <a:off x="598545" y="6501562"/>
            <a:ext cx="10782888" cy="349135"/>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r>
              <a:rPr dirty="0"/>
              <a:t>Zhang et al., </a:t>
            </a:r>
            <a:r>
              <a:rPr b="1" dirty="0"/>
              <a:t>Every Document Owns Its Structure: Inductive Text Classification via Graph Neural Networks</a:t>
            </a:r>
            <a:r>
              <a:rPr dirty="0"/>
              <a:t>, ACL’20</a:t>
            </a:r>
          </a:p>
        </p:txBody>
      </p:sp>
      <p:sp>
        <p:nvSpPr>
          <p:cNvPr id="583" name="Nodes: words in a document…"/>
          <p:cNvSpPr txBox="1">
            <a:spLocks noGrp="1"/>
          </p:cNvSpPr>
          <p:nvPr>
            <p:ph type="body" sz="half" idx="1"/>
          </p:nvPr>
        </p:nvSpPr>
        <p:spPr>
          <a:xfrm>
            <a:off x="816630" y="1591208"/>
            <a:ext cx="5122114" cy="4480007"/>
          </a:xfrm>
          <a:prstGeom prst="rect">
            <a:avLst/>
          </a:prstGeom>
        </p:spPr>
        <p:txBody>
          <a:bodyPr spcFirstLastPara="1" vert="horz" wrap="square" lIns="25400" tIns="25400" rIns="25400" bIns="25400" rtlCol="0" anchor="ctr" anchorCtr="0">
            <a:noAutofit/>
          </a:bodyPr>
          <a:lstStyle/>
          <a:p>
            <a:pPr marL="342900" indent="-342900" defTabSz="412750">
              <a:spcBef>
                <a:spcPts val="2250"/>
              </a:spcBef>
              <a:defRPr>
                <a:latin typeface="Helvetica Light"/>
                <a:ea typeface="Helvetica Light"/>
                <a:cs typeface="Helvetica Light"/>
                <a:sym typeface="Helvetica Light"/>
              </a:defRPr>
            </a:pPr>
            <a:r>
              <a:rPr sz="2000" b="1" dirty="0">
                <a:solidFill>
                  <a:srgbClr val="C00000"/>
                </a:solidFill>
                <a:ea typeface="Helvetica"/>
                <a:cs typeface="Helvetica"/>
                <a:sym typeface="Helvetica"/>
              </a:rPr>
              <a:t>Nodes</a:t>
            </a:r>
            <a:r>
              <a:rPr sz="2000" b="1" dirty="0">
                <a:solidFill>
                  <a:srgbClr val="C00000"/>
                </a:solidFill>
              </a:rPr>
              <a:t>: </a:t>
            </a:r>
            <a:r>
              <a:rPr sz="2000" dirty="0">
                <a:solidFill>
                  <a:schemeClr val="tx1"/>
                </a:solidFill>
              </a:rPr>
              <a:t>words in a document</a:t>
            </a:r>
          </a:p>
          <a:p>
            <a:pPr marL="342900" indent="-342900" defTabSz="412750">
              <a:spcBef>
                <a:spcPts val="2250"/>
              </a:spcBef>
              <a:defRPr>
                <a:latin typeface="Helvetica Light"/>
                <a:ea typeface="Helvetica Light"/>
                <a:cs typeface="Helvetica Light"/>
                <a:sym typeface="Helvetica Light"/>
              </a:defRPr>
            </a:pPr>
            <a:r>
              <a:rPr sz="2000" b="1" dirty="0">
                <a:solidFill>
                  <a:srgbClr val="C00000"/>
                </a:solidFill>
                <a:ea typeface="Helvetica"/>
                <a:cs typeface="Helvetica"/>
                <a:sym typeface="Helvetica"/>
              </a:rPr>
              <a:t>Edges</a:t>
            </a:r>
            <a:r>
              <a:rPr sz="2000" dirty="0">
                <a:solidFill>
                  <a:srgbClr val="C00000"/>
                </a:solidFill>
              </a:rPr>
              <a:t>: </a:t>
            </a:r>
            <a:r>
              <a:rPr sz="2000" dirty="0">
                <a:solidFill>
                  <a:schemeClr val="tx1"/>
                </a:solidFill>
              </a:rPr>
              <a:t>co-occurrence (word-word)</a:t>
            </a:r>
          </a:p>
          <a:p>
            <a:pPr marL="342900" indent="-342900" defTabSz="412750">
              <a:spcBef>
                <a:spcPts val="2250"/>
              </a:spcBef>
              <a:defRPr>
                <a:latin typeface="Helvetica Light"/>
                <a:ea typeface="Helvetica Light"/>
                <a:cs typeface="Helvetica Light"/>
                <a:sym typeface="Helvetica Light"/>
              </a:defRPr>
            </a:pPr>
            <a:r>
              <a:rPr sz="2000" dirty="0">
                <a:solidFill>
                  <a:schemeClr val="tx1"/>
                </a:solidFill>
              </a:rPr>
              <a:t>Model the graph with a </a:t>
            </a:r>
            <a:r>
              <a:rPr sz="2000" b="1" dirty="0">
                <a:solidFill>
                  <a:srgbClr val="C00000"/>
                </a:solidFill>
                <a:ea typeface="Helvetica"/>
                <a:cs typeface="Helvetica"/>
                <a:sym typeface="Helvetica"/>
              </a:rPr>
              <a:t>Gated Graph Neural Networks</a:t>
            </a:r>
            <a:r>
              <a:rPr sz="2000" b="1" dirty="0">
                <a:solidFill>
                  <a:schemeClr val="tx1"/>
                </a:solidFill>
                <a:ea typeface="Helvetica"/>
                <a:cs typeface="Helvetica"/>
                <a:sym typeface="Helvetica"/>
              </a:rPr>
              <a:t> </a:t>
            </a:r>
            <a:r>
              <a:rPr sz="2000" dirty="0">
                <a:solidFill>
                  <a:schemeClr val="tx1"/>
                </a:solidFill>
              </a:rPr>
              <a:t>(Li et al., 2015)</a:t>
            </a:r>
          </a:p>
          <a:p>
            <a:pPr marL="342900" indent="-342900" defTabSz="412750">
              <a:spcBef>
                <a:spcPts val="2250"/>
              </a:spcBef>
              <a:defRPr>
                <a:latin typeface="Helvetica Light"/>
                <a:ea typeface="Helvetica Light"/>
                <a:cs typeface="Helvetica Light"/>
                <a:sym typeface="Helvetica Light"/>
              </a:defRPr>
            </a:pPr>
            <a:r>
              <a:rPr sz="2000" dirty="0">
                <a:solidFill>
                  <a:schemeClr val="tx1"/>
                </a:solidFill>
              </a:rPr>
              <a:t>Each document is an individual graph and text level word interactions can be learned in it.</a:t>
            </a:r>
          </a:p>
          <a:p>
            <a:pPr marL="342900" indent="-342900" defTabSz="412750">
              <a:spcBef>
                <a:spcPts val="2250"/>
              </a:spcBef>
              <a:defRPr>
                <a:latin typeface="Helvetica Light"/>
                <a:ea typeface="Helvetica Light"/>
                <a:cs typeface="Helvetica Light"/>
                <a:sym typeface="Helvetica Light"/>
              </a:defRPr>
            </a:pPr>
            <a:r>
              <a:rPr sz="2000" dirty="0">
                <a:solidFill>
                  <a:schemeClr val="tx1"/>
                </a:solidFill>
              </a:rPr>
              <a:t>It can generalize to new words that absent in training, therefore applicable for inductive circumstances.</a:t>
            </a:r>
          </a:p>
        </p:txBody>
      </p:sp>
      <p:sp>
        <p:nvSpPr>
          <p:cNvPr id="585" name="The architecture of TextING"/>
          <p:cNvSpPr txBox="1"/>
          <p:nvPr/>
        </p:nvSpPr>
        <p:spPr>
          <a:xfrm>
            <a:off x="6527522" y="5359503"/>
            <a:ext cx="4098304" cy="210635"/>
          </a:xfrm>
          <a:prstGeom prst="rect">
            <a:avLst/>
          </a:prstGeom>
          <a:ln w="12700">
            <a:miter lim="400000"/>
          </a:ln>
          <a:extLst>
            <a:ext uri="{C572A759-6A51-4108-AA02-DFA0A04FC94B}">
              <ma14:wrappingTextBoxFlag xmlns:ma14="http://schemas.microsoft.com/office/mac/drawingml/2011/main" val="1"/>
            </a:ext>
          </a:extLst>
        </p:spPr>
        <p:txBody>
          <a:bodyPr lIns="35719" tIns="35719" rIns="35719" bIns="35719" anchor="ctr">
            <a:spAutoFit/>
          </a:bodyPr>
          <a:lstStyle>
            <a:lvl1pPr>
              <a:defRPr b="0"/>
            </a:lvl1pPr>
          </a:lstStyle>
          <a:p>
            <a:pPr>
              <a:defRPr b="1"/>
            </a:pPr>
            <a:r>
              <a:rPr sz="900"/>
              <a:t>The architecture of TextING</a:t>
            </a:r>
          </a:p>
        </p:txBody>
      </p:sp>
      <p:sp>
        <p:nvSpPr>
          <p:cNvPr id="11" name="Title 1">
            <a:extLst>
              <a:ext uri="{FF2B5EF4-FFF2-40B4-BE49-F238E27FC236}">
                <a16:creationId xmlns:a16="http://schemas.microsoft.com/office/drawing/2014/main" xmlns="" id="{0E2586ED-8D83-384D-8BD3-36D248B98FF9}"/>
              </a:ext>
            </a:extLst>
          </p:cNvPr>
          <p:cNvSpPr txBox="1">
            <a:spLocks/>
          </p:cNvSpPr>
          <p:nvPr/>
        </p:nvSpPr>
        <p:spPr>
          <a:xfrm>
            <a:off x="838200" y="365125"/>
            <a:ext cx="10515600" cy="1325563"/>
          </a:xfrm>
          <a:prstGeom prst="rect">
            <a:avLst/>
          </a:prstGeom>
          <a:noFill/>
          <a:ln>
            <a:noFill/>
          </a:ln>
        </p:spPr>
        <p:txBody>
          <a:bodyPr spcFirstLastPara="1" vert="horz" wrap="square" lIns="91425" tIns="91425" rIns="91425" bIns="91425" rtlCol="0" anchor="t" anchorCtr="0">
            <a:normAutofit/>
          </a:bodyPr>
          <a:lstStyle>
            <a:lvl1pPr lvl="0" algn="l" defTabSz="914400" rtl="0" eaLnBrk="1" latinLnBrk="0" hangingPunct="1">
              <a:lnSpc>
                <a:spcPct val="100000"/>
              </a:lnSpc>
              <a:spcBef>
                <a:spcPts val="0"/>
              </a:spcBef>
              <a:spcAft>
                <a:spcPts val="0"/>
              </a:spcAft>
              <a:buClr>
                <a:schemeClr val="dk1"/>
              </a:buClr>
              <a:buSzPts val="2100"/>
              <a:buFont typeface="Calibri"/>
              <a:buNone/>
              <a:defRPr sz="4400" kern="1200">
                <a:solidFill>
                  <a:schemeClr val="tx1"/>
                </a:solidFill>
                <a:latin typeface="+mj-lt"/>
                <a:ea typeface="+mj-ea"/>
                <a:cs typeface="+mj-cs"/>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r>
              <a:rPr lang="en-US" sz="4000" b="1" spc="-253" dirty="0">
                <a:solidFill>
                  <a:srgbClr val="C00000"/>
                </a:solidFill>
              </a:rPr>
              <a:t>Inductive Text Classification with </a:t>
            </a:r>
            <a:r>
              <a:rPr lang="en-US" sz="4000" b="1" spc="-253" dirty="0" err="1">
                <a:solidFill>
                  <a:srgbClr val="C00000"/>
                </a:solidFill>
              </a:rPr>
              <a:t>TextING</a:t>
            </a:r>
            <a:endParaRPr lang="en-US" sz="2700" b="1" dirty="0">
              <a:solidFill>
                <a:schemeClr val="tx2">
                  <a:lumMod val="60000"/>
                  <a:lumOff val="40000"/>
                </a:schemeClr>
              </a:solidFill>
            </a:endParaRPr>
          </a:p>
        </p:txBody>
      </p:sp>
      <p:sp>
        <p:nvSpPr>
          <p:cNvPr id="2" name="Slide Number Placeholder 1">
            <a:extLst>
              <a:ext uri="{FF2B5EF4-FFF2-40B4-BE49-F238E27FC236}">
                <a16:creationId xmlns:a16="http://schemas.microsoft.com/office/drawing/2014/main" xmlns="" id="{B69D24D1-7F4B-4948-9F84-20A6A36D0BD8}"/>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C15419E-54D6-8648-ABFB-BEF58E3E877E}" type="slidenum">
              <a:rPr lang="en-US" smtClean="0"/>
              <a:pPr/>
              <a:t>223</a:t>
            </a:fld>
            <a:endParaRPr lang="en-US" dirty="0"/>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 name="Zhang et al., Every Document Owns Its Structure: Inductive Text Classification via Graph Neural Networks, ACL’20"/>
          <p:cNvSpPr txBox="1"/>
          <p:nvPr/>
        </p:nvSpPr>
        <p:spPr>
          <a:xfrm>
            <a:off x="598545" y="6515445"/>
            <a:ext cx="10782888" cy="349135"/>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r>
              <a:rPr dirty="0"/>
              <a:t>Zhang et al., </a:t>
            </a:r>
            <a:r>
              <a:rPr b="1" dirty="0"/>
              <a:t>Every Document Owns Its Structure: Inductive Text Classification via Graph Neural Networks</a:t>
            </a:r>
            <a:r>
              <a:rPr dirty="0"/>
              <a:t>, ACL’20</a:t>
            </a:r>
          </a:p>
        </p:txBody>
      </p:sp>
      <p:pic>
        <p:nvPicPr>
          <p:cNvPr id="590" name="Screen Shot 2021-06-17 at 12.06.15 AM.png" descr="Screen Shot 2021-06-17 at 12.06.15 AM.png"/>
          <p:cNvPicPr>
            <a:picLocks noChangeAspect="1"/>
          </p:cNvPicPr>
          <p:nvPr/>
        </p:nvPicPr>
        <p:blipFill>
          <a:blip r:embed="rId2"/>
          <a:srcRect t="38880"/>
          <a:stretch>
            <a:fillRect/>
          </a:stretch>
        </p:blipFill>
        <p:spPr>
          <a:xfrm>
            <a:off x="571799" y="2291096"/>
            <a:ext cx="5557555" cy="1859681"/>
          </a:xfrm>
          <a:prstGeom prst="rect">
            <a:avLst/>
          </a:prstGeom>
          <a:ln w="12700">
            <a:miter lim="400000"/>
          </a:ln>
        </p:spPr>
      </p:pic>
      <p:pic>
        <p:nvPicPr>
          <p:cNvPr id="591" name="Screen Shot 2021-06-17 at 12.06.46 AM.png" descr="Screen Shot 2021-06-17 at 12.06.46 AM.png"/>
          <p:cNvPicPr>
            <a:picLocks noChangeAspect="1"/>
          </p:cNvPicPr>
          <p:nvPr/>
        </p:nvPicPr>
        <p:blipFill>
          <a:blip r:embed="rId3"/>
          <a:srcRect b="26824"/>
          <a:stretch>
            <a:fillRect/>
          </a:stretch>
        </p:blipFill>
        <p:spPr>
          <a:xfrm>
            <a:off x="6419648" y="2013581"/>
            <a:ext cx="5175181" cy="2414727"/>
          </a:xfrm>
          <a:prstGeom prst="rect">
            <a:avLst/>
          </a:prstGeom>
          <a:ln w="12700">
            <a:miter lim="400000"/>
          </a:ln>
        </p:spPr>
      </p:pic>
      <p:sp>
        <p:nvSpPr>
          <p:cNvPr id="593" name="Accuracy (%) of TextGCN and TextING…"/>
          <p:cNvSpPr txBox="1"/>
          <p:nvPr/>
        </p:nvSpPr>
        <p:spPr>
          <a:xfrm>
            <a:off x="1301467" y="4504229"/>
            <a:ext cx="4098304" cy="687689"/>
          </a:xfrm>
          <a:prstGeom prst="rect">
            <a:avLst/>
          </a:prstGeom>
          <a:ln w="12700">
            <a:miter lim="400000"/>
          </a:ln>
          <a:extLst>
            <a:ext uri="{C572A759-6A51-4108-AA02-DFA0A04FC94B}">
              <ma14:wrappingTextBoxFlag xmlns:ma14="http://schemas.microsoft.com/office/mac/drawingml/2011/main" val="1"/>
            </a:ext>
          </a:extLst>
        </p:spPr>
        <p:txBody>
          <a:bodyPr lIns="35719" tIns="35719" rIns="35719" bIns="35719" anchor="ctr">
            <a:spAutoFit/>
          </a:bodyPr>
          <a:lstStyle/>
          <a:p>
            <a:r>
              <a:rPr sz="2000" b="1" dirty="0"/>
              <a:t>Accuracy (%) of </a:t>
            </a:r>
            <a:r>
              <a:rPr sz="2000" b="1" dirty="0" err="1"/>
              <a:t>TextGCN</a:t>
            </a:r>
            <a:r>
              <a:rPr sz="2000" b="1" dirty="0"/>
              <a:t> and </a:t>
            </a:r>
            <a:r>
              <a:rPr sz="2000" b="1" dirty="0" err="1"/>
              <a:t>TextING</a:t>
            </a:r>
            <a:endParaRPr sz="2000" b="1" dirty="0"/>
          </a:p>
          <a:p>
            <a:r>
              <a:rPr sz="2000" b="1" dirty="0"/>
              <a:t>on MR and </a:t>
            </a:r>
            <a:r>
              <a:rPr sz="2000" b="1" dirty="0" err="1"/>
              <a:t>Ohsumed</a:t>
            </a:r>
            <a:endParaRPr sz="2000" b="1" dirty="0"/>
          </a:p>
        </p:txBody>
      </p:sp>
      <p:sp>
        <p:nvSpPr>
          <p:cNvPr id="594" name="Test performance and gain with different percent of training data on MR."/>
          <p:cNvSpPr txBox="1"/>
          <p:nvPr/>
        </p:nvSpPr>
        <p:spPr>
          <a:xfrm>
            <a:off x="6958121" y="4350341"/>
            <a:ext cx="4098304" cy="995465"/>
          </a:xfrm>
          <a:prstGeom prst="rect">
            <a:avLst/>
          </a:prstGeom>
          <a:ln w="12700">
            <a:miter lim="400000"/>
          </a:ln>
          <a:extLst>
            <a:ext uri="{C572A759-6A51-4108-AA02-DFA0A04FC94B}">
              <ma14:wrappingTextBoxFlag xmlns:ma14="http://schemas.microsoft.com/office/mac/drawingml/2011/main" val="1"/>
            </a:ext>
          </a:extLst>
        </p:spPr>
        <p:txBody>
          <a:bodyPr lIns="35719" tIns="35719" rIns="35719" bIns="35719" anchor="ctr">
            <a:spAutoFit/>
          </a:bodyPr>
          <a:lstStyle>
            <a:lvl1pPr>
              <a:defRPr b="0"/>
            </a:lvl1pPr>
          </a:lstStyle>
          <a:p>
            <a:pPr>
              <a:defRPr b="1"/>
            </a:pPr>
            <a:r>
              <a:rPr sz="2000" dirty="0"/>
              <a:t>Test performance and gain with different percent of training data on MR.</a:t>
            </a:r>
          </a:p>
        </p:txBody>
      </p:sp>
      <p:sp>
        <p:nvSpPr>
          <p:cNvPr id="12" name="Title 1">
            <a:extLst>
              <a:ext uri="{FF2B5EF4-FFF2-40B4-BE49-F238E27FC236}">
                <a16:creationId xmlns:a16="http://schemas.microsoft.com/office/drawing/2014/main" xmlns="" id="{F1674DA8-7473-394B-879C-1055516197AB}"/>
              </a:ext>
            </a:extLst>
          </p:cNvPr>
          <p:cNvSpPr txBox="1">
            <a:spLocks/>
          </p:cNvSpPr>
          <p:nvPr/>
        </p:nvSpPr>
        <p:spPr>
          <a:xfrm>
            <a:off x="838200" y="365125"/>
            <a:ext cx="10515600" cy="1325563"/>
          </a:xfrm>
          <a:prstGeom prst="rect">
            <a:avLst/>
          </a:prstGeom>
          <a:noFill/>
          <a:ln>
            <a:noFill/>
          </a:ln>
        </p:spPr>
        <p:txBody>
          <a:bodyPr spcFirstLastPara="1" vert="horz" wrap="square" lIns="91425" tIns="91425" rIns="91425" bIns="91425" rtlCol="0" anchor="t" anchorCtr="0">
            <a:normAutofit/>
          </a:bodyPr>
          <a:lstStyle>
            <a:lvl1pPr lvl="0" algn="l" defTabSz="914400" rtl="0" eaLnBrk="1" latinLnBrk="0" hangingPunct="1">
              <a:lnSpc>
                <a:spcPct val="100000"/>
              </a:lnSpc>
              <a:spcBef>
                <a:spcPts val="0"/>
              </a:spcBef>
              <a:spcAft>
                <a:spcPts val="0"/>
              </a:spcAft>
              <a:buClr>
                <a:schemeClr val="dk1"/>
              </a:buClr>
              <a:buSzPts val="2100"/>
              <a:buFont typeface="Calibri"/>
              <a:buNone/>
              <a:defRPr sz="4400" kern="1200">
                <a:solidFill>
                  <a:schemeClr val="tx1"/>
                </a:solidFill>
                <a:latin typeface="+mj-lt"/>
                <a:ea typeface="+mj-ea"/>
                <a:cs typeface="+mj-cs"/>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r>
              <a:rPr lang="en-US" sz="4000" b="1" spc="-253" dirty="0">
                <a:solidFill>
                  <a:srgbClr val="C00000"/>
                </a:solidFill>
              </a:rPr>
              <a:t>Inductive Text Classification with </a:t>
            </a:r>
            <a:r>
              <a:rPr lang="en-US" sz="4000" b="1" spc="-253" dirty="0" err="1">
                <a:solidFill>
                  <a:srgbClr val="C00000"/>
                </a:solidFill>
              </a:rPr>
              <a:t>TextING</a:t>
            </a:r>
            <a:endParaRPr lang="en-US" sz="2700" b="1" dirty="0">
              <a:solidFill>
                <a:schemeClr val="tx2">
                  <a:lumMod val="60000"/>
                  <a:lumOff val="40000"/>
                </a:schemeClr>
              </a:solidFill>
            </a:endParaRPr>
          </a:p>
        </p:txBody>
      </p:sp>
      <p:sp>
        <p:nvSpPr>
          <p:cNvPr id="2" name="Slide Number Placeholder 1">
            <a:extLst>
              <a:ext uri="{FF2B5EF4-FFF2-40B4-BE49-F238E27FC236}">
                <a16:creationId xmlns:a16="http://schemas.microsoft.com/office/drawing/2014/main" xmlns="" id="{DE9E1941-D263-5D47-9505-246B63F4D2A6}"/>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C15419E-54D6-8648-ABFB-BEF58E3E877E}" type="slidenum">
              <a:rPr lang="en-US" smtClean="0"/>
              <a:pPr/>
              <a:t>224</a:t>
            </a:fld>
            <a:endParaRPr lang="en-US" dirty="0"/>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16A1E7D-DF37-D544-9A87-43F2C3AD02DD}"/>
              </a:ext>
            </a:extLst>
          </p:cNvPr>
          <p:cNvSpPr>
            <a:spLocks noGrp="1"/>
          </p:cNvSpPr>
          <p:nvPr>
            <p:ph type="title"/>
          </p:nvPr>
        </p:nvSpPr>
        <p:spPr/>
        <p:txBody>
          <a:bodyPr/>
          <a:lstStyle/>
          <a:p>
            <a:r>
              <a:rPr lang="en-US" sz="4000" b="1" dirty="0">
                <a:solidFill>
                  <a:srgbClr val="C00000"/>
                </a:solidFill>
              </a:rPr>
              <a:t>Short Texts Classification</a:t>
            </a:r>
          </a:p>
        </p:txBody>
      </p:sp>
      <p:sp>
        <p:nvSpPr>
          <p:cNvPr id="3" name="Text Placeholder 2">
            <a:extLst>
              <a:ext uri="{FF2B5EF4-FFF2-40B4-BE49-F238E27FC236}">
                <a16:creationId xmlns:a16="http://schemas.microsoft.com/office/drawing/2014/main" xmlns="" id="{EB9C7EE0-F850-6B42-B501-22A456F8908B}"/>
              </a:ext>
            </a:extLst>
          </p:cNvPr>
          <p:cNvSpPr>
            <a:spLocks noGrp="1"/>
          </p:cNvSpPr>
          <p:nvPr>
            <p:ph type="body" idx="1"/>
          </p:nvPr>
        </p:nvSpPr>
        <p:spPr/>
        <p:txBody>
          <a:bodyPr/>
          <a:lstStyle/>
          <a:p>
            <a:pPr>
              <a:buSzPct val="100000"/>
            </a:pPr>
            <a:r>
              <a:rPr lang="en-US" dirty="0">
                <a:solidFill>
                  <a:schemeClr val="tx1"/>
                </a:solidFill>
              </a:rPr>
              <a:t>Short texts and short text classification tasks</a:t>
            </a:r>
          </a:p>
        </p:txBody>
      </p:sp>
      <p:grpSp>
        <p:nvGrpSpPr>
          <p:cNvPr id="4" name="Group 3">
            <a:extLst>
              <a:ext uri="{FF2B5EF4-FFF2-40B4-BE49-F238E27FC236}">
                <a16:creationId xmlns:a16="http://schemas.microsoft.com/office/drawing/2014/main" xmlns="" id="{84DD7D33-D7FE-EB46-AEE3-B9B4B268D047}"/>
              </a:ext>
            </a:extLst>
          </p:cNvPr>
          <p:cNvGrpSpPr/>
          <p:nvPr/>
        </p:nvGrpSpPr>
        <p:grpSpPr>
          <a:xfrm>
            <a:off x="666805" y="2450471"/>
            <a:ext cx="7580509" cy="3641362"/>
            <a:chOff x="48218" y="2172618"/>
            <a:chExt cx="9716687" cy="4023450"/>
          </a:xfrm>
        </p:grpSpPr>
        <p:grpSp>
          <p:nvGrpSpPr>
            <p:cNvPr id="5" name="组合 50">
              <a:extLst>
                <a:ext uri="{FF2B5EF4-FFF2-40B4-BE49-F238E27FC236}">
                  <a16:creationId xmlns:a16="http://schemas.microsoft.com/office/drawing/2014/main" xmlns="" id="{AE77C6FD-3067-E74D-A197-BD2FB0D8425C}"/>
                </a:ext>
              </a:extLst>
            </p:cNvPr>
            <p:cNvGrpSpPr/>
            <p:nvPr/>
          </p:nvGrpSpPr>
          <p:grpSpPr>
            <a:xfrm>
              <a:off x="56078" y="2172618"/>
              <a:ext cx="9149094" cy="828532"/>
              <a:chOff x="6746562" y="1549677"/>
              <a:chExt cx="5702740" cy="1004737"/>
            </a:xfrm>
          </p:grpSpPr>
          <p:sp>
            <p:nvSpPr>
              <p:cNvPr id="29" name="椭圆 51">
                <a:extLst>
                  <a:ext uri="{FF2B5EF4-FFF2-40B4-BE49-F238E27FC236}">
                    <a16:creationId xmlns:a16="http://schemas.microsoft.com/office/drawing/2014/main" xmlns="" id="{2EEE2E32-EC0A-554F-B5FB-E1E9B0ED284E}"/>
                  </a:ext>
                </a:extLst>
              </p:cNvPr>
              <p:cNvSpPr/>
              <p:nvPr/>
            </p:nvSpPr>
            <p:spPr>
              <a:xfrm>
                <a:off x="6799817" y="1549677"/>
                <a:ext cx="1004737" cy="1004737"/>
              </a:xfrm>
              <a:prstGeom prst="ellipse">
                <a:avLst/>
              </a:prstGeom>
              <a:blipFill>
                <a:blip r:embed="rId3"/>
                <a:stretch>
                  <a:fillRect/>
                </a:stretch>
              </a:blipFill>
              <a:ln w="3175">
                <a:solidFill>
                  <a:schemeClr val="bg1">
                    <a:alpha val="58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0" name="文本框 52">
                <a:extLst>
                  <a:ext uri="{FF2B5EF4-FFF2-40B4-BE49-F238E27FC236}">
                    <a16:creationId xmlns:a16="http://schemas.microsoft.com/office/drawing/2014/main" xmlns="" id="{F553F2D9-65BF-5544-97C3-DEDFF5EC7189}"/>
                  </a:ext>
                </a:extLst>
              </p:cNvPr>
              <p:cNvSpPr txBox="1"/>
              <p:nvPr/>
            </p:nvSpPr>
            <p:spPr>
              <a:xfrm>
                <a:off x="6746562" y="1851991"/>
                <a:ext cx="1111250" cy="485202"/>
              </a:xfrm>
              <a:prstGeom prst="rect">
                <a:avLst/>
              </a:prstGeom>
              <a:noFill/>
            </p:spPr>
            <p:txBody>
              <a:bodyPr wrap="square" rtlCol="0">
                <a:spAutoFit/>
              </a:bodyPr>
              <a:lstStyle/>
              <a:p>
                <a:pPr algn="ctr"/>
                <a:r>
                  <a:rPr lang="en-US" altLang="zh-CN" sz="2000" b="1" dirty="0">
                    <a:latin typeface="微软雅黑" panose="020B0503020204020204" pitchFamily="34" charset="-122"/>
                    <a:ea typeface="微软雅黑" panose="020B0503020204020204" pitchFamily="34" charset="-122"/>
                  </a:rPr>
                  <a:t>Tweets</a:t>
                </a:r>
                <a:endParaRPr lang="zh-CN" altLang="en-US" sz="2000" b="1" dirty="0">
                  <a:latin typeface="微软雅黑" panose="020B0503020204020204" pitchFamily="34" charset="-122"/>
                  <a:ea typeface="微软雅黑" panose="020B0503020204020204" pitchFamily="34" charset="-122"/>
                </a:endParaRPr>
              </a:p>
            </p:txBody>
          </p:sp>
          <p:cxnSp>
            <p:nvCxnSpPr>
              <p:cNvPr id="31" name="直接连接符 54">
                <a:extLst>
                  <a:ext uri="{FF2B5EF4-FFF2-40B4-BE49-F238E27FC236}">
                    <a16:creationId xmlns:a16="http://schemas.microsoft.com/office/drawing/2014/main" xmlns="" id="{F6500412-AF03-A741-8FBC-2359F9AA8DD2}"/>
                  </a:ext>
                </a:extLst>
              </p:cNvPr>
              <p:cNvCxnSpPr/>
              <p:nvPr/>
            </p:nvCxnSpPr>
            <p:spPr>
              <a:xfrm>
                <a:off x="7307973" y="1549677"/>
                <a:ext cx="4142131" cy="0"/>
              </a:xfrm>
              <a:prstGeom prst="line">
                <a:avLst/>
              </a:prstGeom>
              <a:ln w="12700" cap="rnd">
                <a:gradFill flip="none" rotWithShape="1">
                  <a:gsLst>
                    <a:gs pos="53312">
                      <a:srgbClr val="C6DCF0"/>
                    </a:gs>
                    <a:gs pos="30000">
                      <a:schemeClr val="bg1"/>
                    </a:gs>
                    <a:gs pos="77000">
                      <a:srgbClr val="DCEAF6"/>
                    </a:gs>
                    <a:gs pos="0">
                      <a:schemeClr val="accent1">
                        <a:lumMod val="45000"/>
                        <a:lumOff val="55000"/>
                        <a:alpha val="96000"/>
                      </a:schemeClr>
                    </a:gs>
                    <a:gs pos="100000">
                      <a:schemeClr val="bg1">
                        <a:alpha val="0"/>
                      </a:schemeClr>
                    </a:gs>
                  </a:gsLst>
                  <a:lin ang="0" scaled="1"/>
                  <a:tileRect/>
                </a:gradFill>
                <a:round/>
                <a:tailEnd type="none" w="sm" len="sm"/>
              </a:ln>
            </p:spPr>
            <p:style>
              <a:lnRef idx="1">
                <a:schemeClr val="accent1"/>
              </a:lnRef>
              <a:fillRef idx="0">
                <a:schemeClr val="accent1"/>
              </a:fillRef>
              <a:effectRef idx="0">
                <a:schemeClr val="accent1"/>
              </a:effectRef>
              <a:fontRef idx="minor">
                <a:schemeClr val="tx1"/>
              </a:fontRef>
            </p:style>
          </p:cxnSp>
          <p:cxnSp>
            <p:nvCxnSpPr>
              <p:cNvPr id="32" name="直接连接符 55">
                <a:extLst>
                  <a:ext uri="{FF2B5EF4-FFF2-40B4-BE49-F238E27FC236}">
                    <a16:creationId xmlns:a16="http://schemas.microsoft.com/office/drawing/2014/main" xmlns="" id="{477BD938-297C-A647-B9D0-8AD22093163D}"/>
                  </a:ext>
                </a:extLst>
              </p:cNvPr>
              <p:cNvCxnSpPr/>
              <p:nvPr/>
            </p:nvCxnSpPr>
            <p:spPr>
              <a:xfrm>
                <a:off x="7307973" y="2554414"/>
                <a:ext cx="5141329" cy="0"/>
              </a:xfrm>
              <a:prstGeom prst="line">
                <a:avLst/>
              </a:prstGeom>
              <a:ln w="12700" cap="rnd">
                <a:gradFill flip="none" rotWithShape="1">
                  <a:gsLst>
                    <a:gs pos="53312">
                      <a:srgbClr val="C6DCF0"/>
                    </a:gs>
                    <a:gs pos="30000">
                      <a:schemeClr val="bg1"/>
                    </a:gs>
                    <a:gs pos="77000">
                      <a:srgbClr val="DCEAF6"/>
                    </a:gs>
                    <a:gs pos="0">
                      <a:schemeClr val="accent1">
                        <a:lumMod val="45000"/>
                        <a:lumOff val="55000"/>
                        <a:alpha val="96000"/>
                      </a:schemeClr>
                    </a:gs>
                    <a:gs pos="100000">
                      <a:schemeClr val="bg1">
                        <a:alpha val="0"/>
                      </a:schemeClr>
                    </a:gs>
                  </a:gsLst>
                  <a:lin ang="0" scaled="1"/>
                  <a:tileRect/>
                </a:gradFill>
                <a:round/>
                <a:tailEnd type="none" w="sm" len="sm"/>
              </a:ln>
            </p:spPr>
            <p:style>
              <a:lnRef idx="1">
                <a:schemeClr val="accent1"/>
              </a:lnRef>
              <a:fillRef idx="0">
                <a:schemeClr val="accent1"/>
              </a:fillRef>
              <a:effectRef idx="0">
                <a:schemeClr val="accent1"/>
              </a:effectRef>
              <a:fontRef idx="minor">
                <a:schemeClr val="tx1"/>
              </a:fontRef>
            </p:style>
          </p:cxnSp>
          <p:sp>
            <p:nvSpPr>
              <p:cNvPr id="33" name="椭圆 56">
                <a:extLst>
                  <a:ext uri="{FF2B5EF4-FFF2-40B4-BE49-F238E27FC236}">
                    <a16:creationId xmlns:a16="http://schemas.microsoft.com/office/drawing/2014/main" xmlns="" id="{4A92F999-0B57-D04C-BBD5-97E1BDCF001B}"/>
                  </a:ext>
                </a:extLst>
              </p:cNvPr>
              <p:cNvSpPr/>
              <p:nvPr/>
            </p:nvSpPr>
            <p:spPr>
              <a:xfrm>
                <a:off x="6871823" y="1621683"/>
                <a:ext cx="860724" cy="860724"/>
              </a:xfrm>
              <a:prstGeom prst="ellipse">
                <a:avLst/>
              </a:prstGeom>
              <a:noFill/>
              <a:ln w="12700" cmpd="sng">
                <a:solidFill>
                  <a:schemeClr val="bg1">
                    <a:alpha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nvGrpSpPr>
            <p:cNvPr id="6" name="组合 57">
              <a:extLst>
                <a:ext uri="{FF2B5EF4-FFF2-40B4-BE49-F238E27FC236}">
                  <a16:creationId xmlns:a16="http://schemas.microsoft.com/office/drawing/2014/main" xmlns="" id="{9F4DA953-8689-704A-8CC5-55981DFEF8DE}"/>
                </a:ext>
              </a:extLst>
            </p:cNvPr>
            <p:cNvGrpSpPr/>
            <p:nvPr/>
          </p:nvGrpSpPr>
          <p:grpSpPr>
            <a:xfrm>
              <a:off x="55422" y="3220309"/>
              <a:ext cx="9708827" cy="828532"/>
              <a:chOff x="6751050" y="1549677"/>
              <a:chExt cx="6051628" cy="1004737"/>
            </a:xfrm>
          </p:grpSpPr>
          <p:sp>
            <p:nvSpPr>
              <p:cNvPr id="24" name="椭圆 58">
                <a:extLst>
                  <a:ext uri="{FF2B5EF4-FFF2-40B4-BE49-F238E27FC236}">
                    <a16:creationId xmlns:a16="http://schemas.microsoft.com/office/drawing/2014/main" xmlns="" id="{0DBED05B-2990-264B-94F8-F918D512D2F6}"/>
                  </a:ext>
                </a:extLst>
              </p:cNvPr>
              <p:cNvSpPr/>
              <p:nvPr/>
            </p:nvSpPr>
            <p:spPr>
              <a:xfrm>
                <a:off x="6799817" y="1549677"/>
                <a:ext cx="1004737" cy="1004737"/>
              </a:xfrm>
              <a:prstGeom prst="ellipse">
                <a:avLst/>
              </a:prstGeom>
              <a:blipFill>
                <a:blip r:embed="rId3"/>
                <a:stretch>
                  <a:fillRect/>
                </a:stretch>
              </a:blipFill>
              <a:ln w="3175">
                <a:solidFill>
                  <a:schemeClr val="bg1">
                    <a:alpha val="58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5" name="文本框 59">
                <a:extLst>
                  <a:ext uri="{FF2B5EF4-FFF2-40B4-BE49-F238E27FC236}">
                    <a16:creationId xmlns:a16="http://schemas.microsoft.com/office/drawing/2014/main" xmlns="" id="{8A3D3536-A275-F944-9C20-59A0F91A6B50}"/>
                  </a:ext>
                </a:extLst>
              </p:cNvPr>
              <p:cNvSpPr txBox="1"/>
              <p:nvPr/>
            </p:nvSpPr>
            <p:spPr>
              <a:xfrm>
                <a:off x="6751050" y="1828823"/>
                <a:ext cx="1111250" cy="485202"/>
              </a:xfrm>
              <a:prstGeom prst="rect">
                <a:avLst/>
              </a:prstGeom>
              <a:noFill/>
            </p:spPr>
            <p:txBody>
              <a:bodyPr wrap="square" rtlCol="0">
                <a:spAutoFit/>
              </a:bodyPr>
              <a:lstStyle/>
              <a:p>
                <a:pPr algn="ctr"/>
                <a:r>
                  <a:rPr lang="en-US" altLang="zh-CN" sz="2000" b="1" dirty="0">
                    <a:latin typeface="微软雅黑" panose="020B0503020204020204" pitchFamily="34" charset="-122"/>
                    <a:ea typeface="微软雅黑" panose="020B0503020204020204" pitchFamily="34" charset="-122"/>
                  </a:rPr>
                  <a:t>Reviews</a:t>
                </a:r>
                <a:endParaRPr lang="zh-CN" altLang="en-US" sz="2000" b="1" dirty="0">
                  <a:latin typeface="微软雅黑" panose="020B0503020204020204" pitchFamily="34" charset="-122"/>
                  <a:ea typeface="微软雅黑" panose="020B0503020204020204" pitchFamily="34" charset="-122"/>
                </a:endParaRPr>
              </a:p>
            </p:txBody>
          </p:sp>
          <p:cxnSp>
            <p:nvCxnSpPr>
              <p:cNvPr id="26" name="直接连接符 61">
                <a:extLst>
                  <a:ext uri="{FF2B5EF4-FFF2-40B4-BE49-F238E27FC236}">
                    <a16:creationId xmlns:a16="http://schemas.microsoft.com/office/drawing/2014/main" xmlns="" id="{B50D0E8B-CE2F-DF4F-9180-A979EC64EF0E}"/>
                  </a:ext>
                </a:extLst>
              </p:cNvPr>
              <p:cNvCxnSpPr/>
              <p:nvPr/>
            </p:nvCxnSpPr>
            <p:spPr>
              <a:xfrm>
                <a:off x="7307973" y="1549677"/>
                <a:ext cx="4787954" cy="0"/>
              </a:xfrm>
              <a:prstGeom prst="line">
                <a:avLst/>
              </a:prstGeom>
              <a:ln w="12700" cap="rnd">
                <a:gradFill flip="none" rotWithShape="1">
                  <a:gsLst>
                    <a:gs pos="53312">
                      <a:srgbClr val="C6DCF0"/>
                    </a:gs>
                    <a:gs pos="30000">
                      <a:schemeClr val="bg1"/>
                    </a:gs>
                    <a:gs pos="77000">
                      <a:srgbClr val="DCEAF6"/>
                    </a:gs>
                    <a:gs pos="0">
                      <a:schemeClr val="accent1">
                        <a:lumMod val="45000"/>
                        <a:lumOff val="55000"/>
                        <a:alpha val="96000"/>
                      </a:schemeClr>
                    </a:gs>
                    <a:gs pos="100000">
                      <a:schemeClr val="bg1">
                        <a:alpha val="0"/>
                      </a:schemeClr>
                    </a:gs>
                  </a:gsLst>
                  <a:lin ang="0" scaled="1"/>
                  <a:tileRect/>
                </a:gradFill>
                <a:round/>
                <a:tailEnd type="none" w="sm" len="sm"/>
              </a:ln>
            </p:spPr>
            <p:style>
              <a:lnRef idx="1">
                <a:schemeClr val="accent1"/>
              </a:lnRef>
              <a:fillRef idx="0">
                <a:schemeClr val="accent1"/>
              </a:fillRef>
              <a:effectRef idx="0">
                <a:schemeClr val="accent1"/>
              </a:effectRef>
              <a:fontRef idx="minor">
                <a:schemeClr val="tx1"/>
              </a:fontRef>
            </p:style>
          </p:cxnSp>
          <p:cxnSp>
            <p:nvCxnSpPr>
              <p:cNvPr id="27" name="直接连接符 62">
                <a:extLst>
                  <a:ext uri="{FF2B5EF4-FFF2-40B4-BE49-F238E27FC236}">
                    <a16:creationId xmlns:a16="http://schemas.microsoft.com/office/drawing/2014/main" xmlns="" id="{B95E2A57-456B-3246-BC12-C6EE242D69D3}"/>
                  </a:ext>
                </a:extLst>
              </p:cNvPr>
              <p:cNvCxnSpPr/>
              <p:nvPr/>
            </p:nvCxnSpPr>
            <p:spPr>
              <a:xfrm>
                <a:off x="7307973" y="2554414"/>
                <a:ext cx="5494705" cy="0"/>
              </a:xfrm>
              <a:prstGeom prst="line">
                <a:avLst/>
              </a:prstGeom>
              <a:ln w="12700" cap="rnd">
                <a:gradFill flip="none" rotWithShape="1">
                  <a:gsLst>
                    <a:gs pos="53312">
                      <a:srgbClr val="C6DCF0"/>
                    </a:gs>
                    <a:gs pos="30000">
                      <a:schemeClr val="bg1"/>
                    </a:gs>
                    <a:gs pos="77000">
                      <a:srgbClr val="DCEAF6"/>
                    </a:gs>
                    <a:gs pos="0">
                      <a:schemeClr val="accent1">
                        <a:lumMod val="45000"/>
                        <a:lumOff val="55000"/>
                        <a:alpha val="96000"/>
                      </a:schemeClr>
                    </a:gs>
                    <a:gs pos="100000">
                      <a:schemeClr val="bg1">
                        <a:alpha val="0"/>
                      </a:schemeClr>
                    </a:gs>
                  </a:gsLst>
                  <a:lin ang="0" scaled="1"/>
                  <a:tileRect/>
                </a:gradFill>
                <a:round/>
                <a:tailEnd type="none" w="sm" len="sm"/>
              </a:ln>
            </p:spPr>
            <p:style>
              <a:lnRef idx="1">
                <a:schemeClr val="accent1"/>
              </a:lnRef>
              <a:fillRef idx="0">
                <a:schemeClr val="accent1"/>
              </a:fillRef>
              <a:effectRef idx="0">
                <a:schemeClr val="accent1"/>
              </a:effectRef>
              <a:fontRef idx="minor">
                <a:schemeClr val="tx1"/>
              </a:fontRef>
            </p:style>
          </p:cxnSp>
          <p:sp>
            <p:nvSpPr>
              <p:cNvPr id="28" name="椭圆 63">
                <a:extLst>
                  <a:ext uri="{FF2B5EF4-FFF2-40B4-BE49-F238E27FC236}">
                    <a16:creationId xmlns:a16="http://schemas.microsoft.com/office/drawing/2014/main" xmlns="" id="{B83E95B2-EB95-D143-97D2-9367DC8AEC35}"/>
                  </a:ext>
                </a:extLst>
              </p:cNvPr>
              <p:cNvSpPr/>
              <p:nvPr/>
            </p:nvSpPr>
            <p:spPr>
              <a:xfrm>
                <a:off x="6871823" y="1621683"/>
                <a:ext cx="860724" cy="860724"/>
              </a:xfrm>
              <a:prstGeom prst="ellipse">
                <a:avLst/>
              </a:prstGeom>
              <a:noFill/>
              <a:ln w="12700" cmpd="sng">
                <a:solidFill>
                  <a:schemeClr val="bg1">
                    <a:alpha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nvGrpSpPr>
            <p:cNvPr id="7" name="组合 64">
              <a:extLst>
                <a:ext uri="{FF2B5EF4-FFF2-40B4-BE49-F238E27FC236}">
                  <a16:creationId xmlns:a16="http://schemas.microsoft.com/office/drawing/2014/main" xmlns="" id="{E6FD21A4-FB7B-F44F-BFAC-79B10EBB5715}"/>
                </a:ext>
              </a:extLst>
            </p:cNvPr>
            <p:cNvGrpSpPr/>
            <p:nvPr/>
          </p:nvGrpSpPr>
          <p:grpSpPr>
            <a:xfrm>
              <a:off x="48218" y="4268000"/>
              <a:ext cx="9149097" cy="828532"/>
              <a:chOff x="6746560" y="1549677"/>
              <a:chExt cx="5702742" cy="1004737"/>
            </a:xfrm>
          </p:grpSpPr>
          <p:sp>
            <p:nvSpPr>
              <p:cNvPr id="19" name="椭圆 65">
                <a:extLst>
                  <a:ext uri="{FF2B5EF4-FFF2-40B4-BE49-F238E27FC236}">
                    <a16:creationId xmlns:a16="http://schemas.microsoft.com/office/drawing/2014/main" xmlns="" id="{CA0AB2E6-FEA5-DE4A-9D76-F94D91CE5F58}"/>
                  </a:ext>
                </a:extLst>
              </p:cNvPr>
              <p:cNvSpPr/>
              <p:nvPr/>
            </p:nvSpPr>
            <p:spPr>
              <a:xfrm>
                <a:off x="6799817" y="1549677"/>
                <a:ext cx="1004737" cy="1004737"/>
              </a:xfrm>
              <a:prstGeom prst="ellipse">
                <a:avLst/>
              </a:prstGeom>
              <a:blipFill>
                <a:blip r:embed="rId3"/>
                <a:stretch>
                  <a:fillRect/>
                </a:stretch>
              </a:blipFill>
              <a:ln w="3175">
                <a:solidFill>
                  <a:schemeClr val="bg1">
                    <a:alpha val="58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0" name="文本框 66">
                <a:extLst>
                  <a:ext uri="{FF2B5EF4-FFF2-40B4-BE49-F238E27FC236}">
                    <a16:creationId xmlns:a16="http://schemas.microsoft.com/office/drawing/2014/main" xmlns="" id="{9E7EFEC4-CDE3-354B-8BCD-6FD7687A9106}"/>
                  </a:ext>
                </a:extLst>
              </p:cNvPr>
              <p:cNvSpPr txBox="1"/>
              <p:nvPr/>
            </p:nvSpPr>
            <p:spPr>
              <a:xfrm>
                <a:off x="6746560" y="1790608"/>
                <a:ext cx="1111250" cy="485202"/>
              </a:xfrm>
              <a:prstGeom prst="rect">
                <a:avLst/>
              </a:prstGeom>
              <a:noFill/>
            </p:spPr>
            <p:txBody>
              <a:bodyPr wrap="square" rtlCol="0">
                <a:spAutoFit/>
              </a:bodyPr>
              <a:lstStyle/>
              <a:p>
                <a:pPr algn="ctr"/>
                <a:r>
                  <a:rPr lang="en-US" altLang="zh-CN" sz="2000" b="1" dirty="0">
                    <a:latin typeface="微软雅黑" panose="020B0503020204020204" pitchFamily="34" charset="-122"/>
                    <a:ea typeface="微软雅黑" panose="020B0503020204020204" pitchFamily="34" charset="-122"/>
                  </a:rPr>
                  <a:t>News</a:t>
                </a:r>
                <a:endParaRPr lang="zh-CN" altLang="en-US" sz="2000" b="1" dirty="0">
                  <a:latin typeface="微软雅黑" panose="020B0503020204020204" pitchFamily="34" charset="-122"/>
                  <a:ea typeface="微软雅黑" panose="020B0503020204020204" pitchFamily="34" charset="-122"/>
                </a:endParaRPr>
              </a:p>
            </p:txBody>
          </p:sp>
          <p:cxnSp>
            <p:nvCxnSpPr>
              <p:cNvPr id="21" name="直接连接符 68">
                <a:extLst>
                  <a:ext uri="{FF2B5EF4-FFF2-40B4-BE49-F238E27FC236}">
                    <a16:creationId xmlns:a16="http://schemas.microsoft.com/office/drawing/2014/main" xmlns="" id="{C298304C-451A-454A-BCC2-6070874F12A9}"/>
                  </a:ext>
                </a:extLst>
              </p:cNvPr>
              <p:cNvCxnSpPr/>
              <p:nvPr/>
            </p:nvCxnSpPr>
            <p:spPr>
              <a:xfrm>
                <a:off x="7307973" y="1549677"/>
                <a:ext cx="4142131" cy="0"/>
              </a:xfrm>
              <a:prstGeom prst="line">
                <a:avLst/>
              </a:prstGeom>
              <a:ln w="12700" cap="rnd">
                <a:gradFill flip="none" rotWithShape="1">
                  <a:gsLst>
                    <a:gs pos="53312">
                      <a:srgbClr val="C6DCF0"/>
                    </a:gs>
                    <a:gs pos="30000">
                      <a:schemeClr val="bg1"/>
                    </a:gs>
                    <a:gs pos="77000">
                      <a:srgbClr val="DCEAF6"/>
                    </a:gs>
                    <a:gs pos="0">
                      <a:schemeClr val="accent1">
                        <a:lumMod val="45000"/>
                        <a:lumOff val="55000"/>
                        <a:alpha val="96000"/>
                      </a:schemeClr>
                    </a:gs>
                    <a:gs pos="100000">
                      <a:schemeClr val="bg1">
                        <a:alpha val="0"/>
                      </a:schemeClr>
                    </a:gs>
                  </a:gsLst>
                  <a:lin ang="0" scaled="1"/>
                  <a:tileRect/>
                </a:gradFill>
                <a:round/>
                <a:tailEnd type="none" w="sm" len="sm"/>
              </a:ln>
            </p:spPr>
            <p:style>
              <a:lnRef idx="1">
                <a:schemeClr val="accent1"/>
              </a:lnRef>
              <a:fillRef idx="0">
                <a:schemeClr val="accent1"/>
              </a:fillRef>
              <a:effectRef idx="0">
                <a:schemeClr val="accent1"/>
              </a:effectRef>
              <a:fontRef idx="minor">
                <a:schemeClr val="tx1"/>
              </a:fontRef>
            </p:style>
          </p:cxnSp>
          <p:cxnSp>
            <p:nvCxnSpPr>
              <p:cNvPr id="22" name="直接连接符 69">
                <a:extLst>
                  <a:ext uri="{FF2B5EF4-FFF2-40B4-BE49-F238E27FC236}">
                    <a16:creationId xmlns:a16="http://schemas.microsoft.com/office/drawing/2014/main" xmlns="" id="{1CA350C1-C4A0-7841-8CE7-FFEEBA6E59C2}"/>
                  </a:ext>
                </a:extLst>
              </p:cNvPr>
              <p:cNvCxnSpPr/>
              <p:nvPr/>
            </p:nvCxnSpPr>
            <p:spPr>
              <a:xfrm>
                <a:off x="7307973" y="2554414"/>
                <a:ext cx="5141329" cy="0"/>
              </a:xfrm>
              <a:prstGeom prst="line">
                <a:avLst/>
              </a:prstGeom>
              <a:ln w="12700" cap="rnd">
                <a:gradFill flip="none" rotWithShape="1">
                  <a:gsLst>
                    <a:gs pos="53312">
                      <a:srgbClr val="C6DCF0"/>
                    </a:gs>
                    <a:gs pos="30000">
                      <a:schemeClr val="bg1"/>
                    </a:gs>
                    <a:gs pos="77000">
                      <a:srgbClr val="DCEAF6"/>
                    </a:gs>
                    <a:gs pos="0">
                      <a:schemeClr val="accent1">
                        <a:lumMod val="45000"/>
                        <a:lumOff val="55000"/>
                        <a:alpha val="96000"/>
                      </a:schemeClr>
                    </a:gs>
                    <a:gs pos="100000">
                      <a:schemeClr val="bg1">
                        <a:alpha val="0"/>
                      </a:schemeClr>
                    </a:gs>
                  </a:gsLst>
                  <a:lin ang="0" scaled="1"/>
                  <a:tileRect/>
                </a:gradFill>
                <a:round/>
                <a:tailEnd type="none" w="sm" len="sm"/>
              </a:ln>
            </p:spPr>
            <p:style>
              <a:lnRef idx="1">
                <a:schemeClr val="accent1"/>
              </a:lnRef>
              <a:fillRef idx="0">
                <a:schemeClr val="accent1"/>
              </a:fillRef>
              <a:effectRef idx="0">
                <a:schemeClr val="accent1"/>
              </a:effectRef>
              <a:fontRef idx="minor">
                <a:schemeClr val="tx1"/>
              </a:fontRef>
            </p:style>
          </p:cxnSp>
          <p:sp>
            <p:nvSpPr>
              <p:cNvPr id="23" name="椭圆 70">
                <a:extLst>
                  <a:ext uri="{FF2B5EF4-FFF2-40B4-BE49-F238E27FC236}">
                    <a16:creationId xmlns:a16="http://schemas.microsoft.com/office/drawing/2014/main" xmlns="" id="{66A65022-2A44-C448-9181-E9A937F0E3CA}"/>
                  </a:ext>
                </a:extLst>
              </p:cNvPr>
              <p:cNvSpPr/>
              <p:nvPr/>
            </p:nvSpPr>
            <p:spPr>
              <a:xfrm>
                <a:off x="6871823" y="1621683"/>
                <a:ext cx="860724" cy="860724"/>
              </a:xfrm>
              <a:prstGeom prst="ellipse">
                <a:avLst/>
              </a:prstGeom>
              <a:noFill/>
              <a:ln w="12700" cmpd="sng">
                <a:solidFill>
                  <a:schemeClr val="bg1">
                    <a:alpha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pic>
          <p:nvPicPr>
            <p:cNvPr id="8" name="图片 1">
              <a:extLst>
                <a:ext uri="{FF2B5EF4-FFF2-40B4-BE49-F238E27FC236}">
                  <a16:creationId xmlns:a16="http://schemas.microsoft.com/office/drawing/2014/main" xmlns="" id="{933D5ED6-472B-624D-8378-12439D71FFEE}"/>
                </a:ext>
              </a:extLst>
            </p:cNvPr>
            <p:cNvPicPr>
              <a:picLocks noChangeAspect="1"/>
            </p:cNvPicPr>
            <p:nvPr/>
          </p:nvPicPr>
          <p:blipFill>
            <a:blip r:embed="rId4"/>
            <a:stretch>
              <a:fillRect/>
            </a:stretch>
          </p:blipFill>
          <p:spPr>
            <a:xfrm>
              <a:off x="1838237" y="2248219"/>
              <a:ext cx="6017021" cy="714062"/>
            </a:xfrm>
            <a:prstGeom prst="rect">
              <a:avLst/>
            </a:prstGeom>
          </p:spPr>
        </p:pic>
        <p:pic>
          <p:nvPicPr>
            <p:cNvPr id="9" name="图片 5">
              <a:extLst>
                <a:ext uri="{FF2B5EF4-FFF2-40B4-BE49-F238E27FC236}">
                  <a16:creationId xmlns:a16="http://schemas.microsoft.com/office/drawing/2014/main" xmlns="" id="{677FA27C-05AA-8540-A4D4-952F4D0EF83A}"/>
                </a:ext>
              </a:extLst>
            </p:cNvPr>
            <p:cNvPicPr>
              <a:picLocks noChangeAspect="1"/>
            </p:cNvPicPr>
            <p:nvPr/>
          </p:nvPicPr>
          <p:blipFill>
            <a:blip r:embed="rId5"/>
            <a:stretch>
              <a:fillRect/>
            </a:stretch>
          </p:blipFill>
          <p:spPr>
            <a:xfrm>
              <a:off x="2029235" y="4349482"/>
              <a:ext cx="5158768" cy="687671"/>
            </a:xfrm>
            <a:prstGeom prst="rect">
              <a:avLst/>
            </a:prstGeom>
          </p:spPr>
        </p:pic>
        <p:grpSp>
          <p:nvGrpSpPr>
            <p:cNvPr id="10" name="组合 67">
              <a:extLst>
                <a:ext uri="{FF2B5EF4-FFF2-40B4-BE49-F238E27FC236}">
                  <a16:creationId xmlns:a16="http://schemas.microsoft.com/office/drawing/2014/main" xmlns="" id="{417B69A3-365B-D24C-8330-00AF53E6A873}"/>
                </a:ext>
              </a:extLst>
            </p:cNvPr>
            <p:cNvGrpSpPr/>
            <p:nvPr/>
          </p:nvGrpSpPr>
          <p:grpSpPr>
            <a:xfrm>
              <a:off x="56078" y="5367536"/>
              <a:ext cx="9708827" cy="828532"/>
              <a:chOff x="6751050" y="1549677"/>
              <a:chExt cx="6051628" cy="1004737"/>
            </a:xfrm>
          </p:grpSpPr>
          <p:sp>
            <p:nvSpPr>
              <p:cNvPr id="14" name="椭圆 71">
                <a:extLst>
                  <a:ext uri="{FF2B5EF4-FFF2-40B4-BE49-F238E27FC236}">
                    <a16:creationId xmlns:a16="http://schemas.microsoft.com/office/drawing/2014/main" xmlns="" id="{52FB5581-46CE-0349-97C3-E624DDB3B578}"/>
                  </a:ext>
                </a:extLst>
              </p:cNvPr>
              <p:cNvSpPr/>
              <p:nvPr/>
            </p:nvSpPr>
            <p:spPr>
              <a:xfrm>
                <a:off x="6799817" y="1549677"/>
                <a:ext cx="1004737" cy="1004737"/>
              </a:xfrm>
              <a:prstGeom prst="ellipse">
                <a:avLst/>
              </a:prstGeom>
              <a:blipFill>
                <a:blip r:embed="rId3"/>
                <a:stretch>
                  <a:fillRect/>
                </a:stretch>
              </a:blipFill>
              <a:ln w="3175">
                <a:solidFill>
                  <a:schemeClr val="bg1">
                    <a:alpha val="58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5" name="文本框 72">
                <a:extLst>
                  <a:ext uri="{FF2B5EF4-FFF2-40B4-BE49-F238E27FC236}">
                    <a16:creationId xmlns:a16="http://schemas.microsoft.com/office/drawing/2014/main" xmlns="" id="{B393950A-E43D-6F49-9D07-E5FA12FE1A70}"/>
                  </a:ext>
                </a:extLst>
              </p:cNvPr>
              <p:cNvSpPr txBox="1"/>
              <p:nvPr/>
            </p:nvSpPr>
            <p:spPr>
              <a:xfrm>
                <a:off x="6751050" y="1828823"/>
                <a:ext cx="1111250" cy="485202"/>
              </a:xfrm>
              <a:prstGeom prst="rect">
                <a:avLst/>
              </a:prstGeom>
              <a:noFill/>
            </p:spPr>
            <p:txBody>
              <a:bodyPr wrap="square" rtlCol="0">
                <a:spAutoFit/>
              </a:bodyPr>
              <a:lstStyle/>
              <a:p>
                <a:pPr algn="ctr"/>
                <a:r>
                  <a:rPr lang="en-US" altLang="zh-CN" sz="2000" b="1" dirty="0">
                    <a:latin typeface="微软雅黑" panose="020B0503020204020204" pitchFamily="34" charset="-122"/>
                    <a:ea typeface="微软雅黑" panose="020B0503020204020204" pitchFamily="34" charset="-122"/>
                  </a:rPr>
                  <a:t>Queries</a:t>
                </a:r>
                <a:endParaRPr lang="zh-CN" altLang="en-US" sz="2000" b="1" dirty="0">
                  <a:latin typeface="微软雅黑" panose="020B0503020204020204" pitchFamily="34" charset="-122"/>
                  <a:ea typeface="微软雅黑" panose="020B0503020204020204" pitchFamily="34" charset="-122"/>
                </a:endParaRPr>
              </a:p>
            </p:txBody>
          </p:sp>
          <p:cxnSp>
            <p:nvCxnSpPr>
              <p:cNvPr id="16" name="直接连接符 73">
                <a:extLst>
                  <a:ext uri="{FF2B5EF4-FFF2-40B4-BE49-F238E27FC236}">
                    <a16:creationId xmlns:a16="http://schemas.microsoft.com/office/drawing/2014/main" xmlns="" id="{49847D16-A6EB-4946-9099-9E69010B886C}"/>
                  </a:ext>
                </a:extLst>
              </p:cNvPr>
              <p:cNvCxnSpPr/>
              <p:nvPr/>
            </p:nvCxnSpPr>
            <p:spPr>
              <a:xfrm>
                <a:off x="7307973" y="1549677"/>
                <a:ext cx="4787954" cy="0"/>
              </a:xfrm>
              <a:prstGeom prst="line">
                <a:avLst/>
              </a:prstGeom>
              <a:ln w="12700" cap="rnd">
                <a:gradFill flip="none" rotWithShape="1">
                  <a:gsLst>
                    <a:gs pos="53312">
                      <a:srgbClr val="C6DCF0"/>
                    </a:gs>
                    <a:gs pos="30000">
                      <a:schemeClr val="bg1"/>
                    </a:gs>
                    <a:gs pos="77000">
                      <a:srgbClr val="DCEAF6"/>
                    </a:gs>
                    <a:gs pos="0">
                      <a:schemeClr val="accent1">
                        <a:lumMod val="45000"/>
                        <a:lumOff val="55000"/>
                        <a:alpha val="96000"/>
                      </a:schemeClr>
                    </a:gs>
                    <a:gs pos="100000">
                      <a:schemeClr val="bg1">
                        <a:alpha val="0"/>
                      </a:schemeClr>
                    </a:gs>
                  </a:gsLst>
                  <a:lin ang="0" scaled="1"/>
                  <a:tileRect/>
                </a:gradFill>
                <a:round/>
                <a:tailEnd type="none" w="sm" len="sm"/>
              </a:ln>
            </p:spPr>
            <p:style>
              <a:lnRef idx="1">
                <a:schemeClr val="accent1"/>
              </a:lnRef>
              <a:fillRef idx="0">
                <a:schemeClr val="accent1"/>
              </a:fillRef>
              <a:effectRef idx="0">
                <a:schemeClr val="accent1"/>
              </a:effectRef>
              <a:fontRef idx="minor">
                <a:schemeClr val="tx1"/>
              </a:fontRef>
            </p:style>
          </p:cxnSp>
          <p:cxnSp>
            <p:nvCxnSpPr>
              <p:cNvPr id="17" name="直接连接符 74">
                <a:extLst>
                  <a:ext uri="{FF2B5EF4-FFF2-40B4-BE49-F238E27FC236}">
                    <a16:creationId xmlns:a16="http://schemas.microsoft.com/office/drawing/2014/main" xmlns="" id="{B5226643-E523-FE4C-905D-011643A45C8A}"/>
                  </a:ext>
                </a:extLst>
              </p:cNvPr>
              <p:cNvCxnSpPr/>
              <p:nvPr/>
            </p:nvCxnSpPr>
            <p:spPr>
              <a:xfrm>
                <a:off x="7307973" y="2554414"/>
                <a:ext cx="5494705" cy="0"/>
              </a:xfrm>
              <a:prstGeom prst="line">
                <a:avLst/>
              </a:prstGeom>
              <a:ln w="12700" cap="rnd">
                <a:gradFill flip="none" rotWithShape="1">
                  <a:gsLst>
                    <a:gs pos="53312">
                      <a:srgbClr val="C6DCF0"/>
                    </a:gs>
                    <a:gs pos="30000">
                      <a:schemeClr val="bg1"/>
                    </a:gs>
                    <a:gs pos="77000">
                      <a:srgbClr val="DCEAF6"/>
                    </a:gs>
                    <a:gs pos="0">
                      <a:schemeClr val="accent1">
                        <a:lumMod val="45000"/>
                        <a:lumOff val="55000"/>
                        <a:alpha val="96000"/>
                      </a:schemeClr>
                    </a:gs>
                    <a:gs pos="100000">
                      <a:schemeClr val="bg1">
                        <a:alpha val="0"/>
                      </a:schemeClr>
                    </a:gs>
                  </a:gsLst>
                  <a:lin ang="0" scaled="1"/>
                  <a:tileRect/>
                </a:gradFill>
                <a:round/>
                <a:tailEnd type="none" w="sm" len="sm"/>
              </a:ln>
            </p:spPr>
            <p:style>
              <a:lnRef idx="1">
                <a:schemeClr val="accent1"/>
              </a:lnRef>
              <a:fillRef idx="0">
                <a:schemeClr val="accent1"/>
              </a:fillRef>
              <a:effectRef idx="0">
                <a:schemeClr val="accent1"/>
              </a:effectRef>
              <a:fontRef idx="minor">
                <a:schemeClr val="tx1"/>
              </a:fontRef>
            </p:style>
          </p:cxnSp>
          <p:sp>
            <p:nvSpPr>
              <p:cNvPr id="18" name="椭圆 75">
                <a:extLst>
                  <a:ext uri="{FF2B5EF4-FFF2-40B4-BE49-F238E27FC236}">
                    <a16:creationId xmlns:a16="http://schemas.microsoft.com/office/drawing/2014/main" xmlns="" id="{BCCF0258-912C-544F-AC11-144246A23ABA}"/>
                  </a:ext>
                </a:extLst>
              </p:cNvPr>
              <p:cNvSpPr/>
              <p:nvPr/>
            </p:nvSpPr>
            <p:spPr>
              <a:xfrm>
                <a:off x="6871823" y="1621683"/>
                <a:ext cx="860724" cy="860724"/>
              </a:xfrm>
              <a:prstGeom prst="ellipse">
                <a:avLst/>
              </a:prstGeom>
              <a:noFill/>
              <a:ln w="12700" cmpd="sng">
                <a:solidFill>
                  <a:schemeClr val="bg1">
                    <a:alpha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11" name="AutoShape 2" descr="“Amazon reviews”的图片搜索结果">
              <a:extLst>
                <a:ext uri="{FF2B5EF4-FFF2-40B4-BE49-F238E27FC236}">
                  <a16:creationId xmlns:a16="http://schemas.microsoft.com/office/drawing/2014/main" xmlns="" id="{4ABFF609-8EEB-2C46-A642-2D84C42A5FBC}"/>
                </a:ext>
              </a:extLst>
            </p:cNvPr>
            <p:cNvSpPr>
              <a:spLocks noChangeAspect="1" noChangeArrowheads="1"/>
            </p:cNvSpPr>
            <p:nvPr/>
          </p:nvSpPr>
          <p:spPr bwMode="auto">
            <a:xfrm>
              <a:off x="4242377" y="322138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12" name="图片 9">
              <a:extLst>
                <a:ext uri="{FF2B5EF4-FFF2-40B4-BE49-F238E27FC236}">
                  <a16:creationId xmlns:a16="http://schemas.microsoft.com/office/drawing/2014/main" xmlns="" id="{22257C3E-F28C-6743-8774-EF82B5451306}"/>
                </a:ext>
              </a:extLst>
            </p:cNvPr>
            <p:cNvPicPr>
              <a:picLocks noChangeAspect="1"/>
            </p:cNvPicPr>
            <p:nvPr/>
          </p:nvPicPr>
          <p:blipFill rotWithShape="1">
            <a:blip r:embed="rId6"/>
            <a:srcRect t="15519" b="24285"/>
            <a:stretch/>
          </p:blipFill>
          <p:spPr>
            <a:xfrm>
              <a:off x="1953758" y="3249948"/>
              <a:ext cx="5795447" cy="753509"/>
            </a:xfrm>
            <a:prstGeom prst="rect">
              <a:avLst/>
            </a:prstGeom>
          </p:spPr>
        </p:pic>
        <p:pic>
          <p:nvPicPr>
            <p:cNvPr id="13" name="图片 10">
              <a:extLst>
                <a:ext uri="{FF2B5EF4-FFF2-40B4-BE49-F238E27FC236}">
                  <a16:creationId xmlns:a16="http://schemas.microsoft.com/office/drawing/2014/main" xmlns="" id="{05E02FB9-E097-0040-B7D5-BE80C856D99F}"/>
                </a:ext>
              </a:extLst>
            </p:cNvPr>
            <p:cNvPicPr>
              <a:picLocks noChangeAspect="1"/>
            </p:cNvPicPr>
            <p:nvPr/>
          </p:nvPicPr>
          <p:blipFill>
            <a:blip r:embed="rId7"/>
            <a:stretch>
              <a:fillRect/>
            </a:stretch>
          </p:blipFill>
          <p:spPr>
            <a:xfrm>
              <a:off x="1907315" y="5414147"/>
              <a:ext cx="6747922" cy="771448"/>
            </a:xfrm>
            <a:prstGeom prst="rect">
              <a:avLst/>
            </a:prstGeom>
          </p:spPr>
        </p:pic>
      </p:grpSp>
      <p:sp>
        <p:nvSpPr>
          <p:cNvPr id="34" name="文本框 7">
            <a:extLst>
              <a:ext uri="{FF2B5EF4-FFF2-40B4-BE49-F238E27FC236}">
                <a16:creationId xmlns:a16="http://schemas.microsoft.com/office/drawing/2014/main" xmlns="" id="{FC54A273-CDEA-6C45-A484-AF135DE16946}"/>
              </a:ext>
            </a:extLst>
          </p:cNvPr>
          <p:cNvSpPr txBox="1"/>
          <p:nvPr/>
        </p:nvSpPr>
        <p:spPr>
          <a:xfrm>
            <a:off x="8649348" y="5933708"/>
            <a:ext cx="3684205" cy="400110"/>
          </a:xfrm>
          <a:prstGeom prst="rect">
            <a:avLst/>
          </a:prstGeom>
          <a:noFill/>
        </p:spPr>
        <p:txBody>
          <a:bodyPr wrap="square" rtlCol="0">
            <a:spAutoFit/>
          </a:bodyPr>
          <a:lstStyle/>
          <a:p>
            <a:r>
              <a:rPr lang="en-US" altLang="zh-CN" sz="2000" b="1" dirty="0">
                <a:solidFill>
                  <a:srgbClr val="2F5597"/>
                </a:solidFill>
              </a:rPr>
              <a:t>New</a:t>
            </a:r>
            <a:r>
              <a:rPr lang="zh-CN" altLang="en-US" sz="2000" b="1" dirty="0">
                <a:solidFill>
                  <a:srgbClr val="2F5597"/>
                </a:solidFill>
              </a:rPr>
              <a:t> </a:t>
            </a:r>
            <a:r>
              <a:rPr lang="en-US" altLang="zh-CN" sz="2000" b="1" dirty="0">
                <a:solidFill>
                  <a:srgbClr val="2F5597"/>
                </a:solidFill>
              </a:rPr>
              <a:t>Categorization</a:t>
            </a:r>
            <a:endParaRPr lang="zh-CN" altLang="en-US" sz="2000" b="1" dirty="0">
              <a:solidFill>
                <a:srgbClr val="2F5597"/>
              </a:solidFill>
            </a:endParaRPr>
          </a:p>
        </p:txBody>
      </p:sp>
      <p:sp>
        <p:nvSpPr>
          <p:cNvPr id="35" name="文本框 116">
            <a:extLst>
              <a:ext uri="{FF2B5EF4-FFF2-40B4-BE49-F238E27FC236}">
                <a16:creationId xmlns:a16="http://schemas.microsoft.com/office/drawing/2014/main" xmlns="" id="{5C897D2C-E6C7-3447-BDCB-5FB16C0113AC}"/>
              </a:ext>
            </a:extLst>
          </p:cNvPr>
          <p:cNvSpPr txBox="1"/>
          <p:nvPr/>
        </p:nvSpPr>
        <p:spPr>
          <a:xfrm>
            <a:off x="7803599" y="3647527"/>
            <a:ext cx="4373102" cy="400110"/>
          </a:xfrm>
          <a:prstGeom prst="rect">
            <a:avLst/>
          </a:prstGeom>
          <a:noFill/>
        </p:spPr>
        <p:txBody>
          <a:bodyPr wrap="square" rtlCol="0">
            <a:spAutoFit/>
          </a:bodyPr>
          <a:lstStyle/>
          <a:p>
            <a:pPr algn="ctr"/>
            <a:r>
              <a:rPr lang="en-US" altLang="zh-CN" sz="2000" b="1" dirty="0">
                <a:solidFill>
                  <a:srgbClr val="2F5597"/>
                </a:solidFill>
              </a:rPr>
              <a:t>Query</a:t>
            </a:r>
            <a:r>
              <a:rPr lang="zh-CN" altLang="en-US" sz="2000" b="1" dirty="0">
                <a:solidFill>
                  <a:srgbClr val="2F5597"/>
                </a:solidFill>
              </a:rPr>
              <a:t> </a:t>
            </a:r>
            <a:r>
              <a:rPr lang="en-US" altLang="zh-CN" sz="2000" b="1" dirty="0">
                <a:solidFill>
                  <a:srgbClr val="2F5597"/>
                </a:solidFill>
              </a:rPr>
              <a:t>Intent</a:t>
            </a:r>
            <a:r>
              <a:rPr lang="zh-CN" altLang="en-US" sz="2000" b="1" dirty="0">
                <a:solidFill>
                  <a:srgbClr val="2F5597"/>
                </a:solidFill>
              </a:rPr>
              <a:t> </a:t>
            </a:r>
            <a:r>
              <a:rPr lang="en-US" altLang="zh-CN" sz="2000" b="1" dirty="0">
                <a:solidFill>
                  <a:srgbClr val="2F5597"/>
                </a:solidFill>
              </a:rPr>
              <a:t>Classification</a:t>
            </a:r>
            <a:endParaRPr lang="zh-CN" altLang="en-US" sz="2000" b="1" dirty="0">
              <a:solidFill>
                <a:srgbClr val="2F5597"/>
              </a:solidFill>
            </a:endParaRPr>
          </a:p>
        </p:txBody>
      </p:sp>
      <p:pic>
        <p:nvPicPr>
          <p:cNvPr id="36" name="图形 4">
            <a:extLst>
              <a:ext uri="{FF2B5EF4-FFF2-40B4-BE49-F238E27FC236}">
                <a16:creationId xmlns:a16="http://schemas.microsoft.com/office/drawing/2014/main" xmlns="" id="{D9383001-5BE7-CE45-A830-8A26DD56CB6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8463304" y="4241413"/>
            <a:ext cx="2904596" cy="1710601"/>
          </a:xfrm>
          <a:prstGeom prst="rect">
            <a:avLst/>
          </a:prstGeom>
        </p:spPr>
      </p:pic>
      <p:pic>
        <p:nvPicPr>
          <p:cNvPr id="37" name="图片 6">
            <a:extLst>
              <a:ext uri="{FF2B5EF4-FFF2-40B4-BE49-F238E27FC236}">
                <a16:creationId xmlns:a16="http://schemas.microsoft.com/office/drawing/2014/main" xmlns="" id="{85EA8067-0396-DF41-98DC-4C78A5FC0C6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95177" y="1678468"/>
            <a:ext cx="3881223" cy="1962766"/>
          </a:xfrm>
          <a:prstGeom prst="rect">
            <a:avLst/>
          </a:prstGeom>
        </p:spPr>
      </p:pic>
      <p:sp>
        <p:nvSpPr>
          <p:cNvPr id="38" name="Slide Number Placeholder 37">
            <a:extLst>
              <a:ext uri="{FF2B5EF4-FFF2-40B4-BE49-F238E27FC236}">
                <a16:creationId xmlns:a16="http://schemas.microsoft.com/office/drawing/2014/main" xmlns="" id="{6EA390C3-DB07-E248-8BA7-D2105DD2270F}"/>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C15419E-54D6-8648-ABFB-BEF58E3E877E}" type="slidenum">
              <a:rPr lang="en-US" smtClean="0"/>
              <a:pPr/>
              <a:t>225</a:t>
            </a:fld>
            <a:endParaRPr lang="en-US" dirty="0"/>
          </a:p>
        </p:txBody>
      </p:sp>
    </p:spTree>
    <p:extLst>
      <p:ext uri="{BB962C8B-B14F-4D97-AF65-F5344CB8AC3E}">
        <p14:creationId xmlns:p14="http://schemas.microsoft.com/office/powerpoint/2010/main" val="1394363398"/>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EB9C7EE0-F850-6B42-B501-22A456F8908B}"/>
              </a:ext>
            </a:extLst>
          </p:cNvPr>
          <p:cNvSpPr>
            <a:spLocks noGrp="1"/>
          </p:cNvSpPr>
          <p:nvPr>
            <p:ph type="body" idx="1"/>
          </p:nvPr>
        </p:nvSpPr>
        <p:spPr/>
        <p:txBody>
          <a:bodyPr/>
          <a:lstStyle/>
          <a:p>
            <a:pPr>
              <a:lnSpc>
                <a:spcPct val="100000"/>
              </a:lnSpc>
              <a:buSzPct val="100000"/>
            </a:pPr>
            <a:r>
              <a:rPr lang="en-US" dirty="0">
                <a:solidFill>
                  <a:schemeClr val="tx1"/>
                </a:solidFill>
              </a:rPr>
              <a:t>How to deal with </a:t>
            </a:r>
            <a:r>
              <a:rPr lang="en-US" dirty="0">
                <a:solidFill>
                  <a:srgbClr val="C00000"/>
                </a:solidFill>
              </a:rPr>
              <a:t>semantically sparse and ambiguous</a:t>
            </a:r>
            <a:r>
              <a:rPr lang="en-US" dirty="0">
                <a:solidFill>
                  <a:schemeClr val="tx1"/>
                </a:solidFill>
              </a:rPr>
              <a:t>.</a:t>
            </a:r>
          </a:p>
          <a:p>
            <a:pPr>
              <a:lnSpc>
                <a:spcPct val="100000"/>
              </a:lnSpc>
              <a:buSzPct val="100000"/>
            </a:pPr>
            <a:endParaRPr lang="en-US" dirty="0">
              <a:solidFill>
                <a:schemeClr val="tx1"/>
              </a:solidFill>
            </a:endParaRPr>
          </a:p>
          <a:p>
            <a:pPr>
              <a:lnSpc>
                <a:spcPct val="100000"/>
              </a:lnSpc>
              <a:buSzPct val="100000"/>
            </a:pPr>
            <a:r>
              <a:rPr lang="en-US" dirty="0">
                <a:solidFill>
                  <a:schemeClr val="tx1"/>
                </a:solidFill>
              </a:rPr>
              <a:t>How to utilize </a:t>
            </a:r>
            <a:r>
              <a:rPr lang="en-US" dirty="0">
                <a:solidFill>
                  <a:srgbClr val="C00000"/>
                </a:solidFill>
              </a:rPr>
              <a:t>limited labeled training data</a:t>
            </a:r>
            <a:r>
              <a:rPr lang="en-US" dirty="0">
                <a:solidFill>
                  <a:schemeClr val="tx1"/>
                </a:solidFill>
              </a:rPr>
              <a:t>.</a:t>
            </a:r>
          </a:p>
          <a:p>
            <a:pPr>
              <a:lnSpc>
                <a:spcPct val="100000"/>
              </a:lnSpc>
              <a:buSzPct val="100000"/>
            </a:pPr>
            <a:endParaRPr lang="en-US" dirty="0">
              <a:solidFill>
                <a:schemeClr val="tx1"/>
              </a:solidFill>
            </a:endParaRPr>
          </a:p>
          <a:p>
            <a:pPr>
              <a:lnSpc>
                <a:spcPct val="100000"/>
              </a:lnSpc>
              <a:buSzPct val="100000"/>
            </a:pPr>
            <a:r>
              <a:rPr lang="en-US" dirty="0">
                <a:solidFill>
                  <a:schemeClr val="tx1"/>
                </a:solidFill>
              </a:rPr>
              <a:t>How to discover </a:t>
            </a:r>
            <a:r>
              <a:rPr lang="en-US" dirty="0">
                <a:solidFill>
                  <a:srgbClr val="C00000"/>
                </a:solidFill>
              </a:rPr>
              <a:t>different importance of different information</a:t>
            </a:r>
            <a:r>
              <a:rPr lang="en-US" dirty="0">
                <a:solidFill>
                  <a:schemeClr val="tx1"/>
                </a:solidFill>
              </a:rPr>
              <a:t>?</a:t>
            </a:r>
          </a:p>
          <a:p>
            <a:pPr>
              <a:lnSpc>
                <a:spcPct val="100000"/>
              </a:lnSpc>
              <a:buSzPct val="100000"/>
            </a:pPr>
            <a:endParaRPr lang="en-US" dirty="0">
              <a:solidFill>
                <a:schemeClr val="tx1"/>
              </a:solidFill>
            </a:endParaRPr>
          </a:p>
          <a:p>
            <a:pPr>
              <a:lnSpc>
                <a:spcPct val="100000"/>
              </a:lnSpc>
              <a:buSzPct val="100000"/>
            </a:pPr>
            <a:endParaRPr lang="en-US" dirty="0">
              <a:solidFill>
                <a:schemeClr val="tx1"/>
              </a:solidFill>
            </a:endParaRPr>
          </a:p>
        </p:txBody>
      </p:sp>
      <p:sp>
        <p:nvSpPr>
          <p:cNvPr id="2" name="Title 1">
            <a:extLst>
              <a:ext uri="{FF2B5EF4-FFF2-40B4-BE49-F238E27FC236}">
                <a16:creationId xmlns:a16="http://schemas.microsoft.com/office/drawing/2014/main" xmlns="" id="{016A1E7D-DF37-D544-9A87-43F2C3AD02DD}"/>
              </a:ext>
            </a:extLst>
          </p:cNvPr>
          <p:cNvSpPr>
            <a:spLocks noGrp="1"/>
          </p:cNvSpPr>
          <p:nvPr>
            <p:ph type="title"/>
          </p:nvPr>
        </p:nvSpPr>
        <p:spPr/>
        <p:txBody>
          <a:bodyPr/>
          <a:lstStyle/>
          <a:p>
            <a:r>
              <a:rPr lang="en-US" sz="4000" b="1" dirty="0">
                <a:solidFill>
                  <a:srgbClr val="C00000"/>
                </a:solidFill>
              </a:rPr>
              <a:t>Challenges  of  Short Texts Classification</a:t>
            </a:r>
          </a:p>
        </p:txBody>
      </p:sp>
      <p:pic>
        <p:nvPicPr>
          <p:cNvPr id="4" name="Picture 3">
            <a:extLst>
              <a:ext uri="{FF2B5EF4-FFF2-40B4-BE49-F238E27FC236}">
                <a16:creationId xmlns:a16="http://schemas.microsoft.com/office/drawing/2014/main" xmlns="" id="{4116C0F6-005B-4946-9167-C3C9D6680539}"/>
              </a:ext>
            </a:extLst>
          </p:cNvPr>
          <p:cNvPicPr>
            <a:picLocks noChangeAspect="1"/>
          </p:cNvPicPr>
          <p:nvPr/>
        </p:nvPicPr>
        <p:blipFill>
          <a:blip r:embed="rId2"/>
          <a:stretch>
            <a:fillRect/>
          </a:stretch>
        </p:blipFill>
        <p:spPr>
          <a:xfrm>
            <a:off x="555940" y="4285070"/>
            <a:ext cx="1735310" cy="1801820"/>
          </a:xfrm>
          <a:prstGeom prst="rect">
            <a:avLst/>
          </a:prstGeom>
        </p:spPr>
      </p:pic>
      <p:pic>
        <p:nvPicPr>
          <p:cNvPr id="5" name="Picture 4">
            <a:extLst>
              <a:ext uri="{FF2B5EF4-FFF2-40B4-BE49-F238E27FC236}">
                <a16:creationId xmlns:a16="http://schemas.microsoft.com/office/drawing/2014/main" xmlns="" id="{CD594B8E-9D4C-F942-A94B-C3578D70E2BA}"/>
              </a:ext>
            </a:extLst>
          </p:cNvPr>
          <p:cNvPicPr>
            <a:picLocks noChangeAspect="1"/>
          </p:cNvPicPr>
          <p:nvPr/>
        </p:nvPicPr>
        <p:blipFill>
          <a:blip r:embed="rId3"/>
          <a:stretch>
            <a:fillRect/>
          </a:stretch>
        </p:blipFill>
        <p:spPr>
          <a:xfrm>
            <a:off x="2311022" y="4555843"/>
            <a:ext cx="1609681" cy="1531047"/>
          </a:xfrm>
          <a:prstGeom prst="rect">
            <a:avLst/>
          </a:prstGeom>
        </p:spPr>
      </p:pic>
      <p:pic>
        <p:nvPicPr>
          <p:cNvPr id="6" name="Picture 5">
            <a:extLst>
              <a:ext uri="{FF2B5EF4-FFF2-40B4-BE49-F238E27FC236}">
                <a16:creationId xmlns:a16="http://schemas.microsoft.com/office/drawing/2014/main" xmlns="" id="{B9E2AB03-D55A-4641-9209-28B03D5BA24F}"/>
              </a:ext>
            </a:extLst>
          </p:cNvPr>
          <p:cNvPicPr>
            <a:picLocks noChangeAspect="1"/>
          </p:cNvPicPr>
          <p:nvPr/>
        </p:nvPicPr>
        <p:blipFill>
          <a:blip r:embed="rId4"/>
          <a:stretch>
            <a:fillRect/>
          </a:stretch>
        </p:blipFill>
        <p:spPr>
          <a:xfrm>
            <a:off x="8634164" y="3814233"/>
            <a:ext cx="2743200" cy="2349500"/>
          </a:xfrm>
          <a:prstGeom prst="rect">
            <a:avLst/>
          </a:prstGeom>
        </p:spPr>
      </p:pic>
      <p:pic>
        <p:nvPicPr>
          <p:cNvPr id="7" name="Picture 6">
            <a:extLst>
              <a:ext uri="{FF2B5EF4-FFF2-40B4-BE49-F238E27FC236}">
                <a16:creationId xmlns:a16="http://schemas.microsoft.com/office/drawing/2014/main" xmlns="" id="{BE26A380-B038-BE49-9844-BDFCC851B34D}"/>
              </a:ext>
            </a:extLst>
          </p:cNvPr>
          <p:cNvPicPr>
            <a:picLocks noChangeAspect="1"/>
          </p:cNvPicPr>
          <p:nvPr/>
        </p:nvPicPr>
        <p:blipFill>
          <a:blip r:embed="rId5"/>
          <a:stretch>
            <a:fillRect/>
          </a:stretch>
        </p:blipFill>
        <p:spPr>
          <a:xfrm>
            <a:off x="5000649" y="3920694"/>
            <a:ext cx="2632135" cy="2171139"/>
          </a:xfrm>
          <a:prstGeom prst="rect">
            <a:avLst/>
          </a:prstGeom>
        </p:spPr>
      </p:pic>
      <p:sp>
        <p:nvSpPr>
          <p:cNvPr id="9" name="文本框 117">
            <a:extLst>
              <a:ext uri="{FF2B5EF4-FFF2-40B4-BE49-F238E27FC236}">
                <a16:creationId xmlns:a16="http://schemas.microsoft.com/office/drawing/2014/main" xmlns="" id="{59E908DF-5B1C-094E-9B18-E8D38657B7BD}"/>
              </a:ext>
            </a:extLst>
          </p:cNvPr>
          <p:cNvSpPr txBox="1"/>
          <p:nvPr/>
        </p:nvSpPr>
        <p:spPr>
          <a:xfrm>
            <a:off x="1443367" y="6163733"/>
            <a:ext cx="1735310" cy="400110"/>
          </a:xfrm>
          <a:prstGeom prst="rect">
            <a:avLst/>
          </a:prstGeom>
          <a:noFill/>
        </p:spPr>
        <p:txBody>
          <a:bodyPr wrap="square" rtlCol="0">
            <a:spAutoFit/>
          </a:bodyPr>
          <a:lstStyle/>
          <a:p>
            <a:pPr algn="ctr"/>
            <a:r>
              <a:rPr lang="en-US" altLang="zh-CN" sz="2000" b="1" dirty="0">
                <a:solidFill>
                  <a:schemeClr val="accent1">
                    <a:lumMod val="50000"/>
                  </a:schemeClr>
                </a:solidFill>
                <a:cs typeface="Times New Roman" panose="02020603050405020304" pitchFamily="18" charset="0"/>
              </a:rPr>
              <a:t>Ambiguous</a:t>
            </a:r>
            <a:endParaRPr lang="zh-CN" altLang="en-US" sz="2000" b="1" dirty="0">
              <a:solidFill>
                <a:schemeClr val="accent1">
                  <a:lumMod val="50000"/>
                </a:schemeClr>
              </a:solidFill>
            </a:endParaRPr>
          </a:p>
        </p:txBody>
      </p:sp>
      <p:sp>
        <p:nvSpPr>
          <p:cNvPr id="10" name="文本框 116">
            <a:extLst>
              <a:ext uri="{FF2B5EF4-FFF2-40B4-BE49-F238E27FC236}">
                <a16:creationId xmlns:a16="http://schemas.microsoft.com/office/drawing/2014/main" xmlns="" id="{407BAE5C-DEC9-704D-A244-BD726CAE91E1}"/>
              </a:ext>
            </a:extLst>
          </p:cNvPr>
          <p:cNvSpPr txBox="1"/>
          <p:nvPr/>
        </p:nvSpPr>
        <p:spPr>
          <a:xfrm>
            <a:off x="5301648" y="6169511"/>
            <a:ext cx="1887884" cy="400110"/>
          </a:xfrm>
          <a:prstGeom prst="rect">
            <a:avLst/>
          </a:prstGeom>
          <a:noFill/>
        </p:spPr>
        <p:txBody>
          <a:bodyPr wrap="square" rtlCol="0">
            <a:spAutoFit/>
          </a:bodyPr>
          <a:lstStyle/>
          <a:p>
            <a:pPr algn="ctr"/>
            <a:r>
              <a:rPr lang="en-US" altLang="zh-CN" sz="2000" b="1" dirty="0">
                <a:solidFill>
                  <a:srgbClr val="2F5597"/>
                </a:solidFill>
              </a:rPr>
              <a:t>Limited</a:t>
            </a:r>
            <a:r>
              <a:rPr lang="zh-CN" altLang="en-US" sz="2000" b="1" dirty="0">
                <a:solidFill>
                  <a:srgbClr val="2F5597"/>
                </a:solidFill>
              </a:rPr>
              <a:t> </a:t>
            </a:r>
            <a:r>
              <a:rPr lang="en-US" altLang="zh-CN" sz="2000" b="1" dirty="0">
                <a:solidFill>
                  <a:srgbClr val="2F5597"/>
                </a:solidFill>
              </a:rPr>
              <a:t>Label</a:t>
            </a:r>
            <a:endParaRPr lang="zh-CN" altLang="en-US" sz="2000" b="1" dirty="0">
              <a:solidFill>
                <a:srgbClr val="2F5597"/>
              </a:solidFill>
            </a:endParaRPr>
          </a:p>
        </p:txBody>
      </p:sp>
      <p:sp>
        <p:nvSpPr>
          <p:cNvPr id="11" name="文本框 7">
            <a:extLst>
              <a:ext uri="{FF2B5EF4-FFF2-40B4-BE49-F238E27FC236}">
                <a16:creationId xmlns:a16="http://schemas.microsoft.com/office/drawing/2014/main" xmlns="" id="{06534418-3B42-304A-A9D0-FAD42804B4DA}"/>
              </a:ext>
            </a:extLst>
          </p:cNvPr>
          <p:cNvSpPr txBox="1"/>
          <p:nvPr/>
        </p:nvSpPr>
        <p:spPr>
          <a:xfrm>
            <a:off x="9013324" y="6163733"/>
            <a:ext cx="2563558" cy="400110"/>
          </a:xfrm>
          <a:prstGeom prst="rect">
            <a:avLst/>
          </a:prstGeom>
          <a:noFill/>
        </p:spPr>
        <p:txBody>
          <a:bodyPr wrap="square" rtlCol="0">
            <a:spAutoFit/>
          </a:bodyPr>
          <a:lstStyle/>
          <a:p>
            <a:r>
              <a:rPr lang="en-US" altLang="zh-CN" sz="2000" b="1" dirty="0">
                <a:solidFill>
                  <a:srgbClr val="2F5597"/>
                </a:solidFill>
              </a:rPr>
              <a:t>Different</a:t>
            </a:r>
            <a:r>
              <a:rPr lang="zh-CN" altLang="en-US" sz="2000" b="1" dirty="0">
                <a:solidFill>
                  <a:srgbClr val="2F5597"/>
                </a:solidFill>
              </a:rPr>
              <a:t> </a:t>
            </a:r>
            <a:r>
              <a:rPr lang="en-US" altLang="zh-CN" sz="2000" b="1" dirty="0">
                <a:solidFill>
                  <a:srgbClr val="2F5597"/>
                </a:solidFill>
              </a:rPr>
              <a:t>Importance</a:t>
            </a:r>
            <a:endParaRPr lang="zh-CN" altLang="en-US" sz="2000" b="1" dirty="0">
              <a:solidFill>
                <a:srgbClr val="2F5597"/>
              </a:solidFill>
            </a:endParaRPr>
          </a:p>
        </p:txBody>
      </p:sp>
      <p:sp>
        <p:nvSpPr>
          <p:cNvPr id="8" name="Slide Number Placeholder 7">
            <a:extLst>
              <a:ext uri="{FF2B5EF4-FFF2-40B4-BE49-F238E27FC236}">
                <a16:creationId xmlns:a16="http://schemas.microsoft.com/office/drawing/2014/main" xmlns="" id="{C283BA52-79D9-4341-B10E-3B0797D643D0}"/>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C15419E-54D6-8648-ABFB-BEF58E3E877E}" type="slidenum">
              <a:rPr lang="en-US" smtClean="0"/>
              <a:pPr/>
              <a:t>226</a:t>
            </a:fld>
            <a:endParaRPr lang="en-US" dirty="0"/>
          </a:p>
        </p:txBody>
      </p:sp>
    </p:spTree>
    <p:extLst>
      <p:ext uri="{BB962C8B-B14F-4D97-AF65-F5344CB8AC3E}">
        <p14:creationId xmlns:p14="http://schemas.microsoft.com/office/powerpoint/2010/main" val="217088875"/>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16A1E7D-DF37-D544-9A87-43F2C3AD02DD}"/>
              </a:ext>
            </a:extLst>
          </p:cNvPr>
          <p:cNvSpPr>
            <a:spLocks noGrp="1"/>
          </p:cNvSpPr>
          <p:nvPr>
            <p:ph type="title"/>
          </p:nvPr>
        </p:nvSpPr>
        <p:spPr/>
        <p:txBody>
          <a:bodyPr/>
          <a:lstStyle/>
          <a:p>
            <a:r>
              <a:rPr lang="en-US" sz="4000" b="1" dirty="0">
                <a:solidFill>
                  <a:srgbClr val="C00000"/>
                </a:solidFill>
              </a:rPr>
              <a:t>HGAT for Semi-supervised Short Text</a:t>
            </a:r>
            <a:r>
              <a:rPr lang="en-US" sz="4000" dirty="0"/>
              <a:t/>
            </a:r>
            <a:br>
              <a:rPr lang="en-US" sz="4000" dirty="0"/>
            </a:br>
            <a:r>
              <a:rPr lang="en-US" sz="4000" dirty="0"/>
              <a:t/>
            </a:r>
            <a:br>
              <a:rPr lang="en-US" sz="4000" dirty="0"/>
            </a:br>
            <a:endParaRPr lang="en-US" sz="4000" dirty="0"/>
          </a:p>
        </p:txBody>
      </p:sp>
      <p:sp>
        <p:nvSpPr>
          <p:cNvPr id="3" name="Text Placeholder 2">
            <a:extLst>
              <a:ext uri="{FF2B5EF4-FFF2-40B4-BE49-F238E27FC236}">
                <a16:creationId xmlns:a16="http://schemas.microsoft.com/office/drawing/2014/main" xmlns="" id="{EB9C7EE0-F850-6B42-B501-22A456F8908B}"/>
              </a:ext>
            </a:extLst>
          </p:cNvPr>
          <p:cNvSpPr>
            <a:spLocks noGrp="1"/>
          </p:cNvSpPr>
          <p:nvPr>
            <p:ph type="body" idx="1"/>
          </p:nvPr>
        </p:nvSpPr>
        <p:spPr>
          <a:xfrm>
            <a:off x="415600" y="1536633"/>
            <a:ext cx="4969200" cy="4555200"/>
          </a:xfrm>
        </p:spPr>
        <p:txBody>
          <a:bodyPr/>
          <a:lstStyle/>
          <a:p>
            <a:pPr>
              <a:buSzPct val="100000"/>
            </a:pPr>
            <a:r>
              <a:rPr lang="en-US" sz="2000" b="1" dirty="0">
                <a:solidFill>
                  <a:schemeClr val="tx1"/>
                </a:solidFill>
              </a:rPr>
              <a:t>Nodes</a:t>
            </a:r>
          </a:p>
          <a:p>
            <a:pPr lvl="1"/>
            <a:r>
              <a:rPr lang="en-US" sz="2000" b="1" dirty="0">
                <a:solidFill>
                  <a:schemeClr val="tx1"/>
                </a:solidFill>
              </a:rPr>
              <a:t>Text</a:t>
            </a:r>
            <a:r>
              <a:rPr lang="en-US" sz="2000" dirty="0">
                <a:solidFill>
                  <a:schemeClr val="tx1"/>
                </a:solidFill>
              </a:rPr>
              <a:t>: Document in the corpus.</a:t>
            </a:r>
          </a:p>
          <a:p>
            <a:pPr lvl="1"/>
            <a:r>
              <a:rPr lang="en-US" sz="2000" b="1" dirty="0">
                <a:solidFill>
                  <a:schemeClr val="tx1"/>
                </a:solidFill>
              </a:rPr>
              <a:t>Topic</a:t>
            </a:r>
            <a:r>
              <a:rPr lang="en-US" sz="2000" dirty="0">
                <a:solidFill>
                  <a:schemeClr val="tx1"/>
                </a:solidFill>
              </a:rPr>
              <a:t>: Mined by LDA.</a:t>
            </a:r>
          </a:p>
          <a:p>
            <a:pPr lvl="1"/>
            <a:r>
              <a:rPr lang="en-US" sz="2000" b="1" dirty="0">
                <a:solidFill>
                  <a:schemeClr val="tx1"/>
                </a:solidFill>
              </a:rPr>
              <a:t>Entity</a:t>
            </a:r>
            <a:r>
              <a:rPr lang="en-US" sz="2000" dirty="0">
                <a:solidFill>
                  <a:schemeClr val="tx1"/>
                </a:solidFill>
              </a:rPr>
              <a:t>: Recognized by an entity linking tool, named </a:t>
            </a:r>
            <a:r>
              <a:rPr lang="en-US" sz="2000" dirty="0" err="1">
                <a:solidFill>
                  <a:schemeClr val="tx1"/>
                </a:solidFill>
              </a:rPr>
              <a:t>TagMe</a:t>
            </a:r>
            <a:endParaRPr lang="en-US" sz="2000" dirty="0">
              <a:solidFill>
                <a:schemeClr val="tx1"/>
              </a:solidFill>
            </a:endParaRPr>
          </a:p>
          <a:p>
            <a:pPr>
              <a:buSzPct val="100000"/>
            </a:pPr>
            <a:r>
              <a:rPr lang="en-US" sz="2000" b="1" dirty="0">
                <a:solidFill>
                  <a:schemeClr val="tx1"/>
                </a:solidFill>
              </a:rPr>
              <a:t>Edges</a:t>
            </a:r>
          </a:p>
          <a:p>
            <a:pPr lvl="1"/>
            <a:r>
              <a:rPr lang="en-US" sz="2000" b="1" dirty="0">
                <a:solidFill>
                  <a:schemeClr val="tx1"/>
                </a:solidFill>
              </a:rPr>
              <a:t>Text-Topic</a:t>
            </a:r>
            <a:r>
              <a:rPr lang="en-US" sz="2000" dirty="0">
                <a:solidFill>
                  <a:schemeClr val="tx1"/>
                </a:solidFill>
              </a:rPr>
              <a:t>: The text is assigned to the Top 𝑃 topics.</a:t>
            </a:r>
          </a:p>
          <a:p>
            <a:pPr lvl="1"/>
            <a:r>
              <a:rPr lang="en-US" sz="2000" b="1" dirty="0">
                <a:solidFill>
                  <a:schemeClr val="tx1"/>
                </a:solidFill>
              </a:rPr>
              <a:t>Text-Entity</a:t>
            </a:r>
            <a:r>
              <a:rPr lang="en-US" sz="2000" dirty="0">
                <a:solidFill>
                  <a:schemeClr val="tx1"/>
                </a:solidFill>
              </a:rPr>
              <a:t>: The text contains the entity.</a:t>
            </a:r>
          </a:p>
          <a:p>
            <a:pPr lvl="1"/>
            <a:r>
              <a:rPr lang="en-US" sz="2000" b="1" dirty="0">
                <a:solidFill>
                  <a:schemeClr val="tx1"/>
                </a:solidFill>
              </a:rPr>
              <a:t>Entity-Entity</a:t>
            </a:r>
            <a:r>
              <a:rPr lang="en-US" sz="2000" dirty="0">
                <a:solidFill>
                  <a:schemeClr val="tx1"/>
                </a:solidFill>
              </a:rPr>
              <a:t>: The similarity score is above threshold. </a:t>
            </a:r>
          </a:p>
          <a:p>
            <a:pPr lvl="1"/>
            <a:endParaRPr lang="en-US" sz="2000" dirty="0">
              <a:solidFill>
                <a:schemeClr val="tx1"/>
              </a:solidFill>
            </a:endParaRPr>
          </a:p>
          <a:p>
            <a:pPr lvl="1"/>
            <a:endParaRPr lang="en-US" sz="2000" dirty="0">
              <a:solidFill>
                <a:schemeClr val="tx1"/>
              </a:solidFill>
            </a:endParaRPr>
          </a:p>
        </p:txBody>
      </p:sp>
      <p:pic>
        <p:nvPicPr>
          <p:cNvPr id="4" name="图片 1">
            <a:extLst>
              <a:ext uri="{FF2B5EF4-FFF2-40B4-BE49-F238E27FC236}">
                <a16:creationId xmlns:a16="http://schemas.microsoft.com/office/drawing/2014/main" xmlns="" id="{132F5FEB-0950-D444-A5C4-56FF85A0BCF4}"/>
              </a:ext>
            </a:extLst>
          </p:cNvPr>
          <p:cNvPicPr>
            <a:picLocks noChangeAspect="1"/>
          </p:cNvPicPr>
          <p:nvPr/>
        </p:nvPicPr>
        <p:blipFill>
          <a:blip r:embed="rId2"/>
          <a:stretch>
            <a:fillRect/>
          </a:stretch>
        </p:blipFill>
        <p:spPr>
          <a:xfrm>
            <a:off x="5384800" y="2282115"/>
            <a:ext cx="6696400" cy="3599599"/>
          </a:xfrm>
          <a:prstGeom prst="rect">
            <a:avLst/>
          </a:prstGeom>
        </p:spPr>
      </p:pic>
      <p:sp>
        <p:nvSpPr>
          <p:cNvPr id="5" name="Liu et al., Story Forest: Extracting Events and Telling Stories from Breaking News, TKDD’20">
            <a:extLst>
              <a:ext uri="{FF2B5EF4-FFF2-40B4-BE49-F238E27FC236}">
                <a16:creationId xmlns:a16="http://schemas.microsoft.com/office/drawing/2014/main" xmlns="" id="{9A499473-9682-EC42-A8F7-7882238A4642}"/>
              </a:ext>
            </a:extLst>
          </p:cNvPr>
          <p:cNvSpPr txBox="1"/>
          <p:nvPr/>
        </p:nvSpPr>
        <p:spPr>
          <a:xfrm>
            <a:off x="265253" y="6466998"/>
            <a:ext cx="10893816" cy="349135"/>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r>
              <a:rPr lang="en-US" altLang="zh-CN" dirty="0"/>
              <a:t>Yang</a:t>
            </a:r>
            <a:r>
              <a:rPr dirty="0"/>
              <a:t> et al., </a:t>
            </a:r>
            <a:r>
              <a:rPr lang="en-US" altLang="zh-CN" b="1" dirty="0"/>
              <a:t>HGAT: Heterogeneous Graph Attention Networks for Semi-supervised Short Text Classification</a:t>
            </a:r>
            <a:r>
              <a:rPr dirty="0"/>
              <a:t>, </a:t>
            </a:r>
            <a:r>
              <a:rPr lang="en-US" dirty="0"/>
              <a:t>TOIS</a:t>
            </a:r>
            <a:r>
              <a:rPr dirty="0"/>
              <a:t>’2</a:t>
            </a:r>
            <a:r>
              <a:rPr lang="en-US" dirty="0"/>
              <a:t>1</a:t>
            </a:r>
            <a:endParaRPr dirty="0"/>
          </a:p>
        </p:txBody>
      </p:sp>
      <p:sp>
        <p:nvSpPr>
          <p:cNvPr id="6" name="Slide Number Placeholder 5">
            <a:extLst>
              <a:ext uri="{FF2B5EF4-FFF2-40B4-BE49-F238E27FC236}">
                <a16:creationId xmlns:a16="http://schemas.microsoft.com/office/drawing/2014/main" xmlns="" id="{8DAD7A56-977A-D444-AF1C-5FBB6C3DCB5F}"/>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C15419E-54D6-8648-ABFB-BEF58E3E877E}" type="slidenum">
              <a:rPr lang="en-US" smtClean="0"/>
              <a:pPr/>
              <a:t>227</a:t>
            </a:fld>
            <a:endParaRPr lang="en-US" dirty="0"/>
          </a:p>
        </p:txBody>
      </p:sp>
    </p:spTree>
    <p:extLst>
      <p:ext uri="{BB962C8B-B14F-4D97-AF65-F5344CB8AC3E}">
        <p14:creationId xmlns:p14="http://schemas.microsoft.com/office/powerpoint/2010/main" val="3827385216"/>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16A1E7D-DF37-D544-9A87-43F2C3AD02DD}"/>
              </a:ext>
            </a:extLst>
          </p:cNvPr>
          <p:cNvSpPr>
            <a:spLocks noGrp="1"/>
          </p:cNvSpPr>
          <p:nvPr>
            <p:ph type="title"/>
          </p:nvPr>
        </p:nvSpPr>
        <p:spPr/>
        <p:txBody>
          <a:bodyPr/>
          <a:lstStyle/>
          <a:p>
            <a:r>
              <a:rPr lang="en-US" sz="4000" b="1" dirty="0">
                <a:solidFill>
                  <a:srgbClr val="C00000"/>
                </a:solidFill>
              </a:rPr>
              <a:t>Heterogeneous Graph </a:t>
            </a:r>
            <a:r>
              <a:rPr lang="en-US" sz="4000" b="1" dirty="0" err="1">
                <a:solidFill>
                  <a:srgbClr val="C00000"/>
                </a:solidFill>
              </a:rPr>
              <a:t>ATtention</a:t>
            </a:r>
            <a:r>
              <a:rPr lang="en-US" sz="4000" b="1" dirty="0">
                <a:solidFill>
                  <a:srgbClr val="C00000"/>
                </a:solidFill>
              </a:rPr>
              <a:t> Network (HGAT)</a:t>
            </a:r>
            <a:br>
              <a:rPr lang="en-US" sz="4000" b="1" dirty="0">
                <a:solidFill>
                  <a:srgbClr val="C00000"/>
                </a:solidFill>
              </a:rPr>
            </a:br>
            <a:endParaRPr lang="en-US" sz="4000" b="1" dirty="0">
              <a:solidFill>
                <a:srgbClr val="C00000"/>
              </a:solidFill>
            </a:endParaRPr>
          </a:p>
        </p:txBody>
      </p:sp>
      <p:pic>
        <p:nvPicPr>
          <p:cNvPr id="6" name="图片 17">
            <a:extLst>
              <a:ext uri="{FF2B5EF4-FFF2-40B4-BE49-F238E27FC236}">
                <a16:creationId xmlns:a16="http://schemas.microsoft.com/office/drawing/2014/main" xmlns="" id="{2129BFD0-F09A-9E4E-BBF7-895134FA9ADE}"/>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004376" y="1796835"/>
            <a:ext cx="9943789" cy="3543129"/>
          </a:xfrm>
          <a:prstGeom prst="rect">
            <a:avLst/>
          </a:prstGeom>
        </p:spPr>
      </p:pic>
      <p:sp>
        <p:nvSpPr>
          <p:cNvPr id="7" name="圆角矩形标注 32">
            <a:extLst>
              <a:ext uri="{FF2B5EF4-FFF2-40B4-BE49-F238E27FC236}">
                <a16:creationId xmlns:a16="http://schemas.microsoft.com/office/drawing/2014/main" xmlns="" id="{0ABF5972-C1D7-B046-BE4A-CB350E0C3C5D}"/>
              </a:ext>
            </a:extLst>
          </p:cNvPr>
          <p:cNvSpPr/>
          <p:nvPr/>
        </p:nvSpPr>
        <p:spPr>
          <a:xfrm>
            <a:off x="133243" y="5573792"/>
            <a:ext cx="3122913" cy="453337"/>
          </a:xfrm>
          <a:prstGeom prst="wedgeRoundRectCallout">
            <a:avLst>
              <a:gd name="adj1" fmla="val 8177"/>
              <a:gd name="adj2" fmla="val -246597"/>
              <a:gd name="adj3" fmla="val 16667"/>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4472C4"/>
              </a:buClr>
            </a:pPr>
            <a:r>
              <a:rPr lang="en-US" altLang="zh-CN" sz="2400" b="1" dirty="0">
                <a:solidFill>
                  <a:schemeClr val="tx2"/>
                </a:solidFill>
                <a:latin typeface="Times New Roman" panose="02020603050405020304" pitchFamily="18" charset="0"/>
                <a:cs typeface="Times New Roman" panose="02020603050405020304" pitchFamily="18" charset="0"/>
              </a:rPr>
              <a:t>Heterogeneous</a:t>
            </a:r>
            <a:r>
              <a:rPr lang="zh-CN" altLang="en-US" sz="2400" b="1" dirty="0">
                <a:solidFill>
                  <a:schemeClr val="tx2"/>
                </a:solidFill>
                <a:latin typeface="Times New Roman" panose="02020603050405020304" pitchFamily="18" charset="0"/>
                <a:cs typeface="Times New Roman" panose="02020603050405020304" pitchFamily="18" charset="0"/>
              </a:rPr>
              <a:t> </a:t>
            </a:r>
            <a:r>
              <a:rPr lang="en-US" altLang="zh-CN" sz="2400" b="1" dirty="0">
                <a:solidFill>
                  <a:schemeClr val="tx2"/>
                </a:solidFill>
                <a:latin typeface="Times New Roman" panose="02020603050405020304" pitchFamily="18" charset="0"/>
                <a:cs typeface="Times New Roman" panose="02020603050405020304" pitchFamily="18" charset="0"/>
              </a:rPr>
              <a:t>Graph</a:t>
            </a:r>
          </a:p>
        </p:txBody>
      </p:sp>
      <p:sp>
        <p:nvSpPr>
          <p:cNvPr id="8" name="圆角矩形标注 32">
            <a:extLst>
              <a:ext uri="{FF2B5EF4-FFF2-40B4-BE49-F238E27FC236}">
                <a16:creationId xmlns:a16="http://schemas.microsoft.com/office/drawing/2014/main" xmlns="" id="{E175B7B0-328E-2840-AC07-CE943D510E55}"/>
              </a:ext>
            </a:extLst>
          </p:cNvPr>
          <p:cNvSpPr/>
          <p:nvPr/>
        </p:nvSpPr>
        <p:spPr>
          <a:xfrm>
            <a:off x="4249486" y="5573791"/>
            <a:ext cx="3308129" cy="453338"/>
          </a:xfrm>
          <a:prstGeom prst="wedgeRoundRectCallout">
            <a:avLst>
              <a:gd name="adj1" fmla="val 10308"/>
              <a:gd name="adj2" fmla="val -240171"/>
              <a:gd name="adj3" fmla="val 16667"/>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zh-CN" sz="2400" b="1" dirty="0">
                <a:solidFill>
                  <a:schemeClr val="tx2"/>
                </a:solidFill>
                <a:latin typeface="Times New Roman" panose="02020603050405020304" pitchFamily="18" charset="0"/>
                <a:cs typeface="Times New Roman" panose="02020603050405020304" pitchFamily="18" charset="0"/>
              </a:rPr>
              <a:t>Dual-level</a:t>
            </a:r>
            <a:r>
              <a:rPr lang="zh-CN" altLang="en-US" sz="2400" b="1" dirty="0">
                <a:solidFill>
                  <a:schemeClr val="tx2"/>
                </a:solidFill>
                <a:latin typeface="Times New Roman" panose="02020603050405020304" pitchFamily="18" charset="0"/>
                <a:cs typeface="Times New Roman" panose="02020603050405020304" pitchFamily="18" charset="0"/>
              </a:rPr>
              <a:t> </a:t>
            </a:r>
            <a:r>
              <a:rPr lang="en-US" altLang="zh-CN" sz="2400" b="1" dirty="0">
                <a:solidFill>
                  <a:schemeClr val="tx2"/>
                </a:solidFill>
                <a:latin typeface="Times New Roman" panose="02020603050405020304" pitchFamily="18" charset="0"/>
                <a:cs typeface="Times New Roman" panose="02020603050405020304" pitchFamily="18" charset="0"/>
              </a:rPr>
              <a:t>Attention</a:t>
            </a:r>
            <a:endParaRPr lang="en-US" sz="2400" dirty="0"/>
          </a:p>
        </p:txBody>
      </p:sp>
      <p:sp>
        <p:nvSpPr>
          <p:cNvPr id="9" name="圆角矩形标注 32">
            <a:extLst>
              <a:ext uri="{FF2B5EF4-FFF2-40B4-BE49-F238E27FC236}">
                <a16:creationId xmlns:a16="http://schemas.microsoft.com/office/drawing/2014/main" xmlns="" id="{F15BC617-DB43-F748-AD93-29C3D96EB2DC}"/>
              </a:ext>
            </a:extLst>
          </p:cNvPr>
          <p:cNvSpPr/>
          <p:nvPr/>
        </p:nvSpPr>
        <p:spPr>
          <a:xfrm>
            <a:off x="8417945" y="5573790"/>
            <a:ext cx="3641052" cy="453339"/>
          </a:xfrm>
          <a:prstGeom prst="wedgeRoundRectCallout">
            <a:avLst>
              <a:gd name="adj1" fmla="val -6970"/>
              <a:gd name="adj2" fmla="val -298025"/>
              <a:gd name="adj3" fmla="val 16667"/>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zh-CN" sz="2400" b="1" dirty="0">
                <a:solidFill>
                  <a:schemeClr val="tx2"/>
                </a:solidFill>
                <a:latin typeface="Times New Roman" panose="02020603050405020304" pitchFamily="18" charset="0"/>
                <a:cs typeface="Times New Roman" panose="02020603050405020304" pitchFamily="18" charset="0"/>
              </a:rPr>
              <a:t>Semi-supervised</a:t>
            </a:r>
            <a:r>
              <a:rPr lang="zh-CN" altLang="en-US" sz="2400" b="1" dirty="0">
                <a:solidFill>
                  <a:schemeClr val="tx2"/>
                </a:solidFill>
                <a:latin typeface="Times New Roman" panose="02020603050405020304" pitchFamily="18" charset="0"/>
                <a:cs typeface="Times New Roman" panose="02020603050405020304" pitchFamily="18" charset="0"/>
              </a:rPr>
              <a:t> </a:t>
            </a:r>
            <a:r>
              <a:rPr lang="en-US" altLang="zh-CN" sz="2400" b="1" dirty="0">
                <a:solidFill>
                  <a:schemeClr val="tx2"/>
                </a:solidFill>
                <a:latin typeface="Times New Roman" panose="02020603050405020304" pitchFamily="18" charset="0"/>
                <a:cs typeface="Times New Roman" panose="02020603050405020304" pitchFamily="18" charset="0"/>
              </a:rPr>
              <a:t>Training</a:t>
            </a:r>
            <a:endParaRPr lang="en-US" sz="2400" dirty="0"/>
          </a:p>
        </p:txBody>
      </p:sp>
      <p:sp>
        <p:nvSpPr>
          <p:cNvPr id="10" name="Liu et al., Story Forest: Extracting Events and Telling Stories from Breaking News, TKDD’20">
            <a:extLst>
              <a:ext uri="{FF2B5EF4-FFF2-40B4-BE49-F238E27FC236}">
                <a16:creationId xmlns:a16="http://schemas.microsoft.com/office/drawing/2014/main" xmlns="" id="{D4661A1B-A258-304F-B204-D9A9724BB168}"/>
              </a:ext>
            </a:extLst>
          </p:cNvPr>
          <p:cNvSpPr txBox="1"/>
          <p:nvPr/>
        </p:nvSpPr>
        <p:spPr>
          <a:xfrm>
            <a:off x="265253" y="6466998"/>
            <a:ext cx="10893816" cy="349135"/>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r>
              <a:rPr lang="en-US" altLang="zh-CN" dirty="0"/>
              <a:t>Yang</a:t>
            </a:r>
            <a:r>
              <a:rPr dirty="0"/>
              <a:t> et al., </a:t>
            </a:r>
            <a:r>
              <a:rPr lang="en-US" altLang="zh-CN" b="1" dirty="0"/>
              <a:t>HGAT: Heterogeneous Graph Attention Networks for Semi-supervised Short Text Classification</a:t>
            </a:r>
            <a:r>
              <a:rPr dirty="0"/>
              <a:t>, </a:t>
            </a:r>
            <a:r>
              <a:rPr lang="en-US" dirty="0"/>
              <a:t>TOIS</a:t>
            </a:r>
            <a:r>
              <a:rPr dirty="0"/>
              <a:t>’2</a:t>
            </a:r>
            <a:r>
              <a:rPr lang="en-US" dirty="0"/>
              <a:t>1</a:t>
            </a:r>
            <a:endParaRPr dirty="0"/>
          </a:p>
        </p:txBody>
      </p:sp>
      <p:sp>
        <p:nvSpPr>
          <p:cNvPr id="3" name="Slide Number Placeholder 2">
            <a:extLst>
              <a:ext uri="{FF2B5EF4-FFF2-40B4-BE49-F238E27FC236}">
                <a16:creationId xmlns:a16="http://schemas.microsoft.com/office/drawing/2014/main" xmlns="" id="{1466BBB0-0519-244B-8500-5C4C933D6290}"/>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C15419E-54D6-8648-ABFB-BEF58E3E877E}" type="slidenum">
              <a:rPr lang="en-US" smtClean="0"/>
              <a:pPr/>
              <a:t>228</a:t>
            </a:fld>
            <a:endParaRPr lang="en-US" dirty="0"/>
          </a:p>
        </p:txBody>
      </p:sp>
    </p:spTree>
    <p:extLst>
      <p:ext uri="{BB962C8B-B14F-4D97-AF65-F5344CB8AC3E}">
        <p14:creationId xmlns:p14="http://schemas.microsoft.com/office/powerpoint/2010/main" val="2771997710"/>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16A1E7D-DF37-D544-9A87-43F2C3AD02DD}"/>
              </a:ext>
            </a:extLst>
          </p:cNvPr>
          <p:cNvSpPr>
            <a:spLocks noGrp="1"/>
          </p:cNvSpPr>
          <p:nvPr>
            <p:ph type="title"/>
          </p:nvPr>
        </p:nvSpPr>
        <p:spPr/>
        <p:txBody>
          <a:bodyPr/>
          <a:lstStyle/>
          <a:p>
            <a:r>
              <a:rPr lang="en-US" sz="4000" b="1" dirty="0">
                <a:solidFill>
                  <a:srgbClr val="C00000"/>
                </a:solidFill>
              </a:rPr>
              <a:t>Experiments</a:t>
            </a:r>
          </a:p>
        </p:txBody>
      </p:sp>
      <p:sp>
        <p:nvSpPr>
          <p:cNvPr id="3" name="Text Placeholder 2">
            <a:extLst>
              <a:ext uri="{FF2B5EF4-FFF2-40B4-BE49-F238E27FC236}">
                <a16:creationId xmlns:a16="http://schemas.microsoft.com/office/drawing/2014/main" xmlns="" id="{EB9C7EE0-F850-6B42-B501-22A456F8908B}"/>
              </a:ext>
            </a:extLst>
          </p:cNvPr>
          <p:cNvSpPr>
            <a:spLocks noGrp="1"/>
          </p:cNvSpPr>
          <p:nvPr>
            <p:ph type="body" idx="1"/>
          </p:nvPr>
        </p:nvSpPr>
        <p:spPr/>
        <p:txBody>
          <a:bodyPr/>
          <a:lstStyle/>
          <a:p>
            <a:endParaRPr lang="en-US" dirty="0"/>
          </a:p>
        </p:txBody>
      </p:sp>
      <p:pic>
        <p:nvPicPr>
          <p:cNvPr id="5" name="Picture 4" descr="Table&#10;&#10;Description automatically generated">
            <a:extLst>
              <a:ext uri="{FF2B5EF4-FFF2-40B4-BE49-F238E27FC236}">
                <a16:creationId xmlns:a16="http://schemas.microsoft.com/office/drawing/2014/main" xmlns="" id="{D93E23BB-AADA-CF4D-BB3B-14DDEF107F84}"/>
              </a:ext>
            </a:extLst>
          </p:cNvPr>
          <p:cNvPicPr>
            <a:picLocks noChangeAspect="1"/>
          </p:cNvPicPr>
          <p:nvPr/>
        </p:nvPicPr>
        <p:blipFill>
          <a:blip r:embed="rId2"/>
          <a:stretch>
            <a:fillRect/>
          </a:stretch>
        </p:blipFill>
        <p:spPr>
          <a:xfrm>
            <a:off x="1381125" y="2325124"/>
            <a:ext cx="9429750" cy="2978217"/>
          </a:xfrm>
          <a:prstGeom prst="rect">
            <a:avLst/>
          </a:prstGeom>
        </p:spPr>
      </p:pic>
      <p:sp>
        <p:nvSpPr>
          <p:cNvPr id="6" name="Liu et al., Story Forest: Extracting Events and Telling Stories from Breaking News, TKDD’20">
            <a:extLst>
              <a:ext uri="{FF2B5EF4-FFF2-40B4-BE49-F238E27FC236}">
                <a16:creationId xmlns:a16="http://schemas.microsoft.com/office/drawing/2014/main" xmlns="" id="{F4D1F599-0E45-5C42-96FC-D3704B910BAD}"/>
              </a:ext>
            </a:extLst>
          </p:cNvPr>
          <p:cNvSpPr txBox="1"/>
          <p:nvPr/>
        </p:nvSpPr>
        <p:spPr>
          <a:xfrm>
            <a:off x="265253" y="6466998"/>
            <a:ext cx="10893816" cy="349135"/>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r>
              <a:rPr lang="en-US" altLang="zh-CN" dirty="0"/>
              <a:t>Yang</a:t>
            </a:r>
            <a:r>
              <a:rPr dirty="0"/>
              <a:t> et al., </a:t>
            </a:r>
            <a:r>
              <a:rPr lang="en-US" altLang="zh-CN" b="1" dirty="0"/>
              <a:t>HGAT: Heterogeneous Graph Attention Networks for Semi-supervised Short Text Classification</a:t>
            </a:r>
            <a:r>
              <a:rPr dirty="0"/>
              <a:t>, </a:t>
            </a:r>
            <a:r>
              <a:rPr lang="en-US" dirty="0"/>
              <a:t>TOIS</a:t>
            </a:r>
            <a:r>
              <a:rPr dirty="0"/>
              <a:t>’2</a:t>
            </a:r>
            <a:r>
              <a:rPr lang="en-US" dirty="0"/>
              <a:t>1</a:t>
            </a:r>
            <a:endParaRPr dirty="0"/>
          </a:p>
        </p:txBody>
      </p:sp>
      <p:sp>
        <p:nvSpPr>
          <p:cNvPr id="7" name="TextBox 6">
            <a:extLst>
              <a:ext uri="{FF2B5EF4-FFF2-40B4-BE49-F238E27FC236}">
                <a16:creationId xmlns:a16="http://schemas.microsoft.com/office/drawing/2014/main" xmlns="" id="{80D4605B-1469-A642-92B6-4782608F7778}"/>
              </a:ext>
            </a:extLst>
          </p:cNvPr>
          <p:cNvSpPr txBox="1"/>
          <p:nvPr/>
        </p:nvSpPr>
        <p:spPr>
          <a:xfrm>
            <a:off x="4234080" y="5298341"/>
            <a:ext cx="3723840" cy="369332"/>
          </a:xfrm>
          <a:prstGeom prst="rect">
            <a:avLst/>
          </a:prstGeom>
          <a:noFill/>
        </p:spPr>
        <p:txBody>
          <a:bodyPr wrap="none" rtlCol="0">
            <a:spAutoFit/>
          </a:bodyPr>
          <a:lstStyle/>
          <a:p>
            <a:r>
              <a:rPr lang="en-US" dirty="0"/>
              <a:t>Test accuracy of HGAT and its variants</a:t>
            </a:r>
          </a:p>
        </p:txBody>
      </p:sp>
      <p:sp>
        <p:nvSpPr>
          <p:cNvPr id="4" name="Slide Number Placeholder 3">
            <a:extLst>
              <a:ext uri="{FF2B5EF4-FFF2-40B4-BE49-F238E27FC236}">
                <a16:creationId xmlns:a16="http://schemas.microsoft.com/office/drawing/2014/main" xmlns="" id="{3BC03F1B-8AD9-0E4F-A1A7-E6E87556E909}"/>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C15419E-54D6-8648-ABFB-BEF58E3E877E}" type="slidenum">
              <a:rPr lang="en-US" smtClean="0"/>
              <a:pPr/>
              <a:t>229</a:t>
            </a:fld>
            <a:endParaRPr lang="en-US" dirty="0"/>
          </a:p>
        </p:txBody>
      </p:sp>
    </p:spTree>
    <p:extLst>
      <p:ext uri="{BB962C8B-B14F-4D97-AF65-F5344CB8AC3E}">
        <p14:creationId xmlns:p14="http://schemas.microsoft.com/office/powerpoint/2010/main" val="9038571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6D4E33-5618-3F40-80FF-D8815349140D}"/>
              </a:ext>
            </a:extLst>
          </p:cNvPr>
          <p:cNvSpPr>
            <a:spLocks noGrp="1"/>
          </p:cNvSpPr>
          <p:nvPr>
            <p:ph type="title"/>
          </p:nvPr>
        </p:nvSpPr>
        <p:spPr/>
        <p:txBody>
          <a:bodyPr/>
          <a:lstStyle/>
          <a:p>
            <a:r>
              <a:rPr lang="en-US" b="1" spc="-147" dirty="0">
                <a:solidFill>
                  <a:srgbClr val="C00000"/>
                </a:solidFill>
              </a:rPr>
              <a:t>Graph Neural Networks: Popular Models</a:t>
            </a:r>
            <a:endParaRPr lang="en-US" dirty="0"/>
          </a:p>
        </p:txBody>
      </p:sp>
      <p:sp>
        <p:nvSpPr>
          <p:cNvPr id="3" name="Content Placeholder 2">
            <a:extLst>
              <a:ext uri="{FF2B5EF4-FFF2-40B4-BE49-F238E27FC236}">
                <a16:creationId xmlns:a16="http://schemas.microsoft.com/office/drawing/2014/main" xmlns="" id="{47B980AA-C31B-EF4C-9DBD-79F00080F179}"/>
              </a:ext>
            </a:extLst>
          </p:cNvPr>
          <p:cNvSpPr>
            <a:spLocks noGrp="1"/>
          </p:cNvSpPr>
          <p:nvPr>
            <p:ph idx="1"/>
          </p:nvPr>
        </p:nvSpPr>
        <p:spPr>
          <a:xfrm>
            <a:off x="838200" y="1690688"/>
            <a:ext cx="10515600" cy="4351338"/>
          </a:xfrm>
        </p:spPr>
        <p:txBody>
          <a:bodyPr>
            <a:normAutofit lnSpcReduction="10000"/>
          </a:bodyPr>
          <a:lstStyle/>
          <a:p>
            <a:r>
              <a:rPr lang="en-US" dirty="0"/>
              <a:t>Spectral-based Graph Filters</a:t>
            </a:r>
          </a:p>
          <a:p>
            <a:pPr lvl="1"/>
            <a:r>
              <a:rPr lang="en-US" dirty="0"/>
              <a:t>GCN </a:t>
            </a:r>
            <a:r>
              <a:rPr lang="en-US" sz="1800" dirty="0"/>
              <a:t>(</a:t>
            </a:r>
            <a:r>
              <a:rPr lang="en-US" sz="1800" dirty="0" err="1"/>
              <a:t>Kipf</a:t>
            </a:r>
            <a:r>
              <a:rPr lang="en-US" sz="1800" dirty="0"/>
              <a:t> &amp; Welling, ICLR 2017), </a:t>
            </a:r>
            <a:r>
              <a:rPr lang="en-US" dirty="0"/>
              <a:t>Chebyshev-GNN </a:t>
            </a:r>
            <a:r>
              <a:rPr lang="en-US" sz="1800" dirty="0"/>
              <a:t>(</a:t>
            </a:r>
            <a:r>
              <a:rPr lang="en-US" sz="1800" dirty="0" err="1"/>
              <a:t>Defferrard</a:t>
            </a:r>
            <a:r>
              <a:rPr lang="en-US" sz="1800" dirty="0"/>
              <a:t> et al. NIPS 2016)</a:t>
            </a:r>
          </a:p>
          <a:p>
            <a:pPr lvl="1"/>
            <a:endParaRPr lang="en-US" sz="1000" dirty="0"/>
          </a:p>
          <a:p>
            <a:r>
              <a:rPr lang="en-US" dirty="0"/>
              <a:t>Spatial-based Graph Filters</a:t>
            </a:r>
          </a:p>
          <a:p>
            <a:pPr lvl="1"/>
            <a:r>
              <a:rPr lang="en-US" dirty="0"/>
              <a:t>MPNN </a:t>
            </a:r>
            <a:r>
              <a:rPr lang="en-US" sz="1800" dirty="0"/>
              <a:t>(Gilmer et al. ICML 2017), </a:t>
            </a:r>
            <a:r>
              <a:rPr lang="en-US" dirty="0" err="1"/>
              <a:t>GraphSage</a:t>
            </a:r>
            <a:r>
              <a:rPr lang="en-US" dirty="0"/>
              <a:t> </a:t>
            </a:r>
            <a:r>
              <a:rPr lang="en-US" sz="1800" dirty="0"/>
              <a:t>(Hamilton et al. NIPS 2017)</a:t>
            </a:r>
          </a:p>
          <a:p>
            <a:pPr lvl="1"/>
            <a:r>
              <a:rPr lang="en-US" dirty="0"/>
              <a:t>GIN</a:t>
            </a:r>
            <a:r>
              <a:rPr lang="en-US" sz="1800" dirty="0"/>
              <a:t> (Xu et al. ICLR 2019)</a:t>
            </a:r>
          </a:p>
          <a:p>
            <a:pPr lvl="1"/>
            <a:endParaRPr lang="en-US" sz="1000" dirty="0"/>
          </a:p>
          <a:p>
            <a:r>
              <a:rPr lang="en-US" dirty="0"/>
              <a:t>Attention-based Graph Filters</a:t>
            </a:r>
          </a:p>
          <a:p>
            <a:pPr lvl="1"/>
            <a:r>
              <a:rPr lang="en-US" dirty="0"/>
              <a:t>GAT </a:t>
            </a:r>
            <a:r>
              <a:rPr lang="en-US" sz="1800" dirty="0"/>
              <a:t>(</a:t>
            </a:r>
            <a:r>
              <a:rPr lang="en-US" sz="1800" dirty="0" err="1"/>
              <a:t>Velickovic</a:t>
            </a:r>
            <a:r>
              <a:rPr lang="en-US" sz="1800" dirty="0"/>
              <a:t> et al. ICLR 2018) </a:t>
            </a:r>
          </a:p>
          <a:p>
            <a:pPr lvl="1"/>
            <a:endParaRPr lang="en-US" sz="1000" dirty="0"/>
          </a:p>
          <a:p>
            <a:r>
              <a:rPr lang="en-US" dirty="0"/>
              <a:t>Recurrent-based Graph Filters</a:t>
            </a:r>
          </a:p>
          <a:p>
            <a:pPr lvl="1"/>
            <a:r>
              <a:rPr lang="en-US" dirty="0"/>
              <a:t>GGNN </a:t>
            </a:r>
            <a:r>
              <a:rPr lang="en-US" sz="1800" dirty="0"/>
              <a:t>(Li et al. ICLR 2016)</a:t>
            </a:r>
          </a:p>
          <a:p>
            <a:endParaRPr lang="en-US" dirty="0"/>
          </a:p>
        </p:txBody>
      </p:sp>
      <p:sp>
        <p:nvSpPr>
          <p:cNvPr id="4" name="Slide Number Placeholder 3">
            <a:extLst>
              <a:ext uri="{FF2B5EF4-FFF2-40B4-BE49-F238E27FC236}">
                <a16:creationId xmlns:a16="http://schemas.microsoft.com/office/drawing/2014/main" xmlns="" id="{E96705B3-D948-1F42-84D3-215859E2ECBB}"/>
              </a:ext>
            </a:extLst>
          </p:cNvPr>
          <p:cNvSpPr>
            <a:spLocks noGrp="1"/>
          </p:cNvSpPr>
          <p:nvPr>
            <p:ph type="sldNum" sz="quarter" idx="12"/>
          </p:nvPr>
        </p:nvSpPr>
        <p:spPr/>
        <p:txBody>
          <a:bodyPr/>
          <a:lstStyle/>
          <a:p>
            <a:fld id="{4C15419E-54D6-8648-ABFB-BEF58E3E877E}" type="slidenum">
              <a:rPr lang="en-US" smtClean="0"/>
              <a:t>23</a:t>
            </a:fld>
            <a:endParaRPr lang="en-US" dirty="0"/>
          </a:p>
        </p:txBody>
      </p:sp>
    </p:spTree>
    <p:extLst>
      <p:ext uri="{BB962C8B-B14F-4D97-AF65-F5344CB8AC3E}">
        <p14:creationId xmlns:p14="http://schemas.microsoft.com/office/powerpoint/2010/main" val="1878278819"/>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3" name="Image" descr="Image"/>
          <p:cNvPicPr>
            <a:picLocks noChangeAspect="1"/>
          </p:cNvPicPr>
          <p:nvPr/>
        </p:nvPicPr>
        <p:blipFill>
          <a:blip r:embed="rId2"/>
          <a:stretch>
            <a:fillRect/>
          </a:stretch>
        </p:blipFill>
        <p:spPr>
          <a:xfrm>
            <a:off x="-39720" y="-22343"/>
            <a:ext cx="12271440" cy="6902685"/>
          </a:xfrm>
          <a:prstGeom prst="rect">
            <a:avLst/>
          </a:prstGeom>
          <a:ln w="12700">
            <a:miter lim="400000"/>
          </a:ln>
        </p:spPr>
      </p:pic>
      <p:sp>
        <p:nvSpPr>
          <p:cNvPr id="604" name="Square"/>
          <p:cNvSpPr/>
          <p:nvPr/>
        </p:nvSpPr>
        <p:spPr>
          <a:xfrm>
            <a:off x="10937393" y="6059510"/>
            <a:ext cx="635001" cy="635001"/>
          </a:xfrm>
          <a:prstGeom prst="rect">
            <a:avLst/>
          </a:prstGeom>
          <a:solidFill>
            <a:srgbClr val="FFFFFF"/>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2" name="Slide Number Placeholder 1">
            <a:extLst>
              <a:ext uri="{FF2B5EF4-FFF2-40B4-BE49-F238E27FC236}">
                <a16:creationId xmlns:a16="http://schemas.microsoft.com/office/drawing/2014/main" xmlns="" id="{5A81A378-982B-EE4F-BA93-AE4FC01D55D0}"/>
              </a:ext>
            </a:extLst>
          </p:cNvPr>
          <p:cNvSpPr>
            <a:spLocks noGrp="1"/>
          </p:cNvSpPr>
          <p:nvPr>
            <p:ph type="sldNum" sz="quarter" idx="12"/>
          </p:nvPr>
        </p:nvSpPr>
        <p:spPr/>
        <p:txBody>
          <a:bodyPr/>
          <a:lstStyle/>
          <a:p>
            <a:fld id="{4C15419E-54D6-8648-ABFB-BEF58E3E877E}" type="slidenum">
              <a:rPr lang="en-US" smtClean="0"/>
              <a:t>230</a:t>
            </a:fld>
            <a:endParaRPr lang="en-US"/>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DEAEF938-7EC6-1441-87BE-2824800107C5}"/>
              </a:ext>
            </a:extLst>
          </p:cNvPr>
          <p:cNvSpPr/>
          <p:nvPr/>
        </p:nvSpPr>
        <p:spPr bwMode="hidden">
          <a:xfrm>
            <a:off x="2877363" y="2509361"/>
            <a:ext cx="6448177" cy="1338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4472C4"/>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
        <p:nvSpPr>
          <p:cNvPr id="3" name="矩形 2">
            <a:extLst>
              <a:ext uri="{FF2B5EF4-FFF2-40B4-BE49-F238E27FC236}">
                <a16:creationId xmlns:a16="http://schemas.microsoft.com/office/drawing/2014/main" xmlns="" id="{C7E53BB1-428E-674E-A58B-518CCE62E23E}"/>
              </a:ext>
            </a:extLst>
          </p:cNvPr>
          <p:cNvSpPr/>
          <p:nvPr/>
        </p:nvSpPr>
        <p:spPr bwMode="hidden">
          <a:xfrm>
            <a:off x="2877363" y="4218738"/>
            <a:ext cx="6448177" cy="1338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
        <p:nvSpPr>
          <p:cNvPr id="5" name="文本框 4">
            <a:extLst>
              <a:ext uri="{FF2B5EF4-FFF2-40B4-BE49-F238E27FC236}">
                <a16:creationId xmlns:a16="http://schemas.microsoft.com/office/drawing/2014/main" xmlns="" id="{4E10AC86-D3CA-8045-AE24-F50A6C66D40B}"/>
              </a:ext>
            </a:extLst>
          </p:cNvPr>
          <p:cNvSpPr txBox="1"/>
          <p:nvPr/>
        </p:nvSpPr>
        <p:spPr bwMode="hidden">
          <a:xfrm>
            <a:off x="2693504" y="3077021"/>
            <a:ext cx="6977270" cy="707886"/>
          </a:xfrm>
          <a:prstGeom prst="rect">
            <a:avLst/>
          </a:prstGeom>
          <a:noFill/>
        </p:spPr>
        <p:txBody>
          <a:bodyPr wrap="square" rtlCol="0">
            <a:spAutoFit/>
          </a:bodyPr>
          <a:lstStyle/>
          <a:p>
            <a:pPr lvl="0" algn="ctr">
              <a:defRPr/>
            </a:pPr>
            <a:r>
              <a:rPr lang="en-US" sz="4000" b="1" dirty="0">
                <a:solidFill>
                  <a:srgbClr val="C00000"/>
                </a:solidFill>
              </a:rPr>
              <a:t>Hands-on Demonstration</a:t>
            </a:r>
            <a:endParaRPr kumimoji="1" lang="zh-CN" altLang="en-US" sz="4000" b="1" i="0" u="none" strike="noStrike" kern="1200" cap="none" spc="0" normalizeH="0" baseline="0" noProof="0" dirty="0">
              <a:ln>
                <a:noFill/>
              </a:ln>
              <a:solidFill>
                <a:srgbClr val="C00000"/>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
        <p:nvSpPr>
          <p:cNvPr id="8" name="灯片编号占位符 7">
            <a:extLst>
              <a:ext uri="{FF2B5EF4-FFF2-40B4-BE49-F238E27FC236}">
                <a16:creationId xmlns:a16="http://schemas.microsoft.com/office/drawing/2014/main" xmlns="" id="{433737DF-17C8-48FF-B2B9-224284DB85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FE37F2-1F69-A747-B276-7CCC19A0C558}" type="slidenum">
              <a:rPr kumimoji="1" lang="zh-CN" altLang="en-US" sz="1200" b="0" i="0" u="none" strike="noStrike" kern="1200" cap="none" spc="0" normalizeH="0" baseline="0" noProof="0" smtClean="0">
                <a:ln>
                  <a:noFill/>
                </a:ln>
                <a:solidFill>
                  <a:prstClr val="black">
                    <a:tint val="75000"/>
                  </a:prstClr>
                </a:solidFill>
                <a:effectLst/>
                <a:uLnTx/>
                <a:uFillTx/>
                <a:latin typeface="Helvetica" panose="020B0604020202020204" pitchFamily="34" charset="0"/>
                <a:ea typeface="等线" panose="02010600030101010101" pitchFamily="2" charset="-122"/>
                <a:cs typeface="Helvetica"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231</a:t>
            </a:fld>
            <a:endParaRPr kumimoji="1" lang="zh-CN" altLang="en-US" sz="1200" b="0" i="0" u="none" strike="noStrike" kern="1200" cap="none" spc="0" normalizeH="0" baseline="0" noProof="0" dirty="0">
              <a:ln>
                <a:noFill/>
              </a:ln>
              <a:solidFill>
                <a:prstClr val="black">
                  <a:tint val="75000"/>
                </a:prstClr>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Tree>
    <p:extLst>
      <p:ext uri="{BB962C8B-B14F-4D97-AF65-F5344CB8AC3E}">
        <p14:creationId xmlns:p14="http://schemas.microsoft.com/office/powerpoint/2010/main" val="3197133559"/>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DEAEF938-7EC6-1441-87BE-2824800107C5}"/>
              </a:ext>
            </a:extLst>
          </p:cNvPr>
          <p:cNvSpPr/>
          <p:nvPr/>
        </p:nvSpPr>
        <p:spPr bwMode="hidden">
          <a:xfrm>
            <a:off x="2877363" y="2509361"/>
            <a:ext cx="6448177" cy="1338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4472C4"/>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
        <p:nvSpPr>
          <p:cNvPr id="3" name="矩形 2">
            <a:extLst>
              <a:ext uri="{FF2B5EF4-FFF2-40B4-BE49-F238E27FC236}">
                <a16:creationId xmlns:a16="http://schemas.microsoft.com/office/drawing/2014/main" xmlns="" id="{C7E53BB1-428E-674E-A58B-518CCE62E23E}"/>
              </a:ext>
            </a:extLst>
          </p:cNvPr>
          <p:cNvSpPr/>
          <p:nvPr/>
        </p:nvSpPr>
        <p:spPr bwMode="hidden">
          <a:xfrm>
            <a:off x="2877363" y="4218738"/>
            <a:ext cx="6448177" cy="1338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
        <p:nvSpPr>
          <p:cNvPr id="5" name="文本框 4">
            <a:extLst>
              <a:ext uri="{FF2B5EF4-FFF2-40B4-BE49-F238E27FC236}">
                <a16:creationId xmlns:a16="http://schemas.microsoft.com/office/drawing/2014/main" xmlns="" id="{4E10AC86-D3CA-8045-AE24-F50A6C66D40B}"/>
              </a:ext>
            </a:extLst>
          </p:cNvPr>
          <p:cNvSpPr txBox="1"/>
          <p:nvPr/>
        </p:nvSpPr>
        <p:spPr bwMode="hidden">
          <a:xfrm>
            <a:off x="2766193" y="2767280"/>
            <a:ext cx="6659613" cy="1323439"/>
          </a:xfrm>
          <a:prstGeom prst="rect">
            <a:avLst/>
          </a:prstGeom>
          <a:noFill/>
        </p:spPr>
        <p:txBody>
          <a:bodyPr wrap="square" rtlCol="0">
            <a:spAutoFit/>
          </a:bodyPr>
          <a:lstStyle/>
          <a:p>
            <a:pPr lvl="0" algn="ctr">
              <a:defRPr/>
            </a:pPr>
            <a:r>
              <a:rPr lang="en-US" sz="4000" b="1" dirty="0">
                <a:solidFill>
                  <a:srgbClr val="C00000"/>
                </a:solidFill>
              </a:rPr>
              <a:t>Graph4NLP: A Library for Deep Learning on Graphs for NLP</a:t>
            </a:r>
            <a:endParaRPr kumimoji="1" lang="zh-CN" altLang="en-US" sz="4000" b="1" i="0" u="none" strike="noStrike" kern="1200" cap="none" spc="0" normalizeH="0" baseline="0" noProof="0" dirty="0">
              <a:ln>
                <a:noFill/>
              </a:ln>
              <a:solidFill>
                <a:srgbClr val="C00000"/>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
        <p:nvSpPr>
          <p:cNvPr id="8" name="灯片编号占位符 7">
            <a:extLst>
              <a:ext uri="{FF2B5EF4-FFF2-40B4-BE49-F238E27FC236}">
                <a16:creationId xmlns:a16="http://schemas.microsoft.com/office/drawing/2014/main" xmlns="" id="{433737DF-17C8-48FF-B2B9-224284DB85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FE37F2-1F69-A747-B276-7CCC19A0C558}" type="slidenum">
              <a:rPr kumimoji="1" lang="zh-CN" altLang="en-US" sz="1200" b="0" i="0" u="none" strike="noStrike" kern="1200" cap="none" spc="0" normalizeH="0" baseline="0" noProof="0" smtClean="0">
                <a:ln>
                  <a:noFill/>
                </a:ln>
                <a:solidFill>
                  <a:prstClr val="black">
                    <a:tint val="75000"/>
                  </a:prstClr>
                </a:solidFill>
                <a:effectLst/>
                <a:uLnTx/>
                <a:uFillTx/>
                <a:latin typeface="Helvetica" panose="020B0604020202020204" pitchFamily="34" charset="0"/>
                <a:ea typeface="等线" panose="02010600030101010101" pitchFamily="2" charset="-122"/>
                <a:cs typeface="Helvetica"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232</a:t>
            </a:fld>
            <a:endParaRPr kumimoji="1" lang="zh-CN" altLang="en-US" sz="1200" b="0" i="0" u="none" strike="noStrike" kern="1200" cap="none" spc="0" normalizeH="0" baseline="0" noProof="0" dirty="0">
              <a:ln>
                <a:noFill/>
              </a:ln>
              <a:solidFill>
                <a:prstClr val="black">
                  <a:tint val="75000"/>
                </a:prstClr>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Tree>
    <p:extLst>
      <p:ext uri="{BB962C8B-B14F-4D97-AF65-F5344CB8AC3E}">
        <p14:creationId xmlns:p14="http://schemas.microsoft.com/office/powerpoint/2010/main" val="3469538671"/>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20C76F-72CA-4145-8ABC-EEA8F18B6439}"/>
              </a:ext>
            </a:extLst>
          </p:cNvPr>
          <p:cNvSpPr>
            <a:spLocks noGrp="1"/>
          </p:cNvSpPr>
          <p:nvPr>
            <p:ph type="title"/>
          </p:nvPr>
        </p:nvSpPr>
        <p:spPr/>
        <p:txBody>
          <a:bodyPr/>
          <a:lstStyle/>
          <a:p>
            <a:pPr>
              <a:spcBef>
                <a:spcPts val="0"/>
              </a:spcBef>
              <a:buClr>
                <a:srgbClr val="C00000"/>
              </a:buClr>
              <a:buSzPts val="4400"/>
            </a:pPr>
            <a:r>
              <a:rPr lang="en-US" b="1" dirty="0">
                <a:solidFill>
                  <a:srgbClr val="C00000"/>
                </a:solidFill>
              </a:rPr>
              <a:t>Graph4NLP: A Brief History and Future </a:t>
            </a:r>
          </a:p>
        </p:txBody>
      </p:sp>
      <p:sp>
        <p:nvSpPr>
          <p:cNvPr id="4" name="Slide Number Placeholder 3">
            <a:extLst>
              <a:ext uri="{FF2B5EF4-FFF2-40B4-BE49-F238E27FC236}">
                <a16:creationId xmlns:a16="http://schemas.microsoft.com/office/drawing/2014/main" xmlns="" id="{29B5F9C5-1DEA-B742-8513-396E7F339F69}"/>
              </a:ext>
            </a:extLst>
          </p:cNvPr>
          <p:cNvSpPr>
            <a:spLocks noGrp="1"/>
          </p:cNvSpPr>
          <p:nvPr>
            <p:ph type="sldNum" sz="quarter" idx="12"/>
          </p:nvPr>
        </p:nvSpPr>
        <p:spPr/>
        <p:txBody>
          <a:bodyPr/>
          <a:lstStyle/>
          <a:p>
            <a:fld id="{4C15419E-54D6-8648-ABFB-BEF58E3E877E}" type="slidenum">
              <a:rPr lang="en-US" smtClean="0"/>
              <a:t>233</a:t>
            </a:fld>
            <a:endParaRPr lang="en-US"/>
          </a:p>
        </p:txBody>
      </p:sp>
      <p:grpSp>
        <p:nvGrpSpPr>
          <p:cNvPr id="6" name="组合 19">
            <a:extLst>
              <a:ext uri="{FF2B5EF4-FFF2-40B4-BE49-F238E27FC236}">
                <a16:creationId xmlns:a16="http://schemas.microsoft.com/office/drawing/2014/main" xmlns="" id="{A5B9909A-C6FE-E34E-9B57-35D2AA2185A7}"/>
              </a:ext>
            </a:extLst>
          </p:cNvPr>
          <p:cNvGrpSpPr/>
          <p:nvPr/>
        </p:nvGrpSpPr>
        <p:grpSpPr>
          <a:xfrm>
            <a:off x="838200" y="1352724"/>
            <a:ext cx="10949257" cy="5199253"/>
            <a:chOff x="285480" y="913907"/>
            <a:chExt cx="12566190" cy="4543168"/>
          </a:xfrm>
        </p:grpSpPr>
        <p:cxnSp>
          <p:nvCxnSpPr>
            <p:cNvPr id="7" name="直接连接符 4">
              <a:extLst>
                <a:ext uri="{FF2B5EF4-FFF2-40B4-BE49-F238E27FC236}">
                  <a16:creationId xmlns:a16="http://schemas.microsoft.com/office/drawing/2014/main" xmlns="" id="{0526134B-5CDE-DB44-8C8A-189918EB5D82}"/>
                </a:ext>
              </a:extLst>
            </p:cNvPr>
            <p:cNvCxnSpPr/>
            <p:nvPr/>
          </p:nvCxnSpPr>
          <p:spPr>
            <a:xfrm>
              <a:off x="285480" y="3186084"/>
              <a:ext cx="11231442" cy="0"/>
            </a:xfrm>
            <a:prstGeom prst="line">
              <a:avLst/>
            </a:prstGeom>
            <a:ln w="28575" cap="rnd">
              <a:solidFill>
                <a:srgbClr val="95A5A6"/>
              </a:solidFill>
              <a:prstDash val="sysDot"/>
            </a:ln>
          </p:spPr>
          <p:style>
            <a:lnRef idx="1">
              <a:schemeClr val="accent1"/>
            </a:lnRef>
            <a:fillRef idx="0">
              <a:schemeClr val="accent1"/>
            </a:fillRef>
            <a:effectRef idx="0">
              <a:schemeClr val="accent1"/>
            </a:effectRef>
            <a:fontRef idx="minor">
              <a:schemeClr val="tx1"/>
            </a:fontRef>
          </p:style>
        </p:cxnSp>
        <p:sp>
          <p:nvSpPr>
            <p:cNvPr id="8" name="ïšḷïḍé">
              <a:extLst>
                <a:ext uri="{FF2B5EF4-FFF2-40B4-BE49-F238E27FC236}">
                  <a16:creationId xmlns:a16="http://schemas.microsoft.com/office/drawing/2014/main" xmlns="" id="{098AA7E6-059C-BC4C-9906-C83F73586173}"/>
                </a:ext>
              </a:extLst>
            </p:cNvPr>
            <p:cNvSpPr/>
            <p:nvPr/>
          </p:nvSpPr>
          <p:spPr>
            <a:xfrm>
              <a:off x="636228" y="3062869"/>
              <a:ext cx="226898" cy="22689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0" fontAlgn="base" hangingPunct="0">
                <a:spcBef>
                  <a:spcPct val="0"/>
                </a:spcBef>
                <a:spcAft>
                  <a:spcPct val="0"/>
                </a:spcAft>
                <a:defRPr/>
              </a:pPr>
              <a:endParaRPr sz="1350">
                <a:solidFill>
                  <a:srgbClr val="FFFFFF"/>
                </a:solidFill>
                <a:latin typeface="Arial"/>
                <a:ea typeface="微软雅黑"/>
              </a:endParaRPr>
            </a:p>
          </p:txBody>
        </p:sp>
        <p:sp>
          <p:nvSpPr>
            <p:cNvPr id="9" name="iṣlíḑé">
              <a:extLst>
                <a:ext uri="{FF2B5EF4-FFF2-40B4-BE49-F238E27FC236}">
                  <a16:creationId xmlns:a16="http://schemas.microsoft.com/office/drawing/2014/main" xmlns="" id="{625E780C-BDCD-5741-8724-F638EF6A7643}"/>
                </a:ext>
              </a:extLst>
            </p:cNvPr>
            <p:cNvSpPr/>
            <p:nvPr/>
          </p:nvSpPr>
          <p:spPr>
            <a:xfrm>
              <a:off x="2040710" y="3048673"/>
              <a:ext cx="226898" cy="226898"/>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0" fontAlgn="base" hangingPunct="0">
                <a:spcBef>
                  <a:spcPct val="0"/>
                </a:spcBef>
                <a:spcAft>
                  <a:spcPct val="0"/>
                </a:spcAft>
                <a:defRPr/>
              </a:pPr>
              <a:endParaRPr sz="1350">
                <a:solidFill>
                  <a:srgbClr val="FFFFFF"/>
                </a:solidFill>
                <a:latin typeface="Arial"/>
                <a:ea typeface="微软雅黑"/>
              </a:endParaRPr>
            </a:p>
          </p:txBody>
        </p:sp>
        <p:sp>
          <p:nvSpPr>
            <p:cNvPr id="10" name="i$lîḑé">
              <a:extLst>
                <a:ext uri="{FF2B5EF4-FFF2-40B4-BE49-F238E27FC236}">
                  <a16:creationId xmlns:a16="http://schemas.microsoft.com/office/drawing/2014/main" xmlns="" id="{BADCBA21-4753-9C4E-A34F-7AA03EF7E884}"/>
                </a:ext>
              </a:extLst>
            </p:cNvPr>
            <p:cNvSpPr/>
            <p:nvPr/>
          </p:nvSpPr>
          <p:spPr>
            <a:xfrm>
              <a:off x="4134955" y="3072636"/>
              <a:ext cx="226898" cy="226898"/>
            </a:xfrm>
            <a:prstGeom prst="roundRect">
              <a:avLst/>
            </a:prstGeom>
            <a:solidFill>
              <a:srgbClr val="00ABA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0" fontAlgn="base" hangingPunct="0">
                <a:spcBef>
                  <a:spcPct val="0"/>
                </a:spcBef>
                <a:spcAft>
                  <a:spcPct val="0"/>
                </a:spcAft>
                <a:defRPr/>
              </a:pPr>
              <a:endParaRPr sz="1350">
                <a:solidFill>
                  <a:srgbClr val="FFFFFF"/>
                </a:solidFill>
                <a:latin typeface="Arial"/>
                <a:ea typeface="微软雅黑"/>
              </a:endParaRPr>
            </a:p>
          </p:txBody>
        </p:sp>
        <p:sp>
          <p:nvSpPr>
            <p:cNvPr id="11" name="ïś1ïďè">
              <a:extLst>
                <a:ext uri="{FF2B5EF4-FFF2-40B4-BE49-F238E27FC236}">
                  <a16:creationId xmlns:a16="http://schemas.microsoft.com/office/drawing/2014/main" xmlns="" id="{29A24590-D708-AC40-8BCE-4E76BE48900B}"/>
                </a:ext>
              </a:extLst>
            </p:cNvPr>
            <p:cNvSpPr/>
            <p:nvPr/>
          </p:nvSpPr>
          <p:spPr>
            <a:xfrm>
              <a:off x="6521606" y="3051210"/>
              <a:ext cx="226898" cy="226898"/>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0" fontAlgn="base" hangingPunct="0">
                <a:spcBef>
                  <a:spcPct val="0"/>
                </a:spcBef>
                <a:spcAft>
                  <a:spcPct val="0"/>
                </a:spcAft>
                <a:defRPr/>
              </a:pPr>
              <a:endParaRPr sz="1350">
                <a:solidFill>
                  <a:srgbClr val="FFFFFF"/>
                </a:solidFill>
                <a:latin typeface="Arial"/>
                <a:ea typeface="微软雅黑"/>
              </a:endParaRPr>
            </a:p>
          </p:txBody>
        </p:sp>
        <p:sp>
          <p:nvSpPr>
            <p:cNvPr id="12" name="ïslïḋê">
              <a:extLst>
                <a:ext uri="{FF2B5EF4-FFF2-40B4-BE49-F238E27FC236}">
                  <a16:creationId xmlns:a16="http://schemas.microsoft.com/office/drawing/2014/main" xmlns="" id="{17AD67EB-079E-A144-8D5E-C5C845DD2437}"/>
                </a:ext>
              </a:extLst>
            </p:cNvPr>
            <p:cNvSpPr/>
            <p:nvPr/>
          </p:nvSpPr>
          <p:spPr>
            <a:xfrm>
              <a:off x="8347308" y="3072636"/>
              <a:ext cx="226898" cy="22689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0" fontAlgn="base" hangingPunct="0">
                <a:spcBef>
                  <a:spcPct val="0"/>
                </a:spcBef>
                <a:spcAft>
                  <a:spcPct val="0"/>
                </a:spcAft>
                <a:defRPr/>
              </a:pPr>
              <a:endParaRPr sz="1350">
                <a:solidFill>
                  <a:srgbClr val="FFFFFF"/>
                </a:solidFill>
                <a:latin typeface="Arial"/>
                <a:ea typeface="微软雅黑"/>
              </a:endParaRPr>
            </a:p>
          </p:txBody>
        </p:sp>
        <p:sp>
          <p:nvSpPr>
            <p:cNvPr id="13" name="íŝlîḑè">
              <a:extLst>
                <a:ext uri="{FF2B5EF4-FFF2-40B4-BE49-F238E27FC236}">
                  <a16:creationId xmlns:a16="http://schemas.microsoft.com/office/drawing/2014/main" xmlns="" id="{EA776A86-A1D3-8545-87C1-A6BFB414A6BD}"/>
                </a:ext>
              </a:extLst>
            </p:cNvPr>
            <p:cNvSpPr/>
            <p:nvPr/>
          </p:nvSpPr>
          <p:spPr>
            <a:xfrm>
              <a:off x="10189428" y="3053888"/>
              <a:ext cx="226898" cy="226898"/>
            </a:xfrm>
            <a:prstGeom prst="roundRect">
              <a:avLst/>
            </a:prstGeom>
            <a:solidFill>
              <a:srgbClr val="00ABA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0" fontAlgn="base" hangingPunct="0">
                <a:spcBef>
                  <a:spcPct val="0"/>
                </a:spcBef>
                <a:spcAft>
                  <a:spcPct val="0"/>
                </a:spcAft>
                <a:defRPr/>
              </a:pPr>
              <a:endParaRPr sz="1350">
                <a:solidFill>
                  <a:srgbClr val="FFFFFF"/>
                </a:solidFill>
                <a:latin typeface="Arial"/>
                <a:ea typeface="微软雅黑"/>
              </a:endParaRPr>
            </a:p>
          </p:txBody>
        </p:sp>
        <p:sp>
          <p:nvSpPr>
            <p:cNvPr id="14" name="îslïḍê">
              <a:extLst>
                <a:ext uri="{FF2B5EF4-FFF2-40B4-BE49-F238E27FC236}">
                  <a16:creationId xmlns:a16="http://schemas.microsoft.com/office/drawing/2014/main" xmlns="" id="{34952A69-C80B-0248-83F1-86B301DF98B2}"/>
                </a:ext>
              </a:extLst>
            </p:cNvPr>
            <p:cNvSpPr txBox="1"/>
            <p:nvPr/>
          </p:nvSpPr>
          <p:spPr>
            <a:xfrm>
              <a:off x="3040147" y="1066522"/>
              <a:ext cx="2667843" cy="1656993"/>
            </a:xfrm>
            <a:prstGeom prst="rect">
              <a:avLst/>
            </a:prstGeom>
            <a:noFill/>
          </p:spPr>
          <p:txBody>
            <a:bodyPr wrap="none">
              <a:noAutofit/>
            </a:bodyPr>
            <a:lstStyle/>
            <a:p>
              <a:pPr defTabSz="685800" eaLnBrk="0" fontAlgn="base" hangingPunct="0">
                <a:lnSpc>
                  <a:spcPct val="150000"/>
                </a:lnSpc>
                <a:spcBef>
                  <a:spcPct val="0"/>
                </a:spcBef>
                <a:spcAft>
                  <a:spcPct val="0"/>
                </a:spcAft>
                <a:defRPr/>
              </a:pPr>
              <a:r>
                <a:rPr lang="en-US" altLang="zh-CN" sz="1400" b="1" dirty="0">
                  <a:solidFill>
                    <a:srgbClr val="000000"/>
                  </a:solidFill>
                  <a:latin typeface="微软雅黑"/>
                  <a:ea typeface="微软雅黑"/>
                </a:rPr>
                <a:t>Year September/2021</a:t>
              </a:r>
            </a:p>
            <a:p>
              <a:pPr defTabSz="685800" eaLnBrk="0" fontAlgn="base" hangingPunct="0">
                <a:lnSpc>
                  <a:spcPct val="150000"/>
                </a:lnSpc>
                <a:spcBef>
                  <a:spcPct val="0"/>
                </a:spcBef>
                <a:spcAft>
                  <a:spcPct val="0"/>
                </a:spcAft>
                <a:defRPr/>
              </a:pPr>
              <a:r>
                <a:rPr lang="en-US" altLang="zh-CN" sz="1400" dirty="0">
                  <a:solidFill>
                    <a:srgbClr val="000000"/>
                  </a:solidFill>
                  <a:latin typeface="微软雅黑"/>
                  <a:ea typeface="微软雅黑"/>
                </a:rPr>
                <a:t>Our </a:t>
              </a:r>
              <a:r>
                <a:rPr lang="en-US" altLang="zh-CN" sz="1400" b="1" dirty="0">
                  <a:solidFill>
                    <a:srgbClr val="000000"/>
                  </a:solidFill>
                  <a:latin typeface="微软雅黑"/>
                  <a:ea typeface="微软雅黑"/>
                </a:rPr>
                <a:t>DLG4NLP website </a:t>
              </a:r>
            </a:p>
            <a:p>
              <a:pPr defTabSz="685800" eaLnBrk="0" fontAlgn="base" hangingPunct="0">
                <a:lnSpc>
                  <a:spcPct val="150000"/>
                </a:lnSpc>
                <a:spcBef>
                  <a:spcPct val="0"/>
                </a:spcBef>
                <a:spcAft>
                  <a:spcPct val="0"/>
                </a:spcAft>
                <a:defRPr/>
              </a:pPr>
              <a:r>
                <a:rPr lang="en-US" altLang="zh-CN" sz="1400" dirty="0">
                  <a:solidFill>
                    <a:srgbClr val="000000"/>
                  </a:solidFill>
                  <a:latin typeface="微软雅黑"/>
                  <a:ea typeface="微软雅黑"/>
                </a:rPr>
                <a:t>launched: </a:t>
              </a:r>
              <a:r>
                <a:rPr lang="en-US" altLang="zh-CN" sz="1400" dirty="0">
                  <a:solidFill>
                    <a:srgbClr val="FF0000"/>
                  </a:solidFill>
                  <a:latin typeface="微软雅黑"/>
                  <a:ea typeface="微软雅黑"/>
                </a:rPr>
                <a:t>survey, library</a:t>
              </a:r>
              <a:r>
                <a:rPr lang="en-US" altLang="zh-CN" sz="900" dirty="0">
                  <a:solidFill>
                    <a:srgbClr val="FF0000"/>
                  </a:solidFill>
                  <a:latin typeface="微软雅黑"/>
                  <a:ea typeface="微软雅黑"/>
                </a:rPr>
                <a:t>,</a:t>
              </a:r>
              <a:endParaRPr lang="en-US" altLang="zh-CN" sz="1400" dirty="0">
                <a:solidFill>
                  <a:srgbClr val="FF0000"/>
                </a:solidFill>
                <a:latin typeface="微软雅黑"/>
                <a:ea typeface="微软雅黑"/>
              </a:endParaRPr>
            </a:p>
            <a:p>
              <a:pPr defTabSz="685800" eaLnBrk="0" fontAlgn="base" hangingPunct="0">
                <a:lnSpc>
                  <a:spcPct val="150000"/>
                </a:lnSpc>
                <a:spcBef>
                  <a:spcPct val="0"/>
                </a:spcBef>
                <a:spcAft>
                  <a:spcPct val="0"/>
                </a:spcAft>
                <a:defRPr/>
              </a:pPr>
              <a:r>
                <a:rPr lang="en-US" altLang="zh-CN" sz="1400" dirty="0">
                  <a:solidFill>
                    <a:srgbClr val="FF0000"/>
                  </a:solidFill>
                  <a:latin typeface="微软雅黑"/>
                  <a:ea typeface="微软雅黑"/>
                </a:rPr>
                <a:t>tutorial, workshop and </a:t>
              </a:r>
            </a:p>
            <a:p>
              <a:pPr defTabSz="685800" eaLnBrk="0" fontAlgn="base" hangingPunct="0">
                <a:lnSpc>
                  <a:spcPct val="150000"/>
                </a:lnSpc>
                <a:spcBef>
                  <a:spcPct val="0"/>
                </a:spcBef>
                <a:spcAft>
                  <a:spcPct val="0"/>
                </a:spcAft>
                <a:defRPr/>
              </a:pPr>
              <a:r>
                <a:rPr lang="en-US" altLang="zh-CN" sz="1400" dirty="0">
                  <a:solidFill>
                    <a:srgbClr val="FF0000"/>
                  </a:solidFill>
                  <a:latin typeface="微软雅黑"/>
                  <a:ea typeface="微软雅黑"/>
                </a:rPr>
                <a:t>many more.</a:t>
              </a:r>
              <a:endParaRPr lang="en-US" altLang="zh-CN" sz="900" dirty="0">
                <a:solidFill>
                  <a:srgbClr val="FF0000"/>
                </a:solidFill>
                <a:latin typeface="微软雅黑"/>
                <a:ea typeface="微软雅黑"/>
              </a:endParaRPr>
            </a:p>
          </p:txBody>
        </p:sp>
        <p:cxnSp>
          <p:nvCxnSpPr>
            <p:cNvPr id="15" name="直接连接符 15">
              <a:extLst>
                <a:ext uri="{FF2B5EF4-FFF2-40B4-BE49-F238E27FC236}">
                  <a16:creationId xmlns:a16="http://schemas.microsoft.com/office/drawing/2014/main" xmlns="" id="{C74B6366-98F1-6B47-93B9-93BBD4FA2C9C}"/>
                </a:ext>
              </a:extLst>
            </p:cNvPr>
            <p:cNvCxnSpPr/>
            <p:nvPr/>
          </p:nvCxnSpPr>
          <p:spPr>
            <a:xfrm flipV="1">
              <a:off x="2162074" y="1791846"/>
              <a:ext cx="1" cy="1319279"/>
            </a:xfrm>
            <a:prstGeom prst="line">
              <a:avLst/>
            </a:prstGeom>
            <a:ln w="3175">
              <a:solidFill>
                <a:srgbClr val="95A5A6"/>
              </a:solidFill>
              <a:prstDash val="dash"/>
            </a:ln>
          </p:spPr>
          <p:style>
            <a:lnRef idx="1">
              <a:schemeClr val="accent1"/>
            </a:lnRef>
            <a:fillRef idx="0">
              <a:schemeClr val="accent1"/>
            </a:fillRef>
            <a:effectRef idx="0">
              <a:schemeClr val="accent1"/>
            </a:effectRef>
            <a:fontRef idx="minor">
              <a:schemeClr val="tx1"/>
            </a:fontRef>
          </p:style>
        </p:cxnSp>
        <p:cxnSp>
          <p:nvCxnSpPr>
            <p:cNvPr id="16" name="直接连接符 16">
              <a:extLst>
                <a:ext uri="{FF2B5EF4-FFF2-40B4-BE49-F238E27FC236}">
                  <a16:creationId xmlns:a16="http://schemas.microsoft.com/office/drawing/2014/main" xmlns="" id="{AF207996-6082-5F4E-BD92-FD0AC5298941}"/>
                </a:ext>
              </a:extLst>
            </p:cNvPr>
            <p:cNvCxnSpPr/>
            <p:nvPr/>
          </p:nvCxnSpPr>
          <p:spPr>
            <a:xfrm>
              <a:off x="2166213" y="1791846"/>
              <a:ext cx="791450" cy="0"/>
            </a:xfrm>
            <a:prstGeom prst="line">
              <a:avLst/>
            </a:prstGeom>
            <a:ln>
              <a:solidFill>
                <a:srgbClr val="95A5A6"/>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17" name="直接连接符 17">
              <a:extLst>
                <a:ext uri="{FF2B5EF4-FFF2-40B4-BE49-F238E27FC236}">
                  <a16:creationId xmlns:a16="http://schemas.microsoft.com/office/drawing/2014/main" xmlns="" id="{471AC4F5-C613-1648-AF4E-7435D2AE6880}"/>
                </a:ext>
              </a:extLst>
            </p:cNvPr>
            <p:cNvCxnSpPr/>
            <p:nvPr/>
          </p:nvCxnSpPr>
          <p:spPr>
            <a:xfrm>
              <a:off x="4238093" y="3281979"/>
              <a:ext cx="7916" cy="1055338"/>
            </a:xfrm>
            <a:prstGeom prst="line">
              <a:avLst/>
            </a:prstGeom>
            <a:ln w="3175">
              <a:solidFill>
                <a:srgbClr val="95A5A6"/>
              </a:solidFill>
              <a:prstDash val="dash"/>
            </a:ln>
          </p:spPr>
          <p:style>
            <a:lnRef idx="1">
              <a:schemeClr val="accent1"/>
            </a:lnRef>
            <a:fillRef idx="0">
              <a:schemeClr val="accent1"/>
            </a:fillRef>
            <a:effectRef idx="0">
              <a:schemeClr val="accent1"/>
            </a:effectRef>
            <a:fontRef idx="minor">
              <a:schemeClr val="tx1"/>
            </a:fontRef>
          </p:style>
        </p:cxnSp>
        <p:cxnSp>
          <p:nvCxnSpPr>
            <p:cNvPr id="18" name="直接连接符 18">
              <a:extLst>
                <a:ext uri="{FF2B5EF4-FFF2-40B4-BE49-F238E27FC236}">
                  <a16:creationId xmlns:a16="http://schemas.microsoft.com/office/drawing/2014/main" xmlns="" id="{8A21203A-DA71-8541-9541-2E23922ECE45}"/>
                </a:ext>
              </a:extLst>
            </p:cNvPr>
            <p:cNvCxnSpPr/>
            <p:nvPr/>
          </p:nvCxnSpPr>
          <p:spPr>
            <a:xfrm>
              <a:off x="4238093" y="4337317"/>
              <a:ext cx="791450" cy="0"/>
            </a:xfrm>
            <a:prstGeom prst="line">
              <a:avLst/>
            </a:prstGeom>
            <a:ln>
              <a:solidFill>
                <a:srgbClr val="95A5A6"/>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19" name="直接连接符 21">
              <a:extLst>
                <a:ext uri="{FF2B5EF4-FFF2-40B4-BE49-F238E27FC236}">
                  <a16:creationId xmlns:a16="http://schemas.microsoft.com/office/drawing/2014/main" xmlns="" id="{4C02F965-5002-6344-A35F-A28D5C06EACC}"/>
                </a:ext>
              </a:extLst>
            </p:cNvPr>
            <p:cNvCxnSpPr>
              <a:cxnSpLocks/>
              <a:endCxn id="11" idx="0"/>
            </p:cNvCxnSpPr>
            <p:nvPr/>
          </p:nvCxnSpPr>
          <p:spPr>
            <a:xfrm flipH="1">
              <a:off x="6635054" y="1932067"/>
              <a:ext cx="1" cy="1119142"/>
            </a:xfrm>
            <a:prstGeom prst="line">
              <a:avLst/>
            </a:prstGeom>
            <a:ln w="3175">
              <a:solidFill>
                <a:srgbClr val="95A5A6"/>
              </a:solidFill>
              <a:prstDash val="dash"/>
            </a:ln>
          </p:spPr>
          <p:style>
            <a:lnRef idx="1">
              <a:schemeClr val="accent1"/>
            </a:lnRef>
            <a:fillRef idx="0">
              <a:schemeClr val="accent1"/>
            </a:fillRef>
            <a:effectRef idx="0">
              <a:schemeClr val="accent1"/>
            </a:effectRef>
            <a:fontRef idx="minor">
              <a:schemeClr val="tx1"/>
            </a:fontRef>
          </p:style>
        </p:cxnSp>
        <p:cxnSp>
          <p:nvCxnSpPr>
            <p:cNvPr id="20" name="直接连接符 22">
              <a:extLst>
                <a:ext uri="{FF2B5EF4-FFF2-40B4-BE49-F238E27FC236}">
                  <a16:creationId xmlns:a16="http://schemas.microsoft.com/office/drawing/2014/main" xmlns="" id="{17C77F04-0573-DE4B-AC1A-327B08B3838F}"/>
                </a:ext>
              </a:extLst>
            </p:cNvPr>
            <p:cNvCxnSpPr>
              <a:cxnSpLocks/>
            </p:cNvCxnSpPr>
            <p:nvPr/>
          </p:nvCxnSpPr>
          <p:spPr>
            <a:xfrm>
              <a:off x="6635055" y="1922763"/>
              <a:ext cx="296096" cy="0"/>
            </a:xfrm>
            <a:prstGeom prst="line">
              <a:avLst/>
            </a:prstGeom>
            <a:ln>
              <a:solidFill>
                <a:srgbClr val="95A5A6"/>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21" name="直接连接符 24">
              <a:extLst>
                <a:ext uri="{FF2B5EF4-FFF2-40B4-BE49-F238E27FC236}">
                  <a16:creationId xmlns:a16="http://schemas.microsoft.com/office/drawing/2014/main" xmlns="" id="{585FB4E1-5601-8145-86C9-57BBCA311621}"/>
                </a:ext>
              </a:extLst>
            </p:cNvPr>
            <p:cNvCxnSpPr/>
            <p:nvPr/>
          </p:nvCxnSpPr>
          <p:spPr>
            <a:xfrm flipH="1">
              <a:off x="8478042" y="3280435"/>
              <a:ext cx="7916" cy="1361387"/>
            </a:xfrm>
            <a:prstGeom prst="line">
              <a:avLst/>
            </a:prstGeom>
            <a:ln w="3175">
              <a:solidFill>
                <a:srgbClr val="95A5A6"/>
              </a:solidFill>
              <a:prstDash val="dash"/>
              <a:tailEnd type="oval"/>
            </a:ln>
          </p:spPr>
          <p:style>
            <a:lnRef idx="1">
              <a:schemeClr val="accent1"/>
            </a:lnRef>
            <a:fillRef idx="0">
              <a:schemeClr val="accent1"/>
            </a:fillRef>
            <a:effectRef idx="0">
              <a:schemeClr val="accent1"/>
            </a:effectRef>
            <a:fontRef idx="minor">
              <a:schemeClr val="tx1"/>
            </a:fontRef>
          </p:style>
        </p:cxnSp>
        <p:sp>
          <p:nvSpPr>
            <p:cNvPr id="22" name="îslïḍê">
              <a:extLst>
                <a:ext uri="{FF2B5EF4-FFF2-40B4-BE49-F238E27FC236}">
                  <a16:creationId xmlns:a16="http://schemas.microsoft.com/office/drawing/2014/main" xmlns="" id="{A714FF7F-6F1C-5149-935F-B1123CEA5B31}"/>
                </a:ext>
              </a:extLst>
            </p:cNvPr>
            <p:cNvSpPr txBox="1"/>
            <p:nvPr/>
          </p:nvSpPr>
          <p:spPr>
            <a:xfrm>
              <a:off x="1671667" y="3726895"/>
              <a:ext cx="2465361" cy="1089977"/>
            </a:xfrm>
            <a:prstGeom prst="rect">
              <a:avLst/>
            </a:prstGeom>
            <a:noFill/>
          </p:spPr>
          <p:txBody>
            <a:bodyPr wrap="none">
              <a:noAutofit/>
            </a:bodyPr>
            <a:lstStyle/>
            <a:p>
              <a:pPr defTabSz="685800" eaLnBrk="0" fontAlgn="base" hangingPunct="0">
                <a:lnSpc>
                  <a:spcPct val="150000"/>
                </a:lnSpc>
                <a:spcBef>
                  <a:spcPct val="0"/>
                </a:spcBef>
                <a:spcAft>
                  <a:spcPct val="0"/>
                </a:spcAft>
                <a:defRPr/>
              </a:pPr>
              <a:r>
                <a:rPr lang="en-US" altLang="zh-CN" sz="1400" b="1" dirty="0">
                  <a:solidFill>
                    <a:srgbClr val="000000"/>
                  </a:solidFill>
                  <a:latin typeface="微软雅黑"/>
                  <a:ea typeface="微软雅黑"/>
                </a:rPr>
                <a:t>Year June/2021</a:t>
              </a:r>
            </a:p>
            <a:p>
              <a:pPr defTabSz="685800" eaLnBrk="0" fontAlgn="base" hangingPunct="0">
                <a:lnSpc>
                  <a:spcPct val="150000"/>
                </a:lnSpc>
                <a:spcBef>
                  <a:spcPct val="0"/>
                </a:spcBef>
                <a:spcAft>
                  <a:spcPct val="0"/>
                </a:spcAft>
                <a:defRPr/>
              </a:pPr>
              <a:r>
                <a:rPr lang="en-US" altLang="zh-CN" sz="1400" b="1" dirty="0">
                  <a:solidFill>
                    <a:srgbClr val="000000"/>
                  </a:solidFill>
                  <a:latin typeface="微软雅黑"/>
                  <a:ea typeface="微软雅黑"/>
                </a:rPr>
                <a:t>Graph4NLP</a:t>
              </a:r>
              <a:r>
                <a:rPr lang="en-US" altLang="zh-CN" sz="1400" dirty="0">
                  <a:solidFill>
                    <a:srgbClr val="000000"/>
                  </a:solidFill>
                  <a:latin typeface="微软雅黑"/>
                  <a:ea typeface="微软雅黑"/>
                </a:rPr>
                <a:t> v0.4.1</a:t>
              </a:r>
            </a:p>
            <a:p>
              <a:pPr defTabSz="685800" eaLnBrk="0" fontAlgn="base" hangingPunct="0">
                <a:lnSpc>
                  <a:spcPct val="150000"/>
                </a:lnSpc>
                <a:spcBef>
                  <a:spcPct val="0"/>
                </a:spcBef>
                <a:spcAft>
                  <a:spcPct val="0"/>
                </a:spcAft>
                <a:defRPr/>
              </a:pPr>
              <a:r>
                <a:rPr lang="en-US" sz="1400" dirty="0">
                  <a:solidFill>
                    <a:srgbClr val="000000"/>
                  </a:solidFill>
                  <a:latin typeface="微软雅黑"/>
                  <a:ea typeface="微软雅黑"/>
                </a:rPr>
                <a:t>Released, </a:t>
              </a:r>
              <a:r>
                <a:rPr lang="en-US" sz="1400" dirty="0">
                  <a:solidFill>
                    <a:srgbClr val="FF0000"/>
                  </a:solidFill>
                  <a:latin typeface="微软雅黑"/>
                  <a:ea typeface="微软雅黑"/>
                </a:rPr>
                <a:t>first library</a:t>
              </a:r>
            </a:p>
            <a:p>
              <a:pPr defTabSz="685800" eaLnBrk="0" fontAlgn="base" hangingPunct="0">
                <a:lnSpc>
                  <a:spcPct val="150000"/>
                </a:lnSpc>
                <a:spcBef>
                  <a:spcPct val="0"/>
                </a:spcBef>
                <a:spcAft>
                  <a:spcPct val="0"/>
                </a:spcAft>
                <a:defRPr/>
              </a:pPr>
              <a:r>
                <a:rPr lang="en-US" sz="1400" dirty="0">
                  <a:solidFill>
                    <a:srgbClr val="FF0000"/>
                  </a:solidFill>
                  <a:latin typeface="微软雅黑"/>
                  <a:ea typeface="微软雅黑"/>
                </a:rPr>
                <a:t>for promoting easy </a:t>
              </a:r>
            </a:p>
            <a:p>
              <a:pPr defTabSz="685800" eaLnBrk="0" fontAlgn="base" hangingPunct="0">
                <a:lnSpc>
                  <a:spcPct val="150000"/>
                </a:lnSpc>
                <a:spcBef>
                  <a:spcPct val="0"/>
                </a:spcBef>
                <a:spcAft>
                  <a:spcPct val="0"/>
                </a:spcAft>
                <a:defRPr/>
              </a:pPr>
              <a:r>
                <a:rPr lang="en-US" sz="1400" dirty="0">
                  <a:solidFill>
                    <a:srgbClr val="FF0000"/>
                  </a:solidFill>
                  <a:latin typeface="微软雅黑"/>
                  <a:ea typeface="微软雅黑"/>
                </a:rPr>
                <a:t>use of GNN for NLP</a:t>
              </a:r>
            </a:p>
          </p:txBody>
        </p:sp>
        <p:sp>
          <p:nvSpPr>
            <p:cNvPr id="23" name="îslïḍê">
              <a:extLst>
                <a:ext uri="{FF2B5EF4-FFF2-40B4-BE49-F238E27FC236}">
                  <a16:creationId xmlns:a16="http://schemas.microsoft.com/office/drawing/2014/main" xmlns="" id="{78DE681B-CBB4-1640-93A4-5541A5ED9D41}"/>
                </a:ext>
              </a:extLst>
            </p:cNvPr>
            <p:cNvSpPr txBox="1"/>
            <p:nvPr/>
          </p:nvSpPr>
          <p:spPr>
            <a:xfrm>
              <a:off x="5107735" y="3550490"/>
              <a:ext cx="2996980" cy="1906585"/>
            </a:xfrm>
            <a:prstGeom prst="rect">
              <a:avLst/>
            </a:prstGeom>
            <a:noFill/>
          </p:spPr>
          <p:txBody>
            <a:bodyPr wrap="none">
              <a:noAutofit/>
            </a:bodyPr>
            <a:lstStyle>
              <a:defPPr>
                <a:defRPr lang="zh-CN"/>
              </a:defPPr>
              <a:lvl1pPr>
                <a:lnSpc>
                  <a:spcPct val="150000"/>
                </a:lnSpc>
                <a:defRPr sz="1200" b="1">
                  <a:latin typeface="+mj-ea"/>
                  <a:ea typeface="+mj-ea"/>
                </a:defRPr>
              </a:lvl1pPr>
            </a:lstStyle>
            <a:p>
              <a:pPr defTabSz="685800" eaLnBrk="0" fontAlgn="base" hangingPunct="0">
                <a:spcBef>
                  <a:spcPct val="0"/>
                </a:spcBef>
                <a:spcAft>
                  <a:spcPct val="0"/>
                </a:spcAft>
                <a:defRPr/>
              </a:pPr>
              <a:r>
                <a:rPr lang="en-US" altLang="zh-CN" sz="1400" dirty="0">
                  <a:solidFill>
                    <a:srgbClr val="000000"/>
                  </a:solidFill>
                  <a:latin typeface="微软雅黑"/>
                  <a:ea typeface="微软雅黑"/>
                </a:rPr>
                <a:t>Year September/2021</a:t>
              </a:r>
            </a:p>
            <a:p>
              <a:pPr defTabSz="685800" eaLnBrk="0" fontAlgn="base" hangingPunct="0">
                <a:spcBef>
                  <a:spcPct val="0"/>
                </a:spcBef>
                <a:spcAft>
                  <a:spcPct val="0"/>
                </a:spcAft>
                <a:defRPr/>
              </a:pPr>
              <a:r>
                <a:rPr lang="en-US" altLang="zh-CN" sz="1400" dirty="0">
                  <a:solidFill>
                    <a:srgbClr val="000000"/>
                  </a:solidFill>
                  <a:latin typeface="微软雅黑"/>
                  <a:ea typeface="微软雅黑"/>
                </a:rPr>
                <a:t>Graph4NLP</a:t>
              </a:r>
              <a:r>
                <a:rPr lang="en-US" altLang="zh-CN" sz="1400" b="0" dirty="0">
                  <a:solidFill>
                    <a:srgbClr val="000000"/>
                  </a:solidFill>
                  <a:latin typeface="微软雅黑"/>
                  <a:ea typeface="微软雅黑"/>
                </a:rPr>
                <a:t> v0.5.1 released, </a:t>
              </a:r>
            </a:p>
            <a:p>
              <a:pPr defTabSz="685800" eaLnBrk="0" fontAlgn="base" hangingPunct="0">
                <a:spcBef>
                  <a:spcPct val="0"/>
                </a:spcBef>
                <a:spcAft>
                  <a:spcPct val="0"/>
                </a:spcAft>
                <a:defRPr/>
              </a:pPr>
              <a:r>
                <a:rPr lang="en-US" altLang="zh-CN" sz="1400" b="0" dirty="0">
                  <a:solidFill>
                    <a:srgbClr val="FF0000"/>
                  </a:solidFill>
                  <a:latin typeface="微软雅黑"/>
                  <a:ea typeface="微软雅黑"/>
                </a:rPr>
                <a:t>Lint the codes, support testing</a:t>
              </a:r>
            </a:p>
            <a:p>
              <a:pPr defTabSz="685800" eaLnBrk="0" fontAlgn="base" hangingPunct="0">
                <a:spcBef>
                  <a:spcPct val="0"/>
                </a:spcBef>
                <a:spcAft>
                  <a:spcPct val="0"/>
                </a:spcAft>
                <a:defRPr/>
              </a:pPr>
              <a:r>
                <a:rPr lang="en-US" sz="1400" b="0" dirty="0">
                  <a:solidFill>
                    <a:srgbClr val="FF0000"/>
                  </a:solidFill>
                  <a:latin typeface="微软雅黑"/>
                  <a:ea typeface="微软雅黑"/>
                </a:rPr>
                <a:t>with </a:t>
              </a:r>
              <a:r>
                <a:rPr lang="en-US" sz="1400" b="0" dirty="0" err="1">
                  <a:solidFill>
                    <a:srgbClr val="FF0000"/>
                  </a:solidFill>
                  <a:latin typeface="微软雅黑"/>
                  <a:ea typeface="微软雅黑"/>
                </a:rPr>
                <a:t>users’own</a:t>
              </a:r>
              <a:r>
                <a:rPr lang="en-US" sz="1400" b="0" dirty="0">
                  <a:solidFill>
                    <a:srgbClr val="FF0000"/>
                  </a:solidFill>
                  <a:latin typeface="微软雅黑"/>
                  <a:ea typeface="微软雅黑"/>
                </a:rPr>
                <a:t> data, and fix </a:t>
              </a:r>
            </a:p>
            <a:p>
              <a:pPr defTabSz="685800" eaLnBrk="0" fontAlgn="base" hangingPunct="0">
                <a:spcBef>
                  <a:spcPct val="0"/>
                </a:spcBef>
                <a:spcAft>
                  <a:spcPct val="0"/>
                </a:spcAft>
                <a:defRPr/>
              </a:pPr>
              <a:r>
                <a:rPr lang="en-US" sz="1400" b="0" dirty="0">
                  <a:solidFill>
                    <a:srgbClr val="FF0000"/>
                  </a:solidFill>
                  <a:latin typeface="微软雅黑"/>
                  <a:ea typeface="微软雅黑"/>
                </a:rPr>
                <a:t>many reported bugs. </a:t>
              </a:r>
              <a:endParaRPr lang="en-US" sz="1400" dirty="0">
                <a:solidFill>
                  <a:srgbClr val="FF0000"/>
                </a:solidFill>
                <a:latin typeface="微软雅黑"/>
                <a:ea typeface="微软雅黑"/>
              </a:endParaRPr>
            </a:p>
            <a:p>
              <a:pPr defTabSz="685800" eaLnBrk="0" fontAlgn="base" hangingPunct="0">
                <a:spcBef>
                  <a:spcPct val="0"/>
                </a:spcBef>
                <a:spcAft>
                  <a:spcPct val="0"/>
                </a:spcAft>
                <a:defRPr/>
              </a:pPr>
              <a:endParaRPr lang="en-US" altLang="zh-CN" sz="900" b="0" dirty="0">
                <a:solidFill>
                  <a:srgbClr val="000000"/>
                </a:solidFill>
                <a:latin typeface="微软雅黑"/>
                <a:ea typeface="微软雅黑"/>
              </a:endParaRPr>
            </a:p>
            <a:p>
              <a:pPr defTabSz="685800" eaLnBrk="0" fontAlgn="base" hangingPunct="0">
                <a:spcBef>
                  <a:spcPct val="0"/>
                </a:spcBef>
                <a:spcAft>
                  <a:spcPct val="0"/>
                </a:spcAft>
                <a:defRPr/>
              </a:pPr>
              <a:endParaRPr lang="en-US" altLang="zh-CN" sz="900" dirty="0">
                <a:solidFill>
                  <a:srgbClr val="000000"/>
                </a:solidFill>
                <a:latin typeface="微软雅黑"/>
                <a:ea typeface="微软雅黑"/>
              </a:endParaRPr>
            </a:p>
            <a:p>
              <a:pPr defTabSz="685800" eaLnBrk="0" fontAlgn="base" hangingPunct="0">
                <a:spcBef>
                  <a:spcPct val="0"/>
                </a:spcBef>
                <a:spcAft>
                  <a:spcPct val="0"/>
                </a:spcAft>
                <a:defRPr/>
              </a:pPr>
              <a:endParaRPr lang="en-US" sz="900" dirty="0">
                <a:solidFill>
                  <a:srgbClr val="000000"/>
                </a:solidFill>
                <a:latin typeface="微软雅黑"/>
                <a:ea typeface="微软雅黑"/>
              </a:endParaRPr>
            </a:p>
          </p:txBody>
        </p:sp>
        <p:sp>
          <p:nvSpPr>
            <p:cNvPr id="24" name="îslïḍê">
              <a:extLst>
                <a:ext uri="{FF2B5EF4-FFF2-40B4-BE49-F238E27FC236}">
                  <a16:creationId xmlns:a16="http://schemas.microsoft.com/office/drawing/2014/main" xmlns="" id="{37C7145B-DFE4-F645-8FFB-E4DACF102581}"/>
                </a:ext>
              </a:extLst>
            </p:cNvPr>
            <p:cNvSpPr txBox="1"/>
            <p:nvPr/>
          </p:nvSpPr>
          <p:spPr>
            <a:xfrm>
              <a:off x="7044854" y="913907"/>
              <a:ext cx="3121899" cy="2134766"/>
            </a:xfrm>
            <a:prstGeom prst="rect">
              <a:avLst/>
            </a:prstGeom>
            <a:noFill/>
          </p:spPr>
          <p:txBody>
            <a:bodyPr wrap="none">
              <a:noAutofit/>
            </a:bodyPr>
            <a:lstStyle>
              <a:defPPr>
                <a:defRPr lang="zh-CN"/>
              </a:defPPr>
              <a:lvl1pPr>
                <a:lnSpc>
                  <a:spcPct val="150000"/>
                </a:lnSpc>
                <a:defRPr sz="1200" b="1">
                  <a:latin typeface="+mj-ea"/>
                  <a:ea typeface="+mj-ea"/>
                </a:defRPr>
              </a:lvl1pPr>
            </a:lstStyle>
            <a:p>
              <a:pPr defTabSz="685800" eaLnBrk="0" fontAlgn="base" hangingPunct="0">
                <a:spcBef>
                  <a:spcPct val="0"/>
                </a:spcBef>
                <a:spcAft>
                  <a:spcPct val="0"/>
                </a:spcAft>
                <a:defRPr/>
              </a:pPr>
              <a:r>
                <a:rPr lang="en-US" altLang="zh-CN" sz="1400" dirty="0">
                  <a:latin typeface="微软雅黑"/>
                  <a:ea typeface="微软雅黑"/>
                </a:rPr>
                <a:t>Year 01/20/2022</a:t>
              </a:r>
            </a:p>
            <a:p>
              <a:pPr defTabSz="685800" eaLnBrk="0" fontAlgn="base" hangingPunct="0">
                <a:spcBef>
                  <a:spcPct val="0"/>
                </a:spcBef>
                <a:spcAft>
                  <a:spcPct val="0"/>
                </a:spcAft>
                <a:defRPr/>
              </a:pPr>
              <a:r>
                <a:rPr lang="en-US" altLang="zh-CN" sz="1400" dirty="0">
                  <a:solidFill>
                    <a:srgbClr val="000000"/>
                  </a:solidFill>
                  <a:latin typeface="微软雅黑"/>
                  <a:ea typeface="微软雅黑"/>
                </a:rPr>
                <a:t>Graph4NLP</a:t>
              </a:r>
              <a:r>
                <a:rPr lang="en-US" altLang="zh-CN" sz="1400" b="0" dirty="0">
                  <a:solidFill>
                    <a:srgbClr val="000000"/>
                  </a:solidFill>
                  <a:latin typeface="微软雅黑"/>
                  <a:ea typeface="微软雅黑"/>
                </a:rPr>
                <a:t> v0.5.5 released, </a:t>
              </a:r>
            </a:p>
            <a:p>
              <a:pPr defTabSz="685800" eaLnBrk="0" fontAlgn="base" hangingPunct="0">
                <a:spcBef>
                  <a:spcPct val="0"/>
                </a:spcBef>
                <a:spcAft>
                  <a:spcPct val="0"/>
                </a:spcAft>
                <a:defRPr/>
              </a:pPr>
              <a:r>
                <a:rPr lang="en-US" altLang="zh-CN" sz="1400" b="0" dirty="0">
                  <a:solidFill>
                    <a:srgbClr val="FF0000"/>
                  </a:solidFill>
                  <a:latin typeface="微软雅黑"/>
                  <a:ea typeface="微软雅黑"/>
                </a:rPr>
                <a:t>Support </a:t>
              </a:r>
              <a:r>
                <a:rPr lang="en-US" altLang="zh-CN" sz="1400" b="0" dirty="0" err="1">
                  <a:solidFill>
                    <a:srgbClr val="FF0000"/>
                  </a:solidFill>
                  <a:latin typeface="微软雅黑"/>
                  <a:ea typeface="微软雅黑"/>
                </a:rPr>
                <a:t>model.predict</a:t>
              </a:r>
              <a:r>
                <a:rPr lang="en-US" altLang="zh-CN" sz="1400" b="0" dirty="0">
                  <a:solidFill>
                    <a:srgbClr val="FF0000"/>
                  </a:solidFill>
                  <a:latin typeface="微软雅黑"/>
                  <a:ea typeface="微软雅黑"/>
                </a:rPr>
                <a:t> API </a:t>
              </a:r>
            </a:p>
            <a:p>
              <a:pPr defTabSz="685800" eaLnBrk="0" fontAlgn="base" hangingPunct="0">
                <a:spcBef>
                  <a:spcPct val="0"/>
                </a:spcBef>
                <a:spcAft>
                  <a:spcPct val="0"/>
                </a:spcAft>
                <a:defRPr/>
              </a:pPr>
              <a:r>
                <a:rPr lang="en-US" altLang="zh-CN" sz="1400" b="0" dirty="0">
                  <a:solidFill>
                    <a:srgbClr val="FF0000"/>
                  </a:solidFill>
                  <a:latin typeface="微软雅黑"/>
                  <a:ea typeface="微软雅黑"/>
                </a:rPr>
                <a:t>by introducing wrapper </a:t>
              </a:r>
            </a:p>
            <a:p>
              <a:pPr defTabSz="685800" eaLnBrk="0" fontAlgn="base" hangingPunct="0">
                <a:spcBef>
                  <a:spcPct val="0"/>
                </a:spcBef>
                <a:spcAft>
                  <a:spcPct val="0"/>
                </a:spcAft>
                <a:defRPr/>
              </a:pPr>
              <a:r>
                <a:rPr lang="en-US" altLang="zh-CN" sz="1400" b="0" dirty="0">
                  <a:solidFill>
                    <a:srgbClr val="FF0000"/>
                  </a:solidFill>
                  <a:latin typeface="微软雅黑"/>
                  <a:ea typeface="微软雅黑"/>
                </a:rPr>
                <a:t>functions, separate graph </a:t>
              </a:r>
            </a:p>
            <a:p>
              <a:pPr defTabSz="685800" eaLnBrk="0" fontAlgn="base" hangingPunct="0">
                <a:spcBef>
                  <a:spcPct val="0"/>
                </a:spcBef>
                <a:spcAft>
                  <a:spcPct val="0"/>
                </a:spcAft>
                <a:defRPr/>
              </a:pPr>
              <a:r>
                <a:rPr lang="en-US" altLang="zh-CN" sz="1400" b="0" dirty="0">
                  <a:solidFill>
                    <a:srgbClr val="FF0000"/>
                  </a:solidFill>
                  <a:latin typeface="微软雅黑"/>
                  <a:ea typeface="微软雅黑"/>
                </a:rPr>
                <a:t>Topology and graph </a:t>
              </a:r>
            </a:p>
            <a:p>
              <a:pPr defTabSz="685800" eaLnBrk="0" fontAlgn="base" hangingPunct="0">
                <a:spcBef>
                  <a:spcPct val="0"/>
                </a:spcBef>
                <a:spcAft>
                  <a:spcPct val="0"/>
                </a:spcAft>
                <a:defRPr/>
              </a:pPr>
              <a:r>
                <a:rPr lang="en-US" altLang="zh-CN" sz="1400" b="0" dirty="0">
                  <a:solidFill>
                    <a:srgbClr val="FF0000"/>
                  </a:solidFill>
                  <a:latin typeface="微软雅黑"/>
                  <a:ea typeface="微软雅黑"/>
                </a:rPr>
                <a:t>Embedding and many more…</a:t>
              </a:r>
            </a:p>
            <a:p>
              <a:pPr defTabSz="685800" eaLnBrk="0" fontAlgn="base" hangingPunct="0">
                <a:spcBef>
                  <a:spcPct val="0"/>
                </a:spcBef>
                <a:spcAft>
                  <a:spcPct val="0"/>
                </a:spcAft>
                <a:defRPr/>
              </a:pPr>
              <a:endParaRPr lang="en-US" altLang="zh-CN" sz="1400" b="0" dirty="0">
                <a:solidFill>
                  <a:srgbClr val="FF0000"/>
                </a:solidFill>
                <a:latin typeface="微软雅黑"/>
                <a:ea typeface="微软雅黑"/>
              </a:endParaRPr>
            </a:p>
          </p:txBody>
        </p:sp>
        <p:sp>
          <p:nvSpPr>
            <p:cNvPr id="25" name="îslïḍê">
              <a:extLst>
                <a:ext uri="{FF2B5EF4-FFF2-40B4-BE49-F238E27FC236}">
                  <a16:creationId xmlns:a16="http://schemas.microsoft.com/office/drawing/2014/main" xmlns="" id="{A4275D8B-8374-6F49-B66C-E40EC9E6D496}"/>
                </a:ext>
              </a:extLst>
            </p:cNvPr>
            <p:cNvSpPr txBox="1"/>
            <p:nvPr/>
          </p:nvSpPr>
          <p:spPr>
            <a:xfrm>
              <a:off x="9339340" y="3644982"/>
              <a:ext cx="3512330" cy="1812092"/>
            </a:xfrm>
            <a:prstGeom prst="rect">
              <a:avLst/>
            </a:prstGeom>
            <a:noFill/>
          </p:spPr>
          <p:txBody>
            <a:bodyPr wrap="none">
              <a:noAutofit/>
            </a:bodyPr>
            <a:lstStyle>
              <a:defPPr>
                <a:defRPr lang="zh-CN"/>
              </a:defPPr>
              <a:lvl1pPr>
                <a:lnSpc>
                  <a:spcPct val="150000"/>
                </a:lnSpc>
                <a:defRPr sz="1200" b="1">
                  <a:latin typeface="+mj-ea"/>
                  <a:ea typeface="+mj-ea"/>
                </a:defRPr>
              </a:lvl1pPr>
            </a:lstStyle>
            <a:p>
              <a:pPr defTabSz="685800" eaLnBrk="0" fontAlgn="base" hangingPunct="0">
                <a:spcBef>
                  <a:spcPct val="0"/>
                </a:spcBef>
                <a:spcAft>
                  <a:spcPct val="0"/>
                </a:spcAft>
                <a:defRPr/>
              </a:pPr>
              <a:r>
                <a:rPr lang="en-US" altLang="zh-CN" sz="1400" dirty="0">
                  <a:latin typeface="微软雅黑"/>
                  <a:ea typeface="微软雅黑"/>
                </a:rPr>
                <a:t>Year 04/01/2022 (planning)</a:t>
              </a:r>
            </a:p>
            <a:p>
              <a:pPr lvl="0" eaLnBrk="0" fontAlgn="base" hangingPunct="0">
                <a:spcBef>
                  <a:spcPct val="0"/>
                </a:spcBef>
                <a:spcAft>
                  <a:spcPct val="0"/>
                </a:spcAft>
                <a:defRPr/>
              </a:pPr>
              <a:r>
                <a:rPr lang="en-US" altLang="zh-CN" sz="1400" dirty="0">
                  <a:solidFill>
                    <a:srgbClr val="000000"/>
                  </a:solidFill>
                  <a:latin typeface="微软雅黑"/>
                  <a:ea typeface="微软雅黑"/>
                </a:rPr>
                <a:t>- Graph4NLP</a:t>
              </a:r>
              <a:r>
                <a:rPr lang="en-US" altLang="zh-CN" sz="1400" b="0" dirty="0">
                  <a:solidFill>
                    <a:srgbClr val="000000"/>
                  </a:solidFill>
                  <a:latin typeface="微软雅黑"/>
                  <a:ea typeface="微软雅黑"/>
                </a:rPr>
                <a:t> v0.6.1 will be </a:t>
              </a:r>
            </a:p>
            <a:p>
              <a:pPr lvl="0" eaLnBrk="0" fontAlgn="base" hangingPunct="0">
                <a:spcBef>
                  <a:spcPct val="0"/>
                </a:spcBef>
                <a:spcAft>
                  <a:spcPct val="0"/>
                </a:spcAft>
                <a:defRPr/>
              </a:pPr>
              <a:r>
                <a:rPr lang="en-US" altLang="zh-CN" sz="1400" b="0" dirty="0">
                  <a:solidFill>
                    <a:srgbClr val="000000"/>
                  </a:solidFill>
                  <a:latin typeface="微软雅黑"/>
                  <a:ea typeface="微软雅黑"/>
                </a:rPr>
                <a:t>released, </a:t>
              </a:r>
              <a:r>
                <a:rPr lang="en-US" altLang="zh-CN" sz="1400" b="0" dirty="0">
                  <a:latin typeface="微软雅黑"/>
                  <a:ea typeface="微软雅黑"/>
                </a:rPr>
                <a:t>new configuration </a:t>
              </a:r>
            </a:p>
            <a:p>
              <a:pPr lvl="0" eaLnBrk="0" fontAlgn="base" hangingPunct="0">
                <a:spcBef>
                  <a:spcPct val="0"/>
                </a:spcBef>
                <a:spcAft>
                  <a:spcPct val="0"/>
                </a:spcAft>
                <a:defRPr/>
              </a:pPr>
              <a:r>
                <a:rPr lang="en-US" altLang="zh-CN" sz="1400" b="0" dirty="0">
                  <a:latin typeface="微软雅黑"/>
                  <a:ea typeface="微软雅黑"/>
                </a:rPr>
                <a:t>system, relational GNN support.</a:t>
              </a:r>
            </a:p>
            <a:p>
              <a:pPr lvl="0" eaLnBrk="0" fontAlgn="base" hangingPunct="0">
                <a:spcBef>
                  <a:spcPct val="0"/>
                </a:spcBef>
                <a:spcAft>
                  <a:spcPct val="0"/>
                </a:spcAft>
                <a:defRPr/>
              </a:pPr>
              <a:r>
                <a:rPr lang="en-US" altLang="zh-CN" sz="1400" b="0" dirty="0">
                  <a:solidFill>
                    <a:srgbClr val="FF0000"/>
                  </a:solidFill>
                  <a:latin typeface="微软雅黑"/>
                  <a:ea typeface="微软雅黑"/>
                </a:rPr>
                <a:t>- DLG4NLP@ICLR2022 workshop</a:t>
              </a:r>
            </a:p>
            <a:p>
              <a:pPr lvl="0" eaLnBrk="0" fontAlgn="base" hangingPunct="0">
                <a:spcBef>
                  <a:spcPct val="0"/>
                </a:spcBef>
                <a:spcAft>
                  <a:spcPct val="0"/>
                </a:spcAft>
                <a:defRPr/>
              </a:pPr>
              <a:r>
                <a:rPr lang="en-US" altLang="zh-CN" sz="1400" b="0" dirty="0">
                  <a:solidFill>
                    <a:srgbClr val="FF0000"/>
                  </a:solidFill>
                  <a:latin typeface="微软雅黑"/>
                  <a:ea typeface="微软雅黑"/>
                </a:rPr>
                <a:t>is coming! </a:t>
              </a:r>
            </a:p>
          </p:txBody>
        </p:sp>
      </p:grpSp>
      <p:sp>
        <p:nvSpPr>
          <p:cNvPr id="26" name="îslïḍê">
            <a:extLst>
              <a:ext uri="{FF2B5EF4-FFF2-40B4-BE49-F238E27FC236}">
                <a16:creationId xmlns:a16="http://schemas.microsoft.com/office/drawing/2014/main" xmlns="" id="{8B9F4355-3D3B-A44F-BE40-9946FFAC3916}"/>
              </a:ext>
            </a:extLst>
          </p:cNvPr>
          <p:cNvSpPr txBox="1"/>
          <p:nvPr/>
        </p:nvSpPr>
        <p:spPr>
          <a:xfrm>
            <a:off x="9832190" y="1246951"/>
            <a:ext cx="2474501" cy="2289049"/>
          </a:xfrm>
          <a:prstGeom prst="rect">
            <a:avLst/>
          </a:prstGeom>
          <a:noFill/>
        </p:spPr>
        <p:txBody>
          <a:bodyPr wrap="none">
            <a:noAutofit/>
          </a:bodyPr>
          <a:lstStyle>
            <a:defPPr>
              <a:defRPr lang="zh-CN"/>
            </a:defPPr>
            <a:lvl1pPr>
              <a:lnSpc>
                <a:spcPct val="150000"/>
              </a:lnSpc>
              <a:defRPr sz="1200" b="1">
                <a:latin typeface="+mj-ea"/>
                <a:ea typeface="+mj-ea"/>
              </a:defRPr>
            </a:lvl1pPr>
          </a:lstStyle>
          <a:p>
            <a:pPr defTabSz="685800" eaLnBrk="0" fontAlgn="base" hangingPunct="0">
              <a:spcBef>
                <a:spcPct val="0"/>
              </a:spcBef>
              <a:spcAft>
                <a:spcPct val="0"/>
              </a:spcAft>
              <a:defRPr/>
            </a:pPr>
            <a:r>
              <a:rPr lang="en-US" altLang="zh-CN" sz="1400" dirty="0">
                <a:solidFill>
                  <a:srgbClr val="000000"/>
                </a:solidFill>
                <a:latin typeface="微软雅黑"/>
                <a:ea typeface="微软雅黑"/>
              </a:rPr>
              <a:t>Year 2022</a:t>
            </a:r>
          </a:p>
          <a:p>
            <a:pPr lvl="0" eaLnBrk="0" fontAlgn="base" hangingPunct="0">
              <a:spcBef>
                <a:spcPct val="0"/>
              </a:spcBef>
              <a:spcAft>
                <a:spcPct val="0"/>
              </a:spcAft>
              <a:defRPr/>
            </a:pPr>
            <a:r>
              <a:rPr lang="en-US" altLang="zh-CN" sz="1400" dirty="0">
                <a:solidFill>
                  <a:srgbClr val="000000"/>
                </a:solidFill>
                <a:latin typeface="微软雅黑"/>
                <a:ea typeface="微软雅黑"/>
              </a:rPr>
              <a:t>- Graph4NLP</a:t>
            </a:r>
            <a:r>
              <a:rPr lang="en-US" altLang="zh-CN" sz="1400" b="0" dirty="0">
                <a:solidFill>
                  <a:srgbClr val="000000"/>
                </a:solidFill>
                <a:latin typeface="微软雅黑"/>
                <a:ea typeface="微软雅黑"/>
              </a:rPr>
              <a:t> v0.6.1 </a:t>
            </a:r>
          </a:p>
          <a:p>
            <a:pPr lvl="0" eaLnBrk="0" fontAlgn="base" hangingPunct="0">
              <a:spcBef>
                <a:spcPct val="0"/>
              </a:spcBef>
              <a:spcAft>
                <a:spcPct val="0"/>
              </a:spcAft>
              <a:defRPr/>
            </a:pPr>
            <a:r>
              <a:rPr lang="en-US" altLang="zh-CN" sz="1400" b="0" dirty="0">
                <a:solidFill>
                  <a:srgbClr val="000000"/>
                </a:solidFill>
                <a:latin typeface="微软雅黑"/>
                <a:ea typeface="微软雅黑"/>
              </a:rPr>
              <a:t>will be released, </a:t>
            </a:r>
            <a:endParaRPr lang="en-US" altLang="zh-CN" sz="1400" b="0" dirty="0">
              <a:latin typeface="微软雅黑"/>
              <a:ea typeface="微软雅黑"/>
            </a:endParaRPr>
          </a:p>
          <a:p>
            <a:pPr defTabSz="685800" eaLnBrk="0" fontAlgn="base" hangingPunct="0">
              <a:spcBef>
                <a:spcPct val="0"/>
              </a:spcBef>
              <a:spcAft>
                <a:spcPct val="0"/>
              </a:spcAft>
              <a:defRPr/>
            </a:pPr>
            <a:r>
              <a:rPr lang="en-US" altLang="zh-CN" sz="1400" b="0" dirty="0">
                <a:latin typeface="微软雅黑"/>
                <a:ea typeface="微软雅黑"/>
              </a:rPr>
              <a:t>- More tutorials, </a:t>
            </a:r>
          </a:p>
          <a:p>
            <a:pPr defTabSz="685800" eaLnBrk="0" fontAlgn="base" hangingPunct="0">
              <a:spcBef>
                <a:spcPct val="0"/>
              </a:spcBef>
              <a:spcAft>
                <a:spcPct val="0"/>
              </a:spcAft>
              <a:defRPr/>
            </a:pPr>
            <a:r>
              <a:rPr lang="en-US" altLang="zh-CN" sz="1400" b="0" dirty="0">
                <a:latin typeface="微软雅黑"/>
                <a:ea typeface="微软雅黑"/>
              </a:rPr>
              <a:t>and workshops</a:t>
            </a:r>
          </a:p>
          <a:p>
            <a:pPr defTabSz="685800" eaLnBrk="0" fontAlgn="base" hangingPunct="0">
              <a:spcBef>
                <a:spcPct val="0"/>
              </a:spcBef>
              <a:spcAft>
                <a:spcPct val="0"/>
              </a:spcAft>
              <a:defRPr/>
            </a:pPr>
            <a:r>
              <a:rPr lang="en-US" altLang="zh-CN" sz="1400" b="0" dirty="0">
                <a:solidFill>
                  <a:srgbClr val="FF0000"/>
                </a:solidFill>
                <a:latin typeface="微软雅黑"/>
                <a:ea typeface="微软雅黑"/>
              </a:rPr>
              <a:t>- Release a New </a:t>
            </a:r>
          </a:p>
          <a:p>
            <a:pPr defTabSz="685800" eaLnBrk="0" fontAlgn="base" hangingPunct="0">
              <a:spcBef>
                <a:spcPct val="0"/>
              </a:spcBef>
              <a:spcAft>
                <a:spcPct val="0"/>
              </a:spcAft>
              <a:defRPr/>
            </a:pPr>
            <a:r>
              <a:rPr lang="en-US" altLang="zh-CN" sz="1400" b="0" dirty="0">
                <a:solidFill>
                  <a:srgbClr val="FF0000"/>
                </a:solidFill>
                <a:latin typeface="微软雅黑"/>
                <a:ea typeface="微软雅黑"/>
              </a:rPr>
              <a:t>Graph4NLP book by </a:t>
            </a:r>
          </a:p>
          <a:p>
            <a:pPr defTabSz="685800" eaLnBrk="0" fontAlgn="base" hangingPunct="0">
              <a:spcBef>
                <a:spcPct val="0"/>
              </a:spcBef>
              <a:spcAft>
                <a:spcPct val="0"/>
              </a:spcAft>
              <a:defRPr/>
            </a:pPr>
            <a:r>
              <a:rPr lang="en-US" altLang="zh-CN" sz="1400" b="0" dirty="0">
                <a:solidFill>
                  <a:srgbClr val="FF0000"/>
                </a:solidFill>
                <a:latin typeface="微软雅黑"/>
                <a:ea typeface="微软雅黑"/>
              </a:rPr>
              <a:t>Cambridge Press</a:t>
            </a:r>
          </a:p>
          <a:p>
            <a:pPr defTabSz="685800" eaLnBrk="0" fontAlgn="base" hangingPunct="0">
              <a:spcBef>
                <a:spcPct val="0"/>
              </a:spcBef>
              <a:spcAft>
                <a:spcPct val="0"/>
              </a:spcAft>
              <a:defRPr/>
            </a:pPr>
            <a:endParaRPr lang="en-US" sz="900" b="0" dirty="0">
              <a:solidFill>
                <a:srgbClr val="000000"/>
              </a:solidFill>
              <a:latin typeface="微软雅黑"/>
              <a:ea typeface="微软雅黑"/>
            </a:endParaRPr>
          </a:p>
        </p:txBody>
      </p:sp>
      <p:cxnSp>
        <p:nvCxnSpPr>
          <p:cNvPr id="27" name="直接连接符 36">
            <a:extLst>
              <a:ext uri="{FF2B5EF4-FFF2-40B4-BE49-F238E27FC236}">
                <a16:creationId xmlns:a16="http://schemas.microsoft.com/office/drawing/2014/main" xmlns="" id="{3D85CB45-F6B5-CF4B-AA38-186690DCDDFC}"/>
              </a:ext>
            </a:extLst>
          </p:cNvPr>
          <p:cNvCxnSpPr>
            <a:cxnSpLocks/>
          </p:cNvCxnSpPr>
          <p:nvPr/>
        </p:nvCxnSpPr>
        <p:spPr>
          <a:xfrm flipH="1">
            <a:off x="1217748" y="4020750"/>
            <a:ext cx="1950" cy="1409789"/>
          </a:xfrm>
          <a:prstGeom prst="line">
            <a:avLst/>
          </a:prstGeom>
          <a:ln w="3175">
            <a:solidFill>
              <a:srgbClr val="95A5A6"/>
            </a:solidFill>
            <a:prstDash val="dash"/>
          </a:ln>
        </p:spPr>
        <p:style>
          <a:lnRef idx="1">
            <a:schemeClr val="accent1"/>
          </a:lnRef>
          <a:fillRef idx="0">
            <a:schemeClr val="accent1"/>
          </a:fillRef>
          <a:effectRef idx="0">
            <a:schemeClr val="accent1"/>
          </a:effectRef>
          <a:fontRef idx="minor">
            <a:schemeClr val="tx1"/>
          </a:fontRef>
        </p:style>
      </p:cxnSp>
      <p:cxnSp>
        <p:nvCxnSpPr>
          <p:cNvPr id="28" name="直接连接符 37">
            <a:extLst>
              <a:ext uri="{FF2B5EF4-FFF2-40B4-BE49-F238E27FC236}">
                <a16:creationId xmlns:a16="http://schemas.microsoft.com/office/drawing/2014/main" xmlns="" id="{42D11EC4-BC9E-3D4A-A34D-F28DED700AAD}"/>
              </a:ext>
            </a:extLst>
          </p:cNvPr>
          <p:cNvCxnSpPr>
            <a:cxnSpLocks/>
          </p:cNvCxnSpPr>
          <p:nvPr/>
        </p:nvCxnSpPr>
        <p:spPr>
          <a:xfrm>
            <a:off x="1217748" y="5430539"/>
            <a:ext cx="689612" cy="0"/>
          </a:xfrm>
          <a:prstGeom prst="line">
            <a:avLst/>
          </a:prstGeom>
          <a:ln>
            <a:solidFill>
              <a:srgbClr val="95A5A6"/>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38" name="直接连接符 21">
            <a:extLst>
              <a:ext uri="{FF2B5EF4-FFF2-40B4-BE49-F238E27FC236}">
                <a16:creationId xmlns:a16="http://schemas.microsoft.com/office/drawing/2014/main" xmlns="" id="{45985189-4E2E-A54D-87FA-D7E2D022FB86}"/>
              </a:ext>
            </a:extLst>
          </p:cNvPr>
          <p:cNvCxnSpPr/>
          <p:nvPr/>
        </p:nvCxnSpPr>
        <p:spPr>
          <a:xfrm>
            <a:off x="9528050" y="2269449"/>
            <a:ext cx="8429" cy="1407687"/>
          </a:xfrm>
          <a:prstGeom prst="line">
            <a:avLst/>
          </a:prstGeom>
          <a:ln w="3175">
            <a:solidFill>
              <a:srgbClr val="95A5A6"/>
            </a:solidFill>
            <a:prstDash val="dash"/>
          </a:ln>
        </p:spPr>
        <p:style>
          <a:lnRef idx="1">
            <a:schemeClr val="accent1"/>
          </a:lnRef>
          <a:fillRef idx="0">
            <a:schemeClr val="accent1"/>
          </a:fillRef>
          <a:effectRef idx="0">
            <a:schemeClr val="accent1"/>
          </a:effectRef>
          <a:fontRef idx="minor">
            <a:schemeClr val="tx1"/>
          </a:fontRef>
        </p:style>
      </p:cxnSp>
      <p:cxnSp>
        <p:nvCxnSpPr>
          <p:cNvPr id="39" name="直接连接符 22">
            <a:extLst>
              <a:ext uri="{FF2B5EF4-FFF2-40B4-BE49-F238E27FC236}">
                <a16:creationId xmlns:a16="http://schemas.microsoft.com/office/drawing/2014/main" xmlns="" id="{19163A7E-17C8-0045-AB71-AB4848709BF2}"/>
              </a:ext>
            </a:extLst>
          </p:cNvPr>
          <p:cNvCxnSpPr>
            <a:cxnSpLocks/>
          </p:cNvCxnSpPr>
          <p:nvPr/>
        </p:nvCxnSpPr>
        <p:spPr>
          <a:xfrm>
            <a:off x="9536479" y="2269449"/>
            <a:ext cx="257996" cy="0"/>
          </a:xfrm>
          <a:prstGeom prst="line">
            <a:avLst/>
          </a:prstGeom>
          <a:ln>
            <a:solidFill>
              <a:srgbClr val="95A5A6"/>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41" name="直接连接符 18">
            <a:extLst>
              <a:ext uri="{FF2B5EF4-FFF2-40B4-BE49-F238E27FC236}">
                <a16:creationId xmlns:a16="http://schemas.microsoft.com/office/drawing/2014/main" xmlns="" id="{FB6A0463-47FD-DE4E-BF15-CCD5690865A2}"/>
              </a:ext>
            </a:extLst>
          </p:cNvPr>
          <p:cNvCxnSpPr/>
          <p:nvPr/>
        </p:nvCxnSpPr>
        <p:spPr>
          <a:xfrm>
            <a:off x="7920988" y="5624893"/>
            <a:ext cx="689612" cy="0"/>
          </a:xfrm>
          <a:prstGeom prst="line">
            <a:avLst/>
          </a:prstGeom>
          <a:ln>
            <a:solidFill>
              <a:srgbClr val="95A5A6"/>
            </a:solidFill>
            <a:prstDash val="dash"/>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6798940"/>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xmlns="" id="{7D4AFD1C-30BD-0C40-B61D-BF29E2148955}"/>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b="1" dirty="0">
                <a:solidFill>
                  <a:srgbClr val="C00000"/>
                </a:solidFill>
              </a:rPr>
              <a:t>Overall Architecture of Graph4NLP Library</a:t>
            </a:r>
            <a:endParaRPr lang="en-US" b="1" spc="-253" dirty="0">
              <a:solidFill>
                <a:srgbClr val="C00000"/>
              </a:solidFill>
            </a:endParaRPr>
          </a:p>
        </p:txBody>
      </p:sp>
      <p:pic>
        <p:nvPicPr>
          <p:cNvPr id="8" name="Picture 7">
            <a:extLst>
              <a:ext uri="{FF2B5EF4-FFF2-40B4-BE49-F238E27FC236}">
                <a16:creationId xmlns:a16="http://schemas.microsoft.com/office/drawing/2014/main" xmlns="" id="{F0CD76AF-716C-414F-B007-8E4F68B1002B}"/>
              </a:ext>
            </a:extLst>
          </p:cNvPr>
          <p:cNvPicPr>
            <a:picLocks noChangeAspect="1"/>
          </p:cNvPicPr>
          <p:nvPr/>
        </p:nvPicPr>
        <p:blipFill>
          <a:blip r:embed="rId2"/>
          <a:stretch>
            <a:fillRect/>
          </a:stretch>
        </p:blipFill>
        <p:spPr>
          <a:xfrm>
            <a:off x="1523023" y="1447346"/>
            <a:ext cx="8547252" cy="4738949"/>
          </a:xfrm>
          <a:prstGeom prst="rect">
            <a:avLst/>
          </a:prstGeom>
        </p:spPr>
      </p:pic>
      <p:sp>
        <p:nvSpPr>
          <p:cNvPr id="2" name="TextBox 1">
            <a:extLst>
              <a:ext uri="{FF2B5EF4-FFF2-40B4-BE49-F238E27FC236}">
                <a16:creationId xmlns:a16="http://schemas.microsoft.com/office/drawing/2014/main" xmlns="" id="{2FD1F617-A99C-3946-A3D1-8D3FB90F2753}"/>
              </a:ext>
            </a:extLst>
          </p:cNvPr>
          <p:cNvSpPr txBox="1"/>
          <p:nvPr/>
        </p:nvSpPr>
        <p:spPr>
          <a:xfrm>
            <a:off x="0" y="6412675"/>
            <a:ext cx="12192000" cy="338554"/>
          </a:xfrm>
          <a:prstGeom prst="rect">
            <a:avLst/>
          </a:prstGeom>
          <a:noFill/>
        </p:spPr>
        <p:txBody>
          <a:bodyPr wrap="square" rtlCol="0">
            <a:spAutoFit/>
          </a:bodyPr>
          <a:lstStyle/>
          <a:p>
            <a:pPr algn="ctr"/>
            <a:r>
              <a:rPr lang="en-US" sz="1600" dirty="0"/>
              <a:t>DGL: </a:t>
            </a:r>
            <a:r>
              <a:rPr lang="en-US" sz="1600" dirty="0">
                <a:hlinkClick r:id="rId3"/>
              </a:rPr>
              <a:t>https://github.com/dmlc/dgl</a:t>
            </a:r>
            <a:r>
              <a:rPr lang="en-US" sz="1600" dirty="0"/>
              <a:t>, DIG: </a:t>
            </a:r>
            <a:r>
              <a:rPr lang="en-US" sz="1600" dirty="0">
                <a:hlinkClick r:id="rId4"/>
              </a:rPr>
              <a:t>https://github.com/divelab/DIG</a:t>
            </a:r>
            <a:r>
              <a:rPr lang="en-US" sz="1600" dirty="0"/>
              <a:t>, </a:t>
            </a:r>
            <a:r>
              <a:rPr lang="en-US" sz="1600" dirty="0" err="1"/>
              <a:t>Huggingface</a:t>
            </a:r>
            <a:r>
              <a:rPr lang="en-US" sz="1600" dirty="0"/>
              <a:t>: https://</a:t>
            </a:r>
            <a:r>
              <a:rPr lang="en-US" sz="1600" dirty="0" err="1"/>
              <a:t>github.com</a:t>
            </a:r>
            <a:r>
              <a:rPr lang="en-US" sz="1600" dirty="0"/>
              <a:t>/</a:t>
            </a:r>
            <a:r>
              <a:rPr lang="en-US" sz="1600" dirty="0" err="1"/>
              <a:t>huggingface</a:t>
            </a:r>
            <a:r>
              <a:rPr lang="en-US" sz="1600" dirty="0"/>
              <a:t>/transformers  </a:t>
            </a:r>
          </a:p>
        </p:txBody>
      </p:sp>
      <p:sp>
        <p:nvSpPr>
          <p:cNvPr id="3" name="Slide Number Placeholder 2">
            <a:extLst>
              <a:ext uri="{FF2B5EF4-FFF2-40B4-BE49-F238E27FC236}">
                <a16:creationId xmlns:a16="http://schemas.microsoft.com/office/drawing/2014/main" xmlns="" id="{5E904E26-28A3-3340-8CBE-585D4D70A328}"/>
              </a:ext>
            </a:extLst>
          </p:cNvPr>
          <p:cNvSpPr>
            <a:spLocks noGrp="1"/>
          </p:cNvSpPr>
          <p:nvPr>
            <p:ph type="sldNum" sz="quarter" idx="12"/>
          </p:nvPr>
        </p:nvSpPr>
        <p:spPr/>
        <p:txBody>
          <a:bodyPr/>
          <a:lstStyle/>
          <a:p>
            <a:fld id="{4C15419E-54D6-8648-ABFB-BEF58E3E877E}" type="slidenum">
              <a:rPr lang="en-US" smtClean="0"/>
              <a:t>234</a:t>
            </a:fld>
            <a:endParaRPr lang="en-US"/>
          </a:p>
        </p:txBody>
      </p:sp>
    </p:spTree>
    <p:extLst>
      <p:ext uri="{BB962C8B-B14F-4D97-AF65-F5344CB8AC3E}">
        <p14:creationId xmlns:p14="http://schemas.microsoft.com/office/powerpoint/2010/main" val="1689671515"/>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0797FD-9307-9D4D-82DE-36C14AF21D5E}"/>
              </a:ext>
            </a:extLst>
          </p:cNvPr>
          <p:cNvSpPr>
            <a:spLocks noGrp="1"/>
          </p:cNvSpPr>
          <p:nvPr>
            <p:ph type="title"/>
          </p:nvPr>
        </p:nvSpPr>
        <p:spPr/>
        <p:txBody>
          <a:bodyPr/>
          <a:lstStyle/>
          <a:p>
            <a:r>
              <a:rPr lang="en-US" b="1" dirty="0">
                <a:solidFill>
                  <a:srgbClr val="C00000"/>
                </a:solidFill>
              </a:rPr>
              <a:t>Key Features and Future Releases</a:t>
            </a:r>
          </a:p>
        </p:txBody>
      </p:sp>
      <p:pic>
        <p:nvPicPr>
          <p:cNvPr id="8" name="Content Placeholder 7">
            <a:extLst>
              <a:ext uri="{FF2B5EF4-FFF2-40B4-BE49-F238E27FC236}">
                <a16:creationId xmlns:a16="http://schemas.microsoft.com/office/drawing/2014/main" xmlns="" id="{44BF6B49-49BE-D540-9087-AF82D1848765}"/>
              </a:ext>
            </a:extLst>
          </p:cNvPr>
          <p:cNvPicPr>
            <a:picLocks noGrp="1" noChangeAspect="1"/>
          </p:cNvPicPr>
          <p:nvPr>
            <p:ph idx="1"/>
          </p:nvPr>
        </p:nvPicPr>
        <p:blipFill>
          <a:blip r:embed="rId2"/>
          <a:stretch>
            <a:fillRect/>
          </a:stretch>
        </p:blipFill>
        <p:spPr>
          <a:xfrm>
            <a:off x="1104899" y="1454548"/>
            <a:ext cx="4763947" cy="1569813"/>
          </a:xfrm>
        </p:spPr>
      </p:pic>
      <p:sp>
        <p:nvSpPr>
          <p:cNvPr id="4" name="Slide Number Placeholder 3">
            <a:extLst>
              <a:ext uri="{FF2B5EF4-FFF2-40B4-BE49-F238E27FC236}">
                <a16:creationId xmlns:a16="http://schemas.microsoft.com/office/drawing/2014/main" xmlns="" id="{CFA6DD5F-75CD-4D47-8FA1-646615FB135C}"/>
              </a:ext>
            </a:extLst>
          </p:cNvPr>
          <p:cNvSpPr>
            <a:spLocks noGrp="1"/>
          </p:cNvSpPr>
          <p:nvPr>
            <p:ph type="sldNum" sz="quarter" idx="12"/>
          </p:nvPr>
        </p:nvSpPr>
        <p:spPr/>
        <p:txBody>
          <a:bodyPr/>
          <a:lstStyle/>
          <a:p>
            <a:fld id="{4C15419E-54D6-8648-ABFB-BEF58E3E877E}" type="slidenum">
              <a:rPr lang="en-US" smtClean="0"/>
              <a:t>235</a:t>
            </a:fld>
            <a:endParaRPr lang="en-US"/>
          </a:p>
        </p:txBody>
      </p:sp>
      <p:pic>
        <p:nvPicPr>
          <p:cNvPr id="10" name="Picture 9">
            <a:extLst>
              <a:ext uri="{FF2B5EF4-FFF2-40B4-BE49-F238E27FC236}">
                <a16:creationId xmlns:a16="http://schemas.microsoft.com/office/drawing/2014/main" xmlns="" id="{C799F546-4830-9F40-9F1C-4EC753CED8A2}"/>
              </a:ext>
            </a:extLst>
          </p:cNvPr>
          <p:cNvPicPr>
            <a:picLocks noChangeAspect="1"/>
          </p:cNvPicPr>
          <p:nvPr/>
        </p:nvPicPr>
        <p:blipFill>
          <a:blip r:embed="rId3"/>
          <a:stretch>
            <a:fillRect/>
          </a:stretch>
        </p:blipFill>
        <p:spPr>
          <a:xfrm>
            <a:off x="6323155" y="1442244"/>
            <a:ext cx="4915863" cy="1582117"/>
          </a:xfrm>
          <a:prstGeom prst="rect">
            <a:avLst/>
          </a:prstGeom>
        </p:spPr>
      </p:pic>
      <p:pic>
        <p:nvPicPr>
          <p:cNvPr id="12" name="Picture 11">
            <a:extLst>
              <a:ext uri="{FF2B5EF4-FFF2-40B4-BE49-F238E27FC236}">
                <a16:creationId xmlns:a16="http://schemas.microsoft.com/office/drawing/2014/main" xmlns="" id="{FDE6EC61-FB3C-1B40-BC37-241D326DCB49}"/>
              </a:ext>
            </a:extLst>
          </p:cNvPr>
          <p:cNvPicPr>
            <a:picLocks noChangeAspect="1"/>
          </p:cNvPicPr>
          <p:nvPr/>
        </p:nvPicPr>
        <p:blipFill>
          <a:blip r:embed="rId4"/>
          <a:stretch>
            <a:fillRect/>
          </a:stretch>
        </p:blipFill>
        <p:spPr>
          <a:xfrm>
            <a:off x="1104898" y="3312319"/>
            <a:ext cx="4763947" cy="1218178"/>
          </a:xfrm>
          <a:prstGeom prst="rect">
            <a:avLst/>
          </a:prstGeom>
        </p:spPr>
      </p:pic>
      <p:pic>
        <p:nvPicPr>
          <p:cNvPr id="14" name="Picture 13">
            <a:extLst>
              <a:ext uri="{FF2B5EF4-FFF2-40B4-BE49-F238E27FC236}">
                <a16:creationId xmlns:a16="http://schemas.microsoft.com/office/drawing/2014/main" xmlns="" id="{1D4F538C-9670-7346-9BD0-C052A0FFE736}"/>
              </a:ext>
            </a:extLst>
          </p:cNvPr>
          <p:cNvPicPr>
            <a:picLocks noChangeAspect="1"/>
          </p:cNvPicPr>
          <p:nvPr/>
        </p:nvPicPr>
        <p:blipFill>
          <a:blip r:embed="rId5"/>
          <a:stretch>
            <a:fillRect/>
          </a:stretch>
        </p:blipFill>
        <p:spPr>
          <a:xfrm>
            <a:off x="6323155" y="3312319"/>
            <a:ext cx="4915863" cy="1265693"/>
          </a:xfrm>
          <a:prstGeom prst="rect">
            <a:avLst/>
          </a:prstGeom>
        </p:spPr>
      </p:pic>
      <p:sp>
        <p:nvSpPr>
          <p:cNvPr id="15" name="TextBox 14">
            <a:extLst>
              <a:ext uri="{FF2B5EF4-FFF2-40B4-BE49-F238E27FC236}">
                <a16:creationId xmlns:a16="http://schemas.microsoft.com/office/drawing/2014/main" xmlns="" id="{1F2EB440-D4A9-F34B-B20D-D2A22F400C95}"/>
              </a:ext>
            </a:extLst>
          </p:cNvPr>
          <p:cNvSpPr txBox="1"/>
          <p:nvPr/>
        </p:nvSpPr>
        <p:spPr>
          <a:xfrm>
            <a:off x="1006996" y="4645992"/>
            <a:ext cx="10515600" cy="1231106"/>
          </a:xfrm>
          <a:prstGeom prst="rect">
            <a:avLst/>
          </a:prstGeom>
          <a:noFill/>
        </p:spPr>
        <p:txBody>
          <a:bodyPr wrap="square" rtlCol="0">
            <a:spAutoFit/>
          </a:bodyPr>
          <a:lstStyle/>
          <a:p>
            <a:r>
              <a:rPr lang="en-US" sz="2400" b="1" dirty="0">
                <a:solidFill>
                  <a:srgbClr val="C00000"/>
                </a:solidFill>
              </a:rPr>
              <a:t>Future Releases</a:t>
            </a:r>
          </a:p>
          <a:p>
            <a:endParaRPr lang="en-US" sz="1000" b="1" dirty="0">
              <a:solidFill>
                <a:srgbClr val="C00000"/>
              </a:solidFill>
            </a:endParaRPr>
          </a:p>
          <a:p>
            <a:pPr marL="285750" indent="-285750">
              <a:buFont typeface="Arial" panose="020B0604020202020204" pitchFamily="34" charset="0"/>
              <a:buChar char="•"/>
            </a:pPr>
            <a:r>
              <a:rPr lang="en-US" sz="2000" b="1" dirty="0">
                <a:solidFill>
                  <a:srgbClr val="C00000"/>
                </a:solidFill>
              </a:rPr>
              <a:t>V0.6 new features</a:t>
            </a:r>
            <a:r>
              <a:rPr lang="en-US" sz="2000" b="1" dirty="0"/>
              <a:t>: new configuration system, relational GNN support, etc.</a:t>
            </a:r>
          </a:p>
          <a:p>
            <a:pPr marL="285750" indent="-285750">
              <a:buFont typeface="Arial" panose="020B0604020202020204" pitchFamily="34" charset="0"/>
              <a:buChar char="•"/>
            </a:pPr>
            <a:r>
              <a:rPr lang="en-US" sz="2000" b="1" dirty="0">
                <a:solidFill>
                  <a:srgbClr val="C00000"/>
                </a:solidFill>
              </a:rPr>
              <a:t>Future </a:t>
            </a:r>
            <a:r>
              <a:rPr lang="en-US" sz="2000" b="1" dirty="0" err="1">
                <a:solidFill>
                  <a:srgbClr val="C00000"/>
                </a:solidFill>
              </a:rPr>
              <a:t>todo</a:t>
            </a:r>
            <a:r>
              <a:rPr lang="en-US" sz="2000" b="1" dirty="0"/>
              <a:t>: Native multi-GPU support, better support for customized graph construction, etc.</a:t>
            </a:r>
            <a:endParaRPr lang="en-US" sz="2000" dirty="0"/>
          </a:p>
        </p:txBody>
      </p:sp>
    </p:spTree>
    <p:extLst>
      <p:ext uri="{BB962C8B-B14F-4D97-AF65-F5344CB8AC3E}">
        <p14:creationId xmlns:p14="http://schemas.microsoft.com/office/powerpoint/2010/main" val="1785846747"/>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9">
            <a:extLst>
              <a:ext uri="{FF2B5EF4-FFF2-40B4-BE49-F238E27FC236}">
                <a16:creationId xmlns:a16="http://schemas.microsoft.com/office/drawing/2014/main" xmlns="" id="{15A6926A-151A-A04C-9A25-DB75CCBC491C}"/>
              </a:ext>
            </a:extLst>
          </p:cNvPr>
          <p:cNvSpPr/>
          <p:nvPr/>
        </p:nvSpPr>
        <p:spPr>
          <a:xfrm>
            <a:off x="270456" y="3330966"/>
            <a:ext cx="2743200" cy="8081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400" dirty="0"/>
              <a:t>Graph Construction</a:t>
            </a:r>
            <a:endParaRPr kumimoji="1" lang="zh-CN" altLang="en-US" sz="2400" dirty="0"/>
          </a:p>
        </p:txBody>
      </p:sp>
      <p:grpSp>
        <p:nvGrpSpPr>
          <p:cNvPr id="12" name="组合 11">
            <a:extLst>
              <a:ext uri="{FF2B5EF4-FFF2-40B4-BE49-F238E27FC236}">
                <a16:creationId xmlns:a16="http://schemas.microsoft.com/office/drawing/2014/main" xmlns="" id="{F3DAA120-DFFF-3742-B551-04CC4D6406EE}"/>
              </a:ext>
            </a:extLst>
          </p:cNvPr>
          <p:cNvGrpSpPr/>
          <p:nvPr/>
        </p:nvGrpSpPr>
        <p:grpSpPr>
          <a:xfrm>
            <a:off x="270456" y="1824722"/>
            <a:ext cx="2481329" cy="914400"/>
            <a:chOff x="532327" y="2053627"/>
            <a:chExt cx="2481329" cy="914400"/>
          </a:xfrm>
        </p:grpSpPr>
        <p:pic>
          <p:nvPicPr>
            <p:cNvPr id="7" name="图形 6" descr="文档">
              <a:extLst>
                <a:ext uri="{FF2B5EF4-FFF2-40B4-BE49-F238E27FC236}">
                  <a16:creationId xmlns:a16="http://schemas.microsoft.com/office/drawing/2014/main" xmlns="" id="{2E5BCDAF-6F70-694F-B553-3FCE46D643C1}"/>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32327" y="2053627"/>
              <a:ext cx="914400" cy="914400"/>
            </a:xfrm>
            <a:prstGeom prst="rect">
              <a:avLst/>
            </a:prstGeom>
          </p:spPr>
        </p:pic>
        <p:sp>
          <p:nvSpPr>
            <p:cNvPr id="11" name="文本框 10">
              <a:extLst>
                <a:ext uri="{FF2B5EF4-FFF2-40B4-BE49-F238E27FC236}">
                  <a16:creationId xmlns:a16="http://schemas.microsoft.com/office/drawing/2014/main" xmlns="" id="{F02BEFDF-1E81-3640-8902-826BADBFD15E}"/>
                </a:ext>
              </a:extLst>
            </p:cNvPr>
            <p:cNvSpPr txBox="1"/>
            <p:nvPr/>
          </p:nvSpPr>
          <p:spPr>
            <a:xfrm>
              <a:off x="1446727" y="2356834"/>
              <a:ext cx="1566929" cy="461665"/>
            </a:xfrm>
            <a:prstGeom prst="rect">
              <a:avLst/>
            </a:prstGeom>
            <a:noFill/>
          </p:spPr>
          <p:txBody>
            <a:bodyPr wrap="square" rtlCol="0">
              <a:spAutoFit/>
            </a:bodyPr>
            <a:lstStyle/>
            <a:p>
              <a:r>
                <a:rPr kumimoji="1" lang="en-US" altLang="zh-CN" sz="2400" dirty="0"/>
                <a:t>Raw Data</a:t>
              </a:r>
              <a:endParaRPr kumimoji="1" lang="zh-CN" altLang="en-US" sz="2400" dirty="0"/>
            </a:p>
          </p:txBody>
        </p:sp>
      </p:grpSp>
      <p:sp>
        <p:nvSpPr>
          <p:cNvPr id="16" name="圆角矩形 15">
            <a:extLst>
              <a:ext uri="{FF2B5EF4-FFF2-40B4-BE49-F238E27FC236}">
                <a16:creationId xmlns:a16="http://schemas.microsoft.com/office/drawing/2014/main" xmlns="" id="{0845B31F-86EA-3D4D-A4A9-9A1D08281115}"/>
              </a:ext>
            </a:extLst>
          </p:cNvPr>
          <p:cNvSpPr/>
          <p:nvPr/>
        </p:nvSpPr>
        <p:spPr>
          <a:xfrm>
            <a:off x="5106472" y="5345213"/>
            <a:ext cx="2360589" cy="8081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400" dirty="0"/>
              <a:t>GNN Embedding Methods</a:t>
            </a:r>
            <a:endParaRPr kumimoji="1" lang="zh-CN" altLang="en-US" sz="2400" dirty="0"/>
          </a:p>
        </p:txBody>
      </p:sp>
      <p:cxnSp>
        <p:nvCxnSpPr>
          <p:cNvPr id="19" name="直线箭头连接符 18">
            <a:extLst>
              <a:ext uri="{FF2B5EF4-FFF2-40B4-BE49-F238E27FC236}">
                <a16:creationId xmlns:a16="http://schemas.microsoft.com/office/drawing/2014/main" xmlns="" id="{3DAC88CC-016D-3740-8130-13D26DEC7A36}"/>
              </a:ext>
            </a:extLst>
          </p:cNvPr>
          <p:cNvCxnSpPr>
            <a:cxnSpLocks/>
            <a:endCxn id="10" idx="0"/>
          </p:cNvCxnSpPr>
          <p:nvPr/>
        </p:nvCxnSpPr>
        <p:spPr>
          <a:xfrm>
            <a:off x="1642056" y="2739122"/>
            <a:ext cx="0" cy="5918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直线箭头连接符 21">
            <a:extLst>
              <a:ext uri="{FF2B5EF4-FFF2-40B4-BE49-F238E27FC236}">
                <a16:creationId xmlns:a16="http://schemas.microsoft.com/office/drawing/2014/main" xmlns="" id="{FDC08B64-BE1F-B842-824A-A4931732FD18}"/>
              </a:ext>
            </a:extLst>
          </p:cNvPr>
          <p:cNvCxnSpPr>
            <a:cxnSpLocks/>
            <a:stCxn id="10" idx="2"/>
            <a:endCxn id="34" idx="0"/>
          </p:cNvCxnSpPr>
          <p:nvPr/>
        </p:nvCxnSpPr>
        <p:spPr>
          <a:xfrm flipH="1">
            <a:off x="874688" y="4139115"/>
            <a:ext cx="767368" cy="12060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直线箭头连接符 29">
            <a:extLst>
              <a:ext uri="{FF2B5EF4-FFF2-40B4-BE49-F238E27FC236}">
                <a16:creationId xmlns:a16="http://schemas.microsoft.com/office/drawing/2014/main" xmlns="" id="{795F8052-3E82-364D-8876-A957B1D5AFAC}"/>
              </a:ext>
            </a:extLst>
          </p:cNvPr>
          <p:cNvCxnSpPr>
            <a:cxnSpLocks/>
            <a:stCxn id="16" idx="0"/>
            <a:endCxn id="40" idx="2"/>
          </p:cNvCxnSpPr>
          <p:nvPr/>
        </p:nvCxnSpPr>
        <p:spPr>
          <a:xfrm flipH="1" flipV="1">
            <a:off x="3666185" y="2753526"/>
            <a:ext cx="2620582" cy="25916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3" name="组合 2">
            <a:extLst>
              <a:ext uri="{FF2B5EF4-FFF2-40B4-BE49-F238E27FC236}">
                <a16:creationId xmlns:a16="http://schemas.microsoft.com/office/drawing/2014/main" xmlns="" id="{3D978D4E-121D-574A-9E4C-909208F63F20}"/>
              </a:ext>
            </a:extLst>
          </p:cNvPr>
          <p:cNvGrpSpPr/>
          <p:nvPr/>
        </p:nvGrpSpPr>
        <p:grpSpPr>
          <a:xfrm>
            <a:off x="417488" y="5345213"/>
            <a:ext cx="3664041" cy="914400"/>
            <a:chOff x="5724658" y="5154428"/>
            <a:chExt cx="3664041" cy="914400"/>
          </a:xfrm>
        </p:grpSpPr>
        <p:sp>
          <p:nvSpPr>
            <p:cNvPr id="17" name="文本框 16">
              <a:extLst>
                <a:ext uri="{FF2B5EF4-FFF2-40B4-BE49-F238E27FC236}">
                  <a16:creationId xmlns:a16="http://schemas.microsoft.com/office/drawing/2014/main" xmlns="" id="{5AF9D4C8-E207-7F4D-A132-E291A5323C7B}"/>
                </a:ext>
              </a:extLst>
            </p:cNvPr>
            <p:cNvSpPr txBox="1"/>
            <p:nvPr/>
          </p:nvSpPr>
          <p:spPr>
            <a:xfrm>
              <a:off x="6604715" y="5235338"/>
              <a:ext cx="2783984" cy="646331"/>
            </a:xfrm>
            <a:prstGeom prst="rect">
              <a:avLst/>
            </a:prstGeom>
            <a:noFill/>
          </p:spPr>
          <p:txBody>
            <a:bodyPr wrap="square" rtlCol="0">
              <a:spAutoFit/>
            </a:bodyPr>
            <a:lstStyle/>
            <a:p>
              <a:r>
                <a:rPr kumimoji="1" lang="en-US" altLang="zh-CN" dirty="0"/>
                <a:t>Featured Structured Data (Graph4NLP.GraphData)</a:t>
              </a:r>
              <a:endParaRPr kumimoji="1" lang="zh-CN" altLang="en-US" dirty="0"/>
            </a:p>
          </p:txBody>
        </p:sp>
        <p:pic>
          <p:nvPicPr>
            <p:cNvPr id="34" name="图形 33" descr="用户网络">
              <a:extLst>
                <a:ext uri="{FF2B5EF4-FFF2-40B4-BE49-F238E27FC236}">
                  <a16:creationId xmlns:a16="http://schemas.microsoft.com/office/drawing/2014/main" xmlns="" id="{70896E1C-478C-5740-B2E2-6BCED67405CC}"/>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5724658" y="5154428"/>
              <a:ext cx="914400" cy="914400"/>
            </a:xfrm>
            <a:prstGeom prst="rect">
              <a:avLst/>
            </a:prstGeom>
          </p:spPr>
        </p:pic>
      </p:grpSp>
      <p:grpSp>
        <p:nvGrpSpPr>
          <p:cNvPr id="42" name="组合 41">
            <a:extLst>
              <a:ext uri="{FF2B5EF4-FFF2-40B4-BE49-F238E27FC236}">
                <a16:creationId xmlns:a16="http://schemas.microsoft.com/office/drawing/2014/main" xmlns="" id="{84B31FE7-7C2C-9742-A8AE-6D1254ECD4F8}"/>
              </a:ext>
            </a:extLst>
          </p:cNvPr>
          <p:cNvGrpSpPr/>
          <p:nvPr/>
        </p:nvGrpSpPr>
        <p:grpSpPr>
          <a:xfrm>
            <a:off x="3208985" y="1839126"/>
            <a:ext cx="3698384" cy="914400"/>
            <a:chOff x="5638799" y="1809477"/>
            <a:chExt cx="3698384" cy="914400"/>
          </a:xfrm>
        </p:grpSpPr>
        <p:pic>
          <p:nvPicPr>
            <p:cNvPr id="40" name="图形 39" descr="社交网络">
              <a:extLst>
                <a:ext uri="{FF2B5EF4-FFF2-40B4-BE49-F238E27FC236}">
                  <a16:creationId xmlns:a16="http://schemas.microsoft.com/office/drawing/2014/main" xmlns="" id="{9B198427-43F5-5F40-B4AB-53C46548A2E5}"/>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5638799" y="1809477"/>
              <a:ext cx="914400" cy="914400"/>
            </a:xfrm>
            <a:prstGeom prst="rect">
              <a:avLst/>
            </a:prstGeom>
          </p:spPr>
        </p:pic>
        <p:sp>
          <p:nvSpPr>
            <p:cNvPr id="41" name="文本框 40">
              <a:extLst>
                <a:ext uri="{FF2B5EF4-FFF2-40B4-BE49-F238E27FC236}">
                  <a16:creationId xmlns:a16="http://schemas.microsoft.com/office/drawing/2014/main" xmlns="" id="{DD9D7DF5-E3ED-9944-81FF-D0B954F9C424}"/>
                </a:ext>
              </a:extLst>
            </p:cNvPr>
            <p:cNvSpPr txBox="1"/>
            <p:nvPr/>
          </p:nvSpPr>
          <p:spPr>
            <a:xfrm>
              <a:off x="6553199" y="1958756"/>
              <a:ext cx="2783984" cy="646331"/>
            </a:xfrm>
            <a:prstGeom prst="rect">
              <a:avLst/>
            </a:prstGeom>
            <a:noFill/>
          </p:spPr>
          <p:txBody>
            <a:bodyPr wrap="square" rtlCol="0">
              <a:spAutoFit/>
            </a:bodyPr>
            <a:lstStyle/>
            <a:p>
              <a:r>
                <a:rPr kumimoji="1" lang="en-US" altLang="zh-CN" dirty="0"/>
                <a:t>Encoded Structured Data (Graph4NLP.GraphData)</a:t>
              </a:r>
              <a:endParaRPr kumimoji="1" lang="zh-CN" altLang="en-US" dirty="0"/>
            </a:p>
          </p:txBody>
        </p:sp>
      </p:grpSp>
      <p:sp>
        <p:nvSpPr>
          <p:cNvPr id="46" name="圆角矩形 45">
            <a:extLst>
              <a:ext uri="{FF2B5EF4-FFF2-40B4-BE49-F238E27FC236}">
                <a16:creationId xmlns:a16="http://schemas.microsoft.com/office/drawing/2014/main" xmlns="" id="{01EB1B68-877C-B542-B405-7CF234446DAA}"/>
              </a:ext>
            </a:extLst>
          </p:cNvPr>
          <p:cNvSpPr/>
          <p:nvPr/>
        </p:nvSpPr>
        <p:spPr>
          <a:xfrm>
            <a:off x="7185872" y="1839126"/>
            <a:ext cx="1687134"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400" dirty="0"/>
              <a:t>Prediction</a:t>
            </a:r>
            <a:endParaRPr kumimoji="1" lang="zh-CN" altLang="en-US" sz="2400" dirty="0"/>
          </a:p>
        </p:txBody>
      </p:sp>
      <p:cxnSp>
        <p:nvCxnSpPr>
          <p:cNvPr id="48" name="直线箭头连接符 47">
            <a:extLst>
              <a:ext uri="{FF2B5EF4-FFF2-40B4-BE49-F238E27FC236}">
                <a16:creationId xmlns:a16="http://schemas.microsoft.com/office/drawing/2014/main" xmlns="" id="{DD07E300-0BDC-0B48-AE30-94E7EC13568B}"/>
              </a:ext>
            </a:extLst>
          </p:cNvPr>
          <p:cNvCxnSpPr>
            <a:cxnSpLocks/>
            <a:endCxn id="46" idx="1"/>
          </p:cNvCxnSpPr>
          <p:nvPr/>
        </p:nvCxnSpPr>
        <p:spPr>
          <a:xfrm flipV="1">
            <a:off x="6531429" y="2296326"/>
            <a:ext cx="654443" cy="152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直线箭头连接符 50">
            <a:extLst>
              <a:ext uri="{FF2B5EF4-FFF2-40B4-BE49-F238E27FC236}">
                <a16:creationId xmlns:a16="http://schemas.microsoft.com/office/drawing/2014/main" xmlns="" id="{3E4507D1-2B17-CD4B-BC1A-336F9C11692B}"/>
              </a:ext>
            </a:extLst>
          </p:cNvPr>
          <p:cNvCxnSpPr>
            <a:cxnSpLocks/>
            <a:stCxn id="46" idx="3"/>
          </p:cNvCxnSpPr>
          <p:nvPr/>
        </p:nvCxnSpPr>
        <p:spPr>
          <a:xfrm>
            <a:off x="8873006" y="2296326"/>
            <a:ext cx="1133340" cy="152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2" name="文本框 51">
            <a:extLst>
              <a:ext uri="{FF2B5EF4-FFF2-40B4-BE49-F238E27FC236}">
                <a16:creationId xmlns:a16="http://schemas.microsoft.com/office/drawing/2014/main" xmlns="" id="{329D285B-7AF3-6041-BFBB-E84C18D066FB}"/>
              </a:ext>
            </a:extLst>
          </p:cNvPr>
          <p:cNvSpPr txBox="1"/>
          <p:nvPr/>
        </p:nvSpPr>
        <p:spPr>
          <a:xfrm>
            <a:off x="10028349" y="2097256"/>
            <a:ext cx="1133341" cy="461665"/>
          </a:xfrm>
          <a:prstGeom prst="rect">
            <a:avLst/>
          </a:prstGeom>
          <a:noFill/>
        </p:spPr>
        <p:txBody>
          <a:bodyPr wrap="square" rtlCol="0">
            <a:spAutoFit/>
          </a:bodyPr>
          <a:lstStyle/>
          <a:p>
            <a:r>
              <a:rPr kumimoji="1" lang="en-US" altLang="zh-CN" sz="2400" dirty="0"/>
              <a:t>Results</a:t>
            </a:r>
            <a:endParaRPr kumimoji="1" lang="zh-CN" altLang="en-US" sz="2400" dirty="0"/>
          </a:p>
        </p:txBody>
      </p:sp>
      <p:sp>
        <p:nvSpPr>
          <p:cNvPr id="53" name="圆角矩形 52">
            <a:extLst>
              <a:ext uri="{FF2B5EF4-FFF2-40B4-BE49-F238E27FC236}">
                <a16:creationId xmlns:a16="http://schemas.microsoft.com/office/drawing/2014/main" xmlns="" id="{056FA80F-3758-BC4F-A79C-B20969195377}"/>
              </a:ext>
            </a:extLst>
          </p:cNvPr>
          <p:cNvSpPr/>
          <p:nvPr/>
        </p:nvSpPr>
        <p:spPr>
          <a:xfrm>
            <a:off x="9100806" y="3815132"/>
            <a:ext cx="1528293" cy="5088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400" dirty="0"/>
              <a:t>Evaluation</a:t>
            </a:r>
            <a:endParaRPr kumimoji="1" lang="zh-CN" altLang="en-US" sz="2400" dirty="0"/>
          </a:p>
        </p:txBody>
      </p:sp>
      <p:sp>
        <p:nvSpPr>
          <p:cNvPr id="54" name="圆角矩形 53">
            <a:extLst>
              <a:ext uri="{FF2B5EF4-FFF2-40B4-BE49-F238E27FC236}">
                <a16:creationId xmlns:a16="http://schemas.microsoft.com/office/drawing/2014/main" xmlns="" id="{0BD045E1-85D2-BF4D-A50F-94B0CE754FB3}"/>
              </a:ext>
            </a:extLst>
          </p:cNvPr>
          <p:cNvSpPr/>
          <p:nvPr/>
        </p:nvSpPr>
        <p:spPr>
          <a:xfrm>
            <a:off x="10692150" y="3802998"/>
            <a:ext cx="1280373" cy="5088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400" dirty="0"/>
              <a:t>Loss</a:t>
            </a:r>
            <a:endParaRPr kumimoji="1" lang="zh-CN" altLang="en-US" sz="2400" dirty="0"/>
          </a:p>
        </p:txBody>
      </p:sp>
      <p:cxnSp>
        <p:nvCxnSpPr>
          <p:cNvPr id="56" name="直线箭头连接符 55">
            <a:extLst>
              <a:ext uri="{FF2B5EF4-FFF2-40B4-BE49-F238E27FC236}">
                <a16:creationId xmlns:a16="http://schemas.microsoft.com/office/drawing/2014/main" xmlns="" id="{1EB263AE-EE82-7F4D-A3EB-EE8A4D68648F}"/>
              </a:ext>
            </a:extLst>
          </p:cNvPr>
          <p:cNvCxnSpPr>
            <a:cxnSpLocks/>
            <a:stCxn id="52" idx="2"/>
            <a:endCxn id="53" idx="0"/>
          </p:cNvCxnSpPr>
          <p:nvPr/>
        </p:nvCxnSpPr>
        <p:spPr>
          <a:xfrm flipH="1">
            <a:off x="9864953" y="2558921"/>
            <a:ext cx="730067" cy="12562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直线箭头连接符 57">
            <a:extLst>
              <a:ext uri="{FF2B5EF4-FFF2-40B4-BE49-F238E27FC236}">
                <a16:creationId xmlns:a16="http://schemas.microsoft.com/office/drawing/2014/main" xmlns="" id="{A4FA343C-4E10-4840-A044-942B83BE485A}"/>
              </a:ext>
            </a:extLst>
          </p:cNvPr>
          <p:cNvCxnSpPr>
            <a:cxnSpLocks/>
            <a:stCxn id="52" idx="2"/>
            <a:endCxn id="54" idx="0"/>
          </p:cNvCxnSpPr>
          <p:nvPr/>
        </p:nvCxnSpPr>
        <p:spPr>
          <a:xfrm>
            <a:off x="10595020" y="2558921"/>
            <a:ext cx="737317" cy="12440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1" name="矩形 60">
            <a:extLst>
              <a:ext uri="{FF2B5EF4-FFF2-40B4-BE49-F238E27FC236}">
                <a16:creationId xmlns:a16="http://schemas.microsoft.com/office/drawing/2014/main" xmlns="" id="{2CEE54F7-F28F-1640-86BC-6AD67DC07531}"/>
              </a:ext>
            </a:extLst>
          </p:cNvPr>
          <p:cNvSpPr/>
          <p:nvPr/>
        </p:nvSpPr>
        <p:spPr>
          <a:xfrm>
            <a:off x="167426" y="1571223"/>
            <a:ext cx="8822028" cy="4765183"/>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2" name="文本框 61">
            <a:extLst>
              <a:ext uri="{FF2B5EF4-FFF2-40B4-BE49-F238E27FC236}">
                <a16:creationId xmlns:a16="http://schemas.microsoft.com/office/drawing/2014/main" xmlns="" id="{280E97A9-986C-4348-8609-A61F3C717222}"/>
              </a:ext>
            </a:extLst>
          </p:cNvPr>
          <p:cNvSpPr txBox="1"/>
          <p:nvPr/>
        </p:nvSpPr>
        <p:spPr>
          <a:xfrm>
            <a:off x="7467061" y="5968696"/>
            <a:ext cx="1696795" cy="400110"/>
          </a:xfrm>
          <a:prstGeom prst="rect">
            <a:avLst/>
          </a:prstGeom>
          <a:noFill/>
        </p:spPr>
        <p:txBody>
          <a:bodyPr wrap="square" rtlCol="0">
            <a:spAutoFit/>
          </a:bodyPr>
          <a:lstStyle/>
          <a:p>
            <a:r>
              <a:rPr kumimoji="1" lang="en-US" altLang="zh-CN" sz="2000" dirty="0">
                <a:solidFill>
                  <a:srgbClr val="FF0000"/>
                </a:solidFill>
              </a:rPr>
              <a:t>User Model</a:t>
            </a:r>
            <a:endParaRPr kumimoji="1" lang="zh-CN" altLang="en-US" sz="2000" dirty="0">
              <a:solidFill>
                <a:srgbClr val="FF0000"/>
              </a:solidFill>
            </a:endParaRPr>
          </a:p>
        </p:txBody>
      </p:sp>
      <p:cxnSp>
        <p:nvCxnSpPr>
          <p:cNvPr id="18" name="直线箭头连接符 17">
            <a:extLst>
              <a:ext uri="{FF2B5EF4-FFF2-40B4-BE49-F238E27FC236}">
                <a16:creationId xmlns:a16="http://schemas.microsoft.com/office/drawing/2014/main" xmlns="" id="{82410EC3-BE8E-9D47-A942-C78EB3F1AD3D}"/>
              </a:ext>
            </a:extLst>
          </p:cNvPr>
          <p:cNvCxnSpPr>
            <a:cxnSpLocks/>
          </p:cNvCxnSpPr>
          <p:nvPr/>
        </p:nvCxnSpPr>
        <p:spPr>
          <a:xfrm flipV="1">
            <a:off x="3907126" y="5749287"/>
            <a:ext cx="1024943"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Title 1">
            <a:extLst>
              <a:ext uri="{FF2B5EF4-FFF2-40B4-BE49-F238E27FC236}">
                <a16:creationId xmlns:a16="http://schemas.microsoft.com/office/drawing/2014/main" xmlns="" id="{C3C4AC06-9EFD-334C-AA25-0FD090B28D5D}"/>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b="1" dirty="0">
                <a:solidFill>
                  <a:srgbClr val="C00000"/>
                </a:solidFill>
              </a:rPr>
              <a:t>Data Flow of Graph4NLP</a:t>
            </a:r>
            <a:endParaRPr lang="en-US" b="1" spc="-253" dirty="0">
              <a:solidFill>
                <a:srgbClr val="C00000"/>
              </a:solidFill>
            </a:endParaRPr>
          </a:p>
        </p:txBody>
      </p:sp>
      <p:sp>
        <p:nvSpPr>
          <p:cNvPr id="2" name="Slide Number Placeholder 1">
            <a:extLst>
              <a:ext uri="{FF2B5EF4-FFF2-40B4-BE49-F238E27FC236}">
                <a16:creationId xmlns:a16="http://schemas.microsoft.com/office/drawing/2014/main" xmlns="" id="{804D768E-5645-CF4F-B7E9-F265E54F5164}"/>
              </a:ext>
            </a:extLst>
          </p:cNvPr>
          <p:cNvSpPr>
            <a:spLocks noGrp="1"/>
          </p:cNvSpPr>
          <p:nvPr>
            <p:ph type="sldNum" sz="quarter" idx="12"/>
          </p:nvPr>
        </p:nvSpPr>
        <p:spPr/>
        <p:txBody>
          <a:bodyPr/>
          <a:lstStyle/>
          <a:p>
            <a:fld id="{4C15419E-54D6-8648-ABFB-BEF58E3E877E}" type="slidenum">
              <a:rPr lang="en-US" smtClean="0"/>
              <a:t>236</a:t>
            </a:fld>
            <a:endParaRPr lang="en-US"/>
          </a:p>
        </p:txBody>
      </p:sp>
    </p:spTree>
    <p:extLst>
      <p:ext uri="{BB962C8B-B14F-4D97-AF65-F5344CB8AC3E}">
        <p14:creationId xmlns:p14="http://schemas.microsoft.com/office/powerpoint/2010/main" val="1541376644"/>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xmlns="" id="{7D4AFD1C-30BD-0C40-B61D-BF29E2148955}"/>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b="1" dirty="0">
                <a:solidFill>
                  <a:srgbClr val="C00000"/>
                </a:solidFill>
              </a:rPr>
              <a:t>Computing Flow of Graph4NLP</a:t>
            </a:r>
            <a:endParaRPr lang="en-US" b="1" spc="-253" dirty="0">
              <a:solidFill>
                <a:srgbClr val="C00000"/>
              </a:solidFill>
            </a:endParaRPr>
          </a:p>
        </p:txBody>
      </p:sp>
      <p:sp>
        <p:nvSpPr>
          <p:cNvPr id="2" name="Slide Number Placeholder 1">
            <a:extLst>
              <a:ext uri="{FF2B5EF4-FFF2-40B4-BE49-F238E27FC236}">
                <a16:creationId xmlns:a16="http://schemas.microsoft.com/office/drawing/2014/main" xmlns="" id="{78915DA4-7783-FB4E-A5F9-09CE47827972}"/>
              </a:ext>
            </a:extLst>
          </p:cNvPr>
          <p:cNvSpPr>
            <a:spLocks noGrp="1"/>
          </p:cNvSpPr>
          <p:nvPr>
            <p:ph type="sldNum" sz="quarter" idx="12"/>
          </p:nvPr>
        </p:nvSpPr>
        <p:spPr/>
        <p:txBody>
          <a:bodyPr/>
          <a:lstStyle/>
          <a:p>
            <a:fld id="{4C15419E-54D6-8648-ABFB-BEF58E3E877E}" type="slidenum">
              <a:rPr lang="en-US" smtClean="0"/>
              <a:t>237</a:t>
            </a:fld>
            <a:endParaRPr lang="en-US"/>
          </a:p>
        </p:txBody>
      </p:sp>
      <p:pic>
        <p:nvPicPr>
          <p:cNvPr id="5" name="Picture 4" descr="Diagram&#10;&#10;Description automatically generated">
            <a:extLst>
              <a:ext uri="{FF2B5EF4-FFF2-40B4-BE49-F238E27FC236}">
                <a16:creationId xmlns:a16="http://schemas.microsoft.com/office/drawing/2014/main" xmlns="" id="{0252E96F-779F-254A-BFC4-AF2783B9B772}"/>
              </a:ext>
            </a:extLst>
          </p:cNvPr>
          <p:cNvPicPr>
            <a:picLocks noChangeAspect="1"/>
          </p:cNvPicPr>
          <p:nvPr/>
        </p:nvPicPr>
        <p:blipFill>
          <a:blip r:embed="rId2"/>
          <a:stretch>
            <a:fillRect/>
          </a:stretch>
        </p:blipFill>
        <p:spPr>
          <a:xfrm>
            <a:off x="351183" y="2445026"/>
            <a:ext cx="11668803" cy="2081137"/>
          </a:xfrm>
          <a:prstGeom prst="rect">
            <a:avLst/>
          </a:prstGeom>
        </p:spPr>
      </p:pic>
    </p:spTree>
    <p:extLst>
      <p:ext uri="{BB962C8B-B14F-4D97-AF65-F5344CB8AC3E}">
        <p14:creationId xmlns:p14="http://schemas.microsoft.com/office/powerpoint/2010/main" val="3409772638"/>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xmlns="" id="{7D4AFD1C-30BD-0C40-B61D-BF29E2148955}"/>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b="1" dirty="0">
                <a:solidFill>
                  <a:srgbClr val="C00000"/>
                </a:solidFill>
              </a:rPr>
              <a:t>Performance of Built-in NLP Tasks</a:t>
            </a:r>
            <a:endParaRPr lang="en-US" b="1" spc="-253" dirty="0">
              <a:solidFill>
                <a:srgbClr val="C00000"/>
              </a:solidFill>
            </a:endParaRPr>
          </a:p>
        </p:txBody>
      </p:sp>
      <p:pic>
        <p:nvPicPr>
          <p:cNvPr id="4" name="Picture 3">
            <a:extLst>
              <a:ext uri="{FF2B5EF4-FFF2-40B4-BE49-F238E27FC236}">
                <a16:creationId xmlns:a16="http://schemas.microsoft.com/office/drawing/2014/main" xmlns="" id="{F934596F-99EA-D840-A646-16B2A21C2D2C}"/>
              </a:ext>
            </a:extLst>
          </p:cNvPr>
          <p:cNvPicPr>
            <a:picLocks noChangeAspect="1"/>
          </p:cNvPicPr>
          <p:nvPr/>
        </p:nvPicPr>
        <p:blipFill>
          <a:blip r:embed="rId2"/>
          <a:stretch>
            <a:fillRect/>
          </a:stretch>
        </p:blipFill>
        <p:spPr>
          <a:xfrm>
            <a:off x="645746" y="1829278"/>
            <a:ext cx="10900508" cy="4397630"/>
          </a:xfrm>
          <a:prstGeom prst="rect">
            <a:avLst/>
          </a:prstGeom>
        </p:spPr>
      </p:pic>
      <p:sp>
        <p:nvSpPr>
          <p:cNvPr id="2" name="Slide Number Placeholder 1">
            <a:extLst>
              <a:ext uri="{FF2B5EF4-FFF2-40B4-BE49-F238E27FC236}">
                <a16:creationId xmlns:a16="http://schemas.microsoft.com/office/drawing/2014/main" xmlns="" id="{7716D78B-70C9-F04F-AA83-8670780DD229}"/>
              </a:ext>
            </a:extLst>
          </p:cNvPr>
          <p:cNvSpPr>
            <a:spLocks noGrp="1"/>
          </p:cNvSpPr>
          <p:nvPr>
            <p:ph type="sldNum" sz="quarter" idx="12"/>
          </p:nvPr>
        </p:nvSpPr>
        <p:spPr/>
        <p:txBody>
          <a:bodyPr/>
          <a:lstStyle/>
          <a:p>
            <a:fld id="{4C15419E-54D6-8648-ABFB-BEF58E3E877E}" type="slidenum">
              <a:rPr lang="en-US" smtClean="0"/>
              <a:t>238</a:t>
            </a:fld>
            <a:endParaRPr lang="en-US"/>
          </a:p>
        </p:txBody>
      </p:sp>
    </p:spTree>
    <p:extLst>
      <p:ext uri="{BB962C8B-B14F-4D97-AF65-F5344CB8AC3E}">
        <p14:creationId xmlns:p14="http://schemas.microsoft.com/office/powerpoint/2010/main" val="3352387940"/>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CFFBEE-2579-DF42-B4D6-A3591FFE2B3F}"/>
              </a:ext>
            </a:extLst>
          </p:cNvPr>
          <p:cNvSpPr>
            <a:spLocks noGrp="1"/>
          </p:cNvSpPr>
          <p:nvPr>
            <p:ph type="title"/>
          </p:nvPr>
        </p:nvSpPr>
        <p:spPr/>
        <p:txBody>
          <a:bodyPr>
            <a:normAutofit/>
          </a:bodyPr>
          <a:lstStyle/>
          <a:p>
            <a:r>
              <a:rPr lang="en-US" altLang="zh-CN" b="1" dirty="0">
                <a:solidFill>
                  <a:srgbClr val="C00000"/>
                </a:solidFill>
              </a:rPr>
              <a:t>Dive Into Graph4NLP Library</a:t>
            </a:r>
            <a:endParaRPr lang="zh-CN" altLang="en-US" b="1" dirty="0">
              <a:solidFill>
                <a:srgbClr val="C00000"/>
              </a:solidFill>
            </a:endParaRPr>
          </a:p>
        </p:txBody>
      </p:sp>
      <p:sp>
        <p:nvSpPr>
          <p:cNvPr id="4" name="灯片编号占位符 3">
            <a:extLst>
              <a:ext uri="{FF2B5EF4-FFF2-40B4-BE49-F238E27FC236}">
                <a16:creationId xmlns:a16="http://schemas.microsoft.com/office/drawing/2014/main" xmlns="" id="{7DA292A9-F3FF-0D4C-A45C-4BBE99770D4B}"/>
              </a:ext>
            </a:extLst>
          </p:cNvPr>
          <p:cNvSpPr>
            <a:spLocks noGrp="1"/>
          </p:cNvSpPr>
          <p:nvPr>
            <p:ph type="sldNum" sz="quarter" idx="12"/>
          </p:nvPr>
        </p:nvSpPr>
        <p:spPr/>
        <p:txBody>
          <a:bodyPr/>
          <a:lstStyle/>
          <a:p>
            <a:fld id="{4C15419E-54D6-8648-ABFB-BEF58E3E877E}" type="slidenum">
              <a:rPr lang="en-US" smtClean="0"/>
              <a:t>239</a:t>
            </a:fld>
            <a:endParaRPr lang="en-US"/>
          </a:p>
        </p:txBody>
      </p:sp>
      <p:pic>
        <p:nvPicPr>
          <p:cNvPr id="6" name="Picture 5">
            <a:extLst>
              <a:ext uri="{FF2B5EF4-FFF2-40B4-BE49-F238E27FC236}">
                <a16:creationId xmlns:a16="http://schemas.microsoft.com/office/drawing/2014/main" xmlns="" id="{83F05C0F-74A6-584F-8679-B1A4FABD66F4}"/>
              </a:ext>
            </a:extLst>
          </p:cNvPr>
          <p:cNvPicPr>
            <a:picLocks noChangeAspect="1"/>
          </p:cNvPicPr>
          <p:nvPr/>
        </p:nvPicPr>
        <p:blipFill>
          <a:blip r:embed="rId3"/>
          <a:stretch>
            <a:fillRect/>
          </a:stretch>
        </p:blipFill>
        <p:spPr>
          <a:xfrm>
            <a:off x="1490760" y="1302026"/>
            <a:ext cx="8752876" cy="5555974"/>
          </a:xfrm>
          <a:prstGeom prst="rect">
            <a:avLst/>
          </a:prstGeom>
        </p:spPr>
      </p:pic>
    </p:spTree>
    <p:extLst>
      <p:ext uri="{BB962C8B-B14F-4D97-AF65-F5344CB8AC3E}">
        <p14:creationId xmlns:p14="http://schemas.microsoft.com/office/powerpoint/2010/main" val="32648247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21D18F-031A-8D45-827D-0B657BBFBCB5}"/>
              </a:ext>
            </a:extLst>
          </p:cNvPr>
          <p:cNvSpPr>
            <a:spLocks noGrp="1"/>
          </p:cNvSpPr>
          <p:nvPr>
            <p:ph type="title"/>
          </p:nvPr>
        </p:nvSpPr>
        <p:spPr/>
        <p:txBody>
          <a:bodyPr/>
          <a:lstStyle/>
          <a:p>
            <a:r>
              <a:rPr lang="en-US" b="1" dirty="0">
                <a:solidFill>
                  <a:srgbClr val="C00000"/>
                </a:solidFill>
              </a:rPr>
              <a:t>Graph Convolution Networks (GCN)</a:t>
            </a:r>
          </a:p>
        </p:txBody>
      </p:sp>
      <p:sp>
        <p:nvSpPr>
          <p:cNvPr id="3" name="Content Placeholder 2">
            <a:extLst>
              <a:ext uri="{FF2B5EF4-FFF2-40B4-BE49-F238E27FC236}">
                <a16:creationId xmlns:a16="http://schemas.microsoft.com/office/drawing/2014/main" xmlns="" id="{205F0712-4DFA-EB4C-86D4-62F7FB26BA2C}"/>
              </a:ext>
            </a:extLst>
          </p:cNvPr>
          <p:cNvSpPr>
            <a:spLocks noGrp="1"/>
          </p:cNvSpPr>
          <p:nvPr>
            <p:ph idx="1"/>
          </p:nvPr>
        </p:nvSpPr>
        <p:spPr>
          <a:xfrm>
            <a:off x="697522" y="1592837"/>
            <a:ext cx="8165123" cy="435005"/>
          </a:xfrm>
        </p:spPr>
        <p:txBody>
          <a:bodyPr>
            <a:normAutofit fontScale="92500" lnSpcReduction="10000"/>
          </a:bodyPr>
          <a:lstStyle/>
          <a:p>
            <a:pPr marL="0" indent="0">
              <a:buNone/>
            </a:pPr>
            <a:r>
              <a:rPr lang="en-US" dirty="0">
                <a:solidFill>
                  <a:srgbClr val="FF0000"/>
                </a:solidFill>
              </a:rPr>
              <a:t>Key idea</a:t>
            </a:r>
            <a:r>
              <a:rPr lang="en-US" dirty="0"/>
              <a:t>: spectral convolution on graphs </a:t>
            </a:r>
          </a:p>
        </p:txBody>
      </p:sp>
      <p:sp>
        <p:nvSpPr>
          <p:cNvPr id="4" name="Slide Number Placeholder 3">
            <a:extLst>
              <a:ext uri="{FF2B5EF4-FFF2-40B4-BE49-F238E27FC236}">
                <a16:creationId xmlns:a16="http://schemas.microsoft.com/office/drawing/2014/main" xmlns="" id="{27414D25-3915-B642-A436-AD2FAD93CBED}"/>
              </a:ext>
            </a:extLst>
          </p:cNvPr>
          <p:cNvSpPr>
            <a:spLocks noGrp="1"/>
          </p:cNvSpPr>
          <p:nvPr>
            <p:ph type="sldNum" sz="quarter" idx="12"/>
          </p:nvPr>
        </p:nvSpPr>
        <p:spPr/>
        <p:txBody>
          <a:bodyPr/>
          <a:lstStyle/>
          <a:p>
            <a:fld id="{4C15419E-54D6-8648-ABFB-BEF58E3E877E}" type="slidenum">
              <a:rPr lang="en-US" smtClean="0"/>
              <a:t>24</a:t>
            </a:fld>
            <a:endParaRPr lang="en-US"/>
          </a:p>
        </p:txBody>
      </p:sp>
      <p:sp>
        <p:nvSpPr>
          <p:cNvPr id="5" name="TextBox 4">
            <a:extLst>
              <a:ext uri="{FF2B5EF4-FFF2-40B4-BE49-F238E27FC236}">
                <a16:creationId xmlns:a16="http://schemas.microsoft.com/office/drawing/2014/main" xmlns="" id="{729C8318-F638-3E40-890A-7F6F55B67C6D}"/>
              </a:ext>
            </a:extLst>
          </p:cNvPr>
          <p:cNvSpPr txBox="1"/>
          <p:nvPr/>
        </p:nvSpPr>
        <p:spPr>
          <a:xfrm>
            <a:off x="8823895" y="4150142"/>
            <a:ext cx="2537811" cy="1785104"/>
          </a:xfrm>
          <a:prstGeom prst="rect">
            <a:avLst/>
          </a:prstGeom>
          <a:noFill/>
        </p:spPr>
        <p:txBody>
          <a:bodyPr wrap="none" rtlCol="0">
            <a:spAutoFit/>
          </a:bodyPr>
          <a:lstStyle/>
          <a:p>
            <a:r>
              <a:rPr lang="en-US" sz="2000" b="1" dirty="0">
                <a:solidFill>
                  <a:srgbClr val="00B0F0"/>
                </a:solidFill>
              </a:rPr>
              <a:t>GCN in NLP Tasks: </a:t>
            </a:r>
          </a:p>
          <a:p>
            <a:pPr marL="285750" indent="-285750">
              <a:buFont typeface="Arial" panose="020B0604020202020204" pitchFamily="34" charset="0"/>
              <a:buChar char="•"/>
            </a:pPr>
            <a:r>
              <a:rPr lang="en-US" dirty="0"/>
              <a:t>Text classification</a:t>
            </a:r>
          </a:p>
          <a:p>
            <a:pPr marL="285750" indent="-285750">
              <a:buFont typeface="Arial" panose="020B0604020202020204" pitchFamily="34" charset="0"/>
              <a:buChar char="•"/>
            </a:pPr>
            <a:r>
              <a:rPr lang="en-US" dirty="0"/>
              <a:t>Question Answering</a:t>
            </a:r>
          </a:p>
          <a:p>
            <a:pPr marL="285750" indent="-285750">
              <a:buFont typeface="Arial" panose="020B0604020202020204" pitchFamily="34" charset="0"/>
              <a:buChar char="•"/>
            </a:pPr>
            <a:r>
              <a:rPr lang="en-US" dirty="0"/>
              <a:t>Text Matching</a:t>
            </a:r>
          </a:p>
          <a:p>
            <a:pPr marL="285750" indent="-285750">
              <a:buFont typeface="Arial" panose="020B0604020202020204" pitchFamily="34" charset="0"/>
              <a:buChar char="•"/>
            </a:pPr>
            <a:r>
              <a:rPr lang="en-US" dirty="0"/>
              <a:t>Topic Modeling</a:t>
            </a:r>
          </a:p>
          <a:p>
            <a:pPr marL="285750" indent="-285750">
              <a:buFont typeface="Arial" panose="020B0604020202020204" pitchFamily="34" charset="0"/>
              <a:buChar char="•"/>
            </a:pPr>
            <a:r>
              <a:rPr lang="en-US" dirty="0"/>
              <a:t>Information </a:t>
            </a:r>
            <a:r>
              <a:rPr lang="en-US" dirty="0" err="1"/>
              <a:t>Extration</a:t>
            </a:r>
            <a:r>
              <a:rPr lang="en-US" dirty="0"/>
              <a:t> </a:t>
            </a:r>
          </a:p>
        </p:txBody>
      </p:sp>
      <p:pic>
        <p:nvPicPr>
          <p:cNvPr id="7" name="Picture 6">
            <a:extLst>
              <a:ext uri="{FF2B5EF4-FFF2-40B4-BE49-F238E27FC236}">
                <a16:creationId xmlns:a16="http://schemas.microsoft.com/office/drawing/2014/main" xmlns="" id="{E2687392-0F8D-7849-8CFD-228802B8AE23}"/>
              </a:ext>
            </a:extLst>
          </p:cNvPr>
          <p:cNvPicPr>
            <a:picLocks noChangeAspect="1"/>
          </p:cNvPicPr>
          <p:nvPr/>
        </p:nvPicPr>
        <p:blipFill>
          <a:blip r:embed="rId3"/>
          <a:stretch>
            <a:fillRect/>
          </a:stretch>
        </p:blipFill>
        <p:spPr>
          <a:xfrm>
            <a:off x="8446198" y="2027842"/>
            <a:ext cx="3540649" cy="1729154"/>
          </a:xfrm>
          <a:prstGeom prst="rect">
            <a:avLst/>
          </a:prstGeom>
        </p:spPr>
      </p:pic>
      <p:pic>
        <p:nvPicPr>
          <p:cNvPr id="9" name="Picture 8">
            <a:extLst>
              <a:ext uri="{FF2B5EF4-FFF2-40B4-BE49-F238E27FC236}">
                <a16:creationId xmlns:a16="http://schemas.microsoft.com/office/drawing/2014/main" xmlns="" id="{54967FE5-4263-614F-B676-270CE2C67C67}"/>
              </a:ext>
            </a:extLst>
          </p:cNvPr>
          <p:cNvPicPr>
            <a:picLocks noChangeAspect="1"/>
          </p:cNvPicPr>
          <p:nvPr/>
        </p:nvPicPr>
        <p:blipFill>
          <a:blip r:embed="rId4"/>
          <a:stretch>
            <a:fillRect/>
          </a:stretch>
        </p:blipFill>
        <p:spPr>
          <a:xfrm>
            <a:off x="4090775" y="2321199"/>
            <a:ext cx="3149600" cy="495300"/>
          </a:xfrm>
          <a:prstGeom prst="rect">
            <a:avLst/>
          </a:prstGeom>
        </p:spPr>
      </p:pic>
      <p:sp>
        <p:nvSpPr>
          <p:cNvPr id="10" name="TextBox 9">
            <a:extLst>
              <a:ext uri="{FF2B5EF4-FFF2-40B4-BE49-F238E27FC236}">
                <a16:creationId xmlns:a16="http://schemas.microsoft.com/office/drawing/2014/main" xmlns="" id="{6479F7DA-6678-0741-8355-CC77B3C69170}"/>
              </a:ext>
            </a:extLst>
          </p:cNvPr>
          <p:cNvSpPr txBox="1"/>
          <p:nvPr/>
        </p:nvSpPr>
        <p:spPr>
          <a:xfrm>
            <a:off x="337603" y="2321199"/>
            <a:ext cx="2388678" cy="646331"/>
          </a:xfrm>
          <a:prstGeom prst="rect">
            <a:avLst/>
          </a:prstGeom>
          <a:noFill/>
        </p:spPr>
        <p:txBody>
          <a:bodyPr wrap="square" rtlCol="0">
            <a:spAutoFit/>
          </a:bodyPr>
          <a:lstStyle/>
          <a:p>
            <a:r>
              <a:rPr lang="en-US" dirty="0"/>
              <a:t>Eigen-decomposition </a:t>
            </a:r>
          </a:p>
          <a:p>
            <a:r>
              <a:rPr lang="en-US" dirty="0"/>
              <a:t>is </a:t>
            </a:r>
            <a:r>
              <a:rPr lang="en-US" dirty="0">
                <a:solidFill>
                  <a:srgbClr val="00B0F0"/>
                </a:solidFill>
              </a:rPr>
              <a:t>expensive</a:t>
            </a:r>
          </a:p>
        </p:txBody>
      </p:sp>
      <p:pic>
        <p:nvPicPr>
          <p:cNvPr id="15" name="Picture 14">
            <a:extLst>
              <a:ext uri="{FF2B5EF4-FFF2-40B4-BE49-F238E27FC236}">
                <a16:creationId xmlns:a16="http://schemas.microsoft.com/office/drawing/2014/main" xmlns="" id="{A93488F7-B565-A548-96C5-34C337917598}"/>
              </a:ext>
            </a:extLst>
          </p:cNvPr>
          <p:cNvPicPr>
            <a:picLocks noChangeAspect="1"/>
          </p:cNvPicPr>
          <p:nvPr/>
        </p:nvPicPr>
        <p:blipFill>
          <a:blip r:embed="rId5"/>
          <a:stretch>
            <a:fillRect/>
          </a:stretch>
        </p:blipFill>
        <p:spPr>
          <a:xfrm>
            <a:off x="4090776" y="3323303"/>
            <a:ext cx="3403600" cy="1016000"/>
          </a:xfrm>
          <a:prstGeom prst="rect">
            <a:avLst/>
          </a:prstGeom>
        </p:spPr>
      </p:pic>
      <p:sp>
        <p:nvSpPr>
          <p:cNvPr id="16" name="TextBox 15">
            <a:extLst>
              <a:ext uri="{FF2B5EF4-FFF2-40B4-BE49-F238E27FC236}">
                <a16:creationId xmlns:a16="http://schemas.microsoft.com/office/drawing/2014/main" xmlns="" id="{286F7FDC-B591-8445-9347-B59F6FB21D24}"/>
              </a:ext>
            </a:extLst>
          </p:cNvPr>
          <p:cNvSpPr txBox="1"/>
          <p:nvPr/>
        </p:nvSpPr>
        <p:spPr>
          <a:xfrm>
            <a:off x="312506" y="3369638"/>
            <a:ext cx="2438873" cy="923330"/>
          </a:xfrm>
          <a:prstGeom prst="rect">
            <a:avLst/>
          </a:prstGeom>
          <a:noFill/>
        </p:spPr>
        <p:txBody>
          <a:bodyPr wrap="square" rtlCol="0">
            <a:spAutoFit/>
          </a:bodyPr>
          <a:lstStyle/>
          <a:p>
            <a:r>
              <a:rPr lang="en-US" dirty="0">
                <a:solidFill>
                  <a:srgbClr val="00B0F0"/>
                </a:solidFill>
              </a:rPr>
              <a:t>Chebyshev polynomials </a:t>
            </a:r>
          </a:p>
          <a:p>
            <a:r>
              <a:rPr lang="en-US" dirty="0"/>
              <a:t>accelerates but still not </a:t>
            </a:r>
          </a:p>
          <a:p>
            <a:r>
              <a:rPr lang="en-US" dirty="0"/>
              <a:t>powerful</a:t>
            </a:r>
          </a:p>
        </p:txBody>
      </p:sp>
      <p:sp>
        <p:nvSpPr>
          <p:cNvPr id="22" name="Down Arrow 21">
            <a:extLst>
              <a:ext uri="{FF2B5EF4-FFF2-40B4-BE49-F238E27FC236}">
                <a16:creationId xmlns:a16="http://schemas.microsoft.com/office/drawing/2014/main" xmlns="" id="{3D9FCF6A-89D3-8948-A79A-8B57D0D858C4}"/>
              </a:ext>
            </a:extLst>
          </p:cNvPr>
          <p:cNvSpPr/>
          <p:nvPr/>
        </p:nvSpPr>
        <p:spPr>
          <a:xfrm>
            <a:off x="5188940" y="2845207"/>
            <a:ext cx="489695" cy="619392"/>
          </a:xfrm>
          <a:prstGeom prst="downArrow">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Down Arrow 23">
            <a:extLst>
              <a:ext uri="{FF2B5EF4-FFF2-40B4-BE49-F238E27FC236}">
                <a16:creationId xmlns:a16="http://schemas.microsoft.com/office/drawing/2014/main" xmlns="" id="{4A52289E-3757-0240-B7E4-86883DF2ECBE}"/>
              </a:ext>
            </a:extLst>
          </p:cNvPr>
          <p:cNvSpPr/>
          <p:nvPr/>
        </p:nvSpPr>
        <p:spPr>
          <a:xfrm>
            <a:off x="5175881" y="4192575"/>
            <a:ext cx="489695" cy="619392"/>
          </a:xfrm>
          <a:prstGeom prst="downArrow">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a:extLst>
              <a:ext uri="{FF2B5EF4-FFF2-40B4-BE49-F238E27FC236}">
                <a16:creationId xmlns:a16="http://schemas.microsoft.com/office/drawing/2014/main" xmlns="" id="{2EAA43FE-2CDE-5C4E-A866-907CD23C0970}"/>
              </a:ext>
            </a:extLst>
          </p:cNvPr>
          <p:cNvPicPr>
            <a:picLocks noChangeAspect="1"/>
          </p:cNvPicPr>
          <p:nvPr/>
        </p:nvPicPr>
        <p:blipFill>
          <a:blip r:embed="rId6"/>
          <a:stretch>
            <a:fillRect/>
          </a:stretch>
        </p:blipFill>
        <p:spPr>
          <a:xfrm>
            <a:off x="3760576" y="4857611"/>
            <a:ext cx="4533900" cy="508000"/>
          </a:xfrm>
          <a:prstGeom prst="rect">
            <a:avLst/>
          </a:prstGeom>
        </p:spPr>
      </p:pic>
      <p:sp>
        <p:nvSpPr>
          <p:cNvPr id="27" name="Down Arrow 26">
            <a:extLst>
              <a:ext uri="{FF2B5EF4-FFF2-40B4-BE49-F238E27FC236}">
                <a16:creationId xmlns:a16="http://schemas.microsoft.com/office/drawing/2014/main" xmlns="" id="{C88CD9B0-197D-3646-868F-14F619FB47F7}"/>
              </a:ext>
            </a:extLst>
          </p:cNvPr>
          <p:cNvSpPr/>
          <p:nvPr/>
        </p:nvSpPr>
        <p:spPr>
          <a:xfrm>
            <a:off x="5175880" y="5380622"/>
            <a:ext cx="489695" cy="619392"/>
          </a:xfrm>
          <a:prstGeom prst="downArrow">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8">
            <a:extLst>
              <a:ext uri="{FF2B5EF4-FFF2-40B4-BE49-F238E27FC236}">
                <a16:creationId xmlns:a16="http://schemas.microsoft.com/office/drawing/2014/main" xmlns="" id="{DBFD9AF1-27F0-D14E-9B54-A2ABDCDCC42D}"/>
              </a:ext>
            </a:extLst>
          </p:cNvPr>
          <p:cNvPicPr>
            <a:picLocks noChangeAspect="1"/>
          </p:cNvPicPr>
          <p:nvPr/>
        </p:nvPicPr>
        <p:blipFill>
          <a:blip r:embed="rId7"/>
          <a:stretch>
            <a:fillRect/>
          </a:stretch>
        </p:blipFill>
        <p:spPr>
          <a:xfrm>
            <a:off x="3995526" y="6043612"/>
            <a:ext cx="4064000" cy="495300"/>
          </a:xfrm>
          <a:prstGeom prst="rect">
            <a:avLst/>
          </a:prstGeom>
        </p:spPr>
      </p:pic>
      <p:sp>
        <p:nvSpPr>
          <p:cNvPr id="30" name="TextBox 29">
            <a:extLst>
              <a:ext uri="{FF2B5EF4-FFF2-40B4-BE49-F238E27FC236}">
                <a16:creationId xmlns:a16="http://schemas.microsoft.com/office/drawing/2014/main" xmlns="" id="{A0B25D00-46F5-8C4C-B24B-412AFAAD3C1E}"/>
              </a:ext>
            </a:extLst>
          </p:cNvPr>
          <p:cNvSpPr txBox="1"/>
          <p:nvPr/>
        </p:nvSpPr>
        <p:spPr>
          <a:xfrm>
            <a:off x="296787" y="4754633"/>
            <a:ext cx="2575367" cy="646331"/>
          </a:xfrm>
          <a:prstGeom prst="rect">
            <a:avLst/>
          </a:prstGeom>
          <a:noFill/>
        </p:spPr>
        <p:txBody>
          <a:bodyPr wrap="square" rtlCol="0">
            <a:spAutoFit/>
          </a:bodyPr>
          <a:lstStyle/>
          <a:p>
            <a:r>
              <a:rPr lang="en-US" dirty="0">
                <a:solidFill>
                  <a:srgbClr val="00B0F0"/>
                </a:solidFill>
              </a:rPr>
              <a:t>First-order </a:t>
            </a:r>
            <a:r>
              <a:rPr lang="en-US" dirty="0" err="1">
                <a:solidFill>
                  <a:srgbClr val="00B0F0"/>
                </a:solidFill>
              </a:rPr>
              <a:t>approxima</a:t>
            </a:r>
            <a:r>
              <a:rPr lang="en-US" dirty="0">
                <a:solidFill>
                  <a:srgbClr val="00B0F0"/>
                </a:solidFill>
              </a:rPr>
              <a:t>-</a:t>
            </a:r>
          </a:p>
          <a:p>
            <a:r>
              <a:rPr lang="en-US" dirty="0" err="1">
                <a:solidFill>
                  <a:srgbClr val="00B0F0"/>
                </a:solidFill>
              </a:rPr>
              <a:t>tion</a:t>
            </a:r>
            <a:r>
              <a:rPr lang="en-US" dirty="0">
                <a:solidFill>
                  <a:srgbClr val="00B0F0"/>
                </a:solidFill>
              </a:rPr>
              <a:t> </a:t>
            </a:r>
            <a:r>
              <a:rPr lang="en-US" dirty="0"/>
              <a:t>fast and powerful</a:t>
            </a:r>
          </a:p>
        </p:txBody>
      </p:sp>
      <p:sp>
        <p:nvSpPr>
          <p:cNvPr id="33" name="TextBox 32">
            <a:extLst>
              <a:ext uri="{FF2B5EF4-FFF2-40B4-BE49-F238E27FC236}">
                <a16:creationId xmlns:a16="http://schemas.microsoft.com/office/drawing/2014/main" xmlns="" id="{A030D99D-D74A-9D4F-8999-9B42B4545449}"/>
              </a:ext>
            </a:extLst>
          </p:cNvPr>
          <p:cNvSpPr txBox="1"/>
          <p:nvPr/>
        </p:nvSpPr>
        <p:spPr>
          <a:xfrm>
            <a:off x="322384" y="5798145"/>
            <a:ext cx="2384307" cy="923330"/>
          </a:xfrm>
          <a:prstGeom prst="rect">
            <a:avLst/>
          </a:prstGeom>
          <a:noFill/>
        </p:spPr>
        <p:txBody>
          <a:bodyPr wrap="none" rtlCol="0">
            <a:spAutoFit/>
          </a:bodyPr>
          <a:lstStyle/>
          <a:p>
            <a:r>
              <a:rPr lang="en-US" dirty="0">
                <a:solidFill>
                  <a:srgbClr val="00B0F0"/>
                </a:solidFill>
              </a:rPr>
              <a:t>Renormalization trick </a:t>
            </a:r>
          </a:p>
          <a:p>
            <a:r>
              <a:rPr lang="en-US" dirty="0"/>
              <a:t>stabilizes the numerical</a:t>
            </a:r>
          </a:p>
          <a:p>
            <a:r>
              <a:rPr lang="en-US" dirty="0"/>
              <a:t>computation</a:t>
            </a:r>
          </a:p>
        </p:txBody>
      </p:sp>
    </p:spTree>
    <p:extLst>
      <p:ext uri="{BB962C8B-B14F-4D97-AF65-F5344CB8AC3E}">
        <p14:creationId xmlns:p14="http://schemas.microsoft.com/office/powerpoint/2010/main" val="911039744"/>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xmlns="" id="{7D4AFD1C-30BD-0C40-B61D-BF29E2148955}"/>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b="1" dirty="0">
                <a:solidFill>
                  <a:srgbClr val="C00000"/>
                </a:solidFill>
              </a:rPr>
              <a:t>Graph</a:t>
            </a:r>
            <a:r>
              <a:rPr lang="zh-CN" altLang="en-US" b="1" dirty="0">
                <a:solidFill>
                  <a:srgbClr val="C00000"/>
                </a:solidFill>
              </a:rPr>
              <a:t> </a:t>
            </a:r>
            <a:r>
              <a:rPr lang="en-US" altLang="zh-CN" b="1" dirty="0">
                <a:solidFill>
                  <a:srgbClr val="C00000"/>
                </a:solidFill>
              </a:rPr>
              <a:t>Construction</a:t>
            </a:r>
            <a:r>
              <a:rPr lang="zh-CN" altLang="en-US" b="1" dirty="0">
                <a:solidFill>
                  <a:srgbClr val="C00000"/>
                </a:solidFill>
              </a:rPr>
              <a:t> </a:t>
            </a:r>
            <a:r>
              <a:rPr lang="en-US" altLang="zh-CN" b="1" dirty="0">
                <a:solidFill>
                  <a:srgbClr val="C00000"/>
                </a:solidFill>
              </a:rPr>
              <a:t>Module</a:t>
            </a:r>
            <a:endParaRPr lang="en-US" b="1" spc="-253" dirty="0">
              <a:solidFill>
                <a:srgbClr val="C00000"/>
              </a:solidFill>
            </a:endParaRPr>
          </a:p>
        </p:txBody>
      </p:sp>
      <p:sp>
        <p:nvSpPr>
          <p:cNvPr id="2" name="Slide Number Placeholder 1">
            <a:extLst>
              <a:ext uri="{FF2B5EF4-FFF2-40B4-BE49-F238E27FC236}">
                <a16:creationId xmlns:a16="http://schemas.microsoft.com/office/drawing/2014/main" xmlns="" id="{7716D78B-70C9-F04F-AA83-8670780DD229}"/>
              </a:ext>
            </a:extLst>
          </p:cNvPr>
          <p:cNvSpPr>
            <a:spLocks noGrp="1"/>
          </p:cNvSpPr>
          <p:nvPr>
            <p:ph type="sldNum" sz="quarter" idx="12"/>
          </p:nvPr>
        </p:nvSpPr>
        <p:spPr/>
        <p:txBody>
          <a:bodyPr/>
          <a:lstStyle/>
          <a:p>
            <a:fld id="{4C15419E-54D6-8648-ABFB-BEF58E3E877E}" type="slidenum">
              <a:rPr lang="en-US" smtClean="0"/>
              <a:t>240</a:t>
            </a:fld>
            <a:endParaRPr lang="en-US" dirty="0"/>
          </a:p>
        </p:txBody>
      </p:sp>
      <p:sp>
        <p:nvSpPr>
          <p:cNvPr id="5" name="Content Placeholder 3">
            <a:extLst>
              <a:ext uri="{FF2B5EF4-FFF2-40B4-BE49-F238E27FC236}">
                <a16:creationId xmlns:a16="http://schemas.microsoft.com/office/drawing/2014/main" xmlns="" id="{57B35DA8-1060-8444-B952-6D9C6A32C444}"/>
              </a:ext>
            </a:extLst>
          </p:cNvPr>
          <p:cNvSpPr txBox="1">
            <a:spLocks/>
          </p:cNvSpPr>
          <p:nvPr/>
        </p:nvSpPr>
        <p:spPr>
          <a:xfrm>
            <a:off x="434009" y="1557303"/>
            <a:ext cx="5257800" cy="21301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400" dirty="0"/>
              <a:t>Static</a:t>
            </a:r>
            <a:r>
              <a:rPr lang="zh-CN" altLang="en-US" sz="2400" dirty="0"/>
              <a:t> </a:t>
            </a:r>
            <a:r>
              <a:rPr lang="en-US" altLang="zh-CN" sz="2400" dirty="0"/>
              <a:t>graph</a:t>
            </a:r>
            <a:r>
              <a:rPr lang="zh-CN" altLang="en-US" sz="2400" dirty="0"/>
              <a:t> </a:t>
            </a:r>
            <a:r>
              <a:rPr lang="en-US" altLang="zh-CN" sz="2400" dirty="0"/>
              <a:t>construction</a:t>
            </a:r>
            <a:endParaRPr lang="en-US" sz="2400" dirty="0"/>
          </a:p>
          <a:p>
            <a:pPr lvl="1"/>
            <a:r>
              <a:rPr lang="en-US" sz="2200" dirty="0"/>
              <a:t>Dependency </a:t>
            </a:r>
            <a:r>
              <a:rPr lang="en-US" altLang="zh-CN" sz="2200" dirty="0"/>
              <a:t>g</a:t>
            </a:r>
            <a:r>
              <a:rPr lang="en-US" sz="2200" dirty="0"/>
              <a:t>raph </a:t>
            </a:r>
            <a:r>
              <a:rPr lang="en-US" altLang="zh-CN" sz="2200" dirty="0"/>
              <a:t>c</a:t>
            </a:r>
            <a:r>
              <a:rPr lang="en-US" sz="2200" dirty="0"/>
              <a:t>onstruction</a:t>
            </a:r>
          </a:p>
          <a:p>
            <a:pPr lvl="1"/>
            <a:r>
              <a:rPr lang="en-US" sz="2200" dirty="0"/>
              <a:t>Constituency </a:t>
            </a:r>
            <a:r>
              <a:rPr lang="en-US" altLang="zh-CN" sz="2200" dirty="0"/>
              <a:t>g</a:t>
            </a:r>
            <a:r>
              <a:rPr lang="en-US" sz="2200" dirty="0"/>
              <a:t>raph </a:t>
            </a:r>
            <a:r>
              <a:rPr lang="en-US" altLang="zh-CN" sz="2200" dirty="0"/>
              <a:t>c</a:t>
            </a:r>
            <a:r>
              <a:rPr lang="en-US" sz="2200" dirty="0"/>
              <a:t>onstruction</a:t>
            </a:r>
          </a:p>
          <a:p>
            <a:pPr lvl="1"/>
            <a:r>
              <a:rPr lang="en-US" sz="2200" dirty="0"/>
              <a:t>IE </a:t>
            </a:r>
            <a:r>
              <a:rPr lang="en-US" altLang="zh-CN" sz="2200" dirty="0"/>
              <a:t>g</a:t>
            </a:r>
            <a:r>
              <a:rPr lang="en-US" sz="2200" dirty="0"/>
              <a:t>raph </a:t>
            </a:r>
            <a:r>
              <a:rPr lang="en-US" altLang="zh-CN" sz="2200" dirty="0"/>
              <a:t>c</a:t>
            </a:r>
            <a:r>
              <a:rPr lang="en-US" sz="2200" dirty="0"/>
              <a:t>onstruction</a:t>
            </a:r>
          </a:p>
        </p:txBody>
      </p:sp>
      <p:sp>
        <p:nvSpPr>
          <p:cNvPr id="8" name="Content Placeholder 3">
            <a:extLst>
              <a:ext uri="{FF2B5EF4-FFF2-40B4-BE49-F238E27FC236}">
                <a16:creationId xmlns:a16="http://schemas.microsoft.com/office/drawing/2014/main" xmlns="" id="{F33E0C22-8691-8D4A-BB0F-ACBD1786B5FD}"/>
              </a:ext>
            </a:extLst>
          </p:cNvPr>
          <p:cNvSpPr txBox="1">
            <a:spLocks/>
          </p:cNvSpPr>
          <p:nvPr/>
        </p:nvSpPr>
        <p:spPr>
          <a:xfrm>
            <a:off x="6185453" y="1557303"/>
            <a:ext cx="5257800" cy="19412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Dynamic </a:t>
            </a:r>
            <a:r>
              <a:rPr lang="en-US" altLang="zh-CN" sz="2400" dirty="0"/>
              <a:t>g</a:t>
            </a:r>
            <a:r>
              <a:rPr lang="en-US" sz="2400" dirty="0"/>
              <a:t>raph </a:t>
            </a:r>
            <a:r>
              <a:rPr lang="en-US" altLang="zh-CN" sz="2400" dirty="0"/>
              <a:t>c</a:t>
            </a:r>
            <a:r>
              <a:rPr lang="en-US" sz="2400" dirty="0"/>
              <a:t>onstruction</a:t>
            </a:r>
          </a:p>
          <a:p>
            <a:pPr lvl="1"/>
            <a:r>
              <a:rPr lang="en-US" altLang="zh-CN" sz="2200" dirty="0"/>
              <a:t>Node embedding based</a:t>
            </a:r>
          </a:p>
          <a:p>
            <a:pPr lvl="1"/>
            <a:r>
              <a:rPr lang="en-US" altLang="zh-CN" sz="2200" dirty="0"/>
              <a:t>Node embedding based</a:t>
            </a:r>
            <a:r>
              <a:rPr lang="zh-CN" altLang="en-US" sz="2200" dirty="0"/>
              <a:t> </a:t>
            </a:r>
            <a:r>
              <a:rPr lang="en-US" altLang="zh-CN" sz="2200" dirty="0"/>
              <a:t>refined</a:t>
            </a:r>
            <a:r>
              <a:rPr lang="zh-CN" altLang="en-US" sz="2200" dirty="0"/>
              <a:t> </a:t>
            </a:r>
            <a:r>
              <a:rPr lang="en-US" altLang="zh-CN" sz="2200" dirty="0"/>
              <a:t>(i.e.,</a:t>
            </a:r>
            <a:r>
              <a:rPr lang="zh-CN" altLang="en-US" sz="2200" dirty="0"/>
              <a:t> </a:t>
            </a:r>
            <a:r>
              <a:rPr lang="en-US" altLang="zh-CN" sz="2200" dirty="0"/>
              <a:t>static</a:t>
            </a:r>
            <a:r>
              <a:rPr lang="zh-CN" altLang="en-US" sz="2200" dirty="0"/>
              <a:t> </a:t>
            </a:r>
            <a:r>
              <a:rPr lang="en-US" altLang="zh-CN" sz="2200" dirty="0"/>
              <a:t>&amp;</a:t>
            </a:r>
            <a:r>
              <a:rPr lang="zh-CN" altLang="en-US" sz="2200" dirty="0"/>
              <a:t> </a:t>
            </a:r>
            <a:r>
              <a:rPr lang="en-US" altLang="zh-CN" sz="2200" dirty="0"/>
              <a:t>dynamic</a:t>
            </a:r>
            <a:r>
              <a:rPr lang="zh-CN" altLang="en-US" sz="2200" dirty="0"/>
              <a:t> </a:t>
            </a:r>
            <a:r>
              <a:rPr lang="en-US" altLang="zh-CN" sz="2200" dirty="0"/>
              <a:t>hybrid)</a:t>
            </a:r>
            <a:endParaRPr lang="en-US" altLang="zh-CN" sz="2800" dirty="0"/>
          </a:p>
        </p:txBody>
      </p:sp>
      <p:pic>
        <p:nvPicPr>
          <p:cNvPr id="3" name="Picture 2">
            <a:extLst>
              <a:ext uri="{FF2B5EF4-FFF2-40B4-BE49-F238E27FC236}">
                <a16:creationId xmlns:a16="http://schemas.microsoft.com/office/drawing/2014/main" xmlns="" id="{1B520B9A-7DCA-B04B-A7CE-2CB26A4EB1BE}"/>
              </a:ext>
            </a:extLst>
          </p:cNvPr>
          <p:cNvPicPr>
            <a:picLocks noChangeAspect="1"/>
          </p:cNvPicPr>
          <p:nvPr/>
        </p:nvPicPr>
        <p:blipFill>
          <a:blip r:embed="rId3"/>
          <a:stretch>
            <a:fillRect/>
          </a:stretch>
        </p:blipFill>
        <p:spPr>
          <a:xfrm>
            <a:off x="358372" y="3945834"/>
            <a:ext cx="5194291" cy="2130115"/>
          </a:xfrm>
          <a:prstGeom prst="rect">
            <a:avLst/>
          </a:prstGeom>
        </p:spPr>
      </p:pic>
      <p:pic>
        <p:nvPicPr>
          <p:cNvPr id="10" name="Picture 9">
            <a:extLst>
              <a:ext uri="{FF2B5EF4-FFF2-40B4-BE49-F238E27FC236}">
                <a16:creationId xmlns:a16="http://schemas.microsoft.com/office/drawing/2014/main" xmlns="" id="{5082BA4D-CBCF-5949-8D05-6A9484CD94F0}"/>
              </a:ext>
            </a:extLst>
          </p:cNvPr>
          <p:cNvPicPr>
            <a:picLocks noChangeAspect="1"/>
          </p:cNvPicPr>
          <p:nvPr/>
        </p:nvPicPr>
        <p:blipFill>
          <a:blip r:embed="rId4"/>
          <a:stretch>
            <a:fillRect/>
          </a:stretch>
        </p:blipFill>
        <p:spPr>
          <a:xfrm>
            <a:off x="6059937" y="3945834"/>
            <a:ext cx="5283926" cy="2130115"/>
          </a:xfrm>
          <a:prstGeom prst="rect">
            <a:avLst/>
          </a:prstGeom>
        </p:spPr>
      </p:pic>
    </p:spTree>
    <p:extLst>
      <p:ext uri="{BB962C8B-B14F-4D97-AF65-F5344CB8AC3E}">
        <p14:creationId xmlns:p14="http://schemas.microsoft.com/office/powerpoint/2010/main" val="41124796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xmlns="" id="{7D4AFD1C-30BD-0C40-B61D-BF29E2148955}"/>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b="1" dirty="0">
                <a:solidFill>
                  <a:srgbClr val="C00000"/>
                </a:solidFill>
              </a:rPr>
              <a:t>Graph</a:t>
            </a:r>
            <a:r>
              <a:rPr lang="zh-CN" altLang="en-US" b="1" dirty="0">
                <a:solidFill>
                  <a:srgbClr val="C00000"/>
                </a:solidFill>
              </a:rPr>
              <a:t> </a:t>
            </a:r>
            <a:r>
              <a:rPr lang="en-US" altLang="zh-CN" b="1" dirty="0">
                <a:solidFill>
                  <a:srgbClr val="C00000"/>
                </a:solidFill>
              </a:rPr>
              <a:t>Embedding</a:t>
            </a:r>
            <a:r>
              <a:rPr lang="zh-CN" altLang="en-US" b="1" dirty="0">
                <a:solidFill>
                  <a:srgbClr val="C00000"/>
                </a:solidFill>
              </a:rPr>
              <a:t> </a:t>
            </a:r>
            <a:r>
              <a:rPr lang="en-US" altLang="zh-CN" b="1" dirty="0">
                <a:solidFill>
                  <a:srgbClr val="C00000"/>
                </a:solidFill>
              </a:rPr>
              <a:t>Initialization Module</a:t>
            </a:r>
            <a:endParaRPr lang="en-US" b="1" spc="-253" dirty="0">
              <a:solidFill>
                <a:srgbClr val="C00000"/>
              </a:solidFill>
            </a:endParaRPr>
          </a:p>
        </p:txBody>
      </p:sp>
      <p:sp>
        <p:nvSpPr>
          <p:cNvPr id="2" name="Slide Number Placeholder 1">
            <a:extLst>
              <a:ext uri="{FF2B5EF4-FFF2-40B4-BE49-F238E27FC236}">
                <a16:creationId xmlns:a16="http://schemas.microsoft.com/office/drawing/2014/main" xmlns="" id="{7716D78B-70C9-F04F-AA83-8670780DD229}"/>
              </a:ext>
            </a:extLst>
          </p:cNvPr>
          <p:cNvSpPr>
            <a:spLocks noGrp="1"/>
          </p:cNvSpPr>
          <p:nvPr>
            <p:ph type="sldNum" sz="quarter" idx="12"/>
          </p:nvPr>
        </p:nvSpPr>
        <p:spPr/>
        <p:txBody>
          <a:bodyPr/>
          <a:lstStyle/>
          <a:p>
            <a:fld id="{4C15419E-54D6-8648-ABFB-BEF58E3E877E}" type="slidenum">
              <a:rPr lang="en-US" smtClean="0"/>
              <a:t>241</a:t>
            </a:fld>
            <a:endParaRPr lang="en-US"/>
          </a:p>
        </p:txBody>
      </p:sp>
      <p:sp>
        <p:nvSpPr>
          <p:cNvPr id="6" name="Content Placeholder 3">
            <a:extLst>
              <a:ext uri="{FF2B5EF4-FFF2-40B4-BE49-F238E27FC236}">
                <a16:creationId xmlns:a16="http://schemas.microsoft.com/office/drawing/2014/main" xmlns="" id="{19E3B71A-9696-F340-811F-AC70635C7C1E}"/>
              </a:ext>
            </a:extLst>
          </p:cNvPr>
          <p:cNvSpPr txBox="1">
            <a:spLocks/>
          </p:cNvSpPr>
          <p:nvPr/>
        </p:nvSpPr>
        <p:spPr>
          <a:xfrm>
            <a:off x="993913" y="1606480"/>
            <a:ext cx="10386391" cy="36612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400" dirty="0"/>
              <a:t>Single-token</a:t>
            </a:r>
            <a:r>
              <a:rPr lang="zh-CN" altLang="en-US" sz="2400" dirty="0"/>
              <a:t> </a:t>
            </a:r>
            <a:r>
              <a:rPr lang="en-US" altLang="zh-CN" sz="2400" dirty="0"/>
              <a:t>&amp;</a:t>
            </a:r>
            <a:r>
              <a:rPr lang="zh-CN" altLang="en-US" sz="2400" dirty="0"/>
              <a:t> </a:t>
            </a:r>
            <a:r>
              <a:rPr lang="en-US" altLang="zh-CN" sz="2400" dirty="0"/>
              <a:t>multi-token</a:t>
            </a:r>
            <a:r>
              <a:rPr lang="zh-CN" altLang="en-US" sz="2400" dirty="0"/>
              <a:t> </a:t>
            </a:r>
            <a:r>
              <a:rPr lang="en-US" altLang="zh-CN" sz="2400" dirty="0"/>
              <a:t>node/edge</a:t>
            </a:r>
          </a:p>
          <a:p>
            <a:r>
              <a:rPr lang="en-US" altLang="zh-CN" sz="2400" dirty="0"/>
              <a:t>Various</a:t>
            </a:r>
            <a:r>
              <a:rPr lang="zh-CN" altLang="en-US" sz="2400" dirty="0"/>
              <a:t> </a:t>
            </a:r>
            <a:r>
              <a:rPr lang="en-US" altLang="zh-CN" sz="2400" dirty="0"/>
              <a:t>built-in</a:t>
            </a:r>
            <a:r>
              <a:rPr lang="zh-CN" altLang="en-US" sz="2400" dirty="0"/>
              <a:t> </a:t>
            </a:r>
            <a:r>
              <a:rPr lang="en-US" altLang="zh-CN" sz="2400" dirty="0"/>
              <a:t>strategies</a:t>
            </a:r>
            <a:r>
              <a:rPr lang="zh-CN" altLang="en-US" sz="2400" dirty="0"/>
              <a:t> </a:t>
            </a:r>
            <a:r>
              <a:rPr lang="en-US" altLang="zh-CN" sz="2400" dirty="0"/>
              <a:t>for</a:t>
            </a:r>
            <a:r>
              <a:rPr lang="zh-CN" altLang="en-US" sz="2400" dirty="0"/>
              <a:t> </a:t>
            </a:r>
            <a:r>
              <a:rPr lang="en-US" altLang="zh-CN" sz="2400" dirty="0"/>
              <a:t>node/edge</a:t>
            </a:r>
            <a:r>
              <a:rPr lang="zh-CN" altLang="en-US" sz="2400" dirty="0"/>
              <a:t> </a:t>
            </a:r>
            <a:r>
              <a:rPr lang="en-US" altLang="zh-CN" sz="2400" dirty="0"/>
              <a:t>embedding</a:t>
            </a:r>
            <a:r>
              <a:rPr lang="zh-CN" altLang="en-US" sz="2400" dirty="0"/>
              <a:t> </a:t>
            </a:r>
            <a:r>
              <a:rPr lang="en-US" altLang="zh-CN" sz="2400" dirty="0"/>
              <a:t>initialization</a:t>
            </a:r>
            <a:r>
              <a:rPr lang="zh-CN" altLang="en-US" sz="2400" dirty="0"/>
              <a:t> </a:t>
            </a:r>
            <a:r>
              <a:rPr lang="en-US" altLang="zh-CN" sz="2400" dirty="0"/>
              <a:t>(non-exhaustive list)</a:t>
            </a:r>
          </a:p>
          <a:p>
            <a:pPr lvl="1"/>
            <a:r>
              <a:rPr lang="en-US" altLang="zh-CN" sz="2200" dirty="0"/>
              <a:t>‘w2v’ </a:t>
            </a:r>
          </a:p>
          <a:p>
            <a:pPr lvl="1"/>
            <a:r>
              <a:rPr lang="en-US" altLang="zh-CN" sz="2200" dirty="0"/>
              <a:t>‘w2v_bilstm’</a:t>
            </a:r>
          </a:p>
          <a:p>
            <a:pPr lvl="1"/>
            <a:r>
              <a:rPr lang="en-US" altLang="zh-CN" sz="2200" dirty="0"/>
              <a:t>'</a:t>
            </a:r>
            <a:r>
              <a:rPr lang="en-US" altLang="zh-CN" sz="2200" dirty="0" err="1"/>
              <a:t>bert</a:t>
            </a:r>
            <a:r>
              <a:rPr lang="en-US" altLang="zh-CN" sz="2200" dirty="0"/>
              <a:t>'</a:t>
            </a:r>
          </a:p>
          <a:p>
            <a:pPr lvl="1"/>
            <a:r>
              <a:rPr lang="en-US" altLang="zh-CN" sz="2200" dirty="0"/>
              <a:t>'</a:t>
            </a:r>
            <a:r>
              <a:rPr lang="en-US" altLang="zh-CN" sz="2200" dirty="0" err="1"/>
              <a:t>bert_bilstm</a:t>
            </a:r>
            <a:r>
              <a:rPr lang="en-US" altLang="zh-CN" sz="2200" dirty="0"/>
              <a:t>'</a:t>
            </a:r>
          </a:p>
          <a:p>
            <a:pPr lvl="1"/>
            <a:r>
              <a:rPr lang="en-US" altLang="zh-CN" sz="2200" dirty="0"/>
              <a:t>'w2v_bert’</a:t>
            </a:r>
          </a:p>
          <a:p>
            <a:pPr lvl="1"/>
            <a:r>
              <a:rPr lang="en-US" altLang="zh-CN" sz="2200" dirty="0"/>
              <a:t>'w2v_bert_bilstm'</a:t>
            </a:r>
          </a:p>
        </p:txBody>
      </p:sp>
      <p:pic>
        <p:nvPicPr>
          <p:cNvPr id="3" name="Picture 2">
            <a:extLst>
              <a:ext uri="{FF2B5EF4-FFF2-40B4-BE49-F238E27FC236}">
                <a16:creationId xmlns:a16="http://schemas.microsoft.com/office/drawing/2014/main" xmlns="" id="{52EFDC49-0731-E240-A78E-36AAB155FE11}"/>
              </a:ext>
            </a:extLst>
          </p:cNvPr>
          <p:cNvPicPr>
            <a:picLocks noChangeAspect="1"/>
          </p:cNvPicPr>
          <p:nvPr/>
        </p:nvPicPr>
        <p:blipFill>
          <a:blip r:embed="rId3"/>
          <a:stretch>
            <a:fillRect/>
          </a:stretch>
        </p:blipFill>
        <p:spPr>
          <a:xfrm>
            <a:off x="5159652" y="3031433"/>
            <a:ext cx="6280286" cy="2114155"/>
          </a:xfrm>
          <a:prstGeom prst="rect">
            <a:avLst/>
          </a:prstGeom>
        </p:spPr>
      </p:pic>
      <p:pic>
        <p:nvPicPr>
          <p:cNvPr id="4" name="Picture 3">
            <a:extLst>
              <a:ext uri="{FF2B5EF4-FFF2-40B4-BE49-F238E27FC236}">
                <a16:creationId xmlns:a16="http://schemas.microsoft.com/office/drawing/2014/main" xmlns="" id="{4E838034-3E93-044D-8864-39232CEEEAF5}"/>
              </a:ext>
            </a:extLst>
          </p:cNvPr>
          <p:cNvPicPr>
            <a:picLocks noChangeAspect="1"/>
          </p:cNvPicPr>
          <p:nvPr/>
        </p:nvPicPr>
        <p:blipFill>
          <a:blip r:embed="rId4"/>
          <a:stretch>
            <a:fillRect/>
          </a:stretch>
        </p:blipFill>
        <p:spPr>
          <a:xfrm>
            <a:off x="1172815" y="5288107"/>
            <a:ext cx="6834809" cy="1423429"/>
          </a:xfrm>
          <a:prstGeom prst="rect">
            <a:avLst/>
          </a:prstGeom>
        </p:spPr>
      </p:pic>
    </p:spTree>
    <p:extLst>
      <p:ext uri="{BB962C8B-B14F-4D97-AF65-F5344CB8AC3E}">
        <p14:creationId xmlns:p14="http://schemas.microsoft.com/office/powerpoint/2010/main" val="9989401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xmlns="" id="{7D4AFD1C-30BD-0C40-B61D-BF29E2148955}"/>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b="1" dirty="0">
                <a:solidFill>
                  <a:srgbClr val="C00000"/>
                </a:solidFill>
              </a:rPr>
              <a:t>Graph</a:t>
            </a:r>
            <a:r>
              <a:rPr lang="zh-CN" altLang="en-US" b="1" dirty="0">
                <a:solidFill>
                  <a:srgbClr val="C00000"/>
                </a:solidFill>
              </a:rPr>
              <a:t> </a:t>
            </a:r>
            <a:r>
              <a:rPr lang="en-US" altLang="zh-CN" b="1" dirty="0">
                <a:solidFill>
                  <a:srgbClr val="C00000"/>
                </a:solidFill>
              </a:rPr>
              <a:t>Embedding</a:t>
            </a:r>
            <a:r>
              <a:rPr lang="zh-CN" altLang="en-US" b="1" dirty="0">
                <a:solidFill>
                  <a:srgbClr val="C00000"/>
                </a:solidFill>
              </a:rPr>
              <a:t> </a:t>
            </a:r>
            <a:r>
              <a:rPr lang="en-US" altLang="zh-CN" b="1" dirty="0">
                <a:solidFill>
                  <a:srgbClr val="C00000"/>
                </a:solidFill>
              </a:rPr>
              <a:t>Learning Module</a:t>
            </a:r>
            <a:endParaRPr lang="en-US" b="1" spc="-253" dirty="0">
              <a:solidFill>
                <a:srgbClr val="C00000"/>
              </a:solidFill>
            </a:endParaRPr>
          </a:p>
        </p:txBody>
      </p:sp>
      <p:sp>
        <p:nvSpPr>
          <p:cNvPr id="2" name="Slide Number Placeholder 1">
            <a:extLst>
              <a:ext uri="{FF2B5EF4-FFF2-40B4-BE49-F238E27FC236}">
                <a16:creationId xmlns:a16="http://schemas.microsoft.com/office/drawing/2014/main" xmlns="" id="{7716D78B-70C9-F04F-AA83-8670780DD229}"/>
              </a:ext>
            </a:extLst>
          </p:cNvPr>
          <p:cNvSpPr>
            <a:spLocks noGrp="1"/>
          </p:cNvSpPr>
          <p:nvPr>
            <p:ph type="sldNum" sz="quarter" idx="12"/>
          </p:nvPr>
        </p:nvSpPr>
        <p:spPr/>
        <p:txBody>
          <a:bodyPr/>
          <a:lstStyle/>
          <a:p>
            <a:fld id="{4C15419E-54D6-8648-ABFB-BEF58E3E877E}" type="slidenum">
              <a:rPr lang="en-US" smtClean="0"/>
              <a:t>242</a:t>
            </a:fld>
            <a:endParaRPr lang="en-US"/>
          </a:p>
        </p:txBody>
      </p:sp>
      <p:sp>
        <p:nvSpPr>
          <p:cNvPr id="5" name="Content Placeholder 3">
            <a:extLst>
              <a:ext uri="{FF2B5EF4-FFF2-40B4-BE49-F238E27FC236}">
                <a16:creationId xmlns:a16="http://schemas.microsoft.com/office/drawing/2014/main" xmlns="" id="{57B35DA8-1060-8444-B952-6D9C6A32C444}"/>
              </a:ext>
            </a:extLst>
          </p:cNvPr>
          <p:cNvSpPr txBox="1">
            <a:spLocks/>
          </p:cNvSpPr>
          <p:nvPr/>
        </p:nvSpPr>
        <p:spPr>
          <a:xfrm>
            <a:off x="434009" y="1557303"/>
            <a:ext cx="3780182" cy="49324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400" dirty="0"/>
              <a:t>Common</a:t>
            </a:r>
            <a:r>
              <a:rPr lang="zh-CN" altLang="en-US" sz="2400" dirty="0"/>
              <a:t> </a:t>
            </a:r>
            <a:r>
              <a:rPr lang="en-US" altLang="zh-CN" sz="2400" dirty="0"/>
              <a:t>GNN</a:t>
            </a:r>
            <a:r>
              <a:rPr lang="zh-CN" altLang="en-US" sz="2400" dirty="0"/>
              <a:t> </a:t>
            </a:r>
            <a:r>
              <a:rPr lang="en-US" altLang="zh-CN" sz="2400" dirty="0"/>
              <a:t>variants</a:t>
            </a:r>
            <a:endParaRPr lang="en-US" sz="2400" dirty="0"/>
          </a:p>
          <a:p>
            <a:pPr lvl="1"/>
            <a:r>
              <a:rPr lang="en-US" altLang="zh-CN" sz="2000" dirty="0"/>
              <a:t>GCN</a:t>
            </a:r>
          </a:p>
          <a:p>
            <a:pPr lvl="1"/>
            <a:r>
              <a:rPr lang="en-US" altLang="zh-CN" sz="2000" dirty="0"/>
              <a:t>GAT</a:t>
            </a:r>
          </a:p>
          <a:p>
            <a:pPr lvl="1"/>
            <a:r>
              <a:rPr lang="en-US" altLang="zh-CN" sz="2000" dirty="0" err="1"/>
              <a:t>GraphSAGE</a:t>
            </a:r>
            <a:endParaRPr lang="en-US" altLang="zh-CN" sz="2000" dirty="0"/>
          </a:p>
          <a:p>
            <a:pPr lvl="1"/>
            <a:r>
              <a:rPr lang="en-US" altLang="zh-CN" sz="2000" dirty="0"/>
              <a:t>GGNN</a:t>
            </a:r>
          </a:p>
          <a:p>
            <a:r>
              <a:rPr lang="en-US" altLang="zh-CN" dirty="0" err="1"/>
              <a:t>direction_option</a:t>
            </a:r>
            <a:endParaRPr lang="en-US" altLang="zh-CN" dirty="0"/>
          </a:p>
          <a:p>
            <a:pPr lvl="1"/>
            <a:r>
              <a:rPr lang="en-US" altLang="zh-CN" dirty="0"/>
              <a:t>‘undirected’</a:t>
            </a:r>
          </a:p>
          <a:p>
            <a:pPr lvl="1"/>
            <a:r>
              <a:rPr lang="en-US" altLang="zh-CN" dirty="0"/>
              <a:t>‘</a:t>
            </a:r>
            <a:r>
              <a:rPr lang="en-US" altLang="zh-CN" dirty="0" err="1"/>
              <a:t>bi_fuse</a:t>
            </a:r>
            <a:r>
              <a:rPr lang="en-US" altLang="zh-CN" dirty="0"/>
              <a:t>’</a:t>
            </a:r>
          </a:p>
          <a:p>
            <a:pPr lvl="1"/>
            <a:r>
              <a:rPr lang="en-US" altLang="zh-CN" dirty="0"/>
              <a:t>‘</a:t>
            </a:r>
            <a:r>
              <a:rPr lang="en-US" altLang="zh-CN" dirty="0" err="1"/>
              <a:t>bi_sep</a:t>
            </a:r>
            <a:r>
              <a:rPr lang="en-US" altLang="zh-CN" dirty="0"/>
              <a:t>’</a:t>
            </a:r>
          </a:p>
          <a:p>
            <a:r>
              <a:rPr lang="en-US" altLang="zh-CN" dirty="0" err="1"/>
              <a:t>use_edge_weight</a:t>
            </a:r>
            <a:endParaRPr lang="en-US" altLang="zh-CN" dirty="0"/>
          </a:p>
        </p:txBody>
      </p:sp>
      <p:pic>
        <p:nvPicPr>
          <p:cNvPr id="3" name="Picture 2">
            <a:extLst>
              <a:ext uri="{FF2B5EF4-FFF2-40B4-BE49-F238E27FC236}">
                <a16:creationId xmlns:a16="http://schemas.microsoft.com/office/drawing/2014/main" xmlns="" id="{C405FB3E-1C6F-0548-9225-5B6C85C60368}"/>
              </a:ext>
            </a:extLst>
          </p:cNvPr>
          <p:cNvPicPr>
            <a:picLocks noChangeAspect="1"/>
          </p:cNvPicPr>
          <p:nvPr/>
        </p:nvPicPr>
        <p:blipFill>
          <a:blip r:embed="rId3"/>
          <a:stretch>
            <a:fillRect/>
          </a:stretch>
        </p:blipFill>
        <p:spPr>
          <a:xfrm>
            <a:off x="4866927" y="2731432"/>
            <a:ext cx="6221767" cy="2584173"/>
          </a:xfrm>
          <a:prstGeom prst="rect">
            <a:avLst/>
          </a:prstGeom>
        </p:spPr>
      </p:pic>
    </p:spTree>
    <p:extLst>
      <p:ext uri="{BB962C8B-B14F-4D97-AF65-F5344CB8AC3E}">
        <p14:creationId xmlns:p14="http://schemas.microsoft.com/office/powerpoint/2010/main" val="22332467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xmlns="" id="{7D4AFD1C-30BD-0C40-B61D-BF29E2148955}"/>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b="1" dirty="0">
                <a:solidFill>
                  <a:srgbClr val="C00000"/>
                </a:solidFill>
              </a:rPr>
              <a:t>Prediction</a:t>
            </a:r>
            <a:r>
              <a:rPr lang="zh-CN" altLang="en-US" b="1" dirty="0">
                <a:solidFill>
                  <a:srgbClr val="C00000"/>
                </a:solidFill>
              </a:rPr>
              <a:t> </a:t>
            </a:r>
            <a:r>
              <a:rPr lang="en-US" altLang="zh-CN" b="1" dirty="0">
                <a:solidFill>
                  <a:srgbClr val="C00000"/>
                </a:solidFill>
              </a:rPr>
              <a:t>Module</a:t>
            </a:r>
            <a:endParaRPr lang="en-US" b="1" spc="-253" dirty="0">
              <a:solidFill>
                <a:srgbClr val="C00000"/>
              </a:solidFill>
            </a:endParaRPr>
          </a:p>
        </p:txBody>
      </p:sp>
      <p:sp>
        <p:nvSpPr>
          <p:cNvPr id="2" name="Slide Number Placeholder 1">
            <a:extLst>
              <a:ext uri="{FF2B5EF4-FFF2-40B4-BE49-F238E27FC236}">
                <a16:creationId xmlns:a16="http://schemas.microsoft.com/office/drawing/2014/main" xmlns="" id="{7716D78B-70C9-F04F-AA83-8670780DD229}"/>
              </a:ext>
            </a:extLst>
          </p:cNvPr>
          <p:cNvSpPr>
            <a:spLocks noGrp="1"/>
          </p:cNvSpPr>
          <p:nvPr>
            <p:ph type="sldNum" sz="quarter" idx="12"/>
          </p:nvPr>
        </p:nvSpPr>
        <p:spPr/>
        <p:txBody>
          <a:bodyPr/>
          <a:lstStyle/>
          <a:p>
            <a:fld id="{4C15419E-54D6-8648-ABFB-BEF58E3E877E}" type="slidenum">
              <a:rPr lang="en-US" smtClean="0"/>
              <a:t>243</a:t>
            </a:fld>
            <a:endParaRPr lang="en-US"/>
          </a:p>
        </p:txBody>
      </p:sp>
      <p:sp>
        <p:nvSpPr>
          <p:cNvPr id="5" name="Content Placeholder 3">
            <a:extLst>
              <a:ext uri="{FF2B5EF4-FFF2-40B4-BE49-F238E27FC236}">
                <a16:creationId xmlns:a16="http://schemas.microsoft.com/office/drawing/2014/main" xmlns="" id="{57B35DA8-1060-8444-B952-6D9C6A32C444}"/>
              </a:ext>
            </a:extLst>
          </p:cNvPr>
          <p:cNvSpPr txBox="1">
            <a:spLocks/>
          </p:cNvSpPr>
          <p:nvPr/>
        </p:nvSpPr>
        <p:spPr>
          <a:xfrm>
            <a:off x="434009" y="1557303"/>
            <a:ext cx="4058478" cy="2090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400" dirty="0"/>
              <a:t>Classification</a:t>
            </a:r>
            <a:endParaRPr lang="en-US" sz="2400" dirty="0"/>
          </a:p>
          <a:p>
            <a:pPr lvl="1"/>
            <a:r>
              <a:rPr lang="en-US" altLang="zh-CN" sz="2000" dirty="0"/>
              <a:t>Node</a:t>
            </a:r>
            <a:r>
              <a:rPr lang="zh-CN" altLang="en-US" sz="2000" dirty="0"/>
              <a:t> </a:t>
            </a:r>
            <a:r>
              <a:rPr lang="en-US" altLang="zh-CN" sz="2000" dirty="0"/>
              <a:t>classification</a:t>
            </a:r>
          </a:p>
          <a:p>
            <a:pPr lvl="1"/>
            <a:r>
              <a:rPr lang="en-US" altLang="zh-CN" sz="2000" dirty="0"/>
              <a:t>Graph</a:t>
            </a:r>
            <a:r>
              <a:rPr lang="zh-CN" altLang="en-US" sz="2000" dirty="0"/>
              <a:t> </a:t>
            </a:r>
            <a:r>
              <a:rPr lang="en-US" altLang="zh-CN" sz="2000" dirty="0"/>
              <a:t>classification</a:t>
            </a:r>
          </a:p>
          <a:p>
            <a:pPr lvl="1"/>
            <a:r>
              <a:rPr lang="en-US" altLang="zh-CN" sz="2000" dirty="0"/>
              <a:t>Link</a:t>
            </a:r>
            <a:r>
              <a:rPr lang="zh-CN" altLang="en-US" sz="2000" dirty="0"/>
              <a:t> </a:t>
            </a:r>
            <a:r>
              <a:rPr lang="en-US" altLang="zh-CN" sz="2000" dirty="0"/>
              <a:t>prediction</a:t>
            </a:r>
          </a:p>
          <a:p>
            <a:pPr lvl="1"/>
            <a:r>
              <a:rPr lang="en-US" altLang="zh-CN" sz="2000" dirty="0"/>
              <a:t>KG</a:t>
            </a:r>
            <a:r>
              <a:rPr lang="zh-CN" altLang="en-US" sz="2000" dirty="0"/>
              <a:t> </a:t>
            </a:r>
            <a:r>
              <a:rPr lang="en-US" altLang="zh-CN" sz="2000" dirty="0"/>
              <a:t>completion</a:t>
            </a:r>
          </a:p>
          <a:p>
            <a:pPr lvl="1"/>
            <a:r>
              <a:rPr lang="en-US" altLang="zh-CN" sz="2000" dirty="0"/>
              <a:t>Pooling:</a:t>
            </a:r>
            <a:r>
              <a:rPr lang="zh-CN" altLang="en-US" sz="2000" dirty="0"/>
              <a:t> </a:t>
            </a:r>
            <a:r>
              <a:rPr lang="en-US" altLang="zh-CN" sz="2000" dirty="0" err="1"/>
              <a:t>avg_pool</a:t>
            </a:r>
            <a:r>
              <a:rPr lang="en-US" altLang="zh-CN" sz="2000" dirty="0"/>
              <a:t>,</a:t>
            </a:r>
            <a:r>
              <a:rPr lang="zh-CN" altLang="en-US" sz="2000" dirty="0"/>
              <a:t> </a:t>
            </a:r>
            <a:r>
              <a:rPr lang="en-US" altLang="zh-CN" sz="2000" dirty="0" err="1"/>
              <a:t>max_pool</a:t>
            </a:r>
            <a:endParaRPr lang="en-US" altLang="zh-CN" sz="2000" dirty="0"/>
          </a:p>
        </p:txBody>
      </p:sp>
      <p:sp>
        <p:nvSpPr>
          <p:cNvPr id="6" name="Content Placeholder 3">
            <a:extLst>
              <a:ext uri="{FF2B5EF4-FFF2-40B4-BE49-F238E27FC236}">
                <a16:creationId xmlns:a16="http://schemas.microsoft.com/office/drawing/2014/main" xmlns="" id="{740E3B21-733B-3646-BCA2-F1D220102A2B}"/>
              </a:ext>
            </a:extLst>
          </p:cNvPr>
          <p:cNvSpPr txBox="1">
            <a:spLocks/>
          </p:cNvSpPr>
          <p:nvPr/>
        </p:nvSpPr>
        <p:spPr>
          <a:xfrm>
            <a:off x="5357191" y="1557303"/>
            <a:ext cx="4870173" cy="19412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400" dirty="0"/>
              <a:t>Generation</a:t>
            </a:r>
          </a:p>
          <a:p>
            <a:pPr lvl="1"/>
            <a:r>
              <a:rPr lang="en-US" altLang="zh-CN" sz="2000" dirty="0"/>
              <a:t>Sequence</a:t>
            </a:r>
            <a:r>
              <a:rPr lang="zh-CN" altLang="en-US" sz="2000" dirty="0"/>
              <a:t> </a:t>
            </a:r>
            <a:r>
              <a:rPr lang="en-US" altLang="zh-CN" sz="2000" dirty="0"/>
              <a:t>decoder</a:t>
            </a:r>
          </a:p>
          <a:p>
            <a:pPr lvl="1"/>
            <a:r>
              <a:rPr lang="en-US" altLang="zh-CN" sz="2000" dirty="0"/>
              <a:t>Tree</a:t>
            </a:r>
            <a:r>
              <a:rPr lang="zh-CN" altLang="en-US" sz="2000" dirty="0"/>
              <a:t> </a:t>
            </a:r>
            <a:r>
              <a:rPr lang="en-US" altLang="zh-CN" sz="2000" dirty="0"/>
              <a:t>decoder</a:t>
            </a:r>
          </a:p>
          <a:p>
            <a:pPr lvl="1"/>
            <a:r>
              <a:rPr lang="en-US" sz="2000" dirty="0"/>
              <a:t>Att</a:t>
            </a:r>
            <a:r>
              <a:rPr lang="en-US" altLang="zh-CN" sz="2000" dirty="0"/>
              <a:t>ention,</a:t>
            </a:r>
            <a:r>
              <a:rPr lang="zh-CN" altLang="en-US" sz="2000" dirty="0"/>
              <a:t> </a:t>
            </a:r>
            <a:r>
              <a:rPr lang="en-US" altLang="zh-CN" sz="2000" dirty="0"/>
              <a:t>copy,</a:t>
            </a:r>
            <a:r>
              <a:rPr lang="zh-CN" altLang="en-US" sz="2000" dirty="0"/>
              <a:t> </a:t>
            </a:r>
            <a:r>
              <a:rPr lang="en-US" altLang="zh-CN" sz="2000" dirty="0"/>
              <a:t>coverage</a:t>
            </a:r>
            <a:r>
              <a:rPr lang="zh-CN" altLang="en-US" sz="2000" dirty="0"/>
              <a:t> </a:t>
            </a:r>
            <a:r>
              <a:rPr lang="en-US" altLang="zh-CN" sz="2000" dirty="0"/>
              <a:t>mechanisms</a:t>
            </a:r>
            <a:endParaRPr lang="en-US" sz="2000" dirty="0"/>
          </a:p>
        </p:txBody>
      </p:sp>
      <p:pic>
        <p:nvPicPr>
          <p:cNvPr id="4" name="Picture 3">
            <a:extLst>
              <a:ext uri="{FF2B5EF4-FFF2-40B4-BE49-F238E27FC236}">
                <a16:creationId xmlns:a16="http://schemas.microsoft.com/office/drawing/2014/main" xmlns="" id="{0588EC79-AEDC-664D-9921-0431322872B6}"/>
              </a:ext>
            </a:extLst>
          </p:cNvPr>
          <p:cNvPicPr>
            <a:picLocks noChangeAspect="1"/>
          </p:cNvPicPr>
          <p:nvPr/>
        </p:nvPicPr>
        <p:blipFill>
          <a:blip r:embed="rId3"/>
          <a:stretch>
            <a:fillRect/>
          </a:stretch>
        </p:blipFill>
        <p:spPr>
          <a:xfrm>
            <a:off x="596346" y="3678548"/>
            <a:ext cx="4058478" cy="2860364"/>
          </a:xfrm>
          <a:prstGeom prst="rect">
            <a:avLst/>
          </a:prstGeom>
        </p:spPr>
      </p:pic>
      <p:pic>
        <p:nvPicPr>
          <p:cNvPr id="7" name="Picture 6">
            <a:extLst>
              <a:ext uri="{FF2B5EF4-FFF2-40B4-BE49-F238E27FC236}">
                <a16:creationId xmlns:a16="http://schemas.microsoft.com/office/drawing/2014/main" xmlns="" id="{2A0D2BFD-DDAA-5F48-BE64-7B7B8D3F77BA}"/>
              </a:ext>
            </a:extLst>
          </p:cNvPr>
          <p:cNvPicPr>
            <a:picLocks noChangeAspect="1"/>
          </p:cNvPicPr>
          <p:nvPr/>
        </p:nvPicPr>
        <p:blipFill>
          <a:blip r:embed="rId4"/>
          <a:stretch>
            <a:fillRect/>
          </a:stretch>
        </p:blipFill>
        <p:spPr>
          <a:xfrm>
            <a:off x="5507938" y="3561499"/>
            <a:ext cx="4058479" cy="3180662"/>
          </a:xfrm>
          <a:prstGeom prst="rect">
            <a:avLst/>
          </a:prstGeom>
        </p:spPr>
      </p:pic>
      <p:sp>
        <p:nvSpPr>
          <p:cNvPr id="8" name="TextBox 7">
            <a:extLst>
              <a:ext uri="{FF2B5EF4-FFF2-40B4-BE49-F238E27FC236}">
                <a16:creationId xmlns:a16="http://schemas.microsoft.com/office/drawing/2014/main" xmlns="" id="{372D0B02-A8E8-DE45-A8B3-3DD6ABE1AE5A}"/>
              </a:ext>
            </a:extLst>
          </p:cNvPr>
          <p:cNvSpPr txBox="1"/>
          <p:nvPr/>
        </p:nvSpPr>
        <p:spPr>
          <a:xfrm>
            <a:off x="9982200" y="4228500"/>
            <a:ext cx="1827145" cy="1477328"/>
          </a:xfrm>
          <a:prstGeom prst="rect">
            <a:avLst/>
          </a:prstGeom>
          <a:noFill/>
        </p:spPr>
        <p:txBody>
          <a:bodyPr wrap="square" rtlCol="0">
            <a:spAutoFit/>
          </a:bodyPr>
          <a:lstStyle/>
          <a:p>
            <a:r>
              <a:rPr lang="en-US" altLang="zh-CN" dirty="0"/>
              <a:t>Built-in</a:t>
            </a:r>
            <a:r>
              <a:rPr lang="zh-CN" altLang="en-US" dirty="0"/>
              <a:t> </a:t>
            </a:r>
            <a:r>
              <a:rPr lang="en-US" altLang="zh-CN" dirty="0"/>
              <a:t>high-level</a:t>
            </a:r>
            <a:r>
              <a:rPr lang="zh-CN" altLang="en-US" dirty="0"/>
              <a:t> </a:t>
            </a:r>
            <a:r>
              <a:rPr lang="en-US" altLang="zh-CN" dirty="0">
                <a:solidFill>
                  <a:srgbClr val="FF0000"/>
                </a:solidFill>
              </a:rPr>
              <a:t>Graph2Seq</a:t>
            </a:r>
            <a:r>
              <a:rPr lang="en-US" altLang="zh-CN" dirty="0"/>
              <a:t>,</a:t>
            </a:r>
            <a:r>
              <a:rPr lang="zh-CN" altLang="en-US" dirty="0"/>
              <a:t> </a:t>
            </a:r>
            <a:r>
              <a:rPr lang="en-US" altLang="zh-CN" dirty="0">
                <a:solidFill>
                  <a:srgbClr val="FF0000"/>
                </a:solidFill>
              </a:rPr>
              <a:t>Graph2Tree</a:t>
            </a:r>
            <a:r>
              <a:rPr lang="zh-CN" altLang="en-US" dirty="0"/>
              <a:t> </a:t>
            </a:r>
            <a:r>
              <a:rPr lang="en-US" altLang="zh-CN" dirty="0"/>
              <a:t>APIs.</a:t>
            </a:r>
          </a:p>
          <a:p>
            <a:r>
              <a:rPr lang="en-US" altLang="zh-CN" dirty="0"/>
              <a:t>Config</a:t>
            </a:r>
            <a:r>
              <a:rPr lang="zh-CN" altLang="en-US" dirty="0"/>
              <a:t> </a:t>
            </a:r>
            <a:r>
              <a:rPr lang="en-US" altLang="zh-CN" dirty="0"/>
              <a:t>in,</a:t>
            </a:r>
            <a:r>
              <a:rPr lang="zh-CN" altLang="en-US" dirty="0"/>
              <a:t> </a:t>
            </a:r>
            <a:r>
              <a:rPr lang="en-US" altLang="zh-CN" dirty="0"/>
              <a:t>model</a:t>
            </a:r>
            <a:r>
              <a:rPr lang="zh-CN" altLang="en-US" dirty="0"/>
              <a:t> </a:t>
            </a:r>
            <a:r>
              <a:rPr lang="en-US" altLang="zh-CN" dirty="0"/>
              <a:t>out.</a:t>
            </a:r>
            <a:endParaRPr lang="en-US" dirty="0"/>
          </a:p>
        </p:txBody>
      </p:sp>
    </p:spTree>
    <p:extLst>
      <p:ext uri="{BB962C8B-B14F-4D97-AF65-F5344CB8AC3E}">
        <p14:creationId xmlns:p14="http://schemas.microsoft.com/office/powerpoint/2010/main" val="25579095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xmlns="" id="{7D4AFD1C-30BD-0C40-B61D-BF29E2148955}"/>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b="1" dirty="0">
                <a:solidFill>
                  <a:srgbClr val="C00000"/>
                </a:solidFill>
              </a:rPr>
              <a:t>Dataset</a:t>
            </a:r>
            <a:endParaRPr lang="en-US" b="1" spc="-253" dirty="0">
              <a:solidFill>
                <a:srgbClr val="C00000"/>
              </a:solidFill>
            </a:endParaRPr>
          </a:p>
        </p:txBody>
      </p:sp>
      <p:sp>
        <p:nvSpPr>
          <p:cNvPr id="2" name="Slide Number Placeholder 1">
            <a:extLst>
              <a:ext uri="{FF2B5EF4-FFF2-40B4-BE49-F238E27FC236}">
                <a16:creationId xmlns:a16="http://schemas.microsoft.com/office/drawing/2014/main" xmlns="" id="{7716D78B-70C9-F04F-AA83-8670780DD229}"/>
              </a:ext>
            </a:extLst>
          </p:cNvPr>
          <p:cNvSpPr>
            <a:spLocks noGrp="1"/>
          </p:cNvSpPr>
          <p:nvPr>
            <p:ph type="sldNum" sz="quarter" idx="12"/>
          </p:nvPr>
        </p:nvSpPr>
        <p:spPr/>
        <p:txBody>
          <a:bodyPr/>
          <a:lstStyle/>
          <a:p>
            <a:fld id="{4C15419E-54D6-8648-ABFB-BEF58E3E877E}" type="slidenum">
              <a:rPr lang="en-US" smtClean="0"/>
              <a:t>244</a:t>
            </a:fld>
            <a:endParaRPr lang="en-US"/>
          </a:p>
        </p:txBody>
      </p:sp>
      <p:sp>
        <p:nvSpPr>
          <p:cNvPr id="5" name="Content Placeholder 3">
            <a:extLst>
              <a:ext uri="{FF2B5EF4-FFF2-40B4-BE49-F238E27FC236}">
                <a16:creationId xmlns:a16="http://schemas.microsoft.com/office/drawing/2014/main" xmlns="" id="{57B35DA8-1060-8444-B952-6D9C6A32C444}"/>
              </a:ext>
            </a:extLst>
          </p:cNvPr>
          <p:cNvSpPr txBox="1">
            <a:spLocks/>
          </p:cNvSpPr>
          <p:nvPr/>
        </p:nvSpPr>
        <p:spPr>
          <a:xfrm>
            <a:off x="434009" y="1557303"/>
            <a:ext cx="5257800" cy="49324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zh-CN" sz="2400" dirty="0"/>
          </a:p>
        </p:txBody>
      </p:sp>
      <p:sp>
        <p:nvSpPr>
          <p:cNvPr id="12" name="Content Placeholder 3">
            <a:extLst>
              <a:ext uri="{FF2B5EF4-FFF2-40B4-BE49-F238E27FC236}">
                <a16:creationId xmlns:a16="http://schemas.microsoft.com/office/drawing/2014/main" xmlns="" id="{4621ACEA-EB39-BA4A-90C6-B6800BBD91F8}"/>
              </a:ext>
            </a:extLst>
          </p:cNvPr>
          <p:cNvSpPr txBox="1">
            <a:spLocks/>
          </p:cNvSpPr>
          <p:nvPr/>
        </p:nvSpPr>
        <p:spPr>
          <a:xfrm>
            <a:off x="434009" y="1408218"/>
            <a:ext cx="3780182" cy="21102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400" dirty="0"/>
              <a:t>Built-in</a:t>
            </a:r>
            <a:r>
              <a:rPr lang="zh-CN" altLang="en-US" sz="2400" dirty="0"/>
              <a:t> </a:t>
            </a:r>
            <a:r>
              <a:rPr lang="en-US" altLang="zh-CN" sz="2400" dirty="0"/>
              <a:t>dataset</a:t>
            </a:r>
            <a:r>
              <a:rPr lang="zh-CN" altLang="en-US" sz="2400" dirty="0"/>
              <a:t> </a:t>
            </a:r>
            <a:r>
              <a:rPr lang="en-US" altLang="zh-CN" sz="2400" dirty="0"/>
              <a:t>types</a:t>
            </a:r>
            <a:endParaRPr lang="en-US" sz="2400" dirty="0"/>
          </a:p>
          <a:p>
            <a:pPr lvl="1"/>
            <a:r>
              <a:rPr lang="en-US" altLang="zh-CN" sz="2000" dirty="0"/>
              <a:t>Text2TextDataset</a:t>
            </a:r>
          </a:p>
          <a:p>
            <a:pPr lvl="1"/>
            <a:r>
              <a:rPr lang="en-US" altLang="zh-CN" sz="2000" dirty="0" err="1"/>
              <a:t>TextToTreeDataset</a:t>
            </a:r>
            <a:endParaRPr lang="en-US" altLang="zh-CN" sz="2000" dirty="0"/>
          </a:p>
          <a:p>
            <a:pPr lvl="1"/>
            <a:r>
              <a:rPr lang="en-US" altLang="zh-CN" sz="2000" dirty="0"/>
              <a:t>Text2LabelDataset</a:t>
            </a:r>
          </a:p>
          <a:p>
            <a:pPr lvl="1"/>
            <a:r>
              <a:rPr lang="en-US" altLang="zh-CN" sz="2000" dirty="0" err="1"/>
              <a:t>SequenceLabelingDataset</a:t>
            </a:r>
            <a:endParaRPr lang="en-US" altLang="zh-CN" sz="2000" dirty="0"/>
          </a:p>
          <a:p>
            <a:pPr lvl="1"/>
            <a:r>
              <a:rPr lang="en-US" altLang="zh-CN" sz="2000" dirty="0"/>
              <a:t>DoubleText2TextDataset</a:t>
            </a:r>
          </a:p>
        </p:txBody>
      </p:sp>
      <p:pic>
        <p:nvPicPr>
          <p:cNvPr id="11" name="Picture 10">
            <a:extLst>
              <a:ext uri="{FF2B5EF4-FFF2-40B4-BE49-F238E27FC236}">
                <a16:creationId xmlns:a16="http://schemas.microsoft.com/office/drawing/2014/main" xmlns="" id="{E94E48B0-6FDE-7143-89E1-8EAD2D3BE2A2}"/>
              </a:ext>
            </a:extLst>
          </p:cNvPr>
          <p:cNvPicPr>
            <a:picLocks noChangeAspect="1"/>
          </p:cNvPicPr>
          <p:nvPr/>
        </p:nvPicPr>
        <p:blipFill>
          <a:blip r:embed="rId3"/>
          <a:stretch>
            <a:fillRect/>
          </a:stretch>
        </p:blipFill>
        <p:spPr>
          <a:xfrm>
            <a:off x="183781" y="3538622"/>
            <a:ext cx="5014384" cy="1526503"/>
          </a:xfrm>
          <a:prstGeom prst="rect">
            <a:avLst/>
          </a:prstGeom>
        </p:spPr>
      </p:pic>
      <p:pic>
        <p:nvPicPr>
          <p:cNvPr id="13" name="Picture 12">
            <a:extLst>
              <a:ext uri="{FF2B5EF4-FFF2-40B4-BE49-F238E27FC236}">
                <a16:creationId xmlns:a16="http://schemas.microsoft.com/office/drawing/2014/main" xmlns="" id="{8BBFD803-27C2-C246-AFE7-4CEBA68B0E38}"/>
              </a:ext>
            </a:extLst>
          </p:cNvPr>
          <p:cNvPicPr>
            <a:picLocks noChangeAspect="1"/>
          </p:cNvPicPr>
          <p:nvPr/>
        </p:nvPicPr>
        <p:blipFill>
          <a:blip r:embed="rId4"/>
          <a:stretch>
            <a:fillRect/>
          </a:stretch>
        </p:blipFill>
        <p:spPr>
          <a:xfrm>
            <a:off x="219401" y="5198862"/>
            <a:ext cx="5350582" cy="1439958"/>
          </a:xfrm>
          <a:prstGeom prst="rect">
            <a:avLst/>
          </a:prstGeom>
        </p:spPr>
      </p:pic>
      <p:pic>
        <p:nvPicPr>
          <p:cNvPr id="3" name="Picture 2">
            <a:extLst>
              <a:ext uri="{FF2B5EF4-FFF2-40B4-BE49-F238E27FC236}">
                <a16:creationId xmlns:a16="http://schemas.microsoft.com/office/drawing/2014/main" xmlns="" id="{9AED2AE8-60C5-7D45-B70A-8507D45D3749}"/>
              </a:ext>
            </a:extLst>
          </p:cNvPr>
          <p:cNvPicPr>
            <a:picLocks noChangeAspect="1"/>
          </p:cNvPicPr>
          <p:nvPr/>
        </p:nvPicPr>
        <p:blipFill>
          <a:blip r:embed="rId5"/>
          <a:stretch>
            <a:fillRect/>
          </a:stretch>
        </p:blipFill>
        <p:spPr>
          <a:xfrm>
            <a:off x="5657324" y="1690688"/>
            <a:ext cx="6350895" cy="3756991"/>
          </a:xfrm>
          <a:prstGeom prst="rect">
            <a:avLst/>
          </a:prstGeom>
        </p:spPr>
      </p:pic>
    </p:spTree>
    <p:extLst>
      <p:ext uri="{BB962C8B-B14F-4D97-AF65-F5344CB8AC3E}">
        <p14:creationId xmlns:p14="http://schemas.microsoft.com/office/powerpoint/2010/main" val="33392854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xmlns="" id="{7D4AFD1C-30BD-0C40-B61D-BF29E2148955}"/>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b="1" dirty="0">
                <a:solidFill>
                  <a:srgbClr val="C00000"/>
                </a:solidFill>
              </a:rPr>
              <a:t>Inference</a:t>
            </a:r>
            <a:endParaRPr lang="en-US" b="1" spc="-253" dirty="0">
              <a:solidFill>
                <a:srgbClr val="C00000"/>
              </a:solidFill>
            </a:endParaRPr>
          </a:p>
        </p:txBody>
      </p:sp>
      <p:sp>
        <p:nvSpPr>
          <p:cNvPr id="2" name="Slide Number Placeholder 1">
            <a:extLst>
              <a:ext uri="{FF2B5EF4-FFF2-40B4-BE49-F238E27FC236}">
                <a16:creationId xmlns:a16="http://schemas.microsoft.com/office/drawing/2014/main" xmlns="" id="{7716D78B-70C9-F04F-AA83-8670780DD229}"/>
              </a:ext>
            </a:extLst>
          </p:cNvPr>
          <p:cNvSpPr>
            <a:spLocks noGrp="1"/>
          </p:cNvSpPr>
          <p:nvPr>
            <p:ph type="sldNum" sz="quarter" idx="12"/>
          </p:nvPr>
        </p:nvSpPr>
        <p:spPr/>
        <p:txBody>
          <a:bodyPr/>
          <a:lstStyle/>
          <a:p>
            <a:fld id="{4C15419E-54D6-8648-ABFB-BEF58E3E877E}" type="slidenum">
              <a:rPr lang="en-US" smtClean="0"/>
              <a:t>245</a:t>
            </a:fld>
            <a:endParaRPr lang="en-US"/>
          </a:p>
        </p:txBody>
      </p:sp>
      <p:sp>
        <p:nvSpPr>
          <p:cNvPr id="5" name="Content Placeholder 3">
            <a:extLst>
              <a:ext uri="{FF2B5EF4-FFF2-40B4-BE49-F238E27FC236}">
                <a16:creationId xmlns:a16="http://schemas.microsoft.com/office/drawing/2014/main" xmlns="" id="{57B35DA8-1060-8444-B952-6D9C6A32C444}"/>
              </a:ext>
            </a:extLst>
          </p:cNvPr>
          <p:cNvSpPr txBox="1">
            <a:spLocks/>
          </p:cNvSpPr>
          <p:nvPr/>
        </p:nvSpPr>
        <p:spPr>
          <a:xfrm>
            <a:off x="434009" y="1557303"/>
            <a:ext cx="5257800" cy="49324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zh-CN" sz="2400" dirty="0"/>
          </a:p>
        </p:txBody>
      </p:sp>
      <p:sp>
        <p:nvSpPr>
          <p:cNvPr id="12" name="Content Placeholder 3">
            <a:extLst>
              <a:ext uri="{FF2B5EF4-FFF2-40B4-BE49-F238E27FC236}">
                <a16:creationId xmlns:a16="http://schemas.microsoft.com/office/drawing/2014/main" xmlns="" id="{4621ACEA-EB39-BA4A-90C6-B6800BBD91F8}"/>
              </a:ext>
            </a:extLst>
          </p:cNvPr>
          <p:cNvSpPr txBox="1">
            <a:spLocks/>
          </p:cNvSpPr>
          <p:nvPr/>
        </p:nvSpPr>
        <p:spPr>
          <a:xfrm>
            <a:off x="318052" y="1557303"/>
            <a:ext cx="4482547" cy="49324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400" dirty="0"/>
              <a:t>Inference</a:t>
            </a:r>
            <a:r>
              <a:rPr lang="zh-CN" altLang="en-US" sz="2400" dirty="0"/>
              <a:t> </a:t>
            </a:r>
            <a:r>
              <a:rPr lang="en-US" altLang="zh-CN" sz="2400" dirty="0"/>
              <a:t>wrapper</a:t>
            </a:r>
            <a:endParaRPr lang="en-US" sz="2400" dirty="0"/>
          </a:p>
          <a:p>
            <a:pPr lvl="1"/>
            <a:r>
              <a:rPr lang="en-US" altLang="zh-CN" sz="2000" dirty="0" err="1"/>
              <a:t>classifier_inference_wrapper</a:t>
            </a:r>
            <a:endParaRPr lang="en-US" altLang="zh-CN" sz="2000" dirty="0"/>
          </a:p>
          <a:p>
            <a:pPr lvl="1"/>
            <a:r>
              <a:rPr lang="en-US" altLang="zh-CN" sz="2000" dirty="0" err="1"/>
              <a:t>generator_inference_wrapper</a:t>
            </a:r>
            <a:endParaRPr lang="en-US" altLang="zh-CN" sz="2000" dirty="0"/>
          </a:p>
          <a:p>
            <a:pPr lvl="1"/>
            <a:r>
              <a:rPr lang="en-US" altLang="zh-CN" sz="2000" dirty="0" err="1"/>
              <a:t>generator_inference_wrapper_for_tree</a:t>
            </a:r>
            <a:endParaRPr lang="en-US" altLang="zh-CN" sz="2000" dirty="0"/>
          </a:p>
        </p:txBody>
      </p:sp>
      <p:pic>
        <p:nvPicPr>
          <p:cNvPr id="3" name="Picture 2">
            <a:extLst>
              <a:ext uri="{FF2B5EF4-FFF2-40B4-BE49-F238E27FC236}">
                <a16:creationId xmlns:a16="http://schemas.microsoft.com/office/drawing/2014/main" xmlns="" id="{78DF527E-7A4D-B44C-89D9-62C7CEE11A1B}"/>
              </a:ext>
            </a:extLst>
          </p:cNvPr>
          <p:cNvPicPr>
            <a:picLocks noChangeAspect="1"/>
          </p:cNvPicPr>
          <p:nvPr/>
        </p:nvPicPr>
        <p:blipFill>
          <a:blip r:embed="rId3"/>
          <a:stretch>
            <a:fillRect/>
          </a:stretch>
        </p:blipFill>
        <p:spPr>
          <a:xfrm>
            <a:off x="1033671" y="4204774"/>
            <a:ext cx="6848061" cy="2181061"/>
          </a:xfrm>
          <a:prstGeom prst="rect">
            <a:avLst/>
          </a:prstGeom>
        </p:spPr>
      </p:pic>
      <p:pic>
        <p:nvPicPr>
          <p:cNvPr id="6" name="Picture 5">
            <a:extLst>
              <a:ext uri="{FF2B5EF4-FFF2-40B4-BE49-F238E27FC236}">
                <a16:creationId xmlns:a16="http://schemas.microsoft.com/office/drawing/2014/main" xmlns="" id="{046D309C-5BFE-BB42-849F-EC9DCA1AC4E7}"/>
              </a:ext>
            </a:extLst>
          </p:cNvPr>
          <p:cNvPicPr>
            <a:picLocks noChangeAspect="1"/>
          </p:cNvPicPr>
          <p:nvPr/>
        </p:nvPicPr>
        <p:blipFill>
          <a:blip r:embed="rId4"/>
          <a:stretch>
            <a:fillRect/>
          </a:stretch>
        </p:blipFill>
        <p:spPr>
          <a:xfrm>
            <a:off x="5320747" y="1690688"/>
            <a:ext cx="5583182" cy="2277642"/>
          </a:xfrm>
          <a:prstGeom prst="rect">
            <a:avLst/>
          </a:prstGeom>
        </p:spPr>
      </p:pic>
    </p:spTree>
    <p:extLst>
      <p:ext uri="{BB962C8B-B14F-4D97-AF65-F5344CB8AC3E}">
        <p14:creationId xmlns:p14="http://schemas.microsoft.com/office/powerpoint/2010/main" val="13477997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xmlns="" id="{7DA292A9-F3FF-0D4C-A45C-4BBE99770D4B}"/>
              </a:ext>
            </a:extLst>
          </p:cNvPr>
          <p:cNvSpPr>
            <a:spLocks noGrp="1"/>
          </p:cNvSpPr>
          <p:nvPr>
            <p:ph type="sldNum" sz="quarter" idx="12"/>
          </p:nvPr>
        </p:nvSpPr>
        <p:spPr/>
        <p:txBody>
          <a:bodyPr/>
          <a:lstStyle/>
          <a:p>
            <a:fld id="{4C15419E-54D6-8648-ABFB-BEF58E3E877E}" type="slidenum">
              <a:rPr lang="en-US" smtClean="0"/>
              <a:t>246</a:t>
            </a:fld>
            <a:endParaRPr lang="en-US"/>
          </a:p>
        </p:txBody>
      </p:sp>
      <p:pic>
        <p:nvPicPr>
          <p:cNvPr id="1026" name="Picture 2" descr="Demo or die! – Mentorphile">
            <a:extLst>
              <a:ext uri="{FF2B5EF4-FFF2-40B4-BE49-F238E27FC236}">
                <a16:creationId xmlns:a16="http://schemas.microsoft.com/office/drawing/2014/main" xmlns="" id="{BA1D6F3C-3354-DA41-8495-6401197C09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9579" y="1294673"/>
            <a:ext cx="7952841" cy="453009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1E858FB7-5A0A-0640-8B87-A9A0EAB53A84}"/>
              </a:ext>
            </a:extLst>
          </p:cNvPr>
          <p:cNvSpPr txBox="1"/>
          <p:nvPr/>
        </p:nvSpPr>
        <p:spPr>
          <a:xfrm>
            <a:off x="7369521" y="6538912"/>
            <a:ext cx="3443571" cy="261610"/>
          </a:xfrm>
          <a:prstGeom prst="rect">
            <a:avLst/>
          </a:prstGeom>
          <a:noFill/>
        </p:spPr>
        <p:txBody>
          <a:bodyPr wrap="none" rtlCol="0">
            <a:spAutoFit/>
          </a:bodyPr>
          <a:lstStyle/>
          <a:p>
            <a:r>
              <a:rPr lang="en-US" altLang="zh-CN" sz="1100" dirty="0"/>
              <a:t>Ref:</a:t>
            </a:r>
            <a:r>
              <a:rPr lang="zh-CN" altLang="en-US" sz="1100" dirty="0"/>
              <a:t> </a:t>
            </a:r>
            <a:r>
              <a:rPr lang="en-US" altLang="zh-CN" sz="1100" dirty="0"/>
              <a:t>https://</a:t>
            </a:r>
            <a:r>
              <a:rPr lang="en-US" altLang="zh-CN" sz="1100" dirty="0" err="1"/>
              <a:t>mentorphile.com</a:t>
            </a:r>
            <a:r>
              <a:rPr lang="en-US" altLang="zh-CN" sz="1100" dirty="0"/>
              <a:t>/2018/09/14/demo-or-die/</a:t>
            </a:r>
            <a:endParaRPr lang="en-US" sz="1100" dirty="0"/>
          </a:p>
        </p:txBody>
      </p:sp>
    </p:spTree>
    <p:extLst>
      <p:ext uri="{BB962C8B-B14F-4D97-AF65-F5344CB8AC3E}">
        <p14:creationId xmlns:p14="http://schemas.microsoft.com/office/powerpoint/2010/main" val="1987735467"/>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C025D265-BE95-D241-BAB8-E9EC0A2CA9A4}"/>
              </a:ext>
            </a:extLst>
          </p:cNvPr>
          <p:cNvPicPr>
            <a:picLocks noChangeAspect="1"/>
          </p:cNvPicPr>
          <p:nvPr/>
        </p:nvPicPr>
        <p:blipFill>
          <a:blip r:embed="rId3"/>
          <a:stretch>
            <a:fillRect/>
          </a:stretch>
        </p:blipFill>
        <p:spPr>
          <a:xfrm>
            <a:off x="2517849" y="3348806"/>
            <a:ext cx="8398460" cy="2752288"/>
          </a:xfrm>
          <a:prstGeom prst="rect">
            <a:avLst/>
          </a:prstGeom>
        </p:spPr>
      </p:pic>
      <p:sp>
        <p:nvSpPr>
          <p:cNvPr id="2" name="标题 1">
            <a:extLst>
              <a:ext uri="{FF2B5EF4-FFF2-40B4-BE49-F238E27FC236}">
                <a16:creationId xmlns:a16="http://schemas.microsoft.com/office/drawing/2014/main" xmlns="" id="{D8CFFBEE-2579-DF42-B4D6-A3591FFE2B3F}"/>
              </a:ext>
            </a:extLst>
          </p:cNvPr>
          <p:cNvSpPr>
            <a:spLocks noGrp="1"/>
          </p:cNvSpPr>
          <p:nvPr>
            <p:ph type="title"/>
          </p:nvPr>
        </p:nvSpPr>
        <p:spPr/>
        <p:txBody>
          <a:bodyPr>
            <a:normAutofit/>
          </a:bodyPr>
          <a:lstStyle/>
          <a:p>
            <a:r>
              <a:rPr lang="en-US" altLang="zh-CN" b="1" spc="-253" dirty="0">
                <a:solidFill>
                  <a:srgbClr val="C00000"/>
                </a:solidFill>
              </a:rPr>
              <a:t>Demo</a:t>
            </a:r>
            <a:r>
              <a:rPr lang="zh-CN" altLang="en-US" b="1" spc="-253" dirty="0">
                <a:solidFill>
                  <a:srgbClr val="C00000"/>
                </a:solidFill>
              </a:rPr>
              <a:t> </a:t>
            </a:r>
            <a:r>
              <a:rPr lang="en-US" altLang="zh-CN" b="1" spc="-253" dirty="0">
                <a:solidFill>
                  <a:srgbClr val="C00000"/>
                </a:solidFill>
              </a:rPr>
              <a:t>1:</a:t>
            </a:r>
            <a:r>
              <a:rPr lang="zh-CN" altLang="en-US" b="1" spc="-253" dirty="0">
                <a:solidFill>
                  <a:srgbClr val="C00000"/>
                </a:solidFill>
              </a:rPr>
              <a:t> </a:t>
            </a:r>
            <a:r>
              <a:rPr lang="en-US" altLang="zh-CN" b="1" spc="-253" dirty="0">
                <a:solidFill>
                  <a:srgbClr val="C00000"/>
                </a:solidFill>
              </a:rPr>
              <a:t>Text Classification</a:t>
            </a:r>
            <a:r>
              <a:rPr lang="zh-CN" altLang="en-US" b="1" spc="-253" dirty="0">
                <a:solidFill>
                  <a:srgbClr val="C00000"/>
                </a:solidFill>
              </a:rPr>
              <a:t> </a:t>
            </a:r>
            <a:r>
              <a:rPr lang="en-US" altLang="zh-CN" b="1" spc="-253" dirty="0">
                <a:solidFill>
                  <a:srgbClr val="C00000"/>
                </a:solidFill>
              </a:rPr>
              <a:t>Application</a:t>
            </a:r>
            <a:endParaRPr kumimoji="1" lang="zh-CN" altLang="en-US" dirty="0"/>
          </a:p>
        </p:txBody>
      </p:sp>
      <p:sp>
        <p:nvSpPr>
          <p:cNvPr id="4" name="灯片编号占位符 3">
            <a:extLst>
              <a:ext uri="{FF2B5EF4-FFF2-40B4-BE49-F238E27FC236}">
                <a16:creationId xmlns:a16="http://schemas.microsoft.com/office/drawing/2014/main" xmlns="" id="{7DA292A9-F3FF-0D4C-A45C-4BBE99770D4B}"/>
              </a:ext>
            </a:extLst>
          </p:cNvPr>
          <p:cNvSpPr>
            <a:spLocks noGrp="1"/>
          </p:cNvSpPr>
          <p:nvPr>
            <p:ph type="sldNum" sz="quarter" idx="12"/>
          </p:nvPr>
        </p:nvSpPr>
        <p:spPr/>
        <p:txBody>
          <a:bodyPr/>
          <a:lstStyle/>
          <a:p>
            <a:fld id="{4C15419E-54D6-8648-ABFB-BEF58E3E877E}" type="slidenum">
              <a:rPr lang="en-US" smtClean="0"/>
              <a:t>247</a:t>
            </a:fld>
            <a:endParaRPr lang="en-US"/>
          </a:p>
        </p:txBody>
      </p:sp>
      <p:sp>
        <p:nvSpPr>
          <p:cNvPr id="8" name="TextBox 7">
            <a:extLst>
              <a:ext uri="{FF2B5EF4-FFF2-40B4-BE49-F238E27FC236}">
                <a16:creationId xmlns:a16="http://schemas.microsoft.com/office/drawing/2014/main" xmlns="" id="{B6FF69C7-8B05-5945-A8AF-1921F03B11B7}"/>
              </a:ext>
            </a:extLst>
          </p:cNvPr>
          <p:cNvSpPr txBox="1"/>
          <p:nvPr/>
        </p:nvSpPr>
        <p:spPr>
          <a:xfrm>
            <a:off x="2517849" y="2078958"/>
            <a:ext cx="7464351" cy="830997"/>
          </a:xfrm>
          <a:prstGeom prst="rect">
            <a:avLst/>
          </a:prstGeom>
          <a:noFill/>
        </p:spPr>
        <p:txBody>
          <a:bodyPr wrap="none" rtlCol="0">
            <a:spAutoFit/>
          </a:bodyPr>
          <a:lstStyle/>
          <a:p>
            <a:r>
              <a:rPr lang="en-US" altLang="zh-CN" sz="2400" dirty="0"/>
              <a:t>1)</a:t>
            </a:r>
            <a:r>
              <a:rPr lang="zh-CN" altLang="en-US" sz="2400" dirty="0"/>
              <a:t> </a:t>
            </a:r>
            <a:r>
              <a:rPr lang="en-US" altLang="zh-CN" sz="2400" dirty="0">
                <a:solidFill>
                  <a:srgbClr val="FF0000"/>
                </a:solidFill>
              </a:rPr>
              <a:t>git</a:t>
            </a:r>
            <a:r>
              <a:rPr lang="zh-CN" altLang="en-US" sz="2400" dirty="0">
                <a:solidFill>
                  <a:srgbClr val="FF0000"/>
                </a:solidFill>
              </a:rPr>
              <a:t> </a:t>
            </a:r>
            <a:r>
              <a:rPr lang="en-US" altLang="zh-CN" sz="2400" dirty="0">
                <a:solidFill>
                  <a:srgbClr val="FF0000"/>
                </a:solidFill>
              </a:rPr>
              <a:t>clone</a:t>
            </a:r>
            <a:r>
              <a:rPr lang="zh-CN" altLang="en-US" sz="2400" dirty="0"/>
              <a:t> </a:t>
            </a:r>
            <a:r>
              <a:rPr lang="en-US" altLang="zh-CN" sz="2400" dirty="0">
                <a:hlinkClick r:id="rId4"/>
              </a:rPr>
              <a:t>https://github.com/graph4ai/graph4nlp_demo</a:t>
            </a:r>
            <a:endParaRPr lang="en-US" altLang="zh-CN" sz="2400" dirty="0"/>
          </a:p>
          <a:p>
            <a:r>
              <a:rPr lang="en-US" altLang="zh-CN" sz="2400" dirty="0"/>
              <a:t>2)</a:t>
            </a:r>
            <a:r>
              <a:rPr lang="zh-CN" altLang="en-US" sz="2400" dirty="0"/>
              <a:t> </a:t>
            </a:r>
            <a:r>
              <a:rPr lang="en-US" altLang="zh-CN" sz="2400" dirty="0"/>
              <a:t>follow</a:t>
            </a:r>
            <a:r>
              <a:rPr lang="zh-CN" altLang="en-US" sz="2400" dirty="0"/>
              <a:t> </a:t>
            </a:r>
            <a:r>
              <a:rPr lang="en-US" altLang="zh-CN" sz="2400" dirty="0"/>
              <a:t>Get Started</a:t>
            </a:r>
            <a:r>
              <a:rPr lang="zh-CN" altLang="en-US" sz="2400" dirty="0"/>
              <a:t> </a:t>
            </a:r>
            <a:r>
              <a:rPr lang="en-US" altLang="zh-CN" sz="2400" dirty="0"/>
              <a:t>instructions</a:t>
            </a:r>
            <a:r>
              <a:rPr lang="zh-CN" altLang="en-US" sz="2400" dirty="0"/>
              <a:t> </a:t>
            </a:r>
            <a:r>
              <a:rPr lang="en-US" altLang="zh-CN" sz="2400" dirty="0"/>
              <a:t>in</a:t>
            </a:r>
            <a:r>
              <a:rPr lang="zh-CN" altLang="en-US" sz="2400" dirty="0"/>
              <a:t> </a:t>
            </a:r>
            <a:r>
              <a:rPr lang="en-US" altLang="zh-CN" sz="2400" dirty="0"/>
              <a:t>README</a:t>
            </a:r>
          </a:p>
        </p:txBody>
      </p:sp>
      <p:sp>
        <p:nvSpPr>
          <p:cNvPr id="7" name="Rounded Rectangle 6">
            <a:extLst>
              <a:ext uri="{FF2B5EF4-FFF2-40B4-BE49-F238E27FC236}">
                <a16:creationId xmlns:a16="http://schemas.microsoft.com/office/drawing/2014/main" xmlns="" id="{AC779146-A1E2-A945-B3DA-335F584C9875}"/>
              </a:ext>
            </a:extLst>
          </p:cNvPr>
          <p:cNvSpPr/>
          <p:nvPr/>
        </p:nvSpPr>
        <p:spPr>
          <a:xfrm>
            <a:off x="2902953" y="5814844"/>
            <a:ext cx="1549780" cy="228599"/>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endParaRPr>
          </a:p>
        </p:txBody>
      </p:sp>
    </p:spTree>
    <p:extLst>
      <p:ext uri="{BB962C8B-B14F-4D97-AF65-F5344CB8AC3E}">
        <p14:creationId xmlns:p14="http://schemas.microsoft.com/office/powerpoint/2010/main" val="587029586"/>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AA304F6-37DD-F24D-B350-D9361B2E051C}"/>
              </a:ext>
            </a:extLst>
          </p:cNvPr>
          <p:cNvPicPr>
            <a:picLocks noChangeAspect="1"/>
          </p:cNvPicPr>
          <p:nvPr/>
        </p:nvPicPr>
        <p:blipFill>
          <a:blip r:embed="rId3"/>
          <a:stretch>
            <a:fillRect/>
          </a:stretch>
        </p:blipFill>
        <p:spPr>
          <a:xfrm>
            <a:off x="1161200" y="1702051"/>
            <a:ext cx="9750060" cy="4322824"/>
          </a:xfrm>
          <a:prstGeom prst="rect">
            <a:avLst/>
          </a:prstGeom>
        </p:spPr>
      </p:pic>
      <p:sp>
        <p:nvSpPr>
          <p:cNvPr id="2" name="标题 1">
            <a:extLst>
              <a:ext uri="{FF2B5EF4-FFF2-40B4-BE49-F238E27FC236}">
                <a16:creationId xmlns:a16="http://schemas.microsoft.com/office/drawing/2014/main" xmlns="" id="{D8CFFBEE-2579-DF42-B4D6-A3591FFE2B3F}"/>
              </a:ext>
            </a:extLst>
          </p:cNvPr>
          <p:cNvSpPr>
            <a:spLocks noGrp="1"/>
          </p:cNvSpPr>
          <p:nvPr>
            <p:ph type="title"/>
          </p:nvPr>
        </p:nvSpPr>
        <p:spPr/>
        <p:txBody>
          <a:bodyPr>
            <a:normAutofit/>
          </a:bodyPr>
          <a:lstStyle/>
          <a:p>
            <a:r>
              <a:rPr lang="en-US" altLang="zh-CN" b="1" spc="-253" dirty="0">
                <a:solidFill>
                  <a:srgbClr val="C00000"/>
                </a:solidFill>
              </a:rPr>
              <a:t>Demo</a:t>
            </a:r>
            <a:r>
              <a:rPr lang="zh-CN" altLang="en-US" b="1" spc="-253" dirty="0">
                <a:solidFill>
                  <a:srgbClr val="C00000"/>
                </a:solidFill>
              </a:rPr>
              <a:t> </a:t>
            </a:r>
            <a:r>
              <a:rPr lang="en-US" altLang="zh-CN" b="1" spc="-253" dirty="0">
                <a:solidFill>
                  <a:srgbClr val="C00000"/>
                </a:solidFill>
              </a:rPr>
              <a:t>1:</a:t>
            </a:r>
            <a:r>
              <a:rPr lang="zh-CN" altLang="en-US" b="1" spc="-253" dirty="0">
                <a:solidFill>
                  <a:srgbClr val="C00000"/>
                </a:solidFill>
              </a:rPr>
              <a:t> </a:t>
            </a:r>
            <a:r>
              <a:rPr lang="en-US" altLang="zh-CN" b="1" spc="-253" dirty="0">
                <a:solidFill>
                  <a:srgbClr val="C00000"/>
                </a:solidFill>
              </a:rPr>
              <a:t>Building</a:t>
            </a:r>
            <a:r>
              <a:rPr lang="zh-CN" altLang="en-US" b="1" spc="-253" dirty="0">
                <a:solidFill>
                  <a:srgbClr val="C00000"/>
                </a:solidFill>
              </a:rPr>
              <a:t> </a:t>
            </a:r>
            <a:r>
              <a:rPr lang="en-US" altLang="zh-CN" b="1" spc="-253" dirty="0">
                <a:solidFill>
                  <a:srgbClr val="C00000"/>
                </a:solidFill>
              </a:rPr>
              <a:t>a</a:t>
            </a:r>
            <a:r>
              <a:rPr lang="zh-CN" altLang="en-US" b="1" spc="-253" dirty="0">
                <a:solidFill>
                  <a:srgbClr val="C00000"/>
                </a:solidFill>
              </a:rPr>
              <a:t> </a:t>
            </a:r>
            <a:r>
              <a:rPr lang="en-US" altLang="zh-CN" b="1" spc="-253" dirty="0">
                <a:solidFill>
                  <a:srgbClr val="C00000"/>
                </a:solidFill>
              </a:rPr>
              <a:t>Text</a:t>
            </a:r>
            <a:r>
              <a:rPr lang="zh-CN" altLang="en-US" b="1" spc="-253" dirty="0">
                <a:solidFill>
                  <a:srgbClr val="C00000"/>
                </a:solidFill>
              </a:rPr>
              <a:t> </a:t>
            </a:r>
            <a:r>
              <a:rPr lang="en-US" altLang="zh-CN" b="1" spc="-253" dirty="0">
                <a:solidFill>
                  <a:srgbClr val="C00000"/>
                </a:solidFill>
              </a:rPr>
              <a:t>Classification</a:t>
            </a:r>
            <a:r>
              <a:rPr lang="zh-CN" altLang="en-US" b="1" spc="-253" dirty="0">
                <a:solidFill>
                  <a:srgbClr val="C00000"/>
                </a:solidFill>
              </a:rPr>
              <a:t> </a:t>
            </a:r>
            <a:r>
              <a:rPr lang="en-US" altLang="zh-CN" b="1" spc="-253" dirty="0">
                <a:solidFill>
                  <a:srgbClr val="C00000"/>
                </a:solidFill>
              </a:rPr>
              <a:t>Application</a:t>
            </a:r>
            <a:endParaRPr kumimoji="1" lang="zh-CN" altLang="en-US" dirty="0"/>
          </a:p>
        </p:txBody>
      </p:sp>
      <p:sp>
        <p:nvSpPr>
          <p:cNvPr id="4" name="灯片编号占位符 3">
            <a:extLst>
              <a:ext uri="{FF2B5EF4-FFF2-40B4-BE49-F238E27FC236}">
                <a16:creationId xmlns:a16="http://schemas.microsoft.com/office/drawing/2014/main" xmlns="" id="{7DA292A9-F3FF-0D4C-A45C-4BBE99770D4B}"/>
              </a:ext>
            </a:extLst>
          </p:cNvPr>
          <p:cNvSpPr>
            <a:spLocks noGrp="1"/>
          </p:cNvSpPr>
          <p:nvPr>
            <p:ph type="sldNum" sz="quarter" idx="12"/>
          </p:nvPr>
        </p:nvSpPr>
        <p:spPr/>
        <p:txBody>
          <a:bodyPr/>
          <a:lstStyle/>
          <a:p>
            <a:fld id="{4C15419E-54D6-8648-ABFB-BEF58E3E877E}" type="slidenum">
              <a:rPr lang="en-US" smtClean="0"/>
              <a:t>248</a:t>
            </a:fld>
            <a:endParaRPr lang="en-US"/>
          </a:p>
        </p:txBody>
      </p:sp>
      <p:sp>
        <p:nvSpPr>
          <p:cNvPr id="19" name="TextBox 18">
            <a:extLst>
              <a:ext uri="{FF2B5EF4-FFF2-40B4-BE49-F238E27FC236}">
                <a16:creationId xmlns:a16="http://schemas.microsoft.com/office/drawing/2014/main" xmlns="" id="{664E19E3-CEC3-724C-A02A-A19B4BF37CA1}"/>
              </a:ext>
            </a:extLst>
          </p:cNvPr>
          <p:cNvSpPr txBox="1"/>
          <p:nvPr/>
        </p:nvSpPr>
        <p:spPr>
          <a:xfrm>
            <a:off x="501463" y="6308209"/>
            <a:ext cx="7269106" cy="369332"/>
          </a:xfrm>
          <a:prstGeom prst="rect">
            <a:avLst/>
          </a:prstGeom>
          <a:noFill/>
        </p:spPr>
        <p:txBody>
          <a:bodyPr wrap="none" rtlCol="0">
            <a:spAutoFit/>
          </a:bodyPr>
          <a:lstStyle/>
          <a:p>
            <a:r>
              <a:rPr lang="en-US" altLang="zh-CN" dirty="0">
                <a:hlinkClick r:id="rId4"/>
              </a:rPr>
              <a:t>https://github.com/graph4ai/graph4nlp_demo/tree/main/AAAI2022_demo</a:t>
            </a:r>
            <a:endParaRPr lang="en-US" altLang="zh-CN" dirty="0"/>
          </a:p>
        </p:txBody>
      </p:sp>
      <p:sp>
        <p:nvSpPr>
          <p:cNvPr id="20" name="Rounded Rectangle 19">
            <a:extLst>
              <a:ext uri="{FF2B5EF4-FFF2-40B4-BE49-F238E27FC236}">
                <a16:creationId xmlns:a16="http://schemas.microsoft.com/office/drawing/2014/main" xmlns="" id="{970CE807-525D-9446-A8C6-892033C15230}"/>
              </a:ext>
            </a:extLst>
          </p:cNvPr>
          <p:cNvSpPr/>
          <p:nvPr/>
        </p:nvSpPr>
        <p:spPr>
          <a:xfrm>
            <a:off x="1521981" y="1940586"/>
            <a:ext cx="5008028" cy="474623"/>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endParaRPr>
          </a:p>
        </p:txBody>
      </p:sp>
      <p:sp>
        <p:nvSpPr>
          <p:cNvPr id="22" name="Rounded Rectangle 21">
            <a:extLst>
              <a:ext uri="{FF2B5EF4-FFF2-40B4-BE49-F238E27FC236}">
                <a16:creationId xmlns:a16="http://schemas.microsoft.com/office/drawing/2014/main" xmlns="" id="{2365A07D-4056-7E40-BE6E-73E1E491AE3B}"/>
              </a:ext>
            </a:extLst>
          </p:cNvPr>
          <p:cNvSpPr/>
          <p:nvPr/>
        </p:nvSpPr>
        <p:spPr>
          <a:xfrm>
            <a:off x="1540640" y="2502268"/>
            <a:ext cx="9370620" cy="755847"/>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endParaRPr>
          </a:p>
        </p:txBody>
      </p:sp>
      <p:sp>
        <p:nvSpPr>
          <p:cNvPr id="23" name="Rounded Rectangle 22">
            <a:extLst>
              <a:ext uri="{FF2B5EF4-FFF2-40B4-BE49-F238E27FC236}">
                <a16:creationId xmlns:a16="http://schemas.microsoft.com/office/drawing/2014/main" xmlns="" id="{1357EDB9-A1B7-5B4D-A4B2-21A6CD3E43FA}"/>
              </a:ext>
            </a:extLst>
          </p:cNvPr>
          <p:cNvSpPr/>
          <p:nvPr/>
        </p:nvSpPr>
        <p:spPr>
          <a:xfrm>
            <a:off x="1521981" y="3389662"/>
            <a:ext cx="2165436" cy="553999"/>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endParaRPr>
          </a:p>
        </p:txBody>
      </p:sp>
      <p:sp>
        <p:nvSpPr>
          <p:cNvPr id="14" name="Rounded Rectangle 13">
            <a:extLst>
              <a:ext uri="{FF2B5EF4-FFF2-40B4-BE49-F238E27FC236}">
                <a16:creationId xmlns:a16="http://schemas.microsoft.com/office/drawing/2014/main" xmlns="" id="{C220E865-05F8-E542-8989-24AAC43E92C2}"/>
              </a:ext>
            </a:extLst>
          </p:cNvPr>
          <p:cNvSpPr/>
          <p:nvPr/>
        </p:nvSpPr>
        <p:spPr>
          <a:xfrm>
            <a:off x="1521980" y="4058332"/>
            <a:ext cx="4769489" cy="670956"/>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endParaRPr>
          </a:p>
        </p:txBody>
      </p:sp>
      <p:sp>
        <p:nvSpPr>
          <p:cNvPr id="17" name="Rounded Rectangle 16">
            <a:extLst>
              <a:ext uri="{FF2B5EF4-FFF2-40B4-BE49-F238E27FC236}">
                <a16:creationId xmlns:a16="http://schemas.microsoft.com/office/drawing/2014/main" xmlns="" id="{6DA0109E-A5ED-4A4D-B97C-FA287C18990F}"/>
              </a:ext>
            </a:extLst>
          </p:cNvPr>
          <p:cNvSpPr/>
          <p:nvPr/>
        </p:nvSpPr>
        <p:spPr>
          <a:xfrm>
            <a:off x="1540639" y="4898827"/>
            <a:ext cx="3637647" cy="670956"/>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endParaRPr>
          </a:p>
        </p:txBody>
      </p:sp>
    </p:spTree>
    <p:extLst>
      <p:ext uri="{BB962C8B-B14F-4D97-AF65-F5344CB8AC3E}">
        <p14:creationId xmlns:p14="http://schemas.microsoft.com/office/powerpoint/2010/main" val="26728029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3" grpId="0" animBg="1"/>
      <p:bldP spid="14" grpId="0" animBg="1"/>
      <p:bldP spid="17" grpId="0" animBg="1"/>
    </p:bld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CFFBEE-2579-DF42-B4D6-A3591FFE2B3F}"/>
              </a:ext>
            </a:extLst>
          </p:cNvPr>
          <p:cNvSpPr>
            <a:spLocks noGrp="1"/>
          </p:cNvSpPr>
          <p:nvPr>
            <p:ph type="title"/>
          </p:nvPr>
        </p:nvSpPr>
        <p:spPr/>
        <p:txBody>
          <a:bodyPr>
            <a:normAutofit/>
          </a:bodyPr>
          <a:lstStyle/>
          <a:p>
            <a:r>
              <a:rPr lang="en-US" altLang="zh-CN" b="1" spc="-253" dirty="0">
                <a:solidFill>
                  <a:srgbClr val="C00000"/>
                </a:solidFill>
              </a:rPr>
              <a:t>Demo</a:t>
            </a:r>
            <a:r>
              <a:rPr lang="zh-CN" altLang="en-US" b="1" spc="-253" dirty="0">
                <a:solidFill>
                  <a:srgbClr val="C00000"/>
                </a:solidFill>
              </a:rPr>
              <a:t> </a:t>
            </a:r>
            <a:r>
              <a:rPr lang="en-US" altLang="zh-CN" b="1" spc="-253" dirty="0">
                <a:solidFill>
                  <a:srgbClr val="C00000"/>
                </a:solidFill>
              </a:rPr>
              <a:t>1:</a:t>
            </a:r>
            <a:r>
              <a:rPr lang="zh-CN" altLang="en-US" b="1" spc="-253" dirty="0">
                <a:solidFill>
                  <a:srgbClr val="C00000"/>
                </a:solidFill>
              </a:rPr>
              <a:t> </a:t>
            </a:r>
            <a:r>
              <a:rPr lang="en-US" altLang="zh-CN" b="1" spc="-253" dirty="0">
                <a:solidFill>
                  <a:srgbClr val="C00000"/>
                </a:solidFill>
              </a:rPr>
              <a:t>Building</a:t>
            </a:r>
            <a:r>
              <a:rPr lang="zh-CN" altLang="en-US" b="1" spc="-253" dirty="0">
                <a:solidFill>
                  <a:srgbClr val="C00000"/>
                </a:solidFill>
              </a:rPr>
              <a:t> </a:t>
            </a:r>
            <a:r>
              <a:rPr lang="en-US" altLang="zh-CN" b="1" spc="-253" dirty="0">
                <a:solidFill>
                  <a:srgbClr val="C00000"/>
                </a:solidFill>
              </a:rPr>
              <a:t>a</a:t>
            </a:r>
            <a:r>
              <a:rPr lang="zh-CN" altLang="en-US" b="1" spc="-253" dirty="0">
                <a:solidFill>
                  <a:srgbClr val="C00000"/>
                </a:solidFill>
              </a:rPr>
              <a:t> </a:t>
            </a:r>
            <a:r>
              <a:rPr lang="en-US" altLang="zh-CN" b="1" spc="-253" dirty="0">
                <a:solidFill>
                  <a:srgbClr val="C00000"/>
                </a:solidFill>
              </a:rPr>
              <a:t>Text</a:t>
            </a:r>
            <a:r>
              <a:rPr lang="zh-CN" altLang="en-US" b="1" spc="-253" dirty="0">
                <a:solidFill>
                  <a:srgbClr val="C00000"/>
                </a:solidFill>
              </a:rPr>
              <a:t> </a:t>
            </a:r>
            <a:r>
              <a:rPr lang="en-US" altLang="zh-CN" b="1" spc="-253" dirty="0">
                <a:solidFill>
                  <a:srgbClr val="C00000"/>
                </a:solidFill>
              </a:rPr>
              <a:t>Classification</a:t>
            </a:r>
            <a:r>
              <a:rPr lang="zh-CN" altLang="en-US" b="1" spc="-253" dirty="0">
                <a:solidFill>
                  <a:srgbClr val="C00000"/>
                </a:solidFill>
              </a:rPr>
              <a:t> </a:t>
            </a:r>
            <a:r>
              <a:rPr lang="en-US" altLang="zh-CN" b="1" spc="-253" dirty="0">
                <a:solidFill>
                  <a:srgbClr val="C00000"/>
                </a:solidFill>
              </a:rPr>
              <a:t>Application</a:t>
            </a:r>
            <a:endParaRPr kumimoji="1" lang="zh-CN" altLang="en-US" dirty="0"/>
          </a:p>
        </p:txBody>
      </p:sp>
      <p:sp>
        <p:nvSpPr>
          <p:cNvPr id="4" name="灯片编号占位符 3">
            <a:extLst>
              <a:ext uri="{FF2B5EF4-FFF2-40B4-BE49-F238E27FC236}">
                <a16:creationId xmlns:a16="http://schemas.microsoft.com/office/drawing/2014/main" xmlns="" id="{7DA292A9-F3FF-0D4C-A45C-4BBE99770D4B}"/>
              </a:ext>
            </a:extLst>
          </p:cNvPr>
          <p:cNvSpPr>
            <a:spLocks noGrp="1"/>
          </p:cNvSpPr>
          <p:nvPr>
            <p:ph type="sldNum" sz="quarter" idx="12"/>
          </p:nvPr>
        </p:nvSpPr>
        <p:spPr/>
        <p:txBody>
          <a:bodyPr/>
          <a:lstStyle/>
          <a:p>
            <a:fld id="{4C15419E-54D6-8648-ABFB-BEF58E3E877E}" type="slidenum">
              <a:rPr lang="en-US" smtClean="0"/>
              <a:t>249</a:t>
            </a:fld>
            <a:endParaRPr lang="en-US"/>
          </a:p>
        </p:txBody>
      </p:sp>
      <p:grpSp>
        <p:nvGrpSpPr>
          <p:cNvPr id="10" name="Group 9">
            <a:extLst>
              <a:ext uri="{FF2B5EF4-FFF2-40B4-BE49-F238E27FC236}">
                <a16:creationId xmlns:a16="http://schemas.microsoft.com/office/drawing/2014/main" xmlns="" id="{B8EEA944-3A62-F643-9221-FC357354DDA1}"/>
              </a:ext>
            </a:extLst>
          </p:cNvPr>
          <p:cNvGrpSpPr/>
          <p:nvPr/>
        </p:nvGrpSpPr>
        <p:grpSpPr>
          <a:xfrm>
            <a:off x="6372675" y="1374042"/>
            <a:ext cx="4063414" cy="965570"/>
            <a:chOff x="-3087685" y="2846108"/>
            <a:chExt cx="4063414" cy="965570"/>
          </a:xfrm>
        </p:grpSpPr>
        <p:sp>
          <p:nvSpPr>
            <p:cNvPr id="11" name="Rounded Rectangle 10">
              <a:extLst>
                <a:ext uri="{FF2B5EF4-FFF2-40B4-BE49-F238E27FC236}">
                  <a16:creationId xmlns:a16="http://schemas.microsoft.com/office/drawing/2014/main" xmlns="" id="{31151CAC-534A-3142-AD95-6007BD37515F}"/>
                </a:ext>
              </a:extLst>
            </p:cNvPr>
            <p:cNvSpPr/>
            <p:nvPr/>
          </p:nvSpPr>
          <p:spPr>
            <a:xfrm>
              <a:off x="-2228383" y="2846108"/>
              <a:ext cx="3204112" cy="825383"/>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dirty="0">
                  <a:solidFill>
                    <a:schemeClr val="tx1"/>
                  </a:solidFill>
                </a:rPr>
                <a:t>Graph</a:t>
              </a:r>
              <a:r>
                <a:rPr lang="zh-CN" altLang="en-US" dirty="0">
                  <a:solidFill>
                    <a:schemeClr val="tx1"/>
                  </a:solidFill>
                </a:rPr>
                <a:t> </a:t>
              </a:r>
              <a:r>
                <a:rPr lang="en-US" altLang="zh-CN" dirty="0">
                  <a:solidFill>
                    <a:schemeClr val="tx1"/>
                  </a:solidFill>
                </a:rPr>
                <a:t>embedding initialization API,</a:t>
              </a:r>
              <a:r>
                <a:rPr lang="zh-CN" altLang="en-US" dirty="0">
                  <a:solidFill>
                    <a:schemeClr val="tx1"/>
                  </a:solidFill>
                </a:rPr>
                <a:t> </a:t>
              </a:r>
              <a:r>
                <a:rPr lang="en-US" altLang="zh-CN" dirty="0">
                  <a:solidFill>
                    <a:schemeClr val="tx1"/>
                  </a:solidFill>
                </a:rPr>
                <a:t>various</a:t>
              </a:r>
              <a:r>
                <a:rPr lang="zh-CN" altLang="en-US" dirty="0">
                  <a:solidFill>
                    <a:schemeClr val="tx1"/>
                  </a:solidFill>
                </a:rPr>
                <a:t> </a:t>
              </a:r>
              <a:r>
                <a:rPr lang="en-US" altLang="zh-CN" dirty="0">
                  <a:solidFill>
                    <a:schemeClr val="tx1"/>
                  </a:solidFill>
                </a:rPr>
                <a:t>built-in</a:t>
              </a:r>
              <a:r>
                <a:rPr lang="zh-CN" altLang="en-US" dirty="0">
                  <a:solidFill>
                    <a:schemeClr val="tx1"/>
                  </a:solidFill>
                </a:rPr>
                <a:t> </a:t>
              </a:r>
              <a:r>
                <a:rPr lang="en-US" altLang="zh-CN" dirty="0">
                  <a:solidFill>
                    <a:schemeClr val="tx1"/>
                  </a:solidFill>
                </a:rPr>
                <a:t>options,</a:t>
              </a:r>
              <a:r>
                <a:rPr lang="zh-CN" altLang="en-US" dirty="0">
                  <a:solidFill>
                    <a:schemeClr val="tx1"/>
                  </a:solidFill>
                </a:rPr>
                <a:t> </a:t>
              </a:r>
              <a:r>
                <a:rPr lang="en-US" altLang="zh-CN" dirty="0">
                  <a:solidFill>
                    <a:schemeClr val="tx1"/>
                  </a:solidFill>
                </a:rPr>
                <a:t>can</a:t>
              </a:r>
              <a:r>
                <a:rPr lang="zh-CN" altLang="en-US" dirty="0">
                  <a:solidFill>
                    <a:schemeClr val="tx1"/>
                  </a:solidFill>
                </a:rPr>
                <a:t> </a:t>
              </a:r>
              <a:r>
                <a:rPr lang="en-US" altLang="zh-CN" dirty="0">
                  <a:solidFill>
                    <a:schemeClr val="tx1"/>
                  </a:solidFill>
                </a:rPr>
                <a:t>be</a:t>
              </a:r>
              <a:r>
                <a:rPr lang="zh-CN" altLang="en-US" dirty="0">
                  <a:solidFill>
                    <a:schemeClr val="tx1"/>
                  </a:solidFill>
                </a:rPr>
                <a:t> </a:t>
              </a:r>
              <a:r>
                <a:rPr lang="en-US" altLang="zh-CN" dirty="0">
                  <a:solidFill>
                    <a:schemeClr val="tx1"/>
                  </a:solidFill>
                </a:rPr>
                <a:t>customized</a:t>
              </a:r>
              <a:endParaRPr lang="en-US" dirty="0">
                <a:solidFill>
                  <a:schemeClr val="tx1"/>
                </a:solidFill>
              </a:endParaRPr>
            </a:p>
          </p:txBody>
        </p:sp>
        <p:cxnSp>
          <p:nvCxnSpPr>
            <p:cNvPr id="12" name="Straight Arrow Connector 11">
              <a:extLst>
                <a:ext uri="{FF2B5EF4-FFF2-40B4-BE49-F238E27FC236}">
                  <a16:creationId xmlns:a16="http://schemas.microsoft.com/office/drawing/2014/main" xmlns="" id="{E7A438E0-7FCF-5D4F-9746-059A99FDE3C4}"/>
                </a:ext>
              </a:extLst>
            </p:cNvPr>
            <p:cNvCxnSpPr>
              <a:cxnSpLocks/>
              <a:endCxn id="11" idx="1"/>
            </p:cNvCxnSpPr>
            <p:nvPr/>
          </p:nvCxnSpPr>
          <p:spPr>
            <a:xfrm flipV="1">
              <a:off x="-3087685" y="3258800"/>
              <a:ext cx="859302" cy="55287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xmlns="" id="{8C5AD8C8-F944-B445-8D37-0F16947F3B9F}"/>
              </a:ext>
            </a:extLst>
          </p:cNvPr>
          <p:cNvSpPr txBox="1"/>
          <p:nvPr/>
        </p:nvSpPr>
        <p:spPr>
          <a:xfrm>
            <a:off x="501463" y="6308209"/>
            <a:ext cx="7269106" cy="369332"/>
          </a:xfrm>
          <a:prstGeom prst="rect">
            <a:avLst/>
          </a:prstGeom>
          <a:noFill/>
        </p:spPr>
        <p:txBody>
          <a:bodyPr wrap="none" rtlCol="0">
            <a:spAutoFit/>
          </a:bodyPr>
          <a:lstStyle/>
          <a:p>
            <a:r>
              <a:rPr lang="en-US" altLang="zh-CN" dirty="0">
                <a:hlinkClick r:id="rId3"/>
              </a:rPr>
              <a:t>https://github.com/graph4ai/graph4nlp_demo/tree/main/AAAI2022_demo</a:t>
            </a:r>
            <a:endParaRPr lang="en-US" altLang="zh-CN" dirty="0"/>
          </a:p>
        </p:txBody>
      </p:sp>
      <p:pic>
        <p:nvPicPr>
          <p:cNvPr id="5" name="Picture 4">
            <a:extLst>
              <a:ext uri="{FF2B5EF4-FFF2-40B4-BE49-F238E27FC236}">
                <a16:creationId xmlns:a16="http://schemas.microsoft.com/office/drawing/2014/main" xmlns="" id="{E2DC2B50-628A-3248-8BBD-BFBF9D2CACED}"/>
              </a:ext>
            </a:extLst>
          </p:cNvPr>
          <p:cNvPicPr>
            <a:picLocks noChangeAspect="1"/>
          </p:cNvPicPr>
          <p:nvPr/>
        </p:nvPicPr>
        <p:blipFill>
          <a:blip r:embed="rId4"/>
          <a:stretch>
            <a:fillRect/>
          </a:stretch>
        </p:blipFill>
        <p:spPr>
          <a:xfrm>
            <a:off x="1473346" y="2348815"/>
            <a:ext cx="8564217" cy="3965044"/>
          </a:xfrm>
          <a:prstGeom prst="rect">
            <a:avLst/>
          </a:prstGeom>
        </p:spPr>
      </p:pic>
    </p:spTree>
    <p:extLst>
      <p:ext uri="{BB962C8B-B14F-4D97-AF65-F5344CB8AC3E}">
        <p14:creationId xmlns:p14="http://schemas.microsoft.com/office/powerpoint/2010/main" val="33098083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21D18F-031A-8D45-827D-0B657BBFBCB5}"/>
              </a:ext>
            </a:extLst>
          </p:cNvPr>
          <p:cNvSpPr>
            <a:spLocks noGrp="1"/>
          </p:cNvSpPr>
          <p:nvPr>
            <p:ph type="title"/>
          </p:nvPr>
        </p:nvSpPr>
        <p:spPr/>
        <p:txBody>
          <a:bodyPr/>
          <a:lstStyle/>
          <a:p>
            <a:r>
              <a:rPr lang="en-US" b="1" dirty="0">
                <a:solidFill>
                  <a:srgbClr val="C00000"/>
                </a:solidFill>
              </a:rPr>
              <a:t>Message Passing Neural Network (MPNN)</a:t>
            </a:r>
          </a:p>
        </p:txBody>
      </p:sp>
      <p:sp>
        <p:nvSpPr>
          <p:cNvPr id="4" name="Slide Number Placeholder 3">
            <a:extLst>
              <a:ext uri="{FF2B5EF4-FFF2-40B4-BE49-F238E27FC236}">
                <a16:creationId xmlns:a16="http://schemas.microsoft.com/office/drawing/2014/main" xmlns="" id="{27414D25-3915-B642-A436-AD2FAD93CBED}"/>
              </a:ext>
            </a:extLst>
          </p:cNvPr>
          <p:cNvSpPr>
            <a:spLocks noGrp="1"/>
          </p:cNvSpPr>
          <p:nvPr>
            <p:ph type="sldNum" sz="quarter" idx="12"/>
          </p:nvPr>
        </p:nvSpPr>
        <p:spPr/>
        <p:txBody>
          <a:bodyPr/>
          <a:lstStyle/>
          <a:p>
            <a:fld id="{4C15419E-54D6-8648-ABFB-BEF58E3E877E}" type="slidenum">
              <a:rPr lang="en-US" smtClean="0"/>
              <a:t>25</a:t>
            </a:fld>
            <a:endParaRPr lang="en-US"/>
          </a:p>
        </p:txBody>
      </p:sp>
      <p:sp>
        <p:nvSpPr>
          <p:cNvPr id="6" name="Content Placeholder 2">
            <a:extLst>
              <a:ext uri="{FF2B5EF4-FFF2-40B4-BE49-F238E27FC236}">
                <a16:creationId xmlns:a16="http://schemas.microsoft.com/office/drawing/2014/main" xmlns="" id="{0209443F-0664-A440-96A1-CBB60DBFBBC6}"/>
              </a:ext>
            </a:extLst>
          </p:cNvPr>
          <p:cNvSpPr txBox="1">
            <a:spLocks/>
          </p:cNvSpPr>
          <p:nvPr/>
        </p:nvSpPr>
        <p:spPr>
          <a:xfrm>
            <a:off x="697522" y="1592837"/>
            <a:ext cx="8763001" cy="43500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rgbClr val="FF0000"/>
                </a:solidFill>
              </a:rPr>
              <a:t>Key idea</a:t>
            </a:r>
            <a:r>
              <a:rPr lang="en-US" dirty="0"/>
              <a:t>: graph convolutions as a message passing process</a:t>
            </a:r>
          </a:p>
          <a:p>
            <a:pPr marL="0" indent="0">
              <a:buFont typeface="Arial" panose="020B0604020202020204" pitchFamily="34" charset="0"/>
              <a:buNone/>
            </a:pPr>
            <a:endParaRPr lang="en-US" dirty="0"/>
          </a:p>
        </p:txBody>
      </p:sp>
      <p:pic>
        <p:nvPicPr>
          <p:cNvPr id="8" name="Picture 7">
            <a:extLst>
              <a:ext uri="{FF2B5EF4-FFF2-40B4-BE49-F238E27FC236}">
                <a16:creationId xmlns:a16="http://schemas.microsoft.com/office/drawing/2014/main" xmlns="" id="{BDD5CBFF-E2A7-BB4A-BFA8-0E8629CAD955}"/>
              </a:ext>
            </a:extLst>
          </p:cNvPr>
          <p:cNvPicPr>
            <a:picLocks noChangeAspect="1"/>
          </p:cNvPicPr>
          <p:nvPr/>
        </p:nvPicPr>
        <p:blipFill>
          <a:blip r:embed="rId2"/>
          <a:stretch>
            <a:fillRect/>
          </a:stretch>
        </p:blipFill>
        <p:spPr>
          <a:xfrm>
            <a:off x="1408185" y="2276534"/>
            <a:ext cx="7899400" cy="914400"/>
          </a:xfrm>
          <a:prstGeom prst="rect">
            <a:avLst/>
          </a:prstGeom>
        </p:spPr>
      </p:pic>
      <p:sp>
        <p:nvSpPr>
          <p:cNvPr id="9" name="TextBox 8">
            <a:extLst>
              <a:ext uri="{FF2B5EF4-FFF2-40B4-BE49-F238E27FC236}">
                <a16:creationId xmlns:a16="http://schemas.microsoft.com/office/drawing/2014/main" xmlns="" id="{1186C1E5-A055-734E-B132-FDC837CE83A1}"/>
              </a:ext>
            </a:extLst>
          </p:cNvPr>
          <p:cNvSpPr txBox="1"/>
          <p:nvPr/>
        </p:nvSpPr>
        <p:spPr>
          <a:xfrm>
            <a:off x="201852" y="2443219"/>
            <a:ext cx="1461625" cy="1754326"/>
          </a:xfrm>
          <a:prstGeom prst="rect">
            <a:avLst/>
          </a:prstGeom>
          <a:noFill/>
        </p:spPr>
        <p:txBody>
          <a:bodyPr wrap="square" rtlCol="0">
            <a:spAutoFit/>
          </a:bodyPr>
          <a:lstStyle/>
          <a:p>
            <a:r>
              <a:rPr lang="en-US" dirty="0"/>
              <a:t>MPNN:</a:t>
            </a:r>
          </a:p>
          <a:p>
            <a:endParaRPr lang="en-US" dirty="0"/>
          </a:p>
          <a:p>
            <a:r>
              <a:rPr lang="en-US" dirty="0">
                <a:solidFill>
                  <a:srgbClr val="00B0F0"/>
                </a:solidFill>
              </a:rPr>
              <a:t>expensive</a:t>
            </a:r>
            <a:r>
              <a:rPr lang="en-US" dirty="0"/>
              <a:t> if the number of nodes are large  </a:t>
            </a:r>
          </a:p>
        </p:txBody>
      </p:sp>
      <p:pic>
        <p:nvPicPr>
          <p:cNvPr id="11" name="Picture 10">
            <a:extLst>
              <a:ext uri="{FF2B5EF4-FFF2-40B4-BE49-F238E27FC236}">
                <a16:creationId xmlns:a16="http://schemas.microsoft.com/office/drawing/2014/main" xmlns="" id="{6549B62C-87B2-2B46-96F7-D881292A3744}"/>
              </a:ext>
            </a:extLst>
          </p:cNvPr>
          <p:cNvPicPr>
            <a:picLocks noChangeAspect="1"/>
          </p:cNvPicPr>
          <p:nvPr/>
        </p:nvPicPr>
        <p:blipFill>
          <a:blip r:embed="rId3"/>
          <a:stretch>
            <a:fillRect/>
          </a:stretch>
        </p:blipFill>
        <p:spPr>
          <a:xfrm>
            <a:off x="9460523" y="2327850"/>
            <a:ext cx="2482850" cy="590550"/>
          </a:xfrm>
          <a:prstGeom prst="rect">
            <a:avLst/>
          </a:prstGeom>
        </p:spPr>
      </p:pic>
      <p:cxnSp>
        <p:nvCxnSpPr>
          <p:cNvPr id="12" name="Straight Arrow Connector 11">
            <a:extLst>
              <a:ext uri="{FF2B5EF4-FFF2-40B4-BE49-F238E27FC236}">
                <a16:creationId xmlns:a16="http://schemas.microsoft.com/office/drawing/2014/main" xmlns="" id="{9C0060A9-3AAE-9C4F-B238-770B2177B7B8}"/>
              </a:ext>
            </a:extLst>
          </p:cNvPr>
          <p:cNvCxnSpPr>
            <a:cxnSpLocks/>
          </p:cNvCxnSpPr>
          <p:nvPr/>
        </p:nvCxnSpPr>
        <p:spPr>
          <a:xfrm flipH="1" flipV="1">
            <a:off x="4677508" y="2817097"/>
            <a:ext cx="905120" cy="84997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xmlns="" id="{B41D21B5-E1D5-CC44-B5A9-01B1F8D8A828}"/>
              </a:ext>
            </a:extLst>
          </p:cNvPr>
          <p:cNvCxnSpPr>
            <a:cxnSpLocks/>
          </p:cNvCxnSpPr>
          <p:nvPr/>
        </p:nvCxnSpPr>
        <p:spPr>
          <a:xfrm flipV="1">
            <a:off x="5859854" y="2812552"/>
            <a:ext cx="892638" cy="85451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xmlns="" id="{8A534369-E924-8B43-A7EC-B1FA6DC1AD73}"/>
              </a:ext>
            </a:extLst>
          </p:cNvPr>
          <p:cNvSpPr txBox="1"/>
          <p:nvPr/>
        </p:nvSpPr>
        <p:spPr>
          <a:xfrm>
            <a:off x="4218571" y="3638098"/>
            <a:ext cx="3372333" cy="369332"/>
          </a:xfrm>
          <a:prstGeom prst="rect">
            <a:avLst/>
          </a:prstGeom>
          <a:noFill/>
        </p:spPr>
        <p:txBody>
          <a:bodyPr wrap="none" rtlCol="0">
            <a:spAutoFit/>
          </a:bodyPr>
          <a:lstStyle/>
          <a:p>
            <a:r>
              <a:rPr lang="en-US" dirty="0"/>
              <a:t>Update and aggregation functions</a:t>
            </a:r>
          </a:p>
        </p:txBody>
      </p:sp>
      <p:cxnSp>
        <p:nvCxnSpPr>
          <p:cNvPr id="20" name="Straight Arrow Connector 19">
            <a:extLst>
              <a:ext uri="{FF2B5EF4-FFF2-40B4-BE49-F238E27FC236}">
                <a16:creationId xmlns:a16="http://schemas.microsoft.com/office/drawing/2014/main" xmlns="" id="{95A2A85D-B051-0C4B-B17E-D033B014E458}"/>
              </a:ext>
            </a:extLst>
          </p:cNvPr>
          <p:cNvCxnSpPr>
            <a:cxnSpLocks/>
          </p:cNvCxnSpPr>
          <p:nvPr/>
        </p:nvCxnSpPr>
        <p:spPr>
          <a:xfrm flipH="1" flipV="1">
            <a:off x="7340383" y="2853388"/>
            <a:ext cx="340283" cy="47331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xmlns="" id="{C4B5FE19-74FE-594A-98F9-20A5686CA713}"/>
              </a:ext>
            </a:extLst>
          </p:cNvPr>
          <p:cNvCxnSpPr>
            <a:cxnSpLocks/>
          </p:cNvCxnSpPr>
          <p:nvPr/>
        </p:nvCxnSpPr>
        <p:spPr>
          <a:xfrm flipV="1">
            <a:off x="8507463" y="2853388"/>
            <a:ext cx="238368" cy="47331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xmlns="" id="{C2456B81-F100-ED4D-BB22-7915319B299C}"/>
              </a:ext>
            </a:extLst>
          </p:cNvPr>
          <p:cNvSpPr txBox="1"/>
          <p:nvPr/>
        </p:nvSpPr>
        <p:spPr>
          <a:xfrm>
            <a:off x="6972300" y="3297735"/>
            <a:ext cx="2819683" cy="369332"/>
          </a:xfrm>
          <a:prstGeom prst="rect">
            <a:avLst/>
          </a:prstGeom>
          <a:noFill/>
        </p:spPr>
        <p:txBody>
          <a:bodyPr wrap="none" rtlCol="0">
            <a:spAutoFit/>
          </a:bodyPr>
          <a:lstStyle/>
          <a:p>
            <a:r>
              <a:rPr lang="en-US" dirty="0"/>
              <a:t>Node and edge embeddings</a:t>
            </a:r>
          </a:p>
        </p:txBody>
      </p:sp>
      <p:cxnSp>
        <p:nvCxnSpPr>
          <p:cNvPr id="27" name="Straight Arrow Connector 26">
            <a:extLst>
              <a:ext uri="{FF2B5EF4-FFF2-40B4-BE49-F238E27FC236}">
                <a16:creationId xmlns:a16="http://schemas.microsoft.com/office/drawing/2014/main" xmlns="" id="{B0A6E58D-198E-A448-98E5-21CD197F13B3}"/>
              </a:ext>
            </a:extLst>
          </p:cNvPr>
          <p:cNvCxnSpPr>
            <a:cxnSpLocks/>
          </p:cNvCxnSpPr>
          <p:nvPr/>
        </p:nvCxnSpPr>
        <p:spPr>
          <a:xfrm flipV="1">
            <a:off x="8094064" y="2911794"/>
            <a:ext cx="1" cy="39856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xmlns="" id="{B729AAF4-1C11-C74F-AFE6-D83B36A051BE}"/>
              </a:ext>
            </a:extLst>
          </p:cNvPr>
          <p:cNvSpPr txBox="1"/>
          <p:nvPr/>
        </p:nvSpPr>
        <p:spPr>
          <a:xfrm>
            <a:off x="137376" y="4647158"/>
            <a:ext cx="2388678" cy="1754326"/>
          </a:xfrm>
          <a:prstGeom prst="rect">
            <a:avLst/>
          </a:prstGeom>
          <a:noFill/>
        </p:spPr>
        <p:txBody>
          <a:bodyPr wrap="square" rtlCol="0">
            <a:spAutoFit/>
          </a:bodyPr>
          <a:lstStyle/>
          <a:p>
            <a:r>
              <a:rPr lang="en-US" dirty="0" err="1"/>
              <a:t>GraphSage</a:t>
            </a:r>
            <a:r>
              <a:rPr lang="en-US" dirty="0"/>
              <a:t>:</a:t>
            </a:r>
          </a:p>
          <a:p>
            <a:endParaRPr lang="en-US" dirty="0"/>
          </a:p>
          <a:p>
            <a:r>
              <a:rPr lang="en-US" dirty="0">
                <a:solidFill>
                  <a:srgbClr val="00B0F0"/>
                </a:solidFill>
              </a:rPr>
              <a:t>sampling</a:t>
            </a:r>
            <a:r>
              <a:rPr lang="en-US" dirty="0"/>
              <a:t> to </a:t>
            </a:r>
          </a:p>
          <a:p>
            <a:r>
              <a:rPr lang="en-US" dirty="0"/>
              <a:t>obtain a fixed </a:t>
            </a:r>
          </a:p>
          <a:p>
            <a:r>
              <a:rPr lang="en-US" dirty="0"/>
              <a:t>number of </a:t>
            </a:r>
          </a:p>
          <a:p>
            <a:r>
              <a:rPr lang="en-US" dirty="0"/>
              <a:t>neighbors</a:t>
            </a:r>
          </a:p>
        </p:txBody>
      </p:sp>
      <p:pic>
        <p:nvPicPr>
          <p:cNvPr id="31" name="Picture 30">
            <a:extLst>
              <a:ext uri="{FF2B5EF4-FFF2-40B4-BE49-F238E27FC236}">
                <a16:creationId xmlns:a16="http://schemas.microsoft.com/office/drawing/2014/main" xmlns="" id="{5FE64F84-3D80-5843-93F1-389136754E61}"/>
              </a:ext>
            </a:extLst>
          </p:cNvPr>
          <p:cNvPicPr>
            <a:picLocks noChangeAspect="1"/>
          </p:cNvPicPr>
          <p:nvPr/>
        </p:nvPicPr>
        <p:blipFill>
          <a:blip r:embed="rId4"/>
          <a:stretch>
            <a:fillRect/>
          </a:stretch>
        </p:blipFill>
        <p:spPr>
          <a:xfrm>
            <a:off x="1655835" y="4547433"/>
            <a:ext cx="7404100" cy="558800"/>
          </a:xfrm>
          <a:prstGeom prst="rect">
            <a:avLst/>
          </a:prstGeom>
        </p:spPr>
      </p:pic>
      <p:pic>
        <p:nvPicPr>
          <p:cNvPr id="33" name="Picture 32">
            <a:extLst>
              <a:ext uri="{FF2B5EF4-FFF2-40B4-BE49-F238E27FC236}">
                <a16:creationId xmlns:a16="http://schemas.microsoft.com/office/drawing/2014/main" xmlns="" id="{C76DBB51-BD52-7940-828C-B82FA7A3F594}"/>
              </a:ext>
            </a:extLst>
          </p:cNvPr>
          <p:cNvPicPr>
            <a:picLocks noChangeAspect="1"/>
          </p:cNvPicPr>
          <p:nvPr/>
        </p:nvPicPr>
        <p:blipFill>
          <a:blip r:embed="rId5"/>
          <a:stretch>
            <a:fillRect/>
          </a:stretch>
        </p:blipFill>
        <p:spPr>
          <a:xfrm>
            <a:off x="9125948" y="4007430"/>
            <a:ext cx="2864200" cy="846241"/>
          </a:xfrm>
          <a:prstGeom prst="rec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a:noFill/>
          </a:ln>
        </p:spPr>
      </p:pic>
      <p:cxnSp>
        <p:nvCxnSpPr>
          <p:cNvPr id="34" name="Straight Arrow Connector 33">
            <a:extLst>
              <a:ext uri="{FF2B5EF4-FFF2-40B4-BE49-F238E27FC236}">
                <a16:creationId xmlns:a16="http://schemas.microsoft.com/office/drawing/2014/main" xmlns="" id="{7FFF7908-4C62-414F-9FD4-812CDDCE83A2}"/>
              </a:ext>
            </a:extLst>
          </p:cNvPr>
          <p:cNvCxnSpPr>
            <a:cxnSpLocks/>
          </p:cNvCxnSpPr>
          <p:nvPr/>
        </p:nvCxnSpPr>
        <p:spPr>
          <a:xfrm flipV="1">
            <a:off x="5136309" y="5106233"/>
            <a:ext cx="63025" cy="65695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xmlns="" id="{8993075C-1733-3B4B-9838-30F4B042E28C}"/>
              </a:ext>
            </a:extLst>
          </p:cNvPr>
          <p:cNvSpPr txBox="1"/>
          <p:nvPr/>
        </p:nvSpPr>
        <p:spPr>
          <a:xfrm>
            <a:off x="4076719" y="5763189"/>
            <a:ext cx="2245230" cy="369332"/>
          </a:xfrm>
          <a:prstGeom prst="rect">
            <a:avLst/>
          </a:prstGeom>
          <a:noFill/>
        </p:spPr>
        <p:txBody>
          <a:bodyPr wrap="none" rtlCol="0">
            <a:spAutoFit/>
          </a:bodyPr>
          <a:lstStyle/>
          <a:p>
            <a:r>
              <a:rPr lang="en-US" dirty="0"/>
              <a:t>Aggregation functions</a:t>
            </a:r>
          </a:p>
        </p:txBody>
      </p:sp>
      <p:cxnSp>
        <p:nvCxnSpPr>
          <p:cNvPr id="37" name="Straight Arrow Connector 36">
            <a:extLst>
              <a:ext uri="{FF2B5EF4-FFF2-40B4-BE49-F238E27FC236}">
                <a16:creationId xmlns:a16="http://schemas.microsoft.com/office/drawing/2014/main" xmlns="" id="{4501E289-CA72-454C-9D79-8C426F4B4E9D}"/>
              </a:ext>
            </a:extLst>
          </p:cNvPr>
          <p:cNvCxnSpPr>
            <a:cxnSpLocks/>
          </p:cNvCxnSpPr>
          <p:nvPr/>
        </p:nvCxnSpPr>
        <p:spPr>
          <a:xfrm flipH="1" flipV="1">
            <a:off x="6855985" y="5070145"/>
            <a:ext cx="340283" cy="47331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xmlns="" id="{3F24FAB4-4FA8-DB4E-9330-AC14B8D76BC0}"/>
              </a:ext>
            </a:extLst>
          </p:cNvPr>
          <p:cNvSpPr txBox="1"/>
          <p:nvPr/>
        </p:nvSpPr>
        <p:spPr>
          <a:xfrm>
            <a:off x="6487902" y="5514492"/>
            <a:ext cx="1899879" cy="369332"/>
          </a:xfrm>
          <a:prstGeom prst="rect">
            <a:avLst/>
          </a:prstGeom>
          <a:noFill/>
        </p:spPr>
        <p:txBody>
          <a:bodyPr wrap="none" rtlCol="0">
            <a:spAutoFit/>
          </a:bodyPr>
          <a:lstStyle/>
          <a:p>
            <a:r>
              <a:rPr lang="en-US" dirty="0"/>
              <a:t>Node embeddings</a:t>
            </a:r>
          </a:p>
        </p:txBody>
      </p:sp>
      <p:sp>
        <p:nvSpPr>
          <p:cNvPr id="39" name="TextBox 38">
            <a:extLst>
              <a:ext uri="{FF2B5EF4-FFF2-40B4-BE49-F238E27FC236}">
                <a16:creationId xmlns:a16="http://schemas.microsoft.com/office/drawing/2014/main" xmlns="" id="{3F5568D6-5167-AE4D-99F7-E42C39473C73}"/>
              </a:ext>
            </a:extLst>
          </p:cNvPr>
          <p:cNvSpPr txBox="1"/>
          <p:nvPr/>
        </p:nvSpPr>
        <p:spPr>
          <a:xfrm>
            <a:off x="9160808" y="5126164"/>
            <a:ext cx="2606419" cy="1538883"/>
          </a:xfrm>
          <a:prstGeom prst="rect">
            <a:avLst/>
          </a:prstGeom>
          <a:noFill/>
        </p:spPr>
        <p:txBody>
          <a:bodyPr wrap="none" rtlCol="0">
            <a:spAutoFit/>
          </a:bodyPr>
          <a:lstStyle/>
          <a:p>
            <a:r>
              <a:rPr lang="en-US" sz="2000" b="1" dirty="0">
                <a:solidFill>
                  <a:srgbClr val="00B0F0"/>
                </a:solidFill>
              </a:rPr>
              <a:t>MPNN and </a:t>
            </a:r>
            <a:r>
              <a:rPr lang="en-US" sz="2000" b="1" dirty="0" err="1">
                <a:solidFill>
                  <a:srgbClr val="00B0F0"/>
                </a:solidFill>
              </a:rPr>
              <a:t>GraphSage</a:t>
            </a:r>
            <a:r>
              <a:rPr lang="en-US" sz="2000" b="1" dirty="0">
                <a:solidFill>
                  <a:srgbClr val="00B0F0"/>
                </a:solidFill>
              </a:rPr>
              <a:t> </a:t>
            </a:r>
          </a:p>
          <a:p>
            <a:r>
              <a:rPr lang="en-US" sz="2000" b="1" dirty="0">
                <a:solidFill>
                  <a:srgbClr val="00B0F0"/>
                </a:solidFill>
              </a:rPr>
              <a:t>in NLP Tasks: </a:t>
            </a:r>
          </a:p>
          <a:p>
            <a:pPr marL="285750" indent="-285750">
              <a:buFont typeface="Arial" panose="020B0604020202020204" pitchFamily="34" charset="0"/>
              <a:buChar char="•"/>
            </a:pPr>
            <a:r>
              <a:rPr lang="en-US" dirty="0"/>
              <a:t>Knowledge graph</a:t>
            </a:r>
          </a:p>
          <a:p>
            <a:pPr marL="285750" indent="-285750">
              <a:buFont typeface="Arial" panose="020B0604020202020204" pitchFamily="34" charset="0"/>
              <a:buChar char="•"/>
            </a:pPr>
            <a:r>
              <a:rPr lang="en-US" dirty="0"/>
              <a:t>Information extraction</a:t>
            </a:r>
          </a:p>
          <a:p>
            <a:pPr marL="285750" indent="-285750">
              <a:buFont typeface="Arial" panose="020B0604020202020204" pitchFamily="34" charset="0"/>
              <a:buChar char="•"/>
            </a:pPr>
            <a:r>
              <a:rPr lang="en-US" dirty="0"/>
              <a:t>Semantic parsing</a:t>
            </a:r>
          </a:p>
        </p:txBody>
      </p:sp>
    </p:spTree>
    <p:extLst>
      <p:ext uri="{BB962C8B-B14F-4D97-AF65-F5344CB8AC3E}">
        <p14:creationId xmlns:p14="http://schemas.microsoft.com/office/powerpoint/2010/main" val="638986974"/>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CFFBEE-2579-DF42-B4D6-A3591FFE2B3F}"/>
              </a:ext>
            </a:extLst>
          </p:cNvPr>
          <p:cNvSpPr>
            <a:spLocks noGrp="1"/>
          </p:cNvSpPr>
          <p:nvPr>
            <p:ph type="title"/>
          </p:nvPr>
        </p:nvSpPr>
        <p:spPr/>
        <p:txBody>
          <a:bodyPr>
            <a:normAutofit/>
          </a:bodyPr>
          <a:lstStyle/>
          <a:p>
            <a:r>
              <a:rPr lang="en-US" altLang="zh-CN" b="1" spc="-253" dirty="0">
                <a:solidFill>
                  <a:srgbClr val="C00000"/>
                </a:solidFill>
              </a:rPr>
              <a:t>Demo</a:t>
            </a:r>
            <a:r>
              <a:rPr lang="zh-CN" altLang="en-US" b="1" spc="-253" dirty="0">
                <a:solidFill>
                  <a:srgbClr val="C00000"/>
                </a:solidFill>
              </a:rPr>
              <a:t> </a:t>
            </a:r>
            <a:r>
              <a:rPr lang="en-US" altLang="zh-CN" b="1" spc="-253" dirty="0">
                <a:solidFill>
                  <a:srgbClr val="C00000"/>
                </a:solidFill>
              </a:rPr>
              <a:t>1:</a:t>
            </a:r>
            <a:r>
              <a:rPr lang="zh-CN" altLang="en-US" b="1" spc="-253" dirty="0">
                <a:solidFill>
                  <a:srgbClr val="C00000"/>
                </a:solidFill>
              </a:rPr>
              <a:t> </a:t>
            </a:r>
            <a:r>
              <a:rPr lang="en-US" altLang="zh-CN" b="1" spc="-253" dirty="0">
                <a:solidFill>
                  <a:srgbClr val="C00000"/>
                </a:solidFill>
              </a:rPr>
              <a:t>Building</a:t>
            </a:r>
            <a:r>
              <a:rPr lang="zh-CN" altLang="en-US" b="1" spc="-253" dirty="0">
                <a:solidFill>
                  <a:srgbClr val="C00000"/>
                </a:solidFill>
              </a:rPr>
              <a:t> </a:t>
            </a:r>
            <a:r>
              <a:rPr lang="en-US" altLang="zh-CN" b="1" spc="-253" dirty="0">
                <a:solidFill>
                  <a:srgbClr val="C00000"/>
                </a:solidFill>
              </a:rPr>
              <a:t>a</a:t>
            </a:r>
            <a:r>
              <a:rPr lang="zh-CN" altLang="en-US" b="1" spc="-253" dirty="0">
                <a:solidFill>
                  <a:srgbClr val="C00000"/>
                </a:solidFill>
              </a:rPr>
              <a:t> </a:t>
            </a:r>
            <a:r>
              <a:rPr lang="en-US" altLang="zh-CN" b="1" spc="-253" dirty="0">
                <a:solidFill>
                  <a:srgbClr val="C00000"/>
                </a:solidFill>
              </a:rPr>
              <a:t>Text</a:t>
            </a:r>
            <a:r>
              <a:rPr lang="zh-CN" altLang="en-US" b="1" spc="-253" dirty="0">
                <a:solidFill>
                  <a:srgbClr val="C00000"/>
                </a:solidFill>
              </a:rPr>
              <a:t> </a:t>
            </a:r>
            <a:r>
              <a:rPr lang="en-US" altLang="zh-CN" b="1" spc="-253" dirty="0">
                <a:solidFill>
                  <a:srgbClr val="C00000"/>
                </a:solidFill>
              </a:rPr>
              <a:t>Classification</a:t>
            </a:r>
            <a:r>
              <a:rPr lang="zh-CN" altLang="en-US" b="1" spc="-253" dirty="0">
                <a:solidFill>
                  <a:srgbClr val="C00000"/>
                </a:solidFill>
              </a:rPr>
              <a:t> </a:t>
            </a:r>
            <a:r>
              <a:rPr lang="en-US" altLang="zh-CN" b="1" spc="-253" dirty="0">
                <a:solidFill>
                  <a:srgbClr val="C00000"/>
                </a:solidFill>
              </a:rPr>
              <a:t>Application</a:t>
            </a:r>
            <a:endParaRPr kumimoji="1" lang="zh-CN" altLang="en-US" dirty="0"/>
          </a:p>
        </p:txBody>
      </p:sp>
      <p:sp>
        <p:nvSpPr>
          <p:cNvPr id="4" name="灯片编号占位符 3">
            <a:extLst>
              <a:ext uri="{FF2B5EF4-FFF2-40B4-BE49-F238E27FC236}">
                <a16:creationId xmlns:a16="http://schemas.microsoft.com/office/drawing/2014/main" xmlns="" id="{7DA292A9-F3FF-0D4C-A45C-4BBE99770D4B}"/>
              </a:ext>
            </a:extLst>
          </p:cNvPr>
          <p:cNvSpPr>
            <a:spLocks noGrp="1"/>
          </p:cNvSpPr>
          <p:nvPr>
            <p:ph type="sldNum" sz="quarter" idx="12"/>
          </p:nvPr>
        </p:nvSpPr>
        <p:spPr/>
        <p:txBody>
          <a:bodyPr/>
          <a:lstStyle/>
          <a:p>
            <a:fld id="{4C15419E-54D6-8648-ABFB-BEF58E3E877E}" type="slidenum">
              <a:rPr lang="en-US" smtClean="0"/>
              <a:t>250</a:t>
            </a:fld>
            <a:endParaRPr lang="en-US"/>
          </a:p>
        </p:txBody>
      </p:sp>
      <p:grpSp>
        <p:nvGrpSpPr>
          <p:cNvPr id="10" name="Group 9">
            <a:extLst>
              <a:ext uri="{FF2B5EF4-FFF2-40B4-BE49-F238E27FC236}">
                <a16:creationId xmlns:a16="http://schemas.microsoft.com/office/drawing/2014/main" xmlns="" id="{B8EEA944-3A62-F643-9221-FC357354DDA1}"/>
              </a:ext>
            </a:extLst>
          </p:cNvPr>
          <p:cNvGrpSpPr/>
          <p:nvPr/>
        </p:nvGrpSpPr>
        <p:grpSpPr>
          <a:xfrm>
            <a:off x="6720544" y="1862623"/>
            <a:ext cx="3307080" cy="965569"/>
            <a:chOff x="-2839206" y="3434079"/>
            <a:chExt cx="3307080" cy="965569"/>
          </a:xfrm>
        </p:grpSpPr>
        <p:sp>
          <p:nvSpPr>
            <p:cNvPr id="11" name="Rounded Rectangle 10">
              <a:extLst>
                <a:ext uri="{FF2B5EF4-FFF2-40B4-BE49-F238E27FC236}">
                  <a16:creationId xmlns:a16="http://schemas.microsoft.com/office/drawing/2014/main" xmlns="" id="{31151CAC-534A-3142-AD95-6007BD37515F}"/>
                </a:ext>
              </a:extLst>
            </p:cNvPr>
            <p:cNvSpPr/>
            <p:nvPr/>
          </p:nvSpPr>
          <p:spPr>
            <a:xfrm>
              <a:off x="-1979904" y="3434079"/>
              <a:ext cx="2447778" cy="825383"/>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dirty="0">
                  <a:solidFill>
                    <a:schemeClr val="tx1"/>
                  </a:solidFill>
                </a:rPr>
                <a:t>Graph</a:t>
              </a:r>
              <a:r>
                <a:rPr lang="zh-CN" altLang="en-US" dirty="0">
                  <a:solidFill>
                    <a:schemeClr val="tx1"/>
                  </a:solidFill>
                </a:rPr>
                <a:t> </a:t>
              </a:r>
              <a:r>
                <a:rPr lang="en-US" altLang="zh-CN" dirty="0">
                  <a:solidFill>
                    <a:schemeClr val="tx1"/>
                  </a:solidFill>
                </a:rPr>
                <a:t>construction</a:t>
              </a:r>
              <a:r>
                <a:rPr lang="zh-CN" altLang="en-US" dirty="0">
                  <a:solidFill>
                    <a:schemeClr val="tx1"/>
                  </a:solidFill>
                </a:rPr>
                <a:t> </a:t>
              </a:r>
              <a:r>
                <a:rPr lang="en-US" altLang="zh-CN" dirty="0">
                  <a:solidFill>
                    <a:schemeClr val="tx1"/>
                  </a:solidFill>
                </a:rPr>
                <a:t>API,</a:t>
              </a:r>
              <a:r>
                <a:rPr lang="zh-CN" altLang="en-US" dirty="0">
                  <a:solidFill>
                    <a:schemeClr val="tx1"/>
                  </a:solidFill>
                </a:rPr>
                <a:t> </a:t>
              </a:r>
              <a:r>
                <a:rPr lang="en-US" altLang="zh-CN" dirty="0">
                  <a:solidFill>
                    <a:schemeClr val="tx1"/>
                  </a:solidFill>
                </a:rPr>
                <a:t>various</a:t>
              </a:r>
              <a:r>
                <a:rPr lang="zh-CN" altLang="en-US" dirty="0">
                  <a:solidFill>
                    <a:schemeClr val="tx1"/>
                  </a:solidFill>
                </a:rPr>
                <a:t> </a:t>
              </a:r>
              <a:r>
                <a:rPr lang="en-US" altLang="zh-CN" dirty="0">
                  <a:solidFill>
                    <a:schemeClr val="tx1"/>
                  </a:solidFill>
                </a:rPr>
                <a:t>built-in</a:t>
              </a:r>
              <a:r>
                <a:rPr lang="zh-CN" altLang="en-US" dirty="0">
                  <a:solidFill>
                    <a:schemeClr val="tx1"/>
                  </a:solidFill>
                </a:rPr>
                <a:t> </a:t>
              </a:r>
              <a:r>
                <a:rPr lang="en-US" altLang="zh-CN" dirty="0">
                  <a:solidFill>
                    <a:schemeClr val="tx1"/>
                  </a:solidFill>
                </a:rPr>
                <a:t>options,</a:t>
              </a:r>
              <a:r>
                <a:rPr lang="zh-CN" altLang="en-US" dirty="0">
                  <a:solidFill>
                    <a:schemeClr val="tx1"/>
                  </a:solidFill>
                </a:rPr>
                <a:t> </a:t>
              </a:r>
              <a:r>
                <a:rPr lang="en-US" altLang="zh-CN" dirty="0">
                  <a:solidFill>
                    <a:schemeClr val="tx1"/>
                  </a:solidFill>
                </a:rPr>
                <a:t>can</a:t>
              </a:r>
              <a:r>
                <a:rPr lang="zh-CN" altLang="en-US" dirty="0">
                  <a:solidFill>
                    <a:schemeClr val="tx1"/>
                  </a:solidFill>
                </a:rPr>
                <a:t> </a:t>
              </a:r>
              <a:r>
                <a:rPr lang="en-US" altLang="zh-CN" dirty="0">
                  <a:solidFill>
                    <a:schemeClr val="tx1"/>
                  </a:solidFill>
                </a:rPr>
                <a:t>be</a:t>
              </a:r>
              <a:r>
                <a:rPr lang="zh-CN" altLang="en-US" dirty="0">
                  <a:solidFill>
                    <a:schemeClr val="tx1"/>
                  </a:solidFill>
                </a:rPr>
                <a:t> </a:t>
              </a:r>
              <a:r>
                <a:rPr lang="en-US" altLang="zh-CN" dirty="0">
                  <a:solidFill>
                    <a:schemeClr val="tx1"/>
                  </a:solidFill>
                </a:rPr>
                <a:t>customized</a:t>
              </a:r>
              <a:endParaRPr lang="en-US" dirty="0">
                <a:solidFill>
                  <a:schemeClr val="tx1"/>
                </a:solidFill>
              </a:endParaRPr>
            </a:p>
          </p:txBody>
        </p:sp>
        <p:cxnSp>
          <p:nvCxnSpPr>
            <p:cNvPr id="12" name="Straight Arrow Connector 11">
              <a:extLst>
                <a:ext uri="{FF2B5EF4-FFF2-40B4-BE49-F238E27FC236}">
                  <a16:creationId xmlns:a16="http://schemas.microsoft.com/office/drawing/2014/main" xmlns="" id="{E7A438E0-7FCF-5D4F-9746-059A99FDE3C4}"/>
                </a:ext>
              </a:extLst>
            </p:cNvPr>
            <p:cNvCxnSpPr>
              <a:cxnSpLocks/>
              <a:endCxn id="11" idx="1"/>
            </p:cNvCxnSpPr>
            <p:nvPr/>
          </p:nvCxnSpPr>
          <p:spPr>
            <a:xfrm flipV="1">
              <a:off x="-2839206" y="3846771"/>
              <a:ext cx="859302" cy="55287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xmlns="" id="{8C5AD8C8-F944-B445-8D37-0F16947F3B9F}"/>
              </a:ext>
            </a:extLst>
          </p:cNvPr>
          <p:cNvSpPr txBox="1"/>
          <p:nvPr/>
        </p:nvSpPr>
        <p:spPr>
          <a:xfrm>
            <a:off x="501463" y="6308209"/>
            <a:ext cx="7269106" cy="369332"/>
          </a:xfrm>
          <a:prstGeom prst="rect">
            <a:avLst/>
          </a:prstGeom>
          <a:noFill/>
        </p:spPr>
        <p:txBody>
          <a:bodyPr wrap="none" rtlCol="0">
            <a:spAutoFit/>
          </a:bodyPr>
          <a:lstStyle/>
          <a:p>
            <a:r>
              <a:rPr lang="en-US" altLang="zh-CN" dirty="0">
                <a:hlinkClick r:id="rId3"/>
              </a:rPr>
              <a:t>https://github.com/graph4ai/graph4nlp_demo/tree/main/AAAI2022_demo</a:t>
            </a:r>
            <a:endParaRPr lang="en-US" altLang="zh-CN" dirty="0"/>
          </a:p>
        </p:txBody>
      </p:sp>
      <p:pic>
        <p:nvPicPr>
          <p:cNvPr id="3" name="Picture 2">
            <a:extLst>
              <a:ext uri="{FF2B5EF4-FFF2-40B4-BE49-F238E27FC236}">
                <a16:creationId xmlns:a16="http://schemas.microsoft.com/office/drawing/2014/main" xmlns="" id="{8A681D06-A93C-B744-B459-EAC9F00C9DE8}"/>
              </a:ext>
            </a:extLst>
          </p:cNvPr>
          <p:cNvPicPr>
            <a:picLocks noChangeAspect="1"/>
          </p:cNvPicPr>
          <p:nvPr/>
        </p:nvPicPr>
        <p:blipFill>
          <a:blip r:embed="rId4"/>
          <a:stretch>
            <a:fillRect/>
          </a:stretch>
        </p:blipFill>
        <p:spPr>
          <a:xfrm>
            <a:off x="1848678" y="2844778"/>
            <a:ext cx="7484165" cy="2847405"/>
          </a:xfrm>
          <a:prstGeom prst="rect">
            <a:avLst/>
          </a:prstGeom>
        </p:spPr>
      </p:pic>
    </p:spTree>
    <p:extLst>
      <p:ext uri="{BB962C8B-B14F-4D97-AF65-F5344CB8AC3E}">
        <p14:creationId xmlns:p14="http://schemas.microsoft.com/office/powerpoint/2010/main" val="31092601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CFFBEE-2579-DF42-B4D6-A3591FFE2B3F}"/>
              </a:ext>
            </a:extLst>
          </p:cNvPr>
          <p:cNvSpPr>
            <a:spLocks noGrp="1"/>
          </p:cNvSpPr>
          <p:nvPr>
            <p:ph type="title"/>
          </p:nvPr>
        </p:nvSpPr>
        <p:spPr/>
        <p:txBody>
          <a:bodyPr>
            <a:normAutofit/>
          </a:bodyPr>
          <a:lstStyle/>
          <a:p>
            <a:r>
              <a:rPr lang="en-US" altLang="zh-CN" b="1" spc="-253" dirty="0">
                <a:solidFill>
                  <a:srgbClr val="C00000"/>
                </a:solidFill>
              </a:rPr>
              <a:t>Demo</a:t>
            </a:r>
            <a:r>
              <a:rPr lang="zh-CN" altLang="en-US" b="1" spc="-253" dirty="0">
                <a:solidFill>
                  <a:srgbClr val="C00000"/>
                </a:solidFill>
              </a:rPr>
              <a:t> </a:t>
            </a:r>
            <a:r>
              <a:rPr lang="en-US" altLang="zh-CN" b="1" spc="-253" dirty="0">
                <a:solidFill>
                  <a:srgbClr val="C00000"/>
                </a:solidFill>
              </a:rPr>
              <a:t>1:</a:t>
            </a:r>
            <a:r>
              <a:rPr lang="zh-CN" altLang="en-US" b="1" spc="-253" dirty="0">
                <a:solidFill>
                  <a:srgbClr val="C00000"/>
                </a:solidFill>
              </a:rPr>
              <a:t> </a:t>
            </a:r>
            <a:r>
              <a:rPr lang="en-US" altLang="zh-CN" b="1" spc="-253" dirty="0">
                <a:solidFill>
                  <a:srgbClr val="C00000"/>
                </a:solidFill>
              </a:rPr>
              <a:t>Building</a:t>
            </a:r>
            <a:r>
              <a:rPr lang="zh-CN" altLang="en-US" b="1" spc="-253" dirty="0">
                <a:solidFill>
                  <a:srgbClr val="C00000"/>
                </a:solidFill>
              </a:rPr>
              <a:t> </a:t>
            </a:r>
            <a:r>
              <a:rPr lang="en-US" altLang="zh-CN" b="1" spc="-253" dirty="0">
                <a:solidFill>
                  <a:srgbClr val="C00000"/>
                </a:solidFill>
              </a:rPr>
              <a:t>a</a:t>
            </a:r>
            <a:r>
              <a:rPr lang="zh-CN" altLang="en-US" b="1" spc="-253" dirty="0">
                <a:solidFill>
                  <a:srgbClr val="C00000"/>
                </a:solidFill>
              </a:rPr>
              <a:t> </a:t>
            </a:r>
            <a:r>
              <a:rPr lang="en-US" altLang="zh-CN" b="1" spc="-253" dirty="0">
                <a:solidFill>
                  <a:srgbClr val="C00000"/>
                </a:solidFill>
              </a:rPr>
              <a:t>Text</a:t>
            </a:r>
            <a:r>
              <a:rPr lang="zh-CN" altLang="en-US" b="1" spc="-253" dirty="0">
                <a:solidFill>
                  <a:srgbClr val="C00000"/>
                </a:solidFill>
              </a:rPr>
              <a:t> </a:t>
            </a:r>
            <a:r>
              <a:rPr lang="en-US" altLang="zh-CN" b="1" spc="-253" dirty="0">
                <a:solidFill>
                  <a:srgbClr val="C00000"/>
                </a:solidFill>
              </a:rPr>
              <a:t>Classification</a:t>
            </a:r>
            <a:r>
              <a:rPr lang="zh-CN" altLang="en-US" b="1" spc="-253" dirty="0">
                <a:solidFill>
                  <a:srgbClr val="C00000"/>
                </a:solidFill>
              </a:rPr>
              <a:t> </a:t>
            </a:r>
            <a:r>
              <a:rPr lang="en-US" altLang="zh-CN" b="1" spc="-253" dirty="0">
                <a:solidFill>
                  <a:srgbClr val="C00000"/>
                </a:solidFill>
              </a:rPr>
              <a:t>Application</a:t>
            </a:r>
            <a:endParaRPr kumimoji="1" lang="zh-CN" altLang="en-US" dirty="0"/>
          </a:p>
        </p:txBody>
      </p:sp>
      <p:sp>
        <p:nvSpPr>
          <p:cNvPr id="4" name="灯片编号占位符 3">
            <a:extLst>
              <a:ext uri="{FF2B5EF4-FFF2-40B4-BE49-F238E27FC236}">
                <a16:creationId xmlns:a16="http://schemas.microsoft.com/office/drawing/2014/main" xmlns="" id="{7DA292A9-F3FF-0D4C-A45C-4BBE99770D4B}"/>
              </a:ext>
            </a:extLst>
          </p:cNvPr>
          <p:cNvSpPr>
            <a:spLocks noGrp="1"/>
          </p:cNvSpPr>
          <p:nvPr>
            <p:ph type="sldNum" sz="quarter" idx="12"/>
          </p:nvPr>
        </p:nvSpPr>
        <p:spPr/>
        <p:txBody>
          <a:bodyPr/>
          <a:lstStyle/>
          <a:p>
            <a:fld id="{4C15419E-54D6-8648-ABFB-BEF58E3E877E}" type="slidenum">
              <a:rPr lang="en-US" smtClean="0"/>
              <a:t>251</a:t>
            </a:fld>
            <a:endParaRPr lang="en-US"/>
          </a:p>
        </p:txBody>
      </p:sp>
      <p:pic>
        <p:nvPicPr>
          <p:cNvPr id="3" name="Picture 2">
            <a:extLst>
              <a:ext uri="{FF2B5EF4-FFF2-40B4-BE49-F238E27FC236}">
                <a16:creationId xmlns:a16="http://schemas.microsoft.com/office/drawing/2014/main" xmlns="" id="{F6B4489C-C7DF-EA4A-84F2-760342D25E7D}"/>
              </a:ext>
            </a:extLst>
          </p:cNvPr>
          <p:cNvPicPr>
            <a:picLocks noChangeAspect="1"/>
          </p:cNvPicPr>
          <p:nvPr/>
        </p:nvPicPr>
        <p:blipFill>
          <a:blip r:embed="rId3"/>
          <a:stretch>
            <a:fillRect/>
          </a:stretch>
        </p:blipFill>
        <p:spPr>
          <a:xfrm>
            <a:off x="1485301" y="2529521"/>
            <a:ext cx="9221397" cy="3431359"/>
          </a:xfrm>
          <a:prstGeom prst="rect">
            <a:avLst/>
          </a:prstGeom>
        </p:spPr>
      </p:pic>
      <p:grpSp>
        <p:nvGrpSpPr>
          <p:cNvPr id="7" name="Group 6">
            <a:extLst>
              <a:ext uri="{FF2B5EF4-FFF2-40B4-BE49-F238E27FC236}">
                <a16:creationId xmlns:a16="http://schemas.microsoft.com/office/drawing/2014/main" xmlns="" id="{2F6B166F-91E3-314E-A065-D2BA958464B2}"/>
              </a:ext>
            </a:extLst>
          </p:cNvPr>
          <p:cNvGrpSpPr/>
          <p:nvPr/>
        </p:nvGrpSpPr>
        <p:grpSpPr>
          <a:xfrm>
            <a:off x="7105561" y="1490869"/>
            <a:ext cx="3685876" cy="1044590"/>
            <a:chOff x="-2116564" y="3551288"/>
            <a:chExt cx="3685876" cy="1044590"/>
          </a:xfrm>
        </p:grpSpPr>
        <p:sp>
          <p:nvSpPr>
            <p:cNvPr id="9" name="Rounded Rectangle 8">
              <a:extLst>
                <a:ext uri="{FF2B5EF4-FFF2-40B4-BE49-F238E27FC236}">
                  <a16:creationId xmlns:a16="http://schemas.microsoft.com/office/drawing/2014/main" xmlns="" id="{2E47F95B-7E5C-BF4E-A2E3-E0276ECCD86C}"/>
                </a:ext>
              </a:extLst>
            </p:cNvPr>
            <p:cNvSpPr/>
            <p:nvPr/>
          </p:nvSpPr>
          <p:spPr>
            <a:xfrm>
              <a:off x="-1390089" y="3551288"/>
              <a:ext cx="2959401" cy="901903"/>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dirty="0">
                  <a:solidFill>
                    <a:schemeClr val="tx1"/>
                  </a:solidFill>
                </a:rPr>
                <a:t>Graph embedding learning API,</a:t>
              </a:r>
              <a:r>
                <a:rPr lang="zh-CN" altLang="en-US" dirty="0">
                  <a:solidFill>
                    <a:schemeClr val="tx1"/>
                  </a:solidFill>
                </a:rPr>
                <a:t> </a:t>
              </a:r>
              <a:r>
                <a:rPr lang="en-US" altLang="zh-CN" dirty="0">
                  <a:solidFill>
                    <a:schemeClr val="tx1"/>
                  </a:solidFill>
                </a:rPr>
                <a:t>various</a:t>
              </a:r>
              <a:r>
                <a:rPr lang="zh-CN" altLang="en-US" dirty="0">
                  <a:solidFill>
                    <a:schemeClr val="tx1"/>
                  </a:solidFill>
                </a:rPr>
                <a:t> </a:t>
              </a:r>
              <a:r>
                <a:rPr lang="en-US" altLang="zh-CN" dirty="0">
                  <a:solidFill>
                    <a:schemeClr val="tx1"/>
                  </a:solidFill>
                </a:rPr>
                <a:t>built-in</a:t>
              </a:r>
              <a:r>
                <a:rPr lang="zh-CN" altLang="en-US" dirty="0">
                  <a:solidFill>
                    <a:schemeClr val="tx1"/>
                  </a:solidFill>
                </a:rPr>
                <a:t> </a:t>
              </a:r>
              <a:r>
                <a:rPr lang="en-US" altLang="zh-CN" dirty="0">
                  <a:solidFill>
                    <a:schemeClr val="tx1"/>
                  </a:solidFill>
                </a:rPr>
                <a:t>options,</a:t>
              </a:r>
              <a:r>
                <a:rPr lang="zh-CN" altLang="en-US" dirty="0">
                  <a:solidFill>
                    <a:schemeClr val="tx1"/>
                  </a:solidFill>
                </a:rPr>
                <a:t> </a:t>
              </a:r>
              <a:r>
                <a:rPr lang="en-US" altLang="zh-CN" dirty="0">
                  <a:solidFill>
                    <a:schemeClr val="tx1"/>
                  </a:solidFill>
                </a:rPr>
                <a:t>can</a:t>
              </a:r>
              <a:r>
                <a:rPr lang="zh-CN" altLang="en-US" dirty="0">
                  <a:solidFill>
                    <a:schemeClr val="tx1"/>
                  </a:solidFill>
                </a:rPr>
                <a:t> </a:t>
              </a:r>
              <a:r>
                <a:rPr lang="en-US" altLang="zh-CN" dirty="0">
                  <a:solidFill>
                    <a:schemeClr val="tx1"/>
                  </a:solidFill>
                </a:rPr>
                <a:t>be</a:t>
              </a:r>
              <a:r>
                <a:rPr lang="zh-CN" altLang="en-US" dirty="0">
                  <a:solidFill>
                    <a:schemeClr val="tx1"/>
                  </a:solidFill>
                </a:rPr>
                <a:t> </a:t>
              </a:r>
              <a:r>
                <a:rPr lang="en-US" altLang="zh-CN" dirty="0">
                  <a:solidFill>
                    <a:schemeClr val="tx1"/>
                  </a:solidFill>
                </a:rPr>
                <a:t>customized</a:t>
              </a:r>
              <a:endParaRPr lang="en-US" dirty="0">
                <a:solidFill>
                  <a:schemeClr val="tx1"/>
                </a:solidFill>
              </a:endParaRPr>
            </a:p>
          </p:txBody>
        </p:sp>
        <p:cxnSp>
          <p:nvCxnSpPr>
            <p:cNvPr id="10" name="Straight Arrow Connector 9">
              <a:extLst>
                <a:ext uri="{FF2B5EF4-FFF2-40B4-BE49-F238E27FC236}">
                  <a16:creationId xmlns:a16="http://schemas.microsoft.com/office/drawing/2014/main" xmlns="" id="{2193AF41-E288-3F4D-807D-52762DD37EBC}"/>
                </a:ext>
              </a:extLst>
            </p:cNvPr>
            <p:cNvCxnSpPr>
              <a:cxnSpLocks/>
              <a:endCxn id="9" idx="1"/>
            </p:cNvCxnSpPr>
            <p:nvPr/>
          </p:nvCxnSpPr>
          <p:spPr>
            <a:xfrm flipV="1">
              <a:off x="-2116564" y="4002240"/>
              <a:ext cx="726475" cy="59363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xmlns="" id="{7E4AE03F-FDAB-6448-ABF4-57CD78058A68}"/>
              </a:ext>
            </a:extLst>
          </p:cNvPr>
          <p:cNvSpPr txBox="1"/>
          <p:nvPr/>
        </p:nvSpPr>
        <p:spPr>
          <a:xfrm>
            <a:off x="501463" y="6308209"/>
            <a:ext cx="7269106" cy="369332"/>
          </a:xfrm>
          <a:prstGeom prst="rect">
            <a:avLst/>
          </a:prstGeom>
          <a:noFill/>
        </p:spPr>
        <p:txBody>
          <a:bodyPr wrap="none" rtlCol="0">
            <a:spAutoFit/>
          </a:bodyPr>
          <a:lstStyle/>
          <a:p>
            <a:r>
              <a:rPr lang="en-US" altLang="zh-CN" dirty="0">
                <a:hlinkClick r:id="rId4"/>
              </a:rPr>
              <a:t>https://github.com/graph4ai/graph4nlp_demo/tree/main/AAAI2022_demo</a:t>
            </a:r>
            <a:endParaRPr lang="en-US" altLang="zh-CN" dirty="0"/>
          </a:p>
        </p:txBody>
      </p:sp>
    </p:spTree>
    <p:extLst>
      <p:ext uri="{BB962C8B-B14F-4D97-AF65-F5344CB8AC3E}">
        <p14:creationId xmlns:p14="http://schemas.microsoft.com/office/powerpoint/2010/main" val="32850369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CFFBEE-2579-DF42-B4D6-A3591FFE2B3F}"/>
              </a:ext>
            </a:extLst>
          </p:cNvPr>
          <p:cNvSpPr>
            <a:spLocks noGrp="1"/>
          </p:cNvSpPr>
          <p:nvPr>
            <p:ph type="title"/>
          </p:nvPr>
        </p:nvSpPr>
        <p:spPr/>
        <p:txBody>
          <a:bodyPr>
            <a:normAutofit/>
          </a:bodyPr>
          <a:lstStyle/>
          <a:p>
            <a:r>
              <a:rPr lang="en-US" altLang="zh-CN" b="1" spc="-253" dirty="0">
                <a:solidFill>
                  <a:srgbClr val="C00000"/>
                </a:solidFill>
              </a:rPr>
              <a:t>Demo</a:t>
            </a:r>
            <a:r>
              <a:rPr lang="zh-CN" altLang="en-US" b="1" spc="-253" dirty="0">
                <a:solidFill>
                  <a:srgbClr val="C00000"/>
                </a:solidFill>
              </a:rPr>
              <a:t> </a:t>
            </a:r>
            <a:r>
              <a:rPr lang="en-US" altLang="zh-CN" b="1" spc="-253" dirty="0">
                <a:solidFill>
                  <a:srgbClr val="C00000"/>
                </a:solidFill>
              </a:rPr>
              <a:t>1:</a:t>
            </a:r>
            <a:r>
              <a:rPr lang="zh-CN" altLang="en-US" b="1" spc="-253" dirty="0">
                <a:solidFill>
                  <a:srgbClr val="C00000"/>
                </a:solidFill>
              </a:rPr>
              <a:t> </a:t>
            </a:r>
            <a:r>
              <a:rPr lang="en-US" altLang="zh-CN" b="1" spc="-253" dirty="0">
                <a:solidFill>
                  <a:srgbClr val="C00000"/>
                </a:solidFill>
              </a:rPr>
              <a:t>Building</a:t>
            </a:r>
            <a:r>
              <a:rPr lang="zh-CN" altLang="en-US" b="1" spc="-253" dirty="0">
                <a:solidFill>
                  <a:srgbClr val="C00000"/>
                </a:solidFill>
              </a:rPr>
              <a:t> </a:t>
            </a:r>
            <a:r>
              <a:rPr lang="en-US" altLang="zh-CN" b="1" spc="-253" dirty="0">
                <a:solidFill>
                  <a:srgbClr val="C00000"/>
                </a:solidFill>
              </a:rPr>
              <a:t>a</a:t>
            </a:r>
            <a:r>
              <a:rPr lang="zh-CN" altLang="en-US" b="1" spc="-253" dirty="0">
                <a:solidFill>
                  <a:srgbClr val="C00000"/>
                </a:solidFill>
              </a:rPr>
              <a:t> </a:t>
            </a:r>
            <a:r>
              <a:rPr lang="en-US" altLang="zh-CN" b="1" spc="-253" dirty="0">
                <a:solidFill>
                  <a:srgbClr val="C00000"/>
                </a:solidFill>
              </a:rPr>
              <a:t>Text</a:t>
            </a:r>
            <a:r>
              <a:rPr lang="zh-CN" altLang="en-US" b="1" spc="-253" dirty="0">
                <a:solidFill>
                  <a:srgbClr val="C00000"/>
                </a:solidFill>
              </a:rPr>
              <a:t> </a:t>
            </a:r>
            <a:r>
              <a:rPr lang="en-US" altLang="zh-CN" b="1" spc="-253" dirty="0">
                <a:solidFill>
                  <a:srgbClr val="C00000"/>
                </a:solidFill>
              </a:rPr>
              <a:t>Classification</a:t>
            </a:r>
            <a:r>
              <a:rPr lang="zh-CN" altLang="en-US" b="1" spc="-253" dirty="0">
                <a:solidFill>
                  <a:srgbClr val="C00000"/>
                </a:solidFill>
              </a:rPr>
              <a:t> </a:t>
            </a:r>
            <a:r>
              <a:rPr lang="en-US" altLang="zh-CN" b="1" spc="-253" dirty="0">
                <a:solidFill>
                  <a:srgbClr val="C00000"/>
                </a:solidFill>
              </a:rPr>
              <a:t>Application</a:t>
            </a:r>
            <a:endParaRPr kumimoji="1" lang="zh-CN" altLang="en-US" dirty="0"/>
          </a:p>
        </p:txBody>
      </p:sp>
      <p:sp>
        <p:nvSpPr>
          <p:cNvPr id="4" name="灯片编号占位符 3">
            <a:extLst>
              <a:ext uri="{FF2B5EF4-FFF2-40B4-BE49-F238E27FC236}">
                <a16:creationId xmlns:a16="http://schemas.microsoft.com/office/drawing/2014/main" xmlns="" id="{7DA292A9-F3FF-0D4C-A45C-4BBE99770D4B}"/>
              </a:ext>
            </a:extLst>
          </p:cNvPr>
          <p:cNvSpPr>
            <a:spLocks noGrp="1"/>
          </p:cNvSpPr>
          <p:nvPr>
            <p:ph type="sldNum" sz="quarter" idx="12"/>
          </p:nvPr>
        </p:nvSpPr>
        <p:spPr/>
        <p:txBody>
          <a:bodyPr/>
          <a:lstStyle/>
          <a:p>
            <a:fld id="{4C15419E-54D6-8648-ABFB-BEF58E3E877E}" type="slidenum">
              <a:rPr lang="en-US" smtClean="0"/>
              <a:t>252</a:t>
            </a:fld>
            <a:endParaRPr lang="en-US"/>
          </a:p>
        </p:txBody>
      </p:sp>
      <p:grpSp>
        <p:nvGrpSpPr>
          <p:cNvPr id="7" name="Group 6">
            <a:extLst>
              <a:ext uri="{FF2B5EF4-FFF2-40B4-BE49-F238E27FC236}">
                <a16:creationId xmlns:a16="http://schemas.microsoft.com/office/drawing/2014/main" xmlns="" id="{2F6B166F-91E3-314E-A065-D2BA958464B2}"/>
              </a:ext>
            </a:extLst>
          </p:cNvPr>
          <p:cNvGrpSpPr/>
          <p:nvPr/>
        </p:nvGrpSpPr>
        <p:grpSpPr>
          <a:xfrm>
            <a:off x="7413673" y="1469729"/>
            <a:ext cx="4075175" cy="965570"/>
            <a:chOff x="-1808452" y="3600488"/>
            <a:chExt cx="4075175" cy="965570"/>
          </a:xfrm>
        </p:grpSpPr>
        <p:sp>
          <p:nvSpPr>
            <p:cNvPr id="9" name="Rounded Rectangle 8">
              <a:extLst>
                <a:ext uri="{FF2B5EF4-FFF2-40B4-BE49-F238E27FC236}">
                  <a16:creationId xmlns:a16="http://schemas.microsoft.com/office/drawing/2014/main" xmlns="" id="{2E47F95B-7E5C-BF4E-A2E3-E0276ECCD86C}"/>
                </a:ext>
              </a:extLst>
            </p:cNvPr>
            <p:cNvSpPr/>
            <p:nvPr/>
          </p:nvSpPr>
          <p:spPr>
            <a:xfrm>
              <a:off x="-949150" y="3600488"/>
              <a:ext cx="3215873" cy="825383"/>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dirty="0">
                  <a:solidFill>
                    <a:schemeClr val="tx1"/>
                  </a:solidFill>
                </a:rPr>
                <a:t>Prediction</a:t>
              </a:r>
              <a:r>
                <a:rPr lang="zh-CN" altLang="en-US" dirty="0">
                  <a:solidFill>
                    <a:schemeClr val="tx1"/>
                  </a:solidFill>
                </a:rPr>
                <a:t> </a:t>
              </a:r>
              <a:r>
                <a:rPr lang="en-US" altLang="zh-CN" dirty="0">
                  <a:solidFill>
                    <a:schemeClr val="tx1"/>
                  </a:solidFill>
                </a:rPr>
                <a:t>API,</a:t>
              </a:r>
              <a:r>
                <a:rPr lang="zh-CN" altLang="en-US" dirty="0">
                  <a:solidFill>
                    <a:schemeClr val="tx1"/>
                  </a:solidFill>
                </a:rPr>
                <a:t> </a:t>
              </a:r>
              <a:r>
                <a:rPr lang="en-US" altLang="zh-CN" dirty="0">
                  <a:solidFill>
                    <a:schemeClr val="tx1"/>
                  </a:solidFill>
                </a:rPr>
                <a:t>various</a:t>
              </a:r>
              <a:r>
                <a:rPr lang="zh-CN" altLang="en-US" dirty="0">
                  <a:solidFill>
                    <a:schemeClr val="tx1"/>
                  </a:solidFill>
                </a:rPr>
                <a:t> </a:t>
              </a:r>
              <a:r>
                <a:rPr lang="en-US" altLang="zh-CN" dirty="0">
                  <a:solidFill>
                    <a:schemeClr val="tx1"/>
                  </a:solidFill>
                </a:rPr>
                <a:t>built-in</a:t>
              </a:r>
              <a:r>
                <a:rPr lang="zh-CN" altLang="en-US" dirty="0">
                  <a:solidFill>
                    <a:schemeClr val="tx1"/>
                  </a:solidFill>
                </a:rPr>
                <a:t> </a:t>
              </a:r>
              <a:r>
                <a:rPr lang="en-US" altLang="zh-CN" dirty="0">
                  <a:solidFill>
                    <a:schemeClr val="tx1"/>
                  </a:solidFill>
                </a:rPr>
                <a:t>options,</a:t>
              </a:r>
              <a:r>
                <a:rPr lang="zh-CN" altLang="en-US" dirty="0">
                  <a:solidFill>
                    <a:schemeClr val="tx1"/>
                  </a:solidFill>
                </a:rPr>
                <a:t> </a:t>
              </a:r>
              <a:r>
                <a:rPr lang="en-US" altLang="zh-CN" dirty="0">
                  <a:solidFill>
                    <a:schemeClr val="tx1"/>
                  </a:solidFill>
                </a:rPr>
                <a:t>can</a:t>
              </a:r>
              <a:r>
                <a:rPr lang="zh-CN" altLang="en-US" dirty="0">
                  <a:solidFill>
                    <a:schemeClr val="tx1"/>
                  </a:solidFill>
                </a:rPr>
                <a:t> </a:t>
              </a:r>
              <a:r>
                <a:rPr lang="en-US" altLang="zh-CN" dirty="0">
                  <a:solidFill>
                    <a:schemeClr val="tx1"/>
                  </a:solidFill>
                </a:rPr>
                <a:t>be</a:t>
              </a:r>
              <a:r>
                <a:rPr lang="zh-CN" altLang="en-US" dirty="0">
                  <a:solidFill>
                    <a:schemeClr val="tx1"/>
                  </a:solidFill>
                </a:rPr>
                <a:t> </a:t>
              </a:r>
              <a:r>
                <a:rPr lang="en-US" altLang="zh-CN" dirty="0">
                  <a:solidFill>
                    <a:schemeClr val="tx1"/>
                  </a:solidFill>
                </a:rPr>
                <a:t>customized</a:t>
              </a:r>
              <a:endParaRPr lang="en-US" dirty="0">
                <a:solidFill>
                  <a:schemeClr val="tx1"/>
                </a:solidFill>
              </a:endParaRPr>
            </a:p>
          </p:txBody>
        </p:sp>
        <p:cxnSp>
          <p:nvCxnSpPr>
            <p:cNvPr id="10" name="Straight Arrow Connector 9">
              <a:extLst>
                <a:ext uri="{FF2B5EF4-FFF2-40B4-BE49-F238E27FC236}">
                  <a16:creationId xmlns:a16="http://schemas.microsoft.com/office/drawing/2014/main" xmlns="" id="{2193AF41-E288-3F4D-807D-52762DD37EBC}"/>
                </a:ext>
              </a:extLst>
            </p:cNvPr>
            <p:cNvCxnSpPr>
              <a:cxnSpLocks/>
              <a:endCxn id="9" idx="1"/>
            </p:cNvCxnSpPr>
            <p:nvPr/>
          </p:nvCxnSpPr>
          <p:spPr>
            <a:xfrm flipV="1">
              <a:off x="-1808452" y="4013180"/>
              <a:ext cx="859302" cy="55287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8" name="Picture 7">
            <a:extLst>
              <a:ext uri="{FF2B5EF4-FFF2-40B4-BE49-F238E27FC236}">
                <a16:creationId xmlns:a16="http://schemas.microsoft.com/office/drawing/2014/main" xmlns="" id="{1883F0C1-F4E9-8F40-9750-F310EAB0BEB5}"/>
              </a:ext>
            </a:extLst>
          </p:cNvPr>
          <p:cNvPicPr>
            <a:picLocks noChangeAspect="1"/>
          </p:cNvPicPr>
          <p:nvPr/>
        </p:nvPicPr>
        <p:blipFill>
          <a:blip r:embed="rId3"/>
          <a:stretch>
            <a:fillRect/>
          </a:stretch>
        </p:blipFill>
        <p:spPr>
          <a:xfrm>
            <a:off x="641247" y="2465617"/>
            <a:ext cx="11005483" cy="2922654"/>
          </a:xfrm>
          <a:prstGeom prst="rect">
            <a:avLst/>
          </a:prstGeom>
        </p:spPr>
      </p:pic>
      <p:sp>
        <p:nvSpPr>
          <p:cNvPr id="12" name="TextBox 11">
            <a:extLst>
              <a:ext uri="{FF2B5EF4-FFF2-40B4-BE49-F238E27FC236}">
                <a16:creationId xmlns:a16="http://schemas.microsoft.com/office/drawing/2014/main" xmlns="" id="{D2301EB4-1F52-A243-84E0-5E058CB64630}"/>
              </a:ext>
            </a:extLst>
          </p:cNvPr>
          <p:cNvSpPr txBox="1"/>
          <p:nvPr/>
        </p:nvSpPr>
        <p:spPr>
          <a:xfrm>
            <a:off x="501463" y="6308209"/>
            <a:ext cx="7269106" cy="369332"/>
          </a:xfrm>
          <a:prstGeom prst="rect">
            <a:avLst/>
          </a:prstGeom>
          <a:noFill/>
        </p:spPr>
        <p:txBody>
          <a:bodyPr wrap="none" rtlCol="0">
            <a:spAutoFit/>
          </a:bodyPr>
          <a:lstStyle/>
          <a:p>
            <a:r>
              <a:rPr lang="en-US" altLang="zh-CN" dirty="0">
                <a:hlinkClick r:id="rId4"/>
              </a:rPr>
              <a:t>https://github.com/graph4ai/graph4nlp_demo/tree/main/AAAI2022_demo</a:t>
            </a:r>
            <a:endParaRPr lang="en-US" altLang="zh-CN" dirty="0"/>
          </a:p>
        </p:txBody>
      </p:sp>
    </p:spTree>
    <p:extLst>
      <p:ext uri="{BB962C8B-B14F-4D97-AF65-F5344CB8AC3E}">
        <p14:creationId xmlns:p14="http://schemas.microsoft.com/office/powerpoint/2010/main" val="37666273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CFFBEE-2579-DF42-B4D6-A3591FFE2B3F}"/>
              </a:ext>
            </a:extLst>
          </p:cNvPr>
          <p:cNvSpPr>
            <a:spLocks noGrp="1"/>
          </p:cNvSpPr>
          <p:nvPr>
            <p:ph type="title"/>
          </p:nvPr>
        </p:nvSpPr>
        <p:spPr/>
        <p:txBody>
          <a:bodyPr>
            <a:normAutofit/>
          </a:bodyPr>
          <a:lstStyle/>
          <a:p>
            <a:r>
              <a:rPr lang="en-US" altLang="zh-CN" b="1" spc="-253" dirty="0">
                <a:solidFill>
                  <a:srgbClr val="C00000"/>
                </a:solidFill>
              </a:rPr>
              <a:t>Demo</a:t>
            </a:r>
            <a:r>
              <a:rPr lang="zh-CN" altLang="en-US" b="1" spc="-253" dirty="0">
                <a:solidFill>
                  <a:srgbClr val="C00000"/>
                </a:solidFill>
              </a:rPr>
              <a:t> </a:t>
            </a:r>
            <a:r>
              <a:rPr lang="en-US" altLang="zh-CN" b="1" spc="-253" dirty="0">
                <a:solidFill>
                  <a:srgbClr val="C00000"/>
                </a:solidFill>
              </a:rPr>
              <a:t>1:</a:t>
            </a:r>
            <a:r>
              <a:rPr lang="zh-CN" altLang="en-US" b="1" spc="-253" dirty="0">
                <a:solidFill>
                  <a:srgbClr val="C00000"/>
                </a:solidFill>
              </a:rPr>
              <a:t> </a:t>
            </a:r>
            <a:r>
              <a:rPr lang="en-US" altLang="zh-CN" b="1" spc="-253" dirty="0">
                <a:solidFill>
                  <a:srgbClr val="C00000"/>
                </a:solidFill>
              </a:rPr>
              <a:t>Building</a:t>
            </a:r>
            <a:r>
              <a:rPr lang="zh-CN" altLang="en-US" b="1" spc="-253" dirty="0">
                <a:solidFill>
                  <a:srgbClr val="C00000"/>
                </a:solidFill>
              </a:rPr>
              <a:t> </a:t>
            </a:r>
            <a:r>
              <a:rPr lang="en-US" altLang="zh-CN" b="1" spc="-253" dirty="0">
                <a:solidFill>
                  <a:srgbClr val="C00000"/>
                </a:solidFill>
              </a:rPr>
              <a:t>a</a:t>
            </a:r>
            <a:r>
              <a:rPr lang="zh-CN" altLang="en-US" b="1" spc="-253" dirty="0">
                <a:solidFill>
                  <a:srgbClr val="C00000"/>
                </a:solidFill>
              </a:rPr>
              <a:t> </a:t>
            </a:r>
            <a:r>
              <a:rPr lang="en-US" altLang="zh-CN" b="1" spc="-253" dirty="0">
                <a:solidFill>
                  <a:srgbClr val="C00000"/>
                </a:solidFill>
              </a:rPr>
              <a:t>Text</a:t>
            </a:r>
            <a:r>
              <a:rPr lang="zh-CN" altLang="en-US" b="1" spc="-253" dirty="0">
                <a:solidFill>
                  <a:srgbClr val="C00000"/>
                </a:solidFill>
              </a:rPr>
              <a:t> </a:t>
            </a:r>
            <a:r>
              <a:rPr lang="en-US" altLang="zh-CN" b="1" spc="-253" dirty="0">
                <a:solidFill>
                  <a:srgbClr val="C00000"/>
                </a:solidFill>
              </a:rPr>
              <a:t>Classification</a:t>
            </a:r>
            <a:r>
              <a:rPr lang="zh-CN" altLang="en-US" b="1" spc="-253" dirty="0">
                <a:solidFill>
                  <a:srgbClr val="C00000"/>
                </a:solidFill>
              </a:rPr>
              <a:t> </a:t>
            </a:r>
            <a:r>
              <a:rPr lang="en-US" altLang="zh-CN" b="1" spc="-253" dirty="0">
                <a:solidFill>
                  <a:srgbClr val="C00000"/>
                </a:solidFill>
              </a:rPr>
              <a:t>Application</a:t>
            </a:r>
            <a:endParaRPr kumimoji="1" lang="zh-CN" altLang="en-US" dirty="0"/>
          </a:p>
        </p:txBody>
      </p:sp>
      <p:sp>
        <p:nvSpPr>
          <p:cNvPr id="4" name="灯片编号占位符 3">
            <a:extLst>
              <a:ext uri="{FF2B5EF4-FFF2-40B4-BE49-F238E27FC236}">
                <a16:creationId xmlns:a16="http://schemas.microsoft.com/office/drawing/2014/main" xmlns="" id="{7DA292A9-F3FF-0D4C-A45C-4BBE99770D4B}"/>
              </a:ext>
            </a:extLst>
          </p:cNvPr>
          <p:cNvSpPr>
            <a:spLocks noGrp="1"/>
          </p:cNvSpPr>
          <p:nvPr>
            <p:ph type="sldNum" sz="quarter" idx="12"/>
          </p:nvPr>
        </p:nvSpPr>
        <p:spPr/>
        <p:txBody>
          <a:bodyPr/>
          <a:lstStyle/>
          <a:p>
            <a:fld id="{4C15419E-54D6-8648-ABFB-BEF58E3E877E}" type="slidenum">
              <a:rPr lang="en-US" smtClean="0"/>
              <a:t>253</a:t>
            </a:fld>
            <a:endParaRPr lang="en-US"/>
          </a:p>
        </p:txBody>
      </p:sp>
      <p:grpSp>
        <p:nvGrpSpPr>
          <p:cNvPr id="7" name="Group 6">
            <a:extLst>
              <a:ext uri="{FF2B5EF4-FFF2-40B4-BE49-F238E27FC236}">
                <a16:creationId xmlns:a16="http://schemas.microsoft.com/office/drawing/2014/main" xmlns="" id="{95BA5709-E9B0-6843-B0FF-243817F5CE52}"/>
              </a:ext>
            </a:extLst>
          </p:cNvPr>
          <p:cNvGrpSpPr/>
          <p:nvPr/>
        </p:nvGrpSpPr>
        <p:grpSpPr>
          <a:xfrm>
            <a:off x="9388029" y="2988359"/>
            <a:ext cx="2470395" cy="1011089"/>
            <a:chOff x="-1238437" y="3572539"/>
            <a:chExt cx="3216276" cy="1011089"/>
          </a:xfrm>
        </p:grpSpPr>
        <p:sp>
          <p:nvSpPr>
            <p:cNvPr id="9" name="Rounded Rectangle 8">
              <a:extLst>
                <a:ext uri="{FF2B5EF4-FFF2-40B4-BE49-F238E27FC236}">
                  <a16:creationId xmlns:a16="http://schemas.microsoft.com/office/drawing/2014/main" xmlns="" id="{3FEC0D67-4C71-9040-8D8E-75E523157A0E}"/>
                </a:ext>
              </a:extLst>
            </p:cNvPr>
            <p:cNvSpPr/>
            <p:nvPr/>
          </p:nvSpPr>
          <p:spPr>
            <a:xfrm>
              <a:off x="-848736" y="3758245"/>
              <a:ext cx="2826575" cy="825383"/>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dirty="0">
                  <a:solidFill>
                    <a:schemeClr val="tx1"/>
                  </a:solidFill>
                </a:rPr>
                <a:t>Dataset</a:t>
              </a:r>
              <a:r>
                <a:rPr lang="zh-CN" altLang="en-US" dirty="0">
                  <a:solidFill>
                    <a:schemeClr val="tx1"/>
                  </a:solidFill>
                </a:rPr>
                <a:t> </a:t>
              </a:r>
              <a:r>
                <a:rPr lang="en-US" altLang="zh-CN" dirty="0">
                  <a:solidFill>
                    <a:schemeClr val="tx1"/>
                  </a:solidFill>
                </a:rPr>
                <a:t>API,</a:t>
              </a:r>
              <a:r>
                <a:rPr lang="zh-CN" altLang="en-US" dirty="0">
                  <a:solidFill>
                    <a:schemeClr val="tx1"/>
                  </a:solidFill>
                </a:rPr>
                <a:t> </a:t>
              </a:r>
              <a:r>
                <a:rPr lang="en-US" altLang="zh-CN" dirty="0">
                  <a:solidFill>
                    <a:schemeClr val="tx1"/>
                  </a:solidFill>
                </a:rPr>
                <a:t>various</a:t>
              </a:r>
              <a:r>
                <a:rPr lang="zh-CN" altLang="en-US" dirty="0">
                  <a:solidFill>
                    <a:schemeClr val="tx1"/>
                  </a:solidFill>
                </a:rPr>
                <a:t> </a:t>
              </a:r>
              <a:r>
                <a:rPr lang="en-US" altLang="zh-CN" dirty="0">
                  <a:solidFill>
                    <a:schemeClr val="tx1"/>
                  </a:solidFill>
                </a:rPr>
                <a:t>built-in</a:t>
              </a:r>
              <a:r>
                <a:rPr lang="zh-CN" altLang="en-US" dirty="0">
                  <a:solidFill>
                    <a:schemeClr val="tx1"/>
                  </a:solidFill>
                </a:rPr>
                <a:t> </a:t>
              </a:r>
              <a:r>
                <a:rPr lang="en-US" altLang="zh-CN" dirty="0">
                  <a:solidFill>
                    <a:schemeClr val="tx1"/>
                  </a:solidFill>
                </a:rPr>
                <a:t>options,</a:t>
              </a:r>
              <a:r>
                <a:rPr lang="zh-CN" altLang="en-US" dirty="0">
                  <a:solidFill>
                    <a:schemeClr val="tx1"/>
                  </a:solidFill>
                </a:rPr>
                <a:t> </a:t>
              </a:r>
              <a:r>
                <a:rPr lang="en-US" altLang="zh-CN" dirty="0">
                  <a:solidFill>
                    <a:schemeClr val="tx1"/>
                  </a:solidFill>
                </a:rPr>
                <a:t>can</a:t>
              </a:r>
              <a:r>
                <a:rPr lang="zh-CN" altLang="en-US" dirty="0">
                  <a:solidFill>
                    <a:schemeClr val="tx1"/>
                  </a:solidFill>
                </a:rPr>
                <a:t> </a:t>
              </a:r>
              <a:r>
                <a:rPr lang="en-US" altLang="zh-CN" dirty="0">
                  <a:solidFill>
                    <a:schemeClr val="tx1"/>
                  </a:solidFill>
                </a:rPr>
                <a:t>be</a:t>
              </a:r>
              <a:r>
                <a:rPr lang="zh-CN" altLang="en-US" dirty="0">
                  <a:solidFill>
                    <a:schemeClr val="tx1"/>
                  </a:solidFill>
                </a:rPr>
                <a:t> </a:t>
              </a:r>
              <a:r>
                <a:rPr lang="en-US" altLang="zh-CN" dirty="0">
                  <a:solidFill>
                    <a:schemeClr val="tx1"/>
                  </a:solidFill>
                </a:rPr>
                <a:t>customized</a:t>
              </a:r>
              <a:endParaRPr lang="en-US" dirty="0">
                <a:solidFill>
                  <a:schemeClr val="tx1"/>
                </a:solidFill>
              </a:endParaRPr>
            </a:p>
          </p:txBody>
        </p:sp>
        <p:cxnSp>
          <p:nvCxnSpPr>
            <p:cNvPr id="10" name="Straight Arrow Connector 9">
              <a:extLst>
                <a:ext uri="{FF2B5EF4-FFF2-40B4-BE49-F238E27FC236}">
                  <a16:creationId xmlns:a16="http://schemas.microsoft.com/office/drawing/2014/main" xmlns="" id="{105B7546-238D-6E4F-AD3F-5055B51EFF8B}"/>
                </a:ext>
              </a:extLst>
            </p:cNvPr>
            <p:cNvCxnSpPr>
              <a:cxnSpLocks/>
            </p:cNvCxnSpPr>
            <p:nvPr/>
          </p:nvCxnSpPr>
          <p:spPr>
            <a:xfrm>
              <a:off x="-1238437" y="3572539"/>
              <a:ext cx="402641" cy="23883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xmlns="" id="{4A29154C-6EEB-634A-8457-4B3996094E05}"/>
              </a:ext>
            </a:extLst>
          </p:cNvPr>
          <p:cNvSpPr txBox="1"/>
          <p:nvPr/>
        </p:nvSpPr>
        <p:spPr>
          <a:xfrm>
            <a:off x="501463" y="6308209"/>
            <a:ext cx="7269106" cy="369332"/>
          </a:xfrm>
          <a:prstGeom prst="rect">
            <a:avLst/>
          </a:prstGeom>
          <a:noFill/>
        </p:spPr>
        <p:txBody>
          <a:bodyPr wrap="none" rtlCol="0">
            <a:spAutoFit/>
          </a:bodyPr>
          <a:lstStyle/>
          <a:p>
            <a:r>
              <a:rPr lang="en-US" altLang="zh-CN" dirty="0">
                <a:hlinkClick r:id="rId3"/>
              </a:rPr>
              <a:t>https://github.com/graph4ai/graph4nlp_demo/tree/main/AAAI2022_demo</a:t>
            </a:r>
            <a:endParaRPr lang="en-US" altLang="zh-CN" dirty="0"/>
          </a:p>
        </p:txBody>
      </p:sp>
      <p:pic>
        <p:nvPicPr>
          <p:cNvPr id="5" name="Picture 4">
            <a:extLst>
              <a:ext uri="{FF2B5EF4-FFF2-40B4-BE49-F238E27FC236}">
                <a16:creationId xmlns:a16="http://schemas.microsoft.com/office/drawing/2014/main" xmlns="" id="{1E0DB73F-7375-114C-988F-8EC2F41DEC00}"/>
              </a:ext>
            </a:extLst>
          </p:cNvPr>
          <p:cNvPicPr>
            <a:picLocks noChangeAspect="1"/>
          </p:cNvPicPr>
          <p:nvPr/>
        </p:nvPicPr>
        <p:blipFill>
          <a:blip r:embed="rId4"/>
          <a:stretch>
            <a:fillRect/>
          </a:stretch>
        </p:blipFill>
        <p:spPr>
          <a:xfrm>
            <a:off x="953301" y="1572331"/>
            <a:ext cx="8424789" cy="4599868"/>
          </a:xfrm>
          <a:prstGeom prst="rect">
            <a:avLst/>
          </a:prstGeom>
        </p:spPr>
      </p:pic>
    </p:spTree>
    <p:extLst>
      <p:ext uri="{BB962C8B-B14F-4D97-AF65-F5344CB8AC3E}">
        <p14:creationId xmlns:p14="http://schemas.microsoft.com/office/powerpoint/2010/main" val="31490787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72D9D34F-F3FC-2C4C-9866-D4C7A78173FC}"/>
              </a:ext>
            </a:extLst>
          </p:cNvPr>
          <p:cNvPicPr>
            <a:picLocks noChangeAspect="1"/>
          </p:cNvPicPr>
          <p:nvPr/>
        </p:nvPicPr>
        <p:blipFill>
          <a:blip r:embed="rId3"/>
          <a:stretch>
            <a:fillRect/>
          </a:stretch>
        </p:blipFill>
        <p:spPr>
          <a:xfrm>
            <a:off x="2517849" y="3348806"/>
            <a:ext cx="8398460" cy="2752288"/>
          </a:xfrm>
          <a:prstGeom prst="rect">
            <a:avLst/>
          </a:prstGeom>
        </p:spPr>
      </p:pic>
      <p:sp>
        <p:nvSpPr>
          <p:cNvPr id="2" name="标题 1">
            <a:extLst>
              <a:ext uri="{FF2B5EF4-FFF2-40B4-BE49-F238E27FC236}">
                <a16:creationId xmlns:a16="http://schemas.microsoft.com/office/drawing/2014/main" xmlns="" id="{D8CFFBEE-2579-DF42-B4D6-A3591FFE2B3F}"/>
              </a:ext>
            </a:extLst>
          </p:cNvPr>
          <p:cNvSpPr>
            <a:spLocks noGrp="1"/>
          </p:cNvSpPr>
          <p:nvPr>
            <p:ph type="title"/>
          </p:nvPr>
        </p:nvSpPr>
        <p:spPr/>
        <p:txBody>
          <a:bodyPr>
            <a:normAutofit/>
          </a:bodyPr>
          <a:lstStyle/>
          <a:p>
            <a:r>
              <a:rPr lang="en-US" altLang="zh-CN" b="1" spc="-253" dirty="0">
                <a:solidFill>
                  <a:srgbClr val="C00000"/>
                </a:solidFill>
              </a:rPr>
              <a:t>Demo</a:t>
            </a:r>
            <a:r>
              <a:rPr lang="zh-CN" altLang="en-US" b="1" spc="-253" dirty="0">
                <a:solidFill>
                  <a:srgbClr val="C00000"/>
                </a:solidFill>
              </a:rPr>
              <a:t> </a:t>
            </a:r>
            <a:r>
              <a:rPr lang="en-US" altLang="zh-CN" b="1" spc="-253" dirty="0">
                <a:solidFill>
                  <a:srgbClr val="C00000"/>
                </a:solidFill>
              </a:rPr>
              <a:t>2:</a:t>
            </a:r>
            <a:r>
              <a:rPr lang="zh-CN" altLang="en-US" b="1" spc="-253" dirty="0">
                <a:solidFill>
                  <a:srgbClr val="C00000"/>
                </a:solidFill>
              </a:rPr>
              <a:t> </a:t>
            </a:r>
            <a:r>
              <a:rPr lang="en-US" altLang="zh-CN" b="1" spc="-253" dirty="0">
                <a:solidFill>
                  <a:srgbClr val="C00000"/>
                </a:solidFill>
              </a:rPr>
              <a:t>Building</a:t>
            </a:r>
            <a:r>
              <a:rPr lang="zh-CN" altLang="en-US" b="1" spc="-253" dirty="0">
                <a:solidFill>
                  <a:srgbClr val="C00000"/>
                </a:solidFill>
              </a:rPr>
              <a:t> </a:t>
            </a:r>
            <a:r>
              <a:rPr lang="en-US" altLang="zh-CN" b="1" spc="-253" dirty="0">
                <a:solidFill>
                  <a:srgbClr val="C00000"/>
                </a:solidFill>
              </a:rPr>
              <a:t>a</a:t>
            </a:r>
            <a:r>
              <a:rPr lang="zh-CN" altLang="en-US" b="1" spc="-253" dirty="0">
                <a:solidFill>
                  <a:srgbClr val="C00000"/>
                </a:solidFill>
              </a:rPr>
              <a:t> </a:t>
            </a:r>
            <a:r>
              <a:rPr lang="en-US" altLang="zh-CN" b="1" spc="-253" dirty="0">
                <a:solidFill>
                  <a:srgbClr val="C00000"/>
                </a:solidFill>
              </a:rPr>
              <a:t>Semantic Parsing Application</a:t>
            </a:r>
            <a:endParaRPr kumimoji="1" lang="zh-CN" altLang="en-US" dirty="0"/>
          </a:p>
        </p:txBody>
      </p:sp>
      <p:sp>
        <p:nvSpPr>
          <p:cNvPr id="4" name="灯片编号占位符 3">
            <a:extLst>
              <a:ext uri="{FF2B5EF4-FFF2-40B4-BE49-F238E27FC236}">
                <a16:creationId xmlns:a16="http://schemas.microsoft.com/office/drawing/2014/main" xmlns="" id="{7DA292A9-F3FF-0D4C-A45C-4BBE99770D4B}"/>
              </a:ext>
            </a:extLst>
          </p:cNvPr>
          <p:cNvSpPr>
            <a:spLocks noGrp="1"/>
          </p:cNvSpPr>
          <p:nvPr>
            <p:ph type="sldNum" sz="quarter" idx="12"/>
          </p:nvPr>
        </p:nvSpPr>
        <p:spPr/>
        <p:txBody>
          <a:bodyPr/>
          <a:lstStyle/>
          <a:p>
            <a:fld id="{4C15419E-54D6-8648-ABFB-BEF58E3E877E}" type="slidenum">
              <a:rPr lang="en-US" smtClean="0"/>
              <a:t>254</a:t>
            </a:fld>
            <a:endParaRPr lang="en-US"/>
          </a:p>
        </p:txBody>
      </p:sp>
      <p:sp>
        <p:nvSpPr>
          <p:cNvPr id="8" name="TextBox 7">
            <a:extLst>
              <a:ext uri="{FF2B5EF4-FFF2-40B4-BE49-F238E27FC236}">
                <a16:creationId xmlns:a16="http://schemas.microsoft.com/office/drawing/2014/main" xmlns="" id="{180ECB18-69D5-5B4B-BB72-109FCE4677D7}"/>
              </a:ext>
            </a:extLst>
          </p:cNvPr>
          <p:cNvSpPr txBox="1"/>
          <p:nvPr/>
        </p:nvSpPr>
        <p:spPr>
          <a:xfrm>
            <a:off x="2517849" y="2078958"/>
            <a:ext cx="7464351" cy="830997"/>
          </a:xfrm>
          <a:prstGeom prst="rect">
            <a:avLst/>
          </a:prstGeom>
          <a:noFill/>
        </p:spPr>
        <p:txBody>
          <a:bodyPr wrap="none" rtlCol="0">
            <a:spAutoFit/>
          </a:bodyPr>
          <a:lstStyle/>
          <a:p>
            <a:r>
              <a:rPr lang="en-US" altLang="zh-CN" sz="2400" dirty="0"/>
              <a:t>1)</a:t>
            </a:r>
            <a:r>
              <a:rPr lang="zh-CN" altLang="en-US" sz="2400" dirty="0"/>
              <a:t> </a:t>
            </a:r>
            <a:r>
              <a:rPr lang="en-US" altLang="zh-CN" sz="2400" dirty="0">
                <a:solidFill>
                  <a:srgbClr val="FF0000"/>
                </a:solidFill>
              </a:rPr>
              <a:t>git</a:t>
            </a:r>
            <a:r>
              <a:rPr lang="zh-CN" altLang="en-US" sz="2400" dirty="0">
                <a:solidFill>
                  <a:srgbClr val="FF0000"/>
                </a:solidFill>
              </a:rPr>
              <a:t> </a:t>
            </a:r>
            <a:r>
              <a:rPr lang="en-US" altLang="zh-CN" sz="2400" dirty="0">
                <a:solidFill>
                  <a:srgbClr val="FF0000"/>
                </a:solidFill>
              </a:rPr>
              <a:t>clone</a:t>
            </a:r>
            <a:r>
              <a:rPr lang="zh-CN" altLang="en-US" sz="2400" dirty="0"/>
              <a:t> </a:t>
            </a:r>
            <a:r>
              <a:rPr lang="en-US" altLang="zh-CN" sz="2400" dirty="0">
                <a:hlinkClick r:id="rId4"/>
              </a:rPr>
              <a:t>https://github.com/graph4ai/graph4nlp_demo</a:t>
            </a:r>
            <a:endParaRPr lang="en-US" altLang="zh-CN" sz="2400" dirty="0"/>
          </a:p>
          <a:p>
            <a:r>
              <a:rPr lang="en-US" altLang="zh-CN" sz="2400" dirty="0"/>
              <a:t>2)</a:t>
            </a:r>
            <a:r>
              <a:rPr lang="zh-CN" altLang="en-US" sz="2400" dirty="0"/>
              <a:t> </a:t>
            </a:r>
            <a:r>
              <a:rPr lang="en-US" altLang="zh-CN" sz="2400" dirty="0"/>
              <a:t>follow</a:t>
            </a:r>
            <a:r>
              <a:rPr lang="zh-CN" altLang="en-US" sz="2400" dirty="0"/>
              <a:t> </a:t>
            </a:r>
            <a:r>
              <a:rPr lang="en-US" altLang="zh-CN" sz="2400" dirty="0"/>
              <a:t>Get Started</a:t>
            </a:r>
            <a:r>
              <a:rPr lang="zh-CN" altLang="en-US" sz="2400" dirty="0"/>
              <a:t> </a:t>
            </a:r>
            <a:r>
              <a:rPr lang="en-US" altLang="zh-CN" sz="2400" dirty="0"/>
              <a:t>instructions</a:t>
            </a:r>
            <a:r>
              <a:rPr lang="zh-CN" altLang="en-US" sz="2400" dirty="0"/>
              <a:t> </a:t>
            </a:r>
            <a:r>
              <a:rPr lang="en-US" altLang="zh-CN" sz="2400" dirty="0"/>
              <a:t>in</a:t>
            </a:r>
            <a:r>
              <a:rPr lang="zh-CN" altLang="en-US" sz="2400" dirty="0"/>
              <a:t> </a:t>
            </a:r>
            <a:r>
              <a:rPr lang="en-US" altLang="zh-CN" sz="2400" dirty="0"/>
              <a:t>README</a:t>
            </a:r>
          </a:p>
        </p:txBody>
      </p:sp>
      <p:sp>
        <p:nvSpPr>
          <p:cNvPr id="11" name="Rounded Rectangle 10">
            <a:extLst>
              <a:ext uri="{FF2B5EF4-FFF2-40B4-BE49-F238E27FC236}">
                <a16:creationId xmlns:a16="http://schemas.microsoft.com/office/drawing/2014/main" xmlns="" id="{BDB8176D-EA01-5F46-98D0-762DC36822E5}"/>
              </a:ext>
            </a:extLst>
          </p:cNvPr>
          <p:cNvSpPr/>
          <p:nvPr/>
        </p:nvSpPr>
        <p:spPr>
          <a:xfrm>
            <a:off x="2914729" y="5512202"/>
            <a:ext cx="1518123" cy="26255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endParaRPr>
          </a:p>
        </p:txBody>
      </p:sp>
    </p:spTree>
    <p:extLst>
      <p:ext uri="{BB962C8B-B14F-4D97-AF65-F5344CB8AC3E}">
        <p14:creationId xmlns:p14="http://schemas.microsoft.com/office/powerpoint/2010/main" val="3412952421"/>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CFFBEE-2579-DF42-B4D6-A3591FFE2B3F}"/>
              </a:ext>
            </a:extLst>
          </p:cNvPr>
          <p:cNvSpPr>
            <a:spLocks noGrp="1"/>
          </p:cNvSpPr>
          <p:nvPr>
            <p:ph type="title"/>
          </p:nvPr>
        </p:nvSpPr>
        <p:spPr/>
        <p:txBody>
          <a:bodyPr>
            <a:normAutofit/>
          </a:bodyPr>
          <a:lstStyle/>
          <a:p>
            <a:r>
              <a:rPr lang="en-US" altLang="zh-CN" b="1" spc="-253" dirty="0">
                <a:solidFill>
                  <a:srgbClr val="C00000"/>
                </a:solidFill>
              </a:rPr>
              <a:t>Demo</a:t>
            </a:r>
            <a:r>
              <a:rPr lang="zh-CN" altLang="en-US" b="1" spc="-253" dirty="0">
                <a:solidFill>
                  <a:srgbClr val="C00000"/>
                </a:solidFill>
              </a:rPr>
              <a:t> </a:t>
            </a:r>
            <a:r>
              <a:rPr lang="en-US" altLang="zh-CN" b="1" spc="-253" dirty="0">
                <a:solidFill>
                  <a:srgbClr val="C00000"/>
                </a:solidFill>
              </a:rPr>
              <a:t>2:</a:t>
            </a:r>
            <a:r>
              <a:rPr lang="zh-CN" altLang="en-US" b="1" spc="-253" dirty="0">
                <a:solidFill>
                  <a:srgbClr val="C00000"/>
                </a:solidFill>
              </a:rPr>
              <a:t> </a:t>
            </a:r>
            <a:r>
              <a:rPr lang="en-US" altLang="zh-CN" b="1" spc="-253" dirty="0">
                <a:solidFill>
                  <a:srgbClr val="C00000"/>
                </a:solidFill>
              </a:rPr>
              <a:t>Building</a:t>
            </a:r>
            <a:r>
              <a:rPr lang="zh-CN" altLang="en-US" b="1" spc="-253" dirty="0">
                <a:solidFill>
                  <a:srgbClr val="C00000"/>
                </a:solidFill>
              </a:rPr>
              <a:t> </a:t>
            </a:r>
            <a:r>
              <a:rPr lang="en-US" altLang="zh-CN" b="1" spc="-253" dirty="0">
                <a:solidFill>
                  <a:srgbClr val="C00000"/>
                </a:solidFill>
              </a:rPr>
              <a:t>a</a:t>
            </a:r>
            <a:r>
              <a:rPr lang="zh-CN" altLang="en-US" b="1" spc="-253" dirty="0">
                <a:solidFill>
                  <a:srgbClr val="C00000"/>
                </a:solidFill>
              </a:rPr>
              <a:t> </a:t>
            </a:r>
            <a:r>
              <a:rPr lang="en-US" altLang="zh-CN" b="1" spc="-253" dirty="0">
                <a:solidFill>
                  <a:srgbClr val="C00000"/>
                </a:solidFill>
              </a:rPr>
              <a:t>Semantic</a:t>
            </a:r>
            <a:r>
              <a:rPr lang="zh-CN" altLang="en-US" b="1" spc="-253" dirty="0">
                <a:solidFill>
                  <a:srgbClr val="C00000"/>
                </a:solidFill>
              </a:rPr>
              <a:t> </a:t>
            </a:r>
            <a:r>
              <a:rPr lang="en-US" altLang="zh-CN" b="1" spc="-253" dirty="0">
                <a:solidFill>
                  <a:srgbClr val="C00000"/>
                </a:solidFill>
              </a:rPr>
              <a:t>Parsing</a:t>
            </a:r>
            <a:r>
              <a:rPr lang="zh-CN" altLang="en-US" b="1" spc="-253" dirty="0">
                <a:solidFill>
                  <a:srgbClr val="C00000"/>
                </a:solidFill>
              </a:rPr>
              <a:t> </a:t>
            </a:r>
            <a:r>
              <a:rPr lang="en-US" altLang="zh-CN" b="1" spc="-253" dirty="0">
                <a:solidFill>
                  <a:srgbClr val="C00000"/>
                </a:solidFill>
              </a:rPr>
              <a:t>Application</a:t>
            </a:r>
            <a:endParaRPr kumimoji="1" lang="zh-CN" altLang="en-US" dirty="0"/>
          </a:p>
        </p:txBody>
      </p:sp>
      <p:sp>
        <p:nvSpPr>
          <p:cNvPr id="4" name="灯片编号占位符 3">
            <a:extLst>
              <a:ext uri="{FF2B5EF4-FFF2-40B4-BE49-F238E27FC236}">
                <a16:creationId xmlns:a16="http://schemas.microsoft.com/office/drawing/2014/main" xmlns="" id="{7DA292A9-F3FF-0D4C-A45C-4BBE99770D4B}"/>
              </a:ext>
            </a:extLst>
          </p:cNvPr>
          <p:cNvSpPr>
            <a:spLocks noGrp="1"/>
          </p:cNvSpPr>
          <p:nvPr>
            <p:ph type="sldNum" sz="quarter" idx="12"/>
          </p:nvPr>
        </p:nvSpPr>
        <p:spPr/>
        <p:txBody>
          <a:bodyPr/>
          <a:lstStyle/>
          <a:p>
            <a:fld id="{4C15419E-54D6-8648-ABFB-BEF58E3E877E}" type="slidenum">
              <a:rPr lang="en-US" smtClean="0"/>
              <a:t>255</a:t>
            </a:fld>
            <a:endParaRPr lang="en-US"/>
          </a:p>
        </p:txBody>
      </p:sp>
      <p:sp>
        <p:nvSpPr>
          <p:cNvPr id="12" name="TextBox 11">
            <a:extLst>
              <a:ext uri="{FF2B5EF4-FFF2-40B4-BE49-F238E27FC236}">
                <a16:creationId xmlns:a16="http://schemas.microsoft.com/office/drawing/2014/main" xmlns="" id="{FBDEE9BF-16D0-F546-BBF7-8840DCFDBE39}"/>
              </a:ext>
            </a:extLst>
          </p:cNvPr>
          <p:cNvSpPr txBox="1"/>
          <p:nvPr/>
        </p:nvSpPr>
        <p:spPr>
          <a:xfrm>
            <a:off x="501463" y="6308209"/>
            <a:ext cx="7269106" cy="369332"/>
          </a:xfrm>
          <a:prstGeom prst="rect">
            <a:avLst/>
          </a:prstGeom>
          <a:noFill/>
        </p:spPr>
        <p:txBody>
          <a:bodyPr wrap="none" rtlCol="0">
            <a:spAutoFit/>
          </a:bodyPr>
          <a:lstStyle/>
          <a:p>
            <a:r>
              <a:rPr lang="en-US" altLang="zh-CN" dirty="0">
                <a:hlinkClick r:id="rId3"/>
              </a:rPr>
              <a:t>https://github.com/graph4ai/graph4nlp_demo/tree/main/AAAI2022_demo</a:t>
            </a:r>
            <a:endParaRPr lang="en-US" altLang="zh-CN" dirty="0"/>
          </a:p>
        </p:txBody>
      </p:sp>
      <p:pic>
        <p:nvPicPr>
          <p:cNvPr id="3" name="Picture 2">
            <a:extLst>
              <a:ext uri="{FF2B5EF4-FFF2-40B4-BE49-F238E27FC236}">
                <a16:creationId xmlns:a16="http://schemas.microsoft.com/office/drawing/2014/main" xmlns="" id="{905C5008-FF4C-3E48-B067-1FBDF43590F3}"/>
              </a:ext>
            </a:extLst>
          </p:cNvPr>
          <p:cNvPicPr>
            <a:picLocks noChangeAspect="1"/>
          </p:cNvPicPr>
          <p:nvPr/>
        </p:nvPicPr>
        <p:blipFill>
          <a:blip r:embed="rId4"/>
          <a:stretch>
            <a:fillRect/>
          </a:stretch>
        </p:blipFill>
        <p:spPr>
          <a:xfrm>
            <a:off x="2922104" y="2276234"/>
            <a:ext cx="5818533" cy="3076816"/>
          </a:xfrm>
          <a:prstGeom prst="rect">
            <a:avLst/>
          </a:prstGeom>
        </p:spPr>
      </p:pic>
    </p:spTree>
    <p:extLst>
      <p:ext uri="{BB962C8B-B14F-4D97-AF65-F5344CB8AC3E}">
        <p14:creationId xmlns:p14="http://schemas.microsoft.com/office/powerpoint/2010/main" val="2899364690"/>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CFFBEE-2579-DF42-B4D6-A3591FFE2B3F}"/>
              </a:ext>
            </a:extLst>
          </p:cNvPr>
          <p:cNvSpPr>
            <a:spLocks noGrp="1"/>
          </p:cNvSpPr>
          <p:nvPr>
            <p:ph type="title"/>
          </p:nvPr>
        </p:nvSpPr>
        <p:spPr/>
        <p:txBody>
          <a:bodyPr>
            <a:normAutofit/>
          </a:bodyPr>
          <a:lstStyle/>
          <a:p>
            <a:r>
              <a:rPr lang="en-US" altLang="zh-CN" b="1" spc="-253" dirty="0">
                <a:solidFill>
                  <a:srgbClr val="C00000"/>
                </a:solidFill>
              </a:rPr>
              <a:t>Demo</a:t>
            </a:r>
            <a:r>
              <a:rPr lang="zh-CN" altLang="en-US" b="1" spc="-253" dirty="0">
                <a:solidFill>
                  <a:srgbClr val="C00000"/>
                </a:solidFill>
              </a:rPr>
              <a:t> </a:t>
            </a:r>
            <a:r>
              <a:rPr lang="en-US" altLang="zh-CN" b="1" spc="-253" dirty="0">
                <a:solidFill>
                  <a:srgbClr val="C00000"/>
                </a:solidFill>
              </a:rPr>
              <a:t>2:</a:t>
            </a:r>
            <a:r>
              <a:rPr lang="zh-CN" altLang="en-US" b="1" spc="-253" dirty="0">
                <a:solidFill>
                  <a:srgbClr val="C00000"/>
                </a:solidFill>
              </a:rPr>
              <a:t> </a:t>
            </a:r>
            <a:r>
              <a:rPr lang="en-US" altLang="zh-CN" b="1" spc="-253" dirty="0">
                <a:solidFill>
                  <a:srgbClr val="C00000"/>
                </a:solidFill>
              </a:rPr>
              <a:t>Building</a:t>
            </a:r>
            <a:r>
              <a:rPr lang="zh-CN" altLang="en-US" b="1" spc="-253" dirty="0">
                <a:solidFill>
                  <a:srgbClr val="C00000"/>
                </a:solidFill>
              </a:rPr>
              <a:t> </a:t>
            </a:r>
            <a:r>
              <a:rPr lang="en-US" altLang="zh-CN" b="1" spc="-253" dirty="0">
                <a:solidFill>
                  <a:srgbClr val="C00000"/>
                </a:solidFill>
              </a:rPr>
              <a:t>a</a:t>
            </a:r>
            <a:r>
              <a:rPr lang="zh-CN" altLang="en-US" b="1" spc="-253" dirty="0">
                <a:solidFill>
                  <a:srgbClr val="C00000"/>
                </a:solidFill>
              </a:rPr>
              <a:t> </a:t>
            </a:r>
            <a:r>
              <a:rPr lang="en-US" altLang="zh-CN" b="1" spc="-253" dirty="0">
                <a:solidFill>
                  <a:srgbClr val="C00000"/>
                </a:solidFill>
              </a:rPr>
              <a:t>Semantic</a:t>
            </a:r>
            <a:r>
              <a:rPr lang="zh-CN" altLang="en-US" b="1" spc="-253" dirty="0">
                <a:solidFill>
                  <a:srgbClr val="C00000"/>
                </a:solidFill>
              </a:rPr>
              <a:t> </a:t>
            </a:r>
            <a:r>
              <a:rPr lang="en-US" altLang="zh-CN" b="1" spc="-253" dirty="0">
                <a:solidFill>
                  <a:srgbClr val="C00000"/>
                </a:solidFill>
              </a:rPr>
              <a:t>Parsing</a:t>
            </a:r>
            <a:r>
              <a:rPr lang="zh-CN" altLang="en-US" b="1" spc="-253" dirty="0">
                <a:solidFill>
                  <a:srgbClr val="C00000"/>
                </a:solidFill>
              </a:rPr>
              <a:t> </a:t>
            </a:r>
            <a:r>
              <a:rPr lang="en-US" altLang="zh-CN" b="1" spc="-253" dirty="0">
                <a:solidFill>
                  <a:srgbClr val="C00000"/>
                </a:solidFill>
              </a:rPr>
              <a:t>Application</a:t>
            </a:r>
            <a:endParaRPr kumimoji="1" lang="zh-CN" altLang="en-US" dirty="0"/>
          </a:p>
        </p:txBody>
      </p:sp>
      <p:sp>
        <p:nvSpPr>
          <p:cNvPr id="4" name="灯片编号占位符 3">
            <a:extLst>
              <a:ext uri="{FF2B5EF4-FFF2-40B4-BE49-F238E27FC236}">
                <a16:creationId xmlns:a16="http://schemas.microsoft.com/office/drawing/2014/main" xmlns="" id="{7DA292A9-F3FF-0D4C-A45C-4BBE99770D4B}"/>
              </a:ext>
            </a:extLst>
          </p:cNvPr>
          <p:cNvSpPr>
            <a:spLocks noGrp="1"/>
          </p:cNvSpPr>
          <p:nvPr>
            <p:ph type="sldNum" sz="quarter" idx="12"/>
          </p:nvPr>
        </p:nvSpPr>
        <p:spPr/>
        <p:txBody>
          <a:bodyPr/>
          <a:lstStyle/>
          <a:p>
            <a:fld id="{4C15419E-54D6-8648-ABFB-BEF58E3E877E}" type="slidenum">
              <a:rPr lang="en-US" smtClean="0"/>
              <a:t>256</a:t>
            </a:fld>
            <a:endParaRPr lang="en-US"/>
          </a:p>
        </p:txBody>
      </p:sp>
      <p:pic>
        <p:nvPicPr>
          <p:cNvPr id="5" name="Picture 4">
            <a:extLst>
              <a:ext uri="{FF2B5EF4-FFF2-40B4-BE49-F238E27FC236}">
                <a16:creationId xmlns:a16="http://schemas.microsoft.com/office/drawing/2014/main" xmlns="" id="{640EDB61-E326-E44F-9075-F9E59566B59A}"/>
              </a:ext>
            </a:extLst>
          </p:cNvPr>
          <p:cNvPicPr>
            <a:picLocks noChangeAspect="1"/>
          </p:cNvPicPr>
          <p:nvPr/>
        </p:nvPicPr>
        <p:blipFill>
          <a:blip r:embed="rId3"/>
          <a:stretch>
            <a:fillRect/>
          </a:stretch>
        </p:blipFill>
        <p:spPr>
          <a:xfrm>
            <a:off x="838200" y="3132305"/>
            <a:ext cx="10636818" cy="695001"/>
          </a:xfrm>
          <a:prstGeom prst="rect">
            <a:avLst/>
          </a:prstGeom>
        </p:spPr>
      </p:pic>
      <p:grpSp>
        <p:nvGrpSpPr>
          <p:cNvPr id="8" name="Group 7">
            <a:extLst>
              <a:ext uri="{FF2B5EF4-FFF2-40B4-BE49-F238E27FC236}">
                <a16:creationId xmlns:a16="http://schemas.microsoft.com/office/drawing/2014/main" xmlns="" id="{D6A63901-BA48-7947-AEE4-8F82873F7624}"/>
              </a:ext>
            </a:extLst>
          </p:cNvPr>
          <p:cNvGrpSpPr/>
          <p:nvPr/>
        </p:nvGrpSpPr>
        <p:grpSpPr>
          <a:xfrm>
            <a:off x="7260879" y="2242789"/>
            <a:ext cx="2753226" cy="889516"/>
            <a:chOff x="-1720004" y="3681967"/>
            <a:chExt cx="2753226" cy="889516"/>
          </a:xfrm>
        </p:grpSpPr>
        <p:sp>
          <p:nvSpPr>
            <p:cNvPr id="9" name="Rounded Rectangle 8">
              <a:extLst>
                <a:ext uri="{FF2B5EF4-FFF2-40B4-BE49-F238E27FC236}">
                  <a16:creationId xmlns:a16="http://schemas.microsoft.com/office/drawing/2014/main" xmlns="" id="{9AF09E87-0AD9-9E42-AA8B-912BD8979772}"/>
                </a:ext>
              </a:extLst>
            </p:cNvPr>
            <p:cNvSpPr/>
            <p:nvPr/>
          </p:nvSpPr>
          <p:spPr>
            <a:xfrm>
              <a:off x="-949151" y="3681967"/>
              <a:ext cx="1982373" cy="825383"/>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dirty="0">
                  <a:solidFill>
                    <a:schemeClr val="tx1"/>
                  </a:solidFill>
                </a:rPr>
                <a:t>Graph2Seq</a:t>
              </a:r>
              <a:r>
                <a:rPr lang="zh-CN" altLang="en-US" dirty="0">
                  <a:solidFill>
                    <a:schemeClr val="tx1"/>
                  </a:solidFill>
                </a:rPr>
                <a:t> </a:t>
              </a:r>
              <a:r>
                <a:rPr lang="en-US" altLang="zh-CN" dirty="0">
                  <a:solidFill>
                    <a:schemeClr val="tx1"/>
                  </a:solidFill>
                </a:rPr>
                <a:t>API</a:t>
              </a:r>
              <a:endParaRPr lang="en-US" dirty="0">
                <a:solidFill>
                  <a:schemeClr val="tx1"/>
                </a:solidFill>
              </a:endParaRPr>
            </a:p>
          </p:txBody>
        </p:sp>
        <p:cxnSp>
          <p:nvCxnSpPr>
            <p:cNvPr id="10" name="Straight Arrow Connector 9">
              <a:extLst>
                <a:ext uri="{FF2B5EF4-FFF2-40B4-BE49-F238E27FC236}">
                  <a16:creationId xmlns:a16="http://schemas.microsoft.com/office/drawing/2014/main" xmlns="" id="{EAAE2658-CFF4-DD43-A8AC-324185E65990}"/>
                </a:ext>
              </a:extLst>
            </p:cNvPr>
            <p:cNvCxnSpPr>
              <a:cxnSpLocks/>
              <a:endCxn id="9" idx="1"/>
            </p:cNvCxnSpPr>
            <p:nvPr/>
          </p:nvCxnSpPr>
          <p:spPr>
            <a:xfrm flipV="1">
              <a:off x="-1720004" y="4094659"/>
              <a:ext cx="770853" cy="47682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xmlns="" id="{FBDEE9BF-16D0-F546-BBF7-8840DCFDBE39}"/>
              </a:ext>
            </a:extLst>
          </p:cNvPr>
          <p:cNvSpPr txBox="1"/>
          <p:nvPr/>
        </p:nvSpPr>
        <p:spPr>
          <a:xfrm>
            <a:off x="501463" y="6308209"/>
            <a:ext cx="7269106" cy="369332"/>
          </a:xfrm>
          <a:prstGeom prst="rect">
            <a:avLst/>
          </a:prstGeom>
          <a:noFill/>
        </p:spPr>
        <p:txBody>
          <a:bodyPr wrap="none" rtlCol="0">
            <a:spAutoFit/>
          </a:bodyPr>
          <a:lstStyle/>
          <a:p>
            <a:r>
              <a:rPr lang="en-US" altLang="zh-CN" dirty="0">
                <a:hlinkClick r:id="rId4"/>
              </a:rPr>
              <a:t>https://github.com/graph4ai/graph4nlp_demo/tree/main/AAAI2022_demo</a:t>
            </a:r>
            <a:endParaRPr lang="en-US" altLang="zh-CN" dirty="0"/>
          </a:p>
        </p:txBody>
      </p:sp>
    </p:spTree>
    <p:extLst>
      <p:ext uri="{BB962C8B-B14F-4D97-AF65-F5344CB8AC3E}">
        <p14:creationId xmlns:p14="http://schemas.microsoft.com/office/powerpoint/2010/main" val="13402284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DEAEF938-7EC6-1441-87BE-2824800107C5}"/>
              </a:ext>
            </a:extLst>
          </p:cNvPr>
          <p:cNvSpPr/>
          <p:nvPr/>
        </p:nvSpPr>
        <p:spPr bwMode="hidden">
          <a:xfrm>
            <a:off x="2877363" y="2509361"/>
            <a:ext cx="6448177" cy="1338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4472C4"/>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
        <p:nvSpPr>
          <p:cNvPr id="3" name="矩形 2">
            <a:extLst>
              <a:ext uri="{FF2B5EF4-FFF2-40B4-BE49-F238E27FC236}">
                <a16:creationId xmlns:a16="http://schemas.microsoft.com/office/drawing/2014/main" xmlns="" id="{C7E53BB1-428E-674E-A58B-518CCE62E23E}"/>
              </a:ext>
            </a:extLst>
          </p:cNvPr>
          <p:cNvSpPr/>
          <p:nvPr/>
        </p:nvSpPr>
        <p:spPr bwMode="hidden">
          <a:xfrm>
            <a:off x="2877363" y="4218738"/>
            <a:ext cx="6448177" cy="1338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
        <p:nvSpPr>
          <p:cNvPr id="5" name="文本框 4">
            <a:extLst>
              <a:ext uri="{FF2B5EF4-FFF2-40B4-BE49-F238E27FC236}">
                <a16:creationId xmlns:a16="http://schemas.microsoft.com/office/drawing/2014/main" xmlns="" id="{4E10AC86-D3CA-8045-AE24-F50A6C66D40B}"/>
              </a:ext>
            </a:extLst>
          </p:cNvPr>
          <p:cNvSpPr txBox="1"/>
          <p:nvPr/>
        </p:nvSpPr>
        <p:spPr bwMode="hidden">
          <a:xfrm>
            <a:off x="2766193" y="2769245"/>
            <a:ext cx="6659613" cy="1323439"/>
          </a:xfrm>
          <a:prstGeom prst="rect">
            <a:avLst/>
          </a:prstGeom>
          <a:noFill/>
        </p:spPr>
        <p:txBody>
          <a:bodyPr wrap="square" rtlCol="0">
            <a:spAutoFit/>
          </a:bodyPr>
          <a:lstStyle/>
          <a:p>
            <a:pPr lvl="0" algn="ctr">
              <a:defRPr/>
            </a:pPr>
            <a:r>
              <a:rPr lang="en-US" sz="4000" b="1" dirty="0">
                <a:solidFill>
                  <a:srgbClr val="C00000"/>
                </a:solidFill>
              </a:rPr>
              <a:t>DLG4NLP: Future Directions and Conclusions</a:t>
            </a:r>
            <a:endParaRPr kumimoji="1" lang="zh-CN" altLang="en-US" sz="4000" b="1" i="0" u="none" strike="noStrike" kern="1200" cap="none" spc="0" normalizeH="0" baseline="0" noProof="0" dirty="0">
              <a:ln>
                <a:noFill/>
              </a:ln>
              <a:solidFill>
                <a:srgbClr val="C00000"/>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
        <p:nvSpPr>
          <p:cNvPr id="8" name="灯片编号占位符 7">
            <a:extLst>
              <a:ext uri="{FF2B5EF4-FFF2-40B4-BE49-F238E27FC236}">
                <a16:creationId xmlns:a16="http://schemas.microsoft.com/office/drawing/2014/main" xmlns="" id="{433737DF-17C8-48FF-B2B9-224284DB85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FE37F2-1F69-A747-B276-7CCC19A0C558}" type="slidenum">
              <a:rPr kumimoji="1" lang="zh-CN" altLang="en-US" sz="1200" b="0" i="0" u="none" strike="noStrike" kern="1200" cap="none" spc="0" normalizeH="0" baseline="0" noProof="0" smtClean="0">
                <a:ln>
                  <a:noFill/>
                </a:ln>
                <a:solidFill>
                  <a:prstClr val="black">
                    <a:tint val="75000"/>
                  </a:prstClr>
                </a:solidFill>
                <a:effectLst/>
                <a:uLnTx/>
                <a:uFillTx/>
                <a:latin typeface="Helvetica" panose="020B0604020202020204" pitchFamily="34" charset="0"/>
                <a:ea typeface="等线" panose="02010600030101010101" pitchFamily="2" charset="-122"/>
                <a:cs typeface="Helvetica"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257</a:t>
            </a:fld>
            <a:endParaRPr kumimoji="1" lang="zh-CN" altLang="en-US" sz="1200" b="0" i="0" u="none" strike="noStrike" kern="1200" cap="none" spc="0" normalizeH="0" baseline="0" noProof="0" dirty="0">
              <a:ln>
                <a:noFill/>
              </a:ln>
              <a:solidFill>
                <a:prstClr val="black">
                  <a:tint val="75000"/>
                </a:prstClr>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Tree>
    <p:extLst>
      <p:ext uri="{BB962C8B-B14F-4D97-AF65-F5344CB8AC3E}">
        <p14:creationId xmlns:p14="http://schemas.microsoft.com/office/powerpoint/2010/main" val="1944912250"/>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E9611D-B525-1247-874A-67069060E291}"/>
              </a:ext>
            </a:extLst>
          </p:cNvPr>
          <p:cNvSpPr>
            <a:spLocks noGrp="1"/>
          </p:cNvSpPr>
          <p:nvPr>
            <p:ph type="title"/>
          </p:nvPr>
        </p:nvSpPr>
        <p:spPr/>
        <p:txBody>
          <a:bodyPr/>
          <a:lstStyle/>
          <a:p>
            <a:r>
              <a:rPr lang="en-US" b="1" dirty="0">
                <a:solidFill>
                  <a:srgbClr val="C00000"/>
                </a:solidFill>
              </a:rPr>
              <a:t>Future Directions</a:t>
            </a:r>
          </a:p>
        </p:txBody>
      </p:sp>
      <p:sp>
        <p:nvSpPr>
          <p:cNvPr id="3" name="Content Placeholder 2">
            <a:extLst>
              <a:ext uri="{FF2B5EF4-FFF2-40B4-BE49-F238E27FC236}">
                <a16:creationId xmlns:a16="http://schemas.microsoft.com/office/drawing/2014/main" xmlns="" id="{E835E969-5D06-1F4B-8BA7-37E8C1AFD569}"/>
              </a:ext>
            </a:extLst>
          </p:cNvPr>
          <p:cNvSpPr>
            <a:spLocks noGrp="1"/>
          </p:cNvSpPr>
          <p:nvPr>
            <p:ph idx="1"/>
          </p:nvPr>
        </p:nvSpPr>
        <p:spPr/>
        <p:txBody>
          <a:bodyPr/>
          <a:lstStyle/>
          <a:p>
            <a:r>
              <a:rPr lang="en-US" dirty="0"/>
              <a:t>The Rise of </a:t>
            </a:r>
            <a:r>
              <a:rPr lang="en-US" dirty="0">
                <a:solidFill>
                  <a:srgbClr val="FF0000"/>
                </a:solidFill>
              </a:rPr>
              <a:t>GNN + NLP</a:t>
            </a:r>
          </a:p>
          <a:p>
            <a:endParaRPr lang="en-US" dirty="0">
              <a:solidFill>
                <a:srgbClr val="FF0000"/>
              </a:solidFill>
            </a:endParaRPr>
          </a:p>
          <a:p>
            <a:endParaRPr lang="en-US" dirty="0">
              <a:solidFill>
                <a:srgbClr val="FF0000"/>
              </a:solidFill>
            </a:endParaRPr>
          </a:p>
          <a:p>
            <a:pPr marL="0" indent="0">
              <a:buNone/>
            </a:pPr>
            <a:endParaRPr lang="en-US" dirty="0">
              <a:solidFill>
                <a:srgbClr val="FF0000"/>
              </a:solidFill>
            </a:endParaRPr>
          </a:p>
          <a:p>
            <a:r>
              <a:rPr lang="en-US" dirty="0">
                <a:solidFill>
                  <a:srgbClr val="FF0000"/>
                </a:solidFill>
              </a:rPr>
              <a:t>Graph Construction </a:t>
            </a:r>
            <a:r>
              <a:rPr lang="en-US" dirty="0"/>
              <a:t>for NLP </a:t>
            </a:r>
          </a:p>
          <a:p>
            <a:pPr lvl="1"/>
            <a:r>
              <a:rPr lang="en-US" dirty="0"/>
              <a:t>Dynamic graph construction are largely underexplored!</a:t>
            </a:r>
          </a:p>
          <a:p>
            <a:pPr lvl="1"/>
            <a:r>
              <a:rPr lang="en-US" dirty="0"/>
              <a:t>How to effectively combine advantages of static graph and dynamic graph?</a:t>
            </a:r>
          </a:p>
          <a:p>
            <a:pPr lvl="1"/>
            <a:r>
              <a:rPr lang="en-US" dirty="0"/>
              <a:t>How to construct heterogeneous dynamic graph?</a:t>
            </a:r>
          </a:p>
          <a:p>
            <a:pPr lvl="1"/>
            <a:r>
              <a:rPr lang="en-US" dirty="0"/>
              <a:t>How to make dynamic graph construction itself scalable?</a:t>
            </a:r>
          </a:p>
        </p:txBody>
      </p:sp>
      <p:sp>
        <p:nvSpPr>
          <p:cNvPr id="4" name="Slide Number Placeholder 3">
            <a:extLst>
              <a:ext uri="{FF2B5EF4-FFF2-40B4-BE49-F238E27FC236}">
                <a16:creationId xmlns:a16="http://schemas.microsoft.com/office/drawing/2014/main" xmlns="" id="{80D00057-75C4-0047-BD53-C87BF4EF65E3}"/>
              </a:ext>
            </a:extLst>
          </p:cNvPr>
          <p:cNvSpPr>
            <a:spLocks noGrp="1"/>
          </p:cNvSpPr>
          <p:nvPr>
            <p:ph type="sldNum" sz="quarter" idx="12"/>
          </p:nvPr>
        </p:nvSpPr>
        <p:spPr/>
        <p:txBody>
          <a:bodyPr/>
          <a:lstStyle/>
          <a:p>
            <a:fld id="{4C15419E-54D6-8648-ABFB-BEF58E3E877E}" type="slidenum">
              <a:rPr lang="en-US" smtClean="0"/>
              <a:t>258</a:t>
            </a:fld>
            <a:endParaRPr lang="en-US"/>
          </a:p>
        </p:txBody>
      </p:sp>
      <p:pic>
        <p:nvPicPr>
          <p:cNvPr id="7" name="Picture 6">
            <a:extLst>
              <a:ext uri="{FF2B5EF4-FFF2-40B4-BE49-F238E27FC236}">
                <a16:creationId xmlns:a16="http://schemas.microsoft.com/office/drawing/2014/main" xmlns="" id="{7F50D978-581D-DC4B-B778-7F66C23B4EA1}"/>
              </a:ext>
            </a:extLst>
          </p:cNvPr>
          <p:cNvPicPr>
            <a:picLocks noChangeAspect="1"/>
          </p:cNvPicPr>
          <p:nvPr/>
        </p:nvPicPr>
        <p:blipFill>
          <a:blip r:embed="rId2"/>
          <a:stretch>
            <a:fillRect/>
          </a:stretch>
        </p:blipFill>
        <p:spPr>
          <a:xfrm>
            <a:off x="925147" y="2244969"/>
            <a:ext cx="5399899" cy="1184031"/>
          </a:xfrm>
          <a:prstGeom prst="rect">
            <a:avLst/>
          </a:prstGeom>
        </p:spPr>
      </p:pic>
      <p:pic>
        <p:nvPicPr>
          <p:cNvPr id="9" name="Picture 8">
            <a:extLst>
              <a:ext uri="{FF2B5EF4-FFF2-40B4-BE49-F238E27FC236}">
                <a16:creationId xmlns:a16="http://schemas.microsoft.com/office/drawing/2014/main" xmlns="" id="{6AB0284E-6333-9645-A576-89EA8C8EAA58}"/>
              </a:ext>
            </a:extLst>
          </p:cNvPr>
          <p:cNvPicPr>
            <a:picLocks noChangeAspect="1"/>
          </p:cNvPicPr>
          <p:nvPr/>
        </p:nvPicPr>
        <p:blipFill>
          <a:blip r:embed="rId3"/>
          <a:stretch>
            <a:fillRect/>
          </a:stretch>
        </p:blipFill>
        <p:spPr>
          <a:xfrm>
            <a:off x="6731538" y="1646238"/>
            <a:ext cx="4215770" cy="2533650"/>
          </a:xfrm>
          <a:prstGeom prst="rect">
            <a:avLst/>
          </a:prstGeom>
        </p:spPr>
      </p:pic>
      <p:sp>
        <p:nvSpPr>
          <p:cNvPr id="10" name="TextBox 9">
            <a:extLst>
              <a:ext uri="{FF2B5EF4-FFF2-40B4-BE49-F238E27FC236}">
                <a16:creationId xmlns:a16="http://schemas.microsoft.com/office/drawing/2014/main" xmlns="" id="{809A984D-569D-0F48-8B9A-ADC999444C4D}"/>
              </a:ext>
            </a:extLst>
          </p:cNvPr>
          <p:cNvSpPr txBox="1"/>
          <p:nvPr/>
        </p:nvSpPr>
        <p:spPr>
          <a:xfrm>
            <a:off x="7174523" y="1226384"/>
            <a:ext cx="3536481" cy="369332"/>
          </a:xfrm>
          <a:prstGeom prst="rect">
            <a:avLst/>
          </a:prstGeom>
          <a:noFill/>
        </p:spPr>
        <p:txBody>
          <a:bodyPr wrap="none" rtlCol="0">
            <a:spAutoFit/>
          </a:bodyPr>
          <a:lstStyle/>
          <a:p>
            <a:r>
              <a:rPr lang="en-US" dirty="0"/>
              <a:t>[</a:t>
            </a:r>
            <a:r>
              <a:rPr lang="en-US" dirty="0" err="1"/>
              <a:t>Vashishth</a:t>
            </a:r>
            <a:r>
              <a:rPr lang="en-US" dirty="0"/>
              <a:t> et al. EMNLP’19 Tutorial]</a:t>
            </a:r>
          </a:p>
        </p:txBody>
      </p:sp>
    </p:spTree>
    <p:extLst>
      <p:ext uri="{BB962C8B-B14F-4D97-AF65-F5344CB8AC3E}">
        <p14:creationId xmlns:p14="http://schemas.microsoft.com/office/powerpoint/2010/main" val="2150867161"/>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E9611D-B525-1247-874A-67069060E291}"/>
              </a:ext>
            </a:extLst>
          </p:cNvPr>
          <p:cNvSpPr>
            <a:spLocks noGrp="1"/>
          </p:cNvSpPr>
          <p:nvPr>
            <p:ph type="title"/>
          </p:nvPr>
        </p:nvSpPr>
        <p:spPr/>
        <p:txBody>
          <a:bodyPr/>
          <a:lstStyle/>
          <a:p>
            <a:r>
              <a:rPr lang="en-US" b="1" dirty="0">
                <a:solidFill>
                  <a:srgbClr val="C00000"/>
                </a:solidFill>
              </a:rPr>
              <a:t>Future Directions</a:t>
            </a:r>
          </a:p>
        </p:txBody>
      </p:sp>
      <p:sp>
        <p:nvSpPr>
          <p:cNvPr id="3" name="Content Placeholder 2">
            <a:extLst>
              <a:ext uri="{FF2B5EF4-FFF2-40B4-BE49-F238E27FC236}">
                <a16:creationId xmlns:a16="http://schemas.microsoft.com/office/drawing/2014/main" xmlns="" id="{E835E969-5D06-1F4B-8BA7-37E8C1AFD569}"/>
              </a:ext>
            </a:extLst>
          </p:cNvPr>
          <p:cNvSpPr>
            <a:spLocks noGrp="1"/>
          </p:cNvSpPr>
          <p:nvPr>
            <p:ph idx="1"/>
          </p:nvPr>
        </p:nvSpPr>
        <p:spPr>
          <a:xfrm>
            <a:off x="838200" y="1847850"/>
            <a:ext cx="10515600" cy="4351338"/>
          </a:xfrm>
        </p:spPr>
        <p:txBody>
          <a:bodyPr/>
          <a:lstStyle/>
          <a:p>
            <a:r>
              <a:rPr lang="en-US" dirty="0">
                <a:solidFill>
                  <a:srgbClr val="FF0000"/>
                </a:solidFill>
              </a:rPr>
              <a:t>Scaling GNNs </a:t>
            </a:r>
            <a:r>
              <a:rPr lang="en-US" dirty="0"/>
              <a:t>to Large Graphs</a:t>
            </a:r>
            <a:endParaRPr lang="en-US" dirty="0">
              <a:solidFill>
                <a:srgbClr val="FF0000"/>
              </a:solidFill>
            </a:endParaRPr>
          </a:p>
          <a:p>
            <a:pPr lvl="1"/>
            <a:r>
              <a:rPr lang="en-US" dirty="0"/>
              <a:t>Most existing multi-relational or heterogeneous GNNs will have scalability issues when applied to large graphs in NLP such as KGs (&gt; 1m)</a:t>
            </a:r>
            <a:endParaRPr lang="en-US" dirty="0">
              <a:solidFill>
                <a:srgbClr val="FF0000"/>
              </a:solidFill>
            </a:endParaRPr>
          </a:p>
          <a:p>
            <a:endParaRPr lang="en-US" sz="1000" dirty="0">
              <a:solidFill>
                <a:srgbClr val="FF0000"/>
              </a:solidFill>
            </a:endParaRPr>
          </a:p>
          <a:p>
            <a:r>
              <a:rPr lang="en-US" dirty="0">
                <a:solidFill>
                  <a:srgbClr val="FF0000"/>
                </a:solidFill>
              </a:rPr>
              <a:t>GNNs + Transformer </a:t>
            </a:r>
            <a:r>
              <a:rPr lang="en-US" dirty="0"/>
              <a:t>in NLP </a:t>
            </a:r>
          </a:p>
          <a:p>
            <a:pPr lvl="1"/>
            <a:r>
              <a:rPr lang="en-US" dirty="0"/>
              <a:t>How to effectively combine the advantages of GNNs and Transformer?</a:t>
            </a:r>
          </a:p>
          <a:p>
            <a:pPr lvl="1"/>
            <a:r>
              <a:rPr lang="en-US" dirty="0"/>
              <a:t>Is graph transformer the best way to utilize?</a:t>
            </a:r>
          </a:p>
          <a:p>
            <a:pPr lvl="1"/>
            <a:endParaRPr lang="en-US" sz="1000" dirty="0"/>
          </a:p>
          <a:p>
            <a:r>
              <a:rPr lang="en-US" dirty="0">
                <a:solidFill>
                  <a:srgbClr val="FF0000"/>
                </a:solidFill>
              </a:rPr>
              <a:t>Pretraining GNNs </a:t>
            </a:r>
            <a:r>
              <a:rPr lang="en-US" dirty="0"/>
              <a:t>for NLP</a:t>
            </a:r>
          </a:p>
          <a:p>
            <a:pPr lvl="1"/>
            <a:r>
              <a:rPr lang="en-US" dirty="0"/>
              <a:t>Information Retrieval/ Search</a:t>
            </a:r>
          </a:p>
          <a:p>
            <a:pPr lvl="1"/>
            <a:endParaRPr lang="en-US" sz="1000" dirty="0"/>
          </a:p>
        </p:txBody>
      </p:sp>
      <p:sp>
        <p:nvSpPr>
          <p:cNvPr id="4" name="Slide Number Placeholder 3">
            <a:extLst>
              <a:ext uri="{FF2B5EF4-FFF2-40B4-BE49-F238E27FC236}">
                <a16:creationId xmlns:a16="http://schemas.microsoft.com/office/drawing/2014/main" xmlns="" id="{80D00057-75C4-0047-BD53-C87BF4EF65E3}"/>
              </a:ext>
            </a:extLst>
          </p:cNvPr>
          <p:cNvSpPr>
            <a:spLocks noGrp="1"/>
          </p:cNvSpPr>
          <p:nvPr>
            <p:ph type="sldNum" sz="quarter" idx="12"/>
          </p:nvPr>
        </p:nvSpPr>
        <p:spPr/>
        <p:txBody>
          <a:bodyPr/>
          <a:lstStyle/>
          <a:p>
            <a:fld id="{4C15419E-54D6-8648-ABFB-BEF58E3E877E}" type="slidenum">
              <a:rPr lang="en-US" smtClean="0"/>
              <a:t>259</a:t>
            </a:fld>
            <a:endParaRPr lang="en-US"/>
          </a:p>
        </p:txBody>
      </p:sp>
    </p:spTree>
    <p:extLst>
      <p:ext uri="{BB962C8B-B14F-4D97-AF65-F5344CB8AC3E}">
        <p14:creationId xmlns:p14="http://schemas.microsoft.com/office/powerpoint/2010/main" val="32420728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21D18F-031A-8D45-827D-0B657BBFBCB5}"/>
              </a:ext>
            </a:extLst>
          </p:cNvPr>
          <p:cNvSpPr>
            <a:spLocks noGrp="1"/>
          </p:cNvSpPr>
          <p:nvPr>
            <p:ph type="title"/>
          </p:nvPr>
        </p:nvSpPr>
        <p:spPr/>
        <p:txBody>
          <a:bodyPr/>
          <a:lstStyle/>
          <a:p>
            <a:r>
              <a:rPr lang="en-US" b="1" dirty="0">
                <a:solidFill>
                  <a:srgbClr val="C00000"/>
                </a:solidFill>
              </a:rPr>
              <a:t>Graph Attention Network (GAT)</a:t>
            </a:r>
          </a:p>
        </p:txBody>
      </p:sp>
      <p:sp>
        <p:nvSpPr>
          <p:cNvPr id="4" name="Slide Number Placeholder 3">
            <a:extLst>
              <a:ext uri="{FF2B5EF4-FFF2-40B4-BE49-F238E27FC236}">
                <a16:creationId xmlns:a16="http://schemas.microsoft.com/office/drawing/2014/main" xmlns="" id="{27414D25-3915-B642-A436-AD2FAD93CBED}"/>
              </a:ext>
            </a:extLst>
          </p:cNvPr>
          <p:cNvSpPr>
            <a:spLocks noGrp="1"/>
          </p:cNvSpPr>
          <p:nvPr>
            <p:ph type="sldNum" sz="quarter" idx="12"/>
          </p:nvPr>
        </p:nvSpPr>
        <p:spPr/>
        <p:txBody>
          <a:bodyPr/>
          <a:lstStyle/>
          <a:p>
            <a:fld id="{4C15419E-54D6-8648-ABFB-BEF58E3E877E}" type="slidenum">
              <a:rPr lang="en-US" smtClean="0"/>
              <a:t>26</a:t>
            </a:fld>
            <a:endParaRPr lang="en-US"/>
          </a:p>
        </p:txBody>
      </p:sp>
      <p:sp>
        <p:nvSpPr>
          <p:cNvPr id="6" name="Content Placeholder 2">
            <a:extLst>
              <a:ext uri="{FF2B5EF4-FFF2-40B4-BE49-F238E27FC236}">
                <a16:creationId xmlns:a16="http://schemas.microsoft.com/office/drawing/2014/main" xmlns="" id="{12BF642A-A99A-E944-87EC-29E7A27ACADC}"/>
              </a:ext>
            </a:extLst>
          </p:cNvPr>
          <p:cNvSpPr txBox="1">
            <a:spLocks/>
          </p:cNvSpPr>
          <p:nvPr/>
        </p:nvSpPr>
        <p:spPr>
          <a:xfrm>
            <a:off x="697523" y="1592837"/>
            <a:ext cx="8166596" cy="8690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rgbClr val="FF0000"/>
                </a:solidFill>
              </a:rPr>
              <a:t>Key idea</a:t>
            </a:r>
            <a:r>
              <a:rPr lang="en-US" dirty="0"/>
              <a:t>: </a:t>
            </a:r>
            <a:r>
              <a:rPr lang="en-US" sz="2700" dirty="0"/>
              <a:t>dynamically learn the weights (attention scores) on the edges when performing message passing</a:t>
            </a:r>
          </a:p>
          <a:p>
            <a:pPr marL="0" indent="0">
              <a:buFont typeface="Arial" panose="020B0604020202020204" pitchFamily="34" charset="0"/>
              <a:buNone/>
            </a:pPr>
            <a:endParaRPr lang="en-US" dirty="0"/>
          </a:p>
        </p:txBody>
      </p:sp>
      <p:pic>
        <p:nvPicPr>
          <p:cNvPr id="8" name="Picture 7">
            <a:extLst>
              <a:ext uri="{FF2B5EF4-FFF2-40B4-BE49-F238E27FC236}">
                <a16:creationId xmlns:a16="http://schemas.microsoft.com/office/drawing/2014/main" xmlns="" id="{CD9D24BB-F5FB-034F-B732-BE52E952813D}"/>
              </a:ext>
            </a:extLst>
          </p:cNvPr>
          <p:cNvPicPr>
            <a:picLocks noChangeAspect="1"/>
          </p:cNvPicPr>
          <p:nvPr/>
        </p:nvPicPr>
        <p:blipFill>
          <a:blip r:embed="rId3"/>
          <a:stretch>
            <a:fillRect/>
          </a:stretch>
        </p:blipFill>
        <p:spPr>
          <a:xfrm>
            <a:off x="2024672" y="2709069"/>
            <a:ext cx="6108700" cy="876300"/>
          </a:xfrm>
          <a:prstGeom prst="rect">
            <a:avLst/>
          </a:prstGeom>
        </p:spPr>
      </p:pic>
      <p:pic>
        <p:nvPicPr>
          <p:cNvPr id="10" name="Picture 9">
            <a:extLst>
              <a:ext uri="{FF2B5EF4-FFF2-40B4-BE49-F238E27FC236}">
                <a16:creationId xmlns:a16="http://schemas.microsoft.com/office/drawing/2014/main" xmlns="" id="{0B05CD61-4044-5A4C-8AA7-AC874ED1FCF3}"/>
              </a:ext>
            </a:extLst>
          </p:cNvPr>
          <p:cNvPicPr>
            <a:picLocks noChangeAspect="1"/>
          </p:cNvPicPr>
          <p:nvPr/>
        </p:nvPicPr>
        <p:blipFill>
          <a:blip r:embed="rId4"/>
          <a:stretch>
            <a:fillRect/>
          </a:stretch>
        </p:blipFill>
        <p:spPr>
          <a:xfrm>
            <a:off x="1658816" y="3832592"/>
            <a:ext cx="7098323" cy="960426"/>
          </a:xfrm>
          <a:prstGeom prst="rect">
            <a:avLst/>
          </a:prstGeom>
        </p:spPr>
      </p:pic>
      <p:pic>
        <p:nvPicPr>
          <p:cNvPr id="12" name="Picture 11">
            <a:extLst>
              <a:ext uri="{FF2B5EF4-FFF2-40B4-BE49-F238E27FC236}">
                <a16:creationId xmlns:a16="http://schemas.microsoft.com/office/drawing/2014/main" xmlns="" id="{8F0C4525-2D89-9945-8554-B4049D2EF3F8}"/>
              </a:ext>
            </a:extLst>
          </p:cNvPr>
          <p:cNvPicPr>
            <a:picLocks noChangeAspect="1"/>
          </p:cNvPicPr>
          <p:nvPr/>
        </p:nvPicPr>
        <p:blipFill>
          <a:blip r:embed="rId5"/>
          <a:stretch>
            <a:fillRect/>
          </a:stretch>
        </p:blipFill>
        <p:spPr>
          <a:xfrm>
            <a:off x="2151672" y="4956115"/>
            <a:ext cx="5854700" cy="889000"/>
          </a:xfrm>
          <a:prstGeom prst="rect">
            <a:avLst/>
          </a:prstGeom>
        </p:spPr>
      </p:pic>
      <p:pic>
        <p:nvPicPr>
          <p:cNvPr id="14" name="Picture 13">
            <a:extLst>
              <a:ext uri="{FF2B5EF4-FFF2-40B4-BE49-F238E27FC236}">
                <a16:creationId xmlns:a16="http://schemas.microsoft.com/office/drawing/2014/main" xmlns="" id="{8C818D0E-3991-A440-80C8-CB4A0D042D14}"/>
              </a:ext>
            </a:extLst>
          </p:cNvPr>
          <p:cNvPicPr>
            <a:picLocks noChangeAspect="1"/>
          </p:cNvPicPr>
          <p:nvPr/>
        </p:nvPicPr>
        <p:blipFill>
          <a:blip r:embed="rId6"/>
          <a:stretch>
            <a:fillRect/>
          </a:stretch>
        </p:blipFill>
        <p:spPr>
          <a:xfrm>
            <a:off x="2151672" y="5850788"/>
            <a:ext cx="6108700" cy="1022272"/>
          </a:xfrm>
          <a:prstGeom prst="rect">
            <a:avLst/>
          </a:prstGeom>
        </p:spPr>
      </p:pic>
      <p:sp>
        <p:nvSpPr>
          <p:cNvPr id="15" name="TextBox 14">
            <a:extLst>
              <a:ext uri="{FF2B5EF4-FFF2-40B4-BE49-F238E27FC236}">
                <a16:creationId xmlns:a16="http://schemas.microsoft.com/office/drawing/2014/main" xmlns="" id="{60F32C90-D193-F349-A365-551A0EB5FEBC}"/>
              </a:ext>
            </a:extLst>
          </p:cNvPr>
          <p:cNvSpPr txBox="1"/>
          <p:nvPr/>
        </p:nvSpPr>
        <p:spPr>
          <a:xfrm>
            <a:off x="197191" y="2599769"/>
            <a:ext cx="1461625" cy="923330"/>
          </a:xfrm>
          <a:prstGeom prst="rect">
            <a:avLst/>
          </a:prstGeom>
          <a:noFill/>
        </p:spPr>
        <p:txBody>
          <a:bodyPr wrap="square" rtlCol="0">
            <a:spAutoFit/>
          </a:bodyPr>
          <a:lstStyle/>
          <a:p>
            <a:r>
              <a:rPr lang="en-US" dirty="0">
                <a:solidFill>
                  <a:srgbClr val="00B0F0"/>
                </a:solidFill>
              </a:rPr>
              <a:t>Weighted sum </a:t>
            </a:r>
            <a:r>
              <a:rPr lang="en-US" dirty="0"/>
              <a:t>of node embeddings</a:t>
            </a:r>
          </a:p>
        </p:txBody>
      </p:sp>
      <p:sp>
        <p:nvSpPr>
          <p:cNvPr id="16" name="TextBox 15">
            <a:extLst>
              <a:ext uri="{FF2B5EF4-FFF2-40B4-BE49-F238E27FC236}">
                <a16:creationId xmlns:a16="http://schemas.microsoft.com/office/drawing/2014/main" xmlns="" id="{D10B396B-458C-0648-9C79-9CBD11204813}"/>
              </a:ext>
            </a:extLst>
          </p:cNvPr>
          <p:cNvSpPr txBox="1"/>
          <p:nvPr/>
        </p:nvSpPr>
        <p:spPr>
          <a:xfrm>
            <a:off x="179606" y="3817658"/>
            <a:ext cx="1461625" cy="923330"/>
          </a:xfrm>
          <a:prstGeom prst="rect">
            <a:avLst/>
          </a:prstGeom>
          <a:noFill/>
        </p:spPr>
        <p:txBody>
          <a:bodyPr wrap="square" rtlCol="0">
            <a:spAutoFit/>
          </a:bodyPr>
          <a:lstStyle/>
          <a:p>
            <a:r>
              <a:rPr lang="en-US" dirty="0"/>
              <a:t>Learned </a:t>
            </a:r>
            <a:r>
              <a:rPr lang="en-US" dirty="0">
                <a:solidFill>
                  <a:srgbClr val="00B0F0"/>
                </a:solidFill>
              </a:rPr>
              <a:t>local weights</a:t>
            </a:r>
            <a:r>
              <a:rPr lang="en-US" dirty="0"/>
              <a:t> with self-attention</a:t>
            </a:r>
          </a:p>
        </p:txBody>
      </p:sp>
      <p:sp>
        <p:nvSpPr>
          <p:cNvPr id="17" name="TextBox 16">
            <a:extLst>
              <a:ext uri="{FF2B5EF4-FFF2-40B4-BE49-F238E27FC236}">
                <a16:creationId xmlns:a16="http://schemas.microsoft.com/office/drawing/2014/main" xmlns="" id="{F598322F-31E8-6F45-B701-066086292C4A}"/>
              </a:ext>
            </a:extLst>
          </p:cNvPr>
          <p:cNvSpPr txBox="1"/>
          <p:nvPr/>
        </p:nvSpPr>
        <p:spPr>
          <a:xfrm>
            <a:off x="179605" y="4927107"/>
            <a:ext cx="1461625" cy="923330"/>
          </a:xfrm>
          <a:prstGeom prst="rect">
            <a:avLst/>
          </a:prstGeom>
          <a:noFill/>
        </p:spPr>
        <p:txBody>
          <a:bodyPr wrap="square" rtlCol="0">
            <a:spAutoFit/>
          </a:bodyPr>
          <a:lstStyle/>
          <a:p>
            <a:r>
              <a:rPr lang="en-US" dirty="0">
                <a:solidFill>
                  <a:srgbClr val="00B0F0"/>
                </a:solidFill>
              </a:rPr>
              <a:t>Intermediate</a:t>
            </a:r>
            <a:r>
              <a:rPr lang="en-US" dirty="0"/>
              <a:t> node embeddings</a:t>
            </a:r>
          </a:p>
        </p:txBody>
      </p:sp>
      <p:sp>
        <p:nvSpPr>
          <p:cNvPr id="18" name="TextBox 17">
            <a:extLst>
              <a:ext uri="{FF2B5EF4-FFF2-40B4-BE49-F238E27FC236}">
                <a16:creationId xmlns:a16="http://schemas.microsoft.com/office/drawing/2014/main" xmlns="" id="{2D47E968-7B96-4D4C-B15D-943BDB368BA0}"/>
              </a:ext>
            </a:extLst>
          </p:cNvPr>
          <p:cNvSpPr txBox="1"/>
          <p:nvPr/>
        </p:nvSpPr>
        <p:spPr>
          <a:xfrm>
            <a:off x="179604" y="6033184"/>
            <a:ext cx="1461625" cy="646331"/>
          </a:xfrm>
          <a:prstGeom prst="rect">
            <a:avLst/>
          </a:prstGeom>
          <a:noFill/>
        </p:spPr>
        <p:txBody>
          <a:bodyPr wrap="square" rtlCol="0">
            <a:spAutoFit/>
          </a:bodyPr>
          <a:lstStyle/>
          <a:p>
            <a:r>
              <a:rPr lang="en-US" dirty="0">
                <a:solidFill>
                  <a:srgbClr val="00B0F0"/>
                </a:solidFill>
              </a:rPr>
              <a:t>Final</a:t>
            </a:r>
            <a:r>
              <a:rPr lang="en-US" dirty="0"/>
              <a:t> node embeddings</a:t>
            </a:r>
          </a:p>
        </p:txBody>
      </p:sp>
      <p:pic>
        <p:nvPicPr>
          <p:cNvPr id="20" name="Picture 19">
            <a:extLst>
              <a:ext uri="{FF2B5EF4-FFF2-40B4-BE49-F238E27FC236}">
                <a16:creationId xmlns:a16="http://schemas.microsoft.com/office/drawing/2014/main" xmlns="" id="{BCEBAA7D-26FE-974B-BBBA-F82FBFB5361A}"/>
              </a:ext>
            </a:extLst>
          </p:cNvPr>
          <p:cNvPicPr>
            <a:picLocks noChangeAspect="1"/>
          </p:cNvPicPr>
          <p:nvPr/>
        </p:nvPicPr>
        <p:blipFill>
          <a:blip r:embed="rId7"/>
          <a:stretch>
            <a:fillRect/>
          </a:stretch>
        </p:blipFill>
        <p:spPr>
          <a:xfrm>
            <a:off x="8583882" y="1706024"/>
            <a:ext cx="3492500" cy="2254250"/>
          </a:xfrm>
          <a:prstGeom prst="rect">
            <a:avLst/>
          </a:prstGeom>
        </p:spPr>
      </p:pic>
      <p:sp>
        <p:nvSpPr>
          <p:cNvPr id="21" name="TextBox 20">
            <a:extLst>
              <a:ext uri="{FF2B5EF4-FFF2-40B4-BE49-F238E27FC236}">
                <a16:creationId xmlns:a16="http://schemas.microsoft.com/office/drawing/2014/main" xmlns="" id="{0E5958E3-507B-8B4C-9DDF-68C7104614E9}"/>
              </a:ext>
            </a:extLst>
          </p:cNvPr>
          <p:cNvSpPr txBox="1"/>
          <p:nvPr/>
        </p:nvSpPr>
        <p:spPr>
          <a:xfrm>
            <a:off x="9064573" y="4199951"/>
            <a:ext cx="2584554" cy="1785104"/>
          </a:xfrm>
          <a:prstGeom prst="rect">
            <a:avLst/>
          </a:prstGeom>
          <a:noFill/>
        </p:spPr>
        <p:txBody>
          <a:bodyPr wrap="none" rtlCol="0">
            <a:spAutoFit/>
          </a:bodyPr>
          <a:lstStyle/>
          <a:p>
            <a:r>
              <a:rPr lang="en-US" sz="2000" b="1" dirty="0">
                <a:solidFill>
                  <a:srgbClr val="00B0F0"/>
                </a:solidFill>
              </a:rPr>
              <a:t>GAT in NLP Tasks: </a:t>
            </a:r>
          </a:p>
          <a:p>
            <a:pPr marL="285750" indent="-285750">
              <a:buFont typeface="Arial" panose="020B0604020202020204" pitchFamily="34" charset="0"/>
              <a:buChar char="•"/>
            </a:pPr>
            <a:r>
              <a:rPr lang="en-US" dirty="0"/>
              <a:t>Text classification</a:t>
            </a:r>
          </a:p>
          <a:p>
            <a:pPr marL="285750" indent="-285750">
              <a:buFont typeface="Arial" panose="020B0604020202020204" pitchFamily="34" charset="0"/>
              <a:buChar char="•"/>
            </a:pPr>
            <a:r>
              <a:rPr lang="en-US" dirty="0"/>
              <a:t>Question Answering</a:t>
            </a:r>
          </a:p>
          <a:p>
            <a:pPr marL="285750" indent="-285750">
              <a:buFont typeface="Arial" panose="020B0604020202020204" pitchFamily="34" charset="0"/>
              <a:buChar char="•"/>
            </a:pPr>
            <a:r>
              <a:rPr lang="en-US" dirty="0"/>
              <a:t>Knowledge graph</a:t>
            </a:r>
          </a:p>
          <a:p>
            <a:pPr marL="285750" indent="-285750">
              <a:buFont typeface="Arial" panose="020B0604020202020204" pitchFamily="34" charset="0"/>
              <a:buChar char="•"/>
            </a:pPr>
            <a:r>
              <a:rPr lang="en-US" dirty="0"/>
              <a:t>Information extraction</a:t>
            </a:r>
          </a:p>
          <a:p>
            <a:pPr marL="285750" indent="-285750">
              <a:buFont typeface="Arial" panose="020B0604020202020204" pitchFamily="34" charset="0"/>
              <a:buChar char="•"/>
            </a:pPr>
            <a:r>
              <a:rPr lang="en-US" dirty="0"/>
              <a:t>Semantic parsing</a:t>
            </a:r>
          </a:p>
        </p:txBody>
      </p:sp>
    </p:spTree>
    <p:extLst>
      <p:ext uri="{BB962C8B-B14F-4D97-AF65-F5344CB8AC3E}">
        <p14:creationId xmlns:p14="http://schemas.microsoft.com/office/powerpoint/2010/main" val="3871066056"/>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E9611D-B525-1247-874A-67069060E291}"/>
              </a:ext>
            </a:extLst>
          </p:cNvPr>
          <p:cNvSpPr>
            <a:spLocks noGrp="1"/>
          </p:cNvSpPr>
          <p:nvPr>
            <p:ph type="title"/>
          </p:nvPr>
        </p:nvSpPr>
        <p:spPr/>
        <p:txBody>
          <a:bodyPr/>
          <a:lstStyle/>
          <a:p>
            <a:r>
              <a:rPr lang="en-US" b="1" dirty="0">
                <a:solidFill>
                  <a:srgbClr val="C00000"/>
                </a:solidFill>
              </a:rPr>
              <a:t>Future Directions</a:t>
            </a:r>
          </a:p>
        </p:txBody>
      </p:sp>
      <p:sp>
        <p:nvSpPr>
          <p:cNvPr id="3" name="Content Placeholder 2">
            <a:extLst>
              <a:ext uri="{FF2B5EF4-FFF2-40B4-BE49-F238E27FC236}">
                <a16:creationId xmlns:a16="http://schemas.microsoft.com/office/drawing/2014/main" xmlns="" id="{E835E969-5D06-1F4B-8BA7-37E8C1AFD569}"/>
              </a:ext>
            </a:extLst>
          </p:cNvPr>
          <p:cNvSpPr>
            <a:spLocks noGrp="1"/>
          </p:cNvSpPr>
          <p:nvPr>
            <p:ph idx="1"/>
          </p:nvPr>
        </p:nvSpPr>
        <p:spPr>
          <a:xfrm>
            <a:off x="838200" y="1847850"/>
            <a:ext cx="10515600" cy="4351338"/>
          </a:xfrm>
        </p:spPr>
        <p:txBody>
          <a:bodyPr/>
          <a:lstStyle/>
          <a:p>
            <a:r>
              <a:rPr lang="en-US" dirty="0">
                <a:solidFill>
                  <a:srgbClr val="FF0000"/>
                </a:solidFill>
              </a:rPr>
              <a:t>Graph-to-graph Learning </a:t>
            </a:r>
            <a:r>
              <a:rPr lang="en-US" dirty="0"/>
              <a:t>in NLP </a:t>
            </a:r>
          </a:p>
          <a:p>
            <a:pPr lvl="1"/>
            <a:r>
              <a:rPr lang="en-US" dirty="0"/>
              <a:t>How to effectively develop Graph-to-Graph models for solving graph transformation problem in NLP (i.e. information extraction)?</a:t>
            </a:r>
          </a:p>
          <a:p>
            <a:pPr lvl="1"/>
            <a:endParaRPr lang="en-US" sz="1000" dirty="0"/>
          </a:p>
          <a:p>
            <a:r>
              <a:rPr lang="en-US" dirty="0">
                <a:solidFill>
                  <a:srgbClr val="FF0000"/>
                </a:solidFill>
              </a:rPr>
              <a:t>Joint Text and KG Reasoning </a:t>
            </a:r>
            <a:r>
              <a:rPr lang="en-US" dirty="0"/>
              <a:t>in NLP</a:t>
            </a:r>
          </a:p>
          <a:p>
            <a:pPr lvl="1"/>
            <a:r>
              <a:rPr lang="en-US" dirty="0"/>
              <a:t>Joint text and KG reasoning is less explored although GNNs for multi-hop reasoning gains popularity</a:t>
            </a:r>
          </a:p>
          <a:p>
            <a:pPr lvl="1"/>
            <a:endParaRPr lang="en-US" sz="1000" dirty="0"/>
          </a:p>
          <a:p>
            <a:r>
              <a:rPr lang="en-US" dirty="0">
                <a:solidFill>
                  <a:srgbClr val="FF0000"/>
                </a:solidFill>
              </a:rPr>
              <a:t>Incorporate Source and Context</a:t>
            </a:r>
            <a:r>
              <a:rPr lang="en-US" dirty="0"/>
              <a:t> into Knowledge Graph Construction and Verification</a:t>
            </a:r>
          </a:p>
        </p:txBody>
      </p:sp>
      <p:sp>
        <p:nvSpPr>
          <p:cNvPr id="4" name="Slide Number Placeholder 3">
            <a:extLst>
              <a:ext uri="{FF2B5EF4-FFF2-40B4-BE49-F238E27FC236}">
                <a16:creationId xmlns:a16="http://schemas.microsoft.com/office/drawing/2014/main" xmlns="" id="{80D00057-75C4-0047-BD53-C87BF4EF65E3}"/>
              </a:ext>
            </a:extLst>
          </p:cNvPr>
          <p:cNvSpPr>
            <a:spLocks noGrp="1"/>
          </p:cNvSpPr>
          <p:nvPr>
            <p:ph type="sldNum" sz="quarter" idx="12"/>
          </p:nvPr>
        </p:nvSpPr>
        <p:spPr/>
        <p:txBody>
          <a:bodyPr/>
          <a:lstStyle/>
          <a:p>
            <a:fld id="{4C15419E-54D6-8648-ABFB-BEF58E3E877E}" type="slidenum">
              <a:rPr lang="en-US" smtClean="0"/>
              <a:t>260</a:t>
            </a:fld>
            <a:endParaRPr lang="en-US"/>
          </a:p>
        </p:txBody>
      </p:sp>
    </p:spTree>
    <p:extLst>
      <p:ext uri="{BB962C8B-B14F-4D97-AF65-F5344CB8AC3E}">
        <p14:creationId xmlns:p14="http://schemas.microsoft.com/office/powerpoint/2010/main" val="2311944665"/>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B6B131-6935-B944-8DC0-9957E4D0441C}"/>
              </a:ext>
            </a:extLst>
          </p:cNvPr>
          <p:cNvSpPr>
            <a:spLocks noGrp="1"/>
          </p:cNvSpPr>
          <p:nvPr>
            <p:ph type="title"/>
          </p:nvPr>
        </p:nvSpPr>
        <p:spPr/>
        <p:txBody>
          <a:bodyPr/>
          <a:lstStyle/>
          <a:p>
            <a:r>
              <a:rPr lang="en-US" b="1" dirty="0">
                <a:solidFill>
                  <a:srgbClr val="C00000"/>
                </a:solidFill>
              </a:rPr>
              <a:t>Conclusions</a:t>
            </a:r>
          </a:p>
        </p:txBody>
      </p:sp>
      <p:sp>
        <p:nvSpPr>
          <p:cNvPr id="3" name="Content Placeholder 2">
            <a:extLst>
              <a:ext uri="{FF2B5EF4-FFF2-40B4-BE49-F238E27FC236}">
                <a16:creationId xmlns:a16="http://schemas.microsoft.com/office/drawing/2014/main" xmlns="" id="{9C28096E-AE10-A842-9014-0E2AFAD7F8DF}"/>
              </a:ext>
            </a:extLst>
          </p:cNvPr>
          <p:cNvSpPr>
            <a:spLocks noGrp="1"/>
          </p:cNvSpPr>
          <p:nvPr>
            <p:ph idx="1"/>
          </p:nvPr>
        </p:nvSpPr>
        <p:spPr>
          <a:xfrm>
            <a:off x="838200" y="1509101"/>
            <a:ext cx="10515600" cy="5076893"/>
          </a:xfrm>
        </p:spPr>
        <p:txBody>
          <a:bodyPr>
            <a:normAutofit fontScale="92500" lnSpcReduction="10000"/>
          </a:bodyPr>
          <a:lstStyle/>
          <a:p>
            <a:pPr marL="457200" indent="-457200"/>
            <a:r>
              <a:rPr lang="en-US" dirty="0"/>
              <a:t>Deep Learning on Graphs for NLP is a fast-growing area today!</a:t>
            </a:r>
          </a:p>
          <a:p>
            <a:pPr marL="457200" indent="-457200"/>
            <a:r>
              <a:rPr lang="en-US" dirty="0"/>
              <a:t>Since graph can naturally encode complex information, it could bridge a gap by combining both</a:t>
            </a:r>
            <a:r>
              <a:rPr lang="en-US" dirty="0">
                <a:solidFill>
                  <a:srgbClr val="FF0000"/>
                </a:solidFill>
              </a:rPr>
              <a:t> empirical domain knowledges and the power of deep learning.</a:t>
            </a:r>
          </a:p>
          <a:p>
            <a:pPr marL="457200" indent="-457200"/>
            <a:r>
              <a:rPr lang="en-US" dirty="0"/>
              <a:t>For a NLP task, </a:t>
            </a:r>
          </a:p>
          <a:p>
            <a:pPr marL="914400" lvl="1" indent="-457200"/>
            <a:r>
              <a:rPr lang="en-US" dirty="0"/>
              <a:t>how to convert text sequence into the best graph (directed, multi-relation, heterogeneous)</a:t>
            </a:r>
          </a:p>
          <a:p>
            <a:pPr marL="914400" lvl="1" indent="-457200"/>
            <a:r>
              <a:rPr lang="en-US" dirty="0"/>
              <a:t>how to determine proper graph representation learning technique?</a:t>
            </a:r>
          </a:p>
          <a:p>
            <a:pPr marL="457200" indent="-457200"/>
            <a:r>
              <a:rPr lang="en-US" dirty="0">
                <a:solidFill>
                  <a:srgbClr val="FF0000"/>
                </a:solidFill>
              </a:rPr>
              <a:t>Our Graph4NLP library aims to make easy use of GNNs for NLP:</a:t>
            </a:r>
          </a:p>
          <a:p>
            <a:pPr marL="914400" lvl="1" indent="-457200"/>
            <a:r>
              <a:rPr lang="en-US" dirty="0"/>
              <a:t>Website: </a:t>
            </a:r>
            <a:r>
              <a:rPr lang="en-US" dirty="0">
                <a:hlinkClick r:id="rId2"/>
              </a:rPr>
              <a:t>https://dlg4nlp.github.io/index.html</a:t>
            </a:r>
            <a:r>
              <a:rPr lang="en-US" dirty="0"/>
              <a:t> </a:t>
            </a:r>
          </a:p>
          <a:p>
            <a:pPr marL="914400" lvl="1" indent="-457200"/>
            <a:r>
              <a:rPr lang="en-US" dirty="0"/>
              <a:t>Survey: </a:t>
            </a:r>
            <a:r>
              <a:rPr lang="en-US" u="sng" dirty="0">
                <a:solidFill>
                  <a:schemeClr val="hlink"/>
                </a:solidFill>
                <a:hlinkClick r:id="rId3"/>
              </a:rPr>
              <a:t>https://arxiv.org/abs/2106.06090</a:t>
            </a:r>
            <a:r>
              <a:rPr lang="en-US" dirty="0"/>
              <a:t> </a:t>
            </a:r>
          </a:p>
          <a:p>
            <a:pPr marL="914400" lvl="1" indent="-457200"/>
            <a:r>
              <a:rPr lang="en-US" dirty="0"/>
              <a:t>Library: </a:t>
            </a:r>
            <a:r>
              <a:rPr lang="en-US" dirty="0">
                <a:hlinkClick r:id="rId4"/>
              </a:rPr>
              <a:t>https://github.com/graph4ai/graph4nlp</a:t>
            </a:r>
            <a:r>
              <a:rPr lang="en-US" dirty="0"/>
              <a:t> </a:t>
            </a:r>
          </a:p>
          <a:p>
            <a:pPr marL="914400" lvl="1" indent="-457200"/>
            <a:r>
              <a:rPr lang="en-US" dirty="0"/>
              <a:t>Demo: </a:t>
            </a:r>
            <a:r>
              <a:rPr lang="en-US" dirty="0">
                <a:hlinkClick r:id="rId5"/>
              </a:rPr>
              <a:t>https://github.com/graph4ai/graph4nlp_demo</a:t>
            </a:r>
            <a:r>
              <a:rPr lang="en-US" dirty="0"/>
              <a:t> </a:t>
            </a:r>
          </a:p>
          <a:p>
            <a:pPr marL="914400" lvl="1" indent="-457200"/>
            <a:r>
              <a:rPr lang="en-US" dirty="0" err="1"/>
              <a:t>Github</a:t>
            </a:r>
            <a:r>
              <a:rPr lang="en-US" dirty="0"/>
              <a:t> literature list: </a:t>
            </a:r>
            <a:r>
              <a:rPr lang="en-US" dirty="0">
                <a:hlinkClick r:id="rId6"/>
              </a:rPr>
              <a:t>https://github.com/graph4ai/graph4nlp_literature</a:t>
            </a:r>
            <a:r>
              <a:rPr lang="en-US" dirty="0"/>
              <a:t> </a:t>
            </a:r>
          </a:p>
        </p:txBody>
      </p:sp>
      <p:sp>
        <p:nvSpPr>
          <p:cNvPr id="4" name="Slide Number Placeholder 3">
            <a:extLst>
              <a:ext uri="{FF2B5EF4-FFF2-40B4-BE49-F238E27FC236}">
                <a16:creationId xmlns:a16="http://schemas.microsoft.com/office/drawing/2014/main" xmlns="" id="{9A1C8942-9172-894C-8567-638BA1D637B4}"/>
              </a:ext>
            </a:extLst>
          </p:cNvPr>
          <p:cNvSpPr>
            <a:spLocks noGrp="1"/>
          </p:cNvSpPr>
          <p:nvPr>
            <p:ph type="sldNum" sz="quarter" idx="12"/>
          </p:nvPr>
        </p:nvSpPr>
        <p:spPr/>
        <p:txBody>
          <a:bodyPr/>
          <a:lstStyle/>
          <a:p>
            <a:fld id="{4C15419E-54D6-8648-ABFB-BEF58E3E877E}" type="slidenum">
              <a:rPr lang="en-US" smtClean="0"/>
              <a:t>261</a:t>
            </a:fld>
            <a:endParaRPr lang="en-US"/>
          </a:p>
        </p:txBody>
      </p:sp>
    </p:spTree>
    <p:extLst>
      <p:ext uri="{BB962C8B-B14F-4D97-AF65-F5344CB8AC3E}">
        <p14:creationId xmlns:p14="http://schemas.microsoft.com/office/powerpoint/2010/main" val="176783253"/>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57A8F9-9551-5E46-AE64-500E890F799E}"/>
              </a:ext>
            </a:extLst>
          </p:cNvPr>
          <p:cNvSpPr>
            <a:spLocks noGrp="1"/>
          </p:cNvSpPr>
          <p:nvPr>
            <p:ph type="title"/>
          </p:nvPr>
        </p:nvSpPr>
        <p:spPr/>
        <p:txBody>
          <a:bodyPr/>
          <a:lstStyle/>
          <a:p>
            <a:r>
              <a:rPr lang="en-US" b="1" dirty="0">
                <a:solidFill>
                  <a:srgbClr val="C00000"/>
                </a:solidFill>
              </a:rPr>
              <a:t>FAQ</a:t>
            </a:r>
          </a:p>
        </p:txBody>
      </p:sp>
      <p:sp>
        <p:nvSpPr>
          <p:cNvPr id="3" name="Content Placeholder 2">
            <a:extLst>
              <a:ext uri="{FF2B5EF4-FFF2-40B4-BE49-F238E27FC236}">
                <a16:creationId xmlns:a16="http://schemas.microsoft.com/office/drawing/2014/main" xmlns="" id="{97F188D9-D848-EF47-B1DE-57F485D643A2}"/>
              </a:ext>
            </a:extLst>
          </p:cNvPr>
          <p:cNvSpPr>
            <a:spLocks noGrp="1"/>
          </p:cNvSpPr>
          <p:nvPr>
            <p:ph idx="1"/>
          </p:nvPr>
        </p:nvSpPr>
        <p:spPr/>
        <p:txBody>
          <a:bodyPr/>
          <a:lstStyle/>
          <a:p>
            <a:pPr marL="457200" indent="-457200"/>
            <a:r>
              <a:rPr lang="en-US" dirty="0"/>
              <a:t>GNNs vs Transformers</a:t>
            </a:r>
          </a:p>
          <a:p>
            <a:pPr marL="457200" indent="-457200"/>
            <a:r>
              <a:rPr lang="en-US" dirty="0"/>
              <a:t>GNNs vs BERT</a:t>
            </a:r>
          </a:p>
          <a:p>
            <a:pPr marL="457200" indent="-457200"/>
            <a:r>
              <a:rPr lang="en-US" dirty="0"/>
              <a:t>Why is GNN helpful?</a:t>
            </a:r>
          </a:p>
          <a:p>
            <a:pPr marL="457200" indent="-457200"/>
            <a:r>
              <a:rPr lang="en-US" dirty="0"/>
              <a:t>Pretraining GNNs for NLP</a:t>
            </a:r>
          </a:p>
          <a:p>
            <a:pPr marL="457200" indent="-457200"/>
            <a:r>
              <a:rPr lang="en-US" dirty="0"/>
              <a:t>How to train GNNs on large-scale graphs?</a:t>
            </a:r>
          </a:p>
          <a:p>
            <a:pPr marL="457200" indent="-457200"/>
            <a:r>
              <a:rPr lang="en-US" dirty="0"/>
              <a:t>Which graph construction method is the best? How to choose?</a:t>
            </a:r>
          </a:p>
        </p:txBody>
      </p:sp>
      <p:sp>
        <p:nvSpPr>
          <p:cNvPr id="4" name="Slide Number Placeholder 3">
            <a:extLst>
              <a:ext uri="{FF2B5EF4-FFF2-40B4-BE49-F238E27FC236}">
                <a16:creationId xmlns:a16="http://schemas.microsoft.com/office/drawing/2014/main" xmlns="" id="{D95D89E8-3D19-E847-B321-B248BDDE83B0}"/>
              </a:ext>
            </a:extLst>
          </p:cNvPr>
          <p:cNvSpPr>
            <a:spLocks noGrp="1"/>
          </p:cNvSpPr>
          <p:nvPr>
            <p:ph type="sldNum" sz="quarter" idx="12"/>
          </p:nvPr>
        </p:nvSpPr>
        <p:spPr/>
        <p:txBody>
          <a:bodyPr/>
          <a:lstStyle/>
          <a:p>
            <a:fld id="{4C15419E-54D6-8648-ABFB-BEF58E3E877E}" type="slidenum">
              <a:rPr lang="en-US" smtClean="0"/>
              <a:t>262</a:t>
            </a:fld>
            <a:endParaRPr lang="en-US"/>
          </a:p>
        </p:txBody>
      </p:sp>
    </p:spTree>
    <p:extLst>
      <p:ext uri="{BB962C8B-B14F-4D97-AF65-F5344CB8AC3E}">
        <p14:creationId xmlns:p14="http://schemas.microsoft.com/office/powerpoint/2010/main" val="5641563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21D18F-031A-8D45-827D-0B657BBFBCB5}"/>
              </a:ext>
            </a:extLst>
          </p:cNvPr>
          <p:cNvSpPr>
            <a:spLocks noGrp="1"/>
          </p:cNvSpPr>
          <p:nvPr>
            <p:ph type="title"/>
          </p:nvPr>
        </p:nvSpPr>
        <p:spPr/>
        <p:txBody>
          <a:bodyPr/>
          <a:lstStyle/>
          <a:p>
            <a:r>
              <a:rPr lang="en-US" b="1" dirty="0">
                <a:solidFill>
                  <a:srgbClr val="C00000"/>
                </a:solidFill>
              </a:rPr>
              <a:t>Gated Graph Neural Networks (GGNN)</a:t>
            </a:r>
          </a:p>
        </p:txBody>
      </p:sp>
      <p:sp>
        <p:nvSpPr>
          <p:cNvPr id="4" name="Slide Number Placeholder 3">
            <a:extLst>
              <a:ext uri="{FF2B5EF4-FFF2-40B4-BE49-F238E27FC236}">
                <a16:creationId xmlns:a16="http://schemas.microsoft.com/office/drawing/2014/main" xmlns="" id="{27414D25-3915-B642-A436-AD2FAD93CBED}"/>
              </a:ext>
            </a:extLst>
          </p:cNvPr>
          <p:cNvSpPr>
            <a:spLocks noGrp="1"/>
          </p:cNvSpPr>
          <p:nvPr>
            <p:ph type="sldNum" sz="quarter" idx="12"/>
          </p:nvPr>
        </p:nvSpPr>
        <p:spPr/>
        <p:txBody>
          <a:bodyPr/>
          <a:lstStyle/>
          <a:p>
            <a:fld id="{4C15419E-54D6-8648-ABFB-BEF58E3E877E}" type="slidenum">
              <a:rPr lang="en-US" smtClean="0"/>
              <a:t>27</a:t>
            </a:fld>
            <a:endParaRPr lang="en-US"/>
          </a:p>
        </p:txBody>
      </p:sp>
      <p:sp>
        <p:nvSpPr>
          <p:cNvPr id="6" name="Content Placeholder 2">
            <a:extLst>
              <a:ext uri="{FF2B5EF4-FFF2-40B4-BE49-F238E27FC236}">
                <a16:creationId xmlns:a16="http://schemas.microsoft.com/office/drawing/2014/main" xmlns="" id="{863E68A1-381A-6B41-B664-A0E9E34D0304}"/>
              </a:ext>
            </a:extLst>
          </p:cNvPr>
          <p:cNvSpPr txBox="1">
            <a:spLocks/>
          </p:cNvSpPr>
          <p:nvPr/>
        </p:nvSpPr>
        <p:spPr>
          <a:xfrm>
            <a:off x="697523" y="1592837"/>
            <a:ext cx="8166596" cy="8690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rgbClr val="FF0000"/>
                </a:solidFill>
              </a:rPr>
              <a:t>Key idea</a:t>
            </a:r>
            <a:r>
              <a:rPr lang="en-US" dirty="0"/>
              <a:t>: </a:t>
            </a:r>
            <a:r>
              <a:rPr lang="en-US" sz="2700" dirty="0"/>
              <a:t>the use of Gated Recurrent Units while taking into account edge type and directions</a:t>
            </a:r>
          </a:p>
          <a:p>
            <a:pPr marL="0" indent="0">
              <a:buFont typeface="Arial" panose="020B0604020202020204" pitchFamily="34" charset="0"/>
              <a:buNone/>
            </a:pPr>
            <a:endParaRPr lang="en-US" dirty="0"/>
          </a:p>
        </p:txBody>
      </p:sp>
      <p:pic>
        <p:nvPicPr>
          <p:cNvPr id="8" name="Picture 7">
            <a:extLst>
              <a:ext uri="{FF2B5EF4-FFF2-40B4-BE49-F238E27FC236}">
                <a16:creationId xmlns:a16="http://schemas.microsoft.com/office/drawing/2014/main" xmlns="" id="{2AC57E16-518C-B740-9CA9-15C812EFB7CC}"/>
              </a:ext>
            </a:extLst>
          </p:cNvPr>
          <p:cNvPicPr>
            <a:picLocks noChangeAspect="1"/>
          </p:cNvPicPr>
          <p:nvPr/>
        </p:nvPicPr>
        <p:blipFill>
          <a:blip r:embed="rId2"/>
          <a:stretch>
            <a:fillRect/>
          </a:stretch>
        </p:blipFill>
        <p:spPr>
          <a:xfrm>
            <a:off x="3352801" y="3254608"/>
            <a:ext cx="3352800" cy="1574800"/>
          </a:xfrm>
          <a:prstGeom prst="rect">
            <a:avLst/>
          </a:prstGeom>
        </p:spPr>
      </p:pic>
      <p:pic>
        <p:nvPicPr>
          <p:cNvPr id="10" name="Picture 9">
            <a:extLst>
              <a:ext uri="{FF2B5EF4-FFF2-40B4-BE49-F238E27FC236}">
                <a16:creationId xmlns:a16="http://schemas.microsoft.com/office/drawing/2014/main" xmlns="" id="{B25F5B31-84F6-A74D-A17B-2645161E7E12}"/>
              </a:ext>
            </a:extLst>
          </p:cNvPr>
          <p:cNvPicPr>
            <a:picLocks noChangeAspect="1"/>
          </p:cNvPicPr>
          <p:nvPr/>
        </p:nvPicPr>
        <p:blipFill>
          <a:blip r:embed="rId3"/>
          <a:stretch>
            <a:fillRect/>
          </a:stretch>
        </p:blipFill>
        <p:spPr>
          <a:xfrm>
            <a:off x="7162800" y="2300662"/>
            <a:ext cx="4794738" cy="1269779"/>
          </a:xfrm>
          <a:prstGeom prst="rect">
            <a:avLst/>
          </a:prstGeom>
        </p:spPr>
      </p:pic>
      <p:sp>
        <p:nvSpPr>
          <p:cNvPr id="11" name="TextBox 10">
            <a:extLst>
              <a:ext uri="{FF2B5EF4-FFF2-40B4-BE49-F238E27FC236}">
                <a16:creationId xmlns:a16="http://schemas.microsoft.com/office/drawing/2014/main" xmlns="" id="{A306319E-5125-1B4B-9BEA-3ACCF7C74C16}"/>
              </a:ext>
            </a:extLst>
          </p:cNvPr>
          <p:cNvSpPr txBox="1"/>
          <p:nvPr/>
        </p:nvSpPr>
        <p:spPr>
          <a:xfrm>
            <a:off x="9064573" y="4199951"/>
            <a:ext cx="2353080" cy="954107"/>
          </a:xfrm>
          <a:prstGeom prst="rect">
            <a:avLst/>
          </a:prstGeom>
          <a:noFill/>
        </p:spPr>
        <p:txBody>
          <a:bodyPr wrap="none" rtlCol="0">
            <a:spAutoFit/>
          </a:bodyPr>
          <a:lstStyle/>
          <a:p>
            <a:r>
              <a:rPr lang="en-US" sz="2000" b="1" dirty="0">
                <a:solidFill>
                  <a:srgbClr val="00B0F0"/>
                </a:solidFill>
              </a:rPr>
              <a:t>GGNN in NLP Tasks: </a:t>
            </a:r>
          </a:p>
          <a:p>
            <a:pPr marL="285750" indent="-285750">
              <a:buFont typeface="Arial" panose="020B0604020202020204" pitchFamily="34" charset="0"/>
              <a:buChar char="•"/>
            </a:pPr>
            <a:r>
              <a:rPr lang="en-US" dirty="0"/>
              <a:t>Semantic parsing</a:t>
            </a:r>
          </a:p>
          <a:p>
            <a:pPr marL="285750" indent="-285750">
              <a:buFont typeface="Arial" panose="020B0604020202020204" pitchFamily="34" charset="0"/>
              <a:buChar char="•"/>
            </a:pPr>
            <a:r>
              <a:rPr lang="en-US" dirty="0"/>
              <a:t>Machine translation</a:t>
            </a:r>
          </a:p>
        </p:txBody>
      </p:sp>
      <p:sp>
        <p:nvSpPr>
          <p:cNvPr id="12" name="TextBox 11">
            <a:extLst>
              <a:ext uri="{FF2B5EF4-FFF2-40B4-BE49-F238E27FC236}">
                <a16:creationId xmlns:a16="http://schemas.microsoft.com/office/drawing/2014/main" xmlns="" id="{1ED389DA-13C1-C74E-8C8B-3A489F452EDC}"/>
              </a:ext>
            </a:extLst>
          </p:cNvPr>
          <p:cNvSpPr txBox="1"/>
          <p:nvPr/>
        </p:nvSpPr>
        <p:spPr>
          <a:xfrm>
            <a:off x="308560" y="2766228"/>
            <a:ext cx="1548295" cy="923330"/>
          </a:xfrm>
          <a:prstGeom prst="rect">
            <a:avLst/>
          </a:prstGeom>
          <a:noFill/>
        </p:spPr>
        <p:txBody>
          <a:bodyPr wrap="square" rtlCol="0">
            <a:spAutoFit/>
          </a:bodyPr>
          <a:lstStyle/>
          <a:p>
            <a:r>
              <a:rPr lang="en-US" dirty="0">
                <a:solidFill>
                  <a:srgbClr val="00B0F0"/>
                </a:solidFill>
              </a:rPr>
              <a:t>Zero-padding </a:t>
            </a:r>
            <a:r>
              <a:rPr lang="en-US" dirty="0"/>
              <a:t>input</a:t>
            </a:r>
            <a:r>
              <a:rPr lang="en-US" dirty="0">
                <a:solidFill>
                  <a:srgbClr val="00B0F0"/>
                </a:solidFill>
              </a:rPr>
              <a:t> </a:t>
            </a:r>
            <a:r>
              <a:rPr lang="en-US" dirty="0"/>
              <a:t>node embeddings</a:t>
            </a:r>
          </a:p>
        </p:txBody>
      </p:sp>
      <p:cxnSp>
        <p:nvCxnSpPr>
          <p:cNvPr id="14" name="Straight Arrow Connector 13">
            <a:extLst>
              <a:ext uri="{FF2B5EF4-FFF2-40B4-BE49-F238E27FC236}">
                <a16:creationId xmlns:a16="http://schemas.microsoft.com/office/drawing/2014/main" xmlns="" id="{D6FB8A8E-401C-614E-AD2D-AF7656E20369}"/>
              </a:ext>
            </a:extLst>
          </p:cNvPr>
          <p:cNvCxnSpPr>
            <a:cxnSpLocks/>
          </p:cNvCxnSpPr>
          <p:nvPr/>
        </p:nvCxnSpPr>
        <p:spPr>
          <a:xfrm>
            <a:off x="2004646" y="3188677"/>
            <a:ext cx="1195754" cy="24032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xmlns="" id="{9958ABAB-36C3-244C-85FF-5A68B91A6DCD}"/>
              </a:ext>
            </a:extLst>
          </p:cNvPr>
          <p:cNvSpPr txBox="1"/>
          <p:nvPr/>
        </p:nvSpPr>
        <p:spPr>
          <a:xfrm>
            <a:off x="339120" y="3753674"/>
            <a:ext cx="1548295" cy="1200329"/>
          </a:xfrm>
          <a:prstGeom prst="rect">
            <a:avLst/>
          </a:prstGeom>
          <a:noFill/>
        </p:spPr>
        <p:txBody>
          <a:bodyPr wrap="square" rtlCol="0">
            <a:spAutoFit/>
          </a:bodyPr>
          <a:lstStyle/>
          <a:p>
            <a:r>
              <a:rPr lang="en-US" dirty="0">
                <a:solidFill>
                  <a:srgbClr val="00B0F0"/>
                </a:solidFill>
              </a:rPr>
              <a:t>Incoming &amp; outcoming edges  </a:t>
            </a:r>
            <a:r>
              <a:rPr lang="en-US" dirty="0"/>
              <a:t>for node v</a:t>
            </a:r>
            <a:r>
              <a:rPr lang="en-US" baseline="-25000" dirty="0"/>
              <a:t>i</a:t>
            </a:r>
            <a:endParaRPr lang="en-US" dirty="0"/>
          </a:p>
        </p:txBody>
      </p:sp>
      <p:cxnSp>
        <p:nvCxnSpPr>
          <p:cNvPr id="20" name="Straight Arrow Connector 19">
            <a:extLst>
              <a:ext uri="{FF2B5EF4-FFF2-40B4-BE49-F238E27FC236}">
                <a16:creationId xmlns:a16="http://schemas.microsoft.com/office/drawing/2014/main" xmlns="" id="{EF0BC669-C060-6C46-B7A1-07156D1D38F0}"/>
              </a:ext>
            </a:extLst>
          </p:cNvPr>
          <p:cNvCxnSpPr>
            <a:cxnSpLocks/>
          </p:cNvCxnSpPr>
          <p:nvPr/>
        </p:nvCxnSpPr>
        <p:spPr>
          <a:xfrm flipV="1">
            <a:off x="2004646" y="4042008"/>
            <a:ext cx="1195754" cy="23398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xmlns="" id="{3C820219-2099-3F42-AE25-F0365D70B3D3}"/>
              </a:ext>
            </a:extLst>
          </p:cNvPr>
          <p:cNvCxnSpPr>
            <a:cxnSpLocks/>
          </p:cNvCxnSpPr>
          <p:nvPr/>
        </p:nvCxnSpPr>
        <p:spPr>
          <a:xfrm flipV="1">
            <a:off x="4560278" y="4829408"/>
            <a:ext cx="0" cy="66871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xmlns="" id="{D7A9C9C6-8DA2-4D40-81C5-784C84C8E4F2}"/>
              </a:ext>
            </a:extLst>
          </p:cNvPr>
          <p:cNvSpPr txBox="1"/>
          <p:nvPr/>
        </p:nvSpPr>
        <p:spPr>
          <a:xfrm>
            <a:off x="3200400" y="5622170"/>
            <a:ext cx="3283206" cy="369332"/>
          </a:xfrm>
          <a:prstGeom prst="rect">
            <a:avLst/>
          </a:prstGeom>
          <a:noFill/>
        </p:spPr>
        <p:txBody>
          <a:bodyPr wrap="none" rtlCol="0">
            <a:spAutoFit/>
          </a:bodyPr>
          <a:lstStyle/>
          <a:p>
            <a:r>
              <a:rPr lang="en-US" dirty="0"/>
              <a:t>GRU for fusing node embeddings</a:t>
            </a:r>
          </a:p>
        </p:txBody>
      </p:sp>
    </p:spTree>
    <p:extLst>
      <p:ext uri="{BB962C8B-B14F-4D97-AF65-F5344CB8AC3E}">
        <p14:creationId xmlns:p14="http://schemas.microsoft.com/office/powerpoint/2010/main" val="4690367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46162F-2C51-6243-942E-2C70E1DFE0D1}"/>
              </a:ext>
            </a:extLst>
          </p:cNvPr>
          <p:cNvSpPr>
            <a:spLocks noGrp="1"/>
          </p:cNvSpPr>
          <p:nvPr>
            <p:ph type="title"/>
          </p:nvPr>
        </p:nvSpPr>
        <p:spPr/>
        <p:txBody>
          <a:bodyPr/>
          <a:lstStyle/>
          <a:p>
            <a:r>
              <a:rPr lang="en-US" b="1" spc="-107" dirty="0">
                <a:solidFill>
                  <a:srgbClr val="C00000"/>
                </a:solidFill>
              </a:rPr>
              <a:t>DLG4NLP: </a:t>
            </a:r>
            <a:br>
              <a:rPr lang="en-US" b="1" spc="-107" dirty="0">
                <a:solidFill>
                  <a:srgbClr val="C00000"/>
                </a:solidFill>
              </a:rPr>
            </a:br>
            <a:r>
              <a:rPr lang="en-US" b="1" spc="-107" dirty="0">
                <a:solidFill>
                  <a:srgbClr val="C00000"/>
                </a:solidFill>
              </a:rPr>
              <a:t>A Roadmap</a:t>
            </a:r>
          </a:p>
        </p:txBody>
      </p:sp>
      <p:sp>
        <p:nvSpPr>
          <p:cNvPr id="4" name="Slide Number Placeholder 3">
            <a:extLst>
              <a:ext uri="{FF2B5EF4-FFF2-40B4-BE49-F238E27FC236}">
                <a16:creationId xmlns:a16="http://schemas.microsoft.com/office/drawing/2014/main" xmlns="" id="{7CB088E9-BD60-D844-9D08-62C30C421594}"/>
              </a:ext>
            </a:extLst>
          </p:cNvPr>
          <p:cNvSpPr>
            <a:spLocks noGrp="1"/>
          </p:cNvSpPr>
          <p:nvPr>
            <p:ph type="sldNum" sz="quarter" idx="12"/>
          </p:nvPr>
        </p:nvSpPr>
        <p:spPr/>
        <p:txBody>
          <a:bodyPr/>
          <a:lstStyle/>
          <a:p>
            <a:fld id="{4C15419E-54D6-8648-ABFB-BEF58E3E877E}" type="slidenum">
              <a:rPr lang="en-US" smtClean="0"/>
              <a:t>28</a:t>
            </a:fld>
            <a:endParaRPr lang="en-US"/>
          </a:p>
        </p:txBody>
      </p:sp>
      <p:graphicFrame>
        <p:nvGraphicFramePr>
          <p:cNvPr id="3" name="Diagram 2">
            <a:extLst>
              <a:ext uri="{FF2B5EF4-FFF2-40B4-BE49-F238E27FC236}">
                <a16:creationId xmlns:a16="http://schemas.microsoft.com/office/drawing/2014/main" xmlns="" id="{7C2EF148-306F-D54B-9FE4-8796708B1E0B}"/>
              </a:ext>
            </a:extLst>
          </p:cNvPr>
          <p:cNvGraphicFramePr/>
          <p:nvPr/>
        </p:nvGraphicFramePr>
        <p:xfrm>
          <a:off x="566616" y="1559169"/>
          <a:ext cx="4790831" cy="45791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Content Placeholder 8" descr="Diagram&#10;&#10;Description automatically generated">
            <a:extLst>
              <a:ext uri="{FF2B5EF4-FFF2-40B4-BE49-F238E27FC236}">
                <a16:creationId xmlns:a16="http://schemas.microsoft.com/office/drawing/2014/main" xmlns="" id="{9B91CEE7-FD5C-3A4C-B280-44928E407C67}"/>
              </a:ext>
            </a:extLst>
          </p:cNvPr>
          <p:cNvPicPr>
            <a:picLocks noGrp="1" noChangeAspect="1"/>
          </p:cNvPicPr>
          <p:nvPr>
            <p:ph idx="1"/>
          </p:nvPr>
        </p:nvPicPr>
        <p:blipFill>
          <a:blip r:embed="rId7"/>
          <a:stretch>
            <a:fillRect/>
          </a:stretch>
        </p:blipFill>
        <p:spPr>
          <a:xfrm>
            <a:off x="5382617" y="647418"/>
            <a:ext cx="6381920" cy="6074057"/>
          </a:xfrm>
        </p:spPr>
      </p:pic>
    </p:spTree>
    <p:extLst>
      <p:ext uri="{BB962C8B-B14F-4D97-AF65-F5344CB8AC3E}">
        <p14:creationId xmlns:p14="http://schemas.microsoft.com/office/powerpoint/2010/main" val="41233967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DEAEF938-7EC6-1441-87BE-2824800107C5}"/>
              </a:ext>
            </a:extLst>
          </p:cNvPr>
          <p:cNvSpPr/>
          <p:nvPr/>
        </p:nvSpPr>
        <p:spPr bwMode="hidden">
          <a:xfrm>
            <a:off x="2877363" y="2509361"/>
            <a:ext cx="6448177" cy="1338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4472C4"/>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
        <p:nvSpPr>
          <p:cNvPr id="3" name="矩形 2">
            <a:extLst>
              <a:ext uri="{FF2B5EF4-FFF2-40B4-BE49-F238E27FC236}">
                <a16:creationId xmlns:a16="http://schemas.microsoft.com/office/drawing/2014/main" xmlns="" id="{C7E53BB1-428E-674E-A58B-518CCE62E23E}"/>
              </a:ext>
            </a:extLst>
          </p:cNvPr>
          <p:cNvSpPr/>
          <p:nvPr/>
        </p:nvSpPr>
        <p:spPr bwMode="hidden">
          <a:xfrm>
            <a:off x="2877363" y="4218738"/>
            <a:ext cx="6448177" cy="1338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
        <p:nvSpPr>
          <p:cNvPr id="5" name="文本框 4">
            <a:extLst>
              <a:ext uri="{FF2B5EF4-FFF2-40B4-BE49-F238E27FC236}">
                <a16:creationId xmlns:a16="http://schemas.microsoft.com/office/drawing/2014/main" xmlns="" id="{4E10AC86-D3CA-8045-AE24-F50A6C66D40B}"/>
              </a:ext>
            </a:extLst>
          </p:cNvPr>
          <p:cNvSpPr txBox="1"/>
          <p:nvPr/>
        </p:nvSpPr>
        <p:spPr bwMode="hidden">
          <a:xfrm>
            <a:off x="2669561" y="2769245"/>
            <a:ext cx="6852878" cy="1323439"/>
          </a:xfrm>
          <a:prstGeom prst="rect">
            <a:avLst/>
          </a:prstGeom>
          <a:noFill/>
        </p:spPr>
        <p:txBody>
          <a:bodyPr wrap="square" rtlCol="0">
            <a:spAutoFit/>
          </a:bodyPr>
          <a:lstStyle/>
          <a:p>
            <a:pPr lvl="0" algn="ctr">
              <a:defRPr/>
            </a:pPr>
            <a:r>
              <a:rPr lang="en-US" sz="4000" b="1" dirty="0">
                <a:solidFill>
                  <a:srgbClr val="C00000"/>
                </a:solidFill>
              </a:rPr>
              <a:t>DLG4NLP</a:t>
            </a:r>
          </a:p>
          <a:p>
            <a:pPr lvl="0" algn="ctr">
              <a:defRPr/>
            </a:pPr>
            <a:r>
              <a:rPr lang="en-US" sz="4000" b="1" dirty="0">
                <a:solidFill>
                  <a:srgbClr val="C00000"/>
                </a:solidFill>
              </a:rPr>
              <a:t>Foundations</a:t>
            </a:r>
            <a:endParaRPr kumimoji="1" lang="zh-CN" altLang="en-US" sz="4000" b="1" i="0" u="none" strike="noStrike" kern="1200" cap="none" spc="0" normalizeH="0" baseline="0" noProof="0" dirty="0">
              <a:ln>
                <a:noFill/>
              </a:ln>
              <a:solidFill>
                <a:srgbClr val="C00000"/>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
        <p:nvSpPr>
          <p:cNvPr id="8" name="灯片编号占位符 7">
            <a:extLst>
              <a:ext uri="{FF2B5EF4-FFF2-40B4-BE49-F238E27FC236}">
                <a16:creationId xmlns:a16="http://schemas.microsoft.com/office/drawing/2014/main" xmlns="" id="{433737DF-17C8-48FF-B2B9-224284DB85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FE37F2-1F69-A747-B276-7CCC19A0C558}" type="slidenum">
              <a:rPr kumimoji="1" lang="zh-CN" altLang="en-US" sz="1200" b="0" i="0" u="none" strike="noStrike" kern="1200" cap="none" spc="0" normalizeH="0" baseline="0" noProof="0" smtClean="0">
                <a:ln>
                  <a:noFill/>
                </a:ln>
                <a:solidFill>
                  <a:prstClr val="black">
                    <a:tint val="75000"/>
                  </a:prstClr>
                </a:solidFill>
                <a:effectLst/>
                <a:uLnTx/>
                <a:uFillTx/>
                <a:latin typeface="Helvetica" panose="020B0604020202020204" pitchFamily="34" charset="0"/>
                <a:ea typeface="等线" panose="02010600030101010101" pitchFamily="2" charset="-122"/>
                <a:cs typeface="Helvetica"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1" lang="zh-CN" altLang="en-US" sz="1200" b="0" i="0" u="none" strike="noStrike" kern="1200" cap="none" spc="0" normalizeH="0" baseline="0" noProof="0" dirty="0">
              <a:ln>
                <a:noFill/>
              </a:ln>
              <a:solidFill>
                <a:prstClr val="black">
                  <a:tint val="75000"/>
                </a:prstClr>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Tree>
    <p:extLst>
      <p:ext uri="{BB962C8B-B14F-4D97-AF65-F5344CB8AC3E}">
        <p14:creationId xmlns:p14="http://schemas.microsoft.com/office/powerpoint/2010/main" val="37270192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DEAEF938-7EC6-1441-87BE-2824800107C5}"/>
              </a:ext>
            </a:extLst>
          </p:cNvPr>
          <p:cNvSpPr/>
          <p:nvPr/>
        </p:nvSpPr>
        <p:spPr bwMode="hidden">
          <a:xfrm>
            <a:off x="2877363" y="2509361"/>
            <a:ext cx="6448177" cy="1338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4472C4"/>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
        <p:nvSpPr>
          <p:cNvPr id="3" name="矩形 2">
            <a:extLst>
              <a:ext uri="{FF2B5EF4-FFF2-40B4-BE49-F238E27FC236}">
                <a16:creationId xmlns:a16="http://schemas.microsoft.com/office/drawing/2014/main" xmlns="" id="{C7E53BB1-428E-674E-A58B-518CCE62E23E}"/>
              </a:ext>
            </a:extLst>
          </p:cNvPr>
          <p:cNvSpPr/>
          <p:nvPr/>
        </p:nvSpPr>
        <p:spPr bwMode="hidden">
          <a:xfrm>
            <a:off x="2877363" y="4218738"/>
            <a:ext cx="6448177" cy="1338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
        <p:nvSpPr>
          <p:cNvPr id="5" name="文本框 4">
            <a:extLst>
              <a:ext uri="{FF2B5EF4-FFF2-40B4-BE49-F238E27FC236}">
                <a16:creationId xmlns:a16="http://schemas.microsoft.com/office/drawing/2014/main" xmlns="" id="{4E10AC86-D3CA-8045-AE24-F50A6C66D40B}"/>
              </a:ext>
            </a:extLst>
          </p:cNvPr>
          <p:cNvSpPr txBox="1"/>
          <p:nvPr/>
        </p:nvSpPr>
        <p:spPr bwMode="hidden">
          <a:xfrm>
            <a:off x="2669561" y="2769245"/>
            <a:ext cx="6852878" cy="1323439"/>
          </a:xfrm>
          <a:prstGeom prst="rect">
            <a:avLst/>
          </a:prstGeom>
          <a:noFill/>
        </p:spPr>
        <p:txBody>
          <a:bodyPr wrap="square" rtlCol="0">
            <a:spAutoFit/>
          </a:bodyPr>
          <a:lstStyle/>
          <a:p>
            <a:pPr lvl="0" algn="ctr">
              <a:defRPr/>
            </a:pPr>
            <a:r>
              <a:rPr lang="en-US" sz="4000" b="1" dirty="0">
                <a:solidFill>
                  <a:srgbClr val="C00000"/>
                </a:solidFill>
              </a:rPr>
              <a:t>DLG4NLP</a:t>
            </a:r>
          </a:p>
          <a:p>
            <a:pPr lvl="0" algn="ctr">
              <a:defRPr/>
            </a:pPr>
            <a:r>
              <a:rPr lang="en-US" sz="4000" b="1" dirty="0">
                <a:solidFill>
                  <a:srgbClr val="C00000"/>
                </a:solidFill>
              </a:rPr>
              <a:t>Introduction</a:t>
            </a:r>
            <a:endParaRPr kumimoji="1" lang="zh-CN" altLang="en-US" sz="4000" b="1" i="0" u="none" strike="noStrike" kern="1200" cap="none" spc="0" normalizeH="0" baseline="0" noProof="0" dirty="0">
              <a:ln>
                <a:noFill/>
              </a:ln>
              <a:solidFill>
                <a:srgbClr val="C00000"/>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
        <p:nvSpPr>
          <p:cNvPr id="8" name="灯片编号占位符 7">
            <a:extLst>
              <a:ext uri="{FF2B5EF4-FFF2-40B4-BE49-F238E27FC236}">
                <a16:creationId xmlns:a16="http://schemas.microsoft.com/office/drawing/2014/main" xmlns="" id="{433737DF-17C8-48FF-B2B9-224284DB85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FE37F2-1F69-A747-B276-7CCC19A0C558}" type="slidenum">
              <a:rPr kumimoji="1" lang="zh-CN" altLang="en-US" sz="1200" b="0" i="0" u="none" strike="noStrike" kern="1200" cap="none" spc="0" normalizeH="0" baseline="0" noProof="0" smtClean="0">
                <a:ln>
                  <a:noFill/>
                </a:ln>
                <a:solidFill>
                  <a:prstClr val="black">
                    <a:tint val="75000"/>
                  </a:prstClr>
                </a:solidFill>
                <a:effectLst/>
                <a:uLnTx/>
                <a:uFillTx/>
                <a:latin typeface="Helvetica" panose="020B0604020202020204" pitchFamily="34" charset="0"/>
                <a:ea typeface="等线" panose="02010600030101010101" pitchFamily="2" charset="-122"/>
                <a:cs typeface="Helvetica"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1" lang="zh-CN" altLang="en-US" sz="1200" b="0" i="0" u="none" strike="noStrike" kern="1200" cap="none" spc="0" normalizeH="0" baseline="0" noProof="0" dirty="0">
              <a:ln>
                <a:noFill/>
              </a:ln>
              <a:solidFill>
                <a:prstClr val="black">
                  <a:tint val="75000"/>
                </a:prstClr>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Tree>
    <p:extLst>
      <p:ext uri="{BB962C8B-B14F-4D97-AF65-F5344CB8AC3E}">
        <p14:creationId xmlns:p14="http://schemas.microsoft.com/office/powerpoint/2010/main" val="39223095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DEAEF938-7EC6-1441-87BE-2824800107C5}"/>
              </a:ext>
            </a:extLst>
          </p:cNvPr>
          <p:cNvSpPr/>
          <p:nvPr/>
        </p:nvSpPr>
        <p:spPr bwMode="hidden">
          <a:xfrm>
            <a:off x="2877363" y="2509361"/>
            <a:ext cx="6448177" cy="1338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4472C4"/>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
        <p:nvSpPr>
          <p:cNvPr id="3" name="矩形 2">
            <a:extLst>
              <a:ext uri="{FF2B5EF4-FFF2-40B4-BE49-F238E27FC236}">
                <a16:creationId xmlns:a16="http://schemas.microsoft.com/office/drawing/2014/main" xmlns="" id="{C7E53BB1-428E-674E-A58B-518CCE62E23E}"/>
              </a:ext>
            </a:extLst>
          </p:cNvPr>
          <p:cNvSpPr/>
          <p:nvPr/>
        </p:nvSpPr>
        <p:spPr bwMode="hidden">
          <a:xfrm>
            <a:off x="2877363" y="4218738"/>
            <a:ext cx="6448177" cy="1338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
        <p:nvSpPr>
          <p:cNvPr id="5" name="文本框 4">
            <a:extLst>
              <a:ext uri="{FF2B5EF4-FFF2-40B4-BE49-F238E27FC236}">
                <a16:creationId xmlns:a16="http://schemas.microsoft.com/office/drawing/2014/main" xmlns="" id="{4E10AC86-D3CA-8045-AE24-F50A6C66D40B}"/>
              </a:ext>
            </a:extLst>
          </p:cNvPr>
          <p:cNvSpPr txBox="1"/>
          <p:nvPr/>
        </p:nvSpPr>
        <p:spPr bwMode="hidden">
          <a:xfrm>
            <a:off x="2253328" y="3075057"/>
            <a:ext cx="7728872" cy="707886"/>
          </a:xfrm>
          <a:prstGeom prst="rect">
            <a:avLst/>
          </a:prstGeom>
          <a:noFill/>
        </p:spPr>
        <p:txBody>
          <a:bodyPr wrap="square" rtlCol="0">
            <a:spAutoFit/>
          </a:bodyPr>
          <a:lstStyle/>
          <a:p>
            <a:pPr lvl="0" algn="ctr">
              <a:defRPr/>
            </a:pPr>
            <a:r>
              <a:rPr lang="en-US" sz="4000" b="1" dirty="0">
                <a:solidFill>
                  <a:srgbClr val="C00000"/>
                </a:solidFill>
              </a:rPr>
              <a:t>Graph Construction for NLP</a:t>
            </a:r>
            <a:endParaRPr kumimoji="1" lang="zh-CN" altLang="en-US" sz="4000" b="1" i="0" u="none" strike="noStrike" kern="1200" cap="none" spc="0" normalizeH="0" baseline="0" noProof="0" dirty="0">
              <a:ln>
                <a:noFill/>
              </a:ln>
              <a:solidFill>
                <a:srgbClr val="C00000"/>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
        <p:nvSpPr>
          <p:cNvPr id="8" name="灯片编号占位符 7">
            <a:extLst>
              <a:ext uri="{FF2B5EF4-FFF2-40B4-BE49-F238E27FC236}">
                <a16:creationId xmlns:a16="http://schemas.microsoft.com/office/drawing/2014/main" xmlns="" id="{433737DF-17C8-48FF-B2B9-224284DB85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FE37F2-1F69-A747-B276-7CCC19A0C558}" type="slidenum">
              <a:rPr kumimoji="1" lang="zh-CN" altLang="en-US" sz="1200" b="0" i="0" u="none" strike="noStrike" kern="1200" cap="none" spc="0" normalizeH="0" baseline="0" noProof="0" smtClean="0">
                <a:ln>
                  <a:noFill/>
                </a:ln>
                <a:solidFill>
                  <a:prstClr val="black">
                    <a:tint val="75000"/>
                  </a:prstClr>
                </a:solidFill>
                <a:effectLst/>
                <a:uLnTx/>
                <a:uFillTx/>
                <a:latin typeface="Helvetica" panose="020B0604020202020204" pitchFamily="34" charset="0"/>
                <a:ea typeface="等线" panose="02010600030101010101" pitchFamily="2" charset="-122"/>
                <a:cs typeface="Helvetica"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1" lang="zh-CN" altLang="en-US" sz="1200" b="0" i="0" u="none" strike="noStrike" kern="1200" cap="none" spc="0" normalizeH="0" baseline="0" noProof="0" dirty="0">
              <a:ln>
                <a:noFill/>
              </a:ln>
              <a:solidFill>
                <a:prstClr val="black">
                  <a:tint val="75000"/>
                </a:prstClr>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Tree>
    <p:extLst>
      <p:ext uri="{BB962C8B-B14F-4D97-AF65-F5344CB8AC3E}">
        <p14:creationId xmlns:p14="http://schemas.microsoft.com/office/powerpoint/2010/main" val="34995606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CFFBEE-2579-DF42-B4D6-A3591FFE2B3F}"/>
              </a:ext>
            </a:extLst>
          </p:cNvPr>
          <p:cNvSpPr>
            <a:spLocks noGrp="1"/>
          </p:cNvSpPr>
          <p:nvPr>
            <p:ph type="title"/>
          </p:nvPr>
        </p:nvSpPr>
        <p:spPr/>
        <p:txBody>
          <a:bodyPr/>
          <a:lstStyle/>
          <a:p>
            <a:r>
              <a:rPr kumimoji="1" lang="en-US" altLang="zh-CN" b="1" spc="-253" dirty="0">
                <a:solidFill>
                  <a:srgbClr val="C00000"/>
                </a:solidFill>
              </a:rPr>
              <a:t>Why</a:t>
            </a:r>
            <a:r>
              <a:rPr kumimoji="1" lang="zh-CN" altLang="en-US" b="1" spc="-253" dirty="0">
                <a:solidFill>
                  <a:srgbClr val="C00000"/>
                </a:solidFill>
              </a:rPr>
              <a:t> </a:t>
            </a:r>
            <a:r>
              <a:rPr kumimoji="1" lang="en-US" altLang="zh-CN" b="1" spc="-253" dirty="0">
                <a:solidFill>
                  <a:srgbClr val="C00000"/>
                </a:solidFill>
              </a:rPr>
              <a:t>Graph</a:t>
            </a:r>
            <a:r>
              <a:rPr kumimoji="1" lang="zh-CN" altLang="en-US" b="1" spc="-253" dirty="0">
                <a:solidFill>
                  <a:srgbClr val="C00000"/>
                </a:solidFill>
              </a:rPr>
              <a:t> </a:t>
            </a:r>
            <a:r>
              <a:rPr kumimoji="1" lang="en-US" altLang="zh-CN" b="1" spc="-253" dirty="0">
                <a:solidFill>
                  <a:srgbClr val="C00000"/>
                </a:solidFill>
              </a:rPr>
              <a:t>Construction</a:t>
            </a:r>
            <a:r>
              <a:rPr kumimoji="1" lang="zh-CN" altLang="en-US" b="1" spc="-253" dirty="0">
                <a:solidFill>
                  <a:srgbClr val="C00000"/>
                </a:solidFill>
              </a:rPr>
              <a:t> </a:t>
            </a:r>
            <a:r>
              <a:rPr kumimoji="1" lang="en-US" altLang="zh-CN" b="1" spc="-253" dirty="0">
                <a:solidFill>
                  <a:srgbClr val="C00000"/>
                </a:solidFill>
              </a:rPr>
              <a:t>for</a:t>
            </a:r>
            <a:r>
              <a:rPr kumimoji="1" lang="zh-CN" altLang="en-US" b="1" spc="-253" dirty="0">
                <a:solidFill>
                  <a:srgbClr val="C00000"/>
                </a:solidFill>
              </a:rPr>
              <a:t> </a:t>
            </a:r>
            <a:r>
              <a:rPr kumimoji="1" lang="en-US" altLang="zh-CN" b="1" spc="-253" dirty="0">
                <a:solidFill>
                  <a:srgbClr val="C00000"/>
                </a:solidFill>
              </a:rPr>
              <a:t>NLP?</a:t>
            </a:r>
            <a:endParaRPr kumimoji="1" lang="zh-CN" altLang="en-US" dirty="0"/>
          </a:p>
        </p:txBody>
      </p:sp>
      <p:sp>
        <p:nvSpPr>
          <p:cNvPr id="3" name="内容占位符 2">
            <a:extLst>
              <a:ext uri="{FF2B5EF4-FFF2-40B4-BE49-F238E27FC236}">
                <a16:creationId xmlns:a16="http://schemas.microsoft.com/office/drawing/2014/main" xmlns="" id="{498E520A-95EA-0B41-BDBE-845F09332312}"/>
              </a:ext>
            </a:extLst>
          </p:cNvPr>
          <p:cNvSpPr>
            <a:spLocks noGrp="1"/>
          </p:cNvSpPr>
          <p:nvPr>
            <p:ph idx="1"/>
          </p:nvPr>
        </p:nvSpPr>
        <p:spPr>
          <a:xfrm>
            <a:off x="484905" y="1323309"/>
            <a:ext cx="11267209" cy="4668594"/>
          </a:xfrm>
        </p:spPr>
        <p:txBody>
          <a:bodyPr/>
          <a:lstStyle/>
          <a:p>
            <a:r>
              <a:rPr lang="en-US" altLang="zh-CN" dirty="0"/>
              <a:t>Representation power:</a:t>
            </a:r>
            <a:r>
              <a:rPr lang="zh-CN" altLang="en-US" dirty="0"/>
              <a:t> </a:t>
            </a:r>
            <a:r>
              <a:rPr lang="en-US" altLang="zh-CN" dirty="0">
                <a:solidFill>
                  <a:srgbClr val="F80002"/>
                </a:solidFill>
              </a:rPr>
              <a:t>graph</a:t>
            </a:r>
            <a:r>
              <a:rPr lang="zh-CN" altLang="en-US" dirty="0"/>
              <a:t> </a:t>
            </a:r>
            <a:r>
              <a:rPr lang="en-US" altLang="zh-CN" dirty="0"/>
              <a:t>&gt;</a:t>
            </a:r>
            <a:r>
              <a:rPr lang="zh-CN" altLang="en-US" dirty="0"/>
              <a:t> </a:t>
            </a:r>
            <a:r>
              <a:rPr lang="en-US" altLang="zh-CN" dirty="0"/>
              <a:t>sequence</a:t>
            </a:r>
            <a:r>
              <a:rPr lang="zh-CN" altLang="en-US" dirty="0"/>
              <a:t> </a:t>
            </a:r>
            <a:r>
              <a:rPr lang="en-US" altLang="zh-CN" dirty="0"/>
              <a:t>&gt;</a:t>
            </a:r>
            <a:r>
              <a:rPr lang="zh-CN" altLang="en-US" dirty="0"/>
              <a:t> </a:t>
            </a:r>
            <a:r>
              <a:rPr lang="en-US" altLang="zh-CN" dirty="0"/>
              <a:t>bag</a:t>
            </a:r>
          </a:p>
          <a:p>
            <a:r>
              <a:rPr lang="en-US" altLang="zh-CN" dirty="0"/>
              <a:t>Different</a:t>
            </a:r>
            <a:r>
              <a:rPr lang="zh-CN" altLang="en-US" dirty="0"/>
              <a:t> </a:t>
            </a:r>
            <a:r>
              <a:rPr lang="en-US" altLang="zh-CN" dirty="0"/>
              <a:t>NLP</a:t>
            </a:r>
            <a:r>
              <a:rPr lang="zh-CN" altLang="en-US" dirty="0"/>
              <a:t> </a:t>
            </a:r>
            <a:r>
              <a:rPr lang="en-US" altLang="zh-CN" dirty="0"/>
              <a:t>tasks</a:t>
            </a:r>
            <a:r>
              <a:rPr lang="zh-CN" altLang="en-US" dirty="0"/>
              <a:t> </a:t>
            </a:r>
            <a:r>
              <a:rPr lang="en-US" altLang="zh-CN" dirty="0"/>
              <a:t>require</a:t>
            </a:r>
            <a:r>
              <a:rPr lang="zh-CN" altLang="en-US" dirty="0"/>
              <a:t> </a:t>
            </a:r>
            <a:r>
              <a:rPr lang="en-US" altLang="zh-CN" dirty="0">
                <a:solidFill>
                  <a:srgbClr val="F80002"/>
                </a:solidFill>
              </a:rPr>
              <a:t>different</a:t>
            </a:r>
            <a:r>
              <a:rPr lang="zh-CN" altLang="en-US" dirty="0">
                <a:solidFill>
                  <a:srgbClr val="F80002"/>
                </a:solidFill>
              </a:rPr>
              <a:t> </a:t>
            </a:r>
            <a:r>
              <a:rPr lang="en-US" altLang="zh-CN" dirty="0">
                <a:solidFill>
                  <a:srgbClr val="F80002"/>
                </a:solidFill>
              </a:rPr>
              <a:t>aspects</a:t>
            </a:r>
            <a:r>
              <a:rPr lang="zh-CN" altLang="en-US" dirty="0">
                <a:solidFill>
                  <a:srgbClr val="F80002"/>
                </a:solidFill>
              </a:rPr>
              <a:t> </a:t>
            </a:r>
            <a:r>
              <a:rPr lang="en-US" altLang="zh-CN" dirty="0"/>
              <a:t>of</a:t>
            </a:r>
            <a:r>
              <a:rPr lang="zh-CN" altLang="en-US" dirty="0"/>
              <a:t> </a:t>
            </a:r>
            <a:r>
              <a:rPr lang="en-US" altLang="zh-CN" dirty="0"/>
              <a:t>text ,</a:t>
            </a:r>
            <a:r>
              <a:rPr lang="zh-CN" altLang="en-US" dirty="0"/>
              <a:t> </a:t>
            </a:r>
            <a:r>
              <a:rPr lang="en-US" altLang="zh-CN" dirty="0"/>
              <a:t>e.g.,</a:t>
            </a:r>
            <a:r>
              <a:rPr lang="zh-CN" altLang="en-US" dirty="0"/>
              <a:t> </a:t>
            </a:r>
            <a:r>
              <a:rPr lang="en-US" altLang="zh-CN" dirty="0"/>
              <a:t>syntax,</a:t>
            </a:r>
            <a:r>
              <a:rPr lang="zh-CN" altLang="en-US" dirty="0"/>
              <a:t> </a:t>
            </a:r>
            <a:r>
              <a:rPr lang="en-US" altLang="zh-CN" dirty="0"/>
              <a:t>semantics.</a:t>
            </a:r>
          </a:p>
          <a:p>
            <a:r>
              <a:rPr lang="en-US" altLang="zh-CN" dirty="0"/>
              <a:t>Different</a:t>
            </a:r>
            <a:r>
              <a:rPr lang="zh-CN" altLang="en-US" dirty="0"/>
              <a:t> </a:t>
            </a:r>
            <a:r>
              <a:rPr lang="en-US" altLang="zh-CN" dirty="0"/>
              <a:t>graphs</a:t>
            </a:r>
            <a:r>
              <a:rPr lang="zh-CN" altLang="en-US" dirty="0"/>
              <a:t> </a:t>
            </a:r>
            <a:r>
              <a:rPr lang="en-US" altLang="zh-CN" dirty="0"/>
              <a:t>capture</a:t>
            </a:r>
            <a:r>
              <a:rPr lang="zh-CN" altLang="en-US" dirty="0"/>
              <a:t> </a:t>
            </a:r>
            <a:r>
              <a:rPr lang="en-US" altLang="zh-CN" dirty="0"/>
              <a:t>different</a:t>
            </a:r>
            <a:r>
              <a:rPr lang="zh-CN" altLang="en-US" dirty="0"/>
              <a:t> </a:t>
            </a:r>
            <a:r>
              <a:rPr lang="en-US" altLang="zh-CN" dirty="0"/>
              <a:t>aspects</a:t>
            </a:r>
            <a:r>
              <a:rPr lang="zh-CN" altLang="en-US" dirty="0"/>
              <a:t> </a:t>
            </a:r>
            <a:r>
              <a:rPr lang="en-US" altLang="zh-CN" dirty="0"/>
              <a:t>of</a:t>
            </a:r>
            <a:r>
              <a:rPr lang="zh-CN" altLang="en-US" dirty="0"/>
              <a:t> </a:t>
            </a:r>
            <a:r>
              <a:rPr lang="en-US" altLang="zh-CN" dirty="0"/>
              <a:t>the</a:t>
            </a:r>
            <a:r>
              <a:rPr lang="zh-CN" altLang="en-US" dirty="0"/>
              <a:t> </a:t>
            </a:r>
            <a:r>
              <a:rPr lang="en-US" altLang="zh-CN" dirty="0"/>
              <a:t>text</a:t>
            </a:r>
          </a:p>
          <a:p>
            <a:r>
              <a:rPr lang="en-US" altLang="zh-CN" dirty="0"/>
              <a:t>Two</a:t>
            </a:r>
            <a:r>
              <a:rPr lang="zh-CN" altLang="en-US" dirty="0"/>
              <a:t> </a:t>
            </a:r>
            <a:r>
              <a:rPr lang="en-US" altLang="zh-CN" dirty="0"/>
              <a:t>categories:</a:t>
            </a:r>
            <a:r>
              <a:rPr lang="zh-CN" altLang="en-US" dirty="0"/>
              <a:t> </a:t>
            </a:r>
            <a:r>
              <a:rPr lang="en-US" altLang="zh-CN" dirty="0"/>
              <a:t>static</a:t>
            </a:r>
            <a:r>
              <a:rPr lang="zh-CN" altLang="en-US" dirty="0"/>
              <a:t> </a:t>
            </a:r>
            <a:r>
              <a:rPr lang="en-US" altLang="zh-CN" dirty="0"/>
              <a:t>vs</a:t>
            </a:r>
            <a:r>
              <a:rPr lang="zh-CN" altLang="en-US" dirty="0"/>
              <a:t> </a:t>
            </a:r>
            <a:r>
              <a:rPr lang="en-US" altLang="zh-CN" dirty="0"/>
              <a:t>dynamic</a:t>
            </a:r>
            <a:r>
              <a:rPr lang="zh-CN" altLang="en-US" dirty="0"/>
              <a:t> </a:t>
            </a:r>
            <a:r>
              <a:rPr lang="en-US" altLang="zh-CN" dirty="0"/>
              <a:t>graph</a:t>
            </a:r>
            <a:r>
              <a:rPr lang="zh-CN" altLang="en-US" dirty="0"/>
              <a:t> </a:t>
            </a:r>
            <a:r>
              <a:rPr lang="en-US" altLang="zh-CN" dirty="0"/>
              <a:t>construction</a:t>
            </a:r>
          </a:p>
          <a:p>
            <a:r>
              <a:rPr lang="en-US" altLang="zh-CN" dirty="0"/>
              <a:t>Goal:</a:t>
            </a:r>
            <a:r>
              <a:rPr lang="zh-CN" altLang="en-US" dirty="0"/>
              <a:t> </a:t>
            </a:r>
            <a:r>
              <a:rPr lang="en-US" altLang="zh-CN" dirty="0"/>
              <a:t>good</a:t>
            </a:r>
            <a:r>
              <a:rPr lang="zh-CN" altLang="en-US" dirty="0"/>
              <a:t> </a:t>
            </a:r>
            <a:r>
              <a:rPr lang="en-US" altLang="zh-CN" dirty="0"/>
              <a:t>downstream</a:t>
            </a:r>
            <a:r>
              <a:rPr lang="zh-CN" altLang="en-US" dirty="0"/>
              <a:t> </a:t>
            </a:r>
            <a:r>
              <a:rPr lang="en-US" altLang="zh-CN" dirty="0"/>
              <a:t>task</a:t>
            </a:r>
            <a:r>
              <a:rPr lang="zh-CN" altLang="en-US" dirty="0"/>
              <a:t> </a:t>
            </a:r>
            <a:r>
              <a:rPr lang="en-US" altLang="zh-CN" dirty="0"/>
              <a:t>performance</a:t>
            </a:r>
          </a:p>
        </p:txBody>
      </p:sp>
      <p:sp>
        <p:nvSpPr>
          <p:cNvPr id="4" name="灯片编号占位符 3">
            <a:extLst>
              <a:ext uri="{FF2B5EF4-FFF2-40B4-BE49-F238E27FC236}">
                <a16:creationId xmlns:a16="http://schemas.microsoft.com/office/drawing/2014/main" xmlns="" id="{7DA292A9-F3FF-0D4C-A45C-4BBE99770D4B}"/>
              </a:ext>
            </a:extLst>
          </p:cNvPr>
          <p:cNvSpPr>
            <a:spLocks noGrp="1"/>
          </p:cNvSpPr>
          <p:nvPr>
            <p:ph type="sldNum" sz="quarter" idx="12"/>
          </p:nvPr>
        </p:nvSpPr>
        <p:spPr/>
        <p:txBody>
          <a:bodyPr/>
          <a:lstStyle/>
          <a:p>
            <a:fld id="{4C15419E-54D6-8648-ABFB-BEF58E3E877E}" type="slidenum">
              <a:rPr lang="en-US" smtClean="0"/>
              <a:t>31</a:t>
            </a:fld>
            <a:endParaRPr lang="en-US"/>
          </a:p>
        </p:txBody>
      </p:sp>
      <p:sp>
        <p:nvSpPr>
          <p:cNvPr id="12" name="TextBox 11">
            <a:extLst>
              <a:ext uri="{FF2B5EF4-FFF2-40B4-BE49-F238E27FC236}">
                <a16:creationId xmlns:a16="http://schemas.microsoft.com/office/drawing/2014/main" xmlns="" id="{87BFCE17-AD14-9C41-894E-834D6FE5C785}"/>
              </a:ext>
            </a:extLst>
          </p:cNvPr>
          <p:cNvSpPr txBox="1"/>
          <p:nvPr/>
        </p:nvSpPr>
        <p:spPr>
          <a:xfrm>
            <a:off x="7442334" y="4763493"/>
            <a:ext cx="885977" cy="303012"/>
          </a:xfrm>
          <a:prstGeom prst="rect">
            <a:avLst/>
          </a:prstGeom>
          <a:noFill/>
        </p:spPr>
        <p:txBody>
          <a:bodyPr wrap="none" rtlCol="0">
            <a:spAutoFit/>
          </a:bodyPr>
          <a:lstStyle/>
          <a:p>
            <a:r>
              <a:rPr lang="en-US" sz="1400" dirty="0">
                <a:solidFill>
                  <a:schemeClr val="bg1"/>
                </a:solidFill>
              </a:rPr>
              <a:t>GNs</a:t>
            </a:r>
            <a:endParaRPr lang="en-US" dirty="0">
              <a:solidFill>
                <a:schemeClr val="bg1"/>
              </a:solidFill>
            </a:endParaRPr>
          </a:p>
        </p:txBody>
      </p:sp>
      <p:pic>
        <p:nvPicPr>
          <p:cNvPr id="13" name="Content Placeholder 5">
            <a:extLst>
              <a:ext uri="{FF2B5EF4-FFF2-40B4-BE49-F238E27FC236}">
                <a16:creationId xmlns:a16="http://schemas.microsoft.com/office/drawing/2014/main" xmlns="" id="{8C03BF5F-A178-1347-8198-F94C66F3360E}"/>
              </a:ext>
            </a:extLst>
          </p:cNvPr>
          <p:cNvPicPr>
            <a:picLocks noChangeAspect="1"/>
          </p:cNvPicPr>
          <p:nvPr/>
        </p:nvPicPr>
        <p:blipFill>
          <a:blip r:embed="rId3"/>
          <a:stretch>
            <a:fillRect/>
          </a:stretch>
        </p:blipFill>
        <p:spPr>
          <a:xfrm>
            <a:off x="6361540" y="3894453"/>
            <a:ext cx="4055078" cy="1207200"/>
          </a:xfrm>
          <a:prstGeom prst="rect">
            <a:avLst/>
          </a:prstGeom>
        </p:spPr>
      </p:pic>
      <p:pic>
        <p:nvPicPr>
          <p:cNvPr id="14" name="Content Placeholder 6">
            <a:extLst>
              <a:ext uri="{FF2B5EF4-FFF2-40B4-BE49-F238E27FC236}">
                <a16:creationId xmlns:a16="http://schemas.microsoft.com/office/drawing/2014/main" xmlns="" id="{BEEF46AF-10A9-F94F-92F4-DAAD7BEB110A}"/>
              </a:ext>
            </a:extLst>
          </p:cNvPr>
          <p:cNvPicPr>
            <a:picLocks noChangeAspect="1"/>
          </p:cNvPicPr>
          <p:nvPr/>
        </p:nvPicPr>
        <p:blipFill>
          <a:blip r:embed="rId4"/>
          <a:stretch>
            <a:fillRect/>
          </a:stretch>
        </p:blipFill>
        <p:spPr>
          <a:xfrm>
            <a:off x="6361540" y="5133875"/>
            <a:ext cx="3637269" cy="1229693"/>
          </a:xfrm>
          <a:prstGeom prst="rect">
            <a:avLst/>
          </a:prstGeom>
        </p:spPr>
      </p:pic>
      <p:sp>
        <p:nvSpPr>
          <p:cNvPr id="15" name="TextBox 14">
            <a:extLst>
              <a:ext uri="{FF2B5EF4-FFF2-40B4-BE49-F238E27FC236}">
                <a16:creationId xmlns:a16="http://schemas.microsoft.com/office/drawing/2014/main" xmlns="" id="{90D07926-7F1A-4248-A9EA-BE12880857D6}"/>
              </a:ext>
            </a:extLst>
          </p:cNvPr>
          <p:cNvSpPr txBox="1"/>
          <p:nvPr/>
        </p:nvSpPr>
        <p:spPr>
          <a:xfrm>
            <a:off x="6622783" y="6482868"/>
            <a:ext cx="3114781" cy="422433"/>
          </a:xfrm>
          <a:prstGeom prst="rect">
            <a:avLst/>
          </a:prstGeom>
          <a:noFill/>
        </p:spPr>
        <p:txBody>
          <a:bodyPr wrap="none" rtlCol="0">
            <a:spAutoFit/>
          </a:bodyPr>
          <a:lstStyle/>
          <a:p>
            <a:r>
              <a:rPr lang="en-US" altLang="zh-CN" dirty="0"/>
              <a:t>many</a:t>
            </a:r>
            <a:r>
              <a:rPr lang="zh-CN" altLang="en-US" dirty="0"/>
              <a:t> </a:t>
            </a:r>
            <a:r>
              <a:rPr lang="en-US" altLang="zh-CN" dirty="0"/>
              <a:t>more</a:t>
            </a:r>
            <a:r>
              <a:rPr lang="zh-CN" altLang="en-US" dirty="0"/>
              <a:t> </a:t>
            </a:r>
            <a:r>
              <a:rPr lang="en-US" altLang="zh-CN" dirty="0"/>
              <a:t>graph</a:t>
            </a:r>
            <a:r>
              <a:rPr lang="zh-CN" altLang="en-US" dirty="0"/>
              <a:t> </a:t>
            </a:r>
            <a:r>
              <a:rPr lang="en-US" altLang="zh-CN" dirty="0"/>
              <a:t>options…</a:t>
            </a:r>
            <a:endParaRPr lang="en-US" dirty="0"/>
          </a:p>
        </p:txBody>
      </p:sp>
      <p:sp>
        <p:nvSpPr>
          <p:cNvPr id="17" name="Folded Corner 16">
            <a:extLst>
              <a:ext uri="{FF2B5EF4-FFF2-40B4-BE49-F238E27FC236}">
                <a16:creationId xmlns:a16="http://schemas.microsoft.com/office/drawing/2014/main" xmlns="" id="{6FDCC192-B5F1-3A49-90CA-195C44858BC3}"/>
              </a:ext>
            </a:extLst>
          </p:cNvPr>
          <p:cNvSpPr/>
          <p:nvPr/>
        </p:nvSpPr>
        <p:spPr>
          <a:xfrm>
            <a:off x="1333451" y="4533008"/>
            <a:ext cx="1549073" cy="1930935"/>
          </a:xfrm>
          <a:prstGeom prst="foldedCorner">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Text</a:t>
            </a:r>
            <a:endParaRPr lang="en-US" dirty="0">
              <a:solidFill>
                <a:schemeClr val="tx1"/>
              </a:solidFill>
            </a:endParaRPr>
          </a:p>
        </p:txBody>
      </p:sp>
      <p:grpSp>
        <p:nvGrpSpPr>
          <p:cNvPr id="20" name="Group 19">
            <a:extLst>
              <a:ext uri="{FF2B5EF4-FFF2-40B4-BE49-F238E27FC236}">
                <a16:creationId xmlns:a16="http://schemas.microsoft.com/office/drawing/2014/main" xmlns="" id="{7F7B0C66-4796-0447-ADBC-E4BA3F30C095}"/>
              </a:ext>
            </a:extLst>
          </p:cNvPr>
          <p:cNvGrpSpPr/>
          <p:nvPr/>
        </p:nvGrpSpPr>
        <p:grpSpPr>
          <a:xfrm>
            <a:off x="3650781" y="5293837"/>
            <a:ext cx="2059794" cy="688245"/>
            <a:chOff x="2988001" y="4935357"/>
            <a:chExt cx="1826526" cy="601731"/>
          </a:xfrm>
        </p:grpSpPr>
        <p:sp>
          <p:nvSpPr>
            <p:cNvPr id="18" name="Right Arrow 17">
              <a:extLst>
                <a:ext uri="{FF2B5EF4-FFF2-40B4-BE49-F238E27FC236}">
                  <a16:creationId xmlns:a16="http://schemas.microsoft.com/office/drawing/2014/main" xmlns="" id="{0A7DA894-02C5-364D-A1AC-F6B6428E4393}"/>
                </a:ext>
              </a:extLst>
            </p:cNvPr>
            <p:cNvSpPr/>
            <p:nvPr/>
          </p:nvSpPr>
          <p:spPr>
            <a:xfrm>
              <a:off x="2988001" y="4935357"/>
              <a:ext cx="1735796" cy="264923"/>
            </a:xfrm>
            <a:prstGeom prst="rightArrow">
              <a:avLst/>
            </a:prstGeom>
            <a:solidFill>
              <a:srgbClr val="1D93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xmlns="" id="{B77C4274-3BA3-5648-908F-9F86A79D7E12}"/>
                </a:ext>
              </a:extLst>
            </p:cNvPr>
            <p:cNvSpPr txBox="1"/>
            <p:nvPr/>
          </p:nvSpPr>
          <p:spPr>
            <a:xfrm>
              <a:off x="3078731" y="5167756"/>
              <a:ext cx="1735796" cy="369332"/>
            </a:xfrm>
            <a:prstGeom prst="rect">
              <a:avLst/>
            </a:prstGeom>
            <a:noFill/>
          </p:spPr>
          <p:txBody>
            <a:bodyPr wrap="none" rtlCol="0">
              <a:spAutoFit/>
            </a:bodyPr>
            <a:lstStyle/>
            <a:p>
              <a:r>
                <a:rPr lang="en-US" altLang="zh-CN" dirty="0"/>
                <a:t>convert</a:t>
              </a:r>
              <a:r>
                <a:rPr lang="zh-CN" altLang="en-US" dirty="0"/>
                <a:t> </a:t>
              </a:r>
              <a:r>
                <a:rPr lang="en-US" altLang="zh-CN" dirty="0"/>
                <a:t>to</a:t>
              </a:r>
              <a:r>
                <a:rPr lang="zh-CN" altLang="en-US" dirty="0"/>
                <a:t> </a:t>
              </a:r>
              <a:r>
                <a:rPr lang="en-US" altLang="zh-CN" dirty="0"/>
                <a:t>graph</a:t>
              </a:r>
              <a:endParaRPr lang="en-US" dirty="0"/>
            </a:p>
          </p:txBody>
        </p:sp>
      </p:grpSp>
      <p:pic>
        <p:nvPicPr>
          <p:cNvPr id="22" name="Picture 21" descr="Icon&#10;&#10;Description automatically generated">
            <a:extLst>
              <a:ext uri="{FF2B5EF4-FFF2-40B4-BE49-F238E27FC236}">
                <a16:creationId xmlns:a16="http://schemas.microsoft.com/office/drawing/2014/main" xmlns="" id="{C2E20D88-BBA3-DB42-A62E-02C958D3FD7C}"/>
              </a:ext>
            </a:extLst>
          </p:cNvPr>
          <p:cNvPicPr>
            <a:picLocks noChangeAspect="1"/>
          </p:cNvPicPr>
          <p:nvPr/>
        </p:nvPicPr>
        <p:blipFill>
          <a:blip r:embed="rId5"/>
          <a:stretch>
            <a:fillRect/>
          </a:stretch>
        </p:blipFill>
        <p:spPr>
          <a:xfrm>
            <a:off x="4363817" y="4453390"/>
            <a:ext cx="531403" cy="838403"/>
          </a:xfrm>
          <a:prstGeom prst="rect">
            <a:avLst/>
          </a:prstGeom>
        </p:spPr>
      </p:pic>
    </p:spTree>
    <p:extLst>
      <p:ext uri="{BB962C8B-B14F-4D97-AF65-F5344CB8AC3E}">
        <p14:creationId xmlns:p14="http://schemas.microsoft.com/office/powerpoint/2010/main" val="14366186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CFFBEE-2579-DF42-B4D6-A3591FFE2B3F}"/>
              </a:ext>
            </a:extLst>
          </p:cNvPr>
          <p:cNvSpPr>
            <a:spLocks noGrp="1"/>
          </p:cNvSpPr>
          <p:nvPr>
            <p:ph type="title"/>
          </p:nvPr>
        </p:nvSpPr>
        <p:spPr/>
        <p:txBody>
          <a:bodyPr/>
          <a:lstStyle/>
          <a:p>
            <a:r>
              <a:rPr lang="en-US" altLang="zh-CN" b="1" spc="-253" dirty="0">
                <a:solidFill>
                  <a:srgbClr val="C00000"/>
                </a:solidFill>
              </a:rPr>
              <a:t>Static</a:t>
            </a:r>
            <a:r>
              <a:rPr lang="zh-CN" altLang="en-US" b="1" spc="-253" dirty="0">
                <a:solidFill>
                  <a:srgbClr val="C00000"/>
                </a:solidFill>
              </a:rPr>
              <a:t> </a:t>
            </a:r>
            <a:r>
              <a:rPr lang="en-US" altLang="zh-CN" b="1" spc="-253" dirty="0">
                <a:solidFill>
                  <a:srgbClr val="C00000"/>
                </a:solidFill>
              </a:rPr>
              <a:t>Graph</a:t>
            </a:r>
            <a:r>
              <a:rPr lang="zh-CN" altLang="en-US" b="1" spc="-253" dirty="0">
                <a:solidFill>
                  <a:srgbClr val="C00000"/>
                </a:solidFill>
              </a:rPr>
              <a:t> </a:t>
            </a:r>
            <a:r>
              <a:rPr lang="en-US" altLang="zh-CN" b="1" spc="-253" dirty="0">
                <a:solidFill>
                  <a:srgbClr val="C00000"/>
                </a:solidFill>
              </a:rPr>
              <a:t>Construction</a:t>
            </a:r>
            <a:endParaRPr kumimoji="1" lang="zh-CN" altLang="en-US" dirty="0"/>
          </a:p>
        </p:txBody>
      </p:sp>
      <p:sp>
        <p:nvSpPr>
          <p:cNvPr id="3" name="内容占位符 2">
            <a:extLst>
              <a:ext uri="{FF2B5EF4-FFF2-40B4-BE49-F238E27FC236}">
                <a16:creationId xmlns:a16="http://schemas.microsoft.com/office/drawing/2014/main" xmlns="" id="{498E520A-95EA-0B41-BDBE-845F09332312}"/>
              </a:ext>
            </a:extLst>
          </p:cNvPr>
          <p:cNvSpPr>
            <a:spLocks noGrp="1"/>
          </p:cNvSpPr>
          <p:nvPr>
            <p:ph idx="1"/>
          </p:nvPr>
        </p:nvSpPr>
        <p:spPr>
          <a:xfrm>
            <a:off x="838200" y="1559625"/>
            <a:ext cx="10515600" cy="4351338"/>
          </a:xfrm>
        </p:spPr>
        <p:txBody>
          <a:bodyPr/>
          <a:lstStyle/>
          <a:p>
            <a:r>
              <a:rPr lang="en-US" altLang="zh-CN" dirty="0"/>
              <a:t>Problem</a:t>
            </a:r>
            <a:r>
              <a:rPr lang="zh-CN" altLang="en-US" dirty="0"/>
              <a:t> </a:t>
            </a:r>
            <a:r>
              <a:rPr lang="en-US" altLang="zh-CN" dirty="0"/>
              <a:t>setting:</a:t>
            </a:r>
            <a:endParaRPr lang="en" altLang="zh-CN" dirty="0"/>
          </a:p>
          <a:p>
            <a:pPr lvl="1"/>
            <a:r>
              <a:rPr lang="en-US" altLang="zh-CN" dirty="0">
                <a:solidFill>
                  <a:srgbClr val="00B0F0"/>
                </a:solidFill>
              </a:rPr>
              <a:t>Input:</a:t>
            </a:r>
            <a:r>
              <a:rPr lang="zh-CN" altLang="en-US" dirty="0">
                <a:solidFill>
                  <a:srgbClr val="00B0F0"/>
                </a:solidFill>
              </a:rPr>
              <a:t> </a:t>
            </a:r>
            <a:r>
              <a:rPr lang="en-US" altLang="zh-CN" dirty="0"/>
              <a:t>raw</a:t>
            </a:r>
            <a:r>
              <a:rPr lang="zh-CN" altLang="en-US" dirty="0"/>
              <a:t> </a:t>
            </a:r>
            <a:r>
              <a:rPr lang="en-US" altLang="zh-CN" dirty="0"/>
              <a:t>text</a:t>
            </a:r>
            <a:r>
              <a:rPr lang="zh-CN" altLang="en-US" dirty="0"/>
              <a:t> </a:t>
            </a:r>
            <a:r>
              <a:rPr lang="en-US" altLang="zh-CN" dirty="0"/>
              <a:t>(e.g.,</a:t>
            </a:r>
            <a:r>
              <a:rPr lang="zh-CN" altLang="en-US" dirty="0"/>
              <a:t> </a:t>
            </a:r>
            <a:r>
              <a:rPr lang="en-US" altLang="zh-CN" dirty="0"/>
              <a:t>sentence,</a:t>
            </a:r>
            <a:r>
              <a:rPr lang="zh-CN" altLang="en-US" dirty="0"/>
              <a:t> </a:t>
            </a:r>
            <a:r>
              <a:rPr lang="en-US" altLang="zh-CN" dirty="0"/>
              <a:t>paragraph,</a:t>
            </a:r>
            <a:r>
              <a:rPr lang="zh-CN" altLang="en-US" dirty="0"/>
              <a:t> </a:t>
            </a:r>
            <a:r>
              <a:rPr lang="en-US" altLang="zh-CN" dirty="0"/>
              <a:t>document,</a:t>
            </a:r>
            <a:r>
              <a:rPr lang="zh-CN" altLang="en-US" dirty="0"/>
              <a:t> </a:t>
            </a:r>
            <a:r>
              <a:rPr lang="en-US" altLang="zh-CN" dirty="0"/>
              <a:t>corpus)</a:t>
            </a:r>
          </a:p>
          <a:p>
            <a:pPr lvl="1"/>
            <a:r>
              <a:rPr lang="en-US" altLang="zh-CN" dirty="0">
                <a:solidFill>
                  <a:srgbClr val="00B0F0"/>
                </a:solidFill>
              </a:rPr>
              <a:t>Output:</a:t>
            </a:r>
            <a:r>
              <a:rPr lang="zh-CN" altLang="en-US" dirty="0">
                <a:solidFill>
                  <a:srgbClr val="00B0F0"/>
                </a:solidFill>
              </a:rPr>
              <a:t> </a:t>
            </a:r>
            <a:r>
              <a:rPr lang="en-US" altLang="zh-CN" dirty="0"/>
              <a:t>graph</a:t>
            </a:r>
          </a:p>
          <a:p>
            <a:r>
              <a:rPr lang="en-US" altLang="zh-CN" dirty="0"/>
              <a:t>Conducted</a:t>
            </a:r>
            <a:r>
              <a:rPr lang="zh-CN" altLang="en-US" dirty="0"/>
              <a:t> </a:t>
            </a:r>
            <a:r>
              <a:rPr lang="en-US" altLang="zh-CN" dirty="0"/>
              <a:t>during </a:t>
            </a:r>
            <a:r>
              <a:rPr lang="en-US" altLang="zh-CN" dirty="0">
                <a:solidFill>
                  <a:srgbClr val="FF0000"/>
                </a:solidFill>
              </a:rPr>
              <a:t>preprocessing</a:t>
            </a:r>
            <a:r>
              <a:rPr lang="en-US" altLang="zh-CN" dirty="0"/>
              <a:t> by</a:t>
            </a:r>
            <a:r>
              <a:rPr lang="zh-CN" altLang="en-US" dirty="0"/>
              <a:t> </a:t>
            </a:r>
            <a:r>
              <a:rPr lang="en-US" altLang="zh-CN" dirty="0"/>
              <a:t>augmenting text</a:t>
            </a:r>
            <a:r>
              <a:rPr lang="zh-CN" altLang="en-US" dirty="0"/>
              <a:t> </a:t>
            </a:r>
            <a:r>
              <a:rPr lang="en-US" altLang="zh-CN" dirty="0"/>
              <a:t>with </a:t>
            </a:r>
            <a:r>
              <a:rPr lang="en-US" altLang="zh-CN" dirty="0">
                <a:solidFill>
                  <a:srgbClr val="FF0000"/>
                </a:solidFill>
              </a:rPr>
              <a:t>domain knowledge</a:t>
            </a:r>
            <a:endParaRPr lang="en-US" altLang="zh-CN" dirty="0"/>
          </a:p>
        </p:txBody>
      </p:sp>
      <p:sp>
        <p:nvSpPr>
          <p:cNvPr id="4" name="灯片编号占位符 3">
            <a:extLst>
              <a:ext uri="{FF2B5EF4-FFF2-40B4-BE49-F238E27FC236}">
                <a16:creationId xmlns:a16="http://schemas.microsoft.com/office/drawing/2014/main" xmlns="" id="{7DA292A9-F3FF-0D4C-A45C-4BBE99770D4B}"/>
              </a:ext>
            </a:extLst>
          </p:cNvPr>
          <p:cNvSpPr>
            <a:spLocks noGrp="1"/>
          </p:cNvSpPr>
          <p:nvPr>
            <p:ph type="sldNum" sz="quarter" idx="12"/>
          </p:nvPr>
        </p:nvSpPr>
        <p:spPr/>
        <p:txBody>
          <a:bodyPr/>
          <a:lstStyle/>
          <a:p>
            <a:fld id="{4C15419E-54D6-8648-ABFB-BEF58E3E877E}" type="slidenum">
              <a:rPr lang="en-US" smtClean="0"/>
              <a:t>32</a:t>
            </a:fld>
            <a:endParaRPr lang="en-US"/>
          </a:p>
        </p:txBody>
      </p:sp>
      <p:pic>
        <p:nvPicPr>
          <p:cNvPr id="9" name="Picture 8">
            <a:extLst>
              <a:ext uri="{FF2B5EF4-FFF2-40B4-BE49-F238E27FC236}">
                <a16:creationId xmlns:a16="http://schemas.microsoft.com/office/drawing/2014/main" xmlns="" id="{87732F8D-0A2A-5949-8CB9-8E26AD2E81DC}"/>
              </a:ext>
            </a:extLst>
          </p:cNvPr>
          <p:cNvPicPr>
            <a:picLocks noChangeAspect="1"/>
          </p:cNvPicPr>
          <p:nvPr/>
        </p:nvPicPr>
        <p:blipFill>
          <a:blip r:embed="rId3"/>
          <a:stretch>
            <a:fillRect/>
          </a:stretch>
        </p:blipFill>
        <p:spPr>
          <a:xfrm>
            <a:off x="2536722" y="3820974"/>
            <a:ext cx="6662994" cy="2899345"/>
          </a:xfrm>
          <a:prstGeom prst="rect">
            <a:avLst/>
          </a:prstGeom>
        </p:spPr>
      </p:pic>
    </p:spTree>
    <p:extLst>
      <p:ext uri="{BB962C8B-B14F-4D97-AF65-F5344CB8AC3E}">
        <p14:creationId xmlns:p14="http://schemas.microsoft.com/office/powerpoint/2010/main" val="7366176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CFFBEE-2579-DF42-B4D6-A3591FFE2B3F}"/>
              </a:ext>
            </a:extLst>
          </p:cNvPr>
          <p:cNvSpPr>
            <a:spLocks noGrp="1"/>
          </p:cNvSpPr>
          <p:nvPr>
            <p:ph type="title"/>
          </p:nvPr>
        </p:nvSpPr>
        <p:spPr/>
        <p:txBody>
          <a:bodyPr/>
          <a:lstStyle/>
          <a:p>
            <a:r>
              <a:rPr lang="en-US" altLang="zh-CN" b="1" spc="-253" dirty="0">
                <a:solidFill>
                  <a:srgbClr val="C00000"/>
                </a:solidFill>
              </a:rPr>
              <a:t>Static</a:t>
            </a:r>
            <a:r>
              <a:rPr lang="zh-CN" altLang="en-US" b="1" spc="-253" dirty="0">
                <a:solidFill>
                  <a:srgbClr val="C00000"/>
                </a:solidFill>
              </a:rPr>
              <a:t> </a:t>
            </a:r>
            <a:r>
              <a:rPr lang="en-US" altLang="zh-CN" b="1" spc="-253" dirty="0">
                <a:solidFill>
                  <a:srgbClr val="C00000"/>
                </a:solidFill>
              </a:rPr>
              <a:t>Graph</a:t>
            </a:r>
            <a:r>
              <a:rPr lang="zh-CN" altLang="en-US" b="1" spc="-253" dirty="0">
                <a:solidFill>
                  <a:srgbClr val="C00000"/>
                </a:solidFill>
              </a:rPr>
              <a:t> </a:t>
            </a:r>
            <a:r>
              <a:rPr lang="en-US" altLang="zh-CN" b="1" spc="-253" dirty="0">
                <a:solidFill>
                  <a:srgbClr val="C00000"/>
                </a:solidFill>
              </a:rPr>
              <a:t>Construction:</a:t>
            </a:r>
            <a:r>
              <a:rPr lang="zh-CN" altLang="en-US" b="1" spc="-253" dirty="0">
                <a:solidFill>
                  <a:srgbClr val="C00000"/>
                </a:solidFill>
              </a:rPr>
              <a:t> </a:t>
            </a:r>
            <a:r>
              <a:rPr lang="en-US" altLang="zh-CN" b="1" spc="-253" dirty="0">
                <a:solidFill>
                  <a:srgbClr val="C00000"/>
                </a:solidFill>
              </a:rPr>
              <a:t>Dependency</a:t>
            </a:r>
            <a:r>
              <a:rPr lang="zh-CN" altLang="en-US" b="1" spc="-253" dirty="0">
                <a:solidFill>
                  <a:srgbClr val="C00000"/>
                </a:solidFill>
              </a:rPr>
              <a:t> </a:t>
            </a:r>
            <a:r>
              <a:rPr lang="en-US" altLang="zh-CN" b="1" spc="-253" dirty="0">
                <a:solidFill>
                  <a:srgbClr val="C00000"/>
                </a:solidFill>
              </a:rPr>
              <a:t>Graph</a:t>
            </a:r>
            <a:endParaRPr kumimoji="1" lang="zh-CN" altLang="en-US" dirty="0"/>
          </a:p>
        </p:txBody>
      </p:sp>
      <p:sp>
        <p:nvSpPr>
          <p:cNvPr id="4" name="灯片编号占位符 3">
            <a:extLst>
              <a:ext uri="{FF2B5EF4-FFF2-40B4-BE49-F238E27FC236}">
                <a16:creationId xmlns:a16="http://schemas.microsoft.com/office/drawing/2014/main" xmlns="" id="{7DA292A9-F3FF-0D4C-A45C-4BBE99770D4B}"/>
              </a:ext>
            </a:extLst>
          </p:cNvPr>
          <p:cNvSpPr>
            <a:spLocks noGrp="1"/>
          </p:cNvSpPr>
          <p:nvPr>
            <p:ph type="sldNum" sz="quarter" idx="12"/>
          </p:nvPr>
        </p:nvSpPr>
        <p:spPr/>
        <p:txBody>
          <a:bodyPr/>
          <a:lstStyle/>
          <a:p>
            <a:fld id="{4C15419E-54D6-8648-ABFB-BEF58E3E877E}" type="slidenum">
              <a:rPr lang="en-US" smtClean="0"/>
              <a:t>33</a:t>
            </a:fld>
            <a:endParaRPr lang="en-US"/>
          </a:p>
        </p:txBody>
      </p:sp>
      <p:sp>
        <p:nvSpPr>
          <p:cNvPr id="7" name="TextBox 6">
            <a:extLst>
              <a:ext uri="{FF2B5EF4-FFF2-40B4-BE49-F238E27FC236}">
                <a16:creationId xmlns:a16="http://schemas.microsoft.com/office/drawing/2014/main" xmlns="" id="{3D988232-A5A0-174F-AE87-91B31BA36016}"/>
              </a:ext>
            </a:extLst>
          </p:cNvPr>
          <p:cNvSpPr txBox="1"/>
          <p:nvPr/>
        </p:nvSpPr>
        <p:spPr>
          <a:xfrm>
            <a:off x="1364806" y="6085265"/>
            <a:ext cx="6665286" cy="523220"/>
          </a:xfrm>
          <a:prstGeom prst="rect">
            <a:avLst/>
          </a:prstGeom>
          <a:noFill/>
        </p:spPr>
        <p:txBody>
          <a:bodyPr wrap="none" rtlCol="0">
            <a:spAutoFit/>
          </a:bodyPr>
          <a:lstStyle/>
          <a:p>
            <a:r>
              <a:rPr lang="en-US" sz="2800" dirty="0"/>
              <a:t> Text input: are there </a:t>
            </a:r>
            <a:r>
              <a:rPr lang="en-US" sz="2800" dirty="0" err="1"/>
              <a:t>ada</a:t>
            </a:r>
            <a:r>
              <a:rPr lang="en-US" sz="2800" dirty="0"/>
              <a:t> jobs outside </a:t>
            </a:r>
            <a:r>
              <a:rPr lang="en-US" sz="2800" dirty="0" err="1"/>
              <a:t>austin</a:t>
            </a:r>
            <a:endParaRPr lang="en-US" sz="2800" dirty="0"/>
          </a:p>
        </p:txBody>
      </p:sp>
      <p:grpSp>
        <p:nvGrpSpPr>
          <p:cNvPr id="5" name="Group 4">
            <a:extLst>
              <a:ext uri="{FF2B5EF4-FFF2-40B4-BE49-F238E27FC236}">
                <a16:creationId xmlns:a16="http://schemas.microsoft.com/office/drawing/2014/main" xmlns="" id="{37EB6E90-E817-2147-8E24-60154063643A}"/>
              </a:ext>
            </a:extLst>
          </p:cNvPr>
          <p:cNvGrpSpPr/>
          <p:nvPr/>
        </p:nvGrpSpPr>
        <p:grpSpPr>
          <a:xfrm>
            <a:off x="4366146" y="4800336"/>
            <a:ext cx="2285999" cy="1159973"/>
            <a:chOff x="4366146" y="4800336"/>
            <a:chExt cx="2285999" cy="1159973"/>
          </a:xfrm>
        </p:grpSpPr>
        <p:sp>
          <p:nvSpPr>
            <p:cNvPr id="8" name="Up Arrow 7">
              <a:extLst>
                <a:ext uri="{FF2B5EF4-FFF2-40B4-BE49-F238E27FC236}">
                  <a16:creationId xmlns:a16="http://schemas.microsoft.com/office/drawing/2014/main" xmlns="" id="{4E77343C-E910-E24D-9807-F5ADD97B72D5}"/>
                </a:ext>
              </a:extLst>
            </p:cNvPr>
            <p:cNvSpPr/>
            <p:nvPr/>
          </p:nvSpPr>
          <p:spPr>
            <a:xfrm>
              <a:off x="4366146" y="4800336"/>
              <a:ext cx="457200" cy="1159973"/>
            </a:xfrm>
            <a:prstGeom prst="upArrow">
              <a:avLst/>
            </a:prstGeom>
            <a:solidFill>
              <a:srgbClr val="90A5A7"/>
            </a:solidFill>
            <a:ln>
              <a:solidFill>
                <a:srgbClr val="90A5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60000"/>
                    <a:lumOff val="40000"/>
                  </a:schemeClr>
                </a:solidFill>
              </a:endParaRPr>
            </a:p>
          </p:txBody>
        </p:sp>
        <p:sp>
          <p:nvSpPr>
            <p:cNvPr id="9" name="TextBox 8">
              <a:extLst>
                <a:ext uri="{FF2B5EF4-FFF2-40B4-BE49-F238E27FC236}">
                  <a16:creationId xmlns:a16="http://schemas.microsoft.com/office/drawing/2014/main" xmlns="" id="{87482A42-8CC5-EE43-9EDC-005F3C9E3672}"/>
                </a:ext>
              </a:extLst>
            </p:cNvPr>
            <p:cNvSpPr txBox="1"/>
            <p:nvPr/>
          </p:nvSpPr>
          <p:spPr>
            <a:xfrm>
              <a:off x="4823346" y="5180206"/>
              <a:ext cx="1828799" cy="769441"/>
            </a:xfrm>
            <a:prstGeom prst="rect">
              <a:avLst/>
            </a:prstGeom>
            <a:noFill/>
          </p:spPr>
          <p:txBody>
            <a:bodyPr wrap="square" rtlCol="0">
              <a:spAutoFit/>
            </a:bodyPr>
            <a:lstStyle/>
            <a:p>
              <a:r>
                <a:rPr lang="en-US" sz="2200" i="1" dirty="0">
                  <a:cs typeface="Calibri" panose="020F0502020204030204" pitchFamily="34" charset="0"/>
                </a:rPr>
                <a:t>D</a:t>
              </a:r>
              <a:r>
                <a:rPr lang="en-US" altLang="zh-CN" sz="2200" i="1" dirty="0">
                  <a:cs typeface="Calibri" panose="020F0502020204030204" pitchFamily="34" charset="0"/>
                </a:rPr>
                <a:t>ependency</a:t>
              </a:r>
              <a:r>
                <a:rPr lang="zh-CN" altLang="en-US" sz="2200" i="1" dirty="0">
                  <a:cs typeface="Calibri" panose="020F0502020204030204" pitchFamily="34" charset="0"/>
                </a:rPr>
                <a:t> </a:t>
              </a:r>
              <a:r>
                <a:rPr lang="en-US" altLang="zh-CN" sz="2200" i="1" dirty="0">
                  <a:cs typeface="Calibri" panose="020F0502020204030204" pitchFamily="34" charset="0"/>
                </a:rPr>
                <a:t>parsing</a:t>
              </a:r>
              <a:endParaRPr lang="en-US" sz="2200" i="1" dirty="0">
                <a:cs typeface="Calibri" panose="020F0502020204030204" pitchFamily="34" charset="0"/>
              </a:endParaRPr>
            </a:p>
          </p:txBody>
        </p:sp>
      </p:grpSp>
      <p:sp>
        <p:nvSpPr>
          <p:cNvPr id="3" name="TextBox 2">
            <a:extLst>
              <a:ext uri="{FF2B5EF4-FFF2-40B4-BE49-F238E27FC236}">
                <a16:creationId xmlns:a16="http://schemas.microsoft.com/office/drawing/2014/main" xmlns="" id="{77E8E8C7-3E07-2E42-8167-D06BB6BB5A92}"/>
              </a:ext>
            </a:extLst>
          </p:cNvPr>
          <p:cNvSpPr txBox="1"/>
          <p:nvPr/>
        </p:nvSpPr>
        <p:spPr>
          <a:xfrm>
            <a:off x="8071263" y="4746344"/>
            <a:ext cx="3821873" cy="1477328"/>
          </a:xfrm>
          <a:prstGeom prst="rect">
            <a:avLst/>
          </a:prstGeom>
          <a:noFill/>
        </p:spPr>
        <p:txBody>
          <a:bodyPr wrap="square" rtlCol="0">
            <a:spAutoFit/>
          </a:bodyPr>
          <a:lstStyle/>
          <a:p>
            <a:r>
              <a:rPr lang="en-US" altLang="zh-CN" dirty="0"/>
              <a:t>Add</a:t>
            </a:r>
            <a:r>
              <a:rPr lang="zh-CN" altLang="en-US" dirty="0"/>
              <a:t> </a:t>
            </a:r>
            <a:r>
              <a:rPr lang="en-US" altLang="zh-CN" dirty="0"/>
              <a:t>additional</a:t>
            </a:r>
            <a:r>
              <a:rPr lang="zh-CN" altLang="en-US" dirty="0"/>
              <a:t> </a:t>
            </a:r>
            <a:r>
              <a:rPr lang="en-US" altLang="zh-CN" dirty="0">
                <a:solidFill>
                  <a:srgbClr val="FF0000"/>
                </a:solidFill>
              </a:rPr>
              <a:t>sequential</a:t>
            </a:r>
            <a:r>
              <a:rPr lang="zh-CN" altLang="en-US" dirty="0">
                <a:solidFill>
                  <a:srgbClr val="FF0000"/>
                </a:solidFill>
              </a:rPr>
              <a:t> </a:t>
            </a:r>
            <a:r>
              <a:rPr lang="en-US" altLang="zh-CN" dirty="0">
                <a:solidFill>
                  <a:srgbClr val="FF0000"/>
                </a:solidFill>
              </a:rPr>
              <a:t>edges</a:t>
            </a:r>
            <a:r>
              <a:rPr lang="zh-CN" altLang="en-US" dirty="0">
                <a:solidFill>
                  <a:srgbClr val="FF0000"/>
                </a:solidFill>
              </a:rPr>
              <a:t> </a:t>
            </a:r>
            <a:r>
              <a:rPr lang="en-US" altLang="zh-CN" dirty="0"/>
              <a:t>to</a:t>
            </a:r>
            <a:r>
              <a:rPr lang="zh-CN" altLang="en-US" dirty="0"/>
              <a:t> </a:t>
            </a:r>
            <a:endParaRPr lang="en-US" altLang="zh-CN" dirty="0"/>
          </a:p>
          <a:p>
            <a:pPr marL="342900" indent="-342900">
              <a:buAutoNum type="arabicParenR"/>
            </a:pPr>
            <a:r>
              <a:rPr lang="en-US" altLang="zh-CN" dirty="0"/>
              <a:t>reserve</a:t>
            </a:r>
            <a:r>
              <a:rPr lang="zh-CN" altLang="en-US" dirty="0"/>
              <a:t> </a:t>
            </a:r>
            <a:r>
              <a:rPr lang="en-US" altLang="zh-CN" dirty="0"/>
              <a:t>sequential</a:t>
            </a:r>
            <a:r>
              <a:rPr lang="zh-CN" altLang="en-US" dirty="0"/>
              <a:t> </a:t>
            </a:r>
            <a:r>
              <a:rPr lang="en-US" altLang="zh-CN" dirty="0"/>
              <a:t>information</a:t>
            </a:r>
            <a:r>
              <a:rPr lang="zh-CN" altLang="en-US" dirty="0"/>
              <a:t> </a:t>
            </a:r>
            <a:r>
              <a:rPr lang="en-US" altLang="zh-CN" dirty="0"/>
              <a:t>in</a:t>
            </a:r>
            <a:r>
              <a:rPr lang="zh-CN" altLang="en-US" dirty="0"/>
              <a:t> </a:t>
            </a:r>
            <a:r>
              <a:rPr lang="en-US" altLang="zh-CN" dirty="0"/>
              <a:t>raw</a:t>
            </a:r>
            <a:r>
              <a:rPr lang="zh-CN" altLang="en-US" dirty="0"/>
              <a:t> </a:t>
            </a:r>
            <a:r>
              <a:rPr lang="en-US" altLang="zh-CN" dirty="0"/>
              <a:t>text</a:t>
            </a:r>
          </a:p>
          <a:p>
            <a:pPr marL="342900" indent="-342900">
              <a:buAutoNum type="arabicParenR"/>
            </a:pPr>
            <a:r>
              <a:rPr lang="en-US" altLang="zh-CN" dirty="0"/>
              <a:t>connect</a:t>
            </a:r>
            <a:r>
              <a:rPr lang="zh-CN" altLang="en-US" dirty="0"/>
              <a:t> </a:t>
            </a:r>
            <a:r>
              <a:rPr lang="en-US" altLang="zh-CN" dirty="0"/>
              <a:t>multiple</a:t>
            </a:r>
            <a:r>
              <a:rPr lang="zh-CN" altLang="en-US" dirty="0"/>
              <a:t> </a:t>
            </a:r>
            <a:r>
              <a:rPr lang="en-US" altLang="zh-CN" dirty="0"/>
              <a:t>dependency graphs</a:t>
            </a:r>
            <a:r>
              <a:rPr lang="zh-CN" altLang="en-US" dirty="0"/>
              <a:t> </a:t>
            </a:r>
            <a:r>
              <a:rPr lang="en-US" altLang="zh-CN" dirty="0"/>
              <a:t>in</a:t>
            </a:r>
            <a:r>
              <a:rPr lang="zh-CN" altLang="en-US" dirty="0"/>
              <a:t> </a:t>
            </a:r>
            <a:r>
              <a:rPr lang="en-US" altLang="zh-CN" dirty="0"/>
              <a:t>a</a:t>
            </a:r>
            <a:r>
              <a:rPr lang="zh-CN" altLang="en-US" dirty="0"/>
              <a:t> </a:t>
            </a:r>
            <a:r>
              <a:rPr lang="en-US" altLang="zh-CN" dirty="0"/>
              <a:t>paragraph</a:t>
            </a:r>
            <a:endParaRPr lang="en-US" dirty="0"/>
          </a:p>
        </p:txBody>
      </p:sp>
      <p:pic>
        <p:nvPicPr>
          <p:cNvPr id="16" name="Picture 15">
            <a:extLst>
              <a:ext uri="{FF2B5EF4-FFF2-40B4-BE49-F238E27FC236}">
                <a16:creationId xmlns:a16="http://schemas.microsoft.com/office/drawing/2014/main" xmlns="" id="{CFA4A04A-9D28-7B46-A1F7-0A4B0BFD4314}"/>
              </a:ext>
            </a:extLst>
          </p:cNvPr>
          <p:cNvPicPr>
            <a:picLocks noChangeAspect="1"/>
          </p:cNvPicPr>
          <p:nvPr/>
        </p:nvPicPr>
        <p:blipFill>
          <a:blip r:embed="rId3"/>
          <a:stretch>
            <a:fillRect/>
          </a:stretch>
        </p:blipFill>
        <p:spPr>
          <a:xfrm>
            <a:off x="1258478" y="2581220"/>
            <a:ext cx="9028522" cy="519387"/>
          </a:xfrm>
          <a:prstGeom prst="rect">
            <a:avLst/>
          </a:prstGeom>
        </p:spPr>
      </p:pic>
      <p:pic>
        <p:nvPicPr>
          <p:cNvPr id="18" name="Picture 17">
            <a:extLst>
              <a:ext uri="{FF2B5EF4-FFF2-40B4-BE49-F238E27FC236}">
                <a16:creationId xmlns:a16="http://schemas.microsoft.com/office/drawing/2014/main" xmlns="" id="{167AA763-C2B3-2845-A03F-FFA033945082}"/>
              </a:ext>
            </a:extLst>
          </p:cNvPr>
          <p:cNvPicPr>
            <a:picLocks noChangeAspect="1"/>
          </p:cNvPicPr>
          <p:nvPr/>
        </p:nvPicPr>
        <p:blipFill>
          <a:blip r:embed="rId4"/>
          <a:stretch>
            <a:fillRect/>
          </a:stretch>
        </p:blipFill>
        <p:spPr>
          <a:xfrm>
            <a:off x="1552688" y="1357356"/>
            <a:ext cx="3067382" cy="1237687"/>
          </a:xfrm>
          <a:prstGeom prst="rect">
            <a:avLst/>
          </a:prstGeom>
        </p:spPr>
      </p:pic>
      <p:pic>
        <p:nvPicPr>
          <p:cNvPr id="19" name="Picture 18">
            <a:extLst>
              <a:ext uri="{FF2B5EF4-FFF2-40B4-BE49-F238E27FC236}">
                <a16:creationId xmlns:a16="http://schemas.microsoft.com/office/drawing/2014/main" xmlns="" id="{E552841C-0A43-294A-8105-C7FEAE945FA2}"/>
              </a:ext>
            </a:extLst>
          </p:cNvPr>
          <p:cNvPicPr>
            <a:picLocks noChangeAspect="1"/>
          </p:cNvPicPr>
          <p:nvPr/>
        </p:nvPicPr>
        <p:blipFill>
          <a:blip r:embed="rId5"/>
          <a:stretch>
            <a:fillRect/>
          </a:stretch>
        </p:blipFill>
        <p:spPr>
          <a:xfrm>
            <a:off x="4617207" y="1667024"/>
            <a:ext cx="1527904" cy="939316"/>
          </a:xfrm>
          <a:prstGeom prst="rect">
            <a:avLst/>
          </a:prstGeom>
        </p:spPr>
      </p:pic>
      <p:pic>
        <p:nvPicPr>
          <p:cNvPr id="21" name="Picture 20">
            <a:extLst>
              <a:ext uri="{FF2B5EF4-FFF2-40B4-BE49-F238E27FC236}">
                <a16:creationId xmlns:a16="http://schemas.microsoft.com/office/drawing/2014/main" xmlns="" id="{5B8C1C04-FFC5-DD46-B87C-DE54F5DA8968}"/>
              </a:ext>
            </a:extLst>
          </p:cNvPr>
          <p:cNvPicPr>
            <a:picLocks noChangeAspect="1"/>
          </p:cNvPicPr>
          <p:nvPr/>
        </p:nvPicPr>
        <p:blipFill>
          <a:blip r:embed="rId6"/>
          <a:stretch>
            <a:fillRect/>
          </a:stretch>
        </p:blipFill>
        <p:spPr>
          <a:xfrm>
            <a:off x="6097857" y="1359939"/>
            <a:ext cx="3761884" cy="1237687"/>
          </a:xfrm>
          <a:prstGeom prst="rect">
            <a:avLst/>
          </a:prstGeom>
        </p:spPr>
      </p:pic>
      <p:pic>
        <p:nvPicPr>
          <p:cNvPr id="22" name="Picture 21">
            <a:extLst>
              <a:ext uri="{FF2B5EF4-FFF2-40B4-BE49-F238E27FC236}">
                <a16:creationId xmlns:a16="http://schemas.microsoft.com/office/drawing/2014/main" xmlns="" id="{3B75130A-1747-C64B-8619-2B50CDF72D7B}"/>
              </a:ext>
            </a:extLst>
          </p:cNvPr>
          <p:cNvPicPr>
            <a:picLocks noChangeAspect="1"/>
          </p:cNvPicPr>
          <p:nvPr/>
        </p:nvPicPr>
        <p:blipFill>
          <a:blip r:embed="rId7"/>
          <a:stretch>
            <a:fillRect/>
          </a:stretch>
        </p:blipFill>
        <p:spPr>
          <a:xfrm>
            <a:off x="3015463" y="3084201"/>
            <a:ext cx="1666804" cy="1292941"/>
          </a:xfrm>
          <a:prstGeom prst="rect">
            <a:avLst/>
          </a:prstGeom>
        </p:spPr>
      </p:pic>
      <p:pic>
        <p:nvPicPr>
          <p:cNvPr id="23" name="Picture 22">
            <a:extLst>
              <a:ext uri="{FF2B5EF4-FFF2-40B4-BE49-F238E27FC236}">
                <a16:creationId xmlns:a16="http://schemas.microsoft.com/office/drawing/2014/main" xmlns="" id="{D22D1654-51DA-1740-AAAD-501859041E59}"/>
              </a:ext>
            </a:extLst>
          </p:cNvPr>
          <p:cNvPicPr>
            <a:picLocks noChangeAspect="1"/>
          </p:cNvPicPr>
          <p:nvPr/>
        </p:nvPicPr>
        <p:blipFill>
          <a:blip r:embed="rId8"/>
          <a:stretch>
            <a:fillRect/>
          </a:stretch>
        </p:blipFill>
        <p:spPr>
          <a:xfrm>
            <a:off x="7637658" y="3084201"/>
            <a:ext cx="2118230" cy="1138230"/>
          </a:xfrm>
          <a:prstGeom prst="rect">
            <a:avLst/>
          </a:prstGeom>
        </p:spPr>
      </p:pic>
      <p:pic>
        <p:nvPicPr>
          <p:cNvPr id="25" name="Picture 24">
            <a:extLst>
              <a:ext uri="{FF2B5EF4-FFF2-40B4-BE49-F238E27FC236}">
                <a16:creationId xmlns:a16="http://schemas.microsoft.com/office/drawing/2014/main" xmlns="" id="{32180C60-F61B-B848-AF96-49CD7DF6FD24}"/>
              </a:ext>
            </a:extLst>
          </p:cNvPr>
          <p:cNvPicPr>
            <a:picLocks noChangeAspect="1"/>
          </p:cNvPicPr>
          <p:nvPr/>
        </p:nvPicPr>
        <p:blipFill>
          <a:blip r:embed="rId9"/>
          <a:stretch>
            <a:fillRect/>
          </a:stretch>
        </p:blipFill>
        <p:spPr>
          <a:xfrm>
            <a:off x="1965867" y="2723771"/>
            <a:ext cx="694502" cy="165762"/>
          </a:xfrm>
          <a:prstGeom prst="rect">
            <a:avLst/>
          </a:prstGeom>
        </p:spPr>
      </p:pic>
      <p:pic>
        <p:nvPicPr>
          <p:cNvPr id="27" name="Picture 26">
            <a:extLst>
              <a:ext uri="{FF2B5EF4-FFF2-40B4-BE49-F238E27FC236}">
                <a16:creationId xmlns:a16="http://schemas.microsoft.com/office/drawing/2014/main" xmlns="" id="{FE72E914-3A1E-0041-9661-CB38159AABB8}"/>
              </a:ext>
            </a:extLst>
          </p:cNvPr>
          <p:cNvPicPr>
            <a:picLocks noChangeAspect="1"/>
          </p:cNvPicPr>
          <p:nvPr/>
        </p:nvPicPr>
        <p:blipFill>
          <a:blip r:embed="rId10"/>
          <a:stretch>
            <a:fillRect/>
          </a:stretch>
        </p:blipFill>
        <p:spPr>
          <a:xfrm>
            <a:off x="3653018" y="2723771"/>
            <a:ext cx="636627" cy="165762"/>
          </a:xfrm>
          <a:prstGeom prst="rect">
            <a:avLst/>
          </a:prstGeom>
        </p:spPr>
      </p:pic>
      <p:pic>
        <p:nvPicPr>
          <p:cNvPr id="29" name="Picture 28">
            <a:extLst>
              <a:ext uri="{FF2B5EF4-FFF2-40B4-BE49-F238E27FC236}">
                <a16:creationId xmlns:a16="http://schemas.microsoft.com/office/drawing/2014/main" xmlns="" id="{74A5F11F-1185-3645-9DD1-2666C4CB01BE}"/>
              </a:ext>
            </a:extLst>
          </p:cNvPr>
          <p:cNvPicPr>
            <a:picLocks noChangeAspect="1"/>
          </p:cNvPicPr>
          <p:nvPr/>
        </p:nvPicPr>
        <p:blipFill>
          <a:blip r:embed="rId10"/>
          <a:stretch>
            <a:fillRect/>
          </a:stretch>
        </p:blipFill>
        <p:spPr>
          <a:xfrm>
            <a:off x="4946796" y="2723771"/>
            <a:ext cx="636627" cy="165762"/>
          </a:xfrm>
          <a:prstGeom prst="rect">
            <a:avLst/>
          </a:prstGeom>
        </p:spPr>
      </p:pic>
      <p:pic>
        <p:nvPicPr>
          <p:cNvPr id="30" name="Picture 29">
            <a:extLst>
              <a:ext uri="{FF2B5EF4-FFF2-40B4-BE49-F238E27FC236}">
                <a16:creationId xmlns:a16="http://schemas.microsoft.com/office/drawing/2014/main" xmlns="" id="{17B8CDD2-1E35-C74F-868B-E3D5568F0A70}"/>
              </a:ext>
            </a:extLst>
          </p:cNvPr>
          <p:cNvPicPr>
            <a:picLocks noChangeAspect="1"/>
          </p:cNvPicPr>
          <p:nvPr/>
        </p:nvPicPr>
        <p:blipFill>
          <a:blip r:embed="rId11"/>
          <a:stretch>
            <a:fillRect/>
          </a:stretch>
        </p:blipFill>
        <p:spPr>
          <a:xfrm>
            <a:off x="6416406" y="2723771"/>
            <a:ext cx="694502" cy="165762"/>
          </a:xfrm>
          <a:prstGeom prst="rect">
            <a:avLst/>
          </a:prstGeom>
        </p:spPr>
      </p:pic>
      <p:pic>
        <p:nvPicPr>
          <p:cNvPr id="31" name="Picture 30">
            <a:extLst>
              <a:ext uri="{FF2B5EF4-FFF2-40B4-BE49-F238E27FC236}">
                <a16:creationId xmlns:a16="http://schemas.microsoft.com/office/drawing/2014/main" xmlns="" id="{316FB05A-B374-5046-A2C2-2A4D9273C157}"/>
              </a:ext>
            </a:extLst>
          </p:cNvPr>
          <p:cNvPicPr>
            <a:picLocks noChangeAspect="1"/>
          </p:cNvPicPr>
          <p:nvPr/>
        </p:nvPicPr>
        <p:blipFill>
          <a:blip r:embed="rId9"/>
          <a:stretch>
            <a:fillRect/>
          </a:stretch>
        </p:blipFill>
        <p:spPr>
          <a:xfrm>
            <a:off x="8394662" y="2723771"/>
            <a:ext cx="694502" cy="165762"/>
          </a:xfrm>
          <a:prstGeom prst="rect">
            <a:avLst/>
          </a:prstGeom>
        </p:spPr>
      </p:pic>
    </p:spTree>
    <p:extLst>
      <p:ext uri="{BB962C8B-B14F-4D97-AF65-F5344CB8AC3E}">
        <p14:creationId xmlns:p14="http://schemas.microsoft.com/office/powerpoint/2010/main" val="33268168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CFFBEE-2579-DF42-B4D6-A3591FFE2B3F}"/>
              </a:ext>
            </a:extLst>
          </p:cNvPr>
          <p:cNvSpPr>
            <a:spLocks noGrp="1"/>
          </p:cNvSpPr>
          <p:nvPr>
            <p:ph type="title"/>
          </p:nvPr>
        </p:nvSpPr>
        <p:spPr/>
        <p:txBody>
          <a:bodyPr/>
          <a:lstStyle/>
          <a:p>
            <a:r>
              <a:rPr lang="en-US" altLang="zh-CN" b="1" spc="-253" dirty="0">
                <a:solidFill>
                  <a:srgbClr val="C00000"/>
                </a:solidFill>
              </a:rPr>
              <a:t>Static</a:t>
            </a:r>
            <a:r>
              <a:rPr lang="zh-CN" altLang="en-US" b="1" spc="-253" dirty="0">
                <a:solidFill>
                  <a:srgbClr val="C00000"/>
                </a:solidFill>
              </a:rPr>
              <a:t> </a:t>
            </a:r>
            <a:r>
              <a:rPr lang="en-US" altLang="zh-CN" b="1" spc="-253" dirty="0">
                <a:solidFill>
                  <a:srgbClr val="C00000"/>
                </a:solidFill>
              </a:rPr>
              <a:t>Graph</a:t>
            </a:r>
            <a:r>
              <a:rPr lang="zh-CN" altLang="en-US" b="1" spc="-253" dirty="0">
                <a:solidFill>
                  <a:srgbClr val="C00000"/>
                </a:solidFill>
              </a:rPr>
              <a:t> </a:t>
            </a:r>
            <a:r>
              <a:rPr lang="en-US" altLang="zh-CN" b="1" spc="-253" dirty="0">
                <a:solidFill>
                  <a:srgbClr val="C00000"/>
                </a:solidFill>
              </a:rPr>
              <a:t>Construction:</a:t>
            </a:r>
            <a:r>
              <a:rPr lang="zh-CN" altLang="en-US" b="1" spc="-253" dirty="0">
                <a:solidFill>
                  <a:srgbClr val="C00000"/>
                </a:solidFill>
              </a:rPr>
              <a:t> </a:t>
            </a:r>
            <a:r>
              <a:rPr lang="en-US" altLang="zh-CN" b="1" spc="-253" dirty="0">
                <a:solidFill>
                  <a:srgbClr val="C00000"/>
                </a:solidFill>
              </a:rPr>
              <a:t>Constituency</a:t>
            </a:r>
            <a:r>
              <a:rPr lang="zh-CN" altLang="en-US" b="1" spc="-253" dirty="0">
                <a:solidFill>
                  <a:srgbClr val="C00000"/>
                </a:solidFill>
              </a:rPr>
              <a:t> </a:t>
            </a:r>
            <a:r>
              <a:rPr lang="en-US" altLang="zh-CN" b="1" spc="-253" dirty="0">
                <a:solidFill>
                  <a:srgbClr val="C00000"/>
                </a:solidFill>
              </a:rPr>
              <a:t>Graph</a:t>
            </a:r>
            <a:endParaRPr kumimoji="1" lang="zh-CN" altLang="en-US" dirty="0"/>
          </a:p>
        </p:txBody>
      </p:sp>
      <p:sp>
        <p:nvSpPr>
          <p:cNvPr id="4" name="灯片编号占位符 3">
            <a:extLst>
              <a:ext uri="{FF2B5EF4-FFF2-40B4-BE49-F238E27FC236}">
                <a16:creationId xmlns:a16="http://schemas.microsoft.com/office/drawing/2014/main" xmlns="" id="{7DA292A9-F3FF-0D4C-A45C-4BBE99770D4B}"/>
              </a:ext>
            </a:extLst>
          </p:cNvPr>
          <p:cNvSpPr>
            <a:spLocks noGrp="1"/>
          </p:cNvSpPr>
          <p:nvPr>
            <p:ph type="sldNum" sz="quarter" idx="12"/>
          </p:nvPr>
        </p:nvSpPr>
        <p:spPr/>
        <p:txBody>
          <a:bodyPr/>
          <a:lstStyle/>
          <a:p>
            <a:fld id="{4C15419E-54D6-8648-ABFB-BEF58E3E877E}" type="slidenum">
              <a:rPr lang="en-US" smtClean="0"/>
              <a:t>34</a:t>
            </a:fld>
            <a:endParaRPr lang="en-US"/>
          </a:p>
        </p:txBody>
      </p:sp>
      <p:sp>
        <p:nvSpPr>
          <p:cNvPr id="14" name="TextBox 13">
            <a:extLst>
              <a:ext uri="{FF2B5EF4-FFF2-40B4-BE49-F238E27FC236}">
                <a16:creationId xmlns:a16="http://schemas.microsoft.com/office/drawing/2014/main" xmlns="" id="{4E24423A-5C4B-634B-8A34-E76A53286123}"/>
              </a:ext>
            </a:extLst>
          </p:cNvPr>
          <p:cNvSpPr txBox="1"/>
          <p:nvPr/>
        </p:nvSpPr>
        <p:spPr>
          <a:xfrm>
            <a:off x="1486329" y="6130141"/>
            <a:ext cx="6665286" cy="523220"/>
          </a:xfrm>
          <a:prstGeom prst="rect">
            <a:avLst/>
          </a:prstGeom>
          <a:noFill/>
        </p:spPr>
        <p:txBody>
          <a:bodyPr wrap="none" rtlCol="0">
            <a:spAutoFit/>
          </a:bodyPr>
          <a:lstStyle/>
          <a:p>
            <a:r>
              <a:rPr lang="en-US" sz="2800" dirty="0"/>
              <a:t> Text input: are there </a:t>
            </a:r>
            <a:r>
              <a:rPr lang="en-US" sz="2800" dirty="0" err="1"/>
              <a:t>ada</a:t>
            </a:r>
            <a:r>
              <a:rPr lang="en-US" sz="2800" dirty="0"/>
              <a:t> jobs outside </a:t>
            </a:r>
            <a:r>
              <a:rPr lang="en-US" sz="2800" dirty="0" err="1"/>
              <a:t>austin</a:t>
            </a:r>
            <a:endParaRPr lang="en-US" sz="2800" dirty="0"/>
          </a:p>
        </p:txBody>
      </p:sp>
      <p:grpSp>
        <p:nvGrpSpPr>
          <p:cNvPr id="5" name="Group 4">
            <a:extLst>
              <a:ext uri="{FF2B5EF4-FFF2-40B4-BE49-F238E27FC236}">
                <a16:creationId xmlns:a16="http://schemas.microsoft.com/office/drawing/2014/main" xmlns="" id="{246461E1-6177-644C-80FE-52640B3019DC}"/>
              </a:ext>
            </a:extLst>
          </p:cNvPr>
          <p:cNvGrpSpPr/>
          <p:nvPr/>
        </p:nvGrpSpPr>
        <p:grpSpPr>
          <a:xfrm>
            <a:off x="4487669" y="4845212"/>
            <a:ext cx="2285999" cy="1159973"/>
            <a:chOff x="4487669" y="4845212"/>
            <a:chExt cx="2285999" cy="1159973"/>
          </a:xfrm>
        </p:grpSpPr>
        <p:sp>
          <p:nvSpPr>
            <p:cNvPr id="15" name="Up Arrow 14">
              <a:extLst>
                <a:ext uri="{FF2B5EF4-FFF2-40B4-BE49-F238E27FC236}">
                  <a16:creationId xmlns:a16="http://schemas.microsoft.com/office/drawing/2014/main" xmlns="" id="{DC037CE7-3E4A-8C45-B19D-3B00F7465EA3}"/>
                </a:ext>
              </a:extLst>
            </p:cNvPr>
            <p:cNvSpPr/>
            <p:nvPr/>
          </p:nvSpPr>
          <p:spPr>
            <a:xfrm>
              <a:off x="4487669" y="4845212"/>
              <a:ext cx="457200" cy="1159973"/>
            </a:xfrm>
            <a:prstGeom prst="upArrow">
              <a:avLst/>
            </a:prstGeom>
            <a:solidFill>
              <a:srgbClr val="90A5A7"/>
            </a:solidFill>
            <a:ln>
              <a:solidFill>
                <a:srgbClr val="90A5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60000"/>
                    <a:lumOff val="40000"/>
                  </a:schemeClr>
                </a:solidFill>
              </a:endParaRPr>
            </a:p>
          </p:txBody>
        </p:sp>
        <p:sp>
          <p:nvSpPr>
            <p:cNvPr id="16" name="TextBox 15">
              <a:extLst>
                <a:ext uri="{FF2B5EF4-FFF2-40B4-BE49-F238E27FC236}">
                  <a16:creationId xmlns:a16="http://schemas.microsoft.com/office/drawing/2014/main" xmlns="" id="{3BCC1515-FAF2-034A-921B-1ADE87E75770}"/>
                </a:ext>
              </a:extLst>
            </p:cNvPr>
            <p:cNvSpPr txBox="1"/>
            <p:nvPr/>
          </p:nvSpPr>
          <p:spPr>
            <a:xfrm>
              <a:off x="4944869" y="5225082"/>
              <a:ext cx="1828799" cy="769441"/>
            </a:xfrm>
            <a:prstGeom prst="rect">
              <a:avLst/>
            </a:prstGeom>
            <a:noFill/>
          </p:spPr>
          <p:txBody>
            <a:bodyPr wrap="square" rtlCol="0">
              <a:spAutoFit/>
            </a:bodyPr>
            <a:lstStyle/>
            <a:p>
              <a:r>
                <a:rPr lang="en-US" altLang="zh-CN" sz="2200" i="1" dirty="0">
                  <a:cs typeface="Calibri" panose="020F0502020204030204" pitchFamily="34" charset="0"/>
                </a:rPr>
                <a:t>C</a:t>
              </a:r>
              <a:r>
                <a:rPr lang="en-US" sz="2200" i="1" dirty="0">
                  <a:cs typeface="Calibri" panose="020F0502020204030204" pitchFamily="34" charset="0"/>
                </a:rPr>
                <a:t>onstituency</a:t>
              </a:r>
              <a:r>
                <a:rPr lang="zh-CN" altLang="en-US" sz="2200" i="1" dirty="0">
                  <a:cs typeface="Calibri" panose="020F0502020204030204" pitchFamily="34" charset="0"/>
                </a:rPr>
                <a:t> </a:t>
              </a:r>
              <a:r>
                <a:rPr lang="en-US" altLang="zh-CN" sz="2200" i="1" dirty="0">
                  <a:cs typeface="Calibri" panose="020F0502020204030204" pitchFamily="34" charset="0"/>
                </a:rPr>
                <a:t>parsing</a:t>
              </a:r>
              <a:endParaRPr lang="en-US" sz="2200" i="1" dirty="0">
                <a:cs typeface="Calibri" panose="020F0502020204030204" pitchFamily="34" charset="0"/>
              </a:endParaRPr>
            </a:p>
          </p:txBody>
        </p:sp>
      </p:grpSp>
      <p:sp>
        <p:nvSpPr>
          <p:cNvPr id="9" name="TextBox 8">
            <a:extLst>
              <a:ext uri="{FF2B5EF4-FFF2-40B4-BE49-F238E27FC236}">
                <a16:creationId xmlns:a16="http://schemas.microsoft.com/office/drawing/2014/main" xmlns="" id="{266433F9-3CAB-6740-8273-915E5DD93EBD}"/>
              </a:ext>
            </a:extLst>
          </p:cNvPr>
          <p:cNvSpPr txBox="1"/>
          <p:nvPr/>
        </p:nvSpPr>
        <p:spPr>
          <a:xfrm>
            <a:off x="7917702" y="5180677"/>
            <a:ext cx="3821873" cy="369332"/>
          </a:xfrm>
          <a:prstGeom prst="rect">
            <a:avLst/>
          </a:prstGeom>
          <a:noFill/>
        </p:spPr>
        <p:txBody>
          <a:bodyPr wrap="square" rtlCol="0">
            <a:spAutoFit/>
          </a:bodyPr>
          <a:lstStyle/>
          <a:p>
            <a:r>
              <a:rPr lang="en-US" altLang="zh-CN" dirty="0"/>
              <a:t>Again,</a:t>
            </a:r>
            <a:r>
              <a:rPr lang="zh-CN" altLang="en-US" dirty="0"/>
              <a:t> </a:t>
            </a:r>
            <a:r>
              <a:rPr lang="en-US" altLang="zh-CN" dirty="0"/>
              <a:t>add</a:t>
            </a:r>
            <a:r>
              <a:rPr lang="zh-CN" altLang="en-US" dirty="0"/>
              <a:t> </a:t>
            </a:r>
            <a:r>
              <a:rPr lang="en-US" altLang="zh-CN" dirty="0"/>
              <a:t>additional</a:t>
            </a:r>
            <a:r>
              <a:rPr lang="zh-CN" altLang="en-US" dirty="0"/>
              <a:t> </a:t>
            </a:r>
            <a:r>
              <a:rPr lang="en-US" altLang="zh-CN" dirty="0">
                <a:solidFill>
                  <a:srgbClr val="FF0000"/>
                </a:solidFill>
              </a:rPr>
              <a:t>sequential</a:t>
            </a:r>
            <a:r>
              <a:rPr lang="zh-CN" altLang="en-US" dirty="0">
                <a:solidFill>
                  <a:srgbClr val="FF0000"/>
                </a:solidFill>
              </a:rPr>
              <a:t> </a:t>
            </a:r>
            <a:r>
              <a:rPr lang="en-US" altLang="zh-CN" dirty="0">
                <a:solidFill>
                  <a:srgbClr val="FF0000"/>
                </a:solidFill>
              </a:rPr>
              <a:t>edges</a:t>
            </a:r>
          </a:p>
        </p:txBody>
      </p:sp>
      <p:sp>
        <p:nvSpPr>
          <p:cNvPr id="46" name="are">
            <a:extLst>
              <a:ext uri="{FF2B5EF4-FFF2-40B4-BE49-F238E27FC236}">
                <a16:creationId xmlns:a16="http://schemas.microsoft.com/office/drawing/2014/main" xmlns="" id="{AE305FC6-A564-D24F-BD23-FDD174933939}"/>
              </a:ext>
            </a:extLst>
          </p:cNvPr>
          <p:cNvSpPr/>
          <p:nvPr/>
        </p:nvSpPr>
        <p:spPr>
          <a:xfrm>
            <a:off x="1120569" y="4138504"/>
            <a:ext cx="651700" cy="485379"/>
          </a:xfrm>
          <a:prstGeom prst="roundRect">
            <a:avLst>
              <a:gd name="adj" fmla="val 16693"/>
            </a:avLst>
          </a:prstGeom>
          <a:solidFill>
            <a:srgbClr val="000000"/>
          </a:solidFill>
          <a:ln w="38100">
            <a:solidFill>
              <a:srgbClr val="000000"/>
            </a:solidFill>
          </a:ln>
          <a:extLst>
            <a:ext uri="{C572A759-6A51-4108-AA02-DFA0A04FC94B}">
              <ma14:wrappingTextBoxFlag xmlns:ma14="http://schemas.microsoft.com/office/mac/drawingml/2011/main" val="1"/>
            </a:ext>
          </a:extLst>
        </p:spPr>
        <p:txBody>
          <a:bodyPr lIns="45719" rIns="45719" anchor="ctr"/>
          <a:lstStyle>
            <a:lvl1pPr defTabSz="914400">
              <a:defRPr sz="2700">
                <a:solidFill>
                  <a:srgbClr val="FFFFFF"/>
                </a:solidFill>
                <a:latin typeface="Calibri"/>
                <a:ea typeface="Calibri"/>
                <a:cs typeface="Calibri"/>
                <a:sym typeface="Calibri"/>
              </a:defRPr>
            </a:lvl1pPr>
          </a:lstStyle>
          <a:p>
            <a:pPr algn="ctr"/>
            <a:r>
              <a:rPr dirty="0"/>
              <a:t>are</a:t>
            </a:r>
          </a:p>
        </p:txBody>
      </p:sp>
      <p:sp>
        <p:nvSpPr>
          <p:cNvPr id="47" name="there">
            <a:extLst>
              <a:ext uri="{FF2B5EF4-FFF2-40B4-BE49-F238E27FC236}">
                <a16:creationId xmlns:a16="http://schemas.microsoft.com/office/drawing/2014/main" xmlns="" id="{0E0390FE-EF89-5A47-9636-D1ADE6B1FEE1}"/>
              </a:ext>
            </a:extLst>
          </p:cNvPr>
          <p:cNvSpPr/>
          <p:nvPr/>
        </p:nvSpPr>
        <p:spPr>
          <a:xfrm>
            <a:off x="2437652" y="4138504"/>
            <a:ext cx="968371" cy="485379"/>
          </a:xfrm>
          <a:prstGeom prst="roundRect">
            <a:avLst>
              <a:gd name="adj" fmla="val 16693"/>
            </a:avLst>
          </a:prstGeom>
          <a:solidFill>
            <a:srgbClr val="000000"/>
          </a:solidFill>
          <a:ln w="38100">
            <a:solidFill>
              <a:srgbClr val="000000"/>
            </a:solidFill>
          </a:ln>
          <a:extLst>
            <a:ext uri="{C572A759-6A51-4108-AA02-DFA0A04FC94B}">
              <ma14:wrappingTextBoxFlag xmlns:ma14="http://schemas.microsoft.com/office/mac/drawingml/2011/main" val="1"/>
            </a:ext>
          </a:extLst>
        </p:spPr>
        <p:txBody>
          <a:bodyPr lIns="45719" rIns="45719" anchor="ctr"/>
          <a:lstStyle>
            <a:lvl1pPr defTabSz="914400">
              <a:defRPr sz="2700">
                <a:solidFill>
                  <a:srgbClr val="FFFFFF"/>
                </a:solidFill>
                <a:latin typeface="Calibri"/>
                <a:ea typeface="Calibri"/>
                <a:cs typeface="Calibri"/>
                <a:sym typeface="Calibri"/>
              </a:defRPr>
            </a:lvl1pPr>
          </a:lstStyle>
          <a:p>
            <a:pPr algn="ctr"/>
            <a:r>
              <a:rPr dirty="0"/>
              <a:t>there</a:t>
            </a:r>
          </a:p>
        </p:txBody>
      </p:sp>
      <p:sp>
        <p:nvSpPr>
          <p:cNvPr id="48" name="ada">
            <a:extLst>
              <a:ext uri="{FF2B5EF4-FFF2-40B4-BE49-F238E27FC236}">
                <a16:creationId xmlns:a16="http://schemas.microsoft.com/office/drawing/2014/main" xmlns="" id="{D3ED7230-5AEB-D840-9499-B7FDF59AB6BA}"/>
              </a:ext>
            </a:extLst>
          </p:cNvPr>
          <p:cNvSpPr/>
          <p:nvPr/>
        </p:nvSpPr>
        <p:spPr>
          <a:xfrm>
            <a:off x="4123000" y="4138504"/>
            <a:ext cx="651700" cy="485379"/>
          </a:xfrm>
          <a:prstGeom prst="roundRect">
            <a:avLst>
              <a:gd name="adj" fmla="val 16693"/>
            </a:avLst>
          </a:prstGeom>
          <a:solidFill>
            <a:srgbClr val="000000"/>
          </a:solidFill>
          <a:ln w="38100">
            <a:solidFill>
              <a:srgbClr val="000000"/>
            </a:solidFill>
          </a:ln>
          <a:extLst>
            <a:ext uri="{C572A759-6A51-4108-AA02-DFA0A04FC94B}">
              <ma14:wrappingTextBoxFlag xmlns:ma14="http://schemas.microsoft.com/office/mac/drawingml/2011/main" val="1"/>
            </a:ext>
          </a:extLst>
        </p:spPr>
        <p:txBody>
          <a:bodyPr lIns="45719" rIns="45719" anchor="ctr"/>
          <a:lstStyle>
            <a:lvl1pPr defTabSz="914400">
              <a:defRPr sz="2700">
                <a:solidFill>
                  <a:srgbClr val="FFFFFF"/>
                </a:solidFill>
                <a:latin typeface="Calibri"/>
                <a:ea typeface="Calibri"/>
                <a:cs typeface="Calibri"/>
                <a:sym typeface="Calibri"/>
              </a:defRPr>
            </a:lvl1pPr>
          </a:lstStyle>
          <a:p>
            <a:pPr algn="ctr"/>
            <a:r>
              <a:rPr dirty="0" err="1"/>
              <a:t>ada</a:t>
            </a:r>
            <a:endParaRPr dirty="0"/>
          </a:p>
        </p:txBody>
      </p:sp>
      <p:sp>
        <p:nvSpPr>
          <p:cNvPr id="49" name="jobs">
            <a:extLst>
              <a:ext uri="{FF2B5EF4-FFF2-40B4-BE49-F238E27FC236}">
                <a16:creationId xmlns:a16="http://schemas.microsoft.com/office/drawing/2014/main" xmlns="" id="{93CAD1F3-F72B-3748-842D-B9CBD984EF58}"/>
              </a:ext>
            </a:extLst>
          </p:cNvPr>
          <p:cNvSpPr/>
          <p:nvPr/>
        </p:nvSpPr>
        <p:spPr>
          <a:xfrm>
            <a:off x="5482451" y="4138504"/>
            <a:ext cx="812748" cy="485379"/>
          </a:xfrm>
          <a:prstGeom prst="roundRect">
            <a:avLst>
              <a:gd name="adj" fmla="val 16693"/>
            </a:avLst>
          </a:prstGeom>
          <a:solidFill>
            <a:srgbClr val="000000"/>
          </a:solidFill>
          <a:ln w="38100">
            <a:solidFill>
              <a:srgbClr val="000000"/>
            </a:solidFill>
          </a:ln>
          <a:extLst>
            <a:ext uri="{C572A759-6A51-4108-AA02-DFA0A04FC94B}">
              <ma14:wrappingTextBoxFlag xmlns:ma14="http://schemas.microsoft.com/office/mac/drawingml/2011/main" val="1"/>
            </a:ext>
          </a:extLst>
        </p:spPr>
        <p:txBody>
          <a:bodyPr lIns="45719" rIns="45719" anchor="ctr"/>
          <a:lstStyle>
            <a:lvl1pPr defTabSz="914400">
              <a:defRPr sz="2700">
                <a:solidFill>
                  <a:srgbClr val="FFFFFF"/>
                </a:solidFill>
                <a:latin typeface="Calibri"/>
                <a:ea typeface="Calibri"/>
                <a:cs typeface="Calibri"/>
                <a:sym typeface="Calibri"/>
              </a:defRPr>
            </a:lvl1pPr>
          </a:lstStyle>
          <a:p>
            <a:pPr algn="ctr"/>
            <a:r>
              <a:t>jobs</a:t>
            </a:r>
          </a:p>
        </p:txBody>
      </p:sp>
      <p:sp>
        <p:nvSpPr>
          <p:cNvPr id="50" name="outside">
            <a:extLst>
              <a:ext uri="{FF2B5EF4-FFF2-40B4-BE49-F238E27FC236}">
                <a16:creationId xmlns:a16="http://schemas.microsoft.com/office/drawing/2014/main" xmlns="" id="{19726CA5-8D92-1242-9360-76E2905389CB}"/>
              </a:ext>
            </a:extLst>
          </p:cNvPr>
          <p:cNvSpPr/>
          <p:nvPr/>
        </p:nvSpPr>
        <p:spPr>
          <a:xfrm>
            <a:off x="7142738" y="4138504"/>
            <a:ext cx="1259182" cy="485379"/>
          </a:xfrm>
          <a:prstGeom prst="roundRect">
            <a:avLst>
              <a:gd name="adj" fmla="val 16693"/>
            </a:avLst>
          </a:prstGeom>
          <a:solidFill>
            <a:srgbClr val="000000"/>
          </a:solidFill>
          <a:ln w="38100">
            <a:solidFill>
              <a:srgbClr val="000000"/>
            </a:solidFill>
          </a:ln>
          <a:extLst>
            <a:ext uri="{C572A759-6A51-4108-AA02-DFA0A04FC94B}">
              <ma14:wrappingTextBoxFlag xmlns:ma14="http://schemas.microsoft.com/office/mac/drawingml/2011/main" val="1"/>
            </a:ext>
          </a:extLst>
        </p:spPr>
        <p:txBody>
          <a:bodyPr lIns="45719" rIns="45719" anchor="ctr"/>
          <a:lstStyle>
            <a:lvl1pPr defTabSz="914400">
              <a:defRPr sz="2700">
                <a:solidFill>
                  <a:srgbClr val="FFFFFF"/>
                </a:solidFill>
                <a:latin typeface="Calibri"/>
                <a:ea typeface="Calibri"/>
                <a:cs typeface="Calibri"/>
                <a:sym typeface="Calibri"/>
              </a:defRPr>
            </a:lvl1pPr>
          </a:lstStyle>
          <a:p>
            <a:pPr algn="ctr"/>
            <a:r>
              <a:t>outside</a:t>
            </a:r>
          </a:p>
        </p:txBody>
      </p:sp>
      <p:sp>
        <p:nvSpPr>
          <p:cNvPr id="51" name="austin">
            <a:extLst>
              <a:ext uri="{FF2B5EF4-FFF2-40B4-BE49-F238E27FC236}">
                <a16:creationId xmlns:a16="http://schemas.microsoft.com/office/drawing/2014/main" xmlns="" id="{7370BD6B-3A21-C64A-882C-4291C30CD781}"/>
              </a:ext>
            </a:extLst>
          </p:cNvPr>
          <p:cNvSpPr/>
          <p:nvPr/>
        </p:nvSpPr>
        <p:spPr>
          <a:xfrm>
            <a:off x="9508357" y="4138504"/>
            <a:ext cx="1165767" cy="485379"/>
          </a:xfrm>
          <a:prstGeom prst="roundRect">
            <a:avLst>
              <a:gd name="adj" fmla="val 16693"/>
            </a:avLst>
          </a:prstGeom>
          <a:solidFill>
            <a:srgbClr val="000000"/>
          </a:solidFill>
          <a:ln w="38100">
            <a:solidFill>
              <a:srgbClr val="000000"/>
            </a:solidFill>
          </a:ln>
          <a:extLst>
            <a:ext uri="{C572A759-6A51-4108-AA02-DFA0A04FC94B}">
              <ma14:wrappingTextBoxFlag xmlns:ma14="http://schemas.microsoft.com/office/mac/drawingml/2011/main" val="1"/>
            </a:ext>
          </a:extLst>
        </p:spPr>
        <p:txBody>
          <a:bodyPr lIns="45719" rIns="45719" anchor="ctr"/>
          <a:lstStyle>
            <a:lvl1pPr defTabSz="914400">
              <a:defRPr sz="2700">
                <a:solidFill>
                  <a:srgbClr val="FFFFFF"/>
                </a:solidFill>
                <a:latin typeface="Calibri"/>
                <a:ea typeface="Calibri"/>
                <a:cs typeface="Calibri"/>
                <a:sym typeface="Calibri"/>
              </a:defRPr>
            </a:lvl1pPr>
          </a:lstStyle>
          <a:p>
            <a:pPr algn="ctr"/>
            <a:r>
              <a:rPr dirty="0" err="1"/>
              <a:t>austin</a:t>
            </a:r>
            <a:endParaRPr dirty="0"/>
          </a:p>
        </p:txBody>
      </p:sp>
      <p:sp>
        <p:nvSpPr>
          <p:cNvPr id="52" name="Line">
            <a:extLst>
              <a:ext uri="{FF2B5EF4-FFF2-40B4-BE49-F238E27FC236}">
                <a16:creationId xmlns:a16="http://schemas.microsoft.com/office/drawing/2014/main" xmlns="" id="{4460BC3B-3085-8648-B0C8-8706B9D170AD}"/>
              </a:ext>
            </a:extLst>
          </p:cNvPr>
          <p:cNvSpPr/>
          <p:nvPr/>
        </p:nvSpPr>
        <p:spPr>
          <a:xfrm>
            <a:off x="1790614" y="4381194"/>
            <a:ext cx="633078" cy="0"/>
          </a:xfrm>
          <a:prstGeom prst="line">
            <a:avLst/>
          </a:prstGeom>
          <a:ln w="38100">
            <a:solidFill>
              <a:srgbClr val="FF2600"/>
            </a:solidFill>
            <a:miter lim="400000"/>
            <a:headEnd type="triangle"/>
            <a:tailEnd type="triangle"/>
          </a:ln>
        </p:spPr>
        <p:txBody>
          <a:bodyPr lIns="50800" tIns="50800" rIns="50800" bIns="50800" anchor="ctr"/>
          <a:lstStyle/>
          <a:p>
            <a:pPr defTabSz="2438338">
              <a:defRPr sz="2400"/>
            </a:pPr>
            <a:endParaRPr/>
          </a:p>
        </p:txBody>
      </p:sp>
      <p:sp>
        <p:nvSpPr>
          <p:cNvPr id="53" name="Line">
            <a:extLst>
              <a:ext uri="{FF2B5EF4-FFF2-40B4-BE49-F238E27FC236}">
                <a16:creationId xmlns:a16="http://schemas.microsoft.com/office/drawing/2014/main" xmlns="" id="{BB2F3DF8-74AC-8A4B-9618-2CEB2B735080}"/>
              </a:ext>
            </a:extLst>
          </p:cNvPr>
          <p:cNvSpPr/>
          <p:nvPr/>
        </p:nvSpPr>
        <p:spPr>
          <a:xfrm>
            <a:off x="3432145" y="4381193"/>
            <a:ext cx="678692" cy="1"/>
          </a:xfrm>
          <a:prstGeom prst="line">
            <a:avLst/>
          </a:prstGeom>
          <a:ln w="38100">
            <a:solidFill>
              <a:srgbClr val="FF2600"/>
            </a:solidFill>
            <a:miter lim="400000"/>
            <a:headEnd type="triangle"/>
            <a:tailEnd type="triangle"/>
          </a:ln>
        </p:spPr>
        <p:txBody>
          <a:bodyPr lIns="50800" tIns="50800" rIns="50800" bIns="50800" anchor="ctr"/>
          <a:lstStyle/>
          <a:p>
            <a:pPr defTabSz="2438338">
              <a:defRPr sz="2400"/>
            </a:pPr>
            <a:endParaRPr/>
          </a:p>
        </p:txBody>
      </p:sp>
      <p:sp>
        <p:nvSpPr>
          <p:cNvPr id="54" name="Line">
            <a:extLst>
              <a:ext uri="{FF2B5EF4-FFF2-40B4-BE49-F238E27FC236}">
                <a16:creationId xmlns:a16="http://schemas.microsoft.com/office/drawing/2014/main" xmlns="" id="{A9024833-D003-5441-9BB4-8579F7AE1E6E}"/>
              </a:ext>
            </a:extLst>
          </p:cNvPr>
          <p:cNvSpPr/>
          <p:nvPr/>
        </p:nvSpPr>
        <p:spPr>
          <a:xfrm>
            <a:off x="4795748" y="4381193"/>
            <a:ext cx="678692" cy="1"/>
          </a:xfrm>
          <a:prstGeom prst="line">
            <a:avLst/>
          </a:prstGeom>
          <a:ln w="38100">
            <a:solidFill>
              <a:srgbClr val="FF2600"/>
            </a:solidFill>
            <a:miter lim="400000"/>
            <a:headEnd type="triangle"/>
            <a:tailEnd type="triangle"/>
          </a:ln>
        </p:spPr>
        <p:txBody>
          <a:bodyPr lIns="50800" tIns="50800" rIns="50800" bIns="50800" anchor="ctr"/>
          <a:lstStyle/>
          <a:p>
            <a:pPr defTabSz="2438338">
              <a:defRPr sz="2400"/>
            </a:pPr>
            <a:endParaRPr/>
          </a:p>
        </p:txBody>
      </p:sp>
      <p:sp>
        <p:nvSpPr>
          <p:cNvPr id="55" name="Line">
            <a:extLst>
              <a:ext uri="{FF2B5EF4-FFF2-40B4-BE49-F238E27FC236}">
                <a16:creationId xmlns:a16="http://schemas.microsoft.com/office/drawing/2014/main" xmlns="" id="{576521EC-0FF8-8743-A80D-B44BA33B02BF}"/>
              </a:ext>
            </a:extLst>
          </p:cNvPr>
          <p:cNvSpPr/>
          <p:nvPr/>
        </p:nvSpPr>
        <p:spPr>
          <a:xfrm>
            <a:off x="6322256" y="4381193"/>
            <a:ext cx="799417" cy="1"/>
          </a:xfrm>
          <a:prstGeom prst="line">
            <a:avLst/>
          </a:prstGeom>
          <a:ln w="38100">
            <a:solidFill>
              <a:srgbClr val="FF2600"/>
            </a:solidFill>
            <a:miter lim="400000"/>
            <a:headEnd type="triangle"/>
            <a:tailEnd type="triangle"/>
          </a:ln>
        </p:spPr>
        <p:txBody>
          <a:bodyPr lIns="50800" tIns="50800" rIns="50800" bIns="50800" anchor="ctr"/>
          <a:lstStyle/>
          <a:p>
            <a:pPr defTabSz="2438338">
              <a:defRPr sz="2400"/>
            </a:pPr>
            <a:endParaRPr/>
          </a:p>
        </p:txBody>
      </p:sp>
      <p:sp>
        <p:nvSpPr>
          <p:cNvPr id="56" name="Line">
            <a:extLst>
              <a:ext uri="{FF2B5EF4-FFF2-40B4-BE49-F238E27FC236}">
                <a16:creationId xmlns:a16="http://schemas.microsoft.com/office/drawing/2014/main" xmlns="" id="{B633C7F5-6E52-1747-8C6F-FAEDCB2BDA9B}"/>
              </a:ext>
            </a:extLst>
          </p:cNvPr>
          <p:cNvSpPr/>
          <p:nvPr/>
        </p:nvSpPr>
        <p:spPr>
          <a:xfrm>
            <a:off x="8431519" y="4381193"/>
            <a:ext cx="1063032" cy="1"/>
          </a:xfrm>
          <a:prstGeom prst="line">
            <a:avLst/>
          </a:prstGeom>
          <a:ln w="38100">
            <a:solidFill>
              <a:srgbClr val="FF2600"/>
            </a:solidFill>
            <a:miter lim="400000"/>
            <a:headEnd type="triangle"/>
            <a:tailEnd type="triangle"/>
          </a:ln>
        </p:spPr>
        <p:txBody>
          <a:bodyPr lIns="50800" tIns="50800" rIns="50800" bIns="50800" anchor="ctr"/>
          <a:lstStyle/>
          <a:p>
            <a:pPr defTabSz="2438338">
              <a:defRPr sz="2400"/>
            </a:pPr>
            <a:endParaRPr/>
          </a:p>
        </p:txBody>
      </p:sp>
      <p:sp>
        <p:nvSpPr>
          <p:cNvPr id="57" name="S">
            <a:extLst>
              <a:ext uri="{FF2B5EF4-FFF2-40B4-BE49-F238E27FC236}">
                <a16:creationId xmlns:a16="http://schemas.microsoft.com/office/drawing/2014/main" xmlns="" id="{DB0EB2DA-EE16-6347-A41A-6BF61E06ADBA}"/>
              </a:ext>
            </a:extLst>
          </p:cNvPr>
          <p:cNvSpPr/>
          <p:nvPr/>
        </p:nvSpPr>
        <p:spPr>
          <a:xfrm>
            <a:off x="4520036" y="2331326"/>
            <a:ext cx="651699" cy="485380"/>
          </a:xfrm>
          <a:prstGeom prst="roundRect">
            <a:avLst>
              <a:gd name="adj" fmla="val 16693"/>
            </a:avLst>
          </a:prstGeom>
          <a:solidFill>
            <a:srgbClr val="009100"/>
          </a:solidFill>
          <a:ln w="38100">
            <a:solidFill>
              <a:srgbClr val="000000"/>
            </a:solidFill>
          </a:ln>
          <a:extLst>
            <a:ext uri="{C572A759-6A51-4108-AA02-DFA0A04FC94B}">
              <ma14:wrappingTextBoxFlag xmlns:ma14="http://schemas.microsoft.com/office/mac/drawingml/2011/main" val="1"/>
            </a:ext>
          </a:extLst>
        </p:spPr>
        <p:txBody>
          <a:bodyPr lIns="45719" rIns="45719" anchor="ctr"/>
          <a:lstStyle>
            <a:lvl1pPr defTabSz="914400">
              <a:defRPr sz="2700">
                <a:solidFill>
                  <a:srgbClr val="FFFFFF"/>
                </a:solidFill>
                <a:latin typeface="Calibri"/>
                <a:ea typeface="Calibri"/>
                <a:cs typeface="Calibri"/>
                <a:sym typeface="Calibri"/>
              </a:defRPr>
            </a:lvl1pPr>
          </a:lstStyle>
          <a:p>
            <a:pPr algn="ctr"/>
            <a:r>
              <a:rPr dirty="0"/>
              <a:t>S</a:t>
            </a:r>
          </a:p>
        </p:txBody>
      </p:sp>
      <p:sp>
        <p:nvSpPr>
          <p:cNvPr id="58" name="VP">
            <a:extLst>
              <a:ext uri="{FF2B5EF4-FFF2-40B4-BE49-F238E27FC236}">
                <a16:creationId xmlns:a16="http://schemas.microsoft.com/office/drawing/2014/main" xmlns="" id="{3D58B3FB-524D-6941-897E-A7E084184D56}"/>
              </a:ext>
            </a:extLst>
          </p:cNvPr>
          <p:cNvSpPr/>
          <p:nvPr/>
        </p:nvSpPr>
        <p:spPr>
          <a:xfrm>
            <a:off x="3415931" y="2083230"/>
            <a:ext cx="651700" cy="485379"/>
          </a:xfrm>
          <a:prstGeom prst="roundRect">
            <a:avLst>
              <a:gd name="adj" fmla="val 16693"/>
            </a:avLst>
          </a:prstGeom>
          <a:solidFill>
            <a:srgbClr val="009100"/>
          </a:solidFill>
          <a:ln w="38100">
            <a:solidFill>
              <a:srgbClr val="000000"/>
            </a:solidFill>
          </a:ln>
          <a:extLst>
            <a:ext uri="{C572A759-6A51-4108-AA02-DFA0A04FC94B}">
              <ma14:wrappingTextBoxFlag xmlns:ma14="http://schemas.microsoft.com/office/mac/drawingml/2011/main" val="1"/>
            </a:ext>
          </a:extLst>
        </p:spPr>
        <p:txBody>
          <a:bodyPr lIns="45719" rIns="45719" anchor="ctr"/>
          <a:lstStyle>
            <a:lvl1pPr defTabSz="914400">
              <a:defRPr sz="2700">
                <a:solidFill>
                  <a:srgbClr val="FFFFFF"/>
                </a:solidFill>
                <a:latin typeface="Calibri"/>
                <a:ea typeface="Calibri"/>
                <a:cs typeface="Calibri"/>
                <a:sym typeface="Calibri"/>
              </a:defRPr>
            </a:lvl1pPr>
          </a:lstStyle>
          <a:p>
            <a:pPr algn="ctr"/>
            <a:r>
              <a:rPr dirty="0"/>
              <a:t>VP</a:t>
            </a:r>
          </a:p>
        </p:txBody>
      </p:sp>
      <p:sp>
        <p:nvSpPr>
          <p:cNvPr id="60" name="VP">
            <a:extLst>
              <a:ext uri="{FF2B5EF4-FFF2-40B4-BE49-F238E27FC236}">
                <a16:creationId xmlns:a16="http://schemas.microsoft.com/office/drawing/2014/main" xmlns="" id="{B44E2275-1C77-A644-998B-24E13FAD41A4}"/>
              </a:ext>
            </a:extLst>
          </p:cNvPr>
          <p:cNvSpPr/>
          <p:nvPr/>
        </p:nvSpPr>
        <p:spPr>
          <a:xfrm>
            <a:off x="5656422" y="2649282"/>
            <a:ext cx="651699" cy="485379"/>
          </a:xfrm>
          <a:prstGeom prst="roundRect">
            <a:avLst>
              <a:gd name="adj" fmla="val 16693"/>
            </a:avLst>
          </a:prstGeom>
          <a:solidFill>
            <a:srgbClr val="009100"/>
          </a:solidFill>
          <a:ln w="38100">
            <a:solidFill>
              <a:srgbClr val="000000"/>
            </a:solidFill>
          </a:ln>
          <a:extLst>
            <a:ext uri="{C572A759-6A51-4108-AA02-DFA0A04FC94B}">
              <ma14:wrappingTextBoxFlag xmlns:ma14="http://schemas.microsoft.com/office/mac/drawingml/2011/main" val="1"/>
            </a:ext>
          </a:extLst>
        </p:spPr>
        <p:txBody>
          <a:bodyPr lIns="45719" rIns="45719" anchor="ctr"/>
          <a:lstStyle>
            <a:lvl1pPr defTabSz="914400">
              <a:defRPr sz="2700">
                <a:solidFill>
                  <a:srgbClr val="FFFFFF"/>
                </a:solidFill>
                <a:latin typeface="Calibri"/>
                <a:ea typeface="Calibri"/>
                <a:cs typeface="Calibri"/>
                <a:sym typeface="Calibri"/>
              </a:defRPr>
            </a:lvl1pPr>
          </a:lstStyle>
          <a:p>
            <a:pPr algn="ctr"/>
            <a:r>
              <a:rPr dirty="0"/>
              <a:t>VP</a:t>
            </a:r>
          </a:p>
        </p:txBody>
      </p:sp>
      <p:sp>
        <p:nvSpPr>
          <p:cNvPr id="61" name="NP">
            <a:extLst>
              <a:ext uri="{FF2B5EF4-FFF2-40B4-BE49-F238E27FC236}">
                <a16:creationId xmlns:a16="http://schemas.microsoft.com/office/drawing/2014/main" xmlns="" id="{331A4365-9992-0A41-B256-87C8884B2ACB}"/>
              </a:ext>
            </a:extLst>
          </p:cNvPr>
          <p:cNvSpPr/>
          <p:nvPr/>
        </p:nvSpPr>
        <p:spPr>
          <a:xfrm>
            <a:off x="6771271" y="2970090"/>
            <a:ext cx="651699" cy="485380"/>
          </a:xfrm>
          <a:prstGeom prst="roundRect">
            <a:avLst>
              <a:gd name="adj" fmla="val 16693"/>
            </a:avLst>
          </a:prstGeom>
          <a:solidFill>
            <a:srgbClr val="009100"/>
          </a:solidFill>
          <a:ln w="38100">
            <a:solidFill>
              <a:srgbClr val="000000"/>
            </a:solidFill>
          </a:ln>
          <a:extLst>
            <a:ext uri="{C572A759-6A51-4108-AA02-DFA0A04FC94B}">
              <ma14:wrappingTextBoxFlag xmlns:ma14="http://schemas.microsoft.com/office/mac/drawingml/2011/main" val="1"/>
            </a:ext>
          </a:extLst>
        </p:spPr>
        <p:txBody>
          <a:bodyPr lIns="45719" rIns="45719" anchor="ctr"/>
          <a:lstStyle>
            <a:lvl1pPr defTabSz="914400">
              <a:defRPr sz="2700">
                <a:solidFill>
                  <a:srgbClr val="FFFFFF"/>
                </a:solidFill>
                <a:latin typeface="Calibri"/>
                <a:ea typeface="Calibri"/>
                <a:cs typeface="Calibri"/>
                <a:sym typeface="Calibri"/>
              </a:defRPr>
            </a:lvl1pPr>
          </a:lstStyle>
          <a:p>
            <a:pPr algn="ctr"/>
            <a:r>
              <a:rPr dirty="0"/>
              <a:t>NP</a:t>
            </a:r>
          </a:p>
        </p:txBody>
      </p:sp>
      <p:sp>
        <p:nvSpPr>
          <p:cNvPr id="62" name="PP">
            <a:extLst>
              <a:ext uri="{FF2B5EF4-FFF2-40B4-BE49-F238E27FC236}">
                <a16:creationId xmlns:a16="http://schemas.microsoft.com/office/drawing/2014/main" xmlns="" id="{7C502F03-90B9-0D44-812B-B6399570E604}"/>
              </a:ext>
            </a:extLst>
          </p:cNvPr>
          <p:cNvSpPr/>
          <p:nvPr/>
        </p:nvSpPr>
        <p:spPr>
          <a:xfrm>
            <a:off x="8029849" y="3311516"/>
            <a:ext cx="651700" cy="485380"/>
          </a:xfrm>
          <a:prstGeom prst="roundRect">
            <a:avLst>
              <a:gd name="adj" fmla="val 16693"/>
            </a:avLst>
          </a:prstGeom>
          <a:solidFill>
            <a:srgbClr val="009100"/>
          </a:solidFill>
          <a:ln w="38100">
            <a:solidFill>
              <a:srgbClr val="000000"/>
            </a:solidFill>
          </a:ln>
          <a:extLst>
            <a:ext uri="{C572A759-6A51-4108-AA02-DFA0A04FC94B}">
              <ma14:wrappingTextBoxFlag xmlns:ma14="http://schemas.microsoft.com/office/mac/drawingml/2011/main" val="1"/>
            </a:ext>
          </a:extLst>
        </p:spPr>
        <p:txBody>
          <a:bodyPr lIns="45719" rIns="45719" anchor="ctr"/>
          <a:lstStyle>
            <a:lvl1pPr defTabSz="914400">
              <a:defRPr sz="2700">
                <a:solidFill>
                  <a:srgbClr val="FFFFFF"/>
                </a:solidFill>
                <a:latin typeface="Calibri"/>
                <a:ea typeface="Calibri"/>
                <a:cs typeface="Calibri"/>
                <a:sym typeface="Calibri"/>
              </a:defRPr>
            </a:lvl1pPr>
          </a:lstStyle>
          <a:p>
            <a:pPr algn="ctr"/>
            <a:r>
              <a:rPr dirty="0"/>
              <a:t>PP</a:t>
            </a:r>
          </a:p>
        </p:txBody>
      </p:sp>
      <p:cxnSp>
        <p:nvCxnSpPr>
          <p:cNvPr id="63" name="Connection Line">
            <a:extLst>
              <a:ext uri="{FF2B5EF4-FFF2-40B4-BE49-F238E27FC236}">
                <a16:creationId xmlns:a16="http://schemas.microsoft.com/office/drawing/2014/main" xmlns="" id="{8C582E6E-2A31-4940-A5FA-B2103FD08099}"/>
              </a:ext>
            </a:extLst>
          </p:cNvPr>
          <p:cNvCxnSpPr>
            <a:cxnSpLocks/>
            <a:endCxn id="58" idx="0"/>
          </p:cNvCxnSpPr>
          <p:nvPr/>
        </p:nvCxnSpPr>
        <p:spPr>
          <a:xfrm>
            <a:off x="3736883" y="1716335"/>
            <a:ext cx="4898" cy="366894"/>
          </a:xfrm>
          <a:prstGeom prst="straightConnector1">
            <a:avLst/>
          </a:prstGeom>
          <a:ln w="38100">
            <a:solidFill>
              <a:srgbClr val="0433FF"/>
            </a:solidFill>
            <a:miter lim="400000"/>
            <a:tailEnd type="triangle"/>
          </a:ln>
        </p:spPr>
      </p:cxnSp>
      <p:cxnSp>
        <p:nvCxnSpPr>
          <p:cNvPr id="64" name="Connection Line">
            <a:extLst>
              <a:ext uri="{FF2B5EF4-FFF2-40B4-BE49-F238E27FC236}">
                <a16:creationId xmlns:a16="http://schemas.microsoft.com/office/drawing/2014/main" xmlns="" id="{A02F2274-4816-2A4E-95EB-C462E413ADDC}"/>
              </a:ext>
            </a:extLst>
          </p:cNvPr>
          <p:cNvCxnSpPr>
            <a:cxnSpLocks/>
          </p:cNvCxnSpPr>
          <p:nvPr/>
        </p:nvCxnSpPr>
        <p:spPr>
          <a:xfrm flipH="1">
            <a:off x="1568579" y="2537840"/>
            <a:ext cx="1882457" cy="1600664"/>
          </a:xfrm>
          <a:prstGeom prst="straightConnector1">
            <a:avLst/>
          </a:prstGeom>
          <a:ln w="38100">
            <a:solidFill>
              <a:srgbClr val="0433FF"/>
            </a:solidFill>
            <a:miter lim="400000"/>
            <a:tailEnd type="triangle"/>
          </a:ln>
        </p:spPr>
      </p:cxnSp>
      <p:cxnSp>
        <p:nvCxnSpPr>
          <p:cNvPr id="65" name="Connection Line">
            <a:extLst>
              <a:ext uri="{FF2B5EF4-FFF2-40B4-BE49-F238E27FC236}">
                <a16:creationId xmlns:a16="http://schemas.microsoft.com/office/drawing/2014/main" xmlns="" id="{0615015C-D2B6-1E4B-B483-B674A333BE3D}"/>
              </a:ext>
            </a:extLst>
          </p:cNvPr>
          <p:cNvCxnSpPr>
            <a:cxnSpLocks/>
            <a:stCxn id="58" idx="3"/>
          </p:cNvCxnSpPr>
          <p:nvPr/>
        </p:nvCxnSpPr>
        <p:spPr>
          <a:xfrm>
            <a:off x="4067631" y="2325917"/>
            <a:ext cx="452405" cy="224672"/>
          </a:xfrm>
          <a:prstGeom prst="straightConnector1">
            <a:avLst/>
          </a:prstGeom>
          <a:ln w="38100">
            <a:solidFill>
              <a:srgbClr val="0433FF"/>
            </a:solidFill>
            <a:miter lim="400000"/>
            <a:tailEnd type="triangle"/>
          </a:ln>
        </p:spPr>
      </p:cxnSp>
      <p:cxnSp>
        <p:nvCxnSpPr>
          <p:cNvPr id="66" name="Connection Line">
            <a:extLst>
              <a:ext uri="{FF2B5EF4-FFF2-40B4-BE49-F238E27FC236}">
                <a16:creationId xmlns:a16="http://schemas.microsoft.com/office/drawing/2014/main" xmlns="" id="{32AD4F6B-849A-2A47-ABC3-EB9A1712E8C6}"/>
              </a:ext>
            </a:extLst>
          </p:cNvPr>
          <p:cNvCxnSpPr>
            <a:cxnSpLocks/>
            <a:endCxn id="47" idx="0"/>
          </p:cNvCxnSpPr>
          <p:nvPr/>
        </p:nvCxnSpPr>
        <p:spPr>
          <a:xfrm flipH="1">
            <a:off x="2921838" y="2771918"/>
            <a:ext cx="1620306" cy="1366586"/>
          </a:xfrm>
          <a:prstGeom prst="straightConnector1">
            <a:avLst/>
          </a:prstGeom>
          <a:ln w="38100">
            <a:solidFill>
              <a:srgbClr val="0433FF"/>
            </a:solidFill>
            <a:miter lim="400000"/>
            <a:tailEnd type="triangle"/>
          </a:ln>
        </p:spPr>
      </p:cxnSp>
      <p:cxnSp>
        <p:nvCxnSpPr>
          <p:cNvPr id="67" name="Connection Line">
            <a:extLst>
              <a:ext uri="{FF2B5EF4-FFF2-40B4-BE49-F238E27FC236}">
                <a16:creationId xmlns:a16="http://schemas.microsoft.com/office/drawing/2014/main" xmlns="" id="{D457A9A1-0D42-9548-A69D-C82840AB5D10}"/>
              </a:ext>
            </a:extLst>
          </p:cNvPr>
          <p:cNvCxnSpPr>
            <a:cxnSpLocks/>
            <a:stCxn id="57" idx="3"/>
          </p:cNvCxnSpPr>
          <p:nvPr/>
        </p:nvCxnSpPr>
        <p:spPr>
          <a:xfrm>
            <a:off x="5171735" y="2574016"/>
            <a:ext cx="504285" cy="242690"/>
          </a:xfrm>
          <a:prstGeom prst="straightConnector1">
            <a:avLst/>
          </a:prstGeom>
          <a:ln w="38100">
            <a:solidFill>
              <a:srgbClr val="0433FF"/>
            </a:solidFill>
            <a:miter lim="400000"/>
            <a:tailEnd type="triangle"/>
          </a:ln>
        </p:spPr>
      </p:cxnSp>
      <p:cxnSp>
        <p:nvCxnSpPr>
          <p:cNvPr id="68" name="Connection Line">
            <a:extLst>
              <a:ext uri="{FF2B5EF4-FFF2-40B4-BE49-F238E27FC236}">
                <a16:creationId xmlns:a16="http://schemas.microsoft.com/office/drawing/2014/main" xmlns="" id="{682C684C-4E0B-A541-8933-11208A8462AB}"/>
              </a:ext>
            </a:extLst>
          </p:cNvPr>
          <p:cNvCxnSpPr>
            <a:cxnSpLocks/>
            <a:endCxn id="48" idx="0"/>
          </p:cNvCxnSpPr>
          <p:nvPr/>
        </p:nvCxnSpPr>
        <p:spPr>
          <a:xfrm flipH="1">
            <a:off x="4448850" y="3118183"/>
            <a:ext cx="1236341" cy="1020321"/>
          </a:xfrm>
          <a:prstGeom prst="straightConnector1">
            <a:avLst/>
          </a:prstGeom>
          <a:ln w="38100">
            <a:solidFill>
              <a:srgbClr val="0433FF"/>
            </a:solidFill>
            <a:miter lim="400000"/>
            <a:tailEnd type="triangle"/>
          </a:ln>
        </p:spPr>
      </p:cxnSp>
      <p:cxnSp>
        <p:nvCxnSpPr>
          <p:cNvPr id="69" name="Connection Line">
            <a:extLst>
              <a:ext uri="{FF2B5EF4-FFF2-40B4-BE49-F238E27FC236}">
                <a16:creationId xmlns:a16="http://schemas.microsoft.com/office/drawing/2014/main" xmlns="" id="{ACDBA9E7-9057-1443-8E70-3F05AB42E7E7}"/>
              </a:ext>
            </a:extLst>
          </p:cNvPr>
          <p:cNvCxnSpPr>
            <a:cxnSpLocks/>
          </p:cNvCxnSpPr>
          <p:nvPr/>
        </p:nvCxnSpPr>
        <p:spPr>
          <a:xfrm>
            <a:off x="6298577" y="2943621"/>
            <a:ext cx="472694" cy="199056"/>
          </a:xfrm>
          <a:prstGeom prst="straightConnector1">
            <a:avLst/>
          </a:prstGeom>
          <a:ln w="38100">
            <a:solidFill>
              <a:srgbClr val="0433FF"/>
            </a:solidFill>
            <a:miter lim="400000"/>
            <a:tailEnd type="triangle"/>
          </a:ln>
        </p:spPr>
      </p:cxnSp>
      <p:cxnSp>
        <p:nvCxnSpPr>
          <p:cNvPr id="70" name="Connection Line">
            <a:extLst>
              <a:ext uri="{FF2B5EF4-FFF2-40B4-BE49-F238E27FC236}">
                <a16:creationId xmlns:a16="http://schemas.microsoft.com/office/drawing/2014/main" xmlns="" id="{4533AB27-0AB6-0440-95F7-D8EC75E10192}"/>
              </a:ext>
            </a:extLst>
          </p:cNvPr>
          <p:cNvCxnSpPr>
            <a:cxnSpLocks/>
            <a:endCxn id="49" idx="0"/>
          </p:cNvCxnSpPr>
          <p:nvPr/>
        </p:nvCxnSpPr>
        <p:spPr>
          <a:xfrm flipH="1">
            <a:off x="5888825" y="3429000"/>
            <a:ext cx="902803" cy="709504"/>
          </a:xfrm>
          <a:prstGeom prst="straightConnector1">
            <a:avLst/>
          </a:prstGeom>
          <a:ln w="38100">
            <a:solidFill>
              <a:srgbClr val="0433FF"/>
            </a:solidFill>
            <a:miter lim="400000"/>
            <a:tailEnd type="triangle"/>
          </a:ln>
        </p:spPr>
      </p:cxnSp>
      <p:cxnSp>
        <p:nvCxnSpPr>
          <p:cNvPr id="71" name="Connection Line">
            <a:extLst>
              <a:ext uri="{FF2B5EF4-FFF2-40B4-BE49-F238E27FC236}">
                <a16:creationId xmlns:a16="http://schemas.microsoft.com/office/drawing/2014/main" xmlns="" id="{2EBB4242-AF23-EE4B-9969-B70682FCCF63}"/>
              </a:ext>
            </a:extLst>
          </p:cNvPr>
          <p:cNvCxnSpPr>
            <a:cxnSpLocks/>
          </p:cNvCxnSpPr>
          <p:nvPr/>
        </p:nvCxnSpPr>
        <p:spPr>
          <a:xfrm>
            <a:off x="7425558" y="3250533"/>
            <a:ext cx="604291" cy="239785"/>
          </a:xfrm>
          <a:prstGeom prst="straightConnector1">
            <a:avLst/>
          </a:prstGeom>
          <a:ln w="38100">
            <a:solidFill>
              <a:srgbClr val="0433FF"/>
            </a:solidFill>
            <a:miter lim="400000"/>
            <a:tailEnd type="triangle"/>
          </a:ln>
        </p:spPr>
      </p:cxnSp>
      <p:cxnSp>
        <p:nvCxnSpPr>
          <p:cNvPr id="72" name="Connection Line">
            <a:extLst>
              <a:ext uri="{FF2B5EF4-FFF2-40B4-BE49-F238E27FC236}">
                <a16:creationId xmlns:a16="http://schemas.microsoft.com/office/drawing/2014/main" xmlns="" id="{3BA9D5FA-E553-BE47-8002-FA8B0C693477}"/>
              </a:ext>
            </a:extLst>
          </p:cNvPr>
          <p:cNvCxnSpPr>
            <a:cxnSpLocks/>
            <a:endCxn id="50" idx="0"/>
          </p:cNvCxnSpPr>
          <p:nvPr/>
        </p:nvCxnSpPr>
        <p:spPr>
          <a:xfrm flipH="1">
            <a:off x="7772329" y="3796896"/>
            <a:ext cx="290747" cy="341608"/>
          </a:xfrm>
          <a:prstGeom prst="straightConnector1">
            <a:avLst/>
          </a:prstGeom>
          <a:ln w="38100">
            <a:solidFill>
              <a:srgbClr val="0433FF"/>
            </a:solidFill>
            <a:miter lim="400000"/>
            <a:tailEnd type="triangle"/>
          </a:ln>
        </p:spPr>
      </p:cxnSp>
      <p:cxnSp>
        <p:nvCxnSpPr>
          <p:cNvPr id="73" name="Connection Line">
            <a:extLst>
              <a:ext uri="{FF2B5EF4-FFF2-40B4-BE49-F238E27FC236}">
                <a16:creationId xmlns:a16="http://schemas.microsoft.com/office/drawing/2014/main" xmlns="" id="{DAB8069F-B3F5-C04F-A43A-E4E497A8C6EF}"/>
              </a:ext>
            </a:extLst>
          </p:cNvPr>
          <p:cNvCxnSpPr>
            <a:cxnSpLocks/>
            <a:endCxn id="51" idx="0"/>
          </p:cNvCxnSpPr>
          <p:nvPr/>
        </p:nvCxnSpPr>
        <p:spPr>
          <a:xfrm>
            <a:off x="8692667" y="3613149"/>
            <a:ext cx="1398574" cy="525355"/>
          </a:xfrm>
          <a:prstGeom prst="straightConnector1">
            <a:avLst/>
          </a:prstGeom>
          <a:ln w="38100">
            <a:solidFill>
              <a:srgbClr val="0433FF"/>
            </a:solidFill>
            <a:miter lim="400000"/>
            <a:tailEnd type="triangle"/>
          </a:ln>
        </p:spPr>
      </p:cxnSp>
      <p:sp>
        <p:nvSpPr>
          <p:cNvPr id="59" name="S">
            <a:extLst>
              <a:ext uri="{FF2B5EF4-FFF2-40B4-BE49-F238E27FC236}">
                <a16:creationId xmlns:a16="http://schemas.microsoft.com/office/drawing/2014/main" xmlns="" id="{28800506-94D7-BB47-99A7-DDE124FB49BC}"/>
              </a:ext>
            </a:extLst>
          </p:cNvPr>
          <p:cNvSpPr/>
          <p:nvPr/>
        </p:nvSpPr>
        <p:spPr>
          <a:xfrm>
            <a:off x="3427890" y="1301062"/>
            <a:ext cx="651700" cy="485379"/>
          </a:xfrm>
          <a:prstGeom prst="roundRect">
            <a:avLst>
              <a:gd name="adj" fmla="val 16693"/>
            </a:avLst>
          </a:prstGeom>
          <a:solidFill>
            <a:srgbClr val="009100"/>
          </a:solidFill>
          <a:ln w="38100">
            <a:solidFill>
              <a:srgbClr val="000000"/>
            </a:solidFill>
          </a:ln>
          <a:extLst>
            <a:ext uri="{C572A759-6A51-4108-AA02-DFA0A04FC94B}">
              <ma14:wrappingTextBoxFlag xmlns:ma14="http://schemas.microsoft.com/office/mac/drawingml/2011/main" val="1"/>
            </a:ext>
          </a:extLst>
        </p:spPr>
        <p:txBody>
          <a:bodyPr lIns="45719" rIns="45719" anchor="ctr"/>
          <a:lstStyle>
            <a:lvl1pPr defTabSz="914400">
              <a:defRPr sz="2700">
                <a:solidFill>
                  <a:srgbClr val="FFFFFF"/>
                </a:solidFill>
                <a:latin typeface="Calibri"/>
                <a:ea typeface="Calibri"/>
                <a:cs typeface="Calibri"/>
                <a:sym typeface="Calibri"/>
              </a:defRPr>
            </a:lvl1pPr>
          </a:lstStyle>
          <a:p>
            <a:pPr algn="ctr"/>
            <a:r>
              <a:rPr dirty="0"/>
              <a:t>S</a:t>
            </a:r>
          </a:p>
        </p:txBody>
      </p:sp>
    </p:spTree>
    <p:extLst>
      <p:ext uri="{BB962C8B-B14F-4D97-AF65-F5344CB8AC3E}">
        <p14:creationId xmlns:p14="http://schemas.microsoft.com/office/powerpoint/2010/main" val="26256670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6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7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7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72"/>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2"/>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3"/>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4"/>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55"/>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60" grpId="0" animBg="1"/>
      <p:bldP spid="61" grpId="0" animBg="1"/>
      <p:bldP spid="62" grpId="0" animBg="1"/>
      <p:bldP spid="5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CFFBEE-2579-DF42-B4D6-A3591FFE2B3F}"/>
              </a:ext>
            </a:extLst>
          </p:cNvPr>
          <p:cNvSpPr>
            <a:spLocks noGrp="1"/>
          </p:cNvSpPr>
          <p:nvPr>
            <p:ph type="title"/>
          </p:nvPr>
        </p:nvSpPr>
        <p:spPr/>
        <p:txBody>
          <a:bodyPr/>
          <a:lstStyle/>
          <a:p>
            <a:r>
              <a:rPr lang="en-US" altLang="zh-CN" b="1" spc="-253" dirty="0">
                <a:solidFill>
                  <a:srgbClr val="C00000"/>
                </a:solidFill>
              </a:rPr>
              <a:t>Static</a:t>
            </a:r>
            <a:r>
              <a:rPr lang="zh-CN" altLang="en-US" b="1" spc="-253" dirty="0">
                <a:solidFill>
                  <a:srgbClr val="C00000"/>
                </a:solidFill>
              </a:rPr>
              <a:t> </a:t>
            </a:r>
            <a:r>
              <a:rPr lang="en-US" altLang="zh-CN" b="1" spc="-253" dirty="0">
                <a:solidFill>
                  <a:srgbClr val="C00000"/>
                </a:solidFill>
              </a:rPr>
              <a:t>Graph</a:t>
            </a:r>
            <a:r>
              <a:rPr lang="zh-CN" altLang="en-US" b="1" spc="-253" dirty="0">
                <a:solidFill>
                  <a:srgbClr val="C00000"/>
                </a:solidFill>
              </a:rPr>
              <a:t> </a:t>
            </a:r>
            <a:r>
              <a:rPr lang="en-US" altLang="zh-CN" b="1" spc="-253" dirty="0">
                <a:solidFill>
                  <a:srgbClr val="C00000"/>
                </a:solidFill>
              </a:rPr>
              <a:t>Construction:</a:t>
            </a:r>
            <a:r>
              <a:rPr lang="zh-CN" altLang="en-US" b="1" spc="-253" dirty="0">
                <a:solidFill>
                  <a:srgbClr val="C00000"/>
                </a:solidFill>
              </a:rPr>
              <a:t> </a:t>
            </a:r>
            <a:r>
              <a:rPr lang="en-US" altLang="zh-CN" b="1" spc="-253" dirty="0">
                <a:solidFill>
                  <a:srgbClr val="C00000"/>
                </a:solidFill>
              </a:rPr>
              <a:t>AMR</a:t>
            </a:r>
            <a:r>
              <a:rPr lang="zh-CN" altLang="en-US" b="1" spc="-253" dirty="0">
                <a:solidFill>
                  <a:srgbClr val="C00000"/>
                </a:solidFill>
              </a:rPr>
              <a:t> </a:t>
            </a:r>
            <a:r>
              <a:rPr lang="en-US" altLang="zh-CN" b="1" spc="-253" dirty="0">
                <a:solidFill>
                  <a:srgbClr val="C00000"/>
                </a:solidFill>
              </a:rPr>
              <a:t>Graph</a:t>
            </a:r>
            <a:endParaRPr kumimoji="1" lang="zh-CN" altLang="en-US" dirty="0"/>
          </a:p>
        </p:txBody>
      </p:sp>
      <p:sp>
        <p:nvSpPr>
          <p:cNvPr id="4" name="灯片编号占位符 3">
            <a:extLst>
              <a:ext uri="{FF2B5EF4-FFF2-40B4-BE49-F238E27FC236}">
                <a16:creationId xmlns:a16="http://schemas.microsoft.com/office/drawing/2014/main" xmlns="" id="{7DA292A9-F3FF-0D4C-A45C-4BBE99770D4B}"/>
              </a:ext>
            </a:extLst>
          </p:cNvPr>
          <p:cNvSpPr>
            <a:spLocks noGrp="1"/>
          </p:cNvSpPr>
          <p:nvPr>
            <p:ph type="sldNum" sz="quarter" idx="12"/>
          </p:nvPr>
        </p:nvSpPr>
        <p:spPr/>
        <p:txBody>
          <a:bodyPr/>
          <a:lstStyle/>
          <a:p>
            <a:fld id="{4C15419E-54D6-8648-ABFB-BEF58E3E877E}" type="slidenum">
              <a:rPr lang="en-US" smtClean="0"/>
              <a:t>35</a:t>
            </a:fld>
            <a:endParaRPr lang="en-US"/>
          </a:p>
        </p:txBody>
      </p:sp>
      <p:sp>
        <p:nvSpPr>
          <p:cNvPr id="14" name="TextBox 13">
            <a:extLst>
              <a:ext uri="{FF2B5EF4-FFF2-40B4-BE49-F238E27FC236}">
                <a16:creationId xmlns:a16="http://schemas.microsoft.com/office/drawing/2014/main" xmlns="" id="{4E24423A-5C4B-634B-8A34-E76A53286123}"/>
              </a:ext>
            </a:extLst>
          </p:cNvPr>
          <p:cNvSpPr txBox="1"/>
          <p:nvPr/>
        </p:nvSpPr>
        <p:spPr>
          <a:xfrm>
            <a:off x="1471884" y="6122841"/>
            <a:ext cx="7358681" cy="523220"/>
          </a:xfrm>
          <a:prstGeom prst="rect">
            <a:avLst/>
          </a:prstGeom>
          <a:noFill/>
        </p:spPr>
        <p:txBody>
          <a:bodyPr wrap="none" rtlCol="0">
            <a:spAutoFit/>
          </a:bodyPr>
          <a:lstStyle/>
          <a:p>
            <a:r>
              <a:rPr lang="en-US" sz="2800" dirty="0"/>
              <a:t> Text input: P</a:t>
            </a:r>
            <a:r>
              <a:rPr lang="en-US" altLang="zh-CN" sz="2800" dirty="0"/>
              <a:t>au</a:t>
            </a:r>
            <a:r>
              <a:rPr lang="en-US" sz="2800" dirty="0"/>
              <a:t>l’s description of himself: a fighter</a:t>
            </a:r>
          </a:p>
        </p:txBody>
      </p:sp>
      <p:grpSp>
        <p:nvGrpSpPr>
          <p:cNvPr id="3" name="Group 2">
            <a:extLst>
              <a:ext uri="{FF2B5EF4-FFF2-40B4-BE49-F238E27FC236}">
                <a16:creationId xmlns:a16="http://schemas.microsoft.com/office/drawing/2014/main" xmlns="" id="{339CC2A4-A18E-C648-B962-A2AA6444D853}"/>
              </a:ext>
            </a:extLst>
          </p:cNvPr>
          <p:cNvGrpSpPr/>
          <p:nvPr/>
        </p:nvGrpSpPr>
        <p:grpSpPr>
          <a:xfrm>
            <a:off x="4473224" y="4837912"/>
            <a:ext cx="1838739" cy="1159973"/>
            <a:chOff x="4473224" y="4837912"/>
            <a:chExt cx="1838739" cy="1159973"/>
          </a:xfrm>
        </p:grpSpPr>
        <p:sp>
          <p:nvSpPr>
            <p:cNvPr id="15" name="Up Arrow 14">
              <a:extLst>
                <a:ext uri="{FF2B5EF4-FFF2-40B4-BE49-F238E27FC236}">
                  <a16:creationId xmlns:a16="http://schemas.microsoft.com/office/drawing/2014/main" xmlns="" id="{DC037CE7-3E4A-8C45-B19D-3B00F7465EA3}"/>
                </a:ext>
              </a:extLst>
            </p:cNvPr>
            <p:cNvSpPr/>
            <p:nvPr/>
          </p:nvSpPr>
          <p:spPr>
            <a:xfrm>
              <a:off x="4473224" y="4837912"/>
              <a:ext cx="457200" cy="1159973"/>
            </a:xfrm>
            <a:prstGeom prst="upArrow">
              <a:avLst/>
            </a:prstGeom>
            <a:solidFill>
              <a:srgbClr val="90A5A7"/>
            </a:solidFill>
            <a:ln>
              <a:solidFill>
                <a:srgbClr val="90A5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60000"/>
                    <a:lumOff val="40000"/>
                  </a:schemeClr>
                </a:solidFill>
              </a:endParaRPr>
            </a:p>
          </p:txBody>
        </p:sp>
        <p:sp>
          <p:nvSpPr>
            <p:cNvPr id="16" name="TextBox 15">
              <a:extLst>
                <a:ext uri="{FF2B5EF4-FFF2-40B4-BE49-F238E27FC236}">
                  <a16:creationId xmlns:a16="http://schemas.microsoft.com/office/drawing/2014/main" xmlns="" id="{3BCC1515-FAF2-034A-921B-1ADE87E75770}"/>
                </a:ext>
              </a:extLst>
            </p:cNvPr>
            <p:cNvSpPr txBox="1"/>
            <p:nvPr/>
          </p:nvSpPr>
          <p:spPr>
            <a:xfrm>
              <a:off x="4930425" y="5217782"/>
              <a:ext cx="1381538" cy="769441"/>
            </a:xfrm>
            <a:prstGeom prst="rect">
              <a:avLst/>
            </a:prstGeom>
            <a:noFill/>
          </p:spPr>
          <p:txBody>
            <a:bodyPr wrap="square" rtlCol="0">
              <a:spAutoFit/>
            </a:bodyPr>
            <a:lstStyle/>
            <a:p>
              <a:r>
                <a:rPr lang="en-US" altLang="zh-CN" sz="2200" i="1" dirty="0">
                  <a:cs typeface="Calibri" panose="020F0502020204030204" pitchFamily="34" charset="0"/>
                </a:rPr>
                <a:t>AMR</a:t>
              </a:r>
              <a:r>
                <a:rPr lang="zh-CN" altLang="en-US" sz="2200" i="1" dirty="0">
                  <a:cs typeface="Calibri" panose="020F0502020204030204" pitchFamily="34" charset="0"/>
                </a:rPr>
                <a:t> </a:t>
              </a:r>
              <a:r>
                <a:rPr lang="en-US" altLang="zh-CN" sz="2200" i="1" dirty="0">
                  <a:cs typeface="Calibri" panose="020F0502020204030204" pitchFamily="34" charset="0"/>
                </a:rPr>
                <a:t>parsing</a:t>
              </a:r>
              <a:endParaRPr lang="en-US" sz="2200" i="1" dirty="0">
                <a:cs typeface="Calibri" panose="020F0502020204030204" pitchFamily="34" charset="0"/>
              </a:endParaRPr>
            </a:p>
          </p:txBody>
        </p:sp>
      </p:grpSp>
      <p:pic>
        <p:nvPicPr>
          <p:cNvPr id="30" name="Picture 29">
            <a:extLst>
              <a:ext uri="{FF2B5EF4-FFF2-40B4-BE49-F238E27FC236}">
                <a16:creationId xmlns:a16="http://schemas.microsoft.com/office/drawing/2014/main" xmlns="" id="{B0745939-6BD4-B34D-906B-0FBD5B06FC4E}"/>
              </a:ext>
            </a:extLst>
          </p:cNvPr>
          <p:cNvPicPr>
            <a:picLocks noChangeAspect="1"/>
          </p:cNvPicPr>
          <p:nvPr/>
        </p:nvPicPr>
        <p:blipFill>
          <a:blip r:embed="rId3"/>
          <a:stretch>
            <a:fillRect/>
          </a:stretch>
        </p:blipFill>
        <p:spPr>
          <a:xfrm>
            <a:off x="968422" y="2773752"/>
            <a:ext cx="3225130" cy="1945394"/>
          </a:xfrm>
          <a:prstGeom prst="rect">
            <a:avLst/>
          </a:prstGeom>
        </p:spPr>
      </p:pic>
      <p:pic>
        <p:nvPicPr>
          <p:cNvPr id="31" name="Picture 30">
            <a:extLst>
              <a:ext uri="{FF2B5EF4-FFF2-40B4-BE49-F238E27FC236}">
                <a16:creationId xmlns:a16="http://schemas.microsoft.com/office/drawing/2014/main" xmlns="" id="{07EB736A-24AF-1245-8103-00E73E607D9A}"/>
              </a:ext>
            </a:extLst>
          </p:cNvPr>
          <p:cNvPicPr>
            <a:picLocks noChangeAspect="1"/>
          </p:cNvPicPr>
          <p:nvPr/>
        </p:nvPicPr>
        <p:blipFill>
          <a:blip r:embed="rId4"/>
          <a:stretch>
            <a:fillRect/>
          </a:stretch>
        </p:blipFill>
        <p:spPr>
          <a:xfrm>
            <a:off x="4183456" y="4004041"/>
            <a:ext cx="3014795" cy="715105"/>
          </a:xfrm>
          <a:prstGeom prst="rect">
            <a:avLst/>
          </a:prstGeom>
        </p:spPr>
      </p:pic>
      <p:pic>
        <p:nvPicPr>
          <p:cNvPr id="32" name="Picture 31">
            <a:extLst>
              <a:ext uri="{FF2B5EF4-FFF2-40B4-BE49-F238E27FC236}">
                <a16:creationId xmlns:a16="http://schemas.microsoft.com/office/drawing/2014/main" xmlns="" id="{CA369836-523C-E24F-AB8A-08433D3B166F}"/>
              </a:ext>
            </a:extLst>
          </p:cNvPr>
          <p:cNvPicPr>
            <a:picLocks noChangeAspect="1"/>
          </p:cNvPicPr>
          <p:nvPr/>
        </p:nvPicPr>
        <p:blipFill>
          <a:blip r:embed="rId5"/>
          <a:stretch>
            <a:fillRect/>
          </a:stretch>
        </p:blipFill>
        <p:spPr>
          <a:xfrm>
            <a:off x="7187033" y="4004041"/>
            <a:ext cx="3365353" cy="715105"/>
          </a:xfrm>
          <a:prstGeom prst="rect">
            <a:avLst/>
          </a:prstGeom>
        </p:spPr>
      </p:pic>
      <p:pic>
        <p:nvPicPr>
          <p:cNvPr id="33" name="Picture 32">
            <a:extLst>
              <a:ext uri="{FF2B5EF4-FFF2-40B4-BE49-F238E27FC236}">
                <a16:creationId xmlns:a16="http://schemas.microsoft.com/office/drawing/2014/main" xmlns="" id="{64AFF21C-F6E4-634B-B4BF-9DAA227C6F14}"/>
              </a:ext>
            </a:extLst>
          </p:cNvPr>
          <p:cNvPicPr>
            <a:picLocks noChangeAspect="1"/>
          </p:cNvPicPr>
          <p:nvPr/>
        </p:nvPicPr>
        <p:blipFill>
          <a:blip r:embed="rId6"/>
          <a:stretch>
            <a:fillRect/>
          </a:stretch>
        </p:blipFill>
        <p:spPr>
          <a:xfrm>
            <a:off x="2063704" y="1295867"/>
            <a:ext cx="4830684" cy="1499415"/>
          </a:xfrm>
          <a:prstGeom prst="rect">
            <a:avLst/>
          </a:prstGeom>
        </p:spPr>
      </p:pic>
    </p:spTree>
    <p:extLst>
      <p:ext uri="{BB962C8B-B14F-4D97-AF65-F5344CB8AC3E}">
        <p14:creationId xmlns:p14="http://schemas.microsoft.com/office/powerpoint/2010/main" val="37187243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CFFBEE-2579-DF42-B4D6-A3591FFE2B3F}"/>
              </a:ext>
            </a:extLst>
          </p:cNvPr>
          <p:cNvSpPr>
            <a:spLocks noGrp="1"/>
          </p:cNvSpPr>
          <p:nvPr>
            <p:ph type="title"/>
          </p:nvPr>
        </p:nvSpPr>
        <p:spPr/>
        <p:txBody>
          <a:bodyPr/>
          <a:lstStyle/>
          <a:p>
            <a:r>
              <a:rPr lang="en-US" altLang="zh-CN" b="1" spc="-253" dirty="0">
                <a:solidFill>
                  <a:srgbClr val="C00000"/>
                </a:solidFill>
              </a:rPr>
              <a:t>Static</a:t>
            </a:r>
            <a:r>
              <a:rPr lang="zh-CN" altLang="en-US" b="1" spc="-253" dirty="0">
                <a:solidFill>
                  <a:srgbClr val="C00000"/>
                </a:solidFill>
              </a:rPr>
              <a:t> </a:t>
            </a:r>
            <a:r>
              <a:rPr lang="en-US" altLang="zh-CN" b="1" spc="-253" dirty="0">
                <a:solidFill>
                  <a:srgbClr val="C00000"/>
                </a:solidFill>
              </a:rPr>
              <a:t>Graph</a:t>
            </a:r>
            <a:r>
              <a:rPr lang="zh-CN" altLang="en-US" b="1" spc="-253" dirty="0">
                <a:solidFill>
                  <a:srgbClr val="C00000"/>
                </a:solidFill>
              </a:rPr>
              <a:t> </a:t>
            </a:r>
            <a:r>
              <a:rPr lang="en-US" altLang="zh-CN" b="1" spc="-253" dirty="0">
                <a:solidFill>
                  <a:srgbClr val="C00000"/>
                </a:solidFill>
              </a:rPr>
              <a:t>Construction:</a:t>
            </a:r>
            <a:r>
              <a:rPr lang="zh-CN" altLang="en-US" b="1" spc="-253" dirty="0">
                <a:solidFill>
                  <a:srgbClr val="C00000"/>
                </a:solidFill>
              </a:rPr>
              <a:t> </a:t>
            </a:r>
            <a:r>
              <a:rPr lang="en-US" altLang="zh-CN" b="1" spc="-253" dirty="0">
                <a:solidFill>
                  <a:srgbClr val="C00000"/>
                </a:solidFill>
              </a:rPr>
              <a:t>IE</a:t>
            </a:r>
            <a:r>
              <a:rPr lang="zh-CN" altLang="en-US" b="1" spc="-253" dirty="0">
                <a:solidFill>
                  <a:srgbClr val="C00000"/>
                </a:solidFill>
              </a:rPr>
              <a:t> </a:t>
            </a:r>
            <a:r>
              <a:rPr lang="en-US" altLang="zh-CN" b="1" spc="-253" dirty="0">
                <a:solidFill>
                  <a:srgbClr val="C00000"/>
                </a:solidFill>
              </a:rPr>
              <a:t>Graph</a:t>
            </a:r>
            <a:endParaRPr kumimoji="1" lang="zh-CN" altLang="en-US" dirty="0"/>
          </a:p>
        </p:txBody>
      </p:sp>
      <p:sp>
        <p:nvSpPr>
          <p:cNvPr id="4" name="灯片编号占位符 3">
            <a:extLst>
              <a:ext uri="{FF2B5EF4-FFF2-40B4-BE49-F238E27FC236}">
                <a16:creationId xmlns:a16="http://schemas.microsoft.com/office/drawing/2014/main" xmlns="" id="{7DA292A9-F3FF-0D4C-A45C-4BBE99770D4B}"/>
              </a:ext>
            </a:extLst>
          </p:cNvPr>
          <p:cNvSpPr>
            <a:spLocks noGrp="1"/>
          </p:cNvSpPr>
          <p:nvPr>
            <p:ph type="sldNum" sz="quarter" idx="12"/>
          </p:nvPr>
        </p:nvSpPr>
        <p:spPr/>
        <p:txBody>
          <a:bodyPr/>
          <a:lstStyle/>
          <a:p>
            <a:fld id="{4C15419E-54D6-8648-ABFB-BEF58E3E877E}" type="slidenum">
              <a:rPr lang="en-US" smtClean="0"/>
              <a:t>36</a:t>
            </a:fld>
            <a:endParaRPr lang="en-US"/>
          </a:p>
        </p:txBody>
      </p:sp>
      <p:pic>
        <p:nvPicPr>
          <p:cNvPr id="9" name="Picture 8">
            <a:extLst>
              <a:ext uri="{FF2B5EF4-FFF2-40B4-BE49-F238E27FC236}">
                <a16:creationId xmlns:a16="http://schemas.microsoft.com/office/drawing/2014/main" xmlns="" id="{B1C1B930-571A-A147-89AC-91CA2BBCC711}"/>
              </a:ext>
            </a:extLst>
          </p:cNvPr>
          <p:cNvPicPr>
            <a:picLocks noChangeAspect="1"/>
          </p:cNvPicPr>
          <p:nvPr/>
        </p:nvPicPr>
        <p:blipFill rotWithShape="1">
          <a:blip r:embed="rId3"/>
          <a:srcRect r="31797"/>
          <a:stretch/>
        </p:blipFill>
        <p:spPr>
          <a:xfrm>
            <a:off x="207389" y="2860672"/>
            <a:ext cx="3955100" cy="1875997"/>
          </a:xfrm>
          <a:prstGeom prst="rect">
            <a:avLst/>
          </a:prstGeom>
        </p:spPr>
      </p:pic>
      <p:pic>
        <p:nvPicPr>
          <p:cNvPr id="10" name="Picture 9">
            <a:extLst>
              <a:ext uri="{FF2B5EF4-FFF2-40B4-BE49-F238E27FC236}">
                <a16:creationId xmlns:a16="http://schemas.microsoft.com/office/drawing/2014/main" xmlns="" id="{648B9873-5FE0-A446-A7A0-3AEF3AF21FE0}"/>
              </a:ext>
            </a:extLst>
          </p:cNvPr>
          <p:cNvPicPr>
            <a:picLocks noChangeAspect="1"/>
          </p:cNvPicPr>
          <p:nvPr/>
        </p:nvPicPr>
        <p:blipFill>
          <a:blip r:embed="rId4"/>
          <a:stretch>
            <a:fillRect/>
          </a:stretch>
        </p:blipFill>
        <p:spPr>
          <a:xfrm>
            <a:off x="4232639" y="3025831"/>
            <a:ext cx="1721588" cy="1314619"/>
          </a:xfrm>
          <a:prstGeom prst="rect">
            <a:avLst/>
          </a:prstGeom>
        </p:spPr>
      </p:pic>
      <p:pic>
        <p:nvPicPr>
          <p:cNvPr id="11" name="Picture 10">
            <a:extLst>
              <a:ext uri="{FF2B5EF4-FFF2-40B4-BE49-F238E27FC236}">
                <a16:creationId xmlns:a16="http://schemas.microsoft.com/office/drawing/2014/main" xmlns="" id="{EB9C3C31-688A-194F-B808-B9EB36BF66A4}"/>
              </a:ext>
            </a:extLst>
          </p:cNvPr>
          <p:cNvPicPr>
            <a:picLocks noChangeAspect="1"/>
          </p:cNvPicPr>
          <p:nvPr/>
        </p:nvPicPr>
        <p:blipFill>
          <a:blip r:embed="rId5"/>
          <a:stretch>
            <a:fillRect/>
          </a:stretch>
        </p:blipFill>
        <p:spPr>
          <a:xfrm>
            <a:off x="6206431" y="2988581"/>
            <a:ext cx="2666519" cy="1620179"/>
          </a:xfrm>
          <a:prstGeom prst="rect">
            <a:avLst/>
          </a:prstGeom>
        </p:spPr>
      </p:pic>
      <p:pic>
        <p:nvPicPr>
          <p:cNvPr id="12" name="Picture 11">
            <a:extLst>
              <a:ext uri="{FF2B5EF4-FFF2-40B4-BE49-F238E27FC236}">
                <a16:creationId xmlns:a16="http://schemas.microsoft.com/office/drawing/2014/main" xmlns="" id="{EA87FE36-23A8-C74D-86E5-C76EF5F52DF9}"/>
              </a:ext>
            </a:extLst>
          </p:cNvPr>
          <p:cNvPicPr>
            <a:picLocks noChangeAspect="1"/>
          </p:cNvPicPr>
          <p:nvPr/>
        </p:nvPicPr>
        <p:blipFill>
          <a:blip r:embed="rId6"/>
          <a:stretch>
            <a:fillRect/>
          </a:stretch>
        </p:blipFill>
        <p:spPr>
          <a:xfrm>
            <a:off x="7287904" y="1384935"/>
            <a:ext cx="4627576" cy="1613073"/>
          </a:xfrm>
          <a:prstGeom prst="rect">
            <a:avLst/>
          </a:prstGeom>
        </p:spPr>
      </p:pic>
      <p:pic>
        <p:nvPicPr>
          <p:cNvPr id="13" name="Picture 12">
            <a:extLst>
              <a:ext uri="{FF2B5EF4-FFF2-40B4-BE49-F238E27FC236}">
                <a16:creationId xmlns:a16="http://schemas.microsoft.com/office/drawing/2014/main" xmlns="" id="{4614506B-FCEF-E049-BF77-E01F7BA6F030}"/>
              </a:ext>
            </a:extLst>
          </p:cNvPr>
          <p:cNvPicPr>
            <a:picLocks noChangeAspect="1"/>
          </p:cNvPicPr>
          <p:nvPr/>
        </p:nvPicPr>
        <p:blipFill>
          <a:blip r:embed="rId7"/>
          <a:stretch>
            <a:fillRect/>
          </a:stretch>
        </p:blipFill>
        <p:spPr>
          <a:xfrm>
            <a:off x="7287904" y="4589764"/>
            <a:ext cx="4627576" cy="1613073"/>
          </a:xfrm>
          <a:prstGeom prst="rect">
            <a:avLst/>
          </a:prstGeom>
        </p:spPr>
      </p:pic>
    </p:spTree>
    <p:extLst>
      <p:ext uri="{BB962C8B-B14F-4D97-AF65-F5344CB8AC3E}">
        <p14:creationId xmlns:p14="http://schemas.microsoft.com/office/powerpoint/2010/main" val="16611065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CFFBEE-2579-DF42-B4D6-A3591FFE2B3F}"/>
              </a:ext>
            </a:extLst>
          </p:cNvPr>
          <p:cNvSpPr>
            <a:spLocks noGrp="1"/>
          </p:cNvSpPr>
          <p:nvPr>
            <p:ph type="title"/>
          </p:nvPr>
        </p:nvSpPr>
        <p:spPr/>
        <p:txBody>
          <a:bodyPr/>
          <a:lstStyle/>
          <a:p>
            <a:r>
              <a:rPr lang="en-US" altLang="zh-CN" b="1" spc="-253" dirty="0">
                <a:solidFill>
                  <a:srgbClr val="C00000"/>
                </a:solidFill>
              </a:rPr>
              <a:t>Static</a:t>
            </a:r>
            <a:r>
              <a:rPr lang="zh-CN" altLang="en-US" b="1" spc="-253" dirty="0">
                <a:solidFill>
                  <a:srgbClr val="C00000"/>
                </a:solidFill>
              </a:rPr>
              <a:t> </a:t>
            </a:r>
            <a:r>
              <a:rPr lang="en-US" altLang="zh-CN" b="1" spc="-253" dirty="0">
                <a:solidFill>
                  <a:srgbClr val="C00000"/>
                </a:solidFill>
              </a:rPr>
              <a:t>Graph</a:t>
            </a:r>
            <a:r>
              <a:rPr lang="zh-CN" altLang="en-US" b="1" spc="-253" dirty="0">
                <a:solidFill>
                  <a:srgbClr val="C00000"/>
                </a:solidFill>
              </a:rPr>
              <a:t> </a:t>
            </a:r>
            <a:r>
              <a:rPr lang="en-US" altLang="zh-CN" b="1" spc="-253" dirty="0">
                <a:solidFill>
                  <a:srgbClr val="C00000"/>
                </a:solidFill>
              </a:rPr>
              <a:t>Construction:</a:t>
            </a:r>
            <a:r>
              <a:rPr lang="zh-CN" altLang="en-US" b="1" spc="-253" dirty="0">
                <a:solidFill>
                  <a:srgbClr val="C00000"/>
                </a:solidFill>
              </a:rPr>
              <a:t> </a:t>
            </a:r>
            <a:r>
              <a:rPr lang="en-US" altLang="zh-CN" b="1" spc="-253" dirty="0">
                <a:solidFill>
                  <a:srgbClr val="C00000"/>
                </a:solidFill>
              </a:rPr>
              <a:t>Knowledge</a:t>
            </a:r>
            <a:r>
              <a:rPr lang="zh-CN" altLang="en-US" b="1" spc="-253" dirty="0">
                <a:solidFill>
                  <a:srgbClr val="C00000"/>
                </a:solidFill>
              </a:rPr>
              <a:t> </a:t>
            </a:r>
            <a:r>
              <a:rPr lang="en-US" altLang="zh-CN" b="1" spc="-253" dirty="0">
                <a:solidFill>
                  <a:srgbClr val="C00000"/>
                </a:solidFill>
              </a:rPr>
              <a:t>Graph</a:t>
            </a:r>
            <a:endParaRPr kumimoji="1" lang="zh-CN" altLang="en-US" dirty="0"/>
          </a:p>
        </p:txBody>
      </p:sp>
      <p:sp>
        <p:nvSpPr>
          <p:cNvPr id="4" name="灯片编号占位符 3">
            <a:extLst>
              <a:ext uri="{FF2B5EF4-FFF2-40B4-BE49-F238E27FC236}">
                <a16:creationId xmlns:a16="http://schemas.microsoft.com/office/drawing/2014/main" xmlns="" id="{7DA292A9-F3FF-0D4C-A45C-4BBE99770D4B}"/>
              </a:ext>
            </a:extLst>
          </p:cNvPr>
          <p:cNvSpPr>
            <a:spLocks noGrp="1"/>
          </p:cNvSpPr>
          <p:nvPr>
            <p:ph type="sldNum" sz="quarter" idx="12"/>
          </p:nvPr>
        </p:nvSpPr>
        <p:spPr/>
        <p:txBody>
          <a:bodyPr/>
          <a:lstStyle/>
          <a:p>
            <a:fld id="{4C15419E-54D6-8648-ABFB-BEF58E3E877E}" type="slidenum">
              <a:rPr lang="en-US" smtClean="0"/>
              <a:t>37</a:t>
            </a:fld>
            <a:endParaRPr lang="en-US" dirty="0"/>
          </a:p>
        </p:txBody>
      </p:sp>
      <p:pic>
        <p:nvPicPr>
          <p:cNvPr id="9" name="Picture 8">
            <a:extLst>
              <a:ext uri="{FF2B5EF4-FFF2-40B4-BE49-F238E27FC236}">
                <a16:creationId xmlns:a16="http://schemas.microsoft.com/office/drawing/2014/main" xmlns="" id="{EF8A9628-1E03-B849-A4DA-D7137EBBFD2C}"/>
              </a:ext>
            </a:extLst>
          </p:cNvPr>
          <p:cNvPicPr>
            <a:picLocks noChangeAspect="1"/>
          </p:cNvPicPr>
          <p:nvPr/>
        </p:nvPicPr>
        <p:blipFill rotWithShape="1">
          <a:blip r:embed="rId3"/>
          <a:srcRect t="61416"/>
          <a:stretch/>
        </p:blipFill>
        <p:spPr>
          <a:xfrm>
            <a:off x="838200" y="5578535"/>
            <a:ext cx="10046547" cy="848362"/>
          </a:xfrm>
          <a:prstGeom prst="rect">
            <a:avLst/>
          </a:prstGeom>
        </p:spPr>
      </p:pic>
      <p:pic>
        <p:nvPicPr>
          <p:cNvPr id="10" name="Picture 9">
            <a:extLst>
              <a:ext uri="{FF2B5EF4-FFF2-40B4-BE49-F238E27FC236}">
                <a16:creationId xmlns:a16="http://schemas.microsoft.com/office/drawing/2014/main" xmlns="" id="{C2430B36-E7FF-6E4A-BE4E-8FFDCA21E344}"/>
              </a:ext>
            </a:extLst>
          </p:cNvPr>
          <p:cNvPicPr>
            <a:picLocks noChangeAspect="1"/>
          </p:cNvPicPr>
          <p:nvPr/>
        </p:nvPicPr>
        <p:blipFill>
          <a:blip r:embed="rId4"/>
          <a:stretch>
            <a:fillRect/>
          </a:stretch>
        </p:blipFill>
        <p:spPr>
          <a:xfrm>
            <a:off x="3257088" y="4372195"/>
            <a:ext cx="2715684" cy="1206340"/>
          </a:xfrm>
          <a:prstGeom prst="rect">
            <a:avLst/>
          </a:prstGeom>
        </p:spPr>
      </p:pic>
      <p:pic>
        <p:nvPicPr>
          <p:cNvPr id="3" name="Picture 2">
            <a:extLst>
              <a:ext uri="{FF2B5EF4-FFF2-40B4-BE49-F238E27FC236}">
                <a16:creationId xmlns:a16="http://schemas.microsoft.com/office/drawing/2014/main" xmlns="" id="{52A19C45-F26C-7C41-BA22-EC14F7699499}"/>
              </a:ext>
            </a:extLst>
          </p:cNvPr>
          <p:cNvPicPr>
            <a:picLocks noChangeAspect="1"/>
          </p:cNvPicPr>
          <p:nvPr/>
        </p:nvPicPr>
        <p:blipFill>
          <a:blip r:embed="rId5"/>
          <a:stretch>
            <a:fillRect/>
          </a:stretch>
        </p:blipFill>
        <p:spPr>
          <a:xfrm>
            <a:off x="946750" y="1325018"/>
            <a:ext cx="9551828" cy="506958"/>
          </a:xfrm>
          <a:prstGeom prst="rect">
            <a:avLst/>
          </a:prstGeom>
        </p:spPr>
      </p:pic>
      <p:pic>
        <p:nvPicPr>
          <p:cNvPr id="6" name="Picture 5">
            <a:extLst>
              <a:ext uri="{FF2B5EF4-FFF2-40B4-BE49-F238E27FC236}">
                <a16:creationId xmlns:a16="http://schemas.microsoft.com/office/drawing/2014/main" xmlns="" id="{9C956EB3-86EE-4441-ABA0-F7C4D7200466}"/>
              </a:ext>
            </a:extLst>
          </p:cNvPr>
          <p:cNvPicPr>
            <a:picLocks noChangeAspect="1"/>
          </p:cNvPicPr>
          <p:nvPr/>
        </p:nvPicPr>
        <p:blipFill>
          <a:blip r:embed="rId6"/>
          <a:stretch>
            <a:fillRect/>
          </a:stretch>
        </p:blipFill>
        <p:spPr>
          <a:xfrm>
            <a:off x="946750" y="1325015"/>
            <a:ext cx="9551828" cy="2720261"/>
          </a:xfrm>
          <a:prstGeom prst="rect">
            <a:avLst/>
          </a:prstGeom>
        </p:spPr>
      </p:pic>
      <p:pic>
        <p:nvPicPr>
          <p:cNvPr id="7" name="Picture 6">
            <a:extLst>
              <a:ext uri="{FF2B5EF4-FFF2-40B4-BE49-F238E27FC236}">
                <a16:creationId xmlns:a16="http://schemas.microsoft.com/office/drawing/2014/main" xmlns="" id="{F3765501-6ED0-4B40-A169-98E20AECB198}"/>
              </a:ext>
            </a:extLst>
          </p:cNvPr>
          <p:cNvPicPr>
            <a:picLocks noChangeAspect="1"/>
          </p:cNvPicPr>
          <p:nvPr/>
        </p:nvPicPr>
        <p:blipFill>
          <a:blip r:embed="rId7"/>
          <a:stretch>
            <a:fillRect/>
          </a:stretch>
        </p:blipFill>
        <p:spPr>
          <a:xfrm>
            <a:off x="952784" y="2433118"/>
            <a:ext cx="9551828" cy="1613610"/>
          </a:xfrm>
          <a:prstGeom prst="rect">
            <a:avLst/>
          </a:prstGeom>
        </p:spPr>
      </p:pic>
    </p:spTree>
    <p:extLst>
      <p:ext uri="{BB962C8B-B14F-4D97-AF65-F5344CB8AC3E}">
        <p14:creationId xmlns:p14="http://schemas.microsoft.com/office/powerpoint/2010/main" val="38313541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B2BDAB51-6791-C249-AC54-9EB26AC7B380}"/>
              </a:ext>
            </a:extLst>
          </p:cNvPr>
          <p:cNvPicPr>
            <a:picLocks noChangeAspect="1"/>
          </p:cNvPicPr>
          <p:nvPr/>
        </p:nvPicPr>
        <p:blipFill>
          <a:blip r:embed="rId3"/>
          <a:stretch>
            <a:fillRect/>
          </a:stretch>
        </p:blipFill>
        <p:spPr>
          <a:xfrm>
            <a:off x="4791456" y="5193630"/>
            <a:ext cx="5403076" cy="119034"/>
          </a:xfrm>
          <a:prstGeom prst="rect">
            <a:avLst/>
          </a:prstGeom>
        </p:spPr>
      </p:pic>
      <p:sp>
        <p:nvSpPr>
          <p:cNvPr id="2" name="标题 1">
            <a:extLst>
              <a:ext uri="{FF2B5EF4-FFF2-40B4-BE49-F238E27FC236}">
                <a16:creationId xmlns:a16="http://schemas.microsoft.com/office/drawing/2014/main" xmlns="" id="{D8CFFBEE-2579-DF42-B4D6-A3591FFE2B3F}"/>
              </a:ext>
            </a:extLst>
          </p:cNvPr>
          <p:cNvSpPr>
            <a:spLocks noGrp="1"/>
          </p:cNvSpPr>
          <p:nvPr>
            <p:ph type="title"/>
          </p:nvPr>
        </p:nvSpPr>
        <p:spPr/>
        <p:txBody>
          <a:bodyPr/>
          <a:lstStyle/>
          <a:p>
            <a:r>
              <a:rPr lang="en-US" altLang="zh-CN" b="1" spc="-253" dirty="0">
                <a:solidFill>
                  <a:srgbClr val="C00000"/>
                </a:solidFill>
              </a:rPr>
              <a:t>Static</a:t>
            </a:r>
            <a:r>
              <a:rPr lang="zh-CN" altLang="en-US" b="1" spc="-253" dirty="0">
                <a:solidFill>
                  <a:srgbClr val="C00000"/>
                </a:solidFill>
              </a:rPr>
              <a:t> </a:t>
            </a:r>
            <a:r>
              <a:rPr lang="en-US" altLang="zh-CN" b="1" spc="-253" dirty="0">
                <a:solidFill>
                  <a:srgbClr val="C00000"/>
                </a:solidFill>
              </a:rPr>
              <a:t>Graph</a:t>
            </a:r>
            <a:r>
              <a:rPr lang="zh-CN" altLang="en-US" b="1" spc="-253" dirty="0">
                <a:solidFill>
                  <a:srgbClr val="C00000"/>
                </a:solidFill>
              </a:rPr>
              <a:t> </a:t>
            </a:r>
            <a:r>
              <a:rPr lang="en-US" altLang="zh-CN" b="1" spc="-253" dirty="0">
                <a:solidFill>
                  <a:srgbClr val="C00000"/>
                </a:solidFill>
              </a:rPr>
              <a:t>Construction:</a:t>
            </a:r>
            <a:r>
              <a:rPr lang="zh-CN" altLang="en-US" b="1" spc="-253" dirty="0">
                <a:solidFill>
                  <a:srgbClr val="C00000"/>
                </a:solidFill>
              </a:rPr>
              <a:t> </a:t>
            </a:r>
            <a:r>
              <a:rPr lang="en-US" altLang="zh-CN" b="1" spc="-253" dirty="0">
                <a:solidFill>
                  <a:srgbClr val="C00000"/>
                </a:solidFill>
              </a:rPr>
              <a:t>Topic Graph</a:t>
            </a:r>
            <a:endParaRPr kumimoji="1" lang="zh-CN" altLang="en-US" dirty="0"/>
          </a:p>
        </p:txBody>
      </p:sp>
      <p:sp>
        <p:nvSpPr>
          <p:cNvPr id="4" name="灯片编号占位符 3">
            <a:extLst>
              <a:ext uri="{FF2B5EF4-FFF2-40B4-BE49-F238E27FC236}">
                <a16:creationId xmlns:a16="http://schemas.microsoft.com/office/drawing/2014/main" xmlns="" id="{7DA292A9-F3FF-0D4C-A45C-4BBE99770D4B}"/>
              </a:ext>
            </a:extLst>
          </p:cNvPr>
          <p:cNvSpPr>
            <a:spLocks noGrp="1"/>
          </p:cNvSpPr>
          <p:nvPr>
            <p:ph type="sldNum" sz="quarter" idx="12"/>
          </p:nvPr>
        </p:nvSpPr>
        <p:spPr/>
        <p:txBody>
          <a:bodyPr/>
          <a:lstStyle/>
          <a:p>
            <a:fld id="{4C15419E-54D6-8648-ABFB-BEF58E3E877E}" type="slidenum">
              <a:rPr lang="en-US" smtClean="0"/>
              <a:t>38</a:t>
            </a:fld>
            <a:endParaRPr lang="en-US" dirty="0"/>
          </a:p>
        </p:txBody>
      </p:sp>
      <p:pic>
        <p:nvPicPr>
          <p:cNvPr id="7" name="Picture 6">
            <a:extLst>
              <a:ext uri="{FF2B5EF4-FFF2-40B4-BE49-F238E27FC236}">
                <a16:creationId xmlns:a16="http://schemas.microsoft.com/office/drawing/2014/main" xmlns="" id="{AD814403-862D-9941-AAA5-80CC82D51C15}"/>
              </a:ext>
            </a:extLst>
          </p:cNvPr>
          <p:cNvPicPr>
            <a:picLocks noChangeAspect="1"/>
          </p:cNvPicPr>
          <p:nvPr/>
        </p:nvPicPr>
        <p:blipFill>
          <a:blip r:embed="rId4"/>
          <a:stretch>
            <a:fillRect/>
          </a:stretch>
        </p:blipFill>
        <p:spPr>
          <a:xfrm>
            <a:off x="665707" y="1923844"/>
            <a:ext cx="4125749" cy="3625216"/>
          </a:xfrm>
          <a:prstGeom prst="rect">
            <a:avLst/>
          </a:prstGeom>
        </p:spPr>
      </p:pic>
      <p:pic>
        <p:nvPicPr>
          <p:cNvPr id="9" name="Picture 8">
            <a:extLst>
              <a:ext uri="{FF2B5EF4-FFF2-40B4-BE49-F238E27FC236}">
                <a16:creationId xmlns:a16="http://schemas.microsoft.com/office/drawing/2014/main" xmlns="" id="{5527910C-D6C0-D54E-9376-64F636553FFB}"/>
              </a:ext>
            </a:extLst>
          </p:cNvPr>
          <p:cNvPicPr>
            <a:picLocks noChangeAspect="1"/>
          </p:cNvPicPr>
          <p:nvPr/>
        </p:nvPicPr>
        <p:blipFill>
          <a:blip r:embed="rId5"/>
          <a:stretch>
            <a:fillRect/>
          </a:stretch>
        </p:blipFill>
        <p:spPr>
          <a:xfrm>
            <a:off x="4791456" y="2248732"/>
            <a:ext cx="6236208" cy="3334373"/>
          </a:xfrm>
          <a:prstGeom prst="rect">
            <a:avLst/>
          </a:prstGeom>
        </p:spPr>
      </p:pic>
      <p:pic>
        <p:nvPicPr>
          <p:cNvPr id="8" name="Picture 7">
            <a:extLst>
              <a:ext uri="{FF2B5EF4-FFF2-40B4-BE49-F238E27FC236}">
                <a16:creationId xmlns:a16="http://schemas.microsoft.com/office/drawing/2014/main" xmlns="" id="{13816DD0-7A81-2041-8B1A-DAA151B9631A}"/>
              </a:ext>
            </a:extLst>
          </p:cNvPr>
          <p:cNvPicPr>
            <a:picLocks noChangeAspect="1"/>
          </p:cNvPicPr>
          <p:nvPr/>
        </p:nvPicPr>
        <p:blipFill>
          <a:blip r:embed="rId6"/>
          <a:stretch>
            <a:fillRect/>
          </a:stretch>
        </p:blipFill>
        <p:spPr>
          <a:xfrm>
            <a:off x="4791456" y="2183979"/>
            <a:ext cx="6236208" cy="2047710"/>
          </a:xfrm>
          <a:prstGeom prst="rect">
            <a:avLst/>
          </a:prstGeom>
        </p:spPr>
      </p:pic>
    </p:spTree>
    <p:extLst>
      <p:ext uri="{BB962C8B-B14F-4D97-AF65-F5344CB8AC3E}">
        <p14:creationId xmlns:p14="http://schemas.microsoft.com/office/powerpoint/2010/main" val="22634509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CFFBEE-2579-DF42-B4D6-A3591FFE2B3F}"/>
              </a:ext>
            </a:extLst>
          </p:cNvPr>
          <p:cNvSpPr>
            <a:spLocks noGrp="1"/>
          </p:cNvSpPr>
          <p:nvPr>
            <p:ph type="title"/>
          </p:nvPr>
        </p:nvSpPr>
        <p:spPr/>
        <p:txBody>
          <a:bodyPr/>
          <a:lstStyle/>
          <a:p>
            <a:r>
              <a:rPr lang="en-US" altLang="zh-CN" b="1" spc="-253" dirty="0">
                <a:solidFill>
                  <a:srgbClr val="C00000"/>
                </a:solidFill>
              </a:rPr>
              <a:t>Static</a:t>
            </a:r>
            <a:r>
              <a:rPr lang="zh-CN" altLang="en-US" b="1" spc="-253" dirty="0">
                <a:solidFill>
                  <a:srgbClr val="C00000"/>
                </a:solidFill>
              </a:rPr>
              <a:t> </a:t>
            </a:r>
            <a:r>
              <a:rPr lang="en-US" altLang="zh-CN" b="1" spc="-253" dirty="0">
                <a:solidFill>
                  <a:srgbClr val="C00000"/>
                </a:solidFill>
              </a:rPr>
              <a:t>Graph</a:t>
            </a:r>
            <a:r>
              <a:rPr lang="zh-CN" altLang="en-US" b="1" spc="-253" dirty="0">
                <a:solidFill>
                  <a:srgbClr val="C00000"/>
                </a:solidFill>
              </a:rPr>
              <a:t> </a:t>
            </a:r>
            <a:r>
              <a:rPr lang="en-US" altLang="zh-CN" b="1" spc="-253" dirty="0">
                <a:solidFill>
                  <a:srgbClr val="C00000"/>
                </a:solidFill>
              </a:rPr>
              <a:t>Construction:</a:t>
            </a:r>
            <a:r>
              <a:rPr lang="zh-CN" altLang="en-US" b="1" spc="-253" dirty="0">
                <a:solidFill>
                  <a:srgbClr val="C00000"/>
                </a:solidFill>
              </a:rPr>
              <a:t> </a:t>
            </a:r>
            <a:r>
              <a:rPr lang="en-US" altLang="zh-CN" b="1" spc="-253" dirty="0">
                <a:solidFill>
                  <a:srgbClr val="C00000"/>
                </a:solidFill>
              </a:rPr>
              <a:t>Similarity Graph</a:t>
            </a:r>
            <a:endParaRPr kumimoji="1" lang="zh-CN" altLang="en-US" dirty="0"/>
          </a:p>
        </p:txBody>
      </p:sp>
      <p:sp>
        <p:nvSpPr>
          <p:cNvPr id="4" name="灯片编号占位符 3">
            <a:extLst>
              <a:ext uri="{FF2B5EF4-FFF2-40B4-BE49-F238E27FC236}">
                <a16:creationId xmlns:a16="http://schemas.microsoft.com/office/drawing/2014/main" xmlns="" id="{7DA292A9-F3FF-0D4C-A45C-4BBE99770D4B}"/>
              </a:ext>
            </a:extLst>
          </p:cNvPr>
          <p:cNvSpPr>
            <a:spLocks noGrp="1"/>
          </p:cNvSpPr>
          <p:nvPr>
            <p:ph type="sldNum" sz="quarter" idx="12"/>
          </p:nvPr>
        </p:nvSpPr>
        <p:spPr/>
        <p:txBody>
          <a:bodyPr/>
          <a:lstStyle/>
          <a:p>
            <a:fld id="{4C15419E-54D6-8648-ABFB-BEF58E3E877E}" type="slidenum">
              <a:rPr lang="en-US" smtClean="0"/>
              <a:t>39</a:t>
            </a:fld>
            <a:endParaRPr lang="en-US" dirty="0"/>
          </a:p>
        </p:txBody>
      </p:sp>
      <p:pic>
        <p:nvPicPr>
          <p:cNvPr id="6" name="Picture 5">
            <a:extLst>
              <a:ext uri="{FF2B5EF4-FFF2-40B4-BE49-F238E27FC236}">
                <a16:creationId xmlns:a16="http://schemas.microsoft.com/office/drawing/2014/main" xmlns="" id="{93CCFB62-4584-2441-A8E6-DDC6D4E2D119}"/>
              </a:ext>
            </a:extLst>
          </p:cNvPr>
          <p:cNvPicPr>
            <a:picLocks noChangeAspect="1"/>
          </p:cNvPicPr>
          <p:nvPr/>
        </p:nvPicPr>
        <p:blipFill>
          <a:blip r:embed="rId3"/>
          <a:stretch>
            <a:fillRect/>
          </a:stretch>
        </p:blipFill>
        <p:spPr>
          <a:xfrm>
            <a:off x="4979807" y="5486194"/>
            <a:ext cx="3505826" cy="1006681"/>
          </a:xfrm>
          <a:prstGeom prst="rect">
            <a:avLst/>
          </a:prstGeom>
        </p:spPr>
      </p:pic>
      <p:pic>
        <p:nvPicPr>
          <p:cNvPr id="8" name="Picture 7">
            <a:extLst>
              <a:ext uri="{FF2B5EF4-FFF2-40B4-BE49-F238E27FC236}">
                <a16:creationId xmlns:a16="http://schemas.microsoft.com/office/drawing/2014/main" xmlns="" id="{833E7CBB-9332-9848-9380-EA3A7262ECE1}"/>
              </a:ext>
            </a:extLst>
          </p:cNvPr>
          <p:cNvPicPr>
            <a:picLocks noChangeAspect="1"/>
          </p:cNvPicPr>
          <p:nvPr/>
        </p:nvPicPr>
        <p:blipFill>
          <a:blip r:embed="rId4"/>
          <a:stretch>
            <a:fillRect/>
          </a:stretch>
        </p:blipFill>
        <p:spPr>
          <a:xfrm>
            <a:off x="1285562" y="3686128"/>
            <a:ext cx="2331838" cy="1054020"/>
          </a:xfrm>
          <a:prstGeom prst="rect">
            <a:avLst/>
          </a:prstGeom>
        </p:spPr>
      </p:pic>
      <p:pic>
        <p:nvPicPr>
          <p:cNvPr id="10" name="Picture 9">
            <a:extLst>
              <a:ext uri="{FF2B5EF4-FFF2-40B4-BE49-F238E27FC236}">
                <a16:creationId xmlns:a16="http://schemas.microsoft.com/office/drawing/2014/main" xmlns="" id="{04065A7B-9C1A-0345-80E7-2A2E57864E1D}"/>
              </a:ext>
            </a:extLst>
          </p:cNvPr>
          <p:cNvPicPr>
            <a:picLocks noChangeAspect="1"/>
          </p:cNvPicPr>
          <p:nvPr/>
        </p:nvPicPr>
        <p:blipFill>
          <a:blip r:embed="rId5"/>
          <a:stretch>
            <a:fillRect/>
          </a:stretch>
        </p:blipFill>
        <p:spPr>
          <a:xfrm>
            <a:off x="8880640" y="3686128"/>
            <a:ext cx="2389593" cy="1054020"/>
          </a:xfrm>
          <a:prstGeom prst="rect">
            <a:avLst/>
          </a:prstGeom>
        </p:spPr>
      </p:pic>
      <p:pic>
        <p:nvPicPr>
          <p:cNvPr id="11" name="Picture 10">
            <a:extLst>
              <a:ext uri="{FF2B5EF4-FFF2-40B4-BE49-F238E27FC236}">
                <a16:creationId xmlns:a16="http://schemas.microsoft.com/office/drawing/2014/main" xmlns="" id="{25EC8D1E-A8D6-E24C-823C-4D398F481EEB}"/>
              </a:ext>
            </a:extLst>
          </p:cNvPr>
          <p:cNvPicPr>
            <a:picLocks noChangeAspect="1"/>
          </p:cNvPicPr>
          <p:nvPr/>
        </p:nvPicPr>
        <p:blipFill>
          <a:blip r:embed="rId6"/>
          <a:stretch>
            <a:fillRect/>
          </a:stretch>
        </p:blipFill>
        <p:spPr>
          <a:xfrm>
            <a:off x="4843876" y="2624889"/>
            <a:ext cx="2317399" cy="1061239"/>
          </a:xfrm>
          <a:prstGeom prst="rect">
            <a:avLst/>
          </a:prstGeom>
        </p:spPr>
      </p:pic>
      <p:pic>
        <p:nvPicPr>
          <p:cNvPr id="12" name="Picture 11">
            <a:extLst>
              <a:ext uri="{FF2B5EF4-FFF2-40B4-BE49-F238E27FC236}">
                <a16:creationId xmlns:a16="http://schemas.microsoft.com/office/drawing/2014/main" xmlns="" id="{7331EA76-AEF5-714C-9A94-E3E4BEC5E6BB}"/>
              </a:ext>
            </a:extLst>
          </p:cNvPr>
          <p:cNvPicPr>
            <a:picLocks noChangeAspect="1"/>
          </p:cNvPicPr>
          <p:nvPr/>
        </p:nvPicPr>
        <p:blipFill>
          <a:blip r:embed="rId7"/>
          <a:stretch>
            <a:fillRect/>
          </a:stretch>
        </p:blipFill>
        <p:spPr>
          <a:xfrm>
            <a:off x="1263904" y="1375508"/>
            <a:ext cx="2375154" cy="1032362"/>
          </a:xfrm>
          <a:prstGeom prst="rect">
            <a:avLst/>
          </a:prstGeom>
        </p:spPr>
      </p:pic>
      <p:pic>
        <p:nvPicPr>
          <p:cNvPr id="13" name="Picture 12">
            <a:extLst>
              <a:ext uri="{FF2B5EF4-FFF2-40B4-BE49-F238E27FC236}">
                <a16:creationId xmlns:a16="http://schemas.microsoft.com/office/drawing/2014/main" xmlns="" id="{383CBEE8-2DA6-2947-A11D-E16645B087D8}"/>
              </a:ext>
            </a:extLst>
          </p:cNvPr>
          <p:cNvPicPr>
            <a:picLocks noChangeAspect="1"/>
          </p:cNvPicPr>
          <p:nvPr/>
        </p:nvPicPr>
        <p:blipFill>
          <a:blip r:embed="rId8"/>
          <a:stretch>
            <a:fillRect/>
          </a:stretch>
        </p:blipFill>
        <p:spPr>
          <a:xfrm>
            <a:off x="8880640" y="1375508"/>
            <a:ext cx="2188105" cy="1249381"/>
          </a:xfrm>
          <a:prstGeom prst="rect">
            <a:avLst/>
          </a:prstGeom>
        </p:spPr>
      </p:pic>
      <p:cxnSp>
        <p:nvCxnSpPr>
          <p:cNvPr id="15" name="Straight Arrow Connector 14">
            <a:extLst>
              <a:ext uri="{FF2B5EF4-FFF2-40B4-BE49-F238E27FC236}">
                <a16:creationId xmlns:a16="http://schemas.microsoft.com/office/drawing/2014/main" xmlns="" id="{6AC6AB28-3E5D-1F45-95EE-EFA46F5DDE35}"/>
              </a:ext>
            </a:extLst>
          </p:cNvPr>
          <p:cNvCxnSpPr/>
          <p:nvPr/>
        </p:nvCxnSpPr>
        <p:spPr>
          <a:xfrm>
            <a:off x="3347630" y="2233408"/>
            <a:ext cx="1517904" cy="484632"/>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xmlns="" id="{921491B1-E5D3-444C-812B-61BBE495DDA2}"/>
              </a:ext>
            </a:extLst>
          </p:cNvPr>
          <p:cNvCxnSpPr>
            <a:cxnSpLocks/>
          </p:cNvCxnSpPr>
          <p:nvPr/>
        </p:nvCxnSpPr>
        <p:spPr>
          <a:xfrm>
            <a:off x="2317415" y="2233408"/>
            <a:ext cx="0" cy="145272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xmlns="" id="{ACD06583-37A3-C543-988E-7192E4ECB2F4}"/>
              </a:ext>
            </a:extLst>
          </p:cNvPr>
          <p:cNvCxnSpPr>
            <a:cxnSpLocks/>
          </p:cNvCxnSpPr>
          <p:nvPr/>
        </p:nvCxnSpPr>
        <p:spPr>
          <a:xfrm>
            <a:off x="3447288" y="4213138"/>
            <a:ext cx="5442496"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xmlns="" id="{DF4BDCA2-B66C-F74E-B18D-79469DA23FA8}"/>
              </a:ext>
            </a:extLst>
          </p:cNvPr>
          <p:cNvCxnSpPr>
            <a:cxnSpLocks/>
          </p:cNvCxnSpPr>
          <p:nvPr/>
        </p:nvCxnSpPr>
        <p:spPr>
          <a:xfrm flipV="1">
            <a:off x="6976872" y="2407870"/>
            <a:ext cx="1912912" cy="31017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xmlns="" id="{8020B545-7B7A-BF40-B780-657D2DD5F7BC}"/>
              </a:ext>
            </a:extLst>
          </p:cNvPr>
          <p:cNvCxnSpPr>
            <a:cxnSpLocks/>
          </p:cNvCxnSpPr>
          <p:nvPr/>
        </p:nvCxnSpPr>
        <p:spPr>
          <a:xfrm>
            <a:off x="10075437" y="2475724"/>
            <a:ext cx="0" cy="1219548"/>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88512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DE6779-1DED-224B-BC51-15FD3D433704}"/>
              </a:ext>
            </a:extLst>
          </p:cNvPr>
          <p:cNvSpPr>
            <a:spLocks noGrp="1"/>
          </p:cNvSpPr>
          <p:nvPr>
            <p:ph type="title"/>
          </p:nvPr>
        </p:nvSpPr>
        <p:spPr/>
        <p:txBody>
          <a:bodyPr/>
          <a:lstStyle/>
          <a:p>
            <a:r>
              <a:rPr lang="en-US" b="1" spc="-253" dirty="0">
                <a:solidFill>
                  <a:srgbClr val="C00000"/>
                </a:solidFill>
              </a:rPr>
              <a:t>Why</a:t>
            </a:r>
            <a:r>
              <a:rPr lang="en-US" b="1" spc="-100" dirty="0">
                <a:solidFill>
                  <a:srgbClr val="C00000"/>
                </a:solidFill>
              </a:rPr>
              <a:t> </a:t>
            </a:r>
            <a:r>
              <a:rPr lang="en-US" b="1" spc="-113" dirty="0">
                <a:solidFill>
                  <a:srgbClr val="C00000"/>
                </a:solidFill>
              </a:rPr>
              <a:t>graphs?</a:t>
            </a:r>
            <a:endParaRPr lang="en-US" b="1" dirty="0">
              <a:solidFill>
                <a:srgbClr val="C00000"/>
              </a:solidFill>
            </a:endParaRPr>
          </a:p>
        </p:txBody>
      </p:sp>
      <p:sp>
        <p:nvSpPr>
          <p:cNvPr id="3" name="Content Placeholder 2">
            <a:extLst>
              <a:ext uri="{FF2B5EF4-FFF2-40B4-BE49-F238E27FC236}">
                <a16:creationId xmlns:a16="http://schemas.microsoft.com/office/drawing/2014/main" xmlns="" id="{E225CA8F-E9E6-CB4D-9385-6E88582E6048}"/>
              </a:ext>
            </a:extLst>
          </p:cNvPr>
          <p:cNvSpPr>
            <a:spLocks noGrp="1"/>
          </p:cNvSpPr>
          <p:nvPr>
            <p:ph idx="1"/>
          </p:nvPr>
        </p:nvSpPr>
        <p:spPr>
          <a:xfrm>
            <a:off x="725794" y="1600334"/>
            <a:ext cx="4422169" cy="4351338"/>
          </a:xfrm>
        </p:spPr>
        <p:txBody>
          <a:bodyPr/>
          <a:lstStyle/>
          <a:p>
            <a:r>
              <a:rPr lang="en-US" sz="3600" spc="-140" dirty="0">
                <a:cs typeface="Arial"/>
              </a:rPr>
              <a:t>Graphs </a:t>
            </a:r>
            <a:r>
              <a:rPr lang="en-US" sz="3600" spc="-227" dirty="0">
                <a:cs typeface="Arial"/>
              </a:rPr>
              <a:t>are </a:t>
            </a:r>
            <a:r>
              <a:rPr lang="en-US" sz="3600" spc="-207" dirty="0">
                <a:cs typeface="Arial"/>
              </a:rPr>
              <a:t>a </a:t>
            </a:r>
            <a:r>
              <a:rPr lang="en-US" sz="3600" spc="-180" dirty="0">
                <a:cs typeface="Arial"/>
              </a:rPr>
              <a:t>general </a:t>
            </a:r>
            <a:r>
              <a:rPr lang="en-US" sz="3600" spc="-160" dirty="0">
                <a:cs typeface="Arial"/>
              </a:rPr>
              <a:t>language </a:t>
            </a:r>
            <a:r>
              <a:rPr lang="en-US" sz="3600" spc="-93" dirty="0">
                <a:cs typeface="Arial"/>
              </a:rPr>
              <a:t>for describing </a:t>
            </a:r>
            <a:r>
              <a:rPr lang="en-US" sz="3600" spc="-100" dirty="0">
                <a:cs typeface="Arial"/>
              </a:rPr>
              <a:t>and </a:t>
            </a:r>
            <a:r>
              <a:rPr lang="en-US" sz="3600" spc="-113" dirty="0">
                <a:cs typeface="Arial"/>
              </a:rPr>
              <a:t>modeling </a:t>
            </a:r>
            <a:r>
              <a:rPr lang="en-US" sz="3600" spc="-87" dirty="0">
                <a:cs typeface="Arial"/>
              </a:rPr>
              <a:t>complex </a:t>
            </a:r>
            <a:r>
              <a:rPr lang="en-US" sz="3600" spc="-120" dirty="0">
                <a:cs typeface="Arial"/>
              </a:rPr>
              <a:t>systems</a:t>
            </a:r>
            <a:endParaRPr lang="en-US" sz="3600" dirty="0">
              <a:cs typeface="Arial"/>
            </a:endParaRPr>
          </a:p>
          <a:p>
            <a:endParaRPr lang="en-US" dirty="0"/>
          </a:p>
        </p:txBody>
      </p:sp>
      <p:sp>
        <p:nvSpPr>
          <p:cNvPr id="4" name="Slide Number Placeholder 3">
            <a:extLst>
              <a:ext uri="{FF2B5EF4-FFF2-40B4-BE49-F238E27FC236}">
                <a16:creationId xmlns:a16="http://schemas.microsoft.com/office/drawing/2014/main" xmlns="" id="{D74B9C3E-EA02-3045-A1A6-1418CC2F3759}"/>
              </a:ext>
            </a:extLst>
          </p:cNvPr>
          <p:cNvSpPr>
            <a:spLocks noGrp="1"/>
          </p:cNvSpPr>
          <p:nvPr>
            <p:ph type="sldNum" sz="quarter" idx="12"/>
          </p:nvPr>
        </p:nvSpPr>
        <p:spPr/>
        <p:txBody>
          <a:bodyPr/>
          <a:lstStyle/>
          <a:p>
            <a:fld id="{4C15419E-54D6-8648-ABFB-BEF58E3E877E}" type="slidenum">
              <a:rPr lang="en-US" smtClean="0"/>
              <a:t>4</a:t>
            </a:fld>
            <a:endParaRPr lang="en-US"/>
          </a:p>
        </p:txBody>
      </p:sp>
      <p:sp>
        <p:nvSpPr>
          <p:cNvPr id="5" name="object 3">
            <a:extLst>
              <a:ext uri="{FF2B5EF4-FFF2-40B4-BE49-F238E27FC236}">
                <a16:creationId xmlns:a16="http://schemas.microsoft.com/office/drawing/2014/main" xmlns="" id="{D6BA9B15-8A56-B94A-BD82-10EC26162F2C}"/>
              </a:ext>
            </a:extLst>
          </p:cNvPr>
          <p:cNvSpPr/>
          <p:nvPr/>
        </p:nvSpPr>
        <p:spPr>
          <a:xfrm>
            <a:off x="6800851" y="1985304"/>
            <a:ext cx="1066800" cy="1752600"/>
          </a:xfrm>
          <a:custGeom>
            <a:avLst/>
            <a:gdLst/>
            <a:ahLst/>
            <a:cxnLst/>
            <a:rect l="l" t="t" r="r" b="b"/>
            <a:pathLst>
              <a:path w="800100" h="1314450">
                <a:moveTo>
                  <a:pt x="0" y="0"/>
                </a:moveTo>
                <a:lnTo>
                  <a:pt x="800100" y="1314450"/>
                </a:lnTo>
              </a:path>
            </a:pathLst>
          </a:custGeom>
          <a:ln w="76200">
            <a:solidFill>
              <a:srgbClr val="000000"/>
            </a:solidFill>
          </a:ln>
        </p:spPr>
        <p:txBody>
          <a:bodyPr wrap="square" lIns="0" tIns="0" rIns="0" bIns="0" rtlCol="0"/>
          <a:lstStyle/>
          <a:p>
            <a:endParaRPr sz="2400"/>
          </a:p>
        </p:txBody>
      </p:sp>
      <p:sp>
        <p:nvSpPr>
          <p:cNvPr id="6" name="object 4">
            <a:extLst>
              <a:ext uri="{FF2B5EF4-FFF2-40B4-BE49-F238E27FC236}">
                <a16:creationId xmlns:a16="http://schemas.microsoft.com/office/drawing/2014/main" xmlns="" id="{15819405-F54A-0242-B8BE-B4AFD6F11C82}"/>
              </a:ext>
            </a:extLst>
          </p:cNvPr>
          <p:cNvSpPr/>
          <p:nvPr/>
        </p:nvSpPr>
        <p:spPr>
          <a:xfrm>
            <a:off x="7981950" y="3356905"/>
            <a:ext cx="1257300" cy="419100"/>
          </a:xfrm>
          <a:custGeom>
            <a:avLst/>
            <a:gdLst/>
            <a:ahLst/>
            <a:cxnLst/>
            <a:rect l="l" t="t" r="r" b="b"/>
            <a:pathLst>
              <a:path w="942975" h="314325">
                <a:moveTo>
                  <a:pt x="942975" y="0"/>
                </a:moveTo>
                <a:lnTo>
                  <a:pt x="0" y="314325"/>
                </a:lnTo>
              </a:path>
            </a:pathLst>
          </a:custGeom>
          <a:ln w="76200">
            <a:solidFill>
              <a:srgbClr val="000000"/>
            </a:solidFill>
          </a:ln>
        </p:spPr>
        <p:txBody>
          <a:bodyPr wrap="square" lIns="0" tIns="0" rIns="0" bIns="0" rtlCol="0"/>
          <a:lstStyle/>
          <a:p>
            <a:endParaRPr sz="2400"/>
          </a:p>
        </p:txBody>
      </p:sp>
      <p:sp>
        <p:nvSpPr>
          <p:cNvPr id="7" name="object 5">
            <a:extLst>
              <a:ext uri="{FF2B5EF4-FFF2-40B4-BE49-F238E27FC236}">
                <a16:creationId xmlns:a16="http://schemas.microsoft.com/office/drawing/2014/main" xmlns="" id="{9654A62E-A554-984C-AFD7-326A2CC4AA0A}"/>
              </a:ext>
            </a:extLst>
          </p:cNvPr>
          <p:cNvSpPr/>
          <p:nvPr/>
        </p:nvSpPr>
        <p:spPr>
          <a:xfrm>
            <a:off x="10110116" y="2148593"/>
            <a:ext cx="1110825" cy="1418167"/>
          </a:xfrm>
          <a:custGeom>
            <a:avLst/>
            <a:gdLst/>
            <a:ahLst/>
            <a:cxnLst/>
            <a:rect l="l" t="t" r="r" b="b"/>
            <a:pathLst>
              <a:path w="833120" h="1063625">
                <a:moveTo>
                  <a:pt x="0" y="0"/>
                </a:moveTo>
                <a:lnTo>
                  <a:pt x="832757" y="1063400"/>
                </a:lnTo>
              </a:path>
            </a:pathLst>
          </a:custGeom>
          <a:ln w="76200">
            <a:solidFill>
              <a:srgbClr val="000000"/>
            </a:solidFill>
          </a:ln>
        </p:spPr>
        <p:txBody>
          <a:bodyPr wrap="square" lIns="0" tIns="0" rIns="0" bIns="0" rtlCol="0"/>
          <a:lstStyle/>
          <a:p>
            <a:endParaRPr sz="2400"/>
          </a:p>
        </p:txBody>
      </p:sp>
      <p:sp>
        <p:nvSpPr>
          <p:cNvPr id="8" name="object 6">
            <a:extLst>
              <a:ext uri="{FF2B5EF4-FFF2-40B4-BE49-F238E27FC236}">
                <a16:creationId xmlns:a16="http://schemas.microsoft.com/office/drawing/2014/main" xmlns="" id="{0A3DA558-D1F0-0149-9C8C-E33D8B91E867}"/>
              </a:ext>
            </a:extLst>
          </p:cNvPr>
          <p:cNvSpPr/>
          <p:nvPr/>
        </p:nvSpPr>
        <p:spPr>
          <a:xfrm>
            <a:off x="9220199" y="2252004"/>
            <a:ext cx="971973" cy="1219200"/>
          </a:xfrm>
          <a:custGeom>
            <a:avLst/>
            <a:gdLst/>
            <a:ahLst/>
            <a:cxnLst/>
            <a:rect l="l" t="t" r="r" b="b"/>
            <a:pathLst>
              <a:path w="728979" h="914400">
                <a:moveTo>
                  <a:pt x="728663" y="0"/>
                </a:moveTo>
                <a:lnTo>
                  <a:pt x="0" y="914400"/>
                </a:lnTo>
              </a:path>
            </a:pathLst>
          </a:custGeom>
          <a:ln w="76200">
            <a:solidFill>
              <a:srgbClr val="000000"/>
            </a:solidFill>
          </a:ln>
        </p:spPr>
        <p:txBody>
          <a:bodyPr wrap="square" lIns="0" tIns="0" rIns="0" bIns="0" rtlCol="0"/>
          <a:lstStyle/>
          <a:p>
            <a:endParaRPr sz="2400"/>
          </a:p>
        </p:txBody>
      </p:sp>
      <p:sp>
        <p:nvSpPr>
          <p:cNvPr id="9" name="object 7">
            <a:extLst>
              <a:ext uri="{FF2B5EF4-FFF2-40B4-BE49-F238E27FC236}">
                <a16:creationId xmlns:a16="http://schemas.microsoft.com/office/drawing/2014/main" xmlns="" id="{F3F8BAD8-5DA9-C846-B7A7-49D0C9A3E127}"/>
              </a:ext>
            </a:extLst>
          </p:cNvPr>
          <p:cNvSpPr/>
          <p:nvPr/>
        </p:nvSpPr>
        <p:spPr>
          <a:xfrm flipH="1" flipV="1">
            <a:off x="9924387" y="2383605"/>
            <a:ext cx="305463" cy="2494122"/>
          </a:xfrm>
          <a:custGeom>
            <a:avLst/>
            <a:gdLst/>
            <a:ahLst/>
            <a:cxnLst/>
            <a:rect l="l" t="t" r="r" b="b"/>
            <a:pathLst>
              <a:path w="1514475" h="28575">
                <a:moveTo>
                  <a:pt x="1514480" y="0"/>
                </a:moveTo>
                <a:lnTo>
                  <a:pt x="0" y="28575"/>
                </a:lnTo>
              </a:path>
            </a:pathLst>
          </a:custGeom>
          <a:ln w="76200">
            <a:solidFill>
              <a:srgbClr val="000000"/>
            </a:solidFill>
          </a:ln>
        </p:spPr>
        <p:txBody>
          <a:bodyPr wrap="square" lIns="0" tIns="0" rIns="0" bIns="0" rtlCol="0"/>
          <a:lstStyle/>
          <a:p>
            <a:endParaRPr sz="2400"/>
          </a:p>
        </p:txBody>
      </p:sp>
      <p:sp>
        <p:nvSpPr>
          <p:cNvPr id="10" name="object 8">
            <a:extLst>
              <a:ext uri="{FF2B5EF4-FFF2-40B4-BE49-F238E27FC236}">
                <a16:creationId xmlns:a16="http://schemas.microsoft.com/office/drawing/2014/main" xmlns="" id="{BFAAD8B4-70B3-1047-A304-B840A9A4BD98}"/>
              </a:ext>
            </a:extLst>
          </p:cNvPr>
          <p:cNvSpPr/>
          <p:nvPr/>
        </p:nvSpPr>
        <p:spPr>
          <a:xfrm>
            <a:off x="9353550" y="3471203"/>
            <a:ext cx="495300" cy="1447800"/>
          </a:xfrm>
          <a:custGeom>
            <a:avLst/>
            <a:gdLst/>
            <a:ahLst/>
            <a:cxnLst/>
            <a:rect l="l" t="t" r="r" b="b"/>
            <a:pathLst>
              <a:path w="371475" h="1085850">
                <a:moveTo>
                  <a:pt x="371475" y="1085850"/>
                </a:moveTo>
                <a:lnTo>
                  <a:pt x="0" y="0"/>
                </a:lnTo>
              </a:path>
            </a:pathLst>
          </a:custGeom>
          <a:ln w="76200">
            <a:solidFill>
              <a:srgbClr val="000000"/>
            </a:solidFill>
          </a:ln>
        </p:spPr>
        <p:txBody>
          <a:bodyPr wrap="square" lIns="0" tIns="0" rIns="0" bIns="0" rtlCol="0"/>
          <a:lstStyle/>
          <a:p>
            <a:endParaRPr sz="2400"/>
          </a:p>
        </p:txBody>
      </p:sp>
      <p:sp>
        <p:nvSpPr>
          <p:cNvPr id="11" name="object 9">
            <a:extLst>
              <a:ext uri="{FF2B5EF4-FFF2-40B4-BE49-F238E27FC236}">
                <a16:creationId xmlns:a16="http://schemas.microsoft.com/office/drawing/2014/main" xmlns="" id="{F2413E27-6CAC-834B-A3FD-8FF839AEA5F1}"/>
              </a:ext>
            </a:extLst>
          </p:cNvPr>
          <p:cNvSpPr/>
          <p:nvPr/>
        </p:nvSpPr>
        <p:spPr>
          <a:xfrm>
            <a:off x="9925051" y="3471197"/>
            <a:ext cx="1295400" cy="1485900"/>
          </a:xfrm>
          <a:custGeom>
            <a:avLst/>
            <a:gdLst/>
            <a:ahLst/>
            <a:cxnLst/>
            <a:rect l="l" t="t" r="r" b="b"/>
            <a:pathLst>
              <a:path w="971550" h="1114425">
                <a:moveTo>
                  <a:pt x="0" y="1114430"/>
                </a:moveTo>
                <a:lnTo>
                  <a:pt x="971550" y="0"/>
                </a:lnTo>
              </a:path>
            </a:pathLst>
          </a:custGeom>
          <a:ln w="76200">
            <a:solidFill>
              <a:srgbClr val="000000"/>
            </a:solidFill>
          </a:ln>
        </p:spPr>
        <p:txBody>
          <a:bodyPr wrap="square" lIns="0" tIns="0" rIns="0" bIns="0" rtlCol="0"/>
          <a:lstStyle/>
          <a:p>
            <a:endParaRPr sz="2400"/>
          </a:p>
        </p:txBody>
      </p:sp>
      <p:sp>
        <p:nvSpPr>
          <p:cNvPr id="12" name="object 10">
            <a:extLst>
              <a:ext uri="{FF2B5EF4-FFF2-40B4-BE49-F238E27FC236}">
                <a16:creationId xmlns:a16="http://schemas.microsoft.com/office/drawing/2014/main" xmlns="" id="{FE135237-99D4-734B-8A25-DB16B7D8F388}"/>
              </a:ext>
            </a:extLst>
          </p:cNvPr>
          <p:cNvSpPr/>
          <p:nvPr/>
        </p:nvSpPr>
        <p:spPr>
          <a:xfrm>
            <a:off x="7798885" y="1794803"/>
            <a:ext cx="945727" cy="1905000"/>
          </a:xfrm>
          <a:custGeom>
            <a:avLst/>
            <a:gdLst/>
            <a:ahLst/>
            <a:cxnLst/>
            <a:rect l="l" t="t" r="r" b="b"/>
            <a:pathLst>
              <a:path w="709295" h="1428750">
                <a:moveTo>
                  <a:pt x="0" y="1428750"/>
                </a:moveTo>
                <a:lnTo>
                  <a:pt x="708803" y="0"/>
                </a:lnTo>
              </a:path>
            </a:pathLst>
          </a:custGeom>
          <a:ln w="76200">
            <a:solidFill>
              <a:srgbClr val="000000"/>
            </a:solidFill>
          </a:ln>
        </p:spPr>
        <p:txBody>
          <a:bodyPr wrap="square" lIns="0" tIns="0" rIns="0" bIns="0" rtlCol="0"/>
          <a:lstStyle/>
          <a:p>
            <a:endParaRPr sz="2400"/>
          </a:p>
        </p:txBody>
      </p:sp>
      <p:sp>
        <p:nvSpPr>
          <p:cNvPr id="13" name="object 11">
            <a:extLst>
              <a:ext uri="{FF2B5EF4-FFF2-40B4-BE49-F238E27FC236}">
                <a16:creationId xmlns:a16="http://schemas.microsoft.com/office/drawing/2014/main" xmlns="" id="{A7303595-A050-4B47-A0B4-E7CE617CC5B4}"/>
              </a:ext>
            </a:extLst>
          </p:cNvPr>
          <p:cNvSpPr/>
          <p:nvPr/>
        </p:nvSpPr>
        <p:spPr>
          <a:xfrm>
            <a:off x="6115057" y="3395003"/>
            <a:ext cx="1684020" cy="381000"/>
          </a:xfrm>
          <a:custGeom>
            <a:avLst/>
            <a:gdLst/>
            <a:ahLst/>
            <a:cxnLst/>
            <a:rect l="l" t="t" r="r" b="b"/>
            <a:pathLst>
              <a:path w="1263014" h="285750">
                <a:moveTo>
                  <a:pt x="1262870" y="285750"/>
                </a:moveTo>
                <a:lnTo>
                  <a:pt x="0" y="0"/>
                </a:lnTo>
              </a:path>
            </a:pathLst>
          </a:custGeom>
          <a:ln w="76200">
            <a:solidFill>
              <a:srgbClr val="000000"/>
            </a:solidFill>
          </a:ln>
        </p:spPr>
        <p:txBody>
          <a:bodyPr wrap="square" lIns="0" tIns="0" rIns="0" bIns="0" rtlCol="0"/>
          <a:lstStyle/>
          <a:p>
            <a:endParaRPr sz="2400"/>
          </a:p>
        </p:txBody>
      </p:sp>
      <p:sp>
        <p:nvSpPr>
          <p:cNvPr id="14" name="object 12">
            <a:extLst>
              <a:ext uri="{FF2B5EF4-FFF2-40B4-BE49-F238E27FC236}">
                <a16:creationId xmlns:a16="http://schemas.microsoft.com/office/drawing/2014/main" xmlns="" id="{79B36791-7B38-DD48-A7F9-186E02CE590D}"/>
              </a:ext>
            </a:extLst>
          </p:cNvPr>
          <p:cNvSpPr/>
          <p:nvPr/>
        </p:nvSpPr>
        <p:spPr>
          <a:xfrm>
            <a:off x="6115048" y="1794805"/>
            <a:ext cx="2590800" cy="1562100"/>
          </a:xfrm>
          <a:custGeom>
            <a:avLst/>
            <a:gdLst/>
            <a:ahLst/>
            <a:cxnLst/>
            <a:rect l="l" t="t" r="r" b="b"/>
            <a:pathLst>
              <a:path w="1943100" h="1171575">
                <a:moveTo>
                  <a:pt x="1943101" y="0"/>
                </a:moveTo>
                <a:lnTo>
                  <a:pt x="0" y="1171580"/>
                </a:lnTo>
              </a:path>
            </a:pathLst>
          </a:custGeom>
          <a:ln w="76200">
            <a:solidFill>
              <a:srgbClr val="000000"/>
            </a:solidFill>
          </a:ln>
        </p:spPr>
        <p:txBody>
          <a:bodyPr wrap="square" lIns="0" tIns="0" rIns="0" bIns="0" rtlCol="0"/>
          <a:lstStyle/>
          <a:p>
            <a:endParaRPr sz="2400"/>
          </a:p>
        </p:txBody>
      </p:sp>
      <p:sp>
        <p:nvSpPr>
          <p:cNvPr id="15" name="object 13">
            <a:extLst>
              <a:ext uri="{FF2B5EF4-FFF2-40B4-BE49-F238E27FC236}">
                <a16:creationId xmlns:a16="http://schemas.microsoft.com/office/drawing/2014/main" xmlns="" id="{F96C8017-1D3F-5347-A28F-0396D59B06A1}"/>
              </a:ext>
            </a:extLst>
          </p:cNvPr>
          <p:cNvSpPr/>
          <p:nvPr/>
        </p:nvSpPr>
        <p:spPr>
          <a:xfrm>
            <a:off x="6115050" y="1947205"/>
            <a:ext cx="647700" cy="1409700"/>
          </a:xfrm>
          <a:custGeom>
            <a:avLst/>
            <a:gdLst/>
            <a:ahLst/>
            <a:cxnLst/>
            <a:rect l="l" t="t" r="r" b="b"/>
            <a:pathLst>
              <a:path w="485775" h="1057275">
                <a:moveTo>
                  <a:pt x="485775" y="0"/>
                </a:moveTo>
                <a:lnTo>
                  <a:pt x="0" y="1057270"/>
                </a:lnTo>
              </a:path>
            </a:pathLst>
          </a:custGeom>
          <a:ln w="76200">
            <a:solidFill>
              <a:srgbClr val="000000"/>
            </a:solidFill>
          </a:ln>
        </p:spPr>
        <p:txBody>
          <a:bodyPr wrap="square" lIns="0" tIns="0" rIns="0" bIns="0" rtlCol="0"/>
          <a:lstStyle/>
          <a:p>
            <a:endParaRPr sz="2400"/>
          </a:p>
        </p:txBody>
      </p:sp>
      <p:sp>
        <p:nvSpPr>
          <p:cNvPr id="16" name="object 14">
            <a:extLst>
              <a:ext uri="{FF2B5EF4-FFF2-40B4-BE49-F238E27FC236}">
                <a16:creationId xmlns:a16="http://schemas.microsoft.com/office/drawing/2014/main" xmlns="" id="{6E659EC7-4406-7741-83A2-E4550C3D813A}"/>
              </a:ext>
            </a:extLst>
          </p:cNvPr>
          <p:cNvSpPr/>
          <p:nvPr/>
        </p:nvSpPr>
        <p:spPr>
          <a:xfrm>
            <a:off x="7067550" y="3776005"/>
            <a:ext cx="800100" cy="1104900"/>
          </a:xfrm>
          <a:custGeom>
            <a:avLst/>
            <a:gdLst/>
            <a:ahLst/>
            <a:cxnLst/>
            <a:rect l="l" t="t" r="r" b="b"/>
            <a:pathLst>
              <a:path w="600075" h="828675">
                <a:moveTo>
                  <a:pt x="600075" y="0"/>
                </a:moveTo>
                <a:lnTo>
                  <a:pt x="0" y="828675"/>
                </a:lnTo>
              </a:path>
            </a:pathLst>
          </a:custGeom>
          <a:ln w="76200">
            <a:solidFill>
              <a:srgbClr val="000000"/>
            </a:solidFill>
          </a:ln>
        </p:spPr>
        <p:txBody>
          <a:bodyPr wrap="square" lIns="0" tIns="0" rIns="0" bIns="0" rtlCol="0"/>
          <a:lstStyle/>
          <a:p>
            <a:endParaRPr sz="2400"/>
          </a:p>
        </p:txBody>
      </p:sp>
      <p:sp>
        <p:nvSpPr>
          <p:cNvPr id="17" name="object 15">
            <a:extLst>
              <a:ext uri="{FF2B5EF4-FFF2-40B4-BE49-F238E27FC236}">
                <a16:creationId xmlns:a16="http://schemas.microsoft.com/office/drawing/2014/main" xmlns="" id="{AB2442DF-FED2-4C46-8FF0-1BE515810A4B}"/>
              </a:ext>
            </a:extLst>
          </p:cNvPr>
          <p:cNvSpPr/>
          <p:nvPr/>
        </p:nvSpPr>
        <p:spPr>
          <a:xfrm>
            <a:off x="6115051" y="3395004"/>
            <a:ext cx="838200" cy="1524000"/>
          </a:xfrm>
          <a:custGeom>
            <a:avLst/>
            <a:gdLst/>
            <a:ahLst/>
            <a:cxnLst/>
            <a:rect l="l" t="t" r="r" b="b"/>
            <a:pathLst>
              <a:path w="628650" h="1143000">
                <a:moveTo>
                  <a:pt x="0" y="0"/>
                </a:moveTo>
                <a:lnTo>
                  <a:pt x="628650" y="1143000"/>
                </a:lnTo>
              </a:path>
            </a:pathLst>
          </a:custGeom>
          <a:ln w="76200">
            <a:solidFill>
              <a:srgbClr val="000000"/>
            </a:solidFill>
          </a:ln>
        </p:spPr>
        <p:txBody>
          <a:bodyPr wrap="square" lIns="0" tIns="0" rIns="0" bIns="0" rtlCol="0"/>
          <a:lstStyle/>
          <a:p>
            <a:endParaRPr sz="2400"/>
          </a:p>
        </p:txBody>
      </p:sp>
      <p:sp>
        <p:nvSpPr>
          <p:cNvPr id="18" name="object 16">
            <a:extLst>
              <a:ext uri="{FF2B5EF4-FFF2-40B4-BE49-F238E27FC236}">
                <a16:creationId xmlns:a16="http://schemas.microsoft.com/office/drawing/2014/main" xmlns="" id="{73731127-88B6-4B4B-AB8D-485C1BBFC7C3}"/>
              </a:ext>
            </a:extLst>
          </p:cNvPr>
          <p:cNvSpPr/>
          <p:nvPr/>
        </p:nvSpPr>
        <p:spPr>
          <a:xfrm>
            <a:off x="7067552" y="4880905"/>
            <a:ext cx="2857500" cy="38100"/>
          </a:xfrm>
          <a:custGeom>
            <a:avLst/>
            <a:gdLst/>
            <a:ahLst/>
            <a:cxnLst/>
            <a:rect l="l" t="t" r="r" b="b"/>
            <a:pathLst>
              <a:path w="2143125" h="28575">
                <a:moveTo>
                  <a:pt x="0" y="0"/>
                </a:moveTo>
                <a:lnTo>
                  <a:pt x="2143121" y="28575"/>
                </a:lnTo>
              </a:path>
            </a:pathLst>
          </a:custGeom>
          <a:ln w="76200">
            <a:solidFill>
              <a:srgbClr val="000000"/>
            </a:solidFill>
          </a:ln>
        </p:spPr>
        <p:txBody>
          <a:bodyPr wrap="square" lIns="0" tIns="0" rIns="0" bIns="0" rtlCol="0"/>
          <a:lstStyle/>
          <a:p>
            <a:endParaRPr sz="2400"/>
          </a:p>
        </p:txBody>
      </p:sp>
      <p:sp>
        <p:nvSpPr>
          <p:cNvPr id="19" name="object 17">
            <a:extLst>
              <a:ext uri="{FF2B5EF4-FFF2-40B4-BE49-F238E27FC236}">
                <a16:creationId xmlns:a16="http://schemas.microsoft.com/office/drawing/2014/main" xmlns="" id="{3E722692-A891-EA4D-8755-490B0387F006}"/>
              </a:ext>
            </a:extLst>
          </p:cNvPr>
          <p:cNvSpPr/>
          <p:nvPr/>
        </p:nvSpPr>
        <p:spPr>
          <a:xfrm>
            <a:off x="6534151" y="1680504"/>
            <a:ext cx="533400" cy="533400"/>
          </a:xfrm>
          <a:custGeom>
            <a:avLst/>
            <a:gdLst/>
            <a:ahLst/>
            <a:cxnLst/>
            <a:rect l="l" t="t" r="r" b="b"/>
            <a:pathLst>
              <a:path w="400050" h="400050">
                <a:moveTo>
                  <a:pt x="200025" y="0"/>
                </a:moveTo>
                <a:lnTo>
                  <a:pt x="154163" y="5283"/>
                </a:lnTo>
                <a:lnTo>
                  <a:pt x="112061" y="20331"/>
                </a:lnTo>
                <a:lnTo>
                  <a:pt x="74922" y="43945"/>
                </a:lnTo>
                <a:lnTo>
                  <a:pt x="43945" y="74922"/>
                </a:lnTo>
                <a:lnTo>
                  <a:pt x="20331" y="112061"/>
                </a:lnTo>
                <a:lnTo>
                  <a:pt x="5283" y="154163"/>
                </a:lnTo>
                <a:lnTo>
                  <a:pt x="0" y="200025"/>
                </a:lnTo>
                <a:lnTo>
                  <a:pt x="5283" y="245890"/>
                </a:lnTo>
                <a:lnTo>
                  <a:pt x="20331" y="287993"/>
                </a:lnTo>
                <a:lnTo>
                  <a:pt x="43945" y="325133"/>
                </a:lnTo>
                <a:lnTo>
                  <a:pt x="74922" y="356108"/>
                </a:lnTo>
                <a:lnTo>
                  <a:pt x="112061" y="379720"/>
                </a:lnTo>
                <a:lnTo>
                  <a:pt x="154163" y="394767"/>
                </a:lnTo>
                <a:lnTo>
                  <a:pt x="200025" y="400050"/>
                </a:lnTo>
                <a:lnTo>
                  <a:pt x="245890" y="394767"/>
                </a:lnTo>
                <a:lnTo>
                  <a:pt x="287993" y="379720"/>
                </a:lnTo>
                <a:lnTo>
                  <a:pt x="325133" y="356108"/>
                </a:lnTo>
                <a:lnTo>
                  <a:pt x="356108" y="325133"/>
                </a:lnTo>
                <a:lnTo>
                  <a:pt x="379720" y="287993"/>
                </a:lnTo>
                <a:lnTo>
                  <a:pt x="394767" y="245890"/>
                </a:lnTo>
                <a:lnTo>
                  <a:pt x="400050" y="200025"/>
                </a:lnTo>
                <a:lnTo>
                  <a:pt x="394767" y="154163"/>
                </a:lnTo>
                <a:lnTo>
                  <a:pt x="379720" y="112061"/>
                </a:lnTo>
                <a:lnTo>
                  <a:pt x="356108" y="74922"/>
                </a:lnTo>
                <a:lnTo>
                  <a:pt x="325133" y="43945"/>
                </a:lnTo>
                <a:lnTo>
                  <a:pt x="287993" y="20331"/>
                </a:lnTo>
                <a:lnTo>
                  <a:pt x="245890" y="5283"/>
                </a:lnTo>
                <a:lnTo>
                  <a:pt x="200025" y="0"/>
                </a:lnTo>
                <a:close/>
              </a:path>
            </a:pathLst>
          </a:custGeom>
          <a:solidFill>
            <a:srgbClr val="000000"/>
          </a:solidFill>
        </p:spPr>
        <p:txBody>
          <a:bodyPr wrap="square" lIns="0" tIns="0" rIns="0" bIns="0" rtlCol="0"/>
          <a:lstStyle/>
          <a:p>
            <a:endParaRPr sz="2400"/>
          </a:p>
        </p:txBody>
      </p:sp>
      <p:sp>
        <p:nvSpPr>
          <p:cNvPr id="20" name="object 18">
            <a:extLst>
              <a:ext uri="{FF2B5EF4-FFF2-40B4-BE49-F238E27FC236}">
                <a16:creationId xmlns:a16="http://schemas.microsoft.com/office/drawing/2014/main" xmlns="" id="{E035284E-751D-274A-BB39-DE28C07E91C2}"/>
              </a:ext>
            </a:extLst>
          </p:cNvPr>
          <p:cNvSpPr/>
          <p:nvPr/>
        </p:nvSpPr>
        <p:spPr>
          <a:xfrm>
            <a:off x="6534151" y="1680504"/>
            <a:ext cx="533400" cy="533400"/>
          </a:xfrm>
          <a:custGeom>
            <a:avLst/>
            <a:gdLst/>
            <a:ahLst/>
            <a:cxnLst/>
            <a:rect l="l" t="t" r="r" b="b"/>
            <a:pathLst>
              <a:path w="400050" h="400050">
                <a:moveTo>
                  <a:pt x="0" y="200025"/>
                </a:moveTo>
                <a:lnTo>
                  <a:pt x="5282" y="154161"/>
                </a:lnTo>
                <a:lnTo>
                  <a:pt x="20330" y="112059"/>
                </a:lnTo>
                <a:lnTo>
                  <a:pt x="43943" y="74919"/>
                </a:lnTo>
                <a:lnTo>
                  <a:pt x="74919" y="43943"/>
                </a:lnTo>
                <a:lnTo>
                  <a:pt x="112059" y="20330"/>
                </a:lnTo>
                <a:lnTo>
                  <a:pt x="154161" y="5282"/>
                </a:lnTo>
                <a:lnTo>
                  <a:pt x="200025" y="0"/>
                </a:lnTo>
                <a:lnTo>
                  <a:pt x="245889" y="5282"/>
                </a:lnTo>
                <a:lnTo>
                  <a:pt x="287991" y="20330"/>
                </a:lnTo>
                <a:lnTo>
                  <a:pt x="325130" y="43943"/>
                </a:lnTo>
                <a:lnTo>
                  <a:pt x="356107" y="74919"/>
                </a:lnTo>
                <a:lnTo>
                  <a:pt x="379719" y="112059"/>
                </a:lnTo>
                <a:lnTo>
                  <a:pt x="394767" y="154161"/>
                </a:lnTo>
                <a:lnTo>
                  <a:pt x="400050" y="200025"/>
                </a:lnTo>
                <a:lnTo>
                  <a:pt x="394767" y="245889"/>
                </a:lnTo>
                <a:lnTo>
                  <a:pt x="379719" y="287991"/>
                </a:lnTo>
                <a:lnTo>
                  <a:pt x="356107" y="325130"/>
                </a:lnTo>
                <a:lnTo>
                  <a:pt x="325130" y="356107"/>
                </a:lnTo>
                <a:lnTo>
                  <a:pt x="287991" y="379719"/>
                </a:lnTo>
                <a:lnTo>
                  <a:pt x="245889" y="394767"/>
                </a:lnTo>
                <a:lnTo>
                  <a:pt x="200025" y="400050"/>
                </a:lnTo>
                <a:lnTo>
                  <a:pt x="154161" y="394767"/>
                </a:lnTo>
                <a:lnTo>
                  <a:pt x="112059" y="379719"/>
                </a:lnTo>
                <a:lnTo>
                  <a:pt x="74919" y="356107"/>
                </a:lnTo>
                <a:lnTo>
                  <a:pt x="43943" y="325130"/>
                </a:lnTo>
                <a:lnTo>
                  <a:pt x="20330" y="287991"/>
                </a:lnTo>
                <a:lnTo>
                  <a:pt x="5282" y="245889"/>
                </a:lnTo>
                <a:lnTo>
                  <a:pt x="0" y="200025"/>
                </a:lnTo>
                <a:close/>
              </a:path>
            </a:pathLst>
          </a:custGeom>
          <a:ln w="25400">
            <a:solidFill>
              <a:srgbClr val="000000"/>
            </a:solidFill>
          </a:ln>
        </p:spPr>
        <p:txBody>
          <a:bodyPr wrap="square" lIns="0" tIns="0" rIns="0" bIns="0" rtlCol="0"/>
          <a:lstStyle/>
          <a:p>
            <a:endParaRPr sz="2400"/>
          </a:p>
        </p:txBody>
      </p:sp>
      <p:sp>
        <p:nvSpPr>
          <p:cNvPr id="21" name="object 19">
            <a:extLst>
              <a:ext uri="{FF2B5EF4-FFF2-40B4-BE49-F238E27FC236}">
                <a16:creationId xmlns:a16="http://schemas.microsoft.com/office/drawing/2014/main" xmlns="" id="{3213CD19-9279-5041-BE1A-E5411620A1ED}"/>
              </a:ext>
            </a:extLst>
          </p:cNvPr>
          <p:cNvSpPr/>
          <p:nvPr/>
        </p:nvSpPr>
        <p:spPr>
          <a:xfrm>
            <a:off x="8439151" y="1528104"/>
            <a:ext cx="533400" cy="533400"/>
          </a:xfrm>
          <a:custGeom>
            <a:avLst/>
            <a:gdLst/>
            <a:ahLst/>
            <a:cxnLst/>
            <a:rect l="l" t="t" r="r" b="b"/>
            <a:pathLst>
              <a:path w="400050" h="400050">
                <a:moveTo>
                  <a:pt x="200025" y="0"/>
                </a:moveTo>
                <a:lnTo>
                  <a:pt x="154159" y="5283"/>
                </a:lnTo>
                <a:lnTo>
                  <a:pt x="112056" y="20331"/>
                </a:lnTo>
                <a:lnTo>
                  <a:pt x="74916" y="43945"/>
                </a:lnTo>
                <a:lnTo>
                  <a:pt x="43941" y="74922"/>
                </a:lnTo>
                <a:lnTo>
                  <a:pt x="20329" y="112061"/>
                </a:lnTo>
                <a:lnTo>
                  <a:pt x="5282" y="154163"/>
                </a:lnTo>
                <a:lnTo>
                  <a:pt x="0" y="200025"/>
                </a:lnTo>
                <a:lnTo>
                  <a:pt x="5282" y="245890"/>
                </a:lnTo>
                <a:lnTo>
                  <a:pt x="20329" y="287993"/>
                </a:lnTo>
                <a:lnTo>
                  <a:pt x="43941" y="325133"/>
                </a:lnTo>
                <a:lnTo>
                  <a:pt x="74916" y="356108"/>
                </a:lnTo>
                <a:lnTo>
                  <a:pt x="112056" y="379720"/>
                </a:lnTo>
                <a:lnTo>
                  <a:pt x="154159" y="394767"/>
                </a:lnTo>
                <a:lnTo>
                  <a:pt x="200025" y="400050"/>
                </a:lnTo>
                <a:lnTo>
                  <a:pt x="245886" y="394767"/>
                </a:lnTo>
                <a:lnTo>
                  <a:pt x="287988" y="379720"/>
                </a:lnTo>
                <a:lnTo>
                  <a:pt x="325127" y="356108"/>
                </a:lnTo>
                <a:lnTo>
                  <a:pt x="356104" y="325133"/>
                </a:lnTo>
                <a:lnTo>
                  <a:pt x="379718" y="287993"/>
                </a:lnTo>
                <a:lnTo>
                  <a:pt x="394766" y="245890"/>
                </a:lnTo>
                <a:lnTo>
                  <a:pt x="400050" y="200025"/>
                </a:lnTo>
                <a:lnTo>
                  <a:pt x="394766" y="154163"/>
                </a:lnTo>
                <a:lnTo>
                  <a:pt x="379718" y="112061"/>
                </a:lnTo>
                <a:lnTo>
                  <a:pt x="356104" y="74922"/>
                </a:lnTo>
                <a:lnTo>
                  <a:pt x="325127" y="43945"/>
                </a:lnTo>
                <a:lnTo>
                  <a:pt x="287988" y="20331"/>
                </a:lnTo>
                <a:lnTo>
                  <a:pt x="245886" y="5283"/>
                </a:lnTo>
                <a:lnTo>
                  <a:pt x="200025" y="0"/>
                </a:lnTo>
                <a:close/>
              </a:path>
            </a:pathLst>
          </a:custGeom>
          <a:solidFill>
            <a:srgbClr val="000000"/>
          </a:solidFill>
        </p:spPr>
        <p:txBody>
          <a:bodyPr wrap="square" lIns="0" tIns="0" rIns="0" bIns="0" rtlCol="0"/>
          <a:lstStyle/>
          <a:p>
            <a:endParaRPr sz="2400"/>
          </a:p>
        </p:txBody>
      </p:sp>
      <p:sp>
        <p:nvSpPr>
          <p:cNvPr id="22" name="object 20">
            <a:extLst>
              <a:ext uri="{FF2B5EF4-FFF2-40B4-BE49-F238E27FC236}">
                <a16:creationId xmlns:a16="http://schemas.microsoft.com/office/drawing/2014/main" xmlns="" id="{82FEB84D-6AE9-1B47-B357-0A851B635321}"/>
              </a:ext>
            </a:extLst>
          </p:cNvPr>
          <p:cNvSpPr/>
          <p:nvPr/>
        </p:nvSpPr>
        <p:spPr>
          <a:xfrm>
            <a:off x="8439151" y="1528104"/>
            <a:ext cx="533400" cy="533400"/>
          </a:xfrm>
          <a:custGeom>
            <a:avLst/>
            <a:gdLst/>
            <a:ahLst/>
            <a:cxnLst/>
            <a:rect l="l" t="t" r="r" b="b"/>
            <a:pathLst>
              <a:path w="400050" h="400050">
                <a:moveTo>
                  <a:pt x="0" y="200025"/>
                </a:moveTo>
                <a:lnTo>
                  <a:pt x="5282" y="154161"/>
                </a:lnTo>
                <a:lnTo>
                  <a:pt x="20330" y="112059"/>
                </a:lnTo>
                <a:lnTo>
                  <a:pt x="43943" y="74919"/>
                </a:lnTo>
                <a:lnTo>
                  <a:pt x="74919" y="43943"/>
                </a:lnTo>
                <a:lnTo>
                  <a:pt x="112059" y="20330"/>
                </a:lnTo>
                <a:lnTo>
                  <a:pt x="154161" y="5282"/>
                </a:lnTo>
                <a:lnTo>
                  <a:pt x="200025" y="0"/>
                </a:lnTo>
                <a:lnTo>
                  <a:pt x="245889" y="5282"/>
                </a:lnTo>
                <a:lnTo>
                  <a:pt x="287991" y="20330"/>
                </a:lnTo>
                <a:lnTo>
                  <a:pt x="325130" y="43943"/>
                </a:lnTo>
                <a:lnTo>
                  <a:pt x="356107" y="74919"/>
                </a:lnTo>
                <a:lnTo>
                  <a:pt x="379719" y="112059"/>
                </a:lnTo>
                <a:lnTo>
                  <a:pt x="394767" y="154161"/>
                </a:lnTo>
                <a:lnTo>
                  <a:pt x="400050" y="200025"/>
                </a:lnTo>
                <a:lnTo>
                  <a:pt x="394767" y="245889"/>
                </a:lnTo>
                <a:lnTo>
                  <a:pt x="379719" y="287991"/>
                </a:lnTo>
                <a:lnTo>
                  <a:pt x="356107" y="325130"/>
                </a:lnTo>
                <a:lnTo>
                  <a:pt x="325130" y="356107"/>
                </a:lnTo>
                <a:lnTo>
                  <a:pt x="287991" y="379719"/>
                </a:lnTo>
                <a:lnTo>
                  <a:pt x="245889" y="394767"/>
                </a:lnTo>
                <a:lnTo>
                  <a:pt x="200025" y="400050"/>
                </a:lnTo>
                <a:lnTo>
                  <a:pt x="154161" y="394767"/>
                </a:lnTo>
                <a:lnTo>
                  <a:pt x="112059" y="379719"/>
                </a:lnTo>
                <a:lnTo>
                  <a:pt x="74919" y="356107"/>
                </a:lnTo>
                <a:lnTo>
                  <a:pt x="43943" y="325130"/>
                </a:lnTo>
                <a:lnTo>
                  <a:pt x="20330" y="287991"/>
                </a:lnTo>
                <a:lnTo>
                  <a:pt x="5282" y="245889"/>
                </a:lnTo>
                <a:lnTo>
                  <a:pt x="0" y="200025"/>
                </a:lnTo>
                <a:close/>
              </a:path>
            </a:pathLst>
          </a:custGeom>
          <a:ln w="25400">
            <a:solidFill>
              <a:srgbClr val="000000"/>
            </a:solidFill>
          </a:ln>
        </p:spPr>
        <p:txBody>
          <a:bodyPr wrap="square" lIns="0" tIns="0" rIns="0" bIns="0" rtlCol="0"/>
          <a:lstStyle/>
          <a:p>
            <a:endParaRPr sz="2400"/>
          </a:p>
        </p:txBody>
      </p:sp>
      <p:sp>
        <p:nvSpPr>
          <p:cNvPr id="23" name="object 21">
            <a:extLst>
              <a:ext uri="{FF2B5EF4-FFF2-40B4-BE49-F238E27FC236}">
                <a16:creationId xmlns:a16="http://schemas.microsoft.com/office/drawing/2014/main" xmlns="" id="{410F73EB-4C4E-CF47-84B2-F4520CFD744E}"/>
              </a:ext>
            </a:extLst>
          </p:cNvPr>
          <p:cNvSpPr/>
          <p:nvPr/>
        </p:nvSpPr>
        <p:spPr>
          <a:xfrm>
            <a:off x="7600951" y="3509304"/>
            <a:ext cx="533400" cy="533400"/>
          </a:xfrm>
          <a:custGeom>
            <a:avLst/>
            <a:gdLst/>
            <a:ahLst/>
            <a:cxnLst/>
            <a:rect l="l" t="t" r="r" b="b"/>
            <a:pathLst>
              <a:path w="400050" h="400050">
                <a:moveTo>
                  <a:pt x="200025" y="0"/>
                </a:moveTo>
                <a:lnTo>
                  <a:pt x="154159" y="5283"/>
                </a:lnTo>
                <a:lnTo>
                  <a:pt x="112056" y="20331"/>
                </a:lnTo>
                <a:lnTo>
                  <a:pt x="74916" y="43945"/>
                </a:lnTo>
                <a:lnTo>
                  <a:pt x="43941" y="74922"/>
                </a:lnTo>
                <a:lnTo>
                  <a:pt x="20329" y="112061"/>
                </a:lnTo>
                <a:lnTo>
                  <a:pt x="5282" y="154163"/>
                </a:lnTo>
                <a:lnTo>
                  <a:pt x="0" y="200025"/>
                </a:lnTo>
                <a:lnTo>
                  <a:pt x="5282" y="245890"/>
                </a:lnTo>
                <a:lnTo>
                  <a:pt x="20329" y="287993"/>
                </a:lnTo>
                <a:lnTo>
                  <a:pt x="43941" y="325133"/>
                </a:lnTo>
                <a:lnTo>
                  <a:pt x="74916" y="356108"/>
                </a:lnTo>
                <a:lnTo>
                  <a:pt x="112056" y="379720"/>
                </a:lnTo>
                <a:lnTo>
                  <a:pt x="154159" y="394767"/>
                </a:lnTo>
                <a:lnTo>
                  <a:pt x="200025" y="400050"/>
                </a:lnTo>
                <a:lnTo>
                  <a:pt x="245886" y="394767"/>
                </a:lnTo>
                <a:lnTo>
                  <a:pt x="287988" y="379720"/>
                </a:lnTo>
                <a:lnTo>
                  <a:pt x="325127" y="356108"/>
                </a:lnTo>
                <a:lnTo>
                  <a:pt x="356104" y="325133"/>
                </a:lnTo>
                <a:lnTo>
                  <a:pt x="379718" y="287993"/>
                </a:lnTo>
                <a:lnTo>
                  <a:pt x="394766" y="245890"/>
                </a:lnTo>
                <a:lnTo>
                  <a:pt x="400050" y="200025"/>
                </a:lnTo>
                <a:lnTo>
                  <a:pt x="394766" y="154163"/>
                </a:lnTo>
                <a:lnTo>
                  <a:pt x="379718" y="112061"/>
                </a:lnTo>
                <a:lnTo>
                  <a:pt x="356104" y="74922"/>
                </a:lnTo>
                <a:lnTo>
                  <a:pt x="325127" y="43945"/>
                </a:lnTo>
                <a:lnTo>
                  <a:pt x="287988" y="20331"/>
                </a:lnTo>
                <a:lnTo>
                  <a:pt x="245886" y="5283"/>
                </a:lnTo>
                <a:lnTo>
                  <a:pt x="200025" y="0"/>
                </a:lnTo>
                <a:close/>
              </a:path>
            </a:pathLst>
          </a:custGeom>
          <a:solidFill>
            <a:srgbClr val="000000"/>
          </a:solidFill>
        </p:spPr>
        <p:txBody>
          <a:bodyPr wrap="square" lIns="0" tIns="0" rIns="0" bIns="0" rtlCol="0"/>
          <a:lstStyle/>
          <a:p>
            <a:endParaRPr sz="2400"/>
          </a:p>
        </p:txBody>
      </p:sp>
      <p:sp>
        <p:nvSpPr>
          <p:cNvPr id="24" name="object 22">
            <a:extLst>
              <a:ext uri="{FF2B5EF4-FFF2-40B4-BE49-F238E27FC236}">
                <a16:creationId xmlns:a16="http://schemas.microsoft.com/office/drawing/2014/main" xmlns="" id="{BB65B3B5-5C50-5B48-B913-61581CE15879}"/>
              </a:ext>
            </a:extLst>
          </p:cNvPr>
          <p:cNvSpPr/>
          <p:nvPr/>
        </p:nvSpPr>
        <p:spPr>
          <a:xfrm>
            <a:off x="7600951" y="3509304"/>
            <a:ext cx="533400" cy="533400"/>
          </a:xfrm>
          <a:custGeom>
            <a:avLst/>
            <a:gdLst/>
            <a:ahLst/>
            <a:cxnLst/>
            <a:rect l="l" t="t" r="r" b="b"/>
            <a:pathLst>
              <a:path w="400050" h="400050">
                <a:moveTo>
                  <a:pt x="0" y="200025"/>
                </a:moveTo>
                <a:lnTo>
                  <a:pt x="5282" y="154161"/>
                </a:lnTo>
                <a:lnTo>
                  <a:pt x="20330" y="112059"/>
                </a:lnTo>
                <a:lnTo>
                  <a:pt x="43943" y="74919"/>
                </a:lnTo>
                <a:lnTo>
                  <a:pt x="74919" y="43943"/>
                </a:lnTo>
                <a:lnTo>
                  <a:pt x="112059" y="20330"/>
                </a:lnTo>
                <a:lnTo>
                  <a:pt x="154161" y="5282"/>
                </a:lnTo>
                <a:lnTo>
                  <a:pt x="200025" y="0"/>
                </a:lnTo>
                <a:lnTo>
                  <a:pt x="245889" y="5282"/>
                </a:lnTo>
                <a:lnTo>
                  <a:pt x="287991" y="20330"/>
                </a:lnTo>
                <a:lnTo>
                  <a:pt x="325130" y="43943"/>
                </a:lnTo>
                <a:lnTo>
                  <a:pt x="356107" y="74919"/>
                </a:lnTo>
                <a:lnTo>
                  <a:pt x="379719" y="112059"/>
                </a:lnTo>
                <a:lnTo>
                  <a:pt x="394767" y="154161"/>
                </a:lnTo>
                <a:lnTo>
                  <a:pt x="400050" y="200025"/>
                </a:lnTo>
                <a:lnTo>
                  <a:pt x="394767" y="245889"/>
                </a:lnTo>
                <a:lnTo>
                  <a:pt x="379719" y="287991"/>
                </a:lnTo>
                <a:lnTo>
                  <a:pt x="356107" y="325130"/>
                </a:lnTo>
                <a:lnTo>
                  <a:pt x="325130" y="356107"/>
                </a:lnTo>
                <a:lnTo>
                  <a:pt x="287991" y="379719"/>
                </a:lnTo>
                <a:lnTo>
                  <a:pt x="245889" y="394767"/>
                </a:lnTo>
                <a:lnTo>
                  <a:pt x="200025" y="400050"/>
                </a:lnTo>
                <a:lnTo>
                  <a:pt x="154161" y="394767"/>
                </a:lnTo>
                <a:lnTo>
                  <a:pt x="112059" y="379719"/>
                </a:lnTo>
                <a:lnTo>
                  <a:pt x="74919" y="356107"/>
                </a:lnTo>
                <a:lnTo>
                  <a:pt x="43943" y="325130"/>
                </a:lnTo>
                <a:lnTo>
                  <a:pt x="20330" y="287991"/>
                </a:lnTo>
                <a:lnTo>
                  <a:pt x="5282" y="245889"/>
                </a:lnTo>
                <a:lnTo>
                  <a:pt x="0" y="200025"/>
                </a:lnTo>
                <a:close/>
              </a:path>
            </a:pathLst>
          </a:custGeom>
          <a:ln w="25400">
            <a:solidFill>
              <a:srgbClr val="000000"/>
            </a:solidFill>
          </a:ln>
        </p:spPr>
        <p:txBody>
          <a:bodyPr wrap="square" lIns="0" tIns="0" rIns="0" bIns="0" rtlCol="0"/>
          <a:lstStyle/>
          <a:p>
            <a:endParaRPr sz="2400"/>
          </a:p>
        </p:txBody>
      </p:sp>
      <p:sp>
        <p:nvSpPr>
          <p:cNvPr id="25" name="object 23">
            <a:extLst>
              <a:ext uri="{FF2B5EF4-FFF2-40B4-BE49-F238E27FC236}">
                <a16:creationId xmlns:a16="http://schemas.microsoft.com/office/drawing/2014/main" xmlns="" id="{64B67E7B-241D-184F-8B8C-6FC4FF2B5E62}"/>
              </a:ext>
            </a:extLst>
          </p:cNvPr>
          <p:cNvSpPr/>
          <p:nvPr/>
        </p:nvSpPr>
        <p:spPr>
          <a:xfrm>
            <a:off x="8972551" y="3128304"/>
            <a:ext cx="533400" cy="533400"/>
          </a:xfrm>
          <a:custGeom>
            <a:avLst/>
            <a:gdLst/>
            <a:ahLst/>
            <a:cxnLst/>
            <a:rect l="l" t="t" r="r" b="b"/>
            <a:pathLst>
              <a:path w="400050" h="400050">
                <a:moveTo>
                  <a:pt x="200025" y="0"/>
                </a:moveTo>
                <a:lnTo>
                  <a:pt x="154159" y="5283"/>
                </a:lnTo>
                <a:lnTo>
                  <a:pt x="112056" y="20331"/>
                </a:lnTo>
                <a:lnTo>
                  <a:pt x="74916" y="43945"/>
                </a:lnTo>
                <a:lnTo>
                  <a:pt x="43941" y="74922"/>
                </a:lnTo>
                <a:lnTo>
                  <a:pt x="20329" y="112061"/>
                </a:lnTo>
                <a:lnTo>
                  <a:pt x="5282" y="154163"/>
                </a:lnTo>
                <a:lnTo>
                  <a:pt x="0" y="200025"/>
                </a:lnTo>
                <a:lnTo>
                  <a:pt x="5282" y="245890"/>
                </a:lnTo>
                <a:lnTo>
                  <a:pt x="20329" y="287993"/>
                </a:lnTo>
                <a:lnTo>
                  <a:pt x="43941" y="325133"/>
                </a:lnTo>
                <a:lnTo>
                  <a:pt x="74916" y="356108"/>
                </a:lnTo>
                <a:lnTo>
                  <a:pt x="112056" y="379720"/>
                </a:lnTo>
                <a:lnTo>
                  <a:pt x="154159" y="394767"/>
                </a:lnTo>
                <a:lnTo>
                  <a:pt x="200025" y="400050"/>
                </a:lnTo>
                <a:lnTo>
                  <a:pt x="245886" y="394767"/>
                </a:lnTo>
                <a:lnTo>
                  <a:pt x="287988" y="379720"/>
                </a:lnTo>
                <a:lnTo>
                  <a:pt x="325127" y="356108"/>
                </a:lnTo>
                <a:lnTo>
                  <a:pt x="356104" y="325133"/>
                </a:lnTo>
                <a:lnTo>
                  <a:pt x="379718" y="287993"/>
                </a:lnTo>
                <a:lnTo>
                  <a:pt x="394766" y="245890"/>
                </a:lnTo>
                <a:lnTo>
                  <a:pt x="400050" y="200025"/>
                </a:lnTo>
                <a:lnTo>
                  <a:pt x="394766" y="154163"/>
                </a:lnTo>
                <a:lnTo>
                  <a:pt x="379718" y="112061"/>
                </a:lnTo>
                <a:lnTo>
                  <a:pt x="356104" y="74922"/>
                </a:lnTo>
                <a:lnTo>
                  <a:pt x="325127" y="43945"/>
                </a:lnTo>
                <a:lnTo>
                  <a:pt x="287988" y="20331"/>
                </a:lnTo>
                <a:lnTo>
                  <a:pt x="245886" y="5283"/>
                </a:lnTo>
                <a:lnTo>
                  <a:pt x="200025" y="0"/>
                </a:lnTo>
                <a:close/>
              </a:path>
            </a:pathLst>
          </a:custGeom>
          <a:solidFill>
            <a:srgbClr val="000000"/>
          </a:solidFill>
        </p:spPr>
        <p:txBody>
          <a:bodyPr wrap="square" lIns="0" tIns="0" rIns="0" bIns="0" rtlCol="0"/>
          <a:lstStyle/>
          <a:p>
            <a:endParaRPr sz="2400"/>
          </a:p>
        </p:txBody>
      </p:sp>
      <p:sp>
        <p:nvSpPr>
          <p:cNvPr id="26" name="object 24">
            <a:extLst>
              <a:ext uri="{FF2B5EF4-FFF2-40B4-BE49-F238E27FC236}">
                <a16:creationId xmlns:a16="http://schemas.microsoft.com/office/drawing/2014/main" xmlns="" id="{06071056-4155-E44F-AFA2-7B2B1C7906FB}"/>
              </a:ext>
            </a:extLst>
          </p:cNvPr>
          <p:cNvSpPr/>
          <p:nvPr/>
        </p:nvSpPr>
        <p:spPr>
          <a:xfrm>
            <a:off x="8972551" y="3128304"/>
            <a:ext cx="533400" cy="533400"/>
          </a:xfrm>
          <a:custGeom>
            <a:avLst/>
            <a:gdLst/>
            <a:ahLst/>
            <a:cxnLst/>
            <a:rect l="l" t="t" r="r" b="b"/>
            <a:pathLst>
              <a:path w="400050" h="400050">
                <a:moveTo>
                  <a:pt x="0" y="200025"/>
                </a:moveTo>
                <a:lnTo>
                  <a:pt x="5282" y="154161"/>
                </a:lnTo>
                <a:lnTo>
                  <a:pt x="20330" y="112059"/>
                </a:lnTo>
                <a:lnTo>
                  <a:pt x="43943" y="74919"/>
                </a:lnTo>
                <a:lnTo>
                  <a:pt x="74919" y="43943"/>
                </a:lnTo>
                <a:lnTo>
                  <a:pt x="112059" y="20330"/>
                </a:lnTo>
                <a:lnTo>
                  <a:pt x="154161" y="5282"/>
                </a:lnTo>
                <a:lnTo>
                  <a:pt x="200025" y="0"/>
                </a:lnTo>
                <a:lnTo>
                  <a:pt x="245889" y="5282"/>
                </a:lnTo>
                <a:lnTo>
                  <a:pt x="287991" y="20330"/>
                </a:lnTo>
                <a:lnTo>
                  <a:pt x="325130" y="43943"/>
                </a:lnTo>
                <a:lnTo>
                  <a:pt x="356107" y="74919"/>
                </a:lnTo>
                <a:lnTo>
                  <a:pt x="379719" y="112059"/>
                </a:lnTo>
                <a:lnTo>
                  <a:pt x="394767" y="154161"/>
                </a:lnTo>
                <a:lnTo>
                  <a:pt x="400050" y="200025"/>
                </a:lnTo>
                <a:lnTo>
                  <a:pt x="394767" y="245889"/>
                </a:lnTo>
                <a:lnTo>
                  <a:pt x="379719" y="287991"/>
                </a:lnTo>
                <a:lnTo>
                  <a:pt x="356107" y="325130"/>
                </a:lnTo>
                <a:lnTo>
                  <a:pt x="325130" y="356107"/>
                </a:lnTo>
                <a:lnTo>
                  <a:pt x="287991" y="379719"/>
                </a:lnTo>
                <a:lnTo>
                  <a:pt x="245889" y="394767"/>
                </a:lnTo>
                <a:lnTo>
                  <a:pt x="200025" y="400050"/>
                </a:lnTo>
                <a:lnTo>
                  <a:pt x="154161" y="394767"/>
                </a:lnTo>
                <a:lnTo>
                  <a:pt x="112059" y="379719"/>
                </a:lnTo>
                <a:lnTo>
                  <a:pt x="74919" y="356107"/>
                </a:lnTo>
                <a:lnTo>
                  <a:pt x="43943" y="325130"/>
                </a:lnTo>
                <a:lnTo>
                  <a:pt x="20330" y="287991"/>
                </a:lnTo>
                <a:lnTo>
                  <a:pt x="5282" y="245889"/>
                </a:lnTo>
                <a:lnTo>
                  <a:pt x="0" y="200025"/>
                </a:lnTo>
                <a:close/>
              </a:path>
            </a:pathLst>
          </a:custGeom>
          <a:ln w="25400">
            <a:solidFill>
              <a:srgbClr val="000000"/>
            </a:solidFill>
          </a:ln>
        </p:spPr>
        <p:txBody>
          <a:bodyPr wrap="square" lIns="0" tIns="0" rIns="0" bIns="0" rtlCol="0"/>
          <a:lstStyle/>
          <a:p>
            <a:endParaRPr sz="2400"/>
          </a:p>
        </p:txBody>
      </p:sp>
      <p:sp>
        <p:nvSpPr>
          <p:cNvPr id="27" name="object 25">
            <a:extLst>
              <a:ext uri="{FF2B5EF4-FFF2-40B4-BE49-F238E27FC236}">
                <a16:creationId xmlns:a16="http://schemas.microsoft.com/office/drawing/2014/main" xmlns="" id="{A5B36880-3AC0-2442-9B8B-2BB0EB441BEE}"/>
              </a:ext>
            </a:extLst>
          </p:cNvPr>
          <p:cNvSpPr/>
          <p:nvPr/>
        </p:nvSpPr>
        <p:spPr>
          <a:xfrm>
            <a:off x="6762751" y="4576104"/>
            <a:ext cx="533400" cy="533400"/>
          </a:xfrm>
          <a:custGeom>
            <a:avLst/>
            <a:gdLst/>
            <a:ahLst/>
            <a:cxnLst/>
            <a:rect l="l" t="t" r="r" b="b"/>
            <a:pathLst>
              <a:path w="400050" h="400050">
                <a:moveTo>
                  <a:pt x="200025" y="0"/>
                </a:moveTo>
                <a:lnTo>
                  <a:pt x="154163" y="5283"/>
                </a:lnTo>
                <a:lnTo>
                  <a:pt x="112061" y="20331"/>
                </a:lnTo>
                <a:lnTo>
                  <a:pt x="74922" y="43945"/>
                </a:lnTo>
                <a:lnTo>
                  <a:pt x="43945" y="74922"/>
                </a:lnTo>
                <a:lnTo>
                  <a:pt x="20331" y="112061"/>
                </a:lnTo>
                <a:lnTo>
                  <a:pt x="5283" y="154163"/>
                </a:lnTo>
                <a:lnTo>
                  <a:pt x="0" y="200025"/>
                </a:lnTo>
                <a:lnTo>
                  <a:pt x="5283" y="245886"/>
                </a:lnTo>
                <a:lnTo>
                  <a:pt x="20331" y="287988"/>
                </a:lnTo>
                <a:lnTo>
                  <a:pt x="43945" y="325127"/>
                </a:lnTo>
                <a:lnTo>
                  <a:pt x="74922" y="356104"/>
                </a:lnTo>
                <a:lnTo>
                  <a:pt x="112061" y="379718"/>
                </a:lnTo>
                <a:lnTo>
                  <a:pt x="154163" y="394766"/>
                </a:lnTo>
                <a:lnTo>
                  <a:pt x="200025" y="400050"/>
                </a:lnTo>
                <a:lnTo>
                  <a:pt x="245890" y="394766"/>
                </a:lnTo>
                <a:lnTo>
                  <a:pt x="287993" y="379718"/>
                </a:lnTo>
                <a:lnTo>
                  <a:pt x="325133" y="356104"/>
                </a:lnTo>
                <a:lnTo>
                  <a:pt x="356108" y="325127"/>
                </a:lnTo>
                <a:lnTo>
                  <a:pt x="379720" y="287988"/>
                </a:lnTo>
                <a:lnTo>
                  <a:pt x="394767" y="245886"/>
                </a:lnTo>
                <a:lnTo>
                  <a:pt x="400050" y="200025"/>
                </a:lnTo>
                <a:lnTo>
                  <a:pt x="394767" y="154163"/>
                </a:lnTo>
                <a:lnTo>
                  <a:pt x="379720" y="112061"/>
                </a:lnTo>
                <a:lnTo>
                  <a:pt x="356108" y="74922"/>
                </a:lnTo>
                <a:lnTo>
                  <a:pt x="325133" y="43945"/>
                </a:lnTo>
                <a:lnTo>
                  <a:pt x="287993" y="20331"/>
                </a:lnTo>
                <a:lnTo>
                  <a:pt x="245890" y="5283"/>
                </a:lnTo>
                <a:lnTo>
                  <a:pt x="200025" y="0"/>
                </a:lnTo>
                <a:close/>
              </a:path>
            </a:pathLst>
          </a:custGeom>
          <a:solidFill>
            <a:srgbClr val="000000"/>
          </a:solidFill>
        </p:spPr>
        <p:txBody>
          <a:bodyPr wrap="square" lIns="0" tIns="0" rIns="0" bIns="0" rtlCol="0"/>
          <a:lstStyle/>
          <a:p>
            <a:endParaRPr sz="2400"/>
          </a:p>
        </p:txBody>
      </p:sp>
      <p:sp>
        <p:nvSpPr>
          <p:cNvPr id="28" name="object 26">
            <a:extLst>
              <a:ext uri="{FF2B5EF4-FFF2-40B4-BE49-F238E27FC236}">
                <a16:creationId xmlns:a16="http://schemas.microsoft.com/office/drawing/2014/main" xmlns="" id="{589A4C1E-4974-B443-907B-47B5730B1280}"/>
              </a:ext>
            </a:extLst>
          </p:cNvPr>
          <p:cNvSpPr/>
          <p:nvPr/>
        </p:nvSpPr>
        <p:spPr>
          <a:xfrm>
            <a:off x="6762751" y="4576104"/>
            <a:ext cx="533400" cy="533400"/>
          </a:xfrm>
          <a:custGeom>
            <a:avLst/>
            <a:gdLst/>
            <a:ahLst/>
            <a:cxnLst/>
            <a:rect l="l" t="t" r="r" b="b"/>
            <a:pathLst>
              <a:path w="400050" h="400050">
                <a:moveTo>
                  <a:pt x="0" y="200025"/>
                </a:moveTo>
                <a:lnTo>
                  <a:pt x="5282" y="154161"/>
                </a:lnTo>
                <a:lnTo>
                  <a:pt x="20330" y="112059"/>
                </a:lnTo>
                <a:lnTo>
                  <a:pt x="43943" y="74919"/>
                </a:lnTo>
                <a:lnTo>
                  <a:pt x="74919" y="43943"/>
                </a:lnTo>
                <a:lnTo>
                  <a:pt x="112059" y="20330"/>
                </a:lnTo>
                <a:lnTo>
                  <a:pt x="154161" y="5282"/>
                </a:lnTo>
                <a:lnTo>
                  <a:pt x="200025" y="0"/>
                </a:lnTo>
                <a:lnTo>
                  <a:pt x="245889" y="5282"/>
                </a:lnTo>
                <a:lnTo>
                  <a:pt x="287991" y="20330"/>
                </a:lnTo>
                <a:lnTo>
                  <a:pt x="325130" y="43943"/>
                </a:lnTo>
                <a:lnTo>
                  <a:pt x="356107" y="74919"/>
                </a:lnTo>
                <a:lnTo>
                  <a:pt x="379719" y="112059"/>
                </a:lnTo>
                <a:lnTo>
                  <a:pt x="394767" y="154161"/>
                </a:lnTo>
                <a:lnTo>
                  <a:pt x="400050" y="200025"/>
                </a:lnTo>
                <a:lnTo>
                  <a:pt x="394767" y="245889"/>
                </a:lnTo>
                <a:lnTo>
                  <a:pt x="379719" y="287991"/>
                </a:lnTo>
                <a:lnTo>
                  <a:pt x="356107" y="325130"/>
                </a:lnTo>
                <a:lnTo>
                  <a:pt x="325130" y="356107"/>
                </a:lnTo>
                <a:lnTo>
                  <a:pt x="287991" y="379719"/>
                </a:lnTo>
                <a:lnTo>
                  <a:pt x="245889" y="394767"/>
                </a:lnTo>
                <a:lnTo>
                  <a:pt x="200025" y="400050"/>
                </a:lnTo>
                <a:lnTo>
                  <a:pt x="154161" y="394767"/>
                </a:lnTo>
                <a:lnTo>
                  <a:pt x="112059" y="379719"/>
                </a:lnTo>
                <a:lnTo>
                  <a:pt x="74919" y="356107"/>
                </a:lnTo>
                <a:lnTo>
                  <a:pt x="43943" y="325130"/>
                </a:lnTo>
                <a:lnTo>
                  <a:pt x="20330" y="287991"/>
                </a:lnTo>
                <a:lnTo>
                  <a:pt x="5282" y="245889"/>
                </a:lnTo>
                <a:lnTo>
                  <a:pt x="0" y="200025"/>
                </a:lnTo>
                <a:close/>
              </a:path>
            </a:pathLst>
          </a:custGeom>
          <a:ln w="25400">
            <a:solidFill>
              <a:srgbClr val="000000"/>
            </a:solidFill>
          </a:ln>
        </p:spPr>
        <p:txBody>
          <a:bodyPr wrap="square" lIns="0" tIns="0" rIns="0" bIns="0" rtlCol="0"/>
          <a:lstStyle/>
          <a:p>
            <a:endParaRPr sz="2400"/>
          </a:p>
        </p:txBody>
      </p:sp>
      <p:sp>
        <p:nvSpPr>
          <p:cNvPr id="29" name="object 27">
            <a:extLst>
              <a:ext uri="{FF2B5EF4-FFF2-40B4-BE49-F238E27FC236}">
                <a16:creationId xmlns:a16="http://schemas.microsoft.com/office/drawing/2014/main" xmlns="" id="{FDCA4945-4915-9C4A-A586-B7CF0A43E464}"/>
              </a:ext>
            </a:extLst>
          </p:cNvPr>
          <p:cNvSpPr/>
          <p:nvPr/>
        </p:nvSpPr>
        <p:spPr>
          <a:xfrm>
            <a:off x="9963151" y="1985304"/>
            <a:ext cx="533400" cy="533400"/>
          </a:xfrm>
          <a:custGeom>
            <a:avLst/>
            <a:gdLst/>
            <a:ahLst/>
            <a:cxnLst/>
            <a:rect l="l" t="t" r="r" b="b"/>
            <a:pathLst>
              <a:path w="400050" h="400050">
                <a:moveTo>
                  <a:pt x="200025" y="0"/>
                </a:moveTo>
                <a:lnTo>
                  <a:pt x="154159" y="5283"/>
                </a:lnTo>
                <a:lnTo>
                  <a:pt x="112056" y="20331"/>
                </a:lnTo>
                <a:lnTo>
                  <a:pt x="74916" y="43945"/>
                </a:lnTo>
                <a:lnTo>
                  <a:pt x="43941" y="74922"/>
                </a:lnTo>
                <a:lnTo>
                  <a:pt x="20329" y="112061"/>
                </a:lnTo>
                <a:lnTo>
                  <a:pt x="5282" y="154163"/>
                </a:lnTo>
                <a:lnTo>
                  <a:pt x="0" y="200025"/>
                </a:lnTo>
                <a:lnTo>
                  <a:pt x="5282" y="245890"/>
                </a:lnTo>
                <a:lnTo>
                  <a:pt x="20329" y="287993"/>
                </a:lnTo>
                <a:lnTo>
                  <a:pt x="43941" y="325133"/>
                </a:lnTo>
                <a:lnTo>
                  <a:pt x="74916" y="356108"/>
                </a:lnTo>
                <a:lnTo>
                  <a:pt x="112056" y="379720"/>
                </a:lnTo>
                <a:lnTo>
                  <a:pt x="154159" y="394767"/>
                </a:lnTo>
                <a:lnTo>
                  <a:pt x="200025" y="400050"/>
                </a:lnTo>
                <a:lnTo>
                  <a:pt x="245886" y="394767"/>
                </a:lnTo>
                <a:lnTo>
                  <a:pt x="287988" y="379720"/>
                </a:lnTo>
                <a:lnTo>
                  <a:pt x="325127" y="356108"/>
                </a:lnTo>
                <a:lnTo>
                  <a:pt x="356104" y="325133"/>
                </a:lnTo>
                <a:lnTo>
                  <a:pt x="379718" y="287993"/>
                </a:lnTo>
                <a:lnTo>
                  <a:pt x="394766" y="245890"/>
                </a:lnTo>
                <a:lnTo>
                  <a:pt x="400050" y="200025"/>
                </a:lnTo>
                <a:lnTo>
                  <a:pt x="394766" y="154163"/>
                </a:lnTo>
                <a:lnTo>
                  <a:pt x="379718" y="112061"/>
                </a:lnTo>
                <a:lnTo>
                  <a:pt x="356104" y="74922"/>
                </a:lnTo>
                <a:lnTo>
                  <a:pt x="325127" y="43945"/>
                </a:lnTo>
                <a:lnTo>
                  <a:pt x="287988" y="20331"/>
                </a:lnTo>
                <a:lnTo>
                  <a:pt x="245886" y="5283"/>
                </a:lnTo>
                <a:lnTo>
                  <a:pt x="200025" y="0"/>
                </a:lnTo>
                <a:close/>
              </a:path>
            </a:pathLst>
          </a:custGeom>
          <a:solidFill>
            <a:srgbClr val="000000"/>
          </a:solidFill>
        </p:spPr>
        <p:txBody>
          <a:bodyPr wrap="square" lIns="0" tIns="0" rIns="0" bIns="0" rtlCol="0"/>
          <a:lstStyle/>
          <a:p>
            <a:endParaRPr sz="2400"/>
          </a:p>
        </p:txBody>
      </p:sp>
      <p:sp>
        <p:nvSpPr>
          <p:cNvPr id="30" name="object 28">
            <a:extLst>
              <a:ext uri="{FF2B5EF4-FFF2-40B4-BE49-F238E27FC236}">
                <a16:creationId xmlns:a16="http://schemas.microsoft.com/office/drawing/2014/main" xmlns="" id="{AC055011-8069-C449-B283-CCE79CBB102E}"/>
              </a:ext>
            </a:extLst>
          </p:cNvPr>
          <p:cNvSpPr/>
          <p:nvPr/>
        </p:nvSpPr>
        <p:spPr>
          <a:xfrm>
            <a:off x="9963151" y="1985304"/>
            <a:ext cx="533400" cy="533400"/>
          </a:xfrm>
          <a:custGeom>
            <a:avLst/>
            <a:gdLst/>
            <a:ahLst/>
            <a:cxnLst/>
            <a:rect l="l" t="t" r="r" b="b"/>
            <a:pathLst>
              <a:path w="400050" h="400050">
                <a:moveTo>
                  <a:pt x="0" y="200025"/>
                </a:moveTo>
                <a:lnTo>
                  <a:pt x="5282" y="154161"/>
                </a:lnTo>
                <a:lnTo>
                  <a:pt x="20330" y="112059"/>
                </a:lnTo>
                <a:lnTo>
                  <a:pt x="43943" y="74919"/>
                </a:lnTo>
                <a:lnTo>
                  <a:pt x="74919" y="43943"/>
                </a:lnTo>
                <a:lnTo>
                  <a:pt x="112059" y="20330"/>
                </a:lnTo>
                <a:lnTo>
                  <a:pt x="154161" y="5282"/>
                </a:lnTo>
                <a:lnTo>
                  <a:pt x="200025" y="0"/>
                </a:lnTo>
                <a:lnTo>
                  <a:pt x="245889" y="5282"/>
                </a:lnTo>
                <a:lnTo>
                  <a:pt x="287991" y="20330"/>
                </a:lnTo>
                <a:lnTo>
                  <a:pt x="325130" y="43943"/>
                </a:lnTo>
                <a:lnTo>
                  <a:pt x="356107" y="74919"/>
                </a:lnTo>
                <a:lnTo>
                  <a:pt x="379719" y="112059"/>
                </a:lnTo>
                <a:lnTo>
                  <a:pt x="394767" y="154161"/>
                </a:lnTo>
                <a:lnTo>
                  <a:pt x="400050" y="200025"/>
                </a:lnTo>
                <a:lnTo>
                  <a:pt x="394767" y="245889"/>
                </a:lnTo>
                <a:lnTo>
                  <a:pt x="379719" y="287991"/>
                </a:lnTo>
                <a:lnTo>
                  <a:pt x="356107" y="325130"/>
                </a:lnTo>
                <a:lnTo>
                  <a:pt x="325130" y="356107"/>
                </a:lnTo>
                <a:lnTo>
                  <a:pt x="287991" y="379719"/>
                </a:lnTo>
                <a:lnTo>
                  <a:pt x="245889" y="394767"/>
                </a:lnTo>
                <a:lnTo>
                  <a:pt x="200025" y="400050"/>
                </a:lnTo>
                <a:lnTo>
                  <a:pt x="154161" y="394767"/>
                </a:lnTo>
                <a:lnTo>
                  <a:pt x="112059" y="379719"/>
                </a:lnTo>
                <a:lnTo>
                  <a:pt x="74919" y="356107"/>
                </a:lnTo>
                <a:lnTo>
                  <a:pt x="43943" y="325130"/>
                </a:lnTo>
                <a:lnTo>
                  <a:pt x="20330" y="287991"/>
                </a:lnTo>
                <a:lnTo>
                  <a:pt x="5282" y="245889"/>
                </a:lnTo>
                <a:lnTo>
                  <a:pt x="0" y="200025"/>
                </a:lnTo>
                <a:close/>
              </a:path>
            </a:pathLst>
          </a:custGeom>
          <a:ln w="25400">
            <a:solidFill>
              <a:srgbClr val="000000"/>
            </a:solidFill>
          </a:ln>
        </p:spPr>
        <p:txBody>
          <a:bodyPr wrap="square" lIns="0" tIns="0" rIns="0" bIns="0" rtlCol="0"/>
          <a:lstStyle/>
          <a:p>
            <a:endParaRPr sz="2400"/>
          </a:p>
        </p:txBody>
      </p:sp>
      <p:sp>
        <p:nvSpPr>
          <p:cNvPr id="31" name="object 29">
            <a:extLst>
              <a:ext uri="{FF2B5EF4-FFF2-40B4-BE49-F238E27FC236}">
                <a16:creationId xmlns:a16="http://schemas.microsoft.com/office/drawing/2014/main" xmlns="" id="{383D0F41-B19F-8E49-AE3D-41F69F328C06}"/>
              </a:ext>
            </a:extLst>
          </p:cNvPr>
          <p:cNvSpPr/>
          <p:nvPr/>
        </p:nvSpPr>
        <p:spPr>
          <a:xfrm>
            <a:off x="9582151" y="4652304"/>
            <a:ext cx="533400" cy="533400"/>
          </a:xfrm>
          <a:custGeom>
            <a:avLst/>
            <a:gdLst/>
            <a:ahLst/>
            <a:cxnLst/>
            <a:rect l="l" t="t" r="r" b="b"/>
            <a:pathLst>
              <a:path w="400050" h="400050">
                <a:moveTo>
                  <a:pt x="200025" y="0"/>
                </a:moveTo>
                <a:lnTo>
                  <a:pt x="154159" y="5283"/>
                </a:lnTo>
                <a:lnTo>
                  <a:pt x="112056" y="20331"/>
                </a:lnTo>
                <a:lnTo>
                  <a:pt x="74916" y="43945"/>
                </a:lnTo>
                <a:lnTo>
                  <a:pt x="43941" y="74922"/>
                </a:lnTo>
                <a:lnTo>
                  <a:pt x="20329" y="112061"/>
                </a:lnTo>
                <a:lnTo>
                  <a:pt x="5282" y="154163"/>
                </a:lnTo>
                <a:lnTo>
                  <a:pt x="0" y="200025"/>
                </a:lnTo>
                <a:lnTo>
                  <a:pt x="5282" y="245890"/>
                </a:lnTo>
                <a:lnTo>
                  <a:pt x="20329" y="287993"/>
                </a:lnTo>
                <a:lnTo>
                  <a:pt x="43941" y="325133"/>
                </a:lnTo>
                <a:lnTo>
                  <a:pt x="74916" y="356108"/>
                </a:lnTo>
                <a:lnTo>
                  <a:pt x="112056" y="379720"/>
                </a:lnTo>
                <a:lnTo>
                  <a:pt x="154159" y="394767"/>
                </a:lnTo>
                <a:lnTo>
                  <a:pt x="200025" y="400050"/>
                </a:lnTo>
                <a:lnTo>
                  <a:pt x="245886" y="394767"/>
                </a:lnTo>
                <a:lnTo>
                  <a:pt x="287988" y="379720"/>
                </a:lnTo>
                <a:lnTo>
                  <a:pt x="325127" y="356108"/>
                </a:lnTo>
                <a:lnTo>
                  <a:pt x="356104" y="325133"/>
                </a:lnTo>
                <a:lnTo>
                  <a:pt x="379718" y="287993"/>
                </a:lnTo>
                <a:lnTo>
                  <a:pt x="394766" y="245890"/>
                </a:lnTo>
                <a:lnTo>
                  <a:pt x="400050" y="200025"/>
                </a:lnTo>
                <a:lnTo>
                  <a:pt x="394766" y="154163"/>
                </a:lnTo>
                <a:lnTo>
                  <a:pt x="379718" y="112061"/>
                </a:lnTo>
                <a:lnTo>
                  <a:pt x="356104" y="74922"/>
                </a:lnTo>
                <a:lnTo>
                  <a:pt x="325127" y="43945"/>
                </a:lnTo>
                <a:lnTo>
                  <a:pt x="287988" y="20331"/>
                </a:lnTo>
                <a:lnTo>
                  <a:pt x="245886" y="5283"/>
                </a:lnTo>
                <a:lnTo>
                  <a:pt x="200025" y="0"/>
                </a:lnTo>
                <a:close/>
              </a:path>
            </a:pathLst>
          </a:custGeom>
          <a:solidFill>
            <a:srgbClr val="000000"/>
          </a:solidFill>
        </p:spPr>
        <p:txBody>
          <a:bodyPr wrap="square" lIns="0" tIns="0" rIns="0" bIns="0" rtlCol="0"/>
          <a:lstStyle/>
          <a:p>
            <a:endParaRPr sz="2400"/>
          </a:p>
        </p:txBody>
      </p:sp>
      <p:sp>
        <p:nvSpPr>
          <p:cNvPr id="32" name="object 30">
            <a:extLst>
              <a:ext uri="{FF2B5EF4-FFF2-40B4-BE49-F238E27FC236}">
                <a16:creationId xmlns:a16="http://schemas.microsoft.com/office/drawing/2014/main" xmlns="" id="{CAD13372-EE5C-C741-960A-C700FEE7DF9A}"/>
              </a:ext>
            </a:extLst>
          </p:cNvPr>
          <p:cNvSpPr/>
          <p:nvPr/>
        </p:nvSpPr>
        <p:spPr>
          <a:xfrm>
            <a:off x="9582151" y="4652304"/>
            <a:ext cx="533400" cy="533400"/>
          </a:xfrm>
          <a:custGeom>
            <a:avLst/>
            <a:gdLst/>
            <a:ahLst/>
            <a:cxnLst/>
            <a:rect l="l" t="t" r="r" b="b"/>
            <a:pathLst>
              <a:path w="400050" h="400050">
                <a:moveTo>
                  <a:pt x="0" y="200025"/>
                </a:moveTo>
                <a:lnTo>
                  <a:pt x="5282" y="154161"/>
                </a:lnTo>
                <a:lnTo>
                  <a:pt x="20330" y="112059"/>
                </a:lnTo>
                <a:lnTo>
                  <a:pt x="43943" y="74919"/>
                </a:lnTo>
                <a:lnTo>
                  <a:pt x="74919" y="43943"/>
                </a:lnTo>
                <a:lnTo>
                  <a:pt x="112059" y="20330"/>
                </a:lnTo>
                <a:lnTo>
                  <a:pt x="154161" y="5282"/>
                </a:lnTo>
                <a:lnTo>
                  <a:pt x="200025" y="0"/>
                </a:lnTo>
                <a:lnTo>
                  <a:pt x="245889" y="5282"/>
                </a:lnTo>
                <a:lnTo>
                  <a:pt x="287991" y="20330"/>
                </a:lnTo>
                <a:lnTo>
                  <a:pt x="325130" y="43943"/>
                </a:lnTo>
                <a:lnTo>
                  <a:pt x="356107" y="74919"/>
                </a:lnTo>
                <a:lnTo>
                  <a:pt x="379719" y="112059"/>
                </a:lnTo>
                <a:lnTo>
                  <a:pt x="394767" y="154161"/>
                </a:lnTo>
                <a:lnTo>
                  <a:pt x="400050" y="200025"/>
                </a:lnTo>
                <a:lnTo>
                  <a:pt x="394767" y="245889"/>
                </a:lnTo>
                <a:lnTo>
                  <a:pt x="379719" y="287991"/>
                </a:lnTo>
                <a:lnTo>
                  <a:pt x="356107" y="325130"/>
                </a:lnTo>
                <a:lnTo>
                  <a:pt x="325130" y="356107"/>
                </a:lnTo>
                <a:lnTo>
                  <a:pt x="287991" y="379719"/>
                </a:lnTo>
                <a:lnTo>
                  <a:pt x="245889" y="394767"/>
                </a:lnTo>
                <a:lnTo>
                  <a:pt x="200025" y="400050"/>
                </a:lnTo>
                <a:lnTo>
                  <a:pt x="154161" y="394767"/>
                </a:lnTo>
                <a:lnTo>
                  <a:pt x="112059" y="379719"/>
                </a:lnTo>
                <a:lnTo>
                  <a:pt x="74919" y="356107"/>
                </a:lnTo>
                <a:lnTo>
                  <a:pt x="43943" y="325130"/>
                </a:lnTo>
                <a:lnTo>
                  <a:pt x="20330" y="287991"/>
                </a:lnTo>
                <a:lnTo>
                  <a:pt x="5282" y="245889"/>
                </a:lnTo>
                <a:lnTo>
                  <a:pt x="0" y="200025"/>
                </a:lnTo>
                <a:close/>
              </a:path>
            </a:pathLst>
          </a:custGeom>
          <a:ln w="25400">
            <a:solidFill>
              <a:srgbClr val="000000"/>
            </a:solidFill>
          </a:ln>
        </p:spPr>
        <p:txBody>
          <a:bodyPr wrap="square" lIns="0" tIns="0" rIns="0" bIns="0" rtlCol="0"/>
          <a:lstStyle/>
          <a:p>
            <a:endParaRPr sz="2400"/>
          </a:p>
        </p:txBody>
      </p:sp>
      <p:sp>
        <p:nvSpPr>
          <p:cNvPr id="33" name="object 31">
            <a:extLst>
              <a:ext uri="{FF2B5EF4-FFF2-40B4-BE49-F238E27FC236}">
                <a16:creationId xmlns:a16="http://schemas.microsoft.com/office/drawing/2014/main" xmlns="" id="{147F9370-595E-BB46-BBB0-4FE7145A6F88}"/>
              </a:ext>
            </a:extLst>
          </p:cNvPr>
          <p:cNvSpPr/>
          <p:nvPr/>
        </p:nvSpPr>
        <p:spPr>
          <a:xfrm>
            <a:off x="10953751" y="3204504"/>
            <a:ext cx="533400" cy="533400"/>
          </a:xfrm>
          <a:custGeom>
            <a:avLst/>
            <a:gdLst/>
            <a:ahLst/>
            <a:cxnLst/>
            <a:rect l="l" t="t" r="r" b="b"/>
            <a:pathLst>
              <a:path w="400050" h="400050">
                <a:moveTo>
                  <a:pt x="200025" y="0"/>
                </a:moveTo>
                <a:lnTo>
                  <a:pt x="154159" y="5283"/>
                </a:lnTo>
                <a:lnTo>
                  <a:pt x="112056" y="20331"/>
                </a:lnTo>
                <a:lnTo>
                  <a:pt x="74916" y="43945"/>
                </a:lnTo>
                <a:lnTo>
                  <a:pt x="43941" y="74922"/>
                </a:lnTo>
                <a:lnTo>
                  <a:pt x="20329" y="112061"/>
                </a:lnTo>
                <a:lnTo>
                  <a:pt x="5282" y="154163"/>
                </a:lnTo>
                <a:lnTo>
                  <a:pt x="0" y="200025"/>
                </a:lnTo>
                <a:lnTo>
                  <a:pt x="5282" y="245890"/>
                </a:lnTo>
                <a:lnTo>
                  <a:pt x="20329" y="287993"/>
                </a:lnTo>
                <a:lnTo>
                  <a:pt x="43941" y="325133"/>
                </a:lnTo>
                <a:lnTo>
                  <a:pt x="74916" y="356108"/>
                </a:lnTo>
                <a:lnTo>
                  <a:pt x="112056" y="379720"/>
                </a:lnTo>
                <a:lnTo>
                  <a:pt x="154159" y="394767"/>
                </a:lnTo>
                <a:lnTo>
                  <a:pt x="200025" y="400050"/>
                </a:lnTo>
                <a:lnTo>
                  <a:pt x="245886" y="394767"/>
                </a:lnTo>
                <a:lnTo>
                  <a:pt x="287988" y="379720"/>
                </a:lnTo>
                <a:lnTo>
                  <a:pt x="325127" y="356108"/>
                </a:lnTo>
                <a:lnTo>
                  <a:pt x="356104" y="325133"/>
                </a:lnTo>
                <a:lnTo>
                  <a:pt x="379718" y="287993"/>
                </a:lnTo>
                <a:lnTo>
                  <a:pt x="394766" y="245890"/>
                </a:lnTo>
                <a:lnTo>
                  <a:pt x="400050" y="200025"/>
                </a:lnTo>
                <a:lnTo>
                  <a:pt x="394766" y="154163"/>
                </a:lnTo>
                <a:lnTo>
                  <a:pt x="379718" y="112061"/>
                </a:lnTo>
                <a:lnTo>
                  <a:pt x="356104" y="74922"/>
                </a:lnTo>
                <a:lnTo>
                  <a:pt x="325127" y="43945"/>
                </a:lnTo>
                <a:lnTo>
                  <a:pt x="287988" y="20331"/>
                </a:lnTo>
                <a:lnTo>
                  <a:pt x="245886" y="5283"/>
                </a:lnTo>
                <a:lnTo>
                  <a:pt x="200025" y="0"/>
                </a:lnTo>
                <a:close/>
              </a:path>
            </a:pathLst>
          </a:custGeom>
          <a:solidFill>
            <a:srgbClr val="000000"/>
          </a:solidFill>
        </p:spPr>
        <p:txBody>
          <a:bodyPr wrap="square" lIns="0" tIns="0" rIns="0" bIns="0" rtlCol="0"/>
          <a:lstStyle/>
          <a:p>
            <a:endParaRPr sz="2400"/>
          </a:p>
        </p:txBody>
      </p:sp>
      <p:sp>
        <p:nvSpPr>
          <p:cNvPr id="34" name="object 32">
            <a:extLst>
              <a:ext uri="{FF2B5EF4-FFF2-40B4-BE49-F238E27FC236}">
                <a16:creationId xmlns:a16="http://schemas.microsoft.com/office/drawing/2014/main" xmlns="" id="{CF220454-0488-BD43-B330-734D6C5A4FE6}"/>
              </a:ext>
            </a:extLst>
          </p:cNvPr>
          <p:cNvSpPr/>
          <p:nvPr/>
        </p:nvSpPr>
        <p:spPr>
          <a:xfrm>
            <a:off x="10953751" y="3204504"/>
            <a:ext cx="533400" cy="533400"/>
          </a:xfrm>
          <a:custGeom>
            <a:avLst/>
            <a:gdLst/>
            <a:ahLst/>
            <a:cxnLst/>
            <a:rect l="l" t="t" r="r" b="b"/>
            <a:pathLst>
              <a:path w="400050" h="400050">
                <a:moveTo>
                  <a:pt x="0" y="200025"/>
                </a:moveTo>
                <a:lnTo>
                  <a:pt x="5282" y="154161"/>
                </a:lnTo>
                <a:lnTo>
                  <a:pt x="20330" y="112059"/>
                </a:lnTo>
                <a:lnTo>
                  <a:pt x="43943" y="74919"/>
                </a:lnTo>
                <a:lnTo>
                  <a:pt x="74919" y="43943"/>
                </a:lnTo>
                <a:lnTo>
                  <a:pt x="112059" y="20330"/>
                </a:lnTo>
                <a:lnTo>
                  <a:pt x="154161" y="5282"/>
                </a:lnTo>
                <a:lnTo>
                  <a:pt x="200025" y="0"/>
                </a:lnTo>
                <a:lnTo>
                  <a:pt x="245889" y="5282"/>
                </a:lnTo>
                <a:lnTo>
                  <a:pt x="287991" y="20330"/>
                </a:lnTo>
                <a:lnTo>
                  <a:pt x="325130" y="43943"/>
                </a:lnTo>
                <a:lnTo>
                  <a:pt x="356107" y="74919"/>
                </a:lnTo>
                <a:lnTo>
                  <a:pt x="379719" y="112059"/>
                </a:lnTo>
                <a:lnTo>
                  <a:pt x="394767" y="154161"/>
                </a:lnTo>
                <a:lnTo>
                  <a:pt x="400050" y="200025"/>
                </a:lnTo>
                <a:lnTo>
                  <a:pt x="394767" y="245889"/>
                </a:lnTo>
                <a:lnTo>
                  <a:pt x="379719" y="287991"/>
                </a:lnTo>
                <a:lnTo>
                  <a:pt x="356107" y="325130"/>
                </a:lnTo>
                <a:lnTo>
                  <a:pt x="325130" y="356107"/>
                </a:lnTo>
                <a:lnTo>
                  <a:pt x="287991" y="379719"/>
                </a:lnTo>
                <a:lnTo>
                  <a:pt x="245889" y="394767"/>
                </a:lnTo>
                <a:lnTo>
                  <a:pt x="200025" y="400050"/>
                </a:lnTo>
                <a:lnTo>
                  <a:pt x="154161" y="394767"/>
                </a:lnTo>
                <a:lnTo>
                  <a:pt x="112059" y="379719"/>
                </a:lnTo>
                <a:lnTo>
                  <a:pt x="74919" y="356107"/>
                </a:lnTo>
                <a:lnTo>
                  <a:pt x="43943" y="325130"/>
                </a:lnTo>
                <a:lnTo>
                  <a:pt x="20330" y="287991"/>
                </a:lnTo>
                <a:lnTo>
                  <a:pt x="5282" y="245889"/>
                </a:lnTo>
                <a:lnTo>
                  <a:pt x="0" y="200025"/>
                </a:lnTo>
                <a:close/>
              </a:path>
            </a:pathLst>
          </a:custGeom>
          <a:ln w="25400">
            <a:solidFill>
              <a:srgbClr val="000000"/>
            </a:solidFill>
          </a:ln>
        </p:spPr>
        <p:txBody>
          <a:bodyPr wrap="square" lIns="0" tIns="0" rIns="0" bIns="0" rtlCol="0"/>
          <a:lstStyle/>
          <a:p>
            <a:endParaRPr sz="2400"/>
          </a:p>
        </p:txBody>
      </p:sp>
      <p:sp>
        <p:nvSpPr>
          <p:cNvPr id="35" name="object 33">
            <a:extLst>
              <a:ext uri="{FF2B5EF4-FFF2-40B4-BE49-F238E27FC236}">
                <a16:creationId xmlns:a16="http://schemas.microsoft.com/office/drawing/2014/main" xmlns="" id="{ADAE2A84-8F1B-EE47-9777-0AB0DCCD7D40}"/>
              </a:ext>
            </a:extLst>
          </p:cNvPr>
          <p:cNvSpPr/>
          <p:nvPr/>
        </p:nvSpPr>
        <p:spPr>
          <a:xfrm>
            <a:off x="5848351" y="3128304"/>
            <a:ext cx="533400" cy="533400"/>
          </a:xfrm>
          <a:custGeom>
            <a:avLst/>
            <a:gdLst/>
            <a:ahLst/>
            <a:cxnLst/>
            <a:rect l="l" t="t" r="r" b="b"/>
            <a:pathLst>
              <a:path w="400050" h="400050">
                <a:moveTo>
                  <a:pt x="200025" y="0"/>
                </a:moveTo>
                <a:lnTo>
                  <a:pt x="154163" y="5283"/>
                </a:lnTo>
                <a:lnTo>
                  <a:pt x="112061" y="20331"/>
                </a:lnTo>
                <a:lnTo>
                  <a:pt x="74922" y="43945"/>
                </a:lnTo>
                <a:lnTo>
                  <a:pt x="43945" y="74922"/>
                </a:lnTo>
                <a:lnTo>
                  <a:pt x="20331" y="112061"/>
                </a:lnTo>
                <a:lnTo>
                  <a:pt x="5283" y="154163"/>
                </a:lnTo>
                <a:lnTo>
                  <a:pt x="0" y="200025"/>
                </a:lnTo>
                <a:lnTo>
                  <a:pt x="5283" y="245890"/>
                </a:lnTo>
                <a:lnTo>
                  <a:pt x="20331" y="287993"/>
                </a:lnTo>
                <a:lnTo>
                  <a:pt x="43945" y="325133"/>
                </a:lnTo>
                <a:lnTo>
                  <a:pt x="74922" y="356108"/>
                </a:lnTo>
                <a:lnTo>
                  <a:pt x="112061" y="379720"/>
                </a:lnTo>
                <a:lnTo>
                  <a:pt x="154163" y="394767"/>
                </a:lnTo>
                <a:lnTo>
                  <a:pt x="200025" y="400050"/>
                </a:lnTo>
                <a:lnTo>
                  <a:pt x="245886" y="394767"/>
                </a:lnTo>
                <a:lnTo>
                  <a:pt x="287988" y="379720"/>
                </a:lnTo>
                <a:lnTo>
                  <a:pt x="325127" y="356108"/>
                </a:lnTo>
                <a:lnTo>
                  <a:pt x="356104" y="325133"/>
                </a:lnTo>
                <a:lnTo>
                  <a:pt x="379718" y="287993"/>
                </a:lnTo>
                <a:lnTo>
                  <a:pt x="394766" y="245890"/>
                </a:lnTo>
                <a:lnTo>
                  <a:pt x="400050" y="200025"/>
                </a:lnTo>
                <a:lnTo>
                  <a:pt x="394766" y="154163"/>
                </a:lnTo>
                <a:lnTo>
                  <a:pt x="379718" y="112061"/>
                </a:lnTo>
                <a:lnTo>
                  <a:pt x="356104" y="74922"/>
                </a:lnTo>
                <a:lnTo>
                  <a:pt x="325127" y="43945"/>
                </a:lnTo>
                <a:lnTo>
                  <a:pt x="287988" y="20331"/>
                </a:lnTo>
                <a:lnTo>
                  <a:pt x="245886" y="5283"/>
                </a:lnTo>
                <a:lnTo>
                  <a:pt x="200025" y="0"/>
                </a:lnTo>
                <a:close/>
              </a:path>
            </a:pathLst>
          </a:custGeom>
          <a:solidFill>
            <a:srgbClr val="000000"/>
          </a:solidFill>
        </p:spPr>
        <p:txBody>
          <a:bodyPr wrap="square" lIns="0" tIns="0" rIns="0" bIns="0" rtlCol="0"/>
          <a:lstStyle/>
          <a:p>
            <a:endParaRPr sz="2400"/>
          </a:p>
        </p:txBody>
      </p:sp>
      <p:sp>
        <p:nvSpPr>
          <p:cNvPr id="36" name="object 34">
            <a:extLst>
              <a:ext uri="{FF2B5EF4-FFF2-40B4-BE49-F238E27FC236}">
                <a16:creationId xmlns:a16="http://schemas.microsoft.com/office/drawing/2014/main" xmlns="" id="{52DF533E-F586-8548-9225-E8AB65F2E2EF}"/>
              </a:ext>
            </a:extLst>
          </p:cNvPr>
          <p:cNvSpPr/>
          <p:nvPr/>
        </p:nvSpPr>
        <p:spPr>
          <a:xfrm>
            <a:off x="5848351" y="3128304"/>
            <a:ext cx="533400" cy="533400"/>
          </a:xfrm>
          <a:custGeom>
            <a:avLst/>
            <a:gdLst/>
            <a:ahLst/>
            <a:cxnLst/>
            <a:rect l="l" t="t" r="r" b="b"/>
            <a:pathLst>
              <a:path w="400050" h="400050">
                <a:moveTo>
                  <a:pt x="0" y="200025"/>
                </a:moveTo>
                <a:lnTo>
                  <a:pt x="5282" y="154161"/>
                </a:lnTo>
                <a:lnTo>
                  <a:pt x="20330" y="112059"/>
                </a:lnTo>
                <a:lnTo>
                  <a:pt x="43943" y="74919"/>
                </a:lnTo>
                <a:lnTo>
                  <a:pt x="74919" y="43943"/>
                </a:lnTo>
                <a:lnTo>
                  <a:pt x="112059" y="20330"/>
                </a:lnTo>
                <a:lnTo>
                  <a:pt x="154161" y="5282"/>
                </a:lnTo>
                <a:lnTo>
                  <a:pt x="200025" y="0"/>
                </a:lnTo>
                <a:lnTo>
                  <a:pt x="245889" y="5282"/>
                </a:lnTo>
                <a:lnTo>
                  <a:pt x="287991" y="20330"/>
                </a:lnTo>
                <a:lnTo>
                  <a:pt x="325130" y="43943"/>
                </a:lnTo>
                <a:lnTo>
                  <a:pt x="356107" y="74919"/>
                </a:lnTo>
                <a:lnTo>
                  <a:pt x="379719" y="112059"/>
                </a:lnTo>
                <a:lnTo>
                  <a:pt x="394767" y="154161"/>
                </a:lnTo>
                <a:lnTo>
                  <a:pt x="400050" y="200025"/>
                </a:lnTo>
                <a:lnTo>
                  <a:pt x="394767" y="245889"/>
                </a:lnTo>
                <a:lnTo>
                  <a:pt x="379719" y="287991"/>
                </a:lnTo>
                <a:lnTo>
                  <a:pt x="356107" y="325130"/>
                </a:lnTo>
                <a:lnTo>
                  <a:pt x="325130" y="356107"/>
                </a:lnTo>
                <a:lnTo>
                  <a:pt x="287991" y="379719"/>
                </a:lnTo>
                <a:lnTo>
                  <a:pt x="245889" y="394767"/>
                </a:lnTo>
                <a:lnTo>
                  <a:pt x="200025" y="400050"/>
                </a:lnTo>
                <a:lnTo>
                  <a:pt x="154161" y="394767"/>
                </a:lnTo>
                <a:lnTo>
                  <a:pt x="112059" y="379719"/>
                </a:lnTo>
                <a:lnTo>
                  <a:pt x="74919" y="356107"/>
                </a:lnTo>
                <a:lnTo>
                  <a:pt x="43943" y="325130"/>
                </a:lnTo>
                <a:lnTo>
                  <a:pt x="20330" y="287991"/>
                </a:lnTo>
                <a:lnTo>
                  <a:pt x="5282" y="245889"/>
                </a:lnTo>
                <a:lnTo>
                  <a:pt x="0" y="200025"/>
                </a:lnTo>
                <a:close/>
              </a:path>
            </a:pathLst>
          </a:custGeom>
          <a:ln w="25400">
            <a:solidFill>
              <a:srgbClr val="000000"/>
            </a:solidFill>
          </a:ln>
        </p:spPr>
        <p:txBody>
          <a:bodyPr wrap="square" lIns="0" tIns="0" rIns="0" bIns="0" rtlCol="0"/>
          <a:lstStyle/>
          <a:p>
            <a:endParaRPr sz="2400"/>
          </a:p>
        </p:txBody>
      </p:sp>
      <p:sp>
        <p:nvSpPr>
          <p:cNvPr id="38" name="object 2">
            <a:extLst>
              <a:ext uri="{FF2B5EF4-FFF2-40B4-BE49-F238E27FC236}">
                <a16:creationId xmlns:a16="http://schemas.microsoft.com/office/drawing/2014/main" xmlns="" id="{38619F51-9FDD-694A-92BF-7E9332CEFB15}"/>
              </a:ext>
            </a:extLst>
          </p:cNvPr>
          <p:cNvSpPr txBox="1">
            <a:spLocks/>
          </p:cNvSpPr>
          <p:nvPr/>
        </p:nvSpPr>
        <p:spPr>
          <a:xfrm>
            <a:off x="7491307" y="5306353"/>
            <a:ext cx="2490893" cy="848095"/>
          </a:xfrm>
          <a:prstGeom prst="rect">
            <a:avLst/>
          </a:prstGeom>
        </p:spPr>
        <p:txBody>
          <a:bodyPr vert="horz" wrap="square" lIns="0" tIns="16933"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6933">
              <a:lnSpc>
                <a:spcPct val="100000"/>
              </a:lnSpc>
              <a:spcBef>
                <a:spcPts val="133"/>
              </a:spcBef>
            </a:pPr>
            <a:r>
              <a:rPr lang="en-US" sz="5400" spc="-320" dirty="0">
                <a:solidFill>
                  <a:srgbClr val="FF0000"/>
                </a:solidFill>
              </a:rPr>
              <a:t>G</a:t>
            </a:r>
            <a:r>
              <a:rPr lang="en-US" sz="5400" spc="-133" dirty="0">
                <a:solidFill>
                  <a:srgbClr val="FF0000"/>
                </a:solidFill>
              </a:rPr>
              <a:t>r</a:t>
            </a:r>
            <a:r>
              <a:rPr lang="en-US" sz="5400" spc="-280" dirty="0">
                <a:solidFill>
                  <a:srgbClr val="FF0000"/>
                </a:solidFill>
              </a:rPr>
              <a:t>a</a:t>
            </a:r>
            <a:r>
              <a:rPr lang="en-US" sz="5400" spc="67" dirty="0">
                <a:solidFill>
                  <a:srgbClr val="FF0000"/>
                </a:solidFill>
              </a:rPr>
              <a:t>p</a:t>
            </a:r>
            <a:r>
              <a:rPr lang="en-US" sz="5400" spc="-167" dirty="0">
                <a:solidFill>
                  <a:srgbClr val="FF0000"/>
                </a:solidFill>
              </a:rPr>
              <a:t>h</a:t>
            </a:r>
            <a:r>
              <a:rPr lang="en-US" sz="5400" spc="-247" dirty="0">
                <a:solidFill>
                  <a:srgbClr val="FF0000"/>
                </a:solidFill>
              </a:rPr>
              <a:t>!</a:t>
            </a:r>
            <a:endParaRPr lang="en-US" sz="5400" dirty="0">
              <a:solidFill>
                <a:srgbClr val="FF0000"/>
              </a:solidFill>
            </a:endParaRPr>
          </a:p>
        </p:txBody>
      </p:sp>
      <p:pic>
        <p:nvPicPr>
          <p:cNvPr id="39" name="Picture 38" descr="A close up of a map&#10;&#10;Description automatically generated">
            <a:extLst>
              <a:ext uri="{FF2B5EF4-FFF2-40B4-BE49-F238E27FC236}">
                <a16:creationId xmlns:a16="http://schemas.microsoft.com/office/drawing/2014/main" xmlns="" id="{54BC3D30-E325-5F42-AB5C-BC228FB3D4B7}"/>
              </a:ext>
            </a:extLst>
          </p:cNvPr>
          <p:cNvPicPr>
            <a:picLocks noChangeAspect="1"/>
          </p:cNvPicPr>
          <p:nvPr/>
        </p:nvPicPr>
        <p:blipFill>
          <a:blip r:embed="rId2"/>
          <a:stretch>
            <a:fillRect/>
          </a:stretch>
        </p:blipFill>
        <p:spPr>
          <a:xfrm>
            <a:off x="5511800" y="1690688"/>
            <a:ext cx="6131898" cy="3486808"/>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2276625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linds(horizontal)">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CFFBEE-2579-DF42-B4D6-A3591FFE2B3F}"/>
              </a:ext>
            </a:extLst>
          </p:cNvPr>
          <p:cNvSpPr>
            <a:spLocks noGrp="1"/>
          </p:cNvSpPr>
          <p:nvPr>
            <p:ph type="title"/>
          </p:nvPr>
        </p:nvSpPr>
        <p:spPr/>
        <p:txBody>
          <a:bodyPr/>
          <a:lstStyle/>
          <a:p>
            <a:r>
              <a:rPr lang="en-US" altLang="zh-CN" b="1" spc="-253" dirty="0">
                <a:solidFill>
                  <a:srgbClr val="C00000"/>
                </a:solidFill>
              </a:rPr>
              <a:t>Static</a:t>
            </a:r>
            <a:r>
              <a:rPr lang="zh-CN" altLang="en-US" b="1" spc="-253" dirty="0">
                <a:solidFill>
                  <a:srgbClr val="C00000"/>
                </a:solidFill>
              </a:rPr>
              <a:t> </a:t>
            </a:r>
            <a:r>
              <a:rPr lang="en-US" altLang="zh-CN" b="1" spc="-253" dirty="0">
                <a:solidFill>
                  <a:srgbClr val="C00000"/>
                </a:solidFill>
              </a:rPr>
              <a:t>Graph</a:t>
            </a:r>
            <a:r>
              <a:rPr lang="zh-CN" altLang="en-US" b="1" spc="-253" dirty="0">
                <a:solidFill>
                  <a:srgbClr val="C00000"/>
                </a:solidFill>
              </a:rPr>
              <a:t> </a:t>
            </a:r>
            <a:r>
              <a:rPr lang="en-US" altLang="zh-CN" b="1" spc="-253" dirty="0">
                <a:solidFill>
                  <a:srgbClr val="C00000"/>
                </a:solidFill>
              </a:rPr>
              <a:t>Construction:</a:t>
            </a:r>
            <a:r>
              <a:rPr lang="zh-CN" altLang="en-US" b="1" spc="-253" dirty="0">
                <a:solidFill>
                  <a:srgbClr val="C00000"/>
                </a:solidFill>
              </a:rPr>
              <a:t> </a:t>
            </a:r>
            <a:r>
              <a:rPr lang="en-US" altLang="zh-CN" b="1" spc="-253" dirty="0">
                <a:solidFill>
                  <a:srgbClr val="C00000"/>
                </a:solidFill>
              </a:rPr>
              <a:t>Co-occurrence Graph</a:t>
            </a:r>
            <a:endParaRPr kumimoji="1" lang="zh-CN" altLang="en-US" dirty="0"/>
          </a:p>
        </p:txBody>
      </p:sp>
      <p:sp>
        <p:nvSpPr>
          <p:cNvPr id="4" name="灯片编号占位符 3">
            <a:extLst>
              <a:ext uri="{FF2B5EF4-FFF2-40B4-BE49-F238E27FC236}">
                <a16:creationId xmlns:a16="http://schemas.microsoft.com/office/drawing/2014/main" xmlns="" id="{7DA292A9-F3FF-0D4C-A45C-4BBE99770D4B}"/>
              </a:ext>
            </a:extLst>
          </p:cNvPr>
          <p:cNvSpPr>
            <a:spLocks noGrp="1"/>
          </p:cNvSpPr>
          <p:nvPr>
            <p:ph type="sldNum" sz="quarter" idx="12"/>
          </p:nvPr>
        </p:nvSpPr>
        <p:spPr/>
        <p:txBody>
          <a:bodyPr/>
          <a:lstStyle/>
          <a:p>
            <a:fld id="{4C15419E-54D6-8648-ABFB-BEF58E3E877E}" type="slidenum">
              <a:rPr lang="en-US" smtClean="0"/>
              <a:t>40</a:t>
            </a:fld>
            <a:endParaRPr lang="en-US" dirty="0"/>
          </a:p>
        </p:txBody>
      </p:sp>
      <p:pic>
        <p:nvPicPr>
          <p:cNvPr id="6" name="Picture 5">
            <a:extLst>
              <a:ext uri="{FF2B5EF4-FFF2-40B4-BE49-F238E27FC236}">
                <a16:creationId xmlns:a16="http://schemas.microsoft.com/office/drawing/2014/main" xmlns="" id="{E01A2084-87E4-2B40-A3DA-919A39BF96BF}"/>
              </a:ext>
            </a:extLst>
          </p:cNvPr>
          <p:cNvPicPr>
            <a:picLocks noChangeAspect="1"/>
          </p:cNvPicPr>
          <p:nvPr/>
        </p:nvPicPr>
        <p:blipFill rotWithShape="1">
          <a:blip r:embed="rId3"/>
          <a:srcRect b="58690"/>
          <a:stretch/>
        </p:blipFill>
        <p:spPr>
          <a:xfrm>
            <a:off x="841216" y="1524976"/>
            <a:ext cx="3841750" cy="760730"/>
          </a:xfrm>
          <a:prstGeom prst="rect">
            <a:avLst/>
          </a:prstGeom>
        </p:spPr>
      </p:pic>
      <p:pic>
        <p:nvPicPr>
          <p:cNvPr id="8" name="Picture 7">
            <a:extLst>
              <a:ext uri="{FF2B5EF4-FFF2-40B4-BE49-F238E27FC236}">
                <a16:creationId xmlns:a16="http://schemas.microsoft.com/office/drawing/2014/main" xmlns="" id="{9ADA83B2-E189-424C-9731-651612D36E48}"/>
              </a:ext>
            </a:extLst>
          </p:cNvPr>
          <p:cNvPicPr>
            <a:picLocks noChangeAspect="1"/>
          </p:cNvPicPr>
          <p:nvPr/>
        </p:nvPicPr>
        <p:blipFill>
          <a:blip r:embed="rId4"/>
          <a:stretch>
            <a:fillRect/>
          </a:stretch>
        </p:blipFill>
        <p:spPr>
          <a:xfrm>
            <a:off x="1111744" y="2527815"/>
            <a:ext cx="4045472" cy="3305531"/>
          </a:xfrm>
          <a:prstGeom prst="rect">
            <a:avLst/>
          </a:prstGeom>
        </p:spPr>
      </p:pic>
      <p:pic>
        <p:nvPicPr>
          <p:cNvPr id="9" name="Picture 8">
            <a:extLst>
              <a:ext uri="{FF2B5EF4-FFF2-40B4-BE49-F238E27FC236}">
                <a16:creationId xmlns:a16="http://schemas.microsoft.com/office/drawing/2014/main" xmlns="" id="{325B7AAA-9E66-E944-BF07-05ECA78E4581}"/>
              </a:ext>
            </a:extLst>
          </p:cNvPr>
          <p:cNvPicPr>
            <a:picLocks noChangeAspect="1"/>
          </p:cNvPicPr>
          <p:nvPr/>
        </p:nvPicPr>
        <p:blipFill>
          <a:blip r:embed="rId5"/>
          <a:stretch>
            <a:fillRect/>
          </a:stretch>
        </p:blipFill>
        <p:spPr>
          <a:xfrm>
            <a:off x="4610589" y="2418284"/>
            <a:ext cx="6554969" cy="2887308"/>
          </a:xfrm>
          <a:prstGeom prst="rect">
            <a:avLst/>
          </a:prstGeom>
        </p:spPr>
      </p:pic>
    </p:spTree>
    <p:extLst>
      <p:ext uri="{BB962C8B-B14F-4D97-AF65-F5344CB8AC3E}">
        <p14:creationId xmlns:p14="http://schemas.microsoft.com/office/powerpoint/2010/main" val="29548044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CFFBEE-2579-DF42-B4D6-A3591FFE2B3F}"/>
              </a:ext>
            </a:extLst>
          </p:cNvPr>
          <p:cNvSpPr>
            <a:spLocks noGrp="1"/>
          </p:cNvSpPr>
          <p:nvPr>
            <p:ph type="title"/>
          </p:nvPr>
        </p:nvSpPr>
        <p:spPr/>
        <p:txBody>
          <a:bodyPr>
            <a:normAutofit/>
          </a:bodyPr>
          <a:lstStyle/>
          <a:p>
            <a:r>
              <a:rPr lang="en-US" altLang="zh-CN" b="1" spc="-253" dirty="0">
                <a:solidFill>
                  <a:srgbClr val="C00000"/>
                </a:solidFill>
              </a:rPr>
              <a:t>Static</a:t>
            </a:r>
            <a:r>
              <a:rPr lang="zh-CN" altLang="en-US" b="1" spc="-253" dirty="0">
                <a:solidFill>
                  <a:srgbClr val="C00000"/>
                </a:solidFill>
              </a:rPr>
              <a:t> </a:t>
            </a:r>
            <a:r>
              <a:rPr lang="en-US" altLang="zh-CN" b="1" spc="-253" dirty="0">
                <a:solidFill>
                  <a:srgbClr val="C00000"/>
                </a:solidFill>
              </a:rPr>
              <a:t>Graph</a:t>
            </a:r>
            <a:r>
              <a:rPr lang="zh-CN" altLang="en-US" b="1" spc="-253" dirty="0">
                <a:solidFill>
                  <a:srgbClr val="C00000"/>
                </a:solidFill>
              </a:rPr>
              <a:t> </a:t>
            </a:r>
            <a:r>
              <a:rPr lang="en-US" altLang="zh-CN" b="1" spc="-253" dirty="0">
                <a:solidFill>
                  <a:srgbClr val="C00000"/>
                </a:solidFill>
              </a:rPr>
              <a:t>Construction:</a:t>
            </a:r>
            <a:r>
              <a:rPr lang="zh-CN" altLang="en-US" b="1" spc="-253" dirty="0">
                <a:solidFill>
                  <a:srgbClr val="C00000"/>
                </a:solidFill>
              </a:rPr>
              <a:t> </a:t>
            </a:r>
            <a:r>
              <a:rPr lang="en-US" altLang="zh-CN" b="1" spc="-253" dirty="0">
                <a:solidFill>
                  <a:srgbClr val="C00000"/>
                </a:solidFill>
              </a:rPr>
              <a:t>SQL Graph</a:t>
            </a:r>
            <a:endParaRPr kumimoji="1" lang="zh-CN" altLang="en-US" dirty="0"/>
          </a:p>
        </p:txBody>
      </p:sp>
      <p:sp>
        <p:nvSpPr>
          <p:cNvPr id="4" name="灯片编号占位符 3">
            <a:extLst>
              <a:ext uri="{FF2B5EF4-FFF2-40B4-BE49-F238E27FC236}">
                <a16:creationId xmlns:a16="http://schemas.microsoft.com/office/drawing/2014/main" xmlns="" id="{7DA292A9-F3FF-0D4C-A45C-4BBE99770D4B}"/>
              </a:ext>
            </a:extLst>
          </p:cNvPr>
          <p:cNvSpPr>
            <a:spLocks noGrp="1"/>
          </p:cNvSpPr>
          <p:nvPr>
            <p:ph type="sldNum" sz="quarter" idx="12"/>
          </p:nvPr>
        </p:nvSpPr>
        <p:spPr/>
        <p:txBody>
          <a:bodyPr/>
          <a:lstStyle/>
          <a:p>
            <a:fld id="{4C15419E-54D6-8648-ABFB-BEF58E3E877E}" type="slidenum">
              <a:rPr lang="en-US" smtClean="0"/>
              <a:t>41</a:t>
            </a:fld>
            <a:endParaRPr lang="en-US" dirty="0"/>
          </a:p>
        </p:txBody>
      </p:sp>
      <p:pic>
        <p:nvPicPr>
          <p:cNvPr id="6" name="Picture 5">
            <a:extLst>
              <a:ext uri="{FF2B5EF4-FFF2-40B4-BE49-F238E27FC236}">
                <a16:creationId xmlns:a16="http://schemas.microsoft.com/office/drawing/2014/main" xmlns="" id="{C8AF3086-F08B-2D48-9135-97B07736D83C}"/>
              </a:ext>
            </a:extLst>
          </p:cNvPr>
          <p:cNvPicPr>
            <a:picLocks noChangeAspect="1"/>
          </p:cNvPicPr>
          <p:nvPr/>
        </p:nvPicPr>
        <p:blipFill rotWithShape="1">
          <a:blip r:embed="rId3"/>
          <a:srcRect t="67264"/>
          <a:stretch/>
        </p:blipFill>
        <p:spPr>
          <a:xfrm>
            <a:off x="548145" y="5448515"/>
            <a:ext cx="10593635" cy="503884"/>
          </a:xfrm>
          <a:prstGeom prst="rect">
            <a:avLst/>
          </a:prstGeom>
        </p:spPr>
      </p:pic>
      <p:pic>
        <p:nvPicPr>
          <p:cNvPr id="7" name="Picture 6">
            <a:extLst>
              <a:ext uri="{FF2B5EF4-FFF2-40B4-BE49-F238E27FC236}">
                <a16:creationId xmlns:a16="http://schemas.microsoft.com/office/drawing/2014/main" xmlns="" id="{26E61573-812A-AE43-96F7-1BFA431E78AD}"/>
              </a:ext>
            </a:extLst>
          </p:cNvPr>
          <p:cNvPicPr>
            <a:picLocks noChangeAspect="1"/>
          </p:cNvPicPr>
          <p:nvPr/>
        </p:nvPicPr>
        <p:blipFill rotWithShape="1">
          <a:blip r:embed="rId4"/>
          <a:srcRect r="86013"/>
          <a:stretch/>
        </p:blipFill>
        <p:spPr>
          <a:xfrm>
            <a:off x="5646874" y="4450987"/>
            <a:ext cx="242663" cy="949612"/>
          </a:xfrm>
          <a:prstGeom prst="rect">
            <a:avLst/>
          </a:prstGeom>
        </p:spPr>
      </p:pic>
      <p:pic>
        <p:nvPicPr>
          <p:cNvPr id="10" name="Picture 9">
            <a:extLst>
              <a:ext uri="{FF2B5EF4-FFF2-40B4-BE49-F238E27FC236}">
                <a16:creationId xmlns:a16="http://schemas.microsoft.com/office/drawing/2014/main" xmlns="" id="{CDB02A5B-75F8-0348-B144-CA442FB0C736}"/>
              </a:ext>
            </a:extLst>
          </p:cNvPr>
          <p:cNvPicPr>
            <a:picLocks noChangeAspect="1"/>
          </p:cNvPicPr>
          <p:nvPr/>
        </p:nvPicPr>
        <p:blipFill>
          <a:blip r:embed="rId5"/>
          <a:stretch>
            <a:fillRect/>
          </a:stretch>
        </p:blipFill>
        <p:spPr>
          <a:xfrm>
            <a:off x="3393550" y="3652840"/>
            <a:ext cx="2758030" cy="612981"/>
          </a:xfrm>
          <a:prstGeom prst="rect">
            <a:avLst/>
          </a:prstGeom>
        </p:spPr>
      </p:pic>
      <p:pic>
        <p:nvPicPr>
          <p:cNvPr id="9" name="Picture 8">
            <a:extLst>
              <a:ext uri="{FF2B5EF4-FFF2-40B4-BE49-F238E27FC236}">
                <a16:creationId xmlns:a16="http://schemas.microsoft.com/office/drawing/2014/main" xmlns="" id="{28CB471F-51D3-CF4C-9437-D8B038BFA953}"/>
              </a:ext>
            </a:extLst>
          </p:cNvPr>
          <p:cNvPicPr>
            <a:picLocks noChangeAspect="1"/>
          </p:cNvPicPr>
          <p:nvPr/>
        </p:nvPicPr>
        <p:blipFill>
          <a:blip r:embed="rId6"/>
          <a:stretch>
            <a:fillRect/>
          </a:stretch>
        </p:blipFill>
        <p:spPr>
          <a:xfrm>
            <a:off x="385797" y="3603035"/>
            <a:ext cx="3011907" cy="712590"/>
          </a:xfrm>
          <a:prstGeom prst="rect">
            <a:avLst/>
          </a:prstGeom>
        </p:spPr>
      </p:pic>
      <p:pic>
        <p:nvPicPr>
          <p:cNvPr id="12" name="Picture 11">
            <a:extLst>
              <a:ext uri="{FF2B5EF4-FFF2-40B4-BE49-F238E27FC236}">
                <a16:creationId xmlns:a16="http://schemas.microsoft.com/office/drawing/2014/main" xmlns="" id="{510380A6-4CD9-9144-8D03-35EBCFC665D4}"/>
              </a:ext>
            </a:extLst>
          </p:cNvPr>
          <p:cNvPicPr>
            <a:picLocks noChangeAspect="1"/>
          </p:cNvPicPr>
          <p:nvPr/>
        </p:nvPicPr>
        <p:blipFill>
          <a:blip r:embed="rId7"/>
          <a:stretch>
            <a:fillRect/>
          </a:stretch>
        </p:blipFill>
        <p:spPr>
          <a:xfrm>
            <a:off x="2757697" y="2119355"/>
            <a:ext cx="6191315" cy="2155010"/>
          </a:xfrm>
          <a:prstGeom prst="rect">
            <a:avLst/>
          </a:prstGeom>
        </p:spPr>
      </p:pic>
      <p:pic>
        <p:nvPicPr>
          <p:cNvPr id="13" name="Picture 12">
            <a:extLst>
              <a:ext uri="{FF2B5EF4-FFF2-40B4-BE49-F238E27FC236}">
                <a16:creationId xmlns:a16="http://schemas.microsoft.com/office/drawing/2014/main" xmlns="" id="{03DF435F-BC53-994C-B3CC-C36C7BF6C81F}"/>
              </a:ext>
            </a:extLst>
          </p:cNvPr>
          <p:cNvPicPr>
            <a:picLocks noChangeAspect="1"/>
          </p:cNvPicPr>
          <p:nvPr/>
        </p:nvPicPr>
        <p:blipFill>
          <a:blip r:embed="rId8"/>
          <a:stretch>
            <a:fillRect/>
          </a:stretch>
        </p:blipFill>
        <p:spPr>
          <a:xfrm>
            <a:off x="6151580" y="3578133"/>
            <a:ext cx="5123704" cy="712590"/>
          </a:xfrm>
          <a:prstGeom prst="rect">
            <a:avLst/>
          </a:prstGeom>
        </p:spPr>
      </p:pic>
    </p:spTree>
    <p:extLst>
      <p:ext uri="{BB962C8B-B14F-4D97-AF65-F5344CB8AC3E}">
        <p14:creationId xmlns:p14="http://schemas.microsoft.com/office/powerpoint/2010/main" val="3089876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CFFBEE-2579-DF42-B4D6-A3591FFE2B3F}"/>
              </a:ext>
            </a:extLst>
          </p:cNvPr>
          <p:cNvSpPr>
            <a:spLocks noGrp="1"/>
          </p:cNvSpPr>
          <p:nvPr>
            <p:ph type="title"/>
          </p:nvPr>
        </p:nvSpPr>
        <p:spPr/>
        <p:txBody>
          <a:bodyPr>
            <a:normAutofit/>
          </a:bodyPr>
          <a:lstStyle/>
          <a:p>
            <a:r>
              <a:rPr lang="en-US" altLang="zh-CN" b="1" spc="-253" dirty="0">
                <a:solidFill>
                  <a:srgbClr val="C00000"/>
                </a:solidFill>
              </a:rPr>
              <a:t>Static</a:t>
            </a:r>
            <a:r>
              <a:rPr lang="zh-CN" altLang="en-US" b="1" spc="-253" dirty="0">
                <a:solidFill>
                  <a:srgbClr val="C00000"/>
                </a:solidFill>
              </a:rPr>
              <a:t> </a:t>
            </a:r>
            <a:r>
              <a:rPr lang="en-US" altLang="zh-CN" b="1" spc="-253" dirty="0">
                <a:solidFill>
                  <a:srgbClr val="C00000"/>
                </a:solidFill>
              </a:rPr>
              <a:t>Graph</a:t>
            </a:r>
            <a:r>
              <a:rPr lang="zh-CN" altLang="en-US" b="1" spc="-253" dirty="0">
                <a:solidFill>
                  <a:srgbClr val="C00000"/>
                </a:solidFill>
              </a:rPr>
              <a:t> </a:t>
            </a:r>
            <a:r>
              <a:rPr lang="en-US" altLang="zh-CN" b="1" spc="-253" dirty="0">
                <a:solidFill>
                  <a:srgbClr val="C00000"/>
                </a:solidFill>
              </a:rPr>
              <a:t>Construction:</a:t>
            </a:r>
            <a:r>
              <a:rPr lang="zh-CN" altLang="en-US" b="1" spc="-253" dirty="0">
                <a:solidFill>
                  <a:srgbClr val="C00000"/>
                </a:solidFill>
              </a:rPr>
              <a:t> </a:t>
            </a:r>
            <a:r>
              <a:rPr lang="en-US" altLang="zh-CN" b="1" spc="-253" dirty="0">
                <a:solidFill>
                  <a:srgbClr val="C00000"/>
                </a:solidFill>
              </a:rPr>
              <a:t>Application-driven Graph</a:t>
            </a:r>
            <a:endParaRPr kumimoji="1" lang="zh-CN" altLang="en-US" dirty="0"/>
          </a:p>
        </p:txBody>
      </p:sp>
      <p:sp>
        <p:nvSpPr>
          <p:cNvPr id="4" name="灯片编号占位符 3">
            <a:extLst>
              <a:ext uri="{FF2B5EF4-FFF2-40B4-BE49-F238E27FC236}">
                <a16:creationId xmlns:a16="http://schemas.microsoft.com/office/drawing/2014/main" xmlns="" id="{7DA292A9-F3FF-0D4C-A45C-4BBE99770D4B}"/>
              </a:ext>
            </a:extLst>
          </p:cNvPr>
          <p:cNvSpPr>
            <a:spLocks noGrp="1"/>
          </p:cNvSpPr>
          <p:nvPr>
            <p:ph type="sldNum" sz="quarter" idx="12"/>
          </p:nvPr>
        </p:nvSpPr>
        <p:spPr/>
        <p:txBody>
          <a:bodyPr/>
          <a:lstStyle/>
          <a:p>
            <a:fld id="{4C15419E-54D6-8648-ABFB-BEF58E3E877E}" type="slidenum">
              <a:rPr lang="en-US" smtClean="0"/>
              <a:t>42</a:t>
            </a:fld>
            <a:endParaRPr lang="en-US" dirty="0"/>
          </a:p>
        </p:txBody>
      </p:sp>
      <p:pic>
        <p:nvPicPr>
          <p:cNvPr id="7" name="Picture 6" descr="Diagram&#10;&#10;Description automatically generated">
            <a:extLst>
              <a:ext uri="{FF2B5EF4-FFF2-40B4-BE49-F238E27FC236}">
                <a16:creationId xmlns:a16="http://schemas.microsoft.com/office/drawing/2014/main" xmlns="" id="{74AD0F93-C6D1-EB40-BBCC-D79FB619FEDD}"/>
              </a:ext>
            </a:extLst>
          </p:cNvPr>
          <p:cNvPicPr>
            <a:picLocks noChangeAspect="1"/>
          </p:cNvPicPr>
          <p:nvPr/>
        </p:nvPicPr>
        <p:blipFill rotWithShape="1">
          <a:blip r:embed="rId3"/>
          <a:srcRect b="90136"/>
          <a:stretch/>
        </p:blipFill>
        <p:spPr>
          <a:xfrm>
            <a:off x="1509986" y="1306966"/>
            <a:ext cx="7100614" cy="487651"/>
          </a:xfrm>
          <a:prstGeom prst="rect">
            <a:avLst/>
          </a:prstGeom>
        </p:spPr>
      </p:pic>
      <p:sp>
        <p:nvSpPr>
          <p:cNvPr id="3" name="TextBox 2">
            <a:extLst>
              <a:ext uri="{FF2B5EF4-FFF2-40B4-BE49-F238E27FC236}">
                <a16:creationId xmlns:a16="http://schemas.microsoft.com/office/drawing/2014/main" xmlns="" id="{483F6484-0A2B-8740-A724-8D26884CFB5F}"/>
              </a:ext>
            </a:extLst>
          </p:cNvPr>
          <p:cNvSpPr txBox="1"/>
          <p:nvPr/>
        </p:nvSpPr>
        <p:spPr>
          <a:xfrm>
            <a:off x="5297863" y="6408107"/>
            <a:ext cx="5500224" cy="261610"/>
          </a:xfrm>
          <a:prstGeom prst="rect">
            <a:avLst/>
          </a:prstGeom>
          <a:noFill/>
        </p:spPr>
        <p:txBody>
          <a:bodyPr wrap="none" rtlCol="0">
            <a:spAutoFit/>
          </a:bodyPr>
          <a:lstStyle/>
          <a:p>
            <a:r>
              <a:rPr lang="en-US" sz="1100" i="1" dirty="0">
                <a:latin typeface="Calibri" panose="020F0502020204030204" pitchFamily="34" charset="0"/>
                <a:cs typeface="Calibri" panose="020F0502020204030204" pitchFamily="34" charset="0"/>
              </a:rPr>
              <a:t>Ming Ding</a:t>
            </a:r>
            <a:r>
              <a:rPr lang="zh-CN" altLang="en-US" sz="1100" i="1" dirty="0">
                <a:latin typeface="Calibri" panose="020F0502020204030204" pitchFamily="34" charset="0"/>
                <a:cs typeface="Calibri" panose="020F0502020204030204" pitchFamily="34" charset="0"/>
              </a:rPr>
              <a:t> </a:t>
            </a:r>
            <a:r>
              <a:rPr lang="en-US" altLang="zh-CN" sz="1100" i="1" dirty="0">
                <a:latin typeface="Calibri" panose="020F0502020204030204" pitchFamily="34" charset="0"/>
                <a:cs typeface="Calibri" panose="020F0502020204030204" pitchFamily="34" charset="0"/>
              </a:rPr>
              <a:t>et</a:t>
            </a:r>
            <a:r>
              <a:rPr lang="zh-CN" altLang="en-US" sz="1100" i="1" dirty="0">
                <a:latin typeface="Calibri" panose="020F0502020204030204" pitchFamily="34" charset="0"/>
                <a:cs typeface="Calibri" panose="020F0502020204030204" pitchFamily="34" charset="0"/>
              </a:rPr>
              <a:t> </a:t>
            </a:r>
            <a:r>
              <a:rPr lang="en-US" altLang="zh-CN" sz="1100" i="1" dirty="0">
                <a:latin typeface="Calibri" panose="020F0502020204030204" pitchFamily="34" charset="0"/>
                <a:cs typeface="Calibri" panose="020F0502020204030204" pitchFamily="34" charset="0"/>
              </a:rPr>
              <a:t>al.</a:t>
            </a:r>
            <a:r>
              <a:rPr lang="zh-CN" altLang="en-US" sz="1100" i="1" dirty="0">
                <a:latin typeface="Calibri" panose="020F0502020204030204" pitchFamily="34" charset="0"/>
                <a:cs typeface="Calibri" panose="020F0502020204030204" pitchFamily="34" charset="0"/>
              </a:rPr>
              <a:t> </a:t>
            </a:r>
            <a:r>
              <a:rPr lang="en-US" altLang="zh-CN" sz="1100" i="1" dirty="0">
                <a:latin typeface="Calibri" panose="020F0502020204030204" pitchFamily="34" charset="0"/>
                <a:cs typeface="Calibri" panose="020F0502020204030204" pitchFamily="34" charset="0"/>
              </a:rPr>
              <a:t>“Cognitive Graph for Multi-Hop Reading Comprehension at Scale”.</a:t>
            </a:r>
            <a:r>
              <a:rPr lang="zh-CN" altLang="en-US" sz="1100" i="1" dirty="0">
                <a:latin typeface="Calibri" panose="020F0502020204030204" pitchFamily="34" charset="0"/>
                <a:cs typeface="Calibri" panose="020F0502020204030204" pitchFamily="34" charset="0"/>
              </a:rPr>
              <a:t> </a:t>
            </a:r>
            <a:r>
              <a:rPr lang="en-US" altLang="zh-CN" sz="1100" i="1" dirty="0">
                <a:latin typeface="Calibri" panose="020F0502020204030204" pitchFamily="34" charset="0"/>
                <a:cs typeface="Calibri" panose="020F0502020204030204" pitchFamily="34" charset="0"/>
              </a:rPr>
              <a:t>ACL</a:t>
            </a:r>
            <a:r>
              <a:rPr lang="zh-CN" altLang="en-US" sz="1100" i="1" dirty="0">
                <a:latin typeface="Calibri" panose="020F0502020204030204" pitchFamily="34" charset="0"/>
                <a:cs typeface="Calibri" panose="020F0502020204030204" pitchFamily="34" charset="0"/>
              </a:rPr>
              <a:t> </a:t>
            </a:r>
            <a:r>
              <a:rPr lang="en-US" altLang="zh-CN" sz="1100" i="1" dirty="0">
                <a:latin typeface="Calibri" panose="020F0502020204030204" pitchFamily="34" charset="0"/>
                <a:cs typeface="Calibri" panose="020F0502020204030204" pitchFamily="34" charset="0"/>
              </a:rPr>
              <a:t>2019.</a:t>
            </a:r>
            <a:endParaRPr lang="en-US" sz="1100" i="1" dirty="0">
              <a:latin typeface="Calibri" panose="020F0502020204030204" pitchFamily="34" charset="0"/>
              <a:cs typeface="Calibri" panose="020F0502020204030204" pitchFamily="34" charset="0"/>
            </a:endParaRPr>
          </a:p>
        </p:txBody>
      </p:sp>
      <p:pic>
        <p:nvPicPr>
          <p:cNvPr id="6" name="Picture 5" descr="Diagram&#10;&#10;Description automatically generated">
            <a:extLst>
              <a:ext uri="{FF2B5EF4-FFF2-40B4-BE49-F238E27FC236}">
                <a16:creationId xmlns:a16="http://schemas.microsoft.com/office/drawing/2014/main" xmlns="" id="{8C581F46-FAF3-EE40-90AC-516A2CE29877}"/>
              </a:ext>
            </a:extLst>
          </p:cNvPr>
          <p:cNvPicPr>
            <a:picLocks noChangeAspect="1"/>
          </p:cNvPicPr>
          <p:nvPr/>
        </p:nvPicPr>
        <p:blipFill rotWithShape="1">
          <a:blip r:embed="rId3"/>
          <a:srcRect t="9864"/>
          <a:stretch/>
        </p:blipFill>
        <p:spPr>
          <a:xfrm>
            <a:off x="1509986" y="1794616"/>
            <a:ext cx="7100614" cy="4455879"/>
          </a:xfrm>
          <a:prstGeom prst="rect">
            <a:avLst/>
          </a:prstGeom>
        </p:spPr>
      </p:pic>
    </p:spTree>
    <p:extLst>
      <p:ext uri="{BB962C8B-B14F-4D97-AF65-F5344CB8AC3E}">
        <p14:creationId xmlns:p14="http://schemas.microsoft.com/office/powerpoint/2010/main" val="1950337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CFFBEE-2579-DF42-B4D6-A3591FFE2B3F}"/>
              </a:ext>
            </a:extLst>
          </p:cNvPr>
          <p:cNvSpPr>
            <a:spLocks noGrp="1"/>
          </p:cNvSpPr>
          <p:nvPr>
            <p:ph type="title"/>
          </p:nvPr>
        </p:nvSpPr>
        <p:spPr/>
        <p:txBody>
          <a:bodyPr>
            <a:normAutofit/>
          </a:bodyPr>
          <a:lstStyle/>
          <a:p>
            <a:r>
              <a:rPr lang="en-US" altLang="zh-CN" b="1" spc="-253" dirty="0">
                <a:solidFill>
                  <a:srgbClr val="C00000"/>
                </a:solidFill>
              </a:rPr>
              <a:t>Static</a:t>
            </a:r>
            <a:r>
              <a:rPr lang="zh-CN" altLang="en-US" b="1" spc="-253" dirty="0">
                <a:solidFill>
                  <a:srgbClr val="C00000"/>
                </a:solidFill>
              </a:rPr>
              <a:t> </a:t>
            </a:r>
            <a:r>
              <a:rPr lang="en-US" altLang="zh-CN" b="1" spc="-253" dirty="0">
                <a:solidFill>
                  <a:srgbClr val="C00000"/>
                </a:solidFill>
              </a:rPr>
              <a:t>Graph</a:t>
            </a:r>
            <a:r>
              <a:rPr lang="zh-CN" altLang="en-US" b="1" spc="-253" dirty="0">
                <a:solidFill>
                  <a:srgbClr val="C00000"/>
                </a:solidFill>
              </a:rPr>
              <a:t> </a:t>
            </a:r>
            <a:r>
              <a:rPr lang="en-US" altLang="zh-CN" b="1" spc="-253" dirty="0">
                <a:solidFill>
                  <a:srgbClr val="C00000"/>
                </a:solidFill>
              </a:rPr>
              <a:t>Construction:</a:t>
            </a:r>
            <a:r>
              <a:rPr lang="zh-CN" altLang="en-US" b="1" spc="-253" dirty="0">
                <a:solidFill>
                  <a:srgbClr val="C00000"/>
                </a:solidFill>
              </a:rPr>
              <a:t> </a:t>
            </a:r>
            <a:r>
              <a:rPr lang="en-US" altLang="zh-CN" b="1" spc="-253" dirty="0">
                <a:solidFill>
                  <a:srgbClr val="C00000"/>
                </a:solidFill>
              </a:rPr>
              <a:t>Summary</a:t>
            </a:r>
            <a:endParaRPr kumimoji="1" lang="zh-CN" altLang="en-US" dirty="0"/>
          </a:p>
        </p:txBody>
      </p:sp>
      <p:sp>
        <p:nvSpPr>
          <p:cNvPr id="4" name="灯片编号占位符 3">
            <a:extLst>
              <a:ext uri="{FF2B5EF4-FFF2-40B4-BE49-F238E27FC236}">
                <a16:creationId xmlns:a16="http://schemas.microsoft.com/office/drawing/2014/main" xmlns="" id="{7DA292A9-F3FF-0D4C-A45C-4BBE99770D4B}"/>
              </a:ext>
            </a:extLst>
          </p:cNvPr>
          <p:cNvSpPr>
            <a:spLocks noGrp="1"/>
          </p:cNvSpPr>
          <p:nvPr>
            <p:ph type="sldNum" sz="quarter" idx="12"/>
          </p:nvPr>
        </p:nvSpPr>
        <p:spPr/>
        <p:txBody>
          <a:bodyPr/>
          <a:lstStyle/>
          <a:p>
            <a:fld id="{4C15419E-54D6-8648-ABFB-BEF58E3E877E}" type="slidenum">
              <a:rPr lang="en-US" smtClean="0"/>
              <a:t>43</a:t>
            </a:fld>
            <a:endParaRPr lang="en-US" dirty="0"/>
          </a:p>
        </p:txBody>
      </p:sp>
      <p:sp>
        <p:nvSpPr>
          <p:cNvPr id="3" name="TextBox 2">
            <a:extLst>
              <a:ext uri="{FF2B5EF4-FFF2-40B4-BE49-F238E27FC236}">
                <a16:creationId xmlns:a16="http://schemas.microsoft.com/office/drawing/2014/main" xmlns="" id="{3CAD2573-7323-CF47-BB18-54F116382625}"/>
              </a:ext>
            </a:extLst>
          </p:cNvPr>
          <p:cNvSpPr txBox="1"/>
          <p:nvPr/>
        </p:nvSpPr>
        <p:spPr>
          <a:xfrm>
            <a:off x="1482797" y="5430879"/>
            <a:ext cx="7785016" cy="369332"/>
          </a:xfrm>
          <a:prstGeom prst="rect">
            <a:avLst/>
          </a:prstGeom>
          <a:noFill/>
        </p:spPr>
        <p:txBody>
          <a:bodyPr wrap="none" rtlCol="0">
            <a:spAutoFit/>
          </a:bodyPr>
          <a:lstStyle/>
          <a:p>
            <a:r>
              <a:rPr lang="en-US" altLang="zh-CN" dirty="0"/>
              <a:t>Widely</a:t>
            </a:r>
            <a:r>
              <a:rPr lang="zh-CN" altLang="en-US" dirty="0"/>
              <a:t> </a:t>
            </a:r>
            <a:r>
              <a:rPr lang="en-US" altLang="zh-CN" dirty="0"/>
              <a:t>used</a:t>
            </a:r>
            <a:r>
              <a:rPr lang="zh-CN" altLang="en-US" dirty="0"/>
              <a:t> </a:t>
            </a:r>
            <a:r>
              <a:rPr lang="en-US" altLang="zh-CN" dirty="0"/>
              <a:t>in</a:t>
            </a:r>
            <a:r>
              <a:rPr lang="zh-CN" altLang="en-US" dirty="0"/>
              <a:t> </a:t>
            </a:r>
            <a:r>
              <a:rPr lang="en-US" altLang="zh-CN" dirty="0"/>
              <a:t>various</a:t>
            </a:r>
            <a:r>
              <a:rPr lang="zh-CN" altLang="en-US" dirty="0"/>
              <a:t> </a:t>
            </a:r>
            <a:r>
              <a:rPr lang="en-US" altLang="zh-CN" dirty="0"/>
              <a:t>NLP</a:t>
            </a:r>
            <a:r>
              <a:rPr lang="zh-CN" altLang="en-US" dirty="0"/>
              <a:t> </a:t>
            </a:r>
            <a:r>
              <a:rPr lang="en-US" altLang="zh-CN" dirty="0"/>
              <a:t>applications</a:t>
            </a:r>
            <a:r>
              <a:rPr lang="zh-CN" altLang="en-US" dirty="0"/>
              <a:t> </a:t>
            </a:r>
            <a:r>
              <a:rPr lang="en-US" altLang="zh-CN" dirty="0"/>
              <a:t>such</a:t>
            </a:r>
            <a:r>
              <a:rPr lang="zh-CN" altLang="en-US" dirty="0"/>
              <a:t> </a:t>
            </a:r>
            <a:r>
              <a:rPr lang="en-US" altLang="zh-CN" dirty="0"/>
              <a:t>as</a:t>
            </a:r>
            <a:r>
              <a:rPr lang="zh-CN" altLang="en-US" dirty="0"/>
              <a:t> </a:t>
            </a:r>
            <a:r>
              <a:rPr lang="en-US" altLang="zh-CN" dirty="0"/>
              <a:t>NLG,</a:t>
            </a:r>
            <a:r>
              <a:rPr lang="zh-CN" altLang="en-US" dirty="0"/>
              <a:t> </a:t>
            </a:r>
            <a:r>
              <a:rPr lang="en-US" altLang="zh-CN" dirty="0"/>
              <a:t>MRC,</a:t>
            </a:r>
            <a:r>
              <a:rPr lang="zh-CN" altLang="en-US" dirty="0"/>
              <a:t> </a:t>
            </a:r>
            <a:r>
              <a:rPr lang="en-US" altLang="zh-CN" dirty="0"/>
              <a:t>semantic</a:t>
            </a:r>
            <a:r>
              <a:rPr lang="zh-CN" altLang="en-US" dirty="0"/>
              <a:t> </a:t>
            </a:r>
            <a:r>
              <a:rPr lang="en-US" altLang="zh-CN" dirty="0"/>
              <a:t>parsing,</a:t>
            </a:r>
            <a:r>
              <a:rPr lang="zh-CN" altLang="en-US" dirty="0"/>
              <a:t> </a:t>
            </a:r>
            <a:r>
              <a:rPr lang="en-US" altLang="zh-CN" dirty="0"/>
              <a:t>etc.</a:t>
            </a:r>
            <a:endParaRPr lang="en-US" dirty="0"/>
          </a:p>
        </p:txBody>
      </p:sp>
      <p:pic>
        <p:nvPicPr>
          <p:cNvPr id="11" name="Content Placeholder 11">
            <a:extLst>
              <a:ext uri="{FF2B5EF4-FFF2-40B4-BE49-F238E27FC236}">
                <a16:creationId xmlns:a16="http://schemas.microsoft.com/office/drawing/2014/main" xmlns="" id="{9A958286-EFB0-5F45-976F-86B576DEA76A}"/>
              </a:ext>
            </a:extLst>
          </p:cNvPr>
          <p:cNvPicPr>
            <a:picLocks noGrp="1" noChangeAspect="1"/>
          </p:cNvPicPr>
          <p:nvPr>
            <p:ph idx="1"/>
          </p:nvPr>
        </p:nvPicPr>
        <p:blipFill>
          <a:blip r:embed="rId3"/>
          <a:stretch>
            <a:fillRect/>
          </a:stretch>
        </p:blipFill>
        <p:spPr>
          <a:xfrm>
            <a:off x="623309" y="1718658"/>
            <a:ext cx="9503991" cy="3369070"/>
          </a:xfrm>
        </p:spPr>
      </p:pic>
    </p:spTree>
    <p:extLst>
      <p:ext uri="{BB962C8B-B14F-4D97-AF65-F5344CB8AC3E}">
        <p14:creationId xmlns:p14="http://schemas.microsoft.com/office/powerpoint/2010/main" val="11673240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CFFBEE-2579-DF42-B4D6-A3591FFE2B3F}"/>
              </a:ext>
            </a:extLst>
          </p:cNvPr>
          <p:cNvSpPr>
            <a:spLocks noGrp="1"/>
          </p:cNvSpPr>
          <p:nvPr>
            <p:ph type="title"/>
          </p:nvPr>
        </p:nvSpPr>
        <p:spPr/>
        <p:txBody>
          <a:bodyPr/>
          <a:lstStyle/>
          <a:p>
            <a:r>
              <a:rPr lang="en-US" altLang="zh-CN" b="1" spc="-253" dirty="0">
                <a:solidFill>
                  <a:srgbClr val="C00000"/>
                </a:solidFill>
              </a:rPr>
              <a:t>Dynamic</a:t>
            </a:r>
            <a:r>
              <a:rPr lang="zh-CN" altLang="en-US" b="1" spc="-253" dirty="0">
                <a:solidFill>
                  <a:srgbClr val="C00000"/>
                </a:solidFill>
              </a:rPr>
              <a:t> </a:t>
            </a:r>
            <a:r>
              <a:rPr lang="en-US" altLang="zh-CN" b="1" spc="-253" dirty="0">
                <a:solidFill>
                  <a:srgbClr val="C00000"/>
                </a:solidFill>
              </a:rPr>
              <a:t>Graph</a:t>
            </a:r>
            <a:r>
              <a:rPr lang="zh-CN" altLang="en-US" b="1" spc="-253" dirty="0">
                <a:solidFill>
                  <a:srgbClr val="C00000"/>
                </a:solidFill>
              </a:rPr>
              <a:t> </a:t>
            </a:r>
            <a:r>
              <a:rPr lang="en-US" altLang="zh-CN" b="1" spc="-253" dirty="0">
                <a:solidFill>
                  <a:srgbClr val="C00000"/>
                </a:solidFill>
              </a:rPr>
              <a:t>Construction</a:t>
            </a:r>
            <a:endParaRPr kumimoji="1" lang="zh-CN" altLang="en-US" dirty="0"/>
          </a:p>
        </p:txBody>
      </p:sp>
      <p:sp>
        <p:nvSpPr>
          <p:cNvPr id="3" name="内容占位符 2">
            <a:extLst>
              <a:ext uri="{FF2B5EF4-FFF2-40B4-BE49-F238E27FC236}">
                <a16:creationId xmlns:a16="http://schemas.microsoft.com/office/drawing/2014/main" xmlns="" id="{498E520A-95EA-0B41-BDBE-845F09332312}"/>
              </a:ext>
            </a:extLst>
          </p:cNvPr>
          <p:cNvSpPr>
            <a:spLocks noGrp="1"/>
          </p:cNvSpPr>
          <p:nvPr>
            <p:ph idx="1"/>
          </p:nvPr>
        </p:nvSpPr>
        <p:spPr/>
        <p:txBody>
          <a:bodyPr/>
          <a:lstStyle/>
          <a:p>
            <a:r>
              <a:rPr lang="en-US" altLang="zh-CN" dirty="0"/>
              <a:t>Problem</a:t>
            </a:r>
            <a:r>
              <a:rPr lang="zh-CN" altLang="en-US" dirty="0"/>
              <a:t> </a:t>
            </a:r>
            <a:r>
              <a:rPr lang="en-US" altLang="zh-CN" dirty="0"/>
              <a:t>setting:</a:t>
            </a:r>
            <a:endParaRPr lang="en" altLang="zh-CN" dirty="0"/>
          </a:p>
          <a:p>
            <a:pPr lvl="1"/>
            <a:r>
              <a:rPr lang="en-US" altLang="zh-CN" dirty="0">
                <a:solidFill>
                  <a:srgbClr val="00B0F0"/>
                </a:solidFill>
              </a:rPr>
              <a:t>Input:</a:t>
            </a:r>
            <a:r>
              <a:rPr lang="zh-CN" altLang="en-US" dirty="0">
                <a:solidFill>
                  <a:srgbClr val="00B0F0"/>
                </a:solidFill>
              </a:rPr>
              <a:t> </a:t>
            </a:r>
            <a:r>
              <a:rPr lang="en-US" altLang="zh-CN" dirty="0"/>
              <a:t>raw</a:t>
            </a:r>
            <a:r>
              <a:rPr lang="zh-CN" altLang="en-US" dirty="0"/>
              <a:t> </a:t>
            </a:r>
            <a:r>
              <a:rPr lang="en-US" altLang="zh-CN" dirty="0"/>
              <a:t>text</a:t>
            </a:r>
            <a:r>
              <a:rPr lang="zh-CN" altLang="en-US" dirty="0"/>
              <a:t> </a:t>
            </a:r>
            <a:r>
              <a:rPr lang="en-US" altLang="zh-CN" dirty="0"/>
              <a:t>(e.g.,</a:t>
            </a:r>
            <a:r>
              <a:rPr lang="zh-CN" altLang="en-US" dirty="0"/>
              <a:t> </a:t>
            </a:r>
            <a:r>
              <a:rPr lang="en-US" altLang="zh-CN" dirty="0"/>
              <a:t>sentence,</a:t>
            </a:r>
            <a:r>
              <a:rPr lang="zh-CN" altLang="en-US" dirty="0"/>
              <a:t> </a:t>
            </a:r>
            <a:r>
              <a:rPr lang="en-US" altLang="zh-CN" dirty="0"/>
              <a:t>paragraph,</a:t>
            </a:r>
            <a:r>
              <a:rPr lang="zh-CN" altLang="en-US" dirty="0"/>
              <a:t> </a:t>
            </a:r>
            <a:r>
              <a:rPr lang="en-US" altLang="zh-CN" dirty="0"/>
              <a:t>document,</a:t>
            </a:r>
            <a:r>
              <a:rPr lang="zh-CN" altLang="en-US" dirty="0"/>
              <a:t> </a:t>
            </a:r>
            <a:r>
              <a:rPr lang="en-US" altLang="zh-CN" dirty="0"/>
              <a:t>corpus)</a:t>
            </a:r>
          </a:p>
          <a:p>
            <a:pPr lvl="1"/>
            <a:r>
              <a:rPr lang="en-US" altLang="zh-CN" dirty="0">
                <a:solidFill>
                  <a:srgbClr val="00B0F0"/>
                </a:solidFill>
              </a:rPr>
              <a:t>Output:</a:t>
            </a:r>
            <a:r>
              <a:rPr lang="zh-CN" altLang="en-US" dirty="0">
                <a:solidFill>
                  <a:srgbClr val="00B0F0"/>
                </a:solidFill>
              </a:rPr>
              <a:t> </a:t>
            </a:r>
            <a:r>
              <a:rPr lang="en-US" altLang="zh-CN" dirty="0"/>
              <a:t>graph</a:t>
            </a:r>
          </a:p>
          <a:p>
            <a:r>
              <a:rPr lang="en-US" altLang="zh-CN" dirty="0"/>
              <a:t>Graph</a:t>
            </a:r>
            <a:r>
              <a:rPr lang="zh-CN" altLang="en-US" dirty="0"/>
              <a:t> </a:t>
            </a:r>
            <a:r>
              <a:rPr lang="en-US" altLang="zh-CN" dirty="0"/>
              <a:t>structure</a:t>
            </a:r>
            <a:r>
              <a:rPr lang="zh-CN" altLang="en-US" dirty="0"/>
              <a:t> </a:t>
            </a:r>
            <a:r>
              <a:rPr lang="en-US" altLang="zh-CN" dirty="0"/>
              <a:t>(adjacency</a:t>
            </a:r>
            <a:r>
              <a:rPr lang="zh-CN" altLang="en-US" dirty="0"/>
              <a:t> </a:t>
            </a:r>
            <a:r>
              <a:rPr lang="en-US" altLang="zh-CN" dirty="0"/>
              <a:t>matrix) learning</a:t>
            </a:r>
            <a:r>
              <a:rPr lang="zh-CN" altLang="en-US" dirty="0">
                <a:solidFill>
                  <a:srgbClr val="FF0000"/>
                </a:solidFill>
              </a:rPr>
              <a:t> </a:t>
            </a:r>
            <a:r>
              <a:rPr lang="en-US" altLang="zh-CN" dirty="0">
                <a:solidFill>
                  <a:srgbClr val="FF0000"/>
                </a:solidFill>
              </a:rPr>
              <a:t>on</a:t>
            </a:r>
            <a:r>
              <a:rPr lang="zh-CN" altLang="en-US" dirty="0">
                <a:solidFill>
                  <a:srgbClr val="FF0000"/>
                </a:solidFill>
              </a:rPr>
              <a:t> </a:t>
            </a:r>
            <a:r>
              <a:rPr lang="en-US" altLang="zh-CN" dirty="0">
                <a:solidFill>
                  <a:srgbClr val="FF0000"/>
                </a:solidFill>
              </a:rPr>
              <a:t>the</a:t>
            </a:r>
            <a:r>
              <a:rPr lang="zh-CN" altLang="en-US" dirty="0">
                <a:solidFill>
                  <a:srgbClr val="FF0000"/>
                </a:solidFill>
              </a:rPr>
              <a:t> </a:t>
            </a:r>
            <a:r>
              <a:rPr lang="en-US" altLang="zh-CN" dirty="0">
                <a:solidFill>
                  <a:srgbClr val="FF0000"/>
                </a:solidFill>
              </a:rPr>
              <a:t>fly</a:t>
            </a:r>
            <a:r>
              <a:rPr lang="en-US" altLang="zh-CN" dirty="0"/>
              <a:t>,</a:t>
            </a:r>
            <a:r>
              <a:rPr lang="zh-CN" altLang="en-US" dirty="0"/>
              <a:t> </a:t>
            </a:r>
            <a:r>
              <a:rPr lang="en-US" altLang="zh-CN" dirty="0">
                <a:solidFill>
                  <a:srgbClr val="FF0000"/>
                </a:solidFill>
              </a:rPr>
              <a:t>joint</a:t>
            </a:r>
            <a:r>
              <a:rPr lang="zh-CN" altLang="en-US" dirty="0"/>
              <a:t> </a:t>
            </a:r>
            <a:r>
              <a:rPr lang="en-US" altLang="zh-CN" dirty="0"/>
              <a:t>with</a:t>
            </a:r>
            <a:r>
              <a:rPr lang="zh-CN" altLang="en-US" dirty="0"/>
              <a:t> </a:t>
            </a:r>
            <a:r>
              <a:rPr lang="en-US" altLang="zh-CN" dirty="0"/>
              <a:t>graph</a:t>
            </a:r>
            <a:r>
              <a:rPr lang="zh-CN" altLang="en-US" dirty="0"/>
              <a:t> </a:t>
            </a:r>
            <a:r>
              <a:rPr lang="en-US" altLang="zh-CN" dirty="0"/>
              <a:t>representation</a:t>
            </a:r>
            <a:r>
              <a:rPr lang="zh-CN" altLang="en-US" dirty="0"/>
              <a:t> </a:t>
            </a:r>
            <a:r>
              <a:rPr lang="en-US" altLang="zh-CN" dirty="0"/>
              <a:t>learning</a:t>
            </a:r>
            <a:endParaRPr lang="en-US" dirty="0"/>
          </a:p>
        </p:txBody>
      </p:sp>
      <p:sp>
        <p:nvSpPr>
          <p:cNvPr id="4" name="灯片编号占位符 3">
            <a:extLst>
              <a:ext uri="{FF2B5EF4-FFF2-40B4-BE49-F238E27FC236}">
                <a16:creationId xmlns:a16="http://schemas.microsoft.com/office/drawing/2014/main" xmlns="" id="{7DA292A9-F3FF-0D4C-A45C-4BBE99770D4B}"/>
              </a:ext>
            </a:extLst>
          </p:cNvPr>
          <p:cNvSpPr>
            <a:spLocks noGrp="1"/>
          </p:cNvSpPr>
          <p:nvPr>
            <p:ph type="sldNum" sz="quarter" idx="12"/>
          </p:nvPr>
        </p:nvSpPr>
        <p:spPr/>
        <p:txBody>
          <a:bodyPr/>
          <a:lstStyle/>
          <a:p>
            <a:fld id="{4C15419E-54D6-8648-ABFB-BEF58E3E877E}" type="slidenum">
              <a:rPr lang="en-US" smtClean="0"/>
              <a:t>44</a:t>
            </a:fld>
            <a:endParaRPr lang="en-US"/>
          </a:p>
        </p:txBody>
      </p:sp>
    </p:spTree>
    <p:extLst>
      <p:ext uri="{BB962C8B-B14F-4D97-AF65-F5344CB8AC3E}">
        <p14:creationId xmlns:p14="http://schemas.microsoft.com/office/powerpoint/2010/main" val="30243548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CFFBEE-2579-DF42-B4D6-A3591FFE2B3F}"/>
              </a:ext>
            </a:extLst>
          </p:cNvPr>
          <p:cNvSpPr>
            <a:spLocks noGrp="1"/>
          </p:cNvSpPr>
          <p:nvPr>
            <p:ph type="title"/>
          </p:nvPr>
        </p:nvSpPr>
        <p:spPr/>
        <p:txBody>
          <a:bodyPr/>
          <a:lstStyle/>
          <a:p>
            <a:r>
              <a:rPr lang="en-US" altLang="zh-CN" b="1" spc="-253" dirty="0">
                <a:solidFill>
                  <a:srgbClr val="C00000"/>
                </a:solidFill>
              </a:rPr>
              <a:t>Dynamic</a:t>
            </a:r>
            <a:r>
              <a:rPr lang="zh-CN" altLang="en-US" b="1" spc="-253" dirty="0">
                <a:solidFill>
                  <a:srgbClr val="C00000"/>
                </a:solidFill>
              </a:rPr>
              <a:t> </a:t>
            </a:r>
            <a:r>
              <a:rPr lang="en-US" altLang="zh-CN" b="1" spc="-253" dirty="0">
                <a:solidFill>
                  <a:srgbClr val="C00000"/>
                </a:solidFill>
              </a:rPr>
              <a:t>Graph</a:t>
            </a:r>
            <a:r>
              <a:rPr lang="zh-CN" altLang="en-US" b="1" spc="-253" dirty="0">
                <a:solidFill>
                  <a:srgbClr val="C00000"/>
                </a:solidFill>
              </a:rPr>
              <a:t> </a:t>
            </a:r>
            <a:r>
              <a:rPr lang="en-US" altLang="zh-CN" b="1" spc="-253" dirty="0">
                <a:solidFill>
                  <a:srgbClr val="C00000"/>
                </a:solidFill>
              </a:rPr>
              <a:t>Construction:</a:t>
            </a:r>
            <a:r>
              <a:rPr lang="zh-CN" altLang="en-US" b="1" spc="-253" dirty="0">
                <a:solidFill>
                  <a:srgbClr val="C00000"/>
                </a:solidFill>
              </a:rPr>
              <a:t> </a:t>
            </a:r>
            <a:r>
              <a:rPr lang="en-US" altLang="zh-CN" b="1" spc="-253" dirty="0">
                <a:solidFill>
                  <a:srgbClr val="C00000"/>
                </a:solidFill>
              </a:rPr>
              <a:t>Overview</a:t>
            </a:r>
            <a:endParaRPr kumimoji="1" lang="zh-CN" altLang="en-US" dirty="0"/>
          </a:p>
        </p:txBody>
      </p:sp>
      <p:sp>
        <p:nvSpPr>
          <p:cNvPr id="4" name="灯片编号占位符 3">
            <a:extLst>
              <a:ext uri="{FF2B5EF4-FFF2-40B4-BE49-F238E27FC236}">
                <a16:creationId xmlns:a16="http://schemas.microsoft.com/office/drawing/2014/main" xmlns="" id="{7DA292A9-F3FF-0D4C-A45C-4BBE99770D4B}"/>
              </a:ext>
            </a:extLst>
          </p:cNvPr>
          <p:cNvSpPr>
            <a:spLocks noGrp="1"/>
          </p:cNvSpPr>
          <p:nvPr>
            <p:ph type="sldNum" sz="quarter" idx="12"/>
          </p:nvPr>
        </p:nvSpPr>
        <p:spPr/>
        <p:txBody>
          <a:bodyPr/>
          <a:lstStyle/>
          <a:p>
            <a:fld id="{4C15419E-54D6-8648-ABFB-BEF58E3E877E}" type="slidenum">
              <a:rPr lang="en-US" smtClean="0"/>
              <a:t>45</a:t>
            </a:fld>
            <a:endParaRPr lang="en-US"/>
          </a:p>
        </p:txBody>
      </p:sp>
      <p:pic>
        <p:nvPicPr>
          <p:cNvPr id="9" name="Picture 8">
            <a:extLst>
              <a:ext uri="{FF2B5EF4-FFF2-40B4-BE49-F238E27FC236}">
                <a16:creationId xmlns:a16="http://schemas.microsoft.com/office/drawing/2014/main" xmlns="" id="{BD44859C-6A89-5F4E-A8D2-6E530B6FB651}"/>
              </a:ext>
            </a:extLst>
          </p:cNvPr>
          <p:cNvPicPr>
            <a:picLocks noChangeAspect="1"/>
          </p:cNvPicPr>
          <p:nvPr/>
        </p:nvPicPr>
        <p:blipFill>
          <a:blip r:embed="rId3"/>
          <a:stretch>
            <a:fillRect/>
          </a:stretch>
        </p:blipFill>
        <p:spPr>
          <a:xfrm>
            <a:off x="921874" y="2281286"/>
            <a:ext cx="1704761" cy="2403836"/>
          </a:xfrm>
          <a:prstGeom prst="rect">
            <a:avLst/>
          </a:prstGeom>
        </p:spPr>
      </p:pic>
      <p:pic>
        <p:nvPicPr>
          <p:cNvPr id="11" name="Picture 10">
            <a:extLst>
              <a:ext uri="{FF2B5EF4-FFF2-40B4-BE49-F238E27FC236}">
                <a16:creationId xmlns:a16="http://schemas.microsoft.com/office/drawing/2014/main" xmlns="" id="{13FF7E84-A98F-1249-A4A6-9CE07190B0D4}"/>
              </a:ext>
            </a:extLst>
          </p:cNvPr>
          <p:cNvPicPr>
            <a:picLocks noChangeAspect="1"/>
          </p:cNvPicPr>
          <p:nvPr/>
        </p:nvPicPr>
        <p:blipFill>
          <a:blip r:embed="rId4"/>
          <a:stretch>
            <a:fillRect/>
          </a:stretch>
        </p:blipFill>
        <p:spPr>
          <a:xfrm>
            <a:off x="2569328" y="2527322"/>
            <a:ext cx="1969243" cy="2044677"/>
          </a:xfrm>
          <a:prstGeom prst="rect">
            <a:avLst/>
          </a:prstGeom>
        </p:spPr>
      </p:pic>
      <p:pic>
        <p:nvPicPr>
          <p:cNvPr id="12" name="Picture 11">
            <a:extLst>
              <a:ext uri="{FF2B5EF4-FFF2-40B4-BE49-F238E27FC236}">
                <a16:creationId xmlns:a16="http://schemas.microsoft.com/office/drawing/2014/main" xmlns="" id="{46BA5225-9551-2648-AAF1-721E23BEBB1F}"/>
              </a:ext>
            </a:extLst>
          </p:cNvPr>
          <p:cNvPicPr>
            <a:picLocks noChangeAspect="1"/>
          </p:cNvPicPr>
          <p:nvPr/>
        </p:nvPicPr>
        <p:blipFill>
          <a:blip r:embed="rId5"/>
          <a:stretch>
            <a:fillRect/>
          </a:stretch>
        </p:blipFill>
        <p:spPr>
          <a:xfrm>
            <a:off x="4370640" y="2281287"/>
            <a:ext cx="2093136" cy="2403836"/>
          </a:xfrm>
          <a:prstGeom prst="rect">
            <a:avLst/>
          </a:prstGeom>
        </p:spPr>
      </p:pic>
      <p:pic>
        <p:nvPicPr>
          <p:cNvPr id="13" name="Picture 12">
            <a:extLst>
              <a:ext uri="{FF2B5EF4-FFF2-40B4-BE49-F238E27FC236}">
                <a16:creationId xmlns:a16="http://schemas.microsoft.com/office/drawing/2014/main" xmlns="" id="{8B7BEBB0-7D0F-1741-8EA4-AE92CB234592}"/>
              </a:ext>
            </a:extLst>
          </p:cNvPr>
          <p:cNvPicPr>
            <a:picLocks noChangeAspect="1"/>
          </p:cNvPicPr>
          <p:nvPr/>
        </p:nvPicPr>
        <p:blipFill>
          <a:blip r:embed="rId6"/>
          <a:stretch>
            <a:fillRect/>
          </a:stretch>
        </p:blipFill>
        <p:spPr>
          <a:xfrm>
            <a:off x="6301430" y="3041650"/>
            <a:ext cx="1585755" cy="883108"/>
          </a:xfrm>
          <a:prstGeom prst="rect">
            <a:avLst/>
          </a:prstGeom>
        </p:spPr>
      </p:pic>
      <p:pic>
        <p:nvPicPr>
          <p:cNvPr id="14" name="Picture 13">
            <a:extLst>
              <a:ext uri="{FF2B5EF4-FFF2-40B4-BE49-F238E27FC236}">
                <a16:creationId xmlns:a16="http://schemas.microsoft.com/office/drawing/2014/main" xmlns="" id="{0CB44A84-922E-754A-B3E3-E0EA84D15704}"/>
              </a:ext>
            </a:extLst>
          </p:cNvPr>
          <p:cNvPicPr>
            <a:picLocks noChangeAspect="1"/>
          </p:cNvPicPr>
          <p:nvPr/>
        </p:nvPicPr>
        <p:blipFill>
          <a:blip r:embed="rId7"/>
          <a:stretch>
            <a:fillRect/>
          </a:stretch>
        </p:blipFill>
        <p:spPr>
          <a:xfrm>
            <a:off x="7756991" y="2281286"/>
            <a:ext cx="2053300" cy="2159224"/>
          </a:xfrm>
          <a:prstGeom prst="rect">
            <a:avLst/>
          </a:prstGeom>
        </p:spPr>
      </p:pic>
      <p:pic>
        <p:nvPicPr>
          <p:cNvPr id="15" name="Picture 14">
            <a:extLst>
              <a:ext uri="{FF2B5EF4-FFF2-40B4-BE49-F238E27FC236}">
                <a16:creationId xmlns:a16="http://schemas.microsoft.com/office/drawing/2014/main" xmlns="" id="{46623000-D79D-F748-87D4-156793BE1760}"/>
              </a:ext>
            </a:extLst>
          </p:cNvPr>
          <p:cNvPicPr>
            <a:picLocks noChangeAspect="1"/>
          </p:cNvPicPr>
          <p:nvPr/>
        </p:nvPicPr>
        <p:blipFill>
          <a:blip r:embed="rId8"/>
          <a:stretch>
            <a:fillRect/>
          </a:stretch>
        </p:blipFill>
        <p:spPr>
          <a:xfrm>
            <a:off x="9649599" y="3041650"/>
            <a:ext cx="1683296" cy="883108"/>
          </a:xfrm>
          <a:prstGeom prst="rect">
            <a:avLst/>
          </a:prstGeom>
        </p:spPr>
      </p:pic>
      <p:pic>
        <p:nvPicPr>
          <p:cNvPr id="16" name="Picture 15">
            <a:extLst>
              <a:ext uri="{FF2B5EF4-FFF2-40B4-BE49-F238E27FC236}">
                <a16:creationId xmlns:a16="http://schemas.microsoft.com/office/drawing/2014/main" xmlns="" id="{624B9254-CFEA-AC4E-A58A-F600FEFF9261}"/>
              </a:ext>
            </a:extLst>
          </p:cNvPr>
          <p:cNvPicPr>
            <a:picLocks noChangeAspect="1"/>
          </p:cNvPicPr>
          <p:nvPr/>
        </p:nvPicPr>
        <p:blipFill>
          <a:blip r:embed="rId9"/>
          <a:stretch>
            <a:fillRect/>
          </a:stretch>
        </p:blipFill>
        <p:spPr>
          <a:xfrm>
            <a:off x="1697611" y="4553833"/>
            <a:ext cx="7295560" cy="689375"/>
          </a:xfrm>
          <a:prstGeom prst="rect">
            <a:avLst/>
          </a:prstGeom>
        </p:spPr>
      </p:pic>
    </p:spTree>
    <p:extLst>
      <p:ext uri="{BB962C8B-B14F-4D97-AF65-F5344CB8AC3E}">
        <p14:creationId xmlns:p14="http://schemas.microsoft.com/office/powerpoint/2010/main" val="25598209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CFFBEE-2579-DF42-B4D6-A3591FFE2B3F}"/>
              </a:ext>
            </a:extLst>
          </p:cNvPr>
          <p:cNvSpPr>
            <a:spLocks noGrp="1"/>
          </p:cNvSpPr>
          <p:nvPr>
            <p:ph type="title"/>
          </p:nvPr>
        </p:nvSpPr>
        <p:spPr/>
        <p:txBody>
          <a:bodyPr/>
          <a:lstStyle/>
          <a:p>
            <a:r>
              <a:rPr lang="en-US" altLang="zh-CN" b="1" spc="-253" dirty="0">
                <a:solidFill>
                  <a:srgbClr val="C00000"/>
                </a:solidFill>
              </a:rPr>
              <a:t>Dynamic</a:t>
            </a:r>
            <a:r>
              <a:rPr lang="zh-CN" altLang="en-US" b="1" spc="-253" dirty="0">
                <a:solidFill>
                  <a:srgbClr val="C00000"/>
                </a:solidFill>
              </a:rPr>
              <a:t> </a:t>
            </a:r>
            <a:r>
              <a:rPr lang="en-US" altLang="zh-CN" b="1" spc="-253" dirty="0">
                <a:solidFill>
                  <a:srgbClr val="C00000"/>
                </a:solidFill>
              </a:rPr>
              <a:t>Graph</a:t>
            </a:r>
            <a:r>
              <a:rPr lang="zh-CN" altLang="en-US" b="1" spc="-253" dirty="0">
                <a:solidFill>
                  <a:srgbClr val="C00000"/>
                </a:solidFill>
              </a:rPr>
              <a:t> </a:t>
            </a:r>
            <a:r>
              <a:rPr lang="en-US" altLang="zh-CN" b="1" spc="-253" dirty="0">
                <a:solidFill>
                  <a:srgbClr val="C00000"/>
                </a:solidFill>
              </a:rPr>
              <a:t>Construction</a:t>
            </a:r>
            <a:r>
              <a:rPr lang="zh-CN" altLang="en-US" b="1" spc="-253" dirty="0">
                <a:solidFill>
                  <a:srgbClr val="C00000"/>
                </a:solidFill>
              </a:rPr>
              <a:t> </a:t>
            </a:r>
            <a:r>
              <a:rPr lang="en-US" altLang="zh-CN" b="1" spc="-253" dirty="0">
                <a:solidFill>
                  <a:srgbClr val="C00000"/>
                </a:solidFill>
              </a:rPr>
              <a:t>Outline</a:t>
            </a:r>
            <a:endParaRPr kumimoji="1" lang="zh-CN" altLang="en-US" dirty="0"/>
          </a:p>
        </p:txBody>
      </p:sp>
      <p:sp>
        <p:nvSpPr>
          <p:cNvPr id="4" name="灯片编号占位符 3">
            <a:extLst>
              <a:ext uri="{FF2B5EF4-FFF2-40B4-BE49-F238E27FC236}">
                <a16:creationId xmlns:a16="http://schemas.microsoft.com/office/drawing/2014/main" xmlns="" id="{7DA292A9-F3FF-0D4C-A45C-4BBE99770D4B}"/>
              </a:ext>
            </a:extLst>
          </p:cNvPr>
          <p:cNvSpPr>
            <a:spLocks noGrp="1"/>
          </p:cNvSpPr>
          <p:nvPr>
            <p:ph type="sldNum" sz="quarter" idx="12"/>
          </p:nvPr>
        </p:nvSpPr>
        <p:spPr/>
        <p:txBody>
          <a:bodyPr/>
          <a:lstStyle/>
          <a:p>
            <a:fld id="{4C15419E-54D6-8648-ABFB-BEF58E3E877E}" type="slidenum">
              <a:rPr lang="en-US" smtClean="0"/>
              <a:t>46</a:t>
            </a:fld>
            <a:endParaRPr lang="en-US"/>
          </a:p>
        </p:txBody>
      </p:sp>
      <p:pic>
        <p:nvPicPr>
          <p:cNvPr id="11" name="Picture 10">
            <a:extLst>
              <a:ext uri="{FF2B5EF4-FFF2-40B4-BE49-F238E27FC236}">
                <a16:creationId xmlns:a16="http://schemas.microsoft.com/office/drawing/2014/main" xmlns="" id="{748B33B8-D6BC-2042-AA8D-9A9D74113546}"/>
              </a:ext>
            </a:extLst>
          </p:cNvPr>
          <p:cNvPicPr>
            <a:picLocks noChangeAspect="1"/>
          </p:cNvPicPr>
          <p:nvPr/>
        </p:nvPicPr>
        <p:blipFill>
          <a:blip r:embed="rId3"/>
          <a:stretch>
            <a:fillRect/>
          </a:stretch>
        </p:blipFill>
        <p:spPr>
          <a:xfrm>
            <a:off x="1283035" y="2524213"/>
            <a:ext cx="9286566" cy="2683432"/>
          </a:xfrm>
          <a:prstGeom prst="rect">
            <a:avLst/>
          </a:prstGeom>
        </p:spPr>
      </p:pic>
    </p:spTree>
    <p:extLst>
      <p:ext uri="{BB962C8B-B14F-4D97-AF65-F5344CB8AC3E}">
        <p14:creationId xmlns:p14="http://schemas.microsoft.com/office/powerpoint/2010/main" val="34220648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CFFBEE-2579-DF42-B4D6-A3591FFE2B3F}"/>
              </a:ext>
            </a:extLst>
          </p:cNvPr>
          <p:cNvSpPr>
            <a:spLocks noGrp="1"/>
          </p:cNvSpPr>
          <p:nvPr>
            <p:ph type="title"/>
          </p:nvPr>
        </p:nvSpPr>
        <p:spPr/>
        <p:txBody>
          <a:bodyPr>
            <a:normAutofit/>
          </a:bodyPr>
          <a:lstStyle/>
          <a:p>
            <a:r>
              <a:rPr lang="en-US" altLang="zh-CN" b="1" spc="-253" dirty="0">
                <a:solidFill>
                  <a:srgbClr val="C00000"/>
                </a:solidFill>
              </a:rPr>
              <a:t>Graph Similarity Metric Learning Techniques</a:t>
            </a:r>
            <a:endParaRPr kumimoji="1" lang="zh-CN" altLang="en-US" dirty="0"/>
          </a:p>
        </p:txBody>
      </p:sp>
      <p:sp>
        <p:nvSpPr>
          <p:cNvPr id="3" name="内容占位符 2">
            <a:extLst>
              <a:ext uri="{FF2B5EF4-FFF2-40B4-BE49-F238E27FC236}">
                <a16:creationId xmlns:a16="http://schemas.microsoft.com/office/drawing/2014/main" xmlns="" id="{498E520A-95EA-0B41-BDBE-845F09332312}"/>
              </a:ext>
            </a:extLst>
          </p:cNvPr>
          <p:cNvSpPr>
            <a:spLocks noGrp="1"/>
          </p:cNvSpPr>
          <p:nvPr>
            <p:ph idx="1"/>
          </p:nvPr>
        </p:nvSpPr>
        <p:spPr/>
        <p:txBody>
          <a:bodyPr/>
          <a:lstStyle/>
          <a:p>
            <a:r>
              <a:rPr lang="en-US" altLang="zh-CN" dirty="0"/>
              <a:t>Graph structure learning as </a:t>
            </a:r>
            <a:r>
              <a:rPr lang="en-US" altLang="zh-CN" dirty="0">
                <a:solidFill>
                  <a:srgbClr val="FF0000"/>
                </a:solidFill>
              </a:rPr>
              <a:t>similarity metric learning</a:t>
            </a:r>
            <a:r>
              <a:rPr lang="zh-CN" altLang="en-US" dirty="0">
                <a:solidFill>
                  <a:srgbClr val="FF0000"/>
                </a:solidFill>
              </a:rPr>
              <a:t> </a:t>
            </a:r>
            <a:r>
              <a:rPr lang="en-US" altLang="zh-CN" dirty="0"/>
              <a:t>(in</a:t>
            </a:r>
            <a:r>
              <a:rPr lang="zh-CN" altLang="en-US" dirty="0"/>
              <a:t> </a:t>
            </a:r>
            <a:r>
              <a:rPr lang="en-US" altLang="zh-CN" dirty="0"/>
              <a:t>the</a:t>
            </a:r>
            <a:r>
              <a:rPr lang="zh-CN" altLang="en-US" dirty="0"/>
              <a:t> </a:t>
            </a:r>
            <a:r>
              <a:rPr lang="en-US" altLang="zh-CN" dirty="0"/>
              <a:t>node</a:t>
            </a:r>
            <a:r>
              <a:rPr lang="zh-CN" altLang="en-US" dirty="0"/>
              <a:t> </a:t>
            </a:r>
            <a:r>
              <a:rPr lang="en-US" altLang="zh-CN" dirty="0"/>
              <a:t>embedding</a:t>
            </a:r>
            <a:r>
              <a:rPr lang="zh-CN" altLang="en-US" dirty="0"/>
              <a:t> </a:t>
            </a:r>
            <a:r>
              <a:rPr lang="en-US" altLang="zh-CN" dirty="0"/>
              <a:t>space)</a:t>
            </a:r>
          </a:p>
          <a:p>
            <a:r>
              <a:rPr lang="en-US" altLang="zh-CN" dirty="0"/>
              <a:t>Enabling </a:t>
            </a:r>
            <a:r>
              <a:rPr lang="en-US" altLang="zh-CN" dirty="0">
                <a:solidFill>
                  <a:srgbClr val="FF0000"/>
                </a:solidFill>
              </a:rPr>
              <a:t>inductive learning</a:t>
            </a:r>
          </a:p>
          <a:p>
            <a:r>
              <a:rPr lang="en-US" altLang="zh-CN" dirty="0"/>
              <a:t>Various</a:t>
            </a:r>
            <a:r>
              <a:rPr lang="zh-CN" altLang="en-US" dirty="0"/>
              <a:t> </a:t>
            </a:r>
            <a:r>
              <a:rPr lang="en-US" altLang="zh-CN" dirty="0"/>
              <a:t>metric</a:t>
            </a:r>
            <a:r>
              <a:rPr lang="zh-CN" altLang="en-US" dirty="0"/>
              <a:t> </a:t>
            </a:r>
            <a:r>
              <a:rPr lang="en-US" altLang="zh-CN" dirty="0"/>
              <a:t>functions</a:t>
            </a:r>
            <a:endParaRPr lang="en" altLang="zh-CN" dirty="0"/>
          </a:p>
        </p:txBody>
      </p:sp>
      <p:sp>
        <p:nvSpPr>
          <p:cNvPr id="4" name="灯片编号占位符 3">
            <a:extLst>
              <a:ext uri="{FF2B5EF4-FFF2-40B4-BE49-F238E27FC236}">
                <a16:creationId xmlns:a16="http://schemas.microsoft.com/office/drawing/2014/main" xmlns="" id="{7DA292A9-F3FF-0D4C-A45C-4BBE99770D4B}"/>
              </a:ext>
            </a:extLst>
          </p:cNvPr>
          <p:cNvSpPr>
            <a:spLocks noGrp="1"/>
          </p:cNvSpPr>
          <p:nvPr>
            <p:ph type="sldNum" sz="quarter" idx="12"/>
          </p:nvPr>
        </p:nvSpPr>
        <p:spPr/>
        <p:txBody>
          <a:bodyPr/>
          <a:lstStyle/>
          <a:p>
            <a:fld id="{4C15419E-54D6-8648-ABFB-BEF58E3E877E}" type="slidenum">
              <a:rPr lang="en-US" smtClean="0"/>
              <a:t>47</a:t>
            </a:fld>
            <a:endParaRPr lang="en-US"/>
          </a:p>
        </p:txBody>
      </p:sp>
      <p:pic>
        <p:nvPicPr>
          <p:cNvPr id="6" name="Picture 5">
            <a:extLst>
              <a:ext uri="{FF2B5EF4-FFF2-40B4-BE49-F238E27FC236}">
                <a16:creationId xmlns:a16="http://schemas.microsoft.com/office/drawing/2014/main" xmlns="" id="{4B2AA64A-16BA-F84D-87B7-E233729787E2}"/>
              </a:ext>
            </a:extLst>
          </p:cNvPr>
          <p:cNvPicPr>
            <a:picLocks noChangeAspect="1"/>
          </p:cNvPicPr>
          <p:nvPr/>
        </p:nvPicPr>
        <p:blipFill>
          <a:blip r:embed="rId3"/>
          <a:stretch>
            <a:fillRect/>
          </a:stretch>
        </p:blipFill>
        <p:spPr>
          <a:xfrm>
            <a:off x="556752" y="3668865"/>
            <a:ext cx="11078496" cy="2500497"/>
          </a:xfrm>
          <a:prstGeom prst="rect">
            <a:avLst/>
          </a:prstGeom>
        </p:spPr>
      </p:pic>
    </p:spTree>
    <p:extLst>
      <p:ext uri="{BB962C8B-B14F-4D97-AF65-F5344CB8AC3E}">
        <p14:creationId xmlns:p14="http://schemas.microsoft.com/office/powerpoint/2010/main" val="40039227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CFFBEE-2579-DF42-B4D6-A3591FFE2B3F}"/>
              </a:ext>
            </a:extLst>
          </p:cNvPr>
          <p:cNvSpPr>
            <a:spLocks noGrp="1"/>
          </p:cNvSpPr>
          <p:nvPr>
            <p:ph type="title"/>
          </p:nvPr>
        </p:nvSpPr>
        <p:spPr/>
        <p:txBody>
          <a:bodyPr>
            <a:normAutofit/>
          </a:bodyPr>
          <a:lstStyle/>
          <a:p>
            <a:r>
              <a:rPr lang="en-US" altLang="zh-CN" b="1" spc="-253" dirty="0">
                <a:solidFill>
                  <a:srgbClr val="C00000"/>
                </a:solidFill>
              </a:rPr>
              <a:t>Node Embedding Based Similarity Metric Learning</a:t>
            </a:r>
            <a:endParaRPr kumimoji="1" lang="zh-CN" altLang="en-US" dirty="0"/>
          </a:p>
        </p:txBody>
      </p:sp>
      <p:sp>
        <p:nvSpPr>
          <p:cNvPr id="3" name="内容占位符 2">
            <a:extLst>
              <a:ext uri="{FF2B5EF4-FFF2-40B4-BE49-F238E27FC236}">
                <a16:creationId xmlns:a16="http://schemas.microsoft.com/office/drawing/2014/main" xmlns="" id="{498E520A-95EA-0B41-BDBE-845F09332312}"/>
              </a:ext>
            </a:extLst>
          </p:cNvPr>
          <p:cNvSpPr>
            <a:spLocks noGrp="1"/>
          </p:cNvSpPr>
          <p:nvPr>
            <p:ph idx="1"/>
          </p:nvPr>
        </p:nvSpPr>
        <p:spPr/>
        <p:txBody>
          <a:bodyPr/>
          <a:lstStyle/>
          <a:p>
            <a:r>
              <a:rPr lang="en-US" altLang="zh-CN" dirty="0"/>
              <a:t>Learning a weighted adjacency matrix by computing the </a:t>
            </a:r>
            <a:r>
              <a:rPr lang="en-US" altLang="zh-CN" dirty="0">
                <a:solidFill>
                  <a:srgbClr val="FF0000"/>
                </a:solidFill>
              </a:rPr>
              <a:t>pair-wise node similarity</a:t>
            </a:r>
            <a:r>
              <a:rPr lang="en-US" altLang="zh-CN" dirty="0"/>
              <a:t> in the embedding space</a:t>
            </a:r>
          </a:p>
          <a:p>
            <a:r>
              <a:rPr lang="en-US" altLang="zh-CN" dirty="0"/>
              <a:t>Common</a:t>
            </a:r>
            <a:r>
              <a:rPr lang="zh-CN" altLang="en-US" dirty="0"/>
              <a:t> </a:t>
            </a:r>
            <a:r>
              <a:rPr lang="en-US" altLang="zh-CN" dirty="0"/>
              <a:t>metrics</a:t>
            </a:r>
            <a:r>
              <a:rPr lang="zh-CN" altLang="en-US" dirty="0"/>
              <a:t> </a:t>
            </a:r>
            <a:r>
              <a:rPr lang="en-US" altLang="zh-CN" dirty="0"/>
              <a:t>functions</a:t>
            </a:r>
          </a:p>
          <a:p>
            <a:pPr lvl="1"/>
            <a:r>
              <a:rPr lang="en-US" dirty="0"/>
              <a:t>Attention-based </a:t>
            </a:r>
            <a:r>
              <a:rPr lang="en-US" altLang="zh-CN" dirty="0"/>
              <a:t>s</a:t>
            </a:r>
            <a:r>
              <a:rPr lang="en-US" dirty="0"/>
              <a:t>imilarity </a:t>
            </a:r>
            <a:r>
              <a:rPr lang="en-US" altLang="zh-CN" dirty="0"/>
              <a:t>m</a:t>
            </a:r>
            <a:r>
              <a:rPr lang="en-US" dirty="0"/>
              <a:t>etric </a:t>
            </a:r>
            <a:r>
              <a:rPr lang="en-US" altLang="zh-CN" dirty="0"/>
              <a:t>f</a:t>
            </a:r>
            <a:r>
              <a:rPr lang="en-US" dirty="0"/>
              <a:t>unctions</a:t>
            </a:r>
          </a:p>
          <a:p>
            <a:pPr lvl="1"/>
            <a:r>
              <a:rPr lang="en-US" altLang="zh-CN" dirty="0"/>
              <a:t>Cosine-based similarity metric functions</a:t>
            </a:r>
            <a:endParaRPr lang="en" altLang="zh-CN" dirty="0"/>
          </a:p>
        </p:txBody>
      </p:sp>
      <p:sp>
        <p:nvSpPr>
          <p:cNvPr id="4" name="灯片编号占位符 3">
            <a:extLst>
              <a:ext uri="{FF2B5EF4-FFF2-40B4-BE49-F238E27FC236}">
                <a16:creationId xmlns:a16="http://schemas.microsoft.com/office/drawing/2014/main" xmlns="" id="{7DA292A9-F3FF-0D4C-A45C-4BBE99770D4B}"/>
              </a:ext>
            </a:extLst>
          </p:cNvPr>
          <p:cNvSpPr>
            <a:spLocks noGrp="1"/>
          </p:cNvSpPr>
          <p:nvPr>
            <p:ph type="sldNum" sz="quarter" idx="12"/>
          </p:nvPr>
        </p:nvSpPr>
        <p:spPr/>
        <p:txBody>
          <a:bodyPr/>
          <a:lstStyle/>
          <a:p>
            <a:fld id="{4C15419E-54D6-8648-ABFB-BEF58E3E877E}" type="slidenum">
              <a:rPr lang="en-US" smtClean="0"/>
              <a:t>48</a:t>
            </a:fld>
            <a:endParaRPr lang="en-US"/>
          </a:p>
        </p:txBody>
      </p:sp>
      <p:pic>
        <p:nvPicPr>
          <p:cNvPr id="8" name="Picture 7">
            <a:extLst>
              <a:ext uri="{FF2B5EF4-FFF2-40B4-BE49-F238E27FC236}">
                <a16:creationId xmlns:a16="http://schemas.microsoft.com/office/drawing/2014/main" xmlns="" id="{9C590673-6D55-CD43-8F97-4A6092434959}"/>
              </a:ext>
            </a:extLst>
          </p:cNvPr>
          <p:cNvPicPr>
            <a:picLocks noChangeAspect="1"/>
          </p:cNvPicPr>
          <p:nvPr/>
        </p:nvPicPr>
        <p:blipFill>
          <a:blip r:embed="rId3"/>
          <a:stretch>
            <a:fillRect/>
          </a:stretch>
        </p:blipFill>
        <p:spPr>
          <a:xfrm>
            <a:off x="1644148" y="4087044"/>
            <a:ext cx="1943694" cy="2405831"/>
          </a:xfrm>
          <a:prstGeom prst="rect">
            <a:avLst/>
          </a:prstGeom>
        </p:spPr>
      </p:pic>
      <p:pic>
        <p:nvPicPr>
          <p:cNvPr id="9" name="Picture 8">
            <a:extLst>
              <a:ext uri="{FF2B5EF4-FFF2-40B4-BE49-F238E27FC236}">
                <a16:creationId xmlns:a16="http://schemas.microsoft.com/office/drawing/2014/main" xmlns="" id="{57E3ACD3-8CEE-EB4E-BF5B-821098812FD1}"/>
              </a:ext>
            </a:extLst>
          </p:cNvPr>
          <p:cNvPicPr>
            <a:picLocks noChangeAspect="1"/>
          </p:cNvPicPr>
          <p:nvPr/>
        </p:nvPicPr>
        <p:blipFill>
          <a:blip r:embed="rId4"/>
          <a:stretch>
            <a:fillRect/>
          </a:stretch>
        </p:blipFill>
        <p:spPr>
          <a:xfrm>
            <a:off x="3724792" y="5043078"/>
            <a:ext cx="432091" cy="169606"/>
          </a:xfrm>
          <a:prstGeom prst="rect">
            <a:avLst/>
          </a:prstGeom>
        </p:spPr>
      </p:pic>
      <p:pic>
        <p:nvPicPr>
          <p:cNvPr id="11" name="Picture 10">
            <a:extLst>
              <a:ext uri="{FF2B5EF4-FFF2-40B4-BE49-F238E27FC236}">
                <a16:creationId xmlns:a16="http://schemas.microsoft.com/office/drawing/2014/main" xmlns="" id="{A649FB15-75A2-2746-85D8-EF11AFDC09F1}"/>
              </a:ext>
            </a:extLst>
          </p:cNvPr>
          <p:cNvPicPr>
            <a:picLocks noChangeAspect="1"/>
          </p:cNvPicPr>
          <p:nvPr/>
        </p:nvPicPr>
        <p:blipFill>
          <a:blip r:embed="rId5"/>
          <a:stretch>
            <a:fillRect/>
          </a:stretch>
        </p:blipFill>
        <p:spPr>
          <a:xfrm>
            <a:off x="4393789" y="4078799"/>
            <a:ext cx="2232949" cy="2098164"/>
          </a:xfrm>
          <a:prstGeom prst="rect">
            <a:avLst/>
          </a:prstGeom>
        </p:spPr>
      </p:pic>
      <p:pic>
        <p:nvPicPr>
          <p:cNvPr id="12" name="Picture 11">
            <a:extLst>
              <a:ext uri="{FF2B5EF4-FFF2-40B4-BE49-F238E27FC236}">
                <a16:creationId xmlns:a16="http://schemas.microsoft.com/office/drawing/2014/main" xmlns="" id="{6E40714A-3101-DF4E-9F5B-1199B17718D0}"/>
              </a:ext>
            </a:extLst>
          </p:cNvPr>
          <p:cNvPicPr>
            <a:picLocks noChangeAspect="1"/>
          </p:cNvPicPr>
          <p:nvPr/>
        </p:nvPicPr>
        <p:blipFill>
          <a:blip r:embed="rId6"/>
          <a:stretch>
            <a:fillRect/>
          </a:stretch>
        </p:blipFill>
        <p:spPr>
          <a:xfrm>
            <a:off x="7252932" y="4087045"/>
            <a:ext cx="2133985" cy="2405830"/>
          </a:xfrm>
          <a:prstGeom prst="rect">
            <a:avLst/>
          </a:prstGeom>
        </p:spPr>
      </p:pic>
      <p:pic>
        <p:nvPicPr>
          <p:cNvPr id="13" name="Picture 12">
            <a:extLst>
              <a:ext uri="{FF2B5EF4-FFF2-40B4-BE49-F238E27FC236}">
                <a16:creationId xmlns:a16="http://schemas.microsoft.com/office/drawing/2014/main" xmlns="" id="{E0BDF0B0-9D79-1A44-A08F-BEDC2C8C2C6F}"/>
              </a:ext>
            </a:extLst>
          </p:cNvPr>
          <p:cNvPicPr>
            <a:picLocks noChangeAspect="1"/>
          </p:cNvPicPr>
          <p:nvPr/>
        </p:nvPicPr>
        <p:blipFill>
          <a:blip r:embed="rId4"/>
          <a:stretch>
            <a:fillRect/>
          </a:stretch>
        </p:blipFill>
        <p:spPr>
          <a:xfrm>
            <a:off x="6820841" y="5043078"/>
            <a:ext cx="432091" cy="169606"/>
          </a:xfrm>
          <a:prstGeom prst="rect">
            <a:avLst/>
          </a:prstGeom>
        </p:spPr>
      </p:pic>
    </p:spTree>
    <p:extLst>
      <p:ext uri="{BB962C8B-B14F-4D97-AF65-F5344CB8AC3E}">
        <p14:creationId xmlns:p14="http://schemas.microsoft.com/office/powerpoint/2010/main" val="31523283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CFFBEE-2579-DF42-B4D6-A3591FFE2B3F}"/>
              </a:ext>
            </a:extLst>
          </p:cNvPr>
          <p:cNvSpPr>
            <a:spLocks noGrp="1"/>
          </p:cNvSpPr>
          <p:nvPr>
            <p:ph type="title"/>
          </p:nvPr>
        </p:nvSpPr>
        <p:spPr/>
        <p:txBody>
          <a:bodyPr>
            <a:normAutofit/>
          </a:bodyPr>
          <a:lstStyle/>
          <a:p>
            <a:r>
              <a:rPr lang="en-US" altLang="zh-CN" b="1" spc="-253" dirty="0">
                <a:solidFill>
                  <a:srgbClr val="C00000"/>
                </a:solidFill>
              </a:rPr>
              <a:t>Attention-based Similarity Metric Functions</a:t>
            </a:r>
            <a:endParaRPr kumimoji="1" lang="zh-CN" altLang="en-US" dirty="0"/>
          </a:p>
        </p:txBody>
      </p:sp>
      <p:sp>
        <p:nvSpPr>
          <p:cNvPr id="4" name="灯片编号占位符 3">
            <a:extLst>
              <a:ext uri="{FF2B5EF4-FFF2-40B4-BE49-F238E27FC236}">
                <a16:creationId xmlns:a16="http://schemas.microsoft.com/office/drawing/2014/main" xmlns="" id="{7DA292A9-F3FF-0D4C-A45C-4BBE99770D4B}"/>
              </a:ext>
            </a:extLst>
          </p:cNvPr>
          <p:cNvSpPr>
            <a:spLocks noGrp="1"/>
          </p:cNvSpPr>
          <p:nvPr>
            <p:ph type="sldNum" sz="quarter" idx="12"/>
          </p:nvPr>
        </p:nvSpPr>
        <p:spPr/>
        <p:txBody>
          <a:bodyPr/>
          <a:lstStyle/>
          <a:p>
            <a:fld id="{4C15419E-54D6-8648-ABFB-BEF58E3E877E}" type="slidenum">
              <a:rPr lang="en-US" smtClean="0"/>
              <a:t>49</a:t>
            </a:fld>
            <a:endParaRPr lang="en-US"/>
          </a:p>
        </p:txBody>
      </p:sp>
      <p:grpSp>
        <p:nvGrpSpPr>
          <p:cNvPr id="11" name="Group 10">
            <a:extLst>
              <a:ext uri="{FF2B5EF4-FFF2-40B4-BE49-F238E27FC236}">
                <a16:creationId xmlns:a16="http://schemas.microsoft.com/office/drawing/2014/main" xmlns="" id="{5B901098-AEB6-B749-914C-E5259175CF8E}"/>
              </a:ext>
            </a:extLst>
          </p:cNvPr>
          <p:cNvGrpSpPr/>
          <p:nvPr/>
        </p:nvGrpSpPr>
        <p:grpSpPr>
          <a:xfrm>
            <a:off x="1189703" y="1507337"/>
            <a:ext cx="5786284" cy="2206104"/>
            <a:chOff x="1189703" y="1694151"/>
            <a:chExt cx="5786284" cy="2206104"/>
          </a:xfrm>
        </p:grpSpPr>
        <p:pic>
          <p:nvPicPr>
            <p:cNvPr id="5" name="Picture 4">
              <a:extLst>
                <a:ext uri="{FF2B5EF4-FFF2-40B4-BE49-F238E27FC236}">
                  <a16:creationId xmlns:a16="http://schemas.microsoft.com/office/drawing/2014/main" xmlns="" id="{10224A6A-BB5C-6E4A-85A8-20F583ABCE87}"/>
                </a:ext>
              </a:extLst>
            </p:cNvPr>
            <p:cNvPicPr>
              <a:picLocks noChangeAspect="1"/>
            </p:cNvPicPr>
            <p:nvPr/>
          </p:nvPicPr>
          <p:blipFill>
            <a:blip r:embed="rId3"/>
            <a:stretch>
              <a:fillRect/>
            </a:stretch>
          </p:blipFill>
          <p:spPr>
            <a:xfrm>
              <a:off x="1340054" y="2369369"/>
              <a:ext cx="3251611" cy="488879"/>
            </a:xfrm>
            <a:prstGeom prst="rect">
              <a:avLst/>
            </a:prstGeom>
          </p:spPr>
        </p:pic>
        <p:sp>
          <p:nvSpPr>
            <p:cNvPr id="3" name="TextBox 2">
              <a:extLst>
                <a:ext uri="{FF2B5EF4-FFF2-40B4-BE49-F238E27FC236}">
                  <a16:creationId xmlns:a16="http://schemas.microsoft.com/office/drawing/2014/main" xmlns="" id="{AAC8117C-188F-BF41-95B6-7CF57891E870}"/>
                </a:ext>
              </a:extLst>
            </p:cNvPr>
            <p:cNvSpPr txBox="1"/>
            <p:nvPr/>
          </p:nvSpPr>
          <p:spPr>
            <a:xfrm>
              <a:off x="1189703" y="1694151"/>
              <a:ext cx="1394164" cy="461665"/>
            </a:xfrm>
            <a:prstGeom prst="rect">
              <a:avLst/>
            </a:prstGeom>
            <a:noFill/>
          </p:spPr>
          <p:txBody>
            <a:bodyPr wrap="none" rtlCol="0">
              <a:spAutoFit/>
            </a:bodyPr>
            <a:lstStyle/>
            <a:p>
              <a:r>
                <a:rPr lang="en-US" altLang="zh-CN" sz="2400" dirty="0"/>
                <a:t>Variant</a:t>
              </a:r>
              <a:r>
                <a:rPr lang="zh-CN" altLang="en-US" sz="2400" dirty="0"/>
                <a:t> </a:t>
              </a:r>
              <a:r>
                <a:rPr lang="en-US" altLang="zh-CN" sz="2400" dirty="0"/>
                <a:t>1)</a:t>
              </a:r>
              <a:endParaRPr lang="en-US" sz="2400" dirty="0"/>
            </a:p>
          </p:txBody>
        </p:sp>
        <p:sp>
          <p:nvSpPr>
            <p:cNvPr id="14" name="TextBox 13">
              <a:extLst>
                <a:ext uri="{FF2B5EF4-FFF2-40B4-BE49-F238E27FC236}">
                  <a16:creationId xmlns:a16="http://schemas.microsoft.com/office/drawing/2014/main" xmlns="" id="{1B75E5BF-37CA-7947-BF2F-10546D9B0D41}"/>
                </a:ext>
              </a:extLst>
            </p:cNvPr>
            <p:cNvSpPr txBox="1"/>
            <p:nvPr/>
          </p:nvSpPr>
          <p:spPr>
            <a:xfrm>
              <a:off x="1340054" y="3098702"/>
              <a:ext cx="2682772" cy="400110"/>
            </a:xfrm>
            <a:prstGeom prst="rect">
              <a:avLst/>
            </a:prstGeom>
            <a:noFill/>
          </p:spPr>
          <p:txBody>
            <a:bodyPr wrap="square" rtlCol="0">
              <a:spAutoFit/>
            </a:bodyPr>
            <a:lstStyle/>
            <a:p>
              <a:r>
                <a:rPr lang="en-US" altLang="zh-CN" sz="2000" dirty="0">
                  <a:solidFill>
                    <a:srgbClr val="00B0F0"/>
                  </a:solidFill>
                  <a:latin typeface="Calibri" panose="020F0502020204030204" pitchFamily="34" charset="0"/>
                  <a:cs typeface="Calibri" panose="020F0502020204030204" pitchFamily="34" charset="0"/>
                </a:rPr>
                <a:t>Node</a:t>
              </a:r>
              <a:r>
                <a:rPr lang="zh-CN" altLang="en-US" sz="2000" dirty="0">
                  <a:solidFill>
                    <a:srgbClr val="00B0F0"/>
                  </a:solidFill>
                  <a:latin typeface="Calibri" panose="020F0502020204030204" pitchFamily="34" charset="0"/>
                  <a:cs typeface="Calibri" panose="020F0502020204030204" pitchFamily="34" charset="0"/>
                </a:rPr>
                <a:t> </a:t>
              </a:r>
              <a:r>
                <a:rPr lang="en-US" altLang="zh-CN" sz="2000" dirty="0">
                  <a:solidFill>
                    <a:srgbClr val="00B0F0"/>
                  </a:solidFill>
                  <a:latin typeface="Calibri" panose="020F0502020204030204" pitchFamily="34" charset="0"/>
                  <a:cs typeface="Calibri" panose="020F0502020204030204" pitchFamily="34" charset="0"/>
                </a:rPr>
                <a:t>feature</a:t>
              </a:r>
              <a:r>
                <a:rPr lang="zh-CN" altLang="en-US" sz="2000" dirty="0">
                  <a:solidFill>
                    <a:srgbClr val="00B0F0"/>
                  </a:solidFill>
                  <a:latin typeface="Calibri" panose="020F0502020204030204" pitchFamily="34" charset="0"/>
                  <a:cs typeface="Calibri" panose="020F0502020204030204" pitchFamily="34" charset="0"/>
                </a:rPr>
                <a:t> </a:t>
              </a:r>
              <a:r>
                <a:rPr lang="en-US" altLang="zh-CN" sz="2000" dirty="0">
                  <a:solidFill>
                    <a:srgbClr val="00B0F0"/>
                  </a:solidFill>
                  <a:latin typeface="Calibri" panose="020F0502020204030204" pitchFamily="34" charset="0"/>
                  <a:cs typeface="Calibri" panose="020F0502020204030204" pitchFamily="34" charset="0"/>
                </a:rPr>
                <a:t>vector</a:t>
              </a:r>
            </a:p>
          </p:txBody>
        </p:sp>
        <p:cxnSp>
          <p:nvCxnSpPr>
            <p:cNvPr id="15" name="Straight Arrow Connector 14">
              <a:extLst>
                <a:ext uri="{FF2B5EF4-FFF2-40B4-BE49-F238E27FC236}">
                  <a16:creationId xmlns:a16="http://schemas.microsoft.com/office/drawing/2014/main" xmlns="" id="{E915E10E-6DB4-1D43-A625-EE219FA2599E}"/>
                </a:ext>
              </a:extLst>
            </p:cNvPr>
            <p:cNvCxnSpPr>
              <a:cxnSpLocks/>
            </p:cNvCxnSpPr>
            <p:nvPr/>
          </p:nvCxnSpPr>
          <p:spPr>
            <a:xfrm flipH="1" flipV="1">
              <a:off x="3823172" y="2882625"/>
              <a:ext cx="317642" cy="312859"/>
            </a:xfrm>
            <a:prstGeom prst="straightConnector1">
              <a:avLst/>
            </a:prstGeom>
            <a:ln w="317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xmlns="" id="{1C36D4C3-A988-814F-92A7-36ED09508433}"/>
                </a:ext>
              </a:extLst>
            </p:cNvPr>
            <p:cNvSpPr/>
            <p:nvPr/>
          </p:nvSpPr>
          <p:spPr>
            <a:xfrm>
              <a:off x="3500284" y="2369369"/>
              <a:ext cx="334297" cy="499428"/>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a:extLst>
                <a:ext uri="{FF2B5EF4-FFF2-40B4-BE49-F238E27FC236}">
                  <a16:creationId xmlns:a16="http://schemas.microsoft.com/office/drawing/2014/main" xmlns="" id="{DC75F9F0-FC02-4F46-BE92-988B934B16BD}"/>
                </a:ext>
              </a:extLst>
            </p:cNvPr>
            <p:cNvCxnSpPr>
              <a:cxnSpLocks/>
            </p:cNvCxnSpPr>
            <p:nvPr/>
          </p:nvCxnSpPr>
          <p:spPr>
            <a:xfrm flipV="1">
              <a:off x="2340899" y="2894299"/>
              <a:ext cx="340541" cy="245073"/>
            </a:xfrm>
            <a:prstGeom prst="straightConnector1">
              <a:avLst/>
            </a:prstGeom>
            <a:ln w="317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xmlns="" id="{51BE7EC4-DD36-6643-9D4E-471A300F4C48}"/>
                </a:ext>
              </a:extLst>
            </p:cNvPr>
            <p:cNvSpPr txBox="1"/>
            <p:nvPr/>
          </p:nvSpPr>
          <p:spPr>
            <a:xfrm>
              <a:off x="4293215" y="3192369"/>
              <a:ext cx="2682772" cy="707886"/>
            </a:xfrm>
            <a:prstGeom prst="rect">
              <a:avLst/>
            </a:prstGeom>
            <a:noFill/>
          </p:spPr>
          <p:txBody>
            <a:bodyPr wrap="square" rtlCol="0">
              <a:spAutoFit/>
            </a:bodyPr>
            <a:lstStyle/>
            <a:p>
              <a:r>
                <a:rPr lang="en-US" altLang="zh-CN" sz="2000" dirty="0">
                  <a:solidFill>
                    <a:srgbClr val="00B0F0"/>
                  </a:solidFill>
                  <a:latin typeface="Calibri" panose="020F0502020204030204" pitchFamily="34" charset="0"/>
                  <a:cs typeface="Calibri" panose="020F0502020204030204" pitchFamily="34" charset="0"/>
                </a:rPr>
                <a:t>Non-negative</a:t>
              </a:r>
              <a:r>
                <a:rPr lang="zh-CN" altLang="en-US" sz="2000" dirty="0">
                  <a:solidFill>
                    <a:srgbClr val="00B0F0"/>
                  </a:solidFill>
                  <a:latin typeface="Calibri" panose="020F0502020204030204" pitchFamily="34" charset="0"/>
                  <a:cs typeface="Calibri" panose="020F0502020204030204" pitchFamily="34" charset="0"/>
                </a:rPr>
                <a:t> </a:t>
              </a:r>
              <a:r>
                <a:rPr lang="en-US" altLang="zh-CN" sz="2000" dirty="0">
                  <a:solidFill>
                    <a:srgbClr val="00B0F0"/>
                  </a:solidFill>
                  <a:latin typeface="Calibri" panose="020F0502020204030204" pitchFamily="34" charset="0"/>
                  <a:cs typeface="Calibri" panose="020F0502020204030204" pitchFamily="34" charset="0"/>
                </a:rPr>
                <a:t>learnable</a:t>
              </a:r>
              <a:r>
                <a:rPr lang="zh-CN" altLang="en-US" sz="2000" dirty="0">
                  <a:solidFill>
                    <a:srgbClr val="00B0F0"/>
                  </a:solidFill>
                  <a:latin typeface="Calibri" panose="020F0502020204030204" pitchFamily="34" charset="0"/>
                  <a:cs typeface="Calibri" panose="020F0502020204030204" pitchFamily="34" charset="0"/>
                </a:rPr>
                <a:t> </a:t>
              </a:r>
              <a:r>
                <a:rPr lang="en-US" altLang="zh-CN" sz="2000" dirty="0">
                  <a:solidFill>
                    <a:srgbClr val="00B0F0"/>
                  </a:solidFill>
                  <a:latin typeface="Calibri" panose="020F0502020204030204" pitchFamily="34" charset="0"/>
                  <a:cs typeface="Calibri" panose="020F0502020204030204" pitchFamily="34" charset="0"/>
                </a:rPr>
                <a:t>weight</a:t>
              </a:r>
              <a:r>
                <a:rPr lang="zh-CN" altLang="en-US" sz="2000" dirty="0">
                  <a:solidFill>
                    <a:srgbClr val="00B0F0"/>
                  </a:solidFill>
                  <a:latin typeface="Calibri" panose="020F0502020204030204" pitchFamily="34" charset="0"/>
                  <a:cs typeface="Calibri" panose="020F0502020204030204" pitchFamily="34" charset="0"/>
                </a:rPr>
                <a:t> </a:t>
              </a:r>
              <a:r>
                <a:rPr lang="en-US" altLang="zh-CN" sz="2000" dirty="0">
                  <a:solidFill>
                    <a:srgbClr val="00B0F0"/>
                  </a:solidFill>
                  <a:latin typeface="Calibri" panose="020F0502020204030204" pitchFamily="34" charset="0"/>
                  <a:cs typeface="Calibri" panose="020F0502020204030204" pitchFamily="34" charset="0"/>
                </a:rPr>
                <a:t>vector</a:t>
              </a:r>
            </a:p>
          </p:txBody>
        </p:sp>
        <p:sp>
          <p:nvSpPr>
            <p:cNvPr id="31" name="Oval 30">
              <a:extLst>
                <a:ext uri="{FF2B5EF4-FFF2-40B4-BE49-F238E27FC236}">
                  <a16:creationId xmlns:a16="http://schemas.microsoft.com/office/drawing/2014/main" xmlns="" id="{F30033A2-A060-7942-8BEF-C42EFA7F9B64}"/>
                </a:ext>
              </a:extLst>
            </p:cNvPr>
            <p:cNvSpPr/>
            <p:nvPr/>
          </p:nvSpPr>
          <p:spPr>
            <a:xfrm>
              <a:off x="2611898" y="2344984"/>
              <a:ext cx="455767" cy="536260"/>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xmlns="" id="{DC639148-5A88-2E4C-94EB-9F4707822875}"/>
              </a:ext>
            </a:extLst>
          </p:cNvPr>
          <p:cNvGrpSpPr/>
          <p:nvPr/>
        </p:nvGrpSpPr>
        <p:grpSpPr>
          <a:xfrm>
            <a:off x="1189703" y="4136265"/>
            <a:ext cx="5751871" cy="1782538"/>
            <a:chOff x="1189703" y="3595489"/>
            <a:chExt cx="5751871" cy="1782538"/>
          </a:xfrm>
        </p:grpSpPr>
        <p:pic>
          <p:nvPicPr>
            <p:cNvPr id="6" name="Picture 5">
              <a:extLst>
                <a:ext uri="{FF2B5EF4-FFF2-40B4-BE49-F238E27FC236}">
                  <a16:creationId xmlns:a16="http://schemas.microsoft.com/office/drawing/2014/main" xmlns="" id="{5C4E3B91-D36B-0F43-B6D3-FF20391DC733}"/>
                </a:ext>
              </a:extLst>
            </p:cNvPr>
            <p:cNvPicPr>
              <a:picLocks noChangeAspect="1"/>
            </p:cNvPicPr>
            <p:nvPr/>
          </p:nvPicPr>
          <p:blipFill>
            <a:blip r:embed="rId4"/>
            <a:stretch>
              <a:fillRect/>
            </a:stretch>
          </p:blipFill>
          <p:spPr>
            <a:xfrm>
              <a:off x="1340054" y="4236295"/>
              <a:ext cx="5601520" cy="465890"/>
            </a:xfrm>
            <a:prstGeom prst="rect">
              <a:avLst/>
            </a:prstGeom>
          </p:spPr>
        </p:pic>
        <p:sp>
          <p:nvSpPr>
            <p:cNvPr id="7" name="TextBox 6">
              <a:extLst>
                <a:ext uri="{FF2B5EF4-FFF2-40B4-BE49-F238E27FC236}">
                  <a16:creationId xmlns:a16="http://schemas.microsoft.com/office/drawing/2014/main" xmlns="" id="{FE23D60F-11C4-9C48-8718-1FE93F9E10C9}"/>
                </a:ext>
              </a:extLst>
            </p:cNvPr>
            <p:cNvSpPr txBox="1"/>
            <p:nvPr/>
          </p:nvSpPr>
          <p:spPr>
            <a:xfrm>
              <a:off x="1189703" y="3595489"/>
              <a:ext cx="1394164" cy="461665"/>
            </a:xfrm>
            <a:prstGeom prst="rect">
              <a:avLst/>
            </a:prstGeom>
            <a:noFill/>
          </p:spPr>
          <p:txBody>
            <a:bodyPr wrap="none" rtlCol="0">
              <a:spAutoFit/>
            </a:bodyPr>
            <a:lstStyle/>
            <a:p>
              <a:r>
                <a:rPr lang="en-US" altLang="zh-CN" sz="2400" dirty="0"/>
                <a:t>Variant</a:t>
              </a:r>
              <a:r>
                <a:rPr lang="zh-CN" altLang="en-US" sz="2400" dirty="0"/>
                <a:t> </a:t>
              </a:r>
              <a:r>
                <a:rPr lang="en-US" altLang="zh-CN" sz="2400" dirty="0"/>
                <a:t>2)</a:t>
              </a:r>
              <a:endParaRPr lang="en-US" sz="2400" dirty="0"/>
            </a:p>
          </p:txBody>
        </p:sp>
        <p:sp>
          <p:nvSpPr>
            <p:cNvPr id="27" name="Oval 26">
              <a:extLst>
                <a:ext uri="{FF2B5EF4-FFF2-40B4-BE49-F238E27FC236}">
                  <a16:creationId xmlns:a16="http://schemas.microsoft.com/office/drawing/2014/main" xmlns="" id="{2E204D4D-8D3E-2E42-AF54-D12A4F18DC99}"/>
                </a:ext>
              </a:extLst>
            </p:cNvPr>
            <p:cNvSpPr/>
            <p:nvPr/>
          </p:nvSpPr>
          <p:spPr>
            <a:xfrm>
              <a:off x="3562617" y="4077539"/>
              <a:ext cx="481781" cy="721323"/>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xmlns="" id="{7CC97ACF-A0CB-964C-B626-57ADDA77C9CE}"/>
                </a:ext>
              </a:extLst>
            </p:cNvPr>
            <p:cNvSpPr txBox="1"/>
            <p:nvPr/>
          </p:nvSpPr>
          <p:spPr>
            <a:xfrm>
              <a:off x="3823172" y="4977917"/>
              <a:ext cx="2708818" cy="400110"/>
            </a:xfrm>
            <a:prstGeom prst="rect">
              <a:avLst/>
            </a:prstGeom>
            <a:noFill/>
          </p:spPr>
          <p:txBody>
            <a:bodyPr wrap="none" rtlCol="0">
              <a:spAutoFit/>
            </a:bodyPr>
            <a:lstStyle/>
            <a:p>
              <a:r>
                <a:rPr lang="en-US" altLang="zh-CN" sz="2000" dirty="0">
                  <a:solidFill>
                    <a:srgbClr val="00B0F0"/>
                  </a:solidFill>
                  <a:latin typeface="Calibri" panose="020F0502020204030204" pitchFamily="34" charset="0"/>
                  <a:cs typeface="Calibri" panose="020F0502020204030204" pitchFamily="34" charset="0"/>
                </a:rPr>
                <a:t>Learnable</a:t>
              </a:r>
              <a:r>
                <a:rPr lang="zh-CN" altLang="en-US" sz="2000" dirty="0">
                  <a:solidFill>
                    <a:srgbClr val="00B0F0"/>
                  </a:solidFill>
                  <a:latin typeface="Calibri" panose="020F0502020204030204" pitchFamily="34" charset="0"/>
                  <a:cs typeface="Calibri" panose="020F0502020204030204" pitchFamily="34" charset="0"/>
                </a:rPr>
                <a:t> </a:t>
              </a:r>
              <a:r>
                <a:rPr lang="en-US" altLang="zh-CN" sz="2000" dirty="0">
                  <a:solidFill>
                    <a:srgbClr val="00B0F0"/>
                  </a:solidFill>
                  <a:latin typeface="Calibri" panose="020F0502020204030204" pitchFamily="34" charset="0"/>
                  <a:cs typeface="Calibri" panose="020F0502020204030204" pitchFamily="34" charset="0"/>
                </a:rPr>
                <a:t>weight</a:t>
              </a:r>
              <a:r>
                <a:rPr lang="zh-CN" altLang="en-US" sz="2000" dirty="0">
                  <a:solidFill>
                    <a:srgbClr val="00B0F0"/>
                  </a:solidFill>
                  <a:latin typeface="Calibri" panose="020F0502020204030204" pitchFamily="34" charset="0"/>
                  <a:cs typeface="Calibri" panose="020F0502020204030204" pitchFamily="34" charset="0"/>
                </a:rPr>
                <a:t> </a:t>
              </a:r>
              <a:r>
                <a:rPr lang="en-US" altLang="zh-CN" sz="2000" dirty="0">
                  <a:solidFill>
                    <a:srgbClr val="00B0F0"/>
                  </a:solidFill>
                  <a:latin typeface="Calibri" panose="020F0502020204030204" pitchFamily="34" charset="0"/>
                  <a:cs typeface="Calibri" panose="020F0502020204030204" pitchFamily="34" charset="0"/>
                </a:rPr>
                <a:t>matrix</a:t>
              </a:r>
            </a:p>
          </p:txBody>
        </p:sp>
        <p:cxnSp>
          <p:nvCxnSpPr>
            <p:cNvPr id="29" name="Straight Arrow Connector 28">
              <a:extLst>
                <a:ext uri="{FF2B5EF4-FFF2-40B4-BE49-F238E27FC236}">
                  <a16:creationId xmlns:a16="http://schemas.microsoft.com/office/drawing/2014/main" xmlns="" id="{708C063F-79C7-1F4B-8DD0-914DE9EA14D8}"/>
                </a:ext>
              </a:extLst>
            </p:cNvPr>
            <p:cNvCxnSpPr>
              <a:cxnSpLocks/>
            </p:cNvCxnSpPr>
            <p:nvPr/>
          </p:nvCxnSpPr>
          <p:spPr>
            <a:xfrm flipH="1" flipV="1">
              <a:off x="4064062" y="4696608"/>
              <a:ext cx="317642" cy="312859"/>
            </a:xfrm>
            <a:prstGeom prst="straightConnector1">
              <a:avLst/>
            </a:prstGeom>
            <a:ln w="3175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xmlns="" id="{E810B70A-A702-3D4E-8F9A-BD033703ADA9}"/>
              </a:ext>
            </a:extLst>
          </p:cNvPr>
          <p:cNvGrpSpPr/>
          <p:nvPr/>
        </p:nvGrpSpPr>
        <p:grpSpPr>
          <a:xfrm>
            <a:off x="2965859" y="6260082"/>
            <a:ext cx="8207696" cy="479068"/>
            <a:chOff x="1046375" y="6259044"/>
            <a:chExt cx="8207696" cy="479068"/>
          </a:xfrm>
        </p:grpSpPr>
        <p:sp>
          <p:nvSpPr>
            <p:cNvPr id="8" name="TextBox 7">
              <a:extLst>
                <a:ext uri="{FF2B5EF4-FFF2-40B4-BE49-F238E27FC236}">
                  <a16:creationId xmlns:a16="http://schemas.microsoft.com/office/drawing/2014/main" xmlns="" id="{85A5621E-0ACF-4E41-A03D-F148D3D6759C}"/>
                </a:ext>
              </a:extLst>
            </p:cNvPr>
            <p:cNvSpPr txBox="1"/>
            <p:nvPr/>
          </p:nvSpPr>
          <p:spPr>
            <a:xfrm>
              <a:off x="1046375" y="6259044"/>
              <a:ext cx="8207696" cy="261610"/>
            </a:xfrm>
            <a:prstGeom prst="rect">
              <a:avLst/>
            </a:prstGeom>
            <a:noFill/>
          </p:spPr>
          <p:txBody>
            <a:bodyPr wrap="none" rtlCol="0">
              <a:spAutoFit/>
            </a:bodyPr>
            <a:lstStyle/>
            <a:p>
              <a:r>
                <a:rPr lang="en-US" altLang="zh-CN" sz="1100" i="1" dirty="0"/>
                <a:t>Chen</a:t>
              </a:r>
              <a:r>
                <a:rPr lang="zh-CN" altLang="en-US" sz="1100" i="1" dirty="0"/>
                <a:t> </a:t>
              </a:r>
              <a:r>
                <a:rPr lang="en-US" altLang="zh-CN" sz="1100" i="1" dirty="0"/>
                <a:t>at</a:t>
              </a:r>
              <a:r>
                <a:rPr lang="zh-CN" altLang="en-US" sz="1100" i="1" dirty="0"/>
                <a:t> </a:t>
              </a:r>
              <a:r>
                <a:rPr lang="en-US" altLang="zh-CN" sz="1100" i="1" dirty="0"/>
                <a:t>al.</a:t>
              </a:r>
              <a:r>
                <a:rPr lang="zh-CN" altLang="en-US" sz="1100" i="1" dirty="0"/>
                <a:t> </a:t>
              </a:r>
              <a:r>
                <a:rPr lang="en-US" altLang="zh-CN" sz="1100" i="1" dirty="0"/>
                <a:t>“</a:t>
              </a:r>
              <a:r>
                <a:rPr lang="en-US" altLang="zh-CN" sz="1100" i="1" dirty="0" err="1"/>
                <a:t>GraphFlow</a:t>
              </a:r>
              <a:r>
                <a:rPr lang="en-US" altLang="zh-CN" sz="1100" i="1" dirty="0"/>
                <a:t>: Exploiting Conversation Flow with Graph Neural Networks for Conversational Machine Comprehension”.</a:t>
              </a:r>
              <a:r>
                <a:rPr lang="zh-CN" altLang="en-US" sz="1100" i="1" dirty="0"/>
                <a:t> </a:t>
              </a:r>
              <a:r>
                <a:rPr lang="en-US" altLang="zh-CN" sz="1100" i="1" dirty="0"/>
                <a:t>IJCAI</a:t>
              </a:r>
              <a:r>
                <a:rPr lang="zh-CN" altLang="en-US" sz="1100" i="1" dirty="0"/>
                <a:t> </a:t>
              </a:r>
              <a:r>
                <a:rPr lang="en-US" altLang="zh-CN" sz="1100" i="1" dirty="0"/>
                <a:t>2020.</a:t>
              </a:r>
              <a:endParaRPr lang="en-US" sz="1100" i="1" dirty="0"/>
            </a:p>
          </p:txBody>
        </p:sp>
        <p:sp>
          <p:nvSpPr>
            <p:cNvPr id="9" name="TextBox 8">
              <a:extLst>
                <a:ext uri="{FF2B5EF4-FFF2-40B4-BE49-F238E27FC236}">
                  <a16:creationId xmlns:a16="http://schemas.microsoft.com/office/drawing/2014/main" xmlns="" id="{6C8E1A66-B274-BA46-ACBE-1408435C3E0E}"/>
                </a:ext>
              </a:extLst>
            </p:cNvPr>
            <p:cNvSpPr txBox="1"/>
            <p:nvPr/>
          </p:nvSpPr>
          <p:spPr>
            <a:xfrm>
              <a:off x="1046375" y="6476502"/>
              <a:ext cx="6808274" cy="261610"/>
            </a:xfrm>
            <a:prstGeom prst="rect">
              <a:avLst/>
            </a:prstGeom>
            <a:noFill/>
          </p:spPr>
          <p:txBody>
            <a:bodyPr wrap="none" rtlCol="0">
              <a:spAutoFit/>
            </a:bodyPr>
            <a:lstStyle/>
            <a:p>
              <a:r>
                <a:rPr lang="en-US" altLang="zh-CN" sz="1100" i="1" dirty="0">
                  <a:latin typeface="Calibri" panose="020F0502020204030204" pitchFamily="34" charset="0"/>
                  <a:cs typeface="Calibri" panose="020F0502020204030204" pitchFamily="34" charset="0"/>
                </a:rPr>
                <a:t>Chen</a:t>
              </a:r>
              <a:r>
                <a:rPr lang="zh-CN" altLang="en-US" sz="1100" i="1" dirty="0">
                  <a:latin typeface="Calibri" panose="020F0502020204030204" pitchFamily="34" charset="0"/>
                  <a:cs typeface="Calibri" panose="020F0502020204030204" pitchFamily="34" charset="0"/>
                </a:rPr>
                <a:t> </a:t>
              </a:r>
              <a:r>
                <a:rPr lang="en-US" altLang="zh-CN" sz="1100" i="1" dirty="0">
                  <a:latin typeface="Calibri" panose="020F0502020204030204" pitchFamily="34" charset="0"/>
                  <a:cs typeface="Calibri" panose="020F0502020204030204" pitchFamily="34" charset="0"/>
                </a:rPr>
                <a:t>et</a:t>
              </a:r>
              <a:r>
                <a:rPr lang="zh-CN" altLang="en-US" sz="1100" i="1" dirty="0">
                  <a:latin typeface="Calibri" panose="020F0502020204030204" pitchFamily="34" charset="0"/>
                  <a:cs typeface="Calibri" panose="020F0502020204030204" pitchFamily="34" charset="0"/>
                </a:rPr>
                <a:t> </a:t>
              </a:r>
              <a:r>
                <a:rPr lang="en-US" altLang="zh-CN" sz="1100" i="1" dirty="0">
                  <a:latin typeface="Calibri" panose="020F0502020204030204" pitchFamily="34" charset="0"/>
                  <a:cs typeface="Calibri" panose="020F0502020204030204" pitchFamily="34" charset="0"/>
                </a:rPr>
                <a:t>al.</a:t>
              </a:r>
              <a:r>
                <a:rPr lang="zh-CN" altLang="en-US" sz="1100" i="1" dirty="0">
                  <a:latin typeface="Calibri" panose="020F0502020204030204" pitchFamily="34" charset="0"/>
                  <a:cs typeface="Calibri" panose="020F0502020204030204" pitchFamily="34" charset="0"/>
                </a:rPr>
                <a:t> </a:t>
              </a:r>
              <a:r>
                <a:rPr lang="en-US" altLang="zh-CN" sz="1100" i="1" dirty="0">
                  <a:latin typeface="Calibri" panose="020F0502020204030204" pitchFamily="34" charset="0"/>
                  <a:cs typeface="Calibri" panose="020F0502020204030204" pitchFamily="34" charset="0"/>
                </a:rPr>
                <a:t>“Reinforcement Learning Based Graph-to-Sequence Model for Natural Question Generation”.</a:t>
              </a:r>
              <a:r>
                <a:rPr lang="zh-CN" altLang="en-US" sz="1100" i="1" dirty="0">
                  <a:latin typeface="Calibri" panose="020F0502020204030204" pitchFamily="34" charset="0"/>
                  <a:cs typeface="Calibri" panose="020F0502020204030204" pitchFamily="34" charset="0"/>
                </a:rPr>
                <a:t> </a:t>
              </a:r>
              <a:r>
                <a:rPr lang="en-US" altLang="zh-CN" sz="1100" i="1" dirty="0">
                  <a:latin typeface="Calibri" panose="020F0502020204030204" pitchFamily="34" charset="0"/>
                  <a:cs typeface="Calibri" panose="020F0502020204030204" pitchFamily="34" charset="0"/>
                </a:rPr>
                <a:t>ICLR</a:t>
              </a:r>
              <a:r>
                <a:rPr lang="zh-CN" altLang="en-US" sz="1100" i="1" dirty="0">
                  <a:latin typeface="Calibri" panose="020F0502020204030204" pitchFamily="34" charset="0"/>
                  <a:cs typeface="Calibri" panose="020F0502020204030204" pitchFamily="34" charset="0"/>
                </a:rPr>
                <a:t> </a:t>
              </a:r>
              <a:r>
                <a:rPr lang="en-US" altLang="zh-CN" sz="1100" i="1" dirty="0">
                  <a:latin typeface="Calibri" panose="020F0502020204030204" pitchFamily="34" charset="0"/>
                  <a:cs typeface="Calibri" panose="020F0502020204030204" pitchFamily="34" charset="0"/>
                </a:rPr>
                <a:t>2020.</a:t>
              </a:r>
              <a:endParaRPr lang="en-US" sz="1100" i="1" dirty="0">
                <a:latin typeface="Calibri" panose="020F0502020204030204" pitchFamily="34" charset="0"/>
                <a:cs typeface="Calibri" panose="020F0502020204030204" pitchFamily="34" charset="0"/>
              </a:endParaRPr>
            </a:p>
          </p:txBody>
        </p:sp>
      </p:grpSp>
      <p:pic>
        <p:nvPicPr>
          <p:cNvPr id="18" name="Picture 17">
            <a:extLst>
              <a:ext uri="{FF2B5EF4-FFF2-40B4-BE49-F238E27FC236}">
                <a16:creationId xmlns:a16="http://schemas.microsoft.com/office/drawing/2014/main" xmlns="" id="{352D5330-75C9-7147-B9F1-674B6EEEF2D3}"/>
              </a:ext>
            </a:extLst>
          </p:cNvPr>
          <p:cNvPicPr>
            <a:picLocks noChangeAspect="1"/>
          </p:cNvPicPr>
          <p:nvPr/>
        </p:nvPicPr>
        <p:blipFill>
          <a:blip r:embed="rId5"/>
          <a:stretch>
            <a:fillRect/>
          </a:stretch>
        </p:blipFill>
        <p:spPr>
          <a:xfrm>
            <a:off x="7564138" y="2369369"/>
            <a:ext cx="4411324" cy="2344479"/>
          </a:xfrm>
          <a:prstGeom prst="rect">
            <a:avLst/>
          </a:prstGeom>
        </p:spPr>
      </p:pic>
    </p:spTree>
    <p:extLst>
      <p:ext uri="{BB962C8B-B14F-4D97-AF65-F5344CB8AC3E}">
        <p14:creationId xmlns:p14="http://schemas.microsoft.com/office/powerpoint/2010/main" val="23055740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22D669-7FEE-104B-839C-BD57A222BB60}"/>
              </a:ext>
            </a:extLst>
          </p:cNvPr>
          <p:cNvSpPr>
            <a:spLocks noGrp="1"/>
          </p:cNvSpPr>
          <p:nvPr>
            <p:ph type="title"/>
          </p:nvPr>
        </p:nvSpPr>
        <p:spPr/>
        <p:txBody>
          <a:bodyPr/>
          <a:lstStyle/>
          <a:p>
            <a:r>
              <a:rPr lang="en-US" b="1" spc="-147" dirty="0">
                <a:solidFill>
                  <a:srgbClr val="C00000"/>
                </a:solidFill>
              </a:rPr>
              <a:t> Graph-structured data are ubiquitous </a:t>
            </a:r>
            <a:endParaRPr lang="en-US" b="1" dirty="0">
              <a:solidFill>
                <a:srgbClr val="C00000"/>
              </a:solidFill>
            </a:endParaRPr>
          </a:p>
        </p:txBody>
      </p:sp>
      <p:sp>
        <p:nvSpPr>
          <p:cNvPr id="4" name="Slide Number Placeholder 3">
            <a:extLst>
              <a:ext uri="{FF2B5EF4-FFF2-40B4-BE49-F238E27FC236}">
                <a16:creationId xmlns:a16="http://schemas.microsoft.com/office/drawing/2014/main" xmlns="" id="{829715C9-EB7F-A147-97BB-C3F66CCFC00F}"/>
              </a:ext>
            </a:extLst>
          </p:cNvPr>
          <p:cNvSpPr>
            <a:spLocks noGrp="1"/>
          </p:cNvSpPr>
          <p:nvPr>
            <p:ph type="sldNum" sz="quarter" idx="12"/>
          </p:nvPr>
        </p:nvSpPr>
        <p:spPr/>
        <p:txBody>
          <a:bodyPr/>
          <a:lstStyle/>
          <a:p>
            <a:fld id="{4C15419E-54D6-8648-ABFB-BEF58E3E877E}" type="slidenum">
              <a:rPr lang="en-US" smtClean="0"/>
              <a:t>5</a:t>
            </a:fld>
            <a:endParaRPr lang="en-US"/>
          </a:p>
        </p:txBody>
      </p:sp>
      <p:sp>
        <p:nvSpPr>
          <p:cNvPr id="8" name="object 5">
            <a:extLst>
              <a:ext uri="{FF2B5EF4-FFF2-40B4-BE49-F238E27FC236}">
                <a16:creationId xmlns:a16="http://schemas.microsoft.com/office/drawing/2014/main" xmlns="" id="{D3DFB8F6-0320-2F4C-961F-9E9D7DF3A430}"/>
              </a:ext>
            </a:extLst>
          </p:cNvPr>
          <p:cNvSpPr txBox="1"/>
          <p:nvPr/>
        </p:nvSpPr>
        <p:spPr>
          <a:xfrm>
            <a:off x="1696651" y="3551797"/>
            <a:ext cx="1596813" cy="304421"/>
          </a:xfrm>
          <a:prstGeom prst="rect">
            <a:avLst/>
          </a:prstGeom>
        </p:spPr>
        <p:txBody>
          <a:bodyPr vert="horz" wrap="square" lIns="0" tIns="16933" rIns="0" bIns="0" rtlCol="0">
            <a:spAutoFit/>
          </a:bodyPr>
          <a:lstStyle/>
          <a:p>
            <a:pPr marL="16933">
              <a:spcBef>
                <a:spcPts val="133"/>
              </a:spcBef>
            </a:pPr>
            <a:r>
              <a:rPr sz="1867" spc="-73" dirty="0">
                <a:latin typeface="Arial"/>
                <a:cs typeface="Arial"/>
              </a:rPr>
              <a:t>Social</a:t>
            </a:r>
            <a:r>
              <a:rPr sz="1867" spc="-113" dirty="0">
                <a:latin typeface="Arial"/>
                <a:cs typeface="Arial"/>
              </a:rPr>
              <a:t> </a:t>
            </a:r>
            <a:r>
              <a:rPr sz="1867" spc="-47" dirty="0">
                <a:latin typeface="Arial"/>
                <a:cs typeface="Arial"/>
              </a:rPr>
              <a:t>networks</a:t>
            </a:r>
            <a:endParaRPr sz="1867" dirty="0">
              <a:latin typeface="Arial"/>
              <a:cs typeface="Arial"/>
            </a:endParaRPr>
          </a:p>
        </p:txBody>
      </p:sp>
      <p:sp>
        <p:nvSpPr>
          <p:cNvPr id="12" name="object 9">
            <a:extLst>
              <a:ext uri="{FF2B5EF4-FFF2-40B4-BE49-F238E27FC236}">
                <a16:creationId xmlns:a16="http://schemas.microsoft.com/office/drawing/2014/main" xmlns="" id="{7FDD593D-9002-CE40-BA23-C8E68BD9BAF8}"/>
              </a:ext>
            </a:extLst>
          </p:cNvPr>
          <p:cNvSpPr txBox="1"/>
          <p:nvPr/>
        </p:nvSpPr>
        <p:spPr>
          <a:xfrm>
            <a:off x="8411894" y="5793662"/>
            <a:ext cx="2165773" cy="305918"/>
          </a:xfrm>
          <a:prstGeom prst="rect">
            <a:avLst/>
          </a:prstGeom>
        </p:spPr>
        <p:txBody>
          <a:bodyPr vert="horz" wrap="square" lIns="0" tIns="35560" rIns="0" bIns="0" rtlCol="0">
            <a:spAutoFit/>
          </a:bodyPr>
          <a:lstStyle/>
          <a:p>
            <a:pPr marL="312412" marR="6773" indent="-296326">
              <a:lnSpc>
                <a:spcPts val="2147"/>
              </a:lnSpc>
              <a:spcBef>
                <a:spcPts val="280"/>
              </a:spcBef>
            </a:pPr>
            <a:r>
              <a:rPr lang="en-US" altLang="zh-CN" dirty="0">
                <a:latin typeface="Helvetica" panose="020B0604020202020204" pitchFamily="34" charset="0"/>
                <a:cs typeface="Helvetica" panose="020B0604020202020204" pitchFamily="34" charset="0"/>
              </a:rPr>
              <a:t>Scene graphs</a:t>
            </a:r>
            <a:endParaRPr sz="1867" dirty="0">
              <a:latin typeface="Arial"/>
              <a:cs typeface="Arial"/>
            </a:endParaRPr>
          </a:p>
        </p:txBody>
      </p:sp>
      <p:sp>
        <p:nvSpPr>
          <p:cNvPr id="14" name="object 11">
            <a:extLst>
              <a:ext uri="{FF2B5EF4-FFF2-40B4-BE49-F238E27FC236}">
                <a16:creationId xmlns:a16="http://schemas.microsoft.com/office/drawing/2014/main" xmlns="" id="{FF75947B-E3DB-F940-8415-561A0B79C611}"/>
              </a:ext>
            </a:extLst>
          </p:cNvPr>
          <p:cNvSpPr txBox="1"/>
          <p:nvPr/>
        </p:nvSpPr>
        <p:spPr>
          <a:xfrm>
            <a:off x="1507297" y="5747227"/>
            <a:ext cx="2087880" cy="304421"/>
          </a:xfrm>
          <a:prstGeom prst="rect">
            <a:avLst/>
          </a:prstGeom>
        </p:spPr>
        <p:txBody>
          <a:bodyPr vert="horz" wrap="square" lIns="0" tIns="16933" rIns="0" bIns="0" rtlCol="0">
            <a:spAutoFit/>
          </a:bodyPr>
          <a:lstStyle/>
          <a:p>
            <a:pPr marL="16933">
              <a:spcBef>
                <a:spcPts val="133"/>
              </a:spcBef>
            </a:pPr>
            <a:r>
              <a:rPr sz="1867" spc="-67" dirty="0">
                <a:latin typeface="Arial"/>
                <a:cs typeface="Arial"/>
              </a:rPr>
              <a:t>Biomedical</a:t>
            </a:r>
            <a:r>
              <a:rPr sz="1867" spc="-87" dirty="0">
                <a:latin typeface="Arial"/>
                <a:cs typeface="Arial"/>
              </a:rPr>
              <a:t> </a:t>
            </a:r>
            <a:r>
              <a:rPr lang="en-US" sz="1867" spc="-47" dirty="0">
                <a:latin typeface="Arial"/>
                <a:cs typeface="Arial"/>
              </a:rPr>
              <a:t>graphs</a:t>
            </a:r>
            <a:endParaRPr sz="1867" dirty="0">
              <a:latin typeface="Arial"/>
              <a:cs typeface="Arial"/>
            </a:endParaRPr>
          </a:p>
        </p:txBody>
      </p:sp>
      <p:pic>
        <p:nvPicPr>
          <p:cNvPr id="19" name="Picture 8" descr="Social Media, Connections, Networking, Business, People">
            <a:extLst>
              <a:ext uri="{FF2B5EF4-FFF2-40B4-BE49-F238E27FC236}">
                <a16:creationId xmlns:a16="http://schemas.microsoft.com/office/drawing/2014/main" xmlns="" id="{D9378D86-EFD4-954F-9BA4-1F9D027639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9456" y="1814426"/>
            <a:ext cx="2756820" cy="173737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Adrenaline, Epinephrine, Hormone, Molecule, Model">
            <a:extLst>
              <a:ext uri="{FF2B5EF4-FFF2-40B4-BE49-F238E27FC236}">
                <a16:creationId xmlns:a16="http://schemas.microsoft.com/office/drawing/2014/main" xmlns="" id="{818E6F7F-B079-A342-B051-990D177677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7424" y="3920177"/>
            <a:ext cx="3022766" cy="1873485"/>
          </a:xfrm>
          <a:prstGeom prst="rect">
            <a:avLst/>
          </a:prstGeom>
          <a:noFill/>
          <a:extLst>
            <a:ext uri="{909E8E84-426E-40dd-AFC4-6F175D3DCCD1}">
              <a14:hiddenFill xmlns:a14="http://schemas.microsoft.com/office/drawing/2010/main">
                <a:solidFill>
                  <a:srgbClr val="FFFFFF"/>
                </a:solidFill>
              </a14:hiddenFill>
            </a:ext>
          </a:extLst>
        </p:spPr>
      </p:pic>
      <p:pic>
        <p:nvPicPr>
          <p:cNvPr id="21" name="图片 4">
            <a:extLst>
              <a:ext uri="{FF2B5EF4-FFF2-40B4-BE49-F238E27FC236}">
                <a16:creationId xmlns:a16="http://schemas.microsoft.com/office/drawing/2014/main" xmlns="" id="{DD37E533-B3DF-0F41-B779-822BF57136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1809" y="4116789"/>
            <a:ext cx="3249329" cy="1593267"/>
          </a:xfrm>
          <a:prstGeom prst="rect">
            <a:avLst/>
          </a:prstGeom>
        </p:spPr>
      </p:pic>
      <p:pic>
        <p:nvPicPr>
          <p:cNvPr id="22" name="图片 9">
            <a:extLst>
              <a:ext uri="{FF2B5EF4-FFF2-40B4-BE49-F238E27FC236}">
                <a16:creationId xmlns:a16="http://schemas.microsoft.com/office/drawing/2014/main" xmlns="" id="{A9BEDCE6-D0E5-BA47-9139-800B8851AC7F}"/>
              </a:ext>
            </a:extLst>
          </p:cNvPr>
          <p:cNvPicPr>
            <a:picLocks noChangeAspect="1"/>
          </p:cNvPicPr>
          <p:nvPr/>
        </p:nvPicPr>
        <p:blipFill>
          <a:blip r:embed="rId5"/>
          <a:stretch>
            <a:fillRect/>
          </a:stretch>
        </p:blipFill>
        <p:spPr>
          <a:xfrm>
            <a:off x="4570192" y="4073135"/>
            <a:ext cx="2016567" cy="1873486"/>
          </a:xfrm>
          <a:prstGeom prst="rect">
            <a:avLst/>
          </a:prstGeom>
        </p:spPr>
      </p:pic>
      <p:sp>
        <p:nvSpPr>
          <p:cNvPr id="23" name="object 11">
            <a:extLst>
              <a:ext uri="{FF2B5EF4-FFF2-40B4-BE49-F238E27FC236}">
                <a16:creationId xmlns:a16="http://schemas.microsoft.com/office/drawing/2014/main" xmlns="" id="{8C69FDFE-3FFB-EA48-B8CB-EFD87A677D9B}"/>
              </a:ext>
            </a:extLst>
          </p:cNvPr>
          <p:cNvSpPr txBox="1"/>
          <p:nvPr/>
        </p:nvSpPr>
        <p:spPr>
          <a:xfrm>
            <a:off x="4534535" y="5957635"/>
            <a:ext cx="2087880" cy="304421"/>
          </a:xfrm>
          <a:prstGeom prst="rect">
            <a:avLst/>
          </a:prstGeom>
        </p:spPr>
        <p:txBody>
          <a:bodyPr vert="horz" wrap="square" lIns="0" tIns="16933" rIns="0" bIns="0" rtlCol="0">
            <a:spAutoFit/>
          </a:bodyPr>
          <a:lstStyle/>
          <a:p>
            <a:pPr marL="16933" algn="ctr">
              <a:spcBef>
                <a:spcPts val="133"/>
              </a:spcBef>
            </a:pPr>
            <a:r>
              <a:rPr lang="en-US" sz="1867" spc="-67" dirty="0">
                <a:latin typeface="Arial"/>
                <a:cs typeface="Arial"/>
              </a:rPr>
              <a:t> Program graphs </a:t>
            </a:r>
            <a:endParaRPr sz="1867" dirty="0">
              <a:latin typeface="Arial"/>
              <a:cs typeface="Arial"/>
            </a:endParaRPr>
          </a:p>
        </p:txBody>
      </p:sp>
      <p:sp>
        <p:nvSpPr>
          <p:cNvPr id="18" name="object 6">
            <a:extLst>
              <a:ext uri="{FF2B5EF4-FFF2-40B4-BE49-F238E27FC236}">
                <a16:creationId xmlns:a16="http://schemas.microsoft.com/office/drawing/2014/main" xmlns="" id="{39668B36-2C56-E548-8834-44AA09C4A38A}"/>
              </a:ext>
            </a:extLst>
          </p:cNvPr>
          <p:cNvSpPr txBox="1"/>
          <p:nvPr/>
        </p:nvSpPr>
        <p:spPr>
          <a:xfrm>
            <a:off x="7995992" y="3514796"/>
            <a:ext cx="2500962" cy="304421"/>
          </a:xfrm>
          <a:prstGeom prst="rect">
            <a:avLst/>
          </a:prstGeom>
        </p:spPr>
        <p:txBody>
          <a:bodyPr vert="horz" wrap="square" lIns="0" tIns="16933" rIns="0" bIns="0" rtlCol="0">
            <a:spAutoFit/>
          </a:bodyPr>
          <a:lstStyle/>
          <a:p>
            <a:pPr marL="16933" algn="ctr">
              <a:spcBef>
                <a:spcPts val="133"/>
              </a:spcBef>
            </a:pPr>
            <a:r>
              <a:rPr lang="en-US" sz="1867" spc="-47" dirty="0">
                <a:latin typeface="Arial"/>
                <a:cs typeface="Arial"/>
              </a:rPr>
              <a:t>Financial </a:t>
            </a:r>
            <a:r>
              <a:rPr lang="en-US" sz="1867" spc="-73" dirty="0">
                <a:latin typeface="Arial"/>
                <a:cs typeface="Arial"/>
              </a:rPr>
              <a:t>transactions</a:t>
            </a:r>
            <a:endParaRPr sz="1867" dirty="0">
              <a:latin typeface="Arial"/>
              <a:cs typeface="Arial"/>
            </a:endParaRPr>
          </a:p>
        </p:txBody>
      </p:sp>
      <p:pic>
        <p:nvPicPr>
          <p:cNvPr id="24" name="Picture 23" descr="A picture containing outdoor, large, group&#10;&#10;Description automatically generated">
            <a:extLst>
              <a:ext uri="{FF2B5EF4-FFF2-40B4-BE49-F238E27FC236}">
                <a16:creationId xmlns:a16="http://schemas.microsoft.com/office/drawing/2014/main" xmlns="" id="{B6B638F5-2F6D-6245-BB72-BA52CDC29C00}"/>
              </a:ext>
            </a:extLst>
          </p:cNvPr>
          <p:cNvPicPr>
            <a:picLocks noChangeAspect="1"/>
          </p:cNvPicPr>
          <p:nvPr/>
        </p:nvPicPr>
        <p:blipFill>
          <a:blip r:embed="rId6"/>
          <a:stretch>
            <a:fillRect/>
          </a:stretch>
        </p:blipFill>
        <p:spPr>
          <a:xfrm>
            <a:off x="7995992" y="1741943"/>
            <a:ext cx="2298758" cy="1766546"/>
          </a:xfrm>
          <a:prstGeom prst="rect">
            <a:avLst/>
          </a:prstGeom>
        </p:spPr>
      </p:pic>
      <p:sp>
        <p:nvSpPr>
          <p:cNvPr id="17" name="Google Shape;208;p5">
            <a:extLst>
              <a:ext uri="{FF2B5EF4-FFF2-40B4-BE49-F238E27FC236}">
                <a16:creationId xmlns:a16="http://schemas.microsoft.com/office/drawing/2014/main" xmlns="" id="{28C5DDA7-E2E0-4147-A80A-D75A9EA4A841}"/>
              </a:ext>
            </a:extLst>
          </p:cNvPr>
          <p:cNvSpPr txBox="1"/>
          <p:nvPr/>
        </p:nvSpPr>
        <p:spPr>
          <a:xfrm>
            <a:off x="4420349" y="3550292"/>
            <a:ext cx="2500962" cy="304421"/>
          </a:xfrm>
          <a:prstGeom prst="rect">
            <a:avLst/>
          </a:prstGeom>
          <a:noFill/>
          <a:ln>
            <a:noFill/>
          </a:ln>
        </p:spPr>
        <p:txBody>
          <a:bodyPr spcFirstLastPara="1" wrap="square" lIns="0" tIns="16925" rIns="0" bIns="0" anchor="t" anchorCtr="0">
            <a:spAutoFit/>
          </a:bodyPr>
          <a:lstStyle/>
          <a:p>
            <a:pPr marL="16933" marR="0" lvl="0" indent="0" algn="ctr" rtl="0">
              <a:spcBef>
                <a:spcPts val="0"/>
              </a:spcBef>
              <a:spcAft>
                <a:spcPts val="0"/>
              </a:spcAft>
              <a:buClr>
                <a:schemeClr val="dk1"/>
              </a:buClr>
              <a:buSzPts val="1867"/>
              <a:buFont typeface="Arial"/>
              <a:buNone/>
            </a:pPr>
            <a:r>
              <a:rPr lang="en-US" sz="1867">
                <a:solidFill>
                  <a:schemeClr val="dk1"/>
                </a:solidFill>
                <a:latin typeface="Arial"/>
                <a:ea typeface="Arial"/>
                <a:cs typeface="Arial"/>
                <a:sym typeface="Arial"/>
              </a:rPr>
              <a:t>Information retrieval</a:t>
            </a:r>
            <a:endParaRPr sz="1867">
              <a:solidFill>
                <a:schemeClr val="dk1"/>
              </a:solidFill>
              <a:latin typeface="Arial"/>
              <a:ea typeface="Arial"/>
              <a:cs typeface="Arial"/>
              <a:sym typeface="Arial"/>
            </a:endParaRPr>
          </a:p>
        </p:txBody>
      </p:sp>
      <p:pic>
        <p:nvPicPr>
          <p:cNvPr id="25" name="Google Shape;209;p5" descr="Diagram, schematic&#10;&#10;Description automatically generated">
            <a:extLst>
              <a:ext uri="{FF2B5EF4-FFF2-40B4-BE49-F238E27FC236}">
                <a16:creationId xmlns:a16="http://schemas.microsoft.com/office/drawing/2014/main" xmlns="" id="{F13D3E21-3BD2-2A41-9CE6-5B29E9105C69}"/>
              </a:ext>
            </a:extLst>
          </p:cNvPr>
          <p:cNvPicPr preferRelativeResize="0"/>
          <p:nvPr/>
        </p:nvPicPr>
        <p:blipFill rotWithShape="1">
          <a:blip r:embed="rId7">
            <a:alphaModFix/>
          </a:blip>
          <a:srcRect/>
          <a:stretch/>
        </p:blipFill>
        <p:spPr>
          <a:xfrm>
            <a:off x="4570192" y="1769264"/>
            <a:ext cx="2201275" cy="1739225"/>
          </a:xfrm>
          <a:prstGeom prst="rect">
            <a:avLst/>
          </a:prstGeom>
          <a:noFill/>
          <a:ln>
            <a:noFill/>
          </a:ln>
        </p:spPr>
      </p:pic>
    </p:spTree>
    <p:extLst>
      <p:ext uri="{BB962C8B-B14F-4D97-AF65-F5344CB8AC3E}">
        <p14:creationId xmlns:p14="http://schemas.microsoft.com/office/powerpoint/2010/main" val="7473017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CFFBEE-2579-DF42-B4D6-A3591FFE2B3F}"/>
              </a:ext>
            </a:extLst>
          </p:cNvPr>
          <p:cNvSpPr>
            <a:spLocks noGrp="1"/>
          </p:cNvSpPr>
          <p:nvPr>
            <p:ph type="title"/>
          </p:nvPr>
        </p:nvSpPr>
        <p:spPr/>
        <p:txBody>
          <a:bodyPr>
            <a:normAutofit/>
          </a:bodyPr>
          <a:lstStyle/>
          <a:p>
            <a:r>
              <a:rPr lang="en-US" altLang="zh-CN" b="1" spc="-253" dirty="0">
                <a:solidFill>
                  <a:srgbClr val="C00000"/>
                </a:solidFill>
              </a:rPr>
              <a:t>Cosine-based Similarity Metric Functions</a:t>
            </a:r>
            <a:endParaRPr kumimoji="1" lang="zh-CN" altLang="en-US" dirty="0"/>
          </a:p>
        </p:txBody>
      </p:sp>
      <p:sp>
        <p:nvSpPr>
          <p:cNvPr id="4" name="灯片编号占位符 3">
            <a:extLst>
              <a:ext uri="{FF2B5EF4-FFF2-40B4-BE49-F238E27FC236}">
                <a16:creationId xmlns:a16="http://schemas.microsoft.com/office/drawing/2014/main" xmlns="" id="{7DA292A9-F3FF-0D4C-A45C-4BBE99770D4B}"/>
              </a:ext>
            </a:extLst>
          </p:cNvPr>
          <p:cNvSpPr>
            <a:spLocks noGrp="1"/>
          </p:cNvSpPr>
          <p:nvPr>
            <p:ph type="sldNum" sz="quarter" idx="12"/>
          </p:nvPr>
        </p:nvSpPr>
        <p:spPr/>
        <p:txBody>
          <a:bodyPr/>
          <a:lstStyle/>
          <a:p>
            <a:fld id="{4C15419E-54D6-8648-ABFB-BEF58E3E877E}" type="slidenum">
              <a:rPr lang="en-US" smtClean="0"/>
              <a:t>50</a:t>
            </a:fld>
            <a:endParaRPr lang="en-US"/>
          </a:p>
        </p:txBody>
      </p:sp>
      <p:grpSp>
        <p:nvGrpSpPr>
          <p:cNvPr id="3" name="Group 2">
            <a:extLst>
              <a:ext uri="{FF2B5EF4-FFF2-40B4-BE49-F238E27FC236}">
                <a16:creationId xmlns:a16="http://schemas.microsoft.com/office/drawing/2014/main" xmlns="" id="{FC59B308-CD74-AA41-BD1A-09D5AFE24D9D}"/>
              </a:ext>
            </a:extLst>
          </p:cNvPr>
          <p:cNvGrpSpPr/>
          <p:nvPr/>
        </p:nvGrpSpPr>
        <p:grpSpPr>
          <a:xfrm>
            <a:off x="1185197" y="2428016"/>
            <a:ext cx="6119572" cy="1147332"/>
            <a:chOff x="1588320" y="2428016"/>
            <a:chExt cx="6119572" cy="1147332"/>
          </a:xfrm>
        </p:grpSpPr>
        <p:pic>
          <p:nvPicPr>
            <p:cNvPr id="10" name="Picture 9">
              <a:extLst>
                <a:ext uri="{FF2B5EF4-FFF2-40B4-BE49-F238E27FC236}">
                  <a16:creationId xmlns:a16="http://schemas.microsoft.com/office/drawing/2014/main" xmlns="" id="{5292DFE7-3DE9-374C-B96F-2EBE435AEBA0}"/>
                </a:ext>
              </a:extLst>
            </p:cNvPr>
            <p:cNvPicPr>
              <a:picLocks noChangeAspect="1"/>
            </p:cNvPicPr>
            <p:nvPr/>
          </p:nvPicPr>
          <p:blipFill>
            <a:blip r:embed="rId3"/>
            <a:stretch>
              <a:fillRect/>
            </a:stretch>
          </p:blipFill>
          <p:spPr>
            <a:xfrm>
              <a:off x="1588320" y="2589468"/>
              <a:ext cx="4900970" cy="487879"/>
            </a:xfrm>
            <a:prstGeom prst="rect">
              <a:avLst/>
            </a:prstGeom>
          </p:spPr>
        </p:pic>
        <p:sp>
          <p:nvSpPr>
            <p:cNvPr id="8" name="Oval 7">
              <a:extLst>
                <a:ext uri="{FF2B5EF4-FFF2-40B4-BE49-F238E27FC236}">
                  <a16:creationId xmlns:a16="http://schemas.microsoft.com/office/drawing/2014/main" xmlns="" id="{18105AD8-617D-0449-91C6-38F0FB8207CA}"/>
                </a:ext>
              </a:extLst>
            </p:cNvPr>
            <p:cNvSpPr/>
            <p:nvPr/>
          </p:nvSpPr>
          <p:spPr>
            <a:xfrm>
              <a:off x="3359621" y="2428016"/>
              <a:ext cx="583114" cy="788248"/>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xmlns="" id="{1F4699E5-5F84-4C4A-B09E-87AF3889CC0A}"/>
                </a:ext>
              </a:extLst>
            </p:cNvPr>
            <p:cNvSpPr txBox="1"/>
            <p:nvPr/>
          </p:nvSpPr>
          <p:spPr>
            <a:xfrm>
              <a:off x="4208206" y="3175238"/>
              <a:ext cx="3499686" cy="400110"/>
            </a:xfrm>
            <a:prstGeom prst="rect">
              <a:avLst/>
            </a:prstGeom>
            <a:noFill/>
          </p:spPr>
          <p:txBody>
            <a:bodyPr wrap="square" rtlCol="0">
              <a:spAutoFit/>
            </a:bodyPr>
            <a:lstStyle/>
            <a:p>
              <a:r>
                <a:rPr lang="en-US" altLang="zh-CN" sz="2000" dirty="0">
                  <a:solidFill>
                    <a:srgbClr val="00B0F0"/>
                  </a:solidFill>
                  <a:latin typeface="Calibri" panose="020F0502020204030204" pitchFamily="34" charset="0"/>
                  <a:cs typeface="Calibri" panose="020F0502020204030204" pitchFamily="34" charset="0"/>
                </a:rPr>
                <a:t>Learnable</a:t>
              </a:r>
              <a:r>
                <a:rPr lang="zh-CN" altLang="en-US" sz="2000" dirty="0">
                  <a:solidFill>
                    <a:srgbClr val="00B0F0"/>
                  </a:solidFill>
                  <a:latin typeface="Calibri" panose="020F0502020204030204" pitchFamily="34" charset="0"/>
                  <a:cs typeface="Calibri" panose="020F0502020204030204" pitchFamily="34" charset="0"/>
                </a:rPr>
                <a:t> </a:t>
              </a:r>
              <a:r>
                <a:rPr lang="en-US" altLang="zh-CN" sz="2000" dirty="0">
                  <a:solidFill>
                    <a:srgbClr val="00B0F0"/>
                  </a:solidFill>
                  <a:latin typeface="Calibri" panose="020F0502020204030204" pitchFamily="34" charset="0"/>
                  <a:cs typeface="Calibri" panose="020F0502020204030204" pitchFamily="34" charset="0"/>
                </a:rPr>
                <a:t>weight</a:t>
              </a:r>
              <a:r>
                <a:rPr lang="zh-CN" altLang="en-US" sz="2000" dirty="0">
                  <a:solidFill>
                    <a:srgbClr val="00B0F0"/>
                  </a:solidFill>
                  <a:latin typeface="Calibri" panose="020F0502020204030204" pitchFamily="34" charset="0"/>
                  <a:cs typeface="Calibri" panose="020F0502020204030204" pitchFamily="34" charset="0"/>
                </a:rPr>
                <a:t> </a:t>
              </a:r>
              <a:r>
                <a:rPr lang="en-US" altLang="zh-CN" sz="2000" dirty="0">
                  <a:solidFill>
                    <a:srgbClr val="00B0F0"/>
                  </a:solidFill>
                  <a:latin typeface="Calibri" panose="020F0502020204030204" pitchFamily="34" charset="0"/>
                  <a:cs typeface="Calibri" panose="020F0502020204030204" pitchFamily="34" charset="0"/>
                </a:rPr>
                <a:t>vector</a:t>
              </a:r>
            </a:p>
          </p:txBody>
        </p:sp>
        <p:cxnSp>
          <p:nvCxnSpPr>
            <p:cNvPr id="12" name="Straight Arrow Connector 11">
              <a:extLst>
                <a:ext uri="{FF2B5EF4-FFF2-40B4-BE49-F238E27FC236}">
                  <a16:creationId xmlns:a16="http://schemas.microsoft.com/office/drawing/2014/main" xmlns="" id="{CFC1BA8D-B13C-FF4A-88B1-D5A0344AAA6E}"/>
                </a:ext>
              </a:extLst>
            </p:cNvPr>
            <p:cNvCxnSpPr>
              <a:cxnSpLocks/>
            </p:cNvCxnSpPr>
            <p:nvPr/>
          </p:nvCxnSpPr>
          <p:spPr>
            <a:xfrm>
              <a:off x="3942735" y="3117593"/>
              <a:ext cx="265471" cy="260123"/>
            </a:xfrm>
            <a:prstGeom prst="straightConnector1">
              <a:avLst/>
            </a:prstGeom>
            <a:ln w="3175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xmlns="" id="{23C6E287-320B-0849-AF94-38FCF278E3AD}"/>
              </a:ext>
            </a:extLst>
          </p:cNvPr>
          <p:cNvGrpSpPr/>
          <p:nvPr/>
        </p:nvGrpSpPr>
        <p:grpSpPr>
          <a:xfrm>
            <a:off x="1185198" y="3842716"/>
            <a:ext cx="6119571" cy="1034833"/>
            <a:chOff x="1588321" y="3842716"/>
            <a:chExt cx="6119571" cy="1034833"/>
          </a:xfrm>
        </p:grpSpPr>
        <p:pic>
          <p:nvPicPr>
            <p:cNvPr id="11" name="Picture 10">
              <a:extLst>
                <a:ext uri="{FF2B5EF4-FFF2-40B4-BE49-F238E27FC236}">
                  <a16:creationId xmlns:a16="http://schemas.microsoft.com/office/drawing/2014/main" xmlns="" id="{78B3F6BB-DDC0-F646-9BE2-F280AA69FF56}"/>
                </a:ext>
              </a:extLst>
            </p:cNvPr>
            <p:cNvPicPr>
              <a:picLocks noChangeAspect="1"/>
            </p:cNvPicPr>
            <p:nvPr/>
          </p:nvPicPr>
          <p:blipFill>
            <a:blip r:embed="rId4"/>
            <a:stretch>
              <a:fillRect/>
            </a:stretch>
          </p:blipFill>
          <p:spPr>
            <a:xfrm>
              <a:off x="1588321" y="3842716"/>
              <a:ext cx="2511732" cy="1034833"/>
            </a:xfrm>
            <a:prstGeom prst="rect">
              <a:avLst/>
            </a:prstGeom>
          </p:spPr>
        </p:pic>
        <p:sp>
          <p:nvSpPr>
            <p:cNvPr id="14" name="TextBox 13">
              <a:extLst>
                <a:ext uri="{FF2B5EF4-FFF2-40B4-BE49-F238E27FC236}">
                  <a16:creationId xmlns:a16="http://schemas.microsoft.com/office/drawing/2014/main" xmlns="" id="{BAFA5595-CCF6-CD43-8AD4-9A65DA79F297}"/>
                </a:ext>
              </a:extLst>
            </p:cNvPr>
            <p:cNvSpPr txBox="1"/>
            <p:nvPr/>
          </p:nvSpPr>
          <p:spPr>
            <a:xfrm>
              <a:off x="4208206" y="4198911"/>
              <a:ext cx="3499686" cy="400110"/>
            </a:xfrm>
            <a:prstGeom prst="rect">
              <a:avLst/>
            </a:prstGeom>
            <a:noFill/>
          </p:spPr>
          <p:txBody>
            <a:bodyPr wrap="square" rtlCol="0">
              <a:spAutoFit/>
            </a:bodyPr>
            <a:lstStyle/>
            <a:p>
              <a:r>
                <a:rPr lang="en-US" altLang="zh-CN" sz="2000" dirty="0">
                  <a:solidFill>
                    <a:srgbClr val="00B0F0"/>
                  </a:solidFill>
                  <a:latin typeface="Calibri" panose="020F0502020204030204" pitchFamily="34" charset="0"/>
                  <a:cs typeface="Calibri" panose="020F0502020204030204" pitchFamily="34" charset="0"/>
                </a:rPr>
                <a:t>Multi-head</a:t>
              </a:r>
              <a:r>
                <a:rPr lang="zh-CN" altLang="en-US" sz="2000" dirty="0">
                  <a:solidFill>
                    <a:srgbClr val="00B0F0"/>
                  </a:solidFill>
                  <a:latin typeface="Calibri" panose="020F0502020204030204" pitchFamily="34" charset="0"/>
                  <a:cs typeface="Calibri" panose="020F0502020204030204" pitchFamily="34" charset="0"/>
                </a:rPr>
                <a:t> </a:t>
              </a:r>
              <a:r>
                <a:rPr lang="en-US" altLang="zh-CN" sz="2000" dirty="0">
                  <a:solidFill>
                    <a:srgbClr val="00B0F0"/>
                  </a:solidFill>
                  <a:latin typeface="Calibri" panose="020F0502020204030204" pitchFamily="34" charset="0"/>
                  <a:cs typeface="Calibri" panose="020F0502020204030204" pitchFamily="34" charset="0"/>
                </a:rPr>
                <a:t>similarity</a:t>
              </a:r>
              <a:r>
                <a:rPr lang="zh-CN" altLang="en-US" sz="2000" dirty="0">
                  <a:solidFill>
                    <a:srgbClr val="00B0F0"/>
                  </a:solidFill>
                  <a:latin typeface="Calibri" panose="020F0502020204030204" pitchFamily="34" charset="0"/>
                  <a:cs typeface="Calibri" panose="020F0502020204030204" pitchFamily="34" charset="0"/>
                </a:rPr>
                <a:t> </a:t>
              </a:r>
              <a:r>
                <a:rPr lang="en-US" altLang="zh-CN" sz="2000" dirty="0">
                  <a:solidFill>
                    <a:srgbClr val="00B0F0"/>
                  </a:solidFill>
                  <a:latin typeface="Calibri" panose="020F0502020204030204" pitchFamily="34" charset="0"/>
                  <a:cs typeface="Calibri" panose="020F0502020204030204" pitchFamily="34" charset="0"/>
                </a:rPr>
                <a:t>scores</a:t>
              </a:r>
            </a:p>
          </p:txBody>
        </p:sp>
      </p:grpSp>
      <p:sp>
        <p:nvSpPr>
          <p:cNvPr id="15" name="TextBox 14">
            <a:extLst>
              <a:ext uri="{FF2B5EF4-FFF2-40B4-BE49-F238E27FC236}">
                <a16:creationId xmlns:a16="http://schemas.microsoft.com/office/drawing/2014/main" xmlns="" id="{B56086B5-B87F-F040-990A-17A95DB0A804}"/>
              </a:ext>
            </a:extLst>
          </p:cNvPr>
          <p:cNvSpPr txBox="1"/>
          <p:nvPr/>
        </p:nvSpPr>
        <p:spPr>
          <a:xfrm>
            <a:off x="3344621" y="6408107"/>
            <a:ext cx="7318029" cy="261610"/>
          </a:xfrm>
          <a:prstGeom prst="rect">
            <a:avLst/>
          </a:prstGeom>
          <a:noFill/>
        </p:spPr>
        <p:txBody>
          <a:bodyPr wrap="none" rtlCol="0">
            <a:spAutoFit/>
          </a:bodyPr>
          <a:lstStyle/>
          <a:p>
            <a:r>
              <a:rPr lang="en-US" altLang="zh-CN" sz="1100" dirty="0">
                <a:latin typeface="Calibri" panose="020F0502020204030204" pitchFamily="34" charset="0"/>
                <a:cs typeface="Calibri" panose="020F0502020204030204" pitchFamily="34" charset="0"/>
              </a:rPr>
              <a:t>Chen</a:t>
            </a:r>
            <a:r>
              <a:rPr lang="zh-CN" altLang="en-US" sz="1100" dirty="0">
                <a:latin typeface="Calibri" panose="020F0502020204030204" pitchFamily="34" charset="0"/>
                <a:cs typeface="Calibri" panose="020F0502020204030204" pitchFamily="34" charset="0"/>
              </a:rPr>
              <a:t> </a:t>
            </a:r>
            <a:r>
              <a:rPr lang="en-US" altLang="zh-CN" sz="1100" dirty="0">
                <a:latin typeface="Calibri" panose="020F0502020204030204" pitchFamily="34" charset="0"/>
                <a:cs typeface="Calibri" panose="020F0502020204030204" pitchFamily="34" charset="0"/>
              </a:rPr>
              <a:t>et</a:t>
            </a:r>
            <a:r>
              <a:rPr lang="zh-CN" altLang="en-US" sz="1100" dirty="0">
                <a:latin typeface="Calibri" panose="020F0502020204030204" pitchFamily="34" charset="0"/>
                <a:cs typeface="Calibri" panose="020F0502020204030204" pitchFamily="34" charset="0"/>
              </a:rPr>
              <a:t> </a:t>
            </a:r>
            <a:r>
              <a:rPr lang="en-US" altLang="zh-CN" sz="1100" dirty="0">
                <a:latin typeface="Calibri" panose="020F0502020204030204" pitchFamily="34" charset="0"/>
                <a:cs typeface="Calibri" panose="020F0502020204030204" pitchFamily="34" charset="0"/>
              </a:rPr>
              <a:t>al.</a:t>
            </a:r>
            <a:r>
              <a:rPr lang="zh-CN" altLang="en-US" sz="1100" dirty="0">
                <a:latin typeface="Calibri" panose="020F0502020204030204" pitchFamily="34" charset="0"/>
                <a:cs typeface="Calibri" panose="020F0502020204030204" pitchFamily="34" charset="0"/>
              </a:rPr>
              <a:t> </a:t>
            </a:r>
            <a:r>
              <a:rPr lang="en-US" altLang="zh-CN" sz="1100" dirty="0">
                <a:latin typeface="Calibri" panose="020F0502020204030204" pitchFamily="34" charset="0"/>
                <a:cs typeface="Calibri" panose="020F0502020204030204" pitchFamily="34" charset="0"/>
              </a:rPr>
              <a:t>“Iterative Deep Graph Learning for Graph Neural Networks: Better and Robust Node Embeddings”.</a:t>
            </a:r>
            <a:r>
              <a:rPr lang="zh-CN" altLang="en-US" sz="1100" dirty="0">
                <a:latin typeface="Calibri" panose="020F0502020204030204" pitchFamily="34" charset="0"/>
                <a:cs typeface="Calibri" panose="020F0502020204030204" pitchFamily="34" charset="0"/>
              </a:rPr>
              <a:t> </a:t>
            </a:r>
            <a:r>
              <a:rPr lang="en-US" altLang="zh-CN" sz="1100" dirty="0" err="1">
                <a:latin typeface="Calibri" panose="020F0502020204030204" pitchFamily="34" charset="0"/>
                <a:cs typeface="Calibri" panose="020F0502020204030204" pitchFamily="34" charset="0"/>
              </a:rPr>
              <a:t>NeurIPS</a:t>
            </a:r>
            <a:r>
              <a:rPr lang="zh-CN" altLang="en-US" sz="1100" dirty="0">
                <a:latin typeface="Calibri" panose="020F0502020204030204" pitchFamily="34" charset="0"/>
                <a:cs typeface="Calibri" panose="020F0502020204030204" pitchFamily="34" charset="0"/>
              </a:rPr>
              <a:t> </a:t>
            </a:r>
            <a:r>
              <a:rPr lang="en-US" altLang="zh-CN" sz="1100" dirty="0">
                <a:latin typeface="Calibri" panose="020F0502020204030204" pitchFamily="34" charset="0"/>
                <a:cs typeface="Calibri" panose="020F0502020204030204" pitchFamily="34" charset="0"/>
              </a:rPr>
              <a:t>2021.</a:t>
            </a:r>
            <a:endParaRPr lang="en-US" sz="1100" dirty="0">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xmlns="" id="{C096CCFC-9073-F844-9242-6EEB641758D5}"/>
              </a:ext>
            </a:extLst>
          </p:cNvPr>
          <p:cNvPicPr>
            <a:picLocks noChangeAspect="1"/>
          </p:cNvPicPr>
          <p:nvPr/>
        </p:nvPicPr>
        <p:blipFill>
          <a:blip r:embed="rId5"/>
          <a:stretch>
            <a:fillRect/>
          </a:stretch>
        </p:blipFill>
        <p:spPr>
          <a:xfrm>
            <a:off x="7564138" y="2369369"/>
            <a:ext cx="4411324" cy="2344479"/>
          </a:xfrm>
          <a:prstGeom prst="rect">
            <a:avLst/>
          </a:prstGeom>
        </p:spPr>
      </p:pic>
    </p:spTree>
    <p:extLst>
      <p:ext uri="{BB962C8B-B14F-4D97-AF65-F5344CB8AC3E}">
        <p14:creationId xmlns:p14="http://schemas.microsoft.com/office/powerpoint/2010/main" val="363060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CFFBEE-2579-DF42-B4D6-A3591FFE2B3F}"/>
              </a:ext>
            </a:extLst>
          </p:cNvPr>
          <p:cNvSpPr>
            <a:spLocks noGrp="1"/>
          </p:cNvSpPr>
          <p:nvPr>
            <p:ph type="title"/>
          </p:nvPr>
        </p:nvSpPr>
        <p:spPr/>
        <p:txBody>
          <a:bodyPr>
            <a:normAutofit/>
          </a:bodyPr>
          <a:lstStyle/>
          <a:p>
            <a:r>
              <a:rPr lang="en-US" altLang="zh-CN" b="1" spc="-253" dirty="0">
                <a:solidFill>
                  <a:srgbClr val="C00000"/>
                </a:solidFill>
              </a:rPr>
              <a:t>Structure-aware Similarity Metric Learning</a:t>
            </a:r>
            <a:endParaRPr kumimoji="1" lang="zh-CN" altLang="en-US" dirty="0"/>
          </a:p>
        </p:txBody>
      </p:sp>
      <p:sp>
        <p:nvSpPr>
          <p:cNvPr id="3" name="内容占位符 2">
            <a:extLst>
              <a:ext uri="{FF2B5EF4-FFF2-40B4-BE49-F238E27FC236}">
                <a16:creationId xmlns:a16="http://schemas.microsoft.com/office/drawing/2014/main" xmlns="" id="{498E520A-95EA-0B41-BDBE-845F09332312}"/>
              </a:ext>
            </a:extLst>
          </p:cNvPr>
          <p:cNvSpPr>
            <a:spLocks noGrp="1"/>
          </p:cNvSpPr>
          <p:nvPr>
            <p:ph idx="1"/>
          </p:nvPr>
        </p:nvSpPr>
        <p:spPr>
          <a:xfrm>
            <a:off x="838200" y="1508369"/>
            <a:ext cx="10515600" cy="2126314"/>
          </a:xfrm>
        </p:spPr>
        <p:txBody>
          <a:bodyPr>
            <a:normAutofit/>
          </a:bodyPr>
          <a:lstStyle/>
          <a:p>
            <a:r>
              <a:rPr lang="en-US" altLang="zh-CN" dirty="0">
                <a:latin typeface="Calibri" panose="020F0502020204030204" pitchFamily="34" charset="0"/>
                <a:cs typeface="Calibri" panose="020F0502020204030204" pitchFamily="34" charset="0"/>
              </a:rPr>
              <a:t>Learning a weighted adjacency matrix by computing the </a:t>
            </a:r>
            <a:r>
              <a:rPr lang="en-US" altLang="zh-CN" dirty="0">
                <a:solidFill>
                  <a:srgbClr val="FF0000"/>
                </a:solidFill>
                <a:latin typeface="Calibri" panose="020F0502020204030204" pitchFamily="34" charset="0"/>
                <a:cs typeface="Calibri" panose="020F0502020204030204" pitchFamily="34" charset="0"/>
              </a:rPr>
              <a:t>pair-wise node similarity</a:t>
            </a:r>
            <a:r>
              <a:rPr lang="en-US" altLang="zh-CN" dirty="0">
                <a:latin typeface="Calibri" panose="020F0502020204030204" pitchFamily="34" charset="0"/>
                <a:cs typeface="Calibri" panose="020F0502020204030204" pitchFamily="34" charset="0"/>
              </a:rPr>
              <a:t> in the embedding space</a:t>
            </a:r>
          </a:p>
          <a:p>
            <a:r>
              <a:rPr lang="en-US" altLang="zh-CN" dirty="0">
                <a:latin typeface="Calibri" panose="020F0502020204030204" pitchFamily="34" charset="0"/>
                <a:cs typeface="Calibri" panose="020F0502020204030204" pitchFamily="34" charset="0"/>
              </a:rPr>
              <a:t>Considering </a:t>
            </a:r>
            <a:r>
              <a:rPr lang="en-US" altLang="zh-CN" dirty="0">
                <a:solidFill>
                  <a:srgbClr val="FF0000"/>
                </a:solidFill>
                <a:latin typeface="Calibri" panose="020F0502020204030204" pitchFamily="34" charset="0"/>
                <a:cs typeface="Calibri" panose="020F0502020204030204" pitchFamily="34" charset="0"/>
              </a:rPr>
              <a:t>existing edge information </a:t>
            </a:r>
            <a:r>
              <a:rPr lang="en-US" altLang="zh-CN" dirty="0">
                <a:latin typeface="Calibri" panose="020F0502020204030204" pitchFamily="34" charset="0"/>
                <a:cs typeface="Calibri" panose="020F0502020204030204" pitchFamily="34" charset="0"/>
              </a:rPr>
              <a:t>of the intrinsic graph</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in</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addition</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to</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the</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node</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information</a:t>
            </a:r>
            <a:endParaRPr lang="en" altLang="zh-CN" dirty="0">
              <a:latin typeface="Calibri" panose="020F0502020204030204" pitchFamily="34" charset="0"/>
              <a:cs typeface="Calibri" panose="020F0502020204030204" pitchFamily="34" charset="0"/>
            </a:endParaRPr>
          </a:p>
        </p:txBody>
      </p:sp>
      <p:sp>
        <p:nvSpPr>
          <p:cNvPr id="4" name="灯片编号占位符 3">
            <a:extLst>
              <a:ext uri="{FF2B5EF4-FFF2-40B4-BE49-F238E27FC236}">
                <a16:creationId xmlns:a16="http://schemas.microsoft.com/office/drawing/2014/main" xmlns="" id="{7DA292A9-F3FF-0D4C-A45C-4BBE99770D4B}"/>
              </a:ext>
            </a:extLst>
          </p:cNvPr>
          <p:cNvSpPr>
            <a:spLocks noGrp="1"/>
          </p:cNvSpPr>
          <p:nvPr>
            <p:ph type="sldNum" sz="quarter" idx="12"/>
          </p:nvPr>
        </p:nvSpPr>
        <p:spPr/>
        <p:txBody>
          <a:bodyPr/>
          <a:lstStyle/>
          <a:p>
            <a:fld id="{4C15419E-54D6-8648-ABFB-BEF58E3E877E}" type="slidenum">
              <a:rPr lang="en-US" smtClean="0"/>
              <a:t>51</a:t>
            </a:fld>
            <a:endParaRPr lang="en-US"/>
          </a:p>
        </p:txBody>
      </p:sp>
      <p:pic>
        <p:nvPicPr>
          <p:cNvPr id="6" name="Picture 5">
            <a:extLst>
              <a:ext uri="{FF2B5EF4-FFF2-40B4-BE49-F238E27FC236}">
                <a16:creationId xmlns:a16="http://schemas.microsoft.com/office/drawing/2014/main" xmlns="" id="{20EE75DD-6BA0-4D4C-BBB2-D90C8485E935}"/>
              </a:ext>
            </a:extLst>
          </p:cNvPr>
          <p:cNvPicPr>
            <a:picLocks noChangeAspect="1"/>
          </p:cNvPicPr>
          <p:nvPr/>
        </p:nvPicPr>
        <p:blipFill>
          <a:blip r:embed="rId3"/>
          <a:stretch>
            <a:fillRect/>
          </a:stretch>
        </p:blipFill>
        <p:spPr>
          <a:xfrm>
            <a:off x="3516541" y="3634683"/>
            <a:ext cx="3299326" cy="2461318"/>
          </a:xfrm>
          <a:prstGeom prst="rect">
            <a:avLst/>
          </a:prstGeom>
        </p:spPr>
      </p:pic>
      <p:pic>
        <p:nvPicPr>
          <p:cNvPr id="7" name="Picture 6">
            <a:extLst>
              <a:ext uri="{FF2B5EF4-FFF2-40B4-BE49-F238E27FC236}">
                <a16:creationId xmlns:a16="http://schemas.microsoft.com/office/drawing/2014/main" xmlns="" id="{54D5B7F7-582B-8649-A7AC-8643B17F27A3}"/>
              </a:ext>
            </a:extLst>
          </p:cNvPr>
          <p:cNvPicPr>
            <a:picLocks noChangeAspect="1"/>
          </p:cNvPicPr>
          <p:nvPr/>
        </p:nvPicPr>
        <p:blipFill>
          <a:blip r:embed="rId4"/>
          <a:stretch>
            <a:fillRect/>
          </a:stretch>
        </p:blipFill>
        <p:spPr>
          <a:xfrm>
            <a:off x="7104966" y="3767544"/>
            <a:ext cx="3086907" cy="2741049"/>
          </a:xfrm>
          <a:prstGeom prst="rect">
            <a:avLst/>
          </a:prstGeom>
        </p:spPr>
      </p:pic>
      <p:pic>
        <p:nvPicPr>
          <p:cNvPr id="8" name="Picture 7">
            <a:extLst>
              <a:ext uri="{FF2B5EF4-FFF2-40B4-BE49-F238E27FC236}">
                <a16:creationId xmlns:a16="http://schemas.microsoft.com/office/drawing/2014/main" xmlns="" id="{BA9BD324-2740-8A4D-9AA0-89FBE14385DC}"/>
              </a:ext>
            </a:extLst>
          </p:cNvPr>
          <p:cNvPicPr>
            <a:picLocks noChangeAspect="1"/>
          </p:cNvPicPr>
          <p:nvPr/>
        </p:nvPicPr>
        <p:blipFill>
          <a:blip r:embed="rId5"/>
          <a:stretch>
            <a:fillRect/>
          </a:stretch>
        </p:blipFill>
        <p:spPr>
          <a:xfrm>
            <a:off x="1185427" y="3634683"/>
            <a:ext cx="2209623" cy="2741378"/>
          </a:xfrm>
          <a:prstGeom prst="rect">
            <a:avLst/>
          </a:prstGeom>
        </p:spPr>
      </p:pic>
    </p:spTree>
    <p:extLst>
      <p:ext uri="{BB962C8B-B14F-4D97-AF65-F5344CB8AC3E}">
        <p14:creationId xmlns:p14="http://schemas.microsoft.com/office/powerpoint/2010/main" val="28008340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CFFBEE-2579-DF42-B4D6-A3591FFE2B3F}"/>
              </a:ext>
            </a:extLst>
          </p:cNvPr>
          <p:cNvSpPr>
            <a:spLocks noGrp="1"/>
          </p:cNvSpPr>
          <p:nvPr>
            <p:ph type="title"/>
          </p:nvPr>
        </p:nvSpPr>
        <p:spPr/>
        <p:txBody>
          <a:bodyPr>
            <a:normAutofit/>
          </a:bodyPr>
          <a:lstStyle/>
          <a:p>
            <a:r>
              <a:rPr lang="en-US" altLang="zh-CN" b="1" spc="-253" dirty="0">
                <a:solidFill>
                  <a:srgbClr val="C00000"/>
                </a:solidFill>
              </a:rPr>
              <a:t>Attention-based Similarity Metric Functions</a:t>
            </a:r>
            <a:endParaRPr kumimoji="1" lang="zh-CN" altLang="en-US" dirty="0"/>
          </a:p>
        </p:txBody>
      </p:sp>
      <p:sp>
        <p:nvSpPr>
          <p:cNvPr id="4" name="灯片编号占位符 3">
            <a:extLst>
              <a:ext uri="{FF2B5EF4-FFF2-40B4-BE49-F238E27FC236}">
                <a16:creationId xmlns:a16="http://schemas.microsoft.com/office/drawing/2014/main" xmlns="" id="{7DA292A9-F3FF-0D4C-A45C-4BBE99770D4B}"/>
              </a:ext>
            </a:extLst>
          </p:cNvPr>
          <p:cNvSpPr>
            <a:spLocks noGrp="1"/>
          </p:cNvSpPr>
          <p:nvPr>
            <p:ph type="sldNum" sz="quarter" idx="12"/>
          </p:nvPr>
        </p:nvSpPr>
        <p:spPr/>
        <p:txBody>
          <a:bodyPr/>
          <a:lstStyle/>
          <a:p>
            <a:fld id="{4C15419E-54D6-8648-ABFB-BEF58E3E877E}" type="slidenum">
              <a:rPr lang="en-US" smtClean="0"/>
              <a:t>52</a:t>
            </a:fld>
            <a:endParaRPr lang="en-US"/>
          </a:p>
        </p:txBody>
      </p:sp>
      <p:grpSp>
        <p:nvGrpSpPr>
          <p:cNvPr id="17" name="Group 16">
            <a:extLst>
              <a:ext uri="{FF2B5EF4-FFF2-40B4-BE49-F238E27FC236}">
                <a16:creationId xmlns:a16="http://schemas.microsoft.com/office/drawing/2014/main" xmlns="" id="{99AF48DE-35D3-D845-A338-EB47DCA3BC0C}"/>
              </a:ext>
            </a:extLst>
          </p:cNvPr>
          <p:cNvGrpSpPr/>
          <p:nvPr/>
        </p:nvGrpSpPr>
        <p:grpSpPr>
          <a:xfrm>
            <a:off x="304797" y="2167308"/>
            <a:ext cx="7184371" cy="1196102"/>
            <a:chOff x="1002890" y="2501607"/>
            <a:chExt cx="7184371" cy="1196102"/>
          </a:xfrm>
        </p:grpSpPr>
        <p:pic>
          <p:nvPicPr>
            <p:cNvPr id="5" name="Picture 4">
              <a:extLst>
                <a:ext uri="{FF2B5EF4-FFF2-40B4-BE49-F238E27FC236}">
                  <a16:creationId xmlns:a16="http://schemas.microsoft.com/office/drawing/2014/main" xmlns="" id="{DA91A7F3-F798-6F45-A4D0-B52867F144C6}"/>
                </a:ext>
              </a:extLst>
            </p:cNvPr>
            <p:cNvPicPr>
              <a:picLocks noChangeAspect="1"/>
            </p:cNvPicPr>
            <p:nvPr/>
          </p:nvPicPr>
          <p:blipFill>
            <a:blip r:embed="rId3"/>
            <a:stretch>
              <a:fillRect/>
            </a:stretch>
          </p:blipFill>
          <p:spPr>
            <a:xfrm>
              <a:off x="1530350" y="3262556"/>
              <a:ext cx="6656911" cy="435153"/>
            </a:xfrm>
            <a:prstGeom prst="rect">
              <a:avLst/>
            </a:prstGeom>
          </p:spPr>
        </p:pic>
        <p:sp>
          <p:nvSpPr>
            <p:cNvPr id="7" name="TextBox 6">
              <a:extLst>
                <a:ext uri="{FF2B5EF4-FFF2-40B4-BE49-F238E27FC236}">
                  <a16:creationId xmlns:a16="http://schemas.microsoft.com/office/drawing/2014/main" xmlns="" id="{F1855093-245C-E14D-8192-72D67B98D300}"/>
                </a:ext>
              </a:extLst>
            </p:cNvPr>
            <p:cNvSpPr txBox="1"/>
            <p:nvPr/>
          </p:nvSpPr>
          <p:spPr>
            <a:xfrm>
              <a:off x="1002890" y="2501607"/>
              <a:ext cx="1394164" cy="461665"/>
            </a:xfrm>
            <a:prstGeom prst="rect">
              <a:avLst/>
            </a:prstGeom>
            <a:noFill/>
          </p:spPr>
          <p:txBody>
            <a:bodyPr wrap="none" rtlCol="0">
              <a:spAutoFit/>
            </a:bodyPr>
            <a:lstStyle/>
            <a:p>
              <a:r>
                <a:rPr lang="en-US" altLang="zh-CN" sz="2400" dirty="0"/>
                <a:t>Variant</a:t>
              </a:r>
              <a:r>
                <a:rPr lang="zh-CN" altLang="en-US" sz="2400" dirty="0"/>
                <a:t> </a:t>
              </a:r>
              <a:r>
                <a:rPr lang="en-US" altLang="zh-CN" sz="2400" dirty="0"/>
                <a:t>1)</a:t>
              </a:r>
              <a:endParaRPr lang="en-US" sz="2400" dirty="0"/>
            </a:p>
          </p:txBody>
        </p:sp>
      </p:grpSp>
      <p:grpSp>
        <p:nvGrpSpPr>
          <p:cNvPr id="18" name="Group 17">
            <a:extLst>
              <a:ext uri="{FF2B5EF4-FFF2-40B4-BE49-F238E27FC236}">
                <a16:creationId xmlns:a16="http://schemas.microsoft.com/office/drawing/2014/main" xmlns="" id="{E65A495E-99BC-1C41-B4BC-DB060D4824BC}"/>
              </a:ext>
            </a:extLst>
          </p:cNvPr>
          <p:cNvGrpSpPr/>
          <p:nvPr/>
        </p:nvGrpSpPr>
        <p:grpSpPr>
          <a:xfrm>
            <a:off x="304797" y="4068646"/>
            <a:ext cx="7806813" cy="1435273"/>
            <a:chOff x="1002890" y="4402945"/>
            <a:chExt cx="7806813" cy="1435273"/>
          </a:xfrm>
        </p:grpSpPr>
        <p:pic>
          <p:nvPicPr>
            <p:cNvPr id="6" name="Picture 5">
              <a:extLst>
                <a:ext uri="{FF2B5EF4-FFF2-40B4-BE49-F238E27FC236}">
                  <a16:creationId xmlns:a16="http://schemas.microsoft.com/office/drawing/2014/main" xmlns="" id="{658A8DE3-6942-8041-A808-1600587EA550}"/>
                </a:ext>
              </a:extLst>
            </p:cNvPr>
            <p:cNvPicPr>
              <a:picLocks noChangeAspect="1"/>
            </p:cNvPicPr>
            <p:nvPr/>
          </p:nvPicPr>
          <p:blipFill>
            <a:blip r:embed="rId4"/>
            <a:stretch>
              <a:fillRect/>
            </a:stretch>
          </p:blipFill>
          <p:spPr>
            <a:xfrm>
              <a:off x="1530350" y="5106170"/>
              <a:ext cx="7279353" cy="732048"/>
            </a:xfrm>
            <a:prstGeom prst="rect">
              <a:avLst/>
            </a:prstGeom>
          </p:spPr>
        </p:pic>
        <p:sp>
          <p:nvSpPr>
            <p:cNvPr id="8" name="TextBox 7">
              <a:extLst>
                <a:ext uri="{FF2B5EF4-FFF2-40B4-BE49-F238E27FC236}">
                  <a16:creationId xmlns:a16="http://schemas.microsoft.com/office/drawing/2014/main" xmlns="" id="{442C1CC8-34C8-C449-86E4-9BAB36A7D174}"/>
                </a:ext>
              </a:extLst>
            </p:cNvPr>
            <p:cNvSpPr txBox="1"/>
            <p:nvPr/>
          </p:nvSpPr>
          <p:spPr>
            <a:xfrm>
              <a:off x="1002890" y="4402945"/>
              <a:ext cx="1394164" cy="461665"/>
            </a:xfrm>
            <a:prstGeom prst="rect">
              <a:avLst/>
            </a:prstGeom>
            <a:noFill/>
          </p:spPr>
          <p:txBody>
            <a:bodyPr wrap="none" rtlCol="0">
              <a:spAutoFit/>
            </a:bodyPr>
            <a:lstStyle/>
            <a:p>
              <a:r>
                <a:rPr lang="en-US" altLang="zh-CN" sz="2400" dirty="0"/>
                <a:t>Variant</a:t>
              </a:r>
              <a:r>
                <a:rPr lang="zh-CN" altLang="en-US" sz="2400" dirty="0"/>
                <a:t> </a:t>
              </a:r>
              <a:r>
                <a:rPr lang="en-US" altLang="zh-CN" sz="2400" dirty="0"/>
                <a:t>2)</a:t>
              </a:r>
              <a:endParaRPr lang="en-US" sz="2400" dirty="0"/>
            </a:p>
          </p:txBody>
        </p:sp>
      </p:grpSp>
      <p:grpSp>
        <p:nvGrpSpPr>
          <p:cNvPr id="19" name="Group 18">
            <a:extLst>
              <a:ext uri="{FF2B5EF4-FFF2-40B4-BE49-F238E27FC236}">
                <a16:creationId xmlns:a16="http://schemas.microsoft.com/office/drawing/2014/main" xmlns="" id="{F464842F-2F4D-B347-A121-3F35479AC3CF}"/>
              </a:ext>
            </a:extLst>
          </p:cNvPr>
          <p:cNvGrpSpPr/>
          <p:nvPr/>
        </p:nvGrpSpPr>
        <p:grpSpPr>
          <a:xfrm>
            <a:off x="5350866" y="2751709"/>
            <a:ext cx="2524770" cy="2569213"/>
            <a:chOff x="6048959" y="3086008"/>
            <a:chExt cx="2524770" cy="2569213"/>
          </a:xfrm>
        </p:grpSpPr>
        <p:sp>
          <p:nvSpPr>
            <p:cNvPr id="9" name="Oval 8">
              <a:extLst>
                <a:ext uri="{FF2B5EF4-FFF2-40B4-BE49-F238E27FC236}">
                  <a16:creationId xmlns:a16="http://schemas.microsoft.com/office/drawing/2014/main" xmlns="" id="{9D81242C-215B-9242-906C-3BEA4074E9FA}"/>
                </a:ext>
              </a:extLst>
            </p:cNvPr>
            <p:cNvSpPr/>
            <p:nvPr/>
          </p:nvSpPr>
          <p:spPr>
            <a:xfrm>
              <a:off x="7341687" y="3086008"/>
              <a:ext cx="543694" cy="788248"/>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xmlns="" id="{7C5D0F6D-0A2F-FE4D-8924-928133AA240E}"/>
                </a:ext>
              </a:extLst>
            </p:cNvPr>
            <p:cNvSpPr txBox="1"/>
            <p:nvPr/>
          </p:nvSpPr>
          <p:spPr>
            <a:xfrm>
              <a:off x="6048959" y="4187262"/>
              <a:ext cx="2078925" cy="400110"/>
            </a:xfrm>
            <a:prstGeom prst="rect">
              <a:avLst/>
            </a:prstGeom>
            <a:noFill/>
          </p:spPr>
          <p:txBody>
            <a:bodyPr wrap="square" rtlCol="0">
              <a:spAutoFit/>
            </a:bodyPr>
            <a:lstStyle/>
            <a:p>
              <a:r>
                <a:rPr lang="en-US" altLang="zh-CN" sz="2000" dirty="0">
                  <a:solidFill>
                    <a:srgbClr val="00B0F0"/>
                  </a:solidFill>
                  <a:latin typeface="Calibri" panose="020F0502020204030204" pitchFamily="34" charset="0"/>
                  <a:cs typeface="Calibri" panose="020F0502020204030204" pitchFamily="34" charset="0"/>
                </a:rPr>
                <a:t>Edge</a:t>
              </a:r>
              <a:r>
                <a:rPr lang="zh-CN" altLang="en-US" sz="2000" dirty="0">
                  <a:solidFill>
                    <a:srgbClr val="00B0F0"/>
                  </a:solidFill>
                  <a:latin typeface="Calibri" panose="020F0502020204030204" pitchFamily="34" charset="0"/>
                  <a:cs typeface="Calibri" panose="020F0502020204030204" pitchFamily="34" charset="0"/>
                </a:rPr>
                <a:t> </a:t>
              </a:r>
              <a:r>
                <a:rPr lang="en-US" altLang="zh-CN" sz="2000" dirty="0">
                  <a:solidFill>
                    <a:srgbClr val="00B0F0"/>
                  </a:solidFill>
                  <a:latin typeface="Calibri" panose="020F0502020204030204" pitchFamily="34" charset="0"/>
                  <a:cs typeface="Calibri" panose="020F0502020204030204" pitchFamily="34" charset="0"/>
                </a:rPr>
                <a:t>embeddings</a:t>
              </a:r>
            </a:p>
          </p:txBody>
        </p:sp>
        <p:cxnSp>
          <p:nvCxnSpPr>
            <p:cNvPr id="11" name="Straight Arrow Connector 10">
              <a:extLst>
                <a:ext uri="{FF2B5EF4-FFF2-40B4-BE49-F238E27FC236}">
                  <a16:creationId xmlns:a16="http://schemas.microsoft.com/office/drawing/2014/main" xmlns="" id="{C1ACB7F3-B32F-5240-BD35-86ED3035F732}"/>
                </a:ext>
              </a:extLst>
            </p:cNvPr>
            <p:cNvCxnSpPr>
              <a:cxnSpLocks/>
            </p:cNvCxnSpPr>
            <p:nvPr/>
          </p:nvCxnSpPr>
          <p:spPr>
            <a:xfrm flipH="1">
              <a:off x="6846545" y="3810191"/>
              <a:ext cx="543694" cy="394499"/>
            </a:xfrm>
            <a:prstGeom prst="straightConnector1">
              <a:avLst/>
            </a:prstGeom>
            <a:ln w="317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xmlns="" id="{A8C515A5-495D-7B4C-8327-EC5CA9290BB5}"/>
                </a:ext>
              </a:extLst>
            </p:cNvPr>
            <p:cNvSpPr/>
            <p:nvPr/>
          </p:nvSpPr>
          <p:spPr>
            <a:xfrm>
              <a:off x="8127884" y="4994591"/>
              <a:ext cx="445845" cy="660630"/>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xmlns="" id="{CA88EDE8-85E9-1248-9E1C-A18F98C1F885}"/>
                </a:ext>
              </a:extLst>
            </p:cNvPr>
            <p:cNvCxnSpPr>
              <a:cxnSpLocks/>
            </p:cNvCxnSpPr>
            <p:nvPr/>
          </p:nvCxnSpPr>
          <p:spPr>
            <a:xfrm flipH="1" flipV="1">
              <a:off x="7708491" y="4651866"/>
              <a:ext cx="449365" cy="348530"/>
            </a:xfrm>
            <a:prstGeom prst="straightConnector1">
              <a:avLst/>
            </a:prstGeom>
            <a:ln w="3175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xmlns="" id="{6D88EBE5-5E13-824F-9F32-E12989412C4B}"/>
              </a:ext>
            </a:extLst>
          </p:cNvPr>
          <p:cNvGrpSpPr/>
          <p:nvPr/>
        </p:nvGrpSpPr>
        <p:grpSpPr>
          <a:xfrm>
            <a:off x="5156906" y="6228744"/>
            <a:ext cx="5687776" cy="479068"/>
            <a:chOff x="1046375" y="6259044"/>
            <a:chExt cx="5687776" cy="479068"/>
          </a:xfrm>
        </p:grpSpPr>
        <p:sp>
          <p:nvSpPr>
            <p:cNvPr id="15" name="TextBox 14">
              <a:extLst>
                <a:ext uri="{FF2B5EF4-FFF2-40B4-BE49-F238E27FC236}">
                  <a16:creationId xmlns:a16="http://schemas.microsoft.com/office/drawing/2014/main" xmlns="" id="{BEDCF9EA-3DE8-0E43-A5FD-C0D36E97B1DF}"/>
                </a:ext>
              </a:extLst>
            </p:cNvPr>
            <p:cNvSpPr txBox="1"/>
            <p:nvPr/>
          </p:nvSpPr>
          <p:spPr>
            <a:xfrm>
              <a:off x="1046375" y="6259044"/>
              <a:ext cx="5195653" cy="261610"/>
            </a:xfrm>
            <a:prstGeom prst="rect">
              <a:avLst/>
            </a:prstGeom>
            <a:noFill/>
          </p:spPr>
          <p:txBody>
            <a:bodyPr wrap="none" rtlCol="0">
              <a:spAutoFit/>
            </a:bodyPr>
            <a:lstStyle/>
            <a:p>
              <a:r>
                <a:rPr lang="en-US" altLang="zh-CN" sz="1100" i="1" dirty="0"/>
                <a:t>Liu</a:t>
              </a:r>
              <a:r>
                <a:rPr lang="zh-CN" altLang="en-US" sz="1100" i="1" dirty="0"/>
                <a:t> </a:t>
              </a:r>
              <a:r>
                <a:rPr lang="en-US" altLang="zh-CN" sz="1100" i="1" dirty="0"/>
                <a:t>et</a:t>
              </a:r>
              <a:r>
                <a:rPr lang="zh-CN" altLang="en-US" sz="1100" i="1" dirty="0"/>
                <a:t> </a:t>
              </a:r>
              <a:r>
                <a:rPr lang="en-US" altLang="zh-CN" sz="1100" i="1" dirty="0"/>
                <a:t>al.</a:t>
              </a:r>
              <a:r>
                <a:rPr lang="zh-CN" altLang="en-US" sz="1100" i="1" dirty="0"/>
                <a:t> </a:t>
              </a:r>
              <a:r>
                <a:rPr lang="en-US" altLang="zh-CN" sz="1100" i="1" dirty="0"/>
                <a:t>“Contextualized Non-local Neural Networks for Sequence Learning”.</a:t>
              </a:r>
              <a:r>
                <a:rPr lang="zh-CN" altLang="en-US" sz="1100" i="1" dirty="0"/>
                <a:t> </a:t>
              </a:r>
              <a:r>
                <a:rPr lang="en-US" altLang="zh-CN" sz="1100" i="1" dirty="0"/>
                <a:t>AAAI</a:t>
              </a:r>
              <a:r>
                <a:rPr lang="zh-CN" altLang="en-US" sz="1100" i="1" dirty="0"/>
                <a:t> </a:t>
              </a:r>
              <a:r>
                <a:rPr lang="en-US" altLang="zh-CN" sz="1100" i="1" dirty="0"/>
                <a:t>2019.</a:t>
              </a:r>
              <a:endParaRPr lang="en-US" sz="1100" i="1" dirty="0"/>
            </a:p>
          </p:txBody>
        </p:sp>
        <p:sp>
          <p:nvSpPr>
            <p:cNvPr id="16" name="TextBox 15">
              <a:extLst>
                <a:ext uri="{FF2B5EF4-FFF2-40B4-BE49-F238E27FC236}">
                  <a16:creationId xmlns:a16="http://schemas.microsoft.com/office/drawing/2014/main" xmlns="" id="{59E71E99-C631-DD4C-B779-7C7372A35236}"/>
                </a:ext>
              </a:extLst>
            </p:cNvPr>
            <p:cNvSpPr txBox="1"/>
            <p:nvPr/>
          </p:nvSpPr>
          <p:spPr>
            <a:xfrm>
              <a:off x="1046375" y="6476502"/>
              <a:ext cx="5687776" cy="261610"/>
            </a:xfrm>
            <a:prstGeom prst="rect">
              <a:avLst/>
            </a:prstGeom>
            <a:noFill/>
          </p:spPr>
          <p:txBody>
            <a:bodyPr wrap="none" rtlCol="0">
              <a:spAutoFit/>
            </a:bodyPr>
            <a:lstStyle/>
            <a:p>
              <a:r>
                <a:rPr lang="en-US" altLang="zh-CN" sz="1100" i="1" dirty="0">
                  <a:latin typeface="Calibri" panose="020F0502020204030204" pitchFamily="34" charset="0"/>
                  <a:cs typeface="Calibri" panose="020F0502020204030204" pitchFamily="34" charset="0"/>
                </a:rPr>
                <a:t>Liu</a:t>
              </a:r>
              <a:r>
                <a:rPr lang="zh-CN" altLang="en-US" sz="1100" i="1" dirty="0">
                  <a:latin typeface="Calibri" panose="020F0502020204030204" pitchFamily="34" charset="0"/>
                  <a:cs typeface="Calibri" panose="020F0502020204030204" pitchFamily="34" charset="0"/>
                </a:rPr>
                <a:t> </a:t>
              </a:r>
              <a:r>
                <a:rPr lang="en-US" altLang="zh-CN" sz="1100" i="1" dirty="0">
                  <a:latin typeface="Calibri" panose="020F0502020204030204" pitchFamily="34" charset="0"/>
                  <a:cs typeface="Calibri" panose="020F0502020204030204" pitchFamily="34" charset="0"/>
                </a:rPr>
                <a:t>et</a:t>
              </a:r>
              <a:r>
                <a:rPr lang="zh-CN" altLang="en-US" sz="1100" i="1" dirty="0">
                  <a:latin typeface="Calibri" panose="020F0502020204030204" pitchFamily="34" charset="0"/>
                  <a:cs typeface="Calibri" panose="020F0502020204030204" pitchFamily="34" charset="0"/>
                </a:rPr>
                <a:t> </a:t>
              </a:r>
              <a:r>
                <a:rPr lang="en-US" altLang="zh-CN" sz="1100" i="1" dirty="0">
                  <a:latin typeface="Calibri" panose="020F0502020204030204" pitchFamily="34" charset="0"/>
                  <a:cs typeface="Calibri" panose="020F0502020204030204" pitchFamily="34" charset="0"/>
                </a:rPr>
                <a:t>al.</a:t>
              </a:r>
              <a:r>
                <a:rPr lang="zh-CN" altLang="en-US" sz="1100" i="1" dirty="0">
                  <a:latin typeface="Calibri" panose="020F0502020204030204" pitchFamily="34" charset="0"/>
                  <a:cs typeface="Calibri" panose="020F0502020204030204" pitchFamily="34" charset="0"/>
                </a:rPr>
                <a:t> </a:t>
              </a:r>
              <a:r>
                <a:rPr lang="en-US" altLang="zh-CN" sz="1100" i="1" dirty="0">
                  <a:latin typeface="Calibri" panose="020F0502020204030204" pitchFamily="34" charset="0"/>
                  <a:cs typeface="Calibri" panose="020F0502020204030204" pitchFamily="34" charset="0"/>
                </a:rPr>
                <a:t>“Retrieval-Augmented Generation for Code Summarization via Hybrid GNN”.</a:t>
              </a:r>
              <a:r>
                <a:rPr lang="zh-CN" altLang="en-US" sz="1100" i="1" dirty="0">
                  <a:latin typeface="Calibri" panose="020F0502020204030204" pitchFamily="34" charset="0"/>
                  <a:cs typeface="Calibri" panose="020F0502020204030204" pitchFamily="34" charset="0"/>
                </a:rPr>
                <a:t> </a:t>
              </a:r>
              <a:r>
                <a:rPr lang="en-US" altLang="zh-CN" sz="1100" i="1" dirty="0">
                  <a:latin typeface="Calibri" panose="020F0502020204030204" pitchFamily="34" charset="0"/>
                  <a:cs typeface="Calibri" panose="020F0502020204030204" pitchFamily="34" charset="0"/>
                </a:rPr>
                <a:t>ICLR</a:t>
              </a:r>
              <a:r>
                <a:rPr lang="zh-CN" altLang="en-US" sz="1100" i="1" dirty="0">
                  <a:latin typeface="Calibri" panose="020F0502020204030204" pitchFamily="34" charset="0"/>
                  <a:cs typeface="Calibri" panose="020F0502020204030204" pitchFamily="34" charset="0"/>
                </a:rPr>
                <a:t> </a:t>
              </a:r>
              <a:r>
                <a:rPr lang="en-US" altLang="zh-CN" sz="1100" i="1" dirty="0">
                  <a:latin typeface="Calibri" panose="020F0502020204030204" pitchFamily="34" charset="0"/>
                  <a:cs typeface="Calibri" panose="020F0502020204030204" pitchFamily="34" charset="0"/>
                </a:rPr>
                <a:t>2021.</a:t>
              </a:r>
              <a:endParaRPr lang="en-US" sz="1100" i="1" dirty="0">
                <a:latin typeface="Calibri" panose="020F0502020204030204" pitchFamily="34" charset="0"/>
                <a:cs typeface="Calibri" panose="020F0502020204030204" pitchFamily="34" charset="0"/>
              </a:endParaRPr>
            </a:p>
          </p:txBody>
        </p:sp>
      </p:grpSp>
      <p:pic>
        <p:nvPicPr>
          <p:cNvPr id="3" name="Picture 2">
            <a:extLst>
              <a:ext uri="{FF2B5EF4-FFF2-40B4-BE49-F238E27FC236}">
                <a16:creationId xmlns:a16="http://schemas.microsoft.com/office/drawing/2014/main" xmlns="" id="{7918B971-E6D2-FB43-86D3-25EA901A4482}"/>
              </a:ext>
            </a:extLst>
          </p:cNvPr>
          <p:cNvPicPr>
            <a:picLocks noChangeAspect="1"/>
          </p:cNvPicPr>
          <p:nvPr/>
        </p:nvPicPr>
        <p:blipFill>
          <a:blip r:embed="rId5"/>
          <a:stretch>
            <a:fillRect/>
          </a:stretch>
        </p:blipFill>
        <p:spPr>
          <a:xfrm>
            <a:off x="8000794" y="1681067"/>
            <a:ext cx="4087589" cy="2205803"/>
          </a:xfrm>
          <a:prstGeom prst="rect">
            <a:avLst/>
          </a:prstGeom>
        </p:spPr>
      </p:pic>
    </p:spTree>
    <p:extLst>
      <p:ext uri="{BB962C8B-B14F-4D97-AF65-F5344CB8AC3E}">
        <p14:creationId xmlns:p14="http://schemas.microsoft.com/office/powerpoint/2010/main" val="31456500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CFFBEE-2579-DF42-B4D6-A3591FFE2B3F}"/>
              </a:ext>
            </a:extLst>
          </p:cNvPr>
          <p:cNvSpPr>
            <a:spLocks noGrp="1"/>
          </p:cNvSpPr>
          <p:nvPr>
            <p:ph type="title"/>
          </p:nvPr>
        </p:nvSpPr>
        <p:spPr/>
        <p:txBody>
          <a:bodyPr>
            <a:normAutofit/>
          </a:bodyPr>
          <a:lstStyle/>
          <a:p>
            <a:r>
              <a:rPr lang="en-US" altLang="zh-CN" b="1" spc="-253" dirty="0">
                <a:solidFill>
                  <a:srgbClr val="C00000"/>
                </a:solidFill>
              </a:rPr>
              <a:t>Graph </a:t>
            </a:r>
            <a:r>
              <a:rPr lang="en-US" altLang="zh-CN" b="1" spc="-253" dirty="0" err="1">
                <a:solidFill>
                  <a:srgbClr val="C00000"/>
                </a:solidFill>
              </a:rPr>
              <a:t>Sparsification</a:t>
            </a:r>
            <a:r>
              <a:rPr lang="en-US" altLang="zh-CN" b="1" spc="-253" dirty="0">
                <a:solidFill>
                  <a:srgbClr val="C00000"/>
                </a:solidFill>
              </a:rPr>
              <a:t> Techniques</a:t>
            </a:r>
            <a:endParaRPr kumimoji="1" lang="zh-CN" altLang="en-US" dirty="0"/>
          </a:p>
        </p:txBody>
      </p:sp>
      <p:sp>
        <p:nvSpPr>
          <p:cNvPr id="3" name="内容占位符 2">
            <a:extLst>
              <a:ext uri="{FF2B5EF4-FFF2-40B4-BE49-F238E27FC236}">
                <a16:creationId xmlns:a16="http://schemas.microsoft.com/office/drawing/2014/main" xmlns="" id="{498E520A-95EA-0B41-BDBE-845F09332312}"/>
              </a:ext>
            </a:extLst>
          </p:cNvPr>
          <p:cNvSpPr>
            <a:spLocks noGrp="1"/>
          </p:cNvSpPr>
          <p:nvPr>
            <p:ph idx="1"/>
          </p:nvPr>
        </p:nvSpPr>
        <p:spPr>
          <a:xfrm>
            <a:off x="838200" y="1459870"/>
            <a:ext cx="10515600" cy="4351338"/>
          </a:xfrm>
        </p:spPr>
        <p:txBody>
          <a:bodyPr/>
          <a:lstStyle/>
          <a:p>
            <a:r>
              <a:rPr lang="en-US" altLang="zh-CN" dirty="0"/>
              <a:t>Similarity metric functions learn</a:t>
            </a:r>
            <a:r>
              <a:rPr lang="zh-CN" altLang="en-US" dirty="0"/>
              <a:t> </a:t>
            </a:r>
            <a:r>
              <a:rPr lang="en-US" altLang="zh-CN" dirty="0"/>
              <a:t>a fully-connected graph</a:t>
            </a:r>
          </a:p>
          <a:p>
            <a:r>
              <a:rPr lang="en-US" altLang="zh-CN" dirty="0"/>
              <a:t>Fully-connected graph is</a:t>
            </a:r>
            <a:r>
              <a:rPr lang="zh-CN" altLang="en-US" dirty="0"/>
              <a:t> </a:t>
            </a:r>
            <a:r>
              <a:rPr lang="en-US" dirty="0">
                <a:solidFill>
                  <a:srgbClr val="FF0000"/>
                </a:solidFill>
              </a:rPr>
              <a:t>computationally expensive </a:t>
            </a:r>
            <a:r>
              <a:rPr lang="en-US" altLang="zh-CN" dirty="0"/>
              <a:t>and</a:t>
            </a:r>
            <a:r>
              <a:rPr lang="zh-CN" altLang="en-US" dirty="0"/>
              <a:t> </a:t>
            </a:r>
            <a:r>
              <a:rPr lang="en-US" dirty="0"/>
              <a:t>might introduce </a:t>
            </a:r>
            <a:r>
              <a:rPr lang="en-US" dirty="0">
                <a:solidFill>
                  <a:srgbClr val="FF0000"/>
                </a:solidFill>
              </a:rPr>
              <a:t>noise</a:t>
            </a:r>
          </a:p>
          <a:p>
            <a:r>
              <a:rPr lang="en-US" altLang="zh-CN" dirty="0"/>
              <a:t>E</a:t>
            </a:r>
            <a:r>
              <a:rPr lang="en-US" dirty="0"/>
              <a:t>nforc</a:t>
            </a:r>
            <a:r>
              <a:rPr lang="en-US" altLang="zh-CN" dirty="0"/>
              <a:t>ing</a:t>
            </a:r>
            <a:r>
              <a:rPr lang="en-US" dirty="0"/>
              <a:t> sparsity to the learned graph</a:t>
            </a:r>
            <a:r>
              <a:rPr lang="zh-CN" altLang="en-US" dirty="0"/>
              <a:t> </a:t>
            </a:r>
            <a:r>
              <a:rPr lang="en-US" dirty="0"/>
              <a:t>structure</a:t>
            </a:r>
          </a:p>
          <a:p>
            <a:r>
              <a:rPr lang="en-US" altLang="zh-CN" dirty="0"/>
              <a:t>Various</a:t>
            </a:r>
            <a:r>
              <a:rPr lang="zh-CN" altLang="en-US" dirty="0"/>
              <a:t> </a:t>
            </a:r>
            <a:r>
              <a:rPr lang="en-US" altLang="zh-CN" dirty="0"/>
              <a:t>techniques</a:t>
            </a:r>
            <a:endParaRPr lang="en-US" dirty="0"/>
          </a:p>
        </p:txBody>
      </p:sp>
      <p:sp>
        <p:nvSpPr>
          <p:cNvPr id="4" name="灯片编号占位符 3">
            <a:extLst>
              <a:ext uri="{FF2B5EF4-FFF2-40B4-BE49-F238E27FC236}">
                <a16:creationId xmlns:a16="http://schemas.microsoft.com/office/drawing/2014/main" xmlns="" id="{7DA292A9-F3FF-0D4C-A45C-4BBE99770D4B}"/>
              </a:ext>
            </a:extLst>
          </p:cNvPr>
          <p:cNvSpPr>
            <a:spLocks noGrp="1"/>
          </p:cNvSpPr>
          <p:nvPr>
            <p:ph type="sldNum" sz="quarter" idx="12"/>
          </p:nvPr>
        </p:nvSpPr>
        <p:spPr/>
        <p:txBody>
          <a:bodyPr/>
          <a:lstStyle/>
          <a:p>
            <a:fld id="{4C15419E-54D6-8648-ABFB-BEF58E3E877E}" type="slidenum">
              <a:rPr lang="en-US" smtClean="0"/>
              <a:t>53</a:t>
            </a:fld>
            <a:endParaRPr lang="en-US"/>
          </a:p>
        </p:txBody>
      </p:sp>
      <p:pic>
        <p:nvPicPr>
          <p:cNvPr id="6" name="Picture 5">
            <a:extLst>
              <a:ext uri="{FF2B5EF4-FFF2-40B4-BE49-F238E27FC236}">
                <a16:creationId xmlns:a16="http://schemas.microsoft.com/office/drawing/2014/main" xmlns="" id="{7DB82354-B183-C84E-B2A1-EC90CD59FC83}"/>
              </a:ext>
            </a:extLst>
          </p:cNvPr>
          <p:cNvPicPr>
            <a:picLocks noChangeAspect="1"/>
          </p:cNvPicPr>
          <p:nvPr/>
        </p:nvPicPr>
        <p:blipFill>
          <a:blip r:embed="rId3"/>
          <a:stretch>
            <a:fillRect/>
          </a:stretch>
        </p:blipFill>
        <p:spPr>
          <a:xfrm>
            <a:off x="2113935" y="3987264"/>
            <a:ext cx="7354529" cy="2504803"/>
          </a:xfrm>
          <a:prstGeom prst="rect">
            <a:avLst/>
          </a:prstGeom>
        </p:spPr>
      </p:pic>
    </p:spTree>
    <p:extLst>
      <p:ext uri="{BB962C8B-B14F-4D97-AF65-F5344CB8AC3E}">
        <p14:creationId xmlns:p14="http://schemas.microsoft.com/office/powerpoint/2010/main" val="24150185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CFFBEE-2579-DF42-B4D6-A3591FFE2B3F}"/>
              </a:ext>
            </a:extLst>
          </p:cNvPr>
          <p:cNvSpPr>
            <a:spLocks noGrp="1"/>
          </p:cNvSpPr>
          <p:nvPr>
            <p:ph type="title"/>
          </p:nvPr>
        </p:nvSpPr>
        <p:spPr/>
        <p:txBody>
          <a:bodyPr>
            <a:normAutofit/>
          </a:bodyPr>
          <a:lstStyle/>
          <a:p>
            <a:r>
              <a:rPr lang="en-US" altLang="zh-CN" b="1" spc="-253" dirty="0">
                <a:solidFill>
                  <a:srgbClr val="C00000"/>
                </a:solidFill>
              </a:rPr>
              <a:t>Common</a:t>
            </a:r>
            <a:r>
              <a:rPr lang="zh-CN" altLang="en-US" b="1" spc="-253" dirty="0">
                <a:solidFill>
                  <a:srgbClr val="C00000"/>
                </a:solidFill>
              </a:rPr>
              <a:t> </a:t>
            </a:r>
            <a:r>
              <a:rPr lang="en-US" altLang="zh-CN" b="1" spc="-253" dirty="0">
                <a:solidFill>
                  <a:srgbClr val="C00000"/>
                </a:solidFill>
              </a:rPr>
              <a:t>Graph</a:t>
            </a:r>
            <a:r>
              <a:rPr lang="zh-CN" altLang="en-US" b="1" spc="-253" dirty="0">
                <a:solidFill>
                  <a:srgbClr val="C00000"/>
                </a:solidFill>
              </a:rPr>
              <a:t> </a:t>
            </a:r>
            <a:r>
              <a:rPr lang="en-US" altLang="zh-CN" b="1" spc="-253" dirty="0" err="1">
                <a:solidFill>
                  <a:srgbClr val="C00000"/>
                </a:solidFill>
              </a:rPr>
              <a:t>Sparsification</a:t>
            </a:r>
            <a:r>
              <a:rPr lang="zh-CN" altLang="en-US" b="1" spc="-253" dirty="0">
                <a:solidFill>
                  <a:srgbClr val="C00000"/>
                </a:solidFill>
              </a:rPr>
              <a:t> </a:t>
            </a:r>
            <a:r>
              <a:rPr lang="en-US" altLang="zh-CN" b="1" spc="-253" dirty="0">
                <a:solidFill>
                  <a:srgbClr val="C00000"/>
                </a:solidFill>
              </a:rPr>
              <a:t>Options</a:t>
            </a:r>
            <a:endParaRPr kumimoji="1" lang="zh-CN" altLang="en-US" dirty="0"/>
          </a:p>
        </p:txBody>
      </p:sp>
      <p:sp>
        <p:nvSpPr>
          <p:cNvPr id="4" name="灯片编号占位符 3">
            <a:extLst>
              <a:ext uri="{FF2B5EF4-FFF2-40B4-BE49-F238E27FC236}">
                <a16:creationId xmlns:a16="http://schemas.microsoft.com/office/drawing/2014/main" xmlns="" id="{7DA292A9-F3FF-0D4C-A45C-4BBE99770D4B}"/>
              </a:ext>
            </a:extLst>
          </p:cNvPr>
          <p:cNvSpPr>
            <a:spLocks noGrp="1"/>
          </p:cNvSpPr>
          <p:nvPr>
            <p:ph type="sldNum" sz="quarter" idx="12"/>
          </p:nvPr>
        </p:nvSpPr>
        <p:spPr/>
        <p:txBody>
          <a:bodyPr/>
          <a:lstStyle/>
          <a:p>
            <a:fld id="{4C15419E-54D6-8648-ABFB-BEF58E3E877E}" type="slidenum">
              <a:rPr lang="en-US" smtClean="0"/>
              <a:t>54</a:t>
            </a:fld>
            <a:endParaRPr lang="en-US"/>
          </a:p>
        </p:txBody>
      </p:sp>
      <p:grpSp>
        <p:nvGrpSpPr>
          <p:cNvPr id="10" name="Group 9">
            <a:extLst>
              <a:ext uri="{FF2B5EF4-FFF2-40B4-BE49-F238E27FC236}">
                <a16:creationId xmlns:a16="http://schemas.microsoft.com/office/drawing/2014/main" xmlns="" id="{DA0FC1F0-935E-1F40-9073-BA68849B5F9D}"/>
              </a:ext>
            </a:extLst>
          </p:cNvPr>
          <p:cNvGrpSpPr/>
          <p:nvPr/>
        </p:nvGrpSpPr>
        <p:grpSpPr>
          <a:xfrm>
            <a:off x="1013243" y="1609425"/>
            <a:ext cx="4423519" cy="1126948"/>
            <a:chOff x="1013243" y="1609425"/>
            <a:chExt cx="4423519" cy="1126948"/>
          </a:xfrm>
        </p:grpSpPr>
        <p:pic>
          <p:nvPicPr>
            <p:cNvPr id="5" name="Picture 4">
              <a:extLst>
                <a:ext uri="{FF2B5EF4-FFF2-40B4-BE49-F238E27FC236}">
                  <a16:creationId xmlns:a16="http://schemas.microsoft.com/office/drawing/2014/main" xmlns="" id="{F469587A-2253-F74C-9D58-FE5D30FD5B83}"/>
                </a:ext>
              </a:extLst>
            </p:cNvPr>
            <p:cNvPicPr>
              <a:picLocks noChangeAspect="1"/>
            </p:cNvPicPr>
            <p:nvPr/>
          </p:nvPicPr>
          <p:blipFill>
            <a:blip r:embed="rId3"/>
            <a:stretch>
              <a:fillRect/>
            </a:stretch>
          </p:blipFill>
          <p:spPr>
            <a:xfrm>
              <a:off x="2419926" y="2349413"/>
              <a:ext cx="2586525" cy="386960"/>
            </a:xfrm>
            <a:prstGeom prst="rect">
              <a:avLst/>
            </a:prstGeom>
          </p:spPr>
        </p:pic>
        <p:sp>
          <p:nvSpPr>
            <p:cNvPr id="3" name="TextBox 2">
              <a:extLst>
                <a:ext uri="{FF2B5EF4-FFF2-40B4-BE49-F238E27FC236}">
                  <a16:creationId xmlns:a16="http://schemas.microsoft.com/office/drawing/2014/main" xmlns="" id="{E478FA04-3687-994F-A0F3-78010DD47187}"/>
                </a:ext>
              </a:extLst>
            </p:cNvPr>
            <p:cNvSpPr txBox="1"/>
            <p:nvPr/>
          </p:nvSpPr>
          <p:spPr>
            <a:xfrm>
              <a:off x="1013243" y="1609425"/>
              <a:ext cx="4423519" cy="461665"/>
            </a:xfrm>
            <a:prstGeom prst="rect">
              <a:avLst/>
            </a:prstGeom>
            <a:noFill/>
          </p:spPr>
          <p:txBody>
            <a:bodyPr wrap="none" rtlCol="0">
              <a:spAutoFit/>
            </a:bodyPr>
            <a:lstStyle/>
            <a:p>
              <a:pPr indent="9525"/>
              <a:r>
                <a:rPr lang="en-US" altLang="zh-CN" sz="2400" dirty="0"/>
                <a:t>Option</a:t>
              </a:r>
              <a:r>
                <a:rPr lang="zh-CN" altLang="en-US" sz="2400" dirty="0"/>
                <a:t> </a:t>
              </a:r>
              <a:r>
                <a:rPr lang="en-US" altLang="zh-CN" sz="2400" dirty="0"/>
                <a:t>1)</a:t>
              </a:r>
              <a:r>
                <a:rPr lang="zh-CN" altLang="en-US" sz="2400" dirty="0"/>
                <a:t> </a:t>
              </a:r>
              <a:r>
                <a:rPr lang="en-US" sz="2400" dirty="0"/>
                <a:t>KNN-style </a:t>
              </a:r>
              <a:r>
                <a:rPr lang="en-US" sz="2400" dirty="0" err="1"/>
                <a:t>Sparsification</a:t>
              </a:r>
              <a:endParaRPr lang="en-US" sz="2400" dirty="0"/>
            </a:p>
          </p:txBody>
        </p:sp>
      </p:grpSp>
      <p:grpSp>
        <p:nvGrpSpPr>
          <p:cNvPr id="11" name="Group 10">
            <a:extLst>
              <a:ext uri="{FF2B5EF4-FFF2-40B4-BE49-F238E27FC236}">
                <a16:creationId xmlns:a16="http://schemas.microsoft.com/office/drawing/2014/main" xmlns="" id="{1F226CE0-4048-E94F-BA01-D0167C48AE4C}"/>
              </a:ext>
            </a:extLst>
          </p:cNvPr>
          <p:cNvGrpSpPr/>
          <p:nvPr/>
        </p:nvGrpSpPr>
        <p:grpSpPr>
          <a:xfrm>
            <a:off x="1013243" y="3097609"/>
            <a:ext cx="5949962" cy="1500976"/>
            <a:chOff x="1013243" y="3097609"/>
            <a:chExt cx="5949962" cy="1500976"/>
          </a:xfrm>
        </p:grpSpPr>
        <p:sp>
          <p:nvSpPr>
            <p:cNvPr id="6" name="TextBox 5">
              <a:extLst>
                <a:ext uri="{FF2B5EF4-FFF2-40B4-BE49-F238E27FC236}">
                  <a16:creationId xmlns:a16="http://schemas.microsoft.com/office/drawing/2014/main" xmlns="" id="{184C8D32-37E5-034B-B22C-C89D683940F4}"/>
                </a:ext>
              </a:extLst>
            </p:cNvPr>
            <p:cNvSpPr txBox="1"/>
            <p:nvPr/>
          </p:nvSpPr>
          <p:spPr>
            <a:xfrm>
              <a:off x="1013243" y="3097609"/>
              <a:ext cx="5949962" cy="461665"/>
            </a:xfrm>
            <a:prstGeom prst="rect">
              <a:avLst/>
            </a:prstGeom>
            <a:noFill/>
          </p:spPr>
          <p:txBody>
            <a:bodyPr wrap="none" rtlCol="0">
              <a:spAutoFit/>
            </a:bodyPr>
            <a:lstStyle/>
            <a:p>
              <a:pPr indent="9525"/>
              <a:r>
                <a:rPr lang="en-US" altLang="zh-CN" sz="2400" dirty="0"/>
                <a:t>Option</a:t>
              </a:r>
              <a:r>
                <a:rPr lang="zh-CN" altLang="en-US" sz="2400" dirty="0"/>
                <a:t> </a:t>
              </a:r>
              <a:r>
                <a:rPr lang="en-US" altLang="zh-CN" sz="2400" dirty="0"/>
                <a:t>2)</a:t>
              </a:r>
              <a:r>
                <a:rPr lang="zh-CN" altLang="en-US" sz="2400" dirty="0"/>
                <a:t> </a:t>
              </a:r>
              <a:r>
                <a:rPr lang="en-US" altLang="zh-CN" sz="2400" dirty="0"/>
                <a:t>epsilon-neighborhood</a:t>
              </a:r>
              <a:r>
                <a:rPr lang="en-US" sz="2400" dirty="0"/>
                <a:t> </a:t>
              </a:r>
              <a:r>
                <a:rPr lang="en-US" sz="2400" dirty="0" err="1"/>
                <a:t>Sparsification</a:t>
              </a:r>
              <a:endParaRPr lang="en-US" sz="2400" dirty="0"/>
            </a:p>
          </p:txBody>
        </p:sp>
        <p:pic>
          <p:nvPicPr>
            <p:cNvPr id="7" name="Picture 6">
              <a:extLst>
                <a:ext uri="{FF2B5EF4-FFF2-40B4-BE49-F238E27FC236}">
                  <a16:creationId xmlns:a16="http://schemas.microsoft.com/office/drawing/2014/main" xmlns="" id="{36ACB04F-BBF2-C44C-987B-DE4DAFB915AC}"/>
                </a:ext>
              </a:extLst>
            </p:cNvPr>
            <p:cNvPicPr>
              <a:picLocks noChangeAspect="1"/>
            </p:cNvPicPr>
            <p:nvPr/>
          </p:nvPicPr>
          <p:blipFill>
            <a:blip r:embed="rId4"/>
            <a:stretch>
              <a:fillRect/>
            </a:stretch>
          </p:blipFill>
          <p:spPr>
            <a:xfrm>
              <a:off x="2419926" y="3815621"/>
              <a:ext cx="3842824" cy="782964"/>
            </a:xfrm>
            <a:prstGeom prst="rect">
              <a:avLst/>
            </a:prstGeom>
          </p:spPr>
        </p:pic>
      </p:grpSp>
      <p:grpSp>
        <p:nvGrpSpPr>
          <p:cNvPr id="12" name="Group 11">
            <a:extLst>
              <a:ext uri="{FF2B5EF4-FFF2-40B4-BE49-F238E27FC236}">
                <a16:creationId xmlns:a16="http://schemas.microsoft.com/office/drawing/2014/main" xmlns="" id="{03EB886B-9BCC-5049-B1ED-892C90ACE15E}"/>
              </a:ext>
            </a:extLst>
          </p:cNvPr>
          <p:cNvGrpSpPr/>
          <p:nvPr/>
        </p:nvGrpSpPr>
        <p:grpSpPr>
          <a:xfrm>
            <a:off x="1013243" y="5017742"/>
            <a:ext cx="3993209" cy="1402946"/>
            <a:chOff x="1013243" y="5017742"/>
            <a:chExt cx="3993209" cy="1402946"/>
          </a:xfrm>
        </p:grpSpPr>
        <p:sp>
          <p:nvSpPr>
            <p:cNvPr id="8" name="TextBox 7">
              <a:extLst>
                <a:ext uri="{FF2B5EF4-FFF2-40B4-BE49-F238E27FC236}">
                  <a16:creationId xmlns:a16="http://schemas.microsoft.com/office/drawing/2014/main" xmlns="" id="{758AFE17-FFDB-D04C-8DBC-FE02E0306E26}"/>
                </a:ext>
              </a:extLst>
            </p:cNvPr>
            <p:cNvSpPr txBox="1"/>
            <p:nvPr/>
          </p:nvSpPr>
          <p:spPr>
            <a:xfrm>
              <a:off x="1013243" y="5017742"/>
              <a:ext cx="3993209" cy="461665"/>
            </a:xfrm>
            <a:prstGeom prst="rect">
              <a:avLst/>
            </a:prstGeom>
            <a:noFill/>
          </p:spPr>
          <p:txBody>
            <a:bodyPr wrap="none" rtlCol="0">
              <a:spAutoFit/>
            </a:bodyPr>
            <a:lstStyle/>
            <a:p>
              <a:r>
                <a:rPr lang="en-US" altLang="zh-CN" sz="2400" dirty="0"/>
                <a:t>Option</a:t>
              </a:r>
              <a:r>
                <a:rPr lang="zh-CN" altLang="en-US" sz="2400" dirty="0"/>
                <a:t> </a:t>
              </a:r>
              <a:r>
                <a:rPr lang="en-US" altLang="zh-CN" sz="2400" dirty="0"/>
                <a:t>3)</a:t>
              </a:r>
              <a:r>
                <a:rPr lang="zh-CN" altLang="en-US" sz="2400" dirty="0"/>
                <a:t> </a:t>
              </a:r>
              <a:r>
                <a:rPr lang="en-US" altLang="zh-CN" sz="2400" dirty="0"/>
                <a:t>g</a:t>
              </a:r>
              <a:r>
                <a:rPr lang="en-US" sz="2400" dirty="0"/>
                <a:t>raph Regularization</a:t>
              </a:r>
            </a:p>
          </p:txBody>
        </p:sp>
        <p:pic>
          <p:nvPicPr>
            <p:cNvPr id="9" name="Picture 8">
              <a:extLst>
                <a:ext uri="{FF2B5EF4-FFF2-40B4-BE49-F238E27FC236}">
                  <a16:creationId xmlns:a16="http://schemas.microsoft.com/office/drawing/2014/main" xmlns="" id="{12399CBE-A87F-0D42-9CC1-96F2585FAC40}"/>
                </a:ext>
              </a:extLst>
            </p:cNvPr>
            <p:cNvPicPr>
              <a:picLocks noChangeAspect="1"/>
            </p:cNvPicPr>
            <p:nvPr/>
          </p:nvPicPr>
          <p:blipFill>
            <a:blip r:embed="rId5"/>
            <a:stretch>
              <a:fillRect/>
            </a:stretch>
          </p:blipFill>
          <p:spPr>
            <a:xfrm>
              <a:off x="2493818" y="5693417"/>
              <a:ext cx="1287465" cy="727271"/>
            </a:xfrm>
            <a:prstGeom prst="rect">
              <a:avLst/>
            </a:prstGeom>
          </p:spPr>
        </p:pic>
      </p:grpSp>
      <p:pic>
        <p:nvPicPr>
          <p:cNvPr id="16" name="Picture 15">
            <a:extLst>
              <a:ext uri="{FF2B5EF4-FFF2-40B4-BE49-F238E27FC236}">
                <a16:creationId xmlns:a16="http://schemas.microsoft.com/office/drawing/2014/main" xmlns="" id="{EDD55DAB-2BD3-8B4C-BB33-79B8534E0535}"/>
              </a:ext>
            </a:extLst>
          </p:cNvPr>
          <p:cNvPicPr>
            <a:picLocks noChangeAspect="1"/>
          </p:cNvPicPr>
          <p:nvPr/>
        </p:nvPicPr>
        <p:blipFill>
          <a:blip r:embed="rId6"/>
          <a:stretch>
            <a:fillRect/>
          </a:stretch>
        </p:blipFill>
        <p:spPr>
          <a:xfrm>
            <a:off x="7287151" y="2514477"/>
            <a:ext cx="4350667" cy="2248659"/>
          </a:xfrm>
          <a:prstGeom prst="rect">
            <a:avLst/>
          </a:prstGeom>
        </p:spPr>
      </p:pic>
    </p:spTree>
    <p:extLst>
      <p:ext uri="{BB962C8B-B14F-4D97-AF65-F5344CB8AC3E}">
        <p14:creationId xmlns:p14="http://schemas.microsoft.com/office/powerpoint/2010/main" val="14933549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CFFBEE-2579-DF42-B4D6-A3591FFE2B3F}"/>
              </a:ext>
            </a:extLst>
          </p:cNvPr>
          <p:cNvSpPr>
            <a:spLocks noGrp="1"/>
          </p:cNvSpPr>
          <p:nvPr>
            <p:ph type="title"/>
          </p:nvPr>
        </p:nvSpPr>
        <p:spPr/>
        <p:txBody>
          <a:bodyPr>
            <a:normAutofit/>
          </a:bodyPr>
          <a:lstStyle/>
          <a:p>
            <a:r>
              <a:rPr lang="en-US" altLang="zh-CN" b="1" spc="-253" dirty="0">
                <a:solidFill>
                  <a:srgbClr val="C00000"/>
                </a:solidFill>
              </a:rPr>
              <a:t>Combining Intrinsic and</a:t>
            </a:r>
            <a:r>
              <a:rPr lang="zh-CN" altLang="en-US" b="1" spc="-253" dirty="0">
                <a:solidFill>
                  <a:srgbClr val="C00000"/>
                </a:solidFill>
              </a:rPr>
              <a:t> </a:t>
            </a:r>
            <a:r>
              <a:rPr lang="en-US" altLang="zh-CN" b="1" spc="-253" dirty="0">
                <a:solidFill>
                  <a:srgbClr val="C00000"/>
                </a:solidFill>
              </a:rPr>
              <a:t>Implicit Graph Structures</a:t>
            </a:r>
            <a:endParaRPr kumimoji="1" lang="zh-CN" altLang="en-US" dirty="0"/>
          </a:p>
        </p:txBody>
      </p:sp>
      <p:pic>
        <p:nvPicPr>
          <p:cNvPr id="5" name="Content Placeholder 4">
            <a:extLst>
              <a:ext uri="{FF2B5EF4-FFF2-40B4-BE49-F238E27FC236}">
                <a16:creationId xmlns:a16="http://schemas.microsoft.com/office/drawing/2014/main" xmlns="" id="{8189A953-31C1-EF4C-AB6C-DD697F42CEB4}"/>
              </a:ext>
            </a:extLst>
          </p:cNvPr>
          <p:cNvPicPr>
            <a:picLocks noGrp="1" noChangeAspect="1"/>
          </p:cNvPicPr>
          <p:nvPr>
            <p:ph idx="1"/>
          </p:nvPr>
        </p:nvPicPr>
        <p:blipFill>
          <a:blip r:embed="rId3"/>
          <a:stretch>
            <a:fillRect/>
          </a:stretch>
        </p:blipFill>
        <p:spPr>
          <a:xfrm>
            <a:off x="3028215" y="3799037"/>
            <a:ext cx="4278876" cy="513465"/>
          </a:xfrm>
        </p:spPr>
      </p:pic>
      <p:sp>
        <p:nvSpPr>
          <p:cNvPr id="4" name="灯片编号占位符 3">
            <a:extLst>
              <a:ext uri="{FF2B5EF4-FFF2-40B4-BE49-F238E27FC236}">
                <a16:creationId xmlns:a16="http://schemas.microsoft.com/office/drawing/2014/main" xmlns="" id="{7DA292A9-F3FF-0D4C-A45C-4BBE99770D4B}"/>
              </a:ext>
            </a:extLst>
          </p:cNvPr>
          <p:cNvSpPr>
            <a:spLocks noGrp="1"/>
          </p:cNvSpPr>
          <p:nvPr>
            <p:ph type="sldNum" sz="quarter" idx="12"/>
          </p:nvPr>
        </p:nvSpPr>
        <p:spPr/>
        <p:txBody>
          <a:bodyPr/>
          <a:lstStyle/>
          <a:p>
            <a:fld id="{4C15419E-54D6-8648-ABFB-BEF58E3E877E}" type="slidenum">
              <a:rPr lang="en-US" smtClean="0"/>
              <a:t>55</a:t>
            </a:fld>
            <a:endParaRPr lang="en-US"/>
          </a:p>
        </p:txBody>
      </p:sp>
      <p:sp>
        <p:nvSpPr>
          <p:cNvPr id="12" name="TextBox 11">
            <a:extLst>
              <a:ext uri="{FF2B5EF4-FFF2-40B4-BE49-F238E27FC236}">
                <a16:creationId xmlns:a16="http://schemas.microsoft.com/office/drawing/2014/main" xmlns="" id="{9A1B9ADE-A564-5443-B8AB-2B9D8A5D848E}"/>
              </a:ext>
            </a:extLst>
          </p:cNvPr>
          <p:cNvSpPr txBox="1"/>
          <p:nvPr/>
        </p:nvSpPr>
        <p:spPr>
          <a:xfrm>
            <a:off x="766915" y="1740912"/>
            <a:ext cx="10982633" cy="1384995"/>
          </a:xfrm>
          <a:prstGeom prst="rect">
            <a:avLst/>
          </a:prstGeom>
          <a:noFill/>
        </p:spPr>
        <p:txBody>
          <a:bodyPr wrap="square" rtlCol="0">
            <a:spAutoFit/>
          </a:bodyPr>
          <a:lstStyle/>
          <a:p>
            <a:pPr marL="457200" indent="-457200">
              <a:buFont typeface="Arial" panose="020B0604020202020204" pitchFamily="34" charset="0"/>
              <a:buChar char="•"/>
            </a:pPr>
            <a:r>
              <a:rPr lang="en-US" altLang="zh-CN" sz="2800" dirty="0"/>
              <a:t>I</a:t>
            </a:r>
            <a:r>
              <a:rPr lang="en-US" sz="2800" dirty="0"/>
              <a:t>ntrinsic graph typically still carries rich and useful information</a:t>
            </a:r>
          </a:p>
          <a:p>
            <a:pPr marL="457200" indent="-457200">
              <a:buFont typeface="Arial" panose="020B0604020202020204" pitchFamily="34" charset="0"/>
              <a:buChar char="•"/>
            </a:pPr>
            <a:r>
              <a:rPr lang="en-US" altLang="zh-CN" sz="2800" dirty="0"/>
              <a:t>L</a:t>
            </a:r>
            <a:r>
              <a:rPr lang="en-US" sz="2800" dirty="0"/>
              <a:t>earned implicit graph is potentially a </a:t>
            </a:r>
            <a:r>
              <a:rPr lang="en-US" altLang="zh-CN" sz="2800" dirty="0"/>
              <a:t>“</a:t>
            </a:r>
            <a:r>
              <a:rPr lang="en-US" sz="2800" dirty="0"/>
              <a:t>shift</a:t>
            </a:r>
            <a:r>
              <a:rPr lang="en-US" altLang="zh-CN" sz="2800" dirty="0"/>
              <a:t>”</a:t>
            </a:r>
            <a:r>
              <a:rPr lang="en-US" sz="2800" dirty="0"/>
              <a:t> (e.g., substructures) from the intrinsic graph structure</a:t>
            </a:r>
          </a:p>
        </p:txBody>
      </p:sp>
      <p:sp>
        <p:nvSpPr>
          <p:cNvPr id="13" name="TextBox 12">
            <a:extLst>
              <a:ext uri="{FF2B5EF4-FFF2-40B4-BE49-F238E27FC236}">
                <a16:creationId xmlns:a16="http://schemas.microsoft.com/office/drawing/2014/main" xmlns="" id="{B72574BE-A793-1C41-846B-0E17C1C79324}"/>
              </a:ext>
            </a:extLst>
          </p:cNvPr>
          <p:cNvSpPr txBox="1"/>
          <p:nvPr/>
        </p:nvSpPr>
        <p:spPr>
          <a:xfrm>
            <a:off x="6866034" y="4896794"/>
            <a:ext cx="4408423" cy="646331"/>
          </a:xfrm>
          <a:prstGeom prst="rect">
            <a:avLst/>
          </a:prstGeom>
          <a:noFill/>
        </p:spPr>
        <p:txBody>
          <a:bodyPr wrap="square" rtlCol="0">
            <a:spAutoFit/>
          </a:bodyPr>
          <a:lstStyle/>
          <a:p>
            <a:r>
              <a:rPr lang="en-US" altLang="zh-CN" dirty="0"/>
              <a:t>f(A)</a:t>
            </a:r>
            <a:r>
              <a:rPr lang="zh-CN" altLang="en-US" dirty="0"/>
              <a:t> </a:t>
            </a:r>
            <a:r>
              <a:rPr lang="en-US" altLang="zh-CN" dirty="0"/>
              <a:t>can</a:t>
            </a:r>
            <a:r>
              <a:rPr lang="zh-CN" altLang="en-US" dirty="0"/>
              <a:t> </a:t>
            </a:r>
            <a:r>
              <a:rPr lang="en-US" altLang="zh-CN" dirty="0"/>
              <a:t>be</a:t>
            </a:r>
            <a:r>
              <a:rPr lang="zh-CN" altLang="en-US" dirty="0"/>
              <a:t> </a:t>
            </a:r>
            <a:r>
              <a:rPr lang="en-US" altLang="zh-CN" dirty="0"/>
              <a:t>arbitrary</a:t>
            </a:r>
            <a:r>
              <a:rPr lang="zh-CN" altLang="en-US" dirty="0"/>
              <a:t> </a:t>
            </a:r>
            <a:r>
              <a:rPr lang="en-US" altLang="zh-CN" dirty="0"/>
              <a:t>operation,</a:t>
            </a:r>
            <a:r>
              <a:rPr lang="zh-CN" altLang="en-US" dirty="0"/>
              <a:t> </a:t>
            </a:r>
            <a:r>
              <a:rPr lang="en-US" altLang="zh-CN" dirty="0"/>
              <a:t>e.g.,</a:t>
            </a:r>
            <a:r>
              <a:rPr lang="zh-CN" altLang="en-US" dirty="0"/>
              <a:t> </a:t>
            </a:r>
            <a:r>
              <a:rPr lang="en-US" dirty="0"/>
              <a:t>graph Laplacian</a:t>
            </a:r>
            <a:r>
              <a:rPr lang="en-US" altLang="zh-CN" dirty="0"/>
              <a:t>,</a:t>
            </a:r>
            <a:r>
              <a:rPr lang="zh-CN" altLang="en-US" dirty="0"/>
              <a:t> </a:t>
            </a:r>
            <a:r>
              <a:rPr lang="en-US" dirty="0"/>
              <a:t>row-normalization</a:t>
            </a:r>
          </a:p>
        </p:txBody>
      </p:sp>
      <p:grpSp>
        <p:nvGrpSpPr>
          <p:cNvPr id="3" name="Group 2">
            <a:extLst>
              <a:ext uri="{FF2B5EF4-FFF2-40B4-BE49-F238E27FC236}">
                <a16:creationId xmlns:a16="http://schemas.microsoft.com/office/drawing/2014/main" xmlns="" id="{A2411BDA-1BDC-C24A-A7C4-D9BADA957880}"/>
              </a:ext>
            </a:extLst>
          </p:cNvPr>
          <p:cNvGrpSpPr/>
          <p:nvPr/>
        </p:nvGrpSpPr>
        <p:grpSpPr>
          <a:xfrm>
            <a:off x="3741153" y="6127418"/>
            <a:ext cx="7318029" cy="525277"/>
            <a:chOff x="3816569" y="5835187"/>
            <a:chExt cx="7318029" cy="525277"/>
          </a:xfrm>
        </p:grpSpPr>
        <p:sp>
          <p:nvSpPr>
            <p:cNvPr id="7" name="TextBox 6">
              <a:extLst>
                <a:ext uri="{FF2B5EF4-FFF2-40B4-BE49-F238E27FC236}">
                  <a16:creationId xmlns:a16="http://schemas.microsoft.com/office/drawing/2014/main" xmlns="" id="{A5111FD2-1094-0147-A737-C4F97EB6F6F7}"/>
                </a:ext>
              </a:extLst>
            </p:cNvPr>
            <p:cNvSpPr txBox="1"/>
            <p:nvPr/>
          </p:nvSpPr>
          <p:spPr>
            <a:xfrm>
              <a:off x="3816569" y="6098854"/>
              <a:ext cx="7318029" cy="261610"/>
            </a:xfrm>
            <a:prstGeom prst="rect">
              <a:avLst/>
            </a:prstGeom>
            <a:noFill/>
          </p:spPr>
          <p:txBody>
            <a:bodyPr wrap="none" rtlCol="0">
              <a:spAutoFit/>
            </a:bodyPr>
            <a:lstStyle/>
            <a:p>
              <a:r>
                <a:rPr lang="en-US" altLang="zh-CN" sz="1100" dirty="0">
                  <a:latin typeface="Calibri" panose="020F0502020204030204" pitchFamily="34" charset="0"/>
                  <a:cs typeface="Calibri" panose="020F0502020204030204" pitchFamily="34" charset="0"/>
                </a:rPr>
                <a:t>Chen</a:t>
              </a:r>
              <a:r>
                <a:rPr lang="zh-CN" altLang="en-US" sz="1100" dirty="0">
                  <a:latin typeface="Calibri" panose="020F0502020204030204" pitchFamily="34" charset="0"/>
                  <a:cs typeface="Calibri" panose="020F0502020204030204" pitchFamily="34" charset="0"/>
                </a:rPr>
                <a:t> </a:t>
              </a:r>
              <a:r>
                <a:rPr lang="en-US" altLang="zh-CN" sz="1100" dirty="0">
                  <a:latin typeface="Calibri" panose="020F0502020204030204" pitchFamily="34" charset="0"/>
                  <a:cs typeface="Calibri" panose="020F0502020204030204" pitchFamily="34" charset="0"/>
                </a:rPr>
                <a:t>et</a:t>
              </a:r>
              <a:r>
                <a:rPr lang="zh-CN" altLang="en-US" sz="1100" dirty="0">
                  <a:latin typeface="Calibri" panose="020F0502020204030204" pitchFamily="34" charset="0"/>
                  <a:cs typeface="Calibri" panose="020F0502020204030204" pitchFamily="34" charset="0"/>
                </a:rPr>
                <a:t> </a:t>
              </a:r>
              <a:r>
                <a:rPr lang="en-US" altLang="zh-CN" sz="1100" dirty="0">
                  <a:latin typeface="Calibri" panose="020F0502020204030204" pitchFamily="34" charset="0"/>
                  <a:cs typeface="Calibri" panose="020F0502020204030204" pitchFamily="34" charset="0"/>
                </a:rPr>
                <a:t>al.</a:t>
              </a:r>
              <a:r>
                <a:rPr lang="zh-CN" altLang="en-US" sz="1100" dirty="0">
                  <a:latin typeface="Calibri" panose="020F0502020204030204" pitchFamily="34" charset="0"/>
                  <a:cs typeface="Calibri" panose="020F0502020204030204" pitchFamily="34" charset="0"/>
                </a:rPr>
                <a:t> </a:t>
              </a:r>
              <a:r>
                <a:rPr lang="en-US" altLang="zh-CN" sz="1100" dirty="0">
                  <a:latin typeface="Calibri" panose="020F0502020204030204" pitchFamily="34" charset="0"/>
                  <a:cs typeface="Calibri" panose="020F0502020204030204" pitchFamily="34" charset="0"/>
                </a:rPr>
                <a:t>“Iterative Deep Graph Learning for Graph Neural Networks: Better and Robust Node Embeddings”.</a:t>
              </a:r>
              <a:r>
                <a:rPr lang="zh-CN" altLang="en-US" sz="1100" dirty="0">
                  <a:latin typeface="Calibri" panose="020F0502020204030204" pitchFamily="34" charset="0"/>
                  <a:cs typeface="Calibri" panose="020F0502020204030204" pitchFamily="34" charset="0"/>
                </a:rPr>
                <a:t> </a:t>
              </a:r>
              <a:r>
                <a:rPr lang="en-US" altLang="zh-CN" sz="1100" dirty="0" err="1">
                  <a:latin typeface="Calibri" panose="020F0502020204030204" pitchFamily="34" charset="0"/>
                  <a:cs typeface="Calibri" panose="020F0502020204030204" pitchFamily="34" charset="0"/>
                </a:rPr>
                <a:t>NeurIPS</a:t>
              </a:r>
              <a:r>
                <a:rPr lang="zh-CN" altLang="en-US" sz="1100" dirty="0">
                  <a:latin typeface="Calibri" panose="020F0502020204030204" pitchFamily="34" charset="0"/>
                  <a:cs typeface="Calibri" panose="020F0502020204030204" pitchFamily="34" charset="0"/>
                </a:rPr>
                <a:t> </a:t>
              </a:r>
              <a:r>
                <a:rPr lang="en-US" altLang="zh-CN" sz="1100" dirty="0">
                  <a:latin typeface="Calibri" panose="020F0502020204030204" pitchFamily="34" charset="0"/>
                  <a:cs typeface="Calibri" panose="020F0502020204030204" pitchFamily="34" charset="0"/>
                </a:rPr>
                <a:t>2021.</a:t>
              </a:r>
              <a:endParaRPr lang="en-US" sz="1100" dirty="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xmlns="" id="{E6B207DB-FFCE-2044-B502-DEBBD1E3E195}"/>
                </a:ext>
              </a:extLst>
            </p:cNvPr>
            <p:cNvSpPr txBox="1"/>
            <p:nvPr/>
          </p:nvSpPr>
          <p:spPr>
            <a:xfrm>
              <a:off x="3816569" y="5835187"/>
              <a:ext cx="4134465" cy="261610"/>
            </a:xfrm>
            <a:prstGeom prst="rect">
              <a:avLst/>
            </a:prstGeom>
            <a:noFill/>
          </p:spPr>
          <p:txBody>
            <a:bodyPr wrap="none" rtlCol="0">
              <a:spAutoFit/>
            </a:bodyPr>
            <a:lstStyle/>
            <a:p>
              <a:r>
                <a:rPr lang="en-US" altLang="zh-CN" sz="1100" dirty="0">
                  <a:latin typeface="Calibri" panose="020F0502020204030204" pitchFamily="34" charset="0"/>
                  <a:cs typeface="Calibri" panose="020F0502020204030204" pitchFamily="34" charset="0"/>
                </a:rPr>
                <a:t>Li</a:t>
              </a:r>
              <a:r>
                <a:rPr lang="zh-CN" altLang="en-US" sz="1100" dirty="0">
                  <a:latin typeface="Calibri" panose="020F0502020204030204" pitchFamily="34" charset="0"/>
                  <a:cs typeface="Calibri" panose="020F0502020204030204" pitchFamily="34" charset="0"/>
                </a:rPr>
                <a:t> </a:t>
              </a:r>
              <a:r>
                <a:rPr lang="en-US" altLang="zh-CN" sz="1100" dirty="0">
                  <a:latin typeface="Calibri" panose="020F0502020204030204" pitchFamily="34" charset="0"/>
                  <a:cs typeface="Calibri" panose="020F0502020204030204" pitchFamily="34" charset="0"/>
                </a:rPr>
                <a:t>et</a:t>
              </a:r>
              <a:r>
                <a:rPr lang="zh-CN" altLang="en-US" sz="1100" dirty="0">
                  <a:latin typeface="Calibri" panose="020F0502020204030204" pitchFamily="34" charset="0"/>
                  <a:cs typeface="Calibri" panose="020F0502020204030204" pitchFamily="34" charset="0"/>
                </a:rPr>
                <a:t> </a:t>
              </a:r>
              <a:r>
                <a:rPr lang="en-US" altLang="zh-CN" sz="1100" dirty="0">
                  <a:latin typeface="Calibri" panose="020F0502020204030204" pitchFamily="34" charset="0"/>
                  <a:cs typeface="Calibri" panose="020F0502020204030204" pitchFamily="34" charset="0"/>
                </a:rPr>
                <a:t>al.</a:t>
              </a:r>
              <a:r>
                <a:rPr lang="zh-CN" altLang="en-US" sz="1100" dirty="0">
                  <a:latin typeface="Calibri" panose="020F0502020204030204" pitchFamily="34" charset="0"/>
                  <a:cs typeface="Calibri" panose="020F0502020204030204" pitchFamily="34" charset="0"/>
                </a:rPr>
                <a:t> </a:t>
              </a:r>
              <a:r>
                <a:rPr lang="en-US" altLang="zh-CN" sz="1100" dirty="0">
                  <a:latin typeface="Calibri" panose="020F0502020204030204" pitchFamily="34" charset="0"/>
                  <a:cs typeface="Calibri" panose="020F0502020204030204" pitchFamily="34" charset="0"/>
                </a:rPr>
                <a:t>“Adaptive Graph Convolutional Neural Networks”.</a:t>
              </a:r>
              <a:r>
                <a:rPr lang="zh-CN" altLang="en-US" sz="1100" dirty="0">
                  <a:latin typeface="Calibri" panose="020F0502020204030204" pitchFamily="34" charset="0"/>
                  <a:cs typeface="Calibri" panose="020F0502020204030204" pitchFamily="34" charset="0"/>
                </a:rPr>
                <a:t> </a:t>
              </a:r>
              <a:r>
                <a:rPr lang="en-US" altLang="zh-CN" sz="1100" dirty="0">
                  <a:latin typeface="Calibri" panose="020F0502020204030204" pitchFamily="34" charset="0"/>
                  <a:cs typeface="Calibri" panose="020F0502020204030204" pitchFamily="34" charset="0"/>
                </a:rPr>
                <a:t>AAAI</a:t>
              </a:r>
              <a:r>
                <a:rPr lang="zh-CN" altLang="en-US" sz="1100" dirty="0">
                  <a:latin typeface="Calibri" panose="020F0502020204030204" pitchFamily="34" charset="0"/>
                  <a:cs typeface="Calibri" panose="020F0502020204030204" pitchFamily="34" charset="0"/>
                </a:rPr>
                <a:t> </a:t>
              </a:r>
              <a:r>
                <a:rPr lang="en-US" altLang="zh-CN" sz="1100" dirty="0">
                  <a:latin typeface="Calibri" panose="020F0502020204030204" pitchFamily="34" charset="0"/>
                  <a:cs typeface="Calibri" panose="020F0502020204030204" pitchFamily="34" charset="0"/>
                </a:rPr>
                <a:t>2018.</a:t>
              </a:r>
              <a:endParaRPr lang="en-US" sz="1100" dirty="0">
                <a:latin typeface="Calibri" panose="020F0502020204030204" pitchFamily="34" charset="0"/>
                <a:cs typeface="Calibri" panose="020F0502020204030204" pitchFamily="34" charset="0"/>
              </a:endParaRPr>
            </a:p>
          </p:txBody>
        </p:sp>
      </p:grpSp>
      <p:sp>
        <p:nvSpPr>
          <p:cNvPr id="10" name="Oval 9">
            <a:extLst>
              <a:ext uri="{FF2B5EF4-FFF2-40B4-BE49-F238E27FC236}">
                <a16:creationId xmlns:a16="http://schemas.microsoft.com/office/drawing/2014/main" xmlns="" id="{D2F47B0B-09F1-E540-9922-741B566B4084}"/>
              </a:ext>
            </a:extLst>
          </p:cNvPr>
          <p:cNvSpPr/>
          <p:nvPr/>
        </p:nvSpPr>
        <p:spPr>
          <a:xfrm>
            <a:off x="6546997" y="3703887"/>
            <a:ext cx="907578" cy="788248"/>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xmlns="" id="{DB619821-CE84-3C41-84D4-2AA419B43722}"/>
              </a:ext>
            </a:extLst>
          </p:cNvPr>
          <p:cNvCxnSpPr>
            <a:cxnSpLocks/>
          </p:cNvCxnSpPr>
          <p:nvPr/>
        </p:nvCxnSpPr>
        <p:spPr>
          <a:xfrm>
            <a:off x="7061285" y="4510762"/>
            <a:ext cx="393290" cy="372525"/>
          </a:xfrm>
          <a:prstGeom prst="straightConnector1">
            <a:avLst/>
          </a:prstGeom>
          <a:ln w="317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xmlns="" id="{123BD4E9-7179-A341-AA53-09E0FA508DE3}"/>
              </a:ext>
            </a:extLst>
          </p:cNvPr>
          <p:cNvSpPr/>
          <p:nvPr/>
        </p:nvSpPr>
        <p:spPr>
          <a:xfrm>
            <a:off x="4097599" y="3661645"/>
            <a:ext cx="757205" cy="788248"/>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xmlns="" id="{02448994-BE34-6D44-8BF0-188FEF4BFC66}"/>
              </a:ext>
            </a:extLst>
          </p:cNvPr>
          <p:cNvCxnSpPr>
            <a:cxnSpLocks/>
          </p:cNvCxnSpPr>
          <p:nvPr/>
        </p:nvCxnSpPr>
        <p:spPr>
          <a:xfrm flipH="1">
            <a:off x="3836709" y="4430907"/>
            <a:ext cx="442847" cy="266117"/>
          </a:xfrm>
          <a:prstGeom prst="straightConnector1">
            <a:avLst/>
          </a:prstGeom>
          <a:ln w="317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xmlns="" id="{8E6343D9-F7E2-1241-B31F-9CF1A81C036B}"/>
              </a:ext>
            </a:extLst>
          </p:cNvPr>
          <p:cNvSpPr txBox="1"/>
          <p:nvPr/>
        </p:nvSpPr>
        <p:spPr>
          <a:xfrm>
            <a:off x="1536941" y="4709722"/>
            <a:ext cx="4408423" cy="369332"/>
          </a:xfrm>
          <a:prstGeom prst="rect">
            <a:avLst/>
          </a:prstGeom>
          <a:noFill/>
        </p:spPr>
        <p:txBody>
          <a:bodyPr wrap="square" rtlCol="0">
            <a:spAutoFit/>
          </a:bodyPr>
          <a:lstStyle/>
          <a:p>
            <a:r>
              <a:rPr lang="en-US" altLang="zh-CN" dirty="0"/>
              <a:t>Normalized</a:t>
            </a:r>
            <a:r>
              <a:rPr lang="zh-CN" altLang="en-US" dirty="0"/>
              <a:t> </a:t>
            </a:r>
            <a:r>
              <a:rPr lang="en-US" altLang="zh-CN" dirty="0"/>
              <a:t>graph</a:t>
            </a:r>
            <a:r>
              <a:rPr lang="zh-CN" altLang="en-US" dirty="0"/>
              <a:t> </a:t>
            </a:r>
            <a:r>
              <a:rPr lang="en-US" altLang="zh-CN" dirty="0"/>
              <a:t>Laplacian</a:t>
            </a:r>
            <a:endParaRPr lang="en-US" dirty="0"/>
          </a:p>
        </p:txBody>
      </p:sp>
    </p:spTree>
    <p:extLst>
      <p:ext uri="{BB962C8B-B14F-4D97-AF65-F5344CB8AC3E}">
        <p14:creationId xmlns:p14="http://schemas.microsoft.com/office/powerpoint/2010/main" val="25964785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0" grpId="0" animBg="1"/>
      <p:bldP spid="14" grpId="0" animBg="1"/>
      <p:bldP spid="1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CFFBEE-2579-DF42-B4D6-A3591FFE2B3F}"/>
              </a:ext>
            </a:extLst>
          </p:cNvPr>
          <p:cNvSpPr>
            <a:spLocks noGrp="1"/>
          </p:cNvSpPr>
          <p:nvPr>
            <p:ph type="title"/>
          </p:nvPr>
        </p:nvSpPr>
        <p:spPr/>
        <p:txBody>
          <a:bodyPr>
            <a:normAutofit/>
          </a:bodyPr>
          <a:lstStyle/>
          <a:p>
            <a:r>
              <a:rPr lang="en-US" altLang="zh-CN" b="1" spc="-253" dirty="0">
                <a:solidFill>
                  <a:srgbClr val="C00000"/>
                </a:solidFill>
              </a:rPr>
              <a:t>Learning Paradigms:</a:t>
            </a:r>
            <a:r>
              <a:rPr lang="zh-CN" altLang="en-US" b="1" spc="-253" dirty="0">
                <a:solidFill>
                  <a:srgbClr val="C00000"/>
                </a:solidFill>
              </a:rPr>
              <a:t> </a:t>
            </a:r>
            <a:r>
              <a:rPr lang="en-US" altLang="zh-CN" b="1" spc="-253" dirty="0">
                <a:solidFill>
                  <a:srgbClr val="C00000"/>
                </a:solidFill>
              </a:rPr>
              <a:t>Joint</a:t>
            </a:r>
            <a:r>
              <a:rPr lang="zh-CN" altLang="en-US" b="1" spc="-253" dirty="0">
                <a:solidFill>
                  <a:srgbClr val="C00000"/>
                </a:solidFill>
              </a:rPr>
              <a:t> </a:t>
            </a:r>
            <a:r>
              <a:rPr lang="en-US" altLang="zh-CN" b="1" spc="-253" dirty="0">
                <a:solidFill>
                  <a:srgbClr val="C00000"/>
                </a:solidFill>
              </a:rPr>
              <a:t>Learning</a:t>
            </a:r>
            <a:endParaRPr kumimoji="1" lang="zh-CN" altLang="en-US" dirty="0"/>
          </a:p>
        </p:txBody>
      </p:sp>
      <p:sp>
        <p:nvSpPr>
          <p:cNvPr id="4" name="灯片编号占位符 3">
            <a:extLst>
              <a:ext uri="{FF2B5EF4-FFF2-40B4-BE49-F238E27FC236}">
                <a16:creationId xmlns:a16="http://schemas.microsoft.com/office/drawing/2014/main" xmlns="" id="{7DA292A9-F3FF-0D4C-A45C-4BBE99770D4B}"/>
              </a:ext>
            </a:extLst>
          </p:cNvPr>
          <p:cNvSpPr>
            <a:spLocks noGrp="1"/>
          </p:cNvSpPr>
          <p:nvPr>
            <p:ph type="sldNum" sz="quarter" idx="12"/>
          </p:nvPr>
        </p:nvSpPr>
        <p:spPr/>
        <p:txBody>
          <a:bodyPr/>
          <a:lstStyle/>
          <a:p>
            <a:fld id="{4C15419E-54D6-8648-ABFB-BEF58E3E877E}" type="slidenum">
              <a:rPr lang="en-US" smtClean="0"/>
              <a:t>56</a:t>
            </a:fld>
            <a:endParaRPr lang="en-US"/>
          </a:p>
        </p:txBody>
      </p:sp>
      <p:grpSp>
        <p:nvGrpSpPr>
          <p:cNvPr id="7" name="Group 6">
            <a:extLst>
              <a:ext uri="{FF2B5EF4-FFF2-40B4-BE49-F238E27FC236}">
                <a16:creationId xmlns:a16="http://schemas.microsoft.com/office/drawing/2014/main" xmlns="" id="{94FE1D11-BE3D-FA42-ACAE-B6655C36BD1D}"/>
              </a:ext>
            </a:extLst>
          </p:cNvPr>
          <p:cNvGrpSpPr/>
          <p:nvPr/>
        </p:nvGrpSpPr>
        <p:grpSpPr>
          <a:xfrm>
            <a:off x="2653877" y="5877281"/>
            <a:ext cx="8207696" cy="479068"/>
            <a:chOff x="1046375" y="6259044"/>
            <a:chExt cx="8207696" cy="479068"/>
          </a:xfrm>
        </p:grpSpPr>
        <p:sp>
          <p:nvSpPr>
            <p:cNvPr id="8" name="TextBox 7">
              <a:extLst>
                <a:ext uri="{FF2B5EF4-FFF2-40B4-BE49-F238E27FC236}">
                  <a16:creationId xmlns:a16="http://schemas.microsoft.com/office/drawing/2014/main" xmlns="" id="{EA8DF1CF-E097-8D46-AF78-05E04AB6BE31}"/>
                </a:ext>
              </a:extLst>
            </p:cNvPr>
            <p:cNvSpPr txBox="1"/>
            <p:nvPr/>
          </p:nvSpPr>
          <p:spPr>
            <a:xfrm>
              <a:off x="1046375" y="6259044"/>
              <a:ext cx="8207696" cy="261610"/>
            </a:xfrm>
            <a:prstGeom prst="rect">
              <a:avLst/>
            </a:prstGeom>
            <a:noFill/>
          </p:spPr>
          <p:txBody>
            <a:bodyPr wrap="none" rtlCol="0">
              <a:spAutoFit/>
            </a:bodyPr>
            <a:lstStyle/>
            <a:p>
              <a:r>
                <a:rPr lang="en-US" altLang="zh-CN" sz="1100" i="1" dirty="0"/>
                <a:t>Chen</a:t>
              </a:r>
              <a:r>
                <a:rPr lang="zh-CN" altLang="en-US" sz="1100" i="1" dirty="0"/>
                <a:t> </a:t>
              </a:r>
              <a:r>
                <a:rPr lang="en-US" altLang="zh-CN" sz="1100" i="1" dirty="0"/>
                <a:t>at</a:t>
              </a:r>
              <a:r>
                <a:rPr lang="zh-CN" altLang="en-US" sz="1100" i="1" dirty="0"/>
                <a:t> </a:t>
              </a:r>
              <a:r>
                <a:rPr lang="en-US" altLang="zh-CN" sz="1100" i="1" dirty="0"/>
                <a:t>al.</a:t>
              </a:r>
              <a:r>
                <a:rPr lang="zh-CN" altLang="en-US" sz="1100" i="1" dirty="0"/>
                <a:t> </a:t>
              </a:r>
              <a:r>
                <a:rPr lang="en-US" altLang="zh-CN" sz="1100" i="1" dirty="0"/>
                <a:t>“</a:t>
              </a:r>
              <a:r>
                <a:rPr lang="en-US" altLang="zh-CN" sz="1100" i="1" dirty="0" err="1"/>
                <a:t>GraphFlow</a:t>
              </a:r>
              <a:r>
                <a:rPr lang="en-US" altLang="zh-CN" sz="1100" i="1" dirty="0"/>
                <a:t>: Exploiting Conversation Flow with Graph Neural Networks for Conversational Machine Comprehension”.</a:t>
              </a:r>
              <a:r>
                <a:rPr lang="zh-CN" altLang="en-US" sz="1100" i="1" dirty="0"/>
                <a:t> </a:t>
              </a:r>
              <a:r>
                <a:rPr lang="en-US" altLang="zh-CN" sz="1100" i="1" dirty="0"/>
                <a:t>IJCAI</a:t>
              </a:r>
              <a:r>
                <a:rPr lang="zh-CN" altLang="en-US" sz="1100" i="1" dirty="0"/>
                <a:t> </a:t>
              </a:r>
              <a:r>
                <a:rPr lang="en-US" altLang="zh-CN" sz="1100" i="1" dirty="0"/>
                <a:t>2020.</a:t>
              </a:r>
              <a:endParaRPr lang="en-US" sz="1100" i="1" dirty="0"/>
            </a:p>
          </p:txBody>
        </p:sp>
        <p:sp>
          <p:nvSpPr>
            <p:cNvPr id="9" name="TextBox 8">
              <a:extLst>
                <a:ext uri="{FF2B5EF4-FFF2-40B4-BE49-F238E27FC236}">
                  <a16:creationId xmlns:a16="http://schemas.microsoft.com/office/drawing/2014/main" xmlns="" id="{C7557974-FB5E-5545-BB1E-FF602E6CC67C}"/>
                </a:ext>
              </a:extLst>
            </p:cNvPr>
            <p:cNvSpPr txBox="1"/>
            <p:nvPr/>
          </p:nvSpPr>
          <p:spPr>
            <a:xfrm>
              <a:off x="1046375" y="6476502"/>
              <a:ext cx="6808274" cy="261610"/>
            </a:xfrm>
            <a:prstGeom prst="rect">
              <a:avLst/>
            </a:prstGeom>
            <a:noFill/>
          </p:spPr>
          <p:txBody>
            <a:bodyPr wrap="none" rtlCol="0">
              <a:spAutoFit/>
            </a:bodyPr>
            <a:lstStyle/>
            <a:p>
              <a:r>
                <a:rPr lang="en-US" altLang="zh-CN" sz="1100" i="1" dirty="0">
                  <a:latin typeface="Calibri" panose="020F0502020204030204" pitchFamily="34" charset="0"/>
                  <a:cs typeface="Calibri" panose="020F0502020204030204" pitchFamily="34" charset="0"/>
                </a:rPr>
                <a:t>Chen</a:t>
              </a:r>
              <a:r>
                <a:rPr lang="zh-CN" altLang="en-US" sz="1100" i="1" dirty="0">
                  <a:latin typeface="Calibri" panose="020F0502020204030204" pitchFamily="34" charset="0"/>
                  <a:cs typeface="Calibri" panose="020F0502020204030204" pitchFamily="34" charset="0"/>
                </a:rPr>
                <a:t> </a:t>
              </a:r>
              <a:r>
                <a:rPr lang="en-US" altLang="zh-CN" sz="1100" i="1" dirty="0">
                  <a:latin typeface="Calibri" panose="020F0502020204030204" pitchFamily="34" charset="0"/>
                  <a:cs typeface="Calibri" panose="020F0502020204030204" pitchFamily="34" charset="0"/>
                </a:rPr>
                <a:t>et</a:t>
              </a:r>
              <a:r>
                <a:rPr lang="zh-CN" altLang="en-US" sz="1100" i="1" dirty="0">
                  <a:latin typeface="Calibri" panose="020F0502020204030204" pitchFamily="34" charset="0"/>
                  <a:cs typeface="Calibri" panose="020F0502020204030204" pitchFamily="34" charset="0"/>
                </a:rPr>
                <a:t> </a:t>
              </a:r>
              <a:r>
                <a:rPr lang="en-US" altLang="zh-CN" sz="1100" i="1" dirty="0">
                  <a:latin typeface="Calibri" panose="020F0502020204030204" pitchFamily="34" charset="0"/>
                  <a:cs typeface="Calibri" panose="020F0502020204030204" pitchFamily="34" charset="0"/>
                </a:rPr>
                <a:t>al.</a:t>
              </a:r>
              <a:r>
                <a:rPr lang="zh-CN" altLang="en-US" sz="1100" i="1" dirty="0">
                  <a:latin typeface="Calibri" panose="020F0502020204030204" pitchFamily="34" charset="0"/>
                  <a:cs typeface="Calibri" panose="020F0502020204030204" pitchFamily="34" charset="0"/>
                </a:rPr>
                <a:t> </a:t>
              </a:r>
              <a:r>
                <a:rPr lang="en-US" altLang="zh-CN" sz="1100" i="1" dirty="0">
                  <a:latin typeface="Calibri" panose="020F0502020204030204" pitchFamily="34" charset="0"/>
                  <a:cs typeface="Calibri" panose="020F0502020204030204" pitchFamily="34" charset="0"/>
                </a:rPr>
                <a:t>“Reinforcement Learning Based Graph-to-Sequence Model for Natural Question Generation”.</a:t>
              </a:r>
              <a:r>
                <a:rPr lang="zh-CN" altLang="en-US" sz="1100" i="1" dirty="0">
                  <a:latin typeface="Calibri" panose="020F0502020204030204" pitchFamily="34" charset="0"/>
                  <a:cs typeface="Calibri" panose="020F0502020204030204" pitchFamily="34" charset="0"/>
                </a:rPr>
                <a:t> </a:t>
              </a:r>
              <a:r>
                <a:rPr lang="en-US" altLang="zh-CN" sz="1100" i="1" dirty="0">
                  <a:latin typeface="Calibri" panose="020F0502020204030204" pitchFamily="34" charset="0"/>
                  <a:cs typeface="Calibri" panose="020F0502020204030204" pitchFamily="34" charset="0"/>
                </a:rPr>
                <a:t>ICLR</a:t>
              </a:r>
              <a:r>
                <a:rPr lang="zh-CN" altLang="en-US" sz="1100" i="1" dirty="0">
                  <a:latin typeface="Calibri" panose="020F0502020204030204" pitchFamily="34" charset="0"/>
                  <a:cs typeface="Calibri" panose="020F0502020204030204" pitchFamily="34" charset="0"/>
                </a:rPr>
                <a:t> </a:t>
              </a:r>
              <a:r>
                <a:rPr lang="en-US" altLang="zh-CN" sz="1100" i="1" dirty="0">
                  <a:latin typeface="Calibri" panose="020F0502020204030204" pitchFamily="34" charset="0"/>
                  <a:cs typeface="Calibri" panose="020F0502020204030204" pitchFamily="34" charset="0"/>
                </a:rPr>
                <a:t>2020.</a:t>
              </a:r>
              <a:endParaRPr lang="en-US" sz="1100" i="1" dirty="0">
                <a:latin typeface="Calibri" panose="020F0502020204030204" pitchFamily="34" charset="0"/>
                <a:cs typeface="Calibri" panose="020F0502020204030204" pitchFamily="34" charset="0"/>
              </a:endParaRPr>
            </a:p>
          </p:txBody>
        </p:sp>
      </p:grpSp>
      <p:grpSp>
        <p:nvGrpSpPr>
          <p:cNvPr id="10" name="Group 9">
            <a:extLst>
              <a:ext uri="{FF2B5EF4-FFF2-40B4-BE49-F238E27FC236}">
                <a16:creationId xmlns:a16="http://schemas.microsoft.com/office/drawing/2014/main" xmlns="" id="{743B4606-5130-4644-9ACA-029C2C789782}"/>
              </a:ext>
            </a:extLst>
          </p:cNvPr>
          <p:cNvGrpSpPr/>
          <p:nvPr/>
        </p:nvGrpSpPr>
        <p:grpSpPr>
          <a:xfrm>
            <a:off x="2653877" y="6310542"/>
            <a:ext cx="5687776" cy="479068"/>
            <a:chOff x="1046375" y="6259044"/>
            <a:chExt cx="5687776" cy="479068"/>
          </a:xfrm>
        </p:grpSpPr>
        <p:sp>
          <p:nvSpPr>
            <p:cNvPr id="11" name="TextBox 10">
              <a:extLst>
                <a:ext uri="{FF2B5EF4-FFF2-40B4-BE49-F238E27FC236}">
                  <a16:creationId xmlns:a16="http://schemas.microsoft.com/office/drawing/2014/main" xmlns="" id="{1B693D39-D649-6046-AC8F-00450E9E102D}"/>
                </a:ext>
              </a:extLst>
            </p:cNvPr>
            <p:cNvSpPr txBox="1"/>
            <p:nvPr/>
          </p:nvSpPr>
          <p:spPr>
            <a:xfrm>
              <a:off x="1046375" y="6259044"/>
              <a:ext cx="5195653" cy="261610"/>
            </a:xfrm>
            <a:prstGeom prst="rect">
              <a:avLst/>
            </a:prstGeom>
            <a:noFill/>
          </p:spPr>
          <p:txBody>
            <a:bodyPr wrap="none" rtlCol="0">
              <a:spAutoFit/>
            </a:bodyPr>
            <a:lstStyle/>
            <a:p>
              <a:r>
                <a:rPr lang="en-US" altLang="zh-CN" sz="1100" i="1" dirty="0"/>
                <a:t>Liu</a:t>
              </a:r>
              <a:r>
                <a:rPr lang="zh-CN" altLang="en-US" sz="1100" i="1" dirty="0"/>
                <a:t> </a:t>
              </a:r>
              <a:r>
                <a:rPr lang="en-US" altLang="zh-CN" sz="1100" i="1" dirty="0"/>
                <a:t>et</a:t>
              </a:r>
              <a:r>
                <a:rPr lang="zh-CN" altLang="en-US" sz="1100" i="1" dirty="0"/>
                <a:t> </a:t>
              </a:r>
              <a:r>
                <a:rPr lang="en-US" altLang="zh-CN" sz="1100" i="1" dirty="0"/>
                <a:t>al.</a:t>
              </a:r>
              <a:r>
                <a:rPr lang="zh-CN" altLang="en-US" sz="1100" i="1" dirty="0"/>
                <a:t> </a:t>
              </a:r>
              <a:r>
                <a:rPr lang="en-US" altLang="zh-CN" sz="1100" i="1" dirty="0"/>
                <a:t>“Contextualized Non-local Neural Networks for Sequence Learning”.</a:t>
              </a:r>
              <a:r>
                <a:rPr lang="zh-CN" altLang="en-US" sz="1100" i="1" dirty="0"/>
                <a:t> </a:t>
              </a:r>
              <a:r>
                <a:rPr lang="en-US" altLang="zh-CN" sz="1100" i="1" dirty="0"/>
                <a:t>AAAI</a:t>
              </a:r>
              <a:r>
                <a:rPr lang="zh-CN" altLang="en-US" sz="1100" i="1" dirty="0"/>
                <a:t> </a:t>
              </a:r>
              <a:r>
                <a:rPr lang="en-US" altLang="zh-CN" sz="1100" i="1" dirty="0"/>
                <a:t>2019.</a:t>
              </a:r>
              <a:endParaRPr lang="en-US" sz="1100" i="1" dirty="0"/>
            </a:p>
          </p:txBody>
        </p:sp>
        <p:sp>
          <p:nvSpPr>
            <p:cNvPr id="12" name="TextBox 11">
              <a:extLst>
                <a:ext uri="{FF2B5EF4-FFF2-40B4-BE49-F238E27FC236}">
                  <a16:creationId xmlns:a16="http://schemas.microsoft.com/office/drawing/2014/main" xmlns="" id="{4317FCD8-6B1A-3D4F-A988-A0F6C927414D}"/>
                </a:ext>
              </a:extLst>
            </p:cNvPr>
            <p:cNvSpPr txBox="1"/>
            <p:nvPr/>
          </p:nvSpPr>
          <p:spPr>
            <a:xfrm>
              <a:off x="1046375" y="6476502"/>
              <a:ext cx="5687776" cy="261610"/>
            </a:xfrm>
            <a:prstGeom prst="rect">
              <a:avLst/>
            </a:prstGeom>
            <a:noFill/>
          </p:spPr>
          <p:txBody>
            <a:bodyPr wrap="none" rtlCol="0">
              <a:spAutoFit/>
            </a:bodyPr>
            <a:lstStyle/>
            <a:p>
              <a:r>
                <a:rPr lang="en-US" altLang="zh-CN" sz="1100" i="1" dirty="0">
                  <a:latin typeface="Calibri" panose="020F0502020204030204" pitchFamily="34" charset="0"/>
                  <a:cs typeface="Calibri" panose="020F0502020204030204" pitchFamily="34" charset="0"/>
                </a:rPr>
                <a:t>Liu</a:t>
              </a:r>
              <a:r>
                <a:rPr lang="zh-CN" altLang="en-US" sz="1100" i="1" dirty="0">
                  <a:latin typeface="Calibri" panose="020F0502020204030204" pitchFamily="34" charset="0"/>
                  <a:cs typeface="Calibri" panose="020F0502020204030204" pitchFamily="34" charset="0"/>
                </a:rPr>
                <a:t> </a:t>
              </a:r>
              <a:r>
                <a:rPr lang="en-US" altLang="zh-CN" sz="1100" i="1" dirty="0">
                  <a:latin typeface="Calibri" panose="020F0502020204030204" pitchFamily="34" charset="0"/>
                  <a:cs typeface="Calibri" panose="020F0502020204030204" pitchFamily="34" charset="0"/>
                </a:rPr>
                <a:t>et</a:t>
              </a:r>
              <a:r>
                <a:rPr lang="zh-CN" altLang="en-US" sz="1100" i="1" dirty="0">
                  <a:latin typeface="Calibri" panose="020F0502020204030204" pitchFamily="34" charset="0"/>
                  <a:cs typeface="Calibri" panose="020F0502020204030204" pitchFamily="34" charset="0"/>
                </a:rPr>
                <a:t> </a:t>
              </a:r>
              <a:r>
                <a:rPr lang="en-US" altLang="zh-CN" sz="1100" i="1" dirty="0">
                  <a:latin typeface="Calibri" panose="020F0502020204030204" pitchFamily="34" charset="0"/>
                  <a:cs typeface="Calibri" panose="020F0502020204030204" pitchFamily="34" charset="0"/>
                </a:rPr>
                <a:t>al.</a:t>
              </a:r>
              <a:r>
                <a:rPr lang="zh-CN" altLang="en-US" sz="1100" i="1" dirty="0">
                  <a:latin typeface="Calibri" panose="020F0502020204030204" pitchFamily="34" charset="0"/>
                  <a:cs typeface="Calibri" panose="020F0502020204030204" pitchFamily="34" charset="0"/>
                </a:rPr>
                <a:t> </a:t>
              </a:r>
              <a:r>
                <a:rPr lang="en-US" altLang="zh-CN" sz="1100" i="1" dirty="0">
                  <a:latin typeface="Calibri" panose="020F0502020204030204" pitchFamily="34" charset="0"/>
                  <a:cs typeface="Calibri" panose="020F0502020204030204" pitchFamily="34" charset="0"/>
                </a:rPr>
                <a:t>“Retrieval-Augmented Generation for Code Summarization via Hybrid GNN”.</a:t>
              </a:r>
              <a:r>
                <a:rPr lang="zh-CN" altLang="en-US" sz="1100" i="1" dirty="0">
                  <a:latin typeface="Calibri" panose="020F0502020204030204" pitchFamily="34" charset="0"/>
                  <a:cs typeface="Calibri" panose="020F0502020204030204" pitchFamily="34" charset="0"/>
                </a:rPr>
                <a:t> </a:t>
              </a:r>
              <a:r>
                <a:rPr lang="en-US" altLang="zh-CN" sz="1100" i="1" dirty="0">
                  <a:latin typeface="Calibri" panose="020F0502020204030204" pitchFamily="34" charset="0"/>
                  <a:cs typeface="Calibri" panose="020F0502020204030204" pitchFamily="34" charset="0"/>
                </a:rPr>
                <a:t>ICLR</a:t>
              </a:r>
              <a:r>
                <a:rPr lang="zh-CN" altLang="en-US" sz="1100" i="1" dirty="0">
                  <a:latin typeface="Calibri" panose="020F0502020204030204" pitchFamily="34" charset="0"/>
                  <a:cs typeface="Calibri" panose="020F0502020204030204" pitchFamily="34" charset="0"/>
                </a:rPr>
                <a:t> </a:t>
              </a:r>
              <a:r>
                <a:rPr lang="en-US" altLang="zh-CN" sz="1100" i="1" dirty="0">
                  <a:latin typeface="Calibri" panose="020F0502020204030204" pitchFamily="34" charset="0"/>
                  <a:cs typeface="Calibri" panose="020F0502020204030204" pitchFamily="34" charset="0"/>
                </a:rPr>
                <a:t>2021.</a:t>
              </a:r>
              <a:endParaRPr lang="en-US" sz="1100" i="1" dirty="0">
                <a:latin typeface="Calibri" panose="020F0502020204030204" pitchFamily="34" charset="0"/>
                <a:cs typeface="Calibri" panose="020F0502020204030204" pitchFamily="34" charset="0"/>
              </a:endParaRPr>
            </a:p>
          </p:txBody>
        </p:sp>
      </p:grpSp>
      <p:sp>
        <p:nvSpPr>
          <p:cNvPr id="16" name="Google Shape;101;p4">
            <a:extLst>
              <a:ext uri="{FF2B5EF4-FFF2-40B4-BE49-F238E27FC236}">
                <a16:creationId xmlns:a16="http://schemas.microsoft.com/office/drawing/2014/main" xmlns="" id="{AEF4A74B-400E-BB42-A68E-1895941B2D71}"/>
              </a:ext>
            </a:extLst>
          </p:cNvPr>
          <p:cNvSpPr/>
          <p:nvPr/>
        </p:nvSpPr>
        <p:spPr>
          <a:xfrm>
            <a:off x="3056657" y="3769047"/>
            <a:ext cx="1823400" cy="1192200"/>
          </a:xfrm>
          <a:prstGeom prst="roundRect">
            <a:avLst>
              <a:gd name="adj" fmla="val 16667"/>
            </a:avLst>
          </a:prstGeom>
          <a:solidFill>
            <a:srgbClr val="C7CCC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Calibri"/>
              <a:buNone/>
            </a:pPr>
            <a:r>
              <a:rPr lang="en-US" sz="2800" b="1" i="0" u="none" strike="noStrike" cap="none" dirty="0">
                <a:solidFill>
                  <a:srgbClr val="FEE599"/>
                </a:solidFill>
              </a:rPr>
              <a:t>Graph Learner</a:t>
            </a:r>
            <a:endParaRPr sz="2800" b="1" i="0" u="none" strike="noStrike" cap="none" dirty="0">
              <a:solidFill>
                <a:srgbClr val="FEE599"/>
              </a:solidFill>
            </a:endParaRPr>
          </a:p>
        </p:txBody>
      </p:sp>
      <p:sp>
        <p:nvSpPr>
          <p:cNvPr id="17" name="Google Shape;102;p4">
            <a:extLst>
              <a:ext uri="{FF2B5EF4-FFF2-40B4-BE49-F238E27FC236}">
                <a16:creationId xmlns:a16="http://schemas.microsoft.com/office/drawing/2014/main" xmlns="" id="{CC41C296-B69F-2F44-9EC7-06349B4C90EA}"/>
              </a:ext>
            </a:extLst>
          </p:cNvPr>
          <p:cNvSpPr/>
          <p:nvPr/>
        </p:nvSpPr>
        <p:spPr>
          <a:xfrm>
            <a:off x="7014324" y="3769047"/>
            <a:ext cx="1823400" cy="1192200"/>
          </a:xfrm>
          <a:prstGeom prst="roundRect">
            <a:avLst>
              <a:gd name="adj" fmla="val 16667"/>
            </a:avLst>
          </a:prstGeom>
          <a:solidFill>
            <a:srgbClr val="C7CCC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Calibri"/>
              <a:buNone/>
            </a:pPr>
            <a:r>
              <a:rPr lang="en-US" sz="2800" b="1" i="0" u="none" strike="noStrike" cap="none">
                <a:solidFill>
                  <a:srgbClr val="FEE599"/>
                </a:solidFill>
              </a:rPr>
              <a:t>GNN</a:t>
            </a:r>
            <a:endParaRPr sz="2800" b="1" i="0" u="none" strike="noStrike" cap="none">
              <a:solidFill>
                <a:srgbClr val="FEE599"/>
              </a:solidFill>
            </a:endParaRPr>
          </a:p>
        </p:txBody>
      </p:sp>
      <p:sp>
        <p:nvSpPr>
          <p:cNvPr id="18" name="Google Shape;103;p4">
            <a:extLst>
              <a:ext uri="{FF2B5EF4-FFF2-40B4-BE49-F238E27FC236}">
                <a16:creationId xmlns:a16="http://schemas.microsoft.com/office/drawing/2014/main" xmlns="" id="{6FCCD4AE-2867-1F4A-A0F6-C287DE7CEAAB}"/>
              </a:ext>
            </a:extLst>
          </p:cNvPr>
          <p:cNvSpPr/>
          <p:nvPr/>
        </p:nvSpPr>
        <p:spPr>
          <a:xfrm rot="5400000">
            <a:off x="3436052" y="2977877"/>
            <a:ext cx="1075800" cy="373500"/>
          </a:xfrm>
          <a:prstGeom prst="rightArrow">
            <a:avLst>
              <a:gd name="adj1" fmla="val 50000"/>
              <a:gd name="adj2" fmla="val 50000"/>
            </a:avLst>
          </a:prstGeom>
          <a:solidFill>
            <a:srgbClr val="C1B9C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Calibri"/>
              <a:buNone/>
            </a:pPr>
            <a:endParaRPr sz="2400" i="0" u="none" strike="noStrike" cap="none">
              <a:solidFill>
                <a:srgbClr val="FFFFFF"/>
              </a:solidFill>
            </a:endParaRPr>
          </a:p>
        </p:txBody>
      </p:sp>
      <p:sp>
        <p:nvSpPr>
          <p:cNvPr id="19" name="Google Shape;104;p4">
            <a:extLst>
              <a:ext uri="{FF2B5EF4-FFF2-40B4-BE49-F238E27FC236}">
                <a16:creationId xmlns:a16="http://schemas.microsoft.com/office/drawing/2014/main" xmlns="" id="{DA1D801F-335A-8C40-8C7B-C86A1607BD20}"/>
              </a:ext>
            </a:extLst>
          </p:cNvPr>
          <p:cNvSpPr/>
          <p:nvPr/>
        </p:nvSpPr>
        <p:spPr>
          <a:xfrm>
            <a:off x="5046124" y="4218023"/>
            <a:ext cx="1884300" cy="329700"/>
          </a:xfrm>
          <a:prstGeom prst="rightArrow">
            <a:avLst>
              <a:gd name="adj1" fmla="val 50000"/>
              <a:gd name="adj2" fmla="val 50000"/>
            </a:avLst>
          </a:prstGeom>
          <a:solidFill>
            <a:srgbClr val="C1B9C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i="0" u="none" strike="noStrike" cap="none">
              <a:solidFill>
                <a:srgbClr val="FFFFFF"/>
              </a:solidFill>
            </a:endParaRPr>
          </a:p>
        </p:txBody>
      </p:sp>
      <p:sp>
        <p:nvSpPr>
          <p:cNvPr id="20" name="Google Shape;105;p4">
            <a:extLst>
              <a:ext uri="{FF2B5EF4-FFF2-40B4-BE49-F238E27FC236}">
                <a16:creationId xmlns:a16="http://schemas.microsoft.com/office/drawing/2014/main" xmlns="" id="{82217063-F7FA-A143-A7B2-D9CB56C3F30B}"/>
              </a:ext>
            </a:extLst>
          </p:cNvPr>
          <p:cNvSpPr/>
          <p:nvPr/>
        </p:nvSpPr>
        <p:spPr>
          <a:xfrm rot="-5400000">
            <a:off x="7388110" y="2957488"/>
            <a:ext cx="1075800" cy="373500"/>
          </a:xfrm>
          <a:prstGeom prst="rightArrow">
            <a:avLst>
              <a:gd name="adj1" fmla="val 50000"/>
              <a:gd name="adj2" fmla="val 50000"/>
            </a:avLst>
          </a:prstGeom>
          <a:solidFill>
            <a:srgbClr val="C1B9C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Calibri"/>
              <a:buNone/>
            </a:pPr>
            <a:endParaRPr sz="2400" i="0" u="none" strike="noStrike" cap="none">
              <a:solidFill>
                <a:srgbClr val="FFFFFF"/>
              </a:solidFill>
            </a:endParaRPr>
          </a:p>
        </p:txBody>
      </p:sp>
      <p:sp>
        <p:nvSpPr>
          <p:cNvPr id="21" name="Google Shape;106;p4">
            <a:extLst>
              <a:ext uri="{FF2B5EF4-FFF2-40B4-BE49-F238E27FC236}">
                <a16:creationId xmlns:a16="http://schemas.microsoft.com/office/drawing/2014/main" xmlns="" id="{24FAF8C2-8CF8-0E49-8377-A4BD397FBC7B}"/>
              </a:ext>
            </a:extLst>
          </p:cNvPr>
          <p:cNvSpPr txBox="1"/>
          <p:nvPr/>
        </p:nvSpPr>
        <p:spPr>
          <a:xfrm>
            <a:off x="2407350" y="1719523"/>
            <a:ext cx="39501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Calibri"/>
              <a:buNone/>
            </a:pPr>
            <a:r>
              <a:rPr lang="en-US" sz="2400" i="0" u="none" strike="noStrike" cap="none" dirty="0">
                <a:solidFill>
                  <a:srgbClr val="757070"/>
                </a:solidFill>
              </a:rPr>
              <a:t>Node features &amp; (optional) initial graph structure</a:t>
            </a:r>
            <a:endParaRPr sz="2400" i="0" u="none" strike="noStrike" cap="none" dirty="0">
              <a:solidFill>
                <a:srgbClr val="757070"/>
              </a:solidFill>
            </a:endParaRPr>
          </a:p>
        </p:txBody>
      </p:sp>
      <p:sp>
        <p:nvSpPr>
          <p:cNvPr id="22" name="Google Shape;107;p4">
            <a:extLst>
              <a:ext uri="{FF2B5EF4-FFF2-40B4-BE49-F238E27FC236}">
                <a16:creationId xmlns:a16="http://schemas.microsoft.com/office/drawing/2014/main" xmlns="" id="{5CCF9212-89CF-8E40-8B08-029A653E491F}"/>
              </a:ext>
            </a:extLst>
          </p:cNvPr>
          <p:cNvSpPr txBox="1"/>
          <p:nvPr/>
        </p:nvSpPr>
        <p:spPr>
          <a:xfrm>
            <a:off x="4969925" y="3423498"/>
            <a:ext cx="23238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400"/>
              <a:buFont typeface="Calibri"/>
              <a:buNone/>
            </a:pPr>
            <a:r>
              <a:rPr lang="en-US" sz="2400" i="0" u="none" strike="noStrike" cap="none">
                <a:solidFill>
                  <a:schemeClr val="accent5"/>
                </a:solidFill>
              </a:rPr>
              <a:t>Learned graph structure</a:t>
            </a:r>
            <a:endParaRPr sz="2400" i="0" u="none" strike="noStrike" cap="none">
              <a:solidFill>
                <a:schemeClr val="accent5"/>
              </a:solidFill>
            </a:endParaRPr>
          </a:p>
        </p:txBody>
      </p:sp>
      <p:sp>
        <p:nvSpPr>
          <p:cNvPr id="23" name="Google Shape;108;p4">
            <a:extLst>
              <a:ext uri="{FF2B5EF4-FFF2-40B4-BE49-F238E27FC236}">
                <a16:creationId xmlns:a16="http://schemas.microsoft.com/office/drawing/2014/main" xmlns="" id="{67E3D88B-CD74-6A43-B6B7-9FD31FE90B1A}"/>
              </a:ext>
            </a:extLst>
          </p:cNvPr>
          <p:cNvSpPr txBox="1"/>
          <p:nvPr/>
        </p:nvSpPr>
        <p:spPr>
          <a:xfrm>
            <a:off x="6754722" y="1719521"/>
            <a:ext cx="26259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Calibri"/>
              <a:buNone/>
            </a:pPr>
            <a:r>
              <a:rPr lang="en-US" sz="2400" i="0" u="none" strike="noStrike" cap="none">
                <a:solidFill>
                  <a:srgbClr val="757070"/>
                </a:solidFill>
              </a:rPr>
              <a:t>Downstream task prediction</a:t>
            </a:r>
            <a:endParaRPr sz="2400" i="0" u="none" strike="noStrike" cap="none">
              <a:solidFill>
                <a:srgbClr val="757070"/>
              </a:solidFill>
            </a:endParaRPr>
          </a:p>
        </p:txBody>
      </p:sp>
    </p:spTree>
    <p:extLst>
      <p:ext uri="{BB962C8B-B14F-4D97-AF65-F5344CB8AC3E}">
        <p14:creationId xmlns:p14="http://schemas.microsoft.com/office/powerpoint/2010/main" val="31408696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p:bldP spid="22" grpId="0"/>
      <p:bldP spid="2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CFFBEE-2579-DF42-B4D6-A3591FFE2B3F}"/>
              </a:ext>
            </a:extLst>
          </p:cNvPr>
          <p:cNvSpPr>
            <a:spLocks noGrp="1"/>
          </p:cNvSpPr>
          <p:nvPr>
            <p:ph type="title"/>
          </p:nvPr>
        </p:nvSpPr>
        <p:spPr/>
        <p:txBody>
          <a:bodyPr>
            <a:normAutofit/>
          </a:bodyPr>
          <a:lstStyle/>
          <a:p>
            <a:r>
              <a:rPr lang="en-US" altLang="zh-CN" b="1" spc="-253" dirty="0">
                <a:solidFill>
                  <a:srgbClr val="C00000"/>
                </a:solidFill>
              </a:rPr>
              <a:t>Learning Paradigms:</a:t>
            </a:r>
            <a:r>
              <a:rPr lang="zh-CN" altLang="en-US" b="1" spc="-253" dirty="0">
                <a:solidFill>
                  <a:srgbClr val="C00000"/>
                </a:solidFill>
              </a:rPr>
              <a:t> </a:t>
            </a:r>
            <a:r>
              <a:rPr lang="en-US" altLang="zh-CN" b="1" spc="-253" dirty="0">
                <a:solidFill>
                  <a:srgbClr val="C00000"/>
                </a:solidFill>
              </a:rPr>
              <a:t>Adaptive</a:t>
            </a:r>
            <a:r>
              <a:rPr lang="zh-CN" altLang="en-US" b="1" spc="-253" dirty="0">
                <a:solidFill>
                  <a:srgbClr val="C00000"/>
                </a:solidFill>
              </a:rPr>
              <a:t> </a:t>
            </a:r>
            <a:r>
              <a:rPr lang="en-US" altLang="zh-CN" b="1" spc="-253" dirty="0">
                <a:solidFill>
                  <a:srgbClr val="C00000"/>
                </a:solidFill>
              </a:rPr>
              <a:t>Learning</a:t>
            </a:r>
            <a:endParaRPr kumimoji="1" lang="zh-CN" altLang="en-US" dirty="0"/>
          </a:p>
        </p:txBody>
      </p:sp>
      <p:sp>
        <p:nvSpPr>
          <p:cNvPr id="4" name="灯片编号占位符 3">
            <a:extLst>
              <a:ext uri="{FF2B5EF4-FFF2-40B4-BE49-F238E27FC236}">
                <a16:creationId xmlns:a16="http://schemas.microsoft.com/office/drawing/2014/main" xmlns="" id="{7DA292A9-F3FF-0D4C-A45C-4BBE99770D4B}"/>
              </a:ext>
            </a:extLst>
          </p:cNvPr>
          <p:cNvSpPr>
            <a:spLocks noGrp="1"/>
          </p:cNvSpPr>
          <p:nvPr>
            <p:ph type="sldNum" sz="quarter" idx="12"/>
          </p:nvPr>
        </p:nvSpPr>
        <p:spPr/>
        <p:txBody>
          <a:bodyPr/>
          <a:lstStyle/>
          <a:p>
            <a:fld id="{4C15419E-54D6-8648-ABFB-BEF58E3E877E}" type="slidenum">
              <a:rPr lang="en-US" smtClean="0"/>
              <a:t>57</a:t>
            </a:fld>
            <a:endParaRPr lang="en-US"/>
          </a:p>
        </p:txBody>
      </p:sp>
      <p:sp>
        <p:nvSpPr>
          <p:cNvPr id="5" name="TextBox 4">
            <a:extLst>
              <a:ext uri="{FF2B5EF4-FFF2-40B4-BE49-F238E27FC236}">
                <a16:creationId xmlns:a16="http://schemas.microsoft.com/office/drawing/2014/main" xmlns="" id="{294A3766-6311-1849-9B2C-6E193E1E60C2}"/>
              </a:ext>
            </a:extLst>
          </p:cNvPr>
          <p:cNvSpPr txBox="1"/>
          <p:nvPr/>
        </p:nvSpPr>
        <p:spPr>
          <a:xfrm>
            <a:off x="4476135" y="6277302"/>
            <a:ext cx="4134465" cy="261610"/>
          </a:xfrm>
          <a:prstGeom prst="rect">
            <a:avLst/>
          </a:prstGeom>
          <a:noFill/>
        </p:spPr>
        <p:txBody>
          <a:bodyPr wrap="none" rtlCol="0">
            <a:spAutoFit/>
          </a:bodyPr>
          <a:lstStyle/>
          <a:p>
            <a:r>
              <a:rPr lang="en-US" altLang="zh-CN" sz="1100" dirty="0">
                <a:latin typeface="Calibri" panose="020F0502020204030204" pitchFamily="34" charset="0"/>
                <a:cs typeface="Calibri" panose="020F0502020204030204" pitchFamily="34" charset="0"/>
              </a:rPr>
              <a:t>Li</a:t>
            </a:r>
            <a:r>
              <a:rPr lang="zh-CN" altLang="en-US" sz="1100" dirty="0">
                <a:latin typeface="Calibri" panose="020F0502020204030204" pitchFamily="34" charset="0"/>
                <a:cs typeface="Calibri" panose="020F0502020204030204" pitchFamily="34" charset="0"/>
              </a:rPr>
              <a:t> </a:t>
            </a:r>
            <a:r>
              <a:rPr lang="en-US" altLang="zh-CN" sz="1100" dirty="0">
                <a:latin typeface="Calibri" panose="020F0502020204030204" pitchFamily="34" charset="0"/>
                <a:cs typeface="Calibri" panose="020F0502020204030204" pitchFamily="34" charset="0"/>
              </a:rPr>
              <a:t>et</a:t>
            </a:r>
            <a:r>
              <a:rPr lang="zh-CN" altLang="en-US" sz="1100" dirty="0">
                <a:latin typeface="Calibri" panose="020F0502020204030204" pitchFamily="34" charset="0"/>
                <a:cs typeface="Calibri" panose="020F0502020204030204" pitchFamily="34" charset="0"/>
              </a:rPr>
              <a:t> </a:t>
            </a:r>
            <a:r>
              <a:rPr lang="en-US" altLang="zh-CN" sz="1100" dirty="0">
                <a:latin typeface="Calibri" panose="020F0502020204030204" pitchFamily="34" charset="0"/>
                <a:cs typeface="Calibri" panose="020F0502020204030204" pitchFamily="34" charset="0"/>
              </a:rPr>
              <a:t>al.</a:t>
            </a:r>
            <a:r>
              <a:rPr lang="zh-CN" altLang="en-US" sz="1100" dirty="0">
                <a:latin typeface="Calibri" panose="020F0502020204030204" pitchFamily="34" charset="0"/>
                <a:cs typeface="Calibri" panose="020F0502020204030204" pitchFamily="34" charset="0"/>
              </a:rPr>
              <a:t> </a:t>
            </a:r>
            <a:r>
              <a:rPr lang="en-US" altLang="zh-CN" sz="1100" dirty="0">
                <a:latin typeface="Calibri" panose="020F0502020204030204" pitchFamily="34" charset="0"/>
                <a:cs typeface="Calibri" panose="020F0502020204030204" pitchFamily="34" charset="0"/>
              </a:rPr>
              <a:t>“Adaptive Graph Convolutional Neural Networks”.</a:t>
            </a:r>
            <a:r>
              <a:rPr lang="zh-CN" altLang="en-US" sz="1100" dirty="0">
                <a:latin typeface="Calibri" panose="020F0502020204030204" pitchFamily="34" charset="0"/>
                <a:cs typeface="Calibri" panose="020F0502020204030204" pitchFamily="34" charset="0"/>
              </a:rPr>
              <a:t> </a:t>
            </a:r>
            <a:r>
              <a:rPr lang="en-US" altLang="zh-CN" sz="1100" dirty="0">
                <a:latin typeface="Calibri" panose="020F0502020204030204" pitchFamily="34" charset="0"/>
                <a:cs typeface="Calibri" panose="020F0502020204030204" pitchFamily="34" charset="0"/>
              </a:rPr>
              <a:t>AAAI</a:t>
            </a:r>
            <a:r>
              <a:rPr lang="zh-CN" altLang="en-US" sz="1100" dirty="0">
                <a:latin typeface="Calibri" panose="020F0502020204030204" pitchFamily="34" charset="0"/>
                <a:cs typeface="Calibri" panose="020F0502020204030204" pitchFamily="34" charset="0"/>
              </a:rPr>
              <a:t> </a:t>
            </a:r>
            <a:r>
              <a:rPr lang="en-US" altLang="zh-CN" sz="1100" dirty="0">
                <a:latin typeface="Calibri" panose="020F0502020204030204" pitchFamily="34" charset="0"/>
                <a:cs typeface="Calibri" panose="020F0502020204030204" pitchFamily="34" charset="0"/>
              </a:rPr>
              <a:t>2018.</a:t>
            </a:r>
            <a:endParaRPr lang="en-US" sz="1100" dirty="0">
              <a:latin typeface="Calibri" panose="020F0502020204030204" pitchFamily="34" charset="0"/>
              <a:cs typeface="Calibri" panose="020F0502020204030204" pitchFamily="34" charset="0"/>
            </a:endParaRPr>
          </a:p>
        </p:txBody>
      </p:sp>
      <p:sp>
        <p:nvSpPr>
          <p:cNvPr id="11" name="Google Shape;116;gc1ad13a724_0_1">
            <a:extLst>
              <a:ext uri="{FF2B5EF4-FFF2-40B4-BE49-F238E27FC236}">
                <a16:creationId xmlns:a16="http://schemas.microsoft.com/office/drawing/2014/main" xmlns="" id="{394235D6-60B0-654E-A7FB-013605C9F1BD}"/>
              </a:ext>
            </a:extLst>
          </p:cNvPr>
          <p:cNvSpPr/>
          <p:nvPr/>
        </p:nvSpPr>
        <p:spPr>
          <a:xfrm>
            <a:off x="3871949" y="4080357"/>
            <a:ext cx="1823400" cy="1192200"/>
          </a:xfrm>
          <a:prstGeom prst="roundRect">
            <a:avLst>
              <a:gd name="adj" fmla="val 16667"/>
            </a:avLst>
          </a:prstGeom>
          <a:solidFill>
            <a:srgbClr val="C7CCC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Calibri"/>
              <a:buNone/>
            </a:pPr>
            <a:endParaRPr sz="2800" b="1" i="0" u="none" strike="noStrike" cap="none">
              <a:solidFill>
                <a:srgbClr val="FEE599"/>
              </a:solidFill>
              <a:latin typeface="Calibri"/>
              <a:ea typeface="Calibri"/>
              <a:cs typeface="Calibri"/>
              <a:sym typeface="Calibri"/>
            </a:endParaRPr>
          </a:p>
        </p:txBody>
      </p:sp>
      <p:sp>
        <p:nvSpPr>
          <p:cNvPr id="13" name="Google Shape;118;gc1ad13a724_0_1">
            <a:extLst>
              <a:ext uri="{FF2B5EF4-FFF2-40B4-BE49-F238E27FC236}">
                <a16:creationId xmlns:a16="http://schemas.microsoft.com/office/drawing/2014/main" xmlns="" id="{4A0C83B1-B9CC-F542-A6DD-04607B795690}"/>
              </a:ext>
            </a:extLst>
          </p:cNvPr>
          <p:cNvSpPr/>
          <p:nvPr/>
        </p:nvSpPr>
        <p:spPr>
          <a:xfrm>
            <a:off x="3044151" y="4557807"/>
            <a:ext cx="745500" cy="329700"/>
          </a:xfrm>
          <a:prstGeom prst="rightArrow">
            <a:avLst>
              <a:gd name="adj1" fmla="val 50000"/>
              <a:gd name="adj2" fmla="val 50000"/>
            </a:avLst>
          </a:prstGeom>
          <a:solidFill>
            <a:srgbClr val="C1B9C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4" name="Google Shape;119;gc1ad13a724_0_1">
            <a:extLst>
              <a:ext uri="{FF2B5EF4-FFF2-40B4-BE49-F238E27FC236}">
                <a16:creationId xmlns:a16="http://schemas.microsoft.com/office/drawing/2014/main" xmlns="" id="{3DDD3B38-AE73-C147-8BF1-DC69054B3AC4}"/>
              </a:ext>
            </a:extLst>
          </p:cNvPr>
          <p:cNvSpPr txBox="1"/>
          <p:nvPr/>
        </p:nvSpPr>
        <p:spPr>
          <a:xfrm>
            <a:off x="838200" y="2059305"/>
            <a:ext cx="38415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Calibri"/>
              <a:buNone/>
            </a:pPr>
            <a:r>
              <a:rPr lang="en-US" sz="2400" i="0" u="none" strike="noStrike" cap="none" dirty="0">
                <a:solidFill>
                  <a:srgbClr val="757070"/>
                </a:solidFill>
              </a:rPr>
              <a:t>Node features &amp; (optional) initial graph structure</a:t>
            </a:r>
            <a:endParaRPr sz="2400" i="0" u="none" strike="noStrike" cap="none" dirty="0">
              <a:solidFill>
                <a:srgbClr val="757070"/>
              </a:solidFill>
            </a:endParaRPr>
          </a:p>
        </p:txBody>
      </p:sp>
      <p:sp>
        <p:nvSpPr>
          <p:cNvPr id="15" name="Google Shape;120;gc1ad13a724_0_1">
            <a:extLst>
              <a:ext uri="{FF2B5EF4-FFF2-40B4-BE49-F238E27FC236}">
                <a16:creationId xmlns:a16="http://schemas.microsoft.com/office/drawing/2014/main" xmlns="" id="{C8D31A02-63CB-3547-94ED-6C134DDAC1FA}"/>
              </a:ext>
            </a:extLst>
          </p:cNvPr>
          <p:cNvSpPr/>
          <p:nvPr/>
        </p:nvSpPr>
        <p:spPr>
          <a:xfrm>
            <a:off x="9326975" y="4080357"/>
            <a:ext cx="1871700" cy="1192200"/>
          </a:xfrm>
          <a:prstGeom prst="roundRect">
            <a:avLst>
              <a:gd name="adj" fmla="val 16667"/>
            </a:avLst>
          </a:prstGeom>
          <a:solidFill>
            <a:srgbClr val="C7CCC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Calibri"/>
              <a:buNone/>
            </a:pPr>
            <a:endParaRPr sz="2800" b="1" i="0" u="none" strike="noStrike" cap="none">
              <a:solidFill>
                <a:srgbClr val="FEE599"/>
              </a:solidFill>
              <a:latin typeface="Calibri"/>
              <a:ea typeface="Calibri"/>
              <a:cs typeface="Calibri"/>
              <a:sym typeface="Calibri"/>
            </a:endParaRPr>
          </a:p>
        </p:txBody>
      </p:sp>
      <p:sp>
        <p:nvSpPr>
          <p:cNvPr id="16" name="Google Shape;121;gc1ad13a724_0_1">
            <a:extLst>
              <a:ext uri="{FF2B5EF4-FFF2-40B4-BE49-F238E27FC236}">
                <a16:creationId xmlns:a16="http://schemas.microsoft.com/office/drawing/2014/main" xmlns="" id="{7DA0C159-8A08-9941-9012-03DE9E066993}"/>
              </a:ext>
            </a:extLst>
          </p:cNvPr>
          <p:cNvSpPr/>
          <p:nvPr/>
        </p:nvSpPr>
        <p:spPr>
          <a:xfrm rot="16200000">
            <a:off x="9641810" y="3298572"/>
            <a:ext cx="1075800" cy="373500"/>
          </a:xfrm>
          <a:prstGeom prst="rightArrow">
            <a:avLst>
              <a:gd name="adj1" fmla="val 50000"/>
              <a:gd name="adj2" fmla="val 50000"/>
            </a:avLst>
          </a:prstGeom>
          <a:solidFill>
            <a:srgbClr val="C1B9C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Calibri"/>
              <a:buNone/>
            </a:pPr>
            <a:endParaRPr sz="2400" b="0" i="0" u="none" strike="noStrike" cap="none">
              <a:solidFill>
                <a:srgbClr val="FFFFFF"/>
              </a:solidFill>
              <a:latin typeface="Calibri"/>
              <a:ea typeface="Calibri"/>
              <a:cs typeface="Calibri"/>
              <a:sym typeface="Calibri"/>
            </a:endParaRPr>
          </a:p>
        </p:txBody>
      </p:sp>
      <p:sp>
        <p:nvSpPr>
          <p:cNvPr id="17" name="Google Shape;122;gc1ad13a724_0_1">
            <a:extLst>
              <a:ext uri="{FF2B5EF4-FFF2-40B4-BE49-F238E27FC236}">
                <a16:creationId xmlns:a16="http://schemas.microsoft.com/office/drawing/2014/main" xmlns="" id="{AA6DF93B-B8B8-B742-8F00-D740D4EAC6D1}"/>
              </a:ext>
            </a:extLst>
          </p:cNvPr>
          <p:cNvSpPr txBox="1"/>
          <p:nvPr/>
        </p:nvSpPr>
        <p:spPr>
          <a:xfrm>
            <a:off x="8980447" y="2059305"/>
            <a:ext cx="26259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Calibri"/>
              <a:buNone/>
            </a:pPr>
            <a:r>
              <a:rPr lang="en-US" sz="2400" i="0" u="none" strike="noStrike" cap="none" dirty="0">
                <a:solidFill>
                  <a:srgbClr val="757070"/>
                </a:solidFill>
              </a:rPr>
              <a:t>Downstream task prediction</a:t>
            </a:r>
            <a:endParaRPr sz="2400" i="0" u="none" strike="noStrike" cap="none" dirty="0">
              <a:solidFill>
                <a:srgbClr val="757070"/>
              </a:solidFill>
            </a:endParaRPr>
          </a:p>
        </p:txBody>
      </p:sp>
      <p:sp>
        <p:nvSpPr>
          <p:cNvPr id="18" name="Google Shape;123;gc1ad13a724_0_1">
            <a:extLst>
              <a:ext uri="{FF2B5EF4-FFF2-40B4-BE49-F238E27FC236}">
                <a16:creationId xmlns:a16="http://schemas.microsoft.com/office/drawing/2014/main" xmlns="" id="{440216BF-3622-E042-B51D-025344E26329}"/>
              </a:ext>
            </a:extLst>
          </p:cNvPr>
          <p:cNvSpPr/>
          <p:nvPr/>
        </p:nvSpPr>
        <p:spPr>
          <a:xfrm>
            <a:off x="6605457" y="4080357"/>
            <a:ext cx="1823400" cy="1192200"/>
          </a:xfrm>
          <a:prstGeom prst="roundRect">
            <a:avLst>
              <a:gd name="adj" fmla="val 16667"/>
            </a:avLst>
          </a:prstGeom>
          <a:solidFill>
            <a:srgbClr val="C7CCC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Calibri"/>
              <a:buNone/>
            </a:pPr>
            <a:endParaRPr sz="2800" b="1" i="0" u="none" strike="noStrike" cap="none">
              <a:solidFill>
                <a:srgbClr val="FEE599"/>
              </a:solidFill>
              <a:latin typeface="Calibri"/>
              <a:ea typeface="Calibri"/>
              <a:cs typeface="Calibri"/>
              <a:sym typeface="Calibri"/>
            </a:endParaRPr>
          </a:p>
        </p:txBody>
      </p:sp>
      <p:sp>
        <p:nvSpPr>
          <p:cNvPr id="19" name="Google Shape;124;gc1ad13a724_0_1">
            <a:extLst>
              <a:ext uri="{FF2B5EF4-FFF2-40B4-BE49-F238E27FC236}">
                <a16:creationId xmlns:a16="http://schemas.microsoft.com/office/drawing/2014/main" xmlns="" id="{6C6E4271-1E8D-C347-A2B2-87559594226F}"/>
              </a:ext>
            </a:extLst>
          </p:cNvPr>
          <p:cNvSpPr/>
          <p:nvPr/>
        </p:nvSpPr>
        <p:spPr>
          <a:xfrm>
            <a:off x="8511151" y="4557807"/>
            <a:ext cx="745500" cy="329700"/>
          </a:xfrm>
          <a:prstGeom prst="rightArrow">
            <a:avLst>
              <a:gd name="adj1" fmla="val 50000"/>
              <a:gd name="adj2" fmla="val 50000"/>
            </a:avLst>
          </a:prstGeom>
          <a:solidFill>
            <a:srgbClr val="C1B9C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0" name="Google Shape;125;gc1ad13a724_0_1">
            <a:extLst>
              <a:ext uri="{FF2B5EF4-FFF2-40B4-BE49-F238E27FC236}">
                <a16:creationId xmlns:a16="http://schemas.microsoft.com/office/drawing/2014/main" xmlns="" id="{BE8FC748-9D52-D54C-9CA8-A32C4BB6F5EF}"/>
              </a:ext>
            </a:extLst>
          </p:cNvPr>
          <p:cNvSpPr/>
          <p:nvPr/>
        </p:nvSpPr>
        <p:spPr>
          <a:xfrm>
            <a:off x="5337200" y="2966507"/>
            <a:ext cx="2143800" cy="507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2400"/>
              <a:buFont typeface="Calibri"/>
              <a:buNone/>
            </a:pPr>
            <a:r>
              <a:rPr lang="en-US" sz="2400" i="0" u="none" strike="noStrike" cap="none">
                <a:solidFill>
                  <a:schemeClr val="accent5"/>
                </a:solidFill>
              </a:rPr>
              <a:t>Node</a:t>
            </a:r>
            <a:r>
              <a:rPr lang="en-US" sz="2400">
                <a:solidFill>
                  <a:schemeClr val="accent5"/>
                </a:solidFill>
              </a:rPr>
              <a:t> </a:t>
            </a:r>
            <a:r>
              <a:rPr lang="en-US" sz="2400" i="0" u="none" strike="noStrike" cap="none">
                <a:solidFill>
                  <a:schemeClr val="accent5"/>
                </a:solidFill>
              </a:rPr>
              <a:t>embeddings 1</a:t>
            </a:r>
            <a:endParaRPr sz="2400" i="0" u="none" strike="noStrike" cap="none">
              <a:solidFill>
                <a:schemeClr val="accent5"/>
              </a:solidFill>
            </a:endParaRPr>
          </a:p>
        </p:txBody>
      </p:sp>
      <p:sp>
        <p:nvSpPr>
          <p:cNvPr id="21" name="Google Shape;126;gc1ad13a724_0_1">
            <a:extLst>
              <a:ext uri="{FF2B5EF4-FFF2-40B4-BE49-F238E27FC236}">
                <a16:creationId xmlns:a16="http://schemas.microsoft.com/office/drawing/2014/main" xmlns="" id="{25C79D73-3783-9F4F-A010-E35D960E6AA4}"/>
              </a:ext>
            </a:extLst>
          </p:cNvPr>
          <p:cNvSpPr/>
          <p:nvPr/>
        </p:nvSpPr>
        <p:spPr>
          <a:xfrm>
            <a:off x="2931975" y="5512582"/>
            <a:ext cx="6506400" cy="507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Calibri"/>
              <a:buNone/>
            </a:pPr>
            <a:r>
              <a:rPr lang="en-US" sz="2400" i="0" u="none" strike="noStrike" cap="none" dirty="0">
                <a:solidFill>
                  <a:srgbClr val="8D573D"/>
                </a:solidFill>
              </a:rPr>
              <a:t>Repeat for fixed num. of stacked GNN layers</a:t>
            </a:r>
            <a:endParaRPr sz="2400" i="0" u="none" strike="noStrike" cap="none" dirty="0">
              <a:solidFill>
                <a:srgbClr val="8D573D"/>
              </a:solidFill>
            </a:endParaRPr>
          </a:p>
        </p:txBody>
      </p:sp>
      <p:cxnSp>
        <p:nvCxnSpPr>
          <p:cNvPr id="22" name="Google Shape;127;gc1ad13a724_0_1">
            <a:extLst>
              <a:ext uri="{FF2B5EF4-FFF2-40B4-BE49-F238E27FC236}">
                <a16:creationId xmlns:a16="http://schemas.microsoft.com/office/drawing/2014/main" xmlns="" id="{6F0F8AB6-1FBF-3D48-A56C-4729F130D2DA}"/>
              </a:ext>
            </a:extLst>
          </p:cNvPr>
          <p:cNvCxnSpPr/>
          <p:nvPr/>
        </p:nvCxnSpPr>
        <p:spPr>
          <a:xfrm rot="10800000" flipH="1">
            <a:off x="6079450" y="3817557"/>
            <a:ext cx="121500" cy="695100"/>
          </a:xfrm>
          <a:prstGeom prst="straightConnector1">
            <a:avLst/>
          </a:prstGeom>
          <a:noFill/>
          <a:ln w="28575" cap="flat" cmpd="sng">
            <a:solidFill>
              <a:srgbClr val="A5A5A5"/>
            </a:solidFill>
            <a:prstDash val="lgDash"/>
            <a:round/>
            <a:headEnd type="none" w="sm" len="sm"/>
            <a:tailEnd type="triangle" w="med" len="med"/>
          </a:ln>
        </p:spPr>
      </p:cxnSp>
      <p:sp>
        <p:nvSpPr>
          <p:cNvPr id="23" name="Google Shape;128;gc1ad13a724_0_1">
            <a:extLst>
              <a:ext uri="{FF2B5EF4-FFF2-40B4-BE49-F238E27FC236}">
                <a16:creationId xmlns:a16="http://schemas.microsoft.com/office/drawing/2014/main" xmlns="" id="{5B965F7E-A743-814C-8208-3B09F0B00F75}"/>
              </a:ext>
            </a:extLst>
          </p:cNvPr>
          <p:cNvSpPr txBox="1"/>
          <p:nvPr/>
        </p:nvSpPr>
        <p:spPr>
          <a:xfrm>
            <a:off x="2786100" y="2946345"/>
            <a:ext cx="22119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400"/>
              <a:buFont typeface="Calibri"/>
              <a:buNone/>
            </a:pPr>
            <a:r>
              <a:rPr lang="en-US" sz="2400" i="0" u="none" strike="noStrike" cap="none">
                <a:solidFill>
                  <a:schemeClr val="accent5"/>
                </a:solidFill>
              </a:rPr>
              <a:t>Learned graph structure 1</a:t>
            </a:r>
            <a:endParaRPr sz="2400" i="0" u="none" strike="noStrike" cap="none">
              <a:solidFill>
                <a:schemeClr val="accent5"/>
              </a:solidFill>
            </a:endParaRPr>
          </a:p>
        </p:txBody>
      </p:sp>
      <p:sp>
        <p:nvSpPr>
          <p:cNvPr id="24" name="Google Shape;129;gc1ad13a724_0_1">
            <a:extLst>
              <a:ext uri="{FF2B5EF4-FFF2-40B4-BE49-F238E27FC236}">
                <a16:creationId xmlns:a16="http://schemas.microsoft.com/office/drawing/2014/main" xmlns="" id="{57D6A0DA-8DF8-A54E-B874-D35F908C90BE}"/>
              </a:ext>
            </a:extLst>
          </p:cNvPr>
          <p:cNvSpPr txBox="1"/>
          <p:nvPr/>
        </p:nvSpPr>
        <p:spPr>
          <a:xfrm>
            <a:off x="7768650" y="2946345"/>
            <a:ext cx="23082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400"/>
              <a:buFont typeface="Calibri"/>
              <a:buNone/>
            </a:pPr>
            <a:r>
              <a:rPr lang="en-US" sz="2400" i="0" u="none" strike="noStrike" cap="none">
                <a:solidFill>
                  <a:schemeClr val="accent5"/>
                </a:solidFill>
              </a:rPr>
              <a:t>Learned graph structure N</a:t>
            </a:r>
            <a:endParaRPr sz="2400" i="0" u="none" strike="noStrike" cap="none">
              <a:solidFill>
                <a:schemeClr val="accent5"/>
              </a:solidFill>
            </a:endParaRPr>
          </a:p>
        </p:txBody>
      </p:sp>
      <p:cxnSp>
        <p:nvCxnSpPr>
          <p:cNvPr id="25" name="Google Shape;130;gc1ad13a724_0_1">
            <a:extLst>
              <a:ext uri="{FF2B5EF4-FFF2-40B4-BE49-F238E27FC236}">
                <a16:creationId xmlns:a16="http://schemas.microsoft.com/office/drawing/2014/main" xmlns="" id="{EE5A4CA1-C41B-1E45-84F0-76CC55E4BA7A}"/>
              </a:ext>
            </a:extLst>
          </p:cNvPr>
          <p:cNvCxnSpPr/>
          <p:nvPr/>
        </p:nvCxnSpPr>
        <p:spPr>
          <a:xfrm rot="10800000" flipH="1">
            <a:off x="3286175" y="3833370"/>
            <a:ext cx="121500" cy="695100"/>
          </a:xfrm>
          <a:prstGeom prst="straightConnector1">
            <a:avLst/>
          </a:prstGeom>
          <a:noFill/>
          <a:ln w="28575" cap="flat" cmpd="sng">
            <a:solidFill>
              <a:srgbClr val="A5A5A5"/>
            </a:solidFill>
            <a:prstDash val="lgDash"/>
            <a:round/>
            <a:headEnd type="none" w="sm" len="sm"/>
            <a:tailEnd type="triangle" w="med" len="med"/>
          </a:ln>
        </p:spPr>
      </p:cxnSp>
      <p:cxnSp>
        <p:nvCxnSpPr>
          <p:cNvPr id="26" name="Google Shape;131;gc1ad13a724_0_1">
            <a:extLst>
              <a:ext uri="{FF2B5EF4-FFF2-40B4-BE49-F238E27FC236}">
                <a16:creationId xmlns:a16="http://schemas.microsoft.com/office/drawing/2014/main" xmlns="" id="{D059F1A0-2BC3-8E48-BE58-9D1F326E113F}"/>
              </a:ext>
            </a:extLst>
          </p:cNvPr>
          <p:cNvCxnSpPr/>
          <p:nvPr/>
        </p:nvCxnSpPr>
        <p:spPr>
          <a:xfrm rot="10800000" flipH="1">
            <a:off x="8817163" y="3833370"/>
            <a:ext cx="121500" cy="695100"/>
          </a:xfrm>
          <a:prstGeom prst="straightConnector1">
            <a:avLst/>
          </a:prstGeom>
          <a:noFill/>
          <a:ln w="28575" cap="flat" cmpd="sng">
            <a:solidFill>
              <a:srgbClr val="A5A5A5"/>
            </a:solidFill>
            <a:prstDash val="lgDash"/>
            <a:round/>
            <a:headEnd type="none" w="sm" len="sm"/>
            <a:tailEnd type="triangle" w="med" len="med"/>
          </a:ln>
        </p:spPr>
      </p:cxnSp>
      <p:cxnSp>
        <p:nvCxnSpPr>
          <p:cNvPr id="27" name="Google Shape;132;gc1ad13a724_0_1">
            <a:extLst>
              <a:ext uri="{FF2B5EF4-FFF2-40B4-BE49-F238E27FC236}">
                <a16:creationId xmlns:a16="http://schemas.microsoft.com/office/drawing/2014/main" xmlns="" id="{B1E50812-CDDA-9649-8D45-B0D810066B3A}"/>
              </a:ext>
            </a:extLst>
          </p:cNvPr>
          <p:cNvCxnSpPr/>
          <p:nvPr/>
        </p:nvCxnSpPr>
        <p:spPr>
          <a:xfrm>
            <a:off x="5791504" y="4700431"/>
            <a:ext cx="687900" cy="0"/>
          </a:xfrm>
          <a:prstGeom prst="straightConnector1">
            <a:avLst/>
          </a:prstGeom>
          <a:noFill/>
          <a:ln w="28575" cap="flat" cmpd="sng">
            <a:solidFill>
              <a:srgbClr val="C1B9CD"/>
            </a:solidFill>
            <a:prstDash val="dash"/>
            <a:round/>
            <a:headEnd type="none" w="sm" len="sm"/>
            <a:tailEnd type="triangle" w="med" len="med"/>
          </a:ln>
        </p:spPr>
      </p:cxnSp>
      <p:grpSp>
        <p:nvGrpSpPr>
          <p:cNvPr id="7" name="Group 6">
            <a:extLst>
              <a:ext uri="{FF2B5EF4-FFF2-40B4-BE49-F238E27FC236}">
                <a16:creationId xmlns:a16="http://schemas.microsoft.com/office/drawing/2014/main" xmlns="" id="{1153C609-7EFD-544A-8F47-77054AB1FF75}"/>
              </a:ext>
            </a:extLst>
          </p:cNvPr>
          <p:cNvGrpSpPr/>
          <p:nvPr/>
        </p:nvGrpSpPr>
        <p:grpSpPr>
          <a:xfrm>
            <a:off x="1137532" y="2966511"/>
            <a:ext cx="1823400" cy="2306046"/>
            <a:chOff x="1137532" y="2966511"/>
            <a:chExt cx="1823400" cy="2306046"/>
          </a:xfrm>
        </p:grpSpPr>
        <p:sp>
          <p:nvSpPr>
            <p:cNvPr id="10" name="Google Shape;115;gc1ad13a724_0_1">
              <a:extLst>
                <a:ext uri="{FF2B5EF4-FFF2-40B4-BE49-F238E27FC236}">
                  <a16:creationId xmlns:a16="http://schemas.microsoft.com/office/drawing/2014/main" xmlns="" id="{06556B7D-F1B0-6E47-9AAA-5677E3BFFD4D}"/>
                </a:ext>
              </a:extLst>
            </p:cNvPr>
            <p:cNvSpPr/>
            <p:nvPr/>
          </p:nvSpPr>
          <p:spPr>
            <a:xfrm>
              <a:off x="1137532" y="4080357"/>
              <a:ext cx="1823400" cy="1192200"/>
            </a:xfrm>
            <a:prstGeom prst="roundRect">
              <a:avLst>
                <a:gd name="adj" fmla="val 16667"/>
              </a:avLst>
            </a:prstGeom>
            <a:solidFill>
              <a:srgbClr val="C7CCC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Calibri"/>
                <a:buNone/>
              </a:pPr>
              <a:endParaRPr sz="2800" b="1" i="0" u="none" strike="noStrike" cap="none">
                <a:solidFill>
                  <a:srgbClr val="FEE599"/>
                </a:solidFill>
                <a:latin typeface="Calibri"/>
                <a:ea typeface="Calibri"/>
                <a:cs typeface="Calibri"/>
                <a:sym typeface="Calibri"/>
              </a:endParaRPr>
            </a:p>
          </p:txBody>
        </p:sp>
        <p:sp>
          <p:nvSpPr>
            <p:cNvPr id="12" name="Google Shape;117;gc1ad13a724_0_1">
              <a:extLst>
                <a:ext uri="{FF2B5EF4-FFF2-40B4-BE49-F238E27FC236}">
                  <a16:creationId xmlns:a16="http://schemas.microsoft.com/office/drawing/2014/main" xmlns="" id="{A2CD0E5D-7725-074B-8A5B-193EACF8DC1E}"/>
                </a:ext>
              </a:extLst>
            </p:cNvPr>
            <p:cNvSpPr/>
            <p:nvPr/>
          </p:nvSpPr>
          <p:spPr>
            <a:xfrm rot="5400000">
              <a:off x="1516927" y="3317661"/>
              <a:ext cx="1075800" cy="373500"/>
            </a:xfrm>
            <a:prstGeom prst="rightArrow">
              <a:avLst>
                <a:gd name="adj1" fmla="val 50000"/>
                <a:gd name="adj2" fmla="val 50000"/>
              </a:avLst>
            </a:prstGeom>
            <a:solidFill>
              <a:srgbClr val="C1B9C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Calibri"/>
                <a:buNone/>
              </a:pPr>
              <a:endParaRPr sz="2400" b="0" i="0" u="none" strike="noStrike" cap="none">
                <a:solidFill>
                  <a:srgbClr val="FFFFFF"/>
                </a:solidFill>
                <a:latin typeface="Calibri"/>
                <a:ea typeface="Calibri"/>
                <a:cs typeface="Calibri"/>
                <a:sym typeface="Calibri"/>
              </a:endParaRPr>
            </a:p>
          </p:txBody>
        </p:sp>
        <p:sp>
          <p:nvSpPr>
            <p:cNvPr id="28" name="Google Shape;133;gc1ad13a724_0_1">
              <a:extLst>
                <a:ext uri="{FF2B5EF4-FFF2-40B4-BE49-F238E27FC236}">
                  <a16:creationId xmlns:a16="http://schemas.microsoft.com/office/drawing/2014/main" xmlns="" id="{4A9B16BE-8B89-374B-A465-EE2702369566}"/>
                </a:ext>
              </a:extLst>
            </p:cNvPr>
            <p:cNvSpPr txBox="1"/>
            <p:nvPr/>
          </p:nvSpPr>
          <p:spPr>
            <a:xfrm>
              <a:off x="1157775" y="4145632"/>
              <a:ext cx="17601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800" b="1">
                  <a:solidFill>
                    <a:srgbClr val="FEE599"/>
                  </a:solidFill>
                </a:rPr>
                <a:t>Graph Learner1</a:t>
              </a:r>
              <a:endParaRPr/>
            </a:p>
          </p:txBody>
        </p:sp>
      </p:grpSp>
      <p:sp>
        <p:nvSpPr>
          <p:cNvPr id="29" name="Google Shape;134;gc1ad13a724_0_1">
            <a:extLst>
              <a:ext uri="{FF2B5EF4-FFF2-40B4-BE49-F238E27FC236}">
                <a16:creationId xmlns:a16="http://schemas.microsoft.com/office/drawing/2014/main" xmlns="" id="{C1B0BB7E-B98C-854D-84B7-16777DA31D80}"/>
              </a:ext>
            </a:extLst>
          </p:cNvPr>
          <p:cNvSpPr txBox="1"/>
          <p:nvPr/>
        </p:nvSpPr>
        <p:spPr>
          <a:xfrm>
            <a:off x="3787509" y="4145632"/>
            <a:ext cx="20181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800" b="1">
                <a:solidFill>
                  <a:srgbClr val="FEE599"/>
                </a:solidFill>
              </a:rPr>
              <a:t>GNN </a:t>
            </a:r>
            <a:endParaRPr sz="2800" b="1">
              <a:solidFill>
                <a:srgbClr val="FEE599"/>
              </a:solidFill>
            </a:endParaRPr>
          </a:p>
          <a:p>
            <a:pPr marL="0" lvl="0" indent="0" algn="ctr" rtl="0">
              <a:spcBef>
                <a:spcPts val="0"/>
              </a:spcBef>
              <a:spcAft>
                <a:spcPts val="0"/>
              </a:spcAft>
              <a:buNone/>
            </a:pPr>
            <a:r>
              <a:rPr lang="en-US" sz="2800" b="1" dirty="0">
                <a:solidFill>
                  <a:srgbClr val="FEE599"/>
                </a:solidFill>
              </a:rPr>
              <a:t>Layer1</a:t>
            </a:r>
            <a:endParaRPr sz="2800" b="1" dirty="0">
              <a:solidFill>
                <a:srgbClr val="FEE599"/>
              </a:solidFill>
            </a:endParaRPr>
          </a:p>
        </p:txBody>
      </p:sp>
      <p:sp>
        <p:nvSpPr>
          <p:cNvPr id="30" name="Google Shape;135;gc1ad13a724_0_1">
            <a:extLst>
              <a:ext uri="{FF2B5EF4-FFF2-40B4-BE49-F238E27FC236}">
                <a16:creationId xmlns:a16="http://schemas.microsoft.com/office/drawing/2014/main" xmlns="" id="{AD8724D7-4B60-934C-B0BB-A9F30C46C11B}"/>
              </a:ext>
            </a:extLst>
          </p:cNvPr>
          <p:cNvSpPr txBox="1"/>
          <p:nvPr/>
        </p:nvSpPr>
        <p:spPr>
          <a:xfrm>
            <a:off x="6503847" y="4145632"/>
            <a:ext cx="20181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800" b="1" dirty="0">
                <a:solidFill>
                  <a:srgbClr val="FEE599"/>
                </a:solidFill>
              </a:rPr>
              <a:t>Graph </a:t>
            </a:r>
            <a:r>
              <a:rPr lang="en-US" sz="2800" b="1" dirty="0" err="1">
                <a:solidFill>
                  <a:srgbClr val="FEE599"/>
                </a:solidFill>
              </a:rPr>
              <a:t>LearnerN</a:t>
            </a:r>
            <a:endParaRPr sz="2800" b="1" dirty="0">
              <a:solidFill>
                <a:srgbClr val="FEE599"/>
              </a:solidFill>
            </a:endParaRPr>
          </a:p>
        </p:txBody>
      </p:sp>
      <p:sp>
        <p:nvSpPr>
          <p:cNvPr id="31" name="Google Shape;136;gc1ad13a724_0_1">
            <a:extLst>
              <a:ext uri="{FF2B5EF4-FFF2-40B4-BE49-F238E27FC236}">
                <a16:creationId xmlns:a16="http://schemas.microsoft.com/office/drawing/2014/main" xmlns="" id="{5712FDC1-60B5-7E4F-9268-5FDED121C44F}"/>
              </a:ext>
            </a:extLst>
          </p:cNvPr>
          <p:cNvSpPr txBox="1"/>
          <p:nvPr/>
        </p:nvSpPr>
        <p:spPr>
          <a:xfrm>
            <a:off x="9220209" y="4145632"/>
            <a:ext cx="20181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800" b="1" dirty="0">
                <a:solidFill>
                  <a:srgbClr val="FEE599"/>
                </a:solidFill>
              </a:rPr>
              <a:t>GNN </a:t>
            </a:r>
            <a:endParaRPr sz="2800" b="1" dirty="0">
              <a:solidFill>
                <a:srgbClr val="FEE599"/>
              </a:solidFill>
            </a:endParaRPr>
          </a:p>
          <a:p>
            <a:pPr marL="0" lvl="0" indent="0" algn="ctr" rtl="0">
              <a:spcBef>
                <a:spcPts val="0"/>
              </a:spcBef>
              <a:spcAft>
                <a:spcPts val="0"/>
              </a:spcAft>
              <a:buNone/>
            </a:pPr>
            <a:r>
              <a:rPr lang="en-US" sz="2800" b="1" dirty="0" err="1">
                <a:solidFill>
                  <a:srgbClr val="FEE599"/>
                </a:solidFill>
              </a:rPr>
              <a:t>LayerN</a:t>
            </a:r>
            <a:endParaRPr sz="2800" b="1" dirty="0">
              <a:solidFill>
                <a:srgbClr val="FEE599"/>
              </a:solidFill>
            </a:endParaRPr>
          </a:p>
        </p:txBody>
      </p:sp>
    </p:spTree>
    <p:extLst>
      <p:ext uri="{BB962C8B-B14F-4D97-AF65-F5344CB8AC3E}">
        <p14:creationId xmlns:p14="http://schemas.microsoft.com/office/powerpoint/2010/main" val="17866157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p:bldP spid="15" grpId="0" animBg="1"/>
      <p:bldP spid="16" grpId="0" animBg="1"/>
      <p:bldP spid="17" grpId="0"/>
      <p:bldP spid="18" grpId="0" animBg="1"/>
      <p:bldP spid="19" grpId="0" animBg="1"/>
      <p:bldP spid="20" grpId="0"/>
      <p:bldP spid="21" grpId="0"/>
      <p:bldP spid="23" grpId="0"/>
      <p:bldP spid="24" grpId="0"/>
      <p:bldP spid="29" grpId="0"/>
      <p:bldP spid="30" grpId="0"/>
      <p:bldP spid="31"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CFFBEE-2579-DF42-B4D6-A3591FFE2B3F}"/>
              </a:ext>
            </a:extLst>
          </p:cNvPr>
          <p:cNvSpPr>
            <a:spLocks noGrp="1"/>
          </p:cNvSpPr>
          <p:nvPr>
            <p:ph type="title"/>
          </p:nvPr>
        </p:nvSpPr>
        <p:spPr/>
        <p:txBody>
          <a:bodyPr>
            <a:normAutofit/>
          </a:bodyPr>
          <a:lstStyle/>
          <a:p>
            <a:r>
              <a:rPr lang="en-US" altLang="zh-CN" b="1" spc="-253" dirty="0">
                <a:solidFill>
                  <a:srgbClr val="C00000"/>
                </a:solidFill>
              </a:rPr>
              <a:t>Learning Paradigms:</a:t>
            </a:r>
            <a:r>
              <a:rPr lang="zh-CN" altLang="en-US" b="1" spc="-253" dirty="0">
                <a:solidFill>
                  <a:srgbClr val="C00000"/>
                </a:solidFill>
              </a:rPr>
              <a:t> </a:t>
            </a:r>
            <a:r>
              <a:rPr lang="en-US" altLang="zh-CN" b="1" spc="-253" dirty="0">
                <a:solidFill>
                  <a:srgbClr val="C00000"/>
                </a:solidFill>
              </a:rPr>
              <a:t>Iterative</a:t>
            </a:r>
            <a:r>
              <a:rPr lang="zh-CN" altLang="en-US" b="1" spc="-253" dirty="0">
                <a:solidFill>
                  <a:srgbClr val="C00000"/>
                </a:solidFill>
              </a:rPr>
              <a:t> </a:t>
            </a:r>
            <a:r>
              <a:rPr lang="en-US" altLang="zh-CN" b="1" spc="-253" dirty="0">
                <a:solidFill>
                  <a:srgbClr val="C00000"/>
                </a:solidFill>
              </a:rPr>
              <a:t>Learning</a:t>
            </a:r>
            <a:endParaRPr kumimoji="1" lang="zh-CN" altLang="en-US" dirty="0"/>
          </a:p>
        </p:txBody>
      </p:sp>
      <p:sp>
        <p:nvSpPr>
          <p:cNvPr id="4" name="灯片编号占位符 3">
            <a:extLst>
              <a:ext uri="{FF2B5EF4-FFF2-40B4-BE49-F238E27FC236}">
                <a16:creationId xmlns:a16="http://schemas.microsoft.com/office/drawing/2014/main" xmlns="" id="{7DA292A9-F3FF-0D4C-A45C-4BBE99770D4B}"/>
              </a:ext>
            </a:extLst>
          </p:cNvPr>
          <p:cNvSpPr>
            <a:spLocks noGrp="1"/>
          </p:cNvSpPr>
          <p:nvPr>
            <p:ph type="sldNum" sz="quarter" idx="12"/>
          </p:nvPr>
        </p:nvSpPr>
        <p:spPr/>
        <p:txBody>
          <a:bodyPr/>
          <a:lstStyle/>
          <a:p>
            <a:fld id="{4C15419E-54D6-8648-ABFB-BEF58E3E877E}" type="slidenum">
              <a:rPr lang="en-US" smtClean="0"/>
              <a:t>58</a:t>
            </a:fld>
            <a:endParaRPr lang="en-US"/>
          </a:p>
        </p:txBody>
      </p:sp>
      <p:sp>
        <p:nvSpPr>
          <p:cNvPr id="5" name="TextBox 4">
            <a:extLst>
              <a:ext uri="{FF2B5EF4-FFF2-40B4-BE49-F238E27FC236}">
                <a16:creationId xmlns:a16="http://schemas.microsoft.com/office/drawing/2014/main" xmlns="" id="{B017B318-8C75-3146-BA5C-62602EDFD422}"/>
              </a:ext>
            </a:extLst>
          </p:cNvPr>
          <p:cNvSpPr txBox="1"/>
          <p:nvPr/>
        </p:nvSpPr>
        <p:spPr>
          <a:xfrm>
            <a:off x="3656314" y="6408107"/>
            <a:ext cx="7318029" cy="261610"/>
          </a:xfrm>
          <a:prstGeom prst="rect">
            <a:avLst/>
          </a:prstGeom>
          <a:noFill/>
        </p:spPr>
        <p:txBody>
          <a:bodyPr wrap="none" rtlCol="0">
            <a:spAutoFit/>
          </a:bodyPr>
          <a:lstStyle/>
          <a:p>
            <a:r>
              <a:rPr lang="en-US" altLang="zh-CN" sz="1100" dirty="0">
                <a:latin typeface="Calibri" panose="020F0502020204030204" pitchFamily="34" charset="0"/>
                <a:cs typeface="Calibri" panose="020F0502020204030204" pitchFamily="34" charset="0"/>
              </a:rPr>
              <a:t>Chen</a:t>
            </a:r>
            <a:r>
              <a:rPr lang="zh-CN" altLang="en-US" sz="1100" dirty="0">
                <a:latin typeface="Calibri" panose="020F0502020204030204" pitchFamily="34" charset="0"/>
                <a:cs typeface="Calibri" panose="020F0502020204030204" pitchFamily="34" charset="0"/>
              </a:rPr>
              <a:t> </a:t>
            </a:r>
            <a:r>
              <a:rPr lang="en-US" altLang="zh-CN" sz="1100" dirty="0">
                <a:latin typeface="Calibri" panose="020F0502020204030204" pitchFamily="34" charset="0"/>
                <a:cs typeface="Calibri" panose="020F0502020204030204" pitchFamily="34" charset="0"/>
              </a:rPr>
              <a:t>et</a:t>
            </a:r>
            <a:r>
              <a:rPr lang="zh-CN" altLang="en-US" sz="1100" dirty="0">
                <a:latin typeface="Calibri" panose="020F0502020204030204" pitchFamily="34" charset="0"/>
                <a:cs typeface="Calibri" panose="020F0502020204030204" pitchFamily="34" charset="0"/>
              </a:rPr>
              <a:t> </a:t>
            </a:r>
            <a:r>
              <a:rPr lang="en-US" altLang="zh-CN" sz="1100" dirty="0">
                <a:latin typeface="Calibri" panose="020F0502020204030204" pitchFamily="34" charset="0"/>
                <a:cs typeface="Calibri" panose="020F0502020204030204" pitchFamily="34" charset="0"/>
              </a:rPr>
              <a:t>al.</a:t>
            </a:r>
            <a:r>
              <a:rPr lang="zh-CN" altLang="en-US" sz="1100" dirty="0">
                <a:latin typeface="Calibri" panose="020F0502020204030204" pitchFamily="34" charset="0"/>
                <a:cs typeface="Calibri" panose="020F0502020204030204" pitchFamily="34" charset="0"/>
              </a:rPr>
              <a:t> </a:t>
            </a:r>
            <a:r>
              <a:rPr lang="en-US" altLang="zh-CN" sz="1100" dirty="0">
                <a:latin typeface="Calibri" panose="020F0502020204030204" pitchFamily="34" charset="0"/>
                <a:cs typeface="Calibri" panose="020F0502020204030204" pitchFamily="34" charset="0"/>
              </a:rPr>
              <a:t>“Iterative Deep Graph Learning for Graph Neural Networks: Better and Robust Node Embeddings”.</a:t>
            </a:r>
            <a:r>
              <a:rPr lang="zh-CN" altLang="en-US" sz="1100" dirty="0">
                <a:latin typeface="Calibri" panose="020F0502020204030204" pitchFamily="34" charset="0"/>
                <a:cs typeface="Calibri" panose="020F0502020204030204" pitchFamily="34" charset="0"/>
              </a:rPr>
              <a:t> </a:t>
            </a:r>
            <a:r>
              <a:rPr lang="en-US" altLang="zh-CN" sz="1100" dirty="0" err="1">
                <a:latin typeface="Calibri" panose="020F0502020204030204" pitchFamily="34" charset="0"/>
                <a:cs typeface="Calibri" panose="020F0502020204030204" pitchFamily="34" charset="0"/>
              </a:rPr>
              <a:t>NeurIPS</a:t>
            </a:r>
            <a:r>
              <a:rPr lang="zh-CN" altLang="en-US" sz="1100" dirty="0">
                <a:latin typeface="Calibri" panose="020F0502020204030204" pitchFamily="34" charset="0"/>
                <a:cs typeface="Calibri" panose="020F0502020204030204" pitchFamily="34" charset="0"/>
              </a:rPr>
              <a:t> </a:t>
            </a:r>
            <a:r>
              <a:rPr lang="en-US" altLang="zh-CN" sz="1100" dirty="0">
                <a:latin typeface="Calibri" panose="020F0502020204030204" pitchFamily="34" charset="0"/>
                <a:cs typeface="Calibri" panose="020F0502020204030204" pitchFamily="34" charset="0"/>
              </a:rPr>
              <a:t>2021.</a:t>
            </a:r>
            <a:endParaRPr lang="en-US" sz="1100" dirty="0">
              <a:latin typeface="Calibri" panose="020F0502020204030204" pitchFamily="34" charset="0"/>
              <a:cs typeface="Calibri" panose="020F0502020204030204" pitchFamily="34" charset="0"/>
            </a:endParaRPr>
          </a:p>
        </p:txBody>
      </p:sp>
      <p:sp>
        <p:nvSpPr>
          <p:cNvPr id="8" name="Google Shape;142;gc1ad13a724_0_18">
            <a:extLst>
              <a:ext uri="{FF2B5EF4-FFF2-40B4-BE49-F238E27FC236}">
                <a16:creationId xmlns:a16="http://schemas.microsoft.com/office/drawing/2014/main" xmlns="" id="{7BEFE6B8-CCCC-0D41-A8C7-059A536C1534}"/>
              </a:ext>
            </a:extLst>
          </p:cNvPr>
          <p:cNvSpPr/>
          <p:nvPr/>
        </p:nvSpPr>
        <p:spPr>
          <a:xfrm>
            <a:off x="3049729" y="3395916"/>
            <a:ext cx="1823400" cy="1192200"/>
          </a:xfrm>
          <a:prstGeom prst="roundRect">
            <a:avLst>
              <a:gd name="adj" fmla="val 16667"/>
            </a:avLst>
          </a:prstGeom>
          <a:solidFill>
            <a:srgbClr val="C7CCC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Calibri"/>
              <a:buNone/>
            </a:pPr>
            <a:r>
              <a:rPr lang="en-US" sz="2800" b="1" i="0" u="none" strike="noStrike" cap="none" dirty="0">
                <a:solidFill>
                  <a:srgbClr val="FEE599"/>
                </a:solidFill>
              </a:rPr>
              <a:t>Graph Learner</a:t>
            </a:r>
            <a:endParaRPr sz="2800" b="1" i="0" u="none" strike="noStrike" cap="none" dirty="0">
              <a:solidFill>
                <a:srgbClr val="FEE599"/>
              </a:solidFill>
            </a:endParaRPr>
          </a:p>
        </p:txBody>
      </p:sp>
      <p:sp>
        <p:nvSpPr>
          <p:cNvPr id="9" name="Google Shape;143;gc1ad13a724_0_18">
            <a:extLst>
              <a:ext uri="{FF2B5EF4-FFF2-40B4-BE49-F238E27FC236}">
                <a16:creationId xmlns:a16="http://schemas.microsoft.com/office/drawing/2014/main" xmlns="" id="{21E29AD1-453F-B74D-8825-2601D0AE60DF}"/>
              </a:ext>
            </a:extLst>
          </p:cNvPr>
          <p:cNvSpPr/>
          <p:nvPr/>
        </p:nvSpPr>
        <p:spPr>
          <a:xfrm>
            <a:off x="6931196" y="3395916"/>
            <a:ext cx="1823400" cy="1192200"/>
          </a:xfrm>
          <a:prstGeom prst="roundRect">
            <a:avLst>
              <a:gd name="adj" fmla="val 16667"/>
            </a:avLst>
          </a:prstGeom>
          <a:solidFill>
            <a:srgbClr val="C7CCC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Calibri"/>
              <a:buNone/>
            </a:pPr>
            <a:r>
              <a:rPr lang="en-US" sz="2800" b="1" i="0" u="none" strike="noStrike" cap="none">
                <a:solidFill>
                  <a:srgbClr val="FEE599"/>
                </a:solidFill>
              </a:rPr>
              <a:t>GNN</a:t>
            </a:r>
            <a:endParaRPr sz="2800" b="1" i="0" u="none" strike="noStrike" cap="none">
              <a:solidFill>
                <a:srgbClr val="FEE599"/>
              </a:solidFill>
            </a:endParaRPr>
          </a:p>
        </p:txBody>
      </p:sp>
      <p:sp>
        <p:nvSpPr>
          <p:cNvPr id="10" name="Google Shape;144;gc1ad13a724_0_18">
            <a:extLst>
              <a:ext uri="{FF2B5EF4-FFF2-40B4-BE49-F238E27FC236}">
                <a16:creationId xmlns:a16="http://schemas.microsoft.com/office/drawing/2014/main" xmlns="" id="{D54B9FB1-0352-5F4D-B427-9D13B0F077BC}"/>
              </a:ext>
            </a:extLst>
          </p:cNvPr>
          <p:cNvSpPr/>
          <p:nvPr/>
        </p:nvSpPr>
        <p:spPr>
          <a:xfrm rot="5400000">
            <a:off x="3429124" y="2604746"/>
            <a:ext cx="1075800" cy="373500"/>
          </a:xfrm>
          <a:prstGeom prst="rightArrow">
            <a:avLst>
              <a:gd name="adj1" fmla="val 50000"/>
              <a:gd name="adj2" fmla="val 50000"/>
            </a:avLst>
          </a:prstGeom>
          <a:solidFill>
            <a:srgbClr val="C1B9C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Calibri"/>
              <a:buNone/>
            </a:pPr>
            <a:endParaRPr sz="2400" b="0" i="0" u="none" strike="noStrike" cap="none">
              <a:solidFill>
                <a:srgbClr val="FFFFFF"/>
              </a:solidFill>
              <a:latin typeface="Calibri"/>
              <a:ea typeface="Calibri"/>
              <a:cs typeface="Calibri"/>
              <a:sym typeface="Calibri"/>
            </a:endParaRPr>
          </a:p>
        </p:txBody>
      </p:sp>
      <p:sp>
        <p:nvSpPr>
          <p:cNvPr id="11" name="Google Shape;145;gc1ad13a724_0_18">
            <a:extLst>
              <a:ext uri="{FF2B5EF4-FFF2-40B4-BE49-F238E27FC236}">
                <a16:creationId xmlns:a16="http://schemas.microsoft.com/office/drawing/2014/main" xmlns="" id="{470FA7B6-8127-7A48-8758-A2BCC9AC7D48}"/>
              </a:ext>
            </a:extLst>
          </p:cNvPr>
          <p:cNvSpPr/>
          <p:nvPr/>
        </p:nvSpPr>
        <p:spPr>
          <a:xfrm>
            <a:off x="4956347" y="3844892"/>
            <a:ext cx="1883400" cy="329700"/>
          </a:xfrm>
          <a:prstGeom prst="rightArrow">
            <a:avLst>
              <a:gd name="adj1" fmla="val 50000"/>
              <a:gd name="adj2" fmla="val 50000"/>
            </a:avLst>
          </a:prstGeom>
          <a:solidFill>
            <a:srgbClr val="C1B9C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 name="Google Shape;146;gc1ad13a724_0_18">
            <a:extLst>
              <a:ext uri="{FF2B5EF4-FFF2-40B4-BE49-F238E27FC236}">
                <a16:creationId xmlns:a16="http://schemas.microsoft.com/office/drawing/2014/main" xmlns="" id="{AA7A1988-3585-B643-AC4B-27BAC8446D55}"/>
              </a:ext>
            </a:extLst>
          </p:cNvPr>
          <p:cNvSpPr/>
          <p:nvPr/>
        </p:nvSpPr>
        <p:spPr>
          <a:xfrm rot="-5400000">
            <a:off x="7304982" y="2584357"/>
            <a:ext cx="1075800" cy="373500"/>
          </a:xfrm>
          <a:prstGeom prst="rightArrow">
            <a:avLst>
              <a:gd name="adj1" fmla="val 50000"/>
              <a:gd name="adj2" fmla="val 50000"/>
            </a:avLst>
          </a:prstGeom>
          <a:solidFill>
            <a:srgbClr val="C1B9C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Calibri"/>
              <a:buNone/>
            </a:pPr>
            <a:endParaRPr sz="2400" b="0" i="0" u="none" strike="noStrike" cap="none">
              <a:solidFill>
                <a:srgbClr val="FFFFFF"/>
              </a:solidFill>
              <a:latin typeface="Calibri"/>
              <a:ea typeface="Calibri"/>
              <a:cs typeface="Calibri"/>
              <a:sym typeface="Calibri"/>
            </a:endParaRPr>
          </a:p>
        </p:txBody>
      </p:sp>
      <p:cxnSp>
        <p:nvCxnSpPr>
          <p:cNvPr id="13" name="Google Shape;147;gc1ad13a724_0_18">
            <a:extLst>
              <a:ext uri="{FF2B5EF4-FFF2-40B4-BE49-F238E27FC236}">
                <a16:creationId xmlns:a16="http://schemas.microsoft.com/office/drawing/2014/main" xmlns="" id="{A5906F85-8C6D-7F41-A9B0-23F07BB7591F}"/>
              </a:ext>
            </a:extLst>
          </p:cNvPr>
          <p:cNvCxnSpPr/>
          <p:nvPr/>
        </p:nvCxnSpPr>
        <p:spPr>
          <a:xfrm flipH="1">
            <a:off x="7842344" y="4663589"/>
            <a:ext cx="14400" cy="1056300"/>
          </a:xfrm>
          <a:prstGeom prst="straightConnector1">
            <a:avLst/>
          </a:prstGeom>
          <a:noFill/>
          <a:ln w="152400" cap="flat" cmpd="sng">
            <a:solidFill>
              <a:srgbClr val="C1B9CD"/>
            </a:solidFill>
            <a:prstDash val="solid"/>
            <a:miter lim="800000"/>
            <a:headEnd type="none" w="sm" len="sm"/>
            <a:tailEnd type="none" w="sm" len="sm"/>
          </a:ln>
        </p:spPr>
      </p:cxnSp>
      <p:cxnSp>
        <p:nvCxnSpPr>
          <p:cNvPr id="14" name="Google Shape;148;gc1ad13a724_0_18">
            <a:extLst>
              <a:ext uri="{FF2B5EF4-FFF2-40B4-BE49-F238E27FC236}">
                <a16:creationId xmlns:a16="http://schemas.microsoft.com/office/drawing/2014/main" xmlns="" id="{0A377284-223E-8C43-A1B4-DDB4A992A394}"/>
              </a:ext>
            </a:extLst>
          </p:cNvPr>
          <p:cNvCxnSpPr/>
          <p:nvPr/>
        </p:nvCxnSpPr>
        <p:spPr>
          <a:xfrm>
            <a:off x="3927372" y="5644461"/>
            <a:ext cx="3976500" cy="9300"/>
          </a:xfrm>
          <a:prstGeom prst="straightConnector1">
            <a:avLst/>
          </a:prstGeom>
          <a:noFill/>
          <a:ln w="152400" cap="flat" cmpd="sng">
            <a:solidFill>
              <a:srgbClr val="C1B9CD"/>
            </a:solidFill>
            <a:prstDash val="solid"/>
            <a:miter lim="800000"/>
            <a:headEnd type="none" w="sm" len="sm"/>
            <a:tailEnd type="none" w="sm" len="sm"/>
          </a:ln>
        </p:spPr>
      </p:cxnSp>
      <p:sp>
        <p:nvSpPr>
          <p:cNvPr id="15" name="Google Shape;149;gc1ad13a724_0_18">
            <a:extLst>
              <a:ext uri="{FF2B5EF4-FFF2-40B4-BE49-F238E27FC236}">
                <a16:creationId xmlns:a16="http://schemas.microsoft.com/office/drawing/2014/main" xmlns="" id="{FFA065C7-87B9-8D44-877F-8E8DA53C6077}"/>
              </a:ext>
            </a:extLst>
          </p:cNvPr>
          <p:cNvSpPr txBox="1"/>
          <p:nvPr/>
        </p:nvSpPr>
        <p:spPr>
          <a:xfrm>
            <a:off x="2438047" y="1346392"/>
            <a:ext cx="38853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Calibri"/>
              <a:buNone/>
            </a:pPr>
            <a:r>
              <a:rPr lang="en-US" sz="2400" i="0" u="none" strike="noStrike" cap="none" dirty="0">
                <a:solidFill>
                  <a:srgbClr val="757070"/>
                </a:solidFill>
              </a:rPr>
              <a:t>Node features &amp; (optional) initial graph structure</a:t>
            </a:r>
            <a:endParaRPr sz="2400" i="0" u="none" strike="noStrike" cap="none" dirty="0">
              <a:solidFill>
                <a:srgbClr val="757070"/>
              </a:solidFill>
            </a:endParaRPr>
          </a:p>
        </p:txBody>
      </p:sp>
      <p:sp>
        <p:nvSpPr>
          <p:cNvPr id="16" name="Google Shape;150;gc1ad13a724_0_18">
            <a:extLst>
              <a:ext uri="{FF2B5EF4-FFF2-40B4-BE49-F238E27FC236}">
                <a16:creationId xmlns:a16="http://schemas.microsoft.com/office/drawing/2014/main" xmlns="" id="{B8762A89-ECD4-5647-B4C8-05E555019E56}"/>
              </a:ext>
            </a:extLst>
          </p:cNvPr>
          <p:cNvSpPr txBox="1"/>
          <p:nvPr/>
        </p:nvSpPr>
        <p:spPr>
          <a:xfrm>
            <a:off x="4953847" y="3013892"/>
            <a:ext cx="21840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400"/>
              <a:buFont typeface="Calibri"/>
              <a:buNone/>
            </a:pPr>
            <a:r>
              <a:rPr lang="en-US" sz="2400" i="0" u="none" strike="noStrike" cap="none">
                <a:solidFill>
                  <a:schemeClr val="accent5"/>
                </a:solidFill>
              </a:rPr>
              <a:t>Learned graph structure</a:t>
            </a:r>
            <a:endParaRPr sz="2400" i="0" u="none" strike="noStrike" cap="none">
              <a:solidFill>
                <a:schemeClr val="accent5"/>
              </a:solidFill>
            </a:endParaRPr>
          </a:p>
        </p:txBody>
      </p:sp>
      <p:sp>
        <p:nvSpPr>
          <p:cNvPr id="17" name="Google Shape;151;gc1ad13a724_0_18">
            <a:extLst>
              <a:ext uri="{FF2B5EF4-FFF2-40B4-BE49-F238E27FC236}">
                <a16:creationId xmlns:a16="http://schemas.microsoft.com/office/drawing/2014/main" xmlns="" id="{AE8EF13C-D998-AE47-BE24-8F5A4EE64C8E}"/>
              </a:ext>
            </a:extLst>
          </p:cNvPr>
          <p:cNvSpPr txBox="1"/>
          <p:nvPr/>
        </p:nvSpPr>
        <p:spPr>
          <a:xfrm>
            <a:off x="6595394" y="1346390"/>
            <a:ext cx="26259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Calibri"/>
              <a:buNone/>
            </a:pPr>
            <a:r>
              <a:rPr lang="en-US" sz="2400" i="0" u="none" strike="noStrike" cap="none">
                <a:solidFill>
                  <a:srgbClr val="757070"/>
                </a:solidFill>
              </a:rPr>
              <a:t>Downstream task prediction</a:t>
            </a:r>
            <a:endParaRPr sz="2400" i="0" u="none" strike="noStrike" cap="none">
              <a:solidFill>
                <a:srgbClr val="757070"/>
              </a:solidFill>
            </a:endParaRPr>
          </a:p>
        </p:txBody>
      </p:sp>
      <p:sp>
        <p:nvSpPr>
          <p:cNvPr id="18" name="Google Shape;152;gc1ad13a724_0_18">
            <a:extLst>
              <a:ext uri="{FF2B5EF4-FFF2-40B4-BE49-F238E27FC236}">
                <a16:creationId xmlns:a16="http://schemas.microsoft.com/office/drawing/2014/main" xmlns="" id="{37AF44C3-C068-D74F-996C-566FA369ACFE}"/>
              </a:ext>
            </a:extLst>
          </p:cNvPr>
          <p:cNvSpPr/>
          <p:nvPr/>
        </p:nvSpPr>
        <p:spPr>
          <a:xfrm>
            <a:off x="4683697" y="5075292"/>
            <a:ext cx="2972400" cy="507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2400"/>
              <a:buFont typeface="Calibri"/>
              <a:buNone/>
            </a:pPr>
            <a:r>
              <a:rPr lang="en-US" sz="2400" i="0" u="none" strike="noStrike" cap="none" dirty="0">
                <a:solidFill>
                  <a:schemeClr val="accent5"/>
                </a:solidFill>
              </a:rPr>
              <a:t>Node embeddings</a:t>
            </a:r>
            <a:endParaRPr sz="2400" i="0" u="none" strike="noStrike" cap="none" dirty="0">
              <a:solidFill>
                <a:schemeClr val="accent5"/>
              </a:solidFill>
            </a:endParaRPr>
          </a:p>
        </p:txBody>
      </p:sp>
      <p:sp>
        <p:nvSpPr>
          <p:cNvPr id="19" name="Google Shape;153;gc1ad13a724_0_18">
            <a:extLst>
              <a:ext uri="{FF2B5EF4-FFF2-40B4-BE49-F238E27FC236}">
                <a16:creationId xmlns:a16="http://schemas.microsoft.com/office/drawing/2014/main" xmlns="" id="{63DC3DEB-521C-BD40-A439-713FD34F6DCE}"/>
              </a:ext>
            </a:extLst>
          </p:cNvPr>
          <p:cNvSpPr/>
          <p:nvPr/>
        </p:nvSpPr>
        <p:spPr>
          <a:xfrm>
            <a:off x="3856472" y="5796992"/>
            <a:ext cx="4530000" cy="507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Calibri"/>
              <a:buNone/>
            </a:pPr>
            <a:r>
              <a:rPr lang="en-US" sz="2400" i="0" u="none" strike="noStrike" cap="none" dirty="0">
                <a:solidFill>
                  <a:srgbClr val="8D573D"/>
                </a:solidFill>
              </a:rPr>
              <a:t>Repeat until condition satisfied</a:t>
            </a:r>
            <a:endParaRPr sz="2400" i="0" u="none" strike="noStrike" cap="none" dirty="0">
              <a:solidFill>
                <a:srgbClr val="8D573D"/>
              </a:solidFill>
            </a:endParaRPr>
          </a:p>
        </p:txBody>
      </p:sp>
      <p:sp>
        <p:nvSpPr>
          <p:cNvPr id="20" name="Google Shape;154;gc1ad13a724_0_18">
            <a:extLst>
              <a:ext uri="{FF2B5EF4-FFF2-40B4-BE49-F238E27FC236}">
                <a16:creationId xmlns:a16="http://schemas.microsoft.com/office/drawing/2014/main" xmlns="" id="{FB673692-1797-A04F-AA40-FF60A0BB7A85}"/>
              </a:ext>
            </a:extLst>
          </p:cNvPr>
          <p:cNvSpPr/>
          <p:nvPr/>
        </p:nvSpPr>
        <p:spPr>
          <a:xfrm rot="-5400000">
            <a:off x="3429132" y="4988715"/>
            <a:ext cx="1075800" cy="373500"/>
          </a:xfrm>
          <a:prstGeom prst="rightArrow">
            <a:avLst>
              <a:gd name="adj1" fmla="val 50000"/>
              <a:gd name="adj2" fmla="val 50000"/>
            </a:avLst>
          </a:prstGeom>
          <a:solidFill>
            <a:srgbClr val="C1B9C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Calibri"/>
              <a:buNone/>
            </a:pPr>
            <a:endParaRPr sz="24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9542977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5" grpId="0"/>
      <p:bldP spid="16" grpId="0"/>
      <p:bldP spid="17" grpId="0"/>
      <p:bldP spid="18" grpId="0"/>
      <p:bldP spid="19" grpId="0"/>
      <p:bldP spid="2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CFFBEE-2579-DF42-B4D6-A3591FFE2B3F}"/>
              </a:ext>
            </a:extLst>
          </p:cNvPr>
          <p:cNvSpPr>
            <a:spLocks noGrp="1"/>
          </p:cNvSpPr>
          <p:nvPr>
            <p:ph type="title"/>
          </p:nvPr>
        </p:nvSpPr>
        <p:spPr/>
        <p:txBody>
          <a:bodyPr/>
          <a:lstStyle/>
          <a:p>
            <a:r>
              <a:rPr lang="en-US" altLang="zh-CN" b="1" spc="-253" dirty="0">
                <a:solidFill>
                  <a:srgbClr val="C00000"/>
                </a:solidFill>
              </a:rPr>
              <a:t>Dynamic</a:t>
            </a:r>
            <a:r>
              <a:rPr lang="zh-CN" altLang="en-US" b="1" spc="-253" dirty="0">
                <a:solidFill>
                  <a:srgbClr val="C00000"/>
                </a:solidFill>
              </a:rPr>
              <a:t> </a:t>
            </a:r>
            <a:r>
              <a:rPr lang="en-US" altLang="zh-CN" b="1" spc="-253" dirty="0">
                <a:solidFill>
                  <a:srgbClr val="C00000"/>
                </a:solidFill>
              </a:rPr>
              <a:t>Graph</a:t>
            </a:r>
            <a:r>
              <a:rPr lang="zh-CN" altLang="en-US" b="1" spc="-253" dirty="0">
                <a:solidFill>
                  <a:srgbClr val="C00000"/>
                </a:solidFill>
              </a:rPr>
              <a:t> </a:t>
            </a:r>
            <a:r>
              <a:rPr lang="en-US" altLang="zh-CN" b="1" spc="-253" dirty="0">
                <a:solidFill>
                  <a:srgbClr val="C00000"/>
                </a:solidFill>
              </a:rPr>
              <a:t>Construction</a:t>
            </a:r>
            <a:r>
              <a:rPr lang="zh-CN" altLang="en-US" b="1" spc="-253" dirty="0">
                <a:solidFill>
                  <a:srgbClr val="C00000"/>
                </a:solidFill>
              </a:rPr>
              <a:t> </a:t>
            </a:r>
            <a:r>
              <a:rPr lang="en-US" altLang="zh-CN" b="1" spc="-253" dirty="0">
                <a:solidFill>
                  <a:srgbClr val="C00000"/>
                </a:solidFill>
              </a:rPr>
              <a:t>Summary</a:t>
            </a:r>
            <a:endParaRPr kumimoji="1" lang="zh-CN" altLang="en-US" dirty="0"/>
          </a:p>
        </p:txBody>
      </p:sp>
      <p:sp>
        <p:nvSpPr>
          <p:cNvPr id="4" name="灯片编号占位符 3">
            <a:extLst>
              <a:ext uri="{FF2B5EF4-FFF2-40B4-BE49-F238E27FC236}">
                <a16:creationId xmlns:a16="http://schemas.microsoft.com/office/drawing/2014/main" xmlns="" id="{7DA292A9-F3FF-0D4C-A45C-4BBE99770D4B}"/>
              </a:ext>
            </a:extLst>
          </p:cNvPr>
          <p:cNvSpPr>
            <a:spLocks noGrp="1"/>
          </p:cNvSpPr>
          <p:nvPr>
            <p:ph type="sldNum" sz="quarter" idx="12"/>
          </p:nvPr>
        </p:nvSpPr>
        <p:spPr/>
        <p:txBody>
          <a:bodyPr/>
          <a:lstStyle/>
          <a:p>
            <a:fld id="{4C15419E-54D6-8648-ABFB-BEF58E3E877E}" type="slidenum">
              <a:rPr lang="en-US" smtClean="0"/>
              <a:t>59</a:t>
            </a:fld>
            <a:endParaRPr lang="en-US"/>
          </a:p>
        </p:txBody>
      </p:sp>
      <p:pic>
        <p:nvPicPr>
          <p:cNvPr id="9" name="Picture 8">
            <a:extLst>
              <a:ext uri="{FF2B5EF4-FFF2-40B4-BE49-F238E27FC236}">
                <a16:creationId xmlns:a16="http://schemas.microsoft.com/office/drawing/2014/main" xmlns="" id="{62133A31-4475-9C49-9E74-8119EC3B88B8}"/>
              </a:ext>
            </a:extLst>
          </p:cNvPr>
          <p:cNvPicPr>
            <a:picLocks noChangeAspect="1"/>
          </p:cNvPicPr>
          <p:nvPr/>
        </p:nvPicPr>
        <p:blipFill>
          <a:blip r:embed="rId3"/>
          <a:stretch>
            <a:fillRect/>
          </a:stretch>
        </p:blipFill>
        <p:spPr>
          <a:xfrm>
            <a:off x="838200" y="1367458"/>
            <a:ext cx="9960077" cy="5171454"/>
          </a:xfrm>
          <a:prstGeom prst="rect">
            <a:avLst/>
          </a:prstGeom>
        </p:spPr>
      </p:pic>
    </p:spTree>
    <p:extLst>
      <p:ext uri="{BB962C8B-B14F-4D97-AF65-F5344CB8AC3E}">
        <p14:creationId xmlns:p14="http://schemas.microsoft.com/office/powerpoint/2010/main" val="32383724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2DD00B7C-2FFF-F14F-8DCC-B92A309B54E1}"/>
              </a:ext>
            </a:extLst>
          </p:cNvPr>
          <p:cNvSpPr>
            <a:spLocks noGrp="1"/>
          </p:cNvSpPr>
          <p:nvPr>
            <p:ph type="sldNum" sz="quarter" idx="12"/>
          </p:nvPr>
        </p:nvSpPr>
        <p:spPr/>
        <p:txBody>
          <a:bodyPr/>
          <a:lstStyle/>
          <a:p>
            <a:fld id="{4C15419E-54D6-8648-ABFB-BEF58E3E877E}" type="slidenum">
              <a:rPr lang="en-US" smtClean="0"/>
              <a:t>6</a:t>
            </a:fld>
            <a:endParaRPr lang="en-US"/>
          </a:p>
        </p:txBody>
      </p:sp>
      <p:sp>
        <p:nvSpPr>
          <p:cNvPr id="7" name="Title 6">
            <a:extLst>
              <a:ext uri="{FF2B5EF4-FFF2-40B4-BE49-F238E27FC236}">
                <a16:creationId xmlns:a16="http://schemas.microsoft.com/office/drawing/2014/main" xmlns="" id="{106A4323-948E-A14B-B3EE-618B0C4C1C7D}"/>
              </a:ext>
            </a:extLst>
          </p:cNvPr>
          <p:cNvSpPr>
            <a:spLocks noGrp="1"/>
          </p:cNvSpPr>
          <p:nvPr>
            <p:ph type="title"/>
          </p:nvPr>
        </p:nvSpPr>
        <p:spPr>
          <a:xfrm>
            <a:off x="838200" y="16398"/>
            <a:ext cx="10515600" cy="1325563"/>
          </a:xfrm>
        </p:spPr>
        <p:txBody>
          <a:bodyPr/>
          <a:lstStyle/>
          <a:p>
            <a:r>
              <a:rPr lang="en-US" b="1" spc="-147" dirty="0">
                <a:solidFill>
                  <a:srgbClr val="C00000"/>
                </a:solidFill>
              </a:rPr>
              <a:t>Graphs are ubiquitous in NLP As Well</a:t>
            </a:r>
          </a:p>
        </p:txBody>
      </p:sp>
      <p:pic>
        <p:nvPicPr>
          <p:cNvPr id="9" name="Picture 8">
            <a:extLst>
              <a:ext uri="{FF2B5EF4-FFF2-40B4-BE49-F238E27FC236}">
                <a16:creationId xmlns:a16="http://schemas.microsoft.com/office/drawing/2014/main" xmlns="" id="{AD3BF490-21FE-8E4D-8CA0-175B29F65CDD}"/>
              </a:ext>
            </a:extLst>
          </p:cNvPr>
          <p:cNvPicPr>
            <a:picLocks noChangeAspect="1"/>
          </p:cNvPicPr>
          <p:nvPr/>
        </p:nvPicPr>
        <p:blipFill>
          <a:blip r:embed="rId3"/>
          <a:stretch>
            <a:fillRect/>
          </a:stretch>
        </p:blipFill>
        <p:spPr>
          <a:xfrm>
            <a:off x="1447653" y="1586690"/>
            <a:ext cx="4298207" cy="1379794"/>
          </a:xfrm>
          <a:prstGeom prst="rect">
            <a:avLst/>
          </a:prstGeom>
        </p:spPr>
      </p:pic>
      <p:pic>
        <p:nvPicPr>
          <p:cNvPr id="11" name="Picture 10">
            <a:extLst>
              <a:ext uri="{FF2B5EF4-FFF2-40B4-BE49-F238E27FC236}">
                <a16:creationId xmlns:a16="http://schemas.microsoft.com/office/drawing/2014/main" xmlns="" id="{AB97F8AF-F3B9-BD46-B8D5-76D8DE288CE0}"/>
              </a:ext>
            </a:extLst>
          </p:cNvPr>
          <p:cNvPicPr>
            <a:picLocks noChangeAspect="1"/>
          </p:cNvPicPr>
          <p:nvPr/>
        </p:nvPicPr>
        <p:blipFill>
          <a:blip r:embed="rId4"/>
          <a:stretch>
            <a:fillRect/>
          </a:stretch>
        </p:blipFill>
        <p:spPr>
          <a:xfrm>
            <a:off x="7218768" y="1103003"/>
            <a:ext cx="4017778" cy="1960322"/>
          </a:xfrm>
          <a:prstGeom prst="rect">
            <a:avLst/>
          </a:prstGeom>
        </p:spPr>
      </p:pic>
      <p:pic>
        <p:nvPicPr>
          <p:cNvPr id="13" name="Picture 12">
            <a:extLst>
              <a:ext uri="{FF2B5EF4-FFF2-40B4-BE49-F238E27FC236}">
                <a16:creationId xmlns:a16="http://schemas.microsoft.com/office/drawing/2014/main" xmlns="" id="{60A49467-F67C-094C-B26A-CFD508846FC4}"/>
              </a:ext>
            </a:extLst>
          </p:cNvPr>
          <p:cNvPicPr>
            <a:picLocks noChangeAspect="1"/>
          </p:cNvPicPr>
          <p:nvPr/>
        </p:nvPicPr>
        <p:blipFill>
          <a:blip r:embed="rId5"/>
          <a:stretch>
            <a:fillRect/>
          </a:stretch>
        </p:blipFill>
        <p:spPr>
          <a:xfrm>
            <a:off x="1292738" y="3338090"/>
            <a:ext cx="4453122" cy="1585114"/>
          </a:xfrm>
          <a:prstGeom prst="rect">
            <a:avLst/>
          </a:prstGeom>
        </p:spPr>
      </p:pic>
      <p:pic>
        <p:nvPicPr>
          <p:cNvPr id="15" name="Picture 14">
            <a:extLst>
              <a:ext uri="{FF2B5EF4-FFF2-40B4-BE49-F238E27FC236}">
                <a16:creationId xmlns:a16="http://schemas.microsoft.com/office/drawing/2014/main" xmlns="" id="{83279AC0-D01F-5D41-A49E-46EA61B1F696}"/>
              </a:ext>
            </a:extLst>
          </p:cNvPr>
          <p:cNvPicPr>
            <a:picLocks noChangeAspect="1"/>
          </p:cNvPicPr>
          <p:nvPr/>
        </p:nvPicPr>
        <p:blipFill>
          <a:blip r:embed="rId6"/>
          <a:stretch>
            <a:fillRect/>
          </a:stretch>
        </p:blipFill>
        <p:spPr>
          <a:xfrm>
            <a:off x="6881484" y="3134239"/>
            <a:ext cx="4017778" cy="1992818"/>
          </a:xfrm>
          <a:prstGeom prst="rect">
            <a:avLst/>
          </a:prstGeom>
        </p:spPr>
      </p:pic>
      <p:pic>
        <p:nvPicPr>
          <p:cNvPr id="17" name="Picture 16">
            <a:extLst>
              <a:ext uri="{FF2B5EF4-FFF2-40B4-BE49-F238E27FC236}">
                <a16:creationId xmlns:a16="http://schemas.microsoft.com/office/drawing/2014/main" xmlns="" id="{483AF1EB-08D7-E341-B328-EB05B3BF5EA2}"/>
              </a:ext>
            </a:extLst>
          </p:cNvPr>
          <p:cNvPicPr>
            <a:picLocks noChangeAspect="1"/>
          </p:cNvPicPr>
          <p:nvPr/>
        </p:nvPicPr>
        <p:blipFill>
          <a:blip r:embed="rId7"/>
          <a:stretch>
            <a:fillRect/>
          </a:stretch>
        </p:blipFill>
        <p:spPr>
          <a:xfrm>
            <a:off x="2084356" y="5216265"/>
            <a:ext cx="7897844" cy="1379795"/>
          </a:xfrm>
          <a:prstGeom prst="rect">
            <a:avLst/>
          </a:prstGeom>
        </p:spPr>
      </p:pic>
      <p:sp>
        <p:nvSpPr>
          <p:cNvPr id="18" name="object 13">
            <a:extLst>
              <a:ext uri="{FF2B5EF4-FFF2-40B4-BE49-F238E27FC236}">
                <a16:creationId xmlns:a16="http://schemas.microsoft.com/office/drawing/2014/main" xmlns="" id="{04CCB9B3-13BD-EC47-A7EC-D00F23B95A8A}"/>
              </a:ext>
            </a:extLst>
          </p:cNvPr>
          <p:cNvSpPr txBox="1"/>
          <p:nvPr/>
        </p:nvSpPr>
        <p:spPr>
          <a:xfrm>
            <a:off x="2488816" y="2943598"/>
            <a:ext cx="2060965" cy="263320"/>
          </a:xfrm>
          <a:prstGeom prst="rect">
            <a:avLst/>
          </a:prstGeom>
        </p:spPr>
        <p:txBody>
          <a:bodyPr vert="horz" wrap="square" lIns="0" tIns="16933" rIns="0" bIns="0" rtlCol="0">
            <a:spAutoFit/>
          </a:bodyPr>
          <a:lstStyle/>
          <a:p>
            <a:pPr marL="16933">
              <a:spcBef>
                <a:spcPts val="133"/>
              </a:spcBef>
            </a:pPr>
            <a:r>
              <a:rPr lang="en-US" sz="1600" spc="-67" dirty="0">
                <a:latin typeface="Arial"/>
                <a:cs typeface="Arial"/>
              </a:rPr>
              <a:t>Dependency graph </a:t>
            </a:r>
            <a:endParaRPr sz="1600" dirty="0">
              <a:latin typeface="Arial"/>
              <a:cs typeface="Arial"/>
            </a:endParaRPr>
          </a:p>
        </p:txBody>
      </p:sp>
      <p:sp>
        <p:nvSpPr>
          <p:cNvPr id="19" name="object 13">
            <a:extLst>
              <a:ext uri="{FF2B5EF4-FFF2-40B4-BE49-F238E27FC236}">
                <a16:creationId xmlns:a16="http://schemas.microsoft.com/office/drawing/2014/main" xmlns="" id="{963A68AD-BCAD-634A-9D2F-49D5D75A7510}"/>
              </a:ext>
            </a:extLst>
          </p:cNvPr>
          <p:cNvSpPr txBox="1"/>
          <p:nvPr/>
        </p:nvSpPr>
        <p:spPr>
          <a:xfrm>
            <a:off x="9095229" y="1641626"/>
            <a:ext cx="2060965" cy="263320"/>
          </a:xfrm>
          <a:prstGeom prst="rect">
            <a:avLst/>
          </a:prstGeom>
        </p:spPr>
        <p:txBody>
          <a:bodyPr vert="horz" wrap="square" lIns="0" tIns="16933" rIns="0" bIns="0" rtlCol="0">
            <a:spAutoFit/>
          </a:bodyPr>
          <a:lstStyle/>
          <a:p>
            <a:pPr marL="16933">
              <a:spcBef>
                <a:spcPts val="133"/>
              </a:spcBef>
            </a:pPr>
            <a:r>
              <a:rPr lang="en-US" sz="1600" dirty="0"/>
              <a:t>Constituency graph</a:t>
            </a:r>
            <a:endParaRPr sz="1600" dirty="0">
              <a:latin typeface="Arial"/>
              <a:cs typeface="Arial"/>
            </a:endParaRPr>
          </a:p>
        </p:txBody>
      </p:sp>
      <p:sp>
        <p:nvSpPr>
          <p:cNvPr id="21" name="object 13">
            <a:extLst>
              <a:ext uri="{FF2B5EF4-FFF2-40B4-BE49-F238E27FC236}">
                <a16:creationId xmlns:a16="http://schemas.microsoft.com/office/drawing/2014/main" xmlns="" id="{7C8AFAD5-F8D3-694B-B9CD-BE9EDA473FE0}"/>
              </a:ext>
            </a:extLst>
          </p:cNvPr>
          <p:cNvSpPr txBox="1"/>
          <p:nvPr/>
        </p:nvSpPr>
        <p:spPr>
          <a:xfrm>
            <a:off x="2207462" y="4922716"/>
            <a:ext cx="2060965" cy="263320"/>
          </a:xfrm>
          <a:prstGeom prst="rect">
            <a:avLst/>
          </a:prstGeom>
        </p:spPr>
        <p:txBody>
          <a:bodyPr vert="horz" wrap="square" lIns="0" tIns="16933" rIns="0" bIns="0" rtlCol="0">
            <a:spAutoFit/>
          </a:bodyPr>
          <a:lstStyle/>
          <a:p>
            <a:pPr marL="16933" algn="ctr">
              <a:spcBef>
                <a:spcPts val="133"/>
              </a:spcBef>
            </a:pPr>
            <a:r>
              <a:rPr lang="en-US" sz="1600" dirty="0"/>
              <a:t>AMR graph</a:t>
            </a:r>
            <a:endParaRPr sz="1600" dirty="0">
              <a:latin typeface="Arial"/>
              <a:cs typeface="Arial"/>
            </a:endParaRPr>
          </a:p>
        </p:txBody>
      </p:sp>
      <p:sp>
        <p:nvSpPr>
          <p:cNvPr id="22" name="object 13">
            <a:extLst>
              <a:ext uri="{FF2B5EF4-FFF2-40B4-BE49-F238E27FC236}">
                <a16:creationId xmlns:a16="http://schemas.microsoft.com/office/drawing/2014/main" xmlns="" id="{9BA21DB9-526A-A84B-8F08-B592C579442E}"/>
              </a:ext>
            </a:extLst>
          </p:cNvPr>
          <p:cNvSpPr txBox="1"/>
          <p:nvPr/>
        </p:nvSpPr>
        <p:spPr>
          <a:xfrm>
            <a:off x="8046679" y="5127057"/>
            <a:ext cx="2060965" cy="263320"/>
          </a:xfrm>
          <a:prstGeom prst="rect">
            <a:avLst/>
          </a:prstGeom>
        </p:spPr>
        <p:txBody>
          <a:bodyPr vert="horz" wrap="square" lIns="0" tIns="16933" rIns="0" bIns="0" rtlCol="0">
            <a:spAutoFit/>
          </a:bodyPr>
          <a:lstStyle/>
          <a:p>
            <a:pPr marL="16933" algn="ctr">
              <a:spcBef>
                <a:spcPts val="133"/>
              </a:spcBef>
            </a:pPr>
            <a:r>
              <a:rPr lang="en-US" sz="1600" dirty="0"/>
              <a:t>IE graph</a:t>
            </a:r>
            <a:endParaRPr sz="1600" dirty="0">
              <a:latin typeface="Arial"/>
              <a:cs typeface="Arial"/>
            </a:endParaRPr>
          </a:p>
        </p:txBody>
      </p:sp>
      <p:sp>
        <p:nvSpPr>
          <p:cNvPr id="23" name="object 13">
            <a:extLst>
              <a:ext uri="{FF2B5EF4-FFF2-40B4-BE49-F238E27FC236}">
                <a16:creationId xmlns:a16="http://schemas.microsoft.com/office/drawing/2014/main" xmlns="" id="{B8A7CAA7-8271-9E4E-9B37-807C09E4056F}"/>
              </a:ext>
            </a:extLst>
          </p:cNvPr>
          <p:cNvSpPr txBox="1"/>
          <p:nvPr/>
        </p:nvSpPr>
        <p:spPr>
          <a:xfrm>
            <a:off x="4803682" y="6527108"/>
            <a:ext cx="2060965" cy="263320"/>
          </a:xfrm>
          <a:prstGeom prst="rect">
            <a:avLst/>
          </a:prstGeom>
        </p:spPr>
        <p:txBody>
          <a:bodyPr vert="horz" wrap="square" lIns="0" tIns="16933" rIns="0" bIns="0" rtlCol="0">
            <a:spAutoFit/>
          </a:bodyPr>
          <a:lstStyle/>
          <a:p>
            <a:pPr marL="16933" algn="ctr">
              <a:spcBef>
                <a:spcPts val="133"/>
              </a:spcBef>
            </a:pPr>
            <a:r>
              <a:rPr lang="en-US" sz="1600" dirty="0"/>
              <a:t>SQL graph</a:t>
            </a:r>
            <a:endParaRPr sz="1600" dirty="0">
              <a:latin typeface="Arial"/>
              <a:cs typeface="Arial"/>
            </a:endParaRPr>
          </a:p>
        </p:txBody>
      </p:sp>
    </p:spTree>
    <p:extLst>
      <p:ext uri="{BB962C8B-B14F-4D97-AF65-F5344CB8AC3E}">
        <p14:creationId xmlns:p14="http://schemas.microsoft.com/office/powerpoint/2010/main" val="2784538500"/>
      </p:ext>
    </p:extLst>
  </p:cSld>
  <p:clrMapOvr>
    <a:overrideClrMapping bg1="lt1" tx1="dk1" bg2="lt2" tx2="dk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CFFBEE-2579-DF42-B4D6-A3591FFE2B3F}"/>
              </a:ext>
            </a:extLst>
          </p:cNvPr>
          <p:cNvSpPr>
            <a:spLocks noGrp="1"/>
          </p:cNvSpPr>
          <p:nvPr>
            <p:ph type="title"/>
          </p:nvPr>
        </p:nvSpPr>
        <p:spPr/>
        <p:txBody>
          <a:bodyPr/>
          <a:lstStyle/>
          <a:p>
            <a:r>
              <a:rPr lang="en-US" altLang="zh-CN" b="1" spc="-253" dirty="0">
                <a:solidFill>
                  <a:srgbClr val="C00000"/>
                </a:solidFill>
              </a:rPr>
              <a:t>Static</a:t>
            </a:r>
            <a:r>
              <a:rPr lang="zh-CN" altLang="en-US" b="1" spc="-253" dirty="0">
                <a:solidFill>
                  <a:srgbClr val="C00000"/>
                </a:solidFill>
              </a:rPr>
              <a:t> </a:t>
            </a:r>
            <a:r>
              <a:rPr lang="en-US" altLang="zh-CN" b="1" spc="-253" dirty="0">
                <a:solidFill>
                  <a:srgbClr val="C00000"/>
                </a:solidFill>
              </a:rPr>
              <a:t>vs.</a:t>
            </a:r>
            <a:r>
              <a:rPr lang="zh-CN" altLang="en-US" b="1" spc="-253" dirty="0">
                <a:solidFill>
                  <a:srgbClr val="C00000"/>
                </a:solidFill>
              </a:rPr>
              <a:t> </a:t>
            </a:r>
            <a:r>
              <a:rPr lang="en-US" altLang="zh-CN" b="1" spc="-253" dirty="0">
                <a:solidFill>
                  <a:srgbClr val="C00000"/>
                </a:solidFill>
              </a:rPr>
              <a:t>Dynamic</a:t>
            </a:r>
            <a:r>
              <a:rPr lang="zh-CN" altLang="en-US" b="1" spc="-253" dirty="0">
                <a:solidFill>
                  <a:srgbClr val="C00000"/>
                </a:solidFill>
              </a:rPr>
              <a:t> </a:t>
            </a:r>
            <a:r>
              <a:rPr lang="en-US" altLang="zh-CN" b="1" spc="-253" dirty="0">
                <a:solidFill>
                  <a:srgbClr val="C00000"/>
                </a:solidFill>
              </a:rPr>
              <a:t>Graph</a:t>
            </a:r>
            <a:r>
              <a:rPr lang="zh-CN" altLang="en-US" b="1" spc="-253" dirty="0">
                <a:solidFill>
                  <a:srgbClr val="C00000"/>
                </a:solidFill>
              </a:rPr>
              <a:t> </a:t>
            </a:r>
            <a:r>
              <a:rPr lang="en-US" altLang="zh-CN" b="1" spc="-253" dirty="0">
                <a:solidFill>
                  <a:srgbClr val="C00000"/>
                </a:solidFill>
              </a:rPr>
              <a:t>Construction</a:t>
            </a:r>
            <a:endParaRPr kumimoji="1" lang="zh-CN" altLang="en-US" dirty="0"/>
          </a:p>
        </p:txBody>
      </p:sp>
      <p:sp>
        <p:nvSpPr>
          <p:cNvPr id="4" name="灯片编号占位符 3">
            <a:extLst>
              <a:ext uri="{FF2B5EF4-FFF2-40B4-BE49-F238E27FC236}">
                <a16:creationId xmlns:a16="http://schemas.microsoft.com/office/drawing/2014/main" xmlns="" id="{7DA292A9-F3FF-0D4C-A45C-4BBE99770D4B}"/>
              </a:ext>
            </a:extLst>
          </p:cNvPr>
          <p:cNvSpPr>
            <a:spLocks noGrp="1"/>
          </p:cNvSpPr>
          <p:nvPr>
            <p:ph type="sldNum" sz="quarter" idx="12"/>
          </p:nvPr>
        </p:nvSpPr>
        <p:spPr/>
        <p:txBody>
          <a:bodyPr/>
          <a:lstStyle/>
          <a:p>
            <a:fld id="{4C15419E-54D6-8648-ABFB-BEF58E3E877E}" type="slidenum">
              <a:rPr lang="en-US" smtClean="0"/>
              <a:t>60</a:t>
            </a:fld>
            <a:endParaRPr lang="en-US"/>
          </a:p>
        </p:txBody>
      </p:sp>
      <p:graphicFrame>
        <p:nvGraphicFramePr>
          <p:cNvPr id="5" name="Table 5">
            <a:extLst>
              <a:ext uri="{FF2B5EF4-FFF2-40B4-BE49-F238E27FC236}">
                <a16:creationId xmlns:a16="http://schemas.microsoft.com/office/drawing/2014/main" xmlns="" id="{FB4A3F9E-F3C0-0745-AA79-1C41D6310991}"/>
              </a:ext>
            </a:extLst>
          </p:cNvPr>
          <p:cNvGraphicFramePr>
            <a:graphicFrameLocks noGrp="1"/>
          </p:cNvGraphicFramePr>
          <p:nvPr/>
        </p:nvGraphicFramePr>
        <p:xfrm>
          <a:off x="370114" y="1835694"/>
          <a:ext cx="11549743" cy="3779520"/>
        </p:xfrm>
        <a:graphic>
          <a:graphicData uri="http://schemas.openxmlformats.org/drawingml/2006/table">
            <a:tbl>
              <a:tblPr firstRow="1" bandRow="1">
                <a:tableStyleId>{5C22544A-7EE6-4342-B048-85BDC9FD1C3A}</a:tableStyleId>
              </a:tblPr>
              <a:tblGrid>
                <a:gridCol w="6136465">
                  <a:extLst>
                    <a:ext uri="{9D8B030D-6E8A-4147-A177-3AD203B41FA5}">
                      <a16:colId xmlns:a16="http://schemas.microsoft.com/office/drawing/2014/main" xmlns="" val="1649514040"/>
                    </a:ext>
                  </a:extLst>
                </a:gridCol>
                <a:gridCol w="5413278">
                  <a:extLst>
                    <a:ext uri="{9D8B030D-6E8A-4147-A177-3AD203B41FA5}">
                      <a16:colId xmlns:a16="http://schemas.microsoft.com/office/drawing/2014/main" xmlns="" val="3549591926"/>
                    </a:ext>
                  </a:extLst>
                </a:gridCol>
              </a:tblGrid>
              <a:tr h="370840">
                <a:tc>
                  <a:txBody>
                    <a:bodyPr/>
                    <a:lstStyle/>
                    <a:p>
                      <a:pPr algn="ctr"/>
                      <a:r>
                        <a:rPr lang="en-US" altLang="zh-CN" sz="2000" dirty="0">
                          <a:latin typeface="Calibri" panose="020F0502020204030204" pitchFamily="34" charset="0"/>
                          <a:cs typeface="Calibri" panose="020F0502020204030204" pitchFamily="34" charset="0"/>
                        </a:rPr>
                        <a:t>Static</a:t>
                      </a:r>
                      <a:r>
                        <a:rPr lang="zh-CN" altLang="en-US" sz="2000" dirty="0">
                          <a:latin typeface="Calibri" panose="020F0502020204030204" pitchFamily="34" charset="0"/>
                          <a:cs typeface="Calibri" panose="020F0502020204030204" pitchFamily="34" charset="0"/>
                        </a:rPr>
                        <a:t> </a:t>
                      </a:r>
                      <a:r>
                        <a:rPr lang="en-US" altLang="zh-CN" sz="2000" dirty="0">
                          <a:latin typeface="Calibri" panose="020F0502020204030204" pitchFamily="34" charset="0"/>
                          <a:cs typeface="Calibri" panose="020F0502020204030204" pitchFamily="34" charset="0"/>
                        </a:rPr>
                        <a:t>graph</a:t>
                      </a:r>
                      <a:r>
                        <a:rPr lang="zh-CN" altLang="en-US" sz="2000" dirty="0">
                          <a:latin typeface="Calibri" panose="020F0502020204030204" pitchFamily="34" charset="0"/>
                          <a:cs typeface="Calibri" panose="020F0502020204030204" pitchFamily="34" charset="0"/>
                        </a:rPr>
                        <a:t> </a:t>
                      </a:r>
                      <a:r>
                        <a:rPr lang="en-US" altLang="zh-CN" sz="2000" dirty="0">
                          <a:latin typeface="Calibri" panose="020F0502020204030204" pitchFamily="34" charset="0"/>
                          <a:cs typeface="Calibri" panose="020F0502020204030204" pitchFamily="34" charset="0"/>
                        </a:rPr>
                        <a:t>construction</a:t>
                      </a:r>
                      <a:endParaRPr lang="en-US" sz="2000" dirty="0">
                        <a:latin typeface="Calibri" panose="020F0502020204030204" pitchFamily="34" charset="0"/>
                        <a:cs typeface="Calibri" panose="020F050202020403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dirty="0">
                          <a:latin typeface="Calibri" panose="020F0502020204030204" pitchFamily="34" charset="0"/>
                          <a:cs typeface="Calibri" panose="020F0502020204030204" pitchFamily="34" charset="0"/>
                        </a:rPr>
                        <a:t>Dynamic</a:t>
                      </a:r>
                      <a:r>
                        <a:rPr lang="zh-CN" altLang="en-US" sz="2000" dirty="0">
                          <a:latin typeface="Calibri" panose="020F0502020204030204" pitchFamily="34" charset="0"/>
                          <a:cs typeface="Calibri" panose="020F0502020204030204" pitchFamily="34" charset="0"/>
                        </a:rPr>
                        <a:t> </a:t>
                      </a:r>
                      <a:r>
                        <a:rPr lang="en-US" altLang="zh-CN" sz="2000" dirty="0">
                          <a:latin typeface="Calibri" panose="020F0502020204030204" pitchFamily="34" charset="0"/>
                          <a:cs typeface="Calibri" panose="020F0502020204030204" pitchFamily="34" charset="0"/>
                        </a:rPr>
                        <a:t>graph</a:t>
                      </a:r>
                      <a:r>
                        <a:rPr lang="zh-CN" altLang="en-US" sz="2000" dirty="0">
                          <a:latin typeface="Calibri" panose="020F0502020204030204" pitchFamily="34" charset="0"/>
                          <a:cs typeface="Calibri" panose="020F0502020204030204" pitchFamily="34" charset="0"/>
                        </a:rPr>
                        <a:t> </a:t>
                      </a:r>
                      <a:r>
                        <a:rPr lang="en-US" altLang="zh-CN" sz="2000" dirty="0">
                          <a:latin typeface="Calibri" panose="020F0502020204030204" pitchFamily="34" charset="0"/>
                          <a:cs typeface="Calibri" panose="020F0502020204030204" pitchFamily="34" charset="0"/>
                        </a:rPr>
                        <a:t>construction</a:t>
                      </a:r>
                      <a:endParaRPr lang="en-US" sz="20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xmlns="" val="3846225970"/>
                  </a:ext>
                </a:extLst>
              </a:tr>
              <a:tr h="370840">
                <a:tc>
                  <a:txBody>
                    <a:bodyPr/>
                    <a:lstStyle/>
                    <a:p>
                      <a:pPr algn="ctr"/>
                      <a:r>
                        <a:rPr lang="en-US" altLang="zh-CN" sz="2000" dirty="0">
                          <a:solidFill>
                            <a:srgbClr val="FF0000"/>
                          </a:solidFill>
                          <a:latin typeface="Calibri" panose="020F0502020204030204" pitchFamily="34" charset="0"/>
                          <a:cs typeface="Calibri" panose="020F0502020204030204" pitchFamily="34" charset="0"/>
                        </a:rPr>
                        <a:t>Pros</a:t>
                      </a:r>
                      <a:endParaRPr lang="en-US" sz="2000" dirty="0">
                        <a:solidFill>
                          <a:srgbClr val="FF0000"/>
                        </a:solidFill>
                        <a:latin typeface="Calibri" panose="020F0502020204030204" pitchFamily="34" charset="0"/>
                        <a:cs typeface="Calibri" panose="020F0502020204030204" pitchFamily="34" charset="0"/>
                      </a:endParaRPr>
                    </a:p>
                  </a:txBody>
                  <a:tcPr/>
                </a:tc>
                <a:tc>
                  <a:txBody>
                    <a:bodyPr/>
                    <a:lstStyle/>
                    <a:p>
                      <a:pPr algn="ctr"/>
                      <a:r>
                        <a:rPr lang="en-US" altLang="zh-CN" sz="2000" dirty="0">
                          <a:solidFill>
                            <a:srgbClr val="FF0000"/>
                          </a:solidFill>
                          <a:latin typeface="Calibri" panose="020F0502020204030204" pitchFamily="34" charset="0"/>
                          <a:cs typeface="Calibri" panose="020F0502020204030204" pitchFamily="34" charset="0"/>
                        </a:rPr>
                        <a:t>Pros</a:t>
                      </a:r>
                      <a:endParaRPr lang="en-US" sz="2000" dirty="0">
                        <a:solidFill>
                          <a:srgbClr val="FF0000"/>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xmlns="" val="896167659"/>
                  </a:ext>
                </a:extLst>
              </a:tr>
              <a:tr h="370840">
                <a:tc>
                  <a:txBody>
                    <a:bodyPr/>
                    <a:lstStyle/>
                    <a:p>
                      <a:r>
                        <a:rPr lang="en-US" sz="2000" dirty="0">
                          <a:latin typeface="Calibri" panose="020F0502020204030204" pitchFamily="34" charset="0"/>
                          <a:cs typeface="Calibri" panose="020F0502020204030204" pitchFamily="34" charset="0"/>
                        </a:rPr>
                        <a:t>prior knowledge</a:t>
                      </a:r>
                    </a:p>
                  </a:txBody>
                  <a:tcPr/>
                </a:tc>
                <a:tc>
                  <a:txBody>
                    <a:bodyPr/>
                    <a:lstStyle/>
                    <a:p>
                      <a:r>
                        <a:rPr lang="en-US" altLang="zh-CN" sz="2000" b="0" i="0" u="none" strike="noStrike" kern="1200" dirty="0">
                          <a:solidFill>
                            <a:schemeClr val="dk1"/>
                          </a:solidFill>
                          <a:effectLst/>
                          <a:latin typeface="Calibri" panose="020F0502020204030204" pitchFamily="34" charset="0"/>
                          <a:ea typeface="+mn-ea"/>
                          <a:cs typeface="Calibri" panose="020F0502020204030204" pitchFamily="34" charset="0"/>
                        </a:rPr>
                        <a:t>no</a:t>
                      </a:r>
                      <a:r>
                        <a:rPr lang="zh-CN" altLang="en-US" sz="2000" b="0" i="0" u="none" strike="noStrike" kern="1200" dirty="0">
                          <a:solidFill>
                            <a:schemeClr val="dk1"/>
                          </a:solidFill>
                          <a:effectLst/>
                          <a:latin typeface="Calibri" panose="020F0502020204030204" pitchFamily="34" charset="0"/>
                          <a:ea typeface="+mn-ea"/>
                          <a:cs typeface="Calibri" panose="020F0502020204030204" pitchFamily="34" charset="0"/>
                        </a:rPr>
                        <a:t> </a:t>
                      </a:r>
                      <a:r>
                        <a:rPr lang="en-US" sz="2000" b="0" i="0" u="none" strike="noStrike" kern="1200" dirty="0">
                          <a:solidFill>
                            <a:schemeClr val="dk1"/>
                          </a:solidFill>
                          <a:effectLst/>
                          <a:latin typeface="Calibri" panose="020F0502020204030204" pitchFamily="34" charset="0"/>
                          <a:ea typeface="+mn-ea"/>
                          <a:cs typeface="Calibri" panose="020F0502020204030204" pitchFamily="34" charset="0"/>
                        </a:rPr>
                        <a:t>domain expertise</a:t>
                      </a:r>
                      <a:endParaRPr lang="en-US" sz="20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xmlns="" val="958915340"/>
                  </a:ext>
                </a:extLst>
              </a:tr>
              <a:tr h="370840">
                <a:tc>
                  <a:txBody>
                    <a:bodyPr/>
                    <a:lstStyle/>
                    <a:p>
                      <a:pPr algn="ctr"/>
                      <a:endParaRPr lang="en-US" sz="2000" dirty="0">
                        <a:solidFill>
                          <a:srgbClr val="FF0000"/>
                        </a:solidFill>
                        <a:latin typeface="Calibri" panose="020F0502020204030204" pitchFamily="34" charset="0"/>
                        <a:cs typeface="Calibri" panose="020F0502020204030204" pitchFamily="34" charset="0"/>
                      </a:endParaRPr>
                    </a:p>
                  </a:txBody>
                  <a:tcPr/>
                </a:tc>
                <a:tc>
                  <a:txBody>
                    <a:bodyPr/>
                    <a:lstStyle/>
                    <a:p>
                      <a:r>
                        <a:rPr lang="en-US" altLang="zh-CN" sz="2000" b="0" i="0" u="none" strike="noStrike" kern="1200" dirty="0">
                          <a:solidFill>
                            <a:schemeClr val="dk1"/>
                          </a:solidFill>
                          <a:effectLst/>
                          <a:latin typeface="Calibri" panose="020F0502020204030204" pitchFamily="34" charset="0"/>
                          <a:ea typeface="+mn-ea"/>
                          <a:cs typeface="Calibri" panose="020F0502020204030204" pitchFamily="34" charset="0"/>
                        </a:rPr>
                        <a:t>joint</a:t>
                      </a:r>
                      <a:r>
                        <a:rPr lang="zh-CN" altLang="en-US" sz="2000" b="0" i="0" u="none" strike="noStrike" kern="1200" dirty="0">
                          <a:solidFill>
                            <a:schemeClr val="dk1"/>
                          </a:solidFill>
                          <a:effectLst/>
                          <a:latin typeface="Calibri" panose="020F0502020204030204" pitchFamily="34" charset="0"/>
                          <a:ea typeface="+mn-ea"/>
                          <a:cs typeface="Calibri" panose="020F0502020204030204" pitchFamily="34" charset="0"/>
                        </a:rPr>
                        <a:t> </a:t>
                      </a:r>
                      <a:r>
                        <a:rPr lang="en-US" altLang="zh-CN" sz="2000" b="0" i="0" u="none" strike="noStrike" kern="1200" dirty="0">
                          <a:solidFill>
                            <a:schemeClr val="dk1"/>
                          </a:solidFill>
                          <a:effectLst/>
                          <a:latin typeface="Calibri" panose="020F0502020204030204" pitchFamily="34" charset="0"/>
                          <a:ea typeface="+mn-ea"/>
                          <a:cs typeface="Calibri" panose="020F0502020204030204" pitchFamily="34" charset="0"/>
                        </a:rPr>
                        <a:t>graph</a:t>
                      </a:r>
                      <a:r>
                        <a:rPr lang="zh-CN" altLang="en-US" sz="2000" b="0" i="0" u="none" strike="noStrike" kern="1200" dirty="0">
                          <a:solidFill>
                            <a:schemeClr val="dk1"/>
                          </a:solidFill>
                          <a:effectLst/>
                          <a:latin typeface="Calibri" panose="020F0502020204030204" pitchFamily="34" charset="0"/>
                          <a:ea typeface="+mn-ea"/>
                          <a:cs typeface="Calibri" panose="020F0502020204030204" pitchFamily="34" charset="0"/>
                        </a:rPr>
                        <a:t> </a:t>
                      </a:r>
                      <a:r>
                        <a:rPr lang="en-US" altLang="zh-CN" sz="2000" b="0" i="0" u="none" strike="noStrike" kern="1200" dirty="0">
                          <a:solidFill>
                            <a:schemeClr val="dk1"/>
                          </a:solidFill>
                          <a:effectLst/>
                          <a:latin typeface="Calibri" panose="020F0502020204030204" pitchFamily="34" charset="0"/>
                          <a:ea typeface="+mn-ea"/>
                          <a:cs typeface="Calibri" panose="020F0502020204030204" pitchFamily="34" charset="0"/>
                        </a:rPr>
                        <a:t>structure</a:t>
                      </a:r>
                      <a:r>
                        <a:rPr lang="zh-CN" altLang="en-US" sz="2000" b="0" i="0" u="none" strike="noStrike" kern="1200" dirty="0">
                          <a:solidFill>
                            <a:schemeClr val="dk1"/>
                          </a:solidFill>
                          <a:effectLst/>
                          <a:latin typeface="Calibri" panose="020F0502020204030204" pitchFamily="34" charset="0"/>
                          <a:ea typeface="+mn-ea"/>
                          <a:cs typeface="Calibri" panose="020F0502020204030204" pitchFamily="34" charset="0"/>
                        </a:rPr>
                        <a:t> </a:t>
                      </a:r>
                      <a:r>
                        <a:rPr lang="en-US" altLang="zh-CN" sz="2000" b="0" i="0" u="none" strike="noStrike" kern="1200" dirty="0">
                          <a:solidFill>
                            <a:schemeClr val="dk1"/>
                          </a:solidFill>
                          <a:effectLst/>
                          <a:latin typeface="Calibri" panose="020F0502020204030204" pitchFamily="34" charset="0"/>
                          <a:ea typeface="+mn-ea"/>
                          <a:cs typeface="Calibri" panose="020F0502020204030204" pitchFamily="34" charset="0"/>
                        </a:rPr>
                        <a:t>&amp;</a:t>
                      </a:r>
                      <a:r>
                        <a:rPr lang="zh-CN" altLang="en-US" sz="2000" b="0" i="0" u="none" strike="noStrike" kern="1200" dirty="0">
                          <a:solidFill>
                            <a:schemeClr val="dk1"/>
                          </a:solidFill>
                          <a:effectLst/>
                          <a:latin typeface="Calibri" panose="020F0502020204030204" pitchFamily="34" charset="0"/>
                          <a:ea typeface="+mn-ea"/>
                          <a:cs typeface="Calibri" panose="020F0502020204030204" pitchFamily="34" charset="0"/>
                        </a:rPr>
                        <a:t> </a:t>
                      </a:r>
                      <a:r>
                        <a:rPr lang="en-US" altLang="zh-CN" sz="2000" b="0" i="0" u="none" strike="noStrike" kern="1200" dirty="0">
                          <a:solidFill>
                            <a:schemeClr val="dk1"/>
                          </a:solidFill>
                          <a:effectLst/>
                          <a:latin typeface="Calibri" panose="020F0502020204030204" pitchFamily="34" charset="0"/>
                          <a:ea typeface="+mn-ea"/>
                          <a:cs typeface="Calibri" panose="020F0502020204030204" pitchFamily="34" charset="0"/>
                        </a:rPr>
                        <a:t>representation</a:t>
                      </a:r>
                      <a:r>
                        <a:rPr lang="zh-CN" altLang="en-US" sz="2000" b="0" i="0" u="none" strike="noStrike" kern="1200" dirty="0">
                          <a:solidFill>
                            <a:schemeClr val="dk1"/>
                          </a:solidFill>
                          <a:effectLst/>
                          <a:latin typeface="Calibri" panose="020F0502020204030204" pitchFamily="34" charset="0"/>
                          <a:ea typeface="+mn-ea"/>
                          <a:cs typeface="Calibri" panose="020F0502020204030204" pitchFamily="34" charset="0"/>
                        </a:rPr>
                        <a:t> </a:t>
                      </a:r>
                      <a:r>
                        <a:rPr lang="en-US" altLang="zh-CN" sz="2000" b="0" i="0" u="none" strike="noStrike" kern="1200" dirty="0">
                          <a:solidFill>
                            <a:schemeClr val="dk1"/>
                          </a:solidFill>
                          <a:effectLst/>
                          <a:latin typeface="Calibri" panose="020F0502020204030204" pitchFamily="34" charset="0"/>
                          <a:ea typeface="+mn-ea"/>
                          <a:cs typeface="Calibri" panose="020F0502020204030204" pitchFamily="34" charset="0"/>
                        </a:rPr>
                        <a:t>learning</a:t>
                      </a:r>
                      <a:endParaRPr lang="en-US" sz="20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xmlns="" val="2469814195"/>
                  </a:ext>
                </a:extLst>
              </a:tr>
              <a:tr h="370840">
                <a:tc>
                  <a:txBody>
                    <a:bodyPr/>
                    <a:lstStyle/>
                    <a:p>
                      <a:pPr algn="ctr"/>
                      <a:r>
                        <a:rPr lang="en-US" altLang="zh-CN" sz="2000" dirty="0">
                          <a:solidFill>
                            <a:srgbClr val="00B0F0"/>
                          </a:solidFill>
                          <a:latin typeface="Calibri" panose="020F0502020204030204" pitchFamily="34" charset="0"/>
                          <a:cs typeface="Calibri" panose="020F0502020204030204" pitchFamily="34" charset="0"/>
                        </a:rPr>
                        <a:t>Cons</a:t>
                      </a:r>
                      <a:endParaRPr lang="en-US" sz="2000" dirty="0">
                        <a:solidFill>
                          <a:srgbClr val="00B0F0"/>
                        </a:solidFill>
                        <a:latin typeface="Calibri" panose="020F0502020204030204" pitchFamily="34" charset="0"/>
                        <a:cs typeface="Calibri" panose="020F0502020204030204" pitchFamily="34" charset="0"/>
                      </a:endParaRPr>
                    </a:p>
                  </a:txBody>
                  <a:tcPr/>
                </a:tc>
                <a:tc>
                  <a:txBody>
                    <a:bodyPr/>
                    <a:lstStyle/>
                    <a:p>
                      <a:pPr algn="ctr"/>
                      <a:r>
                        <a:rPr lang="en-US" altLang="zh-CN" sz="2000" dirty="0">
                          <a:solidFill>
                            <a:srgbClr val="00B0F0"/>
                          </a:solidFill>
                          <a:latin typeface="Calibri" panose="020F0502020204030204" pitchFamily="34" charset="0"/>
                          <a:cs typeface="Calibri" panose="020F0502020204030204" pitchFamily="34" charset="0"/>
                        </a:rPr>
                        <a:t>Cons</a:t>
                      </a:r>
                      <a:endParaRPr lang="en-US" sz="2000" dirty="0">
                        <a:solidFill>
                          <a:srgbClr val="00B0F0"/>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xmlns="" val="1297833699"/>
                  </a:ext>
                </a:extLst>
              </a:tr>
              <a:tr h="370840">
                <a:tc>
                  <a:txBody>
                    <a:bodyPr/>
                    <a:lstStyle/>
                    <a:p>
                      <a:r>
                        <a:rPr lang="en-US" sz="2000" b="0" i="0" u="none" strike="noStrike" kern="1200" dirty="0">
                          <a:solidFill>
                            <a:schemeClr val="dk1"/>
                          </a:solidFill>
                          <a:effectLst/>
                          <a:latin typeface="Calibri" panose="020F0502020204030204" pitchFamily="34" charset="0"/>
                          <a:ea typeface="+mn-ea"/>
                          <a:cs typeface="Calibri" panose="020F0502020204030204" pitchFamily="34" charset="0"/>
                        </a:rPr>
                        <a:t>extensive domain expertise</a:t>
                      </a:r>
                      <a:endParaRPr lang="en-US" sz="2000" dirty="0">
                        <a:latin typeface="Calibri" panose="020F0502020204030204" pitchFamily="34" charset="0"/>
                        <a:cs typeface="Calibri" panose="020F0502020204030204" pitchFamily="34" charset="0"/>
                      </a:endParaRPr>
                    </a:p>
                  </a:txBody>
                  <a:tcPr/>
                </a:tc>
                <a:tc>
                  <a:txBody>
                    <a:bodyPr/>
                    <a:lstStyle/>
                    <a:p>
                      <a:r>
                        <a:rPr lang="en-US" altLang="zh-CN" sz="2000" dirty="0">
                          <a:latin typeface="Calibri" panose="020F0502020204030204" pitchFamily="34" charset="0"/>
                          <a:cs typeface="Calibri" panose="020F0502020204030204" pitchFamily="34" charset="0"/>
                        </a:rPr>
                        <a:t>scalability</a:t>
                      </a:r>
                      <a:endParaRPr lang="en-US" sz="20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xmlns="" val="107656330"/>
                  </a:ext>
                </a:extLst>
              </a:tr>
              <a:tr h="370840">
                <a:tc>
                  <a:txBody>
                    <a:bodyPr/>
                    <a:lstStyle/>
                    <a:p>
                      <a:pPr marL="342900" indent="-342900">
                        <a:buFont typeface="Arial" panose="020B0604020202020204" pitchFamily="34" charset="0"/>
                        <a:buChar char="•"/>
                      </a:pPr>
                      <a:r>
                        <a:rPr lang="en-US" sz="2000" b="0" i="0" u="none" strike="noStrike" kern="1200" dirty="0">
                          <a:solidFill>
                            <a:schemeClr val="dk1"/>
                          </a:solidFill>
                          <a:effectLst/>
                          <a:latin typeface="Calibri" panose="020F0502020204030204" pitchFamily="34" charset="0"/>
                          <a:ea typeface="+mn-ea"/>
                          <a:cs typeface="Calibri" panose="020F0502020204030204" pitchFamily="34" charset="0"/>
                        </a:rPr>
                        <a:t>error-prone</a:t>
                      </a:r>
                      <a:r>
                        <a:rPr lang="zh-CN" altLang="en-US" sz="2000" b="0" i="0" u="none" strike="noStrike" kern="1200" dirty="0">
                          <a:solidFill>
                            <a:schemeClr val="dk1"/>
                          </a:solidFill>
                          <a:effectLst/>
                          <a:latin typeface="Calibri" panose="020F0502020204030204" pitchFamily="34" charset="0"/>
                          <a:ea typeface="+mn-ea"/>
                          <a:cs typeface="Calibri" panose="020F0502020204030204" pitchFamily="34" charset="0"/>
                        </a:rPr>
                        <a:t> </a:t>
                      </a:r>
                      <a:r>
                        <a:rPr lang="en-US" sz="2000" b="0" i="0" u="none" strike="noStrike" kern="1200" dirty="0">
                          <a:solidFill>
                            <a:schemeClr val="dk1"/>
                          </a:solidFill>
                          <a:effectLst/>
                          <a:latin typeface="Calibri" panose="020F0502020204030204" pitchFamily="34" charset="0"/>
                          <a:ea typeface="+mn-ea"/>
                          <a:cs typeface="Calibri" panose="020F0502020204030204" pitchFamily="34" charset="0"/>
                        </a:rPr>
                        <a:t>(e.g., noisy</a:t>
                      </a:r>
                      <a:r>
                        <a:rPr lang="en-US" altLang="zh-CN" sz="2000" b="0" i="0" u="none" strike="noStrike" kern="1200" dirty="0">
                          <a:solidFill>
                            <a:schemeClr val="dk1"/>
                          </a:solidFill>
                          <a:effectLst/>
                          <a:latin typeface="Calibri" panose="020F0502020204030204" pitchFamily="34" charset="0"/>
                          <a:ea typeface="+mn-ea"/>
                          <a:cs typeface="Calibri" panose="020F0502020204030204" pitchFamily="34" charset="0"/>
                        </a:rPr>
                        <a:t>,</a:t>
                      </a:r>
                      <a:r>
                        <a:rPr lang="zh-CN" altLang="en-US" sz="2000" b="0" i="0" u="none" strike="noStrike" kern="1200" dirty="0">
                          <a:solidFill>
                            <a:schemeClr val="dk1"/>
                          </a:solidFill>
                          <a:effectLst/>
                          <a:latin typeface="Calibri" panose="020F0502020204030204" pitchFamily="34" charset="0"/>
                          <a:ea typeface="+mn-ea"/>
                          <a:cs typeface="Calibri" panose="020F0502020204030204" pitchFamily="34" charset="0"/>
                        </a:rPr>
                        <a:t> </a:t>
                      </a:r>
                      <a:r>
                        <a:rPr lang="en-US" sz="2000" b="0" i="0" u="none" strike="noStrike" kern="1200" dirty="0">
                          <a:solidFill>
                            <a:schemeClr val="dk1"/>
                          </a:solidFill>
                          <a:effectLst/>
                          <a:latin typeface="Calibri" panose="020F0502020204030204" pitchFamily="34" charset="0"/>
                          <a:ea typeface="+mn-ea"/>
                          <a:cs typeface="Calibri" panose="020F0502020204030204" pitchFamily="34" charset="0"/>
                        </a:rPr>
                        <a:t>incomplete)</a:t>
                      </a: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sub-optimal</a:t>
                      </a:r>
                    </a:p>
                  </a:txBody>
                  <a:tcPr/>
                </a:tc>
                <a:tc>
                  <a:txBody>
                    <a:bodyPr/>
                    <a:lstStyle/>
                    <a:p>
                      <a:r>
                        <a:rPr lang="en-US" altLang="zh-CN" sz="2000" dirty="0" err="1">
                          <a:latin typeface="Calibri" panose="020F0502020204030204" pitchFamily="34" charset="0"/>
                          <a:cs typeface="Calibri" panose="020F0502020204030204" pitchFamily="34" charset="0"/>
                        </a:rPr>
                        <a:t>explainability</a:t>
                      </a:r>
                      <a:endParaRPr lang="en-US" sz="20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xmlns="" val="4109808878"/>
                  </a:ext>
                </a:extLst>
              </a:tr>
              <a:tr h="370840">
                <a:tc>
                  <a:txBody>
                    <a:bodyPr/>
                    <a:lstStyle/>
                    <a:p>
                      <a:pPr marL="342900" indent="-342900">
                        <a:buFont typeface="Arial" panose="020B0604020202020204" pitchFamily="34" charset="0"/>
                        <a:buChar char="•"/>
                      </a:pPr>
                      <a:r>
                        <a:rPr lang="en-US" altLang="zh-CN" sz="2000" b="0" i="0" u="none" strike="noStrike" kern="1200" dirty="0">
                          <a:solidFill>
                            <a:schemeClr val="dk1"/>
                          </a:solidFill>
                          <a:effectLst/>
                          <a:latin typeface="Calibri" panose="020F0502020204030204" pitchFamily="34" charset="0"/>
                          <a:ea typeface="+mn-ea"/>
                          <a:cs typeface="Calibri" panose="020F0502020204030204" pitchFamily="34" charset="0"/>
                        </a:rPr>
                        <a:t>disjoint</a:t>
                      </a:r>
                      <a:r>
                        <a:rPr lang="zh-CN" altLang="en-US" sz="2000" b="0" i="0" u="none" strike="noStrike" kern="1200" dirty="0">
                          <a:solidFill>
                            <a:schemeClr val="dk1"/>
                          </a:solidFill>
                          <a:effectLst/>
                          <a:latin typeface="Calibri" panose="020F0502020204030204" pitchFamily="34" charset="0"/>
                          <a:ea typeface="+mn-ea"/>
                          <a:cs typeface="Calibri" panose="020F0502020204030204" pitchFamily="34" charset="0"/>
                        </a:rPr>
                        <a:t> </a:t>
                      </a:r>
                      <a:r>
                        <a:rPr lang="en-US" altLang="zh-CN" sz="2000" b="0" i="0" u="none" strike="noStrike" kern="1200" dirty="0">
                          <a:solidFill>
                            <a:schemeClr val="dk1"/>
                          </a:solidFill>
                          <a:effectLst/>
                          <a:latin typeface="Calibri" panose="020F0502020204030204" pitchFamily="34" charset="0"/>
                          <a:ea typeface="+mn-ea"/>
                          <a:cs typeface="Calibri" panose="020F0502020204030204" pitchFamily="34" charset="0"/>
                        </a:rPr>
                        <a:t>graph</a:t>
                      </a:r>
                      <a:r>
                        <a:rPr lang="zh-CN" altLang="en-US" sz="2000" b="0" i="0" u="none" strike="noStrike" kern="1200" dirty="0">
                          <a:solidFill>
                            <a:schemeClr val="dk1"/>
                          </a:solidFill>
                          <a:effectLst/>
                          <a:latin typeface="Calibri" panose="020F0502020204030204" pitchFamily="34" charset="0"/>
                          <a:ea typeface="+mn-ea"/>
                          <a:cs typeface="Calibri" panose="020F0502020204030204" pitchFamily="34" charset="0"/>
                        </a:rPr>
                        <a:t> </a:t>
                      </a:r>
                      <a:r>
                        <a:rPr lang="en-US" altLang="zh-CN" sz="2000" b="0" i="0" u="none" strike="noStrike" kern="1200" dirty="0">
                          <a:solidFill>
                            <a:schemeClr val="dk1"/>
                          </a:solidFill>
                          <a:effectLst/>
                          <a:latin typeface="Calibri" panose="020F0502020204030204" pitchFamily="34" charset="0"/>
                          <a:ea typeface="+mn-ea"/>
                          <a:cs typeface="Calibri" panose="020F0502020204030204" pitchFamily="34" charset="0"/>
                        </a:rPr>
                        <a:t>structure</a:t>
                      </a:r>
                      <a:r>
                        <a:rPr lang="zh-CN" altLang="en-US" sz="2000" b="0" i="0" u="none" strike="noStrike" kern="1200" dirty="0">
                          <a:solidFill>
                            <a:schemeClr val="dk1"/>
                          </a:solidFill>
                          <a:effectLst/>
                          <a:latin typeface="Calibri" panose="020F0502020204030204" pitchFamily="34" charset="0"/>
                          <a:ea typeface="+mn-ea"/>
                          <a:cs typeface="Calibri" panose="020F0502020204030204" pitchFamily="34" charset="0"/>
                        </a:rPr>
                        <a:t> </a:t>
                      </a:r>
                      <a:r>
                        <a:rPr lang="en-US" altLang="zh-CN" sz="2000" b="0" i="0" u="none" strike="noStrike" kern="1200" dirty="0">
                          <a:solidFill>
                            <a:schemeClr val="dk1"/>
                          </a:solidFill>
                          <a:effectLst/>
                          <a:latin typeface="Calibri" panose="020F0502020204030204" pitchFamily="34" charset="0"/>
                          <a:ea typeface="+mn-ea"/>
                          <a:cs typeface="Calibri" panose="020F0502020204030204" pitchFamily="34" charset="0"/>
                        </a:rPr>
                        <a:t>&amp;</a:t>
                      </a:r>
                      <a:r>
                        <a:rPr lang="zh-CN" altLang="en-US" sz="2000" b="0" i="0" u="none" strike="noStrike" kern="1200" dirty="0">
                          <a:solidFill>
                            <a:schemeClr val="dk1"/>
                          </a:solidFill>
                          <a:effectLst/>
                          <a:latin typeface="Calibri" panose="020F0502020204030204" pitchFamily="34" charset="0"/>
                          <a:ea typeface="+mn-ea"/>
                          <a:cs typeface="Calibri" panose="020F0502020204030204" pitchFamily="34" charset="0"/>
                        </a:rPr>
                        <a:t> </a:t>
                      </a:r>
                      <a:r>
                        <a:rPr lang="en-US" altLang="zh-CN" sz="2000" b="0" i="0" u="none" strike="noStrike" kern="1200" dirty="0">
                          <a:solidFill>
                            <a:schemeClr val="dk1"/>
                          </a:solidFill>
                          <a:effectLst/>
                          <a:latin typeface="Calibri" panose="020F0502020204030204" pitchFamily="34" charset="0"/>
                          <a:ea typeface="+mn-ea"/>
                          <a:cs typeface="Calibri" panose="020F0502020204030204" pitchFamily="34" charset="0"/>
                        </a:rPr>
                        <a:t>representation</a:t>
                      </a:r>
                      <a:r>
                        <a:rPr lang="zh-CN" altLang="en-US" sz="2000" b="0" i="0" u="none" strike="noStrike" kern="1200" dirty="0">
                          <a:solidFill>
                            <a:schemeClr val="dk1"/>
                          </a:solidFill>
                          <a:effectLst/>
                          <a:latin typeface="Calibri" panose="020F0502020204030204" pitchFamily="34" charset="0"/>
                          <a:ea typeface="+mn-ea"/>
                          <a:cs typeface="Calibri" panose="020F0502020204030204" pitchFamily="34" charset="0"/>
                        </a:rPr>
                        <a:t> </a:t>
                      </a:r>
                      <a:r>
                        <a:rPr lang="en-US" altLang="zh-CN" sz="2000" b="0" i="0" u="none" strike="noStrike" kern="1200" dirty="0">
                          <a:solidFill>
                            <a:schemeClr val="dk1"/>
                          </a:solidFill>
                          <a:effectLst/>
                          <a:latin typeface="Calibri" panose="020F0502020204030204" pitchFamily="34" charset="0"/>
                          <a:ea typeface="+mn-ea"/>
                          <a:cs typeface="Calibri" panose="020F0502020204030204" pitchFamily="34" charset="0"/>
                        </a:rPr>
                        <a:t>learning</a:t>
                      </a:r>
                    </a:p>
                    <a:p>
                      <a:pPr marL="342900" indent="-342900">
                        <a:buFont typeface="Arial" panose="020B0604020202020204" pitchFamily="34" charset="0"/>
                        <a:buChar char="•"/>
                      </a:pPr>
                      <a:r>
                        <a:rPr lang="en-US" altLang="zh-CN" sz="2000" b="0" i="0" u="none" strike="noStrike" kern="1200" dirty="0">
                          <a:solidFill>
                            <a:schemeClr val="dk1"/>
                          </a:solidFill>
                          <a:effectLst/>
                          <a:latin typeface="Calibri" panose="020F0502020204030204" pitchFamily="34" charset="0"/>
                          <a:ea typeface="+mn-ea"/>
                          <a:cs typeface="Calibri" panose="020F0502020204030204" pitchFamily="34" charset="0"/>
                        </a:rPr>
                        <a:t>error</a:t>
                      </a:r>
                      <a:r>
                        <a:rPr lang="zh-CN" altLang="en-US" sz="2000" b="0" i="0" u="none" strike="noStrike" kern="1200" dirty="0">
                          <a:solidFill>
                            <a:schemeClr val="dk1"/>
                          </a:solidFill>
                          <a:effectLst/>
                          <a:latin typeface="Calibri" panose="020F0502020204030204" pitchFamily="34" charset="0"/>
                          <a:ea typeface="+mn-ea"/>
                          <a:cs typeface="Calibri" panose="020F0502020204030204" pitchFamily="34" charset="0"/>
                        </a:rPr>
                        <a:t> </a:t>
                      </a:r>
                      <a:r>
                        <a:rPr lang="en-US" sz="2000" b="0" i="0" u="none" strike="noStrike" kern="1200" dirty="0">
                          <a:solidFill>
                            <a:schemeClr val="dk1"/>
                          </a:solidFill>
                          <a:effectLst/>
                          <a:latin typeface="Calibri" panose="020F0502020204030204" pitchFamily="34" charset="0"/>
                          <a:ea typeface="+mn-ea"/>
                          <a:cs typeface="Calibri" panose="020F0502020204030204" pitchFamily="34" charset="0"/>
                        </a:rPr>
                        <a:t>accumulation</a:t>
                      </a:r>
                      <a:endParaRPr lang="en-US" sz="2000" dirty="0">
                        <a:latin typeface="Calibri" panose="020F0502020204030204" pitchFamily="34" charset="0"/>
                        <a:cs typeface="Calibri" panose="020F0502020204030204" pitchFamily="34" charset="0"/>
                      </a:endParaRPr>
                    </a:p>
                  </a:txBody>
                  <a:tcPr/>
                </a:tc>
                <a:tc>
                  <a:txBody>
                    <a:bodyPr/>
                    <a:lstStyle/>
                    <a:p>
                      <a:endParaRPr lang="en-US" sz="20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xmlns="" val="2462012985"/>
                  </a:ext>
                </a:extLst>
              </a:tr>
            </a:tbl>
          </a:graphicData>
        </a:graphic>
      </p:graphicFrame>
      <p:cxnSp>
        <p:nvCxnSpPr>
          <p:cNvPr id="6" name="Straight Arrow Connector 5">
            <a:extLst>
              <a:ext uri="{FF2B5EF4-FFF2-40B4-BE49-F238E27FC236}">
                <a16:creationId xmlns:a16="http://schemas.microsoft.com/office/drawing/2014/main" xmlns="" id="{30437C61-F07A-1240-BD0A-8D8341BD921D}"/>
              </a:ext>
            </a:extLst>
          </p:cNvPr>
          <p:cNvCxnSpPr>
            <a:cxnSpLocks/>
            <a:endCxn id="7" idx="1"/>
          </p:cNvCxnSpPr>
          <p:nvPr/>
        </p:nvCxnSpPr>
        <p:spPr>
          <a:xfrm flipV="1">
            <a:off x="8392886" y="1532616"/>
            <a:ext cx="511841" cy="28983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Rounded Rectangle 6">
            <a:extLst>
              <a:ext uri="{FF2B5EF4-FFF2-40B4-BE49-F238E27FC236}">
                <a16:creationId xmlns:a16="http://schemas.microsoft.com/office/drawing/2014/main" xmlns="" id="{08D220AF-C91F-BB41-A2DE-C1AEBE495281}"/>
              </a:ext>
            </a:extLst>
          </p:cNvPr>
          <p:cNvSpPr/>
          <p:nvPr/>
        </p:nvSpPr>
        <p:spPr>
          <a:xfrm>
            <a:off x="8904727" y="1242786"/>
            <a:ext cx="2449073" cy="57966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dirty="0">
                <a:solidFill>
                  <a:schemeClr val="tx1"/>
                </a:solidFill>
              </a:rPr>
              <a:t>New</a:t>
            </a:r>
            <a:r>
              <a:rPr lang="zh-CN" altLang="en-US" dirty="0">
                <a:solidFill>
                  <a:schemeClr val="tx1"/>
                </a:solidFill>
              </a:rPr>
              <a:t> </a:t>
            </a:r>
            <a:r>
              <a:rPr lang="en-US" altLang="zh-CN" dirty="0">
                <a:solidFill>
                  <a:schemeClr val="tx1"/>
                </a:solidFill>
              </a:rPr>
              <a:t>topic</a:t>
            </a:r>
            <a:r>
              <a:rPr lang="zh-CN" altLang="en-US" dirty="0">
                <a:solidFill>
                  <a:schemeClr val="tx1"/>
                </a:solidFill>
              </a:rPr>
              <a:t> </a:t>
            </a:r>
            <a:r>
              <a:rPr lang="en-US" altLang="zh-CN" dirty="0">
                <a:solidFill>
                  <a:schemeClr val="tx1"/>
                </a:solidFill>
              </a:rPr>
              <a:t>in</a:t>
            </a:r>
            <a:r>
              <a:rPr lang="zh-CN" altLang="en-US" dirty="0">
                <a:solidFill>
                  <a:schemeClr val="tx1"/>
                </a:solidFill>
              </a:rPr>
              <a:t> </a:t>
            </a:r>
            <a:r>
              <a:rPr lang="en-US" altLang="zh-CN" dirty="0">
                <a:solidFill>
                  <a:schemeClr val="tx1"/>
                </a:solidFill>
              </a:rPr>
              <a:t>DLG4NLP!</a:t>
            </a:r>
            <a:endParaRPr lang="en-US" dirty="0">
              <a:solidFill>
                <a:schemeClr val="tx1"/>
              </a:solidFill>
            </a:endParaRPr>
          </a:p>
        </p:txBody>
      </p:sp>
    </p:spTree>
    <p:extLst>
      <p:ext uri="{BB962C8B-B14F-4D97-AF65-F5344CB8AC3E}">
        <p14:creationId xmlns:p14="http://schemas.microsoft.com/office/powerpoint/2010/main" val="15409250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CFFBEE-2579-DF42-B4D6-A3591FFE2B3F}"/>
              </a:ext>
            </a:extLst>
          </p:cNvPr>
          <p:cNvSpPr>
            <a:spLocks noGrp="1"/>
          </p:cNvSpPr>
          <p:nvPr>
            <p:ph type="title"/>
          </p:nvPr>
        </p:nvSpPr>
        <p:spPr/>
        <p:txBody>
          <a:bodyPr/>
          <a:lstStyle/>
          <a:p>
            <a:r>
              <a:rPr lang="en-US" altLang="zh-CN" b="1" spc="-253" dirty="0">
                <a:solidFill>
                  <a:srgbClr val="C00000"/>
                </a:solidFill>
              </a:rPr>
              <a:t>Static</a:t>
            </a:r>
            <a:r>
              <a:rPr lang="zh-CN" altLang="en-US" b="1" spc="-253" dirty="0">
                <a:solidFill>
                  <a:srgbClr val="C00000"/>
                </a:solidFill>
              </a:rPr>
              <a:t> </a:t>
            </a:r>
            <a:r>
              <a:rPr lang="en-US" altLang="zh-CN" b="1" spc="-253" dirty="0">
                <a:solidFill>
                  <a:srgbClr val="C00000"/>
                </a:solidFill>
              </a:rPr>
              <a:t>vs.</a:t>
            </a:r>
            <a:r>
              <a:rPr lang="zh-CN" altLang="en-US" b="1" spc="-253" dirty="0">
                <a:solidFill>
                  <a:srgbClr val="C00000"/>
                </a:solidFill>
              </a:rPr>
              <a:t> </a:t>
            </a:r>
            <a:r>
              <a:rPr lang="en-US" altLang="zh-CN" b="1" spc="-253" dirty="0">
                <a:solidFill>
                  <a:srgbClr val="C00000"/>
                </a:solidFill>
              </a:rPr>
              <a:t>Dynamic</a:t>
            </a:r>
            <a:r>
              <a:rPr lang="zh-CN" altLang="en-US" b="1" spc="-253" dirty="0">
                <a:solidFill>
                  <a:srgbClr val="C00000"/>
                </a:solidFill>
              </a:rPr>
              <a:t> </a:t>
            </a:r>
            <a:r>
              <a:rPr lang="en-US" altLang="zh-CN" b="1" spc="-253" dirty="0">
                <a:solidFill>
                  <a:srgbClr val="C00000"/>
                </a:solidFill>
              </a:rPr>
              <a:t>Graph</a:t>
            </a:r>
            <a:r>
              <a:rPr lang="zh-CN" altLang="en-US" b="1" spc="-253" dirty="0">
                <a:solidFill>
                  <a:srgbClr val="C00000"/>
                </a:solidFill>
              </a:rPr>
              <a:t> </a:t>
            </a:r>
            <a:r>
              <a:rPr lang="en-US" altLang="zh-CN" b="1" spc="-253" dirty="0">
                <a:solidFill>
                  <a:srgbClr val="C00000"/>
                </a:solidFill>
              </a:rPr>
              <a:t>Construction</a:t>
            </a:r>
            <a:r>
              <a:rPr lang="zh-CN" altLang="en-US" b="1" spc="-253" dirty="0">
                <a:solidFill>
                  <a:srgbClr val="C00000"/>
                </a:solidFill>
              </a:rPr>
              <a:t> </a:t>
            </a:r>
            <a:r>
              <a:rPr lang="en-US" altLang="zh-CN" b="1" spc="-253" dirty="0">
                <a:solidFill>
                  <a:srgbClr val="C00000"/>
                </a:solidFill>
              </a:rPr>
              <a:t>(</a:t>
            </a:r>
            <a:r>
              <a:rPr lang="en-US" altLang="zh-CN" b="1" spc="-253" dirty="0" err="1">
                <a:solidFill>
                  <a:srgbClr val="C00000"/>
                </a:solidFill>
              </a:rPr>
              <a:t>cont</a:t>
            </a:r>
            <a:r>
              <a:rPr lang="en-US" altLang="zh-CN" b="1" spc="-253" dirty="0">
                <a:solidFill>
                  <a:srgbClr val="C00000"/>
                </a:solidFill>
              </a:rPr>
              <a:t>)</a:t>
            </a:r>
            <a:endParaRPr kumimoji="1" lang="zh-CN" altLang="en-US" dirty="0"/>
          </a:p>
        </p:txBody>
      </p:sp>
      <p:sp>
        <p:nvSpPr>
          <p:cNvPr id="8" name="TextBox 7">
            <a:extLst>
              <a:ext uri="{FF2B5EF4-FFF2-40B4-BE49-F238E27FC236}">
                <a16:creationId xmlns:a16="http://schemas.microsoft.com/office/drawing/2014/main" xmlns="" id="{76EFBFD0-AEC2-1448-9AB6-FF3ACF55F9D1}"/>
              </a:ext>
            </a:extLst>
          </p:cNvPr>
          <p:cNvSpPr txBox="1"/>
          <p:nvPr/>
        </p:nvSpPr>
        <p:spPr>
          <a:xfrm>
            <a:off x="371473" y="1179879"/>
            <a:ext cx="5219700" cy="2062103"/>
          </a:xfrm>
          <a:prstGeom prst="rect">
            <a:avLst/>
          </a:prstGeom>
          <a:noFill/>
        </p:spPr>
        <p:txBody>
          <a:bodyPr wrap="square" rtlCol="0">
            <a:spAutoFit/>
          </a:bodyPr>
          <a:lstStyle/>
          <a:p>
            <a:r>
              <a:rPr lang="en-US" sz="2800" dirty="0"/>
              <a:t>W</a:t>
            </a:r>
            <a:r>
              <a:rPr lang="en-US" altLang="zh-CN" sz="2800" dirty="0"/>
              <a:t>hen</a:t>
            </a:r>
            <a:r>
              <a:rPr lang="zh-CN" altLang="en-US" sz="2800" dirty="0"/>
              <a:t> </a:t>
            </a:r>
            <a:r>
              <a:rPr lang="en-US" altLang="zh-CN" sz="2800" dirty="0"/>
              <a:t>to</a:t>
            </a:r>
            <a:r>
              <a:rPr lang="zh-CN" altLang="en-US" sz="2800" dirty="0"/>
              <a:t> </a:t>
            </a:r>
            <a:r>
              <a:rPr lang="en-US" altLang="zh-CN" sz="2800" dirty="0"/>
              <a:t>use</a:t>
            </a:r>
            <a:r>
              <a:rPr lang="zh-CN" altLang="en-US" sz="2800" dirty="0"/>
              <a:t> </a:t>
            </a:r>
            <a:r>
              <a:rPr lang="en-US" altLang="zh-CN" sz="2800" dirty="0"/>
              <a:t>static</a:t>
            </a:r>
            <a:r>
              <a:rPr lang="zh-CN" altLang="en-US" sz="2800" dirty="0"/>
              <a:t> </a:t>
            </a:r>
            <a:r>
              <a:rPr lang="en-US" altLang="zh-CN" sz="2800" dirty="0"/>
              <a:t>graph</a:t>
            </a:r>
            <a:r>
              <a:rPr lang="zh-CN" altLang="en-US" sz="2800" dirty="0"/>
              <a:t> </a:t>
            </a:r>
            <a:r>
              <a:rPr lang="en-US" altLang="zh-CN" sz="2800" dirty="0"/>
              <a:t>construction</a:t>
            </a:r>
          </a:p>
          <a:p>
            <a:pPr marL="342900" indent="-342900">
              <a:buFont typeface="Arial" panose="020B0604020202020204" pitchFamily="34" charset="0"/>
              <a:buChar char="•"/>
            </a:pPr>
            <a:r>
              <a:rPr lang="en-US" altLang="zh-CN" sz="2400" dirty="0"/>
              <a:t>Domain</a:t>
            </a:r>
            <a:r>
              <a:rPr lang="zh-CN" altLang="en-US" sz="2400" dirty="0"/>
              <a:t> </a:t>
            </a:r>
            <a:r>
              <a:rPr lang="en-US" altLang="zh-CN" sz="2400" dirty="0"/>
              <a:t>knowledge</a:t>
            </a:r>
            <a:r>
              <a:rPr lang="zh-CN" altLang="en-US" sz="2400" dirty="0"/>
              <a:t> </a:t>
            </a:r>
            <a:r>
              <a:rPr lang="en-US" altLang="zh-CN" sz="2400" dirty="0"/>
              <a:t>which</a:t>
            </a:r>
            <a:r>
              <a:rPr lang="zh-CN" altLang="en-US" sz="2400" dirty="0"/>
              <a:t> </a:t>
            </a:r>
            <a:r>
              <a:rPr lang="en-US" altLang="zh-CN" sz="2400" dirty="0"/>
              <a:t>fits</a:t>
            </a:r>
            <a:r>
              <a:rPr lang="zh-CN" altLang="en-US" sz="2400" dirty="0"/>
              <a:t> </a:t>
            </a:r>
            <a:r>
              <a:rPr lang="en-US" altLang="zh-CN" sz="2400" dirty="0"/>
              <a:t>the</a:t>
            </a:r>
            <a:r>
              <a:rPr lang="zh-CN" altLang="en-US" sz="2400" dirty="0"/>
              <a:t> </a:t>
            </a:r>
            <a:r>
              <a:rPr lang="en-US" altLang="zh-CN" sz="2400" dirty="0"/>
              <a:t>task</a:t>
            </a:r>
            <a:r>
              <a:rPr lang="zh-CN" altLang="en-US" sz="2400" dirty="0"/>
              <a:t> </a:t>
            </a:r>
            <a:r>
              <a:rPr lang="en-US" altLang="zh-CN" sz="2400" dirty="0"/>
              <a:t>and</a:t>
            </a:r>
            <a:r>
              <a:rPr lang="zh-CN" altLang="en-US" sz="2400" dirty="0"/>
              <a:t> </a:t>
            </a:r>
            <a:r>
              <a:rPr lang="en-US" altLang="zh-CN" sz="2400" dirty="0"/>
              <a:t>can</a:t>
            </a:r>
            <a:r>
              <a:rPr lang="zh-CN" altLang="en-US" sz="2400" dirty="0"/>
              <a:t> </a:t>
            </a:r>
            <a:r>
              <a:rPr lang="en-US" altLang="zh-CN" sz="2400" dirty="0"/>
              <a:t>be</a:t>
            </a:r>
            <a:r>
              <a:rPr lang="zh-CN" altLang="en-US" sz="2400" dirty="0"/>
              <a:t> </a:t>
            </a:r>
            <a:r>
              <a:rPr lang="en-US" altLang="zh-CN" sz="2400" dirty="0"/>
              <a:t>presented</a:t>
            </a:r>
            <a:r>
              <a:rPr lang="zh-CN" altLang="en-US" sz="2400" dirty="0"/>
              <a:t> </a:t>
            </a:r>
            <a:r>
              <a:rPr lang="en-US" altLang="zh-CN" sz="2400" dirty="0"/>
              <a:t>as</a:t>
            </a:r>
            <a:r>
              <a:rPr lang="zh-CN" altLang="en-US" sz="2400" dirty="0"/>
              <a:t> </a:t>
            </a:r>
            <a:r>
              <a:rPr lang="en-US" altLang="zh-CN" sz="2400" dirty="0"/>
              <a:t>a</a:t>
            </a:r>
            <a:r>
              <a:rPr lang="zh-CN" altLang="en-US" sz="2400" dirty="0"/>
              <a:t> </a:t>
            </a:r>
            <a:r>
              <a:rPr lang="en-US" altLang="zh-CN" sz="2400" dirty="0"/>
              <a:t>graph</a:t>
            </a:r>
          </a:p>
          <a:p>
            <a:endParaRPr lang="en-US" sz="2400" dirty="0"/>
          </a:p>
        </p:txBody>
      </p:sp>
      <p:sp>
        <p:nvSpPr>
          <p:cNvPr id="9" name="TextBox 8">
            <a:extLst>
              <a:ext uri="{FF2B5EF4-FFF2-40B4-BE49-F238E27FC236}">
                <a16:creationId xmlns:a16="http://schemas.microsoft.com/office/drawing/2014/main" xmlns="" id="{07D3955F-C4C7-414A-B89D-706897C9885C}"/>
              </a:ext>
            </a:extLst>
          </p:cNvPr>
          <p:cNvSpPr txBox="1"/>
          <p:nvPr/>
        </p:nvSpPr>
        <p:spPr>
          <a:xfrm>
            <a:off x="6600828" y="1179879"/>
            <a:ext cx="5400672" cy="3170099"/>
          </a:xfrm>
          <a:prstGeom prst="rect">
            <a:avLst/>
          </a:prstGeom>
          <a:noFill/>
        </p:spPr>
        <p:txBody>
          <a:bodyPr wrap="square" rtlCol="0">
            <a:spAutoFit/>
          </a:bodyPr>
          <a:lstStyle/>
          <a:p>
            <a:r>
              <a:rPr lang="en-US" sz="2800" dirty="0">
                <a:latin typeface="Calibri" panose="020F0502020204030204" pitchFamily="34" charset="0"/>
                <a:cs typeface="Calibri" panose="020F0502020204030204" pitchFamily="34" charset="0"/>
              </a:rPr>
              <a:t>W</a:t>
            </a:r>
            <a:r>
              <a:rPr lang="en-US" altLang="zh-CN" sz="2800" dirty="0">
                <a:latin typeface="Calibri" panose="020F0502020204030204" pitchFamily="34" charset="0"/>
                <a:cs typeface="Calibri" panose="020F0502020204030204" pitchFamily="34" charset="0"/>
              </a:rPr>
              <a:t>hen</a:t>
            </a:r>
            <a:r>
              <a:rPr lang="zh-CN" altLang="en-US" sz="2800" dirty="0">
                <a:latin typeface="Calibri" panose="020F0502020204030204" pitchFamily="34" charset="0"/>
                <a:cs typeface="Calibri" panose="020F0502020204030204" pitchFamily="34" charset="0"/>
              </a:rPr>
              <a:t> </a:t>
            </a:r>
            <a:r>
              <a:rPr lang="en-US" altLang="zh-CN" sz="2800" dirty="0">
                <a:latin typeface="Calibri" panose="020F0502020204030204" pitchFamily="34" charset="0"/>
                <a:cs typeface="Calibri" panose="020F0502020204030204" pitchFamily="34" charset="0"/>
              </a:rPr>
              <a:t>to</a:t>
            </a:r>
            <a:r>
              <a:rPr lang="zh-CN" altLang="en-US" sz="2800" dirty="0">
                <a:latin typeface="Calibri" panose="020F0502020204030204" pitchFamily="34" charset="0"/>
                <a:cs typeface="Calibri" panose="020F0502020204030204" pitchFamily="34" charset="0"/>
              </a:rPr>
              <a:t> </a:t>
            </a:r>
            <a:r>
              <a:rPr lang="en-US" altLang="zh-CN" sz="2800" dirty="0">
                <a:latin typeface="Calibri" panose="020F0502020204030204" pitchFamily="34" charset="0"/>
                <a:cs typeface="Calibri" panose="020F0502020204030204" pitchFamily="34" charset="0"/>
              </a:rPr>
              <a:t>use</a:t>
            </a:r>
            <a:r>
              <a:rPr lang="zh-CN" altLang="en-US" sz="2800" dirty="0">
                <a:latin typeface="Calibri" panose="020F0502020204030204" pitchFamily="34" charset="0"/>
                <a:cs typeface="Calibri" panose="020F0502020204030204" pitchFamily="34" charset="0"/>
              </a:rPr>
              <a:t> </a:t>
            </a:r>
            <a:r>
              <a:rPr lang="en-US" altLang="zh-CN" sz="2800" dirty="0">
                <a:latin typeface="Calibri" panose="020F0502020204030204" pitchFamily="34" charset="0"/>
                <a:cs typeface="Calibri" panose="020F0502020204030204" pitchFamily="34" charset="0"/>
              </a:rPr>
              <a:t>dynamic</a:t>
            </a:r>
            <a:r>
              <a:rPr lang="zh-CN" altLang="en-US" sz="2800" dirty="0">
                <a:latin typeface="Calibri" panose="020F0502020204030204" pitchFamily="34" charset="0"/>
                <a:cs typeface="Calibri" panose="020F0502020204030204" pitchFamily="34" charset="0"/>
              </a:rPr>
              <a:t> </a:t>
            </a:r>
            <a:r>
              <a:rPr lang="en-US" altLang="zh-CN" sz="2800" dirty="0">
                <a:latin typeface="Calibri" panose="020F0502020204030204" pitchFamily="34" charset="0"/>
                <a:cs typeface="Calibri" panose="020F0502020204030204" pitchFamily="34" charset="0"/>
              </a:rPr>
              <a:t>graph</a:t>
            </a:r>
            <a:r>
              <a:rPr lang="zh-CN" altLang="en-US" sz="2800" dirty="0">
                <a:latin typeface="Calibri" panose="020F0502020204030204" pitchFamily="34" charset="0"/>
                <a:cs typeface="Calibri" panose="020F0502020204030204" pitchFamily="34" charset="0"/>
              </a:rPr>
              <a:t> </a:t>
            </a:r>
            <a:r>
              <a:rPr lang="en-US" altLang="zh-CN" sz="2800" dirty="0">
                <a:latin typeface="Calibri" panose="020F0502020204030204" pitchFamily="34" charset="0"/>
                <a:cs typeface="Calibri" panose="020F0502020204030204" pitchFamily="34" charset="0"/>
              </a:rPr>
              <a:t>construction</a:t>
            </a:r>
          </a:p>
          <a:p>
            <a:pPr marL="342900" indent="-342900">
              <a:buFont typeface="Arial" panose="020B0604020202020204" pitchFamily="34" charset="0"/>
              <a:buChar char="•"/>
            </a:pPr>
            <a:r>
              <a:rPr lang="en-US" altLang="zh-CN" sz="2400" dirty="0"/>
              <a:t>Lack</a:t>
            </a:r>
            <a:r>
              <a:rPr lang="zh-CN" altLang="en-US" sz="2400" dirty="0"/>
              <a:t> </a:t>
            </a:r>
            <a:r>
              <a:rPr lang="en-US" altLang="zh-CN" sz="2400" dirty="0"/>
              <a:t>of</a:t>
            </a:r>
            <a:r>
              <a:rPr lang="zh-CN" altLang="en-US" sz="2400" dirty="0"/>
              <a:t> </a:t>
            </a:r>
            <a:r>
              <a:rPr lang="en-US" altLang="zh-CN" sz="2400" dirty="0"/>
              <a:t>domain</a:t>
            </a:r>
            <a:r>
              <a:rPr lang="zh-CN" altLang="en-US" sz="2400" dirty="0"/>
              <a:t> </a:t>
            </a:r>
            <a:r>
              <a:rPr lang="en-US" altLang="zh-CN" sz="2400" dirty="0"/>
              <a:t>knowledge</a:t>
            </a:r>
            <a:r>
              <a:rPr lang="zh-CN" altLang="en-US" sz="2400" dirty="0"/>
              <a:t> </a:t>
            </a:r>
            <a:r>
              <a:rPr lang="en-US" altLang="zh-CN" sz="2400" dirty="0"/>
              <a:t>which</a:t>
            </a:r>
            <a:r>
              <a:rPr lang="zh-CN" altLang="en-US" sz="2400" dirty="0"/>
              <a:t> </a:t>
            </a:r>
            <a:r>
              <a:rPr lang="en-US" altLang="zh-CN" sz="2400" dirty="0"/>
              <a:t>fits</a:t>
            </a:r>
            <a:r>
              <a:rPr lang="zh-CN" altLang="en-US" sz="2400" dirty="0"/>
              <a:t> </a:t>
            </a:r>
            <a:r>
              <a:rPr lang="en-US" altLang="zh-CN" sz="2400" dirty="0"/>
              <a:t>the</a:t>
            </a:r>
            <a:r>
              <a:rPr lang="zh-CN" altLang="en-US" sz="2400" dirty="0"/>
              <a:t> </a:t>
            </a:r>
            <a:r>
              <a:rPr lang="en-US" altLang="zh-CN" sz="2400" dirty="0"/>
              <a:t>task</a:t>
            </a:r>
            <a:r>
              <a:rPr lang="zh-CN" altLang="en-US" sz="2400" dirty="0"/>
              <a:t> </a:t>
            </a:r>
            <a:r>
              <a:rPr lang="en-US" altLang="zh-CN" sz="2400" dirty="0"/>
              <a:t>or</a:t>
            </a:r>
            <a:r>
              <a:rPr lang="zh-CN" altLang="en-US" sz="2400" dirty="0"/>
              <a:t> </a:t>
            </a:r>
            <a:r>
              <a:rPr lang="en-US" altLang="zh-CN" sz="2400" dirty="0"/>
              <a:t>can</a:t>
            </a:r>
            <a:r>
              <a:rPr lang="zh-CN" altLang="en-US" sz="2400" dirty="0"/>
              <a:t> </a:t>
            </a:r>
            <a:r>
              <a:rPr lang="en-US" altLang="zh-CN" sz="2400" dirty="0"/>
              <a:t>be</a:t>
            </a:r>
            <a:r>
              <a:rPr lang="zh-CN" altLang="en-US" sz="2400" dirty="0"/>
              <a:t> </a:t>
            </a:r>
            <a:r>
              <a:rPr lang="en-US" altLang="zh-CN" sz="2400" dirty="0"/>
              <a:t>presented</a:t>
            </a:r>
            <a:r>
              <a:rPr lang="zh-CN" altLang="en-US" sz="2400" dirty="0"/>
              <a:t> </a:t>
            </a:r>
            <a:r>
              <a:rPr lang="en-US" altLang="zh-CN" sz="2400" dirty="0"/>
              <a:t>as</a:t>
            </a:r>
            <a:r>
              <a:rPr lang="zh-CN" altLang="en-US" sz="2400" dirty="0"/>
              <a:t> </a:t>
            </a:r>
            <a:r>
              <a:rPr lang="en-US" altLang="zh-CN" sz="2400" dirty="0"/>
              <a:t>a</a:t>
            </a:r>
            <a:r>
              <a:rPr lang="zh-CN" altLang="en-US" sz="2400" dirty="0"/>
              <a:t> </a:t>
            </a:r>
            <a:r>
              <a:rPr lang="en-US" altLang="zh-CN" sz="2400" dirty="0"/>
              <a:t>graph</a:t>
            </a:r>
          </a:p>
          <a:p>
            <a:pPr marL="342900" indent="-342900">
              <a:buFont typeface="Arial" panose="020B0604020202020204" pitchFamily="34" charset="0"/>
              <a:buChar char="•"/>
            </a:pPr>
            <a:r>
              <a:rPr lang="en-US" altLang="zh-CN" sz="2400" dirty="0"/>
              <a:t>Domain</a:t>
            </a:r>
            <a:r>
              <a:rPr lang="zh-CN" altLang="en-US" sz="2400" dirty="0"/>
              <a:t> </a:t>
            </a:r>
            <a:r>
              <a:rPr lang="en-US" altLang="zh-CN" sz="2400" dirty="0"/>
              <a:t>knowledge</a:t>
            </a:r>
            <a:r>
              <a:rPr lang="zh-CN" altLang="en-US" sz="2400" dirty="0"/>
              <a:t> </a:t>
            </a:r>
            <a:r>
              <a:rPr lang="en-US" altLang="zh-CN" sz="2400" dirty="0"/>
              <a:t>is</a:t>
            </a:r>
            <a:r>
              <a:rPr lang="zh-CN" altLang="en-US" sz="2400" dirty="0"/>
              <a:t> </a:t>
            </a:r>
            <a:r>
              <a:rPr lang="en-US" altLang="zh-CN" sz="2400" dirty="0"/>
              <a:t>incomplete</a:t>
            </a:r>
            <a:r>
              <a:rPr lang="zh-CN" altLang="en-US" sz="2400" dirty="0"/>
              <a:t> </a:t>
            </a:r>
            <a:r>
              <a:rPr lang="en-US" altLang="zh-CN" sz="2400" dirty="0"/>
              <a:t>or</a:t>
            </a:r>
            <a:r>
              <a:rPr lang="zh-CN" altLang="en-US" sz="2400" dirty="0"/>
              <a:t> </a:t>
            </a:r>
            <a:r>
              <a:rPr lang="en-US" altLang="zh-CN" sz="2400" dirty="0"/>
              <a:t>might</a:t>
            </a:r>
            <a:r>
              <a:rPr lang="zh-CN" altLang="en-US" sz="2400" dirty="0"/>
              <a:t> </a:t>
            </a:r>
            <a:r>
              <a:rPr lang="en-US" altLang="zh-CN" sz="2400" dirty="0"/>
              <a:t>contain</a:t>
            </a:r>
            <a:r>
              <a:rPr lang="zh-CN" altLang="en-US" sz="2400" dirty="0"/>
              <a:t> </a:t>
            </a:r>
            <a:r>
              <a:rPr lang="en-US" altLang="zh-CN" sz="2400" dirty="0"/>
              <a:t>noise</a:t>
            </a:r>
          </a:p>
          <a:p>
            <a:pPr marL="342900" indent="-342900">
              <a:buFont typeface="Arial" panose="020B0604020202020204" pitchFamily="34" charset="0"/>
              <a:buChar char="•"/>
            </a:pPr>
            <a:r>
              <a:rPr lang="en-US" altLang="zh-CN" sz="2400" dirty="0"/>
              <a:t>To</a:t>
            </a:r>
            <a:r>
              <a:rPr lang="zh-CN" altLang="en-US" sz="2400" dirty="0"/>
              <a:t> </a:t>
            </a:r>
            <a:r>
              <a:rPr lang="en-US" altLang="zh-CN" sz="2400" dirty="0"/>
              <a:t>learn</a:t>
            </a:r>
            <a:r>
              <a:rPr lang="zh-CN" altLang="en-US" sz="2400" dirty="0"/>
              <a:t> </a:t>
            </a:r>
            <a:r>
              <a:rPr lang="en-US" altLang="zh-CN" sz="2400" dirty="0"/>
              <a:t>implicit</a:t>
            </a:r>
            <a:r>
              <a:rPr lang="zh-CN" altLang="en-US" sz="2400" dirty="0"/>
              <a:t> </a:t>
            </a:r>
            <a:r>
              <a:rPr lang="en-US" altLang="zh-CN" sz="2400" dirty="0"/>
              <a:t>graph</a:t>
            </a:r>
            <a:r>
              <a:rPr lang="zh-CN" altLang="en-US" sz="2400" dirty="0"/>
              <a:t> </a:t>
            </a:r>
            <a:r>
              <a:rPr lang="en-US" altLang="zh-CN" sz="2400" dirty="0"/>
              <a:t>which</a:t>
            </a:r>
            <a:r>
              <a:rPr lang="zh-CN" altLang="en-US" sz="2400" dirty="0"/>
              <a:t> </a:t>
            </a:r>
            <a:r>
              <a:rPr lang="en-US" altLang="zh-CN" sz="2400" dirty="0"/>
              <a:t>augments</a:t>
            </a:r>
            <a:r>
              <a:rPr lang="zh-CN" altLang="en-US" sz="2400" dirty="0"/>
              <a:t> </a:t>
            </a:r>
            <a:r>
              <a:rPr lang="en-US" altLang="zh-CN" sz="2400" dirty="0"/>
              <a:t>the</a:t>
            </a:r>
            <a:r>
              <a:rPr lang="zh-CN" altLang="en-US" sz="2400" dirty="0"/>
              <a:t> </a:t>
            </a:r>
            <a:r>
              <a:rPr lang="en-US" altLang="zh-CN" sz="2400" dirty="0"/>
              <a:t>static</a:t>
            </a:r>
            <a:r>
              <a:rPr lang="zh-CN" altLang="en-US" sz="2400" dirty="0"/>
              <a:t> </a:t>
            </a:r>
            <a:r>
              <a:rPr lang="en-US" altLang="zh-CN" sz="2400" dirty="0"/>
              <a:t>graph</a:t>
            </a:r>
          </a:p>
        </p:txBody>
      </p:sp>
      <p:pic>
        <p:nvPicPr>
          <p:cNvPr id="11" name="Picture 10">
            <a:extLst>
              <a:ext uri="{FF2B5EF4-FFF2-40B4-BE49-F238E27FC236}">
                <a16:creationId xmlns:a16="http://schemas.microsoft.com/office/drawing/2014/main" xmlns="" id="{BAB9B1D7-0C16-6A42-8055-CA40BE07521C}"/>
              </a:ext>
            </a:extLst>
          </p:cNvPr>
          <p:cNvPicPr>
            <a:picLocks noChangeAspect="1"/>
          </p:cNvPicPr>
          <p:nvPr/>
        </p:nvPicPr>
        <p:blipFill rotWithShape="1">
          <a:blip r:embed="rId3"/>
          <a:srcRect l="547" t="3292" b="2022"/>
          <a:stretch/>
        </p:blipFill>
        <p:spPr>
          <a:xfrm>
            <a:off x="204215" y="4619336"/>
            <a:ext cx="7142278" cy="1671955"/>
          </a:xfrm>
          <a:prstGeom prst="rect">
            <a:avLst/>
          </a:prstGeom>
        </p:spPr>
      </p:pic>
      <p:sp>
        <p:nvSpPr>
          <p:cNvPr id="24" name="灯片编号占位符 3">
            <a:extLst>
              <a:ext uri="{FF2B5EF4-FFF2-40B4-BE49-F238E27FC236}">
                <a16:creationId xmlns:a16="http://schemas.microsoft.com/office/drawing/2014/main" xmlns="" id="{8EEFB387-E869-CE41-906C-73CB305C76A7}"/>
              </a:ext>
            </a:extLst>
          </p:cNvPr>
          <p:cNvSpPr txBox="1">
            <a:spLocks/>
          </p:cNvSpPr>
          <p:nvPr/>
        </p:nvSpPr>
        <p:spPr>
          <a:xfrm>
            <a:off x="8763000" y="65087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C15419E-54D6-8648-ABFB-BEF58E3E877E}" type="slidenum">
              <a:rPr lang="en-US" smtClean="0"/>
              <a:pPr/>
              <a:t>61</a:t>
            </a:fld>
            <a:endParaRPr lang="en-US"/>
          </a:p>
        </p:txBody>
      </p:sp>
      <p:pic>
        <p:nvPicPr>
          <p:cNvPr id="28" name="Picture 27">
            <a:extLst>
              <a:ext uri="{FF2B5EF4-FFF2-40B4-BE49-F238E27FC236}">
                <a16:creationId xmlns:a16="http://schemas.microsoft.com/office/drawing/2014/main" xmlns="" id="{A1E4634A-DA29-714E-87F3-6BA62370D22E}"/>
              </a:ext>
            </a:extLst>
          </p:cNvPr>
          <p:cNvPicPr>
            <a:picLocks noChangeAspect="1"/>
          </p:cNvPicPr>
          <p:nvPr/>
        </p:nvPicPr>
        <p:blipFill>
          <a:blip r:embed="rId4"/>
          <a:stretch>
            <a:fillRect/>
          </a:stretch>
        </p:blipFill>
        <p:spPr>
          <a:xfrm>
            <a:off x="10845783" y="5050077"/>
            <a:ext cx="403384" cy="45719"/>
          </a:xfrm>
          <a:prstGeom prst="rect">
            <a:avLst/>
          </a:prstGeom>
        </p:spPr>
      </p:pic>
      <p:pic>
        <p:nvPicPr>
          <p:cNvPr id="20" name="Picture 19">
            <a:extLst>
              <a:ext uri="{FF2B5EF4-FFF2-40B4-BE49-F238E27FC236}">
                <a16:creationId xmlns:a16="http://schemas.microsoft.com/office/drawing/2014/main" xmlns="" id="{1ACF021E-2F80-D849-AA6C-EE4A21866430}"/>
              </a:ext>
            </a:extLst>
          </p:cNvPr>
          <p:cNvPicPr>
            <a:picLocks noChangeAspect="1"/>
          </p:cNvPicPr>
          <p:nvPr/>
        </p:nvPicPr>
        <p:blipFill>
          <a:blip r:embed="rId5"/>
          <a:stretch>
            <a:fillRect/>
          </a:stretch>
        </p:blipFill>
        <p:spPr>
          <a:xfrm>
            <a:off x="10467975" y="5841378"/>
            <a:ext cx="789659" cy="110599"/>
          </a:xfrm>
          <a:prstGeom prst="rect">
            <a:avLst/>
          </a:prstGeom>
        </p:spPr>
      </p:pic>
      <p:grpSp>
        <p:nvGrpSpPr>
          <p:cNvPr id="35" name="Group 34">
            <a:extLst>
              <a:ext uri="{FF2B5EF4-FFF2-40B4-BE49-F238E27FC236}">
                <a16:creationId xmlns:a16="http://schemas.microsoft.com/office/drawing/2014/main" xmlns="" id="{C6ACA126-FCBE-5C40-A449-AD4D6C34735B}"/>
              </a:ext>
            </a:extLst>
          </p:cNvPr>
          <p:cNvGrpSpPr/>
          <p:nvPr/>
        </p:nvGrpSpPr>
        <p:grpSpPr>
          <a:xfrm>
            <a:off x="7257112" y="4592623"/>
            <a:ext cx="4460374" cy="2170995"/>
            <a:chOff x="7257112" y="4592623"/>
            <a:chExt cx="4460374" cy="2170995"/>
          </a:xfrm>
        </p:grpSpPr>
        <p:grpSp>
          <p:nvGrpSpPr>
            <p:cNvPr id="33" name="Group 32">
              <a:extLst>
                <a:ext uri="{FF2B5EF4-FFF2-40B4-BE49-F238E27FC236}">
                  <a16:creationId xmlns:a16="http://schemas.microsoft.com/office/drawing/2014/main" xmlns="" id="{6DE550EC-2B12-3F48-8E98-134A4BB81DF4}"/>
                </a:ext>
              </a:extLst>
            </p:cNvPr>
            <p:cNvGrpSpPr/>
            <p:nvPr/>
          </p:nvGrpSpPr>
          <p:grpSpPr>
            <a:xfrm>
              <a:off x="7257112" y="4592623"/>
              <a:ext cx="4460374" cy="2170995"/>
              <a:chOff x="7257112" y="4592623"/>
              <a:chExt cx="4460374" cy="2170995"/>
            </a:xfrm>
          </p:grpSpPr>
          <p:grpSp>
            <p:nvGrpSpPr>
              <p:cNvPr id="30" name="Group 29">
                <a:extLst>
                  <a:ext uri="{FF2B5EF4-FFF2-40B4-BE49-F238E27FC236}">
                    <a16:creationId xmlns:a16="http://schemas.microsoft.com/office/drawing/2014/main" xmlns="" id="{CC68D048-C2BF-2340-BE4A-3D0D5F8DDAD5}"/>
                  </a:ext>
                </a:extLst>
              </p:cNvPr>
              <p:cNvGrpSpPr/>
              <p:nvPr/>
            </p:nvGrpSpPr>
            <p:grpSpPr>
              <a:xfrm>
                <a:off x="7257112" y="4592623"/>
                <a:ext cx="4460374" cy="2170995"/>
                <a:chOff x="7257112" y="4592623"/>
                <a:chExt cx="4460374" cy="2170995"/>
              </a:xfrm>
            </p:grpSpPr>
            <p:grpSp>
              <p:nvGrpSpPr>
                <p:cNvPr id="29" name="Group 28">
                  <a:extLst>
                    <a:ext uri="{FF2B5EF4-FFF2-40B4-BE49-F238E27FC236}">
                      <a16:creationId xmlns:a16="http://schemas.microsoft.com/office/drawing/2014/main" xmlns="" id="{0B1F4232-3711-8741-BB75-C79697B60958}"/>
                    </a:ext>
                  </a:extLst>
                </p:cNvPr>
                <p:cNvGrpSpPr/>
                <p:nvPr/>
              </p:nvGrpSpPr>
              <p:grpSpPr>
                <a:xfrm>
                  <a:off x="7257112" y="4592623"/>
                  <a:ext cx="3992055" cy="2170995"/>
                  <a:chOff x="7110567" y="4591049"/>
                  <a:chExt cx="3751935" cy="1995487"/>
                </a:xfrm>
              </p:grpSpPr>
              <p:grpSp>
                <p:nvGrpSpPr>
                  <p:cNvPr id="18" name="Group 17">
                    <a:extLst>
                      <a:ext uri="{FF2B5EF4-FFF2-40B4-BE49-F238E27FC236}">
                        <a16:creationId xmlns:a16="http://schemas.microsoft.com/office/drawing/2014/main" xmlns="" id="{525C058F-9987-1742-886E-41B30232694F}"/>
                      </a:ext>
                    </a:extLst>
                  </p:cNvPr>
                  <p:cNvGrpSpPr/>
                  <p:nvPr/>
                </p:nvGrpSpPr>
                <p:grpSpPr>
                  <a:xfrm>
                    <a:off x="7110567" y="4591049"/>
                    <a:ext cx="3751935" cy="1995487"/>
                    <a:chOff x="7110567" y="4591049"/>
                    <a:chExt cx="3751935" cy="1995487"/>
                  </a:xfrm>
                </p:grpSpPr>
                <p:grpSp>
                  <p:nvGrpSpPr>
                    <p:cNvPr id="17" name="Group 16">
                      <a:extLst>
                        <a:ext uri="{FF2B5EF4-FFF2-40B4-BE49-F238E27FC236}">
                          <a16:creationId xmlns:a16="http://schemas.microsoft.com/office/drawing/2014/main" xmlns="" id="{3413EB83-64A5-A94E-AE27-84F4BA8FBD63}"/>
                        </a:ext>
                      </a:extLst>
                    </p:cNvPr>
                    <p:cNvGrpSpPr/>
                    <p:nvPr/>
                  </p:nvGrpSpPr>
                  <p:grpSpPr>
                    <a:xfrm>
                      <a:off x="7505699" y="4591049"/>
                      <a:ext cx="3356803" cy="1995487"/>
                      <a:chOff x="7505699" y="4591049"/>
                      <a:chExt cx="3356803" cy="1995487"/>
                    </a:xfrm>
                  </p:grpSpPr>
                  <p:pic>
                    <p:nvPicPr>
                      <p:cNvPr id="12" name="Picture 11">
                        <a:extLst>
                          <a:ext uri="{FF2B5EF4-FFF2-40B4-BE49-F238E27FC236}">
                            <a16:creationId xmlns:a16="http://schemas.microsoft.com/office/drawing/2014/main" xmlns="" id="{FAA07E8B-EB4B-5943-923B-26D87E927256}"/>
                          </a:ext>
                        </a:extLst>
                      </p:cNvPr>
                      <p:cNvPicPr>
                        <a:picLocks noChangeAspect="1"/>
                      </p:cNvPicPr>
                      <p:nvPr/>
                    </p:nvPicPr>
                    <p:blipFill rotWithShape="1">
                      <a:blip r:embed="rId6"/>
                      <a:srcRect t="1909" b="1215"/>
                      <a:stretch/>
                    </p:blipFill>
                    <p:spPr>
                      <a:xfrm>
                        <a:off x="7505699" y="4591049"/>
                        <a:ext cx="3356803" cy="1995487"/>
                      </a:xfrm>
                      <a:prstGeom prst="rect">
                        <a:avLst/>
                      </a:prstGeom>
                    </p:spPr>
                  </p:pic>
                  <p:pic>
                    <p:nvPicPr>
                      <p:cNvPr id="13" name="Picture 12">
                        <a:extLst>
                          <a:ext uri="{FF2B5EF4-FFF2-40B4-BE49-F238E27FC236}">
                            <a16:creationId xmlns:a16="http://schemas.microsoft.com/office/drawing/2014/main" xmlns="" id="{999FA624-57D6-DA47-83B5-E39CB89EFF1B}"/>
                          </a:ext>
                        </a:extLst>
                      </p:cNvPr>
                      <p:cNvPicPr>
                        <a:picLocks noChangeAspect="1"/>
                      </p:cNvPicPr>
                      <p:nvPr/>
                    </p:nvPicPr>
                    <p:blipFill>
                      <a:blip r:embed="rId7"/>
                      <a:stretch>
                        <a:fillRect/>
                      </a:stretch>
                    </p:blipFill>
                    <p:spPr>
                      <a:xfrm>
                        <a:off x="7505699" y="6115278"/>
                        <a:ext cx="2476501" cy="471257"/>
                      </a:xfrm>
                      <a:prstGeom prst="rect">
                        <a:avLst/>
                      </a:prstGeom>
                    </p:spPr>
                  </p:pic>
                </p:grpSp>
                <p:pic>
                  <p:nvPicPr>
                    <p:cNvPr id="16" name="Picture 15">
                      <a:extLst>
                        <a:ext uri="{FF2B5EF4-FFF2-40B4-BE49-F238E27FC236}">
                          <a16:creationId xmlns:a16="http://schemas.microsoft.com/office/drawing/2014/main" xmlns="" id="{47360709-0FA0-7F40-8F3C-86AC7FDA0D99}"/>
                        </a:ext>
                      </a:extLst>
                    </p:cNvPr>
                    <p:cNvPicPr>
                      <a:picLocks noChangeAspect="1"/>
                    </p:cNvPicPr>
                    <p:nvPr/>
                  </p:nvPicPr>
                  <p:blipFill>
                    <a:blip r:embed="rId7"/>
                    <a:stretch>
                      <a:fillRect/>
                    </a:stretch>
                  </p:blipFill>
                  <p:spPr>
                    <a:xfrm>
                      <a:off x="7110567" y="5343525"/>
                      <a:ext cx="480857" cy="142876"/>
                    </a:xfrm>
                    <a:prstGeom prst="rect">
                      <a:avLst/>
                    </a:prstGeom>
                  </p:spPr>
                </p:pic>
              </p:grpSp>
              <p:pic>
                <p:nvPicPr>
                  <p:cNvPr id="19" name="Picture 18">
                    <a:extLst>
                      <a:ext uri="{FF2B5EF4-FFF2-40B4-BE49-F238E27FC236}">
                        <a16:creationId xmlns:a16="http://schemas.microsoft.com/office/drawing/2014/main" xmlns="" id="{4091891E-7A36-9E47-98C6-35A11B2E86E9}"/>
                      </a:ext>
                    </a:extLst>
                  </p:cNvPr>
                  <p:cNvPicPr>
                    <a:picLocks noChangeAspect="1"/>
                  </p:cNvPicPr>
                  <p:nvPr/>
                </p:nvPicPr>
                <p:blipFill>
                  <a:blip r:embed="rId5"/>
                  <a:stretch>
                    <a:fillRect/>
                  </a:stretch>
                </p:blipFill>
                <p:spPr>
                  <a:xfrm>
                    <a:off x="8178093" y="5764325"/>
                    <a:ext cx="2277345" cy="188991"/>
                  </a:xfrm>
                  <a:prstGeom prst="rect">
                    <a:avLst/>
                  </a:prstGeom>
                </p:spPr>
              </p:pic>
              <p:pic>
                <p:nvPicPr>
                  <p:cNvPr id="25" name="Picture 24">
                    <a:extLst>
                      <a:ext uri="{FF2B5EF4-FFF2-40B4-BE49-F238E27FC236}">
                        <a16:creationId xmlns:a16="http://schemas.microsoft.com/office/drawing/2014/main" xmlns="" id="{D94153B1-5C1D-3B43-8CBA-DE17853DBBA0}"/>
                      </a:ext>
                    </a:extLst>
                  </p:cNvPr>
                  <p:cNvPicPr>
                    <a:picLocks noChangeAspect="1"/>
                  </p:cNvPicPr>
                  <p:nvPr/>
                </p:nvPicPr>
                <p:blipFill>
                  <a:blip r:embed="rId5"/>
                  <a:stretch>
                    <a:fillRect/>
                  </a:stretch>
                </p:blipFill>
                <p:spPr>
                  <a:xfrm>
                    <a:off x="7528751" y="5889563"/>
                    <a:ext cx="672273" cy="55790"/>
                  </a:xfrm>
                  <a:prstGeom prst="rect">
                    <a:avLst/>
                  </a:prstGeom>
                </p:spPr>
              </p:pic>
              <p:pic>
                <p:nvPicPr>
                  <p:cNvPr id="26" name="Picture 25">
                    <a:extLst>
                      <a:ext uri="{FF2B5EF4-FFF2-40B4-BE49-F238E27FC236}">
                        <a16:creationId xmlns:a16="http://schemas.microsoft.com/office/drawing/2014/main" xmlns="" id="{18FE3AF6-012A-E745-A7E0-CD76EE993297}"/>
                      </a:ext>
                    </a:extLst>
                  </p:cNvPr>
                  <p:cNvPicPr>
                    <a:picLocks noChangeAspect="1"/>
                  </p:cNvPicPr>
                  <p:nvPr/>
                </p:nvPicPr>
                <p:blipFill>
                  <a:blip r:embed="rId8"/>
                  <a:stretch>
                    <a:fillRect/>
                  </a:stretch>
                </p:blipFill>
                <p:spPr>
                  <a:xfrm>
                    <a:off x="7473491" y="5822962"/>
                    <a:ext cx="97195" cy="188991"/>
                  </a:xfrm>
                  <a:prstGeom prst="rect">
                    <a:avLst/>
                  </a:prstGeom>
                </p:spPr>
              </p:pic>
            </p:grpSp>
            <p:pic>
              <p:nvPicPr>
                <p:cNvPr id="22" name="Picture 21">
                  <a:extLst>
                    <a:ext uri="{FF2B5EF4-FFF2-40B4-BE49-F238E27FC236}">
                      <a16:creationId xmlns:a16="http://schemas.microsoft.com/office/drawing/2014/main" xmlns="" id="{43B4C61E-00EE-DA4E-A8E0-BBF738F726BD}"/>
                    </a:ext>
                  </a:extLst>
                </p:cNvPr>
                <p:cNvPicPr>
                  <a:picLocks noChangeAspect="1"/>
                </p:cNvPicPr>
                <p:nvPr/>
              </p:nvPicPr>
              <p:blipFill>
                <a:blip r:embed="rId5"/>
                <a:stretch>
                  <a:fillRect/>
                </a:stretch>
              </p:blipFill>
              <p:spPr>
                <a:xfrm flipV="1">
                  <a:off x="11166573" y="6345427"/>
                  <a:ext cx="550913" cy="106132"/>
                </a:xfrm>
                <a:prstGeom prst="rect">
                  <a:avLst/>
                </a:prstGeom>
              </p:spPr>
            </p:pic>
          </p:grpSp>
          <p:pic>
            <p:nvPicPr>
              <p:cNvPr id="32" name="Picture 31">
                <a:extLst>
                  <a:ext uri="{FF2B5EF4-FFF2-40B4-BE49-F238E27FC236}">
                    <a16:creationId xmlns:a16="http://schemas.microsoft.com/office/drawing/2014/main" xmlns="" id="{B8BB94D6-6AD2-C54C-97F8-E7A2B8A330BD}"/>
                  </a:ext>
                </a:extLst>
              </p:cNvPr>
              <p:cNvPicPr>
                <a:picLocks noChangeAspect="1"/>
              </p:cNvPicPr>
              <p:nvPr/>
            </p:nvPicPr>
            <p:blipFill>
              <a:blip r:embed="rId9"/>
              <a:stretch>
                <a:fillRect/>
              </a:stretch>
            </p:blipFill>
            <p:spPr>
              <a:xfrm>
                <a:off x="10835392" y="5910654"/>
                <a:ext cx="744814" cy="125946"/>
              </a:xfrm>
              <a:prstGeom prst="rect">
                <a:avLst/>
              </a:prstGeom>
            </p:spPr>
          </p:pic>
        </p:grpSp>
        <p:sp>
          <p:nvSpPr>
            <p:cNvPr id="34" name="TextBox 33">
              <a:extLst>
                <a:ext uri="{FF2B5EF4-FFF2-40B4-BE49-F238E27FC236}">
                  <a16:creationId xmlns:a16="http://schemas.microsoft.com/office/drawing/2014/main" xmlns="" id="{5DDEC04B-C1F8-EB4B-9F62-0C30C5B8AC2F}"/>
                </a:ext>
              </a:extLst>
            </p:cNvPr>
            <p:cNvSpPr txBox="1"/>
            <p:nvPr/>
          </p:nvSpPr>
          <p:spPr>
            <a:xfrm>
              <a:off x="8995029" y="6341541"/>
              <a:ext cx="1429174" cy="338554"/>
            </a:xfrm>
            <a:prstGeom prst="rect">
              <a:avLst/>
            </a:prstGeom>
            <a:noFill/>
          </p:spPr>
          <p:txBody>
            <a:bodyPr wrap="none" rtlCol="0">
              <a:spAutoFit/>
            </a:bodyPr>
            <a:lstStyle/>
            <a:p>
              <a:r>
                <a:rPr lang="en-US" altLang="zh-CN" sz="1600" dirty="0"/>
                <a:t>Dynamic</a:t>
              </a:r>
              <a:r>
                <a:rPr lang="zh-CN" altLang="en-US" sz="1600" dirty="0"/>
                <a:t> </a:t>
              </a:r>
              <a:r>
                <a:rPr lang="en-US" altLang="zh-CN" sz="1600" dirty="0"/>
                <a:t>graph</a:t>
              </a:r>
              <a:endParaRPr lang="en-US" sz="1600" dirty="0"/>
            </a:p>
          </p:txBody>
        </p:sp>
      </p:grpSp>
      <p:sp>
        <p:nvSpPr>
          <p:cNvPr id="36" name="TextBox 35">
            <a:extLst>
              <a:ext uri="{FF2B5EF4-FFF2-40B4-BE49-F238E27FC236}">
                <a16:creationId xmlns:a16="http://schemas.microsoft.com/office/drawing/2014/main" xmlns="" id="{F1D0A827-B8B0-2F48-AEE4-B69272CAFFC1}"/>
              </a:ext>
            </a:extLst>
          </p:cNvPr>
          <p:cNvSpPr txBox="1"/>
          <p:nvPr/>
        </p:nvSpPr>
        <p:spPr>
          <a:xfrm>
            <a:off x="2938341" y="6616376"/>
            <a:ext cx="5774338" cy="261610"/>
          </a:xfrm>
          <a:prstGeom prst="rect">
            <a:avLst/>
          </a:prstGeom>
          <a:noFill/>
        </p:spPr>
        <p:txBody>
          <a:bodyPr wrap="none" rtlCol="0">
            <a:spAutoFit/>
          </a:bodyPr>
          <a:lstStyle/>
          <a:p>
            <a:r>
              <a:rPr lang="en-US" altLang="zh-CN" sz="1100" i="1" dirty="0"/>
              <a:t>Liu</a:t>
            </a:r>
            <a:r>
              <a:rPr lang="zh-CN" altLang="en-US" sz="1100" i="1" dirty="0"/>
              <a:t> </a:t>
            </a:r>
            <a:r>
              <a:rPr lang="en-US" altLang="zh-CN" sz="1100" i="1" dirty="0"/>
              <a:t>et</a:t>
            </a:r>
            <a:r>
              <a:rPr lang="zh-CN" altLang="en-US" sz="1100" i="1" dirty="0"/>
              <a:t> </a:t>
            </a:r>
            <a:r>
              <a:rPr lang="en-US" altLang="zh-CN" sz="1100" i="1" dirty="0"/>
              <a:t>al.</a:t>
            </a:r>
            <a:r>
              <a:rPr lang="zh-CN" altLang="en-US" sz="1100" i="1" dirty="0"/>
              <a:t> </a:t>
            </a:r>
            <a:r>
              <a:rPr lang="en-US" altLang="zh-CN" sz="1100" i="1" dirty="0"/>
              <a:t>“Retrieval-Augmented Generation for Code Summarization via Hybrid GNN”.</a:t>
            </a:r>
            <a:r>
              <a:rPr lang="zh-CN" altLang="en-US" sz="1100" i="1" dirty="0"/>
              <a:t> </a:t>
            </a:r>
            <a:r>
              <a:rPr lang="en-US" altLang="zh-CN" sz="1100" i="1" dirty="0"/>
              <a:t>ICLR</a:t>
            </a:r>
            <a:r>
              <a:rPr lang="zh-CN" altLang="en-US" sz="1100" i="1" dirty="0"/>
              <a:t> </a:t>
            </a:r>
            <a:r>
              <a:rPr lang="en-US" altLang="zh-CN" sz="1100" i="1" dirty="0"/>
              <a:t>2021.</a:t>
            </a:r>
            <a:endParaRPr lang="en-US" sz="1100" i="1" dirty="0"/>
          </a:p>
        </p:txBody>
      </p:sp>
      <p:sp>
        <p:nvSpPr>
          <p:cNvPr id="3" name="Slide Number Placeholder 2">
            <a:extLst>
              <a:ext uri="{FF2B5EF4-FFF2-40B4-BE49-F238E27FC236}">
                <a16:creationId xmlns:a16="http://schemas.microsoft.com/office/drawing/2014/main" xmlns="" id="{911C87F9-3CDC-FD41-B72E-18B70BC36CBC}"/>
              </a:ext>
            </a:extLst>
          </p:cNvPr>
          <p:cNvSpPr>
            <a:spLocks noGrp="1"/>
          </p:cNvSpPr>
          <p:nvPr>
            <p:ph type="sldNum" sz="quarter" idx="12"/>
          </p:nvPr>
        </p:nvSpPr>
        <p:spPr/>
        <p:txBody>
          <a:bodyPr/>
          <a:lstStyle/>
          <a:p>
            <a:fld id="{4C15419E-54D6-8648-ABFB-BEF58E3E877E}" type="slidenum">
              <a:rPr lang="en-US" smtClean="0"/>
              <a:t>61</a:t>
            </a:fld>
            <a:endParaRPr lang="en-US"/>
          </a:p>
        </p:txBody>
      </p:sp>
    </p:spTree>
    <p:extLst>
      <p:ext uri="{BB962C8B-B14F-4D97-AF65-F5344CB8AC3E}">
        <p14:creationId xmlns:p14="http://schemas.microsoft.com/office/powerpoint/2010/main" val="23299156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DEAEF938-7EC6-1441-87BE-2824800107C5}"/>
              </a:ext>
            </a:extLst>
          </p:cNvPr>
          <p:cNvSpPr/>
          <p:nvPr/>
        </p:nvSpPr>
        <p:spPr bwMode="hidden">
          <a:xfrm>
            <a:off x="2877363" y="2509361"/>
            <a:ext cx="6448177" cy="1338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4472C4"/>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
        <p:nvSpPr>
          <p:cNvPr id="3" name="矩形 2">
            <a:extLst>
              <a:ext uri="{FF2B5EF4-FFF2-40B4-BE49-F238E27FC236}">
                <a16:creationId xmlns:a16="http://schemas.microsoft.com/office/drawing/2014/main" xmlns="" id="{C7E53BB1-428E-674E-A58B-518CCE62E23E}"/>
              </a:ext>
            </a:extLst>
          </p:cNvPr>
          <p:cNvSpPr/>
          <p:nvPr/>
        </p:nvSpPr>
        <p:spPr bwMode="hidden">
          <a:xfrm>
            <a:off x="2877363" y="4218738"/>
            <a:ext cx="6448177" cy="1338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
        <p:nvSpPr>
          <p:cNvPr id="5" name="文本框 4">
            <a:extLst>
              <a:ext uri="{FF2B5EF4-FFF2-40B4-BE49-F238E27FC236}">
                <a16:creationId xmlns:a16="http://schemas.microsoft.com/office/drawing/2014/main" xmlns="" id="{4E10AC86-D3CA-8045-AE24-F50A6C66D40B}"/>
              </a:ext>
            </a:extLst>
          </p:cNvPr>
          <p:cNvSpPr txBox="1"/>
          <p:nvPr/>
        </p:nvSpPr>
        <p:spPr bwMode="hidden">
          <a:xfrm>
            <a:off x="2693504" y="2769245"/>
            <a:ext cx="6977270" cy="1323439"/>
          </a:xfrm>
          <a:prstGeom prst="rect">
            <a:avLst/>
          </a:prstGeom>
          <a:noFill/>
        </p:spPr>
        <p:txBody>
          <a:bodyPr wrap="square" rtlCol="0">
            <a:spAutoFit/>
          </a:bodyPr>
          <a:lstStyle/>
          <a:p>
            <a:pPr lvl="0" algn="ctr">
              <a:defRPr/>
            </a:pPr>
            <a:r>
              <a:rPr lang="en-US" sz="4000" b="1" dirty="0">
                <a:solidFill>
                  <a:srgbClr val="C00000"/>
                </a:solidFill>
              </a:rPr>
              <a:t>Graph Representation Learning for NLP</a:t>
            </a:r>
            <a:endParaRPr kumimoji="1" lang="zh-CN" altLang="en-US" sz="4000" b="1" i="0" u="none" strike="noStrike" kern="1200" cap="none" spc="0" normalizeH="0" baseline="0" noProof="0" dirty="0">
              <a:ln>
                <a:noFill/>
              </a:ln>
              <a:solidFill>
                <a:srgbClr val="C00000"/>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
        <p:nvSpPr>
          <p:cNvPr id="8" name="灯片编号占位符 7">
            <a:extLst>
              <a:ext uri="{FF2B5EF4-FFF2-40B4-BE49-F238E27FC236}">
                <a16:creationId xmlns:a16="http://schemas.microsoft.com/office/drawing/2014/main" xmlns="" id="{433737DF-17C8-48FF-B2B9-224284DB85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FE37F2-1F69-A747-B276-7CCC19A0C558}" type="slidenum">
              <a:rPr kumimoji="1" lang="zh-CN" altLang="en-US" sz="1200" b="0" i="0" u="none" strike="noStrike" kern="1200" cap="none" spc="0" normalizeH="0" baseline="0" noProof="0" smtClean="0">
                <a:ln>
                  <a:noFill/>
                </a:ln>
                <a:solidFill>
                  <a:prstClr val="black">
                    <a:tint val="75000"/>
                  </a:prstClr>
                </a:solidFill>
                <a:effectLst/>
                <a:uLnTx/>
                <a:uFillTx/>
                <a:latin typeface="Helvetica" panose="020B0604020202020204" pitchFamily="34" charset="0"/>
                <a:ea typeface="等线" panose="02010600030101010101" pitchFamily="2" charset="-122"/>
                <a:cs typeface="Helvetica"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1" lang="zh-CN" altLang="en-US" sz="1200" b="0" i="0" u="none" strike="noStrike" kern="1200" cap="none" spc="0" normalizeH="0" baseline="0" noProof="0" dirty="0">
              <a:ln>
                <a:noFill/>
              </a:ln>
              <a:solidFill>
                <a:prstClr val="black">
                  <a:tint val="75000"/>
                </a:prstClr>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Tree>
    <p:extLst>
      <p:ext uri="{BB962C8B-B14F-4D97-AF65-F5344CB8AC3E}">
        <p14:creationId xmlns:p14="http://schemas.microsoft.com/office/powerpoint/2010/main" val="20290732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CFFBEE-2579-DF42-B4D6-A3591FFE2B3F}"/>
              </a:ext>
            </a:extLst>
          </p:cNvPr>
          <p:cNvSpPr>
            <a:spLocks noGrp="1"/>
          </p:cNvSpPr>
          <p:nvPr>
            <p:ph type="title"/>
          </p:nvPr>
        </p:nvSpPr>
        <p:spPr/>
        <p:txBody>
          <a:bodyPr>
            <a:normAutofit/>
          </a:bodyPr>
          <a:lstStyle/>
          <a:p>
            <a:r>
              <a:rPr lang="en-US" altLang="zh-CN" b="1" spc="-253" dirty="0">
                <a:solidFill>
                  <a:srgbClr val="C00000"/>
                </a:solidFill>
              </a:rPr>
              <a:t>GNNs</a:t>
            </a:r>
            <a:r>
              <a:rPr lang="zh-CN" altLang="en-US" b="1" spc="-253" dirty="0">
                <a:solidFill>
                  <a:srgbClr val="C00000"/>
                </a:solidFill>
              </a:rPr>
              <a:t> </a:t>
            </a:r>
            <a:r>
              <a:rPr lang="en-US" altLang="zh-CN" b="1" spc="-253" dirty="0">
                <a:solidFill>
                  <a:srgbClr val="C00000"/>
                </a:solidFill>
              </a:rPr>
              <a:t>for</a:t>
            </a:r>
            <a:r>
              <a:rPr lang="zh-CN" altLang="en-US" b="1" spc="-253" dirty="0">
                <a:solidFill>
                  <a:srgbClr val="C00000"/>
                </a:solidFill>
              </a:rPr>
              <a:t> </a:t>
            </a:r>
            <a:r>
              <a:rPr lang="en-US" altLang="zh-CN" b="1" spc="-253" dirty="0">
                <a:solidFill>
                  <a:srgbClr val="C00000"/>
                </a:solidFill>
              </a:rPr>
              <a:t>Graph</a:t>
            </a:r>
            <a:r>
              <a:rPr lang="zh-CN" altLang="en-US" b="1" spc="-253" dirty="0">
                <a:solidFill>
                  <a:srgbClr val="C00000"/>
                </a:solidFill>
              </a:rPr>
              <a:t> </a:t>
            </a:r>
            <a:r>
              <a:rPr lang="en-US" altLang="zh-CN" b="1" spc="-253" dirty="0">
                <a:solidFill>
                  <a:srgbClr val="C00000"/>
                </a:solidFill>
              </a:rPr>
              <a:t>Representation</a:t>
            </a:r>
            <a:r>
              <a:rPr lang="zh-CN" altLang="en-US" b="1" spc="-253" dirty="0">
                <a:solidFill>
                  <a:srgbClr val="C00000"/>
                </a:solidFill>
              </a:rPr>
              <a:t> </a:t>
            </a:r>
            <a:r>
              <a:rPr lang="en-US" altLang="zh-CN" b="1" spc="-253" dirty="0">
                <a:solidFill>
                  <a:srgbClr val="C00000"/>
                </a:solidFill>
              </a:rPr>
              <a:t>Learning</a:t>
            </a:r>
            <a:endParaRPr kumimoji="1" lang="zh-CN" altLang="en-US" dirty="0"/>
          </a:p>
        </p:txBody>
      </p:sp>
      <p:sp>
        <p:nvSpPr>
          <p:cNvPr id="4" name="灯片编号占位符 3">
            <a:extLst>
              <a:ext uri="{FF2B5EF4-FFF2-40B4-BE49-F238E27FC236}">
                <a16:creationId xmlns:a16="http://schemas.microsoft.com/office/drawing/2014/main" xmlns="" id="{7DA292A9-F3FF-0D4C-A45C-4BBE99770D4B}"/>
              </a:ext>
            </a:extLst>
          </p:cNvPr>
          <p:cNvSpPr>
            <a:spLocks noGrp="1"/>
          </p:cNvSpPr>
          <p:nvPr>
            <p:ph type="sldNum" sz="quarter" idx="12"/>
          </p:nvPr>
        </p:nvSpPr>
        <p:spPr/>
        <p:txBody>
          <a:bodyPr/>
          <a:lstStyle/>
          <a:p>
            <a:fld id="{4C15419E-54D6-8648-ABFB-BEF58E3E877E}" type="slidenum">
              <a:rPr lang="en-US" smtClean="0"/>
              <a:t>63</a:t>
            </a:fld>
            <a:endParaRPr lang="en-US"/>
          </a:p>
        </p:txBody>
      </p:sp>
      <p:sp>
        <p:nvSpPr>
          <p:cNvPr id="7" name="Rounded Rectangle 6">
            <a:extLst>
              <a:ext uri="{FF2B5EF4-FFF2-40B4-BE49-F238E27FC236}">
                <a16:creationId xmlns:a16="http://schemas.microsoft.com/office/drawing/2014/main" xmlns="" id="{F87DE6EA-C67F-3447-95BF-D9ACD0AA0930}"/>
              </a:ext>
            </a:extLst>
          </p:cNvPr>
          <p:cNvSpPr/>
          <p:nvPr/>
        </p:nvSpPr>
        <p:spPr>
          <a:xfrm>
            <a:off x="4860105" y="2700390"/>
            <a:ext cx="1912703" cy="1317938"/>
          </a:xfrm>
          <a:prstGeom prst="roundRect">
            <a:avLst/>
          </a:prstGeom>
          <a:solidFill>
            <a:srgbClr val="1D93E3"/>
          </a:solidFill>
          <a:ln>
            <a:solidFill>
              <a:srgbClr val="1D93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Graph</a:t>
            </a:r>
            <a:r>
              <a:rPr lang="zh-CN" altLang="en-US" dirty="0"/>
              <a:t> </a:t>
            </a:r>
            <a:r>
              <a:rPr lang="en-US" altLang="zh-CN" dirty="0"/>
              <a:t>Representation</a:t>
            </a:r>
            <a:r>
              <a:rPr lang="zh-CN" altLang="en-US" dirty="0"/>
              <a:t> </a:t>
            </a:r>
            <a:r>
              <a:rPr lang="en-US" altLang="zh-CN" dirty="0"/>
              <a:t>Learning</a:t>
            </a:r>
            <a:endParaRPr lang="en-US" dirty="0"/>
          </a:p>
        </p:txBody>
      </p:sp>
      <p:sp>
        <p:nvSpPr>
          <p:cNvPr id="8" name="Rounded Rectangle 7">
            <a:extLst>
              <a:ext uri="{FF2B5EF4-FFF2-40B4-BE49-F238E27FC236}">
                <a16:creationId xmlns:a16="http://schemas.microsoft.com/office/drawing/2014/main" xmlns="" id="{E01E0C3A-D85E-3E4F-9892-6E059D36EF2D}"/>
              </a:ext>
            </a:extLst>
          </p:cNvPr>
          <p:cNvSpPr/>
          <p:nvPr/>
        </p:nvSpPr>
        <p:spPr>
          <a:xfrm>
            <a:off x="8610599" y="2723785"/>
            <a:ext cx="1355333" cy="1317938"/>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Prediction</a:t>
            </a:r>
            <a:endParaRPr lang="en-US" dirty="0"/>
          </a:p>
        </p:txBody>
      </p:sp>
      <p:sp>
        <p:nvSpPr>
          <p:cNvPr id="9" name="Rounded Rectangle 8">
            <a:extLst>
              <a:ext uri="{FF2B5EF4-FFF2-40B4-BE49-F238E27FC236}">
                <a16:creationId xmlns:a16="http://schemas.microsoft.com/office/drawing/2014/main" xmlns="" id="{C95C74BF-1DF9-6040-9622-933C5FAAD474}"/>
              </a:ext>
            </a:extLst>
          </p:cNvPr>
          <p:cNvSpPr/>
          <p:nvPr/>
        </p:nvSpPr>
        <p:spPr>
          <a:xfrm>
            <a:off x="1429821" y="2700390"/>
            <a:ext cx="1592494" cy="1317938"/>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Graph</a:t>
            </a:r>
            <a:r>
              <a:rPr lang="zh-CN" altLang="en-US" dirty="0"/>
              <a:t> </a:t>
            </a:r>
            <a:r>
              <a:rPr lang="en-US" altLang="zh-CN" dirty="0"/>
              <a:t>Construction</a:t>
            </a:r>
            <a:endParaRPr lang="en-US" dirty="0"/>
          </a:p>
        </p:txBody>
      </p:sp>
      <p:sp>
        <p:nvSpPr>
          <p:cNvPr id="10" name="Striped Right Arrow 9">
            <a:extLst>
              <a:ext uri="{FF2B5EF4-FFF2-40B4-BE49-F238E27FC236}">
                <a16:creationId xmlns:a16="http://schemas.microsoft.com/office/drawing/2014/main" xmlns="" id="{5D332558-707F-F841-BCA1-E0F0AEE44E2B}"/>
              </a:ext>
            </a:extLst>
          </p:cNvPr>
          <p:cNvSpPr/>
          <p:nvPr/>
        </p:nvSpPr>
        <p:spPr>
          <a:xfrm>
            <a:off x="3315990" y="2994626"/>
            <a:ext cx="1335640" cy="729465"/>
          </a:xfrm>
          <a:prstGeom prst="stripedRightArrow">
            <a:avLst/>
          </a:prstGeom>
          <a:solidFill>
            <a:srgbClr val="7C7C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triped Right Arrow 10">
            <a:extLst>
              <a:ext uri="{FF2B5EF4-FFF2-40B4-BE49-F238E27FC236}">
                <a16:creationId xmlns:a16="http://schemas.microsoft.com/office/drawing/2014/main" xmlns="" id="{8706D952-13B9-6947-AC4B-E07FD8FBAC19}"/>
              </a:ext>
            </a:extLst>
          </p:cNvPr>
          <p:cNvSpPr/>
          <p:nvPr/>
        </p:nvSpPr>
        <p:spPr>
          <a:xfrm>
            <a:off x="7052142" y="2994335"/>
            <a:ext cx="1335640" cy="729465"/>
          </a:xfrm>
          <a:prstGeom prst="stripedRightArrow">
            <a:avLst/>
          </a:prstGeom>
          <a:solidFill>
            <a:srgbClr val="7C7C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Icon&#10;&#10;Description automatically generated">
            <a:extLst>
              <a:ext uri="{FF2B5EF4-FFF2-40B4-BE49-F238E27FC236}">
                <a16:creationId xmlns:a16="http://schemas.microsoft.com/office/drawing/2014/main" xmlns="" id="{32D426D9-A5D3-4E49-8351-F9A60099E508}"/>
              </a:ext>
            </a:extLst>
          </p:cNvPr>
          <p:cNvPicPr>
            <a:picLocks noChangeAspect="1"/>
          </p:cNvPicPr>
          <p:nvPr/>
        </p:nvPicPr>
        <p:blipFill>
          <a:blip r:embed="rId3"/>
          <a:stretch>
            <a:fillRect/>
          </a:stretch>
        </p:blipFill>
        <p:spPr>
          <a:xfrm>
            <a:off x="5413527" y="4209458"/>
            <a:ext cx="805857" cy="1253556"/>
          </a:xfrm>
          <a:prstGeom prst="rect">
            <a:avLst/>
          </a:prstGeom>
        </p:spPr>
      </p:pic>
    </p:spTree>
    <p:extLst>
      <p:ext uri="{BB962C8B-B14F-4D97-AF65-F5344CB8AC3E}">
        <p14:creationId xmlns:p14="http://schemas.microsoft.com/office/powerpoint/2010/main" val="36582913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CFFBEE-2579-DF42-B4D6-A3591FFE2B3F}"/>
              </a:ext>
            </a:extLst>
          </p:cNvPr>
          <p:cNvSpPr>
            <a:spLocks noGrp="1"/>
          </p:cNvSpPr>
          <p:nvPr>
            <p:ph type="title"/>
          </p:nvPr>
        </p:nvSpPr>
        <p:spPr/>
        <p:txBody>
          <a:bodyPr>
            <a:normAutofit/>
          </a:bodyPr>
          <a:lstStyle/>
          <a:p>
            <a:r>
              <a:rPr lang="en-US" altLang="zh-CN" sz="3800" b="1" spc="-253" dirty="0">
                <a:solidFill>
                  <a:srgbClr val="C00000"/>
                </a:solidFill>
              </a:rPr>
              <a:t>Homogeneous</a:t>
            </a:r>
            <a:r>
              <a:rPr lang="zh-CN" altLang="en-US" sz="3800" b="1" spc="-253" dirty="0">
                <a:solidFill>
                  <a:srgbClr val="C00000"/>
                </a:solidFill>
              </a:rPr>
              <a:t> </a:t>
            </a:r>
            <a:r>
              <a:rPr lang="en-US" altLang="zh-CN" sz="3800" b="1" spc="-253" dirty="0">
                <a:solidFill>
                  <a:srgbClr val="C00000"/>
                </a:solidFill>
              </a:rPr>
              <a:t>vs</a:t>
            </a:r>
            <a:r>
              <a:rPr lang="zh-CN" altLang="en-US" sz="3800" b="1" spc="-253" dirty="0">
                <a:solidFill>
                  <a:srgbClr val="C00000"/>
                </a:solidFill>
              </a:rPr>
              <a:t> </a:t>
            </a:r>
            <a:r>
              <a:rPr lang="en-US" altLang="zh-CN" sz="3800" b="1" spc="-253" dirty="0">
                <a:solidFill>
                  <a:srgbClr val="C00000"/>
                </a:solidFill>
              </a:rPr>
              <a:t>Multi-relational</a:t>
            </a:r>
            <a:r>
              <a:rPr lang="zh-CN" altLang="en-US" sz="3800" b="1" spc="-253" dirty="0">
                <a:solidFill>
                  <a:srgbClr val="C00000"/>
                </a:solidFill>
              </a:rPr>
              <a:t> </a:t>
            </a:r>
            <a:r>
              <a:rPr lang="en-US" altLang="zh-CN" sz="3800" b="1" spc="-253" dirty="0">
                <a:solidFill>
                  <a:srgbClr val="C00000"/>
                </a:solidFill>
              </a:rPr>
              <a:t>vs</a:t>
            </a:r>
            <a:r>
              <a:rPr lang="zh-CN" altLang="en-US" sz="3800" b="1" spc="-253" dirty="0">
                <a:solidFill>
                  <a:srgbClr val="C00000"/>
                </a:solidFill>
              </a:rPr>
              <a:t> </a:t>
            </a:r>
            <a:r>
              <a:rPr lang="en-US" altLang="zh-CN" sz="3800" b="1" spc="-253" dirty="0">
                <a:solidFill>
                  <a:srgbClr val="C00000"/>
                </a:solidFill>
              </a:rPr>
              <a:t>Heterogeneous</a:t>
            </a:r>
            <a:r>
              <a:rPr lang="zh-CN" altLang="en-US" sz="3800" b="1" spc="-253" dirty="0">
                <a:solidFill>
                  <a:srgbClr val="C00000"/>
                </a:solidFill>
              </a:rPr>
              <a:t> </a:t>
            </a:r>
            <a:r>
              <a:rPr lang="en-US" altLang="zh-CN" sz="3800" b="1" spc="-253" dirty="0">
                <a:solidFill>
                  <a:srgbClr val="C00000"/>
                </a:solidFill>
              </a:rPr>
              <a:t>Graphs</a:t>
            </a:r>
            <a:endParaRPr kumimoji="1" lang="zh-CN" altLang="en-US" sz="3800" dirty="0"/>
          </a:p>
        </p:txBody>
      </p:sp>
      <p:sp>
        <p:nvSpPr>
          <p:cNvPr id="4" name="灯片编号占位符 3">
            <a:extLst>
              <a:ext uri="{FF2B5EF4-FFF2-40B4-BE49-F238E27FC236}">
                <a16:creationId xmlns:a16="http://schemas.microsoft.com/office/drawing/2014/main" xmlns="" id="{7DA292A9-F3FF-0D4C-A45C-4BBE99770D4B}"/>
              </a:ext>
            </a:extLst>
          </p:cNvPr>
          <p:cNvSpPr>
            <a:spLocks noGrp="1"/>
          </p:cNvSpPr>
          <p:nvPr>
            <p:ph type="sldNum" sz="quarter" idx="12"/>
          </p:nvPr>
        </p:nvSpPr>
        <p:spPr/>
        <p:txBody>
          <a:bodyPr/>
          <a:lstStyle/>
          <a:p>
            <a:fld id="{4C15419E-54D6-8648-ABFB-BEF58E3E877E}" type="slidenum">
              <a:rPr lang="en-US" smtClean="0"/>
              <a:t>64</a:t>
            </a:fld>
            <a:endParaRPr lang="en-US"/>
          </a:p>
        </p:txBody>
      </p:sp>
      <p:graphicFrame>
        <p:nvGraphicFramePr>
          <p:cNvPr id="5" name="Table 5">
            <a:extLst>
              <a:ext uri="{FF2B5EF4-FFF2-40B4-BE49-F238E27FC236}">
                <a16:creationId xmlns:a16="http://schemas.microsoft.com/office/drawing/2014/main" xmlns="" id="{5B395112-4C0E-5E4B-96D7-1B3149C6183D}"/>
              </a:ext>
            </a:extLst>
          </p:cNvPr>
          <p:cNvGraphicFramePr>
            <a:graphicFrameLocks noGrp="1"/>
          </p:cNvGraphicFramePr>
          <p:nvPr/>
        </p:nvGraphicFramePr>
        <p:xfrm>
          <a:off x="1268428" y="2194560"/>
          <a:ext cx="9185896" cy="3037317"/>
        </p:xfrm>
        <a:graphic>
          <a:graphicData uri="http://schemas.openxmlformats.org/drawingml/2006/table">
            <a:tbl>
              <a:tblPr firstRow="1" bandRow="1">
                <a:tableStyleId>{5C22544A-7EE6-4342-B048-85BDC9FD1C3A}</a:tableStyleId>
              </a:tblPr>
              <a:tblGrid>
                <a:gridCol w="2296474">
                  <a:extLst>
                    <a:ext uri="{9D8B030D-6E8A-4147-A177-3AD203B41FA5}">
                      <a16:colId xmlns:a16="http://schemas.microsoft.com/office/drawing/2014/main" xmlns="" val="3000418095"/>
                    </a:ext>
                  </a:extLst>
                </a:gridCol>
                <a:gridCol w="2296474">
                  <a:extLst>
                    <a:ext uri="{9D8B030D-6E8A-4147-A177-3AD203B41FA5}">
                      <a16:colId xmlns:a16="http://schemas.microsoft.com/office/drawing/2014/main" xmlns="" val="3626997826"/>
                    </a:ext>
                  </a:extLst>
                </a:gridCol>
                <a:gridCol w="2296474">
                  <a:extLst>
                    <a:ext uri="{9D8B030D-6E8A-4147-A177-3AD203B41FA5}">
                      <a16:colId xmlns:a16="http://schemas.microsoft.com/office/drawing/2014/main" xmlns="" val="3841833369"/>
                    </a:ext>
                  </a:extLst>
                </a:gridCol>
                <a:gridCol w="2296474">
                  <a:extLst>
                    <a:ext uri="{9D8B030D-6E8A-4147-A177-3AD203B41FA5}">
                      <a16:colId xmlns:a16="http://schemas.microsoft.com/office/drawing/2014/main" xmlns="" val="3305107984"/>
                    </a:ext>
                  </a:extLst>
                </a:gridCol>
              </a:tblGrid>
              <a:tr h="1012439">
                <a:tc>
                  <a:txBody>
                    <a:bodyPr/>
                    <a:lstStyle/>
                    <a:p>
                      <a:r>
                        <a:rPr lang="en-US" altLang="zh-CN" sz="2400" dirty="0">
                          <a:latin typeface="Calibri" panose="020F0502020204030204" pitchFamily="34" charset="0"/>
                          <a:cs typeface="Calibri" panose="020F0502020204030204" pitchFamily="34" charset="0"/>
                        </a:rPr>
                        <a:t>Graph</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types</a:t>
                      </a:r>
                      <a:endParaRPr lang="en-US" sz="2400" dirty="0">
                        <a:latin typeface="Calibri" panose="020F0502020204030204" pitchFamily="34" charset="0"/>
                        <a:cs typeface="Calibri" panose="020F0502020204030204" pitchFamily="34" charset="0"/>
                      </a:endParaRPr>
                    </a:p>
                  </a:txBody>
                  <a:tcPr/>
                </a:tc>
                <a:tc>
                  <a:txBody>
                    <a:bodyPr/>
                    <a:lstStyle/>
                    <a:p>
                      <a:r>
                        <a:rPr lang="en-US" sz="2400" dirty="0">
                          <a:latin typeface="Calibri" panose="020F0502020204030204" pitchFamily="34" charset="0"/>
                          <a:cs typeface="Calibri" panose="020F0502020204030204" pitchFamily="34" charset="0"/>
                        </a:rPr>
                        <a:t>Homogeneous</a:t>
                      </a:r>
                    </a:p>
                  </a:txBody>
                  <a:tcPr/>
                </a:tc>
                <a:tc>
                  <a:txBody>
                    <a:bodyPr/>
                    <a:lstStyle/>
                    <a:p>
                      <a:r>
                        <a:rPr lang="en-US" sz="2400" dirty="0">
                          <a:latin typeface="Calibri" panose="020F0502020204030204" pitchFamily="34" charset="0"/>
                          <a:cs typeface="Calibri" panose="020F0502020204030204" pitchFamily="34" charset="0"/>
                        </a:rPr>
                        <a:t>Multi-relational</a:t>
                      </a:r>
                    </a:p>
                  </a:txBody>
                  <a:tcPr/>
                </a:tc>
                <a:tc>
                  <a:txBody>
                    <a:bodyPr/>
                    <a:lstStyle/>
                    <a:p>
                      <a:r>
                        <a:rPr lang="en-US" sz="2400" dirty="0">
                          <a:latin typeface="Calibri" panose="020F0502020204030204" pitchFamily="34" charset="0"/>
                          <a:cs typeface="Calibri" panose="020F0502020204030204" pitchFamily="34" charset="0"/>
                        </a:rPr>
                        <a:t>Heterogeneous</a:t>
                      </a:r>
                    </a:p>
                  </a:txBody>
                  <a:tcPr/>
                </a:tc>
                <a:extLst>
                  <a:ext uri="{0D108BD9-81ED-4DB2-BD59-A6C34878D82A}">
                    <a16:rowId xmlns:a16="http://schemas.microsoft.com/office/drawing/2014/main" xmlns="" val="997591162"/>
                  </a:ext>
                </a:extLst>
              </a:tr>
              <a:tr h="1012439">
                <a:tc>
                  <a:txBody>
                    <a:bodyPr/>
                    <a:lstStyle/>
                    <a:p>
                      <a:r>
                        <a:rPr lang="en-US" altLang="zh-CN" sz="2400" dirty="0">
                          <a:latin typeface="Calibri" panose="020F0502020204030204" pitchFamily="34" charset="0"/>
                          <a:cs typeface="Calibri" panose="020F0502020204030204" pitchFamily="34" charset="0"/>
                        </a:rPr>
                        <a:t>#</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of</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node</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types</a:t>
                      </a:r>
                      <a:endParaRPr lang="en-US" sz="2400" dirty="0">
                        <a:latin typeface="Calibri" panose="020F0502020204030204" pitchFamily="34" charset="0"/>
                        <a:cs typeface="Calibri" panose="020F0502020204030204" pitchFamily="34" charset="0"/>
                      </a:endParaRPr>
                    </a:p>
                  </a:txBody>
                  <a:tcPr/>
                </a:tc>
                <a:tc>
                  <a:txBody>
                    <a:bodyPr/>
                    <a:lstStyle/>
                    <a:p>
                      <a:r>
                        <a:rPr lang="en-US" altLang="zh-CN" sz="2400" dirty="0">
                          <a:latin typeface="Calibri" panose="020F0502020204030204" pitchFamily="34" charset="0"/>
                          <a:cs typeface="Calibri" panose="020F0502020204030204" pitchFamily="34" charset="0"/>
                        </a:rPr>
                        <a:t>1</a:t>
                      </a:r>
                      <a:endParaRPr lang="en-US" sz="2400" dirty="0">
                        <a:latin typeface="Calibri" panose="020F0502020204030204" pitchFamily="34" charset="0"/>
                        <a:cs typeface="Calibri" panose="020F0502020204030204" pitchFamily="34" charset="0"/>
                      </a:endParaRPr>
                    </a:p>
                  </a:txBody>
                  <a:tcPr/>
                </a:tc>
                <a:tc>
                  <a:txBody>
                    <a:bodyPr/>
                    <a:lstStyle/>
                    <a:p>
                      <a:r>
                        <a:rPr lang="en-US" altLang="zh-CN" sz="2400" dirty="0">
                          <a:latin typeface="Calibri" panose="020F0502020204030204" pitchFamily="34" charset="0"/>
                          <a:cs typeface="Calibri" panose="020F0502020204030204" pitchFamily="34" charset="0"/>
                        </a:rPr>
                        <a:t>1</a:t>
                      </a:r>
                      <a:endParaRPr lang="en-US" sz="2400" dirty="0">
                        <a:latin typeface="Calibri" panose="020F0502020204030204" pitchFamily="34" charset="0"/>
                        <a:cs typeface="Calibri" panose="020F0502020204030204" pitchFamily="34" charset="0"/>
                      </a:endParaRPr>
                    </a:p>
                  </a:txBody>
                  <a:tcPr/>
                </a:tc>
                <a:tc>
                  <a:txBody>
                    <a:bodyPr/>
                    <a:lstStyle/>
                    <a:p>
                      <a:r>
                        <a:rPr lang="en-US" altLang="zh-CN" sz="2400" dirty="0">
                          <a:latin typeface="Calibri" panose="020F0502020204030204" pitchFamily="34" charset="0"/>
                          <a:cs typeface="Calibri" panose="020F0502020204030204" pitchFamily="34" charset="0"/>
                        </a:rPr>
                        <a:t>&gt;</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1</a:t>
                      </a:r>
                      <a:endParaRPr lang="en-US" sz="24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xmlns="" val="1941233463"/>
                  </a:ext>
                </a:extLst>
              </a:tr>
              <a:tr h="10124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400" dirty="0">
                          <a:latin typeface="Calibri" panose="020F0502020204030204" pitchFamily="34" charset="0"/>
                          <a:cs typeface="Calibri" panose="020F0502020204030204" pitchFamily="34" charset="0"/>
                        </a:rPr>
                        <a:t>#</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of</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edge</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types</a:t>
                      </a:r>
                      <a:endParaRPr lang="en-US" sz="2400" dirty="0">
                        <a:latin typeface="Calibri" panose="020F0502020204030204" pitchFamily="34" charset="0"/>
                        <a:cs typeface="Calibri" panose="020F0502020204030204" pitchFamily="34" charset="0"/>
                      </a:endParaRPr>
                    </a:p>
                  </a:txBody>
                  <a:tcPr/>
                </a:tc>
                <a:tc>
                  <a:txBody>
                    <a:bodyPr/>
                    <a:lstStyle/>
                    <a:p>
                      <a:r>
                        <a:rPr lang="en-US" altLang="zh-CN" sz="2400" dirty="0">
                          <a:latin typeface="Calibri" panose="020F0502020204030204" pitchFamily="34" charset="0"/>
                          <a:cs typeface="Calibri" panose="020F0502020204030204" pitchFamily="34" charset="0"/>
                        </a:rPr>
                        <a:t>1</a:t>
                      </a:r>
                      <a:endParaRPr lang="en-US" sz="2400" dirty="0">
                        <a:latin typeface="Calibri" panose="020F0502020204030204" pitchFamily="34" charset="0"/>
                        <a:cs typeface="Calibri" panose="020F0502020204030204" pitchFamily="34" charset="0"/>
                      </a:endParaRPr>
                    </a:p>
                  </a:txBody>
                  <a:tcPr/>
                </a:tc>
                <a:tc>
                  <a:txBody>
                    <a:bodyPr/>
                    <a:lstStyle/>
                    <a:p>
                      <a:r>
                        <a:rPr lang="en-US" altLang="zh-CN" sz="2400" dirty="0">
                          <a:latin typeface="Calibri" panose="020F0502020204030204" pitchFamily="34" charset="0"/>
                          <a:cs typeface="Calibri" panose="020F0502020204030204" pitchFamily="34" charset="0"/>
                        </a:rPr>
                        <a:t>&gt;</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1</a:t>
                      </a:r>
                      <a:endParaRPr lang="en-US" sz="2400" dirty="0">
                        <a:latin typeface="Calibri" panose="020F0502020204030204" pitchFamily="34" charset="0"/>
                        <a:cs typeface="Calibri" panose="020F0502020204030204" pitchFamily="34" charset="0"/>
                      </a:endParaRPr>
                    </a:p>
                  </a:txBody>
                  <a:tcPr/>
                </a:tc>
                <a:tc>
                  <a:txBody>
                    <a:bodyPr/>
                    <a:lstStyle/>
                    <a:p>
                      <a:r>
                        <a:rPr lang="en-US" altLang="zh-CN" sz="2400" dirty="0">
                          <a:latin typeface="Calibri" panose="020F0502020204030204" pitchFamily="34" charset="0"/>
                          <a:cs typeface="Calibri" panose="020F0502020204030204" pitchFamily="34" charset="0"/>
                        </a:rPr>
                        <a:t>&gt;=</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1</a:t>
                      </a:r>
                      <a:endParaRPr lang="en-US" sz="24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xmlns="" val="1807313511"/>
                  </a:ext>
                </a:extLst>
              </a:tr>
            </a:tbl>
          </a:graphicData>
        </a:graphic>
      </p:graphicFrame>
    </p:spTree>
    <p:extLst>
      <p:ext uri="{BB962C8B-B14F-4D97-AF65-F5344CB8AC3E}">
        <p14:creationId xmlns:p14="http://schemas.microsoft.com/office/powerpoint/2010/main" val="20080851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CFFBEE-2579-DF42-B4D6-A3591FFE2B3F}"/>
              </a:ext>
            </a:extLst>
          </p:cNvPr>
          <p:cNvSpPr>
            <a:spLocks noGrp="1"/>
          </p:cNvSpPr>
          <p:nvPr>
            <p:ph type="title"/>
          </p:nvPr>
        </p:nvSpPr>
        <p:spPr/>
        <p:txBody>
          <a:bodyPr>
            <a:normAutofit/>
          </a:bodyPr>
          <a:lstStyle/>
          <a:p>
            <a:r>
              <a:rPr kumimoji="1" lang="en-US" altLang="zh-CN" b="1" spc="-253" dirty="0">
                <a:solidFill>
                  <a:srgbClr val="C00000"/>
                </a:solidFill>
              </a:rPr>
              <a:t>Which GNNs to Use Given a Graph?</a:t>
            </a:r>
            <a:endParaRPr kumimoji="1" lang="zh-CN" altLang="en-US" dirty="0"/>
          </a:p>
        </p:txBody>
      </p:sp>
      <p:sp>
        <p:nvSpPr>
          <p:cNvPr id="4" name="灯片编号占位符 3">
            <a:extLst>
              <a:ext uri="{FF2B5EF4-FFF2-40B4-BE49-F238E27FC236}">
                <a16:creationId xmlns:a16="http://schemas.microsoft.com/office/drawing/2014/main" xmlns="" id="{7DA292A9-F3FF-0D4C-A45C-4BBE99770D4B}"/>
              </a:ext>
            </a:extLst>
          </p:cNvPr>
          <p:cNvSpPr>
            <a:spLocks noGrp="1"/>
          </p:cNvSpPr>
          <p:nvPr>
            <p:ph type="sldNum" sz="quarter" idx="12"/>
          </p:nvPr>
        </p:nvSpPr>
        <p:spPr/>
        <p:txBody>
          <a:bodyPr/>
          <a:lstStyle/>
          <a:p>
            <a:fld id="{4C15419E-54D6-8648-ABFB-BEF58E3E877E}" type="slidenum">
              <a:rPr lang="en-US" smtClean="0"/>
              <a:t>65</a:t>
            </a:fld>
            <a:endParaRPr lang="en-US"/>
          </a:p>
        </p:txBody>
      </p:sp>
      <p:grpSp>
        <p:nvGrpSpPr>
          <p:cNvPr id="41" name="Group 40">
            <a:extLst>
              <a:ext uri="{FF2B5EF4-FFF2-40B4-BE49-F238E27FC236}">
                <a16:creationId xmlns:a16="http://schemas.microsoft.com/office/drawing/2014/main" xmlns="" id="{2C4CC3AC-95AE-AF46-980C-43062B11546F}"/>
              </a:ext>
            </a:extLst>
          </p:cNvPr>
          <p:cNvGrpSpPr/>
          <p:nvPr/>
        </p:nvGrpSpPr>
        <p:grpSpPr>
          <a:xfrm>
            <a:off x="1630018" y="1255354"/>
            <a:ext cx="6283106" cy="5433502"/>
            <a:chOff x="1630018" y="1255354"/>
            <a:chExt cx="6283106" cy="5433502"/>
          </a:xfrm>
        </p:grpSpPr>
        <p:pic>
          <p:nvPicPr>
            <p:cNvPr id="23" name="Picture 22">
              <a:extLst>
                <a:ext uri="{FF2B5EF4-FFF2-40B4-BE49-F238E27FC236}">
                  <a16:creationId xmlns:a16="http://schemas.microsoft.com/office/drawing/2014/main" xmlns="" id="{D76858F2-D904-AB47-B932-9CFFAF369F6E}"/>
                </a:ext>
              </a:extLst>
            </p:cNvPr>
            <p:cNvPicPr>
              <a:picLocks noChangeAspect="1"/>
            </p:cNvPicPr>
            <p:nvPr/>
          </p:nvPicPr>
          <p:blipFill>
            <a:blip r:embed="rId3"/>
            <a:stretch>
              <a:fillRect/>
            </a:stretch>
          </p:blipFill>
          <p:spPr>
            <a:xfrm>
              <a:off x="5158704" y="4375392"/>
              <a:ext cx="1586735" cy="832733"/>
            </a:xfrm>
            <a:prstGeom prst="rect">
              <a:avLst/>
            </a:prstGeom>
          </p:spPr>
        </p:pic>
        <p:grpSp>
          <p:nvGrpSpPr>
            <p:cNvPr id="40" name="Group 39">
              <a:extLst>
                <a:ext uri="{FF2B5EF4-FFF2-40B4-BE49-F238E27FC236}">
                  <a16:creationId xmlns:a16="http://schemas.microsoft.com/office/drawing/2014/main" xmlns="" id="{BAE8C82D-061D-F645-82EB-9B751320DBF6}"/>
                </a:ext>
              </a:extLst>
            </p:cNvPr>
            <p:cNvGrpSpPr/>
            <p:nvPr/>
          </p:nvGrpSpPr>
          <p:grpSpPr>
            <a:xfrm>
              <a:off x="1630018" y="1255354"/>
              <a:ext cx="6283106" cy="5433502"/>
              <a:chOff x="1630018" y="1255354"/>
              <a:chExt cx="6283106" cy="5433502"/>
            </a:xfrm>
          </p:grpSpPr>
          <p:pic>
            <p:nvPicPr>
              <p:cNvPr id="13" name="Picture 12">
                <a:extLst>
                  <a:ext uri="{FF2B5EF4-FFF2-40B4-BE49-F238E27FC236}">
                    <a16:creationId xmlns:a16="http://schemas.microsoft.com/office/drawing/2014/main" xmlns="" id="{20765BCE-81BA-BE4B-8476-4BDB0338AB4B}"/>
                  </a:ext>
                </a:extLst>
              </p:cNvPr>
              <p:cNvPicPr>
                <a:picLocks noChangeAspect="1"/>
              </p:cNvPicPr>
              <p:nvPr/>
            </p:nvPicPr>
            <p:blipFill>
              <a:blip r:embed="rId4"/>
              <a:stretch>
                <a:fillRect/>
              </a:stretch>
            </p:blipFill>
            <p:spPr>
              <a:xfrm>
                <a:off x="6310909" y="2698927"/>
                <a:ext cx="1602215" cy="914519"/>
              </a:xfrm>
              <a:prstGeom prst="rect">
                <a:avLst/>
              </a:prstGeom>
            </p:spPr>
          </p:pic>
          <p:pic>
            <p:nvPicPr>
              <p:cNvPr id="6" name="Picture 5">
                <a:extLst>
                  <a:ext uri="{FF2B5EF4-FFF2-40B4-BE49-F238E27FC236}">
                    <a16:creationId xmlns:a16="http://schemas.microsoft.com/office/drawing/2014/main" xmlns="" id="{844293F2-3DE9-C34C-8408-BA71A0B27A9E}"/>
                  </a:ext>
                </a:extLst>
              </p:cNvPr>
              <p:cNvPicPr>
                <a:picLocks noChangeAspect="1"/>
              </p:cNvPicPr>
              <p:nvPr/>
            </p:nvPicPr>
            <p:blipFill>
              <a:blip r:embed="rId5"/>
              <a:stretch>
                <a:fillRect/>
              </a:stretch>
            </p:blipFill>
            <p:spPr>
              <a:xfrm>
                <a:off x="5205085" y="1595948"/>
                <a:ext cx="270906" cy="275099"/>
              </a:xfrm>
              <a:prstGeom prst="rect">
                <a:avLst/>
              </a:prstGeom>
            </p:spPr>
          </p:pic>
          <p:pic>
            <p:nvPicPr>
              <p:cNvPr id="8" name="Picture 7">
                <a:extLst>
                  <a:ext uri="{FF2B5EF4-FFF2-40B4-BE49-F238E27FC236}">
                    <a16:creationId xmlns:a16="http://schemas.microsoft.com/office/drawing/2014/main" xmlns="" id="{0B556168-1B7A-5542-A26D-DC96F93E61BF}"/>
                  </a:ext>
                </a:extLst>
              </p:cNvPr>
              <p:cNvPicPr>
                <a:picLocks noChangeAspect="1"/>
              </p:cNvPicPr>
              <p:nvPr/>
            </p:nvPicPr>
            <p:blipFill>
              <a:blip r:embed="rId6"/>
              <a:stretch>
                <a:fillRect/>
              </a:stretch>
            </p:blipFill>
            <p:spPr>
              <a:xfrm>
                <a:off x="4539430" y="1842871"/>
                <a:ext cx="1602215" cy="847603"/>
              </a:xfrm>
              <a:prstGeom prst="rect">
                <a:avLst/>
              </a:prstGeom>
            </p:spPr>
          </p:pic>
          <p:pic>
            <p:nvPicPr>
              <p:cNvPr id="10" name="Picture 9">
                <a:extLst>
                  <a:ext uri="{FF2B5EF4-FFF2-40B4-BE49-F238E27FC236}">
                    <a16:creationId xmlns:a16="http://schemas.microsoft.com/office/drawing/2014/main" xmlns="" id="{D9D687AB-C12F-D944-9379-B4BB47D3C15F}"/>
                  </a:ext>
                </a:extLst>
              </p:cNvPr>
              <p:cNvPicPr>
                <a:picLocks noChangeAspect="1"/>
              </p:cNvPicPr>
              <p:nvPr/>
            </p:nvPicPr>
            <p:blipFill>
              <a:blip r:embed="rId7"/>
              <a:stretch>
                <a:fillRect/>
              </a:stretch>
            </p:blipFill>
            <p:spPr>
              <a:xfrm>
                <a:off x="3197413" y="2009770"/>
                <a:ext cx="1377750" cy="1375496"/>
              </a:xfrm>
              <a:prstGeom prst="rect">
                <a:avLst/>
              </a:prstGeom>
            </p:spPr>
          </p:pic>
          <p:pic>
            <p:nvPicPr>
              <p:cNvPr id="11" name="Picture 10">
                <a:extLst>
                  <a:ext uri="{FF2B5EF4-FFF2-40B4-BE49-F238E27FC236}">
                    <a16:creationId xmlns:a16="http://schemas.microsoft.com/office/drawing/2014/main" xmlns="" id="{6F1709B6-48EB-7841-9DB8-062A20D257B6}"/>
                  </a:ext>
                </a:extLst>
              </p:cNvPr>
              <p:cNvPicPr>
                <a:picLocks noChangeAspect="1"/>
              </p:cNvPicPr>
              <p:nvPr/>
            </p:nvPicPr>
            <p:blipFill>
              <a:blip r:embed="rId8"/>
              <a:stretch>
                <a:fillRect/>
              </a:stretch>
            </p:blipFill>
            <p:spPr>
              <a:xfrm>
                <a:off x="2595020" y="3349713"/>
                <a:ext cx="1370010" cy="780687"/>
              </a:xfrm>
              <a:prstGeom prst="rect">
                <a:avLst/>
              </a:prstGeom>
            </p:spPr>
          </p:pic>
          <p:pic>
            <p:nvPicPr>
              <p:cNvPr id="12" name="Picture 11">
                <a:extLst>
                  <a:ext uri="{FF2B5EF4-FFF2-40B4-BE49-F238E27FC236}">
                    <a16:creationId xmlns:a16="http://schemas.microsoft.com/office/drawing/2014/main" xmlns="" id="{0832B9BB-8676-D64F-8F62-74D650E15B9F}"/>
                  </a:ext>
                </a:extLst>
              </p:cNvPr>
              <p:cNvPicPr>
                <a:picLocks noChangeAspect="1"/>
              </p:cNvPicPr>
              <p:nvPr/>
            </p:nvPicPr>
            <p:blipFill>
              <a:blip r:embed="rId9"/>
              <a:stretch>
                <a:fillRect/>
              </a:stretch>
            </p:blipFill>
            <p:spPr>
              <a:xfrm>
                <a:off x="6107338" y="2002224"/>
                <a:ext cx="1021702" cy="721206"/>
              </a:xfrm>
              <a:prstGeom prst="rect">
                <a:avLst/>
              </a:prstGeom>
            </p:spPr>
          </p:pic>
          <p:pic>
            <p:nvPicPr>
              <p:cNvPr id="14" name="Picture 13">
                <a:extLst>
                  <a:ext uri="{FF2B5EF4-FFF2-40B4-BE49-F238E27FC236}">
                    <a16:creationId xmlns:a16="http://schemas.microsoft.com/office/drawing/2014/main" xmlns="" id="{4D6691F0-5171-7B43-A2DA-FCF4ED8A217D}"/>
                  </a:ext>
                </a:extLst>
              </p:cNvPr>
              <p:cNvPicPr>
                <a:picLocks noChangeAspect="1"/>
              </p:cNvPicPr>
              <p:nvPr/>
            </p:nvPicPr>
            <p:blipFill>
              <a:blip r:embed="rId10"/>
              <a:stretch>
                <a:fillRect/>
              </a:stretch>
            </p:blipFill>
            <p:spPr>
              <a:xfrm>
                <a:off x="5817772" y="2892784"/>
                <a:ext cx="526331" cy="304840"/>
              </a:xfrm>
              <a:prstGeom prst="rect">
                <a:avLst/>
              </a:prstGeom>
            </p:spPr>
          </p:pic>
          <p:pic>
            <p:nvPicPr>
              <p:cNvPr id="15" name="Picture 14">
                <a:extLst>
                  <a:ext uri="{FF2B5EF4-FFF2-40B4-BE49-F238E27FC236}">
                    <a16:creationId xmlns:a16="http://schemas.microsoft.com/office/drawing/2014/main" xmlns="" id="{2ACBCCF9-252C-D54D-9BE5-25C43ECB8AE6}"/>
                  </a:ext>
                </a:extLst>
              </p:cNvPr>
              <p:cNvPicPr>
                <a:picLocks noChangeAspect="1"/>
              </p:cNvPicPr>
              <p:nvPr/>
            </p:nvPicPr>
            <p:blipFill>
              <a:blip r:embed="rId11"/>
              <a:stretch>
                <a:fillRect/>
              </a:stretch>
            </p:blipFill>
            <p:spPr>
              <a:xfrm>
                <a:off x="4388271" y="2811317"/>
                <a:ext cx="1454346" cy="740848"/>
              </a:xfrm>
              <a:prstGeom prst="rect">
                <a:avLst/>
              </a:prstGeom>
            </p:spPr>
          </p:pic>
          <p:pic>
            <p:nvPicPr>
              <p:cNvPr id="16" name="Picture 15">
                <a:extLst>
                  <a:ext uri="{FF2B5EF4-FFF2-40B4-BE49-F238E27FC236}">
                    <a16:creationId xmlns:a16="http://schemas.microsoft.com/office/drawing/2014/main" xmlns="" id="{1707EC6D-08CF-E545-9C10-82268099BF60}"/>
                  </a:ext>
                </a:extLst>
              </p:cNvPr>
              <p:cNvPicPr>
                <a:picLocks noChangeAspect="1"/>
              </p:cNvPicPr>
              <p:nvPr/>
            </p:nvPicPr>
            <p:blipFill>
              <a:blip r:embed="rId12"/>
              <a:stretch>
                <a:fillRect/>
              </a:stretch>
            </p:blipFill>
            <p:spPr>
              <a:xfrm>
                <a:off x="3219187" y="2982005"/>
                <a:ext cx="1191986" cy="215618"/>
              </a:xfrm>
              <a:prstGeom prst="rect">
                <a:avLst/>
              </a:prstGeom>
            </p:spPr>
          </p:pic>
          <p:pic>
            <p:nvPicPr>
              <p:cNvPr id="17" name="Picture 16">
                <a:extLst>
                  <a:ext uri="{FF2B5EF4-FFF2-40B4-BE49-F238E27FC236}">
                    <a16:creationId xmlns:a16="http://schemas.microsoft.com/office/drawing/2014/main" xmlns="" id="{F2978E7D-6190-FF45-8666-B2E5BB1A051E}"/>
                  </a:ext>
                </a:extLst>
              </p:cNvPr>
              <p:cNvPicPr>
                <a:picLocks noChangeAspect="1"/>
              </p:cNvPicPr>
              <p:nvPr/>
            </p:nvPicPr>
            <p:blipFill>
              <a:blip r:embed="rId13"/>
              <a:stretch>
                <a:fillRect/>
              </a:stretch>
            </p:blipFill>
            <p:spPr>
              <a:xfrm>
                <a:off x="1994824" y="3433731"/>
                <a:ext cx="642434" cy="1769558"/>
              </a:xfrm>
              <a:prstGeom prst="rect">
                <a:avLst/>
              </a:prstGeom>
            </p:spPr>
          </p:pic>
          <p:pic>
            <p:nvPicPr>
              <p:cNvPr id="18" name="Picture 17">
                <a:extLst>
                  <a:ext uri="{FF2B5EF4-FFF2-40B4-BE49-F238E27FC236}">
                    <a16:creationId xmlns:a16="http://schemas.microsoft.com/office/drawing/2014/main" xmlns="" id="{337101EE-ABB3-5E47-9AD0-AB242E289E73}"/>
                  </a:ext>
                </a:extLst>
              </p:cNvPr>
              <p:cNvPicPr>
                <a:picLocks noChangeAspect="1"/>
              </p:cNvPicPr>
              <p:nvPr/>
            </p:nvPicPr>
            <p:blipFill>
              <a:blip r:embed="rId14"/>
              <a:stretch>
                <a:fillRect/>
              </a:stretch>
            </p:blipFill>
            <p:spPr>
              <a:xfrm>
                <a:off x="1630018" y="5188622"/>
                <a:ext cx="1191986" cy="646855"/>
              </a:xfrm>
              <a:prstGeom prst="rect">
                <a:avLst/>
              </a:prstGeom>
            </p:spPr>
          </p:pic>
          <p:pic>
            <p:nvPicPr>
              <p:cNvPr id="19" name="Picture 18">
                <a:extLst>
                  <a:ext uri="{FF2B5EF4-FFF2-40B4-BE49-F238E27FC236}">
                    <a16:creationId xmlns:a16="http://schemas.microsoft.com/office/drawing/2014/main" xmlns="" id="{A94A1755-316D-0D44-8248-B0E9F575C3D9}"/>
                  </a:ext>
                </a:extLst>
              </p:cNvPr>
              <p:cNvPicPr>
                <a:picLocks noChangeAspect="1"/>
              </p:cNvPicPr>
              <p:nvPr/>
            </p:nvPicPr>
            <p:blipFill>
              <a:blip r:embed="rId15"/>
              <a:stretch>
                <a:fillRect/>
              </a:stretch>
            </p:blipFill>
            <p:spPr>
              <a:xfrm>
                <a:off x="3883971" y="3475481"/>
                <a:ext cx="913340" cy="550199"/>
              </a:xfrm>
              <a:prstGeom prst="rect">
                <a:avLst/>
              </a:prstGeom>
            </p:spPr>
          </p:pic>
          <p:pic>
            <p:nvPicPr>
              <p:cNvPr id="20" name="Picture 19">
                <a:extLst>
                  <a:ext uri="{FF2B5EF4-FFF2-40B4-BE49-F238E27FC236}">
                    <a16:creationId xmlns:a16="http://schemas.microsoft.com/office/drawing/2014/main" xmlns="" id="{1B3444F1-D256-0143-A872-D7AF2151357E}"/>
                  </a:ext>
                </a:extLst>
              </p:cNvPr>
              <p:cNvPicPr>
                <a:picLocks noChangeAspect="1"/>
              </p:cNvPicPr>
              <p:nvPr/>
            </p:nvPicPr>
            <p:blipFill>
              <a:blip r:embed="rId16"/>
              <a:stretch>
                <a:fillRect/>
              </a:stretch>
            </p:blipFill>
            <p:spPr>
              <a:xfrm>
                <a:off x="4041970" y="4003680"/>
                <a:ext cx="1370010" cy="780687"/>
              </a:xfrm>
              <a:prstGeom prst="rect">
                <a:avLst/>
              </a:prstGeom>
            </p:spPr>
          </p:pic>
          <p:pic>
            <p:nvPicPr>
              <p:cNvPr id="21" name="Picture 20">
                <a:extLst>
                  <a:ext uri="{FF2B5EF4-FFF2-40B4-BE49-F238E27FC236}">
                    <a16:creationId xmlns:a16="http://schemas.microsoft.com/office/drawing/2014/main" xmlns="" id="{DFD71EFA-19DB-FA4A-BFC5-FB47BD7AB7DC}"/>
                  </a:ext>
                </a:extLst>
              </p:cNvPr>
              <p:cNvPicPr>
                <a:picLocks noChangeAspect="1"/>
              </p:cNvPicPr>
              <p:nvPr/>
            </p:nvPicPr>
            <p:blipFill>
              <a:blip r:embed="rId17"/>
              <a:stretch>
                <a:fillRect/>
              </a:stretch>
            </p:blipFill>
            <p:spPr>
              <a:xfrm>
                <a:off x="3654132" y="4192112"/>
                <a:ext cx="425709" cy="1011176"/>
              </a:xfrm>
              <a:prstGeom prst="rect">
                <a:avLst/>
              </a:prstGeom>
            </p:spPr>
          </p:pic>
          <p:pic>
            <p:nvPicPr>
              <p:cNvPr id="22" name="Picture 21">
                <a:extLst>
                  <a:ext uri="{FF2B5EF4-FFF2-40B4-BE49-F238E27FC236}">
                    <a16:creationId xmlns:a16="http://schemas.microsoft.com/office/drawing/2014/main" xmlns="" id="{9B1726AC-406A-404E-BDB5-CB1055CBDE20}"/>
                  </a:ext>
                </a:extLst>
              </p:cNvPr>
              <p:cNvPicPr>
                <a:picLocks noChangeAspect="1"/>
              </p:cNvPicPr>
              <p:nvPr/>
            </p:nvPicPr>
            <p:blipFill>
              <a:blip r:embed="rId18"/>
              <a:stretch>
                <a:fillRect/>
              </a:stretch>
            </p:blipFill>
            <p:spPr>
              <a:xfrm>
                <a:off x="3347444" y="5189526"/>
                <a:ext cx="1191986" cy="646855"/>
              </a:xfrm>
              <a:prstGeom prst="rect">
                <a:avLst/>
              </a:prstGeom>
            </p:spPr>
          </p:pic>
          <p:pic>
            <p:nvPicPr>
              <p:cNvPr id="24" name="Picture 23">
                <a:extLst>
                  <a:ext uri="{FF2B5EF4-FFF2-40B4-BE49-F238E27FC236}">
                    <a16:creationId xmlns:a16="http://schemas.microsoft.com/office/drawing/2014/main" xmlns="" id="{44027E7C-625E-F04A-80D5-805641D703AB}"/>
                  </a:ext>
                </a:extLst>
              </p:cNvPr>
              <p:cNvPicPr>
                <a:picLocks noChangeAspect="1"/>
              </p:cNvPicPr>
              <p:nvPr/>
            </p:nvPicPr>
            <p:blipFill>
              <a:blip r:embed="rId19"/>
              <a:stretch>
                <a:fillRect/>
              </a:stretch>
            </p:blipFill>
            <p:spPr>
              <a:xfrm>
                <a:off x="4981509" y="5188622"/>
                <a:ext cx="1191986" cy="646855"/>
              </a:xfrm>
              <a:prstGeom prst="rect">
                <a:avLst/>
              </a:prstGeom>
            </p:spPr>
          </p:pic>
          <p:pic>
            <p:nvPicPr>
              <p:cNvPr id="32" name="Picture 31">
                <a:extLst>
                  <a:ext uri="{FF2B5EF4-FFF2-40B4-BE49-F238E27FC236}">
                    <a16:creationId xmlns:a16="http://schemas.microsoft.com/office/drawing/2014/main" xmlns="" id="{ECF04B40-733E-4F45-9808-9D9713460A22}"/>
                  </a:ext>
                </a:extLst>
              </p:cNvPr>
              <p:cNvPicPr>
                <a:picLocks noChangeAspect="1"/>
              </p:cNvPicPr>
              <p:nvPr/>
            </p:nvPicPr>
            <p:blipFill>
              <a:blip r:embed="rId20"/>
              <a:stretch>
                <a:fillRect/>
              </a:stretch>
            </p:blipFill>
            <p:spPr>
              <a:xfrm>
                <a:off x="2154351" y="5796480"/>
                <a:ext cx="2879343" cy="802993"/>
              </a:xfrm>
              <a:prstGeom prst="rect">
                <a:avLst/>
              </a:prstGeom>
            </p:spPr>
          </p:pic>
          <p:pic>
            <p:nvPicPr>
              <p:cNvPr id="33" name="Picture 32">
                <a:extLst>
                  <a:ext uri="{FF2B5EF4-FFF2-40B4-BE49-F238E27FC236}">
                    <a16:creationId xmlns:a16="http://schemas.microsoft.com/office/drawing/2014/main" xmlns="" id="{9710E228-92A9-2247-9D40-B018B6020955}"/>
                  </a:ext>
                </a:extLst>
              </p:cNvPr>
              <p:cNvPicPr>
                <a:picLocks noChangeAspect="1"/>
              </p:cNvPicPr>
              <p:nvPr/>
            </p:nvPicPr>
            <p:blipFill>
              <a:blip r:embed="rId21"/>
              <a:stretch>
                <a:fillRect/>
              </a:stretch>
            </p:blipFill>
            <p:spPr>
              <a:xfrm>
                <a:off x="4828871" y="6213009"/>
                <a:ext cx="1493853" cy="475847"/>
              </a:xfrm>
              <a:prstGeom prst="rect">
                <a:avLst/>
              </a:prstGeom>
            </p:spPr>
          </p:pic>
          <p:pic>
            <p:nvPicPr>
              <p:cNvPr id="34" name="Picture 33">
                <a:extLst>
                  <a:ext uri="{FF2B5EF4-FFF2-40B4-BE49-F238E27FC236}">
                    <a16:creationId xmlns:a16="http://schemas.microsoft.com/office/drawing/2014/main" xmlns="" id="{34CBAA8A-338F-1745-B1D1-A6C787FFFE10}"/>
                  </a:ext>
                </a:extLst>
              </p:cNvPr>
              <p:cNvPicPr>
                <a:picLocks noChangeAspect="1"/>
              </p:cNvPicPr>
              <p:nvPr/>
            </p:nvPicPr>
            <p:blipFill>
              <a:blip r:embed="rId22"/>
              <a:stretch>
                <a:fillRect/>
              </a:stretch>
            </p:blipFill>
            <p:spPr>
              <a:xfrm>
                <a:off x="5351332" y="5792390"/>
                <a:ext cx="448930" cy="446107"/>
              </a:xfrm>
              <a:prstGeom prst="rect">
                <a:avLst/>
              </a:prstGeom>
            </p:spPr>
          </p:pic>
          <p:pic>
            <p:nvPicPr>
              <p:cNvPr id="35" name="Picture 34">
                <a:extLst>
                  <a:ext uri="{FF2B5EF4-FFF2-40B4-BE49-F238E27FC236}">
                    <a16:creationId xmlns:a16="http://schemas.microsoft.com/office/drawing/2014/main" xmlns="" id="{92F61A27-79AA-814A-81AE-77606F6C2A35}"/>
                  </a:ext>
                </a:extLst>
              </p:cNvPr>
              <p:cNvPicPr>
                <a:picLocks noChangeAspect="1"/>
              </p:cNvPicPr>
              <p:nvPr/>
            </p:nvPicPr>
            <p:blipFill>
              <a:blip r:embed="rId23"/>
              <a:stretch>
                <a:fillRect/>
              </a:stretch>
            </p:blipFill>
            <p:spPr>
              <a:xfrm>
                <a:off x="3911369" y="5806861"/>
                <a:ext cx="1122324" cy="669160"/>
              </a:xfrm>
              <a:prstGeom prst="rect">
                <a:avLst/>
              </a:prstGeom>
            </p:spPr>
          </p:pic>
          <p:pic>
            <p:nvPicPr>
              <p:cNvPr id="3" name="Picture 2">
                <a:extLst>
                  <a:ext uri="{FF2B5EF4-FFF2-40B4-BE49-F238E27FC236}">
                    <a16:creationId xmlns:a16="http://schemas.microsoft.com/office/drawing/2014/main" xmlns="" id="{848ADFCC-E37B-5141-ACC6-BA6C522F903F}"/>
                  </a:ext>
                </a:extLst>
              </p:cNvPr>
              <p:cNvPicPr>
                <a:picLocks noChangeAspect="1"/>
              </p:cNvPicPr>
              <p:nvPr/>
            </p:nvPicPr>
            <p:blipFill>
              <a:blip r:embed="rId24"/>
              <a:stretch>
                <a:fillRect/>
              </a:stretch>
            </p:blipFill>
            <p:spPr>
              <a:xfrm>
                <a:off x="4823781" y="1255354"/>
                <a:ext cx="1106844" cy="423802"/>
              </a:xfrm>
              <a:prstGeom prst="rect">
                <a:avLst/>
              </a:prstGeom>
            </p:spPr>
          </p:pic>
        </p:grpSp>
      </p:grpSp>
      <p:grpSp>
        <p:nvGrpSpPr>
          <p:cNvPr id="42" name="Group 41">
            <a:extLst>
              <a:ext uri="{FF2B5EF4-FFF2-40B4-BE49-F238E27FC236}">
                <a16:creationId xmlns:a16="http://schemas.microsoft.com/office/drawing/2014/main" xmlns="" id="{85E27CC7-E0C8-BC42-89DA-5DF40B4DAD48}"/>
              </a:ext>
            </a:extLst>
          </p:cNvPr>
          <p:cNvGrpSpPr/>
          <p:nvPr/>
        </p:nvGrpSpPr>
        <p:grpSpPr>
          <a:xfrm>
            <a:off x="4979803" y="2895473"/>
            <a:ext cx="4056081" cy="3826002"/>
            <a:chOff x="4979803" y="2895473"/>
            <a:chExt cx="4056081" cy="3826002"/>
          </a:xfrm>
        </p:grpSpPr>
        <p:pic>
          <p:nvPicPr>
            <p:cNvPr id="25" name="Picture 24">
              <a:extLst>
                <a:ext uri="{FF2B5EF4-FFF2-40B4-BE49-F238E27FC236}">
                  <a16:creationId xmlns:a16="http://schemas.microsoft.com/office/drawing/2014/main" xmlns="" id="{0AA15A73-AAD2-7042-B928-EBE696515298}"/>
                </a:ext>
              </a:extLst>
            </p:cNvPr>
            <p:cNvPicPr>
              <a:picLocks noChangeAspect="1"/>
            </p:cNvPicPr>
            <p:nvPr/>
          </p:nvPicPr>
          <p:blipFill>
            <a:blip r:embed="rId25"/>
            <a:stretch>
              <a:fillRect/>
            </a:stretch>
          </p:blipFill>
          <p:spPr>
            <a:xfrm>
              <a:off x="4979803" y="3252806"/>
              <a:ext cx="2600697" cy="2461023"/>
            </a:xfrm>
            <a:prstGeom prst="rect">
              <a:avLst/>
            </a:prstGeom>
          </p:spPr>
        </p:pic>
        <p:pic>
          <p:nvPicPr>
            <p:cNvPr id="26" name="Picture 25">
              <a:extLst>
                <a:ext uri="{FF2B5EF4-FFF2-40B4-BE49-F238E27FC236}">
                  <a16:creationId xmlns:a16="http://schemas.microsoft.com/office/drawing/2014/main" xmlns="" id="{EAB21F15-CE7A-B84C-B96A-F9FD755A81B8}"/>
                </a:ext>
              </a:extLst>
            </p:cNvPr>
            <p:cNvPicPr>
              <a:picLocks noChangeAspect="1"/>
            </p:cNvPicPr>
            <p:nvPr/>
          </p:nvPicPr>
          <p:blipFill>
            <a:blip r:embed="rId26"/>
            <a:stretch>
              <a:fillRect/>
            </a:stretch>
          </p:blipFill>
          <p:spPr>
            <a:xfrm>
              <a:off x="7880883" y="2895473"/>
              <a:ext cx="541812" cy="698901"/>
            </a:xfrm>
            <a:prstGeom prst="rect">
              <a:avLst/>
            </a:prstGeom>
          </p:spPr>
        </p:pic>
        <p:pic>
          <p:nvPicPr>
            <p:cNvPr id="27" name="Picture 26">
              <a:extLst>
                <a:ext uri="{FF2B5EF4-FFF2-40B4-BE49-F238E27FC236}">
                  <a16:creationId xmlns:a16="http://schemas.microsoft.com/office/drawing/2014/main" xmlns="" id="{E1E6EAB6-330F-F449-9679-69C00D5D38C6}"/>
                </a:ext>
              </a:extLst>
            </p:cNvPr>
            <p:cNvPicPr>
              <a:picLocks noChangeAspect="1"/>
            </p:cNvPicPr>
            <p:nvPr/>
          </p:nvPicPr>
          <p:blipFill>
            <a:blip r:embed="rId27"/>
            <a:stretch>
              <a:fillRect/>
            </a:stretch>
          </p:blipFill>
          <p:spPr>
            <a:xfrm>
              <a:off x="7665874" y="3563285"/>
              <a:ext cx="1370010" cy="847603"/>
            </a:xfrm>
            <a:prstGeom prst="rect">
              <a:avLst/>
            </a:prstGeom>
          </p:spPr>
        </p:pic>
        <p:pic>
          <p:nvPicPr>
            <p:cNvPr id="28" name="Picture 27">
              <a:extLst>
                <a:ext uri="{FF2B5EF4-FFF2-40B4-BE49-F238E27FC236}">
                  <a16:creationId xmlns:a16="http://schemas.microsoft.com/office/drawing/2014/main" xmlns="" id="{253C5E9D-2735-604C-92E4-3FB60FC91778}"/>
                </a:ext>
              </a:extLst>
            </p:cNvPr>
            <p:cNvPicPr>
              <a:picLocks noChangeAspect="1"/>
            </p:cNvPicPr>
            <p:nvPr/>
          </p:nvPicPr>
          <p:blipFill>
            <a:blip r:embed="rId28"/>
            <a:stretch>
              <a:fillRect/>
            </a:stretch>
          </p:blipFill>
          <p:spPr>
            <a:xfrm>
              <a:off x="7239732" y="3747343"/>
              <a:ext cx="456670" cy="1457283"/>
            </a:xfrm>
            <a:prstGeom prst="rect">
              <a:avLst/>
            </a:prstGeom>
          </p:spPr>
        </p:pic>
        <p:pic>
          <p:nvPicPr>
            <p:cNvPr id="31" name="Picture 30">
              <a:extLst>
                <a:ext uri="{FF2B5EF4-FFF2-40B4-BE49-F238E27FC236}">
                  <a16:creationId xmlns:a16="http://schemas.microsoft.com/office/drawing/2014/main" xmlns="" id="{E349A5D3-D2D7-3E42-9B40-C8D9CDDE8A2F}"/>
                </a:ext>
              </a:extLst>
            </p:cNvPr>
            <p:cNvPicPr>
              <a:picLocks noChangeAspect="1"/>
            </p:cNvPicPr>
            <p:nvPr/>
          </p:nvPicPr>
          <p:blipFill>
            <a:blip r:embed="rId29"/>
            <a:stretch>
              <a:fillRect/>
            </a:stretch>
          </p:blipFill>
          <p:spPr>
            <a:xfrm>
              <a:off x="6856928" y="5188622"/>
              <a:ext cx="1191986" cy="646855"/>
            </a:xfrm>
            <a:prstGeom prst="rect">
              <a:avLst/>
            </a:prstGeom>
          </p:spPr>
        </p:pic>
        <p:pic>
          <p:nvPicPr>
            <p:cNvPr id="36" name="Picture 35">
              <a:extLst>
                <a:ext uri="{FF2B5EF4-FFF2-40B4-BE49-F238E27FC236}">
                  <a16:creationId xmlns:a16="http://schemas.microsoft.com/office/drawing/2014/main" xmlns="" id="{018712DB-4B04-4749-A359-E4FBFA84313D}"/>
                </a:ext>
              </a:extLst>
            </p:cNvPr>
            <p:cNvPicPr>
              <a:picLocks noChangeAspect="1"/>
            </p:cNvPicPr>
            <p:nvPr/>
          </p:nvPicPr>
          <p:blipFill>
            <a:blip r:embed="rId30"/>
            <a:stretch>
              <a:fillRect/>
            </a:stretch>
          </p:blipFill>
          <p:spPr>
            <a:xfrm>
              <a:off x="6145962" y="5509551"/>
              <a:ext cx="1277128" cy="1211924"/>
            </a:xfrm>
            <a:prstGeom prst="rect">
              <a:avLst/>
            </a:prstGeom>
          </p:spPr>
        </p:pic>
      </p:grpSp>
      <p:grpSp>
        <p:nvGrpSpPr>
          <p:cNvPr id="44" name="Group 43">
            <a:extLst>
              <a:ext uri="{FF2B5EF4-FFF2-40B4-BE49-F238E27FC236}">
                <a16:creationId xmlns:a16="http://schemas.microsoft.com/office/drawing/2014/main" xmlns="" id="{E02B62B2-762A-C64C-889B-4055D1D4EA72}"/>
              </a:ext>
            </a:extLst>
          </p:cNvPr>
          <p:cNvGrpSpPr/>
          <p:nvPr/>
        </p:nvGrpSpPr>
        <p:grpSpPr>
          <a:xfrm>
            <a:off x="6147781" y="3607385"/>
            <a:ext cx="3685332" cy="4020021"/>
            <a:chOff x="6147781" y="3607385"/>
            <a:chExt cx="3685332" cy="4020021"/>
          </a:xfrm>
        </p:grpSpPr>
        <p:pic>
          <p:nvPicPr>
            <p:cNvPr id="29" name="Picture 28">
              <a:extLst>
                <a:ext uri="{FF2B5EF4-FFF2-40B4-BE49-F238E27FC236}">
                  <a16:creationId xmlns:a16="http://schemas.microsoft.com/office/drawing/2014/main" xmlns="" id="{E67EDDA4-D9DB-5649-8D53-13D6190E8CDC}"/>
                </a:ext>
              </a:extLst>
            </p:cNvPr>
            <p:cNvPicPr>
              <a:picLocks noChangeAspect="1"/>
            </p:cNvPicPr>
            <p:nvPr/>
          </p:nvPicPr>
          <p:blipFill>
            <a:blip r:embed="rId31"/>
            <a:stretch>
              <a:fillRect/>
            </a:stretch>
          </p:blipFill>
          <p:spPr>
            <a:xfrm>
              <a:off x="8995290" y="3607385"/>
              <a:ext cx="456670" cy="1591115"/>
            </a:xfrm>
            <a:prstGeom prst="rect">
              <a:avLst/>
            </a:prstGeom>
          </p:spPr>
        </p:pic>
        <p:pic>
          <p:nvPicPr>
            <p:cNvPr id="30" name="Picture 29">
              <a:extLst>
                <a:ext uri="{FF2B5EF4-FFF2-40B4-BE49-F238E27FC236}">
                  <a16:creationId xmlns:a16="http://schemas.microsoft.com/office/drawing/2014/main" xmlns="" id="{E70E013B-4941-144D-BBDF-DD810C7F79AC}"/>
                </a:ext>
              </a:extLst>
            </p:cNvPr>
            <p:cNvPicPr>
              <a:picLocks noChangeAspect="1"/>
            </p:cNvPicPr>
            <p:nvPr/>
          </p:nvPicPr>
          <p:blipFill>
            <a:blip r:embed="rId32"/>
            <a:stretch>
              <a:fillRect/>
            </a:stretch>
          </p:blipFill>
          <p:spPr>
            <a:xfrm>
              <a:off x="8633387" y="5188622"/>
              <a:ext cx="1199726" cy="646855"/>
            </a:xfrm>
            <a:prstGeom prst="rect">
              <a:avLst/>
            </a:prstGeom>
          </p:spPr>
        </p:pic>
        <p:pic>
          <p:nvPicPr>
            <p:cNvPr id="43" name="Picture 42">
              <a:extLst>
                <a:ext uri="{FF2B5EF4-FFF2-40B4-BE49-F238E27FC236}">
                  <a16:creationId xmlns:a16="http://schemas.microsoft.com/office/drawing/2014/main" xmlns="" id="{6BD7625E-3FBB-2F46-9351-8CFBFC630636}"/>
                </a:ext>
              </a:extLst>
            </p:cNvPr>
            <p:cNvPicPr>
              <a:picLocks noChangeAspect="1"/>
            </p:cNvPicPr>
            <p:nvPr/>
          </p:nvPicPr>
          <p:blipFill>
            <a:blip r:embed="rId33"/>
            <a:stretch>
              <a:fillRect/>
            </a:stretch>
          </p:blipFill>
          <p:spPr>
            <a:xfrm>
              <a:off x="6147781" y="4734155"/>
              <a:ext cx="2908126" cy="2893251"/>
            </a:xfrm>
            <a:prstGeom prst="rect">
              <a:avLst/>
            </a:prstGeom>
          </p:spPr>
        </p:pic>
      </p:grpSp>
      <p:grpSp>
        <p:nvGrpSpPr>
          <p:cNvPr id="5" name="Group 4">
            <a:extLst>
              <a:ext uri="{FF2B5EF4-FFF2-40B4-BE49-F238E27FC236}">
                <a16:creationId xmlns:a16="http://schemas.microsoft.com/office/drawing/2014/main" xmlns="" id="{1326B6B1-968E-204D-BE80-B2A24BEAB2AC}"/>
              </a:ext>
            </a:extLst>
          </p:cNvPr>
          <p:cNvGrpSpPr/>
          <p:nvPr/>
        </p:nvGrpSpPr>
        <p:grpSpPr>
          <a:xfrm>
            <a:off x="1559636" y="5117211"/>
            <a:ext cx="4671467" cy="787865"/>
            <a:chOff x="1559636" y="5117211"/>
            <a:chExt cx="4671467" cy="787865"/>
          </a:xfrm>
        </p:grpSpPr>
        <p:sp>
          <p:nvSpPr>
            <p:cNvPr id="49" name="Rectangle 48">
              <a:extLst>
                <a:ext uri="{FF2B5EF4-FFF2-40B4-BE49-F238E27FC236}">
                  <a16:creationId xmlns:a16="http://schemas.microsoft.com/office/drawing/2014/main" xmlns="" id="{F8FD0161-C57E-324D-85EA-58A4243AED51}"/>
                </a:ext>
              </a:extLst>
            </p:cNvPr>
            <p:cNvSpPr/>
            <p:nvPr/>
          </p:nvSpPr>
          <p:spPr>
            <a:xfrm>
              <a:off x="1559636" y="5117211"/>
              <a:ext cx="4671467" cy="787865"/>
            </a:xfrm>
            <a:prstGeom prst="rect">
              <a:avLst/>
            </a:prstGeom>
            <a:solidFill>
              <a:schemeClr val="bg1">
                <a:alpha val="8878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ounded Rectangle 46">
              <a:extLst>
                <a:ext uri="{FF2B5EF4-FFF2-40B4-BE49-F238E27FC236}">
                  <a16:creationId xmlns:a16="http://schemas.microsoft.com/office/drawing/2014/main" xmlns="" id="{E3275171-40FF-F447-8613-6E7347473C4B}"/>
                </a:ext>
              </a:extLst>
            </p:cNvPr>
            <p:cNvSpPr/>
            <p:nvPr/>
          </p:nvSpPr>
          <p:spPr>
            <a:xfrm>
              <a:off x="3162518" y="5203288"/>
              <a:ext cx="1534490" cy="610592"/>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latin typeface="Calibri" panose="020F0502020204030204" pitchFamily="34" charset="0"/>
                  <a:cs typeface="Calibri" panose="020F0502020204030204" pitchFamily="34" charset="0"/>
                </a:rPr>
                <a:t>Homogeneous</a:t>
              </a:r>
              <a:r>
                <a:rPr lang="zh-CN" altLang="en-US" sz="1600" dirty="0">
                  <a:solidFill>
                    <a:schemeClr val="tx1"/>
                  </a:solidFill>
                  <a:latin typeface="Calibri" panose="020F0502020204030204" pitchFamily="34" charset="0"/>
                  <a:cs typeface="Calibri" panose="020F0502020204030204" pitchFamily="34" charset="0"/>
                </a:rPr>
                <a:t> </a:t>
              </a:r>
              <a:r>
                <a:rPr lang="en-US" altLang="zh-CN" sz="1600" dirty="0">
                  <a:solidFill>
                    <a:schemeClr val="tx1"/>
                  </a:solidFill>
                  <a:latin typeface="Calibri" panose="020F0502020204030204" pitchFamily="34" charset="0"/>
                  <a:cs typeface="Calibri" panose="020F0502020204030204" pitchFamily="34" charset="0"/>
                </a:rPr>
                <a:t>GNNs</a:t>
              </a:r>
              <a:endParaRPr lang="en-US" sz="1600" dirty="0">
                <a:solidFill>
                  <a:schemeClr val="tx1"/>
                </a:solidFill>
                <a:latin typeface="Calibri" panose="020F0502020204030204" pitchFamily="34" charset="0"/>
                <a:cs typeface="Calibri" panose="020F0502020204030204" pitchFamily="34" charset="0"/>
              </a:endParaRPr>
            </a:p>
          </p:txBody>
        </p:sp>
      </p:grpSp>
      <p:grpSp>
        <p:nvGrpSpPr>
          <p:cNvPr id="38" name="Group 37">
            <a:extLst>
              <a:ext uri="{FF2B5EF4-FFF2-40B4-BE49-F238E27FC236}">
                <a16:creationId xmlns:a16="http://schemas.microsoft.com/office/drawing/2014/main" xmlns="" id="{A5B7B081-DFE2-8E49-96C3-D4F37D7A183B}"/>
              </a:ext>
            </a:extLst>
          </p:cNvPr>
          <p:cNvGrpSpPr/>
          <p:nvPr/>
        </p:nvGrpSpPr>
        <p:grpSpPr>
          <a:xfrm>
            <a:off x="8478709" y="5186284"/>
            <a:ext cx="1607600" cy="680424"/>
            <a:chOff x="8478709" y="5186284"/>
            <a:chExt cx="1607600" cy="680424"/>
          </a:xfrm>
        </p:grpSpPr>
        <p:sp>
          <p:nvSpPr>
            <p:cNvPr id="51" name="Rectangle 50">
              <a:extLst>
                <a:ext uri="{FF2B5EF4-FFF2-40B4-BE49-F238E27FC236}">
                  <a16:creationId xmlns:a16="http://schemas.microsoft.com/office/drawing/2014/main" xmlns="" id="{E294FF16-90DD-C348-A135-3F32BEC10368}"/>
                </a:ext>
              </a:extLst>
            </p:cNvPr>
            <p:cNvSpPr/>
            <p:nvPr/>
          </p:nvSpPr>
          <p:spPr>
            <a:xfrm>
              <a:off x="8543207" y="5186284"/>
              <a:ext cx="1494442" cy="680424"/>
            </a:xfrm>
            <a:prstGeom prst="rect">
              <a:avLst/>
            </a:prstGeom>
            <a:solidFill>
              <a:schemeClr val="bg1">
                <a:alpha val="8878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ounded Rectangle 51">
              <a:extLst>
                <a:ext uri="{FF2B5EF4-FFF2-40B4-BE49-F238E27FC236}">
                  <a16:creationId xmlns:a16="http://schemas.microsoft.com/office/drawing/2014/main" xmlns="" id="{8A70C85A-B37C-7D41-91E2-7F0BD12C0B31}"/>
                </a:ext>
              </a:extLst>
            </p:cNvPr>
            <p:cNvSpPr/>
            <p:nvPr/>
          </p:nvSpPr>
          <p:spPr>
            <a:xfrm>
              <a:off x="8478709" y="5194152"/>
              <a:ext cx="1607600" cy="598238"/>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latin typeface="Calibri" panose="020F0502020204030204" pitchFamily="34" charset="0"/>
                  <a:cs typeface="Calibri" panose="020F0502020204030204" pitchFamily="34" charset="0"/>
                </a:rPr>
                <a:t>Heterogeneous GNNs</a:t>
              </a:r>
              <a:endParaRPr lang="en-US" sz="1600" dirty="0">
                <a:solidFill>
                  <a:schemeClr val="tx1"/>
                </a:solidFill>
                <a:latin typeface="Calibri" panose="020F0502020204030204" pitchFamily="34" charset="0"/>
                <a:cs typeface="Calibri" panose="020F0502020204030204" pitchFamily="34" charset="0"/>
              </a:endParaRPr>
            </a:p>
          </p:txBody>
        </p:sp>
      </p:grpSp>
      <p:grpSp>
        <p:nvGrpSpPr>
          <p:cNvPr id="53" name="Group 52">
            <a:extLst>
              <a:ext uri="{FF2B5EF4-FFF2-40B4-BE49-F238E27FC236}">
                <a16:creationId xmlns:a16="http://schemas.microsoft.com/office/drawing/2014/main" xmlns="" id="{C4B4B07F-DA76-A848-83CB-6C33275B1A0F}"/>
              </a:ext>
            </a:extLst>
          </p:cNvPr>
          <p:cNvGrpSpPr/>
          <p:nvPr/>
        </p:nvGrpSpPr>
        <p:grpSpPr>
          <a:xfrm>
            <a:off x="6666290" y="5186284"/>
            <a:ext cx="1681975" cy="828971"/>
            <a:chOff x="6513890" y="5033884"/>
            <a:chExt cx="1681975" cy="828971"/>
          </a:xfrm>
        </p:grpSpPr>
        <p:sp>
          <p:nvSpPr>
            <p:cNvPr id="54" name="Rectangle 53">
              <a:extLst>
                <a:ext uri="{FF2B5EF4-FFF2-40B4-BE49-F238E27FC236}">
                  <a16:creationId xmlns:a16="http://schemas.microsoft.com/office/drawing/2014/main" xmlns="" id="{A1683C59-EA12-4649-836E-979661CA55F5}"/>
                </a:ext>
              </a:extLst>
            </p:cNvPr>
            <p:cNvSpPr/>
            <p:nvPr/>
          </p:nvSpPr>
          <p:spPr>
            <a:xfrm>
              <a:off x="6513890" y="5033884"/>
              <a:ext cx="1597441" cy="828971"/>
            </a:xfrm>
            <a:prstGeom prst="rect">
              <a:avLst/>
            </a:prstGeom>
            <a:solidFill>
              <a:schemeClr val="bg1">
                <a:alpha val="8878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ounded Rectangle 54">
              <a:extLst>
                <a:ext uri="{FF2B5EF4-FFF2-40B4-BE49-F238E27FC236}">
                  <a16:creationId xmlns:a16="http://schemas.microsoft.com/office/drawing/2014/main" xmlns="" id="{A61C6D84-80A8-D149-B079-E0150423BC7B}"/>
                </a:ext>
              </a:extLst>
            </p:cNvPr>
            <p:cNvSpPr/>
            <p:nvPr/>
          </p:nvSpPr>
          <p:spPr>
            <a:xfrm>
              <a:off x="6551356" y="5054564"/>
              <a:ext cx="1644509" cy="585426"/>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latin typeface="Calibri" panose="020F0502020204030204" pitchFamily="34" charset="0"/>
                  <a:cs typeface="Calibri" panose="020F0502020204030204" pitchFamily="34" charset="0"/>
                </a:rPr>
                <a:t>Multi-relational</a:t>
              </a:r>
              <a:r>
                <a:rPr lang="zh-CN" altLang="en-US" sz="1600" dirty="0">
                  <a:solidFill>
                    <a:schemeClr val="tx1"/>
                  </a:solidFill>
                  <a:latin typeface="Calibri" panose="020F0502020204030204" pitchFamily="34" charset="0"/>
                  <a:cs typeface="Calibri" panose="020F0502020204030204" pitchFamily="34" charset="0"/>
                </a:rPr>
                <a:t> </a:t>
              </a:r>
              <a:r>
                <a:rPr lang="en-US" altLang="zh-CN" sz="1600" dirty="0">
                  <a:solidFill>
                    <a:schemeClr val="tx1"/>
                  </a:solidFill>
                  <a:latin typeface="Calibri" panose="020F0502020204030204" pitchFamily="34" charset="0"/>
                  <a:cs typeface="Calibri" panose="020F0502020204030204" pitchFamily="34" charset="0"/>
                </a:rPr>
                <a:t>GNNs</a:t>
              </a:r>
              <a:endParaRPr lang="en-US" sz="1600" dirty="0">
                <a:solidFill>
                  <a:schemeClr val="tx1"/>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4227629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CFFBEE-2579-DF42-B4D6-A3591FFE2B3F}"/>
              </a:ext>
            </a:extLst>
          </p:cNvPr>
          <p:cNvSpPr>
            <a:spLocks noGrp="1"/>
          </p:cNvSpPr>
          <p:nvPr>
            <p:ph type="title"/>
          </p:nvPr>
        </p:nvSpPr>
        <p:spPr/>
        <p:txBody>
          <a:bodyPr>
            <a:normAutofit/>
          </a:bodyPr>
          <a:lstStyle/>
          <a:p>
            <a:r>
              <a:rPr lang="en-US" altLang="zh-CN" b="1" spc="-253" dirty="0">
                <a:solidFill>
                  <a:srgbClr val="C00000"/>
                </a:solidFill>
              </a:rPr>
              <a:t>Homogeneous GNNs for NLP</a:t>
            </a:r>
            <a:endParaRPr kumimoji="1" lang="zh-CN" altLang="en-US" dirty="0"/>
          </a:p>
        </p:txBody>
      </p:sp>
      <p:sp>
        <p:nvSpPr>
          <p:cNvPr id="3" name="内容占位符 2">
            <a:extLst>
              <a:ext uri="{FF2B5EF4-FFF2-40B4-BE49-F238E27FC236}">
                <a16:creationId xmlns:a16="http://schemas.microsoft.com/office/drawing/2014/main" xmlns="" id="{498E520A-95EA-0B41-BDBE-845F09332312}"/>
              </a:ext>
            </a:extLst>
          </p:cNvPr>
          <p:cNvSpPr>
            <a:spLocks noGrp="1"/>
          </p:cNvSpPr>
          <p:nvPr>
            <p:ph idx="1"/>
          </p:nvPr>
        </p:nvSpPr>
        <p:spPr>
          <a:xfrm>
            <a:off x="838200" y="1508369"/>
            <a:ext cx="4393676" cy="4668594"/>
          </a:xfrm>
        </p:spPr>
        <p:txBody>
          <a:bodyPr>
            <a:normAutofit/>
          </a:bodyPr>
          <a:lstStyle/>
          <a:p>
            <a:r>
              <a:rPr lang="en-US" altLang="zh-CN" dirty="0"/>
              <a:t>When</a:t>
            </a:r>
            <a:r>
              <a:rPr lang="zh-CN" altLang="en-US" dirty="0"/>
              <a:t> </a:t>
            </a:r>
            <a:r>
              <a:rPr lang="en-US" altLang="zh-CN" dirty="0"/>
              <a:t>to</a:t>
            </a:r>
            <a:r>
              <a:rPr lang="zh-CN" altLang="en-US" dirty="0"/>
              <a:t> </a:t>
            </a:r>
            <a:r>
              <a:rPr lang="en-US" altLang="zh-CN" dirty="0"/>
              <a:t>use</a:t>
            </a:r>
            <a:r>
              <a:rPr lang="zh-CN" altLang="en-US" dirty="0"/>
              <a:t> </a:t>
            </a:r>
            <a:r>
              <a:rPr lang="en-US" altLang="zh-CN" dirty="0"/>
              <a:t>homogeneous</a:t>
            </a:r>
            <a:r>
              <a:rPr lang="zh-CN" altLang="en-US" dirty="0"/>
              <a:t> </a:t>
            </a:r>
            <a:r>
              <a:rPr lang="en-US" altLang="zh-CN" dirty="0"/>
              <a:t>GNNs?</a:t>
            </a:r>
          </a:p>
          <a:p>
            <a:r>
              <a:rPr lang="en-US" altLang="zh-CN" dirty="0"/>
              <a:t>Homogeneous GNNs</a:t>
            </a:r>
          </a:p>
          <a:p>
            <a:pPr lvl="1"/>
            <a:r>
              <a:rPr lang="en-US" altLang="zh-CN" dirty="0"/>
              <a:t>GCN</a:t>
            </a:r>
          </a:p>
          <a:p>
            <a:pPr lvl="1"/>
            <a:r>
              <a:rPr lang="en-US" altLang="zh-CN" dirty="0"/>
              <a:t>GAT</a:t>
            </a:r>
          </a:p>
          <a:p>
            <a:pPr lvl="1"/>
            <a:r>
              <a:rPr lang="en-US" altLang="zh-CN" dirty="0" err="1"/>
              <a:t>GraphSAGE</a:t>
            </a:r>
            <a:endParaRPr lang="en-US" altLang="zh-CN" dirty="0"/>
          </a:p>
          <a:p>
            <a:pPr lvl="1"/>
            <a:r>
              <a:rPr lang="en-US" altLang="zh-CN" dirty="0"/>
              <a:t>GGNN</a:t>
            </a:r>
          </a:p>
          <a:p>
            <a:pPr lvl="1"/>
            <a:r>
              <a:rPr lang="en-US" altLang="zh-CN" dirty="0"/>
              <a:t>…</a:t>
            </a:r>
          </a:p>
        </p:txBody>
      </p:sp>
      <p:sp>
        <p:nvSpPr>
          <p:cNvPr id="4" name="灯片编号占位符 3">
            <a:extLst>
              <a:ext uri="{FF2B5EF4-FFF2-40B4-BE49-F238E27FC236}">
                <a16:creationId xmlns:a16="http://schemas.microsoft.com/office/drawing/2014/main" xmlns="" id="{7DA292A9-F3FF-0D4C-A45C-4BBE99770D4B}"/>
              </a:ext>
            </a:extLst>
          </p:cNvPr>
          <p:cNvSpPr>
            <a:spLocks noGrp="1"/>
          </p:cNvSpPr>
          <p:nvPr>
            <p:ph type="sldNum" sz="quarter" idx="12"/>
          </p:nvPr>
        </p:nvSpPr>
        <p:spPr/>
        <p:txBody>
          <a:bodyPr/>
          <a:lstStyle/>
          <a:p>
            <a:fld id="{4C15419E-54D6-8648-ABFB-BEF58E3E877E}" type="slidenum">
              <a:rPr lang="en-US" smtClean="0"/>
              <a:t>66</a:t>
            </a:fld>
            <a:endParaRPr lang="en-US"/>
          </a:p>
        </p:txBody>
      </p:sp>
      <p:pic>
        <p:nvPicPr>
          <p:cNvPr id="7" name="Picture 6">
            <a:extLst>
              <a:ext uri="{FF2B5EF4-FFF2-40B4-BE49-F238E27FC236}">
                <a16:creationId xmlns:a16="http://schemas.microsoft.com/office/drawing/2014/main" xmlns="" id="{25896545-6927-124F-B2A9-185C664EC777}"/>
              </a:ext>
            </a:extLst>
          </p:cNvPr>
          <p:cNvPicPr>
            <a:picLocks noChangeAspect="1"/>
          </p:cNvPicPr>
          <p:nvPr/>
        </p:nvPicPr>
        <p:blipFill>
          <a:blip r:embed="rId3"/>
          <a:stretch>
            <a:fillRect/>
          </a:stretch>
        </p:blipFill>
        <p:spPr>
          <a:xfrm>
            <a:off x="7445011" y="1179938"/>
            <a:ext cx="1482660" cy="590990"/>
          </a:xfrm>
          <a:prstGeom prst="rect">
            <a:avLst/>
          </a:prstGeom>
        </p:spPr>
      </p:pic>
      <p:pic>
        <p:nvPicPr>
          <p:cNvPr id="8" name="Picture 7">
            <a:extLst>
              <a:ext uri="{FF2B5EF4-FFF2-40B4-BE49-F238E27FC236}">
                <a16:creationId xmlns:a16="http://schemas.microsoft.com/office/drawing/2014/main" xmlns="" id="{E948B28C-CDC2-2443-B148-279CA0A3D5D8}"/>
              </a:ext>
            </a:extLst>
          </p:cNvPr>
          <p:cNvPicPr>
            <a:picLocks noChangeAspect="1"/>
          </p:cNvPicPr>
          <p:nvPr/>
        </p:nvPicPr>
        <p:blipFill>
          <a:blip r:embed="rId4"/>
          <a:stretch>
            <a:fillRect/>
          </a:stretch>
        </p:blipFill>
        <p:spPr>
          <a:xfrm>
            <a:off x="7012557" y="1728013"/>
            <a:ext cx="2101813" cy="1512899"/>
          </a:xfrm>
          <a:prstGeom prst="rect">
            <a:avLst/>
          </a:prstGeom>
        </p:spPr>
      </p:pic>
      <p:pic>
        <p:nvPicPr>
          <p:cNvPr id="9" name="Picture 8">
            <a:extLst>
              <a:ext uri="{FF2B5EF4-FFF2-40B4-BE49-F238E27FC236}">
                <a16:creationId xmlns:a16="http://schemas.microsoft.com/office/drawing/2014/main" xmlns="" id="{0A801C57-E52E-274B-B4EB-F214A741393F}"/>
              </a:ext>
            </a:extLst>
          </p:cNvPr>
          <p:cNvPicPr>
            <a:picLocks noChangeAspect="1"/>
          </p:cNvPicPr>
          <p:nvPr/>
        </p:nvPicPr>
        <p:blipFill>
          <a:blip r:embed="rId5"/>
          <a:stretch>
            <a:fillRect/>
          </a:stretch>
        </p:blipFill>
        <p:spPr>
          <a:xfrm>
            <a:off x="5715781" y="2312126"/>
            <a:ext cx="3092551" cy="3348556"/>
          </a:xfrm>
          <a:prstGeom prst="rect">
            <a:avLst/>
          </a:prstGeom>
        </p:spPr>
      </p:pic>
      <p:pic>
        <p:nvPicPr>
          <p:cNvPr id="10" name="Picture 9">
            <a:extLst>
              <a:ext uri="{FF2B5EF4-FFF2-40B4-BE49-F238E27FC236}">
                <a16:creationId xmlns:a16="http://schemas.microsoft.com/office/drawing/2014/main" xmlns="" id="{69E9227B-3988-A547-B021-8F2744425DA3}"/>
              </a:ext>
            </a:extLst>
          </p:cNvPr>
          <p:cNvPicPr>
            <a:picLocks noChangeAspect="1"/>
          </p:cNvPicPr>
          <p:nvPr/>
        </p:nvPicPr>
        <p:blipFill>
          <a:blip r:embed="rId6"/>
          <a:stretch>
            <a:fillRect/>
          </a:stretch>
        </p:blipFill>
        <p:spPr>
          <a:xfrm>
            <a:off x="7043118" y="5602322"/>
            <a:ext cx="2040690" cy="1110220"/>
          </a:xfrm>
          <a:prstGeom prst="rect">
            <a:avLst/>
          </a:prstGeom>
        </p:spPr>
      </p:pic>
      <p:pic>
        <p:nvPicPr>
          <p:cNvPr id="11" name="Picture 10">
            <a:extLst>
              <a:ext uri="{FF2B5EF4-FFF2-40B4-BE49-F238E27FC236}">
                <a16:creationId xmlns:a16="http://schemas.microsoft.com/office/drawing/2014/main" xmlns="" id="{80FA2DE0-32CB-0C43-B804-BE2E5719A9E6}"/>
              </a:ext>
            </a:extLst>
          </p:cNvPr>
          <p:cNvPicPr>
            <a:picLocks noChangeAspect="1"/>
          </p:cNvPicPr>
          <p:nvPr/>
        </p:nvPicPr>
        <p:blipFill>
          <a:blip r:embed="rId7"/>
          <a:stretch>
            <a:fillRect/>
          </a:stretch>
        </p:blipFill>
        <p:spPr>
          <a:xfrm>
            <a:off x="9060657" y="2282712"/>
            <a:ext cx="2558911" cy="2221135"/>
          </a:xfrm>
          <a:prstGeom prst="rect">
            <a:avLst/>
          </a:prstGeom>
        </p:spPr>
      </p:pic>
      <p:pic>
        <p:nvPicPr>
          <p:cNvPr id="12" name="Picture 11">
            <a:extLst>
              <a:ext uri="{FF2B5EF4-FFF2-40B4-BE49-F238E27FC236}">
                <a16:creationId xmlns:a16="http://schemas.microsoft.com/office/drawing/2014/main" xmlns="" id="{1EDAAA1D-2C42-C84E-BA08-6ECEDD895FF4}"/>
              </a:ext>
            </a:extLst>
          </p:cNvPr>
          <p:cNvPicPr>
            <a:picLocks noChangeAspect="1"/>
          </p:cNvPicPr>
          <p:nvPr/>
        </p:nvPicPr>
        <p:blipFill>
          <a:blip r:embed="rId8"/>
          <a:stretch>
            <a:fillRect/>
          </a:stretch>
        </p:blipFill>
        <p:spPr>
          <a:xfrm>
            <a:off x="5704205" y="3335546"/>
            <a:ext cx="3850611" cy="1072378"/>
          </a:xfrm>
          <a:prstGeom prst="rect">
            <a:avLst/>
          </a:prstGeom>
        </p:spPr>
      </p:pic>
    </p:spTree>
    <p:extLst>
      <p:ext uri="{BB962C8B-B14F-4D97-AF65-F5344CB8AC3E}">
        <p14:creationId xmlns:p14="http://schemas.microsoft.com/office/powerpoint/2010/main" val="35182782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CFFBEE-2579-DF42-B4D6-A3591FFE2B3F}"/>
              </a:ext>
            </a:extLst>
          </p:cNvPr>
          <p:cNvSpPr>
            <a:spLocks noGrp="1"/>
          </p:cNvSpPr>
          <p:nvPr>
            <p:ph type="title"/>
          </p:nvPr>
        </p:nvSpPr>
        <p:spPr>
          <a:xfrm>
            <a:off x="478969" y="365125"/>
            <a:ext cx="11506200" cy="1010383"/>
          </a:xfrm>
        </p:spPr>
        <p:txBody>
          <a:bodyPr>
            <a:normAutofit fontScale="90000"/>
          </a:bodyPr>
          <a:lstStyle/>
          <a:p>
            <a:r>
              <a:rPr lang="en-US" altLang="zh-CN" b="1" spc="-253" dirty="0">
                <a:solidFill>
                  <a:srgbClr val="C00000"/>
                </a:solidFill>
              </a:rPr>
              <a:t>Non-homogeneous</a:t>
            </a:r>
            <a:r>
              <a:rPr lang="zh-CN" altLang="en-US" b="1" spc="-253" dirty="0">
                <a:solidFill>
                  <a:srgbClr val="C00000"/>
                </a:solidFill>
              </a:rPr>
              <a:t> </a:t>
            </a:r>
            <a:r>
              <a:rPr lang="en-US" altLang="zh-CN" b="1" spc="-253" dirty="0">
                <a:solidFill>
                  <a:srgbClr val="C00000"/>
                </a:solidFill>
              </a:rPr>
              <a:t>to</a:t>
            </a:r>
            <a:r>
              <a:rPr lang="zh-CN" altLang="en-US" b="1" spc="-253" dirty="0">
                <a:solidFill>
                  <a:srgbClr val="C00000"/>
                </a:solidFill>
              </a:rPr>
              <a:t> </a:t>
            </a:r>
            <a:r>
              <a:rPr lang="en-US" altLang="zh-CN" b="1" spc="-253" dirty="0">
                <a:solidFill>
                  <a:srgbClr val="C00000"/>
                </a:solidFill>
              </a:rPr>
              <a:t>Homogeneous Conversion via</a:t>
            </a:r>
            <a:r>
              <a:rPr lang="zh-CN" altLang="en-US" b="1" spc="-253" dirty="0">
                <a:solidFill>
                  <a:srgbClr val="C00000"/>
                </a:solidFill>
              </a:rPr>
              <a:t> </a:t>
            </a:r>
            <a:r>
              <a:rPr lang="en-US" altLang="zh-CN" b="1" spc="-253" dirty="0">
                <a:solidFill>
                  <a:srgbClr val="C00000"/>
                </a:solidFill>
              </a:rPr>
              <a:t>Levi</a:t>
            </a:r>
            <a:r>
              <a:rPr lang="zh-CN" altLang="en-US" b="1" spc="-253" dirty="0">
                <a:solidFill>
                  <a:srgbClr val="C00000"/>
                </a:solidFill>
              </a:rPr>
              <a:t> </a:t>
            </a:r>
            <a:r>
              <a:rPr lang="en-US" altLang="zh-CN" b="1" spc="-253" dirty="0">
                <a:solidFill>
                  <a:srgbClr val="C00000"/>
                </a:solidFill>
              </a:rPr>
              <a:t>Graph</a:t>
            </a:r>
            <a:endParaRPr kumimoji="1" lang="zh-CN" altLang="en-US" dirty="0"/>
          </a:p>
        </p:txBody>
      </p:sp>
      <p:sp>
        <p:nvSpPr>
          <p:cNvPr id="4" name="灯片编号占位符 3">
            <a:extLst>
              <a:ext uri="{FF2B5EF4-FFF2-40B4-BE49-F238E27FC236}">
                <a16:creationId xmlns:a16="http://schemas.microsoft.com/office/drawing/2014/main" xmlns="" id="{7DA292A9-F3FF-0D4C-A45C-4BBE99770D4B}"/>
              </a:ext>
            </a:extLst>
          </p:cNvPr>
          <p:cNvSpPr>
            <a:spLocks noGrp="1"/>
          </p:cNvSpPr>
          <p:nvPr>
            <p:ph type="sldNum" sz="quarter" idx="12"/>
          </p:nvPr>
        </p:nvSpPr>
        <p:spPr/>
        <p:txBody>
          <a:bodyPr/>
          <a:lstStyle/>
          <a:p>
            <a:fld id="{4C15419E-54D6-8648-ABFB-BEF58E3E877E}" type="slidenum">
              <a:rPr lang="en-US" smtClean="0"/>
              <a:t>67</a:t>
            </a:fld>
            <a:endParaRPr lang="en-US"/>
          </a:p>
        </p:txBody>
      </p:sp>
      <p:pic>
        <p:nvPicPr>
          <p:cNvPr id="7" name="Content Placeholder 6">
            <a:extLst>
              <a:ext uri="{FF2B5EF4-FFF2-40B4-BE49-F238E27FC236}">
                <a16:creationId xmlns:a16="http://schemas.microsoft.com/office/drawing/2014/main" xmlns="" id="{8E83F243-5E06-4E44-B42B-5FE0E32FA83B}"/>
              </a:ext>
            </a:extLst>
          </p:cNvPr>
          <p:cNvPicPr>
            <a:picLocks noGrp="1" noChangeAspect="1"/>
          </p:cNvPicPr>
          <p:nvPr>
            <p:ph idx="1"/>
          </p:nvPr>
        </p:nvPicPr>
        <p:blipFill>
          <a:blip r:embed="rId3"/>
          <a:stretch>
            <a:fillRect/>
          </a:stretch>
        </p:blipFill>
        <p:spPr>
          <a:xfrm>
            <a:off x="372515" y="1624604"/>
            <a:ext cx="5870606" cy="1956868"/>
          </a:xfrm>
        </p:spPr>
      </p:pic>
      <p:grpSp>
        <p:nvGrpSpPr>
          <p:cNvPr id="6" name="Group 5">
            <a:extLst>
              <a:ext uri="{FF2B5EF4-FFF2-40B4-BE49-F238E27FC236}">
                <a16:creationId xmlns:a16="http://schemas.microsoft.com/office/drawing/2014/main" xmlns="" id="{CC46FD06-280F-F049-AABA-2D71E283FEB3}"/>
              </a:ext>
            </a:extLst>
          </p:cNvPr>
          <p:cNvGrpSpPr/>
          <p:nvPr/>
        </p:nvGrpSpPr>
        <p:grpSpPr>
          <a:xfrm>
            <a:off x="6665801" y="1624604"/>
            <a:ext cx="4832555" cy="3925527"/>
            <a:chOff x="6744922" y="2170213"/>
            <a:chExt cx="4832555" cy="3925527"/>
          </a:xfrm>
        </p:grpSpPr>
        <p:sp>
          <p:nvSpPr>
            <p:cNvPr id="8" name="Rounded Rectangle 7">
              <a:extLst>
                <a:ext uri="{FF2B5EF4-FFF2-40B4-BE49-F238E27FC236}">
                  <a16:creationId xmlns:a16="http://schemas.microsoft.com/office/drawing/2014/main" xmlns="" id="{8392894B-098B-414B-B466-11FC951BEC6E}"/>
                </a:ext>
              </a:extLst>
            </p:cNvPr>
            <p:cNvSpPr/>
            <p:nvPr/>
          </p:nvSpPr>
          <p:spPr>
            <a:xfrm>
              <a:off x="6744924" y="3018104"/>
              <a:ext cx="1248699" cy="535331"/>
            </a:xfrm>
            <a:prstGeom prst="roundRect">
              <a:avLst/>
            </a:prstGeom>
            <a:solidFill>
              <a:srgbClr val="25905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t>describe-01</a:t>
              </a:r>
              <a:endParaRPr lang="en-US" dirty="0"/>
            </a:p>
          </p:txBody>
        </p:sp>
        <p:sp>
          <p:nvSpPr>
            <p:cNvPr id="9" name="Rounded Rectangle 8">
              <a:extLst>
                <a:ext uri="{FF2B5EF4-FFF2-40B4-BE49-F238E27FC236}">
                  <a16:creationId xmlns:a16="http://schemas.microsoft.com/office/drawing/2014/main" xmlns="" id="{C8948E2C-84B8-FC4B-98E4-49EBB597D078}"/>
                </a:ext>
              </a:extLst>
            </p:cNvPr>
            <p:cNvSpPr/>
            <p:nvPr/>
          </p:nvSpPr>
          <p:spPr>
            <a:xfrm>
              <a:off x="6744923" y="3865539"/>
              <a:ext cx="1248699" cy="535331"/>
            </a:xfrm>
            <a:prstGeom prst="roundRect">
              <a:avLst/>
            </a:prstGeom>
            <a:solidFill>
              <a:srgbClr val="25905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t>person</a:t>
              </a:r>
              <a:endParaRPr lang="en-US" dirty="0"/>
            </a:p>
          </p:txBody>
        </p:sp>
        <p:sp>
          <p:nvSpPr>
            <p:cNvPr id="10" name="Rounded Rectangle 9">
              <a:extLst>
                <a:ext uri="{FF2B5EF4-FFF2-40B4-BE49-F238E27FC236}">
                  <a16:creationId xmlns:a16="http://schemas.microsoft.com/office/drawing/2014/main" xmlns="" id="{FED67663-6B74-B741-9468-84858E26DF02}"/>
                </a:ext>
              </a:extLst>
            </p:cNvPr>
            <p:cNvSpPr/>
            <p:nvPr/>
          </p:nvSpPr>
          <p:spPr>
            <a:xfrm>
              <a:off x="6744922" y="4712974"/>
              <a:ext cx="1248699" cy="535331"/>
            </a:xfrm>
            <a:prstGeom prst="roundRect">
              <a:avLst/>
            </a:prstGeom>
            <a:solidFill>
              <a:srgbClr val="25905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t>name</a:t>
              </a:r>
              <a:endParaRPr lang="en-US" dirty="0"/>
            </a:p>
          </p:txBody>
        </p:sp>
        <p:sp>
          <p:nvSpPr>
            <p:cNvPr id="11" name="Rounded Rectangle 10">
              <a:extLst>
                <a:ext uri="{FF2B5EF4-FFF2-40B4-BE49-F238E27FC236}">
                  <a16:creationId xmlns:a16="http://schemas.microsoft.com/office/drawing/2014/main" xmlns="" id="{4F708DCA-DDCC-0A4A-AC78-166008BEA49C}"/>
                </a:ext>
              </a:extLst>
            </p:cNvPr>
            <p:cNvSpPr/>
            <p:nvPr/>
          </p:nvSpPr>
          <p:spPr>
            <a:xfrm>
              <a:off x="6744922" y="2170214"/>
              <a:ext cx="1248699" cy="535331"/>
            </a:xfrm>
            <a:prstGeom prst="roundRect">
              <a:avLst/>
            </a:prstGeom>
            <a:solidFill>
              <a:srgbClr val="25905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t>fighter</a:t>
              </a:r>
            </a:p>
          </p:txBody>
        </p:sp>
        <p:sp>
          <p:nvSpPr>
            <p:cNvPr id="12" name="Rounded Rectangle 11">
              <a:extLst>
                <a:ext uri="{FF2B5EF4-FFF2-40B4-BE49-F238E27FC236}">
                  <a16:creationId xmlns:a16="http://schemas.microsoft.com/office/drawing/2014/main" xmlns="" id="{B3F342A9-22C1-E540-B7E0-585779F55358}"/>
                </a:ext>
              </a:extLst>
            </p:cNvPr>
            <p:cNvSpPr/>
            <p:nvPr/>
          </p:nvSpPr>
          <p:spPr>
            <a:xfrm>
              <a:off x="6744922" y="5560409"/>
              <a:ext cx="1248699" cy="535331"/>
            </a:xfrm>
            <a:prstGeom prst="roundRect">
              <a:avLst/>
            </a:prstGeom>
            <a:solidFill>
              <a:srgbClr val="25905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t>“Paul”</a:t>
              </a:r>
            </a:p>
          </p:txBody>
        </p:sp>
        <p:sp>
          <p:nvSpPr>
            <p:cNvPr id="13" name="Rounded Rectangle 12">
              <a:extLst>
                <a:ext uri="{FF2B5EF4-FFF2-40B4-BE49-F238E27FC236}">
                  <a16:creationId xmlns:a16="http://schemas.microsoft.com/office/drawing/2014/main" xmlns="" id="{3AD10869-CD2B-0043-8F11-D52F468F7DC7}"/>
                </a:ext>
              </a:extLst>
            </p:cNvPr>
            <p:cNvSpPr/>
            <p:nvPr/>
          </p:nvSpPr>
          <p:spPr>
            <a:xfrm>
              <a:off x="10328778" y="2170213"/>
              <a:ext cx="1248699" cy="535331"/>
            </a:xfrm>
            <a:prstGeom prst="roundRect">
              <a:avLst/>
            </a:prstGeom>
            <a:solidFill>
              <a:srgbClr val="0333FF"/>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t>:ARG2</a:t>
              </a:r>
              <a:endParaRPr lang="en-US" dirty="0"/>
            </a:p>
          </p:txBody>
        </p:sp>
        <p:sp>
          <p:nvSpPr>
            <p:cNvPr id="15" name="Rounded Rectangle 14">
              <a:extLst>
                <a:ext uri="{FF2B5EF4-FFF2-40B4-BE49-F238E27FC236}">
                  <a16:creationId xmlns:a16="http://schemas.microsoft.com/office/drawing/2014/main" xmlns="" id="{65F2F49D-3377-404B-A0E8-A0B0A3925ED0}"/>
                </a:ext>
              </a:extLst>
            </p:cNvPr>
            <p:cNvSpPr/>
            <p:nvPr/>
          </p:nvSpPr>
          <p:spPr>
            <a:xfrm>
              <a:off x="10328778" y="3018104"/>
              <a:ext cx="1248699" cy="535331"/>
            </a:xfrm>
            <a:prstGeom prst="roundRect">
              <a:avLst/>
            </a:prstGeom>
            <a:solidFill>
              <a:srgbClr val="0333FF"/>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t>:ARG1</a:t>
              </a:r>
              <a:endParaRPr lang="en-US" dirty="0"/>
            </a:p>
          </p:txBody>
        </p:sp>
        <p:sp>
          <p:nvSpPr>
            <p:cNvPr id="16" name="Rounded Rectangle 15">
              <a:extLst>
                <a:ext uri="{FF2B5EF4-FFF2-40B4-BE49-F238E27FC236}">
                  <a16:creationId xmlns:a16="http://schemas.microsoft.com/office/drawing/2014/main" xmlns="" id="{E8D51163-67B7-444F-A826-4C90FB325C1B}"/>
                </a:ext>
              </a:extLst>
            </p:cNvPr>
            <p:cNvSpPr/>
            <p:nvPr/>
          </p:nvSpPr>
          <p:spPr>
            <a:xfrm>
              <a:off x="10328778" y="3865538"/>
              <a:ext cx="1248699" cy="535331"/>
            </a:xfrm>
            <a:prstGeom prst="roundRect">
              <a:avLst/>
            </a:prstGeom>
            <a:solidFill>
              <a:srgbClr val="0333FF"/>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t>:ARG0</a:t>
              </a:r>
              <a:endParaRPr lang="en-US" dirty="0"/>
            </a:p>
          </p:txBody>
        </p:sp>
        <p:sp>
          <p:nvSpPr>
            <p:cNvPr id="17" name="Rounded Rectangle 16">
              <a:extLst>
                <a:ext uri="{FF2B5EF4-FFF2-40B4-BE49-F238E27FC236}">
                  <a16:creationId xmlns:a16="http://schemas.microsoft.com/office/drawing/2014/main" xmlns="" id="{766855AD-29A5-7941-96E3-90444C542243}"/>
                </a:ext>
              </a:extLst>
            </p:cNvPr>
            <p:cNvSpPr/>
            <p:nvPr/>
          </p:nvSpPr>
          <p:spPr>
            <a:xfrm>
              <a:off x="10328778" y="4712972"/>
              <a:ext cx="1248699" cy="535331"/>
            </a:xfrm>
            <a:prstGeom prst="roundRect">
              <a:avLst/>
            </a:prstGeom>
            <a:solidFill>
              <a:srgbClr val="0333FF"/>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t>:name</a:t>
              </a:r>
              <a:endParaRPr lang="en-US" dirty="0"/>
            </a:p>
          </p:txBody>
        </p:sp>
        <p:sp>
          <p:nvSpPr>
            <p:cNvPr id="18" name="Rounded Rectangle 17">
              <a:extLst>
                <a:ext uri="{FF2B5EF4-FFF2-40B4-BE49-F238E27FC236}">
                  <a16:creationId xmlns:a16="http://schemas.microsoft.com/office/drawing/2014/main" xmlns="" id="{841A7404-65F9-7741-AFE3-978CF922197A}"/>
                </a:ext>
              </a:extLst>
            </p:cNvPr>
            <p:cNvSpPr/>
            <p:nvPr/>
          </p:nvSpPr>
          <p:spPr>
            <a:xfrm>
              <a:off x="10328777" y="5560406"/>
              <a:ext cx="1248699" cy="535331"/>
            </a:xfrm>
            <a:prstGeom prst="roundRect">
              <a:avLst/>
            </a:prstGeom>
            <a:solidFill>
              <a:srgbClr val="0333FF"/>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t>:op1</a:t>
              </a:r>
              <a:endParaRPr lang="en-US" dirty="0"/>
            </a:p>
          </p:txBody>
        </p:sp>
        <p:cxnSp>
          <p:nvCxnSpPr>
            <p:cNvPr id="20" name="Straight Arrow Connector 19">
              <a:extLst>
                <a:ext uri="{FF2B5EF4-FFF2-40B4-BE49-F238E27FC236}">
                  <a16:creationId xmlns:a16="http://schemas.microsoft.com/office/drawing/2014/main" xmlns="" id="{32382D71-177C-524B-A23D-08A3660BD7B8}"/>
                </a:ext>
              </a:extLst>
            </p:cNvPr>
            <p:cNvCxnSpPr>
              <a:cxnSpLocks/>
              <a:stCxn id="8" idx="3"/>
            </p:cNvCxnSpPr>
            <p:nvPr/>
          </p:nvCxnSpPr>
          <p:spPr>
            <a:xfrm flipV="1">
              <a:off x="7993623" y="2571484"/>
              <a:ext cx="2335154" cy="71428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xmlns="" id="{914D0BDA-BA2A-A64E-B6EB-05641F406823}"/>
                </a:ext>
              </a:extLst>
            </p:cNvPr>
            <p:cNvCxnSpPr>
              <a:cxnSpLocks/>
              <a:stCxn id="13" idx="1"/>
              <a:endCxn id="11" idx="3"/>
            </p:cNvCxnSpPr>
            <p:nvPr/>
          </p:nvCxnSpPr>
          <p:spPr>
            <a:xfrm flipH="1">
              <a:off x="7993621" y="2437879"/>
              <a:ext cx="2335157" cy="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xmlns="" id="{E353D682-45F6-B44B-BA04-D052A64C1CF3}"/>
                </a:ext>
              </a:extLst>
            </p:cNvPr>
            <p:cNvCxnSpPr>
              <a:cxnSpLocks/>
              <a:stCxn id="8" idx="3"/>
              <a:endCxn id="15" idx="1"/>
            </p:cNvCxnSpPr>
            <p:nvPr/>
          </p:nvCxnSpPr>
          <p:spPr>
            <a:xfrm>
              <a:off x="7993623" y="3285770"/>
              <a:ext cx="233515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xmlns="" id="{1CA8CFAA-B9B4-4249-A051-D92E1DDA1FB5}"/>
                </a:ext>
              </a:extLst>
            </p:cNvPr>
            <p:cNvCxnSpPr>
              <a:cxnSpLocks/>
              <a:endCxn id="9" idx="3"/>
            </p:cNvCxnSpPr>
            <p:nvPr/>
          </p:nvCxnSpPr>
          <p:spPr>
            <a:xfrm flipH="1">
              <a:off x="7993622" y="3419144"/>
              <a:ext cx="2335155" cy="71406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xmlns="" id="{A3018742-3D84-DE44-904D-C2801966AD31}"/>
                </a:ext>
              </a:extLst>
            </p:cNvPr>
            <p:cNvCxnSpPr>
              <a:cxnSpLocks/>
              <a:stCxn id="8" idx="3"/>
              <a:endCxn id="16" idx="1"/>
            </p:cNvCxnSpPr>
            <p:nvPr/>
          </p:nvCxnSpPr>
          <p:spPr>
            <a:xfrm>
              <a:off x="7993623" y="3285770"/>
              <a:ext cx="2335155" cy="84743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xmlns="" id="{4765F549-7E5E-C844-8A47-38130A3C5B8D}"/>
                </a:ext>
              </a:extLst>
            </p:cNvPr>
            <p:cNvCxnSpPr>
              <a:cxnSpLocks/>
            </p:cNvCxnSpPr>
            <p:nvPr/>
          </p:nvCxnSpPr>
          <p:spPr>
            <a:xfrm flipH="1">
              <a:off x="7993622" y="4192196"/>
              <a:ext cx="2335156" cy="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xmlns="" id="{9B84E019-BDDA-ED41-BE34-C3AC864EF970}"/>
                </a:ext>
              </a:extLst>
            </p:cNvPr>
            <p:cNvCxnSpPr>
              <a:cxnSpLocks/>
              <a:endCxn id="17" idx="1"/>
            </p:cNvCxnSpPr>
            <p:nvPr/>
          </p:nvCxnSpPr>
          <p:spPr>
            <a:xfrm>
              <a:off x="7993621" y="4289256"/>
              <a:ext cx="2335157" cy="69138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xmlns="" id="{7769177C-4AC8-0C43-BA40-EDAD14097412}"/>
                </a:ext>
              </a:extLst>
            </p:cNvPr>
            <p:cNvCxnSpPr>
              <a:cxnSpLocks/>
              <a:endCxn id="10" idx="3"/>
            </p:cNvCxnSpPr>
            <p:nvPr/>
          </p:nvCxnSpPr>
          <p:spPr>
            <a:xfrm flipH="1" flipV="1">
              <a:off x="7993621" y="4980640"/>
              <a:ext cx="2329866" cy="2765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xmlns="" id="{312532E2-1C65-8946-BC5E-826673F88226}"/>
                </a:ext>
              </a:extLst>
            </p:cNvPr>
            <p:cNvCxnSpPr>
              <a:cxnSpLocks/>
              <a:endCxn id="18" idx="1"/>
            </p:cNvCxnSpPr>
            <p:nvPr/>
          </p:nvCxnSpPr>
          <p:spPr>
            <a:xfrm>
              <a:off x="7988330" y="5077697"/>
              <a:ext cx="2340447" cy="75037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xmlns="" id="{D742D1D9-F293-814A-B889-C8BD6575E458}"/>
                </a:ext>
              </a:extLst>
            </p:cNvPr>
            <p:cNvCxnSpPr>
              <a:cxnSpLocks/>
            </p:cNvCxnSpPr>
            <p:nvPr/>
          </p:nvCxnSpPr>
          <p:spPr>
            <a:xfrm flipH="1">
              <a:off x="7988330" y="5869510"/>
              <a:ext cx="233515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xmlns="" id="{DE6E87C2-2E76-8F4C-BDA4-7703A8FB9484}"/>
              </a:ext>
            </a:extLst>
          </p:cNvPr>
          <p:cNvGrpSpPr/>
          <p:nvPr/>
        </p:nvGrpSpPr>
        <p:grpSpPr>
          <a:xfrm>
            <a:off x="2455141" y="3769137"/>
            <a:ext cx="3495749" cy="1924910"/>
            <a:chOff x="2452766" y="3989639"/>
            <a:chExt cx="3495749" cy="1924910"/>
          </a:xfrm>
        </p:grpSpPr>
        <p:sp>
          <p:nvSpPr>
            <p:cNvPr id="50" name="Bent Arrow 49">
              <a:extLst>
                <a:ext uri="{FF2B5EF4-FFF2-40B4-BE49-F238E27FC236}">
                  <a16:creationId xmlns:a16="http://schemas.microsoft.com/office/drawing/2014/main" xmlns="" id="{3A47C8A2-AA76-BB45-AA8F-300B820A794A}"/>
                </a:ext>
              </a:extLst>
            </p:cNvPr>
            <p:cNvSpPr/>
            <p:nvPr/>
          </p:nvSpPr>
          <p:spPr>
            <a:xfrm rot="10800000" flipH="1">
              <a:off x="2452766" y="3989639"/>
              <a:ext cx="3495749" cy="1560491"/>
            </a:xfrm>
            <a:prstGeom prst="bentArrow">
              <a:avLst>
                <a:gd name="adj1" fmla="val 13090"/>
                <a:gd name="adj2" fmla="val 16494"/>
                <a:gd name="adj3" fmla="val 26260"/>
                <a:gd name="adj4" fmla="val 43750"/>
              </a:avLst>
            </a:prstGeom>
            <a:solidFill>
              <a:srgbClr val="00B0F0"/>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1" name="TextBox 50">
              <a:extLst>
                <a:ext uri="{FF2B5EF4-FFF2-40B4-BE49-F238E27FC236}">
                  <a16:creationId xmlns:a16="http://schemas.microsoft.com/office/drawing/2014/main" xmlns="" id="{BF9B9D93-35E8-BC4E-9B1F-A261F74F3FBC}"/>
                </a:ext>
              </a:extLst>
            </p:cNvPr>
            <p:cNvSpPr txBox="1"/>
            <p:nvPr/>
          </p:nvSpPr>
          <p:spPr>
            <a:xfrm>
              <a:off x="2641757" y="5452884"/>
              <a:ext cx="2884444" cy="461665"/>
            </a:xfrm>
            <a:prstGeom prst="rect">
              <a:avLst/>
            </a:prstGeom>
            <a:noFill/>
          </p:spPr>
          <p:txBody>
            <a:bodyPr wrap="none" rtlCol="0">
              <a:spAutoFit/>
            </a:bodyPr>
            <a:lstStyle/>
            <a:p>
              <a:r>
                <a:rPr lang="en-US" altLang="zh-CN" sz="2400" dirty="0"/>
                <a:t>Levi</a:t>
              </a:r>
              <a:r>
                <a:rPr lang="zh-CN" altLang="en-US" sz="2400" dirty="0"/>
                <a:t> </a:t>
              </a:r>
              <a:r>
                <a:rPr lang="en-US" altLang="zh-CN" sz="2400" dirty="0"/>
                <a:t>graph</a:t>
              </a:r>
              <a:r>
                <a:rPr lang="zh-CN" altLang="en-US" sz="2400" dirty="0"/>
                <a:t> </a:t>
              </a:r>
              <a:r>
                <a:rPr lang="en-US" altLang="zh-CN" sz="2400" dirty="0"/>
                <a:t>conversion</a:t>
              </a:r>
              <a:endParaRPr lang="en-US" sz="2400" dirty="0"/>
            </a:p>
          </p:txBody>
        </p:sp>
      </p:grpSp>
      <p:sp>
        <p:nvSpPr>
          <p:cNvPr id="3" name="TextBox 2">
            <a:extLst>
              <a:ext uri="{FF2B5EF4-FFF2-40B4-BE49-F238E27FC236}">
                <a16:creationId xmlns:a16="http://schemas.microsoft.com/office/drawing/2014/main" xmlns="" id="{AB2D0954-254A-B74D-9046-82FDD68FCFF2}"/>
              </a:ext>
            </a:extLst>
          </p:cNvPr>
          <p:cNvSpPr txBox="1"/>
          <p:nvPr/>
        </p:nvSpPr>
        <p:spPr>
          <a:xfrm>
            <a:off x="7739364" y="5749708"/>
            <a:ext cx="3134641" cy="369332"/>
          </a:xfrm>
          <a:prstGeom prst="rect">
            <a:avLst/>
          </a:prstGeom>
          <a:noFill/>
        </p:spPr>
        <p:txBody>
          <a:bodyPr wrap="none" rtlCol="0">
            <a:spAutoFit/>
          </a:bodyPr>
          <a:lstStyle/>
          <a:p>
            <a:r>
              <a:rPr lang="en-US" altLang="zh-CN" dirty="0"/>
              <a:t>Levi</a:t>
            </a:r>
            <a:r>
              <a:rPr lang="zh-CN" altLang="en-US" dirty="0"/>
              <a:t> </a:t>
            </a:r>
            <a:r>
              <a:rPr lang="en-US" altLang="zh-CN" dirty="0"/>
              <a:t>graph:</a:t>
            </a:r>
            <a:r>
              <a:rPr lang="zh-CN" altLang="en-US" dirty="0"/>
              <a:t> </a:t>
            </a:r>
            <a:r>
              <a:rPr lang="en-US" altLang="zh-CN" dirty="0"/>
              <a:t>edges</a:t>
            </a:r>
            <a:r>
              <a:rPr lang="zh-CN" altLang="en-US" dirty="0"/>
              <a:t> </a:t>
            </a:r>
            <a:r>
              <a:rPr lang="en-US" altLang="zh-CN" dirty="0"/>
              <a:t>as</a:t>
            </a:r>
            <a:r>
              <a:rPr lang="zh-CN" altLang="en-US" dirty="0"/>
              <a:t> </a:t>
            </a:r>
            <a:r>
              <a:rPr lang="en-US" altLang="zh-CN" dirty="0"/>
              <a:t>new</a:t>
            </a:r>
            <a:r>
              <a:rPr lang="zh-CN" altLang="en-US" dirty="0"/>
              <a:t> </a:t>
            </a:r>
            <a:r>
              <a:rPr lang="en-US" altLang="zh-CN" dirty="0"/>
              <a:t>nodes</a:t>
            </a:r>
            <a:endParaRPr lang="en-US" dirty="0"/>
          </a:p>
        </p:txBody>
      </p:sp>
    </p:spTree>
    <p:extLst>
      <p:ext uri="{BB962C8B-B14F-4D97-AF65-F5344CB8AC3E}">
        <p14:creationId xmlns:p14="http://schemas.microsoft.com/office/powerpoint/2010/main" val="35206165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CFFBEE-2579-DF42-B4D6-A3591FFE2B3F}"/>
              </a:ext>
            </a:extLst>
          </p:cNvPr>
          <p:cNvSpPr>
            <a:spLocks noGrp="1"/>
          </p:cNvSpPr>
          <p:nvPr>
            <p:ph type="title"/>
          </p:nvPr>
        </p:nvSpPr>
        <p:spPr/>
        <p:txBody>
          <a:bodyPr>
            <a:normAutofit/>
          </a:bodyPr>
          <a:lstStyle/>
          <a:p>
            <a:r>
              <a:rPr lang="en-US" altLang="zh-CN" b="1" spc="-253" dirty="0">
                <a:solidFill>
                  <a:srgbClr val="C00000"/>
                </a:solidFill>
              </a:rPr>
              <a:t>How to Handle Edge Direction Information?</a:t>
            </a:r>
            <a:endParaRPr kumimoji="1" lang="zh-CN" altLang="en-US" dirty="0"/>
          </a:p>
        </p:txBody>
      </p:sp>
      <p:sp>
        <p:nvSpPr>
          <p:cNvPr id="3" name="内容占位符 2">
            <a:extLst>
              <a:ext uri="{FF2B5EF4-FFF2-40B4-BE49-F238E27FC236}">
                <a16:creationId xmlns:a16="http://schemas.microsoft.com/office/drawing/2014/main" xmlns="" id="{498E520A-95EA-0B41-BDBE-845F09332312}"/>
              </a:ext>
            </a:extLst>
          </p:cNvPr>
          <p:cNvSpPr>
            <a:spLocks noGrp="1"/>
          </p:cNvSpPr>
          <p:nvPr>
            <p:ph idx="1"/>
          </p:nvPr>
        </p:nvSpPr>
        <p:spPr>
          <a:xfrm>
            <a:off x="838200" y="1508369"/>
            <a:ext cx="5906438" cy="4668594"/>
          </a:xfrm>
        </p:spPr>
        <p:txBody>
          <a:bodyPr/>
          <a:lstStyle/>
          <a:p>
            <a:r>
              <a:rPr lang="en-US" altLang="zh-CN" dirty="0"/>
              <a:t>Edge</a:t>
            </a:r>
            <a:r>
              <a:rPr lang="zh-CN" altLang="en-US" dirty="0"/>
              <a:t> </a:t>
            </a:r>
            <a:r>
              <a:rPr lang="en-US" altLang="zh-CN" dirty="0"/>
              <a:t>direction</a:t>
            </a:r>
            <a:r>
              <a:rPr lang="zh-CN" altLang="en-US" dirty="0"/>
              <a:t> </a:t>
            </a:r>
            <a:r>
              <a:rPr lang="en-US" altLang="zh-CN" dirty="0"/>
              <a:t>is</a:t>
            </a:r>
            <a:r>
              <a:rPr lang="zh-CN" altLang="en-US" dirty="0"/>
              <a:t> </a:t>
            </a:r>
            <a:r>
              <a:rPr lang="en-US" altLang="zh-CN" dirty="0"/>
              <a:t>important</a:t>
            </a:r>
            <a:r>
              <a:rPr lang="zh-CN" altLang="en-US" dirty="0"/>
              <a:t> </a:t>
            </a:r>
            <a:r>
              <a:rPr lang="en-US" altLang="zh-CN" dirty="0"/>
              <a:t>(think</a:t>
            </a:r>
            <a:r>
              <a:rPr lang="zh-CN" altLang="en-US" dirty="0"/>
              <a:t> </a:t>
            </a:r>
            <a:r>
              <a:rPr lang="en-US" altLang="zh-CN" dirty="0"/>
              <a:t>about</a:t>
            </a:r>
            <a:r>
              <a:rPr lang="zh-CN" altLang="en-US" dirty="0"/>
              <a:t> </a:t>
            </a:r>
            <a:r>
              <a:rPr lang="en-US" altLang="zh-CN" dirty="0" err="1"/>
              <a:t>BiLSTM</a:t>
            </a:r>
            <a:r>
              <a:rPr lang="en-US" altLang="zh-CN" dirty="0"/>
              <a:t>,</a:t>
            </a:r>
            <a:r>
              <a:rPr lang="zh-CN" altLang="en-US" dirty="0"/>
              <a:t> </a:t>
            </a:r>
            <a:r>
              <a:rPr lang="en-US" altLang="zh-CN" dirty="0"/>
              <a:t>BERT)</a:t>
            </a:r>
            <a:endParaRPr lang="en" altLang="zh-CN" dirty="0"/>
          </a:p>
          <a:p>
            <a:r>
              <a:rPr lang="en-US" altLang="zh-CN" dirty="0"/>
              <a:t>Common</a:t>
            </a:r>
            <a:r>
              <a:rPr lang="zh-CN" altLang="en-US" dirty="0"/>
              <a:t> </a:t>
            </a:r>
            <a:r>
              <a:rPr lang="en-US" altLang="zh-CN" dirty="0"/>
              <a:t>strategies</a:t>
            </a:r>
            <a:r>
              <a:rPr lang="zh-CN" altLang="en-US" dirty="0"/>
              <a:t> </a:t>
            </a:r>
            <a:r>
              <a:rPr lang="en-US" altLang="zh-CN" dirty="0"/>
              <a:t>for</a:t>
            </a:r>
            <a:r>
              <a:rPr lang="zh-CN" altLang="en-US" dirty="0"/>
              <a:t> </a:t>
            </a:r>
            <a:r>
              <a:rPr lang="en-US" altLang="zh-CN" dirty="0"/>
              <a:t>handling</a:t>
            </a:r>
            <a:r>
              <a:rPr lang="zh-CN" altLang="en-US" dirty="0"/>
              <a:t> </a:t>
            </a:r>
            <a:r>
              <a:rPr lang="en-US" altLang="zh-CN" dirty="0"/>
              <a:t>directed</a:t>
            </a:r>
            <a:r>
              <a:rPr lang="zh-CN" altLang="en-US" dirty="0"/>
              <a:t> </a:t>
            </a:r>
            <a:r>
              <a:rPr lang="en-US" altLang="zh-CN" dirty="0"/>
              <a:t>graphs</a:t>
            </a:r>
            <a:endParaRPr lang="en" altLang="zh-CN" dirty="0"/>
          </a:p>
          <a:p>
            <a:pPr marL="914400" lvl="1" indent="-457200">
              <a:buFont typeface="+mj-lt"/>
              <a:buAutoNum type="alphaLcParenR"/>
            </a:pPr>
            <a:r>
              <a:rPr lang="en-US" altLang="zh-CN" dirty="0"/>
              <a:t>Message</a:t>
            </a:r>
            <a:r>
              <a:rPr lang="zh-CN" altLang="en-US" dirty="0"/>
              <a:t> </a:t>
            </a:r>
            <a:r>
              <a:rPr lang="en-US" altLang="zh-CN" dirty="0"/>
              <a:t>passing</a:t>
            </a:r>
            <a:r>
              <a:rPr lang="zh-CN" altLang="en-US" dirty="0"/>
              <a:t> </a:t>
            </a:r>
            <a:r>
              <a:rPr lang="en-US" altLang="zh-CN" dirty="0"/>
              <a:t>only</a:t>
            </a:r>
            <a:r>
              <a:rPr lang="zh-CN" altLang="en-US" dirty="0"/>
              <a:t> </a:t>
            </a:r>
            <a:r>
              <a:rPr lang="en-US" altLang="zh-CN" dirty="0"/>
              <a:t>along</a:t>
            </a:r>
            <a:r>
              <a:rPr lang="zh-CN" altLang="en-US" dirty="0"/>
              <a:t> </a:t>
            </a:r>
            <a:r>
              <a:rPr lang="en-US" altLang="zh-CN" dirty="0"/>
              <a:t>directed</a:t>
            </a:r>
            <a:r>
              <a:rPr lang="zh-CN" altLang="en-US" dirty="0"/>
              <a:t> </a:t>
            </a:r>
            <a:r>
              <a:rPr lang="en-US" altLang="zh-CN" dirty="0"/>
              <a:t>edges</a:t>
            </a:r>
            <a:r>
              <a:rPr lang="zh-CN" altLang="en-US" dirty="0"/>
              <a:t> </a:t>
            </a:r>
            <a:r>
              <a:rPr lang="en-US" altLang="zh-CN" dirty="0"/>
              <a:t>(e.g.,</a:t>
            </a:r>
            <a:r>
              <a:rPr lang="zh-CN" altLang="en-US" dirty="0"/>
              <a:t> </a:t>
            </a:r>
            <a:r>
              <a:rPr lang="en" altLang="zh-CN" dirty="0"/>
              <a:t>GAT, GGNN</a:t>
            </a:r>
            <a:r>
              <a:rPr lang="en-US" altLang="zh-CN" dirty="0"/>
              <a:t>)</a:t>
            </a:r>
            <a:endParaRPr lang="en" altLang="zh-CN" dirty="0"/>
          </a:p>
          <a:p>
            <a:pPr marL="914400" lvl="1" indent="-457200">
              <a:buFont typeface="+mj-lt"/>
              <a:buAutoNum type="alphaLcParenR"/>
            </a:pPr>
            <a:r>
              <a:rPr lang="en-US" altLang="zh-CN" dirty="0"/>
              <a:t>Regarding</a:t>
            </a:r>
            <a:r>
              <a:rPr lang="zh-CN" altLang="en-US" dirty="0"/>
              <a:t> </a:t>
            </a:r>
            <a:r>
              <a:rPr lang="en-US" altLang="zh-CN" dirty="0"/>
              <a:t>edge</a:t>
            </a:r>
            <a:r>
              <a:rPr lang="zh-CN" altLang="en-US" dirty="0"/>
              <a:t> </a:t>
            </a:r>
            <a:r>
              <a:rPr lang="en-US" altLang="zh-CN" dirty="0"/>
              <a:t>directions</a:t>
            </a:r>
            <a:r>
              <a:rPr lang="zh-CN" altLang="en-US" dirty="0"/>
              <a:t> </a:t>
            </a:r>
            <a:r>
              <a:rPr lang="en-US" altLang="zh-CN" dirty="0"/>
              <a:t>as</a:t>
            </a:r>
            <a:r>
              <a:rPr lang="zh-CN" altLang="en-US" dirty="0"/>
              <a:t> </a:t>
            </a:r>
            <a:r>
              <a:rPr lang="en-US" altLang="zh-CN" dirty="0"/>
              <a:t>edge</a:t>
            </a:r>
            <a:r>
              <a:rPr lang="zh-CN" altLang="en-US" dirty="0"/>
              <a:t> </a:t>
            </a:r>
            <a:r>
              <a:rPr lang="en-US" altLang="zh-CN" dirty="0"/>
              <a:t>types</a:t>
            </a:r>
            <a:r>
              <a:rPr lang="zh-CN" altLang="en-US" dirty="0"/>
              <a:t> </a:t>
            </a:r>
            <a:r>
              <a:rPr lang="en-US" altLang="zh-CN" dirty="0"/>
              <a:t>(i.e.,</a:t>
            </a:r>
            <a:r>
              <a:rPr lang="zh-CN" altLang="en-US" dirty="0"/>
              <a:t> </a:t>
            </a:r>
            <a:r>
              <a:rPr lang="en-US" altLang="zh-CN" dirty="0"/>
              <a:t>adding</a:t>
            </a:r>
            <a:r>
              <a:rPr lang="zh-CN" altLang="en-US" dirty="0"/>
              <a:t> </a:t>
            </a:r>
            <a:r>
              <a:rPr lang="en-US" altLang="zh-CN" dirty="0"/>
              <a:t>“reverse”</a:t>
            </a:r>
            <a:r>
              <a:rPr lang="zh-CN" altLang="en-US" dirty="0"/>
              <a:t> </a:t>
            </a:r>
            <a:r>
              <a:rPr lang="en-US" altLang="zh-CN" dirty="0"/>
              <a:t>edges)</a:t>
            </a:r>
            <a:endParaRPr lang="en" altLang="zh-CN" dirty="0"/>
          </a:p>
          <a:p>
            <a:pPr marL="914400" lvl="1" indent="-457200">
              <a:buFont typeface="+mj-lt"/>
              <a:buAutoNum type="alphaLcParenR"/>
            </a:pPr>
            <a:r>
              <a:rPr lang="en" altLang="zh-CN" dirty="0"/>
              <a:t>Bi</a:t>
            </a:r>
            <a:r>
              <a:rPr lang="en-US" altLang="zh-CN" dirty="0"/>
              <a:t>directional</a:t>
            </a:r>
            <a:r>
              <a:rPr lang="zh-CN" altLang="en-US" dirty="0"/>
              <a:t> </a:t>
            </a:r>
            <a:r>
              <a:rPr lang="en-US" altLang="zh-CN" dirty="0"/>
              <a:t>GNNs</a:t>
            </a:r>
            <a:endParaRPr lang="en" altLang="zh-CN" dirty="0"/>
          </a:p>
        </p:txBody>
      </p:sp>
      <p:sp>
        <p:nvSpPr>
          <p:cNvPr id="4" name="灯片编号占位符 3">
            <a:extLst>
              <a:ext uri="{FF2B5EF4-FFF2-40B4-BE49-F238E27FC236}">
                <a16:creationId xmlns:a16="http://schemas.microsoft.com/office/drawing/2014/main" xmlns="" id="{7DA292A9-F3FF-0D4C-A45C-4BBE99770D4B}"/>
              </a:ext>
            </a:extLst>
          </p:cNvPr>
          <p:cNvSpPr>
            <a:spLocks noGrp="1"/>
          </p:cNvSpPr>
          <p:nvPr>
            <p:ph type="sldNum" sz="quarter" idx="12"/>
          </p:nvPr>
        </p:nvSpPr>
        <p:spPr/>
        <p:txBody>
          <a:bodyPr/>
          <a:lstStyle/>
          <a:p>
            <a:fld id="{4C15419E-54D6-8648-ABFB-BEF58E3E877E}" type="slidenum">
              <a:rPr lang="en-US" smtClean="0"/>
              <a:t>68</a:t>
            </a:fld>
            <a:endParaRPr lang="en-US" dirty="0"/>
          </a:p>
        </p:txBody>
      </p:sp>
      <p:grpSp>
        <p:nvGrpSpPr>
          <p:cNvPr id="40" name="Group 39">
            <a:extLst>
              <a:ext uri="{FF2B5EF4-FFF2-40B4-BE49-F238E27FC236}">
                <a16:creationId xmlns:a16="http://schemas.microsoft.com/office/drawing/2014/main" xmlns="" id="{691DB8F7-64D3-5E43-BB89-FE275B1FF3E3}"/>
              </a:ext>
            </a:extLst>
          </p:cNvPr>
          <p:cNvGrpSpPr/>
          <p:nvPr/>
        </p:nvGrpSpPr>
        <p:grpSpPr>
          <a:xfrm>
            <a:off x="6676595" y="4444880"/>
            <a:ext cx="1804044" cy="1732083"/>
            <a:chOff x="3833572" y="4198375"/>
            <a:chExt cx="1746235" cy="1567102"/>
          </a:xfrm>
        </p:grpSpPr>
        <p:sp>
          <p:nvSpPr>
            <p:cNvPr id="41" name="Oval 40">
              <a:extLst>
                <a:ext uri="{FF2B5EF4-FFF2-40B4-BE49-F238E27FC236}">
                  <a16:creationId xmlns:a16="http://schemas.microsoft.com/office/drawing/2014/main" xmlns="" id="{B22E1C27-B7C9-D641-8D09-17AB4175BC2E}"/>
                </a:ext>
              </a:extLst>
            </p:cNvPr>
            <p:cNvSpPr/>
            <p:nvPr/>
          </p:nvSpPr>
          <p:spPr>
            <a:xfrm>
              <a:off x="4640827" y="4720277"/>
              <a:ext cx="235974" cy="24580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a:extLst>
                <a:ext uri="{FF2B5EF4-FFF2-40B4-BE49-F238E27FC236}">
                  <a16:creationId xmlns:a16="http://schemas.microsoft.com/office/drawing/2014/main" xmlns="" id="{B8F8B50C-9A1C-8C45-992D-6D0EBCB29644}"/>
                </a:ext>
              </a:extLst>
            </p:cNvPr>
            <p:cNvSpPr/>
            <p:nvPr/>
          </p:nvSpPr>
          <p:spPr>
            <a:xfrm>
              <a:off x="5343833" y="4198375"/>
              <a:ext cx="235974" cy="245806"/>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a:extLst>
                <a:ext uri="{FF2B5EF4-FFF2-40B4-BE49-F238E27FC236}">
                  <a16:creationId xmlns:a16="http://schemas.microsoft.com/office/drawing/2014/main" xmlns="" id="{14D4287F-4069-8545-AE38-FB6A85F3E325}"/>
                </a:ext>
              </a:extLst>
            </p:cNvPr>
            <p:cNvSpPr/>
            <p:nvPr/>
          </p:nvSpPr>
          <p:spPr>
            <a:xfrm>
              <a:off x="5319253" y="5173534"/>
              <a:ext cx="235974" cy="245806"/>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Oval 43">
              <a:extLst>
                <a:ext uri="{FF2B5EF4-FFF2-40B4-BE49-F238E27FC236}">
                  <a16:creationId xmlns:a16="http://schemas.microsoft.com/office/drawing/2014/main" xmlns="" id="{840C17CA-944E-334C-88DB-117A6A55BC7B}"/>
                </a:ext>
              </a:extLst>
            </p:cNvPr>
            <p:cNvSpPr/>
            <p:nvPr/>
          </p:nvSpPr>
          <p:spPr>
            <a:xfrm>
              <a:off x="3833572" y="4245809"/>
              <a:ext cx="235974" cy="245806"/>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Oval 44">
              <a:extLst>
                <a:ext uri="{FF2B5EF4-FFF2-40B4-BE49-F238E27FC236}">
                  <a16:creationId xmlns:a16="http://schemas.microsoft.com/office/drawing/2014/main" xmlns="" id="{B54C1CCF-6E4E-7743-B116-7AD534A81B46}"/>
                </a:ext>
              </a:extLst>
            </p:cNvPr>
            <p:cNvSpPr/>
            <p:nvPr/>
          </p:nvSpPr>
          <p:spPr>
            <a:xfrm>
              <a:off x="4493345" y="5519671"/>
              <a:ext cx="235974" cy="245806"/>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6" name="Straight Arrow Connector 45">
              <a:extLst>
                <a:ext uri="{FF2B5EF4-FFF2-40B4-BE49-F238E27FC236}">
                  <a16:creationId xmlns:a16="http://schemas.microsoft.com/office/drawing/2014/main" xmlns="" id="{82F78539-0635-9045-908F-26AA8B77580E}"/>
                </a:ext>
              </a:extLst>
            </p:cNvPr>
            <p:cNvCxnSpPr>
              <a:cxnSpLocks/>
              <a:stCxn id="42" idx="3"/>
            </p:cNvCxnSpPr>
            <p:nvPr/>
          </p:nvCxnSpPr>
          <p:spPr>
            <a:xfrm flipH="1">
              <a:off x="4876801" y="4408184"/>
              <a:ext cx="501590" cy="36517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xmlns="" id="{16EACDD0-32CD-B245-9704-0096FF363CCF}"/>
                </a:ext>
              </a:extLst>
            </p:cNvPr>
            <p:cNvCxnSpPr>
              <a:cxnSpLocks/>
            </p:cNvCxnSpPr>
            <p:nvPr/>
          </p:nvCxnSpPr>
          <p:spPr>
            <a:xfrm>
              <a:off x="4059714" y="4435142"/>
              <a:ext cx="589790" cy="34871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xmlns="" id="{763F42A6-B1B9-2B4B-AB5A-40920E236993}"/>
                </a:ext>
              </a:extLst>
            </p:cNvPr>
            <p:cNvCxnSpPr>
              <a:cxnSpLocks/>
            </p:cNvCxnSpPr>
            <p:nvPr/>
          </p:nvCxnSpPr>
          <p:spPr>
            <a:xfrm flipH="1" flipV="1">
              <a:off x="4876801" y="4905291"/>
              <a:ext cx="467032" cy="32143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xmlns="" id="{AD1953F5-945E-E545-B08C-768917B8AE49}"/>
                </a:ext>
              </a:extLst>
            </p:cNvPr>
            <p:cNvCxnSpPr>
              <a:cxnSpLocks/>
            </p:cNvCxnSpPr>
            <p:nvPr/>
          </p:nvCxnSpPr>
          <p:spPr>
            <a:xfrm flipH="1">
              <a:off x="4635911" y="4973189"/>
              <a:ext cx="93408" cy="53652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0" name="Group 59">
            <a:extLst>
              <a:ext uri="{FF2B5EF4-FFF2-40B4-BE49-F238E27FC236}">
                <a16:creationId xmlns:a16="http://schemas.microsoft.com/office/drawing/2014/main" xmlns="" id="{5DA44B29-1768-8042-88CF-B02C31C40811}"/>
              </a:ext>
            </a:extLst>
          </p:cNvPr>
          <p:cNvGrpSpPr/>
          <p:nvPr/>
        </p:nvGrpSpPr>
        <p:grpSpPr>
          <a:xfrm>
            <a:off x="6837881" y="1459351"/>
            <a:ext cx="1804044" cy="1732083"/>
            <a:chOff x="3833572" y="4198375"/>
            <a:chExt cx="1746235" cy="1567102"/>
          </a:xfrm>
        </p:grpSpPr>
        <p:sp>
          <p:nvSpPr>
            <p:cNvPr id="61" name="Oval 60">
              <a:extLst>
                <a:ext uri="{FF2B5EF4-FFF2-40B4-BE49-F238E27FC236}">
                  <a16:creationId xmlns:a16="http://schemas.microsoft.com/office/drawing/2014/main" xmlns="" id="{4262284D-716F-B744-92B9-82F4889885A3}"/>
                </a:ext>
              </a:extLst>
            </p:cNvPr>
            <p:cNvSpPr/>
            <p:nvPr/>
          </p:nvSpPr>
          <p:spPr>
            <a:xfrm>
              <a:off x="4640827" y="4720277"/>
              <a:ext cx="235974" cy="24580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Oval 61">
              <a:extLst>
                <a:ext uri="{FF2B5EF4-FFF2-40B4-BE49-F238E27FC236}">
                  <a16:creationId xmlns:a16="http://schemas.microsoft.com/office/drawing/2014/main" xmlns="" id="{9F646E75-2E54-C440-AB29-72113A55659D}"/>
                </a:ext>
              </a:extLst>
            </p:cNvPr>
            <p:cNvSpPr/>
            <p:nvPr/>
          </p:nvSpPr>
          <p:spPr>
            <a:xfrm>
              <a:off x="5343833" y="4198375"/>
              <a:ext cx="235974" cy="245806"/>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Oval 62">
              <a:extLst>
                <a:ext uri="{FF2B5EF4-FFF2-40B4-BE49-F238E27FC236}">
                  <a16:creationId xmlns:a16="http://schemas.microsoft.com/office/drawing/2014/main" xmlns="" id="{45DA8A2C-D007-C448-81FB-70C804DF30A6}"/>
                </a:ext>
              </a:extLst>
            </p:cNvPr>
            <p:cNvSpPr/>
            <p:nvPr/>
          </p:nvSpPr>
          <p:spPr>
            <a:xfrm>
              <a:off x="5319253" y="5173534"/>
              <a:ext cx="235974" cy="245806"/>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a:extLst>
                <a:ext uri="{FF2B5EF4-FFF2-40B4-BE49-F238E27FC236}">
                  <a16:creationId xmlns:a16="http://schemas.microsoft.com/office/drawing/2014/main" xmlns="" id="{224EF7B3-C0A1-B247-A232-BEDA88D17ACE}"/>
                </a:ext>
              </a:extLst>
            </p:cNvPr>
            <p:cNvSpPr/>
            <p:nvPr/>
          </p:nvSpPr>
          <p:spPr>
            <a:xfrm>
              <a:off x="3833572" y="4245809"/>
              <a:ext cx="235974" cy="245806"/>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Oval 64">
              <a:extLst>
                <a:ext uri="{FF2B5EF4-FFF2-40B4-BE49-F238E27FC236}">
                  <a16:creationId xmlns:a16="http://schemas.microsoft.com/office/drawing/2014/main" xmlns="" id="{B0593BCB-7F2E-8B41-8B4E-C1B732D162DD}"/>
                </a:ext>
              </a:extLst>
            </p:cNvPr>
            <p:cNvSpPr/>
            <p:nvPr/>
          </p:nvSpPr>
          <p:spPr>
            <a:xfrm>
              <a:off x="4493345" y="5519671"/>
              <a:ext cx="235974" cy="245806"/>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6" name="Straight Arrow Connector 65">
              <a:extLst>
                <a:ext uri="{FF2B5EF4-FFF2-40B4-BE49-F238E27FC236}">
                  <a16:creationId xmlns:a16="http://schemas.microsoft.com/office/drawing/2014/main" xmlns="" id="{1B60F84E-3BF2-F347-8D3B-5E7781BFCE7D}"/>
                </a:ext>
              </a:extLst>
            </p:cNvPr>
            <p:cNvCxnSpPr>
              <a:cxnSpLocks/>
              <a:stCxn id="62" idx="3"/>
            </p:cNvCxnSpPr>
            <p:nvPr/>
          </p:nvCxnSpPr>
          <p:spPr>
            <a:xfrm flipH="1">
              <a:off x="4876801" y="4408184"/>
              <a:ext cx="501590" cy="36517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xmlns="" id="{194281B1-9379-A743-AD10-93803F0AD544}"/>
                </a:ext>
              </a:extLst>
            </p:cNvPr>
            <p:cNvCxnSpPr>
              <a:cxnSpLocks/>
            </p:cNvCxnSpPr>
            <p:nvPr/>
          </p:nvCxnSpPr>
          <p:spPr>
            <a:xfrm>
              <a:off x="4059714" y="4435142"/>
              <a:ext cx="589790" cy="34871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xmlns="" id="{0224F319-4C60-9247-9710-576400F2F6E5}"/>
                </a:ext>
              </a:extLst>
            </p:cNvPr>
            <p:cNvCxnSpPr>
              <a:cxnSpLocks/>
            </p:cNvCxnSpPr>
            <p:nvPr/>
          </p:nvCxnSpPr>
          <p:spPr>
            <a:xfrm flipH="1" flipV="1">
              <a:off x="4876801" y="4905291"/>
              <a:ext cx="467032" cy="32143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0" name="Group 69">
            <a:extLst>
              <a:ext uri="{FF2B5EF4-FFF2-40B4-BE49-F238E27FC236}">
                <a16:creationId xmlns:a16="http://schemas.microsoft.com/office/drawing/2014/main" xmlns="" id="{DBAD92EF-2163-2C49-8082-88C1F2724456}"/>
              </a:ext>
            </a:extLst>
          </p:cNvPr>
          <p:cNvGrpSpPr/>
          <p:nvPr/>
        </p:nvGrpSpPr>
        <p:grpSpPr>
          <a:xfrm>
            <a:off x="9623970" y="1508369"/>
            <a:ext cx="1804044" cy="1732083"/>
            <a:chOff x="3833572" y="4198375"/>
            <a:chExt cx="1746235" cy="1567102"/>
          </a:xfrm>
        </p:grpSpPr>
        <p:sp>
          <p:nvSpPr>
            <p:cNvPr id="71" name="Oval 70">
              <a:extLst>
                <a:ext uri="{FF2B5EF4-FFF2-40B4-BE49-F238E27FC236}">
                  <a16:creationId xmlns:a16="http://schemas.microsoft.com/office/drawing/2014/main" xmlns="" id="{C7170981-2B9B-3B4A-9A86-D0276DAAAD8C}"/>
                </a:ext>
              </a:extLst>
            </p:cNvPr>
            <p:cNvSpPr/>
            <p:nvPr/>
          </p:nvSpPr>
          <p:spPr>
            <a:xfrm>
              <a:off x="4640827" y="4720277"/>
              <a:ext cx="235974" cy="24580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Oval 71">
              <a:extLst>
                <a:ext uri="{FF2B5EF4-FFF2-40B4-BE49-F238E27FC236}">
                  <a16:creationId xmlns:a16="http://schemas.microsoft.com/office/drawing/2014/main" xmlns="" id="{4A209DC6-81E8-EE4B-AFFE-F1D35E3656EE}"/>
                </a:ext>
              </a:extLst>
            </p:cNvPr>
            <p:cNvSpPr/>
            <p:nvPr/>
          </p:nvSpPr>
          <p:spPr>
            <a:xfrm>
              <a:off x="5343833" y="4198375"/>
              <a:ext cx="235974" cy="245806"/>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Oval 72">
              <a:extLst>
                <a:ext uri="{FF2B5EF4-FFF2-40B4-BE49-F238E27FC236}">
                  <a16:creationId xmlns:a16="http://schemas.microsoft.com/office/drawing/2014/main" xmlns="" id="{1B70470F-EC36-5048-930E-0D5AAE0D9E94}"/>
                </a:ext>
              </a:extLst>
            </p:cNvPr>
            <p:cNvSpPr/>
            <p:nvPr/>
          </p:nvSpPr>
          <p:spPr>
            <a:xfrm>
              <a:off x="5319253" y="5173534"/>
              <a:ext cx="235974" cy="245806"/>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Oval 73">
              <a:extLst>
                <a:ext uri="{FF2B5EF4-FFF2-40B4-BE49-F238E27FC236}">
                  <a16:creationId xmlns:a16="http://schemas.microsoft.com/office/drawing/2014/main" xmlns="" id="{36B78F03-4672-D84C-A099-E21D1F39FA49}"/>
                </a:ext>
              </a:extLst>
            </p:cNvPr>
            <p:cNvSpPr/>
            <p:nvPr/>
          </p:nvSpPr>
          <p:spPr>
            <a:xfrm>
              <a:off x="3833572" y="4245809"/>
              <a:ext cx="235974" cy="245806"/>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Oval 74">
              <a:extLst>
                <a:ext uri="{FF2B5EF4-FFF2-40B4-BE49-F238E27FC236}">
                  <a16:creationId xmlns:a16="http://schemas.microsoft.com/office/drawing/2014/main" xmlns="" id="{F946167B-65C6-E04D-B4C6-84997F7C0BF7}"/>
                </a:ext>
              </a:extLst>
            </p:cNvPr>
            <p:cNvSpPr/>
            <p:nvPr/>
          </p:nvSpPr>
          <p:spPr>
            <a:xfrm>
              <a:off x="4493345" y="5519671"/>
              <a:ext cx="235974" cy="245806"/>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6" name="Straight Arrow Connector 75">
              <a:extLst>
                <a:ext uri="{FF2B5EF4-FFF2-40B4-BE49-F238E27FC236}">
                  <a16:creationId xmlns:a16="http://schemas.microsoft.com/office/drawing/2014/main" xmlns="" id="{F136638E-8B5B-464E-9C30-C08740097755}"/>
                </a:ext>
              </a:extLst>
            </p:cNvPr>
            <p:cNvCxnSpPr>
              <a:cxnSpLocks/>
              <a:stCxn id="72" idx="3"/>
            </p:cNvCxnSpPr>
            <p:nvPr/>
          </p:nvCxnSpPr>
          <p:spPr>
            <a:xfrm flipH="1">
              <a:off x="4876801" y="4408184"/>
              <a:ext cx="501590" cy="36517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xmlns="" id="{31EDCAC0-8B51-2843-91C5-D26536F6B677}"/>
                </a:ext>
              </a:extLst>
            </p:cNvPr>
            <p:cNvCxnSpPr>
              <a:cxnSpLocks/>
            </p:cNvCxnSpPr>
            <p:nvPr/>
          </p:nvCxnSpPr>
          <p:spPr>
            <a:xfrm>
              <a:off x="4059714" y="4435142"/>
              <a:ext cx="589790" cy="34871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xmlns="" id="{2B435157-6D54-B94C-9B09-A0FFAA6CE296}"/>
                </a:ext>
              </a:extLst>
            </p:cNvPr>
            <p:cNvCxnSpPr>
              <a:cxnSpLocks/>
            </p:cNvCxnSpPr>
            <p:nvPr/>
          </p:nvCxnSpPr>
          <p:spPr>
            <a:xfrm flipH="1" flipV="1">
              <a:off x="4876801" y="4905291"/>
              <a:ext cx="467032" cy="32143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xmlns="" id="{B3667F09-A7E0-FA4B-A8EB-BF4802722195}"/>
                </a:ext>
              </a:extLst>
            </p:cNvPr>
            <p:cNvCxnSpPr>
              <a:cxnSpLocks/>
            </p:cNvCxnSpPr>
            <p:nvPr/>
          </p:nvCxnSpPr>
          <p:spPr>
            <a:xfrm flipH="1">
              <a:off x="4635911" y="4973189"/>
              <a:ext cx="93408" cy="53652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xmlns="" id="{6C9F5B3F-BB1C-8A45-B83B-3F9A7FDE57C1}"/>
                </a:ext>
              </a:extLst>
            </p:cNvPr>
            <p:cNvCxnSpPr>
              <a:cxnSpLocks/>
            </p:cNvCxnSpPr>
            <p:nvPr/>
          </p:nvCxnSpPr>
          <p:spPr>
            <a:xfrm flipH="1" flipV="1">
              <a:off x="4006142" y="4500243"/>
              <a:ext cx="580180" cy="330539"/>
            </a:xfrm>
            <a:prstGeom prst="straightConnector1">
              <a:avLst/>
            </a:prstGeom>
            <a:ln w="25400">
              <a:solidFill>
                <a:schemeClr val="accent3"/>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xmlns="" id="{D1CB93FF-5CC6-834D-BC0E-5207D60106FB}"/>
                </a:ext>
              </a:extLst>
            </p:cNvPr>
            <p:cNvCxnSpPr>
              <a:cxnSpLocks/>
            </p:cNvCxnSpPr>
            <p:nvPr/>
          </p:nvCxnSpPr>
          <p:spPr>
            <a:xfrm flipV="1">
              <a:off x="4725116" y="4973189"/>
              <a:ext cx="93050" cy="536524"/>
            </a:xfrm>
            <a:prstGeom prst="straightConnector1">
              <a:avLst/>
            </a:prstGeom>
            <a:ln w="25400">
              <a:solidFill>
                <a:schemeClr val="accent3"/>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xmlns="" id="{55F2D7B9-AEC9-A54B-B98F-8D56DD2522AC}"/>
                </a:ext>
              </a:extLst>
            </p:cNvPr>
            <p:cNvCxnSpPr>
              <a:cxnSpLocks/>
            </p:cNvCxnSpPr>
            <p:nvPr/>
          </p:nvCxnSpPr>
          <p:spPr>
            <a:xfrm flipV="1">
              <a:off x="4835940" y="4321278"/>
              <a:ext cx="498376" cy="386276"/>
            </a:xfrm>
            <a:prstGeom prst="straightConnector1">
              <a:avLst/>
            </a:prstGeom>
            <a:ln w="25400">
              <a:solidFill>
                <a:schemeClr val="accent3"/>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xmlns="" id="{87A72BF9-2600-6B42-937C-6BC11D69992D}"/>
                </a:ext>
              </a:extLst>
            </p:cNvPr>
            <p:cNvCxnSpPr>
              <a:cxnSpLocks/>
            </p:cNvCxnSpPr>
            <p:nvPr/>
          </p:nvCxnSpPr>
          <p:spPr>
            <a:xfrm>
              <a:off x="4940823" y="4838984"/>
              <a:ext cx="477383" cy="325655"/>
            </a:xfrm>
            <a:prstGeom prst="straightConnector1">
              <a:avLst/>
            </a:prstGeom>
            <a:ln w="25400">
              <a:solidFill>
                <a:schemeClr val="accent3"/>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xmlns="" id="{69741AD7-206B-784A-B6D6-539323E983B4}"/>
              </a:ext>
            </a:extLst>
          </p:cNvPr>
          <p:cNvGrpSpPr/>
          <p:nvPr/>
        </p:nvGrpSpPr>
        <p:grpSpPr>
          <a:xfrm>
            <a:off x="10077033" y="4386500"/>
            <a:ext cx="1804044" cy="1732083"/>
            <a:chOff x="3833572" y="4198375"/>
            <a:chExt cx="1746235" cy="1567102"/>
          </a:xfrm>
        </p:grpSpPr>
        <p:sp>
          <p:nvSpPr>
            <p:cNvPr id="96" name="Oval 95">
              <a:extLst>
                <a:ext uri="{FF2B5EF4-FFF2-40B4-BE49-F238E27FC236}">
                  <a16:creationId xmlns:a16="http://schemas.microsoft.com/office/drawing/2014/main" xmlns="" id="{5DF24792-3C63-2740-BE08-517132FE9B8C}"/>
                </a:ext>
              </a:extLst>
            </p:cNvPr>
            <p:cNvSpPr/>
            <p:nvPr/>
          </p:nvSpPr>
          <p:spPr>
            <a:xfrm>
              <a:off x="4640827" y="4720277"/>
              <a:ext cx="235974" cy="24580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Oval 96">
              <a:extLst>
                <a:ext uri="{FF2B5EF4-FFF2-40B4-BE49-F238E27FC236}">
                  <a16:creationId xmlns:a16="http://schemas.microsoft.com/office/drawing/2014/main" xmlns="" id="{FBDB1F55-27A7-5343-AF0C-AAF0FC8ED3D5}"/>
                </a:ext>
              </a:extLst>
            </p:cNvPr>
            <p:cNvSpPr/>
            <p:nvPr/>
          </p:nvSpPr>
          <p:spPr>
            <a:xfrm>
              <a:off x="5343833" y="4198375"/>
              <a:ext cx="235974" cy="245806"/>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Oval 97">
              <a:extLst>
                <a:ext uri="{FF2B5EF4-FFF2-40B4-BE49-F238E27FC236}">
                  <a16:creationId xmlns:a16="http://schemas.microsoft.com/office/drawing/2014/main" xmlns="" id="{703047DF-8E57-7F48-A2CD-37ABDC76FF66}"/>
                </a:ext>
              </a:extLst>
            </p:cNvPr>
            <p:cNvSpPr/>
            <p:nvPr/>
          </p:nvSpPr>
          <p:spPr>
            <a:xfrm>
              <a:off x="5319253" y="5173534"/>
              <a:ext cx="235974" cy="245806"/>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Oval 98">
              <a:extLst>
                <a:ext uri="{FF2B5EF4-FFF2-40B4-BE49-F238E27FC236}">
                  <a16:creationId xmlns:a16="http://schemas.microsoft.com/office/drawing/2014/main" xmlns="" id="{0FB8F905-F952-9648-A78E-EF0CEA658DA9}"/>
                </a:ext>
              </a:extLst>
            </p:cNvPr>
            <p:cNvSpPr/>
            <p:nvPr/>
          </p:nvSpPr>
          <p:spPr>
            <a:xfrm>
              <a:off x="3833572" y="4245809"/>
              <a:ext cx="235974" cy="245806"/>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Oval 99">
              <a:extLst>
                <a:ext uri="{FF2B5EF4-FFF2-40B4-BE49-F238E27FC236}">
                  <a16:creationId xmlns:a16="http://schemas.microsoft.com/office/drawing/2014/main" xmlns="" id="{B3844145-636D-7041-9E1D-A1A522DD0482}"/>
                </a:ext>
              </a:extLst>
            </p:cNvPr>
            <p:cNvSpPr/>
            <p:nvPr/>
          </p:nvSpPr>
          <p:spPr>
            <a:xfrm>
              <a:off x="4493345" y="5519671"/>
              <a:ext cx="235974" cy="245806"/>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1" name="Straight Arrow Connector 100">
              <a:extLst>
                <a:ext uri="{FF2B5EF4-FFF2-40B4-BE49-F238E27FC236}">
                  <a16:creationId xmlns:a16="http://schemas.microsoft.com/office/drawing/2014/main" xmlns="" id="{13EF9D02-D929-DA49-B60C-E5407536DF76}"/>
                </a:ext>
              </a:extLst>
            </p:cNvPr>
            <p:cNvCxnSpPr>
              <a:cxnSpLocks/>
              <a:stCxn id="97" idx="3"/>
            </p:cNvCxnSpPr>
            <p:nvPr/>
          </p:nvCxnSpPr>
          <p:spPr>
            <a:xfrm flipH="1">
              <a:off x="4876801" y="4408184"/>
              <a:ext cx="501590" cy="365172"/>
            </a:xfrm>
            <a:prstGeom prst="straightConnector1">
              <a:avLst/>
            </a:prstGeom>
            <a:ln w="25400">
              <a:solidFill>
                <a:schemeClr val="accent6"/>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xmlns="" id="{C592F4AD-1FB7-0B4D-B01B-C72DB866928C}"/>
                </a:ext>
              </a:extLst>
            </p:cNvPr>
            <p:cNvCxnSpPr>
              <a:cxnSpLocks/>
            </p:cNvCxnSpPr>
            <p:nvPr/>
          </p:nvCxnSpPr>
          <p:spPr>
            <a:xfrm>
              <a:off x="4059714" y="4435142"/>
              <a:ext cx="589790" cy="348714"/>
            </a:xfrm>
            <a:prstGeom prst="straightConnector1">
              <a:avLst/>
            </a:prstGeom>
            <a:ln w="25400">
              <a:solidFill>
                <a:schemeClr val="accent6"/>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xmlns="" id="{FC11B51A-8DD5-3747-A36A-93B486571E4A}"/>
                </a:ext>
              </a:extLst>
            </p:cNvPr>
            <p:cNvCxnSpPr>
              <a:cxnSpLocks/>
            </p:cNvCxnSpPr>
            <p:nvPr/>
          </p:nvCxnSpPr>
          <p:spPr>
            <a:xfrm flipH="1" flipV="1">
              <a:off x="4876801" y="4905291"/>
              <a:ext cx="467032" cy="321437"/>
            </a:xfrm>
            <a:prstGeom prst="straightConnector1">
              <a:avLst/>
            </a:prstGeom>
            <a:ln w="25400">
              <a:solidFill>
                <a:schemeClr val="accent6"/>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xmlns="" id="{C8861DEA-E59D-534F-96AD-E0A26338E2D2}"/>
                </a:ext>
              </a:extLst>
            </p:cNvPr>
            <p:cNvCxnSpPr>
              <a:cxnSpLocks/>
            </p:cNvCxnSpPr>
            <p:nvPr/>
          </p:nvCxnSpPr>
          <p:spPr>
            <a:xfrm flipH="1">
              <a:off x="4635911" y="4973189"/>
              <a:ext cx="93408" cy="536524"/>
            </a:xfrm>
            <a:prstGeom prst="straightConnector1">
              <a:avLst/>
            </a:prstGeom>
            <a:ln w="25400" cmpd="sng">
              <a:solidFill>
                <a:schemeClr val="accent2">
                  <a:lumMod val="75000"/>
                </a:schemeClr>
              </a:solidFill>
              <a:prstDash val="lgDashDot"/>
              <a:tailEnd type="triangle"/>
            </a:ln>
          </p:spPr>
          <p:style>
            <a:lnRef idx="1">
              <a:schemeClr val="accent1"/>
            </a:lnRef>
            <a:fillRef idx="0">
              <a:schemeClr val="accent1"/>
            </a:fillRef>
            <a:effectRef idx="0">
              <a:schemeClr val="accent1"/>
            </a:effectRef>
            <a:fontRef idx="minor">
              <a:schemeClr val="tx1"/>
            </a:fontRef>
          </p:style>
        </p:cxnSp>
      </p:grpSp>
      <p:sp>
        <p:nvSpPr>
          <p:cNvPr id="10" name="Right Arrow 9">
            <a:extLst>
              <a:ext uri="{FF2B5EF4-FFF2-40B4-BE49-F238E27FC236}">
                <a16:creationId xmlns:a16="http://schemas.microsoft.com/office/drawing/2014/main" xmlns="" id="{3B3DB851-3FDB-4F44-9F3B-A688B59C1228}"/>
              </a:ext>
            </a:extLst>
          </p:cNvPr>
          <p:cNvSpPr/>
          <p:nvPr/>
        </p:nvSpPr>
        <p:spPr>
          <a:xfrm rot="16200000">
            <a:off x="7081855" y="3815014"/>
            <a:ext cx="1180009" cy="251866"/>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ight Arrow 58">
            <a:extLst>
              <a:ext uri="{FF2B5EF4-FFF2-40B4-BE49-F238E27FC236}">
                <a16:creationId xmlns:a16="http://schemas.microsoft.com/office/drawing/2014/main" xmlns="" id="{3A0B483D-9B0A-D647-AAAC-2108D37476DA}"/>
              </a:ext>
            </a:extLst>
          </p:cNvPr>
          <p:cNvSpPr/>
          <p:nvPr/>
        </p:nvSpPr>
        <p:spPr>
          <a:xfrm rot="18808361">
            <a:off x="8577748" y="3352285"/>
            <a:ext cx="1500060" cy="251866"/>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ight Arrow 68">
            <a:extLst>
              <a:ext uri="{FF2B5EF4-FFF2-40B4-BE49-F238E27FC236}">
                <a16:creationId xmlns:a16="http://schemas.microsoft.com/office/drawing/2014/main" xmlns="" id="{7964EDCD-D86B-8B48-A93F-EA27CEC0D20A}"/>
              </a:ext>
            </a:extLst>
          </p:cNvPr>
          <p:cNvSpPr/>
          <p:nvPr/>
        </p:nvSpPr>
        <p:spPr>
          <a:xfrm>
            <a:off x="8782445" y="5095902"/>
            <a:ext cx="1514024" cy="251866"/>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xmlns="" id="{45BA3331-E0BB-B042-9F2E-BD4F531B6E21}"/>
              </a:ext>
            </a:extLst>
          </p:cNvPr>
          <p:cNvSpPr txBox="1"/>
          <p:nvPr/>
        </p:nvSpPr>
        <p:spPr>
          <a:xfrm>
            <a:off x="7138219" y="3726426"/>
            <a:ext cx="372218" cy="369332"/>
          </a:xfrm>
          <a:prstGeom prst="rect">
            <a:avLst/>
          </a:prstGeom>
          <a:noFill/>
        </p:spPr>
        <p:txBody>
          <a:bodyPr wrap="none" rtlCol="0">
            <a:spAutoFit/>
          </a:bodyPr>
          <a:lstStyle/>
          <a:p>
            <a:r>
              <a:rPr lang="en-US" altLang="zh-CN" dirty="0"/>
              <a:t>a)</a:t>
            </a:r>
            <a:endParaRPr lang="en-US" dirty="0"/>
          </a:p>
        </p:txBody>
      </p:sp>
      <p:sp>
        <p:nvSpPr>
          <p:cNvPr id="81" name="TextBox 80">
            <a:extLst>
              <a:ext uri="{FF2B5EF4-FFF2-40B4-BE49-F238E27FC236}">
                <a16:creationId xmlns:a16="http://schemas.microsoft.com/office/drawing/2014/main" xmlns="" id="{61DFFBEA-CE1C-2D4E-822C-6B1DF0ED691A}"/>
              </a:ext>
            </a:extLst>
          </p:cNvPr>
          <p:cNvSpPr txBox="1"/>
          <p:nvPr/>
        </p:nvSpPr>
        <p:spPr>
          <a:xfrm>
            <a:off x="9378940" y="3478218"/>
            <a:ext cx="376247" cy="369332"/>
          </a:xfrm>
          <a:prstGeom prst="rect">
            <a:avLst/>
          </a:prstGeom>
          <a:noFill/>
        </p:spPr>
        <p:txBody>
          <a:bodyPr wrap="square" rtlCol="0">
            <a:spAutoFit/>
          </a:bodyPr>
          <a:lstStyle/>
          <a:p>
            <a:r>
              <a:rPr lang="en-US" altLang="zh-CN" dirty="0"/>
              <a:t>b)</a:t>
            </a:r>
            <a:endParaRPr lang="en-US" dirty="0"/>
          </a:p>
        </p:txBody>
      </p:sp>
      <p:sp>
        <p:nvSpPr>
          <p:cNvPr id="84" name="TextBox 83">
            <a:extLst>
              <a:ext uri="{FF2B5EF4-FFF2-40B4-BE49-F238E27FC236}">
                <a16:creationId xmlns:a16="http://schemas.microsoft.com/office/drawing/2014/main" xmlns="" id="{EA069064-9C77-8C4D-B178-495CE1224428}"/>
              </a:ext>
            </a:extLst>
          </p:cNvPr>
          <p:cNvSpPr txBox="1"/>
          <p:nvPr/>
        </p:nvSpPr>
        <p:spPr>
          <a:xfrm>
            <a:off x="9300640" y="4788237"/>
            <a:ext cx="352982" cy="369332"/>
          </a:xfrm>
          <a:prstGeom prst="rect">
            <a:avLst/>
          </a:prstGeom>
          <a:noFill/>
        </p:spPr>
        <p:txBody>
          <a:bodyPr wrap="none" rtlCol="0">
            <a:spAutoFit/>
          </a:bodyPr>
          <a:lstStyle/>
          <a:p>
            <a:r>
              <a:rPr lang="en-US" altLang="zh-CN" dirty="0"/>
              <a:t>c)</a:t>
            </a:r>
            <a:endParaRPr lang="en-US" dirty="0"/>
          </a:p>
        </p:txBody>
      </p:sp>
    </p:spTree>
    <p:extLst>
      <p:ext uri="{BB962C8B-B14F-4D97-AF65-F5344CB8AC3E}">
        <p14:creationId xmlns:p14="http://schemas.microsoft.com/office/powerpoint/2010/main" val="22020634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9" grpId="0" animBg="1"/>
      <p:bldP spid="69" grpId="0" animBg="1"/>
      <p:bldP spid="12" grpId="0"/>
      <p:bldP spid="81" grpId="0"/>
      <p:bldP spid="8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CFFBEE-2579-DF42-B4D6-A3591FFE2B3F}"/>
              </a:ext>
            </a:extLst>
          </p:cNvPr>
          <p:cNvSpPr>
            <a:spLocks noGrp="1"/>
          </p:cNvSpPr>
          <p:nvPr>
            <p:ph type="title"/>
          </p:nvPr>
        </p:nvSpPr>
        <p:spPr/>
        <p:txBody>
          <a:bodyPr>
            <a:normAutofit/>
          </a:bodyPr>
          <a:lstStyle/>
          <a:p>
            <a:r>
              <a:rPr lang="en-US" altLang="zh-CN" b="1" spc="-253" dirty="0">
                <a:solidFill>
                  <a:srgbClr val="C00000"/>
                </a:solidFill>
              </a:rPr>
              <a:t>Edge</a:t>
            </a:r>
            <a:r>
              <a:rPr lang="zh-CN" altLang="en-US" b="1" spc="-253" dirty="0">
                <a:solidFill>
                  <a:srgbClr val="C00000"/>
                </a:solidFill>
              </a:rPr>
              <a:t> </a:t>
            </a:r>
            <a:r>
              <a:rPr lang="en-US" altLang="zh-CN" b="1" spc="-253" dirty="0">
                <a:solidFill>
                  <a:srgbClr val="C00000"/>
                </a:solidFill>
              </a:rPr>
              <a:t>Directions</a:t>
            </a:r>
            <a:r>
              <a:rPr lang="zh-CN" altLang="en-US" b="1" spc="-253" dirty="0">
                <a:solidFill>
                  <a:srgbClr val="C00000"/>
                </a:solidFill>
              </a:rPr>
              <a:t> </a:t>
            </a:r>
            <a:r>
              <a:rPr lang="en-US" altLang="zh-CN" b="1" spc="-253" dirty="0">
                <a:solidFill>
                  <a:srgbClr val="C00000"/>
                </a:solidFill>
              </a:rPr>
              <a:t>as</a:t>
            </a:r>
            <a:r>
              <a:rPr lang="zh-CN" altLang="en-US" b="1" spc="-253" dirty="0">
                <a:solidFill>
                  <a:srgbClr val="C00000"/>
                </a:solidFill>
              </a:rPr>
              <a:t> </a:t>
            </a:r>
            <a:r>
              <a:rPr lang="en-US" altLang="zh-CN" b="1" spc="-253" dirty="0">
                <a:solidFill>
                  <a:srgbClr val="C00000"/>
                </a:solidFill>
              </a:rPr>
              <a:t>Edge</a:t>
            </a:r>
            <a:r>
              <a:rPr lang="zh-CN" altLang="en-US" b="1" spc="-253" dirty="0">
                <a:solidFill>
                  <a:srgbClr val="C00000"/>
                </a:solidFill>
              </a:rPr>
              <a:t> </a:t>
            </a:r>
            <a:r>
              <a:rPr lang="en-US" altLang="zh-CN" b="1" spc="-253" dirty="0">
                <a:solidFill>
                  <a:srgbClr val="C00000"/>
                </a:solidFill>
              </a:rPr>
              <a:t>Types</a:t>
            </a:r>
            <a:endParaRPr kumimoji="1" lang="zh-CN" altLang="en-US" dirty="0"/>
          </a:p>
        </p:txBody>
      </p:sp>
      <p:sp>
        <p:nvSpPr>
          <p:cNvPr id="3" name="内容占位符 2">
            <a:extLst>
              <a:ext uri="{FF2B5EF4-FFF2-40B4-BE49-F238E27FC236}">
                <a16:creationId xmlns:a16="http://schemas.microsoft.com/office/drawing/2014/main" xmlns="" id="{498E520A-95EA-0B41-BDBE-845F09332312}"/>
              </a:ext>
            </a:extLst>
          </p:cNvPr>
          <p:cNvSpPr>
            <a:spLocks noGrp="1"/>
          </p:cNvSpPr>
          <p:nvPr>
            <p:ph idx="1"/>
          </p:nvPr>
        </p:nvSpPr>
        <p:spPr/>
        <p:txBody>
          <a:bodyPr/>
          <a:lstStyle/>
          <a:p>
            <a:r>
              <a:rPr lang="en-US" altLang="zh-CN" dirty="0"/>
              <a:t>Regarding</a:t>
            </a:r>
            <a:r>
              <a:rPr lang="zh-CN" altLang="en-US" dirty="0"/>
              <a:t> </a:t>
            </a:r>
            <a:r>
              <a:rPr lang="en-US" altLang="zh-CN" dirty="0"/>
              <a:t>edge</a:t>
            </a:r>
            <a:r>
              <a:rPr lang="zh-CN" altLang="en-US" dirty="0"/>
              <a:t> </a:t>
            </a:r>
            <a:r>
              <a:rPr lang="en-US" altLang="zh-CN" dirty="0"/>
              <a:t>directions</a:t>
            </a:r>
            <a:r>
              <a:rPr lang="zh-CN" altLang="en-US" dirty="0"/>
              <a:t> </a:t>
            </a:r>
            <a:r>
              <a:rPr lang="en-US" altLang="zh-CN" dirty="0"/>
              <a:t>as</a:t>
            </a:r>
            <a:r>
              <a:rPr lang="zh-CN" altLang="en-US" dirty="0"/>
              <a:t> </a:t>
            </a:r>
            <a:r>
              <a:rPr lang="en-US" altLang="zh-CN" dirty="0"/>
              <a:t>edge</a:t>
            </a:r>
            <a:r>
              <a:rPr lang="zh-CN" altLang="en-US" dirty="0"/>
              <a:t> </a:t>
            </a:r>
            <a:r>
              <a:rPr lang="en-US" altLang="zh-CN" dirty="0"/>
              <a:t>types,</a:t>
            </a:r>
            <a:r>
              <a:rPr lang="zh-CN" altLang="en-US" dirty="0"/>
              <a:t> </a:t>
            </a:r>
            <a:r>
              <a:rPr lang="en-US" altLang="zh-CN" dirty="0"/>
              <a:t>resulting</a:t>
            </a:r>
            <a:r>
              <a:rPr lang="zh-CN" altLang="en-US" dirty="0"/>
              <a:t> </a:t>
            </a:r>
            <a:r>
              <a:rPr lang="en-US" altLang="zh-CN" dirty="0"/>
              <a:t>in</a:t>
            </a:r>
            <a:r>
              <a:rPr lang="zh-CN" altLang="en-US" dirty="0"/>
              <a:t> </a:t>
            </a:r>
            <a:r>
              <a:rPr lang="en-US" altLang="zh-CN" dirty="0"/>
              <a:t>a</a:t>
            </a:r>
            <a:r>
              <a:rPr lang="zh-CN" altLang="en-US" dirty="0"/>
              <a:t> </a:t>
            </a:r>
            <a:r>
              <a:rPr lang="en-US" altLang="zh-CN" dirty="0"/>
              <a:t>multi-relational</a:t>
            </a:r>
            <a:r>
              <a:rPr lang="zh-CN" altLang="en-US" dirty="0"/>
              <a:t> </a:t>
            </a:r>
            <a:r>
              <a:rPr lang="en-US" altLang="zh-CN" dirty="0"/>
              <a:t>graph</a:t>
            </a:r>
            <a:endParaRPr lang="en" altLang="zh-CN" dirty="0"/>
          </a:p>
        </p:txBody>
      </p:sp>
      <p:sp>
        <p:nvSpPr>
          <p:cNvPr id="4" name="灯片编号占位符 3">
            <a:extLst>
              <a:ext uri="{FF2B5EF4-FFF2-40B4-BE49-F238E27FC236}">
                <a16:creationId xmlns:a16="http://schemas.microsoft.com/office/drawing/2014/main" xmlns="" id="{7DA292A9-F3FF-0D4C-A45C-4BBE99770D4B}"/>
              </a:ext>
            </a:extLst>
          </p:cNvPr>
          <p:cNvSpPr>
            <a:spLocks noGrp="1"/>
          </p:cNvSpPr>
          <p:nvPr>
            <p:ph type="sldNum" sz="quarter" idx="12"/>
          </p:nvPr>
        </p:nvSpPr>
        <p:spPr/>
        <p:txBody>
          <a:bodyPr/>
          <a:lstStyle/>
          <a:p>
            <a:fld id="{4C15419E-54D6-8648-ABFB-BEF58E3E877E}" type="slidenum">
              <a:rPr lang="en-US" smtClean="0"/>
              <a:t>69</a:t>
            </a:fld>
            <a:endParaRPr lang="en-US"/>
          </a:p>
        </p:txBody>
      </p:sp>
      <p:pic>
        <p:nvPicPr>
          <p:cNvPr id="8" name="Picture 7">
            <a:extLst>
              <a:ext uri="{FF2B5EF4-FFF2-40B4-BE49-F238E27FC236}">
                <a16:creationId xmlns:a16="http://schemas.microsoft.com/office/drawing/2014/main" xmlns="" id="{3FDBDEFD-E2A5-9C43-84CB-020BEFBDD2C2}"/>
              </a:ext>
            </a:extLst>
          </p:cNvPr>
          <p:cNvPicPr>
            <a:picLocks noChangeAspect="1"/>
          </p:cNvPicPr>
          <p:nvPr/>
        </p:nvPicPr>
        <p:blipFill>
          <a:blip r:embed="rId3"/>
          <a:stretch>
            <a:fillRect/>
          </a:stretch>
        </p:blipFill>
        <p:spPr>
          <a:xfrm>
            <a:off x="1809160" y="3049966"/>
            <a:ext cx="7829550" cy="1309232"/>
          </a:xfrm>
          <a:prstGeom prst="rect">
            <a:avLst/>
          </a:prstGeom>
        </p:spPr>
      </p:pic>
      <p:sp>
        <p:nvSpPr>
          <p:cNvPr id="5" name="TextBox 4">
            <a:extLst>
              <a:ext uri="{FF2B5EF4-FFF2-40B4-BE49-F238E27FC236}">
                <a16:creationId xmlns:a16="http://schemas.microsoft.com/office/drawing/2014/main" xmlns="" id="{5690B8CD-5A86-374D-A432-423CAF53855E}"/>
              </a:ext>
            </a:extLst>
          </p:cNvPr>
          <p:cNvSpPr txBox="1"/>
          <p:nvPr/>
        </p:nvSpPr>
        <p:spPr>
          <a:xfrm>
            <a:off x="1590261" y="4890052"/>
            <a:ext cx="4022768" cy="369332"/>
          </a:xfrm>
          <a:prstGeom prst="rect">
            <a:avLst/>
          </a:prstGeom>
          <a:noFill/>
        </p:spPr>
        <p:txBody>
          <a:bodyPr wrap="none" rtlCol="0">
            <a:spAutoFit/>
          </a:bodyPr>
          <a:lstStyle/>
          <a:p>
            <a:r>
              <a:rPr lang="en-US" dirty="0"/>
              <a:t>T</a:t>
            </a:r>
            <a:r>
              <a:rPr lang="en-US" altLang="zh-CN" dirty="0"/>
              <a:t>hen</a:t>
            </a:r>
            <a:r>
              <a:rPr lang="zh-CN" altLang="en-US" dirty="0"/>
              <a:t> </a:t>
            </a:r>
            <a:r>
              <a:rPr lang="en-US" altLang="zh-CN" dirty="0"/>
              <a:t>we</a:t>
            </a:r>
            <a:r>
              <a:rPr lang="zh-CN" altLang="en-US" dirty="0"/>
              <a:t> </a:t>
            </a:r>
            <a:r>
              <a:rPr lang="en-US" altLang="zh-CN" dirty="0"/>
              <a:t>can</a:t>
            </a:r>
            <a:r>
              <a:rPr lang="zh-CN" altLang="en-US" dirty="0"/>
              <a:t> </a:t>
            </a:r>
            <a:r>
              <a:rPr lang="en-US" altLang="zh-CN" dirty="0"/>
              <a:t>apply</a:t>
            </a:r>
            <a:r>
              <a:rPr lang="zh-CN" altLang="en-US" dirty="0"/>
              <a:t> </a:t>
            </a:r>
            <a:r>
              <a:rPr lang="en-US" altLang="zh-CN" dirty="0"/>
              <a:t>multi-relational</a:t>
            </a:r>
            <a:r>
              <a:rPr lang="zh-CN" altLang="en-US" dirty="0"/>
              <a:t> </a:t>
            </a:r>
            <a:r>
              <a:rPr lang="en-US" altLang="zh-CN" dirty="0"/>
              <a:t>GNNs</a:t>
            </a:r>
            <a:endParaRPr lang="en-US" dirty="0"/>
          </a:p>
        </p:txBody>
      </p:sp>
    </p:spTree>
    <p:extLst>
      <p:ext uri="{BB962C8B-B14F-4D97-AF65-F5344CB8AC3E}">
        <p14:creationId xmlns:p14="http://schemas.microsoft.com/office/powerpoint/2010/main" val="37565566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DEAEF938-7EC6-1441-87BE-2824800107C5}"/>
              </a:ext>
            </a:extLst>
          </p:cNvPr>
          <p:cNvSpPr/>
          <p:nvPr/>
        </p:nvSpPr>
        <p:spPr bwMode="hidden">
          <a:xfrm>
            <a:off x="2877363" y="2509361"/>
            <a:ext cx="6448177" cy="1338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4472C4"/>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
        <p:nvSpPr>
          <p:cNvPr id="3" name="矩形 2">
            <a:extLst>
              <a:ext uri="{FF2B5EF4-FFF2-40B4-BE49-F238E27FC236}">
                <a16:creationId xmlns:a16="http://schemas.microsoft.com/office/drawing/2014/main" xmlns="" id="{C7E53BB1-428E-674E-A58B-518CCE62E23E}"/>
              </a:ext>
            </a:extLst>
          </p:cNvPr>
          <p:cNvSpPr/>
          <p:nvPr/>
        </p:nvSpPr>
        <p:spPr bwMode="hidden">
          <a:xfrm>
            <a:off x="2877363" y="4218738"/>
            <a:ext cx="6448177" cy="1338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
        <p:nvSpPr>
          <p:cNvPr id="5" name="文本框 4">
            <a:extLst>
              <a:ext uri="{FF2B5EF4-FFF2-40B4-BE49-F238E27FC236}">
                <a16:creationId xmlns:a16="http://schemas.microsoft.com/office/drawing/2014/main" xmlns="" id="{4E10AC86-D3CA-8045-AE24-F50A6C66D40B}"/>
              </a:ext>
            </a:extLst>
          </p:cNvPr>
          <p:cNvSpPr txBox="1"/>
          <p:nvPr/>
        </p:nvSpPr>
        <p:spPr bwMode="hidden">
          <a:xfrm>
            <a:off x="2669561" y="2769245"/>
            <a:ext cx="6852878" cy="1323439"/>
          </a:xfrm>
          <a:prstGeom prst="rect">
            <a:avLst/>
          </a:prstGeom>
          <a:noFill/>
        </p:spPr>
        <p:txBody>
          <a:bodyPr wrap="square" rtlCol="0">
            <a:spAutoFit/>
          </a:bodyPr>
          <a:lstStyle/>
          <a:p>
            <a:pPr lvl="0" algn="ctr">
              <a:defRPr/>
            </a:pPr>
            <a:r>
              <a:rPr lang="en-US" sz="4000" b="1" dirty="0">
                <a:solidFill>
                  <a:srgbClr val="C00000"/>
                </a:solidFill>
              </a:rPr>
              <a:t>Machine Learning on Graphs </a:t>
            </a:r>
            <a:r>
              <a:rPr kumimoji="1" lang="en-US" sz="4000" b="1" dirty="0">
                <a:solidFill>
                  <a:srgbClr val="C00000"/>
                </a:solidFill>
                <a:latin typeface="Helvetica" panose="020B0604020202020204" pitchFamily="34" charset="0"/>
                <a:ea typeface="等线" panose="02010600030101010101" pitchFamily="2" charset="-122"/>
              </a:rPr>
              <a:t>for NLP</a:t>
            </a:r>
            <a:endParaRPr lang="en-US" sz="4000" b="1" dirty="0">
              <a:solidFill>
                <a:srgbClr val="C00000"/>
              </a:solidFill>
            </a:endParaRPr>
          </a:p>
        </p:txBody>
      </p:sp>
      <p:sp>
        <p:nvSpPr>
          <p:cNvPr id="8" name="灯片编号占位符 7">
            <a:extLst>
              <a:ext uri="{FF2B5EF4-FFF2-40B4-BE49-F238E27FC236}">
                <a16:creationId xmlns:a16="http://schemas.microsoft.com/office/drawing/2014/main" xmlns="" id="{433737DF-17C8-48FF-B2B9-224284DB85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FE37F2-1F69-A747-B276-7CCC19A0C558}" type="slidenum">
              <a:rPr kumimoji="1" lang="zh-CN" altLang="en-US" sz="1200" b="0" i="0" u="none" strike="noStrike" kern="1200" cap="none" spc="0" normalizeH="0" baseline="0" noProof="0" smtClean="0">
                <a:ln>
                  <a:noFill/>
                </a:ln>
                <a:solidFill>
                  <a:prstClr val="black">
                    <a:tint val="75000"/>
                  </a:prstClr>
                </a:solidFill>
                <a:effectLst/>
                <a:uLnTx/>
                <a:uFillTx/>
                <a:latin typeface="Helvetica" panose="020B0604020202020204" pitchFamily="34" charset="0"/>
                <a:ea typeface="等线" panose="02010600030101010101" pitchFamily="2" charset="-122"/>
                <a:cs typeface="Helvetica"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1" lang="zh-CN" altLang="en-US" sz="1200" b="0" i="0" u="none" strike="noStrike" kern="1200" cap="none" spc="0" normalizeH="0" baseline="0" noProof="0" dirty="0">
              <a:ln>
                <a:noFill/>
              </a:ln>
              <a:solidFill>
                <a:prstClr val="black">
                  <a:tint val="75000"/>
                </a:prstClr>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Tree>
    <p:extLst>
      <p:ext uri="{BB962C8B-B14F-4D97-AF65-F5344CB8AC3E}">
        <p14:creationId xmlns:p14="http://schemas.microsoft.com/office/powerpoint/2010/main" val="192658884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CFFBEE-2579-DF42-B4D6-A3591FFE2B3F}"/>
              </a:ext>
            </a:extLst>
          </p:cNvPr>
          <p:cNvSpPr>
            <a:spLocks noGrp="1"/>
          </p:cNvSpPr>
          <p:nvPr>
            <p:ph type="title"/>
          </p:nvPr>
        </p:nvSpPr>
        <p:spPr/>
        <p:txBody>
          <a:bodyPr>
            <a:normAutofit/>
          </a:bodyPr>
          <a:lstStyle/>
          <a:p>
            <a:r>
              <a:rPr lang="en-US" altLang="zh-CN" b="1" spc="-253" dirty="0">
                <a:solidFill>
                  <a:srgbClr val="C00000"/>
                </a:solidFill>
              </a:rPr>
              <a:t>Bidirectional</a:t>
            </a:r>
            <a:r>
              <a:rPr lang="zh-CN" altLang="en-US" b="1" spc="-253" dirty="0">
                <a:solidFill>
                  <a:srgbClr val="C00000"/>
                </a:solidFill>
              </a:rPr>
              <a:t> </a:t>
            </a:r>
            <a:r>
              <a:rPr lang="en-US" altLang="zh-CN" b="1" spc="-253" dirty="0">
                <a:solidFill>
                  <a:srgbClr val="C00000"/>
                </a:solidFill>
              </a:rPr>
              <a:t>GNNs</a:t>
            </a:r>
            <a:r>
              <a:rPr lang="zh-CN" altLang="en-US" b="1" spc="-253" dirty="0">
                <a:solidFill>
                  <a:srgbClr val="C00000"/>
                </a:solidFill>
              </a:rPr>
              <a:t> </a:t>
            </a:r>
            <a:r>
              <a:rPr lang="en-US" altLang="zh-CN" b="1" spc="-253" dirty="0">
                <a:solidFill>
                  <a:srgbClr val="C00000"/>
                </a:solidFill>
              </a:rPr>
              <a:t>for</a:t>
            </a:r>
            <a:r>
              <a:rPr lang="zh-CN" altLang="en-US" b="1" spc="-253" dirty="0">
                <a:solidFill>
                  <a:srgbClr val="C00000"/>
                </a:solidFill>
              </a:rPr>
              <a:t> </a:t>
            </a:r>
            <a:r>
              <a:rPr lang="en-US" altLang="zh-CN" b="1" spc="-253" dirty="0">
                <a:solidFill>
                  <a:srgbClr val="C00000"/>
                </a:solidFill>
              </a:rPr>
              <a:t>Directed</a:t>
            </a:r>
            <a:r>
              <a:rPr lang="zh-CN" altLang="en-US" b="1" spc="-253" dirty="0">
                <a:solidFill>
                  <a:srgbClr val="C00000"/>
                </a:solidFill>
              </a:rPr>
              <a:t> </a:t>
            </a:r>
            <a:r>
              <a:rPr lang="en-US" altLang="zh-CN" b="1" spc="-253" dirty="0">
                <a:solidFill>
                  <a:srgbClr val="C00000"/>
                </a:solidFill>
              </a:rPr>
              <a:t>Graphs</a:t>
            </a:r>
            <a:endParaRPr kumimoji="1" lang="zh-CN" altLang="en-US" dirty="0"/>
          </a:p>
        </p:txBody>
      </p:sp>
      <p:sp>
        <p:nvSpPr>
          <p:cNvPr id="3" name="内容占位符 2">
            <a:extLst>
              <a:ext uri="{FF2B5EF4-FFF2-40B4-BE49-F238E27FC236}">
                <a16:creationId xmlns:a16="http://schemas.microsoft.com/office/drawing/2014/main" xmlns="" id="{498E520A-95EA-0B41-BDBE-845F09332312}"/>
              </a:ext>
            </a:extLst>
          </p:cNvPr>
          <p:cNvSpPr>
            <a:spLocks noGrp="1"/>
          </p:cNvSpPr>
          <p:nvPr>
            <p:ph idx="1"/>
          </p:nvPr>
        </p:nvSpPr>
        <p:spPr>
          <a:xfrm>
            <a:off x="838200" y="1488703"/>
            <a:ext cx="10515600" cy="459960"/>
          </a:xfrm>
        </p:spPr>
        <p:txBody>
          <a:bodyPr>
            <a:normAutofit lnSpcReduction="10000"/>
          </a:bodyPr>
          <a:lstStyle/>
          <a:p>
            <a:pPr marL="0" indent="0">
              <a:buNone/>
            </a:pPr>
            <a:r>
              <a:rPr lang="en-US" altLang="zh-CN" dirty="0">
                <a:latin typeface="Calibri" panose="020F0502020204030204" pitchFamily="34" charset="0"/>
                <a:cs typeface="Calibri" panose="020F0502020204030204" pitchFamily="34" charset="0"/>
              </a:rPr>
              <a:t>Bi-Sep</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GNNs</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formulation:</a:t>
            </a:r>
          </a:p>
          <a:p>
            <a:pPr marL="0" indent="0">
              <a:buNone/>
            </a:pPr>
            <a:endParaRPr lang="en-US" altLang="zh-CN" dirty="0">
              <a:solidFill>
                <a:srgbClr val="002060"/>
              </a:solidFill>
              <a:latin typeface="Calibri" panose="020F0502020204030204" pitchFamily="34" charset="0"/>
              <a:cs typeface="Calibri" panose="020F0502020204030204" pitchFamily="34" charset="0"/>
            </a:endParaRPr>
          </a:p>
          <a:p>
            <a:pPr marL="0" indent="0">
              <a:buNone/>
            </a:pPr>
            <a:endParaRPr lang="en" altLang="zh-CN" dirty="0">
              <a:solidFill>
                <a:srgbClr val="002060"/>
              </a:solidFill>
              <a:latin typeface="Calibri" panose="020F0502020204030204" pitchFamily="34" charset="0"/>
              <a:cs typeface="Calibri" panose="020F0502020204030204" pitchFamily="34" charset="0"/>
            </a:endParaRPr>
          </a:p>
        </p:txBody>
      </p:sp>
      <p:sp>
        <p:nvSpPr>
          <p:cNvPr id="4" name="灯片编号占位符 3">
            <a:extLst>
              <a:ext uri="{FF2B5EF4-FFF2-40B4-BE49-F238E27FC236}">
                <a16:creationId xmlns:a16="http://schemas.microsoft.com/office/drawing/2014/main" xmlns="" id="{7DA292A9-F3FF-0D4C-A45C-4BBE99770D4B}"/>
              </a:ext>
            </a:extLst>
          </p:cNvPr>
          <p:cNvSpPr>
            <a:spLocks noGrp="1"/>
          </p:cNvSpPr>
          <p:nvPr>
            <p:ph type="sldNum" sz="quarter" idx="12"/>
          </p:nvPr>
        </p:nvSpPr>
        <p:spPr/>
        <p:txBody>
          <a:bodyPr/>
          <a:lstStyle/>
          <a:p>
            <a:fld id="{4C15419E-54D6-8648-ABFB-BEF58E3E877E}" type="slidenum">
              <a:rPr lang="en-US" smtClean="0"/>
              <a:t>70</a:t>
            </a:fld>
            <a:endParaRPr lang="en-US" dirty="0"/>
          </a:p>
        </p:txBody>
      </p:sp>
      <p:pic>
        <p:nvPicPr>
          <p:cNvPr id="7" name="Picture 6">
            <a:extLst>
              <a:ext uri="{FF2B5EF4-FFF2-40B4-BE49-F238E27FC236}">
                <a16:creationId xmlns:a16="http://schemas.microsoft.com/office/drawing/2014/main" xmlns="" id="{1671008B-CB24-554A-A2F3-3CC0BE8F6F88}"/>
              </a:ext>
            </a:extLst>
          </p:cNvPr>
          <p:cNvPicPr>
            <a:picLocks noChangeAspect="1"/>
          </p:cNvPicPr>
          <p:nvPr/>
        </p:nvPicPr>
        <p:blipFill>
          <a:blip r:embed="rId3"/>
          <a:stretch>
            <a:fillRect/>
          </a:stretch>
        </p:blipFill>
        <p:spPr>
          <a:xfrm>
            <a:off x="1067999" y="2902932"/>
            <a:ext cx="6099718" cy="458414"/>
          </a:xfrm>
          <a:prstGeom prst="rect">
            <a:avLst/>
          </a:prstGeom>
        </p:spPr>
      </p:pic>
      <p:sp>
        <p:nvSpPr>
          <p:cNvPr id="11" name="TextBox 10">
            <a:extLst>
              <a:ext uri="{FF2B5EF4-FFF2-40B4-BE49-F238E27FC236}">
                <a16:creationId xmlns:a16="http://schemas.microsoft.com/office/drawing/2014/main" xmlns="" id="{B02A13AE-6EFA-7349-948A-57C0A100EC18}"/>
              </a:ext>
            </a:extLst>
          </p:cNvPr>
          <p:cNvSpPr txBox="1"/>
          <p:nvPr/>
        </p:nvSpPr>
        <p:spPr>
          <a:xfrm>
            <a:off x="877528" y="2093320"/>
            <a:ext cx="6684009" cy="461665"/>
          </a:xfrm>
          <a:prstGeom prst="rect">
            <a:avLst/>
          </a:prstGeom>
          <a:noFill/>
        </p:spPr>
        <p:txBody>
          <a:bodyPr wrap="none" rtlCol="0">
            <a:spAutoFit/>
          </a:bodyPr>
          <a:lstStyle/>
          <a:p>
            <a:r>
              <a:rPr lang="en-US" altLang="zh-CN" sz="2400" dirty="0">
                <a:solidFill>
                  <a:srgbClr val="00B0F0"/>
                </a:solidFill>
              </a:rPr>
              <a:t>Run</a:t>
            </a:r>
            <a:r>
              <a:rPr lang="zh-CN" altLang="en-US" sz="2400" dirty="0">
                <a:solidFill>
                  <a:srgbClr val="00B0F0"/>
                </a:solidFill>
              </a:rPr>
              <a:t> </a:t>
            </a:r>
            <a:r>
              <a:rPr lang="en-US" altLang="zh-CN" sz="2400" dirty="0">
                <a:solidFill>
                  <a:srgbClr val="00B0F0"/>
                </a:solidFill>
              </a:rPr>
              <a:t>multi-hop</a:t>
            </a:r>
            <a:r>
              <a:rPr lang="zh-CN" altLang="en-US" sz="2400" dirty="0">
                <a:solidFill>
                  <a:srgbClr val="00B0F0"/>
                </a:solidFill>
              </a:rPr>
              <a:t> </a:t>
            </a:r>
            <a:r>
              <a:rPr lang="en-US" altLang="zh-CN" sz="2400" dirty="0">
                <a:solidFill>
                  <a:srgbClr val="00B0F0"/>
                </a:solidFill>
              </a:rPr>
              <a:t>backward/forward</a:t>
            </a:r>
            <a:r>
              <a:rPr lang="zh-CN" altLang="en-US" sz="2400" dirty="0">
                <a:solidFill>
                  <a:srgbClr val="00B0F0"/>
                </a:solidFill>
              </a:rPr>
              <a:t> </a:t>
            </a:r>
            <a:r>
              <a:rPr lang="en-US" altLang="zh-CN" sz="2400" dirty="0">
                <a:solidFill>
                  <a:srgbClr val="00B0F0"/>
                </a:solidFill>
              </a:rPr>
              <a:t>GNN</a:t>
            </a:r>
            <a:r>
              <a:rPr lang="zh-CN" altLang="en-US" sz="2400" dirty="0">
                <a:solidFill>
                  <a:srgbClr val="00B0F0"/>
                </a:solidFill>
              </a:rPr>
              <a:t> </a:t>
            </a:r>
            <a:r>
              <a:rPr lang="en-US" altLang="zh-CN" sz="2400" dirty="0">
                <a:solidFill>
                  <a:srgbClr val="00B0F0"/>
                </a:solidFill>
              </a:rPr>
              <a:t>on</a:t>
            </a:r>
            <a:r>
              <a:rPr lang="zh-CN" altLang="en-US" sz="2400" dirty="0">
                <a:solidFill>
                  <a:srgbClr val="00B0F0"/>
                </a:solidFill>
              </a:rPr>
              <a:t> </a:t>
            </a:r>
            <a:r>
              <a:rPr lang="en-US" altLang="zh-CN" sz="2400" dirty="0">
                <a:solidFill>
                  <a:srgbClr val="00B0F0"/>
                </a:solidFill>
              </a:rPr>
              <a:t>the</a:t>
            </a:r>
            <a:r>
              <a:rPr lang="zh-CN" altLang="en-US" sz="2400" dirty="0">
                <a:solidFill>
                  <a:srgbClr val="00B0F0"/>
                </a:solidFill>
              </a:rPr>
              <a:t> </a:t>
            </a:r>
            <a:r>
              <a:rPr lang="en-US" altLang="zh-CN" sz="2400" dirty="0">
                <a:solidFill>
                  <a:srgbClr val="00B0F0"/>
                </a:solidFill>
              </a:rPr>
              <a:t>graph</a:t>
            </a:r>
            <a:endParaRPr lang="en-US" sz="2400" dirty="0">
              <a:solidFill>
                <a:srgbClr val="00B0F0"/>
              </a:solidFill>
            </a:endParaRPr>
          </a:p>
        </p:txBody>
      </p:sp>
      <p:pic>
        <p:nvPicPr>
          <p:cNvPr id="8" name="Picture 7">
            <a:extLst>
              <a:ext uri="{FF2B5EF4-FFF2-40B4-BE49-F238E27FC236}">
                <a16:creationId xmlns:a16="http://schemas.microsoft.com/office/drawing/2014/main" xmlns="" id="{45464053-77FC-F948-8C83-E5F74BBCDE6E}"/>
              </a:ext>
            </a:extLst>
          </p:cNvPr>
          <p:cNvPicPr>
            <a:picLocks noChangeAspect="1"/>
          </p:cNvPicPr>
          <p:nvPr/>
        </p:nvPicPr>
        <p:blipFill>
          <a:blip r:embed="rId4"/>
          <a:stretch>
            <a:fillRect/>
          </a:stretch>
        </p:blipFill>
        <p:spPr>
          <a:xfrm>
            <a:off x="1067999" y="3780686"/>
            <a:ext cx="6178375" cy="464325"/>
          </a:xfrm>
          <a:prstGeom prst="rect">
            <a:avLst/>
          </a:prstGeom>
        </p:spPr>
      </p:pic>
      <p:pic>
        <p:nvPicPr>
          <p:cNvPr id="9" name="Picture 8">
            <a:extLst>
              <a:ext uri="{FF2B5EF4-FFF2-40B4-BE49-F238E27FC236}">
                <a16:creationId xmlns:a16="http://schemas.microsoft.com/office/drawing/2014/main" xmlns="" id="{A97E682E-1421-CE4C-B125-8C674524AB29}"/>
              </a:ext>
            </a:extLst>
          </p:cNvPr>
          <p:cNvPicPr>
            <a:picLocks noChangeAspect="1"/>
          </p:cNvPicPr>
          <p:nvPr/>
        </p:nvPicPr>
        <p:blipFill>
          <a:blip r:embed="rId5"/>
          <a:stretch>
            <a:fillRect/>
          </a:stretch>
        </p:blipFill>
        <p:spPr>
          <a:xfrm>
            <a:off x="1068000" y="5575773"/>
            <a:ext cx="2324129" cy="462856"/>
          </a:xfrm>
          <a:prstGeom prst="rect">
            <a:avLst/>
          </a:prstGeom>
        </p:spPr>
      </p:pic>
      <p:sp>
        <p:nvSpPr>
          <p:cNvPr id="13" name="TextBox 12">
            <a:extLst>
              <a:ext uri="{FF2B5EF4-FFF2-40B4-BE49-F238E27FC236}">
                <a16:creationId xmlns:a16="http://schemas.microsoft.com/office/drawing/2014/main" xmlns="" id="{F5D5C99E-A92A-154D-AC7B-63E88E0E2C5B}"/>
              </a:ext>
            </a:extLst>
          </p:cNvPr>
          <p:cNvSpPr txBox="1"/>
          <p:nvPr/>
        </p:nvSpPr>
        <p:spPr>
          <a:xfrm>
            <a:off x="877527" y="4695886"/>
            <a:ext cx="8345608" cy="461665"/>
          </a:xfrm>
          <a:prstGeom prst="rect">
            <a:avLst/>
          </a:prstGeom>
          <a:noFill/>
        </p:spPr>
        <p:txBody>
          <a:bodyPr wrap="square" rtlCol="0">
            <a:spAutoFit/>
          </a:bodyPr>
          <a:lstStyle/>
          <a:p>
            <a:r>
              <a:rPr lang="en-US" altLang="zh-CN" sz="2400" dirty="0">
                <a:solidFill>
                  <a:srgbClr val="00B0F0"/>
                </a:solidFill>
              </a:rPr>
              <a:t>Concatenate</a:t>
            </a:r>
            <a:r>
              <a:rPr lang="zh-CN" altLang="en-US" sz="2400" dirty="0">
                <a:solidFill>
                  <a:srgbClr val="00B0F0"/>
                </a:solidFill>
              </a:rPr>
              <a:t> </a:t>
            </a:r>
            <a:r>
              <a:rPr lang="en-US" altLang="zh-CN" sz="2400" dirty="0">
                <a:solidFill>
                  <a:srgbClr val="00B0F0"/>
                </a:solidFill>
              </a:rPr>
              <a:t>backward/forward</a:t>
            </a:r>
            <a:r>
              <a:rPr lang="zh-CN" altLang="en-US" sz="2400" dirty="0">
                <a:solidFill>
                  <a:srgbClr val="00B0F0"/>
                </a:solidFill>
              </a:rPr>
              <a:t> </a:t>
            </a:r>
            <a:r>
              <a:rPr lang="en-US" altLang="zh-CN" sz="2400" dirty="0">
                <a:solidFill>
                  <a:srgbClr val="00B0F0"/>
                </a:solidFill>
              </a:rPr>
              <a:t>node</a:t>
            </a:r>
            <a:r>
              <a:rPr lang="zh-CN" altLang="en-US" sz="2400" dirty="0">
                <a:solidFill>
                  <a:srgbClr val="00B0F0"/>
                </a:solidFill>
              </a:rPr>
              <a:t> </a:t>
            </a:r>
            <a:r>
              <a:rPr lang="en-US" altLang="zh-CN" sz="2400" dirty="0">
                <a:solidFill>
                  <a:srgbClr val="00B0F0"/>
                </a:solidFill>
              </a:rPr>
              <a:t>embeddings</a:t>
            </a:r>
            <a:r>
              <a:rPr lang="zh-CN" altLang="en-US" sz="2400" dirty="0">
                <a:solidFill>
                  <a:srgbClr val="00B0F0"/>
                </a:solidFill>
              </a:rPr>
              <a:t> </a:t>
            </a:r>
            <a:r>
              <a:rPr lang="en-US" altLang="zh-CN" sz="2400" dirty="0">
                <a:solidFill>
                  <a:srgbClr val="00B0F0"/>
                </a:solidFill>
              </a:rPr>
              <a:t>at</a:t>
            </a:r>
            <a:r>
              <a:rPr lang="zh-CN" altLang="en-US" sz="2400" dirty="0">
                <a:solidFill>
                  <a:srgbClr val="00B0F0"/>
                </a:solidFill>
              </a:rPr>
              <a:t> </a:t>
            </a:r>
            <a:r>
              <a:rPr lang="en-US" altLang="zh-CN" sz="2400" dirty="0">
                <a:solidFill>
                  <a:srgbClr val="00B0F0"/>
                </a:solidFill>
              </a:rPr>
              <a:t>last</a:t>
            </a:r>
            <a:r>
              <a:rPr lang="zh-CN" altLang="en-US" sz="2400" dirty="0">
                <a:solidFill>
                  <a:srgbClr val="00B0F0"/>
                </a:solidFill>
              </a:rPr>
              <a:t> </a:t>
            </a:r>
            <a:r>
              <a:rPr lang="en-US" altLang="zh-CN" sz="2400" dirty="0">
                <a:solidFill>
                  <a:srgbClr val="00B0F0"/>
                </a:solidFill>
              </a:rPr>
              <a:t>hop</a:t>
            </a:r>
            <a:endParaRPr lang="en-US" sz="2400" dirty="0">
              <a:solidFill>
                <a:srgbClr val="00B0F0"/>
              </a:solidFill>
            </a:endParaRPr>
          </a:p>
        </p:txBody>
      </p:sp>
      <p:grpSp>
        <p:nvGrpSpPr>
          <p:cNvPr id="22" name="Group 21">
            <a:extLst>
              <a:ext uri="{FF2B5EF4-FFF2-40B4-BE49-F238E27FC236}">
                <a16:creationId xmlns:a16="http://schemas.microsoft.com/office/drawing/2014/main" xmlns="" id="{6ED58606-84B2-6640-830F-AF85CBEADB95}"/>
              </a:ext>
            </a:extLst>
          </p:cNvPr>
          <p:cNvGrpSpPr/>
          <p:nvPr/>
        </p:nvGrpSpPr>
        <p:grpSpPr>
          <a:xfrm>
            <a:off x="8563898" y="1906453"/>
            <a:ext cx="3317741" cy="3550450"/>
            <a:chOff x="8442572" y="1375509"/>
            <a:chExt cx="3360407" cy="3525829"/>
          </a:xfrm>
        </p:grpSpPr>
        <p:grpSp>
          <p:nvGrpSpPr>
            <p:cNvPr id="18" name="Group 17">
              <a:extLst>
                <a:ext uri="{FF2B5EF4-FFF2-40B4-BE49-F238E27FC236}">
                  <a16:creationId xmlns:a16="http://schemas.microsoft.com/office/drawing/2014/main" xmlns="" id="{C345A5FD-A234-514E-BA7F-D5C9811085E9}"/>
                </a:ext>
              </a:extLst>
            </p:cNvPr>
            <p:cNvGrpSpPr/>
            <p:nvPr/>
          </p:nvGrpSpPr>
          <p:grpSpPr>
            <a:xfrm>
              <a:off x="8442572" y="1375509"/>
              <a:ext cx="3360407" cy="3190154"/>
              <a:chOff x="8464141" y="1893472"/>
              <a:chExt cx="3057682" cy="2745487"/>
            </a:xfrm>
          </p:grpSpPr>
          <p:grpSp>
            <p:nvGrpSpPr>
              <p:cNvPr id="15" name="Group 14">
                <a:extLst>
                  <a:ext uri="{FF2B5EF4-FFF2-40B4-BE49-F238E27FC236}">
                    <a16:creationId xmlns:a16="http://schemas.microsoft.com/office/drawing/2014/main" xmlns="" id="{6A5D999E-035C-B64D-A99A-C3376CB53C74}"/>
                  </a:ext>
                </a:extLst>
              </p:cNvPr>
              <p:cNvGrpSpPr/>
              <p:nvPr/>
            </p:nvGrpSpPr>
            <p:grpSpPr>
              <a:xfrm>
                <a:off x="8464141" y="1893472"/>
                <a:ext cx="3057682" cy="2745487"/>
                <a:chOff x="8464141" y="1893472"/>
                <a:chExt cx="3057682" cy="2745487"/>
              </a:xfrm>
            </p:grpSpPr>
            <p:pic>
              <p:nvPicPr>
                <p:cNvPr id="10" name="Picture 9">
                  <a:extLst>
                    <a:ext uri="{FF2B5EF4-FFF2-40B4-BE49-F238E27FC236}">
                      <a16:creationId xmlns:a16="http://schemas.microsoft.com/office/drawing/2014/main" xmlns="" id="{C3440874-3208-754C-ADA1-DE5391745150}"/>
                    </a:ext>
                  </a:extLst>
                </p:cNvPr>
                <p:cNvPicPr>
                  <a:picLocks noChangeAspect="1"/>
                </p:cNvPicPr>
                <p:nvPr/>
              </p:nvPicPr>
              <p:blipFill>
                <a:blip r:embed="rId6"/>
                <a:stretch>
                  <a:fillRect/>
                </a:stretch>
              </p:blipFill>
              <p:spPr>
                <a:xfrm>
                  <a:off x="8610600" y="2072860"/>
                  <a:ext cx="2911223" cy="2566099"/>
                </a:xfrm>
                <a:prstGeom prst="rect">
                  <a:avLst/>
                </a:prstGeom>
              </p:spPr>
            </p:pic>
            <p:pic>
              <p:nvPicPr>
                <p:cNvPr id="14" name="Picture 13">
                  <a:extLst>
                    <a:ext uri="{FF2B5EF4-FFF2-40B4-BE49-F238E27FC236}">
                      <a16:creationId xmlns:a16="http://schemas.microsoft.com/office/drawing/2014/main" xmlns="" id="{6BA76D9E-A381-D046-B1DD-9DD5DE014A5B}"/>
                    </a:ext>
                  </a:extLst>
                </p:cNvPr>
                <p:cNvPicPr>
                  <a:picLocks noChangeAspect="1"/>
                </p:cNvPicPr>
                <p:nvPr/>
              </p:nvPicPr>
              <p:blipFill>
                <a:blip r:embed="rId7"/>
                <a:stretch>
                  <a:fillRect/>
                </a:stretch>
              </p:blipFill>
              <p:spPr>
                <a:xfrm>
                  <a:off x="8464141" y="1893472"/>
                  <a:ext cx="1102646" cy="369333"/>
                </a:xfrm>
                <a:prstGeom prst="rect">
                  <a:avLst/>
                </a:prstGeom>
              </p:spPr>
            </p:pic>
          </p:grpSp>
          <p:pic>
            <p:nvPicPr>
              <p:cNvPr id="16" name="Picture 15">
                <a:extLst>
                  <a:ext uri="{FF2B5EF4-FFF2-40B4-BE49-F238E27FC236}">
                    <a16:creationId xmlns:a16="http://schemas.microsoft.com/office/drawing/2014/main" xmlns="" id="{08CE2593-F391-F44E-8334-7349C94BFD88}"/>
                  </a:ext>
                </a:extLst>
              </p:cNvPr>
              <p:cNvPicPr>
                <a:picLocks noChangeAspect="1"/>
              </p:cNvPicPr>
              <p:nvPr/>
            </p:nvPicPr>
            <p:blipFill>
              <a:blip r:embed="rId7"/>
              <a:stretch>
                <a:fillRect/>
              </a:stretch>
            </p:blipFill>
            <p:spPr>
              <a:xfrm>
                <a:off x="9710380" y="4174653"/>
                <a:ext cx="242324" cy="369333"/>
              </a:xfrm>
              <a:prstGeom prst="rect">
                <a:avLst/>
              </a:prstGeom>
            </p:spPr>
          </p:pic>
          <p:pic>
            <p:nvPicPr>
              <p:cNvPr id="17" name="Picture 16">
                <a:extLst>
                  <a:ext uri="{FF2B5EF4-FFF2-40B4-BE49-F238E27FC236}">
                    <a16:creationId xmlns:a16="http://schemas.microsoft.com/office/drawing/2014/main" xmlns="" id="{93E6C33D-3BC9-A744-BF09-62DDBDA7D752}"/>
                  </a:ext>
                </a:extLst>
              </p:cNvPr>
              <p:cNvPicPr>
                <a:picLocks noChangeAspect="1"/>
              </p:cNvPicPr>
              <p:nvPr/>
            </p:nvPicPr>
            <p:blipFill>
              <a:blip r:embed="rId7"/>
              <a:stretch>
                <a:fillRect/>
              </a:stretch>
            </p:blipFill>
            <p:spPr>
              <a:xfrm>
                <a:off x="10479752" y="4174652"/>
                <a:ext cx="242324" cy="369333"/>
              </a:xfrm>
              <a:prstGeom prst="rect">
                <a:avLst/>
              </a:prstGeom>
            </p:spPr>
          </p:pic>
        </p:grpSp>
        <p:pic>
          <p:nvPicPr>
            <p:cNvPr id="19" name="Picture 18">
              <a:extLst>
                <a:ext uri="{FF2B5EF4-FFF2-40B4-BE49-F238E27FC236}">
                  <a16:creationId xmlns:a16="http://schemas.microsoft.com/office/drawing/2014/main" xmlns="" id="{4813D8D1-88EC-D447-A98C-D36002E4F450}"/>
                </a:ext>
              </a:extLst>
            </p:cNvPr>
            <p:cNvPicPr>
              <a:picLocks noChangeAspect="1"/>
            </p:cNvPicPr>
            <p:nvPr/>
          </p:nvPicPr>
          <p:blipFill>
            <a:blip r:embed="rId8"/>
            <a:stretch>
              <a:fillRect/>
            </a:stretch>
          </p:blipFill>
          <p:spPr>
            <a:xfrm>
              <a:off x="10418032" y="4588760"/>
              <a:ext cx="372433" cy="312578"/>
            </a:xfrm>
            <a:prstGeom prst="rect">
              <a:avLst/>
            </a:prstGeom>
          </p:spPr>
        </p:pic>
        <p:pic>
          <p:nvPicPr>
            <p:cNvPr id="21" name="Picture 20">
              <a:extLst>
                <a:ext uri="{FF2B5EF4-FFF2-40B4-BE49-F238E27FC236}">
                  <a16:creationId xmlns:a16="http://schemas.microsoft.com/office/drawing/2014/main" xmlns="" id="{4486B13A-3F28-C94A-BA6B-2DC4C034C843}"/>
                </a:ext>
              </a:extLst>
            </p:cNvPr>
            <p:cNvPicPr>
              <a:picLocks noChangeAspect="1"/>
            </p:cNvPicPr>
            <p:nvPr/>
          </p:nvPicPr>
          <p:blipFill>
            <a:blip r:embed="rId9"/>
            <a:stretch>
              <a:fillRect/>
            </a:stretch>
          </p:blipFill>
          <p:spPr>
            <a:xfrm>
              <a:off x="9606165" y="4588168"/>
              <a:ext cx="355617" cy="298464"/>
            </a:xfrm>
            <a:prstGeom prst="rect">
              <a:avLst/>
            </a:prstGeom>
          </p:spPr>
        </p:pic>
      </p:grpSp>
      <p:sp>
        <p:nvSpPr>
          <p:cNvPr id="26" name="TextBox 25">
            <a:extLst>
              <a:ext uri="{FF2B5EF4-FFF2-40B4-BE49-F238E27FC236}">
                <a16:creationId xmlns:a16="http://schemas.microsoft.com/office/drawing/2014/main" xmlns="" id="{9D303150-5683-7647-9A81-32C9E888A6DB}"/>
              </a:ext>
            </a:extLst>
          </p:cNvPr>
          <p:cNvSpPr txBox="1"/>
          <p:nvPr/>
        </p:nvSpPr>
        <p:spPr>
          <a:xfrm>
            <a:off x="4145730" y="6522832"/>
            <a:ext cx="5690982" cy="261610"/>
          </a:xfrm>
          <a:prstGeom prst="rect">
            <a:avLst/>
          </a:prstGeom>
          <a:noFill/>
        </p:spPr>
        <p:txBody>
          <a:bodyPr wrap="none" rtlCol="0">
            <a:spAutoFit/>
          </a:bodyPr>
          <a:lstStyle/>
          <a:p>
            <a:r>
              <a:rPr lang="en-US" altLang="zh-CN" sz="1100" i="1" dirty="0">
                <a:latin typeface="Calibri" panose="020F0502020204030204" pitchFamily="34" charset="0"/>
                <a:cs typeface="Calibri" panose="020F0502020204030204" pitchFamily="34" charset="0"/>
              </a:rPr>
              <a:t>Xu</a:t>
            </a:r>
            <a:r>
              <a:rPr lang="zh-CN" altLang="en-US" sz="1100" i="1" dirty="0">
                <a:latin typeface="Calibri" panose="020F0502020204030204" pitchFamily="34" charset="0"/>
                <a:cs typeface="Calibri" panose="020F0502020204030204" pitchFamily="34" charset="0"/>
              </a:rPr>
              <a:t> </a:t>
            </a:r>
            <a:r>
              <a:rPr lang="en-US" altLang="zh-CN" sz="1100" i="1" dirty="0">
                <a:latin typeface="Calibri" panose="020F0502020204030204" pitchFamily="34" charset="0"/>
                <a:cs typeface="Calibri" panose="020F0502020204030204" pitchFamily="34" charset="0"/>
              </a:rPr>
              <a:t>et</a:t>
            </a:r>
            <a:r>
              <a:rPr lang="zh-CN" altLang="en-US" sz="1100" i="1" dirty="0">
                <a:latin typeface="Calibri" panose="020F0502020204030204" pitchFamily="34" charset="0"/>
                <a:cs typeface="Calibri" panose="020F0502020204030204" pitchFamily="34" charset="0"/>
              </a:rPr>
              <a:t> </a:t>
            </a:r>
            <a:r>
              <a:rPr lang="en-US" altLang="zh-CN" sz="1100" i="1" dirty="0">
                <a:latin typeface="Calibri" panose="020F0502020204030204" pitchFamily="34" charset="0"/>
                <a:cs typeface="Calibri" panose="020F0502020204030204" pitchFamily="34" charset="0"/>
              </a:rPr>
              <a:t>al.</a:t>
            </a:r>
            <a:r>
              <a:rPr lang="zh-CN" altLang="en-US" sz="1100" i="1" dirty="0">
                <a:latin typeface="Calibri" panose="020F0502020204030204" pitchFamily="34" charset="0"/>
                <a:cs typeface="Calibri" panose="020F0502020204030204" pitchFamily="34" charset="0"/>
              </a:rPr>
              <a:t> </a:t>
            </a:r>
            <a:r>
              <a:rPr lang="en-US" altLang="zh-CN" sz="1100" i="1" dirty="0">
                <a:latin typeface="Calibri" panose="020F0502020204030204" pitchFamily="34" charset="0"/>
                <a:cs typeface="Calibri" panose="020F0502020204030204" pitchFamily="34" charset="0"/>
              </a:rPr>
              <a:t>“Graph2Seq: Graph to Sequence Learning with Attention-based Neural Networks”.</a:t>
            </a:r>
            <a:r>
              <a:rPr lang="zh-CN" altLang="en-US" sz="1100" i="1" dirty="0">
                <a:latin typeface="Calibri" panose="020F0502020204030204" pitchFamily="34" charset="0"/>
                <a:cs typeface="Calibri" panose="020F0502020204030204" pitchFamily="34" charset="0"/>
              </a:rPr>
              <a:t> </a:t>
            </a:r>
            <a:r>
              <a:rPr lang="en-US" altLang="zh-CN" sz="1100" i="1" dirty="0">
                <a:latin typeface="Calibri" panose="020F0502020204030204" pitchFamily="34" charset="0"/>
                <a:cs typeface="Calibri" panose="020F0502020204030204" pitchFamily="34" charset="0"/>
              </a:rPr>
              <a:t>2018.</a:t>
            </a:r>
            <a:endParaRPr lang="en-US" sz="1100" i="1" dirty="0">
              <a:latin typeface="Calibri" panose="020F0502020204030204" pitchFamily="34" charset="0"/>
              <a:cs typeface="Calibri" panose="020F0502020204030204" pitchFamily="34" charset="0"/>
            </a:endParaRPr>
          </a:p>
        </p:txBody>
      </p:sp>
      <p:sp>
        <p:nvSpPr>
          <p:cNvPr id="23" name="Oval 22">
            <a:extLst>
              <a:ext uri="{FF2B5EF4-FFF2-40B4-BE49-F238E27FC236}">
                <a16:creationId xmlns:a16="http://schemas.microsoft.com/office/drawing/2014/main" xmlns="" id="{0D60C09A-5182-D549-A563-1C5E470E98E6}"/>
              </a:ext>
            </a:extLst>
          </p:cNvPr>
          <p:cNvSpPr/>
          <p:nvPr/>
        </p:nvSpPr>
        <p:spPr>
          <a:xfrm>
            <a:off x="5838681" y="2706203"/>
            <a:ext cx="1132390" cy="788248"/>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xmlns="" id="{84C7E09F-88C8-BA44-BD3E-DB9D8A01DB8F}"/>
              </a:ext>
            </a:extLst>
          </p:cNvPr>
          <p:cNvSpPr/>
          <p:nvPr/>
        </p:nvSpPr>
        <p:spPr>
          <a:xfrm>
            <a:off x="5907507" y="3616152"/>
            <a:ext cx="1063564" cy="788248"/>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992845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23" grpId="0" animBg="1"/>
      <p:bldP spid="2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CFFBEE-2579-DF42-B4D6-A3591FFE2B3F}"/>
              </a:ext>
            </a:extLst>
          </p:cNvPr>
          <p:cNvSpPr>
            <a:spLocks noGrp="1"/>
          </p:cNvSpPr>
          <p:nvPr>
            <p:ph type="title"/>
          </p:nvPr>
        </p:nvSpPr>
        <p:spPr/>
        <p:txBody>
          <a:bodyPr>
            <a:normAutofit/>
          </a:bodyPr>
          <a:lstStyle/>
          <a:p>
            <a:r>
              <a:rPr lang="en-US" altLang="zh-CN" b="1" spc="-253" dirty="0">
                <a:solidFill>
                  <a:srgbClr val="C00000"/>
                </a:solidFill>
              </a:rPr>
              <a:t>Bidirectional</a:t>
            </a:r>
            <a:r>
              <a:rPr lang="zh-CN" altLang="en-US" b="1" spc="-253" dirty="0">
                <a:solidFill>
                  <a:srgbClr val="C00000"/>
                </a:solidFill>
              </a:rPr>
              <a:t> </a:t>
            </a:r>
            <a:r>
              <a:rPr lang="en-US" altLang="zh-CN" b="1" spc="-253" dirty="0">
                <a:solidFill>
                  <a:srgbClr val="C00000"/>
                </a:solidFill>
              </a:rPr>
              <a:t>GNNs</a:t>
            </a:r>
            <a:r>
              <a:rPr lang="zh-CN" altLang="en-US" b="1" spc="-253" dirty="0">
                <a:solidFill>
                  <a:srgbClr val="C00000"/>
                </a:solidFill>
              </a:rPr>
              <a:t> </a:t>
            </a:r>
            <a:r>
              <a:rPr lang="en-US" altLang="zh-CN" b="1" spc="-253" dirty="0">
                <a:solidFill>
                  <a:srgbClr val="C00000"/>
                </a:solidFill>
              </a:rPr>
              <a:t>for</a:t>
            </a:r>
            <a:r>
              <a:rPr lang="zh-CN" altLang="en-US" b="1" spc="-253" dirty="0">
                <a:solidFill>
                  <a:srgbClr val="C00000"/>
                </a:solidFill>
              </a:rPr>
              <a:t> </a:t>
            </a:r>
            <a:r>
              <a:rPr lang="en-US" altLang="zh-CN" b="1" spc="-253" dirty="0">
                <a:solidFill>
                  <a:srgbClr val="C00000"/>
                </a:solidFill>
              </a:rPr>
              <a:t>Directed</a:t>
            </a:r>
            <a:r>
              <a:rPr lang="zh-CN" altLang="en-US" b="1" spc="-253" dirty="0">
                <a:solidFill>
                  <a:srgbClr val="C00000"/>
                </a:solidFill>
              </a:rPr>
              <a:t> </a:t>
            </a:r>
            <a:r>
              <a:rPr lang="en-US" altLang="zh-CN" b="1" spc="-253" dirty="0">
                <a:solidFill>
                  <a:srgbClr val="C00000"/>
                </a:solidFill>
              </a:rPr>
              <a:t>Graphs</a:t>
            </a:r>
            <a:r>
              <a:rPr lang="zh-CN" altLang="en-US" b="1" spc="-253" dirty="0">
                <a:solidFill>
                  <a:srgbClr val="C00000"/>
                </a:solidFill>
              </a:rPr>
              <a:t> </a:t>
            </a:r>
            <a:r>
              <a:rPr lang="en-US" altLang="zh-CN" b="1" spc="-253" dirty="0">
                <a:solidFill>
                  <a:srgbClr val="C00000"/>
                </a:solidFill>
              </a:rPr>
              <a:t>(</a:t>
            </a:r>
            <a:r>
              <a:rPr lang="en-US" altLang="zh-CN" b="1" spc="-253" dirty="0" err="1">
                <a:solidFill>
                  <a:srgbClr val="C00000"/>
                </a:solidFill>
              </a:rPr>
              <a:t>cont</a:t>
            </a:r>
            <a:r>
              <a:rPr lang="en-US" altLang="zh-CN" b="1" spc="-253" dirty="0">
                <a:solidFill>
                  <a:srgbClr val="C00000"/>
                </a:solidFill>
              </a:rPr>
              <a:t>)</a:t>
            </a:r>
            <a:endParaRPr kumimoji="1" lang="zh-CN" altLang="en-US" dirty="0"/>
          </a:p>
        </p:txBody>
      </p:sp>
      <p:sp>
        <p:nvSpPr>
          <p:cNvPr id="3" name="内容占位符 2">
            <a:extLst>
              <a:ext uri="{FF2B5EF4-FFF2-40B4-BE49-F238E27FC236}">
                <a16:creationId xmlns:a16="http://schemas.microsoft.com/office/drawing/2014/main" xmlns="" id="{498E520A-95EA-0B41-BDBE-845F09332312}"/>
              </a:ext>
            </a:extLst>
          </p:cNvPr>
          <p:cNvSpPr>
            <a:spLocks noGrp="1"/>
          </p:cNvSpPr>
          <p:nvPr>
            <p:ph idx="1"/>
          </p:nvPr>
        </p:nvSpPr>
        <p:spPr>
          <a:xfrm>
            <a:off x="838200" y="1508369"/>
            <a:ext cx="10515600" cy="524162"/>
          </a:xfrm>
        </p:spPr>
        <p:txBody>
          <a:bodyPr/>
          <a:lstStyle/>
          <a:p>
            <a:pPr marL="0" indent="0">
              <a:buNone/>
            </a:pPr>
            <a:r>
              <a:rPr lang="en-US" altLang="zh-CN" dirty="0">
                <a:solidFill>
                  <a:srgbClr val="002060"/>
                </a:solidFill>
                <a:latin typeface="Calibri" panose="020F0502020204030204" pitchFamily="34" charset="0"/>
                <a:cs typeface="Calibri" panose="020F0502020204030204" pitchFamily="34" charset="0"/>
              </a:rPr>
              <a:t>Bi-Fuse</a:t>
            </a:r>
            <a:r>
              <a:rPr lang="zh-CN" altLang="en-US" dirty="0">
                <a:solidFill>
                  <a:srgbClr val="002060"/>
                </a:solidFill>
                <a:latin typeface="Calibri" panose="020F0502020204030204" pitchFamily="34" charset="0"/>
                <a:cs typeface="Calibri" panose="020F0502020204030204" pitchFamily="34" charset="0"/>
              </a:rPr>
              <a:t> </a:t>
            </a:r>
            <a:r>
              <a:rPr lang="en-US" altLang="zh-CN" dirty="0">
                <a:solidFill>
                  <a:srgbClr val="002060"/>
                </a:solidFill>
                <a:latin typeface="Calibri" panose="020F0502020204030204" pitchFamily="34" charset="0"/>
                <a:cs typeface="Calibri" panose="020F0502020204030204" pitchFamily="34" charset="0"/>
              </a:rPr>
              <a:t>GNNs</a:t>
            </a:r>
            <a:r>
              <a:rPr lang="zh-CN" altLang="en-US" dirty="0">
                <a:solidFill>
                  <a:srgbClr val="002060"/>
                </a:solidFill>
                <a:latin typeface="Calibri" panose="020F0502020204030204" pitchFamily="34" charset="0"/>
                <a:cs typeface="Calibri" panose="020F0502020204030204" pitchFamily="34" charset="0"/>
              </a:rPr>
              <a:t> </a:t>
            </a:r>
            <a:r>
              <a:rPr lang="en-US" altLang="zh-CN" dirty="0">
                <a:solidFill>
                  <a:srgbClr val="002060"/>
                </a:solidFill>
                <a:latin typeface="Calibri" panose="020F0502020204030204" pitchFamily="34" charset="0"/>
                <a:cs typeface="Calibri" panose="020F0502020204030204" pitchFamily="34" charset="0"/>
              </a:rPr>
              <a:t>formulation:</a:t>
            </a:r>
          </a:p>
        </p:txBody>
      </p:sp>
      <p:sp>
        <p:nvSpPr>
          <p:cNvPr id="4" name="灯片编号占位符 3">
            <a:extLst>
              <a:ext uri="{FF2B5EF4-FFF2-40B4-BE49-F238E27FC236}">
                <a16:creationId xmlns:a16="http://schemas.microsoft.com/office/drawing/2014/main" xmlns="" id="{7DA292A9-F3FF-0D4C-A45C-4BBE99770D4B}"/>
              </a:ext>
            </a:extLst>
          </p:cNvPr>
          <p:cNvSpPr>
            <a:spLocks noGrp="1"/>
          </p:cNvSpPr>
          <p:nvPr>
            <p:ph type="sldNum" sz="quarter" idx="12"/>
          </p:nvPr>
        </p:nvSpPr>
        <p:spPr/>
        <p:txBody>
          <a:bodyPr/>
          <a:lstStyle/>
          <a:p>
            <a:fld id="{4C15419E-54D6-8648-ABFB-BEF58E3E877E}" type="slidenum">
              <a:rPr lang="en-US" smtClean="0"/>
              <a:t>71</a:t>
            </a:fld>
            <a:endParaRPr lang="en-US"/>
          </a:p>
        </p:txBody>
      </p:sp>
      <p:pic>
        <p:nvPicPr>
          <p:cNvPr id="9" name="Picture 8">
            <a:extLst>
              <a:ext uri="{FF2B5EF4-FFF2-40B4-BE49-F238E27FC236}">
                <a16:creationId xmlns:a16="http://schemas.microsoft.com/office/drawing/2014/main" xmlns="" id="{A6BFD0CD-717B-B541-93E8-16E8CB559BEB}"/>
              </a:ext>
            </a:extLst>
          </p:cNvPr>
          <p:cNvPicPr>
            <a:picLocks noChangeAspect="1"/>
          </p:cNvPicPr>
          <p:nvPr/>
        </p:nvPicPr>
        <p:blipFill>
          <a:blip r:embed="rId3"/>
          <a:stretch>
            <a:fillRect/>
          </a:stretch>
        </p:blipFill>
        <p:spPr>
          <a:xfrm>
            <a:off x="1072124" y="2694932"/>
            <a:ext cx="6567541" cy="455821"/>
          </a:xfrm>
          <a:prstGeom prst="rect">
            <a:avLst/>
          </a:prstGeom>
        </p:spPr>
      </p:pic>
      <p:sp>
        <p:nvSpPr>
          <p:cNvPr id="13" name="TextBox 12">
            <a:extLst>
              <a:ext uri="{FF2B5EF4-FFF2-40B4-BE49-F238E27FC236}">
                <a16:creationId xmlns:a16="http://schemas.microsoft.com/office/drawing/2014/main" xmlns="" id="{2D0A4720-C09D-414B-A456-C3FAFAD615A9}"/>
              </a:ext>
            </a:extLst>
          </p:cNvPr>
          <p:cNvSpPr txBox="1"/>
          <p:nvPr/>
        </p:nvSpPr>
        <p:spPr>
          <a:xfrm>
            <a:off x="916857" y="2095931"/>
            <a:ext cx="6438494" cy="461665"/>
          </a:xfrm>
          <a:prstGeom prst="rect">
            <a:avLst/>
          </a:prstGeom>
          <a:noFill/>
        </p:spPr>
        <p:txBody>
          <a:bodyPr wrap="none" rtlCol="0">
            <a:spAutoFit/>
          </a:bodyPr>
          <a:lstStyle/>
          <a:p>
            <a:r>
              <a:rPr lang="en-US" altLang="zh-CN" sz="2400" dirty="0">
                <a:solidFill>
                  <a:srgbClr val="00B0F0"/>
                </a:solidFill>
              </a:rPr>
              <a:t>Run</a:t>
            </a:r>
            <a:r>
              <a:rPr lang="zh-CN" altLang="en-US" sz="2400" dirty="0">
                <a:solidFill>
                  <a:srgbClr val="00B0F0"/>
                </a:solidFill>
              </a:rPr>
              <a:t> </a:t>
            </a:r>
            <a:r>
              <a:rPr lang="en-US" altLang="zh-CN" sz="2400" dirty="0">
                <a:solidFill>
                  <a:srgbClr val="00B0F0"/>
                </a:solidFill>
              </a:rPr>
              <a:t>one-hop</a:t>
            </a:r>
            <a:r>
              <a:rPr lang="zh-CN" altLang="en-US" sz="2400" dirty="0">
                <a:solidFill>
                  <a:srgbClr val="00B0F0"/>
                </a:solidFill>
              </a:rPr>
              <a:t> </a:t>
            </a:r>
            <a:r>
              <a:rPr lang="en-US" altLang="zh-CN" sz="2400" dirty="0">
                <a:solidFill>
                  <a:srgbClr val="00B0F0"/>
                </a:solidFill>
              </a:rPr>
              <a:t>backward/forward</a:t>
            </a:r>
            <a:r>
              <a:rPr lang="zh-CN" altLang="en-US" sz="2400" dirty="0">
                <a:solidFill>
                  <a:srgbClr val="00B0F0"/>
                </a:solidFill>
              </a:rPr>
              <a:t> </a:t>
            </a:r>
            <a:r>
              <a:rPr lang="en-US" altLang="zh-CN" sz="2400" dirty="0">
                <a:solidFill>
                  <a:srgbClr val="00B0F0"/>
                </a:solidFill>
              </a:rPr>
              <a:t>node</a:t>
            </a:r>
            <a:r>
              <a:rPr lang="zh-CN" altLang="en-US" sz="2400" dirty="0">
                <a:solidFill>
                  <a:srgbClr val="00B0F0"/>
                </a:solidFill>
              </a:rPr>
              <a:t> </a:t>
            </a:r>
            <a:r>
              <a:rPr lang="en-US" altLang="zh-CN" sz="2400" dirty="0">
                <a:solidFill>
                  <a:srgbClr val="00B0F0"/>
                </a:solidFill>
              </a:rPr>
              <a:t>aggregation</a:t>
            </a:r>
            <a:endParaRPr lang="en-US" sz="2400" dirty="0">
              <a:solidFill>
                <a:srgbClr val="00B0F0"/>
              </a:solidFill>
            </a:endParaRPr>
          </a:p>
        </p:txBody>
      </p:sp>
      <p:pic>
        <p:nvPicPr>
          <p:cNvPr id="10" name="Picture 9">
            <a:extLst>
              <a:ext uri="{FF2B5EF4-FFF2-40B4-BE49-F238E27FC236}">
                <a16:creationId xmlns:a16="http://schemas.microsoft.com/office/drawing/2014/main" xmlns="" id="{63058DD7-9C3F-D842-AE5A-F30339AF1395}"/>
              </a:ext>
            </a:extLst>
          </p:cNvPr>
          <p:cNvPicPr>
            <a:picLocks noChangeAspect="1"/>
          </p:cNvPicPr>
          <p:nvPr/>
        </p:nvPicPr>
        <p:blipFill>
          <a:blip r:embed="rId4"/>
          <a:stretch>
            <a:fillRect/>
          </a:stretch>
        </p:blipFill>
        <p:spPr>
          <a:xfrm>
            <a:off x="1070817" y="3311370"/>
            <a:ext cx="6479050" cy="449679"/>
          </a:xfrm>
          <a:prstGeom prst="rect">
            <a:avLst/>
          </a:prstGeom>
        </p:spPr>
      </p:pic>
      <p:pic>
        <p:nvPicPr>
          <p:cNvPr id="11" name="Picture 10">
            <a:extLst>
              <a:ext uri="{FF2B5EF4-FFF2-40B4-BE49-F238E27FC236}">
                <a16:creationId xmlns:a16="http://schemas.microsoft.com/office/drawing/2014/main" xmlns="" id="{59618323-B142-B24D-A843-5C8BFDEA0AC1}"/>
              </a:ext>
            </a:extLst>
          </p:cNvPr>
          <p:cNvPicPr>
            <a:picLocks noChangeAspect="1"/>
          </p:cNvPicPr>
          <p:nvPr/>
        </p:nvPicPr>
        <p:blipFill>
          <a:blip r:embed="rId5"/>
          <a:stretch>
            <a:fillRect/>
          </a:stretch>
        </p:blipFill>
        <p:spPr>
          <a:xfrm>
            <a:off x="1070817" y="4624194"/>
            <a:ext cx="4492934" cy="452991"/>
          </a:xfrm>
          <a:prstGeom prst="rect">
            <a:avLst/>
          </a:prstGeom>
        </p:spPr>
      </p:pic>
      <p:sp>
        <p:nvSpPr>
          <p:cNvPr id="15" name="TextBox 14">
            <a:extLst>
              <a:ext uri="{FF2B5EF4-FFF2-40B4-BE49-F238E27FC236}">
                <a16:creationId xmlns:a16="http://schemas.microsoft.com/office/drawing/2014/main" xmlns="" id="{4CFD04C6-118B-BE45-94ED-0074551A01D8}"/>
              </a:ext>
            </a:extLst>
          </p:cNvPr>
          <p:cNvSpPr txBox="1"/>
          <p:nvPr/>
        </p:nvSpPr>
        <p:spPr>
          <a:xfrm>
            <a:off x="916857" y="4030652"/>
            <a:ext cx="7195368" cy="461665"/>
          </a:xfrm>
          <a:prstGeom prst="rect">
            <a:avLst/>
          </a:prstGeom>
          <a:noFill/>
        </p:spPr>
        <p:txBody>
          <a:bodyPr wrap="none" rtlCol="0">
            <a:spAutoFit/>
          </a:bodyPr>
          <a:lstStyle/>
          <a:p>
            <a:r>
              <a:rPr lang="en-US" altLang="zh-CN" sz="2400" dirty="0">
                <a:solidFill>
                  <a:srgbClr val="00B0F0"/>
                </a:solidFill>
              </a:rPr>
              <a:t>Fuse</a:t>
            </a:r>
            <a:r>
              <a:rPr lang="zh-CN" altLang="en-US" sz="2400" dirty="0">
                <a:solidFill>
                  <a:srgbClr val="00B0F0"/>
                </a:solidFill>
              </a:rPr>
              <a:t> </a:t>
            </a:r>
            <a:r>
              <a:rPr lang="en-US" altLang="zh-CN" sz="2400" dirty="0">
                <a:solidFill>
                  <a:srgbClr val="00B0F0"/>
                </a:solidFill>
              </a:rPr>
              <a:t>backward/forward</a:t>
            </a:r>
            <a:r>
              <a:rPr lang="zh-CN" altLang="en-US" sz="2400" dirty="0">
                <a:solidFill>
                  <a:srgbClr val="00B0F0"/>
                </a:solidFill>
              </a:rPr>
              <a:t> </a:t>
            </a:r>
            <a:r>
              <a:rPr lang="en-US" altLang="zh-CN" sz="2400" dirty="0">
                <a:solidFill>
                  <a:srgbClr val="00B0F0"/>
                </a:solidFill>
              </a:rPr>
              <a:t>aggregation</a:t>
            </a:r>
            <a:r>
              <a:rPr lang="zh-CN" altLang="en-US" sz="2400" dirty="0">
                <a:solidFill>
                  <a:srgbClr val="00B0F0"/>
                </a:solidFill>
              </a:rPr>
              <a:t> </a:t>
            </a:r>
            <a:r>
              <a:rPr lang="en-US" altLang="zh-CN" sz="2400" dirty="0">
                <a:solidFill>
                  <a:srgbClr val="00B0F0"/>
                </a:solidFill>
              </a:rPr>
              <a:t>vectors</a:t>
            </a:r>
            <a:r>
              <a:rPr lang="zh-CN" altLang="en-US" sz="2400" dirty="0">
                <a:solidFill>
                  <a:srgbClr val="00B0F0"/>
                </a:solidFill>
              </a:rPr>
              <a:t> </a:t>
            </a:r>
            <a:r>
              <a:rPr lang="en-US" altLang="zh-CN" sz="2400" dirty="0">
                <a:solidFill>
                  <a:srgbClr val="00B0F0"/>
                </a:solidFill>
              </a:rPr>
              <a:t>at</a:t>
            </a:r>
            <a:r>
              <a:rPr lang="zh-CN" altLang="en-US" sz="2400" dirty="0">
                <a:solidFill>
                  <a:srgbClr val="00B0F0"/>
                </a:solidFill>
              </a:rPr>
              <a:t> </a:t>
            </a:r>
            <a:r>
              <a:rPr lang="en-US" altLang="zh-CN" sz="2400" dirty="0">
                <a:solidFill>
                  <a:srgbClr val="00B0F0"/>
                </a:solidFill>
              </a:rPr>
              <a:t>each</a:t>
            </a:r>
            <a:r>
              <a:rPr lang="zh-CN" altLang="en-US" sz="2400" dirty="0">
                <a:solidFill>
                  <a:srgbClr val="00B0F0"/>
                </a:solidFill>
              </a:rPr>
              <a:t> </a:t>
            </a:r>
            <a:r>
              <a:rPr lang="en-US" altLang="zh-CN" sz="2400" dirty="0">
                <a:solidFill>
                  <a:srgbClr val="00B0F0"/>
                </a:solidFill>
              </a:rPr>
              <a:t>hop</a:t>
            </a:r>
            <a:endParaRPr lang="en-US" sz="2400" dirty="0">
              <a:solidFill>
                <a:srgbClr val="00B0F0"/>
              </a:solidFill>
            </a:endParaRPr>
          </a:p>
        </p:txBody>
      </p:sp>
      <p:pic>
        <p:nvPicPr>
          <p:cNvPr id="12" name="Picture 11">
            <a:extLst>
              <a:ext uri="{FF2B5EF4-FFF2-40B4-BE49-F238E27FC236}">
                <a16:creationId xmlns:a16="http://schemas.microsoft.com/office/drawing/2014/main" xmlns="" id="{761BBD95-6CB5-9D4B-B047-F1C33680B119}"/>
              </a:ext>
            </a:extLst>
          </p:cNvPr>
          <p:cNvPicPr>
            <a:picLocks noChangeAspect="1"/>
          </p:cNvPicPr>
          <p:nvPr/>
        </p:nvPicPr>
        <p:blipFill>
          <a:blip r:embed="rId6"/>
          <a:stretch>
            <a:fillRect/>
          </a:stretch>
        </p:blipFill>
        <p:spPr>
          <a:xfrm>
            <a:off x="1072124" y="5748735"/>
            <a:ext cx="3073606" cy="460571"/>
          </a:xfrm>
          <a:prstGeom prst="rect">
            <a:avLst/>
          </a:prstGeom>
        </p:spPr>
      </p:pic>
      <p:sp>
        <p:nvSpPr>
          <p:cNvPr id="16" name="TextBox 15">
            <a:extLst>
              <a:ext uri="{FF2B5EF4-FFF2-40B4-BE49-F238E27FC236}">
                <a16:creationId xmlns:a16="http://schemas.microsoft.com/office/drawing/2014/main" xmlns="" id="{F8488317-67EF-054D-A4A1-9C285C2521DA}"/>
              </a:ext>
            </a:extLst>
          </p:cNvPr>
          <p:cNvSpPr txBox="1"/>
          <p:nvPr/>
        </p:nvSpPr>
        <p:spPr>
          <a:xfrm>
            <a:off x="916857" y="5227375"/>
            <a:ext cx="8852423" cy="461665"/>
          </a:xfrm>
          <a:prstGeom prst="rect">
            <a:avLst/>
          </a:prstGeom>
          <a:noFill/>
        </p:spPr>
        <p:txBody>
          <a:bodyPr wrap="none" rtlCol="0">
            <a:spAutoFit/>
          </a:bodyPr>
          <a:lstStyle/>
          <a:p>
            <a:r>
              <a:rPr lang="en-US" altLang="zh-CN" sz="2400" dirty="0">
                <a:solidFill>
                  <a:srgbClr val="00B0F0"/>
                </a:solidFill>
                <a:latin typeface="Calibri" panose="020F0502020204030204" pitchFamily="34" charset="0"/>
                <a:cs typeface="Calibri" panose="020F0502020204030204" pitchFamily="34" charset="0"/>
              </a:rPr>
              <a:t>Update</a:t>
            </a:r>
            <a:r>
              <a:rPr lang="zh-CN" altLang="en-US" sz="2400" dirty="0">
                <a:solidFill>
                  <a:srgbClr val="00B0F0"/>
                </a:solidFill>
                <a:latin typeface="Calibri" panose="020F0502020204030204" pitchFamily="34" charset="0"/>
                <a:cs typeface="Calibri" panose="020F0502020204030204" pitchFamily="34" charset="0"/>
              </a:rPr>
              <a:t> </a:t>
            </a:r>
            <a:r>
              <a:rPr lang="en-US" altLang="zh-CN" sz="2400" dirty="0">
                <a:solidFill>
                  <a:srgbClr val="00B0F0"/>
                </a:solidFill>
                <a:latin typeface="Calibri" panose="020F0502020204030204" pitchFamily="34" charset="0"/>
                <a:cs typeface="Calibri" panose="020F0502020204030204" pitchFamily="34" charset="0"/>
              </a:rPr>
              <a:t>node</a:t>
            </a:r>
            <a:r>
              <a:rPr lang="zh-CN" altLang="en-US" sz="2400" dirty="0">
                <a:solidFill>
                  <a:srgbClr val="00B0F0"/>
                </a:solidFill>
                <a:latin typeface="Calibri" panose="020F0502020204030204" pitchFamily="34" charset="0"/>
                <a:cs typeface="Calibri" panose="020F0502020204030204" pitchFamily="34" charset="0"/>
              </a:rPr>
              <a:t> </a:t>
            </a:r>
            <a:r>
              <a:rPr lang="en-US" altLang="zh-CN" sz="2400" dirty="0">
                <a:solidFill>
                  <a:srgbClr val="00B0F0"/>
                </a:solidFill>
                <a:latin typeface="Calibri" panose="020F0502020204030204" pitchFamily="34" charset="0"/>
                <a:cs typeface="Calibri" panose="020F0502020204030204" pitchFamily="34" charset="0"/>
              </a:rPr>
              <a:t>embeddings</a:t>
            </a:r>
            <a:r>
              <a:rPr lang="zh-CN" altLang="en-US" sz="2400" dirty="0">
                <a:solidFill>
                  <a:srgbClr val="00B0F0"/>
                </a:solidFill>
                <a:latin typeface="Calibri" panose="020F0502020204030204" pitchFamily="34" charset="0"/>
                <a:cs typeface="Calibri" panose="020F0502020204030204" pitchFamily="34" charset="0"/>
              </a:rPr>
              <a:t> </a:t>
            </a:r>
            <a:r>
              <a:rPr lang="en-US" altLang="zh-CN" sz="2400" dirty="0">
                <a:solidFill>
                  <a:srgbClr val="00B0F0"/>
                </a:solidFill>
                <a:latin typeface="Calibri" panose="020F0502020204030204" pitchFamily="34" charset="0"/>
                <a:cs typeface="Calibri" panose="020F0502020204030204" pitchFamily="34" charset="0"/>
              </a:rPr>
              <a:t>with</a:t>
            </a:r>
            <a:r>
              <a:rPr lang="zh-CN" altLang="en-US" sz="2400" dirty="0">
                <a:solidFill>
                  <a:srgbClr val="00B0F0"/>
                </a:solidFill>
                <a:latin typeface="Calibri" panose="020F0502020204030204" pitchFamily="34" charset="0"/>
                <a:cs typeface="Calibri" panose="020F0502020204030204" pitchFamily="34" charset="0"/>
              </a:rPr>
              <a:t> </a:t>
            </a:r>
            <a:r>
              <a:rPr lang="en-US" altLang="zh-CN" sz="2400" dirty="0">
                <a:solidFill>
                  <a:srgbClr val="00B0F0"/>
                </a:solidFill>
                <a:latin typeface="Calibri" panose="020F0502020204030204" pitchFamily="34" charset="0"/>
                <a:cs typeface="Calibri" panose="020F0502020204030204" pitchFamily="34" charset="0"/>
              </a:rPr>
              <a:t>fused</a:t>
            </a:r>
            <a:r>
              <a:rPr lang="zh-CN" altLang="en-US" sz="2400" dirty="0">
                <a:solidFill>
                  <a:srgbClr val="00B0F0"/>
                </a:solidFill>
                <a:latin typeface="Calibri" panose="020F0502020204030204" pitchFamily="34" charset="0"/>
                <a:cs typeface="Calibri" panose="020F0502020204030204" pitchFamily="34" charset="0"/>
              </a:rPr>
              <a:t> </a:t>
            </a:r>
            <a:r>
              <a:rPr lang="en-US" altLang="zh-CN" sz="2400" dirty="0">
                <a:solidFill>
                  <a:srgbClr val="00B0F0"/>
                </a:solidFill>
                <a:latin typeface="Calibri" panose="020F0502020204030204" pitchFamily="34" charset="0"/>
                <a:cs typeface="Calibri" panose="020F0502020204030204" pitchFamily="34" charset="0"/>
              </a:rPr>
              <a:t>aggregation</a:t>
            </a:r>
            <a:r>
              <a:rPr lang="zh-CN" altLang="en-US" sz="2400" dirty="0">
                <a:solidFill>
                  <a:srgbClr val="00B0F0"/>
                </a:solidFill>
                <a:latin typeface="Calibri" panose="020F0502020204030204" pitchFamily="34" charset="0"/>
                <a:cs typeface="Calibri" panose="020F0502020204030204" pitchFamily="34" charset="0"/>
              </a:rPr>
              <a:t> </a:t>
            </a:r>
            <a:r>
              <a:rPr lang="en-US" altLang="zh-CN" sz="2400" dirty="0">
                <a:solidFill>
                  <a:srgbClr val="00B0F0"/>
                </a:solidFill>
                <a:latin typeface="Calibri" panose="020F0502020204030204" pitchFamily="34" charset="0"/>
                <a:cs typeface="Calibri" panose="020F0502020204030204" pitchFamily="34" charset="0"/>
              </a:rPr>
              <a:t>vectors</a:t>
            </a:r>
            <a:r>
              <a:rPr lang="zh-CN" altLang="en-US" sz="2400" dirty="0">
                <a:solidFill>
                  <a:srgbClr val="00B0F0"/>
                </a:solidFill>
                <a:latin typeface="Calibri" panose="020F0502020204030204" pitchFamily="34" charset="0"/>
                <a:cs typeface="Calibri" panose="020F0502020204030204" pitchFamily="34" charset="0"/>
              </a:rPr>
              <a:t> </a:t>
            </a:r>
            <a:r>
              <a:rPr lang="en-US" altLang="zh-CN" sz="2400" dirty="0">
                <a:solidFill>
                  <a:srgbClr val="00B0F0"/>
                </a:solidFill>
                <a:latin typeface="Calibri" panose="020F0502020204030204" pitchFamily="34" charset="0"/>
                <a:cs typeface="Calibri" panose="020F0502020204030204" pitchFamily="34" charset="0"/>
              </a:rPr>
              <a:t>at</a:t>
            </a:r>
            <a:r>
              <a:rPr lang="zh-CN" altLang="en-US" sz="2400" dirty="0">
                <a:solidFill>
                  <a:srgbClr val="00B0F0"/>
                </a:solidFill>
                <a:latin typeface="Calibri" panose="020F0502020204030204" pitchFamily="34" charset="0"/>
                <a:cs typeface="Calibri" panose="020F0502020204030204" pitchFamily="34" charset="0"/>
              </a:rPr>
              <a:t> </a:t>
            </a:r>
            <a:r>
              <a:rPr lang="en-US" altLang="zh-CN" sz="2400" dirty="0">
                <a:solidFill>
                  <a:srgbClr val="00B0F0"/>
                </a:solidFill>
                <a:latin typeface="Calibri" panose="020F0502020204030204" pitchFamily="34" charset="0"/>
                <a:cs typeface="Calibri" panose="020F0502020204030204" pitchFamily="34" charset="0"/>
              </a:rPr>
              <a:t>each</a:t>
            </a:r>
            <a:r>
              <a:rPr lang="zh-CN" altLang="en-US" sz="2400" dirty="0">
                <a:solidFill>
                  <a:srgbClr val="00B0F0"/>
                </a:solidFill>
                <a:latin typeface="Calibri" panose="020F0502020204030204" pitchFamily="34" charset="0"/>
                <a:cs typeface="Calibri" panose="020F0502020204030204" pitchFamily="34" charset="0"/>
              </a:rPr>
              <a:t> </a:t>
            </a:r>
            <a:r>
              <a:rPr lang="en-US" altLang="zh-CN" sz="2400" dirty="0">
                <a:solidFill>
                  <a:srgbClr val="00B0F0"/>
                </a:solidFill>
                <a:latin typeface="Calibri" panose="020F0502020204030204" pitchFamily="34" charset="0"/>
                <a:cs typeface="Calibri" panose="020F0502020204030204" pitchFamily="34" charset="0"/>
              </a:rPr>
              <a:t>hop</a:t>
            </a:r>
            <a:endParaRPr lang="en-US" sz="2400" dirty="0">
              <a:solidFill>
                <a:srgbClr val="00B0F0"/>
              </a:solidFill>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xmlns="" id="{08FA1B0D-D992-8A47-A658-2EDBE5572BC5}"/>
              </a:ext>
            </a:extLst>
          </p:cNvPr>
          <p:cNvPicPr>
            <a:picLocks noChangeAspect="1"/>
          </p:cNvPicPr>
          <p:nvPr/>
        </p:nvPicPr>
        <p:blipFill>
          <a:blip r:embed="rId7"/>
          <a:stretch>
            <a:fillRect/>
          </a:stretch>
        </p:blipFill>
        <p:spPr>
          <a:xfrm>
            <a:off x="8541776" y="2230802"/>
            <a:ext cx="3279807" cy="2410024"/>
          </a:xfrm>
          <a:prstGeom prst="rect">
            <a:avLst/>
          </a:prstGeom>
        </p:spPr>
      </p:pic>
      <p:sp>
        <p:nvSpPr>
          <p:cNvPr id="19" name="TextBox 18">
            <a:extLst>
              <a:ext uri="{FF2B5EF4-FFF2-40B4-BE49-F238E27FC236}">
                <a16:creationId xmlns:a16="http://schemas.microsoft.com/office/drawing/2014/main" xmlns="" id="{1A26DDC7-A6F0-7547-97BC-7698B712E585}"/>
              </a:ext>
            </a:extLst>
          </p:cNvPr>
          <p:cNvSpPr txBox="1"/>
          <p:nvPr/>
        </p:nvSpPr>
        <p:spPr>
          <a:xfrm>
            <a:off x="4145730" y="6522832"/>
            <a:ext cx="6808274" cy="261610"/>
          </a:xfrm>
          <a:prstGeom prst="rect">
            <a:avLst/>
          </a:prstGeom>
          <a:noFill/>
        </p:spPr>
        <p:txBody>
          <a:bodyPr wrap="none" rtlCol="0">
            <a:spAutoFit/>
          </a:bodyPr>
          <a:lstStyle/>
          <a:p>
            <a:r>
              <a:rPr lang="en-US" altLang="zh-CN" sz="1100" i="1" dirty="0">
                <a:latin typeface="Calibri" panose="020F0502020204030204" pitchFamily="34" charset="0"/>
                <a:cs typeface="Calibri" panose="020F0502020204030204" pitchFamily="34" charset="0"/>
              </a:rPr>
              <a:t>Chen</a:t>
            </a:r>
            <a:r>
              <a:rPr lang="zh-CN" altLang="en-US" sz="1100" i="1" dirty="0">
                <a:latin typeface="Calibri" panose="020F0502020204030204" pitchFamily="34" charset="0"/>
                <a:cs typeface="Calibri" panose="020F0502020204030204" pitchFamily="34" charset="0"/>
              </a:rPr>
              <a:t> </a:t>
            </a:r>
            <a:r>
              <a:rPr lang="en-US" altLang="zh-CN" sz="1100" i="1" dirty="0">
                <a:latin typeface="Calibri" panose="020F0502020204030204" pitchFamily="34" charset="0"/>
                <a:cs typeface="Calibri" panose="020F0502020204030204" pitchFamily="34" charset="0"/>
              </a:rPr>
              <a:t>et</a:t>
            </a:r>
            <a:r>
              <a:rPr lang="zh-CN" altLang="en-US" sz="1100" i="1" dirty="0">
                <a:latin typeface="Calibri" panose="020F0502020204030204" pitchFamily="34" charset="0"/>
                <a:cs typeface="Calibri" panose="020F0502020204030204" pitchFamily="34" charset="0"/>
              </a:rPr>
              <a:t> </a:t>
            </a:r>
            <a:r>
              <a:rPr lang="en-US" altLang="zh-CN" sz="1100" i="1" dirty="0">
                <a:latin typeface="Calibri" panose="020F0502020204030204" pitchFamily="34" charset="0"/>
                <a:cs typeface="Calibri" panose="020F0502020204030204" pitchFamily="34" charset="0"/>
              </a:rPr>
              <a:t>al.</a:t>
            </a:r>
            <a:r>
              <a:rPr lang="zh-CN" altLang="en-US" sz="1100" i="1" dirty="0">
                <a:latin typeface="Calibri" panose="020F0502020204030204" pitchFamily="34" charset="0"/>
                <a:cs typeface="Calibri" panose="020F0502020204030204" pitchFamily="34" charset="0"/>
              </a:rPr>
              <a:t> </a:t>
            </a:r>
            <a:r>
              <a:rPr lang="en-US" altLang="zh-CN" sz="1100" i="1" dirty="0">
                <a:latin typeface="Calibri" panose="020F0502020204030204" pitchFamily="34" charset="0"/>
                <a:cs typeface="Calibri" panose="020F0502020204030204" pitchFamily="34" charset="0"/>
              </a:rPr>
              <a:t>“Reinforcement Learning Based Graph-to-Sequence Model for Natural Question Generation”.</a:t>
            </a:r>
            <a:r>
              <a:rPr lang="zh-CN" altLang="en-US" sz="1100" i="1" dirty="0">
                <a:latin typeface="Calibri" panose="020F0502020204030204" pitchFamily="34" charset="0"/>
                <a:cs typeface="Calibri" panose="020F0502020204030204" pitchFamily="34" charset="0"/>
              </a:rPr>
              <a:t> </a:t>
            </a:r>
            <a:r>
              <a:rPr lang="en-US" altLang="zh-CN" sz="1100" i="1" dirty="0">
                <a:latin typeface="Calibri" panose="020F0502020204030204" pitchFamily="34" charset="0"/>
                <a:cs typeface="Calibri" panose="020F0502020204030204" pitchFamily="34" charset="0"/>
              </a:rPr>
              <a:t>ICLR</a:t>
            </a:r>
            <a:r>
              <a:rPr lang="zh-CN" altLang="en-US" sz="1100" i="1" dirty="0">
                <a:latin typeface="Calibri" panose="020F0502020204030204" pitchFamily="34" charset="0"/>
                <a:cs typeface="Calibri" panose="020F0502020204030204" pitchFamily="34" charset="0"/>
              </a:rPr>
              <a:t> </a:t>
            </a:r>
            <a:r>
              <a:rPr lang="en-US" altLang="zh-CN" sz="1100" i="1" dirty="0">
                <a:latin typeface="Calibri" panose="020F0502020204030204" pitchFamily="34" charset="0"/>
                <a:cs typeface="Calibri" panose="020F0502020204030204" pitchFamily="34" charset="0"/>
              </a:rPr>
              <a:t>2020.</a:t>
            </a:r>
            <a:endParaRPr lang="en-US" sz="1100" i="1" dirty="0">
              <a:latin typeface="Calibri" panose="020F0502020204030204" pitchFamily="34" charset="0"/>
              <a:cs typeface="Calibri" panose="020F0502020204030204" pitchFamily="34" charset="0"/>
            </a:endParaRPr>
          </a:p>
        </p:txBody>
      </p:sp>
      <p:sp>
        <p:nvSpPr>
          <p:cNvPr id="21" name="Oval 20">
            <a:extLst>
              <a:ext uri="{FF2B5EF4-FFF2-40B4-BE49-F238E27FC236}">
                <a16:creationId xmlns:a16="http://schemas.microsoft.com/office/drawing/2014/main" xmlns="" id="{33A87289-0CE9-9B44-88EC-03705A14ADDB}"/>
              </a:ext>
            </a:extLst>
          </p:cNvPr>
          <p:cNvSpPr/>
          <p:nvPr/>
        </p:nvSpPr>
        <p:spPr>
          <a:xfrm>
            <a:off x="6302338" y="2606572"/>
            <a:ext cx="1053013" cy="598747"/>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xmlns="" id="{089AA7F2-769B-2849-A0E0-81A23835ADEF}"/>
              </a:ext>
            </a:extLst>
          </p:cNvPr>
          <p:cNvSpPr/>
          <p:nvPr/>
        </p:nvSpPr>
        <p:spPr>
          <a:xfrm>
            <a:off x="6213987" y="3268609"/>
            <a:ext cx="1141364" cy="544545"/>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833208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P spid="21" grpId="0" animBg="1"/>
      <p:bldP spid="22"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CFFBEE-2579-DF42-B4D6-A3591FFE2B3F}"/>
              </a:ext>
            </a:extLst>
          </p:cNvPr>
          <p:cNvSpPr>
            <a:spLocks noGrp="1"/>
          </p:cNvSpPr>
          <p:nvPr>
            <p:ph type="title"/>
          </p:nvPr>
        </p:nvSpPr>
        <p:spPr/>
        <p:txBody>
          <a:bodyPr>
            <a:normAutofit/>
          </a:bodyPr>
          <a:lstStyle/>
          <a:p>
            <a:r>
              <a:rPr lang="en-US" altLang="zh-CN" b="1" spc="-253" dirty="0">
                <a:solidFill>
                  <a:srgbClr val="C00000"/>
                </a:solidFill>
              </a:rPr>
              <a:t>Multi-relational</a:t>
            </a:r>
            <a:r>
              <a:rPr lang="zh-CN" altLang="en-US" b="1" spc="-253" dirty="0">
                <a:solidFill>
                  <a:srgbClr val="C00000"/>
                </a:solidFill>
              </a:rPr>
              <a:t> </a:t>
            </a:r>
            <a:r>
              <a:rPr lang="en-US" altLang="zh-CN" b="1" spc="-253" dirty="0">
                <a:solidFill>
                  <a:srgbClr val="C00000"/>
                </a:solidFill>
              </a:rPr>
              <a:t>GNNs</a:t>
            </a:r>
            <a:r>
              <a:rPr lang="zh-CN" altLang="en-US" b="1" spc="-253" dirty="0">
                <a:solidFill>
                  <a:srgbClr val="C00000"/>
                </a:solidFill>
              </a:rPr>
              <a:t> </a:t>
            </a:r>
            <a:r>
              <a:rPr lang="en-US" altLang="zh-CN" b="1" spc="-253" dirty="0">
                <a:solidFill>
                  <a:srgbClr val="C00000"/>
                </a:solidFill>
              </a:rPr>
              <a:t>for</a:t>
            </a:r>
            <a:r>
              <a:rPr lang="zh-CN" altLang="en-US" b="1" spc="-253" dirty="0">
                <a:solidFill>
                  <a:srgbClr val="C00000"/>
                </a:solidFill>
              </a:rPr>
              <a:t> </a:t>
            </a:r>
            <a:r>
              <a:rPr lang="en-US" altLang="zh-CN" b="1" spc="-253" dirty="0">
                <a:solidFill>
                  <a:srgbClr val="C00000"/>
                </a:solidFill>
              </a:rPr>
              <a:t>NLP</a:t>
            </a:r>
            <a:endParaRPr kumimoji="1" lang="zh-CN" altLang="en-US" dirty="0"/>
          </a:p>
        </p:txBody>
      </p:sp>
      <p:sp>
        <p:nvSpPr>
          <p:cNvPr id="4" name="灯片编号占位符 3">
            <a:extLst>
              <a:ext uri="{FF2B5EF4-FFF2-40B4-BE49-F238E27FC236}">
                <a16:creationId xmlns:a16="http://schemas.microsoft.com/office/drawing/2014/main" xmlns="" id="{7DA292A9-F3FF-0D4C-A45C-4BBE99770D4B}"/>
              </a:ext>
            </a:extLst>
          </p:cNvPr>
          <p:cNvSpPr>
            <a:spLocks noGrp="1"/>
          </p:cNvSpPr>
          <p:nvPr>
            <p:ph type="sldNum" sz="quarter" idx="12"/>
          </p:nvPr>
        </p:nvSpPr>
        <p:spPr/>
        <p:txBody>
          <a:bodyPr/>
          <a:lstStyle/>
          <a:p>
            <a:fld id="{4C15419E-54D6-8648-ABFB-BEF58E3E877E}" type="slidenum">
              <a:rPr lang="en-US" smtClean="0"/>
              <a:t>72</a:t>
            </a:fld>
            <a:endParaRPr lang="en-US"/>
          </a:p>
        </p:txBody>
      </p:sp>
      <p:sp>
        <p:nvSpPr>
          <p:cNvPr id="5" name="内容占位符 2">
            <a:extLst>
              <a:ext uri="{FF2B5EF4-FFF2-40B4-BE49-F238E27FC236}">
                <a16:creationId xmlns:a16="http://schemas.microsoft.com/office/drawing/2014/main" xmlns="" id="{A9C9FC6D-7159-6F46-BD1E-40C00E6EA975}"/>
              </a:ext>
            </a:extLst>
          </p:cNvPr>
          <p:cNvSpPr txBox="1">
            <a:spLocks/>
          </p:cNvSpPr>
          <p:nvPr/>
        </p:nvSpPr>
        <p:spPr>
          <a:xfrm>
            <a:off x="603316" y="1508369"/>
            <a:ext cx="4779390" cy="46685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When</a:t>
            </a:r>
            <a:r>
              <a:rPr lang="zh-CN" altLang="en-US" dirty="0"/>
              <a:t> </a:t>
            </a:r>
            <a:r>
              <a:rPr lang="en-US" altLang="zh-CN" dirty="0"/>
              <a:t>to</a:t>
            </a:r>
            <a:r>
              <a:rPr lang="zh-CN" altLang="en-US" dirty="0"/>
              <a:t> </a:t>
            </a:r>
            <a:r>
              <a:rPr lang="en-US" altLang="zh-CN" dirty="0"/>
              <a:t>use</a:t>
            </a:r>
            <a:r>
              <a:rPr lang="zh-CN" altLang="en-US" dirty="0"/>
              <a:t> </a:t>
            </a:r>
            <a:r>
              <a:rPr lang="en-US" altLang="zh-CN" dirty="0"/>
              <a:t>multi-relational</a:t>
            </a:r>
            <a:r>
              <a:rPr lang="zh-CN" altLang="en-US" dirty="0"/>
              <a:t> </a:t>
            </a:r>
            <a:r>
              <a:rPr lang="en-US" altLang="zh-CN" dirty="0"/>
              <a:t>GNNs?</a:t>
            </a:r>
          </a:p>
          <a:p>
            <a:r>
              <a:rPr lang="en-US" altLang="zh-CN" dirty="0"/>
              <a:t>Multi-relational GNNs</a:t>
            </a:r>
          </a:p>
          <a:p>
            <a:pPr marL="914400" lvl="1" indent="-457200">
              <a:buFont typeface="+mj-lt"/>
              <a:buAutoNum type="alphaLcParenR"/>
            </a:pPr>
            <a:r>
              <a:rPr lang="en-US" altLang="zh-CN" dirty="0">
                <a:latin typeface="Calibri" panose="020F0502020204030204" pitchFamily="34" charset="0"/>
                <a:cs typeface="Calibri" panose="020F0502020204030204" pitchFamily="34" charset="0"/>
              </a:rPr>
              <a:t>Including</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relation-specific</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transformation</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parameters</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in</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GNN</a:t>
            </a:r>
          </a:p>
          <a:p>
            <a:pPr marL="914400" lvl="1" indent="-457200">
              <a:buFont typeface="+mj-lt"/>
              <a:buAutoNum type="alphaLcParenR"/>
            </a:pPr>
            <a:r>
              <a:rPr lang="en-US" altLang="zh-CN" dirty="0">
                <a:latin typeface="Calibri" panose="020F0502020204030204" pitchFamily="34" charset="0"/>
                <a:cs typeface="Calibri" panose="020F0502020204030204" pitchFamily="34" charset="0"/>
              </a:rPr>
              <a:t>Including</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edge</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embeddings</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in</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GNN</a:t>
            </a:r>
          </a:p>
          <a:p>
            <a:pPr marL="914400" lvl="1" indent="-457200">
              <a:buFont typeface="+mj-lt"/>
              <a:buAutoNum type="alphaLcParenR"/>
            </a:pPr>
            <a:r>
              <a:rPr lang="en-US" altLang="zh-CN" dirty="0">
                <a:latin typeface="Calibri" panose="020F0502020204030204" pitchFamily="34" charset="0"/>
                <a:cs typeface="Calibri" panose="020F0502020204030204" pitchFamily="34" charset="0"/>
              </a:rPr>
              <a:t>Multi-relational Graph Transformers</a:t>
            </a:r>
            <a:endParaRPr lang="en" altLang="zh-CN"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xmlns="" id="{D387CB49-A0BC-1F47-BBE7-37EA089CAE07}"/>
              </a:ext>
            </a:extLst>
          </p:cNvPr>
          <p:cNvPicPr>
            <a:picLocks noChangeAspect="1"/>
          </p:cNvPicPr>
          <p:nvPr/>
        </p:nvPicPr>
        <p:blipFill>
          <a:blip r:embed="rId3"/>
          <a:stretch>
            <a:fillRect/>
          </a:stretch>
        </p:blipFill>
        <p:spPr>
          <a:xfrm>
            <a:off x="7685349" y="1340308"/>
            <a:ext cx="1163688" cy="463847"/>
          </a:xfrm>
          <a:prstGeom prst="rect">
            <a:avLst/>
          </a:prstGeom>
        </p:spPr>
      </p:pic>
      <p:pic>
        <p:nvPicPr>
          <p:cNvPr id="7" name="Picture 6">
            <a:extLst>
              <a:ext uri="{FF2B5EF4-FFF2-40B4-BE49-F238E27FC236}">
                <a16:creationId xmlns:a16="http://schemas.microsoft.com/office/drawing/2014/main" xmlns="" id="{F59BDBE8-6F5C-4440-9B37-F979EC4ED977}"/>
              </a:ext>
            </a:extLst>
          </p:cNvPr>
          <p:cNvPicPr>
            <a:picLocks noChangeAspect="1"/>
          </p:cNvPicPr>
          <p:nvPr/>
        </p:nvPicPr>
        <p:blipFill>
          <a:blip r:embed="rId4"/>
          <a:stretch>
            <a:fillRect/>
          </a:stretch>
        </p:blipFill>
        <p:spPr>
          <a:xfrm>
            <a:off x="6037009" y="2219141"/>
            <a:ext cx="3215149" cy="1610438"/>
          </a:xfrm>
          <a:prstGeom prst="rect">
            <a:avLst/>
          </a:prstGeom>
        </p:spPr>
      </p:pic>
      <p:pic>
        <p:nvPicPr>
          <p:cNvPr id="8" name="Picture 7">
            <a:extLst>
              <a:ext uri="{FF2B5EF4-FFF2-40B4-BE49-F238E27FC236}">
                <a16:creationId xmlns:a16="http://schemas.microsoft.com/office/drawing/2014/main" xmlns="" id="{353A7D2E-E298-9946-B391-D108FD9E7C43}"/>
              </a:ext>
            </a:extLst>
          </p:cNvPr>
          <p:cNvPicPr>
            <a:picLocks noChangeAspect="1"/>
          </p:cNvPicPr>
          <p:nvPr/>
        </p:nvPicPr>
        <p:blipFill>
          <a:blip r:embed="rId5"/>
          <a:stretch>
            <a:fillRect/>
          </a:stretch>
        </p:blipFill>
        <p:spPr>
          <a:xfrm>
            <a:off x="5424675" y="3632370"/>
            <a:ext cx="4971498" cy="2089129"/>
          </a:xfrm>
          <a:prstGeom prst="rect">
            <a:avLst/>
          </a:prstGeom>
        </p:spPr>
      </p:pic>
      <p:pic>
        <p:nvPicPr>
          <p:cNvPr id="12" name="Picture 11">
            <a:extLst>
              <a:ext uri="{FF2B5EF4-FFF2-40B4-BE49-F238E27FC236}">
                <a16:creationId xmlns:a16="http://schemas.microsoft.com/office/drawing/2014/main" xmlns="" id="{0FC90DB7-BE3E-C64C-BAE8-21817DDD4863}"/>
              </a:ext>
            </a:extLst>
          </p:cNvPr>
          <p:cNvPicPr>
            <a:picLocks noChangeAspect="1"/>
          </p:cNvPicPr>
          <p:nvPr/>
        </p:nvPicPr>
        <p:blipFill>
          <a:blip r:embed="rId6"/>
          <a:stretch>
            <a:fillRect/>
          </a:stretch>
        </p:blipFill>
        <p:spPr>
          <a:xfrm>
            <a:off x="7383155" y="1765743"/>
            <a:ext cx="4575056" cy="4606662"/>
          </a:xfrm>
          <a:prstGeom prst="rect">
            <a:avLst/>
          </a:prstGeom>
        </p:spPr>
      </p:pic>
    </p:spTree>
    <p:extLst>
      <p:ext uri="{BB962C8B-B14F-4D97-AF65-F5344CB8AC3E}">
        <p14:creationId xmlns:p14="http://schemas.microsoft.com/office/powerpoint/2010/main" val="21541645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CFFBEE-2579-DF42-B4D6-A3591FFE2B3F}"/>
              </a:ext>
            </a:extLst>
          </p:cNvPr>
          <p:cNvSpPr>
            <a:spLocks noGrp="1"/>
          </p:cNvSpPr>
          <p:nvPr>
            <p:ph type="title"/>
          </p:nvPr>
        </p:nvSpPr>
        <p:spPr/>
        <p:txBody>
          <a:bodyPr>
            <a:normAutofit/>
          </a:bodyPr>
          <a:lstStyle/>
          <a:p>
            <a:r>
              <a:rPr lang="en-US" altLang="zh-CN" b="1" spc="-253" dirty="0">
                <a:solidFill>
                  <a:srgbClr val="C00000"/>
                </a:solidFill>
              </a:rPr>
              <a:t>R-GNN:</a:t>
            </a:r>
            <a:r>
              <a:rPr lang="zh-CN" altLang="en-US" b="1" spc="-253" dirty="0">
                <a:solidFill>
                  <a:srgbClr val="C00000"/>
                </a:solidFill>
              </a:rPr>
              <a:t> </a:t>
            </a:r>
            <a:r>
              <a:rPr lang="en-US" altLang="zh-CN" b="1" spc="-253" dirty="0">
                <a:solidFill>
                  <a:srgbClr val="C00000"/>
                </a:solidFill>
              </a:rPr>
              <a:t>Overview</a:t>
            </a:r>
            <a:endParaRPr kumimoji="1" lang="zh-CN" altLang="en-US" dirty="0"/>
          </a:p>
        </p:txBody>
      </p:sp>
      <p:pic>
        <p:nvPicPr>
          <p:cNvPr id="5" name="Content Placeholder 4">
            <a:extLst>
              <a:ext uri="{FF2B5EF4-FFF2-40B4-BE49-F238E27FC236}">
                <a16:creationId xmlns:a16="http://schemas.microsoft.com/office/drawing/2014/main" xmlns="" id="{5FC12DC5-F9D6-BE4B-898B-07B91C21C7F3}"/>
              </a:ext>
            </a:extLst>
          </p:cNvPr>
          <p:cNvPicPr>
            <a:picLocks noGrp="1" noChangeAspect="1"/>
          </p:cNvPicPr>
          <p:nvPr>
            <p:ph idx="1"/>
          </p:nvPr>
        </p:nvPicPr>
        <p:blipFill>
          <a:blip r:embed="rId3"/>
          <a:stretch>
            <a:fillRect/>
          </a:stretch>
        </p:blipFill>
        <p:spPr>
          <a:xfrm>
            <a:off x="381327" y="4872879"/>
            <a:ext cx="5304416" cy="698161"/>
          </a:xfrm>
        </p:spPr>
      </p:pic>
      <p:sp>
        <p:nvSpPr>
          <p:cNvPr id="4" name="灯片编号占位符 3">
            <a:extLst>
              <a:ext uri="{FF2B5EF4-FFF2-40B4-BE49-F238E27FC236}">
                <a16:creationId xmlns:a16="http://schemas.microsoft.com/office/drawing/2014/main" xmlns="" id="{7DA292A9-F3FF-0D4C-A45C-4BBE99770D4B}"/>
              </a:ext>
            </a:extLst>
          </p:cNvPr>
          <p:cNvSpPr>
            <a:spLocks noGrp="1"/>
          </p:cNvSpPr>
          <p:nvPr>
            <p:ph type="sldNum" sz="quarter" idx="12"/>
          </p:nvPr>
        </p:nvSpPr>
        <p:spPr/>
        <p:txBody>
          <a:bodyPr/>
          <a:lstStyle/>
          <a:p>
            <a:fld id="{4C15419E-54D6-8648-ABFB-BEF58E3E877E}" type="slidenum">
              <a:rPr lang="en-US" smtClean="0"/>
              <a:t>73</a:t>
            </a:fld>
            <a:endParaRPr lang="en-US"/>
          </a:p>
        </p:txBody>
      </p:sp>
      <p:pic>
        <p:nvPicPr>
          <p:cNvPr id="10" name="Picture 9">
            <a:extLst>
              <a:ext uri="{FF2B5EF4-FFF2-40B4-BE49-F238E27FC236}">
                <a16:creationId xmlns:a16="http://schemas.microsoft.com/office/drawing/2014/main" xmlns="" id="{7DE8E71A-2805-3248-A548-128606474D5B}"/>
              </a:ext>
            </a:extLst>
          </p:cNvPr>
          <p:cNvPicPr>
            <a:picLocks noChangeAspect="1"/>
          </p:cNvPicPr>
          <p:nvPr/>
        </p:nvPicPr>
        <p:blipFill>
          <a:blip r:embed="rId4"/>
          <a:stretch>
            <a:fillRect/>
          </a:stretch>
        </p:blipFill>
        <p:spPr>
          <a:xfrm>
            <a:off x="386431" y="1623348"/>
            <a:ext cx="5299312" cy="777471"/>
          </a:xfrm>
          <a:prstGeom prst="rect">
            <a:avLst/>
          </a:prstGeom>
        </p:spPr>
      </p:pic>
      <p:sp>
        <p:nvSpPr>
          <p:cNvPr id="14" name="TextBox 13">
            <a:extLst>
              <a:ext uri="{FF2B5EF4-FFF2-40B4-BE49-F238E27FC236}">
                <a16:creationId xmlns:a16="http://schemas.microsoft.com/office/drawing/2014/main" xmlns="" id="{BAA95451-DC2A-324F-92DF-0C3A75A8E9F0}"/>
              </a:ext>
            </a:extLst>
          </p:cNvPr>
          <p:cNvSpPr txBox="1"/>
          <p:nvPr/>
        </p:nvSpPr>
        <p:spPr>
          <a:xfrm>
            <a:off x="1969007" y="3066974"/>
            <a:ext cx="3855736" cy="1015663"/>
          </a:xfrm>
          <a:prstGeom prst="rect">
            <a:avLst/>
          </a:prstGeom>
          <a:noFill/>
        </p:spPr>
        <p:txBody>
          <a:bodyPr wrap="none" rtlCol="0">
            <a:spAutoFit/>
          </a:bodyPr>
          <a:lstStyle/>
          <a:p>
            <a:r>
              <a:rPr lang="en-US" altLang="zh-CN" sz="2000" dirty="0">
                <a:solidFill>
                  <a:srgbClr val="00B0F0"/>
                </a:solidFill>
              </a:rPr>
              <a:t>1)</a:t>
            </a:r>
            <a:r>
              <a:rPr lang="zh-CN" altLang="en-US" sz="2000" dirty="0">
                <a:solidFill>
                  <a:srgbClr val="00B0F0"/>
                </a:solidFill>
              </a:rPr>
              <a:t> </a:t>
            </a:r>
            <a:r>
              <a:rPr lang="en-US" altLang="zh-CN" sz="2000" dirty="0">
                <a:solidFill>
                  <a:srgbClr val="00B0F0"/>
                </a:solidFill>
              </a:rPr>
              <a:t>r</a:t>
            </a:r>
            <a:r>
              <a:rPr lang="en-US" sz="2000" dirty="0">
                <a:solidFill>
                  <a:srgbClr val="00B0F0"/>
                </a:solidFill>
              </a:rPr>
              <a:t>elation-specific transformatio</a:t>
            </a:r>
            <a:r>
              <a:rPr lang="en-US" altLang="zh-CN" sz="2000" dirty="0">
                <a:solidFill>
                  <a:srgbClr val="00B0F0"/>
                </a:solidFill>
              </a:rPr>
              <a:t>n,</a:t>
            </a:r>
          </a:p>
          <a:p>
            <a:r>
              <a:rPr lang="en-US" altLang="zh-CN" sz="2000" dirty="0">
                <a:solidFill>
                  <a:srgbClr val="00B0F0"/>
                </a:solidFill>
              </a:rPr>
              <a:t>e.g.,</a:t>
            </a:r>
            <a:r>
              <a:rPr lang="zh-CN" altLang="en-US" sz="2000" dirty="0">
                <a:solidFill>
                  <a:srgbClr val="00B0F0"/>
                </a:solidFill>
              </a:rPr>
              <a:t> </a:t>
            </a:r>
            <a:r>
              <a:rPr lang="en-US" altLang="zh-CN" sz="2000" dirty="0">
                <a:solidFill>
                  <a:srgbClr val="00B0F0"/>
                </a:solidFill>
              </a:rPr>
              <a:t>node</a:t>
            </a:r>
            <a:r>
              <a:rPr lang="zh-CN" altLang="en-US" sz="2000" dirty="0">
                <a:solidFill>
                  <a:srgbClr val="00B0F0"/>
                </a:solidFill>
              </a:rPr>
              <a:t> </a:t>
            </a:r>
            <a:r>
              <a:rPr lang="en-US" altLang="zh-CN" sz="2000" dirty="0">
                <a:solidFill>
                  <a:srgbClr val="00B0F0"/>
                </a:solidFill>
              </a:rPr>
              <a:t>feature</a:t>
            </a:r>
            <a:r>
              <a:rPr lang="zh-CN" altLang="en-US" sz="2000" dirty="0">
                <a:solidFill>
                  <a:srgbClr val="00B0F0"/>
                </a:solidFill>
              </a:rPr>
              <a:t> </a:t>
            </a:r>
            <a:r>
              <a:rPr lang="en-US" altLang="zh-CN" sz="2000" dirty="0">
                <a:solidFill>
                  <a:srgbClr val="00B0F0"/>
                </a:solidFill>
              </a:rPr>
              <a:t>transformation,</a:t>
            </a:r>
          </a:p>
          <a:p>
            <a:r>
              <a:rPr lang="en-US" altLang="zh-CN" sz="2000" dirty="0">
                <a:solidFill>
                  <a:srgbClr val="00B0F0"/>
                </a:solidFill>
              </a:rPr>
              <a:t>attention</a:t>
            </a:r>
            <a:r>
              <a:rPr lang="zh-CN" altLang="en-US" sz="2000" dirty="0">
                <a:solidFill>
                  <a:srgbClr val="00B0F0"/>
                </a:solidFill>
              </a:rPr>
              <a:t> </a:t>
            </a:r>
            <a:r>
              <a:rPr lang="en-US" altLang="zh-CN" sz="2000" dirty="0">
                <a:solidFill>
                  <a:srgbClr val="00B0F0"/>
                </a:solidFill>
              </a:rPr>
              <a:t>weight</a:t>
            </a:r>
            <a:r>
              <a:rPr lang="zh-CN" altLang="en-US" sz="2000" dirty="0">
                <a:solidFill>
                  <a:srgbClr val="00B0F0"/>
                </a:solidFill>
              </a:rPr>
              <a:t> </a:t>
            </a:r>
            <a:r>
              <a:rPr lang="en-US" altLang="zh-CN" sz="2000" dirty="0">
                <a:solidFill>
                  <a:srgbClr val="00B0F0"/>
                </a:solidFill>
              </a:rPr>
              <a:t>…</a:t>
            </a:r>
            <a:endParaRPr lang="en-US" sz="2000" dirty="0">
              <a:solidFill>
                <a:srgbClr val="00B0F0"/>
              </a:solidFill>
            </a:endParaRPr>
          </a:p>
        </p:txBody>
      </p:sp>
      <p:grpSp>
        <p:nvGrpSpPr>
          <p:cNvPr id="3" name="Group 2">
            <a:extLst>
              <a:ext uri="{FF2B5EF4-FFF2-40B4-BE49-F238E27FC236}">
                <a16:creationId xmlns:a16="http://schemas.microsoft.com/office/drawing/2014/main" xmlns="" id="{241A0261-5FC9-414C-B931-C6CEFFE9D92B}"/>
              </a:ext>
            </a:extLst>
          </p:cNvPr>
          <p:cNvGrpSpPr/>
          <p:nvPr/>
        </p:nvGrpSpPr>
        <p:grpSpPr>
          <a:xfrm>
            <a:off x="466697" y="2562237"/>
            <a:ext cx="1427881" cy="1894945"/>
            <a:chOff x="466697" y="2699885"/>
            <a:chExt cx="1427881" cy="2073043"/>
          </a:xfrm>
        </p:grpSpPr>
        <p:sp>
          <p:nvSpPr>
            <p:cNvPr id="13" name="Down Arrow 12">
              <a:extLst>
                <a:ext uri="{FF2B5EF4-FFF2-40B4-BE49-F238E27FC236}">
                  <a16:creationId xmlns:a16="http://schemas.microsoft.com/office/drawing/2014/main" xmlns="" id="{4CA7C060-FC97-DC4D-93C7-5BFCDA32BD3A}"/>
                </a:ext>
              </a:extLst>
            </p:cNvPr>
            <p:cNvSpPr/>
            <p:nvPr/>
          </p:nvSpPr>
          <p:spPr>
            <a:xfrm>
              <a:off x="1504160" y="2699885"/>
              <a:ext cx="390418" cy="2073043"/>
            </a:xfrm>
            <a:prstGeom prst="down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xmlns="" id="{EE8CD96A-9857-5940-A6BE-D93AB0B5670F}"/>
                </a:ext>
              </a:extLst>
            </p:cNvPr>
            <p:cNvSpPr txBox="1"/>
            <p:nvPr/>
          </p:nvSpPr>
          <p:spPr>
            <a:xfrm>
              <a:off x="597340" y="2739434"/>
              <a:ext cx="776175" cy="461665"/>
            </a:xfrm>
            <a:prstGeom prst="rect">
              <a:avLst/>
            </a:prstGeom>
            <a:noFill/>
          </p:spPr>
          <p:txBody>
            <a:bodyPr wrap="none" rtlCol="0">
              <a:spAutoFit/>
            </a:bodyPr>
            <a:lstStyle/>
            <a:p>
              <a:r>
                <a:rPr lang="en-US" altLang="zh-CN" sz="2400" dirty="0">
                  <a:solidFill>
                    <a:srgbClr val="00B0F0"/>
                  </a:solidFill>
                </a:rPr>
                <a:t>GNN</a:t>
              </a:r>
              <a:endParaRPr lang="en-US" dirty="0">
                <a:solidFill>
                  <a:srgbClr val="00B0F0"/>
                </a:solidFill>
              </a:endParaRPr>
            </a:p>
          </p:txBody>
        </p:sp>
        <p:sp>
          <p:nvSpPr>
            <p:cNvPr id="16" name="TextBox 15">
              <a:extLst>
                <a:ext uri="{FF2B5EF4-FFF2-40B4-BE49-F238E27FC236}">
                  <a16:creationId xmlns:a16="http://schemas.microsoft.com/office/drawing/2014/main" xmlns="" id="{BD277F0A-2710-FC46-A303-4E59C3298480}"/>
                </a:ext>
              </a:extLst>
            </p:cNvPr>
            <p:cNvSpPr txBox="1"/>
            <p:nvPr/>
          </p:nvSpPr>
          <p:spPr>
            <a:xfrm>
              <a:off x="466697" y="4212607"/>
              <a:ext cx="1037463" cy="461665"/>
            </a:xfrm>
            <a:prstGeom prst="rect">
              <a:avLst/>
            </a:prstGeom>
            <a:noFill/>
          </p:spPr>
          <p:txBody>
            <a:bodyPr wrap="none" rtlCol="0">
              <a:spAutoFit/>
            </a:bodyPr>
            <a:lstStyle/>
            <a:p>
              <a:r>
                <a:rPr lang="en-US" altLang="zh-CN" sz="2400" dirty="0">
                  <a:solidFill>
                    <a:srgbClr val="00B0F0"/>
                  </a:solidFill>
                </a:rPr>
                <a:t>R-GNN</a:t>
              </a:r>
              <a:endParaRPr lang="en-US" dirty="0">
                <a:solidFill>
                  <a:srgbClr val="00B0F0"/>
                </a:solidFill>
              </a:endParaRPr>
            </a:p>
          </p:txBody>
        </p:sp>
      </p:grpSp>
      <p:sp>
        <p:nvSpPr>
          <p:cNvPr id="25" name="Oval 24">
            <a:extLst>
              <a:ext uri="{FF2B5EF4-FFF2-40B4-BE49-F238E27FC236}">
                <a16:creationId xmlns:a16="http://schemas.microsoft.com/office/drawing/2014/main" xmlns="" id="{875C2A05-67A6-FE46-ABF8-4036C57AF839}"/>
              </a:ext>
            </a:extLst>
          </p:cNvPr>
          <p:cNvSpPr/>
          <p:nvPr/>
        </p:nvSpPr>
        <p:spPr>
          <a:xfrm>
            <a:off x="5174045" y="4685000"/>
            <a:ext cx="339048" cy="777471"/>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xmlns="" id="{73B3BA69-28D8-3242-8BB8-4B402B7457B3}"/>
              </a:ext>
            </a:extLst>
          </p:cNvPr>
          <p:cNvSpPr/>
          <p:nvPr/>
        </p:nvSpPr>
        <p:spPr>
          <a:xfrm>
            <a:off x="2048309" y="4699821"/>
            <a:ext cx="1599459" cy="1179872"/>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xmlns="" id="{4F3333A0-9944-4347-8EE1-E1995A4015F6}"/>
              </a:ext>
            </a:extLst>
          </p:cNvPr>
          <p:cNvSpPr txBox="1"/>
          <p:nvPr/>
        </p:nvSpPr>
        <p:spPr>
          <a:xfrm>
            <a:off x="589767" y="6218087"/>
            <a:ext cx="4870308" cy="400110"/>
          </a:xfrm>
          <a:prstGeom prst="rect">
            <a:avLst/>
          </a:prstGeom>
          <a:noFill/>
        </p:spPr>
        <p:txBody>
          <a:bodyPr wrap="none" rtlCol="0">
            <a:spAutoFit/>
          </a:bodyPr>
          <a:lstStyle/>
          <a:p>
            <a:r>
              <a:rPr lang="en-US" altLang="zh-CN" sz="2000" dirty="0">
                <a:solidFill>
                  <a:srgbClr val="00B0F0"/>
                </a:solidFill>
                <a:latin typeface="Calibri" panose="020F0502020204030204" pitchFamily="34" charset="0"/>
                <a:cs typeface="Calibri" panose="020F0502020204030204" pitchFamily="34" charset="0"/>
              </a:rPr>
              <a:t>2)</a:t>
            </a:r>
            <a:r>
              <a:rPr lang="zh-CN" altLang="en-US" sz="2000" dirty="0">
                <a:solidFill>
                  <a:srgbClr val="00B0F0"/>
                </a:solidFill>
                <a:latin typeface="Calibri" panose="020F0502020204030204" pitchFamily="34" charset="0"/>
                <a:cs typeface="Calibri" panose="020F0502020204030204" pitchFamily="34" charset="0"/>
              </a:rPr>
              <a:t> </a:t>
            </a:r>
            <a:r>
              <a:rPr lang="en-US" altLang="zh-CN" sz="2000" dirty="0">
                <a:solidFill>
                  <a:srgbClr val="00B0F0"/>
                </a:solidFill>
                <a:latin typeface="Calibri" panose="020F0502020204030204" pitchFamily="34" charset="0"/>
                <a:cs typeface="Calibri" panose="020F0502020204030204" pitchFamily="34" charset="0"/>
              </a:rPr>
              <a:t>aggregation</a:t>
            </a:r>
            <a:r>
              <a:rPr lang="zh-CN" altLang="en-US" sz="2000" dirty="0">
                <a:solidFill>
                  <a:srgbClr val="00B0F0"/>
                </a:solidFill>
                <a:latin typeface="Calibri" panose="020F0502020204030204" pitchFamily="34" charset="0"/>
                <a:cs typeface="Calibri" panose="020F0502020204030204" pitchFamily="34" charset="0"/>
              </a:rPr>
              <a:t> </a:t>
            </a:r>
            <a:r>
              <a:rPr lang="en-US" altLang="zh-CN" sz="2000" dirty="0">
                <a:solidFill>
                  <a:srgbClr val="00B0F0"/>
                </a:solidFill>
                <a:latin typeface="Calibri" panose="020F0502020204030204" pitchFamily="34" charset="0"/>
                <a:cs typeface="Calibri" panose="020F0502020204030204" pitchFamily="34" charset="0"/>
              </a:rPr>
              <a:t>per</a:t>
            </a:r>
            <a:r>
              <a:rPr lang="zh-CN" altLang="en-US" sz="2000" dirty="0">
                <a:solidFill>
                  <a:srgbClr val="00B0F0"/>
                </a:solidFill>
                <a:latin typeface="Calibri" panose="020F0502020204030204" pitchFamily="34" charset="0"/>
                <a:cs typeface="Calibri" panose="020F0502020204030204" pitchFamily="34" charset="0"/>
              </a:rPr>
              <a:t> </a:t>
            </a:r>
            <a:r>
              <a:rPr lang="en-US" altLang="zh-CN" sz="2000" dirty="0">
                <a:solidFill>
                  <a:srgbClr val="00B0F0"/>
                </a:solidFill>
                <a:latin typeface="Calibri" panose="020F0502020204030204" pitchFamily="34" charset="0"/>
                <a:cs typeface="Calibri" panose="020F0502020204030204" pitchFamily="34" charset="0"/>
              </a:rPr>
              <a:t>relation-specific</a:t>
            </a:r>
            <a:r>
              <a:rPr lang="zh-CN" altLang="en-US" sz="2000" dirty="0">
                <a:solidFill>
                  <a:srgbClr val="00B0F0"/>
                </a:solidFill>
                <a:latin typeface="Calibri" panose="020F0502020204030204" pitchFamily="34" charset="0"/>
                <a:cs typeface="Calibri" panose="020F0502020204030204" pitchFamily="34" charset="0"/>
              </a:rPr>
              <a:t> </a:t>
            </a:r>
            <a:r>
              <a:rPr lang="en-US" altLang="zh-CN" sz="2000" dirty="0">
                <a:solidFill>
                  <a:srgbClr val="00B0F0"/>
                </a:solidFill>
                <a:latin typeface="Calibri" panose="020F0502020204030204" pitchFamily="34" charset="0"/>
                <a:cs typeface="Calibri" panose="020F0502020204030204" pitchFamily="34" charset="0"/>
              </a:rPr>
              <a:t>subgraph</a:t>
            </a:r>
          </a:p>
        </p:txBody>
      </p:sp>
      <p:cxnSp>
        <p:nvCxnSpPr>
          <p:cNvPr id="18" name="Straight Arrow Connector 17">
            <a:extLst>
              <a:ext uri="{FF2B5EF4-FFF2-40B4-BE49-F238E27FC236}">
                <a16:creationId xmlns:a16="http://schemas.microsoft.com/office/drawing/2014/main" xmlns="" id="{DD945CA6-5916-6E44-8AB0-0B1AA4785089}"/>
              </a:ext>
            </a:extLst>
          </p:cNvPr>
          <p:cNvCxnSpPr>
            <a:cxnSpLocks/>
          </p:cNvCxnSpPr>
          <p:nvPr/>
        </p:nvCxnSpPr>
        <p:spPr>
          <a:xfrm flipV="1">
            <a:off x="2182761" y="5894870"/>
            <a:ext cx="328352" cy="352713"/>
          </a:xfrm>
          <a:prstGeom prst="straightConnector1">
            <a:avLst/>
          </a:prstGeom>
          <a:ln w="317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xmlns="" id="{BBC86C00-DE86-F743-818E-C444BC1AE3AD}"/>
              </a:ext>
            </a:extLst>
          </p:cNvPr>
          <p:cNvCxnSpPr>
            <a:cxnSpLocks/>
          </p:cNvCxnSpPr>
          <p:nvPr/>
        </p:nvCxnSpPr>
        <p:spPr>
          <a:xfrm>
            <a:off x="4847303" y="4143783"/>
            <a:ext cx="326742" cy="541217"/>
          </a:xfrm>
          <a:prstGeom prst="straightConnector1">
            <a:avLst/>
          </a:prstGeom>
          <a:ln w="3175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xmlns="" id="{1833DE7A-DA0D-1241-A743-A5F94B26B58D}"/>
              </a:ext>
            </a:extLst>
          </p:cNvPr>
          <p:cNvPicPr>
            <a:picLocks noChangeAspect="1"/>
          </p:cNvPicPr>
          <p:nvPr/>
        </p:nvPicPr>
        <p:blipFill>
          <a:blip r:embed="rId5"/>
          <a:stretch>
            <a:fillRect/>
          </a:stretch>
        </p:blipFill>
        <p:spPr>
          <a:xfrm>
            <a:off x="10246528" y="1383680"/>
            <a:ext cx="1341336" cy="4780195"/>
          </a:xfrm>
          <a:prstGeom prst="rect">
            <a:avLst/>
          </a:prstGeom>
        </p:spPr>
      </p:pic>
      <p:pic>
        <p:nvPicPr>
          <p:cNvPr id="9" name="Picture 8">
            <a:extLst>
              <a:ext uri="{FF2B5EF4-FFF2-40B4-BE49-F238E27FC236}">
                <a16:creationId xmlns:a16="http://schemas.microsoft.com/office/drawing/2014/main" xmlns="" id="{C0EC9F6D-98ED-B544-AFB4-72AAAC00440E}"/>
              </a:ext>
            </a:extLst>
          </p:cNvPr>
          <p:cNvPicPr>
            <a:picLocks noChangeAspect="1"/>
          </p:cNvPicPr>
          <p:nvPr/>
        </p:nvPicPr>
        <p:blipFill>
          <a:blip r:embed="rId6"/>
          <a:stretch>
            <a:fillRect/>
          </a:stretch>
        </p:blipFill>
        <p:spPr>
          <a:xfrm>
            <a:off x="6213065" y="1463802"/>
            <a:ext cx="1243222" cy="1261110"/>
          </a:xfrm>
          <a:prstGeom prst="rect">
            <a:avLst/>
          </a:prstGeom>
        </p:spPr>
      </p:pic>
      <p:pic>
        <p:nvPicPr>
          <p:cNvPr id="11" name="Picture 10">
            <a:extLst>
              <a:ext uri="{FF2B5EF4-FFF2-40B4-BE49-F238E27FC236}">
                <a16:creationId xmlns:a16="http://schemas.microsoft.com/office/drawing/2014/main" xmlns="" id="{DF7DB233-5921-D144-84AC-C54EBDC707DB}"/>
              </a:ext>
            </a:extLst>
          </p:cNvPr>
          <p:cNvPicPr>
            <a:picLocks noChangeAspect="1"/>
          </p:cNvPicPr>
          <p:nvPr/>
        </p:nvPicPr>
        <p:blipFill>
          <a:blip r:embed="rId7"/>
          <a:stretch>
            <a:fillRect/>
          </a:stretch>
        </p:blipFill>
        <p:spPr>
          <a:xfrm>
            <a:off x="7456819" y="1896783"/>
            <a:ext cx="2595056" cy="2739226"/>
          </a:xfrm>
          <a:prstGeom prst="rect">
            <a:avLst/>
          </a:prstGeom>
        </p:spPr>
      </p:pic>
      <p:pic>
        <p:nvPicPr>
          <p:cNvPr id="12" name="Picture 11">
            <a:extLst>
              <a:ext uri="{FF2B5EF4-FFF2-40B4-BE49-F238E27FC236}">
                <a16:creationId xmlns:a16="http://schemas.microsoft.com/office/drawing/2014/main" xmlns="" id="{B68F8A88-AF58-E340-A5FD-F5B3934CA9D4}"/>
              </a:ext>
            </a:extLst>
          </p:cNvPr>
          <p:cNvPicPr>
            <a:picLocks noChangeAspect="1"/>
          </p:cNvPicPr>
          <p:nvPr/>
        </p:nvPicPr>
        <p:blipFill>
          <a:blip r:embed="rId8"/>
          <a:stretch>
            <a:fillRect/>
          </a:stretch>
        </p:blipFill>
        <p:spPr>
          <a:xfrm>
            <a:off x="6228559" y="3093572"/>
            <a:ext cx="3436826" cy="1360410"/>
          </a:xfrm>
          <a:prstGeom prst="rect">
            <a:avLst/>
          </a:prstGeom>
        </p:spPr>
      </p:pic>
      <p:pic>
        <p:nvPicPr>
          <p:cNvPr id="20" name="Picture 19">
            <a:extLst>
              <a:ext uri="{FF2B5EF4-FFF2-40B4-BE49-F238E27FC236}">
                <a16:creationId xmlns:a16="http://schemas.microsoft.com/office/drawing/2014/main" xmlns="" id="{69B5CAF9-AE06-1346-B306-17AA4E7275CC}"/>
              </a:ext>
            </a:extLst>
          </p:cNvPr>
          <p:cNvPicPr>
            <a:picLocks noChangeAspect="1"/>
          </p:cNvPicPr>
          <p:nvPr/>
        </p:nvPicPr>
        <p:blipFill>
          <a:blip r:embed="rId9"/>
          <a:stretch>
            <a:fillRect/>
          </a:stretch>
        </p:blipFill>
        <p:spPr>
          <a:xfrm>
            <a:off x="6212776" y="4597137"/>
            <a:ext cx="3629936" cy="1662975"/>
          </a:xfrm>
          <a:prstGeom prst="rect">
            <a:avLst/>
          </a:prstGeom>
        </p:spPr>
      </p:pic>
      <p:pic>
        <p:nvPicPr>
          <p:cNvPr id="22" name="Picture 21">
            <a:extLst>
              <a:ext uri="{FF2B5EF4-FFF2-40B4-BE49-F238E27FC236}">
                <a16:creationId xmlns:a16="http://schemas.microsoft.com/office/drawing/2014/main" xmlns="" id="{B4C2EBE6-53FD-9443-90A1-43617793A223}"/>
              </a:ext>
            </a:extLst>
          </p:cNvPr>
          <p:cNvPicPr>
            <a:picLocks noChangeAspect="1"/>
          </p:cNvPicPr>
          <p:nvPr/>
        </p:nvPicPr>
        <p:blipFill>
          <a:blip r:embed="rId10"/>
          <a:stretch>
            <a:fillRect/>
          </a:stretch>
        </p:blipFill>
        <p:spPr>
          <a:xfrm>
            <a:off x="10033770" y="4031745"/>
            <a:ext cx="1656855" cy="796739"/>
          </a:xfrm>
          <a:prstGeom prst="rect">
            <a:avLst/>
          </a:prstGeom>
        </p:spPr>
      </p:pic>
      <p:pic>
        <p:nvPicPr>
          <p:cNvPr id="23" name="Picture 22">
            <a:extLst>
              <a:ext uri="{FF2B5EF4-FFF2-40B4-BE49-F238E27FC236}">
                <a16:creationId xmlns:a16="http://schemas.microsoft.com/office/drawing/2014/main" xmlns="" id="{6990B5A8-BB5D-B440-B850-EA7B89F45848}"/>
              </a:ext>
            </a:extLst>
          </p:cNvPr>
          <p:cNvPicPr>
            <a:picLocks noChangeAspect="1"/>
          </p:cNvPicPr>
          <p:nvPr/>
        </p:nvPicPr>
        <p:blipFill>
          <a:blip r:embed="rId11"/>
          <a:stretch>
            <a:fillRect/>
          </a:stretch>
        </p:blipFill>
        <p:spPr>
          <a:xfrm>
            <a:off x="6478387" y="4233824"/>
            <a:ext cx="977900" cy="647700"/>
          </a:xfrm>
          <a:prstGeom prst="rect">
            <a:avLst/>
          </a:prstGeom>
        </p:spPr>
      </p:pic>
    </p:spTree>
    <p:extLst>
      <p:ext uri="{BB962C8B-B14F-4D97-AF65-F5344CB8AC3E}">
        <p14:creationId xmlns:p14="http://schemas.microsoft.com/office/powerpoint/2010/main" val="37832104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5" grpId="0" animBg="1"/>
      <p:bldP spid="26" grpId="0" animBg="1"/>
      <p:bldP spid="17"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CFFBEE-2579-DF42-B4D6-A3591FFE2B3F}"/>
              </a:ext>
            </a:extLst>
          </p:cNvPr>
          <p:cNvSpPr>
            <a:spLocks noGrp="1"/>
          </p:cNvSpPr>
          <p:nvPr>
            <p:ph type="title"/>
          </p:nvPr>
        </p:nvSpPr>
        <p:spPr/>
        <p:txBody>
          <a:bodyPr>
            <a:normAutofit/>
          </a:bodyPr>
          <a:lstStyle/>
          <a:p>
            <a:r>
              <a:rPr lang="en-US" altLang="zh-CN" b="1" spc="-253" dirty="0">
                <a:solidFill>
                  <a:srgbClr val="C00000"/>
                </a:solidFill>
              </a:rPr>
              <a:t>R-GNN Variant:</a:t>
            </a:r>
            <a:r>
              <a:rPr lang="zh-CN" altLang="en-US" b="1" spc="-253" dirty="0">
                <a:solidFill>
                  <a:srgbClr val="C00000"/>
                </a:solidFill>
              </a:rPr>
              <a:t> </a:t>
            </a:r>
            <a:r>
              <a:rPr lang="en-US" altLang="zh-CN" b="1" spc="-253" dirty="0">
                <a:solidFill>
                  <a:srgbClr val="C00000"/>
                </a:solidFill>
              </a:rPr>
              <a:t>R-GCN</a:t>
            </a:r>
            <a:endParaRPr kumimoji="1" lang="zh-CN" altLang="en-US" dirty="0"/>
          </a:p>
        </p:txBody>
      </p:sp>
      <p:sp>
        <p:nvSpPr>
          <p:cNvPr id="4" name="灯片编号占位符 3">
            <a:extLst>
              <a:ext uri="{FF2B5EF4-FFF2-40B4-BE49-F238E27FC236}">
                <a16:creationId xmlns:a16="http://schemas.microsoft.com/office/drawing/2014/main" xmlns="" id="{7DA292A9-F3FF-0D4C-A45C-4BBE99770D4B}"/>
              </a:ext>
            </a:extLst>
          </p:cNvPr>
          <p:cNvSpPr>
            <a:spLocks noGrp="1"/>
          </p:cNvSpPr>
          <p:nvPr>
            <p:ph type="sldNum" sz="quarter" idx="12"/>
          </p:nvPr>
        </p:nvSpPr>
        <p:spPr/>
        <p:txBody>
          <a:bodyPr/>
          <a:lstStyle/>
          <a:p>
            <a:fld id="{4C15419E-54D6-8648-ABFB-BEF58E3E877E}" type="slidenum">
              <a:rPr lang="en-US" smtClean="0"/>
              <a:t>74</a:t>
            </a:fld>
            <a:endParaRPr lang="en-US"/>
          </a:p>
        </p:txBody>
      </p:sp>
      <p:sp>
        <p:nvSpPr>
          <p:cNvPr id="17" name="TextBox 16">
            <a:extLst>
              <a:ext uri="{FF2B5EF4-FFF2-40B4-BE49-F238E27FC236}">
                <a16:creationId xmlns:a16="http://schemas.microsoft.com/office/drawing/2014/main" xmlns="" id="{85F120E3-BD35-EE48-ACD4-9BB7C56BD2AE}"/>
              </a:ext>
            </a:extLst>
          </p:cNvPr>
          <p:cNvSpPr txBox="1"/>
          <p:nvPr/>
        </p:nvSpPr>
        <p:spPr>
          <a:xfrm>
            <a:off x="4176309" y="4869985"/>
            <a:ext cx="4987840" cy="400110"/>
          </a:xfrm>
          <a:prstGeom prst="rect">
            <a:avLst/>
          </a:prstGeom>
          <a:noFill/>
        </p:spPr>
        <p:txBody>
          <a:bodyPr wrap="none" rtlCol="0">
            <a:spAutoFit/>
          </a:bodyPr>
          <a:lstStyle/>
          <a:p>
            <a:r>
              <a:rPr lang="en-US" altLang="zh-CN" sz="2000" dirty="0">
                <a:solidFill>
                  <a:srgbClr val="00B0F0"/>
                </a:solidFill>
                <a:latin typeface="Calibri" panose="020F0502020204030204" pitchFamily="34" charset="0"/>
                <a:cs typeface="Calibri" panose="020F0502020204030204" pitchFamily="34" charset="0"/>
              </a:rPr>
              <a:t>Relation-specific</a:t>
            </a:r>
            <a:r>
              <a:rPr lang="zh-CN" altLang="en-US" sz="2000" dirty="0">
                <a:solidFill>
                  <a:srgbClr val="00B0F0"/>
                </a:solidFill>
                <a:latin typeface="Calibri" panose="020F0502020204030204" pitchFamily="34" charset="0"/>
                <a:cs typeface="Calibri" panose="020F0502020204030204" pitchFamily="34" charset="0"/>
              </a:rPr>
              <a:t> </a:t>
            </a:r>
            <a:r>
              <a:rPr lang="en-US" altLang="zh-CN" sz="2000" dirty="0">
                <a:solidFill>
                  <a:srgbClr val="00B0F0"/>
                </a:solidFill>
                <a:latin typeface="Calibri" panose="020F0502020204030204" pitchFamily="34" charset="0"/>
                <a:cs typeface="Calibri" panose="020F0502020204030204" pitchFamily="34" charset="0"/>
              </a:rPr>
              <a:t>d</a:t>
            </a:r>
            <a:r>
              <a:rPr lang="zh-CN" altLang="en-US" sz="2000" dirty="0">
                <a:solidFill>
                  <a:srgbClr val="00B0F0"/>
                </a:solidFill>
                <a:latin typeface="Calibri" panose="020F0502020204030204" pitchFamily="34" charset="0"/>
                <a:cs typeface="Calibri" panose="020F0502020204030204" pitchFamily="34" charset="0"/>
              </a:rPr>
              <a:t> </a:t>
            </a:r>
            <a:r>
              <a:rPr lang="en-US" altLang="zh-CN" sz="2000" dirty="0">
                <a:solidFill>
                  <a:srgbClr val="00B0F0"/>
                </a:solidFill>
                <a:latin typeface="Calibri" panose="020F0502020204030204" pitchFamily="34" charset="0"/>
                <a:cs typeface="Calibri" panose="020F0502020204030204" pitchFamily="34" charset="0"/>
              </a:rPr>
              <a:t>x</a:t>
            </a:r>
            <a:r>
              <a:rPr lang="zh-CN" altLang="en-US" sz="2000" dirty="0">
                <a:solidFill>
                  <a:srgbClr val="00B0F0"/>
                </a:solidFill>
                <a:latin typeface="Calibri" panose="020F0502020204030204" pitchFamily="34" charset="0"/>
                <a:cs typeface="Calibri" panose="020F0502020204030204" pitchFamily="34" charset="0"/>
              </a:rPr>
              <a:t> </a:t>
            </a:r>
            <a:r>
              <a:rPr lang="en-US" altLang="zh-CN" sz="2000" dirty="0">
                <a:solidFill>
                  <a:srgbClr val="00B0F0"/>
                </a:solidFill>
                <a:latin typeface="Calibri" panose="020F0502020204030204" pitchFamily="34" charset="0"/>
                <a:cs typeface="Calibri" panose="020F0502020204030204" pitchFamily="34" charset="0"/>
              </a:rPr>
              <a:t>d</a:t>
            </a:r>
            <a:r>
              <a:rPr lang="zh-CN" altLang="en-US" sz="2000" dirty="0">
                <a:solidFill>
                  <a:srgbClr val="00B0F0"/>
                </a:solidFill>
                <a:latin typeface="Calibri" panose="020F0502020204030204" pitchFamily="34" charset="0"/>
                <a:cs typeface="Calibri" panose="020F0502020204030204" pitchFamily="34" charset="0"/>
              </a:rPr>
              <a:t> </a:t>
            </a:r>
            <a:r>
              <a:rPr lang="en-US" altLang="zh-CN" sz="2000" dirty="0">
                <a:solidFill>
                  <a:srgbClr val="00B0F0"/>
                </a:solidFill>
                <a:latin typeface="Calibri" panose="020F0502020204030204" pitchFamily="34" charset="0"/>
                <a:cs typeface="Calibri" panose="020F0502020204030204" pitchFamily="34" charset="0"/>
              </a:rPr>
              <a:t>learnable</a:t>
            </a:r>
            <a:r>
              <a:rPr lang="zh-CN" altLang="en-US" sz="2000" dirty="0">
                <a:solidFill>
                  <a:srgbClr val="00B0F0"/>
                </a:solidFill>
                <a:latin typeface="Calibri" panose="020F0502020204030204" pitchFamily="34" charset="0"/>
                <a:cs typeface="Calibri" panose="020F0502020204030204" pitchFamily="34" charset="0"/>
              </a:rPr>
              <a:t> </a:t>
            </a:r>
            <a:r>
              <a:rPr lang="en-US" altLang="zh-CN" sz="2000" dirty="0">
                <a:solidFill>
                  <a:srgbClr val="00B0F0"/>
                </a:solidFill>
                <a:latin typeface="Calibri" panose="020F0502020204030204" pitchFamily="34" charset="0"/>
                <a:cs typeface="Calibri" panose="020F0502020204030204" pitchFamily="34" charset="0"/>
              </a:rPr>
              <a:t>weight</a:t>
            </a:r>
            <a:r>
              <a:rPr lang="zh-CN" altLang="en-US" sz="2000" dirty="0">
                <a:solidFill>
                  <a:srgbClr val="00B0F0"/>
                </a:solidFill>
                <a:latin typeface="Calibri" panose="020F0502020204030204" pitchFamily="34" charset="0"/>
                <a:cs typeface="Calibri" panose="020F0502020204030204" pitchFamily="34" charset="0"/>
              </a:rPr>
              <a:t> </a:t>
            </a:r>
            <a:r>
              <a:rPr lang="en-US" altLang="zh-CN" sz="2000" dirty="0">
                <a:solidFill>
                  <a:srgbClr val="00B0F0"/>
                </a:solidFill>
                <a:latin typeface="Calibri" panose="020F0502020204030204" pitchFamily="34" charset="0"/>
                <a:cs typeface="Calibri" panose="020F0502020204030204" pitchFamily="34" charset="0"/>
              </a:rPr>
              <a:t>matrix</a:t>
            </a:r>
          </a:p>
        </p:txBody>
      </p:sp>
      <p:cxnSp>
        <p:nvCxnSpPr>
          <p:cNvPr id="18" name="Straight Arrow Connector 17">
            <a:extLst>
              <a:ext uri="{FF2B5EF4-FFF2-40B4-BE49-F238E27FC236}">
                <a16:creationId xmlns:a16="http://schemas.microsoft.com/office/drawing/2014/main" xmlns="" id="{16793D8D-8C24-3041-BDE0-0299DFA39E39}"/>
              </a:ext>
            </a:extLst>
          </p:cNvPr>
          <p:cNvCxnSpPr>
            <a:cxnSpLocks/>
          </p:cNvCxnSpPr>
          <p:nvPr/>
        </p:nvCxnSpPr>
        <p:spPr>
          <a:xfrm flipH="1" flipV="1">
            <a:off x="5329298" y="4364211"/>
            <a:ext cx="317643" cy="479095"/>
          </a:xfrm>
          <a:prstGeom prst="straightConnector1">
            <a:avLst/>
          </a:prstGeom>
          <a:ln w="3175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xmlns="" id="{935EDE84-6437-724B-AE6A-A423576FC083}"/>
              </a:ext>
            </a:extLst>
          </p:cNvPr>
          <p:cNvGrpSpPr/>
          <p:nvPr/>
        </p:nvGrpSpPr>
        <p:grpSpPr>
          <a:xfrm>
            <a:off x="879330" y="3313470"/>
            <a:ext cx="10411966" cy="1176393"/>
            <a:chOff x="359593" y="3929398"/>
            <a:chExt cx="10931703" cy="1341850"/>
          </a:xfrm>
        </p:grpSpPr>
        <p:sp>
          <p:nvSpPr>
            <p:cNvPr id="15" name="Oval 14">
              <a:extLst>
                <a:ext uri="{FF2B5EF4-FFF2-40B4-BE49-F238E27FC236}">
                  <a16:creationId xmlns:a16="http://schemas.microsoft.com/office/drawing/2014/main" xmlns="" id="{4F769A97-7B81-4F43-AF95-136EFAF4CC32}"/>
                </a:ext>
              </a:extLst>
            </p:cNvPr>
            <p:cNvSpPr/>
            <p:nvPr/>
          </p:nvSpPr>
          <p:spPr>
            <a:xfrm>
              <a:off x="4568148" y="3929398"/>
              <a:ext cx="667821" cy="1125487"/>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a:extLst>
                <a:ext uri="{FF2B5EF4-FFF2-40B4-BE49-F238E27FC236}">
                  <a16:creationId xmlns:a16="http://schemas.microsoft.com/office/drawing/2014/main" xmlns="" id="{0D62EF32-7DAD-4A4C-A4AA-171119F154B3}"/>
                </a:ext>
              </a:extLst>
            </p:cNvPr>
            <p:cNvPicPr>
              <a:picLocks noChangeAspect="1"/>
            </p:cNvPicPr>
            <p:nvPr/>
          </p:nvPicPr>
          <p:blipFill>
            <a:blip r:embed="rId3"/>
            <a:stretch>
              <a:fillRect/>
            </a:stretch>
          </p:blipFill>
          <p:spPr>
            <a:xfrm>
              <a:off x="359593" y="4145761"/>
              <a:ext cx="10931703" cy="1125487"/>
            </a:xfrm>
            <a:prstGeom prst="rect">
              <a:avLst/>
            </a:prstGeom>
          </p:spPr>
        </p:pic>
      </p:grpSp>
      <p:sp>
        <p:nvSpPr>
          <p:cNvPr id="3" name="TextBox 2">
            <a:extLst>
              <a:ext uri="{FF2B5EF4-FFF2-40B4-BE49-F238E27FC236}">
                <a16:creationId xmlns:a16="http://schemas.microsoft.com/office/drawing/2014/main" xmlns="" id="{98F99D29-1A7F-BE4D-B4E2-B3DE07851D35}"/>
              </a:ext>
            </a:extLst>
          </p:cNvPr>
          <p:cNvSpPr txBox="1"/>
          <p:nvPr/>
        </p:nvSpPr>
        <p:spPr>
          <a:xfrm>
            <a:off x="5488120" y="6362070"/>
            <a:ext cx="5291833" cy="261610"/>
          </a:xfrm>
          <a:prstGeom prst="rect">
            <a:avLst/>
          </a:prstGeom>
          <a:noFill/>
        </p:spPr>
        <p:txBody>
          <a:bodyPr wrap="none" rtlCol="0">
            <a:spAutoFit/>
          </a:bodyPr>
          <a:lstStyle/>
          <a:p>
            <a:r>
              <a:rPr lang="en-US" altLang="zh-CN" sz="1100" i="1" dirty="0" err="1"/>
              <a:t>Schlichtkrull</a:t>
            </a:r>
            <a:r>
              <a:rPr lang="zh-CN" altLang="en-US" sz="1100" i="1" dirty="0"/>
              <a:t> </a:t>
            </a:r>
            <a:r>
              <a:rPr lang="en-US" altLang="zh-CN" sz="1100" i="1" dirty="0"/>
              <a:t>et</a:t>
            </a:r>
            <a:r>
              <a:rPr lang="zh-CN" altLang="en-US" sz="1100" i="1" dirty="0"/>
              <a:t> </a:t>
            </a:r>
            <a:r>
              <a:rPr lang="en-US" altLang="zh-CN" sz="1100" i="1" dirty="0"/>
              <a:t>al.</a:t>
            </a:r>
            <a:r>
              <a:rPr lang="zh-CN" altLang="en-US" sz="1100" i="1" dirty="0"/>
              <a:t> </a:t>
            </a:r>
            <a:r>
              <a:rPr lang="en-US" altLang="zh-CN" sz="1100" i="1" dirty="0"/>
              <a:t>“Modeling Relational Data with Graph Convolutional Networks”.</a:t>
            </a:r>
            <a:r>
              <a:rPr lang="zh-CN" altLang="en-US" sz="1100" i="1" dirty="0"/>
              <a:t> </a:t>
            </a:r>
            <a:r>
              <a:rPr lang="en-US" altLang="zh-CN" sz="1100" i="1" dirty="0"/>
              <a:t>2017.</a:t>
            </a:r>
            <a:r>
              <a:rPr lang="zh-CN" altLang="en-US" sz="1100" i="1" dirty="0"/>
              <a:t> </a:t>
            </a:r>
            <a:endParaRPr lang="en-US" sz="1100" i="1" dirty="0"/>
          </a:p>
        </p:txBody>
      </p:sp>
      <p:sp>
        <p:nvSpPr>
          <p:cNvPr id="6" name="TextBox 5">
            <a:extLst>
              <a:ext uri="{FF2B5EF4-FFF2-40B4-BE49-F238E27FC236}">
                <a16:creationId xmlns:a16="http://schemas.microsoft.com/office/drawing/2014/main" xmlns="" id="{7F0DF764-C0EC-314C-B773-59CA55AA80B4}"/>
              </a:ext>
            </a:extLst>
          </p:cNvPr>
          <p:cNvSpPr txBox="1"/>
          <p:nvPr/>
        </p:nvSpPr>
        <p:spPr>
          <a:xfrm>
            <a:off x="879330" y="1674553"/>
            <a:ext cx="10474470" cy="461665"/>
          </a:xfrm>
          <a:prstGeom prst="rect">
            <a:avLst/>
          </a:prstGeom>
          <a:noFill/>
        </p:spPr>
        <p:txBody>
          <a:bodyPr wrap="none" rtlCol="0">
            <a:spAutoFit/>
          </a:bodyPr>
          <a:lstStyle/>
          <a:p>
            <a:pPr marL="342900" indent="-342900">
              <a:buFont typeface="Arial" panose="020B0604020202020204" pitchFamily="34" charset="0"/>
              <a:buChar char="•"/>
            </a:pPr>
            <a:r>
              <a:rPr lang="en-US" altLang="zh-CN" sz="2400" dirty="0"/>
              <a:t>Relation-specific</a:t>
            </a:r>
            <a:r>
              <a:rPr lang="zh-CN" altLang="en-US" sz="2400" dirty="0"/>
              <a:t> </a:t>
            </a:r>
            <a:r>
              <a:rPr lang="en-US" altLang="zh-CN" sz="2400" dirty="0"/>
              <a:t>node</a:t>
            </a:r>
            <a:r>
              <a:rPr lang="zh-CN" altLang="en-US" sz="2400" dirty="0"/>
              <a:t> </a:t>
            </a:r>
            <a:r>
              <a:rPr lang="en-US" altLang="zh-CN" sz="2400" dirty="0"/>
              <a:t>feature</a:t>
            </a:r>
            <a:r>
              <a:rPr lang="zh-CN" altLang="en-US" sz="2400" dirty="0"/>
              <a:t> </a:t>
            </a:r>
            <a:r>
              <a:rPr lang="en-US" altLang="zh-CN" sz="2400" dirty="0"/>
              <a:t>transformation</a:t>
            </a:r>
            <a:r>
              <a:rPr lang="zh-CN" altLang="en-US" sz="2400" dirty="0"/>
              <a:t> </a:t>
            </a:r>
            <a:r>
              <a:rPr lang="en-US" altLang="zh-CN" sz="2400" dirty="0"/>
              <a:t>during</a:t>
            </a:r>
            <a:r>
              <a:rPr lang="zh-CN" altLang="en-US" sz="2400" dirty="0"/>
              <a:t> </a:t>
            </a:r>
            <a:r>
              <a:rPr lang="en-US" altLang="zh-CN" sz="2400" dirty="0"/>
              <a:t>neighborhood</a:t>
            </a:r>
            <a:r>
              <a:rPr lang="zh-CN" altLang="en-US" sz="2400" dirty="0"/>
              <a:t> </a:t>
            </a:r>
            <a:r>
              <a:rPr lang="en-US" altLang="zh-CN" sz="2400" dirty="0"/>
              <a:t>aggregation</a:t>
            </a:r>
            <a:endParaRPr lang="en-US" sz="2400" dirty="0"/>
          </a:p>
        </p:txBody>
      </p:sp>
    </p:spTree>
    <p:extLst>
      <p:ext uri="{BB962C8B-B14F-4D97-AF65-F5344CB8AC3E}">
        <p14:creationId xmlns:p14="http://schemas.microsoft.com/office/powerpoint/2010/main" val="7129029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CFFBEE-2579-DF42-B4D6-A3591FFE2B3F}"/>
              </a:ext>
            </a:extLst>
          </p:cNvPr>
          <p:cNvSpPr>
            <a:spLocks noGrp="1"/>
          </p:cNvSpPr>
          <p:nvPr>
            <p:ph type="title"/>
          </p:nvPr>
        </p:nvSpPr>
        <p:spPr/>
        <p:txBody>
          <a:bodyPr>
            <a:normAutofit/>
          </a:bodyPr>
          <a:lstStyle/>
          <a:p>
            <a:r>
              <a:rPr lang="en-US" altLang="zh-CN" b="1" spc="-253" dirty="0">
                <a:solidFill>
                  <a:srgbClr val="C00000"/>
                </a:solidFill>
              </a:rPr>
              <a:t>R-GNN:</a:t>
            </a:r>
            <a:r>
              <a:rPr lang="zh-CN" altLang="en-US" b="1" spc="-253" dirty="0">
                <a:solidFill>
                  <a:srgbClr val="C00000"/>
                </a:solidFill>
              </a:rPr>
              <a:t> </a:t>
            </a:r>
            <a:r>
              <a:rPr lang="en-US" altLang="zh-CN" b="1" spc="-253" dirty="0">
                <a:solidFill>
                  <a:srgbClr val="C00000"/>
                </a:solidFill>
              </a:rPr>
              <a:t>Avoiding Over-parameterization</a:t>
            </a:r>
            <a:endParaRPr kumimoji="1" lang="zh-CN" altLang="en-US" dirty="0"/>
          </a:p>
        </p:txBody>
      </p:sp>
      <p:sp>
        <p:nvSpPr>
          <p:cNvPr id="4" name="灯片编号占位符 3">
            <a:extLst>
              <a:ext uri="{FF2B5EF4-FFF2-40B4-BE49-F238E27FC236}">
                <a16:creationId xmlns:a16="http://schemas.microsoft.com/office/drawing/2014/main" xmlns="" id="{7DA292A9-F3FF-0D4C-A45C-4BBE99770D4B}"/>
              </a:ext>
            </a:extLst>
          </p:cNvPr>
          <p:cNvSpPr>
            <a:spLocks noGrp="1"/>
          </p:cNvSpPr>
          <p:nvPr>
            <p:ph type="sldNum" sz="quarter" idx="12"/>
          </p:nvPr>
        </p:nvSpPr>
        <p:spPr/>
        <p:txBody>
          <a:bodyPr/>
          <a:lstStyle/>
          <a:p>
            <a:fld id="{4C15419E-54D6-8648-ABFB-BEF58E3E877E}" type="slidenum">
              <a:rPr lang="en-US" smtClean="0"/>
              <a:t>75</a:t>
            </a:fld>
            <a:endParaRPr lang="en-US"/>
          </a:p>
        </p:txBody>
      </p:sp>
      <p:sp>
        <p:nvSpPr>
          <p:cNvPr id="5" name="TextBox 4">
            <a:extLst>
              <a:ext uri="{FF2B5EF4-FFF2-40B4-BE49-F238E27FC236}">
                <a16:creationId xmlns:a16="http://schemas.microsoft.com/office/drawing/2014/main" xmlns="" id="{5CD0E59D-A967-BB45-80D8-6C49D54FB9DA}"/>
              </a:ext>
            </a:extLst>
          </p:cNvPr>
          <p:cNvSpPr txBox="1"/>
          <p:nvPr/>
        </p:nvSpPr>
        <p:spPr>
          <a:xfrm>
            <a:off x="236306" y="1467498"/>
            <a:ext cx="9452716" cy="830997"/>
          </a:xfrm>
          <a:prstGeom prst="rect">
            <a:avLst/>
          </a:prstGeom>
          <a:noFill/>
        </p:spPr>
        <p:txBody>
          <a:bodyPr wrap="none" rtlCol="0">
            <a:spAutoFit/>
          </a:bodyPr>
          <a:lstStyle/>
          <a:p>
            <a:r>
              <a:rPr lang="en-US" altLang="zh-CN" sz="2400" dirty="0">
                <a:latin typeface="Calibri" panose="020F0502020204030204" pitchFamily="34" charset="0"/>
                <a:cs typeface="Calibri" panose="020F0502020204030204" pitchFamily="34" charset="0"/>
              </a:rPr>
              <a:t>Learning</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d</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x</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d</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transformation</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weight</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matrix</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for</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each</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relation is</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expensive!</a:t>
            </a:r>
            <a:r>
              <a:rPr lang="zh-CN" altLang="en-US" sz="2400" dirty="0">
                <a:latin typeface="Calibri" panose="020F0502020204030204" pitchFamily="34" charset="0"/>
                <a:cs typeface="Calibri" panose="020F0502020204030204" pitchFamily="34" charset="0"/>
              </a:rPr>
              <a:t> </a:t>
            </a:r>
            <a:endParaRPr lang="en-US" altLang="zh-CN" sz="2400" dirty="0">
              <a:latin typeface="Calibri" panose="020F0502020204030204" pitchFamily="34" charset="0"/>
              <a:cs typeface="Calibri" panose="020F0502020204030204" pitchFamily="34" charset="0"/>
            </a:endParaRPr>
          </a:p>
          <a:p>
            <a:r>
              <a:rPr lang="en-US" altLang="zh-CN" sz="2400" dirty="0">
                <a:solidFill>
                  <a:srgbClr val="00B0F0"/>
                </a:solidFill>
                <a:latin typeface="Calibri" panose="020F0502020204030204" pitchFamily="34" charset="0"/>
                <a:cs typeface="Calibri" panose="020F0502020204030204" pitchFamily="34" charset="0"/>
              </a:rPr>
              <a:t>O(Rd^2)</a:t>
            </a:r>
            <a:r>
              <a:rPr lang="zh-CN" altLang="en-US" sz="2400" dirty="0">
                <a:solidFill>
                  <a:srgbClr val="00B0F0"/>
                </a:solidFill>
                <a:latin typeface="Calibri" panose="020F0502020204030204" pitchFamily="34" charset="0"/>
                <a:cs typeface="Calibri" panose="020F0502020204030204" pitchFamily="34" charset="0"/>
              </a:rPr>
              <a:t> </a:t>
            </a:r>
            <a:r>
              <a:rPr lang="en-US" altLang="zh-CN" sz="2400" dirty="0">
                <a:solidFill>
                  <a:srgbClr val="00B0F0"/>
                </a:solidFill>
                <a:latin typeface="Calibri" panose="020F0502020204030204" pitchFamily="34" charset="0"/>
                <a:cs typeface="Calibri" panose="020F0502020204030204" pitchFamily="34" charset="0"/>
              </a:rPr>
              <a:t>parameters</a:t>
            </a:r>
            <a:r>
              <a:rPr lang="zh-CN" altLang="en-US" sz="2400" dirty="0">
                <a:solidFill>
                  <a:srgbClr val="00B0F0"/>
                </a:solidFill>
                <a:latin typeface="Calibri" panose="020F0502020204030204" pitchFamily="34" charset="0"/>
                <a:cs typeface="Calibri" panose="020F0502020204030204" pitchFamily="34" charset="0"/>
              </a:rPr>
              <a:t> </a:t>
            </a:r>
            <a:r>
              <a:rPr lang="en-US" altLang="zh-CN" sz="2400" dirty="0">
                <a:solidFill>
                  <a:srgbClr val="00B0F0"/>
                </a:solidFill>
                <a:latin typeface="Calibri" panose="020F0502020204030204" pitchFamily="34" charset="0"/>
                <a:cs typeface="Calibri" panose="020F0502020204030204" pitchFamily="34" charset="0"/>
              </a:rPr>
              <a:t>every</a:t>
            </a:r>
            <a:r>
              <a:rPr lang="zh-CN" altLang="en-US" sz="2400" dirty="0">
                <a:solidFill>
                  <a:srgbClr val="00B0F0"/>
                </a:solidFill>
                <a:latin typeface="Calibri" panose="020F0502020204030204" pitchFamily="34" charset="0"/>
                <a:cs typeface="Calibri" panose="020F0502020204030204" pitchFamily="34" charset="0"/>
              </a:rPr>
              <a:t> </a:t>
            </a:r>
            <a:r>
              <a:rPr lang="en-US" altLang="zh-CN" sz="2400" dirty="0">
                <a:solidFill>
                  <a:srgbClr val="00B0F0"/>
                </a:solidFill>
                <a:latin typeface="Calibri" panose="020F0502020204030204" pitchFamily="34" charset="0"/>
                <a:cs typeface="Calibri" panose="020F0502020204030204" pitchFamily="34" charset="0"/>
              </a:rPr>
              <a:t>GNN</a:t>
            </a:r>
            <a:r>
              <a:rPr lang="zh-CN" altLang="en-US" sz="2400" dirty="0">
                <a:solidFill>
                  <a:srgbClr val="00B0F0"/>
                </a:solidFill>
                <a:latin typeface="Calibri" panose="020F0502020204030204" pitchFamily="34" charset="0"/>
                <a:cs typeface="Calibri" panose="020F0502020204030204" pitchFamily="34" charset="0"/>
              </a:rPr>
              <a:t> </a:t>
            </a:r>
            <a:r>
              <a:rPr lang="en-US" altLang="zh-CN" sz="2400" dirty="0">
                <a:solidFill>
                  <a:srgbClr val="00B0F0"/>
                </a:solidFill>
                <a:latin typeface="Calibri" panose="020F0502020204030204" pitchFamily="34" charset="0"/>
                <a:cs typeface="Calibri" panose="020F0502020204030204" pitchFamily="34" charset="0"/>
              </a:rPr>
              <a:t>layer</a:t>
            </a:r>
            <a:r>
              <a:rPr lang="zh-CN" altLang="en-US" sz="2400" dirty="0">
                <a:solidFill>
                  <a:srgbClr val="00B0F0"/>
                </a:solidFill>
                <a:latin typeface="Calibri" panose="020F0502020204030204" pitchFamily="34" charset="0"/>
                <a:cs typeface="Calibri" panose="020F0502020204030204" pitchFamily="34" charset="0"/>
              </a:rPr>
              <a:t> </a:t>
            </a:r>
            <a:r>
              <a:rPr lang="en-US" altLang="zh-CN" sz="2400" dirty="0">
                <a:solidFill>
                  <a:srgbClr val="00B0F0"/>
                </a:solidFill>
                <a:latin typeface="Calibri" panose="020F0502020204030204" pitchFamily="34" charset="0"/>
                <a:cs typeface="Calibri" panose="020F0502020204030204" pitchFamily="34" charset="0"/>
              </a:rPr>
              <a:t>where</a:t>
            </a:r>
            <a:r>
              <a:rPr lang="zh-CN" altLang="en-US" sz="2400" dirty="0">
                <a:solidFill>
                  <a:srgbClr val="00B0F0"/>
                </a:solidFill>
                <a:latin typeface="Calibri" panose="020F0502020204030204" pitchFamily="34" charset="0"/>
                <a:cs typeface="Calibri" panose="020F0502020204030204" pitchFamily="34" charset="0"/>
              </a:rPr>
              <a:t> </a:t>
            </a:r>
            <a:r>
              <a:rPr lang="en-US" altLang="zh-CN" sz="2400" dirty="0">
                <a:solidFill>
                  <a:srgbClr val="00B0F0"/>
                </a:solidFill>
                <a:latin typeface="Calibri" panose="020F0502020204030204" pitchFamily="34" charset="0"/>
                <a:cs typeface="Calibri" panose="020F0502020204030204" pitchFamily="34" charset="0"/>
              </a:rPr>
              <a:t>R</a:t>
            </a:r>
            <a:r>
              <a:rPr lang="zh-CN" altLang="en-US" sz="2400" dirty="0">
                <a:solidFill>
                  <a:srgbClr val="00B0F0"/>
                </a:solidFill>
                <a:latin typeface="Calibri" panose="020F0502020204030204" pitchFamily="34" charset="0"/>
                <a:cs typeface="Calibri" panose="020F0502020204030204" pitchFamily="34" charset="0"/>
              </a:rPr>
              <a:t> </a:t>
            </a:r>
            <a:r>
              <a:rPr lang="en-US" altLang="zh-CN" sz="2400" dirty="0">
                <a:solidFill>
                  <a:srgbClr val="00B0F0"/>
                </a:solidFill>
                <a:latin typeface="Calibri" panose="020F0502020204030204" pitchFamily="34" charset="0"/>
                <a:cs typeface="Calibri" panose="020F0502020204030204" pitchFamily="34" charset="0"/>
              </a:rPr>
              <a:t>is</a:t>
            </a:r>
            <a:r>
              <a:rPr lang="zh-CN" altLang="en-US" sz="2400" dirty="0">
                <a:solidFill>
                  <a:srgbClr val="00B0F0"/>
                </a:solidFill>
                <a:latin typeface="Calibri" panose="020F0502020204030204" pitchFamily="34" charset="0"/>
                <a:cs typeface="Calibri" panose="020F0502020204030204" pitchFamily="34" charset="0"/>
              </a:rPr>
              <a:t> </a:t>
            </a:r>
            <a:r>
              <a:rPr lang="en-US" altLang="zh-CN" sz="2400" dirty="0">
                <a:solidFill>
                  <a:srgbClr val="00B0F0"/>
                </a:solidFill>
                <a:latin typeface="Calibri" panose="020F0502020204030204" pitchFamily="34" charset="0"/>
                <a:cs typeface="Calibri" panose="020F0502020204030204" pitchFamily="34" charset="0"/>
              </a:rPr>
              <a:t>the</a:t>
            </a:r>
            <a:r>
              <a:rPr lang="zh-CN" altLang="en-US" sz="2400" dirty="0">
                <a:solidFill>
                  <a:srgbClr val="00B0F0"/>
                </a:solidFill>
                <a:latin typeface="Calibri" panose="020F0502020204030204" pitchFamily="34" charset="0"/>
                <a:cs typeface="Calibri" panose="020F0502020204030204" pitchFamily="34" charset="0"/>
              </a:rPr>
              <a:t> </a:t>
            </a:r>
            <a:r>
              <a:rPr lang="en-US" altLang="zh-CN" sz="2400" dirty="0">
                <a:solidFill>
                  <a:srgbClr val="00B0F0"/>
                </a:solidFill>
                <a:latin typeface="Calibri" panose="020F0502020204030204" pitchFamily="34" charset="0"/>
                <a:cs typeface="Calibri" panose="020F0502020204030204" pitchFamily="34" charset="0"/>
              </a:rPr>
              <a:t>num</a:t>
            </a:r>
            <a:r>
              <a:rPr lang="zh-CN" altLang="en-US" sz="2400" dirty="0">
                <a:solidFill>
                  <a:srgbClr val="00B0F0"/>
                </a:solidFill>
                <a:latin typeface="Calibri" panose="020F0502020204030204" pitchFamily="34" charset="0"/>
                <a:cs typeface="Calibri" panose="020F0502020204030204" pitchFamily="34" charset="0"/>
              </a:rPr>
              <a:t> </a:t>
            </a:r>
            <a:r>
              <a:rPr lang="en-US" altLang="zh-CN" sz="2400" dirty="0">
                <a:solidFill>
                  <a:srgbClr val="00B0F0"/>
                </a:solidFill>
                <a:latin typeface="Calibri" panose="020F0502020204030204" pitchFamily="34" charset="0"/>
                <a:cs typeface="Calibri" panose="020F0502020204030204" pitchFamily="34" charset="0"/>
              </a:rPr>
              <a:t>of</a:t>
            </a:r>
            <a:r>
              <a:rPr lang="zh-CN" altLang="en-US" sz="2400" dirty="0">
                <a:solidFill>
                  <a:srgbClr val="00B0F0"/>
                </a:solidFill>
                <a:latin typeface="Calibri" panose="020F0502020204030204" pitchFamily="34" charset="0"/>
                <a:cs typeface="Calibri" panose="020F0502020204030204" pitchFamily="34" charset="0"/>
              </a:rPr>
              <a:t> </a:t>
            </a:r>
            <a:r>
              <a:rPr lang="en-US" altLang="zh-CN" sz="2400" dirty="0">
                <a:solidFill>
                  <a:srgbClr val="00B0F0"/>
                </a:solidFill>
                <a:latin typeface="Calibri" panose="020F0502020204030204" pitchFamily="34" charset="0"/>
                <a:cs typeface="Calibri" panose="020F0502020204030204" pitchFamily="34" charset="0"/>
              </a:rPr>
              <a:t>relation</a:t>
            </a:r>
            <a:r>
              <a:rPr lang="zh-CN" altLang="en-US" sz="2400" dirty="0">
                <a:solidFill>
                  <a:srgbClr val="00B0F0"/>
                </a:solidFill>
                <a:latin typeface="Calibri" panose="020F0502020204030204" pitchFamily="34" charset="0"/>
                <a:cs typeface="Calibri" panose="020F0502020204030204" pitchFamily="34" charset="0"/>
              </a:rPr>
              <a:t> </a:t>
            </a:r>
            <a:r>
              <a:rPr lang="en-US" altLang="zh-CN" sz="2400" dirty="0">
                <a:solidFill>
                  <a:srgbClr val="00B0F0"/>
                </a:solidFill>
                <a:latin typeface="Calibri" panose="020F0502020204030204" pitchFamily="34" charset="0"/>
                <a:cs typeface="Calibri" panose="020F0502020204030204" pitchFamily="34" charset="0"/>
              </a:rPr>
              <a:t>types</a:t>
            </a:r>
          </a:p>
        </p:txBody>
      </p:sp>
      <p:sp>
        <p:nvSpPr>
          <p:cNvPr id="13" name="TextBox 12">
            <a:extLst>
              <a:ext uri="{FF2B5EF4-FFF2-40B4-BE49-F238E27FC236}">
                <a16:creationId xmlns:a16="http://schemas.microsoft.com/office/drawing/2014/main" xmlns="" id="{62294EEC-E91E-7D41-936F-6A33966B8550}"/>
              </a:ext>
            </a:extLst>
          </p:cNvPr>
          <p:cNvSpPr txBox="1"/>
          <p:nvPr/>
        </p:nvSpPr>
        <p:spPr>
          <a:xfrm>
            <a:off x="282934" y="2259464"/>
            <a:ext cx="4830105" cy="461665"/>
          </a:xfrm>
          <a:prstGeom prst="rect">
            <a:avLst/>
          </a:prstGeom>
          <a:noFill/>
        </p:spPr>
        <p:txBody>
          <a:bodyPr wrap="none" rtlCol="0">
            <a:spAutoFit/>
          </a:bodyPr>
          <a:lstStyle/>
          <a:p>
            <a:r>
              <a:rPr lang="en-US" altLang="zh-CN" sz="2400" dirty="0">
                <a:latin typeface="Calibri" panose="020F0502020204030204" pitchFamily="34" charset="0"/>
                <a:cs typeface="Calibri" panose="020F0502020204030204" pitchFamily="34" charset="0"/>
              </a:rPr>
              <a:t>How</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to</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avoid</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over-parameterization?</a:t>
            </a:r>
            <a:endParaRPr lang="en-US" sz="2400" dirty="0">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xmlns="" id="{6674C735-6140-3F47-8A12-BD10B1915A60}"/>
              </a:ext>
            </a:extLst>
          </p:cNvPr>
          <p:cNvGrpSpPr/>
          <p:nvPr/>
        </p:nvGrpSpPr>
        <p:grpSpPr>
          <a:xfrm>
            <a:off x="282934" y="2907933"/>
            <a:ext cx="8537306" cy="1671359"/>
            <a:chOff x="282934" y="2868605"/>
            <a:chExt cx="8537306" cy="1671359"/>
          </a:xfrm>
        </p:grpSpPr>
        <p:grpSp>
          <p:nvGrpSpPr>
            <p:cNvPr id="6" name="Group 5">
              <a:extLst>
                <a:ext uri="{FF2B5EF4-FFF2-40B4-BE49-F238E27FC236}">
                  <a16:creationId xmlns:a16="http://schemas.microsoft.com/office/drawing/2014/main" xmlns="" id="{51B5DCB1-1935-224F-B158-DB3DB154D422}"/>
                </a:ext>
              </a:extLst>
            </p:cNvPr>
            <p:cNvGrpSpPr/>
            <p:nvPr/>
          </p:nvGrpSpPr>
          <p:grpSpPr>
            <a:xfrm>
              <a:off x="282934" y="2868605"/>
              <a:ext cx="8537306" cy="1671359"/>
              <a:chOff x="282934" y="3222568"/>
              <a:chExt cx="8537306" cy="1671359"/>
            </a:xfrm>
          </p:grpSpPr>
          <p:grpSp>
            <p:nvGrpSpPr>
              <p:cNvPr id="22" name="Group 21">
                <a:extLst>
                  <a:ext uri="{FF2B5EF4-FFF2-40B4-BE49-F238E27FC236}">
                    <a16:creationId xmlns:a16="http://schemas.microsoft.com/office/drawing/2014/main" xmlns="" id="{5577A81A-3DD9-0243-93CF-6BA6A35887E4}"/>
                  </a:ext>
                </a:extLst>
              </p:cNvPr>
              <p:cNvGrpSpPr/>
              <p:nvPr/>
            </p:nvGrpSpPr>
            <p:grpSpPr>
              <a:xfrm>
                <a:off x="282934" y="3222568"/>
                <a:ext cx="8537306" cy="1563383"/>
                <a:chOff x="282934" y="3027362"/>
                <a:chExt cx="8537306" cy="1563383"/>
              </a:xfrm>
            </p:grpSpPr>
            <p:sp>
              <p:nvSpPr>
                <p:cNvPr id="10" name="TextBox 9">
                  <a:extLst>
                    <a:ext uri="{FF2B5EF4-FFF2-40B4-BE49-F238E27FC236}">
                      <a16:creationId xmlns:a16="http://schemas.microsoft.com/office/drawing/2014/main" xmlns="" id="{D4A3B303-4E1F-DE43-AE9B-AB82EC337682}"/>
                    </a:ext>
                  </a:extLst>
                </p:cNvPr>
                <p:cNvSpPr txBox="1"/>
                <p:nvPr/>
              </p:nvSpPr>
              <p:spPr>
                <a:xfrm>
                  <a:off x="5482980" y="3779983"/>
                  <a:ext cx="3337260" cy="461665"/>
                </a:xfrm>
                <a:prstGeom prst="rect">
                  <a:avLst/>
                </a:prstGeom>
                <a:noFill/>
              </p:spPr>
              <p:txBody>
                <a:bodyPr wrap="none" rtlCol="0">
                  <a:spAutoFit/>
                </a:bodyPr>
                <a:lstStyle/>
                <a:p>
                  <a:r>
                    <a:rPr lang="en-US" altLang="zh-CN" sz="2400" dirty="0">
                      <a:solidFill>
                        <a:srgbClr val="00B0F0"/>
                      </a:solidFill>
                      <a:latin typeface="Calibri" panose="020F0502020204030204" pitchFamily="34" charset="0"/>
                      <a:cs typeface="Calibri" panose="020F0502020204030204" pitchFamily="34" charset="0"/>
                    </a:rPr>
                    <a:t>O(RB</a:t>
                  </a:r>
                  <a:r>
                    <a:rPr lang="zh-CN" altLang="en-US" sz="2400" dirty="0">
                      <a:solidFill>
                        <a:srgbClr val="00B0F0"/>
                      </a:solidFill>
                      <a:latin typeface="Calibri" panose="020F0502020204030204" pitchFamily="34" charset="0"/>
                      <a:cs typeface="Calibri" panose="020F0502020204030204" pitchFamily="34" charset="0"/>
                    </a:rPr>
                    <a:t> </a:t>
                  </a:r>
                  <a:r>
                    <a:rPr lang="en-US" altLang="zh-CN" sz="2400" dirty="0">
                      <a:solidFill>
                        <a:srgbClr val="00B0F0"/>
                      </a:solidFill>
                      <a:latin typeface="Calibri" panose="020F0502020204030204" pitchFamily="34" charset="0"/>
                      <a:cs typeface="Calibri" panose="020F0502020204030204" pitchFamily="34" charset="0"/>
                    </a:rPr>
                    <a:t>+</a:t>
                  </a:r>
                  <a:r>
                    <a:rPr lang="zh-CN" altLang="en-US" sz="2400" dirty="0">
                      <a:solidFill>
                        <a:srgbClr val="00B0F0"/>
                      </a:solidFill>
                      <a:latin typeface="Calibri" panose="020F0502020204030204" pitchFamily="34" charset="0"/>
                      <a:cs typeface="Calibri" panose="020F0502020204030204" pitchFamily="34" charset="0"/>
                    </a:rPr>
                    <a:t> </a:t>
                  </a:r>
                  <a:r>
                    <a:rPr lang="en-US" altLang="zh-CN" sz="2400" dirty="0">
                      <a:solidFill>
                        <a:srgbClr val="00B0F0"/>
                      </a:solidFill>
                      <a:latin typeface="Calibri" panose="020F0502020204030204" pitchFamily="34" charset="0"/>
                      <a:cs typeface="Calibri" panose="020F0502020204030204" pitchFamily="34" charset="0"/>
                    </a:rPr>
                    <a:t>Bd^2)</a:t>
                  </a:r>
                  <a:r>
                    <a:rPr lang="zh-CN" altLang="en-US" sz="2400" dirty="0">
                      <a:solidFill>
                        <a:srgbClr val="00B0F0"/>
                      </a:solidFill>
                      <a:latin typeface="Calibri" panose="020F0502020204030204" pitchFamily="34" charset="0"/>
                      <a:cs typeface="Calibri" panose="020F0502020204030204" pitchFamily="34" charset="0"/>
                    </a:rPr>
                    <a:t> </a:t>
                  </a:r>
                  <a:r>
                    <a:rPr lang="en-US" altLang="zh-CN" sz="2400" dirty="0">
                      <a:solidFill>
                        <a:srgbClr val="00B0F0"/>
                      </a:solidFill>
                      <a:latin typeface="Calibri" panose="020F0502020204030204" pitchFamily="34" charset="0"/>
                      <a:cs typeface="Calibri" panose="020F0502020204030204" pitchFamily="34" charset="0"/>
                    </a:rPr>
                    <a:t>parameters</a:t>
                  </a:r>
                </a:p>
              </p:txBody>
            </p:sp>
            <p:sp>
              <p:nvSpPr>
                <p:cNvPr id="14" name="TextBox 13">
                  <a:extLst>
                    <a:ext uri="{FF2B5EF4-FFF2-40B4-BE49-F238E27FC236}">
                      <a16:creationId xmlns:a16="http://schemas.microsoft.com/office/drawing/2014/main" xmlns="" id="{D666C3EF-D081-2A4E-A9DA-56BCFB9D90CA}"/>
                    </a:ext>
                  </a:extLst>
                </p:cNvPr>
                <p:cNvSpPr txBox="1"/>
                <p:nvPr/>
              </p:nvSpPr>
              <p:spPr>
                <a:xfrm>
                  <a:off x="282934" y="3027362"/>
                  <a:ext cx="3992696" cy="461665"/>
                </a:xfrm>
                <a:prstGeom prst="rect">
                  <a:avLst/>
                </a:prstGeom>
                <a:noFill/>
              </p:spPr>
              <p:txBody>
                <a:bodyPr wrap="none" rtlCol="0">
                  <a:spAutoFit/>
                </a:bodyPr>
                <a:lstStyle/>
                <a:p>
                  <a:r>
                    <a:rPr lang="en-US" altLang="zh-CN" sz="2400" dirty="0">
                      <a:latin typeface="Calibri" panose="020F0502020204030204" pitchFamily="34" charset="0"/>
                      <a:cs typeface="Calibri" panose="020F0502020204030204" pitchFamily="34" charset="0"/>
                    </a:rPr>
                    <a:t>Option</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1)</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basis</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decomposition</a:t>
                  </a:r>
                  <a:endParaRPr lang="en-US" sz="2400" dirty="0">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xmlns="" id="{EA6A3396-6593-5E44-8132-261D97A13FC5}"/>
                    </a:ext>
                  </a:extLst>
                </p:cNvPr>
                <p:cNvPicPr>
                  <a:picLocks noChangeAspect="1"/>
                </p:cNvPicPr>
                <p:nvPr/>
              </p:nvPicPr>
              <p:blipFill>
                <a:blip r:embed="rId3"/>
                <a:stretch>
                  <a:fillRect/>
                </a:stretch>
              </p:blipFill>
              <p:spPr>
                <a:xfrm>
                  <a:off x="520522" y="3550671"/>
                  <a:ext cx="4729393" cy="1040074"/>
                </a:xfrm>
                <a:prstGeom prst="rect">
                  <a:avLst/>
                </a:prstGeom>
              </p:spPr>
            </p:pic>
          </p:grpSp>
          <p:sp>
            <p:nvSpPr>
              <p:cNvPr id="16" name="TextBox 15">
                <a:extLst>
                  <a:ext uri="{FF2B5EF4-FFF2-40B4-BE49-F238E27FC236}">
                    <a16:creationId xmlns:a16="http://schemas.microsoft.com/office/drawing/2014/main" xmlns="" id="{55E52DB9-46DA-9E41-B526-447A25D4FBD0}"/>
                  </a:ext>
                </a:extLst>
              </p:cNvPr>
              <p:cNvSpPr txBox="1"/>
              <p:nvPr/>
            </p:nvSpPr>
            <p:spPr>
              <a:xfrm>
                <a:off x="3067665" y="4493817"/>
                <a:ext cx="1666675" cy="400110"/>
              </a:xfrm>
              <a:prstGeom prst="rect">
                <a:avLst/>
              </a:prstGeom>
              <a:noFill/>
            </p:spPr>
            <p:txBody>
              <a:bodyPr wrap="none" rtlCol="0">
                <a:spAutoFit/>
              </a:bodyPr>
              <a:lstStyle/>
              <a:p>
                <a:r>
                  <a:rPr lang="en-US" altLang="zh-CN" sz="2000" dirty="0">
                    <a:solidFill>
                      <a:srgbClr val="00B0F0"/>
                    </a:solidFill>
                    <a:latin typeface="Calibri" panose="020F0502020204030204" pitchFamily="34" charset="0"/>
                    <a:cs typeface="Calibri" panose="020F0502020204030204" pitchFamily="34" charset="0"/>
                  </a:rPr>
                  <a:t>Basis</a:t>
                </a:r>
                <a:r>
                  <a:rPr lang="zh-CN" altLang="en-US" sz="2000" dirty="0">
                    <a:solidFill>
                      <a:srgbClr val="00B0F0"/>
                    </a:solidFill>
                    <a:latin typeface="Calibri" panose="020F0502020204030204" pitchFamily="34" charset="0"/>
                    <a:cs typeface="Calibri" panose="020F0502020204030204" pitchFamily="34" charset="0"/>
                  </a:rPr>
                  <a:t> </a:t>
                </a:r>
                <a:r>
                  <a:rPr lang="en-US" altLang="zh-CN" sz="2000" dirty="0">
                    <a:solidFill>
                      <a:srgbClr val="00B0F0"/>
                    </a:solidFill>
                    <a:latin typeface="Calibri" panose="020F0502020204030204" pitchFamily="34" charset="0"/>
                    <a:cs typeface="Calibri" panose="020F0502020204030204" pitchFamily="34" charset="0"/>
                  </a:rPr>
                  <a:t>matrices</a:t>
                </a:r>
              </a:p>
            </p:txBody>
          </p:sp>
          <p:cxnSp>
            <p:nvCxnSpPr>
              <p:cNvPr id="17" name="Straight Arrow Connector 16">
                <a:extLst>
                  <a:ext uri="{FF2B5EF4-FFF2-40B4-BE49-F238E27FC236}">
                    <a16:creationId xmlns:a16="http://schemas.microsoft.com/office/drawing/2014/main" xmlns="" id="{8299C4F6-89A8-084A-BC5E-C4C4EA43B985}"/>
                  </a:ext>
                </a:extLst>
              </p:cNvPr>
              <p:cNvCxnSpPr>
                <a:cxnSpLocks/>
              </p:cNvCxnSpPr>
              <p:nvPr/>
            </p:nvCxnSpPr>
            <p:spPr>
              <a:xfrm flipH="1" flipV="1">
                <a:off x="2735609" y="4480862"/>
                <a:ext cx="332056" cy="244768"/>
              </a:xfrm>
              <a:prstGeom prst="straightConnector1">
                <a:avLst/>
              </a:prstGeom>
              <a:ln w="3175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sp>
          <p:nvSpPr>
            <p:cNvPr id="7" name="TextBox 6">
              <a:extLst>
                <a:ext uri="{FF2B5EF4-FFF2-40B4-BE49-F238E27FC236}">
                  <a16:creationId xmlns:a16="http://schemas.microsoft.com/office/drawing/2014/main" xmlns="" id="{DBBD203C-56C4-5A4B-AF0B-A74F58D3F118}"/>
                </a:ext>
              </a:extLst>
            </p:cNvPr>
            <p:cNvSpPr txBox="1"/>
            <p:nvPr/>
          </p:nvSpPr>
          <p:spPr>
            <a:xfrm>
              <a:off x="4434348" y="2868605"/>
              <a:ext cx="2477666" cy="461665"/>
            </a:xfrm>
            <a:prstGeom prst="rect">
              <a:avLst/>
            </a:prstGeom>
            <a:noFill/>
          </p:spPr>
          <p:txBody>
            <a:bodyPr wrap="none" rtlCol="0">
              <a:spAutoFit/>
            </a:bodyPr>
            <a:lstStyle/>
            <a:p>
              <a:r>
                <a:rPr lang="en-US" altLang="zh-CN" sz="2400" dirty="0">
                  <a:solidFill>
                    <a:srgbClr val="FF0000"/>
                  </a:solidFill>
                </a:rPr>
                <a:t>-</a:t>
              </a:r>
              <a:r>
                <a:rPr lang="zh-CN" altLang="en-US" sz="2400" dirty="0">
                  <a:solidFill>
                    <a:srgbClr val="FF0000"/>
                  </a:solidFill>
                </a:rPr>
                <a:t> </a:t>
              </a:r>
              <a:r>
                <a:rPr lang="en-US" sz="2400" dirty="0">
                  <a:solidFill>
                    <a:srgbClr val="FF0000"/>
                  </a:solidFill>
                </a:rPr>
                <a:t>linear hypothesis</a:t>
              </a:r>
            </a:p>
          </p:txBody>
        </p:sp>
      </p:grpSp>
      <p:grpSp>
        <p:nvGrpSpPr>
          <p:cNvPr id="11" name="Group 10">
            <a:extLst>
              <a:ext uri="{FF2B5EF4-FFF2-40B4-BE49-F238E27FC236}">
                <a16:creationId xmlns:a16="http://schemas.microsoft.com/office/drawing/2014/main" xmlns="" id="{F2DAEC27-E68F-0C4F-81E5-E4A5C4A61C32}"/>
              </a:ext>
            </a:extLst>
          </p:cNvPr>
          <p:cNvGrpSpPr/>
          <p:nvPr/>
        </p:nvGrpSpPr>
        <p:grpSpPr>
          <a:xfrm>
            <a:off x="313917" y="4817850"/>
            <a:ext cx="11690618" cy="1756738"/>
            <a:chOff x="313917" y="4778522"/>
            <a:chExt cx="11690618" cy="1756738"/>
          </a:xfrm>
        </p:grpSpPr>
        <p:sp>
          <p:nvSpPr>
            <p:cNvPr id="20" name="TextBox 19">
              <a:extLst>
                <a:ext uri="{FF2B5EF4-FFF2-40B4-BE49-F238E27FC236}">
                  <a16:creationId xmlns:a16="http://schemas.microsoft.com/office/drawing/2014/main" xmlns="" id="{72BC68E2-0631-BF41-9947-77ED3284DD8D}"/>
                </a:ext>
              </a:extLst>
            </p:cNvPr>
            <p:cNvSpPr txBox="1"/>
            <p:nvPr/>
          </p:nvSpPr>
          <p:spPr>
            <a:xfrm>
              <a:off x="4203291" y="6135150"/>
              <a:ext cx="1472711" cy="400110"/>
            </a:xfrm>
            <a:prstGeom prst="rect">
              <a:avLst/>
            </a:prstGeom>
            <a:noFill/>
          </p:spPr>
          <p:txBody>
            <a:bodyPr wrap="none" rtlCol="0">
              <a:spAutoFit/>
            </a:bodyPr>
            <a:lstStyle/>
            <a:p>
              <a:r>
                <a:rPr lang="en-US" altLang="zh-CN" sz="2000" dirty="0">
                  <a:solidFill>
                    <a:srgbClr val="00B0F0"/>
                  </a:solidFill>
                  <a:latin typeface="Calibri" panose="020F0502020204030204" pitchFamily="34" charset="0"/>
                  <a:cs typeface="Calibri" panose="020F0502020204030204" pitchFamily="34" charset="0"/>
                </a:rPr>
                <a:t>Submatrices</a:t>
              </a:r>
            </a:p>
          </p:txBody>
        </p:sp>
        <p:cxnSp>
          <p:nvCxnSpPr>
            <p:cNvPr id="24" name="Straight Arrow Connector 23">
              <a:extLst>
                <a:ext uri="{FF2B5EF4-FFF2-40B4-BE49-F238E27FC236}">
                  <a16:creationId xmlns:a16="http://schemas.microsoft.com/office/drawing/2014/main" xmlns="" id="{A1986638-B611-5644-940E-5402DE2ECA7D}"/>
                </a:ext>
              </a:extLst>
            </p:cNvPr>
            <p:cNvCxnSpPr>
              <a:cxnSpLocks/>
            </p:cNvCxnSpPr>
            <p:nvPr/>
          </p:nvCxnSpPr>
          <p:spPr>
            <a:xfrm flipH="1" flipV="1">
              <a:off x="3871235" y="6122195"/>
              <a:ext cx="332056" cy="244768"/>
            </a:xfrm>
            <a:prstGeom prst="straightConnector1">
              <a:avLst/>
            </a:prstGeom>
            <a:ln w="3175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xmlns="" id="{1752E3EA-C900-4549-BF7E-934F52DA723D}"/>
                </a:ext>
              </a:extLst>
            </p:cNvPr>
            <p:cNvGrpSpPr/>
            <p:nvPr/>
          </p:nvGrpSpPr>
          <p:grpSpPr>
            <a:xfrm>
              <a:off x="313917" y="4778522"/>
              <a:ext cx="11690618" cy="1530356"/>
              <a:chOff x="313917" y="4778522"/>
              <a:chExt cx="11690618" cy="1530356"/>
            </a:xfrm>
          </p:grpSpPr>
          <p:grpSp>
            <p:nvGrpSpPr>
              <p:cNvPr id="23" name="Group 22">
                <a:extLst>
                  <a:ext uri="{FF2B5EF4-FFF2-40B4-BE49-F238E27FC236}">
                    <a16:creationId xmlns:a16="http://schemas.microsoft.com/office/drawing/2014/main" xmlns="" id="{E9BD2C5E-63CF-3944-A728-5AD491874185}"/>
                  </a:ext>
                </a:extLst>
              </p:cNvPr>
              <p:cNvGrpSpPr/>
              <p:nvPr/>
            </p:nvGrpSpPr>
            <p:grpSpPr>
              <a:xfrm>
                <a:off x="313917" y="4778522"/>
                <a:ext cx="11690618" cy="1530356"/>
                <a:chOff x="313917" y="4903250"/>
                <a:chExt cx="11690618" cy="1530356"/>
              </a:xfrm>
            </p:grpSpPr>
            <p:sp>
              <p:nvSpPr>
                <p:cNvPr id="18" name="TextBox 17">
                  <a:extLst>
                    <a:ext uri="{FF2B5EF4-FFF2-40B4-BE49-F238E27FC236}">
                      <a16:creationId xmlns:a16="http://schemas.microsoft.com/office/drawing/2014/main" xmlns="" id="{979906F1-F2C0-6D4B-B3FC-3BB65D8DEF28}"/>
                    </a:ext>
                  </a:extLst>
                </p:cNvPr>
                <p:cNvSpPr txBox="1"/>
                <p:nvPr/>
              </p:nvSpPr>
              <p:spPr>
                <a:xfrm>
                  <a:off x="313917" y="4903250"/>
                  <a:ext cx="5173276" cy="461665"/>
                </a:xfrm>
                <a:prstGeom prst="rect">
                  <a:avLst/>
                </a:prstGeom>
                <a:noFill/>
              </p:spPr>
              <p:txBody>
                <a:bodyPr wrap="none" rtlCol="0">
                  <a:spAutoFit/>
                </a:bodyPr>
                <a:lstStyle/>
                <a:p>
                  <a:r>
                    <a:rPr lang="en-US" altLang="zh-CN" sz="2400" dirty="0">
                      <a:latin typeface="Calibri" panose="020F0502020204030204" pitchFamily="34" charset="0"/>
                      <a:cs typeface="Calibri" panose="020F0502020204030204" pitchFamily="34" charset="0"/>
                    </a:rPr>
                    <a:t>Option</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2)</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block-diagonal</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decomposition</a:t>
                  </a:r>
                  <a:endParaRPr lang="en-US" sz="2400" dirty="0">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xmlns="" id="{1C7C7E3E-45AA-7E4D-BF63-120A196BFE2B}"/>
                    </a:ext>
                  </a:extLst>
                </p:cNvPr>
                <p:cNvSpPr txBox="1"/>
                <p:nvPr/>
              </p:nvSpPr>
              <p:spPr>
                <a:xfrm>
                  <a:off x="9007111" y="5635803"/>
                  <a:ext cx="2997424" cy="461665"/>
                </a:xfrm>
                <a:prstGeom prst="rect">
                  <a:avLst/>
                </a:prstGeom>
                <a:noFill/>
              </p:spPr>
              <p:txBody>
                <a:bodyPr wrap="none" rtlCol="0">
                  <a:spAutoFit/>
                </a:bodyPr>
                <a:lstStyle/>
                <a:p>
                  <a:r>
                    <a:rPr lang="en-US" altLang="zh-CN" sz="2400" dirty="0">
                      <a:solidFill>
                        <a:srgbClr val="00B0F0"/>
                      </a:solidFill>
                      <a:latin typeface="Calibri" panose="020F0502020204030204" pitchFamily="34" charset="0"/>
                      <a:cs typeface="Calibri" panose="020F0502020204030204" pitchFamily="34" charset="0"/>
                    </a:rPr>
                    <a:t>O(Rd^2/B)</a:t>
                  </a:r>
                  <a:r>
                    <a:rPr lang="zh-CN" altLang="en-US" sz="2400" dirty="0">
                      <a:solidFill>
                        <a:srgbClr val="00B0F0"/>
                      </a:solidFill>
                      <a:latin typeface="Calibri" panose="020F0502020204030204" pitchFamily="34" charset="0"/>
                      <a:cs typeface="Calibri" panose="020F0502020204030204" pitchFamily="34" charset="0"/>
                    </a:rPr>
                    <a:t> </a:t>
                  </a:r>
                  <a:r>
                    <a:rPr lang="en-US" altLang="zh-CN" sz="2400" dirty="0">
                      <a:solidFill>
                        <a:srgbClr val="00B0F0"/>
                      </a:solidFill>
                      <a:latin typeface="Calibri" panose="020F0502020204030204" pitchFamily="34" charset="0"/>
                      <a:cs typeface="Calibri" panose="020F0502020204030204" pitchFamily="34" charset="0"/>
                    </a:rPr>
                    <a:t>parameters</a:t>
                  </a:r>
                </a:p>
              </p:txBody>
            </p:sp>
            <p:pic>
              <p:nvPicPr>
                <p:cNvPr id="21" name="Picture 20">
                  <a:extLst>
                    <a:ext uri="{FF2B5EF4-FFF2-40B4-BE49-F238E27FC236}">
                      <a16:creationId xmlns:a16="http://schemas.microsoft.com/office/drawing/2014/main" xmlns="" id="{79C85F29-0625-1842-8F18-477E4F38356B}"/>
                    </a:ext>
                  </a:extLst>
                </p:cNvPr>
                <p:cNvPicPr>
                  <a:picLocks noChangeAspect="1"/>
                </p:cNvPicPr>
                <p:nvPr/>
              </p:nvPicPr>
              <p:blipFill>
                <a:blip r:embed="rId4"/>
                <a:stretch>
                  <a:fillRect/>
                </a:stretch>
              </p:blipFill>
              <p:spPr>
                <a:xfrm>
                  <a:off x="520522" y="5486834"/>
                  <a:ext cx="8315513" cy="946772"/>
                </a:xfrm>
                <a:prstGeom prst="rect">
                  <a:avLst/>
                </a:prstGeom>
              </p:spPr>
            </p:pic>
          </p:grpSp>
          <p:sp>
            <p:nvSpPr>
              <p:cNvPr id="25" name="TextBox 24">
                <a:extLst>
                  <a:ext uri="{FF2B5EF4-FFF2-40B4-BE49-F238E27FC236}">
                    <a16:creationId xmlns:a16="http://schemas.microsoft.com/office/drawing/2014/main" xmlns="" id="{CD1A1548-8A80-1B43-B131-581CB7C6A639}"/>
                  </a:ext>
                </a:extLst>
              </p:cNvPr>
              <p:cNvSpPr txBox="1"/>
              <p:nvPr/>
            </p:nvSpPr>
            <p:spPr>
              <a:xfrm>
                <a:off x="5521798" y="4781656"/>
                <a:ext cx="2730491" cy="461665"/>
              </a:xfrm>
              <a:prstGeom prst="rect">
                <a:avLst/>
              </a:prstGeom>
              <a:noFill/>
            </p:spPr>
            <p:txBody>
              <a:bodyPr wrap="none" rtlCol="0">
                <a:spAutoFit/>
              </a:bodyPr>
              <a:lstStyle/>
              <a:p>
                <a:r>
                  <a:rPr lang="en-US" altLang="zh-CN" sz="2400" dirty="0">
                    <a:solidFill>
                      <a:srgbClr val="FF0000"/>
                    </a:solidFill>
                  </a:rPr>
                  <a:t>-</a:t>
                </a:r>
                <a:r>
                  <a:rPr lang="zh-CN" altLang="en-US" sz="2400" dirty="0">
                    <a:solidFill>
                      <a:srgbClr val="FF0000"/>
                    </a:solidFill>
                  </a:rPr>
                  <a:t> </a:t>
                </a:r>
                <a:r>
                  <a:rPr lang="en-US" altLang="zh-CN" sz="2400" dirty="0">
                    <a:solidFill>
                      <a:srgbClr val="FF0000"/>
                    </a:solidFill>
                  </a:rPr>
                  <a:t>sparsity</a:t>
                </a:r>
                <a:r>
                  <a:rPr lang="en-US" sz="2400" dirty="0">
                    <a:solidFill>
                      <a:srgbClr val="FF0000"/>
                    </a:solidFill>
                  </a:rPr>
                  <a:t> hypothesis</a:t>
                </a:r>
              </a:p>
            </p:txBody>
          </p:sp>
        </p:grpSp>
      </p:grpSp>
    </p:spTree>
    <p:extLst>
      <p:ext uri="{BB962C8B-B14F-4D97-AF65-F5344CB8AC3E}">
        <p14:creationId xmlns:p14="http://schemas.microsoft.com/office/powerpoint/2010/main" val="32443775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CFFBEE-2579-DF42-B4D6-A3591FFE2B3F}"/>
              </a:ext>
            </a:extLst>
          </p:cNvPr>
          <p:cNvSpPr>
            <a:spLocks noGrp="1"/>
          </p:cNvSpPr>
          <p:nvPr>
            <p:ph type="title"/>
          </p:nvPr>
        </p:nvSpPr>
        <p:spPr/>
        <p:txBody>
          <a:bodyPr>
            <a:normAutofit/>
          </a:bodyPr>
          <a:lstStyle/>
          <a:p>
            <a:r>
              <a:rPr kumimoji="1" lang="en-US" altLang="zh-CN" b="1" spc="-253" dirty="0">
                <a:solidFill>
                  <a:srgbClr val="C00000"/>
                </a:solidFill>
              </a:rPr>
              <a:t>Including</a:t>
            </a:r>
            <a:r>
              <a:rPr kumimoji="1" lang="zh-CN" altLang="en-US" b="1" spc="-253" dirty="0">
                <a:solidFill>
                  <a:srgbClr val="C00000"/>
                </a:solidFill>
              </a:rPr>
              <a:t> </a:t>
            </a:r>
            <a:r>
              <a:rPr kumimoji="1" lang="en-US" altLang="zh-CN" b="1" spc="-253" dirty="0">
                <a:solidFill>
                  <a:srgbClr val="C00000"/>
                </a:solidFill>
              </a:rPr>
              <a:t>Edge</a:t>
            </a:r>
            <a:r>
              <a:rPr kumimoji="1" lang="zh-CN" altLang="en-US" b="1" spc="-253" dirty="0">
                <a:solidFill>
                  <a:srgbClr val="C00000"/>
                </a:solidFill>
              </a:rPr>
              <a:t> </a:t>
            </a:r>
            <a:r>
              <a:rPr kumimoji="1" lang="en-US" altLang="zh-CN" b="1" spc="-253" dirty="0">
                <a:solidFill>
                  <a:srgbClr val="C00000"/>
                </a:solidFill>
              </a:rPr>
              <a:t>Embeddings</a:t>
            </a:r>
            <a:r>
              <a:rPr kumimoji="1" lang="zh-CN" altLang="en-US" b="1" spc="-253" dirty="0">
                <a:solidFill>
                  <a:srgbClr val="C00000"/>
                </a:solidFill>
              </a:rPr>
              <a:t> </a:t>
            </a:r>
            <a:r>
              <a:rPr kumimoji="1" lang="en-US" altLang="zh-CN" b="1" spc="-253" dirty="0">
                <a:solidFill>
                  <a:srgbClr val="C00000"/>
                </a:solidFill>
              </a:rPr>
              <a:t>in</a:t>
            </a:r>
            <a:r>
              <a:rPr kumimoji="1" lang="zh-CN" altLang="en-US" b="1" spc="-253" dirty="0">
                <a:solidFill>
                  <a:srgbClr val="C00000"/>
                </a:solidFill>
              </a:rPr>
              <a:t> </a:t>
            </a:r>
            <a:r>
              <a:rPr kumimoji="1" lang="en-US" altLang="zh-CN" b="1" spc="-253" dirty="0">
                <a:solidFill>
                  <a:srgbClr val="C00000"/>
                </a:solidFill>
              </a:rPr>
              <a:t>GNNs</a:t>
            </a:r>
            <a:endParaRPr kumimoji="1" lang="zh-CN" altLang="en-US" dirty="0"/>
          </a:p>
        </p:txBody>
      </p:sp>
      <p:sp>
        <p:nvSpPr>
          <p:cNvPr id="4" name="灯片编号占位符 3">
            <a:extLst>
              <a:ext uri="{FF2B5EF4-FFF2-40B4-BE49-F238E27FC236}">
                <a16:creationId xmlns:a16="http://schemas.microsoft.com/office/drawing/2014/main" xmlns="" id="{7DA292A9-F3FF-0D4C-A45C-4BBE99770D4B}"/>
              </a:ext>
            </a:extLst>
          </p:cNvPr>
          <p:cNvSpPr>
            <a:spLocks noGrp="1"/>
          </p:cNvSpPr>
          <p:nvPr>
            <p:ph type="sldNum" sz="quarter" idx="12"/>
          </p:nvPr>
        </p:nvSpPr>
        <p:spPr/>
        <p:txBody>
          <a:bodyPr/>
          <a:lstStyle/>
          <a:p>
            <a:fld id="{4C15419E-54D6-8648-ABFB-BEF58E3E877E}" type="slidenum">
              <a:rPr lang="en-US" smtClean="0"/>
              <a:t>76</a:t>
            </a:fld>
            <a:endParaRPr lang="en-US"/>
          </a:p>
        </p:txBody>
      </p:sp>
      <p:sp>
        <p:nvSpPr>
          <p:cNvPr id="5" name="Content Placeholder 4">
            <a:extLst>
              <a:ext uri="{FF2B5EF4-FFF2-40B4-BE49-F238E27FC236}">
                <a16:creationId xmlns:a16="http://schemas.microsoft.com/office/drawing/2014/main" xmlns="" id="{1E7689FC-FDB7-6B4B-9B24-420B6058AD60}"/>
              </a:ext>
            </a:extLst>
          </p:cNvPr>
          <p:cNvSpPr>
            <a:spLocks noGrp="1"/>
          </p:cNvSpPr>
          <p:nvPr>
            <p:ph idx="1"/>
          </p:nvPr>
        </p:nvSpPr>
        <p:spPr>
          <a:xfrm>
            <a:off x="488879" y="4072822"/>
            <a:ext cx="9343490" cy="906253"/>
          </a:xfrm>
        </p:spPr>
        <p:txBody>
          <a:bodyPr/>
          <a:lstStyle/>
          <a:p>
            <a:pPr marL="0" indent="0">
              <a:buNone/>
            </a:pPr>
            <a:r>
              <a:rPr lang="en-US" altLang="zh-CN" dirty="0"/>
              <a:t>Variant 2) Update</a:t>
            </a:r>
            <a:r>
              <a:rPr lang="zh-CN" altLang="en-US" dirty="0"/>
              <a:t> </a:t>
            </a:r>
            <a:r>
              <a:rPr lang="en-US" altLang="zh-CN" dirty="0"/>
              <a:t>edge</a:t>
            </a:r>
            <a:r>
              <a:rPr lang="zh-CN" altLang="en-US" dirty="0"/>
              <a:t> </a:t>
            </a:r>
            <a:r>
              <a:rPr lang="en-US" altLang="zh-CN" dirty="0"/>
              <a:t>embedding</a:t>
            </a:r>
            <a:r>
              <a:rPr lang="zh-CN" altLang="en-US" dirty="0"/>
              <a:t> </a:t>
            </a:r>
            <a:r>
              <a:rPr lang="en-US" altLang="zh-CN" dirty="0"/>
              <a:t>in</a:t>
            </a:r>
            <a:r>
              <a:rPr lang="zh-CN" altLang="en-US" dirty="0"/>
              <a:t> </a:t>
            </a:r>
            <a:r>
              <a:rPr lang="en-US" altLang="zh-CN" dirty="0"/>
              <a:t>message</a:t>
            </a:r>
            <a:r>
              <a:rPr lang="zh-CN" altLang="en-US" dirty="0"/>
              <a:t> </a:t>
            </a:r>
            <a:r>
              <a:rPr lang="en-US" altLang="zh-CN" dirty="0"/>
              <a:t>passing</a:t>
            </a:r>
            <a:endParaRPr lang="en-US" dirty="0"/>
          </a:p>
        </p:txBody>
      </p:sp>
      <p:pic>
        <p:nvPicPr>
          <p:cNvPr id="18" name="Picture 17">
            <a:extLst>
              <a:ext uri="{FF2B5EF4-FFF2-40B4-BE49-F238E27FC236}">
                <a16:creationId xmlns:a16="http://schemas.microsoft.com/office/drawing/2014/main" xmlns="" id="{F1E8F7EF-1F0A-FB49-A9BD-97D707276D7A}"/>
              </a:ext>
            </a:extLst>
          </p:cNvPr>
          <p:cNvPicPr>
            <a:picLocks noChangeAspect="1"/>
          </p:cNvPicPr>
          <p:nvPr/>
        </p:nvPicPr>
        <p:blipFill>
          <a:blip r:embed="rId3"/>
          <a:stretch>
            <a:fillRect/>
          </a:stretch>
        </p:blipFill>
        <p:spPr>
          <a:xfrm>
            <a:off x="838200" y="4966122"/>
            <a:ext cx="10604213" cy="906254"/>
          </a:xfrm>
          <a:prstGeom prst="rect">
            <a:avLst/>
          </a:prstGeom>
        </p:spPr>
      </p:pic>
      <p:sp>
        <p:nvSpPr>
          <p:cNvPr id="7" name="Content Placeholder 4">
            <a:extLst>
              <a:ext uri="{FF2B5EF4-FFF2-40B4-BE49-F238E27FC236}">
                <a16:creationId xmlns:a16="http://schemas.microsoft.com/office/drawing/2014/main" xmlns="" id="{E0A7A91B-78F8-B047-84F0-79C3EC58A58A}"/>
              </a:ext>
            </a:extLst>
          </p:cNvPr>
          <p:cNvSpPr txBox="1">
            <a:spLocks/>
          </p:cNvSpPr>
          <p:nvPr/>
        </p:nvSpPr>
        <p:spPr>
          <a:xfrm>
            <a:off x="585626" y="1550063"/>
            <a:ext cx="8352891" cy="9062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dirty="0"/>
              <a:t>Variant 1)</a:t>
            </a:r>
            <a:r>
              <a:rPr lang="zh-CN" altLang="en-US" dirty="0"/>
              <a:t> </a:t>
            </a:r>
            <a:r>
              <a:rPr lang="en-US" altLang="zh-CN" dirty="0"/>
              <a:t>Include</a:t>
            </a:r>
            <a:r>
              <a:rPr lang="zh-CN" altLang="en-US" dirty="0"/>
              <a:t> </a:t>
            </a:r>
            <a:r>
              <a:rPr lang="en-US" altLang="zh-CN" dirty="0"/>
              <a:t>edge</a:t>
            </a:r>
            <a:r>
              <a:rPr lang="zh-CN" altLang="en-US" dirty="0"/>
              <a:t> </a:t>
            </a:r>
            <a:r>
              <a:rPr lang="en-US" altLang="zh-CN" dirty="0"/>
              <a:t>embeddings</a:t>
            </a:r>
            <a:r>
              <a:rPr lang="zh-CN" altLang="en-US" dirty="0"/>
              <a:t> </a:t>
            </a:r>
            <a:r>
              <a:rPr lang="en-US" altLang="zh-CN" dirty="0"/>
              <a:t>in</a:t>
            </a:r>
            <a:r>
              <a:rPr lang="zh-CN" altLang="en-US" dirty="0"/>
              <a:t> </a:t>
            </a:r>
            <a:r>
              <a:rPr lang="en-US" altLang="zh-CN" dirty="0"/>
              <a:t>message</a:t>
            </a:r>
            <a:r>
              <a:rPr lang="zh-CN" altLang="en-US" dirty="0"/>
              <a:t> </a:t>
            </a:r>
            <a:r>
              <a:rPr lang="en-US" altLang="zh-CN" dirty="0"/>
              <a:t>passing</a:t>
            </a:r>
            <a:endParaRPr lang="en-US" dirty="0"/>
          </a:p>
        </p:txBody>
      </p:sp>
      <p:grpSp>
        <p:nvGrpSpPr>
          <p:cNvPr id="9" name="Group 8">
            <a:extLst>
              <a:ext uri="{FF2B5EF4-FFF2-40B4-BE49-F238E27FC236}">
                <a16:creationId xmlns:a16="http://schemas.microsoft.com/office/drawing/2014/main" xmlns="" id="{5CFBEF52-DE89-3141-ADD2-5A6C6F3BE81F}"/>
              </a:ext>
            </a:extLst>
          </p:cNvPr>
          <p:cNvGrpSpPr/>
          <p:nvPr/>
        </p:nvGrpSpPr>
        <p:grpSpPr>
          <a:xfrm>
            <a:off x="821929" y="2194099"/>
            <a:ext cx="8969868" cy="1531467"/>
            <a:chOff x="821929" y="2194099"/>
            <a:chExt cx="8969868" cy="1531467"/>
          </a:xfrm>
        </p:grpSpPr>
        <p:grpSp>
          <p:nvGrpSpPr>
            <p:cNvPr id="15" name="Group 14">
              <a:extLst>
                <a:ext uri="{FF2B5EF4-FFF2-40B4-BE49-F238E27FC236}">
                  <a16:creationId xmlns:a16="http://schemas.microsoft.com/office/drawing/2014/main" xmlns="" id="{1C26FF52-40E5-E94D-8B44-602FA41DFE49}"/>
                </a:ext>
              </a:extLst>
            </p:cNvPr>
            <p:cNvGrpSpPr/>
            <p:nvPr/>
          </p:nvGrpSpPr>
          <p:grpSpPr>
            <a:xfrm>
              <a:off x="821929" y="2194099"/>
              <a:ext cx="8407400" cy="1246947"/>
              <a:chOff x="1892300" y="2734503"/>
              <a:chExt cx="8407400" cy="1246947"/>
            </a:xfrm>
          </p:grpSpPr>
          <p:pic>
            <p:nvPicPr>
              <p:cNvPr id="13" name="Picture 12">
                <a:extLst>
                  <a:ext uri="{FF2B5EF4-FFF2-40B4-BE49-F238E27FC236}">
                    <a16:creationId xmlns:a16="http://schemas.microsoft.com/office/drawing/2014/main" xmlns="" id="{28B3BFB7-4921-E94F-A34D-F890510901B6}"/>
                  </a:ext>
                </a:extLst>
              </p:cNvPr>
              <p:cNvPicPr>
                <a:picLocks noChangeAspect="1"/>
              </p:cNvPicPr>
              <p:nvPr/>
            </p:nvPicPr>
            <p:blipFill>
              <a:blip r:embed="rId4"/>
              <a:stretch>
                <a:fillRect/>
              </a:stretch>
            </p:blipFill>
            <p:spPr>
              <a:xfrm>
                <a:off x="1892300" y="2876550"/>
                <a:ext cx="8407400" cy="1104900"/>
              </a:xfrm>
              <a:prstGeom prst="rect">
                <a:avLst/>
              </a:prstGeom>
            </p:spPr>
          </p:pic>
          <p:sp>
            <p:nvSpPr>
              <p:cNvPr id="14" name="Oval 13">
                <a:extLst>
                  <a:ext uri="{FF2B5EF4-FFF2-40B4-BE49-F238E27FC236}">
                    <a16:creationId xmlns:a16="http://schemas.microsoft.com/office/drawing/2014/main" xmlns="" id="{EDCAD03C-2795-EC47-A084-12C17152B0FC}"/>
                  </a:ext>
                </a:extLst>
              </p:cNvPr>
              <p:cNvSpPr/>
              <p:nvPr/>
            </p:nvSpPr>
            <p:spPr>
              <a:xfrm>
                <a:off x="8610600" y="2734503"/>
                <a:ext cx="738883" cy="931575"/>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TextBox 10">
              <a:extLst>
                <a:ext uri="{FF2B5EF4-FFF2-40B4-BE49-F238E27FC236}">
                  <a16:creationId xmlns:a16="http://schemas.microsoft.com/office/drawing/2014/main" xmlns="" id="{FDAA312F-2A2B-BB42-9B05-5C200D982BF0}"/>
                </a:ext>
              </a:extLst>
            </p:cNvPr>
            <p:cNvSpPr txBox="1"/>
            <p:nvPr/>
          </p:nvSpPr>
          <p:spPr>
            <a:xfrm>
              <a:off x="7766371" y="3325456"/>
              <a:ext cx="2025426" cy="400110"/>
            </a:xfrm>
            <a:prstGeom prst="rect">
              <a:avLst/>
            </a:prstGeom>
            <a:noFill/>
          </p:spPr>
          <p:txBody>
            <a:bodyPr wrap="none" rtlCol="0">
              <a:spAutoFit/>
            </a:bodyPr>
            <a:lstStyle/>
            <a:p>
              <a:r>
                <a:rPr lang="en-US" altLang="zh-CN" sz="2000" dirty="0">
                  <a:solidFill>
                    <a:srgbClr val="00B0F0"/>
                  </a:solidFill>
                  <a:latin typeface="Calibri" panose="020F0502020204030204" pitchFamily="34" charset="0"/>
                  <a:cs typeface="Calibri" panose="020F0502020204030204" pitchFamily="34" charset="0"/>
                </a:rPr>
                <a:t>Edge</a:t>
              </a:r>
              <a:r>
                <a:rPr lang="zh-CN" altLang="en-US" sz="2000" dirty="0">
                  <a:solidFill>
                    <a:srgbClr val="00B0F0"/>
                  </a:solidFill>
                  <a:latin typeface="Calibri" panose="020F0502020204030204" pitchFamily="34" charset="0"/>
                  <a:cs typeface="Calibri" panose="020F0502020204030204" pitchFamily="34" charset="0"/>
                </a:rPr>
                <a:t> </a:t>
              </a:r>
              <a:r>
                <a:rPr lang="en-US" altLang="zh-CN" sz="2000" dirty="0">
                  <a:solidFill>
                    <a:srgbClr val="00B0F0"/>
                  </a:solidFill>
                  <a:latin typeface="Calibri" panose="020F0502020204030204" pitchFamily="34" charset="0"/>
                  <a:cs typeface="Calibri" panose="020F0502020204030204" pitchFamily="34" charset="0"/>
                </a:rPr>
                <a:t>embeddings</a:t>
              </a:r>
            </a:p>
          </p:txBody>
        </p:sp>
        <p:cxnSp>
          <p:nvCxnSpPr>
            <p:cNvPr id="12" name="Straight Arrow Connector 11">
              <a:extLst>
                <a:ext uri="{FF2B5EF4-FFF2-40B4-BE49-F238E27FC236}">
                  <a16:creationId xmlns:a16="http://schemas.microsoft.com/office/drawing/2014/main" xmlns="" id="{A5BDD74B-4B4B-0946-8C7C-EC3A51AEAB59}"/>
                </a:ext>
              </a:extLst>
            </p:cNvPr>
            <p:cNvCxnSpPr>
              <a:cxnSpLocks/>
            </p:cNvCxnSpPr>
            <p:nvPr/>
          </p:nvCxnSpPr>
          <p:spPr>
            <a:xfrm flipH="1" flipV="1">
              <a:off x="8291172" y="2978800"/>
              <a:ext cx="304227" cy="370816"/>
            </a:xfrm>
            <a:prstGeom prst="straightConnector1">
              <a:avLst/>
            </a:prstGeom>
            <a:ln w="3175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xmlns="" id="{961C6D36-F246-7E4C-B1E9-F5819D1BDCFA}"/>
              </a:ext>
            </a:extLst>
          </p:cNvPr>
          <p:cNvGrpSpPr/>
          <p:nvPr/>
        </p:nvGrpSpPr>
        <p:grpSpPr>
          <a:xfrm>
            <a:off x="6737862" y="4749023"/>
            <a:ext cx="4883600" cy="1336168"/>
            <a:chOff x="6737862" y="4749023"/>
            <a:chExt cx="4883600" cy="1336168"/>
          </a:xfrm>
        </p:grpSpPr>
        <p:sp>
          <p:nvSpPr>
            <p:cNvPr id="16" name="Oval 15">
              <a:extLst>
                <a:ext uri="{FF2B5EF4-FFF2-40B4-BE49-F238E27FC236}">
                  <a16:creationId xmlns:a16="http://schemas.microsoft.com/office/drawing/2014/main" xmlns="" id="{F9D543CB-50D6-9049-A10E-8AE88A3284A7}"/>
                </a:ext>
              </a:extLst>
            </p:cNvPr>
            <p:cNvSpPr/>
            <p:nvPr/>
          </p:nvSpPr>
          <p:spPr>
            <a:xfrm>
              <a:off x="8341613" y="4749023"/>
              <a:ext cx="3279849" cy="919014"/>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xmlns="" id="{417D47EC-75A5-514C-82E8-04459056DFF9}"/>
                </a:ext>
              </a:extLst>
            </p:cNvPr>
            <p:cNvSpPr txBox="1"/>
            <p:nvPr/>
          </p:nvSpPr>
          <p:spPr>
            <a:xfrm>
              <a:off x="6737862" y="5685081"/>
              <a:ext cx="2857642" cy="400110"/>
            </a:xfrm>
            <a:prstGeom prst="rect">
              <a:avLst/>
            </a:prstGeom>
            <a:noFill/>
          </p:spPr>
          <p:txBody>
            <a:bodyPr wrap="none" rtlCol="0">
              <a:spAutoFit/>
            </a:bodyPr>
            <a:lstStyle/>
            <a:p>
              <a:r>
                <a:rPr lang="en-US" altLang="zh-CN" sz="2000" dirty="0">
                  <a:solidFill>
                    <a:srgbClr val="00B0F0"/>
                  </a:solidFill>
                  <a:latin typeface="Calibri" panose="020F0502020204030204" pitchFamily="34" charset="0"/>
                  <a:cs typeface="Calibri" panose="020F0502020204030204" pitchFamily="34" charset="0"/>
                </a:rPr>
                <a:t>Update</a:t>
              </a:r>
              <a:r>
                <a:rPr lang="zh-CN" altLang="en-US" sz="2000" dirty="0">
                  <a:solidFill>
                    <a:srgbClr val="00B0F0"/>
                  </a:solidFill>
                  <a:latin typeface="Calibri" panose="020F0502020204030204" pitchFamily="34" charset="0"/>
                  <a:cs typeface="Calibri" panose="020F0502020204030204" pitchFamily="34" charset="0"/>
                </a:rPr>
                <a:t> </a:t>
              </a:r>
              <a:r>
                <a:rPr lang="en-US" altLang="zh-CN" sz="2000" dirty="0">
                  <a:solidFill>
                    <a:srgbClr val="00B0F0"/>
                  </a:solidFill>
                  <a:latin typeface="Calibri" panose="020F0502020204030204" pitchFamily="34" charset="0"/>
                  <a:cs typeface="Calibri" panose="020F0502020204030204" pitchFamily="34" charset="0"/>
                </a:rPr>
                <a:t>edge</a:t>
              </a:r>
              <a:r>
                <a:rPr lang="zh-CN" altLang="en-US" sz="2000" dirty="0">
                  <a:solidFill>
                    <a:srgbClr val="00B0F0"/>
                  </a:solidFill>
                  <a:latin typeface="Calibri" panose="020F0502020204030204" pitchFamily="34" charset="0"/>
                  <a:cs typeface="Calibri" panose="020F0502020204030204" pitchFamily="34" charset="0"/>
                </a:rPr>
                <a:t> </a:t>
              </a:r>
              <a:r>
                <a:rPr lang="en-US" altLang="zh-CN" sz="2000" dirty="0">
                  <a:solidFill>
                    <a:srgbClr val="00B0F0"/>
                  </a:solidFill>
                  <a:latin typeface="Calibri" panose="020F0502020204030204" pitchFamily="34" charset="0"/>
                  <a:cs typeface="Calibri" panose="020F0502020204030204" pitchFamily="34" charset="0"/>
                </a:rPr>
                <a:t>embeddings</a:t>
              </a:r>
            </a:p>
          </p:txBody>
        </p:sp>
        <p:cxnSp>
          <p:nvCxnSpPr>
            <p:cNvPr id="19" name="Straight Arrow Connector 18">
              <a:extLst>
                <a:ext uri="{FF2B5EF4-FFF2-40B4-BE49-F238E27FC236}">
                  <a16:creationId xmlns:a16="http://schemas.microsoft.com/office/drawing/2014/main" xmlns="" id="{5A4BE2B4-81F0-5E42-ACFA-9AD35FD2D7E2}"/>
                </a:ext>
              </a:extLst>
            </p:cNvPr>
            <p:cNvCxnSpPr>
              <a:cxnSpLocks/>
            </p:cNvCxnSpPr>
            <p:nvPr/>
          </p:nvCxnSpPr>
          <p:spPr>
            <a:xfrm flipV="1">
              <a:off x="8105878" y="5503500"/>
              <a:ext cx="471469" cy="199947"/>
            </a:xfrm>
            <a:prstGeom prst="straightConnector1">
              <a:avLst/>
            </a:prstGeom>
            <a:ln w="3175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xmlns="" id="{204D8EDE-2C30-394E-915E-9CBB63F4B939}"/>
              </a:ext>
            </a:extLst>
          </p:cNvPr>
          <p:cNvGrpSpPr/>
          <p:nvPr/>
        </p:nvGrpSpPr>
        <p:grpSpPr>
          <a:xfrm>
            <a:off x="3202651" y="6335919"/>
            <a:ext cx="6734536" cy="490975"/>
            <a:chOff x="3202651" y="6257262"/>
            <a:chExt cx="6734536" cy="490975"/>
          </a:xfrm>
        </p:grpSpPr>
        <p:sp>
          <p:nvSpPr>
            <p:cNvPr id="21" name="TextBox 20">
              <a:extLst>
                <a:ext uri="{FF2B5EF4-FFF2-40B4-BE49-F238E27FC236}">
                  <a16:creationId xmlns:a16="http://schemas.microsoft.com/office/drawing/2014/main" xmlns="" id="{D83CC323-B112-644F-9244-C4118AA6FDCF}"/>
                </a:ext>
              </a:extLst>
            </p:cNvPr>
            <p:cNvSpPr txBox="1"/>
            <p:nvPr/>
          </p:nvSpPr>
          <p:spPr>
            <a:xfrm>
              <a:off x="3202651" y="6486627"/>
              <a:ext cx="5735866" cy="261610"/>
            </a:xfrm>
            <a:prstGeom prst="rect">
              <a:avLst/>
            </a:prstGeom>
            <a:noFill/>
          </p:spPr>
          <p:txBody>
            <a:bodyPr wrap="none" rtlCol="0">
              <a:spAutoFit/>
            </a:bodyPr>
            <a:lstStyle/>
            <a:p>
              <a:r>
                <a:rPr lang="en-US" altLang="zh-CN" sz="1100" i="1" dirty="0" err="1"/>
                <a:t>Vashishth</a:t>
              </a:r>
              <a:r>
                <a:rPr lang="zh-CN" altLang="en-US" sz="1100" i="1" dirty="0"/>
                <a:t> </a:t>
              </a:r>
              <a:r>
                <a:rPr lang="en-US" altLang="zh-CN" sz="1100" i="1" dirty="0"/>
                <a:t>et</a:t>
              </a:r>
              <a:r>
                <a:rPr lang="zh-CN" altLang="en-US" sz="1100" i="1" dirty="0"/>
                <a:t> </a:t>
              </a:r>
              <a:r>
                <a:rPr lang="en-US" altLang="zh-CN" sz="1100" i="1" dirty="0"/>
                <a:t>al.</a:t>
              </a:r>
              <a:r>
                <a:rPr lang="zh-CN" altLang="en-US" sz="1100" i="1" dirty="0"/>
                <a:t> </a:t>
              </a:r>
              <a:r>
                <a:rPr lang="en-US" altLang="zh-CN" sz="1100" i="1" dirty="0"/>
                <a:t>“Composition-based Multi-Relational Graph Convolutional Networks”.</a:t>
              </a:r>
              <a:r>
                <a:rPr lang="zh-CN" altLang="en-US" sz="1100" i="1" dirty="0"/>
                <a:t> </a:t>
              </a:r>
              <a:r>
                <a:rPr lang="en-US" altLang="zh-CN" sz="1100" i="1" dirty="0"/>
                <a:t>ICLR</a:t>
              </a:r>
              <a:r>
                <a:rPr lang="zh-CN" altLang="en-US" sz="1100" i="1" dirty="0"/>
                <a:t> </a:t>
              </a:r>
              <a:r>
                <a:rPr lang="en-US" altLang="zh-CN" sz="1100" i="1" dirty="0"/>
                <a:t>2020.</a:t>
              </a:r>
              <a:r>
                <a:rPr lang="zh-CN" altLang="en-US" sz="1100" i="1" dirty="0"/>
                <a:t> </a:t>
              </a:r>
              <a:endParaRPr lang="en-US" sz="1100" i="1" dirty="0"/>
            </a:p>
          </p:txBody>
        </p:sp>
        <p:sp>
          <p:nvSpPr>
            <p:cNvPr id="22" name="TextBox 21">
              <a:extLst>
                <a:ext uri="{FF2B5EF4-FFF2-40B4-BE49-F238E27FC236}">
                  <a16:creationId xmlns:a16="http://schemas.microsoft.com/office/drawing/2014/main" xmlns="" id="{D6D02A72-DCB5-094F-8E89-E60AF8ACEC7C}"/>
                </a:ext>
              </a:extLst>
            </p:cNvPr>
            <p:cNvSpPr txBox="1"/>
            <p:nvPr/>
          </p:nvSpPr>
          <p:spPr>
            <a:xfrm>
              <a:off x="3202651" y="6257262"/>
              <a:ext cx="6734536" cy="261610"/>
            </a:xfrm>
            <a:prstGeom prst="rect">
              <a:avLst/>
            </a:prstGeom>
            <a:noFill/>
          </p:spPr>
          <p:txBody>
            <a:bodyPr wrap="none" rtlCol="0">
              <a:spAutoFit/>
            </a:bodyPr>
            <a:lstStyle/>
            <a:p>
              <a:r>
                <a:rPr lang="en-US" altLang="zh-CN" sz="1100" i="1" dirty="0"/>
                <a:t>Chen</a:t>
              </a:r>
              <a:r>
                <a:rPr lang="zh-CN" altLang="en-US" sz="1100" i="1" dirty="0"/>
                <a:t> </a:t>
              </a:r>
              <a:r>
                <a:rPr lang="en-US" altLang="zh-CN" sz="1100" i="1" dirty="0"/>
                <a:t>et</a:t>
              </a:r>
              <a:r>
                <a:rPr lang="zh-CN" altLang="en-US" sz="1100" i="1" dirty="0"/>
                <a:t> </a:t>
              </a:r>
              <a:r>
                <a:rPr lang="en-US" altLang="zh-CN" sz="1100" i="1" dirty="0"/>
                <a:t>al.</a:t>
              </a:r>
              <a:r>
                <a:rPr lang="zh-CN" altLang="en-US" sz="1100" i="1" dirty="0"/>
                <a:t> </a:t>
              </a:r>
              <a:r>
                <a:rPr lang="en-US" altLang="zh-CN" sz="1100" i="1" dirty="0"/>
                <a:t>“Toward Subgraph Guided Knowledge Graph Question Generation with Graph Neural Networks”.</a:t>
              </a:r>
              <a:r>
                <a:rPr lang="zh-CN" altLang="en-US" sz="1100" i="1" dirty="0"/>
                <a:t> </a:t>
              </a:r>
              <a:r>
                <a:rPr lang="en-US" altLang="zh-CN" sz="1100" i="1" dirty="0"/>
                <a:t>2020.</a:t>
              </a:r>
              <a:r>
                <a:rPr lang="zh-CN" altLang="en-US" sz="1100" i="1" dirty="0"/>
                <a:t> </a:t>
              </a:r>
              <a:endParaRPr lang="en-US" sz="1100" i="1" dirty="0"/>
            </a:p>
          </p:txBody>
        </p:sp>
      </p:grpSp>
    </p:spTree>
    <p:extLst>
      <p:ext uri="{BB962C8B-B14F-4D97-AF65-F5344CB8AC3E}">
        <p14:creationId xmlns:p14="http://schemas.microsoft.com/office/powerpoint/2010/main" val="34272888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CFFBEE-2579-DF42-B4D6-A3591FFE2B3F}"/>
              </a:ext>
            </a:extLst>
          </p:cNvPr>
          <p:cNvSpPr>
            <a:spLocks noGrp="1"/>
          </p:cNvSpPr>
          <p:nvPr>
            <p:ph type="title"/>
          </p:nvPr>
        </p:nvSpPr>
        <p:spPr/>
        <p:txBody>
          <a:bodyPr>
            <a:normAutofit/>
          </a:bodyPr>
          <a:lstStyle/>
          <a:p>
            <a:r>
              <a:rPr kumimoji="1" lang="en-US" altLang="zh-CN" b="1" spc="-253" dirty="0">
                <a:solidFill>
                  <a:srgbClr val="C00000"/>
                </a:solidFill>
              </a:rPr>
              <a:t>Multi-relational</a:t>
            </a:r>
            <a:r>
              <a:rPr kumimoji="1" lang="zh-CN" altLang="en-US" b="1" spc="-253" dirty="0">
                <a:solidFill>
                  <a:srgbClr val="C00000"/>
                </a:solidFill>
              </a:rPr>
              <a:t> </a:t>
            </a:r>
            <a:r>
              <a:rPr kumimoji="1" lang="en-US" altLang="zh-CN" b="1" spc="-253" dirty="0">
                <a:solidFill>
                  <a:srgbClr val="C00000"/>
                </a:solidFill>
              </a:rPr>
              <a:t>Graph</a:t>
            </a:r>
            <a:r>
              <a:rPr kumimoji="1" lang="zh-CN" altLang="en-US" b="1" spc="-253" dirty="0">
                <a:solidFill>
                  <a:srgbClr val="C00000"/>
                </a:solidFill>
              </a:rPr>
              <a:t> </a:t>
            </a:r>
            <a:r>
              <a:rPr kumimoji="1" lang="en-US" altLang="zh-CN" b="1" spc="-253" dirty="0">
                <a:solidFill>
                  <a:srgbClr val="C00000"/>
                </a:solidFill>
              </a:rPr>
              <a:t>Transformers</a:t>
            </a:r>
            <a:endParaRPr kumimoji="1" lang="zh-CN" altLang="en-US" dirty="0"/>
          </a:p>
        </p:txBody>
      </p:sp>
      <p:sp>
        <p:nvSpPr>
          <p:cNvPr id="4" name="灯片编号占位符 3">
            <a:extLst>
              <a:ext uri="{FF2B5EF4-FFF2-40B4-BE49-F238E27FC236}">
                <a16:creationId xmlns:a16="http://schemas.microsoft.com/office/drawing/2014/main" xmlns="" id="{7DA292A9-F3FF-0D4C-A45C-4BBE99770D4B}"/>
              </a:ext>
            </a:extLst>
          </p:cNvPr>
          <p:cNvSpPr>
            <a:spLocks noGrp="1"/>
          </p:cNvSpPr>
          <p:nvPr>
            <p:ph type="sldNum" sz="quarter" idx="12"/>
          </p:nvPr>
        </p:nvSpPr>
        <p:spPr/>
        <p:txBody>
          <a:bodyPr/>
          <a:lstStyle/>
          <a:p>
            <a:fld id="{4C15419E-54D6-8648-ABFB-BEF58E3E877E}" type="slidenum">
              <a:rPr lang="en-US" smtClean="0"/>
              <a:t>77</a:t>
            </a:fld>
            <a:endParaRPr lang="en-US"/>
          </a:p>
        </p:txBody>
      </p:sp>
      <p:sp>
        <p:nvSpPr>
          <p:cNvPr id="5" name="Content Placeholder 4">
            <a:extLst>
              <a:ext uri="{FF2B5EF4-FFF2-40B4-BE49-F238E27FC236}">
                <a16:creationId xmlns:a16="http://schemas.microsoft.com/office/drawing/2014/main" xmlns="" id="{1E7689FC-FDB7-6B4B-9B24-420B6058AD60}"/>
              </a:ext>
            </a:extLst>
          </p:cNvPr>
          <p:cNvSpPr>
            <a:spLocks noGrp="1"/>
          </p:cNvSpPr>
          <p:nvPr>
            <p:ph idx="1"/>
          </p:nvPr>
        </p:nvSpPr>
        <p:spPr/>
        <p:txBody>
          <a:bodyPr/>
          <a:lstStyle/>
          <a:p>
            <a:r>
              <a:rPr lang="en-US" altLang="zh-CN" dirty="0"/>
              <a:t>Transformers</a:t>
            </a:r>
            <a:r>
              <a:rPr lang="zh-CN" altLang="en-US" dirty="0"/>
              <a:t> </a:t>
            </a:r>
            <a:r>
              <a:rPr lang="en-US" altLang="zh-CN" dirty="0"/>
              <a:t>as</a:t>
            </a:r>
            <a:r>
              <a:rPr lang="zh-CN" altLang="en-US" dirty="0"/>
              <a:t> </a:t>
            </a:r>
            <a:r>
              <a:rPr lang="en-US" altLang="zh-CN" dirty="0"/>
              <a:t>a</a:t>
            </a:r>
            <a:r>
              <a:rPr lang="zh-CN" altLang="en-US" dirty="0"/>
              <a:t> </a:t>
            </a:r>
            <a:r>
              <a:rPr lang="en-US" altLang="zh-CN" dirty="0"/>
              <a:t>special</a:t>
            </a:r>
            <a:r>
              <a:rPr lang="zh-CN" altLang="en-US" dirty="0"/>
              <a:t> </a:t>
            </a:r>
            <a:r>
              <a:rPr lang="en-US" altLang="zh-CN" dirty="0"/>
              <a:t>class</a:t>
            </a:r>
            <a:r>
              <a:rPr lang="zh-CN" altLang="en-US" dirty="0"/>
              <a:t> </a:t>
            </a:r>
            <a:r>
              <a:rPr lang="en-US" altLang="zh-CN" dirty="0"/>
              <a:t>of</a:t>
            </a:r>
            <a:r>
              <a:rPr lang="zh-CN" altLang="en-US" dirty="0"/>
              <a:t> </a:t>
            </a:r>
            <a:r>
              <a:rPr lang="en-US" altLang="zh-CN" dirty="0"/>
              <a:t>GNNs</a:t>
            </a:r>
            <a:r>
              <a:rPr lang="zh-CN" altLang="en-US" dirty="0"/>
              <a:t> </a:t>
            </a:r>
            <a:r>
              <a:rPr lang="en-US" altLang="zh-CN" dirty="0"/>
              <a:t>which</a:t>
            </a:r>
          </a:p>
          <a:p>
            <a:pPr lvl="1"/>
            <a:r>
              <a:rPr lang="en-US" altLang="zh-CN" dirty="0"/>
              <a:t>jointly</a:t>
            </a:r>
            <a:r>
              <a:rPr lang="zh-CN" altLang="en-US" dirty="0"/>
              <a:t> </a:t>
            </a:r>
            <a:r>
              <a:rPr lang="en-US" altLang="zh-CN" dirty="0"/>
              <a:t>learn</a:t>
            </a:r>
            <a:r>
              <a:rPr lang="zh-CN" altLang="en-US" dirty="0"/>
              <a:t> </a:t>
            </a:r>
            <a:r>
              <a:rPr lang="en-US" altLang="zh-CN" dirty="0"/>
              <a:t>and</a:t>
            </a:r>
            <a:r>
              <a:rPr lang="zh-CN" altLang="en-US" dirty="0"/>
              <a:t> </a:t>
            </a:r>
            <a:r>
              <a:rPr lang="en-US" altLang="zh-CN" dirty="0"/>
              <a:t>encode</a:t>
            </a:r>
            <a:r>
              <a:rPr lang="zh-CN" altLang="en-US" dirty="0"/>
              <a:t> </a:t>
            </a:r>
            <a:r>
              <a:rPr lang="en-US" altLang="zh-CN" dirty="0"/>
              <a:t>a</a:t>
            </a:r>
            <a:r>
              <a:rPr lang="zh-CN" altLang="en-US" dirty="0"/>
              <a:t> </a:t>
            </a:r>
            <a:r>
              <a:rPr lang="en-US" altLang="zh-CN" dirty="0">
                <a:solidFill>
                  <a:srgbClr val="FF0000"/>
                </a:solidFill>
              </a:rPr>
              <a:t>fully-connected</a:t>
            </a:r>
            <a:r>
              <a:rPr lang="zh-CN" altLang="en-US" dirty="0">
                <a:solidFill>
                  <a:srgbClr val="FF0000"/>
                </a:solidFill>
              </a:rPr>
              <a:t> </a:t>
            </a:r>
            <a:r>
              <a:rPr lang="en-US" altLang="zh-CN" dirty="0">
                <a:solidFill>
                  <a:srgbClr val="FF0000"/>
                </a:solidFill>
              </a:rPr>
              <a:t>graph</a:t>
            </a:r>
            <a:r>
              <a:rPr lang="zh-CN" altLang="en-US" dirty="0">
                <a:solidFill>
                  <a:srgbClr val="FF0000"/>
                </a:solidFill>
              </a:rPr>
              <a:t> </a:t>
            </a:r>
            <a:r>
              <a:rPr lang="en-US" altLang="zh-CN" dirty="0"/>
              <a:t>via</a:t>
            </a:r>
            <a:r>
              <a:rPr lang="zh-CN" altLang="en-US" dirty="0"/>
              <a:t> </a:t>
            </a:r>
            <a:r>
              <a:rPr lang="en-US" altLang="zh-CN" dirty="0"/>
              <a:t>self-attention</a:t>
            </a:r>
          </a:p>
          <a:p>
            <a:pPr lvl="1"/>
            <a:r>
              <a:rPr lang="en-US" altLang="zh-CN" dirty="0"/>
              <a:t>share</a:t>
            </a:r>
            <a:r>
              <a:rPr lang="zh-CN" altLang="en-US" dirty="0"/>
              <a:t> </a:t>
            </a:r>
            <a:r>
              <a:rPr lang="en-US" altLang="zh-CN" dirty="0"/>
              <a:t>many</a:t>
            </a:r>
            <a:r>
              <a:rPr lang="zh-CN" altLang="en-US" dirty="0"/>
              <a:t> </a:t>
            </a:r>
            <a:r>
              <a:rPr lang="en-US" altLang="zh-CN" dirty="0"/>
              <a:t>similarities</a:t>
            </a:r>
            <a:r>
              <a:rPr lang="zh-CN" altLang="en-US" dirty="0"/>
              <a:t> </a:t>
            </a:r>
            <a:r>
              <a:rPr lang="en-US" altLang="zh-CN" dirty="0"/>
              <a:t>with</a:t>
            </a:r>
            <a:r>
              <a:rPr lang="zh-CN" altLang="en-US" dirty="0"/>
              <a:t> </a:t>
            </a:r>
            <a:r>
              <a:rPr lang="en-US" altLang="zh-CN" dirty="0"/>
              <a:t>GAT</a:t>
            </a:r>
          </a:p>
          <a:p>
            <a:pPr lvl="1"/>
            <a:r>
              <a:rPr lang="en-US" altLang="zh-CN" dirty="0"/>
              <a:t>fail</a:t>
            </a:r>
            <a:r>
              <a:rPr lang="zh-CN" altLang="en-US" dirty="0"/>
              <a:t> </a:t>
            </a:r>
            <a:r>
              <a:rPr lang="en-US" altLang="zh-CN" dirty="0"/>
              <a:t>to</a:t>
            </a:r>
            <a:r>
              <a:rPr lang="zh-CN" altLang="en-US" dirty="0"/>
              <a:t> </a:t>
            </a:r>
            <a:r>
              <a:rPr lang="en-US" altLang="zh-CN" dirty="0"/>
              <a:t>effectively</a:t>
            </a:r>
            <a:r>
              <a:rPr lang="zh-CN" altLang="en-US" dirty="0"/>
              <a:t> </a:t>
            </a:r>
            <a:r>
              <a:rPr lang="en-US" altLang="zh-CN" dirty="0"/>
              <a:t>handle</a:t>
            </a:r>
            <a:r>
              <a:rPr lang="zh-CN" altLang="en-US" dirty="0"/>
              <a:t> </a:t>
            </a:r>
            <a:r>
              <a:rPr lang="en-US" altLang="zh-CN" dirty="0">
                <a:solidFill>
                  <a:srgbClr val="FF0000"/>
                </a:solidFill>
              </a:rPr>
              <a:t>arbitrary</a:t>
            </a:r>
            <a:r>
              <a:rPr lang="zh-CN" altLang="en-US" dirty="0">
                <a:solidFill>
                  <a:srgbClr val="FF0000"/>
                </a:solidFill>
              </a:rPr>
              <a:t> </a:t>
            </a:r>
            <a:r>
              <a:rPr lang="en-US" altLang="zh-CN" dirty="0">
                <a:solidFill>
                  <a:srgbClr val="FF0000"/>
                </a:solidFill>
              </a:rPr>
              <a:t>graph-structured</a:t>
            </a:r>
            <a:r>
              <a:rPr lang="zh-CN" altLang="en-US" dirty="0">
                <a:solidFill>
                  <a:srgbClr val="FF0000"/>
                </a:solidFill>
              </a:rPr>
              <a:t> </a:t>
            </a:r>
            <a:r>
              <a:rPr lang="en-US" altLang="zh-CN" dirty="0">
                <a:solidFill>
                  <a:srgbClr val="FF0000"/>
                </a:solidFill>
              </a:rPr>
              <a:t>data</a:t>
            </a:r>
          </a:p>
          <a:p>
            <a:pPr lvl="2"/>
            <a:r>
              <a:rPr lang="en-US" altLang="zh-CN" dirty="0"/>
              <a:t>e.g.,</a:t>
            </a:r>
            <a:r>
              <a:rPr lang="zh-CN" altLang="en-US" dirty="0"/>
              <a:t> </a:t>
            </a:r>
            <a:r>
              <a:rPr lang="en-US" altLang="zh-CN" dirty="0"/>
              <a:t>position</a:t>
            </a:r>
            <a:r>
              <a:rPr lang="zh-CN" altLang="en-US" dirty="0"/>
              <a:t> </a:t>
            </a:r>
            <a:r>
              <a:rPr lang="en-US" altLang="zh-CN" dirty="0"/>
              <a:t>embeddings</a:t>
            </a:r>
            <a:r>
              <a:rPr lang="zh-CN" altLang="en-US" dirty="0"/>
              <a:t> </a:t>
            </a:r>
            <a:r>
              <a:rPr lang="en-US" altLang="zh-CN" dirty="0"/>
              <a:t>for</a:t>
            </a:r>
            <a:r>
              <a:rPr lang="zh-CN" altLang="en-US" dirty="0"/>
              <a:t> </a:t>
            </a:r>
            <a:r>
              <a:rPr lang="en-US" altLang="zh-CN" dirty="0"/>
              <a:t>sequential</a:t>
            </a:r>
            <a:r>
              <a:rPr lang="zh-CN" altLang="en-US" dirty="0"/>
              <a:t> </a:t>
            </a:r>
            <a:r>
              <a:rPr lang="en-US" altLang="zh-CN" dirty="0"/>
              <a:t>data,</a:t>
            </a:r>
            <a:r>
              <a:rPr lang="zh-CN" altLang="en-US" dirty="0"/>
              <a:t> </a:t>
            </a:r>
            <a:r>
              <a:rPr lang="en-US" altLang="zh-CN" dirty="0"/>
              <a:t>removing</a:t>
            </a:r>
            <a:r>
              <a:rPr lang="zh-CN" altLang="en-US" dirty="0"/>
              <a:t> </a:t>
            </a:r>
            <a:r>
              <a:rPr lang="en-US" altLang="zh-CN" dirty="0"/>
              <a:t>position</a:t>
            </a:r>
            <a:r>
              <a:rPr lang="zh-CN" altLang="en-US" dirty="0"/>
              <a:t> </a:t>
            </a:r>
            <a:r>
              <a:rPr lang="en-US" altLang="zh-CN" dirty="0"/>
              <a:t>embeddings</a:t>
            </a:r>
            <a:r>
              <a:rPr lang="zh-CN" altLang="en-US" dirty="0"/>
              <a:t> </a:t>
            </a:r>
            <a:r>
              <a:rPr lang="en-US" altLang="zh-CN" dirty="0"/>
              <a:t>for</a:t>
            </a:r>
            <a:r>
              <a:rPr lang="zh-CN" altLang="en-US" dirty="0"/>
              <a:t> </a:t>
            </a:r>
            <a:r>
              <a:rPr lang="en-US" altLang="zh-CN" dirty="0"/>
              <a:t>set</a:t>
            </a:r>
          </a:p>
          <a:p>
            <a:r>
              <a:rPr lang="en-US" altLang="zh-CN" dirty="0"/>
              <a:t>Multi-relational</a:t>
            </a:r>
            <a:r>
              <a:rPr lang="zh-CN" altLang="en-US" dirty="0"/>
              <a:t> </a:t>
            </a:r>
            <a:r>
              <a:rPr lang="en-US" altLang="zh-CN" dirty="0"/>
              <a:t>graph</a:t>
            </a:r>
            <a:r>
              <a:rPr lang="zh-CN" altLang="en-US" dirty="0"/>
              <a:t> </a:t>
            </a:r>
            <a:r>
              <a:rPr lang="en-US" altLang="zh-CN" dirty="0"/>
              <a:t>transformers</a:t>
            </a:r>
          </a:p>
          <a:p>
            <a:pPr lvl="1"/>
            <a:r>
              <a:rPr lang="en-US" altLang="zh-CN" dirty="0"/>
              <a:t>employed</a:t>
            </a:r>
            <a:r>
              <a:rPr lang="zh-CN" altLang="en-US" dirty="0"/>
              <a:t> </a:t>
            </a:r>
            <a:r>
              <a:rPr lang="en-US" altLang="zh-CN" dirty="0"/>
              <a:t>with</a:t>
            </a:r>
            <a:r>
              <a:rPr lang="zh-CN" altLang="en-US" dirty="0"/>
              <a:t> </a:t>
            </a:r>
            <a:r>
              <a:rPr lang="en-US" altLang="zh-CN" dirty="0">
                <a:solidFill>
                  <a:srgbClr val="FF0000"/>
                </a:solidFill>
              </a:rPr>
              <a:t>structure-aware</a:t>
            </a:r>
            <a:r>
              <a:rPr lang="zh-CN" altLang="en-US" dirty="0">
                <a:solidFill>
                  <a:srgbClr val="FF0000"/>
                </a:solidFill>
              </a:rPr>
              <a:t> </a:t>
            </a:r>
            <a:r>
              <a:rPr lang="en-US" altLang="zh-CN" dirty="0">
                <a:solidFill>
                  <a:srgbClr val="FF0000"/>
                </a:solidFill>
              </a:rPr>
              <a:t>self-attention</a:t>
            </a:r>
          </a:p>
          <a:p>
            <a:pPr lvl="1"/>
            <a:r>
              <a:rPr lang="en-US" altLang="zh-CN" dirty="0"/>
              <a:t>respect</a:t>
            </a:r>
            <a:r>
              <a:rPr lang="zh-CN" altLang="en-US" dirty="0"/>
              <a:t> </a:t>
            </a:r>
            <a:r>
              <a:rPr lang="en-US" altLang="zh-CN" dirty="0">
                <a:solidFill>
                  <a:srgbClr val="FF0000"/>
                </a:solidFill>
              </a:rPr>
              <a:t>various</a:t>
            </a:r>
            <a:r>
              <a:rPr lang="zh-CN" altLang="en-US" dirty="0">
                <a:solidFill>
                  <a:srgbClr val="FF0000"/>
                </a:solidFill>
              </a:rPr>
              <a:t> </a:t>
            </a:r>
            <a:r>
              <a:rPr lang="en-US" altLang="zh-CN" dirty="0">
                <a:solidFill>
                  <a:srgbClr val="FF0000"/>
                </a:solidFill>
              </a:rPr>
              <a:t>relation</a:t>
            </a:r>
            <a:r>
              <a:rPr lang="zh-CN" altLang="en-US" dirty="0">
                <a:solidFill>
                  <a:srgbClr val="FF0000"/>
                </a:solidFill>
              </a:rPr>
              <a:t> </a:t>
            </a:r>
            <a:r>
              <a:rPr lang="en-US" altLang="zh-CN" dirty="0">
                <a:solidFill>
                  <a:srgbClr val="FF0000"/>
                </a:solidFill>
              </a:rPr>
              <a:t>types</a:t>
            </a:r>
          </a:p>
        </p:txBody>
      </p:sp>
    </p:spTree>
    <p:extLst>
      <p:ext uri="{BB962C8B-B14F-4D97-AF65-F5344CB8AC3E}">
        <p14:creationId xmlns:p14="http://schemas.microsoft.com/office/powerpoint/2010/main" val="18598536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CFFBEE-2579-DF42-B4D6-A3591FFE2B3F}"/>
              </a:ext>
            </a:extLst>
          </p:cNvPr>
          <p:cNvSpPr>
            <a:spLocks noGrp="1"/>
          </p:cNvSpPr>
          <p:nvPr>
            <p:ph type="title"/>
          </p:nvPr>
        </p:nvSpPr>
        <p:spPr/>
        <p:txBody>
          <a:bodyPr>
            <a:normAutofit/>
          </a:bodyPr>
          <a:lstStyle/>
          <a:p>
            <a:r>
              <a:rPr kumimoji="1" lang="en-US" altLang="zh-CN" b="1" spc="-253" dirty="0">
                <a:solidFill>
                  <a:srgbClr val="C00000"/>
                </a:solidFill>
              </a:rPr>
              <a:t>R-GAT</a:t>
            </a:r>
            <a:r>
              <a:rPr kumimoji="1" lang="zh-CN" altLang="en-US" b="1" spc="-253" dirty="0">
                <a:solidFill>
                  <a:srgbClr val="C00000"/>
                </a:solidFill>
              </a:rPr>
              <a:t> </a:t>
            </a:r>
            <a:r>
              <a:rPr kumimoji="1" lang="en-US" altLang="zh-CN" b="1" spc="-253" dirty="0">
                <a:solidFill>
                  <a:srgbClr val="C00000"/>
                </a:solidFill>
              </a:rPr>
              <a:t>based</a:t>
            </a:r>
            <a:r>
              <a:rPr kumimoji="1" lang="zh-CN" altLang="en-US" b="1" spc="-253" dirty="0">
                <a:solidFill>
                  <a:srgbClr val="C00000"/>
                </a:solidFill>
              </a:rPr>
              <a:t> </a:t>
            </a:r>
            <a:r>
              <a:rPr kumimoji="1" lang="en-US" altLang="zh-CN" b="1" spc="-253" dirty="0">
                <a:solidFill>
                  <a:srgbClr val="C00000"/>
                </a:solidFill>
              </a:rPr>
              <a:t>Graph</a:t>
            </a:r>
            <a:r>
              <a:rPr kumimoji="1" lang="zh-CN" altLang="en-US" b="1" spc="-253" dirty="0">
                <a:solidFill>
                  <a:srgbClr val="C00000"/>
                </a:solidFill>
              </a:rPr>
              <a:t> </a:t>
            </a:r>
            <a:r>
              <a:rPr kumimoji="1" lang="en-US" altLang="zh-CN" b="1" spc="-253" dirty="0">
                <a:solidFill>
                  <a:srgbClr val="C00000"/>
                </a:solidFill>
              </a:rPr>
              <a:t>Transformers</a:t>
            </a:r>
            <a:endParaRPr kumimoji="1" lang="zh-CN" altLang="en-US" dirty="0"/>
          </a:p>
        </p:txBody>
      </p:sp>
      <p:sp>
        <p:nvSpPr>
          <p:cNvPr id="4" name="灯片编号占位符 3">
            <a:extLst>
              <a:ext uri="{FF2B5EF4-FFF2-40B4-BE49-F238E27FC236}">
                <a16:creationId xmlns:a16="http://schemas.microsoft.com/office/drawing/2014/main" xmlns="" id="{7DA292A9-F3FF-0D4C-A45C-4BBE99770D4B}"/>
              </a:ext>
            </a:extLst>
          </p:cNvPr>
          <p:cNvSpPr>
            <a:spLocks noGrp="1"/>
          </p:cNvSpPr>
          <p:nvPr>
            <p:ph type="sldNum" sz="quarter" idx="12"/>
          </p:nvPr>
        </p:nvSpPr>
        <p:spPr/>
        <p:txBody>
          <a:bodyPr/>
          <a:lstStyle/>
          <a:p>
            <a:fld id="{4C15419E-54D6-8648-ABFB-BEF58E3E877E}" type="slidenum">
              <a:rPr lang="en-US" smtClean="0"/>
              <a:t>78</a:t>
            </a:fld>
            <a:endParaRPr lang="en-US"/>
          </a:p>
        </p:txBody>
      </p:sp>
      <p:pic>
        <p:nvPicPr>
          <p:cNvPr id="7" name="Picture 6">
            <a:extLst>
              <a:ext uri="{FF2B5EF4-FFF2-40B4-BE49-F238E27FC236}">
                <a16:creationId xmlns:a16="http://schemas.microsoft.com/office/drawing/2014/main" xmlns="" id="{0AB67AE1-FAFC-AF40-A3B1-A01E7D25EBB5}"/>
              </a:ext>
            </a:extLst>
          </p:cNvPr>
          <p:cNvPicPr>
            <a:picLocks noChangeAspect="1"/>
          </p:cNvPicPr>
          <p:nvPr/>
        </p:nvPicPr>
        <p:blipFill>
          <a:blip r:embed="rId3"/>
          <a:stretch>
            <a:fillRect/>
          </a:stretch>
        </p:blipFill>
        <p:spPr>
          <a:xfrm>
            <a:off x="819978" y="2591415"/>
            <a:ext cx="4892564" cy="1392745"/>
          </a:xfrm>
          <a:prstGeom prst="rect">
            <a:avLst/>
          </a:prstGeom>
        </p:spPr>
      </p:pic>
      <p:grpSp>
        <p:nvGrpSpPr>
          <p:cNvPr id="24" name="Group 23">
            <a:extLst>
              <a:ext uri="{FF2B5EF4-FFF2-40B4-BE49-F238E27FC236}">
                <a16:creationId xmlns:a16="http://schemas.microsoft.com/office/drawing/2014/main" xmlns="" id="{3E3E1FA9-ECB3-674F-AA17-90DBD9D8F039}"/>
              </a:ext>
            </a:extLst>
          </p:cNvPr>
          <p:cNvGrpSpPr/>
          <p:nvPr/>
        </p:nvGrpSpPr>
        <p:grpSpPr>
          <a:xfrm>
            <a:off x="696033" y="3336191"/>
            <a:ext cx="2799532" cy="1567487"/>
            <a:chOff x="696033" y="3336191"/>
            <a:chExt cx="2799532" cy="1567487"/>
          </a:xfrm>
        </p:grpSpPr>
        <p:sp>
          <p:nvSpPr>
            <p:cNvPr id="8" name="Oval 7">
              <a:extLst>
                <a:ext uri="{FF2B5EF4-FFF2-40B4-BE49-F238E27FC236}">
                  <a16:creationId xmlns:a16="http://schemas.microsoft.com/office/drawing/2014/main" xmlns="" id="{C5AE5E6A-C7C4-6540-8DD2-B963989F0BC9}"/>
                </a:ext>
              </a:extLst>
            </p:cNvPr>
            <p:cNvSpPr/>
            <p:nvPr/>
          </p:nvSpPr>
          <p:spPr>
            <a:xfrm>
              <a:off x="2683744" y="3336191"/>
              <a:ext cx="623929" cy="876444"/>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E3CCE5EE-30BE-784E-BF3F-F9F885BD97AD}"/>
                </a:ext>
              </a:extLst>
            </p:cNvPr>
            <p:cNvSpPr txBox="1"/>
            <p:nvPr/>
          </p:nvSpPr>
          <p:spPr>
            <a:xfrm>
              <a:off x="696033" y="4638767"/>
              <a:ext cx="2799532" cy="264911"/>
            </a:xfrm>
            <a:prstGeom prst="rect">
              <a:avLst/>
            </a:prstGeom>
            <a:noFill/>
          </p:spPr>
          <p:txBody>
            <a:bodyPr wrap="none" rtlCol="0">
              <a:spAutoFit/>
            </a:bodyPr>
            <a:lstStyle/>
            <a:p>
              <a:r>
                <a:rPr lang="en-US" altLang="zh-CN" dirty="0">
                  <a:solidFill>
                    <a:srgbClr val="00B0F0"/>
                  </a:solidFill>
                </a:rPr>
                <a:t>Relation-specific</a:t>
              </a:r>
              <a:r>
                <a:rPr lang="zh-CN" altLang="en-US" dirty="0">
                  <a:solidFill>
                    <a:srgbClr val="00B0F0"/>
                  </a:solidFill>
                </a:rPr>
                <a:t> </a:t>
              </a:r>
              <a:r>
                <a:rPr lang="en-US" altLang="zh-CN" dirty="0">
                  <a:solidFill>
                    <a:srgbClr val="00B0F0"/>
                  </a:solidFill>
                </a:rPr>
                <a:t>learnable</a:t>
              </a:r>
              <a:r>
                <a:rPr lang="zh-CN" altLang="en-US" dirty="0">
                  <a:solidFill>
                    <a:srgbClr val="00B0F0"/>
                  </a:solidFill>
                </a:rPr>
                <a:t> </a:t>
              </a:r>
              <a:r>
                <a:rPr lang="en-US" altLang="zh-CN" dirty="0">
                  <a:solidFill>
                    <a:srgbClr val="00B0F0"/>
                  </a:solidFill>
                </a:rPr>
                <a:t>weight</a:t>
              </a:r>
              <a:r>
                <a:rPr lang="zh-CN" altLang="en-US" dirty="0">
                  <a:solidFill>
                    <a:srgbClr val="00B0F0"/>
                  </a:solidFill>
                </a:rPr>
                <a:t> </a:t>
              </a:r>
              <a:r>
                <a:rPr lang="en-US" altLang="zh-CN" dirty="0">
                  <a:solidFill>
                    <a:srgbClr val="00B0F0"/>
                  </a:solidFill>
                </a:rPr>
                <a:t>matrix</a:t>
              </a:r>
              <a:endParaRPr lang="en-US" dirty="0">
                <a:solidFill>
                  <a:srgbClr val="00B0F0"/>
                </a:solidFill>
              </a:endParaRPr>
            </a:p>
          </p:txBody>
        </p:sp>
        <p:cxnSp>
          <p:nvCxnSpPr>
            <p:cNvPr id="10" name="Straight Arrow Connector 9">
              <a:extLst>
                <a:ext uri="{FF2B5EF4-FFF2-40B4-BE49-F238E27FC236}">
                  <a16:creationId xmlns:a16="http://schemas.microsoft.com/office/drawing/2014/main" xmlns="" id="{01C3677B-6269-9744-A54D-0CD9AAB2C246}"/>
                </a:ext>
              </a:extLst>
            </p:cNvPr>
            <p:cNvCxnSpPr>
              <a:cxnSpLocks/>
            </p:cNvCxnSpPr>
            <p:nvPr/>
          </p:nvCxnSpPr>
          <p:spPr>
            <a:xfrm flipV="1">
              <a:off x="2645414" y="4278136"/>
              <a:ext cx="309270" cy="339445"/>
            </a:xfrm>
            <a:prstGeom prst="straightConnector1">
              <a:avLst/>
            </a:prstGeom>
            <a:ln w="3175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xmlns="" id="{A55BD06C-950A-1242-A64E-F965207855F7}"/>
              </a:ext>
            </a:extLst>
          </p:cNvPr>
          <p:cNvGrpSpPr/>
          <p:nvPr/>
        </p:nvGrpSpPr>
        <p:grpSpPr>
          <a:xfrm>
            <a:off x="732716" y="1752142"/>
            <a:ext cx="2794361" cy="1444295"/>
            <a:chOff x="732716" y="1752142"/>
            <a:chExt cx="2794361" cy="1444295"/>
          </a:xfrm>
        </p:grpSpPr>
        <p:sp>
          <p:nvSpPr>
            <p:cNvPr id="6" name="Oval 5">
              <a:extLst>
                <a:ext uri="{FF2B5EF4-FFF2-40B4-BE49-F238E27FC236}">
                  <a16:creationId xmlns:a16="http://schemas.microsoft.com/office/drawing/2014/main" xmlns="" id="{EE301319-3110-654C-855B-4C186BBB5402}"/>
                </a:ext>
              </a:extLst>
            </p:cNvPr>
            <p:cNvSpPr/>
            <p:nvPr/>
          </p:nvSpPr>
          <p:spPr>
            <a:xfrm>
              <a:off x="2954684" y="2480996"/>
              <a:ext cx="572393" cy="715441"/>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7C629E45-F721-6143-BF7C-D2F1070688B5}"/>
                </a:ext>
              </a:extLst>
            </p:cNvPr>
            <p:cNvSpPr txBox="1"/>
            <p:nvPr/>
          </p:nvSpPr>
          <p:spPr>
            <a:xfrm>
              <a:off x="732716" y="1752142"/>
              <a:ext cx="2611640" cy="369332"/>
            </a:xfrm>
            <a:prstGeom prst="rect">
              <a:avLst/>
            </a:prstGeom>
            <a:noFill/>
          </p:spPr>
          <p:txBody>
            <a:bodyPr wrap="square" rtlCol="0">
              <a:spAutoFit/>
            </a:bodyPr>
            <a:lstStyle/>
            <a:p>
              <a:r>
                <a:rPr lang="en-US" altLang="zh-CN" dirty="0">
                  <a:solidFill>
                    <a:srgbClr val="00B0F0"/>
                  </a:solidFill>
                </a:rPr>
                <a:t>GAT-like</a:t>
              </a:r>
              <a:r>
                <a:rPr lang="zh-CN" altLang="en-US" dirty="0">
                  <a:solidFill>
                    <a:srgbClr val="00B0F0"/>
                  </a:solidFill>
                </a:rPr>
                <a:t> </a:t>
              </a:r>
              <a:r>
                <a:rPr lang="en-US" altLang="zh-CN" dirty="0">
                  <a:solidFill>
                    <a:srgbClr val="00B0F0"/>
                  </a:solidFill>
                </a:rPr>
                <a:t>masked</a:t>
              </a:r>
              <a:r>
                <a:rPr lang="zh-CN" altLang="en-US" dirty="0">
                  <a:solidFill>
                    <a:srgbClr val="00B0F0"/>
                  </a:solidFill>
                </a:rPr>
                <a:t> </a:t>
              </a:r>
              <a:r>
                <a:rPr lang="en-US" altLang="zh-CN" dirty="0">
                  <a:solidFill>
                    <a:srgbClr val="00B0F0"/>
                  </a:solidFill>
                </a:rPr>
                <a:t>attention</a:t>
              </a:r>
              <a:endParaRPr lang="en-US" dirty="0">
                <a:solidFill>
                  <a:srgbClr val="00B0F0"/>
                </a:solidFill>
              </a:endParaRPr>
            </a:p>
          </p:txBody>
        </p:sp>
        <p:cxnSp>
          <p:nvCxnSpPr>
            <p:cNvPr id="12" name="Straight Arrow Connector 11">
              <a:extLst>
                <a:ext uri="{FF2B5EF4-FFF2-40B4-BE49-F238E27FC236}">
                  <a16:creationId xmlns:a16="http://schemas.microsoft.com/office/drawing/2014/main" xmlns="" id="{28BCF1D0-C60B-8E44-B5A1-AC2BA291CACF}"/>
                </a:ext>
              </a:extLst>
            </p:cNvPr>
            <p:cNvCxnSpPr>
              <a:cxnSpLocks/>
            </p:cNvCxnSpPr>
            <p:nvPr/>
          </p:nvCxnSpPr>
          <p:spPr>
            <a:xfrm>
              <a:off x="2871019" y="2120284"/>
              <a:ext cx="238970" cy="345190"/>
            </a:xfrm>
            <a:prstGeom prst="straightConnector1">
              <a:avLst/>
            </a:prstGeom>
            <a:ln w="3175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xmlns="" id="{BC7894FA-4256-1544-80F4-F1D453908C82}"/>
              </a:ext>
            </a:extLst>
          </p:cNvPr>
          <p:cNvSpPr txBox="1"/>
          <p:nvPr/>
        </p:nvSpPr>
        <p:spPr>
          <a:xfrm>
            <a:off x="5089519" y="6452490"/>
            <a:ext cx="5352747" cy="261610"/>
          </a:xfrm>
          <a:prstGeom prst="rect">
            <a:avLst/>
          </a:prstGeom>
          <a:noFill/>
        </p:spPr>
        <p:txBody>
          <a:bodyPr wrap="none" rtlCol="0">
            <a:spAutoFit/>
          </a:bodyPr>
          <a:lstStyle/>
          <a:p>
            <a:r>
              <a:rPr lang="en-US" altLang="zh-CN" sz="1100" i="1" dirty="0"/>
              <a:t>Yao</a:t>
            </a:r>
            <a:r>
              <a:rPr lang="zh-CN" altLang="en-US" sz="1100" i="1" dirty="0"/>
              <a:t> </a:t>
            </a:r>
            <a:r>
              <a:rPr lang="en-US" altLang="zh-CN" sz="1100" i="1" dirty="0"/>
              <a:t>et</a:t>
            </a:r>
            <a:r>
              <a:rPr lang="zh-CN" altLang="en-US" sz="1100" i="1" dirty="0"/>
              <a:t> </a:t>
            </a:r>
            <a:r>
              <a:rPr lang="en-US" altLang="zh-CN" sz="1100" i="1" dirty="0"/>
              <a:t>al.</a:t>
            </a:r>
            <a:r>
              <a:rPr lang="zh-CN" altLang="en-US" sz="1100" i="1" dirty="0"/>
              <a:t> </a:t>
            </a:r>
            <a:r>
              <a:rPr lang="en-US" altLang="zh-CN" sz="1100" i="1" dirty="0"/>
              <a:t>“Heterogeneous Graph Transformer for Graph-to-Sequence Learning”.</a:t>
            </a:r>
            <a:r>
              <a:rPr lang="zh-CN" altLang="en-US" sz="1100" i="1" dirty="0"/>
              <a:t> </a:t>
            </a:r>
            <a:r>
              <a:rPr lang="en-US" altLang="zh-CN" sz="1100" i="1" dirty="0"/>
              <a:t>ACL</a:t>
            </a:r>
            <a:r>
              <a:rPr lang="zh-CN" altLang="en-US" sz="1100" i="1" dirty="0"/>
              <a:t> </a:t>
            </a:r>
            <a:r>
              <a:rPr lang="en-US" altLang="zh-CN" sz="1100" i="1" dirty="0"/>
              <a:t>2020.</a:t>
            </a:r>
            <a:endParaRPr lang="en-US" sz="1100" i="1" dirty="0"/>
          </a:p>
        </p:txBody>
      </p:sp>
      <p:grpSp>
        <p:nvGrpSpPr>
          <p:cNvPr id="27" name="Group 26">
            <a:extLst>
              <a:ext uri="{FF2B5EF4-FFF2-40B4-BE49-F238E27FC236}">
                <a16:creationId xmlns:a16="http://schemas.microsoft.com/office/drawing/2014/main" xmlns="" id="{06B79B79-B236-D843-A03D-EB9ADF8F281B}"/>
              </a:ext>
            </a:extLst>
          </p:cNvPr>
          <p:cNvGrpSpPr/>
          <p:nvPr/>
        </p:nvGrpSpPr>
        <p:grpSpPr>
          <a:xfrm>
            <a:off x="5488366" y="1375508"/>
            <a:ext cx="6334149" cy="4388534"/>
            <a:chOff x="5732206" y="1375508"/>
            <a:chExt cx="6334149" cy="4388534"/>
          </a:xfrm>
        </p:grpSpPr>
        <p:pic>
          <p:nvPicPr>
            <p:cNvPr id="18" name="Picture 17">
              <a:extLst>
                <a:ext uri="{FF2B5EF4-FFF2-40B4-BE49-F238E27FC236}">
                  <a16:creationId xmlns:a16="http://schemas.microsoft.com/office/drawing/2014/main" xmlns="" id="{C4163300-FE46-FC4D-9156-6B4030702123}"/>
                </a:ext>
              </a:extLst>
            </p:cNvPr>
            <p:cNvPicPr>
              <a:picLocks noChangeAspect="1"/>
            </p:cNvPicPr>
            <p:nvPr/>
          </p:nvPicPr>
          <p:blipFill>
            <a:blip r:embed="rId4"/>
            <a:stretch>
              <a:fillRect/>
            </a:stretch>
          </p:blipFill>
          <p:spPr>
            <a:xfrm>
              <a:off x="6345667" y="1375508"/>
              <a:ext cx="5720688" cy="4388534"/>
            </a:xfrm>
            <a:prstGeom prst="rect">
              <a:avLst/>
            </a:prstGeom>
          </p:spPr>
        </p:pic>
        <p:pic>
          <p:nvPicPr>
            <p:cNvPr id="26" name="Picture 25">
              <a:extLst>
                <a:ext uri="{FF2B5EF4-FFF2-40B4-BE49-F238E27FC236}">
                  <a16:creationId xmlns:a16="http://schemas.microsoft.com/office/drawing/2014/main" xmlns="" id="{BF42EC56-6295-F045-BC7A-91762DC66888}"/>
                </a:ext>
              </a:extLst>
            </p:cNvPr>
            <p:cNvPicPr>
              <a:picLocks noChangeAspect="1"/>
            </p:cNvPicPr>
            <p:nvPr/>
          </p:nvPicPr>
          <p:blipFill>
            <a:blip r:embed="rId5"/>
            <a:stretch>
              <a:fillRect/>
            </a:stretch>
          </p:blipFill>
          <p:spPr>
            <a:xfrm>
              <a:off x="5732206" y="5053780"/>
              <a:ext cx="2679700" cy="180249"/>
            </a:xfrm>
            <a:prstGeom prst="rect">
              <a:avLst/>
            </a:prstGeom>
          </p:spPr>
        </p:pic>
      </p:grpSp>
    </p:spTree>
    <p:extLst>
      <p:ext uri="{BB962C8B-B14F-4D97-AF65-F5344CB8AC3E}">
        <p14:creationId xmlns:p14="http://schemas.microsoft.com/office/powerpoint/2010/main" val="21269239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CFFBEE-2579-DF42-B4D6-A3591FFE2B3F}"/>
              </a:ext>
            </a:extLst>
          </p:cNvPr>
          <p:cNvSpPr>
            <a:spLocks noGrp="1"/>
          </p:cNvSpPr>
          <p:nvPr>
            <p:ph type="title"/>
          </p:nvPr>
        </p:nvSpPr>
        <p:spPr/>
        <p:txBody>
          <a:bodyPr>
            <a:normAutofit/>
          </a:bodyPr>
          <a:lstStyle/>
          <a:p>
            <a:r>
              <a:rPr kumimoji="1" lang="en-US" altLang="zh-CN" b="1" spc="-253" dirty="0">
                <a:solidFill>
                  <a:srgbClr val="C00000"/>
                </a:solidFill>
              </a:rPr>
              <a:t>Structure-aware Self-attention based Graph Transformers</a:t>
            </a:r>
            <a:endParaRPr kumimoji="1" lang="zh-CN" altLang="en-US" dirty="0"/>
          </a:p>
        </p:txBody>
      </p:sp>
      <p:sp>
        <p:nvSpPr>
          <p:cNvPr id="4" name="灯片编号占位符 3">
            <a:extLst>
              <a:ext uri="{FF2B5EF4-FFF2-40B4-BE49-F238E27FC236}">
                <a16:creationId xmlns:a16="http://schemas.microsoft.com/office/drawing/2014/main" xmlns="" id="{7DA292A9-F3FF-0D4C-A45C-4BBE99770D4B}"/>
              </a:ext>
            </a:extLst>
          </p:cNvPr>
          <p:cNvSpPr>
            <a:spLocks noGrp="1"/>
          </p:cNvSpPr>
          <p:nvPr>
            <p:ph type="sldNum" sz="quarter" idx="12"/>
          </p:nvPr>
        </p:nvSpPr>
        <p:spPr/>
        <p:txBody>
          <a:bodyPr/>
          <a:lstStyle/>
          <a:p>
            <a:fld id="{4C15419E-54D6-8648-ABFB-BEF58E3E877E}" type="slidenum">
              <a:rPr lang="en-US" smtClean="0"/>
              <a:t>79</a:t>
            </a:fld>
            <a:endParaRPr lang="en-US"/>
          </a:p>
        </p:txBody>
      </p:sp>
      <p:pic>
        <p:nvPicPr>
          <p:cNvPr id="3" name="Picture 2">
            <a:extLst>
              <a:ext uri="{FF2B5EF4-FFF2-40B4-BE49-F238E27FC236}">
                <a16:creationId xmlns:a16="http://schemas.microsoft.com/office/drawing/2014/main" xmlns="" id="{967EBBD3-6EFE-DE4A-890B-DBEB598A97DA}"/>
              </a:ext>
            </a:extLst>
          </p:cNvPr>
          <p:cNvPicPr>
            <a:picLocks noChangeAspect="1"/>
          </p:cNvPicPr>
          <p:nvPr/>
        </p:nvPicPr>
        <p:blipFill>
          <a:blip r:embed="rId3"/>
          <a:stretch>
            <a:fillRect/>
          </a:stretch>
        </p:blipFill>
        <p:spPr>
          <a:xfrm>
            <a:off x="689470" y="2262823"/>
            <a:ext cx="5982703" cy="2380014"/>
          </a:xfrm>
          <a:prstGeom prst="rect">
            <a:avLst/>
          </a:prstGeom>
        </p:spPr>
      </p:pic>
      <p:grpSp>
        <p:nvGrpSpPr>
          <p:cNvPr id="16" name="Group 15">
            <a:extLst>
              <a:ext uri="{FF2B5EF4-FFF2-40B4-BE49-F238E27FC236}">
                <a16:creationId xmlns:a16="http://schemas.microsoft.com/office/drawing/2014/main" xmlns="" id="{997E952D-E065-5F44-BAEF-5FBC0D4E1FAD}"/>
              </a:ext>
            </a:extLst>
          </p:cNvPr>
          <p:cNvGrpSpPr/>
          <p:nvPr/>
        </p:nvGrpSpPr>
        <p:grpSpPr>
          <a:xfrm>
            <a:off x="5066196" y="2213270"/>
            <a:ext cx="1844864" cy="2016685"/>
            <a:chOff x="7298123" y="2213270"/>
            <a:chExt cx="1844864" cy="2016685"/>
          </a:xfrm>
        </p:grpSpPr>
        <p:sp>
          <p:nvSpPr>
            <p:cNvPr id="9" name="Oval 8">
              <a:extLst>
                <a:ext uri="{FF2B5EF4-FFF2-40B4-BE49-F238E27FC236}">
                  <a16:creationId xmlns:a16="http://schemas.microsoft.com/office/drawing/2014/main" xmlns="" id="{2266B309-8ACF-504B-B267-1578E37A9290}"/>
                </a:ext>
              </a:extLst>
            </p:cNvPr>
            <p:cNvSpPr/>
            <p:nvPr/>
          </p:nvSpPr>
          <p:spPr>
            <a:xfrm>
              <a:off x="7433517" y="2213270"/>
              <a:ext cx="534010" cy="637644"/>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xmlns="" id="{1B4E85CE-8C64-F14C-996A-E904AEC94165}"/>
                </a:ext>
              </a:extLst>
            </p:cNvPr>
            <p:cNvSpPr/>
            <p:nvPr/>
          </p:nvSpPr>
          <p:spPr>
            <a:xfrm>
              <a:off x="8249796" y="3660518"/>
              <a:ext cx="550079" cy="569437"/>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21208941-9427-5948-B789-95BA1CDB9685}"/>
                </a:ext>
              </a:extLst>
            </p:cNvPr>
            <p:cNvSpPr txBox="1"/>
            <p:nvPr/>
          </p:nvSpPr>
          <p:spPr>
            <a:xfrm>
              <a:off x="7298123" y="3116373"/>
              <a:ext cx="1844864" cy="369332"/>
            </a:xfrm>
            <a:prstGeom prst="rect">
              <a:avLst/>
            </a:prstGeom>
            <a:noFill/>
          </p:spPr>
          <p:txBody>
            <a:bodyPr wrap="none" rtlCol="0">
              <a:spAutoFit/>
            </a:bodyPr>
            <a:lstStyle/>
            <a:p>
              <a:r>
                <a:rPr lang="en-US" altLang="zh-CN" dirty="0">
                  <a:solidFill>
                    <a:srgbClr val="00B0F0"/>
                  </a:solidFill>
                </a:rPr>
                <a:t>Edge</a:t>
              </a:r>
              <a:r>
                <a:rPr lang="zh-CN" altLang="en-US" dirty="0">
                  <a:solidFill>
                    <a:srgbClr val="00B0F0"/>
                  </a:solidFill>
                </a:rPr>
                <a:t> </a:t>
              </a:r>
              <a:r>
                <a:rPr lang="en-US" altLang="zh-CN" dirty="0">
                  <a:solidFill>
                    <a:srgbClr val="00B0F0"/>
                  </a:solidFill>
                </a:rPr>
                <a:t>embeddings</a:t>
              </a:r>
              <a:endParaRPr lang="en-US" dirty="0">
                <a:solidFill>
                  <a:srgbClr val="00B0F0"/>
                </a:solidFill>
              </a:endParaRPr>
            </a:p>
          </p:txBody>
        </p:sp>
        <p:cxnSp>
          <p:nvCxnSpPr>
            <p:cNvPr id="12" name="Straight Arrow Connector 11">
              <a:extLst>
                <a:ext uri="{FF2B5EF4-FFF2-40B4-BE49-F238E27FC236}">
                  <a16:creationId xmlns:a16="http://schemas.microsoft.com/office/drawing/2014/main" xmlns="" id="{A963421C-F0EA-6B47-9887-A5C603E53142}"/>
                </a:ext>
              </a:extLst>
            </p:cNvPr>
            <p:cNvCxnSpPr>
              <a:cxnSpLocks/>
            </p:cNvCxnSpPr>
            <p:nvPr/>
          </p:nvCxnSpPr>
          <p:spPr>
            <a:xfrm flipH="1" flipV="1">
              <a:off x="7700524" y="2897617"/>
              <a:ext cx="175119" cy="288035"/>
            </a:xfrm>
            <a:prstGeom prst="straightConnector1">
              <a:avLst/>
            </a:prstGeom>
            <a:ln w="317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xmlns="" id="{CD2CBE60-DB0E-EA45-9A76-2F5A4428871D}"/>
                </a:ext>
              </a:extLst>
            </p:cNvPr>
            <p:cNvCxnSpPr>
              <a:cxnSpLocks/>
            </p:cNvCxnSpPr>
            <p:nvPr/>
          </p:nvCxnSpPr>
          <p:spPr>
            <a:xfrm>
              <a:off x="7967527" y="3464204"/>
              <a:ext cx="360400" cy="240260"/>
            </a:xfrm>
            <a:prstGeom prst="straightConnector1">
              <a:avLst/>
            </a:prstGeom>
            <a:ln w="3175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xmlns="" id="{3360372B-4D64-054E-BD34-77DEBDB305EB}"/>
              </a:ext>
            </a:extLst>
          </p:cNvPr>
          <p:cNvGrpSpPr/>
          <p:nvPr/>
        </p:nvGrpSpPr>
        <p:grpSpPr>
          <a:xfrm>
            <a:off x="4656899" y="6244159"/>
            <a:ext cx="6067687" cy="452212"/>
            <a:chOff x="4981364" y="5862855"/>
            <a:chExt cx="6067687" cy="452212"/>
          </a:xfrm>
        </p:grpSpPr>
        <p:sp>
          <p:nvSpPr>
            <p:cNvPr id="13" name="TextBox 12">
              <a:extLst>
                <a:ext uri="{FF2B5EF4-FFF2-40B4-BE49-F238E27FC236}">
                  <a16:creationId xmlns:a16="http://schemas.microsoft.com/office/drawing/2014/main" xmlns="" id="{D326CBFE-45CF-F646-B9DF-2287EDF153EB}"/>
                </a:ext>
              </a:extLst>
            </p:cNvPr>
            <p:cNvSpPr txBox="1"/>
            <p:nvPr/>
          </p:nvSpPr>
          <p:spPr>
            <a:xfrm>
              <a:off x="4981364" y="5862855"/>
              <a:ext cx="5322291" cy="261610"/>
            </a:xfrm>
            <a:prstGeom prst="rect">
              <a:avLst/>
            </a:prstGeom>
            <a:noFill/>
          </p:spPr>
          <p:txBody>
            <a:bodyPr wrap="none" rtlCol="0">
              <a:spAutoFit/>
            </a:bodyPr>
            <a:lstStyle/>
            <a:p>
              <a:r>
                <a:rPr lang="en-US" altLang="zh-CN" sz="1100" i="1" dirty="0"/>
                <a:t>Xiao</a:t>
              </a:r>
              <a:r>
                <a:rPr lang="zh-CN" altLang="en-US" sz="1100" i="1" dirty="0"/>
                <a:t> </a:t>
              </a:r>
              <a:r>
                <a:rPr lang="en-US" altLang="zh-CN" sz="1100" i="1" dirty="0"/>
                <a:t>et</a:t>
              </a:r>
              <a:r>
                <a:rPr lang="zh-CN" altLang="en-US" sz="1100" i="1" dirty="0"/>
                <a:t> </a:t>
              </a:r>
              <a:r>
                <a:rPr lang="en-US" altLang="zh-CN" sz="1100" i="1" dirty="0"/>
                <a:t>al.</a:t>
              </a:r>
              <a:r>
                <a:rPr lang="zh-CN" altLang="en-US" sz="1100" i="1" dirty="0"/>
                <a:t> </a:t>
              </a:r>
              <a:r>
                <a:rPr lang="en-US" altLang="zh-CN" sz="1100" i="1" dirty="0"/>
                <a:t>“Lattice-Based Transformer Encoder for Neural Machine Translation”.</a:t>
              </a:r>
              <a:r>
                <a:rPr lang="zh-CN" altLang="en-US" sz="1100" i="1" dirty="0"/>
                <a:t> </a:t>
              </a:r>
              <a:r>
                <a:rPr lang="en-US" altLang="zh-CN" sz="1100" i="1" dirty="0"/>
                <a:t>ACL</a:t>
              </a:r>
              <a:r>
                <a:rPr lang="zh-CN" altLang="en-US" sz="1100" i="1" dirty="0"/>
                <a:t> </a:t>
              </a:r>
              <a:r>
                <a:rPr lang="en-US" altLang="zh-CN" sz="1100" i="1" dirty="0"/>
                <a:t>2019.</a:t>
              </a:r>
              <a:endParaRPr lang="en-US" sz="1100" i="1" dirty="0"/>
            </a:p>
          </p:txBody>
        </p:sp>
        <p:sp>
          <p:nvSpPr>
            <p:cNvPr id="15" name="TextBox 14">
              <a:extLst>
                <a:ext uri="{FF2B5EF4-FFF2-40B4-BE49-F238E27FC236}">
                  <a16:creationId xmlns:a16="http://schemas.microsoft.com/office/drawing/2014/main" xmlns="" id="{7F1E0FF8-C7D5-FF4C-BEAF-481D1C83DA16}"/>
                </a:ext>
              </a:extLst>
            </p:cNvPr>
            <p:cNvSpPr txBox="1"/>
            <p:nvPr/>
          </p:nvSpPr>
          <p:spPr>
            <a:xfrm>
              <a:off x="4981364" y="6053457"/>
              <a:ext cx="6067687" cy="261610"/>
            </a:xfrm>
            <a:prstGeom prst="rect">
              <a:avLst/>
            </a:prstGeom>
            <a:noFill/>
          </p:spPr>
          <p:txBody>
            <a:bodyPr wrap="none" rtlCol="0">
              <a:spAutoFit/>
            </a:bodyPr>
            <a:lstStyle/>
            <a:p>
              <a:r>
                <a:rPr lang="en-US" altLang="zh-CN" sz="1100" i="1" dirty="0"/>
                <a:t>Zhu</a:t>
              </a:r>
              <a:r>
                <a:rPr lang="zh-CN" altLang="en-US" sz="1100" i="1" dirty="0"/>
                <a:t> </a:t>
              </a:r>
              <a:r>
                <a:rPr lang="en-US" altLang="zh-CN" sz="1100" i="1" dirty="0"/>
                <a:t>et</a:t>
              </a:r>
              <a:r>
                <a:rPr lang="zh-CN" altLang="en-US" sz="1100" i="1" dirty="0"/>
                <a:t> </a:t>
              </a:r>
              <a:r>
                <a:rPr lang="en-US" altLang="zh-CN" sz="1100" i="1" dirty="0"/>
                <a:t>al.</a:t>
              </a:r>
              <a:r>
                <a:rPr lang="zh-CN" altLang="en-US" sz="1100" i="1" dirty="0"/>
                <a:t> </a:t>
              </a:r>
              <a:r>
                <a:rPr lang="en-US" altLang="zh-CN" sz="1100" i="1" dirty="0"/>
                <a:t>“Modeling Graph Structure in Transformer for Better AMR-to-Text Generation”.</a:t>
              </a:r>
              <a:r>
                <a:rPr lang="zh-CN" altLang="en-US" sz="1100" i="1" dirty="0"/>
                <a:t> </a:t>
              </a:r>
              <a:r>
                <a:rPr lang="en-US" altLang="zh-CN" sz="1100" i="1" dirty="0"/>
                <a:t>EMNLP 2019.</a:t>
              </a:r>
              <a:endParaRPr lang="en-US" sz="1100" i="1" dirty="0"/>
            </a:p>
          </p:txBody>
        </p:sp>
      </p:grpSp>
      <p:pic>
        <p:nvPicPr>
          <p:cNvPr id="20" name="Picture 19">
            <a:extLst>
              <a:ext uri="{FF2B5EF4-FFF2-40B4-BE49-F238E27FC236}">
                <a16:creationId xmlns:a16="http://schemas.microsoft.com/office/drawing/2014/main" xmlns="" id="{ECE98B6F-E0F3-7E41-B0EC-D193203CC149}"/>
              </a:ext>
            </a:extLst>
          </p:cNvPr>
          <p:cNvPicPr>
            <a:picLocks noChangeAspect="1"/>
          </p:cNvPicPr>
          <p:nvPr/>
        </p:nvPicPr>
        <p:blipFill>
          <a:blip r:embed="rId4"/>
          <a:stretch>
            <a:fillRect/>
          </a:stretch>
        </p:blipFill>
        <p:spPr>
          <a:xfrm>
            <a:off x="6954442" y="1749017"/>
            <a:ext cx="5002747" cy="3730152"/>
          </a:xfrm>
          <a:prstGeom prst="rect">
            <a:avLst/>
          </a:prstGeom>
        </p:spPr>
      </p:pic>
    </p:spTree>
    <p:extLst>
      <p:ext uri="{BB962C8B-B14F-4D97-AF65-F5344CB8AC3E}">
        <p14:creationId xmlns:p14="http://schemas.microsoft.com/office/powerpoint/2010/main" val="3916214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FC726A-51EF-AF4C-BFDA-05BDA17EF9B2}"/>
              </a:ext>
            </a:extLst>
          </p:cNvPr>
          <p:cNvSpPr>
            <a:spLocks noGrp="1"/>
          </p:cNvSpPr>
          <p:nvPr>
            <p:ph type="title"/>
          </p:nvPr>
        </p:nvSpPr>
        <p:spPr>
          <a:xfrm>
            <a:off x="838199" y="365125"/>
            <a:ext cx="10779369" cy="1325563"/>
          </a:xfrm>
        </p:spPr>
        <p:txBody>
          <a:bodyPr/>
          <a:lstStyle/>
          <a:p>
            <a:r>
              <a:rPr lang="en-US" b="1" spc="-147" dirty="0">
                <a:solidFill>
                  <a:srgbClr val="C00000"/>
                </a:solidFill>
              </a:rPr>
              <a:t>Natural Language Processing: A Graph Perspective</a:t>
            </a:r>
          </a:p>
        </p:txBody>
      </p:sp>
      <p:sp>
        <p:nvSpPr>
          <p:cNvPr id="3" name="Content Placeholder 2">
            <a:extLst>
              <a:ext uri="{FF2B5EF4-FFF2-40B4-BE49-F238E27FC236}">
                <a16:creationId xmlns:a16="http://schemas.microsoft.com/office/drawing/2014/main" xmlns="" id="{FDC4E92C-6DAE-4A48-8787-BACE7D7DB2CC}"/>
              </a:ext>
            </a:extLst>
          </p:cNvPr>
          <p:cNvSpPr>
            <a:spLocks noGrp="1"/>
          </p:cNvSpPr>
          <p:nvPr>
            <p:ph idx="1"/>
          </p:nvPr>
        </p:nvSpPr>
        <p:spPr>
          <a:xfrm>
            <a:off x="838200" y="1825625"/>
            <a:ext cx="7095186" cy="4351338"/>
          </a:xfrm>
        </p:spPr>
        <p:txBody>
          <a:bodyPr>
            <a:normAutofit/>
          </a:bodyPr>
          <a:lstStyle/>
          <a:p>
            <a:r>
              <a:rPr lang="en-US" sz="2400" dirty="0"/>
              <a:t>Represent natural language as a bag of tokens</a:t>
            </a:r>
          </a:p>
          <a:p>
            <a:pPr lvl="1"/>
            <a:r>
              <a:rPr lang="en-US" sz="2000" dirty="0"/>
              <a:t>BOW, TF-IDF</a:t>
            </a:r>
          </a:p>
          <a:p>
            <a:pPr lvl="1"/>
            <a:r>
              <a:rPr lang="en-US" sz="2000" dirty="0"/>
              <a:t>Topic Modeling: text as a mixture of topics </a:t>
            </a:r>
          </a:p>
          <a:p>
            <a:pPr marL="457200" lvl="1" indent="0">
              <a:buNone/>
            </a:pPr>
            <a:endParaRPr lang="en-US" sz="1000" dirty="0"/>
          </a:p>
          <a:p>
            <a:r>
              <a:rPr lang="en-US" sz="2400" dirty="0"/>
              <a:t>Represent natural language as a sequence of tokens</a:t>
            </a:r>
          </a:p>
          <a:p>
            <a:pPr lvl="1"/>
            <a:r>
              <a:rPr lang="en-US" sz="2000" dirty="0"/>
              <a:t>Linear-chain CRF</a:t>
            </a:r>
          </a:p>
          <a:p>
            <a:pPr lvl="1"/>
            <a:r>
              <a:rPr lang="en-US" sz="2000" dirty="0"/>
              <a:t>Word2vec, Glove</a:t>
            </a:r>
          </a:p>
          <a:p>
            <a:pPr lvl="1"/>
            <a:endParaRPr lang="en-US" sz="1000" dirty="0"/>
          </a:p>
          <a:p>
            <a:r>
              <a:rPr lang="en-US" sz="2400" dirty="0">
                <a:solidFill>
                  <a:srgbClr val="C00000"/>
                </a:solidFill>
              </a:rPr>
              <a:t>Represent natural language as a graph</a:t>
            </a:r>
          </a:p>
          <a:p>
            <a:pPr lvl="1"/>
            <a:r>
              <a:rPr lang="en-US" sz="2000" dirty="0"/>
              <a:t>Dependency graphs, constituency graphs, AMR graphs,        IE graphs, and knowledge graphs</a:t>
            </a:r>
          </a:p>
          <a:p>
            <a:pPr lvl="1"/>
            <a:r>
              <a:rPr lang="en-US" sz="2000" dirty="0"/>
              <a:t> Text graph containing multiple hierarchies of elements, i.e. document, sentence and word</a:t>
            </a:r>
          </a:p>
        </p:txBody>
      </p:sp>
      <p:sp>
        <p:nvSpPr>
          <p:cNvPr id="4" name="Slide Number Placeholder 3">
            <a:extLst>
              <a:ext uri="{FF2B5EF4-FFF2-40B4-BE49-F238E27FC236}">
                <a16:creationId xmlns:a16="http://schemas.microsoft.com/office/drawing/2014/main" xmlns="" id="{D9B899AF-3A7D-5F42-BC6F-1AB8B4638374}"/>
              </a:ext>
            </a:extLst>
          </p:cNvPr>
          <p:cNvSpPr>
            <a:spLocks noGrp="1"/>
          </p:cNvSpPr>
          <p:nvPr>
            <p:ph type="sldNum" sz="quarter" idx="12"/>
          </p:nvPr>
        </p:nvSpPr>
        <p:spPr/>
        <p:txBody>
          <a:bodyPr/>
          <a:lstStyle/>
          <a:p>
            <a:fld id="{4C15419E-54D6-8648-ABFB-BEF58E3E877E}" type="slidenum">
              <a:rPr lang="en-US" smtClean="0"/>
              <a:t>8</a:t>
            </a:fld>
            <a:endParaRPr lang="en-US"/>
          </a:p>
        </p:txBody>
      </p:sp>
      <p:pic>
        <p:nvPicPr>
          <p:cNvPr id="12" name="Picture 11">
            <a:extLst>
              <a:ext uri="{FF2B5EF4-FFF2-40B4-BE49-F238E27FC236}">
                <a16:creationId xmlns:a16="http://schemas.microsoft.com/office/drawing/2014/main" xmlns="" id="{80BC4E01-CDC7-6349-9461-FD0DC73E32AE}"/>
              </a:ext>
            </a:extLst>
          </p:cNvPr>
          <p:cNvPicPr>
            <a:picLocks noChangeAspect="1"/>
          </p:cNvPicPr>
          <p:nvPr/>
        </p:nvPicPr>
        <p:blipFill>
          <a:blip r:embed="rId2"/>
          <a:stretch>
            <a:fillRect/>
          </a:stretch>
        </p:blipFill>
        <p:spPr>
          <a:xfrm>
            <a:off x="7771784" y="1392648"/>
            <a:ext cx="3845784" cy="1629812"/>
          </a:xfrm>
          <a:prstGeom prst="rect">
            <a:avLst/>
          </a:prstGeom>
        </p:spPr>
      </p:pic>
      <p:pic>
        <p:nvPicPr>
          <p:cNvPr id="14" name="Picture 13">
            <a:extLst>
              <a:ext uri="{FF2B5EF4-FFF2-40B4-BE49-F238E27FC236}">
                <a16:creationId xmlns:a16="http://schemas.microsoft.com/office/drawing/2014/main" xmlns="" id="{262F33F8-45C9-CF41-9656-BFED39E2692D}"/>
              </a:ext>
            </a:extLst>
          </p:cNvPr>
          <p:cNvPicPr>
            <a:picLocks noChangeAspect="1"/>
          </p:cNvPicPr>
          <p:nvPr/>
        </p:nvPicPr>
        <p:blipFill>
          <a:blip r:embed="rId3"/>
          <a:stretch>
            <a:fillRect/>
          </a:stretch>
        </p:blipFill>
        <p:spPr>
          <a:xfrm>
            <a:off x="7493360" y="3022460"/>
            <a:ext cx="4124208" cy="1912873"/>
          </a:xfrm>
          <a:prstGeom prst="rect">
            <a:avLst/>
          </a:prstGeom>
        </p:spPr>
      </p:pic>
      <p:pic>
        <p:nvPicPr>
          <p:cNvPr id="16" name="Picture 15">
            <a:extLst>
              <a:ext uri="{FF2B5EF4-FFF2-40B4-BE49-F238E27FC236}">
                <a16:creationId xmlns:a16="http://schemas.microsoft.com/office/drawing/2014/main" xmlns="" id="{C1852516-EED3-334D-A034-D47009A3FE0A}"/>
              </a:ext>
            </a:extLst>
          </p:cNvPr>
          <p:cNvPicPr>
            <a:picLocks noChangeAspect="1"/>
          </p:cNvPicPr>
          <p:nvPr/>
        </p:nvPicPr>
        <p:blipFill>
          <a:blip r:embed="rId4"/>
          <a:stretch>
            <a:fillRect/>
          </a:stretch>
        </p:blipFill>
        <p:spPr>
          <a:xfrm>
            <a:off x="8610600" y="5027491"/>
            <a:ext cx="2616200" cy="1600200"/>
          </a:xfrm>
          <a:prstGeom prst="rect">
            <a:avLst/>
          </a:prstGeom>
        </p:spPr>
      </p:pic>
    </p:spTree>
    <p:extLst>
      <p:ext uri="{BB962C8B-B14F-4D97-AF65-F5344CB8AC3E}">
        <p14:creationId xmlns:p14="http://schemas.microsoft.com/office/powerpoint/2010/main" val="218079269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CFFBEE-2579-DF42-B4D6-A3591FFE2B3F}"/>
              </a:ext>
            </a:extLst>
          </p:cNvPr>
          <p:cNvSpPr>
            <a:spLocks noGrp="1"/>
          </p:cNvSpPr>
          <p:nvPr>
            <p:ph type="title"/>
          </p:nvPr>
        </p:nvSpPr>
        <p:spPr/>
        <p:txBody>
          <a:bodyPr>
            <a:normAutofit/>
          </a:bodyPr>
          <a:lstStyle/>
          <a:p>
            <a:r>
              <a:rPr lang="en-US" altLang="zh-CN" b="1" spc="-253" dirty="0">
                <a:solidFill>
                  <a:srgbClr val="C00000"/>
                </a:solidFill>
              </a:rPr>
              <a:t>Heterogeneous GNNs</a:t>
            </a:r>
            <a:endParaRPr kumimoji="1" lang="zh-CN" altLang="en-US" dirty="0"/>
          </a:p>
        </p:txBody>
      </p:sp>
      <p:sp>
        <p:nvSpPr>
          <p:cNvPr id="3" name="内容占位符 2">
            <a:extLst>
              <a:ext uri="{FF2B5EF4-FFF2-40B4-BE49-F238E27FC236}">
                <a16:creationId xmlns:a16="http://schemas.microsoft.com/office/drawing/2014/main" xmlns="" id="{498E520A-95EA-0B41-BDBE-845F09332312}"/>
              </a:ext>
            </a:extLst>
          </p:cNvPr>
          <p:cNvSpPr>
            <a:spLocks noGrp="1"/>
          </p:cNvSpPr>
          <p:nvPr>
            <p:ph idx="1"/>
          </p:nvPr>
        </p:nvSpPr>
        <p:spPr>
          <a:xfrm>
            <a:off x="838200" y="1508369"/>
            <a:ext cx="5651090" cy="2100070"/>
          </a:xfrm>
        </p:spPr>
        <p:txBody>
          <a:bodyPr>
            <a:noAutofit/>
          </a:bodyPr>
          <a:lstStyle/>
          <a:p>
            <a:r>
              <a:rPr lang="en-US" altLang="zh-CN" dirty="0">
                <a:latin typeface="Calibri" panose="020F0502020204030204" pitchFamily="34" charset="0"/>
                <a:cs typeface="Calibri" panose="020F0502020204030204" pitchFamily="34" charset="0"/>
              </a:rPr>
              <a:t>When</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to</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use</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Heterogeneous</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GNNs?</a:t>
            </a:r>
          </a:p>
          <a:p>
            <a:r>
              <a:rPr lang="en-US" altLang="zh-CN" dirty="0">
                <a:latin typeface="Calibri" panose="020F0502020204030204" pitchFamily="34" charset="0"/>
                <a:cs typeface="Calibri" panose="020F0502020204030204" pitchFamily="34" charset="0"/>
              </a:rPr>
              <a:t>Heterogeneous GNNs</a:t>
            </a:r>
          </a:p>
          <a:p>
            <a:pPr marL="914400" lvl="1" indent="-457200">
              <a:buFont typeface="+mj-lt"/>
              <a:buAutoNum type="alphaLcParenR"/>
            </a:pPr>
            <a:r>
              <a:rPr lang="en-US" altLang="zh-CN" dirty="0">
                <a:latin typeface="Calibri" panose="020F0502020204030204" pitchFamily="34" charset="0"/>
                <a:cs typeface="Calibri" panose="020F0502020204030204" pitchFamily="34" charset="0"/>
              </a:rPr>
              <a:t>Meta-path based Heterogeneous GNNs</a:t>
            </a:r>
          </a:p>
        </p:txBody>
      </p:sp>
      <p:sp>
        <p:nvSpPr>
          <p:cNvPr id="4" name="灯片编号占位符 3">
            <a:extLst>
              <a:ext uri="{FF2B5EF4-FFF2-40B4-BE49-F238E27FC236}">
                <a16:creationId xmlns:a16="http://schemas.microsoft.com/office/drawing/2014/main" xmlns="" id="{7DA292A9-F3FF-0D4C-A45C-4BBE99770D4B}"/>
              </a:ext>
            </a:extLst>
          </p:cNvPr>
          <p:cNvSpPr>
            <a:spLocks noGrp="1"/>
          </p:cNvSpPr>
          <p:nvPr>
            <p:ph type="sldNum" sz="quarter" idx="12"/>
          </p:nvPr>
        </p:nvSpPr>
        <p:spPr/>
        <p:txBody>
          <a:bodyPr/>
          <a:lstStyle/>
          <a:p>
            <a:fld id="{4C15419E-54D6-8648-ABFB-BEF58E3E877E}" type="slidenum">
              <a:rPr lang="en-US" smtClean="0"/>
              <a:t>80</a:t>
            </a:fld>
            <a:endParaRPr lang="en-US"/>
          </a:p>
        </p:txBody>
      </p:sp>
      <p:grpSp>
        <p:nvGrpSpPr>
          <p:cNvPr id="11" name="Group 10">
            <a:extLst>
              <a:ext uri="{FF2B5EF4-FFF2-40B4-BE49-F238E27FC236}">
                <a16:creationId xmlns:a16="http://schemas.microsoft.com/office/drawing/2014/main" xmlns="" id="{1813DAC2-6933-CF41-891F-4C7BAE5868FF}"/>
              </a:ext>
            </a:extLst>
          </p:cNvPr>
          <p:cNvGrpSpPr/>
          <p:nvPr/>
        </p:nvGrpSpPr>
        <p:grpSpPr>
          <a:xfrm>
            <a:off x="447514" y="4041058"/>
            <a:ext cx="6602593" cy="2406240"/>
            <a:chOff x="447514" y="4041058"/>
            <a:chExt cx="6602593" cy="2406240"/>
          </a:xfrm>
        </p:grpSpPr>
        <p:pic>
          <p:nvPicPr>
            <p:cNvPr id="5" name="Picture 4">
              <a:extLst>
                <a:ext uri="{FF2B5EF4-FFF2-40B4-BE49-F238E27FC236}">
                  <a16:creationId xmlns:a16="http://schemas.microsoft.com/office/drawing/2014/main" xmlns="" id="{6369BC22-B807-D649-B8FF-DA11858173D4}"/>
                </a:ext>
              </a:extLst>
            </p:cNvPr>
            <p:cNvPicPr>
              <a:picLocks noChangeAspect="1"/>
            </p:cNvPicPr>
            <p:nvPr/>
          </p:nvPicPr>
          <p:blipFill>
            <a:blip r:embed="rId3"/>
            <a:stretch>
              <a:fillRect/>
            </a:stretch>
          </p:blipFill>
          <p:spPr>
            <a:xfrm>
              <a:off x="447514" y="4041058"/>
              <a:ext cx="6602593" cy="1914676"/>
            </a:xfrm>
            <a:prstGeom prst="rect">
              <a:avLst/>
            </a:prstGeom>
          </p:spPr>
        </p:pic>
        <p:sp>
          <p:nvSpPr>
            <p:cNvPr id="10" name="TextBox 9">
              <a:extLst>
                <a:ext uri="{FF2B5EF4-FFF2-40B4-BE49-F238E27FC236}">
                  <a16:creationId xmlns:a16="http://schemas.microsoft.com/office/drawing/2014/main" xmlns="" id="{B81E35C5-6826-6C44-A975-0ADC75B0CFB2}"/>
                </a:ext>
              </a:extLst>
            </p:cNvPr>
            <p:cNvSpPr txBox="1"/>
            <p:nvPr/>
          </p:nvSpPr>
          <p:spPr>
            <a:xfrm>
              <a:off x="1950057" y="6077966"/>
              <a:ext cx="3262688" cy="369332"/>
            </a:xfrm>
            <a:prstGeom prst="rect">
              <a:avLst/>
            </a:prstGeom>
            <a:noFill/>
          </p:spPr>
          <p:txBody>
            <a:bodyPr wrap="none" rtlCol="0">
              <a:spAutoFit/>
            </a:bodyPr>
            <a:lstStyle/>
            <a:p>
              <a:r>
                <a:rPr lang="en-US" altLang="zh-CN" dirty="0"/>
                <a:t>Meta</a:t>
              </a:r>
              <a:r>
                <a:rPr lang="zh-CN" altLang="en-US" dirty="0"/>
                <a:t> </a:t>
              </a:r>
              <a:r>
                <a:rPr lang="en-US" altLang="zh-CN" dirty="0"/>
                <a:t>paths</a:t>
              </a:r>
              <a:r>
                <a:rPr lang="zh-CN" altLang="en-US" dirty="0"/>
                <a:t> </a:t>
              </a:r>
              <a:r>
                <a:rPr lang="en-US" altLang="zh-CN" dirty="0"/>
                <a:t>among</a:t>
              </a:r>
              <a:r>
                <a:rPr lang="zh-CN" altLang="en-US" dirty="0"/>
                <a:t> </a:t>
              </a:r>
              <a:r>
                <a:rPr lang="en-US" altLang="zh-CN" dirty="0"/>
                <a:t>author</a:t>
              </a:r>
              <a:r>
                <a:rPr lang="zh-CN" altLang="en-US" dirty="0"/>
                <a:t> </a:t>
              </a:r>
              <a:r>
                <a:rPr lang="en-US" altLang="zh-CN" dirty="0"/>
                <a:t>nodes</a:t>
              </a:r>
              <a:endParaRPr lang="en-US" dirty="0"/>
            </a:p>
          </p:txBody>
        </p:sp>
      </p:grpSp>
      <p:pic>
        <p:nvPicPr>
          <p:cNvPr id="6" name="Picture 5">
            <a:extLst>
              <a:ext uri="{FF2B5EF4-FFF2-40B4-BE49-F238E27FC236}">
                <a16:creationId xmlns:a16="http://schemas.microsoft.com/office/drawing/2014/main" xmlns="" id="{F607DF86-471A-7B43-9530-ECA3E927212D}"/>
              </a:ext>
            </a:extLst>
          </p:cNvPr>
          <p:cNvPicPr>
            <a:picLocks noChangeAspect="1"/>
          </p:cNvPicPr>
          <p:nvPr/>
        </p:nvPicPr>
        <p:blipFill>
          <a:blip r:embed="rId4"/>
          <a:stretch>
            <a:fillRect/>
          </a:stretch>
        </p:blipFill>
        <p:spPr>
          <a:xfrm>
            <a:off x="7752617" y="1312348"/>
            <a:ext cx="1483662" cy="591390"/>
          </a:xfrm>
          <a:prstGeom prst="rect">
            <a:avLst/>
          </a:prstGeom>
        </p:spPr>
      </p:pic>
      <p:pic>
        <p:nvPicPr>
          <p:cNvPr id="7" name="Picture 6">
            <a:extLst>
              <a:ext uri="{FF2B5EF4-FFF2-40B4-BE49-F238E27FC236}">
                <a16:creationId xmlns:a16="http://schemas.microsoft.com/office/drawing/2014/main" xmlns="" id="{3BBFC339-521E-9344-A28E-71C7CD3A02A6}"/>
              </a:ext>
            </a:extLst>
          </p:cNvPr>
          <p:cNvPicPr>
            <a:picLocks noChangeAspect="1"/>
          </p:cNvPicPr>
          <p:nvPr/>
        </p:nvPicPr>
        <p:blipFill>
          <a:blip r:embed="rId5"/>
          <a:stretch>
            <a:fillRect/>
          </a:stretch>
        </p:blipFill>
        <p:spPr>
          <a:xfrm>
            <a:off x="7368047" y="1855669"/>
            <a:ext cx="4582666" cy="4312510"/>
          </a:xfrm>
          <a:prstGeom prst="rect">
            <a:avLst/>
          </a:prstGeom>
        </p:spPr>
      </p:pic>
    </p:spTree>
    <p:extLst>
      <p:ext uri="{BB962C8B-B14F-4D97-AF65-F5344CB8AC3E}">
        <p14:creationId xmlns:p14="http://schemas.microsoft.com/office/powerpoint/2010/main" val="42516877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xmlns="" id="{498E520A-95EA-0B41-BDBE-845F09332312}"/>
              </a:ext>
            </a:extLst>
          </p:cNvPr>
          <p:cNvSpPr>
            <a:spLocks noGrp="1"/>
          </p:cNvSpPr>
          <p:nvPr>
            <p:ph idx="1"/>
          </p:nvPr>
        </p:nvSpPr>
        <p:spPr>
          <a:xfrm>
            <a:off x="838200" y="1508369"/>
            <a:ext cx="8040329" cy="1372483"/>
          </a:xfrm>
        </p:spPr>
        <p:txBody>
          <a:bodyPr/>
          <a:lstStyle/>
          <a:p>
            <a:pPr marL="0" indent="0">
              <a:buNone/>
            </a:pPr>
            <a:r>
              <a:rPr lang="en-US" altLang="zh-CN" dirty="0"/>
              <a:t>Step</a:t>
            </a:r>
            <a:r>
              <a:rPr lang="zh-CN" altLang="en-US" dirty="0"/>
              <a:t> </a:t>
            </a:r>
            <a:r>
              <a:rPr lang="en-US" altLang="zh-CN" dirty="0"/>
              <a:t>1)</a:t>
            </a:r>
            <a:r>
              <a:rPr lang="zh-CN" altLang="en-US" dirty="0"/>
              <a:t> </a:t>
            </a:r>
            <a:r>
              <a:rPr lang="en-US" altLang="zh-CN" dirty="0"/>
              <a:t>t</a:t>
            </a:r>
            <a:r>
              <a:rPr lang="en-US" dirty="0"/>
              <a:t>ype-specific node feature transformation</a:t>
            </a:r>
          </a:p>
        </p:txBody>
      </p:sp>
      <p:sp>
        <p:nvSpPr>
          <p:cNvPr id="4" name="灯片编号占位符 3">
            <a:extLst>
              <a:ext uri="{FF2B5EF4-FFF2-40B4-BE49-F238E27FC236}">
                <a16:creationId xmlns:a16="http://schemas.microsoft.com/office/drawing/2014/main" xmlns="" id="{7DA292A9-F3FF-0D4C-A45C-4BBE99770D4B}"/>
              </a:ext>
            </a:extLst>
          </p:cNvPr>
          <p:cNvSpPr>
            <a:spLocks noGrp="1"/>
          </p:cNvSpPr>
          <p:nvPr>
            <p:ph type="sldNum" sz="quarter" idx="12"/>
          </p:nvPr>
        </p:nvSpPr>
        <p:spPr/>
        <p:txBody>
          <a:bodyPr/>
          <a:lstStyle/>
          <a:p>
            <a:fld id="{4C15419E-54D6-8648-ABFB-BEF58E3E877E}" type="slidenum">
              <a:rPr lang="en-US" smtClean="0"/>
              <a:t>81</a:t>
            </a:fld>
            <a:endParaRPr lang="en-US"/>
          </a:p>
        </p:txBody>
      </p:sp>
      <p:sp>
        <p:nvSpPr>
          <p:cNvPr id="15" name="标题 1">
            <a:extLst>
              <a:ext uri="{FF2B5EF4-FFF2-40B4-BE49-F238E27FC236}">
                <a16:creationId xmlns:a16="http://schemas.microsoft.com/office/drawing/2014/main" xmlns="" id="{D008156F-A66E-C445-885D-C59C838446E8}"/>
              </a:ext>
            </a:extLst>
          </p:cNvPr>
          <p:cNvSpPr txBox="1">
            <a:spLocks/>
          </p:cNvSpPr>
          <p:nvPr/>
        </p:nvSpPr>
        <p:spPr>
          <a:xfrm>
            <a:off x="990600" y="517525"/>
            <a:ext cx="10515600" cy="1010383"/>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b="1" spc="-253" dirty="0">
                <a:solidFill>
                  <a:srgbClr val="C00000"/>
                </a:solidFill>
              </a:rPr>
              <a:t>Meta-path based Heterogeneous GNN</a:t>
            </a:r>
            <a:r>
              <a:rPr lang="zh-CN" altLang="en-US" b="1" spc="-253" dirty="0">
                <a:solidFill>
                  <a:srgbClr val="C00000"/>
                </a:solidFill>
              </a:rPr>
              <a:t> </a:t>
            </a:r>
            <a:r>
              <a:rPr lang="en-US" altLang="zh-CN" b="1" spc="-253" dirty="0">
                <a:solidFill>
                  <a:srgbClr val="C00000"/>
                </a:solidFill>
              </a:rPr>
              <a:t>example:</a:t>
            </a:r>
            <a:r>
              <a:rPr lang="zh-CN" altLang="en-US" b="1" spc="-253" dirty="0">
                <a:solidFill>
                  <a:srgbClr val="C00000"/>
                </a:solidFill>
              </a:rPr>
              <a:t> </a:t>
            </a:r>
            <a:r>
              <a:rPr lang="en-US" altLang="zh-CN" b="1" spc="-253" dirty="0">
                <a:solidFill>
                  <a:srgbClr val="C00000"/>
                </a:solidFill>
              </a:rPr>
              <a:t>HAN</a:t>
            </a:r>
            <a:endParaRPr kumimoji="1" lang="zh-CN" altLang="en-US" dirty="0"/>
          </a:p>
        </p:txBody>
      </p:sp>
      <p:pic>
        <p:nvPicPr>
          <p:cNvPr id="5" name="Picture 4">
            <a:extLst>
              <a:ext uri="{FF2B5EF4-FFF2-40B4-BE49-F238E27FC236}">
                <a16:creationId xmlns:a16="http://schemas.microsoft.com/office/drawing/2014/main" xmlns="" id="{00DDF9B4-670A-3B43-8B23-D5DEA9AD704D}"/>
              </a:ext>
            </a:extLst>
          </p:cNvPr>
          <p:cNvPicPr>
            <a:picLocks noChangeAspect="1"/>
          </p:cNvPicPr>
          <p:nvPr/>
        </p:nvPicPr>
        <p:blipFill>
          <a:blip r:embed="rId3"/>
          <a:stretch>
            <a:fillRect/>
          </a:stretch>
        </p:blipFill>
        <p:spPr>
          <a:xfrm>
            <a:off x="3594919" y="2178461"/>
            <a:ext cx="2583276" cy="431170"/>
          </a:xfrm>
          <a:prstGeom prst="rect">
            <a:avLst/>
          </a:prstGeom>
        </p:spPr>
      </p:pic>
      <p:sp>
        <p:nvSpPr>
          <p:cNvPr id="6" name="内容占位符 2">
            <a:extLst>
              <a:ext uri="{FF2B5EF4-FFF2-40B4-BE49-F238E27FC236}">
                <a16:creationId xmlns:a16="http://schemas.microsoft.com/office/drawing/2014/main" xmlns="" id="{DEADEA9B-7847-D74B-8B03-D4E34068EC1A}"/>
              </a:ext>
            </a:extLst>
          </p:cNvPr>
          <p:cNvSpPr txBox="1">
            <a:spLocks/>
          </p:cNvSpPr>
          <p:nvPr/>
        </p:nvSpPr>
        <p:spPr>
          <a:xfrm>
            <a:off x="911942" y="2871148"/>
            <a:ext cx="8105877" cy="13724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dirty="0"/>
              <a:t>Step</a:t>
            </a:r>
            <a:r>
              <a:rPr lang="zh-CN" altLang="en-US" dirty="0"/>
              <a:t> </a:t>
            </a:r>
            <a:r>
              <a:rPr lang="en-US" altLang="zh-CN" dirty="0"/>
              <a:t>2)</a:t>
            </a:r>
            <a:r>
              <a:rPr lang="zh-CN" altLang="en-US" dirty="0"/>
              <a:t> </a:t>
            </a:r>
            <a:r>
              <a:rPr lang="en-US" altLang="zh-CN" dirty="0"/>
              <a:t>n</a:t>
            </a:r>
            <a:r>
              <a:rPr lang="en-US" dirty="0"/>
              <a:t>ode-level aggregation</a:t>
            </a:r>
            <a:r>
              <a:rPr lang="zh-CN" altLang="en-US" dirty="0"/>
              <a:t> </a:t>
            </a:r>
            <a:r>
              <a:rPr lang="en-US" altLang="zh-CN" dirty="0"/>
              <a:t>along</a:t>
            </a:r>
            <a:r>
              <a:rPr lang="zh-CN" altLang="en-US" dirty="0"/>
              <a:t> </a:t>
            </a:r>
            <a:r>
              <a:rPr lang="en-US" altLang="zh-CN" dirty="0"/>
              <a:t>each</a:t>
            </a:r>
            <a:r>
              <a:rPr lang="zh-CN" altLang="en-US" dirty="0"/>
              <a:t> </a:t>
            </a:r>
            <a:r>
              <a:rPr lang="en-US" altLang="zh-CN" dirty="0"/>
              <a:t>meta</a:t>
            </a:r>
            <a:r>
              <a:rPr lang="zh-CN" altLang="en-US" dirty="0"/>
              <a:t> </a:t>
            </a:r>
            <a:r>
              <a:rPr lang="en-US" altLang="zh-CN" dirty="0"/>
              <a:t>path</a:t>
            </a:r>
            <a:endParaRPr lang="en-US" dirty="0"/>
          </a:p>
          <a:p>
            <a:endParaRPr lang="en-US" dirty="0"/>
          </a:p>
        </p:txBody>
      </p:sp>
      <p:pic>
        <p:nvPicPr>
          <p:cNvPr id="8" name="Picture 7">
            <a:extLst>
              <a:ext uri="{FF2B5EF4-FFF2-40B4-BE49-F238E27FC236}">
                <a16:creationId xmlns:a16="http://schemas.microsoft.com/office/drawing/2014/main" xmlns="" id="{18D3826E-F6E0-D749-9D0E-78325F701667}"/>
              </a:ext>
            </a:extLst>
          </p:cNvPr>
          <p:cNvPicPr>
            <a:picLocks noChangeAspect="1"/>
          </p:cNvPicPr>
          <p:nvPr/>
        </p:nvPicPr>
        <p:blipFill>
          <a:blip r:embed="rId4"/>
          <a:stretch>
            <a:fillRect/>
          </a:stretch>
        </p:blipFill>
        <p:spPr>
          <a:xfrm>
            <a:off x="3594919" y="3479661"/>
            <a:ext cx="4467533" cy="941635"/>
          </a:xfrm>
          <a:prstGeom prst="rect">
            <a:avLst/>
          </a:prstGeom>
        </p:spPr>
      </p:pic>
      <p:sp>
        <p:nvSpPr>
          <p:cNvPr id="9" name="内容占位符 2">
            <a:extLst>
              <a:ext uri="{FF2B5EF4-FFF2-40B4-BE49-F238E27FC236}">
                <a16:creationId xmlns:a16="http://schemas.microsoft.com/office/drawing/2014/main" xmlns="" id="{B8D5B03E-E38A-4E4C-A998-255F33993F60}"/>
              </a:ext>
            </a:extLst>
          </p:cNvPr>
          <p:cNvSpPr txBox="1">
            <a:spLocks/>
          </p:cNvSpPr>
          <p:nvPr/>
        </p:nvSpPr>
        <p:spPr>
          <a:xfrm>
            <a:off x="990600" y="4702890"/>
            <a:ext cx="7293077" cy="13724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dirty="0"/>
              <a:t>Step</a:t>
            </a:r>
            <a:r>
              <a:rPr lang="zh-CN" altLang="en-US" dirty="0"/>
              <a:t> </a:t>
            </a:r>
            <a:r>
              <a:rPr lang="en-US" altLang="zh-CN" dirty="0"/>
              <a:t>3)</a:t>
            </a:r>
            <a:r>
              <a:rPr lang="zh-CN" altLang="en-US" dirty="0"/>
              <a:t> </a:t>
            </a:r>
            <a:r>
              <a:rPr lang="en-US" altLang="zh-CN" dirty="0"/>
              <a:t>m</a:t>
            </a:r>
            <a:r>
              <a:rPr lang="en-US" dirty="0"/>
              <a:t>eta-path level aggregation</a:t>
            </a:r>
          </a:p>
          <a:p>
            <a:endParaRPr lang="en-US" dirty="0"/>
          </a:p>
        </p:txBody>
      </p:sp>
      <p:pic>
        <p:nvPicPr>
          <p:cNvPr id="10" name="Picture 9">
            <a:extLst>
              <a:ext uri="{FF2B5EF4-FFF2-40B4-BE49-F238E27FC236}">
                <a16:creationId xmlns:a16="http://schemas.microsoft.com/office/drawing/2014/main" xmlns="" id="{2C331C85-02F9-8E4C-93A4-A0D2DAD39207}"/>
              </a:ext>
            </a:extLst>
          </p:cNvPr>
          <p:cNvPicPr>
            <a:picLocks noChangeAspect="1"/>
          </p:cNvPicPr>
          <p:nvPr/>
        </p:nvPicPr>
        <p:blipFill>
          <a:blip r:embed="rId5"/>
          <a:stretch>
            <a:fillRect/>
          </a:stretch>
        </p:blipFill>
        <p:spPr>
          <a:xfrm>
            <a:off x="3580170" y="5211018"/>
            <a:ext cx="2808071" cy="1084936"/>
          </a:xfrm>
          <a:prstGeom prst="rect">
            <a:avLst/>
          </a:prstGeom>
        </p:spPr>
      </p:pic>
      <p:sp>
        <p:nvSpPr>
          <p:cNvPr id="14" name="TextBox 13">
            <a:extLst>
              <a:ext uri="{FF2B5EF4-FFF2-40B4-BE49-F238E27FC236}">
                <a16:creationId xmlns:a16="http://schemas.microsoft.com/office/drawing/2014/main" xmlns="" id="{2B6A68CC-9B9C-A04A-8330-3959360AC312}"/>
              </a:ext>
            </a:extLst>
          </p:cNvPr>
          <p:cNvSpPr txBox="1"/>
          <p:nvPr/>
        </p:nvSpPr>
        <p:spPr>
          <a:xfrm>
            <a:off x="4637138" y="6528203"/>
            <a:ext cx="6126998" cy="261610"/>
          </a:xfrm>
          <a:prstGeom prst="rect">
            <a:avLst/>
          </a:prstGeom>
          <a:noFill/>
        </p:spPr>
        <p:txBody>
          <a:bodyPr wrap="none" rtlCol="0">
            <a:spAutoFit/>
          </a:bodyPr>
          <a:lstStyle/>
          <a:p>
            <a:r>
              <a:rPr lang="en-US" altLang="zh-CN" sz="1100" i="1" dirty="0"/>
              <a:t>Wang</a:t>
            </a:r>
            <a:r>
              <a:rPr lang="zh-CN" altLang="en-US" sz="1100" i="1" dirty="0"/>
              <a:t> </a:t>
            </a:r>
            <a:r>
              <a:rPr lang="en-US" altLang="zh-CN" sz="1100" i="1" dirty="0"/>
              <a:t>et</a:t>
            </a:r>
            <a:r>
              <a:rPr lang="zh-CN" altLang="en-US" sz="1100" i="1" dirty="0"/>
              <a:t> </a:t>
            </a:r>
            <a:r>
              <a:rPr lang="en-US" altLang="zh-CN" sz="1100" i="1" dirty="0"/>
              <a:t>al.</a:t>
            </a:r>
            <a:r>
              <a:rPr lang="zh-CN" altLang="en-US" sz="1100" i="1" dirty="0"/>
              <a:t> </a:t>
            </a:r>
            <a:r>
              <a:rPr lang="en-US" altLang="zh-CN" sz="1100" i="1" dirty="0"/>
              <a:t>“Heterogeneous Graph Neural Networks for Extractive Document Summarization”.</a:t>
            </a:r>
            <a:r>
              <a:rPr lang="zh-CN" altLang="en-US" sz="1100" i="1" dirty="0"/>
              <a:t> </a:t>
            </a:r>
            <a:r>
              <a:rPr lang="en-US" altLang="zh-CN" sz="1100" i="1" dirty="0"/>
              <a:t>ACL</a:t>
            </a:r>
            <a:r>
              <a:rPr lang="zh-CN" altLang="en-US" sz="1100" i="1" dirty="0"/>
              <a:t> </a:t>
            </a:r>
            <a:r>
              <a:rPr lang="en-US" altLang="zh-CN" sz="1100" i="1" dirty="0"/>
              <a:t>2020.</a:t>
            </a:r>
            <a:endParaRPr lang="en-US" sz="1100" i="1" dirty="0"/>
          </a:p>
        </p:txBody>
      </p:sp>
      <p:grpSp>
        <p:nvGrpSpPr>
          <p:cNvPr id="17" name="Group 16">
            <a:extLst>
              <a:ext uri="{FF2B5EF4-FFF2-40B4-BE49-F238E27FC236}">
                <a16:creationId xmlns:a16="http://schemas.microsoft.com/office/drawing/2014/main" xmlns="" id="{E065DDE3-2059-1B4E-A349-7BDA9A7A423A}"/>
              </a:ext>
            </a:extLst>
          </p:cNvPr>
          <p:cNvGrpSpPr/>
          <p:nvPr/>
        </p:nvGrpSpPr>
        <p:grpSpPr>
          <a:xfrm>
            <a:off x="4495214" y="1865004"/>
            <a:ext cx="6645637" cy="907524"/>
            <a:chOff x="4495214" y="1865004"/>
            <a:chExt cx="6645637" cy="907524"/>
          </a:xfrm>
        </p:grpSpPr>
        <p:sp>
          <p:nvSpPr>
            <p:cNvPr id="11" name="Oval 10">
              <a:extLst>
                <a:ext uri="{FF2B5EF4-FFF2-40B4-BE49-F238E27FC236}">
                  <a16:creationId xmlns:a16="http://schemas.microsoft.com/office/drawing/2014/main" xmlns="" id="{F76E8363-A2F9-3449-B92B-F452D73B7384}"/>
                </a:ext>
              </a:extLst>
            </p:cNvPr>
            <p:cNvSpPr/>
            <p:nvPr/>
          </p:nvSpPr>
          <p:spPr>
            <a:xfrm>
              <a:off x="4495214" y="1899795"/>
              <a:ext cx="1315652" cy="872733"/>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xmlns="" id="{C1AB3E02-68D3-C04D-B967-A65F3ADEF93F}"/>
                </a:ext>
              </a:extLst>
            </p:cNvPr>
            <p:cNvSpPr txBox="1"/>
            <p:nvPr/>
          </p:nvSpPr>
          <p:spPr>
            <a:xfrm>
              <a:off x="6381136" y="1865004"/>
              <a:ext cx="4759715" cy="369332"/>
            </a:xfrm>
            <a:prstGeom prst="rect">
              <a:avLst/>
            </a:prstGeom>
            <a:noFill/>
          </p:spPr>
          <p:txBody>
            <a:bodyPr wrap="square" rtlCol="0">
              <a:spAutoFit/>
            </a:bodyPr>
            <a:lstStyle/>
            <a:p>
              <a:r>
                <a:rPr lang="en-US" altLang="zh-CN" dirty="0">
                  <a:solidFill>
                    <a:srgbClr val="00B0F0"/>
                  </a:solidFill>
                </a:rPr>
                <a:t>Node-type</a:t>
              </a:r>
              <a:r>
                <a:rPr lang="zh-CN" altLang="en-US" dirty="0">
                  <a:solidFill>
                    <a:srgbClr val="00B0F0"/>
                  </a:solidFill>
                </a:rPr>
                <a:t> </a:t>
              </a:r>
              <a:r>
                <a:rPr lang="en-US" altLang="zh-CN" dirty="0">
                  <a:solidFill>
                    <a:srgbClr val="00B0F0"/>
                  </a:solidFill>
                </a:rPr>
                <a:t>specific</a:t>
              </a:r>
              <a:r>
                <a:rPr lang="zh-CN" altLang="en-US" dirty="0">
                  <a:solidFill>
                    <a:srgbClr val="00B0F0"/>
                  </a:solidFill>
                </a:rPr>
                <a:t> </a:t>
              </a:r>
              <a:r>
                <a:rPr lang="en-US" altLang="zh-CN" dirty="0">
                  <a:solidFill>
                    <a:srgbClr val="00B0F0"/>
                  </a:solidFill>
                </a:rPr>
                <a:t>learnable</a:t>
              </a:r>
              <a:r>
                <a:rPr lang="zh-CN" altLang="en-US" dirty="0">
                  <a:solidFill>
                    <a:srgbClr val="00B0F0"/>
                  </a:solidFill>
                </a:rPr>
                <a:t> </a:t>
              </a:r>
              <a:r>
                <a:rPr lang="en-US" altLang="zh-CN" dirty="0">
                  <a:solidFill>
                    <a:srgbClr val="00B0F0"/>
                  </a:solidFill>
                </a:rPr>
                <a:t>weight</a:t>
              </a:r>
              <a:r>
                <a:rPr lang="zh-CN" altLang="en-US" dirty="0">
                  <a:solidFill>
                    <a:srgbClr val="00B0F0"/>
                  </a:solidFill>
                </a:rPr>
                <a:t> </a:t>
              </a:r>
              <a:r>
                <a:rPr lang="en-US" altLang="zh-CN" dirty="0">
                  <a:solidFill>
                    <a:srgbClr val="00B0F0"/>
                  </a:solidFill>
                </a:rPr>
                <a:t>matrix</a:t>
              </a:r>
              <a:endParaRPr lang="en-US" dirty="0">
                <a:solidFill>
                  <a:srgbClr val="00B0F0"/>
                </a:solidFill>
              </a:endParaRPr>
            </a:p>
          </p:txBody>
        </p:sp>
        <p:cxnSp>
          <p:nvCxnSpPr>
            <p:cNvPr id="21" name="Straight Arrow Connector 20">
              <a:extLst>
                <a:ext uri="{FF2B5EF4-FFF2-40B4-BE49-F238E27FC236}">
                  <a16:creationId xmlns:a16="http://schemas.microsoft.com/office/drawing/2014/main" xmlns="" id="{A65F3D4A-351A-2048-BB15-765BED8DF5C8}"/>
                </a:ext>
              </a:extLst>
            </p:cNvPr>
            <p:cNvCxnSpPr>
              <a:cxnSpLocks/>
              <a:stCxn id="20" idx="1"/>
            </p:cNvCxnSpPr>
            <p:nvPr/>
          </p:nvCxnSpPr>
          <p:spPr>
            <a:xfrm flipH="1">
              <a:off x="5849294" y="2049670"/>
              <a:ext cx="531842" cy="80597"/>
            </a:xfrm>
            <a:prstGeom prst="straightConnector1">
              <a:avLst/>
            </a:prstGeom>
            <a:ln w="3175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xmlns="" id="{7F081987-31A3-0045-BCCD-E4C9FA2A4831}"/>
              </a:ext>
            </a:extLst>
          </p:cNvPr>
          <p:cNvGrpSpPr/>
          <p:nvPr/>
        </p:nvGrpSpPr>
        <p:grpSpPr>
          <a:xfrm>
            <a:off x="4964880" y="5142680"/>
            <a:ext cx="5908367" cy="1050680"/>
            <a:chOff x="4964880" y="5142680"/>
            <a:chExt cx="5908367" cy="1050680"/>
          </a:xfrm>
        </p:grpSpPr>
        <p:sp>
          <p:nvSpPr>
            <p:cNvPr id="13" name="Oval 12">
              <a:extLst>
                <a:ext uri="{FF2B5EF4-FFF2-40B4-BE49-F238E27FC236}">
                  <a16:creationId xmlns:a16="http://schemas.microsoft.com/office/drawing/2014/main" xmlns="" id="{4560DF79-717D-EE47-BBAC-EEF851236442}"/>
                </a:ext>
              </a:extLst>
            </p:cNvPr>
            <p:cNvSpPr/>
            <p:nvPr/>
          </p:nvSpPr>
          <p:spPr>
            <a:xfrm>
              <a:off x="4964880" y="5310303"/>
              <a:ext cx="678836" cy="883057"/>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xmlns="" id="{25968A8B-8B27-2C41-A079-90E6A7267170}"/>
                </a:ext>
              </a:extLst>
            </p:cNvPr>
            <p:cNvSpPr txBox="1"/>
            <p:nvPr/>
          </p:nvSpPr>
          <p:spPr>
            <a:xfrm>
              <a:off x="6113532" y="5142680"/>
              <a:ext cx="4759715" cy="369332"/>
            </a:xfrm>
            <a:prstGeom prst="rect">
              <a:avLst/>
            </a:prstGeom>
            <a:noFill/>
          </p:spPr>
          <p:txBody>
            <a:bodyPr wrap="square" rtlCol="0">
              <a:spAutoFit/>
            </a:bodyPr>
            <a:lstStyle/>
            <a:p>
              <a:r>
                <a:rPr lang="en-US" altLang="zh-CN" dirty="0">
                  <a:solidFill>
                    <a:srgbClr val="00B0F0"/>
                  </a:solidFill>
                </a:rPr>
                <a:t>Attention</a:t>
              </a:r>
              <a:r>
                <a:rPr lang="zh-CN" altLang="en-US" dirty="0">
                  <a:solidFill>
                    <a:srgbClr val="00B0F0"/>
                  </a:solidFill>
                </a:rPr>
                <a:t> </a:t>
              </a:r>
              <a:r>
                <a:rPr lang="en-US" altLang="zh-CN" dirty="0">
                  <a:solidFill>
                    <a:srgbClr val="00B0F0"/>
                  </a:solidFill>
                </a:rPr>
                <a:t>weights</a:t>
              </a:r>
              <a:r>
                <a:rPr lang="zh-CN" altLang="en-US" dirty="0">
                  <a:solidFill>
                    <a:srgbClr val="00B0F0"/>
                  </a:solidFill>
                </a:rPr>
                <a:t> </a:t>
              </a:r>
              <a:r>
                <a:rPr lang="en-US" altLang="zh-CN" dirty="0">
                  <a:solidFill>
                    <a:srgbClr val="00B0F0"/>
                  </a:solidFill>
                </a:rPr>
                <a:t>over</a:t>
              </a:r>
              <a:r>
                <a:rPr lang="zh-CN" altLang="en-US" dirty="0">
                  <a:solidFill>
                    <a:srgbClr val="00B0F0"/>
                  </a:solidFill>
                </a:rPr>
                <a:t> </a:t>
              </a:r>
              <a:r>
                <a:rPr lang="en-US" altLang="zh-CN" dirty="0">
                  <a:solidFill>
                    <a:srgbClr val="00B0F0"/>
                  </a:solidFill>
                </a:rPr>
                <a:t>meta</a:t>
              </a:r>
              <a:r>
                <a:rPr lang="zh-CN" altLang="en-US" dirty="0">
                  <a:solidFill>
                    <a:srgbClr val="00B0F0"/>
                  </a:solidFill>
                </a:rPr>
                <a:t> </a:t>
              </a:r>
              <a:r>
                <a:rPr lang="en-US" altLang="zh-CN" dirty="0">
                  <a:solidFill>
                    <a:srgbClr val="00B0F0"/>
                  </a:solidFill>
                </a:rPr>
                <a:t>paths</a:t>
              </a:r>
              <a:endParaRPr lang="en-US" dirty="0">
                <a:solidFill>
                  <a:srgbClr val="00B0F0"/>
                </a:solidFill>
              </a:endParaRPr>
            </a:p>
          </p:txBody>
        </p:sp>
        <p:cxnSp>
          <p:nvCxnSpPr>
            <p:cNvPr id="24" name="Straight Arrow Connector 23">
              <a:extLst>
                <a:ext uri="{FF2B5EF4-FFF2-40B4-BE49-F238E27FC236}">
                  <a16:creationId xmlns:a16="http://schemas.microsoft.com/office/drawing/2014/main" xmlns="" id="{8001DEA7-2036-A544-B2BC-07A016CF420A}"/>
                </a:ext>
              </a:extLst>
            </p:cNvPr>
            <p:cNvCxnSpPr>
              <a:cxnSpLocks/>
              <a:stCxn id="23" idx="1"/>
            </p:cNvCxnSpPr>
            <p:nvPr/>
          </p:nvCxnSpPr>
          <p:spPr>
            <a:xfrm flipH="1">
              <a:off x="5581690" y="5327346"/>
              <a:ext cx="531842" cy="80597"/>
            </a:xfrm>
            <a:prstGeom prst="straightConnector1">
              <a:avLst/>
            </a:prstGeom>
            <a:ln w="3175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xmlns="" id="{257B5571-6B15-8842-981B-2F9E9BC1B8F6}"/>
              </a:ext>
            </a:extLst>
          </p:cNvPr>
          <p:cNvGrpSpPr/>
          <p:nvPr/>
        </p:nvGrpSpPr>
        <p:grpSpPr>
          <a:xfrm>
            <a:off x="5112774" y="3982242"/>
            <a:ext cx="5892022" cy="776695"/>
            <a:chOff x="5112774" y="3982242"/>
            <a:chExt cx="5892022" cy="776695"/>
          </a:xfrm>
        </p:grpSpPr>
        <p:sp>
          <p:nvSpPr>
            <p:cNvPr id="12" name="Oval 11">
              <a:extLst>
                <a:ext uri="{FF2B5EF4-FFF2-40B4-BE49-F238E27FC236}">
                  <a16:creationId xmlns:a16="http://schemas.microsoft.com/office/drawing/2014/main" xmlns="" id="{483CAEB4-A0C2-9C40-85C9-6001415ADCC7}"/>
                </a:ext>
              </a:extLst>
            </p:cNvPr>
            <p:cNvSpPr/>
            <p:nvPr/>
          </p:nvSpPr>
          <p:spPr>
            <a:xfrm>
              <a:off x="5112774" y="3982242"/>
              <a:ext cx="1917291" cy="528507"/>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xmlns="" id="{87368300-6D5C-7746-9864-D147C4D5A34C}"/>
                </a:ext>
              </a:extLst>
            </p:cNvPr>
            <p:cNvSpPr txBox="1"/>
            <p:nvPr/>
          </p:nvSpPr>
          <p:spPr>
            <a:xfrm>
              <a:off x="7579178" y="4112606"/>
              <a:ext cx="3425618" cy="646331"/>
            </a:xfrm>
            <a:prstGeom prst="rect">
              <a:avLst/>
            </a:prstGeom>
            <a:noFill/>
          </p:spPr>
          <p:txBody>
            <a:bodyPr wrap="square" rtlCol="0">
              <a:spAutoFit/>
            </a:bodyPr>
            <a:lstStyle/>
            <a:p>
              <a:r>
                <a:rPr lang="en-US" altLang="zh-CN" dirty="0">
                  <a:solidFill>
                    <a:srgbClr val="00B0F0"/>
                  </a:solidFill>
                </a:rPr>
                <a:t>Aggregate</a:t>
              </a:r>
              <a:r>
                <a:rPr lang="zh-CN" altLang="en-US" dirty="0">
                  <a:solidFill>
                    <a:srgbClr val="00B0F0"/>
                  </a:solidFill>
                </a:rPr>
                <a:t> </a:t>
              </a:r>
              <a:r>
                <a:rPr lang="en-US" altLang="zh-CN" dirty="0">
                  <a:solidFill>
                    <a:srgbClr val="00B0F0"/>
                  </a:solidFill>
                </a:rPr>
                <a:t>over</a:t>
              </a:r>
              <a:r>
                <a:rPr lang="zh-CN" altLang="en-US" dirty="0">
                  <a:solidFill>
                    <a:srgbClr val="00B0F0"/>
                  </a:solidFill>
                </a:rPr>
                <a:t> </a:t>
              </a:r>
              <a:r>
                <a:rPr lang="en-US" altLang="zh-CN" dirty="0">
                  <a:solidFill>
                    <a:srgbClr val="00B0F0"/>
                  </a:solidFill>
                </a:rPr>
                <a:t>neighboring</a:t>
              </a:r>
              <a:r>
                <a:rPr lang="zh-CN" altLang="en-US" dirty="0">
                  <a:solidFill>
                    <a:srgbClr val="00B0F0"/>
                  </a:solidFill>
                </a:rPr>
                <a:t> </a:t>
              </a:r>
              <a:r>
                <a:rPr lang="en-US" altLang="zh-CN" dirty="0">
                  <a:solidFill>
                    <a:srgbClr val="00B0F0"/>
                  </a:solidFill>
                </a:rPr>
                <a:t>nodes</a:t>
              </a:r>
              <a:r>
                <a:rPr lang="zh-CN" altLang="en-US" dirty="0">
                  <a:solidFill>
                    <a:srgbClr val="00B0F0"/>
                  </a:solidFill>
                </a:rPr>
                <a:t> </a:t>
              </a:r>
              <a:r>
                <a:rPr lang="en-US" altLang="zh-CN" dirty="0">
                  <a:solidFill>
                    <a:srgbClr val="00B0F0"/>
                  </a:solidFill>
                </a:rPr>
                <a:t>in</a:t>
              </a:r>
              <a:r>
                <a:rPr lang="zh-CN" altLang="en-US" dirty="0">
                  <a:solidFill>
                    <a:srgbClr val="00B0F0"/>
                  </a:solidFill>
                </a:rPr>
                <a:t> </a:t>
              </a:r>
              <a:r>
                <a:rPr lang="en-US" altLang="zh-CN" dirty="0">
                  <a:solidFill>
                    <a:srgbClr val="00B0F0"/>
                  </a:solidFill>
                </a:rPr>
                <a:t>k-length</a:t>
              </a:r>
              <a:r>
                <a:rPr lang="zh-CN" altLang="en-US" dirty="0">
                  <a:solidFill>
                    <a:srgbClr val="00B0F0"/>
                  </a:solidFill>
                </a:rPr>
                <a:t> </a:t>
              </a:r>
              <a:r>
                <a:rPr lang="en-US" altLang="zh-CN" dirty="0">
                  <a:solidFill>
                    <a:srgbClr val="00B0F0"/>
                  </a:solidFill>
                </a:rPr>
                <a:t>meta</a:t>
              </a:r>
              <a:r>
                <a:rPr lang="zh-CN" altLang="en-US" dirty="0">
                  <a:solidFill>
                    <a:srgbClr val="00B0F0"/>
                  </a:solidFill>
                </a:rPr>
                <a:t> </a:t>
              </a:r>
              <a:r>
                <a:rPr lang="en-US" altLang="zh-CN" dirty="0">
                  <a:solidFill>
                    <a:srgbClr val="00B0F0"/>
                  </a:solidFill>
                </a:rPr>
                <a:t>path</a:t>
              </a:r>
              <a:endParaRPr lang="en-US" dirty="0">
                <a:solidFill>
                  <a:srgbClr val="00B0F0"/>
                </a:solidFill>
              </a:endParaRPr>
            </a:p>
          </p:txBody>
        </p:sp>
        <p:cxnSp>
          <p:nvCxnSpPr>
            <p:cNvPr id="26" name="Straight Arrow Connector 25">
              <a:extLst>
                <a:ext uri="{FF2B5EF4-FFF2-40B4-BE49-F238E27FC236}">
                  <a16:creationId xmlns:a16="http://schemas.microsoft.com/office/drawing/2014/main" xmlns="" id="{32314B37-563A-854B-A0A7-10D57FDA40A4}"/>
                </a:ext>
              </a:extLst>
            </p:cNvPr>
            <p:cNvCxnSpPr>
              <a:cxnSpLocks/>
            </p:cNvCxnSpPr>
            <p:nvPr/>
          </p:nvCxnSpPr>
          <p:spPr>
            <a:xfrm flipH="1" flipV="1">
              <a:off x="7097308" y="4325914"/>
              <a:ext cx="416808" cy="76186"/>
            </a:xfrm>
            <a:prstGeom prst="straightConnector1">
              <a:avLst/>
            </a:prstGeom>
            <a:ln w="3175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788653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9"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DEAEF938-7EC6-1441-87BE-2824800107C5}"/>
              </a:ext>
            </a:extLst>
          </p:cNvPr>
          <p:cNvSpPr/>
          <p:nvPr/>
        </p:nvSpPr>
        <p:spPr bwMode="hidden">
          <a:xfrm>
            <a:off x="2489309" y="2526264"/>
            <a:ext cx="7772400" cy="1338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srgbClr val="4472C4"/>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
        <p:nvSpPr>
          <p:cNvPr id="3" name="矩形 2">
            <a:extLst>
              <a:ext uri="{FF2B5EF4-FFF2-40B4-BE49-F238E27FC236}">
                <a16:creationId xmlns:a16="http://schemas.microsoft.com/office/drawing/2014/main" xmlns="" id="{C7E53BB1-428E-674E-A58B-518CCE62E23E}"/>
              </a:ext>
            </a:extLst>
          </p:cNvPr>
          <p:cNvSpPr/>
          <p:nvPr/>
        </p:nvSpPr>
        <p:spPr bwMode="hidden">
          <a:xfrm>
            <a:off x="2489309" y="4218130"/>
            <a:ext cx="7772400" cy="1338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
        <p:nvSpPr>
          <p:cNvPr id="5" name="文本框 4">
            <a:extLst>
              <a:ext uri="{FF2B5EF4-FFF2-40B4-BE49-F238E27FC236}">
                <a16:creationId xmlns:a16="http://schemas.microsoft.com/office/drawing/2014/main" xmlns="" id="{4E10AC86-D3CA-8045-AE24-F50A6C66D40B}"/>
              </a:ext>
            </a:extLst>
          </p:cNvPr>
          <p:cNvSpPr txBox="1"/>
          <p:nvPr/>
        </p:nvSpPr>
        <p:spPr bwMode="hidden">
          <a:xfrm>
            <a:off x="1970469" y="2767280"/>
            <a:ext cx="8810080" cy="1323439"/>
          </a:xfrm>
          <a:prstGeom prst="rect">
            <a:avLst/>
          </a:prstGeom>
          <a:noFill/>
        </p:spPr>
        <p:txBody>
          <a:bodyPr wrap="square" rtlCol="0">
            <a:spAutoFit/>
          </a:bodyPr>
          <a:lstStyle/>
          <a:p>
            <a:pPr lvl="0" algn="ctr">
              <a:defRPr/>
            </a:pPr>
            <a:r>
              <a:rPr lang="en-US" altLang="zh-CN" sz="4000" b="1" dirty="0">
                <a:solidFill>
                  <a:srgbClr val="C00000"/>
                </a:solidFill>
              </a:rPr>
              <a:t>Graph Encoder-Decoder Models </a:t>
            </a:r>
          </a:p>
          <a:p>
            <a:pPr lvl="0" algn="ctr">
              <a:defRPr/>
            </a:pPr>
            <a:r>
              <a:rPr lang="en-US" altLang="zh-CN" sz="4000" b="1" dirty="0">
                <a:solidFill>
                  <a:srgbClr val="C00000"/>
                </a:solidFill>
              </a:rPr>
              <a:t>for NLP</a:t>
            </a:r>
            <a:endParaRPr lang="zh-CN" altLang="en-US" sz="4000" b="1" dirty="0">
              <a:solidFill>
                <a:srgbClr val="C00000"/>
              </a:solidFill>
            </a:endParaRPr>
          </a:p>
        </p:txBody>
      </p:sp>
      <p:sp>
        <p:nvSpPr>
          <p:cNvPr id="8" name="灯片编号占位符 7">
            <a:extLst>
              <a:ext uri="{FF2B5EF4-FFF2-40B4-BE49-F238E27FC236}">
                <a16:creationId xmlns:a16="http://schemas.microsoft.com/office/drawing/2014/main" xmlns="" id="{433737DF-17C8-48FF-B2B9-224284DB85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FE37F2-1F69-A747-B276-7CCC19A0C558}" type="slidenum">
              <a:rPr kumimoji="1" lang="zh-CN" altLang="en-US" sz="1200" b="0" i="0" u="none" strike="noStrike" kern="1200" cap="none" spc="0" normalizeH="0" baseline="0" noProof="0" smtClean="0">
                <a:ln>
                  <a:noFill/>
                </a:ln>
                <a:solidFill>
                  <a:prstClr val="black">
                    <a:tint val="75000"/>
                  </a:prstClr>
                </a:solidFill>
                <a:effectLst/>
                <a:uLnTx/>
                <a:uFillTx/>
                <a:latin typeface="Helvetica" panose="020B0604020202020204" pitchFamily="34" charset="0"/>
                <a:ea typeface="等线" panose="02010600030101010101" pitchFamily="2" charset="-122"/>
                <a:cs typeface="Helvetica"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1" lang="zh-CN" altLang="en-US" sz="1200" b="0" i="0" u="none" strike="noStrike" kern="1200" cap="none" spc="0" normalizeH="0" baseline="0" noProof="0" dirty="0">
              <a:ln>
                <a:noFill/>
              </a:ln>
              <a:solidFill>
                <a:prstClr val="black">
                  <a:tint val="75000"/>
                </a:prstClr>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Tree>
    <p:extLst>
      <p:ext uri="{BB962C8B-B14F-4D97-AF65-F5344CB8AC3E}">
        <p14:creationId xmlns:p14="http://schemas.microsoft.com/office/powerpoint/2010/main" val="78424845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5A066F-473F-2241-AA50-D940B33BD898}"/>
              </a:ext>
            </a:extLst>
          </p:cNvPr>
          <p:cNvSpPr>
            <a:spLocks noGrp="1"/>
          </p:cNvSpPr>
          <p:nvPr>
            <p:ph type="title"/>
          </p:nvPr>
        </p:nvSpPr>
        <p:spPr/>
        <p:txBody>
          <a:bodyPr>
            <a:normAutofit/>
          </a:bodyPr>
          <a:lstStyle/>
          <a:p>
            <a:r>
              <a:rPr lang="en-US" b="1" spc="-253" dirty="0">
                <a:solidFill>
                  <a:srgbClr val="C00000"/>
                </a:solidFill>
              </a:rPr>
              <a:t>Seq2Seq: Applications and Challenges</a:t>
            </a:r>
          </a:p>
        </p:txBody>
      </p:sp>
      <p:sp>
        <p:nvSpPr>
          <p:cNvPr id="3" name="Content Placeholder 2">
            <a:extLst>
              <a:ext uri="{FF2B5EF4-FFF2-40B4-BE49-F238E27FC236}">
                <a16:creationId xmlns:a16="http://schemas.microsoft.com/office/drawing/2014/main" xmlns="" id="{750D1B49-BB25-8B4D-8BD2-97E93FD2F3BE}"/>
              </a:ext>
            </a:extLst>
          </p:cNvPr>
          <p:cNvSpPr>
            <a:spLocks noGrp="1"/>
          </p:cNvSpPr>
          <p:nvPr>
            <p:ph sz="half" idx="1"/>
          </p:nvPr>
        </p:nvSpPr>
        <p:spPr>
          <a:xfrm>
            <a:off x="838200" y="1769021"/>
            <a:ext cx="5181600" cy="4351338"/>
          </a:xfrm>
        </p:spPr>
        <p:txBody>
          <a:bodyPr/>
          <a:lstStyle/>
          <a:p>
            <a:r>
              <a:rPr lang="en-US" dirty="0"/>
              <a:t>Applications</a:t>
            </a:r>
          </a:p>
          <a:p>
            <a:pPr lvl="1"/>
            <a:r>
              <a:rPr lang="en-US" dirty="0"/>
              <a:t>Machine translation</a:t>
            </a:r>
          </a:p>
          <a:p>
            <a:pPr lvl="1"/>
            <a:r>
              <a:rPr lang="en-US" dirty="0"/>
              <a:t>Natural language generation</a:t>
            </a:r>
          </a:p>
          <a:p>
            <a:pPr lvl="1"/>
            <a:r>
              <a:rPr lang="en-US" dirty="0"/>
              <a:t>Logic form translation</a:t>
            </a:r>
          </a:p>
          <a:p>
            <a:pPr lvl="1"/>
            <a:r>
              <a:rPr lang="en-US" dirty="0"/>
              <a:t>Information extraction</a:t>
            </a:r>
          </a:p>
        </p:txBody>
      </p:sp>
      <p:sp>
        <p:nvSpPr>
          <p:cNvPr id="4" name="Content Placeholder 3">
            <a:extLst>
              <a:ext uri="{FF2B5EF4-FFF2-40B4-BE49-F238E27FC236}">
                <a16:creationId xmlns:a16="http://schemas.microsoft.com/office/drawing/2014/main" xmlns="" id="{54E24783-CEFB-1940-8873-359141065BD1}"/>
              </a:ext>
            </a:extLst>
          </p:cNvPr>
          <p:cNvSpPr>
            <a:spLocks noGrp="1"/>
          </p:cNvSpPr>
          <p:nvPr>
            <p:ph sz="half" idx="2"/>
          </p:nvPr>
        </p:nvSpPr>
        <p:spPr>
          <a:xfrm>
            <a:off x="6172200" y="1769021"/>
            <a:ext cx="5181600" cy="4351338"/>
          </a:xfrm>
        </p:spPr>
        <p:txBody>
          <a:bodyPr/>
          <a:lstStyle/>
          <a:p>
            <a:r>
              <a:rPr lang="en-US" dirty="0"/>
              <a:t>Challenges</a:t>
            </a:r>
          </a:p>
          <a:p>
            <a:pPr lvl="1"/>
            <a:r>
              <a:rPr lang="en-US" dirty="0"/>
              <a:t>Only applied to problems whose inputs are represented as sequences </a:t>
            </a:r>
          </a:p>
          <a:p>
            <a:pPr lvl="1"/>
            <a:r>
              <a:rPr lang="en-US" dirty="0"/>
              <a:t>Cannot handle more complex structure such as graphs </a:t>
            </a:r>
          </a:p>
          <a:p>
            <a:pPr lvl="1"/>
            <a:r>
              <a:rPr lang="en-US" dirty="0"/>
              <a:t>Converting graph inputs into sequences inputs lose information</a:t>
            </a:r>
          </a:p>
          <a:p>
            <a:pPr lvl="1"/>
            <a:r>
              <a:rPr lang="en-US" dirty="0"/>
              <a:t>Augmenting original sequence inputs with additional structural information enhances word sequence feature</a:t>
            </a:r>
          </a:p>
          <a:p>
            <a:pPr lvl="1"/>
            <a:endParaRPr lang="en-US" dirty="0"/>
          </a:p>
          <a:p>
            <a:pPr lvl="1"/>
            <a:endParaRPr lang="en-US" dirty="0"/>
          </a:p>
        </p:txBody>
      </p:sp>
      <p:pic>
        <p:nvPicPr>
          <p:cNvPr id="5" name="Picture 4">
            <a:extLst>
              <a:ext uri="{FF2B5EF4-FFF2-40B4-BE49-F238E27FC236}">
                <a16:creationId xmlns:a16="http://schemas.microsoft.com/office/drawing/2014/main" xmlns="" id="{ACD776C4-D62D-5B45-8549-3F28ECE4FC60}"/>
              </a:ext>
            </a:extLst>
          </p:cNvPr>
          <p:cNvPicPr>
            <a:picLocks noChangeAspect="1"/>
          </p:cNvPicPr>
          <p:nvPr/>
        </p:nvPicPr>
        <p:blipFill>
          <a:blip r:embed="rId2"/>
          <a:stretch>
            <a:fillRect/>
          </a:stretch>
        </p:blipFill>
        <p:spPr>
          <a:xfrm>
            <a:off x="873299" y="3810328"/>
            <a:ext cx="2079735" cy="1386490"/>
          </a:xfrm>
          <a:prstGeom prst="rect">
            <a:avLst/>
          </a:prstGeom>
        </p:spPr>
      </p:pic>
      <p:pic>
        <p:nvPicPr>
          <p:cNvPr id="6" name="Picture 5">
            <a:extLst>
              <a:ext uri="{FF2B5EF4-FFF2-40B4-BE49-F238E27FC236}">
                <a16:creationId xmlns:a16="http://schemas.microsoft.com/office/drawing/2014/main" xmlns="" id="{2A3E7E93-58BA-B748-9692-31D24C05C36F}"/>
              </a:ext>
            </a:extLst>
          </p:cNvPr>
          <p:cNvPicPr>
            <a:picLocks noChangeAspect="1"/>
          </p:cNvPicPr>
          <p:nvPr/>
        </p:nvPicPr>
        <p:blipFill>
          <a:blip r:embed="rId3"/>
          <a:stretch>
            <a:fillRect/>
          </a:stretch>
        </p:blipFill>
        <p:spPr>
          <a:xfrm>
            <a:off x="524488" y="5281095"/>
            <a:ext cx="2777358" cy="1388679"/>
          </a:xfrm>
          <a:prstGeom prst="rect">
            <a:avLst/>
          </a:prstGeom>
        </p:spPr>
      </p:pic>
      <p:sp>
        <p:nvSpPr>
          <p:cNvPr id="8" name="Slide Number Placeholder 7">
            <a:extLst>
              <a:ext uri="{FF2B5EF4-FFF2-40B4-BE49-F238E27FC236}">
                <a16:creationId xmlns:a16="http://schemas.microsoft.com/office/drawing/2014/main" xmlns="" id="{CCEE934E-295F-304E-A213-924AA2CFE6DB}"/>
              </a:ext>
            </a:extLst>
          </p:cNvPr>
          <p:cNvSpPr>
            <a:spLocks noGrp="1"/>
          </p:cNvSpPr>
          <p:nvPr>
            <p:ph type="sldNum" sz="quarter" idx="12"/>
          </p:nvPr>
        </p:nvSpPr>
        <p:spPr/>
        <p:txBody>
          <a:bodyPr/>
          <a:lstStyle/>
          <a:p>
            <a:fld id="{4C15419E-54D6-8648-ABFB-BEF58E3E877E}" type="slidenum">
              <a:rPr lang="en-US" smtClean="0"/>
              <a:t>83</a:t>
            </a:fld>
            <a:endParaRPr lang="en-US" dirty="0"/>
          </a:p>
        </p:txBody>
      </p:sp>
      <p:pic>
        <p:nvPicPr>
          <p:cNvPr id="10" name="Picture 9">
            <a:extLst>
              <a:ext uri="{FF2B5EF4-FFF2-40B4-BE49-F238E27FC236}">
                <a16:creationId xmlns:a16="http://schemas.microsoft.com/office/drawing/2014/main" xmlns="" id="{A24C8838-D724-174C-A2A7-36DF391767F8}"/>
              </a:ext>
            </a:extLst>
          </p:cNvPr>
          <p:cNvPicPr>
            <a:picLocks noChangeAspect="1"/>
          </p:cNvPicPr>
          <p:nvPr/>
        </p:nvPicPr>
        <p:blipFill>
          <a:blip r:embed="rId4"/>
          <a:stretch>
            <a:fillRect/>
          </a:stretch>
        </p:blipFill>
        <p:spPr>
          <a:xfrm>
            <a:off x="3378746" y="4502478"/>
            <a:ext cx="2954766" cy="1388679"/>
          </a:xfrm>
          <a:prstGeom prst="rec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a:outerShdw blurRad="629538" dist="50800" dir="5400000" algn="ctr" rotWithShape="0">
              <a:srgbClr val="000000">
                <a:alpha val="52000"/>
              </a:srgbClr>
            </a:outerShdw>
          </a:effectLst>
        </p:spPr>
      </p:pic>
    </p:spTree>
    <p:extLst>
      <p:ext uri="{BB962C8B-B14F-4D97-AF65-F5344CB8AC3E}">
        <p14:creationId xmlns:p14="http://schemas.microsoft.com/office/powerpoint/2010/main" val="336163295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spc="-107" dirty="0">
                <a:solidFill>
                  <a:srgbClr val="C00000"/>
                </a:solidFill>
              </a:rPr>
              <a:t>Graph-to-Sequence</a:t>
            </a:r>
            <a:r>
              <a:rPr lang="zh-CN" altLang="en-US" b="1" spc="-107" dirty="0">
                <a:solidFill>
                  <a:srgbClr val="C00000"/>
                </a:solidFill>
              </a:rPr>
              <a:t> </a:t>
            </a:r>
            <a:r>
              <a:rPr lang="en-US" altLang="zh-CN" b="1" spc="-107" dirty="0">
                <a:solidFill>
                  <a:srgbClr val="C00000"/>
                </a:solidFill>
              </a:rPr>
              <a:t>Model</a:t>
            </a:r>
            <a:endParaRPr lang="zh-CN" altLang="en-US" b="1" spc="-107" baseline="30000" dirty="0">
              <a:solidFill>
                <a:srgbClr val="C00000"/>
              </a:solidFill>
            </a:endParaRPr>
          </a:p>
        </p:txBody>
      </p:sp>
      <p:sp>
        <p:nvSpPr>
          <p:cNvPr id="3" name="内容占位符 2"/>
          <p:cNvSpPr>
            <a:spLocks noGrp="1"/>
          </p:cNvSpPr>
          <p:nvPr>
            <p:ph idx="1"/>
          </p:nvPr>
        </p:nvSpPr>
        <p:spPr/>
        <p:txBody>
          <a:bodyPr/>
          <a:lstStyle/>
          <a:p>
            <a:r>
              <a:rPr kumimoji="1" lang="en-US" altLang="zh-CN" dirty="0"/>
              <a:t>Graph</a:t>
            </a:r>
            <a:r>
              <a:rPr kumimoji="1" lang="zh-CN" altLang="en-US" dirty="0"/>
              <a:t> </a:t>
            </a:r>
            <a:r>
              <a:rPr kumimoji="1" lang="en-US" altLang="zh-CN" dirty="0"/>
              <a:t>Convolutional</a:t>
            </a:r>
            <a:r>
              <a:rPr kumimoji="1" lang="zh-CN" altLang="en-US" dirty="0"/>
              <a:t> </a:t>
            </a:r>
            <a:r>
              <a:rPr kumimoji="1" lang="en-US" altLang="zh-CN" dirty="0"/>
              <a:t>Neural</a:t>
            </a:r>
            <a:r>
              <a:rPr kumimoji="1" lang="zh-CN" altLang="en-US" dirty="0"/>
              <a:t> </a:t>
            </a:r>
            <a:r>
              <a:rPr kumimoji="1" lang="en-US" altLang="zh-CN" dirty="0"/>
              <a:t>Network</a:t>
            </a: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440748"/>
            <a:ext cx="10863833" cy="4121585"/>
          </a:xfrm>
          <a:prstGeom prst="rect">
            <a:avLst/>
          </a:prstGeom>
        </p:spPr>
      </p:pic>
      <p:sp>
        <p:nvSpPr>
          <p:cNvPr id="6" name="TextBox 5">
            <a:extLst>
              <a:ext uri="{FF2B5EF4-FFF2-40B4-BE49-F238E27FC236}">
                <a16:creationId xmlns:a16="http://schemas.microsoft.com/office/drawing/2014/main" xmlns="" id="{CA29B960-724B-E345-80D4-77B6B40D1313}"/>
              </a:ext>
            </a:extLst>
          </p:cNvPr>
          <p:cNvSpPr txBox="1"/>
          <p:nvPr/>
        </p:nvSpPr>
        <p:spPr>
          <a:xfrm>
            <a:off x="838199" y="5697270"/>
            <a:ext cx="10863833" cy="954107"/>
          </a:xfrm>
          <a:prstGeom prst="rect">
            <a:avLst/>
          </a:prstGeom>
          <a:noFill/>
        </p:spPr>
        <p:txBody>
          <a:bodyPr wrap="square" rtlCol="0">
            <a:spAutoFit/>
          </a:bodyPr>
          <a:lstStyle/>
          <a:p>
            <a:r>
              <a:rPr lang="en-US" sz="1400" dirty="0"/>
              <a:t>[1] Kun Xu*, </a:t>
            </a:r>
            <a:r>
              <a:rPr lang="en-US" sz="1400" dirty="0" err="1"/>
              <a:t>Lingfei</a:t>
            </a:r>
            <a:r>
              <a:rPr lang="en-US" sz="1400" dirty="0"/>
              <a:t> Wu</a:t>
            </a:r>
            <a:r>
              <a:rPr lang="en-US" sz="1400" b="1" dirty="0"/>
              <a:t>*</a:t>
            </a:r>
            <a:r>
              <a:rPr lang="en-US" sz="1400" dirty="0"/>
              <a:t>, </a:t>
            </a:r>
            <a:r>
              <a:rPr lang="en-US" sz="1400" dirty="0" err="1"/>
              <a:t>Zhiguo</a:t>
            </a:r>
            <a:r>
              <a:rPr lang="en-US" sz="1400" dirty="0"/>
              <a:t> Wang, </a:t>
            </a:r>
            <a:r>
              <a:rPr lang="en-US" sz="1400" dirty="0" err="1"/>
              <a:t>Yansong</a:t>
            </a:r>
            <a:r>
              <a:rPr lang="en-US" sz="1400" dirty="0"/>
              <a:t> Feng, Michael </a:t>
            </a:r>
            <a:r>
              <a:rPr lang="en-US" sz="1400" dirty="0" err="1"/>
              <a:t>Witbrock</a:t>
            </a:r>
            <a:r>
              <a:rPr lang="en-US" sz="1400" dirty="0"/>
              <a:t>, and Vadim </a:t>
            </a:r>
            <a:r>
              <a:rPr lang="en-US" sz="1400" dirty="0" err="1"/>
              <a:t>Sheinin</a:t>
            </a:r>
            <a:r>
              <a:rPr lang="en-US" sz="1400" dirty="0"/>
              <a:t> (Equally Contributed), "Graph2Seq: Graph to Sequence Learning with Attention-based Neural Networks", </a:t>
            </a:r>
            <a:r>
              <a:rPr lang="en-US" sz="1400" dirty="0" err="1"/>
              <a:t>arXiv</a:t>
            </a:r>
            <a:r>
              <a:rPr lang="en-US" sz="1400" dirty="0"/>
              <a:t> 2018.</a:t>
            </a:r>
          </a:p>
          <a:p>
            <a:r>
              <a:rPr lang="en-US" sz="1400" dirty="0"/>
              <a:t>[2] Yu Chen, </a:t>
            </a:r>
            <a:r>
              <a:rPr lang="en-US" sz="1400" dirty="0" err="1"/>
              <a:t>Lingfei</a:t>
            </a:r>
            <a:r>
              <a:rPr lang="en-US" sz="1400" dirty="0"/>
              <a:t> Wu</a:t>
            </a:r>
            <a:r>
              <a:rPr lang="en-US" sz="1400" b="1" dirty="0"/>
              <a:t>** </a:t>
            </a:r>
            <a:r>
              <a:rPr lang="en-US" sz="1400" dirty="0"/>
              <a:t>and</a:t>
            </a:r>
            <a:r>
              <a:rPr lang="en-US" sz="1400" b="1" dirty="0"/>
              <a:t> </a:t>
            </a:r>
            <a:r>
              <a:rPr lang="en-US" sz="1400" dirty="0"/>
              <a:t>Mohammed J. </a:t>
            </a:r>
            <a:r>
              <a:rPr lang="en-US" sz="1400" dirty="0" err="1"/>
              <a:t>Zaki</a:t>
            </a:r>
            <a:r>
              <a:rPr lang="en-US" sz="1400" dirty="0"/>
              <a:t> (**Corresponding Author), "Reinforcement Learning Based Graph-to-Sequence Model for Natural Question Generation”, ICLR’20. </a:t>
            </a:r>
          </a:p>
        </p:txBody>
      </p:sp>
      <p:sp>
        <p:nvSpPr>
          <p:cNvPr id="7" name="Slide Number Placeholder 6">
            <a:extLst>
              <a:ext uri="{FF2B5EF4-FFF2-40B4-BE49-F238E27FC236}">
                <a16:creationId xmlns:a16="http://schemas.microsoft.com/office/drawing/2014/main" xmlns="" id="{D1E585A4-55BC-FE4A-B952-1DC8CF4B5DD7}"/>
              </a:ext>
            </a:extLst>
          </p:cNvPr>
          <p:cNvSpPr>
            <a:spLocks noGrp="1"/>
          </p:cNvSpPr>
          <p:nvPr>
            <p:ph type="sldNum" sz="quarter" idx="12"/>
          </p:nvPr>
        </p:nvSpPr>
        <p:spPr/>
        <p:txBody>
          <a:bodyPr/>
          <a:lstStyle/>
          <a:p>
            <a:fld id="{4C15419E-54D6-8648-ABFB-BEF58E3E877E}" type="slidenum">
              <a:rPr lang="en-US" smtClean="0"/>
              <a:t>84</a:t>
            </a:fld>
            <a:endParaRPr lang="en-US" dirty="0"/>
          </a:p>
        </p:txBody>
      </p:sp>
    </p:spTree>
    <p:extLst>
      <p:ext uri="{BB962C8B-B14F-4D97-AF65-F5344CB8AC3E}">
        <p14:creationId xmlns:p14="http://schemas.microsoft.com/office/powerpoint/2010/main" val="333249874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CFFBEE-2579-DF42-B4D6-A3591FFE2B3F}"/>
              </a:ext>
            </a:extLst>
          </p:cNvPr>
          <p:cNvSpPr>
            <a:spLocks noGrp="1"/>
          </p:cNvSpPr>
          <p:nvPr>
            <p:ph type="title"/>
          </p:nvPr>
        </p:nvSpPr>
        <p:spPr/>
        <p:txBody>
          <a:bodyPr>
            <a:normAutofit/>
          </a:bodyPr>
          <a:lstStyle/>
          <a:p>
            <a:r>
              <a:rPr lang="en-US" altLang="zh-CN" b="1" spc="-253" dirty="0">
                <a:solidFill>
                  <a:srgbClr val="C00000"/>
                </a:solidFill>
              </a:rPr>
              <a:t>Bidirectional</a:t>
            </a:r>
            <a:r>
              <a:rPr lang="zh-CN" altLang="en-US" b="1" spc="-253" dirty="0">
                <a:solidFill>
                  <a:srgbClr val="C00000"/>
                </a:solidFill>
              </a:rPr>
              <a:t> </a:t>
            </a:r>
            <a:r>
              <a:rPr lang="en-US" altLang="zh-CN" b="1" spc="-253" dirty="0">
                <a:solidFill>
                  <a:srgbClr val="C00000"/>
                </a:solidFill>
              </a:rPr>
              <a:t>GNNs</a:t>
            </a:r>
            <a:r>
              <a:rPr lang="zh-CN" altLang="en-US" b="1" spc="-253" dirty="0">
                <a:solidFill>
                  <a:srgbClr val="C00000"/>
                </a:solidFill>
              </a:rPr>
              <a:t> </a:t>
            </a:r>
            <a:r>
              <a:rPr lang="en-US" altLang="zh-CN" b="1" spc="-253" dirty="0">
                <a:solidFill>
                  <a:srgbClr val="C00000"/>
                </a:solidFill>
              </a:rPr>
              <a:t>for</a:t>
            </a:r>
            <a:r>
              <a:rPr lang="zh-CN" altLang="en-US" b="1" spc="-253" dirty="0">
                <a:solidFill>
                  <a:srgbClr val="C00000"/>
                </a:solidFill>
              </a:rPr>
              <a:t> </a:t>
            </a:r>
            <a:r>
              <a:rPr lang="en-US" altLang="zh-CN" b="1" spc="-253" dirty="0">
                <a:solidFill>
                  <a:srgbClr val="C00000"/>
                </a:solidFill>
              </a:rPr>
              <a:t>Directed</a:t>
            </a:r>
            <a:r>
              <a:rPr lang="zh-CN" altLang="en-US" b="1" spc="-253" dirty="0">
                <a:solidFill>
                  <a:srgbClr val="C00000"/>
                </a:solidFill>
              </a:rPr>
              <a:t> </a:t>
            </a:r>
            <a:r>
              <a:rPr lang="en-US" altLang="zh-CN" b="1" spc="-253" dirty="0">
                <a:solidFill>
                  <a:srgbClr val="C00000"/>
                </a:solidFill>
              </a:rPr>
              <a:t>Graphs</a:t>
            </a:r>
            <a:endParaRPr kumimoji="1" lang="zh-CN" altLang="en-US" dirty="0"/>
          </a:p>
        </p:txBody>
      </p:sp>
      <p:sp>
        <p:nvSpPr>
          <p:cNvPr id="3" name="内容占位符 2">
            <a:extLst>
              <a:ext uri="{FF2B5EF4-FFF2-40B4-BE49-F238E27FC236}">
                <a16:creationId xmlns:a16="http://schemas.microsoft.com/office/drawing/2014/main" xmlns="" id="{498E520A-95EA-0B41-BDBE-845F09332312}"/>
              </a:ext>
            </a:extLst>
          </p:cNvPr>
          <p:cNvSpPr>
            <a:spLocks noGrp="1"/>
          </p:cNvSpPr>
          <p:nvPr>
            <p:ph idx="1"/>
          </p:nvPr>
        </p:nvSpPr>
        <p:spPr>
          <a:xfrm>
            <a:off x="838200" y="1488703"/>
            <a:ext cx="10515600" cy="459960"/>
          </a:xfrm>
        </p:spPr>
        <p:txBody>
          <a:bodyPr>
            <a:normAutofit lnSpcReduction="10000"/>
          </a:bodyPr>
          <a:lstStyle/>
          <a:p>
            <a:pPr marL="0" indent="0">
              <a:buNone/>
            </a:pPr>
            <a:r>
              <a:rPr lang="en-US" altLang="zh-CN" dirty="0">
                <a:latin typeface="Calibri" panose="020F0502020204030204" pitchFamily="34" charset="0"/>
                <a:cs typeface="Calibri" panose="020F0502020204030204" pitchFamily="34" charset="0"/>
              </a:rPr>
              <a:t>Bi-Sep</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GNNs</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formulation:</a:t>
            </a:r>
          </a:p>
          <a:p>
            <a:pPr marL="0" indent="0">
              <a:buNone/>
            </a:pPr>
            <a:endParaRPr lang="en-US" altLang="zh-CN" dirty="0">
              <a:solidFill>
                <a:srgbClr val="002060"/>
              </a:solidFill>
              <a:latin typeface="Calibri" panose="020F0502020204030204" pitchFamily="34" charset="0"/>
              <a:cs typeface="Calibri" panose="020F0502020204030204" pitchFamily="34" charset="0"/>
            </a:endParaRPr>
          </a:p>
          <a:p>
            <a:pPr marL="0" indent="0">
              <a:buNone/>
            </a:pPr>
            <a:endParaRPr lang="en" altLang="zh-CN" dirty="0">
              <a:solidFill>
                <a:srgbClr val="002060"/>
              </a:solidFill>
              <a:latin typeface="Calibri" panose="020F0502020204030204" pitchFamily="34" charset="0"/>
              <a:cs typeface="Calibri" panose="020F0502020204030204" pitchFamily="34" charset="0"/>
            </a:endParaRPr>
          </a:p>
        </p:txBody>
      </p:sp>
      <p:sp>
        <p:nvSpPr>
          <p:cNvPr id="4" name="灯片编号占位符 3">
            <a:extLst>
              <a:ext uri="{FF2B5EF4-FFF2-40B4-BE49-F238E27FC236}">
                <a16:creationId xmlns:a16="http://schemas.microsoft.com/office/drawing/2014/main" xmlns="" id="{7DA292A9-F3FF-0D4C-A45C-4BBE99770D4B}"/>
              </a:ext>
            </a:extLst>
          </p:cNvPr>
          <p:cNvSpPr>
            <a:spLocks noGrp="1"/>
          </p:cNvSpPr>
          <p:nvPr>
            <p:ph type="sldNum" sz="quarter" idx="12"/>
          </p:nvPr>
        </p:nvSpPr>
        <p:spPr/>
        <p:txBody>
          <a:bodyPr/>
          <a:lstStyle/>
          <a:p>
            <a:fld id="{4C15419E-54D6-8648-ABFB-BEF58E3E877E}" type="slidenum">
              <a:rPr lang="en-US" smtClean="0"/>
              <a:t>85</a:t>
            </a:fld>
            <a:endParaRPr lang="en-US" dirty="0"/>
          </a:p>
        </p:txBody>
      </p:sp>
      <p:pic>
        <p:nvPicPr>
          <p:cNvPr id="7" name="Picture 6">
            <a:extLst>
              <a:ext uri="{FF2B5EF4-FFF2-40B4-BE49-F238E27FC236}">
                <a16:creationId xmlns:a16="http://schemas.microsoft.com/office/drawing/2014/main" xmlns="" id="{1671008B-CB24-554A-A2F3-3CC0BE8F6F88}"/>
              </a:ext>
            </a:extLst>
          </p:cNvPr>
          <p:cNvPicPr>
            <a:picLocks noChangeAspect="1"/>
          </p:cNvPicPr>
          <p:nvPr/>
        </p:nvPicPr>
        <p:blipFill>
          <a:blip r:embed="rId3"/>
          <a:stretch>
            <a:fillRect/>
          </a:stretch>
        </p:blipFill>
        <p:spPr>
          <a:xfrm>
            <a:off x="1067999" y="2902932"/>
            <a:ext cx="6099718" cy="458414"/>
          </a:xfrm>
          <a:prstGeom prst="rect">
            <a:avLst/>
          </a:prstGeom>
        </p:spPr>
      </p:pic>
      <p:sp>
        <p:nvSpPr>
          <p:cNvPr id="11" name="TextBox 10">
            <a:extLst>
              <a:ext uri="{FF2B5EF4-FFF2-40B4-BE49-F238E27FC236}">
                <a16:creationId xmlns:a16="http://schemas.microsoft.com/office/drawing/2014/main" xmlns="" id="{B02A13AE-6EFA-7349-948A-57C0A100EC18}"/>
              </a:ext>
            </a:extLst>
          </p:cNvPr>
          <p:cNvSpPr txBox="1"/>
          <p:nvPr/>
        </p:nvSpPr>
        <p:spPr>
          <a:xfrm>
            <a:off x="877528" y="2093320"/>
            <a:ext cx="6684009" cy="461665"/>
          </a:xfrm>
          <a:prstGeom prst="rect">
            <a:avLst/>
          </a:prstGeom>
          <a:noFill/>
        </p:spPr>
        <p:txBody>
          <a:bodyPr wrap="none" rtlCol="0">
            <a:spAutoFit/>
          </a:bodyPr>
          <a:lstStyle/>
          <a:p>
            <a:r>
              <a:rPr lang="en-US" altLang="zh-CN" sz="2400" dirty="0">
                <a:solidFill>
                  <a:srgbClr val="00B0F0"/>
                </a:solidFill>
              </a:rPr>
              <a:t>Run</a:t>
            </a:r>
            <a:r>
              <a:rPr lang="zh-CN" altLang="en-US" sz="2400" dirty="0">
                <a:solidFill>
                  <a:srgbClr val="00B0F0"/>
                </a:solidFill>
              </a:rPr>
              <a:t> </a:t>
            </a:r>
            <a:r>
              <a:rPr lang="en-US" altLang="zh-CN" sz="2400" dirty="0">
                <a:solidFill>
                  <a:srgbClr val="00B0F0"/>
                </a:solidFill>
              </a:rPr>
              <a:t>multi-hop</a:t>
            </a:r>
            <a:r>
              <a:rPr lang="zh-CN" altLang="en-US" sz="2400" dirty="0">
                <a:solidFill>
                  <a:srgbClr val="00B0F0"/>
                </a:solidFill>
              </a:rPr>
              <a:t> </a:t>
            </a:r>
            <a:r>
              <a:rPr lang="en-US" altLang="zh-CN" sz="2400" dirty="0">
                <a:solidFill>
                  <a:srgbClr val="00B0F0"/>
                </a:solidFill>
              </a:rPr>
              <a:t>backward/forward</a:t>
            </a:r>
            <a:r>
              <a:rPr lang="zh-CN" altLang="en-US" sz="2400" dirty="0">
                <a:solidFill>
                  <a:srgbClr val="00B0F0"/>
                </a:solidFill>
              </a:rPr>
              <a:t> </a:t>
            </a:r>
            <a:r>
              <a:rPr lang="en-US" altLang="zh-CN" sz="2400" dirty="0">
                <a:solidFill>
                  <a:srgbClr val="00B0F0"/>
                </a:solidFill>
              </a:rPr>
              <a:t>GNN</a:t>
            </a:r>
            <a:r>
              <a:rPr lang="zh-CN" altLang="en-US" sz="2400" dirty="0">
                <a:solidFill>
                  <a:srgbClr val="00B0F0"/>
                </a:solidFill>
              </a:rPr>
              <a:t> </a:t>
            </a:r>
            <a:r>
              <a:rPr lang="en-US" altLang="zh-CN" sz="2400" dirty="0">
                <a:solidFill>
                  <a:srgbClr val="00B0F0"/>
                </a:solidFill>
              </a:rPr>
              <a:t>on</a:t>
            </a:r>
            <a:r>
              <a:rPr lang="zh-CN" altLang="en-US" sz="2400" dirty="0">
                <a:solidFill>
                  <a:srgbClr val="00B0F0"/>
                </a:solidFill>
              </a:rPr>
              <a:t> </a:t>
            </a:r>
            <a:r>
              <a:rPr lang="en-US" altLang="zh-CN" sz="2400" dirty="0">
                <a:solidFill>
                  <a:srgbClr val="00B0F0"/>
                </a:solidFill>
              </a:rPr>
              <a:t>the</a:t>
            </a:r>
            <a:r>
              <a:rPr lang="zh-CN" altLang="en-US" sz="2400" dirty="0">
                <a:solidFill>
                  <a:srgbClr val="00B0F0"/>
                </a:solidFill>
              </a:rPr>
              <a:t> </a:t>
            </a:r>
            <a:r>
              <a:rPr lang="en-US" altLang="zh-CN" sz="2400" dirty="0">
                <a:solidFill>
                  <a:srgbClr val="00B0F0"/>
                </a:solidFill>
              </a:rPr>
              <a:t>graph</a:t>
            </a:r>
            <a:endParaRPr lang="en-US" sz="2400" dirty="0">
              <a:solidFill>
                <a:srgbClr val="00B0F0"/>
              </a:solidFill>
            </a:endParaRPr>
          </a:p>
        </p:txBody>
      </p:sp>
      <p:pic>
        <p:nvPicPr>
          <p:cNvPr id="8" name="Picture 7">
            <a:extLst>
              <a:ext uri="{FF2B5EF4-FFF2-40B4-BE49-F238E27FC236}">
                <a16:creationId xmlns:a16="http://schemas.microsoft.com/office/drawing/2014/main" xmlns="" id="{45464053-77FC-F948-8C83-E5F74BBCDE6E}"/>
              </a:ext>
            </a:extLst>
          </p:cNvPr>
          <p:cNvPicPr>
            <a:picLocks noChangeAspect="1"/>
          </p:cNvPicPr>
          <p:nvPr/>
        </p:nvPicPr>
        <p:blipFill>
          <a:blip r:embed="rId4"/>
          <a:stretch>
            <a:fillRect/>
          </a:stretch>
        </p:blipFill>
        <p:spPr>
          <a:xfrm>
            <a:off x="1067999" y="3780686"/>
            <a:ext cx="6178375" cy="464325"/>
          </a:xfrm>
          <a:prstGeom prst="rect">
            <a:avLst/>
          </a:prstGeom>
        </p:spPr>
      </p:pic>
      <p:pic>
        <p:nvPicPr>
          <p:cNvPr id="9" name="Picture 8">
            <a:extLst>
              <a:ext uri="{FF2B5EF4-FFF2-40B4-BE49-F238E27FC236}">
                <a16:creationId xmlns:a16="http://schemas.microsoft.com/office/drawing/2014/main" xmlns="" id="{A97E682E-1421-CE4C-B125-8C674524AB29}"/>
              </a:ext>
            </a:extLst>
          </p:cNvPr>
          <p:cNvPicPr>
            <a:picLocks noChangeAspect="1"/>
          </p:cNvPicPr>
          <p:nvPr/>
        </p:nvPicPr>
        <p:blipFill>
          <a:blip r:embed="rId5"/>
          <a:stretch>
            <a:fillRect/>
          </a:stretch>
        </p:blipFill>
        <p:spPr>
          <a:xfrm>
            <a:off x="1068000" y="5575773"/>
            <a:ext cx="2324129" cy="462856"/>
          </a:xfrm>
          <a:prstGeom prst="rect">
            <a:avLst/>
          </a:prstGeom>
        </p:spPr>
      </p:pic>
      <p:sp>
        <p:nvSpPr>
          <p:cNvPr id="13" name="TextBox 12">
            <a:extLst>
              <a:ext uri="{FF2B5EF4-FFF2-40B4-BE49-F238E27FC236}">
                <a16:creationId xmlns:a16="http://schemas.microsoft.com/office/drawing/2014/main" xmlns="" id="{F5D5C99E-A92A-154D-AC7B-63E88E0E2C5B}"/>
              </a:ext>
            </a:extLst>
          </p:cNvPr>
          <p:cNvSpPr txBox="1"/>
          <p:nvPr/>
        </p:nvSpPr>
        <p:spPr>
          <a:xfrm>
            <a:off x="877527" y="4695886"/>
            <a:ext cx="8345608" cy="461665"/>
          </a:xfrm>
          <a:prstGeom prst="rect">
            <a:avLst/>
          </a:prstGeom>
          <a:noFill/>
        </p:spPr>
        <p:txBody>
          <a:bodyPr wrap="square" rtlCol="0">
            <a:spAutoFit/>
          </a:bodyPr>
          <a:lstStyle/>
          <a:p>
            <a:r>
              <a:rPr lang="en-US" altLang="zh-CN" sz="2400" dirty="0">
                <a:solidFill>
                  <a:srgbClr val="00B0F0"/>
                </a:solidFill>
              </a:rPr>
              <a:t>Concatenate</a:t>
            </a:r>
            <a:r>
              <a:rPr lang="zh-CN" altLang="en-US" sz="2400" dirty="0">
                <a:solidFill>
                  <a:srgbClr val="00B0F0"/>
                </a:solidFill>
              </a:rPr>
              <a:t> </a:t>
            </a:r>
            <a:r>
              <a:rPr lang="en-US" altLang="zh-CN" sz="2400" dirty="0">
                <a:solidFill>
                  <a:srgbClr val="00B0F0"/>
                </a:solidFill>
              </a:rPr>
              <a:t>backward/forward</a:t>
            </a:r>
            <a:r>
              <a:rPr lang="zh-CN" altLang="en-US" sz="2400" dirty="0">
                <a:solidFill>
                  <a:srgbClr val="00B0F0"/>
                </a:solidFill>
              </a:rPr>
              <a:t> </a:t>
            </a:r>
            <a:r>
              <a:rPr lang="en-US" altLang="zh-CN" sz="2400" dirty="0">
                <a:solidFill>
                  <a:srgbClr val="00B0F0"/>
                </a:solidFill>
              </a:rPr>
              <a:t>node</a:t>
            </a:r>
            <a:r>
              <a:rPr lang="zh-CN" altLang="en-US" sz="2400" dirty="0">
                <a:solidFill>
                  <a:srgbClr val="00B0F0"/>
                </a:solidFill>
              </a:rPr>
              <a:t> </a:t>
            </a:r>
            <a:r>
              <a:rPr lang="en-US" altLang="zh-CN" sz="2400" dirty="0">
                <a:solidFill>
                  <a:srgbClr val="00B0F0"/>
                </a:solidFill>
              </a:rPr>
              <a:t>embeddings</a:t>
            </a:r>
            <a:r>
              <a:rPr lang="zh-CN" altLang="en-US" sz="2400" dirty="0">
                <a:solidFill>
                  <a:srgbClr val="00B0F0"/>
                </a:solidFill>
              </a:rPr>
              <a:t> </a:t>
            </a:r>
            <a:r>
              <a:rPr lang="en-US" altLang="zh-CN" sz="2400" dirty="0">
                <a:solidFill>
                  <a:srgbClr val="00B0F0"/>
                </a:solidFill>
              </a:rPr>
              <a:t>at</a:t>
            </a:r>
            <a:r>
              <a:rPr lang="zh-CN" altLang="en-US" sz="2400" dirty="0">
                <a:solidFill>
                  <a:srgbClr val="00B0F0"/>
                </a:solidFill>
              </a:rPr>
              <a:t> </a:t>
            </a:r>
            <a:r>
              <a:rPr lang="en-US" altLang="zh-CN" sz="2400" dirty="0">
                <a:solidFill>
                  <a:srgbClr val="00B0F0"/>
                </a:solidFill>
              </a:rPr>
              <a:t>last</a:t>
            </a:r>
            <a:r>
              <a:rPr lang="zh-CN" altLang="en-US" sz="2400" dirty="0">
                <a:solidFill>
                  <a:srgbClr val="00B0F0"/>
                </a:solidFill>
              </a:rPr>
              <a:t> </a:t>
            </a:r>
            <a:r>
              <a:rPr lang="en-US" altLang="zh-CN" sz="2400" dirty="0">
                <a:solidFill>
                  <a:srgbClr val="00B0F0"/>
                </a:solidFill>
              </a:rPr>
              <a:t>hop</a:t>
            </a:r>
            <a:endParaRPr lang="en-US" sz="2400" dirty="0">
              <a:solidFill>
                <a:srgbClr val="00B0F0"/>
              </a:solidFill>
            </a:endParaRPr>
          </a:p>
        </p:txBody>
      </p:sp>
      <p:grpSp>
        <p:nvGrpSpPr>
          <p:cNvPr id="22" name="Group 21">
            <a:extLst>
              <a:ext uri="{FF2B5EF4-FFF2-40B4-BE49-F238E27FC236}">
                <a16:creationId xmlns:a16="http://schemas.microsoft.com/office/drawing/2014/main" xmlns="" id="{6ED58606-84B2-6640-830F-AF85CBEADB95}"/>
              </a:ext>
            </a:extLst>
          </p:cNvPr>
          <p:cNvGrpSpPr/>
          <p:nvPr/>
        </p:nvGrpSpPr>
        <p:grpSpPr>
          <a:xfrm>
            <a:off x="8563898" y="1906453"/>
            <a:ext cx="3317741" cy="3550450"/>
            <a:chOff x="8442572" y="1375509"/>
            <a:chExt cx="3360407" cy="3525829"/>
          </a:xfrm>
        </p:grpSpPr>
        <p:grpSp>
          <p:nvGrpSpPr>
            <p:cNvPr id="18" name="Group 17">
              <a:extLst>
                <a:ext uri="{FF2B5EF4-FFF2-40B4-BE49-F238E27FC236}">
                  <a16:creationId xmlns:a16="http://schemas.microsoft.com/office/drawing/2014/main" xmlns="" id="{C345A5FD-A234-514E-BA7F-D5C9811085E9}"/>
                </a:ext>
              </a:extLst>
            </p:cNvPr>
            <p:cNvGrpSpPr/>
            <p:nvPr/>
          </p:nvGrpSpPr>
          <p:grpSpPr>
            <a:xfrm>
              <a:off x="8442572" y="1375509"/>
              <a:ext cx="3360407" cy="3190154"/>
              <a:chOff x="8464141" y="1893472"/>
              <a:chExt cx="3057682" cy="2745487"/>
            </a:xfrm>
          </p:grpSpPr>
          <p:grpSp>
            <p:nvGrpSpPr>
              <p:cNvPr id="15" name="Group 14">
                <a:extLst>
                  <a:ext uri="{FF2B5EF4-FFF2-40B4-BE49-F238E27FC236}">
                    <a16:creationId xmlns:a16="http://schemas.microsoft.com/office/drawing/2014/main" xmlns="" id="{6A5D999E-035C-B64D-A99A-C3376CB53C74}"/>
                  </a:ext>
                </a:extLst>
              </p:cNvPr>
              <p:cNvGrpSpPr/>
              <p:nvPr/>
            </p:nvGrpSpPr>
            <p:grpSpPr>
              <a:xfrm>
                <a:off x="8464141" y="1893472"/>
                <a:ext cx="3057682" cy="2745487"/>
                <a:chOff x="8464141" y="1893472"/>
                <a:chExt cx="3057682" cy="2745487"/>
              </a:xfrm>
            </p:grpSpPr>
            <p:pic>
              <p:nvPicPr>
                <p:cNvPr id="10" name="Picture 9">
                  <a:extLst>
                    <a:ext uri="{FF2B5EF4-FFF2-40B4-BE49-F238E27FC236}">
                      <a16:creationId xmlns:a16="http://schemas.microsoft.com/office/drawing/2014/main" xmlns="" id="{C3440874-3208-754C-ADA1-DE5391745150}"/>
                    </a:ext>
                  </a:extLst>
                </p:cNvPr>
                <p:cNvPicPr>
                  <a:picLocks noChangeAspect="1"/>
                </p:cNvPicPr>
                <p:nvPr/>
              </p:nvPicPr>
              <p:blipFill>
                <a:blip r:embed="rId6"/>
                <a:stretch>
                  <a:fillRect/>
                </a:stretch>
              </p:blipFill>
              <p:spPr>
                <a:xfrm>
                  <a:off x="8610600" y="2072860"/>
                  <a:ext cx="2911223" cy="2566099"/>
                </a:xfrm>
                <a:prstGeom prst="rect">
                  <a:avLst/>
                </a:prstGeom>
              </p:spPr>
            </p:pic>
            <p:pic>
              <p:nvPicPr>
                <p:cNvPr id="14" name="Picture 13">
                  <a:extLst>
                    <a:ext uri="{FF2B5EF4-FFF2-40B4-BE49-F238E27FC236}">
                      <a16:creationId xmlns:a16="http://schemas.microsoft.com/office/drawing/2014/main" xmlns="" id="{6BA76D9E-A381-D046-B1DD-9DD5DE014A5B}"/>
                    </a:ext>
                  </a:extLst>
                </p:cNvPr>
                <p:cNvPicPr>
                  <a:picLocks noChangeAspect="1"/>
                </p:cNvPicPr>
                <p:nvPr/>
              </p:nvPicPr>
              <p:blipFill>
                <a:blip r:embed="rId7"/>
                <a:stretch>
                  <a:fillRect/>
                </a:stretch>
              </p:blipFill>
              <p:spPr>
                <a:xfrm>
                  <a:off x="8464141" y="1893472"/>
                  <a:ext cx="1102646" cy="369333"/>
                </a:xfrm>
                <a:prstGeom prst="rect">
                  <a:avLst/>
                </a:prstGeom>
              </p:spPr>
            </p:pic>
          </p:grpSp>
          <p:pic>
            <p:nvPicPr>
              <p:cNvPr id="16" name="Picture 15">
                <a:extLst>
                  <a:ext uri="{FF2B5EF4-FFF2-40B4-BE49-F238E27FC236}">
                    <a16:creationId xmlns:a16="http://schemas.microsoft.com/office/drawing/2014/main" xmlns="" id="{08CE2593-F391-F44E-8334-7349C94BFD88}"/>
                  </a:ext>
                </a:extLst>
              </p:cNvPr>
              <p:cNvPicPr>
                <a:picLocks noChangeAspect="1"/>
              </p:cNvPicPr>
              <p:nvPr/>
            </p:nvPicPr>
            <p:blipFill>
              <a:blip r:embed="rId7"/>
              <a:stretch>
                <a:fillRect/>
              </a:stretch>
            </p:blipFill>
            <p:spPr>
              <a:xfrm>
                <a:off x="9710380" y="4174653"/>
                <a:ext cx="242324" cy="369333"/>
              </a:xfrm>
              <a:prstGeom prst="rect">
                <a:avLst/>
              </a:prstGeom>
            </p:spPr>
          </p:pic>
          <p:pic>
            <p:nvPicPr>
              <p:cNvPr id="17" name="Picture 16">
                <a:extLst>
                  <a:ext uri="{FF2B5EF4-FFF2-40B4-BE49-F238E27FC236}">
                    <a16:creationId xmlns:a16="http://schemas.microsoft.com/office/drawing/2014/main" xmlns="" id="{93E6C33D-3BC9-A744-BF09-62DDBDA7D752}"/>
                  </a:ext>
                </a:extLst>
              </p:cNvPr>
              <p:cNvPicPr>
                <a:picLocks noChangeAspect="1"/>
              </p:cNvPicPr>
              <p:nvPr/>
            </p:nvPicPr>
            <p:blipFill>
              <a:blip r:embed="rId7"/>
              <a:stretch>
                <a:fillRect/>
              </a:stretch>
            </p:blipFill>
            <p:spPr>
              <a:xfrm>
                <a:off x="10479752" y="4174652"/>
                <a:ext cx="242324" cy="369333"/>
              </a:xfrm>
              <a:prstGeom prst="rect">
                <a:avLst/>
              </a:prstGeom>
            </p:spPr>
          </p:pic>
        </p:grpSp>
        <p:pic>
          <p:nvPicPr>
            <p:cNvPr id="19" name="Picture 18">
              <a:extLst>
                <a:ext uri="{FF2B5EF4-FFF2-40B4-BE49-F238E27FC236}">
                  <a16:creationId xmlns:a16="http://schemas.microsoft.com/office/drawing/2014/main" xmlns="" id="{4813D8D1-88EC-D447-A98C-D36002E4F450}"/>
                </a:ext>
              </a:extLst>
            </p:cNvPr>
            <p:cNvPicPr>
              <a:picLocks noChangeAspect="1"/>
            </p:cNvPicPr>
            <p:nvPr/>
          </p:nvPicPr>
          <p:blipFill>
            <a:blip r:embed="rId8"/>
            <a:stretch>
              <a:fillRect/>
            </a:stretch>
          </p:blipFill>
          <p:spPr>
            <a:xfrm>
              <a:off x="10418032" y="4588760"/>
              <a:ext cx="372433" cy="312578"/>
            </a:xfrm>
            <a:prstGeom prst="rect">
              <a:avLst/>
            </a:prstGeom>
          </p:spPr>
        </p:pic>
        <p:pic>
          <p:nvPicPr>
            <p:cNvPr id="21" name="Picture 20">
              <a:extLst>
                <a:ext uri="{FF2B5EF4-FFF2-40B4-BE49-F238E27FC236}">
                  <a16:creationId xmlns:a16="http://schemas.microsoft.com/office/drawing/2014/main" xmlns="" id="{4486B13A-3F28-C94A-BA6B-2DC4C034C843}"/>
                </a:ext>
              </a:extLst>
            </p:cNvPr>
            <p:cNvPicPr>
              <a:picLocks noChangeAspect="1"/>
            </p:cNvPicPr>
            <p:nvPr/>
          </p:nvPicPr>
          <p:blipFill>
            <a:blip r:embed="rId9"/>
            <a:stretch>
              <a:fillRect/>
            </a:stretch>
          </p:blipFill>
          <p:spPr>
            <a:xfrm>
              <a:off x="9606165" y="4588168"/>
              <a:ext cx="355617" cy="298464"/>
            </a:xfrm>
            <a:prstGeom prst="rect">
              <a:avLst/>
            </a:prstGeom>
          </p:spPr>
        </p:pic>
      </p:grpSp>
      <p:sp>
        <p:nvSpPr>
          <p:cNvPr id="26" name="TextBox 25">
            <a:extLst>
              <a:ext uri="{FF2B5EF4-FFF2-40B4-BE49-F238E27FC236}">
                <a16:creationId xmlns:a16="http://schemas.microsoft.com/office/drawing/2014/main" xmlns="" id="{9D303150-5683-7647-9A81-32C9E888A6DB}"/>
              </a:ext>
            </a:extLst>
          </p:cNvPr>
          <p:cNvSpPr txBox="1"/>
          <p:nvPr/>
        </p:nvSpPr>
        <p:spPr>
          <a:xfrm>
            <a:off x="4145730" y="6522832"/>
            <a:ext cx="5690982" cy="261610"/>
          </a:xfrm>
          <a:prstGeom prst="rect">
            <a:avLst/>
          </a:prstGeom>
          <a:noFill/>
        </p:spPr>
        <p:txBody>
          <a:bodyPr wrap="none" rtlCol="0">
            <a:spAutoFit/>
          </a:bodyPr>
          <a:lstStyle/>
          <a:p>
            <a:r>
              <a:rPr lang="en-US" altLang="zh-CN" sz="1100" i="1" dirty="0">
                <a:latin typeface="Calibri" panose="020F0502020204030204" pitchFamily="34" charset="0"/>
                <a:cs typeface="Calibri" panose="020F0502020204030204" pitchFamily="34" charset="0"/>
              </a:rPr>
              <a:t>Xu</a:t>
            </a:r>
            <a:r>
              <a:rPr lang="zh-CN" altLang="en-US" sz="1100" i="1" dirty="0">
                <a:latin typeface="Calibri" panose="020F0502020204030204" pitchFamily="34" charset="0"/>
                <a:cs typeface="Calibri" panose="020F0502020204030204" pitchFamily="34" charset="0"/>
              </a:rPr>
              <a:t> </a:t>
            </a:r>
            <a:r>
              <a:rPr lang="en-US" altLang="zh-CN" sz="1100" i="1" dirty="0">
                <a:latin typeface="Calibri" panose="020F0502020204030204" pitchFamily="34" charset="0"/>
                <a:cs typeface="Calibri" panose="020F0502020204030204" pitchFamily="34" charset="0"/>
              </a:rPr>
              <a:t>et</a:t>
            </a:r>
            <a:r>
              <a:rPr lang="zh-CN" altLang="en-US" sz="1100" i="1" dirty="0">
                <a:latin typeface="Calibri" panose="020F0502020204030204" pitchFamily="34" charset="0"/>
                <a:cs typeface="Calibri" panose="020F0502020204030204" pitchFamily="34" charset="0"/>
              </a:rPr>
              <a:t> </a:t>
            </a:r>
            <a:r>
              <a:rPr lang="en-US" altLang="zh-CN" sz="1100" i="1" dirty="0">
                <a:latin typeface="Calibri" panose="020F0502020204030204" pitchFamily="34" charset="0"/>
                <a:cs typeface="Calibri" panose="020F0502020204030204" pitchFamily="34" charset="0"/>
              </a:rPr>
              <a:t>al.</a:t>
            </a:r>
            <a:r>
              <a:rPr lang="zh-CN" altLang="en-US" sz="1100" i="1" dirty="0">
                <a:latin typeface="Calibri" panose="020F0502020204030204" pitchFamily="34" charset="0"/>
                <a:cs typeface="Calibri" panose="020F0502020204030204" pitchFamily="34" charset="0"/>
              </a:rPr>
              <a:t> </a:t>
            </a:r>
            <a:r>
              <a:rPr lang="en-US" altLang="zh-CN" sz="1100" i="1" dirty="0">
                <a:latin typeface="Calibri" panose="020F0502020204030204" pitchFamily="34" charset="0"/>
                <a:cs typeface="Calibri" panose="020F0502020204030204" pitchFamily="34" charset="0"/>
              </a:rPr>
              <a:t>“Graph2Seq: Graph to Sequence Learning with Attention-based Neural Networks”.</a:t>
            </a:r>
            <a:r>
              <a:rPr lang="zh-CN" altLang="en-US" sz="1100" i="1" dirty="0">
                <a:latin typeface="Calibri" panose="020F0502020204030204" pitchFamily="34" charset="0"/>
                <a:cs typeface="Calibri" panose="020F0502020204030204" pitchFamily="34" charset="0"/>
              </a:rPr>
              <a:t> </a:t>
            </a:r>
            <a:r>
              <a:rPr lang="en-US" altLang="zh-CN" sz="1100" i="1" dirty="0">
                <a:latin typeface="Calibri" panose="020F0502020204030204" pitchFamily="34" charset="0"/>
                <a:cs typeface="Calibri" panose="020F0502020204030204" pitchFamily="34" charset="0"/>
              </a:rPr>
              <a:t>2018.</a:t>
            </a:r>
            <a:endParaRPr lang="en-US" sz="1100" i="1" dirty="0">
              <a:latin typeface="Calibri" panose="020F0502020204030204" pitchFamily="34" charset="0"/>
              <a:cs typeface="Calibri" panose="020F0502020204030204" pitchFamily="34" charset="0"/>
            </a:endParaRPr>
          </a:p>
        </p:txBody>
      </p:sp>
      <p:sp>
        <p:nvSpPr>
          <p:cNvPr id="23" name="Oval 22">
            <a:extLst>
              <a:ext uri="{FF2B5EF4-FFF2-40B4-BE49-F238E27FC236}">
                <a16:creationId xmlns:a16="http://schemas.microsoft.com/office/drawing/2014/main" xmlns="" id="{0D60C09A-5182-D549-A563-1C5E470E98E6}"/>
              </a:ext>
            </a:extLst>
          </p:cNvPr>
          <p:cNvSpPr/>
          <p:nvPr/>
        </p:nvSpPr>
        <p:spPr>
          <a:xfrm>
            <a:off x="5838681" y="2706203"/>
            <a:ext cx="1132390" cy="788248"/>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xmlns="" id="{84C7E09F-88C8-BA44-BD3E-DB9D8A01DB8F}"/>
              </a:ext>
            </a:extLst>
          </p:cNvPr>
          <p:cNvSpPr/>
          <p:nvPr/>
        </p:nvSpPr>
        <p:spPr>
          <a:xfrm>
            <a:off x="5907507" y="3616152"/>
            <a:ext cx="1063564" cy="788248"/>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994035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23" grpId="0" animBg="1"/>
      <p:bldP spid="28"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CFFBEE-2579-DF42-B4D6-A3591FFE2B3F}"/>
              </a:ext>
            </a:extLst>
          </p:cNvPr>
          <p:cNvSpPr>
            <a:spLocks noGrp="1"/>
          </p:cNvSpPr>
          <p:nvPr>
            <p:ph type="title"/>
          </p:nvPr>
        </p:nvSpPr>
        <p:spPr/>
        <p:txBody>
          <a:bodyPr>
            <a:normAutofit/>
          </a:bodyPr>
          <a:lstStyle/>
          <a:p>
            <a:r>
              <a:rPr lang="en-US" altLang="zh-CN" b="1" spc="-253" dirty="0">
                <a:solidFill>
                  <a:srgbClr val="C00000"/>
                </a:solidFill>
              </a:rPr>
              <a:t>Bidirectional</a:t>
            </a:r>
            <a:r>
              <a:rPr lang="zh-CN" altLang="en-US" b="1" spc="-253" dirty="0">
                <a:solidFill>
                  <a:srgbClr val="C00000"/>
                </a:solidFill>
              </a:rPr>
              <a:t> </a:t>
            </a:r>
            <a:r>
              <a:rPr lang="en-US" altLang="zh-CN" b="1" spc="-253" dirty="0">
                <a:solidFill>
                  <a:srgbClr val="C00000"/>
                </a:solidFill>
              </a:rPr>
              <a:t>GNNs</a:t>
            </a:r>
            <a:r>
              <a:rPr lang="zh-CN" altLang="en-US" b="1" spc="-253" dirty="0">
                <a:solidFill>
                  <a:srgbClr val="C00000"/>
                </a:solidFill>
              </a:rPr>
              <a:t> </a:t>
            </a:r>
            <a:r>
              <a:rPr lang="en-US" altLang="zh-CN" b="1" spc="-253" dirty="0">
                <a:solidFill>
                  <a:srgbClr val="C00000"/>
                </a:solidFill>
              </a:rPr>
              <a:t>for</a:t>
            </a:r>
            <a:r>
              <a:rPr lang="zh-CN" altLang="en-US" b="1" spc="-253" dirty="0">
                <a:solidFill>
                  <a:srgbClr val="C00000"/>
                </a:solidFill>
              </a:rPr>
              <a:t> </a:t>
            </a:r>
            <a:r>
              <a:rPr lang="en-US" altLang="zh-CN" b="1" spc="-253" dirty="0">
                <a:solidFill>
                  <a:srgbClr val="C00000"/>
                </a:solidFill>
              </a:rPr>
              <a:t>Directed</a:t>
            </a:r>
            <a:r>
              <a:rPr lang="zh-CN" altLang="en-US" b="1" spc="-253" dirty="0">
                <a:solidFill>
                  <a:srgbClr val="C00000"/>
                </a:solidFill>
              </a:rPr>
              <a:t> </a:t>
            </a:r>
            <a:r>
              <a:rPr lang="en-US" altLang="zh-CN" b="1" spc="-253" dirty="0">
                <a:solidFill>
                  <a:srgbClr val="C00000"/>
                </a:solidFill>
              </a:rPr>
              <a:t>Graphs</a:t>
            </a:r>
            <a:r>
              <a:rPr lang="zh-CN" altLang="en-US" b="1" spc="-253" dirty="0">
                <a:solidFill>
                  <a:srgbClr val="C00000"/>
                </a:solidFill>
              </a:rPr>
              <a:t> </a:t>
            </a:r>
            <a:r>
              <a:rPr lang="en-US" altLang="zh-CN" b="1" spc="-253" dirty="0">
                <a:solidFill>
                  <a:srgbClr val="C00000"/>
                </a:solidFill>
              </a:rPr>
              <a:t>(</a:t>
            </a:r>
            <a:r>
              <a:rPr lang="en-US" altLang="zh-CN" b="1" spc="-253" dirty="0" err="1">
                <a:solidFill>
                  <a:srgbClr val="C00000"/>
                </a:solidFill>
              </a:rPr>
              <a:t>cont</a:t>
            </a:r>
            <a:r>
              <a:rPr lang="en-US" altLang="zh-CN" b="1" spc="-253" dirty="0">
                <a:solidFill>
                  <a:srgbClr val="C00000"/>
                </a:solidFill>
              </a:rPr>
              <a:t>)</a:t>
            </a:r>
            <a:endParaRPr kumimoji="1" lang="zh-CN" altLang="en-US" dirty="0"/>
          </a:p>
        </p:txBody>
      </p:sp>
      <p:sp>
        <p:nvSpPr>
          <p:cNvPr id="3" name="内容占位符 2">
            <a:extLst>
              <a:ext uri="{FF2B5EF4-FFF2-40B4-BE49-F238E27FC236}">
                <a16:creationId xmlns:a16="http://schemas.microsoft.com/office/drawing/2014/main" xmlns="" id="{498E520A-95EA-0B41-BDBE-845F09332312}"/>
              </a:ext>
            </a:extLst>
          </p:cNvPr>
          <p:cNvSpPr>
            <a:spLocks noGrp="1"/>
          </p:cNvSpPr>
          <p:nvPr>
            <p:ph idx="1"/>
          </p:nvPr>
        </p:nvSpPr>
        <p:spPr>
          <a:xfrm>
            <a:off x="838200" y="1508369"/>
            <a:ext cx="10515600" cy="524162"/>
          </a:xfrm>
        </p:spPr>
        <p:txBody>
          <a:bodyPr/>
          <a:lstStyle/>
          <a:p>
            <a:pPr marL="0" indent="0">
              <a:buNone/>
            </a:pPr>
            <a:r>
              <a:rPr lang="en-US" altLang="zh-CN" dirty="0">
                <a:solidFill>
                  <a:srgbClr val="002060"/>
                </a:solidFill>
                <a:latin typeface="Calibri" panose="020F0502020204030204" pitchFamily="34" charset="0"/>
                <a:cs typeface="Calibri" panose="020F0502020204030204" pitchFamily="34" charset="0"/>
              </a:rPr>
              <a:t>Bi-Fuse</a:t>
            </a:r>
            <a:r>
              <a:rPr lang="zh-CN" altLang="en-US" dirty="0">
                <a:solidFill>
                  <a:srgbClr val="002060"/>
                </a:solidFill>
                <a:latin typeface="Calibri" panose="020F0502020204030204" pitchFamily="34" charset="0"/>
                <a:cs typeface="Calibri" panose="020F0502020204030204" pitchFamily="34" charset="0"/>
              </a:rPr>
              <a:t> </a:t>
            </a:r>
            <a:r>
              <a:rPr lang="en-US" altLang="zh-CN" dirty="0">
                <a:solidFill>
                  <a:srgbClr val="002060"/>
                </a:solidFill>
                <a:latin typeface="Calibri" panose="020F0502020204030204" pitchFamily="34" charset="0"/>
                <a:cs typeface="Calibri" panose="020F0502020204030204" pitchFamily="34" charset="0"/>
              </a:rPr>
              <a:t>GNNs</a:t>
            </a:r>
            <a:r>
              <a:rPr lang="zh-CN" altLang="en-US" dirty="0">
                <a:solidFill>
                  <a:srgbClr val="002060"/>
                </a:solidFill>
                <a:latin typeface="Calibri" panose="020F0502020204030204" pitchFamily="34" charset="0"/>
                <a:cs typeface="Calibri" panose="020F0502020204030204" pitchFamily="34" charset="0"/>
              </a:rPr>
              <a:t> </a:t>
            </a:r>
            <a:r>
              <a:rPr lang="en-US" altLang="zh-CN" dirty="0">
                <a:solidFill>
                  <a:srgbClr val="002060"/>
                </a:solidFill>
                <a:latin typeface="Calibri" panose="020F0502020204030204" pitchFamily="34" charset="0"/>
                <a:cs typeface="Calibri" panose="020F0502020204030204" pitchFamily="34" charset="0"/>
              </a:rPr>
              <a:t>formulation:</a:t>
            </a:r>
          </a:p>
        </p:txBody>
      </p:sp>
      <p:sp>
        <p:nvSpPr>
          <p:cNvPr id="4" name="灯片编号占位符 3">
            <a:extLst>
              <a:ext uri="{FF2B5EF4-FFF2-40B4-BE49-F238E27FC236}">
                <a16:creationId xmlns:a16="http://schemas.microsoft.com/office/drawing/2014/main" xmlns="" id="{7DA292A9-F3FF-0D4C-A45C-4BBE99770D4B}"/>
              </a:ext>
            </a:extLst>
          </p:cNvPr>
          <p:cNvSpPr>
            <a:spLocks noGrp="1"/>
          </p:cNvSpPr>
          <p:nvPr>
            <p:ph type="sldNum" sz="quarter" idx="12"/>
          </p:nvPr>
        </p:nvSpPr>
        <p:spPr/>
        <p:txBody>
          <a:bodyPr/>
          <a:lstStyle/>
          <a:p>
            <a:fld id="{4C15419E-54D6-8648-ABFB-BEF58E3E877E}" type="slidenum">
              <a:rPr lang="en-US" smtClean="0"/>
              <a:t>86</a:t>
            </a:fld>
            <a:endParaRPr lang="en-US"/>
          </a:p>
        </p:txBody>
      </p:sp>
      <p:pic>
        <p:nvPicPr>
          <p:cNvPr id="9" name="Picture 8">
            <a:extLst>
              <a:ext uri="{FF2B5EF4-FFF2-40B4-BE49-F238E27FC236}">
                <a16:creationId xmlns:a16="http://schemas.microsoft.com/office/drawing/2014/main" xmlns="" id="{A6BFD0CD-717B-B541-93E8-16E8CB559BEB}"/>
              </a:ext>
            </a:extLst>
          </p:cNvPr>
          <p:cNvPicPr>
            <a:picLocks noChangeAspect="1"/>
          </p:cNvPicPr>
          <p:nvPr/>
        </p:nvPicPr>
        <p:blipFill>
          <a:blip r:embed="rId3"/>
          <a:stretch>
            <a:fillRect/>
          </a:stretch>
        </p:blipFill>
        <p:spPr>
          <a:xfrm>
            <a:off x="1072124" y="2694932"/>
            <a:ext cx="6567541" cy="455821"/>
          </a:xfrm>
          <a:prstGeom prst="rect">
            <a:avLst/>
          </a:prstGeom>
        </p:spPr>
      </p:pic>
      <p:sp>
        <p:nvSpPr>
          <p:cNvPr id="13" name="TextBox 12">
            <a:extLst>
              <a:ext uri="{FF2B5EF4-FFF2-40B4-BE49-F238E27FC236}">
                <a16:creationId xmlns:a16="http://schemas.microsoft.com/office/drawing/2014/main" xmlns="" id="{2D0A4720-C09D-414B-A456-C3FAFAD615A9}"/>
              </a:ext>
            </a:extLst>
          </p:cNvPr>
          <p:cNvSpPr txBox="1"/>
          <p:nvPr/>
        </p:nvSpPr>
        <p:spPr>
          <a:xfrm>
            <a:off x="916857" y="2095931"/>
            <a:ext cx="6438494" cy="461665"/>
          </a:xfrm>
          <a:prstGeom prst="rect">
            <a:avLst/>
          </a:prstGeom>
          <a:noFill/>
        </p:spPr>
        <p:txBody>
          <a:bodyPr wrap="none" rtlCol="0">
            <a:spAutoFit/>
          </a:bodyPr>
          <a:lstStyle/>
          <a:p>
            <a:r>
              <a:rPr lang="en-US" altLang="zh-CN" sz="2400" dirty="0">
                <a:solidFill>
                  <a:srgbClr val="00B0F0"/>
                </a:solidFill>
              </a:rPr>
              <a:t>Run</a:t>
            </a:r>
            <a:r>
              <a:rPr lang="zh-CN" altLang="en-US" sz="2400" dirty="0">
                <a:solidFill>
                  <a:srgbClr val="00B0F0"/>
                </a:solidFill>
              </a:rPr>
              <a:t> </a:t>
            </a:r>
            <a:r>
              <a:rPr lang="en-US" altLang="zh-CN" sz="2400" dirty="0">
                <a:solidFill>
                  <a:srgbClr val="00B0F0"/>
                </a:solidFill>
              </a:rPr>
              <a:t>one-hop</a:t>
            </a:r>
            <a:r>
              <a:rPr lang="zh-CN" altLang="en-US" sz="2400" dirty="0">
                <a:solidFill>
                  <a:srgbClr val="00B0F0"/>
                </a:solidFill>
              </a:rPr>
              <a:t> </a:t>
            </a:r>
            <a:r>
              <a:rPr lang="en-US" altLang="zh-CN" sz="2400" dirty="0">
                <a:solidFill>
                  <a:srgbClr val="00B0F0"/>
                </a:solidFill>
              </a:rPr>
              <a:t>backward/forward</a:t>
            </a:r>
            <a:r>
              <a:rPr lang="zh-CN" altLang="en-US" sz="2400" dirty="0">
                <a:solidFill>
                  <a:srgbClr val="00B0F0"/>
                </a:solidFill>
              </a:rPr>
              <a:t> </a:t>
            </a:r>
            <a:r>
              <a:rPr lang="en-US" altLang="zh-CN" sz="2400" dirty="0">
                <a:solidFill>
                  <a:srgbClr val="00B0F0"/>
                </a:solidFill>
              </a:rPr>
              <a:t>node</a:t>
            </a:r>
            <a:r>
              <a:rPr lang="zh-CN" altLang="en-US" sz="2400" dirty="0">
                <a:solidFill>
                  <a:srgbClr val="00B0F0"/>
                </a:solidFill>
              </a:rPr>
              <a:t> </a:t>
            </a:r>
            <a:r>
              <a:rPr lang="en-US" altLang="zh-CN" sz="2400" dirty="0">
                <a:solidFill>
                  <a:srgbClr val="00B0F0"/>
                </a:solidFill>
              </a:rPr>
              <a:t>aggregation</a:t>
            </a:r>
            <a:endParaRPr lang="en-US" sz="2400" dirty="0">
              <a:solidFill>
                <a:srgbClr val="00B0F0"/>
              </a:solidFill>
            </a:endParaRPr>
          </a:p>
        </p:txBody>
      </p:sp>
      <p:pic>
        <p:nvPicPr>
          <p:cNvPr id="10" name="Picture 9">
            <a:extLst>
              <a:ext uri="{FF2B5EF4-FFF2-40B4-BE49-F238E27FC236}">
                <a16:creationId xmlns:a16="http://schemas.microsoft.com/office/drawing/2014/main" xmlns="" id="{63058DD7-9C3F-D842-AE5A-F30339AF1395}"/>
              </a:ext>
            </a:extLst>
          </p:cNvPr>
          <p:cNvPicPr>
            <a:picLocks noChangeAspect="1"/>
          </p:cNvPicPr>
          <p:nvPr/>
        </p:nvPicPr>
        <p:blipFill>
          <a:blip r:embed="rId4"/>
          <a:stretch>
            <a:fillRect/>
          </a:stretch>
        </p:blipFill>
        <p:spPr>
          <a:xfrm>
            <a:off x="1070817" y="3311370"/>
            <a:ext cx="6479050" cy="449679"/>
          </a:xfrm>
          <a:prstGeom prst="rect">
            <a:avLst/>
          </a:prstGeom>
        </p:spPr>
      </p:pic>
      <p:pic>
        <p:nvPicPr>
          <p:cNvPr id="11" name="Picture 10">
            <a:extLst>
              <a:ext uri="{FF2B5EF4-FFF2-40B4-BE49-F238E27FC236}">
                <a16:creationId xmlns:a16="http://schemas.microsoft.com/office/drawing/2014/main" xmlns="" id="{59618323-B142-B24D-A843-5C8BFDEA0AC1}"/>
              </a:ext>
            </a:extLst>
          </p:cNvPr>
          <p:cNvPicPr>
            <a:picLocks noChangeAspect="1"/>
          </p:cNvPicPr>
          <p:nvPr/>
        </p:nvPicPr>
        <p:blipFill>
          <a:blip r:embed="rId5"/>
          <a:stretch>
            <a:fillRect/>
          </a:stretch>
        </p:blipFill>
        <p:spPr>
          <a:xfrm>
            <a:off x="1070817" y="4624194"/>
            <a:ext cx="4492934" cy="452991"/>
          </a:xfrm>
          <a:prstGeom prst="rect">
            <a:avLst/>
          </a:prstGeom>
        </p:spPr>
      </p:pic>
      <p:sp>
        <p:nvSpPr>
          <p:cNvPr id="15" name="TextBox 14">
            <a:extLst>
              <a:ext uri="{FF2B5EF4-FFF2-40B4-BE49-F238E27FC236}">
                <a16:creationId xmlns:a16="http://schemas.microsoft.com/office/drawing/2014/main" xmlns="" id="{4CFD04C6-118B-BE45-94ED-0074551A01D8}"/>
              </a:ext>
            </a:extLst>
          </p:cNvPr>
          <p:cNvSpPr txBox="1"/>
          <p:nvPr/>
        </p:nvSpPr>
        <p:spPr>
          <a:xfrm>
            <a:off x="916857" y="4030652"/>
            <a:ext cx="7195368" cy="461665"/>
          </a:xfrm>
          <a:prstGeom prst="rect">
            <a:avLst/>
          </a:prstGeom>
          <a:noFill/>
        </p:spPr>
        <p:txBody>
          <a:bodyPr wrap="none" rtlCol="0">
            <a:spAutoFit/>
          </a:bodyPr>
          <a:lstStyle/>
          <a:p>
            <a:r>
              <a:rPr lang="en-US" altLang="zh-CN" sz="2400" dirty="0">
                <a:solidFill>
                  <a:srgbClr val="00B0F0"/>
                </a:solidFill>
              </a:rPr>
              <a:t>Fuse</a:t>
            </a:r>
            <a:r>
              <a:rPr lang="zh-CN" altLang="en-US" sz="2400" dirty="0">
                <a:solidFill>
                  <a:srgbClr val="00B0F0"/>
                </a:solidFill>
              </a:rPr>
              <a:t> </a:t>
            </a:r>
            <a:r>
              <a:rPr lang="en-US" altLang="zh-CN" sz="2400" dirty="0">
                <a:solidFill>
                  <a:srgbClr val="00B0F0"/>
                </a:solidFill>
              </a:rPr>
              <a:t>backward/forward</a:t>
            </a:r>
            <a:r>
              <a:rPr lang="zh-CN" altLang="en-US" sz="2400" dirty="0">
                <a:solidFill>
                  <a:srgbClr val="00B0F0"/>
                </a:solidFill>
              </a:rPr>
              <a:t> </a:t>
            </a:r>
            <a:r>
              <a:rPr lang="en-US" altLang="zh-CN" sz="2400" dirty="0">
                <a:solidFill>
                  <a:srgbClr val="00B0F0"/>
                </a:solidFill>
              </a:rPr>
              <a:t>aggregation</a:t>
            </a:r>
            <a:r>
              <a:rPr lang="zh-CN" altLang="en-US" sz="2400" dirty="0">
                <a:solidFill>
                  <a:srgbClr val="00B0F0"/>
                </a:solidFill>
              </a:rPr>
              <a:t> </a:t>
            </a:r>
            <a:r>
              <a:rPr lang="en-US" altLang="zh-CN" sz="2400" dirty="0">
                <a:solidFill>
                  <a:srgbClr val="00B0F0"/>
                </a:solidFill>
              </a:rPr>
              <a:t>vectors</a:t>
            </a:r>
            <a:r>
              <a:rPr lang="zh-CN" altLang="en-US" sz="2400" dirty="0">
                <a:solidFill>
                  <a:srgbClr val="00B0F0"/>
                </a:solidFill>
              </a:rPr>
              <a:t> </a:t>
            </a:r>
            <a:r>
              <a:rPr lang="en-US" altLang="zh-CN" sz="2400" dirty="0">
                <a:solidFill>
                  <a:srgbClr val="00B0F0"/>
                </a:solidFill>
              </a:rPr>
              <a:t>at</a:t>
            </a:r>
            <a:r>
              <a:rPr lang="zh-CN" altLang="en-US" sz="2400" dirty="0">
                <a:solidFill>
                  <a:srgbClr val="00B0F0"/>
                </a:solidFill>
              </a:rPr>
              <a:t> </a:t>
            </a:r>
            <a:r>
              <a:rPr lang="en-US" altLang="zh-CN" sz="2400" dirty="0">
                <a:solidFill>
                  <a:srgbClr val="00B0F0"/>
                </a:solidFill>
              </a:rPr>
              <a:t>each</a:t>
            </a:r>
            <a:r>
              <a:rPr lang="zh-CN" altLang="en-US" sz="2400" dirty="0">
                <a:solidFill>
                  <a:srgbClr val="00B0F0"/>
                </a:solidFill>
              </a:rPr>
              <a:t> </a:t>
            </a:r>
            <a:r>
              <a:rPr lang="en-US" altLang="zh-CN" sz="2400" dirty="0">
                <a:solidFill>
                  <a:srgbClr val="00B0F0"/>
                </a:solidFill>
              </a:rPr>
              <a:t>hop</a:t>
            </a:r>
            <a:endParaRPr lang="en-US" sz="2400" dirty="0">
              <a:solidFill>
                <a:srgbClr val="00B0F0"/>
              </a:solidFill>
            </a:endParaRPr>
          </a:p>
        </p:txBody>
      </p:sp>
      <p:pic>
        <p:nvPicPr>
          <p:cNvPr id="12" name="Picture 11">
            <a:extLst>
              <a:ext uri="{FF2B5EF4-FFF2-40B4-BE49-F238E27FC236}">
                <a16:creationId xmlns:a16="http://schemas.microsoft.com/office/drawing/2014/main" xmlns="" id="{761BBD95-6CB5-9D4B-B047-F1C33680B119}"/>
              </a:ext>
            </a:extLst>
          </p:cNvPr>
          <p:cNvPicPr>
            <a:picLocks noChangeAspect="1"/>
          </p:cNvPicPr>
          <p:nvPr/>
        </p:nvPicPr>
        <p:blipFill>
          <a:blip r:embed="rId6"/>
          <a:stretch>
            <a:fillRect/>
          </a:stretch>
        </p:blipFill>
        <p:spPr>
          <a:xfrm>
            <a:off x="1072124" y="5748735"/>
            <a:ext cx="3073606" cy="460571"/>
          </a:xfrm>
          <a:prstGeom prst="rect">
            <a:avLst/>
          </a:prstGeom>
        </p:spPr>
      </p:pic>
      <p:sp>
        <p:nvSpPr>
          <p:cNvPr id="16" name="TextBox 15">
            <a:extLst>
              <a:ext uri="{FF2B5EF4-FFF2-40B4-BE49-F238E27FC236}">
                <a16:creationId xmlns:a16="http://schemas.microsoft.com/office/drawing/2014/main" xmlns="" id="{F8488317-67EF-054D-A4A1-9C285C2521DA}"/>
              </a:ext>
            </a:extLst>
          </p:cNvPr>
          <p:cNvSpPr txBox="1"/>
          <p:nvPr/>
        </p:nvSpPr>
        <p:spPr>
          <a:xfrm>
            <a:off x="916857" y="5227375"/>
            <a:ext cx="8852423" cy="461665"/>
          </a:xfrm>
          <a:prstGeom prst="rect">
            <a:avLst/>
          </a:prstGeom>
          <a:noFill/>
        </p:spPr>
        <p:txBody>
          <a:bodyPr wrap="none" rtlCol="0">
            <a:spAutoFit/>
          </a:bodyPr>
          <a:lstStyle/>
          <a:p>
            <a:r>
              <a:rPr lang="en-US" altLang="zh-CN" sz="2400" dirty="0">
                <a:solidFill>
                  <a:srgbClr val="00B0F0"/>
                </a:solidFill>
                <a:latin typeface="Calibri" panose="020F0502020204030204" pitchFamily="34" charset="0"/>
                <a:cs typeface="Calibri" panose="020F0502020204030204" pitchFamily="34" charset="0"/>
              </a:rPr>
              <a:t>Update</a:t>
            </a:r>
            <a:r>
              <a:rPr lang="zh-CN" altLang="en-US" sz="2400" dirty="0">
                <a:solidFill>
                  <a:srgbClr val="00B0F0"/>
                </a:solidFill>
                <a:latin typeface="Calibri" panose="020F0502020204030204" pitchFamily="34" charset="0"/>
                <a:cs typeface="Calibri" panose="020F0502020204030204" pitchFamily="34" charset="0"/>
              </a:rPr>
              <a:t> </a:t>
            </a:r>
            <a:r>
              <a:rPr lang="en-US" altLang="zh-CN" sz="2400" dirty="0">
                <a:solidFill>
                  <a:srgbClr val="00B0F0"/>
                </a:solidFill>
                <a:latin typeface="Calibri" panose="020F0502020204030204" pitchFamily="34" charset="0"/>
                <a:cs typeface="Calibri" panose="020F0502020204030204" pitchFamily="34" charset="0"/>
              </a:rPr>
              <a:t>node</a:t>
            </a:r>
            <a:r>
              <a:rPr lang="zh-CN" altLang="en-US" sz="2400" dirty="0">
                <a:solidFill>
                  <a:srgbClr val="00B0F0"/>
                </a:solidFill>
                <a:latin typeface="Calibri" panose="020F0502020204030204" pitchFamily="34" charset="0"/>
                <a:cs typeface="Calibri" panose="020F0502020204030204" pitchFamily="34" charset="0"/>
              </a:rPr>
              <a:t> </a:t>
            </a:r>
            <a:r>
              <a:rPr lang="en-US" altLang="zh-CN" sz="2400" dirty="0">
                <a:solidFill>
                  <a:srgbClr val="00B0F0"/>
                </a:solidFill>
                <a:latin typeface="Calibri" panose="020F0502020204030204" pitchFamily="34" charset="0"/>
                <a:cs typeface="Calibri" panose="020F0502020204030204" pitchFamily="34" charset="0"/>
              </a:rPr>
              <a:t>embeddings</a:t>
            </a:r>
            <a:r>
              <a:rPr lang="zh-CN" altLang="en-US" sz="2400" dirty="0">
                <a:solidFill>
                  <a:srgbClr val="00B0F0"/>
                </a:solidFill>
                <a:latin typeface="Calibri" panose="020F0502020204030204" pitchFamily="34" charset="0"/>
                <a:cs typeface="Calibri" panose="020F0502020204030204" pitchFamily="34" charset="0"/>
              </a:rPr>
              <a:t> </a:t>
            </a:r>
            <a:r>
              <a:rPr lang="en-US" altLang="zh-CN" sz="2400" dirty="0">
                <a:solidFill>
                  <a:srgbClr val="00B0F0"/>
                </a:solidFill>
                <a:latin typeface="Calibri" panose="020F0502020204030204" pitchFamily="34" charset="0"/>
                <a:cs typeface="Calibri" panose="020F0502020204030204" pitchFamily="34" charset="0"/>
              </a:rPr>
              <a:t>with</a:t>
            </a:r>
            <a:r>
              <a:rPr lang="zh-CN" altLang="en-US" sz="2400" dirty="0">
                <a:solidFill>
                  <a:srgbClr val="00B0F0"/>
                </a:solidFill>
                <a:latin typeface="Calibri" panose="020F0502020204030204" pitchFamily="34" charset="0"/>
                <a:cs typeface="Calibri" panose="020F0502020204030204" pitchFamily="34" charset="0"/>
              </a:rPr>
              <a:t> </a:t>
            </a:r>
            <a:r>
              <a:rPr lang="en-US" altLang="zh-CN" sz="2400" dirty="0">
                <a:solidFill>
                  <a:srgbClr val="00B0F0"/>
                </a:solidFill>
                <a:latin typeface="Calibri" panose="020F0502020204030204" pitchFamily="34" charset="0"/>
                <a:cs typeface="Calibri" panose="020F0502020204030204" pitchFamily="34" charset="0"/>
              </a:rPr>
              <a:t>fused</a:t>
            </a:r>
            <a:r>
              <a:rPr lang="zh-CN" altLang="en-US" sz="2400" dirty="0">
                <a:solidFill>
                  <a:srgbClr val="00B0F0"/>
                </a:solidFill>
                <a:latin typeface="Calibri" panose="020F0502020204030204" pitchFamily="34" charset="0"/>
                <a:cs typeface="Calibri" panose="020F0502020204030204" pitchFamily="34" charset="0"/>
              </a:rPr>
              <a:t> </a:t>
            </a:r>
            <a:r>
              <a:rPr lang="en-US" altLang="zh-CN" sz="2400" dirty="0">
                <a:solidFill>
                  <a:srgbClr val="00B0F0"/>
                </a:solidFill>
                <a:latin typeface="Calibri" panose="020F0502020204030204" pitchFamily="34" charset="0"/>
                <a:cs typeface="Calibri" panose="020F0502020204030204" pitchFamily="34" charset="0"/>
              </a:rPr>
              <a:t>aggregation</a:t>
            </a:r>
            <a:r>
              <a:rPr lang="zh-CN" altLang="en-US" sz="2400" dirty="0">
                <a:solidFill>
                  <a:srgbClr val="00B0F0"/>
                </a:solidFill>
                <a:latin typeface="Calibri" panose="020F0502020204030204" pitchFamily="34" charset="0"/>
                <a:cs typeface="Calibri" panose="020F0502020204030204" pitchFamily="34" charset="0"/>
              </a:rPr>
              <a:t> </a:t>
            </a:r>
            <a:r>
              <a:rPr lang="en-US" altLang="zh-CN" sz="2400" dirty="0">
                <a:solidFill>
                  <a:srgbClr val="00B0F0"/>
                </a:solidFill>
                <a:latin typeface="Calibri" panose="020F0502020204030204" pitchFamily="34" charset="0"/>
                <a:cs typeface="Calibri" panose="020F0502020204030204" pitchFamily="34" charset="0"/>
              </a:rPr>
              <a:t>vectors</a:t>
            </a:r>
            <a:r>
              <a:rPr lang="zh-CN" altLang="en-US" sz="2400" dirty="0">
                <a:solidFill>
                  <a:srgbClr val="00B0F0"/>
                </a:solidFill>
                <a:latin typeface="Calibri" panose="020F0502020204030204" pitchFamily="34" charset="0"/>
                <a:cs typeface="Calibri" panose="020F0502020204030204" pitchFamily="34" charset="0"/>
              </a:rPr>
              <a:t> </a:t>
            </a:r>
            <a:r>
              <a:rPr lang="en-US" altLang="zh-CN" sz="2400" dirty="0">
                <a:solidFill>
                  <a:srgbClr val="00B0F0"/>
                </a:solidFill>
                <a:latin typeface="Calibri" panose="020F0502020204030204" pitchFamily="34" charset="0"/>
                <a:cs typeface="Calibri" panose="020F0502020204030204" pitchFamily="34" charset="0"/>
              </a:rPr>
              <a:t>at</a:t>
            </a:r>
            <a:r>
              <a:rPr lang="zh-CN" altLang="en-US" sz="2400" dirty="0">
                <a:solidFill>
                  <a:srgbClr val="00B0F0"/>
                </a:solidFill>
                <a:latin typeface="Calibri" panose="020F0502020204030204" pitchFamily="34" charset="0"/>
                <a:cs typeface="Calibri" panose="020F0502020204030204" pitchFamily="34" charset="0"/>
              </a:rPr>
              <a:t> </a:t>
            </a:r>
            <a:r>
              <a:rPr lang="en-US" altLang="zh-CN" sz="2400" dirty="0">
                <a:solidFill>
                  <a:srgbClr val="00B0F0"/>
                </a:solidFill>
                <a:latin typeface="Calibri" panose="020F0502020204030204" pitchFamily="34" charset="0"/>
                <a:cs typeface="Calibri" panose="020F0502020204030204" pitchFamily="34" charset="0"/>
              </a:rPr>
              <a:t>each</a:t>
            </a:r>
            <a:r>
              <a:rPr lang="zh-CN" altLang="en-US" sz="2400" dirty="0">
                <a:solidFill>
                  <a:srgbClr val="00B0F0"/>
                </a:solidFill>
                <a:latin typeface="Calibri" panose="020F0502020204030204" pitchFamily="34" charset="0"/>
                <a:cs typeface="Calibri" panose="020F0502020204030204" pitchFamily="34" charset="0"/>
              </a:rPr>
              <a:t> </a:t>
            </a:r>
            <a:r>
              <a:rPr lang="en-US" altLang="zh-CN" sz="2400" dirty="0">
                <a:solidFill>
                  <a:srgbClr val="00B0F0"/>
                </a:solidFill>
                <a:latin typeface="Calibri" panose="020F0502020204030204" pitchFamily="34" charset="0"/>
                <a:cs typeface="Calibri" panose="020F0502020204030204" pitchFamily="34" charset="0"/>
              </a:rPr>
              <a:t>hop</a:t>
            </a:r>
            <a:endParaRPr lang="en-US" sz="2400" dirty="0">
              <a:solidFill>
                <a:srgbClr val="00B0F0"/>
              </a:solidFill>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xmlns="" id="{08FA1B0D-D992-8A47-A658-2EDBE5572BC5}"/>
              </a:ext>
            </a:extLst>
          </p:cNvPr>
          <p:cNvPicPr>
            <a:picLocks noChangeAspect="1"/>
          </p:cNvPicPr>
          <p:nvPr/>
        </p:nvPicPr>
        <p:blipFill>
          <a:blip r:embed="rId7"/>
          <a:stretch>
            <a:fillRect/>
          </a:stretch>
        </p:blipFill>
        <p:spPr>
          <a:xfrm>
            <a:off x="8541776" y="2230802"/>
            <a:ext cx="3279807" cy="2410024"/>
          </a:xfrm>
          <a:prstGeom prst="rect">
            <a:avLst/>
          </a:prstGeom>
        </p:spPr>
      </p:pic>
      <p:sp>
        <p:nvSpPr>
          <p:cNvPr id="19" name="TextBox 18">
            <a:extLst>
              <a:ext uri="{FF2B5EF4-FFF2-40B4-BE49-F238E27FC236}">
                <a16:creationId xmlns:a16="http://schemas.microsoft.com/office/drawing/2014/main" xmlns="" id="{1A26DDC7-A6F0-7547-97BC-7698B712E585}"/>
              </a:ext>
            </a:extLst>
          </p:cNvPr>
          <p:cNvSpPr txBox="1"/>
          <p:nvPr/>
        </p:nvSpPr>
        <p:spPr>
          <a:xfrm>
            <a:off x="4145730" y="6522832"/>
            <a:ext cx="6808274" cy="261610"/>
          </a:xfrm>
          <a:prstGeom prst="rect">
            <a:avLst/>
          </a:prstGeom>
          <a:noFill/>
        </p:spPr>
        <p:txBody>
          <a:bodyPr wrap="none" rtlCol="0">
            <a:spAutoFit/>
          </a:bodyPr>
          <a:lstStyle/>
          <a:p>
            <a:r>
              <a:rPr lang="en-US" altLang="zh-CN" sz="1100" i="1" dirty="0">
                <a:latin typeface="Calibri" panose="020F0502020204030204" pitchFamily="34" charset="0"/>
                <a:cs typeface="Calibri" panose="020F0502020204030204" pitchFamily="34" charset="0"/>
              </a:rPr>
              <a:t>Chen</a:t>
            </a:r>
            <a:r>
              <a:rPr lang="zh-CN" altLang="en-US" sz="1100" i="1" dirty="0">
                <a:latin typeface="Calibri" panose="020F0502020204030204" pitchFamily="34" charset="0"/>
                <a:cs typeface="Calibri" panose="020F0502020204030204" pitchFamily="34" charset="0"/>
              </a:rPr>
              <a:t> </a:t>
            </a:r>
            <a:r>
              <a:rPr lang="en-US" altLang="zh-CN" sz="1100" i="1" dirty="0">
                <a:latin typeface="Calibri" panose="020F0502020204030204" pitchFamily="34" charset="0"/>
                <a:cs typeface="Calibri" panose="020F0502020204030204" pitchFamily="34" charset="0"/>
              </a:rPr>
              <a:t>et</a:t>
            </a:r>
            <a:r>
              <a:rPr lang="zh-CN" altLang="en-US" sz="1100" i="1" dirty="0">
                <a:latin typeface="Calibri" panose="020F0502020204030204" pitchFamily="34" charset="0"/>
                <a:cs typeface="Calibri" panose="020F0502020204030204" pitchFamily="34" charset="0"/>
              </a:rPr>
              <a:t> </a:t>
            </a:r>
            <a:r>
              <a:rPr lang="en-US" altLang="zh-CN" sz="1100" i="1" dirty="0">
                <a:latin typeface="Calibri" panose="020F0502020204030204" pitchFamily="34" charset="0"/>
                <a:cs typeface="Calibri" panose="020F0502020204030204" pitchFamily="34" charset="0"/>
              </a:rPr>
              <a:t>al.</a:t>
            </a:r>
            <a:r>
              <a:rPr lang="zh-CN" altLang="en-US" sz="1100" i="1" dirty="0">
                <a:latin typeface="Calibri" panose="020F0502020204030204" pitchFamily="34" charset="0"/>
                <a:cs typeface="Calibri" panose="020F0502020204030204" pitchFamily="34" charset="0"/>
              </a:rPr>
              <a:t> </a:t>
            </a:r>
            <a:r>
              <a:rPr lang="en-US" altLang="zh-CN" sz="1100" i="1" dirty="0">
                <a:latin typeface="Calibri" panose="020F0502020204030204" pitchFamily="34" charset="0"/>
                <a:cs typeface="Calibri" panose="020F0502020204030204" pitchFamily="34" charset="0"/>
              </a:rPr>
              <a:t>“Reinforcement Learning Based Graph-to-Sequence Model for Natural Question Generation”.</a:t>
            </a:r>
            <a:r>
              <a:rPr lang="zh-CN" altLang="en-US" sz="1100" i="1" dirty="0">
                <a:latin typeface="Calibri" panose="020F0502020204030204" pitchFamily="34" charset="0"/>
                <a:cs typeface="Calibri" panose="020F0502020204030204" pitchFamily="34" charset="0"/>
              </a:rPr>
              <a:t> </a:t>
            </a:r>
            <a:r>
              <a:rPr lang="en-US" altLang="zh-CN" sz="1100" i="1" dirty="0">
                <a:latin typeface="Calibri" panose="020F0502020204030204" pitchFamily="34" charset="0"/>
                <a:cs typeface="Calibri" panose="020F0502020204030204" pitchFamily="34" charset="0"/>
              </a:rPr>
              <a:t>ICLR</a:t>
            </a:r>
            <a:r>
              <a:rPr lang="zh-CN" altLang="en-US" sz="1100" i="1" dirty="0">
                <a:latin typeface="Calibri" panose="020F0502020204030204" pitchFamily="34" charset="0"/>
                <a:cs typeface="Calibri" panose="020F0502020204030204" pitchFamily="34" charset="0"/>
              </a:rPr>
              <a:t> </a:t>
            </a:r>
            <a:r>
              <a:rPr lang="en-US" altLang="zh-CN" sz="1100" i="1" dirty="0">
                <a:latin typeface="Calibri" panose="020F0502020204030204" pitchFamily="34" charset="0"/>
                <a:cs typeface="Calibri" panose="020F0502020204030204" pitchFamily="34" charset="0"/>
              </a:rPr>
              <a:t>2020.</a:t>
            </a:r>
            <a:endParaRPr lang="en-US" sz="1100" i="1" dirty="0">
              <a:latin typeface="Calibri" panose="020F0502020204030204" pitchFamily="34" charset="0"/>
              <a:cs typeface="Calibri" panose="020F0502020204030204" pitchFamily="34" charset="0"/>
            </a:endParaRPr>
          </a:p>
        </p:txBody>
      </p:sp>
      <p:sp>
        <p:nvSpPr>
          <p:cNvPr id="21" name="Oval 20">
            <a:extLst>
              <a:ext uri="{FF2B5EF4-FFF2-40B4-BE49-F238E27FC236}">
                <a16:creationId xmlns:a16="http://schemas.microsoft.com/office/drawing/2014/main" xmlns="" id="{33A87289-0CE9-9B44-88EC-03705A14ADDB}"/>
              </a:ext>
            </a:extLst>
          </p:cNvPr>
          <p:cNvSpPr/>
          <p:nvPr/>
        </p:nvSpPr>
        <p:spPr>
          <a:xfrm>
            <a:off x="6302338" y="2606572"/>
            <a:ext cx="1053013" cy="598747"/>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xmlns="" id="{089AA7F2-769B-2849-A0E0-81A23835ADEF}"/>
              </a:ext>
            </a:extLst>
          </p:cNvPr>
          <p:cNvSpPr/>
          <p:nvPr/>
        </p:nvSpPr>
        <p:spPr>
          <a:xfrm>
            <a:off x="6213987" y="3268609"/>
            <a:ext cx="1141364" cy="544545"/>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638545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P spid="21" grpId="0" animBg="1"/>
      <p:bldP spid="22"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1253331"/>
            <a:ext cx="10515600" cy="4351338"/>
          </a:xfrm>
        </p:spPr>
        <p:txBody>
          <a:bodyPr/>
          <a:lstStyle/>
          <a:p>
            <a:r>
              <a:rPr kumimoji="1" lang="en-US" altLang="zh-CN" dirty="0">
                <a:solidFill>
                  <a:srgbClr val="00B0F0"/>
                </a:solidFill>
              </a:rPr>
              <a:t>Graph</a:t>
            </a:r>
            <a:r>
              <a:rPr kumimoji="1" lang="zh-CN" altLang="en-US" dirty="0">
                <a:solidFill>
                  <a:srgbClr val="00B0F0"/>
                </a:solidFill>
              </a:rPr>
              <a:t> </a:t>
            </a:r>
            <a:r>
              <a:rPr kumimoji="1" lang="en-US" altLang="zh-CN" dirty="0">
                <a:solidFill>
                  <a:srgbClr val="00B0F0"/>
                </a:solidFill>
              </a:rPr>
              <a:t>embedding</a:t>
            </a:r>
          </a:p>
          <a:p>
            <a:pPr lvl="1">
              <a:buFont typeface="Arial" charset="0"/>
              <a:buChar char="•"/>
            </a:pPr>
            <a:r>
              <a:rPr kumimoji="1" lang="en-US" altLang="zh-CN" dirty="0">
                <a:solidFill>
                  <a:srgbClr val="FF0000"/>
                </a:solidFill>
              </a:rPr>
              <a:t>Pooling</a:t>
            </a:r>
            <a:r>
              <a:rPr kumimoji="1" lang="zh-CN" altLang="en-US" dirty="0">
                <a:solidFill>
                  <a:srgbClr val="FF0000"/>
                </a:solidFill>
              </a:rPr>
              <a:t> </a:t>
            </a:r>
            <a:r>
              <a:rPr kumimoji="1" lang="en-US" altLang="zh-CN" dirty="0">
                <a:solidFill>
                  <a:srgbClr val="FF0000"/>
                </a:solidFill>
              </a:rPr>
              <a:t>based</a:t>
            </a:r>
            <a:r>
              <a:rPr kumimoji="1" lang="zh-CN" altLang="en-US" dirty="0">
                <a:solidFill>
                  <a:srgbClr val="FF0000"/>
                </a:solidFill>
              </a:rPr>
              <a:t> </a:t>
            </a:r>
            <a:r>
              <a:rPr kumimoji="1" lang="en-US" altLang="zh-CN" dirty="0">
                <a:solidFill>
                  <a:srgbClr val="FF0000"/>
                </a:solidFill>
              </a:rPr>
              <a:t>graph</a:t>
            </a:r>
            <a:r>
              <a:rPr kumimoji="1" lang="zh-CN" altLang="en-US" dirty="0">
                <a:solidFill>
                  <a:srgbClr val="FF0000"/>
                </a:solidFill>
              </a:rPr>
              <a:t> </a:t>
            </a:r>
            <a:r>
              <a:rPr kumimoji="1" lang="en-US" altLang="zh-CN" dirty="0">
                <a:solidFill>
                  <a:srgbClr val="FF0000"/>
                </a:solidFill>
              </a:rPr>
              <a:t>embedding</a:t>
            </a:r>
            <a:r>
              <a:rPr kumimoji="1" lang="zh-CN" altLang="en-US" dirty="0">
                <a:solidFill>
                  <a:srgbClr val="FF0000"/>
                </a:solidFill>
              </a:rPr>
              <a:t> </a:t>
            </a:r>
            <a:r>
              <a:rPr kumimoji="1" lang="en-US" altLang="zh-CN" dirty="0"/>
              <a:t>(</a:t>
            </a:r>
            <a:r>
              <a:rPr kumimoji="1" lang="en-US" altLang="zh-CN" i="1" dirty="0"/>
              <a:t>max,</a:t>
            </a:r>
            <a:r>
              <a:rPr kumimoji="1" lang="zh-CN" altLang="en-US" i="1" dirty="0"/>
              <a:t> </a:t>
            </a:r>
            <a:r>
              <a:rPr kumimoji="1" lang="en-US" altLang="zh-CN" i="1" dirty="0"/>
              <a:t>min</a:t>
            </a:r>
            <a:r>
              <a:rPr kumimoji="1" lang="zh-CN" altLang="en-US" i="1" dirty="0"/>
              <a:t> </a:t>
            </a:r>
            <a:r>
              <a:rPr kumimoji="1" lang="en-US" altLang="zh-CN" i="1" dirty="0"/>
              <a:t>and</a:t>
            </a:r>
            <a:r>
              <a:rPr kumimoji="1" lang="zh-CN" altLang="en-US" i="1" dirty="0"/>
              <a:t> </a:t>
            </a:r>
            <a:r>
              <a:rPr kumimoji="1" lang="en-US" altLang="zh-CN" i="1" dirty="0"/>
              <a:t>average</a:t>
            </a:r>
            <a:r>
              <a:rPr kumimoji="1" lang="zh-CN" altLang="en-US" i="1" dirty="0"/>
              <a:t> </a:t>
            </a:r>
            <a:r>
              <a:rPr kumimoji="1" lang="en-US" altLang="zh-CN" i="1" dirty="0"/>
              <a:t>pooling</a:t>
            </a:r>
            <a:r>
              <a:rPr kumimoji="1" lang="en-US" altLang="zh-CN" dirty="0"/>
              <a:t>)</a:t>
            </a:r>
          </a:p>
          <a:p>
            <a:pPr lvl="1">
              <a:buFont typeface="Arial" charset="0"/>
              <a:buChar char="•"/>
            </a:pPr>
            <a:r>
              <a:rPr kumimoji="1" lang="en-US" altLang="zh-CN" dirty="0"/>
              <a:t>Node</a:t>
            </a:r>
            <a:r>
              <a:rPr kumimoji="1" lang="zh-CN" altLang="en-US" dirty="0"/>
              <a:t> </a:t>
            </a:r>
            <a:r>
              <a:rPr kumimoji="1" lang="en-US" altLang="zh-CN" dirty="0"/>
              <a:t>based</a:t>
            </a:r>
            <a:r>
              <a:rPr kumimoji="1" lang="zh-CN" altLang="en-US" dirty="0"/>
              <a:t> </a:t>
            </a:r>
            <a:r>
              <a:rPr kumimoji="1" lang="en-US" altLang="zh-CN" dirty="0"/>
              <a:t>graph</a:t>
            </a:r>
            <a:r>
              <a:rPr kumimoji="1" lang="zh-CN" altLang="en-US" dirty="0"/>
              <a:t> </a:t>
            </a:r>
            <a:r>
              <a:rPr kumimoji="1" lang="en-US" altLang="zh-CN" dirty="0"/>
              <a:t>embedding</a:t>
            </a:r>
          </a:p>
          <a:p>
            <a:pPr lvl="2">
              <a:buSzPct val="75000"/>
              <a:buFont typeface="Wingdings" charset="2"/>
              <a:buChar char="p"/>
            </a:pPr>
            <a:r>
              <a:rPr kumimoji="1" lang="en-US" altLang="zh-CN" dirty="0"/>
              <a:t>Add</a:t>
            </a:r>
            <a:r>
              <a:rPr kumimoji="1" lang="zh-CN" altLang="en-US" dirty="0"/>
              <a:t> </a:t>
            </a:r>
            <a:r>
              <a:rPr kumimoji="1" lang="en-US" altLang="zh-CN" dirty="0"/>
              <a:t>one</a:t>
            </a:r>
            <a:r>
              <a:rPr kumimoji="1" lang="zh-CN" altLang="en-US" dirty="0"/>
              <a:t> </a:t>
            </a:r>
            <a:r>
              <a:rPr kumimoji="1" lang="en-US" altLang="zh-CN" dirty="0"/>
              <a:t>super</a:t>
            </a:r>
            <a:r>
              <a:rPr kumimoji="1" lang="zh-CN" altLang="en-US" dirty="0"/>
              <a:t> </a:t>
            </a:r>
            <a:r>
              <a:rPr kumimoji="1" lang="en-US" altLang="zh-CN" dirty="0"/>
              <a:t>node</a:t>
            </a:r>
            <a:r>
              <a:rPr kumimoji="1" lang="zh-CN" altLang="en-US" dirty="0"/>
              <a:t> </a:t>
            </a:r>
            <a:r>
              <a:rPr kumimoji="1" lang="en-US" altLang="zh-CN" dirty="0"/>
              <a:t>which</a:t>
            </a:r>
            <a:r>
              <a:rPr kumimoji="1" lang="zh-CN" altLang="en-US" dirty="0"/>
              <a:t> </a:t>
            </a:r>
            <a:r>
              <a:rPr kumimoji="1" lang="en-US" altLang="zh-CN" dirty="0"/>
              <a:t>is</a:t>
            </a:r>
            <a:r>
              <a:rPr kumimoji="1" lang="zh-CN" altLang="en-US" dirty="0"/>
              <a:t> </a:t>
            </a:r>
            <a:r>
              <a:rPr kumimoji="1" lang="en-US" altLang="zh-CN" dirty="0"/>
              <a:t>connected</a:t>
            </a:r>
            <a:r>
              <a:rPr kumimoji="1" lang="zh-CN" altLang="en-US" dirty="0"/>
              <a:t> </a:t>
            </a:r>
            <a:r>
              <a:rPr kumimoji="1" lang="en-US" altLang="zh-CN" dirty="0"/>
              <a:t>to</a:t>
            </a:r>
            <a:r>
              <a:rPr kumimoji="1" lang="zh-CN" altLang="en-US" dirty="0"/>
              <a:t> </a:t>
            </a:r>
            <a:r>
              <a:rPr kumimoji="1" lang="en-US" altLang="zh-CN" dirty="0"/>
              <a:t>all</a:t>
            </a:r>
            <a:r>
              <a:rPr kumimoji="1" lang="zh-CN" altLang="en-US" dirty="0"/>
              <a:t> </a:t>
            </a:r>
            <a:r>
              <a:rPr kumimoji="1" lang="en-US" altLang="zh-CN" dirty="0"/>
              <a:t>other</a:t>
            </a:r>
            <a:r>
              <a:rPr kumimoji="1" lang="zh-CN" altLang="en-US" dirty="0"/>
              <a:t> </a:t>
            </a:r>
            <a:r>
              <a:rPr kumimoji="1" lang="en-US" altLang="zh-CN" dirty="0"/>
              <a:t>nodes</a:t>
            </a:r>
            <a:r>
              <a:rPr kumimoji="1" lang="zh-CN" altLang="en-US" dirty="0"/>
              <a:t> </a:t>
            </a:r>
            <a:r>
              <a:rPr kumimoji="1" lang="en-US" altLang="zh-CN" dirty="0"/>
              <a:t>in</a:t>
            </a:r>
            <a:r>
              <a:rPr kumimoji="1" lang="zh-CN" altLang="en-US" dirty="0"/>
              <a:t> </a:t>
            </a:r>
            <a:r>
              <a:rPr kumimoji="1" lang="en-US" altLang="zh-CN" dirty="0"/>
              <a:t>the</a:t>
            </a:r>
            <a:r>
              <a:rPr kumimoji="1" lang="zh-CN" altLang="en-US" dirty="0"/>
              <a:t> </a:t>
            </a:r>
            <a:r>
              <a:rPr kumimoji="1" lang="en-US" altLang="zh-CN" dirty="0"/>
              <a:t>graph</a:t>
            </a:r>
          </a:p>
          <a:p>
            <a:pPr lvl="2">
              <a:buSzPct val="75000"/>
              <a:buFont typeface="Wingdings" charset="2"/>
              <a:buChar char="p"/>
            </a:pPr>
            <a:r>
              <a:rPr kumimoji="1" lang="en-US" altLang="zh-CN" dirty="0"/>
              <a:t>The</a:t>
            </a:r>
            <a:r>
              <a:rPr kumimoji="1" lang="zh-CN" altLang="en-US" dirty="0"/>
              <a:t> </a:t>
            </a:r>
            <a:r>
              <a:rPr kumimoji="1" lang="en-US" altLang="zh-CN" dirty="0"/>
              <a:t>embedding</a:t>
            </a:r>
            <a:r>
              <a:rPr kumimoji="1" lang="zh-CN" altLang="en-US" dirty="0"/>
              <a:t> </a:t>
            </a:r>
            <a:r>
              <a:rPr kumimoji="1" lang="en-US" altLang="zh-CN" dirty="0"/>
              <a:t>of</a:t>
            </a:r>
            <a:r>
              <a:rPr kumimoji="1" lang="zh-CN" altLang="en-US" dirty="0"/>
              <a:t> </a:t>
            </a:r>
            <a:r>
              <a:rPr kumimoji="1" lang="en-US" altLang="zh-CN" dirty="0"/>
              <a:t>this</a:t>
            </a:r>
            <a:r>
              <a:rPr kumimoji="1" lang="zh-CN" altLang="en-US" dirty="0"/>
              <a:t> </a:t>
            </a:r>
            <a:r>
              <a:rPr kumimoji="1" lang="en-US" altLang="zh-CN" dirty="0"/>
              <a:t>super</a:t>
            </a:r>
            <a:r>
              <a:rPr kumimoji="1" lang="zh-CN" altLang="en-US" dirty="0"/>
              <a:t> </a:t>
            </a:r>
            <a:r>
              <a:rPr kumimoji="1" lang="en-US" altLang="zh-CN" dirty="0"/>
              <a:t>node</a:t>
            </a:r>
            <a:r>
              <a:rPr kumimoji="1" lang="zh-CN" altLang="en-US" dirty="0"/>
              <a:t> </a:t>
            </a:r>
            <a:r>
              <a:rPr kumimoji="1" lang="en-US" altLang="zh-CN" dirty="0"/>
              <a:t>is</a:t>
            </a:r>
            <a:r>
              <a:rPr kumimoji="1" lang="zh-CN" altLang="en-US" dirty="0"/>
              <a:t> </a:t>
            </a:r>
            <a:r>
              <a:rPr kumimoji="1" lang="en-US" altLang="zh-CN" dirty="0"/>
              <a:t>treated</a:t>
            </a:r>
            <a:r>
              <a:rPr kumimoji="1" lang="zh-CN" altLang="en-US" dirty="0"/>
              <a:t> </a:t>
            </a:r>
            <a:r>
              <a:rPr kumimoji="1" lang="en-US" altLang="zh-CN" dirty="0"/>
              <a:t>as</a:t>
            </a:r>
            <a:r>
              <a:rPr kumimoji="1" lang="zh-CN" altLang="en-US" dirty="0"/>
              <a:t> </a:t>
            </a:r>
            <a:r>
              <a:rPr kumimoji="1" lang="en-US" altLang="zh-CN" dirty="0"/>
              <a:t>graph</a:t>
            </a:r>
            <a:r>
              <a:rPr kumimoji="1" lang="zh-CN" altLang="en-US" dirty="0"/>
              <a:t> </a:t>
            </a:r>
            <a:r>
              <a:rPr kumimoji="1" lang="en-US" altLang="zh-CN" dirty="0"/>
              <a:t>embedding</a:t>
            </a:r>
          </a:p>
        </p:txBody>
      </p:sp>
      <p:sp>
        <p:nvSpPr>
          <p:cNvPr id="5" name="标题 1"/>
          <p:cNvSpPr>
            <a:spLocks noGrp="1"/>
          </p:cNvSpPr>
          <p:nvPr>
            <p:ph type="title"/>
          </p:nvPr>
        </p:nvSpPr>
        <p:spPr>
          <a:xfrm>
            <a:off x="838200" y="136525"/>
            <a:ext cx="10515600" cy="1325563"/>
          </a:xfrm>
        </p:spPr>
        <p:txBody>
          <a:bodyPr/>
          <a:lstStyle/>
          <a:p>
            <a:r>
              <a:rPr lang="en-US" altLang="zh-CN" b="1" spc="-107" dirty="0">
                <a:solidFill>
                  <a:srgbClr val="C00000"/>
                </a:solidFill>
              </a:rPr>
              <a:t>Graph</a:t>
            </a:r>
            <a:r>
              <a:rPr lang="zh-CN" altLang="en-US" b="1" spc="-107" dirty="0">
                <a:solidFill>
                  <a:srgbClr val="C00000"/>
                </a:solidFill>
              </a:rPr>
              <a:t> </a:t>
            </a:r>
            <a:r>
              <a:rPr lang="en-US" altLang="zh-CN" b="1" spc="-107" dirty="0">
                <a:solidFill>
                  <a:srgbClr val="C00000"/>
                </a:solidFill>
              </a:rPr>
              <a:t>Encoding</a:t>
            </a:r>
            <a:endParaRPr lang="zh-CN" altLang="en-US" b="1" spc="-107" dirty="0">
              <a:solidFill>
                <a:srgbClr val="C00000"/>
              </a:solidFill>
            </a:endParaRPr>
          </a:p>
        </p:txBody>
      </p:sp>
      <p:sp>
        <p:nvSpPr>
          <p:cNvPr id="2" name="Slide Number Placeholder 1">
            <a:extLst>
              <a:ext uri="{FF2B5EF4-FFF2-40B4-BE49-F238E27FC236}">
                <a16:creationId xmlns:a16="http://schemas.microsoft.com/office/drawing/2014/main" xmlns="" id="{01EB26FE-B43C-A64F-AF98-5B4618C79578}"/>
              </a:ext>
            </a:extLst>
          </p:cNvPr>
          <p:cNvSpPr>
            <a:spLocks noGrp="1"/>
          </p:cNvSpPr>
          <p:nvPr>
            <p:ph type="sldNum" sz="quarter" idx="12"/>
          </p:nvPr>
        </p:nvSpPr>
        <p:spPr/>
        <p:txBody>
          <a:bodyPr/>
          <a:lstStyle/>
          <a:p>
            <a:fld id="{4C15419E-54D6-8648-ABFB-BEF58E3E877E}" type="slidenum">
              <a:rPr lang="en-US" smtClean="0"/>
              <a:t>87</a:t>
            </a:fld>
            <a:endParaRPr lang="en-US"/>
          </a:p>
        </p:txBody>
      </p:sp>
      <p:pic>
        <p:nvPicPr>
          <p:cNvPr id="6" name="Picture 5" descr="A close up of a map&#10;&#10;Description automatically generated">
            <a:extLst>
              <a:ext uri="{FF2B5EF4-FFF2-40B4-BE49-F238E27FC236}">
                <a16:creationId xmlns:a16="http://schemas.microsoft.com/office/drawing/2014/main" xmlns="" id="{9A34C378-ABEB-D44C-A23D-738D99E970E9}"/>
              </a:ext>
            </a:extLst>
          </p:cNvPr>
          <p:cNvPicPr>
            <a:picLocks noChangeAspect="1"/>
          </p:cNvPicPr>
          <p:nvPr/>
        </p:nvPicPr>
        <p:blipFill>
          <a:blip r:embed="rId2"/>
          <a:stretch>
            <a:fillRect/>
          </a:stretch>
        </p:blipFill>
        <p:spPr>
          <a:xfrm>
            <a:off x="2497182" y="3265423"/>
            <a:ext cx="6113418" cy="3432919"/>
          </a:xfrm>
          <a:prstGeom prst="rect">
            <a:avLst/>
          </a:prstGeom>
        </p:spPr>
      </p:pic>
    </p:spTree>
    <p:extLst>
      <p:ext uri="{BB962C8B-B14F-4D97-AF65-F5344CB8AC3E}">
        <p14:creationId xmlns:p14="http://schemas.microsoft.com/office/powerpoint/2010/main" val="47529378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spc="-107" dirty="0">
                <a:solidFill>
                  <a:srgbClr val="C00000"/>
                </a:solidFill>
              </a:rPr>
              <a:t>Attention</a:t>
            </a:r>
            <a:r>
              <a:rPr lang="zh-CN" altLang="en-US" b="1" spc="-107" dirty="0">
                <a:solidFill>
                  <a:srgbClr val="C00000"/>
                </a:solidFill>
              </a:rPr>
              <a:t> </a:t>
            </a:r>
            <a:r>
              <a:rPr lang="en-US" altLang="zh-CN" b="1" spc="-107" dirty="0">
                <a:solidFill>
                  <a:srgbClr val="C00000"/>
                </a:solidFill>
              </a:rPr>
              <a:t>Based</a:t>
            </a:r>
            <a:r>
              <a:rPr lang="zh-CN" altLang="en-US" b="1" spc="-107" dirty="0">
                <a:solidFill>
                  <a:srgbClr val="C00000"/>
                </a:solidFill>
              </a:rPr>
              <a:t> </a:t>
            </a:r>
            <a:r>
              <a:rPr lang="en-US" altLang="zh-CN" b="1" spc="-107" dirty="0">
                <a:solidFill>
                  <a:srgbClr val="C00000"/>
                </a:solidFill>
              </a:rPr>
              <a:t>Sequence</a:t>
            </a:r>
            <a:r>
              <a:rPr lang="zh-CN" altLang="en-US" b="1" spc="-107" dirty="0">
                <a:solidFill>
                  <a:srgbClr val="C00000"/>
                </a:solidFill>
              </a:rPr>
              <a:t> </a:t>
            </a:r>
            <a:r>
              <a:rPr lang="en-US" altLang="zh-CN" b="1" spc="-107" dirty="0">
                <a:solidFill>
                  <a:srgbClr val="C00000"/>
                </a:solidFill>
              </a:rPr>
              <a:t>Decoding</a:t>
            </a:r>
            <a:endParaRPr lang="zh-CN" altLang="en-US" b="1" spc="-107" dirty="0">
              <a:solidFill>
                <a:srgbClr val="C00000"/>
              </a:solidFill>
            </a:endParaRPr>
          </a:p>
        </p:txBody>
      </p:sp>
      <p:pic>
        <p:nvPicPr>
          <p:cNvPr id="4" name="图片 3"/>
          <p:cNvPicPr>
            <a:picLocks noChangeAspect="1"/>
          </p:cNvPicPr>
          <p:nvPr/>
        </p:nvPicPr>
        <p:blipFill>
          <a:blip r:embed="rId2"/>
          <a:stretch>
            <a:fillRect/>
          </a:stretch>
        </p:blipFill>
        <p:spPr>
          <a:xfrm>
            <a:off x="1457778" y="1690688"/>
            <a:ext cx="8623300" cy="1295400"/>
          </a:xfrm>
          <a:prstGeom prst="rect">
            <a:avLst/>
          </a:prstGeom>
        </p:spPr>
      </p:pic>
      <p:sp>
        <p:nvSpPr>
          <p:cNvPr id="5" name="文本框 4"/>
          <p:cNvSpPr txBox="1"/>
          <p:nvPr/>
        </p:nvSpPr>
        <p:spPr>
          <a:xfrm>
            <a:off x="708214" y="3233058"/>
            <a:ext cx="1499128" cy="369332"/>
          </a:xfrm>
          <a:prstGeom prst="rect">
            <a:avLst/>
          </a:prstGeom>
          <a:noFill/>
        </p:spPr>
        <p:txBody>
          <a:bodyPr wrap="none" rtlCol="0">
            <a:spAutoFit/>
          </a:bodyPr>
          <a:lstStyle/>
          <a:p>
            <a:r>
              <a:rPr kumimoji="1" lang="en-US" altLang="zh-CN" dirty="0"/>
              <a:t>context</a:t>
            </a:r>
            <a:r>
              <a:rPr kumimoji="1" lang="zh-CN" altLang="en-US" dirty="0"/>
              <a:t> </a:t>
            </a:r>
            <a:r>
              <a:rPr kumimoji="1" lang="en-US" altLang="zh-CN" dirty="0"/>
              <a:t>vector</a:t>
            </a:r>
            <a:endParaRPr kumimoji="1" lang="zh-CN" altLang="en-US" dirty="0"/>
          </a:p>
        </p:txBody>
      </p:sp>
      <p:cxnSp>
        <p:nvCxnSpPr>
          <p:cNvPr id="9" name="直线箭头连接符 8"/>
          <p:cNvCxnSpPr>
            <a:endCxn id="5" idx="0"/>
          </p:cNvCxnSpPr>
          <p:nvPr/>
        </p:nvCxnSpPr>
        <p:spPr>
          <a:xfrm flipH="1">
            <a:off x="1457778" y="2514600"/>
            <a:ext cx="283936" cy="71845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2809156" y="3233058"/>
            <a:ext cx="1999265" cy="369332"/>
          </a:xfrm>
          <a:prstGeom prst="rect">
            <a:avLst/>
          </a:prstGeom>
          <a:noFill/>
        </p:spPr>
        <p:txBody>
          <a:bodyPr wrap="none" rtlCol="0">
            <a:spAutoFit/>
          </a:bodyPr>
          <a:lstStyle/>
          <a:p>
            <a:r>
              <a:rPr kumimoji="1" lang="en-US" altLang="zh-CN" dirty="0"/>
              <a:t>node</a:t>
            </a:r>
            <a:r>
              <a:rPr kumimoji="1" lang="zh-CN" altLang="en-US" dirty="0"/>
              <a:t> </a:t>
            </a:r>
            <a:r>
              <a:rPr kumimoji="1" lang="en-US" altLang="zh-CN" dirty="0"/>
              <a:t>representation</a:t>
            </a:r>
            <a:endParaRPr kumimoji="1" lang="zh-CN" altLang="en-US" dirty="0"/>
          </a:p>
        </p:txBody>
      </p:sp>
      <p:cxnSp>
        <p:nvCxnSpPr>
          <p:cNvPr id="11" name="直线箭头连接符 10"/>
          <p:cNvCxnSpPr>
            <a:endCxn id="10" idx="0"/>
          </p:cNvCxnSpPr>
          <p:nvPr/>
        </p:nvCxnSpPr>
        <p:spPr>
          <a:xfrm>
            <a:off x="3439886" y="2427514"/>
            <a:ext cx="368903" cy="80554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xmlns="" id="{87AF346A-10A0-6742-BD16-63E156DC03E8}"/>
              </a:ext>
            </a:extLst>
          </p:cNvPr>
          <p:cNvSpPr>
            <a:spLocks noGrp="1"/>
          </p:cNvSpPr>
          <p:nvPr>
            <p:ph type="sldNum" sz="quarter" idx="12"/>
          </p:nvPr>
        </p:nvSpPr>
        <p:spPr/>
        <p:txBody>
          <a:bodyPr/>
          <a:lstStyle/>
          <a:p>
            <a:fld id="{4C15419E-54D6-8648-ABFB-BEF58E3E877E}" type="slidenum">
              <a:rPr lang="en-US" smtClean="0"/>
              <a:t>88</a:t>
            </a:fld>
            <a:endParaRPr lang="en-US"/>
          </a:p>
        </p:txBody>
      </p:sp>
    </p:spTree>
    <p:extLst>
      <p:ext uri="{BB962C8B-B14F-4D97-AF65-F5344CB8AC3E}">
        <p14:creationId xmlns:p14="http://schemas.microsoft.com/office/powerpoint/2010/main" val="349996041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spc="-107" dirty="0">
                <a:solidFill>
                  <a:srgbClr val="C00000"/>
                </a:solidFill>
              </a:rPr>
              <a:t>Attention</a:t>
            </a:r>
            <a:r>
              <a:rPr lang="zh-CN" altLang="en-US" b="1" spc="-107" dirty="0">
                <a:solidFill>
                  <a:srgbClr val="C00000"/>
                </a:solidFill>
              </a:rPr>
              <a:t> </a:t>
            </a:r>
            <a:r>
              <a:rPr lang="en-US" altLang="zh-CN" b="1" spc="-107" dirty="0">
                <a:solidFill>
                  <a:srgbClr val="C00000"/>
                </a:solidFill>
              </a:rPr>
              <a:t>Based</a:t>
            </a:r>
            <a:r>
              <a:rPr lang="zh-CN" altLang="en-US" b="1" spc="-107" dirty="0">
                <a:solidFill>
                  <a:srgbClr val="C00000"/>
                </a:solidFill>
              </a:rPr>
              <a:t> </a:t>
            </a:r>
            <a:r>
              <a:rPr lang="en-US" altLang="zh-CN" b="1" spc="-107" dirty="0">
                <a:solidFill>
                  <a:srgbClr val="C00000"/>
                </a:solidFill>
              </a:rPr>
              <a:t>Sequence</a:t>
            </a:r>
            <a:r>
              <a:rPr lang="zh-CN" altLang="en-US" b="1" spc="-107" dirty="0">
                <a:solidFill>
                  <a:srgbClr val="C00000"/>
                </a:solidFill>
              </a:rPr>
              <a:t> </a:t>
            </a:r>
            <a:r>
              <a:rPr lang="en-US" altLang="zh-CN" b="1" spc="-107" dirty="0">
                <a:solidFill>
                  <a:srgbClr val="C00000"/>
                </a:solidFill>
              </a:rPr>
              <a:t>Decoding</a:t>
            </a:r>
            <a:endParaRPr lang="zh-CN" altLang="en-US" b="1" spc="-107" dirty="0">
              <a:solidFill>
                <a:srgbClr val="C00000"/>
              </a:solidFill>
            </a:endParaRPr>
          </a:p>
        </p:txBody>
      </p:sp>
      <p:pic>
        <p:nvPicPr>
          <p:cNvPr id="4" name="图片 3"/>
          <p:cNvPicPr>
            <a:picLocks noChangeAspect="1"/>
          </p:cNvPicPr>
          <p:nvPr/>
        </p:nvPicPr>
        <p:blipFill>
          <a:blip r:embed="rId2"/>
          <a:stretch>
            <a:fillRect/>
          </a:stretch>
        </p:blipFill>
        <p:spPr>
          <a:xfrm>
            <a:off x="1457778" y="1690688"/>
            <a:ext cx="8623300" cy="1295400"/>
          </a:xfrm>
          <a:prstGeom prst="rect">
            <a:avLst/>
          </a:prstGeom>
        </p:spPr>
      </p:pic>
      <p:sp>
        <p:nvSpPr>
          <p:cNvPr id="5" name="文本框 4"/>
          <p:cNvSpPr txBox="1"/>
          <p:nvPr/>
        </p:nvSpPr>
        <p:spPr>
          <a:xfrm>
            <a:off x="708214" y="3233058"/>
            <a:ext cx="1499128" cy="369332"/>
          </a:xfrm>
          <a:prstGeom prst="rect">
            <a:avLst/>
          </a:prstGeom>
          <a:noFill/>
        </p:spPr>
        <p:txBody>
          <a:bodyPr wrap="none" rtlCol="0">
            <a:spAutoFit/>
          </a:bodyPr>
          <a:lstStyle/>
          <a:p>
            <a:r>
              <a:rPr kumimoji="1" lang="en-US" altLang="zh-CN" dirty="0"/>
              <a:t>context</a:t>
            </a:r>
            <a:r>
              <a:rPr kumimoji="1" lang="zh-CN" altLang="en-US" dirty="0"/>
              <a:t> </a:t>
            </a:r>
            <a:r>
              <a:rPr kumimoji="1" lang="en-US" altLang="zh-CN" dirty="0"/>
              <a:t>vector</a:t>
            </a:r>
            <a:endParaRPr kumimoji="1" lang="zh-CN" altLang="en-US" dirty="0"/>
          </a:p>
        </p:txBody>
      </p:sp>
      <p:cxnSp>
        <p:nvCxnSpPr>
          <p:cNvPr id="9" name="直线箭头连接符 8"/>
          <p:cNvCxnSpPr>
            <a:endCxn id="5" idx="0"/>
          </p:cNvCxnSpPr>
          <p:nvPr/>
        </p:nvCxnSpPr>
        <p:spPr>
          <a:xfrm flipH="1">
            <a:off x="1457778" y="2514600"/>
            <a:ext cx="283936" cy="71845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2809156" y="3233058"/>
            <a:ext cx="1999265" cy="369332"/>
          </a:xfrm>
          <a:prstGeom prst="rect">
            <a:avLst/>
          </a:prstGeom>
          <a:noFill/>
        </p:spPr>
        <p:txBody>
          <a:bodyPr wrap="none" rtlCol="0">
            <a:spAutoFit/>
          </a:bodyPr>
          <a:lstStyle/>
          <a:p>
            <a:r>
              <a:rPr kumimoji="1" lang="en-US" altLang="zh-CN" dirty="0"/>
              <a:t>node</a:t>
            </a:r>
            <a:r>
              <a:rPr kumimoji="1" lang="zh-CN" altLang="en-US" dirty="0"/>
              <a:t> </a:t>
            </a:r>
            <a:r>
              <a:rPr kumimoji="1" lang="en-US" altLang="zh-CN" dirty="0"/>
              <a:t>representation</a:t>
            </a:r>
            <a:endParaRPr kumimoji="1" lang="zh-CN" altLang="en-US" dirty="0"/>
          </a:p>
        </p:txBody>
      </p:sp>
      <p:cxnSp>
        <p:nvCxnSpPr>
          <p:cNvPr id="11" name="直线箭头连接符 10"/>
          <p:cNvCxnSpPr>
            <a:endCxn id="10" idx="0"/>
          </p:cNvCxnSpPr>
          <p:nvPr/>
        </p:nvCxnSpPr>
        <p:spPr>
          <a:xfrm>
            <a:off x="3439886" y="2427514"/>
            <a:ext cx="368903" cy="80554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4000995" y="3866949"/>
            <a:ext cx="1768433" cy="369332"/>
          </a:xfrm>
          <a:prstGeom prst="rect">
            <a:avLst/>
          </a:prstGeom>
          <a:noFill/>
        </p:spPr>
        <p:txBody>
          <a:bodyPr wrap="none" rtlCol="0">
            <a:spAutoFit/>
          </a:bodyPr>
          <a:lstStyle/>
          <a:p>
            <a:r>
              <a:rPr kumimoji="1" lang="en-US" altLang="zh-CN" dirty="0"/>
              <a:t>attention</a:t>
            </a:r>
            <a:r>
              <a:rPr kumimoji="1" lang="zh-CN" altLang="en-US" dirty="0"/>
              <a:t> </a:t>
            </a:r>
            <a:r>
              <a:rPr kumimoji="1" lang="en-US" altLang="zh-CN" dirty="0"/>
              <a:t>weights</a:t>
            </a:r>
            <a:endParaRPr kumimoji="1" lang="zh-CN" altLang="en-US" dirty="0"/>
          </a:p>
        </p:txBody>
      </p:sp>
      <p:cxnSp>
        <p:nvCxnSpPr>
          <p:cNvPr id="15" name="直线箭头连接符 14"/>
          <p:cNvCxnSpPr/>
          <p:nvPr/>
        </p:nvCxnSpPr>
        <p:spPr>
          <a:xfrm>
            <a:off x="4808421" y="2427514"/>
            <a:ext cx="20089" cy="151311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7768693" y="3847698"/>
            <a:ext cx="1742785" cy="369332"/>
          </a:xfrm>
          <a:prstGeom prst="rect">
            <a:avLst/>
          </a:prstGeom>
          <a:noFill/>
        </p:spPr>
        <p:txBody>
          <a:bodyPr wrap="none" rtlCol="0">
            <a:spAutoFit/>
          </a:bodyPr>
          <a:lstStyle/>
          <a:p>
            <a:r>
              <a:rPr kumimoji="1" lang="en-US" altLang="zh-CN" dirty="0"/>
              <a:t>alignment</a:t>
            </a:r>
            <a:r>
              <a:rPr kumimoji="1" lang="zh-CN" altLang="en-US" dirty="0"/>
              <a:t> </a:t>
            </a:r>
            <a:r>
              <a:rPr kumimoji="1" lang="en-US" altLang="zh-CN" dirty="0"/>
              <a:t>model</a:t>
            </a:r>
            <a:endParaRPr kumimoji="1" lang="zh-CN" altLang="en-US" dirty="0"/>
          </a:p>
        </p:txBody>
      </p:sp>
      <p:cxnSp>
        <p:nvCxnSpPr>
          <p:cNvPr id="13" name="直线箭头连接符 12"/>
          <p:cNvCxnSpPr/>
          <p:nvPr/>
        </p:nvCxnSpPr>
        <p:spPr>
          <a:xfrm>
            <a:off x="8360462" y="2353834"/>
            <a:ext cx="20089" cy="151311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xmlns="" id="{9C49FC71-8A02-1147-97B2-7B76F591FDAF}"/>
              </a:ext>
            </a:extLst>
          </p:cNvPr>
          <p:cNvSpPr>
            <a:spLocks noGrp="1"/>
          </p:cNvSpPr>
          <p:nvPr>
            <p:ph type="sldNum" sz="quarter" idx="12"/>
          </p:nvPr>
        </p:nvSpPr>
        <p:spPr/>
        <p:txBody>
          <a:bodyPr/>
          <a:lstStyle/>
          <a:p>
            <a:fld id="{4C15419E-54D6-8648-ABFB-BEF58E3E877E}" type="slidenum">
              <a:rPr lang="en-US" smtClean="0"/>
              <a:t>89</a:t>
            </a:fld>
            <a:endParaRPr lang="en-US"/>
          </a:p>
        </p:txBody>
      </p:sp>
    </p:spTree>
    <p:extLst>
      <p:ext uri="{BB962C8B-B14F-4D97-AF65-F5344CB8AC3E}">
        <p14:creationId xmlns:p14="http://schemas.microsoft.com/office/powerpoint/2010/main" val="33977808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BB6904-6E67-9E4A-866B-E4E2DD8E681B}"/>
              </a:ext>
            </a:extLst>
          </p:cNvPr>
          <p:cNvSpPr>
            <a:spLocks noGrp="1"/>
          </p:cNvSpPr>
          <p:nvPr>
            <p:ph type="title"/>
          </p:nvPr>
        </p:nvSpPr>
        <p:spPr/>
        <p:txBody>
          <a:bodyPr/>
          <a:lstStyle/>
          <a:p>
            <a:r>
              <a:rPr lang="en-US" b="1" spc="-147" dirty="0">
                <a:solidFill>
                  <a:srgbClr val="C00000"/>
                </a:solidFill>
              </a:rPr>
              <a:t>Graph Based Methods for NLP</a:t>
            </a:r>
          </a:p>
        </p:txBody>
      </p:sp>
      <p:sp>
        <p:nvSpPr>
          <p:cNvPr id="3" name="Content Placeholder 2">
            <a:extLst>
              <a:ext uri="{FF2B5EF4-FFF2-40B4-BE49-F238E27FC236}">
                <a16:creationId xmlns:a16="http://schemas.microsoft.com/office/drawing/2014/main" xmlns="" id="{E491F291-B973-2C4C-B115-F3BB6CA6D2F8}"/>
              </a:ext>
            </a:extLst>
          </p:cNvPr>
          <p:cNvSpPr>
            <a:spLocks noGrp="1"/>
          </p:cNvSpPr>
          <p:nvPr>
            <p:ph idx="1"/>
          </p:nvPr>
        </p:nvSpPr>
        <p:spPr>
          <a:xfrm>
            <a:off x="838200" y="1571148"/>
            <a:ext cx="7507284" cy="5225034"/>
          </a:xfrm>
        </p:spPr>
        <p:txBody>
          <a:bodyPr>
            <a:normAutofit lnSpcReduction="10000"/>
          </a:bodyPr>
          <a:lstStyle/>
          <a:p>
            <a:r>
              <a:rPr lang="en-US" sz="2400" dirty="0"/>
              <a:t>Random Walk Algorithms</a:t>
            </a:r>
          </a:p>
          <a:p>
            <a:pPr lvl="1"/>
            <a:r>
              <a:rPr lang="en-US" sz="2000" dirty="0"/>
              <a:t>Generate random paths, one can obtain a stationary distribution over all the nodes in a graph </a:t>
            </a:r>
          </a:p>
          <a:p>
            <a:pPr lvl="1"/>
            <a:r>
              <a:rPr lang="en-US" sz="2000" dirty="0"/>
              <a:t>Applications</a:t>
            </a:r>
            <a:r>
              <a:rPr lang="en-US" dirty="0"/>
              <a:t>: </a:t>
            </a:r>
            <a:r>
              <a:rPr lang="en-US" sz="2000" dirty="0"/>
              <a:t>semantic similarity of texts, name disambiguation</a:t>
            </a:r>
          </a:p>
          <a:p>
            <a:pPr marL="457200" lvl="1" indent="0">
              <a:buNone/>
            </a:pPr>
            <a:endParaRPr lang="en-US" sz="1000" dirty="0"/>
          </a:p>
          <a:p>
            <a:r>
              <a:rPr lang="en-US" sz="2400" dirty="0"/>
              <a:t>Graph Clustering Algorithms</a:t>
            </a:r>
          </a:p>
          <a:p>
            <a:pPr lvl="1"/>
            <a:r>
              <a:rPr lang="en-US" sz="2000" dirty="0"/>
              <a:t>Spectral clustering, random walk clustering and min-cut clustering for text clustering</a:t>
            </a:r>
          </a:p>
          <a:p>
            <a:pPr marL="457200" lvl="1" indent="0">
              <a:buNone/>
            </a:pPr>
            <a:endParaRPr lang="en-US" sz="1000" dirty="0"/>
          </a:p>
          <a:p>
            <a:r>
              <a:rPr lang="en-US" sz="2400" dirty="0"/>
              <a:t>Graph Matching Algorithms</a:t>
            </a:r>
          </a:p>
          <a:p>
            <a:pPr lvl="1"/>
            <a:r>
              <a:rPr lang="en-US" sz="2000" dirty="0"/>
              <a:t>Compute the similarity between two graphs for textual entailment task</a:t>
            </a:r>
          </a:p>
          <a:p>
            <a:pPr lvl="1"/>
            <a:endParaRPr lang="en-US" sz="1000" dirty="0"/>
          </a:p>
          <a:p>
            <a:r>
              <a:rPr lang="en-US" sz="2400" dirty="0"/>
              <a:t>Label Propagation Algorithms</a:t>
            </a:r>
          </a:p>
          <a:p>
            <a:pPr lvl="1"/>
            <a:r>
              <a:rPr lang="en-US" sz="2000" dirty="0"/>
              <a:t>Propagate labels from labeled data points to previously unlabeled data points</a:t>
            </a:r>
          </a:p>
          <a:p>
            <a:pPr lvl="1"/>
            <a:r>
              <a:rPr lang="en-US" sz="2000" dirty="0"/>
              <a:t>Applications: word-sense disambiguation, sentiment analysis</a:t>
            </a:r>
          </a:p>
        </p:txBody>
      </p:sp>
      <p:sp>
        <p:nvSpPr>
          <p:cNvPr id="4" name="Slide Number Placeholder 3">
            <a:extLst>
              <a:ext uri="{FF2B5EF4-FFF2-40B4-BE49-F238E27FC236}">
                <a16:creationId xmlns:a16="http://schemas.microsoft.com/office/drawing/2014/main" xmlns="" id="{901D5882-C52E-C144-8A17-A0A3355D1954}"/>
              </a:ext>
            </a:extLst>
          </p:cNvPr>
          <p:cNvSpPr>
            <a:spLocks noGrp="1"/>
          </p:cNvSpPr>
          <p:nvPr>
            <p:ph type="sldNum" sz="quarter" idx="12"/>
          </p:nvPr>
        </p:nvSpPr>
        <p:spPr/>
        <p:txBody>
          <a:bodyPr/>
          <a:lstStyle/>
          <a:p>
            <a:fld id="{4C15419E-54D6-8648-ABFB-BEF58E3E877E}" type="slidenum">
              <a:rPr lang="en-US" smtClean="0"/>
              <a:t>9</a:t>
            </a:fld>
            <a:endParaRPr lang="en-US"/>
          </a:p>
        </p:txBody>
      </p:sp>
      <p:pic>
        <p:nvPicPr>
          <p:cNvPr id="6" name="Picture 5">
            <a:extLst>
              <a:ext uri="{FF2B5EF4-FFF2-40B4-BE49-F238E27FC236}">
                <a16:creationId xmlns:a16="http://schemas.microsoft.com/office/drawing/2014/main" xmlns="" id="{D2274705-E1D8-794B-B00F-C4BED416F966}"/>
              </a:ext>
            </a:extLst>
          </p:cNvPr>
          <p:cNvPicPr>
            <a:picLocks noChangeAspect="1"/>
          </p:cNvPicPr>
          <p:nvPr/>
        </p:nvPicPr>
        <p:blipFill>
          <a:blip r:embed="rId2"/>
          <a:stretch>
            <a:fillRect/>
          </a:stretch>
        </p:blipFill>
        <p:spPr>
          <a:xfrm>
            <a:off x="8969732" y="4112028"/>
            <a:ext cx="2696452" cy="1631332"/>
          </a:xfrm>
          <a:prstGeom prst="rect">
            <a:avLst/>
          </a:prstGeom>
        </p:spPr>
      </p:pic>
      <p:pic>
        <p:nvPicPr>
          <p:cNvPr id="8" name="Picture 7">
            <a:extLst>
              <a:ext uri="{FF2B5EF4-FFF2-40B4-BE49-F238E27FC236}">
                <a16:creationId xmlns:a16="http://schemas.microsoft.com/office/drawing/2014/main" xmlns="" id="{F5DB6D83-3443-F942-8BF5-3D09AC6EA152}"/>
              </a:ext>
            </a:extLst>
          </p:cNvPr>
          <p:cNvPicPr>
            <a:picLocks noChangeAspect="1"/>
          </p:cNvPicPr>
          <p:nvPr/>
        </p:nvPicPr>
        <p:blipFill>
          <a:blip r:embed="rId3"/>
          <a:stretch>
            <a:fillRect/>
          </a:stretch>
        </p:blipFill>
        <p:spPr>
          <a:xfrm>
            <a:off x="9057374" y="2628985"/>
            <a:ext cx="2168930" cy="1422654"/>
          </a:xfrm>
          <a:prstGeom prst="rect">
            <a:avLst/>
          </a:prstGeom>
        </p:spPr>
      </p:pic>
      <p:pic>
        <p:nvPicPr>
          <p:cNvPr id="11" name="Picture 10">
            <a:extLst>
              <a:ext uri="{FF2B5EF4-FFF2-40B4-BE49-F238E27FC236}">
                <a16:creationId xmlns:a16="http://schemas.microsoft.com/office/drawing/2014/main" xmlns="" id="{E7130344-B962-904A-BDEF-FCC3E31C937D}"/>
              </a:ext>
            </a:extLst>
          </p:cNvPr>
          <p:cNvPicPr>
            <a:picLocks noChangeAspect="1"/>
          </p:cNvPicPr>
          <p:nvPr/>
        </p:nvPicPr>
        <p:blipFill>
          <a:blip r:embed="rId4"/>
          <a:stretch>
            <a:fillRect/>
          </a:stretch>
        </p:blipFill>
        <p:spPr>
          <a:xfrm>
            <a:off x="8738096" y="1303422"/>
            <a:ext cx="2488208" cy="1325563"/>
          </a:xfrm>
          <a:prstGeom prst="rect">
            <a:avLst/>
          </a:prstGeom>
        </p:spPr>
      </p:pic>
      <p:pic>
        <p:nvPicPr>
          <p:cNvPr id="13" name="Picture 12">
            <a:extLst>
              <a:ext uri="{FF2B5EF4-FFF2-40B4-BE49-F238E27FC236}">
                <a16:creationId xmlns:a16="http://schemas.microsoft.com/office/drawing/2014/main" xmlns="" id="{00BC51A3-F8E1-F845-A8E0-8A0FC9A37CD8}"/>
              </a:ext>
            </a:extLst>
          </p:cNvPr>
          <p:cNvPicPr>
            <a:picLocks noChangeAspect="1"/>
          </p:cNvPicPr>
          <p:nvPr/>
        </p:nvPicPr>
        <p:blipFill>
          <a:blip r:embed="rId5"/>
          <a:stretch>
            <a:fillRect/>
          </a:stretch>
        </p:blipFill>
        <p:spPr>
          <a:xfrm>
            <a:off x="8261168" y="5743360"/>
            <a:ext cx="3717400" cy="1049266"/>
          </a:xfrm>
          <a:prstGeom prst="rect">
            <a:avLst/>
          </a:prstGeom>
        </p:spPr>
      </p:pic>
      <p:sp>
        <p:nvSpPr>
          <p:cNvPr id="14" name="TextBox 13">
            <a:extLst>
              <a:ext uri="{FF2B5EF4-FFF2-40B4-BE49-F238E27FC236}">
                <a16:creationId xmlns:a16="http://schemas.microsoft.com/office/drawing/2014/main" xmlns="" id="{580638F8-5836-F545-A425-DBB1863C6F6A}"/>
              </a:ext>
            </a:extLst>
          </p:cNvPr>
          <p:cNvSpPr txBox="1"/>
          <p:nvPr/>
        </p:nvSpPr>
        <p:spPr>
          <a:xfrm>
            <a:off x="8738096" y="887132"/>
            <a:ext cx="2928088" cy="307777"/>
          </a:xfrm>
          <a:prstGeom prst="rect">
            <a:avLst/>
          </a:prstGeom>
          <a:noFill/>
        </p:spPr>
        <p:txBody>
          <a:bodyPr wrap="square" rtlCol="0">
            <a:spAutoFit/>
          </a:bodyPr>
          <a:lstStyle/>
          <a:p>
            <a:pPr algn="ctr"/>
            <a:r>
              <a:rPr lang="en-US" sz="1400" dirty="0"/>
              <a:t>[</a:t>
            </a:r>
            <a:r>
              <a:rPr lang="en-US" sz="1400" dirty="0" err="1"/>
              <a:t>Mihalcea</a:t>
            </a:r>
            <a:r>
              <a:rPr lang="en-US" sz="1400" dirty="0"/>
              <a:t> and </a:t>
            </a:r>
            <a:r>
              <a:rPr lang="en-US" sz="1400" dirty="0" err="1"/>
              <a:t>Radev</a:t>
            </a:r>
            <a:r>
              <a:rPr lang="en-US" sz="1400" dirty="0"/>
              <a:t>, 2011] </a:t>
            </a:r>
          </a:p>
        </p:txBody>
      </p:sp>
    </p:spTree>
    <p:extLst>
      <p:ext uri="{BB962C8B-B14F-4D97-AF65-F5344CB8AC3E}">
        <p14:creationId xmlns:p14="http://schemas.microsoft.com/office/powerpoint/2010/main" val="51215175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spc="-107" dirty="0">
                <a:solidFill>
                  <a:srgbClr val="C00000"/>
                </a:solidFill>
              </a:rPr>
              <a:t>Attention</a:t>
            </a:r>
            <a:r>
              <a:rPr lang="zh-CN" altLang="en-US" b="1" spc="-107" dirty="0">
                <a:solidFill>
                  <a:srgbClr val="C00000"/>
                </a:solidFill>
              </a:rPr>
              <a:t> </a:t>
            </a:r>
            <a:r>
              <a:rPr lang="en-US" altLang="zh-CN" b="1" spc="-107" dirty="0">
                <a:solidFill>
                  <a:srgbClr val="C00000"/>
                </a:solidFill>
              </a:rPr>
              <a:t>Based</a:t>
            </a:r>
            <a:r>
              <a:rPr lang="zh-CN" altLang="en-US" b="1" spc="-107" dirty="0">
                <a:solidFill>
                  <a:srgbClr val="C00000"/>
                </a:solidFill>
              </a:rPr>
              <a:t> </a:t>
            </a:r>
            <a:r>
              <a:rPr lang="en-US" altLang="zh-CN" b="1" spc="-107" dirty="0">
                <a:solidFill>
                  <a:srgbClr val="C00000"/>
                </a:solidFill>
              </a:rPr>
              <a:t>Sequence</a:t>
            </a:r>
            <a:r>
              <a:rPr lang="zh-CN" altLang="en-US" b="1" spc="-107" dirty="0">
                <a:solidFill>
                  <a:srgbClr val="C00000"/>
                </a:solidFill>
              </a:rPr>
              <a:t> </a:t>
            </a:r>
            <a:r>
              <a:rPr lang="en-US" altLang="zh-CN" b="1" spc="-107" dirty="0">
                <a:solidFill>
                  <a:srgbClr val="C00000"/>
                </a:solidFill>
              </a:rPr>
              <a:t>Decoding</a:t>
            </a:r>
            <a:endParaRPr lang="zh-CN" altLang="en-US" b="1" spc="-107" dirty="0">
              <a:solidFill>
                <a:srgbClr val="C00000"/>
              </a:solidFill>
            </a:endParaRPr>
          </a:p>
        </p:txBody>
      </p:sp>
      <p:pic>
        <p:nvPicPr>
          <p:cNvPr id="4" name="图片 3"/>
          <p:cNvPicPr>
            <a:picLocks noChangeAspect="1"/>
          </p:cNvPicPr>
          <p:nvPr/>
        </p:nvPicPr>
        <p:blipFill>
          <a:blip r:embed="rId2"/>
          <a:stretch>
            <a:fillRect/>
          </a:stretch>
        </p:blipFill>
        <p:spPr>
          <a:xfrm>
            <a:off x="1457778" y="1690688"/>
            <a:ext cx="8623300" cy="1295400"/>
          </a:xfrm>
          <a:prstGeom prst="rect">
            <a:avLst/>
          </a:prstGeom>
        </p:spPr>
      </p:pic>
      <p:sp>
        <p:nvSpPr>
          <p:cNvPr id="5" name="文本框 4"/>
          <p:cNvSpPr txBox="1"/>
          <p:nvPr/>
        </p:nvSpPr>
        <p:spPr>
          <a:xfrm>
            <a:off x="708214" y="3233058"/>
            <a:ext cx="1499128" cy="369332"/>
          </a:xfrm>
          <a:prstGeom prst="rect">
            <a:avLst/>
          </a:prstGeom>
          <a:noFill/>
        </p:spPr>
        <p:txBody>
          <a:bodyPr wrap="none" rtlCol="0">
            <a:spAutoFit/>
          </a:bodyPr>
          <a:lstStyle/>
          <a:p>
            <a:r>
              <a:rPr kumimoji="1" lang="en-US" altLang="zh-CN" dirty="0"/>
              <a:t>context</a:t>
            </a:r>
            <a:r>
              <a:rPr kumimoji="1" lang="zh-CN" altLang="en-US" dirty="0"/>
              <a:t> </a:t>
            </a:r>
            <a:r>
              <a:rPr kumimoji="1" lang="en-US" altLang="zh-CN" dirty="0"/>
              <a:t>vector</a:t>
            </a:r>
            <a:endParaRPr kumimoji="1" lang="zh-CN" altLang="en-US" dirty="0"/>
          </a:p>
        </p:txBody>
      </p:sp>
      <p:cxnSp>
        <p:nvCxnSpPr>
          <p:cNvPr id="9" name="直线箭头连接符 8"/>
          <p:cNvCxnSpPr>
            <a:endCxn id="5" idx="0"/>
          </p:cNvCxnSpPr>
          <p:nvPr/>
        </p:nvCxnSpPr>
        <p:spPr>
          <a:xfrm flipH="1">
            <a:off x="1457778" y="2514600"/>
            <a:ext cx="283936" cy="71845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2809156" y="3233058"/>
            <a:ext cx="1999265" cy="369332"/>
          </a:xfrm>
          <a:prstGeom prst="rect">
            <a:avLst/>
          </a:prstGeom>
          <a:noFill/>
        </p:spPr>
        <p:txBody>
          <a:bodyPr wrap="none" rtlCol="0">
            <a:spAutoFit/>
          </a:bodyPr>
          <a:lstStyle/>
          <a:p>
            <a:r>
              <a:rPr kumimoji="1" lang="en-US" altLang="zh-CN" dirty="0"/>
              <a:t>node</a:t>
            </a:r>
            <a:r>
              <a:rPr kumimoji="1" lang="zh-CN" altLang="en-US" dirty="0"/>
              <a:t> </a:t>
            </a:r>
            <a:r>
              <a:rPr kumimoji="1" lang="en-US" altLang="zh-CN" dirty="0"/>
              <a:t>representation</a:t>
            </a:r>
            <a:endParaRPr kumimoji="1" lang="zh-CN" altLang="en-US" dirty="0"/>
          </a:p>
        </p:txBody>
      </p:sp>
      <p:cxnSp>
        <p:nvCxnSpPr>
          <p:cNvPr id="11" name="直线箭头连接符 10"/>
          <p:cNvCxnSpPr>
            <a:endCxn id="10" idx="0"/>
          </p:cNvCxnSpPr>
          <p:nvPr/>
        </p:nvCxnSpPr>
        <p:spPr>
          <a:xfrm>
            <a:off x="3439886" y="2427514"/>
            <a:ext cx="368903" cy="80554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4000995" y="3866949"/>
            <a:ext cx="1768433" cy="369332"/>
          </a:xfrm>
          <a:prstGeom prst="rect">
            <a:avLst/>
          </a:prstGeom>
          <a:noFill/>
        </p:spPr>
        <p:txBody>
          <a:bodyPr wrap="none" rtlCol="0">
            <a:spAutoFit/>
          </a:bodyPr>
          <a:lstStyle/>
          <a:p>
            <a:r>
              <a:rPr kumimoji="1" lang="en-US" altLang="zh-CN" dirty="0"/>
              <a:t>attention</a:t>
            </a:r>
            <a:r>
              <a:rPr kumimoji="1" lang="zh-CN" altLang="en-US" dirty="0"/>
              <a:t> </a:t>
            </a:r>
            <a:r>
              <a:rPr kumimoji="1" lang="en-US" altLang="zh-CN" dirty="0"/>
              <a:t>weights</a:t>
            </a:r>
            <a:endParaRPr kumimoji="1" lang="zh-CN" altLang="en-US" dirty="0"/>
          </a:p>
        </p:txBody>
      </p:sp>
      <p:cxnSp>
        <p:nvCxnSpPr>
          <p:cNvPr id="15" name="直线箭头连接符 14"/>
          <p:cNvCxnSpPr/>
          <p:nvPr/>
        </p:nvCxnSpPr>
        <p:spPr>
          <a:xfrm>
            <a:off x="4808421" y="2427514"/>
            <a:ext cx="20089" cy="151311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7768693" y="3847698"/>
            <a:ext cx="1742785" cy="369332"/>
          </a:xfrm>
          <a:prstGeom prst="rect">
            <a:avLst/>
          </a:prstGeom>
          <a:noFill/>
        </p:spPr>
        <p:txBody>
          <a:bodyPr wrap="none" rtlCol="0">
            <a:spAutoFit/>
          </a:bodyPr>
          <a:lstStyle/>
          <a:p>
            <a:r>
              <a:rPr kumimoji="1" lang="en-US" altLang="zh-CN" dirty="0"/>
              <a:t>alignment</a:t>
            </a:r>
            <a:r>
              <a:rPr kumimoji="1" lang="zh-CN" altLang="en-US" dirty="0"/>
              <a:t> </a:t>
            </a:r>
            <a:r>
              <a:rPr kumimoji="1" lang="en-US" altLang="zh-CN" dirty="0"/>
              <a:t>model</a:t>
            </a:r>
            <a:endParaRPr kumimoji="1" lang="zh-CN" altLang="en-US" dirty="0"/>
          </a:p>
        </p:txBody>
      </p:sp>
      <p:cxnSp>
        <p:nvCxnSpPr>
          <p:cNvPr id="13" name="直线箭头连接符 12"/>
          <p:cNvCxnSpPr/>
          <p:nvPr/>
        </p:nvCxnSpPr>
        <p:spPr>
          <a:xfrm>
            <a:off x="8360462" y="2353834"/>
            <a:ext cx="20089" cy="151311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内容占位符 2"/>
          <p:cNvSpPr>
            <a:spLocks noGrp="1"/>
          </p:cNvSpPr>
          <p:nvPr>
            <p:ph idx="1"/>
          </p:nvPr>
        </p:nvSpPr>
        <p:spPr>
          <a:xfrm>
            <a:off x="838200" y="4463999"/>
            <a:ext cx="10755086" cy="1712963"/>
          </a:xfrm>
        </p:spPr>
        <p:txBody>
          <a:bodyPr>
            <a:normAutofit/>
          </a:bodyPr>
          <a:lstStyle/>
          <a:p>
            <a:r>
              <a:rPr kumimoji="1" lang="en-US" altLang="zh-CN" dirty="0"/>
              <a:t>Objective</a:t>
            </a:r>
            <a:r>
              <a:rPr kumimoji="1" lang="zh-CN" altLang="en-US" dirty="0"/>
              <a:t> </a:t>
            </a:r>
            <a:r>
              <a:rPr kumimoji="1" lang="en-US" altLang="zh-CN" dirty="0"/>
              <a:t>Function</a:t>
            </a:r>
          </a:p>
        </p:txBody>
      </p:sp>
      <p:pic>
        <p:nvPicPr>
          <p:cNvPr id="3" name="图片 2"/>
          <p:cNvPicPr>
            <a:picLocks noChangeAspect="1"/>
          </p:cNvPicPr>
          <p:nvPr/>
        </p:nvPicPr>
        <p:blipFill>
          <a:blip r:embed="rId3"/>
          <a:stretch>
            <a:fillRect/>
          </a:stretch>
        </p:blipFill>
        <p:spPr>
          <a:xfrm>
            <a:off x="2840511" y="5117142"/>
            <a:ext cx="4089400" cy="838200"/>
          </a:xfrm>
          <a:prstGeom prst="rect">
            <a:avLst/>
          </a:prstGeom>
        </p:spPr>
      </p:pic>
      <p:sp>
        <p:nvSpPr>
          <p:cNvPr id="6" name="Slide Number Placeholder 5">
            <a:extLst>
              <a:ext uri="{FF2B5EF4-FFF2-40B4-BE49-F238E27FC236}">
                <a16:creationId xmlns:a16="http://schemas.microsoft.com/office/drawing/2014/main" xmlns="" id="{7DE4DD36-978E-FE43-B8F9-DDCF37B95352}"/>
              </a:ext>
            </a:extLst>
          </p:cNvPr>
          <p:cNvSpPr>
            <a:spLocks noGrp="1"/>
          </p:cNvSpPr>
          <p:nvPr>
            <p:ph type="sldNum" sz="quarter" idx="12"/>
          </p:nvPr>
        </p:nvSpPr>
        <p:spPr/>
        <p:txBody>
          <a:bodyPr/>
          <a:lstStyle/>
          <a:p>
            <a:fld id="{4C15419E-54D6-8648-ABFB-BEF58E3E877E}" type="slidenum">
              <a:rPr lang="en-US" smtClean="0"/>
              <a:t>90</a:t>
            </a:fld>
            <a:endParaRPr lang="en-US"/>
          </a:p>
        </p:txBody>
      </p:sp>
    </p:spTree>
    <p:extLst>
      <p:ext uri="{BB962C8B-B14F-4D97-AF65-F5344CB8AC3E}">
        <p14:creationId xmlns:p14="http://schemas.microsoft.com/office/powerpoint/2010/main" val="259913162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A75256E-7C22-4840-A1B6-ED4A4FD41C40}"/>
              </a:ext>
            </a:extLst>
          </p:cNvPr>
          <p:cNvSpPr>
            <a:spLocks noGrp="1"/>
          </p:cNvSpPr>
          <p:nvPr>
            <p:ph type="title"/>
          </p:nvPr>
        </p:nvSpPr>
        <p:spPr>
          <a:xfrm>
            <a:off x="522514" y="365125"/>
            <a:ext cx="10831286" cy="1325563"/>
          </a:xfrm>
        </p:spPr>
        <p:txBody>
          <a:bodyPr>
            <a:normAutofit/>
          </a:bodyPr>
          <a:lstStyle/>
          <a:p>
            <a:r>
              <a:rPr lang="en-US" b="1" spc="-107" dirty="0">
                <a:solidFill>
                  <a:srgbClr val="C00000"/>
                </a:solidFill>
              </a:rPr>
              <a:t>Text Reasoning and Shortest Path</a:t>
            </a:r>
          </a:p>
        </p:txBody>
      </p:sp>
      <p:pic>
        <p:nvPicPr>
          <p:cNvPr id="6" name="Content Placeholder 5" descr="A screenshot of a cell phone&#10;&#10;Description automatically generated">
            <a:extLst>
              <a:ext uri="{FF2B5EF4-FFF2-40B4-BE49-F238E27FC236}">
                <a16:creationId xmlns:a16="http://schemas.microsoft.com/office/drawing/2014/main" xmlns="" id="{3EA8FE63-79CC-A14F-B533-E4FD69289937}"/>
              </a:ext>
            </a:extLst>
          </p:cNvPr>
          <p:cNvPicPr>
            <a:picLocks noGrp="1" noChangeAspect="1"/>
          </p:cNvPicPr>
          <p:nvPr>
            <p:ph idx="1"/>
          </p:nvPr>
        </p:nvPicPr>
        <p:blipFill>
          <a:blip r:embed="rId3"/>
          <a:stretch>
            <a:fillRect/>
          </a:stretch>
        </p:blipFill>
        <p:spPr>
          <a:xfrm>
            <a:off x="224245" y="2006600"/>
            <a:ext cx="6019800" cy="2844800"/>
          </a:xfrm>
        </p:spPr>
      </p:pic>
      <p:sp>
        <p:nvSpPr>
          <p:cNvPr id="4" name="Slide Number Placeholder 3">
            <a:extLst>
              <a:ext uri="{FF2B5EF4-FFF2-40B4-BE49-F238E27FC236}">
                <a16:creationId xmlns:a16="http://schemas.microsoft.com/office/drawing/2014/main" xmlns="" id="{38E00A8E-F671-BF4D-B00E-21BA5AE9D670}"/>
              </a:ext>
            </a:extLst>
          </p:cNvPr>
          <p:cNvSpPr>
            <a:spLocks noGrp="1"/>
          </p:cNvSpPr>
          <p:nvPr>
            <p:ph type="sldNum" sz="quarter" idx="12"/>
          </p:nvPr>
        </p:nvSpPr>
        <p:spPr/>
        <p:txBody>
          <a:bodyPr/>
          <a:lstStyle/>
          <a:p>
            <a:fld id="{4C15419E-54D6-8648-ABFB-BEF58E3E877E}" type="slidenum">
              <a:rPr lang="en-US" smtClean="0"/>
              <a:t>91</a:t>
            </a:fld>
            <a:endParaRPr lang="en-US"/>
          </a:p>
        </p:txBody>
      </p:sp>
      <p:pic>
        <p:nvPicPr>
          <p:cNvPr id="8" name="Picture 7">
            <a:extLst>
              <a:ext uri="{FF2B5EF4-FFF2-40B4-BE49-F238E27FC236}">
                <a16:creationId xmlns:a16="http://schemas.microsoft.com/office/drawing/2014/main" xmlns="" id="{43EA4BAC-77FD-9040-9A47-9CBB1592B6A0}"/>
              </a:ext>
            </a:extLst>
          </p:cNvPr>
          <p:cNvPicPr>
            <a:picLocks noChangeAspect="1"/>
          </p:cNvPicPr>
          <p:nvPr/>
        </p:nvPicPr>
        <p:blipFill>
          <a:blip r:embed="rId4"/>
          <a:stretch>
            <a:fillRect/>
          </a:stretch>
        </p:blipFill>
        <p:spPr>
          <a:xfrm>
            <a:off x="6392455" y="2769640"/>
            <a:ext cx="5575300" cy="1612900"/>
          </a:xfrm>
          <a:prstGeom prst="rect">
            <a:avLst/>
          </a:prstGeom>
        </p:spPr>
      </p:pic>
      <p:sp>
        <p:nvSpPr>
          <p:cNvPr id="9" name="Rectangle 8">
            <a:extLst>
              <a:ext uri="{FF2B5EF4-FFF2-40B4-BE49-F238E27FC236}">
                <a16:creationId xmlns:a16="http://schemas.microsoft.com/office/drawing/2014/main" xmlns="" id="{7C377F77-A7CF-3D41-812A-B98D06F9536F}"/>
              </a:ext>
            </a:extLst>
          </p:cNvPr>
          <p:cNvSpPr/>
          <p:nvPr/>
        </p:nvSpPr>
        <p:spPr>
          <a:xfrm>
            <a:off x="6392455" y="2727211"/>
            <a:ext cx="3051991" cy="165532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xmlns="" id="{DC2B8FEF-CFA8-6644-87BA-DBFE18244C8C}"/>
              </a:ext>
            </a:extLst>
          </p:cNvPr>
          <p:cNvSpPr/>
          <p:nvPr/>
        </p:nvSpPr>
        <p:spPr>
          <a:xfrm>
            <a:off x="9592856" y="2724284"/>
            <a:ext cx="2129246" cy="165532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349351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1"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animBg="1"/>
      <p:bldP spid="10"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FCB434-AFEE-BF42-9C70-8BB9FA9B5035}"/>
              </a:ext>
            </a:extLst>
          </p:cNvPr>
          <p:cNvSpPr>
            <a:spLocks noGrp="1"/>
          </p:cNvSpPr>
          <p:nvPr>
            <p:ph type="title"/>
          </p:nvPr>
        </p:nvSpPr>
        <p:spPr/>
        <p:txBody>
          <a:bodyPr>
            <a:normAutofit/>
          </a:bodyPr>
          <a:lstStyle/>
          <a:p>
            <a:r>
              <a:rPr lang="en-US" b="1" spc="-107" dirty="0">
                <a:solidFill>
                  <a:srgbClr val="C00000"/>
                </a:solidFill>
              </a:rPr>
              <a:t>Effect of Bidirectional Node Embedding</a:t>
            </a:r>
          </a:p>
        </p:txBody>
      </p:sp>
      <p:pic>
        <p:nvPicPr>
          <p:cNvPr id="6" name="Content Placeholder 5" descr="A close up of a map&#10;&#10;Description automatically generated">
            <a:extLst>
              <a:ext uri="{FF2B5EF4-FFF2-40B4-BE49-F238E27FC236}">
                <a16:creationId xmlns:a16="http://schemas.microsoft.com/office/drawing/2014/main" xmlns="" id="{D1197AA1-DD02-2E4E-BB21-1DA027729054}"/>
              </a:ext>
            </a:extLst>
          </p:cNvPr>
          <p:cNvPicPr>
            <a:picLocks noGrp="1" noChangeAspect="1"/>
          </p:cNvPicPr>
          <p:nvPr>
            <p:ph idx="1"/>
          </p:nvPr>
        </p:nvPicPr>
        <p:blipFill>
          <a:blip r:embed="rId2"/>
          <a:stretch>
            <a:fillRect/>
          </a:stretch>
        </p:blipFill>
        <p:spPr>
          <a:xfrm>
            <a:off x="3089071" y="1690688"/>
            <a:ext cx="5270681" cy="4148094"/>
          </a:xfrm>
        </p:spPr>
      </p:pic>
      <p:sp>
        <p:nvSpPr>
          <p:cNvPr id="4" name="Slide Number Placeholder 3">
            <a:extLst>
              <a:ext uri="{FF2B5EF4-FFF2-40B4-BE49-F238E27FC236}">
                <a16:creationId xmlns:a16="http://schemas.microsoft.com/office/drawing/2014/main" xmlns="" id="{8C14B0F1-D28C-7B40-851B-D597ABE03EF4}"/>
              </a:ext>
            </a:extLst>
          </p:cNvPr>
          <p:cNvSpPr>
            <a:spLocks noGrp="1"/>
          </p:cNvSpPr>
          <p:nvPr>
            <p:ph type="sldNum" sz="quarter" idx="12"/>
          </p:nvPr>
        </p:nvSpPr>
        <p:spPr/>
        <p:txBody>
          <a:bodyPr/>
          <a:lstStyle/>
          <a:p>
            <a:fld id="{4C15419E-54D6-8648-ABFB-BEF58E3E877E}" type="slidenum">
              <a:rPr lang="en-US" smtClean="0"/>
              <a:t>92</a:t>
            </a:fld>
            <a:endParaRPr lang="en-US"/>
          </a:p>
        </p:txBody>
      </p:sp>
      <p:sp>
        <p:nvSpPr>
          <p:cNvPr id="7" name="TextBox 6">
            <a:extLst>
              <a:ext uri="{FF2B5EF4-FFF2-40B4-BE49-F238E27FC236}">
                <a16:creationId xmlns:a16="http://schemas.microsoft.com/office/drawing/2014/main" xmlns="" id="{13C1EAC7-A438-7942-AA1B-D599C7554F86}"/>
              </a:ext>
            </a:extLst>
          </p:cNvPr>
          <p:cNvSpPr txBox="1"/>
          <p:nvPr/>
        </p:nvSpPr>
        <p:spPr>
          <a:xfrm>
            <a:off x="8359752" y="3244154"/>
            <a:ext cx="3528979" cy="646331"/>
          </a:xfrm>
          <a:prstGeom prst="rect">
            <a:avLst/>
          </a:prstGeom>
          <a:noFill/>
        </p:spPr>
        <p:txBody>
          <a:bodyPr wrap="none" rtlCol="0">
            <a:spAutoFit/>
          </a:bodyPr>
          <a:lstStyle/>
          <a:p>
            <a:r>
              <a:rPr lang="en-US" b="1" dirty="0"/>
              <a:t>Bidirectional Node Embedding</a:t>
            </a:r>
          </a:p>
          <a:p>
            <a:r>
              <a:rPr lang="en-US" b="1" dirty="0"/>
              <a:t>VS Unidirectional Node Embedding</a:t>
            </a:r>
          </a:p>
        </p:txBody>
      </p:sp>
      <p:sp>
        <p:nvSpPr>
          <p:cNvPr id="8" name="笑脸 11">
            <a:extLst>
              <a:ext uri="{FF2B5EF4-FFF2-40B4-BE49-F238E27FC236}">
                <a16:creationId xmlns:a16="http://schemas.microsoft.com/office/drawing/2014/main" xmlns="" id="{97E0F3DA-320F-2A4E-94AD-4A69C5847327}"/>
              </a:ext>
            </a:extLst>
          </p:cNvPr>
          <p:cNvSpPr/>
          <p:nvPr/>
        </p:nvSpPr>
        <p:spPr>
          <a:xfrm>
            <a:off x="4758513" y="2161259"/>
            <a:ext cx="500743" cy="500743"/>
          </a:xfrm>
          <a:prstGeom prst="smileyFace">
            <a:avLst/>
          </a:prstGeom>
          <a:solidFill>
            <a:srgbClr val="FF0000"/>
          </a:solid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文本框 12">
            <a:extLst>
              <a:ext uri="{FF2B5EF4-FFF2-40B4-BE49-F238E27FC236}">
                <a16:creationId xmlns:a16="http://schemas.microsoft.com/office/drawing/2014/main" xmlns="" id="{5DD5EA0E-AC29-CC43-806E-64D054D69958}"/>
              </a:ext>
            </a:extLst>
          </p:cNvPr>
          <p:cNvSpPr txBox="1"/>
          <p:nvPr/>
        </p:nvSpPr>
        <p:spPr>
          <a:xfrm>
            <a:off x="3721832" y="2374719"/>
            <a:ext cx="1404744" cy="646331"/>
          </a:xfrm>
          <a:prstGeom prst="rect">
            <a:avLst/>
          </a:prstGeom>
          <a:noFill/>
        </p:spPr>
        <p:txBody>
          <a:bodyPr wrap="none" rtlCol="0">
            <a:spAutoFit/>
          </a:bodyPr>
          <a:lstStyle/>
          <a:p>
            <a:r>
              <a:rPr kumimoji="1" lang="en-US" altLang="zh-CN" dirty="0">
                <a:solidFill>
                  <a:srgbClr val="FF0000"/>
                </a:solidFill>
              </a:rPr>
              <a:t>Converge</a:t>
            </a:r>
          </a:p>
          <a:p>
            <a:r>
              <a:rPr kumimoji="1" lang="en-US" altLang="zh-CN" dirty="0">
                <a:solidFill>
                  <a:srgbClr val="FF0000"/>
                </a:solidFill>
              </a:rPr>
              <a:t>More quickly</a:t>
            </a:r>
            <a:endParaRPr kumimoji="1" lang="zh-CN" altLang="en-US" dirty="0">
              <a:solidFill>
                <a:srgbClr val="FF0000"/>
              </a:solidFill>
            </a:endParaRPr>
          </a:p>
        </p:txBody>
      </p:sp>
    </p:spTree>
    <p:extLst>
      <p:ext uri="{BB962C8B-B14F-4D97-AF65-F5344CB8AC3E}">
        <p14:creationId xmlns:p14="http://schemas.microsoft.com/office/powerpoint/2010/main" val="19215092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77D5F9E-B6AB-504E-B440-2AC92AE71359}"/>
              </a:ext>
            </a:extLst>
          </p:cNvPr>
          <p:cNvSpPr>
            <a:spLocks noGrp="1"/>
          </p:cNvSpPr>
          <p:nvPr>
            <p:ph type="title"/>
          </p:nvPr>
        </p:nvSpPr>
        <p:spPr/>
        <p:txBody>
          <a:bodyPr>
            <a:normAutofit/>
          </a:bodyPr>
          <a:lstStyle/>
          <a:p>
            <a:r>
              <a:rPr lang="en-US" b="1" spc="-107" dirty="0">
                <a:solidFill>
                  <a:srgbClr val="C00000"/>
                </a:solidFill>
              </a:rPr>
              <a:t>When Shall We Use Graph2Seq?</a:t>
            </a:r>
          </a:p>
        </p:txBody>
      </p:sp>
      <p:sp>
        <p:nvSpPr>
          <p:cNvPr id="3" name="Content Placeholder 2">
            <a:extLst>
              <a:ext uri="{FF2B5EF4-FFF2-40B4-BE49-F238E27FC236}">
                <a16:creationId xmlns:a16="http://schemas.microsoft.com/office/drawing/2014/main" xmlns="" id="{7F1E9BA4-176B-D040-8CD6-52BC3149DB68}"/>
              </a:ext>
            </a:extLst>
          </p:cNvPr>
          <p:cNvSpPr>
            <a:spLocks noGrp="1"/>
          </p:cNvSpPr>
          <p:nvPr>
            <p:ph sz="half" idx="1"/>
          </p:nvPr>
        </p:nvSpPr>
        <p:spPr/>
        <p:txBody>
          <a:bodyPr/>
          <a:lstStyle/>
          <a:p>
            <a:r>
              <a:rPr lang="en-US" dirty="0"/>
              <a:t>Case I: the inputs are naturally or best represented in graph</a:t>
            </a:r>
          </a:p>
        </p:txBody>
      </p:sp>
      <p:sp>
        <p:nvSpPr>
          <p:cNvPr id="4" name="Content Placeholder 3">
            <a:extLst>
              <a:ext uri="{FF2B5EF4-FFF2-40B4-BE49-F238E27FC236}">
                <a16:creationId xmlns:a16="http://schemas.microsoft.com/office/drawing/2014/main" xmlns="" id="{C450E14B-0554-8540-866E-6F3C539FAD7E}"/>
              </a:ext>
            </a:extLst>
          </p:cNvPr>
          <p:cNvSpPr>
            <a:spLocks noGrp="1"/>
          </p:cNvSpPr>
          <p:nvPr>
            <p:ph sz="half" idx="2"/>
          </p:nvPr>
        </p:nvSpPr>
        <p:spPr>
          <a:xfrm>
            <a:off x="6172200" y="1825625"/>
            <a:ext cx="5181600" cy="1325563"/>
          </a:xfrm>
        </p:spPr>
        <p:txBody>
          <a:bodyPr/>
          <a:lstStyle/>
          <a:p>
            <a:r>
              <a:rPr lang="en-US" dirty="0"/>
              <a:t>Case II: Hybrid Graph with sequence and its hidden structural information</a:t>
            </a:r>
          </a:p>
        </p:txBody>
      </p:sp>
      <p:sp>
        <p:nvSpPr>
          <p:cNvPr id="5" name="Slide Number Placeholder 4">
            <a:extLst>
              <a:ext uri="{FF2B5EF4-FFF2-40B4-BE49-F238E27FC236}">
                <a16:creationId xmlns:a16="http://schemas.microsoft.com/office/drawing/2014/main" xmlns="" id="{6BD9BB9C-D1A6-F847-827B-5CFA52A49BB4}"/>
              </a:ext>
            </a:extLst>
          </p:cNvPr>
          <p:cNvSpPr>
            <a:spLocks noGrp="1"/>
          </p:cNvSpPr>
          <p:nvPr>
            <p:ph type="sldNum" sz="quarter" idx="12"/>
          </p:nvPr>
        </p:nvSpPr>
        <p:spPr/>
        <p:txBody>
          <a:bodyPr/>
          <a:lstStyle/>
          <a:p>
            <a:fld id="{4C15419E-54D6-8648-ABFB-BEF58E3E877E}" type="slidenum">
              <a:rPr lang="en-US" smtClean="0"/>
              <a:t>93</a:t>
            </a:fld>
            <a:endParaRPr lang="en-US" dirty="0"/>
          </a:p>
        </p:txBody>
      </p:sp>
      <p:pic>
        <p:nvPicPr>
          <p:cNvPr id="7" name="Picture 6" descr="A close up of a logo&#10;&#10;“Ryan’s description of himself: a genius.”">
            <a:extLst>
              <a:ext uri="{FF2B5EF4-FFF2-40B4-BE49-F238E27FC236}">
                <a16:creationId xmlns:a16="http://schemas.microsoft.com/office/drawing/2014/main" xmlns="" id="{7B61D627-83EA-0D40-A6DD-8C66A4D5E110}"/>
              </a:ext>
            </a:extLst>
          </p:cNvPr>
          <p:cNvPicPr>
            <a:picLocks noChangeAspect="1"/>
          </p:cNvPicPr>
          <p:nvPr/>
        </p:nvPicPr>
        <p:blipFill>
          <a:blip r:embed="rId2"/>
          <a:stretch>
            <a:fillRect/>
          </a:stretch>
        </p:blipFill>
        <p:spPr>
          <a:xfrm>
            <a:off x="1456145" y="2835275"/>
            <a:ext cx="3181169" cy="3403629"/>
          </a:xfrm>
          <a:prstGeom prst="rect">
            <a:avLst/>
          </a:prstGeom>
        </p:spPr>
      </p:pic>
      <p:sp>
        <p:nvSpPr>
          <p:cNvPr id="8" name="TextBox 7">
            <a:extLst>
              <a:ext uri="{FF2B5EF4-FFF2-40B4-BE49-F238E27FC236}">
                <a16:creationId xmlns:a16="http://schemas.microsoft.com/office/drawing/2014/main" xmlns="" id="{AF7A22C4-BDDB-9F45-B82B-D488B483BA1F}"/>
              </a:ext>
            </a:extLst>
          </p:cNvPr>
          <p:cNvSpPr txBox="1"/>
          <p:nvPr/>
        </p:nvSpPr>
        <p:spPr>
          <a:xfrm>
            <a:off x="1173267" y="6211525"/>
            <a:ext cx="3984296" cy="369332"/>
          </a:xfrm>
          <a:prstGeom prst="rect">
            <a:avLst/>
          </a:prstGeom>
          <a:noFill/>
        </p:spPr>
        <p:txBody>
          <a:bodyPr wrap="none" rtlCol="0">
            <a:spAutoFit/>
          </a:bodyPr>
          <a:lstStyle/>
          <a:p>
            <a:r>
              <a:rPr lang="en-US" dirty="0"/>
              <a:t>“Ryan’s description of himself: a genius.”</a:t>
            </a:r>
          </a:p>
        </p:txBody>
      </p:sp>
      <p:pic>
        <p:nvPicPr>
          <p:cNvPr id="10" name="Picture 9" descr="A picture containing athletic game&#10;&#10;Description automatically generated">
            <a:extLst>
              <a:ext uri="{FF2B5EF4-FFF2-40B4-BE49-F238E27FC236}">
                <a16:creationId xmlns:a16="http://schemas.microsoft.com/office/drawing/2014/main" xmlns="" id="{91BCD4E5-62BA-9D47-B283-FAE2DF77B479}"/>
              </a:ext>
            </a:extLst>
          </p:cNvPr>
          <p:cNvPicPr>
            <a:picLocks noChangeAspect="1"/>
          </p:cNvPicPr>
          <p:nvPr/>
        </p:nvPicPr>
        <p:blipFill>
          <a:blip r:embed="rId3"/>
          <a:stretch>
            <a:fillRect/>
          </a:stretch>
        </p:blipFill>
        <p:spPr>
          <a:xfrm>
            <a:off x="6149620" y="3342285"/>
            <a:ext cx="4819847" cy="2132676"/>
          </a:xfrm>
          <a:prstGeom prst="rect">
            <a:avLst/>
          </a:prstGeom>
        </p:spPr>
      </p:pic>
      <p:sp>
        <p:nvSpPr>
          <p:cNvPr id="11" name="TextBox 10">
            <a:extLst>
              <a:ext uri="{FF2B5EF4-FFF2-40B4-BE49-F238E27FC236}">
                <a16:creationId xmlns:a16="http://schemas.microsoft.com/office/drawing/2014/main" xmlns="" id="{E22CFBF8-DA7C-DA40-AFD4-E2E2F7C3673F}"/>
              </a:ext>
            </a:extLst>
          </p:cNvPr>
          <p:cNvSpPr txBox="1"/>
          <p:nvPr/>
        </p:nvSpPr>
        <p:spPr>
          <a:xfrm>
            <a:off x="6429605" y="5530632"/>
            <a:ext cx="4719690" cy="646331"/>
          </a:xfrm>
          <a:prstGeom prst="rect">
            <a:avLst/>
          </a:prstGeom>
          <a:noFill/>
        </p:spPr>
        <p:txBody>
          <a:bodyPr wrap="none" rtlCol="0">
            <a:spAutoFit/>
          </a:bodyPr>
          <a:lstStyle/>
          <a:p>
            <a:r>
              <a:rPr lang="en-US" dirty="0"/>
              <a:t>Augmenting “are there </a:t>
            </a:r>
            <a:r>
              <a:rPr lang="en-US" dirty="0" err="1"/>
              <a:t>ada</a:t>
            </a:r>
            <a:r>
              <a:rPr lang="en-US" dirty="0"/>
              <a:t> jobs outside Austin” </a:t>
            </a:r>
          </a:p>
          <a:p>
            <a:r>
              <a:rPr lang="en-US" dirty="0"/>
              <a:t>with its dependency parsing tree results</a:t>
            </a:r>
          </a:p>
        </p:txBody>
      </p:sp>
    </p:spTree>
    <p:extLst>
      <p:ext uri="{BB962C8B-B14F-4D97-AF65-F5344CB8AC3E}">
        <p14:creationId xmlns:p14="http://schemas.microsoft.com/office/powerpoint/2010/main" val="16461493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1"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1ABDFE-953D-3145-89EE-9C44BBC8280C}"/>
              </a:ext>
            </a:extLst>
          </p:cNvPr>
          <p:cNvSpPr>
            <a:spLocks noGrp="1"/>
          </p:cNvSpPr>
          <p:nvPr>
            <p:ph type="title"/>
          </p:nvPr>
        </p:nvSpPr>
        <p:spPr/>
        <p:txBody>
          <a:bodyPr>
            <a:normAutofit/>
          </a:bodyPr>
          <a:lstStyle/>
          <a:p>
            <a:r>
              <a:rPr lang="en-US" b="1" spc="-253" dirty="0">
                <a:solidFill>
                  <a:srgbClr val="C00000"/>
                </a:solidFill>
              </a:rPr>
              <a:t>Learning Structured Input-Output Translation</a:t>
            </a:r>
          </a:p>
        </p:txBody>
      </p:sp>
      <p:sp>
        <p:nvSpPr>
          <p:cNvPr id="4" name="Slide Number Placeholder 3">
            <a:extLst>
              <a:ext uri="{FF2B5EF4-FFF2-40B4-BE49-F238E27FC236}">
                <a16:creationId xmlns:a16="http://schemas.microsoft.com/office/drawing/2014/main" xmlns="" id="{FDE3790F-CA7B-4B40-A949-3A1D53091E5F}"/>
              </a:ext>
            </a:extLst>
          </p:cNvPr>
          <p:cNvSpPr>
            <a:spLocks noGrp="1"/>
          </p:cNvSpPr>
          <p:nvPr>
            <p:ph type="sldNum" sz="quarter" idx="12"/>
          </p:nvPr>
        </p:nvSpPr>
        <p:spPr/>
        <p:txBody>
          <a:bodyPr/>
          <a:lstStyle/>
          <a:p>
            <a:fld id="{4C15419E-54D6-8648-ABFB-BEF58E3E877E}" type="slidenum">
              <a:rPr lang="en-US" smtClean="0"/>
              <a:t>94</a:t>
            </a:fld>
            <a:endParaRPr lang="en-US"/>
          </a:p>
        </p:txBody>
      </p:sp>
      <p:sp>
        <p:nvSpPr>
          <p:cNvPr id="7" name="TextBox 6">
            <a:extLst>
              <a:ext uri="{FF2B5EF4-FFF2-40B4-BE49-F238E27FC236}">
                <a16:creationId xmlns:a16="http://schemas.microsoft.com/office/drawing/2014/main" xmlns="" id="{6E080EB0-286A-8148-B890-151508B7AD9C}"/>
              </a:ext>
            </a:extLst>
          </p:cNvPr>
          <p:cNvSpPr txBox="1"/>
          <p:nvPr/>
        </p:nvSpPr>
        <p:spPr>
          <a:xfrm>
            <a:off x="838200" y="1820346"/>
            <a:ext cx="5351585" cy="3354765"/>
          </a:xfrm>
          <a:prstGeom prst="rect">
            <a:avLst/>
          </a:prstGeom>
          <a:noFill/>
        </p:spPr>
        <p:txBody>
          <a:bodyPr wrap="square" rtlCol="0">
            <a:spAutoFit/>
          </a:bodyPr>
          <a:lstStyle/>
          <a:p>
            <a:pPr marL="285750" indent="-285750">
              <a:buFont typeface="Arial" panose="020B0604020202020204" pitchFamily="34" charset="0"/>
              <a:buChar char="•"/>
            </a:pPr>
            <a:r>
              <a:rPr lang="en-US" sz="2400" dirty="0"/>
              <a:t>To bridge the semantic gap between the human-readable words and machine-understandable logics. </a:t>
            </a:r>
          </a:p>
          <a:p>
            <a:pPr marL="285750" indent="-285750">
              <a:buFont typeface="Arial" panose="020B0604020202020204" pitchFamily="34" charset="0"/>
              <a:buChar char="•"/>
            </a:pPr>
            <a:endParaRPr lang="en-US" sz="1000" dirty="0"/>
          </a:p>
          <a:p>
            <a:pPr marL="285750" indent="-285750">
              <a:buFont typeface="Arial" panose="020B0604020202020204" pitchFamily="34" charset="0"/>
              <a:buChar char="•"/>
            </a:pPr>
            <a:r>
              <a:rPr lang="en-US" sz="2400" dirty="0"/>
              <a:t>Semantic parsing is important for question answering, text understanding</a:t>
            </a:r>
          </a:p>
          <a:p>
            <a:pPr marL="285750" indent="-285750">
              <a:buFont typeface="Arial" panose="020B0604020202020204" pitchFamily="34" charset="0"/>
              <a:buChar char="•"/>
            </a:pPr>
            <a:endParaRPr lang="en-US" sz="1000" dirty="0"/>
          </a:p>
          <a:p>
            <a:pPr marL="285750" indent="-285750">
              <a:buFont typeface="Arial" panose="020B0604020202020204" pitchFamily="34" charset="0"/>
              <a:buChar char="•"/>
            </a:pPr>
            <a:r>
              <a:rPr lang="en-US" sz="2400" dirty="0"/>
              <a:t>Automatically solving of MWP is a growing interest. </a:t>
            </a:r>
          </a:p>
        </p:txBody>
      </p:sp>
      <p:pic>
        <p:nvPicPr>
          <p:cNvPr id="9" name="Picture 8">
            <a:extLst>
              <a:ext uri="{FF2B5EF4-FFF2-40B4-BE49-F238E27FC236}">
                <a16:creationId xmlns:a16="http://schemas.microsoft.com/office/drawing/2014/main" xmlns="" id="{E15FD752-9F8B-ED44-BEA2-62D7E19ACFCE}"/>
              </a:ext>
            </a:extLst>
          </p:cNvPr>
          <p:cNvPicPr>
            <a:picLocks noChangeAspect="1"/>
          </p:cNvPicPr>
          <p:nvPr/>
        </p:nvPicPr>
        <p:blipFill>
          <a:blip r:embed="rId2"/>
          <a:stretch>
            <a:fillRect/>
          </a:stretch>
        </p:blipFill>
        <p:spPr>
          <a:xfrm>
            <a:off x="6189785" y="1929255"/>
            <a:ext cx="5492742" cy="2805723"/>
          </a:xfrm>
          <a:prstGeom prst="rect">
            <a:avLst/>
          </a:prstGeom>
        </p:spPr>
      </p:pic>
      <p:sp>
        <p:nvSpPr>
          <p:cNvPr id="10" name="Rectangle 9">
            <a:extLst>
              <a:ext uri="{FF2B5EF4-FFF2-40B4-BE49-F238E27FC236}">
                <a16:creationId xmlns:a16="http://schemas.microsoft.com/office/drawing/2014/main" xmlns="" id="{582F2ED7-57C8-AC4B-998E-DC3A873C747B}"/>
              </a:ext>
            </a:extLst>
          </p:cNvPr>
          <p:cNvSpPr/>
          <p:nvPr/>
        </p:nvSpPr>
        <p:spPr>
          <a:xfrm>
            <a:off x="6002217" y="2586534"/>
            <a:ext cx="5884984" cy="70207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xmlns="" id="{9336AE3F-B855-2849-A44D-5B00E2E2100F}"/>
              </a:ext>
            </a:extLst>
          </p:cNvPr>
          <p:cNvSpPr/>
          <p:nvPr/>
        </p:nvSpPr>
        <p:spPr>
          <a:xfrm>
            <a:off x="6002216" y="4159683"/>
            <a:ext cx="5884984" cy="57529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182335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1" animBg="1"/>
      <p:bldP spid="11" grpId="1"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46EF98-16B1-9145-8752-7718456222C9}"/>
              </a:ext>
            </a:extLst>
          </p:cNvPr>
          <p:cNvSpPr>
            <a:spLocks noGrp="1"/>
          </p:cNvSpPr>
          <p:nvPr>
            <p:ph type="title"/>
          </p:nvPr>
        </p:nvSpPr>
        <p:spPr/>
        <p:txBody>
          <a:bodyPr/>
          <a:lstStyle/>
          <a:p>
            <a:r>
              <a:rPr lang="en-US" b="1" spc="-253" dirty="0">
                <a:solidFill>
                  <a:srgbClr val="C00000"/>
                </a:solidFill>
              </a:rPr>
              <a:t>Graph and Tree Constructions</a:t>
            </a:r>
          </a:p>
        </p:txBody>
      </p:sp>
      <p:pic>
        <p:nvPicPr>
          <p:cNvPr id="6" name="Content Placeholder 5" descr="Diagram&#10;&#10;Description automatically generated">
            <a:extLst>
              <a:ext uri="{FF2B5EF4-FFF2-40B4-BE49-F238E27FC236}">
                <a16:creationId xmlns:a16="http://schemas.microsoft.com/office/drawing/2014/main" xmlns="" id="{A996591F-F910-C047-9D56-13EEE9D3C976}"/>
              </a:ext>
            </a:extLst>
          </p:cNvPr>
          <p:cNvPicPr>
            <a:picLocks noGrp="1" noChangeAspect="1"/>
          </p:cNvPicPr>
          <p:nvPr>
            <p:ph idx="1"/>
          </p:nvPr>
        </p:nvPicPr>
        <p:blipFill>
          <a:blip r:embed="rId2"/>
          <a:stretch>
            <a:fillRect/>
          </a:stretch>
        </p:blipFill>
        <p:spPr>
          <a:xfrm>
            <a:off x="1527175" y="1637750"/>
            <a:ext cx="4540251" cy="2103511"/>
          </a:xfrm>
        </p:spPr>
      </p:pic>
      <p:sp>
        <p:nvSpPr>
          <p:cNvPr id="4" name="Slide Number Placeholder 3">
            <a:extLst>
              <a:ext uri="{FF2B5EF4-FFF2-40B4-BE49-F238E27FC236}">
                <a16:creationId xmlns:a16="http://schemas.microsoft.com/office/drawing/2014/main" xmlns="" id="{5427FBD3-20FA-5B4F-82B9-D83BC064EB97}"/>
              </a:ext>
            </a:extLst>
          </p:cNvPr>
          <p:cNvSpPr>
            <a:spLocks noGrp="1"/>
          </p:cNvSpPr>
          <p:nvPr>
            <p:ph type="sldNum" sz="quarter" idx="12"/>
          </p:nvPr>
        </p:nvSpPr>
        <p:spPr/>
        <p:txBody>
          <a:bodyPr/>
          <a:lstStyle/>
          <a:p>
            <a:fld id="{4C15419E-54D6-8648-ABFB-BEF58E3E877E}" type="slidenum">
              <a:rPr lang="en-US" smtClean="0"/>
              <a:t>95</a:t>
            </a:fld>
            <a:endParaRPr lang="en-US"/>
          </a:p>
        </p:txBody>
      </p:sp>
      <p:pic>
        <p:nvPicPr>
          <p:cNvPr id="8" name="Picture 7" descr="A picture containing chart&#10;&#10;Description automatically generated">
            <a:extLst>
              <a:ext uri="{FF2B5EF4-FFF2-40B4-BE49-F238E27FC236}">
                <a16:creationId xmlns:a16="http://schemas.microsoft.com/office/drawing/2014/main" xmlns="" id="{1E074B15-C73E-F647-8654-402C5E80F457}"/>
              </a:ext>
            </a:extLst>
          </p:cNvPr>
          <p:cNvPicPr>
            <a:picLocks noChangeAspect="1"/>
          </p:cNvPicPr>
          <p:nvPr/>
        </p:nvPicPr>
        <p:blipFill>
          <a:blip r:embed="rId3"/>
          <a:stretch>
            <a:fillRect/>
          </a:stretch>
        </p:blipFill>
        <p:spPr>
          <a:xfrm>
            <a:off x="1311276" y="3688323"/>
            <a:ext cx="4540250" cy="3033152"/>
          </a:xfrm>
          <a:prstGeom prst="rect">
            <a:avLst/>
          </a:prstGeom>
        </p:spPr>
      </p:pic>
      <p:pic>
        <p:nvPicPr>
          <p:cNvPr id="10" name="Picture 9" descr="Diagram&#10;&#10;Description automatically generated">
            <a:extLst>
              <a:ext uri="{FF2B5EF4-FFF2-40B4-BE49-F238E27FC236}">
                <a16:creationId xmlns:a16="http://schemas.microsoft.com/office/drawing/2014/main" xmlns="" id="{910723DD-09DA-2143-866C-BE28E498D1CC}"/>
              </a:ext>
            </a:extLst>
          </p:cNvPr>
          <p:cNvPicPr>
            <a:picLocks noChangeAspect="1"/>
          </p:cNvPicPr>
          <p:nvPr/>
        </p:nvPicPr>
        <p:blipFill>
          <a:blip r:embed="rId4"/>
          <a:stretch>
            <a:fillRect/>
          </a:stretch>
        </p:blipFill>
        <p:spPr>
          <a:xfrm>
            <a:off x="6340476" y="2395304"/>
            <a:ext cx="4887898" cy="3419475"/>
          </a:xfrm>
          <a:prstGeom prst="rect">
            <a:avLst/>
          </a:prstGeom>
        </p:spPr>
      </p:pic>
    </p:spTree>
    <p:extLst>
      <p:ext uri="{BB962C8B-B14F-4D97-AF65-F5344CB8AC3E}">
        <p14:creationId xmlns:p14="http://schemas.microsoft.com/office/powerpoint/2010/main" val="269157445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324C2E-36DA-6B4E-AE93-2303D11A69EF}"/>
              </a:ext>
            </a:extLst>
          </p:cNvPr>
          <p:cNvSpPr>
            <a:spLocks noGrp="1"/>
          </p:cNvSpPr>
          <p:nvPr>
            <p:ph type="title"/>
          </p:nvPr>
        </p:nvSpPr>
        <p:spPr/>
        <p:txBody>
          <a:bodyPr/>
          <a:lstStyle/>
          <a:p>
            <a:r>
              <a:rPr lang="en-US" b="1" spc="-107" dirty="0">
                <a:solidFill>
                  <a:srgbClr val="C00000"/>
                </a:solidFill>
              </a:rPr>
              <a:t>Tree Decoding</a:t>
            </a:r>
          </a:p>
        </p:txBody>
      </p:sp>
      <p:sp>
        <p:nvSpPr>
          <p:cNvPr id="4" name="Slide Number Placeholder 3">
            <a:extLst>
              <a:ext uri="{FF2B5EF4-FFF2-40B4-BE49-F238E27FC236}">
                <a16:creationId xmlns:a16="http://schemas.microsoft.com/office/drawing/2014/main" xmlns="" id="{9F7678B7-E30E-E649-AACB-8D1FA8E78E97}"/>
              </a:ext>
            </a:extLst>
          </p:cNvPr>
          <p:cNvSpPr>
            <a:spLocks noGrp="1"/>
          </p:cNvSpPr>
          <p:nvPr>
            <p:ph type="sldNum" sz="quarter" idx="12"/>
          </p:nvPr>
        </p:nvSpPr>
        <p:spPr/>
        <p:txBody>
          <a:bodyPr/>
          <a:lstStyle/>
          <a:p>
            <a:fld id="{4C15419E-54D6-8648-ABFB-BEF58E3E877E}" type="slidenum">
              <a:rPr lang="en-US" smtClean="0"/>
              <a:t>96</a:t>
            </a:fld>
            <a:endParaRPr lang="en-US"/>
          </a:p>
        </p:txBody>
      </p:sp>
      <p:pic>
        <p:nvPicPr>
          <p:cNvPr id="6" name="Picture 5">
            <a:extLst>
              <a:ext uri="{FF2B5EF4-FFF2-40B4-BE49-F238E27FC236}">
                <a16:creationId xmlns:a16="http://schemas.microsoft.com/office/drawing/2014/main" xmlns="" id="{78256D73-07C8-8C49-872A-ACF1007DD69D}"/>
              </a:ext>
            </a:extLst>
          </p:cNvPr>
          <p:cNvPicPr>
            <a:picLocks noChangeAspect="1"/>
          </p:cNvPicPr>
          <p:nvPr/>
        </p:nvPicPr>
        <p:blipFill>
          <a:blip r:embed="rId3"/>
          <a:stretch>
            <a:fillRect/>
          </a:stretch>
        </p:blipFill>
        <p:spPr>
          <a:xfrm>
            <a:off x="1512276" y="1690688"/>
            <a:ext cx="3795484" cy="3983281"/>
          </a:xfrm>
          <a:prstGeom prst="rect">
            <a:avLst/>
          </a:prstGeom>
        </p:spPr>
      </p:pic>
      <p:pic>
        <p:nvPicPr>
          <p:cNvPr id="8" name="Picture 7">
            <a:extLst>
              <a:ext uri="{FF2B5EF4-FFF2-40B4-BE49-F238E27FC236}">
                <a16:creationId xmlns:a16="http://schemas.microsoft.com/office/drawing/2014/main" xmlns="" id="{5A39C593-2C84-D443-929F-3661EFB62F07}"/>
              </a:ext>
            </a:extLst>
          </p:cNvPr>
          <p:cNvPicPr>
            <a:picLocks noChangeAspect="1"/>
          </p:cNvPicPr>
          <p:nvPr/>
        </p:nvPicPr>
        <p:blipFill>
          <a:blip r:embed="rId4"/>
          <a:stretch>
            <a:fillRect/>
          </a:stretch>
        </p:blipFill>
        <p:spPr>
          <a:xfrm>
            <a:off x="5786258" y="1690687"/>
            <a:ext cx="4893466" cy="3983281"/>
          </a:xfrm>
          <a:prstGeom prst="rect">
            <a:avLst/>
          </a:prstGeom>
        </p:spPr>
      </p:pic>
      <p:sp>
        <p:nvSpPr>
          <p:cNvPr id="9" name="TextBox 8">
            <a:extLst>
              <a:ext uri="{FF2B5EF4-FFF2-40B4-BE49-F238E27FC236}">
                <a16:creationId xmlns:a16="http://schemas.microsoft.com/office/drawing/2014/main" xmlns="" id="{27D41FB1-426A-744A-8035-537CBFE09F70}"/>
              </a:ext>
            </a:extLst>
          </p:cNvPr>
          <p:cNvSpPr txBox="1"/>
          <p:nvPr/>
        </p:nvSpPr>
        <p:spPr>
          <a:xfrm>
            <a:off x="2063261" y="5791200"/>
            <a:ext cx="2427652" cy="369332"/>
          </a:xfrm>
          <a:prstGeom prst="rect">
            <a:avLst/>
          </a:prstGeom>
          <a:noFill/>
        </p:spPr>
        <p:txBody>
          <a:bodyPr wrap="none" rtlCol="0">
            <a:spAutoFit/>
          </a:bodyPr>
          <a:lstStyle/>
          <a:p>
            <a:r>
              <a:rPr lang="en-US" dirty="0"/>
              <a:t>DFS-based tree decoder</a:t>
            </a:r>
          </a:p>
        </p:txBody>
      </p:sp>
      <p:sp>
        <p:nvSpPr>
          <p:cNvPr id="10" name="TextBox 9">
            <a:extLst>
              <a:ext uri="{FF2B5EF4-FFF2-40B4-BE49-F238E27FC236}">
                <a16:creationId xmlns:a16="http://schemas.microsoft.com/office/drawing/2014/main" xmlns="" id="{FAB792E8-780B-2243-9C08-88B2C3EE1819}"/>
              </a:ext>
            </a:extLst>
          </p:cNvPr>
          <p:cNvSpPr txBox="1"/>
          <p:nvPr/>
        </p:nvSpPr>
        <p:spPr>
          <a:xfrm>
            <a:off x="7396774" y="5791200"/>
            <a:ext cx="2410019" cy="369332"/>
          </a:xfrm>
          <a:prstGeom prst="rect">
            <a:avLst/>
          </a:prstGeom>
          <a:noFill/>
        </p:spPr>
        <p:txBody>
          <a:bodyPr wrap="none" rtlCol="0">
            <a:spAutoFit/>
          </a:bodyPr>
          <a:lstStyle/>
          <a:p>
            <a:r>
              <a:rPr lang="en-US" dirty="0"/>
              <a:t>BFS-based tree decoder</a:t>
            </a:r>
          </a:p>
        </p:txBody>
      </p:sp>
    </p:spTree>
    <p:extLst>
      <p:ext uri="{BB962C8B-B14F-4D97-AF65-F5344CB8AC3E}">
        <p14:creationId xmlns:p14="http://schemas.microsoft.com/office/powerpoint/2010/main" val="111262391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34C4A9-3D67-D14E-B8A4-F1D8F06B2794}"/>
              </a:ext>
            </a:extLst>
          </p:cNvPr>
          <p:cNvSpPr>
            <a:spLocks noGrp="1"/>
          </p:cNvSpPr>
          <p:nvPr>
            <p:ph type="title"/>
          </p:nvPr>
        </p:nvSpPr>
        <p:spPr/>
        <p:txBody>
          <a:bodyPr/>
          <a:lstStyle/>
          <a:p>
            <a:r>
              <a:rPr lang="en-US" altLang="zh-CN" b="1" spc="-107" dirty="0">
                <a:solidFill>
                  <a:srgbClr val="C00000"/>
                </a:solidFill>
              </a:rPr>
              <a:t>Graph-to-Tree</a:t>
            </a:r>
            <a:r>
              <a:rPr lang="zh-CN" altLang="en-US" b="1" spc="-107" dirty="0">
                <a:solidFill>
                  <a:srgbClr val="C00000"/>
                </a:solidFill>
              </a:rPr>
              <a:t> </a:t>
            </a:r>
            <a:r>
              <a:rPr lang="en-US" altLang="zh-CN" b="1" spc="-107" dirty="0">
                <a:solidFill>
                  <a:srgbClr val="C00000"/>
                </a:solidFill>
              </a:rPr>
              <a:t>Model</a:t>
            </a:r>
            <a:endParaRPr lang="en-US" b="1" spc="-253" dirty="0">
              <a:solidFill>
                <a:srgbClr val="C00000"/>
              </a:solidFill>
            </a:endParaRPr>
          </a:p>
        </p:txBody>
      </p:sp>
      <p:sp>
        <p:nvSpPr>
          <p:cNvPr id="4" name="Slide Number Placeholder 3">
            <a:extLst>
              <a:ext uri="{FF2B5EF4-FFF2-40B4-BE49-F238E27FC236}">
                <a16:creationId xmlns:a16="http://schemas.microsoft.com/office/drawing/2014/main" xmlns="" id="{D9C68E6F-8E41-564F-8C53-B99056275C57}"/>
              </a:ext>
            </a:extLst>
          </p:cNvPr>
          <p:cNvSpPr>
            <a:spLocks noGrp="1"/>
          </p:cNvSpPr>
          <p:nvPr>
            <p:ph type="sldNum" sz="quarter" idx="12"/>
          </p:nvPr>
        </p:nvSpPr>
        <p:spPr/>
        <p:txBody>
          <a:bodyPr/>
          <a:lstStyle/>
          <a:p>
            <a:fld id="{4C15419E-54D6-8648-ABFB-BEF58E3E877E}" type="slidenum">
              <a:rPr lang="en-US" smtClean="0"/>
              <a:t>97</a:t>
            </a:fld>
            <a:endParaRPr lang="en-US"/>
          </a:p>
        </p:txBody>
      </p:sp>
      <p:pic>
        <p:nvPicPr>
          <p:cNvPr id="8" name="Picture 7">
            <a:extLst>
              <a:ext uri="{FF2B5EF4-FFF2-40B4-BE49-F238E27FC236}">
                <a16:creationId xmlns:a16="http://schemas.microsoft.com/office/drawing/2014/main" xmlns="" id="{702BB138-7B08-DC4B-A854-6D83E6F715DE}"/>
              </a:ext>
            </a:extLst>
          </p:cNvPr>
          <p:cNvPicPr>
            <a:picLocks noChangeAspect="1"/>
          </p:cNvPicPr>
          <p:nvPr/>
        </p:nvPicPr>
        <p:blipFill>
          <a:blip r:embed="rId2"/>
          <a:stretch>
            <a:fillRect/>
          </a:stretch>
        </p:blipFill>
        <p:spPr>
          <a:xfrm>
            <a:off x="1081453" y="1460793"/>
            <a:ext cx="10029093" cy="4680243"/>
          </a:xfrm>
          <a:prstGeom prst="rect">
            <a:avLst/>
          </a:prstGeom>
        </p:spPr>
      </p:pic>
      <p:sp>
        <p:nvSpPr>
          <p:cNvPr id="9" name="TextBox 8">
            <a:extLst>
              <a:ext uri="{FF2B5EF4-FFF2-40B4-BE49-F238E27FC236}">
                <a16:creationId xmlns:a16="http://schemas.microsoft.com/office/drawing/2014/main" xmlns="" id="{9713B96B-C620-2745-8D96-69AEE064E121}"/>
              </a:ext>
            </a:extLst>
          </p:cNvPr>
          <p:cNvSpPr txBox="1"/>
          <p:nvPr/>
        </p:nvSpPr>
        <p:spPr>
          <a:xfrm>
            <a:off x="664082" y="6277302"/>
            <a:ext cx="10863833" cy="523220"/>
          </a:xfrm>
          <a:prstGeom prst="rect">
            <a:avLst/>
          </a:prstGeom>
          <a:noFill/>
        </p:spPr>
        <p:txBody>
          <a:bodyPr wrap="square" rtlCol="0">
            <a:spAutoFit/>
          </a:bodyPr>
          <a:lstStyle/>
          <a:p>
            <a:r>
              <a:rPr lang="en-US" sz="1400" dirty="0"/>
              <a:t>[1] </a:t>
            </a:r>
            <a:r>
              <a:rPr lang="en-US" sz="1400" dirty="0" err="1"/>
              <a:t>Shucheng</a:t>
            </a:r>
            <a:r>
              <a:rPr lang="en-US" sz="1400" dirty="0"/>
              <a:t> Li*, </a:t>
            </a:r>
            <a:r>
              <a:rPr lang="en-US" sz="1400" dirty="0" err="1"/>
              <a:t>Lingfei</a:t>
            </a:r>
            <a:r>
              <a:rPr lang="en-US" sz="1400" dirty="0"/>
              <a:t> Wu</a:t>
            </a:r>
            <a:r>
              <a:rPr lang="en-US" sz="1400" b="1" dirty="0"/>
              <a:t>*</a:t>
            </a:r>
            <a:r>
              <a:rPr lang="en-US" sz="1400" dirty="0"/>
              <a:t>, et al. "Graph-to-Tree Neural Networks for Learning Structured Input-Output Translation with Applications to Semantic Parsing and Math Word Problem", EMNLP 2020.</a:t>
            </a:r>
          </a:p>
        </p:txBody>
      </p:sp>
    </p:spTree>
    <p:extLst>
      <p:ext uri="{BB962C8B-B14F-4D97-AF65-F5344CB8AC3E}">
        <p14:creationId xmlns:p14="http://schemas.microsoft.com/office/powerpoint/2010/main" val="319391518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6764D0-3C7A-564A-90A6-82AB161D9BE8}"/>
              </a:ext>
            </a:extLst>
          </p:cNvPr>
          <p:cNvSpPr>
            <a:spLocks noGrp="1"/>
          </p:cNvSpPr>
          <p:nvPr>
            <p:ph type="title"/>
          </p:nvPr>
        </p:nvSpPr>
        <p:spPr/>
        <p:txBody>
          <a:bodyPr/>
          <a:lstStyle/>
          <a:p>
            <a:r>
              <a:rPr lang="en-US" altLang="zh-CN" b="1" spc="-107" dirty="0">
                <a:solidFill>
                  <a:srgbClr val="C00000"/>
                </a:solidFill>
              </a:rPr>
              <a:t>Separated Attention</a:t>
            </a:r>
            <a:r>
              <a:rPr lang="zh-CN" altLang="en-US" b="1" spc="-107" dirty="0">
                <a:solidFill>
                  <a:srgbClr val="C00000"/>
                </a:solidFill>
              </a:rPr>
              <a:t> </a:t>
            </a:r>
            <a:r>
              <a:rPr lang="en-US" altLang="zh-CN" b="1" spc="-107" dirty="0">
                <a:solidFill>
                  <a:srgbClr val="C00000"/>
                </a:solidFill>
              </a:rPr>
              <a:t>Based</a:t>
            </a:r>
            <a:r>
              <a:rPr lang="zh-CN" altLang="en-US" b="1" spc="-107" dirty="0">
                <a:solidFill>
                  <a:srgbClr val="C00000"/>
                </a:solidFill>
              </a:rPr>
              <a:t> </a:t>
            </a:r>
            <a:r>
              <a:rPr lang="en-US" altLang="zh-CN" b="1" spc="-107" dirty="0">
                <a:solidFill>
                  <a:srgbClr val="C00000"/>
                </a:solidFill>
              </a:rPr>
              <a:t>Tree</a:t>
            </a:r>
            <a:r>
              <a:rPr lang="zh-CN" altLang="en-US" b="1" spc="-107" dirty="0">
                <a:solidFill>
                  <a:srgbClr val="C00000"/>
                </a:solidFill>
              </a:rPr>
              <a:t> </a:t>
            </a:r>
            <a:r>
              <a:rPr lang="en-US" altLang="zh-CN" b="1" spc="-107" dirty="0">
                <a:solidFill>
                  <a:srgbClr val="C00000"/>
                </a:solidFill>
              </a:rPr>
              <a:t>Decoding</a:t>
            </a:r>
            <a:endParaRPr lang="en-US" dirty="0"/>
          </a:p>
        </p:txBody>
      </p:sp>
      <p:sp>
        <p:nvSpPr>
          <p:cNvPr id="4" name="Slide Number Placeholder 3">
            <a:extLst>
              <a:ext uri="{FF2B5EF4-FFF2-40B4-BE49-F238E27FC236}">
                <a16:creationId xmlns:a16="http://schemas.microsoft.com/office/drawing/2014/main" xmlns="" id="{D6871A28-9E53-6048-8C76-9041C0A63E1F}"/>
              </a:ext>
            </a:extLst>
          </p:cNvPr>
          <p:cNvSpPr>
            <a:spLocks noGrp="1"/>
          </p:cNvSpPr>
          <p:nvPr>
            <p:ph type="sldNum" sz="quarter" idx="12"/>
          </p:nvPr>
        </p:nvSpPr>
        <p:spPr/>
        <p:txBody>
          <a:bodyPr/>
          <a:lstStyle/>
          <a:p>
            <a:fld id="{4C15419E-54D6-8648-ABFB-BEF58E3E877E}" type="slidenum">
              <a:rPr lang="en-US" smtClean="0"/>
              <a:t>98</a:t>
            </a:fld>
            <a:endParaRPr lang="en-US"/>
          </a:p>
        </p:txBody>
      </p:sp>
      <p:pic>
        <p:nvPicPr>
          <p:cNvPr id="6" name="Picture 5">
            <a:extLst>
              <a:ext uri="{FF2B5EF4-FFF2-40B4-BE49-F238E27FC236}">
                <a16:creationId xmlns:a16="http://schemas.microsoft.com/office/drawing/2014/main" xmlns="" id="{EC92101F-657C-6846-B15F-927BC3A29371}"/>
              </a:ext>
            </a:extLst>
          </p:cNvPr>
          <p:cNvPicPr>
            <a:picLocks noChangeAspect="1"/>
          </p:cNvPicPr>
          <p:nvPr/>
        </p:nvPicPr>
        <p:blipFill>
          <a:blip r:embed="rId2"/>
          <a:stretch>
            <a:fillRect/>
          </a:stretch>
        </p:blipFill>
        <p:spPr>
          <a:xfrm>
            <a:off x="3894992" y="5835650"/>
            <a:ext cx="4648200" cy="520700"/>
          </a:xfrm>
          <a:prstGeom prst="rect">
            <a:avLst/>
          </a:prstGeom>
        </p:spPr>
      </p:pic>
      <p:pic>
        <p:nvPicPr>
          <p:cNvPr id="8" name="Picture 7">
            <a:extLst>
              <a:ext uri="{FF2B5EF4-FFF2-40B4-BE49-F238E27FC236}">
                <a16:creationId xmlns:a16="http://schemas.microsoft.com/office/drawing/2014/main" xmlns="" id="{9369E5A6-7892-F64E-ACCC-7E28EF661A5B}"/>
              </a:ext>
            </a:extLst>
          </p:cNvPr>
          <p:cNvPicPr>
            <a:picLocks noChangeAspect="1"/>
          </p:cNvPicPr>
          <p:nvPr/>
        </p:nvPicPr>
        <p:blipFill>
          <a:blip r:embed="rId3"/>
          <a:stretch>
            <a:fillRect/>
          </a:stretch>
        </p:blipFill>
        <p:spPr>
          <a:xfrm>
            <a:off x="3894992" y="1685853"/>
            <a:ext cx="3886200" cy="1320800"/>
          </a:xfrm>
          <a:prstGeom prst="rect">
            <a:avLst/>
          </a:prstGeom>
        </p:spPr>
      </p:pic>
      <p:pic>
        <p:nvPicPr>
          <p:cNvPr id="10" name="Picture 9">
            <a:extLst>
              <a:ext uri="{FF2B5EF4-FFF2-40B4-BE49-F238E27FC236}">
                <a16:creationId xmlns:a16="http://schemas.microsoft.com/office/drawing/2014/main" xmlns="" id="{C2BAEC08-8E4F-264C-85E2-0AD3F0E46455}"/>
              </a:ext>
            </a:extLst>
          </p:cNvPr>
          <p:cNvPicPr>
            <a:picLocks noChangeAspect="1"/>
          </p:cNvPicPr>
          <p:nvPr/>
        </p:nvPicPr>
        <p:blipFill>
          <a:blip r:embed="rId4"/>
          <a:stretch>
            <a:fillRect/>
          </a:stretch>
        </p:blipFill>
        <p:spPr>
          <a:xfrm>
            <a:off x="3613636" y="3244850"/>
            <a:ext cx="5610957" cy="2352603"/>
          </a:xfrm>
          <a:prstGeom prst="rect">
            <a:avLst/>
          </a:prstGeom>
        </p:spPr>
      </p:pic>
      <p:sp>
        <p:nvSpPr>
          <p:cNvPr id="11" name="文本框 13">
            <a:extLst>
              <a:ext uri="{FF2B5EF4-FFF2-40B4-BE49-F238E27FC236}">
                <a16:creationId xmlns:a16="http://schemas.microsoft.com/office/drawing/2014/main" xmlns="" id="{459077C9-512C-6441-98BD-F3DAE0510061}"/>
              </a:ext>
            </a:extLst>
          </p:cNvPr>
          <p:cNvSpPr txBox="1"/>
          <p:nvPr/>
        </p:nvSpPr>
        <p:spPr>
          <a:xfrm>
            <a:off x="164747" y="3896358"/>
            <a:ext cx="1698199" cy="923330"/>
          </a:xfrm>
          <a:prstGeom prst="rect">
            <a:avLst/>
          </a:prstGeom>
          <a:noFill/>
        </p:spPr>
        <p:txBody>
          <a:bodyPr wrap="square" rtlCol="0">
            <a:spAutoFit/>
          </a:bodyPr>
          <a:lstStyle/>
          <a:p>
            <a:r>
              <a:rPr kumimoji="1" lang="en-US" altLang="zh-CN" dirty="0"/>
              <a:t>Separated attention</a:t>
            </a:r>
            <a:r>
              <a:rPr kumimoji="1" lang="zh-CN" altLang="en-US" dirty="0"/>
              <a:t> </a:t>
            </a:r>
            <a:r>
              <a:rPr kumimoji="1" lang="en-US" altLang="zh-CN" dirty="0"/>
              <a:t>weights</a:t>
            </a:r>
            <a:endParaRPr kumimoji="1" lang="zh-CN" altLang="en-US" dirty="0"/>
          </a:p>
        </p:txBody>
      </p:sp>
      <p:cxnSp>
        <p:nvCxnSpPr>
          <p:cNvPr id="12" name="直线箭头连接符 14">
            <a:extLst>
              <a:ext uri="{FF2B5EF4-FFF2-40B4-BE49-F238E27FC236}">
                <a16:creationId xmlns:a16="http://schemas.microsoft.com/office/drawing/2014/main" xmlns="" id="{C85DFE00-DE41-CD45-A55E-22D841A84B84}"/>
              </a:ext>
            </a:extLst>
          </p:cNvPr>
          <p:cNvCxnSpPr>
            <a:cxnSpLocks/>
          </p:cNvCxnSpPr>
          <p:nvPr/>
        </p:nvCxnSpPr>
        <p:spPr>
          <a:xfrm>
            <a:off x="1631466" y="4421150"/>
            <a:ext cx="1497130" cy="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Left Brace 13">
            <a:extLst>
              <a:ext uri="{FF2B5EF4-FFF2-40B4-BE49-F238E27FC236}">
                <a16:creationId xmlns:a16="http://schemas.microsoft.com/office/drawing/2014/main" xmlns="" id="{4B3BAF3E-4077-F943-A560-1EF9AB62DB49}"/>
              </a:ext>
            </a:extLst>
          </p:cNvPr>
          <p:cNvSpPr/>
          <p:nvPr/>
        </p:nvSpPr>
        <p:spPr>
          <a:xfrm>
            <a:off x="3241430" y="3631681"/>
            <a:ext cx="372206" cy="1578938"/>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文本框 13">
            <a:extLst>
              <a:ext uri="{FF2B5EF4-FFF2-40B4-BE49-F238E27FC236}">
                <a16:creationId xmlns:a16="http://schemas.microsoft.com/office/drawing/2014/main" xmlns="" id="{E4628F10-590B-1142-8BFB-68DB90A2F95A}"/>
              </a:ext>
            </a:extLst>
          </p:cNvPr>
          <p:cNvSpPr txBox="1"/>
          <p:nvPr/>
        </p:nvSpPr>
        <p:spPr>
          <a:xfrm>
            <a:off x="142182" y="2025505"/>
            <a:ext cx="1814203" cy="646331"/>
          </a:xfrm>
          <a:prstGeom prst="rect">
            <a:avLst/>
          </a:prstGeom>
          <a:noFill/>
        </p:spPr>
        <p:txBody>
          <a:bodyPr wrap="square" rtlCol="0">
            <a:spAutoFit/>
          </a:bodyPr>
          <a:lstStyle/>
          <a:p>
            <a:r>
              <a:rPr kumimoji="1" lang="en-US" altLang="zh-CN" dirty="0"/>
              <a:t>Context vector embeddings</a:t>
            </a:r>
            <a:endParaRPr kumimoji="1" lang="zh-CN" altLang="en-US" dirty="0"/>
          </a:p>
        </p:txBody>
      </p:sp>
      <p:cxnSp>
        <p:nvCxnSpPr>
          <p:cNvPr id="16" name="直线箭头连接符 14">
            <a:extLst>
              <a:ext uri="{FF2B5EF4-FFF2-40B4-BE49-F238E27FC236}">
                <a16:creationId xmlns:a16="http://schemas.microsoft.com/office/drawing/2014/main" xmlns="" id="{6913AE14-87C1-9D4D-B360-4C60A4BF495A}"/>
              </a:ext>
            </a:extLst>
          </p:cNvPr>
          <p:cNvCxnSpPr>
            <a:cxnSpLocks/>
          </p:cNvCxnSpPr>
          <p:nvPr/>
        </p:nvCxnSpPr>
        <p:spPr>
          <a:xfrm>
            <a:off x="1631466" y="2406764"/>
            <a:ext cx="1497130" cy="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Left Brace 16">
            <a:extLst>
              <a:ext uri="{FF2B5EF4-FFF2-40B4-BE49-F238E27FC236}">
                <a16:creationId xmlns:a16="http://schemas.microsoft.com/office/drawing/2014/main" xmlns="" id="{7EE68556-B917-6A49-ACFB-D6064BA5EB08}"/>
              </a:ext>
            </a:extLst>
          </p:cNvPr>
          <p:cNvSpPr/>
          <p:nvPr/>
        </p:nvSpPr>
        <p:spPr>
          <a:xfrm>
            <a:off x="3241430" y="1873708"/>
            <a:ext cx="372206" cy="1096615"/>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文本框 13">
            <a:extLst>
              <a:ext uri="{FF2B5EF4-FFF2-40B4-BE49-F238E27FC236}">
                <a16:creationId xmlns:a16="http://schemas.microsoft.com/office/drawing/2014/main" xmlns="" id="{6EB17545-1312-424B-9AAB-FD7AAEE7D403}"/>
              </a:ext>
            </a:extLst>
          </p:cNvPr>
          <p:cNvSpPr txBox="1"/>
          <p:nvPr/>
        </p:nvSpPr>
        <p:spPr>
          <a:xfrm>
            <a:off x="142182" y="5710019"/>
            <a:ext cx="1582137" cy="646331"/>
          </a:xfrm>
          <a:prstGeom prst="rect">
            <a:avLst/>
          </a:prstGeom>
          <a:noFill/>
        </p:spPr>
        <p:txBody>
          <a:bodyPr wrap="square" rtlCol="0">
            <a:spAutoFit/>
          </a:bodyPr>
          <a:lstStyle/>
          <a:p>
            <a:r>
              <a:rPr kumimoji="1" lang="en-US" altLang="zh-CN" dirty="0"/>
              <a:t>Final attention hidden state</a:t>
            </a:r>
            <a:endParaRPr kumimoji="1" lang="zh-CN" altLang="en-US" dirty="0"/>
          </a:p>
        </p:txBody>
      </p:sp>
      <p:cxnSp>
        <p:nvCxnSpPr>
          <p:cNvPr id="20" name="直线箭头连接符 14">
            <a:extLst>
              <a:ext uri="{FF2B5EF4-FFF2-40B4-BE49-F238E27FC236}">
                <a16:creationId xmlns:a16="http://schemas.microsoft.com/office/drawing/2014/main" xmlns="" id="{7BABB898-7C87-F148-9050-2E3ECFC1C0A5}"/>
              </a:ext>
            </a:extLst>
          </p:cNvPr>
          <p:cNvCxnSpPr>
            <a:cxnSpLocks/>
          </p:cNvCxnSpPr>
          <p:nvPr/>
        </p:nvCxnSpPr>
        <p:spPr>
          <a:xfrm>
            <a:off x="1631466" y="6107338"/>
            <a:ext cx="1497130" cy="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741641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Table&#10;&#10;Description automatically generated">
            <a:extLst>
              <a:ext uri="{FF2B5EF4-FFF2-40B4-BE49-F238E27FC236}">
                <a16:creationId xmlns:a16="http://schemas.microsoft.com/office/drawing/2014/main" xmlns="" id="{89B4576E-7820-D54F-A01D-71C108CD62DD}"/>
              </a:ext>
            </a:extLst>
          </p:cNvPr>
          <p:cNvPicPr>
            <a:picLocks noGrp="1" noChangeAspect="1"/>
          </p:cNvPicPr>
          <p:nvPr>
            <p:ph idx="1"/>
          </p:nvPr>
        </p:nvPicPr>
        <p:blipFill>
          <a:blip r:embed="rId2"/>
          <a:stretch>
            <a:fillRect/>
          </a:stretch>
        </p:blipFill>
        <p:spPr>
          <a:xfrm>
            <a:off x="838200" y="1690688"/>
            <a:ext cx="4899131" cy="4351338"/>
          </a:xfrm>
        </p:spPr>
      </p:pic>
      <p:sp>
        <p:nvSpPr>
          <p:cNvPr id="4" name="Slide Number Placeholder 3">
            <a:extLst>
              <a:ext uri="{FF2B5EF4-FFF2-40B4-BE49-F238E27FC236}">
                <a16:creationId xmlns:a16="http://schemas.microsoft.com/office/drawing/2014/main" xmlns="" id="{46715681-09D1-7A40-A84F-DFF73E13DCFA}"/>
              </a:ext>
            </a:extLst>
          </p:cNvPr>
          <p:cNvSpPr>
            <a:spLocks noGrp="1"/>
          </p:cNvSpPr>
          <p:nvPr>
            <p:ph type="sldNum" sz="quarter" idx="12"/>
          </p:nvPr>
        </p:nvSpPr>
        <p:spPr/>
        <p:txBody>
          <a:bodyPr/>
          <a:lstStyle/>
          <a:p>
            <a:fld id="{4C15419E-54D6-8648-ABFB-BEF58E3E877E}" type="slidenum">
              <a:rPr lang="en-US" smtClean="0"/>
              <a:t>99</a:t>
            </a:fld>
            <a:endParaRPr lang="en-US"/>
          </a:p>
        </p:txBody>
      </p:sp>
      <p:sp>
        <p:nvSpPr>
          <p:cNvPr id="5" name="Title 1">
            <a:extLst>
              <a:ext uri="{FF2B5EF4-FFF2-40B4-BE49-F238E27FC236}">
                <a16:creationId xmlns:a16="http://schemas.microsoft.com/office/drawing/2014/main" xmlns="" id="{5EE6476E-7CB0-3E41-8AC0-45CDA5C970CC}"/>
              </a:ext>
            </a:extLst>
          </p:cNvPr>
          <p:cNvSpPr>
            <a:spLocks noGrp="1"/>
          </p:cNvSpPr>
          <p:nvPr>
            <p:ph type="title"/>
          </p:nvPr>
        </p:nvSpPr>
        <p:spPr/>
        <p:txBody>
          <a:bodyPr/>
          <a:lstStyle/>
          <a:p>
            <a:r>
              <a:rPr lang="en-US" b="1" spc="-253" dirty="0">
                <a:solidFill>
                  <a:srgbClr val="C00000"/>
                </a:solidFill>
              </a:rPr>
              <a:t>Math Word Problem</a:t>
            </a:r>
          </a:p>
        </p:txBody>
      </p:sp>
      <p:pic>
        <p:nvPicPr>
          <p:cNvPr id="9" name="Picture 8" descr="Table&#10;&#10;Description automatically generated">
            <a:extLst>
              <a:ext uri="{FF2B5EF4-FFF2-40B4-BE49-F238E27FC236}">
                <a16:creationId xmlns:a16="http://schemas.microsoft.com/office/drawing/2014/main" xmlns="" id="{8EF835EB-0149-9548-9377-C132D0C96B53}"/>
              </a:ext>
            </a:extLst>
          </p:cNvPr>
          <p:cNvPicPr>
            <a:picLocks noChangeAspect="1"/>
          </p:cNvPicPr>
          <p:nvPr/>
        </p:nvPicPr>
        <p:blipFill>
          <a:blip r:embed="rId3"/>
          <a:stretch>
            <a:fillRect/>
          </a:stretch>
        </p:blipFill>
        <p:spPr>
          <a:xfrm>
            <a:off x="5829300" y="2247107"/>
            <a:ext cx="5918200" cy="3238500"/>
          </a:xfrm>
          <a:prstGeom prst="rect">
            <a:avLst/>
          </a:prstGeom>
        </p:spPr>
      </p:pic>
      <p:sp>
        <p:nvSpPr>
          <p:cNvPr id="6" name="Rectangle 5">
            <a:extLst>
              <a:ext uri="{FF2B5EF4-FFF2-40B4-BE49-F238E27FC236}">
                <a16:creationId xmlns:a16="http://schemas.microsoft.com/office/drawing/2014/main" xmlns="" id="{80622422-307E-2C43-9764-89F9E4021B96}"/>
              </a:ext>
            </a:extLst>
          </p:cNvPr>
          <p:cNvSpPr/>
          <p:nvPr/>
        </p:nvSpPr>
        <p:spPr>
          <a:xfrm>
            <a:off x="746231" y="5066147"/>
            <a:ext cx="5083069" cy="54920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9049F2B0-77B1-C54E-BACD-F631A06E4285}"/>
              </a:ext>
            </a:extLst>
          </p:cNvPr>
          <p:cNvSpPr/>
          <p:nvPr/>
        </p:nvSpPr>
        <p:spPr>
          <a:xfrm>
            <a:off x="5960069" y="4304146"/>
            <a:ext cx="5669223" cy="64299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527487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12263</TotalTime>
  <Words>19176</Words>
  <Application>Microsoft Macintosh PowerPoint</Application>
  <PresentationFormat>Custom</PresentationFormat>
  <Paragraphs>2677</Paragraphs>
  <Slides>262</Slides>
  <Notes>185</Notes>
  <HiddenSlides>0</HiddenSlides>
  <MMClips>0</MMClips>
  <ScaleCrop>false</ScaleCrop>
  <HeadingPairs>
    <vt:vector size="4" baseType="variant">
      <vt:variant>
        <vt:lpstr>Theme</vt:lpstr>
      </vt:variant>
      <vt:variant>
        <vt:i4>1</vt:i4>
      </vt:variant>
      <vt:variant>
        <vt:lpstr>Slide Titles</vt:lpstr>
      </vt:variant>
      <vt:variant>
        <vt:i4>262</vt:i4>
      </vt:variant>
    </vt:vector>
  </HeadingPairs>
  <TitlesOfParts>
    <vt:vector size="263" baseType="lpstr">
      <vt:lpstr>Office Theme</vt:lpstr>
      <vt:lpstr>Deep Learning on Graphs for  Natural Language Processing</vt:lpstr>
      <vt:lpstr>Outline</vt:lpstr>
      <vt:lpstr>PowerPoint Presentation</vt:lpstr>
      <vt:lpstr>Why graphs?</vt:lpstr>
      <vt:lpstr> Graph-structured data are ubiquitous </vt:lpstr>
      <vt:lpstr>Graphs are ubiquitous in NLP As Well</vt:lpstr>
      <vt:lpstr>PowerPoint Presentation</vt:lpstr>
      <vt:lpstr>Natural Language Processing: A Graph Perspective</vt:lpstr>
      <vt:lpstr>Graph Based Methods for NLP</vt:lpstr>
      <vt:lpstr>PowerPoint Presentation</vt:lpstr>
      <vt:lpstr>Graph Machine Learning: Recent Trending</vt:lpstr>
      <vt:lpstr>Graph Neural Networks: A Brief History</vt:lpstr>
      <vt:lpstr>Graph Neural Networks: Foundations</vt:lpstr>
      <vt:lpstr>Graph Neural Networks: Basic Model</vt:lpstr>
      <vt:lpstr>Neighborhood Aggregation</vt:lpstr>
      <vt:lpstr>Neighborhood Aggregation</vt:lpstr>
      <vt:lpstr>Overview of GNN Model</vt:lpstr>
      <vt:lpstr>Overview of GNN Model</vt:lpstr>
      <vt:lpstr>Overview of GNN Model</vt:lpstr>
      <vt:lpstr>GNN Model: A Case Study</vt:lpstr>
      <vt:lpstr>GNN Model: A Case Study</vt:lpstr>
      <vt:lpstr>GNN Model: Quick Summary</vt:lpstr>
      <vt:lpstr>Graph Neural Networks: Popular Models</vt:lpstr>
      <vt:lpstr>Graph Convolution Networks (GCN)</vt:lpstr>
      <vt:lpstr>Message Passing Neural Network (MPNN)</vt:lpstr>
      <vt:lpstr>Graph Attention Network (GAT)</vt:lpstr>
      <vt:lpstr>Gated Graph Neural Networks (GGNN)</vt:lpstr>
      <vt:lpstr>DLG4NLP:  A Roadmap</vt:lpstr>
      <vt:lpstr>PowerPoint Presentation</vt:lpstr>
      <vt:lpstr>PowerPoint Presentation</vt:lpstr>
      <vt:lpstr>Why Graph Construction for NLP?</vt:lpstr>
      <vt:lpstr>Static Graph Construction</vt:lpstr>
      <vt:lpstr>Static Graph Construction: Dependency Graph</vt:lpstr>
      <vt:lpstr>Static Graph Construction: Constituency Graph</vt:lpstr>
      <vt:lpstr>Static Graph Construction: AMR Graph</vt:lpstr>
      <vt:lpstr>Static Graph Construction: IE Graph</vt:lpstr>
      <vt:lpstr>Static Graph Construction: Knowledge Graph</vt:lpstr>
      <vt:lpstr>Static Graph Construction: Topic Graph</vt:lpstr>
      <vt:lpstr>Static Graph Construction: Similarity Graph</vt:lpstr>
      <vt:lpstr>Static Graph Construction: Co-occurrence Graph</vt:lpstr>
      <vt:lpstr>Static Graph Construction: SQL Graph</vt:lpstr>
      <vt:lpstr>Static Graph Construction: Application-driven Graph</vt:lpstr>
      <vt:lpstr>Static Graph Construction: Summary</vt:lpstr>
      <vt:lpstr>Dynamic Graph Construction</vt:lpstr>
      <vt:lpstr>Dynamic Graph Construction: Overview</vt:lpstr>
      <vt:lpstr>Dynamic Graph Construction Outline</vt:lpstr>
      <vt:lpstr>Graph Similarity Metric Learning Techniques</vt:lpstr>
      <vt:lpstr>Node Embedding Based Similarity Metric Learning</vt:lpstr>
      <vt:lpstr>Attention-based Similarity Metric Functions</vt:lpstr>
      <vt:lpstr>Cosine-based Similarity Metric Functions</vt:lpstr>
      <vt:lpstr>Structure-aware Similarity Metric Learning</vt:lpstr>
      <vt:lpstr>Attention-based Similarity Metric Functions</vt:lpstr>
      <vt:lpstr>Graph Sparsification Techniques</vt:lpstr>
      <vt:lpstr>Common Graph Sparsification Options</vt:lpstr>
      <vt:lpstr>Combining Intrinsic and Implicit Graph Structures</vt:lpstr>
      <vt:lpstr>Learning Paradigms: Joint Learning</vt:lpstr>
      <vt:lpstr>Learning Paradigms: Adaptive Learning</vt:lpstr>
      <vt:lpstr>Learning Paradigms: Iterative Learning</vt:lpstr>
      <vt:lpstr>Dynamic Graph Construction Summary</vt:lpstr>
      <vt:lpstr>Static vs. Dynamic Graph Construction</vt:lpstr>
      <vt:lpstr>Static vs. Dynamic Graph Construction (cont)</vt:lpstr>
      <vt:lpstr>PowerPoint Presentation</vt:lpstr>
      <vt:lpstr>GNNs for Graph Representation Learning</vt:lpstr>
      <vt:lpstr>Homogeneous vs Multi-relational vs Heterogeneous Graphs</vt:lpstr>
      <vt:lpstr>Which GNNs to Use Given a Graph?</vt:lpstr>
      <vt:lpstr>Homogeneous GNNs for NLP</vt:lpstr>
      <vt:lpstr>Non-homogeneous to Homogeneous Conversion via Levi Graph</vt:lpstr>
      <vt:lpstr>How to Handle Edge Direction Information?</vt:lpstr>
      <vt:lpstr>Edge Directions as Edge Types</vt:lpstr>
      <vt:lpstr>Bidirectional GNNs for Directed Graphs</vt:lpstr>
      <vt:lpstr>Bidirectional GNNs for Directed Graphs (cont)</vt:lpstr>
      <vt:lpstr>Multi-relational GNNs for NLP</vt:lpstr>
      <vt:lpstr>R-GNN: Overview</vt:lpstr>
      <vt:lpstr>R-GNN Variant: R-GCN</vt:lpstr>
      <vt:lpstr>R-GNN: Avoiding Over-parameterization</vt:lpstr>
      <vt:lpstr>Including Edge Embeddings in GNNs</vt:lpstr>
      <vt:lpstr>Multi-relational Graph Transformers</vt:lpstr>
      <vt:lpstr>R-GAT based Graph Transformers</vt:lpstr>
      <vt:lpstr>Structure-aware Self-attention based Graph Transformers</vt:lpstr>
      <vt:lpstr>Heterogeneous GNNs</vt:lpstr>
      <vt:lpstr>PowerPoint Presentation</vt:lpstr>
      <vt:lpstr>PowerPoint Presentation</vt:lpstr>
      <vt:lpstr>Seq2Seq: Applications and Challenges</vt:lpstr>
      <vt:lpstr>Graph-to-Sequence Model</vt:lpstr>
      <vt:lpstr>Bidirectional GNNs for Directed Graphs</vt:lpstr>
      <vt:lpstr>Bidirectional GNNs for Directed Graphs (cont)</vt:lpstr>
      <vt:lpstr>Graph Encoding</vt:lpstr>
      <vt:lpstr>Attention Based Sequence Decoding</vt:lpstr>
      <vt:lpstr>Attention Based Sequence Decoding</vt:lpstr>
      <vt:lpstr>Attention Based Sequence Decoding</vt:lpstr>
      <vt:lpstr>Text Reasoning and Shortest Path</vt:lpstr>
      <vt:lpstr>Effect of Bidirectional Node Embedding</vt:lpstr>
      <vt:lpstr>When Shall We Use Graph2Seq?</vt:lpstr>
      <vt:lpstr>Learning Structured Input-Output Translation</vt:lpstr>
      <vt:lpstr>Graph and Tree Constructions</vt:lpstr>
      <vt:lpstr>Tree Decoding</vt:lpstr>
      <vt:lpstr>Graph-to-Tree Model</vt:lpstr>
      <vt:lpstr>Separated Attention Based Tree Decoding</vt:lpstr>
      <vt:lpstr>Math Word Problem</vt:lpstr>
      <vt:lpstr>Visualization of Separated Attentions</vt:lpstr>
      <vt:lpstr>10 Minutes Break</vt:lpstr>
      <vt:lpstr>PowerPoint Presentation</vt:lpstr>
      <vt:lpstr>PowerPoint Presentation</vt:lpstr>
      <vt:lpstr>Outline</vt:lpstr>
      <vt:lpstr>Information Extraction: a Sequence-to-Graph Task</vt:lpstr>
      <vt:lpstr>Extending to Graph-to-Graph Task</vt:lpstr>
      <vt:lpstr>Moving from Seq-to-Graph to Graph-to-Graph</vt:lpstr>
      <vt:lpstr>AMR-IE: An AMR-guided encoding and decoding framework for IE</vt:lpstr>
      <vt:lpstr>AMR Guided Graph Encoding: Using an  Edge-Conditioned GAT</vt:lpstr>
      <vt:lpstr>AMR Guided Graph Decoding: Ordered decoding guided by AMR</vt:lpstr>
      <vt:lpstr>Examples on how AMR graphs help</vt:lpstr>
      <vt:lpstr>Outline</vt:lpstr>
      <vt:lpstr>Multimedia Event Extraction (M2E2)</vt:lpstr>
      <vt:lpstr>Weakly Aligned Structured Embedding </vt:lpstr>
      <vt:lpstr>CLIP-Event [Li et al., CVPR2022]</vt:lpstr>
      <vt:lpstr>PowerPoint Presentation</vt:lpstr>
      <vt:lpstr>GPT-3 Based Prompt</vt:lpstr>
      <vt:lpstr>CLIP-Event: Event-Driven Vision-Language Pretraining</vt:lpstr>
      <vt:lpstr>Experiment Results</vt:lpstr>
      <vt:lpstr>Compare to Single Data Modality Extraction</vt:lpstr>
      <vt:lpstr>Compare to Cross-media Flat Representation</vt:lpstr>
      <vt:lpstr>Outline</vt:lpstr>
      <vt:lpstr>Global Event Knowledge Acquisition via Schema Induction</vt:lpstr>
      <vt:lpstr>Temporal Complex Event Schema  Composition [Li et al., 2021a]</vt:lpstr>
      <vt:lpstr>Generative Event Graph Model</vt:lpstr>
      <vt:lpstr>PowerPoint Presentation</vt:lpstr>
      <vt:lpstr>PowerPoint Presentation</vt:lpstr>
      <vt:lpstr>Schema-guided Event Prediction</vt:lpstr>
      <vt:lpstr>Instance-level Event Prediction</vt:lpstr>
      <vt:lpstr>Outline</vt:lpstr>
      <vt:lpstr>Knowledge Graph based Event Timeline Generation [Li et al., EMNLP2021b]</vt:lpstr>
      <vt:lpstr>Multimedia Knowledge Graph based Question Answering [Reddy et al., AAAI2022]</vt:lpstr>
      <vt:lpstr>Outline</vt:lpstr>
      <vt:lpstr>Quiz Time! Which one is Fake News?</vt:lpstr>
      <vt:lpstr>Quiz Time! Which one is Fake News?</vt:lpstr>
      <vt:lpstr>Quiz Time! Which Caption is Fake?</vt:lpstr>
      <vt:lpstr>Knowledge Element-Level Misinformation Detection [Fung et al., ACL2021]</vt:lpstr>
      <vt:lpstr>Compare with Previous Work</vt:lpstr>
      <vt:lpstr>Knowledge Element-Level Misinformation Detection</vt:lpstr>
      <vt:lpstr>Knowledge Element-Level Misinformation Detection</vt:lpstr>
      <vt:lpstr>Multimedia Knowledge Graph Construction</vt:lpstr>
      <vt:lpstr>Graph Propagation</vt:lpstr>
      <vt:lpstr>KG-Conditional Fake News Generation</vt:lpstr>
      <vt:lpstr>Manipulated KG-to-Article Synthesis</vt:lpstr>
      <vt:lpstr>Generating Text from Structured Representations</vt:lpstr>
      <vt:lpstr>Generating Text from Structured Representations</vt:lpstr>
      <vt:lpstr>Caption Manipulation – AMR-to-Caption Synthesis</vt:lpstr>
      <vt:lpstr>Knowledge Element-Level Misinformation Dataset</vt:lpstr>
      <vt:lpstr>Knowledge Element-Level Misinformation Detection</vt:lpstr>
      <vt:lpstr>A Successful Example</vt:lpstr>
      <vt:lpstr>PowerPoint Presentation</vt:lpstr>
      <vt:lpstr>PowerPoint Presentation</vt:lpstr>
      <vt:lpstr>Demo 2: Event Heatmap for Disaster Relief</vt:lpstr>
      <vt:lpstr>Software and Resources</vt:lpstr>
      <vt:lpstr>PowerPoint Presentation</vt:lpstr>
      <vt:lpstr>Machine Reading Comprehension (MRC)</vt:lpstr>
      <vt:lpstr>Multi-Hop Reading Comprehension: WikiHop</vt:lpstr>
      <vt:lpstr>Multi-Hop Reading Comprehension: WikiHop</vt:lpstr>
      <vt:lpstr>Multi-hop Reading Comprehension across Multiple Documents [Cao et al. NAACL’19]</vt:lpstr>
      <vt:lpstr>Multi-hop Reading Comprehension across Multiple Documents [Cao et al. NAACL’19]</vt:lpstr>
      <vt:lpstr>Multi-hop Reading Comprehension across Multiple Documents [Cao et al. NAACL’19]</vt:lpstr>
      <vt:lpstr>Multi-hop Reading Comprehension across Multiple Documents [Cao et al. NAACL’19]</vt:lpstr>
      <vt:lpstr>Multi-hop Reading Comprehension across Multiple Documents [Cao et al. NAACL’19]</vt:lpstr>
      <vt:lpstr>Multi-hop Reading Comprehension across Multiple Documents  [Tu el al. ACL’19]</vt:lpstr>
      <vt:lpstr>Multi-hop Reading Comprehension across Multiple Documents  [Tu el al. ACL’19]</vt:lpstr>
      <vt:lpstr>Multi-hop Reading Comprehension across Multiple Documents  [Tu el al. ACL’19]</vt:lpstr>
      <vt:lpstr>Multi-hop Reading Comprehension across Multiple Documents  [Tu el al. ACL’19]</vt:lpstr>
      <vt:lpstr>Multi-hop Reading Comprehension across Multiple Documents  [Tu el al. ACL’19]</vt:lpstr>
      <vt:lpstr>Multi-hop Reading Comprehension across Multiple Documents [Tu el al. ACL’19]</vt:lpstr>
      <vt:lpstr>Multi-hop Reading Comprehension across Multiple Documents [Zheng et al. EMNLP’19]</vt:lpstr>
      <vt:lpstr>Multi-hop Reading Comprehension across Multiple Documents [Zheng et al. EMNLP’19]</vt:lpstr>
      <vt:lpstr>Multi-hop Reading Comprehension across Multiple Documents [Zheng et al. EMNLP’19]</vt:lpstr>
      <vt:lpstr>Multi-hop Reading Comprehension across Multiple Documents [Zheng et al. EMNLP’19]</vt:lpstr>
      <vt:lpstr>Multi-hop Reading Comprehension across Multiple Documents [Zheng et al. EMNLP’19]</vt:lpstr>
      <vt:lpstr>Multi-hop Reading Comprehension across Multiple Documents [Zheng et al. EMNLP’19]</vt:lpstr>
      <vt:lpstr>TQA: Textbook Question Answering [Kim et al., ACL’19]  </vt:lpstr>
      <vt:lpstr>Textbook Question Answering [Kim et al., ACL’19]  </vt:lpstr>
      <vt:lpstr>Textbook Question Answering [Kim et al., ACL’19]  </vt:lpstr>
      <vt:lpstr>TQA: Textbook Question Answering [Kim et al., ACL’19]  </vt:lpstr>
      <vt:lpstr>TQA: Textbook Question Answering [Kim et al., ACL’19]  </vt:lpstr>
      <vt:lpstr>TQA: Textbook Question Answering [Kim et al., ACL’19]  </vt:lpstr>
      <vt:lpstr>Conversational Machine Comprehension [Chen et al, IJCAI’20]</vt:lpstr>
      <vt:lpstr>Conversational Machine Comprehension [Chen et al, IJCAI’20]</vt:lpstr>
      <vt:lpstr>Conversational Machine Comprehension [Chen et al, IJCAI’20]</vt:lpstr>
      <vt:lpstr>Conversational Machine Comprehension [Chen et al, IJCAI’20]</vt:lpstr>
      <vt:lpstr>Conversational Machine Comprehension [Chen et al, IJCAI’20]</vt:lpstr>
      <vt:lpstr>Summary</vt:lpstr>
      <vt:lpstr>PowerPoint Presentation</vt:lpstr>
      <vt:lpstr>Natural Question Generation</vt:lpstr>
      <vt:lpstr>RL-based Graph2Seq for QG [Chen et al. ICLR’20]</vt:lpstr>
      <vt:lpstr>RL-based Graph2Seq for QG [Chen et al. ICLR’20]</vt:lpstr>
      <vt:lpstr>RL-based Graph2Seq for QG [Chen et al. ICLR’20] </vt:lpstr>
      <vt:lpstr>RL-based Graph2Seq for QG [Chen et al. ICLR’20]</vt:lpstr>
      <vt:lpstr>Code Summarization</vt:lpstr>
      <vt:lpstr>GNN for Code Summarization [Liu et al. ICLR’21]</vt:lpstr>
      <vt:lpstr>GNN for Code Summarization [Liu et al. ICLR’21]</vt:lpstr>
      <vt:lpstr>GNN for Code Summarization [Liu et al. ICLR’21]</vt:lpstr>
      <vt:lpstr>GNN for Code Summarization [Liu et al. ICLR’21]</vt:lpstr>
      <vt:lpstr>PowerPoint Presentation</vt:lpstr>
      <vt:lpstr>News Reading: Search Engines &amp; Feeds Streams</vt:lpstr>
      <vt:lpstr>Story Forest</vt:lpstr>
      <vt:lpstr>Story Forest</vt:lpstr>
      <vt:lpstr>PowerPoint Presentation</vt:lpstr>
      <vt:lpstr>PowerPoint Presentation</vt:lpstr>
      <vt:lpstr>PowerPoint Presentation</vt:lpstr>
      <vt:lpstr>PowerPoint Presentation</vt:lpstr>
      <vt:lpstr>Long Document Matching</vt:lpstr>
      <vt:lpstr>Divide-and-Conquer</vt:lpstr>
      <vt:lpstr>Concept Interaction Graph</vt:lpstr>
      <vt:lpstr>Graph Decomposition for Document Matching</vt:lpstr>
      <vt:lpstr>Experiments</vt:lpstr>
      <vt:lpstr>Short Text Matching</vt:lpstr>
      <vt:lpstr>Short Text Matching</vt:lpstr>
      <vt:lpstr>Experiments</vt:lpstr>
      <vt:lpstr>PowerPoint Presentation</vt:lpstr>
      <vt:lpstr>What are users interested in?</vt:lpstr>
      <vt:lpstr>Attention Ontology</vt:lpstr>
      <vt:lpstr>GIANT System</vt:lpstr>
      <vt:lpstr>Heterogeneous Phrase Mining</vt:lpstr>
      <vt:lpstr>Heterogeneous Phrase Mining</vt:lpstr>
      <vt:lpstr>PowerPoint Presentation</vt:lpstr>
      <vt:lpstr>PowerPoint Presentation</vt:lpstr>
      <vt:lpstr>PowerPoint Presentation</vt:lpstr>
      <vt:lpstr>PowerPoint Presentation</vt:lpstr>
      <vt:lpstr>Short Texts Classification</vt:lpstr>
      <vt:lpstr>Challenges  of  Short Texts Classification</vt:lpstr>
      <vt:lpstr>HGAT for Semi-supervised Short Text  </vt:lpstr>
      <vt:lpstr>Heterogeneous Graph ATtention Network (HGAT) </vt:lpstr>
      <vt:lpstr>Experiments</vt:lpstr>
      <vt:lpstr>PowerPoint Presentation</vt:lpstr>
      <vt:lpstr>PowerPoint Presentation</vt:lpstr>
      <vt:lpstr>PowerPoint Presentation</vt:lpstr>
      <vt:lpstr>Graph4NLP: A Brief History and Future </vt:lpstr>
      <vt:lpstr>PowerPoint Presentation</vt:lpstr>
      <vt:lpstr>Key Features and Future Releases</vt:lpstr>
      <vt:lpstr>PowerPoint Presentation</vt:lpstr>
      <vt:lpstr>PowerPoint Presentation</vt:lpstr>
      <vt:lpstr>PowerPoint Presentation</vt:lpstr>
      <vt:lpstr>Dive Into Graph4NLP Library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Demo 1: Text Classification Application</vt:lpstr>
      <vt:lpstr>Demo 1: Building a Text Classification Application</vt:lpstr>
      <vt:lpstr>Demo 1: Building a Text Classification Application</vt:lpstr>
      <vt:lpstr>Demo 1: Building a Text Classification Application</vt:lpstr>
      <vt:lpstr>Demo 1: Building a Text Classification Application</vt:lpstr>
      <vt:lpstr>Demo 1: Building a Text Classification Application</vt:lpstr>
      <vt:lpstr>Demo 1: Building a Text Classification Application</vt:lpstr>
      <vt:lpstr>Demo 2: Building a Semantic Parsing Application</vt:lpstr>
      <vt:lpstr>Demo 2: Building a Semantic Parsing Application</vt:lpstr>
      <vt:lpstr>Demo 2: Building a Semantic Parsing Application</vt:lpstr>
      <vt:lpstr>PowerPoint Presentation</vt:lpstr>
      <vt:lpstr>Future Directions</vt:lpstr>
      <vt:lpstr>Future Directions</vt:lpstr>
      <vt:lpstr>Future Directions</vt:lpstr>
      <vt:lpstr>Conclusions</vt:lpstr>
      <vt:lpstr>FAQ</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Scalable Global Alignment Graph Kernel  Using Random Features:  From Node Embedding to Graph Embedding</dc:title>
  <dc:creator>wuli@us.ibm.com</dc:creator>
  <cp:lastModifiedBy>Blender Lab</cp:lastModifiedBy>
  <cp:revision>828</cp:revision>
  <dcterms:created xsi:type="dcterms:W3CDTF">2019-08-06T16:26:53Z</dcterms:created>
  <dcterms:modified xsi:type="dcterms:W3CDTF">2022-04-24T20:48:50Z</dcterms:modified>
</cp:coreProperties>
</file>