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6088" r:id="rId2"/>
    <p:sldMasterId id="2147486094" r:id="rId3"/>
    <p:sldMasterId id="2147486100" r:id="rId4"/>
    <p:sldMasterId id="2147486106" r:id="rId5"/>
    <p:sldMasterId id="2147486112" r:id="rId6"/>
    <p:sldMasterId id="2147486131" r:id="rId7"/>
    <p:sldMasterId id="2147486138" r:id="rId8"/>
    <p:sldMasterId id="2147486145" r:id="rId9"/>
    <p:sldMasterId id="2147486150" r:id="rId10"/>
    <p:sldMasterId id="2147486157" r:id="rId11"/>
    <p:sldMasterId id="2147486163" r:id="rId12"/>
    <p:sldMasterId id="2147486170" r:id="rId13"/>
    <p:sldMasterId id="2147486177" r:id="rId14"/>
    <p:sldMasterId id="2147486210" r:id="rId15"/>
    <p:sldMasterId id="2147486217" r:id="rId16"/>
    <p:sldMasterId id="2147486222" r:id="rId17"/>
    <p:sldMasterId id="2147486233" r:id="rId18"/>
    <p:sldMasterId id="2147486240" r:id="rId19"/>
    <p:sldMasterId id="2147486247" r:id="rId20"/>
    <p:sldMasterId id="2147486254" r:id="rId21"/>
    <p:sldMasterId id="2147486287" r:id="rId22"/>
    <p:sldMasterId id="2147486292" r:id="rId23"/>
    <p:sldMasterId id="2147486321" r:id="rId24"/>
    <p:sldMasterId id="2147486338" r:id="rId25"/>
    <p:sldMasterId id="2147486343" r:id="rId26"/>
    <p:sldMasterId id="2147486350" r:id="rId27"/>
    <p:sldMasterId id="2147486357" r:id="rId28"/>
    <p:sldMasterId id="2147486388" r:id="rId29"/>
    <p:sldMasterId id="2147486395" r:id="rId30"/>
  </p:sldMasterIdLst>
  <p:notesMasterIdLst>
    <p:notesMasterId r:id="rId76"/>
  </p:notesMasterIdLst>
  <p:handoutMasterIdLst>
    <p:handoutMasterId r:id="rId77"/>
  </p:handoutMasterIdLst>
  <p:sldIdLst>
    <p:sldId id="2095" r:id="rId31"/>
    <p:sldId id="2096" r:id="rId32"/>
    <p:sldId id="2092" r:id="rId33"/>
    <p:sldId id="2093" r:id="rId34"/>
    <p:sldId id="2088" r:id="rId35"/>
    <p:sldId id="2090" r:id="rId36"/>
    <p:sldId id="2089" r:id="rId37"/>
    <p:sldId id="2087" r:id="rId38"/>
    <p:sldId id="2094" r:id="rId39"/>
    <p:sldId id="2097" r:id="rId40"/>
    <p:sldId id="2101" r:id="rId41"/>
    <p:sldId id="2100" r:id="rId42"/>
    <p:sldId id="2102" r:id="rId43"/>
    <p:sldId id="2103" r:id="rId44"/>
    <p:sldId id="2104" r:id="rId45"/>
    <p:sldId id="2107" r:id="rId46"/>
    <p:sldId id="2108" r:id="rId47"/>
    <p:sldId id="2106" r:id="rId48"/>
    <p:sldId id="2116" r:id="rId49"/>
    <p:sldId id="2117" r:id="rId50"/>
    <p:sldId id="2118" r:id="rId51"/>
    <p:sldId id="2119" r:id="rId52"/>
    <p:sldId id="2138" r:id="rId53"/>
    <p:sldId id="2139" r:id="rId54"/>
    <p:sldId id="2140" r:id="rId55"/>
    <p:sldId id="2141" r:id="rId56"/>
    <p:sldId id="2142" r:id="rId57"/>
    <p:sldId id="2143" r:id="rId58"/>
    <p:sldId id="2144" r:id="rId59"/>
    <p:sldId id="2121" r:id="rId60"/>
    <p:sldId id="2122" r:id="rId61"/>
    <p:sldId id="2124" r:id="rId62"/>
    <p:sldId id="2125" r:id="rId63"/>
    <p:sldId id="2126" r:id="rId64"/>
    <p:sldId id="2127" r:id="rId65"/>
    <p:sldId id="2128" r:id="rId66"/>
    <p:sldId id="2129" r:id="rId67"/>
    <p:sldId id="2130" r:id="rId68"/>
    <p:sldId id="2131" r:id="rId69"/>
    <p:sldId id="2132" r:id="rId70"/>
    <p:sldId id="2133" r:id="rId71"/>
    <p:sldId id="2134" r:id="rId72"/>
    <p:sldId id="2135" r:id="rId73"/>
    <p:sldId id="2136" r:id="rId74"/>
    <p:sldId id="2137" r:id="rId75"/>
  </p:sldIdLst>
  <p:sldSz cx="9144000" cy="6858000" type="screen4x3"/>
  <p:notesSz cx="6881813" cy="9296400"/>
  <p:defaultTex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9">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nx-MBP"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6E6EA"/>
    <a:srgbClr val="FAE2F6"/>
    <a:srgbClr val="170981"/>
    <a:srgbClr val="800000"/>
    <a:srgbClr val="534E2F"/>
    <a:srgbClr val="3B3721"/>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5"/>
    <p:restoredTop sz="93061" autoAdjust="0"/>
  </p:normalViewPr>
  <p:slideViewPr>
    <p:cSldViewPr>
      <p:cViewPr>
        <p:scale>
          <a:sx n="100" d="100"/>
          <a:sy n="100" d="100"/>
        </p:scale>
        <p:origin x="-4760" y="-1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8" d="100"/>
          <a:sy n="38" d="100"/>
        </p:scale>
        <p:origin x="-1530" y="-72"/>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commentAuthors" Target="commentAuthors.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defTabSz="931863">
              <a:defRPr sz="1200">
                <a:latin typeface="Times New Roman" pitchFamily="18" charset="0"/>
              </a:defRPr>
            </a:lvl1pPr>
          </a:lstStyle>
          <a:p>
            <a:endParaRPr lang="en-US" dirty="0"/>
          </a:p>
        </p:txBody>
      </p:sp>
      <p:sp>
        <p:nvSpPr>
          <p:cNvPr id="123907" name="Rectangle 3"/>
          <p:cNvSpPr>
            <a:spLocks noGrp="1" noChangeArrowheads="1"/>
          </p:cNvSpPr>
          <p:nvPr>
            <p:ph type="dt" sz="quarter" idx="1"/>
          </p:nvPr>
        </p:nvSpPr>
        <p:spPr bwMode="auto">
          <a:xfrm>
            <a:off x="3898900" y="0"/>
            <a:ext cx="2982913" cy="465138"/>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1863">
              <a:defRPr sz="1200">
                <a:latin typeface="Times New Roman" pitchFamily="18" charset="0"/>
              </a:defRPr>
            </a:lvl1pPr>
          </a:lstStyle>
          <a:p>
            <a:endParaRPr lang="en-US" dirty="0"/>
          </a:p>
        </p:txBody>
      </p:sp>
      <p:sp>
        <p:nvSpPr>
          <p:cNvPr id="123908" name="Rectangle 4"/>
          <p:cNvSpPr>
            <a:spLocks noGrp="1" noChangeArrowheads="1"/>
          </p:cNvSpPr>
          <p:nvPr>
            <p:ph type="ftr" sz="quarter" idx="2"/>
          </p:nvPr>
        </p:nvSpPr>
        <p:spPr bwMode="auto">
          <a:xfrm>
            <a:off x="0" y="8831263"/>
            <a:ext cx="2982913" cy="465137"/>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defTabSz="931863">
              <a:defRPr sz="1200">
                <a:latin typeface="Times New Roman" pitchFamily="18" charset="0"/>
              </a:defRPr>
            </a:lvl1pPr>
          </a:lstStyle>
          <a:p>
            <a:endParaRPr lang="en-US" dirty="0"/>
          </a:p>
        </p:txBody>
      </p:sp>
      <p:sp>
        <p:nvSpPr>
          <p:cNvPr id="123909" name="Rectangle 5"/>
          <p:cNvSpPr>
            <a:spLocks noGrp="1" noChangeArrowheads="1"/>
          </p:cNvSpPr>
          <p:nvPr>
            <p:ph type="sldNum" sz="quarter" idx="3"/>
          </p:nvPr>
        </p:nvSpPr>
        <p:spPr bwMode="auto">
          <a:xfrm>
            <a:off x="3898900" y="8831263"/>
            <a:ext cx="2982913" cy="465137"/>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1863">
              <a:defRPr sz="1200">
                <a:latin typeface="Times New Roman" pitchFamily="18" charset="0"/>
              </a:defRPr>
            </a:lvl1pPr>
          </a:lstStyle>
          <a:p>
            <a:fld id="{64980DCF-22FB-4A71-A88B-4541596103D7}" type="slidenum">
              <a:rPr lang="en-US" altLang="en-US"/>
              <a:pPr/>
              <a:t>‹#›</a:t>
            </a:fld>
            <a:endParaRPr lang="en-US" altLang="en-US" dirty="0"/>
          </a:p>
        </p:txBody>
      </p:sp>
    </p:spTree>
    <p:extLst>
      <p:ext uri="{BB962C8B-B14F-4D97-AF65-F5344CB8AC3E}">
        <p14:creationId xmlns:p14="http://schemas.microsoft.com/office/powerpoint/2010/main" val="90621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defTabSz="931863">
              <a:defRPr sz="1200">
                <a:latin typeface="Times New Roman" pitchFamily="18" charset="0"/>
              </a:defRPr>
            </a:lvl1pPr>
          </a:lstStyle>
          <a:p>
            <a:endParaRPr lang="en-US" dirty="0"/>
          </a:p>
        </p:txBody>
      </p:sp>
      <p:sp>
        <p:nvSpPr>
          <p:cNvPr id="13315" name="Rectangle 3"/>
          <p:cNvSpPr>
            <a:spLocks noGrp="1" noChangeArrowheads="1"/>
          </p:cNvSpPr>
          <p:nvPr>
            <p:ph type="dt" idx="1"/>
          </p:nvPr>
        </p:nvSpPr>
        <p:spPr bwMode="auto">
          <a:xfrm>
            <a:off x="3898900" y="0"/>
            <a:ext cx="2982913" cy="465138"/>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1863">
              <a:defRPr sz="1200">
                <a:latin typeface="Times New Roman" pitchFamily="18" charset="0"/>
              </a:defRPr>
            </a:lvl1pPr>
          </a:lstStyle>
          <a:p>
            <a:endParaRPr lang="en-US" dirty="0"/>
          </a:p>
        </p:txBody>
      </p:sp>
      <p:sp>
        <p:nvSpPr>
          <p:cNvPr id="18436" name="Rectangle 4"/>
          <p:cNvSpPr>
            <a:spLocks noGrp="1" noRot="1" noChangeAspect="1" noChangeArrowheads="1" noTextEdit="1"/>
          </p:cNvSpPr>
          <p:nvPr>
            <p:ph type="sldImg" idx="2"/>
          </p:nvPr>
        </p:nvSpPr>
        <p:spPr bwMode="auto">
          <a:xfrm>
            <a:off x="11191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defTabSz="931863">
              <a:defRPr sz="1200">
                <a:latin typeface="Times New Roman" pitchFamily="18" charset="0"/>
              </a:defRPr>
            </a:lvl1pPr>
          </a:lstStyle>
          <a:p>
            <a:endParaRPr lang="en-US" dirty="0"/>
          </a:p>
        </p:txBody>
      </p:sp>
      <p:sp>
        <p:nvSpPr>
          <p:cNvPr id="13319" name="Rectangle 7"/>
          <p:cNvSpPr>
            <a:spLocks noGrp="1" noChangeArrowheads="1"/>
          </p:cNvSpPr>
          <p:nvPr>
            <p:ph type="sldNum" sz="quarter" idx="5"/>
          </p:nvPr>
        </p:nvSpPr>
        <p:spPr bwMode="auto">
          <a:xfrm>
            <a:off x="3898900" y="8831263"/>
            <a:ext cx="2982913" cy="465137"/>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1863">
              <a:defRPr sz="1200">
                <a:latin typeface="Times New Roman" pitchFamily="18" charset="0"/>
              </a:defRPr>
            </a:lvl1pPr>
          </a:lstStyle>
          <a:p>
            <a:fld id="{850D7B56-F583-4F8D-978E-C3D0DAF7ADCA}" type="slidenum">
              <a:rPr lang="en-US" altLang="en-US"/>
              <a:pPr/>
              <a:t>‹#›</a:t>
            </a:fld>
            <a:endParaRPr lang="en-US" altLang="en-US" dirty="0"/>
          </a:p>
        </p:txBody>
      </p:sp>
    </p:spTree>
    <p:extLst>
      <p:ext uri="{BB962C8B-B14F-4D97-AF65-F5344CB8AC3E}">
        <p14:creationId xmlns:p14="http://schemas.microsoft.com/office/powerpoint/2010/main" val="3816050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solidFill>
                  <a:prstClr val="black"/>
                </a:solidFill>
              </a:rPr>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solidFill>
                  <a:prstClr val="black"/>
                </a:solidFill>
              </a:rPr>
              <a:pPr/>
              <a:t>1</a:t>
            </a:fld>
            <a:endParaRPr lang="en-GB" altLang="en-US">
              <a:solidFill>
                <a:prstClr val="black"/>
              </a:solidFill>
            </a:endParaRPr>
          </a:p>
        </p:txBody>
      </p:sp>
    </p:spTree>
    <p:extLst>
      <p:ext uri="{BB962C8B-B14F-4D97-AF65-F5344CB8AC3E}">
        <p14:creationId xmlns:p14="http://schemas.microsoft.com/office/powerpoint/2010/main" val="42872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C8B79E-B21C-2242-823F-73D6EE7C823C}" type="slidenum">
              <a:rPr lang="en-US" smtClean="0"/>
              <a:t>10</a:t>
            </a:fld>
            <a:endParaRPr lang="en-US"/>
          </a:p>
        </p:txBody>
      </p:sp>
    </p:spTree>
    <p:extLst>
      <p:ext uri="{BB962C8B-B14F-4D97-AF65-F5344CB8AC3E}">
        <p14:creationId xmlns:p14="http://schemas.microsoft.com/office/powerpoint/2010/main" val="22421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moral foundation </a:t>
            </a:r>
          </a:p>
          <a:p>
            <a:r>
              <a:rPr lang="en-US" dirty="0" smtClean="0"/>
              <a:t>Higher values have high attention to</a:t>
            </a:r>
            <a:r>
              <a:rPr lang="en-US" baseline="0" dirty="0" smtClean="0"/>
              <a:t> the authority/subversion moral foundation </a:t>
            </a:r>
          </a:p>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11</a:t>
            </a:fld>
            <a:endParaRPr lang="en-US"/>
          </a:p>
        </p:txBody>
      </p:sp>
    </p:spTree>
    <p:extLst>
      <p:ext uri="{BB962C8B-B14F-4D97-AF65-F5344CB8AC3E}">
        <p14:creationId xmlns:p14="http://schemas.microsoft.com/office/powerpoint/2010/main" val="120322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12</a:t>
            </a:fld>
            <a:endParaRPr lang="en-US"/>
          </a:p>
        </p:txBody>
      </p:sp>
    </p:spTree>
    <p:extLst>
      <p:ext uri="{BB962C8B-B14F-4D97-AF65-F5344CB8AC3E}">
        <p14:creationId xmlns:p14="http://schemas.microsoft.com/office/powerpoint/2010/main" val="24591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13</a:t>
            </a:fld>
            <a:endParaRPr lang="en-US"/>
          </a:p>
        </p:txBody>
      </p:sp>
    </p:spTree>
    <p:extLst>
      <p:ext uri="{BB962C8B-B14F-4D97-AF65-F5344CB8AC3E}">
        <p14:creationId xmlns:p14="http://schemas.microsoft.com/office/powerpoint/2010/main" val="763707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14</a:t>
            </a:fld>
            <a:endParaRPr lang="en-US"/>
          </a:p>
        </p:txBody>
      </p:sp>
    </p:spTree>
    <p:extLst>
      <p:ext uri="{BB962C8B-B14F-4D97-AF65-F5344CB8AC3E}">
        <p14:creationId xmlns:p14="http://schemas.microsoft.com/office/powerpoint/2010/main" val="20268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15</a:t>
            </a:fld>
            <a:endParaRPr lang="en-US"/>
          </a:p>
        </p:txBody>
      </p:sp>
    </p:spTree>
    <p:extLst>
      <p:ext uri="{BB962C8B-B14F-4D97-AF65-F5344CB8AC3E}">
        <p14:creationId xmlns:p14="http://schemas.microsoft.com/office/powerpoint/2010/main" val="583459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16</a:t>
            </a:fld>
            <a:endParaRPr lang="en-US"/>
          </a:p>
        </p:txBody>
      </p:sp>
    </p:spTree>
    <p:extLst>
      <p:ext uri="{BB962C8B-B14F-4D97-AF65-F5344CB8AC3E}">
        <p14:creationId xmlns:p14="http://schemas.microsoft.com/office/powerpoint/2010/main" val="97710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17</a:t>
            </a:fld>
            <a:endParaRPr lang="en-US"/>
          </a:p>
        </p:txBody>
      </p:sp>
    </p:spTree>
    <p:extLst>
      <p:ext uri="{BB962C8B-B14F-4D97-AF65-F5344CB8AC3E}">
        <p14:creationId xmlns:p14="http://schemas.microsoft.com/office/powerpoint/2010/main" val="11006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18</a:t>
            </a:fld>
            <a:endParaRPr lang="en-US"/>
          </a:p>
        </p:txBody>
      </p:sp>
    </p:spTree>
    <p:extLst>
      <p:ext uri="{BB962C8B-B14F-4D97-AF65-F5344CB8AC3E}">
        <p14:creationId xmlns:p14="http://schemas.microsoft.com/office/powerpoint/2010/main" val="109750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19</a:t>
            </a:fld>
            <a:endParaRPr lang="en-US"/>
          </a:p>
        </p:txBody>
      </p:sp>
    </p:spTree>
    <p:extLst>
      <p:ext uri="{BB962C8B-B14F-4D97-AF65-F5344CB8AC3E}">
        <p14:creationId xmlns:p14="http://schemas.microsoft.com/office/powerpoint/2010/main" val="153654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2</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20</a:t>
            </a:fld>
            <a:endParaRPr lang="en-US"/>
          </a:p>
        </p:txBody>
      </p:sp>
    </p:spTree>
    <p:extLst>
      <p:ext uri="{BB962C8B-B14F-4D97-AF65-F5344CB8AC3E}">
        <p14:creationId xmlns:p14="http://schemas.microsoft.com/office/powerpoint/2010/main" val="112775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21</a:t>
            </a:fld>
            <a:endParaRPr lang="en-US"/>
          </a:p>
        </p:txBody>
      </p:sp>
    </p:spTree>
    <p:extLst>
      <p:ext uri="{BB962C8B-B14F-4D97-AF65-F5344CB8AC3E}">
        <p14:creationId xmlns:p14="http://schemas.microsoft.com/office/powerpoint/2010/main" val="1931452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22</a:t>
            </a:fld>
            <a:endParaRPr lang="en-US"/>
          </a:p>
        </p:txBody>
      </p:sp>
    </p:spTree>
    <p:extLst>
      <p:ext uri="{BB962C8B-B14F-4D97-AF65-F5344CB8AC3E}">
        <p14:creationId xmlns:p14="http://schemas.microsoft.com/office/powerpoint/2010/main" val="1931452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481a6972c9_5_0: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481a6972c9_5_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a0b17d3df_0_5: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4a0b17d3df_0_5: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76858f5a9_0_0: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76858f5a9_0_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4a24d656f4_2_3: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4a24d656f4_2_3: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4a24d656f4_2_8: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4a24d656f4_2_8: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46e22e4358_0_0:notes"/>
          <p:cNvSpPr>
            <a:spLocks noGrp="1" noRot="1" noChangeAspect="1"/>
          </p:cNvSpPr>
          <p:nvPr>
            <p:ph type="sldImg" idx="2"/>
          </p:nvPr>
        </p:nvSpPr>
        <p:spPr>
          <a:xfrm>
            <a:off x="382323" y="697230"/>
            <a:ext cx="611716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46e22e4358_0_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4a0b17d3df_0_10:notes"/>
          <p:cNvSpPr>
            <a:spLocks noGrp="1" noRot="1" noChangeAspect="1"/>
          </p:cNvSpPr>
          <p:nvPr>
            <p:ph type="sldImg" idx="2"/>
          </p:nvPr>
        </p:nvSpPr>
        <p:spPr>
          <a:xfrm>
            <a:off x="382323" y="697230"/>
            <a:ext cx="611716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4a0b17d3df_0_1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a:spcBef>
                <a:spcPts val="0"/>
              </a:spcBef>
              <a:spcAft>
                <a:spcPts val="0"/>
              </a:spcAft>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Caring and protecting individuals from harm.</a:t>
            </a:r>
          </a:p>
          <a:p>
            <a:r>
              <a:rPr lang="en-US" sz="1200" b="0" i="0" u="none" strike="noStrike" kern="1200" baseline="0" dirty="0" smtClean="0">
                <a:solidFill>
                  <a:schemeClr val="tx1"/>
                </a:solidFill>
                <a:latin typeface="+mn-lt"/>
                <a:ea typeface="+mn-ea"/>
                <a:cs typeface="+mn-cs"/>
              </a:rPr>
              <a:t>Concerns regarding acts of cooperation, reciprocity and cheating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patriotism, self-sacrifice, etc. as well as their vice counterparts such as betrayal and unfaithfulness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Concerns regarding respect and insubordination.</a:t>
            </a:r>
          </a:p>
          <a:p>
            <a:r>
              <a:rPr lang="en-US" sz="1200" b="0" i="0" u="none" strike="noStrike" kern="1200" baseline="0" dirty="0" smtClean="0">
                <a:solidFill>
                  <a:schemeClr val="tx1"/>
                </a:solidFill>
                <a:latin typeface="+mn-lt"/>
                <a:ea typeface="+mn-ea"/>
                <a:cs typeface="+mn-cs"/>
              </a:rPr>
              <a:t>Sanctity disgust, degradation, and pollution</a:t>
            </a:r>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a:t>
            </a:fld>
            <a:endParaRPr lang="en-US"/>
          </a:p>
        </p:txBody>
      </p:sp>
    </p:spTree>
    <p:extLst>
      <p:ext uri="{BB962C8B-B14F-4D97-AF65-F5344CB8AC3E}">
        <p14:creationId xmlns:p14="http://schemas.microsoft.com/office/powerpoint/2010/main" val="617228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30</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31</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32</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33</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34</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35</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36</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37</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38</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39</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a:t>
            </a:fld>
            <a:endParaRPr lang="en-US"/>
          </a:p>
        </p:txBody>
      </p:sp>
    </p:spTree>
    <p:extLst>
      <p:ext uri="{BB962C8B-B14F-4D97-AF65-F5344CB8AC3E}">
        <p14:creationId xmlns:p14="http://schemas.microsoft.com/office/powerpoint/2010/main" val="143163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40</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41</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42</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43</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44</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MFT constructs have been used to investigate different moral concerns across ideological groups.</a:t>
            </a:r>
            <a:endParaRPr lang="en-US" b="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smtClean="0"/>
              <a:t>(e.g., abortion, immigration, same-sex marriage, death penalty, gun control) </a:t>
            </a:r>
          </a:p>
          <a:p>
            <a:endParaRPr lang="en-US" dirty="0"/>
          </a:p>
        </p:txBody>
      </p:sp>
      <p:sp>
        <p:nvSpPr>
          <p:cNvPr id="4" name="Slide Number Placeholder 3"/>
          <p:cNvSpPr>
            <a:spLocks noGrp="1"/>
          </p:cNvSpPr>
          <p:nvPr>
            <p:ph type="sldNum" sz="quarter" idx="10"/>
          </p:nvPr>
        </p:nvSpPr>
        <p:spPr/>
        <p:txBody>
          <a:bodyPr/>
          <a:lstStyle/>
          <a:p>
            <a:fld id="{57273399-838A-664F-A91E-D27F4373C3FD}" type="slidenum">
              <a:rPr lang="en-US" smtClean="0"/>
              <a:t>45</a:t>
            </a:fld>
            <a:endParaRPr lang="en-US"/>
          </a:p>
        </p:txBody>
      </p:sp>
    </p:spTree>
    <p:extLst>
      <p:ext uri="{BB962C8B-B14F-4D97-AF65-F5344CB8AC3E}">
        <p14:creationId xmlns:p14="http://schemas.microsoft.com/office/powerpoint/2010/main" val="152617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solidFill>
                  <a:prstClr val="black"/>
                </a:solidFill>
              </a:rPr>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solidFill>
                  <a:prstClr val="black"/>
                </a:solidFill>
              </a:rPr>
              <a:pPr/>
              <a:t>5</a:t>
            </a:fld>
            <a:endParaRPr lang="en-GB" altLang="en-US">
              <a:solidFill>
                <a:prstClr val="black"/>
              </a:solidFill>
            </a:endParaRPr>
          </a:p>
        </p:txBody>
      </p:sp>
    </p:spTree>
    <p:extLst>
      <p:ext uri="{BB962C8B-B14F-4D97-AF65-F5344CB8AC3E}">
        <p14:creationId xmlns:p14="http://schemas.microsoft.com/office/powerpoint/2010/main" val="121814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solidFill>
                  <a:prstClr val="black"/>
                </a:solidFill>
              </a:rPr>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solidFill>
                  <a:prstClr val="black"/>
                </a:solidFill>
              </a:rPr>
              <a:pPr/>
              <a:t>6</a:t>
            </a:fld>
            <a:endParaRPr lang="en-GB" altLang="en-US">
              <a:solidFill>
                <a:prstClr val="black"/>
              </a:solidFill>
            </a:endParaRPr>
          </a:p>
        </p:txBody>
      </p:sp>
    </p:spTree>
    <p:extLst>
      <p:ext uri="{BB962C8B-B14F-4D97-AF65-F5344CB8AC3E}">
        <p14:creationId xmlns:p14="http://schemas.microsoft.com/office/powerpoint/2010/main" val="207952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solidFill>
                  <a:prstClr val="black"/>
                </a:solidFill>
              </a:rPr>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solidFill>
                  <a:prstClr val="black"/>
                </a:solidFill>
              </a:rPr>
              <a:pPr/>
              <a:t>7</a:t>
            </a:fld>
            <a:endParaRPr lang="en-GB" altLang="en-US">
              <a:solidFill>
                <a:prstClr val="black"/>
              </a:solidFill>
            </a:endParaRPr>
          </a:p>
        </p:txBody>
      </p:sp>
    </p:spTree>
    <p:extLst>
      <p:ext uri="{BB962C8B-B14F-4D97-AF65-F5344CB8AC3E}">
        <p14:creationId xmlns:p14="http://schemas.microsoft.com/office/powerpoint/2010/main" val="213730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solidFill>
                  <a:prstClr val="black"/>
                </a:solidFill>
              </a:rPr>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1052" indent="-288867">
              <a:defRPr>
                <a:solidFill>
                  <a:schemeClr val="tx1"/>
                </a:solidFill>
                <a:latin typeface="Arial" panose="020B0604020202020204" pitchFamily="34" charset="0"/>
                <a:ea typeface="MS PGothic" panose="020B0600070205080204" pitchFamily="34" charset="-128"/>
              </a:defRPr>
            </a:lvl2pPr>
            <a:lvl3pPr marL="1155466" indent="-231094">
              <a:defRPr>
                <a:solidFill>
                  <a:schemeClr val="tx1"/>
                </a:solidFill>
                <a:latin typeface="Arial" panose="020B0604020202020204" pitchFamily="34" charset="0"/>
                <a:ea typeface="MS PGothic" panose="020B0600070205080204" pitchFamily="34" charset="-128"/>
              </a:defRPr>
            </a:lvl3pPr>
            <a:lvl4pPr marL="1617652" indent="-231094">
              <a:defRPr>
                <a:solidFill>
                  <a:schemeClr val="tx1"/>
                </a:solidFill>
                <a:latin typeface="Arial" panose="020B0604020202020204" pitchFamily="34" charset="0"/>
                <a:ea typeface="MS PGothic" panose="020B0600070205080204" pitchFamily="34" charset="-128"/>
              </a:defRPr>
            </a:lvl4pPr>
            <a:lvl5pPr marL="2079838" indent="-231094">
              <a:defRPr>
                <a:solidFill>
                  <a:schemeClr val="tx1"/>
                </a:solidFill>
                <a:latin typeface="Arial" panose="020B0604020202020204" pitchFamily="34" charset="0"/>
                <a:ea typeface="MS PGothic" panose="020B0600070205080204" pitchFamily="34" charset="-128"/>
              </a:defRPr>
            </a:lvl5pPr>
            <a:lvl6pPr marL="2542025"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4212"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6397"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8584" indent="-2310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solidFill>
                  <a:prstClr val="black"/>
                </a:solidFill>
              </a:rPr>
              <a:pPr/>
              <a:t>8</a:t>
            </a:fld>
            <a:endParaRPr lang="en-GB" altLang="en-US">
              <a:solidFill>
                <a:prstClr val="black"/>
              </a:solidFill>
            </a:endParaRPr>
          </a:p>
        </p:txBody>
      </p:sp>
    </p:spTree>
    <p:extLst>
      <p:ext uri="{BB962C8B-B14F-4D97-AF65-F5344CB8AC3E}">
        <p14:creationId xmlns:p14="http://schemas.microsoft.com/office/powerpoint/2010/main" val="167475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C8B79E-B21C-2242-823F-73D6EE7C823C}" type="slidenum">
              <a:rPr lang="en-US" smtClean="0"/>
              <a:t>9</a:t>
            </a:fld>
            <a:endParaRPr lang="en-US"/>
          </a:p>
        </p:txBody>
      </p:sp>
    </p:spTree>
    <p:extLst>
      <p:ext uri="{BB962C8B-B14F-4D97-AF65-F5344CB8AC3E}">
        <p14:creationId xmlns:p14="http://schemas.microsoft.com/office/powerpoint/2010/main" val="157872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a:endParaRPr lang="en-US" sz="4400" b="1" dirty="0">
              <a:solidFill>
                <a:srgbClr val="170981"/>
              </a:solidFill>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a:spcBef>
                <a:spcPct val="20000"/>
              </a:spcBef>
              <a:buClr>
                <a:srgbClr val="170981"/>
              </a:buClr>
              <a:buSzPct val="80000"/>
              <a:buFont typeface="Wingdings" pitchFamily="2" charset="2"/>
              <a:buChar char="§"/>
            </a:pPr>
            <a:endParaRPr lang="en-US" sz="2400" dirty="0"/>
          </a:p>
        </p:txBody>
      </p:sp>
    </p:spTree>
    <p:extLst>
      <p:ext uri="{BB962C8B-B14F-4D97-AF65-F5344CB8AC3E}">
        <p14:creationId xmlns:p14="http://schemas.microsoft.com/office/powerpoint/2010/main" val="3118583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灯片编号占位符 5"/>
          <p:cNvSpPr>
            <a:spLocks noGrp="1"/>
          </p:cNvSpPr>
          <p:nvPr>
            <p:ph type="sldNum" sz="quarter" idx="10"/>
          </p:nvPr>
        </p:nvSpPr>
        <p:spPr/>
        <p:txBody>
          <a:bodyPr/>
          <a:lstStyle>
            <a:lvl1pPr>
              <a:defRPr/>
            </a:lvl1pPr>
          </a:lstStyle>
          <a:p>
            <a:pPr>
              <a:defRPr/>
            </a:pPr>
            <a:fld id="{F83933F0-8E98-4F76-9132-5188D64ECCF6}"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1933831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60887"/>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330964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5356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53857262"/>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012144479"/>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35500864"/>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580134"/>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6573102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547376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4178931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pPr>
              <a:defRPr/>
            </a:pPr>
            <a:fld id="{9522F93D-2EE1-4FA9-8EE1-CC9339DBDD23}"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8308716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75414463"/>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57878978"/>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54787"/>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572153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251068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00905723"/>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077134248"/>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59940581"/>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651622"/>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3177111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灯片编号占位符 5"/>
          <p:cNvSpPr>
            <a:spLocks noGrp="1"/>
          </p:cNvSpPr>
          <p:nvPr>
            <p:ph type="sldNum" sz="quarter" idx="10"/>
          </p:nvPr>
        </p:nvSpPr>
        <p:spPr/>
        <p:txBody>
          <a:bodyPr/>
          <a:lstStyle>
            <a:lvl1pPr>
              <a:defRPr/>
            </a:lvl1pPr>
          </a:lstStyle>
          <a:p>
            <a:pPr>
              <a:defRPr/>
            </a:pPr>
            <a:fld id="{967A6DA4-2490-42F7-875B-5B98B1187D41}"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24423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89607225"/>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35824624"/>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537024"/>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defTabSz="457200" eaLnBrk="1" fontAlgn="auto" hangingPunct="1">
              <a:spcBef>
                <a:spcPts val="0"/>
              </a:spcBef>
              <a:spcAft>
                <a:spcPts val="0"/>
              </a:spcAft>
            </a:pPr>
            <a:endParaRPr lang="en-US" sz="4400" b="1" dirty="0">
              <a:solidFill>
                <a:srgbClr val="170981"/>
              </a:solidFill>
              <a:latin typeface="Calibri"/>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defTabSz="457200" eaLnBrk="1" fontAlgn="auto" hangingPunct="1">
              <a:spcBef>
                <a:spcPct val="20000"/>
              </a:spcBef>
              <a:spcAft>
                <a:spcPts val="0"/>
              </a:spcAft>
              <a:buClr>
                <a:srgbClr val="170981"/>
              </a:buClr>
              <a:buSzPct val="80000"/>
              <a:buFont typeface="Wingdings" pitchFamily="2" charset="2"/>
              <a:buChar char="§"/>
            </a:pPr>
            <a:endParaRPr lang="en-US" sz="2400" dirty="0">
              <a:solidFill>
                <a:srgbClr val="000000"/>
              </a:solidFill>
              <a:latin typeface="Calibri"/>
            </a:endParaRPr>
          </a:p>
        </p:txBody>
      </p:sp>
    </p:spTree>
    <p:extLst>
      <p:ext uri="{BB962C8B-B14F-4D97-AF65-F5344CB8AC3E}">
        <p14:creationId xmlns:p14="http://schemas.microsoft.com/office/powerpoint/2010/main" val="2794102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defTabSz="457200" eaLnBrk="1" fontAlgn="auto" hangingPunct="1">
              <a:spcBef>
                <a:spcPts val="0"/>
              </a:spcBef>
              <a:spcAft>
                <a:spcPts val="0"/>
              </a:spcAft>
            </a:pPr>
            <a:endParaRPr lang="en-US" sz="4400" b="1" dirty="0">
              <a:solidFill>
                <a:srgbClr val="170981"/>
              </a:solidFill>
              <a:latin typeface="Calibri"/>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defTabSz="457200" eaLnBrk="1" fontAlgn="auto" hangingPunct="1">
              <a:spcBef>
                <a:spcPct val="20000"/>
              </a:spcBef>
              <a:spcAft>
                <a:spcPts val="0"/>
              </a:spcAft>
              <a:buClr>
                <a:srgbClr val="170981"/>
              </a:buClr>
              <a:buSzPct val="80000"/>
              <a:buFont typeface="Wingdings" pitchFamily="2" charset="2"/>
              <a:buChar char="§"/>
            </a:pPr>
            <a:endParaRPr lang="en-US" sz="2400" dirty="0">
              <a:solidFill>
                <a:srgbClr val="000000"/>
              </a:solidFill>
              <a:latin typeface="Calibri"/>
            </a:endParaRPr>
          </a:p>
        </p:txBody>
      </p:sp>
    </p:spTree>
    <p:extLst>
      <p:ext uri="{BB962C8B-B14F-4D97-AF65-F5344CB8AC3E}">
        <p14:creationId xmlns:p14="http://schemas.microsoft.com/office/powerpoint/2010/main" val="3006512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defTabSz="457200" eaLnBrk="1" fontAlgn="auto" hangingPunct="1">
              <a:spcBef>
                <a:spcPts val="0"/>
              </a:spcBef>
              <a:spcAft>
                <a:spcPts val="0"/>
              </a:spcAft>
            </a:pPr>
            <a:endParaRPr lang="en-US" sz="4400" b="1" dirty="0">
              <a:solidFill>
                <a:srgbClr val="170981"/>
              </a:solidFill>
              <a:latin typeface="Calibri"/>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defTabSz="457200" eaLnBrk="1" fontAlgn="auto" hangingPunct="1">
              <a:spcBef>
                <a:spcPct val="20000"/>
              </a:spcBef>
              <a:spcAft>
                <a:spcPts val="0"/>
              </a:spcAft>
              <a:buClr>
                <a:srgbClr val="170981"/>
              </a:buClr>
              <a:buSzPct val="80000"/>
              <a:buFont typeface="Wingdings" pitchFamily="2" charset="2"/>
              <a:buChar char="§"/>
            </a:pPr>
            <a:endParaRPr lang="en-US" sz="2400" dirty="0">
              <a:solidFill>
                <a:srgbClr val="000000"/>
              </a:solidFill>
              <a:latin typeface="Calibri"/>
            </a:endParaRPr>
          </a:p>
        </p:txBody>
      </p:sp>
    </p:spTree>
    <p:extLst>
      <p:ext uri="{BB962C8B-B14F-4D97-AF65-F5344CB8AC3E}">
        <p14:creationId xmlns:p14="http://schemas.microsoft.com/office/powerpoint/2010/main" val="2995277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defTabSz="457200" eaLnBrk="1" fontAlgn="auto" hangingPunct="1">
              <a:spcBef>
                <a:spcPts val="0"/>
              </a:spcBef>
              <a:spcAft>
                <a:spcPts val="0"/>
              </a:spcAft>
            </a:pPr>
            <a:endParaRPr lang="en-US" sz="4400" b="1" dirty="0">
              <a:solidFill>
                <a:srgbClr val="170981"/>
              </a:solidFill>
              <a:latin typeface="Calibri"/>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defTabSz="457200" eaLnBrk="1" fontAlgn="auto" hangingPunct="1">
              <a:spcBef>
                <a:spcPct val="20000"/>
              </a:spcBef>
              <a:spcAft>
                <a:spcPts val="0"/>
              </a:spcAft>
              <a:buClr>
                <a:srgbClr val="170981"/>
              </a:buClr>
              <a:buSzPct val="80000"/>
              <a:buFont typeface="Wingdings" pitchFamily="2" charset="2"/>
              <a:buChar char="§"/>
            </a:pPr>
            <a:endParaRPr lang="en-US" sz="2400" dirty="0">
              <a:solidFill>
                <a:srgbClr val="000000"/>
              </a:solidFill>
              <a:latin typeface="Calibri"/>
            </a:endParaRPr>
          </a:p>
        </p:txBody>
      </p:sp>
    </p:spTree>
    <p:extLst>
      <p:ext uri="{BB962C8B-B14F-4D97-AF65-F5344CB8AC3E}">
        <p14:creationId xmlns:p14="http://schemas.microsoft.com/office/powerpoint/2010/main" val="32760213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3206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67330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414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灯片编号占位符 5"/>
          <p:cNvSpPr>
            <a:spLocks noGrp="1"/>
          </p:cNvSpPr>
          <p:nvPr>
            <p:ph type="sldNum" sz="quarter" idx="10"/>
          </p:nvPr>
        </p:nvSpPr>
        <p:spPr/>
        <p:txBody>
          <a:bodyPr/>
          <a:lstStyle>
            <a:lvl1pPr>
              <a:defRPr/>
            </a:lvl1pPr>
          </a:lstStyle>
          <a:p>
            <a:pPr>
              <a:defRPr/>
            </a:pPr>
            <a:fld id="{6D25EA23-3DBA-402D-B121-8EA4129B6284}"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832691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81075"/>
            <a:ext cx="4257675"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981075"/>
            <a:ext cx="4257675"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3799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998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92006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5769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8078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831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3346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15888"/>
            <a:ext cx="2286000" cy="6284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15888"/>
            <a:ext cx="6705600" cy="6284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灯片编号占位符 5"/>
          <p:cNvSpPr>
            <a:spLocks noGrp="1"/>
          </p:cNvSpPr>
          <p:nvPr>
            <p:ph type="sldNum" sz="quarter" idx="10"/>
          </p:nvPr>
        </p:nvSpPr>
        <p:spPr/>
        <p:txBody>
          <a:bodyPr/>
          <a:lstStyle>
            <a:lvl1pPr>
              <a:defRPr/>
            </a:lvl1pPr>
          </a:lstStyle>
          <a:p>
            <a:fld id="{7104C6E4-5FC0-B04C-9C16-CF93AC737B5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1168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
        <p:nvSpPr>
          <p:cNvPr id="3" name="Title Placeholder 10"/>
          <p:cNvSpPr>
            <a:spLocks noGrp="1"/>
          </p:cNvSpPr>
          <p:nvPr>
            <p:ph type="title"/>
          </p:nvPr>
        </p:nvSpPr>
        <p:spPr>
          <a:xfrm>
            <a:off x="1825068" y="0"/>
            <a:ext cx="5852160" cy="858129"/>
          </a:xfrm>
          <a:prstGeom prst="rect">
            <a:avLst/>
          </a:prstGeom>
        </p:spPr>
        <p:txBody>
          <a:bodyPr rtlCol="0">
            <a:normAutofit/>
          </a:bodyPr>
          <a:lstStyle/>
          <a:p>
            <a:r>
              <a:rPr lang="en-US" smtClean="0"/>
              <a:t>Click to edit Master title style</a:t>
            </a:r>
            <a:endParaRPr lang="en-US" dirty="0"/>
          </a:p>
        </p:txBody>
      </p:sp>
      <p:pic>
        <p:nvPicPr>
          <p:cNvPr id="4" name="Picture 14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8864" y="102800"/>
            <a:ext cx="897630" cy="33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51324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4281301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灯片编号占位符 5"/>
          <p:cNvSpPr>
            <a:spLocks noGrp="1"/>
          </p:cNvSpPr>
          <p:nvPr>
            <p:ph type="sldNum" sz="quarter" idx="10"/>
          </p:nvPr>
        </p:nvSpPr>
        <p:spPr/>
        <p:txBody>
          <a:bodyPr/>
          <a:lstStyle>
            <a:lvl1pPr>
              <a:defRPr/>
            </a:lvl1pPr>
          </a:lstStyle>
          <a:p>
            <a:pPr>
              <a:defRPr/>
            </a:pPr>
            <a:fld id="{8904C560-2E64-4E78-A656-C0D40BA22203}"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15796599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249157927"/>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13807534"/>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512285"/>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24774800"/>
      </p:ext>
    </p:extLst>
  </p:cSld>
  <p:clrMapOvr>
    <a:masterClrMapping/>
  </p:clrMapOvr>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10618740"/>
      </p:ext>
    </p:extLst>
  </p:cSld>
  <p:clrMapOvr>
    <a:masterClrMapping/>
  </p:clrMapOvr>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70229967"/>
      </p:ext>
    </p:extLst>
  </p:cSld>
  <p:clrMapOvr>
    <a:masterClrMapping/>
  </p:clrMapOvr>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176347"/>
      </p:ext>
    </p:extLst>
  </p:cSld>
  <p:clrMapOvr>
    <a:masterClrMapping/>
  </p:clrMapOvr>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48155329"/>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05746958"/>
      </p:ext>
    </p:extLst>
  </p:cSld>
  <p:clrMapOvr>
    <a:masterClrMapping/>
  </p:clrMapOvr>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86150887"/>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15888"/>
            <a:ext cx="2286000" cy="6284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15888"/>
            <a:ext cx="6705600" cy="6284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灯片编号占位符 5"/>
          <p:cNvSpPr>
            <a:spLocks noGrp="1"/>
          </p:cNvSpPr>
          <p:nvPr>
            <p:ph type="sldNum" sz="quarter" idx="10"/>
          </p:nvPr>
        </p:nvSpPr>
        <p:spPr/>
        <p:txBody>
          <a:bodyPr/>
          <a:lstStyle>
            <a:lvl1pPr>
              <a:defRPr/>
            </a:lvl1pPr>
          </a:lstStyle>
          <a:p>
            <a:pPr>
              <a:defRPr/>
            </a:pPr>
            <a:fld id="{D41E8F26-DE3B-4FAD-8853-861E0DB5158B}"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12022486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18400"/>
      </p:ext>
    </p:extLst>
  </p:cSld>
  <p:clrMapOvr>
    <a:masterClrMapping/>
  </p:clrMapOvr>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239393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9090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40622051"/>
      </p:ext>
    </p:extLst>
  </p:cSld>
  <p:clrMapOvr>
    <a:masterClrMapping/>
  </p:clrMapOvr>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48419861"/>
      </p:ext>
    </p:extLst>
  </p:cSld>
  <p:clrMapOvr>
    <a:masterClrMapping/>
  </p:clrMapOvr>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80508146"/>
      </p:ext>
    </p:extLst>
  </p:cSld>
  <p:clrMapOvr>
    <a:masterClrMapping/>
  </p:clrMapOvr>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1940"/>
      </p:ext>
    </p:extLst>
  </p:cSld>
  <p:clrMapOvr>
    <a:masterClrMapping/>
  </p:clrMapOvr>
  <p:timing>
    <p:tnLst>
      <p:par>
        <p:cTn xmlns:p14="http://schemas.microsoft.com/office/powerpoint/2010/mai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7615827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802236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77587801"/>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64625368"/>
      </p:ext>
    </p:extLst>
  </p:cSld>
  <p:clrMapOvr>
    <a:masterClrMapping/>
  </p:clrMapOvr>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48861929"/>
      </p:ext>
    </p:extLst>
  </p:cSld>
  <p:clrMapOvr>
    <a:masterClrMapping/>
  </p:clrMapOvr>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57794056"/>
      </p:ext>
    </p:extLst>
  </p:cSld>
  <p:clrMapOvr>
    <a:masterClrMapping/>
  </p:clrMapOvr>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794327"/>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0302023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91099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95394166"/>
      </p:ext>
    </p:extLst>
  </p:cSld>
  <p:clrMapOvr>
    <a:masterClrMapping/>
  </p:clrMapOvr>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018124530"/>
      </p:ext>
    </p:extLst>
  </p:cSld>
  <p:clrMapOvr>
    <a:masterClrMapping/>
  </p:clrMapOvr>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17650592"/>
      </p:ext>
    </p:extLst>
  </p:cSld>
  <p:clrMapOvr>
    <a:masterClrMapping/>
  </p:clrMapOvr>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374960"/>
      </p:ext>
    </p:extLst>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934903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12431337"/>
      </p:ext>
    </p:extLst>
  </p:cSld>
  <p:clrMapOvr>
    <a:masterClrMapping/>
  </p:clrMapOvr>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7959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21811366"/>
      </p:ext>
    </p:extLst>
  </p:cSld>
  <p:clrMapOvr>
    <a:masterClrMapping/>
  </p:clrMapOvr>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709438014"/>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1770637"/>
      </p:ext>
    </p:extLst>
  </p:cSld>
  <p:clrMapOvr>
    <a:masterClrMapping/>
  </p:clrMapOvr>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7407"/>
      </p:ext>
    </p:extLst>
  </p:cSld>
  <p:clrMapOvr>
    <a:masterClrMapping/>
  </p:clrMapOvr>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2676600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2618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3926889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31900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a:endParaRPr lang="en-US" sz="4400" b="1" dirty="0">
              <a:solidFill>
                <a:srgbClr val="170981"/>
              </a:solidFill>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a:spcBef>
                <a:spcPct val="20000"/>
              </a:spcBef>
              <a:buClr>
                <a:srgbClr val="170981"/>
              </a:buClr>
              <a:buSzPct val="80000"/>
              <a:buFont typeface="Wingdings" pitchFamily="2" charset="2"/>
              <a:buChar char="§"/>
            </a:pPr>
            <a:endParaRPr lang="en-US" sz="2400" dirty="0"/>
          </a:p>
        </p:txBody>
      </p:sp>
    </p:spTree>
    <p:extLst>
      <p:ext uri="{BB962C8B-B14F-4D97-AF65-F5344CB8AC3E}">
        <p14:creationId xmlns:p14="http://schemas.microsoft.com/office/powerpoint/2010/main" val="2518108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9197470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787352072"/>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2126347"/>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12357"/>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8552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7321617"/>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01198456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10990117"/>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40209"/>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1751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a:endParaRPr lang="en-US" sz="4400" b="1" dirty="0">
              <a:solidFill>
                <a:srgbClr val="170981"/>
              </a:solidFill>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a:spcBef>
                <a:spcPct val="20000"/>
              </a:spcBef>
              <a:buClr>
                <a:srgbClr val="170981"/>
              </a:buClr>
              <a:buSzPct val="80000"/>
              <a:buFont typeface="Wingdings" pitchFamily="2" charset="2"/>
              <a:buChar char="§"/>
            </a:pPr>
            <a:endParaRPr lang="en-US" sz="2400" dirty="0"/>
          </a:p>
        </p:txBody>
      </p:sp>
    </p:spTree>
    <p:extLst>
      <p:ext uri="{BB962C8B-B14F-4D97-AF65-F5344CB8AC3E}">
        <p14:creationId xmlns:p14="http://schemas.microsoft.com/office/powerpoint/2010/main" val="159289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38773804"/>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26155080"/>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77060766"/>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23753"/>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343981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70865432"/>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87117663"/>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61981557"/>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313567"/>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137936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8"/>
            <a:ext cx="9144000" cy="720725"/>
          </a:xfrm>
          <a:prstGeom prst="rect">
            <a:avLst/>
          </a:prstGeom>
          <a:noFill/>
          <a:ln w="9525">
            <a:noFill/>
            <a:miter lim="800000"/>
            <a:headEnd/>
            <a:tailEnd/>
          </a:ln>
        </p:spPr>
        <p:txBody>
          <a:bodyPr anchor="ctr"/>
          <a:lstStyle/>
          <a:p>
            <a:pPr algn="ctr"/>
            <a:endParaRPr lang="en-US" sz="4400" b="1" dirty="0">
              <a:solidFill>
                <a:srgbClr val="170981"/>
              </a:solidFill>
            </a:endParaRPr>
          </a:p>
        </p:txBody>
      </p:sp>
      <p:sp>
        <p:nvSpPr>
          <p:cNvPr id="3" name="Rectangle 3"/>
          <p:cNvSpPr>
            <a:spLocks noGrp="1"/>
          </p:cNvSpPr>
          <p:nvPr/>
        </p:nvSpPr>
        <p:spPr bwMode="auto">
          <a:xfrm>
            <a:off x="228600" y="1133475"/>
            <a:ext cx="8667750" cy="5419725"/>
          </a:xfrm>
          <a:prstGeom prst="rect">
            <a:avLst/>
          </a:prstGeom>
          <a:noFill/>
          <a:ln w="9525">
            <a:noFill/>
            <a:miter lim="800000"/>
            <a:headEnd/>
            <a:tailEnd/>
          </a:ln>
        </p:spPr>
        <p:txBody>
          <a:bodyPr/>
          <a:lstStyle/>
          <a:p>
            <a:pPr marL="342900" indent="-342900">
              <a:spcBef>
                <a:spcPct val="20000"/>
              </a:spcBef>
              <a:buClr>
                <a:srgbClr val="170981"/>
              </a:buClr>
              <a:buSzPct val="80000"/>
              <a:buFont typeface="Wingdings" pitchFamily="2" charset="2"/>
              <a:buChar char="§"/>
            </a:pPr>
            <a:endParaRPr lang="en-US" sz="2400" dirty="0"/>
          </a:p>
        </p:txBody>
      </p:sp>
    </p:spTree>
    <p:extLst>
      <p:ext uri="{BB962C8B-B14F-4D97-AF65-F5344CB8AC3E}">
        <p14:creationId xmlns:p14="http://schemas.microsoft.com/office/powerpoint/2010/main" val="4009102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43442310"/>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7111316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86093"/>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04962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48770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0678184"/>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920805459"/>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7661162"/>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469216"/>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4170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灯片编号占位符 5"/>
          <p:cNvSpPr>
            <a:spLocks noGrp="1"/>
          </p:cNvSpPr>
          <p:nvPr>
            <p:ph type="sldNum" sz="quarter" idx="10"/>
          </p:nvPr>
        </p:nvSpPr>
        <p:spPr/>
        <p:txBody>
          <a:bodyPr/>
          <a:lstStyle>
            <a:lvl1pPr>
              <a:defRPr/>
            </a:lvl1pPr>
          </a:lstStyle>
          <a:p>
            <a:pPr>
              <a:defRPr/>
            </a:pPr>
            <a:fld id="{2BB72F5B-1387-4322-AC14-DFE32EBC8513}"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4278752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46361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66802817"/>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061662417"/>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6919219"/>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767513"/>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50263441"/>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95720999"/>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84407113"/>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93913"/>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73229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灯片编号占位符 5"/>
          <p:cNvSpPr>
            <a:spLocks noGrp="1"/>
          </p:cNvSpPr>
          <p:nvPr>
            <p:ph type="sldNum" sz="quarter" idx="10"/>
          </p:nvPr>
        </p:nvSpPr>
        <p:spPr/>
        <p:txBody>
          <a:bodyPr/>
          <a:lstStyle>
            <a:lvl1pPr>
              <a:defRPr/>
            </a:lvl1pPr>
          </a:lstStyle>
          <a:p>
            <a:pPr>
              <a:defRPr/>
            </a:pPr>
            <a:fld id="{5A9108C4-9646-459D-A5F5-FA6603129464}"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4257970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9841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43981469"/>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95924970"/>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58302803"/>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153280"/>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66744237"/>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62253591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50548815"/>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46267"/>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91915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灯片编号占位符 5"/>
          <p:cNvSpPr>
            <a:spLocks noGrp="1"/>
          </p:cNvSpPr>
          <p:nvPr>
            <p:ph type="sldNum" sz="quarter" idx="10"/>
          </p:nvPr>
        </p:nvSpPr>
        <p:spPr/>
        <p:txBody>
          <a:bodyPr/>
          <a:lstStyle>
            <a:lvl1pPr>
              <a:defRPr/>
            </a:lvl1pPr>
          </a:lstStyle>
          <a:p>
            <a:pPr>
              <a:defRPr/>
            </a:pPr>
            <a:fld id="{094FF003-B697-446A-AACB-6CB2B8F24DCB}"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1875317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16727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97281400"/>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194757721"/>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14439865"/>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305556"/>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173359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56829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32275419"/>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853989625"/>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4865436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81075"/>
            <a:ext cx="4257675"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981075"/>
            <a:ext cx="4257675"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灯片编号占位符 5"/>
          <p:cNvSpPr>
            <a:spLocks noGrp="1"/>
          </p:cNvSpPr>
          <p:nvPr>
            <p:ph type="sldNum" sz="quarter" idx="10"/>
          </p:nvPr>
        </p:nvSpPr>
        <p:spPr/>
        <p:txBody>
          <a:bodyPr/>
          <a:lstStyle>
            <a:lvl1pPr>
              <a:defRPr/>
            </a:lvl1pPr>
          </a:lstStyle>
          <a:p>
            <a:pPr>
              <a:defRPr/>
            </a:pPr>
            <a:fld id="{E1D940B9-8C2A-4245-A0BF-E676382DCB99}"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176131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480293"/>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19014358"/>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896803325"/>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5824420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18482"/>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373097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898727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39465135"/>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46738282"/>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6184628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灯片编号占位符 5"/>
          <p:cNvSpPr>
            <a:spLocks noGrp="1"/>
          </p:cNvSpPr>
          <p:nvPr>
            <p:ph type="sldNum" sz="quarter" idx="10"/>
          </p:nvPr>
        </p:nvSpPr>
        <p:spPr/>
        <p:txBody>
          <a:bodyPr/>
          <a:lstStyle>
            <a:lvl1pPr>
              <a:defRPr/>
            </a:lvl1pPr>
          </a:lstStyle>
          <a:p>
            <a:pPr>
              <a:defRPr/>
            </a:pPr>
            <a:fld id="{6638177E-246C-44B4-8B5A-61DC591249E1}" type="slidenum">
              <a:rPr lang="zh-CN" altLang="en-US"/>
              <a:pPr>
                <a:defRPr/>
              </a:pPr>
              <a:t>‹#›</a:t>
            </a:fld>
            <a:r>
              <a:rPr lang="en-US" altLang="zh-CN" sz="1200" dirty="0">
                <a:latin typeface="SimSun" pitchFamily="2" charset="-122"/>
                <a:cs typeface="Arial" pitchFamily="34" charset="0"/>
              </a:rPr>
              <a:t> </a:t>
            </a:r>
          </a:p>
        </p:txBody>
      </p:sp>
    </p:spTree>
    <p:extLst>
      <p:ext uri="{BB962C8B-B14F-4D97-AF65-F5344CB8AC3E}">
        <p14:creationId xmlns:p14="http://schemas.microsoft.com/office/powerpoint/2010/main" val="71608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92662"/>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92705727"/>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78002515"/>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80571315"/>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46511"/>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741489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sz="1800" dirty="0">
              <a:solidFill>
                <a:prstClr val="black"/>
              </a:solidFill>
              <a:latin typeface="Arial" panose="020B0604020202020204" pitchFamily="34"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sz="1800" dirty="0">
              <a:solidFill>
                <a:prstClr val="black"/>
              </a:solidFill>
              <a:latin typeface="Arial" panose="020B0604020202020204" pitchFamily="34" charset="0"/>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40565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678659"/>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402256461"/>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5531922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theme" Target="../theme/theme10.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theme" Target="../theme/theme11.xml"/><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theme" Target="../theme/theme12.xml"/><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theme" Target="../theme/theme13.xml"/><Relationship Id="rId1" Type="http://schemas.openxmlformats.org/officeDocument/2006/relationships/slideLayout" Target="../slideLayouts/slideLayout71.xml"/><Relationship Id="rId2"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theme" Target="../theme/theme14.xml"/><Relationship Id="rId1" Type="http://schemas.openxmlformats.org/officeDocument/2006/relationships/slideLayout" Target="../slideLayouts/slideLayout77.xml"/><Relationship Id="rId2" Type="http://schemas.openxmlformats.org/officeDocument/2006/relationships/slideLayout" Target="../slideLayouts/slideLayout7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theme" Target="../theme/theme15.xml"/><Relationship Id="rId1" Type="http://schemas.openxmlformats.org/officeDocument/2006/relationships/slideLayout" Target="../slideLayouts/slideLayout81.xml"/><Relationship Id="rId2" Type="http://schemas.openxmlformats.org/officeDocument/2006/relationships/slideLayout" Target="../slideLayouts/slideLayout8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theme" Target="../theme/theme16.xml"/><Relationship Id="rId1" Type="http://schemas.openxmlformats.org/officeDocument/2006/relationships/slideLayout" Target="../slideLayouts/slideLayout87.xml"/><Relationship Id="rId2"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theme" Target="../theme/theme17.xml"/><Relationship Id="rId1" Type="http://schemas.openxmlformats.org/officeDocument/2006/relationships/slideLayout" Target="../slideLayouts/slideLayout91.xml"/><Relationship Id="rId2" Type="http://schemas.openxmlformats.org/officeDocument/2006/relationships/slideLayout" Target="../slideLayouts/slideLayout92.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theme" Target="../theme/theme18.xml"/><Relationship Id="rId1" Type="http://schemas.openxmlformats.org/officeDocument/2006/relationships/slideLayout" Target="../slideLayouts/slideLayout97.xml"/><Relationship Id="rId2" Type="http://schemas.openxmlformats.org/officeDocument/2006/relationships/slideLayout" Target="../slideLayouts/slideLayout9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theme" Target="../theme/theme19.xml"/><Relationship Id="rId1" Type="http://schemas.openxmlformats.org/officeDocument/2006/relationships/slideLayout" Target="../slideLayouts/slideLayout103.xml"/><Relationship Id="rId2"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theme" Target="../theme/theme20.xml"/><Relationship Id="rId1" Type="http://schemas.openxmlformats.org/officeDocument/2006/relationships/slideLayout" Target="../slideLayouts/slideLayout109.xml"/><Relationship Id="rId2" Type="http://schemas.openxmlformats.org/officeDocument/2006/relationships/slideLayout" Target="../slideLayouts/slideLayout11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theme" Target="../theme/theme21.xml"/><Relationship Id="rId1" Type="http://schemas.openxmlformats.org/officeDocument/2006/relationships/slideLayout" Target="../slideLayouts/slideLayout115.xml"/><Relationship Id="rId2" Type="http://schemas.openxmlformats.org/officeDocument/2006/relationships/slideLayout" Target="../slideLayouts/slideLayout116.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theme" Target="../theme/theme22.xml"/><Relationship Id="rId1" Type="http://schemas.openxmlformats.org/officeDocument/2006/relationships/slideLayout" Target="../slideLayouts/slideLayout119.xml"/><Relationship Id="rId2" Type="http://schemas.openxmlformats.org/officeDocument/2006/relationships/slideLayout" Target="../slideLayouts/slideLayout120.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slideLayout" Target="../slideLayouts/slideLayout136.xml"/><Relationship Id="rId15" Type="http://schemas.openxmlformats.org/officeDocument/2006/relationships/slideLayout" Target="../slideLayouts/slideLayout137.xml"/><Relationship Id="rId16" Type="http://schemas.openxmlformats.org/officeDocument/2006/relationships/slideLayout" Target="../slideLayouts/slideLayout138.xml"/><Relationship Id="rId17" Type="http://schemas.openxmlformats.org/officeDocument/2006/relationships/theme" Target="../theme/theme2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theme" Target="../theme/theme24.xml"/><Relationship Id="rId1" Type="http://schemas.openxmlformats.org/officeDocument/2006/relationships/slideLayout" Target="../slideLayouts/slideLayout139.xml"/><Relationship Id="rId2" Type="http://schemas.openxmlformats.org/officeDocument/2006/relationships/slideLayout" Target="../slideLayouts/slideLayout140.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theme" Target="../theme/theme25.xml"/><Relationship Id="rId1" Type="http://schemas.openxmlformats.org/officeDocument/2006/relationships/slideLayout" Target="../slideLayouts/slideLayout143.xml"/><Relationship Id="rId2" Type="http://schemas.openxmlformats.org/officeDocument/2006/relationships/slideLayout" Target="../slideLayouts/slideLayout144.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theme" Target="../theme/theme26.xml"/><Relationship Id="rId1" Type="http://schemas.openxmlformats.org/officeDocument/2006/relationships/slideLayout" Target="../slideLayouts/slideLayout147.xml"/><Relationship Id="rId2" Type="http://schemas.openxmlformats.org/officeDocument/2006/relationships/slideLayout" Target="../slideLayouts/slideLayout148.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theme" Target="../theme/theme27.xml"/><Relationship Id="rId1" Type="http://schemas.openxmlformats.org/officeDocument/2006/relationships/slideLayout" Target="../slideLayouts/slideLayout153.xml"/><Relationship Id="rId2" Type="http://schemas.openxmlformats.org/officeDocument/2006/relationships/slideLayout" Target="../slideLayouts/slideLayout154.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theme" Target="../theme/theme28.xml"/><Relationship Id="rId1" Type="http://schemas.openxmlformats.org/officeDocument/2006/relationships/slideLayout" Target="../slideLayouts/slideLayout159.xml"/><Relationship Id="rId2" Type="http://schemas.openxmlformats.org/officeDocument/2006/relationships/slideLayout" Target="../slideLayouts/slideLayout160.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theme" Target="../theme/theme29.xml"/><Relationship Id="rId1" Type="http://schemas.openxmlformats.org/officeDocument/2006/relationships/slideLayout" Target="../slideLayouts/slideLayout165.xml"/><Relationship Id="rId2"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theme" Target="../theme/theme30.xml"/><Relationship Id="rId1" Type="http://schemas.openxmlformats.org/officeDocument/2006/relationships/slideLayout" Target="../slideLayouts/slideLayout171.xml"/><Relationship Id="rId2"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theme" Target="../theme/theme5.xml"/><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theme" Target="../theme/theme6.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theme" Target="../theme/theme7.xml"/><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theme" Target="../theme/theme8.xml"/><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theme" Target="../theme/theme9.xml"/><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5" name="直接箭头连接符 3"/>
          <p:cNvCxnSpPr/>
          <p:nvPr userDrawn="1"/>
        </p:nvCxnSpPr>
        <p:spPr>
          <a:xfrm>
            <a:off x="152400" y="989013"/>
            <a:ext cx="8786813"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152400" y="1065213"/>
            <a:ext cx="8786813"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箭头连接符 8"/>
          <p:cNvCxnSpPr/>
          <p:nvPr userDrawn="1"/>
        </p:nvCxnSpPr>
        <p:spPr>
          <a:xfrm>
            <a:off x="152400" y="6551613"/>
            <a:ext cx="8786813"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直接连接符 9"/>
          <p:cNvCxnSpPr/>
          <p:nvPr userDrawn="1"/>
        </p:nvCxnSpPr>
        <p:spPr>
          <a:xfrm>
            <a:off x="152400" y="6475413"/>
            <a:ext cx="8786813" cy="1587"/>
          </a:xfrm>
          <a:prstGeom prst="line">
            <a:avLst/>
          </a:prstGeom>
        </p:spPr>
        <p:style>
          <a:lnRef idx="1">
            <a:schemeClr val="accent1"/>
          </a:lnRef>
          <a:fillRef idx="0">
            <a:schemeClr val="accent1"/>
          </a:fillRef>
          <a:effectRef idx="0">
            <a:schemeClr val="accent1"/>
          </a:effectRef>
          <a:fontRef idx="minor">
            <a:schemeClr val="tx1"/>
          </a:fontRef>
        </p:style>
      </p:cxnSp>
      <p:sp>
        <p:nvSpPr>
          <p:cNvPr id="379913" name="标题占位符 1"/>
          <p:cNvSpPr>
            <a:spLocks noGrp="1"/>
          </p:cNvSpPr>
          <p:nvPr>
            <p:ph type="title"/>
          </p:nvPr>
        </p:nvSpPr>
        <p:spPr bwMode="auto">
          <a:xfrm>
            <a:off x="0" y="115888"/>
            <a:ext cx="9144000"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Title</a:t>
            </a:r>
            <a:endParaRPr lang="zh-CN" altLang="en-US" smtClean="0"/>
          </a:p>
        </p:txBody>
      </p:sp>
      <p:sp>
        <p:nvSpPr>
          <p:cNvPr id="1031" name="文本占位符 2"/>
          <p:cNvSpPr>
            <a:spLocks noGrp="1"/>
          </p:cNvSpPr>
          <p:nvPr>
            <p:ph type="body" idx="1"/>
          </p:nvPr>
        </p:nvSpPr>
        <p:spPr bwMode="auto">
          <a:xfrm>
            <a:off x="228600" y="1133475"/>
            <a:ext cx="86677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First Layer</a:t>
            </a:r>
            <a:endParaRPr lang="zh-CN" altLang="en-US" smtClean="0"/>
          </a:p>
          <a:p>
            <a:pPr lvl="1"/>
            <a:r>
              <a:rPr lang="en-US" altLang="zh-CN" smtClean="0"/>
              <a:t>Second Layer</a:t>
            </a:r>
            <a:endParaRPr lang="zh-CN" altLang="en-US" smtClean="0"/>
          </a:p>
          <a:p>
            <a:pPr lvl="2"/>
            <a:r>
              <a:rPr lang="en-US" altLang="zh-CN" smtClean="0"/>
              <a:t>Third Layer</a:t>
            </a:r>
          </a:p>
          <a:p>
            <a:pPr lvl="3"/>
            <a:r>
              <a:rPr lang="en-US" altLang="zh-CN" smtClean="0"/>
              <a:t>Fifth Layer</a:t>
            </a:r>
            <a:endParaRPr lang="zh-CN" altLang="en-US" smtClean="0"/>
          </a:p>
        </p:txBody>
      </p:sp>
      <p:sp>
        <p:nvSpPr>
          <p:cNvPr id="13" name="灯片编号占位符 5"/>
          <p:cNvSpPr>
            <a:spLocks noGrp="1"/>
          </p:cNvSpPr>
          <p:nvPr>
            <p:ph type="sldNum" sz="quarter" idx="4"/>
          </p:nvPr>
        </p:nvSpPr>
        <p:spPr>
          <a:xfrm>
            <a:off x="8207375" y="6569075"/>
            <a:ext cx="9366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ea typeface="SimSun" pitchFamily="2" charset="-122"/>
              </a:defRPr>
            </a:lvl1pPr>
          </a:lstStyle>
          <a:p>
            <a:pPr>
              <a:defRPr/>
            </a:pPr>
            <a:fld id="{FFBE09E0-EBCF-4D65-9395-E37D36C781DC}" type="slidenum">
              <a:rPr lang="zh-CN" altLang="en-US"/>
              <a:pPr>
                <a:defRPr/>
              </a:pPr>
              <a:t>‹#›</a:t>
            </a:fld>
            <a:r>
              <a:rPr lang="en-US" altLang="zh-CN" sz="1200" dirty="0">
                <a:latin typeface="SimSun" pitchFamily="2" charset="-122"/>
                <a:cs typeface="Arial" pitchFamily="34" charset="0"/>
              </a:rPr>
              <a:t> </a:t>
            </a:r>
          </a:p>
        </p:txBody>
      </p:sp>
    </p:spTree>
  </p:cSld>
  <p:clrMap bg1="lt1" tx1="dk1" bg2="lt2" tx2="dk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52" r:id="rId5"/>
    <p:sldLayoutId id="2147486053" r:id="rId6"/>
    <p:sldLayoutId id="2147486054" r:id="rId7"/>
    <p:sldLayoutId id="2147486055" r:id="rId8"/>
    <p:sldLayoutId id="2147486056" r:id="rId9"/>
    <p:sldLayoutId id="2147486057" r:id="rId10"/>
    <p:sldLayoutId id="2147486058" r:id="rId11"/>
    <p:sldLayoutId id="2147486059" r:id="rId12"/>
    <p:sldLayoutId id="2147486060" r:id="rId13"/>
    <p:sldLayoutId id="2147486061" r:id="rId14"/>
    <p:sldLayoutId id="2147486062" r:id="rId15"/>
  </p:sldLayoutIdLst>
  <p:hf hdr="0" ftr="0" dt="0"/>
  <p:txStyles>
    <p:titleStyle>
      <a:lvl1pPr algn="ctr" rtl="0" eaLnBrk="0" fontAlgn="base" hangingPunct="0">
        <a:spcBef>
          <a:spcPct val="0"/>
        </a:spcBef>
        <a:spcAft>
          <a:spcPct val="0"/>
        </a:spcAft>
        <a:defRPr sz="4400" b="1">
          <a:solidFill>
            <a:srgbClr val="170981"/>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5pPr>
      <a:lvl6pPr marL="457200" algn="ctr" rtl="0" fontAlgn="base">
        <a:spcBef>
          <a:spcPct val="0"/>
        </a:spcBef>
        <a:spcAft>
          <a:spcPct val="0"/>
        </a:spcAft>
        <a:defRPr sz="4400" b="1">
          <a:solidFill>
            <a:srgbClr val="170981"/>
          </a:solidFill>
          <a:latin typeface="Calibri" pitchFamily="34" charset="0"/>
        </a:defRPr>
      </a:lvl6pPr>
      <a:lvl7pPr marL="914400" algn="ctr" rtl="0" fontAlgn="base">
        <a:spcBef>
          <a:spcPct val="0"/>
        </a:spcBef>
        <a:spcAft>
          <a:spcPct val="0"/>
        </a:spcAft>
        <a:defRPr sz="4400" b="1">
          <a:solidFill>
            <a:srgbClr val="170981"/>
          </a:solidFill>
          <a:latin typeface="Calibri" pitchFamily="34" charset="0"/>
        </a:defRPr>
      </a:lvl7pPr>
      <a:lvl8pPr marL="1371600" algn="ctr" rtl="0" fontAlgn="base">
        <a:spcBef>
          <a:spcPct val="0"/>
        </a:spcBef>
        <a:spcAft>
          <a:spcPct val="0"/>
        </a:spcAft>
        <a:defRPr sz="4400" b="1">
          <a:solidFill>
            <a:srgbClr val="170981"/>
          </a:solidFill>
          <a:latin typeface="Calibri" pitchFamily="34" charset="0"/>
        </a:defRPr>
      </a:lvl8pPr>
      <a:lvl9pPr marL="1828800" algn="ctr" rtl="0" fontAlgn="base">
        <a:spcBef>
          <a:spcPct val="0"/>
        </a:spcBef>
        <a:spcAft>
          <a:spcPct val="0"/>
        </a:spcAft>
        <a:defRPr sz="4400" b="1">
          <a:solidFill>
            <a:srgbClr val="170981"/>
          </a:solidFill>
          <a:latin typeface="Calibri" pitchFamily="34" charset="0"/>
        </a:defRPr>
      </a:lvl9pPr>
    </p:titleStyle>
    <p:bodyStyle>
      <a:lvl1pPr marL="342900" indent="-342900" algn="l" rtl="0" eaLnBrk="0" fontAlgn="base" hangingPunct="0">
        <a:spcBef>
          <a:spcPct val="20000"/>
        </a:spcBef>
        <a:spcAft>
          <a:spcPct val="0"/>
        </a:spcAft>
        <a:buClr>
          <a:srgbClr val="170981"/>
        </a:buClr>
        <a:buSzPct val="80000"/>
        <a:buFont typeface="Wingdings" pitchFamily="2" charset="2"/>
        <a:buChar char="§"/>
        <a:defRPr sz="24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rgbClr val="FF6600"/>
        </a:buClr>
        <a:buSzPct val="80000"/>
        <a:buFont typeface="Wingdings"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Font typeface="Wingdings" pitchFamily="2" charset="2"/>
        <a:buChar char="§"/>
        <a:defRPr sz="2000">
          <a:solidFill>
            <a:srgbClr val="120761"/>
          </a:solidFill>
          <a:latin typeface="+mn-lt"/>
          <a:ea typeface="MS PGothic" pitchFamily="34" charset="-128"/>
        </a:defRPr>
      </a:lvl3pPr>
      <a:lvl4pPr marL="1600200" indent="-228600" algn="l" rtl="0" eaLnBrk="0" fontAlgn="base" hangingPunct="0">
        <a:spcBef>
          <a:spcPct val="20000"/>
        </a:spcBef>
        <a:spcAft>
          <a:spcPct val="0"/>
        </a:spcAft>
        <a:buClr>
          <a:srgbClr val="00CC00"/>
        </a:buClr>
        <a:buSzPct val="80000"/>
        <a:buFont typeface="Wingdings" pitchFamily="2" charset="2"/>
        <a:buChar char="§"/>
        <a:defRPr sz="2000">
          <a:solidFill>
            <a:schemeClr val="tx1"/>
          </a:solidFill>
          <a:latin typeface="+mn-lt"/>
          <a:ea typeface="MS PGothic" pitchFamily="34" charset="-128"/>
          <a:cs typeface="Arial"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5pPr>
      <a:lvl6pPr marL="2514600" indent="-228600" algn="l" rtl="0" fontAlgn="base">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fontAlgn="base">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fontAlgn="base">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fontAlgn="base">
        <a:spcBef>
          <a:spcPct val="20000"/>
        </a:spcBef>
        <a:spcAft>
          <a:spcPct val="0"/>
        </a:spcAft>
        <a:buFont typeface="Arial" charset="0"/>
        <a:buChar char="»"/>
        <a:defRPr sz="2000">
          <a:solidFill>
            <a:schemeClr val="tx1"/>
          </a:solidFill>
          <a:latin typeface="Arial" charset="0"/>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532333035"/>
      </p:ext>
    </p:extLst>
  </p:cSld>
  <p:clrMap bg1="lt1" tx1="dk1" bg2="lt2" tx2="dk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401361729"/>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140242984"/>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972184906"/>
      </p:ext>
    </p:extLst>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311341370"/>
      </p:ext>
    </p:extLst>
  </p:cSld>
  <p:clrMap bg1="lt1" tx1="dk1" bg2="lt2" tx2="dk2" accent1="accent1" accent2="accent2" accent3="accent3" accent4="accent4" accent5="accent5" accent6="accent6" hlink="hlink" folHlink="folHlink"/>
  <p:sldLayoutIdLst>
    <p:sldLayoutId id="2147486178" r:id="rId1"/>
    <p:sldLayoutId id="2147486179" r:id="rId2"/>
    <p:sldLayoutId id="2147486180" r:id="rId3"/>
    <p:sldLayoutId id="2147486181"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465051188"/>
      </p:ext>
    </p:extLst>
  </p:cSld>
  <p:clrMap bg1="lt1" tx1="dk1" bg2="lt2" tx2="dk2" accent1="accent1" accent2="accent2" accent3="accent3" accent4="accent4" accent5="accent5" accent6="accent6" hlink="hlink" folHlink="folHlink"/>
  <p:sldLayoutIdLst>
    <p:sldLayoutId id="2147486211" r:id="rId1"/>
    <p:sldLayoutId id="2147486212" r:id="rId2"/>
    <p:sldLayoutId id="2147486213" r:id="rId3"/>
    <p:sldLayoutId id="2147486214" r:id="rId4"/>
    <p:sldLayoutId id="2147486215" r:id="rId5"/>
    <p:sldLayoutId id="2147486216"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397704976"/>
      </p:ext>
    </p:extLst>
  </p:cSld>
  <p:clrMap bg1="lt1" tx1="dk1" bg2="lt2" tx2="dk2" accent1="accent1" accent2="accent2" accent3="accent3" accent4="accent4" accent5="accent5" accent6="accent6" hlink="hlink" folHlink="folHlink"/>
  <p:sldLayoutIdLst>
    <p:sldLayoutId id="2147486218" r:id="rId1"/>
    <p:sldLayoutId id="2147486219" r:id="rId2"/>
    <p:sldLayoutId id="2147486220" r:id="rId3"/>
    <p:sldLayoutId id="2147486221"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093113639"/>
      </p:ext>
    </p:extLst>
  </p:cSld>
  <p:clrMap bg1="lt1" tx1="dk1" bg2="lt2" tx2="dk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373613769"/>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616607184"/>
      </p:ext>
    </p:extLst>
  </p:cSld>
  <p:clrMap bg1="lt1" tx1="dk1" bg2="lt2" tx2="dk2" accent1="accent1" accent2="accent2" accent3="accent3" accent4="accent4" accent5="accent5" accent6="accent6" hlink="hlink" folHlink="folHlink"/>
  <p:sldLayoutIdLst>
    <p:sldLayoutId id="2147486241" r:id="rId1"/>
    <p:sldLayoutId id="2147486242" r:id="rId2"/>
    <p:sldLayoutId id="2147486243" r:id="rId3"/>
    <p:sldLayoutId id="2147486244" r:id="rId4"/>
    <p:sldLayoutId id="2147486245" r:id="rId5"/>
    <p:sldLayoutId id="2147486246"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577540156"/>
      </p:ext>
    </p:extLst>
  </p:cSld>
  <p:clrMap bg1="lt1" tx1="dk1" bg2="lt2" tx2="dk2" accent1="accent1" accent2="accent2" accent3="accent3" accent4="accent4" accent5="accent5" accent6="accent6" hlink="hlink" folHlink="folHlink"/>
  <p:sldLayoutIdLst>
    <p:sldLayoutId id="2147486089" r:id="rId1"/>
    <p:sldLayoutId id="2147486090" r:id="rId2"/>
    <p:sldLayoutId id="2147486091" r:id="rId3"/>
    <p:sldLayoutId id="2147486092"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511500610"/>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728732863"/>
      </p:ext>
    </p:extLst>
  </p:cSld>
  <p:clrMap bg1="lt1" tx1="dk1" bg2="lt2" tx2="dk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itchFamily="34" charset="0"/>
              </a:rPr>
              <a:pPr>
                <a:defRPr/>
              </a:pPr>
              <a:t>‹#›</a:t>
            </a:fld>
            <a:endParaRPr lang="en-US" altLang="zh-TW" sz="1800" dirty="0">
              <a:solidFill>
                <a:prstClr val="black"/>
              </a:solidFill>
              <a:latin typeface="Arial" pitchFamily="34" charset="0"/>
            </a:endParaRPr>
          </a:p>
        </p:txBody>
      </p:sp>
    </p:spTree>
    <p:extLst>
      <p:ext uri="{BB962C8B-B14F-4D97-AF65-F5344CB8AC3E}">
        <p14:creationId xmlns:p14="http://schemas.microsoft.com/office/powerpoint/2010/main" val="499752645"/>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5" name="直接箭头连接符 3"/>
          <p:cNvCxnSpPr/>
          <p:nvPr/>
        </p:nvCxnSpPr>
        <p:spPr>
          <a:xfrm>
            <a:off x="152400" y="989013"/>
            <a:ext cx="8786813"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52400" y="1065213"/>
            <a:ext cx="8786813"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箭头连接符 8"/>
          <p:cNvCxnSpPr/>
          <p:nvPr/>
        </p:nvCxnSpPr>
        <p:spPr>
          <a:xfrm>
            <a:off x="152400" y="6551613"/>
            <a:ext cx="8786813"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直接连接符 9"/>
          <p:cNvCxnSpPr/>
          <p:nvPr/>
        </p:nvCxnSpPr>
        <p:spPr>
          <a:xfrm>
            <a:off x="152400" y="6475413"/>
            <a:ext cx="8786813" cy="1587"/>
          </a:xfrm>
          <a:prstGeom prst="line">
            <a:avLst/>
          </a:prstGeom>
        </p:spPr>
        <p:style>
          <a:lnRef idx="1">
            <a:schemeClr val="accent1"/>
          </a:lnRef>
          <a:fillRef idx="0">
            <a:schemeClr val="accent1"/>
          </a:fillRef>
          <a:effectRef idx="0">
            <a:schemeClr val="accent1"/>
          </a:effectRef>
          <a:fontRef idx="minor">
            <a:schemeClr val="tx1"/>
          </a:fontRef>
        </p:style>
      </p:cxnSp>
      <p:sp>
        <p:nvSpPr>
          <p:cNvPr id="379913" name="标题占位符 1"/>
          <p:cNvSpPr>
            <a:spLocks noGrp="1"/>
          </p:cNvSpPr>
          <p:nvPr>
            <p:ph type="title"/>
          </p:nvPr>
        </p:nvSpPr>
        <p:spPr bwMode="auto">
          <a:xfrm>
            <a:off x="0" y="115888"/>
            <a:ext cx="9144000"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Title</a:t>
            </a:r>
            <a:endParaRPr lang="zh-CN" altLang="en-US" smtClean="0"/>
          </a:p>
        </p:txBody>
      </p:sp>
      <p:sp>
        <p:nvSpPr>
          <p:cNvPr id="1031" name="文本占位符 2"/>
          <p:cNvSpPr>
            <a:spLocks noGrp="1"/>
          </p:cNvSpPr>
          <p:nvPr>
            <p:ph type="body" idx="1"/>
          </p:nvPr>
        </p:nvSpPr>
        <p:spPr bwMode="auto">
          <a:xfrm>
            <a:off x="228600" y="1133475"/>
            <a:ext cx="86677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First Layer</a:t>
            </a:r>
            <a:endParaRPr lang="zh-CN" altLang="en-US" smtClean="0"/>
          </a:p>
          <a:p>
            <a:pPr lvl="1"/>
            <a:r>
              <a:rPr lang="en-US" altLang="zh-CN" smtClean="0"/>
              <a:t>Second Layer</a:t>
            </a:r>
            <a:endParaRPr lang="zh-CN" altLang="en-US" smtClean="0"/>
          </a:p>
          <a:p>
            <a:pPr lvl="2"/>
            <a:r>
              <a:rPr lang="en-US" altLang="zh-CN" smtClean="0"/>
              <a:t>Third Layer</a:t>
            </a:r>
          </a:p>
          <a:p>
            <a:pPr lvl="3"/>
            <a:r>
              <a:rPr lang="en-US" altLang="zh-CN" smtClean="0"/>
              <a:t>Fifth Layer</a:t>
            </a:r>
            <a:endParaRPr lang="zh-CN" altLang="en-US" smtClean="0"/>
          </a:p>
        </p:txBody>
      </p:sp>
      <p:sp>
        <p:nvSpPr>
          <p:cNvPr id="13" name="灯片编号占位符 5"/>
          <p:cNvSpPr>
            <a:spLocks noGrp="1"/>
          </p:cNvSpPr>
          <p:nvPr>
            <p:ph type="sldNum" sz="quarter" idx="4"/>
          </p:nvPr>
        </p:nvSpPr>
        <p:spPr>
          <a:xfrm>
            <a:off x="8207375" y="6569075"/>
            <a:ext cx="9366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ea typeface="SimSun" pitchFamily="2" charset="-122"/>
              </a:defRPr>
            </a:lvl1pPr>
          </a:lstStyle>
          <a:p>
            <a:pPr defTabSz="457200" fontAlgn="auto">
              <a:spcBef>
                <a:spcPts val="0"/>
              </a:spcBef>
              <a:spcAft>
                <a:spcPts val="0"/>
              </a:spcAft>
            </a:pPr>
            <a:fld id="{7104C6E4-5FC0-B04C-9C16-CF93AC737B50}" type="slidenum">
              <a:rPr lang="en-US" smtClean="0">
                <a:solidFill>
                  <a:srgbClr val="000000"/>
                </a:solidFill>
                <a:latin typeface="Calibri"/>
              </a:rPr>
              <a:pPr defTabSz="4572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501851401"/>
      </p:ext>
    </p:extLst>
  </p:cSld>
  <p:clrMap bg1="lt1" tx1="dk1" bg2="lt2" tx2="dk2" accent1="accent1" accent2="accent2" accent3="accent3" accent4="accent4" accent5="accent5" accent6="accent6" hlink="hlink" folHlink="folHlink"/>
  <p:sldLayoutIdLst>
    <p:sldLayoutId id="2147486293"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 id="2147486304" r:id="rId12"/>
    <p:sldLayoutId id="2147486305" r:id="rId13"/>
    <p:sldLayoutId id="2147486306" r:id="rId14"/>
    <p:sldLayoutId id="2147486307" r:id="rId15"/>
    <p:sldLayoutId id="2147486308" r:id="rId16"/>
  </p:sldLayoutIdLst>
  <p:txStyles>
    <p:titleStyle>
      <a:lvl1pPr algn="ctr" rtl="0" eaLnBrk="1" fontAlgn="base" hangingPunct="1">
        <a:spcBef>
          <a:spcPct val="0"/>
        </a:spcBef>
        <a:spcAft>
          <a:spcPct val="0"/>
        </a:spcAft>
        <a:defRPr sz="4400" b="1">
          <a:solidFill>
            <a:srgbClr val="170981"/>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2pPr>
      <a:lvl3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3pPr>
      <a:lvl4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4pPr>
      <a:lvl5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5pPr>
      <a:lvl6pPr marL="457200" algn="ctr" rtl="0" eaLnBrk="1" fontAlgn="base" hangingPunct="1">
        <a:spcBef>
          <a:spcPct val="0"/>
        </a:spcBef>
        <a:spcAft>
          <a:spcPct val="0"/>
        </a:spcAft>
        <a:defRPr sz="4400" b="1">
          <a:solidFill>
            <a:srgbClr val="170981"/>
          </a:solidFill>
          <a:latin typeface="Calibri" pitchFamily="34" charset="0"/>
        </a:defRPr>
      </a:lvl6pPr>
      <a:lvl7pPr marL="914400" algn="ctr" rtl="0" eaLnBrk="1" fontAlgn="base" hangingPunct="1">
        <a:spcBef>
          <a:spcPct val="0"/>
        </a:spcBef>
        <a:spcAft>
          <a:spcPct val="0"/>
        </a:spcAft>
        <a:defRPr sz="4400" b="1">
          <a:solidFill>
            <a:srgbClr val="170981"/>
          </a:solidFill>
          <a:latin typeface="Calibri" pitchFamily="34" charset="0"/>
        </a:defRPr>
      </a:lvl7pPr>
      <a:lvl8pPr marL="1371600" algn="ctr" rtl="0" eaLnBrk="1" fontAlgn="base" hangingPunct="1">
        <a:spcBef>
          <a:spcPct val="0"/>
        </a:spcBef>
        <a:spcAft>
          <a:spcPct val="0"/>
        </a:spcAft>
        <a:defRPr sz="4400" b="1">
          <a:solidFill>
            <a:srgbClr val="170981"/>
          </a:solidFill>
          <a:latin typeface="Calibri" pitchFamily="34" charset="0"/>
        </a:defRPr>
      </a:lvl8pPr>
      <a:lvl9pPr marL="1828800" algn="ctr" rtl="0" eaLnBrk="1" fontAlgn="base" hangingPunct="1">
        <a:spcBef>
          <a:spcPct val="0"/>
        </a:spcBef>
        <a:spcAft>
          <a:spcPct val="0"/>
        </a:spcAft>
        <a:defRPr sz="4400" b="1">
          <a:solidFill>
            <a:srgbClr val="170981"/>
          </a:solidFill>
          <a:latin typeface="Calibri" pitchFamily="34" charset="0"/>
        </a:defRPr>
      </a:lvl9pPr>
    </p:titleStyle>
    <p:bodyStyle>
      <a:lvl1pPr marL="342900" indent="-342900" algn="l" rtl="0" eaLnBrk="1" fontAlgn="base" hangingPunct="1">
        <a:spcBef>
          <a:spcPct val="20000"/>
        </a:spcBef>
        <a:spcAft>
          <a:spcPct val="0"/>
        </a:spcAft>
        <a:buClr>
          <a:srgbClr val="170981"/>
        </a:buClr>
        <a:buSzPct val="80000"/>
        <a:buFont typeface="Wingdings" pitchFamily="2" charset="2"/>
        <a:buChar char="§"/>
        <a:defRPr sz="24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Clr>
          <a:srgbClr val="FF6600"/>
        </a:buClr>
        <a:buSzPct val="80000"/>
        <a:buFont typeface="Wingdings" pitchFamily="2" charset="2"/>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80000"/>
        <a:buFont typeface="Wingdings" pitchFamily="2" charset="2"/>
        <a:buChar char="§"/>
        <a:defRPr sz="2000">
          <a:solidFill>
            <a:srgbClr val="120761"/>
          </a:solidFill>
          <a:latin typeface="+mn-lt"/>
          <a:ea typeface="MS PGothic" pitchFamily="34" charset="-128"/>
        </a:defRPr>
      </a:lvl3pPr>
      <a:lvl4pPr marL="1600200" indent="-228600" algn="l" rtl="0" eaLnBrk="1" fontAlgn="base" hangingPunct="1">
        <a:spcBef>
          <a:spcPct val="20000"/>
        </a:spcBef>
        <a:spcAft>
          <a:spcPct val="0"/>
        </a:spcAft>
        <a:buClr>
          <a:srgbClr val="00CC00"/>
        </a:buClr>
        <a:buSzPct val="80000"/>
        <a:buFont typeface="Wingdings" pitchFamily="2" charset="2"/>
        <a:buChar char="§"/>
        <a:defRPr sz="2000">
          <a:solidFill>
            <a:schemeClr val="tx1"/>
          </a:solidFill>
          <a:latin typeface="+mn-lt"/>
          <a:ea typeface="MS PGothic" pitchFamily="34" charset="-128"/>
          <a:cs typeface="Arial" charset="0"/>
        </a:defRPr>
      </a:lvl4pPr>
      <a:lvl5pPr marL="2057400" indent="-228600" algn="l" rtl="0" eaLnBrk="1" fontAlgn="base" hangingPunct="1">
        <a:spcBef>
          <a:spcPct val="20000"/>
        </a:spcBef>
        <a:spcAft>
          <a:spcPct val="0"/>
        </a:spcAft>
        <a:buFont typeface="Arial"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itchFamily="34" charset="0"/>
              </a:rPr>
              <a:pPr>
                <a:defRPr/>
              </a:pPr>
              <a:t>‹#›</a:t>
            </a:fld>
            <a:endParaRPr lang="en-US" altLang="zh-TW" sz="1800" dirty="0">
              <a:solidFill>
                <a:prstClr val="black"/>
              </a:solidFill>
              <a:latin typeface="Arial" pitchFamily="34" charset="0"/>
            </a:endParaRPr>
          </a:p>
        </p:txBody>
      </p:sp>
    </p:spTree>
    <p:extLst>
      <p:ext uri="{BB962C8B-B14F-4D97-AF65-F5344CB8AC3E}">
        <p14:creationId xmlns:p14="http://schemas.microsoft.com/office/powerpoint/2010/main" val="1626787017"/>
      </p:ext>
    </p:extLst>
  </p:cSld>
  <p:clrMap bg1="lt1" tx1="dk1" bg2="lt2" tx2="dk2" accent1="accent1" accent2="accent2" accent3="accent3" accent4="accent4" accent5="accent5" accent6="accent6" hlink="hlink" folHlink="folHlink"/>
  <p:sldLayoutIdLst>
    <p:sldLayoutId id="2147486322" r:id="rId1"/>
    <p:sldLayoutId id="2147486323" r:id="rId2"/>
    <p:sldLayoutId id="2147486324" r:id="rId3"/>
    <p:sldLayoutId id="2147486325"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itchFamily="34" charset="0"/>
              </a:rPr>
              <a:pPr>
                <a:defRPr/>
              </a:pPr>
              <a:t>‹#›</a:t>
            </a:fld>
            <a:endParaRPr lang="en-US" altLang="zh-TW" sz="1800" dirty="0">
              <a:solidFill>
                <a:prstClr val="black"/>
              </a:solidFill>
              <a:latin typeface="Arial" pitchFamily="34" charset="0"/>
            </a:endParaRPr>
          </a:p>
        </p:txBody>
      </p:sp>
    </p:spTree>
    <p:extLst>
      <p:ext uri="{BB962C8B-B14F-4D97-AF65-F5344CB8AC3E}">
        <p14:creationId xmlns:p14="http://schemas.microsoft.com/office/powerpoint/2010/main" val="2010521350"/>
      </p:ext>
    </p:extLst>
  </p:cSld>
  <p:clrMap bg1="lt1" tx1="dk1" bg2="lt2" tx2="dk2" accent1="accent1" accent2="accent2" accent3="accent3" accent4="accent4" accent5="accent5" accent6="accent6" hlink="hlink" folHlink="folHlink"/>
  <p:sldLayoutIdLst>
    <p:sldLayoutId id="2147486339" r:id="rId1"/>
    <p:sldLayoutId id="2147486340" r:id="rId2"/>
    <p:sldLayoutId id="2147486341" r:id="rId3"/>
    <p:sldLayoutId id="2147486342"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471083398"/>
      </p:ext>
    </p:extLst>
  </p:cSld>
  <p:clrMap bg1="lt1" tx1="dk1" bg2="lt2" tx2="dk2" accent1="accent1" accent2="accent2" accent3="accent3" accent4="accent4" accent5="accent5" accent6="accent6" hlink="hlink" folHlink="folHlink"/>
  <p:sldLayoutIdLst>
    <p:sldLayoutId id="2147486344" r:id="rId1"/>
    <p:sldLayoutId id="2147486345" r:id="rId2"/>
    <p:sldLayoutId id="2147486346" r:id="rId3"/>
    <p:sldLayoutId id="2147486347" r:id="rId4"/>
    <p:sldLayoutId id="2147486348" r:id="rId5"/>
    <p:sldLayoutId id="2147486349"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291540120"/>
      </p:ext>
    </p:extLst>
  </p:cSld>
  <p:clrMap bg1="lt1" tx1="dk1" bg2="lt2" tx2="dk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951082725"/>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02358192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027629001"/>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407216746"/>
      </p:ext>
    </p:extLst>
  </p:cSld>
  <p:clrMap bg1="lt1" tx1="dk1" bg2="lt2" tx2="dk2" accent1="accent1" accent2="accent2" accent3="accent3" accent4="accent4" accent5="accent5" accent6="accent6" hlink="hlink" folHlink="folHlink"/>
  <p:sldLayoutIdLst>
    <p:sldLayoutId id="2147486396" r:id="rId1"/>
    <p:sldLayoutId id="2147486397" r:id="rId2"/>
    <p:sldLayoutId id="2147486398" r:id="rId3"/>
    <p:sldLayoutId id="2147486399" r:id="rId4"/>
    <p:sldLayoutId id="2147486400" r:id="rId5"/>
    <p:sldLayoutId id="2147486401"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514413992"/>
      </p:ext>
    </p:extLst>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2312546199"/>
      </p:ext>
    </p:extLst>
  </p:cSld>
  <p:clrMap bg1="lt1" tx1="dk1" bg2="lt2" tx2="dk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361064697"/>
      </p:ext>
    </p:extLst>
  </p:cSld>
  <p:clrMap bg1="lt1" tx1="dk1" bg2="lt2" tx2="dk2" accent1="accent1" accent2="accent2" accent3="accent3" accent4="accent4" accent5="accent5" accent6="accent6" hlink="hlink" folHlink="folHlink"/>
  <p:sldLayoutIdLst>
    <p:sldLayoutId id="2147486113" r:id="rId1"/>
    <p:sldLayoutId id="2147486114" r:id="rId2"/>
    <p:sldLayoutId id="2147486115" r:id="rId3"/>
    <p:sldLayoutId id="2147486116"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491211342"/>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57037237"/>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z="1800" smtClean="0">
                <a:solidFill>
                  <a:prstClr val="black"/>
                </a:solidFill>
                <a:latin typeface="Arial" panose="020B0604020202020204" pitchFamily="34" charset="0"/>
              </a:rPr>
              <a:pPr>
                <a:defRPr/>
              </a:pPr>
              <a:t>‹#›</a:t>
            </a:fld>
            <a:endParaRPr lang="en-US" altLang="zh-TW"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099169880"/>
      </p:ext>
    </p:extLst>
  </p:cSld>
  <p:clrMap bg1="lt1" tx1="dk1" bg2="lt2" tx2="dk2" accent1="accent1" accent2="accent2" accent3="accent3" accent4="accent4" accent5="accent5" accent6="accent6" hlink="hlink" folHlink="folHlink"/>
  <p:sldLayoutIdLst>
    <p:sldLayoutId id="2147486146" r:id="rId1"/>
    <p:sldLayoutId id="2147486147" r:id="rId2"/>
    <p:sldLayoutId id="2147486148" r:id="rId3"/>
    <p:sldLayoutId id="2147486149" r:id="rId4"/>
  </p:sldLayoutIdLst>
  <p:timing>
    <p:tnLst>
      <p:par>
        <p:cTn xmlns:p14="http://schemas.microsoft.com/office/powerpoint/2010/mai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1.xml"/><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0.xml"/><Relationship Id="rId3"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15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6.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7.xml"/><Relationship Id="rId3"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1" Type="http://schemas.openxmlformats.org/officeDocument/2006/relationships/slideLayout" Target="../slideLayouts/slideLayout15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5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5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143000" y="1447800"/>
            <a:ext cx="8229600" cy="1066800"/>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en-US" dirty="0" smtClean="0">
                <a:latin typeface="Palatino Linotype" panose="02040502050505030304" pitchFamily="18" charset="0"/>
              </a:rPr>
              <a:t>NLP and Computational Social Science</a:t>
            </a:r>
          </a:p>
        </p:txBody>
      </p:sp>
      <p:sp>
        <p:nvSpPr>
          <p:cNvPr id="2" name="Content Placeholder 1"/>
          <p:cNvSpPr>
            <a:spLocks noGrp="1"/>
          </p:cNvSpPr>
          <p:nvPr>
            <p:ph idx="1"/>
          </p:nvPr>
        </p:nvSpPr>
        <p:spPr>
          <a:xfrm>
            <a:off x="1295400" y="3581400"/>
            <a:ext cx="8229600" cy="1923256"/>
          </a:xfrm>
        </p:spPr>
        <p:txBody>
          <a:bodyPr/>
          <a:lstStyle/>
          <a:p>
            <a:pPr marL="0" indent="0">
              <a:buNone/>
            </a:pPr>
            <a:r>
              <a:rPr lang="en-US" dirty="0" err="1" smtClean="0"/>
              <a:t>Heng</a:t>
            </a:r>
            <a:r>
              <a:rPr lang="en-US" dirty="0" smtClean="0"/>
              <a:t> Ji</a:t>
            </a:r>
          </a:p>
          <a:p>
            <a:pPr marL="0" indent="0">
              <a:buNone/>
            </a:pPr>
            <a:r>
              <a:rPr lang="en-US" dirty="0" smtClean="0"/>
              <a:t>11/</a:t>
            </a:r>
            <a:r>
              <a:rPr lang="en-US" dirty="0" smtClean="0"/>
              <a:t>11/22</a:t>
            </a:r>
            <a:endParaRPr lang="en-US" dirty="0"/>
          </a:p>
        </p:txBody>
      </p:sp>
    </p:spTree>
    <p:extLst>
      <p:ext uri="{BB962C8B-B14F-4D97-AF65-F5344CB8AC3E}">
        <p14:creationId xmlns:p14="http://schemas.microsoft.com/office/powerpoint/2010/main" val="7769911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sz="2600" dirty="0"/>
              <a:t>When protests turn violent: The roles of moralization and moral convergence</a:t>
            </a:r>
            <a:endParaRPr lang="en-US" sz="1100" strike="sngStrike"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90800"/>
            <a:ext cx="7248545" cy="3505200"/>
          </a:xfrm>
          <a:prstGeom prst="rect">
            <a:avLst/>
          </a:prstGeom>
        </p:spPr>
      </p:pic>
      <p:sp>
        <p:nvSpPr>
          <p:cNvPr id="12" name="TextBox 11"/>
          <p:cNvSpPr txBox="1"/>
          <p:nvPr/>
        </p:nvSpPr>
        <p:spPr>
          <a:xfrm>
            <a:off x="1295400" y="1676400"/>
            <a:ext cx="6096000" cy="707886"/>
          </a:xfrm>
          <a:prstGeom prst="rect">
            <a:avLst/>
          </a:prstGeom>
          <a:noFill/>
        </p:spPr>
        <p:txBody>
          <a:bodyPr wrap="square" rtlCol="0">
            <a:spAutoFit/>
          </a:bodyPr>
          <a:lstStyle/>
          <a:p>
            <a:r>
              <a:rPr lang="en-US" sz="2000" dirty="0"/>
              <a:t>Expected and observed daily moral tweet counts by protest type. </a:t>
            </a:r>
          </a:p>
        </p:txBody>
      </p:sp>
    </p:spTree>
    <p:extLst>
      <p:ext uri="{BB962C8B-B14F-4D97-AF65-F5344CB8AC3E}">
        <p14:creationId xmlns:p14="http://schemas.microsoft.com/office/powerpoint/2010/main" val="16815082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30F170-35D1-2348-955A-E3113D05D06E}"/>
              </a:ext>
            </a:extLst>
          </p:cNvPr>
          <p:cNvSpPr>
            <a:spLocks noGrp="1"/>
          </p:cNvSpPr>
          <p:nvPr>
            <p:ph type="title"/>
          </p:nvPr>
        </p:nvSpPr>
        <p:spPr>
          <a:xfrm>
            <a:off x="457200" y="0"/>
            <a:ext cx="7391400" cy="1143000"/>
          </a:xfrm>
        </p:spPr>
        <p:txBody>
          <a:bodyPr>
            <a:normAutofit/>
          </a:bodyPr>
          <a:lstStyle/>
          <a:p>
            <a:r>
              <a:rPr lang="en-US" dirty="0" smtClean="0"/>
              <a:t>County-level Moral Concerns</a:t>
            </a:r>
            <a:endParaRPr lang="en-US" dirty="0"/>
          </a:p>
        </p:txBody>
      </p:sp>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4294967295"/>
          </p:nvPr>
        </p:nvSpPr>
        <p:spPr>
          <a:xfrm>
            <a:off x="7315200" y="6324600"/>
            <a:ext cx="1524000" cy="365125"/>
          </a:xfrm>
          <a:prstGeom prst="rect">
            <a:avLst/>
          </a:prstGeom>
        </p:spPr>
        <p:txBody>
          <a:bodyPr/>
          <a:lstStyle/>
          <a:p>
            <a:fld id="{024B13ED-57CC-4817-AFF2-A39BFC804D6C}" type="slidenum">
              <a:rPr lang="en-US" smtClean="0"/>
              <a:pPr/>
              <a:t>11</a:t>
            </a:fld>
            <a:endParaRPr lang="en-US"/>
          </a:p>
        </p:txBody>
      </p:sp>
      <p:pic>
        <p:nvPicPr>
          <p:cNvPr id="7" name="Picture 6"/>
          <p:cNvPicPr>
            <a:picLocks noChangeAspect="1"/>
          </p:cNvPicPr>
          <p:nvPr/>
        </p:nvPicPr>
        <p:blipFill>
          <a:blip r:embed="rId3"/>
          <a:stretch>
            <a:fillRect/>
          </a:stretch>
        </p:blipFill>
        <p:spPr>
          <a:xfrm>
            <a:off x="-152400" y="1564979"/>
            <a:ext cx="9144000" cy="4942183"/>
          </a:xfrm>
          <a:prstGeom prst="rect">
            <a:avLst/>
          </a:prstGeom>
        </p:spPr>
      </p:pic>
    </p:spTree>
    <p:extLst>
      <p:ext uri="{BB962C8B-B14F-4D97-AF65-F5344CB8AC3E}">
        <p14:creationId xmlns:p14="http://schemas.microsoft.com/office/powerpoint/2010/main" val="2253356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Data Collection</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De </a:t>
            </a:r>
            <a:r>
              <a:rPr lang="en-US" sz="2000" dirty="0"/>
              <a:t>Choudhury et al. (2013</a:t>
            </a:r>
            <a:r>
              <a:rPr lang="en-US" sz="2000" dirty="0" smtClean="0"/>
              <a:t>)</a:t>
            </a:r>
          </a:p>
          <a:p>
            <a:pPr>
              <a:buClr>
                <a:srgbClr val="FA745B"/>
              </a:buClr>
              <a:buFont typeface="Wingdings" charset="2"/>
              <a:buChar char="v"/>
            </a:pPr>
            <a:r>
              <a:rPr lang="en-US" sz="2000" dirty="0"/>
              <a:t>E</a:t>
            </a:r>
            <a:r>
              <a:rPr lang="en-US" sz="2000" dirty="0" smtClean="0"/>
              <a:t>stimates </a:t>
            </a:r>
            <a:r>
              <a:rPr lang="en-US" sz="2000" dirty="0"/>
              <a:t>the risk of a Major Depressive Disorder (MDD) before it happens. </a:t>
            </a:r>
            <a:endParaRPr lang="en-US" sz="2000" dirty="0" smtClean="0"/>
          </a:p>
          <a:p>
            <a:pPr>
              <a:buClr>
                <a:srgbClr val="FA745B"/>
              </a:buClr>
              <a:buFont typeface="Wingdings" charset="2"/>
              <a:buChar char="v"/>
            </a:pPr>
            <a:r>
              <a:rPr lang="en-US" sz="2000" dirty="0"/>
              <a:t>C</a:t>
            </a:r>
            <a:r>
              <a:rPr lang="en-US" sz="2000" dirty="0" smtClean="0"/>
              <a:t>rowdsourcing </a:t>
            </a:r>
            <a:r>
              <a:rPr lang="en-US" sz="2000" dirty="0"/>
              <a:t>task that required 1,583 volunteers to complete diagnostic surveys – specifically the Center for Epidemiologic Studies Depression Scale (CES-D) and the Beck Depression Inventory (BDI) – and answer questions about their basic demographics and history with </a:t>
            </a:r>
            <a:r>
              <a:rPr lang="en-US" sz="2000" dirty="0" smtClean="0"/>
              <a:t>depression</a:t>
            </a:r>
          </a:p>
          <a:p>
            <a:pPr>
              <a:buClr>
                <a:srgbClr val="FA745B"/>
              </a:buClr>
              <a:buFont typeface="Wingdings" charset="2"/>
              <a:buChar char="v"/>
            </a:pPr>
            <a:r>
              <a:rPr lang="en-US" sz="2000" dirty="0" smtClean="0"/>
              <a:t>The </a:t>
            </a:r>
            <a:r>
              <a:rPr lang="en-US" sz="2000" dirty="0"/>
              <a:t>same task invited (but did not require) participants to provide details of their twitter accounts</a:t>
            </a:r>
            <a:r>
              <a:rPr lang="en-US" sz="2000" dirty="0" smtClean="0"/>
              <a:t>.</a:t>
            </a:r>
          </a:p>
          <a:p>
            <a:pPr>
              <a:buClr>
                <a:srgbClr val="FA745B"/>
              </a:buClr>
              <a:buFont typeface="Wingdings" charset="2"/>
              <a:buChar char="v"/>
            </a:pPr>
            <a:r>
              <a:rPr lang="en-US" sz="2000" dirty="0" smtClean="0"/>
              <a:t>305 </a:t>
            </a:r>
            <a:r>
              <a:rPr lang="en-US" sz="2000" dirty="0"/>
              <a:t>twitter accounts with no indication of depression, and 171 accounts that scored highly on the CES-D survey and had also been diagnosed with depression at least twice in the last year (a requirement to qualify for MDD</a:t>
            </a:r>
            <a:r>
              <a:rPr lang="en-US" sz="2000" dirty="0" smtClean="0"/>
              <a:t>)</a:t>
            </a:r>
          </a:p>
          <a:p>
            <a:pPr>
              <a:buClr>
                <a:srgbClr val="FA745B"/>
              </a:buClr>
              <a:buFont typeface="Wingdings" charset="2"/>
              <a:buChar char="v"/>
            </a:pPr>
            <a:r>
              <a:rPr lang="en-US" sz="2000" dirty="0" smtClean="0"/>
              <a:t>A </a:t>
            </a:r>
            <a:r>
              <a:rPr lang="en-US" sz="2000" dirty="0"/>
              <a:t>total of 2.1 million tweets (an average of 4,533 tweets for each account) were captured within the year prior to the crowdsourcing </a:t>
            </a:r>
            <a:r>
              <a:rPr lang="en-US" sz="2000" dirty="0" smtClean="0"/>
              <a:t>task</a:t>
            </a:r>
          </a:p>
        </p:txBody>
      </p:sp>
    </p:spTree>
    <p:extLst>
      <p:ext uri="{BB962C8B-B14F-4D97-AF65-F5344CB8AC3E}">
        <p14:creationId xmlns:p14="http://schemas.microsoft.com/office/powerpoint/2010/main" val="30245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Features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behavioral </a:t>
            </a:r>
            <a:r>
              <a:rPr lang="en-US" sz="2000" dirty="0"/>
              <a:t>features about engagement, emotion, language styles and medication </a:t>
            </a:r>
            <a:r>
              <a:rPr lang="en-US" sz="2000" dirty="0" smtClean="0"/>
              <a:t>used</a:t>
            </a:r>
          </a:p>
          <a:p>
            <a:pPr>
              <a:buClr>
                <a:srgbClr val="FA745B"/>
              </a:buClr>
              <a:buFont typeface="Wingdings" charset="2"/>
              <a:buChar char="v"/>
            </a:pPr>
            <a:r>
              <a:rPr lang="en-US" sz="2000" dirty="0" smtClean="0"/>
              <a:t>These </a:t>
            </a:r>
            <a:r>
              <a:rPr lang="en-US" sz="2000" dirty="0"/>
              <a:t>features were used to train the classifier, and distinguish between the depressed and non-depressed </a:t>
            </a:r>
            <a:r>
              <a:rPr lang="en-US" sz="2000" dirty="0" smtClean="0"/>
              <a:t>accounts</a:t>
            </a:r>
          </a:p>
        </p:txBody>
      </p:sp>
    </p:spTree>
    <p:extLst>
      <p:ext uri="{BB962C8B-B14F-4D97-AF65-F5344CB8AC3E}">
        <p14:creationId xmlns:p14="http://schemas.microsoft.com/office/powerpoint/2010/main" val="45070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Findings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 </a:t>
            </a:r>
            <a:r>
              <a:rPr lang="en-US" sz="2000" dirty="0"/>
              <a:t>the depressed user accounts were </a:t>
            </a:r>
            <a:endParaRPr lang="en-US" sz="2000" dirty="0" smtClean="0"/>
          </a:p>
          <a:p>
            <a:pPr>
              <a:buClr>
                <a:srgbClr val="FA745B"/>
              </a:buClr>
              <a:buFont typeface="Wingdings" charset="2"/>
              <a:buChar char="v"/>
            </a:pPr>
            <a:r>
              <a:rPr lang="en-US" sz="2000" dirty="0" smtClean="0"/>
              <a:t>• </a:t>
            </a:r>
            <a:r>
              <a:rPr lang="en-US" sz="2000" dirty="0"/>
              <a:t>less likely to tweet or respond to others’ </a:t>
            </a:r>
            <a:r>
              <a:rPr lang="en-US" sz="2000" dirty="0" smtClean="0"/>
              <a:t>tweets</a:t>
            </a:r>
          </a:p>
          <a:p>
            <a:pPr>
              <a:buClr>
                <a:srgbClr val="FA745B"/>
              </a:buClr>
              <a:buFont typeface="Wingdings" charset="2"/>
              <a:buChar char="v"/>
            </a:pPr>
            <a:r>
              <a:rPr lang="en-US" sz="2000" dirty="0" smtClean="0"/>
              <a:t> </a:t>
            </a:r>
            <a:r>
              <a:rPr lang="en-US" sz="2000" dirty="0"/>
              <a:t>• more likely to tweet late at </a:t>
            </a:r>
            <a:r>
              <a:rPr lang="en-US" sz="2000" dirty="0" smtClean="0"/>
              <a:t>night</a:t>
            </a:r>
          </a:p>
          <a:p>
            <a:pPr>
              <a:buClr>
                <a:srgbClr val="FA745B"/>
              </a:buClr>
              <a:buFont typeface="Wingdings" charset="2"/>
              <a:buChar char="v"/>
            </a:pPr>
            <a:r>
              <a:rPr lang="en-US" sz="2000" dirty="0" smtClean="0"/>
              <a:t>• </a:t>
            </a:r>
            <a:r>
              <a:rPr lang="en-US" sz="2000" dirty="0"/>
              <a:t>more likely to use first-person pronouns (i.e. tweet about themselves</a:t>
            </a:r>
            <a:r>
              <a:rPr lang="en-US" sz="2000" dirty="0" smtClean="0"/>
              <a:t>) </a:t>
            </a:r>
          </a:p>
          <a:p>
            <a:pPr>
              <a:buClr>
                <a:srgbClr val="FA745B"/>
              </a:buClr>
              <a:buFont typeface="Wingdings" charset="2"/>
              <a:buChar char="v"/>
            </a:pPr>
            <a:r>
              <a:rPr lang="en-US" sz="2000" dirty="0" smtClean="0"/>
              <a:t>• </a:t>
            </a:r>
            <a:r>
              <a:rPr lang="en-US" sz="2000" dirty="0"/>
              <a:t>less likely to use third-person pronouns (i.e. tweet about others</a:t>
            </a:r>
            <a:r>
              <a:rPr lang="en-US" sz="2000" dirty="0" smtClean="0"/>
              <a:t>)</a:t>
            </a:r>
          </a:p>
          <a:p>
            <a:pPr>
              <a:buClr>
                <a:srgbClr val="FA745B"/>
              </a:buClr>
              <a:buFont typeface="Wingdings" charset="2"/>
              <a:buChar char="v"/>
            </a:pPr>
            <a:r>
              <a:rPr lang="en-US" sz="2000" dirty="0" smtClean="0"/>
              <a:t>• </a:t>
            </a:r>
            <a:r>
              <a:rPr lang="en-US" sz="2000" dirty="0"/>
              <a:t>less likely to follow others or gather followers.</a:t>
            </a:r>
            <a:endParaRPr lang="en-US" sz="2000" dirty="0" smtClean="0">
              <a:solidFill>
                <a:srgbClr val="C00000"/>
              </a:solidFill>
            </a:endParaRPr>
          </a:p>
        </p:txBody>
      </p:sp>
    </p:spTree>
    <p:extLst>
      <p:ext uri="{BB962C8B-B14F-4D97-AF65-F5344CB8AC3E}">
        <p14:creationId xmlns:p14="http://schemas.microsoft.com/office/powerpoint/2010/main" val="12510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Attempts at Solving Data Bias Problem</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De </a:t>
            </a:r>
            <a:r>
              <a:rPr lang="en-US" sz="2000" dirty="0"/>
              <a:t>Choudhury and Counts (2014</a:t>
            </a:r>
            <a:r>
              <a:rPr lang="en-US" sz="2000" dirty="0" smtClean="0"/>
              <a:t>)</a:t>
            </a:r>
          </a:p>
          <a:p>
            <a:pPr>
              <a:buClr>
                <a:srgbClr val="FA745B"/>
              </a:buClr>
              <a:buFont typeface="Wingdings" charset="2"/>
              <a:buChar char="v"/>
            </a:pPr>
            <a:r>
              <a:rPr lang="en-US" sz="2000" dirty="0" smtClean="0"/>
              <a:t>recruited </a:t>
            </a:r>
            <a:r>
              <a:rPr lang="en-US" sz="2000" dirty="0"/>
              <a:t>new mothers willing to share their Facebook data. </a:t>
            </a:r>
            <a:endParaRPr lang="en-US" sz="2000" dirty="0" smtClean="0"/>
          </a:p>
          <a:p>
            <a:pPr>
              <a:buClr>
                <a:srgbClr val="FA745B"/>
              </a:buClr>
              <a:buFont typeface="Wingdings" charset="2"/>
              <a:buChar char="v"/>
            </a:pPr>
            <a:r>
              <a:rPr lang="en-US" sz="2000" dirty="0" smtClean="0"/>
              <a:t>they </a:t>
            </a:r>
            <a:r>
              <a:rPr lang="en-US" sz="2000" dirty="0"/>
              <a:t>gathered twenty-eight mothers who had been diagnosed with postnatal/postpartum depression (PPD) and 137 mothers with no experience of depression (a PHQ-9 Patient Health Questionnaire, was used to exclude mothers who displayed symptoms of depression but had not been clinically diagnosed with PPD</a:t>
            </a:r>
            <a:r>
              <a:rPr lang="en-US" sz="2000" dirty="0" smtClean="0"/>
              <a:t>)</a:t>
            </a:r>
          </a:p>
          <a:p>
            <a:pPr>
              <a:buClr>
                <a:srgbClr val="FA745B"/>
              </a:buClr>
              <a:buFont typeface="Wingdings" charset="2"/>
              <a:buChar char="v"/>
            </a:pPr>
            <a:r>
              <a:rPr lang="en-US" sz="2000" dirty="0" smtClean="0"/>
              <a:t>Their </a:t>
            </a:r>
            <a:r>
              <a:rPr lang="en-US" sz="2000" dirty="0"/>
              <a:t>accounts were mined for activity for fifty weeks prior to and ten weeks after </a:t>
            </a:r>
            <a:r>
              <a:rPr lang="en-US" sz="2000" dirty="0" smtClean="0"/>
              <a:t>birth</a:t>
            </a:r>
          </a:p>
        </p:txBody>
      </p:sp>
    </p:spTree>
    <p:extLst>
      <p:ext uri="{BB962C8B-B14F-4D97-AF65-F5344CB8AC3E}">
        <p14:creationId xmlns:p14="http://schemas.microsoft.com/office/powerpoint/2010/main" val="142266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Features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a:t>Demographic </a:t>
            </a:r>
            <a:r>
              <a:rPr lang="en-US" sz="2000" dirty="0" smtClean="0"/>
              <a:t>features</a:t>
            </a:r>
          </a:p>
          <a:p>
            <a:pPr lvl="1">
              <a:buClr>
                <a:srgbClr val="FA745B"/>
              </a:buClr>
              <a:buFont typeface="Wingdings" charset="2"/>
              <a:buChar char="v"/>
            </a:pPr>
            <a:r>
              <a:rPr lang="en-US" sz="1800" dirty="0" smtClean="0"/>
              <a:t>Variables </a:t>
            </a:r>
            <a:r>
              <a:rPr lang="en-US" sz="1800" dirty="0"/>
              <a:t>like county-by-county scores for age, sex, ethnicity, income, education and geo-location have been used in studies showing that these features can improve the accuracy of the classifier (Schwartz et al. 2013). </a:t>
            </a:r>
            <a:endParaRPr lang="en-US" sz="1800" dirty="0" smtClean="0"/>
          </a:p>
          <a:p>
            <a:pPr>
              <a:buClr>
                <a:srgbClr val="FA745B"/>
              </a:buClr>
              <a:buFont typeface="Wingdings" charset="2"/>
              <a:buChar char="v"/>
            </a:pPr>
            <a:r>
              <a:rPr lang="en-US" sz="2000" dirty="0" smtClean="0"/>
              <a:t>Lexical features</a:t>
            </a:r>
          </a:p>
          <a:p>
            <a:pPr lvl="1">
              <a:buClr>
                <a:srgbClr val="FA745B"/>
              </a:buClr>
              <a:buFont typeface="Wingdings" charset="2"/>
              <a:buChar char="v"/>
            </a:pPr>
            <a:r>
              <a:rPr lang="en-US" sz="1800" dirty="0" smtClean="0"/>
              <a:t>Emotions </a:t>
            </a:r>
            <a:r>
              <a:rPr lang="en-US" sz="1800" dirty="0"/>
              <a:t>are often inferred by the percentage of emotional terms in the posts. These are often computed using LIWC (</a:t>
            </a:r>
            <a:r>
              <a:rPr lang="en-US" sz="1800" dirty="0" err="1"/>
              <a:t>Pennebaker</a:t>
            </a:r>
            <a:r>
              <a:rPr lang="en-US" sz="1800" dirty="0"/>
              <a:t> et al. 2015; </a:t>
            </a:r>
            <a:r>
              <a:rPr lang="en-US" sz="1800" dirty="0" err="1" smtClean="0"/>
              <a:t>Tausczik</a:t>
            </a:r>
            <a:endParaRPr lang="en-US" sz="1800" dirty="0" smtClean="0"/>
          </a:p>
          <a:p>
            <a:pPr lvl="1">
              <a:buClr>
                <a:srgbClr val="FA745B"/>
              </a:buClr>
              <a:buFont typeface="Wingdings" charset="2"/>
              <a:buChar char="v"/>
            </a:pPr>
            <a:r>
              <a:rPr lang="en-US" sz="1800" dirty="0" smtClean="0"/>
              <a:t>The </a:t>
            </a:r>
            <a:r>
              <a:rPr lang="en-US" sz="1800" dirty="0"/>
              <a:t>assumption, which is supported by research evidence (</a:t>
            </a:r>
            <a:r>
              <a:rPr lang="en-US" sz="1800" dirty="0" err="1"/>
              <a:t>Strapparava</a:t>
            </a:r>
            <a:r>
              <a:rPr lang="en-US" sz="1800" dirty="0"/>
              <a:t> and </a:t>
            </a:r>
            <a:r>
              <a:rPr lang="en-US" sz="1800" dirty="0" err="1"/>
              <a:t>Mihalcea</a:t>
            </a:r>
            <a:r>
              <a:rPr lang="en-US" sz="1800" dirty="0"/>
              <a:t> 2014; </a:t>
            </a:r>
            <a:r>
              <a:rPr lang="en-US" sz="1800" dirty="0" err="1"/>
              <a:t>Pennebaker</a:t>
            </a:r>
            <a:r>
              <a:rPr lang="en-US" sz="1800" dirty="0"/>
              <a:t> 2011), is that emotion terms reflect emotion feelings (i.e. if you use more positive words, it is because you feel more positive). Language and feelings are indeed related, however, it appears that the relationship is </a:t>
            </a:r>
            <a:r>
              <a:rPr lang="en-US" sz="1800" dirty="0" smtClean="0"/>
              <a:t>weak</a:t>
            </a:r>
          </a:p>
        </p:txBody>
      </p:sp>
    </p:spTree>
    <p:extLst>
      <p:ext uri="{BB962C8B-B14F-4D97-AF65-F5344CB8AC3E}">
        <p14:creationId xmlns:p14="http://schemas.microsoft.com/office/powerpoint/2010/main" val="147596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Features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Behavioral features</a:t>
            </a:r>
          </a:p>
          <a:p>
            <a:pPr lvl="1">
              <a:buClr>
                <a:srgbClr val="FA745B"/>
              </a:buClr>
              <a:buFont typeface="Wingdings" charset="2"/>
              <a:buChar char="v"/>
            </a:pPr>
            <a:r>
              <a:rPr lang="en-US" sz="1800" dirty="0" smtClean="0"/>
              <a:t>When </a:t>
            </a:r>
            <a:r>
              <a:rPr lang="en-US" sz="1800" dirty="0"/>
              <a:t>people write they leave a trace of their behaviors. </a:t>
            </a:r>
            <a:endParaRPr lang="en-US" sz="1800" dirty="0" smtClean="0"/>
          </a:p>
          <a:p>
            <a:pPr lvl="1">
              <a:buClr>
                <a:srgbClr val="FA745B"/>
              </a:buClr>
              <a:buFont typeface="Wingdings" charset="2"/>
              <a:buChar char="v"/>
            </a:pPr>
            <a:r>
              <a:rPr lang="en-US" sz="1800" dirty="0" smtClean="0"/>
              <a:t>This </a:t>
            </a:r>
            <a:r>
              <a:rPr lang="en-US" sz="1800" dirty="0"/>
              <a:t>metalinguistic information includes the time they wrote, for how long, if the writing was reply to another post, etc. </a:t>
            </a:r>
            <a:endParaRPr lang="en-US" sz="1800" dirty="0" smtClean="0"/>
          </a:p>
          <a:p>
            <a:pPr>
              <a:buClr>
                <a:srgbClr val="FA745B"/>
              </a:buClr>
              <a:buFont typeface="Wingdings" charset="2"/>
              <a:buChar char="v"/>
            </a:pPr>
            <a:r>
              <a:rPr lang="en-US" sz="2000" dirty="0" smtClean="0"/>
              <a:t>Social features</a:t>
            </a:r>
          </a:p>
          <a:p>
            <a:pPr lvl="1">
              <a:buClr>
                <a:srgbClr val="FA745B"/>
              </a:buClr>
              <a:buFont typeface="Wingdings" charset="2"/>
              <a:buChar char="v"/>
            </a:pPr>
            <a:r>
              <a:rPr lang="en-US" sz="1800" dirty="0" smtClean="0"/>
              <a:t>. </a:t>
            </a:r>
            <a:r>
              <a:rPr lang="en-US" sz="1800" dirty="0"/>
              <a:t>These include the number of relationships (e.g. Facebook friends) and the topological map (i.e. who is related with who) that have been found to correlate to emotional and mental health constructs. </a:t>
            </a:r>
            <a:endParaRPr lang="en-US" sz="1800" dirty="0" smtClean="0"/>
          </a:p>
          <a:p>
            <a:pPr lvl="1">
              <a:buClr>
                <a:srgbClr val="FA745B"/>
              </a:buClr>
              <a:buFont typeface="Wingdings" charset="2"/>
              <a:buChar char="v"/>
            </a:pPr>
            <a:r>
              <a:rPr lang="en-US" sz="1800" dirty="0" smtClean="0"/>
              <a:t>The </a:t>
            </a:r>
            <a:r>
              <a:rPr lang="en-US" sz="1800" dirty="0"/>
              <a:t>study by </a:t>
            </a:r>
            <a:r>
              <a:rPr lang="en-US" sz="1800" dirty="0" err="1"/>
              <a:t>Sadilek</a:t>
            </a:r>
            <a:r>
              <a:rPr lang="en-US" sz="1800" dirty="0"/>
              <a:t> et al. (2013) used social features to model emotional contagion within groups. Others have shown how they can be used to improve the prediction of mental health states (Masuda et al. 2013; Homan et al. 2014</a:t>
            </a:r>
            <a:r>
              <a:rPr lang="en-US" sz="1800" dirty="0" smtClean="0"/>
              <a:t>).</a:t>
            </a:r>
            <a:endParaRPr lang="en-US" sz="1800" dirty="0"/>
          </a:p>
        </p:txBody>
      </p:sp>
    </p:spTree>
    <p:extLst>
      <p:ext uri="{BB962C8B-B14F-4D97-AF65-F5344CB8AC3E}">
        <p14:creationId xmlns:p14="http://schemas.microsoft.com/office/powerpoint/2010/main" val="125729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Findings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mothers </a:t>
            </a:r>
            <a:r>
              <a:rPr lang="en-US" sz="2000" dirty="0"/>
              <a:t>suffering from PPD </a:t>
            </a:r>
            <a:r>
              <a:rPr lang="en-US" sz="2000" dirty="0" smtClean="0"/>
              <a:t>were</a:t>
            </a:r>
          </a:p>
          <a:p>
            <a:pPr>
              <a:buClr>
                <a:srgbClr val="FA745B"/>
              </a:buClr>
              <a:buFont typeface="Wingdings" charset="2"/>
              <a:buChar char="v"/>
            </a:pPr>
            <a:r>
              <a:rPr lang="en-US" sz="2000" dirty="0" smtClean="0"/>
              <a:t> </a:t>
            </a:r>
            <a:r>
              <a:rPr lang="en-US" sz="2000" dirty="0"/>
              <a:t>• less likely to make posts or share media, </a:t>
            </a:r>
            <a:endParaRPr lang="en-US" sz="2000" dirty="0" smtClean="0"/>
          </a:p>
          <a:p>
            <a:pPr>
              <a:buClr>
                <a:srgbClr val="FA745B"/>
              </a:buClr>
              <a:buFont typeface="Wingdings" charset="2"/>
              <a:buChar char="v"/>
            </a:pPr>
            <a:r>
              <a:rPr lang="en-US" sz="2000" dirty="0" smtClean="0"/>
              <a:t>• </a:t>
            </a:r>
            <a:r>
              <a:rPr lang="en-US" sz="2000" dirty="0"/>
              <a:t>less likely to engage with or tag media left by others, </a:t>
            </a:r>
            <a:endParaRPr lang="en-US" sz="2000" dirty="0" smtClean="0"/>
          </a:p>
          <a:p>
            <a:pPr>
              <a:buClr>
                <a:srgbClr val="FA745B"/>
              </a:buClr>
              <a:buFont typeface="Wingdings" charset="2"/>
              <a:buChar char="v"/>
            </a:pPr>
            <a:r>
              <a:rPr lang="en-US" sz="2000" dirty="0" smtClean="0"/>
              <a:t>• </a:t>
            </a:r>
            <a:r>
              <a:rPr lang="en-US" sz="2000" dirty="0"/>
              <a:t>less likely to receive comments or likes from friends, </a:t>
            </a:r>
            <a:endParaRPr lang="en-US" sz="2000" dirty="0" smtClean="0"/>
          </a:p>
          <a:p>
            <a:pPr>
              <a:buClr>
                <a:srgbClr val="FA745B"/>
              </a:buClr>
              <a:buFont typeface="Wingdings" charset="2"/>
              <a:buChar char="v"/>
            </a:pPr>
            <a:r>
              <a:rPr lang="en-US" sz="2000" dirty="0" smtClean="0"/>
              <a:t>• </a:t>
            </a:r>
            <a:r>
              <a:rPr lang="en-US" sz="2000" dirty="0"/>
              <a:t>more irregular in the times that they interacted, </a:t>
            </a:r>
            <a:endParaRPr lang="en-US" sz="2000" dirty="0" smtClean="0"/>
          </a:p>
          <a:p>
            <a:pPr>
              <a:buClr>
                <a:srgbClr val="FA745B"/>
              </a:buClr>
              <a:buFont typeface="Wingdings" charset="2"/>
              <a:buChar char="v"/>
            </a:pPr>
            <a:r>
              <a:rPr lang="en-US" sz="2000" dirty="0" smtClean="0"/>
              <a:t>• </a:t>
            </a:r>
            <a:r>
              <a:rPr lang="en-US" sz="2000" dirty="0"/>
              <a:t>more likely to use first person pronouns (i.e. talked more about themselves), </a:t>
            </a:r>
            <a:endParaRPr lang="en-US" sz="2000" dirty="0" smtClean="0"/>
          </a:p>
          <a:p>
            <a:pPr>
              <a:buClr>
                <a:srgbClr val="FA745B"/>
              </a:buClr>
              <a:buFont typeface="Wingdings" charset="2"/>
              <a:buChar char="v"/>
            </a:pPr>
            <a:r>
              <a:rPr lang="en-US" sz="2000" dirty="0" smtClean="0"/>
              <a:t>• </a:t>
            </a:r>
            <a:r>
              <a:rPr lang="en-US" sz="2000" dirty="0"/>
              <a:t>more likely to ask </a:t>
            </a:r>
            <a:r>
              <a:rPr lang="en-US" sz="2000" dirty="0" smtClean="0"/>
              <a:t>questions</a:t>
            </a:r>
            <a:endParaRPr lang="en-US" sz="2000" dirty="0"/>
          </a:p>
        </p:txBody>
      </p:sp>
    </p:spTree>
    <p:extLst>
      <p:ext uri="{BB962C8B-B14F-4D97-AF65-F5344CB8AC3E}">
        <p14:creationId xmlns:p14="http://schemas.microsoft.com/office/powerpoint/2010/main" val="11761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Data Collection and Features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Lexicon from </a:t>
            </a:r>
            <a:r>
              <a:rPr lang="en-US" sz="2000" dirty="0" err="1" smtClean="0"/>
              <a:t>hatebase.org</a:t>
            </a:r>
            <a:endParaRPr lang="en-US" sz="2000" dirty="0" smtClean="0"/>
          </a:p>
          <a:p>
            <a:pPr>
              <a:buClr>
                <a:srgbClr val="FA745B"/>
              </a:buClr>
              <a:buFont typeface="Wingdings" charset="2"/>
              <a:buChar char="v"/>
            </a:pPr>
            <a:r>
              <a:rPr lang="en-US" sz="2000" dirty="0" smtClean="0"/>
              <a:t>Search for tweets including keywords in lexicon</a:t>
            </a:r>
          </a:p>
          <a:p>
            <a:pPr>
              <a:buClr>
                <a:srgbClr val="FA745B"/>
              </a:buClr>
              <a:buFont typeface="Wingdings" charset="2"/>
              <a:buChar char="v"/>
            </a:pPr>
            <a:r>
              <a:rPr lang="en-US" sz="2000" dirty="0" err="1"/>
              <a:t>Ngram</a:t>
            </a:r>
            <a:r>
              <a:rPr lang="en-US" sz="2000" dirty="0"/>
              <a:t> </a:t>
            </a:r>
            <a:r>
              <a:rPr lang="en-US" sz="2000" dirty="0" smtClean="0"/>
              <a:t>features [</a:t>
            </a:r>
            <a:r>
              <a:rPr lang="en-US" sz="2000" dirty="0"/>
              <a:t>Chen et al., 2012; </a:t>
            </a:r>
            <a:r>
              <a:rPr lang="en-US" sz="2000" dirty="0" err="1"/>
              <a:t>Xu</a:t>
            </a:r>
            <a:r>
              <a:rPr lang="en-US" sz="2000" dirty="0"/>
              <a:t> et al., 2012; Warner and Hirschberg, 2012; </a:t>
            </a:r>
            <a:r>
              <a:rPr lang="en-US" sz="2000" dirty="0" err="1"/>
              <a:t>Sood</a:t>
            </a:r>
            <a:r>
              <a:rPr lang="en-US" sz="2000" dirty="0"/>
              <a:t> et al., 2012b; </a:t>
            </a:r>
            <a:r>
              <a:rPr lang="en-US" sz="2000" dirty="0" err="1"/>
              <a:t>Burnap</a:t>
            </a:r>
            <a:r>
              <a:rPr lang="en-US" sz="2000" dirty="0"/>
              <a:t> and Williams, 2015; Van </a:t>
            </a:r>
            <a:r>
              <a:rPr lang="en-US" sz="2000" dirty="0" err="1"/>
              <a:t>Hee</a:t>
            </a:r>
            <a:r>
              <a:rPr lang="en-US" sz="2000" dirty="0"/>
              <a:t> et al., 2015; </a:t>
            </a:r>
            <a:r>
              <a:rPr lang="en-US" sz="2000" dirty="0" err="1"/>
              <a:t>Waseem</a:t>
            </a:r>
            <a:r>
              <a:rPr lang="en-US" sz="2000" dirty="0"/>
              <a:t> and </a:t>
            </a:r>
            <a:r>
              <a:rPr lang="en-US" sz="2000" dirty="0" err="1"/>
              <a:t>Hovy</a:t>
            </a:r>
            <a:r>
              <a:rPr lang="en-US" sz="2000" dirty="0"/>
              <a:t>, 2016; </a:t>
            </a:r>
            <a:r>
              <a:rPr lang="en-US" sz="2000" dirty="0" err="1"/>
              <a:t>Burnap</a:t>
            </a:r>
            <a:r>
              <a:rPr lang="en-US" sz="2000" dirty="0"/>
              <a:t> and Williams, 2016; </a:t>
            </a:r>
            <a:r>
              <a:rPr lang="en-US" sz="2000" dirty="0" err="1"/>
              <a:t>Hosseinmardi</a:t>
            </a:r>
            <a:r>
              <a:rPr lang="en-US" sz="2000" dirty="0"/>
              <a:t> et al., 2015; </a:t>
            </a:r>
            <a:r>
              <a:rPr lang="en-US" sz="2000" dirty="0" err="1"/>
              <a:t>Nobata</a:t>
            </a:r>
            <a:r>
              <a:rPr lang="en-US" sz="2000" dirty="0"/>
              <a:t> et al., </a:t>
            </a:r>
            <a:r>
              <a:rPr lang="en-US" sz="2000" dirty="0" smtClean="0"/>
              <a:t>2016]</a:t>
            </a:r>
          </a:p>
          <a:p>
            <a:pPr>
              <a:buClr>
                <a:srgbClr val="FA745B"/>
              </a:buClr>
              <a:buFont typeface="Wingdings" charset="2"/>
              <a:buChar char="v"/>
            </a:pPr>
            <a:r>
              <a:rPr lang="en-US" sz="2000" dirty="0" smtClean="0"/>
              <a:t>Word Generalization</a:t>
            </a:r>
          </a:p>
          <a:p>
            <a:pPr lvl="1">
              <a:buClr>
                <a:srgbClr val="FA745B"/>
              </a:buClr>
              <a:buFont typeface="Wingdings" charset="2"/>
              <a:buChar char="v"/>
            </a:pPr>
            <a:r>
              <a:rPr lang="en-US" sz="1800" dirty="0" smtClean="0"/>
              <a:t>Using </a:t>
            </a:r>
            <a:r>
              <a:rPr lang="en-US" sz="1800" dirty="0" err="1"/>
              <a:t>W</a:t>
            </a:r>
            <a:r>
              <a:rPr lang="en-US" sz="1800" dirty="0" err="1" smtClean="0"/>
              <a:t>ordnet</a:t>
            </a:r>
            <a:r>
              <a:rPr lang="en-US" sz="1800" dirty="0" smtClean="0"/>
              <a:t> [</a:t>
            </a:r>
            <a:r>
              <a:rPr lang="en-US" sz="1800" dirty="0"/>
              <a:t>Warner and </a:t>
            </a:r>
            <a:r>
              <a:rPr lang="en-US" sz="1800" dirty="0" smtClean="0"/>
              <a:t>Hirschberg, 2012]</a:t>
            </a:r>
          </a:p>
          <a:p>
            <a:pPr lvl="1">
              <a:buClr>
                <a:srgbClr val="FA745B"/>
              </a:buClr>
              <a:buFont typeface="Wingdings" charset="2"/>
              <a:buChar char="v"/>
            </a:pPr>
            <a:r>
              <a:rPr lang="en-US" sz="1800" dirty="0" smtClean="0"/>
              <a:t>Using LDA [</a:t>
            </a:r>
            <a:r>
              <a:rPr lang="nb-NO" sz="1800" dirty="0"/>
              <a:t>(Xiang et al., 2012; </a:t>
            </a:r>
            <a:r>
              <a:rPr lang="nb-NO" sz="1800" dirty="0" err="1"/>
              <a:t>Zhong</a:t>
            </a:r>
            <a:r>
              <a:rPr lang="nb-NO" sz="1800" dirty="0"/>
              <a:t> et al., </a:t>
            </a:r>
            <a:r>
              <a:rPr lang="nb-NO" sz="1800" dirty="0" smtClean="0"/>
              <a:t>2016]</a:t>
            </a:r>
          </a:p>
          <a:p>
            <a:pPr lvl="1">
              <a:buClr>
                <a:srgbClr val="FA745B"/>
              </a:buClr>
              <a:buFont typeface="Wingdings" charset="2"/>
              <a:buChar char="v"/>
            </a:pPr>
            <a:r>
              <a:rPr lang="nb-NO" sz="1800" dirty="0" smtClean="0"/>
              <a:t>Using </a:t>
            </a:r>
            <a:r>
              <a:rPr lang="nb-NO" sz="1800" dirty="0" err="1" smtClean="0"/>
              <a:t>embedding</a:t>
            </a:r>
            <a:r>
              <a:rPr lang="nb-NO" sz="1800" dirty="0" smtClean="0"/>
              <a:t> [</a:t>
            </a:r>
            <a:r>
              <a:rPr lang="nb-NO" sz="1800" dirty="0"/>
              <a:t>(</a:t>
            </a:r>
            <a:r>
              <a:rPr lang="nb-NO" sz="1800" dirty="0" err="1"/>
              <a:t>Nobata</a:t>
            </a:r>
            <a:r>
              <a:rPr lang="nb-NO" sz="1800" dirty="0"/>
              <a:t> et al., 2016) </a:t>
            </a:r>
            <a:r>
              <a:rPr lang="nb-NO" sz="1800" dirty="0" smtClean="0"/>
              <a:t>]</a:t>
            </a:r>
            <a:endParaRPr lang="en-US" sz="1800" dirty="0" smtClean="0"/>
          </a:p>
          <a:p>
            <a:pPr>
              <a:buClr>
                <a:srgbClr val="FA745B"/>
              </a:buClr>
              <a:buFont typeface="Wingdings" charset="2"/>
              <a:buChar char="v"/>
            </a:pPr>
            <a:endParaRPr lang="en-US" sz="2000" dirty="0"/>
          </a:p>
          <a:p>
            <a:pPr>
              <a:buClr>
                <a:srgbClr val="FA745B"/>
              </a:buClr>
              <a:buFont typeface="Wingdings" charset="2"/>
              <a:buChar char="v"/>
            </a:pPr>
            <a:endParaRPr lang="en-US" sz="2000" dirty="0" smtClean="0"/>
          </a:p>
        </p:txBody>
      </p:sp>
    </p:spTree>
    <p:extLst>
      <p:ext uri="{BB962C8B-B14F-4D97-AF65-F5344CB8AC3E}">
        <p14:creationId xmlns:p14="http://schemas.microsoft.com/office/powerpoint/2010/main" val="149172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009D9C"/>
                </a:solidFill>
              </a:rPr>
              <a:t>C</a:t>
            </a:r>
            <a:r>
              <a:rPr lang="en-US" sz="3200" dirty="0" smtClean="0">
                <a:solidFill>
                  <a:srgbClr val="009D9C"/>
                </a:solidFill>
              </a:rPr>
              <a:t>ase studies</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solidFill>
                  <a:srgbClr val="C00000"/>
                </a:solidFill>
              </a:rPr>
              <a:t>Moral Value Prediction and Protest / Violence degree detection</a:t>
            </a:r>
          </a:p>
          <a:p>
            <a:pPr>
              <a:buClr>
                <a:srgbClr val="FA745B"/>
              </a:buClr>
              <a:buFont typeface="Wingdings" charset="2"/>
              <a:buChar char="v"/>
            </a:pPr>
            <a:endParaRPr lang="en-US" sz="2000" dirty="0" smtClean="0"/>
          </a:p>
          <a:p>
            <a:pPr>
              <a:buClr>
                <a:srgbClr val="FA745B"/>
              </a:buClr>
              <a:buFont typeface="Wingdings" charset="2"/>
              <a:buChar char="v"/>
            </a:pPr>
            <a:r>
              <a:rPr lang="en-US" sz="2000" dirty="0" smtClean="0"/>
              <a:t>Depression detection</a:t>
            </a:r>
          </a:p>
          <a:p>
            <a:pPr>
              <a:buClr>
                <a:srgbClr val="FA745B"/>
              </a:buClr>
              <a:buFont typeface="Wingdings" charset="2"/>
              <a:buChar char="v"/>
            </a:pPr>
            <a:endParaRPr lang="en-US" sz="2000" b="0" dirty="0" smtClean="0"/>
          </a:p>
          <a:p>
            <a:pPr>
              <a:buClr>
                <a:srgbClr val="FA745B"/>
              </a:buClr>
              <a:buFont typeface="Wingdings" charset="2"/>
              <a:buChar char="v"/>
            </a:pPr>
            <a:r>
              <a:rPr lang="en-US" sz="2000" dirty="0" smtClean="0"/>
              <a:t>Hate speech detection</a:t>
            </a:r>
          </a:p>
          <a:p>
            <a:pPr>
              <a:buClr>
                <a:srgbClr val="FA745B"/>
              </a:buClr>
              <a:buFont typeface="Wingdings" charset="2"/>
              <a:buChar char="v"/>
            </a:pPr>
            <a:endParaRPr lang="en-US" sz="2000" dirty="0"/>
          </a:p>
          <a:p>
            <a:pPr>
              <a:buClr>
                <a:srgbClr val="FA745B"/>
              </a:buClr>
              <a:buFont typeface="Wingdings" charset="2"/>
              <a:buChar char="v"/>
            </a:pPr>
            <a:r>
              <a:rPr lang="en-US" sz="2000" dirty="0" smtClean="0"/>
              <a:t>Agenda Detection</a:t>
            </a:r>
          </a:p>
          <a:p>
            <a:pPr>
              <a:buClr>
                <a:srgbClr val="FA745B"/>
              </a:buClr>
              <a:buFont typeface="Wingdings" charset="2"/>
              <a:buChar char="v"/>
            </a:pPr>
            <a:endParaRPr lang="en-US" sz="2000" dirty="0"/>
          </a:p>
          <a:p>
            <a:pPr>
              <a:buClr>
                <a:srgbClr val="FA745B"/>
              </a:buClr>
              <a:buFont typeface="Wingdings" charset="2"/>
              <a:buChar char="v"/>
            </a:pPr>
            <a:r>
              <a:rPr lang="en-US" sz="2000" dirty="0" smtClean="0"/>
              <a:t>Social Norm </a:t>
            </a:r>
            <a:r>
              <a:rPr lang="en-US" sz="2000" dirty="0" smtClean="0"/>
              <a:t>Discovery</a:t>
            </a:r>
          </a:p>
          <a:p>
            <a:pPr>
              <a:buClr>
                <a:srgbClr val="FA745B"/>
              </a:buClr>
              <a:buFont typeface="Wingdings" charset="2"/>
              <a:buChar char="v"/>
            </a:pPr>
            <a:endParaRPr lang="en-US" sz="2000" dirty="0"/>
          </a:p>
          <a:p>
            <a:pPr>
              <a:buClr>
                <a:srgbClr val="FA745B"/>
              </a:buClr>
              <a:buFont typeface="Wingdings" charset="2"/>
              <a:buChar char="v"/>
            </a:pPr>
            <a:r>
              <a:rPr lang="en-US" sz="2000" dirty="0" smtClean="0"/>
              <a:t>Politeness driven generation</a:t>
            </a:r>
          </a:p>
          <a:p>
            <a:pPr>
              <a:buClr>
                <a:srgbClr val="FA745B"/>
              </a:buClr>
              <a:buFont typeface="Wingdings" charset="2"/>
              <a:buChar char="v"/>
            </a:pPr>
            <a:endParaRPr lang="en-US" sz="2000" dirty="0"/>
          </a:p>
          <a:p>
            <a:pPr>
              <a:buClr>
                <a:srgbClr val="FA745B"/>
              </a:buClr>
              <a:buFont typeface="Wingdings" charset="2"/>
              <a:buChar char="v"/>
            </a:pPr>
            <a:r>
              <a:rPr lang="en-US" sz="2000" dirty="0" smtClean="0"/>
              <a:t>Norm Discovery</a:t>
            </a:r>
            <a:endParaRPr lang="en-US" sz="2000" dirty="0" smtClean="0"/>
          </a:p>
          <a:p>
            <a:pPr>
              <a:buClr>
                <a:srgbClr val="FA745B"/>
              </a:buClr>
              <a:buFont typeface="Wingdings" charset="2"/>
              <a:buChar char="v"/>
            </a:pPr>
            <a:endParaRPr lang="en-US" sz="2000" dirty="0" smtClean="0"/>
          </a:p>
        </p:txBody>
      </p:sp>
    </p:spTree>
    <p:extLst>
      <p:ext uri="{BB962C8B-B14F-4D97-AF65-F5344CB8AC3E}">
        <p14:creationId xmlns:p14="http://schemas.microsoft.com/office/powerpoint/2010/main" val="89284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Results</a:t>
            </a:r>
            <a:endParaRPr lang="en-US" sz="3200" dirty="0">
              <a:solidFill>
                <a:srgbClr val="009D9C"/>
              </a:solidFill>
            </a:endParaRPr>
          </a:p>
        </p:txBody>
      </p:sp>
      <p:pic>
        <p:nvPicPr>
          <p:cNvPr id="4" name="Picture 3"/>
          <p:cNvPicPr>
            <a:picLocks noChangeAspect="1"/>
          </p:cNvPicPr>
          <p:nvPr/>
        </p:nvPicPr>
        <p:blipFill>
          <a:blip r:embed="rId3"/>
          <a:stretch>
            <a:fillRect/>
          </a:stretch>
        </p:blipFill>
        <p:spPr>
          <a:xfrm>
            <a:off x="685800" y="1143000"/>
            <a:ext cx="5557806" cy="5328436"/>
          </a:xfrm>
          <a:prstGeom prst="rect">
            <a:avLst/>
          </a:prstGeom>
        </p:spPr>
      </p:pic>
    </p:spTree>
    <p:extLst>
      <p:ext uri="{BB962C8B-B14F-4D97-AF65-F5344CB8AC3E}">
        <p14:creationId xmlns:p14="http://schemas.microsoft.com/office/powerpoint/2010/main" val="133809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Misclassified examples</a:t>
            </a:r>
            <a:endParaRPr lang="en-US" sz="3200" dirty="0">
              <a:solidFill>
                <a:srgbClr val="009D9C"/>
              </a:solidFill>
            </a:endParaRPr>
          </a:p>
        </p:txBody>
      </p:sp>
      <p:sp>
        <p:nvSpPr>
          <p:cNvPr id="3" name="Rectangle 2"/>
          <p:cNvSpPr/>
          <p:nvPr/>
        </p:nvSpPr>
        <p:spPr>
          <a:xfrm>
            <a:off x="482600" y="1447800"/>
            <a:ext cx="8661400" cy="1384995"/>
          </a:xfrm>
          <a:prstGeom prst="rect">
            <a:avLst/>
          </a:prstGeom>
        </p:spPr>
        <p:txBody>
          <a:bodyPr wrap="square">
            <a:spAutoFit/>
          </a:bodyPr>
          <a:lstStyle/>
          <a:p>
            <a:pPr marL="457200" indent="-457200">
              <a:buFont typeface="Arial" charset="0"/>
              <a:buChar char="•"/>
            </a:pPr>
            <a:r>
              <a:rPr lang="en-US" dirty="0"/>
              <a:t>He’s a damn good actor. </a:t>
            </a:r>
            <a:endParaRPr lang="en-US" dirty="0" smtClean="0"/>
          </a:p>
          <a:p>
            <a:pPr marL="457200" indent="-457200">
              <a:buFont typeface="Arial" charset="0"/>
              <a:buChar char="•"/>
            </a:pPr>
            <a:r>
              <a:rPr lang="en-US" dirty="0" smtClean="0"/>
              <a:t>As </a:t>
            </a:r>
            <a:r>
              <a:rPr lang="en-US" dirty="0"/>
              <a:t>a gay man it’s awesome to see an openly queer actor given the lead role for a major film</a:t>
            </a:r>
          </a:p>
        </p:txBody>
      </p:sp>
    </p:spTree>
    <p:extLst>
      <p:ext uri="{BB962C8B-B14F-4D97-AF65-F5344CB8AC3E}">
        <p14:creationId xmlns:p14="http://schemas.microsoft.com/office/powerpoint/2010/main" val="144711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Need World Knowledge</a:t>
            </a:r>
            <a:endParaRPr lang="en-US" sz="3200" dirty="0">
              <a:solidFill>
                <a:srgbClr val="009D9C"/>
              </a:solidFill>
            </a:endParaRPr>
          </a:p>
        </p:txBody>
      </p:sp>
      <p:sp>
        <p:nvSpPr>
          <p:cNvPr id="3" name="Rectangle 2"/>
          <p:cNvSpPr/>
          <p:nvPr/>
        </p:nvSpPr>
        <p:spPr>
          <a:xfrm>
            <a:off x="482600" y="1447800"/>
            <a:ext cx="8661400" cy="523220"/>
          </a:xfrm>
          <a:prstGeom prst="rect">
            <a:avLst/>
          </a:prstGeom>
        </p:spPr>
        <p:txBody>
          <a:bodyPr wrap="square">
            <a:spAutoFit/>
          </a:bodyPr>
          <a:lstStyle/>
          <a:p>
            <a:pPr marL="457200" indent="-457200">
              <a:buFont typeface="Arial" charset="0"/>
              <a:buChar char="•"/>
            </a:pPr>
            <a:r>
              <a:rPr lang="en-US" dirty="0"/>
              <a:t>Put on a wig and lipstick and be who you really are</a:t>
            </a:r>
            <a:r>
              <a:rPr lang="en-US"/>
              <a:t>. </a:t>
            </a:r>
            <a:endParaRPr lang="en-US" dirty="0"/>
          </a:p>
        </p:txBody>
      </p:sp>
    </p:spTree>
    <p:extLst>
      <p:ext uri="{BB962C8B-B14F-4D97-AF65-F5344CB8AC3E}">
        <p14:creationId xmlns:p14="http://schemas.microsoft.com/office/powerpoint/2010/main" val="355266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a:spLocks noGrp="1"/>
          </p:cNvSpPr>
          <p:nvPr>
            <p:ph type="title"/>
          </p:nvPr>
        </p:nvSpPr>
        <p:spPr>
          <a:xfrm>
            <a:off x="628650" y="365125"/>
            <a:ext cx="78867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300" smtClean="0"/>
              <a:t>Norm Discovery [Fung et al., 2022]</a:t>
            </a:r>
            <a:endParaRPr sz="2300" dirty="0"/>
          </a:p>
        </p:txBody>
      </p:sp>
      <p:sp>
        <p:nvSpPr>
          <p:cNvPr id="253" name="Google Shape;253;p39"/>
          <p:cNvSpPr txBox="1">
            <a:spLocks noGrp="1"/>
          </p:cNvSpPr>
          <p:nvPr>
            <p:ph type="body" idx="1"/>
          </p:nvPr>
        </p:nvSpPr>
        <p:spPr>
          <a:xfrm>
            <a:off x="628650" y="1231900"/>
            <a:ext cx="7886700" cy="4945200"/>
          </a:xfrm>
          <a:prstGeom prst="rect">
            <a:avLst/>
          </a:prstGeom>
        </p:spPr>
        <p:txBody>
          <a:bodyPr spcFirstLastPara="1" wrap="square" lIns="68575" tIns="34275" rIns="68575" bIns="34275" anchor="t" anchorCtr="0">
            <a:normAutofit/>
          </a:bodyPr>
          <a:lstStyle/>
          <a:p>
            <a:pPr marL="457200" lvl="0" indent="-355600" algn="l" rtl="0">
              <a:spcBef>
                <a:spcPts val="800"/>
              </a:spcBef>
              <a:spcAft>
                <a:spcPts val="0"/>
              </a:spcAft>
              <a:buSzPts val="2000"/>
              <a:buChar char="•"/>
            </a:pPr>
            <a:r>
              <a:rPr lang="en" sz="2000" b="1" dirty="0">
                <a:latin typeface="Arial"/>
                <a:ea typeface="Arial"/>
                <a:cs typeface="Arial"/>
                <a:sym typeface="Arial"/>
              </a:rPr>
              <a:t>Social Interaction Norms</a:t>
            </a:r>
            <a:r>
              <a:rPr lang="en" sz="2000" dirty="0">
                <a:latin typeface="Arial"/>
                <a:ea typeface="Arial"/>
                <a:cs typeface="Arial"/>
                <a:sym typeface="Arial"/>
              </a:rPr>
              <a:t> are rules or expectations of social interaction behaviors based on shared beliefs within a specific cultural or social group.</a:t>
            </a:r>
            <a:endParaRPr sz="2000" dirty="0">
              <a:latin typeface="Arial"/>
              <a:ea typeface="Arial"/>
              <a:cs typeface="Arial"/>
              <a:sym typeface="Arial"/>
            </a:endParaRPr>
          </a:p>
          <a:p>
            <a:pPr marL="457200" lvl="0" indent="-342900" algn="l" rtl="0">
              <a:lnSpc>
                <a:spcPct val="115000"/>
              </a:lnSpc>
              <a:spcBef>
                <a:spcPts val="0"/>
              </a:spcBef>
              <a:spcAft>
                <a:spcPts val="0"/>
              </a:spcAft>
              <a:buSzPts val="1800"/>
              <a:buChar char="•"/>
            </a:pPr>
            <a:r>
              <a:rPr lang="en" sz="2000" dirty="0">
                <a:latin typeface="Arial"/>
                <a:ea typeface="Arial"/>
                <a:cs typeface="Arial"/>
                <a:sym typeface="Arial"/>
              </a:rPr>
              <a:t>A norm of social interaction can be expressed in the formula:</a:t>
            </a:r>
            <a:endParaRPr sz="2000" dirty="0">
              <a:latin typeface="Arial"/>
              <a:ea typeface="Arial"/>
              <a:cs typeface="Arial"/>
              <a:sym typeface="Arial"/>
            </a:endParaRPr>
          </a:p>
          <a:p>
            <a:pPr marL="457200" lvl="0" indent="0" algn="l" rtl="0">
              <a:lnSpc>
                <a:spcPct val="115000"/>
              </a:lnSpc>
              <a:spcBef>
                <a:spcPts val="1200"/>
              </a:spcBef>
              <a:spcAft>
                <a:spcPts val="0"/>
              </a:spcAft>
              <a:buNone/>
            </a:pPr>
            <a:r>
              <a:rPr lang="en" sz="2000" dirty="0">
                <a:latin typeface="Arial"/>
                <a:ea typeface="Arial"/>
                <a:cs typeface="Arial"/>
                <a:sym typeface="Arial"/>
              </a:rPr>
              <a:t>In </a:t>
            </a:r>
            <a:r>
              <a:rPr lang="en" sz="2000" dirty="0">
                <a:solidFill>
                  <a:srgbClr val="FF0000"/>
                </a:solidFill>
                <a:latin typeface="Arial"/>
                <a:ea typeface="Arial"/>
                <a:cs typeface="Arial"/>
                <a:sym typeface="Arial"/>
              </a:rPr>
              <a:t>Context</a:t>
            </a:r>
            <a:r>
              <a:rPr lang="en" sz="2000" dirty="0">
                <a:latin typeface="Arial"/>
                <a:ea typeface="Arial"/>
                <a:cs typeface="Arial"/>
                <a:sym typeface="Arial"/>
              </a:rPr>
              <a:t> [A, including relational, conversational, and cultural context], if one wants to pursue a </a:t>
            </a:r>
            <a:r>
              <a:rPr lang="en" sz="2000" dirty="0">
                <a:solidFill>
                  <a:srgbClr val="1155CC"/>
                </a:solidFill>
                <a:latin typeface="Arial"/>
                <a:ea typeface="Arial"/>
                <a:cs typeface="Arial"/>
                <a:sym typeface="Arial"/>
              </a:rPr>
              <a:t>social interaction goal</a:t>
            </a:r>
            <a:r>
              <a:rPr lang="en" sz="2000" dirty="0">
                <a:latin typeface="Arial"/>
                <a:ea typeface="Arial"/>
                <a:cs typeface="Arial"/>
                <a:sym typeface="Arial"/>
              </a:rPr>
              <a:t> of [B], one should </a:t>
            </a:r>
            <a:r>
              <a:rPr lang="en" sz="2000" dirty="0">
                <a:solidFill>
                  <a:srgbClr val="7F6000"/>
                </a:solidFill>
                <a:latin typeface="Arial"/>
                <a:ea typeface="Arial"/>
                <a:cs typeface="Arial"/>
                <a:sym typeface="Arial"/>
              </a:rPr>
              <a:t>do</a:t>
            </a:r>
            <a:r>
              <a:rPr lang="en" sz="2000" dirty="0">
                <a:latin typeface="Arial"/>
                <a:ea typeface="Arial"/>
                <a:cs typeface="Arial"/>
                <a:sym typeface="Arial"/>
              </a:rPr>
              <a:t> [Y, behavior].</a:t>
            </a:r>
            <a:endParaRPr sz="2000" dirty="0">
              <a:latin typeface="Arial"/>
              <a:ea typeface="Arial"/>
              <a:cs typeface="Arial"/>
              <a:sym typeface="Arial"/>
            </a:endParaRPr>
          </a:p>
          <a:p>
            <a:pPr marL="457200" lvl="0" indent="-317500" algn="l" rtl="0">
              <a:spcBef>
                <a:spcPts val="1200"/>
              </a:spcBef>
              <a:spcAft>
                <a:spcPts val="0"/>
              </a:spcAft>
              <a:buSzPts val="1400"/>
              <a:buFont typeface="Arial"/>
              <a:buChar char="•"/>
            </a:pPr>
            <a:r>
              <a:rPr lang="en" sz="2000" dirty="0">
                <a:latin typeface="Arial"/>
                <a:ea typeface="Arial"/>
                <a:cs typeface="Arial"/>
                <a:sym typeface="Arial"/>
              </a:rPr>
              <a:t>A typology of social interaction norms categorized by different social interaction goals (e.g., greeting, apology, request, criticism, compliment) </a:t>
            </a:r>
            <a:endParaRPr sz="2000" dirty="0">
              <a:latin typeface="Arial"/>
              <a:ea typeface="Arial"/>
              <a:cs typeface="Arial"/>
              <a:sym typeface="Arial"/>
            </a:endParaRPr>
          </a:p>
        </p:txBody>
      </p:sp>
    </p:spTree>
    <p:extLst>
      <p:ext uri="{BB962C8B-B14F-4D97-AF65-F5344CB8AC3E}">
        <p14:creationId xmlns:p14="http://schemas.microsoft.com/office/powerpoint/2010/main" val="2463308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p:nvPr/>
        </p:nvSpPr>
        <p:spPr>
          <a:xfrm>
            <a:off x="303950" y="4265833"/>
            <a:ext cx="7323900" cy="2583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30" name="Google Shape;130;p27"/>
          <p:cNvGraphicFramePr/>
          <p:nvPr/>
        </p:nvGraphicFramePr>
        <p:xfrm>
          <a:off x="812600" y="532607"/>
          <a:ext cx="5694150" cy="6369800"/>
        </p:xfrm>
        <a:graphic>
          <a:graphicData uri="http://schemas.openxmlformats.org/drawingml/2006/table">
            <a:tbl>
              <a:tblPr>
                <a:noFill/>
              </a:tblPr>
              <a:tblGrid>
                <a:gridCol w="2498900"/>
                <a:gridCol w="1513500"/>
                <a:gridCol w="1681750"/>
              </a:tblGrid>
              <a:tr h="467320">
                <a:tc>
                  <a:txBody>
                    <a:bodyPr/>
                    <a:lstStyle/>
                    <a:p>
                      <a:pPr marL="0" lvl="0" indent="0" algn="l" rtl="0">
                        <a:lnSpc>
                          <a:spcPct val="100000"/>
                        </a:lnSpc>
                        <a:spcBef>
                          <a:spcPts val="0"/>
                        </a:spcBef>
                        <a:spcAft>
                          <a:spcPts val="0"/>
                        </a:spcAft>
                        <a:buNone/>
                      </a:pPr>
                      <a:r>
                        <a:rPr lang="en" sz="1500"/>
                        <a:t>Big Bang Theory</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29,682</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3,468</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Friends</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26,197</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2,849</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How I Met Your Mother</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29,423</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3,785</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Grey’s Anatomy</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23,341</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3,117</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Castle</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38,880</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4,142</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Fresh off the Boat</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26,056</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4,129</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Never Have I Ever</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39847</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5,637</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Blackish</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33,993</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5,103</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Citizen Khan</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22,985</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3,198</a:t>
                      </a:r>
                      <a:endParaRPr sz="1700"/>
                    </a:p>
                  </a:txBody>
                  <a:tcPr marL="91425" marR="91425" marT="121900" marB="121900"/>
                </a:tc>
              </a:tr>
              <a:tr h="469400">
                <a:tc>
                  <a:txBody>
                    <a:bodyPr/>
                    <a:lstStyle/>
                    <a:p>
                      <a:pPr marL="0" lvl="0" indent="0" algn="l" rtl="0">
                        <a:lnSpc>
                          <a:spcPct val="100000"/>
                        </a:lnSpc>
                        <a:spcBef>
                          <a:spcPts val="0"/>
                        </a:spcBef>
                        <a:spcAft>
                          <a:spcPts val="0"/>
                        </a:spcAft>
                        <a:buNone/>
                      </a:pPr>
                      <a:r>
                        <a:rPr lang="en" sz="1500"/>
                        <a:t>Outsourced</a:t>
                      </a:r>
                      <a:endParaRPr sz="1500"/>
                    </a:p>
                  </a:txBody>
                  <a:tcPr marL="91425" marR="91425" marT="121900" marB="121900"/>
                </a:tc>
                <a:tc>
                  <a:txBody>
                    <a:bodyPr/>
                    <a:lstStyle/>
                    <a:p>
                      <a:pPr marL="0" lvl="0" indent="0" algn="ctr" rtl="0">
                        <a:lnSpc>
                          <a:spcPct val="100000"/>
                        </a:lnSpc>
                        <a:spcBef>
                          <a:spcPts val="0"/>
                        </a:spcBef>
                        <a:spcAft>
                          <a:spcPts val="0"/>
                        </a:spcAft>
                        <a:buNone/>
                      </a:pPr>
                      <a:r>
                        <a:rPr lang="en" sz="1200"/>
                        <a:t>1464</a:t>
                      </a:r>
                      <a:endParaRPr sz="1200"/>
                    </a:p>
                  </a:txBody>
                  <a:tcPr marL="91425" marR="91425" marT="121900" marB="121900"/>
                </a:tc>
                <a:tc>
                  <a:txBody>
                    <a:bodyPr/>
                    <a:lstStyle/>
                    <a:p>
                      <a:pPr marL="0" lvl="0" indent="0" algn="ctr" rtl="0">
                        <a:spcBef>
                          <a:spcPts val="0"/>
                        </a:spcBef>
                        <a:spcAft>
                          <a:spcPts val="0"/>
                        </a:spcAft>
                        <a:buNone/>
                      </a:pPr>
                      <a:r>
                        <a:rPr lang="en" sz="1200"/>
                        <a:t>123</a:t>
                      </a:r>
                      <a:endParaRPr sz="1200"/>
                    </a:p>
                  </a:txBody>
                  <a:tcPr marL="91425" marR="91425" marT="121900" marB="121900"/>
                </a:tc>
              </a:tr>
              <a:tr h="469400">
                <a:tc>
                  <a:txBody>
                    <a:bodyPr/>
                    <a:lstStyle/>
                    <a:p>
                      <a:pPr marL="0" lvl="0" indent="0" algn="l" rtl="0">
                        <a:lnSpc>
                          <a:spcPct val="100000"/>
                        </a:lnSpc>
                        <a:spcBef>
                          <a:spcPts val="0"/>
                        </a:spcBef>
                        <a:spcAft>
                          <a:spcPts val="0"/>
                        </a:spcAft>
                        <a:buNone/>
                      </a:pPr>
                      <a:r>
                        <a:rPr lang="en" sz="1500"/>
                        <a:t>American Factory Documentary</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10,840</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1,138</a:t>
                      </a:r>
                      <a:endParaRPr sz="1700"/>
                    </a:p>
                  </a:txBody>
                  <a:tcPr marL="91425" marR="91425" marT="121900" marB="121900"/>
                </a:tc>
              </a:tr>
              <a:tr h="467320">
                <a:tc>
                  <a:txBody>
                    <a:bodyPr/>
                    <a:lstStyle/>
                    <a:p>
                      <a:pPr marL="0" lvl="0" indent="0" algn="l" rtl="0">
                        <a:lnSpc>
                          <a:spcPct val="100000"/>
                        </a:lnSpc>
                        <a:spcBef>
                          <a:spcPts val="0"/>
                        </a:spcBef>
                        <a:spcAft>
                          <a:spcPts val="0"/>
                        </a:spcAft>
                        <a:buNone/>
                      </a:pPr>
                      <a:r>
                        <a:rPr lang="en" sz="1500"/>
                        <a:t>Real-World Negotiations</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19,487</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1,758</a:t>
                      </a:r>
                      <a:endParaRPr sz="2400"/>
                    </a:p>
                  </a:txBody>
                  <a:tcPr marL="91425" marR="91425" marT="121900" marB="121900"/>
                </a:tc>
              </a:tr>
              <a:tr h="467320">
                <a:tc>
                  <a:txBody>
                    <a:bodyPr/>
                    <a:lstStyle/>
                    <a:p>
                      <a:pPr marL="0" lvl="0" indent="0" algn="l" rtl="0">
                        <a:lnSpc>
                          <a:spcPct val="100000"/>
                        </a:lnSpc>
                        <a:spcBef>
                          <a:spcPts val="1200"/>
                        </a:spcBef>
                        <a:spcAft>
                          <a:spcPts val="1200"/>
                        </a:spcAft>
                        <a:buNone/>
                      </a:pPr>
                      <a:r>
                        <a:rPr lang="en" sz="1500">
                          <a:solidFill>
                            <a:schemeClr val="dk1"/>
                          </a:solidFill>
                        </a:rPr>
                        <a:t>LDC CCU TA1 Chinese Dev</a:t>
                      </a:r>
                      <a:endParaRPr sz="1500"/>
                    </a:p>
                  </a:txBody>
                  <a:tcPr marL="91425" marR="91425" marT="121900" marB="121900"/>
                </a:tc>
                <a:tc>
                  <a:txBody>
                    <a:bodyPr/>
                    <a:lstStyle/>
                    <a:p>
                      <a:pPr marL="0" lvl="0" indent="0" algn="ctr" rtl="0">
                        <a:lnSpc>
                          <a:spcPct val="100000"/>
                        </a:lnSpc>
                        <a:spcBef>
                          <a:spcPts val="0"/>
                        </a:spcBef>
                        <a:spcAft>
                          <a:spcPts val="0"/>
                        </a:spcAft>
                        <a:buNone/>
                      </a:pPr>
                      <a:r>
                        <a:rPr lang="en" sz="1500"/>
                        <a:t>1.2 M</a:t>
                      </a:r>
                      <a:endParaRPr sz="1500"/>
                    </a:p>
                  </a:txBody>
                  <a:tcPr marL="91425" marR="91425" marT="121900" marB="121900"/>
                </a:tc>
                <a:tc>
                  <a:txBody>
                    <a:bodyPr/>
                    <a:lstStyle/>
                    <a:p>
                      <a:pPr marL="0" lvl="0" indent="0" algn="ctr" rtl="0">
                        <a:lnSpc>
                          <a:spcPct val="115000"/>
                        </a:lnSpc>
                        <a:spcBef>
                          <a:spcPts val="1200"/>
                        </a:spcBef>
                        <a:spcAft>
                          <a:spcPts val="1200"/>
                        </a:spcAft>
                        <a:buNone/>
                      </a:pPr>
                      <a:r>
                        <a:rPr lang="en" sz="1200">
                          <a:solidFill>
                            <a:schemeClr val="dk1"/>
                          </a:solidFill>
                        </a:rPr>
                        <a:t>102k</a:t>
                      </a:r>
                      <a:endParaRPr sz="2400"/>
                    </a:p>
                  </a:txBody>
                  <a:tcPr marL="91425" marR="91425" marT="121900" marB="121900"/>
                </a:tc>
              </a:tr>
            </a:tbl>
          </a:graphicData>
        </a:graphic>
      </p:graphicFrame>
      <p:sp>
        <p:nvSpPr>
          <p:cNvPr id="131" name="Google Shape;131;p27"/>
          <p:cNvSpPr/>
          <p:nvPr/>
        </p:nvSpPr>
        <p:spPr>
          <a:xfrm>
            <a:off x="816425" y="107800"/>
            <a:ext cx="2495100" cy="42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7"/>
          <p:cNvSpPr/>
          <p:nvPr/>
        </p:nvSpPr>
        <p:spPr>
          <a:xfrm rot="-5400000">
            <a:off x="-523050" y="1535400"/>
            <a:ext cx="2338400" cy="333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7"/>
          <p:cNvSpPr/>
          <p:nvPr/>
        </p:nvSpPr>
        <p:spPr>
          <a:xfrm rot="-5400000">
            <a:off x="-530850" y="3881633"/>
            <a:ext cx="2354000" cy="333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7"/>
          <p:cNvSpPr/>
          <p:nvPr/>
        </p:nvSpPr>
        <p:spPr>
          <a:xfrm rot="-5400000">
            <a:off x="-54850" y="5759167"/>
            <a:ext cx="1402000" cy="333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7"/>
          <p:cNvSpPr/>
          <p:nvPr/>
        </p:nvSpPr>
        <p:spPr>
          <a:xfrm>
            <a:off x="3311525" y="108000"/>
            <a:ext cx="1513500" cy="42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7"/>
          <p:cNvSpPr/>
          <p:nvPr/>
        </p:nvSpPr>
        <p:spPr>
          <a:xfrm>
            <a:off x="4825000" y="108000"/>
            <a:ext cx="1681800" cy="42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7"/>
          <p:cNvSpPr txBox="1"/>
          <p:nvPr/>
        </p:nvSpPr>
        <p:spPr>
          <a:xfrm rot="-5400000">
            <a:off x="-204250" y="1190828"/>
            <a:ext cx="17008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Single Culture</a:t>
            </a:r>
            <a:endParaRPr b="1">
              <a:latin typeface="Calibri"/>
              <a:ea typeface="Calibri"/>
              <a:cs typeface="Calibri"/>
              <a:sym typeface="Calibri"/>
            </a:endParaRPr>
          </a:p>
        </p:txBody>
      </p:sp>
      <p:sp>
        <p:nvSpPr>
          <p:cNvPr id="138" name="Google Shape;138;p27"/>
          <p:cNvSpPr txBox="1"/>
          <p:nvPr/>
        </p:nvSpPr>
        <p:spPr>
          <a:xfrm rot="-5400000">
            <a:off x="-204250" y="3423012"/>
            <a:ext cx="17008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Cross Culture</a:t>
            </a:r>
            <a:endParaRPr b="1">
              <a:latin typeface="Calibri"/>
              <a:ea typeface="Calibri"/>
              <a:cs typeface="Calibri"/>
              <a:sym typeface="Calibri"/>
            </a:endParaRPr>
          </a:p>
        </p:txBody>
      </p:sp>
      <p:sp>
        <p:nvSpPr>
          <p:cNvPr id="139" name="Google Shape;139;p27"/>
          <p:cNvSpPr txBox="1"/>
          <p:nvPr/>
        </p:nvSpPr>
        <p:spPr>
          <a:xfrm rot="-681">
            <a:off x="1415924" y="-202990"/>
            <a:ext cx="15135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Source of Data</a:t>
            </a:r>
            <a:endParaRPr b="1" dirty="0">
              <a:latin typeface="Calibri"/>
              <a:ea typeface="Calibri"/>
              <a:cs typeface="Calibri"/>
              <a:sym typeface="Calibri"/>
            </a:endParaRPr>
          </a:p>
        </p:txBody>
      </p:sp>
      <p:sp>
        <p:nvSpPr>
          <p:cNvPr id="140" name="Google Shape;140;p27"/>
          <p:cNvSpPr txBox="1"/>
          <p:nvPr/>
        </p:nvSpPr>
        <p:spPr>
          <a:xfrm rot="-681">
            <a:off x="3519549" y="-202990"/>
            <a:ext cx="15135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 of Tokens</a:t>
            </a:r>
            <a:endParaRPr b="1">
              <a:latin typeface="Calibri"/>
              <a:ea typeface="Calibri"/>
              <a:cs typeface="Calibri"/>
              <a:sym typeface="Calibri"/>
            </a:endParaRPr>
          </a:p>
        </p:txBody>
      </p:sp>
      <p:sp>
        <p:nvSpPr>
          <p:cNvPr id="141" name="Google Shape;141;p27"/>
          <p:cNvSpPr txBox="1"/>
          <p:nvPr/>
        </p:nvSpPr>
        <p:spPr>
          <a:xfrm rot="-681">
            <a:off x="5241074" y="-202990"/>
            <a:ext cx="15135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 of Lines</a:t>
            </a:r>
            <a:endParaRPr b="1">
              <a:latin typeface="Calibri"/>
              <a:ea typeface="Calibri"/>
              <a:cs typeface="Calibri"/>
              <a:sym typeface="Calibri"/>
            </a:endParaRPr>
          </a:p>
        </p:txBody>
      </p:sp>
      <p:sp>
        <p:nvSpPr>
          <p:cNvPr id="142" name="Google Shape;142;p27"/>
          <p:cNvSpPr txBox="1"/>
          <p:nvPr/>
        </p:nvSpPr>
        <p:spPr>
          <a:xfrm rot="-5400000">
            <a:off x="-204250" y="5348562"/>
            <a:ext cx="17008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Multi-Lingual</a:t>
            </a:r>
            <a:endParaRPr b="1">
              <a:latin typeface="Calibri"/>
              <a:ea typeface="Calibri"/>
              <a:cs typeface="Calibri"/>
              <a:sym typeface="Calibri"/>
            </a:endParaRPr>
          </a:p>
        </p:txBody>
      </p:sp>
      <p:sp>
        <p:nvSpPr>
          <p:cNvPr id="16" name="Google Shape;160;p29"/>
          <p:cNvSpPr txBox="1"/>
          <p:nvPr/>
        </p:nvSpPr>
        <p:spPr>
          <a:xfrm>
            <a:off x="6617647" y="1152402"/>
            <a:ext cx="2308346" cy="3631733"/>
          </a:xfrm>
          <a:prstGeom prst="rect">
            <a:avLst/>
          </a:prstGeom>
          <a:noFill/>
          <a:ln>
            <a:noFill/>
          </a:ln>
        </p:spPr>
        <p:txBody>
          <a:bodyPr spcFirstLastPara="1" wrap="square" lIns="91425" tIns="91425" rIns="91425" bIns="91425" anchor="t" anchorCtr="0">
            <a:spAutoFit/>
          </a:bodyPr>
          <a:lstStyle/>
          <a:p>
            <a:pPr lvl="0">
              <a:spcBef>
                <a:spcPts val="0"/>
              </a:spcBef>
              <a:spcAft>
                <a:spcPts val="0"/>
              </a:spcAft>
            </a:pPr>
            <a:r>
              <a:rPr lang="en-US" sz="1400" b="1" i="1" u="sng" dirty="0" err="1" smtClean="0">
                <a:solidFill>
                  <a:srgbClr val="134F5C"/>
                </a:solidFill>
                <a:latin typeface="Calibri"/>
                <a:ea typeface="Calibri"/>
                <a:cs typeface="Calibri"/>
                <a:sym typeface="Calibri"/>
              </a:rPr>
              <a:t>ata</a:t>
            </a:r>
            <a:r>
              <a:rPr lang="en-US" sz="1400" b="1" i="1" u="sng" dirty="0" smtClean="0">
                <a:solidFill>
                  <a:srgbClr val="134F5C"/>
                </a:solidFill>
                <a:latin typeface="Calibri"/>
                <a:ea typeface="Calibri"/>
                <a:cs typeface="Calibri"/>
                <a:sym typeface="Calibri"/>
              </a:rPr>
              <a:t> </a:t>
            </a:r>
            <a:r>
              <a:rPr lang="en-US" sz="1400" b="1" i="1" u="sng" dirty="0" err="1">
                <a:solidFill>
                  <a:srgbClr val="134F5C"/>
                </a:solidFill>
                <a:latin typeface="Calibri"/>
                <a:ea typeface="Calibri"/>
                <a:cs typeface="Calibri"/>
                <a:sym typeface="Calibri"/>
              </a:rPr>
              <a:t>ColDlection</a:t>
            </a:r>
            <a:r>
              <a:rPr lang="en-US" sz="1400" b="1" i="1" u="sng" dirty="0">
                <a:solidFill>
                  <a:srgbClr val="134F5C"/>
                </a:solidFill>
                <a:latin typeface="Calibri"/>
                <a:ea typeface="Calibri"/>
                <a:cs typeface="Calibri"/>
                <a:sym typeface="Calibri"/>
              </a:rPr>
              <a:t> </a:t>
            </a:r>
            <a:r>
              <a:rPr lang="en-US" sz="1400" b="1" i="1" u="sng" dirty="0" smtClean="0">
                <a:solidFill>
                  <a:srgbClr val="134F5C"/>
                </a:solidFill>
                <a:latin typeface="Calibri"/>
                <a:ea typeface="Calibri"/>
                <a:cs typeface="Calibri"/>
                <a:sym typeface="Calibri"/>
              </a:rPr>
              <a:t>Criteria</a:t>
            </a:r>
            <a:r>
              <a:rPr lang="en" sz="1400" b="1" dirty="0" smtClean="0">
                <a:solidFill>
                  <a:srgbClr val="134F5C"/>
                </a:solidFill>
                <a:latin typeface="Calibri"/>
                <a:ea typeface="Calibri"/>
                <a:cs typeface="Calibri"/>
                <a:sym typeface="Calibri"/>
              </a:rPr>
              <a:t>:</a:t>
            </a:r>
            <a:endParaRPr lang="en-US" sz="1400" b="1" dirty="0" smtClean="0">
              <a:solidFill>
                <a:srgbClr val="134F5C"/>
              </a:solidFill>
              <a:latin typeface="Calibri"/>
              <a:ea typeface="Calibri"/>
              <a:cs typeface="Calibri"/>
              <a:sym typeface="Calibri"/>
            </a:endParaRPr>
          </a:p>
          <a:p>
            <a:pPr marL="285750" lvl="0" indent="-285750">
              <a:buFont typeface="Arial"/>
              <a:buChar char="•"/>
            </a:pPr>
            <a:r>
              <a:rPr lang="en-US" sz="1400" b="1" dirty="0">
                <a:solidFill>
                  <a:srgbClr val="134F5C"/>
                </a:solidFill>
                <a:latin typeface="Calibri"/>
                <a:ea typeface="Calibri"/>
                <a:cs typeface="Calibri"/>
                <a:sym typeface="Calibri"/>
              </a:rPr>
              <a:t>I</a:t>
            </a:r>
            <a:r>
              <a:rPr lang="en-US" sz="1400" b="1" dirty="0" smtClean="0">
                <a:solidFill>
                  <a:srgbClr val="134F5C"/>
                </a:solidFill>
                <a:latin typeface="Calibri"/>
                <a:ea typeface="Calibri"/>
                <a:cs typeface="Calibri"/>
                <a:sym typeface="Calibri"/>
              </a:rPr>
              <a:t>nvolve </a:t>
            </a:r>
            <a:r>
              <a:rPr lang="en-US" sz="1400" b="1" dirty="0">
                <a:solidFill>
                  <a:srgbClr val="134F5C"/>
                </a:solidFill>
                <a:latin typeface="Calibri"/>
                <a:ea typeface="Calibri"/>
                <a:cs typeface="Calibri"/>
                <a:sym typeface="Calibri"/>
              </a:rPr>
              <a:t>in-situ conversations to best mimic or reflect real-world </a:t>
            </a:r>
            <a:r>
              <a:rPr lang="en-US" sz="1400" b="1" dirty="0" smtClean="0">
                <a:solidFill>
                  <a:srgbClr val="134F5C"/>
                </a:solidFill>
                <a:latin typeface="Calibri"/>
                <a:ea typeface="Calibri"/>
                <a:cs typeface="Calibri"/>
                <a:sym typeface="Calibri"/>
              </a:rPr>
              <a:t>communications</a:t>
            </a:r>
            <a:endParaRPr lang="en-US" sz="1400" b="1" dirty="0">
              <a:solidFill>
                <a:srgbClr val="134F5C"/>
              </a:solidFill>
              <a:latin typeface="Calibri"/>
              <a:ea typeface="Calibri"/>
              <a:cs typeface="Calibri"/>
              <a:sym typeface="Calibri"/>
            </a:endParaRPr>
          </a:p>
          <a:p>
            <a:pPr marL="285750" lvl="0" indent="-285750">
              <a:buFont typeface="Arial"/>
              <a:buChar char="•"/>
            </a:pPr>
            <a:r>
              <a:rPr lang="en-US" sz="1400" b="1" dirty="0">
                <a:solidFill>
                  <a:srgbClr val="134F5C"/>
                </a:solidFill>
                <a:latin typeface="Calibri"/>
                <a:ea typeface="Calibri"/>
                <a:cs typeface="Calibri"/>
                <a:sym typeface="Calibri"/>
              </a:rPr>
              <a:t>S</a:t>
            </a:r>
            <a:r>
              <a:rPr lang="en-US" sz="1400" b="1" dirty="0" smtClean="0">
                <a:solidFill>
                  <a:srgbClr val="134F5C"/>
                </a:solidFill>
                <a:latin typeface="Calibri"/>
                <a:ea typeface="Calibri"/>
                <a:cs typeface="Calibri"/>
                <a:sym typeface="Calibri"/>
              </a:rPr>
              <a:t>pan </a:t>
            </a:r>
            <a:r>
              <a:rPr lang="en-US" sz="1400" b="1" dirty="0">
                <a:solidFill>
                  <a:srgbClr val="134F5C"/>
                </a:solidFill>
                <a:latin typeface="Calibri"/>
                <a:ea typeface="Calibri"/>
                <a:cs typeface="Calibri"/>
                <a:sym typeface="Calibri"/>
              </a:rPr>
              <a:t>diverse topics and societal or cultural </a:t>
            </a:r>
            <a:r>
              <a:rPr lang="en-US" sz="1400" b="1" dirty="0" smtClean="0">
                <a:solidFill>
                  <a:srgbClr val="134F5C"/>
                </a:solidFill>
                <a:latin typeface="Calibri"/>
                <a:ea typeface="Calibri"/>
                <a:cs typeface="Calibri"/>
                <a:sym typeface="Calibri"/>
              </a:rPr>
              <a:t>groups</a:t>
            </a:r>
          </a:p>
          <a:p>
            <a:pPr marL="285750" lvl="0" indent="-285750">
              <a:buFont typeface="Arial"/>
              <a:buChar char="•"/>
            </a:pPr>
            <a:r>
              <a:rPr lang="en-US" sz="1400" b="1" dirty="0">
                <a:solidFill>
                  <a:srgbClr val="134F5C"/>
                </a:solidFill>
                <a:latin typeface="Calibri"/>
                <a:ea typeface="Calibri"/>
                <a:cs typeface="Calibri"/>
                <a:sym typeface="Calibri"/>
              </a:rPr>
              <a:t>include several </a:t>
            </a:r>
            <a:r>
              <a:rPr lang="en-US" sz="1400" b="1" dirty="0" smtClean="0">
                <a:solidFill>
                  <a:srgbClr val="134F5C"/>
                </a:solidFill>
                <a:latin typeface="Calibri"/>
                <a:ea typeface="Calibri"/>
                <a:cs typeface="Calibri"/>
                <a:sym typeface="Calibri"/>
              </a:rPr>
              <a:t>multi</a:t>
            </a:r>
            <a:r>
              <a:rPr lang="en-US" sz="1400" b="1" dirty="0">
                <a:solidFill>
                  <a:srgbClr val="134F5C"/>
                </a:solidFill>
                <a:latin typeface="Calibri"/>
                <a:ea typeface="Calibri"/>
                <a:cs typeface="Calibri"/>
                <a:sym typeface="Calibri"/>
              </a:rPr>
              <a:t>-</a:t>
            </a:r>
            <a:r>
              <a:rPr lang="en-US" sz="1400" b="1" dirty="0" smtClean="0">
                <a:solidFill>
                  <a:srgbClr val="134F5C"/>
                </a:solidFill>
                <a:latin typeface="Calibri"/>
                <a:ea typeface="Calibri"/>
                <a:cs typeface="Calibri"/>
                <a:sym typeface="Calibri"/>
              </a:rPr>
              <a:t>lingual </a:t>
            </a:r>
            <a:r>
              <a:rPr lang="en-US" sz="1400" b="1" dirty="0">
                <a:solidFill>
                  <a:srgbClr val="134F5C"/>
                </a:solidFill>
                <a:latin typeface="Calibri"/>
                <a:ea typeface="Calibri"/>
                <a:cs typeface="Calibri"/>
                <a:sym typeface="Calibri"/>
              </a:rPr>
              <a:t>conversations from real-world negotiations, chats, and documentaries to explore norm discovery adaptability in diverse data settings</a:t>
            </a:r>
            <a:endParaRPr lang="en-US" sz="1400" b="1" dirty="0" smtClean="0">
              <a:solidFill>
                <a:srgbClr val="134F5C"/>
              </a:solidFill>
              <a:latin typeface="Calibri"/>
              <a:ea typeface="Calibri"/>
              <a:cs typeface="Calibri"/>
              <a:sym typeface="Calibri"/>
            </a:endParaRPr>
          </a:p>
        </p:txBody>
      </p:sp>
    </p:spTree>
    <p:extLst>
      <p:ext uri="{BB962C8B-B14F-4D97-AF65-F5344CB8AC3E}">
        <p14:creationId xmlns:p14="http://schemas.microsoft.com/office/powerpoint/2010/main" val="1319224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288775" y="365133"/>
            <a:ext cx="87978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000" dirty="0"/>
              <a:t>NormSage: A LM Prompting &amp; Self-Verification Framework with </a:t>
            </a:r>
            <a:r>
              <a:rPr lang="en-US" sz="2000" dirty="0" smtClean="0"/>
              <a:t/>
            </a:r>
            <a:br>
              <a:rPr lang="en-US" sz="2000" dirty="0" smtClean="0"/>
            </a:br>
            <a:r>
              <a:rPr lang="en" sz="2000" dirty="0" smtClean="0"/>
              <a:t>Multi-Lingual</a:t>
            </a:r>
            <a:r>
              <a:rPr lang="en" sz="2000" dirty="0"/>
              <a:t>, Multi-Cultural Adaptability</a:t>
            </a:r>
            <a:endParaRPr sz="2000" dirty="0"/>
          </a:p>
        </p:txBody>
      </p:sp>
      <p:pic>
        <p:nvPicPr>
          <p:cNvPr id="157" name="Google Shape;157;p29"/>
          <p:cNvPicPr preferRelativeResize="0"/>
          <p:nvPr/>
        </p:nvPicPr>
        <p:blipFill>
          <a:blip r:embed="rId3">
            <a:alphaModFix/>
          </a:blip>
          <a:stretch>
            <a:fillRect/>
          </a:stretch>
        </p:blipFill>
        <p:spPr>
          <a:xfrm>
            <a:off x="381000" y="1460335"/>
            <a:ext cx="7184415" cy="5397665"/>
          </a:xfrm>
          <a:prstGeom prst="rect">
            <a:avLst/>
          </a:prstGeom>
          <a:noFill/>
          <a:ln>
            <a:noFill/>
          </a:ln>
        </p:spPr>
      </p:pic>
      <p:sp>
        <p:nvSpPr>
          <p:cNvPr id="158" name="Google Shape;158;p29"/>
          <p:cNvSpPr/>
          <p:nvPr/>
        </p:nvSpPr>
        <p:spPr>
          <a:xfrm>
            <a:off x="303950" y="4062633"/>
            <a:ext cx="7323900" cy="2583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5713375" y="1257133"/>
            <a:ext cx="2074800" cy="299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txBox="1"/>
          <p:nvPr/>
        </p:nvSpPr>
        <p:spPr>
          <a:xfrm>
            <a:off x="381000" y="4343400"/>
            <a:ext cx="54837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u="sng" dirty="0">
                <a:solidFill>
                  <a:srgbClr val="134F5C"/>
                </a:solidFill>
                <a:latin typeface="Calibri"/>
                <a:ea typeface="Calibri"/>
                <a:cs typeface="Calibri"/>
                <a:sym typeface="Calibri"/>
              </a:rPr>
              <a:t>Novel Idea</a:t>
            </a:r>
            <a:r>
              <a:rPr lang="en" sz="1800" b="1" dirty="0">
                <a:solidFill>
                  <a:srgbClr val="134F5C"/>
                </a:solidFill>
                <a:latin typeface="Calibri"/>
                <a:ea typeface="Calibri"/>
                <a:cs typeface="Calibri"/>
                <a:sym typeface="Calibri"/>
              </a:rPr>
              <a:t>: Formulate the (new) conversation-based norm discovery task as a natural language question, with background context, for large pretrained language model to answer in zero-shot setting.</a:t>
            </a:r>
            <a:endParaRPr sz="1800" b="1" dirty="0">
              <a:solidFill>
                <a:srgbClr val="134F5C"/>
              </a:solidFill>
              <a:latin typeface="Calibri"/>
              <a:ea typeface="Calibri"/>
              <a:cs typeface="Calibri"/>
              <a:sym typeface="Calibri"/>
            </a:endParaRPr>
          </a:p>
        </p:txBody>
      </p:sp>
      <p:cxnSp>
        <p:nvCxnSpPr>
          <p:cNvPr id="161" name="Google Shape;161;p29"/>
          <p:cNvCxnSpPr/>
          <p:nvPr/>
        </p:nvCxnSpPr>
        <p:spPr>
          <a:xfrm>
            <a:off x="5856450" y="1297167"/>
            <a:ext cx="20400" cy="5438800"/>
          </a:xfrm>
          <a:prstGeom prst="straightConnector1">
            <a:avLst/>
          </a:prstGeom>
          <a:noFill/>
          <a:ln w="9525" cap="flat" cmpd="sng">
            <a:solidFill>
              <a:srgbClr val="595959"/>
            </a:solidFill>
            <a:prstDash val="lgDash"/>
            <a:round/>
            <a:headEnd type="none" w="med" len="med"/>
            <a:tailEnd type="none" w="med" len="med"/>
          </a:ln>
        </p:spPr>
      </p:cxnSp>
      <p:pic>
        <p:nvPicPr>
          <p:cNvPr id="162" name="Google Shape;162;p29"/>
          <p:cNvPicPr preferRelativeResize="0"/>
          <p:nvPr/>
        </p:nvPicPr>
        <p:blipFill>
          <a:blip r:embed="rId4">
            <a:alphaModFix/>
          </a:blip>
          <a:stretch>
            <a:fillRect/>
          </a:stretch>
        </p:blipFill>
        <p:spPr>
          <a:xfrm>
            <a:off x="5978725" y="1257133"/>
            <a:ext cx="2826698" cy="5143667"/>
          </a:xfrm>
          <a:prstGeom prst="rect">
            <a:avLst/>
          </a:prstGeom>
          <a:noFill/>
          <a:ln>
            <a:noFill/>
          </a:ln>
        </p:spPr>
      </p:pic>
      <p:sp>
        <p:nvSpPr>
          <p:cNvPr id="163" name="Google Shape;163;p29"/>
          <p:cNvSpPr/>
          <p:nvPr/>
        </p:nvSpPr>
        <p:spPr>
          <a:xfrm rot="-2136">
            <a:off x="8331050" y="930233"/>
            <a:ext cx="965700" cy="40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B5394"/>
                </a:solidFill>
              </a:rPr>
              <a:t>variants</a:t>
            </a:r>
            <a:endParaRPr sz="2000" dirty="0">
              <a:solidFill>
                <a:srgbClr val="0B5394"/>
              </a:solidFill>
            </a:endParaRPr>
          </a:p>
        </p:txBody>
      </p:sp>
      <p:sp>
        <p:nvSpPr>
          <p:cNvPr id="164" name="Google Shape;164;p29"/>
          <p:cNvSpPr/>
          <p:nvPr/>
        </p:nvSpPr>
        <p:spPr>
          <a:xfrm rot="10800000">
            <a:off x="8805550" y="1257333"/>
            <a:ext cx="279600" cy="290800"/>
          </a:xfrm>
          <a:prstGeom prst="bentArrow">
            <a:avLst>
              <a:gd name="adj1" fmla="val 25000"/>
              <a:gd name="adj2" fmla="val 25000"/>
              <a:gd name="adj3" fmla="val 25000"/>
              <a:gd name="adj4" fmla="val 43750"/>
            </a:avLst>
          </a:prstGeom>
          <a:solidFill>
            <a:schemeClr val="lt2"/>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31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372751" y="1257134"/>
            <a:ext cx="7184415" cy="5397665"/>
          </a:xfrm>
          <a:prstGeom prst="rect">
            <a:avLst/>
          </a:prstGeom>
          <a:noFill/>
          <a:ln>
            <a:noFill/>
          </a:ln>
        </p:spPr>
      </p:pic>
      <p:sp>
        <p:nvSpPr>
          <p:cNvPr id="171" name="Google Shape;171;p30"/>
          <p:cNvSpPr/>
          <p:nvPr/>
        </p:nvSpPr>
        <p:spPr>
          <a:xfrm>
            <a:off x="303950" y="4062633"/>
            <a:ext cx="5508300" cy="2583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txBox="1"/>
          <p:nvPr/>
        </p:nvSpPr>
        <p:spPr>
          <a:xfrm>
            <a:off x="372750" y="4619767"/>
            <a:ext cx="53178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i="1" u="sng" dirty="0">
                <a:solidFill>
                  <a:srgbClr val="134F5C"/>
                </a:solidFill>
                <a:latin typeface="Calibri"/>
                <a:ea typeface="Calibri"/>
                <a:cs typeface="Calibri"/>
                <a:sym typeface="Calibri"/>
              </a:rPr>
              <a:t>Add-On Idea</a:t>
            </a:r>
            <a:r>
              <a:rPr lang="en" sz="2400" b="1" dirty="0">
                <a:solidFill>
                  <a:srgbClr val="134F5C"/>
                </a:solidFill>
                <a:latin typeface="Calibri"/>
                <a:ea typeface="Calibri"/>
                <a:cs typeface="Calibri"/>
                <a:sym typeface="Calibri"/>
              </a:rPr>
              <a:t>: Also verify the correctness in the discovered norms </a:t>
            </a:r>
            <a:endParaRPr sz="2400" b="1" dirty="0">
              <a:solidFill>
                <a:srgbClr val="134F5C"/>
              </a:solidFill>
              <a:latin typeface="Calibri"/>
              <a:ea typeface="Calibri"/>
              <a:cs typeface="Calibri"/>
              <a:sym typeface="Calibri"/>
            </a:endParaRPr>
          </a:p>
          <a:p>
            <a:pPr marL="457200" lvl="0" indent="457200" algn="l" rtl="0">
              <a:spcBef>
                <a:spcPts val="0"/>
              </a:spcBef>
              <a:spcAft>
                <a:spcPts val="0"/>
              </a:spcAft>
              <a:buNone/>
            </a:pPr>
            <a:r>
              <a:rPr lang="en" sz="2400" b="1" dirty="0">
                <a:solidFill>
                  <a:srgbClr val="134F5C"/>
                </a:solidFill>
                <a:latin typeface="Calibri"/>
                <a:ea typeface="Calibri"/>
                <a:cs typeface="Calibri"/>
                <a:sym typeface="Calibri"/>
              </a:rPr>
              <a:t>s.t. norms are not corrupted from biased conversation</a:t>
            </a:r>
            <a:endParaRPr sz="2400" b="1" dirty="0">
              <a:solidFill>
                <a:srgbClr val="134F5C"/>
              </a:solidFill>
              <a:latin typeface="Calibri"/>
              <a:ea typeface="Calibri"/>
              <a:cs typeface="Calibri"/>
              <a:sym typeface="Calibri"/>
            </a:endParaRPr>
          </a:p>
        </p:txBody>
      </p:sp>
      <p:sp>
        <p:nvSpPr>
          <p:cNvPr id="7" name="Google Shape;156;p29"/>
          <p:cNvSpPr txBox="1">
            <a:spLocks noGrp="1"/>
          </p:cNvSpPr>
          <p:nvPr>
            <p:ph type="title"/>
          </p:nvPr>
        </p:nvSpPr>
        <p:spPr>
          <a:xfrm>
            <a:off x="346200" y="152400"/>
            <a:ext cx="87978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300" dirty="0"/>
              <a:t>NormSage: A LM Prompting &amp; Self-Verification Framework with </a:t>
            </a:r>
            <a:r>
              <a:rPr lang="en-US" sz="2300" dirty="0" smtClean="0"/>
              <a:t/>
            </a:r>
            <a:br>
              <a:rPr lang="en-US" sz="2300" dirty="0" smtClean="0"/>
            </a:br>
            <a:r>
              <a:rPr lang="en" sz="2300" dirty="0" smtClean="0"/>
              <a:t>Multi-Lingual</a:t>
            </a:r>
            <a:r>
              <a:rPr lang="en" sz="2300" dirty="0"/>
              <a:t>, Multi-Cultural Adaptability</a:t>
            </a:r>
            <a:endParaRPr sz="2300" dirty="0"/>
          </a:p>
        </p:txBody>
      </p:sp>
    </p:spTree>
    <p:extLst>
      <p:ext uri="{BB962C8B-B14F-4D97-AF65-F5344CB8AC3E}">
        <p14:creationId xmlns:p14="http://schemas.microsoft.com/office/powerpoint/2010/main" val="4228229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372751" y="1257134"/>
            <a:ext cx="7184415" cy="5397665"/>
          </a:xfrm>
          <a:prstGeom prst="rect">
            <a:avLst/>
          </a:prstGeom>
          <a:noFill/>
          <a:ln>
            <a:noFill/>
          </a:ln>
        </p:spPr>
      </p:pic>
      <p:sp>
        <p:nvSpPr>
          <p:cNvPr id="179" name="Google Shape;179;p31"/>
          <p:cNvSpPr txBox="1"/>
          <p:nvPr/>
        </p:nvSpPr>
        <p:spPr>
          <a:xfrm>
            <a:off x="7543800" y="1524000"/>
            <a:ext cx="1759200" cy="48012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rgbClr val="134F5C"/>
                </a:solidFill>
                <a:latin typeface="Calibri"/>
                <a:ea typeface="Calibri"/>
                <a:cs typeface="Calibri"/>
                <a:sym typeface="Calibri"/>
              </a:rPr>
              <a:t>Further address the risk of LM hallucination by verifying that the norm discoveries are relevant/</a:t>
            </a:r>
            <a:endParaRPr sz="2000" b="1" i="1" dirty="0">
              <a:solidFill>
                <a:srgbClr val="134F5C"/>
              </a:solidFill>
              <a:latin typeface="Calibri"/>
              <a:ea typeface="Calibri"/>
              <a:cs typeface="Calibri"/>
              <a:sym typeface="Calibri"/>
            </a:endParaRPr>
          </a:p>
          <a:p>
            <a:pPr marL="0" lvl="0" indent="0" algn="ctr" rtl="0">
              <a:spcBef>
                <a:spcPts val="0"/>
              </a:spcBef>
              <a:spcAft>
                <a:spcPts val="0"/>
              </a:spcAft>
              <a:buNone/>
            </a:pPr>
            <a:r>
              <a:rPr lang="en" sz="2000" b="1" i="1" dirty="0">
                <a:solidFill>
                  <a:srgbClr val="134F5C"/>
                </a:solidFill>
                <a:latin typeface="Calibri"/>
                <a:ea typeface="Calibri"/>
                <a:cs typeface="Calibri"/>
                <a:sym typeface="Calibri"/>
              </a:rPr>
              <a:t>insightful through grounding inference:</a:t>
            </a:r>
            <a:endParaRPr sz="2000" b="1" i="1" dirty="0">
              <a:solidFill>
                <a:srgbClr val="134F5C"/>
              </a:solidFill>
              <a:latin typeface="Calibri"/>
              <a:ea typeface="Calibri"/>
              <a:cs typeface="Calibri"/>
              <a:sym typeface="Calibri"/>
            </a:endParaRPr>
          </a:p>
          <a:p>
            <a:pPr marL="0" lvl="0" indent="0" algn="ctr" rtl="0">
              <a:spcBef>
                <a:spcPts val="0"/>
              </a:spcBef>
              <a:spcAft>
                <a:spcPts val="0"/>
              </a:spcAft>
              <a:buNone/>
            </a:pPr>
            <a:r>
              <a:rPr lang="en" sz="2000" b="1" i="1" dirty="0">
                <a:solidFill>
                  <a:srgbClr val="134F5C"/>
                </a:solidFill>
                <a:latin typeface="Calibri"/>
                <a:ea typeface="Calibri"/>
                <a:cs typeface="Calibri"/>
                <a:sym typeface="Calibri"/>
              </a:rPr>
              <a:t>&lt;</a:t>
            </a:r>
            <a:r>
              <a:rPr lang="en" sz="2000" b="1" dirty="0">
                <a:solidFill>
                  <a:srgbClr val="134F5C"/>
                </a:solidFill>
                <a:latin typeface="Calibri"/>
                <a:ea typeface="Calibri"/>
                <a:cs typeface="Calibri"/>
                <a:sym typeface="Calibri"/>
              </a:rPr>
              <a:t>contradict</a:t>
            </a:r>
            <a:r>
              <a:rPr lang="en" sz="2000" b="1" i="1" dirty="0">
                <a:solidFill>
                  <a:srgbClr val="134F5C"/>
                </a:solidFill>
                <a:latin typeface="Calibri"/>
                <a:ea typeface="Calibri"/>
                <a:cs typeface="Calibri"/>
                <a:sym typeface="Calibri"/>
              </a:rPr>
              <a:t>, </a:t>
            </a:r>
            <a:r>
              <a:rPr lang="en" sz="2000" b="1" dirty="0">
                <a:solidFill>
                  <a:srgbClr val="134F5C"/>
                </a:solidFill>
                <a:latin typeface="Calibri"/>
                <a:ea typeface="Calibri"/>
                <a:cs typeface="Calibri"/>
                <a:sym typeface="Calibri"/>
              </a:rPr>
              <a:t>irrelevant</a:t>
            </a:r>
            <a:r>
              <a:rPr lang="en" sz="2000" b="1" i="1" dirty="0">
                <a:solidFill>
                  <a:srgbClr val="134F5C"/>
                </a:solidFill>
                <a:latin typeface="Calibri"/>
                <a:ea typeface="Calibri"/>
                <a:cs typeface="Calibri"/>
                <a:sym typeface="Calibri"/>
              </a:rPr>
              <a:t>, </a:t>
            </a:r>
            <a:r>
              <a:rPr lang="en" sz="2000" b="1" dirty="0">
                <a:solidFill>
                  <a:srgbClr val="134F5C"/>
                </a:solidFill>
                <a:latin typeface="Calibri"/>
                <a:ea typeface="Calibri"/>
                <a:cs typeface="Calibri"/>
                <a:sym typeface="Calibri"/>
              </a:rPr>
              <a:t>entail</a:t>
            </a:r>
            <a:r>
              <a:rPr lang="en" sz="2000" b="1" i="1" dirty="0">
                <a:solidFill>
                  <a:srgbClr val="134F5C"/>
                </a:solidFill>
                <a:latin typeface="Calibri"/>
                <a:ea typeface="Calibri"/>
                <a:cs typeface="Calibri"/>
                <a:sym typeface="Calibri"/>
              </a:rPr>
              <a:t>&gt;</a:t>
            </a:r>
            <a:endParaRPr sz="2000" b="1" i="1" dirty="0">
              <a:solidFill>
                <a:srgbClr val="134F5C"/>
              </a:solidFill>
              <a:latin typeface="Calibri"/>
              <a:ea typeface="Calibri"/>
              <a:cs typeface="Calibri"/>
              <a:sym typeface="Calibri"/>
            </a:endParaRPr>
          </a:p>
        </p:txBody>
      </p:sp>
      <p:sp>
        <p:nvSpPr>
          <p:cNvPr id="6" name="Google Shape;156;p29"/>
          <p:cNvSpPr txBox="1">
            <a:spLocks noGrp="1"/>
          </p:cNvSpPr>
          <p:nvPr>
            <p:ph type="title"/>
          </p:nvPr>
        </p:nvSpPr>
        <p:spPr>
          <a:xfrm>
            <a:off x="346200" y="152400"/>
            <a:ext cx="87978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300" dirty="0"/>
              <a:t>NormSage: A LM Prompting &amp; Self-Verification Framework with </a:t>
            </a:r>
            <a:r>
              <a:rPr lang="en-US" sz="2300" dirty="0" smtClean="0"/>
              <a:t/>
            </a:r>
            <a:br>
              <a:rPr lang="en-US" sz="2300" dirty="0" smtClean="0"/>
            </a:br>
            <a:r>
              <a:rPr lang="en" sz="2300" dirty="0" smtClean="0"/>
              <a:t>Multi-Lingual</a:t>
            </a:r>
            <a:r>
              <a:rPr lang="en" sz="2300" dirty="0"/>
              <a:t>, Multi-Cultural Adaptability</a:t>
            </a:r>
            <a:endParaRPr sz="2300" dirty="0"/>
          </a:p>
        </p:txBody>
      </p:sp>
    </p:spTree>
    <p:extLst>
      <p:ext uri="{BB962C8B-B14F-4D97-AF65-F5344CB8AC3E}">
        <p14:creationId xmlns:p14="http://schemas.microsoft.com/office/powerpoint/2010/main" val="391190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400050" y="365133"/>
            <a:ext cx="87543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300" dirty="0"/>
              <a:t>NormSage can discover norms from Multi-Lingual Dialogue</a:t>
            </a:r>
            <a:endParaRPr sz="2300" dirty="0"/>
          </a:p>
        </p:txBody>
      </p:sp>
      <p:sp>
        <p:nvSpPr>
          <p:cNvPr id="185" name="Google Shape;185;p32"/>
          <p:cNvSpPr txBox="1"/>
          <p:nvPr/>
        </p:nvSpPr>
        <p:spPr>
          <a:xfrm>
            <a:off x="309100" y="1247100"/>
            <a:ext cx="7508700" cy="461635"/>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262626"/>
              </a:buClr>
              <a:buSzPts val="1600"/>
              <a:buFont typeface="Calibri"/>
              <a:buChar char="●"/>
            </a:pPr>
            <a:r>
              <a:rPr lang="en" sz="1600">
                <a:solidFill>
                  <a:srgbClr val="262626"/>
                </a:solidFill>
                <a:latin typeface="Calibri"/>
                <a:ea typeface="Calibri"/>
                <a:cs typeface="Calibri"/>
                <a:sym typeface="Calibri"/>
              </a:rPr>
              <a:t>No additional data annotation or translation step is necessary</a:t>
            </a:r>
            <a:endParaRPr sz="1100"/>
          </a:p>
        </p:txBody>
      </p:sp>
      <p:pic>
        <p:nvPicPr>
          <p:cNvPr id="186" name="Google Shape;186;p32"/>
          <p:cNvPicPr preferRelativeResize="0"/>
          <p:nvPr/>
        </p:nvPicPr>
        <p:blipFill rotWithShape="1">
          <a:blip r:embed="rId3">
            <a:alphaModFix/>
          </a:blip>
          <a:srcRect t="9920" r="42042" b="19417"/>
          <a:stretch/>
        </p:blipFill>
        <p:spPr>
          <a:xfrm>
            <a:off x="687625" y="1761434"/>
            <a:ext cx="5299598" cy="4845668"/>
          </a:xfrm>
          <a:prstGeom prst="rect">
            <a:avLst/>
          </a:prstGeom>
          <a:noFill/>
          <a:ln>
            <a:noFill/>
          </a:ln>
        </p:spPr>
      </p:pic>
    </p:spTree>
    <p:extLst>
      <p:ext uri="{BB962C8B-B14F-4D97-AF65-F5344CB8AC3E}">
        <p14:creationId xmlns:p14="http://schemas.microsoft.com/office/powerpoint/2010/main" val="641156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628650" y="20725"/>
            <a:ext cx="7886700" cy="688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300" dirty="0" smtClean="0"/>
              <a:t>Culture-Specific </a:t>
            </a:r>
            <a:r>
              <a:rPr lang="en" sz="2300" dirty="0"/>
              <a:t>Norm Discovery Examples</a:t>
            </a:r>
            <a:endParaRPr sz="2300" dirty="0"/>
          </a:p>
        </p:txBody>
      </p:sp>
      <p:sp>
        <p:nvSpPr>
          <p:cNvPr id="198" name="Google Shape;198;p34"/>
          <p:cNvSpPr txBox="1">
            <a:spLocks noGrp="1"/>
          </p:cNvSpPr>
          <p:nvPr>
            <p:ph type="body" idx="1"/>
          </p:nvPr>
        </p:nvSpPr>
        <p:spPr>
          <a:xfrm>
            <a:off x="628650" y="1231900"/>
            <a:ext cx="7886700" cy="4945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graphicFrame>
        <p:nvGraphicFramePr>
          <p:cNvPr id="199" name="Google Shape;199;p34"/>
          <p:cNvGraphicFramePr/>
          <p:nvPr>
            <p:extLst>
              <p:ext uri="{D42A27DB-BD31-4B8C-83A1-F6EECF244321}">
                <p14:modId xmlns:p14="http://schemas.microsoft.com/office/powerpoint/2010/main" val="224783893"/>
              </p:ext>
            </p:extLst>
          </p:nvPr>
        </p:nvGraphicFramePr>
        <p:xfrm>
          <a:off x="549824" y="1056729"/>
          <a:ext cx="8171675" cy="5943399"/>
        </p:xfrm>
        <a:graphic>
          <a:graphicData uri="http://schemas.openxmlformats.org/drawingml/2006/table">
            <a:tbl>
              <a:tblPr>
                <a:noFill/>
              </a:tblPr>
              <a:tblGrid>
                <a:gridCol w="1277175"/>
                <a:gridCol w="6894500"/>
              </a:tblGrid>
              <a:tr h="449085">
                <a:tc>
                  <a:txBody>
                    <a:bodyPr/>
                    <a:lstStyle/>
                    <a:p>
                      <a:pPr marL="0" lvl="0" indent="0" algn="l" rtl="0">
                        <a:lnSpc>
                          <a:spcPct val="115000"/>
                        </a:lnSpc>
                        <a:spcBef>
                          <a:spcPts val="0"/>
                        </a:spcBef>
                        <a:spcAft>
                          <a:spcPts val="0"/>
                        </a:spcAft>
                        <a:buNone/>
                      </a:pPr>
                      <a:r>
                        <a:rPr lang="en" sz="1900" b="1" dirty="0">
                          <a:solidFill>
                            <a:srgbClr val="FFFFFF"/>
                          </a:solidFill>
                          <a:latin typeface="Calibri"/>
                          <a:ea typeface="Calibri"/>
                          <a:cs typeface="Calibri"/>
                          <a:sym typeface="Calibri"/>
                        </a:rPr>
                        <a:t>Culture</a:t>
                      </a:r>
                      <a:endParaRPr sz="1900" b="1" dirty="0">
                        <a:solidFill>
                          <a:srgbClr val="FFFFFF"/>
                        </a:solidFill>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050" cap="flat" cmpd="sng">
                      <a:solidFill>
                        <a:srgbClr val="FFFFFF"/>
                      </a:solidFill>
                      <a:prstDash val="solid"/>
                      <a:round/>
                      <a:headEnd type="none" w="sm" len="sm"/>
                      <a:tailEnd type="none" w="sm" len="sm"/>
                    </a:lnB>
                    <a:solidFill>
                      <a:srgbClr val="A5A5A5"/>
                    </a:solidFill>
                  </a:tcPr>
                </a:tc>
                <a:tc>
                  <a:txBody>
                    <a:bodyPr/>
                    <a:lstStyle/>
                    <a:p>
                      <a:pPr marL="0" lvl="0" indent="0" algn="l" rtl="0">
                        <a:lnSpc>
                          <a:spcPct val="115000"/>
                        </a:lnSpc>
                        <a:spcBef>
                          <a:spcPts val="0"/>
                        </a:spcBef>
                        <a:spcAft>
                          <a:spcPts val="0"/>
                        </a:spcAft>
                        <a:buNone/>
                      </a:pPr>
                      <a:r>
                        <a:rPr lang="en" sz="1900" b="1">
                          <a:solidFill>
                            <a:srgbClr val="FFFFFF"/>
                          </a:solidFill>
                          <a:latin typeface="Calibri"/>
                          <a:ea typeface="Calibri"/>
                          <a:cs typeface="Calibri"/>
                          <a:sym typeface="Calibri"/>
                        </a:rPr>
                        <a:t>Norms</a:t>
                      </a:r>
                      <a:endParaRPr sz="1900" b="1">
                        <a:solidFill>
                          <a:srgbClr val="FFFFFF"/>
                        </a:solidFill>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050" cap="flat" cmpd="sng">
                      <a:solidFill>
                        <a:srgbClr val="FFFFFF"/>
                      </a:solidFill>
                      <a:prstDash val="solid"/>
                      <a:round/>
                      <a:headEnd type="none" w="sm" len="sm"/>
                      <a:tailEnd type="none" w="sm" len="sm"/>
                    </a:lnB>
                    <a:solidFill>
                      <a:srgbClr val="A5A5A5"/>
                    </a:solidFill>
                  </a:tcPr>
                </a:tc>
              </a:tr>
              <a:tr h="893077">
                <a:tc>
                  <a:txBody>
                    <a:bodyPr/>
                    <a:lstStyle/>
                    <a:p>
                      <a:pPr marL="0" lvl="0" indent="0" algn="l" rtl="0">
                        <a:lnSpc>
                          <a:spcPct val="115000"/>
                        </a:lnSpc>
                        <a:spcBef>
                          <a:spcPts val="0"/>
                        </a:spcBef>
                        <a:spcAft>
                          <a:spcPts val="0"/>
                        </a:spcAft>
                        <a:buNone/>
                      </a:pPr>
                      <a:r>
                        <a:rPr lang="en" sz="1900" b="1" dirty="0">
                          <a:latin typeface="Calibri"/>
                          <a:ea typeface="Calibri"/>
                          <a:cs typeface="Calibri"/>
                          <a:sym typeface="Calibri"/>
                        </a:rPr>
                        <a:t>Muslim</a:t>
                      </a:r>
                      <a:endParaRPr sz="1900" b="1"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0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c>
                  <a:txBody>
                    <a:bodyPr/>
                    <a:lstStyle/>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Pakistani</a:t>
                      </a:r>
                      <a:r>
                        <a:rPr lang="en" sz="1500" dirty="0">
                          <a:latin typeface="Calibri"/>
                          <a:ea typeface="Calibri"/>
                          <a:cs typeface="Calibri"/>
                          <a:sym typeface="Calibri"/>
                        </a:rPr>
                        <a:t> culture, it is common for women to wear headscarves.</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Pakistani</a:t>
                      </a:r>
                      <a:r>
                        <a:rPr lang="en" sz="1500" dirty="0">
                          <a:latin typeface="Calibri"/>
                          <a:ea typeface="Calibri"/>
                          <a:cs typeface="Calibri"/>
                          <a:sym typeface="Calibri"/>
                        </a:rPr>
                        <a:t> culture, it is not uncommon for the bride and groom to not meet each other until the wedding day. •</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Pakistani</a:t>
                      </a:r>
                      <a:r>
                        <a:rPr lang="en" sz="1500" dirty="0">
                          <a:latin typeface="Calibri"/>
                          <a:ea typeface="Calibri"/>
                          <a:cs typeface="Calibri"/>
                          <a:sym typeface="Calibri"/>
                        </a:rPr>
                        <a:t> culture, it is more common for marriages to take place within the same religion.</a:t>
                      </a:r>
                      <a:endParaRPr sz="1500"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0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r>
              <a:tr h="636029">
                <a:tc>
                  <a:txBody>
                    <a:bodyPr/>
                    <a:lstStyle/>
                    <a:p>
                      <a:pPr marL="0" lvl="0" indent="0" algn="l" rtl="0">
                        <a:lnSpc>
                          <a:spcPct val="115000"/>
                        </a:lnSpc>
                        <a:spcBef>
                          <a:spcPts val="0"/>
                        </a:spcBef>
                        <a:spcAft>
                          <a:spcPts val="0"/>
                        </a:spcAft>
                        <a:buNone/>
                      </a:pPr>
                      <a:r>
                        <a:rPr lang="en" sz="1900" b="1">
                          <a:latin typeface="Calibri"/>
                          <a:ea typeface="Calibri"/>
                          <a:cs typeface="Calibri"/>
                          <a:sym typeface="Calibri"/>
                        </a:rPr>
                        <a:t>Indian</a:t>
                      </a:r>
                      <a:endParaRPr sz="1900" b="1">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F0F0"/>
                    </a:solidFill>
                  </a:tcPr>
                </a:tc>
                <a:tc>
                  <a:txBody>
                    <a:bodyPr/>
                    <a:lstStyle/>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India</a:t>
                      </a:r>
                      <a:r>
                        <a:rPr lang="en" sz="1500" dirty="0">
                          <a:latin typeface="Calibri"/>
                          <a:ea typeface="Calibri"/>
                          <a:cs typeface="Calibri"/>
                          <a:sym typeface="Calibri"/>
                        </a:rPr>
                        <a:t>, it is considered polite to always offer food and drink to guests, even if they decline.⋄</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India</a:t>
                      </a:r>
                      <a:r>
                        <a:rPr lang="en" sz="1500" dirty="0">
                          <a:latin typeface="Calibri"/>
                          <a:ea typeface="Calibri"/>
                          <a:cs typeface="Calibri"/>
                          <a:sym typeface="Calibri"/>
                        </a:rPr>
                        <a:t>, people often eat with their hands instead of with utensils.</a:t>
                      </a:r>
                      <a:endParaRPr sz="1500"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F0F0"/>
                    </a:solidFill>
                  </a:tcPr>
                </a:tc>
              </a:tr>
              <a:tr h="636029">
                <a:tc>
                  <a:txBody>
                    <a:bodyPr/>
                    <a:lstStyle/>
                    <a:p>
                      <a:pPr marL="0" lvl="0" indent="0" algn="l" rtl="0">
                        <a:lnSpc>
                          <a:spcPct val="115000"/>
                        </a:lnSpc>
                        <a:spcBef>
                          <a:spcPts val="0"/>
                        </a:spcBef>
                        <a:spcAft>
                          <a:spcPts val="0"/>
                        </a:spcAft>
                        <a:buNone/>
                      </a:pPr>
                      <a:r>
                        <a:rPr lang="en" sz="1900" b="1">
                          <a:latin typeface="Calibri"/>
                          <a:ea typeface="Calibri"/>
                          <a:cs typeface="Calibri"/>
                          <a:sym typeface="Calibri"/>
                        </a:rPr>
                        <a:t>East Asian</a:t>
                      </a:r>
                      <a:endParaRPr sz="1900" b="1">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c>
                  <a:txBody>
                    <a:bodyPr/>
                    <a:lstStyle/>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Taiwanese</a:t>
                      </a:r>
                      <a:r>
                        <a:rPr lang="en" sz="1500" dirty="0">
                          <a:latin typeface="Calibri"/>
                          <a:ea typeface="Calibri"/>
                          <a:cs typeface="Calibri"/>
                          <a:sym typeface="Calibri"/>
                        </a:rPr>
                        <a:t> culture, it is more common to have a heavier lunch, such as rice and vegetables.◦</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Taiwanese</a:t>
                      </a:r>
                      <a:r>
                        <a:rPr lang="en" sz="1500" dirty="0">
                          <a:latin typeface="Calibri"/>
                          <a:ea typeface="Calibri"/>
                          <a:cs typeface="Calibri"/>
                          <a:sym typeface="Calibri"/>
                        </a:rPr>
                        <a:t> culture, it is common for people to take their shoes off when entering a home.</a:t>
                      </a:r>
                      <a:endParaRPr sz="1500"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r>
              <a:tr h="776237">
                <a:tc>
                  <a:txBody>
                    <a:bodyPr/>
                    <a:lstStyle/>
                    <a:p>
                      <a:pPr marL="0" lvl="0" indent="0" algn="l" rtl="0">
                        <a:lnSpc>
                          <a:spcPct val="115000"/>
                        </a:lnSpc>
                        <a:spcBef>
                          <a:spcPts val="0"/>
                        </a:spcBef>
                        <a:spcAft>
                          <a:spcPts val="0"/>
                        </a:spcAft>
                        <a:buNone/>
                      </a:pPr>
                      <a:r>
                        <a:rPr lang="en" sz="1900" b="1">
                          <a:latin typeface="Calibri"/>
                          <a:ea typeface="Calibri"/>
                          <a:cs typeface="Calibri"/>
                          <a:sym typeface="Calibri"/>
                        </a:rPr>
                        <a:t>African American</a:t>
                      </a:r>
                      <a:endParaRPr sz="1900" b="1">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F0F0"/>
                    </a:solidFill>
                  </a:tcPr>
                </a:tc>
                <a:tc>
                  <a:txBody>
                    <a:bodyPr/>
                    <a:lstStyle/>
                    <a:p>
                      <a:pPr marL="0" lvl="0" indent="0" algn="l" rtl="0">
                        <a:lnSpc>
                          <a:spcPct val="115000"/>
                        </a:lnSpc>
                        <a:spcBef>
                          <a:spcPts val="0"/>
                        </a:spcBef>
                        <a:spcAft>
                          <a:spcPts val="0"/>
                        </a:spcAft>
                        <a:buNone/>
                      </a:pPr>
                      <a:r>
                        <a:rPr lang="en" sz="1500" dirty="0">
                          <a:latin typeface="Calibri"/>
                          <a:ea typeface="Calibri"/>
                          <a:cs typeface="Calibri"/>
                          <a:sym typeface="Calibri"/>
                        </a:rPr>
                        <a:t>- In the </a:t>
                      </a:r>
                      <a:r>
                        <a:rPr lang="en" sz="1500" u="sng" dirty="0">
                          <a:latin typeface="Calibri"/>
                          <a:ea typeface="Calibri"/>
                          <a:cs typeface="Calibri"/>
                          <a:sym typeface="Calibri"/>
                        </a:rPr>
                        <a:t>African-American</a:t>
                      </a:r>
                      <a:r>
                        <a:rPr lang="en" sz="1500" dirty="0">
                          <a:latin typeface="Calibri"/>
                          <a:ea typeface="Calibri"/>
                          <a:cs typeface="Calibri"/>
                          <a:sym typeface="Calibri"/>
                        </a:rPr>
                        <a:t> culture, it is common for people to listen to music with a strong beat.</a:t>
                      </a:r>
                      <a:endParaRPr sz="1500"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F0F0"/>
                    </a:solidFill>
                  </a:tcPr>
                </a:tc>
              </a:tr>
              <a:tr h="1180067">
                <a:tc>
                  <a:txBody>
                    <a:bodyPr/>
                    <a:lstStyle/>
                    <a:p>
                      <a:pPr marL="0" lvl="0" indent="0" algn="l" rtl="0">
                        <a:lnSpc>
                          <a:spcPct val="115000"/>
                        </a:lnSpc>
                        <a:spcBef>
                          <a:spcPts val="0"/>
                        </a:spcBef>
                        <a:spcAft>
                          <a:spcPts val="0"/>
                        </a:spcAft>
                        <a:buNone/>
                      </a:pPr>
                      <a:r>
                        <a:rPr lang="en" sz="1900" b="1">
                          <a:latin typeface="Calibri"/>
                          <a:ea typeface="Calibri"/>
                          <a:cs typeface="Calibri"/>
                          <a:sym typeface="Calibri"/>
                        </a:rPr>
                        <a:t>Western</a:t>
                      </a:r>
                      <a:endParaRPr sz="1900" b="1">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c>
                  <a:txBody>
                    <a:bodyPr/>
                    <a:lstStyle/>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British</a:t>
                      </a:r>
                      <a:r>
                        <a:rPr lang="en" sz="1500" dirty="0">
                          <a:latin typeface="Calibri"/>
                          <a:ea typeface="Calibri"/>
                          <a:cs typeface="Calibri"/>
                          <a:sym typeface="Calibri"/>
                        </a:rPr>
                        <a:t> culture, it is considered normal for the bride and groom to meet each other before the wedding day.•</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American</a:t>
                      </a:r>
                      <a:r>
                        <a:rPr lang="en" sz="1500" dirty="0">
                          <a:latin typeface="Calibri"/>
                          <a:ea typeface="Calibri"/>
                          <a:cs typeface="Calibri"/>
                          <a:sym typeface="Calibri"/>
                        </a:rPr>
                        <a:t> culture, it is common to have a light lunch, such as a salad or sandwich.◦</a:t>
                      </a:r>
                      <a:endParaRPr sz="1500" dirty="0">
                        <a:latin typeface="Calibri"/>
                        <a:ea typeface="Calibri"/>
                        <a:cs typeface="Calibri"/>
                        <a:sym typeface="Calibri"/>
                      </a:endParaRPr>
                    </a:p>
                    <a:p>
                      <a:pPr marL="0" lvl="0" indent="0" algn="l" rtl="0">
                        <a:lnSpc>
                          <a:spcPct val="115000"/>
                        </a:lnSpc>
                        <a:spcBef>
                          <a:spcPts val="0"/>
                        </a:spcBef>
                        <a:spcAft>
                          <a:spcPts val="0"/>
                        </a:spcAft>
                        <a:buNone/>
                      </a:pPr>
                      <a:r>
                        <a:rPr lang="en" sz="1500" dirty="0">
                          <a:latin typeface="Calibri"/>
                          <a:ea typeface="Calibri"/>
                          <a:cs typeface="Calibri"/>
                          <a:sym typeface="Calibri"/>
                        </a:rPr>
                        <a:t>- In </a:t>
                      </a:r>
                      <a:r>
                        <a:rPr lang="en" sz="1500" u="sng" dirty="0">
                          <a:latin typeface="Calibri"/>
                          <a:ea typeface="Calibri"/>
                          <a:cs typeface="Calibri"/>
                          <a:sym typeface="Calibri"/>
                        </a:rPr>
                        <a:t>America</a:t>
                      </a:r>
                      <a:r>
                        <a:rPr lang="en" sz="1500" dirty="0">
                          <a:latin typeface="Calibri"/>
                          <a:ea typeface="Calibri"/>
                          <a:cs typeface="Calibri"/>
                          <a:sym typeface="Calibri"/>
                        </a:rPr>
                        <a:t>, it is more common to just let guests decline if they don’t want anything.⋄</a:t>
                      </a:r>
                      <a:endParaRPr sz="1500" dirty="0">
                        <a:latin typeface="Calibri"/>
                        <a:ea typeface="Calibri"/>
                        <a:cs typeface="Calibri"/>
                        <a:sym typeface="Calibri"/>
                      </a:endParaRPr>
                    </a:p>
                  </a:txBody>
                  <a:tcPr marL="91450" marR="91450" marT="60967" marB="60967">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1E1E1"/>
                    </a:solidFill>
                  </a:tcPr>
                </a:tc>
              </a:tr>
            </a:tbl>
          </a:graphicData>
        </a:graphic>
      </p:graphicFrame>
    </p:spTree>
    <p:extLst>
      <p:ext uri="{BB962C8B-B14F-4D97-AF65-F5344CB8AC3E}">
        <p14:creationId xmlns:p14="http://schemas.microsoft.com/office/powerpoint/2010/main" val="234780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solidFill>
                  <a:srgbClr val="009D9C"/>
                </a:solidFill>
              </a:rPr>
              <a:t>Moral </a:t>
            </a:r>
            <a:r>
              <a:rPr lang="en-US" sz="3200" dirty="0" smtClean="0">
                <a:solidFill>
                  <a:srgbClr val="009D9C"/>
                </a:solidFill>
              </a:rPr>
              <a:t>Foundations Theory</a:t>
            </a:r>
            <a:endParaRPr lang="en-US" sz="3200" dirty="0"/>
          </a:p>
        </p:txBody>
      </p:sp>
      <p:sp>
        <p:nvSpPr>
          <p:cNvPr id="3" name="Content Placeholder 2"/>
          <p:cNvSpPr>
            <a:spLocks noGrp="1"/>
          </p:cNvSpPr>
          <p:nvPr>
            <p:ph idx="1"/>
          </p:nvPr>
        </p:nvSpPr>
        <p:spPr>
          <a:xfrm>
            <a:off x="152400" y="1353212"/>
            <a:ext cx="9550400" cy="4373563"/>
          </a:xfrm>
        </p:spPr>
        <p:txBody>
          <a:bodyPr>
            <a:normAutofit/>
          </a:bodyPr>
          <a:lstStyle/>
          <a:p>
            <a:pPr>
              <a:buClr>
                <a:srgbClr val="FA745B"/>
              </a:buClr>
              <a:buFont typeface="Wingdings" charset="2"/>
              <a:buChar char="v"/>
            </a:pPr>
            <a:r>
              <a:rPr lang="en-US" sz="2000" dirty="0" smtClean="0"/>
              <a:t>Moral</a:t>
            </a:r>
            <a:r>
              <a:rPr lang="en-US" sz="2000" dirty="0"/>
              <a:t> </a:t>
            </a:r>
            <a:r>
              <a:rPr lang="en-US" sz="2000" dirty="0" smtClean="0"/>
              <a:t>Foundations </a:t>
            </a:r>
            <a:r>
              <a:rPr lang="en-US" sz="2000" dirty="0"/>
              <a:t>Theory </a:t>
            </a:r>
            <a:r>
              <a:rPr lang="en-US" sz="2000" dirty="0" smtClean="0"/>
              <a:t>(MFT; </a:t>
            </a:r>
            <a:r>
              <a:rPr lang="en-US" sz="2000" dirty="0" err="1" smtClean="0"/>
              <a:t>Haidt</a:t>
            </a:r>
            <a:r>
              <a:rPr lang="en-US" sz="2000" dirty="0" smtClean="0"/>
              <a:t> </a:t>
            </a:r>
            <a:r>
              <a:rPr lang="en-US" sz="2000" dirty="0"/>
              <a:t>&amp; Joseph, 2004; Graham et al., 2013</a:t>
            </a:r>
            <a:r>
              <a:rPr lang="en-US" sz="2000" dirty="0" smtClean="0"/>
              <a:t>): </a:t>
            </a:r>
          </a:p>
          <a:p>
            <a:pPr lvl="1">
              <a:buClr>
                <a:srgbClr val="FA745B"/>
              </a:buClr>
              <a:buFont typeface="Wingdings" charset="2"/>
              <a:buChar char="v"/>
            </a:pPr>
            <a:r>
              <a:rPr lang="en-US" sz="2000" b="0" dirty="0" smtClean="0">
                <a:solidFill>
                  <a:schemeClr val="tx1"/>
                </a:solidFill>
              </a:rPr>
              <a:t>Five </a:t>
            </a:r>
            <a:r>
              <a:rPr lang="en-US" sz="2000" b="0" dirty="0">
                <a:solidFill>
                  <a:schemeClr val="tx1"/>
                </a:solidFill>
              </a:rPr>
              <a:t>psychological systems or intuitions </a:t>
            </a:r>
            <a:r>
              <a:rPr lang="en-US" sz="2000" b="0" dirty="0" smtClean="0">
                <a:solidFill>
                  <a:schemeClr val="tx1"/>
                </a:solidFill>
              </a:rPr>
              <a:t>account </a:t>
            </a:r>
            <a:r>
              <a:rPr lang="en-US" sz="2000" b="0" dirty="0">
                <a:solidFill>
                  <a:schemeClr val="tx1"/>
                </a:solidFill>
              </a:rPr>
              <a:t>for various aspects of </a:t>
            </a:r>
            <a:r>
              <a:rPr lang="en-US" sz="2000" b="0" dirty="0" smtClean="0">
                <a:solidFill>
                  <a:schemeClr val="tx1"/>
                </a:solidFill>
              </a:rPr>
              <a:t>morality</a:t>
            </a:r>
          </a:p>
          <a:p>
            <a:pPr lvl="1">
              <a:buClr>
                <a:srgbClr val="FA745B"/>
              </a:buClr>
              <a:buFont typeface="Wingdings" charset="2"/>
              <a:buChar char="v"/>
            </a:pPr>
            <a:r>
              <a:rPr lang="en-US" sz="2000" b="0" dirty="0" smtClean="0">
                <a:solidFill>
                  <a:schemeClr val="tx1"/>
                </a:solidFill>
              </a:rPr>
              <a:t>Serve </a:t>
            </a:r>
            <a:r>
              <a:rPr lang="en-US" sz="2000" b="0" dirty="0">
                <a:solidFill>
                  <a:schemeClr val="tx1"/>
                </a:solidFill>
              </a:rPr>
              <a:t>different but related social functions </a:t>
            </a:r>
            <a:endParaRPr lang="en-US" sz="2000" b="0" dirty="0" smtClean="0">
              <a:solidFill>
                <a:schemeClr val="tx1"/>
              </a:solidFill>
            </a:endParaRPr>
          </a:p>
          <a:p>
            <a:pPr lvl="1">
              <a:buClr>
                <a:srgbClr val="FA745B"/>
              </a:buClr>
              <a:buFont typeface="Wingdings" charset="2"/>
              <a:buChar char="v"/>
            </a:pPr>
            <a:r>
              <a:rPr lang="en-US" sz="2000" b="0" dirty="0" smtClean="0">
                <a:solidFill>
                  <a:schemeClr val="tx1"/>
                </a:solidFill>
              </a:rPr>
              <a:t>Degree </a:t>
            </a:r>
            <a:r>
              <a:rPr lang="en-US" sz="2000" b="0" dirty="0">
                <a:solidFill>
                  <a:schemeClr val="tx1"/>
                </a:solidFill>
              </a:rPr>
              <a:t>of </a:t>
            </a:r>
            <a:r>
              <a:rPr lang="en-US" sz="2000" b="0" dirty="0" smtClean="0">
                <a:solidFill>
                  <a:schemeClr val="tx1"/>
                </a:solidFill>
              </a:rPr>
              <a:t>sensitivity towards them </a:t>
            </a:r>
            <a:r>
              <a:rPr lang="en-US" sz="2000" b="0" dirty="0">
                <a:solidFill>
                  <a:schemeClr val="tx1"/>
                </a:solidFill>
              </a:rPr>
              <a:t>vary across different cultures and </a:t>
            </a:r>
            <a:r>
              <a:rPr lang="en-US" sz="2000" b="0" dirty="0" smtClean="0">
                <a:solidFill>
                  <a:schemeClr val="tx1"/>
                </a:solidFill>
              </a:rPr>
              <a:t>context</a:t>
            </a:r>
          </a:p>
          <a:p>
            <a:pPr lvl="1">
              <a:buClr>
                <a:srgbClr val="FA745B"/>
              </a:buClr>
              <a:buFont typeface="Wingdings" charset="2"/>
              <a:buChar char="v"/>
            </a:pPr>
            <a:r>
              <a:rPr lang="en-US" sz="2000" dirty="0" smtClean="0">
                <a:solidFill>
                  <a:schemeClr val="tx1"/>
                </a:solidFill>
              </a:rPr>
              <a:t>A</a:t>
            </a:r>
            <a:r>
              <a:rPr lang="en-US" sz="2000" b="0" dirty="0" smtClean="0">
                <a:solidFill>
                  <a:schemeClr val="tx1"/>
                </a:solidFill>
              </a:rPr>
              <a:t>re </a:t>
            </a:r>
            <a:r>
              <a:rPr lang="en-US" sz="2000" b="0" dirty="0">
                <a:solidFill>
                  <a:schemeClr val="tx1"/>
                </a:solidFill>
              </a:rPr>
              <a:t>innate but the sensitivity towards them can change over </a:t>
            </a:r>
            <a:r>
              <a:rPr lang="en-US" sz="2000" b="0" dirty="0" smtClean="0">
                <a:solidFill>
                  <a:schemeClr val="tx1"/>
                </a:solidFill>
              </a:rPr>
              <a:t>time</a:t>
            </a:r>
          </a:p>
          <a:p>
            <a:pPr marL="1028700" lvl="1">
              <a:buClr>
                <a:srgbClr val="FA745B"/>
              </a:buClr>
              <a:buFont typeface="Wingdings" charset="2"/>
              <a:buChar char="v"/>
            </a:pPr>
            <a:endParaRPr lang="en-US" sz="2000" b="0" dirty="0" smtClean="0">
              <a:solidFill>
                <a:schemeClr val="tx1"/>
              </a:solidFill>
            </a:endParaRPr>
          </a:p>
          <a:p>
            <a:pPr>
              <a:buClr>
                <a:srgbClr val="FA745B"/>
              </a:buClr>
              <a:buFont typeface="Wingdings" charset="2"/>
              <a:buChar char="v"/>
            </a:pPr>
            <a:r>
              <a:rPr lang="en-US" sz="2000" dirty="0" smtClean="0"/>
              <a:t>The five Foundations </a:t>
            </a:r>
            <a:r>
              <a:rPr lang="en-US" sz="2000" dirty="0"/>
              <a:t>(each covering both virtues and vices)</a:t>
            </a:r>
            <a:r>
              <a:rPr lang="en-US" sz="2000" dirty="0" smtClean="0"/>
              <a:t>: </a:t>
            </a:r>
            <a:endParaRPr lang="en-US" sz="2000" b="0" dirty="0" smtClean="0"/>
          </a:p>
          <a:p>
            <a:pPr marL="914400" lvl="1" indent="-457200">
              <a:buFont typeface="+mj-lt"/>
              <a:buAutoNum type="arabicPeriod"/>
            </a:pPr>
            <a:endParaRPr lang="en-US" sz="2000" b="0" dirty="0" smtClean="0">
              <a:solidFill>
                <a:schemeClr val="tx1"/>
              </a:solidFill>
            </a:endParaRPr>
          </a:p>
        </p:txBody>
      </p:sp>
      <p:pic>
        <p:nvPicPr>
          <p:cNvPr id="4" name="Picture 3" descr="6a010535647bf3970b0120a927f540970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87" y="4934704"/>
            <a:ext cx="1019313" cy="1526421"/>
          </a:xfrm>
          <a:prstGeom prst="rect">
            <a:avLst/>
          </a:prstGeom>
        </p:spPr>
      </p:pic>
      <p:pic>
        <p:nvPicPr>
          <p:cNvPr id="5" name="Picture 4" descr="ladyjustice.jpg"/>
          <p:cNvPicPr>
            <a:picLocks noChangeAspect="1"/>
          </p:cNvPicPr>
          <p:nvPr/>
        </p:nvPicPr>
        <p:blipFill rotWithShape="1">
          <a:blip r:embed="rId4">
            <a:extLst>
              <a:ext uri="{28A0092B-C50C-407E-A947-70E740481C1C}">
                <a14:useLocalDpi xmlns:a14="http://schemas.microsoft.com/office/drawing/2010/main" val="0"/>
              </a:ext>
            </a:extLst>
          </a:blip>
          <a:srcRect r="21844" b="6863"/>
          <a:stretch/>
        </p:blipFill>
        <p:spPr>
          <a:xfrm>
            <a:off x="1744429" y="4991366"/>
            <a:ext cx="1649788" cy="1413096"/>
          </a:xfrm>
          <a:prstGeom prst="rect">
            <a:avLst/>
          </a:prstGeom>
        </p:spPr>
      </p:pic>
      <p:pic>
        <p:nvPicPr>
          <p:cNvPr id="6" name="Picture 5" descr="10000loy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451" y="4934704"/>
            <a:ext cx="1074897" cy="1611086"/>
          </a:xfrm>
          <a:prstGeom prst="rect">
            <a:avLst/>
          </a:prstGeom>
        </p:spPr>
      </p:pic>
      <p:pic>
        <p:nvPicPr>
          <p:cNvPr id="7" name="Picture 6" descr="authority.jpg"/>
          <p:cNvPicPr>
            <a:picLocks noChangeAspect="1"/>
          </p:cNvPicPr>
          <p:nvPr/>
        </p:nvPicPr>
        <p:blipFill rotWithShape="1">
          <a:blip r:embed="rId6">
            <a:extLst>
              <a:ext uri="{28A0092B-C50C-407E-A947-70E740481C1C}">
                <a14:useLocalDpi xmlns:a14="http://schemas.microsoft.com/office/drawing/2010/main" val="0"/>
              </a:ext>
            </a:extLst>
          </a:blip>
          <a:srcRect l="15607"/>
          <a:stretch/>
        </p:blipFill>
        <p:spPr>
          <a:xfrm>
            <a:off x="5469957" y="4899737"/>
            <a:ext cx="1399958" cy="1654077"/>
          </a:xfrm>
          <a:prstGeom prst="rect">
            <a:avLst/>
          </a:prstGeom>
        </p:spPr>
      </p:pic>
      <p:pic>
        <p:nvPicPr>
          <p:cNvPr id="8" name="Picture 7" descr="2871-025alt1_lr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524" y="4870229"/>
            <a:ext cx="1150045" cy="1590896"/>
          </a:xfrm>
          <a:prstGeom prst="rect">
            <a:avLst/>
          </a:prstGeom>
        </p:spPr>
      </p:pic>
      <p:sp>
        <p:nvSpPr>
          <p:cNvPr id="9" name="TextBox 8"/>
          <p:cNvSpPr txBox="1"/>
          <p:nvPr/>
        </p:nvSpPr>
        <p:spPr>
          <a:xfrm>
            <a:off x="312513" y="4121137"/>
            <a:ext cx="763351" cy="707886"/>
          </a:xfrm>
          <a:prstGeom prst="rect">
            <a:avLst/>
          </a:prstGeom>
          <a:noFill/>
        </p:spPr>
        <p:txBody>
          <a:bodyPr wrap="none" rtlCol="0">
            <a:spAutoFit/>
          </a:bodyPr>
          <a:lstStyle/>
          <a:p>
            <a:r>
              <a:rPr lang="en-US" sz="2000" dirty="0" smtClean="0"/>
              <a:t>Care</a:t>
            </a:r>
          </a:p>
          <a:p>
            <a:r>
              <a:rPr lang="en-US" sz="2000" dirty="0" smtClean="0"/>
              <a:t>Harm</a:t>
            </a:r>
            <a:endParaRPr lang="en-US" sz="2000" dirty="0"/>
          </a:p>
        </p:txBody>
      </p:sp>
      <p:sp>
        <p:nvSpPr>
          <p:cNvPr id="11" name="TextBox 10"/>
          <p:cNvSpPr txBox="1"/>
          <p:nvPr/>
        </p:nvSpPr>
        <p:spPr>
          <a:xfrm>
            <a:off x="1851971" y="4121137"/>
            <a:ext cx="1105687" cy="707886"/>
          </a:xfrm>
          <a:prstGeom prst="rect">
            <a:avLst/>
          </a:prstGeom>
          <a:noFill/>
        </p:spPr>
        <p:txBody>
          <a:bodyPr wrap="none" rtlCol="0">
            <a:spAutoFit/>
          </a:bodyPr>
          <a:lstStyle/>
          <a:p>
            <a:r>
              <a:rPr lang="en-US" sz="2000" dirty="0" smtClean="0"/>
              <a:t>Fairness</a:t>
            </a:r>
          </a:p>
          <a:p>
            <a:r>
              <a:rPr lang="en-US" sz="2000" dirty="0" smtClean="0"/>
              <a:t>Cheating</a:t>
            </a:r>
            <a:endParaRPr lang="en-US" sz="2000" dirty="0"/>
          </a:p>
        </p:txBody>
      </p:sp>
      <p:sp>
        <p:nvSpPr>
          <p:cNvPr id="12" name="TextBox 11"/>
          <p:cNvSpPr txBox="1"/>
          <p:nvPr/>
        </p:nvSpPr>
        <p:spPr>
          <a:xfrm>
            <a:off x="3776872" y="4121137"/>
            <a:ext cx="1035412" cy="707886"/>
          </a:xfrm>
          <a:prstGeom prst="rect">
            <a:avLst/>
          </a:prstGeom>
          <a:noFill/>
        </p:spPr>
        <p:txBody>
          <a:bodyPr wrap="none" rtlCol="0">
            <a:spAutoFit/>
          </a:bodyPr>
          <a:lstStyle/>
          <a:p>
            <a:r>
              <a:rPr lang="en-US" sz="2000" dirty="0" smtClean="0"/>
              <a:t>Loyalty</a:t>
            </a:r>
          </a:p>
          <a:p>
            <a:r>
              <a:rPr lang="en-US" sz="2000" dirty="0" smtClean="0"/>
              <a:t>Betrayal</a:t>
            </a:r>
            <a:endParaRPr lang="en-US" sz="2000" dirty="0"/>
          </a:p>
        </p:txBody>
      </p:sp>
      <p:sp>
        <p:nvSpPr>
          <p:cNvPr id="13" name="TextBox 12"/>
          <p:cNvSpPr txBox="1"/>
          <p:nvPr/>
        </p:nvSpPr>
        <p:spPr>
          <a:xfrm>
            <a:off x="5574508" y="4121137"/>
            <a:ext cx="1327928" cy="707886"/>
          </a:xfrm>
          <a:prstGeom prst="rect">
            <a:avLst/>
          </a:prstGeom>
          <a:noFill/>
        </p:spPr>
        <p:txBody>
          <a:bodyPr wrap="none" rtlCol="0">
            <a:spAutoFit/>
          </a:bodyPr>
          <a:lstStyle/>
          <a:p>
            <a:r>
              <a:rPr lang="en-US" sz="2000" dirty="0" smtClean="0"/>
              <a:t>Authority</a:t>
            </a:r>
          </a:p>
          <a:p>
            <a:r>
              <a:rPr lang="en-US" sz="2000" dirty="0" smtClean="0"/>
              <a:t>Subversion</a:t>
            </a:r>
            <a:endParaRPr lang="en-US" sz="2000" dirty="0"/>
          </a:p>
        </p:txBody>
      </p:sp>
      <p:sp>
        <p:nvSpPr>
          <p:cNvPr id="14" name="TextBox 13"/>
          <p:cNvSpPr txBox="1"/>
          <p:nvPr/>
        </p:nvSpPr>
        <p:spPr>
          <a:xfrm>
            <a:off x="7369922" y="4124243"/>
            <a:ext cx="1469248" cy="707886"/>
          </a:xfrm>
          <a:prstGeom prst="rect">
            <a:avLst/>
          </a:prstGeom>
          <a:noFill/>
        </p:spPr>
        <p:txBody>
          <a:bodyPr wrap="none" rtlCol="0">
            <a:spAutoFit/>
          </a:bodyPr>
          <a:lstStyle/>
          <a:p>
            <a:r>
              <a:rPr lang="en-US" sz="2000" dirty="0" smtClean="0"/>
              <a:t>Purity</a:t>
            </a:r>
          </a:p>
          <a:p>
            <a:r>
              <a:rPr lang="en-US" sz="2000" dirty="0" smtClean="0"/>
              <a:t>Degradation</a:t>
            </a:r>
            <a:endParaRPr lang="en-US" sz="2000" dirty="0"/>
          </a:p>
        </p:txBody>
      </p:sp>
    </p:spTree>
    <p:extLst>
      <p:ext uri="{BB962C8B-B14F-4D97-AF65-F5344CB8AC3E}">
        <p14:creationId xmlns:p14="http://schemas.microsoft.com/office/powerpoint/2010/main" val="49413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80728"/>
          </a:xfrm>
        </p:spPr>
        <p:txBody>
          <a:bodyPr>
            <a:normAutofit fontScale="90000"/>
          </a:bodyPr>
          <a:lstStyle/>
          <a:p>
            <a:pPr algn="l"/>
            <a:r>
              <a:rPr lang="en-US" dirty="0" smtClean="0">
                <a:solidFill>
                  <a:srgbClr val="009D9C"/>
                </a:solidFill>
              </a:rPr>
              <a:t>Social Norm Guided NLG (</a:t>
            </a:r>
            <a:r>
              <a:rPr lang="en-US" dirty="0" err="1" smtClean="0">
                <a:solidFill>
                  <a:srgbClr val="009D9C"/>
                </a:solidFill>
              </a:rPr>
              <a:t>Kasenberg</a:t>
            </a:r>
            <a:r>
              <a:rPr lang="en-US" dirty="0" smtClean="0">
                <a:solidFill>
                  <a:srgbClr val="009D9C"/>
                </a:solidFill>
              </a:rPr>
              <a:t> et al., 2019)</a:t>
            </a:r>
            <a:endParaRPr lang="en-US" sz="3200" dirty="0">
              <a:solidFill>
                <a:srgbClr val="009D9C"/>
              </a:solidFill>
            </a:endParaRPr>
          </a:p>
        </p:txBody>
      </p:sp>
      <p:pic>
        <p:nvPicPr>
          <p:cNvPr id="7" name="Picture 6"/>
          <p:cNvPicPr>
            <a:picLocks noChangeAspect="1"/>
          </p:cNvPicPr>
          <p:nvPr/>
        </p:nvPicPr>
        <p:blipFill>
          <a:blip r:embed="rId3"/>
          <a:stretch>
            <a:fillRect/>
          </a:stretch>
        </p:blipFill>
        <p:spPr>
          <a:xfrm>
            <a:off x="152400" y="1981200"/>
            <a:ext cx="4608955" cy="4089400"/>
          </a:xfrm>
          <a:prstGeom prst="rect">
            <a:avLst/>
          </a:prstGeom>
        </p:spPr>
      </p:pic>
      <p:pic>
        <p:nvPicPr>
          <p:cNvPr id="8" name="Picture 7"/>
          <p:cNvPicPr>
            <a:picLocks noChangeAspect="1"/>
          </p:cNvPicPr>
          <p:nvPr/>
        </p:nvPicPr>
        <p:blipFill>
          <a:blip r:embed="rId4"/>
          <a:stretch>
            <a:fillRect/>
          </a:stretch>
        </p:blipFill>
        <p:spPr>
          <a:xfrm>
            <a:off x="4607766" y="1981200"/>
            <a:ext cx="4536234" cy="2806700"/>
          </a:xfrm>
          <a:prstGeom prst="rect">
            <a:avLst/>
          </a:prstGeom>
        </p:spPr>
      </p:pic>
    </p:spTree>
    <p:extLst>
      <p:ext uri="{BB962C8B-B14F-4D97-AF65-F5344CB8AC3E}">
        <p14:creationId xmlns:p14="http://schemas.microsoft.com/office/powerpoint/2010/main" val="1925927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80728"/>
          </a:xfrm>
        </p:spPr>
        <p:txBody>
          <a:bodyPr>
            <a:normAutofit fontScale="90000"/>
          </a:bodyPr>
          <a:lstStyle/>
          <a:p>
            <a:pPr algn="l"/>
            <a:r>
              <a:rPr lang="en-US" dirty="0" smtClean="0">
                <a:solidFill>
                  <a:srgbClr val="009D9C"/>
                </a:solidFill>
              </a:rPr>
              <a:t>Social Norm Guided NLG (</a:t>
            </a:r>
            <a:r>
              <a:rPr lang="en-US" dirty="0" err="1" smtClean="0">
                <a:solidFill>
                  <a:srgbClr val="009D9C"/>
                </a:solidFill>
              </a:rPr>
              <a:t>Kasenberg</a:t>
            </a:r>
            <a:r>
              <a:rPr lang="en-US" dirty="0" smtClean="0">
                <a:solidFill>
                  <a:srgbClr val="009D9C"/>
                </a:solidFill>
              </a:rPr>
              <a:t> et al., 2019)</a:t>
            </a:r>
            <a:endParaRPr lang="en-US" sz="3200" dirty="0">
              <a:solidFill>
                <a:srgbClr val="009D9C"/>
              </a:solidFill>
            </a:endParaRPr>
          </a:p>
        </p:txBody>
      </p:sp>
      <p:pic>
        <p:nvPicPr>
          <p:cNvPr id="3" name="Picture 2"/>
          <p:cNvPicPr>
            <a:picLocks noChangeAspect="1"/>
          </p:cNvPicPr>
          <p:nvPr/>
        </p:nvPicPr>
        <p:blipFill>
          <a:blip r:embed="rId3"/>
          <a:stretch>
            <a:fillRect/>
          </a:stretch>
        </p:blipFill>
        <p:spPr>
          <a:xfrm>
            <a:off x="76200" y="1752600"/>
            <a:ext cx="4429512" cy="1981200"/>
          </a:xfrm>
          <a:prstGeom prst="rect">
            <a:avLst/>
          </a:prstGeom>
        </p:spPr>
      </p:pic>
      <p:pic>
        <p:nvPicPr>
          <p:cNvPr id="5" name="Picture 4"/>
          <p:cNvPicPr>
            <a:picLocks noChangeAspect="1"/>
          </p:cNvPicPr>
          <p:nvPr/>
        </p:nvPicPr>
        <p:blipFill>
          <a:blip r:embed="rId4"/>
          <a:stretch>
            <a:fillRect/>
          </a:stretch>
        </p:blipFill>
        <p:spPr>
          <a:xfrm>
            <a:off x="4572000" y="1752600"/>
            <a:ext cx="4321713" cy="2781300"/>
          </a:xfrm>
          <a:prstGeom prst="rect">
            <a:avLst/>
          </a:prstGeom>
        </p:spPr>
      </p:pic>
    </p:spTree>
    <p:extLst>
      <p:ext uri="{BB962C8B-B14F-4D97-AF65-F5344CB8AC3E}">
        <p14:creationId xmlns:p14="http://schemas.microsoft.com/office/powerpoint/2010/main" val="234103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009D9C"/>
                </a:solidFill>
              </a:rPr>
              <a:t>Social Bias Frame Detection (Sap et al., ACL2020)</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Problem Definition</a:t>
            </a:r>
          </a:p>
          <a:p>
            <a:pPr lvl="1">
              <a:buClr>
                <a:srgbClr val="FA745B"/>
              </a:buClr>
              <a:buFont typeface="Wingdings" charset="2"/>
              <a:buChar char="v"/>
            </a:pPr>
            <a:r>
              <a:rPr lang="en-US" sz="1800" dirty="0" smtClean="0"/>
              <a:t>E.g., </a:t>
            </a:r>
            <a:r>
              <a:rPr lang="en-US" sz="1800" dirty="0"/>
              <a:t>“we shouldn’t lower our standards to hire more women,” </a:t>
            </a:r>
          </a:p>
          <a:p>
            <a:pPr marL="457200" lvl="1" indent="0">
              <a:buClr>
                <a:srgbClr val="FA745B"/>
              </a:buClr>
              <a:buNone/>
            </a:pPr>
            <a:r>
              <a:rPr lang="en-US" sz="1800" dirty="0" smtClean="0">
                <a:sym typeface="Wingdings"/>
              </a:rPr>
              <a:t></a:t>
            </a:r>
            <a:r>
              <a:rPr lang="en-US" sz="1800" dirty="0"/>
              <a:t>women (candidates) are less qualified. </a:t>
            </a:r>
            <a:endParaRPr lang="en-US" sz="1800" dirty="0" smtClean="0"/>
          </a:p>
          <a:p>
            <a:pPr>
              <a:buClr>
                <a:srgbClr val="FA745B"/>
              </a:buClr>
              <a:buFont typeface="Wingdings" charset="2"/>
              <a:buChar char="v"/>
            </a:pPr>
            <a:endParaRPr lang="en-US" sz="2000" dirty="0" smtClean="0"/>
          </a:p>
        </p:txBody>
      </p:sp>
      <p:pic>
        <p:nvPicPr>
          <p:cNvPr id="4" name="Picture 3"/>
          <p:cNvPicPr>
            <a:picLocks noChangeAspect="1"/>
          </p:cNvPicPr>
          <p:nvPr/>
        </p:nvPicPr>
        <p:blipFill>
          <a:blip r:embed="rId3"/>
          <a:stretch>
            <a:fillRect/>
          </a:stretch>
        </p:blipFill>
        <p:spPr>
          <a:xfrm>
            <a:off x="2133600" y="2133600"/>
            <a:ext cx="3711267" cy="4724400"/>
          </a:xfrm>
          <a:prstGeom prst="rect">
            <a:avLst/>
          </a:prstGeom>
        </p:spPr>
      </p:pic>
    </p:spTree>
    <p:extLst>
      <p:ext uri="{BB962C8B-B14F-4D97-AF65-F5344CB8AC3E}">
        <p14:creationId xmlns:p14="http://schemas.microsoft.com/office/powerpoint/2010/main" val="218421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Inference Tuple Examples</a:t>
            </a:r>
            <a:endParaRPr lang="en-US" sz="3200" dirty="0">
              <a:solidFill>
                <a:srgbClr val="009D9C"/>
              </a:solidFill>
            </a:endParaRPr>
          </a:p>
        </p:txBody>
      </p:sp>
      <p:pic>
        <p:nvPicPr>
          <p:cNvPr id="6" name="Picture 5"/>
          <p:cNvPicPr>
            <a:picLocks noChangeAspect="1"/>
          </p:cNvPicPr>
          <p:nvPr/>
        </p:nvPicPr>
        <p:blipFill>
          <a:blip r:embed="rId3"/>
          <a:stretch>
            <a:fillRect/>
          </a:stretch>
        </p:blipFill>
        <p:spPr>
          <a:xfrm>
            <a:off x="0" y="1143000"/>
            <a:ext cx="9144000" cy="4552208"/>
          </a:xfrm>
          <a:prstGeom prst="rect">
            <a:avLst/>
          </a:prstGeom>
        </p:spPr>
      </p:pic>
    </p:spTree>
    <p:extLst>
      <p:ext uri="{BB962C8B-B14F-4D97-AF65-F5344CB8AC3E}">
        <p14:creationId xmlns:p14="http://schemas.microsoft.com/office/powerpoint/2010/main" val="213776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Inference Tuple Examples</a:t>
            </a:r>
            <a:endParaRPr lang="en-US" sz="3200" dirty="0">
              <a:solidFill>
                <a:srgbClr val="009D9C"/>
              </a:solidFill>
            </a:endParaRPr>
          </a:p>
        </p:txBody>
      </p:sp>
      <p:pic>
        <p:nvPicPr>
          <p:cNvPr id="6" name="Picture 5"/>
          <p:cNvPicPr>
            <a:picLocks noChangeAspect="1"/>
          </p:cNvPicPr>
          <p:nvPr/>
        </p:nvPicPr>
        <p:blipFill>
          <a:blip r:embed="rId3"/>
          <a:stretch>
            <a:fillRect/>
          </a:stretch>
        </p:blipFill>
        <p:spPr>
          <a:xfrm>
            <a:off x="0" y="1143000"/>
            <a:ext cx="9144000" cy="4552208"/>
          </a:xfrm>
          <a:prstGeom prst="rect">
            <a:avLst/>
          </a:prstGeom>
        </p:spPr>
      </p:pic>
    </p:spTree>
    <p:extLst>
      <p:ext uri="{BB962C8B-B14F-4D97-AF65-F5344CB8AC3E}">
        <p14:creationId xmlns:p14="http://schemas.microsoft.com/office/powerpoint/2010/main" val="1737830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Annotation Example</a:t>
            </a:r>
            <a:endParaRPr lang="en-US" sz="3200" dirty="0">
              <a:solidFill>
                <a:srgbClr val="009D9C"/>
              </a:solidFill>
            </a:endParaRPr>
          </a:p>
        </p:txBody>
      </p:sp>
      <p:pic>
        <p:nvPicPr>
          <p:cNvPr id="3" name="Picture 2"/>
          <p:cNvPicPr>
            <a:picLocks noChangeAspect="1"/>
          </p:cNvPicPr>
          <p:nvPr/>
        </p:nvPicPr>
        <p:blipFill>
          <a:blip r:embed="rId3"/>
          <a:stretch>
            <a:fillRect/>
          </a:stretch>
        </p:blipFill>
        <p:spPr>
          <a:xfrm>
            <a:off x="2438400" y="1089360"/>
            <a:ext cx="5245658" cy="5768639"/>
          </a:xfrm>
          <a:prstGeom prst="rect">
            <a:avLst/>
          </a:prstGeom>
        </p:spPr>
      </p:pic>
    </p:spTree>
    <p:extLst>
      <p:ext uri="{BB962C8B-B14F-4D97-AF65-F5344CB8AC3E}">
        <p14:creationId xmlns:p14="http://schemas.microsoft.com/office/powerpoint/2010/main" val="1714004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Joint Generation and Classification</a:t>
            </a:r>
            <a:endParaRPr lang="en-US" sz="3200" dirty="0">
              <a:solidFill>
                <a:srgbClr val="009D9C"/>
              </a:solidFill>
            </a:endParaRPr>
          </a:p>
        </p:txBody>
      </p:sp>
      <p:pic>
        <p:nvPicPr>
          <p:cNvPr id="4" name="Picture 3"/>
          <p:cNvPicPr>
            <a:picLocks noChangeAspect="1"/>
          </p:cNvPicPr>
          <p:nvPr/>
        </p:nvPicPr>
        <p:blipFill>
          <a:blip r:embed="rId3"/>
          <a:stretch>
            <a:fillRect/>
          </a:stretch>
        </p:blipFill>
        <p:spPr>
          <a:xfrm>
            <a:off x="660400" y="1536700"/>
            <a:ext cx="7823200" cy="3784600"/>
          </a:xfrm>
          <a:prstGeom prst="rect">
            <a:avLst/>
          </a:prstGeom>
        </p:spPr>
      </p:pic>
    </p:spTree>
    <p:extLst>
      <p:ext uri="{BB962C8B-B14F-4D97-AF65-F5344CB8AC3E}">
        <p14:creationId xmlns:p14="http://schemas.microsoft.com/office/powerpoint/2010/main" val="348770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Results</a:t>
            </a:r>
            <a:endParaRPr lang="en-US" sz="3200" dirty="0">
              <a:solidFill>
                <a:srgbClr val="009D9C"/>
              </a:solidFill>
            </a:endParaRPr>
          </a:p>
        </p:txBody>
      </p:sp>
      <p:pic>
        <p:nvPicPr>
          <p:cNvPr id="3" name="Picture 2"/>
          <p:cNvPicPr>
            <a:picLocks noChangeAspect="1"/>
          </p:cNvPicPr>
          <p:nvPr/>
        </p:nvPicPr>
        <p:blipFill>
          <a:blip r:embed="rId3"/>
          <a:stretch>
            <a:fillRect/>
          </a:stretch>
        </p:blipFill>
        <p:spPr>
          <a:xfrm>
            <a:off x="0" y="2349500"/>
            <a:ext cx="9144000" cy="2158628"/>
          </a:xfrm>
          <a:prstGeom prst="rect">
            <a:avLst/>
          </a:prstGeom>
        </p:spPr>
      </p:pic>
    </p:spTree>
    <p:extLst>
      <p:ext uri="{BB962C8B-B14F-4D97-AF65-F5344CB8AC3E}">
        <p14:creationId xmlns:p14="http://schemas.microsoft.com/office/powerpoint/2010/main" val="281125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Prediction Examples</a:t>
            </a:r>
            <a:endParaRPr lang="en-US" sz="3200" dirty="0">
              <a:solidFill>
                <a:srgbClr val="009D9C"/>
              </a:solidFill>
            </a:endParaRPr>
          </a:p>
        </p:txBody>
      </p:sp>
      <p:pic>
        <p:nvPicPr>
          <p:cNvPr id="3" name="Picture 2"/>
          <p:cNvPicPr>
            <a:picLocks noChangeAspect="1"/>
          </p:cNvPicPr>
          <p:nvPr/>
        </p:nvPicPr>
        <p:blipFill>
          <a:blip r:embed="rId3"/>
          <a:stretch>
            <a:fillRect/>
          </a:stretch>
        </p:blipFill>
        <p:spPr>
          <a:xfrm>
            <a:off x="0" y="1130300"/>
            <a:ext cx="9144000" cy="4584952"/>
          </a:xfrm>
          <a:prstGeom prst="rect">
            <a:avLst/>
          </a:prstGeom>
        </p:spPr>
      </p:pic>
    </p:spTree>
    <p:extLst>
      <p:ext uri="{BB962C8B-B14F-4D97-AF65-F5344CB8AC3E}">
        <p14:creationId xmlns:p14="http://schemas.microsoft.com/office/powerpoint/2010/main" val="379184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4" name="Picture 3" descr="Screen Shot 2022-11-11 at 10.42.3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19200"/>
            <a:ext cx="9144000" cy="5441058"/>
          </a:xfrm>
          <a:prstGeom prst="rect">
            <a:avLst/>
          </a:prstGeom>
        </p:spPr>
      </p:pic>
    </p:spTree>
    <p:extLst>
      <p:ext uri="{BB962C8B-B14F-4D97-AF65-F5344CB8AC3E}">
        <p14:creationId xmlns:p14="http://schemas.microsoft.com/office/powerpoint/2010/main" val="171164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9D9C"/>
                </a:solidFill>
              </a:rPr>
              <a:t>Moral Foundations Theory</a:t>
            </a:r>
            <a:endParaRPr lang="en-US" sz="3200" dirty="0">
              <a:solidFill>
                <a:srgbClr val="009D9C"/>
              </a:solidFill>
            </a:endParaRPr>
          </a:p>
        </p:txBody>
      </p:sp>
      <p:sp>
        <p:nvSpPr>
          <p:cNvPr id="3" name="Content Placeholder 2"/>
          <p:cNvSpPr>
            <a:spLocks noGrp="1"/>
          </p:cNvSpPr>
          <p:nvPr>
            <p:ph idx="1"/>
          </p:nvPr>
        </p:nvSpPr>
        <p:spPr/>
        <p:txBody>
          <a:bodyPr>
            <a:noAutofit/>
          </a:bodyPr>
          <a:lstStyle/>
          <a:p>
            <a:pPr>
              <a:buClr>
                <a:srgbClr val="FA745B"/>
              </a:buClr>
              <a:buFont typeface="Wingdings" charset="2"/>
              <a:buChar char="v"/>
            </a:pPr>
            <a:r>
              <a:rPr lang="en-US" sz="2000" dirty="0" smtClean="0"/>
              <a:t>MFT has </a:t>
            </a:r>
            <a:r>
              <a:rPr lang="en-US" sz="2000" dirty="0"/>
              <a:t>been used to </a:t>
            </a:r>
            <a:r>
              <a:rPr lang="en-US" sz="2000" dirty="0" smtClean="0"/>
              <a:t>investigate various political </a:t>
            </a:r>
            <a:r>
              <a:rPr lang="en-US" sz="2000" dirty="0"/>
              <a:t>attitudes in the US. </a:t>
            </a:r>
            <a:endParaRPr lang="en-US" sz="2000" dirty="0" smtClean="0"/>
          </a:p>
          <a:p>
            <a:pPr>
              <a:buClr>
                <a:srgbClr val="FA745B"/>
              </a:buClr>
              <a:buFont typeface="Wingdings" charset="2"/>
              <a:buChar char="v"/>
            </a:pPr>
            <a:endParaRPr lang="en-US" sz="2000" b="0" dirty="0" smtClean="0"/>
          </a:p>
          <a:p>
            <a:pPr>
              <a:buClr>
                <a:srgbClr val="FA745B"/>
              </a:buClr>
              <a:buFont typeface="Wingdings" charset="2"/>
              <a:buChar char="v"/>
            </a:pPr>
            <a:r>
              <a:rPr lang="en-US" sz="2000" dirty="0" smtClean="0"/>
              <a:t>Liberals </a:t>
            </a:r>
            <a:r>
              <a:rPr lang="en-US" sz="2000" dirty="0"/>
              <a:t>and conservatives attend to different moral </a:t>
            </a:r>
            <a:r>
              <a:rPr lang="en-US" sz="2000" dirty="0" smtClean="0"/>
              <a:t>intuitions (Graham</a:t>
            </a:r>
            <a:r>
              <a:rPr lang="en-US" sz="2000" dirty="0"/>
              <a:t>, </a:t>
            </a:r>
            <a:r>
              <a:rPr lang="en-US" sz="2000" dirty="0" err="1"/>
              <a:t>Haidt</a:t>
            </a:r>
            <a:r>
              <a:rPr lang="en-US" sz="2000" dirty="0"/>
              <a:t> </a:t>
            </a:r>
            <a:r>
              <a:rPr lang="en-US" sz="2000" dirty="0" smtClean="0"/>
              <a:t>&amp; </a:t>
            </a:r>
            <a:r>
              <a:rPr lang="en-US" sz="2000" dirty="0" err="1" smtClean="0"/>
              <a:t>Nosek</a:t>
            </a:r>
            <a:r>
              <a:rPr lang="en-US" sz="2000" dirty="0" smtClean="0"/>
              <a:t>, 2009):</a:t>
            </a:r>
            <a:endParaRPr lang="en-US" sz="2000" dirty="0"/>
          </a:p>
          <a:p>
            <a:pPr lvl="1">
              <a:buClr>
                <a:srgbClr val="FA745B"/>
              </a:buClr>
              <a:buFont typeface="Wingdings" charset="2"/>
              <a:buChar char="v"/>
            </a:pPr>
            <a:r>
              <a:rPr lang="en-US" sz="2000" b="0" dirty="0" smtClean="0">
                <a:solidFill>
                  <a:schemeClr val="tx1"/>
                </a:solidFill>
              </a:rPr>
              <a:t>Liberals </a:t>
            </a:r>
            <a:r>
              <a:rPr lang="en-US" sz="2000" b="0" dirty="0">
                <a:solidFill>
                  <a:schemeClr val="tx1"/>
                </a:solidFill>
              </a:rPr>
              <a:t>focus </a:t>
            </a:r>
            <a:r>
              <a:rPr lang="en-US" sz="2000" b="0" dirty="0" smtClean="0">
                <a:solidFill>
                  <a:schemeClr val="tx1"/>
                </a:solidFill>
              </a:rPr>
              <a:t>on </a:t>
            </a:r>
            <a:r>
              <a:rPr lang="en-US" sz="2000" b="0" dirty="0">
                <a:solidFill>
                  <a:schemeClr val="tx1"/>
                </a:solidFill>
              </a:rPr>
              <a:t>the notions of harm and </a:t>
            </a:r>
            <a:r>
              <a:rPr lang="en-US" sz="2000" b="0" dirty="0" smtClean="0">
                <a:solidFill>
                  <a:schemeClr val="tx1"/>
                </a:solidFill>
              </a:rPr>
              <a:t>fairness </a:t>
            </a:r>
          </a:p>
          <a:p>
            <a:pPr lvl="1">
              <a:buClr>
                <a:srgbClr val="FA745B"/>
              </a:buClr>
              <a:buFont typeface="Wingdings" charset="2"/>
              <a:buChar char="v"/>
            </a:pPr>
            <a:r>
              <a:rPr lang="en-US" sz="2000" b="0" dirty="0" smtClean="0">
                <a:solidFill>
                  <a:schemeClr val="tx1"/>
                </a:solidFill>
              </a:rPr>
              <a:t>Conservatives </a:t>
            </a:r>
            <a:r>
              <a:rPr lang="en-US" sz="2000" b="0" dirty="0">
                <a:solidFill>
                  <a:schemeClr val="tx1"/>
                </a:solidFill>
              </a:rPr>
              <a:t>also attend to ideas of loyalty to in-group members, </a:t>
            </a:r>
            <a:r>
              <a:rPr lang="en-US" sz="2000" b="0" dirty="0" smtClean="0">
                <a:solidFill>
                  <a:schemeClr val="tx1"/>
                </a:solidFill>
              </a:rPr>
              <a:t>authority and purity </a:t>
            </a:r>
          </a:p>
          <a:p>
            <a:pPr>
              <a:buClr>
                <a:srgbClr val="FA745B"/>
              </a:buClr>
              <a:buFont typeface="Wingdings" charset="2"/>
              <a:buChar char="v"/>
            </a:pPr>
            <a:endParaRPr lang="en-US" sz="2000" b="0" dirty="0"/>
          </a:p>
          <a:p>
            <a:pPr>
              <a:buClr>
                <a:srgbClr val="FA745B"/>
              </a:buClr>
              <a:buFont typeface="Wingdings" charset="2"/>
              <a:buChar char="v"/>
            </a:pPr>
            <a:r>
              <a:rPr lang="en-US" sz="2000" dirty="0" smtClean="0"/>
              <a:t>Various </a:t>
            </a:r>
            <a:r>
              <a:rPr lang="en-US" sz="2000" dirty="0"/>
              <a:t>dimensions of the “culture war” in </a:t>
            </a:r>
            <a:r>
              <a:rPr lang="en-US" sz="2000" dirty="0" smtClean="0"/>
              <a:t>the US may be captured by MFT (</a:t>
            </a:r>
            <a:r>
              <a:rPr lang="en-US" sz="2000" dirty="0" err="1" smtClean="0"/>
              <a:t>Koleva</a:t>
            </a:r>
            <a:r>
              <a:rPr lang="en-US" sz="2000" dirty="0"/>
              <a:t>, Graham, </a:t>
            </a:r>
            <a:r>
              <a:rPr lang="en-US" sz="2000" dirty="0" err="1"/>
              <a:t>Iyer</a:t>
            </a:r>
            <a:r>
              <a:rPr lang="en-US" sz="2000" dirty="0"/>
              <a:t>, Ditto &amp; </a:t>
            </a:r>
            <a:r>
              <a:rPr lang="en-US" sz="2000" dirty="0" err="1" smtClean="0"/>
              <a:t>Haidt</a:t>
            </a:r>
            <a:r>
              <a:rPr lang="en-US" sz="2000" dirty="0" smtClean="0"/>
              <a:t>, 2012): </a:t>
            </a:r>
          </a:p>
          <a:p>
            <a:pPr lvl="1">
              <a:buClr>
                <a:srgbClr val="FA745B"/>
              </a:buClr>
              <a:buFont typeface="Wingdings" charset="2"/>
              <a:buChar char="v"/>
            </a:pPr>
            <a:r>
              <a:rPr lang="en-US" sz="2000" b="0" dirty="0">
                <a:solidFill>
                  <a:schemeClr val="tx1"/>
                </a:solidFill>
              </a:rPr>
              <a:t>E</a:t>
            </a:r>
            <a:r>
              <a:rPr lang="en-US" sz="2000" b="0" dirty="0" smtClean="0">
                <a:solidFill>
                  <a:schemeClr val="tx1"/>
                </a:solidFill>
              </a:rPr>
              <a:t>ndorsement </a:t>
            </a:r>
            <a:r>
              <a:rPr lang="en-US" sz="2000" b="0" dirty="0">
                <a:solidFill>
                  <a:schemeClr val="tx1"/>
                </a:solidFill>
              </a:rPr>
              <a:t>of five moral foundations </a:t>
            </a:r>
            <a:r>
              <a:rPr lang="en-US" sz="2000" b="0" dirty="0" smtClean="0">
                <a:solidFill>
                  <a:schemeClr val="tx1"/>
                </a:solidFill>
              </a:rPr>
              <a:t>strongly predict support for </a:t>
            </a:r>
            <a:r>
              <a:rPr lang="en-US" sz="2000" b="0" dirty="0">
                <a:solidFill>
                  <a:schemeClr val="tx1"/>
                </a:solidFill>
              </a:rPr>
              <a:t>various political issues </a:t>
            </a:r>
            <a:endParaRPr lang="en-US" sz="2000" b="0" dirty="0" smtClean="0">
              <a:solidFill>
                <a:schemeClr val="tx1"/>
              </a:solidFill>
            </a:endParaRPr>
          </a:p>
        </p:txBody>
      </p:sp>
    </p:spTree>
    <p:extLst>
      <p:ext uri="{BB962C8B-B14F-4D97-AF65-F5344CB8AC3E}">
        <p14:creationId xmlns:p14="http://schemas.microsoft.com/office/powerpoint/2010/main" val="141215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2.5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7708"/>
            <a:ext cx="9144000" cy="5554385"/>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3.0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5438"/>
            <a:ext cx="9144000" cy="5698925"/>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4.1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002410" cy="6858000"/>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4.3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11" y="0"/>
            <a:ext cx="8931189" cy="6858000"/>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4.43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04825" cy="6858000"/>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9D9C"/>
                </a:solidFill>
              </a:rPr>
              <a:t>Politeness Driven Generation [Sridhar, 2021]</a:t>
            </a:r>
            <a:endParaRPr lang="en-US" sz="3200" dirty="0">
              <a:solidFill>
                <a:srgbClr val="009D9C"/>
              </a:solidFill>
            </a:endParaRPr>
          </a:p>
        </p:txBody>
      </p:sp>
      <p:pic>
        <p:nvPicPr>
          <p:cNvPr id="3" name="Picture 2" descr="Screen Shot 2022-11-11 at 10.44.5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30" y="0"/>
            <a:ext cx="8876270" cy="6858000"/>
          </a:xfrm>
          <a:prstGeom prst="rect">
            <a:avLst/>
          </a:prstGeom>
        </p:spPr>
      </p:pic>
    </p:spTree>
    <p:extLst>
      <p:ext uri="{BB962C8B-B14F-4D97-AF65-F5344CB8AC3E}">
        <p14:creationId xmlns:p14="http://schemas.microsoft.com/office/powerpoint/2010/main" val="194040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457200" y="0"/>
            <a:ext cx="8229600" cy="1066800"/>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en-US" dirty="0" smtClean="0">
                <a:latin typeface="Palatino Linotype" panose="02040502050505030304" pitchFamily="18" charset="0"/>
              </a:rPr>
              <a:t>Moral Value Prediction</a:t>
            </a:r>
            <a:endParaRPr dirty="0"/>
          </a:p>
        </p:txBody>
      </p:sp>
      <p:sp>
        <p:nvSpPr>
          <p:cNvPr id="12" name="TextBox 11"/>
          <p:cNvSpPr txBox="1"/>
          <p:nvPr/>
        </p:nvSpPr>
        <p:spPr>
          <a:xfrm>
            <a:off x="914400" y="2156936"/>
            <a:ext cx="7175500" cy="738664"/>
          </a:xfrm>
          <a:prstGeom prst="rect">
            <a:avLst/>
          </a:prstGeom>
          <a:solidFill>
            <a:schemeClr val="bg1">
              <a:lumMod val="95000"/>
            </a:schemeClr>
          </a:solidFill>
        </p:spPr>
        <p:txBody>
          <a:bodyPr wrap="square" tIns="91440" bIns="91440" rtlCol="0">
            <a:spAutoFit/>
          </a:bodyPr>
          <a:lstStyle/>
          <a:p>
            <a:pPr algn="just"/>
            <a:r>
              <a:rPr lang="en-US" sz="1800" b="1" dirty="0"/>
              <a:t>The Lord our Shepherd </a:t>
            </a:r>
            <a:r>
              <a:rPr lang="en-US" sz="1800" dirty="0"/>
              <a:t>will </a:t>
            </a:r>
            <a:r>
              <a:rPr lang="en-US" sz="1800" b="1" dirty="0"/>
              <a:t>keep</a:t>
            </a:r>
            <a:r>
              <a:rPr lang="en-US" sz="1800" dirty="0"/>
              <a:t> &amp; </a:t>
            </a:r>
            <a:r>
              <a:rPr lang="en-US" sz="1800" b="1" dirty="0"/>
              <a:t>protect</a:t>
            </a:r>
            <a:r>
              <a:rPr lang="en-US" sz="1800" dirty="0"/>
              <a:t> everyone on the East Coast Apply wisdom &amp; be </a:t>
            </a:r>
            <a:r>
              <a:rPr lang="en-US" sz="1800" b="1" dirty="0"/>
              <a:t>safe</a:t>
            </a:r>
            <a:r>
              <a:rPr lang="en-US" sz="1800" dirty="0"/>
              <a:t>. Listen to the Spirit’s nudge. </a:t>
            </a:r>
            <a:r>
              <a:rPr lang="en-US" sz="1800" b="1" dirty="0"/>
              <a:t>Love</a:t>
            </a:r>
            <a:r>
              <a:rPr lang="en-US" sz="1800" dirty="0"/>
              <a:t> you. #Sandy </a:t>
            </a:r>
          </a:p>
        </p:txBody>
      </p:sp>
      <p:sp>
        <p:nvSpPr>
          <p:cNvPr id="13" name="TextBox 12"/>
          <p:cNvSpPr txBox="1"/>
          <p:nvPr/>
        </p:nvSpPr>
        <p:spPr>
          <a:xfrm>
            <a:off x="457200" y="1143000"/>
            <a:ext cx="8229600" cy="1015663"/>
          </a:xfrm>
          <a:prstGeom prst="rect">
            <a:avLst/>
          </a:prstGeom>
          <a:noFill/>
        </p:spPr>
        <p:txBody>
          <a:bodyPr wrap="square" rtlCol="0">
            <a:spAutoFit/>
          </a:bodyPr>
          <a:lstStyle/>
          <a:p>
            <a:pPr marL="342900" indent="-342900">
              <a:buFont typeface="Arial" charset="0"/>
              <a:buChar char="•"/>
            </a:pPr>
            <a:r>
              <a:rPr lang="en-US" sz="2000" b="1" dirty="0" smtClean="0"/>
              <a:t>Task</a:t>
            </a:r>
            <a:r>
              <a:rPr lang="en-US" sz="2000" dirty="0" smtClean="0"/>
              <a:t>: to predict the moral values expressed in social media text based on the Moral Foundation Theory via a suite of Natural Language Processing techniques.</a:t>
            </a:r>
            <a:endParaRPr lang="en-US" sz="2000" dirty="0"/>
          </a:p>
        </p:txBody>
      </p:sp>
      <p:pic>
        <p:nvPicPr>
          <p:cNvPr id="21" name="Picture 20"/>
          <p:cNvPicPr>
            <a:picLocks noChangeAspect="1"/>
          </p:cNvPicPr>
          <p:nvPr/>
        </p:nvPicPr>
        <p:blipFill>
          <a:blip r:embed="rId3"/>
          <a:stretch>
            <a:fillRect/>
          </a:stretch>
        </p:blipFill>
        <p:spPr>
          <a:xfrm>
            <a:off x="762000" y="3505200"/>
            <a:ext cx="1188720" cy="1188720"/>
          </a:xfrm>
          <a:prstGeom prst="rect">
            <a:avLst/>
          </a:prstGeom>
        </p:spPr>
      </p:pic>
      <p:pic>
        <p:nvPicPr>
          <p:cNvPr id="22" name="Picture 21"/>
          <p:cNvPicPr>
            <a:picLocks noChangeAspect="1"/>
          </p:cNvPicPr>
          <p:nvPr/>
        </p:nvPicPr>
        <p:blipFill>
          <a:blip r:embed="rId4"/>
          <a:stretch>
            <a:fillRect/>
          </a:stretch>
        </p:blipFill>
        <p:spPr>
          <a:xfrm>
            <a:off x="2324100" y="3505200"/>
            <a:ext cx="1188720" cy="1188720"/>
          </a:xfrm>
          <a:prstGeom prst="rect">
            <a:avLst/>
          </a:prstGeom>
        </p:spPr>
      </p:pic>
      <p:pic>
        <p:nvPicPr>
          <p:cNvPr id="23" name="Picture 22"/>
          <p:cNvPicPr>
            <a:picLocks noChangeAspect="1"/>
          </p:cNvPicPr>
          <p:nvPr/>
        </p:nvPicPr>
        <p:blipFill>
          <a:blip r:embed="rId5"/>
          <a:stretch>
            <a:fillRect/>
          </a:stretch>
        </p:blipFill>
        <p:spPr>
          <a:xfrm>
            <a:off x="3907790" y="3505200"/>
            <a:ext cx="1188720" cy="1188720"/>
          </a:xfrm>
          <a:prstGeom prst="rect">
            <a:avLst/>
          </a:prstGeom>
        </p:spPr>
      </p:pic>
      <p:pic>
        <p:nvPicPr>
          <p:cNvPr id="24" name="Picture 23"/>
          <p:cNvPicPr>
            <a:picLocks noChangeAspect="1"/>
          </p:cNvPicPr>
          <p:nvPr/>
        </p:nvPicPr>
        <p:blipFill>
          <a:blip r:embed="rId6"/>
          <a:stretch>
            <a:fillRect/>
          </a:stretch>
        </p:blipFill>
        <p:spPr>
          <a:xfrm>
            <a:off x="5448300" y="3505200"/>
            <a:ext cx="1188720" cy="1188720"/>
          </a:xfrm>
          <a:prstGeom prst="rect">
            <a:avLst/>
          </a:prstGeom>
        </p:spPr>
      </p:pic>
      <p:pic>
        <p:nvPicPr>
          <p:cNvPr id="25" name="Picture 24"/>
          <p:cNvPicPr>
            <a:picLocks noChangeAspect="1"/>
          </p:cNvPicPr>
          <p:nvPr/>
        </p:nvPicPr>
        <p:blipFill>
          <a:blip r:embed="rId7"/>
          <a:stretch>
            <a:fillRect/>
          </a:stretch>
        </p:blipFill>
        <p:spPr>
          <a:xfrm>
            <a:off x="7010400" y="3505200"/>
            <a:ext cx="1188720" cy="1188720"/>
          </a:xfrm>
          <a:prstGeom prst="rect">
            <a:avLst/>
          </a:prstGeom>
        </p:spPr>
      </p:pic>
      <p:cxnSp>
        <p:nvCxnSpPr>
          <p:cNvPr id="27" name="Elbow Connector 26"/>
          <p:cNvCxnSpPr>
            <a:stCxn id="12" idx="2"/>
            <a:endCxn id="21" idx="0"/>
          </p:cNvCxnSpPr>
          <p:nvPr/>
        </p:nvCxnSpPr>
        <p:spPr>
          <a:xfrm rot="5400000">
            <a:off x="2624455" y="1627505"/>
            <a:ext cx="609600" cy="3145790"/>
          </a:xfrm>
          <a:prstGeom prst="bentConnector3">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2" idx="2"/>
            <a:endCxn id="22" idx="0"/>
          </p:cNvCxnSpPr>
          <p:nvPr/>
        </p:nvCxnSpPr>
        <p:spPr>
          <a:xfrm rot="5400000">
            <a:off x="3405505" y="2408555"/>
            <a:ext cx="609600" cy="1583690"/>
          </a:xfrm>
          <a:prstGeom prst="bentConnector3">
            <a:avLst>
              <a:gd name="adj1" fmla="val 50000"/>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2" idx="2"/>
            <a:endCxn id="23" idx="0"/>
          </p:cNvCxnSpPr>
          <p:nvPr/>
        </p:nvCxnSpPr>
        <p:spPr>
          <a:xfrm rot="5400000">
            <a:off x="4197350" y="3200400"/>
            <a:ext cx="609600" cy="12700"/>
          </a:xfrm>
          <a:prstGeom prst="bentConnector3">
            <a:avLst>
              <a:gd name="adj1" fmla="val 50000"/>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2" idx="2"/>
            <a:endCxn id="24" idx="0"/>
          </p:cNvCxnSpPr>
          <p:nvPr/>
        </p:nvCxnSpPr>
        <p:spPr>
          <a:xfrm rot="16200000" flipH="1">
            <a:off x="4967605" y="2430145"/>
            <a:ext cx="609600" cy="1540510"/>
          </a:xfrm>
          <a:prstGeom prst="bentConnector3">
            <a:avLst>
              <a:gd name="adj1" fmla="val 50000"/>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2" idx="2"/>
            <a:endCxn id="25" idx="0"/>
          </p:cNvCxnSpPr>
          <p:nvPr/>
        </p:nvCxnSpPr>
        <p:spPr>
          <a:xfrm rot="16200000" flipH="1">
            <a:off x="5748655" y="1649095"/>
            <a:ext cx="609600" cy="3102610"/>
          </a:xfrm>
          <a:prstGeom prst="bentConnector3">
            <a:avLst>
              <a:gd name="adj1" fmla="val 50000"/>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11173" y="4835844"/>
            <a:ext cx="1014573" cy="646331"/>
          </a:xfrm>
          <a:prstGeom prst="rect">
            <a:avLst/>
          </a:prstGeom>
          <a:noFill/>
        </p:spPr>
        <p:txBody>
          <a:bodyPr wrap="none" rtlCol="0">
            <a:spAutoFit/>
          </a:bodyPr>
          <a:lstStyle/>
          <a:p>
            <a:pPr algn="ctr"/>
            <a:r>
              <a:rPr lang="en-US" sz="1800" smtClean="0"/>
              <a:t>Fairness</a:t>
            </a:r>
          </a:p>
          <a:p>
            <a:pPr algn="ctr"/>
            <a:r>
              <a:rPr lang="en-US" sz="1800" dirty="0" smtClean="0"/>
              <a:t>Cheating</a:t>
            </a:r>
            <a:endParaRPr lang="en-US" sz="1800" dirty="0"/>
          </a:p>
        </p:txBody>
      </p:sp>
      <p:sp>
        <p:nvSpPr>
          <p:cNvPr id="48" name="TextBox 47"/>
          <p:cNvSpPr txBox="1"/>
          <p:nvPr/>
        </p:nvSpPr>
        <p:spPr>
          <a:xfrm>
            <a:off x="4034942" y="4843622"/>
            <a:ext cx="947119" cy="646331"/>
          </a:xfrm>
          <a:prstGeom prst="rect">
            <a:avLst/>
          </a:prstGeom>
          <a:noFill/>
        </p:spPr>
        <p:txBody>
          <a:bodyPr wrap="none" rtlCol="0">
            <a:spAutoFit/>
          </a:bodyPr>
          <a:lstStyle/>
          <a:p>
            <a:pPr algn="ctr"/>
            <a:r>
              <a:rPr lang="en-US" sz="1800" dirty="0" smtClean="0"/>
              <a:t>Loyalty</a:t>
            </a:r>
          </a:p>
          <a:p>
            <a:pPr algn="ctr"/>
            <a:r>
              <a:rPr lang="en-US" sz="1800" dirty="0" smtClean="0"/>
              <a:t>Betrayal</a:t>
            </a:r>
            <a:endParaRPr lang="en-US" sz="1800" dirty="0"/>
          </a:p>
        </p:txBody>
      </p:sp>
      <p:sp>
        <p:nvSpPr>
          <p:cNvPr id="49" name="TextBox 48"/>
          <p:cNvSpPr txBox="1"/>
          <p:nvPr/>
        </p:nvSpPr>
        <p:spPr>
          <a:xfrm>
            <a:off x="1004340" y="4843622"/>
            <a:ext cx="704040" cy="646331"/>
          </a:xfrm>
          <a:prstGeom prst="rect">
            <a:avLst/>
          </a:prstGeom>
          <a:noFill/>
        </p:spPr>
        <p:txBody>
          <a:bodyPr wrap="none" rtlCol="0">
            <a:spAutoFit/>
          </a:bodyPr>
          <a:lstStyle/>
          <a:p>
            <a:pPr algn="ctr"/>
            <a:r>
              <a:rPr lang="en-US" sz="1800" dirty="0" smtClean="0"/>
              <a:t>Care</a:t>
            </a:r>
          </a:p>
          <a:p>
            <a:pPr algn="ctr"/>
            <a:r>
              <a:rPr lang="en-US" sz="1800" dirty="0" smtClean="0"/>
              <a:t>Harm</a:t>
            </a:r>
            <a:endParaRPr lang="en-US" sz="1800" dirty="0"/>
          </a:p>
        </p:txBody>
      </p:sp>
      <p:sp>
        <p:nvSpPr>
          <p:cNvPr id="50" name="TextBox 49"/>
          <p:cNvSpPr txBox="1"/>
          <p:nvPr/>
        </p:nvSpPr>
        <p:spPr>
          <a:xfrm>
            <a:off x="5435988" y="4843622"/>
            <a:ext cx="1213345" cy="646331"/>
          </a:xfrm>
          <a:prstGeom prst="rect">
            <a:avLst/>
          </a:prstGeom>
          <a:noFill/>
        </p:spPr>
        <p:txBody>
          <a:bodyPr wrap="none" rtlCol="0">
            <a:spAutoFit/>
          </a:bodyPr>
          <a:lstStyle/>
          <a:p>
            <a:pPr algn="ctr"/>
            <a:r>
              <a:rPr lang="en-US" sz="1800" dirty="0" smtClean="0"/>
              <a:t>Authority</a:t>
            </a:r>
          </a:p>
          <a:p>
            <a:pPr algn="ctr"/>
            <a:r>
              <a:rPr lang="en-US" sz="1800" dirty="0" smtClean="0"/>
              <a:t>Subversion</a:t>
            </a:r>
            <a:endParaRPr lang="en-US" sz="1800" dirty="0"/>
          </a:p>
        </p:txBody>
      </p:sp>
      <p:sp>
        <p:nvSpPr>
          <p:cNvPr id="51" name="TextBox 50"/>
          <p:cNvSpPr txBox="1"/>
          <p:nvPr/>
        </p:nvSpPr>
        <p:spPr>
          <a:xfrm>
            <a:off x="6933872" y="4843622"/>
            <a:ext cx="1341778" cy="646331"/>
          </a:xfrm>
          <a:prstGeom prst="rect">
            <a:avLst/>
          </a:prstGeom>
          <a:noFill/>
        </p:spPr>
        <p:txBody>
          <a:bodyPr wrap="none" rtlCol="0">
            <a:spAutoFit/>
          </a:bodyPr>
          <a:lstStyle/>
          <a:p>
            <a:pPr algn="ctr"/>
            <a:r>
              <a:rPr lang="en-US" sz="1800" dirty="0" smtClean="0"/>
              <a:t>Purity</a:t>
            </a:r>
          </a:p>
          <a:p>
            <a:pPr algn="ctr"/>
            <a:r>
              <a:rPr lang="en-US" sz="1800" dirty="0" smtClean="0"/>
              <a:t>Degradation</a:t>
            </a:r>
            <a:endParaRPr lang="en-US" sz="1800" dirty="0"/>
          </a:p>
        </p:txBody>
      </p:sp>
      <p:sp>
        <p:nvSpPr>
          <p:cNvPr id="52" name="Left Brace 51"/>
          <p:cNvSpPr/>
          <p:nvPr/>
        </p:nvSpPr>
        <p:spPr>
          <a:xfrm rot="16200000">
            <a:off x="4366262" y="1958340"/>
            <a:ext cx="228599" cy="7437121"/>
          </a:xfrm>
          <a:prstGeom prst="leftBrace">
            <a:avLst>
              <a:gd name="adj1" fmla="val 94636"/>
              <a:gd name="adj2" fmla="val 5034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1013462" y="5897025"/>
            <a:ext cx="6934200" cy="400110"/>
          </a:xfrm>
          <a:prstGeom prst="rect">
            <a:avLst/>
          </a:prstGeom>
          <a:noFill/>
        </p:spPr>
        <p:txBody>
          <a:bodyPr wrap="square" rtlCol="0">
            <a:spAutoFit/>
          </a:bodyPr>
          <a:lstStyle/>
          <a:p>
            <a:pPr algn="ctr"/>
            <a:r>
              <a:rPr lang="en-US" sz="2000" dirty="0" smtClean="0"/>
              <a:t>Five core foundations proposed in the Moral Foundation Theory</a:t>
            </a:r>
            <a:endParaRPr lang="en-US" sz="2000" dirty="0"/>
          </a:p>
        </p:txBody>
      </p:sp>
    </p:spTree>
    <p:extLst>
      <p:ext uri="{BB962C8B-B14F-4D97-AF65-F5344CB8AC3E}">
        <p14:creationId xmlns:p14="http://schemas.microsoft.com/office/powerpoint/2010/main" val="12364056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457200" y="0"/>
            <a:ext cx="8229600" cy="1066800"/>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en-US" dirty="0" smtClean="0">
                <a:latin typeface="Palatino Linotype" panose="02040502050505030304" pitchFamily="18" charset="0"/>
              </a:rPr>
              <a:t>Moral Value Prediction</a:t>
            </a:r>
            <a:endParaRPr dirty="0"/>
          </a:p>
        </p:txBody>
      </p:sp>
      <p:sp>
        <p:nvSpPr>
          <p:cNvPr id="13" name="TextBox 12"/>
          <p:cNvSpPr txBox="1"/>
          <p:nvPr/>
        </p:nvSpPr>
        <p:spPr>
          <a:xfrm>
            <a:off x="457200" y="4495800"/>
            <a:ext cx="8229600" cy="1938992"/>
          </a:xfrm>
          <a:prstGeom prst="rect">
            <a:avLst/>
          </a:prstGeom>
          <a:noFill/>
        </p:spPr>
        <p:txBody>
          <a:bodyPr wrap="square" rtlCol="0">
            <a:spAutoFit/>
          </a:bodyPr>
          <a:lstStyle/>
          <a:p>
            <a:pPr algn="just"/>
            <a:r>
              <a:rPr lang="en-US" sz="2000" dirty="0"/>
              <a:t>A reader who has no knowledge of "</a:t>
            </a:r>
            <a:r>
              <a:rPr lang="en-US" sz="2000" dirty="0" smtClean="0"/>
              <a:t>Westboro Baptist” </a:t>
            </a:r>
            <a:r>
              <a:rPr lang="en-US" sz="2000" dirty="0"/>
              <a:t>could look it up and learn that it is a church known for anti-LGBT and racist hate speech. This reader might then infer that this tweet conveys moral values concerning Purity/Degradation and Fairness/Cheating. Conversely, an </a:t>
            </a:r>
            <a:r>
              <a:rPr lang="en-US" sz="2000" dirty="0" smtClean="0"/>
              <a:t>algorithm </a:t>
            </a:r>
            <a:r>
              <a:rPr lang="en-US" sz="2000" dirty="0"/>
              <a:t>that lacks access to background knowledge would be unable to exploit this information-rich indicator.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980" y="1301750"/>
            <a:ext cx="5216041" cy="2959100"/>
          </a:xfrm>
          <a:prstGeom prst="rect">
            <a:avLst/>
          </a:prstGeom>
        </p:spPr>
      </p:pic>
    </p:spTree>
    <p:extLst>
      <p:ext uri="{BB962C8B-B14F-4D97-AF65-F5344CB8AC3E}">
        <p14:creationId xmlns:p14="http://schemas.microsoft.com/office/powerpoint/2010/main" val="16473754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457200" y="0"/>
            <a:ext cx="8229600" cy="1066800"/>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en-US" dirty="0" smtClean="0">
                <a:latin typeface="Palatino Linotype" panose="02040502050505030304" pitchFamily="18" charset="0"/>
              </a:rPr>
              <a:t>Moral Value Prediction</a:t>
            </a:r>
            <a:endParaRPr dirty="0"/>
          </a:p>
        </p:txBody>
      </p:sp>
      <p:sp>
        <p:nvSpPr>
          <p:cNvPr id="8" name="Content Placeholder 2"/>
          <p:cNvSpPr txBox="1">
            <a:spLocks/>
          </p:cNvSpPr>
          <p:nvPr/>
        </p:nvSpPr>
        <p:spPr bwMode="auto">
          <a:xfrm>
            <a:off x="457200" y="4724400"/>
            <a:ext cx="8229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eaLnBrk="1" hangingPunct="1">
              <a:lnSpc>
                <a:spcPct val="80000"/>
              </a:lnSpc>
              <a:buNone/>
            </a:pPr>
            <a:r>
              <a:rPr lang="en-US" altLang="zh-CN" sz="1800" smtClean="0"/>
              <a:t>Overall framework.</a:t>
            </a:r>
            <a:endParaRPr lang="en-US" altLang="zh-CN" sz="1800" dirty="0" smtClean="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1143000"/>
            <a:ext cx="4572000" cy="3488988"/>
          </a:xfrm>
        </p:spPr>
      </p:pic>
      <p:sp>
        <p:nvSpPr>
          <p:cNvPr id="4" name="Rectangle 3"/>
          <p:cNvSpPr/>
          <p:nvPr/>
        </p:nvSpPr>
        <p:spPr>
          <a:xfrm>
            <a:off x="457200" y="5105400"/>
            <a:ext cx="8229600" cy="1323439"/>
          </a:xfrm>
          <a:prstGeom prst="rect">
            <a:avLst/>
          </a:prstGeom>
        </p:spPr>
        <p:txBody>
          <a:bodyPr wrap="square">
            <a:spAutoFit/>
          </a:bodyPr>
          <a:lstStyle/>
          <a:p>
            <a:pPr marL="342900" indent="-342900">
              <a:buFont typeface="Arial" charset="0"/>
              <a:buChar char="•"/>
            </a:pPr>
            <a:r>
              <a:rPr lang="en-US" sz="2000" dirty="0" smtClean="0"/>
              <a:t>For better text understanding, we use a Recurrent Neural Network-based classifier with long shot-term memory units.</a:t>
            </a:r>
          </a:p>
          <a:p>
            <a:pPr marL="342900" indent="-342900">
              <a:buFont typeface="Arial" charset="0"/>
              <a:buChar char="•"/>
            </a:pPr>
            <a:r>
              <a:rPr lang="en-US" sz="2000" dirty="0" smtClean="0"/>
              <a:t>We train a separate classifier for each foundation and merge classification results from all classifiers.</a:t>
            </a:r>
            <a:endParaRPr lang="en-US" sz="2000" dirty="0"/>
          </a:p>
        </p:txBody>
      </p:sp>
    </p:spTree>
    <p:extLst>
      <p:ext uri="{BB962C8B-B14F-4D97-AF65-F5344CB8AC3E}">
        <p14:creationId xmlns:p14="http://schemas.microsoft.com/office/powerpoint/2010/main" val="8923672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457200" y="0"/>
            <a:ext cx="8229600" cy="1066800"/>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en-US" dirty="0" smtClean="0">
                <a:latin typeface="Palatino Linotype" panose="02040502050505030304" pitchFamily="18" charset="0"/>
              </a:rPr>
              <a:t>Moral Value Prediction</a:t>
            </a:r>
            <a:endParaRPr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25050838"/>
              </p:ext>
            </p:extLst>
          </p:nvPr>
        </p:nvGraphicFramePr>
        <p:xfrm>
          <a:off x="457200" y="1600199"/>
          <a:ext cx="8229600" cy="2926080"/>
        </p:xfrm>
        <a:graphic>
          <a:graphicData uri="http://schemas.openxmlformats.org/drawingml/2006/table">
            <a:tbl>
              <a:tblPr firstRow="1" bandRow="1">
                <a:tableStyleId>{68D230F3-CF80-4859-8CE7-A43EE81993B5}</a:tableStyleId>
              </a:tblPr>
              <a:tblGrid>
                <a:gridCol w="2362200"/>
                <a:gridCol w="1173480"/>
                <a:gridCol w="1173480"/>
                <a:gridCol w="1173480"/>
                <a:gridCol w="1173480"/>
                <a:gridCol w="1173480"/>
              </a:tblGrid>
              <a:tr h="342900">
                <a:tc rowSpan="2">
                  <a:txBody>
                    <a:bodyPr/>
                    <a:lstStyle/>
                    <a:p>
                      <a:pPr algn="ctr"/>
                      <a:r>
                        <a:rPr lang="en-US" dirty="0" smtClean="0"/>
                        <a:t>Foundation</a:t>
                      </a:r>
                      <a:endParaRPr lang="en-US" dirty="0"/>
                    </a:p>
                  </a:txBody>
                  <a:tcPr/>
                </a:tc>
                <a:tc>
                  <a:txBody>
                    <a:bodyPr/>
                    <a:lstStyle/>
                    <a:p>
                      <a:pPr algn="ctr"/>
                      <a:r>
                        <a:rPr lang="en-US" dirty="0" smtClean="0"/>
                        <a:t>SVM</a:t>
                      </a:r>
                      <a:endParaRPr lang="en-US" dirty="0"/>
                    </a:p>
                  </a:txBody>
                  <a:tcPr/>
                </a:tc>
                <a:tc gridSpan="4">
                  <a:txBody>
                    <a:bodyPr/>
                    <a:lstStyle/>
                    <a:p>
                      <a:pPr algn="ctr"/>
                      <a:r>
                        <a:rPr lang="en-US" dirty="0" smtClean="0"/>
                        <a:t>Our Model</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42900">
                <a:tc vMerge="1">
                  <a:txBody>
                    <a:bodyPr/>
                    <a:lstStyle/>
                    <a:p>
                      <a:pPr algn="ctr"/>
                      <a:endParaRPr lang="en-US" dirty="0"/>
                    </a:p>
                  </a:txBody>
                  <a:tcPr/>
                </a:tc>
                <a:tc>
                  <a:txBody>
                    <a:bodyPr/>
                    <a:lstStyle/>
                    <a:p>
                      <a:pPr algn="ctr"/>
                      <a:r>
                        <a:rPr lang="en-US" dirty="0" smtClean="0"/>
                        <a:t>E</a:t>
                      </a:r>
                      <a:endParaRPr lang="en-US" dirty="0"/>
                    </a:p>
                  </a:txBody>
                  <a:tcPr/>
                </a:tc>
                <a:tc>
                  <a:txBody>
                    <a:bodyPr/>
                    <a:lstStyle/>
                    <a:p>
                      <a:pPr algn="ctr"/>
                      <a:r>
                        <a:rPr lang="en-US" dirty="0" smtClean="0"/>
                        <a:t>E</a:t>
                      </a:r>
                      <a:endParaRPr lang="en-US" dirty="0"/>
                    </a:p>
                  </a:txBody>
                  <a:tcPr/>
                </a:tc>
                <a:tc>
                  <a:txBody>
                    <a:bodyPr/>
                    <a:lstStyle/>
                    <a:p>
                      <a:pPr algn="ctr"/>
                      <a:r>
                        <a:rPr lang="en-US" dirty="0" smtClean="0"/>
                        <a:t>E+MFD</a:t>
                      </a:r>
                      <a:endParaRPr lang="en-US" dirty="0"/>
                    </a:p>
                  </a:txBody>
                  <a:tcPr/>
                </a:tc>
                <a:tc>
                  <a:txBody>
                    <a:bodyPr/>
                    <a:lstStyle/>
                    <a:p>
                      <a:pPr algn="ctr"/>
                      <a:r>
                        <a:rPr lang="en-US" dirty="0" smtClean="0"/>
                        <a:t>E+BK</a:t>
                      </a:r>
                      <a:endParaRPr lang="en-US" dirty="0"/>
                    </a:p>
                  </a:txBody>
                  <a:tcPr/>
                </a:tc>
                <a:tc>
                  <a:txBody>
                    <a:bodyPr/>
                    <a:lstStyle/>
                    <a:p>
                      <a:pPr algn="ctr"/>
                      <a:r>
                        <a:rPr lang="en-US" dirty="0" smtClean="0"/>
                        <a:t>All</a:t>
                      </a:r>
                      <a:endParaRPr lang="en-US" dirty="0"/>
                    </a:p>
                  </a:txBody>
                  <a:tcPr/>
                </a:tc>
              </a:tr>
              <a:tr h="342900">
                <a:tc>
                  <a:txBody>
                    <a:bodyPr/>
                    <a:lstStyle/>
                    <a:p>
                      <a:pPr algn="l"/>
                      <a:r>
                        <a:rPr lang="en-US" dirty="0" smtClean="0"/>
                        <a:t>Care/Harm</a:t>
                      </a:r>
                      <a:endParaRPr lang="en-US" dirty="0"/>
                    </a:p>
                  </a:txBody>
                  <a:tcPr/>
                </a:tc>
                <a:tc>
                  <a:txBody>
                    <a:bodyPr/>
                    <a:lstStyle/>
                    <a:p>
                      <a:pPr algn="ctr"/>
                      <a:r>
                        <a:rPr lang="en-US" dirty="0" smtClean="0"/>
                        <a:t>80.7</a:t>
                      </a:r>
                      <a:endParaRPr lang="en-US" dirty="0"/>
                    </a:p>
                  </a:txBody>
                  <a:tcPr/>
                </a:tc>
                <a:tc>
                  <a:txBody>
                    <a:bodyPr/>
                    <a:lstStyle/>
                    <a:p>
                      <a:pPr algn="ctr"/>
                      <a:r>
                        <a:rPr lang="en-US" dirty="0" smtClean="0"/>
                        <a:t>81.2</a:t>
                      </a:r>
                      <a:endParaRPr lang="en-US" dirty="0"/>
                    </a:p>
                  </a:txBody>
                  <a:tcPr/>
                </a:tc>
                <a:tc>
                  <a:txBody>
                    <a:bodyPr/>
                    <a:lstStyle/>
                    <a:p>
                      <a:pPr algn="ctr"/>
                      <a:r>
                        <a:rPr lang="en-US" dirty="0" smtClean="0"/>
                        <a:t>81.4</a:t>
                      </a:r>
                      <a:endParaRPr lang="en-US" dirty="0"/>
                    </a:p>
                  </a:txBody>
                  <a:tcPr/>
                </a:tc>
                <a:tc>
                  <a:txBody>
                    <a:bodyPr/>
                    <a:lstStyle/>
                    <a:p>
                      <a:pPr algn="ctr"/>
                      <a:r>
                        <a:rPr lang="en-US" b="1" dirty="0" smtClean="0"/>
                        <a:t>82.3</a:t>
                      </a:r>
                      <a:endParaRPr lang="en-US" b="1" dirty="0"/>
                    </a:p>
                  </a:txBody>
                  <a:tcPr/>
                </a:tc>
                <a:tc>
                  <a:txBody>
                    <a:bodyPr/>
                    <a:lstStyle/>
                    <a:p>
                      <a:pPr algn="ctr"/>
                      <a:r>
                        <a:rPr lang="en-US" dirty="0" smtClean="0"/>
                        <a:t>81.9</a:t>
                      </a:r>
                      <a:endParaRPr lang="en-US" dirty="0"/>
                    </a:p>
                  </a:txBody>
                  <a:tcPr/>
                </a:tc>
              </a:tr>
              <a:tr h="342900">
                <a:tc>
                  <a:txBody>
                    <a:bodyPr/>
                    <a:lstStyle/>
                    <a:p>
                      <a:pPr algn="l"/>
                      <a:r>
                        <a:rPr lang="en-US" dirty="0" smtClean="0"/>
                        <a:t>Fairness/Cheating</a:t>
                      </a:r>
                      <a:endParaRPr lang="en-US" dirty="0"/>
                    </a:p>
                  </a:txBody>
                  <a:tcPr/>
                </a:tc>
                <a:tc>
                  <a:txBody>
                    <a:bodyPr/>
                    <a:lstStyle/>
                    <a:p>
                      <a:pPr algn="ctr"/>
                      <a:r>
                        <a:rPr lang="en-US" dirty="0" smtClean="0"/>
                        <a:t>65.9</a:t>
                      </a:r>
                      <a:endParaRPr lang="en-US" dirty="0"/>
                    </a:p>
                  </a:txBody>
                  <a:tcPr/>
                </a:tc>
                <a:tc>
                  <a:txBody>
                    <a:bodyPr/>
                    <a:lstStyle/>
                    <a:p>
                      <a:pPr algn="ctr"/>
                      <a:r>
                        <a:rPr lang="en-US" dirty="0" smtClean="0"/>
                        <a:t>66.1</a:t>
                      </a:r>
                      <a:endParaRPr lang="en-US" dirty="0"/>
                    </a:p>
                  </a:txBody>
                  <a:tcPr/>
                </a:tc>
                <a:tc>
                  <a:txBody>
                    <a:bodyPr/>
                    <a:lstStyle/>
                    <a:p>
                      <a:pPr algn="ctr"/>
                      <a:r>
                        <a:rPr lang="en-US" b="1" dirty="0" smtClean="0"/>
                        <a:t>70.8</a:t>
                      </a:r>
                      <a:endParaRPr lang="en-US" b="1" dirty="0"/>
                    </a:p>
                  </a:txBody>
                  <a:tcPr/>
                </a:tc>
                <a:tc>
                  <a:txBody>
                    <a:bodyPr/>
                    <a:lstStyle/>
                    <a:p>
                      <a:pPr algn="ctr"/>
                      <a:r>
                        <a:rPr lang="en-US" dirty="0" smtClean="0"/>
                        <a:t>70.7</a:t>
                      </a:r>
                      <a:endParaRPr lang="en-US" dirty="0"/>
                    </a:p>
                  </a:txBody>
                  <a:tcPr/>
                </a:tc>
                <a:tc>
                  <a:txBody>
                    <a:bodyPr/>
                    <a:lstStyle/>
                    <a:p>
                      <a:pPr algn="ctr"/>
                      <a:r>
                        <a:rPr lang="en-US" b="1" dirty="0" smtClean="0"/>
                        <a:t>70.8</a:t>
                      </a:r>
                      <a:endParaRPr lang="en-US" b="1" dirty="0"/>
                    </a:p>
                  </a:txBody>
                  <a:tcPr/>
                </a:tc>
              </a:tr>
              <a:tr h="342900">
                <a:tc>
                  <a:txBody>
                    <a:bodyPr/>
                    <a:lstStyle/>
                    <a:p>
                      <a:pPr algn="l"/>
                      <a:r>
                        <a:rPr lang="en-US" dirty="0" smtClean="0"/>
                        <a:t>Loyalty/Betrayal</a:t>
                      </a:r>
                      <a:endParaRPr lang="en-US" dirty="0"/>
                    </a:p>
                  </a:txBody>
                  <a:tcPr/>
                </a:tc>
                <a:tc>
                  <a:txBody>
                    <a:bodyPr/>
                    <a:lstStyle/>
                    <a:p>
                      <a:pPr algn="ctr"/>
                      <a:r>
                        <a:rPr lang="en-US" dirty="0" smtClean="0"/>
                        <a:t>47.0</a:t>
                      </a:r>
                      <a:endParaRPr lang="en-US" dirty="0"/>
                    </a:p>
                  </a:txBody>
                  <a:tcPr/>
                </a:tc>
                <a:tc>
                  <a:txBody>
                    <a:bodyPr/>
                    <a:lstStyle/>
                    <a:p>
                      <a:pPr algn="ctr"/>
                      <a:r>
                        <a:rPr lang="en-US" dirty="0" smtClean="0"/>
                        <a:t>47.2</a:t>
                      </a:r>
                      <a:endParaRPr lang="en-US" dirty="0"/>
                    </a:p>
                  </a:txBody>
                  <a:tcPr/>
                </a:tc>
                <a:tc>
                  <a:txBody>
                    <a:bodyPr/>
                    <a:lstStyle/>
                    <a:p>
                      <a:pPr algn="ctr"/>
                      <a:r>
                        <a:rPr lang="en-US" dirty="0" smtClean="0"/>
                        <a:t>47.9</a:t>
                      </a:r>
                      <a:endParaRPr lang="en-US" dirty="0"/>
                    </a:p>
                  </a:txBody>
                  <a:tcPr/>
                </a:tc>
                <a:tc>
                  <a:txBody>
                    <a:bodyPr/>
                    <a:lstStyle/>
                    <a:p>
                      <a:pPr algn="ctr"/>
                      <a:r>
                        <a:rPr lang="en-US" b="1" dirty="0" smtClean="0"/>
                        <a:t>50.3</a:t>
                      </a:r>
                      <a:endParaRPr lang="en-US" b="1" dirty="0"/>
                    </a:p>
                  </a:txBody>
                  <a:tcPr/>
                </a:tc>
                <a:tc>
                  <a:txBody>
                    <a:bodyPr/>
                    <a:lstStyle/>
                    <a:p>
                      <a:pPr algn="ctr"/>
                      <a:r>
                        <a:rPr lang="en-US" b="1" dirty="0" smtClean="0"/>
                        <a:t>50.3</a:t>
                      </a:r>
                      <a:endParaRPr lang="en-US" b="1" dirty="0"/>
                    </a:p>
                  </a:txBody>
                  <a:tcPr/>
                </a:tc>
              </a:tr>
              <a:tr h="342900">
                <a:tc>
                  <a:txBody>
                    <a:bodyPr/>
                    <a:lstStyle/>
                    <a:p>
                      <a:pPr algn="l"/>
                      <a:r>
                        <a:rPr lang="en-US" dirty="0" smtClean="0"/>
                        <a:t>Authority/Subversion</a:t>
                      </a:r>
                      <a:endParaRPr lang="en-US" dirty="0"/>
                    </a:p>
                  </a:txBody>
                  <a:tcPr/>
                </a:tc>
                <a:tc>
                  <a:txBody>
                    <a:bodyPr/>
                    <a:lstStyle/>
                    <a:p>
                      <a:pPr algn="ctr"/>
                      <a:r>
                        <a:rPr lang="en-US" dirty="0" smtClean="0"/>
                        <a:t>66.4</a:t>
                      </a:r>
                      <a:endParaRPr lang="en-US" dirty="0"/>
                    </a:p>
                  </a:txBody>
                  <a:tcPr/>
                </a:tc>
                <a:tc>
                  <a:txBody>
                    <a:bodyPr/>
                    <a:lstStyle/>
                    <a:p>
                      <a:pPr algn="ctr"/>
                      <a:r>
                        <a:rPr lang="en-US" dirty="0" smtClean="0"/>
                        <a:t>68.3</a:t>
                      </a:r>
                      <a:endParaRPr lang="en-US" dirty="0"/>
                    </a:p>
                  </a:txBody>
                  <a:tcPr/>
                </a:tc>
                <a:tc>
                  <a:txBody>
                    <a:bodyPr/>
                    <a:lstStyle/>
                    <a:p>
                      <a:pPr algn="ctr"/>
                      <a:r>
                        <a:rPr lang="en-US" dirty="0" smtClean="0"/>
                        <a:t>68.7</a:t>
                      </a:r>
                      <a:endParaRPr lang="en-US" dirty="0"/>
                    </a:p>
                  </a:txBody>
                  <a:tcPr/>
                </a:tc>
                <a:tc>
                  <a:txBody>
                    <a:bodyPr/>
                    <a:lstStyle/>
                    <a:p>
                      <a:pPr algn="ctr"/>
                      <a:r>
                        <a:rPr lang="en-US" b="0" dirty="0" smtClean="0"/>
                        <a:t>69.3</a:t>
                      </a:r>
                      <a:endParaRPr lang="en-US" b="0" dirty="0"/>
                    </a:p>
                  </a:txBody>
                  <a:tcPr/>
                </a:tc>
                <a:tc>
                  <a:txBody>
                    <a:bodyPr/>
                    <a:lstStyle/>
                    <a:p>
                      <a:pPr algn="ctr"/>
                      <a:r>
                        <a:rPr lang="en-US" b="1" dirty="0" smtClean="0"/>
                        <a:t>69.9</a:t>
                      </a:r>
                      <a:endParaRPr lang="en-US" b="1" dirty="0"/>
                    </a:p>
                  </a:txBody>
                  <a:tcPr/>
                </a:tc>
              </a:tr>
              <a:tr h="342900">
                <a:tc>
                  <a:txBody>
                    <a:bodyPr/>
                    <a:lstStyle/>
                    <a:p>
                      <a:pPr algn="l"/>
                      <a:r>
                        <a:rPr lang="en-US" dirty="0" smtClean="0"/>
                        <a:t>Purity/Degradation</a:t>
                      </a:r>
                      <a:endParaRPr lang="en-US" dirty="0"/>
                    </a:p>
                  </a:txBody>
                  <a:tcPr/>
                </a:tc>
                <a:tc>
                  <a:txBody>
                    <a:bodyPr/>
                    <a:lstStyle/>
                    <a:p>
                      <a:pPr algn="ctr"/>
                      <a:r>
                        <a:rPr lang="en-US" dirty="0" smtClean="0"/>
                        <a:t>27.9</a:t>
                      </a:r>
                      <a:endParaRPr lang="en-US" dirty="0"/>
                    </a:p>
                  </a:txBody>
                  <a:tcPr/>
                </a:tc>
                <a:tc>
                  <a:txBody>
                    <a:bodyPr/>
                    <a:lstStyle/>
                    <a:p>
                      <a:pPr algn="ctr"/>
                      <a:r>
                        <a:rPr lang="en-US" dirty="0" smtClean="0"/>
                        <a:t>34.7</a:t>
                      </a:r>
                      <a:endParaRPr lang="en-US" dirty="0"/>
                    </a:p>
                  </a:txBody>
                  <a:tcPr/>
                </a:tc>
                <a:tc>
                  <a:txBody>
                    <a:bodyPr/>
                    <a:lstStyle/>
                    <a:p>
                      <a:pPr algn="ctr"/>
                      <a:r>
                        <a:rPr lang="en-US" dirty="0" smtClean="0"/>
                        <a:t>35.2</a:t>
                      </a:r>
                      <a:endParaRPr lang="en-US" dirty="0"/>
                    </a:p>
                  </a:txBody>
                  <a:tcPr/>
                </a:tc>
                <a:tc>
                  <a:txBody>
                    <a:bodyPr/>
                    <a:lstStyle/>
                    <a:p>
                      <a:pPr algn="ctr"/>
                      <a:r>
                        <a:rPr lang="en-US" b="1" dirty="0" smtClean="0"/>
                        <a:t>37.4</a:t>
                      </a:r>
                      <a:endParaRPr lang="en-US" b="1" dirty="0"/>
                    </a:p>
                  </a:txBody>
                  <a:tcPr/>
                </a:tc>
                <a:tc>
                  <a:txBody>
                    <a:bodyPr/>
                    <a:lstStyle/>
                    <a:p>
                      <a:pPr algn="ctr"/>
                      <a:r>
                        <a:rPr lang="en-US" dirty="0" smtClean="0"/>
                        <a:t>37.0</a:t>
                      </a:r>
                      <a:endParaRPr lang="en-US" dirty="0"/>
                    </a:p>
                  </a:txBody>
                  <a:tcPr/>
                </a:tc>
              </a:tr>
              <a:tr h="342900">
                <a:tc>
                  <a:txBody>
                    <a:bodyPr/>
                    <a:lstStyle/>
                    <a:p>
                      <a:pPr algn="l"/>
                      <a:r>
                        <a:rPr lang="en-US" dirty="0" smtClean="0"/>
                        <a:t>Non-Moral</a:t>
                      </a:r>
                      <a:endParaRPr lang="en-US" dirty="0"/>
                    </a:p>
                  </a:txBody>
                  <a:tcPr/>
                </a:tc>
                <a:tc>
                  <a:txBody>
                    <a:bodyPr/>
                    <a:lstStyle/>
                    <a:p>
                      <a:pPr algn="ctr"/>
                      <a:r>
                        <a:rPr lang="en-US" dirty="0" smtClean="0"/>
                        <a:t>33.5</a:t>
                      </a:r>
                      <a:endParaRPr lang="en-US" dirty="0"/>
                    </a:p>
                  </a:txBody>
                  <a:tcPr/>
                </a:tc>
                <a:tc>
                  <a:txBody>
                    <a:bodyPr/>
                    <a:lstStyle/>
                    <a:p>
                      <a:pPr algn="ctr"/>
                      <a:r>
                        <a:rPr lang="en-US" dirty="0" smtClean="0"/>
                        <a:t>61.7</a:t>
                      </a:r>
                      <a:endParaRPr lang="en-US" dirty="0"/>
                    </a:p>
                  </a:txBody>
                  <a:tcPr/>
                </a:tc>
                <a:tc>
                  <a:txBody>
                    <a:bodyPr/>
                    <a:lstStyle/>
                    <a:p>
                      <a:pPr algn="ctr"/>
                      <a:r>
                        <a:rPr lang="en-US" dirty="0" smtClean="0"/>
                        <a:t>61.5</a:t>
                      </a:r>
                      <a:endParaRPr lang="en-US" dirty="0"/>
                    </a:p>
                  </a:txBody>
                  <a:tcPr/>
                </a:tc>
                <a:tc>
                  <a:txBody>
                    <a:bodyPr/>
                    <a:lstStyle/>
                    <a:p>
                      <a:pPr algn="ctr"/>
                      <a:r>
                        <a:rPr lang="en-US" b="1" dirty="0" smtClean="0"/>
                        <a:t>64.2</a:t>
                      </a:r>
                      <a:endParaRPr lang="en-US" b="1" dirty="0"/>
                    </a:p>
                  </a:txBody>
                  <a:tcPr/>
                </a:tc>
                <a:tc>
                  <a:txBody>
                    <a:bodyPr/>
                    <a:lstStyle/>
                    <a:p>
                      <a:pPr algn="ctr"/>
                      <a:r>
                        <a:rPr lang="en-US" dirty="0" smtClean="0"/>
                        <a:t>63.5</a:t>
                      </a:r>
                      <a:endParaRPr lang="en-US" dirty="0"/>
                    </a:p>
                  </a:txBody>
                  <a:tcPr/>
                </a:tc>
              </a:tr>
            </a:tbl>
          </a:graphicData>
        </a:graphic>
      </p:graphicFrame>
      <p:sp>
        <p:nvSpPr>
          <p:cNvPr id="8" name="Content Placeholder 2"/>
          <p:cNvSpPr txBox="1">
            <a:spLocks/>
          </p:cNvSpPr>
          <p:nvPr/>
        </p:nvSpPr>
        <p:spPr bwMode="auto">
          <a:xfrm>
            <a:off x="457200" y="4754880"/>
            <a:ext cx="8229600" cy="502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eaLnBrk="1" hangingPunct="1">
              <a:lnSpc>
                <a:spcPct val="80000"/>
              </a:lnSpc>
              <a:buNone/>
            </a:pPr>
            <a:r>
              <a:rPr lang="en-US" altLang="zh-CN" sz="1800" dirty="0" smtClean="0"/>
              <a:t>Overall result (%, F-score). E, MFD, and BK represent embedding, Moral Foundation Dictionary, and background knowledge respectively.</a:t>
            </a:r>
          </a:p>
        </p:txBody>
      </p:sp>
    </p:spTree>
    <p:extLst>
      <p:ext uri="{BB962C8B-B14F-4D97-AF65-F5344CB8AC3E}">
        <p14:creationId xmlns:p14="http://schemas.microsoft.com/office/powerpoint/2010/main" val="7473171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2600" y="228600"/>
            <a:ext cx="8229600" cy="980728"/>
          </a:xfrm>
        </p:spPr>
        <p:txBody>
          <a:bodyPr/>
          <a:lstStyle/>
          <a:p>
            <a:pPr>
              <a:lnSpc>
                <a:spcPts val="2400"/>
              </a:lnSpc>
            </a:pPr>
            <a:r>
              <a:rPr lang="en-US" altLang="zh-CN" sz="2600" dirty="0"/>
              <a:t>When protests turn violent: The roles of moralization and moral </a:t>
            </a:r>
            <a:r>
              <a:rPr lang="en-US" altLang="zh-CN" sz="2600" dirty="0" smtClean="0"/>
              <a:t>convergence </a:t>
            </a:r>
            <a:r>
              <a:rPr lang="en-US" altLang="zh-CN" sz="2600" dirty="0"/>
              <a:t>(</a:t>
            </a:r>
            <a:r>
              <a:rPr lang="en-US" sz="2600" dirty="0" err="1"/>
              <a:t>Mooijman</a:t>
            </a:r>
            <a:r>
              <a:rPr lang="en-US" sz="2600" dirty="0"/>
              <a:t> et al., 2018, Nature Human Behavior)</a:t>
            </a:r>
          </a:p>
        </p:txBody>
      </p:sp>
      <p:sp>
        <p:nvSpPr>
          <p:cNvPr id="8" name="TextBox 7"/>
          <p:cNvSpPr txBox="1"/>
          <p:nvPr/>
        </p:nvSpPr>
        <p:spPr>
          <a:xfrm>
            <a:off x="431800" y="1524000"/>
            <a:ext cx="8331200" cy="4613571"/>
          </a:xfrm>
          <a:prstGeom prst="rect">
            <a:avLst/>
          </a:prstGeom>
          <a:noFill/>
        </p:spPr>
        <p:txBody>
          <a:bodyPr wrap="square" rtlCol="0">
            <a:spAutoFit/>
          </a:bodyPr>
          <a:lstStyle/>
          <a:p>
            <a:pPr eaLnBrk="0" hangingPunct="0">
              <a:lnSpc>
                <a:spcPct val="90000"/>
              </a:lnSpc>
              <a:spcBef>
                <a:spcPct val="40000"/>
              </a:spcBef>
              <a:defRPr/>
            </a:pPr>
            <a:r>
              <a:rPr lang="en-US" altLang="zh-CN" sz="2400" b="1" dirty="0" smtClean="0">
                <a:ea typeface="ＭＳ Ｐゴシック" pitchFamily="34" charset="-128"/>
                <a:cs typeface="Arial" pitchFamily="34" charset="0"/>
              </a:rPr>
              <a:t>Used LSTM </a:t>
            </a:r>
            <a:r>
              <a:rPr lang="en-US" altLang="zh-CN" sz="2400" b="1" dirty="0">
                <a:ea typeface="ＭＳ Ｐゴシック" pitchFamily="34" charset="-128"/>
                <a:cs typeface="Arial" pitchFamily="34" charset="0"/>
              </a:rPr>
              <a:t>+ time series analysis to </a:t>
            </a:r>
            <a:r>
              <a:rPr lang="en-US" altLang="zh-CN" sz="2400" b="1" dirty="0" smtClean="0">
                <a:ea typeface="ＭＳ Ｐゴシック" pitchFamily="34" charset="-128"/>
                <a:cs typeface="Arial" pitchFamily="34" charset="0"/>
              </a:rPr>
              <a:t>analyze tweets </a:t>
            </a:r>
            <a:r>
              <a:rPr lang="en-US" altLang="zh-CN" sz="2400" b="1" dirty="0">
                <a:ea typeface="ＭＳ Ｐゴシック" pitchFamily="34" charset="-128"/>
                <a:cs typeface="Arial" pitchFamily="34" charset="0"/>
              </a:rPr>
              <a:t>relevant to the 2015 Baltimore </a:t>
            </a:r>
            <a:r>
              <a:rPr lang="en-US" altLang="zh-CN" sz="2400" b="1" dirty="0" smtClean="0">
                <a:ea typeface="ＭＳ Ｐゴシック" pitchFamily="34" charset="-128"/>
                <a:cs typeface="Arial" pitchFamily="34" charset="0"/>
              </a:rPr>
              <a:t>protests + data </a:t>
            </a:r>
            <a:r>
              <a:rPr lang="en-US" altLang="zh-CN" sz="2400" b="1" dirty="0">
                <a:ea typeface="ＭＳ Ｐゴシック" pitchFamily="34" charset="-128"/>
                <a:cs typeface="Arial" pitchFamily="34" charset="0"/>
              </a:rPr>
              <a:t>from the Baltimore Police Department </a:t>
            </a:r>
          </a:p>
          <a:p>
            <a:pPr marL="176213" indent="-176213" eaLnBrk="0" hangingPunct="0">
              <a:lnSpc>
                <a:spcPct val="90000"/>
              </a:lnSpc>
              <a:spcBef>
                <a:spcPts val="600"/>
              </a:spcBef>
              <a:buSzPct val="100000"/>
              <a:buFont typeface="Wingdings" pitchFamily="2" charset="2"/>
              <a:buChar char="§"/>
              <a:defRPr/>
            </a:pPr>
            <a:r>
              <a:rPr lang="en-US" altLang="zh-CN" sz="2400" dirty="0">
                <a:ea typeface="ＭＳ Ｐゴシック" pitchFamily="34" charset="-128"/>
                <a:cs typeface="Arial" pitchFamily="34" charset="0"/>
              </a:rPr>
              <a:t>Count of moral tweets increases on days with violent protests</a:t>
            </a:r>
          </a:p>
          <a:p>
            <a:pPr marL="176213" indent="-176213" eaLnBrk="0" hangingPunct="0">
              <a:lnSpc>
                <a:spcPct val="90000"/>
              </a:lnSpc>
              <a:spcBef>
                <a:spcPts val="600"/>
              </a:spcBef>
              <a:buSzPct val="100000"/>
              <a:buFont typeface="Wingdings" pitchFamily="2" charset="2"/>
              <a:buChar char="§"/>
              <a:defRPr/>
            </a:pPr>
            <a:r>
              <a:rPr lang="en-US" altLang="zh-CN" sz="2400" dirty="0">
                <a:ea typeface="ＭＳ Ｐゴシック" pitchFamily="34" charset="-128"/>
                <a:cs typeface="Arial" pitchFamily="34" charset="0"/>
              </a:rPr>
              <a:t>Count of moral tweets predicts the count of arrests.</a:t>
            </a:r>
          </a:p>
          <a:p>
            <a:pPr eaLnBrk="0" hangingPunct="0">
              <a:lnSpc>
                <a:spcPct val="90000"/>
              </a:lnSpc>
              <a:spcBef>
                <a:spcPct val="40000"/>
              </a:spcBef>
              <a:defRPr/>
            </a:pPr>
            <a:r>
              <a:rPr lang="en-US" altLang="zh-CN" sz="2400" b="1" dirty="0" smtClean="0">
                <a:ea typeface="ＭＳ Ｐゴシック" pitchFamily="34" charset="-128"/>
                <a:cs typeface="Arial" pitchFamily="34" charset="0"/>
              </a:rPr>
              <a:t>In three behavioral experiments replicated this effect</a:t>
            </a:r>
            <a:endParaRPr lang="zh-CN" altLang="en-US" sz="2400" b="1" dirty="0">
              <a:ea typeface="ＭＳ Ｐゴシック" pitchFamily="34" charset="-128"/>
              <a:cs typeface="Arial" pitchFamily="34" charset="0"/>
            </a:endParaRPr>
          </a:p>
          <a:p>
            <a:pPr marL="176213" indent="-176213" eaLnBrk="0" hangingPunct="0">
              <a:lnSpc>
                <a:spcPct val="90000"/>
              </a:lnSpc>
              <a:spcBef>
                <a:spcPts val="600"/>
              </a:spcBef>
              <a:buSzPct val="100000"/>
              <a:buFont typeface="Wingdings" pitchFamily="2" charset="2"/>
              <a:buChar char="§"/>
              <a:defRPr/>
            </a:pPr>
            <a:r>
              <a:rPr lang="en-US" altLang="zh-CN" sz="2400" dirty="0">
                <a:ea typeface="ＭＳ Ｐゴシック" pitchFamily="34" charset="-128"/>
                <a:cs typeface="Arial" pitchFamily="34" charset="0"/>
              </a:rPr>
              <a:t>Study </a:t>
            </a:r>
            <a:r>
              <a:rPr lang="en-US" altLang="zh-CN" sz="2400" dirty="0" smtClean="0">
                <a:ea typeface="ＭＳ Ｐゴシック" pitchFamily="34" charset="-128"/>
                <a:cs typeface="Arial" pitchFamily="34" charset="0"/>
              </a:rPr>
              <a:t>2: </a:t>
            </a:r>
            <a:r>
              <a:rPr lang="en-US" altLang="zh-CN" sz="2400" dirty="0">
                <a:ea typeface="ＭＳ Ｐゴシック" pitchFamily="34" charset="-128"/>
                <a:cs typeface="Arial" pitchFamily="34" charset="0"/>
              </a:rPr>
              <a:t>The moralization scale was positively associated with the acceptability of using violence at protests </a:t>
            </a:r>
          </a:p>
          <a:p>
            <a:pPr marL="176213" indent="-176213" eaLnBrk="0" hangingPunct="0">
              <a:lnSpc>
                <a:spcPct val="90000"/>
              </a:lnSpc>
              <a:spcBef>
                <a:spcPts val="600"/>
              </a:spcBef>
              <a:buSzPct val="100000"/>
              <a:buFont typeface="Wingdings" pitchFamily="2" charset="2"/>
              <a:buChar char="§"/>
              <a:defRPr/>
            </a:pPr>
            <a:r>
              <a:rPr lang="en-US" altLang="zh-CN" sz="2400" dirty="0">
                <a:ea typeface="ＭＳ Ｐゴシック" pitchFamily="34" charset="-128"/>
                <a:cs typeface="Arial" pitchFamily="34" charset="0"/>
              </a:rPr>
              <a:t>Study 3: There was  a significant interaction effect between moralization and moral convergence </a:t>
            </a:r>
            <a:endParaRPr lang="en-US" altLang="zh-CN" sz="2400" dirty="0" smtClean="0">
              <a:ea typeface="ＭＳ Ｐゴシック" pitchFamily="34" charset="-128"/>
              <a:cs typeface="Arial" pitchFamily="34" charset="0"/>
            </a:endParaRPr>
          </a:p>
          <a:p>
            <a:pPr marL="176213" indent="-176213" eaLnBrk="0" hangingPunct="0">
              <a:lnSpc>
                <a:spcPct val="90000"/>
              </a:lnSpc>
              <a:spcBef>
                <a:spcPts val="600"/>
              </a:spcBef>
              <a:buSzPct val="100000"/>
              <a:buFont typeface="Wingdings" pitchFamily="2" charset="2"/>
              <a:buChar char="§"/>
              <a:defRPr/>
            </a:pPr>
            <a:r>
              <a:rPr lang="en-US" altLang="zh-CN" sz="2400" dirty="0">
                <a:ea typeface="ＭＳ Ｐゴシック" pitchFamily="34" charset="-128"/>
                <a:cs typeface="Arial" pitchFamily="34" charset="0"/>
              </a:rPr>
              <a:t>Study 4: Attitude certainty mediated the interaction effect between moralization and </a:t>
            </a:r>
            <a:r>
              <a:rPr lang="en-US" altLang="zh-CN" sz="2400" dirty="0" smtClean="0">
                <a:ea typeface="ＭＳ Ｐゴシック" pitchFamily="34" charset="-128"/>
                <a:cs typeface="Arial" pitchFamily="34" charset="0"/>
              </a:rPr>
              <a:t>moral</a:t>
            </a:r>
            <a:endParaRPr lang="en-US" altLang="zh-CN" sz="2400" dirty="0">
              <a:ea typeface="ＭＳ Ｐゴシック" pitchFamily="34" charset="-128"/>
              <a:cs typeface="Arial" pitchFamily="34" charset="0"/>
            </a:endParaRPr>
          </a:p>
        </p:txBody>
      </p:sp>
    </p:spTree>
    <p:extLst>
      <p:ext uri="{BB962C8B-B14F-4D97-AF65-F5344CB8AC3E}">
        <p14:creationId xmlns:p14="http://schemas.microsoft.com/office/powerpoint/2010/main" val="987780527"/>
      </p:ext>
    </p:extLst>
  </p:cSld>
  <p:clrMapOvr>
    <a:masterClrMapping/>
  </p:clrMapOvr>
  <p:timing>
    <p:tnLst>
      <p:par>
        <p:cTn xmlns:p14="http://schemas.microsoft.com/office/powerpoint/2010/mai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NULL"/></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1.xml><?xml version="1.0" encoding="utf-8"?>
<a:theme xmlns:a="http://schemas.openxmlformats.org/drawingml/2006/main" name="9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2.xml><?xml version="1.0" encoding="utf-8"?>
<a:theme xmlns:a="http://schemas.openxmlformats.org/drawingml/2006/main" name="10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3.xml><?xml version="1.0" encoding="utf-8"?>
<a:theme xmlns:a="http://schemas.openxmlformats.org/drawingml/2006/main" name="11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4.xml><?xml version="1.0" encoding="utf-8"?>
<a:theme xmlns:a="http://schemas.openxmlformats.org/drawingml/2006/main" name="12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5.xml><?xml version="1.0" encoding="utf-8"?>
<a:theme xmlns:a="http://schemas.openxmlformats.org/drawingml/2006/main" name="13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6.xml><?xml version="1.0" encoding="utf-8"?>
<a:theme xmlns:a="http://schemas.openxmlformats.org/drawingml/2006/main" name="14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7.xml><?xml version="1.0" encoding="utf-8"?>
<a:theme xmlns:a="http://schemas.openxmlformats.org/drawingml/2006/main" name="16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8.xml><?xml version="1.0" encoding="utf-8"?>
<a:theme xmlns:a="http://schemas.openxmlformats.org/drawingml/2006/main" name="15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19.xml><?xml version="1.0" encoding="utf-8"?>
<a:theme xmlns:a="http://schemas.openxmlformats.org/drawingml/2006/main" name="17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xml><?xml version="1.0" encoding="utf-8"?>
<a:theme xmlns:a="http://schemas.openxmlformats.org/drawingml/2006/main" name="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0.xml><?xml version="1.0" encoding="utf-8"?>
<a:theme xmlns:a="http://schemas.openxmlformats.org/drawingml/2006/main" name="18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1.xml><?xml version="1.0" encoding="utf-8"?>
<a:theme xmlns:a="http://schemas.openxmlformats.org/drawingml/2006/main" name="19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2.xml><?xml version="1.0" encoding="utf-8"?>
<a:theme xmlns:a="http://schemas.openxmlformats.org/drawingml/2006/main" name="20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3.xml><?xml version="1.0" encoding="utf-8"?>
<a:theme xmlns:a="http://schemas.openxmlformats.org/drawingml/2006/main" name="1_Cross-Media Knowledge Columbia RPI 2015 07 14 presented">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5.xml><?xml version="1.0" encoding="utf-8"?>
<a:theme xmlns:a="http://schemas.openxmlformats.org/drawingml/2006/main" name="22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6.xml><?xml version="1.0" encoding="utf-8"?>
<a:theme xmlns:a="http://schemas.openxmlformats.org/drawingml/2006/main" name="23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7.xml><?xml version="1.0" encoding="utf-8"?>
<a:theme xmlns:a="http://schemas.openxmlformats.org/drawingml/2006/main" name="24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8.xml><?xml version="1.0" encoding="utf-8"?>
<a:theme xmlns:a="http://schemas.openxmlformats.org/drawingml/2006/main" name="25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29.xml><?xml version="1.0" encoding="utf-8"?>
<a:theme xmlns:a="http://schemas.openxmlformats.org/drawingml/2006/main" name="26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3.xml><?xml version="1.0" encoding="utf-8"?>
<a:theme xmlns:a="http://schemas.openxmlformats.org/drawingml/2006/main" name="1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30.xml><?xml version="1.0" encoding="utf-8"?>
<a:theme xmlns:a="http://schemas.openxmlformats.org/drawingml/2006/main" name="27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5.xml><?xml version="1.0" encoding="utf-8"?>
<a:theme xmlns:a="http://schemas.openxmlformats.org/drawingml/2006/main" name="3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6.xml><?xml version="1.0" encoding="utf-8"?>
<a:theme xmlns:a="http://schemas.openxmlformats.org/drawingml/2006/main" name="4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7.xml><?xml version="1.0" encoding="utf-8"?>
<a:theme xmlns:a="http://schemas.openxmlformats.org/drawingml/2006/main" name="5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8.xml><?xml version="1.0" encoding="utf-8"?>
<a:theme xmlns:a="http://schemas.openxmlformats.org/drawingml/2006/main" name="6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ppt/theme/theme9.xml><?xml version="1.0" encoding="utf-8"?>
<a:theme xmlns:a="http://schemas.openxmlformats.org/drawingml/2006/main" name="7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hj" id="{9043732E-B489-4716-BF12-D81D4C50DCA3}" vid="{0535E868-830B-4D6A-9D4C-89863B64E9C1}"/>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43996</TotalTime>
  <Words>3733</Words>
  <Application>Microsoft Macintosh PowerPoint</Application>
  <PresentationFormat>On-screen Show (4:3)</PresentationFormat>
  <Paragraphs>436</Paragraphs>
  <Slides>45</Slides>
  <Notes>45</Notes>
  <HiddenSlides>0</HiddenSlides>
  <MMClips>0</MMClips>
  <ScaleCrop>false</ScaleCrop>
  <HeadingPairs>
    <vt:vector size="4" baseType="variant">
      <vt:variant>
        <vt:lpstr>Theme</vt:lpstr>
      </vt:variant>
      <vt:variant>
        <vt:i4>30</vt:i4>
      </vt:variant>
      <vt:variant>
        <vt:lpstr>Slide Titles</vt:lpstr>
      </vt:variant>
      <vt:variant>
        <vt:i4>45</vt:i4>
      </vt:variant>
    </vt:vector>
  </HeadingPairs>
  <TitlesOfParts>
    <vt:vector size="75" baseType="lpstr">
      <vt:lpstr>1_Office 主题</vt:lpstr>
      <vt:lpstr>WikiTutorialDR</vt:lpstr>
      <vt:lpstr>1_WikiTutorialDR</vt:lpstr>
      <vt:lpstr>2_WikiTutorialDR</vt:lpstr>
      <vt:lpstr>3_WikiTutorialDR</vt:lpstr>
      <vt:lpstr>4_WikiTutorialDR</vt:lpstr>
      <vt:lpstr>5_WikiTutorialDR</vt:lpstr>
      <vt:lpstr>6_WikiTutorialDR</vt:lpstr>
      <vt:lpstr>7_WikiTutorialDR</vt:lpstr>
      <vt:lpstr>8_WikiTutorialDR</vt:lpstr>
      <vt:lpstr>9_WikiTutorialDR</vt:lpstr>
      <vt:lpstr>10_WikiTutorialDR</vt:lpstr>
      <vt:lpstr>11_WikiTutorialDR</vt:lpstr>
      <vt:lpstr>12_WikiTutorialDR</vt:lpstr>
      <vt:lpstr>13_WikiTutorialDR</vt:lpstr>
      <vt:lpstr>14_WikiTutorialDR</vt:lpstr>
      <vt:lpstr>16_WikiTutorialDR</vt:lpstr>
      <vt:lpstr>15_WikiTutorialDR</vt:lpstr>
      <vt:lpstr>17_WikiTutorialDR</vt:lpstr>
      <vt:lpstr>18_WikiTutorialDR</vt:lpstr>
      <vt:lpstr>19_WikiTutorialDR</vt:lpstr>
      <vt:lpstr>20_WikiTutorialDR</vt:lpstr>
      <vt:lpstr>1_Cross-Media Knowledge Columbia RPI 2015 07 14 presented</vt:lpstr>
      <vt:lpstr>21_WikiTutorialDR</vt:lpstr>
      <vt:lpstr>22_WikiTutorialDR</vt:lpstr>
      <vt:lpstr>23_WikiTutorialDR</vt:lpstr>
      <vt:lpstr>24_WikiTutorialDR</vt:lpstr>
      <vt:lpstr>25_WikiTutorialDR</vt:lpstr>
      <vt:lpstr>26_WikiTutorialDR</vt:lpstr>
      <vt:lpstr>27_WikiTutorialDR</vt:lpstr>
      <vt:lpstr>PowerPoint Presentation</vt:lpstr>
      <vt:lpstr>Case studies</vt:lpstr>
      <vt:lpstr>Moral Foundations Theory</vt:lpstr>
      <vt:lpstr>Moral Foundations Theory</vt:lpstr>
      <vt:lpstr>PowerPoint Presentation</vt:lpstr>
      <vt:lpstr>PowerPoint Presentation</vt:lpstr>
      <vt:lpstr>PowerPoint Presentation</vt:lpstr>
      <vt:lpstr>PowerPoint Presentation</vt:lpstr>
      <vt:lpstr>When protests turn violent: The roles of moralization and moral convergence (Mooijman et al., 2018, Nature Human Behavior)</vt:lpstr>
      <vt:lpstr>When protests turn violent: The roles of moralization and moral convergence</vt:lpstr>
      <vt:lpstr>County-level Moral Concerns</vt:lpstr>
      <vt:lpstr>Data Collection</vt:lpstr>
      <vt:lpstr>Features</vt:lpstr>
      <vt:lpstr>Findings</vt:lpstr>
      <vt:lpstr>Attempts at Solving Data Bias Problem</vt:lpstr>
      <vt:lpstr>Features</vt:lpstr>
      <vt:lpstr>Features</vt:lpstr>
      <vt:lpstr>Findings</vt:lpstr>
      <vt:lpstr>Data Collection and Features</vt:lpstr>
      <vt:lpstr>Results</vt:lpstr>
      <vt:lpstr>Misclassified examples</vt:lpstr>
      <vt:lpstr>Need World Knowledge</vt:lpstr>
      <vt:lpstr>Norm Discovery [Fung et al., 2022]</vt:lpstr>
      <vt:lpstr>PowerPoint Presentation</vt:lpstr>
      <vt:lpstr>NormSage: A LM Prompting &amp; Self-Verification Framework with  Multi-Lingual, Multi-Cultural Adaptability</vt:lpstr>
      <vt:lpstr>NormSage: A LM Prompting &amp; Self-Verification Framework with  Multi-Lingual, Multi-Cultural Adaptability</vt:lpstr>
      <vt:lpstr>NormSage: A LM Prompting &amp; Self-Verification Framework with  Multi-Lingual, Multi-Cultural Adaptability</vt:lpstr>
      <vt:lpstr>NormSage can discover norms from Multi-Lingual Dialogue</vt:lpstr>
      <vt:lpstr>Culture-Specific Norm Discovery Examples</vt:lpstr>
      <vt:lpstr>Social Norm Guided NLG (Kasenberg et al., 2019)</vt:lpstr>
      <vt:lpstr>Social Norm Guided NLG (Kasenberg et al., 2019)</vt:lpstr>
      <vt:lpstr>Social Bias Frame Detection (Sap et al., ACL2020)</vt:lpstr>
      <vt:lpstr>Inference Tuple Examples</vt:lpstr>
      <vt:lpstr>Inference Tuple Examples</vt:lpstr>
      <vt:lpstr>Annotation Example</vt:lpstr>
      <vt:lpstr>Joint Generation and Classification</vt:lpstr>
      <vt:lpstr>Results</vt:lpstr>
      <vt:lpstr>Prediction Examples</vt:lpstr>
      <vt:lpstr>Politeness Driven Generation [Sridhar, 2021]</vt:lpstr>
      <vt:lpstr>Politeness Driven Generation [Sridhar, 2021]</vt:lpstr>
      <vt:lpstr>Politeness Driven Generation [Sridhar, 2021]</vt:lpstr>
      <vt:lpstr>Politeness Driven Generation [Sridhar, 2021]</vt:lpstr>
      <vt:lpstr>Politeness Driven Generation [Sridhar, 2021]</vt:lpstr>
      <vt:lpstr>Politeness Driven Generation [Sridhar, 2021]</vt:lpstr>
      <vt:lpstr>Politeness Driven Generation [Sridhar, 2021]</vt:lpstr>
    </vt:vector>
  </TitlesOfParts>
  <Company>S.F.U.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Jiawei Han</dc:creator>
  <cp:lastModifiedBy>Blender Lab</cp:lastModifiedBy>
  <cp:revision>2142</cp:revision>
  <cp:lastPrinted>2015-11-21T19:42:12Z</cp:lastPrinted>
  <dcterms:created xsi:type="dcterms:W3CDTF">1998-06-19T04:38:52Z</dcterms:created>
  <dcterms:modified xsi:type="dcterms:W3CDTF">2022-11-11T17:01:34Z</dcterms:modified>
</cp:coreProperties>
</file>