
<file path=[Content_Types].xml><?xml version="1.0" encoding="utf-8"?>
<Types xmlns="http://schemas.openxmlformats.org/package/2006/content-types">
  <Default Extension="xml" ContentType="application/xml"/>
  <Default Extension="(null)" ContentType="image/x-emf"/>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1"/>
  </p:notesMasterIdLst>
  <p:sldIdLst>
    <p:sldId id="260" r:id="rId2"/>
    <p:sldId id="265" r:id="rId3"/>
    <p:sldId id="497" r:id="rId4"/>
    <p:sldId id="498" r:id="rId5"/>
    <p:sldId id="499" r:id="rId6"/>
    <p:sldId id="505" r:id="rId7"/>
    <p:sldId id="509" r:id="rId8"/>
    <p:sldId id="519" r:id="rId9"/>
    <p:sldId id="520" r:id="rId10"/>
    <p:sldId id="521" r:id="rId11"/>
    <p:sldId id="522" r:id="rId12"/>
    <p:sldId id="523" r:id="rId13"/>
    <p:sldId id="532" r:id="rId14"/>
    <p:sldId id="534" r:id="rId15"/>
    <p:sldId id="485" r:id="rId16"/>
    <p:sldId id="453" r:id="rId17"/>
    <p:sldId id="312" r:id="rId18"/>
    <p:sldId id="452" r:id="rId19"/>
    <p:sldId id="318" r:id="rId20"/>
    <p:sldId id="314" r:id="rId21"/>
    <p:sldId id="461" r:id="rId22"/>
    <p:sldId id="446" r:id="rId23"/>
    <p:sldId id="462" r:id="rId24"/>
    <p:sldId id="481" r:id="rId25"/>
    <p:sldId id="473" r:id="rId26"/>
    <p:sldId id="447" r:id="rId27"/>
    <p:sldId id="463" r:id="rId28"/>
    <p:sldId id="448" r:id="rId29"/>
    <p:sldId id="449" r:id="rId30"/>
    <p:sldId id="536" r:id="rId31"/>
    <p:sldId id="537" r:id="rId32"/>
    <p:sldId id="538" r:id="rId33"/>
    <p:sldId id="539" r:id="rId34"/>
    <p:sldId id="540" r:id="rId35"/>
    <p:sldId id="541" r:id="rId36"/>
    <p:sldId id="542" r:id="rId37"/>
    <p:sldId id="543" r:id="rId38"/>
    <p:sldId id="544" r:id="rId39"/>
    <p:sldId id="545" r:id="rId40"/>
    <p:sldId id="546"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560" r:id="rId55"/>
    <p:sldId id="561" r:id="rId56"/>
    <p:sldId id="562" r:id="rId57"/>
    <p:sldId id="564" r:id="rId58"/>
    <p:sldId id="565" r:id="rId59"/>
    <p:sldId id="56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1"/>
    <p:restoredTop sz="92987"/>
  </p:normalViewPr>
  <p:slideViewPr>
    <p:cSldViewPr snapToGrid="0" snapToObjects="1">
      <p:cViewPr varScale="1">
        <p:scale>
          <a:sx n="144" d="100"/>
          <a:sy n="144" d="100"/>
        </p:scale>
        <p:origin x="-568" y="-1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7349F-205F-6342-8868-5055A7BA6C3B}" type="doc">
      <dgm:prSet loTypeId="urn:microsoft.com/office/officeart/2005/8/layout/equation2" loCatId="" qsTypeId="urn:microsoft.com/office/officeart/2005/8/quickstyle/simple1" qsCatId="simple" csTypeId="urn:microsoft.com/office/officeart/2005/8/colors/accent6_2" csCatId="accent6" phldr="1"/>
      <dgm:spPr/>
    </dgm:pt>
    <dgm:pt modelId="{F544FCFE-A4D7-3346-BD6D-A9C567E103AF}">
      <dgm:prSet phldrT="[Text]"/>
      <dgm:spPr/>
      <dgm:t>
        <a:bodyPr/>
        <a:lstStyle/>
        <a:p>
          <a:r>
            <a:rPr lang="en-US" dirty="0"/>
            <a:t>Model</a:t>
          </a:r>
        </a:p>
      </dgm:t>
    </dgm:pt>
    <dgm:pt modelId="{490ED90C-5F82-3148-8D1D-089DDADEAED9}" type="parTrans" cxnId="{584A8697-A30D-5141-837D-487BA933C4BC}">
      <dgm:prSet/>
      <dgm:spPr/>
      <dgm:t>
        <a:bodyPr/>
        <a:lstStyle/>
        <a:p>
          <a:endParaRPr lang="en-US"/>
        </a:p>
      </dgm:t>
    </dgm:pt>
    <dgm:pt modelId="{5DECA901-A787-B049-9F50-8990C1629757}" type="sibTrans" cxnId="{584A8697-A30D-5141-837D-487BA933C4BC}">
      <dgm:prSet/>
      <dgm:spPr/>
      <dgm:t>
        <a:bodyPr/>
        <a:lstStyle/>
        <a:p>
          <a:endParaRPr lang="en-US"/>
        </a:p>
      </dgm:t>
    </dgm:pt>
    <dgm:pt modelId="{63744279-2310-EA44-8E18-F41939BA85D9}">
      <dgm:prSet phldrT="[Text]"/>
      <dgm:spPr/>
      <dgm:t>
        <a:bodyPr/>
        <a:lstStyle/>
        <a:p>
          <a:r>
            <a:rPr lang="en-US" dirty="0"/>
            <a:t>Data</a:t>
          </a:r>
        </a:p>
      </dgm:t>
    </dgm:pt>
    <dgm:pt modelId="{C838EF33-FDC1-DD46-B7F8-642B434833DF}" type="parTrans" cxnId="{076099A5-CA5E-F143-B6E6-C4D2C6605E7A}">
      <dgm:prSet/>
      <dgm:spPr/>
      <dgm:t>
        <a:bodyPr/>
        <a:lstStyle/>
        <a:p>
          <a:endParaRPr lang="en-US"/>
        </a:p>
      </dgm:t>
    </dgm:pt>
    <dgm:pt modelId="{CA6E674F-0939-784F-A79D-6397697C78A2}" type="sibTrans" cxnId="{076099A5-CA5E-F143-B6E6-C4D2C6605E7A}">
      <dgm:prSet/>
      <dgm:spPr/>
      <dgm:t>
        <a:bodyPr/>
        <a:lstStyle/>
        <a:p>
          <a:endParaRPr lang="en-US"/>
        </a:p>
      </dgm:t>
    </dgm:pt>
    <dgm:pt modelId="{F955CC53-A64A-EF41-AB56-412DA2D0A990}">
      <dgm:prSet phldrT="[Text]"/>
      <dgm:spPr/>
      <dgm:t>
        <a:bodyPr/>
        <a:lstStyle/>
        <a:p>
          <a:r>
            <a:rPr lang="en-US" dirty="0"/>
            <a:t>Multimedia Pretraining</a:t>
          </a:r>
        </a:p>
      </dgm:t>
    </dgm:pt>
    <dgm:pt modelId="{8813AA24-3A57-4844-B102-1D07E4C77DD1}" type="parTrans" cxnId="{90C01E16-94D4-6043-8565-80A5EE11E39F}">
      <dgm:prSet/>
      <dgm:spPr/>
      <dgm:t>
        <a:bodyPr/>
        <a:lstStyle/>
        <a:p>
          <a:endParaRPr lang="en-US"/>
        </a:p>
      </dgm:t>
    </dgm:pt>
    <dgm:pt modelId="{0283C1DC-9FA8-F740-A9F9-5D556941FF7C}" type="sibTrans" cxnId="{90C01E16-94D4-6043-8565-80A5EE11E39F}">
      <dgm:prSet/>
      <dgm:spPr/>
      <dgm:t>
        <a:bodyPr/>
        <a:lstStyle/>
        <a:p>
          <a:endParaRPr lang="en-US"/>
        </a:p>
      </dgm:t>
    </dgm:pt>
    <dgm:pt modelId="{47CBE248-52D8-6746-80D8-74D884311F0C}" type="pres">
      <dgm:prSet presAssocID="{CE27349F-205F-6342-8868-5055A7BA6C3B}" presName="Name0" presStyleCnt="0">
        <dgm:presLayoutVars>
          <dgm:dir/>
          <dgm:resizeHandles val="exact"/>
        </dgm:presLayoutVars>
      </dgm:prSet>
      <dgm:spPr/>
    </dgm:pt>
    <dgm:pt modelId="{3FE5E13E-ACD2-484E-962B-3DF7D0E44FCC}" type="pres">
      <dgm:prSet presAssocID="{CE27349F-205F-6342-8868-5055A7BA6C3B}" presName="vNodes" presStyleCnt="0"/>
      <dgm:spPr/>
    </dgm:pt>
    <dgm:pt modelId="{E8975AD9-3218-C54B-B3FF-72352F2BF6A9}" type="pres">
      <dgm:prSet presAssocID="{F544FCFE-A4D7-3346-BD6D-A9C567E103AF}" presName="node" presStyleLbl="node1" presStyleIdx="0" presStyleCnt="3">
        <dgm:presLayoutVars>
          <dgm:bulletEnabled val="1"/>
        </dgm:presLayoutVars>
      </dgm:prSet>
      <dgm:spPr/>
      <dgm:t>
        <a:bodyPr/>
        <a:lstStyle/>
        <a:p>
          <a:endParaRPr lang="en-US"/>
        </a:p>
      </dgm:t>
    </dgm:pt>
    <dgm:pt modelId="{02126048-2D1B-0D42-8177-9E128E2848CD}" type="pres">
      <dgm:prSet presAssocID="{5DECA901-A787-B049-9F50-8990C1629757}" presName="spacerT" presStyleCnt="0"/>
      <dgm:spPr/>
    </dgm:pt>
    <dgm:pt modelId="{76D4555E-1231-0443-9B73-9B65F6041A46}" type="pres">
      <dgm:prSet presAssocID="{5DECA901-A787-B049-9F50-8990C1629757}" presName="sibTrans" presStyleLbl="sibTrans2D1" presStyleIdx="0" presStyleCnt="2"/>
      <dgm:spPr/>
      <dgm:t>
        <a:bodyPr/>
        <a:lstStyle/>
        <a:p>
          <a:endParaRPr lang="en-US"/>
        </a:p>
      </dgm:t>
    </dgm:pt>
    <dgm:pt modelId="{A0F00FDB-7656-1F4E-A279-C909FCB3D5A6}" type="pres">
      <dgm:prSet presAssocID="{5DECA901-A787-B049-9F50-8990C1629757}" presName="spacerB" presStyleCnt="0"/>
      <dgm:spPr/>
    </dgm:pt>
    <dgm:pt modelId="{CFEC57F4-8BD2-CF4D-8D03-73123A1FBB57}" type="pres">
      <dgm:prSet presAssocID="{63744279-2310-EA44-8E18-F41939BA85D9}" presName="node" presStyleLbl="node1" presStyleIdx="1" presStyleCnt="3">
        <dgm:presLayoutVars>
          <dgm:bulletEnabled val="1"/>
        </dgm:presLayoutVars>
      </dgm:prSet>
      <dgm:spPr/>
      <dgm:t>
        <a:bodyPr/>
        <a:lstStyle/>
        <a:p>
          <a:endParaRPr lang="en-US"/>
        </a:p>
      </dgm:t>
    </dgm:pt>
    <dgm:pt modelId="{9F4ADD41-9AB6-CF4A-BD7E-E99C2424A57C}" type="pres">
      <dgm:prSet presAssocID="{CE27349F-205F-6342-8868-5055A7BA6C3B}" presName="sibTransLast" presStyleLbl="sibTrans2D1" presStyleIdx="1" presStyleCnt="2"/>
      <dgm:spPr/>
      <dgm:t>
        <a:bodyPr/>
        <a:lstStyle/>
        <a:p>
          <a:endParaRPr lang="en-US"/>
        </a:p>
      </dgm:t>
    </dgm:pt>
    <dgm:pt modelId="{5D3E92A0-8B20-384E-8707-9886F7EEAF76}" type="pres">
      <dgm:prSet presAssocID="{CE27349F-205F-6342-8868-5055A7BA6C3B}" presName="connectorText" presStyleLbl="sibTrans2D1" presStyleIdx="1" presStyleCnt="2"/>
      <dgm:spPr/>
      <dgm:t>
        <a:bodyPr/>
        <a:lstStyle/>
        <a:p>
          <a:endParaRPr lang="en-US"/>
        </a:p>
      </dgm:t>
    </dgm:pt>
    <dgm:pt modelId="{48F3C498-A011-1A41-BFDA-DEF5BBCE6816}" type="pres">
      <dgm:prSet presAssocID="{CE27349F-205F-6342-8868-5055A7BA6C3B}" presName="lastNode" presStyleLbl="node1" presStyleIdx="2" presStyleCnt="3">
        <dgm:presLayoutVars>
          <dgm:bulletEnabled val="1"/>
        </dgm:presLayoutVars>
      </dgm:prSet>
      <dgm:spPr/>
      <dgm:t>
        <a:bodyPr/>
        <a:lstStyle/>
        <a:p>
          <a:endParaRPr lang="en-US"/>
        </a:p>
      </dgm:t>
    </dgm:pt>
  </dgm:ptLst>
  <dgm:cxnLst>
    <dgm:cxn modelId="{0C1EAAE8-01EE-934D-AE5D-E158AAC14CEE}" type="presOf" srcId="{63744279-2310-EA44-8E18-F41939BA85D9}" destId="{CFEC57F4-8BD2-CF4D-8D03-73123A1FBB57}" srcOrd="0" destOrd="0" presId="urn:microsoft.com/office/officeart/2005/8/layout/equation2"/>
    <dgm:cxn modelId="{90C01E16-94D4-6043-8565-80A5EE11E39F}" srcId="{CE27349F-205F-6342-8868-5055A7BA6C3B}" destId="{F955CC53-A64A-EF41-AB56-412DA2D0A990}" srcOrd="2" destOrd="0" parTransId="{8813AA24-3A57-4844-B102-1D07E4C77DD1}" sibTransId="{0283C1DC-9FA8-F740-A9F9-5D556941FF7C}"/>
    <dgm:cxn modelId="{F85B007D-C617-8448-8BA1-B95A313596AB}" type="presOf" srcId="{F544FCFE-A4D7-3346-BD6D-A9C567E103AF}" destId="{E8975AD9-3218-C54B-B3FF-72352F2BF6A9}" srcOrd="0" destOrd="0" presId="urn:microsoft.com/office/officeart/2005/8/layout/equation2"/>
    <dgm:cxn modelId="{076099A5-CA5E-F143-B6E6-C4D2C6605E7A}" srcId="{CE27349F-205F-6342-8868-5055A7BA6C3B}" destId="{63744279-2310-EA44-8E18-F41939BA85D9}" srcOrd="1" destOrd="0" parTransId="{C838EF33-FDC1-DD46-B7F8-642B434833DF}" sibTransId="{CA6E674F-0939-784F-A79D-6397697C78A2}"/>
    <dgm:cxn modelId="{7F9735F0-5123-5F42-AA60-05D952F26B28}" type="presOf" srcId="{5DECA901-A787-B049-9F50-8990C1629757}" destId="{76D4555E-1231-0443-9B73-9B65F6041A46}" srcOrd="0" destOrd="0" presId="urn:microsoft.com/office/officeart/2005/8/layout/equation2"/>
    <dgm:cxn modelId="{675BD839-B0B8-D64F-A0BA-D033D77C40C7}" type="presOf" srcId="{CA6E674F-0939-784F-A79D-6397697C78A2}" destId="{9F4ADD41-9AB6-CF4A-BD7E-E99C2424A57C}" srcOrd="0" destOrd="0" presId="urn:microsoft.com/office/officeart/2005/8/layout/equation2"/>
    <dgm:cxn modelId="{0135FC70-65F6-3E40-A86E-1A26D91FD176}" type="presOf" srcId="{F955CC53-A64A-EF41-AB56-412DA2D0A990}" destId="{48F3C498-A011-1A41-BFDA-DEF5BBCE6816}" srcOrd="0" destOrd="0" presId="urn:microsoft.com/office/officeart/2005/8/layout/equation2"/>
    <dgm:cxn modelId="{ACFE75EB-255D-2B48-969B-72C985C5B356}" type="presOf" srcId="{CE27349F-205F-6342-8868-5055A7BA6C3B}" destId="{47CBE248-52D8-6746-80D8-74D884311F0C}" srcOrd="0" destOrd="0" presId="urn:microsoft.com/office/officeart/2005/8/layout/equation2"/>
    <dgm:cxn modelId="{584A8697-A30D-5141-837D-487BA933C4BC}" srcId="{CE27349F-205F-6342-8868-5055A7BA6C3B}" destId="{F544FCFE-A4D7-3346-BD6D-A9C567E103AF}" srcOrd="0" destOrd="0" parTransId="{490ED90C-5F82-3148-8D1D-089DDADEAED9}" sibTransId="{5DECA901-A787-B049-9F50-8990C1629757}"/>
    <dgm:cxn modelId="{B7CF58F6-0D2F-5441-8FFD-6AA089138E25}" type="presOf" srcId="{CA6E674F-0939-784F-A79D-6397697C78A2}" destId="{5D3E92A0-8B20-384E-8707-9886F7EEAF76}" srcOrd="1" destOrd="0" presId="urn:microsoft.com/office/officeart/2005/8/layout/equation2"/>
    <dgm:cxn modelId="{7CFB0960-FC48-1B48-BE31-7C2547C49367}" type="presParOf" srcId="{47CBE248-52D8-6746-80D8-74D884311F0C}" destId="{3FE5E13E-ACD2-484E-962B-3DF7D0E44FCC}" srcOrd="0" destOrd="0" presId="urn:microsoft.com/office/officeart/2005/8/layout/equation2"/>
    <dgm:cxn modelId="{2381E7B7-351D-6148-8166-51EDC8D62DD1}" type="presParOf" srcId="{3FE5E13E-ACD2-484E-962B-3DF7D0E44FCC}" destId="{E8975AD9-3218-C54B-B3FF-72352F2BF6A9}" srcOrd="0" destOrd="0" presId="urn:microsoft.com/office/officeart/2005/8/layout/equation2"/>
    <dgm:cxn modelId="{A4B91693-A095-0444-B53C-8EB2AD33A577}" type="presParOf" srcId="{3FE5E13E-ACD2-484E-962B-3DF7D0E44FCC}" destId="{02126048-2D1B-0D42-8177-9E128E2848CD}" srcOrd="1" destOrd="0" presId="urn:microsoft.com/office/officeart/2005/8/layout/equation2"/>
    <dgm:cxn modelId="{A2FB07B1-B30B-7C4E-9881-F69943D06B1D}" type="presParOf" srcId="{3FE5E13E-ACD2-484E-962B-3DF7D0E44FCC}" destId="{76D4555E-1231-0443-9B73-9B65F6041A46}" srcOrd="2" destOrd="0" presId="urn:microsoft.com/office/officeart/2005/8/layout/equation2"/>
    <dgm:cxn modelId="{93F89025-3872-FF44-9422-B4AFE8032DB0}" type="presParOf" srcId="{3FE5E13E-ACD2-484E-962B-3DF7D0E44FCC}" destId="{A0F00FDB-7656-1F4E-A279-C909FCB3D5A6}" srcOrd="3" destOrd="0" presId="urn:microsoft.com/office/officeart/2005/8/layout/equation2"/>
    <dgm:cxn modelId="{B5A17457-1C39-334D-B0BC-7AA154201DF0}" type="presParOf" srcId="{3FE5E13E-ACD2-484E-962B-3DF7D0E44FCC}" destId="{CFEC57F4-8BD2-CF4D-8D03-73123A1FBB57}" srcOrd="4" destOrd="0" presId="urn:microsoft.com/office/officeart/2005/8/layout/equation2"/>
    <dgm:cxn modelId="{B371BA45-F0B9-0248-9131-FE6F4628377B}" type="presParOf" srcId="{47CBE248-52D8-6746-80D8-74D884311F0C}" destId="{9F4ADD41-9AB6-CF4A-BD7E-E99C2424A57C}" srcOrd="1" destOrd="0" presId="urn:microsoft.com/office/officeart/2005/8/layout/equation2"/>
    <dgm:cxn modelId="{C8358955-3535-3C49-A2F9-66A4471162B7}" type="presParOf" srcId="{9F4ADD41-9AB6-CF4A-BD7E-E99C2424A57C}" destId="{5D3E92A0-8B20-384E-8707-9886F7EEAF76}" srcOrd="0" destOrd="0" presId="urn:microsoft.com/office/officeart/2005/8/layout/equation2"/>
    <dgm:cxn modelId="{79529DA3-6666-0749-A28D-24B8FD0513F3}" type="presParOf" srcId="{47CBE248-52D8-6746-80D8-74D884311F0C}" destId="{48F3C498-A011-1A41-BFDA-DEF5BBCE6816}"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1E5A5-B39D-F441-B781-CD707EA1F53E}" type="doc">
      <dgm:prSet loTypeId="urn:microsoft.com/office/officeart/2005/8/layout/arrow2" loCatId="" qsTypeId="urn:microsoft.com/office/officeart/2005/8/quickstyle/simple1" qsCatId="simple" csTypeId="urn:microsoft.com/office/officeart/2005/8/colors/accent6_2" csCatId="accent6" phldr="1"/>
      <dgm:spPr/>
    </dgm:pt>
    <dgm:pt modelId="{95B39E5F-6CDC-E147-8CFA-79F8A88C8C2E}">
      <dgm:prSet phldrT="[Text]"/>
      <dgm:spPr/>
      <dgm:t>
        <a:bodyPr/>
        <a:lstStyle/>
        <a:p>
          <a:r>
            <a:rPr lang="en-US" dirty="0"/>
            <a:t> Before 2019</a:t>
          </a:r>
        </a:p>
      </dgm:t>
    </dgm:pt>
    <dgm:pt modelId="{53BC769B-9AC8-134A-B620-B044AEFFDF5B}" type="parTrans" cxnId="{ACFFB2ED-CB37-504F-A153-3E6A388BECA7}">
      <dgm:prSet/>
      <dgm:spPr/>
      <dgm:t>
        <a:bodyPr/>
        <a:lstStyle/>
        <a:p>
          <a:endParaRPr lang="en-US"/>
        </a:p>
      </dgm:t>
    </dgm:pt>
    <dgm:pt modelId="{BCB5ED30-34E5-9D42-A7A7-4361051167ED}" type="sibTrans" cxnId="{ACFFB2ED-CB37-504F-A153-3E6A388BECA7}">
      <dgm:prSet/>
      <dgm:spPr/>
      <dgm:t>
        <a:bodyPr/>
        <a:lstStyle/>
        <a:p>
          <a:endParaRPr lang="en-US"/>
        </a:p>
      </dgm:t>
    </dgm:pt>
    <dgm:pt modelId="{3EDBACBD-43F9-F445-8251-21E69BAF458E}">
      <dgm:prSet phldrT="[Text]"/>
      <dgm:spPr/>
      <dgm:t>
        <a:bodyPr/>
        <a:lstStyle/>
        <a:p>
          <a:r>
            <a:rPr lang="en-US" dirty="0"/>
            <a:t>After 2019</a:t>
          </a:r>
        </a:p>
      </dgm:t>
    </dgm:pt>
    <dgm:pt modelId="{D6C7748E-7194-8C46-BBDF-100AD03B6240}" type="parTrans" cxnId="{9D899C8E-FD5B-B34F-8201-EC290AFC5994}">
      <dgm:prSet/>
      <dgm:spPr/>
      <dgm:t>
        <a:bodyPr/>
        <a:lstStyle/>
        <a:p>
          <a:endParaRPr lang="en-US"/>
        </a:p>
      </dgm:t>
    </dgm:pt>
    <dgm:pt modelId="{B037B690-72A0-494C-850E-01325D54D923}" type="sibTrans" cxnId="{9D899C8E-FD5B-B34F-8201-EC290AFC5994}">
      <dgm:prSet/>
      <dgm:spPr/>
      <dgm:t>
        <a:bodyPr/>
        <a:lstStyle/>
        <a:p>
          <a:endParaRPr lang="en-US"/>
        </a:p>
      </dgm:t>
    </dgm:pt>
    <dgm:pt modelId="{1380BC1E-3FE1-A941-AC28-278AD46FEB5F}">
      <dgm:prSet phldrT="[Text]"/>
      <dgm:spPr/>
      <dgm:t>
        <a:bodyPr/>
        <a:lstStyle/>
        <a:p>
          <a:r>
            <a:rPr lang="en-US" dirty="0"/>
            <a:t>Neural models based on pooling, attention mechanisms, etc.</a:t>
          </a:r>
        </a:p>
      </dgm:t>
    </dgm:pt>
    <dgm:pt modelId="{706FA63B-5255-4143-92FF-F1E6E624E8BA}" type="parTrans" cxnId="{C404F3A8-3D65-1546-A1E7-0F2133D0D624}">
      <dgm:prSet/>
      <dgm:spPr/>
      <dgm:t>
        <a:bodyPr/>
        <a:lstStyle/>
        <a:p>
          <a:endParaRPr lang="en-US"/>
        </a:p>
      </dgm:t>
    </dgm:pt>
    <dgm:pt modelId="{2AD539EF-2BED-554E-A08A-ADCF5CDDF6F8}" type="sibTrans" cxnId="{C404F3A8-3D65-1546-A1E7-0F2133D0D624}">
      <dgm:prSet/>
      <dgm:spPr/>
      <dgm:t>
        <a:bodyPr/>
        <a:lstStyle/>
        <a:p>
          <a:endParaRPr lang="en-US"/>
        </a:p>
      </dgm:t>
    </dgm:pt>
    <dgm:pt modelId="{79BD8AF2-78B0-924A-871F-1221E966882A}">
      <dgm:prSet phldrT="[Text]"/>
      <dgm:spPr/>
      <dgm:t>
        <a:bodyPr/>
        <a:lstStyle/>
        <a:p>
          <a:r>
            <a:rPr lang="en-US" dirty="0"/>
            <a:t>Large-scale Transformer based pretraining models</a:t>
          </a:r>
        </a:p>
      </dgm:t>
    </dgm:pt>
    <dgm:pt modelId="{0D49422D-1262-B641-8ADC-96CB42C9F5C7}" type="parTrans" cxnId="{CA3D7963-94B6-5943-B8E7-24B802DAB2BF}">
      <dgm:prSet/>
      <dgm:spPr/>
      <dgm:t>
        <a:bodyPr/>
        <a:lstStyle/>
        <a:p>
          <a:endParaRPr lang="en-US"/>
        </a:p>
      </dgm:t>
    </dgm:pt>
    <dgm:pt modelId="{5BD4B73D-FA90-3943-948D-C96F53C7D6D5}" type="sibTrans" cxnId="{CA3D7963-94B6-5943-B8E7-24B802DAB2BF}">
      <dgm:prSet/>
      <dgm:spPr/>
      <dgm:t>
        <a:bodyPr/>
        <a:lstStyle/>
        <a:p>
          <a:endParaRPr lang="en-US"/>
        </a:p>
      </dgm:t>
    </dgm:pt>
    <dgm:pt modelId="{9A8CC3B2-3D8B-D948-BB09-C480DBCFA7FA}" type="pres">
      <dgm:prSet presAssocID="{22C1E5A5-B39D-F441-B781-CD707EA1F53E}" presName="arrowDiagram" presStyleCnt="0">
        <dgm:presLayoutVars>
          <dgm:chMax val="5"/>
          <dgm:dir/>
          <dgm:resizeHandles val="exact"/>
        </dgm:presLayoutVars>
      </dgm:prSet>
      <dgm:spPr/>
    </dgm:pt>
    <dgm:pt modelId="{69A345E8-3D90-E04B-985D-3573BF6A29EE}" type="pres">
      <dgm:prSet presAssocID="{22C1E5A5-B39D-F441-B781-CD707EA1F53E}" presName="arrow" presStyleLbl="bgShp" presStyleIdx="0" presStyleCnt="1"/>
      <dgm:spPr/>
    </dgm:pt>
    <dgm:pt modelId="{90E891DE-45A9-FE4D-9BAD-8153A4D77407}" type="pres">
      <dgm:prSet presAssocID="{22C1E5A5-B39D-F441-B781-CD707EA1F53E}" presName="arrowDiagram2" presStyleCnt="0"/>
      <dgm:spPr/>
    </dgm:pt>
    <dgm:pt modelId="{E5120EBD-6228-6C4D-8D11-A07AD3565E8A}" type="pres">
      <dgm:prSet presAssocID="{95B39E5F-6CDC-E147-8CFA-79F8A88C8C2E}" presName="bullet2a" presStyleLbl="node1" presStyleIdx="0" presStyleCnt="2"/>
      <dgm:spPr/>
    </dgm:pt>
    <dgm:pt modelId="{93BE706A-0C81-6143-881C-B7FB32F32A4E}" type="pres">
      <dgm:prSet presAssocID="{95B39E5F-6CDC-E147-8CFA-79F8A88C8C2E}" presName="textBox2a" presStyleLbl="revTx" presStyleIdx="0" presStyleCnt="2">
        <dgm:presLayoutVars>
          <dgm:bulletEnabled val="1"/>
        </dgm:presLayoutVars>
      </dgm:prSet>
      <dgm:spPr/>
      <dgm:t>
        <a:bodyPr/>
        <a:lstStyle/>
        <a:p>
          <a:endParaRPr lang="en-US"/>
        </a:p>
      </dgm:t>
    </dgm:pt>
    <dgm:pt modelId="{6D884E83-5AB6-8341-9CF4-74385CE0C6AC}" type="pres">
      <dgm:prSet presAssocID="{3EDBACBD-43F9-F445-8251-21E69BAF458E}" presName="bullet2b" presStyleLbl="node1" presStyleIdx="1" presStyleCnt="2"/>
      <dgm:spPr/>
    </dgm:pt>
    <dgm:pt modelId="{006C8031-8702-A240-83AC-0FE3624D3DAF}" type="pres">
      <dgm:prSet presAssocID="{3EDBACBD-43F9-F445-8251-21E69BAF458E}" presName="textBox2b" presStyleLbl="revTx" presStyleIdx="1" presStyleCnt="2">
        <dgm:presLayoutVars>
          <dgm:bulletEnabled val="1"/>
        </dgm:presLayoutVars>
      </dgm:prSet>
      <dgm:spPr/>
      <dgm:t>
        <a:bodyPr/>
        <a:lstStyle/>
        <a:p>
          <a:endParaRPr lang="en-US"/>
        </a:p>
      </dgm:t>
    </dgm:pt>
  </dgm:ptLst>
  <dgm:cxnLst>
    <dgm:cxn modelId="{76EB2BD9-6B62-CF44-A755-099269238EBC}" type="presOf" srcId="{3EDBACBD-43F9-F445-8251-21E69BAF458E}" destId="{006C8031-8702-A240-83AC-0FE3624D3DAF}" srcOrd="0" destOrd="0" presId="urn:microsoft.com/office/officeart/2005/8/layout/arrow2"/>
    <dgm:cxn modelId="{74833A20-F0A8-124E-B609-A25C0D45231A}" type="presOf" srcId="{95B39E5F-6CDC-E147-8CFA-79F8A88C8C2E}" destId="{93BE706A-0C81-6143-881C-B7FB32F32A4E}" srcOrd="0" destOrd="0" presId="urn:microsoft.com/office/officeart/2005/8/layout/arrow2"/>
    <dgm:cxn modelId="{430A70C2-68F6-9C49-91A4-B118ED9CA291}" type="presOf" srcId="{79BD8AF2-78B0-924A-871F-1221E966882A}" destId="{006C8031-8702-A240-83AC-0FE3624D3DAF}" srcOrd="0" destOrd="1" presId="urn:microsoft.com/office/officeart/2005/8/layout/arrow2"/>
    <dgm:cxn modelId="{878572B4-2573-1449-BFFE-F7B415BD0DBF}" type="presOf" srcId="{1380BC1E-3FE1-A941-AC28-278AD46FEB5F}" destId="{93BE706A-0C81-6143-881C-B7FB32F32A4E}" srcOrd="0" destOrd="1" presId="urn:microsoft.com/office/officeart/2005/8/layout/arrow2"/>
    <dgm:cxn modelId="{9D899C8E-FD5B-B34F-8201-EC290AFC5994}" srcId="{22C1E5A5-B39D-F441-B781-CD707EA1F53E}" destId="{3EDBACBD-43F9-F445-8251-21E69BAF458E}" srcOrd="1" destOrd="0" parTransId="{D6C7748E-7194-8C46-BBDF-100AD03B6240}" sibTransId="{B037B690-72A0-494C-850E-01325D54D923}"/>
    <dgm:cxn modelId="{CA3D7963-94B6-5943-B8E7-24B802DAB2BF}" srcId="{3EDBACBD-43F9-F445-8251-21E69BAF458E}" destId="{79BD8AF2-78B0-924A-871F-1221E966882A}" srcOrd="0" destOrd="0" parTransId="{0D49422D-1262-B641-8ADC-96CB42C9F5C7}" sibTransId="{5BD4B73D-FA90-3943-948D-C96F53C7D6D5}"/>
    <dgm:cxn modelId="{C404F3A8-3D65-1546-A1E7-0F2133D0D624}" srcId="{95B39E5F-6CDC-E147-8CFA-79F8A88C8C2E}" destId="{1380BC1E-3FE1-A941-AC28-278AD46FEB5F}" srcOrd="0" destOrd="0" parTransId="{706FA63B-5255-4143-92FF-F1E6E624E8BA}" sibTransId="{2AD539EF-2BED-554E-A08A-ADCF5CDDF6F8}"/>
    <dgm:cxn modelId="{2EEFF597-9A49-F64A-9564-CE2C8FB90114}" type="presOf" srcId="{22C1E5A5-B39D-F441-B781-CD707EA1F53E}" destId="{9A8CC3B2-3D8B-D948-BB09-C480DBCFA7FA}" srcOrd="0" destOrd="0" presId="urn:microsoft.com/office/officeart/2005/8/layout/arrow2"/>
    <dgm:cxn modelId="{ACFFB2ED-CB37-504F-A153-3E6A388BECA7}" srcId="{22C1E5A5-B39D-F441-B781-CD707EA1F53E}" destId="{95B39E5F-6CDC-E147-8CFA-79F8A88C8C2E}" srcOrd="0" destOrd="0" parTransId="{53BC769B-9AC8-134A-B620-B044AEFFDF5B}" sibTransId="{BCB5ED30-34E5-9D42-A7A7-4361051167ED}"/>
    <dgm:cxn modelId="{59D069B0-EA73-4B4B-8425-79FE78E0C238}" type="presParOf" srcId="{9A8CC3B2-3D8B-D948-BB09-C480DBCFA7FA}" destId="{69A345E8-3D90-E04B-985D-3573BF6A29EE}" srcOrd="0" destOrd="0" presId="urn:microsoft.com/office/officeart/2005/8/layout/arrow2"/>
    <dgm:cxn modelId="{40AD3661-251C-CB41-9A0D-FDBC134A9B75}" type="presParOf" srcId="{9A8CC3B2-3D8B-D948-BB09-C480DBCFA7FA}" destId="{90E891DE-45A9-FE4D-9BAD-8153A4D77407}" srcOrd="1" destOrd="0" presId="urn:microsoft.com/office/officeart/2005/8/layout/arrow2"/>
    <dgm:cxn modelId="{6F0EFB47-B0BC-494D-A5B3-5CA28D8113F6}" type="presParOf" srcId="{90E891DE-45A9-FE4D-9BAD-8153A4D77407}" destId="{E5120EBD-6228-6C4D-8D11-A07AD3565E8A}" srcOrd="0" destOrd="0" presId="urn:microsoft.com/office/officeart/2005/8/layout/arrow2"/>
    <dgm:cxn modelId="{DFB2FD04-08F3-9746-AA6D-F80C2D2F7E99}" type="presParOf" srcId="{90E891DE-45A9-FE4D-9BAD-8153A4D77407}" destId="{93BE706A-0C81-6143-881C-B7FB32F32A4E}" srcOrd="1" destOrd="0" presId="urn:microsoft.com/office/officeart/2005/8/layout/arrow2"/>
    <dgm:cxn modelId="{FC597487-1043-364D-9B9A-41916963821A}" type="presParOf" srcId="{90E891DE-45A9-FE4D-9BAD-8153A4D77407}" destId="{6D884E83-5AB6-8341-9CF4-74385CE0C6AC}" srcOrd="2" destOrd="0" presId="urn:microsoft.com/office/officeart/2005/8/layout/arrow2"/>
    <dgm:cxn modelId="{5C55A520-FDA7-D04E-A9A2-7D03CB998F47}" type="presParOf" srcId="{90E891DE-45A9-FE4D-9BAD-8153A4D77407}" destId="{006C8031-8702-A240-83AC-0FE3624D3DAF}"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6_3" csCatId="accent6" phldr="1"/>
      <dgm:spPr/>
    </dgm:pt>
    <dgm:pt modelId="{289282B5-953F-A94F-91AA-225660B89277}">
      <dgm:prSet phldrT="[Text]"/>
      <dgm:spPr/>
      <dgm:t>
        <a:bodyPr/>
        <a:lstStyle/>
        <a:p>
          <a:r>
            <a:rPr lang="en-US" dirty="0"/>
            <a:t>Add 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Add 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t>
        <a:bodyPr/>
        <a:lstStyle/>
        <a:p>
          <a:r>
            <a:rPr lang="en-US" dirty="0"/>
            <a:t>Image-caption pairs</a:t>
          </a:r>
        </a:p>
      </dgm:t>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Add 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Use 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5F15F32B-7DE2-2B41-86AE-CA3E35A5765C}" type="pres">
      <dgm:prSet presAssocID="{40B55E62-E699-BC47-A584-4E63BDDBC895}" presName="circle1" presStyleLbl="lnNode1" presStyleIdx="0" presStyleCnt="5"/>
      <dgm:spPr/>
    </dgm:pt>
    <dgm:pt modelId="{B3AA5918-1F8C-F94E-8849-3B5F6277F7B1}" type="pres">
      <dgm:prSet presAssocID="{40B55E62-E699-BC47-A584-4E63BDDBC895}" presName="text1" presStyleLbl="revTx" presStyleIdx="0" presStyleCnt="5" custScaleX="135000" custLinFactNeighborX="15833" custLinFactNeighborY="-2695">
        <dgm:presLayoutVars>
          <dgm:bulletEnabled val="1"/>
        </dgm:presLayoutVars>
      </dgm:prSet>
      <dgm:spPr/>
      <dgm:t>
        <a:bodyPr/>
        <a:lstStyle/>
        <a:p>
          <a:endParaRPr lang="en-US"/>
        </a:p>
      </dgm:t>
    </dgm:pt>
    <dgm:pt modelId="{6A1C4F26-8E35-D941-A61A-474ED4F5A570}" type="pres">
      <dgm:prSet presAssocID="{40B55E62-E699-BC47-A584-4E63BDDBC895}" presName="line1" presStyleLbl="callout" presStyleIdx="0" presStyleCnt="10"/>
      <dgm:spPr/>
    </dgm:pt>
    <dgm:pt modelId="{C4B41D26-54D5-4C47-9A81-284071A73C36}" type="pres">
      <dgm:prSet presAssocID="{40B55E62-E699-BC47-A584-4E63BDDBC895}" presName="d1" presStyleLbl="callout" presStyleIdx="1" presStyleCnt="10"/>
      <dgm:spPr/>
    </dgm:pt>
    <dgm:pt modelId="{4BE8E968-E11B-9F47-AE08-1A01313F25F7}" type="pres">
      <dgm:prSet presAssocID="{289282B5-953F-A94F-91AA-225660B89277}" presName="circle2" presStyleLbl="lnNode1" presStyleIdx="1" presStyleCnt="5"/>
      <dgm:spPr/>
    </dgm:pt>
    <dgm:pt modelId="{7BE78307-D11C-5842-89A6-5DB46EED66EB}" type="pres">
      <dgm:prSet presAssocID="{289282B5-953F-A94F-91AA-225660B89277}" presName="text2" presStyleLbl="revTx" presStyleIdx="1" presStyleCnt="5" custScaleX="135000" custLinFactNeighborX="15833" custLinFactNeighborY="-2695">
        <dgm:presLayoutVars>
          <dgm:bulletEnabled val="1"/>
        </dgm:presLayoutVars>
      </dgm:prSet>
      <dgm:spPr/>
      <dgm:t>
        <a:bodyPr/>
        <a:lstStyle/>
        <a:p>
          <a:endParaRPr lang="en-US"/>
        </a:p>
      </dgm:t>
    </dgm:pt>
    <dgm:pt modelId="{45659C8A-5E03-F74F-8761-0BE81A6465DF}" type="pres">
      <dgm:prSet presAssocID="{289282B5-953F-A94F-91AA-225660B89277}" presName="line2" presStyleLbl="callout" presStyleIdx="2" presStyleCnt="10"/>
      <dgm:spPr/>
    </dgm:pt>
    <dgm:pt modelId="{39705474-2DED-5642-BD5B-BC23EC34E523}" type="pres">
      <dgm:prSet presAssocID="{289282B5-953F-A94F-91AA-225660B89277}" presName="d2" presStyleLbl="callout" presStyleIdx="3" presStyleCnt="10"/>
      <dgm:spPr/>
    </dgm:pt>
    <dgm:pt modelId="{716AA892-80F6-544E-84A4-3366503B06CA}" type="pres">
      <dgm:prSet presAssocID="{FC0CA79F-C050-3842-8D6A-D0C9ABF1F6B6}" presName="circle3" presStyleLbl="lnNode1" presStyleIdx="2" presStyleCnt="5"/>
      <dgm:spPr/>
    </dgm:pt>
    <dgm:pt modelId="{E9FF8952-AF54-CB47-98B8-AA5B8824FA53}" type="pres">
      <dgm:prSet presAssocID="{FC0CA79F-C050-3842-8D6A-D0C9ABF1F6B6}" presName="text3" presStyleLbl="revTx" presStyleIdx="2" presStyleCnt="5" custScaleX="135000" custLinFactNeighborX="15833" custLinFactNeighborY="-2695">
        <dgm:presLayoutVars>
          <dgm:bulletEnabled val="1"/>
        </dgm:presLayoutVars>
      </dgm:prSet>
      <dgm:spPr/>
      <dgm:t>
        <a:bodyPr/>
        <a:lstStyle/>
        <a:p>
          <a:endParaRPr lang="en-US"/>
        </a:p>
      </dgm:t>
    </dgm:pt>
    <dgm:pt modelId="{C614C0CE-EB46-CB4A-B573-F6275FD3BA4E}" type="pres">
      <dgm:prSet presAssocID="{FC0CA79F-C050-3842-8D6A-D0C9ABF1F6B6}" presName="line3" presStyleLbl="callout" presStyleIdx="4" presStyleCnt="10"/>
      <dgm:spPr/>
    </dgm:pt>
    <dgm:pt modelId="{7190E5E7-2D85-5244-8762-17E790FE1F29}" type="pres">
      <dgm:prSet presAssocID="{FC0CA79F-C050-3842-8D6A-D0C9ABF1F6B6}" presName="d3" presStyleLbl="callout" presStyleIdx="5" presStyleCnt="10"/>
      <dgm:spPr/>
    </dgm:pt>
    <dgm:pt modelId="{C95B1368-3CDE-BD47-A917-BBC009CCC875}" type="pres">
      <dgm:prSet presAssocID="{51109FF9-0A6B-1C4B-BD19-B89F696F068B}" presName="circle4" presStyleLbl="lnNode1" presStyleIdx="3" presStyleCnt="5"/>
      <dgm:spPr/>
    </dgm:pt>
    <dgm:pt modelId="{644A35BE-A7B9-3341-8CF5-99BF15BA25F5}" type="pres">
      <dgm:prSet presAssocID="{51109FF9-0A6B-1C4B-BD19-B89F696F068B}" presName="text4" presStyleLbl="revTx" presStyleIdx="3" presStyleCnt="5" custScaleX="135000" custLinFactNeighborX="15833" custLinFactNeighborY="-2695">
        <dgm:presLayoutVars>
          <dgm:bulletEnabled val="1"/>
        </dgm:presLayoutVars>
      </dgm:prSet>
      <dgm:spPr/>
      <dgm:t>
        <a:bodyPr/>
        <a:lstStyle/>
        <a:p>
          <a:endParaRPr lang="en-US"/>
        </a:p>
      </dgm:t>
    </dgm:pt>
    <dgm:pt modelId="{99F3A318-6E42-B84B-AF8A-17A3371D0334}" type="pres">
      <dgm:prSet presAssocID="{51109FF9-0A6B-1C4B-BD19-B89F696F068B}" presName="line4" presStyleLbl="callout" presStyleIdx="6" presStyleCnt="10"/>
      <dgm:spPr/>
    </dgm:pt>
    <dgm:pt modelId="{A114B356-47F7-A64B-850E-EDCB9A25F02E}" type="pres">
      <dgm:prSet presAssocID="{51109FF9-0A6B-1C4B-BD19-B89F696F068B}" presName="d4" presStyleLbl="callout" presStyleIdx="7" presStyleCnt="10"/>
      <dgm:spPr/>
    </dgm:pt>
    <dgm:pt modelId="{88081025-86D8-BC47-9108-AE274B5AB030}" type="pres">
      <dgm:prSet presAssocID="{87D46FCC-2AAE-954D-BD70-88B5A30F2443}" presName="circle5" presStyleLbl="lnNode1" presStyleIdx="4" presStyleCnt="5"/>
      <dgm:spPr/>
    </dgm:pt>
    <dgm:pt modelId="{CBBDFD8D-FFD0-4A45-869B-C0FEB6EDBDB5}" type="pres">
      <dgm:prSet presAssocID="{87D46FCC-2AAE-954D-BD70-88B5A30F2443}" presName="text5" presStyleLbl="revTx" presStyleIdx="4" presStyleCnt="5" custScaleX="135000" custLinFactNeighborX="15833" custLinFactNeighborY="-2695">
        <dgm:presLayoutVars>
          <dgm:bulletEnabled val="1"/>
        </dgm:presLayoutVars>
      </dgm:prSet>
      <dgm:spPr/>
      <dgm:t>
        <a:bodyPr/>
        <a:lstStyle/>
        <a:p>
          <a:endParaRPr lang="en-US"/>
        </a:p>
      </dgm:t>
    </dgm:pt>
    <dgm:pt modelId="{0DD37964-1DA9-5E49-94D0-B6649538A4CE}" type="pres">
      <dgm:prSet presAssocID="{87D46FCC-2AAE-954D-BD70-88B5A30F2443}" presName="line5" presStyleLbl="callout" presStyleIdx="8" presStyleCnt="10"/>
      <dgm:spPr/>
    </dgm:pt>
    <dgm:pt modelId="{050A0E07-6682-E04D-8C0A-8DEF0A4AEF48}" type="pres">
      <dgm:prSet presAssocID="{87D46FCC-2AAE-954D-BD70-88B5A30F2443}" presName="d5" presStyleLbl="callout" presStyleIdx="9" presStyleCnt="10"/>
      <dgm:spPr/>
    </dgm:pt>
  </dgm:ptLst>
  <dgm:cxnLst>
    <dgm:cxn modelId="{AB7D6F32-BF5D-5D47-915A-154779216BA6}" srcId="{ED548BF5-8D43-A44F-AAD7-C3604BCCBD9D}" destId="{289282B5-953F-A94F-91AA-225660B89277}" srcOrd="1" destOrd="0" parTransId="{CFB9E54D-4ED7-EE4A-8473-40903C05F200}" sibTransId="{FC9A3B87-6181-0641-A252-A6CD825810C3}"/>
    <dgm:cxn modelId="{4BB1056D-8CE6-D14C-B1B9-EE1523F80C6C}" srcId="{ED548BF5-8D43-A44F-AAD7-C3604BCCBD9D}" destId="{87D46FCC-2AAE-954D-BD70-88B5A30F2443}" srcOrd="4" destOrd="0" parTransId="{6B9011A7-0D64-074F-B606-FB15BE2CD353}" sibTransId="{4D6BB6D8-6972-074A-8304-22628E548F6E}"/>
    <dgm:cxn modelId="{0DD117B6-728E-D340-BD4C-CDAA6BE22799}" type="presOf" srcId="{ED548BF5-8D43-A44F-AAD7-C3604BCCBD9D}" destId="{08B53319-D9CE-C34A-B140-0A1B7717D1AC}" srcOrd="0" destOrd="0" presId="urn:microsoft.com/office/officeart/2005/8/layout/target1"/>
    <dgm:cxn modelId="{27D6EC2C-5D8D-A24E-A9AF-4E79F5FD12D6}" srcId="{ED548BF5-8D43-A44F-AAD7-C3604BCCBD9D}" destId="{51109FF9-0A6B-1C4B-BD19-B89F696F068B}" srcOrd="3" destOrd="0" parTransId="{FC7664BC-1A56-994C-A572-97EF939977D4}" sibTransId="{A9C6298F-C002-4D4A-A764-A4DCBCF76E54}"/>
    <dgm:cxn modelId="{800C06FD-2418-8342-8D5D-2FDFC254EB20}" type="presOf" srcId="{FC0CA79F-C050-3842-8D6A-D0C9ABF1F6B6}" destId="{E9FF8952-AF54-CB47-98B8-AA5B8824FA53}" srcOrd="0" destOrd="0" presId="urn:microsoft.com/office/officeart/2005/8/layout/target1"/>
    <dgm:cxn modelId="{AE60C276-8E1D-4C4F-ADBC-778E556F6D0A}" srcId="{ED548BF5-8D43-A44F-AAD7-C3604BCCBD9D}" destId="{FC0CA79F-C050-3842-8D6A-D0C9ABF1F6B6}" srcOrd="2" destOrd="0" parTransId="{464A32E7-B2FE-0244-8E81-37DC86C48A16}" sibTransId="{373386FD-4B32-CF42-8356-AD467B85F9AD}"/>
    <dgm:cxn modelId="{37255678-91BE-DC46-9525-1B1F685F958E}" srcId="{ED548BF5-8D43-A44F-AAD7-C3604BCCBD9D}" destId="{40B55E62-E699-BC47-A584-4E63BDDBC895}" srcOrd="0" destOrd="0" parTransId="{946B1DC3-C3E5-5347-9E6E-367E0179BDD0}" sibTransId="{3051A0F2-EE92-CD49-A376-C0594E00FD4B}"/>
    <dgm:cxn modelId="{DDCD4DAD-E017-C947-9B66-76E5D369FFB3}" type="presOf" srcId="{289282B5-953F-A94F-91AA-225660B89277}" destId="{7BE78307-D11C-5842-89A6-5DB46EED66EB}" srcOrd="0" destOrd="0" presId="urn:microsoft.com/office/officeart/2005/8/layout/target1"/>
    <dgm:cxn modelId="{D041594E-C9F5-AA43-8C09-115D420679D5}" type="presOf" srcId="{87D46FCC-2AAE-954D-BD70-88B5A30F2443}" destId="{CBBDFD8D-FFD0-4A45-869B-C0FEB6EDBDB5}" srcOrd="0" destOrd="0" presId="urn:microsoft.com/office/officeart/2005/8/layout/target1"/>
    <dgm:cxn modelId="{ABC59782-835B-024E-A68C-1EC3EEA00F1D}" type="presOf" srcId="{51109FF9-0A6B-1C4B-BD19-B89F696F068B}" destId="{644A35BE-A7B9-3341-8CF5-99BF15BA25F5}" srcOrd="0" destOrd="0" presId="urn:microsoft.com/office/officeart/2005/8/layout/target1"/>
    <dgm:cxn modelId="{5F4A87EC-C5EE-A74C-AA90-E54F746CCD3F}" type="presOf" srcId="{40B55E62-E699-BC47-A584-4E63BDDBC895}" destId="{B3AA5918-1F8C-F94E-8849-3B5F6277F7B1}" srcOrd="0" destOrd="0" presId="urn:microsoft.com/office/officeart/2005/8/layout/target1"/>
    <dgm:cxn modelId="{07183770-660E-304F-BD16-0469E3828EC3}" type="presParOf" srcId="{08B53319-D9CE-C34A-B140-0A1B7717D1AC}" destId="{5F15F32B-7DE2-2B41-86AE-CA3E35A5765C}" srcOrd="0" destOrd="0" presId="urn:microsoft.com/office/officeart/2005/8/layout/target1"/>
    <dgm:cxn modelId="{2D6F3FAF-891F-2E4B-90A1-663809DA67D2}" type="presParOf" srcId="{08B53319-D9CE-C34A-B140-0A1B7717D1AC}" destId="{B3AA5918-1F8C-F94E-8849-3B5F6277F7B1}" srcOrd="1" destOrd="0" presId="urn:microsoft.com/office/officeart/2005/8/layout/target1"/>
    <dgm:cxn modelId="{5411ABCB-25A4-C843-B7EB-B4F77F310693}" type="presParOf" srcId="{08B53319-D9CE-C34A-B140-0A1B7717D1AC}" destId="{6A1C4F26-8E35-D941-A61A-474ED4F5A570}" srcOrd="2" destOrd="0" presId="urn:microsoft.com/office/officeart/2005/8/layout/target1"/>
    <dgm:cxn modelId="{B72962B9-8A3D-5147-90EF-D188F897D514}" type="presParOf" srcId="{08B53319-D9CE-C34A-B140-0A1B7717D1AC}" destId="{C4B41D26-54D5-4C47-9A81-284071A73C36}" srcOrd="3" destOrd="0" presId="urn:microsoft.com/office/officeart/2005/8/layout/target1"/>
    <dgm:cxn modelId="{AAFAD36E-1194-8C40-B07A-3BCD7B4D5A7D}" type="presParOf" srcId="{08B53319-D9CE-C34A-B140-0A1B7717D1AC}" destId="{4BE8E968-E11B-9F47-AE08-1A01313F25F7}" srcOrd="4" destOrd="0" presId="urn:microsoft.com/office/officeart/2005/8/layout/target1"/>
    <dgm:cxn modelId="{FF6CDF3E-5BA9-0447-8602-2FB1920C78F0}" type="presParOf" srcId="{08B53319-D9CE-C34A-B140-0A1B7717D1AC}" destId="{7BE78307-D11C-5842-89A6-5DB46EED66EB}" srcOrd="5" destOrd="0" presId="urn:microsoft.com/office/officeart/2005/8/layout/target1"/>
    <dgm:cxn modelId="{F0062FF7-70FB-0943-91F8-1AE002C3A1F9}" type="presParOf" srcId="{08B53319-D9CE-C34A-B140-0A1B7717D1AC}" destId="{45659C8A-5E03-F74F-8761-0BE81A6465DF}" srcOrd="6" destOrd="0" presId="urn:microsoft.com/office/officeart/2005/8/layout/target1"/>
    <dgm:cxn modelId="{038FBE03-488A-7343-A08C-0F127EFB7907}" type="presParOf" srcId="{08B53319-D9CE-C34A-B140-0A1B7717D1AC}" destId="{39705474-2DED-5642-BD5B-BC23EC34E523}" srcOrd="7" destOrd="0" presId="urn:microsoft.com/office/officeart/2005/8/layout/target1"/>
    <dgm:cxn modelId="{E14280CA-491D-9F4B-BA2B-3F8CF160570E}" type="presParOf" srcId="{08B53319-D9CE-C34A-B140-0A1B7717D1AC}" destId="{716AA892-80F6-544E-84A4-3366503B06CA}" srcOrd="8" destOrd="0" presId="urn:microsoft.com/office/officeart/2005/8/layout/target1"/>
    <dgm:cxn modelId="{B85346FB-0394-4E49-A2A6-9465FEC613F0}" type="presParOf" srcId="{08B53319-D9CE-C34A-B140-0A1B7717D1AC}" destId="{E9FF8952-AF54-CB47-98B8-AA5B8824FA53}" srcOrd="9" destOrd="0" presId="urn:microsoft.com/office/officeart/2005/8/layout/target1"/>
    <dgm:cxn modelId="{FC2AE1BD-2F90-824B-95B0-13DD1018C43B}" type="presParOf" srcId="{08B53319-D9CE-C34A-B140-0A1B7717D1AC}" destId="{C614C0CE-EB46-CB4A-B573-F6275FD3BA4E}" srcOrd="10" destOrd="0" presId="urn:microsoft.com/office/officeart/2005/8/layout/target1"/>
    <dgm:cxn modelId="{76CACF11-DBAE-7E42-AB89-60D30DD8000E}" type="presParOf" srcId="{08B53319-D9CE-C34A-B140-0A1B7717D1AC}" destId="{7190E5E7-2D85-5244-8762-17E790FE1F29}" srcOrd="11" destOrd="0" presId="urn:microsoft.com/office/officeart/2005/8/layout/target1"/>
    <dgm:cxn modelId="{F6932C49-571E-E746-A0AF-D9429D600BBA}" type="presParOf" srcId="{08B53319-D9CE-C34A-B140-0A1B7717D1AC}" destId="{C95B1368-3CDE-BD47-A917-BBC009CCC875}" srcOrd="12" destOrd="0" presId="urn:microsoft.com/office/officeart/2005/8/layout/target1"/>
    <dgm:cxn modelId="{96063E31-8414-614B-86C3-790162B3D016}" type="presParOf" srcId="{08B53319-D9CE-C34A-B140-0A1B7717D1AC}" destId="{644A35BE-A7B9-3341-8CF5-99BF15BA25F5}" srcOrd="13" destOrd="0" presId="urn:microsoft.com/office/officeart/2005/8/layout/target1"/>
    <dgm:cxn modelId="{7FE8F356-9594-0E42-A0EE-08B992EFD5E8}" type="presParOf" srcId="{08B53319-D9CE-C34A-B140-0A1B7717D1AC}" destId="{99F3A318-6E42-B84B-AF8A-17A3371D0334}" srcOrd="14" destOrd="0" presId="urn:microsoft.com/office/officeart/2005/8/layout/target1"/>
    <dgm:cxn modelId="{22EDDA5F-A1A2-D04C-8EB1-A46EC222F95E}" type="presParOf" srcId="{08B53319-D9CE-C34A-B140-0A1B7717D1AC}" destId="{A114B356-47F7-A64B-850E-EDCB9A25F02E}" srcOrd="15" destOrd="0" presId="urn:microsoft.com/office/officeart/2005/8/layout/target1"/>
    <dgm:cxn modelId="{DC3E031E-4968-904D-96D9-CF73C04D80D5}" type="presParOf" srcId="{08B53319-D9CE-C34A-B140-0A1B7717D1AC}" destId="{88081025-86D8-BC47-9108-AE274B5AB030}" srcOrd="16" destOrd="0" presId="urn:microsoft.com/office/officeart/2005/8/layout/target1"/>
    <dgm:cxn modelId="{4C5A1EE6-5A5E-4D40-A0BA-300741237187}" type="presParOf" srcId="{08B53319-D9CE-C34A-B140-0A1B7717D1AC}" destId="{CBBDFD8D-FFD0-4A45-869B-C0FEB6EDBDB5}" srcOrd="17" destOrd="0" presId="urn:microsoft.com/office/officeart/2005/8/layout/target1"/>
    <dgm:cxn modelId="{76D7B318-560D-3943-ABB8-0EDC02439F1C}" type="presParOf" srcId="{08B53319-D9CE-C34A-B140-0A1B7717D1AC}" destId="{0DD37964-1DA9-5E49-94D0-B6649538A4CE}" srcOrd="18" destOrd="0" presId="urn:microsoft.com/office/officeart/2005/8/layout/target1"/>
    <dgm:cxn modelId="{3B1A1647-B629-2D4F-8498-B8172DC4DE8E}" type="presParOf" srcId="{08B53319-D9CE-C34A-B140-0A1B7717D1AC}" destId="{050A0E07-6682-E04D-8C0A-8DEF0A4AEF48}"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6_2" csCatId="accent6" phldr="1"/>
      <dgm:spPr/>
      <dgm:t>
        <a:bodyPr/>
        <a:lstStyle/>
        <a:p>
          <a:endParaRPr lang="en-US"/>
        </a:p>
      </dgm:t>
    </dgm:pt>
    <dgm:pt modelId="{605E4C40-B0E0-3F49-9FDE-5C2FEA016E83}">
      <dgm:prSet phldrT="[Text]"/>
      <dgm:spPr/>
      <dgm:t>
        <a:bodyPr/>
        <a:lstStyle/>
        <a:p>
          <a:r>
            <a:rPr lang="en-US" dirty="0"/>
            <a:t>More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More knowledge</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t>
        <a:bodyPr/>
        <a:lstStyle/>
        <a:p>
          <a:endParaRPr lang="en-US"/>
        </a:p>
      </dgm:t>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t>
        <a:bodyPr/>
        <a:lstStyle/>
        <a:p>
          <a:endParaRPr lang="en-US"/>
        </a:p>
      </dgm:t>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t>
        <a:bodyPr/>
        <a:lstStyle/>
        <a:p>
          <a:endParaRPr lang="en-US"/>
        </a:p>
      </dgm:t>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t>
        <a:bodyPr/>
        <a:lstStyle/>
        <a:p>
          <a:endParaRPr lang="en-US"/>
        </a:p>
      </dgm:t>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Y="68442" custLinFactNeighborX="3460" custLinFactNeighborY="100000"/>
      <dgm:spPr/>
      <dgm:t>
        <a:bodyPr/>
        <a:lstStyle/>
        <a:p>
          <a:endParaRPr lang="en-US"/>
        </a:p>
      </dgm:t>
    </dgm:pt>
  </dgm:ptLst>
  <dgm:cxnLst>
    <dgm:cxn modelId="{EF6F6960-07FE-FC4F-88A6-D155E91099AF}" type="presOf" srcId="{605E4C40-B0E0-3F49-9FDE-5C2FEA016E83}" destId="{F423D071-2A0B-3546-8C6E-54E0BF87DD17}"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A84671BC-364A-FA48-B686-2683E57AD487}" type="presOf" srcId="{7CF48C87-E408-7C47-9490-322B9AAF2C3A}" destId="{B455F07E-3C78-7B48-AA43-49E29FEBB0CA}" srcOrd="0" destOrd="0" presId="urn:microsoft.com/office/officeart/2008/layout/VerticalCircleList"/>
    <dgm:cxn modelId="{EEAA38EC-65B3-F64D-A1ED-D1D38BCD6345}" srcId="{3151B892-B79E-5E4E-A6AB-8ADE06084503}" destId="{10E938E2-EE5A-DF45-96BF-A2014755140A}" srcOrd="0" destOrd="0" parTransId="{D907F406-5017-1740-A16F-9CEE6C5C53B8}" sibTransId="{610DCA29-6D10-1A45-B020-BC3E4B266284}"/>
    <dgm:cxn modelId="{45D388B2-5933-4A4D-82D3-5A36E5A9EC82}" srcId="{10E938E2-EE5A-DF45-96BF-A2014755140A}" destId="{95FAC6DE-B9F5-CD45-8E4F-E458930879C7}" srcOrd="0" destOrd="0" parTransId="{1C3C5E2D-1A62-684B-9537-FDBDA28D506D}" sibTransId="{8DC8369C-1A0E-B847-9DC4-96F2AC1A0B24}"/>
    <dgm:cxn modelId="{AEDEBF8C-BD43-0E47-815D-0764E249BB64}" type="presOf" srcId="{3151B892-B79E-5E4E-A6AB-8ADE06084503}" destId="{0A5C26A3-A2EC-8744-862C-038D983091AB}" srcOrd="0" destOrd="0" presId="urn:microsoft.com/office/officeart/2008/layout/VerticalCircleList"/>
    <dgm:cxn modelId="{7037EA93-418E-A64A-BCE9-1C26C674BBAA}" type="presOf" srcId="{10E938E2-EE5A-DF45-96BF-A2014755140A}" destId="{C8049552-2320-1F49-967D-F34BF484DC79}" srcOrd="0" destOrd="0" presId="urn:microsoft.com/office/officeart/2008/layout/VerticalCircleList"/>
    <dgm:cxn modelId="{C52CC56D-876A-684E-9200-0A55FC9718C5}" type="presOf" srcId="{95FAC6DE-B9F5-CD45-8E4F-E458930879C7}" destId="{F8727A09-E017-934E-8620-0F2D1590F066}"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0AD372DB-CC8B-B149-A341-77D9098B3102}" type="presParOf" srcId="{0A5C26A3-A2EC-8744-862C-038D983091AB}" destId="{ECED475B-259C-6F44-B2B6-A23E0A5F6244}" srcOrd="0" destOrd="0" presId="urn:microsoft.com/office/officeart/2008/layout/VerticalCircleList"/>
    <dgm:cxn modelId="{F62E4B53-64F7-074B-82E8-8444651E8F3D}" type="presParOf" srcId="{ECED475B-259C-6F44-B2B6-A23E0A5F6244}" destId="{DC1A3700-A9A7-9840-9D42-9F7A988B280B}" srcOrd="0" destOrd="0" presId="urn:microsoft.com/office/officeart/2008/layout/VerticalCircleList"/>
    <dgm:cxn modelId="{4A40C8E6-DFED-E64D-BB10-23D5B88A1CE8}" type="presParOf" srcId="{ECED475B-259C-6F44-B2B6-A23E0A5F6244}" destId="{4E548393-1413-4E40-AAC5-C1D6F867CB30}" srcOrd="1" destOrd="0" presId="urn:microsoft.com/office/officeart/2008/layout/VerticalCircleList"/>
    <dgm:cxn modelId="{3BADD772-F42E-B447-A15E-FE0A2CE70B1A}" type="presParOf" srcId="{ECED475B-259C-6F44-B2B6-A23E0A5F6244}" destId="{C8049552-2320-1F49-967D-F34BF484DC79}" srcOrd="2" destOrd="0" presId="urn:microsoft.com/office/officeart/2008/layout/VerticalCircleList"/>
    <dgm:cxn modelId="{69C78BDA-B033-FF40-A0F8-853F8B3EDB8F}" type="presParOf" srcId="{ECED475B-259C-6F44-B2B6-A23E0A5F6244}" destId="{3C9E8A37-398B-C147-BC61-E12510309529}" srcOrd="3" destOrd="0" presId="urn:microsoft.com/office/officeart/2008/layout/VerticalCircleList"/>
    <dgm:cxn modelId="{7884808D-30F8-F145-A463-0A43C9291D08}" type="presParOf" srcId="{3C9E8A37-398B-C147-BC61-E12510309529}" destId="{F8727A09-E017-934E-8620-0F2D1590F066}" srcOrd="0" destOrd="0" presId="urn:microsoft.com/office/officeart/2008/layout/VerticalCircleList"/>
    <dgm:cxn modelId="{1DFE5374-1A99-7944-AD8D-209A5FD5CEA5}" type="presParOf" srcId="{0A5C26A3-A2EC-8744-862C-038D983091AB}" destId="{96B21378-6C25-3E42-8E53-37A2612B2242}" srcOrd="1" destOrd="0" presId="urn:microsoft.com/office/officeart/2008/layout/VerticalCircleList"/>
    <dgm:cxn modelId="{1F373997-B454-FC49-831C-B62974572B9E}" type="presParOf" srcId="{0A5C26A3-A2EC-8744-862C-038D983091AB}" destId="{34C4172B-F56D-2D42-889C-C467582E89C8}" srcOrd="2" destOrd="0" presId="urn:microsoft.com/office/officeart/2008/layout/VerticalCircleList"/>
    <dgm:cxn modelId="{15B161EC-00EE-454A-89AE-D552D9D939A6}" type="presParOf" srcId="{34C4172B-F56D-2D42-889C-C467582E89C8}" destId="{3ED6E150-B2FB-344D-82B2-FCA1CEB626F7}" srcOrd="0" destOrd="0" presId="urn:microsoft.com/office/officeart/2008/layout/VerticalCircleList"/>
    <dgm:cxn modelId="{98BF79AA-A816-E848-B8A7-86544D25340D}" type="presParOf" srcId="{34C4172B-F56D-2D42-889C-C467582E89C8}" destId="{89ED5491-994F-9842-9880-0BE91CD354E3}" srcOrd="1" destOrd="0" presId="urn:microsoft.com/office/officeart/2008/layout/VerticalCircleList"/>
    <dgm:cxn modelId="{8BB69FAA-0012-E94D-9F3F-4321ED17A903}" type="presParOf" srcId="{34C4172B-F56D-2D42-889C-C467582E89C8}" destId="{B455F07E-3C78-7B48-AA43-49E29FEBB0CA}" srcOrd="2" destOrd="0" presId="urn:microsoft.com/office/officeart/2008/layout/VerticalCircleList"/>
    <dgm:cxn modelId="{24DFAB29-672A-D540-BBC8-9C94F7992282}" type="presParOf" srcId="{34C4172B-F56D-2D42-889C-C467582E89C8}" destId="{0C32FFAF-92D9-834E-9DB4-B34F156DDC7C}" srcOrd="3" destOrd="0" presId="urn:microsoft.com/office/officeart/2008/layout/VerticalCircleList"/>
    <dgm:cxn modelId="{976D375F-93F0-DC48-B043-C3A6325ECB15}"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6_3" csCatId="accent6" phldr="1"/>
      <dgm:spPr/>
    </dgm:pt>
    <dgm:pt modelId="{289282B5-953F-A94F-91AA-225660B89277}">
      <dgm:prSet phldrT="[Text]"/>
      <dgm:spPr/>
      <dgm:t>
        <a:bodyPr/>
        <a:lstStyle/>
        <a:p>
          <a:r>
            <a:rPr lang="en-US" dirty="0"/>
            <a:t>Add 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Add 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Add 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Use 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B682EF5D-5211-554F-995F-A0F00F4A1B1B}">
      <dgm:prSet phldrT="[Text]"/>
      <dgm:spPr/>
      <dgm:t>
        <a:bodyPr/>
        <a:lstStyle/>
        <a:p>
          <a:r>
            <a:rPr lang="en-US"/>
            <a:t>?</a:t>
          </a:r>
          <a:endParaRPr lang="en-US" dirty="0"/>
        </a:p>
      </dgm:t>
    </dgm:pt>
    <dgm:pt modelId="{26527693-DCA0-2E45-805D-2F1718113DF7}" type="parTrans" cxnId="{F93227B8-7DD0-C240-9225-C49F7DB75391}">
      <dgm:prSet/>
      <dgm:spPr/>
      <dgm:t>
        <a:bodyPr/>
        <a:lstStyle/>
        <a:p>
          <a:endParaRPr lang="en-US"/>
        </a:p>
      </dgm:t>
    </dgm:pt>
    <dgm:pt modelId="{2371817B-504D-0B4E-99F9-DC9CA10DFAA2}" type="sibTrans" cxnId="{F93227B8-7DD0-C240-9225-C49F7DB75391}">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14FD7588-DC0C-CA4C-9421-B12131739489}" type="pres">
      <dgm:prSet presAssocID="{B682EF5D-5211-554F-995F-A0F00F4A1B1B}" presName="circle1" presStyleLbl="lnNode1" presStyleIdx="0" presStyleCnt="5"/>
      <dgm:spPr/>
    </dgm:pt>
    <dgm:pt modelId="{9A1F3E80-FB4B-2546-8102-58833340A290}" type="pres">
      <dgm:prSet presAssocID="{B682EF5D-5211-554F-995F-A0F00F4A1B1B}" presName="text1" presStyleLbl="revTx" presStyleIdx="0" presStyleCnt="5">
        <dgm:presLayoutVars>
          <dgm:bulletEnabled val="1"/>
        </dgm:presLayoutVars>
      </dgm:prSet>
      <dgm:spPr/>
      <dgm:t>
        <a:bodyPr/>
        <a:lstStyle/>
        <a:p>
          <a:endParaRPr lang="en-US"/>
        </a:p>
      </dgm:t>
    </dgm:pt>
    <dgm:pt modelId="{A516502B-C453-D044-8102-F928B265FEDC}" type="pres">
      <dgm:prSet presAssocID="{B682EF5D-5211-554F-995F-A0F00F4A1B1B}" presName="line1" presStyleLbl="callout" presStyleIdx="0" presStyleCnt="10"/>
      <dgm:spPr/>
    </dgm:pt>
    <dgm:pt modelId="{3134D0B4-FBFA-8C49-B1A0-31C16A876F49}" type="pres">
      <dgm:prSet presAssocID="{B682EF5D-5211-554F-995F-A0F00F4A1B1B}" presName="d1" presStyleLbl="callout" presStyleIdx="1" presStyleCnt="10"/>
      <dgm:spPr/>
    </dgm:pt>
    <dgm:pt modelId="{8438402A-ADBE-534A-AC8C-071C4BBA3BC2}" type="pres">
      <dgm:prSet presAssocID="{40B55E62-E699-BC47-A584-4E63BDDBC895}" presName="circle2" presStyleLbl="lnNode1" presStyleIdx="1" presStyleCnt="5"/>
      <dgm:spPr/>
    </dgm:pt>
    <dgm:pt modelId="{AD8507C9-A69E-194F-B683-4B3A9A2DCE2B}" type="pres">
      <dgm:prSet presAssocID="{40B55E62-E699-BC47-A584-4E63BDDBC895}" presName="text2" presStyleLbl="revTx" presStyleIdx="1" presStyleCnt="5">
        <dgm:presLayoutVars>
          <dgm:bulletEnabled val="1"/>
        </dgm:presLayoutVars>
      </dgm:prSet>
      <dgm:spPr/>
      <dgm:t>
        <a:bodyPr/>
        <a:lstStyle/>
        <a:p>
          <a:endParaRPr lang="en-US"/>
        </a:p>
      </dgm:t>
    </dgm:pt>
    <dgm:pt modelId="{BDAC52E7-C39E-5741-AF31-156AA5E3C06A}" type="pres">
      <dgm:prSet presAssocID="{40B55E62-E699-BC47-A584-4E63BDDBC895}" presName="line2" presStyleLbl="callout" presStyleIdx="2" presStyleCnt="10"/>
      <dgm:spPr/>
    </dgm:pt>
    <dgm:pt modelId="{51DF2B66-0D12-8546-B994-490492A9407D}" type="pres">
      <dgm:prSet presAssocID="{40B55E62-E699-BC47-A584-4E63BDDBC895}" presName="d2" presStyleLbl="callout" presStyleIdx="3" presStyleCnt="10"/>
      <dgm:spPr/>
    </dgm:pt>
    <dgm:pt modelId="{5AF9E764-9E9E-FE4A-BC82-7FA20D63828D}" type="pres">
      <dgm:prSet presAssocID="{289282B5-953F-A94F-91AA-225660B89277}" presName="circle3" presStyleLbl="lnNode1" presStyleIdx="2" presStyleCnt="5"/>
      <dgm:spPr/>
    </dgm:pt>
    <dgm:pt modelId="{5286A979-9AA0-9045-AA57-3120B2706D16}" type="pres">
      <dgm:prSet presAssocID="{289282B5-953F-A94F-91AA-225660B89277}" presName="text3" presStyleLbl="revTx" presStyleIdx="2" presStyleCnt="5">
        <dgm:presLayoutVars>
          <dgm:bulletEnabled val="1"/>
        </dgm:presLayoutVars>
      </dgm:prSet>
      <dgm:spPr/>
      <dgm:t>
        <a:bodyPr/>
        <a:lstStyle/>
        <a:p>
          <a:endParaRPr lang="en-US"/>
        </a:p>
      </dgm:t>
    </dgm:pt>
    <dgm:pt modelId="{4373EE74-883A-7F40-91AB-D18F4977D875}" type="pres">
      <dgm:prSet presAssocID="{289282B5-953F-A94F-91AA-225660B89277}" presName="line3" presStyleLbl="callout" presStyleIdx="4" presStyleCnt="10"/>
      <dgm:spPr/>
    </dgm:pt>
    <dgm:pt modelId="{53859C05-462D-ED47-A9FE-5250489A3071}" type="pres">
      <dgm:prSet presAssocID="{289282B5-953F-A94F-91AA-225660B89277}" presName="d3" presStyleLbl="callout" presStyleIdx="5" presStyleCnt="10"/>
      <dgm:spPr/>
    </dgm:pt>
    <dgm:pt modelId="{DEA0B7A9-9438-1041-B173-0C6B2FF3833E}" type="pres">
      <dgm:prSet presAssocID="{FC0CA79F-C050-3842-8D6A-D0C9ABF1F6B6}" presName="circle4" presStyleLbl="lnNode1" presStyleIdx="3" presStyleCnt="5"/>
      <dgm:spPr/>
    </dgm:pt>
    <dgm:pt modelId="{595297EF-504A-8B46-B470-3BF64F27B25F}" type="pres">
      <dgm:prSet presAssocID="{FC0CA79F-C050-3842-8D6A-D0C9ABF1F6B6}" presName="text4" presStyleLbl="revTx" presStyleIdx="3" presStyleCnt="5">
        <dgm:presLayoutVars>
          <dgm:bulletEnabled val="1"/>
        </dgm:presLayoutVars>
      </dgm:prSet>
      <dgm:spPr/>
      <dgm:t>
        <a:bodyPr/>
        <a:lstStyle/>
        <a:p>
          <a:endParaRPr lang="en-US"/>
        </a:p>
      </dgm:t>
    </dgm:pt>
    <dgm:pt modelId="{C8206872-92AE-F244-AB9A-6E7D512381AC}" type="pres">
      <dgm:prSet presAssocID="{FC0CA79F-C050-3842-8D6A-D0C9ABF1F6B6}" presName="line4" presStyleLbl="callout" presStyleIdx="6" presStyleCnt="10"/>
      <dgm:spPr/>
    </dgm:pt>
    <dgm:pt modelId="{21331DE5-6BBC-FF40-998E-319B8410D524}" type="pres">
      <dgm:prSet presAssocID="{FC0CA79F-C050-3842-8D6A-D0C9ABF1F6B6}" presName="d4" presStyleLbl="callout" presStyleIdx="7" presStyleCnt="10"/>
      <dgm:spPr/>
    </dgm:pt>
    <dgm:pt modelId="{9EC9524F-0AAA-7F44-94B5-102D91689F15}" type="pres">
      <dgm:prSet presAssocID="{51109FF9-0A6B-1C4B-BD19-B89F696F068B}" presName="circle5" presStyleLbl="lnNode1" presStyleIdx="4" presStyleCnt="5"/>
      <dgm:spPr/>
    </dgm:pt>
    <dgm:pt modelId="{7F85C657-B61D-3F43-84D7-BEE6EC41D244}" type="pres">
      <dgm:prSet presAssocID="{51109FF9-0A6B-1C4B-BD19-B89F696F068B}" presName="text5" presStyleLbl="revTx" presStyleIdx="4" presStyleCnt="5">
        <dgm:presLayoutVars>
          <dgm:bulletEnabled val="1"/>
        </dgm:presLayoutVars>
      </dgm:prSet>
      <dgm:spPr/>
      <dgm:t>
        <a:bodyPr/>
        <a:lstStyle/>
        <a:p>
          <a:endParaRPr lang="en-US"/>
        </a:p>
      </dgm:t>
    </dgm:pt>
    <dgm:pt modelId="{79420119-801A-D345-A1CB-8467E3624AEB}" type="pres">
      <dgm:prSet presAssocID="{51109FF9-0A6B-1C4B-BD19-B89F696F068B}" presName="line5" presStyleLbl="callout" presStyleIdx="8" presStyleCnt="10"/>
      <dgm:spPr/>
    </dgm:pt>
    <dgm:pt modelId="{5DF59594-47EA-4D42-989E-B7923CCE14B7}" type="pres">
      <dgm:prSet presAssocID="{51109FF9-0A6B-1C4B-BD19-B89F696F068B}" presName="d5" presStyleLbl="callout" presStyleIdx="9" presStyleCnt="10"/>
      <dgm:spPr/>
    </dgm:pt>
  </dgm:ptLst>
  <dgm:cxnLst>
    <dgm:cxn modelId="{21B2F15F-9C61-024E-B25F-D2150F5A1C13}" type="presOf" srcId="{B682EF5D-5211-554F-995F-A0F00F4A1B1B}" destId="{9A1F3E80-FB4B-2546-8102-58833340A290}" srcOrd="0" destOrd="0" presId="urn:microsoft.com/office/officeart/2005/8/layout/target1"/>
    <dgm:cxn modelId="{AB7D6F32-BF5D-5D47-915A-154779216BA6}" srcId="{ED548BF5-8D43-A44F-AAD7-C3604BCCBD9D}" destId="{289282B5-953F-A94F-91AA-225660B89277}" srcOrd="2" destOrd="0" parTransId="{CFB9E54D-4ED7-EE4A-8473-40903C05F200}" sibTransId="{FC9A3B87-6181-0641-A252-A6CD825810C3}"/>
    <dgm:cxn modelId="{4BB1056D-8CE6-D14C-B1B9-EE1523F80C6C}" srcId="{ED548BF5-8D43-A44F-AAD7-C3604BCCBD9D}" destId="{87D46FCC-2AAE-954D-BD70-88B5A30F2443}" srcOrd="5" destOrd="0" parTransId="{6B9011A7-0D64-074F-B606-FB15BE2CD353}" sibTransId="{4D6BB6D8-6972-074A-8304-22628E548F6E}"/>
    <dgm:cxn modelId="{5CF6DD11-A5EE-934F-9101-9BF610F0FA5B}" type="presOf" srcId="{FC0CA79F-C050-3842-8D6A-D0C9ABF1F6B6}" destId="{595297EF-504A-8B46-B470-3BF64F27B25F}" srcOrd="0" destOrd="0" presId="urn:microsoft.com/office/officeart/2005/8/layout/target1"/>
    <dgm:cxn modelId="{FE875468-5D3A-9142-943C-232A6144E02D}" type="presOf" srcId="{40B55E62-E699-BC47-A584-4E63BDDBC895}" destId="{AD8507C9-A69E-194F-B683-4B3A9A2DCE2B}" srcOrd="0" destOrd="0" presId="urn:microsoft.com/office/officeart/2005/8/layout/target1"/>
    <dgm:cxn modelId="{F93227B8-7DD0-C240-9225-C49F7DB75391}" srcId="{ED548BF5-8D43-A44F-AAD7-C3604BCCBD9D}" destId="{B682EF5D-5211-554F-995F-A0F00F4A1B1B}" srcOrd="0" destOrd="0" parTransId="{26527693-DCA0-2E45-805D-2F1718113DF7}" sibTransId="{2371817B-504D-0B4E-99F9-DC9CA10DFAA2}"/>
    <dgm:cxn modelId="{27D6EC2C-5D8D-A24E-A9AF-4E79F5FD12D6}" srcId="{ED548BF5-8D43-A44F-AAD7-C3604BCCBD9D}" destId="{51109FF9-0A6B-1C4B-BD19-B89F696F068B}" srcOrd="4" destOrd="0" parTransId="{FC7664BC-1A56-994C-A572-97EF939977D4}" sibTransId="{A9C6298F-C002-4D4A-A764-A4DCBCF76E54}"/>
    <dgm:cxn modelId="{16D0ABDB-5D11-2F45-8C32-85840D099874}" type="presOf" srcId="{289282B5-953F-A94F-91AA-225660B89277}" destId="{5286A979-9AA0-9045-AA57-3120B2706D16}" srcOrd="0" destOrd="0" presId="urn:microsoft.com/office/officeart/2005/8/layout/target1"/>
    <dgm:cxn modelId="{1FA6F76D-80ED-E540-9C96-1932938256F6}" type="presOf" srcId="{51109FF9-0A6B-1C4B-BD19-B89F696F068B}" destId="{7F85C657-B61D-3F43-84D7-BEE6EC41D244}" srcOrd="0" destOrd="0" presId="urn:microsoft.com/office/officeart/2005/8/layout/target1"/>
    <dgm:cxn modelId="{B2C225C6-370E-004F-A3A7-289F2A6AB83A}" type="presOf" srcId="{ED548BF5-8D43-A44F-AAD7-C3604BCCBD9D}" destId="{08B53319-D9CE-C34A-B140-0A1B7717D1AC}" srcOrd="0" destOrd="0" presId="urn:microsoft.com/office/officeart/2005/8/layout/target1"/>
    <dgm:cxn modelId="{AE60C276-8E1D-4C4F-ADBC-778E556F6D0A}" srcId="{ED548BF5-8D43-A44F-AAD7-C3604BCCBD9D}" destId="{FC0CA79F-C050-3842-8D6A-D0C9ABF1F6B6}" srcOrd="3" destOrd="0" parTransId="{464A32E7-B2FE-0244-8E81-37DC86C48A16}" sibTransId="{373386FD-4B32-CF42-8356-AD467B85F9AD}"/>
    <dgm:cxn modelId="{37255678-91BE-DC46-9525-1B1F685F958E}" srcId="{ED548BF5-8D43-A44F-AAD7-C3604BCCBD9D}" destId="{40B55E62-E699-BC47-A584-4E63BDDBC895}" srcOrd="1" destOrd="0" parTransId="{946B1DC3-C3E5-5347-9E6E-367E0179BDD0}" sibTransId="{3051A0F2-EE92-CD49-A376-C0594E00FD4B}"/>
    <dgm:cxn modelId="{EAB91301-60DA-3D4A-B9F3-56DC3A814800}" type="presParOf" srcId="{08B53319-D9CE-C34A-B140-0A1B7717D1AC}" destId="{14FD7588-DC0C-CA4C-9421-B12131739489}" srcOrd="0" destOrd="0" presId="urn:microsoft.com/office/officeart/2005/8/layout/target1"/>
    <dgm:cxn modelId="{A12900AA-B5EB-7A48-A510-43E126CBDB2F}" type="presParOf" srcId="{08B53319-D9CE-C34A-B140-0A1B7717D1AC}" destId="{9A1F3E80-FB4B-2546-8102-58833340A290}" srcOrd="1" destOrd="0" presId="urn:microsoft.com/office/officeart/2005/8/layout/target1"/>
    <dgm:cxn modelId="{3395446B-DCA2-E04B-A22E-1CC994042BA6}" type="presParOf" srcId="{08B53319-D9CE-C34A-B140-0A1B7717D1AC}" destId="{A516502B-C453-D044-8102-F928B265FEDC}" srcOrd="2" destOrd="0" presId="urn:microsoft.com/office/officeart/2005/8/layout/target1"/>
    <dgm:cxn modelId="{B0D0887F-4B7F-AF46-A2C9-1C76D18D9079}" type="presParOf" srcId="{08B53319-D9CE-C34A-B140-0A1B7717D1AC}" destId="{3134D0B4-FBFA-8C49-B1A0-31C16A876F49}" srcOrd="3" destOrd="0" presId="urn:microsoft.com/office/officeart/2005/8/layout/target1"/>
    <dgm:cxn modelId="{711A25D3-DC1F-D445-9A6B-41F95D43E3E2}" type="presParOf" srcId="{08B53319-D9CE-C34A-B140-0A1B7717D1AC}" destId="{8438402A-ADBE-534A-AC8C-071C4BBA3BC2}" srcOrd="4" destOrd="0" presId="urn:microsoft.com/office/officeart/2005/8/layout/target1"/>
    <dgm:cxn modelId="{9C939D42-C365-A74E-997E-0FDB1946C435}" type="presParOf" srcId="{08B53319-D9CE-C34A-B140-0A1B7717D1AC}" destId="{AD8507C9-A69E-194F-B683-4B3A9A2DCE2B}" srcOrd="5" destOrd="0" presId="urn:microsoft.com/office/officeart/2005/8/layout/target1"/>
    <dgm:cxn modelId="{BE456607-5600-8C40-AC1E-AFD19CF90BE0}" type="presParOf" srcId="{08B53319-D9CE-C34A-B140-0A1B7717D1AC}" destId="{BDAC52E7-C39E-5741-AF31-156AA5E3C06A}" srcOrd="6" destOrd="0" presId="urn:microsoft.com/office/officeart/2005/8/layout/target1"/>
    <dgm:cxn modelId="{537BCF94-983E-EF45-98A5-3C69B5FE26A8}" type="presParOf" srcId="{08B53319-D9CE-C34A-B140-0A1B7717D1AC}" destId="{51DF2B66-0D12-8546-B994-490492A9407D}" srcOrd="7" destOrd="0" presId="urn:microsoft.com/office/officeart/2005/8/layout/target1"/>
    <dgm:cxn modelId="{6FC2CE94-E5AF-2C42-9503-9CBD3C85B026}" type="presParOf" srcId="{08B53319-D9CE-C34A-B140-0A1B7717D1AC}" destId="{5AF9E764-9E9E-FE4A-BC82-7FA20D63828D}" srcOrd="8" destOrd="0" presId="urn:microsoft.com/office/officeart/2005/8/layout/target1"/>
    <dgm:cxn modelId="{8DDEF979-1A3E-5A46-A2B1-D86C9386A971}" type="presParOf" srcId="{08B53319-D9CE-C34A-B140-0A1B7717D1AC}" destId="{5286A979-9AA0-9045-AA57-3120B2706D16}" srcOrd="9" destOrd="0" presId="urn:microsoft.com/office/officeart/2005/8/layout/target1"/>
    <dgm:cxn modelId="{931AE895-A189-4644-910F-0AA00D48FC92}" type="presParOf" srcId="{08B53319-D9CE-C34A-B140-0A1B7717D1AC}" destId="{4373EE74-883A-7F40-91AB-D18F4977D875}" srcOrd="10" destOrd="0" presId="urn:microsoft.com/office/officeart/2005/8/layout/target1"/>
    <dgm:cxn modelId="{39EB55E9-FC17-EA41-A00E-686E88DF148D}" type="presParOf" srcId="{08B53319-D9CE-C34A-B140-0A1B7717D1AC}" destId="{53859C05-462D-ED47-A9FE-5250489A3071}" srcOrd="11" destOrd="0" presId="urn:microsoft.com/office/officeart/2005/8/layout/target1"/>
    <dgm:cxn modelId="{4887B8AD-8FD7-9C47-BFC8-AEC1818DF9BA}" type="presParOf" srcId="{08B53319-D9CE-C34A-B140-0A1B7717D1AC}" destId="{DEA0B7A9-9438-1041-B173-0C6B2FF3833E}" srcOrd="12" destOrd="0" presId="urn:microsoft.com/office/officeart/2005/8/layout/target1"/>
    <dgm:cxn modelId="{D6AB467E-786F-0248-AC6A-9728AB5156AE}" type="presParOf" srcId="{08B53319-D9CE-C34A-B140-0A1B7717D1AC}" destId="{595297EF-504A-8B46-B470-3BF64F27B25F}" srcOrd="13" destOrd="0" presId="urn:microsoft.com/office/officeart/2005/8/layout/target1"/>
    <dgm:cxn modelId="{5F54A364-150C-BC41-9AFE-850814222EF4}" type="presParOf" srcId="{08B53319-D9CE-C34A-B140-0A1B7717D1AC}" destId="{C8206872-92AE-F244-AB9A-6E7D512381AC}" srcOrd="14" destOrd="0" presId="urn:microsoft.com/office/officeart/2005/8/layout/target1"/>
    <dgm:cxn modelId="{8EDA50D4-F45E-8844-A4DD-8A1FCE004B57}" type="presParOf" srcId="{08B53319-D9CE-C34A-B140-0A1B7717D1AC}" destId="{21331DE5-6BBC-FF40-998E-319B8410D524}" srcOrd="15" destOrd="0" presId="urn:microsoft.com/office/officeart/2005/8/layout/target1"/>
    <dgm:cxn modelId="{B4E63799-DB2D-634C-8AF3-9968BB4ADA47}" type="presParOf" srcId="{08B53319-D9CE-C34A-B140-0A1B7717D1AC}" destId="{9EC9524F-0AAA-7F44-94B5-102D91689F15}" srcOrd="16" destOrd="0" presId="urn:microsoft.com/office/officeart/2005/8/layout/target1"/>
    <dgm:cxn modelId="{013B8631-512E-534B-ACAD-240CD9417F71}" type="presParOf" srcId="{08B53319-D9CE-C34A-B140-0A1B7717D1AC}" destId="{7F85C657-B61D-3F43-84D7-BEE6EC41D244}" srcOrd="17" destOrd="0" presId="urn:microsoft.com/office/officeart/2005/8/layout/target1"/>
    <dgm:cxn modelId="{24847922-58E6-4140-BBA6-5166C31B23AF}" type="presParOf" srcId="{08B53319-D9CE-C34A-B140-0A1B7717D1AC}" destId="{79420119-801A-D345-A1CB-8467E3624AEB}" srcOrd="18" destOrd="0" presId="urn:microsoft.com/office/officeart/2005/8/layout/target1"/>
    <dgm:cxn modelId="{2DE396CC-52FB-4941-B1B1-983551893ACF}" type="presParOf" srcId="{08B53319-D9CE-C34A-B140-0A1B7717D1AC}" destId="{5DF59594-47EA-4D42-989E-B7923CCE14B7}" srcOrd="19" destOrd="0" presId="urn:microsoft.com/office/officeart/2005/8/layout/targe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75AD9-3218-C54B-B3FF-72352F2BF6A9}">
      <dsp:nvSpPr>
        <dsp:cNvPr id="0" name=""/>
        <dsp:cNvSpPr/>
      </dsp:nvSpPr>
      <dsp:spPr>
        <a:xfrm>
          <a:off x="2013778" y="1307"/>
          <a:ext cx="1802234" cy="18022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a:t>Model</a:t>
          </a:r>
        </a:p>
      </dsp:txBody>
      <dsp:txXfrm>
        <a:off x="2277709" y="265238"/>
        <a:ext cx="1274372" cy="1274372"/>
      </dsp:txXfrm>
    </dsp:sp>
    <dsp:sp modelId="{76D4555E-1231-0443-9B73-9B65F6041A46}">
      <dsp:nvSpPr>
        <dsp:cNvPr id="0" name=""/>
        <dsp:cNvSpPr/>
      </dsp:nvSpPr>
      <dsp:spPr>
        <a:xfrm>
          <a:off x="2392247" y="1949883"/>
          <a:ext cx="1045295" cy="1045295"/>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530801" y="2349604"/>
        <a:ext cx="768187" cy="245853"/>
      </dsp:txXfrm>
    </dsp:sp>
    <dsp:sp modelId="{CFEC57F4-8BD2-CF4D-8D03-73123A1FBB57}">
      <dsp:nvSpPr>
        <dsp:cNvPr id="0" name=""/>
        <dsp:cNvSpPr/>
      </dsp:nvSpPr>
      <dsp:spPr>
        <a:xfrm>
          <a:off x="2013778" y="3141520"/>
          <a:ext cx="1802234" cy="18022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a:t>Data</a:t>
          </a:r>
        </a:p>
      </dsp:txBody>
      <dsp:txXfrm>
        <a:off x="2277709" y="3405451"/>
        <a:ext cx="1274372" cy="1274372"/>
      </dsp:txXfrm>
    </dsp:sp>
    <dsp:sp modelId="{9F4ADD41-9AB6-CF4A-BD7E-E99C2424A57C}">
      <dsp:nvSpPr>
        <dsp:cNvPr id="0" name=""/>
        <dsp:cNvSpPr/>
      </dsp:nvSpPr>
      <dsp:spPr>
        <a:xfrm>
          <a:off x="4086347" y="2137315"/>
          <a:ext cx="573110" cy="67043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4086347" y="2271401"/>
        <a:ext cx="401177" cy="402259"/>
      </dsp:txXfrm>
    </dsp:sp>
    <dsp:sp modelId="{48F3C498-A011-1A41-BFDA-DEF5BBCE6816}">
      <dsp:nvSpPr>
        <dsp:cNvPr id="0" name=""/>
        <dsp:cNvSpPr/>
      </dsp:nvSpPr>
      <dsp:spPr>
        <a:xfrm>
          <a:off x="4897353" y="670297"/>
          <a:ext cx="3604468" cy="360446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a:t>Multimedia Pretraining</a:t>
          </a:r>
        </a:p>
      </dsp:txBody>
      <dsp:txXfrm>
        <a:off x="5425215" y="1198159"/>
        <a:ext cx="2548744" cy="2548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345E8-3D90-E04B-985D-3573BF6A29EE}">
      <dsp:nvSpPr>
        <dsp:cNvPr id="0" name=""/>
        <dsp:cNvSpPr/>
      </dsp:nvSpPr>
      <dsp:spPr>
        <a:xfrm>
          <a:off x="1301749" y="0"/>
          <a:ext cx="7912100" cy="4945063"/>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20EBD-6228-6C4D-8D11-A07AD3565E8A}">
      <dsp:nvSpPr>
        <dsp:cNvPr id="0" name=""/>
        <dsp:cNvSpPr/>
      </dsp:nvSpPr>
      <dsp:spPr>
        <a:xfrm>
          <a:off x="3141313" y="2695059"/>
          <a:ext cx="276923" cy="27692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E706A-0C81-6143-881C-B7FB32F32A4E}">
      <dsp:nvSpPr>
        <dsp:cNvPr id="0" name=""/>
        <dsp:cNvSpPr/>
      </dsp:nvSpPr>
      <dsp:spPr>
        <a:xfrm>
          <a:off x="3279774" y="2833521"/>
          <a:ext cx="2571432" cy="2111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36" tIns="0" rIns="0" bIns="0" numCol="1" spcCol="1270" anchor="t" anchorCtr="0">
          <a:noAutofit/>
        </a:bodyPr>
        <a:lstStyle/>
        <a:p>
          <a:pPr lvl="0" algn="l" defTabSz="1377950">
            <a:lnSpc>
              <a:spcPct val="90000"/>
            </a:lnSpc>
            <a:spcBef>
              <a:spcPct val="0"/>
            </a:spcBef>
            <a:spcAft>
              <a:spcPct val="35000"/>
            </a:spcAft>
          </a:pPr>
          <a:r>
            <a:rPr lang="en-US" sz="3100" kern="1200" dirty="0"/>
            <a:t> Before 2019</a:t>
          </a:r>
        </a:p>
        <a:p>
          <a:pPr marL="228600" lvl="1" indent="-228600" algn="l" defTabSz="1066800">
            <a:lnSpc>
              <a:spcPct val="90000"/>
            </a:lnSpc>
            <a:spcBef>
              <a:spcPct val="0"/>
            </a:spcBef>
            <a:spcAft>
              <a:spcPct val="15000"/>
            </a:spcAft>
            <a:buChar char="••"/>
          </a:pPr>
          <a:r>
            <a:rPr lang="en-US" sz="2400" kern="1200" dirty="0"/>
            <a:t>Neural models based on pooling, attention mechanisms, etc.</a:t>
          </a:r>
        </a:p>
      </dsp:txBody>
      <dsp:txXfrm>
        <a:off x="3279774" y="2833521"/>
        <a:ext cx="2571432" cy="2111541"/>
      </dsp:txXfrm>
    </dsp:sp>
    <dsp:sp modelId="{6D884E83-5AB6-8341-9CF4-74385CE0C6AC}">
      <dsp:nvSpPr>
        <dsp:cNvPr id="0" name=""/>
        <dsp:cNvSpPr/>
      </dsp:nvSpPr>
      <dsp:spPr>
        <a:xfrm>
          <a:off x="5692965" y="1434068"/>
          <a:ext cx="474726" cy="47472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6C8031-8702-A240-83AC-0FE3624D3DAF}">
      <dsp:nvSpPr>
        <dsp:cNvPr id="0" name=""/>
        <dsp:cNvSpPr/>
      </dsp:nvSpPr>
      <dsp:spPr>
        <a:xfrm>
          <a:off x="5930328" y="1671431"/>
          <a:ext cx="2571432" cy="327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547" tIns="0" rIns="0" bIns="0" numCol="1" spcCol="1270" anchor="t" anchorCtr="0">
          <a:noAutofit/>
        </a:bodyPr>
        <a:lstStyle/>
        <a:p>
          <a:pPr lvl="0" algn="l" defTabSz="1377950">
            <a:lnSpc>
              <a:spcPct val="90000"/>
            </a:lnSpc>
            <a:spcBef>
              <a:spcPct val="0"/>
            </a:spcBef>
            <a:spcAft>
              <a:spcPct val="35000"/>
            </a:spcAft>
          </a:pPr>
          <a:r>
            <a:rPr lang="en-US" sz="3100" kern="1200" dirty="0"/>
            <a:t>After 2019</a:t>
          </a:r>
        </a:p>
        <a:p>
          <a:pPr marL="228600" lvl="1" indent="-228600" algn="l" defTabSz="1066800">
            <a:lnSpc>
              <a:spcPct val="90000"/>
            </a:lnSpc>
            <a:spcBef>
              <a:spcPct val="0"/>
            </a:spcBef>
            <a:spcAft>
              <a:spcPct val="15000"/>
            </a:spcAft>
            <a:buChar char="••"/>
          </a:pPr>
          <a:r>
            <a:rPr lang="en-US" sz="2400" kern="1200" dirty="0"/>
            <a:t>Large-scale Transformer based pretraining models</a:t>
          </a:r>
        </a:p>
      </dsp:txBody>
      <dsp:txXfrm>
        <a:off x="5930328" y="1671431"/>
        <a:ext cx="2571432" cy="32736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81025-86D8-BC47-9108-AE274B5AB030}">
      <dsp:nvSpPr>
        <dsp:cNvPr id="0" name=""/>
        <dsp:cNvSpPr/>
      </dsp:nvSpPr>
      <dsp:spPr>
        <a:xfrm>
          <a:off x="499533" y="1181811"/>
          <a:ext cx="4064000" cy="4064000"/>
        </a:xfrm>
        <a:prstGeom prst="ellipse">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B1368-3CDE-BD47-A917-BBC009CCC875}">
      <dsp:nvSpPr>
        <dsp:cNvPr id="0" name=""/>
        <dsp:cNvSpPr/>
      </dsp:nvSpPr>
      <dsp:spPr>
        <a:xfrm>
          <a:off x="950975" y="1633253"/>
          <a:ext cx="3161114" cy="3161114"/>
        </a:xfrm>
        <a:prstGeom prst="ellipse">
          <a:avLst/>
        </a:prstGeom>
        <a:solidFill>
          <a:schemeClr val="accent6">
            <a:shade val="80000"/>
            <a:hueOff val="173433"/>
            <a:satOff val="-3662"/>
            <a:lumOff val="1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AA892-80F6-544E-84A4-3366503B06CA}">
      <dsp:nvSpPr>
        <dsp:cNvPr id="0" name=""/>
        <dsp:cNvSpPr/>
      </dsp:nvSpPr>
      <dsp:spPr>
        <a:xfrm>
          <a:off x="1402418" y="2084696"/>
          <a:ext cx="2258229" cy="2258229"/>
        </a:xfrm>
        <a:prstGeom prst="ellipse">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8E968-E11B-9F47-AE08-1A01313F25F7}">
      <dsp:nvSpPr>
        <dsp:cNvPr id="0" name=""/>
        <dsp:cNvSpPr/>
      </dsp:nvSpPr>
      <dsp:spPr>
        <a:xfrm>
          <a:off x="1854199" y="2536478"/>
          <a:ext cx="1354666" cy="1354666"/>
        </a:xfrm>
        <a:prstGeom prst="ellipse">
          <a:avLst/>
        </a:prstGeom>
        <a:solidFill>
          <a:schemeClr val="accent6">
            <a:shade val="80000"/>
            <a:hueOff val="57811"/>
            <a:satOff val="-1221"/>
            <a:lumOff val="6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15F32B-7DE2-2B41-86AE-CA3E35A5765C}">
      <dsp:nvSpPr>
        <dsp:cNvPr id="0" name=""/>
        <dsp:cNvSpPr/>
      </dsp:nvSpPr>
      <dsp:spPr>
        <a:xfrm>
          <a:off x="2305642" y="2987920"/>
          <a:ext cx="451781" cy="451781"/>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A5918-1F8C-F94E-8849-3B5F6277F7B1}">
      <dsp:nvSpPr>
        <dsp:cNvPr id="0" name=""/>
        <dsp:cNvSpPr/>
      </dsp:nvSpPr>
      <dsp:spPr>
        <a:xfrm>
          <a:off x="5206993" y="153520"/>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scene graphs</a:t>
          </a:r>
        </a:p>
      </dsp:txBody>
      <dsp:txXfrm>
        <a:off x="5206993" y="153520"/>
        <a:ext cx="2743200" cy="717431"/>
      </dsp:txXfrm>
    </dsp:sp>
    <dsp:sp modelId="{6A1C4F26-8E35-D941-A61A-474ED4F5A570}">
      <dsp:nvSpPr>
        <dsp:cNvPr id="0" name=""/>
        <dsp:cNvSpPr/>
      </dsp:nvSpPr>
      <dsp:spPr>
        <a:xfrm>
          <a:off x="4732866" y="531571"/>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B41D26-54D5-4C47-9A81-284071A73C36}">
      <dsp:nvSpPr>
        <dsp:cNvPr id="0" name=""/>
        <dsp:cNvSpPr/>
      </dsp:nvSpPr>
      <dsp:spPr>
        <a:xfrm rot="5400000">
          <a:off x="2289386" y="773717"/>
          <a:ext cx="2682240" cy="219794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78307-D11C-5842-89A6-5DB46EED66EB}">
      <dsp:nvSpPr>
        <dsp:cNvPr id="0" name=""/>
        <dsp:cNvSpPr/>
      </dsp:nvSpPr>
      <dsp:spPr>
        <a:xfrm>
          <a:off x="5206993" y="912134"/>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 Labels</a:t>
          </a:r>
        </a:p>
      </dsp:txBody>
      <dsp:txXfrm>
        <a:off x="5206993" y="912134"/>
        <a:ext cx="2743200" cy="717431"/>
      </dsp:txXfrm>
    </dsp:sp>
    <dsp:sp modelId="{45659C8A-5E03-F74F-8761-0BE81A6465DF}">
      <dsp:nvSpPr>
        <dsp:cNvPr id="0" name=""/>
        <dsp:cNvSpPr/>
      </dsp:nvSpPr>
      <dsp:spPr>
        <a:xfrm>
          <a:off x="4732866" y="1290184"/>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705474-2DED-5642-BD5B-BC23EC34E523}">
      <dsp:nvSpPr>
        <dsp:cNvPr id="0" name=""/>
        <dsp:cNvSpPr/>
      </dsp:nvSpPr>
      <dsp:spPr>
        <a:xfrm rot="5400000">
          <a:off x="2683526" y="1474690"/>
          <a:ext cx="2233303" cy="186266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FF8952-AF54-CB47-98B8-AA5B8824FA53}">
      <dsp:nvSpPr>
        <dsp:cNvPr id="0" name=""/>
        <dsp:cNvSpPr/>
      </dsp:nvSpPr>
      <dsp:spPr>
        <a:xfrm>
          <a:off x="5206993" y="1670747"/>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objects</a:t>
          </a:r>
        </a:p>
      </dsp:txBody>
      <dsp:txXfrm>
        <a:off x="5206993" y="1670747"/>
        <a:ext cx="2743200" cy="717431"/>
      </dsp:txXfrm>
    </dsp:sp>
    <dsp:sp modelId="{C614C0CE-EB46-CB4A-B573-F6275FD3BA4E}">
      <dsp:nvSpPr>
        <dsp:cNvPr id="0" name=""/>
        <dsp:cNvSpPr/>
      </dsp:nvSpPr>
      <dsp:spPr>
        <a:xfrm>
          <a:off x="4732866" y="2048797"/>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90E5E7-2D85-5244-8762-17E790FE1F29}">
      <dsp:nvSpPr>
        <dsp:cNvPr id="0" name=""/>
        <dsp:cNvSpPr/>
      </dsp:nvSpPr>
      <dsp:spPr>
        <a:xfrm rot="5400000">
          <a:off x="3070013" y="2147011"/>
          <a:ext cx="1761066" cy="156464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4A35BE-A7B9-3341-8CF5-99BF15BA25F5}">
      <dsp:nvSpPr>
        <dsp:cNvPr id="0" name=""/>
        <dsp:cNvSpPr/>
      </dsp:nvSpPr>
      <dsp:spPr>
        <a:xfrm>
          <a:off x="5206993" y="2413104"/>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Use pixels</a:t>
          </a:r>
        </a:p>
      </dsp:txBody>
      <dsp:txXfrm>
        <a:off x="5206993" y="2413104"/>
        <a:ext cx="2743200" cy="717431"/>
      </dsp:txXfrm>
    </dsp:sp>
    <dsp:sp modelId="{99F3A318-6E42-B84B-AF8A-17A3371D0334}">
      <dsp:nvSpPr>
        <dsp:cNvPr id="0" name=""/>
        <dsp:cNvSpPr/>
      </dsp:nvSpPr>
      <dsp:spPr>
        <a:xfrm>
          <a:off x="4732866" y="2791155"/>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4B356-47F7-A64B-850E-EDCB9A25F02E}">
      <dsp:nvSpPr>
        <dsp:cNvPr id="0" name=""/>
        <dsp:cNvSpPr/>
      </dsp:nvSpPr>
      <dsp:spPr>
        <a:xfrm rot="5400000">
          <a:off x="3454738" y="2856856"/>
          <a:ext cx="1343829" cy="121242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DFD8D-FFD0-4A45-869B-C0FEB6EDBDB5}">
      <dsp:nvSpPr>
        <dsp:cNvPr id="0" name=""/>
        <dsp:cNvSpPr/>
      </dsp:nvSpPr>
      <dsp:spPr>
        <a:xfrm>
          <a:off x="5206993" y="3133787"/>
          <a:ext cx="27432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Image-caption pairs</a:t>
          </a:r>
        </a:p>
      </dsp:txBody>
      <dsp:txXfrm>
        <a:off x="5206993" y="3133787"/>
        <a:ext cx="2743200" cy="717431"/>
      </dsp:txXfrm>
    </dsp:sp>
    <dsp:sp modelId="{0DD37964-1DA9-5E49-94D0-B6649538A4CE}">
      <dsp:nvSpPr>
        <dsp:cNvPr id="0" name=""/>
        <dsp:cNvSpPr/>
      </dsp:nvSpPr>
      <dsp:spPr>
        <a:xfrm>
          <a:off x="4732866" y="3511838"/>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A0E07-6682-E04D-8C0A-8DEF0A4AEF48}">
      <dsp:nvSpPr>
        <dsp:cNvPr id="0" name=""/>
        <dsp:cNvSpPr/>
      </dsp:nvSpPr>
      <dsp:spPr>
        <a:xfrm rot="5400000">
          <a:off x="3818466" y="3545704"/>
          <a:ext cx="948266" cy="880533"/>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a:lnSpc>
              <a:spcPct val="90000"/>
            </a:lnSpc>
            <a:spcBef>
              <a:spcPct val="0"/>
            </a:spcBef>
            <a:spcAft>
              <a:spcPct val="35000"/>
            </a:spcAft>
          </a:pPr>
          <a:endParaRPr lang="en-US" sz="2800" kern="1200" dirty="0"/>
        </a:p>
      </dsp:txBody>
      <dsp:txXfrm>
        <a:off x="665309" y="111891"/>
        <a:ext cx="2500246" cy="467430"/>
      </dsp:txXfrm>
    </dsp:sp>
    <dsp:sp modelId="{F8727A09-E017-934E-8620-0F2D1590F066}">
      <dsp:nvSpPr>
        <dsp:cNvPr id="0" name=""/>
        <dsp:cNvSpPr/>
      </dsp:nvSpPr>
      <dsp:spPr>
        <a:xfrm>
          <a:off x="665309" y="579321"/>
          <a:ext cx="2500246" cy="128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a:t>More knowledge</a:t>
          </a:r>
        </a:p>
      </dsp:txBody>
      <dsp:txXfrm>
        <a:off x="665309" y="579321"/>
        <a:ext cx="2500246" cy="1287945"/>
      </dsp:txXfrm>
    </dsp:sp>
    <dsp:sp modelId="{3ED6E150-B2FB-344D-82B2-FCA1CEB626F7}">
      <dsp:nvSpPr>
        <dsp:cNvPr id="0" name=""/>
        <dsp:cNvSpPr/>
      </dsp:nvSpPr>
      <dsp:spPr>
        <a:xfrm>
          <a:off x="308751" y="2345403"/>
          <a:ext cx="2596834" cy="2596834"/>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l" defTabSz="1244600">
            <a:lnSpc>
              <a:spcPct val="90000"/>
            </a:lnSpc>
            <a:spcBef>
              <a:spcPct val="0"/>
            </a:spcBef>
            <a:spcAft>
              <a:spcPct val="35000"/>
            </a:spcAft>
          </a:pPr>
          <a:endParaRPr lang="en-US" sz="2800" kern="1200" dirty="0"/>
        </a:p>
      </dsp:txBody>
      <dsp:txXfrm>
        <a:off x="665309" y="2454470"/>
        <a:ext cx="2500246" cy="467430"/>
      </dsp:txXfrm>
    </dsp:sp>
    <dsp:sp modelId="{F423D071-2A0B-3546-8C6E-54E0BF87DD17}">
      <dsp:nvSpPr>
        <dsp:cNvPr id="0" name=""/>
        <dsp:cNvSpPr/>
      </dsp:nvSpPr>
      <dsp:spPr>
        <a:xfrm>
          <a:off x="751818" y="3539737"/>
          <a:ext cx="2500246" cy="366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a:t>More data</a:t>
          </a:r>
        </a:p>
      </dsp:txBody>
      <dsp:txXfrm>
        <a:off x="751818" y="3539737"/>
        <a:ext cx="2500246" cy="3667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9524F-0AAA-7F44-94B5-102D91689F15}">
      <dsp:nvSpPr>
        <dsp:cNvPr id="0" name=""/>
        <dsp:cNvSpPr/>
      </dsp:nvSpPr>
      <dsp:spPr>
        <a:xfrm>
          <a:off x="677333" y="1181811"/>
          <a:ext cx="4064000" cy="4064000"/>
        </a:xfrm>
        <a:prstGeom prst="ellipse">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0B7A9-9438-1041-B173-0C6B2FF3833E}">
      <dsp:nvSpPr>
        <dsp:cNvPr id="0" name=""/>
        <dsp:cNvSpPr/>
      </dsp:nvSpPr>
      <dsp:spPr>
        <a:xfrm>
          <a:off x="1128775" y="1633253"/>
          <a:ext cx="3161114" cy="3161114"/>
        </a:xfrm>
        <a:prstGeom prst="ellipse">
          <a:avLst/>
        </a:prstGeom>
        <a:solidFill>
          <a:schemeClr val="accent6">
            <a:shade val="80000"/>
            <a:hueOff val="173433"/>
            <a:satOff val="-3662"/>
            <a:lumOff val="1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9E764-9E9E-FE4A-BC82-7FA20D63828D}">
      <dsp:nvSpPr>
        <dsp:cNvPr id="0" name=""/>
        <dsp:cNvSpPr/>
      </dsp:nvSpPr>
      <dsp:spPr>
        <a:xfrm>
          <a:off x="1580218" y="2084696"/>
          <a:ext cx="2258229" cy="2258229"/>
        </a:xfrm>
        <a:prstGeom prst="ellipse">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8402A-ADBE-534A-AC8C-071C4BBA3BC2}">
      <dsp:nvSpPr>
        <dsp:cNvPr id="0" name=""/>
        <dsp:cNvSpPr/>
      </dsp:nvSpPr>
      <dsp:spPr>
        <a:xfrm>
          <a:off x="2031999" y="2536478"/>
          <a:ext cx="1354666" cy="1354666"/>
        </a:xfrm>
        <a:prstGeom prst="ellipse">
          <a:avLst/>
        </a:prstGeom>
        <a:solidFill>
          <a:schemeClr val="accent6">
            <a:shade val="80000"/>
            <a:hueOff val="57811"/>
            <a:satOff val="-1221"/>
            <a:lumOff val="6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FD7588-DC0C-CA4C-9421-B12131739489}">
      <dsp:nvSpPr>
        <dsp:cNvPr id="0" name=""/>
        <dsp:cNvSpPr/>
      </dsp:nvSpPr>
      <dsp:spPr>
        <a:xfrm>
          <a:off x="2483442" y="2987920"/>
          <a:ext cx="451781" cy="451781"/>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F3E80-FB4B-2546-8102-58833340A290}">
      <dsp:nvSpPr>
        <dsp:cNvPr id="0" name=""/>
        <dsp:cNvSpPr/>
      </dsp:nvSpPr>
      <dsp:spPr>
        <a:xfrm>
          <a:off x="54186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a:t>?</a:t>
          </a:r>
          <a:endParaRPr lang="en-US" sz="2300" kern="1200" dirty="0"/>
        </a:p>
      </dsp:txBody>
      <dsp:txXfrm>
        <a:off x="5418666" y="172855"/>
        <a:ext cx="2032000" cy="717431"/>
      </dsp:txXfrm>
    </dsp:sp>
    <dsp:sp modelId="{A516502B-C453-D044-8102-F928B265FEDC}">
      <dsp:nvSpPr>
        <dsp:cNvPr id="0" name=""/>
        <dsp:cNvSpPr/>
      </dsp:nvSpPr>
      <dsp:spPr>
        <a:xfrm>
          <a:off x="4910666" y="531571"/>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34D0B4-FBFA-8C49-B1A0-31C16A876F49}">
      <dsp:nvSpPr>
        <dsp:cNvPr id="0" name=""/>
        <dsp:cNvSpPr/>
      </dsp:nvSpPr>
      <dsp:spPr>
        <a:xfrm rot="5400000">
          <a:off x="2467186" y="773717"/>
          <a:ext cx="2682240" cy="219794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507C9-A69E-194F-B683-4B3A9A2DCE2B}">
      <dsp:nvSpPr>
        <dsp:cNvPr id="0" name=""/>
        <dsp:cNvSpPr/>
      </dsp:nvSpPr>
      <dsp:spPr>
        <a:xfrm>
          <a:off x="54186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scene graphs</a:t>
          </a:r>
        </a:p>
      </dsp:txBody>
      <dsp:txXfrm>
        <a:off x="5418666" y="931468"/>
        <a:ext cx="2032000" cy="717431"/>
      </dsp:txXfrm>
    </dsp:sp>
    <dsp:sp modelId="{BDAC52E7-C39E-5741-AF31-156AA5E3C06A}">
      <dsp:nvSpPr>
        <dsp:cNvPr id="0" name=""/>
        <dsp:cNvSpPr/>
      </dsp:nvSpPr>
      <dsp:spPr>
        <a:xfrm>
          <a:off x="4910666" y="1290184"/>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F2B66-0D12-8546-B994-490492A9407D}">
      <dsp:nvSpPr>
        <dsp:cNvPr id="0" name=""/>
        <dsp:cNvSpPr/>
      </dsp:nvSpPr>
      <dsp:spPr>
        <a:xfrm rot="5400000">
          <a:off x="2861326" y="1474690"/>
          <a:ext cx="2233303" cy="186266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6A979-9AA0-9045-AA57-3120B2706D16}">
      <dsp:nvSpPr>
        <dsp:cNvPr id="0" name=""/>
        <dsp:cNvSpPr/>
      </dsp:nvSpPr>
      <dsp:spPr>
        <a:xfrm>
          <a:off x="54186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 Labels</a:t>
          </a:r>
        </a:p>
      </dsp:txBody>
      <dsp:txXfrm>
        <a:off x="5418666" y="1690082"/>
        <a:ext cx="2032000" cy="717431"/>
      </dsp:txXfrm>
    </dsp:sp>
    <dsp:sp modelId="{4373EE74-883A-7F40-91AB-D18F4977D875}">
      <dsp:nvSpPr>
        <dsp:cNvPr id="0" name=""/>
        <dsp:cNvSpPr/>
      </dsp:nvSpPr>
      <dsp:spPr>
        <a:xfrm>
          <a:off x="4910666" y="2048797"/>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59C05-462D-ED47-A9FE-5250489A3071}">
      <dsp:nvSpPr>
        <dsp:cNvPr id="0" name=""/>
        <dsp:cNvSpPr/>
      </dsp:nvSpPr>
      <dsp:spPr>
        <a:xfrm rot="5400000">
          <a:off x="3247813" y="2147011"/>
          <a:ext cx="1761066" cy="156464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5297EF-504A-8B46-B470-3BF64F27B25F}">
      <dsp:nvSpPr>
        <dsp:cNvPr id="0" name=""/>
        <dsp:cNvSpPr/>
      </dsp:nvSpPr>
      <dsp:spPr>
        <a:xfrm>
          <a:off x="54186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Add objects</a:t>
          </a:r>
        </a:p>
      </dsp:txBody>
      <dsp:txXfrm>
        <a:off x="5418666" y="2432439"/>
        <a:ext cx="2032000" cy="717431"/>
      </dsp:txXfrm>
    </dsp:sp>
    <dsp:sp modelId="{C8206872-92AE-F244-AB9A-6E7D512381AC}">
      <dsp:nvSpPr>
        <dsp:cNvPr id="0" name=""/>
        <dsp:cNvSpPr/>
      </dsp:nvSpPr>
      <dsp:spPr>
        <a:xfrm>
          <a:off x="4910666" y="2791155"/>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331DE5-6BBC-FF40-998E-319B8410D524}">
      <dsp:nvSpPr>
        <dsp:cNvPr id="0" name=""/>
        <dsp:cNvSpPr/>
      </dsp:nvSpPr>
      <dsp:spPr>
        <a:xfrm rot="5400000">
          <a:off x="3632538" y="2856856"/>
          <a:ext cx="1343829" cy="121242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85C657-B61D-3F43-84D7-BEE6EC41D244}">
      <dsp:nvSpPr>
        <dsp:cNvPr id="0" name=""/>
        <dsp:cNvSpPr/>
      </dsp:nvSpPr>
      <dsp:spPr>
        <a:xfrm>
          <a:off x="54186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a:t>Use pixels</a:t>
          </a:r>
        </a:p>
      </dsp:txBody>
      <dsp:txXfrm>
        <a:off x="5418666" y="3153122"/>
        <a:ext cx="2032000" cy="717431"/>
      </dsp:txXfrm>
    </dsp:sp>
    <dsp:sp modelId="{79420119-801A-D345-A1CB-8467E3624AEB}">
      <dsp:nvSpPr>
        <dsp:cNvPr id="0" name=""/>
        <dsp:cNvSpPr/>
      </dsp:nvSpPr>
      <dsp:spPr>
        <a:xfrm>
          <a:off x="4910666" y="3511838"/>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59594-47EA-4D42-989E-B7923CCE14B7}">
      <dsp:nvSpPr>
        <dsp:cNvPr id="0" name=""/>
        <dsp:cNvSpPr/>
      </dsp:nvSpPr>
      <dsp:spPr>
        <a:xfrm rot="5400000">
          <a:off x="3996266" y="3545704"/>
          <a:ext cx="948266" cy="880533"/>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8/30/22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1673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bb054856f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bb054856f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362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5bb054856f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5bb054856f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39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d7e0f0964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d7e0f096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5d816356f6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5d816356f6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52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5d8b576f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5d8b576f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65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15</a:t>
            </a:fld>
            <a:endParaRPr lang="en-US"/>
          </a:p>
        </p:txBody>
      </p:sp>
    </p:spTree>
    <p:extLst>
      <p:ext uri="{BB962C8B-B14F-4D97-AF65-F5344CB8AC3E}">
        <p14:creationId xmlns:p14="http://schemas.microsoft.com/office/powerpoint/2010/main" val="82096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Change low resource IL to a language which is not in </a:t>
            </a:r>
            <a:r>
              <a:rPr lang="en-US" sz="1200" b="0" i="0" u="none" strike="noStrike" cap="none" dirty="0" err="1">
                <a:solidFill>
                  <a:schemeClr val="dk1"/>
                </a:solidFill>
                <a:latin typeface="Times New Roman"/>
                <a:ea typeface="Times New Roman"/>
                <a:cs typeface="Times New Roman"/>
                <a:sym typeface="Times New Roman"/>
              </a:rPr>
              <a:t>wikipedia</a:t>
            </a:r>
            <a:endParaRPr sz="1200" b="0" i="0" u="none" strike="noStrike" cap="none" dirty="0">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dirty="0">
                <a:solidFill>
                  <a:schemeClr val="dk1"/>
                </a:solidFill>
                <a:latin typeface="Times New Roman"/>
                <a:ea typeface="Times New Roman"/>
                <a:cs typeface="Times New Roman"/>
                <a:sym typeface="Times New Roman"/>
              </a:rPr>
              <a:t>Word-level: from bi-lingual </a:t>
            </a:r>
            <a:r>
              <a:rPr lang="en-US" sz="1200" b="0" i="0" u="none" strike="noStrike" cap="none" dirty="0" err="1">
                <a:solidFill>
                  <a:schemeClr val="dk1"/>
                </a:solidFill>
                <a:latin typeface="Times New Roman"/>
                <a:ea typeface="Times New Roman"/>
                <a:cs typeface="Times New Roman"/>
                <a:sym typeface="Times New Roman"/>
              </a:rPr>
              <a:t>dicts</a:t>
            </a:r>
            <a:r>
              <a:rPr lang="en-US" sz="1200" b="0" i="0" u="none" strike="noStrike" cap="none" dirty="0">
                <a:solidFill>
                  <a:schemeClr val="dk1"/>
                </a:solidFill>
                <a:latin typeface="Times New Roman"/>
                <a:ea typeface="Times New Roman"/>
                <a:cs typeface="Times New Roman"/>
                <a:sym typeface="Times New Roman"/>
              </a:rPr>
              <a:t> and alignment; structure-level comes from </a:t>
            </a:r>
            <a:r>
              <a:rPr lang="en-US" sz="1200" b="0" i="0" u="none" strike="noStrike" cap="none" dirty="0" err="1">
                <a:solidFill>
                  <a:schemeClr val="dk1"/>
                </a:solidFill>
                <a:latin typeface="Times New Roman"/>
                <a:ea typeface="Times New Roman"/>
                <a:cs typeface="Times New Roman"/>
                <a:sym typeface="Times New Roman"/>
              </a:rPr>
              <a:t>wals</a:t>
            </a:r>
            <a:r>
              <a:rPr lang="en-US" sz="1200" b="0" i="0" u="none" strike="noStrike" cap="none" dirty="0">
                <a:solidFill>
                  <a:schemeClr val="dk1"/>
                </a:solidFill>
                <a:latin typeface="Times New Roman"/>
                <a:ea typeface="Times New Roman"/>
                <a:cs typeface="Times New Roman"/>
                <a:sym typeface="Times New Roman"/>
              </a:rPr>
              <a:t>; multi-level alignment</a:t>
            </a: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116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Enhance </a:t>
            </a:r>
            <a:r>
              <a:rPr lang="en-US" dirty="0" err="1" smtClean="0"/>
              <a:t>english</a:t>
            </a:r>
            <a:r>
              <a:rPr lang="en-US" dirty="0" smtClean="0"/>
              <a:t> capability. then help others. Milk</a:t>
            </a:r>
            <a:r>
              <a:rPr lang="en-US" baseline="0" dirty="0" smtClean="0"/>
              <a:t> training data. Grow then help other kids. </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17</a:t>
            </a:fld>
            <a:endParaRPr lang="en-US"/>
          </a:p>
        </p:txBody>
      </p:sp>
    </p:spTree>
    <p:extLst>
      <p:ext uri="{BB962C8B-B14F-4D97-AF65-F5344CB8AC3E}">
        <p14:creationId xmlns:p14="http://schemas.microsoft.com/office/powerpoint/2010/main" val="1689081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0359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38: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5" name="Google Shape;1135;p38: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p:txBody>
      </p:sp>
      <p:sp>
        <p:nvSpPr>
          <p:cNvPr id="1136" name="Google Shape;1136;p38: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6828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a:t>
            </a:r>
            <a:r>
              <a:rPr lang="en-US" baseline="0" dirty="0" smtClean="0"/>
              <a:t> these cool things are about </a:t>
            </a:r>
            <a:r>
              <a:rPr lang="en-US" baseline="0" dirty="0" err="1" smtClean="0"/>
              <a:t>english</a:t>
            </a:r>
            <a:r>
              <a:rPr lang="en-US" baseline="0" dirty="0" smtClean="0"/>
              <a:t>. But foreign languages are very important. E.g.. Burmese. </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2</a:t>
            </a:fld>
            <a:endParaRPr lang="en-US"/>
          </a:p>
        </p:txBody>
      </p:sp>
    </p:spTree>
    <p:extLst>
      <p:ext uri="{BB962C8B-B14F-4D97-AF65-F5344CB8AC3E}">
        <p14:creationId xmlns:p14="http://schemas.microsoft.com/office/powerpoint/2010/main" val="1500108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Code-switch, </a:t>
            </a:r>
            <a:r>
              <a:rPr lang="en-US" dirty="0" err="1" smtClean="0"/>
              <a:t>english</a:t>
            </a:r>
            <a:r>
              <a:rPr lang="en-US" dirty="0" smtClean="0"/>
              <a:t> anchor link, learn rotation</a:t>
            </a:r>
            <a:r>
              <a:rPr lang="en-US" baseline="0" dirty="0" smtClean="0"/>
              <a:t> matrix to align two spaces. So now we get </a:t>
            </a:r>
            <a:r>
              <a:rPr lang="en-US" baseline="0" dirty="0" err="1" smtClean="0"/>
              <a:t>xiaomi</a:t>
            </a:r>
            <a:r>
              <a:rPr lang="en-US" baseline="0" dirty="0" smtClean="0"/>
              <a:t> is aligned to </a:t>
            </a:r>
            <a:r>
              <a:rPr lang="en-US" baseline="0" dirty="0" err="1" smtClean="0"/>
              <a:t>apple_inc</a:t>
            </a:r>
            <a:r>
              <a:rPr lang="en-US" baseline="0" dirty="0" smtClean="0"/>
              <a:t>, so we at least know it’s tech company</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20</a:t>
            </a:fld>
            <a:endParaRPr lang="en-US"/>
          </a:p>
        </p:txBody>
      </p:sp>
    </p:spTree>
    <p:extLst>
      <p:ext uri="{BB962C8B-B14F-4D97-AF65-F5344CB8AC3E}">
        <p14:creationId xmlns:p14="http://schemas.microsoft.com/office/powerpoint/2010/main" val="2021575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302DD-B985-2B4A-9010-F61744C5AA28}" type="slidenum">
              <a:rPr lang="en-US" smtClean="0"/>
              <a:t>22</a:t>
            </a:fld>
            <a:endParaRPr lang="en-US"/>
          </a:p>
        </p:txBody>
      </p:sp>
    </p:spTree>
    <p:extLst>
      <p:ext uri="{BB962C8B-B14F-4D97-AF65-F5344CB8AC3E}">
        <p14:creationId xmlns:p14="http://schemas.microsoft.com/office/powerpoint/2010/main" val="989786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1CD6B4-1A33-6B4A-8446-E1CF499FB098}" type="slidenum">
              <a:rPr lang="en-US" smtClean="0"/>
              <a:t>23</a:t>
            </a:fld>
            <a:endParaRPr lang="en-US"/>
          </a:p>
        </p:txBody>
      </p:sp>
    </p:spTree>
    <p:extLst>
      <p:ext uri="{BB962C8B-B14F-4D97-AF65-F5344CB8AC3E}">
        <p14:creationId xmlns:p14="http://schemas.microsoft.com/office/powerpoint/2010/main" val="127165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4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03" name="Google Shape;1203;p45: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204" name="Google Shape;1204;p45: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73887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46: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2" name="Google Shape;1212;p46: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213" name="Google Shape;1213;p46: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33645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Cross-lingual word embeddings are appealing due to two main factors: First, they enable cross-lingual and multilingual semantics, that is, reasoning about word meaning in multilingual contexts. An intriguing goal per se, this furthermore enables computation of cross-lingual word similarities, which is relevant for many tasks, and many other applications such as bilingual lexicon induction or cross-lingual information retrieval. Second, cross-lingual word embeddings enable knowledge transfer between languages, most importantly between resource-rich and resource-lean languages. This duality is illustrated by common evaluation tasks for cross-lingual embeddings, which either evaluate their capacity to capture similarity or their ability to serve as features for cross-lingual transfer</a:t>
            </a:r>
          </a:p>
        </p:txBody>
      </p:sp>
      <p:sp>
        <p:nvSpPr>
          <p:cNvPr id="4" name="Slide Number Placeholder 3"/>
          <p:cNvSpPr>
            <a:spLocks noGrp="1"/>
          </p:cNvSpPr>
          <p:nvPr>
            <p:ph type="sldNum" sz="quarter" idx="10"/>
          </p:nvPr>
        </p:nvSpPr>
        <p:spPr/>
        <p:txBody>
          <a:bodyPr/>
          <a:lstStyle/>
          <a:p>
            <a:fld id="{26D1A11D-A375-4457-A95F-CB659277DCE0}" type="slidenum">
              <a:rPr lang="en-US" smtClean="0"/>
              <a:pPr/>
              <a:t>26</a:t>
            </a:fld>
            <a:endParaRPr lang="en-US"/>
          </a:p>
        </p:txBody>
      </p:sp>
    </p:spTree>
    <p:extLst>
      <p:ext uri="{BB962C8B-B14F-4D97-AF65-F5344CB8AC3E}">
        <p14:creationId xmlns:p14="http://schemas.microsoft.com/office/powerpoint/2010/main" val="638286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1CD6B4-1A33-6B4A-8446-E1CF499FB098}" type="slidenum">
              <a:rPr lang="en-US" smtClean="0"/>
              <a:t>27</a:t>
            </a:fld>
            <a:endParaRPr lang="en-US" dirty="0"/>
          </a:p>
        </p:txBody>
      </p:sp>
    </p:spTree>
    <p:extLst>
      <p:ext uri="{BB962C8B-B14F-4D97-AF65-F5344CB8AC3E}">
        <p14:creationId xmlns:p14="http://schemas.microsoft.com/office/powerpoint/2010/main" val="1751822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1" name="Google Shape;1221;p4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Low-resource language Name Tagging</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Universal Name Tagging</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Incorporate non-traditional linguistic resources</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Cross-lingual Transfer Learning</a:t>
            </a:r>
            <a:endParaRPr/>
          </a:p>
          <a:p>
            <a:pPr marL="457200" marR="0" lvl="1"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Fine-grained name tagging for 7000+ types</a:t>
            </a:r>
            <a:endParaRPr/>
          </a:p>
          <a:p>
            <a:pPr marL="0" marR="0" lvl="0" indent="0" algn="l" rtl="0">
              <a:spcBef>
                <a:spcPts val="36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Word coverage numbers need to be updated; org mention coverage, put in new org example</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 Кыргызстане (Kyrgyzstan, country in Central Asia)    2    420</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PER    Марина (Marina)    25    20735</a:t>
            </a:r>
            <a:endParaRPr/>
          </a:p>
          <a:p>
            <a:pPr marL="0" marR="0" lvl="0" indent="0" algn="l" rtl="0">
              <a:spcBef>
                <a:spcPts val="360"/>
              </a:spcBef>
              <a:spcAft>
                <a:spcPts val="0"/>
              </a:spcAft>
              <a:buNone/>
            </a:pPr>
            <a:r>
              <a:rPr lang="en-US" sz="1200" b="0" i="0" u="none" strike="noStrike" cap="none">
                <a:solidFill>
                  <a:schemeClr val="dk1"/>
                </a:solidFill>
                <a:latin typeface="Times New Roman"/>
                <a:ea typeface="Times New Roman"/>
                <a:cs typeface="Times New Roman"/>
                <a:sym typeface="Times New Roman"/>
              </a:rPr>
              <a:t>ORG    ЧГУ (CSU: Chuvash State University)    1    183</a:t>
            </a:r>
            <a:endParaRPr sz="1200" b="0" i="0" u="none" strike="noStrike" cap="none">
              <a:solidFill>
                <a:schemeClr val="dk1"/>
              </a:solidFill>
              <a:latin typeface="Times New Roman"/>
              <a:ea typeface="Times New Roman"/>
              <a:cs typeface="Times New Roman"/>
              <a:sym typeface="Times New Roman"/>
            </a:endParaRPr>
          </a:p>
        </p:txBody>
      </p:sp>
      <p:sp>
        <p:nvSpPr>
          <p:cNvPr id="1222" name="Google Shape;1222;p4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0325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0D7B56-F583-4F8D-978E-C3D0DAF7ADCA}" type="slidenum">
              <a:rPr lang="en-US" altLang="en-US" smtClean="0"/>
              <a:pPr/>
              <a:t>29</a:t>
            </a:fld>
            <a:endParaRPr lang="en-US" altLang="en-US" dirty="0"/>
          </a:p>
        </p:txBody>
      </p:sp>
    </p:spTree>
    <p:extLst>
      <p:ext uri="{BB962C8B-B14F-4D97-AF65-F5344CB8AC3E}">
        <p14:creationId xmlns:p14="http://schemas.microsoft.com/office/powerpoint/2010/main" val="193989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Multimodal pretraining has achieved impressive results on a lot of tasks like VQA. However, </a:t>
            </a:r>
            <a:r>
              <a:rPr lang="en-US"/>
              <a:t>real world applications requires the model to understand different aspects, not only objects, but also events. the things we human talk about </a:t>
            </a:r>
            <a:r>
              <a:rPr lang="en-US" err="1"/>
              <a:t>everday</a:t>
            </a:r>
            <a:r>
              <a:rPr lang="en-US"/>
              <a:t> are the events happening around us, like in news website, due to the covid pandemic, we have training event, wearing mask event, lock down event, and cleaning event. Event understanding not only needs the model to understand verbs, but also its participants. For example, for this training event, it is for  military people, and it will be very different when the participants are students, or doctors. </a:t>
            </a:r>
          </a:p>
        </p:txBody>
      </p:sp>
      <p:sp>
        <p:nvSpPr>
          <p:cNvPr id="4" name="Slide Number Placeholder 3"/>
          <p:cNvSpPr>
            <a:spLocks noGrp="1"/>
          </p:cNvSpPr>
          <p:nvPr>
            <p:ph type="sldNum" sz="quarter" idx="5"/>
          </p:nvPr>
        </p:nvSpPr>
        <p:spPr/>
        <p:txBody>
          <a:bodyPr/>
          <a:lstStyle/>
          <a:p>
            <a:fld id="{F35BF46E-D85C-43D7-A327-A21983F02637}" type="slidenum">
              <a:rPr lang="en-US" smtClean="0"/>
              <a:t>30</a:t>
            </a:fld>
            <a:endParaRPr lang="en-US"/>
          </a:p>
        </p:txBody>
      </p:sp>
    </p:spTree>
    <p:extLst>
      <p:ext uri="{BB962C8B-B14F-4D97-AF65-F5344CB8AC3E}">
        <p14:creationId xmlns:p14="http://schemas.microsoft.com/office/powerpoint/2010/main" val="21257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888218f39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888218f39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222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Driven by real world applications, there are some tasks being proposed, such as the visual commonsense reasoning task. Different from VQA’s naïve questions, it mimics the real questions people will have when seeing the image, such as why person 4 is pointing to person 1, and its all about event understanding. </a:t>
            </a:r>
          </a:p>
        </p:txBody>
      </p:sp>
      <p:sp>
        <p:nvSpPr>
          <p:cNvPr id="4" name="Slide Number Placeholder 3"/>
          <p:cNvSpPr>
            <a:spLocks noGrp="1"/>
          </p:cNvSpPr>
          <p:nvPr>
            <p:ph type="sldNum" sz="quarter" idx="5"/>
          </p:nvPr>
        </p:nvSpPr>
        <p:spPr/>
        <p:txBody>
          <a:bodyPr/>
          <a:lstStyle/>
          <a:p>
            <a:fld id="{F35BF46E-D85C-43D7-A327-A21983F02637}" type="slidenum">
              <a:rPr lang="en-US" smtClean="0"/>
              <a:t>32</a:t>
            </a:fld>
            <a:endParaRPr lang="en-US"/>
          </a:p>
        </p:txBody>
      </p:sp>
    </p:spTree>
    <p:extLst>
      <p:ext uri="{BB962C8B-B14F-4D97-AF65-F5344CB8AC3E}">
        <p14:creationId xmlns:p14="http://schemas.microsoft.com/office/powerpoint/2010/main" val="505862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beyond that, </a:t>
            </a:r>
            <a:r>
              <a:rPr lang="en-US" err="1"/>
              <a:t>VisualCOMET</a:t>
            </a:r>
            <a:r>
              <a:rPr lang="en-US"/>
              <a:t> is proposed to predict the events happening now, before and after. For example, the blue boxes indicate now, yellow boxes for before, and green boxes for after. Given the image and the event, it aims to predict these boxes. Similar to previous tasks, it needs to not only knowing the event that happening, but also the argument role that person 1 or person2 is </a:t>
            </a:r>
            <a:r>
              <a:rPr lang="en-US" err="1"/>
              <a:t>palying</a:t>
            </a:r>
            <a:r>
              <a:rPr lang="en-US"/>
              <a:t>. </a:t>
            </a:r>
          </a:p>
        </p:txBody>
      </p:sp>
      <p:sp>
        <p:nvSpPr>
          <p:cNvPr id="4" name="Slide Number Placeholder 3"/>
          <p:cNvSpPr>
            <a:spLocks noGrp="1"/>
          </p:cNvSpPr>
          <p:nvPr>
            <p:ph type="sldNum" sz="quarter" idx="5"/>
          </p:nvPr>
        </p:nvSpPr>
        <p:spPr/>
        <p:txBody>
          <a:bodyPr/>
          <a:lstStyle/>
          <a:p>
            <a:fld id="{F35BF46E-D85C-43D7-A327-A21983F02637}" type="slidenum">
              <a:rPr lang="en-US" smtClean="0"/>
              <a:t>33</a:t>
            </a:fld>
            <a:endParaRPr lang="en-US"/>
          </a:p>
        </p:txBody>
      </p:sp>
    </p:spTree>
    <p:extLst>
      <p:ext uri="{BB962C8B-B14F-4D97-AF65-F5344CB8AC3E}">
        <p14:creationId xmlns:p14="http://schemas.microsoft.com/office/powerpoint/2010/main" val="1407738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Transformer:</a:t>
            </a:r>
            <a:r>
              <a:rPr lang="en-US" sz="1200" kern="1200" dirty="0">
                <a:solidFill>
                  <a:schemeClr val="tx1"/>
                </a:solidFill>
                <a:effectLst/>
                <a:latin typeface="+mn-lt"/>
                <a:ea typeface="+mn-ea"/>
                <a:cs typeface="+mn-cs"/>
              </a:rPr>
              <a:t>firstproposedforNLP,popularizedbyBERTandGPT-2/3,extended to image generation, vision-language pre-training, and now image classification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37</a:t>
            </a:fld>
            <a:endParaRPr lang="en-US"/>
          </a:p>
        </p:txBody>
      </p:sp>
    </p:spTree>
    <p:extLst>
      <p:ext uri="{BB962C8B-B14F-4D97-AF65-F5344CB8AC3E}">
        <p14:creationId xmlns:p14="http://schemas.microsoft.com/office/powerpoint/2010/main" val="95246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Line of Work: Grid features instead of objects</a:t>
            </a:r>
          </a:p>
        </p:txBody>
      </p:sp>
      <p:sp>
        <p:nvSpPr>
          <p:cNvPr id="4" name="Slide Number Placeholder 3"/>
          <p:cNvSpPr>
            <a:spLocks noGrp="1"/>
          </p:cNvSpPr>
          <p:nvPr>
            <p:ph type="sldNum" sz="quarter" idx="5"/>
          </p:nvPr>
        </p:nvSpPr>
        <p:spPr/>
        <p:txBody>
          <a:bodyPr/>
          <a:lstStyle/>
          <a:p>
            <a:fld id="{197B3FA7-EFAF-D041-9374-CD5CA9CD8D2D}" type="slidenum">
              <a:rPr lang="en-US" smtClean="0"/>
              <a:t>44</a:t>
            </a:fld>
            <a:endParaRPr lang="en-US"/>
          </a:p>
        </p:txBody>
      </p:sp>
    </p:spTree>
    <p:extLst>
      <p:ext uri="{BB962C8B-B14F-4D97-AF65-F5344CB8AC3E}">
        <p14:creationId xmlns:p14="http://schemas.microsoft.com/office/powerpoint/2010/main" val="949005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 knowledge is actually much richer than we thought.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Object Tags as Anchor Points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image-text pair is represented as a triplet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97B3FA7-EFAF-D041-9374-CD5CA9CD8D2D}" type="slidenum">
              <a:rPr lang="en-US" smtClean="0"/>
              <a:t>45</a:t>
            </a:fld>
            <a:endParaRPr lang="en-US"/>
          </a:p>
        </p:txBody>
      </p:sp>
    </p:spTree>
    <p:extLst>
      <p:ext uri="{BB962C8B-B14F-4D97-AF65-F5344CB8AC3E}">
        <p14:creationId xmlns:p14="http://schemas.microsoft.com/office/powerpoint/2010/main" val="111874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current .. </a:t>
            </a:r>
            <a:r>
              <a:rPr lang="en-US" altLang="zh-CN"/>
              <a:t>Ignores the visual event knowledge. Actually, there are multiple level alignments between text and image, but the current models only focus on image-caption or entity-object level. Higher level alignments like event structures and linguistic structures, they are rich in semantics and is critical to understand complicated scenarios and support downstream tasks like QA.</a:t>
            </a:r>
            <a:endParaRPr lang="en-US"/>
          </a:p>
        </p:txBody>
      </p:sp>
      <p:sp>
        <p:nvSpPr>
          <p:cNvPr id="4" name="Slide Number Placeholder 3"/>
          <p:cNvSpPr>
            <a:spLocks noGrp="1"/>
          </p:cNvSpPr>
          <p:nvPr>
            <p:ph type="sldNum" sz="quarter" idx="5"/>
          </p:nvPr>
        </p:nvSpPr>
        <p:spPr/>
        <p:txBody>
          <a:bodyPr/>
          <a:lstStyle/>
          <a:p>
            <a:fld id="{F35BF46E-D85C-43D7-A327-A21983F02637}" type="slidenum">
              <a:rPr lang="en-US" smtClean="0"/>
              <a:t>53</a:t>
            </a:fld>
            <a:endParaRPr lang="en-US"/>
          </a:p>
        </p:txBody>
      </p:sp>
    </p:spTree>
    <p:extLst>
      <p:ext uri="{BB962C8B-B14F-4D97-AF65-F5344CB8AC3E}">
        <p14:creationId xmlns:p14="http://schemas.microsoft.com/office/powerpoint/2010/main" val="1586034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problem also has been paid much attention in computer vision community. Most work are based on situation recognition. Given an image, the goal is to detect the verb and semantic roles. For example, these two images are about riding, and the agent of the first image is man while for the second image, the agent is a dog. Recent work extends the output to include the bounding boxes of each role, so the model needs to localize the argument role in the image.</a:t>
            </a:r>
          </a:p>
        </p:txBody>
      </p:sp>
      <p:sp>
        <p:nvSpPr>
          <p:cNvPr id="4" name="Slide Number Placeholder 3"/>
          <p:cNvSpPr>
            <a:spLocks noGrp="1"/>
          </p:cNvSpPr>
          <p:nvPr>
            <p:ph type="sldNum" sz="quarter" idx="5"/>
          </p:nvPr>
        </p:nvSpPr>
        <p:spPr/>
        <p:txBody>
          <a:bodyPr/>
          <a:lstStyle/>
          <a:p>
            <a:fld id="{F35BF46E-D85C-43D7-A327-A21983F02637}" type="slidenum">
              <a:rPr lang="en-US" smtClean="0"/>
              <a:t>54</a:t>
            </a:fld>
            <a:endParaRPr lang="en-US"/>
          </a:p>
        </p:txBody>
      </p:sp>
    </p:spTree>
    <p:extLst>
      <p:ext uri="{BB962C8B-B14F-4D97-AF65-F5344CB8AC3E}">
        <p14:creationId xmlns:p14="http://schemas.microsoft.com/office/powerpoint/2010/main" val="1336838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41919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268dff6c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1268dff6ce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185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888218f39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888218f39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4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888218f39_37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888218f39_37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1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888218f39_37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888218f39_37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74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5a8fba10ed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5a8fba10ed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0208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888218f39_46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5888218f39_46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02265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5a8fba10ed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5a8fba10ed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3267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a16="http://schemas.microsoft.com/office/drawing/2014/main" xmlns=""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xmlns=""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xmlns=""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8C2A78-DE61-4C49-9750-40BE82A3468B}"/>
              </a:ext>
            </a:extLst>
          </p:cNvPr>
          <p:cNvSpPr>
            <a:spLocks noGrp="1"/>
          </p:cNvSpPr>
          <p:nvPr>
            <p:ph type="dt" sz="half" idx="10"/>
          </p:nvPr>
        </p:nvSpPr>
        <p:spPr/>
        <p:txBody>
          <a:bodyPr/>
          <a:lstStyle/>
          <a:p>
            <a:fld id="{E64E2E36-3D31-E442-A911-D149FB6B38DD}" type="datetime1">
              <a:rPr lang="en-US" smtClean="0"/>
              <a:t>8/30/22</a:t>
            </a:fld>
            <a:endParaRPr lang="en-US"/>
          </a:p>
        </p:txBody>
      </p:sp>
      <p:sp>
        <p:nvSpPr>
          <p:cNvPr id="6" name="Slide Number Placeholder 5">
            <a:extLst>
              <a:ext uri="{FF2B5EF4-FFF2-40B4-BE49-F238E27FC236}">
                <a16:creationId xmlns:a16="http://schemas.microsoft.com/office/drawing/2014/main" xmlns=""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3A7DED-66E2-4040-ADC0-AAC48425C590}"/>
              </a:ext>
            </a:extLst>
          </p:cNvPr>
          <p:cNvSpPr>
            <a:spLocks noGrp="1"/>
          </p:cNvSpPr>
          <p:nvPr>
            <p:ph type="dt" sz="half" idx="10"/>
          </p:nvPr>
        </p:nvSpPr>
        <p:spPr/>
        <p:txBody>
          <a:bodyPr/>
          <a:lstStyle/>
          <a:p>
            <a:fld id="{76421C6E-51E1-0045-8E04-727B0E92214F}" type="datetime1">
              <a:rPr lang="en-US" smtClean="0"/>
              <a:t>8/30/22</a:t>
            </a:fld>
            <a:endParaRPr lang="en-US"/>
          </a:p>
        </p:txBody>
      </p:sp>
      <p:sp>
        <p:nvSpPr>
          <p:cNvPr id="6" name="Slide Number Placeholder 5">
            <a:extLst>
              <a:ext uri="{FF2B5EF4-FFF2-40B4-BE49-F238E27FC236}">
                <a16:creationId xmlns:a16="http://schemas.microsoft.com/office/drawing/2014/main" xmlns=""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Vertical Text" type="tx">
  <p:cSld name="1_Title and Vertical Text">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838200" y="365125"/>
            <a:ext cx="10515600" cy="81251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3200" b="1" i="0" u="none" strike="noStrike" cap="none">
                <a:solidFill>
                  <a:srgbClr val="000000"/>
                </a:solidFill>
                <a:latin typeface="Arial"/>
                <a:ea typeface="Arial"/>
                <a:cs typeface="Arial"/>
                <a:sym typeface="Arial"/>
              </a:defRPr>
            </a:lvl1pPr>
            <a:lvl2pPr marR="0" lvl="1"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2pPr>
            <a:lvl3pPr marR="0" lvl="2"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3pPr>
            <a:lvl4pPr marR="0" lvl="3"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4pPr>
            <a:lvl5pPr marR="0" lvl="4" algn="l" rtl="0">
              <a:lnSpc>
                <a:spcPct val="181250"/>
              </a:lnSpc>
              <a:spcBef>
                <a:spcPts val="0"/>
              </a:spcBef>
              <a:spcAft>
                <a:spcPts val="0"/>
              </a:spcAft>
              <a:buSzPts val="1400"/>
              <a:buNone/>
              <a:defRPr sz="3200" b="0" i="0" u="none" strike="noStrike" cap="none">
                <a:solidFill>
                  <a:srgbClr val="990000"/>
                </a:solidFill>
                <a:latin typeface="Palatino Linotype"/>
                <a:ea typeface="Palatino Linotype"/>
                <a:cs typeface="Palatino Linotype"/>
                <a:sym typeface="Palatino Linotype"/>
              </a:defRPr>
            </a:lvl5pPr>
            <a:lvl6pPr marR="0" lvl="5"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6pPr>
            <a:lvl7pPr marR="0" lvl="6"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7pPr>
            <a:lvl8pPr marR="0" lvl="7"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8pPr>
            <a:lvl9pPr marR="0" lvl="8" algn="ctr" rtl="0">
              <a:lnSpc>
                <a:spcPct val="107407"/>
              </a:lnSpc>
              <a:spcBef>
                <a:spcPts val="0"/>
              </a:spcBef>
              <a:spcAft>
                <a:spcPts val="0"/>
              </a:spcAft>
              <a:buSzPts val="1400"/>
              <a:buNone/>
              <a:defRPr sz="5400" b="0" i="0" u="none" strike="noStrike" cap="none">
                <a:solidFill>
                  <a:schemeClr val="dk2"/>
                </a:solidFill>
                <a:latin typeface="Palatino Linotype"/>
                <a:ea typeface="Palatino Linotype"/>
                <a:cs typeface="Palatino Linotype"/>
                <a:sym typeface="Palatino Linotype"/>
              </a:defRPr>
            </a:lvl9pPr>
          </a:lstStyle>
          <a:p>
            <a:endParaRPr/>
          </a:p>
        </p:txBody>
      </p:sp>
      <p:sp>
        <p:nvSpPr>
          <p:cNvPr id="97" name="Google Shape;97;p22"/>
          <p:cNvSpPr txBox="1">
            <a:spLocks noGrp="1"/>
          </p:cNvSpPr>
          <p:nvPr>
            <p:ph type="body" idx="1"/>
          </p:nvPr>
        </p:nvSpPr>
        <p:spPr>
          <a:xfrm>
            <a:off x="838200" y="1323107"/>
            <a:ext cx="10515600" cy="4853858"/>
          </a:xfrm>
          <a:prstGeom prst="rect">
            <a:avLst/>
          </a:prstGeom>
          <a:noFill/>
          <a:ln>
            <a:noFill/>
          </a:ln>
        </p:spPr>
        <p:txBody>
          <a:bodyPr spcFirstLastPara="1" wrap="square" lIns="91425" tIns="45700" rIns="91425" bIns="45700" anchor="t" anchorCtr="0"/>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1pPr>
            <a:lvl2pPr marL="914400" marR="0" lvl="1"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2pPr>
            <a:lvl3pPr marL="1371600" marR="0" lvl="2"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3pPr>
            <a:lvl4pPr marL="1828800" marR="0" lvl="3" indent="-361950" algn="l" rtl="0">
              <a:lnSpc>
                <a:spcPct val="90000"/>
              </a:lnSpc>
              <a:spcBef>
                <a:spcPts val="750"/>
              </a:spcBef>
              <a:spcAft>
                <a:spcPts val="0"/>
              </a:spcAft>
              <a:buClr>
                <a:srgbClr val="003366"/>
              </a:buClr>
              <a:buSzPts val="2100"/>
              <a:buFont typeface="Courier New"/>
              <a:buChar char="•"/>
              <a:defRPr sz="2100" b="1" i="0" u="none" strike="noStrike" cap="none">
                <a:solidFill>
                  <a:srgbClr val="003366"/>
                </a:solidFill>
                <a:latin typeface="Arial"/>
                <a:ea typeface="Arial"/>
                <a:cs typeface="Arial"/>
                <a:sym typeface="Arial"/>
              </a:defRPr>
            </a:lvl4pPr>
            <a:lvl5pPr marL="2286000" marR="0" lvl="4"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alibri"/>
                <a:ea typeface="Calibri"/>
                <a:cs typeface="Calibri"/>
                <a:sym typeface="Calibri"/>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alibri"/>
                <a:ea typeface="Calibri"/>
                <a:cs typeface="Calibri"/>
                <a:sym typeface="Calibri"/>
              </a:defRPr>
            </a:lvl9pPr>
          </a:lstStyle>
          <a:p>
            <a:endParaRPr/>
          </a:p>
        </p:txBody>
      </p:sp>
      <p:cxnSp>
        <p:nvCxnSpPr>
          <p:cNvPr id="98" name="Google Shape;98;p22"/>
          <p:cNvCxnSpPr/>
          <p:nvPr/>
        </p:nvCxnSpPr>
        <p:spPr>
          <a:xfrm>
            <a:off x="332508" y="1226128"/>
            <a:ext cx="11443859" cy="1"/>
          </a:xfrm>
          <a:prstGeom prst="straightConnector1">
            <a:avLst/>
          </a:prstGeom>
          <a:noFill/>
          <a:ln w="38100" cap="flat" cmpd="sng">
            <a:solidFill>
              <a:srgbClr val="4472C4"/>
            </a:solidFill>
            <a:prstDash val="solid"/>
            <a:miter lim="8000"/>
            <a:headEnd type="none" w="sm" len="sm"/>
            <a:tailEnd type="none" w="sm" len="sm"/>
          </a:ln>
        </p:spPr>
      </p:cxnSp>
      <p:cxnSp>
        <p:nvCxnSpPr>
          <p:cNvPr id="99" name="Google Shape;99;p22"/>
          <p:cNvCxnSpPr/>
          <p:nvPr/>
        </p:nvCxnSpPr>
        <p:spPr>
          <a:xfrm>
            <a:off x="332508" y="1274624"/>
            <a:ext cx="11443859" cy="1"/>
          </a:xfrm>
          <a:prstGeom prst="straightConnector1">
            <a:avLst/>
          </a:prstGeom>
          <a:noFill/>
          <a:ln w="19050" cap="flat" cmpd="sng">
            <a:solidFill>
              <a:srgbClr val="4472C4"/>
            </a:solidFill>
            <a:prstDash val="solid"/>
            <a:miter lim="8000"/>
            <a:headEnd type="none" w="sm" len="sm"/>
            <a:tailEnd type="none" w="sm" len="sm"/>
          </a:ln>
        </p:spPr>
      </p:cxnSp>
      <p:sp>
        <p:nvSpPr>
          <p:cNvPr id="100" name="Google Shape;100;p22"/>
          <p:cNvSpPr txBox="1">
            <a:spLocks noGrp="1"/>
          </p:cNvSpPr>
          <p:nvPr>
            <p:ph type="sldNum" idx="12"/>
          </p:nvPr>
        </p:nvSpPr>
        <p:spPr>
          <a:xfrm>
            <a:off x="11089822" y="6404295"/>
            <a:ext cx="263980" cy="269239"/>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900" b="0">
                <a:solidFill>
                  <a:schemeClr val="dk1"/>
                </a:solidFill>
                <a:latin typeface="Calibri"/>
                <a:ea typeface="Calibri"/>
                <a:cs typeface="Calibri"/>
                <a:sym typeface="Calibri"/>
              </a:defRPr>
            </a:lvl1pPr>
            <a:lvl2pPr marL="0" marR="0" lvl="1" indent="0" algn="ctr" rtl="0">
              <a:spcBef>
                <a:spcPts val="0"/>
              </a:spcBef>
              <a:spcAft>
                <a:spcPts val="0"/>
              </a:spcAft>
              <a:buNone/>
              <a:defRPr sz="900" b="0">
                <a:solidFill>
                  <a:schemeClr val="dk1"/>
                </a:solidFill>
                <a:latin typeface="Calibri"/>
                <a:ea typeface="Calibri"/>
                <a:cs typeface="Calibri"/>
                <a:sym typeface="Calibri"/>
              </a:defRPr>
            </a:lvl2pPr>
            <a:lvl3pPr marL="0" marR="0" lvl="2" indent="0" algn="ctr" rtl="0">
              <a:spcBef>
                <a:spcPts val="0"/>
              </a:spcBef>
              <a:spcAft>
                <a:spcPts val="0"/>
              </a:spcAft>
              <a:buNone/>
              <a:defRPr sz="900" b="0">
                <a:solidFill>
                  <a:schemeClr val="dk1"/>
                </a:solidFill>
                <a:latin typeface="Calibri"/>
                <a:ea typeface="Calibri"/>
                <a:cs typeface="Calibri"/>
                <a:sym typeface="Calibri"/>
              </a:defRPr>
            </a:lvl3pPr>
            <a:lvl4pPr marL="0" marR="0" lvl="3" indent="0" algn="ctr" rtl="0">
              <a:spcBef>
                <a:spcPts val="0"/>
              </a:spcBef>
              <a:spcAft>
                <a:spcPts val="0"/>
              </a:spcAft>
              <a:buNone/>
              <a:defRPr sz="900" b="0">
                <a:solidFill>
                  <a:schemeClr val="dk1"/>
                </a:solidFill>
                <a:latin typeface="Calibri"/>
                <a:ea typeface="Calibri"/>
                <a:cs typeface="Calibri"/>
                <a:sym typeface="Calibri"/>
              </a:defRPr>
            </a:lvl4pPr>
            <a:lvl5pPr marL="0" marR="0" lvl="4" indent="0" algn="ctr" rtl="0">
              <a:spcBef>
                <a:spcPts val="0"/>
              </a:spcBef>
              <a:spcAft>
                <a:spcPts val="0"/>
              </a:spcAft>
              <a:buNone/>
              <a:defRPr sz="900" b="0">
                <a:solidFill>
                  <a:schemeClr val="dk1"/>
                </a:solidFill>
                <a:latin typeface="Calibri"/>
                <a:ea typeface="Calibri"/>
                <a:cs typeface="Calibri"/>
                <a:sym typeface="Calibri"/>
              </a:defRPr>
            </a:lvl5pPr>
            <a:lvl6pPr marL="0" marR="0" lvl="5" indent="0" algn="ctr" rtl="0">
              <a:spcBef>
                <a:spcPts val="0"/>
              </a:spcBef>
              <a:spcAft>
                <a:spcPts val="0"/>
              </a:spcAft>
              <a:buNone/>
              <a:defRPr sz="900" b="0">
                <a:solidFill>
                  <a:schemeClr val="dk1"/>
                </a:solidFill>
                <a:latin typeface="Calibri"/>
                <a:ea typeface="Calibri"/>
                <a:cs typeface="Calibri"/>
                <a:sym typeface="Calibri"/>
              </a:defRPr>
            </a:lvl6pPr>
            <a:lvl7pPr marL="0" marR="0" lvl="6" indent="0" algn="ctr" rtl="0">
              <a:spcBef>
                <a:spcPts val="0"/>
              </a:spcBef>
              <a:spcAft>
                <a:spcPts val="0"/>
              </a:spcAft>
              <a:buNone/>
              <a:defRPr sz="900" b="0">
                <a:solidFill>
                  <a:schemeClr val="dk1"/>
                </a:solidFill>
                <a:latin typeface="Calibri"/>
                <a:ea typeface="Calibri"/>
                <a:cs typeface="Calibri"/>
                <a:sym typeface="Calibri"/>
              </a:defRPr>
            </a:lvl7pPr>
            <a:lvl8pPr marL="0" marR="0" lvl="7" indent="0" algn="ctr" rtl="0">
              <a:spcBef>
                <a:spcPts val="0"/>
              </a:spcBef>
              <a:spcAft>
                <a:spcPts val="0"/>
              </a:spcAft>
              <a:buNone/>
              <a:defRPr sz="900" b="0">
                <a:solidFill>
                  <a:schemeClr val="dk1"/>
                </a:solidFill>
                <a:latin typeface="Calibri"/>
                <a:ea typeface="Calibri"/>
                <a:cs typeface="Calibri"/>
                <a:sym typeface="Calibri"/>
              </a:defRPr>
            </a:lvl8pPr>
            <a:lvl9pPr marL="0" marR="0" lvl="8" indent="0" algn="ctr" rtl="0">
              <a:spcBef>
                <a:spcPts val="0"/>
              </a:spcBef>
              <a:spcAft>
                <a:spcPts val="0"/>
              </a:spcAft>
              <a:buNone/>
              <a:defRPr sz="900" b="0">
                <a:solidFill>
                  <a:schemeClr val="dk1"/>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018643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lternate">
  <p:cSld name="Alternate">
    <p:bg>
      <p:bgPr>
        <a:noFill/>
        <a:effectLst/>
      </p:bgPr>
    </p:bg>
    <p:spTree>
      <p:nvGrpSpPr>
        <p:cNvPr id="1" name="Shape 87"/>
        <p:cNvGrpSpPr/>
        <p:nvPr/>
      </p:nvGrpSpPr>
      <p:grpSpPr>
        <a:xfrm>
          <a:off x="0" y="0"/>
          <a:ext cx="0" cy="0"/>
          <a:chOff x="0" y="0"/>
          <a:chExt cx="0" cy="0"/>
        </a:xfrm>
      </p:grpSpPr>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
        <p:nvSpPr>
          <p:cNvPr id="89" name="Google Shape;89;p22"/>
          <p:cNvSpPr txBox="1"/>
          <p:nvPr/>
        </p:nvSpPr>
        <p:spPr>
          <a:xfrm>
            <a:off x="0" y="0"/>
            <a:ext cx="12192000" cy="848000"/>
          </a:xfrm>
          <a:prstGeom prst="rect">
            <a:avLst/>
          </a:prstGeom>
          <a:solidFill>
            <a:srgbClr val="0B539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lt1"/>
              </a:solidFill>
              <a:latin typeface="Merriweather"/>
              <a:ea typeface="Merriweather"/>
              <a:cs typeface="Merriweather"/>
              <a:sym typeface="Merriweather"/>
            </a:endParaRPr>
          </a:p>
        </p:txBody>
      </p:sp>
      <p:sp>
        <p:nvSpPr>
          <p:cNvPr id="90" name="Google Shape;90;p22"/>
          <p:cNvSpPr txBox="1">
            <a:spLocks noGrp="1"/>
          </p:cNvSpPr>
          <p:nvPr>
            <p:ph type="body" idx="1"/>
          </p:nvPr>
        </p:nvSpPr>
        <p:spPr>
          <a:xfrm>
            <a:off x="0" y="20600"/>
            <a:ext cx="12192000" cy="806800"/>
          </a:xfrm>
          <a:prstGeom prst="rect">
            <a:avLst/>
          </a:prstGeom>
          <a:solidFill>
            <a:srgbClr val="1C4587"/>
          </a:solidFill>
        </p:spPr>
        <p:txBody>
          <a:bodyPr spcFirstLastPara="1" wrap="square" lIns="91425" tIns="91425" rIns="91425" bIns="91425" anchor="ctr" anchorCtr="0">
            <a:noAutofit/>
          </a:bodyPr>
          <a:lstStyle>
            <a:lvl1pPr marL="609585" lvl="0" indent="-304792" algn="ctr" rtl="0">
              <a:lnSpc>
                <a:spcPct val="100000"/>
              </a:lnSpc>
              <a:spcBef>
                <a:spcPts val="0"/>
              </a:spcBef>
              <a:spcAft>
                <a:spcPts val="0"/>
              </a:spcAft>
              <a:buSzPts val="2800"/>
              <a:buNone/>
              <a:defRPr sz="3733"/>
            </a:lvl1pPr>
          </a:lstStyle>
          <a:p>
            <a:endParaRPr/>
          </a:p>
        </p:txBody>
      </p:sp>
      <p:sp>
        <p:nvSpPr>
          <p:cNvPr id="91" name="Google Shape;91;p22"/>
          <p:cNvSpPr txBox="1">
            <a:spLocks noGrp="1"/>
          </p:cNvSpPr>
          <p:nvPr>
            <p:ph type="body" idx="2"/>
          </p:nvPr>
        </p:nvSpPr>
        <p:spPr>
          <a:xfrm>
            <a:off x="606567" y="1152467"/>
            <a:ext cx="10978800" cy="53376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1C4587"/>
              </a:buClr>
              <a:buSzPts val="1800"/>
              <a:buChar char="●"/>
              <a:defRPr>
                <a:solidFill>
                  <a:srgbClr val="1C4587"/>
                </a:solidFill>
              </a:defRPr>
            </a:lvl1pPr>
            <a:lvl2pPr marL="1219170" lvl="1" indent="-423323" rtl="0">
              <a:spcBef>
                <a:spcPts val="2133"/>
              </a:spcBef>
              <a:spcAft>
                <a:spcPts val="0"/>
              </a:spcAft>
              <a:buClr>
                <a:srgbClr val="1C4587"/>
              </a:buClr>
              <a:buSzPts val="1400"/>
              <a:buChar char="○"/>
              <a:defRPr>
                <a:solidFill>
                  <a:srgbClr val="1C4587"/>
                </a:solidFill>
              </a:defRPr>
            </a:lvl2pPr>
            <a:lvl3pPr marL="1828754" lvl="2" indent="-423323" rtl="0">
              <a:spcBef>
                <a:spcPts val="2133"/>
              </a:spcBef>
              <a:spcAft>
                <a:spcPts val="0"/>
              </a:spcAft>
              <a:buClr>
                <a:srgbClr val="1C4587"/>
              </a:buClr>
              <a:buSzPts val="1400"/>
              <a:buChar char="■"/>
              <a:defRPr>
                <a:solidFill>
                  <a:srgbClr val="1C4587"/>
                </a:solidFill>
              </a:defRPr>
            </a:lvl3pPr>
            <a:lvl4pPr marL="2438339" lvl="3" indent="-423323" rtl="0">
              <a:spcBef>
                <a:spcPts val="2133"/>
              </a:spcBef>
              <a:spcAft>
                <a:spcPts val="0"/>
              </a:spcAft>
              <a:buClr>
                <a:srgbClr val="1C4587"/>
              </a:buClr>
              <a:buSzPts val="1400"/>
              <a:buChar char="●"/>
              <a:defRPr>
                <a:solidFill>
                  <a:srgbClr val="1C4587"/>
                </a:solidFill>
              </a:defRPr>
            </a:lvl4pPr>
            <a:lvl5pPr marL="3047924" lvl="4" indent="-423323" rtl="0">
              <a:spcBef>
                <a:spcPts val="2133"/>
              </a:spcBef>
              <a:spcAft>
                <a:spcPts val="0"/>
              </a:spcAft>
              <a:buClr>
                <a:srgbClr val="1C4587"/>
              </a:buClr>
              <a:buSzPts val="1400"/>
              <a:buChar char="○"/>
              <a:defRPr>
                <a:solidFill>
                  <a:srgbClr val="1C4587"/>
                </a:solidFill>
              </a:defRPr>
            </a:lvl5pPr>
            <a:lvl6pPr marL="3657509" lvl="5" indent="-423323" rtl="0">
              <a:spcBef>
                <a:spcPts val="2133"/>
              </a:spcBef>
              <a:spcAft>
                <a:spcPts val="0"/>
              </a:spcAft>
              <a:buClr>
                <a:srgbClr val="1C4587"/>
              </a:buClr>
              <a:buSzPts val="1400"/>
              <a:buChar char="■"/>
              <a:defRPr>
                <a:solidFill>
                  <a:srgbClr val="1C4587"/>
                </a:solidFill>
              </a:defRPr>
            </a:lvl6pPr>
            <a:lvl7pPr marL="4267093" lvl="6" indent="-423323" rtl="0">
              <a:spcBef>
                <a:spcPts val="2133"/>
              </a:spcBef>
              <a:spcAft>
                <a:spcPts val="0"/>
              </a:spcAft>
              <a:buClr>
                <a:srgbClr val="1C4587"/>
              </a:buClr>
              <a:buSzPts val="1400"/>
              <a:buChar char="●"/>
              <a:defRPr>
                <a:solidFill>
                  <a:srgbClr val="1C4587"/>
                </a:solidFill>
              </a:defRPr>
            </a:lvl7pPr>
            <a:lvl8pPr marL="4876678" lvl="7" indent="-423323" rtl="0">
              <a:spcBef>
                <a:spcPts val="2133"/>
              </a:spcBef>
              <a:spcAft>
                <a:spcPts val="0"/>
              </a:spcAft>
              <a:buClr>
                <a:srgbClr val="1C4587"/>
              </a:buClr>
              <a:buSzPts val="1400"/>
              <a:buChar char="○"/>
              <a:defRPr>
                <a:solidFill>
                  <a:srgbClr val="1C4587"/>
                </a:solidFill>
              </a:defRPr>
            </a:lvl8pPr>
            <a:lvl9pPr marL="5486263" lvl="8" indent="-423323" rtl="0">
              <a:spcBef>
                <a:spcPts val="2133"/>
              </a:spcBef>
              <a:spcAft>
                <a:spcPts val="2133"/>
              </a:spcAft>
              <a:buClr>
                <a:srgbClr val="1C4587"/>
              </a:buClr>
              <a:buSzPts val="1400"/>
              <a:buChar char="■"/>
              <a:defRPr>
                <a:solidFill>
                  <a:srgbClr val="1C4587"/>
                </a:solidFill>
              </a:defRPr>
            </a:lvl9pPr>
          </a:lstStyle>
          <a:p>
            <a:endParaRPr/>
          </a:p>
        </p:txBody>
      </p:sp>
    </p:spTree>
    <p:extLst>
      <p:ext uri="{BB962C8B-B14F-4D97-AF65-F5344CB8AC3E}">
        <p14:creationId xmlns:p14="http://schemas.microsoft.com/office/powerpoint/2010/main" val="1982994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ternate">
  <p:cSld name="1_Alternate">
    <p:bg>
      <p:bgPr>
        <a:noFill/>
        <a:effectLst/>
      </p:bgPr>
    </p:bg>
    <p:spTree>
      <p:nvGrpSpPr>
        <p:cNvPr id="1" name="Shape 41"/>
        <p:cNvGrpSpPr/>
        <p:nvPr/>
      </p:nvGrpSpPr>
      <p:grpSpPr>
        <a:xfrm>
          <a:off x="0" y="0"/>
          <a:ext cx="0" cy="0"/>
          <a:chOff x="0" y="0"/>
          <a:chExt cx="0" cy="0"/>
        </a:xfrm>
      </p:grpSpPr>
      <p:sp>
        <p:nvSpPr>
          <p:cNvPr id="42" name="Google Shape;42;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
        <p:nvSpPr>
          <p:cNvPr id="43" name="Google Shape;43;p10"/>
          <p:cNvSpPr txBox="1"/>
          <p:nvPr/>
        </p:nvSpPr>
        <p:spPr>
          <a:xfrm>
            <a:off x="0" y="0"/>
            <a:ext cx="12192000" cy="848000"/>
          </a:xfrm>
          <a:prstGeom prst="rect">
            <a:avLst/>
          </a:prstGeom>
          <a:solidFill>
            <a:srgbClr val="0B539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lt1"/>
              </a:solidFill>
              <a:latin typeface="Merriweather"/>
              <a:ea typeface="Merriweather"/>
              <a:cs typeface="Merriweather"/>
              <a:sym typeface="Merriweather"/>
            </a:endParaRPr>
          </a:p>
        </p:txBody>
      </p:sp>
      <p:sp>
        <p:nvSpPr>
          <p:cNvPr id="44" name="Google Shape;44;p10"/>
          <p:cNvSpPr txBox="1">
            <a:spLocks noGrp="1"/>
          </p:cNvSpPr>
          <p:nvPr>
            <p:ph type="body" idx="1"/>
          </p:nvPr>
        </p:nvSpPr>
        <p:spPr>
          <a:xfrm>
            <a:off x="0" y="20600"/>
            <a:ext cx="12192000" cy="806800"/>
          </a:xfrm>
          <a:prstGeom prst="rect">
            <a:avLst/>
          </a:prstGeom>
          <a:solidFill>
            <a:srgbClr val="1C4587"/>
          </a:solidFill>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800"/>
              <a:buNone/>
              <a:defRPr sz="3733"/>
            </a:lvl1pPr>
          </a:lstStyle>
          <a:p>
            <a:endParaRPr/>
          </a:p>
        </p:txBody>
      </p:sp>
    </p:spTree>
    <p:extLst>
      <p:ext uri="{BB962C8B-B14F-4D97-AF65-F5344CB8AC3E}">
        <p14:creationId xmlns:p14="http://schemas.microsoft.com/office/powerpoint/2010/main" val="1949758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Font typeface="Roboto"/>
              <a:buNone/>
              <a:defRPr sz="4800">
                <a:latin typeface="Roboto"/>
                <a:ea typeface="Roboto"/>
                <a:cs typeface="Roboto"/>
                <a:sym typeface="Roboto"/>
              </a:defRPr>
            </a:lvl2pPr>
            <a:lvl3pPr lvl="2" algn="ctr" rtl="0">
              <a:spcBef>
                <a:spcPts val="0"/>
              </a:spcBef>
              <a:spcAft>
                <a:spcPts val="0"/>
              </a:spcAft>
              <a:buSzPts val="3600"/>
              <a:buFont typeface="Roboto"/>
              <a:buNone/>
              <a:defRPr sz="4800">
                <a:latin typeface="Roboto"/>
                <a:ea typeface="Roboto"/>
                <a:cs typeface="Roboto"/>
                <a:sym typeface="Roboto"/>
              </a:defRPr>
            </a:lvl3pPr>
            <a:lvl4pPr lvl="3" algn="ctr" rtl="0">
              <a:spcBef>
                <a:spcPts val="0"/>
              </a:spcBef>
              <a:spcAft>
                <a:spcPts val="0"/>
              </a:spcAft>
              <a:buSzPts val="3600"/>
              <a:buFont typeface="Roboto"/>
              <a:buNone/>
              <a:defRPr sz="4800">
                <a:latin typeface="Roboto"/>
                <a:ea typeface="Roboto"/>
                <a:cs typeface="Roboto"/>
                <a:sym typeface="Roboto"/>
              </a:defRPr>
            </a:lvl4pPr>
            <a:lvl5pPr lvl="4" algn="ctr" rtl="0">
              <a:spcBef>
                <a:spcPts val="0"/>
              </a:spcBef>
              <a:spcAft>
                <a:spcPts val="0"/>
              </a:spcAft>
              <a:buSzPts val="3600"/>
              <a:buFont typeface="Roboto"/>
              <a:buNone/>
              <a:defRPr sz="4800">
                <a:latin typeface="Roboto"/>
                <a:ea typeface="Roboto"/>
                <a:cs typeface="Roboto"/>
                <a:sym typeface="Roboto"/>
              </a:defRPr>
            </a:lvl5pPr>
            <a:lvl6pPr lvl="5" algn="ctr" rtl="0">
              <a:spcBef>
                <a:spcPts val="0"/>
              </a:spcBef>
              <a:spcAft>
                <a:spcPts val="0"/>
              </a:spcAft>
              <a:buSzPts val="3600"/>
              <a:buFont typeface="Roboto"/>
              <a:buNone/>
              <a:defRPr sz="4800">
                <a:latin typeface="Roboto"/>
                <a:ea typeface="Roboto"/>
                <a:cs typeface="Roboto"/>
                <a:sym typeface="Roboto"/>
              </a:defRPr>
            </a:lvl6pPr>
            <a:lvl7pPr lvl="6" algn="ctr" rtl="0">
              <a:spcBef>
                <a:spcPts val="0"/>
              </a:spcBef>
              <a:spcAft>
                <a:spcPts val="0"/>
              </a:spcAft>
              <a:buSzPts val="3600"/>
              <a:buFont typeface="Roboto"/>
              <a:buNone/>
              <a:defRPr sz="4800">
                <a:latin typeface="Roboto"/>
                <a:ea typeface="Roboto"/>
                <a:cs typeface="Roboto"/>
                <a:sym typeface="Roboto"/>
              </a:defRPr>
            </a:lvl7pPr>
            <a:lvl8pPr lvl="7" algn="ctr" rtl="0">
              <a:spcBef>
                <a:spcPts val="0"/>
              </a:spcBef>
              <a:spcAft>
                <a:spcPts val="0"/>
              </a:spcAft>
              <a:buSzPts val="3600"/>
              <a:buFont typeface="Roboto"/>
              <a:buNone/>
              <a:defRPr sz="4800">
                <a:latin typeface="Roboto"/>
                <a:ea typeface="Roboto"/>
                <a:cs typeface="Roboto"/>
                <a:sym typeface="Roboto"/>
              </a:defRPr>
            </a:lvl8pPr>
            <a:lvl9pPr lvl="8" algn="ctr" rtl="0">
              <a:spcBef>
                <a:spcPts val="0"/>
              </a:spcBef>
              <a:spcAft>
                <a:spcPts val="0"/>
              </a:spcAft>
              <a:buSzPts val="3600"/>
              <a:buFont typeface="Roboto"/>
              <a:buNone/>
              <a:defRPr sz="4800">
                <a:latin typeface="Roboto"/>
                <a:ea typeface="Roboto"/>
                <a:cs typeface="Roboto"/>
                <a:sym typeface="Roboto"/>
              </a:defRPr>
            </a:lvl9pPr>
          </a:lstStyle>
          <a:p>
            <a:endParaRPr/>
          </a:p>
        </p:txBody>
      </p:sp>
      <p:sp>
        <p:nvSpPr>
          <p:cNvPr id="65" name="Google Shape;6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4043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43428-A6E0-3B41-A602-2D3BA56A0274}"/>
              </a:ext>
            </a:extLst>
          </p:cNvPr>
          <p:cNvSpPr>
            <a:spLocks noGrp="1"/>
          </p:cNvSpPr>
          <p:nvPr>
            <p:ph type="dt" sz="half" idx="10"/>
          </p:nvPr>
        </p:nvSpPr>
        <p:spPr/>
        <p:txBody>
          <a:bodyPr/>
          <a:lstStyle/>
          <a:p>
            <a:fld id="{B78DB298-2CF2-9749-B7DA-B43D8F11D612}" type="datetime1">
              <a:rPr lang="en-US" smtClean="0"/>
              <a:t>8/30/22</a:t>
            </a:fld>
            <a:endParaRPr lang="en-US"/>
          </a:p>
        </p:txBody>
      </p:sp>
      <p:sp>
        <p:nvSpPr>
          <p:cNvPr id="6" name="Slide Number Placeholder 5">
            <a:extLst>
              <a:ext uri="{FF2B5EF4-FFF2-40B4-BE49-F238E27FC236}">
                <a16:creationId xmlns:a16="http://schemas.microsoft.com/office/drawing/2014/main" xmlns=""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CC3B4A-80E8-084A-A75B-1A23F82FBC14}"/>
              </a:ext>
            </a:extLst>
          </p:cNvPr>
          <p:cNvSpPr>
            <a:spLocks noGrp="1"/>
          </p:cNvSpPr>
          <p:nvPr>
            <p:ph type="dt" sz="half" idx="10"/>
          </p:nvPr>
        </p:nvSpPr>
        <p:spPr/>
        <p:txBody>
          <a:bodyPr/>
          <a:lstStyle/>
          <a:p>
            <a:fld id="{59AAA00E-6528-9147-827F-54EABC190D3E}" type="datetime1">
              <a:rPr lang="en-US" smtClean="0"/>
              <a:t>8/30/22</a:t>
            </a:fld>
            <a:endParaRPr lang="en-US"/>
          </a:p>
        </p:txBody>
      </p:sp>
      <p:sp>
        <p:nvSpPr>
          <p:cNvPr id="6" name="Slide Number Placeholder 5">
            <a:extLst>
              <a:ext uri="{FF2B5EF4-FFF2-40B4-BE49-F238E27FC236}">
                <a16:creationId xmlns:a16="http://schemas.microsoft.com/office/drawing/2014/main" xmlns=""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188B68-6512-0A4F-A005-B60FC995BB88}"/>
              </a:ext>
            </a:extLst>
          </p:cNvPr>
          <p:cNvSpPr>
            <a:spLocks noGrp="1"/>
          </p:cNvSpPr>
          <p:nvPr>
            <p:ph type="dt" sz="half" idx="10"/>
          </p:nvPr>
        </p:nvSpPr>
        <p:spPr/>
        <p:txBody>
          <a:bodyPr/>
          <a:lstStyle/>
          <a:p>
            <a:fld id="{678C2240-76F3-E147-906E-E0ADE39AECB5}" type="datetime1">
              <a:rPr lang="en-US" smtClean="0"/>
              <a:t>8/30/22</a:t>
            </a:fld>
            <a:endParaRPr lang="en-US"/>
          </a:p>
        </p:txBody>
      </p:sp>
      <p:sp>
        <p:nvSpPr>
          <p:cNvPr id="7" name="Slide Number Placeholder 6">
            <a:extLst>
              <a:ext uri="{FF2B5EF4-FFF2-40B4-BE49-F238E27FC236}">
                <a16:creationId xmlns:a16="http://schemas.microsoft.com/office/drawing/2014/main" xmlns=""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FBA73F-E1B3-C645-A949-5D22BD577A98}"/>
              </a:ext>
            </a:extLst>
          </p:cNvPr>
          <p:cNvSpPr>
            <a:spLocks noGrp="1"/>
          </p:cNvSpPr>
          <p:nvPr>
            <p:ph type="dt" sz="half" idx="10"/>
          </p:nvPr>
        </p:nvSpPr>
        <p:spPr/>
        <p:txBody>
          <a:bodyPr/>
          <a:lstStyle/>
          <a:p>
            <a:fld id="{CA278B2C-C152-BF4E-B097-5C9983E3892C}" type="datetime1">
              <a:rPr lang="en-US" smtClean="0"/>
              <a:t>8/30/22</a:t>
            </a:fld>
            <a:endParaRPr lang="en-US"/>
          </a:p>
        </p:txBody>
      </p:sp>
      <p:sp>
        <p:nvSpPr>
          <p:cNvPr id="9" name="Slide Number Placeholder 8">
            <a:extLst>
              <a:ext uri="{FF2B5EF4-FFF2-40B4-BE49-F238E27FC236}">
                <a16:creationId xmlns:a16="http://schemas.microsoft.com/office/drawing/2014/main" xmlns=""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D23F26-F063-1945-96B6-D910113260ED}"/>
              </a:ext>
            </a:extLst>
          </p:cNvPr>
          <p:cNvSpPr>
            <a:spLocks noGrp="1"/>
          </p:cNvSpPr>
          <p:nvPr>
            <p:ph type="dt" sz="half" idx="10"/>
          </p:nvPr>
        </p:nvSpPr>
        <p:spPr/>
        <p:txBody>
          <a:bodyPr/>
          <a:lstStyle/>
          <a:p>
            <a:fld id="{52120A6D-50D7-DC49-9240-3B897313C86C}" type="datetime1">
              <a:rPr lang="en-US" smtClean="0"/>
              <a:t>8/30/22</a:t>
            </a:fld>
            <a:endParaRPr lang="en-US"/>
          </a:p>
        </p:txBody>
      </p:sp>
      <p:sp>
        <p:nvSpPr>
          <p:cNvPr id="5" name="Slide Number Placeholder 4">
            <a:extLst>
              <a:ext uri="{FF2B5EF4-FFF2-40B4-BE49-F238E27FC236}">
                <a16:creationId xmlns:a16="http://schemas.microsoft.com/office/drawing/2014/main" xmlns=""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28B80E-B106-E444-A711-8A25C56DDD4B}"/>
              </a:ext>
            </a:extLst>
          </p:cNvPr>
          <p:cNvSpPr>
            <a:spLocks noGrp="1"/>
          </p:cNvSpPr>
          <p:nvPr>
            <p:ph type="dt" sz="half" idx="10"/>
          </p:nvPr>
        </p:nvSpPr>
        <p:spPr/>
        <p:txBody>
          <a:bodyPr/>
          <a:lstStyle/>
          <a:p>
            <a:fld id="{3EC8B993-7EA8-E14C-B192-82FAF47DDB33}" type="datetime1">
              <a:rPr lang="en-US" smtClean="0"/>
              <a:t>8/30/22</a:t>
            </a:fld>
            <a:endParaRPr lang="en-US"/>
          </a:p>
        </p:txBody>
      </p:sp>
      <p:sp>
        <p:nvSpPr>
          <p:cNvPr id="4" name="Slide Number Placeholder 3">
            <a:extLst>
              <a:ext uri="{FF2B5EF4-FFF2-40B4-BE49-F238E27FC236}">
                <a16:creationId xmlns:a16="http://schemas.microsoft.com/office/drawing/2014/main" xmlns=""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F85AE9-1ED6-AC44-AC59-1FB2EF67FC52}"/>
              </a:ext>
            </a:extLst>
          </p:cNvPr>
          <p:cNvSpPr>
            <a:spLocks noGrp="1"/>
          </p:cNvSpPr>
          <p:nvPr>
            <p:ph type="dt" sz="half" idx="10"/>
          </p:nvPr>
        </p:nvSpPr>
        <p:spPr/>
        <p:txBody>
          <a:bodyPr/>
          <a:lstStyle/>
          <a:p>
            <a:fld id="{45F12868-9C68-1E4A-8153-ED8FC06C0642}" type="datetime1">
              <a:rPr lang="en-US" smtClean="0"/>
              <a:t>8/30/22</a:t>
            </a:fld>
            <a:endParaRPr lang="en-US"/>
          </a:p>
        </p:txBody>
      </p:sp>
      <p:sp>
        <p:nvSpPr>
          <p:cNvPr id="7" name="Slide Number Placeholder 6">
            <a:extLst>
              <a:ext uri="{FF2B5EF4-FFF2-40B4-BE49-F238E27FC236}">
                <a16:creationId xmlns:a16="http://schemas.microsoft.com/office/drawing/2014/main" xmlns=""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B6E73A-7F1D-CA47-91F5-AE1537B8052B}"/>
              </a:ext>
            </a:extLst>
          </p:cNvPr>
          <p:cNvSpPr>
            <a:spLocks noGrp="1"/>
          </p:cNvSpPr>
          <p:nvPr>
            <p:ph type="dt" sz="half" idx="10"/>
          </p:nvPr>
        </p:nvSpPr>
        <p:spPr/>
        <p:txBody>
          <a:bodyPr/>
          <a:lstStyle/>
          <a:p>
            <a:fld id="{0923CB2D-CAA9-E94A-90B0-BE0AA3893111}" type="datetime1">
              <a:rPr lang="en-US" smtClean="0"/>
              <a:t>8/30/22</a:t>
            </a:fld>
            <a:endParaRPr lang="en-US"/>
          </a:p>
        </p:txBody>
      </p:sp>
      <p:sp>
        <p:nvSpPr>
          <p:cNvPr id="7" name="Slide Number Placeholder 6">
            <a:extLst>
              <a:ext uri="{FF2B5EF4-FFF2-40B4-BE49-F238E27FC236}">
                <a16:creationId xmlns:a16="http://schemas.microsoft.com/office/drawing/2014/main" xmlns=""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8/30/22</a:t>
            </a:fld>
            <a:endParaRPr lang="en-US"/>
          </a:p>
        </p:txBody>
      </p:sp>
      <p:sp>
        <p:nvSpPr>
          <p:cNvPr id="6" name="Slide Number Placeholder 5">
            <a:extLst>
              <a:ext uri="{FF2B5EF4-FFF2-40B4-BE49-F238E27FC236}">
                <a16:creationId xmlns:a16="http://schemas.microsoft.com/office/drawing/2014/main" xmlns=""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5"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linguisticsociety.org/content/how-many-languages-are-there-world?fbclid=IwAR2_j34iZAqWf8nkBLriYTvEabm-_KnVFkiZosZ8lou_J1g4kzOoRV8wvJU" TargetMode="External"/><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null)"/><Relationship Id="rId4" Type="http://schemas.openxmlformats.org/officeDocument/2006/relationships/image" Target="../media/image26.(nul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tif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youtube.com/watch?v=nkP4yVwOhCI" TargetMode="Externa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hyperlink" Target="https://www.youtube.com/watch?v=AUlkKgJHWgU" TargetMode="External"/><Relationship Id="rId9" Type="http://schemas.openxmlformats.org/officeDocument/2006/relationships/image" Target="../media/image40.png"/><Relationship Id="rId10"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hyperlink" Target="http://lsa.colorado.edu/papers/JASIS.lsi.90.pdf" TargetMode="External"/><Relationship Id="rId4" Type="http://schemas.openxmlformats.org/officeDocument/2006/relationships/image" Target="../media/image5.png"/><Relationship Id="rId5" Type="http://schemas.openxmlformats.org/officeDocument/2006/relationships/hyperlink" Target="http://www.jmlr.org/papers/volume3/blei03a/blei03a.pdf" TargetMode="External"/><Relationship Id="rId6" Type="http://schemas.openxmlformats.org/officeDocument/2006/relationships/image" Target="../media/image6.png"/><Relationship Id="rId7" Type="http://schemas.openxmlformats.org/officeDocument/2006/relationships/hyperlink" Target="https://www.aclweb.org/anthology/J92-4003" TargetMode="External"/><Relationship Id="rId8"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jmlr.org/papers/volume3/bengio03a/bengio03a.pdf" TargetMode="External"/><Relationship Id="rId5" Type="http://schemas.openxmlformats.org/officeDocument/2006/relationships/image" Target="../media/image9.png"/><Relationship Id="rId6" Type="http://schemas.openxmlformats.org/officeDocument/2006/relationships/hyperlink" Target="https://ronan.collobert.com/pub/matos/2008_nlp_icml.pdf" TargetMode="External"/><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diagramData" Target="../diagrams/data5.xml"/><Relationship Id="rId8" Type="http://schemas.openxmlformats.org/officeDocument/2006/relationships/diagramLayout" Target="../diagrams/layout5.xml"/><Relationship Id="rId9" Type="http://schemas.openxmlformats.org/officeDocument/2006/relationships/diagramQuickStyle" Target="../diagrams/quickStyle5.xml"/><Relationship Id="rId10" Type="http://schemas.openxmlformats.org/officeDocument/2006/relationships/diagramColors" Target="../diagrams/colors5.xml"/><Relationship Id="rId11"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rxiv.org/abs/1511.08198" TargetMode="External"/><Relationship Id="rId4" Type="http://schemas.openxmlformats.org/officeDocument/2006/relationships/hyperlink" Target="https://arxiv.org/abs/1705.02364" TargetMode="External"/><Relationship Id="rId5" Type="http://schemas.openxmlformats.org/officeDocument/2006/relationships/hyperlink" Target="https://arxiv.org/abs/1804.00079"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hyperlink" Target="https://www.aclweb.org/anthology/K16-1006" TargetMode="Externa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alanakbik.github.io/papers/coling2018.pdf" TargetMode="External"/><Relationship Id="rId4" Type="http://schemas.openxmlformats.org/officeDocument/2006/relationships/hyperlink" Target="https://arxiv.org/abs/1809.08370" TargetMode="External"/><Relationship Id="rId5" Type="http://schemas.openxmlformats.org/officeDocument/2006/relationships/hyperlink" Target="https://arxiv.org/abs/1903.07785" TargetMode="External"/><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arxiv.org/abs/1809.100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91724"/>
            <a:ext cx="7391400" cy="1470025"/>
          </a:xfrm>
        </p:spPr>
        <p:txBody>
          <a:bodyPr>
            <a:noAutofit/>
          </a:bodyPr>
          <a:lstStyle/>
          <a:p>
            <a:pPr algn="ctr"/>
            <a:r>
              <a:rPr lang="en-US" sz="4000" dirty="0" smtClean="0"/>
              <a:t>Multilingual Multimedia Encoding</a:t>
            </a:r>
            <a:endParaRPr lang="en-US" sz="4800" dirty="0"/>
          </a:p>
        </p:txBody>
      </p:sp>
      <p:sp>
        <p:nvSpPr>
          <p:cNvPr id="3" name="Subtitle 2"/>
          <p:cNvSpPr>
            <a:spLocks noGrp="1"/>
          </p:cNvSpPr>
          <p:nvPr>
            <p:ph type="subTitle" idx="1"/>
          </p:nvPr>
        </p:nvSpPr>
        <p:spPr>
          <a:xfrm>
            <a:off x="1524000" y="3783012"/>
            <a:ext cx="9258300" cy="2057400"/>
          </a:xfrm>
        </p:spPr>
        <p:txBody>
          <a:bodyPr>
            <a:noAutofit/>
          </a:bodyPr>
          <a:lstStyle/>
          <a:p>
            <a:pPr algn="ctr"/>
            <a:r>
              <a:rPr lang="en-US" sz="2800" dirty="0" err="1" smtClean="0"/>
              <a:t>Heng</a:t>
            </a:r>
            <a:r>
              <a:rPr lang="en-US" sz="2800" dirty="0" smtClean="0"/>
              <a:t> </a:t>
            </a:r>
            <a:r>
              <a:rPr lang="en-US" sz="2800" dirty="0"/>
              <a:t>Ji (UIUC)</a:t>
            </a:r>
          </a:p>
          <a:p>
            <a:pPr algn="ctr"/>
            <a:r>
              <a:rPr lang="en-US" dirty="0" smtClean="0">
                <a:hlinkClick r:id="rId3"/>
              </a:rPr>
              <a:t>hengji@illinois.edu</a:t>
            </a:r>
            <a:endParaRPr lang="en-US" dirty="0" smtClean="0"/>
          </a:p>
          <a:p>
            <a:pPr algn="ctr"/>
            <a:r>
              <a:rPr lang="en-US" dirty="0" smtClean="0"/>
              <a:t>Acknowledgement: some slides are from Sebastian </a:t>
            </a:r>
            <a:r>
              <a:rPr lang="en-US" dirty="0" smtClean="0"/>
              <a:t>Ruder and </a:t>
            </a:r>
            <a:r>
              <a:rPr lang="en-US" dirty="0" err="1" smtClean="0"/>
              <a:t>Manling</a:t>
            </a:r>
            <a:r>
              <a:rPr lang="en-US" dirty="0" smtClean="0"/>
              <a:t> Li</a:t>
            </a:r>
            <a:endParaRPr lang="en-US" dirty="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2077090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6"/>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buClr>
                <a:schemeClr val="dk1"/>
              </a:buClr>
              <a:buSzPts val="1100"/>
            </a:pPr>
            <a:r>
              <a:rPr lang="de" sz="3200">
                <a:latin typeface="Ubuntu"/>
                <a:ea typeface="Ubuntu"/>
                <a:cs typeface="Ubuntu"/>
                <a:sym typeface="Ubuntu"/>
              </a:rPr>
              <a:t>Cross-Lingual Word Embeddings</a:t>
            </a:r>
            <a:endParaRPr sz="3200">
              <a:latin typeface="Ubuntu"/>
              <a:ea typeface="Ubuntu"/>
              <a:cs typeface="Ubuntu"/>
              <a:sym typeface="Ubuntu"/>
            </a:endParaRPr>
          </a:p>
          <a:p>
            <a:pPr marL="0" indent="0"/>
            <a:endParaRPr/>
          </a:p>
        </p:txBody>
      </p:sp>
      <p:sp>
        <p:nvSpPr>
          <p:cNvPr id="517" name="Google Shape;517;p76"/>
          <p:cNvSpPr txBox="1"/>
          <p:nvPr/>
        </p:nvSpPr>
        <p:spPr>
          <a:xfrm>
            <a:off x="113500" y="1031067"/>
            <a:ext cx="11805200" cy="1854000"/>
          </a:xfrm>
          <a:prstGeom prst="rect">
            <a:avLst/>
          </a:prstGeom>
          <a:noFill/>
          <a:ln>
            <a:noFill/>
          </a:ln>
        </p:spPr>
        <p:txBody>
          <a:bodyPr spcFirstLastPara="1" wrap="square" lIns="121900" tIns="121900" rIns="121900" bIns="121900" anchor="t" anchorCtr="0">
            <a:noAutofit/>
          </a:bodyPr>
          <a:lstStyle/>
          <a:p>
            <a:r>
              <a:rPr lang="de" sz="2400">
                <a:latin typeface="Ubuntu"/>
                <a:ea typeface="Ubuntu"/>
                <a:cs typeface="Ubuntu"/>
                <a:sym typeface="Ubuntu"/>
              </a:rPr>
              <a:t>A large number of different methods, but </a:t>
            </a:r>
            <a:r>
              <a:rPr lang="de" sz="2400" b="1">
                <a:solidFill>
                  <a:srgbClr val="1C4587"/>
                </a:solidFill>
                <a:latin typeface="Ubuntu"/>
                <a:ea typeface="Ubuntu"/>
                <a:cs typeface="Ubuntu"/>
                <a:sym typeface="Ubuntu"/>
              </a:rPr>
              <a:t>the same end goal</a:t>
            </a:r>
            <a:r>
              <a:rPr lang="de" sz="2400">
                <a:solidFill>
                  <a:srgbClr val="1C4587"/>
                </a:solidFill>
                <a:latin typeface="Ubuntu"/>
                <a:ea typeface="Ubuntu"/>
                <a:cs typeface="Ubuntu"/>
                <a:sym typeface="Ubuntu"/>
              </a:rPr>
              <a:t>:</a:t>
            </a:r>
            <a:endParaRPr sz="2400">
              <a:solidFill>
                <a:srgbClr val="1C4587"/>
              </a:solidFill>
              <a:latin typeface="Ubuntu"/>
              <a:ea typeface="Ubuntu"/>
              <a:cs typeface="Ubuntu"/>
              <a:sym typeface="Ubuntu"/>
            </a:endParaRPr>
          </a:p>
          <a:p>
            <a:endParaRPr sz="2400">
              <a:solidFill>
                <a:srgbClr val="1C4587"/>
              </a:solidFill>
              <a:latin typeface="Ubuntu"/>
              <a:ea typeface="Ubuntu"/>
              <a:cs typeface="Ubuntu"/>
              <a:sym typeface="Ubuntu"/>
            </a:endParaRPr>
          </a:p>
          <a:p>
            <a:pPr>
              <a:buClr>
                <a:schemeClr val="dk1"/>
              </a:buClr>
              <a:buSzPts val="1100"/>
            </a:pPr>
            <a:r>
              <a:rPr lang="de" sz="2400">
                <a:solidFill>
                  <a:srgbClr val="1C4587"/>
                </a:solidFill>
                <a:latin typeface="Ubuntu"/>
                <a:ea typeface="Ubuntu"/>
                <a:cs typeface="Ubuntu"/>
                <a:sym typeface="Ubuntu"/>
              </a:rPr>
              <a:t>Induce a shared semantic vector space in which words with similar meaning end up with similar vectors, regardless of their actual language.</a:t>
            </a:r>
            <a:endParaRPr sz="2400">
              <a:solidFill>
                <a:srgbClr val="1C4587"/>
              </a:solidFill>
              <a:latin typeface="Ubuntu"/>
              <a:ea typeface="Ubuntu"/>
              <a:cs typeface="Ubuntu"/>
              <a:sym typeface="Ubuntu"/>
            </a:endParaRPr>
          </a:p>
          <a:p>
            <a:endParaRPr sz="2400">
              <a:solidFill>
                <a:srgbClr val="1C4587"/>
              </a:solidFill>
              <a:latin typeface="Ubuntu"/>
              <a:ea typeface="Ubuntu"/>
              <a:cs typeface="Ubuntu"/>
              <a:sym typeface="Ubuntu"/>
            </a:endParaRPr>
          </a:p>
        </p:txBody>
      </p:sp>
      <p:sp>
        <p:nvSpPr>
          <p:cNvPr id="518" name="Google Shape;518;p76"/>
          <p:cNvSpPr/>
          <p:nvPr/>
        </p:nvSpPr>
        <p:spPr>
          <a:xfrm>
            <a:off x="217567" y="1882400"/>
            <a:ext cx="11474000" cy="806800"/>
          </a:xfrm>
          <a:prstGeom prst="roundRect">
            <a:avLst>
              <a:gd name="adj" fmla="val 4688"/>
            </a:avLst>
          </a:prstGeom>
          <a:solidFill>
            <a:srgbClr val="C4C4C4">
              <a:alpha val="1692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19" name="Google Shape;519;p76"/>
          <p:cNvPicPr preferRelativeResize="0"/>
          <p:nvPr/>
        </p:nvPicPr>
        <p:blipFill>
          <a:blip r:embed="rId3">
            <a:alphaModFix/>
          </a:blip>
          <a:stretch>
            <a:fillRect/>
          </a:stretch>
        </p:blipFill>
        <p:spPr>
          <a:xfrm>
            <a:off x="217568" y="2809401"/>
            <a:ext cx="5335033" cy="3982367"/>
          </a:xfrm>
          <a:prstGeom prst="rect">
            <a:avLst/>
          </a:prstGeom>
          <a:noFill/>
          <a:ln>
            <a:noFill/>
          </a:ln>
        </p:spPr>
      </p:pic>
      <p:sp>
        <p:nvSpPr>
          <p:cNvPr id="520" name="Google Shape;520;p76"/>
          <p:cNvSpPr txBox="1"/>
          <p:nvPr/>
        </p:nvSpPr>
        <p:spPr>
          <a:xfrm>
            <a:off x="5864767" y="2837800"/>
            <a:ext cx="5826800" cy="3954000"/>
          </a:xfrm>
          <a:prstGeom prst="rect">
            <a:avLst/>
          </a:prstGeom>
          <a:noFill/>
          <a:ln>
            <a:noFill/>
          </a:ln>
        </p:spPr>
        <p:txBody>
          <a:bodyPr spcFirstLastPara="1" wrap="square" lIns="121900" tIns="121900" rIns="121900" bIns="121900" anchor="t" anchorCtr="0">
            <a:noAutofit/>
          </a:bodyPr>
          <a:lstStyle/>
          <a:p>
            <a:r>
              <a:rPr lang="de" sz="2400">
                <a:latin typeface="Ubuntu"/>
                <a:ea typeface="Ubuntu"/>
                <a:cs typeface="Ubuntu"/>
                <a:sym typeface="Ubuntu"/>
              </a:rPr>
              <a:t>We need some bilingual supervision to</a:t>
            </a:r>
            <a:endParaRPr sz="2400">
              <a:latin typeface="Ubuntu"/>
              <a:ea typeface="Ubuntu"/>
              <a:cs typeface="Ubuntu"/>
              <a:sym typeface="Ubuntu"/>
            </a:endParaRPr>
          </a:p>
          <a:p>
            <a:r>
              <a:rPr lang="de" sz="2400">
                <a:latin typeface="Ubuntu"/>
                <a:ea typeface="Ubuntu"/>
                <a:cs typeface="Ubuntu"/>
                <a:sym typeface="Ubuntu"/>
              </a:rPr>
              <a:t>learn CLWE-s.</a:t>
            </a:r>
            <a:endParaRPr sz="2400">
              <a:latin typeface="Ubuntu"/>
              <a:ea typeface="Ubuntu"/>
              <a:cs typeface="Ubuntu"/>
              <a:sym typeface="Ubuntu"/>
            </a:endParaRPr>
          </a:p>
          <a:p>
            <a:endParaRPr sz="2400">
              <a:latin typeface="Ubuntu"/>
              <a:ea typeface="Ubuntu"/>
              <a:cs typeface="Ubuntu"/>
              <a:sym typeface="Ubuntu"/>
            </a:endParaRPr>
          </a:p>
          <a:p>
            <a:endParaRPr sz="2400" b="1">
              <a:latin typeface="Ubuntu"/>
              <a:ea typeface="Ubuntu"/>
              <a:cs typeface="Ubuntu"/>
              <a:sym typeface="Ubuntu"/>
            </a:endParaRPr>
          </a:p>
          <a:p>
            <a:r>
              <a:rPr lang="de" sz="2400" b="1">
                <a:latin typeface="Ubuntu"/>
                <a:ea typeface="Ubuntu"/>
                <a:cs typeface="Ubuntu"/>
                <a:sym typeface="Ubuntu"/>
              </a:rPr>
              <a:t>Fully unsupervised </a:t>
            </a:r>
            <a:r>
              <a:rPr lang="de" sz="2400">
                <a:latin typeface="Ubuntu"/>
                <a:ea typeface="Ubuntu"/>
                <a:cs typeface="Ubuntu"/>
                <a:sym typeface="Ubuntu"/>
              </a:rPr>
              <a:t>CLWE-s: they rely only on monolingual data</a:t>
            </a:r>
            <a:endParaRPr sz="2400">
              <a:latin typeface="Ubuntu"/>
              <a:ea typeface="Ubuntu"/>
              <a:cs typeface="Ubuntu"/>
              <a:sym typeface="Ubuntu"/>
            </a:endParaRPr>
          </a:p>
          <a:p>
            <a:endParaRPr sz="2400">
              <a:latin typeface="Ubuntu"/>
              <a:ea typeface="Ubuntu"/>
              <a:cs typeface="Ubuntu"/>
              <a:sym typeface="Ubuntu"/>
            </a:endParaRPr>
          </a:p>
          <a:p>
            <a:endParaRPr sz="2400">
              <a:latin typeface="Ubuntu"/>
              <a:ea typeface="Ubuntu"/>
              <a:cs typeface="Ubuntu"/>
              <a:sym typeface="Ubuntu"/>
            </a:endParaRPr>
          </a:p>
        </p:txBody>
      </p:sp>
    </p:spTree>
    <p:extLst>
      <p:ext uri="{BB962C8B-B14F-4D97-AF65-F5344CB8AC3E}">
        <p14:creationId xmlns:p14="http://schemas.microsoft.com/office/powerpoint/2010/main" val="87834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7"/>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Cross-Lingual Word Embeddings</a:t>
            </a:r>
            <a:endParaRPr sz="3200">
              <a:latin typeface="Ubuntu"/>
              <a:ea typeface="Ubuntu"/>
              <a:cs typeface="Ubuntu"/>
              <a:sym typeface="Ubuntu"/>
            </a:endParaRPr>
          </a:p>
          <a:p>
            <a:pPr marL="0" indent="0"/>
            <a:endParaRPr/>
          </a:p>
        </p:txBody>
      </p:sp>
      <p:sp>
        <p:nvSpPr>
          <p:cNvPr id="526" name="Google Shape;526;p77"/>
          <p:cNvSpPr txBox="1"/>
          <p:nvPr/>
        </p:nvSpPr>
        <p:spPr>
          <a:xfrm>
            <a:off x="113500" y="1031067"/>
            <a:ext cx="11805200" cy="5609200"/>
          </a:xfrm>
          <a:prstGeom prst="rect">
            <a:avLst/>
          </a:prstGeom>
          <a:noFill/>
          <a:ln>
            <a:noFill/>
          </a:ln>
        </p:spPr>
        <p:txBody>
          <a:bodyPr spcFirstLastPara="1" wrap="square" lIns="121900" tIns="121900" rIns="121900" bIns="121900" anchor="t" anchorCtr="0">
            <a:noAutofit/>
          </a:bodyPr>
          <a:lstStyle/>
          <a:p>
            <a:r>
              <a:rPr lang="de" sz="2400" dirty="0">
                <a:latin typeface="Ubuntu"/>
                <a:ea typeface="Ubuntu"/>
                <a:cs typeface="Ubuntu"/>
                <a:sym typeface="Ubuntu"/>
              </a:rPr>
              <a:t>A large </a:t>
            </a:r>
            <a:r>
              <a:rPr lang="de" sz="2400" dirty="0" err="1">
                <a:latin typeface="Ubuntu"/>
                <a:ea typeface="Ubuntu"/>
                <a:cs typeface="Ubuntu"/>
                <a:sym typeface="Ubuntu"/>
              </a:rPr>
              <a:t>number</a:t>
            </a:r>
            <a:r>
              <a:rPr lang="de" sz="2400" dirty="0">
                <a:latin typeface="Ubuntu"/>
                <a:ea typeface="Ubuntu"/>
                <a:cs typeface="Ubuntu"/>
                <a:sym typeface="Ubuntu"/>
              </a:rPr>
              <a:t> </a:t>
            </a:r>
            <a:r>
              <a:rPr lang="de" sz="2400" dirty="0" err="1">
                <a:latin typeface="Ubuntu"/>
                <a:ea typeface="Ubuntu"/>
                <a:cs typeface="Ubuntu"/>
                <a:sym typeface="Ubuntu"/>
              </a:rPr>
              <a:t>of</a:t>
            </a:r>
            <a:r>
              <a:rPr lang="de" sz="2400" dirty="0">
                <a:latin typeface="Ubuntu"/>
                <a:ea typeface="Ubuntu"/>
                <a:cs typeface="Ubuntu"/>
                <a:sym typeface="Ubuntu"/>
              </a:rPr>
              <a:t> different </a:t>
            </a:r>
            <a:r>
              <a:rPr lang="de" sz="2400" dirty="0" err="1">
                <a:latin typeface="Ubuntu"/>
                <a:ea typeface="Ubuntu"/>
                <a:cs typeface="Ubuntu"/>
                <a:sym typeface="Ubuntu"/>
              </a:rPr>
              <a:t>methods</a:t>
            </a:r>
            <a:r>
              <a:rPr lang="de" sz="2400" dirty="0">
                <a:latin typeface="Ubuntu"/>
                <a:ea typeface="Ubuntu"/>
                <a:cs typeface="Ubuntu"/>
                <a:sym typeface="Ubuntu"/>
              </a:rPr>
              <a:t>, but </a:t>
            </a:r>
            <a:r>
              <a:rPr lang="de" sz="2400" b="1" dirty="0" err="1">
                <a:solidFill>
                  <a:srgbClr val="1C4587"/>
                </a:solidFill>
                <a:latin typeface="Ubuntu"/>
                <a:ea typeface="Ubuntu"/>
                <a:cs typeface="Ubuntu"/>
                <a:sym typeface="Ubuntu"/>
              </a:rPr>
              <a:t>the</a:t>
            </a:r>
            <a:r>
              <a:rPr lang="de" sz="2400" b="1" dirty="0">
                <a:solidFill>
                  <a:srgbClr val="1C4587"/>
                </a:solidFill>
                <a:latin typeface="Ubuntu"/>
                <a:ea typeface="Ubuntu"/>
                <a:cs typeface="Ubuntu"/>
                <a:sym typeface="Ubuntu"/>
              </a:rPr>
              <a:t> same end </a:t>
            </a:r>
            <a:r>
              <a:rPr lang="de" sz="2400" b="1" dirty="0" err="1">
                <a:solidFill>
                  <a:srgbClr val="1C4587"/>
                </a:solidFill>
                <a:latin typeface="Ubuntu"/>
                <a:ea typeface="Ubuntu"/>
                <a:cs typeface="Ubuntu"/>
                <a:sym typeface="Ubuntu"/>
              </a:rPr>
              <a:t>goal</a:t>
            </a:r>
            <a:r>
              <a:rPr lang="de" sz="2400" dirty="0">
                <a:solidFill>
                  <a:srgbClr val="1C4587"/>
                </a:solidFill>
                <a:latin typeface="Ubuntu"/>
                <a:ea typeface="Ubuntu"/>
                <a:cs typeface="Ubuntu"/>
                <a:sym typeface="Ubuntu"/>
              </a:rPr>
              <a:t>:</a:t>
            </a:r>
            <a:endParaRPr sz="2400" dirty="0">
              <a:solidFill>
                <a:srgbClr val="1C4587"/>
              </a:solidFill>
              <a:latin typeface="Ubuntu"/>
              <a:ea typeface="Ubuntu"/>
              <a:cs typeface="Ubuntu"/>
              <a:sym typeface="Ubuntu"/>
            </a:endParaRPr>
          </a:p>
          <a:p>
            <a:endParaRPr sz="2400" dirty="0">
              <a:solidFill>
                <a:srgbClr val="1C4587"/>
              </a:solidFill>
              <a:latin typeface="Ubuntu"/>
              <a:ea typeface="Ubuntu"/>
              <a:cs typeface="Ubuntu"/>
              <a:sym typeface="Ubuntu"/>
            </a:endParaRPr>
          </a:p>
          <a:p>
            <a:r>
              <a:rPr lang="de" sz="2400" dirty="0" err="1">
                <a:solidFill>
                  <a:srgbClr val="1C4587"/>
                </a:solidFill>
                <a:latin typeface="Ubuntu"/>
                <a:ea typeface="Ubuntu"/>
                <a:cs typeface="Ubuntu"/>
                <a:sym typeface="Ubuntu"/>
              </a:rPr>
              <a:t>Induce</a:t>
            </a:r>
            <a:r>
              <a:rPr lang="de" sz="2400" dirty="0">
                <a:solidFill>
                  <a:srgbClr val="1C4587"/>
                </a:solidFill>
                <a:latin typeface="Ubuntu"/>
                <a:ea typeface="Ubuntu"/>
                <a:cs typeface="Ubuntu"/>
                <a:sym typeface="Ubuntu"/>
              </a:rPr>
              <a:t> a </a:t>
            </a:r>
            <a:r>
              <a:rPr lang="de" sz="2400" dirty="0" err="1">
                <a:solidFill>
                  <a:srgbClr val="1C4587"/>
                </a:solidFill>
                <a:latin typeface="Ubuntu"/>
                <a:ea typeface="Ubuntu"/>
                <a:cs typeface="Ubuntu"/>
                <a:sym typeface="Ubuntu"/>
              </a:rPr>
              <a:t>shared</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semantic</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vector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space</a:t>
            </a:r>
            <a:r>
              <a:rPr lang="de" sz="2400" dirty="0">
                <a:solidFill>
                  <a:srgbClr val="1C4587"/>
                </a:solidFill>
                <a:latin typeface="Ubuntu"/>
                <a:ea typeface="Ubuntu"/>
                <a:cs typeface="Ubuntu"/>
                <a:sym typeface="Ubuntu"/>
              </a:rPr>
              <a:t> in </a:t>
            </a:r>
            <a:r>
              <a:rPr lang="de" sz="2400" dirty="0" err="1">
                <a:solidFill>
                  <a:srgbClr val="1C4587"/>
                </a:solidFill>
                <a:latin typeface="Ubuntu"/>
                <a:ea typeface="Ubuntu"/>
                <a:cs typeface="Ubuntu"/>
                <a:sym typeface="Ubuntu"/>
              </a:rPr>
              <a:t>which</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words</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with</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similar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meaning</a:t>
            </a:r>
            <a:r>
              <a:rPr lang="de" sz="2400" dirty="0">
                <a:solidFill>
                  <a:srgbClr val="1C4587"/>
                </a:solidFill>
                <a:latin typeface="Ubuntu"/>
                <a:ea typeface="Ubuntu"/>
                <a:cs typeface="Ubuntu"/>
                <a:sym typeface="Ubuntu"/>
              </a:rPr>
              <a:t> end </a:t>
            </a:r>
            <a:r>
              <a:rPr lang="de" sz="2400" dirty="0" err="1">
                <a:solidFill>
                  <a:srgbClr val="1C4587"/>
                </a:solidFill>
                <a:latin typeface="Ubuntu"/>
                <a:ea typeface="Ubuntu"/>
                <a:cs typeface="Ubuntu"/>
                <a:sym typeface="Ubuntu"/>
              </a:rPr>
              <a:t>up</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with</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similar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vectors</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regardless</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of</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their</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actual</a:t>
            </a:r>
            <a:r>
              <a:rPr lang="de" sz="2400" dirty="0">
                <a:solidFill>
                  <a:srgbClr val="1C4587"/>
                </a:solidFill>
                <a:latin typeface="Ubuntu"/>
                <a:ea typeface="Ubuntu"/>
                <a:cs typeface="Ubuntu"/>
                <a:sym typeface="Ubuntu"/>
              </a:rPr>
              <a:t> </a:t>
            </a:r>
            <a:r>
              <a:rPr lang="de" sz="2400" dirty="0" err="1">
                <a:solidFill>
                  <a:srgbClr val="1C4587"/>
                </a:solidFill>
                <a:latin typeface="Ubuntu"/>
                <a:ea typeface="Ubuntu"/>
                <a:cs typeface="Ubuntu"/>
                <a:sym typeface="Ubuntu"/>
              </a:rPr>
              <a:t>language</a:t>
            </a:r>
            <a:r>
              <a:rPr lang="de" sz="2400" dirty="0">
                <a:solidFill>
                  <a:srgbClr val="1C4587"/>
                </a:solidFill>
                <a:latin typeface="Ubuntu"/>
                <a:ea typeface="Ubuntu"/>
                <a:cs typeface="Ubuntu"/>
                <a:sym typeface="Ubuntu"/>
              </a:rPr>
              <a:t>.</a:t>
            </a:r>
            <a:endParaRPr sz="2400" dirty="0">
              <a:solidFill>
                <a:srgbClr val="1C4587"/>
              </a:solidFill>
              <a:latin typeface="Ubuntu"/>
              <a:ea typeface="Ubuntu"/>
              <a:cs typeface="Ubuntu"/>
              <a:sym typeface="Ubuntu"/>
            </a:endParaRPr>
          </a:p>
          <a:p>
            <a:endParaRPr sz="2400" dirty="0">
              <a:solidFill>
                <a:srgbClr val="1C4587"/>
              </a:solidFill>
              <a:latin typeface="Ubuntu"/>
              <a:ea typeface="Ubuntu"/>
              <a:cs typeface="Ubuntu"/>
              <a:sym typeface="Ubuntu"/>
            </a:endParaRPr>
          </a:p>
          <a:p>
            <a:r>
              <a:rPr lang="de" sz="2400" dirty="0" err="1">
                <a:latin typeface="Ubuntu"/>
                <a:ea typeface="Ubuntu"/>
                <a:cs typeface="Ubuntu"/>
                <a:sym typeface="Ubuntu"/>
              </a:rPr>
              <a:t>Typology</a:t>
            </a:r>
            <a:r>
              <a:rPr lang="de" sz="2400" dirty="0">
                <a:latin typeface="Ubuntu"/>
                <a:ea typeface="Ubuntu"/>
                <a:cs typeface="Ubuntu"/>
                <a:sym typeface="Ubuntu"/>
              </a:rPr>
              <a:t> </a:t>
            </a:r>
            <a:r>
              <a:rPr lang="de" sz="2400" dirty="0" err="1">
                <a:latin typeface="Ubuntu"/>
                <a:ea typeface="Ubuntu"/>
                <a:cs typeface="Ubuntu"/>
                <a:sym typeface="Ubuntu"/>
              </a:rPr>
              <a:t>of</a:t>
            </a:r>
            <a:r>
              <a:rPr lang="de" sz="2400" dirty="0">
                <a:latin typeface="Ubuntu"/>
                <a:ea typeface="Ubuntu"/>
                <a:cs typeface="Ubuntu"/>
                <a:sym typeface="Ubuntu"/>
              </a:rPr>
              <a:t> </a:t>
            </a:r>
            <a:r>
              <a:rPr lang="de" sz="2400" dirty="0" err="1">
                <a:latin typeface="Ubuntu"/>
                <a:ea typeface="Ubuntu"/>
                <a:cs typeface="Ubuntu"/>
                <a:sym typeface="Ubuntu"/>
              </a:rPr>
              <a:t>methods</a:t>
            </a:r>
            <a:r>
              <a:rPr lang="de" sz="2400" dirty="0">
                <a:latin typeface="Ubuntu"/>
                <a:ea typeface="Ubuntu"/>
                <a:cs typeface="Ubuntu"/>
                <a:sym typeface="Ubuntu"/>
              </a:rPr>
              <a:t> </a:t>
            </a:r>
            <a:r>
              <a:rPr lang="de" sz="2400" dirty="0" err="1">
                <a:latin typeface="Ubuntu"/>
                <a:ea typeface="Ubuntu"/>
                <a:cs typeface="Ubuntu"/>
                <a:sym typeface="Ubuntu"/>
              </a:rPr>
              <a:t>for</a:t>
            </a:r>
            <a:r>
              <a:rPr lang="de" sz="2400" dirty="0">
                <a:latin typeface="Ubuntu"/>
                <a:ea typeface="Ubuntu"/>
                <a:cs typeface="Ubuntu"/>
                <a:sym typeface="Ubuntu"/>
              </a:rPr>
              <a:t> </a:t>
            </a:r>
            <a:r>
              <a:rPr lang="de" sz="2400" dirty="0" err="1">
                <a:latin typeface="Ubuntu"/>
                <a:ea typeface="Ubuntu"/>
                <a:cs typeface="Ubuntu"/>
                <a:sym typeface="Ubuntu"/>
              </a:rPr>
              <a:t>inducing</a:t>
            </a:r>
            <a:r>
              <a:rPr lang="de" sz="2400" dirty="0">
                <a:latin typeface="Ubuntu"/>
                <a:ea typeface="Ubuntu"/>
                <a:cs typeface="Ubuntu"/>
                <a:sym typeface="Ubuntu"/>
              </a:rPr>
              <a:t> CLWE-s	</a:t>
            </a:r>
            <a:r>
              <a:rPr lang="de" sz="1600" dirty="0">
                <a:solidFill>
                  <a:srgbClr val="1C4587"/>
                </a:solidFill>
                <a:latin typeface="Ubuntu"/>
                <a:ea typeface="Ubuntu"/>
                <a:cs typeface="Ubuntu"/>
                <a:sym typeface="Ubuntu"/>
              </a:rPr>
              <a:t>[Ruder et al., JAIR-19; </a:t>
            </a:r>
            <a:r>
              <a:rPr lang="de" sz="1600" dirty="0" err="1">
                <a:solidFill>
                  <a:srgbClr val="1C4587"/>
                </a:solidFill>
                <a:latin typeface="Ubuntu"/>
                <a:ea typeface="Ubuntu"/>
                <a:cs typeface="Ubuntu"/>
                <a:sym typeface="Ubuntu"/>
              </a:rPr>
              <a:t>S</a:t>
            </a:r>
            <a:r>
              <a:rPr lang="de" sz="1600" dirty="0" err="1">
                <a:solidFill>
                  <a:srgbClr val="1C4587"/>
                </a:solidFill>
                <a:highlight>
                  <a:srgbClr val="FFFFFF"/>
                </a:highlight>
                <a:latin typeface="Ubuntu"/>
                <a:ea typeface="Ubuntu"/>
                <a:cs typeface="Ubuntu"/>
                <a:sym typeface="Ubuntu"/>
              </a:rPr>
              <a:t>øgaard</a:t>
            </a:r>
            <a:r>
              <a:rPr lang="de" sz="1600" dirty="0">
                <a:solidFill>
                  <a:srgbClr val="1C4587"/>
                </a:solidFill>
                <a:highlight>
                  <a:srgbClr val="FFFFFF"/>
                </a:highlight>
                <a:latin typeface="Ubuntu"/>
                <a:ea typeface="Ubuntu"/>
                <a:cs typeface="Ubuntu"/>
                <a:sym typeface="Ubuntu"/>
              </a:rPr>
              <a:t> et al., M&amp;C Book</a:t>
            </a:r>
            <a:r>
              <a:rPr lang="de" sz="1600" dirty="0">
                <a:solidFill>
                  <a:srgbClr val="1C4587"/>
                </a:solidFill>
                <a:latin typeface="Ubuntu"/>
                <a:ea typeface="Ubuntu"/>
                <a:cs typeface="Ubuntu"/>
                <a:sym typeface="Ubuntu"/>
              </a:rPr>
              <a:t>]</a:t>
            </a:r>
            <a:endParaRPr sz="1600" dirty="0">
              <a:solidFill>
                <a:srgbClr val="1C4587"/>
              </a:solidFill>
              <a:latin typeface="Ubuntu"/>
              <a:ea typeface="Ubuntu"/>
              <a:cs typeface="Ubuntu"/>
              <a:sym typeface="Ubuntu"/>
            </a:endParaRPr>
          </a:p>
          <a:p>
            <a:pPr marL="609585" indent="-440256">
              <a:buSzPts val="1600"/>
              <a:buFont typeface="Ubuntu"/>
              <a:buChar char="●"/>
            </a:pPr>
            <a:r>
              <a:rPr lang="de" sz="2133" b="1" dirty="0">
                <a:latin typeface="Ubuntu"/>
                <a:ea typeface="Ubuntu"/>
                <a:cs typeface="Ubuntu"/>
                <a:sym typeface="Ubuntu"/>
              </a:rPr>
              <a:t>Type </a:t>
            </a:r>
            <a:r>
              <a:rPr lang="de" sz="2133" b="1" dirty="0" err="1">
                <a:latin typeface="Ubuntu"/>
                <a:ea typeface="Ubuntu"/>
                <a:cs typeface="Ubuntu"/>
                <a:sym typeface="Ubuntu"/>
              </a:rPr>
              <a:t>of</a:t>
            </a:r>
            <a:r>
              <a:rPr lang="de" sz="2133" b="1" dirty="0">
                <a:latin typeface="Ubuntu"/>
                <a:ea typeface="Ubuntu"/>
                <a:cs typeface="Ubuntu"/>
                <a:sym typeface="Ubuntu"/>
              </a:rPr>
              <a:t> bilingual </a:t>
            </a:r>
            <a:r>
              <a:rPr lang="de" sz="2133" b="1" dirty="0" err="1">
                <a:latin typeface="Ubuntu"/>
                <a:ea typeface="Ubuntu"/>
                <a:cs typeface="Ubuntu"/>
                <a:sym typeface="Ubuntu"/>
              </a:rPr>
              <a:t>signal</a:t>
            </a:r>
            <a:endParaRPr sz="2133" b="1" dirty="0">
              <a:latin typeface="Ubuntu"/>
              <a:ea typeface="Ubuntu"/>
              <a:cs typeface="Ubuntu"/>
              <a:sym typeface="Ubuntu"/>
            </a:endParaRPr>
          </a:p>
          <a:p>
            <a:pPr marL="609585" indent="-423323">
              <a:buSzPts val="1400"/>
              <a:buFont typeface="Ubuntu"/>
              <a:buChar char="-"/>
            </a:pPr>
            <a:r>
              <a:rPr lang="de" sz="2400" dirty="0" err="1">
                <a:latin typeface="Ubuntu"/>
                <a:ea typeface="Ubuntu"/>
                <a:cs typeface="Ubuntu"/>
                <a:sym typeface="Ubuntu"/>
              </a:rPr>
              <a:t>Document</a:t>
            </a:r>
            <a:r>
              <a:rPr lang="de" sz="2400" dirty="0">
                <a:latin typeface="Ubuntu"/>
                <a:ea typeface="Ubuntu"/>
                <a:cs typeface="Ubuntu"/>
                <a:sym typeface="Ubuntu"/>
              </a:rPr>
              <a:t>-level, </a:t>
            </a:r>
            <a:r>
              <a:rPr lang="de" sz="2400" dirty="0" err="1">
                <a:latin typeface="Ubuntu"/>
                <a:ea typeface="Ubuntu"/>
                <a:cs typeface="Ubuntu"/>
                <a:sym typeface="Ubuntu"/>
              </a:rPr>
              <a:t>sentence</a:t>
            </a:r>
            <a:r>
              <a:rPr lang="de" sz="2400" dirty="0">
                <a:latin typeface="Ubuntu"/>
                <a:ea typeface="Ubuntu"/>
                <a:cs typeface="Ubuntu"/>
                <a:sym typeface="Ubuntu"/>
              </a:rPr>
              <a:t>-level, </a:t>
            </a:r>
            <a:r>
              <a:rPr lang="de" sz="2400" b="1" dirty="0" err="1">
                <a:solidFill>
                  <a:srgbClr val="1C4587"/>
                </a:solidFill>
                <a:latin typeface="Ubuntu"/>
                <a:ea typeface="Ubuntu"/>
                <a:cs typeface="Ubuntu"/>
                <a:sym typeface="Ubuntu"/>
              </a:rPr>
              <a:t>word</a:t>
            </a:r>
            <a:r>
              <a:rPr lang="de" sz="2400" b="1" dirty="0">
                <a:solidFill>
                  <a:srgbClr val="1C4587"/>
                </a:solidFill>
                <a:latin typeface="Ubuntu"/>
                <a:ea typeface="Ubuntu"/>
                <a:cs typeface="Ubuntu"/>
                <a:sym typeface="Ubuntu"/>
              </a:rPr>
              <a:t>-level, </a:t>
            </a:r>
            <a:r>
              <a:rPr lang="de" sz="2400" b="1" dirty="0" err="1">
                <a:solidFill>
                  <a:srgbClr val="1C4587"/>
                </a:solidFill>
                <a:latin typeface="Ubuntu"/>
                <a:ea typeface="Ubuntu"/>
                <a:cs typeface="Ubuntu"/>
                <a:sym typeface="Ubuntu"/>
              </a:rPr>
              <a:t>no</a:t>
            </a:r>
            <a:r>
              <a:rPr lang="de" sz="2400" b="1" dirty="0">
                <a:solidFill>
                  <a:srgbClr val="1C4587"/>
                </a:solidFill>
                <a:latin typeface="Ubuntu"/>
                <a:ea typeface="Ubuntu"/>
                <a:cs typeface="Ubuntu"/>
                <a:sym typeface="Ubuntu"/>
              </a:rPr>
              <a:t> </a:t>
            </a:r>
            <a:r>
              <a:rPr lang="de" sz="2400" b="1" dirty="0" err="1">
                <a:solidFill>
                  <a:srgbClr val="1C4587"/>
                </a:solidFill>
                <a:latin typeface="Ubuntu"/>
                <a:ea typeface="Ubuntu"/>
                <a:cs typeface="Ubuntu"/>
                <a:sym typeface="Ubuntu"/>
              </a:rPr>
              <a:t>signal</a:t>
            </a:r>
            <a:r>
              <a:rPr lang="de" sz="2400" b="1" dirty="0">
                <a:solidFill>
                  <a:srgbClr val="1C4587"/>
                </a:solidFill>
                <a:latin typeface="Ubuntu"/>
                <a:ea typeface="Ubuntu"/>
                <a:cs typeface="Ubuntu"/>
                <a:sym typeface="Ubuntu"/>
              </a:rPr>
              <a:t> (i.e., </a:t>
            </a:r>
            <a:r>
              <a:rPr lang="de" sz="2400" b="1" dirty="0" err="1">
                <a:solidFill>
                  <a:srgbClr val="1C4587"/>
                </a:solidFill>
                <a:latin typeface="Ubuntu"/>
                <a:ea typeface="Ubuntu"/>
                <a:cs typeface="Ubuntu"/>
                <a:sym typeface="Ubuntu"/>
              </a:rPr>
              <a:t>unsupervised</a:t>
            </a:r>
            <a:r>
              <a:rPr lang="de" sz="2400" b="1" dirty="0" smtClean="0">
                <a:solidFill>
                  <a:srgbClr val="1C4587"/>
                </a:solidFill>
                <a:latin typeface="Ubuntu"/>
                <a:ea typeface="Ubuntu"/>
                <a:cs typeface="Ubuntu"/>
                <a:sym typeface="Ubuntu"/>
              </a:rPr>
              <a:t>)</a:t>
            </a:r>
            <a:endParaRPr sz="2400" b="1" dirty="0">
              <a:solidFill>
                <a:srgbClr val="1C4587"/>
              </a:solidFill>
              <a:latin typeface="Ubuntu"/>
              <a:ea typeface="Ubuntu"/>
              <a:cs typeface="Ubuntu"/>
              <a:sym typeface="Ubuntu"/>
            </a:endParaRPr>
          </a:p>
          <a:p>
            <a:pPr marL="609585" indent="-440256">
              <a:buClr>
                <a:schemeClr val="dk1"/>
              </a:buClr>
              <a:buSzPts val="1600"/>
              <a:buFont typeface="Ubuntu"/>
              <a:buChar char="●"/>
            </a:pPr>
            <a:r>
              <a:rPr lang="de" sz="2133" b="1" dirty="0" err="1">
                <a:solidFill>
                  <a:schemeClr val="dk1"/>
                </a:solidFill>
                <a:latin typeface="Ubuntu"/>
                <a:ea typeface="Ubuntu"/>
                <a:cs typeface="Ubuntu"/>
                <a:sym typeface="Ubuntu"/>
              </a:rPr>
              <a:t>Comparability</a:t>
            </a:r>
            <a:endParaRPr sz="2133" b="1" dirty="0">
              <a:solidFill>
                <a:schemeClr val="dk1"/>
              </a:solidFill>
              <a:latin typeface="Ubuntu"/>
              <a:ea typeface="Ubuntu"/>
              <a:cs typeface="Ubuntu"/>
              <a:sym typeface="Ubuntu"/>
            </a:endParaRPr>
          </a:p>
          <a:p>
            <a:pPr marL="609585" indent="-423323">
              <a:buClr>
                <a:schemeClr val="dk1"/>
              </a:buClr>
              <a:buSzPts val="1400"/>
              <a:buFont typeface="Ubuntu"/>
              <a:buChar char="-"/>
            </a:pPr>
            <a:r>
              <a:rPr lang="de" sz="2400" dirty="0">
                <a:solidFill>
                  <a:schemeClr val="dk1"/>
                </a:solidFill>
                <a:latin typeface="Ubuntu"/>
                <a:ea typeface="Ubuntu"/>
                <a:cs typeface="Ubuntu"/>
                <a:sym typeface="Ubuntu"/>
              </a:rPr>
              <a:t>Parallel </a:t>
            </a:r>
            <a:r>
              <a:rPr lang="de" sz="2400" dirty="0" err="1">
                <a:solidFill>
                  <a:schemeClr val="dk1"/>
                </a:solidFill>
                <a:latin typeface="Ubuntu"/>
                <a:ea typeface="Ubuntu"/>
                <a:cs typeface="Ubuntu"/>
                <a:sym typeface="Ubuntu"/>
              </a:rPr>
              <a:t>texts</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comparable</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texts</a:t>
            </a:r>
            <a:r>
              <a:rPr lang="de" sz="2400" dirty="0">
                <a:solidFill>
                  <a:schemeClr val="dk1"/>
                </a:solidFill>
                <a:latin typeface="Ubuntu"/>
                <a:ea typeface="Ubuntu"/>
                <a:cs typeface="Ubuntu"/>
                <a:sym typeface="Ubuntu"/>
              </a:rPr>
              <a:t>, </a:t>
            </a:r>
            <a:r>
              <a:rPr lang="de" sz="2400" dirty="0" smtClean="0">
                <a:solidFill>
                  <a:schemeClr val="dk1"/>
                </a:solidFill>
                <a:latin typeface="Ubuntu"/>
                <a:ea typeface="Ubuntu"/>
                <a:cs typeface="Ubuntu"/>
                <a:sym typeface="Ubuntu"/>
              </a:rPr>
              <a:t>non-</a:t>
            </a:r>
            <a:r>
              <a:rPr lang="de" sz="2400" dirty="0" err="1" smtClean="0">
                <a:solidFill>
                  <a:schemeClr val="dk1"/>
                </a:solidFill>
                <a:latin typeface="Ubuntu"/>
                <a:ea typeface="Ubuntu"/>
                <a:cs typeface="Ubuntu"/>
                <a:sym typeface="Ubuntu"/>
              </a:rPr>
              <a:t>comparable</a:t>
            </a:r>
            <a:endParaRPr sz="2400" dirty="0">
              <a:solidFill>
                <a:schemeClr val="dk1"/>
              </a:solidFill>
              <a:latin typeface="Ubuntu"/>
              <a:ea typeface="Ubuntu"/>
              <a:cs typeface="Ubuntu"/>
              <a:sym typeface="Ubuntu"/>
            </a:endParaRPr>
          </a:p>
          <a:p>
            <a:pPr marL="609585" indent="-440256">
              <a:buClr>
                <a:schemeClr val="dk1"/>
              </a:buClr>
              <a:buSzPts val="1600"/>
              <a:buFont typeface="Ubuntu"/>
              <a:buChar char="●"/>
            </a:pPr>
            <a:r>
              <a:rPr lang="de" sz="2133" b="1" dirty="0">
                <a:solidFill>
                  <a:schemeClr val="dk1"/>
                </a:solidFill>
                <a:latin typeface="Ubuntu"/>
                <a:ea typeface="Ubuntu"/>
                <a:cs typeface="Ubuntu"/>
                <a:sym typeface="Ubuntu"/>
              </a:rPr>
              <a:t>Point/Time </a:t>
            </a:r>
            <a:r>
              <a:rPr lang="de" sz="2133" b="1" dirty="0" err="1">
                <a:solidFill>
                  <a:schemeClr val="dk1"/>
                </a:solidFill>
                <a:latin typeface="Ubuntu"/>
                <a:ea typeface="Ubuntu"/>
                <a:cs typeface="Ubuntu"/>
                <a:sym typeface="Ubuntu"/>
              </a:rPr>
              <a:t>of</a:t>
            </a:r>
            <a:r>
              <a:rPr lang="de" sz="2133" b="1" dirty="0">
                <a:solidFill>
                  <a:schemeClr val="dk1"/>
                </a:solidFill>
                <a:latin typeface="Ubuntu"/>
                <a:ea typeface="Ubuntu"/>
                <a:cs typeface="Ubuntu"/>
                <a:sym typeface="Ubuntu"/>
              </a:rPr>
              <a:t> </a:t>
            </a:r>
            <a:r>
              <a:rPr lang="de" sz="2133" b="1" dirty="0" err="1">
                <a:solidFill>
                  <a:schemeClr val="dk1"/>
                </a:solidFill>
                <a:latin typeface="Ubuntu"/>
                <a:ea typeface="Ubuntu"/>
                <a:cs typeface="Ubuntu"/>
                <a:sym typeface="Ubuntu"/>
              </a:rPr>
              <a:t>alignment</a:t>
            </a:r>
            <a:endParaRPr sz="2133" b="1" dirty="0">
              <a:solidFill>
                <a:schemeClr val="dk1"/>
              </a:solidFill>
              <a:latin typeface="Ubuntu"/>
              <a:ea typeface="Ubuntu"/>
              <a:cs typeface="Ubuntu"/>
              <a:sym typeface="Ubuntu"/>
            </a:endParaRPr>
          </a:p>
          <a:p>
            <a:pPr marL="609585" indent="-423323">
              <a:buClr>
                <a:schemeClr val="dk1"/>
              </a:buClr>
              <a:buSzPts val="1400"/>
              <a:buFont typeface="Ubuntu"/>
              <a:buChar char="-"/>
            </a:pPr>
            <a:r>
              <a:rPr lang="de" sz="2400" dirty="0">
                <a:solidFill>
                  <a:schemeClr val="dk1"/>
                </a:solidFill>
                <a:latin typeface="Ubuntu"/>
                <a:ea typeface="Ubuntu"/>
                <a:cs typeface="Ubuntu"/>
                <a:sym typeface="Ubuntu"/>
              </a:rPr>
              <a:t>Joint </a:t>
            </a:r>
            <a:r>
              <a:rPr lang="de" sz="2400" dirty="0" err="1">
                <a:solidFill>
                  <a:schemeClr val="dk1"/>
                </a:solidFill>
                <a:latin typeface="Ubuntu"/>
                <a:ea typeface="Ubuntu"/>
                <a:cs typeface="Ubuntu"/>
                <a:sym typeface="Ubuntu"/>
              </a:rPr>
              <a:t>embedding</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models</a:t>
            </a:r>
            <a:r>
              <a:rPr lang="de" sz="2400" dirty="0">
                <a:solidFill>
                  <a:schemeClr val="dk1"/>
                </a:solidFill>
                <a:latin typeface="Ubuntu"/>
                <a:ea typeface="Ubuntu"/>
                <a:cs typeface="Ubuntu"/>
                <a:sym typeface="Ubuntu"/>
              </a:rPr>
              <a:t> vs. </a:t>
            </a:r>
            <a:r>
              <a:rPr lang="de" sz="2400" b="1" dirty="0">
                <a:solidFill>
                  <a:srgbClr val="1C4587"/>
                </a:solidFill>
                <a:latin typeface="Ubuntu"/>
                <a:ea typeface="Ubuntu"/>
                <a:cs typeface="Ubuntu"/>
                <a:sym typeface="Ubuntu"/>
              </a:rPr>
              <a:t>Post-hoc </a:t>
            </a:r>
            <a:r>
              <a:rPr lang="de" sz="2400" b="1" dirty="0" err="1">
                <a:solidFill>
                  <a:srgbClr val="1C4587"/>
                </a:solidFill>
                <a:latin typeface="Ubuntu"/>
                <a:ea typeface="Ubuntu"/>
                <a:cs typeface="Ubuntu"/>
                <a:sym typeface="Ubuntu"/>
              </a:rPr>
              <a:t>alignment</a:t>
            </a:r>
            <a:r>
              <a:rPr lang="de" sz="2400" b="1" dirty="0">
                <a:solidFill>
                  <a:srgbClr val="1C4587"/>
                </a:solidFill>
                <a:latin typeface="Ubuntu"/>
                <a:ea typeface="Ubuntu"/>
                <a:cs typeface="Ubuntu"/>
                <a:sym typeface="Ubuntu"/>
              </a:rPr>
              <a:t> </a:t>
            </a:r>
            <a:r>
              <a:rPr lang="de" sz="2400" dirty="0">
                <a:latin typeface="Ubuntu"/>
                <a:ea typeface="Ubuntu"/>
                <a:cs typeface="Ubuntu"/>
                <a:sym typeface="Ubuntu"/>
              </a:rPr>
              <a:t>vs. </a:t>
            </a:r>
            <a:r>
              <a:rPr lang="de" sz="2400" dirty="0" smtClean="0">
                <a:latin typeface="Ubuntu"/>
                <a:ea typeface="Ubuntu"/>
                <a:cs typeface="Ubuntu"/>
                <a:sym typeface="Ubuntu"/>
              </a:rPr>
              <a:t>post-</a:t>
            </a:r>
            <a:r>
              <a:rPr lang="de" sz="2400" dirty="0" err="1" smtClean="0">
                <a:latin typeface="Ubuntu"/>
                <a:ea typeface="Ubuntu"/>
                <a:cs typeface="Ubuntu"/>
                <a:sym typeface="Ubuntu"/>
              </a:rPr>
              <a:t>specialisation</a:t>
            </a:r>
            <a:r>
              <a:rPr lang="de" sz="2400" dirty="0" smtClean="0">
                <a:latin typeface="Ubuntu"/>
                <a:ea typeface="Ubuntu"/>
                <a:cs typeface="Ubuntu"/>
                <a:sym typeface="Ubuntu"/>
              </a:rPr>
              <a:t>/</a:t>
            </a:r>
            <a:r>
              <a:rPr lang="de" sz="2400" dirty="0" err="1" smtClean="0">
                <a:latin typeface="Ubuntu"/>
                <a:ea typeface="Ubuntu"/>
                <a:cs typeface="Ubuntu"/>
                <a:sym typeface="Ubuntu"/>
              </a:rPr>
              <a:t>retrofitting</a:t>
            </a:r>
            <a:endParaRPr sz="2400" dirty="0">
              <a:latin typeface="Ubuntu"/>
              <a:ea typeface="Ubuntu"/>
              <a:cs typeface="Ubuntu"/>
              <a:sym typeface="Ubuntu"/>
            </a:endParaRPr>
          </a:p>
          <a:p>
            <a:pPr marL="609585" indent="-440256">
              <a:buClr>
                <a:schemeClr val="dk1"/>
              </a:buClr>
              <a:buSzPts val="1600"/>
              <a:buFont typeface="Ubuntu"/>
              <a:buChar char="●"/>
            </a:pPr>
            <a:r>
              <a:rPr lang="de" sz="2133" b="1" dirty="0" err="1">
                <a:solidFill>
                  <a:schemeClr val="dk1"/>
                </a:solidFill>
                <a:latin typeface="Ubuntu"/>
                <a:ea typeface="Ubuntu"/>
                <a:cs typeface="Ubuntu"/>
                <a:sym typeface="Ubuntu"/>
              </a:rPr>
              <a:t>Modality</a:t>
            </a:r>
            <a:endParaRPr sz="2133" b="1" dirty="0">
              <a:solidFill>
                <a:schemeClr val="dk1"/>
              </a:solidFill>
              <a:latin typeface="Ubuntu"/>
              <a:ea typeface="Ubuntu"/>
              <a:cs typeface="Ubuntu"/>
              <a:sym typeface="Ubuntu"/>
            </a:endParaRPr>
          </a:p>
          <a:p>
            <a:pPr marL="609585" indent="-423323">
              <a:buClr>
                <a:schemeClr val="dk1"/>
              </a:buClr>
              <a:buSzPts val="1400"/>
              <a:buFont typeface="Ubuntu"/>
              <a:buChar char="-"/>
            </a:pPr>
            <a:r>
              <a:rPr lang="de" sz="2400" dirty="0">
                <a:solidFill>
                  <a:schemeClr val="dk1"/>
                </a:solidFill>
                <a:latin typeface="Ubuntu"/>
                <a:ea typeface="Ubuntu"/>
                <a:cs typeface="Ubuntu"/>
                <a:sym typeface="Ubuntu"/>
              </a:rPr>
              <a:t>Text </a:t>
            </a:r>
            <a:r>
              <a:rPr lang="de" sz="2400" dirty="0" err="1">
                <a:solidFill>
                  <a:schemeClr val="dk1"/>
                </a:solidFill>
                <a:latin typeface="Ubuntu"/>
                <a:ea typeface="Ubuntu"/>
                <a:cs typeface="Ubuntu"/>
                <a:sym typeface="Ubuntu"/>
              </a:rPr>
              <a:t>only</a:t>
            </a:r>
            <a:r>
              <a:rPr lang="de" sz="2400" dirty="0">
                <a:solidFill>
                  <a:schemeClr val="dk1"/>
                </a:solidFill>
                <a:latin typeface="Ubuntu"/>
                <a:ea typeface="Ubuntu"/>
                <a:cs typeface="Ubuntu"/>
                <a:sym typeface="Ubuntu"/>
              </a:rPr>
              <a:t> vs. </a:t>
            </a:r>
            <a:r>
              <a:rPr lang="de" sz="2400" dirty="0" err="1">
                <a:solidFill>
                  <a:schemeClr val="dk1"/>
                </a:solidFill>
                <a:latin typeface="Ubuntu"/>
                <a:ea typeface="Ubuntu"/>
                <a:cs typeface="Ubuntu"/>
                <a:sym typeface="Ubuntu"/>
              </a:rPr>
              <a:t>using</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images</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for</a:t>
            </a:r>
            <a:r>
              <a:rPr lang="de" sz="2400" dirty="0">
                <a:solidFill>
                  <a:schemeClr val="dk1"/>
                </a:solidFill>
                <a:latin typeface="Ubuntu"/>
                <a:ea typeface="Ubuntu"/>
                <a:cs typeface="Ubuntu"/>
                <a:sym typeface="Ubuntu"/>
              </a:rPr>
              <a:t> </a:t>
            </a:r>
            <a:r>
              <a:rPr lang="de" sz="2400" dirty="0" err="1">
                <a:solidFill>
                  <a:schemeClr val="dk1"/>
                </a:solidFill>
                <a:latin typeface="Ubuntu"/>
                <a:ea typeface="Ubuntu"/>
                <a:cs typeface="Ubuntu"/>
                <a:sym typeface="Ubuntu"/>
              </a:rPr>
              <a:t>alignment</a:t>
            </a:r>
            <a:r>
              <a:rPr lang="de" sz="2400" dirty="0">
                <a:solidFill>
                  <a:schemeClr val="dk1"/>
                </a:solidFill>
                <a:latin typeface="Ubuntu"/>
                <a:ea typeface="Ubuntu"/>
                <a:cs typeface="Ubuntu"/>
                <a:sym typeface="Ubuntu"/>
              </a:rPr>
              <a:t>, e.g., </a:t>
            </a:r>
            <a:r>
              <a:rPr lang="de" sz="1600" dirty="0">
                <a:solidFill>
                  <a:srgbClr val="1C4587"/>
                </a:solidFill>
                <a:latin typeface="Ubuntu"/>
                <a:ea typeface="Ubuntu"/>
                <a:cs typeface="Ubuntu"/>
                <a:sym typeface="Ubuntu"/>
              </a:rPr>
              <a:t>[</a:t>
            </a:r>
            <a:r>
              <a:rPr lang="de" sz="1600" dirty="0" err="1">
                <a:solidFill>
                  <a:srgbClr val="1C4587"/>
                </a:solidFill>
                <a:latin typeface="Ubuntu"/>
                <a:ea typeface="Ubuntu"/>
                <a:cs typeface="Ubuntu"/>
                <a:sym typeface="Ubuntu"/>
              </a:rPr>
              <a:t>Kiela</a:t>
            </a:r>
            <a:r>
              <a:rPr lang="de" sz="1600" dirty="0">
                <a:solidFill>
                  <a:srgbClr val="1C4587"/>
                </a:solidFill>
                <a:latin typeface="Ubuntu"/>
                <a:ea typeface="Ubuntu"/>
                <a:cs typeface="Ubuntu"/>
                <a:sym typeface="Ubuntu"/>
              </a:rPr>
              <a:t> et al., EMNLP-15; </a:t>
            </a:r>
            <a:r>
              <a:rPr lang="de" sz="1600" dirty="0" err="1">
                <a:solidFill>
                  <a:srgbClr val="1C4587"/>
                </a:solidFill>
                <a:latin typeface="Ubuntu"/>
                <a:ea typeface="Ubuntu"/>
                <a:cs typeface="Ubuntu"/>
                <a:sym typeface="Ubuntu"/>
              </a:rPr>
              <a:t>Vulić</a:t>
            </a:r>
            <a:r>
              <a:rPr lang="de" sz="1600" dirty="0">
                <a:solidFill>
                  <a:srgbClr val="1C4587"/>
                </a:solidFill>
                <a:latin typeface="Ubuntu"/>
                <a:ea typeface="Ubuntu"/>
                <a:cs typeface="Ubuntu"/>
                <a:sym typeface="Ubuntu"/>
              </a:rPr>
              <a:t> et al., ACL-16; </a:t>
            </a:r>
            <a:r>
              <a:rPr lang="de" sz="1600" dirty="0" err="1">
                <a:solidFill>
                  <a:srgbClr val="1C4587"/>
                </a:solidFill>
                <a:latin typeface="Ubuntu"/>
                <a:ea typeface="Ubuntu"/>
                <a:cs typeface="Ubuntu"/>
                <a:sym typeface="Ubuntu"/>
              </a:rPr>
              <a:t>Gella</a:t>
            </a:r>
            <a:r>
              <a:rPr lang="de" sz="1600" dirty="0">
                <a:solidFill>
                  <a:srgbClr val="1C4587"/>
                </a:solidFill>
                <a:latin typeface="Ubuntu"/>
                <a:ea typeface="Ubuntu"/>
                <a:cs typeface="Ubuntu"/>
                <a:sym typeface="Ubuntu"/>
              </a:rPr>
              <a:t> et al., EMNLP-17]</a:t>
            </a:r>
            <a:endParaRPr sz="1600" dirty="0">
              <a:solidFill>
                <a:srgbClr val="1C4587"/>
              </a:solidFill>
              <a:latin typeface="Ubuntu"/>
              <a:ea typeface="Ubuntu"/>
              <a:cs typeface="Ubuntu"/>
              <a:sym typeface="Ubuntu"/>
            </a:endParaRPr>
          </a:p>
          <a:p>
            <a:endParaRPr sz="2400" dirty="0">
              <a:latin typeface="Ubuntu"/>
              <a:ea typeface="Ubuntu"/>
              <a:cs typeface="Ubuntu"/>
              <a:sym typeface="Ubuntu"/>
            </a:endParaRPr>
          </a:p>
          <a:p>
            <a:pPr marL="1219170"/>
            <a:endParaRPr sz="2400" b="1" dirty="0">
              <a:solidFill>
                <a:srgbClr val="1C4587"/>
              </a:solidFill>
              <a:latin typeface="Ubuntu"/>
              <a:ea typeface="Ubuntu"/>
              <a:cs typeface="Ubuntu"/>
              <a:sym typeface="Ubuntu"/>
            </a:endParaRPr>
          </a:p>
        </p:txBody>
      </p:sp>
      <p:sp>
        <p:nvSpPr>
          <p:cNvPr id="527" name="Google Shape;527;p77"/>
          <p:cNvSpPr/>
          <p:nvPr/>
        </p:nvSpPr>
        <p:spPr>
          <a:xfrm>
            <a:off x="217567" y="1882400"/>
            <a:ext cx="11474000" cy="806800"/>
          </a:xfrm>
          <a:prstGeom prst="roundRect">
            <a:avLst>
              <a:gd name="adj" fmla="val 4688"/>
            </a:avLst>
          </a:prstGeom>
          <a:solidFill>
            <a:srgbClr val="C4C4C4">
              <a:alpha val="16920"/>
            </a:srgb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3012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8"/>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buClr>
                <a:schemeClr val="dk1"/>
              </a:buClr>
              <a:buSzPts val="1100"/>
            </a:pPr>
            <a:r>
              <a:rPr lang="de" sz="3200">
                <a:latin typeface="Ubuntu"/>
                <a:ea typeface="Ubuntu"/>
                <a:cs typeface="Ubuntu"/>
                <a:sym typeface="Ubuntu"/>
              </a:rPr>
              <a:t>General (Simplified) CLWE Methodology</a:t>
            </a:r>
            <a:endParaRPr sz="3200">
              <a:latin typeface="Ubuntu"/>
              <a:ea typeface="Ubuntu"/>
              <a:cs typeface="Ubuntu"/>
              <a:sym typeface="Ubuntu"/>
            </a:endParaRPr>
          </a:p>
          <a:p>
            <a:pPr marL="0" indent="0"/>
            <a:endParaRPr/>
          </a:p>
        </p:txBody>
      </p:sp>
      <p:sp>
        <p:nvSpPr>
          <p:cNvPr id="533" name="Google Shape;533;p78"/>
          <p:cNvSpPr txBox="1"/>
          <p:nvPr/>
        </p:nvSpPr>
        <p:spPr>
          <a:xfrm>
            <a:off x="194867" y="1128267"/>
            <a:ext cx="11126800" cy="454800"/>
          </a:xfrm>
          <a:prstGeom prst="rect">
            <a:avLst/>
          </a:prstGeom>
          <a:noFill/>
          <a:ln>
            <a:noFill/>
          </a:ln>
        </p:spPr>
        <p:txBody>
          <a:bodyPr spcFirstLastPara="1" wrap="square" lIns="121900" tIns="121900" rIns="121900" bIns="121900" anchor="t" anchorCtr="0">
            <a:noAutofit/>
          </a:bodyPr>
          <a:lstStyle/>
          <a:p>
            <a:pPr marL="609585" indent="-457189">
              <a:buSzPts val="1800"/>
              <a:buFont typeface="Roboto"/>
              <a:buChar char="●"/>
            </a:pPr>
            <a:r>
              <a:rPr lang="de" sz="2400">
                <a:latin typeface="Roboto"/>
                <a:ea typeface="Roboto"/>
                <a:cs typeface="Roboto"/>
                <a:sym typeface="Roboto"/>
              </a:rPr>
              <a:t>Previously: (bilingual) data sources seem more important than the chosen algorithm </a:t>
            </a:r>
            <a:r>
              <a:rPr lang="de" sz="2400">
                <a:solidFill>
                  <a:srgbClr val="1C4587"/>
                </a:solidFill>
                <a:latin typeface="Roboto"/>
                <a:ea typeface="Roboto"/>
                <a:cs typeface="Roboto"/>
                <a:sym typeface="Roboto"/>
              </a:rPr>
              <a:t>[Levy et al, EACL-17]</a:t>
            </a:r>
            <a:endParaRPr sz="2400">
              <a:solidFill>
                <a:srgbClr val="1C4587"/>
              </a:solidFill>
              <a:latin typeface="Roboto"/>
              <a:ea typeface="Roboto"/>
              <a:cs typeface="Roboto"/>
              <a:sym typeface="Roboto"/>
            </a:endParaRPr>
          </a:p>
          <a:p>
            <a:pPr marL="609585" indent="-457189">
              <a:buSzPts val="1800"/>
              <a:buFont typeface="Roboto"/>
              <a:buChar char="●"/>
            </a:pPr>
            <a:r>
              <a:rPr lang="de" sz="2400">
                <a:latin typeface="Roboto"/>
                <a:ea typeface="Roboto"/>
                <a:cs typeface="Roboto"/>
                <a:sym typeface="Roboto"/>
              </a:rPr>
              <a:t>Most CLWE algorithms are formulated as: </a:t>
            </a:r>
            <a:endParaRPr sz="2400">
              <a:latin typeface="Roboto"/>
              <a:ea typeface="Roboto"/>
              <a:cs typeface="Roboto"/>
              <a:sym typeface="Roboto"/>
            </a:endParaRPr>
          </a:p>
        </p:txBody>
      </p:sp>
      <p:pic>
        <p:nvPicPr>
          <p:cNvPr id="534" name="Google Shape;534;p78"/>
          <p:cNvPicPr preferRelativeResize="0"/>
          <p:nvPr/>
        </p:nvPicPr>
        <p:blipFill>
          <a:blip r:embed="rId3">
            <a:alphaModFix/>
          </a:blip>
          <a:stretch>
            <a:fillRect/>
          </a:stretch>
        </p:blipFill>
        <p:spPr>
          <a:xfrm>
            <a:off x="6687934" y="1795500"/>
            <a:ext cx="4911951" cy="806800"/>
          </a:xfrm>
          <a:prstGeom prst="rect">
            <a:avLst/>
          </a:prstGeom>
          <a:noFill/>
          <a:ln>
            <a:noFill/>
          </a:ln>
        </p:spPr>
      </p:pic>
      <p:pic>
        <p:nvPicPr>
          <p:cNvPr id="535" name="Google Shape;535;p78"/>
          <p:cNvPicPr preferRelativeResize="0"/>
          <p:nvPr/>
        </p:nvPicPr>
        <p:blipFill>
          <a:blip r:embed="rId4">
            <a:alphaModFix/>
          </a:blip>
          <a:stretch>
            <a:fillRect/>
          </a:stretch>
        </p:blipFill>
        <p:spPr>
          <a:xfrm>
            <a:off x="2914151" y="2814734"/>
            <a:ext cx="6363691" cy="3849301"/>
          </a:xfrm>
          <a:prstGeom prst="rect">
            <a:avLst/>
          </a:prstGeom>
          <a:noFill/>
          <a:ln>
            <a:noFill/>
          </a:ln>
        </p:spPr>
      </p:pic>
      <p:pic>
        <p:nvPicPr>
          <p:cNvPr id="536" name="Google Shape;536;p78"/>
          <p:cNvPicPr preferRelativeResize="0"/>
          <p:nvPr/>
        </p:nvPicPr>
        <p:blipFill>
          <a:blip r:embed="rId5">
            <a:alphaModFix/>
          </a:blip>
          <a:stretch>
            <a:fillRect/>
          </a:stretch>
        </p:blipFill>
        <p:spPr>
          <a:xfrm>
            <a:off x="4047167" y="3570400"/>
            <a:ext cx="4401067" cy="603933"/>
          </a:xfrm>
          <a:prstGeom prst="rect">
            <a:avLst/>
          </a:prstGeom>
          <a:noFill/>
          <a:ln>
            <a:noFill/>
          </a:ln>
        </p:spPr>
      </p:pic>
      <p:sp>
        <p:nvSpPr>
          <p:cNvPr id="537" name="Google Shape;537;p78"/>
          <p:cNvSpPr txBox="1"/>
          <p:nvPr/>
        </p:nvSpPr>
        <p:spPr>
          <a:xfrm>
            <a:off x="9277833" y="5496367"/>
            <a:ext cx="2738400" cy="668000"/>
          </a:xfrm>
          <a:prstGeom prst="rect">
            <a:avLst/>
          </a:prstGeom>
          <a:noFill/>
          <a:ln>
            <a:noFill/>
          </a:ln>
        </p:spPr>
        <p:txBody>
          <a:bodyPr spcFirstLastPara="1" wrap="square" lIns="121900" tIns="121900" rIns="121900" bIns="121900" anchor="t" anchorCtr="0">
            <a:noAutofit/>
          </a:bodyPr>
          <a:lstStyle/>
          <a:p>
            <a:r>
              <a:rPr lang="de" sz="1600" i="1">
                <a:latin typeface="Roboto"/>
                <a:ea typeface="Roboto"/>
                <a:cs typeface="Roboto"/>
                <a:sym typeface="Roboto"/>
              </a:rPr>
              <a:t>Image adapted from </a:t>
            </a:r>
            <a:r>
              <a:rPr lang="de" sz="1600">
                <a:solidFill>
                  <a:srgbClr val="073763"/>
                </a:solidFill>
                <a:latin typeface="Roboto"/>
                <a:ea typeface="Roboto"/>
                <a:cs typeface="Roboto"/>
                <a:sym typeface="Roboto"/>
              </a:rPr>
              <a:t>[Gouws et al., ICML-15]</a:t>
            </a:r>
            <a:endParaRPr sz="1600">
              <a:solidFill>
                <a:srgbClr val="073763"/>
              </a:solidFill>
              <a:latin typeface="Roboto"/>
              <a:ea typeface="Roboto"/>
              <a:cs typeface="Roboto"/>
              <a:sym typeface="Roboto"/>
            </a:endParaRPr>
          </a:p>
        </p:txBody>
      </p:sp>
    </p:spTree>
    <p:extLst>
      <p:ext uri="{BB962C8B-B14F-4D97-AF65-F5344CB8AC3E}">
        <p14:creationId xmlns:p14="http://schemas.microsoft.com/office/powerpoint/2010/main" val="57842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7"/>
          <p:cNvSpPr txBox="1">
            <a:spLocks noGrp="1"/>
          </p:cNvSpPr>
          <p:nvPr>
            <p:ph type="title"/>
          </p:nvPr>
        </p:nvSpPr>
        <p:spPr>
          <a:xfrm>
            <a:off x="322567" y="0"/>
            <a:ext cx="11360800" cy="814400"/>
          </a:xfrm>
          <a:prstGeom prst="rect">
            <a:avLst/>
          </a:prstGeom>
        </p:spPr>
        <p:txBody>
          <a:bodyPr spcFirstLastPara="1" vert="horz" wrap="square" lIns="121900" tIns="121900" rIns="121900" bIns="121900" rtlCol="0" anchor="ctr" anchorCtr="0">
            <a:noAutofit/>
          </a:bodyPr>
          <a:lstStyle/>
          <a:p>
            <a:r>
              <a:rPr lang="de" sz="3200"/>
              <a:t>What is Hubness?</a:t>
            </a:r>
            <a:endParaRPr sz="2400"/>
          </a:p>
        </p:txBody>
      </p:sp>
      <p:sp>
        <p:nvSpPr>
          <p:cNvPr id="606" name="Google Shape;606;p87"/>
          <p:cNvSpPr txBox="1"/>
          <p:nvPr/>
        </p:nvSpPr>
        <p:spPr>
          <a:xfrm>
            <a:off x="149100" y="854767"/>
            <a:ext cx="11867200" cy="437200"/>
          </a:xfrm>
          <a:prstGeom prst="rect">
            <a:avLst/>
          </a:prstGeom>
          <a:noFill/>
          <a:ln>
            <a:noFill/>
          </a:ln>
        </p:spPr>
        <p:txBody>
          <a:bodyPr spcFirstLastPara="1" wrap="square" lIns="121900" tIns="121900" rIns="121900" bIns="121900" anchor="t" anchorCtr="0">
            <a:noAutofit/>
          </a:bodyPr>
          <a:lstStyle/>
          <a:p>
            <a:r>
              <a:rPr lang="de" sz="2400" b="1" dirty="0" err="1">
                <a:latin typeface="Roboto"/>
                <a:ea typeface="Roboto"/>
                <a:cs typeface="Roboto"/>
                <a:sym typeface="Roboto"/>
              </a:rPr>
              <a:t>Hubness</a:t>
            </a:r>
            <a:r>
              <a:rPr lang="de" sz="2400" b="1" dirty="0">
                <a:latin typeface="Roboto"/>
                <a:ea typeface="Roboto"/>
                <a:cs typeface="Roboto"/>
                <a:sym typeface="Roboto"/>
              </a:rPr>
              <a:t>:</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tendency</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some</a:t>
            </a:r>
            <a:r>
              <a:rPr lang="de" sz="2400" dirty="0">
                <a:latin typeface="Roboto"/>
                <a:ea typeface="Roboto"/>
                <a:cs typeface="Roboto"/>
                <a:sym typeface="Roboto"/>
              </a:rPr>
              <a:t> </a:t>
            </a:r>
            <a:r>
              <a:rPr lang="de" sz="2400" dirty="0" err="1">
                <a:latin typeface="Roboto"/>
                <a:ea typeface="Roboto"/>
                <a:cs typeface="Roboto"/>
                <a:sym typeface="Roboto"/>
              </a:rPr>
              <a:t>vectors</a:t>
            </a:r>
            <a:r>
              <a:rPr lang="de" sz="2400" dirty="0">
                <a:latin typeface="Roboto"/>
                <a:ea typeface="Roboto"/>
                <a:cs typeface="Roboto"/>
                <a:sym typeface="Roboto"/>
              </a:rPr>
              <a:t> (i.e., “</a:t>
            </a:r>
            <a:r>
              <a:rPr lang="de" sz="2400" dirty="0" err="1">
                <a:latin typeface="Roboto"/>
                <a:ea typeface="Roboto"/>
                <a:cs typeface="Roboto"/>
                <a:sym typeface="Roboto"/>
              </a:rPr>
              <a:t>hubs</a:t>
            </a:r>
            <a:r>
              <a:rPr lang="de" sz="2400" dirty="0">
                <a:latin typeface="Roboto"/>
                <a:ea typeface="Roboto"/>
                <a:cs typeface="Roboto"/>
                <a:sym typeface="Roboto"/>
              </a:rPr>
              <a:t>”) </a:t>
            </a:r>
            <a:r>
              <a:rPr lang="de" sz="2400" dirty="0" err="1">
                <a:latin typeface="Roboto"/>
                <a:ea typeface="Roboto"/>
                <a:cs typeface="Roboto"/>
                <a:sym typeface="Roboto"/>
              </a:rPr>
              <a:t>to</a:t>
            </a:r>
            <a:r>
              <a:rPr lang="de" sz="2400" dirty="0">
                <a:latin typeface="Roboto"/>
                <a:ea typeface="Roboto"/>
                <a:cs typeface="Roboto"/>
                <a:sym typeface="Roboto"/>
              </a:rPr>
              <a:t> </a:t>
            </a:r>
            <a:r>
              <a:rPr lang="de" sz="2400" dirty="0" err="1">
                <a:latin typeface="Roboto"/>
                <a:ea typeface="Roboto"/>
                <a:cs typeface="Roboto"/>
                <a:sym typeface="Roboto"/>
              </a:rPr>
              <a:t>appear</a:t>
            </a:r>
            <a:r>
              <a:rPr lang="de" sz="2400" dirty="0">
                <a:latin typeface="Roboto"/>
                <a:ea typeface="Roboto"/>
                <a:cs typeface="Roboto"/>
                <a:sym typeface="Roboto"/>
              </a:rPr>
              <a:t> in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ranked</a:t>
            </a:r>
            <a:r>
              <a:rPr lang="de" sz="2400" dirty="0">
                <a:latin typeface="Roboto"/>
                <a:ea typeface="Roboto"/>
                <a:cs typeface="Roboto"/>
                <a:sym typeface="Roboto"/>
              </a:rPr>
              <a:t> </a:t>
            </a:r>
            <a:r>
              <a:rPr lang="de" sz="2400" dirty="0" err="1">
                <a:latin typeface="Roboto"/>
                <a:ea typeface="Roboto"/>
                <a:cs typeface="Roboto"/>
                <a:sym typeface="Roboto"/>
              </a:rPr>
              <a:t>lists</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nearest</a:t>
            </a:r>
            <a:r>
              <a:rPr lang="de" sz="2400" dirty="0">
                <a:latin typeface="Roboto"/>
                <a:ea typeface="Roboto"/>
                <a:cs typeface="Roboto"/>
                <a:sym typeface="Roboto"/>
              </a:rPr>
              <a:t> </a:t>
            </a:r>
            <a:r>
              <a:rPr lang="de" sz="2400" dirty="0" err="1">
                <a:latin typeface="Roboto"/>
                <a:ea typeface="Roboto"/>
                <a:cs typeface="Roboto"/>
                <a:sym typeface="Roboto"/>
              </a:rPr>
              <a:t>neighbours</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many</a:t>
            </a:r>
            <a:r>
              <a:rPr lang="de" sz="2400" dirty="0">
                <a:latin typeface="Roboto"/>
                <a:ea typeface="Roboto"/>
                <a:cs typeface="Roboto"/>
                <a:sym typeface="Roboto"/>
              </a:rPr>
              <a:t> </a:t>
            </a:r>
            <a:r>
              <a:rPr lang="de" sz="2400" dirty="0" err="1">
                <a:latin typeface="Roboto"/>
                <a:ea typeface="Roboto"/>
                <a:cs typeface="Roboto"/>
                <a:sym typeface="Roboto"/>
              </a:rPr>
              <a:t>other</a:t>
            </a:r>
            <a:r>
              <a:rPr lang="de" sz="2400" dirty="0">
                <a:latin typeface="Roboto"/>
                <a:ea typeface="Roboto"/>
                <a:cs typeface="Roboto"/>
                <a:sym typeface="Roboto"/>
              </a:rPr>
              <a:t> </a:t>
            </a:r>
            <a:r>
              <a:rPr lang="de" sz="2400" dirty="0" err="1">
                <a:latin typeface="Roboto"/>
                <a:ea typeface="Roboto"/>
                <a:cs typeface="Roboto"/>
                <a:sym typeface="Roboto"/>
              </a:rPr>
              <a:t>vectors</a:t>
            </a:r>
            <a:r>
              <a:rPr lang="de" sz="2400" dirty="0">
                <a:latin typeface="Roboto"/>
                <a:ea typeface="Roboto"/>
                <a:cs typeface="Roboto"/>
                <a:sym typeface="Roboto"/>
              </a:rPr>
              <a:t> in high-dimensional </a:t>
            </a:r>
            <a:r>
              <a:rPr lang="de" sz="2400" dirty="0" err="1">
                <a:latin typeface="Roboto"/>
                <a:ea typeface="Roboto"/>
                <a:cs typeface="Roboto"/>
                <a:sym typeface="Roboto"/>
              </a:rPr>
              <a:t>spaces</a:t>
            </a:r>
            <a:endParaRPr sz="2400" dirty="0">
              <a:latin typeface="Roboto"/>
              <a:ea typeface="Roboto"/>
              <a:cs typeface="Roboto"/>
              <a:sym typeface="Roboto"/>
            </a:endParaRPr>
          </a:p>
          <a:p>
            <a:r>
              <a:rPr lang="de" sz="2400" dirty="0">
                <a:latin typeface="Roboto"/>
                <a:ea typeface="Roboto"/>
                <a:cs typeface="Roboto"/>
                <a:sym typeface="Roboto"/>
              </a:rPr>
              <a:t>[</a:t>
            </a:r>
            <a:r>
              <a:rPr lang="de" sz="2400" dirty="0" err="1">
                <a:latin typeface="Roboto"/>
                <a:ea typeface="Roboto"/>
                <a:cs typeface="Roboto"/>
                <a:sym typeface="Roboto"/>
              </a:rPr>
              <a:t>Radovanović</a:t>
            </a:r>
            <a:r>
              <a:rPr lang="de" sz="2400" dirty="0">
                <a:latin typeface="Roboto"/>
                <a:ea typeface="Roboto"/>
                <a:cs typeface="Roboto"/>
                <a:sym typeface="Roboto"/>
              </a:rPr>
              <a:t> et al., JMLR-10; Dinu et al., ICLR-15]</a:t>
            </a:r>
            <a:endParaRPr sz="2400" dirty="0">
              <a:latin typeface="Roboto"/>
              <a:ea typeface="Roboto"/>
              <a:cs typeface="Roboto"/>
              <a:sym typeface="Roboto"/>
            </a:endParaRPr>
          </a:p>
          <a:p>
            <a:endParaRPr sz="2400" dirty="0">
              <a:latin typeface="Roboto"/>
              <a:ea typeface="Roboto"/>
              <a:cs typeface="Roboto"/>
              <a:sym typeface="Roboto"/>
            </a:endParaRPr>
          </a:p>
          <a:p>
            <a:endParaRPr sz="2400" dirty="0">
              <a:latin typeface="Roboto"/>
              <a:ea typeface="Roboto"/>
              <a:cs typeface="Roboto"/>
              <a:sym typeface="Roboto"/>
            </a:endParaRPr>
          </a:p>
          <a:p>
            <a:r>
              <a:rPr lang="de" sz="2400" b="1" dirty="0">
                <a:latin typeface="Roboto"/>
                <a:ea typeface="Roboto"/>
                <a:cs typeface="Roboto"/>
                <a:sym typeface="Roboto"/>
              </a:rPr>
              <a:t>Solutions:</a:t>
            </a:r>
            <a:endParaRPr sz="2400" b="1" dirty="0">
              <a:latin typeface="Roboto"/>
              <a:ea typeface="Roboto"/>
              <a:cs typeface="Roboto"/>
              <a:sym typeface="Roboto"/>
            </a:endParaRPr>
          </a:p>
          <a:p>
            <a:pPr marL="609585" indent="-457189">
              <a:buClr>
                <a:srgbClr val="FFFFFF"/>
              </a:buClr>
              <a:buSzPts val="1800"/>
              <a:buFont typeface="Roboto"/>
              <a:buChar char="-"/>
            </a:pPr>
            <a:r>
              <a:rPr lang="de" sz="2400" b="1" dirty="0" err="1">
                <a:latin typeface="Roboto"/>
                <a:ea typeface="Roboto"/>
                <a:cs typeface="Roboto"/>
                <a:sym typeface="Roboto"/>
              </a:rPr>
              <a:t>Globally-corrected</a:t>
            </a:r>
            <a:r>
              <a:rPr lang="de" sz="2400" b="1" dirty="0">
                <a:latin typeface="Roboto"/>
                <a:ea typeface="Roboto"/>
                <a:cs typeface="Roboto"/>
                <a:sym typeface="Roboto"/>
              </a:rPr>
              <a:t> </a:t>
            </a:r>
            <a:r>
              <a:rPr lang="de" sz="2400" b="1" dirty="0" err="1">
                <a:latin typeface="Roboto"/>
                <a:ea typeface="Roboto"/>
                <a:cs typeface="Roboto"/>
                <a:sym typeface="Roboto"/>
              </a:rPr>
              <a:t>retrieval</a:t>
            </a:r>
            <a:r>
              <a:rPr lang="de" sz="2400" b="1" dirty="0">
                <a:latin typeface="Roboto"/>
                <a:ea typeface="Roboto"/>
                <a:cs typeface="Roboto"/>
                <a:sym typeface="Roboto"/>
              </a:rPr>
              <a:t>:</a:t>
            </a:r>
            <a:r>
              <a:rPr lang="de" sz="2400" dirty="0">
                <a:latin typeface="Roboto"/>
                <a:ea typeface="Roboto"/>
                <a:cs typeface="Roboto"/>
                <a:sym typeface="Roboto"/>
              </a:rPr>
              <a:t> : </a:t>
            </a:r>
            <a:r>
              <a:rPr lang="de" sz="2400" dirty="0" err="1">
                <a:latin typeface="Roboto"/>
                <a:ea typeface="Roboto"/>
                <a:cs typeface="Roboto"/>
                <a:sym typeface="Roboto"/>
              </a:rPr>
              <a:t>instead</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returning</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nearest</a:t>
            </a:r>
            <a:r>
              <a:rPr lang="de" sz="2400" dirty="0">
                <a:latin typeface="Roboto"/>
                <a:ea typeface="Roboto"/>
                <a:cs typeface="Roboto"/>
                <a:sym typeface="Roboto"/>
              </a:rPr>
              <a:t> </a:t>
            </a:r>
            <a:r>
              <a:rPr lang="de" sz="2400" dirty="0" err="1">
                <a:latin typeface="Roboto"/>
                <a:ea typeface="Roboto"/>
                <a:cs typeface="Roboto"/>
                <a:sym typeface="Roboto"/>
              </a:rPr>
              <a:t>neighbour</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query</a:t>
            </a:r>
            <a:r>
              <a:rPr lang="de" sz="2400" dirty="0">
                <a:latin typeface="Roboto"/>
                <a:ea typeface="Roboto"/>
                <a:cs typeface="Roboto"/>
                <a:sym typeface="Roboto"/>
              </a:rPr>
              <a:t>, </a:t>
            </a:r>
            <a:r>
              <a:rPr lang="de" sz="2400" dirty="0" err="1">
                <a:latin typeface="Roboto"/>
                <a:ea typeface="Roboto"/>
                <a:cs typeface="Roboto"/>
                <a:sym typeface="Roboto"/>
              </a:rPr>
              <a:t>it</a:t>
            </a:r>
            <a:r>
              <a:rPr lang="de" sz="2400" dirty="0">
                <a:latin typeface="Roboto"/>
                <a:ea typeface="Roboto"/>
                <a:cs typeface="Roboto"/>
                <a:sym typeface="Roboto"/>
              </a:rPr>
              <a:t> </a:t>
            </a:r>
            <a:r>
              <a:rPr lang="de" sz="2400" dirty="0" err="1">
                <a:latin typeface="Roboto"/>
                <a:ea typeface="Roboto"/>
                <a:cs typeface="Roboto"/>
                <a:sym typeface="Roboto"/>
              </a:rPr>
              <a:t>returns</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target</a:t>
            </a:r>
            <a:r>
              <a:rPr lang="de" sz="2400" dirty="0">
                <a:latin typeface="Roboto"/>
                <a:ea typeface="Roboto"/>
                <a:cs typeface="Roboto"/>
                <a:sym typeface="Roboto"/>
              </a:rPr>
              <a:t> </a:t>
            </a:r>
            <a:r>
              <a:rPr lang="de" sz="2400" dirty="0" err="1">
                <a:latin typeface="Roboto"/>
                <a:ea typeface="Roboto"/>
                <a:cs typeface="Roboto"/>
                <a:sym typeface="Roboto"/>
              </a:rPr>
              <a:t>element</a:t>
            </a:r>
            <a:r>
              <a:rPr lang="de" sz="2400" dirty="0">
                <a:latin typeface="Roboto"/>
                <a:ea typeface="Roboto"/>
                <a:cs typeface="Roboto"/>
                <a:sym typeface="Roboto"/>
              </a:rPr>
              <a:t> </a:t>
            </a:r>
            <a:r>
              <a:rPr lang="de" sz="2400" dirty="0" err="1">
                <a:latin typeface="Roboto"/>
                <a:ea typeface="Roboto"/>
                <a:cs typeface="Roboto"/>
                <a:sym typeface="Roboto"/>
              </a:rPr>
              <a:t>which</a:t>
            </a:r>
            <a:r>
              <a:rPr lang="de" sz="2400" dirty="0">
                <a:latin typeface="Roboto"/>
                <a:ea typeface="Roboto"/>
                <a:cs typeface="Roboto"/>
                <a:sym typeface="Roboto"/>
              </a:rPr>
              <a:t> </a:t>
            </a:r>
            <a:r>
              <a:rPr lang="de" sz="2400" dirty="0" err="1">
                <a:latin typeface="Roboto"/>
                <a:ea typeface="Roboto"/>
                <a:cs typeface="Roboto"/>
                <a:sym typeface="Roboto"/>
              </a:rPr>
              <a:t>has</a:t>
            </a:r>
            <a:r>
              <a:rPr lang="de" sz="2400" dirty="0">
                <a:latin typeface="Roboto"/>
                <a:ea typeface="Roboto"/>
                <a:cs typeface="Roboto"/>
                <a:sym typeface="Roboto"/>
              </a:rPr>
              <a:t> </a:t>
            </a:r>
            <a:r>
              <a:rPr lang="de" sz="2400" dirty="0" err="1">
                <a:latin typeface="Roboto"/>
                <a:ea typeface="Roboto"/>
                <a:cs typeface="Roboto"/>
                <a:sym typeface="Roboto"/>
              </a:rPr>
              <a:t>the</a:t>
            </a:r>
            <a:r>
              <a:rPr lang="de" sz="2400" dirty="0">
                <a:latin typeface="Roboto"/>
                <a:ea typeface="Roboto"/>
                <a:cs typeface="Roboto"/>
                <a:sym typeface="Roboto"/>
              </a:rPr>
              <a:t> </a:t>
            </a:r>
            <a:r>
              <a:rPr lang="de" sz="2400" dirty="0" err="1">
                <a:latin typeface="Roboto"/>
                <a:ea typeface="Roboto"/>
                <a:cs typeface="Roboto"/>
                <a:sym typeface="Roboto"/>
              </a:rPr>
              <a:t>query</a:t>
            </a:r>
            <a:r>
              <a:rPr lang="de" sz="2400" dirty="0">
                <a:latin typeface="Roboto"/>
                <a:ea typeface="Roboto"/>
                <a:cs typeface="Roboto"/>
                <a:sym typeface="Roboto"/>
              </a:rPr>
              <a:t> </a:t>
            </a:r>
            <a:r>
              <a:rPr lang="de" sz="2400" dirty="0" err="1">
                <a:latin typeface="Roboto"/>
                <a:ea typeface="Roboto"/>
                <a:cs typeface="Roboto"/>
                <a:sym typeface="Roboto"/>
              </a:rPr>
              <a:t>ranked</a:t>
            </a:r>
            <a:r>
              <a:rPr lang="de" sz="2400" dirty="0">
                <a:latin typeface="Roboto"/>
                <a:ea typeface="Roboto"/>
                <a:cs typeface="Roboto"/>
                <a:sym typeface="Roboto"/>
              </a:rPr>
              <a:t> </a:t>
            </a:r>
            <a:r>
              <a:rPr lang="de" sz="2400" dirty="0" err="1">
                <a:latin typeface="Roboto"/>
                <a:ea typeface="Roboto"/>
                <a:cs typeface="Roboto"/>
                <a:sym typeface="Roboto"/>
              </a:rPr>
              <a:t>highest</a:t>
            </a:r>
            <a:endParaRPr sz="2400" dirty="0">
              <a:latin typeface="Roboto"/>
              <a:ea typeface="Roboto"/>
              <a:cs typeface="Roboto"/>
              <a:sym typeface="Roboto"/>
            </a:endParaRPr>
          </a:p>
          <a:p>
            <a:pPr marL="609585"/>
            <a:r>
              <a:rPr lang="de" sz="2400" dirty="0">
                <a:latin typeface="Roboto"/>
                <a:ea typeface="Roboto"/>
                <a:cs typeface="Roboto"/>
                <a:sym typeface="Roboto"/>
              </a:rPr>
              <a:t>[Dinu et al., ICLR-15; Smith et al., ICLR-17]</a:t>
            </a:r>
            <a:endParaRPr sz="2400" dirty="0">
              <a:latin typeface="Roboto"/>
              <a:ea typeface="Roboto"/>
              <a:cs typeface="Roboto"/>
              <a:sym typeface="Roboto"/>
            </a:endParaRPr>
          </a:p>
          <a:p>
            <a:pPr marL="609585"/>
            <a:endParaRPr sz="2400" dirty="0">
              <a:latin typeface="Roboto"/>
              <a:ea typeface="Roboto"/>
              <a:cs typeface="Roboto"/>
              <a:sym typeface="Roboto"/>
            </a:endParaRPr>
          </a:p>
          <a:p>
            <a:pPr marL="609585" indent="-457189">
              <a:buClr>
                <a:srgbClr val="FFFFFF"/>
              </a:buClr>
              <a:buSzPts val="1800"/>
              <a:buFont typeface="Roboto"/>
              <a:buChar char="-"/>
            </a:pPr>
            <a:r>
              <a:rPr lang="de" sz="2400" dirty="0">
                <a:latin typeface="Roboto"/>
                <a:ea typeface="Roboto"/>
                <a:cs typeface="Roboto"/>
                <a:sym typeface="Roboto"/>
              </a:rPr>
              <a:t>A </a:t>
            </a:r>
            <a:r>
              <a:rPr lang="de" sz="2400" b="1" dirty="0" err="1">
                <a:latin typeface="Roboto"/>
                <a:ea typeface="Roboto"/>
                <a:cs typeface="Roboto"/>
                <a:sym typeface="Roboto"/>
              </a:rPr>
              <a:t>margin-based</a:t>
            </a:r>
            <a:r>
              <a:rPr lang="de" sz="2400" b="1" dirty="0">
                <a:latin typeface="Roboto"/>
                <a:ea typeface="Roboto"/>
                <a:cs typeface="Roboto"/>
                <a:sym typeface="Roboto"/>
              </a:rPr>
              <a:t> </a:t>
            </a:r>
            <a:r>
              <a:rPr lang="de" sz="2400" b="1" dirty="0" err="1">
                <a:latin typeface="Roboto"/>
                <a:ea typeface="Roboto"/>
                <a:cs typeface="Roboto"/>
                <a:sym typeface="Roboto"/>
              </a:rPr>
              <a:t>ranking</a:t>
            </a:r>
            <a:r>
              <a:rPr lang="de" sz="2400" b="1" dirty="0">
                <a:latin typeface="Roboto"/>
                <a:ea typeface="Roboto"/>
                <a:cs typeface="Roboto"/>
                <a:sym typeface="Roboto"/>
              </a:rPr>
              <a:t> </a:t>
            </a:r>
            <a:r>
              <a:rPr lang="de" sz="2400" b="1" dirty="0" err="1">
                <a:latin typeface="Roboto"/>
                <a:ea typeface="Roboto"/>
                <a:cs typeface="Roboto"/>
                <a:sym typeface="Roboto"/>
              </a:rPr>
              <a:t>loss</a:t>
            </a:r>
            <a:r>
              <a:rPr lang="de" sz="2400" dirty="0">
                <a:latin typeface="Roboto"/>
                <a:ea typeface="Roboto"/>
                <a:cs typeface="Roboto"/>
                <a:sym typeface="Roboto"/>
              </a:rPr>
              <a:t> </a:t>
            </a:r>
            <a:r>
              <a:rPr lang="de" sz="2400" dirty="0" err="1">
                <a:latin typeface="Roboto"/>
                <a:ea typeface="Roboto"/>
                <a:cs typeface="Roboto"/>
                <a:sym typeface="Roboto"/>
              </a:rPr>
              <a:t>instead</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mean-squared</a:t>
            </a:r>
            <a:r>
              <a:rPr lang="de" sz="2400" dirty="0">
                <a:latin typeface="Roboto"/>
                <a:ea typeface="Roboto"/>
                <a:cs typeface="Roboto"/>
                <a:sym typeface="Roboto"/>
              </a:rPr>
              <a:t> </a:t>
            </a:r>
            <a:r>
              <a:rPr lang="de" sz="2400" dirty="0" err="1">
                <a:latin typeface="Roboto"/>
                <a:ea typeface="Roboto"/>
                <a:cs typeface="Roboto"/>
                <a:sym typeface="Roboto"/>
              </a:rPr>
              <a:t>error</a:t>
            </a:r>
            <a:endParaRPr sz="2400" dirty="0">
              <a:latin typeface="Roboto"/>
              <a:ea typeface="Roboto"/>
              <a:cs typeface="Roboto"/>
              <a:sym typeface="Roboto"/>
            </a:endParaRPr>
          </a:p>
          <a:p>
            <a:pPr marL="609585"/>
            <a:r>
              <a:rPr lang="de" sz="2400" dirty="0">
                <a:latin typeface="Roboto"/>
                <a:ea typeface="Roboto"/>
                <a:cs typeface="Roboto"/>
                <a:sym typeface="Roboto"/>
              </a:rPr>
              <a:t>[</a:t>
            </a:r>
            <a:r>
              <a:rPr lang="de" sz="2400" dirty="0" err="1">
                <a:latin typeface="Roboto"/>
                <a:ea typeface="Roboto"/>
                <a:cs typeface="Roboto"/>
                <a:sym typeface="Roboto"/>
              </a:rPr>
              <a:t>Lazaridou</a:t>
            </a:r>
            <a:r>
              <a:rPr lang="de" sz="2400" dirty="0">
                <a:latin typeface="Roboto"/>
                <a:ea typeface="Roboto"/>
                <a:cs typeface="Roboto"/>
                <a:sym typeface="Roboto"/>
              </a:rPr>
              <a:t> et al., ACL-15]</a:t>
            </a:r>
            <a:endParaRPr sz="2400" dirty="0">
              <a:latin typeface="Roboto"/>
              <a:ea typeface="Roboto"/>
              <a:cs typeface="Roboto"/>
              <a:sym typeface="Roboto"/>
            </a:endParaRPr>
          </a:p>
          <a:p>
            <a:endParaRPr sz="2400" dirty="0">
              <a:latin typeface="Roboto"/>
              <a:ea typeface="Roboto"/>
              <a:cs typeface="Roboto"/>
              <a:sym typeface="Roboto"/>
            </a:endParaRPr>
          </a:p>
          <a:p>
            <a:pPr marL="609585" indent="-457189">
              <a:buClr>
                <a:srgbClr val="FFFFFF"/>
              </a:buClr>
              <a:buSzPts val="1800"/>
              <a:buFont typeface="Roboto"/>
              <a:buChar char="-"/>
            </a:pPr>
            <a:r>
              <a:rPr lang="de" sz="2400" dirty="0" err="1">
                <a:latin typeface="Roboto"/>
                <a:ea typeface="Roboto"/>
                <a:cs typeface="Roboto"/>
                <a:sym typeface="Roboto"/>
              </a:rPr>
              <a:t>Scaled</a:t>
            </a:r>
            <a:r>
              <a:rPr lang="de" sz="2400" dirty="0">
                <a:latin typeface="Roboto"/>
                <a:ea typeface="Roboto"/>
                <a:cs typeface="Roboto"/>
                <a:sym typeface="Roboto"/>
              </a:rPr>
              <a:t> </a:t>
            </a:r>
            <a:r>
              <a:rPr lang="de" sz="2400" dirty="0" err="1">
                <a:latin typeface="Roboto"/>
                <a:ea typeface="Roboto"/>
                <a:cs typeface="Roboto"/>
                <a:sym typeface="Roboto"/>
              </a:rPr>
              <a:t>similarity</a:t>
            </a:r>
            <a:r>
              <a:rPr lang="de" sz="2400" dirty="0">
                <a:latin typeface="Roboto"/>
                <a:ea typeface="Roboto"/>
                <a:cs typeface="Roboto"/>
                <a:sym typeface="Roboto"/>
              </a:rPr>
              <a:t> </a:t>
            </a:r>
            <a:r>
              <a:rPr lang="de" sz="2400" dirty="0" err="1">
                <a:latin typeface="Roboto"/>
                <a:ea typeface="Roboto"/>
                <a:cs typeface="Roboto"/>
                <a:sym typeface="Roboto"/>
              </a:rPr>
              <a:t>measures</a:t>
            </a:r>
            <a:r>
              <a:rPr lang="de" sz="2400" dirty="0">
                <a:latin typeface="Roboto"/>
                <a:ea typeface="Roboto"/>
                <a:cs typeface="Roboto"/>
                <a:sym typeface="Roboto"/>
              </a:rPr>
              <a:t> </a:t>
            </a:r>
            <a:r>
              <a:rPr lang="de" sz="2400" dirty="0" err="1">
                <a:latin typeface="Roboto"/>
                <a:ea typeface="Roboto"/>
                <a:cs typeface="Roboto"/>
                <a:sym typeface="Roboto"/>
              </a:rPr>
              <a:t>instead</a:t>
            </a:r>
            <a:r>
              <a:rPr lang="de" sz="2400" dirty="0">
                <a:latin typeface="Roboto"/>
                <a:ea typeface="Roboto"/>
                <a:cs typeface="Roboto"/>
                <a:sym typeface="Roboto"/>
              </a:rPr>
              <a:t> </a:t>
            </a:r>
            <a:r>
              <a:rPr lang="de" sz="2400" dirty="0" err="1">
                <a:latin typeface="Roboto"/>
                <a:ea typeface="Roboto"/>
                <a:cs typeface="Roboto"/>
                <a:sym typeface="Roboto"/>
              </a:rPr>
              <a:t>of</a:t>
            </a:r>
            <a:r>
              <a:rPr lang="de" sz="2400" dirty="0">
                <a:latin typeface="Roboto"/>
                <a:ea typeface="Roboto"/>
                <a:cs typeface="Roboto"/>
                <a:sym typeface="Roboto"/>
              </a:rPr>
              <a:t> </a:t>
            </a:r>
            <a:r>
              <a:rPr lang="de" sz="2400" dirty="0" err="1">
                <a:latin typeface="Roboto"/>
                <a:ea typeface="Roboto"/>
                <a:cs typeface="Roboto"/>
                <a:sym typeface="Roboto"/>
              </a:rPr>
              <a:t>cosine</a:t>
            </a:r>
            <a:r>
              <a:rPr lang="de" sz="2400" dirty="0">
                <a:latin typeface="Roboto"/>
                <a:ea typeface="Roboto"/>
                <a:cs typeface="Roboto"/>
                <a:sym typeface="Roboto"/>
              </a:rPr>
              <a:t>: </a:t>
            </a:r>
            <a:r>
              <a:rPr lang="de" sz="2400" dirty="0" err="1">
                <a:latin typeface="Roboto"/>
                <a:ea typeface="Roboto"/>
                <a:cs typeface="Roboto"/>
                <a:sym typeface="Roboto"/>
              </a:rPr>
              <a:t>discounting</a:t>
            </a:r>
            <a:r>
              <a:rPr lang="de" sz="2400" dirty="0">
                <a:latin typeface="Roboto"/>
                <a:ea typeface="Roboto"/>
                <a:cs typeface="Roboto"/>
                <a:sym typeface="Roboto"/>
              </a:rPr>
              <a:t> </a:t>
            </a:r>
            <a:r>
              <a:rPr lang="de" sz="2400" dirty="0" err="1">
                <a:latin typeface="Roboto"/>
                <a:ea typeface="Roboto"/>
                <a:cs typeface="Roboto"/>
                <a:sym typeface="Roboto"/>
              </a:rPr>
              <a:t>similarity</a:t>
            </a:r>
            <a:r>
              <a:rPr lang="de" sz="2400" dirty="0">
                <a:latin typeface="Roboto"/>
                <a:ea typeface="Roboto"/>
                <a:cs typeface="Roboto"/>
                <a:sym typeface="Roboto"/>
              </a:rPr>
              <a:t> in </a:t>
            </a:r>
            <a:r>
              <a:rPr lang="de" sz="2400" dirty="0" err="1">
                <a:latin typeface="Roboto"/>
                <a:ea typeface="Roboto"/>
                <a:cs typeface="Roboto"/>
                <a:sym typeface="Roboto"/>
              </a:rPr>
              <a:t>dense</a:t>
            </a:r>
            <a:r>
              <a:rPr lang="de" sz="2400" dirty="0">
                <a:latin typeface="Roboto"/>
                <a:ea typeface="Roboto"/>
                <a:cs typeface="Roboto"/>
                <a:sym typeface="Roboto"/>
              </a:rPr>
              <a:t> </a:t>
            </a:r>
            <a:r>
              <a:rPr lang="de" sz="2400" dirty="0" err="1">
                <a:latin typeface="Roboto"/>
                <a:ea typeface="Roboto"/>
                <a:cs typeface="Roboto"/>
                <a:sym typeface="Roboto"/>
              </a:rPr>
              <a:t>areas</a:t>
            </a:r>
            <a:r>
              <a:rPr lang="de" sz="2400" dirty="0">
                <a:latin typeface="Roboto"/>
                <a:ea typeface="Roboto"/>
                <a:cs typeface="Roboto"/>
                <a:sym typeface="Roboto"/>
              </a:rPr>
              <a:t>: </a:t>
            </a:r>
            <a:r>
              <a:rPr lang="de" sz="2400" b="1" dirty="0">
                <a:latin typeface="Roboto"/>
                <a:ea typeface="Roboto"/>
                <a:cs typeface="Roboto"/>
                <a:sym typeface="Roboto"/>
              </a:rPr>
              <a:t>CSLS</a:t>
            </a:r>
            <a:endParaRPr sz="2400" b="1" dirty="0">
              <a:latin typeface="Roboto"/>
              <a:ea typeface="Roboto"/>
              <a:cs typeface="Roboto"/>
              <a:sym typeface="Roboto"/>
            </a:endParaRPr>
          </a:p>
          <a:p>
            <a:pPr marL="609585"/>
            <a:r>
              <a:rPr lang="de" sz="2400" dirty="0">
                <a:latin typeface="Roboto"/>
                <a:ea typeface="Roboto"/>
                <a:cs typeface="Roboto"/>
                <a:sym typeface="Roboto"/>
              </a:rPr>
              <a:t>[</a:t>
            </a:r>
            <a:r>
              <a:rPr lang="de" sz="2400" dirty="0" err="1">
                <a:latin typeface="Roboto"/>
                <a:ea typeface="Roboto"/>
                <a:cs typeface="Roboto"/>
                <a:sym typeface="Roboto"/>
              </a:rPr>
              <a:t>Conneau</a:t>
            </a:r>
            <a:r>
              <a:rPr lang="de" sz="2400" dirty="0">
                <a:latin typeface="Roboto"/>
                <a:ea typeface="Roboto"/>
                <a:cs typeface="Roboto"/>
                <a:sym typeface="Roboto"/>
              </a:rPr>
              <a:t> et al., ICLR-18]</a:t>
            </a:r>
            <a:endParaRPr sz="2400" dirty="0">
              <a:latin typeface="Roboto"/>
              <a:ea typeface="Roboto"/>
              <a:cs typeface="Roboto"/>
              <a:sym typeface="Roboto"/>
            </a:endParaRPr>
          </a:p>
          <a:p>
            <a:endParaRPr sz="2400" dirty="0">
              <a:latin typeface="Roboto"/>
              <a:ea typeface="Roboto"/>
              <a:cs typeface="Roboto"/>
              <a:sym typeface="Roboto"/>
            </a:endParaRPr>
          </a:p>
          <a:p>
            <a:endParaRPr sz="2400" dirty="0">
              <a:latin typeface="Roboto"/>
              <a:ea typeface="Roboto"/>
              <a:cs typeface="Roboto"/>
              <a:sym typeface="Roboto"/>
            </a:endParaRPr>
          </a:p>
        </p:txBody>
      </p:sp>
    </p:spTree>
    <p:extLst>
      <p:ext uri="{BB962C8B-B14F-4D97-AF65-F5344CB8AC3E}">
        <p14:creationId xmlns:p14="http://schemas.microsoft.com/office/powerpoint/2010/main" val="15132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9"/>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endParaRPr sz="3200">
              <a:latin typeface="Ubuntu"/>
              <a:ea typeface="Ubuntu"/>
              <a:cs typeface="Ubuntu"/>
              <a:sym typeface="Ubuntu"/>
            </a:endParaRPr>
          </a:p>
          <a:p>
            <a:pPr marL="0" indent="0"/>
            <a:r>
              <a:rPr lang="de" sz="3200">
                <a:latin typeface="Ubuntu"/>
                <a:ea typeface="Ubuntu"/>
                <a:cs typeface="Ubuntu"/>
                <a:sym typeface="Ubuntu"/>
              </a:rPr>
              <a:t>How Important is (the Noise in the) the Seed Lexicon?</a:t>
            </a:r>
            <a:endParaRPr sz="3200">
              <a:latin typeface="Ubuntu"/>
              <a:ea typeface="Ubuntu"/>
              <a:cs typeface="Ubuntu"/>
              <a:sym typeface="Ubuntu"/>
            </a:endParaRPr>
          </a:p>
          <a:p>
            <a:pPr marL="0" indent="0"/>
            <a:endParaRPr/>
          </a:p>
        </p:txBody>
      </p:sp>
      <p:sp>
        <p:nvSpPr>
          <p:cNvPr id="621" name="Google Shape;621;p89"/>
          <p:cNvSpPr txBox="1"/>
          <p:nvPr/>
        </p:nvSpPr>
        <p:spPr>
          <a:xfrm>
            <a:off x="128933" y="6207433"/>
            <a:ext cx="5875200" cy="623600"/>
          </a:xfrm>
          <a:prstGeom prst="rect">
            <a:avLst/>
          </a:prstGeom>
          <a:noFill/>
          <a:ln>
            <a:noFill/>
          </a:ln>
        </p:spPr>
        <p:txBody>
          <a:bodyPr spcFirstLastPara="1" wrap="square" lIns="121900" tIns="121900" rIns="121900" bIns="121900" anchor="t" anchorCtr="0">
            <a:noAutofit/>
          </a:bodyPr>
          <a:lstStyle/>
          <a:p>
            <a:r>
              <a:rPr lang="de" sz="2400" i="1">
                <a:latin typeface="Roboto"/>
                <a:ea typeface="Roboto"/>
                <a:cs typeface="Roboto"/>
                <a:sym typeface="Roboto"/>
              </a:rPr>
              <a:t>Image adapted from </a:t>
            </a:r>
            <a:r>
              <a:rPr lang="de" sz="2400">
                <a:solidFill>
                  <a:srgbClr val="1C4587"/>
                </a:solidFill>
                <a:latin typeface="Roboto"/>
                <a:ea typeface="Roboto"/>
                <a:cs typeface="Roboto"/>
                <a:sym typeface="Roboto"/>
              </a:rPr>
              <a:t>[Lubin et al., NAACL-19]</a:t>
            </a:r>
            <a:endParaRPr sz="2400">
              <a:solidFill>
                <a:srgbClr val="1C4587"/>
              </a:solidFill>
              <a:latin typeface="Roboto"/>
              <a:ea typeface="Roboto"/>
              <a:cs typeface="Roboto"/>
              <a:sym typeface="Roboto"/>
            </a:endParaRPr>
          </a:p>
        </p:txBody>
      </p:sp>
      <p:sp>
        <p:nvSpPr>
          <p:cNvPr id="622" name="Google Shape;622;p89"/>
          <p:cNvSpPr txBox="1"/>
          <p:nvPr/>
        </p:nvSpPr>
        <p:spPr>
          <a:xfrm>
            <a:off x="7934500" y="1048667"/>
            <a:ext cx="4148400" cy="5596000"/>
          </a:xfrm>
          <a:prstGeom prst="rect">
            <a:avLst/>
          </a:prstGeom>
          <a:noFill/>
          <a:ln>
            <a:noFill/>
          </a:ln>
        </p:spPr>
        <p:txBody>
          <a:bodyPr spcFirstLastPara="1" wrap="square" lIns="121900" tIns="121900" rIns="121900" bIns="121900" anchor="t" anchorCtr="0">
            <a:noAutofit/>
          </a:bodyPr>
          <a:lstStyle/>
          <a:p>
            <a:r>
              <a:rPr lang="de" sz="2400">
                <a:latin typeface="Roboto"/>
                <a:ea typeface="Roboto"/>
                <a:cs typeface="Roboto"/>
                <a:sym typeface="Roboto"/>
              </a:rPr>
              <a:t>Orthogonal Procrustes is less affected by noise (i.e., incorrect translation pairs in the training set)</a:t>
            </a:r>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r>
              <a:rPr lang="de" sz="2400">
                <a:latin typeface="Roboto"/>
                <a:ea typeface="Roboto"/>
                <a:cs typeface="Roboto"/>
                <a:sym typeface="Roboto"/>
              </a:rPr>
              <a:t>Open question: how to reduce the noise in seed lexicons?</a:t>
            </a:r>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endParaRPr sz="2400">
              <a:latin typeface="Roboto"/>
              <a:ea typeface="Roboto"/>
              <a:cs typeface="Roboto"/>
              <a:sym typeface="Roboto"/>
            </a:endParaRPr>
          </a:p>
          <a:p>
            <a:r>
              <a:rPr lang="de" sz="2400" b="1">
                <a:latin typeface="Roboto"/>
                <a:ea typeface="Roboto"/>
                <a:cs typeface="Roboto"/>
                <a:sym typeface="Roboto"/>
              </a:rPr>
              <a:t>Are larger seed lexicons necessarily better seed lexicons?</a:t>
            </a:r>
            <a:endParaRPr sz="2400" b="1">
              <a:latin typeface="Roboto"/>
              <a:ea typeface="Roboto"/>
              <a:cs typeface="Roboto"/>
              <a:sym typeface="Roboto"/>
            </a:endParaRPr>
          </a:p>
        </p:txBody>
      </p:sp>
      <p:pic>
        <p:nvPicPr>
          <p:cNvPr id="623" name="Google Shape;623;p89"/>
          <p:cNvPicPr preferRelativeResize="0"/>
          <p:nvPr/>
        </p:nvPicPr>
        <p:blipFill>
          <a:blip r:embed="rId3">
            <a:alphaModFix/>
          </a:blip>
          <a:stretch>
            <a:fillRect/>
          </a:stretch>
        </p:blipFill>
        <p:spPr>
          <a:xfrm>
            <a:off x="769734" y="1233801"/>
            <a:ext cx="5388103" cy="4973633"/>
          </a:xfrm>
          <a:prstGeom prst="rect">
            <a:avLst/>
          </a:prstGeom>
          <a:noFill/>
          <a:ln>
            <a:noFill/>
          </a:ln>
        </p:spPr>
      </p:pic>
    </p:spTree>
    <p:extLst>
      <p:ext uri="{BB962C8B-B14F-4D97-AF65-F5344CB8AC3E}">
        <p14:creationId xmlns:p14="http://schemas.microsoft.com/office/powerpoint/2010/main" val="138649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4B13ED-57CC-4817-AFF2-A39BFC804D6C}" type="slidenum">
              <a:rPr lang="en-US" smtClean="0"/>
              <a:pPr/>
              <a:t>15</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30822"/>
            <a:ext cx="5514474" cy="466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73" y="4250412"/>
            <a:ext cx="31432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676400" y="-9297"/>
            <a:ext cx="9677400" cy="904649"/>
          </a:xfrm>
        </p:spPr>
        <p:txBody>
          <a:bodyPr>
            <a:normAutofit/>
          </a:bodyPr>
          <a:lstStyle/>
          <a:p>
            <a:r>
              <a:rPr lang="en-US" dirty="0" smtClean="0"/>
              <a:t>Case Study on Name Tagging</a:t>
            </a:r>
            <a:endParaRPr lang="en-US"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1023" y="1056439"/>
            <a:ext cx="3632902" cy="398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1">
            <a:extLst>
              <a:ext uri="{FF2B5EF4-FFF2-40B4-BE49-F238E27FC236}">
                <a16:creationId xmlns:a16="http://schemas.microsoft.com/office/drawing/2014/main" xmlns="" id="{352C3368-5E51-450D-B39D-B973418B0F78}"/>
              </a:ext>
            </a:extLst>
          </p:cNvPr>
          <p:cNvSpPr>
            <a:spLocks noGrp="1"/>
          </p:cNvSpPr>
          <p:nvPr>
            <p:ph idx="1"/>
          </p:nvPr>
        </p:nvSpPr>
        <p:spPr>
          <a:xfrm>
            <a:off x="9273533" y="5202427"/>
            <a:ext cx="1871663" cy="4064794"/>
          </a:xfrm>
        </p:spPr>
        <p:txBody>
          <a:bodyPr>
            <a:normAutofit/>
          </a:bodyPr>
          <a:lstStyle/>
          <a:p>
            <a:pPr marL="0" lvl="1" indent="0">
              <a:buNone/>
            </a:pPr>
            <a:r>
              <a:rPr lang="en-US" altLang="zh-CN" sz="1500" dirty="0"/>
              <a:t>(Zhang et al., 2017)</a:t>
            </a:r>
          </a:p>
        </p:txBody>
      </p:sp>
    </p:spTree>
    <p:extLst>
      <p:ext uri="{BB962C8B-B14F-4D97-AF65-F5344CB8AC3E}">
        <p14:creationId xmlns:p14="http://schemas.microsoft.com/office/powerpoint/2010/main" val="1601486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16</a:t>
            </a:fld>
            <a:endParaRPr sz="1400" b="1">
              <a:solidFill>
                <a:srgbClr val="000000"/>
              </a:solidFill>
              <a:latin typeface="Calibri"/>
              <a:ea typeface="Calibri"/>
              <a:cs typeface="Calibri"/>
              <a:sym typeface="Calibri"/>
            </a:endParaRPr>
          </a:p>
        </p:txBody>
      </p:sp>
      <p:sp>
        <p:nvSpPr>
          <p:cNvPr id="5" name="Content Placeholder 2">
            <a:extLst>
              <a:ext uri="{FF2B5EF4-FFF2-40B4-BE49-F238E27FC236}">
                <a16:creationId xmlns:a16="http://schemas.microsoft.com/office/drawing/2014/main" xmlns="" id="{45318BB5-1902-4E43-BDEF-0DB7AE391D04}"/>
              </a:ext>
            </a:extLst>
          </p:cNvPr>
          <p:cNvSpPr>
            <a:spLocks noGrp="1"/>
          </p:cNvSpPr>
          <p:nvPr>
            <p:ph idx="1"/>
          </p:nvPr>
        </p:nvSpPr>
        <p:spPr>
          <a:xfrm>
            <a:off x="728420" y="1143001"/>
            <a:ext cx="10802319" cy="4983163"/>
          </a:xfrm>
        </p:spPr>
        <p:txBody>
          <a:bodyPr>
            <a:normAutofit/>
          </a:bodyPr>
          <a:lstStyle/>
          <a:p>
            <a:r>
              <a:rPr lang="en-US" dirty="0" smtClean="0"/>
              <a:t>Cross-lingual Embedding Representations</a:t>
            </a:r>
          </a:p>
          <a:p>
            <a:pPr lvl="1"/>
            <a:r>
              <a:rPr lang="en-US" dirty="0" smtClean="0"/>
              <a:t>Cluster-consistent embedding: avoid using bi-lingual dictionaries or parallel corpora</a:t>
            </a:r>
          </a:p>
          <a:p>
            <a:pPr lvl="1"/>
            <a:r>
              <a:rPr lang="en-US" dirty="0" smtClean="0"/>
              <a:t>Joint Entity and Word embedding</a:t>
            </a:r>
          </a:p>
          <a:p>
            <a:pPr lvl="1"/>
            <a:r>
              <a:rPr lang="en-US" dirty="0" smtClean="0"/>
              <a:t>Cross-lingual language modeling for contextualized embedding</a:t>
            </a:r>
          </a:p>
          <a:p>
            <a:r>
              <a:rPr lang="en-US" dirty="0" smtClean="0"/>
              <a:t>Cross-lingual Transfer Learning</a:t>
            </a:r>
          </a:p>
          <a:p>
            <a:pPr lvl="1"/>
            <a:r>
              <a:rPr lang="en-US" dirty="0" smtClean="0"/>
              <a:t>Multi-task Multi-lingual transfer learning</a:t>
            </a:r>
          </a:p>
          <a:p>
            <a:pPr lvl="1"/>
            <a:r>
              <a:rPr lang="en-US" dirty="0" smtClean="0"/>
              <a:t>Adversarial learning to select language-universal resources and features</a:t>
            </a:r>
          </a:p>
        </p:txBody>
      </p:sp>
      <p:sp>
        <p:nvSpPr>
          <p:cNvPr id="6" name="Title 1">
            <a:extLst>
              <a:ext uri="{FF2B5EF4-FFF2-40B4-BE49-F238E27FC236}">
                <a16:creationId xmlns:a16="http://schemas.microsoft.com/office/drawing/2014/main" xmlns="" id="{1730F170-35D1-2348-955A-E3113D05D06E}"/>
              </a:ext>
            </a:extLst>
          </p:cNvPr>
          <p:cNvSpPr>
            <a:spLocks noGrp="1"/>
          </p:cNvSpPr>
          <p:nvPr>
            <p:ph type="title"/>
          </p:nvPr>
        </p:nvSpPr>
        <p:spPr>
          <a:xfrm>
            <a:off x="2359415" y="194267"/>
            <a:ext cx="7391400" cy="762000"/>
          </a:xfrm>
        </p:spPr>
        <p:txBody>
          <a:bodyPr>
            <a:normAutofit/>
          </a:bodyPr>
          <a:lstStyle/>
          <a:p>
            <a:r>
              <a:rPr lang="en-US" dirty="0" smtClean="0"/>
              <a:t>The Solution</a:t>
            </a:r>
            <a:r>
              <a:rPr lang="en-US" dirty="0"/>
              <a:t>: Share and Transfer</a:t>
            </a:r>
          </a:p>
        </p:txBody>
      </p:sp>
    </p:spTree>
    <p:extLst>
      <p:ext uri="{BB962C8B-B14F-4D97-AF65-F5344CB8AC3E}">
        <p14:creationId xmlns:p14="http://schemas.microsoft.com/office/powerpoint/2010/main" val="13145381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8044427-8A40-6543-AB39-A078EE679B03}"/>
              </a:ext>
            </a:extLst>
          </p:cNvPr>
          <p:cNvSpPr>
            <a:spLocks noGrp="1"/>
          </p:cNvSpPr>
          <p:nvPr>
            <p:ph type="sldNum" sz="quarter" idx="12"/>
          </p:nvPr>
        </p:nvSpPr>
        <p:spPr/>
        <p:txBody>
          <a:bodyPr/>
          <a:lstStyle/>
          <a:p>
            <a:fld id="{024B13ED-57CC-4817-AFF2-A39BFC804D6C}" type="slidenum">
              <a:rPr lang="en-US" smtClean="0"/>
              <a:pPr/>
              <a:t>17</a:t>
            </a:fld>
            <a:endParaRPr lang="en-US"/>
          </a:p>
        </p:txBody>
      </p:sp>
      <p:pic>
        <p:nvPicPr>
          <p:cNvPr id="5" name="Picture 4"/>
          <p:cNvPicPr>
            <a:picLocks noChangeAspect="1"/>
          </p:cNvPicPr>
          <p:nvPr/>
        </p:nvPicPr>
        <p:blipFill>
          <a:blip r:embed="rId3"/>
          <a:stretch>
            <a:fillRect/>
          </a:stretch>
        </p:blipFill>
        <p:spPr>
          <a:xfrm>
            <a:off x="1870320" y="1083763"/>
            <a:ext cx="2850716" cy="1899022"/>
          </a:xfrm>
          <a:prstGeom prst="rect">
            <a:avLst/>
          </a:prstGeom>
        </p:spPr>
      </p:pic>
      <p:pic>
        <p:nvPicPr>
          <p:cNvPr id="6" name="Picture 5"/>
          <p:cNvPicPr>
            <a:picLocks noChangeAspect="1"/>
          </p:cNvPicPr>
          <p:nvPr/>
        </p:nvPicPr>
        <p:blipFill>
          <a:blip r:embed="rId4"/>
          <a:stretch>
            <a:fillRect/>
          </a:stretch>
        </p:blipFill>
        <p:spPr>
          <a:xfrm>
            <a:off x="1870330" y="4647394"/>
            <a:ext cx="2698465" cy="1818217"/>
          </a:xfrm>
          <a:prstGeom prst="rect">
            <a:avLst/>
          </a:prstGeom>
        </p:spPr>
      </p:pic>
      <p:pic>
        <p:nvPicPr>
          <p:cNvPr id="7" name="Picture 6"/>
          <p:cNvPicPr>
            <a:picLocks noChangeAspect="1"/>
          </p:cNvPicPr>
          <p:nvPr/>
        </p:nvPicPr>
        <p:blipFill>
          <a:blip r:embed="rId5"/>
          <a:stretch>
            <a:fillRect/>
          </a:stretch>
        </p:blipFill>
        <p:spPr>
          <a:xfrm>
            <a:off x="7462809" y="4541531"/>
            <a:ext cx="3020404" cy="2008569"/>
          </a:xfrm>
          <a:prstGeom prst="rect">
            <a:avLst/>
          </a:prstGeom>
        </p:spPr>
      </p:pic>
      <p:sp>
        <p:nvSpPr>
          <p:cNvPr id="8" name="Right Arrow 7"/>
          <p:cNvSpPr/>
          <p:nvPr/>
        </p:nvSpPr>
        <p:spPr>
          <a:xfrm>
            <a:off x="5506765" y="5753890"/>
            <a:ext cx="1096703" cy="4426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2909308" y="3463880"/>
            <a:ext cx="423289" cy="7889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888;p82"/>
          <p:cNvSpPr txBox="1">
            <a:spLocks noGrp="1"/>
          </p:cNvSpPr>
          <p:nvPr>
            <p:ph type="body" idx="1"/>
          </p:nvPr>
        </p:nvSpPr>
        <p:spPr>
          <a:xfrm>
            <a:off x="3409560" y="3368003"/>
            <a:ext cx="6310850" cy="1368895"/>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170981"/>
              </a:buClr>
              <a:buSzPts val="2880"/>
              <a:buNone/>
            </a:pPr>
            <a:r>
              <a:rPr lang="en-US" dirty="0">
                <a:solidFill>
                  <a:schemeClr val="dk1"/>
                </a:solidFill>
                <a:sym typeface="Calibri"/>
              </a:rPr>
              <a:t>Enhance Quality </a:t>
            </a:r>
            <a:r>
              <a:rPr lang="en-US" dirty="0"/>
              <a:t>with deep knowledge acquisition and reasoning</a:t>
            </a:r>
            <a:endParaRPr sz="1200" dirty="0"/>
          </a:p>
        </p:txBody>
      </p:sp>
      <p:sp>
        <p:nvSpPr>
          <p:cNvPr id="14" name="Google Shape;888;p82"/>
          <p:cNvSpPr txBox="1">
            <a:spLocks/>
          </p:cNvSpPr>
          <p:nvPr/>
        </p:nvSpPr>
        <p:spPr>
          <a:xfrm>
            <a:off x="4717908" y="4501835"/>
            <a:ext cx="3540233" cy="13688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SzPts val="2880"/>
              <a:buNone/>
            </a:pPr>
            <a:r>
              <a:rPr lang="en-US" dirty="0"/>
              <a:t>Transfer knowledge across domain/genre/language/data modality</a:t>
            </a:r>
            <a:endParaRPr lang="en-US" sz="1600" dirty="0"/>
          </a:p>
        </p:txBody>
      </p:sp>
      <p:sp>
        <p:nvSpPr>
          <p:cNvPr id="12" name="Title 1">
            <a:extLst>
              <a:ext uri="{FF2B5EF4-FFF2-40B4-BE49-F238E27FC236}">
                <a16:creationId xmlns:a16="http://schemas.microsoft.com/office/drawing/2014/main" xmlns="" id="{1730F170-35D1-2348-955A-E3113D05D06E}"/>
              </a:ext>
            </a:extLst>
          </p:cNvPr>
          <p:cNvSpPr>
            <a:spLocks noGrp="1"/>
          </p:cNvSpPr>
          <p:nvPr>
            <p:ph type="title"/>
          </p:nvPr>
        </p:nvSpPr>
        <p:spPr>
          <a:xfrm>
            <a:off x="2359415" y="194267"/>
            <a:ext cx="7391400" cy="762000"/>
          </a:xfrm>
        </p:spPr>
        <p:txBody>
          <a:bodyPr>
            <a:normAutofit/>
          </a:bodyPr>
          <a:lstStyle/>
          <a:p>
            <a:r>
              <a:rPr lang="en-US" dirty="0" smtClean="0"/>
              <a:t>The Solution</a:t>
            </a:r>
            <a:r>
              <a:rPr lang="en-US" dirty="0"/>
              <a:t>: Share and Transfer</a:t>
            </a:r>
          </a:p>
        </p:txBody>
      </p:sp>
    </p:spTree>
    <p:extLst>
      <p:ext uri="{BB962C8B-B14F-4D97-AF65-F5344CB8AC3E}">
        <p14:creationId xmlns:p14="http://schemas.microsoft.com/office/powerpoint/2010/main" val="1838117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498763" y="1172938"/>
            <a:ext cx="10695709" cy="505936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sz="2220" dirty="0" smtClean="0">
                <a:solidFill>
                  <a:schemeClr val="dk1"/>
                </a:solidFill>
                <a:latin typeface="Calibri"/>
                <a:ea typeface="Calibri"/>
                <a:cs typeface="Calibri"/>
                <a:sym typeface="Calibri"/>
              </a:rPr>
              <a:t>First Step</a:t>
            </a:r>
          </a:p>
          <a:p>
            <a:pPr marL="742950" lvl="1" indent="-285750">
              <a:spcBef>
                <a:spcPts val="444"/>
              </a:spcBef>
              <a:buClr>
                <a:srgbClr val="FF6600"/>
              </a:buClr>
              <a:buSzPts val="1776"/>
              <a:buFont typeface="Noto Sans Symbols"/>
              <a:buChar char="▪"/>
            </a:pPr>
            <a:r>
              <a:rPr lang="en-US" sz="2220" dirty="0" smtClean="0">
                <a:solidFill>
                  <a:schemeClr val="dk1"/>
                </a:solidFill>
                <a:latin typeface="Calibri"/>
                <a:ea typeface="Calibri"/>
                <a:cs typeface="Calibri"/>
                <a:sym typeface="Calibri"/>
              </a:rPr>
              <a:t>Build </a:t>
            </a:r>
            <a:r>
              <a:rPr lang="en-US" sz="2220" dirty="0">
                <a:solidFill>
                  <a:schemeClr val="dk1"/>
                </a:solidFill>
                <a:latin typeface="Calibri"/>
                <a:ea typeface="Calibri"/>
                <a:cs typeface="Calibri"/>
                <a:sym typeface="Calibri"/>
              </a:rPr>
              <a:t>a common semantic space across thousands of languages for resource sharing and richer semantic continuous representation for words, concepts and entities</a:t>
            </a:r>
            <a:endParaRPr dirty="0"/>
          </a:p>
          <a:p>
            <a:pPr marL="342900" indent="-342900">
              <a:spcBef>
                <a:spcPts val="444"/>
              </a:spcBef>
              <a:buClr>
                <a:srgbClr val="170981"/>
              </a:buClr>
              <a:buSzPts val="1776"/>
              <a:buFont typeface="Noto Sans Symbols"/>
              <a:buChar char="▪"/>
            </a:pPr>
            <a:r>
              <a:rPr lang="en-US" sz="2220" dirty="0">
                <a:solidFill>
                  <a:schemeClr val="dk1"/>
                </a:solidFill>
                <a:latin typeface="Calibri"/>
                <a:ea typeface="Calibri"/>
                <a:cs typeface="Calibri"/>
                <a:sym typeface="Calibri"/>
              </a:rPr>
              <a:t>Limitations of Previous Attempts (e.g., </a:t>
            </a:r>
            <a:r>
              <a:rPr lang="en-US" sz="2220" dirty="0" err="1">
                <a:solidFill>
                  <a:schemeClr val="dk1"/>
                </a:solidFill>
                <a:latin typeface="Calibri"/>
                <a:ea typeface="Calibri"/>
                <a:cs typeface="Calibri"/>
                <a:sym typeface="Calibri"/>
              </a:rPr>
              <a:t>Upadhyay</a:t>
            </a:r>
            <a:r>
              <a:rPr lang="en-US" sz="2220" dirty="0">
                <a:solidFill>
                  <a:schemeClr val="dk1"/>
                </a:solidFill>
                <a:latin typeface="Calibri"/>
                <a:ea typeface="Calibri"/>
                <a:cs typeface="Calibri"/>
                <a:sym typeface="Calibri"/>
              </a:rPr>
              <a:t> et al., 2016, Cho et al., 2017)</a:t>
            </a:r>
            <a:endParaRPr sz="2220" dirty="0">
              <a:solidFill>
                <a:schemeClr val="accent2"/>
              </a:solidFill>
              <a:latin typeface="Calibri"/>
              <a:ea typeface="Calibri"/>
              <a:cs typeface="Calibri"/>
              <a:sym typeface="Calibri"/>
            </a:endParaRPr>
          </a:p>
          <a:p>
            <a:pPr marL="742950" lvl="1" indent="-285750">
              <a:spcBef>
                <a:spcPts val="444"/>
              </a:spcBef>
              <a:buClr>
                <a:srgbClr val="FF6600"/>
              </a:buClr>
              <a:buSzPts val="1776"/>
              <a:buFont typeface="Noto Sans Symbols"/>
              <a:buChar char="▪"/>
            </a:pPr>
            <a:r>
              <a:rPr lang="en-US" sz="2220" dirty="0">
                <a:solidFill>
                  <a:schemeClr val="dk1"/>
                </a:solidFill>
                <a:latin typeface="Calibri"/>
                <a:ea typeface="Calibri"/>
                <a:cs typeface="Calibri"/>
                <a:sym typeface="Calibri"/>
              </a:rPr>
              <a:t>Mostly English-anchored, cannot capture all linguistic phenomena</a:t>
            </a:r>
            <a:endParaRPr dirty="0"/>
          </a:p>
          <a:p>
            <a:pPr marL="742950" lvl="1" indent="-285750">
              <a:spcBef>
                <a:spcPts val="444"/>
              </a:spcBef>
              <a:buClr>
                <a:srgbClr val="FF6600"/>
              </a:buClr>
              <a:buSzPts val="1776"/>
              <a:buFont typeface="Noto Sans Symbols"/>
              <a:buChar char="▪"/>
            </a:pPr>
            <a:r>
              <a:rPr lang="en-US" sz="2220" dirty="0">
                <a:solidFill>
                  <a:schemeClr val="dk1"/>
                </a:solidFill>
                <a:latin typeface="Calibri"/>
                <a:ea typeface="Calibri"/>
                <a:cs typeface="Calibri"/>
                <a:sym typeface="Calibri"/>
              </a:rPr>
              <a:t>Heavily relied on bilingual dictionaries and parallel data which are not always available</a:t>
            </a:r>
            <a:endParaRPr dirty="0"/>
          </a:p>
          <a:p>
            <a:pPr marL="742950" lvl="1" indent="-285750">
              <a:spcBef>
                <a:spcPts val="444"/>
              </a:spcBef>
              <a:buClr>
                <a:srgbClr val="FF6600"/>
              </a:buClr>
              <a:buSzPts val="1776"/>
              <a:buFont typeface="Noto Sans Symbols"/>
              <a:buChar char="▪"/>
            </a:pPr>
            <a:r>
              <a:rPr lang="en-US" sz="2220" dirty="0">
                <a:solidFill>
                  <a:schemeClr val="dk1"/>
                </a:solidFill>
                <a:latin typeface="Calibri"/>
                <a:ea typeface="Calibri"/>
                <a:cs typeface="Calibri"/>
                <a:sym typeface="Calibri"/>
              </a:rPr>
              <a:t>Only limited to dozens of languages</a:t>
            </a:r>
            <a:endParaRPr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18</a:t>
            </a:fld>
            <a:endParaRPr sz="1400" b="1">
              <a:solidFill>
                <a:srgbClr val="000000"/>
              </a:solidFill>
              <a:latin typeface="Calibri"/>
              <a:ea typeface="Calibri"/>
              <a:cs typeface="Calibri"/>
              <a:sym typeface="Calibri"/>
            </a:endParaRPr>
          </a:p>
        </p:txBody>
      </p:sp>
      <p:sp>
        <p:nvSpPr>
          <p:cNvPr id="6" name="Google Shape;1130;p104"/>
          <p:cNvSpPr txBox="1">
            <a:spLocks noGrp="1"/>
          </p:cNvSpPr>
          <p:nvPr>
            <p:ph type="title"/>
          </p:nvPr>
        </p:nvSpPr>
        <p:spPr>
          <a:xfrm>
            <a:off x="1541253" y="0"/>
            <a:ext cx="8686800" cy="1143000"/>
          </a:xfrm>
          <a:prstGeom prst="rect">
            <a:avLst/>
          </a:prstGeom>
          <a:noFill/>
          <a:ln>
            <a:noFill/>
          </a:ln>
        </p:spPr>
        <p:txBody>
          <a:bodyPr spcFirstLastPara="1" vert="horz" wrap="square" lIns="91425" tIns="45700" rIns="91425" bIns="45700" rtlCol="0" anchor="ctr" anchorCtr="0">
            <a:noAutofit/>
          </a:bodyPr>
          <a:lstStyle/>
          <a:p>
            <a:r>
              <a:rPr lang="en-US" dirty="0" smtClean="0"/>
              <a:t>Cross-lingual Node (Entity) Transfer</a:t>
            </a:r>
            <a:endParaRPr dirty="0">
              <a:sym typeface="Palatino Linotype"/>
            </a:endParaRPr>
          </a:p>
        </p:txBody>
      </p:sp>
    </p:spTree>
    <p:extLst>
      <p:ext uri="{BB962C8B-B14F-4D97-AF65-F5344CB8AC3E}">
        <p14:creationId xmlns:p14="http://schemas.microsoft.com/office/powerpoint/2010/main" val="14653683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05"/>
          <p:cNvSpPr txBox="1">
            <a:spLocks noGrp="1"/>
          </p:cNvSpPr>
          <p:nvPr>
            <p:ph type="title"/>
          </p:nvPr>
        </p:nvSpPr>
        <p:spPr>
          <a:xfrm>
            <a:off x="1981199" y="130175"/>
            <a:ext cx="819712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smtClean="0">
                <a:sym typeface="Calibri"/>
              </a:rPr>
              <a:t>Share: Multi-lingual Cluster-consistent Common </a:t>
            </a:r>
            <a:r>
              <a:rPr lang="en-US" dirty="0">
                <a:sym typeface="Calibri"/>
              </a:rPr>
              <a:t>Space Construction</a:t>
            </a:r>
            <a:endParaRPr dirty="0"/>
          </a:p>
        </p:txBody>
      </p:sp>
      <p:sp>
        <p:nvSpPr>
          <p:cNvPr id="1139" name="Google Shape;1139;p105"/>
          <p:cNvSpPr txBox="1">
            <a:spLocks noGrp="1"/>
          </p:cNvSpPr>
          <p:nvPr>
            <p:ph type="sldNum" idx="4294967295"/>
          </p:nvPr>
        </p:nvSpPr>
        <p:spPr>
          <a:xfrm>
            <a:off x="8839200" y="6324601"/>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19</a:t>
            </a:fld>
            <a:endParaRPr sz="1400" b="1">
              <a:solidFill>
                <a:schemeClr val="dk1"/>
              </a:solidFill>
              <a:latin typeface="Calibri"/>
              <a:ea typeface="Calibri"/>
              <a:cs typeface="Calibri"/>
              <a:sym typeface="Calibri"/>
            </a:endParaRPr>
          </a:p>
        </p:txBody>
      </p:sp>
      <p:sp>
        <p:nvSpPr>
          <p:cNvPr id="1140" name="Google Shape;1140;p105"/>
          <p:cNvSpPr txBox="1">
            <a:spLocks noGrp="1"/>
          </p:cNvSpPr>
          <p:nvPr>
            <p:ph type="body" idx="1"/>
          </p:nvPr>
        </p:nvSpPr>
        <p:spPr>
          <a:xfrm>
            <a:off x="1828800" y="5752127"/>
            <a:ext cx="8991600" cy="937598"/>
          </a:xfrm>
          <a:prstGeom prst="rect">
            <a:avLst/>
          </a:prstGeom>
          <a:noFill/>
          <a:ln>
            <a:noFill/>
          </a:ln>
        </p:spPr>
        <p:txBody>
          <a:bodyPr spcFirstLastPara="1" vert="horz" wrap="square" lIns="91425" tIns="45700" rIns="91425" bIns="45700" rtlCol="0" anchor="t" anchorCtr="0">
            <a:noAutofit/>
          </a:bodyPr>
          <a:lstStyle/>
          <a:p>
            <a:pPr marL="342900" indent="-342900">
              <a:lnSpc>
                <a:spcPct val="80000"/>
              </a:lnSpc>
              <a:spcBef>
                <a:spcPts val="308"/>
              </a:spcBef>
              <a:buClr>
                <a:srgbClr val="170981"/>
              </a:buClr>
              <a:buSzPts val="1232"/>
              <a:buFont typeface="Noto Sans Symbols"/>
              <a:buChar char="▪"/>
            </a:pPr>
            <a:r>
              <a:rPr lang="en-US" b="0" i="0" u="none" strike="noStrike" cap="none" smtClean="0">
                <a:solidFill>
                  <a:schemeClr val="dk1"/>
                </a:solidFill>
                <a:latin typeface="Calibri"/>
                <a:ea typeface="Calibri"/>
                <a:cs typeface="Calibri"/>
                <a:sym typeface="Calibri"/>
              </a:rPr>
              <a:t>Our </a:t>
            </a:r>
            <a:r>
              <a:rPr lang="en-US" b="0" i="0" u="none" strike="noStrike" cap="none" dirty="0" smtClean="0">
                <a:solidFill>
                  <a:schemeClr val="dk1"/>
                </a:solidFill>
                <a:latin typeface="Calibri"/>
                <a:ea typeface="Calibri"/>
                <a:cs typeface="Calibri"/>
                <a:sym typeface="Calibri"/>
              </a:rPr>
              <a:t>new hypothesis: Cluster distribution tends to be consistent across languages (Huang et al., EMNLP2018)</a:t>
            </a:r>
            <a:endParaRPr sz="4000" dirty="0"/>
          </a:p>
        </p:txBody>
      </p:sp>
      <p:pic>
        <p:nvPicPr>
          <p:cNvPr id="1141" name="Google Shape;1141;p105"/>
          <p:cNvPicPr preferRelativeResize="0"/>
          <p:nvPr/>
        </p:nvPicPr>
        <p:blipFill rotWithShape="1">
          <a:blip r:embed="rId3">
            <a:alphaModFix/>
          </a:blip>
          <a:srcRect/>
          <a:stretch/>
        </p:blipFill>
        <p:spPr>
          <a:xfrm>
            <a:off x="2438400" y="1266529"/>
            <a:ext cx="7535806" cy="4485599"/>
          </a:xfrm>
          <a:prstGeom prst="rect">
            <a:avLst/>
          </a:prstGeom>
          <a:noFill/>
          <a:ln>
            <a:noFill/>
          </a:ln>
        </p:spPr>
      </p:pic>
    </p:spTree>
    <p:extLst>
      <p:ext uri="{BB962C8B-B14F-4D97-AF65-F5344CB8AC3E}">
        <p14:creationId xmlns:p14="http://schemas.microsoft.com/office/powerpoint/2010/main" val="4136593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30F170-35D1-2348-955A-E3113D05D06E}"/>
              </a:ext>
            </a:extLst>
          </p:cNvPr>
          <p:cNvSpPr>
            <a:spLocks noGrp="1"/>
          </p:cNvSpPr>
          <p:nvPr>
            <p:ph type="title"/>
          </p:nvPr>
        </p:nvSpPr>
        <p:spPr>
          <a:xfrm>
            <a:off x="1010588" y="260350"/>
            <a:ext cx="10343212" cy="762000"/>
          </a:xfrm>
        </p:spPr>
        <p:txBody>
          <a:bodyPr>
            <a:normAutofit fontScale="90000"/>
          </a:bodyPr>
          <a:lstStyle/>
          <a:p>
            <a:r>
              <a:rPr lang="en-US" dirty="0"/>
              <a:t>English doesn’t deserve to be the center </a:t>
            </a:r>
            <a:r>
              <a:rPr lang="en-US"/>
              <a:t>of </a:t>
            </a:r>
            <a:r>
              <a:rPr lang="en-US" smtClean="0"/>
              <a:t>language universe</a:t>
            </a:r>
            <a:endParaRPr lang="en-US" dirty="0"/>
          </a:p>
        </p:txBody>
      </p:sp>
      <p:sp>
        <p:nvSpPr>
          <p:cNvPr id="3" name="Content Placeholder 2">
            <a:extLst>
              <a:ext uri="{FF2B5EF4-FFF2-40B4-BE49-F238E27FC236}">
                <a16:creationId xmlns:a16="http://schemas.microsoft.com/office/drawing/2014/main" xmlns="" id="{4169574C-E7CD-F84A-BF84-BACFC93AF8FD}"/>
              </a:ext>
            </a:extLst>
          </p:cNvPr>
          <p:cNvSpPr>
            <a:spLocks noGrp="1"/>
          </p:cNvSpPr>
          <p:nvPr>
            <p:ph idx="1"/>
          </p:nvPr>
        </p:nvSpPr>
        <p:spPr>
          <a:xfrm>
            <a:off x="298553" y="1022350"/>
            <a:ext cx="11468725" cy="5699125"/>
          </a:xfrm>
        </p:spPr>
        <p:txBody>
          <a:bodyPr>
            <a:noAutofit/>
          </a:bodyPr>
          <a:lstStyle/>
          <a:p>
            <a:pPr marL="342900" lvl="1" indent="-342900">
              <a:lnSpc>
                <a:spcPct val="120000"/>
              </a:lnSpc>
            </a:pPr>
            <a:r>
              <a:rPr lang="en-US" sz="2400" dirty="0" smtClean="0"/>
              <a:t>6000+</a:t>
            </a:r>
            <a:r>
              <a:rPr lang="en-US" sz="2400" baseline="30000" dirty="0" smtClean="0"/>
              <a:t>1</a:t>
            </a:r>
            <a:r>
              <a:rPr lang="en-US" sz="2400" dirty="0" smtClean="0"/>
              <a:t> </a:t>
            </a:r>
            <a:r>
              <a:rPr lang="en-US" sz="2400" dirty="0"/>
              <a:t>living languages, 300+ languages have digital news data</a:t>
            </a:r>
          </a:p>
          <a:p>
            <a:pPr marL="342900" lvl="1" indent="-342900">
              <a:lnSpc>
                <a:spcPct val="120000"/>
              </a:lnSpc>
            </a:pPr>
            <a:r>
              <a:rPr lang="en-US" sz="2400" dirty="0" smtClean="0"/>
              <a:t>Certain information is often </a:t>
            </a:r>
            <a:r>
              <a:rPr lang="en-US" sz="2400" dirty="0"/>
              <a:t>reported predominantly in local news in low-resource languages</a:t>
            </a:r>
          </a:p>
          <a:p>
            <a:pPr lvl="1"/>
            <a:r>
              <a:rPr lang="en-US" dirty="0"/>
              <a:t>e.g., the vast majority of Physical-Located relations and Meeting events involving Aung San Suu Kyi are only reported locally in Burmese </a:t>
            </a:r>
            <a:r>
              <a:rPr lang="en-US" dirty="0" smtClean="0"/>
              <a:t>news</a:t>
            </a:r>
          </a:p>
          <a:p>
            <a:pPr lvl="1"/>
            <a:r>
              <a:rPr lang="en-US" dirty="0"/>
              <a:t>e.g., language barrier was one of the main difficulties faced by humanitarian workers responding to the Ebola crisis in 2014</a:t>
            </a:r>
          </a:p>
          <a:p>
            <a:r>
              <a:rPr lang="en-US" dirty="0"/>
              <a:t>Publicly available gold-standard annotations for IE exist for </a:t>
            </a:r>
            <a:r>
              <a:rPr lang="en-US" dirty="0" smtClean="0"/>
              <a:t/>
            </a:r>
            <a:br>
              <a:rPr lang="en-US" dirty="0" smtClean="0"/>
            </a:br>
            <a:r>
              <a:rPr lang="en-US" dirty="0" smtClean="0"/>
              <a:t>only </a:t>
            </a:r>
            <a:r>
              <a:rPr lang="en-US" dirty="0"/>
              <a:t>a </a:t>
            </a:r>
            <a:r>
              <a:rPr lang="en-US" dirty="0" smtClean="0"/>
              <a:t>few </a:t>
            </a:r>
            <a:r>
              <a:rPr lang="en-US" dirty="0"/>
              <a:t>languages</a:t>
            </a:r>
          </a:p>
          <a:p>
            <a:r>
              <a:rPr lang="en-US" dirty="0"/>
              <a:t>Annotations for </a:t>
            </a:r>
            <a:r>
              <a:rPr lang="en-US" dirty="0" smtClean="0"/>
              <a:t>edge (relation </a:t>
            </a:r>
            <a:r>
              <a:rPr lang="en-US" dirty="0"/>
              <a:t>and </a:t>
            </a:r>
            <a:r>
              <a:rPr lang="en-US" dirty="0" smtClean="0"/>
              <a:t>event) </a:t>
            </a:r>
            <a:r>
              <a:rPr lang="en-US" dirty="0"/>
              <a:t>extraction are </a:t>
            </a:r>
            <a:r>
              <a:rPr lang="en-US" dirty="0" smtClean="0"/>
              <a:t>more</a:t>
            </a:r>
            <a:br>
              <a:rPr lang="en-US" dirty="0" smtClean="0"/>
            </a:br>
            <a:r>
              <a:rPr lang="en-US" dirty="0" smtClean="0"/>
              <a:t>expensive </a:t>
            </a:r>
            <a:r>
              <a:rPr lang="en-US" dirty="0"/>
              <a:t>than </a:t>
            </a:r>
            <a:r>
              <a:rPr lang="en-US" dirty="0" smtClean="0"/>
              <a:t>node (entity) extraction </a:t>
            </a:r>
            <a:r>
              <a:rPr lang="en-US" dirty="0"/>
              <a:t>because relations</a:t>
            </a:r>
            <a:r>
              <a:rPr lang="en-US" dirty="0" smtClean="0"/>
              <a:t>/</a:t>
            </a:r>
            <a:br>
              <a:rPr lang="en-US" dirty="0" smtClean="0"/>
            </a:br>
            <a:r>
              <a:rPr lang="en-US" dirty="0" smtClean="0"/>
              <a:t>events are </a:t>
            </a:r>
            <a:r>
              <a:rPr lang="en-US" dirty="0"/>
              <a:t>structured and require a rich label space </a:t>
            </a:r>
            <a:r>
              <a:rPr lang="mr-IN" dirty="0"/>
              <a:t>–</a:t>
            </a:r>
            <a:r>
              <a:rPr lang="en-US" dirty="0"/>
              <a:t> not </a:t>
            </a:r>
            <a:r>
              <a:rPr lang="en-US" dirty="0" smtClean="0"/>
              <a:t/>
            </a:r>
            <a:br>
              <a:rPr lang="en-US" dirty="0" smtClean="0"/>
            </a:br>
            <a:r>
              <a:rPr lang="en-US" dirty="0" smtClean="0"/>
              <a:t>suitable </a:t>
            </a:r>
            <a:r>
              <a:rPr lang="en-US" dirty="0"/>
              <a:t>for </a:t>
            </a:r>
            <a:r>
              <a:rPr lang="en-US" dirty="0" smtClean="0"/>
              <a:t>crowd-sourcing</a:t>
            </a:r>
            <a:endParaRPr lang="en-US" dirty="0"/>
          </a:p>
          <a:p>
            <a:r>
              <a:rPr lang="en-US" sz="2800" baseline="30000" dirty="0" smtClean="0"/>
              <a:t>1 </a:t>
            </a:r>
            <a:r>
              <a:rPr lang="en-US" sz="1200" dirty="0">
                <a:hlinkClick r:id="rId3"/>
              </a:rPr>
              <a:t>https://www.linguisticsociety.org/content/how-many-languages-are-there-world?fbclid=IwAR2_j34iZAqWf8nkBLriYTvEabm-_KnVFkiZosZ8lou_J1g4kzOoRV8wvJU</a:t>
            </a:r>
            <a:endParaRPr lang="en-US" sz="1200" dirty="0"/>
          </a:p>
          <a:p>
            <a:pPr marL="342900" lvl="1" indent="-342900">
              <a:lnSpc>
                <a:spcPct val="120000"/>
              </a:lnSpc>
            </a:pPr>
            <a:endParaRPr lang="en-US" altLang="zh-CN" sz="1000" dirty="0"/>
          </a:p>
        </p:txBody>
      </p:sp>
      <p:sp>
        <p:nvSpPr>
          <p:cNvPr id="4" name="Slide Number Placeholder 3">
            <a:extLst>
              <a:ext uri="{FF2B5EF4-FFF2-40B4-BE49-F238E27FC236}">
                <a16:creationId xmlns:a16="http://schemas.microsoft.com/office/drawing/2014/main" xmlns="" id="{CB9324AD-2084-C640-AD90-448673AFA68D}"/>
              </a:ext>
            </a:extLst>
          </p:cNvPr>
          <p:cNvSpPr>
            <a:spLocks noGrp="1"/>
          </p:cNvSpPr>
          <p:nvPr>
            <p:ph type="sldNum" sz="quarter" idx="12"/>
          </p:nvPr>
        </p:nvSpPr>
        <p:spPr/>
        <p:txBody>
          <a:bodyPr/>
          <a:lstStyle/>
          <a:p>
            <a:fld id="{024B13ED-57CC-4817-AFF2-A39BFC804D6C}" type="slidenum">
              <a:rPr lang="en-US" smtClean="0"/>
              <a:pPr/>
              <a:t>2</a:t>
            </a:fld>
            <a:endParaRPr lang="en-US"/>
          </a:p>
        </p:txBody>
      </p:sp>
      <p:pic>
        <p:nvPicPr>
          <p:cNvPr id="6" name="Picture 5"/>
          <p:cNvPicPr>
            <a:picLocks noChangeAspect="1"/>
          </p:cNvPicPr>
          <p:nvPr/>
        </p:nvPicPr>
        <p:blipFill>
          <a:blip r:embed="rId4"/>
          <a:stretch>
            <a:fillRect/>
          </a:stretch>
        </p:blipFill>
        <p:spPr>
          <a:xfrm>
            <a:off x="8342234" y="4121150"/>
            <a:ext cx="3632200" cy="2235200"/>
          </a:xfrm>
          <a:prstGeom prst="rect">
            <a:avLst/>
          </a:prstGeom>
        </p:spPr>
      </p:pic>
    </p:spTree>
    <p:extLst>
      <p:ext uri="{BB962C8B-B14F-4D97-AF65-F5344CB8AC3E}">
        <p14:creationId xmlns:p14="http://schemas.microsoft.com/office/powerpoint/2010/main" val="8247372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B1EEACE-7DFA-E84C-9965-337E176B69DF}"/>
              </a:ext>
            </a:extLst>
          </p:cNvPr>
          <p:cNvSpPr>
            <a:spLocks noGrp="1"/>
          </p:cNvSpPr>
          <p:nvPr>
            <p:ph idx="1"/>
          </p:nvPr>
        </p:nvSpPr>
        <p:spPr>
          <a:xfrm>
            <a:off x="1981200" y="1143001"/>
            <a:ext cx="8229600" cy="4983163"/>
          </a:xfrm>
        </p:spPr>
        <p:txBody>
          <a:bodyPr>
            <a:normAutofit/>
          </a:bodyPr>
          <a:lstStyle/>
          <a:p>
            <a:r>
              <a:rPr lang="en-US" altLang="zh-CN" sz="2000" dirty="0"/>
              <a:t>Code-switch cross-lingual entity/word data generation</a:t>
            </a:r>
          </a:p>
          <a:p>
            <a:endParaRPr lang="en-US" altLang="zh-CN" sz="2000" dirty="0"/>
          </a:p>
          <a:p>
            <a:endParaRPr lang="en-US" altLang="zh-CN" sz="2000" dirty="0"/>
          </a:p>
          <a:p>
            <a:endParaRPr lang="en-US" altLang="zh-CN" sz="2000" dirty="0"/>
          </a:p>
          <a:p>
            <a:pPr marL="0" indent="0">
              <a:buNone/>
            </a:pPr>
            <a:endParaRPr lang="en-US" altLang="zh-CN" sz="2000" dirty="0"/>
          </a:p>
          <a:p>
            <a:endParaRPr lang="en-US" altLang="zh-CN" sz="2000" dirty="0"/>
          </a:p>
          <a:p>
            <a:r>
              <a:rPr lang="en-US" altLang="zh-CN" sz="2000" dirty="0"/>
              <a:t>Use English entities as anchor points to learn a mapping (rotation matrix) </a:t>
            </a:r>
            <a:r>
              <a:rPr lang="en-US" altLang="zh-CN" sz="2000" i="1" dirty="0">
                <a:latin typeface="Times New Roman" panose="02020603050405020304" pitchFamily="18" charset="0"/>
                <a:cs typeface="Times New Roman" panose="02020603050405020304" pitchFamily="18" charset="0"/>
              </a:rPr>
              <a:t>W</a:t>
            </a:r>
            <a:r>
              <a:rPr lang="en-US" altLang="zh-CN" sz="2000" dirty="0"/>
              <a:t> which aligns distributions in IL and English</a:t>
            </a:r>
          </a:p>
        </p:txBody>
      </p:sp>
      <p:sp>
        <p:nvSpPr>
          <p:cNvPr id="4" name="Slide Number Placeholder 3">
            <a:extLst>
              <a:ext uri="{FF2B5EF4-FFF2-40B4-BE49-F238E27FC236}">
                <a16:creationId xmlns="" xmlns:a16="http://schemas.microsoft.com/office/drawing/2014/main" id="{C26372C3-D927-4A46-BBF0-A6D2EF5B8AB3}"/>
              </a:ext>
            </a:extLst>
          </p:cNvPr>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20</a:t>
            </a:fld>
            <a:endParaRPr lang="en-US"/>
          </a:p>
        </p:txBody>
      </p:sp>
      <p:pic>
        <p:nvPicPr>
          <p:cNvPr id="6" name="Picture 5">
            <a:extLst>
              <a:ext uri="{FF2B5EF4-FFF2-40B4-BE49-F238E27FC236}">
                <a16:creationId xmlns="" xmlns:a16="http://schemas.microsoft.com/office/drawing/2014/main" id="{4BF13090-01DE-FE45-9F9D-E4B48758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674" y="4137025"/>
            <a:ext cx="8809426" cy="2514600"/>
          </a:xfrm>
          <a:prstGeom prst="rect">
            <a:avLst/>
          </a:prstGeom>
        </p:spPr>
      </p:pic>
      <p:sp>
        <p:nvSpPr>
          <p:cNvPr id="7" name="Title 1">
            <a:extLst>
              <a:ext uri="{FF2B5EF4-FFF2-40B4-BE49-F238E27FC236}">
                <a16:creationId xmlns="" xmlns:a16="http://schemas.microsoft.com/office/drawing/2014/main" id="{76EB339C-A614-9D4C-950F-F570BD971A2D}"/>
              </a:ext>
            </a:extLst>
          </p:cNvPr>
          <p:cNvSpPr>
            <a:spLocks noGrp="1"/>
          </p:cNvSpPr>
          <p:nvPr>
            <p:ph type="title"/>
          </p:nvPr>
        </p:nvSpPr>
        <p:spPr>
          <a:xfrm>
            <a:off x="1004341" y="0"/>
            <a:ext cx="10762938" cy="1143000"/>
          </a:xfrm>
        </p:spPr>
        <p:txBody>
          <a:bodyPr>
            <a:normAutofit/>
          </a:bodyPr>
          <a:lstStyle/>
          <a:p>
            <a:r>
              <a:rPr lang="en-US" altLang="zh-CN" sz="3200" dirty="0" smtClean="0"/>
              <a:t>Share: Cross-lingual </a:t>
            </a:r>
            <a:r>
              <a:rPr lang="en-US" altLang="zh-CN" sz="3200" dirty="0"/>
              <a:t>Joint Entity and Word Embedding Learning</a:t>
            </a:r>
            <a:endParaRPr lang="en-US" sz="3200" dirty="0"/>
          </a:p>
        </p:txBody>
      </p:sp>
      <p:pic>
        <p:nvPicPr>
          <p:cNvPr id="8" name="Picture 7">
            <a:extLst>
              <a:ext uri="{FF2B5EF4-FFF2-40B4-BE49-F238E27FC236}">
                <a16:creationId xmlns="" xmlns:a16="http://schemas.microsoft.com/office/drawing/2014/main" id="{428FBB59-0689-6B43-BAF9-68C6635E5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1" y="1516063"/>
            <a:ext cx="4999789" cy="1676400"/>
          </a:xfrm>
          <a:prstGeom prst="rect">
            <a:avLst/>
          </a:prstGeom>
        </p:spPr>
      </p:pic>
      <p:sp>
        <p:nvSpPr>
          <p:cNvPr id="9" name="Google Shape;1140;p105"/>
          <p:cNvSpPr txBox="1">
            <a:spLocks/>
          </p:cNvSpPr>
          <p:nvPr/>
        </p:nvSpPr>
        <p:spPr>
          <a:xfrm>
            <a:off x="0" y="848827"/>
            <a:ext cx="8991600" cy="93759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308"/>
              </a:spcBef>
              <a:buClr>
                <a:srgbClr val="170981"/>
              </a:buClr>
              <a:buSzPts val="1232"/>
              <a:buFont typeface="Noto Sans Symbols"/>
              <a:buChar char="▪"/>
            </a:pPr>
            <a:r>
              <a:rPr lang="en-US" dirty="0" smtClean="0">
                <a:solidFill>
                  <a:schemeClr val="dk1"/>
                </a:solidFill>
                <a:latin typeface="Calibri"/>
                <a:ea typeface="Calibri"/>
                <a:cs typeface="Calibri"/>
                <a:sym typeface="Calibri"/>
              </a:rPr>
              <a:t>(Pan et al., DeepLo2019)</a:t>
            </a:r>
          </a:p>
        </p:txBody>
      </p:sp>
    </p:spTree>
    <p:extLst>
      <p:ext uri="{BB962C8B-B14F-4D97-AF65-F5344CB8AC3E}">
        <p14:creationId xmlns:p14="http://schemas.microsoft.com/office/powerpoint/2010/main" val="6401360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155" y="1143000"/>
            <a:ext cx="7886700" cy="994172"/>
          </a:xfrm>
        </p:spPr>
        <p:txBody>
          <a:bodyPr>
            <a:normAutofit/>
          </a:bodyPr>
          <a:lstStyle/>
          <a:p>
            <a:r>
              <a:rPr lang="en-US" sz="3000" dirty="0">
                <a:latin typeface="Times New Roman" charset="0"/>
                <a:ea typeface="Times New Roman" charset="0"/>
                <a:cs typeface="Times New Roman" charset="0"/>
              </a:rPr>
              <a:t>Embedding </a:t>
            </a:r>
            <a:r>
              <a:rPr lang="en-US" altLang="zh-CN" sz="3000" dirty="0">
                <a:latin typeface="Times New Roman" charset="0"/>
                <a:ea typeface="Times New Roman" charset="0"/>
                <a:cs typeface="Times New Roman" charset="0"/>
              </a:rPr>
              <a:t>with </a:t>
            </a:r>
            <a:r>
              <a:rPr lang="en-US" sz="3000" dirty="0">
                <a:latin typeface="Times New Roman" charset="0"/>
                <a:ea typeface="Times New Roman" charset="0"/>
                <a:cs typeface="Times New Roman" charset="0"/>
              </a:rPr>
              <a:t>cross-lingual language model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156" y="2320449"/>
            <a:ext cx="8767003" cy="3268452"/>
          </a:xfrm>
          <a:prstGeom prst="rect">
            <a:avLst/>
          </a:prstGeom>
        </p:spPr>
      </p:pic>
      <p:sp>
        <p:nvSpPr>
          <p:cNvPr id="6" name="Title 1">
            <a:extLst>
              <a:ext uri="{FF2B5EF4-FFF2-40B4-BE49-F238E27FC236}">
                <a16:creationId xmlns:a16="http://schemas.microsoft.com/office/drawing/2014/main" xmlns="" id="{76EB339C-A614-9D4C-950F-F570BD971A2D}"/>
              </a:ext>
            </a:extLst>
          </p:cNvPr>
          <p:cNvSpPr txBox="1">
            <a:spLocks/>
          </p:cNvSpPr>
          <p:nvPr/>
        </p:nvSpPr>
        <p:spPr>
          <a:xfrm>
            <a:off x="1981200" y="0"/>
            <a:ext cx="7391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altLang="zh-CN" sz="3600" dirty="0"/>
              <a:t>Cross-lingual Contextualized Joint Entity and Word Embedding</a:t>
            </a:r>
            <a:endParaRPr lang="en-US" sz="3600" dirty="0"/>
          </a:p>
        </p:txBody>
      </p:sp>
    </p:spTree>
    <p:extLst>
      <p:ext uri="{BB962C8B-B14F-4D97-AF65-F5344CB8AC3E}">
        <p14:creationId xmlns:p14="http://schemas.microsoft.com/office/powerpoint/2010/main" val="17826268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1C0AC8-BC87-FF43-8273-5968E3F6A04F}"/>
              </a:ext>
            </a:extLst>
          </p:cNvPr>
          <p:cNvSpPr>
            <a:spLocks noGrp="1"/>
          </p:cNvSpPr>
          <p:nvPr>
            <p:ph type="title"/>
          </p:nvPr>
        </p:nvSpPr>
        <p:spPr>
          <a:xfrm>
            <a:off x="2143125" y="221551"/>
            <a:ext cx="8343900" cy="994172"/>
          </a:xfrm>
        </p:spPr>
        <p:txBody>
          <a:bodyPr>
            <a:normAutofit/>
          </a:bodyPr>
          <a:lstStyle/>
          <a:p>
            <a:pPr algn="ctr"/>
            <a:r>
              <a:rPr lang="en-US" altLang="zh-CN" sz="3200" dirty="0" smtClean="0"/>
              <a:t>Transfer:</a:t>
            </a:r>
            <a:r>
              <a:rPr lang="zh-CN" altLang="en-US" sz="3200" dirty="0" smtClean="0"/>
              <a:t> </a:t>
            </a:r>
            <a:r>
              <a:rPr lang="en-US" altLang="zh-CN" sz="3200" dirty="0" smtClean="0"/>
              <a:t>Unsupervised</a:t>
            </a:r>
            <a:r>
              <a:rPr lang="zh-CN" altLang="en-US" sz="3200" dirty="0" smtClean="0"/>
              <a:t> </a:t>
            </a:r>
            <a:r>
              <a:rPr lang="en-US" altLang="zh-CN" sz="3200" dirty="0"/>
              <a:t>Adversarial</a:t>
            </a:r>
            <a:r>
              <a:rPr lang="zh-CN" altLang="en-US" sz="3200" dirty="0"/>
              <a:t> </a:t>
            </a:r>
            <a:r>
              <a:rPr lang="en-US" altLang="zh-CN" sz="3200" dirty="0"/>
              <a:t>Training</a:t>
            </a:r>
            <a:endParaRPr lang="en-US" sz="3200" dirty="0"/>
          </a:p>
        </p:txBody>
      </p:sp>
      <p:sp>
        <p:nvSpPr>
          <p:cNvPr id="8" name="TextBox 7">
            <a:extLst>
              <a:ext uri="{FF2B5EF4-FFF2-40B4-BE49-F238E27FC236}">
                <a16:creationId xmlns="" xmlns:a16="http://schemas.microsoft.com/office/drawing/2014/main" id="{26CE5435-7BF6-3A4E-8BFF-64709C9A6127}"/>
              </a:ext>
            </a:extLst>
          </p:cNvPr>
          <p:cNvSpPr txBox="1"/>
          <p:nvPr/>
        </p:nvSpPr>
        <p:spPr>
          <a:xfrm>
            <a:off x="2273029" y="5408510"/>
            <a:ext cx="1917102" cy="553998"/>
          </a:xfrm>
          <a:prstGeom prst="rect">
            <a:avLst/>
          </a:prstGeom>
          <a:noFill/>
        </p:spPr>
        <p:txBody>
          <a:bodyPr wrap="square" rtlCol="0">
            <a:spAutoFit/>
          </a:bodyPr>
          <a:lstStyle/>
          <a:p>
            <a:pPr algn="ctr"/>
            <a:r>
              <a:rPr lang="en-US" altLang="zh-CN" sz="1500" dirty="0">
                <a:latin typeface="Palatino Linotype" panose="02040502050505030304" pitchFamily="18" charset="0"/>
                <a:cs typeface="Times New Roman" panose="02020603050405020304" pitchFamily="18" charset="0"/>
              </a:rPr>
              <a:t>Word-level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adversarial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transfer</a:t>
            </a:r>
            <a:endParaRPr lang="en-US" sz="1500" dirty="0">
              <a:latin typeface="Palatino Linotype" panose="0204050205050503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81053C68-EE10-C345-8CC7-1478FD244CAF}"/>
              </a:ext>
            </a:extLst>
          </p:cNvPr>
          <p:cNvSpPr txBox="1"/>
          <p:nvPr/>
        </p:nvSpPr>
        <p:spPr>
          <a:xfrm>
            <a:off x="4765380" y="5388220"/>
            <a:ext cx="1917101" cy="553998"/>
          </a:xfrm>
          <a:prstGeom prst="rect">
            <a:avLst/>
          </a:prstGeom>
          <a:noFill/>
        </p:spPr>
        <p:txBody>
          <a:bodyPr wrap="square" rtlCol="0">
            <a:spAutoFit/>
          </a:bodyPr>
          <a:lstStyle/>
          <a:p>
            <a:pPr algn="ctr"/>
            <a:r>
              <a:rPr lang="en-US" altLang="zh-CN" sz="1500" dirty="0">
                <a:latin typeface="Palatino Linotype" panose="02040502050505030304" pitchFamily="18" charset="0"/>
                <a:cs typeface="Times New Roman" panose="02020603050405020304" pitchFamily="18" charset="0"/>
              </a:rPr>
              <a:t>Sequence-level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adversarial</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transfer</a:t>
            </a:r>
            <a:endParaRPr lang="en-US" sz="1500" dirty="0">
              <a:latin typeface="Palatino Linotype" panose="0204050205050503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6F37D867-7DDC-544F-9CB2-6C34CFD0DB61}"/>
              </a:ext>
            </a:extLst>
          </p:cNvPr>
          <p:cNvSpPr txBox="1"/>
          <p:nvPr/>
        </p:nvSpPr>
        <p:spPr>
          <a:xfrm>
            <a:off x="7257728" y="5528484"/>
            <a:ext cx="2620691" cy="323165"/>
          </a:xfrm>
          <a:prstGeom prst="rect">
            <a:avLst/>
          </a:prstGeom>
          <a:noFill/>
        </p:spPr>
        <p:txBody>
          <a:bodyPr wrap="square" rtlCol="0">
            <a:spAutoFit/>
          </a:bodyPr>
          <a:lstStyle/>
          <a:p>
            <a:pPr algn="ctr"/>
            <a:r>
              <a:rPr lang="en-US" altLang="zh-CN" sz="1500" dirty="0">
                <a:latin typeface="Palatino Linotype" panose="02040502050505030304" pitchFamily="18" charset="0"/>
                <a:cs typeface="Times New Roman" panose="02020603050405020304" pitchFamily="18" charset="0"/>
              </a:rPr>
              <a:t>Bi-LSTM-CRF</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Name</a:t>
            </a:r>
            <a:r>
              <a:rPr lang="zh-CN" altLang="en-US" sz="1500" dirty="0">
                <a:latin typeface="Palatino Linotype" panose="02040502050505030304" pitchFamily="18" charset="0"/>
                <a:cs typeface="Times New Roman" panose="02020603050405020304" pitchFamily="18" charset="0"/>
              </a:rPr>
              <a:t> </a:t>
            </a:r>
            <a:r>
              <a:rPr lang="en-US" altLang="zh-CN" sz="1500" dirty="0">
                <a:latin typeface="Palatino Linotype" panose="02040502050505030304" pitchFamily="18" charset="0"/>
                <a:cs typeface="Times New Roman" panose="02020603050405020304" pitchFamily="18" charset="0"/>
              </a:rPr>
              <a:t>Tagger</a:t>
            </a:r>
            <a:endParaRPr lang="en-US" sz="1500" dirty="0">
              <a:latin typeface="Palatino Linotype" panose="0204050205050503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924EF738-0029-6548-ACBD-9EA7C81B1181}"/>
              </a:ext>
            </a:extLst>
          </p:cNvPr>
          <p:cNvPicPr>
            <a:picLocks noChangeAspect="1"/>
          </p:cNvPicPr>
          <p:nvPr/>
        </p:nvPicPr>
        <p:blipFill>
          <a:blip r:embed="rId3"/>
          <a:stretch>
            <a:fillRect/>
          </a:stretch>
        </p:blipFill>
        <p:spPr>
          <a:xfrm>
            <a:off x="2143125" y="2007821"/>
            <a:ext cx="7681738" cy="3175913"/>
          </a:xfrm>
          <a:prstGeom prst="rect">
            <a:avLst/>
          </a:prstGeom>
        </p:spPr>
      </p:pic>
      <p:sp>
        <p:nvSpPr>
          <p:cNvPr id="11" name="Rounded Rectangle 10">
            <a:extLst>
              <a:ext uri="{FF2B5EF4-FFF2-40B4-BE49-F238E27FC236}">
                <a16:creationId xmlns="" xmlns:a16="http://schemas.microsoft.com/office/drawing/2014/main" id="{32723939-51A2-2D4F-8A0E-B905521DE701}"/>
              </a:ext>
            </a:extLst>
          </p:cNvPr>
          <p:cNvSpPr/>
          <p:nvPr/>
        </p:nvSpPr>
        <p:spPr bwMode="auto">
          <a:xfrm>
            <a:off x="2387187" y="2445558"/>
            <a:ext cx="1747996" cy="338792"/>
          </a:xfrm>
          <a:prstGeom prst="roundRect">
            <a:avLst>
              <a:gd name="adj" fmla="val 9322"/>
            </a:avLst>
          </a:prstGeom>
          <a:noFill/>
          <a:ln w="19050">
            <a:solidFill>
              <a:schemeClr val="tx2"/>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defTabSz="685800" fontAlgn="base">
              <a:spcBef>
                <a:spcPct val="50000"/>
              </a:spcBef>
              <a:spcAft>
                <a:spcPct val="0"/>
              </a:spcAft>
            </a:pPr>
            <a:endParaRPr lang="en-US" sz="2100" b="1">
              <a:solidFill>
                <a:srgbClr val="990000"/>
              </a:solidFill>
              <a:latin typeface="Tahoma" charset="0"/>
              <a:ea typeface="ＭＳ Ｐゴシック" charset="0"/>
            </a:endParaRPr>
          </a:p>
        </p:txBody>
      </p:sp>
      <p:sp>
        <p:nvSpPr>
          <p:cNvPr id="12" name="Rounded Rectangle 11">
            <a:extLst>
              <a:ext uri="{FF2B5EF4-FFF2-40B4-BE49-F238E27FC236}">
                <a16:creationId xmlns="" xmlns:a16="http://schemas.microsoft.com/office/drawing/2014/main" id="{64120509-9A03-FA4D-98D7-793E087189EB}"/>
              </a:ext>
            </a:extLst>
          </p:cNvPr>
          <p:cNvSpPr/>
          <p:nvPr/>
        </p:nvSpPr>
        <p:spPr bwMode="auto">
          <a:xfrm>
            <a:off x="4137688" y="2439961"/>
            <a:ext cx="3110839" cy="335667"/>
          </a:xfrm>
          <a:prstGeom prst="roundRect">
            <a:avLst>
              <a:gd name="adj" fmla="val 6803"/>
            </a:avLst>
          </a:prstGeom>
          <a:noFill/>
          <a:ln w="19050">
            <a:solidFill>
              <a:schemeClr val="tx2"/>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defTabSz="685800" fontAlgn="base">
              <a:spcBef>
                <a:spcPct val="50000"/>
              </a:spcBef>
              <a:spcAft>
                <a:spcPct val="0"/>
              </a:spcAft>
            </a:pPr>
            <a:endParaRPr lang="en-US" sz="2100" b="1">
              <a:solidFill>
                <a:srgbClr val="990000"/>
              </a:solidFill>
              <a:latin typeface="Tahoma" charset="0"/>
              <a:ea typeface="ＭＳ Ｐゴシック" charset="0"/>
            </a:endParaRPr>
          </a:p>
        </p:txBody>
      </p:sp>
      <p:sp>
        <p:nvSpPr>
          <p:cNvPr id="13" name="Rounded Rectangle 12">
            <a:extLst>
              <a:ext uri="{FF2B5EF4-FFF2-40B4-BE49-F238E27FC236}">
                <a16:creationId xmlns="" xmlns:a16="http://schemas.microsoft.com/office/drawing/2014/main" id="{26E8C74D-9CFD-5A4E-A11A-3C4F304B314C}"/>
              </a:ext>
            </a:extLst>
          </p:cNvPr>
          <p:cNvSpPr/>
          <p:nvPr/>
        </p:nvSpPr>
        <p:spPr bwMode="auto">
          <a:xfrm>
            <a:off x="7252691" y="2439083"/>
            <a:ext cx="2325548" cy="338792"/>
          </a:xfrm>
          <a:prstGeom prst="roundRect">
            <a:avLst>
              <a:gd name="adj" fmla="val 8285"/>
            </a:avLst>
          </a:prstGeom>
          <a:noFill/>
          <a:ln w="19050">
            <a:solidFill>
              <a:schemeClr val="tx2"/>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defTabSz="685800" fontAlgn="base">
              <a:spcBef>
                <a:spcPct val="50000"/>
              </a:spcBef>
              <a:spcAft>
                <a:spcPct val="0"/>
              </a:spcAft>
            </a:pPr>
            <a:endParaRPr lang="en-US" sz="2100" b="1">
              <a:solidFill>
                <a:srgbClr val="990000"/>
              </a:solidFill>
              <a:latin typeface="Tahoma" charset="0"/>
              <a:ea typeface="ＭＳ Ｐゴシック" charset="0"/>
            </a:endParaRPr>
          </a:p>
        </p:txBody>
      </p:sp>
      <p:sp>
        <p:nvSpPr>
          <p:cNvPr id="14" name="TextBox 13">
            <a:extLst>
              <a:ext uri="{FF2B5EF4-FFF2-40B4-BE49-F238E27FC236}">
                <a16:creationId xmlns="" xmlns:a16="http://schemas.microsoft.com/office/drawing/2014/main" id="{15EC9D80-A234-BB4D-868A-54FFF12844CC}"/>
              </a:ext>
            </a:extLst>
          </p:cNvPr>
          <p:cNvSpPr txBox="1"/>
          <p:nvPr/>
        </p:nvSpPr>
        <p:spPr>
          <a:xfrm>
            <a:off x="1256963" y="1253350"/>
            <a:ext cx="10116223" cy="400110"/>
          </a:xfrm>
          <a:prstGeom prst="rect">
            <a:avLst/>
          </a:prstGeom>
          <a:noFill/>
        </p:spPr>
        <p:txBody>
          <a:bodyPr wrap="square" rtlCol="0">
            <a:spAutoFit/>
          </a:bodyPr>
          <a:lstStyle/>
          <a:p>
            <a:r>
              <a:rPr lang="en-US" altLang="zh-CN" sz="2000" b="1" dirty="0">
                <a:latin typeface="Palatino Linotype" panose="02040502050505030304" pitchFamily="18" charset="0"/>
              </a:rPr>
              <a:t>Solution</a:t>
            </a:r>
            <a:r>
              <a:rPr lang="en-US" altLang="zh-CN" sz="2000" dirty="0">
                <a:latin typeface="Palatino Linotype" panose="02040502050505030304" pitchFamily="18" charset="0"/>
              </a:rPr>
              <a:t>:</a:t>
            </a:r>
            <a:r>
              <a:rPr lang="zh-CN" altLang="en-US" sz="2000" dirty="0">
                <a:latin typeface="Palatino Linotype" panose="02040502050505030304" pitchFamily="18" charset="0"/>
              </a:rPr>
              <a:t> </a:t>
            </a:r>
            <a:r>
              <a:rPr lang="en-US" altLang="zh-CN" sz="2000" dirty="0">
                <a:latin typeface="Palatino Linotype" panose="02040502050505030304" pitchFamily="18" charset="0"/>
              </a:rPr>
              <a:t>apply</a:t>
            </a:r>
            <a:r>
              <a:rPr lang="zh-CN" altLang="en-US" sz="2000" dirty="0">
                <a:latin typeface="Palatino Linotype" panose="02040502050505030304" pitchFamily="18" charset="0"/>
              </a:rPr>
              <a:t> </a:t>
            </a:r>
            <a:r>
              <a:rPr lang="en-US" altLang="zh-CN" sz="2000" dirty="0">
                <a:latin typeface="Palatino Linotype" panose="02040502050505030304" pitchFamily="18" charset="0"/>
              </a:rPr>
              <a:t>unsupervised</a:t>
            </a:r>
            <a:r>
              <a:rPr lang="zh-CN" altLang="en-US" sz="2000" dirty="0">
                <a:latin typeface="Palatino Linotype" panose="02040502050505030304" pitchFamily="18" charset="0"/>
              </a:rPr>
              <a:t> </a:t>
            </a:r>
            <a:r>
              <a:rPr lang="en-US" altLang="zh-CN" sz="2000" dirty="0">
                <a:latin typeface="Palatino Linotype" panose="02040502050505030304" pitchFamily="18" charset="0"/>
              </a:rPr>
              <a:t>adversarial</a:t>
            </a:r>
            <a:r>
              <a:rPr lang="zh-CN" altLang="en-US" sz="2000" dirty="0">
                <a:latin typeface="Palatino Linotype" panose="02040502050505030304" pitchFamily="18" charset="0"/>
              </a:rPr>
              <a:t> </a:t>
            </a:r>
            <a:r>
              <a:rPr lang="en-US" altLang="zh-CN" sz="2000" dirty="0">
                <a:latin typeface="Palatino Linotype" panose="02040502050505030304" pitchFamily="18" charset="0"/>
              </a:rPr>
              <a:t>training</a:t>
            </a:r>
            <a:r>
              <a:rPr lang="zh-CN" altLang="en-US" sz="2000" dirty="0">
                <a:latin typeface="Palatino Linotype" panose="02040502050505030304" pitchFamily="18" charset="0"/>
              </a:rPr>
              <a:t> </a:t>
            </a:r>
            <a:r>
              <a:rPr lang="en-US" altLang="zh-CN" sz="2000" dirty="0">
                <a:latin typeface="Palatino Linotype" panose="02040502050505030304" pitchFamily="18" charset="0"/>
              </a:rPr>
              <a:t>to</a:t>
            </a:r>
            <a:r>
              <a:rPr lang="zh-CN" altLang="en-US" sz="2000" dirty="0">
                <a:latin typeface="Palatino Linotype" panose="02040502050505030304" pitchFamily="18" charset="0"/>
              </a:rPr>
              <a:t> </a:t>
            </a:r>
            <a:r>
              <a:rPr lang="en-US" altLang="zh-CN" sz="2000" dirty="0">
                <a:latin typeface="Palatino Linotype" panose="02040502050505030304" pitchFamily="18" charset="0"/>
              </a:rPr>
              <a:t>extract</a:t>
            </a:r>
            <a:r>
              <a:rPr lang="zh-CN" altLang="en-US" sz="2000" dirty="0">
                <a:latin typeface="Palatino Linotype" panose="02040502050505030304" pitchFamily="18" charset="0"/>
              </a:rPr>
              <a:t> </a:t>
            </a:r>
            <a:r>
              <a:rPr lang="en-US" altLang="zh-CN" sz="2000" dirty="0">
                <a:latin typeface="Palatino Linotype" panose="02040502050505030304" pitchFamily="18" charset="0"/>
              </a:rPr>
              <a:t>language-agnostic</a:t>
            </a:r>
            <a:r>
              <a:rPr lang="zh-CN" altLang="en-US" sz="2000" dirty="0">
                <a:latin typeface="Palatino Linotype" panose="02040502050505030304" pitchFamily="18" charset="0"/>
              </a:rPr>
              <a:t> </a:t>
            </a:r>
            <a:r>
              <a:rPr lang="en-US" altLang="zh-CN" sz="2000" dirty="0">
                <a:latin typeface="Palatino Linotype" panose="02040502050505030304" pitchFamily="18" charset="0"/>
              </a:rPr>
              <a:t>features</a:t>
            </a:r>
            <a:endParaRPr lang="en-US" sz="2000" dirty="0">
              <a:latin typeface="Palatino Linotype" panose="02040502050505030304" pitchFamily="18" charset="0"/>
            </a:endParaRPr>
          </a:p>
        </p:txBody>
      </p:sp>
      <p:sp>
        <p:nvSpPr>
          <p:cNvPr id="15" name="Google Shape;1140;p105"/>
          <p:cNvSpPr txBox="1">
            <a:spLocks/>
          </p:cNvSpPr>
          <p:nvPr/>
        </p:nvSpPr>
        <p:spPr>
          <a:xfrm>
            <a:off x="984168" y="6033289"/>
            <a:ext cx="8991600" cy="93759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80000"/>
              </a:lnSpc>
              <a:spcBef>
                <a:spcPts val="308"/>
              </a:spcBef>
              <a:buClr>
                <a:srgbClr val="170981"/>
              </a:buClr>
              <a:buSzPts val="1232"/>
              <a:buFont typeface="Noto Sans Symbols"/>
              <a:buChar char="▪"/>
            </a:pPr>
            <a:r>
              <a:rPr lang="en-US" dirty="0" smtClean="0">
                <a:solidFill>
                  <a:schemeClr val="dk1"/>
                </a:solidFill>
                <a:latin typeface="Calibri"/>
                <a:ea typeface="Calibri"/>
                <a:cs typeface="Calibri"/>
                <a:sym typeface="Calibri"/>
              </a:rPr>
              <a:t>(Huang et al., NAACL2019)</a:t>
            </a:r>
          </a:p>
        </p:txBody>
      </p:sp>
    </p:spTree>
    <p:extLst>
      <p:ext uri="{BB962C8B-B14F-4D97-AF65-F5344CB8AC3E}">
        <p14:creationId xmlns:p14="http://schemas.microsoft.com/office/powerpoint/2010/main" val="7721921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xmlns="" id="{7299D395-C36F-614A-89A4-330864F1E87B}"/>
              </a:ext>
            </a:extLst>
          </p:cNvPr>
          <p:cNvSpPr/>
          <p:nvPr/>
        </p:nvSpPr>
        <p:spPr>
          <a:xfrm>
            <a:off x="651164" y="1264156"/>
            <a:ext cx="10937683" cy="4909632"/>
          </a:xfrm>
          <a:prstGeom prst="roundRect">
            <a:avLst>
              <a:gd name="adj" fmla="val 5876"/>
            </a:avLst>
          </a:prstGeom>
          <a:solidFill>
            <a:schemeClr val="bg1">
              <a:alpha val="80000"/>
            </a:schemeClr>
          </a:solidFill>
          <a:ln>
            <a:solidFill>
              <a:srgbClr val="97A6AE">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7E4571A3-B45E-AE4B-88E0-019CB4D11AB9}"/>
              </a:ext>
            </a:extLst>
          </p:cNvPr>
          <p:cNvSpPr>
            <a:spLocks noGrp="1"/>
          </p:cNvSpPr>
          <p:nvPr>
            <p:ph type="title"/>
          </p:nvPr>
        </p:nvSpPr>
        <p:spPr>
          <a:xfrm>
            <a:off x="2152651" y="548900"/>
            <a:ext cx="7886700" cy="583406"/>
          </a:xfrm>
        </p:spPr>
        <p:txBody>
          <a:bodyPr>
            <a:noAutofit/>
          </a:bodyPr>
          <a:lstStyle/>
          <a:p>
            <a:pPr algn="ctr"/>
            <a:r>
              <a:rPr lang="en-US" sz="3200" dirty="0"/>
              <a:t>Multi-lingual Multi-task Architecture for Sequence Labeling</a:t>
            </a:r>
          </a:p>
        </p:txBody>
      </p:sp>
      <p:sp>
        <p:nvSpPr>
          <p:cNvPr id="4" name="Slide Number Placeholder 3">
            <a:extLst>
              <a:ext uri="{FF2B5EF4-FFF2-40B4-BE49-F238E27FC236}">
                <a16:creationId xmlns:a16="http://schemas.microsoft.com/office/drawing/2014/main" xmlns="" id="{230F5DDD-84A6-1646-A151-9D74DBE6812D}"/>
              </a:ext>
            </a:extLst>
          </p:cNvPr>
          <p:cNvSpPr>
            <a:spLocks noGrp="1"/>
          </p:cNvSpPr>
          <p:nvPr>
            <p:ph type="sldNum" sz="quarter" idx="12"/>
          </p:nvPr>
        </p:nvSpPr>
        <p:spPr/>
        <p:txBody>
          <a:bodyPr/>
          <a:lstStyle/>
          <a:p>
            <a:fld id="{95DF17B1-6EC4-4641-B7DD-3C3021232533}" type="slidenum">
              <a:rPr lang="en-US" smtClean="0"/>
              <a:t>23</a:t>
            </a:fld>
            <a:endParaRPr lang="en-US"/>
          </a:p>
        </p:txBody>
      </p:sp>
      <p:pic>
        <p:nvPicPr>
          <p:cNvPr id="21" name="Picture 20">
            <a:extLst>
              <a:ext uri="{FF2B5EF4-FFF2-40B4-BE49-F238E27FC236}">
                <a16:creationId xmlns:a16="http://schemas.microsoft.com/office/drawing/2014/main" xmlns="" id="{E5A5FAD9-7411-1749-B510-B7ABA7C92F8B}"/>
              </a:ext>
            </a:extLst>
          </p:cNvPr>
          <p:cNvPicPr>
            <a:picLocks noChangeAspect="1"/>
          </p:cNvPicPr>
          <p:nvPr/>
        </p:nvPicPr>
        <p:blipFill>
          <a:blip r:embed="rId3">
            <a:alphaModFix/>
          </a:blip>
          <a:stretch>
            <a:fillRect/>
          </a:stretch>
        </p:blipFill>
        <p:spPr>
          <a:xfrm>
            <a:off x="1286923" y="1542864"/>
            <a:ext cx="10301924" cy="4352215"/>
          </a:xfrm>
          <a:prstGeom prst="rect">
            <a:avLst/>
          </a:prstGeom>
        </p:spPr>
      </p:pic>
      <p:sp>
        <p:nvSpPr>
          <p:cNvPr id="25" name="Content Placeholder 12">
            <a:extLst>
              <a:ext uri="{FF2B5EF4-FFF2-40B4-BE49-F238E27FC236}">
                <a16:creationId xmlns:a16="http://schemas.microsoft.com/office/drawing/2014/main" xmlns="" id="{B2984C8C-4B06-354B-9F6C-154F90CCC064}"/>
              </a:ext>
            </a:extLst>
          </p:cNvPr>
          <p:cNvSpPr>
            <a:spLocks noGrp="1"/>
          </p:cNvSpPr>
          <p:nvPr>
            <p:ph idx="1"/>
          </p:nvPr>
        </p:nvSpPr>
        <p:spPr>
          <a:xfrm>
            <a:off x="1039091" y="6224501"/>
            <a:ext cx="10549756" cy="583406"/>
          </a:xfrm>
        </p:spPr>
        <p:txBody>
          <a:bodyPr>
            <a:normAutofit/>
          </a:bodyPr>
          <a:lstStyle/>
          <a:p>
            <a:pPr>
              <a:lnSpc>
                <a:spcPct val="100000"/>
              </a:lnSpc>
            </a:pPr>
            <a:r>
              <a:rPr lang="en-US" sz="1500" dirty="0">
                <a:solidFill>
                  <a:srgbClr val="49525D"/>
                </a:solidFill>
                <a:latin typeface="Helvetica" pitchFamily="2" charset="0"/>
              </a:rPr>
              <a:t>A unified architecture that performs multiple types of knowledge </a:t>
            </a:r>
            <a:r>
              <a:rPr lang="en-US" sz="1500">
                <a:solidFill>
                  <a:srgbClr val="49525D"/>
                </a:solidFill>
                <a:latin typeface="Helvetica" pitchFamily="2" charset="0"/>
              </a:rPr>
              <a:t>transfer </a:t>
            </a:r>
            <a:r>
              <a:rPr lang="en-US" sz="1500" smtClean="0">
                <a:solidFill>
                  <a:srgbClr val="49525D"/>
                </a:solidFill>
                <a:latin typeface="Helvetica" pitchFamily="2" charset="0"/>
              </a:rPr>
              <a:t>simultaneously (Lin et al., ACL2018)</a:t>
            </a:r>
            <a:endParaRPr lang="en-US" sz="1350" dirty="0">
              <a:solidFill>
                <a:srgbClr val="49525D"/>
              </a:solidFill>
              <a:latin typeface="Helvetica Light" panose="020B0403020202020204" pitchFamily="34" charset="0"/>
            </a:endParaRPr>
          </a:p>
          <a:p>
            <a:pPr>
              <a:lnSpc>
                <a:spcPct val="100000"/>
              </a:lnSpc>
            </a:pPr>
            <a:endParaRPr lang="en-US" sz="1500" dirty="0">
              <a:solidFill>
                <a:srgbClr val="49525D"/>
              </a:solidFill>
              <a:latin typeface="Helvetica" pitchFamily="2" charset="0"/>
            </a:endParaRPr>
          </a:p>
        </p:txBody>
      </p:sp>
    </p:spTree>
    <p:extLst>
      <p:ext uri="{BB962C8B-B14F-4D97-AF65-F5344CB8AC3E}">
        <p14:creationId xmlns:p14="http://schemas.microsoft.com/office/powerpoint/2010/main" val="172245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12"/>
          <p:cNvSpPr txBox="1">
            <a:spLocks noGrp="1"/>
          </p:cNvSpPr>
          <p:nvPr>
            <p:ph type="body" idx="1"/>
          </p:nvPr>
        </p:nvSpPr>
        <p:spPr>
          <a:xfrm>
            <a:off x="1752600" y="762000"/>
            <a:ext cx="8534400" cy="4876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920"/>
              <a:buFont typeface="Noto Sans Symbols"/>
              <a:buChar char="▪"/>
            </a:pPr>
            <a:r>
              <a:rPr lang="en-US" dirty="0">
                <a:solidFill>
                  <a:schemeClr val="dk1"/>
                </a:solidFill>
                <a:latin typeface="Calibri"/>
                <a:ea typeface="Calibri"/>
                <a:cs typeface="Calibri"/>
                <a:sym typeface="Calibri"/>
              </a:rPr>
              <a:t>Cross-lingual direct transfer: trained on a related language</a:t>
            </a:r>
            <a:br>
              <a:rPr lang="en-US" dirty="0">
                <a:solidFill>
                  <a:schemeClr val="dk1"/>
                </a:solidFill>
                <a:latin typeface="Calibri"/>
                <a:ea typeface="Calibri"/>
                <a:cs typeface="Calibri"/>
                <a:sym typeface="Calibri"/>
              </a:rPr>
            </a:br>
            <a:r>
              <a:rPr lang="en-US" dirty="0">
                <a:solidFill>
                  <a:schemeClr val="dk1"/>
                </a:solidFill>
                <a:latin typeface="Calibri"/>
                <a:ea typeface="Calibri"/>
                <a:cs typeface="Calibri"/>
                <a:sym typeface="Calibri"/>
              </a:rPr>
              <a:t>and tested on a target language</a:t>
            </a:r>
            <a:endParaRPr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p:txBody>
      </p:sp>
      <p:sp>
        <p:nvSpPr>
          <p:cNvPr id="1207" name="Google Shape;1207;p112"/>
          <p:cNvSpPr txBox="1">
            <a:spLocks noGrp="1"/>
          </p:cNvSpPr>
          <p:nvPr>
            <p:ph type="sldNum" idx="4294967295"/>
          </p:nvPr>
        </p:nvSpPr>
        <p:spPr>
          <a:xfrm>
            <a:off x="8839200" y="6324601"/>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24</a:t>
            </a:fld>
            <a:endParaRPr sz="1400" b="1">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057400" y="1752600"/>
            <a:ext cx="7391400" cy="3619388"/>
          </a:xfrm>
          <a:prstGeom prst="rect">
            <a:avLst/>
          </a:prstGeom>
        </p:spPr>
      </p:pic>
    </p:spTree>
    <p:extLst>
      <p:ext uri="{BB962C8B-B14F-4D97-AF65-F5344CB8AC3E}">
        <p14:creationId xmlns:p14="http://schemas.microsoft.com/office/powerpoint/2010/main" val="6648795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13"/>
          <p:cNvSpPr txBox="1">
            <a:spLocks noGrp="1"/>
          </p:cNvSpPr>
          <p:nvPr>
            <p:ph type="body" idx="1"/>
          </p:nvPr>
        </p:nvSpPr>
        <p:spPr>
          <a:xfrm>
            <a:off x="1981200" y="198477"/>
            <a:ext cx="8305800" cy="4876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920"/>
              <a:buFont typeface="Noto Sans Symbols"/>
              <a:buChar char="▪"/>
            </a:pPr>
            <a:r>
              <a:rPr lang="en-US" dirty="0">
                <a:solidFill>
                  <a:schemeClr val="dk1"/>
                </a:solidFill>
                <a:latin typeface="Calibri"/>
                <a:ea typeface="Calibri"/>
                <a:cs typeface="Calibri"/>
                <a:sym typeface="Calibri"/>
              </a:rPr>
              <a:t>Mutual enhancement: training set expanded by </a:t>
            </a:r>
            <a:br>
              <a:rPr lang="en-US" dirty="0">
                <a:solidFill>
                  <a:schemeClr val="dk1"/>
                </a:solidFill>
                <a:latin typeface="Calibri"/>
                <a:ea typeface="Calibri"/>
                <a:cs typeface="Calibri"/>
                <a:sym typeface="Calibri"/>
              </a:rPr>
            </a:br>
            <a:r>
              <a:rPr lang="en-US" dirty="0">
                <a:solidFill>
                  <a:schemeClr val="dk1"/>
                </a:solidFill>
                <a:latin typeface="Calibri"/>
                <a:ea typeface="Calibri"/>
                <a:cs typeface="Calibri"/>
                <a:sym typeface="Calibri"/>
              </a:rPr>
              <a:t>annotated instances in related languages</a:t>
            </a:r>
            <a:endParaRPr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a:p>
            <a:pPr marL="742950" lvl="1" indent="-163830">
              <a:spcBef>
                <a:spcPts val="480"/>
              </a:spcBef>
              <a:buClr>
                <a:srgbClr val="FF6600"/>
              </a:buClr>
              <a:buSzPts val="1920"/>
              <a:buNone/>
            </a:pPr>
            <a:endParaRPr sz="2400" dirty="0">
              <a:solidFill>
                <a:schemeClr val="dk1"/>
              </a:solidFill>
              <a:latin typeface="Calibri"/>
              <a:ea typeface="Calibri"/>
              <a:cs typeface="Calibri"/>
              <a:sym typeface="Calibri"/>
            </a:endParaRPr>
          </a:p>
        </p:txBody>
      </p:sp>
      <p:sp>
        <p:nvSpPr>
          <p:cNvPr id="1216" name="Google Shape;1216;p113"/>
          <p:cNvSpPr txBox="1">
            <a:spLocks noGrp="1"/>
          </p:cNvSpPr>
          <p:nvPr>
            <p:ph type="sldNum" idx="4294967295"/>
          </p:nvPr>
        </p:nvSpPr>
        <p:spPr>
          <a:xfrm>
            <a:off x="8839200" y="6324601"/>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25</a:t>
            </a:fld>
            <a:endParaRPr sz="1400" b="1">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828800" y="1371600"/>
            <a:ext cx="7886700" cy="4909506"/>
          </a:xfrm>
          <a:prstGeom prst="rect">
            <a:avLst/>
          </a:prstGeom>
        </p:spPr>
      </p:pic>
    </p:spTree>
    <p:extLst>
      <p:ext uri="{BB962C8B-B14F-4D97-AF65-F5344CB8AC3E}">
        <p14:creationId xmlns:p14="http://schemas.microsoft.com/office/powerpoint/2010/main" val="4725607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26372C3-D927-4A46-BBF0-A6D2EF5B8AB3}"/>
              </a:ext>
            </a:extLst>
          </p:cNvPr>
          <p:cNvSpPr>
            <a:spLocks noGrp="1"/>
          </p:cNvSpPr>
          <p:nvPr>
            <p:ph type="sldNum" sz="quarter" idx="4294967295"/>
          </p:nvPr>
        </p:nvSpPr>
        <p:spPr>
          <a:xfrm>
            <a:off x="8839200" y="6324603"/>
            <a:ext cx="1524000" cy="365125"/>
          </a:xfrm>
          <a:prstGeom prst="rect">
            <a:avLst/>
          </a:prstGeom>
        </p:spPr>
        <p:txBody>
          <a:bodyPr/>
          <a:lstStyle/>
          <a:p>
            <a:fld id="{024B13ED-57CC-4817-AFF2-A39BFC804D6C}" type="slidenum">
              <a:rPr lang="en-US" smtClean="0"/>
              <a:pPr/>
              <a:t>26</a:t>
            </a:fld>
            <a:endParaRPr lang="en-US"/>
          </a:p>
        </p:txBody>
      </p:sp>
      <p:sp>
        <p:nvSpPr>
          <p:cNvPr id="7" name="Title 1">
            <a:extLst>
              <a:ext uri="{FF2B5EF4-FFF2-40B4-BE49-F238E27FC236}">
                <a16:creationId xmlns:a16="http://schemas.microsoft.com/office/drawing/2014/main" xmlns="" id="{76EB339C-A614-9D4C-950F-F570BD971A2D}"/>
              </a:ext>
            </a:extLst>
          </p:cNvPr>
          <p:cNvSpPr>
            <a:spLocks noGrp="1"/>
          </p:cNvSpPr>
          <p:nvPr>
            <p:ph type="title"/>
          </p:nvPr>
        </p:nvSpPr>
        <p:spPr>
          <a:xfrm>
            <a:off x="997527" y="68263"/>
            <a:ext cx="10155381" cy="1143000"/>
          </a:xfrm>
        </p:spPr>
        <p:txBody>
          <a:bodyPr>
            <a:noAutofit/>
          </a:bodyPr>
          <a:lstStyle/>
          <a:p>
            <a:pPr>
              <a:spcBef>
                <a:spcPts val="0"/>
              </a:spcBef>
            </a:pPr>
            <a:r>
              <a:rPr lang="en-US" altLang="zh-CN" smtClean="0"/>
              <a:t>Cross-lingual Transfer: Name </a:t>
            </a:r>
            <a:r>
              <a:rPr lang="en-US" altLang="zh-CN" dirty="0" smtClean="0"/>
              <a:t>Tagging Performance</a:t>
            </a:r>
            <a:endParaRPr lang="en-US" dirty="0"/>
          </a:p>
        </p:txBody>
      </p:sp>
      <p:sp>
        <p:nvSpPr>
          <p:cNvPr id="8" name="Content Placeholder 2">
            <a:extLst>
              <a:ext uri="{FF2B5EF4-FFF2-40B4-BE49-F238E27FC236}">
                <a16:creationId xmlns:a16="http://schemas.microsoft.com/office/drawing/2014/main" xmlns="" id="{45318BB5-1902-4E43-BDEF-0DB7AE391D04}"/>
              </a:ext>
            </a:extLst>
          </p:cNvPr>
          <p:cNvSpPr>
            <a:spLocks noGrp="1"/>
          </p:cNvSpPr>
          <p:nvPr>
            <p:ph idx="1"/>
          </p:nvPr>
        </p:nvSpPr>
        <p:spPr>
          <a:xfrm>
            <a:off x="1905000" y="1447801"/>
            <a:ext cx="8382000" cy="4648200"/>
          </a:xfrm>
        </p:spPr>
        <p:txBody>
          <a:bodyPr>
            <a:normAutofit/>
          </a:bodyPr>
          <a:lstStyle/>
          <a:p>
            <a:r>
              <a:rPr lang="en-US" altLang="zh-CN" sz="2200" dirty="0"/>
              <a:t>Russian name tagging F-score; English to </a:t>
            </a:r>
            <a:r>
              <a:rPr lang="en-US" altLang="zh-CN" sz="2200"/>
              <a:t>help Russian</a:t>
            </a:r>
            <a:endParaRPr lang="en-US" altLang="zh-CN" sz="2200" dirty="0"/>
          </a:p>
        </p:txBody>
      </p:sp>
      <p:pic>
        <p:nvPicPr>
          <p:cNvPr id="2" name="Picture 1"/>
          <p:cNvPicPr>
            <a:picLocks noChangeAspect="1"/>
          </p:cNvPicPr>
          <p:nvPr/>
        </p:nvPicPr>
        <p:blipFill>
          <a:blip r:embed="rId3"/>
          <a:stretch>
            <a:fillRect/>
          </a:stretch>
        </p:blipFill>
        <p:spPr>
          <a:xfrm>
            <a:off x="2209800" y="2043391"/>
            <a:ext cx="6096000" cy="4495618"/>
          </a:xfrm>
          <a:prstGeom prst="rect">
            <a:avLst/>
          </a:prstGeom>
        </p:spPr>
      </p:pic>
      <p:sp>
        <p:nvSpPr>
          <p:cNvPr id="6" name="Content Placeholder 2">
            <a:extLst>
              <a:ext uri="{FF2B5EF4-FFF2-40B4-BE49-F238E27FC236}">
                <a16:creationId xmlns:a16="http://schemas.microsoft.com/office/drawing/2014/main" xmlns="" id="{45318BB5-1902-4E43-BDEF-0DB7AE391D04}"/>
              </a:ext>
            </a:extLst>
          </p:cNvPr>
          <p:cNvSpPr txBox="1">
            <a:spLocks/>
          </p:cNvSpPr>
          <p:nvPr/>
        </p:nvSpPr>
        <p:spPr>
          <a:xfrm>
            <a:off x="4038600" y="3886202"/>
            <a:ext cx="83820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200" dirty="0"/>
              <a:t>Monolingual Embedding</a:t>
            </a:r>
          </a:p>
        </p:txBody>
      </p:sp>
      <p:sp>
        <p:nvSpPr>
          <p:cNvPr id="9" name="Content Placeholder 2">
            <a:extLst>
              <a:ext uri="{FF2B5EF4-FFF2-40B4-BE49-F238E27FC236}">
                <a16:creationId xmlns:a16="http://schemas.microsoft.com/office/drawing/2014/main" xmlns="" id="{45318BB5-1902-4E43-BDEF-0DB7AE391D04}"/>
              </a:ext>
            </a:extLst>
          </p:cNvPr>
          <p:cNvSpPr txBox="1">
            <a:spLocks/>
          </p:cNvSpPr>
          <p:nvPr/>
        </p:nvSpPr>
        <p:spPr>
          <a:xfrm>
            <a:off x="3200400" y="2362200"/>
            <a:ext cx="83820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200" dirty="0"/>
              <a:t>Cross-lingual Embedding</a:t>
            </a:r>
          </a:p>
        </p:txBody>
      </p:sp>
    </p:spTree>
    <p:extLst>
      <p:ext uri="{BB962C8B-B14F-4D97-AF65-F5344CB8AC3E}">
        <p14:creationId xmlns:p14="http://schemas.microsoft.com/office/powerpoint/2010/main" val="9288211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30F5DDD-84A6-1646-A151-9D74DBE6812D}"/>
              </a:ext>
            </a:extLst>
          </p:cNvPr>
          <p:cNvSpPr>
            <a:spLocks noGrp="1"/>
          </p:cNvSpPr>
          <p:nvPr>
            <p:ph type="sldNum" sz="quarter" idx="12"/>
          </p:nvPr>
        </p:nvSpPr>
        <p:spPr/>
        <p:txBody>
          <a:bodyPr/>
          <a:lstStyle/>
          <a:p>
            <a:fld id="{95DF17B1-6EC4-4641-B7DD-3C3021232533}" type="slidenum">
              <a:rPr lang="en-US" smtClean="0"/>
              <a:t>27</a:t>
            </a:fld>
            <a:endParaRPr lang="en-US" dirty="0"/>
          </a:p>
        </p:txBody>
      </p:sp>
      <p:sp>
        <p:nvSpPr>
          <p:cNvPr id="14" name="Content Placeholder 12">
            <a:extLst>
              <a:ext uri="{FF2B5EF4-FFF2-40B4-BE49-F238E27FC236}">
                <a16:creationId xmlns:a16="http://schemas.microsoft.com/office/drawing/2014/main" xmlns="" id="{9D913364-907C-C04E-997E-17739C23E36A}"/>
              </a:ext>
            </a:extLst>
          </p:cNvPr>
          <p:cNvSpPr>
            <a:spLocks noGrp="1"/>
          </p:cNvSpPr>
          <p:nvPr>
            <p:ph idx="1"/>
          </p:nvPr>
        </p:nvSpPr>
        <p:spPr>
          <a:xfrm>
            <a:off x="880852" y="1403302"/>
            <a:ext cx="9690166" cy="2017528"/>
          </a:xfrm>
        </p:spPr>
        <p:txBody>
          <a:bodyPr>
            <a:normAutofit/>
          </a:bodyPr>
          <a:lstStyle/>
          <a:p>
            <a:pPr>
              <a:lnSpc>
                <a:spcPct val="100000"/>
              </a:lnSpc>
            </a:pPr>
            <a:r>
              <a:rPr lang="en-US" sz="2000" dirty="0">
                <a:solidFill>
                  <a:srgbClr val="2A2F36"/>
                </a:solidFill>
                <a:latin typeface="Helvetica" pitchFamily="2" charset="0"/>
              </a:rPr>
              <a:t>We compare the performance of the following models under low-resource settings:</a:t>
            </a:r>
          </a:p>
          <a:p>
            <a:pPr lvl="1">
              <a:lnSpc>
                <a:spcPct val="100000"/>
              </a:lnSpc>
            </a:pPr>
            <a:r>
              <a:rPr lang="en-US" sz="1800" dirty="0">
                <a:solidFill>
                  <a:srgbClr val="2A2F36"/>
                </a:solidFill>
                <a:latin typeface="Helvetica Light" panose="020B0403020202020204" pitchFamily="34" charset="0"/>
              </a:rPr>
              <a:t>Baseline: mono-lingual single-task LSTM-CNNs</a:t>
            </a:r>
          </a:p>
          <a:p>
            <a:pPr lvl="1">
              <a:lnSpc>
                <a:spcPct val="100000"/>
              </a:lnSpc>
            </a:pPr>
            <a:r>
              <a:rPr lang="en-US" sz="1800" dirty="0">
                <a:solidFill>
                  <a:srgbClr val="2A2F36"/>
                </a:solidFill>
                <a:latin typeface="Helvetica Light" panose="020B0403020202020204" pitchFamily="34" charset="0"/>
              </a:rPr>
              <a:t>Cross-lingual transfer model</a:t>
            </a:r>
          </a:p>
          <a:p>
            <a:pPr lvl="1">
              <a:lnSpc>
                <a:spcPct val="100000"/>
              </a:lnSpc>
            </a:pPr>
            <a:r>
              <a:rPr lang="en-US" sz="1800" dirty="0">
                <a:solidFill>
                  <a:srgbClr val="2A2F36"/>
                </a:solidFill>
                <a:latin typeface="Helvetica Light" panose="020B0403020202020204" pitchFamily="34" charset="0"/>
              </a:rPr>
              <a:t>Cross-task transfer model</a:t>
            </a:r>
          </a:p>
          <a:p>
            <a:pPr lvl="1">
              <a:lnSpc>
                <a:spcPct val="100000"/>
              </a:lnSpc>
            </a:pPr>
            <a:r>
              <a:rPr lang="en-US" sz="1800" dirty="0">
                <a:solidFill>
                  <a:srgbClr val="2A2F36"/>
                </a:solidFill>
                <a:latin typeface="Helvetica" pitchFamily="2" charset="0"/>
              </a:rPr>
              <a:t>Our model: cross-lingual cross-task transfer model</a:t>
            </a:r>
          </a:p>
        </p:txBody>
      </p:sp>
      <p:pic>
        <p:nvPicPr>
          <p:cNvPr id="6" name="Picture 5">
            <a:extLst>
              <a:ext uri="{FF2B5EF4-FFF2-40B4-BE49-F238E27FC236}">
                <a16:creationId xmlns:a16="http://schemas.microsoft.com/office/drawing/2014/main" xmlns="" id="{EFA3F61D-26CC-FA4A-8A42-FA1BB906C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888" y="3470077"/>
            <a:ext cx="3505576" cy="2272132"/>
          </a:xfrm>
          <a:prstGeom prst="roundRect">
            <a:avLst>
              <a:gd name="adj" fmla="val 4345"/>
            </a:avLst>
          </a:prstGeom>
          <a:ln>
            <a:solidFill>
              <a:srgbClr val="49525D">
                <a:alpha val="30000"/>
              </a:srgbClr>
            </a:solidFill>
          </a:ln>
          <a:effectLst/>
        </p:spPr>
      </p:pic>
      <p:pic>
        <p:nvPicPr>
          <p:cNvPr id="8" name="Picture 7">
            <a:extLst>
              <a:ext uri="{FF2B5EF4-FFF2-40B4-BE49-F238E27FC236}">
                <a16:creationId xmlns:a16="http://schemas.microsoft.com/office/drawing/2014/main" xmlns="" id="{EC3518E6-066D-4B48-8D0E-14B8833498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33" b="-1"/>
          <a:stretch/>
        </p:blipFill>
        <p:spPr>
          <a:xfrm>
            <a:off x="4452692" y="3457182"/>
            <a:ext cx="3495280" cy="2285027"/>
          </a:xfrm>
          <a:prstGeom prst="roundRect">
            <a:avLst>
              <a:gd name="adj" fmla="val 3334"/>
            </a:avLst>
          </a:prstGeom>
          <a:ln>
            <a:solidFill>
              <a:srgbClr val="49525D">
                <a:alpha val="30000"/>
              </a:srgbClr>
            </a:solidFill>
          </a:ln>
          <a:effectLst/>
        </p:spPr>
      </p:pic>
      <p:pic>
        <p:nvPicPr>
          <p:cNvPr id="10" name="Picture 9">
            <a:extLst>
              <a:ext uri="{FF2B5EF4-FFF2-40B4-BE49-F238E27FC236}">
                <a16:creationId xmlns:a16="http://schemas.microsoft.com/office/drawing/2014/main" xmlns="" id="{035A90F2-B6CB-0E47-B2C9-101484C310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1245" y="3467134"/>
            <a:ext cx="3461909" cy="2233145"/>
          </a:xfrm>
          <a:prstGeom prst="roundRect">
            <a:avLst>
              <a:gd name="adj" fmla="val 3334"/>
            </a:avLst>
          </a:prstGeom>
          <a:ln>
            <a:solidFill>
              <a:srgbClr val="49525D">
                <a:alpha val="30000"/>
              </a:srgbClr>
            </a:solidFill>
          </a:ln>
          <a:effectLst/>
        </p:spPr>
      </p:pic>
      <p:sp>
        <p:nvSpPr>
          <p:cNvPr id="11" name="Content Placeholder 12">
            <a:extLst>
              <a:ext uri="{FF2B5EF4-FFF2-40B4-BE49-F238E27FC236}">
                <a16:creationId xmlns:a16="http://schemas.microsoft.com/office/drawing/2014/main" xmlns="" id="{B5D20249-B510-8943-A1C4-05C8C8ACD4F9}"/>
              </a:ext>
            </a:extLst>
          </p:cNvPr>
          <p:cNvSpPr txBox="1">
            <a:spLocks/>
          </p:cNvSpPr>
          <p:nvPr/>
        </p:nvSpPr>
        <p:spPr>
          <a:xfrm>
            <a:off x="1470976" y="5960196"/>
            <a:ext cx="1028700" cy="2738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dirty="0">
                <a:solidFill>
                  <a:srgbClr val="49525D"/>
                </a:solidFill>
                <a:latin typeface="Helvetica" pitchFamily="2" charset="0"/>
              </a:rPr>
              <a:t>Dutch</a:t>
            </a:r>
          </a:p>
        </p:txBody>
      </p:sp>
      <p:sp>
        <p:nvSpPr>
          <p:cNvPr id="12" name="Content Placeholder 12">
            <a:extLst>
              <a:ext uri="{FF2B5EF4-FFF2-40B4-BE49-F238E27FC236}">
                <a16:creationId xmlns:a16="http://schemas.microsoft.com/office/drawing/2014/main" xmlns="" id="{9D102AB9-4EE6-CD48-83DC-15961C42CBB6}"/>
              </a:ext>
            </a:extLst>
          </p:cNvPr>
          <p:cNvSpPr txBox="1">
            <a:spLocks/>
          </p:cNvSpPr>
          <p:nvPr/>
        </p:nvSpPr>
        <p:spPr>
          <a:xfrm>
            <a:off x="5450455" y="5908752"/>
            <a:ext cx="1028700" cy="2738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dirty="0">
                <a:solidFill>
                  <a:srgbClr val="49525D"/>
                </a:solidFill>
                <a:latin typeface="Helvetica" pitchFamily="2" charset="0"/>
              </a:rPr>
              <a:t>Spanish</a:t>
            </a:r>
          </a:p>
        </p:txBody>
      </p:sp>
      <p:sp>
        <p:nvSpPr>
          <p:cNvPr id="13" name="Content Placeholder 12">
            <a:extLst>
              <a:ext uri="{FF2B5EF4-FFF2-40B4-BE49-F238E27FC236}">
                <a16:creationId xmlns:a16="http://schemas.microsoft.com/office/drawing/2014/main" xmlns="" id="{D46F6DFA-AFC6-314F-9C94-A51C958C6A74}"/>
              </a:ext>
            </a:extLst>
          </p:cNvPr>
          <p:cNvSpPr txBox="1">
            <a:spLocks/>
          </p:cNvSpPr>
          <p:nvPr/>
        </p:nvSpPr>
        <p:spPr>
          <a:xfrm>
            <a:off x="9429934" y="5856074"/>
            <a:ext cx="1028700" cy="27384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dirty="0">
                <a:solidFill>
                  <a:srgbClr val="49525D"/>
                </a:solidFill>
                <a:latin typeface="Helvetica" pitchFamily="2" charset="0"/>
              </a:rPr>
              <a:t>Chechen</a:t>
            </a:r>
          </a:p>
        </p:txBody>
      </p:sp>
      <p:sp>
        <p:nvSpPr>
          <p:cNvPr id="15" name="Title 1">
            <a:extLst>
              <a:ext uri="{FF2B5EF4-FFF2-40B4-BE49-F238E27FC236}">
                <a16:creationId xmlns:a16="http://schemas.microsoft.com/office/drawing/2014/main" xmlns="" id="{76EB339C-A614-9D4C-950F-F570BD971A2D}"/>
              </a:ext>
            </a:extLst>
          </p:cNvPr>
          <p:cNvSpPr>
            <a:spLocks noGrp="1"/>
          </p:cNvSpPr>
          <p:nvPr>
            <p:ph type="title"/>
          </p:nvPr>
        </p:nvSpPr>
        <p:spPr>
          <a:xfrm>
            <a:off x="277514" y="140823"/>
            <a:ext cx="11845636" cy="1143000"/>
          </a:xfrm>
        </p:spPr>
        <p:txBody>
          <a:bodyPr>
            <a:noAutofit/>
          </a:bodyPr>
          <a:lstStyle/>
          <a:p>
            <a:pPr>
              <a:spcBef>
                <a:spcPts val="0"/>
              </a:spcBef>
            </a:pPr>
            <a:r>
              <a:rPr lang="en-US" altLang="zh-CN" smtClean="0"/>
              <a:t>Cross-lingual Cross-task Transfer: Name </a:t>
            </a:r>
            <a:r>
              <a:rPr lang="en-US" altLang="zh-CN" dirty="0" smtClean="0"/>
              <a:t>Tagging Performance</a:t>
            </a:r>
            <a:endParaRPr lang="en-US" dirty="0"/>
          </a:p>
        </p:txBody>
      </p:sp>
    </p:spTree>
    <p:extLst>
      <p:ext uri="{BB962C8B-B14F-4D97-AF65-F5344CB8AC3E}">
        <p14:creationId xmlns:p14="http://schemas.microsoft.com/office/powerpoint/2010/main" val="262294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14"/>
          <p:cNvSpPr txBox="1">
            <a:spLocks noGrp="1"/>
          </p:cNvSpPr>
          <p:nvPr>
            <p:ph type="body" idx="1"/>
          </p:nvPr>
        </p:nvSpPr>
        <p:spPr>
          <a:xfrm>
            <a:off x="329784" y="1530343"/>
            <a:ext cx="11182662" cy="3449566"/>
          </a:xfrm>
          <a:prstGeom prst="rect">
            <a:avLst/>
          </a:prstGeom>
          <a:noFill/>
          <a:ln>
            <a:noFill/>
          </a:ln>
        </p:spPr>
        <p:txBody>
          <a:bodyPr spcFirstLastPara="1" vert="horz" wrap="square" lIns="91425" tIns="45700" rIns="91425" bIns="45700" rtlCol="0" anchor="t" anchorCtr="0">
            <a:noAutofit/>
          </a:bodyPr>
          <a:lstStyle/>
          <a:p>
            <a:pPr marL="257175" lvl="1" indent="-257175">
              <a:spcBef>
                <a:spcPts val="0"/>
              </a:spcBef>
              <a:buClr>
                <a:srgbClr val="FF6600"/>
              </a:buClr>
              <a:buSzPts val="1440"/>
              <a:buFont typeface="Noto Sans Symbols"/>
              <a:buChar char="▪"/>
            </a:pPr>
            <a:r>
              <a:rPr lang="en-US" sz="1800" dirty="0">
                <a:solidFill>
                  <a:schemeClr val="dk1"/>
                </a:solidFill>
                <a:latin typeface="Calibri"/>
                <a:ea typeface="Calibri"/>
                <a:cs typeface="Calibri"/>
                <a:sym typeface="Calibri"/>
              </a:rPr>
              <a:t>Chechen Name Tagging, common space constructed from Russian and Chechen non-parallel documents, bridged by </a:t>
            </a:r>
            <a:r>
              <a:rPr lang="en-US" sz="1800" dirty="0" err="1">
                <a:solidFill>
                  <a:schemeClr val="dk1"/>
                </a:solidFill>
                <a:latin typeface="Calibri"/>
                <a:ea typeface="Calibri"/>
                <a:cs typeface="Calibri"/>
                <a:sym typeface="Calibri"/>
              </a:rPr>
              <a:t>PanLex</a:t>
            </a:r>
            <a:r>
              <a:rPr lang="en-US" sz="1800" dirty="0">
                <a:solidFill>
                  <a:schemeClr val="dk1"/>
                </a:solidFill>
                <a:latin typeface="Calibri"/>
                <a:ea typeface="Calibri"/>
                <a:cs typeface="Calibri"/>
                <a:sym typeface="Calibri"/>
              </a:rPr>
              <a:t> (4K word entries) and 26K overlapped/reused words </a:t>
            </a:r>
            <a:endParaRPr dirty="0"/>
          </a:p>
          <a:p>
            <a:pPr marL="257175" lvl="1" indent="-165735">
              <a:spcBef>
                <a:spcPts val="360"/>
              </a:spcBef>
              <a:buClr>
                <a:srgbClr val="FF6600"/>
              </a:buClr>
              <a:buSzPts val="1440"/>
              <a:buNone/>
            </a:pPr>
            <a:endParaRPr sz="1800" dirty="0">
              <a:solidFill>
                <a:schemeClr val="dk1"/>
              </a:solidFill>
              <a:latin typeface="Calibri"/>
              <a:ea typeface="Calibri"/>
              <a:cs typeface="Calibri"/>
              <a:sym typeface="Calibri"/>
            </a:endParaRPr>
          </a:p>
          <a:p>
            <a:pPr marL="257175" lvl="1" indent="-165735">
              <a:spcBef>
                <a:spcPts val="360"/>
              </a:spcBef>
              <a:buClr>
                <a:srgbClr val="FF6600"/>
              </a:buClr>
              <a:buSzPts val="1440"/>
              <a:buNone/>
            </a:pPr>
            <a:endParaRPr sz="1800" dirty="0">
              <a:solidFill>
                <a:schemeClr val="dk1"/>
              </a:solidFill>
              <a:latin typeface="Calibri"/>
              <a:ea typeface="Calibri"/>
              <a:cs typeface="Calibri"/>
              <a:sym typeface="Calibri"/>
            </a:endParaRPr>
          </a:p>
          <a:p>
            <a:pPr marL="257175" lvl="1" indent="-188595">
              <a:spcBef>
                <a:spcPts val="270"/>
              </a:spcBef>
              <a:buClr>
                <a:srgbClr val="FF6600"/>
              </a:buClr>
              <a:buSzPts val="1080"/>
              <a:buNone/>
            </a:pPr>
            <a:endParaRPr sz="1350" dirty="0">
              <a:solidFill>
                <a:schemeClr val="dk1"/>
              </a:solidFill>
              <a:latin typeface="Calibri"/>
              <a:ea typeface="Calibri"/>
              <a:cs typeface="Calibri"/>
              <a:sym typeface="Calibri"/>
            </a:endParaRPr>
          </a:p>
          <a:p>
            <a:pPr marL="0" lvl="1" indent="0">
              <a:spcBef>
                <a:spcPts val="270"/>
              </a:spcBef>
              <a:buClr>
                <a:srgbClr val="FF6600"/>
              </a:buClr>
              <a:buSzPts val="1080"/>
              <a:buNone/>
            </a:pPr>
            <a:endParaRPr sz="1350" dirty="0">
              <a:solidFill>
                <a:schemeClr val="dk1"/>
              </a:solidFill>
              <a:latin typeface="Calibri"/>
              <a:ea typeface="Calibri"/>
              <a:cs typeface="Calibri"/>
              <a:sym typeface="Calibri"/>
            </a:endParaRPr>
          </a:p>
          <a:p>
            <a:pPr marL="257175" lvl="1" indent="-188595">
              <a:spcBef>
                <a:spcPts val="270"/>
              </a:spcBef>
              <a:buClr>
                <a:srgbClr val="FF6600"/>
              </a:buClr>
              <a:buSzPts val="1080"/>
              <a:buNone/>
            </a:pPr>
            <a:endParaRPr sz="1350" dirty="0">
              <a:solidFill>
                <a:schemeClr val="dk1"/>
              </a:solidFill>
              <a:latin typeface="Calibri"/>
              <a:ea typeface="Calibri"/>
              <a:cs typeface="Calibri"/>
              <a:sym typeface="Calibri"/>
            </a:endParaRPr>
          </a:p>
          <a:p>
            <a:pPr marL="257175" lvl="1" indent="-257175">
              <a:spcBef>
                <a:spcPts val="360"/>
              </a:spcBef>
              <a:buClr>
                <a:srgbClr val="FF6600"/>
              </a:buClr>
              <a:buSzPts val="1440"/>
              <a:buFont typeface="Noto Sans Symbols"/>
              <a:buChar char="▪"/>
            </a:pPr>
            <a:r>
              <a:rPr lang="en-US" sz="1800" dirty="0">
                <a:solidFill>
                  <a:schemeClr val="dk1"/>
                </a:solidFill>
                <a:latin typeface="Calibri"/>
                <a:ea typeface="Calibri"/>
                <a:cs typeface="Calibri"/>
                <a:sym typeface="Calibri"/>
              </a:rPr>
              <a:t>Common space learned better quality </a:t>
            </a:r>
            <a:r>
              <a:rPr lang="en-US" sz="1800" dirty="0" err="1">
                <a:solidFill>
                  <a:schemeClr val="dk1"/>
                </a:solidFill>
                <a:latin typeface="Calibri"/>
                <a:ea typeface="Calibri"/>
                <a:cs typeface="Calibri"/>
                <a:sym typeface="Calibri"/>
              </a:rPr>
              <a:t>embeddings</a:t>
            </a:r>
            <a:r>
              <a:rPr lang="en-US" sz="1800" dirty="0">
                <a:solidFill>
                  <a:schemeClr val="dk1"/>
                </a:solidFill>
                <a:latin typeface="Calibri"/>
                <a:ea typeface="Calibri"/>
                <a:cs typeface="Calibri"/>
                <a:sym typeface="Calibri"/>
              </a:rPr>
              <a:t> from related languages and identified many OOV new names in low-resource languages</a:t>
            </a:r>
            <a:endParaRPr sz="1100" dirty="0">
              <a:solidFill>
                <a:schemeClr val="dk1"/>
              </a:solidFill>
              <a:latin typeface="Calibri"/>
              <a:ea typeface="Calibri"/>
              <a:cs typeface="Calibri"/>
              <a:sym typeface="Calibri"/>
            </a:endParaRPr>
          </a:p>
          <a:p>
            <a:pPr marL="557213" lvl="2" indent="-196214">
              <a:spcBef>
                <a:spcPts val="240"/>
              </a:spcBef>
              <a:buClr>
                <a:srgbClr val="120761"/>
              </a:buClr>
              <a:buSzPts val="960"/>
              <a:buNone/>
            </a:pPr>
            <a:endParaRPr sz="1200" dirty="0">
              <a:solidFill>
                <a:srgbClr val="120761"/>
              </a:solidFill>
              <a:latin typeface="Calibri"/>
              <a:ea typeface="Calibri"/>
              <a:cs typeface="Calibri"/>
              <a:sym typeface="Calibri"/>
            </a:endParaRPr>
          </a:p>
        </p:txBody>
      </p:sp>
      <p:graphicFrame>
        <p:nvGraphicFramePr>
          <p:cNvPr id="1225" name="Google Shape;1225;p114"/>
          <p:cNvGraphicFramePr/>
          <p:nvPr/>
        </p:nvGraphicFramePr>
        <p:xfrm>
          <a:off x="3276600" y="2366249"/>
          <a:ext cx="5488950" cy="1127839"/>
        </p:xfrm>
        <a:graphic>
          <a:graphicData uri="http://schemas.openxmlformats.org/drawingml/2006/table">
            <a:tbl>
              <a:tblPr firstRow="1" bandRow="1">
                <a:noFill/>
              </a:tblPr>
              <a:tblGrid>
                <a:gridCol w="3605500"/>
                <a:gridCol w="574800"/>
                <a:gridCol w="627050"/>
                <a:gridCol w="681600"/>
              </a:tblGrid>
              <a:tr h="139075">
                <a:tc>
                  <a:txBody>
                    <a:bodyPr/>
                    <a:lstStyle/>
                    <a:p>
                      <a:pPr marL="0" marR="0" lvl="0" indent="0" algn="l" rtl="0">
                        <a:spcBef>
                          <a:spcPts val="0"/>
                        </a:spcBef>
                        <a:spcAft>
                          <a:spcPts val="0"/>
                        </a:spcAft>
                        <a:buNone/>
                      </a:pPr>
                      <a:r>
                        <a:rPr lang="en-US" sz="1400" u="none" strike="noStrike" cap="none"/>
                        <a:t>Models</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P (%)</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R (%)</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F (%)</a:t>
                      </a:r>
                      <a:endParaRPr sz="1400" u="none" strike="noStrike" cap="none">
                        <a:solidFill>
                          <a:schemeClr val="dk1"/>
                        </a:solidFill>
                      </a:endParaRPr>
                    </a:p>
                  </a:txBody>
                  <a:tcPr marL="68575" marR="68575" marT="34300" marB="34300"/>
                </a:tc>
              </a:tr>
              <a:tr h="278125">
                <a:tc>
                  <a:txBody>
                    <a:bodyPr/>
                    <a:lstStyle/>
                    <a:p>
                      <a:pPr marL="0" marR="0" lvl="0" indent="0" algn="l" rtl="0">
                        <a:spcBef>
                          <a:spcPts val="0"/>
                        </a:spcBef>
                        <a:spcAft>
                          <a:spcPts val="0"/>
                        </a:spcAft>
                        <a:buNone/>
                      </a:pPr>
                      <a:r>
                        <a:rPr lang="en-US" sz="1400" u="none" strike="noStrike" cap="none"/>
                        <a:t>Randomly initialized monolingual embedding</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46.3</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45.3</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45.8</a:t>
                      </a:r>
                      <a:endParaRPr sz="1400" u="none" strike="noStrike" cap="none">
                        <a:solidFill>
                          <a:schemeClr val="dk1"/>
                        </a:solidFill>
                      </a:endParaRPr>
                    </a:p>
                  </a:txBody>
                  <a:tcPr marL="68575" marR="68575" marT="34300" marB="34300"/>
                </a:tc>
              </a:tr>
              <a:tr h="278125">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cap="none"/>
                        <a:t>Pre-trained monolingual embedding</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67.5</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solidFill>
                            <a:schemeClr val="dk1"/>
                          </a:solidFill>
                        </a:rPr>
                        <a:t>55.6</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u="none" strike="noStrike" cap="none"/>
                        <a:t>60.9</a:t>
                      </a:r>
                      <a:endParaRPr sz="1400" u="none" strike="noStrike" cap="none">
                        <a:solidFill>
                          <a:schemeClr val="dk1"/>
                        </a:solidFill>
                      </a:endParaRPr>
                    </a:p>
                  </a:txBody>
                  <a:tcPr marL="68575" marR="68575" marT="34300" marB="34300"/>
                </a:tc>
              </a:tr>
              <a:tr h="278125">
                <a:tc>
                  <a:txBody>
                    <a:bodyPr/>
                    <a:lstStyle/>
                    <a:p>
                      <a:pPr marL="0" marR="0" lvl="0" indent="0" algn="l" rtl="0">
                        <a:spcBef>
                          <a:spcPts val="0"/>
                        </a:spcBef>
                        <a:spcAft>
                          <a:spcPts val="0"/>
                        </a:spcAft>
                        <a:buNone/>
                      </a:pPr>
                      <a:r>
                        <a:rPr lang="en-US" sz="1400" u="none" strike="noStrike" cap="none"/>
                        <a:t>+ Common semantic space word  embedding</a:t>
                      </a:r>
                      <a:endParaRPr sz="1400"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a:t>76.6</a:t>
                      </a:r>
                      <a:endParaRPr sz="1400" b="1"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a:t>62.4</a:t>
                      </a:r>
                      <a:endParaRPr sz="1400" b="1" u="none" strike="noStrike" cap="none">
                        <a:solidFill>
                          <a:schemeClr val="dk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a:solidFill>
                            <a:schemeClr val="dk1"/>
                          </a:solidFill>
                        </a:rPr>
                        <a:t>68.8</a:t>
                      </a:r>
                      <a:endParaRPr sz="1400" b="1" u="none" strike="noStrike" cap="none">
                        <a:solidFill>
                          <a:schemeClr val="dk1"/>
                        </a:solidFill>
                      </a:endParaRPr>
                    </a:p>
                  </a:txBody>
                  <a:tcPr marL="68575" marR="68575" marT="34300" marB="34300"/>
                </a:tc>
              </a:tr>
            </a:tbl>
          </a:graphicData>
        </a:graphic>
      </p:graphicFrame>
      <p:graphicFrame>
        <p:nvGraphicFramePr>
          <p:cNvPr id="1226" name="Google Shape;1226;p114"/>
          <p:cNvGraphicFramePr/>
          <p:nvPr>
            <p:extLst/>
          </p:nvPr>
        </p:nvGraphicFramePr>
        <p:xfrm>
          <a:off x="2168525" y="4495800"/>
          <a:ext cx="8229600" cy="1485929"/>
        </p:xfrm>
        <a:graphic>
          <a:graphicData uri="http://schemas.openxmlformats.org/drawingml/2006/table">
            <a:tbl>
              <a:tblPr firstRow="1" bandRow="1">
                <a:noFill/>
              </a:tblPr>
              <a:tblGrid>
                <a:gridCol w="536725"/>
                <a:gridCol w="4606775"/>
                <a:gridCol w="1200150"/>
                <a:gridCol w="971550"/>
                <a:gridCol w="914400"/>
              </a:tblGrid>
              <a:tr h="480050">
                <a:tc>
                  <a:txBody>
                    <a:bodyPr/>
                    <a:lstStyle/>
                    <a:p>
                      <a:pPr marL="0" marR="0" lvl="0" indent="0" algn="l" rtl="0">
                        <a:spcBef>
                          <a:spcPts val="0"/>
                        </a:spcBef>
                        <a:spcAft>
                          <a:spcPts val="0"/>
                        </a:spcAft>
                        <a:buNone/>
                      </a:pPr>
                      <a:r>
                        <a:rPr lang="en-US" sz="1400" b="1" u="none" strike="noStrike" cap="none" dirty="0">
                          <a:solidFill>
                            <a:schemeClr val="tx1"/>
                          </a:solidFill>
                        </a:rPr>
                        <a:t>Type</a:t>
                      </a:r>
                      <a:endParaRPr sz="1400" b="1" u="none" strike="noStrike" cap="none"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Chechen Names found by common space &amp; missed by monolingual baseline</a:t>
                      </a:r>
                      <a:endParaRPr sz="1400" b="1" u="none" strike="noStrike" cap="none"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English Translation</a:t>
                      </a:r>
                      <a:endParaRPr b="1"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Frequency in Chechen</a:t>
                      </a:r>
                      <a:endParaRPr sz="1400" b="1" u="none" strike="noStrike" cap="none" dirty="0">
                        <a:solidFill>
                          <a:schemeClr val="tx1"/>
                        </a:solidFill>
                      </a:endParaRPr>
                    </a:p>
                  </a:txBody>
                  <a:tcPr marL="68575" marR="68575" marT="34300" marB="34300"/>
                </a:tc>
                <a:tc>
                  <a:txBody>
                    <a:bodyPr/>
                    <a:lstStyle/>
                    <a:p>
                      <a:pPr marL="0" marR="0" lvl="0" indent="0" algn="ctr" rtl="0">
                        <a:spcBef>
                          <a:spcPts val="0"/>
                        </a:spcBef>
                        <a:spcAft>
                          <a:spcPts val="0"/>
                        </a:spcAft>
                        <a:buNone/>
                      </a:pPr>
                      <a:r>
                        <a:rPr lang="en-US" sz="1400" b="1" u="none" strike="noStrike" cap="none" dirty="0">
                          <a:solidFill>
                            <a:schemeClr val="tx1"/>
                          </a:solidFill>
                        </a:rPr>
                        <a:t>Frequency in Russian</a:t>
                      </a:r>
                      <a:endParaRPr sz="1400" b="1" u="none" strike="noStrike" cap="none" dirty="0">
                        <a:solidFill>
                          <a:schemeClr val="tx1"/>
                        </a:solidFill>
                      </a:endParaRPr>
                    </a:p>
                  </a:txBody>
                  <a:tcPr marL="68575" marR="68575" marT="34300" marB="34300"/>
                </a:tc>
              </a:tr>
              <a:tr h="278125">
                <a:tc>
                  <a:txBody>
                    <a:bodyPr/>
                    <a:lstStyle/>
                    <a:p>
                      <a:pPr marL="0" marR="0" lvl="0" indent="0" algn="l" rtl="0">
                        <a:spcBef>
                          <a:spcPts val="0"/>
                        </a:spcBef>
                        <a:spcAft>
                          <a:spcPts val="0"/>
                        </a:spcAft>
                        <a:buNone/>
                      </a:pPr>
                      <a:r>
                        <a:rPr lang="en-US" sz="1200" u="none" strike="noStrike" cap="none">
                          <a:solidFill>
                            <a:schemeClr val="dk1"/>
                          </a:solidFill>
                        </a:rPr>
                        <a:t>GPE</a:t>
                      </a:r>
                      <a:endParaRPr/>
                    </a:p>
                  </a:txBody>
                  <a:tcPr marL="68575" marR="68575" marT="34300" marB="34300"/>
                </a:tc>
                <a:tc>
                  <a:txBody>
                    <a:bodyPr/>
                    <a:lstStyle/>
                    <a:p>
                      <a:pPr marL="0" marR="0" lvl="0" indent="0" algn="l" rtl="0">
                        <a:spcBef>
                          <a:spcPts val="0"/>
                        </a:spcBef>
                        <a:spcAft>
                          <a:spcPts val="0"/>
                        </a:spcAft>
                        <a:buNone/>
                      </a:pPr>
                      <a:r>
                        <a:rPr lang="en-US" sz="1200" u="none" strike="noStrike" cap="none"/>
                        <a:t>Ши шо даьлча, тхо </a:t>
                      </a:r>
                      <a:r>
                        <a:rPr lang="en-US" sz="1200" b="1" u="none" strike="noStrike" cap="none"/>
                        <a:t>Кыргызстане</a:t>
                      </a:r>
                      <a:r>
                        <a:rPr lang="en-US" sz="1200" u="none" strike="noStrike" cap="none"/>
                        <a:t>, тхайн да волчу дIадахара</a:t>
                      </a:r>
                      <a:endParaRPr sz="1200"/>
                    </a:p>
                  </a:txBody>
                  <a:tcPr marL="68575" marR="68575" marT="34300" marB="34300"/>
                </a:tc>
                <a:tc>
                  <a:txBody>
                    <a:bodyPr/>
                    <a:lstStyle/>
                    <a:p>
                      <a:pPr marL="0" marR="0" lvl="0" indent="0" algn="ctr" rtl="0">
                        <a:spcBef>
                          <a:spcPts val="0"/>
                        </a:spcBef>
                        <a:spcAft>
                          <a:spcPts val="0"/>
                        </a:spcAft>
                        <a:buNone/>
                      </a:pPr>
                      <a:r>
                        <a:rPr lang="en-US" sz="1200"/>
                        <a:t>Kyrgyzstan</a:t>
                      </a:r>
                      <a:endParaRPr sz="1200" b="1">
                        <a:solidFill>
                          <a:schemeClr val="lt1"/>
                        </a:solidFill>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200"/>
                        <a:t>2</a:t>
                      </a:r>
                      <a:endParaRPr/>
                    </a:p>
                  </a:txBody>
                  <a:tcPr marL="68575" marR="68575" marT="34300" marB="34300"/>
                </a:tc>
                <a:tc>
                  <a:txBody>
                    <a:bodyPr/>
                    <a:lstStyle/>
                    <a:p>
                      <a:pPr marL="0" marR="0" lvl="0" indent="0" algn="ctr" rtl="0">
                        <a:spcBef>
                          <a:spcPts val="0"/>
                        </a:spcBef>
                        <a:spcAft>
                          <a:spcPts val="0"/>
                        </a:spcAft>
                        <a:buNone/>
                      </a:pPr>
                      <a:r>
                        <a:rPr lang="en-US" sz="1200"/>
                        <a:t>420</a:t>
                      </a:r>
                      <a:endParaRPr/>
                    </a:p>
                  </a:txBody>
                  <a:tcPr marL="68575" marR="68575" marT="34300" marB="34300"/>
                </a:tc>
              </a:tr>
              <a:tr h="278125">
                <a:tc>
                  <a:txBody>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PER</a:t>
                      </a:r>
                      <a:endParaRPr/>
                    </a:p>
                  </a:txBody>
                  <a:tcPr marL="68575" marR="68575" marT="34300" marB="34300"/>
                </a:tc>
                <a:tc>
                  <a:txBody>
                    <a:bodyPr/>
                    <a:lstStyle/>
                    <a:p>
                      <a:pPr marL="0" marR="0" lvl="0" indent="0" algn="l" rtl="0">
                        <a:spcBef>
                          <a:spcPts val="0"/>
                        </a:spcBef>
                        <a:spcAft>
                          <a:spcPts val="0"/>
                        </a:spcAft>
                        <a:buNone/>
                      </a:pPr>
                      <a:r>
                        <a:rPr lang="en-US" sz="1200"/>
                        <a:t>дIa ца. . .ма гIолахь . . . со . . . яда, </a:t>
                      </a:r>
                      <a:r>
                        <a:rPr lang="en-US" sz="1200" b="1"/>
                        <a:t>Марина</a:t>
                      </a:r>
                      <a:r>
                        <a:rPr lang="en-US" sz="1200"/>
                        <a:t> , вайша . . . хьо чу а йигна</a:t>
                      </a:r>
                      <a:endParaRPr sz="1200"/>
                    </a:p>
                  </a:txBody>
                  <a:tcPr marL="68575" marR="68575" marT="34300" marB="34300"/>
                </a:tc>
                <a:tc>
                  <a:txBody>
                    <a:bodyPr/>
                    <a:lstStyle/>
                    <a:p>
                      <a:pPr marL="0" marR="0" lvl="0" indent="0" algn="ctr" rtl="0">
                        <a:spcBef>
                          <a:spcPts val="0"/>
                        </a:spcBef>
                        <a:spcAft>
                          <a:spcPts val="0"/>
                        </a:spcAft>
                        <a:buNone/>
                      </a:pPr>
                      <a:r>
                        <a:rPr lang="en-US" sz="1200"/>
                        <a:t>Marina</a:t>
                      </a:r>
                      <a:endParaRPr sz="1200"/>
                    </a:p>
                  </a:txBody>
                  <a:tcPr marL="68575" marR="68575" marT="34300" marB="34300"/>
                </a:tc>
                <a:tc>
                  <a:txBody>
                    <a:bodyPr/>
                    <a:lstStyle/>
                    <a:p>
                      <a:pPr marL="0" marR="0" lvl="0" indent="0" algn="ctr" rtl="0">
                        <a:spcBef>
                          <a:spcPts val="0"/>
                        </a:spcBef>
                        <a:spcAft>
                          <a:spcPts val="0"/>
                        </a:spcAft>
                        <a:buNone/>
                      </a:pPr>
                      <a:r>
                        <a:rPr lang="en-US" sz="1200"/>
                        <a:t>25</a:t>
                      </a:r>
                      <a:endParaRPr/>
                    </a:p>
                  </a:txBody>
                  <a:tcPr marL="68575" marR="68575" marT="34300" marB="34300"/>
                </a:tc>
                <a:tc>
                  <a:txBody>
                    <a:bodyPr/>
                    <a:lstStyle/>
                    <a:p>
                      <a:pPr marL="0" marR="0" lvl="0" indent="0" algn="ctr" rtl="0">
                        <a:spcBef>
                          <a:spcPts val="0"/>
                        </a:spcBef>
                        <a:spcAft>
                          <a:spcPts val="0"/>
                        </a:spcAft>
                        <a:buNone/>
                      </a:pPr>
                      <a:r>
                        <a:rPr lang="en-US" sz="1200"/>
                        <a:t>20,735</a:t>
                      </a:r>
                      <a:endParaRPr/>
                    </a:p>
                  </a:txBody>
                  <a:tcPr marL="68575" marR="68575" marT="34300" marB="34300"/>
                </a:tc>
              </a:tr>
              <a:tr h="434350">
                <a:tc>
                  <a:txBody>
                    <a:bodyPr/>
                    <a:lstStyle/>
                    <a:p>
                      <a:pPr marL="0" marR="0" lvl="0" indent="0" algn="l" rtl="0">
                        <a:spcBef>
                          <a:spcPts val="0"/>
                        </a:spcBef>
                        <a:spcAft>
                          <a:spcPts val="0"/>
                        </a:spcAft>
                        <a:buNone/>
                      </a:pPr>
                      <a:r>
                        <a:rPr lang="en-US" sz="1200">
                          <a:solidFill>
                            <a:schemeClr val="dk1"/>
                          </a:solidFill>
                        </a:rPr>
                        <a:t>ORG</a:t>
                      </a:r>
                      <a:endParaRPr/>
                    </a:p>
                  </a:txBody>
                  <a:tcPr marL="68575" marR="68575" marT="34300" marB="34300"/>
                </a:tc>
                <a:tc>
                  <a:txBody>
                    <a:bodyPr/>
                    <a:lstStyle/>
                    <a:p>
                      <a:pPr marL="0" marR="0" lvl="0" indent="0" algn="l" rtl="0">
                        <a:spcBef>
                          <a:spcPts val="0"/>
                        </a:spcBef>
                        <a:spcAft>
                          <a:spcPts val="0"/>
                        </a:spcAft>
                        <a:buNone/>
                      </a:pPr>
                      <a:r>
                        <a:rPr lang="en-US" sz="1200"/>
                        <a:t>А |. Халикова |, </a:t>
                      </a:r>
                      <a:r>
                        <a:rPr lang="en-US" sz="1200" b="1"/>
                        <a:t>ЧГУ</a:t>
                      </a:r>
                      <a:r>
                        <a:rPr lang="en-US" sz="1200"/>
                        <a:t> |- н студентка |. ДАЙМОХК № 54, 2005</a:t>
                      </a:r>
                      <a:endParaRPr sz="1200"/>
                    </a:p>
                  </a:txBody>
                  <a:tcPr marL="68575" marR="68575" marT="34300" marB="34300"/>
                </a:tc>
                <a:tc>
                  <a:txBody>
                    <a:bodyPr/>
                    <a:lstStyle/>
                    <a:p>
                      <a:pPr marL="0" marR="0" lvl="0" indent="0" algn="ctr" rtl="0">
                        <a:spcBef>
                          <a:spcPts val="0"/>
                        </a:spcBef>
                        <a:spcAft>
                          <a:spcPts val="0"/>
                        </a:spcAft>
                        <a:buNone/>
                      </a:pPr>
                      <a:r>
                        <a:rPr lang="en-US" sz="1200"/>
                        <a:t>CSU (Chuvash State University)</a:t>
                      </a:r>
                      <a:endParaRPr sz="1200"/>
                    </a:p>
                  </a:txBody>
                  <a:tcPr marL="68575" marR="68575" marT="34300" marB="34300"/>
                </a:tc>
                <a:tc>
                  <a:txBody>
                    <a:bodyPr/>
                    <a:lstStyle/>
                    <a:p>
                      <a:pPr marL="0" marR="0" lvl="0" indent="0" algn="ctr" rtl="0">
                        <a:spcBef>
                          <a:spcPts val="0"/>
                        </a:spcBef>
                        <a:spcAft>
                          <a:spcPts val="0"/>
                        </a:spcAft>
                        <a:buNone/>
                      </a:pPr>
                      <a:r>
                        <a:rPr lang="en-US" sz="1200"/>
                        <a:t>1</a:t>
                      </a:r>
                      <a:endParaRPr/>
                    </a:p>
                  </a:txBody>
                  <a:tcPr marL="68575" marR="68575" marT="34300" marB="34300"/>
                </a:tc>
                <a:tc>
                  <a:txBody>
                    <a:bodyPr/>
                    <a:lstStyle/>
                    <a:p>
                      <a:pPr marL="0" marR="0" lvl="0" indent="0" algn="ctr" rtl="0">
                        <a:spcBef>
                          <a:spcPts val="0"/>
                        </a:spcBef>
                        <a:spcAft>
                          <a:spcPts val="0"/>
                        </a:spcAft>
                        <a:buNone/>
                      </a:pPr>
                      <a:r>
                        <a:rPr lang="en-US" sz="1200" dirty="0"/>
                        <a:t>183</a:t>
                      </a:r>
                      <a:endParaRPr dirty="0"/>
                    </a:p>
                  </a:txBody>
                  <a:tcPr marL="68575" marR="68575" marT="34300" marB="34300"/>
                </a:tc>
              </a:tr>
            </a:tbl>
          </a:graphicData>
        </a:graphic>
      </p:graphicFrame>
      <p:sp>
        <p:nvSpPr>
          <p:cNvPr id="1227" name="Google Shape;1227;p114"/>
          <p:cNvSpPr txBox="1">
            <a:spLocks noGrp="1"/>
          </p:cNvSpPr>
          <p:nvPr>
            <p:ph type="title"/>
          </p:nvPr>
        </p:nvSpPr>
        <p:spPr>
          <a:xfrm>
            <a:off x="1447800" y="28243"/>
            <a:ext cx="8534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sym typeface="Calibri"/>
              </a:rPr>
              <a:t>What is being Transferred?</a:t>
            </a:r>
            <a:endParaRPr dirty="0">
              <a:sym typeface="Calibri"/>
            </a:endParaRPr>
          </a:p>
        </p:txBody>
      </p:sp>
    </p:spTree>
    <p:extLst>
      <p:ext uri="{BB962C8B-B14F-4D97-AF65-F5344CB8AC3E}">
        <p14:creationId xmlns:p14="http://schemas.microsoft.com/office/powerpoint/2010/main" val="20374769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828800" y="246320"/>
            <a:ext cx="8077200" cy="514350"/>
          </a:xfrm>
        </p:spPr>
        <p:txBody>
          <a:bodyPr>
            <a:noAutofit/>
          </a:bodyPr>
          <a:lstStyle/>
          <a:p>
            <a:pPr algn="ctr" eaLnBrk="1" hangingPunct="1">
              <a:defRPr/>
            </a:pPr>
            <a:r>
              <a:rPr lang="en-US" altLang="zh-CN" dirty="0" smtClean="0"/>
              <a:t>Cross-lingual </a:t>
            </a:r>
            <a:r>
              <a:rPr lang="en-US" altLang="zh-CN" dirty="0"/>
              <a:t>Entity </a:t>
            </a:r>
            <a:r>
              <a:rPr lang="en-US" altLang="zh-CN" dirty="0" smtClean="0"/>
              <a:t>Linking Accuracy</a:t>
            </a:r>
            <a:endParaRPr lang="en-US" dirty="0"/>
          </a:p>
        </p:txBody>
      </p:sp>
      <p:sp>
        <p:nvSpPr>
          <p:cNvPr id="2" name="TextBox 1"/>
          <p:cNvSpPr txBox="1"/>
          <p:nvPr/>
        </p:nvSpPr>
        <p:spPr>
          <a:xfrm>
            <a:off x="5139399" y="7549076"/>
            <a:ext cx="184731" cy="253916"/>
          </a:xfrm>
          <a:prstGeom prst="rect">
            <a:avLst/>
          </a:prstGeom>
          <a:noFill/>
        </p:spPr>
        <p:txBody>
          <a:bodyPr wrap="none" rtlCol="0">
            <a:spAutoFit/>
          </a:bodyPr>
          <a:lstStyle/>
          <a:p>
            <a:endParaRPr lang="en-US" sz="1050">
              <a:solidFill>
                <a:prstClr val="black"/>
              </a:solidFill>
            </a:endParaRPr>
          </a:p>
        </p:txBody>
      </p:sp>
      <p:cxnSp>
        <p:nvCxnSpPr>
          <p:cNvPr id="6" name="Straight Arrow Connector 5"/>
          <p:cNvCxnSpPr/>
          <p:nvPr/>
        </p:nvCxnSpPr>
        <p:spPr bwMode="auto">
          <a:xfrm>
            <a:off x="-2602523" y="-875714"/>
            <a:ext cx="914400" cy="685800"/>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1" name="TextBox 30"/>
          <p:cNvSpPr txBox="1"/>
          <p:nvPr/>
        </p:nvSpPr>
        <p:spPr>
          <a:xfrm>
            <a:off x="-2096086" y="4138539"/>
            <a:ext cx="184731" cy="253916"/>
          </a:xfrm>
          <a:prstGeom prst="rect">
            <a:avLst/>
          </a:prstGeom>
          <a:noFill/>
        </p:spPr>
        <p:txBody>
          <a:bodyPr wrap="none" rtlCol="0">
            <a:spAutoFit/>
          </a:bodyPr>
          <a:lstStyle/>
          <a:p>
            <a:endParaRPr lang="en-US" sz="1050">
              <a:solidFill>
                <a:prstClr val="black"/>
              </a:solidFill>
            </a:endParaRPr>
          </a:p>
        </p:txBody>
      </p:sp>
      <p:graphicFrame>
        <p:nvGraphicFramePr>
          <p:cNvPr id="3" name="Table 2"/>
          <p:cNvGraphicFramePr>
            <a:graphicFrameLocks noGrp="1"/>
          </p:cNvGraphicFramePr>
          <p:nvPr>
            <p:extLst/>
          </p:nvPr>
        </p:nvGraphicFramePr>
        <p:xfrm>
          <a:off x="1557850" y="1307891"/>
          <a:ext cx="9070175" cy="4348480"/>
        </p:xfrm>
        <a:graphic>
          <a:graphicData uri="http://schemas.openxmlformats.org/drawingml/2006/table">
            <a:tbl>
              <a:tblPr firstRow="1" bandRow="1">
                <a:tableStyleId>{5C22544A-7EE6-4342-B048-85BDC9FD1C3A}</a:tableStyleId>
              </a:tblPr>
              <a:tblGrid>
                <a:gridCol w="2093117"/>
                <a:gridCol w="3953666"/>
                <a:gridCol w="3023392"/>
              </a:tblGrid>
              <a:tr h="137774">
                <a:tc>
                  <a:txBody>
                    <a:bodyPr/>
                    <a:lstStyle/>
                    <a:p>
                      <a:pPr algn="ctr"/>
                      <a:r>
                        <a:rPr lang="en-US" dirty="0" smtClean="0"/>
                        <a:t>Language</a:t>
                      </a:r>
                      <a:endParaRPr lang="en-US" dirty="0"/>
                    </a:p>
                  </a:txBody>
                  <a:tcPr/>
                </a:tc>
                <a:tc>
                  <a:txBody>
                    <a:bodyPr/>
                    <a:lstStyle/>
                    <a:p>
                      <a:pPr algn="ctr"/>
                      <a:r>
                        <a:rPr lang="en-US" dirty="0" smtClean="0"/>
                        <a:t>Supervised Approach</a:t>
                      </a:r>
                      <a:r>
                        <a:rPr lang="en-US" baseline="0" dirty="0" smtClean="0"/>
                        <a:t> trained from 3000 mentions </a:t>
                      </a:r>
                      <a:r>
                        <a:rPr lang="en-US" dirty="0" smtClean="0"/>
                        <a:t>(Mayfield</a:t>
                      </a:r>
                      <a:r>
                        <a:rPr lang="en-US" baseline="0" dirty="0" smtClean="0"/>
                        <a:t> et al., 2011)</a:t>
                      </a:r>
                      <a:endParaRPr lang="en-US" dirty="0"/>
                    </a:p>
                  </a:txBody>
                  <a:tcPr/>
                </a:tc>
                <a:tc>
                  <a:txBody>
                    <a:bodyPr/>
                    <a:lstStyle/>
                    <a:p>
                      <a:pPr algn="ctr"/>
                      <a:r>
                        <a:rPr lang="en-US" dirty="0" smtClean="0"/>
                        <a:t>Our Unsupervised</a:t>
                      </a:r>
                    </a:p>
                    <a:p>
                      <a:pPr algn="ctr"/>
                      <a:r>
                        <a:rPr lang="en-US" dirty="0" smtClean="0"/>
                        <a:t>Approach</a:t>
                      </a:r>
                      <a:endParaRPr lang="en-US" dirty="0"/>
                    </a:p>
                  </a:txBody>
                  <a:tcPr/>
                </a:tc>
              </a:tr>
              <a:tr h="370840">
                <a:tc>
                  <a:txBody>
                    <a:bodyPr/>
                    <a:lstStyle/>
                    <a:p>
                      <a:pPr algn="ctr"/>
                      <a:r>
                        <a:rPr lang="en-US" dirty="0" smtClean="0"/>
                        <a:t>Arabic</a:t>
                      </a:r>
                      <a:endParaRPr lang="en-US" dirty="0"/>
                    </a:p>
                  </a:txBody>
                  <a:tcPr/>
                </a:tc>
                <a:tc>
                  <a:txBody>
                    <a:bodyPr/>
                    <a:lstStyle/>
                    <a:p>
                      <a:pPr algn="ctr"/>
                      <a:r>
                        <a:rPr lang="en-US" dirty="0" smtClean="0"/>
                        <a:t>70.6%</a:t>
                      </a:r>
                      <a:endParaRPr lang="en-US" dirty="0"/>
                    </a:p>
                  </a:txBody>
                  <a:tcPr/>
                </a:tc>
                <a:tc>
                  <a:txBody>
                    <a:bodyPr/>
                    <a:lstStyle/>
                    <a:p>
                      <a:pPr algn="ctr"/>
                      <a:r>
                        <a:rPr lang="en-US" b="1" dirty="0" smtClean="0"/>
                        <a:t>80.2%</a:t>
                      </a:r>
                      <a:endParaRPr lang="en-US" b="1" dirty="0"/>
                    </a:p>
                  </a:txBody>
                  <a:tcPr/>
                </a:tc>
              </a:tr>
              <a:tr h="370840">
                <a:tc>
                  <a:txBody>
                    <a:bodyPr/>
                    <a:lstStyle/>
                    <a:p>
                      <a:pPr algn="ctr"/>
                      <a:r>
                        <a:rPr lang="en-US" dirty="0" smtClean="0"/>
                        <a:t>Bulgarian</a:t>
                      </a:r>
                      <a:endParaRPr lang="en-US" dirty="0"/>
                    </a:p>
                  </a:txBody>
                  <a:tcPr/>
                </a:tc>
                <a:tc>
                  <a:txBody>
                    <a:bodyPr/>
                    <a:lstStyle/>
                    <a:p>
                      <a:pPr algn="ctr"/>
                      <a:r>
                        <a:rPr lang="en-US" dirty="0" smtClean="0"/>
                        <a:t>82.1%</a:t>
                      </a:r>
                      <a:endParaRPr lang="en-US" dirty="0"/>
                    </a:p>
                  </a:txBody>
                  <a:tcPr/>
                </a:tc>
                <a:tc>
                  <a:txBody>
                    <a:bodyPr/>
                    <a:lstStyle/>
                    <a:p>
                      <a:pPr algn="ctr"/>
                      <a:r>
                        <a:rPr lang="en-US" b="1" dirty="0" smtClean="0"/>
                        <a:t>84.1%</a:t>
                      </a:r>
                      <a:endParaRPr lang="en-US" b="1" dirty="0"/>
                    </a:p>
                  </a:txBody>
                  <a:tcPr/>
                </a:tc>
              </a:tr>
              <a:tr h="370840">
                <a:tc>
                  <a:txBody>
                    <a:bodyPr/>
                    <a:lstStyle/>
                    <a:p>
                      <a:pPr algn="ctr"/>
                      <a:r>
                        <a:rPr lang="en-US" dirty="0" smtClean="0"/>
                        <a:t>Croatian</a:t>
                      </a:r>
                      <a:endParaRPr lang="en-US" dirty="0"/>
                    </a:p>
                  </a:txBody>
                  <a:tcPr/>
                </a:tc>
                <a:tc>
                  <a:txBody>
                    <a:bodyPr/>
                    <a:lstStyle/>
                    <a:p>
                      <a:pPr algn="ctr"/>
                      <a:r>
                        <a:rPr lang="en-US" dirty="0" smtClean="0"/>
                        <a:t>88.9%</a:t>
                      </a:r>
                      <a:endParaRPr lang="en-US" dirty="0"/>
                    </a:p>
                  </a:txBody>
                  <a:tcPr/>
                </a:tc>
                <a:tc>
                  <a:txBody>
                    <a:bodyPr/>
                    <a:lstStyle/>
                    <a:p>
                      <a:pPr algn="ctr"/>
                      <a:r>
                        <a:rPr lang="en-US" b="1" dirty="0" smtClean="0"/>
                        <a:t>90.8%</a:t>
                      </a:r>
                      <a:endParaRPr lang="en-US" b="1" dirty="0"/>
                    </a:p>
                  </a:txBody>
                  <a:tcPr/>
                </a:tc>
              </a:tr>
              <a:tr h="370840">
                <a:tc>
                  <a:txBody>
                    <a:bodyPr/>
                    <a:lstStyle/>
                    <a:p>
                      <a:pPr algn="ctr"/>
                      <a:r>
                        <a:rPr lang="en-US" dirty="0" smtClean="0"/>
                        <a:t>Czech</a:t>
                      </a:r>
                      <a:endParaRPr lang="en-US" dirty="0"/>
                    </a:p>
                  </a:txBody>
                  <a:tcPr/>
                </a:tc>
                <a:tc>
                  <a:txBody>
                    <a:bodyPr/>
                    <a:lstStyle/>
                    <a:p>
                      <a:pPr algn="ctr"/>
                      <a:r>
                        <a:rPr lang="en-US" dirty="0" smtClean="0"/>
                        <a:t>77.2%</a:t>
                      </a:r>
                      <a:endParaRPr lang="en-US" dirty="0"/>
                    </a:p>
                  </a:txBody>
                  <a:tcPr/>
                </a:tc>
                <a:tc>
                  <a:txBody>
                    <a:bodyPr/>
                    <a:lstStyle/>
                    <a:p>
                      <a:pPr algn="ctr"/>
                      <a:r>
                        <a:rPr lang="en-US" b="1" dirty="0" smtClean="0"/>
                        <a:t>85.9%</a:t>
                      </a:r>
                      <a:endParaRPr lang="en-US" b="1" dirty="0"/>
                    </a:p>
                  </a:txBody>
                  <a:tcPr/>
                </a:tc>
              </a:tr>
              <a:tr h="370840">
                <a:tc>
                  <a:txBody>
                    <a:bodyPr/>
                    <a:lstStyle/>
                    <a:p>
                      <a:pPr algn="ctr"/>
                      <a:r>
                        <a:rPr lang="en-US" dirty="0" smtClean="0"/>
                        <a:t>French</a:t>
                      </a:r>
                      <a:endParaRPr lang="en-US" dirty="0"/>
                    </a:p>
                  </a:txBody>
                  <a:tcPr/>
                </a:tc>
                <a:tc>
                  <a:txBody>
                    <a:bodyPr/>
                    <a:lstStyle/>
                    <a:p>
                      <a:pPr algn="ctr"/>
                      <a:r>
                        <a:rPr lang="en-US" dirty="0" smtClean="0"/>
                        <a:t>90.4%</a:t>
                      </a:r>
                      <a:endParaRPr lang="en-US" dirty="0"/>
                    </a:p>
                  </a:txBody>
                  <a:tcPr/>
                </a:tc>
                <a:tc>
                  <a:txBody>
                    <a:bodyPr/>
                    <a:lstStyle/>
                    <a:p>
                      <a:pPr algn="ctr"/>
                      <a:r>
                        <a:rPr lang="en-US" b="1" dirty="0" smtClean="0"/>
                        <a:t>92.1%</a:t>
                      </a:r>
                      <a:endParaRPr lang="en-US" b="1" dirty="0"/>
                    </a:p>
                  </a:txBody>
                  <a:tcPr/>
                </a:tc>
              </a:tr>
              <a:tr h="370840">
                <a:tc>
                  <a:txBody>
                    <a:bodyPr/>
                    <a:lstStyle/>
                    <a:p>
                      <a:pPr algn="ctr"/>
                      <a:r>
                        <a:rPr lang="en-US" dirty="0" smtClean="0"/>
                        <a:t>German</a:t>
                      </a:r>
                      <a:endParaRPr lang="en-US" dirty="0"/>
                    </a:p>
                  </a:txBody>
                  <a:tcPr/>
                </a:tc>
                <a:tc>
                  <a:txBody>
                    <a:bodyPr/>
                    <a:lstStyle/>
                    <a:p>
                      <a:pPr algn="ctr"/>
                      <a:r>
                        <a:rPr lang="en-US" dirty="0" smtClean="0"/>
                        <a:t>85.7%</a:t>
                      </a:r>
                      <a:endParaRPr lang="en-US" dirty="0"/>
                    </a:p>
                  </a:txBody>
                  <a:tcPr/>
                </a:tc>
                <a:tc>
                  <a:txBody>
                    <a:bodyPr/>
                    <a:lstStyle/>
                    <a:p>
                      <a:pPr algn="ctr"/>
                      <a:r>
                        <a:rPr lang="en-US" b="1" dirty="0" smtClean="0"/>
                        <a:t>89.7%</a:t>
                      </a:r>
                      <a:endParaRPr lang="en-US" b="1" dirty="0"/>
                    </a:p>
                  </a:txBody>
                  <a:tcPr/>
                </a:tc>
              </a:tr>
              <a:tr h="370840">
                <a:tc>
                  <a:txBody>
                    <a:bodyPr/>
                    <a:lstStyle/>
                    <a:p>
                      <a:pPr algn="ctr"/>
                      <a:r>
                        <a:rPr lang="en-US" dirty="0" smtClean="0"/>
                        <a:t>Greek</a:t>
                      </a:r>
                      <a:endParaRPr lang="en-US" dirty="0"/>
                    </a:p>
                  </a:txBody>
                  <a:tcPr/>
                </a:tc>
                <a:tc>
                  <a:txBody>
                    <a:bodyPr/>
                    <a:lstStyle/>
                    <a:p>
                      <a:pPr algn="ctr"/>
                      <a:r>
                        <a:rPr lang="en-US" dirty="0" smtClean="0"/>
                        <a:t>71.4%</a:t>
                      </a:r>
                      <a:endParaRPr lang="en-US" dirty="0"/>
                    </a:p>
                  </a:txBody>
                  <a:tcPr/>
                </a:tc>
                <a:tc>
                  <a:txBody>
                    <a:bodyPr/>
                    <a:lstStyle/>
                    <a:p>
                      <a:pPr algn="ctr"/>
                      <a:r>
                        <a:rPr lang="en-US" b="1" dirty="0" smtClean="0"/>
                        <a:t>79.8%</a:t>
                      </a:r>
                      <a:endParaRPr lang="en-US" b="1" dirty="0"/>
                    </a:p>
                  </a:txBody>
                  <a:tcPr/>
                </a:tc>
              </a:tr>
              <a:tr h="370840">
                <a:tc>
                  <a:txBody>
                    <a:bodyPr/>
                    <a:lstStyle/>
                    <a:p>
                      <a:pPr algn="ctr"/>
                      <a:r>
                        <a:rPr lang="en-US" dirty="0" smtClean="0"/>
                        <a:t>Urdu</a:t>
                      </a:r>
                      <a:endParaRPr lang="en-US" dirty="0"/>
                    </a:p>
                  </a:txBody>
                  <a:tcPr/>
                </a:tc>
                <a:tc>
                  <a:txBody>
                    <a:bodyPr/>
                    <a:lstStyle/>
                    <a:p>
                      <a:pPr algn="ctr"/>
                      <a:r>
                        <a:rPr lang="en-US" dirty="0" smtClean="0"/>
                        <a:t>70.7%</a:t>
                      </a:r>
                      <a:endParaRPr lang="en-US" dirty="0"/>
                    </a:p>
                  </a:txBody>
                  <a:tcPr/>
                </a:tc>
                <a:tc>
                  <a:txBody>
                    <a:bodyPr/>
                    <a:lstStyle/>
                    <a:p>
                      <a:pPr algn="ctr"/>
                      <a:r>
                        <a:rPr lang="en-US" b="1" dirty="0" smtClean="0"/>
                        <a:t>73.2%</a:t>
                      </a:r>
                      <a:endParaRPr lang="en-US" b="1" dirty="0"/>
                    </a:p>
                  </a:txBody>
                  <a:tcPr/>
                </a:tc>
              </a:tr>
              <a:tr h="370840">
                <a:tc>
                  <a:txBody>
                    <a:bodyPr/>
                    <a:lstStyle/>
                    <a:p>
                      <a:pPr algn="ctr"/>
                      <a:r>
                        <a:rPr lang="en-US" dirty="0" smtClean="0"/>
                        <a:t>Macedonian</a:t>
                      </a:r>
                      <a:endParaRPr lang="en-US" dirty="0"/>
                    </a:p>
                  </a:txBody>
                  <a:tcPr/>
                </a:tc>
                <a:tc>
                  <a:txBody>
                    <a:bodyPr/>
                    <a:lstStyle/>
                    <a:p>
                      <a:pPr algn="ctr"/>
                      <a:r>
                        <a:rPr lang="en-US" dirty="0" smtClean="0"/>
                        <a:t>70.6%</a:t>
                      </a:r>
                      <a:endParaRPr lang="en-US" dirty="0"/>
                    </a:p>
                  </a:txBody>
                  <a:tcPr/>
                </a:tc>
                <a:tc>
                  <a:txBody>
                    <a:bodyPr/>
                    <a:lstStyle/>
                    <a:p>
                      <a:pPr algn="ctr"/>
                      <a:r>
                        <a:rPr lang="en-US" b="1" dirty="0" smtClean="0"/>
                        <a:t>71.6%</a:t>
                      </a:r>
                      <a:endParaRPr lang="en-US" b="1" dirty="0"/>
                    </a:p>
                  </a:txBody>
                  <a:tcPr/>
                </a:tc>
              </a:tr>
              <a:tr h="370840">
                <a:tc>
                  <a:txBody>
                    <a:bodyPr/>
                    <a:lstStyle/>
                    <a:p>
                      <a:pPr algn="ctr"/>
                      <a:r>
                        <a:rPr lang="en-US" dirty="0" smtClean="0"/>
                        <a:t>Serbian</a:t>
                      </a:r>
                      <a:endParaRPr lang="en-US" dirty="0"/>
                    </a:p>
                  </a:txBody>
                  <a:tcPr/>
                </a:tc>
                <a:tc>
                  <a:txBody>
                    <a:bodyPr/>
                    <a:lstStyle/>
                    <a:p>
                      <a:pPr algn="ctr"/>
                      <a:r>
                        <a:rPr lang="en-US" dirty="0" smtClean="0"/>
                        <a:t>65.3%</a:t>
                      </a:r>
                      <a:endParaRPr lang="en-US" dirty="0"/>
                    </a:p>
                  </a:txBody>
                  <a:tcPr/>
                </a:tc>
                <a:tc>
                  <a:txBody>
                    <a:bodyPr/>
                    <a:lstStyle/>
                    <a:p>
                      <a:pPr algn="ctr"/>
                      <a:r>
                        <a:rPr lang="en-US" b="1" dirty="0" smtClean="0"/>
                        <a:t>81.2%</a:t>
                      </a:r>
                      <a:endParaRPr lang="en-US" b="1" dirty="0"/>
                    </a:p>
                  </a:txBody>
                  <a:tcPr/>
                </a:tc>
              </a:tr>
            </a:tbl>
          </a:graphicData>
        </a:graphic>
      </p:graphicFrame>
    </p:spTree>
    <p:extLst>
      <p:ext uri="{BB962C8B-B14F-4D97-AF65-F5344CB8AC3E}">
        <p14:creationId xmlns:p14="http://schemas.microsoft.com/office/powerpoint/2010/main" val="4004526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2"/>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r>
              <a:rPr lang="de"/>
              <a:t>Why embed words?</a:t>
            </a:r>
            <a:endParaRPr/>
          </a:p>
        </p:txBody>
      </p:sp>
      <p:sp>
        <p:nvSpPr>
          <p:cNvPr id="551" name="Google Shape;551;p6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609585" indent="-457189">
              <a:lnSpc>
                <a:spcPct val="200000"/>
              </a:lnSpc>
              <a:spcBef>
                <a:spcPts val="0"/>
              </a:spcBef>
              <a:buSzPts val="1800"/>
              <a:buChar char="❏"/>
            </a:pPr>
            <a:r>
              <a:rPr lang="de"/>
              <a:t>Embeddings are themselves parameters—can be learned</a:t>
            </a:r>
            <a:endParaRPr/>
          </a:p>
          <a:p>
            <a:pPr marL="609585" indent="-457189">
              <a:lnSpc>
                <a:spcPct val="200000"/>
              </a:lnSpc>
              <a:spcBef>
                <a:spcPts val="0"/>
              </a:spcBef>
              <a:buSzPts val="1800"/>
              <a:buChar char="❏"/>
            </a:pPr>
            <a:r>
              <a:rPr lang="de"/>
              <a:t>Sharing representations across tasks</a:t>
            </a:r>
            <a:endParaRPr/>
          </a:p>
          <a:p>
            <a:pPr marL="609585" indent="-457189">
              <a:lnSpc>
                <a:spcPct val="200000"/>
              </a:lnSpc>
              <a:spcBef>
                <a:spcPts val="0"/>
              </a:spcBef>
              <a:buSzPts val="1800"/>
              <a:buChar char="❏"/>
            </a:pPr>
            <a:r>
              <a:rPr lang="de"/>
              <a:t>Lower dimensional space</a:t>
            </a:r>
            <a:endParaRPr/>
          </a:p>
          <a:p>
            <a:pPr marL="1219170" lvl="1" indent="-423323">
              <a:lnSpc>
                <a:spcPct val="200000"/>
              </a:lnSpc>
              <a:spcBef>
                <a:spcPts val="0"/>
              </a:spcBef>
              <a:buSzPts val="1400"/>
              <a:buChar char="❏"/>
            </a:pPr>
            <a:r>
              <a:rPr lang="de"/>
              <a:t>Better for computation—difficult to handle sparse vectors.</a:t>
            </a:r>
            <a:endParaRPr/>
          </a:p>
        </p:txBody>
      </p:sp>
      <p:sp>
        <p:nvSpPr>
          <p:cNvPr id="552" name="Google Shape;552;p6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algn="r"/>
            <a:fld id="{00000000-1234-1234-1234-123412341234}" type="slidenum">
              <a:rPr lang="de">
                <a:solidFill>
                  <a:schemeClr val="lt1"/>
                </a:solidFill>
              </a:rPr>
              <a:pPr algn="r"/>
              <a:t>3</a:t>
            </a:fld>
            <a:endParaRPr>
              <a:solidFill>
                <a:schemeClr val="lt1"/>
              </a:solidFill>
            </a:endParaRPr>
          </a:p>
        </p:txBody>
      </p:sp>
    </p:spTree>
    <p:extLst>
      <p:ext uri="{BB962C8B-B14F-4D97-AF65-F5344CB8AC3E}">
        <p14:creationId xmlns:p14="http://schemas.microsoft.com/office/powerpoint/2010/main" val="82277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FB37DB-450E-854A-B83E-0D4280BB24A1}"/>
              </a:ext>
            </a:extLst>
          </p:cNvPr>
          <p:cNvSpPr>
            <a:spLocks noGrp="1"/>
          </p:cNvSpPr>
          <p:nvPr>
            <p:ph type="title"/>
          </p:nvPr>
        </p:nvSpPr>
        <p:spPr/>
        <p:txBody>
          <a:bodyPr/>
          <a:lstStyle/>
          <a:p>
            <a:r>
              <a:rPr lang="en-US" dirty="0"/>
              <a:t>Real-world Multimedia Applications</a:t>
            </a:r>
          </a:p>
        </p:txBody>
      </p:sp>
      <p:sp>
        <p:nvSpPr>
          <p:cNvPr id="3" name="Content Placeholder 2">
            <a:extLst>
              <a:ext uri="{FF2B5EF4-FFF2-40B4-BE49-F238E27FC236}">
                <a16:creationId xmlns="" xmlns:a16="http://schemas.microsoft.com/office/drawing/2014/main" id="{A1D2FC7D-CF4C-364C-830C-FDE79D0D1011}"/>
              </a:ext>
            </a:extLst>
          </p:cNvPr>
          <p:cNvSpPr>
            <a:spLocks noGrp="1"/>
          </p:cNvSpPr>
          <p:nvPr>
            <p:ph idx="1"/>
          </p:nvPr>
        </p:nvSpPr>
        <p:spPr/>
        <p:txBody>
          <a:bodyPr/>
          <a:lstStyle/>
          <a:p>
            <a:r>
              <a:rPr lang="en-US"/>
              <a:t>Real-world multimedia applications requires image-language models to understand multiple levels of alignments such as </a:t>
            </a:r>
            <a:r>
              <a:rPr lang="en-US" b="1">
                <a:solidFill>
                  <a:srgbClr val="0070C0"/>
                </a:solidFill>
              </a:rPr>
              <a:t>verbs</a:t>
            </a:r>
            <a:r>
              <a:rPr lang="en-US"/>
              <a:t>, </a:t>
            </a:r>
            <a:r>
              <a:rPr lang="en-US" b="1">
                <a:solidFill>
                  <a:srgbClr val="0070C0"/>
                </a:solidFill>
              </a:rPr>
              <a:t>objects</a:t>
            </a:r>
            <a:r>
              <a:rPr lang="en-US"/>
              <a:t>, as well as </a:t>
            </a:r>
            <a:r>
              <a:rPr lang="en-US" b="1">
                <a:solidFill>
                  <a:srgbClr val="0070C0"/>
                </a:solidFill>
              </a:rPr>
              <a:t>semantic structures</a:t>
            </a:r>
            <a:r>
              <a:rPr lang="en-US"/>
              <a:t>. </a:t>
            </a:r>
          </a:p>
          <a:p>
            <a:endParaRPr lang="en-US"/>
          </a:p>
        </p:txBody>
      </p:sp>
      <p:sp>
        <p:nvSpPr>
          <p:cNvPr id="4" name="Google Shape;191;p31">
            <a:extLst>
              <a:ext uri="{FF2B5EF4-FFF2-40B4-BE49-F238E27FC236}">
                <a16:creationId xmlns="" xmlns:a16="http://schemas.microsoft.com/office/drawing/2014/main" id="{2F803BED-42BF-7542-AA90-F9A8DE2C1CB6}"/>
              </a:ext>
            </a:extLst>
          </p:cNvPr>
          <p:cNvSpPr txBox="1"/>
          <p:nvPr/>
        </p:nvSpPr>
        <p:spPr>
          <a:xfrm>
            <a:off x="1946257" y="4650244"/>
            <a:ext cx="8340900" cy="3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Couple lost on Valentines Day hike is rescued </a:t>
            </a:r>
            <a:br>
              <a:rPr lang="en" b="1"/>
            </a:br>
            <a:r>
              <a:rPr lang="en" sz="1100" u="sng">
                <a:solidFill>
                  <a:schemeClr val="hlink"/>
                </a:solidFill>
                <a:hlinkClick r:id="rId3"/>
              </a:rPr>
              <a:t>https://www.youtube.com/watch?v=nkP4yVwOhCI</a:t>
            </a:r>
            <a:r>
              <a:rPr lang="en" sz="1100"/>
              <a:t>  </a:t>
            </a:r>
            <a:endParaRPr b="1"/>
          </a:p>
        </p:txBody>
      </p:sp>
      <p:pic>
        <p:nvPicPr>
          <p:cNvPr id="5" name="Google Shape;192;p31">
            <a:extLst>
              <a:ext uri="{FF2B5EF4-FFF2-40B4-BE49-F238E27FC236}">
                <a16:creationId xmlns="" xmlns:a16="http://schemas.microsoft.com/office/drawing/2014/main" id="{7BAE2154-14DC-D540-B3C9-A5BDAE251FDB}"/>
              </a:ext>
            </a:extLst>
          </p:cNvPr>
          <p:cNvPicPr preferRelativeResize="0"/>
          <p:nvPr/>
        </p:nvPicPr>
        <p:blipFill>
          <a:blip r:embed="rId4">
            <a:alphaModFix/>
          </a:blip>
          <a:stretch>
            <a:fillRect/>
          </a:stretch>
        </p:blipFill>
        <p:spPr>
          <a:xfrm>
            <a:off x="1869006" y="5249568"/>
            <a:ext cx="2239301" cy="1236200"/>
          </a:xfrm>
          <a:prstGeom prst="rect">
            <a:avLst/>
          </a:prstGeom>
          <a:noFill/>
          <a:ln>
            <a:noFill/>
          </a:ln>
        </p:spPr>
      </p:pic>
      <p:pic>
        <p:nvPicPr>
          <p:cNvPr id="6" name="Google Shape;193;p31">
            <a:extLst>
              <a:ext uri="{FF2B5EF4-FFF2-40B4-BE49-F238E27FC236}">
                <a16:creationId xmlns="" xmlns:a16="http://schemas.microsoft.com/office/drawing/2014/main" id="{DF8DD6DA-01F7-2149-8F4E-6DE97AC97D04}"/>
              </a:ext>
            </a:extLst>
          </p:cNvPr>
          <p:cNvPicPr preferRelativeResize="0"/>
          <p:nvPr/>
        </p:nvPicPr>
        <p:blipFill>
          <a:blip r:embed="rId5">
            <a:alphaModFix/>
          </a:blip>
          <a:stretch>
            <a:fillRect/>
          </a:stretch>
        </p:blipFill>
        <p:spPr>
          <a:xfrm>
            <a:off x="4271110" y="5255612"/>
            <a:ext cx="2167347" cy="1223575"/>
          </a:xfrm>
          <a:prstGeom prst="rect">
            <a:avLst/>
          </a:prstGeom>
          <a:noFill/>
          <a:ln>
            <a:noFill/>
          </a:ln>
        </p:spPr>
      </p:pic>
      <p:pic>
        <p:nvPicPr>
          <p:cNvPr id="7" name="Google Shape;194;p31">
            <a:extLst>
              <a:ext uri="{FF2B5EF4-FFF2-40B4-BE49-F238E27FC236}">
                <a16:creationId xmlns="" xmlns:a16="http://schemas.microsoft.com/office/drawing/2014/main" id="{FBC27947-947D-C94C-9042-371D79505C87}"/>
              </a:ext>
            </a:extLst>
          </p:cNvPr>
          <p:cNvPicPr preferRelativeResize="0"/>
          <p:nvPr/>
        </p:nvPicPr>
        <p:blipFill>
          <a:blip r:embed="rId6">
            <a:alphaModFix/>
          </a:blip>
          <a:stretch>
            <a:fillRect/>
          </a:stretch>
        </p:blipFill>
        <p:spPr>
          <a:xfrm>
            <a:off x="6601260" y="5262384"/>
            <a:ext cx="2095633" cy="1223575"/>
          </a:xfrm>
          <a:prstGeom prst="rect">
            <a:avLst/>
          </a:prstGeom>
          <a:noFill/>
          <a:ln>
            <a:noFill/>
          </a:ln>
        </p:spPr>
      </p:pic>
      <p:pic>
        <p:nvPicPr>
          <p:cNvPr id="8" name="Google Shape;195;p31">
            <a:extLst>
              <a:ext uri="{FF2B5EF4-FFF2-40B4-BE49-F238E27FC236}">
                <a16:creationId xmlns="" xmlns:a16="http://schemas.microsoft.com/office/drawing/2014/main" id="{343FDFA7-122E-6A4A-8493-B35BA573C1A0}"/>
              </a:ext>
            </a:extLst>
          </p:cNvPr>
          <p:cNvPicPr preferRelativeResize="0"/>
          <p:nvPr/>
        </p:nvPicPr>
        <p:blipFill>
          <a:blip r:embed="rId7">
            <a:alphaModFix/>
          </a:blip>
          <a:stretch>
            <a:fillRect/>
          </a:stretch>
        </p:blipFill>
        <p:spPr>
          <a:xfrm>
            <a:off x="8805449" y="5247990"/>
            <a:ext cx="2167351" cy="1236200"/>
          </a:xfrm>
          <a:prstGeom prst="rect">
            <a:avLst/>
          </a:prstGeom>
          <a:noFill/>
          <a:ln>
            <a:noFill/>
          </a:ln>
        </p:spPr>
      </p:pic>
      <p:sp>
        <p:nvSpPr>
          <p:cNvPr id="14" name="Google Shape;162;p29">
            <a:extLst>
              <a:ext uri="{FF2B5EF4-FFF2-40B4-BE49-F238E27FC236}">
                <a16:creationId xmlns="" xmlns:a16="http://schemas.microsoft.com/office/drawing/2014/main" id="{C75D411C-8E3A-C740-8ADE-9C8B06099B4D}"/>
              </a:ext>
            </a:extLst>
          </p:cNvPr>
          <p:cNvSpPr txBox="1"/>
          <p:nvPr/>
        </p:nvSpPr>
        <p:spPr>
          <a:xfrm>
            <a:off x="1506000" y="2653397"/>
            <a:ext cx="9466800" cy="3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The U.S. and S. Korea consider scaling back military exercises because of coronavirus outbreak </a:t>
            </a:r>
            <a:r>
              <a:rPr lang="en" sz="1100" u="sng">
                <a:solidFill>
                  <a:schemeClr val="hlink"/>
                </a:solidFill>
                <a:hlinkClick r:id="rId8"/>
              </a:rPr>
              <a:t>https://www.youtube.com/watch?v=AUlkKgJHWgU</a:t>
            </a:r>
            <a:r>
              <a:rPr lang="en" sz="1100"/>
              <a:t> </a:t>
            </a:r>
            <a:endParaRPr b="1"/>
          </a:p>
        </p:txBody>
      </p:sp>
      <p:pic>
        <p:nvPicPr>
          <p:cNvPr id="15" name="Google Shape;163;p29">
            <a:extLst>
              <a:ext uri="{FF2B5EF4-FFF2-40B4-BE49-F238E27FC236}">
                <a16:creationId xmlns="" xmlns:a16="http://schemas.microsoft.com/office/drawing/2014/main" id="{CEA55608-EA70-5C47-A714-A35DAF7A3E64}"/>
              </a:ext>
            </a:extLst>
          </p:cNvPr>
          <p:cNvPicPr preferRelativeResize="0"/>
          <p:nvPr/>
        </p:nvPicPr>
        <p:blipFill>
          <a:blip r:embed="rId9">
            <a:alphaModFix/>
          </a:blip>
          <a:stretch>
            <a:fillRect/>
          </a:stretch>
        </p:blipFill>
        <p:spPr>
          <a:xfrm>
            <a:off x="1881077" y="3310008"/>
            <a:ext cx="2076350" cy="1185272"/>
          </a:xfrm>
          <a:prstGeom prst="rect">
            <a:avLst/>
          </a:prstGeom>
          <a:noFill/>
          <a:ln>
            <a:noFill/>
          </a:ln>
        </p:spPr>
      </p:pic>
      <p:pic>
        <p:nvPicPr>
          <p:cNvPr id="16" name="Google Shape;165;p29">
            <a:extLst>
              <a:ext uri="{FF2B5EF4-FFF2-40B4-BE49-F238E27FC236}">
                <a16:creationId xmlns="" xmlns:a16="http://schemas.microsoft.com/office/drawing/2014/main" id="{B50D9A13-0F66-184F-964E-9002FB71A412}"/>
              </a:ext>
            </a:extLst>
          </p:cNvPr>
          <p:cNvPicPr preferRelativeResize="0"/>
          <p:nvPr/>
        </p:nvPicPr>
        <p:blipFill>
          <a:blip r:embed="rId10">
            <a:alphaModFix/>
          </a:blip>
          <a:stretch>
            <a:fillRect/>
          </a:stretch>
        </p:blipFill>
        <p:spPr>
          <a:xfrm>
            <a:off x="4176662" y="3310010"/>
            <a:ext cx="2042615" cy="1185272"/>
          </a:xfrm>
          <a:prstGeom prst="rect">
            <a:avLst/>
          </a:prstGeom>
          <a:noFill/>
          <a:ln>
            <a:noFill/>
          </a:ln>
        </p:spPr>
      </p:pic>
      <p:pic>
        <p:nvPicPr>
          <p:cNvPr id="17" name="Google Shape;169;p29">
            <a:extLst>
              <a:ext uri="{FF2B5EF4-FFF2-40B4-BE49-F238E27FC236}">
                <a16:creationId xmlns="" xmlns:a16="http://schemas.microsoft.com/office/drawing/2014/main" id="{B56833F6-0E1B-5842-A499-5D933CFBB2FD}"/>
              </a:ext>
            </a:extLst>
          </p:cNvPr>
          <p:cNvPicPr preferRelativeResize="0"/>
          <p:nvPr/>
        </p:nvPicPr>
        <p:blipFill>
          <a:blip r:embed="rId11">
            <a:alphaModFix/>
          </a:blip>
          <a:stretch>
            <a:fillRect/>
          </a:stretch>
        </p:blipFill>
        <p:spPr>
          <a:xfrm>
            <a:off x="6438512" y="3310008"/>
            <a:ext cx="2108390" cy="1211939"/>
          </a:xfrm>
          <a:prstGeom prst="rect">
            <a:avLst/>
          </a:prstGeom>
          <a:noFill/>
          <a:ln>
            <a:noFill/>
          </a:ln>
        </p:spPr>
      </p:pic>
      <p:pic>
        <p:nvPicPr>
          <p:cNvPr id="18" name="Google Shape;170;p29">
            <a:extLst>
              <a:ext uri="{FF2B5EF4-FFF2-40B4-BE49-F238E27FC236}">
                <a16:creationId xmlns="" xmlns:a16="http://schemas.microsoft.com/office/drawing/2014/main" id="{FE3FADD1-BCB4-A04E-A876-AA8D68368AB4}"/>
              </a:ext>
            </a:extLst>
          </p:cNvPr>
          <p:cNvPicPr preferRelativeResize="0"/>
          <p:nvPr/>
        </p:nvPicPr>
        <p:blipFill>
          <a:blip r:embed="rId12">
            <a:alphaModFix/>
          </a:blip>
          <a:stretch>
            <a:fillRect/>
          </a:stretch>
        </p:blipFill>
        <p:spPr>
          <a:xfrm>
            <a:off x="8702255" y="3315006"/>
            <a:ext cx="2076350" cy="1175275"/>
          </a:xfrm>
          <a:prstGeom prst="rect">
            <a:avLst/>
          </a:prstGeom>
          <a:noFill/>
          <a:ln>
            <a:noFill/>
          </a:ln>
        </p:spPr>
      </p:pic>
      <p:sp>
        <p:nvSpPr>
          <p:cNvPr id="19" name="Slide Number Placeholder 18">
            <a:extLst>
              <a:ext uri="{FF2B5EF4-FFF2-40B4-BE49-F238E27FC236}">
                <a16:creationId xmlns="" xmlns:a16="http://schemas.microsoft.com/office/drawing/2014/main" id="{01870DC1-56A0-5C49-8024-3EEEBFF5B8E9}"/>
              </a:ext>
            </a:extLst>
          </p:cNvPr>
          <p:cNvSpPr>
            <a:spLocks noGrp="1"/>
          </p:cNvSpPr>
          <p:nvPr>
            <p:ph type="sldNum" sz="quarter" idx="12"/>
          </p:nvPr>
        </p:nvSpPr>
        <p:spPr/>
        <p:txBody>
          <a:bodyPr/>
          <a:lstStyle/>
          <a:p>
            <a:fld id="{69E57DC2-970A-4B3E-BB1C-7A09969E49DF}" type="slidenum">
              <a:rPr lang="en-US" smtClean="0"/>
              <a:t>30</a:t>
            </a:fld>
            <a:endParaRPr lang="en-US"/>
          </a:p>
        </p:txBody>
      </p:sp>
    </p:spTree>
    <p:extLst>
      <p:ext uri="{BB962C8B-B14F-4D97-AF65-F5344CB8AC3E}">
        <p14:creationId xmlns:p14="http://schemas.microsoft.com/office/powerpoint/2010/main" val="461912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72AE4F-61F9-2E42-A51B-51BBF393D1A1}"/>
              </a:ext>
            </a:extLst>
          </p:cNvPr>
          <p:cNvSpPr>
            <a:spLocks noGrp="1"/>
          </p:cNvSpPr>
          <p:nvPr>
            <p:ph type="title"/>
          </p:nvPr>
        </p:nvSpPr>
        <p:spPr/>
        <p:txBody>
          <a:bodyPr/>
          <a:lstStyle/>
          <a:p>
            <a:r>
              <a:rPr lang="en-US" dirty="0"/>
              <a:t>Real-world Multimedia Applications</a:t>
            </a:r>
          </a:p>
        </p:txBody>
      </p:sp>
      <p:sp>
        <p:nvSpPr>
          <p:cNvPr id="3" name="Content Placeholder 2">
            <a:extLst>
              <a:ext uri="{FF2B5EF4-FFF2-40B4-BE49-F238E27FC236}">
                <a16:creationId xmlns="" xmlns:a16="http://schemas.microsoft.com/office/drawing/2014/main" id="{D38FF146-6BB2-6F4A-BAA0-CA56AAA245B5}"/>
              </a:ext>
            </a:extLst>
          </p:cNvPr>
          <p:cNvSpPr>
            <a:spLocks noGrp="1"/>
          </p:cNvSpPr>
          <p:nvPr>
            <p:ph idx="1"/>
          </p:nvPr>
        </p:nvSpPr>
        <p:spPr/>
        <p:txBody>
          <a:bodyPr/>
          <a:lstStyle/>
          <a:p>
            <a:r>
              <a:rPr lang="en-US" dirty="0"/>
              <a:t>Multimedia downstream tasks</a:t>
            </a:r>
          </a:p>
        </p:txBody>
      </p:sp>
      <p:sp>
        <p:nvSpPr>
          <p:cNvPr id="4" name="Slide Number Placeholder 3">
            <a:extLst>
              <a:ext uri="{FF2B5EF4-FFF2-40B4-BE49-F238E27FC236}">
                <a16:creationId xmlns="" xmlns:a16="http://schemas.microsoft.com/office/drawing/2014/main" id="{39AE5928-B6C9-E946-A1E1-9BA249F1AAAC}"/>
              </a:ext>
            </a:extLst>
          </p:cNvPr>
          <p:cNvSpPr>
            <a:spLocks noGrp="1"/>
          </p:cNvSpPr>
          <p:nvPr>
            <p:ph type="sldNum" sz="quarter" idx="12"/>
          </p:nvPr>
        </p:nvSpPr>
        <p:spPr/>
        <p:txBody>
          <a:bodyPr/>
          <a:lstStyle/>
          <a:p>
            <a:fld id="{89057327-5C45-3844-9BAD-8A2E33F71C3A}" type="slidenum">
              <a:rPr lang="en-US" smtClean="0"/>
              <a:t>31</a:t>
            </a:fld>
            <a:endParaRPr lang="en-US"/>
          </a:p>
        </p:txBody>
      </p:sp>
      <p:pic>
        <p:nvPicPr>
          <p:cNvPr id="8" name="Picture 7" descr="Graphical user interface, text, application&#10;&#10;Description automatically generated">
            <a:extLst>
              <a:ext uri="{FF2B5EF4-FFF2-40B4-BE49-F238E27FC236}">
                <a16:creationId xmlns="" xmlns:a16="http://schemas.microsoft.com/office/drawing/2014/main" id="{BA726E7B-FC49-0F48-B358-178B124F1EC4}"/>
              </a:ext>
            </a:extLst>
          </p:cNvPr>
          <p:cNvPicPr>
            <a:picLocks noChangeAspect="1"/>
          </p:cNvPicPr>
          <p:nvPr/>
        </p:nvPicPr>
        <p:blipFill>
          <a:blip r:embed="rId2"/>
          <a:stretch>
            <a:fillRect/>
          </a:stretch>
        </p:blipFill>
        <p:spPr>
          <a:xfrm>
            <a:off x="635374" y="1876612"/>
            <a:ext cx="11163300" cy="3911600"/>
          </a:xfrm>
          <a:prstGeom prst="rect">
            <a:avLst/>
          </a:prstGeom>
        </p:spPr>
      </p:pic>
      <p:sp>
        <p:nvSpPr>
          <p:cNvPr id="9" name="Rectangle 8">
            <a:extLst>
              <a:ext uri="{FF2B5EF4-FFF2-40B4-BE49-F238E27FC236}">
                <a16:creationId xmlns="" xmlns:a16="http://schemas.microsoft.com/office/drawing/2014/main" id="{91812D1A-0111-DF46-B711-158A0638425C}"/>
              </a:ext>
            </a:extLst>
          </p:cNvPr>
          <p:cNvSpPr/>
          <p:nvPr/>
        </p:nvSpPr>
        <p:spPr>
          <a:xfrm>
            <a:off x="3388245" y="6354763"/>
            <a:ext cx="4931415" cy="369332"/>
          </a:xfrm>
          <a:prstGeom prst="rect">
            <a:avLst/>
          </a:prstGeom>
        </p:spPr>
        <p:txBody>
          <a:bodyPr wrap="none">
            <a:spAutoFit/>
          </a:bodyPr>
          <a:lstStyle/>
          <a:p>
            <a:r>
              <a:rPr lang="en-US" dirty="0">
                <a:latin typeface="Calibri" panose="020F0502020204030204" pitchFamily="34" charset="0"/>
              </a:rPr>
              <a:t>Image from: https://</a:t>
            </a:r>
            <a:r>
              <a:rPr lang="en-US" dirty="0" err="1">
                <a:latin typeface="Calibri" panose="020F0502020204030204" pitchFamily="34" charset="0"/>
              </a:rPr>
              <a:t>arxiv.org</a:t>
            </a:r>
            <a:r>
              <a:rPr lang="en-US" dirty="0">
                <a:latin typeface="Calibri" panose="020F0502020204030204" pitchFamily="34" charset="0"/>
              </a:rPr>
              <a:t>/pdf/1912.02315.pdf </a:t>
            </a:r>
            <a:endParaRPr lang="en-US" dirty="0">
              <a:effectLst/>
            </a:endParaRPr>
          </a:p>
        </p:txBody>
      </p:sp>
    </p:spTree>
    <p:extLst>
      <p:ext uri="{BB962C8B-B14F-4D97-AF65-F5344CB8AC3E}">
        <p14:creationId xmlns:p14="http://schemas.microsoft.com/office/powerpoint/2010/main" val="1483829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FB37DB-450E-854A-B83E-0D4280BB24A1}"/>
              </a:ext>
            </a:extLst>
          </p:cNvPr>
          <p:cNvSpPr>
            <a:spLocks noGrp="1"/>
          </p:cNvSpPr>
          <p:nvPr>
            <p:ph type="title"/>
          </p:nvPr>
        </p:nvSpPr>
        <p:spPr/>
        <p:txBody>
          <a:bodyPr/>
          <a:lstStyle/>
          <a:p>
            <a:r>
              <a:rPr lang="en-US"/>
              <a:t>Real-world Multimedia Applications</a:t>
            </a:r>
          </a:p>
        </p:txBody>
      </p:sp>
      <p:sp>
        <p:nvSpPr>
          <p:cNvPr id="3" name="Content Placeholder 2">
            <a:extLst>
              <a:ext uri="{FF2B5EF4-FFF2-40B4-BE49-F238E27FC236}">
                <a16:creationId xmlns="" xmlns:a16="http://schemas.microsoft.com/office/drawing/2014/main" id="{A1D2FC7D-CF4C-364C-830C-FDE79D0D1011}"/>
              </a:ext>
            </a:extLst>
          </p:cNvPr>
          <p:cNvSpPr>
            <a:spLocks noGrp="1"/>
          </p:cNvSpPr>
          <p:nvPr>
            <p:ph idx="1"/>
          </p:nvPr>
        </p:nvSpPr>
        <p:spPr/>
        <p:txBody>
          <a:bodyPr/>
          <a:lstStyle/>
          <a:p>
            <a:r>
              <a:rPr lang="en-US" dirty="0"/>
              <a:t>VCR: Visual Commonsense Reasoning  </a:t>
            </a:r>
          </a:p>
          <a:p>
            <a:endParaRPr lang="en-US" dirty="0"/>
          </a:p>
        </p:txBody>
      </p:sp>
      <p:pic>
        <p:nvPicPr>
          <p:cNvPr id="14" name="Picture 13" descr="Text&#10;&#10;Description automatically generated">
            <a:extLst>
              <a:ext uri="{FF2B5EF4-FFF2-40B4-BE49-F238E27FC236}">
                <a16:creationId xmlns="" xmlns:a16="http://schemas.microsoft.com/office/drawing/2014/main" id="{90DE7AC4-8F8A-014A-B37A-E47C3E1EC7A3}"/>
              </a:ext>
            </a:extLst>
          </p:cNvPr>
          <p:cNvPicPr>
            <a:picLocks noChangeAspect="1"/>
          </p:cNvPicPr>
          <p:nvPr/>
        </p:nvPicPr>
        <p:blipFill>
          <a:blip r:embed="rId3"/>
          <a:stretch>
            <a:fillRect/>
          </a:stretch>
        </p:blipFill>
        <p:spPr>
          <a:xfrm>
            <a:off x="1544594" y="1860241"/>
            <a:ext cx="8152938" cy="4286220"/>
          </a:xfrm>
          <a:prstGeom prst="rect">
            <a:avLst/>
          </a:prstGeom>
        </p:spPr>
      </p:pic>
      <p:sp>
        <p:nvSpPr>
          <p:cNvPr id="15" name="Rectangle 14">
            <a:extLst>
              <a:ext uri="{FF2B5EF4-FFF2-40B4-BE49-F238E27FC236}">
                <a16:creationId xmlns="" xmlns:a16="http://schemas.microsoft.com/office/drawing/2014/main" id="{E6F366B8-28AB-684F-90A9-0B6A4FD436BB}"/>
              </a:ext>
            </a:extLst>
          </p:cNvPr>
          <p:cNvSpPr/>
          <p:nvPr/>
        </p:nvSpPr>
        <p:spPr>
          <a:xfrm>
            <a:off x="2103120" y="6596390"/>
            <a:ext cx="7234237" cy="261610"/>
          </a:xfrm>
          <a:prstGeom prst="rect">
            <a:avLst/>
          </a:prstGeom>
        </p:spPr>
        <p:txBody>
          <a:bodyPr wrap="square">
            <a:spAutoFit/>
          </a:bodyPr>
          <a:lstStyle/>
          <a:p>
            <a:r>
              <a:rPr lang="en-US" sz="1100">
                <a:solidFill>
                  <a:srgbClr val="222222"/>
                </a:solidFill>
                <a:latin typeface="Arial" panose="020B0604020202020204" pitchFamily="34" charset="0"/>
              </a:rPr>
              <a:t>Zellers, Rowan, et al. "From recognition to cognition: Visual commonsense reasoning." </a:t>
            </a:r>
            <a:r>
              <a:rPr lang="en-US" sz="1100" i="1">
                <a:solidFill>
                  <a:srgbClr val="222222"/>
                </a:solidFill>
                <a:latin typeface="Arial" panose="020B0604020202020204" pitchFamily="34" charset="0"/>
              </a:rPr>
              <a:t>CVPR</a:t>
            </a:r>
            <a:r>
              <a:rPr lang="en-US" sz="1100">
                <a:solidFill>
                  <a:srgbClr val="222222"/>
                </a:solidFill>
                <a:latin typeface="Arial" panose="020B0604020202020204" pitchFamily="34" charset="0"/>
              </a:rPr>
              <a:t>. 2019.</a:t>
            </a:r>
            <a:endParaRPr lang="en-US" sz="1100"/>
          </a:p>
        </p:txBody>
      </p:sp>
      <p:sp>
        <p:nvSpPr>
          <p:cNvPr id="17" name="Slide Number Placeholder 16">
            <a:extLst>
              <a:ext uri="{FF2B5EF4-FFF2-40B4-BE49-F238E27FC236}">
                <a16:creationId xmlns="" xmlns:a16="http://schemas.microsoft.com/office/drawing/2014/main" id="{DEF20D55-3224-A545-82E3-A66CB2CC1CF6}"/>
              </a:ext>
            </a:extLst>
          </p:cNvPr>
          <p:cNvSpPr>
            <a:spLocks noGrp="1"/>
          </p:cNvSpPr>
          <p:nvPr>
            <p:ph type="sldNum" sz="quarter" idx="12"/>
          </p:nvPr>
        </p:nvSpPr>
        <p:spPr/>
        <p:txBody>
          <a:bodyPr/>
          <a:lstStyle/>
          <a:p>
            <a:fld id="{69E57DC2-970A-4B3E-BB1C-7A09969E49DF}" type="slidenum">
              <a:rPr lang="en-US" smtClean="0"/>
              <a:t>32</a:t>
            </a:fld>
            <a:endParaRPr lang="en-US"/>
          </a:p>
        </p:txBody>
      </p:sp>
    </p:spTree>
    <p:extLst>
      <p:ext uri="{BB962C8B-B14F-4D97-AF65-F5344CB8AC3E}">
        <p14:creationId xmlns:p14="http://schemas.microsoft.com/office/powerpoint/2010/main" val="2138952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FB37DB-450E-854A-B83E-0D4280BB24A1}"/>
              </a:ext>
            </a:extLst>
          </p:cNvPr>
          <p:cNvSpPr>
            <a:spLocks noGrp="1"/>
          </p:cNvSpPr>
          <p:nvPr>
            <p:ph type="title"/>
          </p:nvPr>
        </p:nvSpPr>
        <p:spPr/>
        <p:txBody>
          <a:bodyPr/>
          <a:lstStyle/>
          <a:p>
            <a:r>
              <a:rPr lang="en-US"/>
              <a:t>Real-world Multimedia Applications</a:t>
            </a:r>
          </a:p>
        </p:txBody>
      </p:sp>
      <p:sp>
        <p:nvSpPr>
          <p:cNvPr id="3" name="Content Placeholder 2">
            <a:extLst>
              <a:ext uri="{FF2B5EF4-FFF2-40B4-BE49-F238E27FC236}">
                <a16:creationId xmlns="" xmlns:a16="http://schemas.microsoft.com/office/drawing/2014/main" id="{A1D2FC7D-CF4C-364C-830C-FDE79D0D1011}"/>
              </a:ext>
            </a:extLst>
          </p:cNvPr>
          <p:cNvSpPr>
            <a:spLocks noGrp="1"/>
          </p:cNvSpPr>
          <p:nvPr>
            <p:ph idx="1"/>
          </p:nvPr>
        </p:nvSpPr>
        <p:spPr/>
        <p:txBody>
          <a:bodyPr/>
          <a:lstStyle/>
          <a:p>
            <a:r>
              <a:rPr lang="en-US" dirty="0" err="1"/>
              <a:t>VisualCOMET</a:t>
            </a:r>
            <a:r>
              <a:rPr lang="en-US" dirty="0"/>
              <a:t>: Visual Commonsense Reasoning in Time</a:t>
            </a:r>
          </a:p>
        </p:txBody>
      </p:sp>
      <p:sp>
        <p:nvSpPr>
          <p:cNvPr id="15" name="Rectangle 14">
            <a:extLst>
              <a:ext uri="{FF2B5EF4-FFF2-40B4-BE49-F238E27FC236}">
                <a16:creationId xmlns="" xmlns:a16="http://schemas.microsoft.com/office/drawing/2014/main" id="{E6F366B8-28AB-684F-90A9-0B6A4FD436BB}"/>
              </a:ext>
            </a:extLst>
          </p:cNvPr>
          <p:cNvSpPr/>
          <p:nvPr/>
        </p:nvSpPr>
        <p:spPr>
          <a:xfrm>
            <a:off x="2103120" y="6596390"/>
            <a:ext cx="8229600" cy="261610"/>
          </a:xfrm>
          <a:prstGeom prst="rect">
            <a:avLst/>
          </a:prstGeom>
        </p:spPr>
        <p:txBody>
          <a:bodyPr wrap="square">
            <a:spAutoFit/>
          </a:bodyPr>
          <a:lstStyle/>
          <a:p>
            <a:r>
              <a:rPr lang="en-US" sz="1100">
                <a:solidFill>
                  <a:srgbClr val="222222"/>
                </a:solidFill>
                <a:latin typeface="Arial" panose="020B0604020202020204" pitchFamily="34" charset="0"/>
              </a:rPr>
              <a:t>Park, Jae Sung, et al. "</a:t>
            </a:r>
            <a:r>
              <a:rPr lang="en-US" sz="1100" err="1">
                <a:solidFill>
                  <a:srgbClr val="222222"/>
                </a:solidFill>
                <a:latin typeface="Arial" panose="020B0604020202020204" pitchFamily="34" charset="0"/>
              </a:rPr>
              <a:t>Visualcomet</a:t>
            </a:r>
            <a:r>
              <a:rPr lang="en-US" sz="1100">
                <a:solidFill>
                  <a:srgbClr val="222222"/>
                </a:solidFill>
                <a:latin typeface="Arial" panose="020B0604020202020204" pitchFamily="34" charset="0"/>
              </a:rPr>
              <a:t>: Reasoning about the dynamic context of a still image.” ECCV. Springer, Cham, 2020.</a:t>
            </a:r>
            <a:endParaRPr lang="en-US" sz="1100"/>
          </a:p>
        </p:txBody>
      </p:sp>
      <p:pic>
        <p:nvPicPr>
          <p:cNvPr id="6" name="Picture 5" descr="Timeline&#10;&#10;Description automatically generated">
            <a:extLst>
              <a:ext uri="{FF2B5EF4-FFF2-40B4-BE49-F238E27FC236}">
                <a16:creationId xmlns="" xmlns:a16="http://schemas.microsoft.com/office/drawing/2014/main" id="{1D83027E-5372-8940-8D89-0593BC80CA79}"/>
              </a:ext>
            </a:extLst>
          </p:cNvPr>
          <p:cNvPicPr>
            <a:picLocks noChangeAspect="1"/>
          </p:cNvPicPr>
          <p:nvPr/>
        </p:nvPicPr>
        <p:blipFill>
          <a:blip r:embed="rId3"/>
          <a:stretch>
            <a:fillRect/>
          </a:stretch>
        </p:blipFill>
        <p:spPr>
          <a:xfrm>
            <a:off x="1475544" y="1654739"/>
            <a:ext cx="8202564" cy="4611917"/>
          </a:xfrm>
          <a:prstGeom prst="rect">
            <a:avLst/>
          </a:prstGeom>
        </p:spPr>
      </p:pic>
      <p:sp>
        <p:nvSpPr>
          <p:cNvPr id="5" name="Slide Number Placeholder 4">
            <a:extLst>
              <a:ext uri="{FF2B5EF4-FFF2-40B4-BE49-F238E27FC236}">
                <a16:creationId xmlns="" xmlns:a16="http://schemas.microsoft.com/office/drawing/2014/main" id="{B16AE528-177D-8F45-B002-F498A9358AAB}"/>
              </a:ext>
            </a:extLst>
          </p:cNvPr>
          <p:cNvSpPr>
            <a:spLocks noGrp="1"/>
          </p:cNvSpPr>
          <p:nvPr>
            <p:ph type="sldNum" sz="quarter" idx="12"/>
          </p:nvPr>
        </p:nvSpPr>
        <p:spPr/>
        <p:txBody>
          <a:bodyPr/>
          <a:lstStyle/>
          <a:p>
            <a:fld id="{69E57DC2-970A-4B3E-BB1C-7A09969E49DF}" type="slidenum">
              <a:rPr lang="en-US" smtClean="0"/>
              <a:t>33</a:t>
            </a:fld>
            <a:endParaRPr lang="en-US"/>
          </a:p>
        </p:txBody>
      </p:sp>
    </p:spTree>
    <p:extLst>
      <p:ext uri="{BB962C8B-B14F-4D97-AF65-F5344CB8AC3E}">
        <p14:creationId xmlns:p14="http://schemas.microsoft.com/office/powerpoint/2010/main" val="13858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A05F76-B618-3947-9092-01C9639FC9BF}"/>
              </a:ext>
            </a:extLst>
          </p:cNvPr>
          <p:cNvSpPr>
            <a:spLocks noGrp="1"/>
          </p:cNvSpPr>
          <p:nvPr>
            <p:ph type="title"/>
          </p:nvPr>
        </p:nvSpPr>
        <p:spPr/>
        <p:txBody>
          <a:bodyPr/>
          <a:lstStyle/>
          <a:p>
            <a:r>
              <a:rPr lang="en-US" dirty="0"/>
              <a:t>Why multimedia embedding? </a:t>
            </a:r>
          </a:p>
        </p:txBody>
      </p:sp>
      <p:sp>
        <p:nvSpPr>
          <p:cNvPr id="3" name="Content Placeholder 2">
            <a:extLst>
              <a:ext uri="{FF2B5EF4-FFF2-40B4-BE49-F238E27FC236}">
                <a16:creationId xmlns="" xmlns:a16="http://schemas.microsoft.com/office/drawing/2014/main" id="{F55DEBD6-1B70-D04C-ACAB-829FA37B34AF}"/>
              </a:ext>
            </a:extLst>
          </p:cNvPr>
          <p:cNvSpPr>
            <a:spLocks noGrp="1"/>
          </p:cNvSpPr>
          <p:nvPr>
            <p:ph idx="1"/>
          </p:nvPr>
        </p:nvSpPr>
        <p:spPr>
          <a:xfrm>
            <a:off x="838200" y="1231900"/>
            <a:ext cx="10699376" cy="4945063"/>
          </a:xfrm>
        </p:spPr>
        <p:txBody>
          <a:bodyPr/>
          <a:lstStyle/>
          <a:p>
            <a:r>
              <a:rPr lang="en-US" dirty="0"/>
              <a:t>It has been proven that multimedia information can benefit multiple tasks: </a:t>
            </a:r>
          </a:p>
          <a:p>
            <a:pPr lvl="1"/>
            <a:r>
              <a:rPr lang="en-US" dirty="0"/>
              <a:t>NAACL 2021 Best Long Paper: Video-aided Unsupervised Grammar Induction</a:t>
            </a:r>
          </a:p>
          <a:p>
            <a:pPr marL="457200" lvl="1" indent="0">
              <a:buNone/>
            </a:pPr>
            <a:endParaRPr lang="en-US" dirty="0"/>
          </a:p>
        </p:txBody>
      </p:sp>
      <p:sp>
        <p:nvSpPr>
          <p:cNvPr id="4" name="Slide Number Placeholder 3">
            <a:extLst>
              <a:ext uri="{FF2B5EF4-FFF2-40B4-BE49-F238E27FC236}">
                <a16:creationId xmlns="" xmlns:a16="http://schemas.microsoft.com/office/drawing/2014/main" id="{1A201405-CA00-D340-8FB2-8D71579EFA8A}"/>
              </a:ext>
            </a:extLst>
          </p:cNvPr>
          <p:cNvSpPr>
            <a:spLocks noGrp="1"/>
          </p:cNvSpPr>
          <p:nvPr>
            <p:ph type="sldNum" sz="quarter" idx="12"/>
          </p:nvPr>
        </p:nvSpPr>
        <p:spPr/>
        <p:txBody>
          <a:bodyPr/>
          <a:lstStyle/>
          <a:p>
            <a:fld id="{89057327-5C45-3844-9BAD-8A2E33F71C3A}" type="slidenum">
              <a:rPr lang="en-US" smtClean="0"/>
              <a:t>34</a:t>
            </a:fld>
            <a:endParaRPr lang="en-US"/>
          </a:p>
        </p:txBody>
      </p:sp>
      <p:pic>
        <p:nvPicPr>
          <p:cNvPr id="7" name="Picture 6">
            <a:extLst>
              <a:ext uri="{FF2B5EF4-FFF2-40B4-BE49-F238E27FC236}">
                <a16:creationId xmlns="" xmlns:a16="http://schemas.microsoft.com/office/drawing/2014/main" id="{2A422E3F-05A3-F34A-BCA1-8D527DA8A322}"/>
              </a:ext>
            </a:extLst>
          </p:cNvPr>
          <p:cNvPicPr>
            <a:picLocks noChangeAspect="1"/>
          </p:cNvPicPr>
          <p:nvPr/>
        </p:nvPicPr>
        <p:blipFill>
          <a:blip r:embed="rId2"/>
          <a:stretch>
            <a:fillRect/>
          </a:stretch>
        </p:blipFill>
        <p:spPr>
          <a:xfrm>
            <a:off x="2944907" y="2150391"/>
            <a:ext cx="5325035" cy="4990613"/>
          </a:xfrm>
          <a:prstGeom prst="rect">
            <a:avLst/>
          </a:prstGeom>
        </p:spPr>
      </p:pic>
    </p:spTree>
    <p:extLst>
      <p:ext uri="{BB962C8B-B14F-4D97-AF65-F5344CB8AC3E}">
        <p14:creationId xmlns:p14="http://schemas.microsoft.com/office/powerpoint/2010/main" val="1041529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5A3F26-84B4-8742-93BF-16B4354E5966}"/>
              </a:ext>
            </a:extLst>
          </p:cNvPr>
          <p:cNvSpPr>
            <a:spLocks noGrp="1"/>
          </p:cNvSpPr>
          <p:nvPr>
            <p:ph type="title"/>
          </p:nvPr>
        </p:nvSpPr>
        <p:spPr/>
        <p:txBody>
          <a:bodyPr>
            <a:normAutofit fontScale="90000"/>
          </a:bodyPr>
          <a:lstStyle/>
          <a:p>
            <a:r>
              <a:rPr lang="en-US" dirty="0"/>
              <a:t>Goal: A joint representation of text and vision modalities</a:t>
            </a:r>
          </a:p>
        </p:txBody>
      </p:sp>
      <p:sp>
        <p:nvSpPr>
          <p:cNvPr id="3" name="Content Placeholder 2">
            <a:extLst>
              <a:ext uri="{FF2B5EF4-FFF2-40B4-BE49-F238E27FC236}">
                <a16:creationId xmlns="" xmlns:a16="http://schemas.microsoft.com/office/drawing/2014/main" id="{DB2D592D-EBB9-0544-A47A-EC600AE12343}"/>
              </a:ext>
            </a:extLst>
          </p:cNvPr>
          <p:cNvSpPr>
            <a:spLocks noGrp="1"/>
          </p:cNvSpPr>
          <p:nvPr>
            <p:ph idx="1"/>
          </p:nvPr>
        </p:nvSpPr>
        <p:spPr/>
        <p:txBody>
          <a:bodyPr/>
          <a:lstStyle/>
          <a:p>
            <a:endParaRPr lang="en-US"/>
          </a:p>
        </p:txBody>
      </p:sp>
      <p:sp>
        <p:nvSpPr>
          <p:cNvPr id="4" name="Slide Number Placeholder 3">
            <a:extLst>
              <a:ext uri="{FF2B5EF4-FFF2-40B4-BE49-F238E27FC236}">
                <a16:creationId xmlns="" xmlns:a16="http://schemas.microsoft.com/office/drawing/2014/main" id="{133F9149-DABA-BE49-929E-CFF05A5D0037}"/>
              </a:ext>
            </a:extLst>
          </p:cNvPr>
          <p:cNvSpPr>
            <a:spLocks noGrp="1"/>
          </p:cNvSpPr>
          <p:nvPr>
            <p:ph type="sldNum" sz="quarter" idx="12"/>
          </p:nvPr>
        </p:nvSpPr>
        <p:spPr/>
        <p:txBody>
          <a:bodyPr/>
          <a:lstStyle/>
          <a:p>
            <a:fld id="{89057327-5C45-3844-9BAD-8A2E33F71C3A}" type="slidenum">
              <a:rPr lang="en-US" smtClean="0"/>
              <a:t>35</a:t>
            </a:fld>
            <a:endParaRPr lang="en-US"/>
          </a:p>
        </p:txBody>
      </p:sp>
      <p:pic>
        <p:nvPicPr>
          <p:cNvPr id="5" name="Google Shape;728;p9" descr="A close up of a map &#10; &#10;Description automatically generated">
            <a:extLst>
              <a:ext uri="{FF2B5EF4-FFF2-40B4-BE49-F238E27FC236}">
                <a16:creationId xmlns="" xmlns:a16="http://schemas.microsoft.com/office/drawing/2014/main" id="{74A8F3A3-4F19-8D4A-BB9A-A20055384572}"/>
              </a:ext>
            </a:extLst>
          </p:cNvPr>
          <p:cNvPicPr preferRelativeResize="0"/>
          <p:nvPr/>
        </p:nvPicPr>
        <p:blipFill rotWithShape="1">
          <a:blip r:embed="rId2">
            <a:alphaModFix/>
          </a:blip>
          <a:srcRect/>
          <a:stretch/>
        </p:blipFill>
        <p:spPr>
          <a:xfrm>
            <a:off x="838200" y="1225433"/>
            <a:ext cx="10307492" cy="5632567"/>
          </a:xfrm>
          <a:prstGeom prst="rect">
            <a:avLst/>
          </a:prstGeom>
          <a:noFill/>
          <a:ln>
            <a:noFill/>
          </a:ln>
        </p:spPr>
      </p:pic>
    </p:spTree>
    <p:extLst>
      <p:ext uri="{BB962C8B-B14F-4D97-AF65-F5344CB8AC3E}">
        <p14:creationId xmlns:p14="http://schemas.microsoft.com/office/powerpoint/2010/main" val="851990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8367FA-50EF-344F-B667-1A83F6FF1B61}"/>
              </a:ext>
            </a:extLst>
          </p:cNvPr>
          <p:cNvSpPr>
            <a:spLocks noGrp="1"/>
          </p:cNvSpPr>
          <p:nvPr>
            <p:ph type="title"/>
          </p:nvPr>
        </p:nvSpPr>
        <p:spPr/>
        <p:txBody>
          <a:bodyPr/>
          <a:lstStyle/>
          <a:p>
            <a:r>
              <a:rPr lang="en-US" dirty="0"/>
              <a:t>How to learn multimedia embedding?</a:t>
            </a:r>
          </a:p>
        </p:txBody>
      </p:sp>
      <p:graphicFrame>
        <p:nvGraphicFramePr>
          <p:cNvPr id="5" name="Content Placeholder 4">
            <a:extLst>
              <a:ext uri="{FF2B5EF4-FFF2-40B4-BE49-F238E27FC236}">
                <a16:creationId xmlns="" xmlns:a16="http://schemas.microsoft.com/office/drawing/2014/main" id="{D04E3E80-D7B5-7442-B439-C022ECE7074E}"/>
              </a:ext>
            </a:extLst>
          </p:cNvPr>
          <p:cNvGraphicFramePr>
            <a:graphicFrameLocks noGrp="1"/>
          </p:cNvGraphicFramePr>
          <p:nvPr>
            <p:ph idx="1"/>
            <p:extLst/>
          </p:nvPr>
        </p:nvGraphicFramePr>
        <p:xfrm>
          <a:off x="838200" y="1231900"/>
          <a:ext cx="10515600"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 xmlns:a16="http://schemas.microsoft.com/office/drawing/2014/main" id="{F0E8EC66-1696-EA45-9C6D-557148642707}"/>
              </a:ext>
            </a:extLst>
          </p:cNvPr>
          <p:cNvSpPr>
            <a:spLocks noGrp="1"/>
          </p:cNvSpPr>
          <p:nvPr>
            <p:ph type="sldNum" sz="quarter" idx="12"/>
          </p:nvPr>
        </p:nvSpPr>
        <p:spPr/>
        <p:txBody>
          <a:bodyPr/>
          <a:lstStyle/>
          <a:p>
            <a:fld id="{89057327-5C45-3844-9BAD-8A2E33F71C3A}" type="slidenum">
              <a:rPr lang="en-US" smtClean="0"/>
              <a:t>36</a:t>
            </a:fld>
            <a:endParaRPr lang="en-US"/>
          </a:p>
        </p:txBody>
      </p:sp>
    </p:spTree>
    <p:extLst>
      <p:ext uri="{BB962C8B-B14F-4D97-AF65-F5344CB8AC3E}">
        <p14:creationId xmlns:p14="http://schemas.microsoft.com/office/powerpoint/2010/main" val="213321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EA141E-DBB7-F04C-A7D4-C11C4BFF7D23}"/>
              </a:ext>
            </a:extLst>
          </p:cNvPr>
          <p:cNvSpPr>
            <a:spLocks noGrp="1"/>
          </p:cNvSpPr>
          <p:nvPr>
            <p:ph type="title"/>
          </p:nvPr>
        </p:nvSpPr>
        <p:spPr/>
        <p:txBody>
          <a:bodyPr/>
          <a:lstStyle/>
          <a:p>
            <a:r>
              <a:rPr lang="en-US" dirty="0"/>
              <a:t>On the model side…</a:t>
            </a:r>
          </a:p>
        </p:txBody>
      </p:sp>
      <p:graphicFrame>
        <p:nvGraphicFramePr>
          <p:cNvPr id="5" name="Content Placeholder 4">
            <a:extLst>
              <a:ext uri="{FF2B5EF4-FFF2-40B4-BE49-F238E27FC236}">
                <a16:creationId xmlns="" xmlns:a16="http://schemas.microsoft.com/office/drawing/2014/main" id="{FB426EB6-F6C6-6945-BB94-D8972ADBD08B}"/>
              </a:ext>
            </a:extLst>
          </p:cNvPr>
          <p:cNvGraphicFramePr>
            <a:graphicFrameLocks noGrp="1"/>
          </p:cNvGraphicFramePr>
          <p:nvPr>
            <p:ph idx="1"/>
            <p:extLst/>
          </p:nvPr>
        </p:nvGraphicFramePr>
        <p:xfrm>
          <a:off x="838200" y="1231900"/>
          <a:ext cx="10515600" cy="494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 xmlns:a16="http://schemas.microsoft.com/office/drawing/2014/main" id="{68977118-46EB-2A48-90DA-5985DD324848}"/>
              </a:ext>
            </a:extLst>
          </p:cNvPr>
          <p:cNvSpPr>
            <a:spLocks noGrp="1"/>
          </p:cNvSpPr>
          <p:nvPr>
            <p:ph type="sldNum" sz="quarter" idx="12"/>
          </p:nvPr>
        </p:nvSpPr>
        <p:spPr/>
        <p:txBody>
          <a:bodyPr/>
          <a:lstStyle/>
          <a:p>
            <a:fld id="{89057327-5C45-3844-9BAD-8A2E33F71C3A}" type="slidenum">
              <a:rPr lang="en-US" smtClean="0"/>
              <a:t>37</a:t>
            </a:fld>
            <a:endParaRPr lang="en-US"/>
          </a:p>
        </p:txBody>
      </p:sp>
    </p:spTree>
    <p:extLst>
      <p:ext uri="{BB962C8B-B14F-4D97-AF65-F5344CB8AC3E}">
        <p14:creationId xmlns:p14="http://schemas.microsoft.com/office/powerpoint/2010/main" val="65343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45A25C-7E2A-374E-9F47-15886565991F}"/>
              </a:ext>
            </a:extLst>
          </p:cNvPr>
          <p:cNvSpPr>
            <a:spLocks noGrp="1"/>
          </p:cNvSpPr>
          <p:nvPr>
            <p:ph type="title"/>
          </p:nvPr>
        </p:nvSpPr>
        <p:spPr/>
        <p:txBody>
          <a:bodyPr/>
          <a:lstStyle/>
          <a:p>
            <a:r>
              <a:rPr lang="en-US" dirty="0"/>
              <a:t>Great success of V+L Pretraining</a:t>
            </a:r>
          </a:p>
        </p:txBody>
      </p:sp>
      <p:pic>
        <p:nvPicPr>
          <p:cNvPr id="6" name="Content Placeholder 5">
            <a:extLst>
              <a:ext uri="{FF2B5EF4-FFF2-40B4-BE49-F238E27FC236}">
                <a16:creationId xmlns="" xmlns:a16="http://schemas.microsoft.com/office/drawing/2014/main" id="{93CAFAC5-926A-2044-BE41-0924F85119E1}"/>
              </a:ext>
            </a:extLst>
          </p:cNvPr>
          <p:cNvPicPr>
            <a:picLocks noGrp="1" noChangeAspect="1"/>
          </p:cNvPicPr>
          <p:nvPr>
            <p:ph idx="1"/>
          </p:nvPr>
        </p:nvPicPr>
        <p:blipFill>
          <a:blip r:embed="rId2"/>
          <a:stretch>
            <a:fillRect/>
          </a:stretch>
        </p:blipFill>
        <p:spPr>
          <a:xfrm>
            <a:off x="0" y="1665970"/>
            <a:ext cx="11981273" cy="3813135"/>
          </a:xfrm>
        </p:spPr>
      </p:pic>
      <p:sp>
        <p:nvSpPr>
          <p:cNvPr id="4" name="Slide Number Placeholder 3">
            <a:extLst>
              <a:ext uri="{FF2B5EF4-FFF2-40B4-BE49-F238E27FC236}">
                <a16:creationId xmlns="" xmlns:a16="http://schemas.microsoft.com/office/drawing/2014/main" id="{A04835BC-9253-7041-A30B-41E973EC728F}"/>
              </a:ext>
            </a:extLst>
          </p:cNvPr>
          <p:cNvSpPr>
            <a:spLocks noGrp="1"/>
          </p:cNvSpPr>
          <p:nvPr>
            <p:ph type="sldNum" sz="quarter" idx="12"/>
          </p:nvPr>
        </p:nvSpPr>
        <p:spPr/>
        <p:txBody>
          <a:bodyPr/>
          <a:lstStyle/>
          <a:p>
            <a:fld id="{89057327-5C45-3844-9BAD-8A2E33F71C3A}" type="slidenum">
              <a:rPr lang="en-US" smtClean="0"/>
              <a:t>38</a:t>
            </a:fld>
            <a:endParaRPr lang="en-US"/>
          </a:p>
        </p:txBody>
      </p:sp>
      <p:sp>
        <p:nvSpPr>
          <p:cNvPr id="7" name="Rectangle 6">
            <a:extLst>
              <a:ext uri="{FF2B5EF4-FFF2-40B4-BE49-F238E27FC236}">
                <a16:creationId xmlns="" xmlns:a16="http://schemas.microsoft.com/office/drawing/2014/main" id="{74C7E67B-1E1F-F54F-B61B-8C3C2CE00EC4}"/>
              </a:ext>
            </a:extLst>
          </p:cNvPr>
          <p:cNvSpPr/>
          <p:nvPr/>
        </p:nvSpPr>
        <p:spPr>
          <a:xfrm>
            <a:off x="393966" y="6200358"/>
            <a:ext cx="9877576" cy="338554"/>
          </a:xfrm>
          <a:prstGeom prst="rect">
            <a:avLst/>
          </a:prstGeom>
        </p:spPr>
        <p:txBody>
          <a:bodyPr wrap="none">
            <a:spAutoFit/>
          </a:bodyPr>
          <a:lstStyle/>
          <a:p>
            <a:r>
              <a:rPr lang="en-US" sz="1600" dirty="0"/>
              <a:t>From VQA to VLN: Recent Advances in Vision-and-Language Research. CVPR 2021. https://vqa2vln-tutorial.github.io/</a:t>
            </a:r>
          </a:p>
        </p:txBody>
      </p:sp>
    </p:spTree>
    <p:extLst>
      <p:ext uri="{BB962C8B-B14F-4D97-AF65-F5344CB8AC3E}">
        <p14:creationId xmlns:p14="http://schemas.microsoft.com/office/powerpoint/2010/main" val="931028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BD267-8C17-584C-8DA4-B453DF3FEB61}"/>
              </a:ext>
            </a:extLst>
          </p:cNvPr>
          <p:cNvSpPr>
            <a:spLocks noGrp="1"/>
          </p:cNvSpPr>
          <p:nvPr>
            <p:ph type="title"/>
          </p:nvPr>
        </p:nvSpPr>
        <p:spPr/>
        <p:txBody>
          <a:bodyPr/>
          <a:lstStyle/>
          <a:p>
            <a:r>
              <a:rPr lang="en-US" dirty="0"/>
              <a:t>Great success of V+L Pretraining</a:t>
            </a:r>
          </a:p>
        </p:txBody>
      </p:sp>
      <p:pic>
        <p:nvPicPr>
          <p:cNvPr id="8" name="Content Placeholder 7" descr="Diagram&#10;&#10;Description automatically generated">
            <a:extLst>
              <a:ext uri="{FF2B5EF4-FFF2-40B4-BE49-F238E27FC236}">
                <a16:creationId xmlns="" xmlns:a16="http://schemas.microsoft.com/office/drawing/2014/main" id="{ABDDFA49-F7DA-D14A-AC8A-E5C6E3DCF794}"/>
              </a:ext>
            </a:extLst>
          </p:cNvPr>
          <p:cNvPicPr>
            <a:picLocks noGrp="1" noChangeAspect="1"/>
          </p:cNvPicPr>
          <p:nvPr>
            <p:ph idx="1"/>
          </p:nvPr>
        </p:nvPicPr>
        <p:blipFill>
          <a:blip r:embed="rId2"/>
          <a:stretch>
            <a:fillRect/>
          </a:stretch>
        </p:blipFill>
        <p:spPr>
          <a:xfrm>
            <a:off x="1628389" y="1054100"/>
            <a:ext cx="7783459" cy="5803900"/>
          </a:xfrm>
        </p:spPr>
      </p:pic>
      <p:sp>
        <p:nvSpPr>
          <p:cNvPr id="4" name="Slide Number Placeholder 3">
            <a:extLst>
              <a:ext uri="{FF2B5EF4-FFF2-40B4-BE49-F238E27FC236}">
                <a16:creationId xmlns="" xmlns:a16="http://schemas.microsoft.com/office/drawing/2014/main" id="{105B3D8F-BD0C-9B49-845F-D16CC0C4B70C}"/>
              </a:ext>
            </a:extLst>
          </p:cNvPr>
          <p:cNvSpPr>
            <a:spLocks noGrp="1"/>
          </p:cNvSpPr>
          <p:nvPr>
            <p:ph type="sldNum" sz="quarter" idx="12"/>
          </p:nvPr>
        </p:nvSpPr>
        <p:spPr/>
        <p:txBody>
          <a:bodyPr/>
          <a:lstStyle/>
          <a:p>
            <a:fld id="{89057327-5C45-3844-9BAD-8A2E33F71C3A}" type="slidenum">
              <a:rPr lang="en-US" smtClean="0"/>
              <a:t>39</a:t>
            </a:fld>
            <a:endParaRPr lang="en-US"/>
          </a:p>
        </p:txBody>
      </p:sp>
      <p:sp>
        <p:nvSpPr>
          <p:cNvPr id="9" name="Rectangle 8">
            <a:extLst>
              <a:ext uri="{FF2B5EF4-FFF2-40B4-BE49-F238E27FC236}">
                <a16:creationId xmlns="" xmlns:a16="http://schemas.microsoft.com/office/drawing/2014/main" id="{9840161C-770D-5647-B1B4-3699CF3E83B7}"/>
              </a:ext>
            </a:extLst>
          </p:cNvPr>
          <p:cNvSpPr/>
          <p:nvPr/>
        </p:nvSpPr>
        <p:spPr>
          <a:xfrm>
            <a:off x="8610600" y="5151815"/>
            <a:ext cx="2254624" cy="1569660"/>
          </a:xfrm>
          <a:prstGeom prst="rect">
            <a:avLst/>
          </a:prstGeom>
        </p:spPr>
        <p:txBody>
          <a:bodyPr wrap="square">
            <a:spAutoFit/>
          </a:bodyPr>
          <a:lstStyle/>
          <a:p>
            <a:r>
              <a:rPr lang="en-US" sz="1600" dirty="0"/>
              <a:t>From VQA to VLN: Recent Advances in Vision-and-Language Research. CVPR 2021. https://vqa2vln-tutorial.github.io/</a:t>
            </a:r>
          </a:p>
        </p:txBody>
      </p:sp>
    </p:spTree>
    <p:extLst>
      <p:ext uri="{BB962C8B-B14F-4D97-AF65-F5344CB8AC3E}">
        <p14:creationId xmlns:p14="http://schemas.microsoft.com/office/powerpoint/2010/main" val="1232281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3"/>
          <p:cNvSpPr txBox="1">
            <a:spLocks noGrp="1"/>
          </p:cNvSpPr>
          <p:nvPr>
            <p:ph type="title" idx="4294967295"/>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spcBef>
                <a:spcPts val="0"/>
              </a:spcBef>
            </a:pPr>
            <a:r>
              <a:rPr lang="de"/>
              <a:t>Word Type Representation</a:t>
            </a:r>
            <a:endParaRPr/>
          </a:p>
        </p:txBody>
      </p:sp>
      <p:sp>
        <p:nvSpPr>
          <p:cNvPr id="558" name="Google Shape;558;p63"/>
          <p:cNvSpPr txBox="1">
            <a:spLocks noGrp="1"/>
          </p:cNvSpPr>
          <p:nvPr>
            <p:ph type="body" idx="1"/>
          </p:nvPr>
        </p:nvSpPr>
        <p:spPr>
          <a:xfrm>
            <a:off x="0" y="-43200"/>
            <a:ext cx="12192000" cy="806800"/>
          </a:xfrm>
          <a:prstGeom prst="rect">
            <a:avLst/>
          </a:prstGeom>
        </p:spPr>
        <p:txBody>
          <a:bodyPr spcFirstLastPara="1" vert="horz" wrap="square" lIns="121900" tIns="121900" rIns="121900" bIns="121900" rtlCol="0" anchor="ctr" anchorCtr="0">
            <a:noAutofit/>
          </a:bodyPr>
          <a:lstStyle/>
          <a:p>
            <a:pPr marL="0" indent="0"/>
            <a:r>
              <a:rPr lang="de"/>
              <a:t>Unsupervised pretraining : Pre-Neural</a:t>
            </a:r>
            <a:endParaRPr/>
          </a:p>
        </p:txBody>
      </p:sp>
      <p:sp>
        <p:nvSpPr>
          <p:cNvPr id="559" name="Google Shape;559;p63"/>
          <p:cNvSpPr txBox="1">
            <a:spLocks noGrp="1"/>
          </p:cNvSpPr>
          <p:nvPr>
            <p:ph type="body" idx="2"/>
          </p:nvPr>
        </p:nvSpPr>
        <p:spPr>
          <a:xfrm>
            <a:off x="237033" y="900500"/>
            <a:ext cx="4374400" cy="993200"/>
          </a:xfrm>
          <a:prstGeom prst="rect">
            <a:avLst/>
          </a:prstGeom>
        </p:spPr>
        <p:txBody>
          <a:bodyPr spcFirstLastPara="1" vert="horz" wrap="square" lIns="121900" tIns="121900" rIns="121900" bIns="121900" rtlCol="0" anchor="t" anchorCtr="0">
            <a:noAutofit/>
          </a:bodyPr>
          <a:lstStyle/>
          <a:p>
            <a:pPr marL="0" indent="0">
              <a:buNone/>
            </a:pPr>
            <a:r>
              <a:rPr lang="de" sz="1867">
                <a:solidFill>
                  <a:srgbClr val="666666"/>
                </a:solidFill>
              </a:rPr>
              <a:t>Latent Semantic Analysis (LSA)—SVD of term-document matrix, (</a:t>
            </a:r>
            <a:r>
              <a:rPr lang="de" sz="1867" u="sng">
                <a:solidFill>
                  <a:schemeClr val="hlink"/>
                </a:solidFill>
                <a:latin typeface="Arial"/>
                <a:ea typeface="Arial"/>
                <a:cs typeface="Arial"/>
                <a:sym typeface="Arial"/>
                <a:hlinkClick r:id="rId3"/>
              </a:rPr>
              <a:t>Deerwester et al., 1990</a:t>
            </a:r>
            <a:r>
              <a:rPr lang="de" sz="1867">
                <a:solidFill>
                  <a:srgbClr val="666666"/>
                </a:solidFill>
              </a:rPr>
              <a:t>)</a:t>
            </a:r>
            <a:endParaRPr sz="1867">
              <a:solidFill>
                <a:srgbClr val="666666"/>
              </a:solidFill>
            </a:endParaRPr>
          </a:p>
          <a:p>
            <a:pPr marL="0" indent="0">
              <a:spcBef>
                <a:spcPts val="2133"/>
              </a:spcBef>
              <a:buNone/>
            </a:pPr>
            <a:endParaRPr sz="1867">
              <a:solidFill>
                <a:srgbClr val="666666"/>
              </a:solidFill>
            </a:endParaRPr>
          </a:p>
          <a:p>
            <a:pPr marL="0" indent="0">
              <a:spcBef>
                <a:spcPts val="2133"/>
              </a:spcBef>
              <a:spcAft>
                <a:spcPts val="2133"/>
              </a:spcAft>
              <a:buNone/>
            </a:pPr>
            <a:endParaRPr sz="1867">
              <a:solidFill>
                <a:srgbClr val="666666"/>
              </a:solidFill>
            </a:endParaRPr>
          </a:p>
        </p:txBody>
      </p:sp>
      <p:pic>
        <p:nvPicPr>
          <p:cNvPr id="560" name="Google Shape;560;p63"/>
          <p:cNvPicPr preferRelativeResize="0"/>
          <p:nvPr/>
        </p:nvPicPr>
        <p:blipFill>
          <a:blip r:embed="rId4">
            <a:alphaModFix/>
          </a:blip>
          <a:stretch>
            <a:fillRect/>
          </a:stretch>
        </p:blipFill>
        <p:spPr>
          <a:xfrm>
            <a:off x="2293765" y="4570218"/>
            <a:ext cx="3132212" cy="1642700"/>
          </a:xfrm>
          <a:prstGeom prst="rect">
            <a:avLst/>
          </a:prstGeom>
          <a:noFill/>
          <a:ln>
            <a:noFill/>
          </a:ln>
        </p:spPr>
      </p:pic>
      <p:sp>
        <p:nvSpPr>
          <p:cNvPr id="561" name="Google Shape;561;p63"/>
          <p:cNvSpPr txBox="1">
            <a:spLocks noGrp="1"/>
          </p:cNvSpPr>
          <p:nvPr>
            <p:ph type="body" idx="2"/>
          </p:nvPr>
        </p:nvSpPr>
        <p:spPr>
          <a:xfrm>
            <a:off x="5922800" y="4776933"/>
            <a:ext cx="5766800" cy="1535600"/>
          </a:xfrm>
          <a:prstGeom prst="rect">
            <a:avLst/>
          </a:prstGeom>
        </p:spPr>
        <p:txBody>
          <a:bodyPr spcFirstLastPara="1" vert="horz" wrap="square" lIns="121900" tIns="121900" rIns="121900" bIns="121900" rtlCol="0" anchor="t" anchorCtr="0">
            <a:noAutofit/>
          </a:bodyPr>
          <a:lstStyle/>
          <a:p>
            <a:pPr marL="0" indent="0">
              <a:buNone/>
            </a:pPr>
            <a:r>
              <a:rPr lang="de" sz="1867">
                <a:solidFill>
                  <a:srgbClr val="666666"/>
                </a:solidFill>
              </a:rPr>
              <a:t>Latent Dirichlet Allocation (LDA)—Documents are mixtures of topics and topics are mixtures of words (</a:t>
            </a:r>
            <a:r>
              <a:rPr lang="de" sz="1867" u="sng">
                <a:solidFill>
                  <a:schemeClr val="hlink"/>
                </a:solidFill>
                <a:hlinkClick r:id="rId5"/>
              </a:rPr>
              <a:t>Blei et al., 2003</a:t>
            </a:r>
            <a:r>
              <a:rPr lang="de" sz="1867">
                <a:solidFill>
                  <a:srgbClr val="666666"/>
                </a:solidFill>
              </a:rPr>
              <a:t>)</a:t>
            </a:r>
            <a:endParaRPr sz="1867">
              <a:solidFill>
                <a:srgbClr val="666666"/>
              </a:solidFill>
            </a:endParaRPr>
          </a:p>
          <a:p>
            <a:pPr marL="0" indent="0">
              <a:spcBef>
                <a:spcPts val="2133"/>
              </a:spcBef>
              <a:buNone/>
            </a:pPr>
            <a:endParaRPr sz="1867">
              <a:solidFill>
                <a:srgbClr val="666666"/>
              </a:solidFill>
            </a:endParaRPr>
          </a:p>
          <a:p>
            <a:pPr marL="0" indent="0">
              <a:spcBef>
                <a:spcPts val="2133"/>
              </a:spcBef>
              <a:spcAft>
                <a:spcPts val="2133"/>
              </a:spcAft>
              <a:buNone/>
            </a:pPr>
            <a:endParaRPr sz="1867">
              <a:solidFill>
                <a:srgbClr val="666666"/>
              </a:solidFill>
            </a:endParaRPr>
          </a:p>
        </p:txBody>
      </p:sp>
      <p:cxnSp>
        <p:nvCxnSpPr>
          <p:cNvPr id="562" name="Google Shape;562;p63"/>
          <p:cNvCxnSpPr/>
          <p:nvPr/>
        </p:nvCxnSpPr>
        <p:spPr>
          <a:xfrm>
            <a:off x="4774333" y="975000"/>
            <a:ext cx="10400" cy="3184800"/>
          </a:xfrm>
          <a:prstGeom prst="straightConnector1">
            <a:avLst/>
          </a:prstGeom>
          <a:noFill/>
          <a:ln w="9525" cap="flat" cmpd="sng">
            <a:solidFill>
              <a:schemeClr val="dk2"/>
            </a:solidFill>
            <a:prstDash val="solid"/>
            <a:round/>
            <a:headEnd type="none" w="med" len="med"/>
            <a:tailEnd type="none" w="med" len="med"/>
          </a:ln>
        </p:spPr>
      </p:cxnSp>
      <p:pic>
        <p:nvPicPr>
          <p:cNvPr id="563" name="Google Shape;563;p63"/>
          <p:cNvPicPr preferRelativeResize="0"/>
          <p:nvPr/>
        </p:nvPicPr>
        <p:blipFill>
          <a:blip r:embed="rId6">
            <a:alphaModFix/>
          </a:blip>
          <a:stretch>
            <a:fillRect/>
          </a:stretch>
        </p:blipFill>
        <p:spPr>
          <a:xfrm>
            <a:off x="460851" y="2107667"/>
            <a:ext cx="3926767" cy="2110667"/>
          </a:xfrm>
          <a:prstGeom prst="rect">
            <a:avLst/>
          </a:prstGeom>
          <a:noFill/>
          <a:ln>
            <a:noFill/>
          </a:ln>
          <a:effectLst>
            <a:outerShdw blurRad="57150" dist="19050" dir="5400000" algn="bl" rotWithShape="0">
              <a:srgbClr val="000000">
                <a:alpha val="50000"/>
              </a:srgbClr>
            </a:outerShdw>
          </a:effectLst>
        </p:spPr>
      </p:pic>
      <p:cxnSp>
        <p:nvCxnSpPr>
          <p:cNvPr id="564" name="Google Shape;564;p63"/>
          <p:cNvCxnSpPr/>
          <p:nvPr/>
        </p:nvCxnSpPr>
        <p:spPr>
          <a:xfrm rot="10800000">
            <a:off x="5005367" y="4458933"/>
            <a:ext cx="6857600" cy="35200"/>
          </a:xfrm>
          <a:prstGeom prst="straightConnector1">
            <a:avLst/>
          </a:prstGeom>
          <a:noFill/>
          <a:ln w="9525" cap="flat" cmpd="sng">
            <a:solidFill>
              <a:schemeClr val="dk2"/>
            </a:solidFill>
            <a:prstDash val="solid"/>
            <a:round/>
            <a:headEnd type="none" w="med" len="med"/>
            <a:tailEnd type="none" w="med" len="med"/>
          </a:ln>
        </p:spPr>
      </p:cxnSp>
      <p:sp>
        <p:nvSpPr>
          <p:cNvPr id="565" name="Google Shape;565;p63"/>
          <p:cNvSpPr txBox="1">
            <a:spLocks noGrp="1"/>
          </p:cNvSpPr>
          <p:nvPr>
            <p:ph type="body" idx="2"/>
          </p:nvPr>
        </p:nvSpPr>
        <p:spPr>
          <a:xfrm>
            <a:off x="5048667" y="1842067"/>
            <a:ext cx="2596000" cy="1754800"/>
          </a:xfrm>
          <a:prstGeom prst="rect">
            <a:avLst/>
          </a:prstGeom>
        </p:spPr>
        <p:txBody>
          <a:bodyPr spcFirstLastPara="1" vert="horz" wrap="square" lIns="121900" tIns="121900" rIns="121900" bIns="121900" rtlCol="0" anchor="t" anchorCtr="0">
            <a:noAutofit/>
          </a:bodyPr>
          <a:lstStyle/>
          <a:p>
            <a:pPr marL="0" indent="0">
              <a:buNone/>
            </a:pPr>
            <a:r>
              <a:rPr lang="de" sz="1867">
                <a:solidFill>
                  <a:srgbClr val="666666"/>
                </a:solidFill>
              </a:rPr>
              <a:t>Brown clusters, hard hierarchical clustering based on n-gram LMs, (</a:t>
            </a:r>
            <a:r>
              <a:rPr lang="de" sz="1867" u="sng">
                <a:solidFill>
                  <a:schemeClr val="hlink"/>
                </a:solidFill>
                <a:latin typeface="Arial"/>
                <a:ea typeface="Arial"/>
                <a:cs typeface="Arial"/>
                <a:sym typeface="Arial"/>
                <a:hlinkClick r:id="rId7"/>
              </a:rPr>
              <a:t>Brown et al. 1992</a:t>
            </a:r>
            <a:r>
              <a:rPr lang="de" sz="1867">
                <a:solidFill>
                  <a:srgbClr val="666666"/>
                </a:solidFill>
              </a:rPr>
              <a:t>)</a:t>
            </a:r>
            <a:endParaRPr sz="1867">
              <a:solidFill>
                <a:srgbClr val="666666"/>
              </a:solidFill>
            </a:endParaRPr>
          </a:p>
          <a:p>
            <a:pPr marL="0" indent="0">
              <a:spcBef>
                <a:spcPts val="2133"/>
              </a:spcBef>
              <a:buNone/>
            </a:pPr>
            <a:endParaRPr sz="1867">
              <a:solidFill>
                <a:srgbClr val="666666"/>
              </a:solidFill>
            </a:endParaRPr>
          </a:p>
          <a:p>
            <a:pPr marL="0" indent="0">
              <a:spcBef>
                <a:spcPts val="2133"/>
              </a:spcBef>
              <a:spcAft>
                <a:spcPts val="2133"/>
              </a:spcAft>
              <a:buNone/>
            </a:pPr>
            <a:endParaRPr sz="1867">
              <a:solidFill>
                <a:srgbClr val="666666"/>
              </a:solidFill>
            </a:endParaRPr>
          </a:p>
        </p:txBody>
      </p:sp>
      <p:pic>
        <p:nvPicPr>
          <p:cNvPr id="566" name="Google Shape;566;p63"/>
          <p:cNvPicPr preferRelativeResize="0"/>
          <p:nvPr/>
        </p:nvPicPr>
        <p:blipFill>
          <a:blip r:embed="rId8">
            <a:alphaModFix/>
          </a:blip>
          <a:stretch>
            <a:fillRect/>
          </a:stretch>
        </p:blipFill>
        <p:spPr>
          <a:xfrm>
            <a:off x="7504767" y="855399"/>
            <a:ext cx="4471167" cy="3578168"/>
          </a:xfrm>
          <a:prstGeom prst="rect">
            <a:avLst/>
          </a:prstGeom>
          <a:noFill/>
          <a:ln>
            <a:noFill/>
          </a:ln>
        </p:spPr>
      </p:pic>
      <p:sp>
        <p:nvSpPr>
          <p:cNvPr id="567" name="Google Shape;567;p6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4</a:t>
            </a:fld>
            <a:endParaRPr/>
          </a:p>
        </p:txBody>
      </p:sp>
    </p:spTree>
    <p:extLst>
      <p:ext uri="{BB962C8B-B14F-4D97-AF65-F5344CB8AC3E}">
        <p14:creationId xmlns:p14="http://schemas.microsoft.com/office/powerpoint/2010/main" val="1387171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3767C0-45DF-774E-92D2-85A612A4E4D3}"/>
              </a:ext>
            </a:extLst>
          </p:cNvPr>
          <p:cNvSpPr>
            <a:spLocks noGrp="1"/>
          </p:cNvSpPr>
          <p:nvPr>
            <p:ph type="title"/>
          </p:nvPr>
        </p:nvSpPr>
        <p:spPr/>
        <p:txBody>
          <a:bodyPr/>
          <a:lstStyle/>
          <a:p>
            <a:r>
              <a:rPr lang="en-US" dirty="0"/>
              <a:t>Great success of V+L Pretraining</a:t>
            </a:r>
          </a:p>
        </p:txBody>
      </p:sp>
      <p:pic>
        <p:nvPicPr>
          <p:cNvPr id="6" name="Content Placeholder 5" descr="A picture containing graphical user interface&#10;&#10;Description automatically generated">
            <a:extLst>
              <a:ext uri="{FF2B5EF4-FFF2-40B4-BE49-F238E27FC236}">
                <a16:creationId xmlns="" xmlns:a16="http://schemas.microsoft.com/office/drawing/2014/main" id="{A97D347F-EC7E-244C-BE3B-04C90CC3E2B7}"/>
              </a:ext>
            </a:extLst>
          </p:cNvPr>
          <p:cNvPicPr>
            <a:picLocks noGrp="1" noChangeAspect="1"/>
          </p:cNvPicPr>
          <p:nvPr>
            <p:ph idx="1"/>
          </p:nvPr>
        </p:nvPicPr>
        <p:blipFill>
          <a:blip r:embed="rId2"/>
          <a:stretch>
            <a:fillRect/>
          </a:stretch>
        </p:blipFill>
        <p:spPr>
          <a:xfrm>
            <a:off x="1250018" y="1231900"/>
            <a:ext cx="9691963" cy="4945063"/>
          </a:xfrm>
        </p:spPr>
      </p:pic>
      <p:sp>
        <p:nvSpPr>
          <p:cNvPr id="4" name="Slide Number Placeholder 3">
            <a:extLst>
              <a:ext uri="{FF2B5EF4-FFF2-40B4-BE49-F238E27FC236}">
                <a16:creationId xmlns="" xmlns:a16="http://schemas.microsoft.com/office/drawing/2014/main" id="{8FA91412-FA63-DC48-8D0D-5FB73A2700A0}"/>
              </a:ext>
            </a:extLst>
          </p:cNvPr>
          <p:cNvSpPr>
            <a:spLocks noGrp="1"/>
          </p:cNvSpPr>
          <p:nvPr>
            <p:ph type="sldNum" sz="quarter" idx="12"/>
          </p:nvPr>
        </p:nvSpPr>
        <p:spPr/>
        <p:txBody>
          <a:bodyPr/>
          <a:lstStyle/>
          <a:p>
            <a:fld id="{89057327-5C45-3844-9BAD-8A2E33F71C3A}" type="slidenum">
              <a:rPr lang="en-US" smtClean="0"/>
              <a:t>40</a:t>
            </a:fld>
            <a:endParaRPr lang="en-US"/>
          </a:p>
        </p:txBody>
      </p:sp>
      <p:sp>
        <p:nvSpPr>
          <p:cNvPr id="7" name="Rectangle 6">
            <a:extLst>
              <a:ext uri="{FF2B5EF4-FFF2-40B4-BE49-F238E27FC236}">
                <a16:creationId xmlns="" xmlns:a16="http://schemas.microsoft.com/office/drawing/2014/main" id="{9A555545-9E64-B544-BA44-2E4872CE9168}"/>
              </a:ext>
            </a:extLst>
          </p:cNvPr>
          <p:cNvSpPr/>
          <p:nvPr/>
        </p:nvSpPr>
        <p:spPr>
          <a:xfrm>
            <a:off x="838201" y="6354763"/>
            <a:ext cx="10515599" cy="338554"/>
          </a:xfrm>
          <a:prstGeom prst="rect">
            <a:avLst/>
          </a:prstGeom>
        </p:spPr>
        <p:txBody>
          <a:bodyPr wrap="square">
            <a:spAutoFit/>
          </a:bodyPr>
          <a:lstStyle/>
          <a:p>
            <a:r>
              <a:rPr lang="en-US" sz="1600" dirty="0"/>
              <a:t>From VQA to VLN: Recent Advances in Vision-and-Language Research. CVPR 2021. https://vqa2vln-tutorial.github.io/</a:t>
            </a:r>
          </a:p>
        </p:txBody>
      </p:sp>
    </p:spTree>
    <p:extLst>
      <p:ext uri="{BB962C8B-B14F-4D97-AF65-F5344CB8AC3E}">
        <p14:creationId xmlns:p14="http://schemas.microsoft.com/office/powerpoint/2010/main" val="630391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48528-AD64-7243-BBD9-62F15D58DF38}"/>
              </a:ext>
            </a:extLst>
          </p:cNvPr>
          <p:cNvSpPr>
            <a:spLocks noGrp="1"/>
          </p:cNvSpPr>
          <p:nvPr>
            <p:ph type="title"/>
          </p:nvPr>
        </p:nvSpPr>
        <p:spPr/>
        <p:txBody>
          <a:bodyPr>
            <a:normAutofit/>
          </a:bodyPr>
          <a:lstStyle/>
          <a:p>
            <a:r>
              <a:rPr lang="en-US" dirty="0" err="1"/>
              <a:t>ViLBERT</a:t>
            </a:r>
            <a:r>
              <a:rPr lang="en-US" dirty="0"/>
              <a:t> [</a:t>
            </a:r>
            <a:r>
              <a:rPr lang="en-US" dirty="0" err="1"/>
              <a:t>NeurlPS</a:t>
            </a:r>
            <a:r>
              <a:rPr lang="en-US" dirty="0"/>
              <a:t> 2019]</a:t>
            </a:r>
          </a:p>
        </p:txBody>
      </p:sp>
      <p:sp>
        <p:nvSpPr>
          <p:cNvPr id="3" name="Content Placeholder 2">
            <a:extLst>
              <a:ext uri="{FF2B5EF4-FFF2-40B4-BE49-F238E27FC236}">
                <a16:creationId xmlns="" xmlns:a16="http://schemas.microsoft.com/office/drawing/2014/main" id="{7FF7B6C4-6ED6-9C45-B176-85719A3715F7}"/>
              </a:ext>
            </a:extLst>
          </p:cNvPr>
          <p:cNvSpPr>
            <a:spLocks noGrp="1"/>
          </p:cNvSpPr>
          <p:nvPr>
            <p:ph idx="1"/>
          </p:nvPr>
        </p:nvSpPr>
        <p:spPr/>
        <p:txBody>
          <a:bodyPr/>
          <a:lstStyle/>
          <a:p>
            <a:r>
              <a:rPr lang="en-US" dirty="0"/>
              <a:t>The first work</a:t>
            </a:r>
            <a:r>
              <a:rPr lang="zh-CN" altLang="en-US" dirty="0"/>
              <a:t> </a:t>
            </a:r>
            <a:r>
              <a:rPr lang="en-US" altLang="zh-CN" dirty="0"/>
              <a:t>on Transformer-based multimedia pretraining</a:t>
            </a:r>
          </a:p>
          <a:p>
            <a:pPr lvl="1"/>
            <a:r>
              <a:rPr lang="en-US" dirty="0"/>
              <a:t>Co-attentional transformer to capture relatedness of two modalities</a:t>
            </a:r>
          </a:p>
        </p:txBody>
      </p:sp>
      <p:sp>
        <p:nvSpPr>
          <p:cNvPr id="4" name="Slide Number Placeholder 3">
            <a:extLst>
              <a:ext uri="{FF2B5EF4-FFF2-40B4-BE49-F238E27FC236}">
                <a16:creationId xmlns="" xmlns:a16="http://schemas.microsoft.com/office/drawing/2014/main" id="{3BFD6809-69E5-0C45-B1D9-99F8D218CBBA}"/>
              </a:ext>
            </a:extLst>
          </p:cNvPr>
          <p:cNvSpPr>
            <a:spLocks noGrp="1"/>
          </p:cNvSpPr>
          <p:nvPr>
            <p:ph type="sldNum" sz="quarter" idx="12"/>
          </p:nvPr>
        </p:nvSpPr>
        <p:spPr/>
        <p:txBody>
          <a:bodyPr/>
          <a:lstStyle/>
          <a:p>
            <a:fld id="{89057327-5C45-3844-9BAD-8A2E33F71C3A}" type="slidenum">
              <a:rPr lang="en-US" smtClean="0"/>
              <a:t>41</a:t>
            </a:fld>
            <a:endParaRPr lang="en-US"/>
          </a:p>
        </p:txBody>
      </p:sp>
      <p:pic>
        <p:nvPicPr>
          <p:cNvPr id="11" name="Picture 10">
            <a:extLst>
              <a:ext uri="{FF2B5EF4-FFF2-40B4-BE49-F238E27FC236}">
                <a16:creationId xmlns="" xmlns:a16="http://schemas.microsoft.com/office/drawing/2014/main" id="{3CB8800F-6573-F242-9E07-7198F4663FEC}"/>
              </a:ext>
            </a:extLst>
          </p:cNvPr>
          <p:cNvPicPr>
            <a:picLocks noChangeAspect="1"/>
          </p:cNvPicPr>
          <p:nvPr/>
        </p:nvPicPr>
        <p:blipFill rotWithShape="1">
          <a:blip r:embed="rId2"/>
          <a:srcRect t="21623"/>
          <a:stretch/>
        </p:blipFill>
        <p:spPr>
          <a:xfrm>
            <a:off x="1198605" y="2002182"/>
            <a:ext cx="9100693" cy="1936405"/>
          </a:xfrm>
          <a:prstGeom prst="rect">
            <a:avLst/>
          </a:prstGeom>
        </p:spPr>
      </p:pic>
      <p:pic>
        <p:nvPicPr>
          <p:cNvPr id="6" name="Picture 5" descr="Diagram&#10;&#10;Description automatically generated">
            <a:extLst>
              <a:ext uri="{FF2B5EF4-FFF2-40B4-BE49-F238E27FC236}">
                <a16:creationId xmlns="" xmlns:a16="http://schemas.microsoft.com/office/drawing/2014/main" id="{5D304F4F-723C-BB40-B11F-EC98D3057C7D}"/>
              </a:ext>
            </a:extLst>
          </p:cNvPr>
          <p:cNvPicPr>
            <a:picLocks noChangeAspect="1"/>
          </p:cNvPicPr>
          <p:nvPr/>
        </p:nvPicPr>
        <p:blipFill>
          <a:blip r:embed="rId3"/>
          <a:stretch>
            <a:fillRect/>
          </a:stretch>
        </p:blipFill>
        <p:spPr>
          <a:xfrm>
            <a:off x="1298513" y="3818238"/>
            <a:ext cx="7202936" cy="3069858"/>
          </a:xfrm>
          <a:prstGeom prst="rect">
            <a:avLst/>
          </a:prstGeom>
        </p:spPr>
      </p:pic>
    </p:spTree>
    <p:extLst>
      <p:ext uri="{BB962C8B-B14F-4D97-AF65-F5344CB8AC3E}">
        <p14:creationId xmlns:p14="http://schemas.microsoft.com/office/powerpoint/2010/main" val="1454135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48528-AD64-7243-BBD9-62F15D58DF38}"/>
              </a:ext>
            </a:extLst>
          </p:cNvPr>
          <p:cNvSpPr>
            <a:spLocks noGrp="1"/>
          </p:cNvSpPr>
          <p:nvPr>
            <p:ph type="title"/>
          </p:nvPr>
        </p:nvSpPr>
        <p:spPr/>
        <p:txBody>
          <a:bodyPr>
            <a:normAutofit/>
          </a:bodyPr>
          <a:lstStyle/>
          <a:p>
            <a:r>
              <a:rPr lang="en-US" dirty="0"/>
              <a:t>LXMERT [EMNLP 2019]</a:t>
            </a:r>
          </a:p>
        </p:txBody>
      </p:sp>
      <p:sp>
        <p:nvSpPr>
          <p:cNvPr id="3" name="Content Placeholder 2">
            <a:extLst>
              <a:ext uri="{FF2B5EF4-FFF2-40B4-BE49-F238E27FC236}">
                <a16:creationId xmlns="" xmlns:a16="http://schemas.microsoft.com/office/drawing/2014/main" id="{7FF7B6C4-6ED6-9C45-B176-85719A3715F7}"/>
              </a:ext>
            </a:extLst>
          </p:cNvPr>
          <p:cNvSpPr>
            <a:spLocks noGrp="1"/>
          </p:cNvSpPr>
          <p:nvPr>
            <p:ph idx="1"/>
          </p:nvPr>
        </p:nvSpPr>
        <p:spPr/>
        <p:txBody>
          <a:bodyPr/>
          <a:lstStyle/>
          <a:p>
            <a:r>
              <a:rPr lang="en-US" dirty="0"/>
              <a:t>Can we learn the fine-grained alignments of two modalities?</a:t>
            </a:r>
          </a:p>
          <a:p>
            <a:pPr lvl="1"/>
            <a:r>
              <a:rPr lang="en-US" dirty="0"/>
              <a:t>Add object detection results </a:t>
            </a:r>
          </a:p>
          <a:p>
            <a:pPr lvl="1"/>
            <a:r>
              <a:rPr lang="en-US" dirty="0"/>
              <a:t>Use cross-attention between two modalities</a:t>
            </a:r>
          </a:p>
        </p:txBody>
      </p:sp>
      <p:sp>
        <p:nvSpPr>
          <p:cNvPr id="4" name="Slide Number Placeholder 3">
            <a:extLst>
              <a:ext uri="{FF2B5EF4-FFF2-40B4-BE49-F238E27FC236}">
                <a16:creationId xmlns="" xmlns:a16="http://schemas.microsoft.com/office/drawing/2014/main" id="{3BFD6809-69E5-0C45-B1D9-99F8D218CBBA}"/>
              </a:ext>
            </a:extLst>
          </p:cNvPr>
          <p:cNvSpPr>
            <a:spLocks noGrp="1"/>
          </p:cNvSpPr>
          <p:nvPr>
            <p:ph type="sldNum" sz="quarter" idx="12"/>
          </p:nvPr>
        </p:nvSpPr>
        <p:spPr/>
        <p:txBody>
          <a:bodyPr/>
          <a:lstStyle/>
          <a:p>
            <a:fld id="{89057327-5C45-3844-9BAD-8A2E33F71C3A}" type="slidenum">
              <a:rPr lang="en-US" smtClean="0"/>
              <a:t>42</a:t>
            </a:fld>
            <a:endParaRPr lang="en-US"/>
          </a:p>
        </p:txBody>
      </p:sp>
      <p:pic>
        <p:nvPicPr>
          <p:cNvPr id="9" name="Picture 8" descr="Diagram&#10;&#10;Description automatically generated">
            <a:extLst>
              <a:ext uri="{FF2B5EF4-FFF2-40B4-BE49-F238E27FC236}">
                <a16:creationId xmlns="" xmlns:a16="http://schemas.microsoft.com/office/drawing/2014/main" id="{70AEA56D-E1D4-FF4B-88BF-76C7FC6EF2FB}"/>
              </a:ext>
            </a:extLst>
          </p:cNvPr>
          <p:cNvPicPr>
            <a:picLocks noChangeAspect="1"/>
          </p:cNvPicPr>
          <p:nvPr/>
        </p:nvPicPr>
        <p:blipFill rotWithShape="1">
          <a:blip r:embed="rId2"/>
          <a:srcRect t="19012"/>
          <a:stretch/>
        </p:blipFill>
        <p:spPr>
          <a:xfrm>
            <a:off x="838199" y="2669059"/>
            <a:ext cx="10835451" cy="3286898"/>
          </a:xfrm>
          <a:prstGeom prst="rect">
            <a:avLst/>
          </a:prstGeom>
        </p:spPr>
      </p:pic>
    </p:spTree>
    <p:extLst>
      <p:ext uri="{BB962C8B-B14F-4D97-AF65-F5344CB8AC3E}">
        <p14:creationId xmlns:p14="http://schemas.microsoft.com/office/powerpoint/2010/main" val="1284319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FE46D1-AC89-7840-8E8A-FEC3718AC61A}"/>
              </a:ext>
            </a:extLst>
          </p:cNvPr>
          <p:cNvSpPr>
            <a:spLocks noGrp="1"/>
          </p:cNvSpPr>
          <p:nvPr>
            <p:ph type="title"/>
          </p:nvPr>
        </p:nvSpPr>
        <p:spPr/>
        <p:txBody>
          <a:bodyPr/>
          <a:lstStyle/>
          <a:p>
            <a:r>
              <a:rPr lang="en-US" dirty="0"/>
              <a:t>UNITER [ECCV 2020]</a:t>
            </a:r>
          </a:p>
        </p:txBody>
      </p:sp>
      <p:sp>
        <p:nvSpPr>
          <p:cNvPr id="3" name="Content Placeholder 2">
            <a:extLst>
              <a:ext uri="{FF2B5EF4-FFF2-40B4-BE49-F238E27FC236}">
                <a16:creationId xmlns="" xmlns:a16="http://schemas.microsoft.com/office/drawing/2014/main" id="{F11F445E-E090-B841-A3E3-96B7BF883475}"/>
              </a:ext>
            </a:extLst>
          </p:cNvPr>
          <p:cNvSpPr>
            <a:spLocks noGrp="1"/>
          </p:cNvSpPr>
          <p:nvPr>
            <p:ph idx="1"/>
          </p:nvPr>
        </p:nvSpPr>
        <p:spPr/>
        <p:txBody>
          <a:bodyPr/>
          <a:lstStyle/>
          <a:p>
            <a:r>
              <a:rPr lang="en-US" dirty="0"/>
              <a:t>Better fine-grained alignments: </a:t>
            </a:r>
          </a:p>
          <a:p>
            <a:pPr lvl="1"/>
            <a:r>
              <a:rPr lang="en-US" dirty="0"/>
              <a:t>Using Optimal Transport to align objects and words</a:t>
            </a:r>
          </a:p>
        </p:txBody>
      </p:sp>
      <p:sp>
        <p:nvSpPr>
          <p:cNvPr id="4" name="Slide Number Placeholder 3">
            <a:extLst>
              <a:ext uri="{FF2B5EF4-FFF2-40B4-BE49-F238E27FC236}">
                <a16:creationId xmlns="" xmlns:a16="http://schemas.microsoft.com/office/drawing/2014/main" id="{DA0FC071-12BA-6148-93F9-503F11CE31D1}"/>
              </a:ext>
            </a:extLst>
          </p:cNvPr>
          <p:cNvSpPr>
            <a:spLocks noGrp="1"/>
          </p:cNvSpPr>
          <p:nvPr>
            <p:ph type="sldNum" sz="quarter" idx="12"/>
          </p:nvPr>
        </p:nvSpPr>
        <p:spPr/>
        <p:txBody>
          <a:bodyPr/>
          <a:lstStyle/>
          <a:p>
            <a:fld id="{89057327-5C45-3844-9BAD-8A2E33F71C3A}" type="slidenum">
              <a:rPr lang="en-US" smtClean="0"/>
              <a:t>43</a:t>
            </a:fld>
            <a:endParaRPr lang="en-US"/>
          </a:p>
        </p:txBody>
      </p:sp>
      <p:pic>
        <p:nvPicPr>
          <p:cNvPr id="6" name="Picture 5" descr="Graphical user interface, application&#10;&#10;Description automatically generated">
            <a:extLst>
              <a:ext uri="{FF2B5EF4-FFF2-40B4-BE49-F238E27FC236}">
                <a16:creationId xmlns="" xmlns:a16="http://schemas.microsoft.com/office/drawing/2014/main" id="{1EBA973C-ACAC-9746-BF1D-503E804A2006}"/>
              </a:ext>
            </a:extLst>
          </p:cNvPr>
          <p:cNvPicPr>
            <a:picLocks noChangeAspect="1"/>
          </p:cNvPicPr>
          <p:nvPr/>
        </p:nvPicPr>
        <p:blipFill>
          <a:blip r:embed="rId2"/>
          <a:stretch>
            <a:fillRect/>
          </a:stretch>
        </p:blipFill>
        <p:spPr>
          <a:xfrm>
            <a:off x="742675" y="2123743"/>
            <a:ext cx="10706650" cy="4369132"/>
          </a:xfrm>
          <a:prstGeom prst="rect">
            <a:avLst/>
          </a:prstGeom>
        </p:spPr>
      </p:pic>
      <p:sp>
        <p:nvSpPr>
          <p:cNvPr id="7" name="Rectangle 6">
            <a:extLst>
              <a:ext uri="{FF2B5EF4-FFF2-40B4-BE49-F238E27FC236}">
                <a16:creationId xmlns="" xmlns:a16="http://schemas.microsoft.com/office/drawing/2014/main" id="{06E30908-7555-E442-A676-83EB17CBDF65}"/>
              </a:ext>
            </a:extLst>
          </p:cNvPr>
          <p:cNvSpPr/>
          <p:nvPr/>
        </p:nvSpPr>
        <p:spPr>
          <a:xfrm>
            <a:off x="2496671" y="6538912"/>
            <a:ext cx="6728011" cy="369332"/>
          </a:xfrm>
          <a:prstGeom prst="rect">
            <a:avLst/>
          </a:prstGeom>
        </p:spPr>
        <p:txBody>
          <a:bodyPr wrap="square">
            <a:spAutoFit/>
          </a:bodyPr>
          <a:lstStyle/>
          <a:p>
            <a:r>
              <a:rPr lang="en-US" dirty="0">
                <a:latin typeface="Calibri" panose="020F0502020204030204" pitchFamily="34" charset="0"/>
              </a:rPr>
              <a:t>UNITER: </a:t>
            </a:r>
            <a:r>
              <a:rPr lang="en-US" dirty="0" err="1">
                <a:latin typeface="Calibri" panose="020F0502020204030204" pitchFamily="34" charset="0"/>
              </a:rPr>
              <a:t>UNiversal</a:t>
            </a:r>
            <a:r>
              <a:rPr lang="en-US" dirty="0">
                <a:latin typeface="Calibri" panose="020F0502020204030204" pitchFamily="34" charset="0"/>
              </a:rPr>
              <a:t> Image-</a:t>
            </a:r>
            <a:r>
              <a:rPr lang="en-US" dirty="0" err="1">
                <a:latin typeface="Calibri" panose="020F0502020204030204" pitchFamily="34" charset="0"/>
              </a:rPr>
              <a:t>TExt</a:t>
            </a:r>
            <a:r>
              <a:rPr lang="en-US" dirty="0">
                <a:latin typeface="Calibri" panose="020F0502020204030204" pitchFamily="34" charset="0"/>
              </a:rPr>
              <a:t> Representation Learning, ECCV 2020 </a:t>
            </a:r>
            <a:endParaRPr lang="en-US" dirty="0">
              <a:effectLst/>
            </a:endParaRPr>
          </a:p>
        </p:txBody>
      </p:sp>
    </p:spTree>
    <p:extLst>
      <p:ext uri="{BB962C8B-B14F-4D97-AF65-F5344CB8AC3E}">
        <p14:creationId xmlns:p14="http://schemas.microsoft.com/office/powerpoint/2010/main" val="1199229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 xmlns:a16="http://schemas.microsoft.com/office/drawing/2014/main" id="{158345C7-6ACC-A744-9C6B-8133E58AB052}"/>
              </a:ext>
            </a:extLst>
          </p:cNvPr>
          <p:cNvPicPr>
            <a:picLocks noChangeAspect="1"/>
          </p:cNvPicPr>
          <p:nvPr/>
        </p:nvPicPr>
        <p:blipFill>
          <a:blip r:embed="rId3"/>
          <a:stretch>
            <a:fillRect/>
          </a:stretch>
        </p:blipFill>
        <p:spPr>
          <a:xfrm>
            <a:off x="1668162" y="2175411"/>
            <a:ext cx="8578334" cy="4400094"/>
          </a:xfrm>
          <a:prstGeom prst="rect">
            <a:avLst/>
          </a:prstGeom>
        </p:spPr>
      </p:pic>
      <p:sp>
        <p:nvSpPr>
          <p:cNvPr id="2" name="Title 1">
            <a:extLst>
              <a:ext uri="{FF2B5EF4-FFF2-40B4-BE49-F238E27FC236}">
                <a16:creationId xmlns="" xmlns:a16="http://schemas.microsoft.com/office/drawing/2014/main" id="{C5190985-543D-0B4B-9E5E-3DD71B00E951}"/>
              </a:ext>
            </a:extLst>
          </p:cNvPr>
          <p:cNvSpPr>
            <a:spLocks noGrp="1"/>
          </p:cNvSpPr>
          <p:nvPr>
            <p:ph type="title"/>
          </p:nvPr>
        </p:nvSpPr>
        <p:spPr/>
        <p:txBody>
          <a:bodyPr>
            <a:normAutofit/>
          </a:bodyPr>
          <a:lstStyle/>
          <a:p>
            <a:r>
              <a:rPr lang="en-US" dirty="0"/>
              <a:t>Pixel-BERT [2020]</a:t>
            </a:r>
          </a:p>
        </p:txBody>
      </p:sp>
      <p:sp>
        <p:nvSpPr>
          <p:cNvPr id="3" name="Content Placeholder 2">
            <a:extLst>
              <a:ext uri="{FF2B5EF4-FFF2-40B4-BE49-F238E27FC236}">
                <a16:creationId xmlns="" xmlns:a16="http://schemas.microsoft.com/office/drawing/2014/main" id="{27942D0E-2560-A54C-A7E5-E35AEFB1FDEF}"/>
              </a:ext>
            </a:extLst>
          </p:cNvPr>
          <p:cNvSpPr>
            <a:spLocks noGrp="1"/>
          </p:cNvSpPr>
          <p:nvPr>
            <p:ph idx="1"/>
          </p:nvPr>
        </p:nvSpPr>
        <p:spPr/>
        <p:txBody>
          <a:bodyPr/>
          <a:lstStyle/>
          <a:p>
            <a:r>
              <a:rPr lang="en-US" dirty="0"/>
              <a:t>At the same time, another line of work is using grid features instead of objects.</a:t>
            </a:r>
          </a:p>
          <a:p>
            <a:pPr lvl="1"/>
            <a:r>
              <a:rPr lang="en-US" dirty="0"/>
              <a:t>Using grid features is fast. </a:t>
            </a:r>
          </a:p>
          <a:p>
            <a:pPr lvl="1"/>
            <a:r>
              <a:rPr lang="en-US" dirty="0"/>
              <a:t>It is E2E training. </a:t>
            </a:r>
          </a:p>
        </p:txBody>
      </p:sp>
      <p:sp>
        <p:nvSpPr>
          <p:cNvPr id="4" name="Slide Number Placeholder 3">
            <a:extLst>
              <a:ext uri="{FF2B5EF4-FFF2-40B4-BE49-F238E27FC236}">
                <a16:creationId xmlns="" xmlns:a16="http://schemas.microsoft.com/office/drawing/2014/main" id="{A4A9AF37-8BD0-4341-B1D8-193BCF4EC8A0}"/>
              </a:ext>
            </a:extLst>
          </p:cNvPr>
          <p:cNvSpPr>
            <a:spLocks noGrp="1"/>
          </p:cNvSpPr>
          <p:nvPr>
            <p:ph type="sldNum" sz="quarter" idx="12"/>
          </p:nvPr>
        </p:nvSpPr>
        <p:spPr/>
        <p:txBody>
          <a:bodyPr/>
          <a:lstStyle/>
          <a:p>
            <a:fld id="{89057327-5C45-3844-9BAD-8A2E33F71C3A}" type="slidenum">
              <a:rPr lang="en-US" smtClean="0"/>
              <a:t>44</a:t>
            </a:fld>
            <a:endParaRPr lang="en-US"/>
          </a:p>
        </p:txBody>
      </p:sp>
      <p:sp>
        <p:nvSpPr>
          <p:cNvPr id="9" name="Rectangle 8">
            <a:extLst>
              <a:ext uri="{FF2B5EF4-FFF2-40B4-BE49-F238E27FC236}">
                <a16:creationId xmlns="" xmlns:a16="http://schemas.microsoft.com/office/drawing/2014/main" id="{AFAB2B91-6326-BF49-8EBC-E2359FDD9628}"/>
              </a:ext>
            </a:extLst>
          </p:cNvPr>
          <p:cNvSpPr/>
          <p:nvPr/>
        </p:nvSpPr>
        <p:spPr>
          <a:xfrm>
            <a:off x="1309816" y="6575505"/>
            <a:ext cx="7613822" cy="307777"/>
          </a:xfrm>
          <a:prstGeom prst="rect">
            <a:avLst/>
          </a:prstGeom>
        </p:spPr>
        <p:txBody>
          <a:bodyPr wrap="square">
            <a:spAutoFit/>
          </a:bodyPr>
          <a:lstStyle/>
          <a:p>
            <a:r>
              <a:rPr lang="en-US" sz="1400" dirty="0">
                <a:solidFill>
                  <a:srgbClr val="0C1116"/>
                </a:solidFill>
                <a:latin typeface="Calibri" panose="020F0502020204030204" pitchFamily="34" charset="0"/>
              </a:rPr>
              <a:t>Pixel-BERT: Aligning Image Pixels with Text by Deep Multi-Modal Transformers, 2020 </a:t>
            </a:r>
          </a:p>
        </p:txBody>
      </p:sp>
    </p:spTree>
    <p:extLst>
      <p:ext uri="{BB962C8B-B14F-4D97-AF65-F5344CB8AC3E}">
        <p14:creationId xmlns:p14="http://schemas.microsoft.com/office/powerpoint/2010/main" val="1323019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5C82B8-05B8-E540-8A4C-2E306D89B1BE}"/>
              </a:ext>
            </a:extLst>
          </p:cNvPr>
          <p:cNvSpPr>
            <a:spLocks noGrp="1"/>
          </p:cNvSpPr>
          <p:nvPr>
            <p:ph type="title"/>
          </p:nvPr>
        </p:nvSpPr>
        <p:spPr/>
        <p:txBody>
          <a:bodyPr/>
          <a:lstStyle/>
          <a:p>
            <a:r>
              <a:rPr lang="en-US" dirty="0"/>
              <a:t>Oscar [ECCV 2020] and </a:t>
            </a:r>
            <a:r>
              <a:rPr lang="en-US" dirty="0" err="1"/>
              <a:t>VinVL</a:t>
            </a:r>
            <a:r>
              <a:rPr lang="en-US" dirty="0"/>
              <a:t> [CVPR 2021]</a:t>
            </a:r>
          </a:p>
        </p:txBody>
      </p:sp>
      <p:sp>
        <p:nvSpPr>
          <p:cNvPr id="3" name="Content Placeholder 2">
            <a:extLst>
              <a:ext uri="{FF2B5EF4-FFF2-40B4-BE49-F238E27FC236}">
                <a16:creationId xmlns="" xmlns:a16="http://schemas.microsoft.com/office/drawing/2014/main" id="{C3EC2081-6C18-0048-B364-F3A0F02D560C}"/>
              </a:ext>
            </a:extLst>
          </p:cNvPr>
          <p:cNvSpPr>
            <a:spLocks noGrp="1"/>
          </p:cNvSpPr>
          <p:nvPr>
            <p:ph idx="1"/>
          </p:nvPr>
        </p:nvSpPr>
        <p:spPr/>
        <p:txBody>
          <a:bodyPr/>
          <a:lstStyle/>
          <a:p>
            <a:r>
              <a:rPr lang="en-US" dirty="0"/>
              <a:t>Object knowledge is richer.</a:t>
            </a:r>
          </a:p>
          <a:p>
            <a:pPr lvl="1"/>
            <a:r>
              <a:rPr lang="en-US" dirty="0"/>
              <a:t>Add object label knowledge as anchor points</a:t>
            </a:r>
          </a:p>
        </p:txBody>
      </p:sp>
      <p:sp>
        <p:nvSpPr>
          <p:cNvPr id="4" name="Slide Number Placeholder 3">
            <a:extLst>
              <a:ext uri="{FF2B5EF4-FFF2-40B4-BE49-F238E27FC236}">
                <a16:creationId xmlns="" xmlns:a16="http://schemas.microsoft.com/office/drawing/2014/main" id="{8411170F-C64A-0247-B713-A8A9C8B42061}"/>
              </a:ext>
            </a:extLst>
          </p:cNvPr>
          <p:cNvSpPr>
            <a:spLocks noGrp="1"/>
          </p:cNvSpPr>
          <p:nvPr>
            <p:ph type="sldNum" sz="quarter" idx="12"/>
          </p:nvPr>
        </p:nvSpPr>
        <p:spPr/>
        <p:txBody>
          <a:bodyPr/>
          <a:lstStyle/>
          <a:p>
            <a:fld id="{89057327-5C45-3844-9BAD-8A2E33F71C3A}" type="slidenum">
              <a:rPr lang="en-US" smtClean="0"/>
              <a:t>45</a:t>
            </a:fld>
            <a:endParaRPr lang="en-US"/>
          </a:p>
        </p:txBody>
      </p:sp>
      <p:pic>
        <p:nvPicPr>
          <p:cNvPr id="1026" name="Picture 2">
            <a:extLst>
              <a:ext uri="{FF2B5EF4-FFF2-40B4-BE49-F238E27FC236}">
                <a16:creationId xmlns="" xmlns:a16="http://schemas.microsoft.com/office/drawing/2014/main" id="{A378499D-8F72-4D4B-BF37-67D87A16A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79013"/>
            <a:ext cx="10733903" cy="425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B2D35A0E-2468-104A-8494-03D4B0694A54}"/>
              </a:ext>
            </a:extLst>
          </p:cNvPr>
          <p:cNvSpPr/>
          <p:nvPr/>
        </p:nvSpPr>
        <p:spPr>
          <a:xfrm>
            <a:off x="1781432" y="6333440"/>
            <a:ext cx="7257535" cy="338554"/>
          </a:xfrm>
          <a:prstGeom prst="rect">
            <a:avLst/>
          </a:prstGeom>
        </p:spPr>
        <p:txBody>
          <a:bodyPr wrap="square">
            <a:spAutoFit/>
          </a:bodyPr>
          <a:lstStyle/>
          <a:p>
            <a:r>
              <a:rPr lang="en-US" sz="1600" dirty="0">
                <a:latin typeface="Calibri" panose="020F0502020204030204" pitchFamily="34" charset="0"/>
              </a:rPr>
              <a:t>Oscar: Object-Semantics Aligned Pre-training for Vision-Language Tasks, ECCV 2020 </a:t>
            </a:r>
            <a:endParaRPr lang="en-US" sz="1600" dirty="0">
              <a:effectLst/>
            </a:endParaRPr>
          </a:p>
        </p:txBody>
      </p:sp>
      <p:sp>
        <p:nvSpPr>
          <p:cNvPr id="6" name="Rectangle 5">
            <a:extLst>
              <a:ext uri="{FF2B5EF4-FFF2-40B4-BE49-F238E27FC236}">
                <a16:creationId xmlns="" xmlns:a16="http://schemas.microsoft.com/office/drawing/2014/main" id="{1AC315F8-BF56-3C4A-838E-6A32AF5EB0BA}"/>
              </a:ext>
            </a:extLst>
          </p:cNvPr>
          <p:cNvSpPr/>
          <p:nvPr/>
        </p:nvSpPr>
        <p:spPr>
          <a:xfrm>
            <a:off x="1781433" y="6588879"/>
            <a:ext cx="8629135" cy="338554"/>
          </a:xfrm>
          <a:prstGeom prst="rect">
            <a:avLst/>
          </a:prstGeom>
        </p:spPr>
        <p:txBody>
          <a:bodyPr wrap="square">
            <a:spAutoFit/>
          </a:bodyPr>
          <a:lstStyle/>
          <a:p>
            <a:r>
              <a:rPr lang="en-US" sz="1600" dirty="0" err="1"/>
              <a:t>VinVL</a:t>
            </a:r>
            <a:r>
              <a:rPr lang="en-US" sz="1600" dirty="0"/>
              <a:t>: Making Visual Representations Matter in Vision-Language Models. CVPR 2021</a:t>
            </a:r>
          </a:p>
        </p:txBody>
      </p:sp>
    </p:spTree>
    <p:extLst>
      <p:ext uri="{BB962C8B-B14F-4D97-AF65-F5344CB8AC3E}">
        <p14:creationId xmlns:p14="http://schemas.microsoft.com/office/powerpoint/2010/main" val="568341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 xmlns:a16="http://schemas.microsoft.com/office/drawing/2014/main"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 xmlns:a16="http://schemas.microsoft.com/office/drawing/2014/main" id="{66337FB1-B0E2-D540-BE86-1BC246F0615E}"/>
              </a:ext>
            </a:extLst>
          </p:cNvPr>
          <p:cNvSpPr>
            <a:spLocks noGrp="1"/>
          </p:cNvSpPr>
          <p:nvPr>
            <p:ph type="sldNum" sz="quarter" idx="12"/>
          </p:nvPr>
        </p:nvSpPr>
        <p:spPr/>
        <p:txBody>
          <a:bodyPr/>
          <a:lstStyle/>
          <a:p>
            <a:fld id="{89057327-5C45-3844-9BAD-8A2E33F71C3A}" type="slidenum">
              <a:rPr lang="en-US" smtClean="0"/>
              <a:t>46</a:t>
            </a:fld>
            <a:endParaRPr lang="en-US"/>
          </a:p>
        </p:txBody>
      </p:sp>
      <p:sp>
        <p:nvSpPr>
          <p:cNvPr id="5" name="Rectangle 4">
            <a:extLst>
              <a:ext uri="{FF2B5EF4-FFF2-40B4-BE49-F238E27FC236}">
                <a16:creationId xmlns="" xmlns:a16="http://schemas.microsoft.com/office/drawing/2014/main" id="{B95ADE8B-0608-7942-A104-C364092B3A0A}"/>
              </a:ext>
            </a:extLst>
          </p:cNvPr>
          <p:cNvSpPr/>
          <p:nvPr/>
        </p:nvSpPr>
        <p:spPr>
          <a:xfrm>
            <a:off x="838200" y="6492875"/>
            <a:ext cx="10023389" cy="338554"/>
          </a:xfrm>
          <a:prstGeom prst="rect">
            <a:avLst/>
          </a:prstGeom>
        </p:spPr>
        <p:txBody>
          <a:bodyPr wrap="square">
            <a:spAutoFit/>
          </a:bodyPr>
          <a:lstStyle/>
          <a:p>
            <a:r>
              <a:rPr lang="en-US" sz="1600" dirty="0">
                <a:latin typeface="Calibri" panose="020F0502020204030204" pitchFamily="34" charset="0"/>
              </a:rPr>
              <a:t>ERNIE-</a:t>
            </a:r>
            <a:r>
              <a:rPr lang="en-US" sz="1600" dirty="0" err="1">
                <a:latin typeface="Calibri" panose="020F0502020204030204" pitchFamily="34" charset="0"/>
              </a:rPr>
              <a:t>ViL</a:t>
            </a:r>
            <a:r>
              <a:rPr lang="en-US" sz="1600" dirty="0">
                <a:latin typeface="Calibri" panose="020F0502020204030204" pitchFamily="34" charset="0"/>
              </a:rPr>
              <a:t>: Knowledge Enhanced Vision-Language Representations Through Scene Graph, AAAI 2021 </a:t>
            </a:r>
            <a:endParaRPr lang="en-US" sz="1600" dirty="0">
              <a:effectLst/>
            </a:endParaRPr>
          </a:p>
        </p:txBody>
      </p:sp>
      <p:pic>
        <p:nvPicPr>
          <p:cNvPr id="7" name="Picture 6" descr="A picture containing text, grass, dog, different&#10;&#10;Description automatically generated">
            <a:extLst>
              <a:ext uri="{FF2B5EF4-FFF2-40B4-BE49-F238E27FC236}">
                <a16:creationId xmlns="" xmlns:a16="http://schemas.microsoft.com/office/drawing/2014/main" id="{796572E2-37F1-9E44-86E1-0BF09BFDB6D1}"/>
              </a:ext>
            </a:extLst>
          </p:cNvPr>
          <p:cNvPicPr>
            <a:picLocks noChangeAspect="1"/>
          </p:cNvPicPr>
          <p:nvPr/>
        </p:nvPicPr>
        <p:blipFill>
          <a:blip r:embed="rId2"/>
          <a:stretch>
            <a:fillRect/>
          </a:stretch>
        </p:blipFill>
        <p:spPr>
          <a:xfrm>
            <a:off x="1084305" y="2730568"/>
            <a:ext cx="9531178" cy="3762307"/>
          </a:xfrm>
          <a:prstGeom prst="rect">
            <a:avLst/>
          </a:prstGeom>
        </p:spPr>
      </p:pic>
    </p:spTree>
    <p:extLst>
      <p:ext uri="{BB962C8B-B14F-4D97-AF65-F5344CB8AC3E}">
        <p14:creationId xmlns:p14="http://schemas.microsoft.com/office/powerpoint/2010/main" val="1233606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 xmlns:a16="http://schemas.microsoft.com/office/drawing/2014/main"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 xmlns:a16="http://schemas.microsoft.com/office/drawing/2014/main" id="{66337FB1-B0E2-D540-BE86-1BC246F0615E}"/>
              </a:ext>
            </a:extLst>
          </p:cNvPr>
          <p:cNvSpPr>
            <a:spLocks noGrp="1"/>
          </p:cNvSpPr>
          <p:nvPr>
            <p:ph type="sldNum" sz="quarter" idx="12"/>
          </p:nvPr>
        </p:nvSpPr>
        <p:spPr/>
        <p:txBody>
          <a:bodyPr/>
          <a:lstStyle/>
          <a:p>
            <a:fld id="{89057327-5C45-3844-9BAD-8A2E33F71C3A}" type="slidenum">
              <a:rPr lang="en-US" smtClean="0"/>
              <a:t>47</a:t>
            </a:fld>
            <a:endParaRPr lang="en-US"/>
          </a:p>
        </p:txBody>
      </p:sp>
      <p:sp>
        <p:nvSpPr>
          <p:cNvPr id="5" name="Rectangle 4">
            <a:extLst>
              <a:ext uri="{FF2B5EF4-FFF2-40B4-BE49-F238E27FC236}">
                <a16:creationId xmlns="" xmlns:a16="http://schemas.microsoft.com/office/drawing/2014/main" id="{B95ADE8B-0608-7942-A104-C364092B3A0A}"/>
              </a:ext>
            </a:extLst>
          </p:cNvPr>
          <p:cNvSpPr/>
          <p:nvPr/>
        </p:nvSpPr>
        <p:spPr>
          <a:xfrm>
            <a:off x="838200" y="6492875"/>
            <a:ext cx="10023389" cy="338554"/>
          </a:xfrm>
          <a:prstGeom prst="rect">
            <a:avLst/>
          </a:prstGeom>
        </p:spPr>
        <p:txBody>
          <a:bodyPr wrap="square">
            <a:spAutoFit/>
          </a:bodyPr>
          <a:lstStyle/>
          <a:p>
            <a:r>
              <a:rPr lang="en-US" sz="1600" dirty="0">
                <a:latin typeface="Calibri" panose="020F0502020204030204" pitchFamily="34" charset="0"/>
              </a:rPr>
              <a:t>ERNIE-</a:t>
            </a:r>
            <a:r>
              <a:rPr lang="en-US" sz="1600" dirty="0" err="1">
                <a:latin typeface="Calibri" panose="020F0502020204030204" pitchFamily="34" charset="0"/>
              </a:rPr>
              <a:t>ViL</a:t>
            </a:r>
            <a:r>
              <a:rPr lang="en-US" sz="1600" dirty="0">
                <a:latin typeface="Calibri" panose="020F0502020204030204" pitchFamily="34" charset="0"/>
              </a:rPr>
              <a:t>: Knowledge Enhanced Vision-Language Representations Through Scene Graph, AAAI 2021 </a:t>
            </a:r>
            <a:endParaRPr lang="en-US" sz="1600" dirty="0">
              <a:effectLst/>
            </a:endParaRPr>
          </a:p>
        </p:txBody>
      </p:sp>
      <p:pic>
        <p:nvPicPr>
          <p:cNvPr id="8" name="Picture 7">
            <a:extLst>
              <a:ext uri="{FF2B5EF4-FFF2-40B4-BE49-F238E27FC236}">
                <a16:creationId xmlns="" xmlns:a16="http://schemas.microsoft.com/office/drawing/2014/main" id="{ACC413BB-3403-3F4F-8BA9-0959C80F9334}"/>
              </a:ext>
            </a:extLst>
          </p:cNvPr>
          <p:cNvPicPr>
            <a:picLocks noChangeAspect="1"/>
          </p:cNvPicPr>
          <p:nvPr/>
        </p:nvPicPr>
        <p:blipFill>
          <a:blip r:embed="rId2"/>
          <a:stretch>
            <a:fillRect/>
          </a:stretch>
        </p:blipFill>
        <p:spPr>
          <a:xfrm>
            <a:off x="838200" y="1712639"/>
            <a:ext cx="10315832" cy="4642124"/>
          </a:xfrm>
          <a:prstGeom prst="rect">
            <a:avLst/>
          </a:prstGeom>
        </p:spPr>
      </p:pic>
    </p:spTree>
    <p:extLst>
      <p:ext uri="{BB962C8B-B14F-4D97-AF65-F5344CB8AC3E}">
        <p14:creationId xmlns:p14="http://schemas.microsoft.com/office/powerpoint/2010/main" val="1410964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8A7A5-2144-FC41-8200-6B0717E948B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 xmlns:a16="http://schemas.microsoft.com/office/drawing/2014/main" id="{E09AD606-40C0-8849-ABE1-BC9502B23A8A}"/>
              </a:ext>
            </a:extLst>
          </p:cNvPr>
          <p:cNvSpPr>
            <a:spLocks noGrp="1"/>
          </p:cNvSpPr>
          <p:nvPr>
            <p:ph idx="1"/>
          </p:nvPr>
        </p:nvSpPr>
        <p:spPr/>
        <p:txBody>
          <a:bodyPr/>
          <a:lstStyle/>
          <a:p>
            <a:r>
              <a:rPr lang="en-US" dirty="0"/>
              <a:t>More knowledge</a:t>
            </a:r>
          </a:p>
        </p:txBody>
      </p:sp>
      <p:sp>
        <p:nvSpPr>
          <p:cNvPr id="4" name="Slide Number Placeholder 3">
            <a:extLst>
              <a:ext uri="{FF2B5EF4-FFF2-40B4-BE49-F238E27FC236}">
                <a16:creationId xmlns="" xmlns:a16="http://schemas.microsoft.com/office/drawing/2014/main" id="{0AFAA369-22C5-0F47-879D-DF9DA3DB63EB}"/>
              </a:ext>
            </a:extLst>
          </p:cNvPr>
          <p:cNvSpPr>
            <a:spLocks noGrp="1"/>
          </p:cNvSpPr>
          <p:nvPr>
            <p:ph type="sldNum" sz="quarter" idx="12"/>
          </p:nvPr>
        </p:nvSpPr>
        <p:spPr/>
        <p:txBody>
          <a:bodyPr/>
          <a:lstStyle/>
          <a:p>
            <a:fld id="{89057327-5C45-3844-9BAD-8A2E33F71C3A}" type="slidenum">
              <a:rPr lang="en-US" smtClean="0"/>
              <a:t>48</a:t>
            </a:fld>
            <a:endParaRPr lang="en-US"/>
          </a:p>
        </p:txBody>
      </p:sp>
      <p:graphicFrame>
        <p:nvGraphicFramePr>
          <p:cNvPr id="5" name="Diagram 4">
            <a:extLst>
              <a:ext uri="{FF2B5EF4-FFF2-40B4-BE49-F238E27FC236}">
                <a16:creationId xmlns="" xmlns:a16="http://schemas.microsoft.com/office/drawing/2014/main" id="{BC9E9D7E-8CC9-D94B-A817-490B493A4CFA}"/>
              </a:ext>
            </a:extLst>
          </p:cNvPr>
          <p:cNvGraphicFramePr/>
          <p:nvPr>
            <p:extLst/>
          </p:nvPr>
        </p:nvGraphicFramePr>
        <p:xfrm>
          <a:off x="2032000" y="11202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2828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F8898-4B2F-9943-854A-9C4B8986FB1D}"/>
              </a:ext>
            </a:extLst>
          </p:cNvPr>
          <p:cNvSpPr>
            <a:spLocks noGrp="1"/>
          </p:cNvSpPr>
          <p:nvPr>
            <p:ph type="title"/>
          </p:nvPr>
        </p:nvSpPr>
        <p:spPr/>
        <p:txBody>
          <a:bodyPr/>
          <a:lstStyle/>
          <a:p>
            <a:r>
              <a:rPr lang="en-US" dirty="0"/>
              <a:t>Training Data</a:t>
            </a:r>
          </a:p>
        </p:txBody>
      </p:sp>
      <p:sp>
        <p:nvSpPr>
          <p:cNvPr id="3" name="Content Placeholder 2">
            <a:extLst>
              <a:ext uri="{FF2B5EF4-FFF2-40B4-BE49-F238E27FC236}">
                <a16:creationId xmlns="" xmlns:a16="http://schemas.microsoft.com/office/drawing/2014/main" id="{5F904FB2-760F-8945-8C60-A4D1A3290C84}"/>
              </a:ext>
            </a:extLst>
          </p:cNvPr>
          <p:cNvSpPr>
            <a:spLocks noGrp="1"/>
          </p:cNvSpPr>
          <p:nvPr>
            <p:ph idx="1"/>
          </p:nvPr>
        </p:nvSpPr>
        <p:spPr/>
        <p:txBody>
          <a:bodyPr/>
          <a:lstStyle/>
          <a:p>
            <a:r>
              <a:rPr lang="en-US" dirty="0"/>
              <a:t>Image-caption pairs</a:t>
            </a:r>
          </a:p>
          <a:p>
            <a:pPr lvl="1"/>
            <a:r>
              <a:rPr lang="en-US" dirty="0"/>
              <a:t>Free of cost</a:t>
            </a:r>
          </a:p>
          <a:p>
            <a:pPr lvl="1"/>
            <a:r>
              <a:rPr lang="en-US" dirty="0"/>
              <a:t>The state-of-the-art model CLIP (from </a:t>
            </a:r>
            <a:r>
              <a:rPr lang="en-US" dirty="0" err="1"/>
              <a:t>OpenAI</a:t>
            </a:r>
            <a:r>
              <a:rPr lang="en-US" dirty="0"/>
              <a:t>) uses ~400M pairs for model training</a:t>
            </a:r>
          </a:p>
          <a:p>
            <a:r>
              <a:rPr lang="en-US" dirty="0"/>
              <a:t>Popular datasets</a:t>
            </a:r>
          </a:p>
          <a:p>
            <a:pPr lvl="1"/>
            <a:r>
              <a:rPr lang="en-US" altLang="zh-CN" dirty="0"/>
              <a:t>Flicker 30K (~30K images)</a:t>
            </a:r>
          </a:p>
          <a:p>
            <a:pPr lvl="1"/>
            <a:r>
              <a:rPr lang="en-US" dirty="0"/>
              <a:t>MS COCO (~330K images)</a:t>
            </a:r>
          </a:p>
          <a:p>
            <a:pPr lvl="1"/>
            <a:r>
              <a:rPr lang="en-US" altLang="zh-CN" dirty="0"/>
              <a:t>Visual Genome (~108K images)</a:t>
            </a:r>
          </a:p>
          <a:p>
            <a:pPr lvl="1"/>
            <a:r>
              <a:rPr lang="en-US" dirty="0"/>
              <a:t>Conceptual Captions (~3.3M images)</a:t>
            </a:r>
          </a:p>
          <a:p>
            <a:pPr lvl="1"/>
            <a:r>
              <a:rPr lang="en-US" dirty="0"/>
              <a:t>SBU Captions (~1M images)</a:t>
            </a:r>
          </a:p>
          <a:p>
            <a:pPr lvl="1"/>
            <a:r>
              <a:rPr lang="en-US" dirty="0"/>
              <a:t>…</a:t>
            </a:r>
          </a:p>
          <a:p>
            <a:endParaRPr lang="en-US" dirty="0"/>
          </a:p>
          <a:p>
            <a:endParaRPr lang="en-US" dirty="0"/>
          </a:p>
        </p:txBody>
      </p:sp>
      <p:sp>
        <p:nvSpPr>
          <p:cNvPr id="4" name="Slide Number Placeholder 3">
            <a:extLst>
              <a:ext uri="{FF2B5EF4-FFF2-40B4-BE49-F238E27FC236}">
                <a16:creationId xmlns="" xmlns:a16="http://schemas.microsoft.com/office/drawing/2014/main" id="{EEC0D058-79D4-D747-9499-D329D85AE2C4}"/>
              </a:ext>
            </a:extLst>
          </p:cNvPr>
          <p:cNvSpPr>
            <a:spLocks noGrp="1"/>
          </p:cNvSpPr>
          <p:nvPr>
            <p:ph type="sldNum" sz="quarter" idx="12"/>
          </p:nvPr>
        </p:nvSpPr>
        <p:spPr/>
        <p:txBody>
          <a:bodyPr/>
          <a:lstStyle/>
          <a:p>
            <a:fld id="{89057327-5C45-3844-9BAD-8A2E33F71C3A}" type="slidenum">
              <a:rPr lang="en-US" smtClean="0"/>
              <a:t>49</a:t>
            </a:fld>
            <a:endParaRPr lang="en-US"/>
          </a:p>
        </p:txBody>
      </p:sp>
      <p:sp>
        <p:nvSpPr>
          <p:cNvPr id="5" name="Rectangle 4">
            <a:extLst>
              <a:ext uri="{FF2B5EF4-FFF2-40B4-BE49-F238E27FC236}">
                <a16:creationId xmlns="" xmlns:a16="http://schemas.microsoft.com/office/drawing/2014/main" id="{ED69CE8F-691A-B441-A5BE-BCC0AF666AAB}"/>
              </a:ext>
            </a:extLst>
          </p:cNvPr>
          <p:cNvSpPr/>
          <p:nvPr/>
        </p:nvSpPr>
        <p:spPr>
          <a:xfrm>
            <a:off x="1258330" y="6492875"/>
            <a:ext cx="8305800" cy="307777"/>
          </a:xfrm>
          <a:prstGeom prst="rect">
            <a:avLst/>
          </a:prstGeom>
        </p:spPr>
        <p:txBody>
          <a:bodyPr wrap="square">
            <a:spAutoFit/>
          </a:bodyPr>
          <a:lstStyle/>
          <a:p>
            <a:r>
              <a:rPr lang="en-US" sz="1400" dirty="0">
                <a:latin typeface="Calibri" panose="020F0502020204030204" pitchFamily="34" charset="0"/>
              </a:rPr>
              <a:t>Learning Transferable Visual Models From Natural Language Supervision, </a:t>
            </a:r>
            <a:r>
              <a:rPr lang="en-US" sz="1400" dirty="0" err="1">
                <a:latin typeface="Calibri" panose="020F0502020204030204" pitchFamily="34" charset="0"/>
              </a:rPr>
              <a:t>OpenAI</a:t>
            </a:r>
            <a:r>
              <a:rPr lang="en-US" sz="1400" dirty="0">
                <a:latin typeface="Calibri" panose="020F0502020204030204" pitchFamily="34" charset="0"/>
              </a:rPr>
              <a:t>. 2021</a:t>
            </a:r>
            <a:endParaRPr lang="en-US" sz="1400" dirty="0">
              <a:effectLst/>
            </a:endParaRPr>
          </a:p>
        </p:txBody>
      </p:sp>
    </p:spTree>
    <p:extLst>
      <p:ext uri="{BB962C8B-B14F-4D97-AF65-F5344CB8AC3E}">
        <p14:creationId xmlns:p14="http://schemas.microsoft.com/office/powerpoint/2010/main" val="59179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4"/>
          <p:cNvSpPr txBox="1">
            <a:spLocks noGrp="1"/>
          </p:cNvSpPr>
          <p:nvPr>
            <p:ph type="title" idx="4294967295"/>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spcBef>
                <a:spcPts val="0"/>
              </a:spcBef>
            </a:pPr>
            <a:r>
              <a:rPr lang="de"/>
              <a:t>Word Type Representation</a:t>
            </a:r>
            <a:endParaRPr/>
          </a:p>
        </p:txBody>
      </p:sp>
      <p:sp>
        <p:nvSpPr>
          <p:cNvPr id="573" name="Google Shape;573;p6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Word vector pretraining</a:t>
            </a:r>
            <a:endParaRPr/>
          </a:p>
        </p:txBody>
      </p:sp>
      <p:cxnSp>
        <p:nvCxnSpPr>
          <p:cNvPr id="574" name="Google Shape;574;p64"/>
          <p:cNvCxnSpPr/>
          <p:nvPr/>
        </p:nvCxnSpPr>
        <p:spPr>
          <a:xfrm>
            <a:off x="5581533" y="1017000"/>
            <a:ext cx="5200" cy="4198400"/>
          </a:xfrm>
          <a:prstGeom prst="straightConnector1">
            <a:avLst/>
          </a:prstGeom>
          <a:noFill/>
          <a:ln w="9525" cap="flat" cmpd="sng">
            <a:solidFill>
              <a:schemeClr val="dk2"/>
            </a:solidFill>
            <a:prstDash val="solid"/>
            <a:round/>
            <a:headEnd type="none" w="med" len="med"/>
            <a:tailEnd type="none" w="med" len="med"/>
          </a:ln>
        </p:spPr>
      </p:cxnSp>
      <p:pic>
        <p:nvPicPr>
          <p:cNvPr id="575" name="Google Shape;575;p64"/>
          <p:cNvPicPr preferRelativeResize="0"/>
          <p:nvPr/>
        </p:nvPicPr>
        <p:blipFill>
          <a:blip r:embed="rId3">
            <a:alphaModFix/>
          </a:blip>
          <a:stretch>
            <a:fillRect/>
          </a:stretch>
        </p:blipFill>
        <p:spPr>
          <a:xfrm>
            <a:off x="629918" y="1890284"/>
            <a:ext cx="4737501" cy="3432667"/>
          </a:xfrm>
          <a:prstGeom prst="rect">
            <a:avLst/>
          </a:prstGeom>
          <a:noFill/>
          <a:ln>
            <a:noFill/>
          </a:ln>
          <a:effectLst>
            <a:outerShdw blurRad="57150" dist="19050" dir="5400000" algn="bl" rotWithShape="0">
              <a:srgbClr val="000000">
                <a:alpha val="50000"/>
              </a:srgbClr>
            </a:outerShdw>
          </a:effectLst>
        </p:spPr>
      </p:pic>
      <p:sp>
        <p:nvSpPr>
          <p:cNvPr id="576" name="Google Shape;576;p64"/>
          <p:cNvSpPr txBox="1">
            <a:spLocks noGrp="1"/>
          </p:cNvSpPr>
          <p:nvPr>
            <p:ph type="title" idx="4294967295"/>
          </p:nvPr>
        </p:nvSpPr>
        <p:spPr>
          <a:xfrm>
            <a:off x="629933" y="798300"/>
            <a:ext cx="4488000" cy="763600"/>
          </a:xfrm>
          <a:prstGeom prst="rect">
            <a:avLst/>
          </a:prstGeom>
        </p:spPr>
        <p:txBody>
          <a:bodyPr spcFirstLastPara="1" vert="horz" wrap="square" lIns="121900" tIns="121900" rIns="121900" bIns="121900" rtlCol="0" anchor="t" anchorCtr="0">
            <a:noAutofit/>
          </a:bodyPr>
          <a:lstStyle/>
          <a:p>
            <a:pPr>
              <a:spcBef>
                <a:spcPts val="0"/>
              </a:spcBef>
            </a:pPr>
            <a:r>
              <a:rPr lang="de" sz="2400">
                <a:solidFill>
                  <a:srgbClr val="666666"/>
                </a:solidFill>
              </a:rPr>
              <a:t>n-gram neural language model </a:t>
            </a:r>
            <a:r>
              <a:rPr lang="de" sz="2400" u="sng">
                <a:solidFill>
                  <a:schemeClr val="hlink"/>
                </a:solidFill>
                <a:hlinkClick r:id="rId4"/>
              </a:rPr>
              <a:t>(Bengio et al. 2003)</a:t>
            </a:r>
            <a:endParaRPr sz="2400">
              <a:solidFill>
                <a:srgbClr val="3D85C6"/>
              </a:solidFill>
            </a:endParaRPr>
          </a:p>
          <a:p>
            <a:pPr algn="ctr">
              <a:spcBef>
                <a:spcPts val="0"/>
              </a:spcBef>
            </a:pPr>
            <a:endParaRPr sz="1600">
              <a:solidFill>
                <a:srgbClr val="3D85C6"/>
              </a:solidFill>
            </a:endParaRPr>
          </a:p>
        </p:txBody>
      </p:sp>
      <p:pic>
        <p:nvPicPr>
          <p:cNvPr id="577" name="Google Shape;577;p64"/>
          <p:cNvPicPr preferRelativeResize="0"/>
          <p:nvPr/>
        </p:nvPicPr>
        <p:blipFill>
          <a:blip r:embed="rId5">
            <a:alphaModFix/>
          </a:blip>
          <a:stretch>
            <a:fillRect/>
          </a:stretch>
        </p:blipFill>
        <p:spPr>
          <a:xfrm>
            <a:off x="6517733" y="2387399"/>
            <a:ext cx="4652267" cy="2764500"/>
          </a:xfrm>
          <a:prstGeom prst="rect">
            <a:avLst/>
          </a:prstGeom>
          <a:noFill/>
          <a:ln>
            <a:noFill/>
          </a:ln>
          <a:effectLst>
            <a:outerShdw blurRad="57150" dist="19050" dir="5400000" algn="bl" rotWithShape="0">
              <a:srgbClr val="000000">
                <a:alpha val="50000"/>
              </a:srgbClr>
            </a:outerShdw>
          </a:effectLst>
        </p:spPr>
      </p:pic>
      <p:sp>
        <p:nvSpPr>
          <p:cNvPr id="578" name="Google Shape;578;p64"/>
          <p:cNvSpPr txBox="1">
            <a:spLocks noGrp="1"/>
          </p:cNvSpPr>
          <p:nvPr>
            <p:ph type="title" idx="4294967295"/>
          </p:nvPr>
        </p:nvSpPr>
        <p:spPr>
          <a:xfrm>
            <a:off x="6234267" y="778100"/>
            <a:ext cx="5219200" cy="1391600"/>
          </a:xfrm>
          <a:prstGeom prst="rect">
            <a:avLst/>
          </a:prstGeom>
        </p:spPr>
        <p:txBody>
          <a:bodyPr spcFirstLastPara="1" vert="horz" wrap="square" lIns="121900" tIns="121900" rIns="121900" bIns="121900" rtlCol="0" anchor="t" anchorCtr="0">
            <a:noAutofit/>
          </a:bodyPr>
          <a:lstStyle/>
          <a:p>
            <a:pPr>
              <a:spcBef>
                <a:spcPts val="0"/>
              </a:spcBef>
            </a:pPr>
            <a:r>
              <a:rPr lang="de" sz="2400">
                <a:solidFill>
                  <a:srgbClr val="666666"/>
                </a:solidFill>
              </a:rPr>
              <a:t>Supervised multitask word embeddings </a:t>
            </a:r>
            <a:r>
              <a:rPr lang="de" sz="2400" u="sng">
                <a:solidFill>
                  <a:schemeClr val="hlink"/>
                </a:solidFill>
                <a:hlinkClick r:id="rId6"/>
              </a:rPr>
              <a:t>(Collobert and Weston, 2008)</a:t>
            </a:r>
            <a:endParaRPr sz="2400">
              <a:solidFill>
                <a:srgbClr val="3D85C6"/>
              </a:solidFill>
            </a:endParaRPr>
          </a:p>
          <a:p>
            <a:pPr algn="ctr">
              <a:spcBef>
                <a:spcPts val="0"/>
              </a:spcBef>
            </a:pPr>
            <a:endParaRPr sz="1600">
              <a:solidFill>
                <a:srgbClr val="3D85C6"/>
              </a:solidFill>
            </a:endParaRPr>
          </a:p>
        </p:txBody>
      </p:sp>
      <p:sp>
        <p:nvSpPr>
          <p:cNvPr id="579" name="Google Shape;579;p6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5</a:t>
            </a:fld>
            <a:endParaRPr/>
          </a:p>
        </p:txBody>
      </p:sp>
    </p:spTree>
    <p:extLst>
      <p:ext uri="{BB962C8B-B14F-4D97-AF65-F5344CB8AC3E}">
        <p14:creationId xmlns:p14="http://schemas.microsoft.com/office/powerpoint/2010/main" val="2023429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500"/>
                                        <p:tgtEl>
                                          <p:spTgt spid="574"/>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par>
                                <p:cTn id="11" presetID="10"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animEffect transition="in" filter="fade">
                                      <p:cBhvr>
                                        <p:cTn id="13"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3CD29E-9306-9E40-AA89-6D1DA192176A}"/>
              </a:ext>
            </a:extLst>
          </p:cNvPr>
          <p:cNvSpPr>
            <a:spLocks noGrp="1"/>
          </p:cNvSpPr>
          <p:nvPr>
            <p:ph type="title"/>
          </p:nvPr>
        </p:nvSpPr>
        <p:spPr/>
        <p:txBody>
          <a:bodyPr/>
          <a:lstStyle/>
          <a:p>
            <a:r>
              <a:rPr lang="en-US" dirty="0"/>
              <a:t>CLIP [2021, released by </a:t>
            </a:r>
            <a:r>
              <a:rPr lang="en-US" dirty="0" err="1"/>
              <a:t>OpenAI</a:t>
            </a:r>
            <a:r>
              <a:rPr lang="en-US" dirty="0"/>
              <a:t>]</a:t>
            </a:r>
          </a:p>
        </p:txBody>
      </p:sp>
      <p:sp>
        <p:nvSpPr>
          <p:cNvPr id="3" name="Content Placeholder 2">
            <a:extLst>
              <a:ext uri="{FF2B5EF4-FFF2-40B4-BE49-F238E27FC236}">
                <a16:creationId xmlns="" xmlns:a16="http://schemas.microsoft.com/office/drawing/2014/main" id="{52A7317B-040F-EA42-9ED9-6FD06DD8930F}"/>
              </a:ext>
            </a:extLst>
          </p:cNvPr>
          <p:cNvSpPr>
            <a:spLocks noGrp="1"/>
          </p:cNvSpPr>
          <p:nvPr>
            <p:ph idx="1"/>
          </p:nvPr>
        </p:nvSpPr>
        <p:spPr>
          <a:xfrm>
            <a:off x="838199" y="1231900"/>
            <a:ext cx="12828373" cy="4945063"/>
          </a:xfrm>
        </p:spPr>
        <p:txBody>
          <a:bodyPr/>
          <a:lstStyle/>
          <a:p>
            <a:r>
              <a:rPr lang="en-US" dirty="0"/>
              <a:t>State-of-the-art on object detection, etc. Especially good on zero-shot setting.</a:t>
            </a:r>
          </a:p>
          <a:p>
            <a:r>
              <a:rPr lang="en-US" dirty="0"/>
              <a:t>Very simple method, but performance is good due to the large data size (~400M images).</a:t>
            </a:r>
          </a:p>
        </p:txBody>
      </p:sp>
      <p:sp>
        <p:nvSpPr>
          <p:cNvPr id="4" name="Slide Number Placeholder 3">
            <a:extLst>
              <a:ext uri="{FF2B5EF4-FFF2-40B4-BE49-F238E27FC236}">
                <a16:creationId xmlns="" xmlns:a16="http://schemas.microsoft.com/office/drawing/2014/main" id="{B0CF3956-5057-464D-8F54-C0AE96EE411C}"/>
              </a:ext>
            </a:extLst>
          </p:cNvPr>
          <p:cNvSpPr>
            <a:spLocks noGrp="1"/>
          </p:cNvSpPr>
          <p:nvPr>
            <p:ph type="sldNum" sz="quarter" idx="12"/>
          </p:nvPr>
        </p:nvSpPr>
        <p:spPr/>
        <p:txBody>
          <a:bodyPr/>
          <a:lstStyle/>
          <a:p>
            <a:fld id="{89057327-5C45-3844-9BAD-8A2E33F71C3A}" type="slidenum">
              <a:rPr lang="en-US" smtClean="0"/>
              <a:t>50</a:t>
            </a:fld>
            <a:endParaRPr lang="en-US"/>
          </a:p>
        </p:txBody>
      </p:sp>
      <p:pic>
        <p:nvPicPr>
          <p:cNvPr id="5122" name="Picture 2" descr="CLIP">
            <a:extLst>
              <a:ext uri="{FF2B5EF4-FFF2-40B4-BE49-F238E27FC236}">
                <a16:creationId xmlns="" xmlns:a16="http://schemas.microsoft.com/office/drawing/2014/main" id="{E75B14DE-BA84-4443-8A75-B0A39FBB7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0" y="2247777"/>
            <a:ext cx="12043719" cy="424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778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267B8F-3C28-5D47-A9F7-A4A69A125253}"/>
              </a:ext>
            </a:extLst>
          </p:cNvPr>
          <p:cNvSpPr>
            <a:spLocks noGrp="1"/>
          </p:cNvSpPr>
          <p:nvPr>
            <p:ph type="title"/>
          </p:nvPr>
        </p:nvSpPr>
        <p:spPr/>
        <p:txBody>
          <a:bodyPr/>
          <a:lstStyle/>
          <a:p>
            <a:r>
              <a:rPr lang="en-US" dirty="0"/>
              <a:t>DALL·E [2021]</a:t>
            </a:r>
          </a:p>
        </p:txBody>
      </p:sp>
      <p:sp>
        <p:nvSpPr>
          <p:cNvPr id="3" name="Content Placeholder 2">
            <a:extLst>
              <a:ext uri="{FF2B5EF4-FFF2-40B4-BE49-F238E27FC236}">
                <a16:creationId xmlns="" xmlns:a16="http://schemas.microsoft.com/office/drawing/2014/main" id="{72C59350-9132-F447-AAAF-D5204DF7FBFA}"/>
              </a:ext>
            </a:extLst>
          </p:cNvPr>
          <p:cNvSpPr>
            <a:spLocks noGrp="1"/>
          </p:cNvSpPr>
          <p:nvPr>
            <p:ph idx="1"/>
          </p:nvPr>
        </p:nvSpPr>
        <p:spPr>
          <a:xfrm>
            <a:off x="838200" y="908948"/>
            <a:ext cx="10515600" cy="4945063"/>
          </a:xfrm>
        </p:spPr>
        <p:txBody>
          <a:bodyPr/>
          <a:lstStyle/>
          <a:p>
            <a:r>
              <a:rPr lang="en-US" dirty="0"/>
              <a:t>https://</a:t>
            </a:r>
            <a:r>
              <a:rPr lang="en-US" dirty="0" err="1"/>
              <a:t>openai.com</a:t>
            </a:r>
            <a:r>
              <a:rPr lang="en-US" dirty="0"/>
              <a:t>/blog/</a:t>
            </a:r>
            <a:r>
              <a:rPr lang="en-US" dirty="0" err="1"/>
              <a:t>dall</a:t>
            </a:r>
            <a:r>
              <a:rPr lang="en-US" dirty="0"/>
              <a:t>-e/</a:t>
            </a:r>
          </a:p>
          <a:p>
            <a:r>
              <a:rPr lang="en-US" dirty="0" smtClean="0"/>
              <a:t>An </a:t>
            </a:r>
            <a:r>
              <a:rPr lang="en-US" dirty="0"/>
              <a:t>image generation model with fairly good performance</a:t>
            </a:r>
          </a:p>
          <a:p>
            <a:r>
              <a:rPr lang="en-US" dirty="0"/>
              <a:t>It is just interesting!</a:t>
            </a:r>
          </a:p>
        </p:txBody>
      </p:sp>
      <p:sp>
        <p:nvSpPr>
          <p:cNvPr id="4" name="Slide Number Placeholder 3">
            <a:extLst>
              <a:ext uri="{FF2B5EF4-FFF2-40B4-BE49-F238E27FC236}">
                <a16:creationId xmlns="" xmlns:a16="http://schemas.microsoft.com/office/drawing/2014/main" id="{4CEEC7D8-EB3B-254F-BAEC-C48B137ECEAE}"/>
              </a:ext>
            </a:extLst>
          </p:cNvPr>
          <p:cNvSpPr>
            <a:spLocks noGrp="1"/>
          </p:cNvSpPr>
          <p:nvPr>
            <p:ph type="sldNum" sz="quarter" idx="12"/>
          </p:nvPr>
        </p:nvSpPr>
        <p:spPr/>
        <p:txBody>
          <a:bodyPr/>
          <a:lstStyle/>
          <a:p>
            <a:fld id="{89057327-5C45-3844-9BAD-8A2E33F71C3A}" type="slidenum">
              <a:rPr lang="en-US" smtClean="0"/>
              <a:t>51</a:t>
            </a:fld>
            <a:endParaRPr lang="en-US"/>
          </a:p>
        </p:txBody>
      </p:sp>
      <p:pic>
        <p:nvPicPr>
          <p:cNvPr id="6" name="Picture 5" descr="A picture containing graphical user interface&#10;&#10;Description automatically generated">
            <a:extLst>
              <a:ext uri="{FF2B5EF4-FFF2-40B4-BE49-F238E27FC236}">
                <a16:creationId xmlns="" xmlns:a16="http://schemas.microsoft.com/office/drawing/2014/main" id="{F893AF40-439F-A741-B95C-D7A3F138F2FF}"/>
              </a:ext>
            </a:extLst>
          </p:cNvPr>
          <p:cNvPicPr>
            <a:picLocks noChangeAspect="1"/>
          </p:cNvPicPr>
          <p:nvPr/>
        </p:nvPicPr>
        <p:blipFill>
          <a:blip r:embed="rId2"/>
          <a:stretch>
            <a:fillRect/>
          </a:stretch>
        </p:blipFill>
        <p:spPr>
          <a:xfrm>
            <a:off x="1050324" y="2365730"/>
            <a:ext cx="7048977" cy="1721049"/>
          </a:xfrm>
          <a:prstGeom prst="rect">
            <a:avLst/>
          </a:prstGeom>
        </p:spPr>
      </p:pic>
      <p:pic>
        <p:nvPicPr>
          <p:cNvPr id="8" name="Picture 7" descr="A picture containing chart&#10;&#10;Description automatically generated">
            <a:extLst>
              <a:ext uri="{FF2B5EF4-FFF2-40B4-BE49-F238E27FC236}">
                <a16:creationId xmlns="" xmlns:a16="http://schemas.microsoft.com/office/drawing/2014/main" id="{41FF55DD-A827-E942-890A-F3CFFE8F63C5}"/>
              </a:ext>
            </a:extLst>
          </p:cNvPr>
          <p:cNvPicPr>
            <a:picLocks noChangeAspect="1"/>
          </p:cNvPicPr>
          <p:nvPr/>
        </p:nvPicPr>
        <p:blipFill>
          <a:blip r:embed="rId3"/>
          <a:stretch>
            <a:fillRect/>
          </a:stretch>
        </p:blipFill>
        <p:spPr>
          <a:xfrm>
            <a:off x="1050325" y="4191342"/>
            <a:ext cx="7048978" cy="1647813"/>
          </a:xfrm>
          <a:prstGeom prst="rect">
            <a:avLst/>
          </a:prstGeom>
        </p:spPr>
      </p:pic>
    </p:spTree>
    <p:extLst>
      <p:ext uri="{BB962C8B-B14F-4D97-AF65-F5344CB8AC3E}">
        <p14:creationId xmlns:p14="http://schemas.microsoft.com/office/powerpoint/2010/main" val="1444567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41B0DD-AA19-5544-B168-F3C9165F8885}"/>
              </a:ext>
            </a:extLst>
          </p:cNvPr>
          <p:cNvSpPr>
            <a:spLocks noGrp="1"/>
          </p:cNvSpPr>
          <p:nvPr>
            <p:ph type="title"/>
          </p:nvPr>
        </p:nvSpPr>
        <p:spPr/>
        <p:txBody>
          <a:bodyPr/>
          <a:lstStyle/>
          <a:p>
            <a:r>
              <a:rPr lang="en-US" dirty="0"/>
              <a:t>Summary</a:t>
            </a:r>
          </a:p>
        </p:txBody>
      </p:sp>
      <p:graphicFrame>
        <p:nvGraphicFramePr>
          <p:cNvPr id="5" name="Content Placeholder 4">
            <a:extLst>
              <a:ext uri="{FF2B5EF4-FFF2-40B4-BE49-F238E27FC236}">
                <a16:creationId xmlns="" xmlns:a16="http://schemas.microsoft.com/office/drawing/2014/main" id="{F5FB8EB9-56FA-5E4A-83CC-4138C2F326DF}"/>
              </a:ext>
            </a:extLst>
          </p:cNvPr>
          <p:cNvGraphicFramePr>
            <a:graphicFrameLocks noGrp="1"/>
          </p:cNvGraphicFramePr>
          <p:nvPr>
            <p:ph idx="1"/>
            <p:extLst/>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 xmlns:a16="http://schemas.microsoft.com/office/drawing/2014/main" id="{8EAE9009-A726-DE46-89EE-569ACB9E686F}"/>
              </a:ext>
            </a:extLst>
          </p:cNvPr>
          <p:cNvSpPr>
            <a:spLocks noGrp="1"/>
          </p:cNvSpPr>
          <p:nvPr>
            <p:ph type="sldNum" sz="quarter" idx="12"/>
          </p:nvPr>
        </p:nvSpPr>
        <p:spPr/>
        <p:txBody>
          <a:bodyPr/>
          <a:lstStyle/>
          <a:p>
            <a:fld id="{89057327-5C45-3844-9BAD-8A2E33F71C3A}" type="slidenum">
              <a:rPr lang="en-US" smtClean="0"/>
              <a:t>52</a:t>
            </a:fld>
            <a:endParaRPr lang="en-US"/>
          </a:p>
        </p:txBody>
      </p:sp>
      <p:graphicFrame>
        <p:nvGraphicFramePr>
          <p:cNvPr id="6" name="Diagram 5">
            <a:extLst>
              <a:ext uri="{FF2B5EF4-FFF2-40B4-BE49-F238E27FC236}">
                <a16:creationId xmlns="" xmlns:a16="http://schemas.microsoft.com/office/drawing/2014/main" id="{727CCC70-2D25-2148-95F8-108F1D12A152}"/>
              </a:ext>
            </a:extLst>
          </p:cNvPr>
          <p:cNvGraphicFramePr/>
          <p:nvPr>
            <p:extLst/>
          </p:nvPr>
        </p:nvGraphicFramePr>
        <p:xfrm>
          <a:off x="4064000" y="92910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1494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62C4F4-5734-459A-AAB5-8A42E121058A}"/>
              </a:ext>
            </a:extLst>
          </p:cNvPr>
          <p:cNvSpPr>
            <a:spLocks noGrp="1"/>
          </p:cNvSpPr>
          <p:nvPr>
            <p:ph type="title"/>
          </p:nvPr>
        </p:nvSpPr>
        <p:spPr/>
        <p:txBody>
          <a:bodyPr>
            <a:normAutofit/>
          </a:bodyPr>
          <a:lstStyle/>
          <a:p>
            <a:r>
              <a:rPr lang="en-US" dirty="0"/>
              <a:t>Understanding </a:t>
            </a:r>
            <a:r>
              <a:rPr lang="en-US" b="1" dirty="0"/>
              <a:t>Multiple-level Alignments</a:t>
            </a:r>
            <a:endParaRPr lang="en-US" dirty="0"/>
          </a:p>
        </p:txBody>
      </p:sp>
      <p:sp>
        <p:nvSpPr>
          <p:cNvPr id="3" name="Content Placeholder 2">
            <a:extLst>
              <a:ext uri="{FF2B5EF4-FFF2-40B4-BE49-F238E27FC236}">
                <a16:creationId xmlns="" xmlns:a16="http://schemas.microsoft.com/office/drawing/2014/main" id="{525DA19C-9FC9-4FA3-B943-3879AE0897A2}"/>
              </a:ext>
            </a:extLst>
          </p:cNvPr>
          <p:cNvSpPr>
            <a:spLocks noGrp="1"/>
          </p:cNvSpPr>
          <p:nvPr>
            <p:ph idx="1"/>
          </p:nvPr>
        </p:nvSpPr>
        <p:spPr>
          <a:xfrm>
            <a:off x="939114" y="1490585"/>
            <a:ext cx="9601200" cy="3672840"/>
          </a:xfrm>
        </p:spPr>
        <p:txBody>
          <a:bodyPr/>
          <a:lstStyle/>
          <a:p>
            <a:r>
              <a:rPr lang="en-US" altLang="zh-CN" dirty="0"/>
              <a:t>Current multimedia pretrained embeddings focus on image-caption level, or object- entity level.</a:t>
            </a:r>
          </a:p>
          <a:p>
            <a:r>
              <a:rPr lang="en-US" dirty="0"/>
              <a:t>However, there are multiple levels of alignments between text and image</a:t>
            </a:r>
          </a:p>
        </p:txBody>
      </p:sp>
      <p:graphicFrame>
        <p:nvGraphicFramePr>
          <p:cNvPr id="7" name="Google Shape;250;p29">
            <a:extLst>
              <a:ext uri="{FF2B5EF4-FFF2-40B4-BE49-F238E27FC236}">
                <a16:creationId xmlns="" xmlns:a16="http://schemas.microsoft.com/office/drawing/2014/main" id="{025628B7-F599-4E92-AA0D-798493C81B5A}"/>
              </a:ext>
            </a:extLst>
          </p:cNvPr>
          <p:cNvGraphicFramePr/>
          <p:nvPr>
            <p:extLst/>
          </p:nvPr>
        </p:nvGraphicFramePr>
        <p:xfrm>
          <a:off x="1788376" y="3327005"/>
          <a:ext cx="7630825" cy="2590870"/>
        </p:xfrm>
        <a:graphic>
          <a:graphicData uri="http://schemas.openxmlformats.org/drawingml/2006/table">
            <a:tbl>
              <a:tblPr firstRow="1" bandRow="1">
                <a:tableStyleId>{7E9639D4-E3E2-4D34-9284-5A2195B3D0D7}</a:tableStyleId>
              </a:tblPr>
              <a:tblGrid>
                <a:gridCol w="3806125">
                  <a:extLst>
                    <a:ext uri="{9D8B030D-6E8A-4147-A177-3AD203B41FA5}">
                      <a16:colId xmlns="" xmlns:a16="http://schemas.microsoft.com/office/drawing/2014/main" val="20000"/>
                    </a:ext>
                  </a:extLst>
                </a:gridCol>
                <a:gridCol w="3824700">
                  <a:extLst>
                    <a:ext uri="{9D8B030D-6E8A-4147-A177-3AD203B41FA5}">
                      <a16:colId xmlns="" xmlns:a16="http://schemas.microsoft.com/office/drawing/2014/main" val="20001"/>
                    </a:ext>
                  </a:extLst>
                </a:gridCol>
              </a:tblGrid>
              <a:tr h="321275">
                <a:tc>
                  <a:txBody>
                    <a:bodyPr/>
                    <a:lstStyle/>
                    <a:p>
                      <a:pPr marL="0" marR="0" lvl="0" indent="0" algn="ctr" rtl="0">
                        <a:lnSpc>
                          <a:spcPct val="100000"/>
                        </a:lnSpc>
                        <a:spcBef>
                          <a:spcPts val="0"/>
                        </a:spcBef>
                        <a:spcAft>
                          <a:spcPts val="0"/>
                        </a:spcAft>
                        <a:buNone/>
                      </a:pPr>
                      <a:r>
                        <a:rPr lang="en-US" sz="1400" u="none" strike="noStrike" cap="none"/>
                        <a:t>Text</a:t>
                      </a:r>
                      <a:endParaRPr sz="1400" b="1"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Image</a:t>
                      </a:r>
                      <a:endParaRPr sz="1600" b="1" u="none" strike="noStrike" cap="none"/>
                    </a:p>
                  </a:txBody>
                  <a:tcPr marL="68575" marR="68575" marT="45725" marB="45725"/>
                </a:tc>
                <a:extLst>
                  <a:ext uri="{0D108BD9-81ED-4DB2-BD59-A6C34878D82A}">
                    <a16:rowId xmlns="" xmlns:a16="http://schemas.microsoft.com/office/drawing/2014/main" val="10000"/>
                  </a:ext>
                </a:extLst>
              </a:tr>
              <a:tr h="321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Word</a:t>
                      </a:r>
                      <a:endParaRPr sz="1100" b="0" u="none" strike="noStrike" cap="none"/>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Image Region</a:t>
                      </a:r>
                      <a:endParaRPr sz="1100" b="0" u="none" strike="noStrike" cap="none"/>
                    </a:p>
                  </a:txBody>
                  <a:tcPr marL="68575" marR="68575" marT="45725" marB="45725"/>
                </a:tc>
                <a:extLst>
                  <a:ext uri="{0D108BD9-81ED-4DB2-BD59-A6C34878D82A}">
                    <a16:rowId xmlns="" xmlns:a16="http://schemas.microsoft.com/office/drawing/2014/main" val="10001"/>
                  </a:ext>
                </a:extLst>
              </a:tr>
              <a:tr h="321275">
                <a:tc>
                  <a:txBody>
                    <a:bodyPr/>
                    <a:lstStyle/>
                    <a:p>
                      <a:pPr marL="0" marR="0" lvl="0" indent="0" algn="ctr" rtl="0">
                        <a:lnSpc>
                          <a:spcPct val="100000"/>
                        </a:lnSpc>
                        <a:spcBef>
                          <a:spcPts val="0"/>
                        </a:spcBef>
                        <a:spcAft>
                          <a:spcPts val="0"/>
                        </a:spcAft>
                        <a:buClr>
                          <a:schemeClr val="dk1"/>
                        </a:buClr>
                        <a:buSzPts val="2000"/>
                        <a:buFont typeface="Calibri"/>
                        <a:buNone/>
                      </a:pPr>
                      <a:r>
                        <a:rPr lang="en-US" sz="1600" u="none" strike="noStrike" cap="none"/>
                        <a:t>Entity</a:t>
                      </a:r>
                      <a:endParaRPr sz="1100" b="0" u="none" strike="noStrike" cap="none"/>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Visual Object</a:t>
                      </a:r>
                      <a:endParaRPr sz="1100" b="0" u="none" strike="noStrike" cap="none"/>
                    </a:p>
                  </a:txBody>
                  <a:tcPr marL="68575" marR="68575" marT="45725" marB="45725"/>
                </a:tc>
                <a:extLst>
                  <a:ext uri="{0D108BD9-81ED-4DB2-BD59-A6C34878D82A}">
                    <a16:rowId xmlns="" xmlns:a16="http://schemas.microsoft.com/office/drawing/2014/main" val="10002"/>
                  </a:ext>
                </a:extLst>
              </a:tr>
              <a:tr h="321275">
                <a:tc>
                  <a:txBody>
                    <a:bodyPr/>
                    <a:lstStyle/>
                    <a:p>
                      <a:pPr marL="0" marR="0" lvl="0" indent="0" algn="ctr" rtl="0">
                        <a:lnSpc>
                          <a:spcPct val="100000"/>
                        </a:lnSpc>
                        <a:spcBef>
                          <a:spcPts val="0"/>
                        </a:spcBef>
                        <a:spcAft>
                          <a:spcPts val="0"/>
                        </a:spcAft>
                        <a:buClr>
                          <a:schemeClr val="dk1"/>
                        </a:buClr>
                        <a:buSzPts val="2000"/>
                        <a:buFont typeface="Calibri"/>
                        <a:buNone/>
                      </a:pPr>
                      <a:r>
                        <a:rPr lang="en-US" sz="1600" u="none" strike="noStrike" cap="none"/>
                        <a:t>Relation</a:t>
                      </a:r>
                      <a:endParaRPr sz="1100" b="0" u="none" strike="noStrike" cap="none"/>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Visual Relation</a:t>
                      </a:r>
                      <a:endParaRPr sz="1600" b="0" u="none" strike="noStrike" cap="none"/>
                    </a:p>
                  </a:txBody>
                  <a:tcPr marL="68575" marR="68575" marT="45725" marB="45725"/>
                </a:tc>
                <a:extLst>
                  <a:ext uri="{0D108BD9-81ED-4DB2-BD59-A6C34878D82A}">
                    <a16:rowId xmlns="" xmlns:a16="http://schemas.microsoft.com/office/drawing/2014/main" val="10003"/>
                  </a:ext>
                </a:extLst>
              </a:tr>
              <a:tr h="321275">
                <a:tc>
                  <a:txBody>
                    <a:bodyPr/>
                    <a:lstStyle/>
                    <a:p>
                      <a:pPr marL="0" marR="0" lvl="0" indent="0" algn="ctr" rtl="0">
                        <a:lnSpc>
                          <a:spcPct val="100000"/>
                        </a:lnSpc>
                        <a:spcBef>
                          <a:spcPts val="0"/>
                        </a:spcBef>
                        <a:spcAft>
                          <a:spcPts val="0"/>
                        </a:spcAft>
                        <a:buClr>
                          <a:schemeClr val="dk1"/>
                        </a:buClr>
                        <a:buSzPts val="2000"/>
                        <a:buFont typeface="Calibri"/>
                        <a:buNone/>
                      </a:pPr>
                      <a:r>
                        <a:rPr lang="en-US" sz="1600" b="0" u="none" strike="noStrike" cap="none">
                          <a:solidFill>
                            <a:schemeClr val="dk1"/>
                          </a:solidFill>
                          <a:sym typeface="Arial"/>
                        </a:rPr>
                        <a:t>Entity-Relation Graph</a:t>
                      </a:r>
                      <a:endParaRPr sz="1600" b="0" i="0" u="none" strike="noStrike" cap="none">
                        <a:solidFill>
                          <a:schemeClr val="dk1"/>
                        </a:solidFill>
                        <a:latin typeface="Arial"/>
                        <a:ea typeface="Arial"/>
                        <a:cs typeface="Arial"/>
                        <a:sym typeface="Arial"/>
                      </a:endParaRPr>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u="none" strike="noStrike" cap="none"/>
                        <a:t>Visual Scene Graph</a:t>
                      </a:r>
                      <a:endParaRPr sz="1600" b="0" u="none" strike="noStrike" cap="none"/>
                    </a:p>
                  </a:txBody>
                  <a:tcPr marL="68575" marR="68575" marT="45725" marB="45725"/>
                </a:tc>
                <a:extLst>
                  <a:ext uri="{0D108BD9-81ED-4DB2-BD59-A6C34878D82A}">
                    <a16:rowId xmlns="" xmlns:a16="http://schemas.microsoft.com/office/drawing/2014/main" val="10004"/>
                  </a:ext>
                </a:extLst>
              </a:tr>
              <a:tr h="321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Event Trigger</a:t>
                      </a:r>
                      <a:endParaRPr sz="1600" b="0" i="0" u="none" strike="noStrike" cap="none">
                        <a:solidFill>
                          <a:srgbClr val="000000"/>
                        </a:solidFill>
                        <a:latin typeface="Arial"/>
                        <a:ea typeface="Arial"/>
                        <a:cs typeface="Arial"/>
                        <a:sym typeface="Arial"/>
                      </a:endParaRPr>
                    </a:p>
                  </a:txBody>
                  <a:tcPr marL="68575" marR="68575"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Visual Activity</a:t>
                      </a:r>
                      <a:endParaRPr sz="1600" b="0" u="none" strike="noStrike" cap="none"/>
                    </a:p>
                  </a:txBody>
                  <a:tcPr marL="68575" marR="68575" marT="45725" marB="45725"/>
                </a:tc>
                <a:extLst>
                  <a:ext uri="{0D108BD9-81ED-4DB2-BD59-A6C34878D82A}">
                    <a16:rowId xmlns="" xmlns:a16="http://schemas.microsoft.com/office/drawing/2014/main" val="10005"/>
                  </a:ext>
                </a:extLst>
              </a:tr>
              <a:tr h="358750">
                <a:tc>
                  <a:txBody>
                    <a:bodyPr/>
                    <a:lstStyle/>
                    <a:p>
                      <a:pPr marL="0" marR="0" lvl="0" indent="0" algn="ctr" rtl="0">
                        <a:lnSpc>
                          <a:spcPct val="100000"/>
                        </a:lnSpc>
                        <a:spcBef>
                          <a:spcPts val="0"/>
                        </a:spcBef>
                        <a:spcAft>
                          <a:spcPts val="0"/>
                        </a:spcAft>
                        <a:buClr>
                          <a:schemeClr val="dk1"/>
                        </a:buClr>
                        <a:buSzPts val="2000"/>
                        <a:buFont typeface="Calibri"/>
                        <a:buNone/>
                      </a:pPr>
                      <a:r>
                        <a:rPr lang="en-US" sz="1600" b="0" u="none" strike="noStrike" cap="none"/>
                        <a:t>Linguistic Structure </a:t>
                      </a:r>
                      <a:br>
                        <a:rPr lang="en-US" sz="1600" b="0" u="none" strike="noStrike" cap="none"/>
                      </a:br>
                      <a:r>
                        <a:rPr lang="en-US" sz="1600" b="0" u="none" strike="noStrike" cap="none"/>
                        <a:t>(semantic parsing tree, </a:t>
                      </a:r>
                      <a:r>
                        <a:rPr lang="en-US" sz="1600" b="0" u="none" strike="noStrike" cap="none" err="1"/>
                        <a:t>etc</a:t>
                      </a:r>
                      <a:r>
                        <a:rPr lang="en-US" sz="1600" b="0" u="none" strike="noStrike" cap="none"/>
                        <a:t>) </a:t>
                      </a:r>
                      <a:endParaRPr sz="1100" b="0" u="none" strike="noStrike" cap="none"/>
                    </a:p>
                  </a:txBody>
                  <a:tcPr marL="68575" marR="68575"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0" u="none" strike="noStrike" cap="none" dirty="0"/>
                        <a:t>Visual Semantic Structure </a:t>
                      </a:r>
                      <a:br>
                        <a:rPr lang="en-US" sz="1600" b="0" u="none" strike="noStrike" cap="none" dirty="0"/>
                      </a:br>
                      <a:r>
                        <a:rPr lang="en-US" sz="1600" b="0" u="none" strike="noStrike" cap="none" dirty="0"/>
                        <a:t>(Situation Recognition, </a:t>
                      </a:r>
                      <a:r>
                        <a:rPr lang="en-US" sz="1600" b="0" u="none" strike="noStrike" cap="none" dirty="0" err="1"/>
                        <a:t>etc</a:t>
                      </a:r>
                      <a:r>
                        <a:rPr lang="en-US" sz="1600" b="0" u="none" strike="noStrike" cap="none" dirty="0"/>
                        <a:t>)</a:t>
                      </a:r>
                      <a:endParaRPr sz="1100" b="0" u="none" strike="noStrike" cap="none" dirty="0"/>
                    </a:p>
                  </a:txBody>
                  <a:tcPr marL="68575" marR="68575" marT="45725" marB="45725" anchor="ctr"/>
                </a:tc>
                <a:extLst>
                  <a:ext uri="{0D108BD9-81ED-4DB2-BD59-A6C34878D82A}">
                    <a16:rowId xmlns="" xmlns:a16="http://schemas.microsoft.com/office/drawing/2014/main" val="10006"/>
                  </a:ext>
                </a:extLst>
              </a:tr>
            </a:tbl>
          </a:graphicData>
        </a:graphic>
      </p:graphicFrame>
      <p:sp>
        <p:nvSpPr>
          <p:cNvPr id="4" name="Slide Number Placeholder 3">
            <a:extLst>
              <a:ext uri="{FF2B5EF4-FFF2-40B4-BE49-F238E27FC236}">
                <a16:creationId xmlns="" xmlns:a16="http://schemas.microsoft.com/office/drawing/2014/main" id="{B46F5447-18F0-644F-BF16-F74B4A8F3CEB}"/>
              </a:ext>
            </a:extLst>
          </p:cNvPr>
          <p:cNvSpPr>
            <a:spLocks noGrp="1"/>
          </p:cNvSpPr>
          <p:nvPr>
            <p:ph type="sldNum" sz="quarter" idx="12"/>
          </p:nvPr>
        </p:nvSpPr>
        <p:spPr/>
        <p:txBody>
          <a:bodyPr/>
          <a:lstStyle/>
          <a:p>
            <a:fld id="{69E57DC2-970A-4B3E-BB1C-7A09969E49DF}" type="slidenum">
              <a:rPr lang="en-US" smtClean="0"/>
              <a:t>53</a:t>
            </a:fld>
            <a:endParaRPr lang="en-US"/>
          </a:p>
        </p:txBody>
      </p:sp>
    </p:spTree>
    <p:extLst>
      <p:ext uri="{BB962C8B-B14F-4D97-AF65-F5344CB8AC3E}">
        <p14:creationId xmlns:p14="http://schemas.microsoft.com/office/powerpoint/2010/main" val="1222628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5B6BB5-912D-4C10-B4A7-49DB39B3F898}"/>
              </a:ext>
            </a:extLst>
          </p:cNvPr>
          <p:cNvSpPr>
            <a:spLocks noGrp="1"/>
          </p:cNvSpPr>
          <p:nvPr>
            <p:ph type="title"/>
          </p:nvPr>
        </p:nvSpPr>
        <p:spPr/>
        <p:txBody>
          <a:bodyPr/>
          <a:lstStyle/>
          <a:p>
            <a:r>
              <a:rPr lang="en-US" altLang="zh-CN" dirty="0"/>
              <a:t>Situation Recognition</a:t>
            </a:r>
            <a:endParaRPr lang="en-US" dirty="0"/>
          </a:p>
        </p:txBody>
      </p:sp>
      <p:pic>
        <p:nvPicPr>
          <p:cNvPr id="7" name="Picture 6">
            <a:extLst>
              <a:ext uri="{FF2B5EF4-FFF2-40B4-BE49-F238E27FC236}">
                <a16:creationId xmlns="" xmlns:a16="http://schemas.microsoft.com/office/drawing/2014/main" id="{80261DC7-8BA2-4AFD-BE6D-E5E6BFFC4035}"/>
              </a:ext>
            </a:extLst>
          </p:cNvPr>
          <p:cNvPicPr>
            <a:picLocks noChangeAspect="1"/>
          </p:cNvPicPr>
          <p:nvPr/>
        </p:nvPicPr>
        <p:blipFill>
          <a:blip r:embed="rId3"/>
          <a:stretch>
            <a:fillRect/>
          </a:stretch>
        </p:blipFill>
        <p:spPr>
          <a:xfrm>
            <a:off x="1082414" y="1976730"/>
            <a:ext cx="4823384" cy="3162124"/>
          </a:xfrm>
          <a:prstGeom prst="rect">
            <a:avLst/>
          </a:prstGeom>
        </p:spPr>
      </p:pic>
      <p:sp>
        <p:nvSpPr>
          <p:cNvPr id="9" name="TextBox 8">
            <a:extLst>
              <a:ext uri="{FF2B5EF4-FFF2-40B4-BE49-F238E27FC236}">
                <a16:creationId xmlns="" xmlns:a16="http://schemas.microsoft.com/office/drawing/2014/main" id="{9CE26AF2-E332-41CE-9E02-D0BB5462B183}"/>
              </a:ext>
            </a:extLst>
          </p:cNvPr>
          <p:cNvSpPr txBox="1"/>
          <p:nvPr/>
        </p:nvSpPr>
        <p:spPr>
          <a:xfrm>
            <a:off x="1082414" y="6102974"/>
            <a:ext cx="6096000"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a:t>Li, </a:t>
            </a:r>
            <a:r>
              <a:rPr lang="en-US" err="1"/>
              <a:t>Ruiyu</a:t>
            </a:r>
            <a:r>
              <a:rPr lang="en-US"/>
              <a:t>, et al. "Situation recognition with graph neural networks." ICCV. 2017.</a:t>
            </a:r>
          </a:p>
        </p:txBody>
      </p:sp>
      <p:sp>
        <p:nvSpPr>
          <p:cNvPr id="13" name="TextBox 12">
            <a:extLst>
              <a:ext uri="{FF2B5EF4-FFF2-40B4-BE49-F238E27FC236}">
                <a16:creationId xmlns="" xmlns:a16="http://schemas.microsoft.com/office/drawing/2014/main" id="{A16185B1-3840-4A3E-B735-D6B004AF0670}"/>
              </a:ext>
            </a:extLst>
          </p:cNvPr>
          <p:cNvSpPr txBox="1"/>
          <p:nvPr/>
        </p:nvSpPr>
        <p:spPr>
          <a:xfrm>
            <a:off x="1082414" y="5864447"/>
            <a:ext cx="9056940"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err="1"/>
              <a:t>Yatskar</a:t>
            </a:r>
            <a:r>
              <a:rPr lang="en-US"/>
              <a:t>, Mark, Luke </a:t>
            </a:r>
            <a:r>
              <a:rPr lang="en-US" err="1"/>
              <a:t>Zettlemoyer</a:t>
            </a:r>
            <a:r>
              <a:rPr lang="en-US"/>
              <a:t>, and Ali Farhadi. "Situation recognition: Visual semantic role labeling for image understanding." CVPR. 2016.</a:t>
            </a:r>
          </a:p>
        </p:txBody>
      </p:sp>
      <p:pic>
        <p:nvPicPr>
          <p:cNvPr id="14" name="Picture 13">
            <a:extLst>
              <a:ext uri="{FF2B5EF4-FFF2-40B4-BE49-F238E27FC236}">
                <a16:creationId xmlns="" xmlns:a16="http://schemas.microsoft.com/office/drawing/2014/main" id="{4F3DDE05-D2B8-41ED-A7FC-033D157BC6E5}"/>
              </a:ext>
            </a:extLst>
          </p:cNvPr>
          <p:cNvPicPr>
            <a:picLocks noChangeAspect="1"/>
          </p:cNvPicPr>
          <p:nvPr/>
        </p:nvPicPr>
        <p:blipFill rotWithShape="1">
          <a:blip r:embed="rId4"/>
          <a:srcRect r="53126" b="-6"/>
          <a:stretch/>
        </p:blipFill>
        <p:spPr>
          <a:xfrm>
            <a:off x="6212815" y="1976730"/>
            <a:ext cx="5427826" cy="3162124"/>
          </a:xfrm>
          <a:prstGeom prst="rect">
            <a:avLst/>
          </a:prstGeom>
        </p:spPr>
      </p:pic>
      <p:sp>
        <p:nvSpPr>
          <p:cNvPr id="16" name="TextBox 15">
            <a:extLst>
              <a:ext uri="{FF2B5EF4-FFF2-40B4-BE49-F238E27FC236}">
                <a16:creationId xmlns="" xmlns:a16="http://schemas.microsoft.com/office/drawing/2014/main" id="{A0C922F0-81E3-4BF9-8ECB-5DE7182C32BA}"/>
              </a:ext>
            </a:extLst>
          </p:cNvPr>
          <p:cNvSpPr txBox="1"/>
          <p:nvPr/>
        </p:nvSpPr>
        <p:spPr>
          <a:xfrm>
            <a:off x="1342764" y="5215798"/>
            <a:ext cx="6170340" cy="369332"/>
          </a:xfrm>
          <a:prstGeom prst="rect">
            <a:avLst/>
          </a:prstGeom>
          <a:noFill/>
        </p:spPr>
        <p:txBody>
          <a:bodyPr wrap="square">
            <a:spAutoFit/>
          </a:bodyPr>
          <a:lstStyle/>
          <a:p>
            <a:r>
              <a:rPr lang="en-US"/>
              <a:t>Situation Recognition [</a:t>
            </a:r>
            <a:r>
              <a:rPr lang="en-US" err="1"/>
              <a:t>Yatskar</a:t>
            </a:r>
            <a:r>
              <a:rPr lang="en-US"/>
              <a:t> et al. 2016]</a:t>
            </a:r>
          </a:p>
        </p:txBody>
      </p:sp>
      <p:sp>
        <p:nvSpPr>
          <p:cNvPr id="18" name="TextBox 17">
            <a:extLst>
              <a:ext uri="{FF2B5EF4-FFF2-40B4-BE49-F238E27FC236}">
                <a16:creationId xmlns="" xmlns:a16="http://schemas.microsoft.com/office/drawing/2014/main" id="{9334CA2A-F5BC-465E-85C0-FDA2F1CB2AA7}"/>
              </a:ext>
            </a:extLst>
          </p:cNvPr>
          <p:cNvSpPr txBox="1"/>
          <p:nvPr/>
        </p:nvSpPr>
        <p:spPr>
          <a:xfrm>
            <a:off x="6469212" y="5215798"/>
            <a:ext cx="6170340" cy="369332"/>
          </a:xfrm>
          <a:prstGeom prst="rect">
            <a:avLst/>
          </a:prstGeom>
          <a:noFill/>
        </p:spPr>
        <p:txBody>
          <a:bodyPr wrap="square">
            <a:spAutoFit/>
          </a:bodyPr>
          <a:lstStyle/>
          <a:p>
            <a:r>
              <a:rPr lang="en-US"/>
              <a:t>Grounded Situation Recognition [Pratt et al, 2020]</a:t>
            </a:r>
          </a:p>
        </p:txBody>
      </p:sp>
      <p:sp>
        <p:nvSpPr>
          <p:cNvPr id="19" name="TextBox 18">
            <a:extLst>
              <a:ext uri="{FF2B5EF4-FFF2-40B4-BE49-F238E27FC236}">
                <a16:creationId xmlns="" xmlns:a16="http://schemas.microsoft.com/office/drawing/2014/main" id="{0C0D1F8B-78C6-43ED-881C-6CFAD236C028}"/>
              </a:ext>
            </a:extLst>
          </p:cNvPr>
          <p:cNvSpPr txBox="1"/>
          <p:nvPr/>
        </p:nvSpPr>
        <p:spPr>
          <a:xfrm>
            <a:off x="1082414" y="6364584"/>
            <a:ext cx="8445500"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a:t>Sarah Pratt, Mark </a:t>
            </a:r>
            <a:r>
              <a:rPr lang="en-US" err="1"/>
              <a:t>Yatskar</a:t>
            </a:r>
            <a:r>
              <a:rPr lang="en-US"/>
              <a:t>, Luca </a:t>
            </a:r>
            <a:r>
              <a:rPr lang="en-US" err="1"/>
              <a:t>Weihs</a:t>
            </a:r>
            <a:r>
              <a:rPr lang="en-US"/>
              <a:t>, Ali Farhadi, and Aniruddha </a:t>
            </a:r>
            <a:r>
              <a:rPr lang="en-US" err="1"/>
              <a:t>Kembhavi</a:t>
            </a:r>
            <a:r>
              <a:rPr lang="en-US"/>
              <a:t>. Grounded situation recognition. In ECCV, 2020</a:t>
            </a:r>
          </a:p>
        </p:txBody>
      </p:sp>
      <p:sp>
        <p:nvSpPr>
          <p:cNvPr id="20" name="TextBox 19">
            <a:extLst>
              <a:ext uri="{FF2B5EF4-FFF2-40B4-BE49-F238E27FC236}">
                <a16:creationId xmlns="" xmlns:a16="http://schemas.microsoft.com/office/drawing/2014/main" id="{BEA769DD-31A6-47DD-A688-7373FC469879}"/>
              </a:ext>
            </a:extLst>
          </p:cNvPr>
          <p:cNvSpPr txBox="1"/>
          <p:nvPr/>
        </p:nvSpPr>
        <p:spPr>
          <a:xfrm>
            <a:off x="1082414" y="6603892"/>
            <a:ext cx="10161609" cy="261610"/>
          </a:xfrm>
          <a:prstGeom prst="rect">
            <a:avLst/>
          </a:prstGeom>
          <a:noFill/>
        </p:spPr>
        <p:txBody>
          <a:bodyPr wrap="square">
            <a:spAutoFit/>
          </a:bodyPr>
          <a:lstStyle>
            <a:defPPr>
              <a:defRPr lang="en-US"/>
            </a:defPPr>
            <a:lvl1pPr>
              <a:defRPr sz="1100" b="0" i="0">
                <a:solidFill>
                  <a:srgbClr val="222222"/>
                </a:solidFill>
                <a:effectLst/>
                <a:latin typeface="Arial" panose="020B0604020202020204" pitchFamily="34" charset="0"/>
              </a:defRPr>
            </a:lvl1pPr>
          </a:lstStyle>
          <a:p>
            <a:r>
              <a:rPr lang="en-US"/>
              <a:t>Sadhu, A., Gupta, T., </a:t>
            </a:r>
            <a:r>
              <a:rPr lang="en-US" err="1"/>
              <a:t>Yatskar</a:t>
            </a:r>
            <a:r>
              <a:rPr lang="en-US"/>
              <a:t>, M., </a:t>
            </a:r>
            <a:r>
              <a:rPr lang="en-US" err="1"/>
              <a:t>Nevatia</a:t>
            </a:r>
            <a:r>
              <a:rPr lang="en-US"/>
              <a:t>, R., &amp; </a:t>
            </a:r>
            <a:r>
              <a:rPr lang="en-US" err="1"/>
              <a:t>Kembhavi</a:t>
            </a:r>
            <a:r>
              <a:rPr lang="en-US"/>
              <a:t>, A. (2021). Visual Semantic Role Labeling for Video Understanding. </a:t>
            </a:r>
            <a:r>
              <a:rPr lang="en-US" err="1"/>
              <a:t>ArXiv</a:t>
            </a:r>
            <a:r>
              <a:rPr lang="en-US"/>
              <a:t>, abs/2104.00990.</a:t>
            </a:r>
          </a:p>
        </p:txBody>
      </p:sp>
      <p:sp>
        <p:nvSpPr>
          <p:cNvPr id="4" name="Slide Number Placeholder 3">
            <a:extLst>
              <a:ext uri="{FF2B5EF4-FFF2-40B4-BE49-F238E27FC236}">
                <a16:creationId xmlns="" xmlns:a16="http://schemas.microsoft.com/office/drawing/2014/main" id="{99C68E58-B855-2043-A299-526B8EB7C918}"/>
              </a:ext>
            </a:extLst>
          </p:cNvPr>
          <p:cNvSpPr>
            <a:spLocks noGrp="1"/>
          </p:cNvSpPr>
          <p:nvPr>
            <p:ph type="sldNum" sz="quarter" idx="12"/>
          </p:nvPr>
        </p:nvSpPr>
        <p:spPr/>
        <p:txBody>
          <a:bodyPr/>
          <a:lstStyle/>
          <a:p>
            <a:fld id="{69E57DC2-970A-4B3E-BB1C-7A09969E49DF}" type="slidenum">
              <a:rPr lang="en-US" smtClean="0"/>
              <a:t>54</a:t>
            </a:fld>
            <a:endParaRPr lang="en-US"/>
          </a:p>
        </p:txBody>
      </p:sp>
      <p:sp>
        <p:nvSpPr>
          <p:cNvPr id="6" name="Content Placeholder 5">
            <a:extLst>
              <a:ext uri="{FF2B5EF4-FFF2-40B4-BE49-F238E27FC236}">
                <a16:creationId xmlns="" xmlns:a16="http://schemas.microsoft.com/office/drawing/2014/main" id="{FA6B9306-5A5D-7C43-A9A8-FF57A0C5A2C3}"/>
              </a:ext>
            </a:extLst>
          </p:cNvPr>
          <p:cNvSpPr>
            <a:spLocks noGrp="1"/>
          </p:cNvSpPr>
          <p:nvPr>
            <p:ph idx="1"/>
          </p:nvPr>
        </p:nvSpPr>
        <p:spPr/>
        <p:txBody>
          <a:bodyPr/>
          <a:lstStyle/>
          <a:p>
            <a:r>
              <a:rPr lang="en-US" dirty="0"/>
              <a:t>Detecting the visual semantics roles has been paid attention to in CV community.</a:t>
            </a:r>
          </a:p>
        </p:txBody>
      </p:sp>
    </p:spTree>
    <p:extLst>
      <p:ext uri="{BB962C8B-B14F-4D97-AF65-F5344CB8AC3E}">
        <p14:creationId xmlns:p14="http://schemas.microsoft.com/office/powerpoint/2010/main" val="1916932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8B12C7-D60F-B649-9B3B-45771CFA91FF}"/>
              </a:ext>
            </a:extLst>
          </p:cNvPr>
          <p:cNvSpPr>
            <a:spLocks noGrp="1"/>
          </p:cNvSpPr>
          <p:nvPr>
            <p:ph type="title"/>
          </p:nvPr>
        </p:nvSpPr>
        <p:spPr/>
        <p:txBody>
          <a:bodyPr/>
          <a:lstStyle/>
          <a:p>
            <a:r>
              <a:rPr lang="en-US" dirty="0"/>
              <a:t>Visual Event and Argument</a:t>
            </a:r>
          </a:p>
        </p:txBody>
      </p:sp>
      <p:sp>
        <p:nvSpPr>
          <p:cNvPr id="3" name="Content Placeholder 2">
            <a:extLst>
              <a:ext uri="{FF2B5EF4-FFF2-40B4-BE49-F238E27FC236}">
                <a16:creationId xmlns="" xmlns:a16="http://schemas.microsoft.com/office/drawing/2014/main" id="{6A3F168B-F5BE-234E-A901-932C2272D4DD}"/>
              </a:ext>
            </a:extLst>
          </p:cNvPr>
          <p:cNvSpPr>
            <a:spLocks noGrp="1"/>
          </p:cNvSpPr>
          <p:nvPr>
            <p:ph idx="1"/>
          </p:nvPr>
        </p:nvSpPr>
        <p:spPr/>
        <p:txBody>
          <a:bodyPr/>
          <a:lstStyle/>
          <a:p>
            <a:r>
              <a:rPr lang="en-US" dirty="0"/>
              <a:t>Understand the verbs and argument role semantics of the image</a:t>
            </a:r>
          </a:p>
          <a:p>
            <a:endParaRPr lang="en-US" dirty="0"/>
          </a:p>
        </p:txBody>
      </p:sp>
      <p:sp>
        <p:nvSpPr>
          <p:cNvPr id="4" name="Slide Number Placeholder 3">
            <a:extLst>
              <a:ext uri="{FF2B5EF4-FFF2-40B4-BE49-F238E27FC236}">
                <a16:creationId xmlns="" xmlns:a16="http://schemas.microsoft.com/office/drawing/2014/main" id="{4FE558E3-A209-C340-A63A-151B4582056A}"/>
              </a:ext>
            </a:extLst>
          </p:cNvPr>
          <p:cNvSpPr>
            <a:spLocks noGrp="1"/>
          </p:cNvSpPr>
          <p:nvPr>
            <p:ph type="sldNum" sz="quarter" idx="12"/>
          </p:nvPr>
        </p:nvSpPr>
        <p:spPr/>
        <p:txBody>
          <a:bodyPr/>
          <a:lstStyle/>
          <a:p>
            <a:fld id="{89057327-5C45-3844-9BAD-8A2E33F71C3A}" type="slidenum">
              <a:rPr lang="en-US" smtClean="0"/>
              <a:t>55</a:t>
            </a:fld>
            <a:endParaRPr lang="en-US"/>
          </a:p>
        </p:txBody>
      </p:sp>
      <p:pic>
        <p:nvPicPr>
          <p:cNvPr id="5" name="Google Shape;261;p36">
            <a:extLst>
              <a:ext uri="{FF2B5EF4-FFF2-40B4-BE49-F238E27FC236}">
                <a16:creationId xmlns="" xmlns:a16="http://schemas.microsoft.com/office/drawing/2014/main" id="{75956CB1-E141-6249-A655-D00AACA583B8}"/>
              </a:ext>
            </a:extLst>
          </p:cNvPr>
          <p:cNvPicPr preferRelativeResize="0"/>
          <p:nvPr/>
        </p:nvPicPr>
        <p:blipFill rotWithShape="1">
          <a:blip r:embed="rId2">
            <a:alphaModFix/>
          </a:blip>
          <a:srcRect r="32989"/>
          <a:stretch/>
        </p:blipFill>
        <p:spPr>
          <a:xfrm>
            <a:off x="1968586" y="2279667"/>
            <a:ext cx="7172325" cy="3346433"/>
          </a:xfrm>
          <a:prstGeom prst="rect">
            <a:avLst/>
          </a:prstGeom>
          <a:noFill/>
          <a:ln>
            <a:noFill/>
          </a:ln>
        </p:spPr>
      </p:pic>
      <p:pic>
        <p:nvPicPr>
          <p:cNvPr id="6" name="Google Shape;262;p36">
            <a:extLst>
              <a:ext uri="{FF2B5EF4-FFF2-40B4-BE49-F238E27FC236}">
                <a16:creationId xmlns="" xmlns:a16="http://schemas.microsoft.com/office/drawing/2014/main" id="{D5AFE822-3EFD-664B-A977-77424A170B36}"/>
              </a:ext>
            </a:extLst>
          </p:cNvPr>
          <p:cNvPicPr preferRelativeResize="0"/>
          <p:nvPr/>
        </p:nvPicPr>
        <p:blipFill>
          <a:blip r:embed="rId3">
            <a:alphaModFix/>
          </a:blip>
          <a:stretch>
            <a:fillRect/>
          </a:stretch>
        </p:blipFill>
        <p:spPr>
          <a:xfrm>
            <a:off x="2223273" y="2043568"/>
            <a:ext cx="6457733" cy="269533"/>
          </a:xfrm>
          <a:prstGeom prst="rect">
            <a:avLst/>
          </a:prstGeom>
          <a:noFill/>
          <a:ln>
            <a:noFill/>
          </a:ln>
        </p:spPr>
      </p:pic>
    </p:spTree>
    <p:extLst>
      <p:ext uri="{BB962C8B-B14F-4D97-AF65-F5344CB8AC3E}">
        <p14:creationId xmlns:p14="http://schemas.microsoft.com/office/powerpoint/2010/main" val="1269611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57D8FD-03AE-1F4B-A3FC-1CA426F09841}"/>
              </a:ext>
            </a:extLst>
          </p:cNvPr>
          <p:cNvSpPr>
            <a:spLocks noGrp="1"/>
          </p:cNvSpPr>
          <p:nvPr>
            <p:ph type="title"/>
          </p:nvPr>
        </p:nvSpPr>
        <p:spPr/>
        <p:txBody>
          <a:bodyPr/>
          <a:lstStyle/>
          <a:p>
            <a:r>
              <a:rPr lang="en-US" dirty="0"/>
              <a:t>How to encode event knowledge?</a:t>
            </a:r>
          </a:p>
        </p:txBody>
      </p:sp>
      <p:sp>
        <p:nvSpPr>
          <p:cNvPr id="3" name="Content Placeholder 2">
            <a:extLst>
              <a:ext uri="{FF2B5EF4-FFF2-40B4-BE49-F238E27FC236}">
                <a16:creationId xmlns="" xmlns:a16="http://schemas.microsoft.com/office/drawing/2014/main" id="{0C6B6469-8CAB-B343-914D-300E731D7A03}"/>
              </a:ext>
            </a:extLst>
          </p:cNvPr>
          <p:cNvSpPr>
            <a:spLocks noGrp="1"/>
          </p:cNvSpPr>
          <p:nvPr>
            <p:ph idx="1"/>
          </p:nvPr>
        </p:nvSpPr>
        <p:spPr/>
        <p:txBody>
          <a:bodyPr/>
          <a:lstStyle/>
          <a:p>
            <a:r>
              <a:rPr lang="en-US" dirty="0"/>
              <a:t>The key of event knowledge is event structures</a:t>
            </a:r>
          </a:p>
          <a:p>
            <a:r>
              <a:rPr lang="en-US" dirty="0"/>
              <a:t>Structured Multimedia Common Space using GNN</a:t>
            </a:r>
          </a:p>
        </p:txBody>
      </p:sp>
      <p:sp>
        <p:nvSpPr>
          <p:cNvPr id="4" name="Slide Number Placeholder 3">
            <a:extLst>
              <a:ext uri="{FF2B5EF4-FFF2-40B4-BE49-F238E27FC236}">
                <a16:creationId xmlns="" xmlns:a16="http://schemas.microsoft.com/office/drawing/2014/main" id="{2B18A8AD-4472-B147-B518-96C6CF40AC24}"/>
              </a:ext>
            </a:extLst>
          </p:cNvPr>
          <p:cNvSpPr>
            <a:spLocks noGrp="1"/>
          </p:cNvSpPr>
          <p:nvPr>
            <p:ph type="sldNum" sz="quarter" idx="12"/>
          </p:nvPr>
        </p:nvSpPr>
        <p:spPr/>
        <p:txBody>
          <a:bodyPr/>
          <a:lstStyle/>
          <a:p>
            <a:fld id="{89057327-5C45-3844-9BAD-8A2E33F71C3A}" type="slidenum">
              <a:rPr lang="en-US" smtClean="0"/>
              <a:t>56</a:t>
            </a:fld>
            <a:endParaRPr lang="en-US"/>
          </a:p>
        </p:txBody>
      </p:sp>
      <p:pic>
        <p:nvPicPr>
          <p:cNvPr id="5" name="Picture 4" descr="A screenshot of a map&#10;&#10;Description automatically generated">
            <a:extLst>
              <a:ext uri="{FF2B5EF4-FFF2-40B4-BE49-F238E27FC236}">
                <a16:creationId xmlns="" xmlns:a16="http://schemas.microsoft.com/office/drawing/2014/main" id="{C19807D8-6C02-974F-A78C-318A3AC0F4D6}"/>
              </a:ext>
            </a:extLst>
          </p:cNvPr>
          <p:cNvPicPr>
            <a:picLocks noChangeAspect="1"/>
          </p:cNvPicPr>
          <p:nvPr/>
        </p:nvPicPr>
        <p:blipFill>
          <a:blip r:embed="rId2"/>
          <a:stretch>
            <a:fillRect/>
          </a:stretch>
        </p:blipFill>
        <p:spPr>
          <a:xfrm>
            <a:off x="1025611" y="2192965"/>
            <a:ext cx="9660924" cy="4665035"/>
          </a:xfrm>
          <a:prstGeom prst="rect">
            <a:avLst/>
          </a:prstGeom>
        </p:spPr>
      </p:pic>
    </p:spTree>
    <p:extLst>
      <p:ext uri="{BB962C8B-B14F-4D97-AF65-F5344CB8AC3E}">
        <p14:creationId xmlns:p14="http://schemas.microsoft.com/office/powerpoint/2010/main" val="966493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42"/>
          <p:cNvSpPr txBox="1">
            <a:spLocks noGrp="1"/>
          </p:cNvSpPr>
          <p:nvPr>
            <p:ph type="title"/>
          </p:nvPr>
        </p:nvSpPr>
        <p:spPr>
          <a:xfrm>
            <a:off x="533400" y="365133"/>
            <a:ext cx="11784800" cy="688800"/>
          </a:xfrm>
          <a:prstGeom prst="rect">
            <a:avLst/>
          </a:prstGeom>
          <a:noFill/>
          <a:ln>
            <a:noFill/>
          </a:ln>
        </p:spPr>
        <p:txBody>
          <a:bodyPr spcFirstLastPara="1" wrap="square" lIns="91398" tIns="45666" rIns="91398" bIns="45666" anchor="ctr" anchorCtr="0">
            <a:noAutofit/>
          </a:bodyPr>
          <a:lstStyle/>
          <a:p>
            <a:pPr lvl="0"/>
            <a:r>
              <a:rPr lang="zh-CN" dirty="0" smtClean="0"/>
              <a:t>Event</a:t>
            </a:r>
            <a:r>
              <a:rPr lang="zh-CN" dirty="0"/>
              <a:t>-Driven Vision-Language Pretraining [Li et al., CVPR22]</a:t>
            </a:r>
            <a:endParaRPr dirty="0"/>
          </a:p>
        </p:txBody>
      </p:sp>
      <p:sp>
        <p:nvSpPr>
          <p:cNvPr id="677" name="Google Shape;677;p42"/>
          <p:cNvSpPr txBox="1">
            <a:spLocks noGrp="1"/>
          </p:cNvSpPr>
          <p:nvPr>
            <p:ph type="body" idx="1"/>
          </p:nvPr>
        </p:nvSpPr>
        <p:spPr>
          <a:xfrm>
            <a:off x="41096" y="1231900"/>
            <a:ext cx="12277200" cy="4945200"/>
          </a:xfrm>
          <a:prstGeom prst="rect">
            <a:avLst/>
          </a:prstGeom>
          <a:noFill/>
          <a:ln>
            <a:noFill/>
          </a:ln>
        </p:spPr>
        <p:txBody>
          <a:bodyPr spcFirstLastPara="1" wrap="square" lIns="91398" tIns="45666" rIns="91398" bIns="45666" anchor="t" anchorCtr="0">
            <a:noAutofit/>
          </a:bodyPr>
          <a:lstStyle/>
          <a:p>
            <a:pPr marL="609570" indent="-423312">
              <a:spcBef>
                <a:spcPts val="1067"/>
              </a:spcBef>
              <a:buClr>
                <a:schemeClr val="dk1"/>
              </a:buClr>
              <a:buSzPts val="1400"/>
            </a:pPr>
            <a:r>
              <a:rPr lang="zh-CN"/>
              <a:t>Transfer text event knowledge to images: Using text event structures as a distant supervision</a:t>
            </a:r>
            <a:endParaRPr/>
          </a:p>
          <a:p>
            <a:pPr marL="609570" indent="-423312">
              <a:spcBef>
                <a:spcPts val="1067"/>
              </a:spcBef>
              <a:buClr>
                <a:schemeClr val="dk1"/>
              </a:buClr>
              <a:buSzPts val="1400"/>
            </a:pPr>
            <a:r>
              <a:rPr lang="zh-CN"/>
              <a:t>Construct </a:t>
            </a:r>
            <a:r>
              <a:rPr lang="zh-CN" b="1"/>
              <a:t>hard negatives </a:t>
            </a:r>
            <a:r>
              <a:rPr lang="zh-CN"/>
              <a:t>by manipulating event structures.</a:t>
            </a:r>
            <a:endParaRPr/>
          </a:p>
        </p:txBody>
      </p:sp>
      <p:sp>
        <p:nvSpPr>
          <p:cNvPr id="678" name="Google Shape;678;p42"/>
          <p:cNvSpPr txBox="1"/>
          <p:nvPr/>
        </p:nvSpPr>
        <p:spPr>
          <a:xfrm>
            <a:off x="3439885" y="-290286"/>
            <a:ext cx="246400" cy="415443"/>
          </a:xfrm>
          <a:prstGeom prst="rect">
            <a:avLst/>
          </a:prstGeom>
          <a:noFill/>
          <a:ln>
            <a:noFill/>
          </a:ln>
        </p:spPr>
        <p:txBody>
          <a:bodyPr spcFirstLastPara="1" wrap="square" lIns="121864" tIns="60898" rIns="121864" bIns="60898" anchor="t" anchorCtr="0">
            <a:spAutoFit/>
          </a:bodyPr>
          <a:lstStyle/>
          <a:p>
            <a:endParaRPr sz="1900">
              <a:solidFill>
                <a:srgbClr val="000000"/>
              </a:solidFill>
              <a:latin typeface="Arial"/>
              <a:ea typeface="Arial"/>
              <a:cs typeface="Arial"/>
              <a:sym typeface="Arial"/>
            </a:endParaRPr>
          </a:p>
        </p:txBody>
      </p:sp>
      <p:sp>
        <p:nvSpPr>
          <p:cNvPr id="679" name="Google Shape;679;p42"/>
          <p:cNvSpPr txBox="1"/>
          <p:nvPr/>
        </p:nvSpPr>
        <p:spPr>
          <a:xfrm>
            <a:off x="256828" y="6526107"/>
            <a:ext cx="2148000" cy="307600"/>
          </a:xfrm>
          <a:prstGeom prst="rect">
            <a:avLst/>
          </a:prstGeom>
          <a:noFill/>
          <a:ln>
            <a:noFill/>
          </a:ln>
        </p:spPr>
        <p:txBody>
          <a:bodyPr spcFirstLastPara="1" wrap="square" lIns="121864" tIns="60898" rIns="121864" bIns="60898" anchor="t" anchorCtr="0">
            <a:spAutoFit/>
          </a:bodyPr>
          <a:lstStyle/>
          <a:p>
            <a:r>
              <a:rPr lang="en-US" altLang="zh-CN" sz="1200">
                <a:solidFill>
                  <a:srgbClr val="000000"/>
                </a:solidFill>
                <a:latin typeface="Arial"/>
                <a:ea typeface="Arial"/>
                <a:cs typeface="Arial"/>
                <a:sym typeface="Arial"/>
              </a:rPr>
              <a:t>[Li, et al, CVPR2022]</a:t>
            </a:r>
            <a:endParaRPr sz="1900">
              <a:solidFill>
                <a:srgbClr val="000000"/>
              </a:solidFill>
              <a:latin typeface="Arial"/>
              <a:ea typeface="Arial"/>
              <a:cs typeface="Arial"/>
              <a:sym typeface="Arial"/>
            </a:endParaRPr>
          </a:p>
        </p:txBody>
      </p:sp>
      <p:pic>
        <p:nvPicPr>
          <p:cNvPr id="680" name="Google Shape;680;p42"/>
          <p:cNvPicPr preferRelativeResize="0"/>
          <p:nvPr/>
        </p:nvPicPr>
        <p:blipFill rotWithShape="1">
          <a:blip r:embed="rId3">
            <a:alphaModFix/>
          </a:blip>
          <a:srcRect/>
          <a:stretch/>
        </p:blipFill>
        <p:spPr>
          <a:xfrm>
            <a:off x="1" y="2323896"/>
            <a:ext cx="12192003" cy="4356099"/>
          </a:xfrm>
          <a:prstGeom prst="rect">
            <a:avLst/>
          </a:prstGeom>
          <a:noFill/>
          <a:ln>
            <a:noFill/>
          </a:ln>
        </p:spPr>
      </p:pic>
    </p:spTree>
    <p:extLst>
      <p:ext uri="{BB962C8B-B14F-4D97-AF65-F5344CB8AC3E}">
        <p14:creationId xmlns:p14="http://schemas.microsoft.com/office/powerpoint/2010/main" val="376015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1268dff6ce5_0_0"/>
          <p:cNvSpPr txBox="1">
            <a:spLocks noGrp="1"/>
          </p:cNvSpPr>
          <p:nvPr>
            <p:ph type="title"/>
          </p:nvPr>
        </p:nvSpPr>
        <p:spPr>
          <a:xfrm>
            <a:off x="476495" y="118778"/>
            <a:ext cx="12637200" cy="763600"/>
          </a:xfrm>
          <a:prstGeom prst="rect">
            <a:avLst/>
          </a:prstGeom>
          <a:noFill/>
          <a:ln>
            <a:noFill/>
          </a:ln>
        </p:spPr>
        <p:txBody>
          <a:bodyPr spcFirstLastPara="1" wrap="square" lIns="91398" tIns="91398" rIns="91398" bIns="91398" anchor="t" anchorCtr="0">
            <a:noAutofit/>
          </a:bodyPr>
          <a:lstStyle/>
          <a:p>
            <a:pPr>
              <a:lnSpc>
                <a:spcPct val="100000"/>
              </a:lnSpc>
              <a:buSzPts val="1100"/>
            </a:pPr>
            <a:r>
              <a:rPr lang="zh-CN" dirty="0">
                <a:sym typeface="Arial"/>
              </a:rPr>
              <a:t>Learning To Recognize Procedural Activities with </a:t>
            </a:r>
            <a:r>
              <a:rPr lang="en-US" altLang="zh-CN" dirty="0" smtClean="0">
                <a:sym typeface="Arial"/>
              </a:rPr>
              <a:t/>
            </a:r>
            <a:br>
              <a:rPr lang="en-US" altLang="zh-CN" dirty="0" smtClean="0">
                <a:sym typeface="Arial"/>
              </a:rPr>
            </a:br>
            <a:r>
              <a:rPr lang="zh-CN" dirty="0" smtClean="0">
                <a:sym typeface="Arial"/>
              </a:rPr>
              <a:t>Distant </a:t>
            </a:r>
            <a:r>
              <a:rPr lang="zh-CN" dirty="0">
                <a:sym typeface="Arial"/>
              </a:rPr>
              <a:t>Supervision </a:t>
            </a:r>
            <a:r>
              <a:rPr lang="en-US" altLang="zh-CN" dirty="0">
                <a:sym typeface="Arial"/>
              </a:rPr>
              <a:t>[</a:t>
            </a:r>
            <a:r>
              <a:rPr lang="zh-CN" dirty="0">
                <a:sym typeface="Arial"/>
              </a:rPr>
              <a:t>Lin et al., CVPR22</a:t>
            </a:r>
            <a:r>
              <a:rPr lang="en-US" altLang="zh-CN" dirty="0">
                <a:sym typeface="Arial"/>
              </a:rPr>
              <a:t>]</a:t>
            </a:r>
            <a:endParaRPr dirty="0">
              <a:sym typeface="Arial"/>
            </a:endParaRPr>
          </a:p>
        </p:txBody>
      </p:sp>
      <p:pic>
        <p:nvPicPr>
          <p:cNvPr id="765" name="Google Shape;765;g1268dff6ce5_0_0"/>
          <p:cNvPicPr preferRelativeResize="0"/>
          <p:nvPr/>
        </p:nvPicPr>
        <p:blipFill rotWithShape="1">
          <a:blip r:embed="rId3">
            <a:alphaModFix/>
          </a:blip>
          <a:srcRect/>
          <a:stretch/>
        </p:blipFill>
        <p:spPr>
          <a:xfrm>
            <a:off x="761801" y="1947733"/>
            <a:ext cx="10811331" cy="4334035"/>
          </a:xfrm>
          <a:prstGeom prst="rect">
            <a:avLst/>
          </a:prstGeom>
          <a:noFill/>
          <a:ln>
            <a:noFill/>
          </a:ln>
        </p:spPr>
      </p:pic>
    </p:spTree>
    <p:extLst>
      <p:ext uri="{BB962C8B-B14F-4D97-AF65-F5344CB8AC3E}">
        <p14:creationId xmlns:p14="http://schemas.microsoft.com/office/powerpoint/2010/main" val="3067081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D3DFCA-FAD9-7C4C-9825-27912DD62FE6}"/>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 xmlns:a16="http://schemas.microsoft.com/office/drawing/2014/main" id="{741BA6CC-D233-7940-9363-D11212B22929}"/>
              </a:ext>
            </a:extLst>
          </p:cNvPr>
          <p:cNvSpPr>
            <a:spLocks noGrp="1"/>
          </p:cNvSpPr>
          <p:nvPr>
            <p:ph idx="1"/>
          </p:nvPr>
        </p:nvSpPr>
        <p:spPr/>
        <p:txBody>
          <a:bodyPr/>
          <a:lstStyle/>
          <a:p>
            <a:pPr>
              <a:lnSpc>
                <a:spcPct val="150000"/>
              </a:lnSpc>
            </a:pPr>
            <a:r>
              <a:rPr lang="en-US" dirty="0"/>
              <a:t>On the model side, Transformer based models using self supervision has achieved great success in multiple downstream tasks.</a:t>
            </a:r>
          </a:p>
          <a:p>
            <a:pPr lvl="1">
              <a:lnSpc>
                <a:spcPct val="150000"/>
              </a:lnSpc>
            </a:pPr>
            <a:r>
              <a:rPr lang="en-US" dirty="0"/>
              <a:t>Adding knowledge can boost the performance of pretrained embedding.</a:t>
            </a:r>
          </a:p>
          <a:p>
            <a:pPr lvl="1">
              <a:lnSpc>
                <a:spcPct val="150000"/>
              </a:lnSpc>
            </a:pPr>
            <a:r>
              <a:rPr lang="en-US" dirty="0">
                <a:solidFill>
                  <a:srgbClr val="0070C0"/>
                </a:solidFill>
              </a:rPr>
              <a:t>Structured knowledge </a:t>
            </a:r>
            <a:r>
              <a:rPr lang="en-US" dirty="0"/>
              <a:t>(such as event graph structure) and </a:t>
            </a:r>
            <a:r>
              <a:rPr lang="en-US" dirty="0">
                <a:solidFill>
                  <a:srgbClr val="0070C0"/>
                </a:solidFill>
              </a:rPr>
              <a:t>abstract word understanding </a:t>
            </a:r>
            <a:r>
              <a:rPr lang="en-US" dirty="0"/>
              <a:t>(such as verb, adjectives, </a:t>
            </a:r>
            <a:r>
              <a:rPr lang="en-US" dirty="0" err="1"/>
              <a:t>etc</a:t>
            </a:r>
            <a:r>
              <a:rPr lang="en-US" dirty="0"/>
              <a:t>) are still lack of exploration.</a:t>
            </a:r>
          </a:p>
          <a:p>
            <a:pPr>
              <a:lnSpc>
                <a:spcPct val="150000"/>
              </a:lnSpc>
            </a:pPr>
            <a:r>
              <a:rPr lang="en-US" dirty="0"/>
              <a:t>On the data side, increasing data size will largely boost the performance</a:t>
            </a:r>
          </a:p>
          <a:p>
            <a:pPr>
              <a:lnSpc>
                <a:spcPct val="150000"/>
              </a:lnSpc>
            </a:pPr>
            <a:endParaRPr lang="en-US" dirty="0"/>
          </a:p>
        </p:txBody>
      </p:sp>
      <p:sp>
        <p:nvSpPr>
          <p:cNvPr id="4" name="Slide Number Placeholder 3">
            <a:extLst>
              <a:ext uri="{FF2B5EF4-FFF2-40B4-BE49-F238E27FC236}">
                <a16:creationId xmlns="" xmlns:a16="http://schemas.microsoft.com/office/drawing/2014/main" id="{7ABB27B7-AFA9-7C46-B3C5-F194B0F763B6}"/>
              </a:ext>
            </a:extLst>
          </p:cNvPr>
          <p:cNvSpPr>
            <a:spLocks noGrp="1"/>
          </p:cNvSpPr>
          <p:nvPr>
            <p:ph type="sldNum" sz="quarter" idx="12"/>
          </p:nvPr>
        </p:nvSpPr>
        <p:spPr/>
        <p:txBody>
          <a:bodyPr/>
          <a:lstStyle/>
          <a:p>
            <a:fld id="{89057327-5C45-3844-9BAD-8A2E33F71C3A}" type="slidenum">
              <a:rPr lang="en-US" smtClean="0"/>
              <a:t>59</a:t>
            </a:fld>
            <a:endParaRPr lang="en-US"/>
          </a:p>
        </p:txBody>
      </p:sp>
    </p:spTree>
    <p:extLst>
      <p:ext uri="{BB962C8B-B14F-4D97-AF65-F5344CB8AC3E}">
        <p14:creationId xmlns:p14="http://schemas.microsoft.com/office/powerpoint/2010/main" val="287898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0"/>
          <p:cNvSpPr txBox="1">
            <a:spLocks noGrp="1"/>
          </p:cNvSpPr>
          <p:nvPr>
            <p:ph type="title" idx="4294967295"/>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spcBef>
                <a:spcPts val="0"/>
              </a:spcBef>
            </a:pPr>
            <a:r>
              <a:rPr lang="de"/>
              <a:t>Autoencoder pretraining</a:t>
            </a:r>
            <a:endParaRPr/>
          </a:p>
        </p:txBody>
      </p:sp>
      <p:sp>
        <p:nvSpPr>
          <p:cNvPr id="635" name="Google Shape;635;p70"/>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Supervised sentence embeddings</a:t>
            </a:r>
            <a:endParaRPr/>
          </a:p>
        </p:txBody>
      </p:sp>
      <p:sp>
        <p:nvSpPr>
          <p:cNvPr id="636" name="Google Shape;636;p70"/>
          <p:cNvSpPr txBox="1">
            <a:spLocks noGrp="1"/>
          </p:cNvSpPr>
          <p:nvPr>
            <p:ph type="body" idx="2"/>
          </p:nvPr>
        </p:nvSpPr>
        <p:spPr>
          <a:xfrm>
            <a:off x="343033" y="1027700"/>
            <a:ext cx="11036000" cy="4825600"/>
          </a:xfrm>
          <a:prstGeom prst="rect">
            <a:avLst/>
          </a:prstGeom>
        </p:spPr>
        <p:txBody>
          <a:bodyPr spcFirstLastPara="1" vert="horz" wrap="square" lIns="121900" tIns="121900" rIns="121900" bIns="121900" rtlCol="0" anchor="t" anchorCtr="0">
            <a:noAutofit/>
          </a:bodyPr>
          <a:lstStyle/>
          <a:p>
            <a:pPr indent="0">
              <a:buNone/>
            </a:pPr>
            <a:r>
              <a:rPr lang="de">
                <a:solidFill>
                  <a:srgbClr val="666666"/>
                </a:solidFill>
              </a:rPr>
              <a:t>Also possible to train sentence embeddings with supervised objective</a:t>
            </a:r>
            <a:endParaRPr>
              <a:solidFill>
                <a:srgbClr val="666666"/>
              </a:solidFill>
            </a:endParaRPr>
          </a:p>
          <a:p>
            <a:pPr>
              <a:spcBef>
                <a:spcPts val="2133"/>
              </a:spcBef>
              <a:buClr>
                <a:srgbClr val="666666"/>
              </a:buClr>
              <a:buChar char="❏"/>
            </a:pPr>
            <a:r>
              <a:rPr lang="de">
                <a:solidFill>
                  <a:srgbClr val="666666"/>
                </a:solidFill>
              </a:rPr>
              <a:t>Paragram-phrase: uses paraphrase database for supervision, best for paraphrase and semantic similarity (</a:t>
            </a:r>
            <a:r>
              <a:rPr lang="de" u="sng">
                <a:solidFill>
                  <a:schemeClr val="hlink"/>
                </a:solidFill>
                <a:hlinkClick r:id="rId3"/>
              </a:rPr>
              <a:t>Wieting et al. 2016</a:t>
            </a:r>
            <a:r>
              <a:rPr lang="de">
                <a:solidFill>
                  <a:srgbClr val="666666"/>
                </a:solidFill>
              </a:rPr>
              <a:t>)</a:t>
            </a:r>
            <a:endParaRPr>
              <a:solidFill>
                <a:srgbClr val="666666"/>
              </a:solidFill>
            </a:endParaRPr>
          </a:p>
          <a:p>
            <a:pPr>
              <a:buClr>
                <a:srgbClr val="666666"/>
              </a:buClr>
              <a:buChar char="❏"/>
            </a:pPr>
            <a:r>
              <a:rPr lang="de">
                <a:solidFill>
                  <a:srgbClr val="666666"/>
                </a:solidFill>
              </a:rPr>
              <a:t>InferSent: bi-LSTM trained on SNLI + MNLI (</a:t>
            </a:r>
            <a:r>
              <a:rPr lang="de" u="sng">
                <a:solidFill>
                  <a:schemeClr val="hlink"/>
                </a:solidFill>
                <a:hlinkClick r:id="rId4"/>
              </a:rPr>
              <a:t>Conneau et al. 2017</a:t>
            </a:r>
            <a:r>
              <a:rPr lang="de">
                <a:solidFill>
                  <a:srgbClr val="666666"/>
                </a:solidFill>
              </a:rPr>
              <a:t>)</a:t>
            </a:r>
            <a:endParaRPr>
              <a:solidFill>
                <a:srgbClr val="666666"/>
              </a:solidFill>
            </a:endParaRPr>
          </a:p>
          <a:p>
            <a:pPr>
              <a:buClr>
                <a:srgbClr val="666666"/>
              </a:buClr>
              <a:buChar char="❏"/>
            </a:pPr>
            <a:r>
              <a:rPr lang="de">
                <a:solidFill>
                  <a:srgbClr val="666666"/>
                </a:solidFill>
              </a:rPr>
              <a:t>GenSen: multitask training (skip-thought, machine translation, NLI, parsing) (</a:t>
            </a:r>
            <a:r>
              <a:rPr lang="de" u="sng">
                <a:solidFill>
                  <a:schemeClr val="hlink"/>
                </a:solidFill>
                <a:hlinkClick r:id="rId5"/>
              </a:rPr>
              <a:t>Subramanian et al. 2018</a:t>
            </a:r>
            <a:r>
              <a:rPr lang="de">
                <a:solidFill>
                  <a:srgbClr val="666666"/>
                </a:solidFill>
              </a:rPr>
              <a:t>)</a:t>
            </a:r>
            <a:endParaRPr>
              <a:solidFill>
                <a:srgbClr val="666666"/>
              </a:solidFill>
            </a:endParaRPr>
          </a:p>
        </p:txBody>
      </p:sp>
      <p:sp>
        <p:nvSpPr>
          <p:cNvPr id="637" name="Google Shape;637;p7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6</a:t>
            </a:fld>
            <a:endParaRPr/>
          </a:p>
        </p:txBody>
      </p:sp>
    </p:spTree>
    <p:extLst>
      <p:ext uri="{BB962C8B-B14F-4D97-AF65-F5344CB8AC3E}">
        <p14:creationId xmlns:p14="http://schemas.microsoft.com/office/powerpoint/2010/main" val="1739962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74"/>
          <p:cNvPicPr preferRelativeResize="0"/>
          <p:nvPr/>
        </p:nvPicPr>
        <p:blipFill>
          <a:blip r:embed="rId3">
            <a:alphaModFix/>
          </a:blip>
          <a:stretch>
            <a:fillRect/>
          </a:stretch>
        </p:blipFill>
        <p:spPr>
          <a:xfrm>
            <a:off x="578534" y="1580835"/>
            <a:ext cx="3703167" cy="3681800"/>
          </a:xfrm>
          <a:prstGeom prst="rect">
            <a:avLst/>
          </a:prstGeom>
          <a:noFill/>
          <a:ln>
            <a:noFill/>
          </a:ln>
        </p:spPr>
      </p:pic>
      <p:sp>
        <p:nvSpPr>
          <p:cNvPr id="671" name="Google Shape;671;p74"/>
          <p:cNvSpPr txBox="1">
            <a:spLocks noGrp="1"/>
          </p:cNvSpPr>
          <p:nvPr>
            <p:ph type="title" idx="4294967295"/>
          </p:nvPr>
        </p:nvSpPr>
        <p:spPr>
          <a:xfrm>
            <a:off x="9154233" y="743633"/>
            <a:ext cx="2177600" cy="1040400"/>
          </a:xfrm>
          <a:prstGeom prst="rect">
            <a:avLst/>
          </a:prstGeom>
        </p:spPr>
        <p:txBody>
          <a:bodyPr spcFirstLastPara="1" vert="horz" wrap="square" lIns="121900" tIns="121900" rIns="121900" bIns="121900" rtlCol="0" anchor="t" anchorCtr="0">
            <a:noAutofit/>
          </a:bodyPr>
          <a:lstStyle/>
          <a:p>
            <a:pPr algn="ctr">
              <a:spcBef>
                <a:spcPts val="0"/>
              </a:spcBef>
            </a:pPr>
            <a:r>
              <a:rPr lang="de" sz="1600">
                <a:solidFill>
                  <a:srgbClr val="666666"/>
                </a:solidFill>
              </a:rPr>
              <a:t>Sentence completion</a:t>
            </a:r>
            <a:endParaRPr sz="1600">
              <a:solidFill>
                <a:srgbClr val="666666"/>
              </a:solidFill>
            </a:endParaRPr>
          </a:p>
          <a:p>
            <a:pPr algn="ctr">
              <a:spcBef>
                <a:spcPts val="0"/>
              </a:spcBef>
            </a:pPr>
            <a:r>
              <a:rPr lang="de" sz="1600">
                <a:solidFill>
                  <a:srgbClr val="666666"/>
                </a:solidFill>
              </a:rPr>
              <a:t>Lexical substitution</a:t>
            </a:r>
            <a:endParaRPr sz="1600">
              <a:solidFill>
                <a:srgbClr val="666666"/>
              </a:solidFill>
            </a:endParaRPr>
          </a:p>
          <a:p>
            <a:pPr algn="ctr">
              <a:spcBef>
                <a:spcPts val="0"/>
              </a:spcBef>
            </a:pPr>
            <a:r>
              <a:rPr lang="de" sz="1600">
                <a:solidFill>
                  <a:srgbClr val="666666"/>
                </a:solidFill>
              </a:rPr>
              <a:t>WSD</a:t>
            </a:r>
            <a:endParaRPr sz="1600">
              <a:solidFill>
                <a:srgbClr val="666666"/>
              </a:solidFill>
            </a:endParaRPr>
          </a:p>
          <a:p>
            <a:pPr algn="ctr">
              <a:spcBef>
                <a:spcPts val="0"/>
              </a:spcBef>
            </a:pPr>
            <a:endParaRPr sz="1600">
              <a:solidFill>
                <a:srgbClr val="666666"/>
              </a:solidFill>
            </a:endParaRPr>
          </a:p>
        </p:txBody>
      </p:sp>
      <p:sp>
        <p:nvSpPr>
          <p:cNvPr id="672" name="Google Shape;672;p74"/>
          <p:cNvSpPr txBox="1">
            <a:spLocks noGrp="1"/>
          </p:cNvSpPr>
          <p:nvPr>
            <p:ph type="title" idx="4294967295"/>
          </p:nvPr>
        </p:nvSpPr>
        <p:spPr>
          <a:xfrm>
            <a:off x="363917" y="743633"/>
            <a:ext cx="4132400" cy="763600"/>
          </a:xfrm>
          <a:prstGeom prst="rect">
            <a:avLst/>
          </a:prstGeom>
        </p:spPr>
        <p:txBody>
          <a:bodyPr spcFirstLastPara="1" vert="horz" wrap="square" lIns="121900" tIns="121900" rIns="121900" bIns="121900" rtlCol="0" anchor="t" anchorCtr="0">
            <a:noAutofit/>
          </a:bodyPr>
          <a:lstStyle/>
          <a:p>
            <a:pPr>
              <a:spcBef>
                <a:spcPts val="0"/>
              </a:spcBef>
            </a:pPr>
            <a:r>
              <a:rPr lang="de" sz="1600">
                <a:solidFill>
                  <a:srgbClr val="666666"/>
                </a:solidFill>
              </a:rPr>
              <a:t>Use bidirectional LSTM and cloze prediction objective (a 1 layer masked LM)</a:t>
            </a:r>
            <a:endParaRPr sz="1600">
              <a:solidFill>
                <a:srgbClr val="666666"/>
              </a:solidFill>
            </a:endParaRPr>
          </a:p>
        </p:txBody>
      </p:sp>
      <p:pic>
        <p:nvPicPr>
          <p:cNvPr id="673" name="Google Shape;673;p74"/>
          <p:cNvPicPr preferRelativeResize="0"/>
          <p:nvPr/>
        </p:nvPicPr>
        <p:blipFill>
          <a:blip r:embed="rId4">
            <a:alphaModFix/>
          </a:blip>
          <a:stretch>
            <a:fillRect/>
          </a:stretch>
        </p:blipFill>
        <p:spPr>
          <a:xfrm>
            <a:off x="4540933" y="1778751"/>
            <a:ext cx="3659667" cy="3164235"/>
          </a:xfrm>
          <a:prstGeom prst="rect">
            <a:avLst/>
          </a:prstGeom>
          <a:noFill/>
          <a:ln>
            <a:noFill/>
          </a:ln>
        </p:spPr>
      </p:pic>
      <p:sp>
        <p:nvSpPr>
          <p:cNvPr id="674" name="Google Shape;674;p74"/>
          <p:cNvSpPr txBox="1">
            <a:spLocks noGrp="1"/>
          </p:cNvSpPr>
          <p:nvPr>
            <p:ph type="title" idx="4294967295"/>
          </p:nvPr>
        </p:nvSpPr>
        <p:spPr>
          <a:xfrm>
            <a:off x="4539867" y="743633"/>
            <a:ext cx="3539600" cy="763600"/>
          </a:xfrm>
          <a:prstGeom prst="rect">
            <a:avLst/>
          </a:prstGeom>
        </p:spPr>
        <p:txBody>
          <a:bodyPr spcFirstLastPara="1" vert="horz" wrap="square" lIns="121900" tIns="121900" rIns="121900" bIns="121900" rtlCol="0" anchor="t" anchorCtr="0">
            <a:noAutofit/>
          </a:bodyPr>
          <a:lstStyle/>
          <a:p>
            <a:pPr algn="ctr">
              <a:spcBef>
                <a:spcPts val="0"/>
              </a:spcBef>
            </a:pPr>
            <a:r>
              <a:rPr lang="de" sz="1600">
                <a:solidFill>
                  <a:srgbClr val="666666"/>
                </a:solidFill>
              </a:rPr>
              <a:t>Learn representations for both words and contexts (minus word)</a:t>
            </a:r>
            <a:endParaRPr sz="1600">
              <a:solidFill>
                <a:srgbClr val="666666"/>
              </a:solidFill>
            </a:endParaRPr>
          </a:p>
        </p:txBody>
      </p:sp>
      <p:pic>
        <p:nvPicPr>
          <p:cNvPr id="675" name="Google Shape;675;p74"/>
          <p:cNvPicPr preferRelativeResize="0"/>
          <p:nvPr/>
        </p:nvPicPr>
        <p:blipFill>
          <a:blip r:embed="rId5">
            <a:alphaModFix/>
          </a:blip>
          <a:stretch>
            <a:fillRect/>
          </a:stretch>
        </p:blipFill>
        <p:spPr>
          <a:xfrm>
            <a:off x="8763900" y="1975184"/>
            <a:ext cx="3120600" cy="2771400"/>
          </a:xfrm>
          <a:prstGeom prst="rect">
            <a:avLst/>
          </a:prstGeom>
          <a:noFill/>
          <a:ln>
            <a:noFill/>
          </a:ln>
        </p:spPr>
      </p:pic>
      <p:sp>
        <p:nvSpPr>
          <p:cNvPr id="676" name="Google Shape;676;p7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context2vec</a:t>
            </a:r>
            <a:endParaRPr/>
          </a:p>
        </p:txBody>
      </p:sp>
      <p:sp>
        <p:nvSpPr>
          <p:cNvPr id="677" name="Google Shape;677;p74"/>
          <p:cNvSpPr txBox="1">
            <a:spLocks noGrp="1"/>
          </p:cNvSpPr>
          <p:nvPr>
            <p:ph type="title" idx="4294967295"/>
          </p:nvPr>
        </p:nvSpPr>
        <p:spPr>
          <a:xfrm>
            <a:off x="9154233" y="6278633"/>
            <a:ext cx="3020800" cy="557200"/>
          </a:xfrm>
          <a:prstGeom prst="rect">
            <a:avLst/>
          </a:prstGeom>
        </p:spPr>
        <p:txBody>
          <a:bodyPr spcFirstLastPara="1" vert="horz" wrap="square" lIns="121900" tIns="121900" rIns="121900" bIns="121900" rtlCol="0" anchor="t" anchorCtr="0">
            <a:noAutofit/>
          </a:bodyPr>
          <a:lstStyle/>
          <a:p>
            <a:pPr algn="r">
              <a:spcBef>
                <a:spcPts val="0"/>
              </a:spcBef>
            </a:pPr>
            <a:r>
              <a:rPr lang="de" sz="1600" u="sng">
                <a:solidFill>
                  <a:schemeClr val="hlink"/>
                </a:solidFill>
                <a:hlinkClick r:id="rId6"/>
              </a:rPr>
              <a:t>(Melamud et al., CoNLL 2016)</a:t>
            </a:r>
            <a:endParaRPr sz="1600">
              <a:solidFill>
                <a:srgbClr val="666666"/>
              </a:solidFill>
            </a:endParaRPr>
          </a:p>
        </p:txBody>
      </p:sp>
      <p:sp>
        <p:nvSpPr>
          <p:cNvPr id="678" name="Google Shape;678;p7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7</a:t>
            </a:fld>
            <a:endParaRPr/>
          </a:p>
        </p:txBody>
      </p:sp>
    </p:spTree>
    <p:extLst>
      <p:ext uri="{BB962C8B-B14F-4D97-AF65-F5344CB8AC3E}">
        <p14:creationId xmlns:p14="http://schemas.microsoft.com/office/powerpoint/2010/main" val="151429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4"/>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Other pretraining objectives</a:t>
            </a:r>
            <a:endParaRPr/>
          </a:p>
        </p:txBody>
      </p:sp>
      <p:sp>
        <p:nvSpPr>
          <p:cNvPr id="779" name="Google Shape;779;p8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8</a:t>
            </a:fld>
            <a:endParaRPr/>
          </a:p>
        </p:txBody>
      </p:sp>
      <p:sp>
        <p:nvSpPr>
          <p:cNvPr id="780" name="Google Shape;780;p84"/>
          <p:cNvSpPr txBox="1"/>
          <p:nvPr/>
        </p:nvSpPr>
        <p:spPr>
          <a:xfrm>
            <a:off x="435833" y="1279567"/>
            <a:ext cx="10840000" cy="4643200"/>
          </a:xfrm>
          <a:prstGeom prst="rect">
            <a:avLst/>
          </a:prstGeom>
          <a:noFill/>
          <a:ln>
            <a:noFill/>
          </a:ln>
        </p:spPr>
        <p:txBody>
          <a:bodyPr spcFirstLastPara="1" wrap="square" lIns="121900" tIns="121900" rIns="121900" bIns="121900" anchor="t" anchorCtr="0">
            <a:noAutofit/>
          </a:bodyPr>
          <a:lstStyle/>
          <a:p>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Contextual string representations (</a:t>
            </a:r>
            <a:r>
              <a:rPr lang="de" sz="2400" u="sng">
                <a:solidFill>
                  <a:schemeClr val="accent5"/>
                </a:solidFill>
                <a:latin typeface="Roboto"/>
                <a:ea typeface="Roboto"/>
                <a:cs typeface="Roboto"/>
                <a:sym typeface="Robo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Akbik et al., COLING 2018</a:t>
            </a:r>
            <a:r>
              <a:rPr lang="de" sz="2400">
                <a:solidFill>
                  <a:srgbClr val="666666"/>
                </a:solidFill>
                <a:latin typeface="Roboto"/>
                <a:ea typeface="Roboto"/>
                <a:cs typeface="Roboto"/>
                <a:sym typeface="Roboto"/>
              </a:rPr>
              <a:t>)—SOTA NER results</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Cross-view training (</a:t>
            </a:r>
            <a:r>
              <a:rPr lang="de" sz="2400" u="sng">
                <a:solidFill>
                  <a:schemeClr val="hlink"/>
                </a:solidFill>
                <a:hlinkClick r:id="rId4"/>
              </a:rPr>
              <a:t>Clark et al. EMNLP 2018</a:t>
            </a:r>
            <a:r>
              <a:rPr lang="de" sz="2400">
                <a:solidFill>
                  <a:srgbClr val="666666"/>
                </a:solidFill>
                <a:latin typeface="Roboto"/>
                <a:ea typeface="Roboto"/>
                <a:cs typeface="Roboto"/>
                <a:sym typeface="Roboto"/>
              </a:rPr>
              <a:t>)—improve supervised tasks with unlabeled data</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Cloze-driven pretraining (</a:t>
            </a:r>
            <a:r>
              <a:rPr lang="de" sz="2400" u="sng">
                <a:solidFill>
                  <a:schemeClr val="accent5"/>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Baevski et al. (2019</a:t>
            </a:r>
            <a:r>
              <a:rPr lang="de" sz="2400">
                <a:solidFill>
                  <a:srgbClr val="666666"/>
                </a:solidFill>
                <a:latin typeface="Roboto"/>
                <a:ea typeface="Roboto"/>
                <a:cs typeface="Roboto"/>
                <a:sym typeface="Roboto"/>
              </a:rPr>
              <a:t>)—SOTA NER and constituency parsing</a:t>
            </a:r>
            <a:endParaRPr sz="2400">
              <a:solidFill>
                <a:srgbClr val="666666"/>
              </a:solidFill>
              <a:latin typeface="Roboto"/>
              <a:ea typeface="Roboto"/>
              <a:cs typeface="Roboto"/>
              <a:sym typeface="Roboto"/>
            </a:endParaRPr>
          </a:p>
        </p:txBody>
      </p:sp>
    </p:spTree>
    <p:extLst>
      <p:ext uri="{BB962C8B-B14F-4D97-AF65-F5344CB8AC3E}">
        <p14:creationId xmlns:p14="http://schemas.microsoft.com/office/powerpoint/2010/main" val="114341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5"/>
          <p:cNvSpPr txBox="1">
            <a:spLocks noGrp="1"/>
          </p:cNvSpPr>
          <p:nvPr>
            <p:ph type="body" idx="1"/>
          </p:nvPr>
        </p:nvSpPr>
        <p:spPr>
          <a:xfrm>
            <a:off x="0" y="20600"/>
            <a:ext cx="12192000" cy="806800"/>
          </a:xfrm>
          <a:prstGeom prst="rect">
            <a:avLst/>
          </a:prstGeom>
        </p:spPr>
        <p:txBody>
          <a:bodyPr spcFirstLastPara="1" vert="horz" wrap="square" lIns="121900" tIns="121900" rIns="121900" bIns="121900" rtlCol="0" anchor="ctr" anchorCtr="0">
            <a:noAutofit/>
          </a:bodyPr>
          <a:lstStyle/>
          <a:p>
            <a:pPr marL="0" indent="0"/>
            <a:r>
              <a:rPr lang="de"/>
              <a:t>Why does language modeling work so well?</a:t>
            </a:r>
            <a:endParaRPr/>
          </a:p>
        </p:txBody>
      </p:sp>
      <p:sp>
        <p:nvSpPr>
          <p:cNvPr id="786" name="Google Shape;786;p85"/>
          <p:cNvSpPr txBox="1"/>
          <p:nvPr/>
        </p:nvSpPr>
        <p:spPr>
          <a:xfrm>
            <a:off x="435833" y="771567"/>
            <a:ext cx="10840000" cy="4643200"/>
          </a:xfrm>
          <a:prstGeom prst="rect">
            <a:avLst/>
          </a:prstGeom>
          <a:noFill/>
          <a:ln>
            <a:noFill/>
          </a:ln>
        </p:spPr>
        <p:txBody>
          <a:bodyPr spcFirstLastPara="1" wrap="square" lIns="121900" tIns="121900" rIns="121900" bIns="121900" anchor="t" anchorCtr="0">
            <a:noAutofit/>
          </a:bodyPr>
          <a:lstStyle/>
          <a:p>
            <a:pPr marL="609585" indent="-457189">
              <a:buClr>
                <a:srgbClr val="666666"/>
              </a:buClr>
              <a:buSzPts val="1800"/>
              <a:buFont typeface="Roboto"/>
              <a:buChar char="❏"/>
            </a:pPr>
            <a:r>
              <a:rPr lang="de" sz="2400">
                <a:solidFill>
                  <a:srgbClr val="666666"/>
                </a:solidFill>
                <a:latin typeface="Roboto"/>
                <a:ea typeface="Roboto"/>
                <a:cs typeface="Roboto"/>
                <a:sym typeface="Roboto"/>
              </a:rPr>
              <a:t>Language modeling is a very difficult task, even for humans.</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Language models are expected to compress any possible context into a vector that generalizes over possible completions.</a:t>
            </a:r>
            <a:endParaRPr sz="2400">
              <a:solidFill>
                <a:srgbClr val="666666"/>
              </a:solidFill>
              <a:latin typeface="Roboto"/>
              <a:ea typeface="Roboto"/>
              <a:cs typeface="Roboto"/>
              <a:sym typeface="Roboto"/>
            </a:endParaRPr>
          </a:p>
          <a:p>
            <a:pPr marL="1219170" lvl="1" indent="-457189">
              <a:buClr>
                <a:srgbClr val="666666"/>
              </a:buClr>
              <a:buSzPts val="1800"/>
              <a:buFont typeface="Roboto"/>
              <a:buChar char="❏"/>
            </a:pPr>
            <a:r>
              <a:rPr lang="de" sz="2400">
                <a:solidFill>
                  <a:srgbClr val="666666"/>
                </a:solidFill>
                <a:latin typeface="Roboto"/>
                <a:ea typeface="Roboto"/>
                <a:cs typeface="Roboto"/>
                <a:sym typeface="Roboto"/>
              </a:rPr>
              <a:t>“They walked down the street to ???”</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To have any chance at solving this task, a model is forced to learn syntax, semantics, encode facts about the world, etc.</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Given enough data, a huge model, and enough compute, can do a reasonable job!</a:t>
            </a:r>
            <a:endParaRPr sz="2400">
              <a:solidFill>
                <a:srgbClr val="666666"/>
              </a:solidFill>
              <a:latin typeface="Roboto"/>
              <a:ea typeface="Roboto"/>
              <a:cs typeface="Roboto"/>
              <a:sym typeface="Roboto"/>
            </a:endParaRPr>
          </a:p>
          <a:p>
            <a:pPr marL="609585" indent="-457189">
              <a:buClr>
                <a:srgbClr val="666666"/>
              </a:buClr>
              <a:buSzPts val="1800"/>
              <a:buFont typeface="Roboto"/>
              <a:buChar char="❏"/>
            </a:pPr>
            <a:r>
              <a:rPr lang="de" sz="2400">
                <a:solidFill>
                  <a:srgbClr val="666666"/>
                </a:solidFill>
                <a:latin typeface="Roboto"/>
                <a:ea typeface="Roboto"/>
                <a:cs typeface="Roboto"/>
                <a:sym typeface="Roboto"/>
              </a:rPr>
              <a:t>Empirically works better than translation, autoencoding: “Language Modeling Teaches You More Syntax than Translation Does” (</a:t>
            </a:r>
            <a:r>
              <a:rPr lang="de" sz="2400" u="sng">
                <a:solidFill>
                  <a:schemeClr val="hlink"/>
                </a:solidFill>
                <a:latin typeface="Roboto"/>
                <a:ea typeface="Roboto"/>
                <a:cs typeface="Roboto"/>
                <a:sym typeface="Roboto"/>
                <a:hlinkClick r:id="rId3"/>
              </a:rPr>
              <a:t>Zhang et al. 2018</a:t>
            </a:r>
            <a:r>
              <a:rPr lang="de" sz="2400">
                <a:solidFill>
                  <a:srgbClr val="666666"/>
                </a:solidFill>
                <a:latin typeface="Roboto"/>
                <a:ea typeface="Roboto"/>
                <a:cs typeface="Roboto"/>
                <a:sym typeface="Roboto"/>
              </a:rPr>
              <a:t>)</a:t>
            </a:r>
            <a:endParaRPr sz="2400">
              <a:solidFill>
                <a:srgbClr val="666666"/>
              </a:solidFill>
              <a:latin typeface="Roboto"/>
              <a:ea typeface="Roboto"/>
              <a:cs typeface="Roboto"/>
              <a:sym typeface="Roboto"/>
            </a:endParaRPr>
          </a:p>
        </p:txBody>
      </p:sp>
      <p:sp>
        <p:nvSpPr>
          <p:cNvPr id="787" name="Google Shape;787;p8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de"/>
              <a:pPr/>
              <a:t>9</a:t>
            </a:fld>
            <a:endParaRPr/>
          </a:p>
        </p:txBody>
      </p:sp>
    </p:spTree>
    <p:extLst>
      <p:ext uri="{BB962C8B-B14F-4D97-AF65-F5344CB8AC3E}">
        <p14:creationId xmlns:p14="http://schemas.microsoft.com/office/powerpoint/2010/main" val="1197819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6">
                                            <p:txEl>
                                              <p:pRg st="0" end="0"/>
                                            </p:txEl>
                                          </p:spTgt>
                                        </p:tgtEl>
                                        <p:attrNameLst>
                                          <p:attrName>style.visibility</p:attrName>
                                        </p:attrNameLst>
                                      </p:cBhvr>
                                      <p:to>
                                        <p:strVal val="visible"/>
                                      </p:to>
                                    </p:set>
                                    <p:animEffect transition="in" filter="fade">
                                      <p:cBhvr>
                                        <p:cTn id="7" dur="1"/>
                                        <p:tgtEl>
                                          <p:spTgt spid="7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6">
                                            <p:txEl>
                                              <p:pRg st="1" end="1"/>
                                            </p:txEl>
                                          </p:spTgt>
                                        </p:tgtEl>
                                        <p:attrNameLst>
                                          <p:attrName>style.visibility</p:attrName>
                                        </p:attrNameLst>
                                      </p:cBhvr>
                                      <p:to>
                                        <p:strVal val="visible"/>
                                      </p:to>
                                    </p:set>
                                    <p:animEffect transition="in" filter="fade">
                                      <p:cBhvr>
                                        <p:cTn id="12" dur="1"/>
                                        <p:tgtEl>
                                          <p:spTgt spid="7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6">
                                            <p:txEl>
                                              <p:pRg st="2" end="2"/>
                                            </p:txEl>
                                          </p:spTgt>
                                        </p:tgtEl>
                                        <p:attrNameLst>
                                          <p:attrName>style.visibility</p:attrName>
                                        </p:attrNameLst>
                                      </p:cBhvr>
                                      <p:to>
                                        <p:strVal val="visible"/>
                                      </p:to>
                                    </p:set>
                                    <p:animEffect transition="in" filter="fade">
                                      <p:cBhvr>
                                        <p:cTn id="17" dur="1"/>
                                        <p:tgtEl>
                                          <p:spTgt spid="7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6">
                                            <p:txEl>
                                              <p:pRg st="3" end="3"/>
                                            </p:txEl>
                                          </p:spTgt>
                                        </p:tgtEl>
                                        <p:attrNameLst>
                                          <p:attrName>style.visibility</p:attrName>
                                        </p:attrNameLst>
                                      </p:cBhvr>
                                      <p:to>
                                        <p:strVal val="visible"/>
                                      </p:to>
                                    </p:set>
                                    <p:animEffect transition="in" filter="fade">
                                      <p:cBhvr>
                                        <p:cTn id="22" dur="1"/>
                                        <p:tgtEl>
                                          <p:spTgt spid="7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6">
                                            <p:txEl>
                                              <p:pRg st="4" end="4"/>
                                            </p:txEl>
                                          </p:spTgt>
                                        </p:tgtEl>
                                        <p:attrNameLst>
                                          <p:attrName>style.visibility</p:attrName>
                                        </p:attrNameLst>
                                      </p:cBhvr>
                                      <p:to>
                                        <p:strVal val="visible"/>
                                      </p:to>
                                    </p:set>
                                    <p:animEffect transition="in" filter="fade">
                                      <p:cBhvr>
                                        <p:cTn id="27" dur="1"/>
                                        <p:tgtEl>
                                          <p:spTgt spid="7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86">
                                            <p:txEl>
                                              <p:pRg st="5" end="5"/>
                                            </p:txEl>
                                          </p:spTgt>
                                        </p:tgtEl>
                                        <p:attrNameLst>
                                          <p:attrName>style.visibility</p:attrName>
                                        </p:attrNameLst>
                                      </p:cBhvr>
                                      <p:to>
                                        <p:strVal val="visible"/>
                                      </p:to>
                                    </p:set>
                                    <p:animEffect transition="in" filter="fade">
                                      <p:cBhvr>
                                        <p:cTn id="32" dur="1"/>
                                        <p:tgtEl>
                                          <p:spTgt spid="7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3608</Words>
  <Application>Microsoft Macintosh PowerPoint</Application>
  <PresentationFormat>Custom</PresentationFormat>
  <Paragraphs>483</Paragraphs>
  <Slides>59</Slides>
  <Notes>38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Multilingual Multimedia Encoding</vt:lpstr>
      <vt:lpstr>English doesn’t deserve to be the center of language universe</vt:lpstr>
      <vt:lpstr>Why embed words?</vt:lpstr>
      <vt:lpstr>Word Type Representation</vt:lpstr>
      <vt:lpstr>Word Type Representation</vt:lpstr>
      <vt:lpstr>Autoencoder pretraining</vt:lpstr>
      <vt:lpstr>Sentence completion Lexical substitution WSD </vt:lpstr>
      <vt:lpstr>PowerPoint Presentation</vt:lpstr>
      <vt:lpstr>PowerPoint Presentation</vt:lpstr>
      <vt:lpstr>PowerPoint Presentation</vt:lpstr>
      <vt:lpstr>PowerPoint Presentation</vt:lpstr>
      <vt:lpstr>PowerPoint Presentation</vt:lpstr>
      <vt:lpstr>What is Hubness?</vt:lpstr>
      <vt:lpstr>PowerPoint Presentation</vt:lpstr>
      <vt:lpstr>Case Study on Name Tagging</vt:lpstr>
      <vt:lpstr>The Solution: Share and Transfer</vt:lpstr>
      <vt:lpstr>The Solution: Share and Transfer</vt:lpstr>
      <vt:lpstr>Cross-lingual Node (Entity) Transfer</vt:lpstr>
      <vt:lpstr>Share: Multi-lingual Cluster-consistent Common Space Construction</vt:lpstr>
      <vt:lpstr>Share: Cross-lingual Joint Entity and Word Embedding Learning</vt:lpstr>
      <vt:lpstr>Embedding with cross-lingual language model</vt:lpstr>
      <vt:lpstr>Transfer: Unsupervised Adversarial Training</vt:lpstr>
      <vt:lpstr>Multi-lingual Multi-task Architecture for Sequence Labeling</vt:lpstr>
      <vt:lpstr>PowerPoint Presentation</vt:lpstr>
      <vt:lpstr>PowerPoint Presentation</vt:lpstr>
      <vt:lpstr>Cross-lingual Transfer: Name Tagging Performance</vt:lpstr>
      <vt:lpstr>Cross-lingual Cross-task Transfer: Name Tagging Performance</vt:lpstr>
      <vt:lpstr>What is being Transferred?</vt:lpstr>
      <vt:lpstr>Cross-lingual Entity Linking Accuracy</vt:lpstr>
      <vt:lpstr>Real-world Multimedia Applications</vt:lpstr>
      <vt:lpstr>Real-world Multimedia Applications</vt:lpstr>
      <vt:lpstr>Real-world Multimedia Applications</vt:lpstr>
      <vt:lpstr>Real-world Multimedia Applications</vt:lpstr>
      <vt:lpstr>Why multimedia embedding? </vt:lpstr>
      <vt:lpstr>Goal: A joint representation of text and vision modalities</vt:lpstr>
      <vt:lpstr>How to learn multimedia embedding?</vt:lpstr>
      <vt:lpstr>On the model side…</vt:lpstr>
      <vt:lpstr>Great success of V+L Pretraining</vt:lpstr>
      <vt:lpstr>Great success of V+L Pretraining</vt:lpstr>
      <vt:lpstr>Great success of V+L Pretraining</vt:lpstr>
      <vt:lpstr>ViLBERT [NeurlPS 2019]</vt:lpstr>
      <vt:lpstr>LXMERT [EMNLP 2019]</vt:lpstr>
      <vt:lpstr>UNITER [ECCV 2020]</vt:lpstr>
      <vt:lpstr>Pixel-BERT [2020]</vt:lpstr>
      <vt:lpstr>Oscar [ECCV 2020] and VinVL [CVPR 2021]</vt:lpstr>
      <vt:lpstr>ERINE-ViL [AAAI2021]</vt:lpstr>
      <vt:lpstr>ERINE-ViL [AAAI2021]</vt:lpstr>
      <vt:lpstr>Summary</vt:lpstr>
      <vt:lpstr>Training Data</vt:lpstr>
      <vt:lpstr>CLIP [2021, released by OpenAI]</vt:lpstr>
      <vt:lpstr>DALL·E [2021]</vt:lpstr>
      <vt:lpstr>Summary</vt:lpstr>
      <vt:lpstr>Understanding Multiple-level Alignments</vt:lpstr>
      <vt:lpstr>Situation Recognition</vt:lpstr>
      <vt:lpstr>Visual Event and Argument</vt:lpstr>
      <vt:lpstr>How to encode event knowledge?</vt:lpstr>
      <vt:lpstr>Event-Driven Vision-Language Pretraining [Li et al., CVPR22]</vt:lpstr>
      <vt:lpstr>Learning To Recognize Procedural Activities with  Distant Supervision [Lin et al., CVPR22]</vt:lpstr>
      <vt:lpstr>Take Away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264</cp:revision>
  <dcterms:created xsi:type="dcterms:W3CDTF">2019-08-31T18:49:10Z</dcterms:created>
  <dcterms:modified xsi:type="dcterms:W3CDTF">2022-08-31T01:38:24Z</dcterms:modified>
</cp:coreProperties>
</file>