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xml" ContentType="application/vnd.openxmlformats-officedocument.presentationml.tags+xml"/>
  <Override PartName="/ppt/notesSlides/notesSlide30.xml" ContentType="application/vnd.openxmlformats-officedocument.presentationml.notesSlide+xml"/>
  <Override PartName="/ppt/tags/tag2.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3.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4.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0"/>
  </p:notesMasterIdLst>
  <p:sldIdLst>
    <p:sldId id="257" r:id="rId2"/>
    <p:sldId id="375" r:id="rId3"/>
    <p:sldId id="260" r:id="rId4"/>
    <p:sldId id="365" r:id="rId5"/>
    <p:sldId id="366" r:id="rId6"/>
    <p:sldId id="3049" r:id="rId7"/>
    <p:sldId id="3053" r:id="rId8"/>
    <p:sldId id="3048" r:id="rId9"/>
    <p:sldId id="3050" r:id="rId10"/>
    <p:sldId id="3022" r:id="rId11"/>
    <p:sldId id="3051" r:id="rId12"/>
    <p:sldId id="3054" r:id="rId13"/>
    <p:sldId id="3052" r:id="rId14"/>
    <p:sldId id="374" r:id="rId15"/>
    <p:sldId id="373" r:id="rId16"/>
    <p:sldId id="368" r:id="rId17"/>
    <p:sldId id="377" r:id="rId18"/>
    <p:sldId id="378" r:id="rId19"/>
    <p:sldId id="3055" r:id="rId20"/>
    <p:sldId id="371" r:id="rId21"/>
    <p:sldId id="933" r:id="rId22"/>
    <p:sldId id="370" r:id="rId23"/>
    <p:sldId id="369" r:id="rId24"/>
    <p:sldId id="3043" r:id="rId25"/>
    <p:sldId id="3047" r:id="rId26"/>
    <p:sldId id="3056" r:id="rId27"/>
    <p:sldId id="3057" r:id="rId28"/>
    <p:sldId id="3044" r:id="rId29"/>
    <p:sldId id="3045" r:id="rId30"/>
    <p:sldId id="3041" r:id="rId31"/>
    <p:sldId id="3042" r:id="rId32"/>
    <p:sldId id="392" r:id="rId33"/>
    <p:sldId id="3038" r:id="rId34"/>
    <p:sldId id="3058" r:id="rId35"/>
    <p:sldId id="3059" r:id="rId36"/>
    <p:sldId id="390" r:id="rId37"/>
    <p:sldId id="3060" r:id="rId38"/>
    <p:sldId id="3061" r:id="rId39"/>
    <p:sldId id="3035" r:id="rId40"/>
    <p:sldId id="3062" r:id="rId41"/>
    <p:sldId id="2966" r:id="rId42"/>
    <p:sldId id="382" r:id="rId43"/>
    <p:sldId id="304" r:id="rId44"/>
    <p:sldId id="385" r:id="rId45"/>
    <p:sldId id="386" r:id="rId46"/>
    <p:sldId id="389" r:id="rId47"/>
    <p:sldId id="889" r:id="rId48"/>
    <p:sldId id="264" r:id="rId49"/>
    <p:sldId id="259" r:id="rId50"/>
    <p:sldId id="2951" r:id="rId51"/>
    <p:sldId id="2933" r:id="rId52"/>
    <p:sldId id="2934" r:id="rId53"/>
    <p:sldId id="2935" r:id="rId54"/>
    <p:sldId id="2939" r:id="rId55"/>
    <p:sldId id="2891" r:id="rId56"/>
    <p:sldId id="2919" r:id="rId57"/>
    <p:sldId id="3013" r:id="rId58"/>
    <p:sldId id="3012" r:id="rId59"/>
    <p:sldId id="3014" r:id="rId60"/>
    <p:sldId id="2956" r:id="rId61"/>
    <p:sldId id="886" r:id="rId62"/>
    <p:sldId id="895" r:id="rId63"/>
    <p:sldId id="2893" r:id="rId64"/>
    <p:sldId id="651" r:id="rId65"/>
    <p:sldId id="2937" r:id="rId66"/>
    <p:sldId id="2943" r:id="rId67"/>
    <p:sldId id="2938" r:id="rId68"/>
    <p:sldId id="2940" r:id="rId69"/>
    <p:sldId id="2942" r:id="rId70"/>
    <p:sldId id="2949" r:id="rId71"/>
    <p:sldId id="2944" r:id="rId72"/>
    <p:sldId id="2960" r:id="rId73"/>
    <p:sldId id="2961" r:id="rId74"/>
    <p:sldId id="2962" r:id="rId75"/>
    <p:sldId id="3011" r:id="rId76"/>
    <p:sldId id="3015" r:id="rId77"/>
    <p:sldId id="2846" r:id="rId78"/>
    <p:sldId id="2964" r:id="rId79"/>
    <p:sldId id="2965" r:id="rId80"/>
    <p:sldId id="2967" r:id="rId81"/>
    <p:sldId id="3036" r:id="rId82"/>
    <p:sldId id="3063" r:id="rId83"/>
    <p:sldId id="3064" r:id="rId84"/>
    <p:sldId id="3028" r:id="rId85"/>
    <p:sldId id="3029" r:id="rId86"/>
    <p:sldId id="3030" r:id="rId87"/>
    <p:sldId id="3065" r:id="rId88"/>
    <p:sldId id="3066" r:id="rId89"/>
    <p:sldId id="3031" r:id="rId90"/>
    <p:sldId id="3032" r:id="rId91"/>
    <p:sldId id="3034" r:id="rId92"/>
    <p:sldId id="3026" r:id="rId93"/>
    <p:sldId id="3037" r:id="rId94"/>
    <p:sldId id="258" r:id="rId95"/>
    <p:sldId id="3016" r:id="rId96"/>
    <p:sldId id="271" r:id="rId97"/>
    <p:sldId id="262" r:id="rId98"/>
    <p:sldId id="3018" r:id="rId99"/>
    <p:sldId id="3019" r:id="rId100"/>
    <p:sldId id="265" r:id="rId101"/>
    <p:sldId id="266" r:id="rId102"/>
    <p:sldId id="267" r:id="rId103"/>
    <p:sldId id="3067" r:id="rId104"/>
    <p:sldId id="3005" r:id="rId105"/>
    <p:sldId id="3006" r:id="rId106"/>
    <p:sldId id="3007" r:id="rId107"/>
    <p:sldId id="3008" r:id="rId108"/>
    <p:sldId id="3068" r:id="rId1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327"/>
  </p:normalViewPr>
  <p:slideViewPr>
    <p:cSldViewPr snapToGrid="0">
      <p:cViewPr varScale="1">
        <p:scale>
          <a:sx n="124" d="100"/>
          <a:sy n="124" d="100"/>
        </p:scale>
        <p:origin x="54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E795E3-F26B-564F-BF5E-324EF42DF8BC}" type="doc">
      <dgm:prSet loTypeId="urn:microsoft.com/office/officeart/2005/8/layout/cycle7" loCatId="" qsTypeId="urn:microsoft.com/office/officeart/2005/8/quickstyle/simple1" qsCatId="simple" csTypeId="urn:microsoft.com/office/officeart/2005/8/colors/accent6_3" csCatId="accent6" phldr="1"/>
      <dgm:spPr/>
      <dgm:t>
        <a:bodyPr/>
        <a:lstStyle/>
        <a:p>
          <a:endParaRPr lang="en-US"/>
        </a:p>
      </dgm:t>
    </dgm:pt>
    <dgm:pt modelId="{52E1FC5E-795F-E245-B5C6-C4C9F94372E7}">
      <dgm:prSet phldrT="[Text]"/>
      <dgm:spPr/>
      <dgm:t>
        <a:bodyPr/>
        <a:lstStyle/>
        <a:p>
          <a:r>
            <a:rPr lang="en-US" dirty="0"/>
            <a:t>cross-media alignment</a:t>
          </a:r>
        </a:p>
      </dgm:t>
    </dgm:pt>
    <dgm:pt modelId="{3355D775-A6B0-8C4C-B272-62496D8B3D80}" type="parTrans" cxnId="{A0E80AED-10C9-C348-87E8-B3FB6D38A58E}">
      <dgm:prSet/>
      <dgm:spPr/>
      <dgm:t>
        <a:bodyPr/>
        <a:lstStyle/>
        <a:p>
          <a:endParaRPr lang="en-US"/>
        </a:p>
      </dgm:t>
    </dgm:pt>
    <dgm:pt modelId="{A8F2E525-366E-A743-A352-49D73D9EA4C7}" type="sibTrans" cxnId="{A0E80AED-10C9-C348-87E8-B3FB6D38A58E}">
      <dgm:prSet/>
      <dgm:spPr/>
      <dgm:t>
        <a:bodyPr/>
        <a:lstStyle/>
        <a:p>
          <a:endParaRPr lang="en-US"/>
        </a:p>
      </dgm:t>
    </dgm:pt>
    <dgm:pt modelId="{9206CFE4-FD5A-474D-AD73-66671B023B75}">
      <dgm:prSet phldrT="[Text]"/>
      <dgm:spPr/>
      <dgm:t>
        <a:bodyPr/>
        <a:lstStyle/>
        <a:p>
          <a:r>
            <a:rPr lang="en-US" dirty="0"/>
            <a:t>vision</a:t>
          </a:r>
        </a:p>
      </dgm:t>
    </dgm:pt>
    <dgm:pt modelId="{52E84079-BC41-A943-A315-F43426F35191}" type="parTrans" cxnId="{B8B933D9-5BB1-814C-80DD-8CA88E2C78D1}">
      <dgm:prSet/>
      <dgm:spPr/>
      <dgm:t>
        <a:bodyPr/>
        <a:lstStyle/>
        <a:p>
          <a:endParaRPr lang="en-US"/>
        </a:p>
      </dgm:t>
    </dgm:pt>
    <dgm:pt modelId="{31F28965-8BC3-E040-98EB-D05296F00314}" type="sibTrans" cxnId="{B8B933D9-5BB1-814C-80DD-8CA88E2C78D1}">
      <dgm:prSet/>
      <dgm:spPr/>
      <dgm:t>
        <a:bodyPr/>
        <a:lstStyle/>
        <a:p>
          <a:endParaRPr lang="en-US"/>
        </a:p>
      </dgm:t>
    </dgm:pt>
    <dgm:pt modelId="{816AC25F-1F08-F345-91A1-0291D852E761}">
      <dgm:prSet phldrT="[Text]"/>
      <dgm:spPr/>
      <dgm:t>
        <a:bodyPr/>
        <a:lstStyle/>
        <a:p>
          <a:r>
            <a:rPr lang="en-US" dirty="0"/>
            <a:t>text</a:t>
          </a:r>
        </a:p>
      </dgm:t>
    </dgm:pt>
    <dgm:pt modelId="{32BCA14A-6EC4-CB41-8C03-B0AB63C7173B}" type="parTrans" cxnId="{DF330D39-6BA1-CC4B-AD68-1996F102346B}">
      <dgm:prSet/>
      <dgm:spPr/>
      <dgm:t>
        <a:bodyPr/>
        <a:lstStyle/>
        <a:p>
          <a:endParaRPr lang="en-US"/>
        </a:p>
      </dgm:t>
    </dgm:pt>
    <dgm:pt modelId="{D87579DD-BD74-AF40-8AF5-90C589EC3B8F}" type="sibTrans" cxnId="{DF330D39-6BA1-CC4B-AD68-1996F102346B}">
      <dgm:prSet/>
      <dgm:spPr/>
      <dgm:t>
        <a:bodyPr/>
        <a:lstStyle/>
        <a:p>
          <a:endParaRPr lang="en-US"/>
        </a:p>
      </dgm:t>
    </dgm:pt>
    <dgm:pt modelId="{8B1F6459-B200-B247-B6E1-4C28BA08EE8F}" type="pres">
      <dgm:prSet presAssocID="{FBE795E3-F26B-564F-BF5E-324EF42DF8BC}" presName="Name0" presStyleCnt="0">
        <dgm:presLayoutVars>
          <dgm:dir/>
          <dgm:resizeHandles val="exact"/>
        </dgm:presLayoutVars>
      </dgm:prSet>
      <dgm:spPr/>
    </dgm:pt>
    <dgm:pt modelId="{C7F3A2B3-98F0-7F4A-92D3-E6E045FBE30D}" type="pres">
      <dgm:prSet presAssocID="{52E1FC5E-795F-E245-B5C6-C4C9F94372E7}" presName="node" presStyleLbl="node1" presStyleIdx="0" presStyleCnt="3">
        <dgm:presLayoutVars>
          <dgm:bulletEnabled val="1"/>
        </dgm:presLayoutVars>
      </dgm:prSet>
      <dgm:spPr/>
    </dgm:pt>
    <dgm:pt modelId="{D2578C44-41FB-FE4E-B0AA-34EC770A707B}" type="pres">
      <dgm:prSet presAssocID="{A8F2E525-366E-A743-A352-49D73D9EA4C7}" presName="sibTrans" presStyleLbl="sibTrans2D1" presStyleIdx="0" presStyleCnt="3"/>
      <dgm:spPr/>
    </dgm:pt>
    <dgm:pt modelId="{0B3D8371-C576-7C4B-9A8D-02CA091121D4}" type="pres">
      <dgm:prSet presAssocID="{A8F2E525-366E-A743-A352-49D73D9EA4C7}" presName="connectorText" presStyleLbl="sibTrans2D1" presStyleIdx="0" presStyleCnt="3"/>
      <dgm:spPr/>
    </dgm:pt>
    <dgm:pt modelId="{0828FE9F-8F86-8244-8A43-8EC85B0A6F7D}" type="pres">
      <dgm:prSet presAssocID="{9206CFE4-FD5A-474D-AD73-66671B023B75}" presName="node" presStyleLbl="node1" presStyleIdx="1" presStyleCnt="3">
        <dgm:presLayoutVars>
          <dgm:bulletEnabled val="1"/>
        </dgm:presLayoutVars>
      </dgm:prSet>
      <dgm:spPr/>
    </dgm:pt>
    <dgm:pt modelId="{8ACB1EB9-440E-244D-8225-81268FB906DC}" type="pres">
      <dgm:prSet presAssocID="{31F28965-8BC3-E040-98EB-D05296F00314}" presName="sibTrans" presStyleLbl="sibTrans2D1" presStyleIdx="1" presStyleCnt="3"/>
      <dgm:spPr/>
    </dgm:pt>
    <dgm:pt modelId="{D6B9A3B1-B548-C042-A0DC-3199337BACEB}" type="pres">
      <dgm:prSet presAssocID="{31F28965-8BC3-E040-98EB-D05296F00314}" presName="connectorText" presStyleLbl="sibTrans2D1" presStyleIdx="1" presStyleCnt="3"/>
      <dgm:spPr/>
    </dgm:pt>
    <dgm:pt modelId="{48F038C0-8010-0540-ADAA-D5F979B1C3ED}" type="pres">
      <dgm:prSet presAssocID="{816AC25F-1F08-F345-91A1-0291D852E761}" presName="node" presStyleLbl="node1" presStyleIdx="2" presStyleCnt="3">
        <dgm:presLayoutVars>
          <dgm:bulletEnabled val="1"/>
        </dgm:presLayoutVars>
      </dgm:prSet>
      <dgm:spPr/>
    </dgm:pt>
    <dgm:pt modelId="{C9F614B9-645F-5343-8C40-013FE3351715}" type="pres">
      <dgm:prSet presAssocID="{D87579DD-BD74-AF40-8AF5-90C589EC3B8F}" presName="sibTrans" presStyleLbl="sibTrans2D1" presStyleIdx="2" presStyleCnt="3"/>
      <dgm:spPr/>
    </dgm:pt>
    <dgm:pt modelId="{4B31FE7D-E32F-464E-B155-8B138A6EE87F}" type="pres">
      <dgm:prSet presAssocID="{D87579DD-BD74-AF40-8AF5-90C589EC3B8F}" presName="connectorText" presStyleLbl="sibTrans2D1" presStyleIdx="2" presStyleCnt="3"/>
      <dgm:spPr/>
    </dgm:pt>
  </dgm:ptLst>
  <dgm:cxnLst>
    <dgm:cxn modelId="{2CC6361A-6854-F047-B853-ED8E1AD815C4}" type="presOf" srcId="{FBE795E3-F26B-564F-BF5E-324EF42DF8BC}" destId="{8B1F6459-B200-B247-B6E1-4C28BA08EE8F}" srcOrd="0" destOrd="0" presId="urn:microsoft.com/office/officeart/2005/8/layout/cycle7"/>
    <dgm:cxn modelId="{37BCE922-A2E9-5844-8220-EF330F47A514}" type="presOf" srcId="{31F28965-8BC3-E040-98EB-D05296F00314}" destId="{8ACB1EB9-440E-244D-8225-81268FB906DC}" srcOrd="0" destOrd="0" presId="urn:microsoft.com/office/officeart/2005/8/layout/cycle7"/>
    <dgm:cxn modelId="{DF330D39-6BA1-CC4B-AD68-1996F102346B}" srcId="{FBE795E3-F26B-564F-BF5E-324EF42DF8BC}" destId="{816AC25F-1F08-F345-91A1-0291D852E761}" srcOrd="2" destOrd="0" parTransId="{32BCA14A-6EC4-CB41-8C03-B0AB63C7173B}" sibTransId="{D87579DD-BD74-AF40-8AF5-90C589EC3B8F}"/>
    <dgm:cxn modelId="{1EE10943-5E0C-354C-B9DA-05D012A4A3ED}" type="presOf" srcId="{31F28965-8BC3-E040-98EB-D05296F00314}" destId="{D6B9A3B1-B548-C042-A0DC-3199337BACEB}" srcOrd="1" destOrd="0" presId="urn:microsoft.com/office/officeart/2005/8/layout/cycle7"/>
    <dgm:cxn modelId="{9961BB5C-599F-354B-8E36-6BF1808EFA3F}" type="presOf" srcId="{816AC25F-1F08-F345-91A1-0291D852E761}" destId="{48F038C0-8010-0540-ADAA-D5F979B1C3ED}" srcOrd="0" destOrd="0" presId="urn:microsoft.com/office/officeart/2005/8/layout/cycle7"/>
    <dgm:cxn modelId="{F79D4B66-6988-7549-9001-178534BB0B21}" type="presOf" srcId="{9206CFE4-FD5A-474D-AD73-66671B023B75}" destId="{0828FE9F-8F86-8244-8A43-8EC85B0A6F7D}" srcOrd="0" destOrd="0" presId="urn:microsoft.com/office/officeart/2005/8/layout/cycle7"/>
    <dgm:cxn modelId="{AB376674-E358-624C-9443-CC988B23B9F3}" type="presOf" srcId="{A8F2E525-366E-A743-A352-49D73D9EA4C7}" destId="{D2578C44-41FB-FE4E-B0AA-34EC770A707B}" srcOrd="0" destOrd="0" presId="urn:microsoft.com/office/officeart/2005/8/layout/cycle7"/>
    <dgm:cxn modelId="{E236E977-B07D-F84B-ABD0-208AAD5BDC42}" type="presOf" srcId="{D87579DD-BD74-AF40-8AF5-90C589EC3B8F}" destId="{4B31FE7D-E32F-464E-B155-8B138A6EE87F}" srcOrd="1" destOrd="0" presId="urn:microsoft.com/office/officeart/2005/8/layout/cycle7"/>
    <dgm:cxn modelId="{B4DB0986-6729-F34F-835D-92B7E6E2E7E8}" type="presOf" srcId="{D87579DD-BD74-AF40-8AF5-90C589EC3B8F}" destId="{C9F614B9-645F-5343-8C40-013FE3351715}" srcOrd="0" destOrd="0" presId="urn:microsoft.com/office/officeart/2005/8/layout/cycle7"/>
    <dgm:cxn modelId="{06B402A3-C0C5-D548-9A84-521A09DB3F74}" type="presOf" srcId="{52E1FC5E-795F-E245-B5C6-C4C9F94372E7}" destId="{C7F3A2B3-98F0-7F4A-92D3-E6E045FBE30D}" srcOrd="0" destOrd="0" presId="urn:microsoft.com/office/officeart/2005/8/layout/cycle7"/>
    <dgm:cxn modelId="{B28728A7-B95D-144E-888C-7612D9BE2A86}" type="presOf" srcId="{A8F2E525-366E-A743-A352-49D73D9EA4C7}" destId="{0B3D8371-C576-7C4B-9A8D-02CA091121D4}" srcOrd="1" destOrd="0" presId="urn:microsoft.com/office/officeart/2005/8/layout/cycle7"/>
    <dgm:cxn modelId="{B8B933D9-5BB1-814C-80DD-8CA88E2C78D1}" srcId="{FBE795E3-F26B-564F-BF5E-324EF42DF8BC}" destId="{9206CFE4-FD5A-474D-AD73-66671B023B75}" srcOrd="1" destOrd="0" parTransId="{52E84079-BC41-A943-A315-F43426F35191}" sibTransId="{31F28965-8BC3-E040-98EB-D05296F00314}"/>
    <dgm:cxn modelId="{A0E80AED-10C9-C348-87E8-B3FB6D38A58E}" srcId="{FBE795E3-F26B-564F-BF5E-324EF42DF8BC}" destId="{52E1FC5E-795F-E245-B5C6-C4C9F94372E7}" srcOrd="0" destOrd="0" parTransId="{3355D775-A6B0-8C4C-B272-62496D8B3D80}" sibTransId="{A8F2E525-366E-A743-A352-49D73D9EA4C7}"/>
    <dgm:cxn modelId="{70E9F544-58CB-574C-9FAA-042582713ED1}" type="presParOf" srcId="{8B1F6459-B200-B247-B6E1-4C28BA08EE8F}" destId="{C7F3A2B3-98F0-7F4A-92D3-E6E045FBE30D}" srcOrd="0" destOrd="0" presId="urn:microsoft.com/office/officeart/2005/8/layout/cycle7"/>
    <dgm:cxn modelId="{D391FCC9-96E5-AB4C-A544-2B3942D9FD62}" type="presParOf" srcId="{8B1F6459-B200-B247-B6E1-4C28BA08EE8F}" destId="{D2578C44-41FB-FE4E-B0AA-34EC770A707B}" srcOrd="1" destOrd="0" presId="urn:microsoft.com/office/officeart/2005/8/layout/cycle7"/>
    <dgm:cxn modelId="{61284380-710B-A74F-A7BA-CA2876451791}" type="presParOf" srcId="{D2578C44-41FB-FE4E-B0AA-34EC770A707B}" destId="{0B3D8371-C576-7C4B-9A8D-02CA091121D4}" srcOrd="0" destOrd="0" presId="urn:microsoft.com/office/officeart/2005/8/layout/cycle7"/>
    <dgm:cxn modelId="{67C06E48-CA5B-2D48-8AD1-7313C3FE5665}" type="presParOf" srcId="{8B1F6459-B200-B247-B6E1-4C28BA08EE8F}" destId="{0828FE9F-8F86-8244-8A43-8EC85B0A6F7D}" srcOrd="2" destOrd="0" presId="urn:microsoft.com/office/officeart/2005/8/layout/cycle7"/>
    <dgm:cxn modelId="{D9221496-48D9-D54C-B613-019A7A85D09B}" type="presParOf" srcId="{8B1F6459-B200-B247-B6E1-4C28BA08EE8F}" destId="{8ACB1EB9-440E-244D-8225-81268FB906DC}" srcOrd="3" destOrd="0" presId="urn:microsoft.com/office/officeart/2005/8/layout/cycle7"/>
    <dgm:cxn modelId="{9156A2AB-EC95-704A-B176-65BD8EA3D977}" type="presParOf" srcId="{8ACB1EB9-440E-244D-8225-81268FB906DC}" destId="{D6B9A3B1-B548-C042-A0DC-3199337BACEB}" srcOrd="0" destOrd="0" presId="urn:microsoft.com/office/officeart/2005/8/layout/cycle7"/>
    <dgm:cxn modelId="{49EA4A94-24CF-CE4D-AEC0-2DBE184E2ACB}" type="presParOf" srcId="{8B1F6459-B200-B247-B6E1-4C28BA08EE8F}" destId="{48F038C0-8010-0540-ADAA-D5F979B1C3ED}" srcOrd="4" destOrd="0" presId="urn:microsoft.com/office/officeart/2005/8/layout/cycle7"/>
    <dgm:cxn modelId="{9F9C56ED-5E3B-8F4F-ADE0-063CE4CAE0C1}" type="presParOf" srcId="{8B1F6459-B200-B247-B6E1-4C28BA08EE8F}" destId="{C9F614B9-645F-5343-8C40-013FE3351715}" srcOrd="5" destOrd="0" presId="urn:microsoft.com/office/officeart/2005/8/layout/cycle7"/>
    <dgm:cxn modelId="{0EBCCF53-B8DA-564F-A309-6CBB0B92C665}" type="presParOf" srcId="{C9F614B9-645F-5343-8C40-013FE3351715}" destId="{4B31FE7D-E32F-464E-B155-8B138A6EE87F}"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D548BF5-8D43-A44F-AAD7-C3604BCCBD9D}" type="doc">
      <dgm:prSet loTypeId="urn:microsoft.com/office/officeart/2005/8/layout/target1" loCatId="" qsTypeId="urn:microsoft.com/office/officeart/2005/8/quickstyle/simple1" qsCatId="simple" csTypeId="urn:microsoft.com/office/officeart/2005/8/colors/accent6_3" csCatId="accent6" phldr="1"/>
      <dgm:spPr/>
    </dgm:pt>
    <dgm:pt modelId="{289282B5-953F-A94F-91AA-225660B89277}">
      <dgm:prSet phldrT="[Text]"/>
      <dgm:spPr/>
      <dgm:t>
        <a:bodyPr/>
        <a:lstStyle/>
        <a:p>
          <a:r>
            <a:rPr lang="en-US" dirty="0"/>
            <a:t>object Labels</a:t>
          </a:r>
        </a:p>
      </dgm:t>
    </dgm:pt>
    <dgm:pt modelId="{CFB9E54D-4ED7-EE4A-8473-40903C05F200}" type="parTrans" cxnId="{AB7D6F32-BF5D-5D47-915A-154779216BA6}">
      <dgm:prSet/>
      <dgm:spPr/>
      <dgm:t>
        <a:bodyPr/>
        <a:lstStyle/>
        <a:p>
          <a:endParaRPr lang="en-US"/>
        </a:p>
      </dgm:t>
    </dgm:pt>
    <dgm:pt modelId="{FC9A3B87-6181-0641-A252-A6CD825810C3}" type="sibTrans" cxnId="{AB7D6F32-BF5D-5D47-915A-154779216BA6}">
      <dgm:prSet/>
      <dgm:spPr/>
      <dgm:t>
        <a:bodyPr/>
        <a:lstStyle/>
        <a:p>
          <a:endParaRPr lang="en-US"/>
        </a:p>
      </dgm:t>
    </dgm:pt>
    <dgm:pt modelId="{FC0CA79F-C050-3842-8D6A-D0C9ABF1F6B6}">
      <dgm:prSet phldrT="[Text]"/>
      <dgm:spPr/>
      <dgm:t>
        <a:bodyPr/>
        <a:lstStyle/>
        <a:p>
          <a:r>
            <a:rPr lang="en-US" dirty="0"/>
            <a:t>objects</a:t>
          </a:r>
        </a:p>
      </dgm:t>
    </dgm:pt>
    <dgm:pt modelId="{464A32E7-B2FE-0244-8E81-37DC86C48A16}" type="parTrans" cxnId="{AE60C276-8E1D-4C4F-ADBC-778E556F6D0A}">
      <dgm:prSet/>
      <dgm:spPr/>
      <dgm:t>
        <a:bodyPr/>
        <a:lstStyle/>
        <a:p>
          <a:endParaRPr lang="en-US"/>
        </a:p>
      </dgm:t>
    </dgm:pt>
    <dgm:pt modelId="{373386FD-4B32-CF42-8356-AD467B85F9AD}" type="sibTrans" cxnId="{AE60C276-8E1D-4C4F-ADBC-778E556F6D0A}">
      <dgm:prSet/>
      <dgm:spPr/>
      <dgm:t>
        <a:bodyPr/>
        <a:lstStyle/>
        <a:p>
          <a:endParaRPr lang="en-US"/>
        </a:p>
      </dgm:t>
    </dgm:pt>
    <dgm:pt modelId="{87D46FCC-2AAE-954D-BD70-88B5A30F2443}">
      <dgm:prSet phldrT="[Text]"/>
      <dgm:spPr/>
    </dgm:pt>
    <dgm:pt modelId="{6B9011A7-0D64-074F-B606-FB15BE2CD353}" type="parTrans" cxnId="{4BB1056D-8CE6-D14C-B1B9-EE1523F80C6C}">
      <dgm:prSet/>
      <dgm:spPr/>
      <dgm:t>
        <a:bodyPr/>
        <a:lstStyle/>
        <a:p>
          <a:endParaRPr lang="en-US"/>
        </a:p>
      </dgm:t>
    </dgm:pt>
    <dgm:pt modelId="{4D6BB6D8-6972-074A-8304-22628E548F6E}" type="sibTrans" cxnId="{4BB1056D-8CE6-D14C-B1B9-EE1523F80C6C}">
      <dgm:prSet/>
      <dgm:spPr/>
      <dgm:t>
        <a:bodyPr/>
        <a:lstStyle/>
        <a:p>
          <a:endParaRPr lang="en-US"/>
        </a:p>
      </dgm:t>
    </dgm:pt>
    <dgm:pt modelId="{40B55E62-E699-BC47-A584-4E63BDDBC895}">
      <dgm:prSet phldrT="[Text]"/>
      <dgm:spPr/>
      <dgm:t>
        <a:bodyPr/>
        <a:lstStyle/>
        <a:p>
          <a:r>
            <a:rPr lang="en-US" dirty="0"/>
            <a:t>scene graphs</a:t>
          </a:r>
        </a:p>
      </dgm:t>
    </dgm:pt>
    <dgm:pt modelId="{946B1DC3-C3E5-5347-9E6E-367E0179BDD0}" type="parTrans" cxnId="{37255678-91BE-DC46-9525-1B1F685F958E}">
      <dgm:prSet/>
      <dgm:spPr/>
      <dgm:t>
        <a:bodyPr/>
        <a:lstStyle/>
        <a:p>
          <a:endParaRPr lang="en-US"/>
        </a:p>
      </dgm:t>
    </dgm:pt>
    <dgm:pt modelId="{3051A0F2-EE92-CD49-A376-C0594E00FD4B}" type="sibTrans" cxnId="{37255678-91BE-DC46-9525-1B1F685F958E}">
      <dgm:prSet/>
      <dgm:spPr/>
      <dgm:t>
        <a:bodyPr/>
        <a:lstStyle/>
        <a:p>
          <a:endParaRPr lang="en-US"/>
        </a:p>
      </dgm:t>
    </dgm:pt>
    <dgm:pt modelId="{51109FF9-0A6B-1C4B-BD19-B89F696F068B}">
      <dgm:prSet phldrT="[Text]"/>
      <dgm:spPr/>
      <dgm:t>
        <a:bodyPr/>
        <a:lstStyle/>
        <a:p>
          <a:r>
            <a:rPr lang="en-US" dirty="0"/>
            <a:t>pixels</a:t>
          </a:r>
        </a:p>
      </dgm:t>
    </dgm:pt>
    <dgm:pt modelId="{FC7664BC-1A56-994C-A572-97EF939977D4}" type="parTrans" cxnId="{27D6EC2C-5D8D-A24E-A9AF-4E79F5FD12D6}">
      <dgm:prSet/>
      <dgm:spPr/>
      <dgm:t>
        <a:bodyPr/>
        <a:lstStyle/>
        <a:p>
          <a:endParaRPr lang="en-US"/>
        </a:p>
      </dgm:t>
    </dgm:pt>
    <dgm:pt modelId="{A9C6298F-C002-4D4A-A764-A4DCBCF76E54}" type="sibTrans" cxnId="{27D6EC2C-5D8D-A24E-A9AF-4E79F5FD12D6}">
      <dgm:prSet/>
      <dgm:spPr/>
      <dgm:t>
        <a:bodyPr/>
        <a:lstStyle/>
        <a:p>
          <a:endParaRPr lang="en-US"/>
        </a:p>
      </dgm:t>
    </dgm:pt>
    <dgm:pt modelId="{62E29BA5-F131-9147-AD9E-34DF9BC755E2}">
      <dgm:prSet phldrT="[Text]"/>
      <dgm:spPr/>
      <dgm:t>
        <a:bodyPr/>
        <a:lstStyle/>
        <a:p>
          <a:r>
            <a:rPr lang="en-US"/>
            <a:t>?</a:t>
          </a:r>
          <a:endParaRPr lang="en-US" dirty="0"/>
        </a:p>
      </dgm:t>
    </dgm:pt>
    <dgm:pt modelId="{580DA8D7-6934-584D-9BF7-BA9FE77FC3A0}" type="parTrans" cxnId="{92852802-E8D6-F745-9AD3-86C892FBE712}">
      <dgm:prSet/>
      <dgm:spPr/>
      <dgm:t>
        <a:bodyPr/>
        <a:lstStyle/>
        <a:p>
          <a:endParaRPr lang="en-US"/>
        </a:p>
      </dgm:t>
    </dgm:pt>
    <dgm:pt modelId="{675AB2FA-2E39-684F-BB95-E026776ED0EC}" type="sibTrans" cxnId="{92852802-E8D6-F745-9AD3-86C892FBE712}">
      <dgm:prSet/>
      <dgm:spPr/>
      <dgm:t>
        <a:bodyPr/>
        <a:lstStyle/>
        <a:p>
          <a:endParaRPr lang="en-US"/>
        </a:p>
      </dgm:t>
    </dgm:pt>
    <dgm:pt modelId="{08B53319-D9CE-C34A-B140-0A1B7717D1AC}" type="pres">
      <dgm:prSet presAssocID="{ED548BF5-8D43-A44F-AAD7-C3604BCCBD9D}" presName="composite" presStyleCnt="0">
        <dgm:presLayoutVars>
          <dgm:chMax val="5"/>
          <dgm:dir/>
          <dgm:resizeHandles val="exact"/>
        </dgm:presLayoutVars>
      </dgm:prSet>
      <dgm:spPr/>
    </dgm:pt>
    <dgm:pt modelId="{97139259-6A7B-4E43-8813-DFA686318D04}" type="pres">
      <dgm:prSet presAssocID="{62E29BA5-F131-9147-AD9E-34DF9BC755E2}" presName="circle1" presStyleLbl="lnNode1" presStyleIdx="0" presStyleCnt="5"/>
      <dgm:spPr/>
    </dgm:pt>
    <dgm:pt modelId="{44533C96-D3FF-F749-A4EF-B8D23511B5F5}" type="pres">
      <dgm:prSet presAssocID="{62E29BA5-F131-9147-AD9E-34DF9BC755E2}" presName="text1" presStyleLbl="revTx" presStyleIdx="0" presStyleCnt="5">
        <dgm:presLayoutVars>
          <dgm:bulletEnabled val="1"/>
        </dgm:presLayoutVars>
      </dgm:prSet>
      <dgm:spPr/>
    </dgm:pt>
    <dgm:pt modelId="{F8E3C5A4-EE85-704F-9F9E-B5A1FD501662}" type="pres">
      <dgm:prSet presAssocID="{62E29BA5-F131-9147-AD9E-34DF9BC755E2}" presName="line1" presStyleLbl="callout" presStyleIdx="0" presStyleCnt="10"/>
      <dgm:spPr/>
    </dgm:pt>
    <dgm:pt modelId="{66D081EC-431F-764B-B84D-4B245CCFDDD2}" type="pres">
      <dgm:prSet presAssocID="{62E29BA5-F131-9147-AD9E-34DF9BC755E2}" presName="d1" presStyleLbl="callout" presStyleIdx="1" presStyleCnt="10"/>
      <dgm:spPr/>
    </dgm:pt>
    <dgm:pt modelId="{494B80D2-29B0-A548-A3D3-0BACDAE65783}" type="pres">
      <dgm:prSet presAssocID="{40B55E62-E699-BC47-A584-4E63BDDBC895}" presName="circle2" presStyleLbl="lnNode1" presStyleIdx="1" presStyleCnt="5"/>
      <dgm:spPr/>
    </dgm:pt>
    <dgm:pt modelId="{A701DA33-32F1-8E42-A0A3-BF2D5D609C6B}" type="pres">
      <dgm:prSet presAssocID="{40B55E62-E699-BC47-A584-4E63BDDBC895}" presName="text2" presStyleLbl="revTx" presStyleIdx="1" presStyleCnt="5">
        <dgm:presLayoutVars>
          <dgm:bulletEnabled val="1"/>
        </dgm:presLayoutVars>
      </dgm:prSet>
      <dgm:spPr/>
    </dgm:pt>
    <dgm:pt modelId="{1FB7B86A-C2DD-714C-A691-C62D5486CFA5}" type="pres">
      <dgm:prSet presAssocID="{40B55E62-E699-BC47-A584-4E63BDDBC895}" presName="line2" presStyleLbl="callout" presStyleIdx="2" presStyleCnt="10"/>
      <dgm:spPr/>
    </dgm:pt>
    <dgm:pt modelId="{F5945101-FF15-6844-9BEF-316CF5A249AE}" type="pres">
      <dgm:prSet presAssocID="{40B55E62-E699-BC47-A584-4E63BDDBC895}" presName="d2" presStyleLbl="callout" presStyleIdx="3" presStyleCnt="10"/>
      <dgm:spPr/>
    </dgm:pt>
    <dgm:pt modelId="{FC912DC4-658D-2743-8B57-3578A929EC20}" type="pres">
      <dgm:prSet presAssocID="{289282B5-953F-A94F-91AA-225660B89277}" presName="circle3" presStyleLbl="lnNode1" presStyleIdx="2" presStyleCnt="5"/>
      <dgm:spPr/>
    </dgm:pt>
    <dgm:pt modelId="{0B59C9E4-5B83-7043-88A4-189787F37725}" type="pres">
      <dgm:prSet presAssocID="{289282B5-953F-A94F-91AA-225660B89277}" presName="text3" presStyleLbl="revTx" presStyleIdx="2" presStyleCnt="5">
        <dgm:presLayoutVars>
          <dgm:bulletEnabled val="1"/>
        </dgm:presLayoutVars>
      </dgm:prSet>
      <dgm:spPr/>
    </dgm:pt>
    <dgm:pt modelId="{35AC59BA-A99B-3C42-A521-2717E91EC355}" type="pres">
      <dgm:prSet presAssocID="{289282B5-953F-A94F-91AA-225660B89277}" presName="line3" presStyleLbl="callout" presStyleIdx="4" presStyleCnt="10"/>
      <dgm:spPr/>
    </dgm:pt>
    <dgm:pt modelId="{707DAE6C-E6D2-CD4E-B161-D5375F6F2F1A}" type="pres">
      <dgm:prSet presAssocID="{289282B5-953F-A94F-91AA-225660B89277}" presName="d3" presStyleLbl="callout" presStyleIdx="5" presStyleCnt="10"/>
      <dgm:spPr/>
    </dgm:pt>
    <dgm:pt modelId="{E82F31C2-E503-6A47-A944-1222712CB37F}" type="pres">
      <dgm:prSet presAssocID="{FC0CA79F-C050-3842-8D6A-D0C9ABF1F6B6}" presName="circle4" presStyleLbl="lnNode1" presStyleIdx="3" presStyleCnt="5"/>
      <dgm:spPr/>
    </dgm:pt>
    <dgm:pt modelId="{946DE51E-CFDE-E84F-9071-3A772D4F8DF8}" type="pres">
      <dgm:prSet presAssocID="{FC0CA79F-C050-3842-8D6A-D0C9ABF1F6B6}" presName="text4" presStyleLbl="revTx" presStyleIdx="3" presStyleCnt="5">
        <dgm:presLayoutVars>
          <dgm:bulletEnabled val="1"/>
        </dgm:presLayoutVars>
      </dgm:prSet>
      <dgm:spPr/>
    </dgm:pt>
    <dgm:pt modelId="{D53B23FE-1452-134F-B8BF-255C1E443110}" type="pres">
      <dgm:prSet presAssocID="{FC0CA79F-C050-3842-8D6A-D0C9ABF1F6B6}" presName="line4" presStyleLbl="callout" presStyleIdx="6" presStyleCnt="10"/>
      <dgm:spPr/>
    </dgm:pt>
    <dgm:pt modelId="{6502A9D2-AA6A-4647-902B-300D9F7ECA02}" type="pres">
      <dgm:prSet presAssocID="{FC0CA79F-C050-3842-8D6A-D0C9ABF1F6B6}" presName="d4" presStyleLbl="callout" presStyleIdx="7" presStyleCnt="10"/>
      <dgm:spPr/>
    </dgm:pt>
    <dgm:pt modelId="{05BC9047-DF1D-E541-B5E2-8052BB113EE5}" type="pres">
      <dgm:prSet presAssocID="{51109FF9-0A6B-1C4B-BD19-B89F696F068B}" presName="circle5" presStyleLbl="lnNode1" presStyleIdx="4" presStyleCnt="5"/>
      <dgm:spPr/>
    </dgm:pt>
    <dgm:pt modelId="{7EF7C20E-3829-0445-8DDB-C0006B480F79}" type="pres">
      <dgm:prSet presAssocID="{51109FF9-0A6B-1C4B-BD19-B89F696F068B}" presName="text5" presStyleLbl="revTx" presStyleIdx="4" presStyleCnt="5">
        <dgm:presLayoutVars>
          <dgm:bulletEnabled val="1"/>
        </dgm:presLayoutVars>
      </dgm:prSet>
      <dgm:spPr/>
    </dgm:pt>
    <dgm:pt modelId="{D60FEA30-BC94-D646-B97F-AE3A27DE2A89}" type="pres">
      <dgm:prSet presAssocID="{51109FF9-0A6B-1C4B-BD19-B89F696F068B}" presName="line5" presStyleLbl="callout" presStyleIdx="8" presStyleCnt="10"/>
      <dgm:spPr/>
    </dgm:pt>
    <dgm:pt modelId="{C711986C-B2C8-9F4D-847A-A5F9A96FA329}" type="pres">
      <dgm:prSet presAssocID="{51109FF9-0A6B-1C4B-BD19-B89F696F068B}" presName="d5" presStyleLbl="callout" presStyleIdx="9" presStyleCnt="10"/>
      <dgm:spPr/>
    </dgm:pt>
  </dgm:ptLst>
  <dgm:cxnLst>
    <dgm:cxn modelId="{92852802-E8D6-F745-9AD3-86C892FBE712}" srcId="{ED548BF5-8D43-A44F-AAD7-C3604BCCBD9D}" destId="{62E29BA5-F131-9147-AD9E-34DF9BC755E2}" srcOrd="0" destOrd="0" parTransId="{580DA8D7-6934-584D-9BF7-BA9FE77FC3A0}" sibTransId="{675AB2FA-2E39-684F-BB95-E026776ED0EC}"/>
    <dgm:cxn modelId="{48B13908-36CD-E446-A660-AC14FBE781D1}" type="presOf" srcId="{51109FF9-0A6B-1C4B-BD19-B89F696F068B}" destId="{7EF7C20E-3829-0445-8DDB-C0006B480F79}" srcOrd="0" destOrd="0" presId="urn:microsoft.com/office/officeart/2005/8/layout/target1"/>
    <dgm:cxn modelId="{BA48E016-6079-ED4F-805C-27DD6EE984E3}" type="presOf" srcId="{62E29BA5-F131-9147-AD9E-34DF9BC755E2}" destId="{44533C96-D3FF-F749-A4EF-B8D23511B5F5}" srcOrd="0" destOrd="0" presId="urn:microsoft.com/office/officeart/2005/8/layout/target1"/>
    <dgm:cxn modelId="{27D6EC2C-5D8D-A24E-A9AF-4E79F5FD12D6}" srcId="{ED548BF5-8D43-A44F-AAD7-C3604BCCBD9D}" destId="{51109FF9-0A6B-1C4B-BD19-B89F696F068B}" srcOrd="4" destOrd="0" parTransId="{FC7664BC-1A56-994C-A572-97EF939977D4}" sibTransId="{A9C6298F-C002-4D4A-A764-A4DCBCF76E54}"/>
    <dgm:cxn modelId="{AB7D6F32-BF5D-5D47-915A-154779216BA6}" srcId="{ED548BF5-8D43-A44F-AAD7-C3604BCCBD9D}" destId="{289282B5-953F-A94F-91AA-225660B89277}" srcOrd="2" destOrd="0" parTransId="{CFB9E54D-4ED7-EE4A-8473-40903C05F200}" sibTransId="{FC9A3B87-6181-0641-A252-A6CD825810C3}"/>
    <dgm:cxn modelId="{A441685F-4970-3846-829B-7CE22CB231D1}" type="presOf" srcId="{FC0CA79F-C050-3842-8D6A-D0C9ABF1F6B6}" destId="{946DE51E-CFDE-E84F-9071-3A772D4F8DF8}" srcOrd="0" destOrd="0" presId="urn:microsoft.com/office/officeart/2005/8/layout/target1"/>
    <dgm:cxn modelId="{4BB1056D-8CE6-D14C-B1B9-EE1523F80C6C}" srcId="{ED548BF5-8D43-A44F-AAD7-C3604BCCBD9D}" destId="{87D46FCC-2AAE-954D-BD70-88B5A30F2443}" srcOrd="5" destOrd="0" parTransId="{6B9011A7-0D64-074F-B606-FB15BE2CD353}" sibTransId="{4D6BB6D8-6972-074A-8304-22628E548F6E}"/>
    <dgm:cxn modelId="{AE60C276-8E1D-4C4F-ADBC-778E556F6D0A}" srcId="{ED548BF5-8D43-A44F-AAD7-C3604BCCBD9D}" destId="{FC0CA79F-C050-3842-8D6A-D0C9ABF1F6B6}" srcOrd="3" destOrd="0" parTransId="{464A32E7-B2FE-0244-8E81-37DC86C48A16}" sibTransId="{373386FD-4B32-CF42-8356-AD467B85F9AD}"/>
    <dgm:cxn modelId="{37255678-91BE-DC46-9525-1B1F685F958E}" srcId="{ED548BF5-8D43-A44F-AAD7-C3604BCCBD9D}" destId="{40B55E62-E699-BC47-A584-4E63BDDBC895}" srcOrd="1" destOrd="0" parTransId="{946B1DC3-C3E5-5347-9E6E-367E0179BDD0}" sibTransId="{3051A0F2-EE92-CD49-A376-C0594E00FD4B}"/>
    <dgm:cxn modelId="{304A3A9C-2C09-B440-B283-D81B586DD2B5}" type="presOf" srcId="{40B55E62-E699-BC47-A584-4E63BDDBC895}" destId="{A701DA33-32F1-8E42-A0A3-BF2D5D609C6B}" srcOrd="0" destOrd="0" presId="urn:microsoft.com/office/officeart/2005/8/layout/target1"/>
    <dgm:cxn modelId="{7F111EAF-D507-CB4E-B35B-40CCB3BFF6CA}" type="presOf" srcId="{289282B5-953F-A94F-91AA-225660B89277}" destId="{0B59C9E4-5B83-7043-88A4-189787F37725}" srcOrd="0" destOrd="0" presId="urn:microsoft.com/office/officeart/2005/8/layout/target1"/>
    <dgm:cxn modelId="{EF206DE5-F485-9A46-A6E4-38E7B1299422}" type="presOf" srcId="{ED548BF5-8D43-A44F-AAD7-C3604BCCBD9D}" destId="{08B53319-D9CE-C34A-B140-0A1B7717D1AC}" srcOrd="0" destOrd="0" presId="urn:microsoft.com/office/officeart/2005/8/layout/target1"/>
    <dgm:cxn modelId="{899320EB-634D-A745-BC72-39C8CA8A7979}" type="presParOf" srcId="{08B53319-D9CE-C34A-B140-0A1B7717D1AC}" destId="{97139259-6A7B-4E43-8813-DFA686318D04}" srcOrd="0" destOrd="0" presId="urn:microsoft.com/office/officeart/2005/8/layout/target1"/>
    <dgm:cxn modelId="{DF618253-88D5-C24D-A726-532AB356B99B}" type="presParOf" srcId="{08B53319-D9CE-C34A-B140-0A1B7717D1AC}" destId="{44533C96-D3FF-F749-A4EF-B8D23511B5F5}" srcOrd="1" destOrd="0" presId="urn:microsoft.com/office/officeart/2005/8/layout/target1"/>
    <dgm:cxn modelId="{1D2AEECF-0100-7F44-BB06-9DE943840DFA}" type="presParOf" srcId="{08B53319-D9CE-C34A-B140-0A1B7717D1AC}" destId="{F8E3C5A4-EE85-704F-9F9E-B5A1FD501662}" srcOrd="2" destOrd="0" presId="urn:microsoft.com/office/officeart/2005/8/layout/target1"/>
    <dgm:cxn modelId="{683AA812-BDE7-8647-8FA2-352935BEE1E2}" type="presParOf" srcId="{08B53319-D9CE-C34A-B140-0A1B7717D1AC}" destId="{66D081EC-431F-764B-B84D-4B245CCFDDD2}" srcOrd="3" destOrd="0" presId="urn:microsoft.com/office/officeart/2005/8/layout/target1"/>
    <dgm:cxn modelId="{24C6B265-6832-2144-BC90-D5C0749807BB}" type="presParOf" srcId="{08B53319-D9CE-C34A-B140-0A1B7717D1AC}" destId="{494B80D2-29B0-A548-A3D3-0BACDAE65783}" srcOrd="4" destOrd="0" presId="urn:microsoft.com/office/officeart/2005/8/layout/target1"/>
    <dgm:cxn modelId="{B77C2C3B-0696-A249-9F1F-563A0C16C22A}" type="presParOf" srcId="{08B53319-D9CE-C34A-B140-0A1B7717D1AC}" destId="{A701DA33-32F1-8E42-A0A3-BF2D5D609C6B}" srcOrd="5" destOrd="0" presId="urn:microsoft.com/office/officeart/2005/8/layout/target1"/>
    <dgm:cxn modelId="{4DCF363E-C83B-D14D-999E-3E47E171BACB}" type="presParOf" srcId="{08B53319-D9CE-C34A-B140-0A1B7717D1AC}" destId="{1FB7B86A-C2DD-714C-A691-C62D5486CFA5}" srcOrd="6" destOrd="0" presId="urn:microsoft.com/office/officeart/2005/8/layout/target1"/>
    <dgm:cxn modelId="{604DF60B-1E33-9B44-8E6D-0C1694671751}" type="presParOf" srcId="{08B53319-D9CE-C34A-B140-0A1B7717D1AC}" destId="{F5945101-FF15-6844-9BEF-316CF5A249AE}" srcOrd="7" destOrd="0" presId="urn:microsoft.com/office/officeart/2005/8/layout/target1"/>
    <dgm:cxn modelId="{7FA1D0E1-B01B-244B-83F6-5117EF8D462E}" type="presParOf" srcId="{08B53319-D9CE-C34A-B140-0A1B7717D1AC}" destId="{FC912DC4-658D-2743-8B57-3578A929EC20}" srcOrd="8" destOrd="0" presId="urn:microsoft.com/office/officeart/2005/8/layout/target1"/>
    <dgm:cxn modelId="{424FF18A-3EAD-4F40-9F3B-5AE8988690FC}" type="presParOf" srcId="{08B53319-D9CE-C34A-B140-0A1B7717D1AC}" destId="{0B59C9E4-5B83-7043-88A4-189787F37725}" srcOrd="9" destOrd="0" presId="urn:microsoft.com/office/officeart/2005/8/layout/target1"/>
    <dgm:cxn modelId="{6BF95EF3-57DC-E14D-A65B-BE69A7E2E858}" type="presParOf" srcId="{08B53319-D9CE-C34A-B140-0A1B7717D1AC}" destId="{35AC59BA-A99B-3C42-A521-2717E91EC355}" srcOrd="10" destOrd="0" presId="urn:microsoft.com/office/officeart/2005/8/layout/target1"/>
    <dgm:cxn modelId="{6593FF64-7589-2D4F-B2AF-FDEC1B68FBD9}" type="presParOf" srcId="{08B53319-D9CE-C34A-B140-0A1B7717D1AC}" destId="{707DAE6C-E6D2-CD4E-B161-D5375F6F2F1A}" srcOrd="11" destOrd="0" presId="urn:microsoft.com/office/officeart/2005/8/layout/target1"/>
    <dgm:cxn modelId="{2619FB99-F420-5148-B14F-226FC28B9208}" type="presParOf" srcId="{08B53319-D9CE-C34A-B140-0A1B7717D1AC}" destId="{E82F31C2-E503-6A47-A944-1222712CB37F}" srcOrd="12" destOrd="0" presId="urn:microsoft.com/office/officeart/2005/8/layout/target1"/>
    <dgm:cxn modelId="{64038FFA-BA49-9D4D-8FA7-0E273D8D3351}" type="presParOf" srcId="{08B53319-D9CE-C34A-B140-0A1B7717D1AC}" destId="{946DE51E-CFDE-E84F-9071-3A772D4F8DF8}" srcOrd="13" destOrd="0" presId="urn:microsoft.com/office/officeart/2005/8/layout/target1"/>
    <dgm:cxn modelId="{A6022DC7-71FB-0543-B2A3-213657883ADB}" type="presParOf" srcId="{08B53319-D9CE-C34A-B140-0A1B7717D1AC}" destId="{D53B23FE-1452-134F-B8BF-255C1E443110}" srcOrd="14" destOrd="0" presId="urn:microsoft.com/office/officeart/2005/8/layout/target1"/>
    <dgm:cxn modelId="{99ECEB10-E39F-DA46-96F7-B54F2ED3C5FF}" type="presParOf" srcId="{08B53319-D9CE-C34A-B140-0A1B7717D1AC}" destId="{6502A9D2-AA6A-4647-902B-300D9F7ECA02}" srcOrd="15" destOrd="0" presId="urn:microsoft.com/office/officeart/2005/8/layout/target1"/>
    <dgm:cxn modelId="{BB8617AB-7A01-AD40-8C61-202A28599867}" type="presParOf" srcId="{08B53319-D9CE-C34A-B140-0A1B7717D1AC}" destId="{05BC9047-DF1D-E541-B5E2-8052BB113EE5}" srcOrd="16" destOrd="0" presId="urn:microsoft.com/office/officeart/2005/8/layout/target1"/>
    <dgm:cxn modelId="{7B5C6C64-9552-A443-8810-ADCE0984CD48}" type="presParOf" srcId="{08B53319-D9CE-C34A-B140-0A1B7717D1AC}" destId="{7EF7C20E-3829-0445-8DDB-C0006B480F79}" srcOrd="17" destOrd="0" presId="urn:microsoft.com/office/officeart/2005/8/layout/target1"/>
    <dgm:cxn modelId="{E4E3AFDF-0181-E742-B981-5AC4BCCDD943}" type="presParOf" srcId="{08B53319-D9CE-C34A-B140-0A1B7717D1AC}" destId="{D60FEA30-BC94-D646-B97F-AE3A27DE2A89}" srcOrd="18" destOrd="0" presId="urn:microsoft.com/office/officeart/2005/8/layout/target1"/>
    <dgm:cxn modelId="{66E5B45A-8715-9543-AAEB-BA0798B03B0A}" type="presParOf" srcId="{08B53319-D9CE-C34A-B140-0A1B7717D1AC}" destId="{C711986C-B2C8-9F4D-847A-A5F9A96FA329}" srcOrd="19"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71292FF-374B-1F4A-9133-F83F0C79597A}" type="doc">
      <dgm:prSet loTypeId="urn:microsoft.com/office/officeart/2009/layout/ReverseList" loCatId="" qsTypeId="urn:microsoft.com/office/officeart/2005/8/quickstyle/simple1" qsCatId="simple" csTypeId="urn:microsoft.com/office/officeart/2005/8/colors/accent6_3" csCatId="accent6" phldr="1"/>
      <dgm:spPr/>
      <dgm:t>
        <a:bodyPr/>
        <a:lstStyle/>
        <a:p>
          <a:endParaRPr lang="en-US"/>
        </a:p>
      </dgm:t>
    </dgm:pt>
    <dgm:pt modelId="{DDE47D16-AD5C-9147-AE8C-0D44E75313E3}">
      <dgm:prSet phldrT="[Text]" custT="1"/>
      <dgm:spPr/>
      <dgm:t>
        <a:bodyPr/>
        <a:lstStyle/>
        <a:p>
          <a:r>
            <a:rPr lang="en-US" sz="2400" dirty="0"/>
            <a:t>Text</a:t>
          </a:r>
        </a:p>
      </dgm:t>
    </dgm:pt>
    <dgm:pt modelId="{6F6AD7CF-2EA0-9E4D-A848-934C54ECCC2B}" type="parTrans" cxnId="{016AA492-E5CF-DA40-B6EC-A519BA851A3F}">
      <dgm:prSet/>
      <dgm:spPr/>
      <dgm:t>
        <a:bodyPr/>
        <a:lstStyle/>
        <a:p>
          <a:endParaRPr lang="en-US"/>
        </a:p>
      </dgm:t>
    </dgm:pt>
    <dgm:pt modelId="{3E9F04BF-BA32-9F4C-A4B5-4232A04CC354}" type="sibTrans" cxnId="{016AA492-E5CF-DA40-B6EC-A519BA851A3F}">
      <dgm:prSet/>
      <dgm:spPr/>
      <dgm:t>
        <a:bodyPr/>
        <a:lstStyle/>
        <a:p>
          <a:endParaRPr lang="en-US"/>
        </a:p>
      </dgm:t>
    </dgm:pt>
    <dgm:pt modelId="{B7B73613-329C-2741-A551-44AE56281DD1}">
      <dgm:prSet phldrT="[Text]" custT="1"/>
      <dgm:spPr/>
      <dgm:t>
        <a:bodyPr/>
        <a:lstStyle/>
        <a:p>
          <a:r>
            <a:rPr lang="en-US" sz="2400" dirty="0"/>
            <a:t>Vision</a:t>
          </a:r>
        </a:p>
      </dgm:t>
    </dgm:pt>
    <dgm:pt modelId="{01F3C629-06A2-9941-BC54-88FFD21E9722}" type="parTrans" cxnId="{88795494-143A-FF49-9334-B6AE001DD6E4}">
      <dgm:prSet/>
      <dgm:spPr/>
      <dgm:t>
        <a:bodyPr/>
        <a:lstStyle/>
        <a:p>
          <a:endParaRPr lang="en-US"/>
        </a:p>
      </dgm:t>
    </dgm:pt>
    <dgm:pt modelId="{19C39898-5BF8-CD4C-8CED-27FF71F143D5}" type="sibTrans" cxnId="{88795494-143A-FF49-9334-B6AE001DD6E4}">
      <dgm:prSet/>
      <dgm:spPr/>
      <dgm:t>
        <a:bodyPr/>
        <a:lstStyle/>
        <a:p>
          <a:endParaRPr lang="en-US"/>
        </a:p>
      </dgm:t>
    </dgm:pt>
    <dgm:pt modelId="{357A9521-E073-264C-9D7F-5EB301F5647A}">
      <dgm:prSet phldrT="[Text]" custT="1"/>
      <dgm:spPr/>
      <dgm:t>
        <a:bodyPr/>
        <a:lstStyle/>
        <a:p>
          <a:r>
            <a:rPr lang="en-US" sz="1400" dirty="0"/>
            <a:t>Better in capturing details with visual features</a:t>
          </a:r>
        </a:p>
      </dgm:t>
    </dgm:pt>
    <dgm:pt modelId="{547004E4-B829-324D-9606-F72B45EBB2C1}" type="parTrans" cxnId="{F60AB266-C37B-EC4F-AE15-B801ED88C84C}">
      <dgm:prSet/>
      <dgm:spPr/>
      <dgm:t>
        <a:bodyPr/>
        <a:lstStyle/>
        <a:p>
          <a:endParaRPr lang="en-US"/>
        </a:p>
      </dgm:t>
    </dgm:pt>
    <dgm:pt modelId="{E2ED7B18-B468-8A42-8979-0B6E306387BA}" type="sibTrans" cxnId="{F60AB266-C37B-EC4F-AE15-B801ED88C84C}">
      <dgm:prSet/>
      <dgm:spPr/>
      <dgm:t>
        <a:bodyPr/>
        <a:lstStyle/>
        <a:p>
          <a:endParaRPr lang="en-US"/>
        </a:p>
      </dgm:t>
    </dgm:pt>
    <dgm:pt modelId="{14B80B04-A93D-5B4B-8DDD-2E21CF81E4B7}" type="pres">
      <dgm:prSet presAssocID="{471292FF-374B-1F4A-9133-F83F0C79597A}" presName="Name0" presStyleCnt="0">
        <dgm:presLayoutVars>
          <dgm:chMax val="2"/>
          <dgm:chPref val="2"/>
          <dgm:animLvl val="lvl"/>
        </dgm:presLayoutVars>
      </dgm:prSet>
      <dgm:spPr/>
    </dgm:pt>
    <dgm:pt modelId="{1C00DD10-0B75-F04C-90F1-EB904A7E8166}" type="pres">
      <dgm:prSet presAssocID="{471292FF-374B-1F4A-9133-F83F0C79597A}" presName="LeftText" presStyleLbl="revTx" presStyleIdx="0" presStyleCnt="0">
        <dgm:presLayoutVars>
          <dgm:bulletEnabled val="1"/>
        </dgm:presLayoutVars>
      </dgm:prSet>
      <dgm:spPr/>
    </dgm:pt>
    <dgm:pt modelId="{9E6D155D-678F-CE42-B1C2-5557423E5D18}" type="pres">
      <dgm:prSet presAssocID="{471292FF-374B-1F4A-9133-F83F0C79597A}" presName="LeftNode" presStyleLbl="bgImgPlace1" presStyleIdx="0" presStyleCnt="2">
        <dgm:presLayoutVars>
          <dgm:chMax val="2"/>
          <dgm:chPref val="2"/>
        </dgm:presLayoutVars>
      </dgm:prSet>
      <dgm:spPr/>
    </dgm:pt>
    <dgm:pt modelId="{8153D6F6-375B-D346-9910-43F35CEF2BCF}" type="pres">
      <dgm:prSet presAssocID="{471292FF-374B-1F4A-9133-F83F0C79597A}" presName="RightText" presStyleLbl="revTx" presStyleIdx="0" presStyleCnt="0">
        <dgm:presLayoutVars>
          <dgm:bulletEnabled val="1"/>
        </dgm:presLayoutVars>
      </dgm:prSet>
      <dgm:spPr/>
    </dgm:pt>
    <dgm:pt modelId="{AD66B756-5C76-F949-94C7-B93651662758}" type="pres">
      <dgm:prSet presAssocID="{471292FF-374B-1F4A-9133-F83F0C79597A}" presName="RightNode" presStyleLbl="bgImgPlace1" presStyleIdx="1" presStyleCnt="2">
        <dgm:presLayoutVars>
          <dgm:chMax val="0"/>
          <dgm:chPref val="0"/>
        </dgm:presLayoutVars>
      </dgm:prSet>
      <dgm:spPr/>
    </dgm:pt>
    <dgm:pt modelId="{759EDBAF-A054-4942-A6C9-15F078927E70}" type="pres">
      <dgm:prSet presAssocID="{471292FF-374B-1F4A-9133-F83F0C79597A}" presName="TopArrow" presStyleLbl="node1" presStyleIdx="0" presStyleCnt="2" custLinFactNeighborY="-8471"/>
      <dgm:spPr>
        <a:solidFill>
          <a:schemeClr val="bg1"/>
        </a:solidFill>
      </dgm:spPr>
    </dgm:pt>
    <dgm:pt modelId="{AD495EF2-6102-8A4A-9B6F-B59BCF2C91F0}" type="pres">
      <dgm:prSet presAssocID="{471292FF-374B-1F4A-9133-F83F0C79597A}" presName="BottomArrow" presStyleLbl="node1" presStyleIdx="1" presStyleCnt="2"/>
      <dgm:spPr/>
    </dgm:pt>
  </dgm:ptLst>
  <dgm:cxnLst>
    <dgm:cxn modelId="{8D87FD09-2188-FA46-978E-FD8D9D2783BE}" type="presOf" srcId="{B7B73613-329C-2741-A551-44AE56281DD1}" destId="{8153D6F6-375B-D346-9910-43F35CEF2BCF}" srcOrd="0" destOrd="0" presId="urn:microsoft.com/office/officeart/2009/layout/ReverseList"/>
    <dgm:cxn modelId="{B72A4B53-2E4F-1948-B31E-F7D5D7A600F9}" type="presOf" srcId="{357A9521-E073-264C-9D7F-5EB301F5647A}" destId="{8153D6F6-375B-D346-9910-43F35CEF2BCF}" srcOrd="0" destOrd="1" presId="urn:microsoft.com/office/officeart/2009/layout/ReverseList"/>
    <dgm:cxn modelId="{5516A85D-4EF4-AF40-B9FB-35A5EA782575}" type="presOf" srcId="{471292FF-374B-1F4A-9133-F83F0C79597A}" destId="{14B80B04-A93D-5B4B-8DDD-2E21CF81E4B7}" srcOrd="0" destOrd="0" presId="urn:microsoft.com/office/officeart/2009/layout/ReverseList"/>
    <dgm:cxn modelId="{F60AB266-C37B-EC4F-AE15-B801ED88C84C}" srcId="{B7B73613-329C-2741-A551-44AE56281DD1}" destId="{357A9521-E073-264C-9D7F-5EB301F5647A}" srcOrd="0" destOrd="0" parTransId="{547004E4-B829-324D-9606-F72B45EBB2C1}" sibTransId="{E2ED7B18-B468-8A42-8979-0B6E306387BA}"/>
    <dgm:cxn modelId="{2A57537E-8E80-9747-A318-32C2A91DC94F}" type="presOf" srcId="{DDE47D16-AD5C-9147-AE8C-0D44E75313E3}" destId="{9E6D155D-678F-CE42-B1C2-5557423E5D18}" srcOrd="1" destOrd="0" presId="urn:microsoft.com/office/officeart/2009/layout/ReverseList"/>
    <dgm:cxn modelId="{E2B76881-B12B-F542-BF4B-FD4409D56FD0}" type="presOf" srcId="{357A9521-E073-264C-9D7F-5EB301F5647A}" destId="{AD66B756-5C76-F949-94C7-B93651662758}" srcOrd="1" destOrd="1" presId="urn:microsoft.com/office/officeart/2009/layout/ReverseList"/>
    <dgm:cxn modelId="{016AA492-E5CF-DA40-B6EC-A519BA851A3F}" srcId="{471292FF-374B-1F4A-9133-F83F0C79597A}" destId="{DDE47D16-AD5C-9147-AE8C-0D44E75313E3}" srcOrd="0" destOrd="0" parTransId="{6F6AD7CF-2EA0-9E4D-A848-934C54ECCC2B}" sibTransId="{3E9F04BF-BA32-9F4C-A4B5-4232A04CC354}"/>
    <dgm:cxn modelId="{88795494-143A-FF49-9334-B6AE001DD6E4}" srcId="{471292FF-374B-1F4A-9133-F83F0C79597A}" destId="{B7B73613-329C-2741-A551-44AE56281DD1}" srcOrd="1" destOrd="0" parTransId="{01F3C629-06A2-9941-BC54-88FFD21E9722}" sibTransId="{19C39898-5BF8-CD4C-8CED-27FF71F143D5}"/>
    <dgm:cxn modelId="{149F3699-6639-234A-9100-6724F0C2B5C6}" type="presOf" srcId="{B7B73613-329C-2741-A551-44AE56281DD1}" destId="{AD66B756-5C76-F949-94C7-B93651662758}" srcOrd="1" destOrd="0" presId="urn:microsoft.com/office/officeart/2009/layout/ReverseList"/>
    <dgm:cxn modelId="{200351D3-29E6-EE47-9B3F-74971B3FEF6E}" type="presOf" srcId="{DDE47D16-AD5C-9147-AE8C-0D44E75313E3}" destId="{1C00DD10-0B75-F04C-90F1-EB904A7E8166}" srcOrd="0" destOrd="0" presId="urn:microsoft.com/office/officeart/2009/layout/ReverseList"/>
    <dgm:cxn modelId="{E6212241-22C6-AF4B-977D-0DEB79285F71}" type="presParOf" srcId="{14B80B04-A93D-5B4B-8DDD-2E21CF81E4B7}" destId="{1C00DD10-0B75-F04C-90F1-EB904A7E8166}" srcOrd="0" destOrd="0" presId="urn:microsoft.com/office/officeart/2009/layout/ReverseList"/>
    <dgm:cxn modelId="{ED3E1DAC-4397-2440-BD9D-4740A2604570}" type="presParOf" srcId="{14B80B04-A93D-5B4B-8DDD-2E21CF81E4B7}" destId="{9E6D155D-678F-CE42-B1C2-5557423E5D18}" srcOrd="1" destOrd="0" presId="urn:microsoft.com/office/officeart/2009/layout/ReverseList"/>
    <dgm:cxn modelId="{4487B399-E65A-4C4B-8449-F6E86C49C56C}" type="presParOf" srcId="{14B80B04-A93D-5B4B-8DDD-2E21CF81E4B7}" destId="{8153D6F6-375B-D346-9910-43F35CEF2BCF}" srcOrd="2" destOrd="0" presId="urn:microsoft.com/office/officeart/2009/layout/ReverseList"/>
    <dgm:cxn modelId="{E1B9107E-A0AC-634C-83E3-33F9519820B0}" type="presParOf" srcId="{14B80B04-A93D-5B4B-8DDD-2E21CF81E4B7}" destId="{AD66B756-5C76-F949-94C7-B93651662758}" srcOrd="3" destOrd="0" presId="urn:microsoft.com/office/officeart/2009/layout/ReverseList"/>
    <dgm:cxn modelId="{911B7A6C-68E1-064F-A3D3-6425A8E40E5E}" type="presParOf" srcId="{14B80B04-A93D-5B4B-8DDD-2E21CF81E4B7}" destId="{759EDBAF-A054-4942-A6C9-15F078927E70}" srcOrd="4" destOrd="0" presId="urn:microsoft.com/office/officeart/2009/layout/ReverseList"/>
    <dgm:cxn modelId="{1425415C-03FA-6444-8F49-7094BD163598}" type="presParOf" srcId="{14B80B04-A93D-5B4B-8DDD-2E21CF81E4B7}" destId="{AD495EF2-6102-8A4A-9B6F-B59BCF2C91F0}"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71292FF-374B-1F4A-9133-F83F0C79597A}" type="doc">
      <dgm:prSet loTypeId="urn:microsoft.com/office/officeart/2009/layout/ReverseList" loCatId="" qsTypeId="urn:microsoft.com/office/officeart/2005/8/quickstyle/simple1" qsCatId="simple" csTypeId="urn:microsoft.com/office/officeart/2005/8/colors/accent6_3" csCatId="accent6" phldr="1"/>
      <dgm:spPr/>
      <dgm:t>
        <a:bodyPr/>
        <a:lstStyle/>
        <a:p>
          <a:endParaRPr lang="en-US"/>
        </a:p>
      </dgm:t>
    </dgm:pt>
    <dgm:pt modelId="{DDE47D16-AD5C-9147-AE8C-0D44E75313E3}">
      <dgm:prSet phldrT="[Text]"/>
      <dgm:spPr/>
      <dgm:t>
        <a:bodyPr/>
        <a:lstStyle/>
        <a:p>
          <a:r>
            <a:rPr lang="en-US" dirty="0"/>
            <a:t>Text</a:t>
          </a:r>
        </a:p>
      </dgm:t>
    </dgm:pt>
    <dgm:pt modelId="{6F6AD7CF-2EA0-9E4D-A848-934C54ECCC2B}" type="parTrans" cxnId="{016AA492-E5CF-DA40-B6EC-A519BA851A3F}">
      <dgm:prSet/>
      <dgm:spPr/>
      <dgm:t>
        <a:bodyPr/>
        <a:lstStyle/>
        <a:p>
          <a:endParaRPr lang="en-US"/>
        </a:p>
      </dgm:t>
    </dgm:pt>
    <dgm:pt modelId="{3E9F04BF-BA32-9F4C-A4B5-4232A04CC354}" type="sibTrans" cxnId="{016AA492-E5CF-DA40-B6EC-A519BA851A3F}">
      <dgm:prSet/>
      <dgm:spPr/>
      <dgm:t>
        <a:bodyPr/>
        <a:lstStyle/>
        <a:p>
          <a:endParaRPr lang="en-US"/>
        </a:p>
      </dgm:t>
    </dgm:pt>
    <dgm:pt modelId="{B7B73613-329C-2741-A551-44AE56281DD1}">
      <dgm:prSet phldrT="[Text]"/>
      <dgm:spPr/>
      <dgm:t>
        <a:bodyPr/>
        <a:lstStyle/>
        <a:p>
          <a:r>
            <a:rPr lang="en-US" dirty="0"/>
            <a:t>Vision</a:t>
          </a:r>
        </a:p>
      </dgm:t>
    </dgm:pt>
    <dgm:pt modelId="{01F3C629-06A2-9941-BC54-88FFD21E9722}" type="parTrans" cxnId="{88795494-143A-FF49-9334-B6AE001DD6E4}">
      <dgm:prSet/>
      <dgm:spPr/>
      <dgm:t>
        <a:bodyPr/>
        <a:lstStyle/>
        <a:p>
          <a:endParaRPr lang="en-US"/>
        </a:p>
      </dgm:t>
    </dgm:pt>
    <dgm:pt modelId="{19C39898-5BF8-CD4C-8CED-27FF71F143D5}" type="sibTrans" cxnId="{88795494-143A-FF49-9334-B6AE001DD6E4}">
      <dgm:prSet/>
      <dgm:spPr/>
      <dgm:t>
        <a:bodyPr/>
        <a:lstStyle/>
        <a:p>
          <a:endParaRPr lang="en-US"/>
        </a:p>
      </dgm:t>
    </dgm:pt>
    <dgm:pt modelId="{E50E8F68-CE29-E041-91EA-F99E91B52B9D}">
      <dgm:prSet phldrT="[Text]"/>
      <dgm:spPr/>
      <dgm:t>
        <a:bodyPr/>
        <a:lstStyle/>
        <a:p>
          <a:r>
            <a:rPr lang="en-US" dirty="0"/>
            <a:t>Strong ability in reasoning and semantic structure understanding </a:t>
          </a:r>
        </a:p>
      </dgm:t>
    </dgm:pt>
    <dgm:pt modelId="{A80E4DAF-3453-AE4B-AC02-FFA5820683EC}" type="parTrans" cxnId="{994C7816-FD36-B842-9470-16450DD2ACD5}">
      <dgm:prSet/>
      <dgm:spPr/>
      <dgm:t>
        <a:bodyPr/>
        <a:lstStyle/>
        <a:p>
          <a:endParaRPr lang="en-US"/>
        </a:p>
      </dgm:t>
    </dgm:pt>
    <dgm:pt modelId="{497BEF04-A2D5-334A-8840-E49F1FF93BB0}" type="sibTrans" cxnId="{994C7816-FD36-B842-9470-16450DD2ACD5}">
      <dgm:prSet/>
      <dgm:spPr/>
      <dgm:t>
        <a:bodyPr/>
        <a:lstStyle/>
        <a:p>
          <a:endParaRPr lang="en-US"/>
        </a:p>
      </dgm:t>
    </dgm:pt>
    <dgm:pt modelId="{357A9521-E073-264C-9D7F-5EB301F5647A}">
      <dgm:prSet phldrT="[Text]"/>
      <dgm:spPr/>
      <dgm:t>
        <a:bodyPr/>
        <a:lstStyle/>
        <a:p>
          <a:r>
            <a:rPr lang="en-US" dirty="0"/>
            <a:t>Better in capturing details with visual features</a:t>
          </a:r>
        </a:p>
      </dgm:t>
    </dgm:pt>
    <dgm:pt modelId="{547004E4-B829-324D-9606-F72B45EBB2C1}" type="parTrans" cxnId="{F60AB266-C37B-EC4F-AE15-B801ED88C84C}">
      <dgm:prSet/>
      <dgm:spPr/>
      <dgm:t>
        <a:bodyPr/>
        <a:lstStyle/>
        <a:p>
          <a:endParaRPr lang="en-US"/>
        </a:p>
      </dgm:t>
    </dgm:pt>
    <dgm:pt modelId="{E2ED7B18-B468-8A42-8979-0B6E306387BA}" type="sibTrans" cxnId="{F60AB266-C37B-EC4F-AE15-B801ED88C84C}">
      <dgm:prSet/>
      <dgm:spPr/>
      <dgm:t>
        <a:bodyPr/>
        <a:lstStyle/>
        <a:p>
          <a:endParaRPr lang="en-US"/>
        </a:p>
      </dgm:t>
    </dgm:pt>
    <dgm:pt modelId="{14B80B04-A93D-5B4B-8DDD-2E21CF81E4B7}" type="pres">
      <dgm:prSet presAssocID="{471292FF-374B-1F4A-9133-F83F0C79597A}" presName="Name0" presStyleCnt="0">
        <dgm:presLayoutVars>
          <dgm:chMax val="2"/>
          <dgm:chPref val="2"/>
          <dgm:animLvl val="lvl"/>
        </dgm:presLayoutVars>
      </dgm:prSet>
      <dgm:spPr/>
    </dgm:pt>
    <dgm:pt modelId="{1C00DD10-0B75-F04C-90F1-EB904A7E8166}" type="pres">
      <dgm:prSet presAssocID="{471292FF-374B-1F4A-9133-F83F0C79597A}" presName="LeftText" presStyleLbl="revTx" presStyleIdx="0" presStyleCnt="0">
        <dgm:presLayoutVars>
          <dgm:bulletEnabled val="1"/>
        </dgm:presLayoutVars>
      </dgm:prSet>
      <dgm:spPr/>
    </dgm:pt>
    <dgm:pt modelId="{9E6D155D-678F-CE42-B1C2-5557423E5D18}" type="pres">
      <dgm:prSet presAssocID="{471292FF-374B-1F4A-9133-F83F0C79597A}" presName="LeftNode" presStyleLbl="bgImgPlace1" presStyleIdx="0" presStyleCnt="2">
        <dgm:presLayoutVars>
          <dgm:chMax val="2"/>
          <dgm:chPref val="2"/>
        </dgm:presLayoutVars>
      </dgm:prSet>
      <dgm:spPr/>
    </dgm:pt>
    <dgm:pt modelId="{8153D6F6-375B-D346-9910-43F35CEF2BCF}" type="pres">
      <dgm:prSet presAssocID="{471292FF-374B-1F4A-9133-F83F0C79597A}" presName="RightText" presStyleLbl="revTx" presStyleIdx="0" presStyleCnt="0">
        <dgm:presLayoutVars>
          <dgm:bulletEnabled val="1"/>
        </dgm:presLayoutVars>
      </dgm:prSet>
      <dgm:spPr/>
    </dgm:pt>
    <dgm:pt modelId="{AD66B756-5C76-F949-94C7-B93651662758}" type="pres">
      <dgm:prSet presAssocID="{471292FF-374B-1F4A-9133-F83F0C79597A}" presName="RightNode" presStyleLbl="bgImgPlace1" presStyleIdx="1" presStyleCnt="2">
        <dgm:presLayoutVars>
          <dgm:chMax val="0"/>
          <dgm:chPref val="0"/>
        </dgm:presLayoutVars>
      </dgm:prSet>
      <dgm:spPr/>
    </dgm:pt>
    <dgm:pt modelId="{759EDBAF-A054-4942-A6C9-15F078927E70}" type="pres">
      <dgm:prSet presAssocID="{471292FF-374B-1F4A-9133-F83F0C79597A}" presName="TopArrow" presStyleLbl="node1" presStyleIdx="0" presStyleCnt="2"/>
      <dgm:spPr/>
    </dgm:pt>
    <dgm:pt modelId="{AD495EF2-6102-8A4A-9B6F-B59BCF2C91F0}" type="pres">
      <dgm:prSet presAssocID="{471292FF-374B-1F4A-9133-F83F0C79597A}" presName="BottomArrow" presStyleLbl="node1" presStyleIdx="1" presStyleCnt="2"/>
      <dgm:spPr/>
    </dgm:pt>
  </dgm:ptLst>
  <dgm:cxnLst>
    <dgm:cxn modelId="{8D87FD09-2188-FA46-978E-FD8D9D2783BE}" type="presOf" srcId="{B7B73613-329C-2741-A551-44AE56281DD1}" destId="{8153D6F6-375B-D346-9910-43F35CEF2BCF}" srcOrd="0" destOrd="0" presId="urn:microsoft.com/office/officeart/2009/layout/ReverseList"/>
    <dgm:cxn modelId="{994C7816-FD36-B842-9470-16450DD2ACD5}" srcId="{DDE47D16-AD5C-9147-AE8C-0D44E75313E3}" destId="{E50E8F68-CE29-E041-91EA-F99E91B52B9D}" srcOrd="0" destOrd="0" parTransId="{A80E4DAF-3453-AE4B-AC02-FFA5820683EC}" sibTransId="{497BEF04-A2D5-334A-8840-E49F1FF93BB0}"/>
    <dgm:cxn modelId="{B72A4B53-2E4F-1948-B31E-F7D5D7A600F9}" type="presOf" srcId="{357A9521-E073-264C-9D7F-5EB301F5647A}" destId="{8153D6F6-375B-D346-9910-43F35CEF2BCF}" srcOrd="0" destOrd="1" presId="urn:microsoft.com/office/officeart/2009/layout/ReverseList"/>
    <dgm:cxn modelId="{5516A85D-4EF4-AF40-B9FB-35A5EA782575}" type="presOf" srcId="{471292FF-374B-1F4A-9133-F83F0C79597A}" destId="{14B80B04-A93D-5B4B-8DDD-2E21CF81E4B7}" srcOrd="0" destOrd="0" presId="urn:microsoft.com/office/officeart/2009/layout/ReverseList"/>
    <dgm:cxn modelId="{F60AB266-C37B-EC4F-AE15-B801ED88C84C}" srcId="{B7B73613-329C-2741-A551-44AE56281DD1}" destId="{357A9521-E073-264C-9D7F-5EB301F5647A}" srcOrd="0" destOrd="0" parTransId="{547004E4-B829-324D-9606-F72B45EBB2C1}" sibTransId="{E2ED7B18-B468-8A42-8979-0B6E306387BA}"/>
    <dgm:cxn modelId="{D05D7B7C-99E0-574D-A20E-0AE28834333F}" type="presOf" srcId="{E50E8F68-CE29-E041-91EA-F99E91B52B9D}" destId="{1C00DD10-0B75-F04C-90F1-EB904A7E8166}" srcOrd="0" destOrd="1" presId="urn:microsoft.com/office/officeart/2009/layout/ReverseList"/>
    <dgm:cxn modelId="{2A57537E-8E80-9747-A318-32C2A91DC94F}" type="presOf" srcId="{DDE47D16-AD5C-9147-AE8C-0D44E75313E3}" destId="{9E6D155D-678F-CE42-B1C2-5557423E5D18}" srcOrd="1" destOrd="0" presId="urn:microsoft.com/office/officeart/2009/layout/ReverseList"/>
    <dgm:cxn modelId="{E2B76881-B12B-F542-BF4B-FD4409D56FD0}" type="presOf" srcId="{357A9521-E073-264C-9D7F-5EB301F5647A}" destId="{AD66B756-5C76-F949-94C7-B93651662758}" srcOrd="1" destOrd="1" presId="urn:microsoft.com/office/officeart/2009/layout/ReverseList"/>
    <dgm:cxn modelId="{4803FA8E-DEA4-124C-B510-670A02591DB3}" type="presOf" srcId="{E50E8F68-CE29-E041-91EA-F99E91B52B9D}" destId="{9E6D155D-678F-CE42-B1C2-5557423E5D18}" srcOrd="1" destOrd="1" presId="urn:microsoft.com/office/officeart/2009/layout/ReverseList"/>
    <dgm:cxn modelId="{016AA492-E5CF-DA40-B6EC-A519BA851A3F}" srcId="{471292FF-374B-1F4A-9133-F83F0C79597A}" destId="{DDE47D16-AD5C-9147-AE8C-0D44E75313E3}" srcOrd="0" destOrd="0" parTransId="{6F6AD7CF-2EA0-9E4D-A848-934C54ECCC2B}" sibTransId="{3E9F04BF-BA32-9F4C-A4B5-4232A04CC354}"/>
    <dgm:cxn modelId="{88795494-143A-FF49-9334-B6AE001DD6E4}" srcId="{471292FF-374B-1F4A-9133-F83F0C79597A}" destId="{B7B73613-329C-2741-A551-44AE56281DD1}" srcOrd="1" destOrd="0" parTransId="{01F3C629-06A2-9941-BC54-88FFD21E9722}" sibTransId="{19C39898-5BF8-CD4C-8CED-27FF71F143D5}"/>
    <dgm:cxn modelId="{149F3699-6639-234A-9100-6724F0C2B5C6}" type="presOf" srcId="{B7B73613-329C-2741-A551-44AE56281DD1}" destId="{AD66B756-5C76-F949-94C7-B93651662758}" srcOrd="1" destOrd="0" presId="urn:microsoft.com/office/officeart/2009/layout/ReverseList"/>
    <dgm:cxn modelId="{200351D3-29E6-EE47-9B3F-74971B3FEF6E}" type="presOf" srcId="{DDE47D16-AD5C-9147-AE8C-0D44E75313E3}" destId="{1C00DD10-0B75-F04C-90F1-EB904A7E8166}" srcOrd="0" destOrd="0" presId="urn:microsoft.com/office/officeart/2009/layout/ReverseList"/>
    <dgm:cxn modelId="{E6212241-22C6-AF4B-977D-0DEB79285F71}" type="presParOf" srcId="{14B80B04-A93D-5B4B-8DDD-2E21CF81E4B7}" destId="{1C00DD10-0B75-F04C-90F1-EB904A7E8166}" srcOrd="0" destOrd="0" presId="urn:microsoft.com/office/officeart/2009/layout/ReverseList"/>
    <dgm:cxn modelId="{ED3E1DAC-4397-2440-BD9D-4740A2604570}" type="presParOf" srcId="{14B80B04-A93D-5B4B-8DDD-2E21CF81E4B7}" destId="{9E6D155D-678F-CE42-B1C2-5557423E5D18}" srcOrd="1" destOrd="0" presId="urn:microsoft.com/office/officeart/2009/layout/ReverseList"/>
    <dgm:cxn modelId="{4487B399-E65A-4C4B-8449-F6E86C49C56C}" type="presParOf" srcId="{14B80B04-A93D-5B4B-8DDD-2E21CF81E4B7}" destId="{8153D6F6-375B-D346-9910-43F35CEF2BCF}" srcOrd="2" destOrd="0" presId="urn:microsoft.com/office/officeart/2009/layout/ReverseList"/>
    <dgm:cxn modelId="{E1B9107E-A0AC-634C-83E3-33F9519820B0}" type="presParOf" srcId="{14B80B04-A93D-5B4B-8DDD-2E21CF81E4B7}" destId="{AD66B756-5C76-F949-94C7-B93651662758}" srcOrd="3" destOrd="0" presId="urn:microsoft.com/office/officeart/2009/layout/ReverseList"/>
    <dgm:cxn modelId="{911B7A6C-68E1-064F-A3D3-6425A8E40E5E}" type="presParOf" srcId="{14B80B04-A93D-5B4B-8DDD-2E21CF81E4B7}" destId="{759EDBAF-A054-4942-A6C9-15F078927E70}" srcOrd="4" destOrd="0" presId="urn:microsoft.com/office/officeart/2009/layout/ReverseList"/>
    <dgm:cxn modelId="{1425415C-03FA-6444-8F49-7094BD163598}" type="presParOf" srcId="{14B80B04-A93D-5B4B-8DDD-2E21CF81E4B7}" destId="{AD495EF2-6102-8A4A-9B6F-B59BCF2C91F0}"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E795E3-F26B-564F-BF5E-324EF42DF8BC}" type="doc">
      <dgm:prSet loTypeId="urn:microsoft.com/office/officeart/2005/8/layout/cycle7" loCatId="" qsTypeId="urn:microsoft.com/office/officeart/2005/8/quickstyle/simple1" qsCatId="simple" csTypeId="urn:microsoft.com/office/officeart/2005/8/colors/accent6_3" csCatId="accent6" phldr="1"/>
      <dgm:spPr/>
      <dgm:t>
        <a:bodyPr/>
        <a:lstStyle/>
        <a:p>
          <a:endParaRPr lang="en-US"/>
        </a:p>
      </dgm:t>
    </dgm:pt>
    <dgm:pt modelId="{52E1FC5E-795F-E245-B5C6-C4C9F94372E7}">
      <dgm:prSet phldrT="[Text]"/>
      <dgm:spPr/>
      <dgm:t>
        <a:bodyPr/>
        <a:lstStyle/>
        <a:p>
          <a:r>
            <a:rPr lang="en-US" dirty="0"/>
            <a:t>cross-media alignment</a:t>
          </a:r>
        </a:p>
      </dgm:t>
    </dgm:pt>
    <dgm:pt modelId="{3355D775-A6B0-8C4C-B272-62496D8B3D80}" type="parTrans" cxnId="{A0E80AED-10C9-C348-87E8-B3FB6D38A58E}">
      <dgm:prSet/>
      <dgm:spPr/>
      <dgm:t>
        <a:bodyPr/>
        <a:lstStyle/>
        <a:p>
          <a:endParaRPr lang="en-US"/>
        </a:p>
      </dgm:t>
    </dgm:pt>
    <dgm:pt modelId="{A8F2E525-366E-A743-A352-49D73D9EA4C7}" type="sibTrans" cxnId="{A0E80AED-10C9-C348-87E8-B3FB6D38A58E}">
      <dgm:prSet/>
      <dgm:spPr/>
      <dgm:t>
        <a:bodyPr/>
        <a:lstStyle/>
        <a:p>
          <a:endParaRPr lang="en-US"/>
        </a:p>
      </dgm:t>
    </dgm:pt>
    <dgm:pt modelId="{9206CFE4-FD5A-474D-AD73-66671B023B75}">
      <dgm:prSet phldrT="[Text]"/>
      <dgm:spPr/>
      <dgm:t>
        <a:bodyPr/>
        <a:lstStyle/>
        <a:p>
          <a:r>
            <a:rPr lang="en-US" dirty="0"/>
            <a:t>vision</a:t>
          </a:r>
        </a:p>
      </dgm:t>
    </dgm:pt>
    <dgm:pt modelId="{52E84079-BC41-A943-A315-F43426F35191}" type="parTrans" cxnId="{B8B933D9-5BB1-814C-80DD-8CA88E2C78D1}">
      <dgm:prSet/>
      <dgm:spPr/>
      <dgm:t>
        <a:bodyPr/>
        <a:lstStyle/>
        <a:p>
          <a:endParaRPr lang="en-US"/>
        </a:p>
      </dgm:t>
    </dgm:pt>
    <dgm:pt modelId="{31F28965-8BC3-E040-98EB-D05296F00314}" type="sibTrans" cxnId="{B8B933D9-5BB1-814C-80DD-8CA88E2C78D1}">
      <dgm:prSet/>
      <dgm:spPr/>
      <dgm:t>
        <a:bodyPr/>
        <a:lstStyle/>
        <a:p>
          <a:endParaRPr lang="en-US"/>
        </a:p>
      </dgm:t>
    </dgm:pt>
    <dgm:pt modelId="{816AC25F-1F08-F345-91A1-0291D852E761}">
      <dgm:prSet phldrT="[Text]"/>
      <dgm:spPr/>
      <dgm:t>
        <a:bodyPr/>
        <a:lstStyle/>
        <a:p>
          <a:r>
            <a:rPr lang="en-US" dirty="0"/>
            <a:t>text</a:t>
          </a:r>
        </a:p>
      </dgm:t>
    </dgm:pt>
    <dgm:pt modelId="{32BCA14A-6EC4-CB41-8C03-B0AB63C7173B}" type="parTrans" cxnId="{DF330D39-6BA1-CC4B-AD68-1996F102346B}">
      <dgm:prSet/>
      <dgm:spPr/>
      <dgm:t>
        <a:bodyPr/>
        <a:lstStyle/>
        <a:p>
          <a:endParaRPr lang="en-US"/>
        </a:p>
      </dgm:t>
    </dgm:pt>
    <dgm:pt modelId="{D87579DD-BD74-AF40-8AF5-90C589EC3B8F}" type="sibTrans" cxnId="{DF330D39-6BA1-CC4B-AD68-1996F102346B}">
      <dgm:prSet/>
      <dgm:spPr/>
      <dgm:t>
        <a:bodyPr/>
        <a:lstStyle/>
        <a:p>
          <a:endParaRPr lang="en-US"/>
        </a:p>
      </dgm:t>
    </dgm:pt>
    <dgm:pt modelId="{8B1F6459-B200-B247-B6E1-4C28BA08EE8F}" type="pres">
      <dgm:prSet presAssocID="{FBE795E3-F26B-564F-BF5E-324EF42DF8BC}" presName="Name0" presStyleCnt="0">
        <dgm:presLayoutVars>
          <dgm:dir/>
          <dgm:resizeHandles val="exact"/>
        </dgm:presLayoutVars>
      </dgm:prSet>
      <dgm:spPr/>
    </dgm:pt>
    <dgm:pt modelId="{C7F3A2B3-98F0-7F4A-92D3-E6E045FBE30D}" type="pres">
      <dgm:prSet presAssocID="{52E1FC5E-795F-E245-B5C6-C4C9F94372E7}" presName="node" presStyleLbl="node1" presStyleIdx="0" presStyleCnt="3">
        <dgm:presLayoutVars>
          <dgm:bulletEnabled val="1"/>
        </dgm:presLayoutVars>
      </dgm:prSet>
      <dgm:spPr/>
    </dgm:pt>
    <dgm:pt modelId="{D2578C44-41FB-FE4E-B0AA-34EC770A707B}" type="pres">
      <dgm:prSet presAssocID="{A8F2E525-366E-A743-A352-49D73D9EA4C7}" presName="sibTrans" presStyleLbl="sibTrans2D1" presStyleIdx="0" presStyleCnt="3"/>
      <dgm:spPr/>
    </dgm:pt>
    <dgm:pt modelId="{0B3D8371-C576-7C4B-9A8D-02CA091121D4}" type="pres">
      <dgm:prSet presAssocID="{A8F2E525-366E-A743-A352-49D73D9EA4C7}" presName="connectorText" presStyleLbl="sibTrans2D1" presStyleIdx="0" presStyleCnt="3"/>
      <dgm:spPr/>
    </dgm:pt>
    <dgm:pt modelId="{0828FE9F-8F86-8244-8A43-8EC85B0A6F7D}" type="pres">
      <dgm:prSet presAssocID="{9206CFE4-FD5A-474D-AD73-66671B023B75}" presName="node" presStyleLbl="node1" presStyleIdx="1" presStyleCnt="3">
        <dgm:presLayoutVars>
          <dgm:bulletEnabled val="1"/>
        </dgm:presLayoutVars>
      </dgm:prSet>
      <dgm:spPr/>
    </dgm:pt>
    <dgm:pt modelId="{8ACB1EB9-440E-244D-8225-81268FB906DC}" type="pres">
      <dgm:prSet presAssocID="{31F28965-8BC3-E040-98EB-D05296F00314}" presName="sibTrans" presStyleLbl="sibTrans2D1" presStyleIdx="1" presStyleCnt="3"/>
      <dgm:spPr/>
    </dgm:pt>
    <dgm:pt modelId="{D6B9A3B1-B548-C042-A0DC-3199337BACEB}" type="pres">
      <dgm:prSet presAssocID="{31F28965-8BC3-E040-98EB-D05296F00314}" presName="connectorText" presStyleLbl="sibTrans2D1" presStyleIdx="1" presStyleCnt="3"/>
      <dgm:spPr/>
    </dgm:pt>
    <dgm:pt modelId="{48F038C0-8010-0540-ADAA-D5F979B1C3ED}" type="pres">
      <dgm:prSet presAssocID="{816AC25F-1F08-F345-91A1-0291D852E761}" presName="node" presStyleLbl="node1" presStyleIdx="2" presStyleCnt="3">
        <dgm:presLayoutVars>
          <dgm:bulletEnabled val="1"/>
        </dgm:presLayoutVars>
      </dgm:prSet>
      <dgm:spPr/>
    </dgm:pt>
    <dgm:pt modelId="{C9F614B9-645F-5343-8C40-013FE3351715}" type="pres">
      <dgm:prSet presAssocID="{D87579DD-BD74-AF40-8AF5-90C589EC3B8F}" presName="sibTrans" presStyleLbl="sibTrans2D1" presStyleIdx="2" presStyleCnt="3"/>
      <dgm:spPr/>
    </dgm:pt>
    <dgm:pt modelId="{4B31FE7D-E32F-464E-B155-8B138A6EE87F}" type="pres">
      <dgm:prSet presAssocID="{D87579DD-BD74-AF40-8AF5-90C589EC3B8F}" presName="connectorText" presStyleLbl="sibTrans2D1" presStyleIdx="2" presStyleCnt="3"/>
      <dgm:spPr/>
    </dgm:pt>
  </dgm:ptLst>
  <dgm:cxnLst>
    <dgm:cxn modelId="{2CC6361A-6854-F047-B853-ED8E1AD815C4}" type="presOf" srcId="{FBE795E3-F26B-564F-BF5E-324EF42DF8BC}" destId="{8B1F6459-B200-B247-B6E1-4C28BA08EE8F}" srcOrd="0" destOrd="0" presId="urn:microsoft.com/office/officeart/2005/8/layout/cycle7"/>
    <dgm:cxn modelId="{37BCE922-A2E9-5844-8220-EF330F47A514}" type="presOf" srcId="{31F28965-8BC3-E040-98EB-D05296F00314}" destId="{8ACB1EB9-440E-244D-8225-81268FB906DC}" srcOrd="0" destOrd="0" presId="urn:microsoft.com/office/officeart/2005/8/layout/cycle7"/>
    <dgm:cxn modelId="{DF330D39-6BA1-CC4B-AD68-1996F102346B}" srcId="{FBE795E3-F26B-564F-BF5E-324EF42DF8BC}" destId="{816AC25F-1F08-F345-91A1-0291D852E761}" srcOrd="2" destOrd="0" parTransId="{32BCA14A-6EC4-CB41-8C03-B0AB63C7173B}" sibTransId="{D87579DD-BD74-AF40-8AF5-90C589EC3B8F}"/>
    <dgm:cxn modelId="{1EE10943-5E0C-354C-B9DA-05D012A4A3ED}" type="presOf" srcId="{31F28965-8BC3-E040-98EB-D05296F00314}" destId="{D6B9A3B1-B548-C042-A0DC-3199337BACEB}" srcOrd="1" destOrd="0" presId="urn:microsoft.com/office/officeart/2005/8/layout/cycle7"/>
    <dgm:cxn modelId="{9961BB5C-599F-354B-8E36-6BF1808EFA3F}" type="presOf" srcId="{816AC25F-1F08-F345-91A1-0291D852E761}" destId="{48F038C0-8010-0540-ADAA-D5F979B1C3ED}" srcOrd="0" destOrd="0" presId="urn:microsoft.com/office/officeart/2005/8/layout/cycle7"/>
    <dgm:cxn modelId="{F79D4B66-6988-7549-9001-178534BB0B21}" type="presOf" srcId="{9206CFE4-FD5A-474D-AD73-66671B023B75}" destId="{0828FE9F-8F86-8244-8A43-8EC85B0A6F7D}" srcOrd="0" destOrd="0" presId="urn:microsoft.com/office/officeart/2005/8/layout/cycle7"/>
    <dgm:cxn modelId="{AB376674-E358-624C-9443-CC988B23B9F3}" type="presOf" srcId="{A8F2E525-366E-A743-A352-49D73D9EA4C7}" destId="{D2578C44-41FB-FE4E-B0AA-34EC770A707B}" srcOrd="0" destOrd="0" presId="urn:microsoft.com/office/officeart/2005/8/layout/cycle7"/>
    <dgm:cxn modelId="{E236E977-B07D-F84B-ABD0-208AAD5BDC42}" type="presOf" srcId="{D87579DD-BD74-AF40-8AF5-90C589EC3B8F}" destId="{4B31FE7D-E32F-464E-B155-8B138A6EE87F}" srcOrd="1" destOrd="0" presId="urn:microsoft.com/office/officeart/2005/8/layout/cycle7"/>
    <dgm:cxn modelId="{B4DB0986-6729-F34F-835D-92B7E6E2E7E8}" type="presOf" srcId="{D87579DD-BD74-AF40-8AF5-90C589EC3B8F}" destId="{C9F614B9-645F-5343-8C40-013FE3351715}" srcOrd="0" destOrd="0" presId="urn:microsoft.com/office/officeart/2005/8/layout/cycle7"/>
    <dgm:cxn modelId="{06B402A3-C0C5-D548-9A84-521A09DB3F74}" type="presOf" srcId="{52E1FC5E-795F-E245-B5C6-C4C9F94372E7}" destId="{C7F3A2B3-98F0-7F4A-92D3-E6E045FBE30D}" srcOrd="0" destOrd="0" presId="urn:microsoft.com/office/officeart/2005/8/layout/cycle7"/>
    <dgm:cxn modelId="{B28728A7-B95D-144E-888C-7612D9BE2A86}" type="presOf" srcId="{A8F2E525-366E-A743-A352-49D73D9EA4C7}" destId="{0B3D8371-C576-7C4B-9A8D-02CA091121D4}" srcOrd="1" destOrd="0" presId="urn:microsoft.com/office/officeart/2005/8/layout/cycle7"/>
    <dgm:cxn modelId="{B8B933D9-5BB1-814C-80DD-8CA88E2C78D1}" srcId="{FBE795E3-F26B-564F-BF5E-324EF42DF8BC}" destId="{9206CFE4-FD5A-474D-AD73-66671B023B75}" srcOrd="1" destOrd="0" parTransId="{52E84079-BC41-A943-A315-F43426F35191}" sibTransId="{31F28965-8BC3-E040-98EB-D05296F00314}"/>
    <dgm:cxn modelId="{A0E80AED-10C9-C348-87E8-B3FB6D38A58E}" srcId="{FBE795E3-F26B-564F-BF5E-324EF42DF8BC}" destId="{52E1FC5E-795F-E245-B5C6-C4C9F94372E7}" srcOrd="0" destOrd="0" parTransId="{3355D775-A6B0-8C4C-B272-62496D8B3D80}" sibTransId="{A8F2E525-366E-A743-A352-49D73D9EA4C7}"/>
    <dgm:cxn modelId="{70E9F544-58CB-574C-9FAA-042582713ED1}" type="presParOf" srcId="{8B1F6459-B200-B247-B6E1-4C28BA08EE8F}" destId="{C7F3A2B3-98F0-7F4A-92D3-E6E045FBE30D}" srcOrd="0" destOrd="0" presId="urn:microsoft.com/office/officeart/2005/8/layout/cycle7"/>
    <dgm:cxn modelId="{D391FCC9-96E5-AB4C-A544-2B3942D9FD62}" type="presParOf" srcId="{8B1F6459-B200-B247-B6E1-4C28BA08EE8F}" destId="{D2578C44-41FB-FE4E-B0AA-34EC770A707B}" srcOrd="1" destOrd="0" presId="urn:microsoft.com/office/officeart/2005/8/layout/cycle7"/>
    <dgm:cxn modelId="{61284380-710B-A74F-A7BA-CA2876451791}" type="presParOf" srcId="{D2578C44-41FB-FE4E-B0AA-34EC770A707B}" destId="{0B3D8371-C576-7C4B-9A8D-02CA091121D4}" srcOrd="0" destOrd="0" presId="urn:microsoft.com/office/officeart/2005/8/layout/cycle7"/>
    <dgm:cxn modelId="{67C06E48-CA5B-2D48-8AD1-7313C3FE5665}" type="presParOf" srcId="{8B1F6459-B200-B247-B6E1-4C28BA08EE8F}" destId="{0828FE9F-8F86-8244-8A43-8EC85B0A6F7D}" srcOrd="2" destOrd="0" presId="urn:microsoft.com/office/officeart/2005/8/layout/cycle7"/>
    <dgm:cxn modelId="{D9221496-48D9-D54C-B613-019A7A85D09B}" type="presParOf" srcId="{8B1F6459-B200-B247-B6E1-4C28BA08EE8F}" destId="{8ACB1EB9-440E-244D-8225-81268FB906DC}" srcOrd="3" destOrd="0" presId="urn:microsoft.com/office/officeart/2005/8/layout/cycle7"/>
    <dgm:cxn modelId="{9156A2AB-EC95-704A-B176-65BD8EA3D977}" type="presParOf" srcId="{8ACB1EB9-440E-244D-8225-81268FB906DC}" destId="{D6B9A3B1-B548-C042-A0DC-3199337BACEB}" srcOrd="0" destOrd="0" presId="urn:microsoft.com/office/officeart/2005/8/layout/cycle7"/>
    <dgm:cxn modelId="{49EA4A94-24CF-CE4D-AEC0-2DBE184E2ACB}" type="presParOf" srcId="{8B1F6459-B200-B247-B6E1-4C28BA08EE8F}" destId="{48F038C0-8010-0540-ADAA-D5F979B1C3ED}" srcOrd="4" destOrd="0" presId="urn:microsoft.com/office/officeart/2005/8/layout/cycle7"/>
    <dgm:cxn modelId="{9F9C56ED-5E3B-8F4F-ADE0-063CE4CAE0C1}" type="presParOf" srcId="{8B1F6459-B200-B247-B6E1-4C28BA08EE8F}" destId="{C9F614B9-645F-5343-8C40-013FE3351715}" srcOrd="5" destOrd="0" presId="urn:microsoft.com/office/officeart/2005/8/layout/cycle7"/>
    <dgm:cxn modelId="{0EBCCF53-B8DA-564F-A309-6CBB0B92C665}" type="presParOf" srcId="{C9F614B9-645F-5343-8C40-013FE3351715}" destId="{4B31FE7D-E32F-464E-B155-8B138A6EE87F}"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E795E3-F26B-564F-BF5E-324EF42DF8BC}" type="doc">
      <dgm:prSet loTypeId="urn:microsoft.com/office/officeart/2005/8/layout/cycle7" loCatId="" qsTypeId="urn:microsoft.com/office/officeart/2005/8/quickstyle/simple1" qsCatId="simple" csTypeId="urn:microsoft.com/office/officeart/2005/8/colors/accent6_3" csCatId="accent6" phldr="1"/>
      <dgm:spPr/>
      <dgm:t>
        <a:bodyPr/>
        <a:lstStyle/>
        <a:p>
          <a:endParaRPr lang="en-US"/>
        </a:p>
      </dgm:t>
    </dgm:pt>
    <dgm:pt modelId="{52E1FC5E-795F-E245-B5C6-C4C9F94372E7}">
      <dgm:prSet phldrT="[Text]"/>
      <dgm:spPr/>
      <dgm:t>
        <a:bodyPr/>
        <a:lstStyle/>
        <a:p>
          <a:r>
            <a:rPr lang="en-US" dirty="0"/>
            <a:t>cross-media alignment</a:t>
          </a:r>
        </a:p>
      </dgm:t>
    </dgm:pt>
    <dgm:pt modelId="{3355D775-A6B0-8C4C-B272-62496D8B3D80}" type="parTrans" cxnId="{A0E80AED-10C9-C348-87E8-B3FB6D38A58E}">
      <dgm:prSet/>
      <dgm:spPr/>
      <dgm:t>
        <a:bodyPr/>
        <a:lstStyle/>
        <a:p>
          <a:endParaRPr lang="en-US"/>
        </a:p>
      </dgm:t>
    </dgm:pt>
    <dgm:pt modelId="{A8F2E525-366E-A743-A352-49D73D9EA4C7}" type="sibTrans" cxnId="{A0E80AED-10C9-C348-87E8-B3FB6D38A58E}">
      <dgm:prSet/>
      <dgm:spPr/>
      <dgm:t>
        <a:bodyPr/>
        <a:lstStyle/>
        <a:p>
          <a:endParaRPr lang="en-US"/>
        </a:p>
      </dgm:t>
    </dgm:pt>
    <dgm:pt modelId="{9206CFE4-FD5A-474D-AD73-66671B023B75}">
      <dgm:prSet phldrT="[Text]"/>
      <dgm:spPr/>
      <dgm:t>
        <a:bodyPr/>
        <a:lstStyle/>
        <a:p>
          <a:r>
            <a:rPr lang="en-US" dirty="0"/>
            <a:t>vision</a:t>
          </a:r>
        </a:p>
      </dgm:t>
    </dgm:pt>
    <dgm:pt modelId="{52E84079-BC41-A943-A315-F43426F35191}" type="parTrans" cxnId="{B8B933D9-5BB1-814C-80DD-8CA88E2C78D1}">
      <dgm:prSet/>
      <dgm:spPr/>
      <dgm:t>
        <a:bodyPr/>
        <a:lstStyle/>
        <a:p>
          <a:endParaRPr lang="en-US"/>
        </a:p>
      </dgm:t>
    </dgm:pt>
    <dgm:pt modelId="{31F28965-8BC3-E040-98EB-D05296F00314}" type="sibTrans" cxnId="{B8B933D9-5BB1-814C-80DD-8CA88E2C78D1}">
      <dgm:prSet/>
      <dgm:spPr/>
      <dgm:t>
        <a:bodyPr/>
        <a:lstStyle/>
        <a:p>
          <a:endParaRPr lang="en-US"/>
        </a:p>
      </dgm:t>
    </dgm:pt>
    <dgm:pt modelId="{816AC25F-1F08-F345-91A1-0291D852E761}">
      <dgm:prSet phldrT="[Text]"/>
      <dgm:spPr/>
      <dgm:t>
        <a:bodyPr/>
        <a:lstStyle/>
        <a:p>
          <a:r>
            <a:rPr lang="en-US" dirty="0"/>
            <a:t>text</a:t>
          </a:r>
        </a:p>
      </dgm:t>
    </dgm:pt>
    <dgm:pt modelId="{32BCA14A-6EC4-CB41-8C03-B0AB63C7173B}" type="parTrans" cxnId="{DF330D39-6BA1-CC4B-AD68-1996F102346B}">
      <dgm:prSet/>
      <dgm:spPr/>
      <dgm:t>
        <a:bodyPr/>
        <a:lstStyle/>
        <a:p>
          <a:endParaRPr lang="en-US"/>
        </a:p>
      </dgm:t>
    </dgm:pt>
    <dgm:pt modelId="{D87579DD-BD74-AF40-8AF5-90C589EC3B8F}" type="sibTrans" cxnId="{DF330D39-6BA1-CC4B-AD68-1996F102346B}">
      <dgm:prSet/>
      <dgm:spPr/>
      <dgm:t>
        <a:bodyPr/>
        <a:lstStyle/>
        <a:p>
          <a:endParaRPr lang="en-US"/>
        </a:p>
      </dgm:t>
    </dgm:pt>
    <dgm:pt modelId="{8B1F6459-B200-B247-B6E1-4C28BA08EE8F}" type="pres">
      <dgm:prSet presAssocID="{FBE795E3-F26B-564F-BF5E-324EF42DF8BC}" presName="Name0" presStyleCnt="0">
        <dgm:presLayoutVars>
          <dgm:dir/>
          <dgm:resizeHandles val="exact"/>
        </dgm:presLayoutVars>
      </dgm:prSet>
      <dgm:spPr/>
    </dgm:pt>
    <dgm:pt modelId="{C7F3A2B3-98F0-7F4A-92D3-E6E045FBE30D}" type="pres">
      <dgm:prSet presAssocID="{52E1FC5E-795F-E245-B5C6-C4C9F94372E7}" presName="node" presStyleLbl="node1" presStyleIdx="0" presStyleCnt="3">
        <dgm:presLayoutVars>
          <dgm:bulletEnabled val="1"/>
        </dgm:presLayoutVars>
      </dgm:prSet>
      <dgm:spPr/>
    </dgm:pt>
    <dgm:pt modelId="{D2578C44-41FB-FE4E-B0AA-34EC770A707B}" type="pres">
      <dgm:prSet presAssocID="{A8F2E525-366E-A743-A352-49D73D9EA4C7}" presName="sibTrans" presStyleLbl="sibTrans2D1" presStyleIdx="0" presStyleCnt="3"/>
      <dgm:spPr/>
    </dgm:pt>
    <dgm:pt modelId="{0B3D8371-C576-7C4B-9A8D-02CA091121D4}" type="pres">
      <dgm:prSet presAssocID="{A8F2E525-366E-A743-A352-49D73D9EA4C7}" presName="connectorText" presStyleLbl="sibTrans2D1" presStyleIdx="0" presStyleCnt="3"/>
      <dgm:spPr/>
    </dgm:pt>
    <dgm:pt modelId="{0828FE9F-8F86-8244-8A43-8EC85B0A6F7D}" type="pres">
      <dgm:prSet presAssocID="{9206CFE4-FD5A-474D-AD73-66671B023B75}" presName="node" presStyleLbl="node1" presStyleIdx="1" presStyleCnt="3">
        <dgm:presLayoutVars>
          <dgm:bulletEnabled val="1"/>
        </dgm:presLayoutVars>
      </dgm:prSet>
      <dgm:spPr/>
    </dgm:pt>
    <dgm:pt modelId="{8ACB1EB9-440E-244D-8225-81268FB906DC}" type="pres">
      <dgm:prSet presAssocID="{31F28965-8BC3-E040-98EB-D05296F00314}" presName="sibTrans" presStyleLbl="sibTrans2D1" presStyleIdx="1" presStyleCnt="3"/>
      <dgm:spPr/>
    </dgm:pt>
    <dgm:pt modelId="{D6B9A3B1-B548-C042-A0DC-3199337BACEB}" type="pres">
      <dgm:prSet presAssocID="{31F28965-8BC3-E040-98EB-D05296F00314}" presName="connectorText" presStyleLbl="sibTrans2D1" presStyleIdx="1" presStyleCnt="3"/>
      <dgm:spPr/>
    </dgm:pt>
    <dgm:pt modelId="{48F038C0-8010-0540-ADAA-D5F979B1C3ED}" type="pres">
      <dgm:prSet presAssocID="{816AC25F-1F08-F345-91A1-0291D852E761}" presName="node" presStyleLbl="node1" presStyleIdx="2" presStyleCnt="3">
        <dgm:presLayoutVars>
          <dgm:bulletEnabled val="1"/>
        </dgm:presLayoutVars>
      </dgm:prSet>
      <dgm:spPr/>
    </dgm:pt>
    <dgm:pt modelId="{C9F614B9-645F-5343-8C40-013FE3351715}" type="pres">
      <dgm:prSet presAssocID="{D87579DD-BD74-AF40-8AF5-90C589EC3B8F}" presName="sibTrans" presStyleLbl="sibTrans2D1" presStyleIdx="2" presStyleCnt="3"/>
      <dgm:spPr/>
    </dgm:pt>
    <dgm:pt modelId="{4B31FE7D-E32F-464E-B155-8B138A6EE87F}" type="pres">
      <dgm:prSet presAssocID="{D87579DD-BD74-AF40-8AF5-90C589EC3B8F}" presName="connectorText" presStyleLbl="sibTrans2D1" presStyleIdx="2" presStyleCnt="3"/>
      <dgm:spPr/>
    </dgm:pt>
  </dgm:ptLst>
  <dgm:cxnLst>
    <dgm:cxn modelId="{2CC6361A-6854-F047-B853-ED8E1AD815C4}" type="presOf" srcId="{FBE795E3-F26B-564F-BF5E-324EF42DF8BC}" destId="{8B1F6459-B200-B247-B6E1-4C28BA08EE8F}" srcOrd="0" destOrd="0" presId="urn:microsoft.com/office/officeart/2005/8/layout/cycle7"/>
    <dgm:cxn modelId="{37BCE922-A2E9-5844-8220-EF330F47A514}" type="presOf" srcId="{31F28965-8BC3-E040-98EB-D05296F00314}" destId="{8ACB1EB9-440E-244D-8225-81268FB906DC}" srcOrd="0" destOrd="0" presId="urn:microsoft.com/office/officeart/2005/8/layout/cycle7"/>
    <dgm:cxn modelId="{DF330D39-6BA1-CC4B-AD68-1996F102346B}" srcId="{FBE795E3-F26B-564F-BF5E-324EF42DF8BC}" destId="{816AC25F-1F08-F345-91A1-0291D852E761}" srcOrd="2" destOrd="0" parTransId="{32BCA14A-6EC4-CB41-8C03-B0AB63C7173B}" sibTransId="{D87579DD-BD74-AF40-8AF5-90C589EC3B8F}"/>
    <dgm:cxn modelId="{1EE10943-5E0C-354C-B9DA-05D012A4A3ED}" type="presOf" srcId="{31F28965-8BC3-E040-98EB-D05296F00314}" destId="{D6B9A3B1-B548-C042-A0DC-3199337BACEB}" srcOrd="1" destOrd="0" presId="urn:microsoft.com/office/officeart/2005/8/layout/cycle7"/>
    <dgm:cxn modelId="{9961BB5C-599F-354B-8E36-6BF1808EFA3F}" type="presOf" srcId="{816AC25F-1F08-F345-91A1-0291D852E761}" destId="{48F038C0-8010-0540-ADAA-D5F979B1C3ED}" srcOrd="0" destOrd="0" presId="urn:microsoft.com/office/officeart/2005/8/layout/cycle7"/>
    <dgm:cxn modelId="{F79D4B66-6988-7549-9001-178534BB0B21}" type="presOf" srcId="{9206CFE4-FD5A-474D-AD73-66671B023B75}" destId="{0828FE9F-8F86-8244-8A43-8EC85B0A6F7D}" srcOrd="0" destOrd="0" presId="urn:microsoft.com/office/officeart/2005/8/layout/cycle7"/>
    <dgm:cxn modelId="{AB376674-E358-624C-9443-CC988B23B9F3}" type="presOf" srcId="{A8F2E525-366E-A743-A352-49D73D9EA4C7}" destId="{D2578C44-41FB-FE4E-B0AA-34EC770A707B}" srcOrd="0" destOrd="0" presId="urn:microsoft.com/office/officeart/2005/8/layout/cycle7"/>
    <dgm:cxn modelId="{E236E977-B07D-F84B-ABD0-208AAD5BDC42}" type="presOf" srcId="{D87579DD-BD74-AF40-8AF5-90C589EC3B8F}" destId="{4B31FE7D-E32F-464E-B155-8B138A6EE87F}" srcOrd="1" destOrd="0" presId="urn:microsoft.com/office/officeart/2005/8/layout/cycle7"/>
    <dgm:cxn modelId="{B4DB0986-6729-F34F-835D-92B7E6E2E7E8}" type="presOf" srcId="{D87579DD-BD74-AF40-8AF5-90C589EC3B8F}" destId="{C9F614B9-645F-5343-8C40-013FE3351715}" srcOrd="0" destOrd="0" presId="urn:microsoft.com/office/officeart/2005/8/layout/cycle7"/>
    <dgm:cxn modelId="{06B402A3-C0C5-D548-9A84-521A09DB3F74}" type="presOf" srcId="{52E1FC5E-795F-E245-B5C6-C4C9F94372E7}" destId="{C7F3A2B3-98F0-7F4A-92D3-E6E045FBE30D}" srcOrd="0" destOrd="0" presId="urn:microsoft.com/office/officeart/2005/8/layout/cycle7"/>
    <dgm:cxn modelId="{B28728A7-B95D-144E-888C-7612D9BE2A86}" type="presOf" srcId="{A8F2E525-366E-A743-A352-49D73D9EA4C7}" destId="{0B3D8371-C576-7C4B-9A8D-02CA091121D4}" srcOrd="1" destOrd="0" presId="urn:microsoft.com/office/officeart/2005/8/layout/cycle7"/>
    <dgm:cxn modelId="{B8B933D9-5BB1-814C-80DD-8CA88E2C78D1}" srcId="{FBE795E3-F26B-564F-BF5E-324EF42DF8BC}" destId="{9206CFE4-FD5A-474D-AD73-66671B023B75}" srcOrd="1" destOrd="0" parTransId="{52E84079-BC41-A943-A315-F43426F35191}" sibTransId="{31F28965-8BC3-E040-98EB-D05296F00314}"/>
    <dgm:cxn modelId="{A0E80AED-10C9-C348-87E8-B3FB6D38A58E}" srcId="{FBE795E3-F26B-564F-BF5E-324EF42DF8BC}" destId="{52E1FC5E-795F-E245-B5C6-C4C9F94372E7}" srcOrd="0" destOrd="0" parTransId="{3355D775-A6B0-8C4C-B272-62496D8B3D80}" sibTransId="{A8F2E525-366E-A743-A352-49D73D9EA4C7}"/>
    <dgm:cxn modelId="{70E9F544-58CB-574C-9FAA-042582713ED1}" type="presParOf" srcId="{8B1F6459-B200-B247-B6E1-4C28BA08EE8F}" destId="{C7F3A2B3-98F0-7F4A-92D3-E6E045FBE30D}" srcOrd="0" destOrd="0" presId="urn:microsoft.com/office/officeart/2005/8/layout/cycle7"/>
    <dgm:cxn modelId="{D391FCC9-96E5-AB4C-A544-2B3942D9FD62}" type="presParOf" srcId="{8B1F6459-B200-B247-B6E1-4C28BA08EE8F}" destId="{D2578C44-41FB-FE4E-B0AA-34EC770A707B}" srcOrd="1" destOrd="0" presId="urn:microsoft.com/office/officeart/2005/8/layout/cycle7"/>
    <dgm:cxn modelId="{61284380-710B-A74F-A7BA-CA2876451791}" type="presParOf" srcId="{D2578C44-41FB-FE4E-B0AA-34EC770A707B}" destId="{0B3D8371-C576-7C4B-9A8D-02CA091121D4}" srcOrd="0" destOrd="0" presId="urn:microsoft.com/office/officeart/2005/8/layout/cycle7"/>
    <dgm:cxn modelId="{67C06E48-CA5B-2D48-8AD1-7313C3FE5665}" type="presParOf" srcId="{8B1F6459-B200-B247-B6E1-4C28BA08EE8F}" destId="{0828FE9F-8F86-8244-8A43-8EC85B0A6F7D}" srcOrd="2" destOrd="0" presId="urn:microsoft.com/office/officeart/2005/8/layout/cycle7"/>
    <dgm:cxn modelId="{D9221496-48D9-D54C-B613-019A7A85D09B}" type="presParOf" srcId="{8B1F6459-B200-B247-B6E1-4C28BA08EE8F}" destId="{8ACB1EB9-440E-244D-8225-81268FB906DC}" srcOrd="3" destOrd="0" presId="urn:microsoft.com/office/officeart/2005/8/layout/cycle7"/>
    <dgm:cxn modelId="{9156A2AB-EC95-704A-B176-65BD8EA3D977}" type="presParOf" srcId="{8ACB1EB9-440E-244D-8225-81268FB906DC}" destId="{D6B9A3B1-B548-C042-A0DC-3199337BACEB}" srcOrd="0" destOrd="0" presId="urn:microsoft.com/office/officeart/2005/8/layout/cycle7"/>
    <dgm:cxn modelId="{49EA4A94-24CF-CE4D-AEC0-2DBE184E2ACB}" type="presParOf" srcId="{8B1F6459-B200-B247-B6E1-4C28BA08EE8F}" destId="{48F038C0-8010-0540-ADAA-D5F979B1C3ED}" srcOrd="4" destOrd="0" presId="urn:microsoft.com/office/officeart/2005/8/layout/cycle7"/>
    <dgm:cxn modelId="{9F9C56ED-5E3B-8F4F-ADE0-063CE4CAE0C1}" type="presParOf" srcId="{8B1F6459-B200-B247-B6E1-4C28BA08EE8F}" destId="{C9F614B9-645F-5343-8C40-013FE3351715}" srcOrd="5" destOrd="0" presId="urn:microsoft.com/office/officeart/2005/8/layout/cycle7"/>
    <dgm:cxn modelId="{0EBCCF53-B8DA-564F-A309-6CBB0B92C665}" type="presParOf" srcId="{C9F614B9-645F-5343-8C40-013FE3351715}" destId="{4B31FE7D-E32F-464E-B155-8B138A6EE87F}"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E795E3-F26B-564F-BF5E-324EF42DF8BC}" type="doc">
      <dgm:prSet loTypeId="urn:microsoft.com/office/officeart/2005/8/layout/cycle7" loCatId="" qsTypeId="urn:microsoft.com/office/officeart/2005/8/quickstyle/simple1" qsCatId="simple" csTypeId="urn:microsoft.com/office/officeart/2005/8/colors/accent6_3" csCatId="accent6" phldr="1"/>
      <dgm:spPr/>
      <dgm:t>
        <a:bodyPr/>
        <a:lstStyle/>
        <a:p>
          <a:endParaRPr lang="en-US"/>
        </a:p>
      </dgm:t>
    </dgm:pt>
    <dgm:pt modelId="{52E1FC5E-795F-E245-B5C6-C4C9F94372E7}">
      <dgm:prSet phldrT="[Text]"/>
      <dgm:spPr/>
      <dgm:t>
        <a:bodyPr/>
        <a:lstStyle/>
        <a:p>
          <a:r>
            <a:rPr lang="en-US" dirty="0"/>
            <a:t>cross-media alignment</a:t>
          </a:r>
        </a:p>
      </dgm:t>
    </dgm:pt>
    <dgm:pt modelId="{3355D775-A6B0-8C4C-B272-62496D8B3D80}" type="parTrans" cxnId="{A0E80AED-10C9-C348-87E8-B3FB6D38A58E}">
      <dgm:prSet/>
      <dgm:spPr/>
      <dgm:t>
        <a:bodyPr/>
        <a:lstStyle/>
        <a:p>
          <a:endParaRPr lang="en-US"/>
        </a:p>
      </dgm:t>
    </dgm:pt>
    <dgm:pt modelId="{A8F2E525-366E-A743-A352-49D73D9EA4C7}" type="sibTrans" cxnId="{A0E80AED-10C9-C348-87E8-B3FB6D38A58E}">
      <dgm:prSet/>
      <dgm:spPr/>
      <dgm:t>
        <a:bodyPr/>
        <a:lstStyle/>
        <a:p>
          <a:endParaRPr lang="en-US"/>
        </a:p>
      </dgm:t>
    </dgm:pt>
    <dgm:pt modelId="{9206CFE4-FD5A-474D-AD73-66671B023B75}">
      <dgm:prSet phldrT="[Text]"/>
      <dgm:spPr/>
      <dgm:t>
        <a:bodyPr/>
        <a:lstStyle/>
        <a:p>
          <a:r>
            <a:rPr lang="en-US" dirty="0"/>
            <a:t>vision</a:t>
          </a:r>
        </a:p>
      </dgm:t>
    </dgm:pt>
    <dgm:pt modelId="{52E84079-BC41-A943-A315-F43426F35191}" type="parTrans" cxnId="{B8B933D9-5BB1-814C-80DD-8CA88E2C78D1}">
      <dgm:prSet/>
      <dgm:spPr/>
      <dgm:t>
        <a:bodyPr/>
        <a:lstStyle/>
        <a:p>
          <a:endParaRPr lang="en-US"/>
        </a:p>
      </dgm:t>
    </dgm:pt>
    <dgm:pt modelId="{31F28965-8BC3-E040-98EB-D05296F00314}" type="sibTrans" cxnId="{B8B933D9-5BB1-814C-80DD-8CA88E2C78D1}">
      <dgm:prSet/>
      <dgm:spPr/>
      <dgm:t>
        <a:bodyPr/>
        <a:lstStyle/>
        <a:p>
          <a:endParaRPr lang="en-US"/>
        </a:p>
      </dgm:t>
    </dgm:pt>
    <dgm:pt modelId="{816AC25F-1F08-F345-91A1-0291D852E761}">
      <dgm:prSet phldrT="[Text]"/>
      <dgm:spPr/>
      <dgm:t>
        <a:bodyPr/>
        <a:lstStyle/>
        <a:p>
          <a:r>
            <a:rPr lang="en-US" dirty="0"/>
            <a:t>text</a:t>
          </a:r>
        </a:p>
      </dgm:t>
    </dgm:pt>
    <dgm:pt modelId="{32BCA14A-6EC4-CB41-8C03-B0AB63C7173B}" type="parTrans" cxnId="{DF330D39-6BA1-CC4B-AD68-1996F102346B}">
      <dgm:prSet/>
      <dgm:spPr/>
      <dgm:t>
        <a:bodyPr/>
        <a:lstStyle/>
        <a:p>
          <a:endParaRPr lang="en-US"/>
        </a:p>
      </dgm:t>
    </dgm:pt>
    <dgm:pt modelId="{D87579DD-BD74-AF40-8AF5-90C589EC3B8F}" type="sibTrans" cxnId="{DF330D39-6BA1-CC4B-AD68-1996F102346B}">
      <dgm:prSet/>
      <dgm:spPr/>
      <dgm:t>
        <a:bodyPr/>
        <a:lstStyle/>
        <a:p>
          <a:endParaRPr lang="en-US"/>
        </a:p>
      </dgm:t>
    </dgm:pt>
    <dgm:pt modelId="{8B1F6459-B200-B247-B6E1-4C28BA08EE8F}" type="pres">
      <dgm:prSet presAssocID="{FBE795E3-F26B-564F-BF5E-324EF42DF8BC}" presName="Name0" presStyleCnt="0">
        <dgm:presLayoutVars>
          <dgm:dir/>
          <dgm:resizeHandles val="exact"/>
        </dgm:presLayoutVars>
      </dgm:prSet>
      <dgm:spPr/>
    </dgm:pt>
    <dgm:pt modelId="{C7F3A2B3-98F0-7F4A-92D3-E6E045FBE30D}" type="pres">
      <dgm:prSet presAssocID="{52E1FC5E-795F-E245-B5C6-C4C9F94372E7}" presName="node" presStyleLbl="node1" presStyleIdx="0" presStyleCnt="3">
        <dgm:presLayoutVars>
          <dgm:bulletEnabled val="1"/>
        </dgm:presLayoutVars>
      </dgm:prSet>
      <dgm:spPr/>
    </dgm:pt>
    <dgm:pt modelId="{D2578C44-41FB-FE4E-B0AA-34EC770A707B}" type="pres">
      <dgm:prSet presAssocID="{A8F2E525-366E-A743-A352-49D73D9EA4C7}" presName="sibTrans" presStyleLbl="sibTrans2D1" presStyleIdx="0" presStyleCnt="3"/>
      <dgm:spPr/>
    </dgm:pt>
    <dgm:pt modelId="{0B3D8371-C576-7C4B-9A8D-02CA091121D4}" type="pres">
      <dgm:prSet presAssocID="{A8F2E525-366E-A743-A352-49D73D9EA4C7}" presName="connectorText" presStyleLbl="sibTrans2D1" presStyleIdx="0" presStyleCnt="3"/>
      <dgm:spPr/>
    </dgm:pt>
    <dgm:pt modelId="{0828FE9F-8F86-8244-8A43-8EC85B0A6F7D}" type="pres">
      <dgm:prSet presAssocID="{9206CFE4-FD5A-474D-AD73-66671B023B75}" presName="node" presStyleLbl="node1" presStyleIdx="1" presStyleCnt="3">
        <dgm:presLayoutVars>
          <dgm:bulletEnabled val="1"/>
        </dgm:presLayoutVars>
      </dgm:prSet>
      <dgm:spPr/>
    </dgm:pt>
    <dgm:pt modelId="{8ACB1EB9-440E-244D-8225-81268FB906DC}" type="pres">
      <dgm:prSet presAssocID="{31F28965-8BC3-E040-98EB-D05296F00314}" presName="sibTrans" presStyleLbl="sibTrans2D1" presStyleIdx="1" presStyleCnt="3"/>
      <dgm:spPr/>
    </dgm:pt>
    <dgm:pt modelId="{D6B9A3B1-B548-C042-A0DC-3199337BACEB}" type="pres">
      <dgm:prSet presAssocID="{31F28965-8BC3-E040-98EB-D05296F00314}" presName="connectorText" presStyleLbl="sibTrans2D1" presStyleIdx="1" presStyleCnt="3"/>
      <dgm:spPr/>
    </dgm:pt>
    <dgm:pt modelId="{48F038C0-8010-0540-ADAA-D5F979B1C3ED}" type="pres">
      <dgm:prSet presAssocID="{816AC25F-1F08-F345-91A1-0291D852E761}" presName="node" presStyleLbl="node1" presStyleIdx="2" presStyleCnt="3">
        <dgm:presLayoutVars>
          <dgm:bulletEnabled val="1"/>
        </dgm:presLayoutVars>
      </dgm:prSet>
      <dgm:spPr/>
    </dgm:pt>
    <dgm:pt modelId="{C9F614B9-645F-5343-8C40-013FE3351715}" type="pres">
      <dgm:prSet presAssocID="{D87579DD-BD74-AF40-8AF5-90C589EC3B8F}" presName="sibTrans" presStyleLbl="sibTrans2D1" presStyleIdx="2" presStyleCnt="3"/>
      <dgm:spPr/>
    </dgm:pt>
    <dgm:pt modelId="{4B31FE7D-E32F-464E-B155-8B138A6EE87F}" type="pres">
      <dgm:prSet presAssocID="{D87579DD-BD74-AF40-8AF5-90C589EC3B8F}" presName="connectorText" presStyleLbl="sibTrans2D1" presStyleIdx="2" presStyleCnt="3"/>
      <dgm:spPr/>
    </dgm:pt>
  </dgm:ptLst>
  <dgm:cxnLst>
    <dgm:cxn modelId="{2CC6361A-6854-F047-B853-ED8E1AD815C4}" type="presOf" srcId="{FBE795E3-F26B-564F-BF5E-324EF42DF8BC}" destId="{8B1F6459-B200-B247-B6E1-4C28BA08EE8F}" srcOrd="0" destOrd="0" presId="urn:microsoft.com/office/officeart/2005/8/layout/cycle7"/>
    <dgm:cxn modelId="{37BCE922-A2E9-5844-8220-EF330F47A514}" type="presOf" srcId="{31F28965-8BC3-E040-98EB-D05296F00314}" destId="{8ACB1EB9-440E-244D-8225-81268FB906DC}" srcOrd="0" destOrd="0" presId="urn:microsoft.com/office/officeart/2005/8/layout/cycle7"/>
    <dgm:cxn modelId="{DF330D39-6BA1-CC4B-AD68-1996F102346B}" srcId="{FBE795E3-F26B-564F-BF5E-324EF42DF8BC}" destId="{816AC25F-1F08-F345-91A1-0291D852E761}" srcOrd="2" destOrd="0" parTransId="{32BCA14A-6EC4-CB41-8C03-B0AB63C7173B}" sibTransId="{D87579DD-BD74-AF40-8AF5-90C589EC3B8F}"/>
    <dgm:cxn modelId="{1EE10943-5E0C-354C-B9DA-05D012A4A3ED}" type="presOf" srcId="{31F28965-8BC3-E040-98EB-D05296F00314}" destId="{D6B9A3B1-B548-C042-A0DC-3199337BACEB}" srcOrd="1" destOrd="0" presId="urn:microsoft.com/office/officeart/2005/8/layout/cycle7"/>
    <dgm:cxn modelId="{9961BB5C-599F-354B-8E36-6BF1808EFA3F}" type="presOf" srcId="{816AC25F-1F08-F345-91A1-0291D852E761}" destId="{48F038C0-8010-0540-ADAA-D5F979B1C3ED}" srcOrd="0" destOrd="0" presId="urn:microsoft.com/office/officeart/2005/8/layout/cycle7"/>
    <dgm:cxn modelId="{F79D4B66-6988-7549-9001-178534BB0B21}" type="presOf" srcId="{9206CFE4-FD5A-474D-AD73-66671B023B75}" destId="{0828FE9F-8F86-8244-8A43-8EC85B0A6F7D}" srcOrd="0" destOrd="0" presId="urn:microsoft.com/office/officeart/2005/8/layout/cycle7"/>
    <dgm:cxn modelId="{AB376674-E358-624C-9443-CC988B23B9F3}" type="presOf" srcId="{A8F2E525-366E-A743-A352-49D73D9EA4C7}" destId="{D2578C44-41FB-FE4E-B0AA-34EC770A707B}" srcOrd="0" destOrd="0" presId="urn:microsoft.com/office/officeart/2005/8/layout/cycle7"/>
    <dgm:cxn modelId="{E236E977-B07D-F84B-ABD0-208AAD5BDC42}" type="presOf" srcId="{D87579DD-BD74-AF40-8AF5-90C589EC3B8F}" destId="{4B31FE7D-E32F-464E-B155-8B138A6EE87F}" srcOrd="1" destOrd="0" presId="urn:microsoft.com/office/officeart/2005/8/layout/cycle7"/>
    <dgm:cxn modelId="{B4DB0986-6729-F34F-835D-92B7E6E2E7E8}" type="presOf" srcId="{D87579DD-BD74-AF40-8AF5-90C589EC3B8F}" destId="{C9F614B9-645F-5343-8C40-013FE3351715}" srcOrd="0" destOrd="0" presId="urn:microsoft.com/office/officeart/2005/8/layout/cycle7"/>
    <dgm:cxn modelId="{06B402A3-C0C5-D548-9A84-521A09DB3F74}" type="presOf" srcId="{52E1FC5E-795F-E245-B5C6-C4C9F94372E7}" destId="{C7F3A2B3-98F0-7F4A-92D3-E6E045FBE30D}" srcOrd="0" destOrd="0" presId="urn:microsoft.com/office/officeart/2005/8/layout/cycle7"/>
    <dgm:cxn modelId="{B28728A7-B95D-144E-888C-7612D9BE2A86}" type="presOf" srcId="{A8F2E525-366E-A743-A352-49D73D9EA4C7}" destId="{0B3D8371-C576-7C4B-9A8D-02CA091121D4}" srcOrd="1" destOrd="0" presId="urn:microsoft.com/office/officeart/2005/8/layout/cycle7"/>
    <dgm:cxn modelId="{B8B933D9-5BB1-814C-80DD-8CA88E2C78D1}" srcId="{FBE795E3-F26B-564F-BF5E-324EF42DF8BC}" destId="{9206CFE4-FD5A-474D-AD73-66671B023B75}" srcOrd="1" destOrd="0" parTransId="{52E84079-BC41-A943-A315-F43426F35191}" sibTransId="{31F28965-8BC3-E040-98EB-D05296F00314}"/>
    <dgm:cxn modelId="{A0E80AED-10C9-C348-87E8-B3FB6D38A58E}" srcId="{FBE795E3-F26B-564F-BF5E-324EF42DF8BC}" destId="{52E1FC5E-795F-E245-B5C6-C4C9F94372E7}" srcOrd="0" destOrd="0" parTransId="{3355D775-A6B0-8C4C-B272-62496D8B3D80}" sibTransId="{A8F2E525-366E-A743-A352-49D73D9EA4C7}"/>
    <dgm:cxn modelId="{70E9F544-58CB-574C-9FAA-042582713ED1}" type="presParOf" srcId="{8B1F6459-B200-B247-B6E1-4C28BA08EE8F}" destId="{C7F3A2B3-98F0-7F4A-92D3-E6E045FBE30D}" srcOrd="0" destOrd="0" presId="urn:microsoft.com/office/officeart/2005/8/layout/cycle7"/>
    <dgm:cxn modelId="{D391FCC9-96E5-AB4C-A544-2B3942D9FD62}" type="presParOf" srcId="{8B1F6459-B200-B247-B6E1-4C28BA08EE8F}" destId="{D2578C44-41FB-FE4E-B0AA-34EC770A707B}" srcOrd="1" destOrd="0" presId="urn:microsoft.com/office/officeart/2005/8/layout/cycle7"/>
    <dgm:cxn modelId="{61284380-710B-A74F-A7BA-CA2876451791}" type="presParOf" srcId="{D2578C44-41FB-FE4E-B0AA-34EC770A707B}" destId="{0B3D8371-C576-7C4B-9A8D-02CA091121D4}" srcOrd="0" destOrd="0" presId="urn:microsoft.com/office/officeart/2005/8/layout/cycle7"/>
    <dgm:cxn modelId="{67C06E48-CA5B-2D48-8AD1-7313C3FE5665}" type="presParOf" srcId="{8B1F6459-B200-B247-B6E1-4C28BA08EE8F}" destId="{0828FE9F-8F86-8244-8A43-8EC85B0A6F7D}" srcOrd="2" destOrd="0" presId="urn:microsoft.com/office/officeart/2005/8/layout/cycle7"/>
    <dgm:cxn modelId="{D9221496-48D9-D54C-B613-019A7A85D09B}" type="presParOf" srcId="{8B1F6459-B200-B247-B6E1-4C28BA08EE8F}" destId="{8ACB1EB9-440E-244D-8225-81268FB906DC}" srcOrd="3" destOrd="0" presId="urn:microsoft.com/office/officeart/2005/8/layout/cycle7"/>
    <dgm:cxn modelId="{9156A2AB-EC95-704A-B176-65BD8EA3D977}" type="presParOf" srcId="{8ACB1EB9-440E-244D-8225-81268FB906DC}" destId="{D6B9A3B1-B548-C042-A0DC-3199337BACEB}" srcOrd="0" destOrd="0" presId="urn:microsoft.com/office/officeart/2005/8/layout/cycle7"/>
    <dgm:cxn modelId="{49EA4A94-24CF-CE4D-AEC0-2DBE184E2ACB}" type="presParOf" srcId="{8B1F6459-B200-B247-B6E1-4C28BA08EE8F}" destId="{48F038C0-8010-0540-ADAA-D5F979B1C3ED}" srcOrd="4" destOrd="0" presId="urn:microsoft.com/office/officeart/2005/8/layout/cycle7"/>
    <dgm:cxn modelId="{9F9C56ED-5E3B-8F4F-ADE0-063CE4CAE0C1}" type="presParOf" srcId="{8B1F6459-B200-B247-B6E1-4C28BA08EE8F}" destId="{C9F614B9-645F-5343-8C40-013FE3351715}" srcOrd="5" destOrd="0" presId="urn:microsoft.com/office/officeart/2005/8/layout/cycle7"/>
    <dgm:cxn modelId="{0EBCCF53-B8DA-564F-A309-6CBB0B92C665}" type="presParOf" srcId="{C9F614B9-645F-5343-8C40-013FE3351715}" destId="{4B31FE7D-E32F-464E-B155-8B138A6EE87F}"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27349F-205F-6342-8868-5055A7BA6C3B}" type="doc">
      <dgm:prSet loTypeId="urn:microsoft.com/office/officeart/2005/8/layout/equation2" loCatId="" qsTypeId="urn:microsoft.com/office/officeart/2005/8/quickstyle/simple1" qsCatId="simple" csTypeId="urn:microsoft.com/office/officeart/2005/8/colors/accent6_2" csCatId="accent6" phldr="1"/>
      <dgm:spPr/>
    </dgm:pt>
    <dgm:pt modelId="{F544FCFE-A4D7-3346-BD6D-A9C567E103AF}">
      <dgm:prSet phldrT="[Text]"/>
      <dgm:spPr/>
      <dgm:t>
        <a:bodyPr/>
        <a:lstStyle/>
        <a:p>
          <a:r>
            <a:rPr lang="en-US" dirty="0"/>
            <a:t>Model</a:t>
          </a:r>
        </a:p>
      </dgm:t>
    </dgm:pt>
    <dgm:pt modelId="{490ED90C-5F82-3148-8D1D-089DDADEAED9}" type="parTrans" cxnId="{584A8697-A30D-5141-837D-487BA933C4BC}">
      <dgm:prSet/>
      <dgm:spPr/>
      <dgm:t>
        <a:bodyPr/>
        <a:lstStyle/>
        <a:p>
          <a:endParaRPr lang="en-US"/>
        </a:p>
      </dgm:t>
    </dgm:pt>
    <dgm:pt modelId="{5DECA901-A787-B049-9F50-8990C1629757}" type="sibTrans" cxnId="{584A8697-A30D-5141-837D-487BA933C4BC}">
      <dgm:prSet/>
      <dgm:spPr/>
      <dgm:t>
        <a:bodyPr/>
        <a:lstStyle/>
        <a:p>
          <a:endParaRPr lang="en-US"/>
        </a:p>
      </dgm:t>
    </dgm:pt>
    <dgm:pt modelId="{63744279-2310-EA44-8E18-F41939BA85D9}">
      <dgm:prSet phldrT="[Text]"/>
      <dgm:spPr/>
      <dgm:t>
        <a:bodyPr/>
        <a:lstStyle/>
        <a:p>
          <a:r>
            <a:rPr lang="en-US" dirty="0"/>
            <a:t>Data</a:t>
          </a:r>
        </a:p>
      </dgm:t>
    </dgm:pt>
    <dgm:pt modelId="{C838EF33-FDC1-DD46-B7F8-642B434833DF}" type="parTrans" cxnId="{076099A5-CA5E-F143-B6E6-C4D2C6605E7A}">
      <dgm:prSet/>
      <dgm:spPr/>
      <dgm:t>
        <a:bodyPr/>
        <a:lstStyle/>
        <a:p>
          <a:endParaRPr lang="en-US"/>
        </a:p>
      </dgm:t>
    </dgm:pt>
    <dgm:pt modelId="{CA6E674F-0939-784F-A79D-6397697C78A2}" type="sibTrans" cxnId="{076099A5-CA5E-F143-B6E6-C4D2C6605E7A}">
      <dgm:prSet/>
      <dgm:spPr/>
      <dgm:t>
        <a:bodyPr/>
        <a:lstStyle/>
        <a:p>
          <a:endParaRPr lang="en-US"/>
        </a:p>
      </dgm:t>
    </dgm:pt>
    <dgm:pt modelId="{F955CC53-A64A-EF41-AB56-412DA2D0A990}">
      <dgm:prSet phldrT="[Text]"/>
      <dgm:spPr/>
      <dgm:t>
        <a:bodyPr/>
        <a:lstStyle/>
        <a:p>
          <a:r>
            <a:rPr lang="en-US" dirty="0"/>
            <a:t>Multimedia Pretraining</a:t>
          </a:r>
        </a:p>
      </dgm:t>
    </dgm:pt>
    <dgm:pt modelId="{8813AA24-3A57-4844-B102-1D07E4C77DD1}" type="parTrans" cxnId="{90C01E16-94D4-6043-8565-80A5EE11E39F}">
      <dgm:prSet/>
      <dgm:spPr/>
      <dgm:t>
        <a:bodyPr/>
        <a:lstStyle/>
        <a:p>
          <a:endParaRPr lang="en-US"/>
        </a:p>
      </dgm:t>
    </dgm:pt>
    <dgm:pt modelId="{0283C1DC-9FA8-F740-A9F9-5D556941FF7C}" type="sibTrans" cxnId="{90C01E16-94D4-6043-8565-80A5EE11E39F}">
      <dgm:prSet/>
      <dgm:spPr/>
      <dgm:t>
        <a:bodyPr/>
        <a:lstStyle/>
        <a:p>
          <a:endParaRPr lang="en-US"/>
        </a:p>
      </dgm:t>
    </dgm:pt>
    <dgm:pt modelId="{47CBE248-52D8-6746-80D8-74D884311F0C}" type="pres">
      <dgm:prSet presAssocID="{CE27349F-205F-6342-8868-5055A7BA6C3B}" presName="Name0" presStyleCnt="0">
        <dgm:presLayoutVars>
          <dgm:dir/>
          <dgm:resizeHandles val="exact"/>
        </dgm:presLayoutVars>
      </dgm:prSet>
      <dgm:spPr/>
    </dgm:pt>
    <dgm:pt modelId="{3FE5E13E-ACD2-484E-962B-3DF7D0E44FCC}" type="pres">
      <dgm:prSet presAssocID="{CE27349F-205F-6342-8868-5055A7BA6C3B}" presName="vNodes" presStyleCnt="0"/>
      <dgm:spPr/>
    </dgm:pt>
    <dgm:pt modelId="{E8975AD9-3218-C54B-B3FF-72352F2BF6A9}" type="pres">
      <dgm:prSet presAssocID="{F544FCFE-A4D7-3346-BD6D-A9C567E103AF}" presName="node" presStyleLbl="node1" presStyleIdx="0" presStyleCnt="3">
        <dgm:presLayoutVars>
          <dgm:bulletEnabled val="1"/>
        </dgm:presLayoutVars>
      </dgm:prSet>
      <dgm:spPr/>
    </dgm:pt>
    <dgm:pt modelId="{02126048-2D1B-0D42-8177-9E128E2848CD}" type="pres">
      <dgm:prSet presAssocID="{5DECA901-A787-B049-9F50-8990C1629757}" presName="spacerT" presStyleCnt="0"/>
      <dgm:spPr/>
    </dgm:pt>
    <dgm:pt modelId="{76D4555E-1231-0443-9B73-9B65F6041A46}" type="pres">
      <dgm:prSet presAssocID="{5DECA901-A787-B049-9F50-8990C1629757}" presName="sibTrans" presStyleLbl="sibTrans2D1" presStyleIdx="0" presStyleCnt="2"/>
      <dgm:spPr/>
    </dgm:pt>
    <dgm:pt modelId="{A0F00FDB-7656-1F4E-A279-C909FCB3D5A6}" type="pres">
      <dgm:prSet presAssocID="{5DECA901-A787-B049-9F50-8990C1629757}" presName="spacerB" presStyleCnt="0"/>
      <dgm:spPr/>
    </dgm:pt>
    <dgm:pt modelId="{CFEC57F4-8BD2-CF4D-8D03-73123A1FBB57}" type="pres">
      <dgm:prSet presAssocID="{63744279-2310-EA44-8E18-F41939BA85D9}" presName="node" presStyleLbl="node1" presStyleIdx="1" presStyleCnt="3">
        <dgm:presLayoutVars>
          <dgm:bulletEnabled val="1"/>
        </dgm:presLayoutVars>
      </dgm:prSet>
      <dgm:spPr/>
    </dgm:pt>
    <dgm:pt modelId="{9F4ADD41-9AB6-CF4A-BD7E-E99C2424A57C}" type="pres">
      <dgm:prSet presAssocID="{CE27349F-205F-6342-8868-5055A7BA6C3B}" presName="sibTransLast" presStyleLbl="sibTrans2D1" presStyleIdx="1" presStyleCnt="2"/>
      <dgm:spPr/>
    </dgm:pt>
    <dgm:pt modelId="{5D3E92A0-8B20-384E-8707-9886F7EEAF76}" type="pres">
      <dgm:prSet presAssocID="{CE27349F-205F-6342-8868-5055A7BA6C3B}" presName="connectorText" presStyleLbl="sibTrans2D1" presStyleIdx="1" presStyleCnt="2"/>
      <dgm:spPr/>
    </dgm:pt>
    <dgm:pt modelId="{48F3C498-A011-1A41-BFDA-DEF5BBCE6816}" type="pres">
      <dgm:prSet presAssocID="{CE27349F-205F-6342-8868-5055A7BA6C3B}" presName="lastNode" presStyleLbl="node1" presStyleIdx="2" presStyleCnt="3">
        <dgm:presLayoutVars>
          <dgm:bulletEnabled val="1"/>
        </dgm:presLayoutVars>
      </dgm:prSet>
      <dgm:spPr/>
    </dgm:pt>
  </dgm:ptLst>
  <dgm:cxnLst>
    <dgm:cxn modelId="{9CE95F01-B57A-9A42-8E2A-EF7287036ED0}" type="presOf" srcId="{CA6E674F-0939-784F-A79D-6397697C78A2}" destId="{5D3E92A0-8B20-384E-8707-9886F7EEAF76}" srcOrd="1" destOrd="0" presId="urn:microsoft.com/office/officeart/2005/8/layout/equation2"/>
    <dgm:cxn modelId="{90C01E16-94D4-6043-8565-80A5EE11E39F}" srcId="{CE27349F-205F-6342-8868-5055A7BA6C3B}" destId="{F955CC53-A64A-EF41-AB56-412DA2D0A990}" srcOrd="2" destOrd="0" parTransId="{8813AA24-3A57-4844-B102-1D07E4C77DD1}" sibTransId="{0283C1DC-9FA8-F740-A9F9-5D556941FF7C}"/>
    <dgm:cxn modelId="{A9D5694B-877B-2041-85B1-DB4F14F21EF1}" type="presOf" srcId="{63744279-2310-EA44-8E18-F41939BA85D9}" destId="{CFEC57F4-8BD2-CF4D-8D03-73123A1FBB57}" srcOrd="0" destOrd="0" presId="urn:microsoft.com/office/officeart/2005/8/layout/equation2"/>
    <dgm:cxn modelId="{EF399777-2116-1B46-9D5A-EE8CFFA4836D}" type="presOf" srcId="{CA6E674F-0939-784F-A79D-6397697C78A2}" destId="{9F4ADD41-9AB6-CF4A-BD7E-E99C2424A57C}" srcOrd="0" destOrd="0" presId="urn:microsoft.com/office/officeart/2005/8/layout/equation2"/>
    <dgm:cxn modelId="{F6386896-5FA3-EB4D-8753-25ED500BB4D6}" type="presOf" srcId="{F544FCFE-A4D7-3346-BD6D-A9C567E103AF}" destId="{E8975AD9-3218-C54B-B3FF-72352F2BF6A9}" srcOrd="0" destOrd="0" presId="urn:microsoft.com/office/officeart/2005/8/layout/equation2"/>
    <dgm:cxn modelId="{584A8697-A30D-5141-837D-487BA933C4BC}" srcId="{CE27349F-205F-6342-8868-5055A7BA6C3B}" destId="{F544FCFE-A4D7-3346-BD6D-A9C567E103AF}" srcOrd="0" destOrd="0" parTransId="{490ED90C-5F82-3148-8D1D-089DDADEAED9}" sibTransId="{5DECA901-A787-B049-9F50-8990C1629757}"/>
    <dgm:cxn modelId="{076099A5-CA5E-F143-B6E6-C4D2C6605E7A}" srcId="{CE27349F-205F-6342-8868-5055A7BA6C3B}" destId="{63744279-2310-EA44-8E18-F41939BA85D9}" srcOrd="1" destOrd="0" parTransId="{C838EF33-FDC1-DD46-B7F8-642B434833DF}" sibTransId="{CA6E674F-0939-784F-A79D-6397697C78A2}"/>
    <dgm:cxn modelId="{596385B9-0909-2B40-8B95-3EFFB3F9820A}" type="presOf" srcId="{F955CC53-A64A-EF41-AB56-412DA2D0A990}" destId="{48F3C498-A011-1A41-BFDA-DEF5BBCE6816}" srcOrd="0" destOrd="0" presId="urn:microsoft.com/office/officeart/2005/8/layout/equation2"/>
    <dgm:cxn modelId="{B10B4ECF-BBEF-E148-888B-614F725C05DD}" type="presOf" srcId="{CE27349F-205F-6342-8868-5055A7BA6C3B}" destId="{47CBE248-52D8-6746-80D8-74D884311F0C}" srcOrd="0" destOrd="0" presId="urn:microsoft.com/office/officeart/2005/8/layout/equation2"/>
    <dgm:cxn modelId="{AE65A6EE-6F5E-294F-91AE-8D238BD3292B}" type="presOf" srcId="{5DECA901-A787-B049-9F50-8990C1629757}" destId="{76D4555E-1231-0443-9B73-9B65F6041A46}" srcOrd="0" destOrd="0" presId="urn:microsoft.com/office/officeart/2005/8/layout/equation2"/>
    <dgm:cxn modelId="{14514D13-10FC-FC4B-8D88-C73722A61E9D}" type="presParOf" srcId="{47CBE248-52D8-6746-80D8-74D884311F0C}" destId="{3FE5E13E-ACD2-484E-962B-3DF7D0E44FCC}" srcOrd="0" destOrd="0" presId="urn:microsoft.com/office/officeart/2005/8/layout/equation2"/>
    <dgm:cxn modelId="{1C0A848E-3746-B549-8986-15A78A83ECCB}" type="presParOf" srcId="{3FE5E13E-ACD2-484E-962B-3DF7D0E44FCC}" destId="{E8975AD9-3218-C54B-B3FF-72352F2BF6A9}" srcOrd="0" destOrd="0" presId="urn:microsoft.com/office/officeart/2005/8/layout/equation2"/>
    <dgm:cxn modelId="{637187FD-D938-D142-BFBA-0DA5D5EFBCD8}" type="presParOf" srcId="{3FE5E13E-ACD2-484E-962B-3DF7D0E44FCC}" destId="{02126048-2D1B-0D42-8177-9E128E2848CD}" srcOrd="1" destOrd="0" presId="urn:microsoft.com/office/officeart/2005/8/layout/equation2"/>
    <dgm:cxn modelId="{D98C7F13-9405-E94D-B4E0-DE133574B7C8}" type="presParOf" srcId="{3FE5E13E-ACD2-484E-962B-3DF7D0E44FCC}" destId="{76D4555E-1231-0443-9B73-9B65F6041A46}" srcOrd="2" destOrd="0" presId="urn:microsoft.com/office/officeart/2005/8/layout/equation2"/>
    <dgm:cxn modelId="{B52FDDCF-D3E5-5E4C-9F0E-FF738C78E84E}" type="presParOf" srcId="{3FE5E13E-ACD2-484E-962B-3DF7D0E44FCC}" destId="{A0F00FDB-7656-1F4E-A279-C909FCB3D5A6}" srcOrd="3" destOrd="0" presId="urn:microsoft.com/office/officeart/2005/8/layout/equation2"/>
    <dgm:cxn modelId="{E0DD8480-AACE-2846-BC5A-A93EE30253EF}" type="presParOf" srcId="{3FE5E13E-ACD2-484E-962B-3DF7D0E44FCC}" destId="{CFEC57F4-8BD2-CF4D-8D03-73123A1FBB57}" srcOrd="4" destOrd="0" presId="urn:microsoft.com/office/officeart/2005/8/layout/equation2"/>
    <dgm:cxn modelId="{C50FD8DC-35A3-BD40-94F9-12A38EB1A174}" type="presParOf" srcId="{47CBE248-52D8-6746-80D8-74D884311F0C}" destId="{9F4ADD41-9AB6-CF4A-BD7E-E99C2424A57C}" srcOrd="1" destOrd="0" presId="urn:microsoft.com/office/officeart/2005/8/layout/equation2"/>
    <dgm:cxn modelId="{DD6D0B52-4C0A-3E4F-BF82-ED41DAE81518}" type="presParOf" srcId="{9F4ADD41-9AB6-CF4A-BD7E-E99C2424A57C}" destId="{5D3E92A0-8B20-384E-8707-9886F7EEAF76}" srcOrd="0" destOrd="0" presId="urn:microsoft.com/office/officeart/2005/8/layout/equation2"/>
    <dgm:cxn modelId="{1A39BC4C-E3AF-1542-98DF-7C192C26E166}" type="presParOf" srcId="{47CBE248-52D8-6746-80D8-74D884311F0C}" destId="{48F3C498-A011-1A41-BFDA-DEF5BBCE6816}"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2C1E5A5-B39D-F441-B781-CD707EA1F53E}" type="doc">
      <dgm:prSet loTypeId="urn:microsoft.com/office/officeart/2005/8/layout/arrow2" loCatId="" qsTypeId="urn:microsoft.com/office/officeart/2005/8/quickstyle/simple1" qsCatId="simple" csTypeId="urn:microsoft.com/office/officeart/2005/8/colors/accent6_2" csCatId="accent6" phldr="1"/>
      <dgm:spPr/>
    </dgm:pt>
    <dgm:pt modelId="{95B39E5F-6CDC-E147-8CFA-79F8A88C8C2E}">
      <dgm:prSet phldrT="[Text]"/>
      <dgm:spPr/>
      <dgm:t>
        <a:bodyPr/>
        <a:lstStyle/>
        <a:p>
          <a:r>
            <a:rPr lang="en-US" dirty="0"/>
            <a:t> Before 2019</a:t>
          </a:r>
        </a:p>
      </dgm:t>
    </dgm:pt>
    <dgm:pt modelId="{53BC769B-9AC8-134A-B620-B044AEFFDF5B}" type="parTrans" cxnId="{ACFFB2ED-CB37-504F-A153-3E6A388BECA7}">
      <dgm:prSet/>
      <dgm:spPr/>
      <dgm:t>
        <a:bodyPr/>
        <a:lstStyle/>
        <a:p>
          <a:endParaRPr lang="en-US"/>
        </a:p>
      </dgm:t>
    </dgm:pt>
    <dgm:pt modelId="{BCB5ED30-34E5-9D42-A7A7-4361051167ED}" type="sibTrans" cxnId="{ACFFB2ED-CB37-504F-A153-3E6A388BECA7}">
      <dgm:prSet/>
      <dgm:spPr/>
      <dgm:t>
        <a:bodyPr/>
        <a:lstStyle/>
        <a:p>
          <a:endParaRPr lang="en-US"/>
        </a:p>
      </dgm:t>
    </dgm:pt>
    <dgm:pt modelId="{3EDBACBD-43F9-F445-8251-21E69BAF458E}">
      <dgm:prSet phldrT="[Text]"/>
      <dgm:spPr/>
      <dgm:t>
        <a:bodyPr/>
        <a:lstStyle/>
        <a:p>
          <a:r>
            <a:rPr lang="en-US" dirty="0"/>
            <a:t>After 2019</a:t>
          </a:r>
        </a:p>
      </dgm:t>
    </dgm:pt>
    <dgm:pt modelId="{D6C7748E-7194-8C46-BBDF-100AD03B6240}" type="parTrans" cxnId="{9D899C8E-FD5B-B34F-8201-EC290AFC5994}">
      <dgm:prSet/>
      <dgm:spPr/>
      <dgm:t>
        <a:bodyPr/>
        <a:lstStyle/>
        <a:p>
          <a:endParaRPr lang="en-US"/>
        </a:p>
      </dgm:t>
    </dgm:pt>
    <dgm:pt modelId="{B037B690-72A0-494C-850E-01325D54D923}" type="sibTrans" cxnId="{9D899C8E-FD5B-B34F-8201-EC290AFC5994}">
      <dgm:prSet/>
      <dgm:spPr/>
      <dgm:t>
        <a:bodyPr/>
        <a:lstStyle/>
        <a:p>
          <a:endParaRPr lang="en-US"/>
        </a:p>
      </dgm:t>
    </dgm:pt>
    <dgm:pt modelId="{1380BC1E-3FE1-A941-AC28-278AD46FEB5F}">
      <dgm:prSet phldrT="[Text]"/>
      <dgm:spPr/>
      <dgm:t>
        <a:bodyPr/>
        <a:lstStyle/>
        <a:p>
          <a:r>
            <a:rPr lang="en-US" dirty="0"/>
            <a:t>Neural models based on pooling, attention mechanisms, etc.</a:t>
          </a:r>
        </a:p>
      </dgm:t>
    </dgm:pt>
    <dgm:pt modelId="{706FA63B-5255-4143-92FF-F1E6E624E8BA}" type="parTrans" cxnId="{C404F3A8-3D65-1546-A1E7-0F2133D0D624}">
      <dgm:prSet/>
      <dgm:spPr/>
      <dgm:t>
        <a:bodyPr/>
        <a:lstStyle/>
        <a:p>
          <a:endParaRPr lang="en-US"/>
        </a:p>
      </dgm:t>
    </dgm:pt>
    <dgm:pt modelId="{2AD539EF-2BED-554E-A08A-ADCF5CDDF6F8}" type="sibTrans" cxnId="{C404F3A8-3D65-1546-A1E7-0F2133D0D624}">
      <dgm:prSet/>
      <dgm:spPr/>
      <dgm:t>
        <a:bodyPr/>
        <a:lstStyle/>
        <a:p>
          <a:endParaRPr lang="en-US"/>
        </a:p>
      </dgm:t>
    </dgm:pt>
    <dgm:pt modelId="{79BD8AF2-78B0-924A-871F-1221E966882A}">
      <dgm:prSet phldrT="[Text]"/>
      <dgm:spPr/>
      <dgm:t>
        <a:bodyPr/>
        <a:lstStyle/>
        <a:p>
          <a:r>
            <a:rPr lang="en-US" dirty="0"/>
            <a:t>Large-scale Transformer based pretraining models</a:t>
          </a:r>
        </a:p>
      </dgm:t>
    </dgm:pt>
    <dgm:pt modelId="{0D49422D-1262-B641-8ADC-96CB42C9F5C7}" type="parTrans" cxnId="{CA3D7963-94B6-5943-B8E7-24B802DAB2BF}">
      <dgm:prSet/>
      <dgm:spPr/>
      <dgm:t>
        <a:bodyPr/>
        <a:lstStyle/>
        <a:p>
          <a:endParaRPr lang="en-US"/>
        </a:p>
      </dgm:t>
    </dgm:pt>
    <dgm:pt modelId="{5BD4B73D-FA90-3943-948D-C96F53C7D6D5}" type="sibTrans" cxnId="{CA3D7963-94B6-5943-B8E7-24B802DAB2BF}">
      <dgm:prSet/>
      <dgm:spPr/>
      <dgm:t>
        <a:bodyPr/>
        <a:lstStyle/>
        <a:p>
          <a:endParaRPr lang="en-US"/>
        </a:p>
      </dgm:t>
    </dgm:pt>
    <dgm:pt modelId="{9A8CC3B2-3D8B-D948-BB09-C480DBCFA7FA}" type="pres">
      <dgm:prSet presAssocID="{22C1E5A5-B39D-F441-B781-CD707EA1F53E}" presName="arrowDiagram" presStyleCnt="0">
        <dgm:presLayoutVars>
          <dgm:chMax val="5"/>
          <dgm:dir/>
          <dgm:resizeHandles val="exact"/>
        </dgm:presLayoutVars>
      </dgm:prSet>
      <dgm:spPr/>
    </dgm:pt>
    <dgm:pt modelId="{69A345E8-3D90-E04B-985D-3573BF6A29EE}" type="pres">
      <dgm:prSet presAssocID="{22C1E5A5-B39D-F441-B781-CD707EA1F53E}" presName="arrow" presStyleLbl="bgShp" presStyleIdx="0" presStyleCnt="1"/>
      <dgm:spPr/>
    </dgm:pt>
    <dgm:pt modelId="{90E891DE-45A9-FE4D-9BAD-8153A4D77407}" type="pres">
      <dgm:prSet presAssocID="{22C1E5A5-B39D-F441-B781-CD707EA1F53E}" presName="arrowDiagram2" presStyleCnt="0"/>
      <dgm:spPr/>
    </dgm:pt>
    <dgm:pt modelId="{E5120EBD-6228-6C4D-8D11-A07AD3565E8A}" type="pres">
      <dgm:prSet presAssocID="{95B39E5F-6CDC-E147-8CFA-79F8A88C8C2E}" presName="bullet2a" presStyleLbl="node1" presStyleIdx="0" presStyleCnt="2"/>
      <dgm:spPr/>
    </dgm:pt>
    <dgm:pt modelId="{93BE706A-0C81-6143-881C-B7FB32F32A4E}" type="pres">
      <dgm:prSet presAssocID="{95B39E5F-6CDC-E147-8CFA-79F8A88C8C2E}" presName="textBox2a" presStyleLbl="revTx" presStyleIdx="0" presStyleCnt="2">
        <dgm:presLayoutVars>
          <dgm:bulletEnabled val="1"/>
        </dgm:presLayoutVars>
      </dgm:prSet>
      <dgm:spPr/>
    </dgm:pt>
    <dgm:pt modelId="{6D884E83-5AB6-8341-9CF4-74385CE0C6AC}" type="pres">
      <dgm:prSet presAssocID="{3EDBACBD-43F9-F445-8251-21E69BAF458E}" presName="bullet2b" presStyleLbl="node1" presStyleIdx="1" presStyleCnt="2"/>
      <dgm:spPr/>
    </dgm:pt>
    <dgm:pt modelId="{006C8031-8702-A240-83AC-0FE3624D3DAF}" type="pres">
      <dgm:prSet presAssocID="{3EDBACBD-43F9-F445-8251-21E69BAF458E}" presName="textBox2b" presStyleLbl="revTx" presStyleIdx="1" presStyleCnt="2">
        <dgm:presLayoutVars>
          <dgm:bulletEnabled val="1"/>
        </dgm:presLayoutVars>
      </dgm:prSet>
      <dgm:spPr/>
    </dgm:pt>
  </dgm:ptLst>
  <dgm:cxnLst>
    <dgm:cxn modelId="{0769921A-580F-B848-BCBF-54BC6D9A3783}" type="presOf" srcId="{22C1E5A5-B39D-F441-B781-CD707EA1F53E}" destId="{9A8CC3B2-3D8B-D948-BB09-C480DBCFA7FA}" srcOrd="0" destOrd="0" presId="urn:microsoft.com/office/officeart/2005/8/layout/arrow2"/>
    <dgm:cxn modelId="{CA3D7963-94B6-5943-B8E7-24B802DAB2BF}" srcId="{3EDBACBD-43F9-F445-8251-21E69BAF458E}" destId="{79BD8AF2-78B0-924A-871F-1221E966882A}" srcOrd="0" destOrd="0" parTransId="{0D49422D-1262-B641-8ADC-96CB42C9F5C7}" sibTransId="{5BD4B73D-FA90-3943-948D-C96F53C7D6D5}"/>
    <dgm:cxn modelId="{0621626C-F188-1147-BD70-104B60764A98}" type="presOf" srcId="{3EDBACBD-43F9-F445-8251-21E69BAF458E}" destId="{006C8031-8702-A240-83AC-0FE3624D3DAF}" srcOrd="0" destOrd="0" presId="urn:microsoft.com/office/officeart/2005/8/layout/arrow2"/>
    <dgm:cxn modelId="{AF5EFA70-CE69-404F-8F98-12587CEE0DB0}" type="presOf" srcId="{1380BC1E-3FE1-A941-AC28-278AD46FEB5F}" destId="{93BE706A-0C81-6143-881C-B7FB32F32A4E}" srcOrd="0" destOrd="1" presId="urn:microsoft.com/office/officeart/2005/8/layout/arrow2"/>
    <dgm:cxn modelId="{9D899C8E-FD5B-B34F-8201-EC290AFC5994}" srcId="{22C1E5A5-B39D-F441-B781-CD707EA1F53E}" destId="{3EDBACBD-43F9-F445-8251-21E69BAF458E}" srcOrd="1" destOrd="0" parTransId="{D6C7748E-7194-8C46-BBDF-100AD03B6240}" sibTransId="{B037B690-72A0-494C-850E-01325D54D923}"/>
    <dgm:cxn modelId="{C404F3A8-3D65-1546-A1E7-0F2133D0D624}" srcId="{95B39E5F-6CDC-E147-8CFA-79F8A88C8C2E}" destId="{1380BC1E-3FE1-A941-AC28-278AD46FEB5F}" srcOrd="0" destOrd="0" parTransId="{706FA63B-5255-4143-92FF-F1E6E624E8BA}" sibTransId="{2AD539EF-2BED-554E-A08A-ADCF5CDDF6F8}"/>
    <dgm:cxn modelId="{022CD2E0-E97F-CA4C-82E4-FEC2FBF96BD9}" type="presOf" srcId="{79BD8AF2-78B0-924A-871F-1221E966882A}" destId="{006C8031-8702-A240-83AC-0FE3624D3DAF}" srcOrd="0" destOrd="1" presId="urn:microsoft.com/office/officeart/2005/8/layout/arrow2"/>
    <dgm:cxn modelId="{1C01C4EA-8F78-A647-A34B-7FB6757F3EB2}" type="presOf" srcId="{95B39E5F-6CDC-E147-8CFA-79F8A88C8C2E}" destId="{93BE706A-0C81-6143-881C-B7FB32F32A4E}" srcOrd="0" destOrd="0" presId="urn:microsoft.com/office/officeart/2005/8/layout/arrow2"/>
    <dgm:cxn modelId="{ACFFB2ED-CB37-504F-A153-3E6A388BECA7}" srcId="{22C1E5A5-B39D-F441-B781-CD707EA1F53E}" destId="{95B39E5F-6CDC-E147-8CFA-79F8A88C8C2E}" srcOrd="0" destOrd="0" parTransId="{53BC769B-9AC8-134A-B620-B044AEFFDF5B}" sibTransId="{BCB5ED30-34E5-9D42-A7A7-4361051167ED}"/>
    <dgm:cxn modelId="{E9692E54-64AB-1449-9DCF-9AE79BF3847F}" type="presParOf" srcId="{9A8CC3B2-3D8B-D948-BB09-C480DBCFA7FA}" destId="{69A345E8-3D90-E04B-985D-3573BF6A29EE}" srcOrd="0" destOrd="0" presId="urn:microsoft.com/office/officeart/2005/8/layout/arrow2"/>
    <dgm:cxn modelId="{0D84F63E-AFE9-B548-B8FE-E4DF23A35FB7}" type="presParOf" srcId="{9A8CC3B2-3D8B-D948-BB09-C480DBCFA7FA}" destId="{90E891DE-45A9-FE4D-9BAD-8153A4D77407}" srcOrd="1" destOrd="0" presId="urn:microsoft.com/office/officeart/2005/8/layout/arrow2"/>
    <dgm:cxn modelId="{C014494F-B7DF-2D48-8E16-00C4822A44C5}" type="presParOf" srcId="{90E891DE-45A9-FE4D-9BAD-8153A4D77407}" destId="{E5120EBD-6228-6C4D-8D11-A07AD3565E8A}" srcOrd="0" destOrd="0" presId="urn:microsoft.com/office/officeart/2005/8/layout/arrow2"/>
    <dgm:cxn modelId="{13874E77-715B-8E4B-AB59-6EF71FE45E59}" type="presParOf" srcId="{90E891DE-45A9-FE4D-9BAD-8153A4D77407}" destId="{93BE706A-0C81-6143-881C-B7FB32F32A4E}" srcOrd="1" destOrd="0" presId="urn:microsoft.com/office/officeart/2005/8/layout/arrow2"/>
    <dgm:cxn modelId="{3C0841C0-3AF0-3E46-9414-1A62007B55E5}" type="presParOf" srcId="{90E891DE-45A9-FE4D-9BAD-8153A4D77407}" destId="{6D884E83-5AB6-8341-9CF4-74385CE0C6AC}" srcOrd="2" destOrd="0" presId="urn:microsoft.com/office/officeart/2005/8/layout/arrow2"/>
    <dgm:cxn modelId="{163D3F21-1076-0644-95B1-36A159B7A154}" type="presParOf" srcId="{90E891DE-45A9-FE4D-9BAD-8153A4D77407}" destId="{006C8031-8702-A240-83AC-0FE3624D3DAF}" srcOrd="3"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E795E3-F26B-564F-BF5E-324EF42DF8BC}" type="doc">
      <dgm:prSet loTypeId="urn:microsoft.com/office/officeart/2005/8/layout/cycle7" loCatId="" qsTypeId="urn:microsoft.com/office/officeart/2005/8/quickstyle/simple1" qsCatId="simple" csTypeId="urn:microsoft.com/office/officeart/2005/8/colors/accent6_3" csCatId="accent6" phldr="1"/>
      <dgm:spPr/>
      <dgm:t>
        <a:bodyPr/>
        <a:lstStyle/>
        <a:p>
          <a:endParaRPr lang="en-US"/>
        </a:p>
      </dgm:t>
    </dgm:pt>
    <dgm:pt modelId="{52E1FC5E-795F-E245-B5C6-C4C9F94372E7}">
      <dgm:prSet phldrT="[Text]"/>
      <dgm:spPr/>
      <dgm:t>
        <a:bodyPr/>
        <a:lstStyle/>
        <a:p>
          <a:r>
            <a:rPr lang="en-US" dirty="0"/>
            <a:t>cross-media alignment</a:t>
          </a:r>
        </a:p>
      </dgm:t>
    </dgm:pt>
    <dgm:pt modelId="{3355D775-A6B0-8C4C-B272-62496D8B3D80}" type="parTrans" cxnId="{A0E80AED-10C9-C348-87E8-B3FB6D38A58E}">
      <dgm:prSet/>
      <dgm:spPr/>
      <dgm:t>
        <a:bodyPr/>
        <a:lstStyle/>
        <a:p>
          <a:endParaRPr lang="en-US"/>
        </a:p>
      </dgm:t>
    </dgm:pt>
    <dgm:pt modelId="{A8F2E525-366E-A743-A352-49D73D9EA4C7}" type="sibTrans" cxnId="{A0E80AED-10C9-C348-87E8-B3FB6D38A58E}">
      <dgm:prSet/>
      <dgm:spPr/>
      <dgm:t>
        <a:bodyPr/>
        <a:lstStyle/>
        <a:p>
          <a:endParaRPr lang="en-US"/>
        </a:p>
      </dgm:t>
    </dgm:pt>
    <dgm:pt modelId="{9206CFE4-FD5A-474D-AD73-66671B023B75}">
      <dgm:prSet phldrT="[Text]"/>
      <dgm:spPr/>
      <dgm:t>
        <a:bodyPr/>
        <a:lstStyle/>
        <a:p>
          <a:r>
            <a:rPr lang="en-US" dirty="0"/>
            <a:t>vision</a:t>
          </a:r>
        </a:p>
      </dgm:t>
    </dgm:pt>
    <dgm:pt modelId="{52E84079-BC41-A943-A315-F43426F35191}" type="parTrans" cxnId="{B8B933D9-5BB1-814C-80DD-8CA88E2C78D1}">
      <dgm:prSet/>
      <dgm:spPr/>
      <dgm:t>
        <a:bodyPr/>
        <a:lstStyle/>
        <a:p>
          <a:endParaRPr lang="en-US"/>
        </a:p>
      </dgm:t>
    </dgm:pt>
    <dgm:pt modelId="{31F28965-8BC3-E040-98EB-D05296F00314}" type="sibTrans" cxnId="{B8B933D9-5BB1-814C-80DD-8CA88E2C78D1}">
      <dgm:prSet/>
      <dgm:spPr/>
      <dgm:t>
        <a:bodyPr/>
        <a:lstStyle/>
        <a:p>
          <a:endParaRPr lang="en-US"/>
        </a:p>
      </dgm:t>
    </dgm:pt>
    <dgm:pt modelId="{816AC25F-1F08-F345-91A1-0291D852E761}">
      <dgm:prSet phldrT="[Text]"/>
      <dgm:spPr/>
      <dgm:t>
        <a:bodyPr/>
        <a:lstStyle/>
        <a:p>
          <a:r>
            <a:rPr lang="en-US" dirty="0"/>
            <a:t>text</a:t>
          </a:r>
        </a:p>
      </dgm:t>
    </dgm:pt>
    <dgm:pt modelId="{32BCA14A-6EC4-CB41-8C03-B0AB63C7173B}" type="parTrans" cxnId="{DF330D39-6BA1-CC4B-AD68-1996F102346B}">
      <dgm:prSet/>
      <dgm:spPr/>
      <dgm:t>
        <a:bodyPr/>
        <a:lstStyle/>
        <a:p>
          <a:endParaRPr lang="en-US"/>
        </a:p>
      </dgm:t>
    </dgm:pt>
    <dgm:pt modelId="{D87579DD-BD74-AF40-8AF5-90C589EC3B8F}" type="sibTrans" cxnId="{DF330D39-6BA1-CC4B-AD68-1996F102346B}">
      <dgm:prSet/>
      <dgm:spPr/>
      <dgm:t>
        <a:bodyPr/>
        <a:lstStyle/>
        <a:p>
          <a:endParaRPr lang="en-US"/>
        </a:p>
      </dgm:t>
    </dgm:pt>
    <dgm:pt modelId="{8B1F6459-B200-B247-B6E1-4C28BA08EE8F}" type="pres">
      <dgm:prSet presAssocID="{FBE795E3-F26B-564F-BF5E-324EF42DF8BC}" presName="Name0" presStyleCnt="0">
        <dgm:presLayoutVars>
          <dgm:dir/>
          <dgm:resizeHandles val="exact"/>
        </dgm:presLayoutVars>
      </dgm:prSet>
      <dgm:spPr/>
    </dgm:pt>
    <dgm:pt modelId="{C7F3A2B3-98F0-7F4A-92D3-E6E045FBE30D}" type="pres">
      <dgm:prSet presAssocID="{52E1FC5E-795F-E245-B5C6-C4C9F94372E7}" presName="node" presStyleLbl="node1" presStyleIdx="0" presStyleCnt="3">
        <dgm:presLayoutVars>
          <dgm:bulletEnabled val="1"/>
        </dgm:presLayoutVars>
      </dgm:prSet>
      <dgm:spPr/>
    </dgm:pt>
    <dgm:pt modelId="{D2578C44-41FB-FE4E-B0AA-34EC770A707B}" type="pres">
      <dgm:prSet presAssocID="{A8F2E525-366E-A743-A352-49D73D9EA4C7}" presName="sibTrans" presStyleLbl="sibTrans2D1" presStyleIdx="0" presStyleCnt="3"/>
      <dgm:spPr/>
    </dgm:pt>
    <dgm:pt modelId="{0B3D8371-C576-7C4B-9A8D-02CA091121D4}" type="pres">
      <dgm:prSet presAssocID="{A8F2E525-366E-A743-A352-49D73D9EA4C7}" presName="connectorText" presStyleLbl="sibTrans2D1" presStyleIdx="0" presStyleCnt="3"/>
      <dgm:spPr/>
    </dgm:pt>
    <dgm:pt modelId="{0828FE9F-8F86-8244-8A43-8EC85B0A6F7D}" type="pres">
      <dgm:prSet presAssocID="{9206CFE4-FD5A-474D-AD73-66671B023B75}" presName="node" presStyleLbl="node1" presStyleIdx="1" presStyleCnt="3">
        <dgm:presLayoutVars>
          <dgm:bulletEnabled val="1"/>
        </dgm:presLayoutVars>
      </dgm:prSet>
      <dgm:spPr/>
    </dgm:pt>
    <dgm:pt modelId="{8ACB1EB9-440E-244D-8225-81268FB906DC}" type="pres">
      <dgm:prSet presAssocID="{31F28965-8BC3-E040-98EB-D05296F00314}" presName="sibTrans" presStyleLbl="sibTrans2D1" presStyleIdx="1" presStyleCnt="3"/>
      <dgm:spPr/>
    </dgm:pt>
    <dgm:pt modelId="{D6B9A3B1-B548-C042-A0DC-3199337BACEB}" type="pres">
      <dgm:prSet presAssocID="{31F28965-8BC3-E040-98EB-D05296F00314}" presName="connectorText" presStyleLbl="sibTrans2D1" presStyleIdx="1" presStyleCnt="3"/>
      <dgm:spPr/>
    </dgm:pt>
    <dgm:pt modelId="{48F038C0-8010-0540-ADAA-D5F979B1C3ED}" type="pres">
      <dgm:prSet presAssocID="{816AC25F-1F08-F345-91A1-0291D852E761}" presName="node" presStyleLbl="node1" presStyleIdx="2" presStyleCnt="3">
        <dgm:presLayoutVars>
          <dgm:bulletEnabled val="1"/>
        </dgm:presLayoutVars>
      </dgm:prSet>
      <dgm:spPr/>
    </dgm:pt>
    <dgm:pt modelId="{C9F614B9-645F-5343-8C40-013FE3351715}" type="pres">
      <dgm:prSet presAssocID="{D87579DD-BD74-AF40-8AF5-90C589EC3B8F}" presName="sibTrans" presStyleLbl="sibTrans2D1" presStyleIdx="2" presStyleCnt="3"/>
      <dgm:spPr/>
    </dgm:pt>
    <dgm:pt modelId="{4B31FE7D-E32F-464E-B155-8B138A6EE87F}" type="pres">
      <dgm:prSet presAssocID="{D87579DD-BD74-AF40-8AF5-90C589EC3B8F}" presName="connectorText" presStyleLbl="sibTrans2D1" presStyleIdx="2" presStyleCnt="3"/>
      <dgm:spPr/>
    </dgm:pt>
  </dgm:ptLst>
  <dgm:cxnLst>
    <dgm:cxn modelId="{2CC6361A-6854-F047-B853-ED8E1AD815C4}" type="presOf" srcId="{FBE795E3-F26B-564F-BF5E-324EF42DF8BC}" destId="{8B1F6459-B200-B247-B6E1-4C28BA08EE8F}" srcOrd="0" destOrd="0" presId="urn:microsoft.com/office/officeart/2005/8/layout/cycle7"/>
    <dgm:cxn modelId="{37BCE922-A2E9-5844-8220-EF330F47A514}" type="presOf" srcId="{31F28965-8BC3-E040-98EB-D05296F00314}" destId="{8ACB1EB9-440E-244D-8225-81268FB906DC}" srcOrd="0" destOrd="0" presId="urn:microsoft.com/office/officeart/2005/8/layout/cycle7"/>
    <dgm:cxn modelId="{DF330D39-6BA1-CC4B-AD68-1996F102346B}" srcId="{FBE795E3-F26B-564F-BF5E-324EF42DF8BC}" destId="{816AC25F-1F08-F345-91A1-0291D852E761}" srcOrd="2" destOrd="0" parTransId="{32BCA14A-6EC4-CB41-8C03-B0AB63C7173B}" sibTransId="{D87579DD-BD74-AF40-8AF5-90C589EC3B8F}"/>
    <dgm:cxn modelId="{1EE10943-5E0C-354C-B9DA-05D012A4A3ED}" type="presOf" srcId="{31F28965-8BC3-E040-98EB-D05296F00314}" destId="{D6B9A3B1-B548-C042-A0DC-3199337BACEB}" srcOrd="1" destOrd="0" presId="urn:microsoft.com/office/officeart/2005/8/layout/cycle7"/>
    <dgm:cxn modelId="{9961BB5C-599F-354B-8E36-6BF1808EFA3F}" type="presOf" srcId="{816AC25F-1F08-F345-91A1-0291D852E761}" destId="{48F038C0-8010-0540-ADAA-D5F979B1C3ED}" srcOrd="0" destOrd="0" presId="urn:microsoft.com/office/officeart/2005/8/layout/cycle7"/>
    <dgm:cxn modelId="{F79D4B66-6988-7549-9001-178534BB0B21}" type="presOf" srcId="{9206CFE4-FD5A-474D-AD73-66671B023B75}" destId="{0828FE9F-8F86-8244-8A43-8EC85B0A6F7D}" srcOrd="0" destOrd="0" presId="urn:microsoft.com/office/officeart/2005/8/layout/cycle7"/>
    <dgm:cxn modelId="{AB376674-E358-624C-9443-CC988B23B9F3}" type="presOf" srcId="{A8F2E525-366E-A743-A352-49D73D9EA4C7}" destId="{D2578C44-41FB-FE4E-B0AA-34EC770A707B}" srcOrd="0" destOrd="0" presId="urn:microsoft.com/office/officeart/2005/8/layout/cycle7"/>
    <dgm:cxn modelId="{E236E977-B07D-F84B-ABD0-208AAD5BDC42}" type="presOf" srcId="{D87579DD-BD74-AF40-8AF5-90C589EC3B8F}" destId="{4B31FE7D-E32F-464E-B155-8B138A6EE87F}" srcOrd="1" destOrd="0" presId="urn:microsoft.com/office/officeart/2005/8/layout/cycle7"/>
    <dgm:cxn modelId="{B4DB0986-6729-F34F-835D-92B7E6E2E7E8}" type="presOf" srcId="{D87579DD-BD74-AF40-8AF5-90C589EC3B8F}" destId="{C9F614B9-645F-5343-8C40-013FE3351715}" srcOrd="0" destOrd="0" presId="urn:microsoft.com/office/officeart/2005/8/layout/cycle7"/>
    <dgm:cxn modelId="{06B402A3-C0C5-D548-9A84-521A09DB3F74}" type="presOf" srcId="{52E1FC5E-795F-E245-B5C6-C4C9F94372E7}" destId="{C7F3A2B3-98F0-7F4A-92D3-E6E045FBE30D}" srcOrd="0" destOrd="0" presId="urn:microsoft.com/office/officeart/2005/8/layout/cycle7"/>
    <dgm:cxn modelId="{B28728A7-B95D-144E-888C-7612D9BE2A86}" type="presOf" srcId="{A8F2E525-366E-A743-A352-49D73D9EA4C7}" destId="{0B3D8371-C576-7C4B-9A8D-02CA091121D4}" srcOrd="1" destOrd="0" presId="urn:microsoft.com/office/officeart/2005/8/layout/cycle7"/>
    <dgm:cxn modelId="{B8B933D9-5BB1-814C-80DD-8CA88E2C78D1}" srcId="{FBE795E3-F26B-564F-BF5E-324EF42DF8BC}" destId="{9206CFE4-FD5A-474D-AD73-66671B023B75}" srcOrd="1" destOrd="0" parTransId="{52E84079-BC41-A943-A315-F43426F35191}" sibTransId="{31F28965-8BC3-E040-98EB-D05296F00314}"/>
    <dgm:cxn modelId="{A0E80AED-10C9-C348-87E8-B3FB6D38A58E}" srcId="{FBE795E3-F26B-564F-BF5E-324EF42DF8BC}" destId="{52E1FC5E-795F-E245-B5C6-C4C9F94372E7}" srcOrd="0" destOrd="0" parTransId="{3355D775-A6B0-8C4C-B272-62496D8B3D80}" sibTransId="{A8F2E525-366E-A743-A352-49D73D9EA4C7}"/>
    <dgm:cxn modelId="{70E9F544-58CB-574C-9FAA-042582713ED1}" type="presParOf" srcId="{8B1F6459-B200-B247-B6E1-4C28BA08EE8F}" destId="{C7F3A2B3-98F0-7F4A-92D3-E6E045FBE30D}" srcOrd="0" destOrd="0" presId="urn:microsoft.com/office/officeart/2005/8/layout/cycle7"/>
    <dgm:cxn modelId="{D391FCC9-96E5-AB4C-A544-2B3942D9FD62}" type="presParOf" srcId="{8B1F6459-B200-B247-B6E1-4C28BA08EE8F}" destId="{D2578C44-41FB-FE4E-B0AA-34EC770A707B}" srcOrd="1" destOrd="0" presId="urn:microsoft.com/office/officeart/2005/8/layout/cycle7"/>
    <dgm:cxn modelId="{61284380-710B-A74F-A7BA-CA2876451791}" type="presParOf" srcId="{D2578C44-41FB-FE4E-B0AA-34EC770A707B}" destId="{0B3D8371-C576-7C4B-9A8D-02CA091121D4}" srcOrd="0" destOrd="0" presId="urn:microsoft.com/office/officeart/2005/8/layout/cycle7"/>
    <dgm:cxn modelId="{67C06E48-CA5B-2D48-8AD1-7313C3FE5665}" type="presParOf" srcId="{8B1F6459-B200-B247-B6E1-4C28BA08EE8F}" destId="{0828FE9F-8F86-8244-8A43-8EC85B0A6F7D}" srcOrd="2" destOrd="0" presId="urn:microsoft.com/office/officeart/2005/8/layout/cycle7"/>
    <dgm:cxn modelId="{D9221496-48D9-D54C-B613-019A7A85D09B}" type="presParOf" srcId="{8B1F6459-B200-B247-B6E1-4C28BA08EE8F}" destId="{8ACB1EB9-440E-244D-8225-81268FB906DC}" srcOrd="3" destOrd="0" presId="urn:microsoft.com/office/officeart/2005/8/layout/cycle7"/>
    <dgm:cxn modelId="{9156A2AB-EC95-704A-B176-65BD8EA3D977}" type="presParOf" srcId="{8ACB1EB9-440E-244D-8225-81268FB906DC}" destId="{D6B9A3B1-B548-C042-A0DC-3199337BACEB}" srcOrd="0" destOrd="0" presId="urn:microsoft.com/office/officeart/2005/8/layout/cycle7"/>
    <dgm:cxn modelId="{49EA4A94-24CF-CE4D-AEC0-2DBE184E2ACB}" type="presParOf" srcId="{8B1F6459-B200-B247-B6E1-4C28BA08EE8F}" destId="{48F038C0-8010-0540-ADAA-D5F979B1C3ED}" srcOrd="4" destOrd="0" presId="urn:microsoft.com/office/officeart/2005/8/layout/cycle7"/>
    <dgm:cxn modelId="{9F9C56ED-5E3B-8F4F-ADE0-063CE4CAE0C1}" type="presParOf" srcId="{8B1F6459-B200-B247-B6E1-4C28BA08EE8F}" destId="{C9F614B9-645F-5343-8C40-013FE3351715}" srcOrd="5" destOrd="0" presId="urn:microsoft.com/office/officeart/2005/8/layout/cycle7"/>
    <dgm:cxn modelId="{0EBCCF53-B8DA-564F-A309-6CBB0B92C665}" type="presParOf" srcId="{C9F614B9-645F-5343-8C40-013FE3351715}" destId="{4B31FE7D-E32F-464E-B155-8B138A6EE87F}"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151B892-B79E-5E4E-A6AB-8ADE06084503}" type="doc">
      <dgm:prSet loTypeId="urn:microsoft.com/office/officeart/2008/layout/VerticalCircleList" loCatId="" qsTypeId="urn:microsoft.com/office/officeart/2005/8/quickstyle/simple3" qsCatId="simple" csTypeId="urn:microsoft.com/office/officeart/2005/8/colors/accent6_2" csCatId="accent6" phldr="1"/>
      <dgm:spPr/>
      <dgm:t>
        <a:bodyPr/>
        <a:lstStyle/>
        <a:p>
          <a:endParaRPr lang="en-US"/>
        </a:p>
      </dgm:t>
    </dgm:pt>
    <dgm:pt modelId="{605E4C40-B0E0-3F49-9FDE-5C2FEA016E83}">
      <dgm:prSet phldrT="[Text]"/>
      <dgm:spPr/>
      <dgm:t>
        <a:bodyPr/>
        <a:lstStyle/>
        <a:p>
          <a:r>
            <a:rPr lang="en-US" dirty="0"/>
            <a:t>More data</a:t>
          </a:r>
        </a:p>
      </dgm:t>
    </dgm:pt>
    <dgm:pt modelId="{CB473F05-B59D-1347-8CFC-EB1753E4675F}" type="parTrans" cxnId="{2DC42839-8173-784D-92AE-C39D03512330}">
      <dgm:prSet/>
      <dgm:spPr/>
      <dgm:t>
        <a:bodyPr/>
        <a:lstStyle/>
        <a:p>
          <a:endParaRPr lang="en-US"/>
        </a:p>
      </dgm:t>
    </dgm:pt>
    <dgm:pt modelId="{B852A9B8-B69C-BD4C-9BE4-47FAF2E34B47}" type="sibTrans" cxnId="{2DC42839-8173-784D-92AE-C39D03512330}">
      <dgm:prSet/>
      <dgm:spPr/>
      <dgm:t>
        <a:bodyPr/>
        <a:lstStyle/>
        <a:p>
          <a:endParaRPr lang="en-US"/>
        </a:p>
      </dgm:t>
    </dgm:pt>
    <dgm:pt modelId="{95FAC6DE-B9F5-CD45-8E4F-E458930879C7}">
      <dgm:prSet phldrT="[Text]"/>
      <dgm:spPr/>
      <dgm:t>
        <a:bodyPr/>
        <a:lstStyle/>
        <a:p>
          <a:r>
            <a:rPr lang="en-US" dirty="0"/>
            <a:t>More knowledge</a:t>
          </a:r>
        </a:p>
      </dgm:t>
    </dgm:pt>
    <dgm:pt modelId="{1C3C5E2D-1A62-684B-9537-FDBDA28D506D}" type="parTrans" cxnId="{45D388B2-5933-4A4D-82D3-5A36E5A9EC82}">
      <dgm:prSet/>
      <dgm:spPr/>
      <dgm:t>
        <a:bodyPr/>
        <a:lstStyle/>
        <a:p>
          <a:endParaRPr lang="en-US"/>
        </a:p>
      </dgm:t>
    </dgm:pt>
    <dgm:pt modelId="{8DC8369C-1A0E-B847-9DC4-96F2AC1A0B24}" type="sibTrans" cxnId="{45D388B2-5933-4A4D-82D3-5A36E5A9EC82}">
      <dgm:prSet/>
      <dgm:spPr/>
      <dgm:t>
        <a:bodyPr/>
        <a:lstStyle/>
        <a:p>
          <a:endParaRPr lang="en-US"/>
        </a:p>
      </dgm:t>
    </dgm:pt>
    <dgm:pt modelId="{10E938E2-EE5A-DF45-96BF-A2014755140A}">
      <dgm:prSet phldrT="[Text]"/>
      <dgm:spPr/>
      <dgm:t>
        <a:bodyPr/>
        <a:lstStyle/>
        <a:p>
          <a:endParaRPr lang="en-US" dirty="0"/>
        </a:p>
      </dgm:t>
    </dgm:pt>
    <dgm:pt modelId="{D907F406-5017-1740-A16F-9CEE6C5C53B8}" type="parTrans" cxnId="{EEAA38EC-65B3-F64D-A1ED-D1D38BCD6345}">
      <dgm:prSet/>
      <dgm:spPr/>
      <dgm:t>
        <a:bodyPr/>
        <a:lstStyle/>
        <a:p>
          <a:endParaRPr lang="en-US"/>
        </a:p>
      </dgm:t>
    </dgm:pt>
    <dgm:pt modelId="{610DCA29-6D10-1A45-B020-BC3E4B266284}" type="sibTrans" cxnId="{EEAA38EC-65B3-F64D-A1ED-D1D38BCD6345}">
      <dgm:prSet/>
      <dgm:spPr/>
      <dgm:t>
        <a:bodyPr/>
        <a:lstStyle/>
        <a:p>
          <a:endParaRPr lang="en-US"/>
        </a:p>
      </dgm:t>
    </dgm:pt>
    <dgm:pt modelId="{7CF48C87-E408-7C47-9490-322B9AAF2C3A}">
      <dgm:prSet phldrT="[Text]"/>
      <dgm:spPr/>
      <dgm:t>
        <a:bodyPr/>
        <a:lstStyle/>
        <a:p>
          <a:endParaRPr lang="en-US" dirty="0"/>
        </a:p>
      </dgm:t>
    </dgm:pt>
    <dgm:pt modelId="{D8DA6AC9-5B09-2D46-9721-8ECB4E0CED55}" type="parTrans" cxnId="{B39AF3DE-3D14-5542-BC9A-AAE3227F270E}">
      <dgm:prSet/>
      <dgm:spPr/>
      <dgm:t>
        <a:bodyPr/>
        <a:lstStyle/>
        <a:p>
          <a:endParaRPr lang="en-US"/>
        </a:p>
      </dgm:t>
    </dgm:pt>
    <dgm:pt modelId="{4A16F297-9BFF-6043-9189-BE622461433B}" type="sibTrans" cxnId="{B39AF3DE-3D14-5542-BC9A-AAE3227F270E}">
      <dgm:prSet/>
      <dgm:spPr/>
      <dgm:t>
        <a:bodyPr/>
        <a:lstStyle/>
        <a:p>
          <a:endParaRPr lang="en-US"/>
        </a:p>
      </dgm:t>
    </dgm:pt>
    <dgm:pt modelId="{0A5C26A3-A2EC-8744-862C-038D983091AB}" type="pres">
      <dgm:prSet presAssocID="{3151B892-B79E-5E4E-A6AB-8ADE06084503}" presName="Name0" presStyleCnt="0">
        <dgm:presLayoutVars>
          <dgm:dir/>
        </dgm:presLayoutVars>
      </dgm:prSet>
      <dgm:spPr/>
    </dgm:pt>
    <dgm:pt modelId="{ECED475B-259C-6F44-B2B6-A23E0A5F6244}" type="pres">
      <dgm:prSet presAssocID="{10E938E2-EE5A-DF45-96BF-A2014755140A}" presName="withChildren" presStyleCnt="0"/>
      <dgm:spPr/>
    </dgm:pt>
    <dgm:pt modelId="{DC1A3700-A9A7-9840-9D42-9F7A988B280B}" type="pres">
      <dgm:prSet presAssocID="{10E938E2-EE5A-DF45-96BF-A2014755140A}" presName="bigCircle" presStyleLbl="vennNode1" presStyleIdx="0" presStyleCnt="4"/>
      <dgm:spPr/>
    </dgm:pt>
    <dgm:pt modelId="{4E548393-1413-4E40-AAC5-C1D6F867CB30}" type="pres">
      <dgm:prSet presAssocID="{10E938E2-EE5A-DF45-96BF-A2014755140A}" presName="medCircle" presStyleLbl="vennNode1" presStyleIdx="1" presStyleCnt="4"/>
      <dgm:spPr/>
    </dgm:pt>
    <dgm:pt modelId="{C8049552-2320-1F49-967D-F34BF484DC79}" type="pres">
      <dgm:prSet presAssocID="{10E938E2-EE5A-DF45-96BF-A2014755140A}" presName="txLvl1" presStyleLbl="revTx" presStyleIdx="0" presStyleCnt="4"/>
      <dgm:spPr/>
    </dgm:pt>
    <dgm:pt modelId="{3C9E8A37-398B-C147-BC61-E12510309529}" type="pres">
      <dgm:prSet presAssocID="{10E938E2-EE5A-DF45-96BF-A2014755140A}" presName="lin" presStyleCnt="0"/>
      <dgm:spPr/>
    </dgm:pt>
    <dgm:pt modelId="{F8727A09-E017-934E-8620-0F2D1590F066}" type="pres">
      <dgm:prSet presAssocID="{95FAC6DE-B9F5-CD45-8E4F-E458930879C7}" presName="txLvl2" presStyleLbl="revTx" presStyleIdx="1" presStyleCnt="4"/>
      <dgm:spPr/>
    </dgm:pt>
    <dgm:pt modelId="{96B21378-6C25-3E42-8E53-37A2612B2242}" type="pres">
      <dgm:prSet presAssocID="{10E938E2-EE5A-DF45-96BF-A2014755140A}" presName="overlap" presStyleCnt="0"/>
      <dgm:spPr/>
    </dgm:pt>
    <dgm:pt modelId="{34C4172B-F56D-2D42-889C-C467582E89C8}" type="pres">
      <dgm:prSet presAssocID="{7CF48C87-E408-7C47-9490-322B9AAF2C3A}" presName="withChildren" presStyleCnt="0"/>
      <dgm:spPr/>
    </dgm:pt>
    <dgm:pt modelId="{3ED6E150-B2FB-344D-82B2-FCA1CEB626F7}" type="pres">
      <dgm:prSet presAssocID="{7CF48C87-E408-7C47-9490-322B9AAF2C3A}" presName="bigCircle" presStyleLbl="vennNode1" presStyleIdx="2" presStyleCnt="4"/>
      <dgm:spPr/>
    </dgm:pt>
    <dgm:pt modelId="{89ED5491-994F-9842-9880-0BE91CD354E3}" type="pres">
      <dgm:prSet presAssocID="{7CF48C87-E408-7C47-9490-322B9AAF2C3A}" presName="medCircle" presStyleLbl="vennNode1" presStyleIdx="3" presStyleCnt="4"/>
      <dgm:spPr/>
    </dgm:pt>
    <dgm:pt modelId="{B455F07E-3C78-7B48-AA43-49E29FEBB0CA}" type="pres">
      <dgm:prSet presAssocID="{7CF48C87-E408-7C47-9490-322B9AAF2C3A}" presName="txLvl1" presStyleLbl="revTx" presStyleIdx="2" presStyleCnt="4"/>
      <dgm:spPr/>
    </dgm:pt>
    <dgm:pt modelId="{0C32FFAF-92D9-834E-9DB4-B34F156DDC7C}" type="pres">
      <dgm:prSet presAssocID="{7CF48C87-E408-7C47-9490-322B9AAF2C3A}" presName="lin" presStyleCnt="0"/>
      <dgm:spPr/>
    </dgm:pt>
    <dgm:pt modelId="{F423D071-2A0B-3546-8C6E-54E0BF87DD17}" type="pres">
      <dgm:prSet presAssocID="{605E4C40-B0E0-3F49-9FDE-5C2FEA016E83}" presName="txLvl2" presStyleLbl="revTx" presStyleIdx="3" presStyleCnt="4" custLinFactY="68442" custLinFactNeighborX="3460" custLinFactNeighborY="100000"/>
      <dgm:spPr/>
    </dgm:pt>
  </dgm:ptLst>
  <dgm:cxnLst>
    <dgm:cxn modelId="{FD19D70B-2488-6C43-BD01-14110C59A242}" type="presOf" srcId="{95FAC6DE-B9F5-CD45-8E4F-E458930879C7}" destId="{F8727A09-E017-934E-8620-0F2D1590F066}" srcOrd="0" destOrd="0" presId="urn:microsoft.com/office/officeart/2008/layout/VerticalCircleList"/>
    <dgm:cxn modelId="{2DC42839-8173-784D-92AE-C39D03512330}" srcId="{7CF48C87-E408-7C47-9490-322B9AAF2C3A}" destId="{605E4C40-B0E0-3F49-9FDE-5C2FEA016E83}" srcOrd="0" destOrd="0" parTransId="{CB473F05-B59D-1347-8CFC-EB1753E4675F}" sibTransId="{B852A9B8-B69C-BD4C-9BE4-47FAF2E34B47}"/>
    <dgm:cxn modelId="{CAAE6D4D-9F33-4445-B40B-1B22F59CB7CB}" type="presOf" srcId="{10E938E2-EE5A-DF45-96BF-A2014755140A}" destId="{C8049552-2320-1F49-967D-F34BF484DC79}" srcOrd="0" destOrd="0" presId="urn:microsoft.com/office/officeart/2008/layout/VerticalCircleList"/>
    <dgm:cxn modelId="{7BC4E07B-A993-4742-8DF3-D84CF44276CD}" type="presOf" srcId="{605E4C40-B0E0-3F49-9FDE-5C2FEA016E83}" destId="{F423D071-2A0B-3546-8C6E-54E0BF87DD17}" srcOrd="0" destOrd="0" presId="urn:microsoft.com/office/officeart/2008/layout/VerticalCircleList"/>
    <dgm:cxn modelId="{4744EA86-12E8-8A4B-9559-68E1EE01D9CB}" type="presOf" srcId="{3151B892-B79E-5E4E-A6AB-8ADE06084503}" destId="{0A5C26A3-A2EC-8744-862C-038D983091AB}" srcOrd="0" destOrd="0" presId="urn:microsoft.com/office/officeart/2008/layout/VerticalCircleList"/>
    <dgm:cxn modelId="{45D388B2-5933-4A4D-82D3-5A36E5A9EC82}" srcId="{10E938E2-EE5A-DF45-96BF-A2014755140A}" destId="{95FAC6DE-B9F5-CD45-8E4F-E458930879C7}" srcOrd="0" destOrd="0" parTransId="{1C3C5E2D-1A62-684B-9537-FDBDA28D506D}" sibTransId="{8DC8369C-1A0E-B847-9DC4-96F2AC1A0B24}"/>
    <dgm:cxn modelId="{45C98ED5-25BB-1141-9E78-CA93BBC73FAA}" type="presOf" srcId="{7CF48C87-E408-7C47-9490-322B9AAF2C3A}" destId="{B455F07E-3C78-7B48-AA43-49E29FEBB0CA}" srcOrd="0" destOrd="0" presId="urn:microsoft.com/office/officeart/2008/layout/VerticalCircleList"/>
    <dgm:cxn modelId="{B39AF3DE-3D14-5542-BC9A-AAE3227F270E}" srcId="{3151B892-B79E-5E4E-A6AB-8ADE06084503}" destId="{7CF48C87-E408-7C47-9490-322B9AAF2C3A}" srcOrd="1" destOrd="0" parTransId="{D8DA6AC9-5B09-2D46-9721-8ECB4E0CED55}" sibTransId="{4A16F297-9BFF-6043-9189-BE622461433B}"/>
    <dgm:cxn modelId="{EEAA38EC-65B3-F64D-A1ED-D1D38BCD6345}" srcId="{3151B892-B79E-5E4E-A6AB-8ADE06084503}" destId="{10E938E2-EE5A-DF45-96BF-A2014755140A}" srcOrd="0" destOrd="0" parTransId="{D907F406-5017-1740-A16F-9CEE6C5C53B8}" sibTransId="{610DCA29-6D10-1A45-B020-BC3E4B266284}"/>
    <dgm:cxn modelId="{DEB47F12-3144-3A43-B460-F268417E5C1C}" type="presParOf" srcId="{0A5C26A3-A2EC-8744-862C-038D983091AB}" destId="{ECED475B-259C-6F44-B2B6-A23E0A5F6244}" srcOrd="0" destOrd="0" presId="urn:microsoft.com/office/officeart/2008/layout/VerticalCircleList"/>
    <dgm:cxn modelId="{1053991F-5CC5-204E-9513-5A77174FB086}" type="presParOf" srcId="{ECED475B-259C-6F44-B2B6-A23E0A5F6244}" destId="{DC1A3700-A9A7-9840-9D42-9F7A988B280B}" srcOrd="0" destOrd="0" presId="urn:microsoft.com/office/officeart/2008/layout/VerticalCircleList"/>
    <dgm:cxn modelId="{1C6362AD-CA21-264D-806E-EB928ADACB84}" type="presParOf" srcId="{ECED475B-259C-6F44-B2B6-A23E0A5F6244}" destId="{4E548393-1413-4E40-AAC5-C1D6F867CB30}" srcOrd="1" destOrd="0" presId="urn:microsoft.com/office/officeart/2008/layout/VerticalCircleList"/>
    <dgm:cxn modelId="{8CB4D4DD-83AD-3547-93DD-8AAF79FB22D4}" type="presParOf" srcId="{ECED475B-259C-6F44-B2B6-A23E0A5F6244}" destId="{C8049552-2320-1F49-967D-F34BF484DC79}" srcOrd="2" destOrd="0" presId="urn:microsoft.com/office/officeart/2008/layout/VerticalCircleList"/>
    <dgm:cxn modelId="{1238954E-F667-6A46-9CE1-CEE7B436C737}" type="presParOf" srcId="{ECED475B-259C-6F44-B2B6-A23E0A5F6244}" destId="{3C9E8A37-398B-C147-BC61-E12510309529}" srcOrd="3" destOrd="0" presId="urn:microsoft.com/office/officeart/2008/layout/VerticalCircleList"/>
    <dgm:cxn modelId="{FECF29B6-8A97-364C-B16B-ED634ED9B5AF}" type="presParOf" srcId="{3C9E8A37-398B-C147-BC61-E12510309529}" destId="{F8727A09-E017-934E-8620-0F2D1590F066}" srcOrd="0" destOrd="0" presId="urn:microsoft.com/office/officeart/2008/layout/VerticalCircleList"/>
    <dgm:cxn modelId="{CA7F3E63-0C15-BA43-BCE8-2B2F0897264C}" type="presParOf" srcId="{0A5C26A3-A2EC-8744-862C-038D983091AB}" destId="{96B21378-6C25-3E42-8E53-37A2612B2242}" srcOrd="1" destOrd="0" presId="urn:microsoft.com/office/officeart/2008/layout/VerticalCircleList"/>
    <dgm:cxn modelId="{3637A2C0-2C03-1B4C-A65E-7E4CA165EADB}" type="presParOf" srcId="{0A5C26A3-A2EC-8744-862C-038D983091AB}" destId="{34C4172B-F56D-2D42-889C-C467582E89C8}" srcOrd="2" destOrd="0" presId="urn:microsoft.com/office/officeart/2008/layout/VerticalCircleList"/>
    <dgm:cxn modelId="{E154C653-2D6A-FD41-8127-7664BEEED4E3}" type="presParOf" srcId="{34C4172B-F56D-2D42-889C-C467582E89C8}" destId="{3ED6E150-B2FB-344D-82B2-FCA1CEB626F7}" srcOrd="0" destOrd="0" presId="urn:microsoft.com/office/officeart/2008/layout/VerticalCircleList"/>
    <dgm:cxn modelId="{ECBF0519-2B10-894F-9C14-9C17E0D75CFF}" type="presParOf" srcId="{34C4172B-F56D-2D42-889C-C467582E89C8}" destId="{89ED5491-994F-9842-9880-0BE91CD354E3}" srcOrd="1" destOrd="0" presId="urn:microsoft.com/office/officeart/2008/layout/VerticalCircleList"/>
    <dgm:cxn modelId="{45D552C5-54D6-B94D-A05E-90D6DA64E00C}" type="presParOf" srcId="{34C4172B-F56D-2D42-889C-C467582E89C8}" destId="{B455F07E-3C78-7B48-AA43-49E29FEBB0CA}" srcOrd="2" destOrd="0" presId="urn:microsoft.com/office/officeart/2008/layout/VerticalCircleList"/>
    <dgm:cxn modelId="{22E27610-AC29-AE4E-B8F9-DE287E9CE13E}" type="presParOf" srcId="{34C4172B-F56D-2D42-889C-C467582E89C8}" destId="{0C32FFAF-92D9-834E-9DB4-B34F156DDC7C}" srcOrd="3" destOrd="0" presId="urn:microsoft.com/office/officeart/2008/layout/VerticalCircleList"/>
    <dgm:cxn modelId="{9DBFDCD3-091D-4246-9DC3-EF96E716B33A}" type="presParOf" srcId="{0C32FFAF-92D9-834E-9DB4-B34F156DDC7C}" destId="{F423D071-2A0B-3546-8C6E-54E0BF87DD17}" srcOrd="0" destOrd="0" presId="urn:microsoft.com/office/officeart/2008/layout/Vertical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D548BF5-8D43-A44F-AAD7-C3604BCCBD9D}" type="doc">
      <dgm:prSet loTypeId="urn:microsoft.com/office/officeart/2005/8/layout/target1" loCatId="" qsTypeId="urn:microsoft.com/office/officeart/2005/8/quickstyle/simple1" qsCatId="simple" csTypeId="urn:microsoft.com/office/officeart/2005/8/colors/accent6_3" csCatId="accent6" phldr="1"/>
      <dgm:spPr/>
    </dgm:pt>
    <dgm:pt modelId="{289282B5-953F-A94F-91AA-225660B89277}">
      <dgm:prSet phldrT="[Text]"/>
      <dgm:spPr/>
      <dgm:t>
        <a:bodyPr/>
        <a:lstStyle/>
        <a:p>
          <a:r>
            <a:rPr lang="en-US" dirty="0"/>
            <a:t>object labels</a:t>
          </a:r>
        </a:p>
      </dgm:t>
    </dgm:pt>
    <dgm:pt modelId="{CFB9E54D-4ED7-EE4A-8473-40903C05F200}" type="parTrans" cxnId="{AB7D6F32-BF5D-5D47-915A-154779216BA6}">
      <dgm:prSet/>
      <dgm:spPr/>
      <dgm:t>
        <a:bodyPr/>
        <a:lstStyle/>
        <a:p>
          <a:endParaRPr lang="en-US"/>
        </a:p>
      </dgm:t>
    </dgm:pt>
    <dgm:pt modelId="{FC9A3B87-6181-0641-A252-A6CD825810C3}" type="sibTrans" cxnId="{AB7D6F32-BF5D-5D47-915A-154779216BA6}">
      <dgm:prSet/>
      <dgm:spPr/>
      <dgm:t>
        <a:bodyPr/>
        <a:lstStyle/>
        <a:p>
          <a:endParaRPr lang="en-US"/>
        </a:p>
      </dgm:t>
    </dgm:pt>
    <dgm:pt modelId="{FC0CA79F-C050-3842-8D6A-D0C9ABF1F6B6}">
      <dgm:prSet phldrT="[Text]"/>
      <dgm:spPr/>
      <dgm:t>
        <a:bodyPr/>
        <a:lstStyle/>
        <a:p>
          <a:r>
            <a:rPr lang="en-US" dirty="0"/>
            <a:t>objects</a:t>
          </a:r>
        </a:p>
      </dgm:t>
    </dgm:pt>
    <dgm:pt modelId="{464A32E7-B2FE-0244-8E81-37DC86C48A16}" type="parTrans" cxnId="{AE60C276-8E1D-4C4F-ADBC-778E556F6D0A}">
      <dgm:prSet/>
      <dgm:spPr/>
      <dgm:t>
        <a:bodyPr/>
        <a:lstStyle/>
        <a:p>
          <a:endParaRPr lang="en-US"/>
        </a:p>
      </dgm:t>
    </dgm:pt>
    <dgm:pt modelId="{373386FD-4B32-CF42-8356-AD467B85F9AD}" type="sibTrans" cxnId="{AE60C276-8E1D-4C4F-ADBC-778E556F6D0A}">
      <dgm:prSet/>
      <dgm:spPr/>
      <dgm:t>
        <a:bodyPr/>
        <a:lstStyle/>
        <a:p>
          <a:endParaRPr lang="en-US"/>
        </a:p>
      </dgm:t>
    </dgm:pt>
    <dgm:pt modelId="{87D46FCC-2AAE-954D-BD70-88B5A30F2443}">
      <dgm:prSet phldrT="[Text]"/>
      <dgm:spPr/>
      <dgm:t>
        <a:bodyPr/>
        <a:lstStyle/>
        <a:p>
          <a:endParaRPr lang="en-US"/>
        </a:p>
      </dgm:t>
    </dgm:pt>
    <dgm:pt modelId="{6B9011A7-0D64-074F-B606-FB15BE2CD353}" type="parTrans" cxnId="{4BB1056D-8CE6-D14C-B1B9-EE1523F80C6C}">
      <dgm:prSet/>
      <dgm:spPr/>
      <dgm:t>
        <a:bodyPr/>
        <a:lstStyle/>
        <a:p>
          <a:endParaRPr lang="en-US"/>
        </a:p>
      </dgm:t>
    </dgm:pt>
    <dgm:pt modelId="{4D6BB6D8-6972-074A-8304-22628E548F6E}" type="sibTrans" cxnId="{4BB1056D-8CE6-D14C-B1B9-EE1523F80C6C}">
      <dgm:prSet/>
      <dgm:spPr/>
      <dgm:t>
        <a:bodyPr/>
        <a:lstStyle/>
        <a:p>
          <a:endParaRPr lang="en-US"/>
        </a:p>
      </dgm:t>
    </dgm:pt>
    <dgm:pt modelId="{40B55E62-E699-BC47-A584-4E63BDDBC895}">
      <dgm:prSet phldrT="[Text]"/>
      <dgm:spPr/>
      <dgm:t>
        <a:bodyPr/>
        <a:lstStyle/>
        <a:p>
          <a:r>
            <a:rPr lang="en-US" dirty="0"/>
            <a:t>scene graphs</a:t>
          </a:r>
        </a:p>
      </dgm:t>
    </dgm:pt>
    <dgm:pt modelId="{946B1DC3-C3E5-5347-9E6E-367E0179BDD0}" type="parTrans" cxnId="{37255678-91BE-DC46-9525-1B1F685F958E}">
      <dgm:prSet/>
      <dgm:spPr/>
      <dgm:t>
        <a:bodyPr/>
        <a:lstStyle/>
        <a:p>
          <a:endParaRPr lang="en-US"/>
        </a:p>
      </dgm:t>
    </dgm:pt>
    <dgm:pt modelId="{3051A0F2-EE92-CD49-A376-C0594E00FD4B}" type="sibTrans" cxnId="{37255678-91BE-DC46-9525-1B1F685F958E}">
      <dgm:prSet/>
      <dgm:spPr/>
      <dgm:t>
        <a:bodyPr/>
        <a:lstStyle/>
        <a:p>
          <a:endParaRPr lang="en-US"/>
        </a:p>
      </dgm:t>
    </dgm:pt>
    <dgm:pt modelId="{51109FF9-0A6B-1C4B-BD19-B89F696F068B}">
      <dgm:prSet phldrT="[Text]"/>
      <dgm:spPr/>
      <dgm:t>
        <a:bodyPr/>
        <a:lstStyle/>
        <a:p>
          <a:r>
            <a:rPr lang="en-US" dirty="0"/>
            <a:t>pixels</a:t>
          </a:r>
        </a:p>
      </dgm:t>
    </dgm:pt>
    <dgm:pt modelId="{FC7664BC-1A56-994C-A572-97EF939977D4}" type="parTrans" cxnId="{27D6EC2C-5D8D-A24E-A9AF-4E79F5FD12D6}">
      <dgm:prSet/>
      <dgm:spPr/>
      <dgm:t>
        <a:bodyPr/>
        <a:lstStyle/>
        <a:p>
          <a:endParaRPr lang="en-US"/>
        </a:p>
      </dgm:t>
    </dgm:pt>
    <dgm:pt modelId="{A9C6298F-C002-4D4A-A764-A4DCBCF76E54}" type="sibTrans" cxnId="{27D6EC2C-5D8D-A24E-A9AF-4E79F5FD12D6}">
      <dgm:prSet/>
      <dgm:spPr/>
      <dgm:t>
        <a:bodyPr/>
        <a:lstStyle/>
        <a:p>
          <a:endParaRPr lang="en-US"/>
        </a:p>
      </dgm:t>
    </dgm:pt>
    <dgm:pt modelId="{B682EF5D-5211-554F-995F-A0F00F4A1B1B}">
      <dgm:prSet phldrT="[Text]"/>
      <dgm:spPr/>
      <dgm:t>
        <a:bodyPr/>
        <a:lstStyle/>
        <a:p>
          <a:r>
            <a:rPr lang="en-US"/>
            <a:t>More knowledge?</a:t>
          </a:r>
          <a:endParaRPr lang="en-US" dirty="0"/>
        </a:p>
      </dgm:t>
    </dgm:pt>
    <dgm:pt modelId="{26527693-DCA0-2E45-805D-2F1718113DF7}" type="parTrans" cxnId="{F93227B8-7DD0-C240-9225-C49F7DB75391}">
      <dgm:prSet/>
      <dgm:spPr/>
      <dgm:t>
        <a:bodyPr/>
        <a:lstStyle/>
        <a:p>
          <a:endParaRPr lang="en-US"/>
        </a:p>
      </dgm:t>
    </dgm:pt>
    <dgm:pt modelId="{2371817B-504D-0B4E-99F9-DC9CA10DFAA2}" type="sibTrans" cxnId="{F93227B8-7DD0-C240-9225-C49F7DB75391}">
      <dgm:prSet/>
      <dgm:spPr/>
      <dgm:t>
        <a:bodyPr/>
        <a:lstStyle/>
        <a:p>
          <a:endParaRPr lang="en-US"/>
        </a:p>
      </dgm:t>
    </dgm:pt>
    <dgm:pt modelId="{08B53319-D9CE-C34A-B140-0A1B7717D1AC}" type="pres">
      <dgm:prSet presAssocID="{ED548BF5-8D43-A44F-AAD7-C3604BCCBD9D}" presName="composite" presStyleCnt="0">
        <dgm:presLayoutVars>
          <dgm:chMax val="5"/>
          <dgm:dir/>
          <dgm:resizeHandles val="exact"/>
        </dgm:presLayoutVars>
      </dgm:prSet>
      <dgm:spPr/>
    </dgm:pt>
    <dgm:pt modelId="{14FD7588-DC0C-CA4C-9421-B12131739489}" type="pres">
      <dgm:prSet presAssocID="{B682EF5D-5211-554F-995F-A0F00F4A1B1B}" presName="circle1" presStyleLbl="lnNode1" presStyleIdx="0" presStyleCnt="5"/>
      <dgm:spPr/>
    </dgm:pt>
    <dgm:pt modelId="{9A1F3E80-FB4B-2546-8102-58833340A290}" type="pres">
      <dgm:prSet presAssocID="{B682EF5D-5211-554F-995F-A0F00F4A1B1B}" presName="text1" presStyleLbl="revTx" presStyleIdx="0" presStyleCnt="5">
        <dgm:presLayoutVars>
          <dgm:bulletEnabled val="1"/>
        </dgm:presLayoutVars>
      </dgm:prSet>
      <dgm:spPr/>
    </dgm:pt>
    <dgm:pt modelId="{A516502B-C453-D044-8102-F928B265FEDC}" type="pres">
      <dgm:prSet presAssocID="{B682EF5D-5211-554F-995F-A0F00F4A1B1B}" presName="line1" presStyleLbl="callout" presStyleIdx="0" presStyleCnt="10"/>
      <dgm:spPr/>
    </dgm:pt>
    <dgm:pt modelId="{3134D0B4-FBFA-8C49-B1A0-31C16A876F49}" type="pres">
      <dgm:prSet presAssocID="{B682EF5D-5211-554F-995F-A0F00F4A1B1B}" presName="d1" presStyleLbl="callout" presStyleIdx="1" presStyleCnt="10"/>
      <dgm:spPr/>
    </dgm:pt>
    <dgm:pt modelId="{8438402A-ADBE-534A-AC8C-071C4BBA3BC2}" type="pres">
      <dgm:prSet presAssocID="{40B55E62-E699-BC47-A584-4E63BDDBC895}" presName="circle2" presStyleLbl="lnNode1" presStyleIdx="1" presStyleCnt="5"/>
      <dgm:spPr/>
    </dgm:pt>
    <dgm:pt modelId="{AD8507C9-A69E-194F-B683-4B3A9A2DCE2B}" type="pres">
      <dgm:prSet presAssocID="{40B55E62-E699-BC47-A584-4E63BDDBC895}" presName="text2" presStyleLbl="revTx" presStyleIdx="1" presStyleCnt="5">
        <dgm:presLayoutVars>
          <dgm:bulletEnabled val="1"/>
        </dgm:presLayoutVars>
      </dgm:prSet>
      <dgm:spPr/>
    </dgm:pt>
    <dgm:pt modelId="{BDAC52E7-C39E-5741-AF31-156AA5E3C06A}" type="pres">
      <dgm:prSet presAssocID="{40B55E62-E699-BC47-A584-4E63BDDBC895}" presName="line2" presStyleLbl="callout" presStyleIdx="2" presStyleCnt="10"/>
      <dgm:spPr/>
    </dgm:pt>
    <dgm:pt modelId="{51DF2B66-0D12-8546-B994-490492A9407D}" type="pres">
      <dgm:prSet presAssocID="{40B55E62-E699-BC47-A584-4E63BDDBC895}" presName="d2" presStyleLbl="callout" presStyleIdx="3" presStyleCnt="10"/>
      <dgm:spPr/>
    </dgm:pt>
    <dgm:pt modelId="{5AF9E764-9E9E-FE4A-BC82-7FA20D63828D}" type="pres">
      <dgm:prSet presAssocID="{289282B5-953F-A94F-91AA-225660B89277}" presName="circle3" presStyleLbl="lnNode1" presStyleIdx="2" presStyleCnt="5"/>
      <dgm:spPr/>
    </dgm:pt>
    <dgm:pt modelId="{5286A979-9AA0-9045-AA57-3120B2706D16}" type="pres">
      <dgm:prSet presAssocID="{289282B5-953F-A94F-91AA-225660B89277}" presName="text3" presStyleLbl="revTx" presStyleIdx="2" presStyleCnt="5">
        <dgm:presLayoutVars>
          <dgm:bulletEnabled val="1"/>
        </dgm:presLayoutVars>
      </dgm:prSet>
      <dgm:spPr/>
    </dgm:pt>
    <dgm:pt modelId="{4373EE74-883A-7F40-91AB-D18F4977D875}" type="pres">
      <dgm:prSet presAssocID="{289282B5-953F-A94F-91AA-225660B89277}" presName="line3" presStyleLbl="callout" presStyleIdx="4" presStyleCnt="10"/>
      <dgm:spPr/>
    </dgm:pt>
    <dgm:pt modelId="{53859C05-462D-ED47-A9FE-5250489A3071}" type="pres">
      <dgm:prSet presAssocID="{289282B5-953F-A94F-91AA-225660B89277}" presName="d3" presStyleLbl="callout" presStyleIdx="5" presStyleCnt="10"/>
      <dgm:spPr/>
    </dgm:pt>
    <dgm:pt modelId="{DEA0B7A9-9438-1041-B173-0C6B2FF3833E}" type="pres">
      <dgm:prSet presAssocID="{FC0CA79F-C050-3842-8D6A-D0C9ABF1F6B6}" presName="circle4" presStyleLbl="lnNode1" presStyleIdx="3" presStyleCnt="5"/>
      <dgm:spPr/>
    </dgm:pt>
    <dgm:pt modelId="{595297EF-504A-8B46-B470-3BF64F27B25F}" type="pres">
      <dgm:prSet presAssocID="{FC0CA79F-C050-3842-8D6A-D0C9ABF1F6B6}" presName="text4" presStyleLbl="revTx" presStyleIdx="3" presStyleCnt="5">
        <dgm:presLayoutVars>
          <dgm:bulletEnabled val="1"/>
        </dgm:presLayoutVars>
      </dgm:prSet>
      <dgm:spPr/>
    </dgm:pt>
    <dgm:pt modelId="{C8206872-92AE-F244-AB9A-6E7D512381AC}" type="pres">
      <dgm:prSet presAssocID="{FC0CA79F-C050-3842-8D6A-D0C9ABF1F6B6}" presName="line4" presStyleLbl="callout" presStyleIdx="6" presStyleCnt="10"/>
      <dgm:spPr/>
    </dgm:pt>
    <dgm:pt modelId="{21331DE5-6BBC-FF40-998E-319B8410D524}" type="pres">
      <dgm:prSet presAssocID="{FC0CA79F-C050-3842-8D6A-D0C9ABF1F6B6}" presName="d4" presStyleLbl="callout" presStyleIdx="7" presStyleCnt="10"/>
      <dgm:spPr/>
    </dgm:pt>
    <dgm:pt modelId="{9EC9524F-0AAA-7F44-94B5-102D91689F15}" type="pres">
      <dgm:prSet presAssocID="{51109FF9-0A6B-1C4B-BD19-B89F696F068B}" presName="circle5" presStyleLbl="lnNode1" presStyleIdx="4" presStyleCnt="5"/>
      <dgm:spPr/>
    </dgm:pt>
    <dgm:pt modelId="{7F85C657-B61D-3F43-84D7-BEE6EC41D244}" type="pres">
      <dgm:prSet presAssocID="{51109FF9-0A6B-1C4B-BD19-B89F696F068B}" presName="text5" presStyleLbl="revTx" presStyleIdx="4" presStyleCnt="5">
        <dgm:presLayoutVars>
          <dgm:bulletEnabled val="1"/>
        </dgm:presLayoutVars>
      </dgm:prSet>
      <dgm:spPr/>
    </dgm:pt>
    <dgm:pt modelId="{79420119-801A-D345-A1CB-8467E3624AEB}" type="pres">
      <dgm:prSet presAssocID="{51109FF9-0A6B-1C4B-BD19-B89F696F068B}" presName="line5" presStyleLbl="callout" presStyleIdx="8" presStyleCnt="10"/>
      <dgm:spPr/>
    </dgm:pt>
    <dgm:pt modelId="{5DF59594-47EA-4D42-989E-B7923CCE14B7}" type="pres">
      <dgm:prSet presAssocID="{51109FF9-0A6B-1C4B-BD19-B89F696F068B}" presName="d5" presStyleLbl="callout" presStyleIdx="9" presStyleCnt="10"/>
      <dgm:spPr/>
    </dgm:pt>
  </dgm:ptLst>
  <dgm:cxnLst>
    <dgm:cxn modelId="{23151C03-F3AC-8049-99EA-4C22ADE447E9}" type="presOf" srcId="{B682EF5D-5211-554F-995F-A0F00F4A1B1B}" destId="{9A1F3E80-FB4B-2546-8102-58833340A290}" srcOrd="0" destOrd="0" presId="urn:microsoft.com/office/officeart/2005/8/layout/target1"/>
    <dgm:cxn modelId="{27D6EC2C-5D8D-A24E-A9AF-4E79F5FD12D6}" srcId="{ED548BF5-8D43-A44F-AAD7-C3604BCCBD9D}" destId="{51109FF9-0A6B-1C4B-BD19-B89F696F068B}" srcOrd="4" destOrd="0" parTransId="{FC7664BC-1A56-994C-A572-97EF939977D4}" sibTransId="{A9C6298F-C002-4D4A-A764-A4DCBCF76E54}"/>
    <dgm:cxn modelId="{AB7D6F32-BF5D-5D47-915A-154779216BA6}" srcId="{ED548BF5-8D43-A44F-AAD7-C3604BCCBD9D}" destId="{289282B5-953F-A94F-91AA-225660B89277}" srcOrd="2" destOrd="0" parTransId="{CFB9E54D-4ED7-EE4A-8473-40903C05F200}" sibTransId="{FC9A3B87-6181-0641-A252-A6CD825810C3}"/>
    <dgm:cxn modelId="{9DEF0662-9D29-1347-B466-93BAA238D63E}" type="presOf" srcId="{51109FF9-0A6B-1C4B-BD19-B89F696F068B}" destId="{7F85C657-B61D-3F43-84D7-BEE6EC41D244}" srcOrd="0" destOrd="0" presId="urn:microsoft.com/office/officeart/2005/8/layout/target1"/>
    <dgm:cxn modelId="{4BB1056D-8CE6-D14C-B1B9-EE1523F80C6C}" srcId="{ED548BF5-8D43-A44F-AAD7-C3604BCCBD9D}" destId="{87D46FCC-2AAE-954D-BD70-88B5A30F2443}" srcOrd="5" destOrd="0" parTransId="{6B9011A7-0D64-074F-B606-FB15BE2CD353}" sibTransId="{4D6BB6D8-6972-074A-8304-22628E548F6E}"/>
    <dgm:cxn modelId="{AE60C276-8E1D-4C4F-ADBC-778E556F6D0A}" srcId="{ED548BF5-8D43-A44F-AAD7-C3604BCCBD9D}" destId="{FC0CA79F-C050-3842-8D6A-D0C9ABF1F6B6}" srcOrd="3" destOrd="0" parTransId="{464A32E7-B2FE-0244-8E81-37DC86C48A16}" sibTransId="{373386FD-4B32-CF42-8356-AD467B85F9AD}"/>
    <dgm:cxn modelId="{37255678-91BE-DC46-9525-1B1F685F958E}" srcId="{ED548BF5-8D43-A44F-AAD7-C3604BCCBD9D}" destId="{40B55E62-E699-BC47-A584-4E63BDDBC895}" srcOrd="1" destOrd="0" parTransId="{946B1DC3-C3E5-5347-9E6E-367E0179BDD0}" sibTransId="{3051A0F2-EE92-CD49-A376-C0594E00FD4B}"/>
    <dgm:cxn modelId="{76C3F092-9240-2940-A7BB-81C24998E64C}" type="presOf" srcId="{289282B5-953F-A94F-91AA-225660B89277}" destId="{5286A979-9AA0-9045-AA57-3120B2706D16}" srcOrd="0" destOrd="0" presId="urn:microsoft.com/office/officeart/2005/8/layout/target1"/>
    <dgm:cxn modelId="{B0E09AAE-499B-DD41-BB22-F1109077C4A0}" type="presOf" srcId="{FC0CA79F-C050-3842-8D6A-D0C9ABF1F6B6}" destId="{595297EF-504A-8B46-B470-3BF64F27B25F}" srcOrd="0" destOrd="0" presId="urn:microsoft.com/office/officeart/2005/8/layout/target1"/>
    <dgm:cxn modelId="{F93227B8-7DD0-C240-9225-C49F7DB75391}" srcId="{ED548BF5-8D43-A44F-AAD7-C3604BCCBD9D}" destId="{B682EF5D-5211-554F-995F-A0F00F4A1B1B}" srcOrd="0" destOrd="0" parTransId="{26527693-DCA0-2E45-805D-2F1718113DF7}" sibTransId="{2371817B-504D-0B4E-99F9-DC9CA10DFAA2}"/>
    <dgm:cxn modelId="{EF206DE5-F485-9A46-A6E4-38E7B1299422}" type="presOf" srcId="{ED548BF5-8D43-A44F-AAD7-C3604BCCBD9D}" destId="{08B53319-D9CE-C34A-B140-0A1B7717D1AC}" srcOrd="0" destOrd="0" presId="urn:microsoft.com/office/officeart/2005/8/layout/target1"/>
    <dgm:cxn modelId="{4BE1CEF6-E081-D244-B40B-05026CB2702A}" type="presOf" srcId="{40B55E62-E699-BC47-A584-4E63BDDBC895}" destId="{AD8507C9-A69E-194F-B683-4B3A9A2DCE2B}" srcOrd="0" destOrd="0" presId="urn:microsoft.com/office/officeart/2005/8/layout/target1"/>
    <dgm:cxn modelId="{36C4C143-FC7D-6B40-B6E0-C49AB77A4A52}" type="presParOf" srcId="{08B53319-D9CE-C34A-B140-0A1B7717D1AC}" destId="{14FD7588-DC0C-CA4C-9421-B12131739489}" srcOrd="0" destOrd="0" presId="urn:microsoft.com/office/officeart/2005/8/layout/target1"/>
    <dgm:cxn modelId="{5CE684C9-A64A-114F-945C-E45D24AD6F12}" type="presParOf" srcId="{08B53319-D9CE-C34A-B140-0A1B7717D1AC}" destId="{9A1F3E80-FB4B-2546-8102-58833340A290}" srcOrd="1" destOrd="0" presId="urn:microsoft.com/office/officeart/2005/8/layout/target1"/>
    <dgm:cxn modelId="{C5DBD2BB-4C27-3149-979D-3CB67A4169D8}" type="presParOf" srcId="{08B53319-D9CE-C34A-B140-0A1B7717D1AC}" destId="{A516502B-C453-D044-8102-F928B265FEDC}" srcOrd="2" destOrd="0" presId="urn:microsoft.com/office/officeart/2005/8/layout/target1"/>
    <dgm:cxn modelId="{6D101083-F10A-F94A-BBA6-1CF47EF8A5FA}" type="presParOf" srcId="{08B53319-D9CE-C34A-B140-0A1B7717D1AC}" destId="{3134D0B4-FBFA-8C49-B1A0-31C16A876F49}" srcOrd="3" destOrd="0" presId="urn:microsoft.com/office/officeart/2005/8/layout/target1"/>
    <dgm:cxn modelId="{2A133BC2-B041-0848-81BD-174F8271EB38}" type="presParOf" srcId="{08B53319-D9CE-C34A-B140-0A1B7717D1AC}" destId="{8438402A-ADBE-534A-AC8C-071C4BBA3BC2}" srcOrd="4" destOrd="0" presId="urn:microsoft.com/office/officeart/2005/8/layout/target1"/>
    <dgm:cxn modelId="{1C8AB256-C98C-7647-B385-676E0B0088CF}" type="presParOf" srcId="{08B53319-D9CE-C34A-B140-0A1B7717D1AC}" destId="{AD8507C9-A69E-194F-B683-4B3A9A2DCE2B}" srcOrd="5" destOrd="0" presId="urn:microsoft.com/office/officeart/2005/8/layout/target1"/>
    <dgm:cxn modelId="{9107F6A5-A2F1-E44E-9EAB-7E0276B69B07}" type="presParOf" srcId="{08B53319-D9CE-C34A-B140-0A1B7717D1AC}" destId="{BDAC52E7-C39E-5741-AF31-156AA5E3C06A}" srcOrd="6" destOrd="0" presId="urn:microsoft.com/office/officeart/2005/8/layout/target1"/>
    <dgm:cxn modelId="{88BB5072-2DF7-CA44-B6C2-965D182F88A1}" type="presParOf" srcId="{08B53319-D9CE-C34A-B140-0A1B7717D1AC}" destId="{51DF2B66-0D12-8546-B994-490492A9407D}" srcOrd="7" destOrd="0" presId="urn:microsoft.com/office/officeart/2005/8/layout/target1"/>
    <dgm:cxn modelId="{4747CB2E-AF43-2A4B-AC54-0C7A028CFCCC}" type="presParOf" srcId="{08B53319-D9CE-C34A-B140-0A1B7717D1AC}" destId="{5AF9E764-9E9E-FE4A-BC82-7FA20D63828D}" srcOrd="8" destOrd="0" presId="urn:microsoft.com/office/officeart/2005/8/layout/target1"/>
    <dgm:cxn modelId="{A510F684-120D-7646-8897-CF160644E69F}" type="presParOf" srcId="{08B53319-D9CE-C34A-B140-0A1B7717D1AC}" destId="{5286A979-9AA0-9045-AA57-3120B2706D16}" srcOrd="9" destOrd="0" presId="urn:microsoft.com/office/officeart/2005/8/layout/target1"/>
    <dgm:cxn modelId="{3794BA66-2F82-0A4B-B091-660EB68E19DF}" type="presParOf" srcId="{08B53319-D9CE-C34A-B140-0A1B7717D1AC}" destId="{4373EE74-883A-7F40-91AB-D18F4977D875}" srcOrd="10" destOrd="0" presId="urn:microsoft.com/office/officeart/2005/8/layout/target1"/>
    <dgm:cxn modelId="{CC537A25-D7FE-3B41-B81B-0B72F149543D}" type="presParOf" srcId="{08B53319-D9CE-C34A-B140-0A1B7717D1AC}" destId="{53859C05-462D-ED47-A9FE-5250489A3071}" srcOrd="11" destOrd="0" presId="urn:microsoft.com/office/officeart/2005/8/layout/target1"/>
    <dgm:cxn modelId="{79D8B933-8967-0F46-87F1-A003A973797A}" type="presParOf" srcId="{08B53319-D9CE-C34A-B140-0A1B7717D1AC}" destId="{DEA0B7A9-9438-1041-B173-0C6B2FF3833E}" srcOrd="12" destOrd="0" presId="urn:microsoft.com/office/officeart/2005/8/layout/target1"/>
    <dgm:cxn modelId="{C1E694AE-C916-184A-8542-4492C6A2B282}" type="presParOf" srcId="{08B53319-D9CE-C34A-B140-0A1B7717D1AC}" destId="{595297EF-504A-8B46-B470-3BF64F27B25F}" srcOrd="13" destOrd="0" presId="urn:microsoft.com/office/officeart/2005/8/layout/target1"/>
    <dgm:cxn modelId="{F253C4CA-BBE2-0248-A990-4C30D716B9FA}" type="presParOf" srcId="{08B53319-D9CE-C34A-B140-0A1B7717D1AC}" destId="{C8206872-92AE-F244-AB9A-6E7D512381AC}" srcOrd="14" destOrd="0" presId="urn:microsoft.com/office/officeart/2005/8/layout/target1"/>
    <dgm:cxn modelId="{563AE1BB-4254-C54A-81DD-9EEAE9E083AB}" type="presParOf" srcId="{08B53319-D9CE-C34A-B140-0A1B7717D1AC}" destId="{21331DE5-6BBC-FF40-998E-319B8410D524}" srcOrd="15" destOrd="0" presId="urn:microsoft.com/office/officeart/2005/8/layout/target1"/>
    <dgm:cxn modelId="{6AEEEAC8-DB34-1A47-851E-34711ECE3BDE}" type="presParOf" srcId="{08B53319-D9CE-C34A-B140-0A1B7717D1AC}" destId="{9EC9524F-0AAA-7F44-94B5-102D91689F15}" srcOrd="16" destOrd="0" presId="urn:microsoft.com/office/officeart/2005/8/layout/target1"/>
    <dgm:cxn modelId="{C1252B19-1F80-CC40-A392-DDC859F77BB9}" type="presParOf" srcId="{08B53319-D9CE-C34A-B140-0A1B7717D1AC}" destId="{7F85C657-B61D-3F43-84D7-BEE6EC41D244}" srcOrd="17" destOrd="0" presId="urn:microsoft.com/office/officeart/2005/8/layout/target1"/>
    <dgm:cxn modelId="{A5DDBADF-8412-714F-956F-EBC7F2C2A597}" type="presParOf" srcId="{08B53319-D9CE-C34A-B140-0A1B7717D1AC}" destId="{79420119-801A-D345-A1CB-8467E3624AEB}" srcOrd="18" destOrd="0" presId="urn:microsoft.com/office/officeart/2005/8/layout/target1"/>
    <dgm:cxn modelId="{C5D5A433-8893-5242-81BF-E5C9591E7063}" type="presParOf" srcId="{08B53319-D9CE-C34A-B140-0A1B7717D1AC}" destId="{5DF59594-47EA-4D42-989E-B7923CCE14B7}" srcOrd="19" destOrd="0" presId="urn:microsoft.com/office/officeart/2005/8/layout/targe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3A2B3-98F0-7F4A-92D3-E6E045FBE30D}">
      <dsp:nvSpPr>
        <dsp:cNvPr id="0" name=""/>
        <dsp:cNvSpPr/>
      </dsp:nvSpPr>
      <dsp:spPr>
        <a:xfrm>
          <a:off x="3338128" y="912"/>
          <a:ext cx="1800478" cy="900239"/>
        </a:xfrm>
        <a:prstGeom prst="roundRect">
          <a:avLst>
            <a:gd name="adj" fmla="val 10000"/>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cross-media alignment</a:t>
          </a:r>
        </a:p>
      </dsp:txBody>
      <dsp:txXfrm>
        <a:off x="3364495" y="27279"/>
        <a:ext cx="1747744" cy="847505"/>
      </dsp:txXfrm>
    </dsp:sp>
    <dsp:sp modelId="{D2578C44-41FB-FE4E-B0AA-34EC770A707B}">
      <dsp:nvSpPr>
        <dsp:cNvPr id="0" name=""/>
        <dsp:cNvSpPr/>
      </dsp:nvSpPr>
      <dsp:spPr>
        <a:xfrm rot="3600000">
          <a:off x="4512669" y="1580664"/>
          <a:ext cx="937698" cy="315083"/>
        </a:xfrm>
        <a:prstGeom prst="leftRightArrow">
          <a:avLst>
            <a:gd name="adj1" fmla="val 60000"/>
            <a:gd name="adj2" fmla="val 50000"/>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607194" y="1643681"/>
        <a:ext cx="748648" cy="189049"/>
      </dsp:txXfrm>
    </dsp:sp>
    <dsp:sp modelId="{0828FE9F-8F86-8244-8A43-8EC85B0A6F7D}">
      <dsp:nvSpPr>
        <dsp:cNvPr id="0" name=""/>
        <dsp:cNvSpPr/>
      </dsp:nvSpPr>
      <dsp:spPr>
        <a:xfrm>
          <a:off x="4824429" y="2575260"/>
          <a:ext cx="1800478" cy="900239"/>
        </a:xfrm>
        <a:prstGeom prst="roundRect">
          <a:avLst>
            <a:gd name="adj" fmla="val 10000"/>
          </a:avLst>
        </a:prstGeom>
        <a:solidFill>
          <a:schemeClr val="accent6">
            <a:shade val="80000"/>
            <a:hueOff val="115622"/>
            <a:satOff val="-2441"/>
            <a:lumOff val="130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vision</a:t>
          </a:r>
        </a:p>
      </dsp:txBody>
      <dsp:txXfrm>
        <a:off x="4850796" y="2601627"/>
        <a:ext cx="1747744" cy="847505"/>
      </dsp:txXfrm>
    </dsp:sp>
    <dsp:sp modelId="{8ACB1EB9-440E-244D-8225-81268FB906DC}">
      <dsp:nvSpPr>
        <dsp:cNvPr id="0" name=""/>
        <dsp:cNvSpPr/>
      </dsp:nvSpPr>
      <dsp:spPr>
        <a:xfrm rot="10800000">
          <a:off x="3769518" y="2867838"/>
          <a:ext cx="937698" cy="315083"/>
        </a:xfrm>
        <a:prstGeom prst="leftRightArrow">
          <a:avLst>
            <a:gd name="adj1" fmla="val 60000"/>
            <a:gd name="adj2" fmla="val 50000"/>
          </a:avLst>
        </a:prstGeom>
        <a:solidFill>
          <a:schemeClr val="accent6">
            <a:shade val="90000"/>
            <a:hueOff val="115581"/>
            <a:satOff val="-2313"/>
            <a:lumOff val="1170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3864043" y="2930855"/>
        <a:ext cx="748648" cy="189049"/>
      </dsp:txXfrm>
    </dsp:sp>
    <dsp:sp modelId="{48F038C0-8010-0540-ADAA-D5F979B1C3ED}">
      <dsp:nvSpPr>
        <dsp:cNvPr id="0" name=""/>
        <dsp:cNvSpPr/>
      </dsp:nvSpPr>
      <dsp:spPr>
        <a:xfrm>
          <a:off x="1851828" y="2575260"/>
          <a:ext cx="1800478" cy="900239"/>
        </a:xfrm>
        <a:prstGeom prst="roundRect">
          <a:avLst>
            <a:gd name="adj" fmla="val 10000"/>
          </a:avLst>
        </a:prstGeom>
        <a:solidFill>
          <a:schemeClr val="accent6">
            <a:shade val="80000"/>
            <a:hueOff val="231244"/>
            <a:satOff val="-4882"/>
            <a:lumOff val="260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text</a:t>
          </a:r>
        </a:p>
      </dsp:txBody>
      <dsp:txXfrm>
        <a:off x="1878195" y="2601627"/>
        <a:ext cx="1747744" cy="847505"/>
      </dsp:txXfrm>
    </dsp:sp>
    <dsp:sp modelId="{C9F614B9-645F-5343-8C40-013FE3351715}">
      <dsp:nvSpPr>
        <dsp:cNvPr id="0" name=""/>
        <dsp:cNvSpPr/>
      </dsp:nvSpPr>
      <dsp:spPr>
        <a:xfrm rot="18000000">
          <a:off x="3026368" y="1580664"/>
          <a:ext cx="937698" cy="315083"/>
        </a:xfrm>
        <a:prstGeom prst="leftRightArrow">
          <a:avLst>
            <a:gd name="adj1" fmla="val 60000"/>
            <a:gd name="adj2" fmla="val 50000"/>
          </a:avLst>
        </a:prstGeom>
        <a:solidFill>
          <a:schemeClr val="accent6">
            <a:shade val="90000"/>
            <a:hueOff val="231161"/>
            <a:satOff val="-4626"/>
            <a:lumOff val="2340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3120893" y="1643681"/>
        <a:ext cx="748648" cy="18904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BC9047-DF1D-E541-B5E2-8052BB113EE5}">
      <dsp:nvSpPr>
        <dsp:cNvPr id="0" name=""/>
        <dsp:cNvSpPr/>
      </dsp:nvSpPr>
      <dsp:spPr>
        <a:xfrm>
          <a:off x="677333" y="1181811"/>
          <a:ext cx="4064000" cy="4064000"/>
        </a:xfrm>
        <a:prstGeom prst="ellipse">
          <a:avLst/>
        </a:prstGeom>
        <a:solidFill>
          <a:schemeClr val="accent6">
            <a:shade val="80000"/>
            <a:hueOff val="231244"/>
            <a:satOff val="-4882"/>
            <a:lumOff val="260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2F31C2-E503-6A47-A944-1222712CB37F}">
      <dsp:nvSpPr>
        <dsp:cNvPr id="0" name=""/>
        <dsp:cNvSpPr/>
      </dsp:nvSpPr>
      <dsp:spPr>
        <a:xfrm>
          <a:off x="1128775" y="1633253"/>
          <a:ext cx="3161114" cy="3161114"/>
        </a:xfrm>
        <a:prstGeom prst="ellipse">
          <a:avLst/>
        </a:prstGeom>
        <a:solidFill>
          <a:schemeClr val="accent6">
            <a:shade val="80000"/>
            <a:hueOff val="173433"/>
            <a:satOff val="-3662"/>
            <a:lumOff val="195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912DC4-658D-2743-8B57-3578A929EC20}">
      <dsp:nvSpPr>
        <dsp:cNvPr id="0" name=""/>
        <dsp:cNvSpPr/>
      </dsp:nvSpPr>
      <dsp:spPr>
        <a:xfrm>
          <a:off x="1580218" y="2084696"/>
          <a:ext cx="2258229" cy="2258229"/>
        </a:xfrm>
        <a:prstGeom prst="ellipse">
          <a:avLst/>
        </a:prstGeom>
        <a:solidFill>
          <a:schemeClr val="accent6">
            <a:shade val="80000"/>
            <a:hueOff val="115622"/>
            <a:satOff val="-2441"/>
            <a:lumOff val="130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4B80D2-29B0-A548-A3D3-0BACDAE65783}">
      <dsp:nvSpPr>
        <dsp:cNvPr id="0" name=""/>
        <dsp:cNvSpPr/>
      </dsp:nvSpPr>
      <dsp:spPr>
        <a:xfrm>
          <a:off x="2031999" y="2536478"/>
          <a:ext cx="1354666" cy="1354666"/>
        </a:xfrm>
        <a:prstGeom prst="ellipse">
          <a:avLst/>
        </a:prstGeom>
        <a:solidFill>
          <a:schemeClr val="accent6">
            <a:shade val="80000"/>
            <a:hueOff val="57811"/>
            <a:satOff val="-1221"/>
            <a:lumOff val="65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139259-6A7B-4E43-8813-DFA686318D04}">
      <dsp:nvSpPr>
        <dsp:cNvPr id="0" name=""/>
        <dsp:cNvSpPr/>
      </dsp:nvSpPr>
      <dsp:spPr>
        <a:xfrm>
          <a:off x="2483442" y="2987920"/>
          <a:ext cx="451781" cy="451781"/>
        </a:xfrm>
        <a:prstGeom prst="ellipse">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533C96-D3FF-F749-A4EF-B8D23511B5F5}">
      <dsp:nvSpPr>
        <dsp:cNvPr id="0" name=""/>
        <dsp:cNvSpPr/>
      </dsp:nvSpPr>
      <dsp:spPr>
        <a:xfrm>
          <a:off x="54186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33020" rIns="33020" bIns="33020" numCol="1" spcCol="1270" anchor="ctr" anchorCtr="0">
          <a:noAutofit/>
        </a:bodyPr>
        <a:lstStyle/>
        <a:p>
          <a:pPr marL="0" lvl="0" indent="0" algn="l" defTabSz="1155700">
            <a:lnSpc>
              <a:spcPct val="90000"/>
            </a:lnSpc>
            <a:spcBef>
              <a:spcPct val="0"/>
            </a:spcBef>
            <a:spcAft>
              <a:spcPct val="35000"/>
            </a:spcAft>
            <a:buNone/>
          </a:pPr>
          <a:r>
            <a:rPr lang="en-US" sz="2600" kern="1200"/>
            <a:t>?</a:t>
          </a:r>
          <a:endParaRPr lang="en-US" sz="2600" kern="1200" dirty="0"/>
        </a:p>
      </dsp:txBody>
      <dsp:txXfrm>
        <a:off x="5418666" y="172855"/>
        <a:ext cx="2032000" cy="717431"/>
      </dsp:txXfrm>
    </dsp:sp>
    <dsp:sp modelId="{F8E3C5A4-EE85-704F-9F9E-B5A1FD501662}">
      <dsp:nvSpPr>
        <dsp:cNvPr id="0" name=""/>
        <dsp:cNvSpPr/>
      </dsp:nvSpPr>
      <dsp:spPr>
        <a:xfrm>
          <a:off x="4910666" y="531571"/>
          <a:ext cx="508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D081EC-431F-764B-B84D-4B245CCFDDD2}">
      <dsp:nvSpPr>
        <dsp:cNvPr id="0" name=""/>
        <dsp:cNvSpPr/>
      </dsp:nvSpPr>
      <dsp:spPr>
        <a:xfrm rot="5400000">
          <a:off x="2467186" y="773717"/>
          <a:ext cx="2682240" cy="2197946"/>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01DA33-32F1-8E42-A0A3-BF2D5D609C6B}">
      <dsp:nvSpPr>
        <dsp:cNvPr id="0" name=""/>
        <dsp:cNvSpPr/>
      </dsp:nvSpPr>
      <dsp:spPr>
        <a:xfrm>
          <a:off x="54186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33020" rIns="33020" bIns="33020" numCol="1" spcCol="1270" anchor="ctr" anchorCtr="0">
          <a:noAutofit/>
        </a:bodyPr>
        <a:lstStyle/>
        <a:p>
          <a:pPr marL="0" lvl="0" indent="0" algn="l" defTabSz="1155700">
            <a:lnSpc>
              <a:spcPct val="90000"/>
            </a:lnSpc>
            <a:spcBef>
              <a:spcPct val="0"/>
            </a:spcBef>
            <a:spcAft>
              <a:spcPct val="35000"/>
            </a:spcAft>
            <a:buNone/>
          </a:pPr>
          <a:r>
            <a:rPr lang="en-US" sz="2600" kern="1200" dirty="0"/>
            <a:t>scene graphs</a:t>
          </a:r>
        </a:p>
      </dsp:txBody>
      <dsp:txXfrm>
        <a:off x="5418666" y="931468"/>
        <a:ext cx="2032000" cy="717431"/>
      </dsp:txXfrm>
    </dsp:sp>
    <dsp:sp modelId="{1FB7B86A-C2DD-714C-A691-C62D5486CFA5}">
      <dsp:nvSpPr>
        <dsp:cNvPr id="0" name=""/>
        <dsp:cNvSpPr/>
      </dsp:nvSpPr>
      <dsp:spPr>
        <a:xfrm>
          <a:off x="4910666" y="1290184"/>
          <a:ext cx="508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945101-FF15-6844-9BEF-316CF5A249AE}">
      <dsp:nvSpPr>
        <dsp:cNvPr id="0" name=""/>
        <dsp:cNvSpPr/>
      </dsp:nvSpPr>
      <dsp:spPr>
        <a:xfrm rot="5400000">
          <a:off x="2861326" y="1474690"/>
          <a:ext cx="2233303" cy="1862666"/>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59C9E4-5B83-7043-88A4-189787F37725}">
      <dsp:nvSpPr>
        <dsp:cNvPr id="0" name=""/>
        <dsp:cNvSpPr/>
      </dsp:nvSpPr>
      <dsp:spPr>
        <a:xfrm>
          <a:off x="54186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33020" rIns="33020" bIns="33020" numCol="1" spcCol="1270" anchor="ctr" anchorCtr="0">
          <a:noAutofit/>
        </a:bodyPr>
        <a:lstStyle/>
        <a:p>
          <a:pPr marL="0" lvl="0" indent="0" algn="l" defTabSz="1155700">
            <a:lnSpc>
              <a:spcPct val="90000"/>
            </a:lnSpc>
            <a:spcBef>
              <a:spcPct val="0"/>
            </a:spcBef>
            <a:spcAft>
              <a:spcPct val="35000"/>
            </a:spcAft>
            <a:buNone/>
          </a:pPr>
          <a:r>
            <a:rPr lang="en-US" sz="2600" kern="1200" dirty="0"/>
            <a:t>object Labels</a:t>
          </a:r>
        </a:p>
      </dsp:txBody>
      <dsp:txXfrm>
        <a:off x="5418666" y="1690082"/>
        <a:ext cx="2032000" cy="717431"/>
      </dsp:txXfrm>
    </dsp:sp>
    <dsp:sp modelId="{35AC59BA-A99B-3C42-A521-2717E91EC355}">
      <dsp:nvSpPr>
        <dsp:cNvPr id="0" name=""/>
        <dsp:cNvSpPr/>
      </dsp:nvSpPr>
      <dsp:spPr>
        <a:xfrm>
          <a:off x="4910666" y="2048797"/>
          <a:ext cx="508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7DAE6C-E6D2-CD4E-B161-D5375F6F2F1A}">
      <dsp:nvSpPr>
        <dsp:cNvPr id="0" name=""/>
        <dsp:cNvSpPr/>
      </dsp:nvSpPr>
      <dsp:spPr>
        <a:xfrm rot="5400000">
          <a:off x="3247813" y="2147011"/>
          <a:ext cx="1761066" cy="156464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6DE51E-CFDE-E84F-9071-3A772D4F8DF8}">
      <dsp:nvSpPr>
        <dsp:cNvPr id="0" name=""/>
        <dsp:cNvSpPr/>
      </dsp:nvSpPr>
      <dsp:spPr>
        <a:xfrm>
          <a:off x="54186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33020" rIns="33020" bIns="33020" numCol="1" spcCol="1270" anchor="ctr" anchorCtr="0">
          <a:noAutofit/>
        </a:bodyPr>
        <a:lstStyle/>
        <a:p>
          <a:pPr marL="0" lvl="0" indent="0" algn="l" defTabSz="1155700">
            <a:lnSpc>
              <a:spcPct val="90000"/>
            </a:lnSpc>
            <a:spcBef>
              <a:spcPct val="0"/>
            </a:spcBef>
            <a:spcAft>
              <a:spcPct val="35000"/>
            </a:spcAft>
            <a:buNone/>
          </a:pPr>
          <a:r>
            <a:rPr lang="en-US" sz="2600" kern="1200" dirty="0"/>
            <a:t>objects</a:t>
          </a:r>
        </a:p>
      </dsp:txBody>
      <dsp:txXfrm>
        <a:off x="5418666" y="2432439"/>
        <a:ext cx="2032000" cy="717431"/>
      </dsp:txXfrm>
    </dsp:sp>
    <dsp:sp modelId="{D53B23FE-1452-134F-B8BF-255C1E443110}">
      <dsp:nvSpPr>
        <dsp:cNvPr id="0" name=""/>
        <dsp:cNvSpPr/>
      </dsp:nvSpPr>
      <dsp:spPr>
        <a:xfrm>
          <a:off x="4910666" y="2791155"/>
          <a:ext cx="508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02A9D2-AA6A-4647-902B-300D9F7ECA02}">
      <dsp:nvSpPr>
        <dsp:cNvPr id="0" name=""/>
        <dsp:cNvSpPr/>
      </dsp:nvSpPr>
      <dsp:spPr>
        <a:xfrm rot="5400000">
          <a:off x="3632538" y="2856856"/>
          <a:ext cx="1343829" cy="1212426"/>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F7C20E-3829-0445-8DDB-C0006B480F79}">
      <dsp:nvSpPr>
        <dsp:cNvPr id="0" name=""/>
        <dsp:cNvSpPr/>
      </dsp:nvSpPr>
      <dsp:spPr>
        <a:xfrm>
          <a:off x="54186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33020" rIns="33020" bIns="33020" numCol="1" spcCol="1270" anchor="ctr" anchorCtr="0">
          <a:noAutofit/>
        </a:bodyPr>
        <a:lstStyle/>
        <a:p>
          <a:pPr marL="0" lvl="0" indent="0" algn="l" defTabSz="1155700">
            <a:lnSpc>
              <a:spcPct val="90000"/>
            </a:lnSpc>
            <a:spcBef>
              <a:spcPct val="0"/>
            </a:spcBef>
            <a:spcAft>
              <a:spcPct val="35000"/>
            </a:spcAft>
            <a:buNone/>
          </a:pPr>
          <a:r>
            <a:rPr lang="en-US" sz="2600" kern="1200" dirty="0"/>
            <a:t>pixels</a:t>
          </a:r>
        </a:p>
      </dsp:txBody>
      <dsp:txXfrm>
        <a:off x="5418666" y="3153122"/>
        <a:ext cx="2032000" cy="717431"/>
      </dsp:txXfrm>
    </dsp:sp>
    <dsp:sp modelId="{D60FEA30-BC94-D646-B97F-AE3A27DE2A89}">
      <dsp:nvSpPr>
        <dsp:cNvPr id="0" name=""/>
        <dsp:cNvSpPr/>
      </dsp:nvSpPr>
      <dsp:spPr>
        <a:xfrm>
          <a:off x="4910666" y="3511838"/>
          <a:ext cx="508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11986C-B2C8-9F4D-847A-A5F9A96FA329}">
      <dsp:nvSpPr>
        <dsp:cNvPr id="0" name=""/>
        <dsp:cNvSpPr/>
      </dsp:nvSpPr>
      <dsp:spPr>
        <a:xfrm rot="5400000">
          <a:off x="3996266" y="3545704"/>
          <a:ext cx="948266" cy="880533"/>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D155D-678F-CE42-B1C2-5557423E5D18}">
      <dsp:nvSpPr>
        <dsp:cNvPr id="0" name=""/>
        <dsp:cNvSpPr/>
      </dsp:nvSpPr>
      <dsp:spPr>
        <a:xfrm rot="16200000">
          <a:off x="1069914" y="1361664"/>
          <a:ext cx="2883351" cy="1762033"/>
        </a:xfrm>
        <a:prstGeom prst="round2SameRect">
          <a:avLst>
            <a:gd name="adj1" fmla="val 16670"/>
            <a:gd name="adj2" fmla="val 0"/>
          </a:avLst>
        </a:prstGeom>
        <a:solidFill>
          <a:schemeClr val="accent6">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152400" rIns="137160" bIns="152400" numCol="1" spcCol="1270" anchor="t" anchorCtr="0">
          <a:noAutofit/>
        </a:bodyPr>
        <a:lstStyle/>
        <a:p>
          <a:pPr marL="0" lvl="0" indent="0" algn="l" defTabSz="1066800">
            <a:lnSpc>
              <a:spcPct val="90000"/>
            </a:lnSpc>
            <a:spcBef>
              <a:spcPct val="0"/>
            </a:spcBef>
            <a:spcAft>
              <a:spcPct val="35000"/>
            </a:spcAft>
            <a:buNone/>
          </a:pPr>
          <a:r>
            <a:rPr lang="en-US" sz="2400" kern="1200" dirty="0"/>
            <a:t>Text</a:t>
          </a:r>
        </a:p>
      </dsp:txBody>
      <dsp:txXfrm rot="5400000">
        <a:off x="1716604" y="887037"/>
        <a:ext cx="1676002" cy="2711289"/>
      </dsp:txXfrm>
    </dsp:sp>
    <dsp:sp modelId="{AD66B756-5C76-F949-94C7-B93651662758}">
      <dsp:nvSpPr>
        <dsp:cNvPr id="0" name=""/>
        <dsp:cNvSpPr/>
      </dsp:nvSpPr>
      <dsp:spPr>
        <a:xfrm rot="5400000">
          <a:off x="2911958" y="1361664"/>
          <a:ext cx="2883351" cy="1762033"/>
        </a:xfrm>
        <a:prstGeom prst="round2SameRect">
          <a:avLst>
            <a:gd name="adj1" fmla="val 16670"/>
            <a:gd name="adj2" fmla="val 0"/>
          </a:avLst>
        </a:prstGeom>
        <a:solidFill>
          <a:schemeClr val="accent6">
            <a:tint val="50000"/>
            <a:hueOff val="58506"/>
            <a:satOff val="-2806"/>
            <a:lumOff val="111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52400" rIns="91440" bIns="152400" numCol="1" spcCol="1270" anchor="t" anchorCtr="0">
          <a:noAutofit/>
        </a:bodyPr>
        <a:lstStyle/>
        <a:p>
          <a:pPr marL="0" lvl="0" indent="0" algn="l" defTabSz="1066800">
            <a:lnSpc>
              <a:spcPct val="90000"/>
            </a:lnSpc>
            <a:spcBef>
              <a:spcPct val="0"/>
            </a:spcBef>
            <a:spcAft>
              <a:spcPct val="35000"/>
            </a:spcAft>
            <a:buNone/>
          </a:pPr>
          <a:r>
            <a:rPr lang="en-US" sz="2400" kern="1200" dirty="0"/>
            <a:t>Vision</a:t>
          </a:r>
        </a:p>
        <a:p>
          <a:pPr marL="114300" lvl="1" indent="-114300" algn="l" defTabSz="622300">
            <a:lnSpc>
              <a:spcPct val="90000"/>
            </a:lnSpc>
            <a:spcBef>
              <a:spcPct val="0"/>
            </a:spcBef>
            <a:spcAft>
              <a:spcPct val="15000"/>
            </a:spcAft>
            <a:buChar char="•"/>
          </a:pPr>
          <a:r>
            <a:rPr lang="en-US" sz="1400" kern="1200" dirty="0"/>
            <a:t>Better in capturing details with visual features</a:t>
          </a:r>
        </a:p>
      </dsp:txBody>
      <dsp:txXfrm rot="-5400000">
        <a:off x="3472617" y="887037"/>
        <a:ext cx="1676002" cy="2711289"/>
      </dsp:txXfrm>
    </dsp:sp>
    <dsp:sp modelId="{759EDBAF-A054-4942-A6C9-15F078927E70}">
      <dsp:nvSpPr>
        <dsp:cNvPr id="0" name=""/>
        <dsp:cNvSpPr/>
      </dsp:nvSpPr>
      <dsp:spPr>
        <a:xfrm>
          <a:off x="2511409" y="-156031"/>
          <a:ext cx="1842044" cy="1841954"/>
        </a:xfrm>
        <a:prstGeom prst="circularArrow">
          <a:avLst>
            <a:gd name="adj1" fmla="val 12500"/>
            <a:gd name="adj2" fmla="val 1142322"/>
            <a:gd name="adj3" fmla="val 20457678"/>
            <a:gd name="adj4" fmla="val 10800000"/>
            <a:gd name="adj5" fmla="val 125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495EF2-6102-8A4A-9B6F-B59BCF2C91F0}">
      <dsp:nvSpPr>
        <dsp:cNvPr id="0" name=""/>
        <dsp:cNvSpPr/>
      </dsp:nvSpPr>
      <dsp:spPr>
        <a:xfrm rot="10800000">
          <a:off x="2511409" y="2642960"/>
          <a:ext cx="1842044" cy="1841954"/>
        </a:xfrm>
        <a:prstGeom prst="circularArrow">
          <a:avLst>
            <a:gd name="adj1" fmla="val 12500"/>
            <a:gd name="adj2" fmla="val 1142322"/>
            <a:gd name="adj3" fmla="val 20457678"/>
            <a:gd name="adj4" fmla="val 10800000"/>
            <a:gd name="adj5" fmla="val 12500"/>
          </a:avLst>
        </a:prstGeom>
        <a:solidFill>
          <a:schemeClr val="accent6">
            <a:shade val="80000"/>
            <a:hueOff val="231244"/>
            <a:satOff val="-4882"/>
            <a:lumOff val="260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D155D-678F-CE42-B1C2-5557423E5D18}">
      <dsp:nvSpPr>
        <dsp:cNvPr id="0" name=""/>
        <dsp:cNvSpPr/>
      </dsp:nvSpPr>
      <dsp:spPr>
        <a:xfrm rot="16200000">
          <a:off x="1069914" y="1361664"/>
          <a:ext cx="2883351" cy="1762033"/>
        </a:xfrm>
        <a:prstGeom prst="round2SameRect">
          <a:avLst>
            <a:gd name="adj1" fmla="val 16670"/>
            <a:gd name="adj2" fmla="val 0"/>
          </a:avLst>
        </a:prstGeom>
        <a:solidFill>
          <a:schemeClr val="accent6">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139700" rIns="125730" bIns="139700" numCol="1" spcCol="1270" anchor="t" anchorCtr="0">
          <a:noAutofit/>
        </a:bodyPr>
        <a:lstStyle/>
        <a:p>
          <a:pPr marL="0" lvl="0" indent="0" algn="l" defTabSz="977900">
            <a:lnSpc>
              <a:spcPct val="90000"/>
            </a:lnSpc>
            <a:spcBef>
              <a:spcPct val="0"/>
            </a:spcBef>
            <a:spcAft>
              <a:spcPct val="35000"/>
            </a:spcAft>
            <a:buNone/>
          </a:pPr>
          <a:r>
            <a:rPr lang="en-US" sz="2200" kern="1200" dirty="0"/>
            <a:t>Text</a:t>
          </a:r>
        </a:p>
        <a:p>
          <a:pPr marL="171450" lvl="1" indent="-171450" algn="l" defTabSz="755650">
            <a:lnSpc>
              <a:spcPct val="90000"/>
            </a:lnSpc>
            <a:spcBef>
              <a:spcPct val="0"/>
            </a:spcBef>
            <a:spcAft>
              <a:spcPct val="15000"/>
            </a:spcAft>
            <a:buChar char="•"/>
          </a:pPr>
          <a:r>
            <a:rPr lang="en-US" sz="1700" kern="1200" dirty="0"/>
            <a:t>Strong ability in reasoning and semantic structure understanding </a:t>
          </a:r>
        </a:p>
      </dsp:txBody>
      <dsp:txXfrm rot="5400000">
        <a:off x="1716604" y="887037"/>
        <a:ext cx="1676002" cy="2711289"/>
      </dsp:txXfrm>
    </dsp:sp>
    <dsp:sp modelId="{AD66B756-5C76-F949-94C7-B93651662758}">
      <dsp:nvSpPr>
        <dsp:cNvPr id="0" name=""/>
        <dsp:cNvSpPr/>
      </dsp:nvSpPr>
      <dsp:spPr>
        <a:xfrm rot="5400000">
          <a:off x="2911958" y="1361664"/>
          <a:ext cx="2883351" cy="1762033"/>
        </a:xfrm>
        <a:prstGeom prst="round2SameRect">
          <a:avLst>
            <a:gd name="adj1" fmla="val 16670"/>
            <a:gd name="adj2" fmla="val 0"/>
          </a:avLst>
        </a:prstGeom>
        <a:solidFill>
          <a:schemeClr val="accent6">
            <a:tint val="50000"/>
            <a:hueOff val="58506"/>
            <a:satOff val="-2806"/>
            <a:lumOff val="111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39700" rIns="83820" bIns="139700" numCol="1" spcCol="1270" anchor="t" anchorCtr="0">
          <a:noAutofit/>
        </a:bodyPr>
        <a:lstStyle/>
        <a:p>
          <a:pPr marL="0" lvl="0" indent="0" algn="l" defTabSz="977900">
            <a:lnSpc>
              <a:spcPct val="90000"/>
            </a:lnSpc>
            <a:spcBef>
              <a:spcPct val="0"/>
            </a:spcBef>
            <a:spcAft>
              <a:spcPct val="35000"/>
            </a:spcAft>
            <a:buNone/>
          </a:pPr>
          <a:r>
            <a:rPr lang="en-US" sz="2200" kern="1200" dirty="0"/>
            <a:t>Vision</a:t>
          </a:r>
        </a:p>
        <a:p>
          <a:pPr marL="171450" lvl="1" indent="-171450" algn="l" defTabSz="755650">
            <a:lnSpc>
              <a:spcPct val="90000"/>
            </a:lnSpc>
            <a:spcBef>
              <a:spcPct val="0"/>
            </a:spcBef>
            <a:spcAft>
              <a:spcPct val="15000"/>
            </a:spcAft>
            <a:buChar char="•"/>
          </a:pPr>
          <a:r>
            <a:rPr lang="en-US" sz="1700" kern="1200" dirty="0"/>
            <a:t>Better in capturing details with visual features</a:t>
          </a:r>
        </a:p>
      </dsp:txBody>
      <dsp:txXfrm rot="-5400000">
        <a:off x="3472617" y="887037"/>
        <a:ext cx="1676002" cy="2711289"/>
      </dsp:txXfrm>
    </dsp:sp>
    <dsp:sp modelId="{759EDBAF-A054-4942-A6C9-15F078927E70}">
      <dsp:nvSpPr>
        <dsp:cNvPr id="0" name=""/>
        <dsp:cNvSpPr/>
      </dsp:nvSpPr>
      <dsp:spPr>
        <a:xfrm>
          <a:off x="2511409" y="0"/>
          <a:ext cx="1842044" cy="1841954"/>
        </a:xfrm>
        <a:prstGeom prst="circularArrow">
          <a:avLst>
            <a:gd name="adj1" fmla="val 12500"/>
            <a:gd name="adj2" fmla="val 1142322"/>
            <a:gd name="adj3" fmla="val 20457678"/>
            <a:gd name="adj4" fmla="val 10800000"/>
            <a:gd name="adj5" fmla="val 12500"/>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495EF2-6102-8A4A-9B6F-B59BCF2C91F0}">
      <dsp:nvSpPr>
        <dsp:cNvPr id="0" name=""/>
        <dsp:cNvSpPr/>
      </dsp:nvSpPr>
      <dsp:spPr>
        <a:xfrm rot="10800000">
          <a:off x="2511409" y="2642960"/>
          <a:ext cx="1842044" cy="1841954"/>
        </a:xfrm>
        <a:prstGeom prst="circularArrow">
          <a:avLst>
            <a:gd name="adj1" fmla="val 12500"/>
            <a:gd name="adj2" fmla="val 1142322"/>
            <a:gd name="adj3" fmla="val 20457678"/>
            <a:gd name="adj4" fmla="val 10800000"/>
            <a:gd name="adj5" fmla="val 12500"/>
          </a:avLst>
        </a:prstGeom>
        <a:solidFill>
          <a:schemeClr val="accent6">
            <a:shade val="80000"/>
            <a:hueOff val="231244"/>
            <a:satOff val="-4882"/>
            <a:lumOff val="260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3A2B3-98F0-7F4A-92D3-E6E045FBE30D}">
      <dsp:nvSpPr>
        <dsp:cNvPr id="0" name=""/>
        <dsp:cNvSpPr/>
      </dsp:nvSpPr>
      <dsp:spPr>
        <a:xfrm>
          <a:off x="3338128" y="912"/>
          <a:ext cx="1800478" cy="900239"/>
        </a:xfrm>
        <a:prstGeom prst="roundRect">
          <a:avLst>
            <a:gd name="adj" fmla="val 10000"/>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cross-media alignment</a:t>
          </a:r>
        </a:p>
      </dsp:txBody>
      <dsp:txXfrm>
        <a:off x="3364495" y="27279"/>
        <a:ext cx="1747744" cy="847505"/>
      </dsp:txXfrm>
    </dsp:sp>
    <dsp:sp modelId="{D2578C44-41FB-FE4E-B0AA-34EC770A707B}">
      <dsp:nvSpPr>
        <dsp:cNvPr id="0" name=""/>
        <dsp:cNvSpPr/>
      </dsp:nvSpPr>
      <dsp:spPr>
        <a:xfrm rot="3600000">
          <a:off x="4512669" y="1580664"/>
          <a:ext cx="937698" cy="315083"/>
        </a:xfrm>
        <a:prstGeom prst="leftRightArrow">
          <a:avLst>
            <a:gd name="adj1" fmla="val 60000"/>
            <a:gd name="adj2" fmla="val 50000"/>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607194" y="1643681"/>
        <a:ext cx="748648" cy="189049"/>
      </dsp:txXfrm>
    </dsp:sp>
    <dsp:sp modelId="{0828FE9F-8F86-8244-8A43-8EC85B0A6F7D}">
      <dsp:nvSpPr>
        <dsp:cNvPr id="0" name=""/>
        <dsp:cNvSpPr/>
      </dsp:nvSpPr>
      <dsp:spPr>
        <a:xfrm>
          <a:off x="4824429" y="2575260"/>
          <a:ext cx="1800478" cy="900239"/>
        </a:xfrm>
        <a:prstGeom prst="roundRect">
          <a:avLst>
            <a:gd name="adj" fmla="val 10000"/>
          </a:avLst>
        </a:prstGeom>
        <a:solidFill>
          <a:schemeClr val="accent6">
            <a:shade val="80000"/>
            <a:hueOff val="115622"/>
            <a:satOff val="-2441"/>
            <a:lumOff val="130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vision</a:t>
          </a:r>
        </a:p>
      </dsp:txBody>
      <dsp:txXfrm>
        <a:off x="4850796" y="2601627"/>
        <a:ext cx="1747744" cy="847505"/>
      </dsp:txXfrm>
    </dsp:sp>
    <dsp:sp modelId="{8ACB1EB9-440E-244D-8225-81268FB906DC}">
      <dsp:nvSpPr>
        <dsp:cNvPr id="0" name=""/>
        <dsp:cNvSpPr/>
      </dsp:nvSpPr>
      <dsp:spPr>
        <a:xfrm rot="10800000">
          <a:off x="3769518" y="2867838"/>
          <a:ext cx="937698" cy="315083"/>
        </a:xfrm>
        <a:prstGeom prst="leftRightArrow">
          <a:avLst>
            <a:gd name="adj1" fmla="val 60000"/>
            <a:gd name="adj2" fmla="val 50000"/>
          </a:avLst>
        </a:prstGeom>
        <a:solidFill>
          <a:schemeClr val="accent6">
            <a:shade val="90000"/>
            <a:hueOff val="115581"/>
            <a:satOff val="-2313"/>
            <a:lumOff val="1170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3864043" y="2930855"/>
        <a:ext cx="748648" cy="189049"/>
      </dsp:txXfrm>
    </dsp:sp>
    <dsp:sp modelId="{48F038C0-8010-0540-ADAA-D5F979B1C3ED}">
      <dsp:nvSpPr>
        <dsp:cNvPr id="0" name=""/>
        <dsp:cNvSpPr/>
      </dsp:nvSpPr>
      <dsp:spPr>
        <a:xfrm>
          <a:off x="1851828" y="2575260"/>
          <a:ext cx="1800478" cy="900239"/>
        </a:xfrm>
        <a:prstGeom prst="roundRect">
          <a:avLst>
            <a:gd name="adj" fmla="val 10000"/>
          </a:avLst>
        </a:prstGeom>
        <a:solidFill>
          <a:schemeClr val="accent6">
            <a:shade val="80000"/>
            <a:hueOff val="231244"/>
            <a:satOff val="-4882"/>
            <a:lumOff val="260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text</a:t>
          </a:r>
        </a:p>
      </dsp:txBody>
      <dsp:txXfrm>
        <a:off x="1878195" y="2601627"/>
        <a:ext cx="1747744" cy="847505"/>
      </dsp:txXfrm>
    </dsp:sp>
    <dsp:sp modelId="{C9F614B9-645F-5343-8C40-013FE3351715}">
      <dsp:nvSpPr>
        <dsp:cNvPr id="0" name=""/>
        <dsp:cNvSpPr/>
      </dsp:nvSpPr>
      <dsp:spPr>
        <a:xfrm rot="18000000">
          <a:off x="3026368" y="1580664"/>
          <a:ext cx="937698" cy="315083"/>
        </a:xfrm>
        <a:prstGeom prst="leftRightArrow">
          <a:avLst>
            <a:gd name="adj1" fmla="val 60000"/>
            <a:gd name="adj2" fmla="val 50000"/>
          </a:avLst>
        </a:prstGeom>
        <a:solidFill>
          <a:schemeClr val="accent6">
            <a:shade val="90000"/>
            <a:hueOff val="231161"/>
            <a:satOff val="-4626"/>
            <a:lumOff val="2340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3120893" y="1643681"/>
        <a:ext cx="748648" cy="1890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3A2B3-98F0-7F4A-92D3-E6E045FBE30D}">
      <dsp:nvSpPr>
        <dsp:cNvPr id="0" name=""/>
        <dsp:cNvSpPr/>
      </dsp:nvSpPr>
      <dsp:spPr>
        <a:xfrm>
          <a:off x="3338128" y="912"/>
          <a:ext cx="1800478" cy="900239"/>
        </a:xfrm>
        <a:prstGeom prst="roundRect">
          <a:avLst>
            <a:gd name="adj" fmla="val 10000"/>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cross-media alignment</a:t>
          </a:r>
        </a:p>
      </dsp:txBody>
      <dsp:txXfrm>
        <a:off x="3364495" y="27279"/>
        <a:ext cx="1747744" cy="847505"/>
      </dsp:txXfrm>
    </dsp:sp>
    <dsp:sp modelId="{D2578C44-41FB-FE4E-B0AA-34EC770A707B}">
      <dsp:nvSpPr>
        <dsp:cNvPr id="0" name=""/>
        <dsp:cNvSpPr/>
      </dsp:nvSpPr>
      <dsp:spPr>
        <a:xfrm rot="3600000">
          <a:off x="4512669" y="1580664"/>
          <a:ext cx="937698" cy="315083"/>
        </a:xfrm>
        <a:prstGeom prst="leftRightArrow">
          <a:avLst>
            <a:gd name="adj1" fmla="val 60000"/>
            <a:gd name="adj2" fmla="val 50000"/>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607194" y="1643681"/>
        <a:ext cx="748648" cy="189049"/>
      </dsp:txXfrm>
    </dsp:sp>
    <dsp:sp modelId="{0828FE9F-8F86-8244-8A43-8EC85B0A6F7D}">
      <dsp:nvSpPr>
        <dsp:cNvPr id="0" name=""/>
        <dsp:cNvSpPr/>
      </dsp:nvSpPr>
      <dsp:spPr>
        <a:xfrm>
          <a:off x="4824429" y="2575260"/>
          <a:ext cx="1800478" cy="900239"/>
        </a:xfrm>
        <a:prstGeom prst="roundRect">
          <a:avLst>
            <a:gd name="adj" fmla="val 10000"/>
          </a:avLst>
        </a:prstGeom>
        <a:solidFill>
          <a:schemeClr val="accent6">
            <a:shade val="80000"/>
            <a:hueOff val="115622"/>
            <a:satOff val="-2441"/>
            <a:lumOff val="130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vision</a:t>
          </a:r>
        </a:p>
      </dsp:txBody>
      <dsp:txXfrm>
        <a:off x="4850796" y="2601627"/>
        <a:ext cx="1747744" cy="847505"/>
      </dsp:txXfrm>
    </dsp:sp>
    <dsp:sp modelId="{8ACB1EB9-440E-244D-8225-81268FB906DC}">
      <dsp:nvSpPr>
        <dsp:cNvPr id="0" name=""/>
        <dsp:cNvSpPr/>
      </dsp:nvSpPr>
      <dsp:spPr>
        <a:xfrm rot="10800000">
          <a:off x="3769518" y="2867838"/>
          <a:ext cx="937698" cy="315083"/>
        </a:xfrm>
        <a:prstGeom prst="leftRightArrow">
          <a:avLst>
            <a:gd name="adj1" fmla="val 60000"/>
            <a:gd name="adj2" fmla="val 50000"/>
          </a:avLst>
        </a:prstGeom>
        <a:solidFill>
          <a:schemeClr val="accent6">
            <a:shade val="90000"/>
            <a:hueOff val="115581"/>
            <a:satOff val="-2313"/>
            <a:lumOff val="1170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3864043" y="2930855"/>
        <a:ext cx="748648" cy="189049"/>
      </dsp:txXfrm>
    </dsp:sp>
    <dsp:sp modelId="{48F038C0-8010-0540-ADAA-D5F979B1C3ED}">
      <dsp:nvSpPr>
        <dsp:cNvPr id="0" name=""/>
        <dsp:cNvSpPr/>
      </dsp:nvSpPr>
      <dsp:spPr>
        <a:xfrm>
          <a:off x="1851828" y="2575260"/>
          <a:ext cx="1800478" cy="900239"/>
        </a:xfrm>
        <a:prstGeom prst="roundRect">
          <a:avLst>
            <a:gd name="adj" fmla="val 10000"/>
          </a:avLst>
        </a:prstGeom>
        <a:solidFill>
          <a:schemeClr val="accent6">
            <a:shade val="80000"/>
            <a:hueOff val="231244"/>
            <a:satOff val="-4882"/>
            <a:lumOff val="260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text</a:t>
          </a:r>
        </a:p>
      </dsp:txBody>
      <dsp:txXfrm>
        <a:off x="1878195" y="2601627"/>
        <a:ext cx="1747744" cy="847505"/>
      </dsp:txXfrm>
    </dsp:sp>
    <dsp:sp modelId="{C9F614B9-645F-5343-8C40-013FE3351715}">
      <dsp:nvSpPr>
        <dsp:cNvPr id="0" name=""/>
        <dsp:cNvSpPr/>
      </dsp:nvSpPr>
      <dsp:spPr>
        <a:xfrm rot="18000000">
          <a:off x="3026368" y="1580664"/>
          <a:ext cx="937698" cy="315083"/>
        </a:xfrm>
        <a:prstGeom prst="leftRightArrow">
          <a:avLst>
            <a:gd name="adj1" fmla="val 60000"/>
            <a:gd name="adj2" fmla="val 50000"/>
          </a:avLst>
        </a:prstGeom>
        <a:solidFill>
          <a:schemeClr val="accent6">
            <a:shade val="90000"/>
            <a:hueOff val="231161"/>
            <a:satOff val="-4626"/>
            <a:lumOff val="2340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3120893" y="1643681"/>
        <a:ext cx="748648" cy="1890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3A2B3-98F0-7F4A-92D3-E6E045FBE30D}">
      <dsp:nvSpPr>
        <dsp:cNvPr id="0" name=""/>
        <dsp:cNvSpPr/>
      </dsp:nvSpPr>
      <dsp:spPr>
        <a:xfrm>
          <a:off x="3338128" y="912"/>
          <a:ext cx="1800478" cy="900239"/>
        </a:xfrm>
        <a:prstGeom prst="roundRect">
          <a:avLst>
            <a:gd name="adj" fmla="val 10000"/>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cross-media alignment</a:t>
          </a:r>
        </a:p>
      </dsp:txBody>
      <dsp:txXfrm>
        <a:off x="3364495" y="27279"/>
        <a:ext cx="1747744" cy="847505"/>
      </dsp:txXfrm>
    </dsp:sp>
    <dsp:sp modelId="{D2578C44-41FB-FE4E-B0AA-34EC770A707B}">
      <dsp:nvSpPr>
        <dsp:cNvPr id="0" name=""/>
        <dsp:cNvSpPr/>
      </dsp:nvSpPr>
      <dsp:spPr>
        <a:xfrm rot="3600000">
          <a:off x="4512669" y="1580664"/>
          <a:ext cx="937698" cy="315083"/>
        </a:xfrm>
        <a:prstGeom prst="leftRightArrow">
          <a:avLst>
            <a:gd name="adj1" fmla="val 60000"/>
            <a:gd name="adj2" fmla="val 50000"/>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607194" y="1643681"/>
        <a:ext cx="748648" cy="189049"/>
      </dsp:txXfrm>
    </dsp:sp>
    <dsp:sp modelId="{0828FE9F-8F86-8244-8A43-8EC85B0A6F7D}">
      <dsp:nvSpPr>
        <dsp:cNvPr id="0" name=""/>
        <dsp:cNvSpPr/>
      </dsp:nvSpPr>
      <dsp:spPr>
        <a:xfrm>
          <a:off x="4824429" y="2575260"/>
          <a:ext cx="1800478" cy="900239"/>
        </a:xfrm>
        <a:prstGeom prst="roundRect">
          <a:avLst>
            <a:gd name="adj" fmla="val 10000"/>
          </a:avLst>
        </a:prstGeom>
        <a:solidFill>
          <a:schemeClr val="accent6">
            <a:shade val="80000"/>
            <a:hueOff val="115622"/>
            <a:satOff val="-2441"/>
            <a:lumOff val="130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vision</a:t>
          </a:r>
        </a:p>
      </dsp:txBody>
      <dsp:txXfrm>
        <a:off x="4850796" y="2601627"/>
        <a:ext cx="1747744" cy="847505"/>
      </dsp:txXfrm>
    </dsp:sp>
    <dsp:sp modelId="{8ACB1EB9-440E-244D-8225-81268FB906DC}">
      <dsp:nvSpPr>
        <dsp:cNvPr id="0" name=""/>
        <dsp:cNvSpPr/>
      </dsp:nvSpPr>
      <dsp:spPr>
        <a:xfrm rot="10800000">
          <a:off x="3769518" y="2867838"/>
          <a:ext cx="937698" cy="315083"/>
        </a:xfrm>
        <a:prstGeom prst="leftRightArrow">
          <a:avLst>
            <a:gd name="adj1" fmla="val 60000"/>
            <a:gd name="adj2" fmla="val 50000"/>
          </a:avLst>
        </a:prstGeom>
        <a:solidFill>
          <a:schemeClr val="accent6">
            <a:shade val="90000"/>
            <a:hueOff val="115581"/>
            <a:satOff val="-2313"/>
            <a:lumOff val="1170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3864043" y="2930855"/>
        <a:ext cx="748648" cy="189049"/>
      </dsp:txXfrm>
    </dsp:sp>
    <dsp:sp modelId="{48F038C0-8010-0540-ADAA-D5F979B1C3ED}">
      <dsp:nvSpPr>
        <dsp:cNvPr id="0" name=""/>
        <dsp:cNvSpPr/>
      </dsp:nvSpPr>
      <dsp:spPr>
        <a:xfrm>
          <a:off x="1851828" y="2575260"/>
          <a:ext cx="1800478" cy="900239"/>
        </a:xfrm>
        <a:prstGeom prst="roundRect">
          <a:avLst>
            <a:gd name="adj" fmla="val 10000"/>
          </a:avLst>
        </a:prstGeom>
        <a:solidFill>
          <a:schemeClr val="accent6">
            <a:shade val="80000"/>
            <a:hueOff val="231244"/>
            <a:satOff val="-4882"/>
            <a:lumOff val="260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text</a:t>
          </a:r>
        </a:p>
      </dsp:txBody>
      <dsp:txXfrm>
        <a:off x="1878195" y="2601627"/>
        <a:ext cx="1747744" cy="847505"/>
      </dsp:txXfrm>
    </dsp:sp>
    <dsp:sp modelId="{C9F614B9-645F-5343-8C40-013FE3351715}">
      <dsp:nvSpPr>
        <dsp:cNvPr id="0" name=""/>
        <dsp:cNvSpPr/>
      </dsp:nvSpPr>
      <dsp:spPr>
        <a:xfrm rot="18000000">
          <a:off x="3026368" y="1580664"/>
          <a:ext cx="937698" cy="315083"/>
        </a:xfrm>
        <a:prstGeom prst="leftRightArrow">
          <a:avLst>
            <a:gd name="adj1" fmla="val 60000"/>
            <a:gd name="adj2" fmla="val 50000"/>
          </a:avLst>
        </a:prstGeom>
        <a:solidFill>
          <a:schemeClr val="accent6">
            <a:shade val="90000"/>
            <a:hueOff val="231161"/>
            <a:satOff val="-4626"/>
            <a:lumOff val="2340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3120893" y="1643681"/>
        <a:ext cx="748648" cy="1890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975AD9-3218-C54B-B3FF-72352F2BF6A9}">
      <dsp:nvSpPr>
        <dsp:cNvPr id="0" name=""/>
        <dsp:cNvSpPr/>
      </dsp:nvSpPr>
      <dsp:spPr>
        <a:xfrm>
          <a:off x="2013778" y="1307"/>
          <a:ext cx="1802234" cy="180223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dirty="0"/>
            <a:t>Model</a:t>
          </a:r>
        </a:p>
      </dsp:txBody>
      <dsp:txXfrm>
        <a:off x="2277709" y="265238"/>
        <a:ext cx="1274372" cy="1274372"/>
      </dsp:txXfrm>
    </dsp:sp>
    <dsp:sp modelId="{76D4555E-1231-0443-9B73-9B65F6041A46}">
      <dsp:nvSpPr>
        <dsp:cNvPr id="0" name=""/>
        <dsp:cNvSpPr/>
      </dsp:nvSpPr>
      <dsp:spPr>
        <a:xfrm>
          <a:off x="2392247" y="1949883"/>
          <a:ext cx="1045295" cy="1045295"/>
        </a:xfrm>
        <a:prstGeom prst="mathPlus">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2530801" y="2349604"/>
        <a:ext cx="768187" cy="245853"/>
      </dsp:txXfrm>
    </dsp:sp>
    <dsp:sp modelId="{CFEC57F4-8BD2-CF4D-8D03-73123A1FBB57}">
      <dsp:nvSpPr>
        <dsp:cNvPr id="0" name=""/>
        <dsp:cNvSpPr/>
      </dsp:nvSpPr>
      <dsp:spPr>
        <a:xfrm>
          <a:off x="2013778" y="3141520"/>
          <a:ext cx="1802234" cy="180223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dirty="0"/>
            <a:t>Data</a:t>
          </a:r>
        </a:p>
      </dsp:txBody>
      <dsp:txXfrm>
        <a:off x="2277709" y="3405451"/>
        <a:ext cx="1274372" cy="1274372"/>
      </dsp:txXfrm>
    </dsp:sp>
    <dsp:sp modelId="{9F4ADD41-9AB6-CF4A-BD7E-E99C2424A57C}">
      <dsp:nvSpPr>
        <dsp:cNvPr id="0" name=""/>
        <dsp:cNvSpPr/>
      </dsp:nvSpPr>
      <dsp:spPr>
        <a:xfrm>
          <a:off x="4086347" y="2137315"/>
          <a:ext cx="573110" cy="670431"/>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4086347" y="2271401"/>
        <a:ext cx="401177" cy="402259"/>
      </dsp:txXfrm>
    </dsp:sp>
    <dsp:sp modelId="{48F3C498-A011-1A41-BFDA-DEF5BBCE6816}">
      <dsp:nvSpPr>
        <dsp:cNvPr id="0" name=""/>
        <dsp:cNvSpPr/>
      </dsp:nvSpPr>
      <dsp:spPr>
        <a:xfrm>
          <a:off x="4897353" y="670297"/>
          <a:ext cx="3604468" cy="3604468"/>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Multimedia Pretraining</a:t>
          </a:r>
        </a:p>
      </dsp:txBody>
      <dsp:txXfrm>
        <a:off x="5425215" y="1198159"/>
        <a:ext cx="2548744" cy="25487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A345E8-3D90-E04B-985D-3573BF6A29EE}">
      <dsp:nvSpPr>
        <dsp:cNvPr id="0" name=""/>
        <dsp:cNvSpPr/>
      </dsp:nvSpPr>
      <dsp:spPr>
        <a:xfrm>
          <a:off x="1301749" y="0"/>
          <a:ext cx="7912100" cy="4945063"/>
        </a:xfrm>
        <a:prstGeom prst="swooshArrow">
          <a:avLst>
            <a:gd name="adj1" fmla="val 25000"/>
            <a:gd name="adj2" fmla="val 25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120EBD-6228-6C4D-8D11-A07AD3565E8A}">
      <dsp:nvSpPr>
        <dsp:cNvPr id="0" name=""/>
        <dsp:cNvSpPr/>
      </dsp:nvSpPr>
      <dsp:spPr>
        <a:xfrm>
          <a:off x="3141313" y="2695059"/>
          <a:ext cx="276923" cy="276923"/>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BE706A-0C81-6143-881C-B7FB32F32A4E}">
      <dsp:nvSpPr>
        <dsp:cNvPr id="0" name=""/>
        <dsp:cNvSpPr/>
      </dsp:nvSpPr>
      <dsp:spPr>
        <a:xfrm>
          <a:off x="3279774" y="2833521"/>
          <a:ext cx="2571432" cy="2111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736" tIns="0" rIns="0" bIns="0" numCol="1" spcCol="1270" anchor="t" anchorCtr="0">
          <a:noAutofit/>
        </a:bodyPr>
        <a:lstStyle/>
        <a:p>
          <a:pPr marL="0" lvl="0" indent="0" algn="l" defTabSz="1333500">
            <a:lnSpc>
              <a:spcPct val="90000"/>
            </a:lnSpc>
            <a:spcBef>
              <a:spcPct val="0"/>
            </a:spcBef>
            <a:spcAft>
              <a:spcPct val="35000"/>
            </a:spcAft>
            <a:buNone/>
          </a:pPr>
          <a:r>
            <a:rPr lang="en-US" sz="3000" kern="1200" dirty="0"/>
            <a:t> Before 2019</a:t>
          </a:r>
        </a:p>
        <a:p>
          <a:pPr marL="228600" lvl="1" indent="-228600" algn="l" defTabSz="1022350">
            <a:lnSpc>
              <a:spcPct val="90000"/>
            </a:lnSpc>
            <a:spcBef>
              <a:spcPct val="0"/>
            </a:spcBef>
            <a:spcAft>
              <a:spcPct val="15000"/>
            </a:spcAft>
            <a:buChar char="•"/>
          </a:pPr>
          <a:r>
            <a:rPr lang="en-US" sz="2300" kern="1200" dirty="0"/>
            <a:t>Neural models based on pooling, attention mechanisms, etc.</a:t>
          </a:r>
        </a:p>
      </dsp:txBody>
      <dsp:txXfrm>
        <a:off x="3279774" y="2833521"/>
        <a:ext cx="2571432" cy="2111541"/>
      </dsp:txXfrm>
    </dsp:sp>
    <dsp:sp modelId="{6D884E83-5AB6-8341-9CF4-74385CE0C6AC}">
      <dsp:nvSpPr>
        <dsp:cNvPr id="0" name=""/>
        <dsp:cNvSpPr/>
      </dsp:nvSpPr>
      <dsp:spPr>
        <a:xfrm>
          <a:off x="5692965" y="1434068"/>
          <a:ext cx="474726" cy="474726"/>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6C8031-8702-A240-83AC-0FE3624D3DAF}">
      <dsp:nvSpPr>
        <dsp:cNvPr id="0" name=""/>
        <dsp:cNvSpPr/>
      </dsp:nvSpPr>
      <dsp:spPr>
        <a:xfrm>
          <a:off x="5930328" y="1671431"/>
          <a:ext cx="2571432" cy="3273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547" tIns="0" rIns="0" bIns="0" numCol="1" spcCol="1270" anchor="t" anchorCtr="0">
          <a:noAutofit/>
        </a:bodyPr>
        <a:lstStyle/>
        <a:p>
          <a:pPr marL="0" lvl="0" indent="0" algn="l" defTabSz="1333500">
            <a:lnSpc>
              <a:spcPct val="90000"/>
            </a:lnSpc>
            <a:spcBef>
              <a:spcPct val="0"/>
            </a:spcBef>
            <a:spcAft>
              <a:spcPct val="35000"/>
            </a:spcAft>
            <a:buNone/>
          </a:pPr>
          <a:r>
            <a:rPr lang="en-US" sz="3000" kern="1200" dirty="0"/>
            <a:t>After 2019</a:t>
          </a:r>
        </a:p>
        <a:p>
          <a:pPr marL="228600" lvl="1" indent="-228600" algn="l" defTabSz="1022350">
            <a:lnSpc>
              <a:spcPct val="90000"/>
            </a:lnSpc>
            <a:spcBef>
              <a:spcPct val="0"/>
            </a:spcBef>
            <a:spcAft>
              <a:spcPct val="15000"/>
            </a:spcAft>
            <a:buChar char="•"/>
          </a:pPr>
          <a:r>
            <a:rPr lang="en-US" sz="2300" kern="1200" dirty="0"/>
            <a:t>Large-scale Transformer based pretraining models</a:t>
          </a:r>
        </a:p>
      </dsp:txBody>
      <dsp:txXfrm>
        <a:off x="5930328" y="1671431"/>
        <a:ext cx="2571432" cy="32736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3A2B3-98F0-7F4A-92D3-E6E045FBE30D}">
      <dsp:nvSpPr>
        <dsp:cNvPr id="0" name=""/>
        <dsp:cNvSpPr/>
      </dsp:nvSpPr>
      <dsp:spPr>
        <a:xfrm>
          <a:off x="3338128" y="912"/>
          <a:ext cx="1800478" cy="900239"/>
        </a:xfrm>
        <a:prstGeom prst="roundRect">
          <a:avLst>
            <a:gd name="adj" fmla="val 10000"/>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cross-media alignment</a:t>
          </a:r>
        </a:p>
      </dsp:txBody>
      <dsp:txXfrm>
        <a:off x="3364495" y="27279"/>
        <a:ext cx="1747744" cy="847505"/>
      </dsp:txXfrm>
    </dsp:sp>
    <dsp:sp modelId="{D2578C44-41FB-FE4E-B0AA-34EC770A707B}">
      <dsp:nvSpPr>
        <dsp:cNvPr id="0" name=""/>
        <dsp:cNvSpPr/>
      </dsp:nvSpPr>
      <dsp:spPr>
        <a:xfrm rot="3600000">
          <a:off x="4512669" y="1580664"/>
          <a:ext cx="937698" cy="315083"/>
        </a:xfrm>
        <a:prstGeom prst="leftRightArrow">
          <a:avLst>
            <a:gd name="adj1" fmla="val 60000"/>
            <a:gd name="adj2" fmla="val 50000"/>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607194" y="1643681"/>
        <a:ext cx="748648" cy="189049"/>
      </dsp:txXfrm>
    </dsp:sp>
    <dsp:sp modelId="{0828FE9F-8F86-8244-8A43-8EC85B0A6F7D}">
      <dsp:nvSpPr>
        <dsp:cNvPr id="0" name=""/>
        <dsp:cNvSpPr/>
      </dsp:nvSpPr>
      <dsp:spPr>
        <a:xfrm>
          <a:off x="4824429" y="2575260"/>
          <a:ext cx="1800478" cy="900239"/>
        </a:xfrm>
        <a:prstGeom prst="roundRect">
          <a:avLst>
            <a:gd name="adj" fmla="val 10000"/>
          </a:avLst>
        </a:prstGeom>
        <a:solidFill>
          <a:schemeClr val="accent6">
            <a:shade val="80000"/>
            <a:hueOff val="115622"/>
            <a:satOff val="-2441"/>
            <a:lumOff val="130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vision</a:t>
          </a:r>
        </a:p>
      </dsp:txBody>
      <dsp:txXfrm>
        <a:off x="4850796" y="2601627"/>
        <a:ext cx="1747744" cy="847505"/>
      </dsp:txXfrm>
    </dsp:sp>
    <dsp:sp modelId="{8ACB1EB9-440E-244D-8225-81268FB906DC}">
      <dsp:nvSpPr>
        <dsp:cNvPr id="0" name=""/>
        <dsp:cNvSpPr/>
      </dsp:nvSpPr>
      <dsp:spPr>
        <a:xfrm rot="10800000">
          <a:off x="3769518" y="2867838"/>
          <a:ext cx="937698" cy="315083"/>
        </a:xfrm>
        <a:prstGeom prst="leftRightArrow">
          <a:avLst>
            <a:gd name="adj1" fmla="val 60000"/>
            <a:gd name="adj2" fmla="val 50000"/>
          </a:avLst>
        </a:prstGeom>
        <a:solidFill>
          <a:schemeClr val="accent6">
            <a:shade val="90000"/>
            <a:hueOff val="115581"/>
            <a:satOff val="-2313"/>
            <a:lumOff val="1170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3864043" y="2930855"/>
        <a:ext cx="748648" cy="189049"/>
      </dsp:txXfrm>
    </dsp:sp>
    <dsp:sp modelId="{48F038C0-8010-0540-ADAA-D5F979B1C3ED}">
      <dsp:nvSpPr>
        <dsp:cNvPr id="0" name=""/>
        <dsp:cNvSpPr/>
      </dsp:nvSpPr>
      <dsp:spPr>
        <a:xfrm>
          <a:off x="1851828" y="2575260"/>
          <a:ext cx="1800478" cy="900239"/>
        </a:xfrm>
        <a:prstGeom prst="roundRect">
          <a:avLst>
            <a:gd name="adj" fmla="val 10000"/>
          </a:avLst>
        </a:prstGeom>
        <a:solidFill>
          <a:schemeClr val="accent6">
            <a:shade val="80000"/>
            <a:hueOff val="231244"/>
            <a:satOff val="-4882"/>
            <a:lumOff val="260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text</a:t>
          </a:r>
        </a:p>
      </dsp:txBody>
      <dsp:txXfrm>
        <a:off x="1878195" y="2601627"/>
        <a:ext cx="1747744" cy="847505"/>
      </dsp:txXfrm>
    </dsp:sp>
    <dsp:sp modelId="{C9F614B9-645F-5343-8C40-013FE3351715}">
      <dsp:nvSpPr>
        <dsp:cNvPr id="0" name=""/>
        <dsp:cNvSpPr/>
      </dsp:nvSpPr>
      <dsp:spPr>
        <a:xfrm rot="18000000">
          <a:off x="3026368" y="1580664"/>
          <a:ext cx="937698" cy="315083"/>
        </a:xfrm>
        <a:prstGeom prst="leftRightArrow">
          <a:avLst>
            <a:gd name="adj1" fmla="val 60000"/>
            <a:gd name="adj2" fmla="val 50000"/>
          </a:avLst>
        </a:prstGeom>
        <a:solidFill>
          <a:schemeClr val="accent6">
            <a:shade val="90000"/>
            <a:hueOff val="231161"/>
            <a:satOff val="-4626"/>
            <a:lumOff val="2340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3120893" y="1643681"/>
        <a:ext cx="748648" cy="18904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A3700-A9A7-9840-9D42-9F7A988B280B}">
      <dsp:nvSpPr>
        <dsp:cNvPr id="0" name=""/>
        <dsp:cNvSpPr/>
      </dsp:nvSpPr>
      <dsp:spPr>
        <a:xfrm>
          <a:off x="308751" y="2824"/>
          <a:ext cx="2596834" cy="2596834"/>
        </a:xfrm>
        <a:prstGeom prst="ellipse">
          <a:avLst/>
        </a:prstGeom>
        <a:gradFill rotWithShape="0">
          <a:gsLst>
            <a:gs pos="0">
              <a:schemeClr val="accent6">
                <a:alpha val="50000"/>
                <a:hueOff val="0"/>
                <a:satOff val="0"/>
                <a:lumOff val="0"/>
                <a:alphaOff val="0"/>
                <a:lumMod val="110000"/>
                <a:satMod val="105000"/>
                <a:tint val="67000"/>
              </a:schemeClr>
            </a:gs>
            <a:gs pos="50000">
              <a:schemeClr val="accent6">
                <a:alpha val="50000"/>
                <a:hueOff val="0"/>
                <a:satOff val="0"/>
                <a:lumOff val="0"/>
                <a:alphaOff val="0"/>
                <a:lumMod val="105000"/>
                <a:satMod val="103000"/>
                <a:tint val="73000"/>
              </a:schemeClr>
            </a:gs>
            <a:gs pos="100000">
              <a:schemeClr val="accent6">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4E548393-1413-4E40-AAC5-C1D6F867CB30}">
      <dsp:nvSpPr>
        <dsp:cNvPr id="0" name=""/>
        <dsp:cNvSpPr/>
      </dsp:nvSpPr>
      <dsp:spPr>
        <a:xfrm>
          <a:off x="431594" y="111891"/>
          <a:ext cx="467430" cy="467430"/>
        </a:xfrm>
        <a:prstGeom prst="ellipse">
          <a:avLst/>
        </a:prstGeom>
        <a:gradFill rotWithShape="0">
          <a:gsLst>
            <a:gs pos="0">
              <a:schemeClr val="accent6">
                <a:alpha val="50000"/>
                <a:hueOff val="0"/>
                <a:satOff val="0"/>
                <a:lumOff val="0"/>
                <a:alphaOff val="0"/>
                <a:lumMod val="110000"/>
                <a:satMod val="105000"/>
                <a:tint val="67000"/>
              </a:schemeClr>
            </a:gs>
            <a:gs pos="50000">
              <a:schemeClr val="accent6">
                <a:alpha val="50000"/>
                <a:hueOff val="0"/>
                <a:satOff val="0"/>
                <a:lumOff val="0"/>
                <a:alphaOff val="0"/>
                <a:lumMod val="105000"/>
                <a:satMod val="103000"/>
                <a:tint val="73000"/>
              </a:schemeClr>
            </a:gs>
            <a:gs pos="100000">
              <a:schemeClr val="accent6">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C8049552-2320-1F49-967D-F34BF484DC79}">
      <dsp:nvSpPr>
        <dsp:cNvPr id="0" name=""/>
        <dsp:cNvSpPr/>
      </dsp:nvSpPr>
      <dsp:spPr>
        <a:xfrm>
          <a:off x="665309" y="111891"/>
          <a:ext cx="2500246" cy="467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0" bIns="35560" numCol="1" spcCol="1270" anchor="ctr" anchorCtr="0">
          <a:noAutofit/>
        </a:bodyPr>
        <a:lstStyle/>
        <a:p>
          <a:pPr marL="0" lvl="0" indent="0" algn="l" defTabSz="1244600">
            <a:lnSpc>
              <a:spcPct val="90000"/>
            </a:lnSpc>
            <a:spcBef>
              <a:spcPct val="0"/>
            </a:spcBef>
            <a:spcAft>
              <a:spcPct val="35000"/>
            </a:spcAft>
            <a:buNone/>
          </a:pPr>
          <a:endParaRPr lang="en-US" sz="2800" kern="1200" dirty="0"/>
        </a:p>
      </dsp:txBody>
      <dsp:txXfrm>
        <a:off x="665309" y="111891"/>
        <a:ext cx="2500246" cy="467430"/>
      </dsp:txXfrm>
    </dsp:sp>
    <dsp:sp modelId="{F8727A09-E017-934E-8620-0F2D1590F066}">
      <dsp:nvSpPr>
        <dsp:cNvPr id="0" name=""/>
        <dsp:cNvSpPr/>
      </dsp:nvSpPr>
      <dsp:spPr>
        <a:xfrm>
          <a:off x="665309" y="579321"/>
          <a:ext cx="2500246" cy="1287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7940" rIns="0" bIns="27940" numCol="1" spcCol="1270" anchor="ctr" anchorCtr="0">
          <a:noAutofit/>
        </a:bodyPr>
        <a:lstStyle/>
        <a:p>
          <a:pPr marL="0" lvl="0" indent="0" algn="l" defTabSz="977900">
            <a:lnSpc>
              <a:spcPct val="90000"/>
            </a:lnSpc>
            <a:spcBef>
              <a:spcPct val="0"/>
            </a:spcBef>
            <a:spcAft>
              <a:spcPct val="35000"/>
            </a:spcAft>
            <a:buNone/>
          </a:pPr>
          <a:r>
            <a:rPr lang="en-US" sz="2200" kern="1200" dirty="0"/>
            <a:t>More knowledge</a:t>
          </a:r>
        </a:p>
      </dsp:txBody>
      <dsp:txXfrm>
        <a:off x="665309" y="579321"/>
        <a:ext cx="2500246" cy="1287945"/>
      </dsp:txXfrm>
    </dsp:sp>
    <dsp:sp modelId="{3ED6E150-B2FB-344D-82B2-FCA1CEB626F7}">
      <dsp:nvSpPr>
        <dsp:cNvPr id="0" name=""/>
        <dsp:cNvSpPr/>
      </dsp:nvSpPr>
      <dsp:spPr>
        <a:xfrm>
          <a:off x="308751" y="2345403"/>
          <a:ext cx="2596834" cy="2596834"/>
        </a:xfrm>
        <a:prstGeom prst="ellipse">
          <a:avLst/>
        </a:prstGeom>
        <a:gradFill rotWithShape="0">
          <a:gsLst>
            <a:gs pos="0">
              <a:schemeClr val="accent6">
                <a:alpha val="50000"/>
                <a:hueOff val="0"/>
                <a:satOff val="0"/>
                <a:lumOff val="0"/>
                <a:alphaOff val="0"/>
                <a:lumMod val="110000"/>
                <a:satMod val="105000"/>
                <a:tint val="67000"/>
              </a:schemeClr>
            </a:gs>
            <a:gs pos="50000">
              <a:schemeClr val="accent6">
                <a:alpha val="50000"/>
                <a:hueOff val="0"/>
                <a:satOff val="0"/>
                <a:lumOff val="0"/>
                <a:alphaOff val="0"/>
                <a:lumMod val="105000"/>
                <a:satMod val="103000"/>
                <a:tint val="73000"/>
              </a:schemeClr>
            </a:gs>
            <a:gs pos="100000">
              <a:schemeClr val="accent6">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89ED5491-994F-9842-9880-0BE91CD354E3}">
      <dsp:nvSpPr>
        <dsp:cNvPr id="0" name=""/>
        <dsp:cNvSpPr/>
      </dsp:nvSpPr>
      <dsp:spPr>
        <a:xfrm>
          <a:off x="431594" y="2454470"/>
          <a:ext cx="467430" cy="467430"/>
        </a:xfrm>
        <a:prstGeom prst="ellipse">
          <a:avLst/>
        </a:prstGeom>
        <a:gradFill rotWithShape="0">
          <a:gsLst>
            <a:gs pos="0">
              <a:schemeClr val="accent6">
                <a:alpha val="50000"/>
                <a:hueOff val="0"/>
                <a:satOff val="0"/>
                <a:lumOff val="0"/>
                <a:alphaOff val="0"/>
                <a:lumMod val="110000"/>
                <a:satMod val="105000"/>
                <a:tint val="67000"/>
              </a:schemeClr>
            </a:gs>
            <a:gs pos="50000">
              <a:schemeClr val="accent6">
                <a:alpha val="50000"/>
                <a:hueOff val="0"/>
                <a:satOff val="0"/>
                <a:lumOff val="0"/>
                <a:alphaOff val="0"/>
                <a:lumMod val="105000"/>
                <a:satMod val="103000"/>
                <a:tint val="73000"/>
              </a:schemeClr>
            </a:gs>
            <a:gs pos="100000">
              <a:schemeClr val="accent6">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B455F07E-3C78-7B48-AA43-49E29FEBB0CA}">
      <dsp:nvSpPr>
        <dsp:cNvPr id="0" name=""/>
        <dsp:cNvSpPr/>
      </dsp:nvSpPr>
      <dsp:spPr>
        <a:xfrm>
          <a:off x="665309" y="2454470"/>
          <a:ext cx="2500246" cy="467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0" bIns="35560" numCol="1" spcCol="1270" anchor="ctr" anchorCtr="0">
          <a:noAutofit/>
        </a:bodyPr>
        <a:lstStyle/>
        <a:p>
          <a:pPr marL="0" lvl="0" indent="0" algn="l" defTabSz="1244600">
            <a:lnSpc>
              <a:spcPct val="90000"/>
            </a:lnSpc>
            <a:spcBef>
              <a:spcPct val="0"/>
            </a:spcBef>
            <a:spcAft>
              <a:spcPct val="35000"/>
            </a:spcAft>
            <a:buNone/>
          </a:pPr>
          <a:endParaRPr lang="en-US" sz="2800" kern="1200" dirty="0"/>
        </a:p>
      </dsp:txBody>
      <dsp:txXfrm>
        <a:off x="665309" y="2454470"/>
        <a:ext cx="2500246" cy="467430"/>
      </dsp:txXfrm>
    </dsp:sp>
    <dsp:sp modelId="{F423D071-2A0B-3546-8C6E-54E0BF87DD17}">
      <dsp:nvSpPr>
        <dsp:cNvPr id="0" name=""/>
        <dsp:cNvSpPr/>
      </dsp:nvSpPr>
      <dsp:spPr>
        <a:xfrm>
          <a:off x="751818" y="3539737"/>
          <a:ext cx="2500246" cy="366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7940" rIns="0" bIns="27940" numCol="1" spcCol="1270" anchor="ctr" anchorCtr="0">
          <a:noAutofit/>
        </a:bodyPr>
        <a:lstStyle/>
        <a:p>
          <a:pPr marL="0" lvl="0" indent="0" algn="l" defTabSz="977900">
            <a:lnSpc>
              <a:spcPct val="90000"/>
            </a:lnSpc>
            <a:spcBef>
              <a:spcPct val="0"/>
            </a:spcBef>
            <a:spcAft>
              <a:spcPct val="35000"/>
            </a:spcAft>
            <a:buNone/>
          </a:pPr>
          <a:r>
            <a:rPr lang="en-US" sz="2200" kern="1200" dirty="0"/>
            <a:t>More data</a:t>
          </a:r>
        </a:p>
      </dsp:txBody>
      <dsp:txXfrm>
        <a:off x="751818" y="3539737"/>
        <a:ext cx="2500246" cy="36679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C9524F-0AAA-7F44-94B5-102D91689F15}">
      <dsp:nvSpPr>
        <dsp:cNvPr id="0" name=""/>
        <dsp:cNvSpPr/>
      </dsp:nvSpPr>
      <dsp:spPr>
        <a:xfrm>
          <a:off x="677333" y="1181811"/>
          <a:ext cx="4064000" cy="4064000"/>
        </a:xfrm>
        <a:prstGeom prst="ellipse">
          <a:avLst/>
        </a:prstGeom>
        <a:solidFill>
          <a:schemeClr val="accent6">
            <a:shade val="80000"/>
            <a:hueOff val="231244"/>
            <a:satOff val="-4882"/>
            <a:lumOff val="260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A0B7A9-9438-1041-B173-0C6B2FF3833E}">
      <dsp:nvSpPr>
        <dsp:cNvPr id="0" name=""/>
        <dsp:cNvSpPr/>
      </dsp:nvSpPr>
      <dsp:spPr>
        <a:xfrm>
          <a:off x="1128775" y="1633253"/>
          <a:ext cx="3161114" cy="3161114"/>
        </a:xfrm>
        <a:prstGeom prst="ellipse">
          <a:avLst/>
        </a:prstGeom>
        <a:solidFill>
          <a:schemeClr val="accent6">
            <a:shade val="80000"/>
            <a:hueOff val="173433"/>
            <a:satOff val="-3662"/>
            <a:lumOff val="195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F9E764-9E9E-FE4A-BC82-7FA20D63828D}">
      <dsp:nvSpPr>
        <dsp:cNvPr id="0" name=""/>
        <dsp:cNvSpPr/>
      </dsp:nvSpPr>
      <dsp:spPr>
        <a:xfrm>
          <a:off x="1580218" y="2084696"/>
          <a:ext cx="2258229" cy="2258229"/>
        </a:xfrm>
        <a:prstGeom prst="ellipse">
          <a:avLst/>
        </a:prstGeom>
        <a:solidFill>
          <a:schemeClr val="accent6">
            <a:shade val="80000"/>
            <a:hueOff val="115622"/>
            <a:satOff val="-2441"/>
            <a:lumOff val="130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38402A-ADBE-534A-AC8C-071C4BBA3BC2}">
      <dsp:nvSpPr>
        <dsp:cNvPr id="0" name=""/>
        <dsp:cNvSpPr/>
      </dsp:nvSpPr>
      <dsp:spPr>
        <a:xfrm>
          <a:off x="2031999" y="2536478"/>
          <a:ext cx="1354666" cy="1354666"/>
        </a:xfrm>
        <a:prstGeom prst="ellipse">
          <a:avLst/>
        </a:prstGeom>
        <a:solidFill>
          <a:schemeClr val="accent6">
            <a:shade val="80000"/>
            <a:hueOff val="57811"/>
            <a:satOff val="-1221"/>
            <a:lumOff val="65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FD7588-DC0C-CA4C-9421-B12131739489}">
      <dsp:nvSpPr>
        <dsp:cNvPr id="0" name=""/>
        <dsp:cNvSpPr/>
      </dsp:nvSpPr>
      <dsp:spPr>
        <a:xfrm>
          <a:off x="2483442" y="2987920"/>
          <a:ext cx="451781" cy="451781"/>
        </a:xfrm>
        <a:prstGeom prst="ellipse">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1F3E80-FB4B-2546-8102-58833340A290}">
      <dsp:nvSpPr>
        <dsp:cNvPr id="0" name=""/>
        <dsp:cNvSpPr/>
      </dsp:nvSpPr>
      <dsp:spPr>
        <a:xfrm>
          <a:off x="54186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r>
            <a:rPr lang="en-US" sz="2300" kern="1200"/>
            <a:t>More knowledge?</a:t>
          </a:r>
          <a:endParaRPr lang="en-US" sz="2300" kern="1200" dirty="0"/>
        </a:p>
      </dsp:txBody>
      <dsp:txXfrm>
        <a:off x="5418666" y="172855"/>
        <a:ext cx="2032000" cy="717431"/>
      </dsp:txXfrm>
    </dsp:sp>
    <dsp:sp modelId="{A516502B-C453-D044-8102-F928B265FEDC}">
      <dsp:nvSpPr>
        <dsp:cNvPr id="0" name=""/>
        <dsp:cNvSpPr/>
      </dsp:nvSpPr>
      <dsp:spPr>
        <a:xfrm>
          <a:off x="4910666" y="531571"/>
          <a:ext cx="508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34D0B4-FBFA-8C49-B1A0-31C16A876F49}">
      <dsp:nvSpPr>
        <dsp:cNvPr id="0" name=""/>
        <dsp:cNvSpPr/>
      </dsp:nvSpPr>
      <dsp:spPr>
        <a:xfrm rot="5400000">
          <a:off x="2467186" y="773717"/>
          <a:ext cx="2682240" cy="2197946"/>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8507C9-A69E-194F-B683-4B3A9A2DCE2B}">
      <dsp:nvSpPr>
        <dsp:cNvPr id="0" name=""/>
        <dsp:cNvSpPr/>
      </dsp:nvSpPr>
      <dsp:spPr>
        <a:xfrm>
          <a:off x="54186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r>
            <a:rPr lang="en-US" sz="2300" kern="1200" dirty="0"/>
            <a:t>scene graphs</a:t>
          </a:r>
        </a:p>
      </dsp:txBody>
      <dsp:txXfrm>
        <a:off x="5418666" y="931468"/>
        <a:ext cx="2032000" cy="717431"/>
      </dsp:txXfrm>
    </dsp:sp>
    <dsp:sp modelId="{BDAC52E7-C39E-5741-AF31-156AA5E3C06A}">
      <dsp:nvSpPr>
        <dsp:cNvPr id="0" name=""/>
        <dsp:cNvSpPr/>
      </dsp:nvSpPr>
      <dsp:spPr>
        <a:xfrm>
          <a:off x="4910666" y="1290184"/>
          <a:ext cx="508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DF2B66-0D12-8546-B994-490492A9407D}">
      <dsp:nvSpPr>
        <dsp:cNvPr id="0" name=""/>
        <dsp:cNvSpPr/>
      </dsp:nvSpPr>
      <dsp:spPr>
        <a:xfrm rot="5400000">
          <a:off x="2861326" y="1474690"/>
          <a:ext cx="2233303" cy="1862666"/>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86A979-9AA0-9045-AA57-3120B2706D16}">
      <dsp:nvSpPr>
        <dsp:cNvPr id="0" name=""/>
        <dsp:cNvSpPr/>
      </dsp:nvSpPr>
      <dsp:spPr>
        <a:xfrm>
          <a:off x="54186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r>
            <a:rPr lang="en-US" sz="2300" kern="1200" dirty="0"/>
            <a:t>object labels</a:t>
          </a:r>
        </a:p>
      </dsp:txBody>
      <dsp:txXfrm>
        <a:off x="5418666" y="1690082"/>
        <a:ext cx="2032000" cy="717431"/>
      </dsp:txXfrm>
    </dsp:sp>
    <dsp:sp modelId="{4373EE74-883A-7F40-91AB-D18F4977D875}">
      <dsp:nvSpPr>
        <dsp:cNvPr id="0" name=""/>
        <dsp:cNvSpPr/>
      </dsp:nvSpPr>
      <dsp:spPr>
        <a:xfrm>
          <a:off x="4910666" y="2048797"/>
          <a:ext cx="508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859C05-462D-ED47-A9FE-5250489A3071}">
      <dsp:nvSpPr>
        <dsp:cNvPr id="0" name=""/>
        <dsp:cNvSpPr/>
      </dsp:nvSpPr>
      <dsp:spPr>
        <a:xfrm rot="5400000">
          <a:off x="3247813" y="2147011"/>
          <a:ext cx="1761066" cy="156464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5297EF-504A-8B46-B470-3BF64F27B25F}">
      <dsp:nvSpPr>
        <dsp:cNvPr id="0" name=""/>
        <dsp:cNvSpPr/>
      </dsp:nvSpPr>
      <dsp:spPr>
        <a:xfrm>
          <a:off x="54186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r>
            <a:rPr lang="en-US" sz="2300" kern="1200" dirty="0"/>
            <a:t>objects</a:t>
          </a:r>
        </a:p>
      </dsp:txBody>
      <dsp:txXfrm>
        <a:off x="5418666" y="2432439"/>
        <a:ext cx="2032000" cy="717431"/>
      </dsp:txXfrm>
    </dsp:sp>
    <dsp:sp modelId="{C8206872-92AE-F244-AB9A-6E7D512381AC}">
      <dsp:nvSpPr>
        <dsp:cNvPr id="0" name=""/>
        <dsp:cNvSpPr/>
      </dsp:nvSpPr>
      <dsp:spPr>
        <a:xfrm>
          <a:off x="4910666" y="2791155"/>
          <a:ext cx="508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331DE5-6BBC-FF40-998E-319B8410D524}">
      <dsp:nvSpPr>
        <dsp:cNvPr id="0" name=""/>
        <dsp:cNvSpPr/>
      </dsp:nvSpPr>
      <dsp:spPr>
        <a:xfrm rot="5400000">
          <a:off x="3632538" y="2856856"/>
          <a:ext cx="1343829" cy="1212426"/>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85C657-B61D-3F43-84D7-BEE6EC41D244}">
      <dsp:nvSpPr>
        <dsp:cNvPr id="0" name=""/>
        <dsp:cNvSpPr/>
      </dsp:nvSpPr>
      <dsp:spPr>
        <a:xfrm>
          <a:off x="54186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marL="0" lvl="0" indent="0" algn="l" defTabSz="1022350">
            <a:lnSpc>
              <a:spcPct val="90000"/>
            </a:lnSpc>
            <a:spcBef>
              <a:spcPct val="0"/>
            </a:spcBef>
            <a:spcAft>
              <a:spcPct val="35000"/>
            </a:spcAft>
            <a:buNone/>
          </a:pPr>
          <a:r>
            <a:rPr lang="en-US" sz="2300" kern="1200" dirty="0"/>
            <a:t>pixels</a:t>
          </a:r>
        </a:p>
      </dsp:txBody>
      <dsp:txXfrm>
        <a:off x="5418666" y="3153122"/>
        <a:ext cx="2032000" cy="717431"/>
      </dsp:txXfrm>
    </dsp:sp>
    <dsp:sp modelId="{79420119-801A-D345-A1CB-8467E3624AEB}">
      <dsp:nvSpPr>
        <dsp:cNvPr id="0" name=""/>
        <dsp:cNvSpPr/>
      </dsp:nvSpPr>
      <dsp:spPr>
        <a:xfrm>
          <a:off x="4910666" y="3511838"/>
          <a:ext cx="508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F59594-47EA-4D42-989E-B7923CCE14B7}">
      <dsp:nvSpPr>
        <dsp:cNvPr id="0" name=""/>
        <dsp:cNvSpPr/>
      </dsp:nvSpPr>
      <dsp:spPr>
        <a:xfrm rot="5400000">
          <a:off x="3996266" y="3545704"/>
          <a:ext cx="948266" cy="880533"/>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12.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7.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72325F-78FF-614E-821F-16F079FCB948}" type="datetimeFigureOut">
              <a:rPr lang="en-US" smtClean="0"/>
              <a:t>9/6/22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14D48D-3BEC-3D4C-AF34-DAC56BEA9BB1}" type="slidenum">
              <a:rPr lang="en-US" smtClean="0"/>
              <a:t>‹#›</a:t>
            </a:fld>
            <a:endParaRPr lang="en-US"/>
          </a:p>
        </p:txBody>
      </p:sp>
    </p:spTree>
    <p:extLst>
      <p:ext uri="{BB962C8B-B14F-4D97-AF65-F5344CB8AC3E}">
        <p14:creationId xmlns:p14="http://schemas.microsoft.com/office/powerpoint/2010/main" val="1680386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v7labs.com/blog/image-segmentation-guide"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Encode information of two modalities into a common representation, PCFG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B3FA7-EFAF-D041-9374-CD5CA9CD8D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862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Object knowledge is actually much richer than we thought.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Object Tags as Anchor Points </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image-text pair is represented as a triplet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B3FA7-EFAF-D041-9374-CD5CA9CD8D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52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1191c66f27f_0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1191c66f27f_0_1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VTC, VTM, MLM + PEM</a:t>
            </a:r>
            <a:endParaRPr/>
          </a:p>
        </p:txBody>
      </p:sp>
      <p:sp>
        <p:nvSpPr>
          <p:cNvPr id="863" name="Google Shape;863;g1191c66f27f_0_1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057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There are some work in </a:t>
            </a:r>
            <a:r>
              <a:rPr lang="en-US" sz="1200" b="1" i="0" u="none" strike="noStrike" kern="1200" dirty="0">
                <a:solidFill>
                  <a:schemeClr val="tx1"/>
                </a:solidFill>
                <a:effectLst/>
                <a:latin typeface="+mn-lt"/>
                <a:ea typeface="+mn-ea"/>
                <a:cs typeface="+mn-cs"/>
              </a:rPr>
              <a:t>computer vision </a:t>
            </a:r>
            <a:r>
              <a:rPr lang="en-US" sz="1200" b="0" i="0" u="none" strike="noStrike" kern="1200" dirty="0">
                <a:solidFill>
                  <a:schemeClr val="tx1"/>
                </a:solidFill>
                <a:effectLst/>
                <a:latin typeface="+mn-lt"/>
                <a:ea typeface="+mn-ea"/>
                <a:cs typeface="+mn-cs"/>
              </a:rPr>
              <a:t>to extract events, but with a different focus on </a:t>
            </a:r>
            <a:r>
              <a:rPr lang="en-US" sz="1200" b="1" i="0" u="none" strike="noStrike" kern="1200" dirty="0">
                <a:solidFill>
                  <a:schemeClr val="tx1"/>
                </a:solidFill>
                <a:effectLst/>
                <a:latin typeface="+mn-lt"/>
                <a:ea typeface="+mn-ea"/>
                <a:cs typeface="+mn-cs"/>
              </a:rPr>
              <a:t>physical</a:t>
            </a:r>
            <a:r>
              <a:rPr lang="en-US" sz="1200" b="0" i="0" u="none" strike="noStrike" kern="1200" dirty="0">
                <a:solidFill>
                  <a:schemeClr val="tx1"/>
                </a:solidFill>
                <a:effectLst/>
                <a:latin typeface="+mn-lt"/>
                <a:ea typeface="+mn-ea"/>
                <a:cs typeface="+mn-cs"/>
              </a:rPr>
              <a:t> events in daily life scenario, like </a:t>
            </a:r>
            <a:r>
              <a:rPr lang="en-US" sz="1200" b="1" i="0" u="none" strike="noStrike" kern="1200" dirty="0">
                <a:solidFill>
                  <a:schemeClr val="tx1"/>
                </a:solidFill>
                <a:effectLst/>
                <a:latin typeface="+mn-lt"/>
                <a:ea typeface="+mn-ea"/>
                <a:cs typeface="+mn-cs"/>
              </a:rPr>
              <a:t>clipping</a:t>
            </a:r>
            <a:r>
              <a:rPr lang="en-US" sz="1200" b="0" i="0" u="none" strike="noStrike" kern="1200" dirty="0">
                <a:solidFill>
                  <a:schemeClr val="tx1"/>
                </a:solidFill>
                <a:effectLst/>
                <a:latin typeface="+mn-lt"/>
                <a:ea typeface="+mn-ea"/>
                <a:cs typeface="+mn-cs"/>
              </a:rPr>
              <a:t> and  </a:t>
            </a:r>
            <a:r>
              <a:rPr lang="en-US" sz="1200" b="1" i="0" u="none" strike="noStrike" kern="1200" dirty="0">
                <a:solidFill>
                  <a:schemeClr val="tx1"/>
                </a:solidFill>
                <a:effectLst/>
                <a:latin typeface="+mn-lt"/>
                <a:ea typeface="+mn-ea"/>
                <a:cs typeface="+mn-cs"/>
              </a:rPr>
              <a:t>jumping</a:t>
            </a:r>
            <a:r>
              <a:rPr lang="en-US" sz="1200" b="0" i="0" u="none" strike="noStrike" kern="1200" dirty="0">
                <a:solidFill>
                  <a:schemeClr val="tx1"/>
                </a:solidFill>
                <a:effectLst/>
                <a:latin typeface="+mn-lt"/>
                <a:ea typeface="+mn-ea"/>
                <a:cs typeface="+mn-cs"/>
              </a:rPr>
              <a:t>. So it has a </a:t>
            </a:r>
            <a:r>
              <a:rPr lang="en-US" sz="1200" b="1" i="0" u="none" strike="noStrike" kern="1200" dirty="0">
                <a:solidFill>
                  <a:schemeClr val="tx1"/>
                </a:solidFill>
                <a:effectLst/>
                <a:latin typeface="+mn-lt"/>
                <a:ea typeface="+mn-ea"/>
                <a:cs typeface="+mn-cs"/>
              </a:rPr>
              <a:t>gap</a:t>
            </a:r>
            <a:r>
              <a:rPr lang="en-US" sz="1200" b="0" i="0" u="none" strike="noStrike" kern="1200" dirty="0">
                <a:solidFill>
                  <a:schemeClr val="tx1"/>
                </a:solidFill>
                <a:effectLst/>
                <a:latin typeface="+mn-lt"/>
                <a:ea typeface="+mn-ea"/>
                <a:cs typeface="+mn-cs"/>
              </a:rPr>
              <a:t> with </a:t>
            </a:r>
            <a:r>
              <a:rPr lang="en-US" sz="1200" b="1" i="0" u="none" strike="noStrike" kern="1200" dirty="0">
                <a:solidFill>
                  <a:schemeClr val="tx1"/>
                </a:solidFill>
                <a:effectLst/>
                <a:latin typeface="+mn-lt"/>
                <a:ea typeface="+mn-ea"/>
                <a:cs typeface="+mn-cs"/>
              </a:rPr>
              <a:t>complex</a:t>
            </a:r>
            <a:r>
              <a:rPr lang="en-US" sz="1200" b="0" i="0" u="none" strike="noStrike" kern="1200" dirty="0">
                <a:solidFill>
                  <a:schemeClr val="tx1"/>
                </a:solidFill>
                <a:effectLst/>
                <a:latin typeface="+mn-lt"/>
                <a:ea typeface="+mn-ea"/>
                <a:cs typeface="+mn-cs"/>
              </a:rPr>
              <a:t> events in traditional text event extraction, such as transport and protest event. </a:t>
            </a:r>
          </a:p>
          <a:p>
            <a:pPr rtl="0" fontAlgn="base"/>
            <a:r>
              <a:rPr lang="en-US" sz="1200" b="0" i="0" u="none" strike="noStrike" kern="1200" dirty="0">
                <a:solidFill>
                  <a:schemeClr val="tx1"/>
                </a:solidFill>
                <a:effectLst/>
                <a:latin typeface="+mn-lt"/>
                <a:ea typeface="+mn-ea"/>
                <a:cs typeface="+mn-cs"/>
              </a:rPr>
              <a:t>But the good news is that some work offers resources similar to event </a:t>
            </a:r>
            <a:r>
              <a:rPr lang="en-US" sz="1200" b="1" i="0" u="none" strike="noStrike" kern="1200" dirty="0">
                <a:solidFill>
                  <a:schemeClr val="tx1"/>
                </a:solidFill>
                <a:effectLst/>
                <a:latin typeface="+mn-lt"/>
                <a:ea typeface="+mn-ea"/>
                <a:cs typeface="+mn-cs"/>
              </a:rPr>
              <a:t>argument</a:t>
            </a:r>
            <a:r>
              <a:rPr lang="en-US" sz="1200" b="0" i="0" u="none" strike="noStrike" kern="1200" dirty="0">
                <a:solidFill>
                  <a:schemeClr val="tx1"/>
                </a:solidFill>
                <a:effectLst/>
                <a:latin typeface="+mn-lt"/>
                <a:ea typeface="+mn-ea"/>
                <a:cs typeface="+mn-cs"/>
              </a:rPr>
              <a:t> extraction. For example, in </a:t>
            </a:r>
            <a:r>
              <a:rPr lang="en-US" sz="1200" b="1" i="0" u="none" strike="noStrike" kern="1200" dirty="0">
                <a:solidFill>
                  <a:schemeClr val="tx1"/>
                </a:solidFill>
                <a:effectLst/>
                <a:latin typeface="+mn-lt"/>
                <a:ea typeface="+mn-ea"/>
                <a:cs typeface="+mn-cs"/>
              </a:rPr>
              <a:t>situation recognition</a:t>
            </a:r>
            <a:r>
              <a:rPr lang="en-US" sz="1200" b="0" i="0" u="none" strike="noStrike" kern="1200" dirty="0">
                <a:solidFill>
                  <a:schemeClr val="tx1"/>
                </a:solidFill>
                <a:effectLst/>
                <a:latin typeface="+mn-lt"/>
                <a:ea typeface="+mn-ea"/>
                <a:cs typeface="+mn-cs"/>
              </a:rPr>
              <a:t>, one image is classified to a verb, and it populates a table with </a:t>
            </a:r>
            <a:r>
              <a:rPr lang="en-US" sz="1200" b="1" i="0" u="none" strike="noStrike" kern="1200" dirty="0">
                <a:solidFill>
                  <a:schemeClr val="tx1"/>
                </a:solidFill>
                <a:effectLst/>
                <a:latin typeface="+mn-lt"/>
                <a:ea typeface="+mn-ea"/>
                <a:cs typeface="+mn-cs"/>
              </a:rPr>
              <a:t>nouns</a:t>
            </a:r>
            <a:r>
              <a:rPr lang="en-US" sz="1200" b="0" i="0" u="none" strike="noStrike" kern="1200" dirty="0">
                <a:solidFill>
                  <a:schemeClr val="tx1"/>
                </a:solidFill>
                <a:effectLst/>
                <a:latin typeface="+mn-lt"/>
                <a:ea typeface="+mn-ea"/>
                <a:cs typeface="+mn-cs"/>
              </a:rPr>
              <a:t> as </a:t>
            </a:r>
            <a:r>
              <a:rPr lang="en-US" sz="1200" b="1" i="0" u="none" strike="noStrike" kern="1200" dirty="0">
                <a:solidFill>
                  <a:schemeClr val="tx1"/>
                </a:solidFill>
                <a:effectLst/>
                <a:latin typeface="+mn-lt"/>
                <a:ea typeface="+mn-ea"/>
                <a:cs typeface="+mn-cs"/>
              </a:rPr>
              <a:t>arguments</a:t>
            </a:r>
            <a:r>
              <a:rPr lang="en-US" sz="1200" b="0" i="0" u="none" strike="noStrike" kern="1200" dirty="0">
                <a:solidFill>
                  <a:schemeClr val="tx1"/>
                </a:solidFill>
                <a:effectLst/>
                <a:latin typeface="+mn-lt"/>
                <a:ea typeface="+mn-ea"/>
                <a:cs typeface="+mn-cs"/>
              </a:rPr>
              <a:t>. But different from our task, it does not </a:t>
            </a:r>
            <a:r>
              <a:rPr lang="en-US" sz="1200" b="1" i="0" u="none" strike="noStrike" kern="1200" dirty="0">
                <a:solidFill>
                  <a:schemeClr val="tx1"/>
                </a:solidFill>
                <a:effectLst/>
                <a:latin typeface="+mn-lt"/>
                <a:ea typeface="+mn-ea"/>
                <a:cs typeface="+mn-cs"/>
              </a:rPr>
              <a:t>localize arguments </a:t>
            </a:r>
            <a:r>
              <a:rPr lang="en-US" sz="1200" b="0" i="0" u="none" strike="noStrike" kern="1200" dirty="0">
                <a:solidFill>
                  <a:schemeClr val="tx1"/>
                </a:solidFill>
                <a:effectLst/>
                <a:latin typeface="+mn-lt"/>
                <a:ea typeface="+mn-ea"/>
                <a:cs typeface="+mn-cs"/>
              </a:rPr>
              <a:t>in images, </a:t>
            </a:r>
          </a:p>
          <a:p>
            <a:br>
              <a:rPr lang="en-US" b="0" dirty="0">
                <a:effectLst/>
              </a:rPr>
            </a:br>
            <a:endParaRPr lang="en-US" dirty="0"/>
          </a:p>
        </p:txBody>
      </p:sp>
    </p:spTree>
    <p:extLst>
      <p:ext uri="{BB962C8B-B14F-4D97-AF65-F5344CB8AC3E}">
        <p14:creationId xmlns:p14="http://schemas.microsoft.com/office/powerpoint/2010/main" val="486218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dirty="0" err="1">
                <a:solidFill>
                  <a:srgbClr val="222222"/>
                </a:solidFill>
                <a:effectLst/>
                <a:latin typeface="Arial" panose="020B0604020202020204" pitchFamily="34" charset="0"/>
              </a:rPr>
              <a:t>Zareian</a:t>
            </a:r>
            <a:r>
              <a:rPr lang="en-US" sz="1200" b="0" i="0" dirty="0">
                <a:solidFill>
                  <a:srgbClr val="222222"/>
                </a:solidFill>
                <a:effectLst/>
                <a:latin typeface="Arial" panose="020B0604020202020204" pitchFamily="34" charset="0"/>
              </a:rPr>
              <a:t>, Alireza, </a:t>
            </a:r>
            <a:r>
              <a:rPr lang="en-US" sz="1200" b="0" i="0" dirty="0" err="1">
                <a:solidFill>
                  <a:srgbClr val="222222"/>
                </a:solidFill>
                <a:effectLst/>
                <a:latin typeface="Arial" panose="020B0604020202020204" pitchFamily="34" charset="0"/>
              </a:rPr>
              <a:t>Svebor</a:t>
            </a:r>
            <a:r>
              <a:rPr lang="en-US" sz="1200" b="0" i="0" dirty="0">
                <a:solidFill>
                  <a:srgbClr val="222222"/>
                </a:solidFill>
                <a:effectLst/>
                <a:latin typeface="Arial" panose="020B0604020202020204" pitchFamily="34" charset="0"/>
              </a:rPr>
              <a:t> </a:t>
            </a:r>
            <a:r>
              <a:rPr lang="en-US" sz="1200" b="0" i="0" dirty="0" err="1">
                <a:solidFill>
                  <a:srgbClr val="222222"/>
                </a:solidFill>
                <a:effectLst/>
                <a:latin typeface="Arial" panose="020B0604020202020204" pitchFamily="34" charset="0"/>
              </a:rPr>
              <a:t>Karaman</a:t>
            </a:r>
            <a:r>
              <a:rPr lang="en-US" sz="1200" b="0" i="0" dirty="0">
                <a:solidFill>
                  <a:srgbClr val="222222"/>
                </a:solidFill>
                <a:effectLst/>
                <a:latin typeface="Arial" panose="020B0604020202020204" pitchFamily="34" charset="0"/>
              </a:rPr>
              <a:t>, and Shih-Fu Chang. "Weakly supervised visual semantic parsing." CVPR. 2020.</a:t>
            </a:r>
            <a:endParaRPr lang="en-US" sz="1200" dirty="0"/>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Yang, </a:t>
            </a:r>
            <a:r>
              <a:rPr lang="en-US" sz="1200" b="0" i="0" u="none" strike="noStrike" cap="none" dirty="0" err="1">
                <a:solidFill>
                  <a:schemeClr val="dk1"/>
                </a:solidFill>
                <a:effectLst/>
                <a:latin typeface="Calibri"/>
                <a:ea typeface="Calibri"/>
                <a:cs typeface="Calibri"/>
                <a:sym typeface="Calibri"/>
              </a:rPr>
              <a:t>Jianwei</a:t>
            </a:r>
            <a:r>
              <a:rPr lang="en-US" sz="1200" b="0" i="0" u="none" strike="noStrike" cap="none" dirty="0">
                <a:solidFill>
                  <a:schemeClr val="dk1"/>
                </a:solidFill>
                <a:effectLst/>
                <a:latin typeface="Calibri"/>
                <a:ea typeface="Calibri"/>
                <a:cs typeface="Calibri"/>
                <a:sym typeface="Calibri"/>
              </a:rPr>
              <a:t>, et al. "Graph r-</a:t>
            </a:r>
            <a:r>
              <a:rPr lang="en-US" sz="1200" b="0" i="0" u="none" strike="noStrike" cap="none" dirty="0" err="1">
                <a:solidFill>
                  <a:schemeClr val="dk1"/>
                </a:solidFill>
                <a:effectLst/>
                <a:latin typeface="Calibri"/>
                <a:ea typeface="Calibri"/>
                <a:cs typeface="Calibri"/>
                <a:sym typeface="Calibri"/>
              </a:rPr>
              <a:t>cnn</a:t>
            </a:r>
            <a:r>
              <a:rPr lang="en-US" sz="1200" b="0" i="0" u="none" strike="noStrike" cap="none" dirty="0">
                <a:solidFill>
                  <a:schemeClr val="dk1"/>
                </a:solidFill>
                <a:effectLst/>
                <a:latin typeface="Calibri"/>
                <a:ea typeface="Calibri"/>
                <a:cs typeface="Calibri"/>
                <a:sym typeface="Calibri"/>
              </a:rPr>
              <a:t> for scene graph generation." </a:t>
            </a:r>
            <a:r>
              <a:rPr lang="en-US" sz="1200" b="0" i="1" u="none" strike="noStrike" cap="none" dirty="0">
                <a:solidFill>
                  <a:schemeClr val="dk1"/>
                </a:solidFill>
                <a:effectLst/>
                <a:latin typeface="Calibri"/>
                <a:ea typeface="Calibri"/>
                <a:cs typeface="Calibri"/>
                <a:sym typeface="Calibri"/>
              </a:rPr>
              <a:t>Proceedings of the European conference on computer vision (ECCV)</a:t>
            </a:r>
            <a:r>
              <a:rPr lang="en-US" sz="1200" b="0" i="0" u="none" strike="noStrike" cap="none" dirty="0">
                <a:solidFill>
                  <a:schemeClr val="dk1"/>
                </a:solidFill>
                <a:effectLst/>
                <a:latin typeface="Calibri"/>
                <a:ea typeface="Calibri"/>
                <a:cs typeface="Calibri"/>
                <a:sym typeface="Calibri"/>
              </a:rPr>
              <a:t>. 2018.</a:t>
            </a:r>
          </a:p>
          <a:p>
            <a:r>
              <a:rPr lang="en-US" sz="1200" b="0" i="0" u="none" strike="noStrike" cap="none" dirty="0">
                <a:solidFill>
                  <a:schemeClr val="dk1"/>
                </a:solidFill>
                <a:effectLst/>
                <a:latin typeface="Calibri"/>
                <a:ea typeface="Calibri"/>
                <a:cs typeface="Calibri"/>
                <a:sym typeface="Calibri"/>
              </a:rPr>
              <a:t>Xu, </a:t>
            </a:r>
            <a:r>
              <a:rPr lang="en-US" sz="1200" b="0" i="0" u="none" strike="noStrike" cap="none" dirty="0" err="1">
                <a:solidFill>
                  <a:schemeClr val="dk1"/>
                </a:solidFill>
                <a:effectLst/>
                <a:latin typeface="Calibri"/>
                <a:ea typeface="Calibri"/>
                <a:cs typeface="Calibri"/>
                <a:sym typeface="Calibri"/>
              </a:rPr>
              <a:t>Danfei</a:t>
            </a:r>
            <a:r>
              <a:rPr lang="en-US" sz="1200" b="0" i="0" u="none" strike="noStrike" cap="none" dirty="0">
                <a:solidFill>
                  <a:schemeClr val="dk1"/>
                </a:solidFill>
                <a:effectLst/>
                <a:latin typeface="Calibri"/>
                <a:ea typeface="Calibri"/>
                <a:cs typeface="Calibri"/>
                <a:sym typeface="Calibri"/>
              </a:rPr>
              <a:t>, et al. "Scene graph generation by iterative message passing." </a:t>
            </a:r>
            <a:r>
              <a:rPr lang="en-US" sz="1200" b="0" i="1" u="none" strike="noStrike" cap="none" dirty="0">
                <a:solidFill>
                  <a:schemeClr val="dk1"/>
                </a:solidFill>
                <a:effectLst/>
                <a:latin typeface="Calibri"/>
                <a:ea typeface="Calibri"/>
                <a:cs typeface="Calibri"/>
                <a:sym typeface="Calibri"/>
              </a:rPr>
              <a:t>Proceedings of the IEEE conference on computer vision and pattern recognition</a:t>
            </a:r>
            <a:r>
              <a:rPr lang="en-US" sz="1200" b="0" i="0" u="none" strike="noStrike" cap="none" dirty="0">
                <a:solidFill>
                  <a:schemeClr val="dk1"/>
                </a:solidFill>
                <a:effectLst/>
                <a:latin typeface="Calibri"/>
                <a:ea typeface="Calibri"/>
                <a:cs typeface="Calibri"/>
                <a:sym typeface="Calibri"/>
              </a:rPr>
              <a:t>. 2017.</a:t>
            </a:r>
          </a:p>
          <a:p>
            <a:r>
              <a:rPr lang="en-US" sz="1200" b="0" i="0" u="none" strike="noStrike" cap="none" dirty="0">
                <a:solidFill>
                  <a:schemeClr val="dk1"/>
                </a:solidFill>
                <a:effectLst/>
                <a:latin typeface="Calibri"/>
                <a:ea typeface="Calibri"/>
                <a:cs typeface="Calibri"/>
                <a:sym typeface="Calibri"/>
              </a:rPr>
              <a:t>Li, </a:t>
            </a:r>
            <a:r>
              <a:rPr lang="en-US" sz="1200" b="0" i="0" u="none" strike="noStrike" cap="none" dirty="0" err="1">
                <a:solidFill>
                  <a:schemeClr val="dk1"/>
                </a:solidFill>
                <a:effectLst/>
                <a:latin typeface="Calibri"/>
                <a:ea typeface="Calibri"/>
                <a:cs typeface="Calibri"/>
                <a:sym typeface="Calibri"/>
              </a:rPr>
              <a:t>Yikang</a:t>
            </a:r>
            <a:r>
              <a:rPr lang="en-US" sz="1200" b="0" i="0" u="none" strike="noStrike" cap="none" dirty="0">
                <a:solidFill>
                  <a:schemeClr val="dk1"/>
                </a:solidFill>
                <a:effectLst/>
                <a:latin typeface="Calibri"/>
                <a:ea typeface="Calibri"/>
                <a:cs typeface="Calibri"/>
                <a:sym typeface="Calibri"/>
              </a:rPr>
              <a:t>, et al. "Scene graph generation from objects, phrases and region captions." </a:t>
            </a:r>
            <a:r>
              <a:rPr lang="en-US" sz="1200" b="0" i="1" u="none" strike="noStrike" cap="none" dirty="0">
                <a:solidFill>
                  <a:schemeClr val="dk1"/>
                </a:solidFill>
                <a:effectLst/>
                <a:latin typeface="Calibri"/>
                <a:ea typeface="Calibri"/>
                <a:cs typeface="Calibri"/>
                <a:sym typeface="Calibri"/>
              </a:rPr>
              <a:t>Proceedings of the IEEE International Conference on Computer Vision</a:t>
            </a:r>
            <a:r>
              <a:rPr lang="en-US" sz="1200" b="0" i="0" u="none" strike="noStrike" cap="none" dirty="0">
                <a:solidFill>
                  <a:schemeClr val="dk1"/>
                </a:solidFill>
                <a:effectLst/>
                <a:latin typeface="Calibri"/>
                <a:ea typeface="Calibri"/>
                <a:cs typeface="Calibri"/>
                <a:sym typeface="Calibri"/>
              </a:rPr>
              <a:t>. 2017.</a:t>
            </a:r>
          </a:p>
          <a:p>
            <a:r>
              <a:rPr lang="en-US" sz="1200" b="0" i="0" u="none" strike="noStrike" cap="none" dirty="0">
                <a:solidFill>
                  <a:schemeClr val="dk1"/>
                </a:solidFill>
                <a:effectLst/>
                <a:latin typeface="Calibri"/>
                <a:ea typeface="Calibri"/>
                <a:cs typeface="Calibri"/>
                <a:sym typeface="Calibri"/>
              </a:rPr>
              <a:t>Zellers, Rowan, et al. "Neural motifs: Scene graph parsing with global context." </a:t>
            </a:r>
            <a:r>
              <a:rPr lang="en-US" sz="1200" b="0" i="1" u="none" strike="noStrike" cap="none" dirty="0">
                <a:solidFill>
                  <a:schemeClr val="dk1"/>
                </a:solidFill>
                <a:effectLst/>
                <a:latin typeface="Calibri"/>
                <a:ea typeface="Calibri"/>
                <a:cs typeface="Calibri"/>
                <a:sym typeface="Calibri"/>
              </a:rPr>
              <a:t>Proceedings of the IEEE Conference on Computer Vision and Pattern Recognition</a:t>
            </a:r>
            <a:r>
              <a:rPr lang="en-US" sz="1200" b="0" i="0" u="none" strike="noStrike" cap="none" dirty="0">
                <a:solidFill>
                  <a:schemeClr val="dk1"/>
                </a:solidFill>
                <a:effectLst/>
                <a:latin typeface="Calibri"/>
                <a:ea typeface="Calibri"/>
                <a:cs typeface="Calibri"/>
                <a:sym typeface="Calibri"/>
              </a:rPr>
              <a:t>. 2018.</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49</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14889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sz="1100" b="0" i="0" u="none" strike="noStrike" cap="none" dirty="0">
                <a:solidFill>
                  <a:srgbClr val="000000"/>
                </a:solidFill>
                <a:effectLst/>
                <a:latin typeface="Arial"/>
                <a:ea typeface="Arial"/>
                <a:cs typeface="Arial"/>
                <a:sym typeface="Arial"/>
              </a:rPr>
              <a:t>Traditional vision-language understanding are mainly about image-level and object-level information. However, it only knows about the car information, </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zh-CN" altLang="en-US" dirty="0">
              <a:effectLst/>
            </a:endParaRPr>
          </a:p>
          <a:p>
            <a:endParaRPr lang="en-US" dirty="0"/>
          </a:p>
        </p:txBody>
      </p:sp>
    </p:spTree>
    <p:extLst>
      <p:ext uri="{BB962C8B-B14F-4D97-AF65-F5344CB8AC3E}">
        <p14:creationId xmlns:p14="http://schemas.microsoft.com/office/powerpoint/2010/main" val="3279351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sz="1100" b="0" i="0" u="none" strike="noStrike" cap="none" dirty="0">
                <a:solidFill>
                  <a:srgbClr val="000000"/>
                </a:solidFill>
                <a:effectLst/>
                <a:latin typeface="Arial"/>
                <a:cs typeface="Arial"/>
                <a:sym typeface="Arial"/>
              </a:rPr>
              <a:t>Ignore the rich semantics related to event-level information, such as the bombing event</a:t>
            </a:r>
            <a:endParaRPr lang="zh-CN" altLang="en-US" dirty="0">
              <a:effectLst/>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zh-CN" altLang="en-US" dirty="0">
              <a:effectLst/>
            </a:endParaRPr>
          </a:p>
          <a:p>
            <a:endParaRPr lang="en-US" dirty="0"/>
          </a:p>
        </p:txBody>
      </p:sp>
    </p:spTree>
    <p:extLst>
      <p:ext uri="{BB962C8B-B14F-4D97-AF65-F5344CB8AC3E}">
        <p14:creationId xmlns:p14="http://schemas.microsoft.com/office/powerpoint/2010/main" val="2338313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sz="1100" b="0" i="0" u="none" strike="noStrike" cap="none" dirty="0">
                <a:solidFill>
                  <a:srgbClr val="000000"/>
                </a:solidFill>
                <a:effectLst/>
                <a:latin typeface="Arial"/>
                <a:ea typeface="Arial"/>
                <a:cs typeface="Arial"/>
                <a:sym typeface="Arial"/>
              </a:rPr>
              <a:t>Also, event understanding also contains the </a:t>
            </a:r>
            <a:r>
              <a:rPr lang="en-US" dirty="0"/>
              <a:t>argument structure, to show the role that each object is playing in the event. For example, in the first image, the protesters are attacking police, while in the bottom image, the protesters are being attacked. The same object can play very different roles in different events. </a:t>
            </a:r>
            <a:endParaRPr lang="zh-CN" altLang="en-US" dirty="0">
              <a:effectLst/>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zh-CN" altLang="en-US" dirty="0">
              <a:effectLst/>
            </a:endParaRPr>
          </a:p>
          <a:p>
            <a:endParaRPr lang="en-US" dirty="0"/>
          </a:p>
        </p:txBody>
      </p:sp>
    </p:spTree>
    <p:extLst>
      <p:ext uri="{BB962C8B-B14F-4D97-AF65-F5344CB8AC3E}">
        <p14:creationId xmlns:p14="http://schemas.microsoft.com/office/powerpoint/2010/main" val="1883140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dirty="0">
                <a:effectLst/>
              </a:rPr>
              <a:t>Actually, compared to object-level information, event-level information are what we concerned more in real life.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altLang="zh-CN" dirty="0">
              <a:effectLst/>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altLang="zh-CN" dirty="0">
              <a:effectLst/>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dirty="0">
                <a:effectLst/>
              </a:rPr>
              <a:t>We are exposed to all kinds of</a:t>
            </a:r>
            <a:r>
              <a:rPr lang="zh-CN" altLang="en-US" dirty="0">
                <a:effectLst/>
              </a:rPr>
              <a:t> </a:t>
            </a:r>
            <a:r>
              <a:rPr lang="en-US" altLang="zh-CN" dirty="0">
                <a:effectLst/>
              </a:rPr>
              <a:t>events in daily news, These events are not low-level actions, but are about real events showing the status changes, and we human will distinguish the argument role of different persons and objects.  </a:t>
            </a:r>
            <a:endParaRPr lang="zh-CN" altLang="en-US" dirty="0">
              <a:effectLst/>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zh-CN" altLang="en-US" dirty="0">
              <a:effectLst/>
            </a:endParaRPr>
          </a:p>
        </p:txBody>
      </p:sp>
    </p:spTree>
    <p:extLst>
      <p:ext uri="{BB962C8B-B14F-4D97-AF65-F5344CB8AC3E}">
        <p14:creationId xmlns:p14="http://schemas.microsoft.com/office/powerpoint/2010/main" val="3450775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Now we know what is event, here's how we define this problem. (click) So the input can be from multiple modalities, it can be a piece of text, an image, and a video, or all of them. </a:t>
            </a:r>
          </a:p>
          <a:p>
            <a:r>
              <a:rPr lang="en-US" dirty="0"/>
              <a:t>(click) Another part of input is the ontology. It contains the target event types and argument roles. This ontology is actually rich. it also has descriptions, constrains, examples sentences, and so on. This part is very useful for zero-shot event extraction.</a:t>
            </a:r>
          </a:p>
          <a:p>
            <a:r>
              <a:rPr lang="en-US" dirty="0"/>
              <a:t>(click) Our goal is to extract a structure, (click) including event </a:t>
            </a:r>
            <a:r>
              <a:rPr lang="en-US" dirty="0" err="1"/>
              <a:t>traiggers</a:t>
            </a:r>
            <a:r>
              <a:rPr lang="en-US" dirty="0"/>
              <a:t> and (click) event arguments. For each task, we have two subtasks, the identification task is predicting the </a:t>
            </a:r>
            <a:r>
              <a:rPr lang="en-US" dirty="0" err="1"/>
              <a:t>boundry</a:t>
            </a:r>
            <a:r>
              <a:rPr lang="en-US" dirty="0"/>
              <a:t>, so for text, we are extracting offsets, and for images, we are extracting bounding boxes. Classification task is predicting the type labels and argument labels. </a:t>
            </a:r>
          </a:p>
          <a:p>
            <a:r>
              <a:rPr lang="en-US" dirty="0"/>
              <a:t>(click)After that, the evaluation calculates precision, recall and F-score for each task. </a:t>
            </a:r>
          </a:p>
          <a:p>
            <a:endParaRPr lang="en-US" dirty="0"/>
          </a:p>
          <a:p>
            <a:endParaRPr lang="en-US" dirty="0"/>
          </a:p>
          <a:p>
            <a:endParaRPr lang="en-US" dirty="0"/>
          </a:p>
          <a:p>
            <a:endParaRPr lang="en-US" dirty="0"/>
          </a:p>
          <a:p>
            <a:pPr lvl="1"/>
            <a:r>
              <a:rPr lang="en-US" sz="1600" dirty="0"/>
              <a:t>Event extraction</a:t>
            </a:r>
          </a:p>
          <a:p>
            <a:pPr lvl="2"/>
            <a:r>
              <a:rPr lang="en-US" sz="1400" dirty="0"/>
              <a:t>Trigger identification: whether the trigger offset is detected correctly</a:t>
            </a:r>
          </a:p>
          <a:p>
            <a:pPr lvl="2"/>
            <a:r>
              <a:rPr lang="en-US" sz="1400" dirty="0"/>
              <a:t>Trigger classification: whether the event type is classified correctly</a:t>
            </a:r>
          </a:p>
          <a:p>
            <a:pPr lvl="1"/>
            <a:r>
              <a:rPr lang="en-US" sz="1600" dirty="0"/>
              <a:t>Argument extraction</a:t>
            </a:r>
          </a:p>
          <a:p>
            <a:pPr lvl="2"/>
            <a:r>
              <a:rPr lang="en-US" sz="1400" dirty="0"/>
              <a:t>Argument identification: whether the argument offset has been identified for correct triggers</a:t>
            </a:r>
          </a:p>
          <a:p>
            <a:pPr lvl="2"/>
            <a:r>
              <a:rPr lang="en-US" sz="1400" dirty="0"/>
              <a:t>Argument classification: whether the argument role has been predicted for correct triggers</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FDDFA38-32CD-004A-B2D7-6BDBF10281FC}"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31076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(click)However, traditional event extraction, is text-only and only focus on local structures. It is a structure prediction task, including trigger extraction, and argument extraction. For example, die and fire are trigger words of two events, For each event, there are multiple arguments being extraction, and event argument has an argument role. For example, Baghdad is the place,  and cameraman is the victim for the die event.</a:t>
            </a:r>
          </a:p>
          <a:p>
            <a:r>
              <a:rPr lang="en-US" dirty="0"/>
              <a:t>It focus on this kind of local structure of each event, so each event is understood individually, and there is no reasoning on how die event and fire event are connected via arguments, for example, victim of the die event is the target  of the fire event. This kind of global knowledge about event connections is ignored in previous work. </a:t>
            </a:r>
          </a:p>
        </p:txBody>
      </p:sp>
    </p:spTree>
    <p:extLst>
      <p:ext uri="{BB962C8B-B14F-4D97-AF65-F5344CB8AC3E}">
        <p14:creationId xmlns:p14="http://schemas.microsoft.com/office/powerpoint/2010/main" val="2318615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5BF46E-D85C-43D7-A327-A21983F026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601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(click)However, traditional event extraction, is text-only and only focus on local structures. It is a structure prediction task, including trigger extraction, and argument extraction. For example, die and fire are trigger words of two events, For each event, there are multiple arguments being extraction, and event argument has an argument role. For example, Baghdad is the place,  and cameraman is the victim for the die event.</a:t>
            </a:r>
          </a:p>
          <a:p>
            <a:r>
              <a:rPr lang="en-US" dirty="0"/>
              <a:t>It focus on this kind of local structure of each event, so each event is understood individually, and there is no reasoning on how die event and fire event are connected via arguments, for example, victim of the die event is the target  of the fire event. This kind of global knowledge about event connections is ignored in previous work. </a:t>
            </a:r>
          </a:p>
        </p:txBody>
      </p:sp>
    </p:spTree>
    <p:extLst>
      <p:ext uri="{BB962C8B-B14F-4D97-AF65-F5344CB8AC3E}">
        <p14:creationId xmlns:p14="http://schemas.microsoft.com/office/powerpoint/2010/main" val="1772350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(click)However, traditional event extraction, is text-only and only focus on local structures. It is a structure prediction task, including trigger extraction, and argument extraction. For example, die and fire are trigger words of two events, For each event, there are multiple arguments being extraction, and event argument has an argument role. For example, Baghdad is the place,  and cameraman is the victim for the die event.</a:t>
            </a:r>
          </a:p>
          <a:p>
            <a:r>
              <a:rPr lang="en-US" dirty="0"/>
              <a:t>It focus on this kind of local structure of each event, so each event is understood individually, and there is no reasoning on how die event and fire event are connected via arguments, for example, victim of the die event is the target  of the fire event. This kind of global knowledge about event connections is ignored in previous work. </a:t>
            </a:r>
          </a:p>
        </p:txBody>
      </p:sp>
    </p:spTree>
    <p:extLst>
      <p:ext uri="{BB962C8B-B14F-4D97-AF65-F5344CB8AC3E}">
        <p14:creationId xmlns:p14="http://schemas.microsoft.com/office/powerpoint/2010/main" val="3964643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(click)However, traditional event extraction, is text-only and only focus on local structures. It is a structure prediction task, including trigger extraction, and argument extraction. For example, die and fire are trigger words of two events, For each event, there are multiple arguments being extraction, and event argument has an argument role. For example, Baghdad is the place,  and cameraman is the victim for the die event.</a:t>
            </a:r>
          </a:p>
          <a:p>
            <a:r>
              <a:rPr lang="en-US" dirty="0"/>
              <a:t>It focus on this kind of local structure of each event, so each event is understood individually, and there is no reasoning on how die event and fire event are connected via arguments, for example, victim of the die event is the target  of the fire event. This kind of global knowledge about event connections is ignored in previous work. </a:t>
            </a:r>
          </a:p>
        </p:txBody>
      </p:sp>
    </p:spTree>
    <p:extLst>
      <p:ext uri="{BB962C8B-B14F-4D97-AF65-F5344CB8AC3E}">
        <p14:creationId xmlns:p14="http://schemas.microsoft.com/office/powerpoint/2010/main" val="3756022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1348e52b396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8" name="Google Shape;668;g1348e52b396_0_15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t>However, traditional multimed pretraining models focus more on the object level information, and we focus on the event level, by  imposing event structured knowledge into the multimedia pretraining models to enable them to understand events. </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US"/>
              <a:t>The main question is how to get the structured events, and how to teach model to learn their semantics structures. </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98450" algn="l" rtl="0">
              <a:lnSpc>
                <a:spcPct val="100000"/>
              </a:lnSpc>
              <a:spcBef>
                <a:spcPts val="0"/>
              </a:spcBef>
              <a:spcAft>
                <a:spcPts val="0"/>
              </a:spcAft>
              <a:buClr>
                <a:srgbClr val="000000"/>
              </a:buClr>
              <a:buSzPts val="1100"/>
              <a:buFont typeface="Arial"/>
              <a:buChar char="●"/>
            </a:pPr>
            <a:r>
              <a:rPr lang="en-US"/>
              <a:t>Since the research of text event structure is much more advanced, we can take advantage of text IE tools to extract the event knowledge, For example, we can get this event star graph from the sentence. For image, we treat each image as a center node, and connect it to objects that related to this image event.</a:t>
            </a:r>
            <a:endParaRPr/>
          </a:p>
          <a:p>
            <a:pPr marL="457200" marR="0" lvl="0" indent="-298450" algn="l" rtl="0">
              <a:lnSpc>
                <a:spcPct val="100000"/>
              </a:lnSpc>
              <a:spcBef>
                <a:spcPts val="0"/>
              </a:spcBef>
              <a:spcAft>
                <a:spcPts val="0"/>
              </a:spcAft>
              <a:buClr>
                <a:srgbClr val="000000"/>
              </a:buClr>
              <a:buSzPts val="1100"/>
              <a:buFont typeface="Arial"/>
              <a:buChar char="●"/>
            </a:pPr>
            <a:r>
              <a:rPr lang="en-US"/>
              <a:t>The second question is how to encode this both the semantics and structures of events. Semantics means that the model needs to understand the meaning of events and argument roles, and the structures shows how they are connected. </a:t>
            </a:r>
            <a:endParaRPr/>
          </a:p>
          <a:p>
            <a:pPr marL="457200" lvl="0" indent="-228600" algn="l" rtl="0">
              <a:lnSpc>
                <a:spcPct val="100000"/>
              </a:lnSpc>
              <a:spcBef>
                <a:spcPts val="0"/>
              </a:spcBef>
              <a:spcAft>
                <a:spcPts val="0"/>
              </a:spcAft>
              <a:buSzPts val="1100"/>
              <a:buNone/>
            </a:pPr>
            <a:endParaRPr/>
          </a:p>
        </p:txBody>
      </p:sp>
      <p:sp>
        <p:nvSpPr>
          <p:cNvPr id="669" name="Google Shape;669;g1348e52b396_0_152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60</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298795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As a result, we propose a new task called </a:t>
            </a:r>
            <a:r>
              <a:rPr lang="en-US" sz="1200" b="1" i="0" u="none" strike="noStrike" kern="1200" dirty="0">
                <a:solidFill>
                  <a:schemeClr val="tx1"/>
                </a:solidFill>
                <a:effectLst/>
                <a:latin typeface="+mn-lt"/>
                <a:ea typeface="+mn-ea"/>
                <a:cs typeface="+mn-cs"/>
              </a:rPr>
              <a:t>multimedia event extraction</a:t>
            </a:r>
            <a:r>
              <a:rPr lang="en-US" sz="1200" b="0" i="0" u="none" strike="noStrike" kern="1200" dirty="0">
                <a:solidFill>
                  <a:schemeClr val="tx1"/>
                </a:solidFill>
                <a:effectLst/>
                <a:latin typeface="+mn-lt"/>
                <a:ea typeface="+mn-ea"/>
                <a:cs typeface="+mn-cs"/>
              </a:rPr>
              <a:t>, to extract events and their </a:t>
            </a:r>
            <a:r>
              <a:rPr lang="en-US" sz="1200" b="1" i="0" u="none" strike="noStrike" kern="1200" dirty="0">
                <a:solidFill>
                  <a:schemeClr val="tx1"/>
                </a:solidFill>
                <a:effectLst/>
                <a:latin typeface="+mn-lt"/>
                <a:ea typeface="+mn-ea"/>
                <a:cs typeface="+mn-cs"/>
              </a:rPr>
              <a:t>arguments</a:t>
            </a:r>
            <a:r>
              <a:rPr lang="en-US" sz="1200" b="0" i="0" u="none" strike="noStrike" kern="1200" dirty="0">
                <a:solidFill>
                  <a:schemeClr val="tx1"/>
                </a:solidFill>
                <a:effectLst/>
                <a:latin typeface="+mn-lt"/>
                <a:ea typeface="+mn-ea"/>
                <a:cs typeface="+mn-cs"/>
              </a:rPr>
              <a:t> from </a:t>
            </a:r>
            <a:r>
              <a:rPr lang="en-US" sz="1200" b="1" i="0" u="none" strike="noStrike" kern="1200" dirty="0">
                <a:solidFill>
                  <a:schemeClr val="tx1"/>
                </a:solidFill>
                <a:effectLst/>
                <a:latin typeface="+mn-lt"/>
                <a:ea typeface="+mn-ea"/>
                <a:cs typeface="+mn-cs"/>
              </a:rPr>
              <a:t>multimedia</a:t>
            </a:r>
            <a:r>
              <a:rPr lang="en-US" sz="1200" b="0" i="0" u="none" strike="noStrike" kern="1200" dirty="0">
                <a:solidFill>
                  <a:schemeClr val="tx1"/>
                </a:solidFill>
                <a:effectLst/>
                <a:latin typeface="+mn-lt"/>
                <a:ea typeface="+mn-ea"/>
                <a:cs typeface="+mn-cs"/>
              </a:rPr>
              <a:t> documents. The input contains a </a:t>
            </a:r>
            <a:r>
              <a:rPr lang="en-US" sz="1200" b="1" i="0" u="none" strike="noStrike" kern="1200" dirty="0">
                <a:solidFill>
                  <a:schemeClr val="tx1"/>
                </a:solidFill>
                <a:effectLst/>
                <a:latin typeface="+mn-lt"/>
                <a:ea typeface="+mn-ea"/>
                <a:cs typeface="+mn-cs"/>
              </a:rPr>
              <a:t>text</a:t>
            </a:r>
            <a:r>
              <a:rPr lang="en-US" sz="1200" b="0" i="0" u="none" strike="noStrike" kern="1200" dirty="0">
                <a:solidFill>
                  <a:schemeClr val="tx1"/>
                </a:solidFill>
                <a:effectLst/>
                <a:latin typeface="+mn-lt"/>
                <a:ea typeface="+mn-ea"/>
                <a:cs typeface="+mn-cs"/>
              </a:rPr>
              <a:t> article and the </a:t>
            </a:r>
            <a:r>
              <a:rPr lang="en-US" sz="1200" b="1" i="0" u="none" strike="noStrike" kern="1200" dirty="0">
                <a:solidFill>
                  <a:schemeClr val="tx1"/>
                </a:solidFill>
                <a:effectLst/>
                <a:latin typeface="+mn-lt"/>
                <a:ea typeface="+mn-ea"/>
                <a:cs typeface="+mn-cs"/>
              </a:rPr>
              <a:t>images</a:t>
            </a:r>
            <a:r>
              <a:rPr lang="en-US" sz="1200" b="0" i="0" u="none" strike="noStrike" kern="1200" dirty="0">
                <a:solidFill>
                  <a:schemeClr val="tx1"/>
                </a:solidFill>
                <a:effectLst/>
                <a:latin typeface="+mn-lt"/>
                <a:ea typeface="+mn-ea"/>
                <a:cs typeface="+mn-cs"/>
              </a:rPr>
              <a:t> associated. Each </a:t>
            </a:r>
            <a:r>
              <a:rPr lang="en-US" sz="1200" b="1" i="0" u="none" strike="noStrike" kern="1200" dirty="0">
                <a:solidFill>
                  <a:schemeClr val="tx1"/>
                </a:solidFill>
                <a:effectLst/>
                <a:latin typeface="+mn-lt"/>
                <a:ea typeface="+mn-ea"/>
                <a:cs typeface="+mn-cs"/>
              </a:rPr>
              <a:t>output even</a:t>
            </a:r>
            <a:r>
              <a:rPr lang="en-US" sz="1200" b="0" i="0" u="none" strike="noStrike" kern="1200" dirty="0">
                <a:solidFill>
                  <a:schemeClr val="tx1"/>
                </a:solidFill>
                <a:effectLst/>
                <a:latin typeface="+mn-lt"/>
                <a:ea typeface="+mn-ea"/>
                <a:cs typeface="+mn-cs"/>
              </a:rPr>
              <a:t>ts and </a:t>
            </a:r>
            <a:r>
              <a:rPr lang="en-US" sz="1200" b="1" i="0" u="none" strike="noStrike" kern="1200" dirty="0">
                <a:solidFill>
                  <a:schemeClr val="tx1"/>
                </a:solidFill>
                <a:effectLst/>
                <a:latin typeface="+mn-lt"/>
                <a:ea typeface="+mn-ea"/>
                <a:cs typeface="+mn-cs"/>
              </a:rPr>
              <a:t>arguments</a:t>
            </a:r>
            <a:r>
              <a:rPr lang="en-US" sz="1200" b="0" i="0" u="none" strike="noStrike" kern="1200" dirty="0">
                <a:solidFill>
                  <a:schemeClr val="tx1"/>
                </a:solidFill>
                <a:effectLst/>
                <a:latin typeface="+mn-lt"/>
                <a:ea typeface="+mn-ea"/>
                <a:cs typeface="+mn-cs"/>
              </a:rPr>
              <a:t> can come from either </a:t>
            </a:r>
            <a:r>
              <a:rPr lang="en-US" sz="1200" b="1" i="0" u="none" strike="noStrike" kern="1200" dirty="0">
                <a:solidFill>
                  <a:schemeClr val="tx1"/>
                </a:solidFill>
                <a:effectLst/>
                <a:latin typeface="+mn-lt"/>
                <a:ea typeface="+mn-ea"/>
                <a:cs typeface="+mn-cs"/>
              </a:rPr>
              <a:t>text</a:t>
            </a:r>
            <a:r>
              <a:rPr lang="en-US" sz="1200" b="0" i="0" u="none" strike="noStrike" kern="1200" dirty="0">
                <a:solidFill>
                  <a:schemeClr val="tx1"/>
                </a:solidFill>
                <a:effectLst/>
                <a:latin typeface="+mn-lt"/>
                <a:ea typeface="+mn-ea"/>
                <a:cs typeface="+mn-cs"/>
              </a:rPr>
              <a:t>, or </a:t>
            </a:r>
            <a:r>
              <a:rPr lang="en-US" sz="1200" b="1" i="0" u="none" strike="noStrike" kern="1200" dirty="0">
                <a:solidFill>
                  <a:schemeClr val="tx1"/>
                </a:solidFill>
                <a:effectLst/>
                <a:latin typeface="+mn-lt"/>
                <a:ea typeface="+mn-ea"/>
                <a:cs typeface="+mn-cs"/>
              </a:rPr>
              <a:t>image</a:t>
            </a:r>
            <a:r>
              <a:rPr lang="en-US" sz="1200" b="0" i="0" u="none" strike="noStrike" kern="1200" dirty="0">
                <a:solidFill>
                  <a:schemeClr val="tx1"/>
                </a:solidFill>
                <a:effectLst/>
                <a:latin typeface="+mn-lt"/>
                <a:ea typeface="+mn-ea"/>
                <a:cs typeface="+mn-cs"/>
              </a:rPr>
              <a:t>, or </a:t>
            </a:r>
            <a:r>
              <a:rPr lang="en-US" sz="1200" b="1" i="0" u="none" strike="noStrike" kern="1200" dirty="0">
                <a:solidFill>
                  <a:schemeClr val="tx1"/>
                </a:solidFill>
                <a:effectLst/>
                <a:latin typeface="+mn-lt"/>
                <a:ea typeface="+mn-ea"/>
                <a:cs typeface="+mn-cs"/>
              </a:rPr>
              <a:t>both</a:t>
            </a:r>
            <a:r>
              <a:rPr lang="en-US" sz="1200" b="0" i="0" u="none" strike="noStrike" kern="1200" dirty="0">
                <a:solidFill>
                  <a:schemeClr val="tx1"/>
                </a:solidFill>
                <a:effectLst/>
                <a:latin typeface="+mn-lt"/>
                <a:ea typeface="+mn-ea"/>
                <a:cs typeface="+mn-cs"/>
              </a:rPr>
              <a:t> of them. </a:t>
            </a:r>
          </a:p>
          <a:p>
            <a:endParaRPr lang="en-US" dirty="0"/>
          </a:p>
        </p:txBody>
      </p:sp>
    </p:spTree>
    <p:extLst>
      <p:ext uri="{BB962C8B-B14F-4D97-AF65-F5344CB8AC3E}">
        <p14:creationId xmlns:p14="http://schemas.microsoft.com/office/powerpoint/2010/main" val="313376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On the text side, we extract </a:t>
            </a:r>
            <a:r>
              <a:rPr lang="en-US" sz="1200" b="1" i="0" u="none" strike="noStrike" kern="1200" dirty="0">
                <a:solidFill>
                  <a:schemeClr val="tx1"/>
                </a:solidFill>
                <a:effectLst/>
                <a:latin typeface="+mn-lt"/>
                <a:ea typeface="+mn-ea"/>
                <a:cs typeface="+mn-cs"/>
              </a:rPr>
              <a:t>AMR</a:t>
            </a:r>
            <a:r>
              <a:rPr lang="en-US" sz="1200" b="0" i="0" u="none" strike="noStrike" kern="1200" dirty="0">
                <a:solidFill>
                  <a:schemeClr val="tx1"/>
                </a:solidFill>
                <a:effectLst/>
                <a:latin typeface="+mn-lt"/>
                <a:ea typeface="+mn-ea"/>
                <a:cs typeface="+mn-cs"/>
              </a:rPr>
              <a:t> graph, which is a graph constructed by </a:t>
            </a:r>
            <a:r>
              <a:rPr lang="en-US" sz="1200" b="1" i="0" u="none" strike="noStrike" kern="1200" dirty="0">
                <a:solidFill>
                  <a:schemeClr val="tx1"/>
                </a:solidFill>
                <a:effectLst/>
                <a:latin typeface="+mn-lt"/>
                <a:ea typeface="+mn-ea"/>
                <a:cs typeface="+mn-cs"/>
              </a:rPr>
              <a:t>predicates</a:t>
            </a:r>
            <a:r>
              <a:rPr lang="en-US" sz="1200" b="0" i="0" u="none" strike="noStrike" kern="1200" dirty="0">
                <a:solidFill>
                  <a:schemeClr val="tx1"/>
                </a:solidFill>
                <a:effectLst/>
                <a:latin typeface="+mn-lt"/>
                <a:ea typeface="+mn-ea"/>
                <a:cs typeface="+mn-cs"/>
              </a:rPr>
              <a:t> and their </a:t>
            </a:r>
            <a:r>
              <a:rPr lang="en-US" sz="1200" b="1" i="0" u="none" strike="noStrike" kern="1200" dirty="0">
                <a:solidFill>
                  <a:schemeClr val="tx1"/>
                </a:solidFill>
                <a:effectLst/>
                <a:latin typeface="+mn-lt"/>
                <a:ea typeface="+mn-ea"/>
                <a:cs typeface="+mn-cs"/>
              </a:rPr>
              <a:t>arguments</a:t>
            </a:r>
            <a:r>
              <a:rPr lang="en-US" sz="1200" b="0" i="0" u="none" strike="noStrike" kern="1200" dirty="0">
                <a:solidFill>
                  <a:schemeClr val="tx1"/>
                </a:solidFill>
                <a:effectLst/>
                <a:latin typeface="+mn-lt"/>
                <a:ea typeface="+mn-ea"/>
                <a:cs typeface="+mn-cs"/>
              </a:rPr>
              <a:t>. On the vision side, we mimic it by representing an </a:t>
            </a:r>
            <a:r>
              <a:rPr lang="en-US" sz="1200" b="1" i="0" u="none" strike="noStrike" kern="1200" dirty="0">
                <a:solidFill>
                  <a:schemeClr val="tx1"/>
                </a:solidFill>
                <a:effectLst/>
                <a:latin typeface="+mn-lt"/>
                <a:ea typeface="+mn-ea"/>
                <a:cs typeface="+mn-cs"/>
              </a:rPr>
              <a:t>image</a:t>
            </a:r>
            <a:r>
              <a:rPr lang="en-US" sz="1200" b="0" i="0" u="none" strike="noStrike" kern="1200" dirty="0">
                <a:solidFill>
                  <a:schemeClr val="tx1"/>
                </a:solidFill>
                <a:effectLst/>
                <a:latin typeface="+mn-lt"/>
                <a:ea typeface="+mn-ea"/>
                <a:cs typeface="+mn-cs"/>
              </a:rPr>
              <a:t> as a </a:t>
            </a:r>
            <a:r>
              <a:rPr lang="en-US" sz="1200" b="1" i="0" u="none" strike="noStrike" kern="1200" dirty="0">
                <a:solidFill>
                  <a:schemeClr val="tx1"/>
                </a:solidFill>
                <a:effectLst/>
                <a:latin typeface="+mn-lt"/>
                <a:ea typeface="+mn-ea"/>
                <a:cs typeface="+mn-cs"/>
              </a:rPr>
              <a:t>predicate</a:t>
            </a:r>
            <a:r>
              <a:rPr lang="en-US" sz="1200" b="0" i="0" u="none" strike="noStrike" kern="1200" dirty="0">
                <a:solidFill>
                  <a:schemeClr val="tx1"/>
                </a:solidFill>
                <a:effectLst/>
                <a:latin typeface="+mn-lt"/>
                <a:ea typeface="+mn-ea"/>
                <a:cs typeface="+mn-cs"/>
              </a:rPr>
              <a:t> node, it shows the situation, that is going on in the image, And connect it to </a:t>
            </a:r>
            <a:r>
              <a:rPr lang="en-US" sz="1200" b="1" i="0" u="none" strike="noStrike" kern="1200" dirty="0">
                <a:solidFill>
                  <a:schemeClr val="tx1"/>
                </a:solidFill>
                <a:effectLst/>
                <a:latin typeface="+mn-lt"/>
                <a:ea typeface="+mn-ea"/>
                <a:cs typeface="+mn-cs"/>
              </a:rPr>
              <a:t>objects</a:t>
            </a:r>
            <a:r>
              <a:rPr lang="en-US" sz="1200" b="0" i="0" u="none" strike="noStrike" kern="1200" dirty="0">
                <a:solidFill>
                  <a:schemeClr val="tx1"/>
                </a:solidFill>
                <a:effectLst/>
                <a:latin typeface="+mn-lt"/>
                <a:ea typeface="+mn-ea"/>
                <a:cs typeface="+mn-cs"/>
              </a:rPr>
              <a:t> in the image, which are the </a:t>
            </a:r>
            <a:r>
              <a:rPr lang="en-US" sz="1200" b="1" i="0" u="none" strike="noStrike" kern="1200" dirty="0">
                <a:solidFill>
                  <a:schemeClr val="tx1"/>
                </a:solidFill>
                <a:effectLst/>
                <a:latin typeface="+mn-lt"/>
                <a:ea typeface="+mn-ea"/>
                <a:cs typeface="+mn-cs"/>
              </a:rPr>
              <a:t>potential</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arguments</a:t>
            </a:r>
            <a:r>
              <a:rPr lang="en-US" sz="1200" b="0" i="0" u="none" strike="noStrike" kern="1200" dirty="0">
                <a:solidFill>
                  <a:schemeClr val="tx1"/>
                </a:solidFill>
                <a:effectLst/>
                <a:latin typeface="+mn-lt"/>
                <a:ea typeface="+mn-ea"/>
                <a:cs typeface="+mn-cs"/>
              </a:rPr>
              <a:t> of the predicate. We call it </a:t>
            </a:r>
            <a:r>
              <a:rPr lang="en-US" sz="1200" b="1" i="0" u="none" strike="noStrike" kern="1200" dirty="0">
                <a:solidFill>
                  <a:schemeClr val="tx1"/>
                </a:solidFill>
                <a:effectLst/>
                <a:latin typeface="+mn-lt"/>
                <a:ea typeface="+mn-ea"/>
                <a:cs typeface="+mn-cs"/>
              </a:rPr>
              <a:t>situation graph </a:t>
            </a:r>
            <a:r>
              <a:rPr lang="en-US" sz="1200" b="0" i="0" u="none" strike="noStrike" kern="1200" dirty="0">
                <a:solidFill>
                  <a:schemeClr val="tx1"/>
                </a:solidFill>
                <a:effectLst/>
                <a:latin typeface="+mn-lt"/>
                <a:ea typeface="+mn-ea"/>
                <a:cs typeface="+mn-cs"/>
              </a:rPr>
              <a:t>since it shows the </a:t>
            </a:r>
            <a:r>
              <a:rPr lang="en-US" sz="1200" b="1" i="0" u="none" strike="noStrike" kern="1200" dirty="0">
                <a:solidFill>
                  <a:schemeClr val="tx1"/>
                </a:solidFill>
                <a:effectLst/>
                <a:latin typeface="+mn-lt"/>
                <a:ea typeface="+mn-ea"/>
                <a:cs typeface="+mn-cs"/>
              </a:rPr>
              <a:t>situation</a:t>
            </a:r>
            <a:r>
              <a:rPr lang="en-US" sz="1200" b="0" i="0" u="none" strike="noStrike" kern="1200" dirty="0">
                <a:solidFill>
                  <a:schemeClr val="tx1"/>
                </a:solidFill>
                <a:effectLst/>
                <a:latin typeface="+mn-lt"/>
                <a:ea typeface="+mn-ea"/>
                <a:cs typeface="+mn-cs"/>
              </a:rPr>
              <a:t> of the image</a:t>
            </a:r>
          </a:p>
          <a:p>
            <a:endParaRPr lang="en-US" dirty="0"/>
          </a:p>
        </p:txBody>
      </p:sp>
    </p:spTree>
    <p:extLst>
      <p:ext uri="{BB962C8B-B14F-4D97-AF65-F5344CB8AC3E}">
        <p14:creationId xmlns:p14="http://schemas.microsoft.com/office/powerpoint/2010/main" val="650619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some work. but large gap, physical events instead of newsworthy. There is no work to take two </a:t>
            </a:r>
            <a:r>
              <a:rPr lang="en-US" dirty="0" err="1"/>
              <a:t>modaltities</a:t>
            </a:r>
            <a:r>
              <a:rPr lang="en-US" dirty="0"/>
              <a:t> together for a joint extraction</a:t>
            </a:r>
          </a:p>
        </p:txBody>
      </p:sp>
    </p:spTree>
    <p:extLst>
      <p:ext uri="{BB962C8B-B14F-4D97-AF65-F5344CB8AC3E}">
        <p14:creationId xmlns:p14="http://schemas.microsoft.com/office/powerpoint/2010/main" val="2608579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a result, new task. </a:t>
            </a:r>
          </a:p>
          <a:p>
            <a:r>
              <a:rPr lang="en-US" dirty="0"/>
              <a:t>input </a:t>
            </a:r>
          </a:p>
          <a:p>
            <a:r>
              <a:rPr lang="en-US" dirty="0"/>
              <a:t>event merge</a:t>
            </a:r>
          </a:p>
        </p:txBody>
      </p:sp>
    </p:spTree>
    <p:extLst>
      <p:ext uri="{BB962C8B-B14F-4D97-AF65-F5344CB8AC3E}">
        <p14:creationId xmlns:p14="http://schemas.microsoft.com/office/powerpoint/2010/main" val="1903578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Since text event understanding has been researched for a long time, we can take advantage of text IE tools to extract the event knowledge, For example, we can get this carry event from the sentence.</a:t>
            </a:r>
          </a:p>
        </p:txBody>
      </p:sp>
    </p:spTree>
    <p:extLst>
      <p:ext uri="{BB962C8B-B14F-4D97-AF65-F5344CB8AC3E}">
        <p14:creationId xmlns:p14="http://schemas.microsoft.com/office/powerpoint/2010/main" val="11909722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sz="1100" b="0" i="0" u="none" strike="noStrike" cap="none" dirty="0">
                <a:solidFill>
                  <a:srgbClr val="000000"/>
                </a:solidFill>
                <a:effectLst/>
                <a:latin typeface="Arial"/>
                <a:ea typeface="Arial"/>
                <a:cs typeface="Arial"/>
                <a:sym typeface="Arial"/>
              </a:rPr>
              <a:t>And detect the arguments participating in this event</a:t>
            </a:r>
            <a:endParaRPr lang="zh-CN" altLang="en-US" dirty="0">
              <a:effectLst/>
            </a:endParaRPr>
          </a:p>
          <a:p>
            <a:endParaRPr lang="en-US" dirty="0"/>
          </a:p>
        </p:txBody>
      </p:sp>
    </p:spTree>
    <p:extLst>
      <p:ext uri="{BB962C8B-B14F-4D97-AF65-F5344CB8AC3E}">
        <p14:creationId xmlns:p14="http://schemas.microsoft.com/office/powerpoint/2010/main" val="2981946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5BF46E-D85C-43D7-A327-A21983F026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5822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this way, we can</a:t>
            </a:r>
            <a:r>
              <a:rPr lang="zh-CN" altLang="en-US" dirty="0"/>
              <a:t> </a:t>
            </a:r>
            <a:r>
              <a:rPr lang="en-US" dirty="0"/>
              <a:t>use the text event as a distance supervision, and transfer event knowledge from text modality to vision modality, For example, we can treat this transporting event as pseudo labels for the image.</a:t>
            </a:r>
          </a:p>
          <a:p>
            <a:endParaRPr lang="en-US" dirty="0"/>
          </a:p>
          <a:p>
            <a:endParaRPr lang="en-US" dirty="0"/>
          </a:p>
          <a:p>
            <a:r>
              <a:rPr lang="en-US" dirty="0"/>
              <a:t>A good thing is that we have assumptions that for news data, the image and its caption should convey similar information about the event. For example, given the caption, we can extract this transport event with its arguments, and we treat the event labels as pseudo labels for the image. </a:t>
            </a:r>
          </a:p>
        </p:txBody>
      </p:sp>
    </p:spTree>
    <p:extLst>
      <p:ext uri="{BB962C8B-B14F-4D97-AF65-F5344CB8AC3E}">
        <p14:creationId xmlns:p14="http://schemas.microsoft.com/office/powerpoint/2010/main" val="33074333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(click)To force the model understand event and argument, so we manipulate the event structures</a:t>
            </a:r>
            <a:r>
              <a:rPr lang="zh-CN" altLang="en-US" dirty="0"/>
              <a:t> </a:t>
            </a:r>
            <a:r>
              <a:rPr lang="en-US" altLang="zh-CN" dirty="0"/>
              <a:t>from</a:t>
            </a:r>
            <a:r>
              <a:rPr lang="zh-CN" altLang="en-US" dirty="0"/>
              <a:t> </a:t>
            </a:r>
            <a:r>
              <a:rPr lang="en-US" altLang="zh-CN" dirty="0"/>
              <a:t>both</a:t>
            </a:r>
            <a:r>
              <a:rPr lang="en-US" dirty="0"/>
              <a:t> event level</a:t>
            </a:r>
            <a:r>
              <a:rPr lang="zh-CN" altLang="en-US" dirty="0"/>
              <a:t> </a:t>
            </a:r>
            <a:r>
              <a:rPr lang="en-US" altLang="zh-CN" dirty="0"/>
              <a:t>and</a:t>
            </a:r>
            <a:r>
              <a:rPr lang="zh-CN" altLang="en-US" dirty="0"/>
              <a:t> </a:t>
            </a:r>
            <a:r>
              <a:rPr lang="en-US" altLang="zh-CN" dirty="0"/>
              <a:t>argument level, based on the confusion matrix.</a:t>
            </a:r>
          </a:p>
          <a:p>
            <a:endParaRPr lang="en-US" dirty="0"/>
          </a:p>
          <a:p>
            <a:endParaRPr lang="en-US" dirty="0"/>
          </a:p>
          <a:p>
            <a:endParaRPr lang="en-US" dirty="0"/>
          </a:p>
          <a:p>
            <a:r>
              <a:rPr lang="en-US" dirty="0"/>
              <a:t>We sample ambiguous negative event types based on confusion matrix</a:t>
            </a:r>
          </a:p>
          <a:p>
            <a:r>
              <a:rPr lang="en-US" dirty="0"/>
              <a:t>(click)For the argument negative sampling, since each event may have multiple arguments, we switch the orders of the arguments using a right-shift.</a:t>
            </a:r>
            <a:endParaRPr lang="zh-CN" altLang="en-US" dirty="0">
              <a:effectLst/>
            </a:endParaRPr>
          </a:p>
        </p:txBody>
      </p:sp>
    </p:spTree>
    <p:extLst>
      <p:ext uri="{BB962C8B-B14F-4D97-AF65-F5344CB8AC3E}">
        <p14:creationId xmlns:p14="http://schemas.microsoft.com/office/powerpoint/2010/main" val="23987198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Then we use some predefined prompt functions to translate the event structures to natural language descriptions, </a:t>
            </a:r>
          </a:p>
        </p:txBody>
      </p:sp>
    </p:spTree>
    <p:extLst>
      <p:ext uri="{BB962C8B-B14F-4D97-AF65-F5344CB8AC3E}">
        <p14:creationId xmlns:p14="http://schemas.microsoft.com/office/powerpoint/2010/main" val="35413350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that we can feed this description to CLIP text encoder. </a:t>
            </a:r>
          </a:p>
        </p:txBody>
      </p:sp>
    </p:spTree>
    <p:extLst>
      <p:ext uri="{BB962C8B-B14F-4D97-AF65-F5344CB8AC3E}">
        <p14:creationId xmlns:p14="http://schemas.microsoft.com/office/powerpoint/2010/main" val="24463384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text and vision encoder will be optimized using a contrastive learning loss to distinguish negative events and arguments from positive ones.</a:t>
            </a:r>
          </a:p>
        </p:txBody>
      </p:sp>
    </p:spTree>
    <p:extLst>
      <p:ext uri="{BB962C8B-B14F-4D97-AF65-F5344CB8AC3E}">
        <p14:creationId xmlns:p14="http://schemas.microsoft.com/office/powerpoint/2010/main" val="3192456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tried GPT-3 as one of the prompt function to convert event to natural language description by providing five in-context examples. </a:t>
            </a:r>
          </a:p>
        </p:txBody>
      </p:sp>
    </p:spTree>
    <p:extLst>
      <p:ext uri="{BB962C8B-B14F-4D97-AF65-F5344CB8AC3E}">
        <p14:creationId xmlns:p14="http://schemas.microsoft.com/office/powerpoint/2010/main" val="15359062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However, this is only about semantic encoding, to better encode the structures, we extract the objects in images using Faster RCNN, and construct a vision graph using these objects. After that, we learn the soft alignment between these objects and text event arguments to learn their roles. The soft alignment is optimized using optimal transport.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We use the cosine similarity as cost matrix, The optimal transport plan is solved using </a:t>
            </a:r>
            <a:r>
              <a:rPr lang="en-US" dirty="0" err="1"/>
              <a:t>Sinkhorn</a:t>
            </a:r>
            <a:r>
              <a:rPr lang="en-US" dirty="0"/>
              <a:t> algorithm within k iterations, and the final distance is based on the transport plan and the cost matrix</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endParaRPr lang="en-US" dirty="0"/>
          </a:p>
        </p:txBody>
      </p:sp>
    </p:spTree>
    <p:extLst>
      <p:ext uri="{BB962C8B-B14F-4D97-AF65-F5344CB8AC3E}">
        <p14:creationId xmlns:p14="http://schemas.microsoft.com/office/powerpoint/2010/main" val="30535472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entire model do not need any annotations, but only image-caption pairs. Since our work focus more on real-world events, we want the pretraining dataset to be more rich in events. As a result, we collect the 100k image-captions from VOA news website as pretraining data. This </a:t>
            </a:r>
            <a:r>
              <a:rPr lang="en-US" dirty="0" err="1"/>
              <a:t>VOANews</a:t>
            </a:r>
            <a:r>
              <a:rPr lang="en-US" dirty="0"/>
              <a:t> is also a more challenging image caption retrieval benchmark compared to Flickr30k and MSCOCO, with longer sentences and complex semantic structures.</a:t>
            </a:r>
          </a:p>
        </p:txBody>
      </p:sp>
    </p:spTree>
    <p:extLst>
      <p:ext uri="{BB962C8B-B14F-4D97-AF65-F5344CB8AC3E}">
        <p14:creationId xmlns:p14="http://schemas.microsoft.com/office/powerpoint/2010/main" val="19444806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Supervised IE can extract around 1 event for each caption in average, We can see that most events extracted are vision related, like transport, meet, demonstrate, etc. </a:t>
            </a:r>
          </a:p>
          <a:p>
            <a:r>
              <a:rPr lang="en-US" dirty="0"/>
              <a:t>It matches our assumption that captions are mainly describing the event in the image.</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35BF46E-D85C-43D7-A327-A21983F02637}"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75</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382351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Since real-world events are open-vocabulary, our goal is to perform well on direct event structure extraction in a zero-shot settings, and also be able to support downstream tasks even without finetuning, such as question answering tasks. </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35BF46E-D85C-43D7-A327-A21983F02637}"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76</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26580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support this kind of tasks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B3FA7-EFAF-D041-9374-CD5CA9CD8D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1805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One exciting thing is that, outperform, unseen</a:t>
            </a:r>
          </a:p>
          <a:p>
            <a:r>
              <a:rPr lang="en-US" dirty="0"/>
              <a:t>Good performance on argument extraction shows that the model can understand who is participating the events and what is the arguments role its playing. </a:t>
            </a:r>
          </a:p>
        </p:txBody>
      </p:sp>
    </p:spTree>
    <p:extLst>
      <p:ext uri="{BB962C8B-B14F-4D97-AF65-F5344CB8AC3E}">
        <p14:creationId xmlns:p14="http://schemas.microsoft.com/office/powerpoint/2010/main" val="3752180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is an example, that the model can understand the person in the middle are the detainee and people surrounding him are agents.</a:t>
            </a:r>
          </a:p>
        </p:txBody>
      </p:sp>
    </p:spTree>
    <p:extLst>
      <p:ext uri="{BB962C8B-B14F-4D97-AF65-F5344CB8AC3E}">
        <p14:creationId xmlns:p14="http://schemas.microsoft.com/office/powerpoint/2010/main" val="26133424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Then, we test the model on question answering tasks. We select tasks whose settings are close to real-world applications. such as the visual commonsense reasoning task. Different from VQA’s naïve questions, it mimics the real questions people will have when seeing the image, which are mostly about event understanding.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Going beyond that, </a:t>
            </a:r>
            <a:r>
              <a:rPr lang="en-US" dirty="0" err="1"/>
              <a:t>VisualCOMET</a:t>
            </a:r>
            <a:r>
              <a:rPr lang="en-US" dirty="0"/>
              <a:t> is proposed to predict the events happening now, before and after. Similar to previous tasks, it needs to not only knowing the events, but also the argument roles that different persons are playing.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For example, the blue boxes indicate now, yellow boxes for before, and green boxes for after. Given the image and the event, it aims to predict these boxes. </a:t>
            </a:r>
          </a:p>
          <a:p>
            <a:endParaRPr lang="en-US" dirty="0"/>
          </a:p>
        </p:txBody>
      </p:sp>
    </p:spTree>
    <p:extLst>
      <p:ext uri="{BB962C8B-B14F-4D97-AF65-F5344CB8AC3E}">
        <p14:creationId xmlns:p14="http://schemas.microsoft.com/office/powerpoint/2010/main" val="26416081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Our zero-shot model ranks answers based on the similarity scores with images. For example, given the image, only the last answer is about beating event, so the model can easily select the correct answer.</a:t>
            </a:r>
          </a:p>
        </p:txBody>
      </p:sp>
    </p:spTree>
    <p:extLst>
      <p:ext uri="{BB962C8B-B14F-4D97-AF65-F5344CB8AC3E}">
        <p14:creationId xmlns:p14="http://schemas.microsoft.com/office/powerpoint/2010/main" val="12910918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507eae1e8e_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507eae1e8e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507eae1e8e_14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507eae1e8e_14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20c43c1b16_0_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 name="Google Shape;77;g120c43c1b16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20c43c1b16_0_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g120c43c1b16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20c43c1b16_0_3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g120c43c1b16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20c43c1b16_0_4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g120c43c1b16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Transformer:</a:t>
            </a:r>
            <a:r>
              <a:rPr lang="en-US" sz="1200" kern="1200" dirty="0">
                <a:solidFill>
                  <a:schemeClr val="tx1"/>
                </a:solidFill>
                <a:effectLst/>
                <a:latin typeface="+mn-lt"/>
                <a:ea typeface="+mn-ea"/>
                <a:cs typeface="+mn-cs"/>
              </a:rPr>
              <a:t>firstproposedforNLP,popularizedbyBERTandGPT-2/3,extended to image generation, vision-language pre-training, and now image classification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B3FA7-EFAF-D041-9374-CD5CA9CD8D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1395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20c43c1b16_0_5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g120c43c1b16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20c43c1b16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120c43c1b16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3ae1f95738_0_2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3ae1f95738_0_21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
        <p:nvSpPr>
          <p:cNvPr id="140" name="Google Shape;140;g13ae1f95738_0_2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3ae1f95738_0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13ae1f95738_0_2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
        <p:nvSpPr>
          <p:cNvPr id="152" name="Google Shape;152;g13ae1f95738_0_2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4763c9ddf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14763c9ddf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3ae1f95738_0_2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3ae1f95738_0_27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
        <p:nvSpPr>
          <p:cNvPr id="198" name="Google Shape;198;g13ae1f95738_0_2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3ae1f95738_0_4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3ae1f95738_0_4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
        <p:nvSpPr>
          <p:cNvPr id="209" name="Google Shape;209;g13ae1f95738_0_4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3ae1f95738_0_2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3ae1f95738_0_28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
        <p:nvSpPr>
          <p:cNvPr id="220" name="Google Shape;220;g13ae1f95738_0_2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3ae1f95738_0_2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3ae1f95738_0_29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
        <p:nvSpPr>
          <p:cNvPr id="231" name="Google Shape;231;g13ae1f95738_0_2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3ae1f95738_0_3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13ae1f95738_0_30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
        <p:nvSpPr>
          <p:cNvPr id="247" name="Google Shape;247;g13ae1f95738_0_3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191c66f27f_0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191c66f27f_0_2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g1191c66f27f_0_2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3ae1f95738_0_3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13ae1f95738_0_3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
        <p:nvSpPr>
          <p:cNvPr id="259" name="Google Shape;259;g13ae1f95738_0_3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191c66f27f_0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191c66f27f_0_2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g1191c66f27f_0_2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951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hlinkClick r:id="rId3"/>
              </a:rPr>
              <a:t>There are also pixel level detection tasks, called semgntation, including the semantic segmentation and instance segmentation. Semantic segmentation covers pixels of general object class, and instance segmentation higlights pixels of each individual object.</a:t>
            </a:r>
          </a:p>
          <a:p>
            <a:endParaRPr lang="en-US" sz="1200" b="1" i="0" u="none" strike="noStrike" cap="none" dirty="0">
              <a:solidFill>
                <a:schemeClr val="dk1"/>
              </a:solidFill>
              <a:effectLst/>
              <a:latin typeface="Calibri"/>
              <a:ea typeface="Calibri"/>
              <a:cs typeface="Calibri"/>
              <a:sym typeface="Calibri"/>
              <a:hlinkClick r:id="rId3"/>
            </a:endParaRPr>
          </a:p>
          <a:p>
            <a:endParaRPr lang="en-US" sz="1200" b="1" i="0" u="none" strike="noStrike" cap="none" dirty="0">
              <a:solidFill>
                <a:schemeClr val="dk1"/>
              </a:solidFill>
              <a:effectLst/>
              <a:latin typeface="Calibri"/>
              <a:ea typeface="Calibri"/>
              <a:cs typeface="Calibri"/>
              <a:sym typeface="Calibri"/>
              <a:hlinkClick r:id="rId3"/>
            </a:endParaRPr>
          </a:p>
          <a:p>
            <a:endParaRPr lang="en-US" sz="1200" b="1" i="0" u="none" strike="noStrike" cap="none" dirty="0">
              <a:solidFill>
                <a:schemeClr val="dk1"/>
              </a:solidFill>
              <a:effectLst/>
              <a:latin typeface="Calibri"/>
              <a:ea typeface="Calibri"/>
              <a:cs typeface="Calibri"/>
              <a:sym typeface="Calibri"/>
              <a:hlinkClick r:id="rId3"/>
            </a:endParaRPr>
          </a:p>
          <a:p>
            <a:endParaRPr lang="en-US" sz="1200" b="1" i="0" u="none" strike="noStrike" cap="none" dirty="0">
              <a:solidFill>
                <a:schemeClr val="dk1"/>
              </a:solidFill>
              <a:effectLst/>
              <a:latin typeface="Calibri"/>
              <a:ea typeface="Calibri"/>
              <a:cs typeface="Calibri"/>
              <a:sym typeface="Calibri"/>
              <a:hlinkClick r:id="rId3"/>
            </a:endParaRPr>
          </a:p>
          <a:p>
            <a:r>
              <a:rPr lang="en-US" sz="1200" b="1" i="0" u="none" strike="noStrike" cap="none" dirty="0">
                <a:solidFill>
                  <a:schemeClr val="dk1"/>
                </a:solidFill>
                <a:effectLst/>
                <a:latin typeface="Calibri"/>
                <a:ea typeface="Calibri"/>
                <a:cs typeface="Calibri"/>
                <a:sym typeface="Calibri"/>
                <a:hlinkClick r:id="rId3"/>
              </a:rPr>
              <a:t>Image segmentation</a:t>
            </a:r>
            <a:r>
              <a:rPr lang="en-US" sz="1200" b="0" i="0" u="none" strike="noStrike" cap="none" dirty="0">
                <a:solidFill>
                  <a:schemeClr val="dk1"/>
                </a:solidFill>
                <a:effectLst/>
                <a:latin typeface="Calibri"/>
                <a:ea typeface="Calibri"/>
                <a:cs typeface="Calibri"/>
                <a:sym typeface="Calibri"/>
              </a:rPr>
              <a:t> is the process of defining </a:t>
            </a:r>
            <a:r>
              <a:rPr lang="en-US" sz="1200" b="0" i="1" u="none" strike="noStrike" cap="none" dirty="0">
                <a:solidFill>
                  <a:schemeClr val="dk1"/>
                </a:solidFill>
                <a:effectLst/>
                <a:latin typeface="Calibri"/>
                <a:ea typeface="Calibri"/>
                <a:cs typeface="Calibri"/>
                <a:sym typeface="Calibri"/>
              </a:rPr>
              <a:t>which pixels</a:t>
            </a:r>
            <a:r>
              <a:rPr lang="en-US" sz="1200" b="0" i="0" u="none" strike="noStrike" cap="none" dirty="0">
                <a:solidFill>
                  <a:schemeClr val="dk1"/>
                </a:solidFill>
                <a:effectLst/>
                <a:latin typeface="Calibri"/>
                <a:ea typeface="Calibri"/>
                <a:cs typeface="Calibri"/>
                <a:sym typeface="Calibri"/>
              </a:rPr>
              <a:t> of an object class are found in an image.</a:t>
            </a:r>
          </a:p>
          <a:p>
            <a:r>
              <a:rPr lang="en-US" sz="1200" b="1" i="0" u="none" strike="noStrike" cap="none" dirty="0">
                <a:solidFill>
                  <a:schemeClr val="dk1"/>
                </a:solidFill>
                <a:effectLst/>
                <a:latin typeface="Calibri"/>
                <a:ea typeface="Calibri"/>
                <a:cs typeface="Calibri"/>
                <a:sym typeface="Calibri"/>
              </a:rPr>
              <a:t>Semantic image segmentation</a:t>
            </a:r>
            <a:r>
              <a:rPr lang="en-US" sz="1200" b="0" i="0" u="none" strike="noStrike" cap="none" dirty="0">
                <a:solidFill>
                  <a:schemeClr val="dk1"/>
                </a:solidFill>
                <a:effectLst/>
                <a:latin typeface="Calibri"/>
                <a:ea typeface="Calibri"/>
                <a:cs typeface="Calibri"/>
                <a:sym typeface="Calibri"/>
              </a:rPr>
              <a:t> will mark all pixels belonging to that tag, but won’t define the boundaries of each object.</a:t>
            </a:r>
          </a:p>
          <a:p>
            <a:r>
              <a:rPr lang="en-US" sz="1200" b="1" i="0" u="none" strike="noStrike" cap="none" dirty="0">
                <a:solidFill>
                  <a:schemeClr val="dk1"/>
                </a:solidFill>
                <a:effectLst/>
                <a:latin typeface="Calibri"/>
                <a:ea typeface="Calibri"/>
                <a:cs typeface="Calibri"/>
                <a:sym typeface="Calibri"/>
              </a:rPr>
              <a:t>Object detection</a:t>
            </a:r>
            <a:r>
              <a:rPr lang="en-US" sz="1200" b="0" i="0" u="none" strike="noStrike" cap="none" dirty="0">
                <a:solidFill>
                  <a:schemeClr val="dk1"/>
                </a:solidFill>
                <a:effectLst/>
                <a:latin typeface="Calibri"/>
                <a:ea typeface="Calibri"/>
                <a:cs typeface="Calibri"/>
                <a:sym typeface="Calibri"/>
              </a:rPr>
              <a:t> instead will not segment the object, but will clearly define the location of each individual object instance with a box.</a:t>
            </a:r>
          </a:p>
          <a:p>
            <a:r>
              <a:rPr lang="en-US" sz="1200" b="0" i="0" u="none" strike="noStrike" cap="none" dirty="0">
                <a:solidFill>
                  <a:schemeClr val="dk1"/>
                </a:solidFill>
                <a:effectLst/>
                <a:latin typeface="Calibri"/>
                <a:ea typeface="Calibri"/>
                <a:cs typeface="Calibri"/>
                <a:sym typeface="Calibri"/>
              </a:rPr>
              <a:t>Combining semantic segmentation with object detection leads to </a:t>
            </a:r>
            <a:r>
              <a:rPr lang="en-US" sz="1200" b="1" i="0" u="none" strike="noStrike" cap="none" dirty="0">
                <a:solidFill>
                  <a:schemeClr val="dk1"/>
                </a:solidFill>
                <a:effectLst/>
                <a:latin typeface="Calibri"/>
                <a:ea typeface="Calibri"/>
                <a:cs typeface="Calibri"/>
                <a:sym typeface="Calibri"/>
              </a:rPr>
              <a:t>instance segmentation,</a:t>
            </a:r>
            <a:r>
              <a:rPr lang="en-US" sz="1200" b="0" i="0" u="none" strike="noStrike" cap="none" dirty="0">
                <a:solidFill>
                  <a:schemeClr val="dk1"/>
                </a:solidFill>
                <a:effectLst/>
                <a:latin typeface="Calibri"/>
                <a:ea typeface="Calibri"/>
                <a:cs typeface="Calibri"/>
                <a:sym typeface="Calibri"/>
              </a:rPr>
              <a:t> which first detects the object instances, and then segments each within the detected boxes (known in this case as regions of interest).</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90065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Popolar</a:t>
            </a:r>
            <a:r>
              <a:rPr lang="en-US" dirty="0"/>
              <a:t> models can be dived into two categories, two-stage models will first detect the region proposals such as </a:t>
            </a:r>
            <a:r>
              <a:rPr lang="en-US" dirty="0" err="1"/>
              <a:t>Fater</a:t>
            </a:r>
            <a:r>
              <a:rPr lang="en-US" dirty="0"/>
              <a:t> RCNN and </a:t>
            </a:r>
            <a:r>
              <a:rPr lang="en-US" dirty="0" err="1"/>
              <a:t>MASk</a:t>
            </a:r>
            <a:r>
              <a:rPr lang="en-US" dirty="0"/>
              <a:t> RCNN, but one-stage model skips the proposal, and </a:t>
            </a:r>
            <a:r>
              <a:rPr lang="en-US" dirty="0" err="1"/>
              <a:t>represntative</a:t>
            </a:r>
            <a:r>
              <a:rPr lang="en-US" dirty="0"/>
              <a:t> models are YOLO and SSD.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10221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CB2BC46-ED5E-0141-B93F-65FA75B67B71}"/>
              </a:ext>
            </a:extLst>
          </p:cNvPr>
          <p:cNvSpPr/>
          <p:nvPr userDrawn="1"/>
        </p:nvSpPr>
        <p:spPr>
          <a:xfrm>
            <a:off x="0" y="-1"/>
            <a:ext cx="12192000" cy="5319983"/>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C0F4068-C37C-E041-A803-C79180CD40E7}"/>
              </a:ext>
            </a:extLst>
          </p:cNvPr>
          <p:cNvPicPr>
            <a:picLocks noChangeAspect="1"/>
          </p:cNvPicPr>
          <p:nvPr userDrawn="1"/>
        </p:nvPicPr>
        <p:blipFill rotWithShape="1">
          <a:blip r:embed="rId2">
            <a:alphaModFix amt="50000"/>
          </a:blip>
          <a:srcRect t="15541" b="18941"/>
          <a:stretch/>
        </p:blipFill>
        <p:spPr>
          <a:xfrm>
            <a:off x="0" y="0"/>
            <a:ext cx="12192000" cy="5319984"/>
          </a:xfrm>
          <a:prstGeom prst="rect">
            <a:avLst/>
          </a:prstGeom>
        </p:spPr>
      </p:pic>
      <p:sp>
        <p:nvSpPr>
          <p:cNvPr id="2" name="Title 1">
            <a:extLst>
              <a:ext uri="{FF2B5EF4-FFF2-40B4-BE49-F238E27FC236}">
                <a16:creationId xmlns:a16="http://schemas.microsoft.com/office/drawing/2014/main" id="{86671775-BEEB-6448-9397-5A531133324A}"/>
              </a:ext>
            </a:extLst>
          </p:cNvPr>
          <p:cNvSpPr>
            <a:spLocks noGrp="1"/>
          </p:cNvSpPr>
          <p:nvPr>
            <p:ph type="ctrTitle"/>
          </p:nvPr>
        </p:nvSpPr>
        <p:spPr>
          <a:xfrm>
            <a:off x="349250" y="2118860"/>
            <a:ext cx="11493500" cy="1535112"/>
          </a:xfrm>
        </p:spPr>
        <p:txBody>
          <a:bodyPr anchor="b">
            <a:normAutofit/>
          </a:bodyPr>
          <a:lstStyle>
            <a:lvl1pPr algn="ctr">
              <a:defRPr sz="5400">
                <a:solidFill>
                  <a:srgbClr val="23262E"/>
                </a:solidFill>
              </a:defRPr>
            </a:lvl1pPr>
          </a:lstStyle>
          <a:p>
            <a:r>
              <a:rPr lang="en-US" dirty="0"/>
              <a:t>Click to edit Master title style</a:t>
            </a:r>
          </a:p>
        </p:txBody>
      </p:sp>
      <p:sp>
        <p:nvSpPr>
          <p:cNvPr id="3" name="Subtitle 2">
            <a:extLst>
              <a:ext uri="{FF2B5EF4-FFF2-40B4-BE49-F238E27FC236}">
                <a16:creationId xmlns:a16="http://schemas.microsoft.com/office/drawing/2014/main" id="{66825E03-CDD3-D64F-988B-383BE0A756E5}"/>
              </a:ext>
            </a:extLst>
          </p:cNvPr>
          <p:cNvSpPr>
            <a:spLocks noGrp="1"/>
          </p:cNvSpPr>
          <p:nvPr>
            <p:ph type="subTitle" idx="1"/>
          </p:nvPr>
        </p:nvSpPr>
        <p:spPr>
          <a:xfrm>
            <a:off x="1524000" y="3829050"/>
            <a:ext cx="9144000" cy="615950"/>
          </a:xfrm>
        </p:spPr>
        <p:txBody>
          <a:bodyPr>
            <a:normAutofit/>
          </a:bodyPr>
          <a:lstStyle>
            <a:lvl1pPr marL="0" indent="0" algn="ctr">
              <a:buNone/>
              <a:defRPr sz="2000">
                <a:solidFill>
                  <a:srgbClr val="4248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TextBox 14">
            <a:extLst>
              <a:ext uri="{FF2B5EF4-FFF2-40B4-BE49-F238E27FC236}">
                <a16:creationId xmlns:a16="http://schemas.microsoft.com/office/drawing/2014/main" id="{9D7D7EAC-EB52-9944-AAFF-5EA0F52A95FF}"/>
              </a:ext>
            </a:extLst>
          </p:cNvPr>
          <p:cNvSpPr txBox="1"/>
          <p:nvPr userDrawn="1"/>
        </p:nvSpPr>
        <p:spPr>
          <a:xfrm>
            <a:off x="4031044" y="6194967"/>
            <a:ext cx="4129913" cy="307777"/>
          </a:xfrm>
          <a:prstGeom prst="rect">
            <a:avLst/>
          </a:prstGeom>
          <a:noFill/>
        </p:spPr>
        <p:txBody>
          <a:bodyPr wrap="none" rtlCol="0">
            <a:spAutoFit/>
          </a:bodyPr>
          <a:lstStyle/>
          <a:p>
            <a:pPr algn="ctr"/>
            <a:r>
              <a:rPr lang="en-US" sz="1400" b="1" dirty="0">
                <a:solidFill>
                  <a:srgbClr val="424857"/>
                </a:solidFill>
                <a:latin typeface="+mj-lt"/>
                <a:cs typeface="Arial" panose="020B0604020202020204" pitchFamily="34" charset="0"/>
              </a:rPr>
              <a:t>B L E N D E R | </a:t>
            </a:r>
            <a:r>
              <a:rPr lang="en-US" sz="1400" b="0" dirty="0">
                <a:solidFill>
                  <a:srgbClr val="424857"/>
                </a:solidFill>
                <a:latin typeface="+mj-lt"/>
                <a:cs typeface="Arial" panose="020B0604020202020204" pitchFamily="34" charset="0"/>
              </a:rPr>
              <a:t>Cross-source Information Extraction Lab</a:t>
            </a:r>
            <a:endParaRPr lang="en-US" sz="1400" b="1" dirty="0">
              <a:solidFill>
                <a:srgbClr val="424857"/>
              </a:solidFill>
              <a:latin typeface="+mj-lt"/>
              <a:cs typeface="Arial" panose="020B0604020202020204" pitchFamily="34" charset="0"/>
            </a:endParaRPr>
          </a:p>
        </p:txBody>
      </p:sp>
      <p:pic>
        <p:nvPicPr>
          <p:cNvPr id="18" name="Picture 17">
            <a:extLst>
              <a:ext uri="{FF2B5EF4-FFF2-40B4-BE49-F238E27FC236}">
                <a16:creationId xmlns:a16="http://schemas.microsoft.com/office/drawing/2014/main" id="{A0670433-4FD5-A74E-874F-00D17C070FF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87875" b="-305"/>
          <a:stretch/>
        </p:blipFill>
        <p:spPr>
          <a:xfrm>
            <a:off x="5984225" y="5765456"/>
            <a:ext cx="223551" cy="321019"/>
          </a:xfrm>
          <a:prstGeom prst="rect">
            <a:avLst/>
          </a:prstGeom>
        </p:spPr>
      </p:pic>
    </p:spTree>
    <p:extLst>
      <p:ext uri="{BB962C8B-B14F-4D97-AF65-F5344CB8AC3E}">
        <p14:creationId xmlns:p14="http://schemas.microsoft.com/office/powerpoint/2010/main" val="1010068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1016-CCD8-684B-9E64-27502B8B57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B10AD6-EF2A-5B42-9996-62A40D84B9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8C2A78-DE61-4C49-9750-40BE82A3468B}"/>
              </a:ext>
            </a:extLst>
          </p:cNvPr>
          <p:cNvSpPr>
            <a:spLocks noGrp="1"/>
          </p:cNvSpPr>
          <p:nvPr>
            <p:ph type="dt" sz="half" idx="10"/>
          </p:nvPr>
        </p:nvSpPr>
        <p:spPr/>
        <p:txBody>
          <a:bodyPr/>
          <a:lstStyle/>
          <a:p>
            <a:fld id="{E64E2E36-3D31-E442-A911-D149FB6B38DD}" type="datetime1">
              <a:rPr lang="en-US" smtClean="0"/>
              <a:t>9/6/22</a:t>
            </a:fld>
            <a:endParaRPr lang="en-US"/>
          </a:p>
        </p:txBody>
      </p:sp>
      <p:sp>
        <p:nvSpPr>
          <p:cNvPr id="6" name="Slide Number Placeholder 5">
            <a:extLst>
              <a:ext uri="{FF2B5EF4-FFF2-40B4-BE49-F238E27FC236}">
                <a16:creationId xmlns:a16="http://schemas.microsoft.com/office/drawing/2014/main" id="{DC9F4CA7-E1FE-4A4E-B412-E166E81B0196}"/>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875229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B86C53-8A7D-2346-9DDF-DA5B8BBD40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3F3D23-5EB7-4B47-A5D3-D0AB5EB0A7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3A7DED-66E2-4040-ADC0-AAC48425C590}"/>
              </a:ext>
            </a:extLst>
          </p:cNvPr>
          <p:cNvSpPr>
            <a:spLocks noGrp="1"/>
          </p:cNvSpPr>
          <p:nvPr>
            <p:ph type="dt" sz="half" idx="10"/>
          </p:nvPr>
        </p:nvSpPr>
        <p:spPr/>
        <p:txBody>
          <a:bodyPr/>
          <a:lstStyle/>
          <a:p>
            <a:fld id="{76421C6E-51E1-0045-8E04-727B0E92214F}" type="datetime1">
              <a:rPr lang="en-US" smtClean="0"/>
              <a:t>9/6/22</a:t>
            </a:fld>
            <a:endParaRPr lang="en-US"/>
          </a:p>
        </p:txBody>
      </p:sp>
      <p:sp>
        <p:nvSpPr>
          <p:cNvPr id="6" name="Slide Number Placeholder 5">
            <a:extLst>
              <a:ext uri="{FF2B5EF4-FFF2-40B4-BE49-F238E27FC236}">
                <a16:creationId xmlns:a16="http://schemas.microsoft.com/office/drawing/2014/main" id="{5FFB0A8F-7FD3-1C42-90C0-E97BA15D0A5A}"/>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653132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8"/>
          <p:cNvSpPr txBox="1">
            <a:spLocks noGrp="1"/>
          </p:cNvSpPr>
          <p:nvPr>
            <p:ph type="body" idx="1"/>
          </p:nvPr>
        </p:nvSpPr>
        <p:spPr>
          <a:xfrm>
            <a:off x="609600" y="1251856"/>
            <a:ext cx="10972800" cy="4484915"/>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480"/>
              </a:spcBef>
              <a:spcAft>
                <a:spcPts val="0"/>
              </a:spcAft>
              <a:buSzPts val="1800"/>
              <a:buFont typeface="Wingdings" pitchFamily="2" charset="2"/>
              <a:buChar char="q"/>
              <a:defRPr/>
            </a:lvl1pPr>
            <a:lvl2pPr marL="914400" lvl="1" indent="-330200" algn="l">
              <a:lnSpc>
                <a:spcPct val="100000"/>
              </a:lnSpc>
              <a:spcBef>
                <a:spcPts val="400"/>
              </a:spcBef>
              <a:spcAft>
                <a:spcPts val="0"/>
              </a:spcAft>
              <a:buSzPts val="1600"/>
              <a:buChar char="◻"/>
              <a:defRPr/>
            </a:lvl2pPr>
            <a:lvl3pPr marL="1371600" lvl="2" indent="-302894" algn="l">
              <a:lnSpc>
                <a:spcPct val="100000"/>
              </a:lnSpc>
              <a:spcBef>
                <a:spcPts val="360"/>
              </a:spcBef>
              <a:spcAft>
                <a:spcPts val="0"/>
              </a:spcAft>
              <a:buSzPts val="1170"/>
              <a:buChar char="■"/>
              <a:defRPr/>
            </a:lvl3pPr>
            <a:lvl4pPr marL="1828800" lvl="3" indent="-299719" algn="l">
              <a:lnSpc>
                <a:spcPct val="100000"/>
              </a:lnSpc>
              <a:spcBef>
                <a:spcPts val="320"/>
              </a:spcBef>
              <a:spcAft>
                <a:spcPts val="0"/>
              </a:spcAft>
              <a:buSzPts val="1120"/>
              <a:buChar char="◻"/>
              <a:defRPr/>
            </a:lvl4pPr>
            <a:lvl5pPr marL="2286000" lvl="4" indent="-330200" algn="l">
              <a:lnSpc>
                <a:spcPct val="100000"/>
              </a:lnSpc>
              <a:spcBef>
                <a:spcPts val="320"/>
              </a:spcBef>
              <a:spcAft>
                <a:spcPts val="0"/>
              </a:spcAft>
              <a:buSzPts val="16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dirty="0"/>
          </a:p>
        </p:txBody>
      </p:sp>
      <p:sp>
        <p:nvSpPr>
          <p:cNvPr id="33" name="Google Shape;33;p8"/>
          <p:cNvSpPr txBox="1">
            <a:spLocks noGrp="1"/>
          </p:cNvSpPr>
          <p:nvPr>
            <p:ph type="ftr" idx="11"/>
          </p:nvPr>
        </p:nvSpPr>
        <p:spPr>
          <a:xfrm>
            <a:off x="5892800" y="6248400"/>
            <a:ext cx="5384800" cy="2286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8"/>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66839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5"/>
        <p:cNvGrpSpPr/>
        <p:nvPr/>
      </p:nvGrpSpPr>
      <p:grpSpPr>
        <a:xfrm>
          <a:off x="0" y="0"/>
          <a:ext cx="0" cy="0"/>
          <a:chOff x="0" y="0"/>
          <a:chExt cx="0" cy="0"/>
        </a:xfrm>
      </p:grpSpPr>
      <p:sp>
        <p:nvSpPr>
          <p:cNvPr id="116" name="Google Shape;116;p25"/>
          <p:cNvSpPr txBox="1">
            <a:spLocks noGrp="1"/>
          </p:cNvSpPr>
          <p:nvPr>
            <p:ph type="title"/>
          </p:nvPr>
        </p:nvSpPr>
        <p:spPr>
          <a:xfrm>
            <a:off x="415600" y="593367"/>
            <a:ext cx="11360800" cy="763600"/>
          </a:xfrm>
          <a:prstGeom prst="rect">
            <a:avLst/>
          </a:prstGeom>
        </p:spPr>
        <p:txBody>
          <a:bodyPr spcFirstLastPara="1" wrap="square" lIns="68575" tIns="34275" rIns="68575" bIns="34275" anchor="ctr" anchorCtr="0">
            <a:noAutofit/>
          </a:bodyPr>
          <a:lstStyle>
            <a:lvl1pPr lvl="0" rtl="0">
              <a:spcBef>
                <a:spcPts val="0"/>
              </a:spcBef>
              <a:spcAft>
                <a:spcPts val="0"/>
              </a:spcAft>
              <a:buSzPts val="27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7" name="Google Shape;117;p25"/>
          <p:cNvSpPr txBox="1">
            <a:spLocks noGrp="1"/>
          </p:cNvSpPr>
          <p:nvPr>
            <p:ph type="body" idx="1"/>
          </p:nvPr>
        </p:nvSpPr>
        <p:spPr>
          <a:xfrm>
            <a:off x="415600" y="1536633"/>
            <a:ext cx="11360800" cy="4555200"/>
          </a:xfrm>
          <a:prstGeom prst="rect">
            <a:avLst/>
          </a:prstGeom>
        </p:spPr>
        <p:txBody>
          <a:bodyPr spcFirstLastPara="1" wrap="square" lIns="68575" tIns="34275" rIns="68575" bIns="34275" anchor="t" anchorCtr="0">
            <a:noAutofit/>
          </a:bodyPr>
          <a:lstStyle>
            <a:lvl1pPr marL="609585" lvl="0" indent="-457189" rtl="0">
              <a:spcBef>
                <a:spcPts val="1067"/>
              </a:spcBef>
              <a:spcAft>
                <a:spcPts val="0"/>
              </a:spcAft>
              <a:buSzPts val="1800"/>
              <a:buChar char="•"/>
              <a:defRPr/>
            </a:lvl1pPr>
            <a:lvl2pPr marL="1219170" lvl="1" indent="-431789" rtl="0">
              <a:spcBef>
                <a:spcPts val="533"/>
              </a:spcBef>
              <a:spcAft>
                <a:spcPts val="0"/>
              </a:spcAft>
              <a:buSzPts val="1500"/>
              <a:buChar char="•"/>
              <a:defRPr/>
            </a:lvl2pPr>
            <a:lvl3pPr marL="1828754" lvl="2" indent="-423323" rtl="0">
              <a:spcBef>
                <a:spcPts val="533"/>
              </a:spcBef>
              <a:spcAft>
                <a:spcPts val="0"/>
              </a:spcAft>
              <a:buSzPts val="1400"/>
              <a:buChar char="•"/>
              <a:defRPr/>
            </a:lvl3pPr>
            <a:lvl4pPr marL="2438339" lvl="3" indent="-406390" rtl="0">
              <a:spcBef>
                <a:spcPts val="533"/>
              </a:spcBef>
              <a:spcAft>
                <a:spcPts val="0"/>
              </a:spcAft>
              <a:buSzPts val="1200"/>
              <a:buChar char="•"/>
              <a:defRPr/>
            </a:lvl4pPr>
            <a:lvl5pPr marL="3047924" lvl="4" indent="-406390" rtl="0">
              <a:spcBef>
                <a:spcPts val="533"/>
              </a:spcBef>
              <a:spcAft>
                <a:spcPts val="0"/>
              </a:spcAft>
              <a:buSzPts val="1200"/>
              <a:buChar char="•"/>
              <a:defRPr/>
            </a:lvl5pPr>
            <a:lvl6pPr marL="3657509" lvl="5" indent="-423323" rtl="0">
              <a:spcBef>
                <a:spcPts val="533"/>
              </a:spcBef>
              <a:spcAft>
                <a:spcPts val="0"/>
              </a:spcAft>
              <a:buSzPts val="1400"/>
              <a:buChar char="•"/>
              <a:defRPr/>
            </a:lvl6pPr>
            <a:lvl7pPr marL="4267093" lvl="6" indent="-423323" rtl="0">
              <a:spcBef>
                <a:spcPts val="533"/>
              </a:spcBef>
              <a:spcAft>
                <a:spcPts val="0"/>
              </a:spcAft>
              <a:buSzPts val="1400"/>
              <a:buChar char="•"/>
              <a:defRPr/>
            </a:lvl7pPr>
            <a:lvl8pPr marL="4876678" lvl="7" indent="-423323" rtl="0">
              <a:spcBef>
                <a:spcPts val="533"/>
              </a:spcBef>
              <a:spcAft>
                <a:spcPts val="0"/>
              </a:spcAft>
              <a:buSzPts val="1400"/>
              <a:buChar char="•"/>
              <a:defRPr/>
            </a:lvl8pPr>
            <a:lvl9pPr marL="5486263" lvl="8" indent="-423323" rtl="0">
              <a:spcBef>
                <a:spcPts val="533"/>
              </a:spcBef>
              <a:spcAft>
                <a:spcPts val="0"/>
              </a:spcAft>
              <a:buSzPts val="1400"/>
              <a:buChar char="•"/>
              <a:defRPr/>
            </a:lvl9pPr>
          </a:lstStyle>
          <a:p>
            <a:endParaRPr/>
          </a:p>
        </p:txBody>
      </p:sp>
      <p:sp>
        <p:nvSpPr>
          <p:cNvPr id="118" name="Google Shape;118;p25"/>
          <p:cNvSpPr txBox="1">
            <a:spLocks noGrp="1"/>
          </p:cNvSpPr>
          <p:nvPr>
            <p:ph type="sldNum" idx="12"/>
          </p:nvPr>
        </p:nvSpPr>
        <p:spPr>
          <a:xfrm>
            <a:off x="11296611" y="6217623"/>
            <a:ext cx="731600" cy="5248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40085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CBB9E-0844-E94B-8AA3-C166E5ABAC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88D30F-5332-2442-BD0A-342C8BD200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43428-A6E0-3B41-A602-2D3BA56A0274}"/>
              </a:ext>
            </a:extLst>
          </p:cNvPr>
          <p:cNvSpPr>
            <a:spLocks noGrp="1"/>
          </p:cNvSpPr>
          <p:nvPr>
            <p:ph type="dt" sz="half" idx="10"/>
          </p:nvPr>
        </p:nvSpPr>
        <p:spPr/>
        <p:txBody>
          <a:bodyPr/>
          <a:lstStyle/>
          <a:p>
            <a:fld id="{B78DB298-2CF2-9749-B7DA-B43D8F11D612}" type="datetime1">
              <a:rPr lang="en-US" smtClean="0"/>
              <a:t>9/6/22</a:t>
            </a:fld>
            <a:endParaRPr lang="en-US"/>
          </a:p>
        </p:txBody>
      </p:sp>
      <p:sp>
        <p:nvSpPr>
          <p:cNvPr id="6" name="Slide Number Placeholder 5">
            <a:extLst>
              <a:ext uri="{FF2B5EF4-FFF2-40B4-BE49-F238E27FC236}">
                <a16:creationId xmlns:a16="http://schemas.microsoft.com/office/drawing/2014/main" id="{E1B3219D-05CE-3B45-B5E7-FFBE53BDDD28}"/>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921591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6407-E97B-7840-9652-77C1D24CBB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D54E31-F7A3-C04C-B108-3218B8FC2A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CC3B4A-80E8-084A-A75B-1A23F82FBC14}"/>
              </a:ext>
            </a:extLst>
          </p:cNvPr>
          <p:cNvSpPr>
            <a:spLocks noGrp="1"/>
          </p:cNvSpPr>
          <p:nvPr>
            <p:ph type="dt" sz="half" idx="10"/>
          </p:nvPr>
        </p:nvSpPr>
        <p:spPr/>
        <p:txBody>
          <a:bodyPr/>
          <a:lstStyle/>
          <a:p>
            <a:fld id="{59AAA00E-6528-9147-827F-54EABC190D3E}" type="datetime1">
              <a:rPr lang="en-US" smtClean="0"/>
              <a:t>9/6/22</a:t>
            </a:fld>
            <a:endParaRPr lang="en-US"/>
          </a:p>
        </p:txBody>
      </p:sp>
      <p:sp>
        <p:nvSpPr>
          <p:cNvPr id="6" name="Slide Number Placeholder 5">
            <a:extLst>
              <a:ext uri="{FF2B5EF4-FFF2-40B4-BE49-F238E27FC236}">
                <a16:creationId xmlns:a16="http://schemas.microsoft.com/office/drawing/2014/main" id="{58C11ED7-DE80-8F48-B1D2-BBF230673581}"/>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843867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5150A-DCCB-4A40-A89B-11EDB1D2D0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9775DF-46F4-9D4C-91C2-82B4A5430F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17EAA3-E561-7749-8721-69932F551E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188B68-6512-0A4F-A005-B60FC995BB88}"/>
              </a:ext>
            </a:extLst>
          </p:cNvPr>
          <p:cNvSpPr>
            <a:spLocks noGrp="1"/>
          </p:cNvSpPr>
          <p:nvPr>
            <p:ph type="dt" sz="half" idx="10"/>
          </p:nvPr>
        </p:nvSpPr>
        <p:spPr/>
        <p:txBody>
          <a:bodyPr/>
          <a:lstStyle/>
          <a:p>
            <a:fld id="{678C2240-76F3-E147-906E-E0ADE39AECB5}" type="datetime1">
              <a:rPr lang="en-US" smtClean="0"/>
              <a:t>9/6/22</a:t>
            </a:fld>
            <a:endParaRPr lang="en-US"/>
          </a:p>
        </p:txBody>
      </p:sp>
      <p:sp>
        <p:nvSpPr>
          <p:cNvPr id="7" name="Slide Number Placeholder 6">
            <a:extLst>
              <a:ext uri="{FF2B5EF4-FFF2-40B4-BE49-F238E27FC236}">
                <a16:creationId xmlns:a16="http://schemas.microsoft.com/office/drawing/2014/main" id="{B949D4FF-F49C-BB40-BC72-A19F38ADE2F9}"/>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3081263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FE004-83E6-5948-A982-6F79A37D6B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B43D4C-4F09-D14A-9884-8BDD31B955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F7E00E-7F15-414A-8150-83E75630DF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0D4FBF-4A66-C247-906F-F76A9B7827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B5596F-1335-C642-8928-390C71F55C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FBA73F-E1B3-C645-A949-5D22BD577A98}"/>
              </a:ext>
            </a:extLst>
          </p:cNvPr>
          <p:cNvSpPr>
            <a:spLocks noGrp="1"/>
          </p:cNvSpPr>
          <p:nvPr>
            <p:ph type="dt" sz="half" idx="10"/>
          </p:nvPr>
        </p:nvSpPr>
        <p:spPr/>
        <p:txBody>
          <a:bodyPr/>
          <a:lstStyle/>
          <a:p>
            <a:fld id="{CA278B2C-C152-BF4E-B097-5C9983E3892C}" type="datetime1">
              <a:rPr lang="en-US" smtClean="0"/>
              <a:t>9/6/22</a:t>
            </a:fld>
            <a:endParaRPr lang="en-US"/>
          </a:p>
        </p:txBody>
      </p:sp>
      <p:sp>
        <p:nvSpPr>
          <p:cNvPr id="9" name="Slide Number Placeholder 8">
            <a:extLst>
              <a:ext uri="{FF2B5EF4-FFF2-40B4-BE49-F238E27FC236}">
                <a16:creationId xmlns:a16="http://schemas.microsoft.com/office/drawing/2014/main" id="{42C06236-21A8-2D4F-B5A4-568F9DCB6532}"/>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020761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89BA7-CAF9-A14F-8DE3-FA0849D33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D23F26-F063-1945-96B6-D910113260ED}"/>
              </a:ext>
            </a:extLst>
          </p:cNvPr>
          <p:cNvSpPr>
            <a:spLocks noGrp="1"/>
          </p:cNvSpPr>
          <p:nvPr>
            <p:ph type="dt" sz="half" idx="10"/>
          </p:nvPr>
        </p:nvSpPr>
        <p:spPr/>
        <p:txBody>
          <a:bodyPr/>
          <a:lstStyle/>
          <a:p>
            <a:fld id="{52120A6D-50D7-DC49-9240-3B897313C86C}" type="datetime1">
              <a:rPr lang="en-US" smtClean="0"/>
              <a:t>9/6/22</a:t>
            </a:fld>
            <a:endParaRPr lang="en-US"/>
          </a:p>
        </p:txBody>
      </p:sp>
      <p:sp>
        <p:nvSpPr>
          <p:cNvPr id="5" name="Slide Number Placeholder 4">
            <a:extLst>
              <a:ext uri="{FF2B5EF4-FFF2-40B4-BE49-F238E27FC236}">
                <a16:creationId xmlns:a16="http://schemas.microsoft.com/office/drawing/2014/main" id="{61A22A20-7622-7C43-A0E9-FB9DA0D80277}"/>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3186130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28B80E-B106-E444-A711-8A25C56DDD4B}"/>
              </a:ext>
            </a:extLst>
          </p:cNvPr>
          <p:cNvSpPr>
            <a:spLocks noGrp="1"/>
          </p:cNvSpPr>
          <p:nvPr>
            <p:ph type="dt" sz="half" idx="10"/>
          </p:nvPr>
        </p:nvSpPr>
        <p:spPr/>
        <p:txBody>
          <a:bodyPr/>
          <a:lstStyle/>
          <a:p>
            <a:fld id="{3EC8B993-7EA8-E14C-B192-82FAF47DDB33}" type="datetime1">
              <a:rPr lang="en-US" smtClean="0"/>
              <a:t>9/6/22</a:t>
            </a:fld>
            <a:endParaRPr lang="en-US"/>
          </a:p>
        </p:txBody>
      </p:sp>
      <p:sp>
        <p:nvSpPr>
          <p:cNvPr id="4" name="Slide Number Placeholder 3">
            <a:extLst>
              <a:ext uri="{FF2B5EF4-FFF2-40B4-BE49-F238E27FC236}">
                <a16:creationId xmlns:a16="http://schemas.microsoft.com/office/drawing/2014/main" id="{1030C6B5-F440-B547-9D6E-C63763AA500C}"/>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399566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43DDB-D32A-EC4B-AA87-C4C2AFDFC7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B4170E-CBBF-6D48-B0A2-DD2F122C7C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A956FA-F781-004D-80E8-66573429C9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F85AE9-1ED6-AC44-AC59-1FB2EF67FC52}"/>
              </a:ext>
            </a:extLst>
          </p:cNvPr>
          <p:cNvSpPr>
            <a:spLocks noGrp="1"/>
          </p:cNvSpPr>
          <p:nvPr>
            <p:ph type="dt" sz="half" idx="10"/>
          </p:nvPr>
        </p:nvSpPr>
        <p:spPr/>
        <p:txBody>
          <a:bodyPr/>
          <a:lstStyle/>
          <a:p>
            <a:fld id="{45F12868-9C68-1E4A-8153-ED8FC06C0642}" type="datetime1">
              <a:rPr lang="en-US" smtClean="0"/>
              <a:t>9/6/22</a:t>
            </a:fld>
            <a:endParaRPr lang="en-US"/>
          </a:p>
        </p:txBody>
      </p:sp>
      <p:sp>
        <p:nvSpPr>
          <p:cNvPr id="7" name="Slide Number Placeholder 6">
            <a:extLst>
              <a:ext uri="{FF2B5EF4-FFF2-40B4-BE49-F238E27FC236}">
                <a16:creationId xmlns:a16="http://schemas.microsoft.com/office/drawing/2014/main" id="{7EA99A85-1E0F-E54F-AE76-B4FAD4BB5E22}"/>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843224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1BD5-F4F9-3D49-96FE-AB1663138B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EE14B5-362D-3444-BD24-388AAE73E6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4FE05A-D6EC-A74E-A452-52C484803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B6E73A-7F1D-CA47-91F5-AE1537B8052B}"/>
              </a:ext>
            </a:extLst>
          </p:cNvPr>
          <p:cNvSpPr>
            <a:spLocks noGrp="1"/>
          </p:cNvSpPr>
          <p:nvPr>
            <p:ph type="dt" sz="half" idx="10"/>
          </p:nvPr>
        </p:nvSpPr>
        <p:spPr/>
        <p:txBody>
          <a:bodyPr/>
          <a:lstStyle/>
          <a:p>
            <a:fld id="{0923CB2D-CAA9-E94A-90B0-BE0AA3893111}" type="datetime1">
              <a:rPr lang="en-US" smtClean="0"/>
              <a:t>9/6/22</a:t>
            </a:fld>
            <a:endParaRPr lang="en-US"/>
          </a:p>
        </p:txBody>
      </p:sp>
      <p:sp>
        <p:nvSpPr>
          <p:cNvPr id="7" name="Slide Number Placeholder 6">
            <a:extLst>
              <a:ext uri="{FF2B5EF4-FFF2-40B4-BE49-F238E27FC236}">
                <a16:creationId xmlns:a16="http://schemas.microsoft.com/office/drawing/2014/main" id="{A7239AB1-D26C-E845-8039-73E570FACAD9}"/>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547378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070095-B045-D446-9DD3-7FE928375E18}"/>
              </a:ext>
            </a:extLst>
          </p:cNvPr>
          <p:cNvSpPr>
            <a:spLocks noGrp="1"/>
          </p:cNvSpPr>
          <p:nvPr>
            <p:ph type="title"/>
          </p:nvPr>
        </p:nvSpPr>
        <p:spPr>
          <a:xfrm>
            <a:off x="838200" y="365125"/>
            <a:ext cx="10515600" cy="6889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FF9BD9-8171-704B-8B6D-BD766ABA0F15}"/>
              </a:ext>
            </a:extLst>
          </p:cNvPr>
          <p:cNvSpPr>
            <a:spLocks noGrp="1"/>
          </p:cNvSpPr>
          <p:nvPr>
            <p:ph type="body" idx="1"/>
          </p:nvPr>
        </p:nvSpPr>
        <p:spPr>
          <a:xfrm>
            <a:off x="838200" y="1231900"/>
            <a:ext cx="10515600" cy="4945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B2F74C-EB85-124D-817C-0C42379930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424857"/>
                </a:solidFill>
              </a:defRPr>
            </a:lvl1pPr>
          </a:lstStyle>
          <a:p>
            <a:fld id="{2CEB0B01-2759-9947-9E10-CC8EA41D4B67}" type="datetime1">
              <a:rPr lang="en-US" smtClean="0"/>
              <a:t>9/6/22</a:t>
            </a:fld>
            <a:endParaRPr lang="en-US"/>
          </a:p>
        </p:txBody>
      </p:sp>
      <p:sp>
        <p:nvSpPr>
          <p:cNvPr id="6" name="Slide Number Placeholder 5">
            <a:extLst>
              <a:ext uri="{FF2B5EF4-FFF2-40B4-BE49-F238E27FC236}">
                <a16:creationId xmlns:a16="http://schemas.microsoft.com/office/drawing/2014/main" id="{3C859492-509B-D842-858A-E98B477DEB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424857"/>
                </a:solidFill>
              </a:defRPr>
            </a:lvl1pPr>
          </a:lstStyle>
          <a:p>
            <a:fld id="{89057327-5C45-3844-9BAD-8A2E33F71C3A}" type="slidenum">
              <a:rPr lang="en-US" smtClean="0"/>
              <a:pPr/>
              <a:t>‹#›</a:t>
            </a:fld>
            <a:endParaRPr lang="en-US"/>
          </a:p>
        </p:txBody>
      </p:sp>
    </p:spTree>
    <p:extLst>
      <p:ext uri="{BB962C8B-B14F-4D97-AF65-F5344CB8AC3E}">
        <p14:creationId xmlns:p14="http://schemas.microsoft.com/office/powerpoint/2010/main" val="3273214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8.xml"/><Relationship Id="rId1" Type="http://schemas.openxmlformats.org/officeDocument/2006/relationships/slideLayout" Target="../slideLayouts/slideLayout12.xml"/><Relationship Id="rId5" Type="http://schemas.openxmlformats.org/officeDocument/2006/relationships/image" Target="../media/image124.png"/><Relationship Id="rId4" Type="http://schemas.openxmlformats.org/officeDocument/2006/relationships/image" Target="../media/image123.png"/></Relationships>
</file>

<file path=ppt/slides/_rels/slide10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image" Target="../media/image126.png"/></Relationships>
</file>

<file path=ppt/slides/_rels/slide10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130.png"/><Relationship Id="rId2" Type="http://schemas.openxmlformats.org/officeDocument/2006/relationships/diagramData" Target="../diagrams/data11.xml"/><Relationship Id="rId1" Type="http://schemas.openxmlformats.org/officeDocument/2006/relationships/slideLayout" Target="../slideLayouts/slideLayout1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131.png"/><Relationship Id="rId2" Type="http://schemas.openxmlformats.org/officeDocument/2006/relationships/diagramData" Target="../diagrams/data12.xml"/><Relationship Id="rId1" Type="http://schemas.openxmlformats.org/officeDocument/2006/relationships/slideLayout" Target="../slideLayouts/slideLayout1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08.xml.rels><?xml version="1.0" encoding="UTF-8" standalone="yes"?>
<Relationships xmlns="http://schemas.openxmlformats.org/package/2006/relationships"><Relationship Id="rId3" Type="http://schemas.openxmlformats.org/officeDocument/2006/relationships/hyperlink" Target="https://github.com/salesforce/BLIP" TargetMode="External"/><Relationship Id="rId2" Type="http://schemas.openxmlformats.org/officeDocument/2006/relationships/hyperlink" Target="https://github.com/openai/CLIP" TargetMode="External"/><Relationship Id="rId1" Type="http://schemas.openxmlformats.org/officeDocument/2006/relationships/slideLayout" Target="../slideLayouts/slideLayout2.xml"/><Relationship Id="rId6" Type="http://schemas.openxmlformats.org/officeDocument/2006/relationships/hyperlink" Target="https://huggingface.co/docs/transformers/model_doc/vit" TargetMode="External"/><Relationship Id="rId5" Type="http://schemas.openxmlformats.org/officeDocument/2006/relationships/hyperlink" Target="https://github.com/salesforce/ALPRO" TargetMode="External"/><Relationship Id="rId4" Type="http://schemas.openxmlformats.org/officeDocument/2006/relationships/hyperlink" Target="https://github.com/salesforce/ALBE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8.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55.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 Id="rId9" Type="http://schemas.openxmlformats.org/officeDocument/2006/relationships/image" Target="../media/image6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75.png"/><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75.png"/><Relationship Id="rId4" Type="http://schemas.openxmlformats.org/officeDocument/2006/relationships/image" Target="../media/image74.png"/></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80.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31.xml"/><Relationship Id="rId7" Type="http://schemas.openxmlformats.org/officeDocument/2006/relationships/image" Target="../media/image87.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80.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93.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80.png"/><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9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80.png"/><Relationship Id="rId4" Type="http://schemas.openxmlformats.org/officeDocument/2006/relationships/image" Target="../media/image85.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80.png"/><Relationship Id="rId5" Type="http://schemas.openxmlformats.org/officeDocument/2006/relationships/image" Target="../media/image85.png"/><Relationship Id="rId4" Type="http://schemas.openxmlformats.org/officeDocument/2006/relationships/image" Target="../media/image84.png"/></Relationships>
</file>

<file path=ppt/slides/_rels/slide7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96.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8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8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116.png"/></Relationships>
</file>

<file path=ppt/slides/_rels/slide9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hyperlink" Target="https://arxiv.org/abs/2205.10747" TargetMode="External"/><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118.png"/></Relationships>
</file>

<file path=ppt/slides/_rels/slide9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119.png"/></Relationships>
</file>

<file path=ppt/slides/_rels/slide9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0DB95-5D3E-B944-9BE3-C41FEDEE8F7C}"/>
              </a:ext>
            </a:extLst>
          </p:cNvPr>
          <p:cNvSpPr>
            <a:spLocks noGrp="1"/>
          </p:cNvSpPr>
          <p:nvPr>
            <p:ph type="ctrTitle"/>
          </p:nvPr>
        </p:nvSpPr>
        <p:spPr/>
        <p:txBody>
          <a:bodyPr/>
          <a:lstStyle/>
          <a:p>
            <a:r>
              <a:rPr lang="en-US" dirty="0"/>
              <a:t>Multimedia Encoding</a:t>
            </a:r>
          </a:p>
        </p:txBody>
      </p:sp>
      <p:sp>
        <p:nvSpPr>
          <p:cNvPr id="3" name="Subtitle 2">
            <a:extLst>
              <a:ext uri="{FF2B5EF4-FFF2-40B4-BE49-F238E27FC236}">
                <a16:creationId xmlns:a16="http://schemas.microsoft.com/office/drawing/2014/main" id="{7D9B9770-E32C-DF4D-922E-D2BFCB21D780}"/>
              </a:ext>
            </a:extLst>
          </p:cNvPr>
          <p:cNvSpPr>
            <a:spLocks noGrp="1"/>
          </p:cNvSpPr>
          <p:nvPr>
            <p:ph type="subTitle" idx="1"/>
          </p:nvPr>
        </p:nvSpPr>
        <p:spPr/>
        <p:txBody>
          <a:bodyPr>
            <a:normAutofit fontScale="77500" lnSpcReduction="20000"/>
          </a:bodyPr>
          <a:lstStyle/>
          <a:p>
            <a:r>
              <a:rPr lang="en-US" dirty="0" err="1"/>
              <a:t>Manling</a:t>
            </a:r>
            <a:r>
              <a:rPr lang="en-US" dirty="0"/>
              <a:t> Li, Heng Ji</a:t>
            </a:r>
          </a:p>
          <a:p>
            <a:r>
              <a:rPr lang="en-US" dirty="0"/>
              <a:t>manling2@illinois.edu</a:t>
            </a:r>
          </a:p>
        </p:txBody>
      </p:sp>
    </p:spTree>
    <p:extLst>
      <p:ext uri="{BB962C8B-B14F-4D97-AF65-F5344CB8AC3E}">
        <p14:creationId xmlns:p14="http://schemas.microsoft.com/office/powerpoint/2010/main" val="717163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B8F7C-864C-D283-5C58-9253594F9F1D}"/>
              </a:ext>
            </a:extLst>
          </p:cNvPr>
          <p:cNvSpPr>
            <a:spLocks noGrp="1"/>
          </p:cNvSpPr>
          <p:nvPr>
            <p:ph type="title"/>
          </p:nvPr>
        </p:nvSpPr>
        <p:spPr/>
        <p:txBody>
          <a:bodyPr/>
          <a:lstStyle/>
          <a:p>
            <a:r>
              <a:rPr lang="en-US" dirty="0"/>
              <a:t>Image-text contrastive (ITC) loss</a:t>
            </a:r>
          </a:p>
        </p:txBody>
      </p:sp>
      <p:sp>
        <p:nvSpPr>
          <p:cNvPr id="3" name="Content Placeholder 2">
            <a:extLst>
              <a:ext uri="{FF2B5EF4-FFF2-40B4-BE49-F238E27FC236}">
                <a16:creationId xmlns:a16="http://schemas.microsoft.com/office/drawing/2014/main" id="{22817772-26DA-2435-704B-A416625A47FD}"/>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FB58506C-1052-D812-1EC7-5BD43841FE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486869B-1B13-A2F9-81CC-592A5E623821}"/>
              </a:ext>
            </a:extLst>
          </p:cNvPr>
          <p:cNvPicPr>
            <a:picLocks noChangeAspect="1"/>
          </p:cNvPicPr>
          <p:nvPr/>
        </p:nvPicPr>
        <p:blipFill>
          <a:blip r:embed="rId2"/>
          <a:stretch>
            <a:fillRect/>
          </a:stretch>
        </p:blipFill>
        <p:spPr>
          <a:xfrm>
            <a:off x="2394465" y="1367631"/>
            <a:ext cx="6908800" cy="4673600"/>
          </a:xfrm>
          <a:prstGeom prst="rect">
            <a:avLst/>
          </a:prstGeom>
        </p:spPr>
      </p:pic>
      <p:sp>
        <p:nvSpPr>
          <p:cNvPr id="8" name="TextBox 7">
            <a:extLst>
              <a:ext uri="{FF2B5EF4-FFF2-40B4-BE49-F238E27FC236}">
                <a16:creationId xmlns:a16="http://schemas.microsoft.com/office/drawing/2014/main" id="{B69D1CB1-F0CA-E8AB-D9E5-7C10613F23A7}"/>
              </a:ext>
            </a:extLst>
          </p:cNvPr>
          <p:cNvSpPr txBox="1"/>
          <p:nvPr/>
        </p:nvSpPr>
        <p:spPr>
          <a:xfrm>
            <a:off x="1270686" y="6486096"/>
            <a:ext cx="965062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datarelease.blob.core.windows.net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/tutorial/VLP-Tutorial_2022/image_text_part1.pdf</a:t>
            </a:r>
          </a:p>
        </p:txBody>
      </p:sp>
    </p:spTree>
    <p:extLst>
      <p:ext uri="{BB962C8B-B14F-4D97-AF65-F5344CB8AC3E}">
        <p14:creationId xmlns:p14="http://schemas.microsoft.com/office/powerpoint/2010/main" val="1953740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5"/>
          <p:cNvSpPr txBox="1">
            <a:spLocks noGrp="1"/>
          </p:cNvSpPr>
          <p:nvPr>
            <p:ph type="title"/>
          </p:nvPr>
        </p:nvSpPr>
        <p:spPr>
          <a:xfrm>
            <a:off x="695400" y="264267"/>
            <a:ext cx="11057600" cy="689200"/>
          </a:xfrm>
          <a:prstGeom prst="rect">
            <a:avLst/>
          </a:prstGeom>
        </p:spPr>
        <p:txBody>
          <a:bodyPr spcFirstLastPara="1" wrap="square" lIns="91433" tIns="45700" rIns="91433" bIns="45700" anchor="ctr" anchorCtr="0">
            <a:noAutofit/>
          </a:bodyPr>
          <a:lstStyle/>
          <a:p>
            <a:r>
              <a:rPr lang="en" sz="2400"/>
              <a:t>Language Models with Image Descriptors are Strong Few-Shot Video-Language Learners</a:t>
            </a:r>
            <a:endParaRPr sz="2400"/>
          </a:p>
        </p:txBody>
      </p:sp>
      <p:sp>
        <p:nvSpPr>
          <p:cNvPr id="234" name="Google Shape;234;p35"/>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prstClr val="black"/>
                </a:solidFill>
                <a:effectLst/>
                <a:uLnTx/>
                <a:uFillTx/>
                <a:latin typeface="Arial"/>
                <a:cs typeface="Arial"/>
                <a:sym typeface="Arial"/>
              </a:rPr>
              <a:pPr marL="0" marR="0" lvl="0" indent="0" algn="ctr" defTabSz="1219170" rtl="0" eaLnBrk="1" fontAlgn="auto" latinLnBrk="0" hangingPunct="1">
                <a:lnSpc>
                  <a:spcPct val="100000"/>
                </a:lnSpc>
                <a:spcBef>
                  <a:spcPts val="0"/>
                </a:spcBef>
                <a:spcAft>
                  <a:spcPts val="0"/>
                </a:spcAft>
                <a:buClr>
                  <a:srgbClr val="000000"/>
                </a:buClr>
                <a:buSzPts val="1200"/>
                <a:buFont typeface="Arial"/>
                <a:buNone/>
                <a:tabLst/>
                <a:defRPr/>
              </a:pPr>
              <a:t>100</a:t>
            </a:fld>
            <a:endParaRPr kumimoji="0" sz="1200" b="0" i="0" u="none" strike="noStrike" kern="0" cap="none" spc="0" normalizeH="0" baseline="0" noProof="0">
              <a:ln>
                <a:noFill/>
              </a:ln>
              <a:solidFill>
                <a:prstClr val="black"/>
              </a:solidFill>
              <a:effectLst/>
              <a:uLnTx/>
              <a:uFillTx/>
              <a:latin typeface="Arial"/>
              <a:cs typeface="Arial"/>
              <a:sym typeface="Arial"/>
            </a:endParaRPr>
          </a:p>
        </p:txBody>
      </p:sp>
      <p:sp>
        <p:nvSpPr>
          <p:cNvPr id="235" name="Google Shape;235;p35"/>
          <p:cNvSpPr txBox="1"/>
          <p:nvPr/>
        </p:nvSpPr>
        <p:spPr>
          <a:xfrm>
            <a:off x="695384" y="666033"/>
            <a:ext cx="11200400" cy="879688"/>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1067"/>
              </a:spcBef>
              <a:spcAft>
                <a:spcPts val="0"/>
              </a:spcAft>
              <a:buClr>
                <a:srgbClr val="000000"/>
              </a:buClr>
              <a:buSzTx/>
              <a:buFontTx/>
              <a:buNone/>
              <a:tabLst/>
              <a:defRPr/>
            </a:pPr>
            <a:r>
              <a:rPr kumimoji="0" lang="en" sz="1600" b="0" i="0" u="none" strike="noStrike" kern="0" cap="none" spc="0" normalizeH="0" baseline="0" noProof="0" dirty="0">
                <a:ln>
                  <a:noFill/>
                </a:ln>
                <a:solidFill>
                  <a:srgbClr val="595959"/>
                </a:solidFill>
                <a:effectLst/>
                <a:uLnTx/>
                <a:uFillTx/>
                <a:latin typeface="Calibri"/>
                <a:ea typeface="Calibri"/>
                <a:cs typeface="Calibri"/>
                <a:sym typeface="Calibri"/>
              </a:rPr>
              <a:t>[</a:t>
            </a:r>
            <a:r>
              <a:rPr kumimoji="0" lang="en" sz="1600" b="0" i="0" u="none" strike="noStrike" kern="0" cap="none" spc="0" normalizeH="0" baseline="0" noProof="0" dirty="0" err="1">
                <a:ln>
                  <a:noFill/>
                </a:ln>
                <a:solidFill>
                  <a:srgbClr val="595959"/>
                </a:solidFill>
                <a:effectLst/>
                <a:uLnTx/>
                <a:uFillTx/>
                <a:latin typeface="Calibri"/>
                <a:ea typeface="Calibri"/>
                <a:cs typeface="Calibri"/>
                <a:sym typeface="Calibri"/>
              </a:rPr>
              <a:t>arXiv</a:t>
            </a:r>
            <a:r>
              <a:rPr kumimoji="0" lang="en" sz="1600" b="0" i="0" u="none" strike="noStrike" kern="0" cap="none" spc="0" normalizeH="0" baseline="0" noProof="0" dirty="0">
                <a:ln>
                  <a:noFill/>
                </a:ln>
                <a:solidFill>
                  <a:srgbClr val="595959"/>
                </a:solidFill>
                <a:effectLst/>
                <a:uLnTx/>
                <a:uFillTx/>
                <a:latin typeface="Calibri"/>
                <a:ea typeface="Calibri"/>
                <a:cs typeface="Calibri"/>
                <a:sym typeface="Calibri"/>
              </a:rPr>
              <a:t>]</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Zhenhailong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Wang*, Manling Li*,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Ruochen</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Xu,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Luowei</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Zhou,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Jie</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Lei,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Xudong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Lin,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Shuohang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Wang,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Ziyi</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Yang,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Chenguang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Zhu, Derek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Hoiem</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Shih-Fu Chang, Mohit Bansal, Heng Ji </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236" name="Google Shape;236;p35"/>
          <p:cNvPicPr preferRelativeResize="0"/>
          <p:nvPr/>
        </p:nvPicPr>
        <p:blipFill>
          <a:blip r:embed="rId3">
            <a:alphaModFix/>
          </a:blip>
          <a:stretch>
            <a:fillRect/>
          </a:stretch>
        </p:blipFill>
        <p:spPr>
          <a:xfrm>
            <a:off x="1542684" y="4439466"/>
            <a:ext cx="4457763" cy="2015735"/>
          </a:xfrm>
          <a:prstGeom prst="rect">
            <a:avLst/>
          </a:prstGeom>
          <a:noFill/>
          <a:ln>
            <a:noFill/>
          </a:ln>
        </p:spPr>
      </p:pic>
      <p:pic>
        <p:nvPicPr>
          <p:cNvPr id="237" name="Google Shape;237;p35"/>
          <p:cNvPicPr preferRelativeResize="0"/>
          <p:nvPr/>
        </p:nvPicPr>
        <p:blipFill>
          <a:blip r:embed="rId4">
            <a:alphaModFix/>
          </a:blip>
          <a:stretch>
            <a:fillRect/>
          </a:stretch>
        </p:blipFill>
        <p:spPr>
          <a:xfrm>
            <a:off x="7629718" y="4843685"/>
            <a:ext cx="2186767" cy="1296967"/>
          </a:xfrm>
          <a:prstGeom prst="rect">
            <a:avLst/>
          </a:prstGeom>
          <a:noFill/>
          <a:ln>
            <a:noFill/>
          </a:ln>
        </p:spPr>
      </p:pic>
      <p:sp>
        <p:nvSpPr>
          <p:cNvPr id="238" name="Google Shape;238;p35"/>
          <p:cNvSpPr txBox="1"/>
          <p:nvPr/>
        </p:nvSpPr>
        <p:spPr>
          <a:xfrm>
            <a:off x="5032400" y="3835451"/>
            <a:ext cx="2383600" cy="471948"/>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467" b="1" i="0" u="none" strike="noStrike" kern="0" cap="none" spc="0" normalizeH="0" baseline="0" noProof="0">
                <a:ln>
                  <a:noFill/>
                </a:ln>
                <a:solidFill>
                  <a:srgbClr val="000000"/>
                </a:solidFill>
                <a:effectLst/>
                <a:uLnTx/>
                <a:uFillTx/>
                <a:latin typeface="Calibri"/>
                <a:ea typeface="Calibri"/>
                <a:cs typeface="Calibri"/>
                <a:sym typeface="Calibri"/>
              </a:rPr>
              <a:t>Video Captioning</a:t>
            </a:r>
            <a:endParaRPr kumimoji="0" sz="1467"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9" name="Google Shape;239;p35"/>
          <p:cNvSpPr txBox="1"/>
          <p:nvPr/>
        </p:nvSpPr>
        <p:spPr>
          <a:xfrm>
            <a:off x="7037300" y="6190167"/>
            <a:ext cx="3371600" cy="697715"/>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467" b="1" i="0" u="none" strike="noStrike" kern="0" cap="none" spc="0" normalizeH="0" baseline="0" noProof="0">
                <a:ln>
                  <a:noFill/>
                </a:ln>
                <a:solidFill>
                  <a:srgbClr val="000000"/>
                </a:solidFill>
                <a:effectLst/>
                <a:uLnTx/>
                <a:uFillTx/>
                <a:latin typeface="Calibri"/>
                <a:ea typeface="Calibri"/>
                <a:cs typeface="Calibri"/>
                <a:sym typeface="Calibri"/>
              </a:rPr>
              <a:t>Video-Language Future Event Prediction (VLEP)</a:t>
            </a:r>
            <a:endParaRPr kumimoji="0" sz="1467"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0" name="Google Shape;240;p35"/>
          <p:cNvSpPr txBox="1"/>
          <p:nvPr/>
        </p:nvSpPr>
        <p:spPr>
          <a:xfrm>
            <a:off x="2579751" y="6311517"/>
            <a:ext cx="2383600" cy="471948"/>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467" b="1" i="0" u="none" strike="noStrike" kern="0" cap="none" spc="0" normalizeH="0" baseline="0" noProof="0">
                <a:ln>
                  <a:noFill/>
                </a:ln>
                <a:solidFill>
                  <a:srgbClr val="000000"/>
                </a:solidFill>
                <a:effectLst/>
                <a:uLnTx/>
                <a:uFillTx/>
                <a:latin typeface="Calibri"/>
                <a:ea typeface="Calibri"/>
                <a:cs typeface="Calibri"/>
                <a:sym typeface="Calibri"/>
              </a:rPr>
              <a:t>Video Question Answering</a:t>
            </a:r>
            <a:endParaRPr kumimoji="0" sz="1467" b="1"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41" name="Google Shape;241;p35"/>
          <p:cNvPicPr preferRelativeResize="0"/>
          <p:nvPr/>
        </p:nvPicPr>
        <p:blipFill>
          <a:blip r:embed="rId5">
            <a:alphaModFix/>
          </a:blip>
          <a:stretch>
            <a:fillRect/>
          </a:stretch>
        </p:blipFill>
        <p:spPr>
          <a:xfrm>
            <a:off x="2953800" y="1632733"/>
            <a:ext cx="6683613" cy="2337200"/>
          </a:xfrm>
          <a:prstGeom prst="rect">
            <a:avLst/>
          </a:prstGeom>
          <a:noFill/>
          <a:ln>
            <a:noFill/>
          </a:ln>
        </p:spPr>
      </p:pic>
      <p:cxnSp>
        <p:nvCxnSpPr>
          <p:cNvPr id="242" name="Google Shape;242;p35"/>
          <p:cNvCxnSpPr/>
          <p:nvPr/>
        </p:nvCxnSpPr>
        <p:spPr>
          <a:xfrm flipH="1">
            <a:off x="9741777" y="5080167"/>
            <a:ext cx="657200" cy="412000"/>
          </a:xfrm>
          <a:prstGeom prst="straightConnector1">
            <a:avLst/>
          </a:prstGeom>
          <a:noFill/>
          <a:ln w="9525" cap="flat" cmpd="sng">
            <a:solidFill>
              <a:schemeClr val="dk2"/>
            </a:solidFill>
            <a:prstDash val="solid"/>
            <a:round/>
            <a:headEnd type="none" w="med" len="med"/>
            <a:tailEnd type="triangle" w="med" len="med"/>
          </a:ln>
        </p:spPr>
      </p:cxnSp>
      <p:sp>
        <p:nvSpPr>
          <p:cNvPr id="243" name="Google Shape;243;p35"/>
          <p:cNvSpPr txBox="1"/>
          <p:nvPr/>
        </p:nvSpPr>
        <p:spPr>
          <a:xfrm>
            <a:off x="10408900" y="4751300"/>
            <a:ext cx="1344000" cy="533504"/>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000000"/>
                </a:solidFill>
                <a:effectLst/>
                <a:uLnTx/>
                <a:uFillTx/>
                <a:latin typeface="Calibri"/>
                <a:ea typeface="Calibri"/>
                <a:cs typeface="Calibri"/>
                <a:sym typeface="Calibri"/>
              </a:rPr>
              <a:t>supervised</a:t>
            </a: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6"/>
          <p:cNvSpPr txBox="1">
            <a:spLocks noGrp="1"/>
          </p:cNvSpPr>
          <p:nvPr>
            <p:ph type="title"/>
          </p:nvPr>
        </p:nvSpPr>
        <p:spPr>
          <a:xfrm>
            <a:off x="695400" y="264267"/>
            <a:ext cx="11057600" cy="689200"/>
          </a:xfrm>
          <a:prstGeom prst="rect">
            <a:avLst/>
          </a:prstGeom>
        </p:spPr>
        <p:txBody>
          <a:bodyPr spcFirstLastPara="1" wrap="square" lIns="91433" tIns="45700" rIns="91433" bIns="45700" anchor="ctr" anchorCtr="0">
            <a:noAutofit/>
          </a:bodyPr>
          <a:lstStyle/>
          <a:p>
            <a:r>
              <a:rPr lang="en" sz="2400"/>
              <a:t>Language Models with Image Descriptors are Strong Few-Shot Video-Language Learners</a:t>
            </a:r>
            <a:endParaRPr sz="2400"/>
          </a:p>
        </p:txBody>
      </p:sp>
      <p:sp>
        <p:nvSpPr>
          <p:cNvPr id="250" name="Google Shape;250;p36"/>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prstClr val="black"/>
                </a:solidFill>
                <a:effectLst/>
                <a:uLnTx/>
                <a:uFillTx/>
                <a:latin typeface="Arial"/>
                <a:cs typeface="Arial"/>
                <a:sym typeface="Arial"/>
              </a:rPr>
              <a:pPr marL="0" marR="0" lvl="0" indent="0" algn="ctr" defTabSz="1219170" rtl="0" eaLnBrk="1" fontAlgn="auto" latinLnBrk="0" hangingPunct="1">
                <a:lnSpc>
                  <a:spcPct val="100000"/>
                </a:lnSpc>
                <a:spcBef>
                  <a:spcPts val="0"/>
                </a:spcBef>
                <a:spcAft>
                  <a:spcPts val="0"/>
                </a:spcAft>
                <a:buClr>
                  <a:srgbClr val="000000"/>
                </a:buClr>
                <a:buSzPts val="1200"/>
                <a:buFont typeface="Arial"/>
                <a:buNone/>
                <a:tabLst/>
                <a:defRPr/>
              </a:pPr>
              <a:t>101</a:t>
            </a:fld>
            <a:endParaRPr kumimoji="0" sz="1200" b="0" i="0" u="none" strike="noStrike" kern="0" cap="none" spc="0" normalizeH="0" baseline="0" noProof="0">
              <a:ln>
                <a:noFill/>
              </a:ln>
              <a:solidFill>
                <a:prstClr val="black"/>
              </a:solidFill>
              <a:effectLst/>
              <a:uLnTx/>
              <a:uFillTx/>
              <a:latin typeface="Arial"/>
              <a:cs typeface="Arial"/>
              <a:sym typeface="Arial"/>
            </a:endParaRPr>
          </a:p>
        </p:txBody>
      </p:sp>
      <p:sp>
        <p:nvSpPr>
          <p:cNvPr id="251" name="Google Shape;251;p36"/>
          <p:cNvSpPr txBox="1"/>
          <p:nvPr/>
        </p:nvSpPr>
        <p:spPr>
          <a:xfrm>
            <a:off x="695384" y="666033"/>
            <a:ext cx="11200400" cy="879688"/>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1067"/>
              </a:spcBef>
              <a:spcAft>
                <a:spcPts val="0"/>
              </a:spcAft>
              <a:buClr>
                <a:srgbClr val="000000"/>
              </a:buClr>
              <a:buSzTx/>
              <a:buFontTx/>
              <a:buNone/>
              <a:tabLst/>
              <a:defRPr/>
            </a:pPr>
            <a:r>
              <a:rPr kumimoji="0" lang="en" sz="1600" b="0" i="0" u="none" strike="noStrike" kern="0" cap="none" spc="0" normalizeH="0" baseline="0" noProof="0" dirty="0">
                <a:ln>
                  <a:noFill/>
                </a:ln>
                <a:solidFill>
                  <a:srgbClr val="595959"/>
                </a:solidFill>
                <a:effectLst/>
                <a:uLnTx/>
                <a:uFillTx/>
                <a:latin typeface="Calibri"/>
                <a:ea typeface="Calibri"/>
                <a:cs typeface="Calibri"/>
                <a:sym typeface="Calibri"/>
              </a:rPr>
              <a:t>[</a:t>
            </a:r>
            <a:r>
              <a:rPr kumimoji="0" lang="en" sz="1600" b="0" i="0" u="none" strike="noStrike" kern="0" cap="none" spc="0" normalizeH="0" baseline="0" noProof="0" dirty="0" err="1">
                <a:ln>
                  <a:noFill/>
                </a:ln>
                <a:solidFill>
                  <a:srgbClr val="595959"/>
                </a:solidFill>
                <a:effectLst/>
                <a:uLnTx/>
                <a:uFillTx/>
                <a:latin typeface="Calibri"/>
                <a:ea typeface="Calibri"/>
                <a:cs typeface="Calibri"/>
                <a:sym typeface="Calibri"/>
              </a:rPr>
              <a:t>arXiv</a:t>
            </a:r>
            <a:r>
              <a:rPr kumimoji="0" lang="en" sz="1600" b="0" i="0" u="none" strike="noStrike" kern="0" cap="none" spc="0" normalizeH="0" baseline="0" noProof="0" dirty="0">
                <a:ln>
                  <a:noFill/>
                </a:ln>
                <a:solidFill>
                  <a:srgbClr val="595959"/>
                </a:solidFill>
                <a:effectLst/>
                <a:uLnTx/>
                <a:uFillTx/>
                <a:latin typeface="Calibri"/>
                <a:ea typeface="Calibri"/>
                <a:cs typeface="Calibri"/>
                <a:sym typeface="Calibri"/>
              </a:rPr>
              <a:t>]</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Zhenhailong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Wang*, Manling Li*,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Ruochen</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Xu,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Luowei</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Zhou,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Jie</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Lei,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Xudong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Lin,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Shuohang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Wang,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Ziyi</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Yang,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Chenguang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Zhu, Derek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Hoiem</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Shih-Fu Chang, Mohit Bansal, Heng Ji </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52" name="Google Shape;252;p36"/>
          <p:cNvSpPr txBox="1"/>
          <p:nvPr/>
        </p:nvSpPr>
        <p:spPr>
          <a:xfrm>
            <a:off x="538667" y="2595318"/>
            <a:ext cx="2383600" cy="471948"/>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467" b="1" i="0" u="none" strike="noStrike" kern="0" cap="none" spc="0" normalizeH="0" baseline="0" noProof="0">
                <a:ln>
                  <a:noFill/>
                </a:ln>
                <a:solidFill>
                  <a:srgbClr val="000000"/>
                </a:solidFill>
                <a:effectLst/>
                <a:uLnTx/>
                <a:uFillTx/>
                <a:latin typeface="Calibri"/>
                <a:ea typeface="Calibri"/>
                <a:cs typeface="Calibri"/>
                <a:sym typeface="Calibri"/>
              </a:rPr>
              <a:t>Video Captioning</a:t>
            </a:r>
            <a:endParaRPr kumimoji="0" sz="1467" b="1"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53" name="Google Shape;253;p36"/>
          <p:cNvPicPr preferRelativeResize="0"/>
          <p:nvPr/>
        </p:nvPicPr>
        <p:blipFill rotWithShape="1">
          <a:blip r:embed="rId3">
            <a:alphaModFix/>
          </a:blip>
          <a:srcRect t="3243" b="3009"/>
          <a:stretch/>
        </p:blipFill>
        <p:spPr>
          <a:xfrm>
            <a:off x="2832600" y="1404834"/>
            <a:ext cx="7796467" cy="2720367"/>
          </a:xfrm>
          <a:prstGeom prst="rect">
            <a:avLst/>
          </a:prstGeom>
          <a:noFill/>
          <a:ln>
            <a:noFill/>
          </a:ln>
        </p:spPr>
      </p:pic>
      <p:pic>
        <p:nvPicPr>
          <p:cNvPr id="254" name="Google Shape;254;p36"/>
          <p:cNvPicPr preferRelativeResize="0"/>
          <p:nvPr/>
        </p:nvPicPr>
        <p:blipFill rotWithShape="1">
          <a:blip r:embed="rId4">
            <a:alphaModFix/>
          </a:blip>
          <a:srcRect t="3885" b="67442"/>
          <a:stretch/>
        </p:blipFill>
        <p:spPr>
          <a:xfrm>
            <a:off x="3528233" y="4325801"/>
            <a:ext cx="6405203" cy="2395764"/>
          </a:xfrm>
          <a:prstGeom prst="rect">
            <a:avLst/>
          </a:prstGeom>
          <a:noFill/>
          <a:ln>
            <a:noFill/>
          </a:ln>
        </p:spPr>
      </p:pic>
      <p:sp>
        <p:nvSpPr>
          <p:cNvPr id="255" name="Google Shape;255;p36"/>
          <p:cNvSpPr txBox="1"/>
          <p:nvPr/>
        </p:nvSpPr>
        <p:spPr>
          <a:xfrm>
            <a:off x="538667" y="5174885"/>
            <a:ext cx="2383600" cy="697715"/>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467" b="1" i="0" u="none" strike="noStrike" kern="0" cap="none" spc="0" normalizeH="0" baseline="0" noProof="0">
                <a:ln>
                  <a:noFill/>
                </a:ln>
                <a:solidFill>
                  <a:srgbClr val="000000"/>
                </a:solidFill>
                <a:effectLst/>
                <a:uLnTx/>
                <a:uFillTx/>
                <a:latin typeface="Calibri"/>
                <a:ea typeface="Calibri"/>
                <a:cs typeface="Calibri"/>
                <a:sym typeface="Calibri"/>
              </a:rPr>
              <a:t>Video-language Future Event Prediction</a:t>
            </a:r>
            <a:endParaRPr kumimoji="0" sz="1467" b="1"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7"/>
          <p:cNvSpPr txBox="1">
            <a:spLocks noGrp="1"/>
          </p:cNvSpPr>
          <p:nvPr>
            <p:ph type="title"/>
          </p:nvPr>
        </p:nvSpPr>
        <p:spPr>
          <a:xfrm>
            <a:off x="695400" y="264267"/>
            <a:ext cx="11057600" cy="689200"/>
          </a:xfrm>
          <a:prstGeom prst="rect">
            <a:avLst/>
          </a:prstGeom>
        </p:spPr>
        <p:txBody>
          <a:bodyPr spcFirstLastPara="1" wrap="square" lIns="91433" tIns="45700" rIns="91433" bIns="45700" anchor="ctr" anchorCtr="0">
            <a:noAutofit/>
          </a:bodyPr>
          <a:lstStyle/>
          <a:p>
            <a:r>
              <a:rPr lang="en" sz="2400"/>
              <a:t>Language Models with Image Descriptors are Strong Few-Shot Video-Language Learners</a:t>
            </a:r>
            <a:endParaRPr sz="2400"/>
          </a:p>
        </p:txBody>
      </p:sp>
      <p:sp>
        <p:nvSpPr>
          <p:cNvPr id="262" name="Google Shape;262;p37"/>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prstClr val="black"/>
                </a:solidFill>
                <a:effectLst/>
                <a:uLnTx/>
                <a:uFillTx/>
                <a:latin typeface="Arial"/>
                <a:cs typeface="Arial"/>
                <a:sym typeface="Arial"/>
              </a:rPr>
              <a:pPr marL="0" marR="0" lvl="0" indent="0" algn="ctr" defTabSz="1219170" rtl="0" eaLnBrk="1" fontAlgn="auto" latinLnBrk="0" hangingPunct="1">
                <a:lnSpc>
                  <a:spcPct val="100000"/>
                </a:lnSpc>
                <a:spcBef>
                  <a:spcPts val="0"/>
                </a:spcBef>
                <a:spcAft>
                  <a:spcPts val="0"/>
                </a:spcAft>
                <a:buClr>
                  <a:srgbClr val="000000"/>
                </a:buClr>
                <a:buSzPts val="1200"/>
                <a:buFont typeface="Arial"/>
                <a:buNone/>
                <a:tabLst/>
                <a:defRPr/>
              </a:pPr>
              <a:t>102</a:t>
            </a:fld>
            <a:endParaRPr kumimoji="0" sz="1200" b="0" i="0" u="none" strike="noStrike" kern="0" cap="none" spc="0" normalizeH="0" baseline="0" noProof="0">
              <a:ln>
                <a:noFill/>
              </a:ln>
              <a:solidFill>
                <a:prstClr val="black"/>
              </a:solidFill>
              <a:effectLst/>
              <a:uLnTx/>
              <a:uFillTx/>
              <a:latin typeface="Arial"/>
              <a:cs typeface="Arial"/>
              <a:sym typeface="Arial"/>
            </a:endParaRPr>
          </a:p>
        </p:txBody>
      </p:sp>
      <p:sp>
        <p:nvSpPr>
          <p:cNvPr id="263" name="Google Shape;263;p37"/>
          <p:cNvSpPr txBox="1"/>
          <p:nvPr/>
        </p:nvSpPr>
        <p:spPr>
          <a:xfrm>
            <a:off x="695384" y="666033"/>
            <a:ext cx="11200400" cy="879688"/>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1067"/>
              </a:spcBef>
              <a:spcAft>
                <a:spcPts val="0"/>
              </a:spcAft>
              <a:buClr>
                <a:srgbClr val="000000"/>
              </a:buClr>
              <a:buSzTx/>
              <a:buFontTx/>
              <a:buNone/>
              <a:tabLst/>
              <a:defRPr/>
            </a:pPr>
            <a:r>
              <a:rPr kumimoji="0" lang="en" sz="1600" b="0" i="0" u="none" strike="noStrike" kern="0" cap="none" spc="0" normalizeH="0" baseline="0" noProof="0" dirty="0">
                <a:ln>
                  <a:noFill/>
                </a:ln>
                <a:solidFill>
                  <a:srgbClr val="595959"/>
                </a:solidFill>
                <a:effectLst/>
                <a:uLnTx/>
                <a:uFillTx/>
                <a:latin typeface="Calibri"/>
                <a:ea typeface="Calibri"/>
                <a:cs typeface="Calibri"/>
                <a:sym typeface="Calibri"/>
              </a:rPr>
              <a:t>[</a:t>
            </a:r>
            <a:r>
              <a:rPr kumimoji="0" lang="en" sz="1600" b="0" i="0" u="none" strike="noStrike" kern="0" cap="none" spc="0" normalizeH="0" baseline="0" noProof="0" dirty="0" err="1">
                <a:ln>
                  <a:noFill/>
                </a:ln>
                <a:solidFill>
                  <a:srgbClr val="595959"/>
                </a:solidFill>
                <a:effectLst/>
                <a:uLnTx/>
                <a:uFillTx/>
                <a:latin typeface="Calibri"/>
                <a:ea typeface="Calibri"/>
                <a:cs typeface="Calibri"/>
                <a:sym typeface="Calibri"/>
              </a:rPr>
              <a:t>arXiv</a:t>
            </a:r>
            <a:r>
              <a:rPr kumimoji="0" lang="en" sz="1600" b="0" i="0" u="none" strike="noStrike" kern="0" cap="none" spc="0" normalizeH="0" baseline="0" noProof="0" dirty="0">
                <a:ln>
                  <a:noFill/>
                </a:ln>
                <a:solidFill>
                  <a:srgbClr val="595959"/>
                </a:solidFill>
                <a:effectLst/>
                <a:uLnTx/>
                <a:uFillTx/>
                <a:latin typeface="Calibri"/>
                <a:ea typeface="Calibri"/>
                <a:cs typeface="Calibri"/>
                <a:sym typeface="Calibri"/>
              </a:rPr>
              <a:t>]</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Zhenhailong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Wang*, Manling Li*,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Ruochen</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Xu,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Luowei</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Zhou,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Jie</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Lei,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Xudong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Lin,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Shuohang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Wang,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Ziyi</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Yang,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Chenguang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Zhu, Derek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Hoiem</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Shih-Fu Chang, Mohit Bansal, Heng Ji </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264" name="Google Shape;264;p37"/>
          <p:cNvPicPr preferRelativeResize="0"/>
          <p:nvPr/>
        </p:nvPicPr>
        <p:blipFill>
          <a:blip r:embed="rId3">
            <a:alphaModFix/>
          </a:blip>
          <a:stretch>
            <a:fillRect/>
          </a:stretch>
        </p:blipFill>
        <p:spPr>
          <a:xfrm>
            <a:off x="624000" y="1621500"/>
            <a:ext cx="11200403" cy="3614989"/>
          </a:xfrm>
          <a:prstGeom prst="rect">
            <a:avLst/>
          </a:prstGeom>
          <a:noFill/>
          <a:ln>
            <a:noFill/>
          </a:ln>
        </p:spPr>
      </p:pic>
      <p:sp>
        <p:nvSpPr>
          <p:cNvPr id="265" name="Google Shape;265;p37"/>
          <p:cNvSpPr/>
          <p:nvPr/>
        </p:nvSpPr>
        <p:spPr>
          <a:xfrm>
            <a:off x="4485967" y="5561833"/>
            <a:ext cx="3970800" cy="608800"/>
          </a:xfrm>
          <a:prstGeom prst="roundRect">
            <a:avLst>
              <a:gd name="adj" fmla="val 9372"/>
            </a:avLst>
          </a:prstGeom>
          <a:solidFill>
            <a:srgbClr val="CFE2F3"/>
          </a:solid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000000"/>
                </a:solidFill>
                <a:effectLst/>
                <a:uLnTx/>
                <a:uFillTx/>
                <a:latin typeface="Arial"/>
                <a:ea typeface="+mn-ea"/>
                <a:cs typeface="Arial"/>
                <a:sym typeface="Arial"/>
              </a:rPr>
              <a:t>Impact of temporal-aware prompt</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446C5-F1E2-AD42-9E4F-3584F862B7FA}"/>
              </a:ext>
            </a:extLst>
          </p:cNvPr>
          <p:cNvSpPr>
            <a:spLocks noGrp="1"/>
          </p:cNvSpPr>
          <p:nvPr>
            <p:ph type="title"/>
          </p:nvPr>
        </p:nvSpPr>
        <p:spPr/>
        <p:txBody>
          <a:bodyPr/>
          <a:lstStyle/>
          <a:p>
            <a:r>
              <a:rPr lang="en-US" dirty="0"/>
              <a:t>Unified Model: Pix2Seq</a:t>
            </a:r>
          </a:p>
        </p:txBody>
      </p:sp>
      <p:sp>
        <p:nvSpPr>
          <p:cNvPr id="3" name="Text Placeholder 2">
            <a:extLst>
              <a:ext uri="{FF2B5EF4-FFF2-40B4-BE49-F238E27FC236}">
                <a16:creationId xmlns:a16="http://schemas.microsoft.com/office/drawing/2014/main" id="{CF4448FC-3443-F9F0-E625-86B72DA88B35}"/>
              </a:ext>
            </a:extLst>
          </p:cNvPr>
          <p:cNvSpPr>
            <a:spLocks noGrp="1"/>
          </p:cNvSpPr>
          <p:nvPr>
            <p:ph type="body" idx="1"/>
          </p:nvPr>
        </p:nvSpPr>
        <p:spPr/>
        <p:txBody>
          <a:bodyPr/>
          <a:lstStyle/>
          <a:p>
            <a:endParaRPr lang="en-US"/>
          </a:p>
        </p:txBody>
      </p:sp>
      <p:pic>
        <p:nvPicPr>
          <p:cNvPr id="5" name="Picture 4" descr="Diagram&#10;&#10;Description automatically generated">
            <a:extLst>
              <a:ext uri="{FF2B5EF4-FFF2-40B4-BE49-F238E27FC236}">
                <a16:creationId xmlns:a16="http://schemas.microsoft.com/office/drawing/2014/main" id="{467AE041-1AE1-BC44-0257-B3A517028FE1}"/>
              </a:ext>
            </a:extLst>
          </p:cNvPr>
          <p:cNvPicPr>
            <a:picLocks noChangeAspect="1"/>
          </p:cNvPicPr>
          <p:nvPr/>
        </p:nvPicPr>
        <p:blipFill>
          <a:blip r:embed="rId2"/>
          <a:stretch>
            <a:fillRect/>
          </a:stretch>
        </p:blipFill>
        <p:spPr>
          <a:xfrm>
            <a:off x="457186" y="1677904"/>
            <a:ext cx="11277628" cy="3740763"/>
          </a:xfrm>
          <a:prstGeom prst="rect">
            <a:avLst/>
          </a:prstGeom>
        </p:spPr>
      </p:pic>
    </p:spTree>
    <p:extLst>
      <p:ext uri="{BB962C8B-B14F-4D97-AF65-F5344CB8AC3E}">
        <p14:creationId xmlns:p14="http://schemas.microsoft.com/office/powerpoint/2010/main" val="32675763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EA786-8A18-6FF0-2E3D-696A0B95C5F9}"/>
              </a:ext>
            </a:extLst>
          </p:cNvPr>
          <p:cNvSpPr>
            <a:spLocks noGrp="1"/>
          </p:cNvSpPr>
          <p:nvPr>
            <p:ph type="title"/>
          </p:nvPr>
        </p:nvSpPr>
        <p:spPr/>
        <p:txBody>
          <a:bodyPr/>
          <a:lstStyle/>
          <a:p>
            <a:r>
              <a:rPr lang="en-US" dirty="0"/>
              <a:t>Future</a:t>
            </a:r>
            <a:r>
              <a:rPr lang="zh-CN" altLang="en-US" dirty="0"/>
              <a:t> </a:t>
            </a:r>
            <a:r>
              <a:rPr lang="en-US" dirty="0"/>
              <a:t>Challenges</a:t>
            </a:r>
          </a:p>
        </p:txBody>
      </p:sp>
      <p:sp>
        <p:nvSpPr>
          <p:cNvPr id="3" name="Text Placeholder 2">
            <a:extLst>
              <a:ext uri="{FF2B5EF4-FFF2-40B4-BE49-F238E27FC236}">
                <a16:creationId xmlns:a16="http://schemas.microsoft.com/office/drawing/2014/main" id="{41ECB157-8191-6D86-878F-F9A88131DDC5}"/>
              </a:ext>
            </a:extLst>
          </p:cNvPr>
          <p:cNvSpPr>
            <a:spLocks noGrp="1"/>
          </p:cNvSpPr>
          <p:nvPr>
            <p:ph type="body" idx="1"/>
          </p:nvPr>
        </p:nvSpPr>
        <p:spPr/>
        <p:txBody>
          <a:bodyPr/>
          <a:lstStyle/>
          <a:p>
            <a:r>
              <a:rPr lang="en-US" dirty="0"/>
              <a:t>Local: Capturing semantic structure</a:t>
            </a:r>
          </a:p>
          <a:p>
            <a:r>
              <a:rPr lang="en-US" dirty="0"/>
              <a:t>Global: Understanding a more global context of multiple entities and events </a:t>
            </a:r>
          </a:p>
          <a:p>
            <a:endParaRPr lang="en-US" dirty="0"/>
          </a:p>
        </p:txBody>
      </p:sp>
      <p:grpSp>
        <p:nvGrpSpPr>
          <p:cNvPr id="8" name="Group 7">
            <a:extLst>
              <a:ext uri="{FF2B5EF4-FFF2-40B4-BE49-F238E27FC236}">
                <a16:creationId xmlns:a16="http://schemas.microsoft.com/office/drawing/2014/main" id="{2C171412-B23D-45EC-D959-091FF08E3AB5}"/>
              </a:ext>
            </a:extLst>
          </p:cNvPr>
          <p:cNvGrpSpPr/>
          <p:nvPr/>
        </p:nvGrpSpPr>
        <p:grpSpPr>
          <a:xfrm>
            <a:off x="2101993" y="2845524"/>
            <a:ext cx="7643223" cy="3402875"/>
            <a:chOff x="2032000" y="1803399"/>
            <a:chExt cx="8128000" cy="3251199"/>
          </a:xfrm>
          <a:scene3d>
            <a:camera prst="isometricOffAxis2Left" zoom="95000"/>
            <a:lightRig rig="flat" dir="t"/>
          </a:scene3d>
        </p:grpSpPr>
        <p:sp>
          <p:nvSpPr>
            <p:cNvPr id="9" name="Shape 8">
              <a:extLst>
                <a:ext uri="{FF2B5EF4-FFF2-40B4-BE49-F238E27FC236}">
                  <a16:creationId xmlns:a16="http://schemas.microsoft.com/office/drawing/2014/main" id="{B99CE93D-5D59-9343-7CD0-85F45F95B728}"/>
                </a:ext>
              </a:extLst>
            </p:cNvPr>
            <p:cNvSpPr/>
            <p:nvPr/>
          </p:nvSpPr>
          <p:spPr>
            <a:xfrm>
              <a:off x="2032000" y="1803399"/>
              <a:ext cx="8128000" cy="3251199"/>
            </a:xfrm>
            <a:prstGeom prst="leftRightRibbon">
              <a:avLst/>
            </a:prstGeom>
            <a:ln>
              <a:noFill/>
            </a:ln>
          </p:spPr>
          <p:style>
            <a:lnRef idx="2">
              <a:schemeClr val="accent6">
                <a:shade val="50000"/>
              </a:schemeClr>
            </a:lnRef>
            <a:fillRef idx="1">
              <a:schemeClr val="accent6"/>
            </a:fillRef>
            <a:effectRef idx="0">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a:extLst>
                <a:ext uri="{FF2B5EF4-FFF2-40B4-BE49-F238E27FC236}">
                  <a16:creationId xmlns:a16="http://schemas.microsoft.com/office/drawing/2014/main" id="{97744593-1C26-D532-A304-9DB797998831}"/>
                </a:ext>
              </a:extLst>
            </p:cNvPr>
            <p:cNvSpPr/>
            <p:nvPr/>
          </p:nvSpPr>
          <p:spPr>
            <a:xfrm>
              <a:off x="3007360" y="2372359"/>
              <a:ext cx="2682239" cy="1593088"/>
            </a:xfrm>
            <a:custGeom>
              <a:avLst/>
              <a:gdLst>
                <a:gd name="connsiteX0" fmla="*/ 0 w 2682239"/>
                <a:gd name="connsiteY0" fmla="*/ 0 h 1593088"/>
                <a:gd name="connsiteX1" fmla="*/ 2682239 w 2682239"/>
                <a:gd name="connsiteY1" fmla="*/ 0 h 1593088"/>
                <a:gd name="connsiteX2" fmla="*/ 2682239 w 2682239"/>
                <a:gd name="connsiteY2" fmla="*/ 1593088 h 1593088"/>
                <a:gd name="connsiteX3" fmla="*/ 0 w 2682239"/>
                <a:gd name="connsiteY3" fmla="*/ 1593088 h 1593088"/>
                <a:gd name="connsiteX4" fmla="*/ 0 w 2682239"/>
                <a:gd name="connsiteY4" fmla="*/ 0 h 1593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239" h="1593088">
                  <a:moveTo>
                    <a:pt x="0" y="0"/>
                  </a:moveTo>
                  <a:lnTo>
                    <a:pt x="2682239" y="0"/>
                  </a:lnTo>
                  <a:lnTo>
                    <a:pt x="2682239" y="1593088"/>
                  </a:lnTo>
                  <a:lnTo>
                    <a:pt x="0" y="1593088"/>
                  </a:lnTo>
                  <a:lnTo>
                    <a:pt x="0" y="0"/>
                  </a:lnTo>
                  <a:close/>
                </a:path>
              </a:pathLst>
            </a:custGeom>
            <a:noFill/>
            <a:ln>
              <a:noFill/>
            </a:ln>
            <a:effectLst/>
            <a:sp3d/>
          </p:spPr>
          <p:txBody>
            <a:bodyPr spcFirstLastPara="0" vert="horz" wrap="square" lIns="0" tIns="167132" rIns="0" bIns="179071" numCol="1" spcCol="1270" anchor="ctr" anchorCtr="0">
              <a:noAutofit/>
            </a:bodyPr>
            <a:lstStyle/>
            <a:p>
              <a:pPr marL="0" marR="0" lvl="0" indent="0" algn="ctr" defTabSz="2089098"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Arial"/>
                  <a:sym typeface="Arial"/>
                </a:rPr>
                <a:t>Structure Alignment</a:t>
              </a:r>
            </a:p>
          </p:txBody>
        </p:sp>
        <p:sp>
          <p:nvSpPr>
            <p:cNvPr id="11" name="Freeform 10">
              <a:extLst>
                <a:ext uri="{FF2B5EF4-FFF2-40B4-BE49-F238E27FC236}">
                  <a16:creationId xmlns:a16="http://schemas.microsoft.com/office/drawing/2014/main" id="{11D74AAB-AC30-12F3-95E8-2E4F16F50561}"/>
                </a:ext>
              </a:extLst>
            </p:cNvPr>
            <p:cNvSpPr/>
            <p:nvPr/>
          </p:nvSpPr>
          <p:spPr>
            <a:xfrm>
              <a:off x="6096000" y="2892551"/>
              <a:ext cx="3169920" cy="1593088"/>
            </a:xfrm>
            <a:custGeom>
              <a:avLst/>
              <a:gdLst>
                <a:gd name="connsiteX0" fmla="*/ 0 w 3169920"/>
                <a:gd name="connsiteY0" fmla="*/ 0 h 1593088"/>
                <a:gd name="connsiteX1" fmla="*/ 3169920 w 3169920"/>
                <a:gd name="connsiteY1" fmla="*/ 0 h 1593088"/>
                <a:gd name="connsiteX2" fmla="*/ 3169920 w 3169920"/>
                <a:gd name="connsiteY2" fmla="*/ 1593088 h 1593088"/>
                <a:gd name="connsiteX3" fmla="*/ 0 w 3169920"/>
                <a:gd name="connsiteY3" fmla="*/ 1593088 h 1593088"/>
                <a:gd name="connsiteX4" fmla="*/ 0 w 3169920"/>
                <a:gd name="connsiteY4" fmla="*/ 0 h 1593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920" h="1593088">
                  <a:moveTo>
                    <a:pt x="0" y="0"/>
                  </a:moveTo>
                  <a:lnTo>
                    <a:pt x="3169920" y="0"/>
                  </a:lnTo>
                  <a:lnTo>
                    <a:pt x="3169920" y="1593088"/>
                  </a:lnTo>
                  <a:lnTo>
                    <a:pt x="0" y="1593088"/>
                  </a:lnTo>
                  <a:lnTo>
                    <a:pt x="0" y="0"/>
                  </a:lnTo>
                  <a:close/>
                </a:path>
              </a:pathLst>
            </a:custGeom>
            <a:noFill/>
            <a:ln>
              <a:noFill/>
            </a:ln>
            <a:effectLst/>
            <a:sp3d/>
          </p:spPr>
          <p:txBody>
            <a:bodyPr spcFirstLastPara="0" vert="horz" wrap="square" lIns="0" tIns="167132" rIns="0" bIns="179071" numCol="1" spcCol="1270" anchor="ctr" anchorCtr="0">
              <a:noAutofit/>
            </a:bodyPr>
            <a:lstStyle/>
            <a:p>
              <a:pPr marL="0" marR="0" lvl="0" indent="0" algn="ctr" defTabSz="2089098" rtl="0" eaLnBrk="1" fontAlgn="auto" latinLnBrk="0" hangingPunct="1">
                <a:lnSpc>
                  <a:spcPct val="90000"/>
                </a:lnSpc>
                <a:spcBef>
                  <a:spcPct val="0"/>
                </a:spcBef>
                <a:spcAft>
                  <a:spcPct val="3500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Arial"/>
                  <a:sym typeface="Arial"/>
                </a:rPr>
                <a:t>Temporal Tracking</a:t>
              </a:r>
            </a:p>
          </p:txBody>
        </p:sp>
      </p:grpSp>
      <p:sp>
        <p:nvSpPr>
          <p:cNvPr id="12" name="TextBox 11">
            <a:extLst>
              <a:ext uri="{FF2B5EF4-FFF2-40B4-BE49-F238E27FC236}">
                <a16:creationId xmlns:a16="http://schemas.microsoft.com/office/drawing/2014/main" id="{76EBF008-7E00-A54A-C335-19CB6672552D}"/>
              </a:ext>
            </a:extLst>
          </p:cNvPr>
          <p:cNvSpPr txBox="1"/>
          <p:nvPr/>
        </p:nvSpPr>
        <p:spPr>
          <a:xfrm rot="345947">
            <a:off x="3203943" y="2503732"/>
            <a:ext cx="2324829" cy="3385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Arial"/>
                <a:sym typeface="Arial"/>
              </a:rPr>
              <a:t>Local (Single Event)</a:t>
            </a:r>
          </a:p>
        </p:txBody>
      </p:sp>
      <p:sp>
        <p:nvSpPr>
          <p:cNvPr id="13" name="TextBox 12">
            <a:extLst>
              <a:ext uri="{FF2B5EF4-FFF2-40B4-BE49-F238E27FC236}">
                <a16:creationId xmlns:a16="http://schemas.microsoft.com/office/drawing/2014/main" id="{316DCE97-4E5E-84E4-B60C-0020BF6C9D98}"/>
              </a:ext>
            </a:extLst>
          </p:cNvPr>
          <p:cNvSpPr txBox="1"/>
          <p:nvPr/>
        </p:nvSpPr>
        <p:spPr>
          <a:xfrm rot="345947">
            <a:off x="6486067" y="3492292"/>
            <a:ext cx="2505565" cy="3385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Arial"/>
                <a:sym typeface="Arial"/>
              </a:rPr>
              <a:t>Global (Multiple Event) </a:t>
            </a:r>
          </a:p>
        </p:txBody>
      </p:sp>
    </p:spTree>
    <p:extLst>
      <p:ext uri="{BB962C8B-B14F-4D97-AF65-F5344CB8AC3E}">
        <p14:creationId xmlns:p14="http://schemas.microsoft.com/office/powerpoint/2010/main" val="20510578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7C80C-4E32-137B-A5EF-A04784AE9514}"/>
              </a:ext>
            </a:extLst>
          </p:cNvPr>
          <p:cNvSpPr>
            <a:spLocks noGrp="1"/>
          </p:cNvSpPr>
          <p:nvPr>
            <p:ph type="title"/>
          </p:nvPr>
        </p:nvSpPr>
        <p:spPr/>
        <p:txBody>
          <a:bodyPr/>
          <a:lstStyle/>
          <a:p>
            <a:r>
              <a:rPr lang="en-US" dirty="0"/>
              <a:t>Future</a:t>
            </a:r>
            <a:r>
              <a:rPr lang="zh-CN" altLang="en-US" dirty="0"/>
              <a:t> </a:t>
            </a:r>
            <a:r>
              <a:rPr lang="en-US" dirty="0"/>
              <a:t>Direction: Event Tracking</a:t>
            </a:r>
          </a:p>
        </p:txBody>
      </p:sp>
      <p:sp>
        <p:nvSpPr>
          <p:cNvPr id="3" name="Text Placeholder 2">
            <a:extLst>
              <a:ext uri="{FF2B5EF4-FFF2-40B4-BE49-F238E27FC236}">
                <a16:creationId xmlns:a16="http://schemas.microsoft.com/office/drawing/2014/main" id="{B6307386-1B32-67FD-28A4-53E6C1A4AF07}"/>
              </a:ext>
            </a:extLst>
          </p:cNvPr>
          <p:cNvSpPr>
            <a:spLocks noGrp="1"/>
          </p:cNvSpPr>
          <p:nvPr>
            <p:ph type="body" idx="1"/>
          </p:nvPr>
        </p:nvSpPr>
        <p:spPr/>
        <p:txBody>
          <a:bodyPr/>
          <a:lstStyle/>
          <a:p>
            <a:endParaRPr lang="en-US"/>
          </a:p>
        </p:txBody>
      </p:sp>
      <p:pic>
        <p:nvPicPr>
          <p:cNvPr id="4" name="Picture 2">
            <a:extLst>
              <a:ext uri="{FF2B5EF4-FFF2-40B4-BE49-F238E27FC236}">
                <a16:creationId xmlns:a16="http://schemas.microsoft.com/office/drawing/2014/main" id="{38124634-32E9-0755-591F-E48C4D79BF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51856"/>
            <a:ext cx="5254897" cy="50484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30AF6728-9E96-A85E-E2A4-89B2B3EAA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5559" y="1399046"/>
            <a:ext cx="6816771" cy="47540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752E3A9-7580-0752-0CB8-39E3135FDA63}"/>
              </a:ext>
            </a:extLst>
          </p:cNvPr>
          <p:cNvSpPr txBox="1"/>
          <p:nvPr/>
        </p:nvSpPr>
        <p:spPr>
          <a:xfrm>
            <a:off x="4624463" y="6331804"/>
            <a:ext cx="4624040" cy="307777"/>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[Ji el al, 2019]</a:t>
            </a:r>
          </a:p>
        </p:txBody>
      </p:sp>
    </p:spTree>
    <p:extLst>
      <p:ext uri="{BB962C8B-B14F-4D97-AF65-F5344CB8AC3E}">
        <p14:creationId xmlns:p14="http://schemas.microsoft.com/office/powerpoint/2010/main" val="34642447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ACEA9-8EA8-EA2B-8F7A-15AD418476B3}"/>
              </a:ext>
            </a:extLst>
          </p:cNvPr>
          <p:cNvSpPr>
            <a:spLocks noGrp="1"/>
          </p:cNvSpPr>
          <p:nvPr>
            <p:ph type="title"/>
          </p:nvPr>
        </p:nvSpPr>
        <p:spPr/>
        <p:txBody>
          <a:bodyPr/>
          <a:lstStyle/>
          <a:p>
            <a:r>
              <a:rPr lang="en-US" dirty="0"/>
              <a:t>Future</a:t>
            </a:r>
            <a:r>
              <a:rPr lang="zh-CN" altLang="en-US" dirty="0"/>
              <a:t> </a:t>
            </a:r>
            <a:r>
              <a:rPr lang="en-US" altLang="zh-CN" dirty="0"/>
              <a:t>Direction: Text and Vison are Complementary</a:t>
            </a:r>
            <a:endParaRPr lang="en-US" dirty="0"/>
          </a:p>
        </p:txBody>
      </p:sp>
      <p:sp>
        <p:nvSpPr>
          <p:cNvPr id="3" name="Text Placeholder 2">
            <a:extLst>
              <a:ext uri="{FF2B5EF4-FFF2-40B4-BE49-F238E27FC236}">
                <a16:creationId xmlns:a16="http://schemas.microsoft.com/office/drawing/2014/main" id="{0278E9F9-AC4A-B2CA-9D96-F43CB6D20F32}"/>
              </a:ext>
            </a:extLst>
          </p:cNvPr>
          <p:cNvSpPr>
            <a:spLocks noGrp="1"/>
          </p:cNvSpPr>
          <p:nvPr>
            <p:ph type="body" idx="1"/>
          </p:nvPr>
        </p:nvSpPr>
        <p:spPr/>
        <p:txBody>
          <a:bodyPr/>
          <a:lstStyle/>
          <a:p>
            <a:endParaRPr lang="en-US"/>
          </a:p>
        </p:txBody>
      </p:sp>
      <p:graphicFrame>
        <p:nvGraphicFramePr>
          <p:cNvPr id="4" name="Diagram 3">
            <a:extLst>
              <a:ext uri="{FF2B5EF4-FFF2-40B4-BE49-F238E27FC236}">
                <a16:creationId xmlns:a16="http://schemas.microsoft.com/office/drawing/2014/main" id="{B07F9018-4E94-3232-4FBC-9B02C5BF02B1}"/>
              </a:ext>
            </a:extLst>
          </p:cNvPr>
          <p:cNvGraphicFramePr/>
          <p:nvPr/>
        </p:nvGraphicFramePr>
        <p:xfrm>
          <a:off x="-769224" y="1251857"/>
          <a:ext cx="6865224" cy="44849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3">
            <a:extLst>
              <a:ext uri="{FF2B5EF4-FFF2-40B4-BE49-F238E27FC236}">
                <a16:creationId xmlns:a16="http://schemas.microsoft.com/office/drawing/2014/main" id="{077C7162-CC46-CF33-C051-C04EEAEFBE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5559" y="1399045"/>
            <a:ext cx="6816771" cy="4754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975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C3A48-6C2A-E971-AFAA-B890A347D0C9}"/>
              </a:ext>
            </a:extLst>
          </p:cNvPr>
          <p:cNvSpPr>
            <a:spLocks noGrp="1"/>
          </p:cNvSpPr>
          <p:nvPr>
            <p:ph type="title"/>
          </p:nvPr>
        </p:nvSpPr>
        <p:spPr/>
        <p:txBody>
          <a:bodyPr/>
          <a:lstStyle/>
          <a:p>
            <a:r>
              <a:rPr lang="en-US" dirty="0"/>
              <a:t>Future</a:t>
            </a:r>
            <a:r>
              <a:rPr lang="zh-CN" altLang="en-US" dirty="0"/>
              <a:t> </a:t>
            </a:r>
            <a:r>
              <a:rPr lang="en-US" altLang="zh-CN" dirty="0"/>
              <a:t>Direction: Text and Vison are Complementary</a:t>
            </a:r>
            <a:endParaRPr lang="en-US" dirty="0"/>
          </a:p>
        </p:txBody>
      </p:sp>
      <p:sp>
        <p:nvSpPr>
          <p:cNvPr id="3" name="Text Placeholder 2">
            <a:extLst>
              <a:ext uri="{FF2B5EF4-FFF2-40B4-BE49-F238E27FC236}">
                <a16:creationId xmlns:a16="http://schemas.microsoft.com/office/drawing/2014/main" id="{6CA0DA13-722B-B2DB-4557-3B59455BCBDB}"/>
              </a:ext>
            </a:extLst>
          </p:cNvPr>
          <p:cNvSpPr>
            <a:spLocks noGrp="1"/>
          </p:cNvSpPr>
          <p:nvPr>
            <p:ph type="body" idx="1"/>
          </p:nvPr>
        </p:nvSpPr>
        <p:spPr/>
        <p:txBody>
          <a:bodyPr/>
          <a:lstStyle/>
          <a:p>
            <a:endParaRPr lang="en-US"/>
          </a:p>
        </p:txBody>
      </p:sp>
      <p:graphicFrame>
        <p:nvGraphicFramePr>
          <p:cNvPr id="4" name="Diagram 3">
            <a:extLst>
              <a:ext uri="{FF2B5EF4-FFF2-40B4-BE49-F238E27FC236}">
                <a16:creationId xmlns:a16="http://schemas.microsoft.com/office/drawing/2014/main" id="{9A18A28B-E823-DAE1-40C1-B7B968EA2B08}"/>
              </a:ext>
            </a:extLst>
          </p:cNvPr>
          <p:cNvGraphicFramePr/>
          <p:nvPr/>
        </p:nvGraphicFramePr>
        <p:xfrm>
          <a:off x="-769224" y="1251857"/>
          <a:ext cx="6865224" cy="44849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4B50547F-5B97-864F-8EE7-03A1E881BBD3}"/>
              </a:ext>
            </a:extLst>
          </p:cNvPr>
          <p:cNvSpPr txBox="1"/>
          <p:nvPr/>
        </p:nvSpPr>
        <p:spPr>
          <a:xfrm>
            <a:off x="6096002" y="5951445"/>
            <a:ext cx="6901239" cy="24622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zh-CN" altLang="en-US" sz="1000" b="0" i="0" u="none" strike="noStrike" kern="0" cap="none" spc="0" normalizeH="0" baseline="0" noProof="0" dirty="0">
                <a:ln>
                  <a:noFill/>
                </a:ln>
                <a:solidFill>
                  <a:srgbClr val="000000"/>
                </a:solidFill>
                <a:effectLst/>
                <a:uLnTx/>
                <a:uFillTx/>
                <a:latin typeface="Arial"/>
                <a:ea typeface="等线" panose="02010600030101010101" pitchFamily="2" charset="-122"/>
                <a:cs typeface="Bell MT" panose="02020503060305020303" charset="0"/>
                <a:sym typeface="Arial"/>
              </a:rPr>
              <a:t>P3IV: Probabilistic Procedure Planning from Instructional Videoswith Weak Supervision</a:t>
            </a:r>
          </a:p>
        </p:txBody>
      </p:sp>
      <p:pic>
        <p:nvPicPr>
          <p:cNvPr id="6" name="图片 1" descr="2ZM7F6[ZIZBINW%1WRT3G}4">
            <a:extLst>
              <a:ext uri="{FF2B5EF4-FFF2-40B4-BE49-F238E27FC236}">
                <a16:creationId xmlns:a16="http://schemas.microsoft.com/office/drawing/2014/main" id="{031F7BA9-638C-8647-A38E-85B58A405CEF}"/>
              </a:ext>
            </a:extLst>
          </p:cNvPr>
          <p:cNvPicPr>
            <a:picLocks noChangeAspect="1"/>
          </p:cNvPicPr>
          <p:nvPr/>
        </p:nvPicPr>
        <p:blipFill>
          <a:blip r:embed="rId7"/>
          <a:stretch>
            <a:fillRect/>
          </a:stretch>
        </p:blipFill>
        <p:spPr>
          <a:xfrm>
            <a:off x="5088821" y="1251856"/>
            <a:ext cx="6626880" cy="4619555"/>
          </a:xfrm>
          <a:prstGeom prst="rect">
            <a:avLst/>
          </a:prstGeom>
        </p:spPr>
      </p:pic>
    </p:spTree>
    <p:extLst>
      <p:ext uri="{BB962C8B-B14F-4D97-AF65-F5344CB8AC3E}">
        <p14:creationId xmlns:p14="http://schemas.microsoft.com/office/powerpoint/2010/main" val="344288299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AED1B-B2C7-4079-29D1-43AEDF50B445}"/>
              </a:ext>
            </a:extLst>
          </p:cNvPr>
          <p:cNvSpPr>
            <a:spLocks noGrp="1"/>
          </p:cNvSpPr>
          <p:nvPr>
            <p:ph type="title"/>
          </p:nvPr>
        </p:nvSpPr>
        <p:spPr/>
        <p:txBody>
          <a:bodyPr/>
          <a:lstStyle/>
          <a:p>
            <a:r>
              <a:rPr lang="en-US" dirty="0"/>
              <a:t>Resources on Vision-Language Pretraining</a:t>
            </a:r>
          </a:p>
        </p:txBody>
      </p:sp>
      <p:sp>
        <p:nvSpPr>
          <p:cNvPr id="3" name="Content Placeholder 2">
            <a:extLst>
              <a:ext uri="{FF2B5EF4-FFF2-40B4-BE49-F238E27FC236}">
                <a16:creationId xmlns:a16="http://schemas.microsoft.com/office/drawing/2014/main" id="{4F910F11-B1E0-1B01-698F-6EFE832E19AE}"/>
              </a:ext>
            </a:extLst>
          </p:cNvPr>
          <p:cNvSpPr>
            <a:spLocks noGrp="1"/>
          </p:cNvSpPr>
          <p:nvPr>
            <p:ph idx="1"/>
          </p:nvPr>
        </p:nvSpPr>
        <p:spPr/>
        <p:txBody>
          <a:bodyPr/>
          <a:lstStyle/>
          <a:p>
            <a:r>
              <a:rPr lang="en-US" dirty="0"/>
              <a:t>Code bases:</a:t>
            </a:r>
          </a:p>
          <a:p>
            <a:pPr lvl="1"/>
            <a:r>
              <a:rPr lang="en-US" dirty="0"/>
              <a:t>CLIP </a:t>
            </a:r>
            <a:r>
              <a:rPr lang="en-US" dirty="0">
                <a:hlinkClick r:id="rId2"/>
              </a:rPr>
              <a:t>https://github.com/openai/CLIP</a:t>
            </a:r>
            <a:endParaRPr lang="en-US" dirty="0"/>
          </a:p>
          <a:p>
            <a:pPr lvl="1"/>
            <a:r>
              <a:rPr lang="en-US" dirty="0"/>
              <a:t>BLIP </a:t>
            </a:r>
            <a:r>
              <a:rPr lang="en-US" dirty="0">
                <a:hlinkClick r:id="rId3"/>
              </a:rPr>
              <a:t>https://github.com/salesforce/BLIP</a:t>
            </a:r>
            <a:r>
              <a:rPr lang="en-US" dirty="0"/>
              <a:t> </a:t>
            </a:r>
          </a:p>
          <a:p>
            <a:pPr lvl="1"/>
            <a:r>
              <a:rPr lang="en-US" dirty="0"/>
              <a:t>ALBEF </a:t>
            </a:r>
            <a:r>
              <a:rPr lang="en-US" dirty="0">
                <a:hlinkClick r:id="rId4"/>
              </a:rPr>
              <a:t>https://github.com/salesforce/ALBEF</a:t>
            </a:r>
            <a:r>
              <a:rPr lang="en-US" dirty="0"/>
              <a:t> </a:t>
            </a:r>
          </a:p>
          <a:p>
            <a:pPr lvl="1"/>
            <a:r>
              <a:rPr lang="en-US" dirty="0"/>
              <a:t>ALPRO </a:t>
            </a:r>
            <a:r>
              <a:rPr lang="en-US" dirty="0">
                <a:hlinkClick r:id="rId5"/>
              </a:rPr>
              <a:t>https://github.com/salesforce/ALPRO</a:t>
            </a:r>
            <a:r>
              <a:rPr lang="en-US" dirty="0"/>
              <a:t> </a:t>
            </a:r>
          </a:p>
          <a:p>
            <a:pPr lvl="1"/>
            <a:r>
              <a:rPr lang="en-US" dirty="0" err="1"/>
              <a:t>Huggingface</a:t>
            </a:r>
            <a:r>
              <a:rPr lang="en-US" dirty="0"/>
              <a:t> </a:t>
            </a:r>
            <a:r>
              <a:rPr lang="en-US" dirty="0">
                <a:hlinkClick r:id="rId6"/>
              </a:rPr>
              <a:t>https://huggingface.co/docs/transformers/model_doc/vit</a:t>
            </a:r>
            <a:r>
              <a:rPr lang="en-US" dirty="0"/>
              <a:t> </a:t>
            </a:r>
          </a:p>
          <a:p>
            <a:r>
              <a:rPr lang="en-US" dirty="0"/>
              <a:t>Datasets: </a:t>
            </a:r>
          </a:p>
          <a:p>
            <a:pPr lvl="1"/>
            <a:r>
              <a:rPr lang="en-US" dirty="0"/>
              <a:t>Image datasets: page 20</a:t>
            </a:r>
          </a:p>
          <a:p>
            <a:pPr lvl="1"/>
            <a:r>
              <a:rPr lang="en-US" dirty="0"/>
              <a:t>video datasets: page 29</a:t>
            </a:r>
          </a:p>
          <a:p>
            <a:r>
              <a:rPr lang="en-US" dirty="0"/>
              <a:t>Tutorial:</a:t>
            </a:r>
          </a:p>
          <a:p>
            <a:pPr lvl="1"/>
            <a:r>
              <a:rPr lang="en-US" dirty="0"/>
              <a:t>https://</a:t>
            </a:r>
            <a:r>
              <a:rPr lang="en-US" dirty="0" err="1"/>
              <a:t>vlp-tutorial.github.io</a:t>
            </a:r>
            <a:r>
              <a:rPr lang="en-US" dirty="0"/>
              <a:t>/</a:t>
            </a:r>
          </a:p>
          <a:p>
            <a:pPr lvl="1"/>
            <a:endParaRPr lang="en-US" dirty="0"/>
          </a:p>
        </p:txBody>
      </p:sp>
      <p:sp>
        <p:nvSpPr>
          <p:cNvPr id="4" name="Slide Number Placeholder 3">
            <a:extLst>
              <a:ext uri="{FF2B5EF4-FFF2-40B4-BE49-F238E27FC236}">
                <a16:creationId xmlns:a16="http://schemas.microsoft.com/office/drawing/2014/main" id="{4691004C-01F9-333E-BAFD-97B843D3D7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058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B8F7C-864C-D283-5C58-9253594F9F1D}"/>
              </a:ext>
            </a:extLst>
          </p:cNvPr>
          <p:cNvSpPr>
            <a:spLocks noGrp="1"/>
          </p:cNvSpPr>
          <p:nvPr>
            <p:ph type="title"/>
          </p:nvPr>
        </p:nvSpPr>
        <p:spPr/>
        <p:txBody>
          <a:bodyPr>
            <a:normAutofit/>
          </a:bodyPr>
          <a:lstStyle/>
          <a:p>
            <a:r>
              <a:rPr lang="en-US" dirty="0"/>
              <a:t>Image-text matching (ITM) loss</a:t>
            </a:r>
          </a:p>
        </p:txBody>
      </p:sp>
      <p:pic>
        <p:nvPicPr>
          <p:cNvPr id="7" name="Content Placeholder 6">
            <a:extLst>
              <a:ext uri="{FF2B5EF4-FFF2-40B4-BE49-F238E27FC236}">
                <a16:creationId xmlns:a16="http://schemas.microsoft.com/office/drawing/2014/main" id="{248399DF-C347-F6A6-1C9E-B8555CCDFA81}"/>
              </a:ext>
            </a:extLst>
          </p:cNvPr>
          <p:cNvPicPr>
            <a:picLocks noGrp="1" noChangeAspect="1"/>
          </p:cNvPicPr>
          <p:nvPr>
            <p:ph idx="1"/>
          </p:nvPr>
        </p:nvPicPr>
        <p:blipFill>
          <a:blip r:embed="rId2"/>
          <a:stretch>
            <a:fillRect/>
          </a:stretch>
        </p:blipFill>
        <p:spPr>
          <a:xfrm>
            <a:off x="4394200" y="1981350"/>
            <a:ext cx="7797800" cy="3149600"/>
          </a:xfrm>
        </p:spPr>
      </p:pic>
      <p:sp>
        <p:nvSpPr>
          <p:cNvPr id="4" name="Slide Number Placeholder 3">
            <a:extLst>
              <a:ext uri="{FF2B5EF4-FFF2-40B4-BE49-F238E27FC236}">
                <a16:creationId xmlns:a16="http://schemas.microsoft.com/office/drawing/2014/main" id="{FB58506C-1052-D812-1EC7-5BD43841FE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7571ADC-4EC1-432B-95B6-AE00DF3E1FEC}"/>
              </a:ext>
            </a:extLst>
          </p:cNvPr>
          <p:cNvPicPr>
            <a:picLocks noChangeAspect="1"/>
          </p:cNvPicPr>
          <p:nvPr/>
        </p:nvPicPr>
        <p:blipFill>
          <a:blip r:embed="rId3"/>
          <a:stretch>
            <a:fillRect/>
          </a:stretch>
        </p:blipFill>
        <p:spPr>
          <a:xfrm>
            <a:off x="287466" y="2082800"/>
            <a:ext cx="4178300" cy="2692400"/>
          </a:xfrm>
          <a:prstGeom prst="rect">
            <a:avLst/>
          </a:prstGeom>
        </p:spPr>
      </p:pic>
      <p:sp>
        <p:nvSpPr>
          <p:cNvPr id="9" name="TextBox 8">
            <a:extLst>
              <a:ext uri="{FF2B5EF4-FFF2-40B4-BE49-F238E27FC236}">
                <a16:creationId xmlns:a16="http://schemas.microsoft.com/office/drawing/2014/main" id="{8CB4AFB1-2969-AB9C-03A3-27F9999210EB}"/>
              </a:ext>
            </a:extLst>
          </p:cNvPr>
          <p:cNvSpPr txBox="1"/>
          <p:nvPr/>
        </p:nvSpPr>
        <p:spPr>
          <a:xfrm>
            <a:off x="1270686" y="6486096"/>
            <a:ext cx="965062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datarelease.blob.core.windows.net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/tutorial/VLP-Tutorial_2022/image_text_part1.pdf</a:t>
            </a:r>
          </a:p>
        </p:txBody>
      </p:sp>
    </p:spTree>
    <p:extLst>
      <p:ext uri="{BB962C8B-B14F-4D97-AF65-F5344CB8AC3E}">
        <p14:creationId xmlns:p14="http://schemas.microsoft.com/office/powerpoint/2010/main" val="2486888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B8F7C-864C-D283-5C58-9253594F9F1D}"/>
              </a:ext>
            </a:extLst>
          </p:cNvPr>
          <p:cNvSpPr>
            <a:spLocks noGrp="1"/>
          </p:cNvSpPr>
          <p:nvPr>
            <p:ph type="title"/>
          </p:nvPr>
        </p:nvSpPr>
        <p:spPr/>
        <p:txBody>
          <a:bodyPr/>
          <a:lstStyle/>
          <a:p>
            <a:r>
              <a:rPr lang="en-US" dirty="0"/>
              <a:t>Masked language modeling (MLM) loss</a:t>
            </a:r>
          </a:p>
        </p:txBody>
      </p:sp>
      <p:sp>
        <p:nvSpPr>
          <p:cNvPr id="4" name="Slide Number Placeholder 3">
            <a:extLst>
              <a:ext uri="{FF2B5EF4-FFF2-40B4-BE49-F238E27FC236}">
                <a16:creationId xmlns:a16="http://schemas.microsoft.com/office/drawing/2014/main" id="{FB58506C-1052-D812-1EC7-5BD43841FE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pic>
        <p:nvPicPr>
          <p:cNvPr id="8" name="Content Placeholder 7">
            <a:extLst>
              <a:ext uri="{FF2B5EF4-FFF2-40B4-BE49-F238E27FC236}">
                <a16:creationId xmlns:a16="http://schemas.microsoft.com/office/drawing/2014/main" id="{869A989C-5B72-311F-4DFB-7D646B31C330}"/>
              </a:ext>
            </a:extLst>
          </p:cNvPr>
          <p:cNvPicPr>
            <a:picLocks noGrp="1" noChangeAspect="1"/>
          </p:cNvPicPr>
          <p:nvPr>
            <p:ph idx="1"/>
          </p:nvPr>
        </p:nvPicPr>
        <p:blipFill>
          <a:blip r:embed="rId2"/>
          <a:stretch>
            <a:fillRect/>
          </a:stretch>
        </p:blipFill>
        <p:spPr>
          <a:xfrm>
            <a:off x="4318343" y="1724025"/>
            <a:ext cx="8102600" cy="3962400"/>
          </a:xfrm>
        </p:spPr>
      </p:pic>
      <p:pic>
        <p:nvPicPr>
          <p:cNvPr id="10" name="Picture 9">
            <a:extLst>
              <a:ext uri="{FF2B5EF4-FFF2-40B4-BE49-F238E27FC236}">
                <a16:creationId xmlns:a16="http://schemas.microsoft.com/office/drawing/2014/main" id="{2B8C0D83-FE35-391D-B4B4-6E57130EFE3A}"/>
              </a:ext>
            </a:extLst>
          </p:cNvPr>
          <p:cNvPicPr>
            <a:picLocks noChangeAspect="1"/>
          </p:cNvPicPr>
          <p:nvPr/>
        </p:nvPicPr>
        <p:blipFill>
          <a:blip r:embed="rId3"/>
          <a:stretch>
            <a:fillRect/>
          </a:stretch>
        </p:blipFill>
        <p:spPr>
          <a:xfrm>
            <a:off x="287466" y="2082800"/>
            <a:ext cx="4178300" cy="2692400"/>
          </a:xfrm>
          <a:prstGeom prst="rect">
            <a:avLst/>
          </a:prstGeom>
        </p:spPr>
      </p:pic>
      <p:sp>
        <p:nvSpPr>
          <p:cNvPr id="3" name="TextBox 2">
            <a:extLst>
              <a:ext uri="{FF2B5EF4-FFF2-40B4-BE49-F238E27FC236}">
                <a16:creationId xmlns:a16="http://schemas.microsoft.com/office/drawing/2014/main" id="{8FBA6D07-32DB-C1EA-4176-1BF85D03F950}"/>
              </a:ext>
            </a:extLst>
          </p:cNvPr>
          <p:cNvSpPr txBox="1"/>
          <p:nvPr/>
        </p:nvSpPr>
        <p:spPr>
          <a:xfrm>
            <a:off x="1270686" y="6486096"/>
            <a:ext cx="965062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datarelease.blob.core.windows.net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/tutorial/VLP-Tutorial_2022/image_text_part1.pdf</a:t>
            </a:r>
          </a:p>
        </p:txBody>
      </p:sp>
    </p:spTree>
    <p:extLst>
      <p:ext uri="{BB962C8B-B14F-4D97-AF65-F5344CB8AC3E}">
        <p14:creationId xmlns:p14="http://schemas.microsoft.com/office/powerpoint/2010/main" val="23100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B8F7C-864C-D283-5C58-9253594F9F1D}"/>
              </a:ext>
            </a:extLst>
          </p:cNvPr>
          <p:cNvSpPr>
            <a:spLocks noGrp="1"/>
          </p:cNvSpPr>
          <p:nvPr>
            <p:ph type="title"/>
          </p:nvPr>
        </p:nvSpPr>
        <p:spPr/>
        <p:txBody>
          <a:bodyPr/>
          <a:lstStyle/>
          <a:p>
            <a:r>
              <a:rPr lang="en-US" dirty="0"/>
              <a:t>Language modeling (LM) loss</a:t>
            </a:r>
          </a:p>
        </p:txBody>
      </p:sp>
      <p:sp>
        <p:nvSpPr>
          <p:cNvPr id="4" name="Slide Number Placeholder 3">
            <a:extLst>
              <a:ext uri="{FF2B5EF4-FFF2-40B4-BE49-F238E27FC236}">
                <a16:creationId xmlns:a16="http://schemas.microsoft.com/office/drawing/2014/main" id="{FB58506C-1052-D812-1EC7-5BD43841FE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2B8C0D83-FE35-391D-B4B4-6E57130EFE3A}"/>
              </a:ext>
            </a:extLst>
          </p:cNvPr>
          <p:cNvPicPr>
            <a:picLocks noChangeAspect="1"/>
          </p:cNvPicPr>
          <p:nvPr/>
        </p:nvPicPr>
        <p:blipFill>
          <a:blip r:embed="rId2"/>
          <a:stretch>
            <a:fillRect/>
          </a:stretch>
        </p:blipFill>
        <p:spPr>
          <a:xfrm>
            <a:off x="287466" y="2082800"/>
            <a:ext cx="4178300" cy="2692400"/>
          </a:xfrm>
          <a:prstGeom prst="rect">
            <a:avLst/>
          </a:prstGeom>
        </p:spPr>
      </p:pic>
      <p:sp>
        <p:nvSpPr>
          <p:cNvPr id="11" name="TextBox 10">
            <a:extLst>
              <a:ext uri="{FF2B5EF4-FFF2-40B4-BE49-F238E27FC236}">
                <a16:creationId xmlns:a16="http://schemas.microsoft.com/office/drawing/2014/main" id="{FAC66ED8-68C4-97BE-9798-0D6E66287358}"/>
              </a:ext>
            </a:extLst>
          </p:cNvPr>
          <p:cNvSpPr txBox="1"/>
          <p:nvPr/>
        </p:nvSpPr>
        <p:spPr>
          <a:xfrm>
            <a:off x="1270686" y="6486096"/>
            <a:ext cx="965062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datarelease.blob.core.windows.net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/tutorial/VLP-Tutorial_2022/image_text_part1.pdf</a:t>
            </a:r>
          </a:p>
        </p:txBody>
      </p:sp>
      <p:pic>
        <p:nvPicPr>
          <p:cNvPr id="13" name="Picture 12">
            <a:extLst>
              <a:ext uri="{FF2B5EF4-FFF2-40B4-BE49-F238E27FC236}">
                <a16:creationId xmlns:a16="http://schemas.microsoft.com/office/drawing/2014/main" id="{11C03528-4A5A-52F3-73E7-057E8309D6CD}"/>
              </a:ext>
            </a:extLst>
          </p:cNvPr>
          <p:cNvPicPr>
            <a:picLocks noChangeAspect="1"/>
          </p:cNvPicPr>
          <p:nvPr/>
        </p:nvPicPr>
        <p:blipFill>
          <a:blip r:embed="rId3"/>
          <a:stretch>
            <a:fillRect/>
          </a:stretch>
        </p:blipFill>
        <p:spPr>
          <a:xfrm>
            <a:off x="4465766" y="2082800"/>
            <a:ext cx="7772400" cy="2756346"/>
          </a:xfrm>
          <a:prstGeom prst="rect">
            <a:avLst/>
          </a:prstGeom>
        </p:spPr>
      </p:pic>
    </p:spTree>
    <p:extLst>
      <p:ext uri="{BB962C8B-B14F-4D97-AF65-F5344CB8AC3E}">
        <p14:creationId xmlns:p14="http://schemas.microsoft.com/office/powerpoint/2010/main" val="451709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A3F26-84B4-8742-93BF-16B4354E5966}"/>
              </a:ext>
            </a:extLst>
          </p:cNvPr>
          <p:cNvSpPr>
            <a:spLocks noGrp="1"/>
          </p:cNvSpPr>
          <p:nvPr>
            <p:ph type="title"/>
          </p:nvPr>
        </p:nvSpPr>
        <p:spPr/>
        <p:txBody>
          <a:bodyPr>
            <a:normAutofit/>
          </a:bodyPr>
          <a:lstStyle/>
          <a:p>
            <a:r>
              <a:rPr lang="en-US" dirty="0"/>
              <a:t>Goal: A joint representation of text and vision modalities</a:t>
            </a:r>
          </a:p>
        </p:txBody>
      </p:sp>
      <p:sp>
        <p:nvSpPr>
          <p:cNvPr id="3" name="Content Placeholder 2">
            <a:extLst>
              <a:ext uri="{FF2B5EF4-FFF2-40B4-BE49-F238E27FC236}">
                <a16:creationId xmlns:a16="http://schemas.microsoft.com/office/drawing/2014/main" id="{DB2D592D-EBB9-0544-A47A-EC600AE1234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33F9149-DABA-BE49-929E-CFF05A5D00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pic>
        <p:nvPicPr>
          <p:cNvPr id="5" name="Google Shape;728;p9" descr="A close up of a map &#10; &#10;Description automatically generated">
            <a:extLst>
              <a:ext uri="{FF2B5EF4-FFF2-40B4-BE49-F238E27FC236}">
                <a16:creationId xmlns:a16="http://schemas.microsoft.com/office/drawing/2014/main" id="{74A8F3A3-4F19-8D4A-BB9A-A20055384572}"/>
              </a:ext>
            </a:extLst>
          </p:cNvPr>
          <p:cNvPicPr preferRelativeResize="0"/>
          <p:nvPr/>
        </p:nvPicPr>
        <p:blipFill rotWithShape="1">
          <a:blip r:embed="rId3">
            <a:alphaModFix/>
          </a:blip>
          <a:srcRect/>
          <a:stretch/>
        </p:blipFill>
        <p:spPr>
          <a:xfrm>
            <a:off x="838200" y="1225433"/>
            <a:ext cx="10307492" cy="5632567"/>
          </a:xfrm>
          <a:prstGeom prst="rect">
            <a:avLst/>
          </a:prstGeom>
          <a:noFill/>
          <a:ln>
            <a:noFill/>
          </a:ln>
        </p:spPr>
      </p:pic>
    </p:spTree>
    <p:extLst>
      <p:ext uri="{BB962C8B-B14F-4D97-AF65-F5344CB8AC3E}">
        <p14:creationId xmlns:p14="http://schemas.microsoft.com/office/powerpoint/2010/main" val="324979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367FA-50EF-344F-B667-1A83F6FF1B61}"/>
              </a:ext>
            </a:extLst>
          </p:cNvPr>
          <p:cNvSpPr>
            <a:spLocks noGrp="1"/>
          </p:cNvSpPr>
          <p:nvPr>
            <p:ph type="title"/>
          </p:nvPr>
        </p:nvSpPr>
        <p:spPr/>
        <p:txBody>
          <a:bodyPr/>
          <a:lstStyle/>
          <a:p>
            <a:r>
              <a:rPr lang="en-US" dirty="0"/>
              <a:t>How to learn multimedia embedding?</a:t>
            </a:r>
          </a:p>
        </p:txBody>
      </p:sp>
      <p:graphicFrame>
        <p:nvGraphicFramePr>
          <p:cNvPr id="5" name="Content Placeholder 4">
            <a:extLst>
              <a:ext uri="{FF2B5EF4-FFF2-40B4-BE49-F238E27FC236}">
                <a16:creationId xmlns:a16="http://schemas.microsoft.com/office/drawing/2014/main" id="{D04E3E80-D7B5-7442-B439-C022ECE7074E}"/>
              </a:ext>
            </a:extLst>
          </p:cNvPr>
          <p:cNvGraphicFramePr>
            <a:graphicFrameLocks noGrp="1"/>
          </p:cNvGraphicFramePr>
          <p:nvPr>
            <p:ph idx="1"/>
          </p:nvPr>
        </p:nvGraphicFramePr>
        <p:xfrm>
          <a:off x="838200" y="1231900"/>
          <a:ext cx="10515600" cy="4945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F0E8EC66-1696-EA45-9C6D-5571486427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4269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A141E-DBB7-F04C-A7D4-C11C4BFF7D23}"/>
              </a:ext>
            </a:extLst>
          </p:cNvPr>
          <p:cNvSpPr>
            <a:spLocks noGrp="1"/>
          </p:cNvSpPr>
          <p:nvPr>
            <p:ph type="title"/>
          </p:nvPr>
        </p:nvSpPr>
        <p:spPr/>
        <p:txBody>
          <a:bodyPr/>
          <a:lstStyle/>
          <a:p>
            <a:r>
              <a:rPr lang="en-US" dirty="0"/>
              <a:t>On the model side…</a:t>
            </a:r>
          </a:p>
        </p:txBody>
      </p:sp>
      <p:graphicFrame>
        <p:nvGraphicFramePr>
          <p:cNvPr id="5" name="Content Placeholder 4">
            <a:extLst>
              <a:ext uri="{FF2B5EF4-FFF2-40B4-BE49-F238E27FC236}">
                <a16:creationId xmlns:a16="http://schemas.microsoft.com/office/drawing/2014/main" id="{FB426EB6-F6C6-6945-BB94-D8972ADBD08B}"/>
              </a:ext>
            </a:extLst>
          </p:cNvPr>
          <p:cNvGraphicFramePr>
            <a:graphicFrameLocks noGrp="1"/>
          </p:cNvGraphicFramePr>
          <p:nvPr>
            <p:ph idx="1"/>
          </p:nvPr>
        </p:nvGraphicFramePr>
        <p:xfrm>
          <a:off x="838200" y="1231900"/>
          <a:ext cx="10515600" cy="4945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8977118-46EB-2A48-90DA-5985DD3248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426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BD267-8C17-584C-8DA4-B453DF3FEB61}"/>
              </a:ext>
            </a:extLst>
          </p:cNvPr>
          <p:cNvSpPr>
            <a:spLocks noGrp="1"/>
          </p:cNvSpPr>
          <p:nvPr>
            <p:ph type="title"/>
          </p:nvPr>
        </p:nvSpPr>
        <p:spPr/>
        <p:txBody>
          <a:bodyPr/>
          <a:lstStyle/>
          <a:p>
            <a:r>
              <a:rPr lang="en-US" dirty="0"/>
              <a:t>Transformer is taking over</a:t>
            </a:r>
          </a:p>
        </p:txBody>
      </p:sp>
      <p:pic>
        <p:nvPicPr>
          <p:cNvPr id="8" name="Content Placeholder 7" descr="Diagram&#10;&#10;Description automatically generated">
            <a:extLst>
              <a:ext uri="{FF2B5EF4-FFF2-40B4-BE49-F238E27FC236}">
                <a16:creationId xmlns:a16="http://schemas.microsoft.com/office/drawing/2014/main" id="{ABDDFA49-F7DA-D14A-AC8A-E5C6E3DCF794}"/>
              </a:ext>
            </a:extLst>
          </p:cNvPr>
          <p:cNvPicPr>
            <a:picLocks noGrp="1" noChangeAspect="1"/>
          </p:cNvPicPr>
          <p:nvPr>
            <p:ph idx="1"/>
          </p:nvPr>
        </p:nvPicPr>
        <p:blipFill>
          <a:blip r:embed="rId2"/>
          <a:stretch>
            <a:fillRect/>
          </a:stretch>
        </p:blipFill>
        <p:spPr>
          <a:xfrm>
            <a:off x="1628389" y="1054100"/>
            <a:ext cx="7783459" cy="5803900"/>
          </a:xfrm>
        </p:spPr>
      </p:pic>
      <p:sp>
        <p:nvSpPr>
          <p:cNvPr id="4" name="Slide Number Placeholder 3">
            <a:extLst>
              <a:ext uri="{FF2B5EF4-FFF2-40B4-BE49-F238E27FC236}">
                <a16:creationId xmlns:a16="http://schemas.microsoft.com/office/drawing/2014/main" id="{105B3D8F-BD0C-9B49-845F-D16CC0C4B7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840161C-770D-5647-B1B4-3699CF3E83B7}"/>
              </a:ext>
            </a:extLst>
          </p:cNvPr>
          <p:cNvSpPr/>
          <p:nvPr/>
        </p:nvSpPr>
        <p:spPr>
          <a:xfrm>
            <a:off x="8610600" y="5151815"/>
            <a:ext cx="2254624"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From VQA to VLN: Recent Advances in Vision-and-Language Research. CVPR 2021. https://vqa2vln-tutorial.github.io/</a:t>
            </a:r>
          </a:p>
        </p:txBody>
      </p:sp>
    </p:spTree>
    <p:extLst>
      <p:ext uri="{BB962C8B-B14F-4D97-AF65-F5344CB8AC3E}">
        <p14:creationId xmlns:p14="http://schemas.microsoft.com/office/powerpoint/2010/main" val="2604437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767C0-45DF-774E-92D2-85A612A4E4D3}"/>
              </a:ext>
            </a:extLst>
          </p:cNvPr>
          <p:cNvSpPr>
            <a:spLocks noGrp="1"/>
          </p:cNvSpPr>
          <p:nvPr>
            <p:ph type="title"/>
          </p:nvPr>
        </p:nvSpPr>
        <p:spPr/>
        <p:txBody>
          <a:bodyPr/>
          <a:lstStyle/>
          <a:p>
            <a:r>
              <a:rPr lang="en-US" dirty="0"/>
              <a:t>Transformer is taking over</a:t>
            </a:r>
          </a:p>
        </p:txBody>
      </p:sp>
      <p:pic>
        <p:nvPicPr>
          <p:cNvPr id="6" name="Content Placeholder 5" descr="A picture containing graphical user interface&#10;&#10;Description automatically generated">
            <a:extLst>
              <a:ext uri="{FF2B5EF4-FFF2-40B4-BE49-F238E27FC236}">
                <a16:creationId xmlns:a16="http://schemas.microsoft.com/office/drawing/2014/main" id="{A97D347F-EC7E-244C-BE3B-04C90CC3E2B7}"/>
              </a:ext>
            </a:extLst>
          </p:cNvPr>
          <p:cNvPicPr>
            <a:picLocks noGrp="1" noChangeAspect="1"/>
          </p:cNvPicPr>
          <p:nvPr>
            <p:ph idx="1"/>
          </p:nvPr>
        </p:nvPicPr>
        <p:blipFill>
          <a:blip r:embed="rId2"/>
          <a:stretch>
            <a:fillRect/>
          </a:stretch>
        </p:blipFill>
        <p:spPr>
          <a:xfrm>
            <a:off x="1250018" y="1231900"/>
            <a:ext cx="9691963" cy="4945063"/>
          </a:xfrm>
        </p:spPr>
      </p:pic>
      <p:sp>
        <p:nvSpPr>
          <p:cNvPr id="4" name="Slide Number Placeholder 3">
            <a:extLst>
              <a:ext uri="{FF2B5EF4-FFF2-40B4-BE49-F238E27FC236}">
                <a16:creationId xmlns:a16="http://schemas.microsoft.com/office/drawing/2014/main" id="{8FA91412-FA63-DC48-8D0D-5FB73A2700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555545-9E64-B544-BA44-2E4872CE9168}"/>
              </a:ext>
            </a:extLst>
          </p:cNvPr>
          <p:cNvSpPr/>
          <p:nvPr/>
        </p:nvSpPr>
        <p:spPr>
          <a:xfrm>
            <a:off x="838201" y="6354763"/>
            <a:ext cx="10515599"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From VQA to VLN: Recent Advances in Vision-and-Language Research. CVPR 2021. https://vqa2vln-tutorial.github.io/</a:t>
            </a:r>
          </a:p>
        </p:txBody>
      </p:sp>
    </p:spTree>
    <p:extLst>
      <p:ext uri="{BB962C8B-B14F-4D97-AF65-F5344CB8AC3E}">
        <p14:creationId xmlns:p14="http://schemas.microsoft.com/office/powerpoint/2010/main" val="3455591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F34E4-19C9-9497-76BC-75637FE01925}"/>
              </a:ext>
            </a:extLst>
          </p:cNvPr>
          <p:cNvSpPr>
            <a:spLocks noGrp="1"/>
          </p:cNvSpPr>
          <p:nvPr>
            <p:ph type="title"/>
          </p:nvPr>
        </p:nvSpPr>
        <p:spPr/>
        <p:txBody>
          <a:bodyPr/>
          <a:lstStyle/>
          <a:p>
            <a:r>
              <a:rPr lang="en-US" dirty="0"/>
              <a:t>State-of-the-art model: </a:t>
            </a:r>
            <a:r>
              <a:rPr lang="en-US" dirty="0" err="1"/>
              <a:t>SwinBERT</a:t>
            </a:r>
            <a:endParaRPr lang="en-US" dirty="0"/>
          </a:p>
        </p:txBody>
      </p:sp>
      <p:sp>
        <p:nvSpPr>
          <p:cNvPr id="3" name="Content Placeholder 2">
            <a:extLst>
              <a:ext uri="{FF2B5EF4-FFF2-40B4-BE49-F238E27FC236}">
                <a16:creationId xmlns:a16="http://schemas.microsoft.com/office/drawing/2014/main" id="{A8A65124-CF26-40CD-0F9B-A3E068314CE5}"/>
              </a:ext>
            </a:extLst>
          </p:cNvPr>
          <p:cNvSpPr>
            <a:spLocks noGrp="1"/>
          </p:cNvSpPr>
          <p:nvPr>
            <p:ph idx="1"/>
          </p:nvPr>
        </p:nvSpPr>
        <p:spPr/>
        <p:txBody>
          <a:bodyPr/>
          <a:lstStyle/>
          <a:p>
            <a:r>
              <a:rPr lang="en-US" dirty="0"/>
              <a:t>adaptively learn a sparse attention mask to improve long-range video sequence modeling</a:t>
            </a:r>
          </a:p>
        </p:txBody>
      </p:sp>
      <p:sp>
        <p:nvSpPr>
          <p:cNvPr id="4" name="Slide Number Placeholder 3">
            <a:extLst>
              <a:ext uri="{FF2B5EF4-FFF2-40B4-BE49-F238E27FC236}">
                <a16:creationId xmlns:a16="http://schemas.microsoft.com/office/drawing/2014/main" id="{BCBF338E-882E-2789-6D86-9435AC55C9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63AF81A-16D3-D6C2-FC64-20F665BEC4C3}"/>
              </a:ext>
            </a:extLst>
          </p:cNvPr>
          <p:cNvPicPr>
            <a:picLocks noChangeAspect="1"/>
          </p:cNvPicPr>
          <p:nvPr/>
        </p:nvPicPr>
        <p:blipFill>
          <a:blip r:embed="rId2"/>
          <a:stretch>
            <a:fillRect/>
          </a:stretch>
        </p:blipFill>
        <p:spPr>
          <a:xfrm>
            <a:off x="2916195" y="1652840"/>
            <a:ext cx="6207038" cy="5205160"/>
          </a:xfrm>
          <a:prstGeom prst="rect">
            <a:avLst/>
          </a:prstGeom>
        </p:spPr>
      </p:pic>
    </p:spTree>
    <p:extLst>
      <p:ext uri="{BB962C8B-B14F-4D97-AF65-F5344CB8AC3E}">
        <p14:creationId xmlns:p14="http://schemas.microsoft.com/office/powerpoint/2010/main" val="1633152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05F76-B618-3947-9092-01C9639FC9BF}"/>
              </a:ext>
            </a:extLst>
          </p:cNvPr>
          <p:cNvSpPr>
            <a:spLocks noGrp="1"/>
          </p:cNvSpPr>
          <p:nvPr>
            <p:ph type="title"/>
          </p:nvPr>
        </p:nvSpPr>
        <p:spPr/>
        <p:txBody>
          <a:bodyPr/>
          <a:lstStyle/>
          <a:p>
            <a:r>
              <a:rPr lang="en-US" dirty="0"/>
              <a:t>Why multimedia? </a:t>
            </a:r>
          </a:p>
        </p:txBody>
      </p:sp>
      <p:sp>
        <p:nvSpPr>
          <p:cNvPr id="3" name="Content Placeholder 2">
            <a:extLst>
              <a:ext uri="{FF2B5EF4-FFF2-40B4-BE49-F238E27FC236}">
                <a16:creationId xmlns:a16="http://schemas.microsoft.com/office/drawing/2014/main" id="{F55DEBD6-1B70-D04C-ACAB-829FA37B34AF}"/>
              </a:ext>
            </a:extLst>
          </p:cNvPr>
          <p:cNvSpPr>
            <a:spLocks noGrp="1"/>
          </p:cNvSpPr>
          <p:nvPr>
            <p:ph idx="1"/>
          </p:nvPr>
        </p:nvSpPr>
        <p:spPr>
          <a:xfrm>
            <a:off x="838200" y="1231900"/>
            <a:ext cx="10699376" cy="4945063"/>
          </a:xfrm>
        </p:spPr>
        <p:txBody>
          <a:bodyPr/>
          <a:lstStyle/>
          <a:p>
            <a:r>
              <a:rPr lang="en-US" dirty="0"/>
              <a:t>It has been proven that multimedia information can benefit multiple tasks: </a:t>
            </a:r>
          </a:p>
          <a:p>
            <a:pPr lvl="1"/>
            <a:r>
              <a:rPr lang="en-US" dirty="0"/>
              <a:t>NAACL 2021 Best Long Paper: Video-aided Unsupervised Grammar Induction</a:t>
            </a:r>
          </a:p>
          <a:p>
            <a:pPr marL="457200" lvl="1" indent="0">
              <a:buNone/>
            </a:pPr>
            <a:endParaRPr lang="en-US" dirty="0"/>
          </a:p>
        </p:txBody>
      </p:sp>
      <p:sp>
        <p:nvSpPr>
          <p:cNvPr id="4" name="Slide Number Placeholder 3">
            <a:extLst>
              <a:ext uri="{FF2B5EF4-FFF2-40B4-BE49-F238E27FC236}">
                <a16:creationId xmlns:a16="http://schemas.microsoft.com/office/drawing/2014/main" id="{1A201405-CA00-D340-8FB2-8D71579EFA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A422E3F-05A3-F34A-BCA1-8D527DA8A322}"/>
              </a:ext>
            </a:extLst>
          </p:cNvPr>
          <p:cNvPicPr>
            <a:picLocks noChangeAspect="1"/>
          </p:cNvPicPr>
          <p:nvPr/>
        </p:nvPicPr>
        <p:blipFill>
          <a:blip r:embed="rId3"/>
          <a:stretch>
            <a:fillRect/>
          </a:stretch>
        </p:blipFill>
        <p:spPr>
          <a:xfrm>
            <a:off x="2944907" y="2150391"/>
            <a:ext cx="5325035" cy="4990613"/>
          </a:xfrm>
          <a:prstGeom prst="rect">
            <a:avLst/>
          </a:prstGeom>
        </p:spPr>
      </p:pic>
    </p:spTree>
    <p:extLst>
      <p:ext uri="{BB962C8B-B14F-4D97-AF65-F5344CB8AC3E}">
        <p14:creationId xmlns:p14="http://schemas.microsoft.com/office/powerpoint/2010/main" val="2160894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F8898-4B2F-9943-854A-9C4B8986FB1D}"/>
              </a:ext>
            </a:extLst>
          </p:cNvPr>
          <p:cNvSpPr>
            <a:spLocks noGrp="1"/>
          </p:cNvSpPr>
          <p:nvPr>
            <p:ph type="title"/>
          </p:nvPr>
        </p:nvSpPr>
        <p:spPr/>
        <p:txBody>
          <a:bodyPr/>
          <a:lstStyle/>
          <a:p>
            <a:r>
              <a:rPr lang="en-US" dirty="0"/>
              <a:t>Training Data</a:t>
            </a:r>
          </a:p>
        </p:txBody>
      </p:sp>
      <p:sp>
        <p:nvSpPr>
          <p:cNvPr id="3" name="Content Placeholder 2">
            <a:extLst>
              <a:ext uri="{FF2B5EF4-FFF2-40B4-BE49-F238E27FC236}">
                <a16:creationId xmlns:a16="http://schemas.microsoft.com/office/drawing/2014/main" id="{5F904FB2-760F-8945-8C60-A4D1A3290C84}"/>
              </a:ext>
            </a:extLst>
          </p:cNvPr>
          <p:cNvSpPr>
            <a:spLocks noGrp="1"/>
          </p:cNvSpPr>
          <p:nvPr>
            <p:ph idx="1"/>
          </p:nvPr>
        </p:nvSpPr>
        <p:spPr/>
        <p:txBody>
          <a:bodyPr/>
          <a:lstStyle/>
          <a:p>
            <a:r>
              <a:rPr lang="en-US" dirty="0"/>
              <a:t>Image-caption pairs</a:t>
            </a:r>
          </a:p>
          <a:p>
            <a:pPr lvl="1"/>
            <a:r>
              <a:rPr lang="en-US" dirty="0"/>
              <a:t>Free of cost</a:t>
            </a:r>
          </a:p>
          <a:p>
            <a:pPr lvl="1"/>
            <a:r>
              <a:rPr lang="en-US" dirty="0"/>
              <a:t>The state-of-the-art model CLIP (from </a:t>
            </a:r>
            <a:r>
              <a:rPr lang="en-US" dirty="0" err="1"/>
              <a:t>OpenAI</a:t>
            </a:r>
            <a:r>
              <a:rPr lang="en-US" dirty="0"/>
              <a:t>) uses ~400M pairs for model training</a:t>
            </a:r>
          </a:p>
          <a:p>
            <a:r>
              <a:rPr lang="en-US" dirty="0"/>
              <a:t>Popular datasets</a:t>
            </a:r>
          </a:p>
          <a:p>
            <a:pPr lvl="1"/>
            <a:r>
              <a:rPr lang="en-US" altLang="zh-CN" dirty="0"/>
              <a:t>Flicker 30K (~30K images)</a:t>
            </a:r>
          </a:p>
          <a:p>
            <a:pPr lvl="1"/>
            <a:r>
              <a:rPr lang="en-US" dirty="0"/>
              <a:t>MS COCO (~330K images)</a:t>
            </a:r>
          </a:p>
          <a:p>
            <a:pPr lvl="1"/>
            <a:r>
              <a:rPr lang="en-US" altLang="zh-CN" dirty="0"/>
              <a:t>Visual Genome (~108K images)</a:t>
            </a:r>
          </a:p>
          <a:p>
            <a:pPr lvl="1"/>
            <a:r>
              <a:rPr lang="en-US" dirty="0"/>
              <a:t>Conceptual Captions (~3.3M images)</a:t>
            </a:r>
          </a:p>
          <a:p>
            <a:pPr lvl="1"/>
            <a:r>
              <a:rPr lang="en-US" dirty="0"/>
              <a:t>SBU Captions (~1M images)</a:t>
            </a:r>
          </a:p>
          <a:p>
            <a:pPr lvl="1"/>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EEC0D058-79D4-D747-9499-D329D85AE2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D69CE8F-691A-B441-A5BE-BCC0AF666AAB}"/>
              </a:ext>
            </a:extLst>
          </p:cNvPr>
          <p:cNvSpPr/>
          <p:nvPr/>
        </p:nvSpPr>
        <p:spPr>
          <a:xfrm>
            <a:off x="1258330" y="6492875"/>
            <a:ext cx="8305800"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Learning Transferable Visual Models From Natural Language Supervision,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OpenAI</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2021</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608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D1AB6-6C36-0942-B1ED-7E2B2C90B798}"/>
              </a:ext>
            </a:extLst>
          </p:cNvPr>
          <p:cNvSpPr>
            <a:spLocks noGrp="1"/>
          </p:cNvSpPr>
          <p:nvPr>
            <p:ph type="title"/>
          </p:nvPr>
        </p:nvSpPr>
        <p:spPr/>
        <p:txBody>
          <a:bodyPr/>
          <a:lstStyle/>
          <a:p>
            <a:r>
              <a:rPr lang="en-US" dirty="0"/>
              <a:t>UNIMO [ACL 2021]</a:t>
            </a:r>
          </a:p>
        </p:txBody>
      </p:sp>
      <p:sp>
        <p:nvSpPr>
          <p:cNvPr id="3" name="Content Placeholder 2">
            <a:extLst>
              <a:ext uri="{FF2B5EF4-FFF2-40B4-BE49-F238E27FC236}">
                <a16:creationId xmlns:a16="http://schemas.microsoft.com/office/drawing/2014/main" id="{80291C93-537F-1E43-8828-8D67D36965B9}"/>
              </a:ext>
            </a:extLst>
          </p:cNvPr>
          <p:cNvSpPr>
            <a:spLocks noGrp="1"/>
          </p:cNvSpPr>
          <p:nvPr>
            <p:ph idx="1"/>
          </p:nvPr>
        </p:nvSpPr>
        <p:spPr/>
        <p:txBody>
          <a:bodyPr/>
          <a:lstStyle/>
          <a:p>
            <a:r>
              <a:rPr lang="en-US" dirty="0"/>
              <a:t>Data augmentation using back-translation</a:t>
            </a:r>
          </a:p>
        </p:txBody>
      </p:sp>
      <p:sp>
        <p:nvSpPr>
          <p:cNvPr id="4" name="Slide Number Placeholder 3">
            <a:extLst>
              <a:ext uri="{FF2B5EF4-FFF2-40B4-BE49-F238E27FC236}">
                <a16:creationId xmlns:a16="http://schemas.microsoft.com/office/drawing/2014/main" id="{39C2C1FD-9CA0-784B-952F-39161B9B9F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pic>
        <p:nvPicPr>
          <p:cNvPr id="6146" name="Picture 2">
            <a:extLst>
              <a:ext uri="{FF2B5EF4-FFF2-40B4-BE49-F238E27FC236}">
                <a16:creationId xmlns:a16="http://schemas.microsoft.com/office/drawing/2014/main" id="{4364460E-054C-5B4F-B25E-A92A5C1BE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00212"/>
            <a:ext cx="10972800" cy="483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146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CD29E-9306-9E40-AA89-6D1DA192176A}"/>
              </a:ext>
            </a:extLst>
          </p:cNvPr>
          <p:cNvSpPr>
            <a:spLocks noGrp="1"/>
          </p:cNvSpPr>
          <p:nvPr>
            <p:ph type="title"/>
          </p:nvPr>
        </p:nvSpPr>
        <p:spPr/>
        <p:txBody>
          <a:bodyPr/>
          <a:lstStyle/>
          <a:p>
            <a:r>
              <a:rPr lang="en-US" dirty="0"/>
              <a:t>CLIP [2021, released by </a:t>
            </a:r>
            <a:r>
              <a:rPr lang="en-US" dirty="0" err="1"/>
              <a:t>OpenAI</a:t>
            </a:r>
            <a:r>
              <a:rPr lang="en-US" dirty="0"/>
              <a:t>]</a:t>
            </a:r>
          </a:p>
        </p:txBody>
      </p:sp>
      <p:sp>
        <p:nvSpPr>
          <p:cNvPr id="3" name="Content Placeholder 2">
            <a:extLst>
              <a:ext uri="{FF2B5EF4-FFF2-40B4-BE49-F238E27FC236}">
                <a16:creationId xmlns:a16="http://schemas.microsoft.com/office/drawing/2014/main" id="{52A7317B-040F-EA42-9ED9-6FD06DD8930F}"/>
              </a:ext>
            </a:extLst>
          </p:cNvPr>
          <p:cNvSpPr>
            <a:spLocks noGrp="1"/>
          </p:cNvSpPr>
          <p:nvPr>
            <p:ph idx="1"/>
          </p:nvPr>
        </p:nvSpPr>
        <p:spPr>
          <a:xfrm>
            <a:off x="838199" y="1231900"/>
            <a:ext cx="12828373" cy="4945063"/>
          </a:xfrm>
        </p:spPr>
        <p:txBody>
          <a:bodyPr/>
          <a:lstStyle/>
          <a:p>
            <a:r>
              <a:rPr lang="en-US" dirty="0"/>
              <a:t>State-of-the-art on object detection, etc. Especially good on zero-shot setting.</a:t>
            </a:r>
          </a:p>
          <a:p>
            <a:r>
              <a:rPr lang="en-US" dirty="0"/>
              <a:t>Very simple method, but performance is good due to the large data size (~400M images).</a:t>
            </a:r>
          </a:p>
        </p:txBody>
      </p:sp>
      <p:sp>
        <p:nvSpPr>
          <p:cNvPr id="4" name="Slide Number Placeholder 3">
            <a:extLst>
              <a:ext uri="{FF2B5EF4-FFF2-40B4-BE49-F238E27FC236}">
                <a16:creationId xmlns:a16="http://schemas.microsoft.com/office/drawing/2014/main" id="{B0CF3956-5057-464D-8F54-C0AE96EE41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pic>
        <p:nvPicPr>
          <p:cNvPr id="5122" name="Picture 2" descr="CLIP">
            <a:extLst>
              <a:ext uri="{FF2B5EF4-FFF2-40B4-BE49-F238E27FC236}">
                <a16:creationId xmlns:a16="http://schemas.microsoft.com/office/drawing/2014/main" id="{E75B14DE-BA84-4443-8A75-B0A39FBB7C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280" y="2247777"/>
            <a:ext cx="12043719" cy="4245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678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67B8F-3C28-5D47-A9F7-A4A69A125253}"/>
              </a:ext>
            </a:extLst>
          </p:cNvPr>
          <p:cNvSpPr>
            <a:spLocks noGrp="1"/>
          </p:cNvSpPr>
          <p:nvPr>
            <p:ph type="title"/>
          </p:nvPr>
        </p:nvSpPr>
        <p:spPr/>
        <p:txBody>
          <a:bodyPr/>
          <a:lstStyle/>
          <a:p>
            <a:r>
              <a:rPr lang="en-US" dirty="0"/>
              <a:t>DALL·E [2021]</a:t>
            </a:r>
          </a:p>
        </p:txBody>
      </p:sp>
      <p:sp>
        <p:nvSpPr>
          <p:cNvPr id="3" name="Content Placeholder 2">
            <a:extLst>
              <a:ext uri="{FF2B5EF4-FFF2-40B4-BE49-F238E27FC236}">
                <a16:creationId xmlns:a16="http://schemas.microsoft.com/office/drawing/2014/main" id="{72C59350-9132-F447-AAAF-D5204DF7FBFA}"/>
              </a:ext>
            </a:extLst>
          </p:cNvPr>
          <p:cNvSpPr>
            <a:spLocks noGrp="1"/>
          </p:cNvSpPr>
          <p:nvPr>
            <p:ph idx="1"/>
          </p:nvPr>
        </p:nvSpPr>
        <p:spPr/>
        <p:txBody>
          <a:bodyPr/>
          <a:lstStyle/>
          <a:p>
            <a:r>
              <a:rPr lang="en-US" dirty="0"/>
              <a:t>An image generation model with fairly good performance</a:t>
            </a:r>
          </a:p>
          <a:p>
            <a:r>
              <a:rPr lang="en-US" dirty="0"/>
              <a:t>It is just interesting!</a:t>
            </a:r>
          </a:p>
        </p:txBody>
      </p:sp>
      <p:sp>
        <p:nvSpPr>
          <p:cNvPr id="4" name="Slide Number Placeholder 3">
            <a:extLst>
              <a:ext uri="{FF2B5EF4-FFF2-40B4-BE49-F238E27FC236}">
                <a16:creationId xmlns:a16="http://schemas.microsoft.com/office/drawing/2014/main" id="{4CEEC7D8-EB3B-254F-BAEC-C48B137ECE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pic>
        <p:nvPicPr>
          <p:cNvPr id="6" name="Picture 5" descr="A picture containing graphical user interface&#10;&#10;Description automatically generated">
            <a:extLst>
              <a:ext uri="{FF2B5EF4-FFF2-40B4-BE49-F238E27FC236}">
                <a16:creationId xmlns:a16="http://schemas.microsoft.com/office/drawing/2014/main" id="{F893AF40-439F-A741-B95C-D7A3F138F2FF}"/>
              </a:ext>
            </a:extLst>
          </p:cNvPr>
          <p:cNvPicPr>
            <a:picLocks noChangeAspect="1"/>
          </p:cNvPicPr>
          <p:nvPr/>
        </p:nvPicPr>
        <p:blipFill>
          <a:blip r:embed="rId2"/>
          <a:stretch>
            <a:fillRect/>
          </a:stretch>
        </p:blipFill>
        <p:spPr>
          <a:xfrm>
            <a:off x="1050324" y="2365730"/>
            <a:ext cx="7048977" cy="1721049"/>
          </a:xfrm>
          <a:prstGeom prst="rect">
            <a:avLst/>
          </a:prstGeom>
        </p:spPr>
      </p:pic>
      <p:pic>
        <p:nvPicPr>
          <p:cNvPr id="8" name="Picture 7" descr="A picture containing chart&#10;&#10;Description automatically generated">
            <a:extLst>
              <a:ext uri="{FF2B5EF4-FFF2-40B4-BE49-F238E27FC236}">
                <a16:creationId xmlns:a16="http://schemas.microsoft.com/office/drawing/2014/main" id="{41FF55DD-A827-E942-890A-F3CFFE8F63C5}"/>
              </a:ext>
            </a:extLst>
          </p:cNvPr>
          <p:cNvPicPr>
            <a:picLocks noChangeAspect="1"/>
          </p:cNvPicPr>
          <p:nvPr/>
        </p:nvPicPr>
        <p:blipFill>
          <a:blip r:embed="rId3"/>
          <a:stretch>
            <a:fillRect/>
          </a:stretch>
        </p:blipFill>
        <p:spPr>
          <a:xfrm>
            <a:off x="1050325" y="4191342"/>
            <a:ext cx="7048978" cy="1647813"/>
          </a:xfrm>
          <a:prstGeom prst="rect">
            <a:avLst/>
          </a:prstGeom>
        </p:spPr>
      </p:pic>
    </p:spTree>
    <p:extLst>
      <p:ext uri="{BB962C8B-B14F-4D97-AF65-F5344CB8AC3E}">
        <p14:creationId xmlns:p14="http://schemas.microsoft.com/office/powerpoint/2010/main" val="3719609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6B01C-57E3-3B17-BD50-7CC993A55159}"/>
              </a:ext>
            </a:extLst>
          </p:cNvPr>
          <p:cNvSpPr>
            <a:spLocks noGrp="1"/>
          </p:cNvSpPr>
          <p:nvPr>
            <p:ph type="title"/>
          </p:nvPr>
        </p:nvSpPr>
        <p:spPr/>
        <p:txBody>
          <a:bodyPr/>
          <a:lstStyle/>
          <a:p>
            <a:r>
              <a:rPr lang="en-US" dirty="0"/>
              <a:t>Flamingo [2022]</a:t>
            </a:r>
          </a:p>
        </p:txBody>
      </p:sp>
      <p:sp>
        <p:nvSpPr>
          <p:cNvPr id="4" name="Slide Number Placeholder 3">
            <a:extLst>
              <a:ext uri="{FF2B5EF4-FFF2-40B4-BE49-F238E27FC236}">
                <a16:creationId xmlns:a16="http://schemas.microsoft.com/office/drawing/2014/main" id="{40D982FF-ECC5-6DB2-1F2C-F4F4B8CC57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A586A53C-0762-854F-537F-B2768D50AD0F}"/>
              </a:ext>
            </a:extLst>
          </p:cNvPr>
          <p:cNvSpPr txBox="1">
            <a:spLocks/>
          </p:cNvSpPr>
          <p:nvPr/>
        </p:nvSpPr>
        <p:spPr>
          <a:xfrm>
            <a:off x="838200" y="1231900"/>
            <a:ext cx="10515600" cy="494506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Flamingo models are a family of visual language model (VLM) that can take as input visual data interleaved with text and can produce free-form text as output.</a:t>
            </a:r>
          </a:p>
        </p:txBody>
      </p:sp>
      <p:pic>
        <p:nvPicPr>
          <p:cNvPr id="8" name="Picture 7">
            <a:extLst>
              <a:ext uri="{FF2B5EF4-FFF2-40B4-BE49-F238E27FC236}">
                <a16:creationId xmlns:a16="http://schemas.microsoft.com/office/drawing/2014/main" id="{284CD649-A0D7-4EA1-18BB-98B98AB59999}"/>
              </a:ext>
            </a:extLst>
          </p:cNvPr>
          <p:cNvPicPr>
            <a:picLocks noChangeAspect="1"/>
          </p:cNvPicPr>
          <p:nvPr/>
        </p:nvPicPr>
        <p:blipFill>
          <a:blip r:embed="rId2"/>
          <a:stretch>
            <a:fillRect/>
          </a:stretch>
        </p:blipFill>
        <p:spPr>
          <a:xfrm>
            <a:off x="2209800" y="2063221"/>
            <a:ext cx="7772400" cy="4794779"/>
          </a:xfrm>
          <a:prstGeom prst="rect">
            <a:avLst/>
          </a:prstGeom>
        </p:spPr>
      </p:pic>
    </p:spTree>
    <p:extLst>
      <p:ext uri="{BB962C8B-B14F-4D97-AF65-F5344CB8AC3E}">
        <p14:creationId xmlns:p14="http://schemas.microsoft.com/office/powerpoint/2010/main" val="1635019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B9D1F-C733-407F-0F30-3966132C76CD}"/>
              </a:ext>
            </a:extLst>
          </p:cNvPr>
          <p:cNvSpPr>
            <a:spLocks noGrp="1"/>
          </p:cNvSpPr>
          <p:nvPr>
            <p:ph type="title"/>
          </p:nvPr>
        </p:nvSpPr>
        <p:spPr/>
        <p:txBody>
          <a:bodyPr/>
          <a:lstStyle/>
          <a:p>
            <a:r>
              <a:rPr lang="en-US" dirty="0"/>
              <a:t>How about videos?</a:t>
            </a:r>
          </a:p>
        </p:txBody>
      </p:sp>
      <p:sp>
        <p:nvSpPr>
          <p:cNvPr id="3" name="Content Placeholder 2">
            <a:extLst>
              <a:ext uri="{FF2B5EF4-FFF2-40B4-BE49-F238E27FC236}">
                <a16:creationId xmlns:a16="http://schemas.microsoft.com/office/drawing/2014/main" id="{651E897A-EA59-E7D1-442D-4D7ACB88E97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8B62DD0-2743-4908-61B9-0C222F5818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C8E3CC8-4D9F-FE9C-2304-766FA318B1E5}"/>
              </a:ext>
            </a:extLst>
          </p:cNvPr>
          <p:cNvPicPr>
            <a:picLocks noChangeAspect="1"/>
          </p:cNvPicPr>
          <p:nvPr/>
        </p:nvPicPr>
        <p:blipFill>
          <a:blip r:embed="rId2"/>
          <a:stretch>
            <a:fillRect/>
          </a:stretch>
        </p:blipFill>
        <p:spPr>
          <a:xfrm>
            <a:off x="1694420" y="1144889"/>
            <a:ext cx="8803159" cy="5713111"/>
          </a:xfrm>
          <a:prstGeom prst="rect">
            <a:avLst/>
          </a:prstGeom>
        </p:spPr>
      </p:pic>
      <p:sp>
        <p:nvSpPr>
          <p:cNvPr id="7" name="TextBox 6">
            <a:extLst>
              <a:ext uri="{FF2B5EF4-FFF2-40B4-BE49-F238E27FC236}">
                <a16:creationId xmlns:a16="http://schemas.microsoft.com/office/drawing/2014/main" id="{972343ED-E788-84C2-7566-1802E05D8B02}"/>
              </a:ext>
            </a:extLst>
          </p:cNvPr>
          <p:cNvSpPr txBox="1"/>
          <p:nvPr/>
        </p:nvSpPr>
        <p:spPr>
          <a:xfrm>
            <a:off x="9081314" y="5820241"/>
            <a:ext cx="283252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datarelease.blob.core.windows.net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/tutorial/VLP-Tutorial_2022/video_text_part1.pdf</a:t>
            </a:r>
          </a:p>
        </p:txBody>
      </p:sp>
    </p:spTree>
    <p:extLst>
      <p:ext uri="{BB962C8B-B14F-4D97-AF65-F5344CB8AC3E}">
        <p14:creationId xmlns:p14="http://schemas.microsoft.com/office/powerpoint/2010/main" val="2379710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C06ED-0E38-97CC-2A94-86CD6AF1B9A0}"/>
              </a:ext>
            </a:extLst>
          </p:cNvPr>
          <p:cNvSpPr>
            <a:spLocks noGrp="1"/>
          </p:cNvSpPr>
          <p:nvPr>
            <p:ph type="title"/>
          </p:nvPr>
        </p:nvSpPr>
        <p:spPr/>
        <p:txBody>
          <a:bodyPr/>
          <a:lstStyle/>
          <a:p>
            <a:r>
              <a:rPr lang="en-US" dirty="0"/>
              <a:t>Evolution of Video-Text Pre-training</a:t>
            </a:r>
          </a:p>
        </p:txBody>
      </p:sp>
      <p:pic>
        <p:nvPicPr>
          <p:cNvPr id="6" name="Content Placeholder 5">
            <a:extLst>
              <a:ext uri="{FF2B5EF4-FFF2-40B4-BE49-F238E27FC236}">
                <a16:creationId xmlns:a16="http://schemas.microsoft.com/office/drawing/2014/main" id="{AEB1A2CD-ACB6-8731-4DD2-50FC2D8A89E2}"/>
              </a:ext>
            </a:extLst>
          </p:cNvPr>
          <p:cNvPicPr>
            <a:picLocks noGrp="1" noChangeAspect="1"/>
          </p:cNvPicPr>
          <p:nvPr>
            <p:ph idx="1"/>
          </p:nvPr>
        </p:nvPicPr>
        <p:blipFill>
          <a:blip r:embed="rId2"/>
          <a:stretch>
            <a:fillRect/>
          </a:stretch>
        </p:blipFill>
        <p:spPr>
          <a:xfrm>
            <a:off x="0" y="1408669"/>
            <a:ext cx="12312284" cy="4695567"/>
          </a:xfrm>
        </p:spPr>
      </p:pic>
      <p:sp>
        <p:nvSpPr>
          <p:cNvPr id="4" name="Slide Number Placeholder 3">
            <a:extLst>
              <a:ext uri="{FF2B5EF4-FFF2-40B4-BE49-F238E27FC236}">
                <a16:creationId xmlns:a16="http://schemas.microsoft.com/office/drawing/2014/main" id="{5F1017F2-C85D-F0CA-D106-1959C99627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FF73905-6C7F-C8EE-C374-7688A9EDD840}"/>
              </a:ext>
            </a:extLst>
          </p:cNvPr>
          <p:cNvSpPr txBox="1"/>
          <p:nvPr/>
        </p:nvSpPr>
        <p:spPr>
          <a:xfrm>
            <a:off x="1380256" y="6304916"/>
            <a:ext cx="955177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datarelease.blob.core.windows.net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/tutorial/VLP-Tutorial_2022/video_text_part1.pdf</a:t>
            </a:r>
          </a:p>
        </p:txBody>
      </p:sp>
    </p:spTree>
    <p:extLst>
      <p:ext uri="{BB962C8B-B14F-4D97-AF65-F5344CB8AC3E}">
        <p14:creationId xmlns:p14="http://schemas.microsoft.com/office/powerpoint/2010/main" val="3242965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5"/>
          <p:cNvGrpSpPr/>
          <p:nvPr/>
        </p:nvGrpSpPr>
        <p:grpSpPr>
          <a:xfrm>
            <a:off x="1319617" y="2687350"/>
            <a:ext cx="8961094" cy="2342659"/>
            <a:chOff x="1391100" y="2771100"/>
            <a:chExt cx="9129999" cy="2464400"/>
          </a:xfrm>
        </p:grpSpPr>
        <p:pic>
          <p:nvPicPr>
            <p:cNvPr id="90" name="Google Shape;90;p15"/>
            <p:cNvPicPr preferRelativeResize="0"/>
            <p:nvPr/>
          </p:nvPicPr>
          <p:blipFill>
            <a:blip r:embed="rId3">
              <a:alphaModFix/>
            </a:blip>
            <a:stretch>
              <a:fillRect/>
            </a:stretch>
          </p:blipFill>
          <p:spPr>
            <a:xfrm>
              <a:off x="1530981" y="3254006"/>
              <a:ext cx="2124000" cy="1592994"/>
            </a:xfrm>
            <a:prstGeom prst="rect">
              <a:avLst/>
            </a:prstGeom>
            <a:noFill/>
            <a:ln>
              <a:noFill/>
            </a:ln>
          </p:spPr>
        </p:pic>
        <p:pic>
          <p:nvPicPr>
            <p:cNvPr id="91" name="Google Shape;91;p15"/>
            <p:cNvPicPr preferRelativeResize="0"/>
            <p:nvPr/>
          </p:nvPicPr>
          <p:blipFill>
            <a:blip r:embed="rId4">
              <a:alphaModFix/>
            </a:blip>
            <a:stretch>
              <a:fillRect/>
            </a:stretch>
          </p:blipFill>
          <p:spPr>
            <a:xfrm>
              <a:off x="3791197" y="3254025"/>
              <a:ext cx="2124000" cy="1592975"/>
            </a:xfrm>
            <a:prstGeom prst="rect">
              <a:avLst/>
            </a:prstGeom>
            <a:noFill/>
            <a:ln>
              <a:noFill/>
            </a:ln>
          </p:spPr>
        </p:pic>
        <p:pic>
          <p:nvPicPr>
            <p:cNvPr id="92" name="Google Shape;92;p15"/>
            <p:cNvPicPr preferRelativeResize="0"/>
            <p:nvPr/>
          </p:nvPicPr>
          <p:blipFill>
            <a:blip r:embed="rId5">
              <a:alphaModFix/>
            </a:blip>
            <a:stretch>
              <a:fillRect/>
            </a:stretch>
          </p:blipFill>
          <p:spPr>
            <a:xfrm>
              <a:off x="6051400" y="3266200"/>
              <a:ext cx="2124000" cy="1593019"/>
            </a:xfrm>
            <a:prstGeom prst="rect">
              <a:avLst/>
            </a:prstGeom>
            <a:noFill/>
            <a:ln>
              <a:noFill/>
            </a:ln>
          </p:spPr>
        </p:pic>
        <p:pic>
          <p:nvPicPr>
            <p:cNvPr id="93" name="Google Shape;93;p15"/>
            <p:cNvPicPr preferRelativeResize="0"/>
            <p:nvPr/>
          </p:nvPicPr>
          <p:blipFill>
            <a:blip r:embed="rId6">
              <a:alphaModFix/>
            </a:blip>
            <a:stretch>
              <a:fillRect/>
            </a:stretch>
          </p:blipFill>
          <p:spPr>
            <a:xfrm>
              <a:off x="8298197" y="3254000"/>
              <a:ext cx="2124000" cy="1592993"/>
            </a:xfrm>
            <a:prstGeom prst="rect">
              <a:avLst/>
            </a:prstGeom>
            <a:noFill/>
            <a:ln>
              <a:noFill/>
            </a:ln>
          </p:spPr>
        </p:pic>
        <p:pic>
          <p:nvPicPr>
            <p:cNvPr id="94" name="Google Shape;94;p15"/>
            <p:cNvPicPr preferRelativeResize="0"/>
            <p:nvPr/>
          </p:nvPicPr>
          <p:blipFill rotWithShape="1">
            <a:blip r:embed="rId7">
              <a:alphaModFix/>
            </a:blip>
            <a:srcRect l="8165" t="10846" r="9846" b="8274"/>
            <a:stretch/>
          </p:blipFill>
          <p:spPr>
            <a:xfrm>
              <a:off x="1391100" y="2771100"/>
              <a:ext cx="9129999" cy="2464400"/>
            </a:xfrm>
            <a:prstGeom prst="rect">
              <a:avLst/>
            </a:prstGeom>
            <a:noFill/>
            <a:ln>
              <a:noFill/>
            </a:ln>
          </p:spPr>
        </p:pic>
      </p:grpSp>
      <p:sp>
        <p:nvSpPr>
          <p:cNvPr id="95" name="Google Shape;95;p15"/>
          <p:cNvSpPr txBox="1">
            <a:spLocks noGrp="1"/>
          </p:cNvSpPr>
          <p:nvPr>
            <p:ph type="title"/>
          </p:nvPr>
        </p:nvSpPr>
        <p:spPr>
          <a:xfrm>
            <a:off x="838200" y="315750"/>
            <a:ext cx="10951500" cy="689100"/>
          </a:xfrm>
          <a:prstGeom prst="rect">
            <a:avLst/>
          </a:prstGeom>
        </p:spPr>
        <p:txBody>
          <a:bodyPr vert="horz" lIns="91440" tIns="45720" rIns="91440" bIns="45720" rtlCol="0" anchor="ctr">
            <a:normAutofit/>
          </a:bodyPr>
          <a:lstStyle/>
          <a:p>
            <a:pPr>
              <a:lnSpc>
                <a:spcPct val="90000"/>
              </a:lnSpc>
              <a:spcBef>
                <a:spcPct val="0"/>
              </a:spcBef>
            </a:pPr>
            <a:r>
              <a:rPr lang="en-US" dirty="0">
                <a:latin typeface="+mj-lt"/>
                <a:ea typeface="+mj-ea"/>
                <a:cs typeface="+mj-cs"/>
              </a:rPr>
              <a:t>Video pretraining is lagging behind</a:t>
            </a:r>
            <a:endParaRPr dirty="0">
              <a:latin typeface="+mj-lt"/>
              <a:ea typeface="+mj-ea"/>
              <a:cs typeface="+mj-cs"/>
            </a:endParaRPr>
          </a:p>
        </p:txBody>
      </p:sp>
      <p:sp>
        <p:nvSpPr>
          <p:cNvPr id="96" name="Google Shape;96;p15"/>
          <p:cNvSpPr txBox="1">
            <a:spLocks noGrp="1"/>
          </p:cNvSpPr>
          <p:nvPr>
            <p:ph type="sldNum" idx="12"/>
          </p:nvPr>
        </p:nvSpPr>
        <p:spPr>
          <a:xfrm>
            <a:off x="8610600" y="6356351"/>
            <a:ext cx="2743200" cy="365100"/>
          </a:xfrm>
          <a:prstGeom prst="rect">
            <a:avLst/>
          </a:prstGeom>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424857"/>
              </a:buClr>
              <a:buSzPts val="1200"/>
              <a:buFont typeface="Calibri"/>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424857"/>
                </a:buClr>
                <a:buSzPts val="1200"/>
                <a:buFont typeface="Calibri"/>
                <a:buNone/>
                <a:tabLst/>
                <a:defRPr/>
              </a:pPr>
              <a:t>27</a:t>
            </a:fld>
            <a:endParaRPr kumimoji="0" sz="1200" b="0" i="0" u="none" strike="noStrike" kern="1200" cap="none" spc="0" normalizeH="0" baseline="0" noProof="0">
              <a:ln>
                <a:noFill/>
              </a:ln>
              <a:solidFill>
                <a:prstClr val="black"/>
              </a:solidFill>
              <a:effectLst/>
              <a:uLnTx/>
              <a:uFillTx/>
              <a:latin typeface="Arial"/>
              <a:cs typeface="Arial"/>
              <a:sym typeface="Arial"/>
            </a:endParaRPr>
          </a:p>
        </p:txBody>
      </p:sp>
      <p:sp>
        <p:nvSpPr>
          <p:cNvPr id="97" name="Google Shape;97;p15"/>
          <p:cNvSpPr txBox="1"/>
          <p:nvPr/>
        </p:nvSpPr>
        <p:spPr>
          <a:xfrm>
            <a:off x="987900" y="1151875"/>
            <a:ext cx="9962100" cy="1108200"/>
          </a:xfrm>
          <a:prstGeom prst="rect">
            <a:avLst/>
          </a:prstGeom>
          <a:noFill/>
          <a:ln>
            <a:noFill/>
          </a:ln>
        </p:spPr>
        <p:txBody>
          <a:bodyPr spcFirstLastPara="1" wrap="square" lIns="91425" tIns="91425" rIns="91425" bIns="91425" anchor="t" anchorCtr="0">
            <a:spAutoFit/>
          </a:bodyPr>
          <a:lstStyle/>
          <a:p>
            <a:pPr marL="457200" marR="0" lvl="0" indent="-355600" algn="l" defTabSz="914400" rtl="0" eaLnBrk="1" fontAlgn="auto" latinLnBrk="0" hangingPunct="1">
              <a:lnSpc>
                <a:spcPct val="100000"/>
              </a:lnSpc>
              <a:spcBef>
                <a:spcPts val="0"/>
              </a:spcBef>
              <a:spcAft>
                <a:spcPts val="0"/>
              </a:spcAft>
              <a:buClrTx/>
              <a:buSzPts val="2000"/>
              <a:buFont typeface="Calibri"/>
              <a:buChar char="●"/>
              <a:tabLst/>
              <a:defRPr/>
            </a:pPr>
            <a:r>
              <a:rPr kumimoji="0" lang="en-US" sz="2000" b="1" i="0" u="none" strike="noStrike" kern="1200" cap="none" spc="0" normalizeH="0" baseline="0" noProof="0" dirty="0">
                <a:ln>
                  <a:noFill/>
                </a:ln>
                <a:solidFill>
                  <a:prstClr val="black"/>
                </a:solidFill>
                <a:effectLst/>
                <a:uLnTx/>
                <a:uFillTx/>
                <a:latin typeface="Calibri"/>
                <a:ea typeface="Calibri"/>
                <a:cs typeface="Calibri"/>
                <a:sym typeface="Calibri"/>
              </a:rPr>
              <a:t>Observation</a:t>
            </a:r>
            <a:r>
              <a:rPr kumimoji="0" lang="en-US" sz="2000" b="0" i="0" u="none" strike="noStrike" kern="1200" cap="none" spc="0" normalizeH="0" baseline="0" noProof="0" dirty="0">
                <a:ln>
                  <a:noFill/>
                </a:ln>
                <a:solidFill>
                  <a:prstClr val="black"/>
                </a:solidFill>
                <a:effectLst/>
                <a:uLnTx/>
                <a:uFillTx/>
                <a:latin typeface="Calibri"/>
                <a:ea typeface="Calibri"/>
                <a:cs typeface="Calibri"/>
                <a:sym typeface="Calibri"/>
              </a:rPr>
              <a:t>: </a:t>
            </a:r>
            <a:endParaRPr kumimoji="0" sz="20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914400" marR="0" lvl="1" indent="-355600" algn="l" defTabSz="914400" rtl="0" eaLnBrk="1" fontAlgn="auto" latinLnBrk="0" hangingPunct="1">
              <a:lnSpc>
                <a:spcPct val="100000"/>
              </a:lnSpc>
              <a:spcBef>
                <a:spcPts val="0"/>
              </a:spcBef>
              <a:spcAft>
                <a:spcPts val="0"/>
              </a:spcAft>
              <a:buClrTx/>
              <a:buSzPts val="2000"/>
              <a:buFont typeface="Calibri"/>
              <a:buChar char="○"/>
              <a:tabLst/>
              <a:defRPr/>
            </a:pPr>
            <a:r>
              <a:rPr kumimoji="0" lang="en-US" sz="2000" b="0" i="0" u="none" strike="noStrike" kern="1200" cap="none" spc="0" normalizeH="0" baseline="0" noProof="0" dirty="0">
                <a:ln>
                  <a:noFill/>
                </a:ln>
                <a:solidFill>
                  <a:prstClr val="black"/>
                </a:solidFill>
                <a:effectLst/>
                <a:uLnTx/>
                <a:uFillTx/>
                <a:latin typeface="Calibri"/>
                <a:ea typeface="Calibri"/>
                <a:cs typeface="Calibri"/>
                <a:sym typeface="Calibri"/>
              </a:rPr>
              <a:t>rich knowledge/alignments in image-language pretrained models</a:t>
            </a:r>
            <a:endParaRPr kumimoji="0" sz="20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914400" marR="0" lvl="1" indent="-355600" algn="l" defTabSz="914400" rtl="0" eaLnBrk="1" fontAlgn="auto" latinLnBrk="0" hangingPunct="1">
              <a:lnSpc>
                <a:spcPct val="100000"/>
              </a:lnSpc>
              <a:spcBef>
                <a:spcPts val="0"/>
              </a:spcBef>
              <a:spcAft>
                <a:spcPts val="0"/>
              </a:spcAft>
              <a:buClrTx/>
              <a:buSzPts val="2000"/>
              <a:buFont typeface="Calibri"/>
              <a:buChar char="○"/>
              <a:tabLst/>
              <a:defRPr/>
            </a:pPr>
            <a:r>
              <a:rPr kumimoji="0" lang="en-US" sz="2000" b="0" i="0" u="none" strike="noStrike" kern="1200" cap="none" spc="0" normalizeH="0" baseline="0" noProof="0" dirty="0">
                <a:ln>
                  <a:noFill/>
                </a:ln>
                <a:solidFill>
                  <a:prstClr val="black"/>
                </a:solidFill>
                <a:effectLst/>
                <a:uLnTx/>
                <a:uFillTx/>
                <a:latin typeface="Calibri"/>
                <a:ea typeface="Calibri"/>
                <a:cs typeface="Calibri"/>
                <a:sym typeface="Calibri"/>
              </a:rPr>
              <a:t>video-language pretraining is lagging behind in visual concept understanding</a:t>
            </a:r>
            <a:endParaRPr kumimoji="0" sz="20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98" name="Google Shape;98;p15"/>
          <p:cNvSpPr txBox="1"/>
          <p:nvPr/>
        </p:nvSpPr>
        <p:spPr>
          <a:xfrm>
            <a:off x="1291850" y="5167325"/>
            <a:ext cx="6120900" cy="461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C0000"/>
                </a:solidFill>
                <a:effectLst/>
                <a:uLnTx/>
                <a:uFillTx/>
                <a:latin typeface="Calibri"/>
                <a:ea typeface="Calibri"/>
                <a:cs typeface="Calibri"/>
                <a:sym typeface="Calibri"/>
              </a:rPr>
              <a:t>(A) a man giving a presentation and showing the planet earth</a:t>
            </a:r>
            <a:endParaRPr kumimoji="0" sz="1800" b="1" i="0" u="none" strike="noStrike" kern="1200" cap="none" spc="0" normalizeH="0" baseline="0" noProof="0">
              <a:ln>
                <a:noFill/>
              </a:ln>
              <a:solidFill>
                <a:srgbClr val="CC0000"/>
              </a:solidFill>
              <a:effectLst/>
              <a:uLnTx/>
              <a:uFillTx/>
              <a:latin typeface="Calibri"/>
              <a:ea typeface="Calibri"/>
              <a:cs typeface="Calibri"/>
              <a:sym typeface="Calibri"/>
            </a:endParaRPr>
          </a:p>
        </p:txBody>
      </p:sp>
      <p:sp>
        <p:nvSpPr>
          <p:cNvPr id="99" name="Google Shape;99;p15"/>
          <p:cNvSpPr txBox="1"/>
          <p:nvPr/>
        </p:nvSpPr>
        <p:spPr>
          <a:xfrm>
            <a:off x="1291850" y="5766350"/>
            <a:ext cx="5448900" cy="461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AA84F"/>
                </a:solidFill>
                <a:effectLst/>
                <a:uLnTx/>
                <a:uFillTx/>
                <a:latin typeface="Calibri"/>
                <a:ea typeface="Calibri"/>
                <a:cs typeface="Calibri"/>
                <a:sym typeface="Calibri"/>
              </a:rPr>
              <a:t>(B) a movie is starting with a logo of Universal Pictures</a:t>
            </a:r>
            <a:endParaRPr kumimoji="0" sz="1800" b="1" i="0" u="none" strike="noStrike" kern="1200" cap="none" spc="0" normalizeH="0" baseline="0" noProof="0">
              <a:ln>
                <a:noFill/>
              </a:ln>
              <a:solidFill>
                <a:srgbClr val="6AA84F"/>
              </a:solidFill>
              <a:effectLst/>
              <a:uLnTx/>
              <a:uFillTx/>
              <a:latin typeface="Calibri"/>
              <a:ea typeface="Calibri"/>
              <a:cs typeface="Calibri"/>
              <a:sym typeface="Calibri"/>
            </a:endParaRPr>
          </a:p>
        </p:txBody>
      </p:sp>
      <p:sp>
        <p:nvSpPr>
          <p:cNvPr id="100" name="Google Shape;100;p15"/>
          <p:cNvSpPr txBox="1"/>
          <p:nvPr/>
        </p:nvSpPr>
        <p:spPr>
          <a:xfrm>
            <a:off x="7795900" y="5165938"/>
            <a:ext cx="2499000" cy="400079"/>
          </a:xfrm>
          <a:prstGeom prst="rect">
            <a:avLst/>
          </a:prstGeom>
          <a:noFill/>
          <a:ln w="19050" cap="flat" cmpd="sng">
            <a:solidFill>
              <a:srgbClr val="9E9E9E"/>
            </a:solidFill>
            <a:prstDash val="solid"/>
            <a:round/>
            <a:headEnd type="none" w="sm" len="sm"/>
            <a:tailEnd type="none" w="sm" len="sm"/>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Calibri"/>
                <a:cs typeface="Calibri"/>
                <a:sym typeface="Calibri"/>
              </a:rPr>
              <a:t>ALPRO (video-language model)</a:t>
            </a:r>
            <a:endParaRPr kumimoji="0" sz="14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101" name="Google Shape;101;p15"/>
          <p:cNvSpPr txBox="1"/>
          <p:nvPr/>
        </p:nvSpPr>
        <p:spPr>
          <a:xfrm>
            <a:off x="7795900" y="5761138"/>
            <a:ext cx="2499000" cy="400079"/>
          </a:xfrm>
          <a:prstGeom prst="rect">
            <a:avLst/>
          </a:prstGeom>
          <a:noFill/>
          <a:ln w="19050" cap="flat" cmpd="sng">
            <a:solidFill>
              <a:srgbClr val="9E9E9E"/>
            </a:solidFill>
            <a:prstDash val="solid"/>
            <a:round/>
            <a:headEnd type="none" w="sm" len="sm"/>
            <a:tailEnd type="none" w="sm" len="sm"/>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Calibri"/>
                <a:cs typeface="Calibri"/>
                <a:sym typeface="Calibri"/>
              </a:rPr>
              <a:t>CLIP (image-language model)</a:t>
            </a:r>
            <a:endParaRPr kumimoji="0" sz="1400" b="0" i="0" u="none" strike="noStrike" kern="1200" cap="none" spc="0" normalizeH="0" baseline="0" noProof="0">
              <a:ln>
                <a:noFill/>
              </a:ln>
              <a:solidFill>
                <a:prstClr val="black"/>
              </a:solidFill>
              <a:effectLst/>
              <a:uLnTx/>
              <a:uFillTx/>
              <a:latin typeface="Calibri"/>
              <a:ea typeface="Calibri"/>
              <a:cs typeface="Calibri"/>
              <a:sym typeface="Calibri"/>
            </a:endParaRPr>
          </a:p>
        </p:txBody>
      </p:sp>
      <p:cxnSp>
        <p:nvCxnSpPr>
          <p:cNvPr id="102" name="Google Shape;102;p15"/>
          <p:cNvCxnSpPr>
            <a:endCxn id="98" idx="3"/>
          </p:cNvCxnSpPr>
          <p:nvPr/>
        </p:nvCxnSpPr>
        <p:spPr>
          <a:xfrm rot="10800000">
            <a:off x="7412750" y="5398175"/>
            <a:ext cx="271200" cy="0"/>
          </a:xfrm>
          <a:prstGeom prst="straightConnector1">
            <a:avLst/>
          </a:prstGeom>
          <a:noFill/>
          <a:ln w="19050" cap="flat" cmpd="sng">
            <a:solidFill>
              <a:srgbClr val="888888"/>
            </a:solidFill>
            <a:prstDash val="solid"/>
            <a:round/>
            <a:headEnd type="none" w="med" len="med"/>
            <a:tailEnd type="triangle" w="med" len="med"/>
          </a:ln>
        </p:spPr>
      </p:cxnSp>
      <p:cxnSp>
        <p:nvCxnSpPr>
          <p:cNvPr id="103" name="Google Shape;103;p15"/>
          <p:cNvCxnSpPr/>
          <p:nvPr/>
        </p:nvCxnSpPr>
        <p:spPr>
          <a:xfrm rot="10800000">
            <a:off x="7231650" y="5992688"/>
            <a:ext cx="493200" cy="0"/>
          </a:xfrm>
          <a:prstGeom prst="straightConnector1">
            <a:avLst/>
          </a:prstGeom>
          <a:noFill/>
          <a:ln w="19050" cap="flat" cmpd="sng">
            <a:solidFill>
              <a:srgbClr val="888888"/>
            </a:solidFill>
            <a:prstDash val="solid"/>
            <a:round/>
            <a:headEnd type="none" w="med" len="med"/>
            <a:tailEnd type="triangle" w="med" len="med"/>
          </a:ln>
        </p:spPr>
      </p:cxnSp>
      <p:pic>
        <p:nvPicPr>
          <p:cNvPr id="104" name="Google Shape;104;p15"/>
          <p:cNvPicPr preferRelativeResize="0"/>
          <p:nvPr/>
        </p:nvPicPr>
        <p:blipFill rotWithShape="1">
          <a:blip r:embed="rId8">
            <a:alphaModFix/>
          </a:blip>
          <a:srcRect l="8127" t="29336" r="53226" b="29923"/>
          <a:stretch/>
        </p:blipFill>
        <p:spPr>
          <a:xfrm>
            <a:off x="10409335" y="5729000"/>
            <a:ext cx="488425" cy="497640"/>
          </a:xfrm>
          <a:prstGeom prst="rect">
            <a:avLst/>
          </a:prstGeom>
          <a:noFill/>
          <a:ln>
            <a:noFill/>
          </a:ln>
        </p:spPr>
      </p:pic>
      <p:pic>
        <p:nvPicPr>
          <p:cNvPr id="105" name="Google Shape;105;p15"/>
          <p:cNvPicPr preferRelativeResize="0"/>
          <p:nvPr/>
        </p:nvPicPr>
        <p:blipFill rotWithShape="1">
          <a:blip r:embed="rId8">
            <a:alphaModFix/>
          </a:blip>
          <a:srcRect l="51628" t="31317" r="7661" b="30601"/>
          <a:stretch/>
        </p:blipFill>
        <p:spPr>
          <a:xfrm>
            <a:off x="10406950" y="5132774"/>
            <a:ext cx="493201" cy="46653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B5A7A-5100-701C-F386-46CAB8E9BA85}"/>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7C58E7EB-62B5-C9AD-05B0-EEE0AA3F4AAD}"/>
              </a:ext>
            </a:extLst>
          </p:cNvPr>
          <p:cNvPicPr>
            <a:picLocks noGrp="1" noChangeAspect="1"/>
          </p:cNvPicPr>
          <p:nvPr>
            <p:ph idx="1"/>
          </p:nvPr>
        </p:nvPicPr>
        <p:blipFill>
          <a:blip r:embed="rId2"/>
          <a:stretch>
            <a:fillRect/>
          </a:stretch>
        </p:blipFill>
        <p:spPr>
          <a:xfrm>
            <a:off x="89075" y="113263"/>
            <a:ext cx="12102925" cy="6744737"/>
          </a:xfrm>
        </p:spPr>
      </p:pic>
      <p:sp>
        <p:nvSpPr>
          <p:cNvPr id="4" name="Slide Number Placeholder 3">
            <a:extLst>
              <a:ext uri="{FF2B5EF4-FFF2-40B4-BE49-F238E27FC236}">
                <a16:creationId xmlns:a16="http://schemas.microsoft.com/office/drawing/2014/main" id="{129A0F93-C3F5-52DC-2D20-193310DA27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858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922CF-1F00-8925-A8E1-34421695F1E8}"/>
              </a:ext>
            </a:extLst>
          </p:cNvPr>
          <p:cNvSpPr>
            <a:spLocks noGrp="1"/>
          </p:cNvSpPr>
          <p:nvPr>
            <p:ph type="title"/>
          </p:nvPr>
        </p:nvSpPr>
        <p:spPr/>
        <p:txBody>
          <a:bodyPr/>
          <a:lstStyle/>
          <a:p>
            <a:r>
              <a:rPr lang="en-US" dirty="0"/>
              <a:t>Video-and-Language Datasets</a:t>
            </a:r>
          </a:p>
        </p:txBody>
      </p:sp>
      <p:pic>
        <p:nvPicPr>
          <p:cNvPr id="6" name="Content Placeholder 5">
            <a:extLst>
              <a:ext uri="{FF2B5EF4-FFF2-40B4-BE49-F238E27FC236}">
                <a16:creationId xmlns:a16="http://schemas.microsoft.com/office/drawing/2014/main" id="{69C02CC1-E421-E816-DD97-EC9EAB07601B}"/>
              </a:ext>
            </a:extLst>
          </p:cNvPr>
          <p:cNvPicPr>
            <a:picLocks noGrp="1" noChangeAspect="1"/>
          </p:cNvPicPr>
          <p:nvPr>
            <p:ph idx="1"/>
          </p:nvPr>
        </p:nvPicPr>
        <p:blipFill>
          <a:blip r:embed="rId2"/>
          <a:stretch>
            <a:fillRect/>
          </a:stretch>
        </p:blipFill>
        <p:spPr>
          <a:xfrm>
            <a:off x="838200" y="1595705"/>
            <a:ext cx="11376359" cy="5262295"/>
          </a:xfrm>
        </p:spPr>
      </p:pic>
      <p:sp>
        <p:nvSpPr>
          <p:cNvPr id="8" name="TextBox 7">
            <a:extLst>
              <a:ext uri="{FF2B5EF4-FFF2-40B4-BE49-F238E27FC236}">
                <a16:creationId xmlns:a16="http://schemas.microsoft.com/office/drawing/2014/main" id="{BE1C3CAA-9ACF-A279-D5F2-3AEEE1CB7C15}"/>
              </a:ext>
            </a:extLst>
          </p:cNvPr>
          <p:cNvSpPr txBox="1"/>
          <p:nvPr/>
        </p:nvSpPr>
        <p:spPr>
          <a:xfrm>
            <a:off x="6305035" y="6581001"/>
            <a:ext cx="611041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datarelease.blob.core.windows.net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/tutorial/VLP-Tutorial_2022/video_text_part1.pdf</a:t>
            </a:r>
          </a:p>
        </p:txBody>
      </p:sp>
    </p:spTree>
    <p:extLst>
      <p:ext uri="{BB962C8B-B14F-4D97-AF65-F5344CB8AC3E}">
        <p14:creationId xmlns:p14="http://schemas.microsoft.com/office/powerpoint/2010/main" val="3751901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2AE4F-61F9-2E42-A51B-51BBF393D1A1}"/>
              </a:ext>
            </a:extLst>
          </p:cNvPr>
          <p:cNvSpPr>
            <a:spLocks noGrp="1"/>
          </p:cNvSpPr>
          <p:nvPr>
            <p:ph type="title"/>
          </p:nvPr>
        </p:nvSpPr>
        <p:spPr/>
        <p:txBody>
          <a:bodyPr/>
          <a:lstStyle/>
          <a:p>
            <a:r>
              <a:rPr lang="en-US" dirty="0"/>
              <a:t>How to use Multimedia Embeddings?</a:t>
            </a:r>
          </a:p>
        </p:txBody>
      </p:sp>
      <p:sp>
        <p:nvSpPr>
          <p:cNvPr id="3" name="Content Placeholder 2">
            <a:extLst>
              <a:ext uri="{FF2B5EF4-FFF2-40B4-BE49-F238E27FC236}">
                <a16:creationId xmlns:a16="http://schemas.microsoft.com/office/drawing/2014/main" id="{D38FF146-6BB2-6F4A-BAA0-CA56AAA245B5}"/>
              </a:ext>
            </a:extLst>
          </p:cNvPr>
          <p:cNvSpPr>
            <a:spLocks noGrp="1"/>
          </p:cNvSpPr>
          <p:nvPr>
            <p:ph idx="1"/>
          </p:nvPr>
        </p:nvSpPr>
        <p:spPr/>
        <p:txBody>
          <a:bodyPr/>
          <a:lstStyle/>
          <a:p>
            <a:r>
              <a:rPr lang="en-US" dirty="0"/>
              <a:t>Multimedia downstream tasks</a:t>
            </a:r>
          </a:p>
        </p:txBody>
      </p:sp>
      <p:sp>
        <p:nvSpPr>
          <p:cNvPr id="4" name="Slide Number Placeholder 3">
            <a:extLst>
              <a:ext uri="{FF2B5EF4-FFF2-40B4-BE49-F238E27FC236}">
                <a16:creationId xmlns:a16="http://schemas.microsoft.com/office/drawing/2014/main" id="{39AE5928-B6C9-E946-A1E1-9BA249F1AA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pic>
        <p:nvPicPr>
          <p:cNvPr id="8" name="Picture 7" descr="Graphical user interface, text, application&#10;&#10;Description automatically generated">
            <a:extLst>
              <a:ext uri="{FF2B5EF4-FFF2-40B4-BE49-F238E27FC236}">
                <a16:creationId xmlns:a16="http://schemas.microsoft.com/office/drawing/2014/main" id="{BA726E7B-FC49-0F48-B358-178B124F1EC4}"/>
              </a:ext>
            </a:extLst>
          </p:cNvPr>
          <p:cNvPicPr>
            <a:picLocks noChangeAspect="1"/>
          </p:cNvPicPr>
          <p:nvPr/>
        </p:nvPicPr>
        <p:blipFill>
          <a:blip r:embed="rId2"/>
          <a:stretch>
            <a:fillRect/>
          </a:stretch>
        </p:blipFill>
        <p:spPr>
          <a:xfrm>
            <a:off x="635374" y="1876612"/>
            <a:ext cx="11163300" cy="3911600"/>
          </a:xfrm>
          <a:prstGeom prst="rect">
            <a:avLst/>
          </a:prstGeom>
        </p:spPr>
      </p:pic>
      <p:sp>
        <p:nvSpPr>
          <p:cNvPr id="9" name="Rectangle 8">
            <a:extLst>
              <a:ext uri="{FF2B5EF4-FFF2-40B4-BE49-F238E27FC236}">
                <a16:creationId xmlns:a16="http://schemas.microsoft.com/office/drawing/2014/main" id="{91812D1A-0111-DF46-B711-158A0638425C}"/>
              </a:ext>
            </a:extLst>
          </p:cNvPr>
          <p:cNvSpPr/>
          <p:nvPr/>
        </p:nvSpPr>
        <p:spPr>
          <a:xfrm>
            <a:off x="3388245" y="6354763"/>
            <a:ext cx="49314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Image from: https://</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arxiv.org</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/pdf/1912.02315.pdf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2328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5" name="Google Shape;95;p15"/>
          <p:cNvSpPr txBox="1">
            <a:spLocks noGrp="1"/>
          </p:cNvSpPr>
          <p:nvPr>
            <p:ph type="title"/>
          </p:nvPr>
        </p:nvSpPr>
        <p:spPr>
          <a:xfrm>
            <a:off x="838200" y="315750"/>
            <a:ext cx="10951500" cy="689100"/>
          </a:xfrm>
          <a:prstGeom prst="rect">
            <a:avLst/>
          </a:prstGeom>
        </p:spPr>
        <p:txBody>
          <a:bodyPr vert="horz" lIns="91440" tIns="45720" rIns="91440" bIns="45720" rtlCol="0" anchor="ctr">
            <a:normAutofit/>
          </a:bodyPr>
          <a:lstStyle/>
          <a:p>
            <a:pPr>
              <a:lnSpc>
                <a:spcPct val="90000"/>
              </a:lnSpc>
              <a:spcBef>
                <a:spcPct val="0"/>
              </a:spcBef>
            </a:pPr>
            <a:r>
              <a:rPr lang="en-US" dirty="0">
                <a:latin typeface="+mj-lt"/>
                <a:ea typeface="+mj-ea"/>
                <a:cs typeface="+mj-cs"/>
              </a:rPr>
              <a:t>Why video pretraining is lagging behind?</a:t>
            </a:r>
            <a:endParaRPr dirty="0">
              <a:latin typeface="+mj-lt"/>
              <a:ea typeface="+mj-ea"/>
              <a:cs typeface="+mj-cs"/>
            </a:endParaRPr>
          </a:p>
        </p:txBody>
      </p:sp>
      <p:sp>
        <p:nvSpPr>
          <p:cNvPr id="96" name="Google Shape;96;p15"/>
          <p:cNvSpPr txBox="1">
            <a:spLocks noGrp="1"/>
          </p:cNvSpPr>
          <p:nvPr>
            <p:ph type="sldNum" idx="12"/>
          </p:nvPr>
        </p:nvSpPr>
        <p:spPr>
          <a:xfrm>
            <a:off x="8610600" y="6356351"/>
            <a:ext cx="2743200" cy="365100"/>
          </a:xfrm>
          <a:prstGeom prst="rect">
            <a:avLst/>
          </a:prstGeom>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424857"/>
              </a:buClr>
              <a:buSzPts val="1200"/>
              <a:buFont typeface="Calibri"/>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424857"/>
                </a:buClr>
                <a:buSzPts val="1200"/>
                <a:buFont typeface="Calibri"/>
                <a:buNone/>
                <a:tabLst/>
                <a:defRPr/>
              </a:pPr>
              <a:t>30</a:t>
            </a:fld>
            <a:endParaRPr kumimoji="0" sz="1200" b="0" i="0" u="none" strike="noStrike" kern="1200" cap="none" spc="0" normalizeH="0" baseline="0" noProof="0">
              <a:ln>
                <a:noFill/>
              </a:ln>
              <a:solidFill>
                <a:prstClr val="black"/>
              </a:solidFill>
              <a:effectLst/>
              <a:uLnTx/>
              <a:uFillTx/>
              <a:latin typeface="Arial"/>
              <a:cs typeface="Arial"/>
              <a:sym typeface="Arial"/>
            </a:endParaRPr>
          </a:p>
        </p:txBody>
      </p:sp>
      <p:pic>
        <p:nvPicPr>
          <p:cNvPr id="2" name="Google Shape;114;p16">
            <a:extLst>
              <a:ext uri="{FF2B5EF4-FFF2-40B4-BE49-F238E27FC236}">
                <a16:creationId xmlns:a16="http://schemas.microsoft.com/office/drawing/2014/main" id="{DBFAEAEA-9EBA-EBED-1477-7041844065E5}"/>
              </a:ext>
            </a:extLst>
          </p:cNvPr>
          <p:cNvPicPr preferRelativeResize="0"/>
          <p:nvPr/>
        </p:nvPicPr>
        <p:blipFill>
          <a:blip r:embed="rId3">
            <a:alphaModFix/>
          </a:blip>
          <a:stretch>
            <a:fillRect/>
          </a:stretch>
        </p:blipFill>
        <p:spPr>
          <a:xfrm>
            <a:off x="838200" y="1928338"/>
            <a:ext cx="10266716" cy="3504525"/>
          </a:xfrm>
          <a:prstGeom prst="rect">
            <a:avLst/>
          </a:prstGeom>
          <a:noFill/>
          <a:ln>
            <a:noFill/>
          </a:ln>
        </p:spPr>
      </p:pic>
      <p:sp>
        <p:nvSpPr>
          <p:cNvPr id="3" name="Google Shape;115;p16">
            <a:extLst>
              <a:ext uri="{FF2B5EF4-FFF2-40B4-BE49-F238E27FC236}">
                <a16:creationId xmlns:a16="http://schemas.microsoft.com/office/drawing/2014/main" id="{DC4B36DE-12D5-E722-3EC8-95A55813A9A4}"/>
              </a:ext>
            </a:extLst>
          </p:cNvPr>
          <p:cNvSpPr txBox="1"/>
          <p:nvPr/>
        </p:nvSpPr>
        <p:spPr>
          <a:xfrm>
            <a:off x="2631989" y="6202575"/>
            <a:ext cx="8484374" cy="46163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Calibri"/>
                <a:cs typeface="Calibri"/>
                <a:sym typeface="Calibri"/>
              </a:rPr>
              <a:t>Source: Disentangled Representation Learning for Text-Video Retrieval</a:t>
            </a: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17789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6B01C-57E3-3B17-BD50-7CC993A55159}"/>
              </a:ext>
            </a:extLst>
          </p:cNvPr>
          <p:cNvSpPr>
            <a:spLocks noGrp="1"/>
          </p:cNvSpPr>
          <p:nvPr>
            <p:ph type="title"/>
          </p:nvPr>
        </p:nvSpPr>
        <p:spPr/>
        <p:txBody>
          <a:bodyPr/>
          <a:lstStyle/>
          <a:p>
            <a:r>
              <a:rPr lang="en-US" dirty="0" err="1"/>
              <a:t>ClipBERT</a:t>
            </a:r>
            <a:r>
              <a:rPr lang="en-US" dirty="0"/>
              <a:t>: Less is more</a:t>
            </a:r>
          </a:p>
        </p:txBody>
      </p:sp>
      <p:pic>
        <p:nvPicPr>
          <p:cNvPr id="6" name="Content Placeholder 5">
            <a:extLst>
              <a:ext uri="{FF2B5EF4-FFF2-40B4-BE49-F238E27FC236}">
                <a16:creationId xmlns:a16="http://schemas.microsoft.com/office/drawing/2014/main" id="{F4BDD818-02DC-A480-744D-8EBCD416403F}"/>
              </a:ext>
            </a:extLst>
          </p:cNvPr>
          <p:cNvPicPr>
            <a:picLocks noGrp="1" noChangeAspect="1"/>
          </p:cNvPicPr>
          <p:nvPr>
            <p:ph idx="1"/>
          </p:nvPr>
        </p:nvPicPr>
        <p:blipFill>
          <a:blip r:embed="rId2"/>
          <a:stretch>
            <a:fillRect/>
          </a:stretch>
        </p:blipFill>
        <p:spPr>
          <a:xfrm>
            <a:off x="2012300" y="1776412"/>
            <a:ext cx="7722555" cy="4945063"/>
          </a:xfrm>
        </p:spPr>
      </p:pic>
      <p:sp>
        <p:nvSpPr>
          <p:cNvPr id="4" name="Slide Number Placeholder 3">
            <a:extLst>
              <a:ext uri="{FF2B5EF4-FFF2-40B4-BE49-F238E27FC236}">
                <a16:creationId xmlns:a16="http://schemas.microsoft.com/office/drawing/2014/main" id="{40D982FF-ECC5-6DB2-1F2C-F4F4B8CC57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A586A53C-0762-854F-537F-B2768D50AD0F}"/>
              </a:ext>
            </a:extLst>
          </p:cNvPr>
          <p:cNvSpPr txBox="1">
            <a:spLocks/>
          </p:cNvSpPr>
          <p:nvPr/>
        </p:nvSpPr>
        <p:spPr>
          <a:xfrm>
            <a:off x="838200" y="1231900"/>
            <a:ext cx="10515600" cy="494506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Idea: uses sparsely sampled clips and raw text tokens for end-to-end modeling.</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59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3DFCA-FAD9-7C4C-9825-27912DD62FE6}"/>
              </a:ext>
            </a:extLst>
          </p:cNvPr>
          <p:cNvSpPr>
            <a:spLocks noGrp="1"/>
          </p:cNvSpPr>
          <p:nvPr>
            <p:ph type="title"/>
          </p:nvPr>
        </p:nvSpPr>
        <p:spPr/>
        <p:txBody>
          <a:bodyPr/>
          <a:lstStyle/>
          <a:p>
            <a:r>
              <a:rPr lang="en-US" dirty="0"/>
              <a:t>Take Away</a:t>
            </a:r>
          </a:p>
        </p:txBody>
      </p:sp>
      <p:sp>
        <p:nvSpPr>
          <p:cNvPr id="3" name="Content Placeholder 2">
            <a:extLst>
              <a:ext uri="{FF2B5EF4-FFF2-40B4-BE49-F238E27FC236}">
                <a16:creationId xmlns:a16="http://schemas.microsoft.com/office/drawing/2014/main" id="{741BA6CC-D233-7940-9363-D11212B22929}"/>
              </a:ext>
            </a:extLst>
          </p:cNvPr>
          <p:cNvSpPr>
            <a:spLocks noGrp="1"/>
          </p:cNvSpPr>
          <p:nvPr>
            <p:ph idx="1"/>
          </p:nvPr>
        </p:nvSpPr>
        <p:spPr/>
        <p:txBody>
          <a:bodyPr/>
          <a:lstStyle/>
          <a:p>
            <a:pPr>
              <a:lnSpc>
                <a:spcPct val="150000"/>
              </a:lnSpc>
            </a:pPr>
            <a:r>
              <a:rPr lang="en-US" dirty="0"/>
              <a:t>On the model side, Transformer based models using self supervision has achieved great success in multiple downstream tasks.</a:t>
            </a:r>
          </a:p>
          <a:p>
            <a:pPr lvl="1">
              <a:lnSpc>
                <a:spcPct val="150000"/>
              </a:lnSpc>
            </a:pPr>
            <a:r>
              <a:rPr lang="en-US" dirty="0"/>
              <a:t>Adding knowledge can boost the performance of pretrained embedding.</a:t>
            </a:r>
          </a:p>
          <a:p>
            <a:pPr lvl="1">
              <a:lnSpc>
                <a:spcPct val="150000"/>
              </a:lnSpc>
            </a:pPr>
            <a:r>
              <a:rPr lang="en-US" dirty="0">
                <a:solidFill>
                  <a:srgbClr val="0070C0"/>
                </a:solidFill>
              </a:rPr>
              <a:t>Structured knowledge </a:t>
            </a:r>
            <a:r>
              <a:rPr lang="en-US" dirty="0"/>
              <a:t>(such as event graph structure) and </a:t>
            </a:r>
            <a:r>
              <a:rPr lang="en-US" dirty="0">
                <a:solidFill>
                  <a:srgbClr val="0070C0"/>
                </a:solidFill>
              </a:rPr>
              <a:t>abstract word understanding </a:t>
            </a:r>
            <a:r>
              <a:rPr lang="en-US" dirty="0"/>
              <a:t>(such as verb, adjectives, </a:t>
            </a:r>
            <a:r>
              <a:rPr lang="en-US" dirty="0" err="1"/>
              <a:t>etc</a:t>
            </a:r>
            <a:r>
              <a:rPr lang="en-US" dirty="0"/>
              <a:t>) are still lack of exploration.</a:t>
            </a:r>
          </a:p>
          <a:p>
            <a:pPr>
              <a:lnSpc>
                <a:spcPct val="150000"/>
              </a:lnSpc>
            </a:pPr>
            <a:r>
              <a:rPr lang="en-US" dirty="0"/>
              <a:t>On the data side, the following directions can be explored more:</a:t>
            </a:r>
          </a:p>
          <a:p>
            <a:pPr lvl="1">
              <a:lnSpc>
                <a:spcPct val="150000"/>
              </a:lnSpc>
            </a:pPr>
            <a:r>
              <a:rPr lang="en-US" dirty="0"/>
              <a:t>In-context prompt</a:t>
            </a:r>
          </a:p>
          <a:p>
            <a:pPr lvl="1">
              <a:lnSpc>
                <a:spcPct val="150000"/>
              </a:lnSpc>
            </a:pPr>
            <a:r>
              <a:rPr lang="en-US" dirty="0"/>
              <a:t>data augmentation</a:t>
            </a:r>
          </a:p>
          <a:p>
            <a:pPr lvl="1">
              <a:lnSpc>
                <a:spcPct val="150000"/>
              </a:lnSpc>
            </a:pPr>
            <a:r>
              <a:rPr lang="en-US" dirty="0"/>
              <a:t>data selection</a:t>
            </a:r>
          </a:p>
          <a:p>
            <a:pPr>
              <a:lnSpc>
                <a:spcPct val="150000"/>
              </a:lnSpc>
            </a:pPr>
            <a:endParaRPr lang="en-US" dirty="0"/>
          </a:p>
        </p:txBody>
      </p:sp>
      <p:sp>
        <p:nvSpPr>
          <p:cNvPr id="4" name="Slide Number Placeholder 3">
            <a:extLst>
              <a:ext uri="{FF2B5EF4-FFF2-40B4-BE49-F238E27FC236}">
                <a16:creationId xmlns:a16="http://schemas.microsoft.com/office/drawing/2014/main" id="{7ABB27B7-AFA9-7C46-B3C5-F194B0F763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156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65A8F-9A85-D6C5-D515-4477ACBAC60F}"/>
              </a:ext>
            </a:extLst>
          </p:cNvPr>
          <p:cNvSpPr>
            <a:spLocks noGrp="1"/>
          </p:cNvSpPr>
          <p:nvPr>
            <p:ph type="title"/>
          </p:nvPr>
        </p:nvSpPr>
        <p:spPr>
          <a:xfrm>
            <a:off x="609599" y="587829"/>
            <a:ext cx="10449697" cy="533400"/>
          </a:xfrm>
        </p:spPr>
        <p:txBody>
          <a:bodyPr vert="horz" lIns="91440" tIns="45720" rIns="91440" bIns="45720" rtlCol="0" anchor="ctr">
            <a:normAutofit fontScale="90000"/>
          </a:bodyPr>
          <a:lstStyle/>
          <a:p>
            <a:pPr>
              <a:lnSpc>
                <a:spcPct val="90000"/>
              </a:lnSpc>
              <a:spcBef>
                <a:spcPct val="0"/>
              </a:spcBef>
            </a:pPr>
            <a:r>
              <a:rPr lang="en-US" dirty="0">
                <a:latin typeface="+mj-lt"/>
                <a:ea typeface="+mj-ea"/>
                <a:cs typeface="+mj-cs"/>
              </a:rPr>
              <a:t>Next Part: Knowledge-enhanced V+L Encoding</a:t>
            </a:r>
          </a:p>
        </p:txBody>
      </p:sp>
      <p:pic>
        <p:nvPicPr>
          <p:cNvPr id="5" name="Picture 4">
            <a:extLst>
              <a:ext uri="{FF2B5EF4-FFF2-40B4-BE49-F238E27FC236}">
                <a16:creationId xmlns:a16="http://schemas.microsoft.com/office/drawing/2014/main" id="{B39D8896-7FB0-842D-4ABD-B5D794E4D195}"/>
              </a:ext>
            </a:extLst>
          </p:cNvPr>
          <p:cNvPicPr>
            <a:picLocks noChangeAspect="1"/>
          </p:cNvPicPr>
          <p:nvPr/>
        </p:nvPicPr>
        <p:blipFill>
          <a:blip r:embed="rId2"/>
          <a:stretch>
            <a:fillRect/>
          </a:stretch>
        </p:blipFill>
        <p:spPr>
          <a:xfrm>
            <a:off x="133864" y="2279820"/>
            <a:ext cx="11924271" cy="2621647"/>
          </a:xfrm>
          <a:prstGeom prst="rect">
            <a:avLst/>
          </a:prstGeom>
        </p:spPr>
      </p:pic>
    </p:spTree>
    <p:extLst>
      <p:ext uri="{BB962C8B-B14F-4D97-AF65-F5344CB8AC3E}">
        <p14:creationId xmlns:p14="http://schemas.microsoft.com/office/powerpoint/2010/main" val="3097760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0DB95-5D3E-B944-9BE3-C41FEDEE8F7C}"/>
              </a:ext>
            </a:extLst>
          </p:cNvPr>
          <p:cNvSpPr>
            <a:spLocks noGrp="1"/>
          </p:cNvSpPr>
          <p:nvPr>
            <p:ph type="ctrTitle"/>
          </p:nvPr>
        </p:nvSpPr>
        <p:spPr/>
        <p:txBody>
          <a:bodyPr/>
          <a:lstStyle/>
          <a:p>
            <a:r>
              <a:rPr lang="en-US" dirty="0"/>
              <a:t>Multimedia Encoding (09/02)</a:t>
            </a:r>
          </a:p>
        </p:txBody>
      </p:sp>
      <p:sp>
        <p:nvSpPr>
          <p:cNvPr id="3" name="Subtitle 2">
            <a:extLst>
              <a:ext uri="{FF2B5EF4-FFF2-40B4-BE49-F238E27FC236}">
                <a16:creationId xmlns:a16="http://schemas.microsoft.com/office/drawing/2014/main" id="{7D9B9770-E32C-DF4D-922E-D2BFCB21D780}"/>
              </a:ext>
            </a:extLst>
          </p:cNvPr>
          <p:cNvSpPr>
            <a:spLocks noGrp="1"/>
          </p:cNvSpPr>
          <p:nvPr>
            <p:ph type="subTitle" idx="1"/>
          </p:nvPr>
        </p:nvSpPr>
        <p:spPr/>
        <p:txBody>
          <a:bodyPr>
            <a:normAutofit fontScale="77500" lnSpcReduction="20000"/>
          </a:bodyPr>
          <a:lstStyle/>
          <a:p>
            <a:r>
              <a:rPr lang="en-US" dirty="0" err="1"/>
              <a:t>Manling</a:t>
            </a:r>
            <a:r>
              <a:rPr lang="en-US" dirty="0"/>
              <a:t> Li, Heng Ji</a:t>
            </a:r>
          </a:p>
          <a:p>
            <a:r>
              <a:rPr lang="en-US" dirty="0"/>
              <a:t>manling2@illinois.edu</a:t>
            </a:r>
          </a:p>
        </p:txBody>
      </p:sp>
    </p:spTree>
    <p:extLst>
      <p:ext uri="{BB962C8B-B14F-4D97-AF65-F5344CB8AC3E}">
        <p14:creationId xmlns:p14="http://schemas.microsoft.com/office/powerpoint/2010/main" val="7208260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Callout 7">
            <a:extLst>
              <a:ext uri="{FF2B5EF4-FFF2-40B4-BE49-F238E27FC236}">
                <a16:creationId xmlns:a16="http://schemas.microsoft.com/office/drawing/2014/main" id="{EE4D96FB-BA7A-218A-7EEE-C12D8D791BDA}"/>
              </a:ext>
            </a:extLst>
          </p:cNvPr>
          <p:cNvSpPr/>
          <p:nvPr/>
        </p:nvSpPr>
        <p:spPr>
          <a:xfrm>
            <a:off x="101944" y="5099458"/>
            <a:ext cx="2982097" cy="1682236"/>
          </a:xfrm>
          <a:prstGeom prst="cloudCallout">
            <a:avLst>
              <a:gd name="adj1" fmla="val 67115"/>
              <a:gd name="adj2" fmla="val -66169"/>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A0C4FC5-D718-E7AA-7979-14200CF2E5B1}"/>
              </a:ext>
            </a:extLst>
          </p:cNvPr>
          <p:cNvSpPr>
            <a:spLocks noGrp="1"/>
          </p:cNvSpPr>
          <p:nvPr>
            <p:ph type="title"/>
          </p:nvPr>
        </p:nvSpPr>
        <p:spPr/>
        <p:txBody>
          <a:bodyPr/>
          <a:lstStyle/>
          <a:p>
            <a:r>
              <a:rPr lang="en-US" dirty="0"/>
              <a:t>Recap: The Goal of Multimedia Embedding Space</a:t>
            </a:r>
          </a:p>
        </p:txBody>
      </p:sp>
      <p:graphicFrame>
        <p:nvGraphicFramePr>
          <p:cNvPr id="5" name="Content Placeholder 4">
            <a:extLst>
              <a:ext uri="{FF2B5EF4-FFF2-40B4-BE49-F238E27FC236}">
                <a16:creationId xmlns:a16="http://schemas.microsoft.com/office/drawing/2014/main" id="{9E178E34-C57E-87EB-950D-494230FAD305}"/>
              </a:ext>
            </a:extLst>
          </p:cNvPr>
          <p:cNvGraphicFramePr>
            <a:graphicFrameLocks noGrp="1"/>
          </p:cNvGraphicFramePr>
          <p:nvPr>
            <p:ph idx="1"/>
          </p:nvPr>
        </p:nvGraphicFramePr>
        <p:xfrm>
          <a:off x="1692875" y="1834159"/>
          <a:ext cx="8476736" cy="3476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D0B56864-364F-772E-CB19-81E3A494C5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B9716BE4-A0AF-C0AB-379A-39E65716A8F6}"/>
              </a:ext>
            </a:extLst>
          </p:cNvPr>
          <p:cNvSpPr txBox="1">
            <a:spLocks/>
          </p:cNvSpPr>
          <p:nvPr/>
        </p:nvSpPr>
        <p:spPr>
          <a:xfrm>
            <a:off x="838200" y="1231900"/>
            <a:ext cx="10515600" cy="494506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How? Image-text pre-training by image-text pairs</a:t>
            </a:r>
          </a:p>
        </p:txBody>
      </p:sp>
      <p:sp>
        <p:nvSpPr>
          <p:cNvPr id="3" name="Cloud Callout 2">
            <a:extLst>
              <a:ext uri="{FF2B5EF4-FFF2-40B4-BE49-F238E27FC236}">
                <a16:creationId xmlns:a16="http://schemas.microsoft.com/office/drawing/2014/main" id="{139CE782-7CEB-373A-6C35-0B06AB24A6EE}"/>
              </a:ext>
            </a:extLst>
          </p:cNvPr>
          <p:cNvSpPr/>
          <p:nvPr/>
        </p:nvSpPr>
        <p:spPr>
          <a:xfrm>
            <a:off x="8909221" y="5175764"/>
            <a:ext cx="2982097" cy="1682236"/>
          </a:xfrm>
          <a:prstGeom prst="cloudCallout">
            <a:avLst>
              <a:gd name="adj1" fmla="val -71283"/>
              <a:gd name="adj2" fmla="val -67638"/>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CB82ADF-38CA-40EE-29E1-000EC7B15B4D}"/>
              </a:ext>
            </a:extLst>
          </p:cNvPr>
          <p:cNvSpPr txBox="1"/>
          <p:nvPr/>
        </p:nvSpPr>
        <p:spPr>
          <a:xfrm>
            <a:off x="9220198" y="5487745"/>
            <a:ext cx="2743201"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Sparse features (object, scene graphs,..)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Continuous features (CNN,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ViT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9" name="TextBox 8">
            <a:extLst>
              <a:ext uri="{FF2B5EF4-FFF2-40B4-BE49-F238E27FC236}">
                <a16:creationId xmlns:a16="http://schemas.microsoft.com/office/drawing/2014/main" id="{C2440F01-EC3C-924D-3C3D-F1632FECB7F4}"/>
              </a:ext>
            </a:extLst>
          </p:cNvPr>
          <p:cNvSpPr txBox="1"/>
          <p:nvPr/>
        </p:nvSpPr>
        <p:spPr>
          <a:xfrm>
            <a:off x="353197" y="5348044"/>
            <a:ext cx="2743201"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Sparse features (token, entity, parsing,..)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Continuous features (Transformer, ..)</a:t>
            </a:r>
          </a:p>
        </p:txBody>
      </p:sp>
      <p:sp>
        <p:nvSpPr>
          <p:cNvPr id="10" name="Cloud Callout 9">
            <a:extLst>
              <a:ext uri="{FF2B5EF4-FFF2-40B4-BE49-F238E27FC236}">
                <a16:creationId xmlns:a16="http://schemas.microsoft.com/office/drawing/2014/main" id="{FE73B285-806F-B1EB-5E85-E62580F9EE98}"/>
              </a:ext>
            </a:extLst>
          </p:cNvPr>
          <p:cNvSpPr/>
          <p:nvPr/>
        </p:nvSpPr>
        <p:spPr>
          <a:xfrm>
            <a:off x="7923770" y="1654772"/>
            <a:ext cx="2122273" cy="1682236"/>
          </a:xfrm>
          <a:prstGeom prst="cloudCallout">
            <a:avLst>
              <a:gd name="adj1" fmla="val -84542"/>
              <a:gd name="adj2" fmla="val -6671"/>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1653B37-6645-F09A-EA0D-F064D9458F50}"/>
              </a:ext>
            </a:extLst>
          </p:cNvPr>
          <p:cNvSpPr txBox="1"/>
          <p:nvPr/>
        </p:nvSpPr>
        <p:spPr>
          <a:xfrm>
            <a:off x="8314035" y="1945224"/>
            <a:ext cx="2743201"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MLM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LM</a:t>
            </a:r>
          </a:p>
        </p:txBody>
      </p:sp>
    </p:spTree>
    <p:extLst>
      <p:ext uri="{BB962C8B-B14F-4D97-AF65-F5344CB8AC3E}">
        <p14:creationId xmlns:p14="http://schemas.microsoft.com/office/powerpoint/2010/main" val="39091517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1B0DD-AA19-5544-B168-F3C9165F8885}"/>
              </a:ext>
            </a:extLst>
          </p:cNvPr>
          <p:cNvSpPr>
            <a:spLocks noGrp="1"/>
          </p:cNvSpPr>
          <p:nvPr>
            <p:ph type="title"/>
          </p:nvPr>
        </p:nvSpPr>
        <p:spPr/>
        <p:txBody>
          <a:bodyPr/>
          <a:lstStyle/>
          <a:p>
            <a:r>
              <a:rPr lang="en-US" dirty="0"/>
              <a:t>Adding knowledge to pretraining models</a:t>
            </a:r>
          </a:p>
        </p:txBody>
      </p:sp>
      <p:graphicFrame>
        <p:nvGraphicFramePr>
          <p:cNvPr id="5" name="Content Placeholder 4">
            <a:extLst>
              <a:ext uri="{FF2B5EF4-FFF2-40B4-BE49-F238E27FC236}">
                <a16:creationId xmlns:a16="http://schemas.microsoft.com/office/drawing/2014/main" id="{F5FB8EB9-56FA-5E4A-83CC-4138C2F326DF}"/>
              </a:ext>
            </a:extLst>
          </p:cNvPr>
          <p:cNvGraphicFramePr>
            <a:graphicFrameLocks noGrp="1"/>
          </p:cNvGraphicFramePr>
          <p:nvPr>
            <p:ph idx="1"/>
          </p:nvPr>
        </p:nvGraphicFramePr>
        <p:xfrm>
          <a:off x="838201" y="1231900"/>
          <a:ext cx="3474308" cy="4945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8EAE9009-A726-DE46-89EE-569ACB9E68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graphicFrame>
        <p:nvGraphicFramePr>
          <p:cNvPr id="6" name="Diagram 5">
            <a:extLst>
              <a:ext uri="{FF2B5EF4-FFF2-40B4-BE49-F238E27FC236}">
                <a16:creationId xmlns:a16="http://schemas.microsoft.com/office/drawing/2014/main" id="{727CCC70-2D25-2148-95F8-108F1D12A152}"/>
              </a:ext>
            </a:extLst>
          </p:cNvPr>
          <p:cNvGraphicFramePr/>
          <p:nvPr/>
        </p:nvGraphicFramePr>
        <p:xfrm>
          <a:off x="4064000" y="929102"/>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376994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66364-3ADF-4391-8B92-D9B6EEFD7DEB}"/>
              </a:ext>
            </a:extLst>
          </p:cNvPr>
          <p:cNvSpPr>
            <a:spLocks noGrp="1"/>
          </p:cNvSpPr>
          <p:nvPr>
            <p:ph type="title"/>
          </p:nvPr>
        </p:nvSpPr>
        <p:spPr/>
        <p:txBody>
          <a:bodyPr/>
          <a:lstStyle/>
          <a:p>
            <a:r>
              <a:rPr lang="en-US" dirty="0"/>
              <a:t>What is multimedia knowledge?</a:t>
            </a:r>
          </a:p>
        </p:txBody>
      </p:sp>
      <p:sp>
        <p:nvSpPr>
          <p:cNvPr id="4" name="Slide Number Placeholder 3">
            <a:extLst>
              <a:ext uri="{FF2B5EF4-FFF2-40B4-BE49-F238E27FC236}">
                <a16:creationId xmlns:a16="http://schemas.microsoft.com/office/drawing/2014/main" id="{7F967E39-79BF-0996-427C-1E6CD49AA4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424857"/>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AA28B156-87A4-2988-FFED-880A5256EDB6}"/>
              </a:ext>
            </a:extLst>
          </p:cNvPr>
          <p:cNvSpPr txBox="1">
            <a:spLocks/>
          </p:cNvSpPr>
          <p:nvPr/>
        </p:nvSpPr>
        <p:spPr>
          <a:xfrm>
            <a:off x="609600" y="1251856"/>
            <a:ext cx="10972800" cy="448491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Multimedia Knowledge Base with entities, relations and events.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8">
            <a:extLst>
              <a:ext uri="{FF2B5EF4-FFF2-40B4-BE49-F238E27FC236}">
                <a16:creationId xmlns:a16="http://schemas.microsoft.com/office/drawing/2014/main" id="{4447BF73-D5ED-841E-171D-A9F47EF22A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836" y="2059227"/>
            <a:ext cx="4975463" cy="288016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4FB8C108-EC5E-412B-059A-3910990EF3EA}"/>
              </a:ext>
            </a:extLst>
          </p:cNvPr>
          <p:cNvGrpSpPr/>
          <p:nvPr/>
        </p:nvGrpSpPr>
        <p:grpSpPr>
          <a:xfrm>
            <a:off x="7065805" y="2103194"/>
            <a:ext cx="4668322" cy="2687702"/>
            <a:chOff x="7192158" y="2651788"/>
            <a:chExt cx="4668322" cy="2687702"/>
          </a:xfrm>
        </p:grpSpPr>
        <p:pic>
          <p:nvPicPr>
            <p:cNvPr id="9" name="Picture 8">
              <a:extLst>
                <a:ext uri="{FF2B5EF4-FFF2-40B4-BE49-F238E27FC236}">
                  <a16:creationId xmlns:a16="http://schemas.microsoft.com/office/drawing/2014/main" id="{47336AED-DADF-A946-EC78-681D687B5BA5}"/>
                </a:ext>
              </a:extLst>
            </p:cNvPr>
            <p:cNvPicPr>
              <a:picLocks noChangeAspect="1"/>
            </p:cNvPicPr>
            <p:nvPr/>
          </p:nvPicPr>
          <p:blipFill>
            <a:blip r:embed="rId3"/>
            <a:stretch>
              <a:fillRect/>
            </a:stretch>
          </p:blipFill>
          <p:spPr>
            <a:xfrm>
              <a:off x="7192158" y="2706916"/>
              <a:ext cx="4668322" cy="2632574"/>
            </a:xfrm>
            <a:prstGeom prst="rect">
              <a:avLst/>
            </a:prstGeom>
          </p:spPr>
        </p:pic>
        <p:sp>
          <p:nvSpPr>
            <p:cNvPr id="10" name="TextBox 9">
              <a:extLst>
                <a:ext uri="{FF2B5EF4-FFF2-40B4-BE49-F238E27FC236}">
                  <a16:creationId xmlns:a16="http://schemas.microsoft.com/office/drawing/2014/main" id="{E5C33B96-9671-F07C-7ADA-0B0823111F40}"/>
                </a:ext>
              </a:extLst>
            </p:cNvPr>
            <p:cNvSpPr txBox="1"/>
            <p:nvPr/>
          </p:nvSpPr>
          <p:spPr>
            <a:xfrm>
              <a:off x="8969921" y="2651788"/>
              <a:ext cx="1398042" cy="307777"/>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ea typeface="+mn-ea"/>
                  <a:cs typeface="Arial"/>
                  <a:sym typeface="Arial"/>
                </a:rPr>
                <a:t>Prince William</a:t>
              </a:r>
            </a:p>
          </p:txBody>
        </p:sp>
      </p:grpSp>
      <p:grpSp>
        <p:nvGrpSpPr>
          <p:cNvPr id="11" name="Group 10">
            <a:extLst>
              <a:ext uri="{FF2B5EF4-FFF2-40B4-BE49-F238E27FC236}">
                <a16:creationId xmlns:a16="http://schemas.microsoft.com/office/drawing/2014/main" id="{E6981DE3-0D0B-BB8B-308B-F3794316762E}"/>
              </a:ext>
            </a:extLst>
          </p:cNvPr>
          <p:cNvGrpSpPr/>
          <p:nvPr/>
        </p:nvGrpSpPr>
        <p:grpSpPr>
          <a:xfrm>
            <a:off x="5572730" y="3251479"/>
            <a:ext cx="1126644" cy="1596442"/>
            <a:chOff x="5532677" y="4940820"/>
            <a:chExt cx="1126644" cy="1596442"/>
          </a:xfrm>
        </p:grpSpPr>
        <p:grpSp>
          <p:nvGrpSpPr>
            <p:cNvPr id="12" name="Group 11">
              <a:extLst>
                <a:ext uri="{FF2B5EF4-FFF2-40B4-BE49-F238E27FC236}">
                  <a16:creationId xmlns:a16="http://schemas.microsoft.com/office/drawing/2014/main" id="{9A3A6700-FBDA-2223-C196-B089855C39EE}"/>
                </a:ext>
              </a:extLst>
            </p:cNvPr>
            <p:cNvGrpSpPr/>
            <p:nvPr/>
          </p:nvGrpSpPr>
          <p:grpSpPr>
            <a:xfrm>
              <a:off x="5532677" y="4940820"/>
              <a:ext cx="1126644" cy="1596442"/>
              <a:chOff x="5412928" y="3762135"/>
              <a:chExt cx="1126644" cy="1596442"/>
            </a:xfrm>
          </p:grpSpPr>
          <p:sp>
            <p:nvSpPr>
              <p:cNvPr id="14" name="Can 44">
                <a:extLst>
                  <a:ext uri="{FF2B5EF4-FFF2-40B4-BE49-F238E27FC236}">
                    <a16:creationId xmlns:a16="http://schemas.microsoft.com/office/drawing/2014/main" id="{A81ED233-5E77-8D7A-F871-2064C1A9657C}"/>
                  </a:ext>
                </a:extLst>
              </p:cNvPr>
              <p:cNvSpPr/>
              <p:nvPr/>
            </p:nvSpPr>
            <p:spPr>
              <a:xfrm>
                <a:off x="5412928" y="3776654"/>
                <a:ext cx="1126644" cy="1581923"/>
              </a:xfrm>
              <a:prstGeom prst="can">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15" name="Group 14">
                <a:extLst>
                  <a:ext uri="{FF2B5EF4-FFF2-40B4-BE49-F238E27FC236}">
                    <a16:creationId xmlns:a16="http://schemas.microsoft.com/office/drawing/2014/main" id="{3CA4A663-A50B-4506-A9E4-8ACD6BBAE6FB}"/>
                  </a:ext>
                </a:extLst>
              </p:cNvPr>
              <p:cNvGrpSpPr/>
              <p:nvPr/>
            </p:nvGrpSpPr>
            <p:grpSpPr>
              <a:xfrm>
                <a:off x="5619314" y="4120813"/>
                <a:ext cx="785586" cy="905556"/>
                <a:chOff x="5619314" y="4120813"/>
                <a:chExt cx="785586" cy="905556"/>
              </a:xfrm>
            </p:grpSpPr>
            <p:sp>
              <p:nvSpPr>
                <p:cNvPr id="17" name="Oval 16">
                  <a:extLst>
                    <a:ext uri="{FF2B5EF4-FFF2-40B4-BE49-F238E27FC236}">
                      <a16:creationId xmlns:a16="http://schemas.microsoft.com/office/drawing/2014/main" id="{B8A6BE81-8C99-2958-BFB1-DD87AACEC063}"/>
                    </a:ext>
                  </a:extLst>
                </p:cNvPr>
                <p:cNvSpPr/>
                <p:nvPr/>
              </p:nvSpPr>
              <p:spPr>
                <a:xfrm>
                  <a:off x="5619314" y="4327262"/>
                  <a:ext cx="183962" cy="183962"/>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Oval 17">
                  <a:extLst>
                    <a:ext uri="{FF2B5EF4-FFF2-40B4-BE49-F238E27FC236}">
                      <a16:creationId xmlns:a16="http://schemas.microsoft.com/office/drawing/2014/main" id="{17828500-A15A-ABD0-38B9-6CD2F11CA4C6}"/>
                    </a:ext>
                  </a:extLst>
                </p:cNvPr>
                <p:cNvSpPr/>
                <p:nvPr/>
              </p:nvSpPr>
              <p:spPr>
                <a:xfrm>
                  <a:off x="6220938" y="4652046"/>
                  <a:ext cx="183962" cy="183962"/>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Oval 18">
                  <a:extLst>
                    <a:ext uri="{FF2B5EF4-FFF2-40B4-BE49-F238E27FC236}">
                      <a16:creationId xmlns:a16="http://schemas.microsoft.com/office/drawing/2014/main" id="{8E3A410F-2A88-A1FE-4774-438C440C5C6D}"/>
                    </a:ext>
                  </a:extLst>
                </p:cNvPr>
                <p:cNvSpPr/>
                <p:nvPr/>
              </p:nvSpPr>
              <p:spPr>
                <a:xfrm>
                  <a:off x="6104788" y="4120813"/>
                  <a:ext cx="183962" cy="183962"/>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20" name="Straight Connector 19">
                  <a:extLst>
                    <a:ext uri="{FF2B5EF4-FFF2-40B4-BE49-F238E27FC236}">
                      <a16:creationId xmlns:a16="http://schemas.microsoft.com/office/drawing/2014/main" id="{8491A03D-B27E-5BAA-74AE-EF36392A9EBE}"/>
                    </a:ext>
                  </a:extLst>
                </p:cNvPr>
                <p:cNvCxnSpPr>
                  <a:cxnSpLocks/>
                  <a:stCxn id="19" idx="2"/>
                  <a:endCxn id="17" idx="7"/>
                </p:cNvCxnSpPr>
                <p:nvPr/>
              </p:nvCxnSpPr>
              <p:spPr>
                <a:xfrm flipH="1">
                  <a:off x="5776335" y="4212794"/>
                  <a:ext cx="328453" cy="141409"/>
                </a:xfrm>
                <a:prstGeom prst="line">
                  <a:avLst/>
                </a:prstGeom>
              </p:spPr>
              <p:style>
                <a:lnRef idx="1">
                  <a:schemeClr val="accent5"/>
                </a:lnRef>
                <a:fillRef idx="2">
                  <a:schemeClr val="accent5"/>
                </a:fillRef>
                <a:effectRef idx="1">
                  <a:schemeClr val="accent5"/>
                </a:effectRef>
                <a:fontRef idx="minor">
                  <a:schemeClr val="dk1"/>
                </a:fontRef>
              </p:style>
            </p:cxnSp>
            <p:cxnSp>
              <p:nvCxnSpPr>
                <p:cNvPr id="21" name="Straight Connector 20">
                  <a:extLst>
                    <a:ext uri="{FF2B5EF4-FFF2-40B4-BE49-F238E27FC236}">
                      <a16:creationId xmlns:a16="http://schemas.microsoft.com/office/drawing/2014/main" id="{358D943F-A2B2-C495-9B7F-621ACCAA7C2E}"/>
                    </a:ext>
                  </a:extLst>
                </p:cNvPr>
                <p:cNvCxnSpPr>
                  <a:cxnSpLocks/>
                  <a:stCxn id="13" idx="0"/>
                  <a:endCxn id="17" idx="4"/>
                </p:cNvCxnSpPr>
                <p:nvPr/>
              </p:nvCxnSpPr>
              <p:spPr>
                <a:xfrm flipV="1">
                  <a:off x="5646255" y="4511224"/>
                  <a:ext cx="65040" cy="423705"/>
                </a:xfrm>
                <a:prstGeom prst="line">
                  <a:avLst/>
                </a:prstGeom>
              </p:spPr>
              <p:style>
                <a:lnRef idx="1">
                  <a:schemeClr val="accent1"/>
                </a:lnRef>
                <a:fillRef idx="2">
                  <a:schemeClr val="accent1"/>
                </a:fillRef>
                <a:effectRef idx="1">
                  <a:schemeClr val="accent1"/>
                </a:effectRef>
                <a:fontRef idx="minor">
                  <a:schemeClr val="dk1"/>
                </a:fontRef>
              </p:style>
            </p:cxnSp>
            <p:cxnSp>
              <p:nvCxnSpPr>
                <p:cNvPr id="22" name="Straight Connector 21">
                  <a:extLst>
                    <a:ext uri="{FF2B5EF4-FFF2-40B4-BE49-F238E27FC236}">
                      <a16:creationId xmlns:a16="http://schemas.microsoft.com/office/drawing/2014/main" id="{863D1894-89E6-D756-729C-EAD278166099}"/>
                    </a:ext>
                  </a:extLst>
                </p:cNvPr>
                <p:cNvCxnSpPr>
                  <a:cxnSpLocks/>
                  <a:stCxn id="18" idx="3"/>
                  <a:endCxn id="13" idx="5"/>
                </p:cNvCxnSpPr>
                <p:nvPr/>
              </p:nvCxnSpPr>
              <p:spPr>
                <a:xfrm flipH="1">
                  <a:off x="5691975" y="4809067"/>
                  <a:ext cx="555904" cy="217302"/>
                </a:xfrm>
                <a:prstGeom prst="line">
                  <a:avLst/>
                </a:prstGeom>
                <a:ln/>
              </p:spPr>
              <p:style>
                <a:lnRef idx="1">
                  <a:schemeClr val="accent5"/>
                </a:lnRef>
                <a:fillRef idx="2">
                  <a:schemeClr val="accent5"/>
                </a:fillRef>
                <a:effectRef idx="1">
                  <a:schemeClr val="accent5"/>
                </a:effectRef>
                <a:fontRef idx="minor">
                  <a:schemeClr val="dk1"/>
                </a:fontRef>
              </p:style>
            </p:cxnSp>
          </p:grpSp>
          <p:sp>
            <p:nvSpPr>
              <p:cNvPr id="16" name="TextBox 15">
                <a:extLst>
                  <a:ext uri="{FF2B5EF4-FFF2-40B4-BE49-F238E27FC236}">
                    <a16:creationId xmlns:a16="http://schemas.microsoft.com/office/drawing/2014/main" id="{037B44AA-70EE-A437-5897-0744625EE559}"/>
                  </a:ext>
                </a:extLst>
              </p:cNvPr>
              <p:cNvSpPr txBox="1"/>
              <p:nvPr/>
            </p:nvSpPr>
            <p:spPr>
              <a:xfrm>
                <a:off x="5762344" y="3762135"/>
                <a:ext cx="640080" cy="2743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5B9BD5">
                        <a:lumMod val="75000"/>
                      </a:srgbClr>
                    </a:solidFill>
                    <a:effectLst/>
                    <a:uLnTx/>
                    <a:uFillTx/>
                    <a:latin typeface="Arial"/>
                    <a:ea typeface="+mn-ea"/>
                    <a:cs typeface="+mn-cs"/>
                    <a:sym typeface="Arial"/>
                  </a:rPr>
                  <a:t>KB</a:t>
                </a:r>
              </a:p>
            </p:txBody>
          </p:sp>
        </p:grpSp>
        <p:sp>
          <p:nvSpPr>
            <p:cNvPr id="13" name="Isosceles Triangle 98">
              <a:extLst>
                <a:ext uri="{FF2B5EF4-FFF2-40B4-BE49-F238E27FC236}">
                  <a16:creationId xmlns:a16="http://schemas.microsoft.com/office/drawing/2014/main" id="{1D29F0F6-4C17-B11C-C355-F434EA7AFA44}"/>
                </a:ext>
              </a:extLst>
            </p:cNvPr>
            <p:cNvSpPr/>
            <p:nvPr/>
          </p:nvSpPr>
          <p:spPr>
            <a:xfrm>
              <a:off x="5674564" y="6113614"/>
              <a:ext cx="182880" cy="182880"/>
            </a:xfrm>
            <a:prstGeom prst="triangle">
              <a:avLst/>
            </a:prstGeom>
            <a:ln/>
          </p:spPr>
          <p:style>
            <a:lnRef idx="1">
              <a:schemeClr val="accent5"/>
            </a:lnRef>
            <a:fillRef idx="3">
              <a:schemeClr val="accent5"/>
            </a:fillRef>
            <a:effectRef idx="2">
              <a:schemeClr val="accent5"/>
            </a:effectRef>
            <a:fontRef idx="minor">
              <a:schemeClr val="lt1"/>
            </a:fontRef>
          </p:style>
          <p:txBody>
            <a:bodyPr rot="0" spcFirstLastPara="1" vertOverflow="overflow" horzOverflow="overflow" vert="horz" wrap="square" lIns="45718" tIns="45718" rIns="45718" bIns="45718" numCol="1" spcCol="38100" rtlCol="0" anchor="t">
              <a:noAutofit/>
            </a:bodyPr>
            <a:lstStyle/>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cxnSp>
        <p:nvCxnSpPr>
          <p:cNvPr id="23" name="Straight Connector 22">
            <a:extLst>
              <a:ext uri="{FF2B5EF4-FFF2-40B4-BE49-F238E27FC236}">
                <a16:creationId xmlns:a16="http://schemas.microsoft.com/office/drawing/2014/main" id="{91D55709-A038-2405-3CA8-200B0477B634}"/>
              </a:ext>
            </a:extLst>
          </p:cNvPr>
          <p:cNvCxnSpPr>
            <a:cxnSpLocks/>
            <a:stCxn id="18" idx="7"/>
          </p:cNvCxnSpPr>
          <p:nvPr/>
        </p:nvCxnSpPr>
        <p:spPr>
          <a:xfrm flipV="1">
            <a:off x="6537761" y="3196761"/>
            <a:ext cx="2305807" cy="971570"/>
          </a:xfrm>
          <a:prstGeom prst="line">
            <a:avLst/>
          </a:prstGeom>
        </p:spPr>
        <p:style>
          <a:lnRef idx="3">
            <a:schemeClr val="accent5"/>
          </a:lnRef>
          <a:fillRef idx="0">
            <a:schemeClr val="accent5"/>
          </a:fillRef>
          <a:effectRef idx="2">
            <a:schemeClr val="accent5"/>
          </a:effectRef>
          <a:fontRef idx="minor">
            <a:schemeClr val="tx1"/>
          </a:fontRef>
        </p:style>
      </p:cxnSp>
      <p:cxnSp>
        <p:nvCxnSpPr>
          <p:cNvPr id="24" name="Straight Connector 23">
            <a:extLst>
              <a:ext uri="{FF2B5EF4-FFF2-40B4-BE49-F238E27FC236}">
                <a16:creationId xmlns:a16="http://schemas.microsoft.com/office/drawing/2014/main" id="{2EC5335E-23E0-B130-9260-D1679CF7DFC0}"/>
              </a:ext>
            </a:extLst>
          </p:cNvPr>
          <p:cNvCxnSpPr>
            <a:cxnSpLocks/>
            <a:endCxn id="18" idx="4"/>
          </p:cNvCxnSpPr>
          <p:nvPr/>
        </p:nvCxnSpPr>
        <p:spPr>
          <a:xfrm flipH="1" flipV="1">
            <a:off x="6472721" y="4325352"/>
            <a:ext cx="175430" cy="774181"/>
          </a:xfrm>
          <a:prstGeom prst="line">
            <a:avLst/>
          </a:prstGeom>
        </p:spPr>
        <p:style>
          <a:lnRef idx="3">
            <a:schemeClr val="accent5"/>
          </a:lnRef>
          <a:fillRef idx="0">
            <a:schemeClr val="accent5"/>
          </a:fillRef>
          <a:effectRef idx="2">
            <a:schemeClr val="accent5"/>
          </a:effectRef>
          <a:fontRef idx="minor">
            <a:schemeClr val="tx1"/>
          </a:fontRef>
        </p:style>
      </p:cxnSp>
      <p:sp>
        <p:nvSpPr>
          <p:cNvPr id="25" name="TextBox 24">
            <a:extLst>
              <a:ext uri="{FF2B5EF4-FFF2-40B4-BE49-F238E27FC236}">
                <a16:creationId xmlns:a16="http://schemas.microsoft.com/office/drawing/2014/main" id="{92D337B1-1469-7952-F3F1-832450009425}"/>
              </a:ext>
            </a:extLst>
          </p:cNvPr>
          <p:cNvSpPr txBox="1"/>
          <p:nvPr/>
        </p:nvSpPr>
        <p:spPr>
          <a:xfrm>
            <a:off x="1495031" y="2569896"/>
            <a:ext cx="585216" cy="307777"/>
          </a:xfrm>
          <a:prstGeom prst="rect">
            <a:avLst/>
          </a:prstGeom>
          <a:solidFill>
            <a:srgbClr val="007A7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ea typeface="+mn-ea"/>
                <a:cs typeface="Arial"/>
                <a:sym typeface="Arial"/>
              </a:rPr>
              <a:t>Flag</a:t>
            </a:r>
          </a:p>
        </p:txBody>
      </p:sp>
      <p:sp>
        <p:nvSpPr>
          <p:cNvPr id="26" name="Rounded Rectangle 7">
            <a:extLst>
              <a:ext uri="{FF2B5EF4-FFF2-40B4-BE49-F238E27FC236}">
                <a16:creationId xmlns:a16="http://schemas.microsoft.com/office/drawing/2014/main" id="{7E2132A2-39D0-6F1A-755F-835C4CD4F737}"/>
              </a:ext>
            </a:extLst>
          </p:cNvPr>
          <p:cNvSpPr/>
          <p:nvPr/>
        </p:nvSpPr>
        <p:spPr>
          <a:xfrm>
            <a:off x="4605705" y="5113601"/>
            <a:ext cx="520505" cy="246888"/>
          </a:xfrm>
          <a:prstGeom prst="roundRect">
            <a:avLst/>
          </a:prstGeom>
          <a:solidFill>
            <a:srgbClr val="C0504D">
              <a:lumMod val="60000"/>
              <a:lumOff val="40000"/>
            </a:srgbClr>
          </a:solidFill>
          <a:ln w="25400" cap="flat">
            <a:noFill/>
            <a:prstDash val="solid"/>
            <a:round/>
          </a:ln>
          <a:effectLst/>
          <a:sp3d/>
        </p:spPr>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endParaRPr>
          </a:p>
        </p:txBody>
      </p:sp>
      <p:sp>
        <p:nvSpPr>
          <p:cNvPr id="27" name="Rounded Rectangle 9">
            <a:extLst>
              <a:ext uri="{FF2B5EF4-FFF2-40B4-BE49-F238E27FC236}">
                <a16:creationId xmlns:a16="http://schemas.microsoft.com/office/drawing/2014/main" id="{5BC2BA99-0D3A-DAA5-83B7-71547485CAE2}"/>
              </a:ext>
            </a:extLst>
          </p:cNvPr>
          <p:cNvSpPr/>
          <p:nvPr/>
        </p:nvSpPr>
        <p:spPr>
          <a:xfrm>
            <a:off x="6271831" y="5112980"/>
            <a:ext cx="1261777" cy="246888"/>
          </a:xfrm>
          <a:prstGeom prst="roundRect">
            <a:avLst/>
          </a:prstGeom>
          <a:solidFill>
            <a:srgbClr val="FFC000"/>
          </a:solidFill>
          <a:ln w="25400" cap="flat">
            <a:noFill/>
            <a:prstDash val="solid"/>
            <a:round/>
          </a:ln>
          <a:effectLst/>
          <a:sp3d/>
        </p:spPr>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endParaRPr>
          </a:p>
        </p:txBody>
      </p:sp>
      <p:sp>
        <p:nvSpPr>
          <p:cNvPr id="28" name="Rounded Rectangle 10">
            <a:extLst>
              <a:ext uri="{FF2B5EF4-FFF2-40B4-BE49-F238E27FC236}">
                <a16:creationId xmlns:a16="http://schemas.microsoft.com/office/drawing/2014/main" id="{6025CCEC-7957-16C7-1707-769528BC0D19}"/>
              </a:ext>
            </a:extLst>
          </p:cNvPr>
          <p:cNvSpPr/>
          <p:nvPr/>
        </p:nvSpPr>
        <p:spPr>
          <a:xfrm>
            <a:off x="9620122" y="5127669"/>
            <a:ext cx="943457" cy="246888"/>
          </a:xfrm>
          <a:prstGeom prst="roundRect">
            <a:avLst/>
          </a:prstGeom>
          <a:solidFill>
            <a:srgbClr val="C0504D">
              <a:lumMod val="60000"/>
              <a:lumOff val="40000"/>
            </a:srgbClr>
          </a:solidFill>
          <a:ln w="25400" cap="flat">
            <a:noFill/>
            <a:prstDash val="solid"/>
            <a:round/>
          </a:ln>
          <a:effectLst/>
          <a:sp3d/>
        </p:spPr>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endParaRPr>
          </a:p>
        </p:txBody>
      </p:sp>
      <p:sp>
        <p:nvSpPr>
          <p:cNvPr id="29" name="Rounded Rectangle 11">
            <a:extLst>
              <a:ext uri="{FF2B5EF4-FFF2-40B4-BE49-F238E27FC236}">
                <a16:creationId xmlns:a16="http://schemas.microsoft.com/office/drawing/2014/main" id="{20C1103E-DE32-2071-8D4A-DD660C1A8C2F}"/>
              </a:ext>
            </a:extLst>
          </p:cNvPr>
          <p:cNvSpPr/>
          <p:nvPr/>
        </p:nvSpPr>
        <p:spPr>
          <a:xfrm>
            <a:off x="3479113" y="5420537"/>
            <a:ext cx="520505" cy="246888"/>
          </a:xfrm>
          <a:prstGeom prst="roundRect">
            <a:avLst/>
          </a:prstGeom>
          <a:solidFill>
            <a:srgbClr val="C0504D">
              <a:lumMod val="60000"/>
              <a:lumOff val="40000"/>
            </a:srgbClr>
          </a:solidFill>
          <a:ln w="25400" cap="flat">
            <a:noFill/>
            <a:prstDash val="solid"/>
            <a:round/>
          </a:ln>
          <a:effectLst/>
          <a:sp3d/>
        </p:spPr>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endParaRPr>
          </a:p>
        </p:txBody>
      </p:sp>
      <p:sp>
        <p:nvSpPr>
          <p:cNvPr id="30" name="Rounded Rectangle 12">
            <a:extLst>
              <a:ext uri="{FF2B5EF4-FFF2-40B4-BE49-F238E27FC236}">
                <a16:creationId xmlns:a16="http://schemas.microsoft.com/office/drawing/2014/main" id="{6B2A01E7-8E4C-085C-8FD6-A844CF351D79}"/>
              </a:ext>
            </a:extLst>
          </p:cNvPr>
          <p:cNvSpPr/>
          <p:nvPr/>
        </p:nvSpPr>
        <p:spPr>
          <a:xfrm>
            <a:off x="4369271" y="5420536"/>
            <a:ext cx="943457" cy="246888"/>
          </a:xfrm>
          <a:prstGeom prst="roundRect">
            <a:avLst/>
          </a:prstGeom>
          <a:solidFill>
            <a:srgbClr val="C0504D">
              <a:lumMod val="60000"/>
              <a:lumOff val="40000"/>
            </a:srgbClr>
          </a:solidFill>
          <a:ln w="25400" cap="flat">
            <a:noFill/>
            <a:prstDash val="solid"/>
            <a:round/>
          </a:ln>
          <a:effectLst/>
          <a:sp3d/>
        </p:spPr>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endParaRPr>
          </a:p>
        </p:txBody>
      </p:sp>
      <p:sp>
        <p:nvSpPr>
          <p:cNvPr id="31" name="Rounded Rectangle 25">
            <a:extLst>
              <a:ext uri="{FF2B5EF4-FFF2-40B4-BE49-F238E27FC236}">
                <a16:creationId xmlns:a16="http://schemas.microsoft.com/office/drawing/2014/main" id="{14D7E87C-6A8C-8220-2724-A247F28EC3AF}"/>
              </a:ext>
            </a:extLst>
          </p:cNvPr>
          <p:cNvSpPr/>
          <p:nvPr/>
        </p:nvSpPr>
        <p:spPr>
          <a:xfrm>
            <a:off x="2443525" y="5129048"/>
            <a:ext cx="435464" cy="274320"/>
          </a:xfrm>
          <a:prstGeom prst="roundRect">
            <a:avLst/>
          </a:prstGeom>
          <a:solidFill>
            <a:srgbClr val="BCD9C2"/>
          </a:solidFill>
          <a:ln w="25400" cap="flat">
            <a:noFill/>
            <a:prstDash val="solid"/>
            <a:round/>
          </a:ln>
          <a:effectLst/>
          <a:sp3d/>
        </p:spPr>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endParaRPr>
          </a:p>
        </p:txBody>
      </p:sp>
      <p:sp>
        <p:nvSpPr>
          <p:cNvPr id="32" name="Rounded Rectangle 26">
            <a:extLst>
              <a:ext uri="{FF2B5EF4-FFF2-40B4-BE49-F238E27FC236}">
                <a16:creationId xmlns:a16="http://schemas.microsoft.com/office/drawing/2014/main" id="{B6BC3876-74EC-DC49-0A30-6D65245944A2}"/>
              </a:ext>
            </a:extLst>
          </p:cNvPr>
          <p:cNvSpPr/>
          <p:nvPr/>
        </p:nvSpPr>
        <p:spPr>
          <a:xfrm>
            <a:off x="2199644" y="5447674"/>
            <a:ext cx="435464" cy="274320"/>
          </a:xfrm>
          <a:prstGeom prst="roundRect">
            <a:avLst/>
          </a:prstGeom>
          <a:solidFill>
            <a:srgbClr val="BCD9C2"/>
          </a:solidFill>
          <a:ln w="25400" cap="flat">
            <a:noFill/>
            <a:prstDash val="solid"/>
            <a:round/>
          </a:ln>
          <a:effectLst/>
          <a:sp3d/>
        </p:spPr>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endParaRPr>
          </a:p>
        </p:txBody>
      </p:sp>
      <p:sp>
        <p:nvSpPr>
          <p:cNvPr id="33" name="Curved Down Arrow 29">
            <a:extLst>
              <a:ext uri="{FF2B5EF4-FFF2-40B4-BE49-F238E27FC236}">
                <a16:creationId xmlns:a16="http://schemas.microsoft.com/office/drawing/2014/main" id="{B1A41015-4E8B-0BA8-EF26-C76CB468E28F}"/>
              </a:ext>
            </a:extLst>
          </p:cNvPr>
          <p:cNvSpPr/>
          <p:nvPr/>
        </p:nvSpPr>
        <p:spPr>
          <a:xfrm rot="21266533" flipV="1">
            <a:off x="2455419" y="5465072"/>
            <a:ext cx="4369885" cy="523216"/>
          </a:xfrm>
          <a:prstGeom prst="curvedDownArrow">
            <a:avLst>
              <a:gd name="adj1" fmla="val 25000"/>
              <a:gd name="adj2" fmla="val 69499"/>
              <a:gd name="adj3" fmla="val 25000"/>
            </a:avLst>
          </a:prstGeom>
          <a:solidFill>
            <a:srgbClr val="AAD7B0"/>
          </a:solidFill>
          <a:ln w="9525" cap="flat" cmpd="sng" algn="ctr">
            <a:solidFill>
              <a:srgbClr val="AAD7B0"/>
            </a:solidFill>
            <a:prstDash val="solid"/>
          </a:ln>
          <a:effectLst/>
        </p:spPr>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endParaRPr>
          </a:p>
        </p:txBody>
      </p:sp>
      <p:sp>
        <p:nvSpPr>
          <p:cNvPr id="34" name="Rounded Rectangle 31">
            <a:extLst>
              <a:ext uri="{FF2B5EF4-FFF2-40B4-BE49-F238E27FC236}">
                <a16:creationId xmlns:a16="http://schemas.microsoft.com/office/drawing/2014/main" id="{31F3FB34-F220-C537-96FC-19AF446784D3}"/>
              </a:ext>
            </a:extLst>
          </p:cNvPr>
          <p:cNvSpPr/>
          <p:nvPr/>
        </p:nvSpPr>
        <p:spPr>
          <a:xfrm>
            <a:off x="3059607" y="5783229"/>
            <a:ext cx="2293505" cy="338554"/>
          </a:xfrm>
          <a:prstGeom prst="roundRect">
            <a:avLst/>
          </a:prstGeom>
          <a:solidFill>
            <a:srgbClr val="BCD9C2"/>
          </a:solidFill>
          <a:ln w="25400" cap="flat">
            <a:noFill/>
            <a:prstDash val="solid"/>
            <a:round/>
          </a:ln>
          <a:effectLst/>
          <a:sp3d/>
        </p:spPr>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endParaRPr>
          </a:p>
        </p:txBody>
      </p:sp>
      <p:sp>
        <p:nvSpPr>
          <p:cNvPr id="35" name="Rectangle 34">
            <a:extLst>
              <a:ext uri="{FF2B5EF4-FFF2-40B4-BE49-F238E27FC236}">
                <a16:creationId xmlns:a16="http://schemas.microsoft.com/office/drawing/2014/main" id="{566CB76F-01B9-4FA8-37B3-C473AF4FEBED}"/>
              </a:ext>
            </a:extLst>
          </p:cNvPr>
          <p:cNvSpPr/>
          <p:nvPr/>
        </p:nvSpPr>
        <p:spPr>
          <a:xfrm>
            <a:off x="3058894" y="5772224"/>
            <a:ext cx="2294218" cy="338554"/>
          </a:xfrm>
          <a:prstGeom prst="rect">
            <a:avLst/>
          </a:prstGeom>
        </p:spPr>
        <p:txBody>
          <a:bodyPr wrap="none">
            <a:spAutoFit/>
          </a:bodyPr>
          <a:lstStyle/>
          <a:p>
            <a:pPr marL="0" marR="0" lvl="2" indent="0" algn="l" defTabSz="914400" rtl="0" eaLnBrk="1" fontAlgn="auto" latinLnBrk="0" hangingPunct="0">
              <a:lnSpc>
                <a:spcPct val="100000"/>
              </a:lnSpc>
              <a:spcBef>
                <a:spcPts val="200"/>
              </a:spcBef>
              <a:spcAft>
                <a:spcPts val="0"/>
              </a:spcAft>
              <a:buClr>
                <a:srgbClr val="000000"/>
              </a:buClr>
              <a:buSzTx/>
              <a:buFont typeface="Arial"/>
              <a:buNone/>
              <a:tabLst/>
              <a:defRPr/>
            </a:pPr>
            <a:r>
              <a:rPr kumimoji="0" lang="en-US" altLang="zh-CN" sz="1600" b="0" i="0" u="none" strike="noStrike" kern="0" cap="none" spc="0" normalizeH="0" baseline="0" noProof="0" dirty="0" err="1">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Helvetica"/>
              </a:rPr>
              <a:t>Contact.Meet_Participant</a:t>
            </a:r>
            <a:endParaRPr kumimoji="0" lang="en-US" altLang="zh-CN" sz="1600" b="0" i="0" u="none" strike="noStrike" kern="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Helvetica"/>
            </a:endParaRPr>
          </a:p>
        </p:txBody>
      </p:sp>
      <p:sp>
        <p:nvSpPr>
          <p:cNvPr id="36" name="Rectangle 35">
            <a:extLst>
              <a:ext uri="{FF2B5EF4-FFF2-40B4-BE49-F238E27FC236}">
                <a16:creationId xmlns:a16="http://schemas.microsoft.com/office/drawing/2014/main" id="{43B66A21-7BC7-269F-13AA-711DCF8748C7}"/>
              </a:ext>
            </a:extLst>
          </p:cNvPr>
          <p:cNvSpPr/>
          <p:nvPr/>
        </p:nvSpPr>
        <p:spPr>
          <a:xfrm>
            <a:off x="317499" y="5015127"/>
            <a:ext cx="11556999" cy="700576"/>
          </a:xfrm>
          <a:prstGeom prst="rect">
            <a:avLst/>
          </a:prstGeom>
          <a:ln>
            <a:solidFill>
              <a:srgbClr val="4F81BD"/>
            </a:solidFill>
          </a:ln>
        </p:spPr>
        <p:txBody>
          <a:bodyPr wrap="square">
            <a:spAutoFit/>
          </a:bodyPr>
          <a:lstStyle/>
          <a:p>
            <a:pPr marL="0" marR="0" lvl="0" indent="0" algn="just" defTabSz="914400" rtl="0" eaLnBrk="1" fontAlgn="auto" latinLnBrk="0" hangingPunct="0">
              <a:lnSpc>
                <a:spcPct val="13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Helvetica"/>
              </a:rPr>
              <a:t>    The first-ever official visit by a British royal to Israel is underway. Prince William the 36 year-old Duke of Cambridge and second in line to the throne will meet with both Israeli and Palestinian leaders over the next three days.</a:t>
            </a:r>
          </a:p>
        </p:txBody>
      </p:sp>
      <p:cxnSp>
        <p:nvCxnSpPr>
          <p:cNvPr id="37" name="Connector: Curved 1040">
            <a:extLst>
              <a:ext uri="{FF2B5EF4-FFF2-40B4-BE49-F238E27FC236}">
                <a16:creationId xmlns:a16="http://schemas.microsoft.com/office/drawing/2014/main" id="{E513BD4F-AFC0-42B5-065A-992D0DDAECD6}"/>
              </a:ext>
            </a:extLst>
          </p:cNvPr>
          <p:cNvCxnSpPr>
            <a:cxnSpLocks/>
            <a:endCxn id="17" idx="0"/>
          </p:cNvCxnSpPr>
          <p:nvPr/>
        </p:nvCxnSpPr>
        <p:spPr>
          <a:xfrm>
            <a:off x="2080247" y="2712620"/>
            <a:ext cx="3790850" cy="1103986"/>
          </a:xfrm>
          <a:prstGeom prst="curvedConnector2">
            <a:avLst/>
          </a:prstGeom>
        </p:spPr>
        <p:style>
          <a:lnRef idx="3">
            <a:schemeClr val="accent5"/>
          </a:lnRef>
          <a:fillRef idx="0">
            <a:schemeClr val="accent5"/>
          </a:fillRef>
          <a:effectRef idx="2">
            <a:schemeClr val="accent5"/>
          </a:effectRef>
          <a:fontRef idx="minor">
            <a:schemeClr val="tx1"/>
          </a:fontRef>
        </p:style>
      </p:cxnSp>
      <p:cxnSp>
        <p:nvCxnSpPr>
          <p:cNvPr id="38" name="Connector: Curved 191">
            <a:extLst>
              <a:ext uri="{FF2B5EF4-FFF2-40B4-BE49-F238E27FC236}">
                <a16:creationId xmlns:a16="http://schemas.microsoft.com/office/drawing/2014/main" id="{4B6AED0C-7F53-29FD-A0A0-FCFA954F8FF2}"/>
              </a:ext>
            </a:extLst>
          </p:cNvPr>
          <p:cNvCxnSpPr>
            <a:cxnSpLocks/>
            <a:stCxn id="31" idx="0"/>
            <a:endCxn id="13" idx="3"/>
          </p:cNvCxnSpPr>
          <p:nvPr/>
        </p:nvCxnSpPr>
        <p:spPr>
          <a:xfrm rot="5400000" flipH="1" flipV="1">
            <a:off x="3972710" y="3295701"/>
            <a:ext cx="521895" cy="3144800"/>
          </a:xfrm>
          <a:prstGeom prst="curvedConnector3">
            <a:avLst>
              <a:gd name="adj1" fmla="val 50000"/>
            </a:avLst>
          </a:prstGeom>
        </p:spPr>
        <p:style>
          <a:lnRef idx="3">
            <a:schemeClr val="accent5"/>
          </a:lnRef>
          <a:fillRef idx="0">
            <a:schemeClr val="accent5"/>
          </a:fillRef>
          <a:effectRef idx="2">
            <a:schemeClr val="accent5"/>
          </a:effectRef>
          <a:fontRef idx="minor">
            <a:schemeClr val="tx1"/>
          </a:fontRef>
        </p:style>
      </p:cxnSp>
      <p:sp>
        <p:nvSpPr>
          <p:cNvPr id="39" name="Isosceles Triangle 98">
            <a:extLst>
              <a:ext uri="{FF2B5EF4-FFF2-40B4-BE49-F238E27FC236}">
                <a16:creationId xmlns:a16="http://schemas.microsoft.com/office/drawing/2014/main" id="{3914B87F-494C-F361-044B-E1DA253D1A76}"/>
              </a:ext>
            </a:extLst>
          </p:cNvPr>
          <p:cNvSpPr/>
          <p:nvPr/>
        </p:nvSpPr>
        <p:spPr>
          <a:xfrm>
            <a:off x="9494919" y="1792837"/>
            <a:ext cx="182880" cy="182880"/>
          </a:xfrm>
          <a:prstGeom prst="triangle">
            <a:avLst/>
          </a:prstGeom>
          <a:ln/>
        </p:spPr>
        <p:style>
          <a:lnRef idx="1">
            <a:schemeClr val="accent5"/>
          </a:lnRef>
          <a:fillRef idx="3">
            <a:schemeClr val="accent5"/>
          </a:fillRef>
          <a:effectRef idx="2">
            <a:schemeClr val="accent5"/>
          </a:effectRef>
          <a:fontRef idx="minor">
            <a:schemeClr val="lt1"/>
          </a:fontRef>
        </p:style>
        <p:txBody>
          <a:bodyPr rot="0" spcFirstLastPara="1" vertOverflow="overflow" horzOverflow="overflow" vert="horz" wrap="square" lIns="45718" tIns="45718" rIns="45718" bIns="45718" numCol="1" spcCol="38100" rtlCol="0" anchor="t">
            <a:noAutofit/>
          </a:bodyPr>
          <a:lstStyle/>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40" name="TextBox 39">
            <a:extLst>
              <a:ext uri="{FF2B5EF4-FFF2-40B4-BE49-F238E27FC236}">
                <a16:creationId xmlns:a16="http://schemas.microsoft.com/office/drawing/2014/main" id="{17CE1B9C-3E6D-EE6B-445E-18FDF8F8DD6E}"/>
              </a:ext>
            </a:extLst>
          </p:cNvPr>
          <p:cNvSpPr txBox="1"/>
          <p:nvPr/>
        </p:nvSpPr>
        <p:spPr>
          <a:xfrm>
            <a:off x="9757221" y="1730389"/>
            <a:ext cx="62228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event</a:t>
            </a:r>
          </a:p>
        </p:txBody>
      </p:sp>
      <p:sp>
        <p:nvSpPr>
          <p:cNvPr id="41" name="Oval 40">
            <a:extLst>
              <a:ext uri="{FF2B5EF4-FFF2-40B4-BE49-F238E27FC236}">
                <a16:creationId xmlns:a16="http://schemas.microsoft.com/office/drawing/2014/main" id="{43F2A8C3-F351-6987-494C-917C57C59899}"/>
              </a:ext>
            </a:extLst>
          </p:cNvPr>
          <p:cNvSpPr/>
          <p:nvPr/>
        </p:nvSpPr>
        <p:spPr>
          <a:xfrm>
            <a:off x="10736424" y="1792296"/>
            <a:ext cx="183962" cy="183962"/>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 name="TextBox 41">
            <a:extLst>
              <a:ext uri="{FF2B5EF4-FFF2-40B4-BE49-F238E27FC236}">
                <a16:creationId xmlns:a16="http://schemas.microsoft.com/office/drawing/2014/main" id="{8D68A1F6-FB3F-1185-755B-298594422AD5}"/>
              </a:ext>
            </a:extLst>
          </p:cNvPr>
          <p:cNvSpPr txBox="1"/>
          <p:nvPr/>
        </p:nvSpPr>
        <p:spPr>
          <a:xfrm>
            <a:off x="10985782" y="1730389"/>
            <a:ext cx="61266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entity</a:t>
            </a:r>
          </a:p>
        </p:txBody>
      </p:sp>
      <p:sp>
        <p:nvSpPr>
          <p:cNvPr id="43" name="Rounded Rectangle 10">
            <a:extLst>
              <a:ext uri="{FF2B5EF4-FFF2-40B4-BE49-F238E27FC236}">
                <a16:creationId xmlns:a16="http://schemas.microsoft.com/office/drawing/2014/main" id="{41CECCA0-6BD5-86DA-647E-F7081B33120A}"/>
              </a:ext>
            </a:extLst>
          </p:cNvPr>
          <p:cNvSpPr/>
          <p:nvPr/>
        </p:nvSpPr>
        <p:spPr>
          <a:xfrm>
            <a:off x="4339775" y="6399567"/>
            <a:ext cx="361523" cy="259599"/>
          </a:xfrm>
          <a:prstGeom prst="roundRect">
            <a:avLst/>
          </a:prstGeom>
          <a:solidFill>
            <a:srgbClr val="C0504D">
              <a:lumMod val="60000"/>
              <a:lumOff val="40000"/>
            </a:srgbClr>
          </a:solidFill>
          <a:ln w="25400" cap="flat">
            <a:noFill/>
            <a:prstDash val="solid"/>
            <a:round/>
          </a:ln>
          <a:effectLst/>
          <a:sp3d/>
        </p:spPr>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endParaRPr>
          </a:p>
        </p:txBody>
      </p:sp>
      <p:sp>
        <p:nvSpPr>
          <p:cNvPr id="44" name="TextBox 43">
            <a:extLst>
              <a:ext uri="{FF2B5EF4-FFF2-40B4-BE49-F238E27FC236}">
                <a16:creationId xmlns:a16="http://schemas.microsoft.com/office/drawing/2014/main" id="{F4C68300-59FC-63B8-8105-602912D12136}"/>
              </a:ext>
            </a:extLst>
          </p:cNvPr>
          <p:cNvSpPr txBox="1"/>
          <p:nvPr/>
        </p:nvSpPr>
        <p:spPr>
          <a:xfrm>
            <a:off x="4762492" y="6375478"/>
            <a:ext cx="109196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entity: GPE</a:t>
            </a:r>
          </a:p>
        </p:txBody>
      </p:sp>
      <p:sp>
        <p:nvSpPr>
          <p:cNvPr id="45" name="TextBox 44">
            <a:extLst>
              <a:ext uri="{FF2B5EF4-FFF2-40B4-BE49-F238E27FC236}">
                <a16:creationId xmlns:a16="http://schemas.microsoft.com/office/drawing/2014/main" id="{61DC8507-48CD-25A1-866F-3842CA2F2377}"/>
              </a:ext>
            </a:extLst>
          </p:cNvPr>
          <p:cNvSpPr txBox="1"/>
          <p:nvPr/>
        </p:nvSpPr>
        <p:spPr>
          <a:xfrm>
            <a:off x="6340197" y="6375478"/>
            <a:ext cx="110318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entity: PER</a:t>
            </a:r>
          </a:p>
        </p:txBody>
      </p:sp>
      <p:sp>
        <p:nvSpPr>
          <p:cNvPr id="46" name="Rounded Rectangle 9">
            <a:extLst>
              <a:ext uri="{FF2B5EF4-FFF2-40B4-BE49-F238E27FC236}">
                <a16:creationId xmlns:a16="http://schemas.microsoft.com/office/drawing/2014/main" id="{BF43645F-EE11-8151-C958-F10EF502C13A}"/>
              </a:ext>
            </a:extLst>
          </p:cNvPr>
          <p:cNvSpPr/>
          <p:nvPr/>
        </p:nvSpPr>
        <p:spPr>
          <a:xfrm>
            <a:off x="5903650" y="6388578"/>
            <a:ext cx="337913" cy="281576"/>
          </a:xfrm>
          <a:prstGeom prst="roundRect">
            <a:avLst/>
          </a:prstGeom>
          <a:solidFill>
            <a:srgbClr val="FFC000"/>
          </a:solidFill>
          <a:ln w="25400" cap="flat">
            <a:noFill/>
            <a:prstDash val="solid"/>
            <a:round/>
          </a:ln>
          <a:effectLst/>
          <a:sp3d/>
        </p:spPr>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endParaRPr>
          </a:p>
        </p:txBody>
      </p:sp>
      <p:sp>
        <p:nvSpPr>
          <p:cNvPr id="47" name="Rounded Rectangle 26">
            <a:extLst>
              <a:ext uri="{FF2B5EF4-FFF2-40B4-BE49-F238E27FC236}">
                <a16:creationId xmlns:a16="http://schemas.microsoft.com/office/drawing/2014/main" id="{394A074E-BBC3-6379-820B-53979E335796}"/>
              </a:ext>
            </a:extLst>
          </p:cNvPr>
          <p:cNvSpPr/>
          <p:nvPr/>
        </p:nvSpPr>
        <p:spPr>
          <a:xfrm>
            <a:off x="7510021" y="6392206"/>
            <a:ext cx="435464" cy="274320"/>
          </a:xfrm>
          <a:prstGeom prst="roundRect">
            <a:avLst/>
          </a:prstGeom>
          <a:solidFill>
            <a:srgbClr val="BCD9C2"/>
          </a:solidFill>
          <a:ln w="25400" cap="flat">
            <a:noFill/>
            <a:prstDash val="solid"/>
            <a:round/>
          </a:ln>
          <a:effectLst/>
          <a:sp3d/>
        </p:spPr>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endParaRPr>
          </a:p>
        </p:txBody>
      </p:sp>
      <p:sp>
        <p:nvSpPr>
          <p:cNvPr id="48" name="TextBox 47">
            <a:extLst>
              <a:ext uri="{FF2B5EF4-FFF2-40B4-BE49-F238E27FC236}">
                <a16:creationId xmlns:a16="http://schemas.microsoft.com/office/drawing/2014/main" id="{897BFBF1-81D0-A0D6-BCF1-744640C79C63}"/>
              </a:ext>
            </a:extLst>
          </p:cNvPr>
          <p:cNvSpPr txBox="1"/>
          <p:nvPr/>
        </p:nvSpPr>
        <p:spPr>
          <a:xfrm>
            <a:off x="8001077" y="6375478"/>
            <a:ext cx="62228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event</a:t>
            </a:r>
          </a:p>
        </p:txBody>
      </p:sp>
      <p:sp>
        <p:nvSpPr>
          <p:cNvPr id="49" name="TextBox 48">
            <a:extLst>
              <a:ext uri="{FF2B5EF4-FFF2-40B4-BE49-F238E27FC236}">
                <a16:creationId xmlns:a16="http://schemas.microsoft.com/office/drawing/2014/main" id="{8D66516C-E715-823A-F8CF-85B055280D69}"/>
              </a:ext>
            </a:extLst>
          </p:cNvPr>
          <p:cNvSpPr txBox="1"/>
          <p:nvPr/>
        </p:nvSpPr>
        <p:spPr>
          <a:xfrm>
            <a:off x="5240093" y="3827611"/>
            <a:ext cx="62228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5B9BD5"/>
                </a:solidFill>
                <a:effectLst/>
                <a:uLnTx/>
                <a:uFillTx/>
                <a:latin typeface="Arial"/>
                <a:ea typeface="+mn-ea"/>
                <a:cs typeface="Arial"/>
                <a:sym typeface="Arial"/>
              </a:rPr>
              <a:t>Israel</a:t>
            </a:r>
          </a:p>
        </p:txBody>
      </p:sp>
      <p:sp>
        <p:nvSpPr>
          <p:cNvPr id="50" name="TextBox 49">
            <a:extLst>
              <a:ext uri="{FF2B5EF4-FFF2-40B4-BE49-F238E27FC236}">
                <a16:creationId xmlns:a16="http://schemas.microsoft.com/office/drawing/2014/main" id="{91B6A537-E0F0-D676-EAF1-37A1B4820655}"/>
              </a:ext>
            </a:extLst>
          </p:cNvPr>
          <p:cNvSpPr txBox="1"/>
          <p:nvPr/>
        </p:nvSpPr>
        <p:spPr>
          <a:xfrm>
            <a:off x="5242291" y="4415417"/>
            <a:ext cx="4940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5B9BD5"/>
                </a:solidFill>
                <a:effectLst/>
                <a:uLnTx/>
                <a:uFillTx/>
                <a:latin typeface="Arial"/>
                <a:ea typeface="+mn-ea"/>
                <a:cs typeface="Arial"/>
                <a:sym typeface="Arial"/>
              </a:rPr>
              <a:t>visit</a:t>
            </a:r>
          </a:p>
        </p:txBody>
      </p:sp>
      <p:sp>
        <p:nvSpPr>
          <p:cNvPr id="51" name="TextBox 50">
            <a:extLst>
              <a:ext uri="{FF2B5EF4-FFF2-40B4-BE49-F238E27FC236}">
                <a16:creationId xmlns:a16="http://schemas.microsoft.com/office/drawing/2014/main" id="{C0B72977-BF45-9C50-4127-D624058C6FFE}"/>
              </a:ext>
            </a:extLst>
          </p:cNvPr>
          <p:cNvSpPr txBox="1"/>
          <p:nvPr/>
        </p:nvSpPr>
        <p:spPr>
          <a:xfrm>
            <a:off x="6503646" y="4165734"/>
            <a:ext cx="8152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5B9BD5"/>
                </a:solidFill>
                <a:effectLst/>
                <a:uLnTx/>
                <a:uFillTx/>
                <a:latin typeface="Arial"/>
                <a:ea typeface="+mn-ea"/>
                <a:cs typeface="Arial"/>
                <a:sym typeface="Arial"/>
              </a:rPr>
              <a:t>Prince William</a:t>
            </a:r>
          </a:p>
        </p:txBody>
      </p:sp>
    </p:spTree>
    <p:extLst>
      <p:ext uri="{BB962C8B-B14F-4D97-AF65-F5344CB8AC3E}">
        <p14:creationId xmlns:p14="http://schemas.microsoft.com/office/powerpoint/2010/main" val="2106977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65A8F-9A85-D6C5-D515-4477ACBAC60F}"/>
              </a:ext>
            </a:extLst>
          </p:cNvPr>
          <p:cNvSpPr>
            <a:spLocks noGrp="1"/>
          </p:cNvSpPr>
          <p:nvPr>
            <p:ph type="title"/>
          </p:nvPr>
        </p:nvSpPr>
        <p:spPr>
          <a:xfrm>
            <a:off x="609600" y="587829"/>
            <a:ext cx="8694396" cy="533400"/>
          </a:xfrm>
        </p:spPr>
        <p:txBody>
          <a:bodyPr vert="horz" lIns="91440" tIns="45720" rIns="91440" bIns="45720" rtlCol="0" anchor="ctr">
            <a:normAutofit fontScale="90000"/>
          </a:bodyPr>
          <a:lstStyle/>
          <a:p>
            <a:pPr>
              <a:lnSpc>
                <a:spcPct val="90000"/>
              </a:lnSpc>
              <a:spcBef>
                <a:spcPct val="0"/>
              </a:spcBef>
            </a:pPr>
            <a:r>
              <a:rPr lang="en-US" dirty="0">
                <a:latin typeface="Arial" panose="020B0604020202020204" pitchFamily="34" charset="0"/>
                <a:ea typeface="+mj-ea"/>
                <a:cs typeface="Arial" panose="020B0604020202020204" pitchFamily="34" charset="0"/>
              </a:rPr>
              <a:t>Knowledge-enhanced V+L Encoding</a:t>
            </a:r>
          </a:p>
        </p:txBody>
      </p:sp>
      <p:pic>
        <p:nvPicPr>
          <p:cNvPr id="5" name="Picture 4">
            <a:extLst>
              <a:ext uri="{FF2B5EF4-FFF2-40B4-BE49-F238E27FC236}">
                <a16:creationId xmlns:a16="http://schemas.microsoft.com/office/drawing/2014/main" id="{B39D8896-7FB0-842D-4ABD-B5D794E4D195}"/>
              </a:ext>
            </a:extLst>
          </p:cNvPr>
          <p:cNvPicPr>
            <a:picLocks noChangeAspect="1"/>
          </p:cNvPicPr>
          <p:nvPr/>
        </p:nvPicPr>
        <p:blipFill>
          <a:blip r:embed="rId2"/>
          <a:stretch>
            <a:fillRect/>
          </a:stretch>
        </p:blipFill>
        <p:spPr>
          <a:xfrm>
            <a:off x="133864" y="2279820"/>
            <a:ext cx="11924271" cy="2621647"/>
          </a:xfrm>
          <a:prstGeom prst="rect">
            <a:avLst/>
          </a:prstGeom>
        </p:spPr>
      </p:pic>
    </p:spTree>
    <p:extLst>
      <p:ext uri="{BB962C8B-B14F-4D97-AF65-F5344CB8AC3E}">
        <p14:creationId xmlns:p14="http://schemas.microsoft.com/office/powerpoint/2010/main" val="18651340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65A8F-9A85-D6C5-D515-4477ACBAC60F}"/>
              </a:ext>
            </a:extLst>
          </p:cNvPr>
          <p:cNvSpPr>
            <a:spLocks noGrp="1"/>
          </p:cNvSpPr>
          <p:nvPr>
            <p:ph type="title"/>
          </p:nvPr>
        </p:nvSpPr>
        <p:spPr>
          <a:xfrm>
            <a:off x="609600" y="587829"/>
            <a:ext cx="8694396" cy="533400"/>
          </a:xfrm>
          <a:noFill/>
          <a:ln>
            <a:noFill/>
          </a:ln>
        </p:spPr>
        <p:txBody>
          <a:bodyPr spcFirstLastPara="1" vert="horz" wrap="square" lIns="91440" tIns="45720" rIns="91440" bIns="45720" rtlCol="0" anchor="ctr" anchorCtr="0">
            <a:normAutofit fontScale="90000"/>
          </a:bodyPr>
          <a:lstStyle/>
          <a:p>
            <a:pPr>
              <a:lnSpc>
                <a:spcPct val="90000"/>
              </a:lnSpc>
              <a:spcBef>
                <a:spcPct val="0"/>
              </a:spcBef>
            </a:pPr>
            <a:r>
              <a:rPr lang="en-US" dirty="0">
                <a:latin typeface="Arial" panose="020B0604020202020204" pitchFamily="34" charset="0"/>
                <a:ea typeface="+mj-ea"/>
                <a:cs typeface="Arial" panose="020B0604020202020204" pitchFamily="34" charset="0"/>
              </a:rPr>
              <a:t>Knowledge-enhanced V+L Encoding</a:t>
            </a:r>
          </a:p>
        </p:txBody>
      </p:sp>
      <p:pic>
        <p:nvPicPr>
          <p:cNvPr id="5" name="Picture 4">
            <a:extLst>
              <a:ext uri="{FF2B5EF4-FFF2-40B4-BE49-F238E27FC236}">
                <a16:creationId xmlns:a16="http://schemas.microsoft.com/office/drawing/2014/main" id="{B39D8896-7FB0-842D-4ABD-B5D794E4D195}"/>
              </a:ext>
            </a:extLst>
          </p:cNvPr>
          <p:cNvPicPr>
            <a:picLocks noChangeAspect="1"/>
          </p:cNvPicPr>
          <p:nvPr/>
        </p:nvPicPr>
        <p:blipFill>
          <a:blip r:embed="rId2"/>
          <a:stretch>
            <a:fillRect/>
          </a:stretch>
        </p:blipFill>
        <p:spPr>
          <a:xfrm>
            <a:off x="133864" y="2279820"/>
            <a:ext cx="11924271" cy="2621647"/>
          </a:xfrm>
          <a:prstGeom prst="rect">
            <a:avLst/>
          </a:prstGeom>
        </p:spPr>
      </p:pic>
      <p:sp>
        <p:nvSpPr>
          <p:cNvPr id="4" name="Rectangle 3">
            <a:extLst>
              <a:ext uri="{FF2B5EF4-FFF2-40B4-BE49-F238E27FC236}">
                <a16:creationId xmlns:a16="http://schemas.microsoft.com/office/drawing/2014/main" id="{984CFF6D-731D-82BC-6665-561D0A0CFE5E}"/>
              </a:ext>
            </a:extLst>
          </p:cNvPr>
          <p:cNvSpPr/>
          <p:nvPr/>
        </p:nvSpPr>
        <p:spPr>
          <a:xfrm>
            <a:off x="7957752" y="2070762"/>
            <a:ext cx="4191001" cy="3039762"/>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73D2494-2215-A0FF-DEDB-3F7A9BC5D959}"/>
              </a:ext>
            </a:extLst>
          </p:cNvPr>
          <p:cNvSpPr/>
          <p:nvPr/>
        </p:nvSpPr>
        <p:spPr>
          <a:xfrm>
            <a:off x="4324866" y="1909119"/>
            <a:ext cx="3632886" cy="3039762"/>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203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B37DB-450E-854A-B83E-0D4280BB24A1}"/>
              </a:ext>
            </a:extLst>
          </p:cNvPr>
          <p:cNvSpPr>
            <a:spLocks noGrp="1"/>
          </p:cNvSpPr>
          <p:nvPr>
            <p:ph type="title"/>
          </p:nvPr>
        </p:nvSpPr>
        <p:spPr/>
        <p:txBody>
          <a:bodyPr/>
          <a:lstStyle/>
          <a:p>
            <a:r>
              <a:rPr lang="en-US"/>
              <a:t>Real-world Multimedia Applications</a:t>
            </a:r>
          </a:p>
        </p:txBody>
      </p:sp>
      <p:sp>
        <p:nvSpPr>
          <p:cNvPr id="3" name="Content Placeholder 2">
            <a:extLst>
              <a:ext uri="{FF2B5EF4-FFF2-40B4-BE49-F238E27FC236}">
                <a16:creationId xmlns:a16="http://schemas.microsoft.com/office/drawing/2014/main" id="{A1D2FC7D-CF4C-364C-830C-FDE79D0D1011}"/>
              </a:ext>
            </a:extLst>
          </p:cNvPr>
          <p:cNvSpPr>
            <a:spLocks noGrp="1"/>
          </p:cNvSpPr>
          <p:nvPr>
            <p:ph idx="1"/>
          </p:nvPr>
        </p:nvSpPr>
        <p:spPr/>
        <p:txBody>
          <a:bodyPr/>
          <a:lstStyle/>
          <a:p>
            <a:r>
              <a:rPr lang="en-US" dirty="0"/>
              <a:t>VCR: Visual Commonsense Reasoning  </a:t>
            </a:r>
          </a:p>
          <a:p>
            <a:endParaRPr lang="en-US" dirty="0"/>
          </a:p>
        </p:txBody>
      </p:sp>
      <p:pic>
        <p:nvPicPr>
          <p:cNvPr id="14" name="Picture 13" descr="Text&#10;&#10;Description automatically generated">
            <a:extLst>
              <a:ext uri="{FF2B5EF4-FFF2-40B4-BE49-F238E27FC236}">
                <a16:creationId xmlns:a16="http://schemas.microsoft.com/office/drawing/2014/main" id="{90DE7AC4-8F8A-014A-B37A-E47C3E1EC7A3}"/>
              </a:ext>
            </a:extLst>
          </p:cNvPr>
          <p:cNvPicPr>
            <a:picLocks noChangeAspect="1"/>
          </p:cNvPicPr>
          <p:nvPr/>
        </p:nvPicPr>
        <p:blipFill>
          <a:blip r:embed="rId3"/>
          <a:stretch>
            <a:fillRect/>
          </a:stretch>
        </p:blipFill>
        <p:spPr>
          <a:xfrm>
            <a:off x="1544594" y="1860241"/>
            <a:ext cx="8152938" cy="4286220"/>
          </a:xfrm>
          <a:prstGeom prst="rect">
            <a:avLst/>
          </a:prstGeom>
        </p:spPr>
      </p:pic>
      <p:sp>
        <p:nvSpPr>
          <p:cNvPr id="15" name="Rectangle 14">
            <a:extLst>
              <a:ext uri="{FF2B5EF4-FFF2-40B4-BE49-F238E27FC236}">
                <a16:creationId xmlns:a16="http://schemas.microsoft.com/office/drawing/2014/main" id="{E6F366B8-28AB-684F-90A9-0B6A4FD436BB}"/>
              </a:ext>
            </a:extLst>
          </p:cNvPr>
          <p:cNvSpPr/>
          <p:nvPr/>
        </p:nvSpPr>
        <p:spPr>
          <a:xfrm>
            <a:off x="2103120" y="6596390"/>
            <a:ext cx="723423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22222"/>
                </a:solidFill>
                <a:effectLst/>
                <a:uLnTx/>
                <a:uFillTx/>
                <a:latin typeface="Arial" panose="020B0604020202020204" pitchFamily="34" charset="0"/>
                <a:ea typeface="+mn-ea"/>
                <a:cs typeface="+mn-cs"/>
              </a:rPr>
              <a:t>Zellers, Rowan, et al. "From recognition to cognition: Visual commonsense reasoning." </a:t>
            </a:r>
            <a:r>
              <a:rPr kumimoji="0" lang="en-US" sz="1100" b="0" i="1" u="none" strike="noStrike" kern="1200" cap="none" spc="0" normalizeH="0" baseline="0" noProof="0">
                <a:ln>
                  <a:noFill/>
                </a:ln>
                <a:solidFill>
                  <a:srgbClr val="222222"/>
                </a:solidFill>
                <a:effectLst/>
                <a:uLnTx/>
                <a:uFillTx/>
                <a:latin typeface="Arial" panose="020B0604020202020204" pitchFamily="34" charset="0"/>
                <a:ea typeface="+mn-ea"/>
                <a:cs typeface="+mn-cs"/>
              </a:rPr>
              <a:t>CVPR</a:t>
            </a:r>
            <a:r>
              <a:rPr kumimoji="0" lang="en-US" sz="11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2019.</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Slide Number Placeholder 16">
            <a:extLst>
              <a:ext uri="{FF2B5EF4-FFF2-40B4-BE49-F238E27FC236}">
                <a16:creationId xmlns:a16="http://schemas.microsoft.com/office/drawing/2014/main" id="{DEF20D55-3224-A545-82E3-A66CB2CC1C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331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C60AE-5DD4-D79F-D2BA-49625E961477}"/>
              </a:ext>
            </a:extLst>
          </p:cNvPr>
          <p:cNvSpPr>
            <a:spLocks noGrp="1"/>
          </p:cNvSpPr>
          <p:nvPr>
            <p:ph type="title"/>
          </p:nvPr>
        </p:nvSpPr>
        <p:spPr/>
        <p:txBody>
          <a:bodyPr/>
          <a:lstStyle/>
          <a:p>
            <a:r>
              <a:rPr lang="en-US" dirty="0"/>
              <a:t>Visual Entity Extraction</a:t>
            </a:r>
          </a:p>
        </p:txBody>
      </p:sp>
      <p:sp>
        <p:nvSpPr>
          <p:cNvPr id="3" name="Text Placeholder 2">
            <a:extLst>
              <a:ext uri="{FF2B5EF4-FFF2-40B4-BE49-F238E27FC236}">
                <a16:creationId xmlns:a16="http://schemas.microsoft.com/office/drawing/2014/main" id="{6FB4F79E-44DD-438A-F7C0-68F01E2155D9}"/>
              </a:ext>
            </a:extLst>
          </p:cNvPr>
          <p:cNvSpPr>
            <a:spLocks noGrp="1"/>
          </p:cNvSpPr>
          <p:nvPr>
            <p:ph type="body" idx="1"/>
          </p:nvPr>
        </p:nvSpPr>
        <p:spPr/>
        <p:txBody>
          <a:bodyPr/>
          <a:lstStyle/>
          <a:p>
            <a:r>
              <a:rPr lang="en-US" dirty="0"/>
              <a:t>Object Detection: Object instances at the bounding box level</a:t>
            </a:r>
          </a:p>
          <a:p>
            <a:r>
              <a:rPr lang="en-US" dirty="0"/>
              <a:t>Semantic Segmentation: Object class at the pixel level</a:t>
            </a:r>
          </a:p>
          <a:p>
            <a:r>
              <a:rPr lang="en-US" dirty="0"/>
              <a:t>Instance Segmentation: Object instances at the pixel level</a:t>
            </a:r>
          </a:p>
        </p:txBody>
      </p:sp>
      <p:sp>
        <p:nvSpPr>
          <p:cNvPr id="4" name="Slide Number Placeholder 3">
            <a:extLst>
              <a:ext uri="{FF2B5EF4-FFF2-40B4-BE49-F238E27FC236}">
                <a16:creationId xmlns:a16="http://schemas.microsoft.com/office/drawing/2014/main" id="{C239101E-FE48-E2CF-F635-624FDB1E763E}"/>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40</a:t>
            </a:fld>
            <a:endParaRPr kumimoji="0" lang="en-US" sz="1200" b="0" i="0" u="none" strike="noStrike" kern="1200" cap="none" spc="0" normalizeH="0" baseline="0" noProof="0">
              <a:ln>
                <a:noFill/>
              </a:ln>
              <a:solidFill>
                <a:prstClr val="black"/>
              </a:solidFill>
              <a:effectLst/>
              <a:uLnTx/>
              <a:uFillTx/>
              <a:latin typeface="Arial"/>
              <a:cs typeface="Arial"/>
              <a:sym typeface="Arial"/>
            </a:endParaRPr>
          </a:p>
        </p:txBody>
      </p:sp>
      <p:pic>
        <p:nvPicPr>
          <p:cNvPr id="6" name="Picture 5" descr="A picture containing text, mammal, different, several&#10;&#10;Description automatically generated">
            <a:extLst>
              <a:ext uri="{FF2B5EF4-FFF2-40B4-BE49-F238E27FC236}">
                <a16:creationId xmlns:a16="http://schemas.microsoft.com/office/drawing/2014/main" id="{17C9F46B-A299-4149-2D81-F5B3DD739B00}"/>
              </a:ext>
            </a:extLst>
          </p:cNvPr>
          <p:cNvPicPr>
            <a:picLocks noChangeAspect="1"/>
          </p:cNvPicPr>
          <p:nvPr/>
        </p:nvPicPr>
        <p:blipFill>
          <a:blip r:embed="rId5"/>
          <a:stretch>
            <a:fillRect/>
          </a:stretch>
        </p:blipFill>
        <p:spPr>
          <a:xfrm>
            <a:off x="1779120" y="3015344"/>
            <a:ext cx="7988300" cy="2590800"/>
          </a:xfrm>
          <a:prstGeom prst="rect">
            <a:avLst/>
          </a:prstGeom>
        </p:spPr>
      </p:pic>
      <p:sp>
        <p:nvSpPr>
          <p:cNvPr id="8" name="TextBox 7">
            <a:extLst>
              <a:ext uri="{FF2B5EF4-FFF2-40B4-BE49-F238E27FC236}">
                <a16:creationId xmlns:a16="http://schemas.microsoft.com/office/drawing/2014/main" id="{B57EC0F8-8843-9B8C-FBB7-A266364DEDAB}"/>
              </a:ext>
            </a:extLst>
          </p:cNvPr>
          <p:cNvSpPr txBox="1"/>
          <p:nvPr/>
        </p:nvSpPr>
        <p:spPr>
          <a:xfrm>
            <a:off x="3479427" y="6444744"/>
            <a:ext cx="609824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https://www.v7labs.com/blog/object-detection-guide</a:t>
            </a:r>
          </a:p>
        </p:txBody>
      </p:sp>
      <p:pic>
        <p:nvPicPr>
          <p:cNvPr id="5" name="Audio 4">
            <a:hlinkClick r:id="" action="ppaction://media"/>
            <a:extLst>
              <a:ext uri="{FF2B5EF4-FFF2-40B4-BE49-F238E27FC236}">
                <a16:creationId xmlns:a16="http://schemas.microsoft.com/office/drawing/2014/main" id="{EA3AE14E-75FE-C577-C7E5-1E417CECF6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29878860"/>
      </p:ext>
    </p:extLst>
  </p:cSld>
  <p:clrMapOvr>
    <a:masterClrMapping/>
  </p:clrMapOvr>
  <mc:AlternateContent xmlns:mc="http://schemas.openxmlformats.org/markup-compatibility/2006" xmlns:p14="http://schemas.microsoft.com/office/powerpoint/2010/main">
    <mc:Choice Requires="p14">
      <p:transition spd="slow" p14:dur="2000" advTm="21130"/>
    </mc:Choice>
    <mc:Fallback xmlns="">
      <p:transition spd="slow" advTm="21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633FB-B2DF-19A7-A56E-82611AB92003}"/>
              </a:ext>
            </a:extLst>
          </p:cNvPr>
          <p:cNvSpPr>
            <a:spLocks noGrp="1"/>
          </p:cNvSpPr>
          <p:nvPr>
            <p:ph type="title"/>
          </p:nvPr>
        </p:nvSpPr>
        <p:spPr/>
        <p:txBody>
          <a:bodyPr/>
          <a:lstStyle/>
          <a:p>
            <a:r>
              <a:rPr lang="en-US" dirty="0"/>
              <a:t>Visual Object Extraction</a:t>
            </a:r>
          </a:p>
        </p:txBody>
      </p:sp>
      <p:sp>
        <p:nvSpPr>
          <p:cNvPr id="3" name="Text Placeholder 2">
            <a:extLst>
              <a:ext uri="{FF2B5EF4-FFF2-40B4-BE49-F238E27FC236}">
                <a16:creationId xmlns:a16="http://schemas.microsoft.com/office/drawing/2014/main" id="{C4B654EC-FD17-5948-7E6B-17F2F7AB3DE6}"/>
              </a:ext>
            </a:extLst>
          </p:cNvPr>
          <p:cNvSpPr>
            <a:spLocks noGrp="1"/>
          </p:cNvSpPr>
          <p:nvPr>
            <p:ph type="body" idx="1"/>
          </p:nvPr>
        </p:nvSpPr>
        <p:spPr>
          <a:xfrm>
            <a:off x="609600" y="1238409"/>
            <a:ext cx="7422776" cy="4484915"/>
          </a:xfrm>
          <a:noFill/>
          <a:ln>
            <a:noFill/>
          </a:ln>
        </p:spPr>
        <p:txBody>
          <a:bodyPr spcFirstLastPara="1" wrap="square" lIns="91425" tIns="45700" rIns="91425" bIns="45700" anchor="t" anchorCtr="0">
            <a:noAutofit/>
          </a:bodyPr>
          <a:lstStyle/>
          <a:p>
            <a:pPr>
              <a:buClr>
                <a:schemeClr val="lt2"/>
              </a:buClr>
              <a:buFont typeface="Noto Sans Symbols"/>
              <a:buChar char="■"/>
            </a:pPr>
            <a:r>
              <a:rPr lang="en-US" dirty="0">
                <a:solidFill>
                  <a:schemeClr val="dk1"/>
                </a:solidFill>
                <a:latin typeface="Arial"/>
                <a:cs typeface="Arial"/>
              </a:rPr>
              <a:t>Two-Stage (With Proposal)</a:t>
            </a:r>
          </a:p>
        </p:txBody>
      </p:sp>
      <p:sp>
        <p:nvSpPr>
          <p:cNvPr id="4" name="Slide Number Placeholder 3">
            <a:extLst>
              <a:ext uri="{FF2B5EF4-FFF2-40B4-BE49-F238E27FC236}">
                <a16:creationId xmlns:a16="http://schemas.microsoft.com/office/drawing/2014/main" id="{163E1401-FBA5-C1F5-9B0F-357CE5FD1208}"/>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41</a:t>
            </a:fld>
            <a:endParaRPr kumimoji="0" lang="en-US" sz="1200" b="0" i="0" u="none" strike="noStrike" kern="1200" cap="none" spc="0" normalizeH="0" baseline="0" noProof="0">
              <a:ln>
                <a:noFill/>
              </a:ln>
              <a:solidFill>
                <a:prstClr val="black"/>
              </a:solidFill>
              <a:effectLst/>
              <a:uLnTx/>
              <a:uFillTx/>
              <a:latin typeface="Arial"/>
              <a:cs typeface="Arial"/>
              <a:sym typeface="Arial"/>
            </a:endParaRPr>
          </a:p>
        </p:txBody>
      </p:sp>
      <p:sp>
        <p:nvSpPr>
          <p:cNvPr id="6" name="TextBox 5">
            <a:extLst>
              <a:ext uri="{FF2B5EF4-FFF2-40B4-BE49-F238E27FC236}">
                <a16:creationId xmlns:a16="http://schemas.microsoft.com/office/drawing/2014/main" id="{820A0A06-31D7-B8E5-5533-7BFE17397CC1}"/>
              </a:ext>
            </a:extLst>
          </p:cNvPr>
          <p:cNvSpPr txBox="1"/>
          <p:nvPr/>
        </p:nvSpPr>
        <p:spPr>
          <a:xfrm>
            <a:off x="609599" y="5879066"/>
            <a:ext cx="1097279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Ren, S., He, K., </a:t>
            </a:r>
            <a:r>
              <a:rPr kumimoji="0" lang="en-US" sz="14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Girshick</a:t>
            </a:r>
            <a:r>
              <a:rPr kumimoji="0" lang="en-US"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R., &amp; Sun, J. Faster r-</a:t>
            </a:r>
            <a:r>
              <a:rPr kumimoji="0" lang="en-US" sz="14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cnn</a:t>
            </a:r>
            <a:r>
              <a:rPr kumimoji="0" lang="en-US"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Towards real-time object detection with region proposal networks. </a:t>
            </a:r>
            <a:r>
              <a:rPr kumimoji="0" lang="en-US" sz="1400" b="0" i="1"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NeurIPS</a:t>
            </a:r>
            <a:r>
              <a:rPr kumimoji="0" lang="en-US" sz="14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 2015</a:t>
            </a:r>
            <a:r>
              <a:rPr kumimoji="0" lang="en-US"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Diagram&#10;&#10;Description automatically generated">
            <a:extLst>
              <a:ext uri="{FF2B5EF4-FFF2-40B4-BE49-F238E27FC236}">
                <a16:creationId xmlns:a16="http://schemas.microsoft.com/office/drawing/2014/main" id="{75B48EE9-CB71-7F5A-992D-9A06CB1B5669}"/>
              </a:ext>
            </a:extLst>
          </p:cNvPr>
          <p:cNvPicPr>
            <a:picLocks noChangeAspect="1"/>
          </p:cNvPicPr>
          <p:nvPr/>
        </p:nvPicPr>
        <p:blipFill>
          <a:blip r:embed="rId3"/>
          <a:stretch>
            <a:fillRect/>
          </a:stretch>
        </p:blipFill>
        <p:spPr>
          <a:xfrm>
            <a:off x="388094" y="1864165"/>
            <a:ext cx="2947831" cy="2891682"/>
          </a:xfrm>
          <a:prstGeom prst="rect">
            <a:avLst/>
          </a:prstGeom>
        </p:spPr>
      </p:pic>
      <p:pic>
        <p:nvPicPr>
          <p:cNvPr id="10" name="Picture 9" descr="Diagram, engineering drawing&#10;&#10;Description automatically generated">
            <a:extLst>
              <a:ext uri="{FF2B5EF4-FFF2-40B4-BE49-F238E27FC236}">
                <a16:creationId xmlns:a16="http://schemas.microsoft.com/office/drawing/2014/main" id="{63CE1745-88EA-E2A8-BF39-115843E98B70}"/>
              </a:ext>
            </a:extLst>
          </p:cNvPr>
          <p:cNvPicPr>
            <a:picLocks noChangeAspect="1"/>
          </p:cNvPicPr>
          <p:nvPr/>
        </p:nvPicPr>
        <p:blipFill>
          <a:blip r:embed="rId4"/>
          <a:stretch>
            <a:fillRect/>
          </a:stretch>
        </p:blipFill>
        <p:spPr>
          <a:xfrm>
            <a:off x="3495646" y="2431303"/>
            <a:ext cx="3322292" cy="1589368"/>
          </a:xfrm>
          <a:prstGeom prst="rect">
            <a:avLst/>
          </a:prstGeom>
        </p:spPr>
      </p:pic>
      <p:sp>
        <p:nvSpPr>
          <p:cNvPr id="11" name="TextBox 10">
            <a:extLst>
              <a:ext uri="{FF2B5EF4-FFF2-40B4-BE49-F238E27FC236}">
                <a16:creationId xmlns:a16="http://schemas.microsoft.com/office/drawing/2014/main" id="{87D0EE0A-7C93-7B60-8735-041B0E3759B6}"/>
              </a:ext>
            </a:extLst>
          </p:cNvPr>
          <p:cNvSpPr txBox="1"/>
          <p:nvPr/>
        </p:nvSpPr>
        <p:spPr>
          <a:xfrm>
            <a:off x="1089213" y="4879571"/>
            <a:ext cx="126028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Faster RCNN</a:t>
            </a:r>
          </a:p>
        </p:txBody>
      </p:sp>
      <p:sp>
        <p:nvSpPr>
          <p:cNvPr id="12" name="TextBox 11">
            <a:extLst>
              <a:ext uri="{FF2B5EF4-FFF2-40B4-BE49-F238E27FC236}">
                <a16:creationId xmlns:a16="http://schemas.microsoft.com/office/drawing/2014/main" id="{A0430A78-C385-B12D-F440-F26441C00CEE}"/>
              </a:ext>
            </a:extLst>
          </p:cNvPr>
          <p:cNvSpPr txBox="1"/>
          <p:nvPr/>
        </p:nvSpPr>
        <p:spPr>
          <a:xfrm>
            <a:off x="4213531" y="4902571"/>
            <a:ext cx="118173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Mask RCNN</a:t>
            </a:r>
          </a:p>
        </p:txBody>
      </p:sp>
      <p:sp>
        <p:nvSpPr>
          <p:cNvPr id="13" name="Text Placeholder 2">
            <a:extLst>
              <a:ext uri="{FF2B5EF4-FFF2-40B4-BE49-F238E27FC236}">
                <a16:creationId xmlns:a16="http://schemas.microsoft.com/office/drawing/2014/main" id="{40094DA4-5C37-8239-619F-22CA345CD656}"/>
              </a:ext>
            </a:extLst>
          </p:cNvPr>
          <p:cNvSpPr txBox="1">
            <a:spLocks/>
          </p:cNvSpPr>
          <p:nvPr/>
        </p:nvSpPr>
        <p:spPr>
          <a:xfrm>
            <a:off x="7124380" y="1238408"/>
            <a:ext cx="5067620" cy="448491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0200" algn="l" rtl="0">
              <a:lnSpc>
                <a:spcPct val="100000"/>
              </a:lnSpc>
              <a:spcBef>
                <a:spcPts val="400"/>
              </a:spcBef>
              <a:spcAft>
                <a:spcPts val="0"/>
              </a:spcAft>
              <a:buClr>
                <a:schemeClr val="accent2"/>
              </a:buClr>
              <a:buSzPts val="1600"/>
              <a:buFont typeface="Noto Sans Symbols"/>
              <a:buChar char="◻"/>
              <a:defRPr sz="2000" b="0" i="0" u="none" strike="noStrike" cap="none">
                <a:solidFill>
                  <a:schemeClr val="dk1"/>
                </a:solidFill>
                <a:latin typeface="Arial"/>
                <a:ea typeface="Arial"/>
                <a:cs typeface="Arial"/>
                <a:sym typeface="Arial"/>
              </a:defRPr>
            </a:lvl2pPr>
            <a:lvl3pPr marL="1371600" marR="0" lvl="2" indent="-302894" algn="l" rtl="0">
              <a:lnSpc>
                <a:spcPct val="100000"/>
              </a:lnSpc>
              <a:spcBef>
                <a:spcPts val="360"/>
              </a:spcBef>
              <a:spcAft>
                <a:spcPts val="0"/>
              </a:spcAft>
              <a:buClr>
                <a:schemeClr val="lt2"/>
              </a:buClr>
              <a:buSzPts val="1170"/>
              <a:buFont typeface="Noto Sans Symbols"/>
              <a:buChar char="■"/>
              <a:defRPr sz="1800" b="0" i="0" u="none" strike="noStrike" cap="none">
                <a:solidFill>
                  <a:schemeClr val="dk1"/>
                </a:solidFill>
                <a:latin typeface="Arial"/>
                <a:ea typeface="Arial"/>
                <a:cs typeface="Arial"/>
                <a:sym typeface="Arial"/>
              </a:defRPr>
            </a:lvl3pPr>
            <a:lvl4pPr marL="1828800" marR="0" lvl="3" indent="-299719" algn="l" rtl="0">
              <a:lnSpc>
                <a:spcPct val="100000"/>
              </a:lnSpc>
              <a:spcBef>
                <a:spcPts val="320"/>
              </a:spcBef>
              <a:spcAft>
                <a:spcPts val="0"/>
              </a:spcAft>
              <a:buClr>
                <a:schemeClr val="accent2"/>
              </a:buClr>
              <a:buSzPts val="112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9pPr>
          </a:lstStyle>
          <a:p>
            <a:pPr marL="457200" marR="0" lvl="0" indent="-342900" algn="l" defTabSz="914400" rtl="0" eaLnBrk="1" fontAlgn="auto" latinLnBrk="0" hangingPunct="1">
              <a:lnSpc>
                <a:spcPct val="100000"/>
              </a:lnSpc>
              <a:spcBef>
                <a:spcPts val="480"/>
              </a:spcBef>
              <a:spcAft>
                <a:spcPts val="0"/>
              </a:spcAft>
              <a:buClr>
                <a:srgbClr val="DBEFF9"/>
              </a:buClr>
              <a:buSzPts val="1800"/>
              <a:buFont typeface="Noto Sans Symbols"/>
              <a:buChar char="■"/>
              <a:tabLst/>
              <a:defRPr/>
            </a:pPr>
            <a:r>
              <a:rPr kumimoji="0" lang="en-US" sz="2400" b="0" i="0" u="none" strike="noStrike" kern="1200" cap="none" spc="0" normalizeH="0" baseline="0" noProof="0" dirty="0">
                <a:ln>
                  <a:noFill/>
                </a:ln>
                <a:solidFill>
                  <a:prstClr val="black"/>
                </a:solidFill>
                <a:effectLst/>
                <a:uLnTx/>
                <a:uFillTx/>
                <a:latin typeface="Arial"/>
                <a:cs typeface="Arial"/>
                <a:sym typeface="Arial"/>
              </a:rPr>
              <a:t>One-Stage (Without Proposal)</a:t>
            </a:r>
          </a:p>
        </p:txBody>
      </p:sp>
      <p:cxnSp>
        <p:nvCxnSpPr>
          <p:cNvPr id="15" name="Straight Connector 14">
            <a:extLst>
              <a:ext uri="{FF2B5EF4-FFF2-40B4-BE49-F238E27FC236}">
                <a16:creationId xmlns:a16="http://schemas.microsoft.com/office/drawing/2014/main" id="{70772E7C-2A83-85CC-157C-EE6378BD0961}"/>
              </a:ext>
            </a:extLst>
          </p:cNvPr>
          <p:cNvCxnSpPr/>
          <p:nvPr/>
        </p:nvCxnSpPr>
        <p:spPr>
          <a:xfrm>
            <a:off x="6879723" y="914778"/>
            <a:ext cx="0" cy="4964288"/>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5B98B9B-A0AB-B0CA-1A1C-F60CFCFD389B}"/>
              </a:ext>
            </a:extLst>
          </p:cNvPr>
          <p:cNvSpPr txBox="1"/>
          <p:nvPr/>
        </p:nvSpPr>
        <p:spPr>
          <a:xfrm>
            <a:off x="609599" y="6349080"/>
            <a:ext cx="794273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Redmon, Joseph, et al. "You only look once: Unified, real-time object detection." </a:t>
            </a:r>
            <a:r>
              <a:rPr kumimoji="0" lang="en-US" sz="14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CVPR </a:t>
            </a:r>
            <a:r>
              <a:rPr kumimoji="0" lang="en-US"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2016.</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descr="Diagram, schematic&#10;&#10;Description automatically generated">
            <a:extLst>
              <a:ext uri="{FF2B5EF4-FFF2-40B4-BE49-F238E27FC236}">
                <a16:creationId xmlns:a16="http://schemas.microsoft.com/office/drawing/2014/main" id="{E6AC1FF2-4287-0FAF-3982-2459C24BDE71}"/>
              </a:ext>
            </a:extLst>
          </p:cNvPr>
          <p:cNvPicPr>
            <a:picLocks noChangeAspect="1"/>
          </p:cNvPicPr>
          <p:nvPr/>
        </p:nvPicPr>
        <p:blipFill>
          <a:blip r:embed="rId5"/>
          <a:stretch>
            <a:fillRect/>
          </a:stretch>
        </p:blipFill>
        <p:spPr>
          <a:xfrm>
            <a:off x="7319116" y="1958415"/>
            <a:ext cx="4152900" cy="977900"/>
          </a:xfrm>
          <a:prstGeom prst="rect">
            <a:avLst/>
          </a:prstGeom>
        </p:spPr>
      </p:pic>
      <p:sp>
        <p:nvSpPr>
          <p:cNvPr id="22" name="TextBox 21">
            <a:extLst>
              <a:ext uri="{FF2B5EF4-FFF2-40B4-BE49-F238E27FC236}">
                <a16:creationId xmlns:a16="http://schemas.microsoft.com/office/drawing/2014/main" id="{C896B179-6B08-71E3-C902-430CFE0612D2}"/>
              </a:ext>
            </a:extLst>
          </p:cNvPr>
          <p:cNvSpPr txBox="1"/>
          <p:nvPr/>
        </p:nvSpPr>
        <p:spPr>
          <a:xfrm>
            <a:off x="8804699" y="2912279"/>
            <a:ext cx="68320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YOLO</a:t>
            </a:r>
          </a:p>
        </p:txBody>
      </p:sp>
      <p:pic>
        <p:nvPicPr>
          <p:cNvPr id="24" name="Picture 23" descr="Diagram, engineering drawing&#10;&#10;Description automatically generated">
            <a:extLst>
              <a:ext uri="{FF2B5EF4-FFF2-40B4-BE49-F238E27FC236}">
                <a16:creationId xmlns:a16="http://schemas.microsoft.com/office/drawing/2014/main" id="{9342561C-07B1-0568-FCA1-AB81302F3510}"/>
              </a:ext>
            </a:extLst>
          </p:cNvPr>
          <p:cNvPicPr>
            <a:picLocks noChangeAspect="1"/>
          </p:cNvPicPr>
          <p:nvPr/>
        </p:nvPicPr>
        <p:blipFill>
          <a:blip r:embed="rId6"/>
          <a:stretch>
            <a:fillRect/>
          </a:stretch>
        </p:blipFill>
        <p:spPr>
          <a:xfrm>
            <a:off x="7294415" y="3258945"/>
            <a:ext cx="4281759" cy="2290368"/>
          </a:xfrm>
          <a:prstGeom prst="rect">
            <a:avLst/>
          </a:prstGeom>
        </p:spPr>
      </p:pic>
      <p:sp>
        <p:nvSpPr>
          <p:cNvPr id="25" name="TextBox 24">
            <a:extLst>
              <a:ext uri="{FF2B5EF4-FFF2-40B4-BE49-F238E27FC236}">
                <a16:creationId xmlns:a16="http://schemas.microsoft.com/office/drawing/2014/main" id="{332ED9E1-254C-A78F-340E-7CF345BF7525}"/>
              </a:ext>
            </a:extLst>
          </p:cNvPr>
          <p:cNvSpPr txBox="1"/>
          <p:nvPr/>
        </p:nvSpPr>
        <p:spPr>
          <a:xfrm>
            <a:off x="8897057" y="5523072"/>
            <a:ext cx="55496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SSD</a:t>
            </a:r>
          </a:p>
        </p:txBody>
      </p:sp>
      <p:sp>
        <p:nvSpPr>
          <p:cNvPr id="27" name="TextBox 26">
            <a:extLst>
              <a:ext uri="{FF2B5EF4-FFF2-40B4-BE49-F238E27FC236}">
                <a16:creationId xmlns:a16="http://schemas.microsoft.com/office/drawing/2014/main" id="{2D2B3B3F-A2D1-7D6E-D0C7-1FB95952EFF0}"/>
              </a:ext>
            </a:extLst>
          </p:cNvPr>
          <p:cNvSpPr txBox="1"/>
          <p:nvPr/>
        </p:nvSpPr>
        <p:spPr>
          <a:xfrm>
            <a:off x="609598" y="6114364"/>
            <a:ext cx="936811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He, </a:t>
            </a:r>
            <a:r>
              <a:rPr kumimoji="0" lang="en-US" sz="14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Kaiming</a:t>
            </a:r>
            <a:r>
              <a:rPr kumimoji="0" lang="en-US"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et al. "Mask r-</a:t>
            </a:r>
            <a:r>
              <a:rPr kumimoji="0" lang="en-US" sz="14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cnn</a:t>
            </a:r>
            <a:r>
              <a:rPr kumimoji="0" lang="en-US"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US" sz="14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CVPR</a:t>
            </a:r>
            <a:r>
              <a:rPr kumimoji="0" lang="en-US"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2017.</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4FE1DA08-8FAE-629C-A2B8-9F1B5812A34E}"/>
              </a:ext>
            </a:extLst>
          </p:cNvPr>
          <p:cNvSpPr txBox="1"/>
          <p:nvPr/>
        </p:nvSpPr>
        <p:spPr>
          <a:xfrm>
            <a:off x="609598" y="6564723"/>
            <a:ext cx="1001357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Liu, Wei, et al. "</a:t>
            </a:r>
            <a:r>
              <a:rPr kumimoji="0" lang="en-US" sz="14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Ssd</a:t>
            </a:r>
            <a:r>
              <a:rPr kumimoji="0" lang="en-US"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Single shot </a:t>
            </a:r>
            <a:r>
              <a:rPr kumimoji="0" lang="en-US" sz="14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multibox</a:t>
            </a:r>
            <a:r>
              <a:rPr kumimoji="0" lang="en-US"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detector." </a:t>
            </a:r>
            <a:r>
              <a:rPr kumimoji="0" lang="en-US" sz="14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ECCV </a:t>
            </a:r>
            <a:r>
              <a:rPr kumimoji="0" lang="en-US"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2016.</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344134"/>
      </p:ext>
    </p:extLst>
  </p:cSld>
  <p:clrMapOvr>
    <a:masterClrMapping/>
  </p:clrMapOvr>
  <mc:AlternateContent xmlns:mc="http://schemas.openxmlformats.org/markup-compatibility/2006" xmlns:p14="http://schemas.microsoft.com/office/powerpoint/2010/main">
    <mc:Choice Requires="p14">
      <p:transition spd="slow" p14:dur="2000" advTm="23392"/>
    </mc:Choice>
    <mc:Fallback xmlns="">
      <p:transition spd="slow" advTm="23392"/>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C82B8-05B8-E540-8A4C-2E306D89B1BE}"/>
              </a:ext>
            </a:extLst>
          </p:cNvPr>
          <p:cNvSpPr>
            <a:spLocks noGrp="1"/>
          </p:cNvSpPr>
          <p:nvPr>
            <p:ph type="title"/>
          </p:nvPr>
        </p:nvSpPr>
        <p:spPr/>
        <p:txBody>
          <a:bodyPr/>
          <a:lstStyle/>
          <a:p>
            <a:r>
              <a:rPr lang="en-US" dirty="0"/>
              <a:t>Oscar [ECCV 2020] and </a:t>
            </a:r>
            <a:r>
              <a:rPr lang="en-US" dirty="0" err="1"/>
              <a:t>VinVL</a:t>
            </a:r>
            <a:r>
              <a:rPr lang="en-US" dirty="0"/>
              <a:t> [CVPR 2021]</a:t>
            </a:r>
          </a:p>
        </p:txBody>
      </p:sp>
      <p:sp>
        <p:nvSpPr>
          <p:cNvPr id="3" name="Content Placeholder 2">
            <a:extLst>
              <a:ext uri="{FF2B5EF4-FFF2-40B4-BE49-F238E27FC236}">
                <a16:creationId xmlns:a16="http://schemas.microsoft.com/office/drawing/2014/main" id="{C3EC2081-6C18-0048-B364-F3A0F02D560C}"/>
              </a:ext>
            </a:extLst>
          </p:cNvPr>
          <p:cNvSpPr>
            <a:spLocks noGrp="1"/>
          </p:cNvSpPr>
          <p:nvPr>
            <p:ph idx="1"/>
          </p:nvPr>
        </p:nvSpPr>
        <p:spPr/>
        <p:txBody>
          <a:bodyPr/>
          <a:lstStyle/>
          <a:p>
            <a:r>
              <a:rPr lang="en-US" dirty="0"/>
              <a:t>Object knowledge is richer.</a:t>
            </a:r>
          </a:p>
          <a:p>
            <a:pPr lvl="1"/>
            <a:r>
              <a:rPr lang="en-US" dirty="0"/>
              <a:t>Add object label knowledge as anchor points</a:t>
            </a:r>
          </a:p>
        </p:txBody>
      </p:sp>
      <p:sp>
        <p:nvSpPr>
          <p:cNvPr id="4" name="Slide Number Placeholder 3">
            <a:extLst>
              <a:ext uri="{FF2B5EF4-FFF2-40B4-BE49-F238E27FC236}">
                <a16:creationId xmlns:a16="http://schemas.microsoft.com/office/drawing/2014/main" id="{8411170F-C64A-0247-B713-A8A9C8B420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A378499D-8F72-4D4B-BF37-67D87A16A0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79013"/>
            <a:ext cx="10733903" cy="42544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2D35A0E-2468-104A-8494-03D4B0694A54}"/>
              </a:ext>
            </a:extLst>
          </p:cNvPr>
          <p:cNvSpPr/>
          <p:nvPr/>
        </p:nvSpPr>
        <p:spPr>
          <a:xfrm>
            <a:off x="1781432" y="6333440"/>
            <a:ext cx="725753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Oscar: Object-Semantics Aligned Pre-training for Vision-Language Tasks, ECCV 2020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AC315F8-BF56-3C4A-838E-6A32AF5EB0BA}"/>
              </a:ext>
            </a:extLst>
          </p:cNvPr>
          <p:cNvSpPr/>
          <p:nvPr/>
        </p:nvSpPr>
        <p:spPr>
          <a:xfrm>
            <a:off x="1781433" y="6588879"/>
            <a:ext cx="862913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VinVL</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Making Visual Representations Matter in Vision-Language Models. CVPR 2021</a:t>
            </a:r>
          </a:p>
        </p:txBody>
      </p:sp>
    </p:spTree>
    <p:extLst>
      <p:ext uri="{BB962C8B-B14F-4D97-AF65-F5344CB8AC3E}">
        <p14:creationId xmlns:p14="http://schemas.microsoft.com/office/powerpoint/2010/main" val="22714057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62"/>
          <p:cNvSpPr txBox="1">
            <a:spLocks noGrp="1"/>
          </p:cNvSpPr>
          <p:nvPr>
            <p:ph type="title"/>
          </p:nvPr>
        </p:nvSpPr>
        <p:spPr>
          <a:xfrm>
            <a:off x="838200" y="365126"/>
            <a:ext cx="10515600" cy="689100"/>
          </a:xfrm>
          <a:prstGeom prst="rect">
            <a:avLst/>
          </a:prstGeom>
          <a:noFill/>
          <a:ln>
            <a:noFill/>
          </a:ln>
        </p:spPr>
        <p:txBody>
          <a:bodyPr spcFirstLastPara="1" vert="horz" wrap="square" lIns="91440" tIns="45720" rIns="91440" bIns="45720" rtlCol="0" anchor="ctr" anchorCtr="0">
            <a:normAutofit/>
          </a:bodyPr>
          <a:lstStyle/>
          <a:p>
            <a:pPr>
              <a:lnSpc>
                <a:spcPct val="90000"/>
              </a:lnSpc>
              <a:spcBef>
                <a:spcPct val="0"/>
              </a:spcBef>
            </a:pPr>
            <a:r>
              <a:rPr lang="en-US" dirty="0">
                <a:latin typeface="Arial" panose="020B0604020202020204" pitchFamily="34" charset="0"/>
                <a:ea typeface="+mj-ea"/>
                <a:cs typeface="Arial" panose="020B0604020202020204" pitchFamily="34" charset="0"/>
              </a:rPr>
              <a:t>Adding soft/open-world object knowledge</a:t>
            </a:r>
            <a:endParaRPr dirty="0">
              <a:latin typeface="Arial" panose="020B0604020202020204" pitchFamily="34" charset="0"/>
              <a:ea typeface="+mj-ea"/>
              <a:cs typeface="Arial" panose="020B0604020202020204" pitchFamily="34" charset="0"/>
            </a:endParaRPr>
          </a:p>
        </p:txBody>
      </p:sp>
      <p:sp>
        <p:nvSpPr>
          <p:cNvPr id="866" name="Google Shape;866;p62"/>
          <p:cNvSpPr txBox="1">
            <a:spLocks noGrp="1"/>
          </p:cNvSpPr>
          <p:nvPr>
            <p:ph type="body" idx="1"/>
          </p:nvPr>
        </p:nvSpPr>
        <p:spPr>
          <a:xfrm>
            <a:off x="838200" y="973225"/>
            <a:ext cx="10515600" cy="1300500"/>
          </a:xfrm>
          <a:prstGeom prst="rect">
            <a:avLst/>
          </a:prstGeom>
        </p:spPr>
        <p:txBody>
          <a:bodyPr spcFirstLastPara="1" wrap="square" lIns="68575" tIns="34275" rIns="68575" bIns="34275" anchor="t" anchorCtr="0">
            <a:noAutofit/>
          </a:bodyPr>
          <a:lstStyle/>
          <a:p>
            <a:pPr marL="457200" lvl="0" indent="-355600" algn="l" rtl="0">
              <a:spcBef>
                <a:spcPts val="1067"/>
              </a:spcBef>
              <a:spcAft>
                <a:spcPts val="0"/>
              </a:spcAft>
              <a:buSzPts val="2000"/>
              <a:buChar char="•"/>
            </a:pPr>
            <a:r>
              <a:rPr lang="en-US" sz="2000" b="1" dirty="0"/>
              <a:t>[Align and Prompt 2021] </a:t>
            </a:r>
            <a:r>
              <a:rPr lang="en-US" sz="2000" dirty="0"/>
              <a:t>Align and Prompt: Video-and-Language Pre-training with Entity Prompts</a:t>
            </a:r>
            <a:endParaRPr sz="2000" dirty="0"/>
          </a:p>
          <a:p>
            <a:pPr marL="914400" lvl="1" indent="-355600" algn="l" rtl="0">
              <a:spcBef>
                <a:spcPts val="0"/>
              </a:spcBef>
              <a:spcAft>
                <a:spcPts val="0"/>
              </a:spcAft>
              <a:buSzPts val="2000"/>
              <a:buChar char="•"/>
            </a:pPr>
            <a:r>
              <a:rPr lang="en-US" sz="2000" dirty="0"/>
              <a:t>Adding regional entity prediction task</a:t>
            </a:r>
            <a:endParaRPr sz="2000" dirty="0"/>
          </a:p>
          <a:p>
            <a:pPr marL="0" lvl="0" indent="0" algn="l" rtl="0">
              <a:spcBef>
                <a:spcPts val="1067"/>
              </a:spcBef>
              <a:spcAft>
                <a:spcPts val="0"/>
              </a:spcAft>
              <a:buNone/>
            </a:pPr>
            <a:endParaRPr dirty="0"/>
          </a:p>
        </p:txBody>
      </p:sp>
      <p:pic>
        <p:nvPicPr>
          <p:cNvPr id="867" name="Google Shape;867;p62"/>
          <p:cNvPicPr preferRelativeResize="0"/>
          <p:nvPr/>
        </p:nvPicPr>
        <p:blipFill rotWithShape="1">
          <a:blip r:embed="rId3">
            <a:alphaModFix/>
          </a:blip>
          <a:srcRect b="73234"/>
          <a:stretch/>
        </p:blipFill>
        <p:spPr>
          <a:xfrm>
            <a:off x="94500" y="3080100"/>
            <a:ext cx="4887450" cy="1447051"/>
          </a:xfrm>
          <a:prstGeom prst="rect">
            <a:avLst/>
          </a:prstGeom>
          <a:noFill/>
          <a:ln>
            <a:noFill/>
          </a:ln>
        </p:spPr>
      </p:pic>
      <p:sp>
        <p:nvSpPr>
          <p:cNvPr id="868" name="Google Shape;868;p62"/>
          <p:cNvSpPr txBox="1"/>
          <p:nvPr/>
        </p:nvSpPr>
        <p:spPr>
          <a:xfrm>
            <a:off x="7585800" y="6550200"/>
            <a:ext cx="4606200" cy="307800"/>
          </a:xfrm>
          <a:prstGeom prst="rect">
            <a:avLst/>
          </a:prstGeom>
          <a:noFill/>
          <a:ln>
            <a:noFill/>
          </a:ln>
        </p:spPr>
        <p:txBody>
          <a:bodyPr spcFirstLastPara="1" wrap="square" lIns="91425" tIns="91425" rIns="91425" bIns="91425" anchor="t" anchorCtr="0">
            <a:spAutoFit/>
          </a:bodyPr>
          <a:lstStyle/>
          <a:p>
            <a:pPr marL="457200" marR="0" lvl="0" indent="0" algn="l" defTabSz="914400" rtl="0" eaLnBrk="1" fontAlgn="auto" latinLnBrk="0" hangingPunct="1">
              <a:lnSpc>
                <a:spcPct val="115000"/>
              </a:lnSpc>
              <a:spcBef>
                <a:spcPts val="533"/>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image source: Align and Prompt: Video-and-Language Pre-training with Entity Prompts</a:t>
            </a:r>
            <a:endParaRPr kumimoji="0" sz="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69" name="Google Shape;869;p62"/>
          <p:cNvPicPr preferRelativeResize="0"/>
          <p:nvPr/>
        </p:nvPicPr>
        <p:blipFill rotWithShape="1">
          <a:blip r:embed="rId3">
            <a:alphaModFix/>
          </a:blip>
          <a:srcRect t="27719"/>
          <a:stretch/>
        </p:blipFill>
        <p:spPr>
          <a:xfrm>
            <a:off x="6107350" y="2015213"/>
            <a:ext cx="5920376" cy="4643624"/>
          </a:xfrm>
          <a:prstGeom prst="rect">
            <a:avLst/>
          </a:prstGeom>
          <a:noFill/>
          <a:ln>
            <a:noFill/>
          </a:ln>
        </p:spPr>
      </p:pic>
      <p:sp>
        <p:nvSpPr>
          <p:cNvPr id="870" name="Google Shape;870;p62"/>
          <p:cNvSpPr/>
          <p:nvPr/>
        </p:nvSpPr>
        <p:spPr>
          <a:xfrm>
            <a:off x="5133150" y="3704900"/>
            <a:ext cx="635700" cy="481500"/>
          </a:xfrm>
          <a:prstGeom prst="rightArrow">
            <a:avLst>
              <a:gd name="adj1" fmla="val 50000"/>
              <a:gd name="adj2" fmla="val 50000"/>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1" name="Google Shape;871;p62"/>
          <p:cNvSpPr txBox="1"/>
          <p:nvPr/>
        </p:nvSpPr>
        <p:spPr>
          <a:xfrm>
            <a:off x="838200" y="4635150"/>
            <a:ext cx="4606200" cy="646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Calibri"/>
                <a:ea typeface="Calibri"/>
                <a:cs typeface="Calibri"/>
                <a:sym typeface="Calibri"/>
              </a:rPr>
              <a:t>previous work rely on object detectors with expensive computation and limited object categories</a:t>
            </a:r>
            <a:endParaRPr kumimoji="0" sz="15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72" name="Google Shape;872;p62"/>
          <p:cNvSpPr txBox="1"/>
          <p:nvPr/>
        </p:nvSpPr>
        <p:spPr>
          <a:xfrm>
            <a:off x="9022625" y="1399625"/>
            <a:ext cx="2331300" cy="615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Calibri"/>
                <a:cs typeface="Calibri"/>
                <a:sym typeface="Calibri"/>
              </a:rPr>
              <a:t>Individually pre-trained with Video-Text Contrastive loss</a:t>
            </a: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cxnSp>
        <p:nvCxnSpPr>
          <p:cNvPr id="873" name="Google Shape;873;p62"/>
          <p:cNvCxnSpPr>
            <a:stCxn id="872" idx="1"/>
          </p:cNvCxnSpPr>
          <p:nvPr/>
        </p:nvCxnSpPr>
        <p:spPr>
          <a:xfrm flipH="1">
            <a:off x="8796725" y="1707425"/>
            <a:ext cx="225900" cy="628200"/>
          </a:xfrm>
          <a:prstGeom prst="straightConnector1">
            <a:avLst/>
          </a:prstGeom>
          <a:noFill/>
          <a:ln w="9525" cap="flat" cmpd="sng">
            <a:solidFill>
              <a:srgbClr val="666666"/>
            </a:solidFill>
            <a:prstDash val="solid"/>
            <a:round/>
            <a:headEnd type="none" w="med" len="med"/>
            <a:tailEnd type="triangle" w="med" len="med"/>
          </a:ln>
        </p:spPr>
      </p:cxnSp>
      <p:sp>
        <p:nvSpPr>
          <p:cNvPr id="874" name="Google Shape;874;p62"/>
          <p:cNvSpPr txBox="1">
            <a:spLocks noGrp="1"/>
          </p:cNvSpPr>
          <p:nvPr>
            <p:ph type="sldNum" idx="12"/>
          </p:nvPr>
        </p:nvSpPr>
        <p:spPr>
          <a:xfrm>
            <a:off x="8610600" y="6356351"/>
            <a:ext cx="2743200" cy="365100"/>
          </a:xfrm>
          <a:prstGeom prst="rect">
            <a:avLst/>
          </a:prstGeom>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424857"/>
              </a:buClr>
              <a:buSzPts val="1200"/>
              <a:buFont typeface="Calibri"/>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424857"/>
                </a:buClr>
                <a:buSzPts val="1200"/>
                <a:buFont typeface="Calibri"/>
                <a:buNone/>
                <a:tabLst/>
                <a:defRPr/>
              </a:pPr>
              <a:t>43</a:t>
            </a:fld>
            <a:endParaRPr kumimoji="0" sz="1200" b="0" i="0" u="none" strike="noStrike" kern="1200" cap="none" spc="0" normalizeH="0" baseline="0" noProof="0">
              <a:ln>
                <a:noFill/>
              </a:ln>
              <a:solidFill>
                <a:prstClr val="black"/>
              </a:solidFill>
              <a:effectLst/>
              <a:uLnTx/>
              <a:uFillTx/>
              <a:latin typeface="Arial"/>
              <a:cs typeface="Arial"/>
              <a:sym typeface="Arial"/>
            </a:endParaRPr>
          </a:p>
        </p:txBody>
      </p:sp>
    </p:spTree>
    <p:extLst>
      <p:ext uri="{BB962C8B-B14F-4D97-AF65-F5344CB8AC3E}">
        <p14:creationId xmlns:p14="http://schemas.microsoft.com/office/powerpoint/2010/main" val="12699447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DCEB5-73C0-F44E-A095-B691693E5527}"/>
              </a:ext>
            </a:extLst>
          </p:cNvPr>
          <p:cNvSpPr>
            <a:spLocks noGrp="1"/>
          </p:cNvSpPr>
          <p:nvPr>
            <p:ph type="title"/>
          </p:nvPr>
        </p:nvSpPr>
        <p:spPr/>
        <p:txBody>
          <a:bodyPr>
            <a:normAutofit/>
          </a:bodyPr>
          <a:lstStyle/>
          <a:p>
            <a:r>
              <a:rPr lang="en-US" dirty="0"/>
              <a:t>ERINE-</a:t>
            </a:r>
            <a:r>
              <a:rPr lang="en-US" dirty="0" err="1"/>
              <a:t>ViL</a:t>
            </a:r>
            <a:r>
              <a:rPr lang="en-US" dirty="0"/>
              <a:t> [AAAI2021]</a:t>
            </a:r>
          </a:p>
        </p:txBody>
      </p:sp>
      <p:sp>
        <p:nvSpPr>
          <p:cNvPr id="3" name="Content Placeholder 2">
            <a:extLst>
              <a:ext uri="{FF2B5EF4-FFF2-40B4-BE49-F238E27FC236}">
                <a16:creationId xmlns:a16="http://schemas.microsoft.com/office/drawing/2014/main" id="{D5A734CE-72D6-644E-AE43-EF2AD47A4DC1}"/>
              </a:ext>
            </a:extLst>
          </p:cNvPr>
          <p:cNvSpPr>
            <a:spLocks noGrp="1"/>
          </p:cNvSpPr>
          <p:nvPr>
            <p:ph idx="1"/>
          </p:nvPr>
        </p:nvSpPr>
        <p:spPr/>
        <p:txBody>
          <a:bodyPr/>
          <a:lstStyle/>
          <a:p>
            <a:r>
              <a:rPr lang="en-US" dirty="0"/>
              <a:t>Add scene graph knowledge as downstream tasks</a:t>
            </a:r>
          </a:p>
          <a:p>
            <a:pPr lvl="1"/>
            <a:r>
              <a:rPr lang="en-US" dirty="0"/>
              <a:t>Object prediction</a:t>
            </a:r>
          </a:p>
          <a:p>
            <a:pPr lvl="1"/>
            <a:r>
              <a:rPr lang="en-US" dirty="0"/>
              <a:t>Attribute prediction</a:t>
            </a:r>
          </a:p>
          <a:p>
            <a:pPr lvl="1"/>
            <a:r>
              <a:rPr lang="en-US" dirty="0"/>
              <a:t>Relationship prediction</a:t>
            </a:r>
          </a:p>
        </p:txBody>
      </p:sp>
      <p:sp>
        <p:nvSpPr>
          <p:cNvPr id="4" name="Slide Number Placeholder 3">
            <a:extLst>
              <a:ext uri="{FF2B5EF4-FFF2-40B4-BE49-F238E27FC236}">
                <a16:creationId xmlns:a16="http://schemas.microsoft.com/office/drawing/2014/main" id="{66337FB1-B0E2-D540-BE86-1BC246F061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B95ADE8B-0608-7942-A104-C364092B3A0A}"/>
              </a:ext>
            </a:extLst>
          </p:cNvPr>
          <p:cNvSpPr/>
          <p:nvPr/>
        </p:nvSpPr>
        <p:spPr>
          <a:xfrm>
            <a:off x="838200" y="6492875"/>
            <a:ext cx="10023389"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ERNIE-</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ViL</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Knowledge Enhanced Vision-Language Representations Through Scene Graph, AAAI 2021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cture containing text, grass, dog, different&#10;&#10;Description automatically generated">
            <a:extLst>
              <a:ext uri="{FF2B5EF4-FFF2-40B4-BE49-F238E27FC236}">
                <a16:creationId xmlns:a16="http://schemas.microsoft.com/office/drawing/2014/main" id="{796572E2-37F1-9E44-86E1-0BF09BFDB6D1}"/>
              </a:ext>
            </a:extLst>
          </p:cNvPr>
          <p:cNvPicPr>
            <a:picLocks noChangeAspect="1"/>
          </p:cNvPicPr>
          <p:nvPr/>
        </p:nvPicPr>
        <p:blipFill>
          <a:blip r:embed="rId2"/>
          <a:stretch>
            <a:fillRect/>
          </a:stretch>
        </p:blipFill>
        <p:spPr>
          <a:xfrm>
            <a:off x="1084305" y="2730568"/>
            <a:ext cx="9531178" cy="3762307"/>
          </a:xfrm>
          <a:prstGeom prst="rect">
            <a:avLst/>
          </a:prstGeom>
        </p:spPr>
      </p:pic>
    </p:spTree>
    <p:extLst>
      <p:ext uri="{BB962C8B-B14F-4D97-AF65-F5344CB8AC3E}">
        <p14:creationId xmlns:p14="http://schemas.microsoft.com/office/powerpoint/2010/main" val="18870725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DCEB5-73C0-F44E-A095-B691693E5527}"/>
              </a:ext>
            </a:extLst>
          </p:cNvPr>
          <p:cNvSpPr>
            <a:spLocks noGrp="1"/>
          </p:cNvSpPr>
          <p:nvPr>
            <p:ph type="title"/>
          </p:nvPr>
        </p:nvSpPr>
        <p:spPr/>
        <p:txBody>
          <a:bodyPr>
            <a:normAutofit/>
          </a:bodyPr>
          <a:lstStyle/>
          <a:p>
            <a:r>
              <a:rPr lang="en-US" dirty="0"/>
              <a:t>ERINE-</a:t>
            </a:r>
            <a:r>
              <a:rPr lang="en-US" dirty="0" err="1"/>
              <a:t>ViL</a:t>
            </a:r>
            <a:r>
              <a:rPr lang="en-US" dirty="0"/>
              <a:t> [AAAI2021]</a:t>
            </a:r>
          </a:p>
        </p:txBody>
      </p:sp>
      <p:sp>
        <p:nvSpPr>
          <p:cNvPr id="3" name="Content Placeholder 2">
            <a:extLst>
              <a:ext uri="{FF2B5EF4-FFF2-40B4-BE49-F238E27FC236}">
                <a16:creationId xmlns:a16="http://schemas.microsoft.com/office/drawing/2014/main" id="{D5A734CE-72D6-644E-AE43-EF2AD47A4DC1}"/>
              </a:ext>
            </a:extLst>
          </p:cNvPr>
          <p:cNvSpPr>
            <a:spLocks noGrp="1"/>
          </p:cNvSpPr>
          <p:nvPr>
            <p:ph idx="1"/>
          </p:nvPr>
        </p:nvSpPr>
        <p:spPr/>
        <p:txBody>
          <a:bodyPr/>
          <a:lstStyle/>
          <a:p>
            <a:r>
              <a:rPr lang="en-US" dirty="0"/>
              <a:t>Add scene graph knowledge as downstream tasks</a:t>
            </a:r>
          </a:p>
          <a:p>
            <a:pPr lvl="1"/>
            <a:r>
              <a:rPr lang="en-US" dirty="0"/>
              <a:t>Object prediction</a:t>
            </a:r>
          </a:p>
          <a:p>
            <a:pPr lvl="1"/>
            <a:r>
              <a:rPr lang="en-US" dirty="0"/>
              <a:t>Attribute prediction</a:t>
            </a:r>
          </a:p>
          <a:p>
            <a:pPr lvl="1"/>
            <a:r>
              <a:rPr lang="en-US" dirty="0"/>
              <a:t>Relationship prediction</a:t>
            </a:r>
          </a:p>
        </p:txBody>
      </p:sp>
      <p:sp>
        <p:nvSpPr>
          <p:cNvPr id="4" name="Slide Number Placeholder 3">
            <a:extLst>
              <a:ext uri="{FF2B5EF4-FFF2-40B4-BE49-F238E27FC236}">
                <a16:creationId xmlns:a16="http://schemas.microsoft.com/office/drawing/2014/main" id="{66337FB1-B0E2-D540-BE86-1BC246F061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B95ADE8B-0608-7942-A104-C364092B3A0A}"/>
              </a:ext>
            </a:extLst>
          </p:cNvPr>
          <p:cNvSpPr/>
          <p:nvPr/>
        </p:nvSpPr>
        <p:spPr>
          <a:xfrm>
            <a:off x="838200" y="6492875"/>
            <a:ext cx="10023389"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ERNIE-</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ViL</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Knowledge Enhanced Vision-Language Representations Through Scene Graph, AAAI 2021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CC413BB-3403-3F4F-8BA9-0959C80F9334}"/>
              </a:ext>
            </a:extLst>
          </p:cNvPr>
          <p:cNvPicPr>
            <a:picLocks noChangeAspect="1"/>
          </p:cNvPicPr>
          <p:nvPr/>
        </p:nvPicPr>
        <p:blipFill>
          <a:blip r:embed="rId2"/>
          <a:stretch>
            <a:fillRect/>
          </a:stretch>
        </p:blipFill>
        <p:spPr>
          <a:xfrm>
            <a:off x="838200" y="1712639"/>
            <a:ext cx="10315832" cy="4642124"/>
          </a:xfrm>
          <a:prstGeom prst="rect">
            <a:avLst/>
          </a:prstGeom>
        </p:spPr>
      </p:pic>
    </p:spTree>
    <p:extLst>
      <p:ext uri="{BB962C8B-B14F-4D97-AF65-F5344CB8AC3E}">
        <p14:creationId xmlns:p14="http://schemas.microsoft.com/office/powerpoint/2010/main" val="18078473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8A7A5-2144-FC41-8200-6B0717E948B7}"/>
              </a:ext>
            </a:extLst>
          </p:cNvPr>
          <p:cNvSpPr>
            <a:spLocks noGrp="1"/>
          </p:cNvSpPr>
          <p:nvPr>
            <p:ph type="title"/>
          </p:nvPr>
        </p:nvSpPr>
        <p:spPr/>
        <p:txBody>
          <a:bodyPr/>
          <a:lstStyle/>
          <a:p>
            <a:r>
              <a:rPr lang="en-US" dirty="0"/>
              <a:t>Adding knowledge to pretraining models</a:t>
            </a:r>
          </a:p>
        </p:txBody>
      </p:sp>
      <p:sp>
        <p:nvSpPr>
          <p:cNvPr id="3" name="Content Placeholder 2">
            <a:extLst>
              <a:ext uri="{FF2B5EF4-FFF2-40B4-BE49-F238E27FC236}">
                <a16:creationId xmlns:a16="http://schemas.microsoft.com/office/drawing/2014/main" id="{E09AD606-40C0-8849-ABE1-BC9502B23A8A}"/>
              </a:ext>
            </a:extLst>
          </p:cNvPr>
          <p:cNvSpPr>
            <a:spLocks noGrp="1"/>
          </p:cNvSpPr>
          <p:nvPr>
            <p:ph idx="1"/>
          </p:nvPr>
        </p:nvSpPr>
        <p:spPr/>
        <p:txBody>
          <a:bodyPr/>
          <a:lstStyle/>
          <a:p>
            <a:r>
              <a:rPr lang="en-US" dirty="0"/>
              <a:t>More knowledge</a:t>
            </a:r>
          </a:p>
        </p:txBody>
      </p:sp>
      <p:sp>
        <p:nvSpPr>
          <p:cNvPr id="4" name="Slide Number Placeholder 3">
            <a:extLst>
              <a:ext uri="{FF2B5EF4-FFF2-40B4-BE49-F238E27FC236}">
                <a16:creationId xmlns:a16="http://schemas.microsoft.com/office/drawing/2014/main" id="{0AFAA369-22C5-0F47-879D-DF9DA3DB63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graphicFrame>
        <p:nvGraphicFramePr>
          <p:cNvPr id="5" name="Diagram 4">
            <a:extLst>
              <a:ext uri="{FF2B5EF4-FFF2-40B4-BE49-F238E27FC236}">
                <a16:creationId xmlns:a16="http://schemas.microsoft.com/office/drawing/2014/main" id="{BC9E9D7E-8CC9-D94B-A817-490B493A4CFA}"/>
              </a:ext>
            </a:extLst>
          </p:cNvPr>
          <p:cNvGraphicFramePr/>
          <p:nvPr/>
        </p:nvGraphicFramePr>
        <p:xfrm>
          <a:off x="2032000" y="112024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77871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10;&#10;Description automatically generated">
            <a:extLst>
              <a:ext uri="{FF2B5EF4-FFF2-40B4-BE49-F238E27FC236}">
                <a16:creationId xmlns:a16="http://schemas.microsoft.com/office/drawing/2014/main" id="{939E2CA5-86CF-1A48-A08E-C265184E3F6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6333" y="3456001"/>
            <a:ext cx="9439107" cy="2918984"/>
          </a:xfrm>
          <a:prstGeom prst="rect">
            <a:avLst/>
          </a:prstGeom>
        </p:spPr>
      </p:pic>
      <p:sp>
        <p:nvSpPr>
          <p:cNvPr id="2" name="Title 1">
            <a:extLst>
              <a:ext uri="{FF2B5EF4-FFF2-40B4-BE49-F238E27FC236}">
                <a16:creationId xmlns:a16="http://schemas.microsoft.com/office/drawing/2014/main" id="{40233BB4-F068-BB42-8BE0-23BAC762049A}"/>
              </a:ext>
            </a:extLst>
          </p:cNvPr>
          <p:cNvSpPr>
            <a:spLocks noGrp="1"/>
          </p:cNvSpPr>
          <p:nvPr>
            <p:ph type="title"/>
          </p:nvPr>
        </p:nvSpPr>
        <p:spPr>
          <a:xfrm>
            <a:off x="511387" y="463424"/>
            <a:ext cx="8658102" cy="5334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fontScale="90000"/>
          </a:bodyPr>
          <a:lstStyle/>
          <a:p>
            <a:pPr>
              <a:lnSpc>
                <a:spcPct val="90000"/>
              </a:lnSpc>
              <a:spcBef>
                <a:spcPct val="0"/>
              </a:spcBef>
            </a:pPr>
            <a:r>
              <a:rPr lang="en-US" dirty="0">
                <a:latin typeface="Arial" panose="020B0604020202020204" pitchFamily="34" charset="0"/>
                <a:ea typeface="+mj-ea"/>
                <a:cs typeface="Arial" panose="020B0604020202020204" pitchFamily="34" charset="0"/>
              </a:rPr>
              <a:t>Vision vs. NLP for Event Extraction</a:t>
            </a:r>
          </a:p>
        </p:txBody>
      </p:sp>
      <p:sp>
        <p:nvSpPr>
          <p:cNvPr id="3" name="Text Placeholder 2">
            <a:extLst>
              <a:ext uri="{FF2B5EF4-FFF2-40B4-BE49-F238E27FC236}">
                <a16:creationId xmlns:a16="http://schemas.microsoft.com/office/drawing/2014/main" id="{BC16B5A7-EDAA-0849-956A-6668667A44AD}"/>
              </a:ext>
            </a:extLst>
          </p:cNvPr>
          <p:cNvSpPr>
            <a:spLocks noGrp="1"/>
          </p:cNvSpPr>
          <p:nvPr>
            <p:ph type="body" idx="1"/>
          </p:nvPr>
        </p:nvSpPr>
        <p:spPr>
          <a:xfrm>
            <a:off x="370114" y="1071966"/>
            <a:ext cx="11168743" cy="4945063"/>
          </a:xfrm>
        </p:spPr>
        <p:txBody>
          <a:bodyPr/>
          <a:lstStyle/>
          <a:p>
            <a:r>
              <a:rPr lang="en-US" sz="2000" dirty="0"/>
              <a:t>Vision does not study newsworthy, complex events </a:t>
            </a:r>
          </a:p>
          <a:p>
            <a:pPr lvl="1"/>
            <a:r>
              <a:rPr lang="en-US" sz="1800" dirty="0"/>
              <a:t>Focusing on daily life and sports (</a:t>
            </a:r>
            <a:r>
              <a:rPr lang="en-US" sz="1800" dirty="0" err="1"/>
              <a:t>Perera</a:t>
            </a:r>
            <a:r>
              <a:rPr lang="en-US" sz="1800" dirty="0"/>
              <a:t> et al., 2012; Chang et al., 2016; Zhang et al., 2007; Ma et al., 2017) </a:t>
            </a:r>
          </a:p>
          <a:p>
            <a:pPr lvl="1"/>
            <a:r>
              <a:rPr lang="en-US" sz="1800" dirty="0"/>
              <a:t>Without localizing a complete set of arguments for each event (Gu et al., 2018; Li et al., 2018; Duarte et al., 2018; Sigurdsson et al., 2016; Kato et al., 2018; Wu et al., 2019a)</a:t>
            </a:r>
          </a:p>
          <a:p>
            <a:r>
              <a:rPr lang="en-US" sz="2000" dirty="0"/>
              <a:t>Most related: Situation Recognition (</a:t>
            </a:r>
            <a:r>
              <a:rPr lang="en-US" sz="2000" dirty="0" err="1"/>
              <a:t>Yatskar</a:t>
            </a:r>
            <a:r>
              <a:rPr lang="en-US" sz="2000" dirty="0"/>
              <a:t> et al., 2016)</a:t>
            </a:r>
          </a:p>
          <a:p>
            <a:pPr lvl="1"/>
            <a:r>
              <a:rPr lang="en-US" sz="1800" dirty="0">
                <a:latin typeface="+mn-lt"/>
              </a:rPr>
              <a:t>Classify an image as one of 500+ </a:t>
            </a:r>
            <a:r>
              <a:rPr lang="en-US" sz="1800" dirty="0" err="1">
                <a:latin typeface="+mn-lt"/>
              </a:rPr>
              <a:t>FrameNet</a:t>
            </a:r>
            <a:r>
              <a:rPr lang="en-US" sz="1800" dirty="0">
                <a:latin typeface="+mn-lt"/>
              </a:rPr>
              <a:t> verbs</a:t>
            </a:r>
          </a:p>
          <a:p>
            <a:pPr lvl="1"/>
            <a:r>
              <a:rPr lang="en-US" sz="1800" dirty="0">
                <a:latin typeface="+mn-lt"/>
              </a:rPr>
              <a:t>Identify 192 generic semantic roles via a 1-word description</a:t>
            </a:r>
          </a:p>
          <a:p>
            <a:endParaRPr lang="en-US" sz="2000" dirty="0"/>
          </a:p>
        </p:txBody>
      </p:sp>
      <p:sp>
        <p:nvSpPr>
          <p:cNvPr id="4" name="Slide Number Placeholder 3">
            <a:extLst>
              <a:ext uri="{FF2B5EF4-FFF2-40B4-BE49-F238E27FC236}">
                <a16:creationId xmlns:a16="http://schemas.microsoft.com/office/drawing/2014/main" id="{CCBE7CCB-E2C0-5D43-B50C-3FD30E17F450}"/>
              </a:ext>
            </a:extLst>
          </p:cNvPr>
          <p:cNvSpPr>
            <a:spLocks noGrp="1"/>
          </p:cNvSpPr>
          <p:nvPr>
            <p:ph type="sldNum"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4248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47</a:t>
            </a:fld>
            <a:endParaRPr kumimoji="0" lang="en" sz="1200" b="0" i="0" u="none" strike="noStrike" kern="1200" cap="none" spc="0" normalizeH="0" baseline="0" noProof="0">
              <a:ln>
                <a:noFill/>
              </a:ln>
              <a:solidFill>
                <a:srgbClr val="424857"/>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9777651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F41E2-5EAA-4E43-B667-060446CB0ADA}"/>
              </a:ext>
            </a:extLst>
          </p:cNvPr>
          <p:cNvSpPr>
            <a:spLocks noGrp="1"/>
          </p:cNvSpPr>
          <p:nvPr>
            <p:ph type="title"/>
          </p:nvPr>
        </p:nvSpPr>
        <p:spPr/>
        <p:txBody>
          <a:bodyPr/>
          <a:lstStyle/>
          <a:p>
            <a:r>
              <a:rPr lang="en-US" dirty="0"/>
              <a:t>Vision-only Event and Argument Extraction</a:t>
            </a:r>
          </a:p>
        </p:txBody>
      </p:sp>
      <p:sp>
        <p:nvSpPr>
          <p:cNvPr id="3" name="Content Placeholder 2">
            <a:extLst>
              <a:ext uri="{FF2B5EF4-FFF2-40B4-BE49-F238E27FC236}">
                <a16:creationId xmlns:a16="http://schemas.microsoft.com/office/drawing/2014/main" id="{8B3CD646-4146-42E1-9B04-C6D4F8585F8B}"/>
              </a:ext>
            </a:extLst>
          </p:cNvPr>
          <p:cNvSpPr>
            <a:spLocks noGrp="1"/>
          </p:cNvSpPr>
          <p:nvPr>
            <p:ph idx="1"/>
          </p:nvPr>
        </p:nvSpPr>
        <p:spPr>
          <a:xfrm>
            <a:off x="457200" y="1328057"/>
            <a:ext cx="5094514" cy="4267200"/>
          </a:xfrm>
        </p:spPr>
        <p:txBody>
          <a:bodyPr/>
          <a:lstStyle/>
          <a:p>
            <a:r>
              <a:rPr lang="en-US" sz="1800" dirty="0"/>
              <a:t>Grounded Situation Recognition adds visual argument localization [Pratt et al, 2020]</a:t>
            </a:r>
            <a:endParaRPr lang="en-US" sz="1600" dirty="0"/>
          </a:p>
        </p:txBody>
      </p:sp>
      <p:sp>
        <p:nvSpPr>
          <p:cNvPr id="7" name="TextBox 6">
            <a:extLst>
              <a:ext uri="{FF2B5EF4-FFF2-40B4-BE49-F238E27FC236}">
                <a16:creationId xmlns:a16="http://schemas.microsoft.com/office/drawing/2014/main" id="{029B1CD7-DD72-46A3-A6D9-F5CE22295A74}"/>
              </a:ext>
            </a:extLst>
          </p:cNvPr>
          <p:cNvSpPr txBox="1"/>
          <p:nvPr/>
        </p:nvSpPr>
        <p:spPr>
          <a:xfrm>
            <a:off x="982495" y="7040854"/>
            <a:ext cx="3633048"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Sarah Pratt, Mark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Yatskar</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Luca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Weihs</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Ali Farhadi, and Aniruddha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Kembhavi</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Grounded situation recognition. In ECCV, 2020</a:t>
            </a:r>
          </a:p>
        </p:txBody>
      </p:sp>
      <p:pic>
        <p:nvPicPr>
          <p:cNvPr id="9" name="Picture 8">
            <a:extLst>
              <a:ext uri="{FF2B5EF4-FFF2-40B4-BE49-F238E27FC236}">
                <a16:creationId xmlns:a16="http://schemas.microsoft.com/office/drawing/2014/main" id="{EA36198B-C184-4F6E-A098-74A73CE5B32F}"/>
              </a:ext>
            </a:extLst>
          </p:cNvPr>
          <p:cNvPicPr>
            <a:picLocks noChangeAspect="1"/>
          </p:cNvPicPr>
          <p:nvPr/>
        </p:nvPicPr>
        <p:blipFill rotWithShape="1">
          <a:blip r:embed="rId2"/>
          <a:srcRect r="53450"/>
          <a:stretch/>
        </p:blipFill>
        <p:spPr>
          <a:xfrm>
            <a:off x="928066" y="2139487"/>
            <a:ext cx="3796334" cy="2226924"/>
          </a:xfrm>
          <a:prstGeom prst="rect">
            <a:avLst/>
          </a:prstGeom>
        </p:spPr>
      </p:pic>
      <p:pic>
        <p:nvPicPr>
          <p:cNvPr id="6" name="Picture 5">
            <a:extLst>
              <a:ext uri="{FF2B5EF4-FFF2-40B4-BE49-F238E27FC236}">
                <a16:creationId xmlns:a16="http://schemas.microsoft.com/office/drawing/2014/main" id="{34DBD51B-06B7-8E4B-BA0D-8835AE6101B2}"/>
              </a:ext>
            </a:extLst>
          </p:cNvPr>
          <p:cNvPicPr>
            <a:picLocks noChangeAspect="1"/>
          </p:cNvPicPr>
          <p:nvPr/>
        </p:nvPicPr>
        <p:blipFill rotWithShape="1">
          <a:blip r:embed="rId2"/>
          <a:srcRect l="46550"/>
          <a:stretch/>
        </p:blipFill>
        <p:spPr>
          <a:xfrm>
            <a:off x="928066" y="4366411"/>
            <a:ext cx="3796334" cy="1939415"/>
          </a:xfrm>
          <a:prstGeom prst="rect">
            <a:avLst/>
          </a:prstGeom>
        </p:spPr>
      </p:pic>
      <p:sp>
        <p:nvSpPr>
          <p:cNvPr id="8" name="Content Placeholder 2">
            <a:extLst>
              <a:ext uri="{FF2B5EF4-FFF2-40B4-BE49-F238E27FC236}">
                <a16:creationId xmlns:a16="http://schemas.microsoft.com/office/drawing/2014/main" id="{56AE59E0-E002-A047-B801-BAF855E3FA07}"/>
              </a:ext>
            </a:extLst>
          </p:cNvPr>
          <p:cNvSpPr txBox="1">
            <a:spLocks/>
          </p:cNvSpPr>
          <p:nvPr/>
        </p:nvSpPr>
        <p:spPr>
          <a:xfrm>
            <a:off x="5551714" y="1338943"/>
            <a:ext cx="5312229" cy="448491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0200" algn="l" rtl="0">
              <a:lnSpc>
                <a:spcPct val="100000"/>
              </a:lnSpc>
              <a:spcBef>
                <a:spcPts val="400"/>
              </a:spcBef>
              <a:spcAft>
                <a:spcPts val="0"/>
              </a:spcAft>
              <a:buClr>
                <a:schemeClr val="accent2"/>
              </a:buClr>
              <a:buSzPts val="1600"/>
              <a:buFont typeface="Noto Sans Symbols"/>
              <a:buChar char="◻"/>
              <a:defRPr sz="2000" b="0" i="0" u="none" strike="noStrike" cap="none">
                <a:solidFill>
                  <a:schemeClr val="dk1"/>
                </a:solidFill>
                <a:latin typeface="Arial"/>
                <a:ea typeface="Arial"/>
                <a:cs typeface="Arial"/>
                <a:sym typeface="Arial"/>
              </a:defRPr>
            </a:lvl2pPr>
            <a:lvl3pPr marL="1371600" marR="0" lvl="2" indent="-302894" algn="l" rtl="0">
              <a:lnSpc>
                <a:spcPct val="100000"/>
              </a:lnSpc>
              <a:spcBef>
                <a:spcPts val="360"/>
              </a:spcBef>
              <a:spcAft>
                <a:spcPts val="0"/>
              </a:spcAft>
              <a:buClr>
                <a:schemeClr val="lt2"/>
              </a:buClr>
              <a:buSzPts val="1170"/>
              <a:buFont typeface="Noto Sans Symbols"/>
              <a:buChar char="■"/>
              <a:defRPr sz="1800" b="0" i="0" u="none" strike="noStrike" cap="none">
                <a:solidFill>
                  <a:schemeClr val="dk1"/>
                </a:solidFill>
                <a:latin typeface="Arial"/>
                <a:ea typeface="Arial"/>
                <a:cs typeface="Arial"/>
                <a:sym typeface="Arial"/>
              </a:defRPr>
            </a:lvl3pPr>
            <a:lvl4pPr marL="1828800" marR="0" lvl="3" indent="-299719" algn="l" rtl="0">
              <a:lnSpc>
                <a:spcPct val="100000"/>
              </a:lnSpc>
              <a:spcBef>
                <a:spcPts val="320"/>
              </a:spcBef>
              <a:spcAft>
                <a:spcPts val="0"/>
              </a:spcAft>
              <a:buClr>
                <a:schemeClr val="accent2"/>
              </a:buClr>
              <a:buSzPts val="112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Calibri"/>
                <a:ea typeface="Calibri"/>
                <a:cs typeface="Calibri"/>
                <a:sym typeface="Calibri"/>
              </a:defRPr>
            </a:lvl9pPr>
          </a:lstStyle>
          <a:p>
            <a:pPr marL="457200" marR="0" lvl="0" indent="-342900" algn="l" defTabSz="914400" rtl="0" eaLnBrk="1" fontAlgn="auto" latinLnBrk="0" hangingPunct="1">
              <a:lnSpc>
                <a:spcPct val="100000"/>
              </a:lnSpc>
              <a:spcBef>
                <a:spcPts val="480"/>
              </a:spcBef>
              <a:spcAft>
                <a:spcPts val="0"/>
              </a:spcAft>
              <a:buClr>
                <a:srgbClr val="DBEFF9"/>
              </a:buClr>
              <a:buSzPts val="1800"/>
              <a:buFont typeface="Noto Sans Symbols"/>
              <a:buChar char="■"/>
              <a:tabLst/>
              <a:defRPr/>
            </a:pPr>
            <a:r>
              <a:rPr kumimoji="0" lang="en-US" sz="2000" b="0" i="0" u="none" strike="noStrike" kern="1200" cap="none" spc="0" normalizeH="0" baseline="0" noProof="0" dirty="0">
                <a:ln>
                  <a:noFill/>
                </a:ln>
                <a:solidFill>
                  <a:prstClr val="black"/>
                </a:solidFill>
                <a:effectLst/>
                <a:uLnTx/>
                <a:uFillTx/>
                <a:latin typeface="Arial"/>
                <a:cs typeface="Arial"/>
                <a:sym typeface="Arial"/>
              </a:rPr>
              <a:t>Video Situation Recognition extends the work to videos [Sadhu et al, 2021]</a:t>
            </a:r>
          </a:p>
        </p:txBody>
      </p:sp>
      <p:pic>
        <p:nvPicPr>
          <p:cNvPr id="10" name="Picture 9">
            <a:extLst>
              <a:ext uri="{FF2B5EF4-FFF2-40B4-BE49-F238E27FC236}">
                <a16:creationId xmlns:a16="http://schemas.microsoft.com/office/drawing/2014/main" id="{4D925B4C-9919-694B-9016-5EDEB0241A1A}"/>
              </a:ext>
            </a:extLst>
          </p:cNvPr>
          <p:cNvPicPr>
            <a:picLocks noChangeAspect="1"/>
          </p:cNvPicPr>
          <p:nvPr/>
        </p:nvPicPr>
        <p:blipFill>
          <a:blip r:embed="rId3"/>
          <a:stretch>
            <a:fillRect/>
          </a:stretch>
        </p:blipFill>
        <p:spPr>
          <a:xfrm>
            <a:off x="5000177" y="2139487"/>
            <a:ext cx="7191823" cy="3831768"/>
          </a:xfrm>
          <a:prstGeom prst="rect">
            <a:avLst/>
          </a:prstGeom>
        </p:spPr>
      </p:pic>
      <p:sp>
        <p:nvSpPr>
          <p:cNvPr id="11" name="TextBox 10">
            <a:extLst>
              <a:ext uri="{FF2B5EF4-FFF2-40B4-BE49-F238E27FC236}">
                <a16:creationId xmlns:a16="http://schemas.microsoft.com/office/drawing/2014/main" id="{39F822F9-EA95-7243-8263-60C3B7BFD43D}"/>
              </a:ext>
            </a:extLst>
          </p:cNvPr>
          <p:cNvSpPr txBox="1"/>
          <p:nvPr/>
        </p:nvSpPr>
        <p:spPr>
          <a:xfrm>
            <a:off x="6887028" y="7024966"/>
            <a:ext cx="294429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Sadhu, A., Gupta, 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Yatskar</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M.,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Nevatia</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R., &amp;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Kembhavi</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 (2021). Visual Semantic Role Labeling for Video Understanding.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ArXiv</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abs/2104.00990.</a:t>
            </a:r>
          </a:p>
        </p:txBody>
      </p:sp>
    </p:spTree>
    <p:extLst>
      <p:ext uri="{BB962C8B-B14F-4D97-AF65-F5344CB8AC3E}">
        <p14:creationId xmlns:p14="http://schemas.microsoft.com/office/powerpoint/2010/main" val="14925920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19622-90F2-4BE3-AABD-79A8359B950D}"/>
              </a:ext>
            </a:extLst>
          </p:cNvPr>
          <p:cNvSpPr>
            <a:spLocks noGrp="1"/>
          </p:cNvSpPr>
          <p:nvPr>
            <p:ph type="title"/>
          </p:nvPr>
        </p:nvSpPr>
        <p:spPr/>
        <p:txBody>
          <a:bodyPr/>
          <a:lstStyle/>
          <a:p>
            <a:r>
              <a:rPr lang="en-US" dirty="0"/>
              <a:t>Vision-only Event and Argument Extraction</a:t>
            </a:r>
          </a:p>
        </p:txBody>
      </p:sp>
      <p:sp>
        <p:nvSpPr>
          <p:cNvPr id="3" name="Content Placeholder 2">
            <a:extLst>
              <a:ext uri="{FF2B5EF4-FFF2-40B4-BE49-F238E27FC236}">
                <a16:creationId xmlns:a16="http://schemas.microsoft.com/office/drawing/2014/main" id="{7B35A35A-EB23-4875-A815-CBF0B55BE543}"/>
              </a:ext>
            </a:extLst>
          </p:cNvPr>
          <p:cNvSpPr>
            <a:spLocks noGrp="1"/>
          </p:cNvSpPr>
          <p:nvPr>
            <p:ph idx="1"/>
          </p:nvPr>
        </p:nvSpPr>
        <p:spPr>
          <a:xfrm>
            <a:off x="457200" y="1281815"/>
            <a:ext cx="4560849" cy="3581400"/>
          </a:xfrm>
        </p:spPr>
        <p:txBody>
          <a:bodyPr>
            <a:normAutofit fontScale="85000" lnSpcReduction="10000"/>
          </a:bodyPr>
          <a:lstStyle/>
          <a:p>
            <a:pPr>
              <a:lnSpc>
                <a:spcPct val="130000"/>
              </a:lnSpc>
            </a:pPr>
            <a:r>
              <a:rPr lang="en-US" sz="2000" dirty="0"/>
              <a:t>Another line of work is based on scene graphs [Xu et al, 2017; Li et al, 2017; Yang et al, 2018; Zellers et al, 2018].</a:t>
            </a:r>
          </a:p>
          <a:p>
            <a:pPr lvl="1">
              <a:lnSpc>
                <a:spcPct val="130000"/>
              </a:lnSpc>
            </a:pPr>
            <a:r>
              <a:rPr lang="en-US" sz="1600" dirty="0"/>
              <a:t>extracting &lt;subject, predicate, object&gt;</a:t>
            </a:r>
          </a:p>
          <a:p>
            <a:pPr lvl="1">
              <a:lnSpc>
                <a:spcPct val="130000"/>
              </a:lnSpc>
            </a:pPr>
            <a:r>
              <a:rPr lang="en-US" sz="1600" dirty="0"/>
              <a:t>structure is simpler than the aforementioned multi-argument event</a:t>
            </a:r>
          </a:p>
          <a:p>
            <a:pPr marL="548640">
              <a:lnSpc>
                <a:spcPct val="130000"/>
              </a:lnSpc>
              <a:spcBef>
                <a:spcPts val="1080"/>
              </a:spcBef>
            </a:pPr>
            <a:r>
              <a:rPr lang="en-US" sz="2000" dirty="0"/>
              <a:t>Visual Semantic Parsing is using predicate as event, and subject, object, instrument as argument [</a:t>
            </a:r>
            <a:r>
              <a:rPr lang="en-US" sz="2000" dirty="0" err="1"/>
              <a:t>Zareian</a:t>
            </a:r>
            <a:r>
              <a:rPr lang="en-US" sz="2000" dirty="0"/>
              <a:t> el al, 2020]</a:t>
            </a:r>
          </a:p>
          <a:p>
            <a:pPr lvl="1">
              <a:lnSpc>
                <a:spcPct val="130000"/>
              </a:lnSpc>
            </a:pPr>
            <a:r>
              <a:rPr lang="en-US" sz="1800" dirty="0"/>
              <a:t>Added bounding box grounding</a:t>
            </a:r>
          </a:p>
        </p:txBody>
      </p:sp>
      <p:pic>
        <p:nvPicPr>
          <p:cNvPr id="5" name="Picture 4">
            <a:extLst>
              <a:ext uri="{FF2B5EF4-FFF2-40B4-BE49-F238E27FC236}">
                <a16:creationId xmlns:a16="http://schemas.microsoft.com/office/drawing/2014/main" id="{46805DF7-ADF9-4C2D-A198-BE1C590EEF57}"/>
              </a:ext>
            </a:extLst>
          </p:cNvPr>
          <p:cNvPicPr>
            <a:picLocks noChangeAspect="1"/>
          </p:cNvPicPr>
          <p:nvPr/>
        </p:nvPicPr>
        <p:blipFill>
          <a:blip r:embed="rId3"/>
          <a:stretch>
            <a:fillRect/>
          </a:stretch>
        </p:blipFill>
        <p:spPr>
          <a:xfrm>
            <a:off x="5236029" y="1378459"/>
            <a:ext cx="5872558" cy="4916560"/>
          </a:xfrm>
          <a:prstGeom prst="rect">
            <a:avLst/>
          </a:prstGeom>
        </p:spPr>
      </p:pic>
    </p:spTree>
    <p:extLst>
      <p:ext uri="{BB962C8B-B14F-4D97-AF65-F5344CB8AC3E}">
        <p14:creationId xmlns:p14="http://schemas.microsoft.com/office/powerpoint/2010/main" val="2482148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B37DB-450E-854A-B83E-0D4280BB24A1}"/>
              </a:ext>
            </a:extLst>
          </p:cNvPr>
          <p:cNvSpPr>
            <a:spLocks noGrp="1"/>
          </p:cNvSpPr>
          <p:nvPr>
            <p:ph type="title"/>
          </p:nvPr>
        </p:nvSpPr>
        <p:spPr/>
        <p:txBody>
          <a:bodyPr/>
          <a:lstStyle/>
          <a:p>
            <a:r>
              <a:rPr lang="en-US"/>
              <a:t>Real-world Multimedia Applications</a:t>
            </a:r>
          </a:p>
        </p:txBody>
      </p:sp>
      <p:sp>
        <p:nvSpPr>
          <p:cNvPr id="3" name="Content Placeholder 2">
            <a:extLst>
              <a:ext uri="{FF2B5EF4-FFF2-40B4-BE49-F238E27FC236}">
                <a16:creationId xmlns:a16="http://schemas.microsoft.com/office/drawing/2014/main" id="{A1D2FC7D-CF4C-364C-830C-FDE79D0D1011}"/>
              </a:ext>
            </a:extLst>
          </p:cNvPr>
          <p:cNvSpPr>
            <a:spLocks noGrp="1"/>
          </p:cNvSpPr>
          <p:nvPr>
            <p:ph idx="1"/>
          </p:nvPr>
        </p:nvSpPr>
        <p:spPr/>
        <p:txBody>
          <a:bodyPr/>
          <a:lstStyle/>
          <a:p>
            <a:r>
              <a:rPr lang="en-US" dirty="0" err="1"/>
              <a:t>VisualCOMET</a:t>
            </a:r>
            <a:r>
              <a:rPr lang="en-US" dirty="0"/>
              <a:t>: Visual Commonsense Reasoning in Time</a:t>
            </a:r>
          </a:p>
        </p:txBody>
      </p:sp>
      <p:sp>
        <p:nvSpPr>
          <p:cNvPr id="15" name="Rectangle 14">
            <a:extLst>
              <a:ext uri="{FF2B5EF4-FFF2-40B4-BE49-F238E27FC236}">
                <a16:creationId xmlns:a16="http://schemas.microsoft.com/office/drawing/2014/main" id="{E6F366B8-28AB-684F-90A9-0B6A4FD436BB}"/>
              </a:ext>
            </a:extLst>
          </p:cNvPr>
          <p:cNvSpPr/>
          <p:nvPr/>
        </p:nvSpPr>
        <p:spPr>
          <a:xfrm>
            <a:off x="2103120" y="6596390"/>
            <a:ext cx="822960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22222"/>
                </a:solidFill>
                <a:effectLst/>
                <a:uLnTx/>
                <a:uFillTx/>
                <a:latin typeface="Arial" panose="020B0604020202020204" pitchFamily="34" charset="0"/>
                <a:ea typeface="+mn-ea"/>
                <a:cs typeface="+mn-cs"/>
              </a:rPr>
              <a:t>Park, Jae Sung, et al. "</a:t>
            </a:r>
            <a:r>
              <a:rPr kumimoji="0" lang="en-US" sz="1100" b="0" i="0" u="none" strike="noStrike" kern="1200" cap="none" spc="0" normalizeH="0" baseline="0" noProof="0" err="1">
                <a:ln>
                  <a:noFill/>
                </a:ln>
                <a:solidFill>
                  <a:srgbClr val="222222"/>
                </a:solidFill>
                <a:effectLst/>
                <a:uLnTx/>
                <a:uFillTx/>
                <a:latin typeface="Arial" panose="020B0604020202020204" pitchFamily="34" charset="0"/>
                <a:ea typeface="+mn-ea"/>
                <a:cs typeface="+mn-cs"/>
              </a:rPr>
              <a:t>Visualcomet</a:t>
            </a:r>
            <a:r>
              <a:rPr kumimoji="0" lang="en-US" sz="11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Reasoning about the dynamic context of a still image.” ECCV. Springer, Cham, 2020.</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descr="Timeline&#10;&#10;Description automatically generated">
            <a:extLst>
              <a:ext uri="{FF2B5EF4-FFF2-40B4-BE49-F238E27FC236}">
                <a16:creationId xmlns:a16="http://schemas.microsoft.com/office/drawing/2014/main" id="{1D83027E-5372-8940-8D89-0593BC80CA79}"/>
              </a:ext>
            </a:extLst>
          </p:cNvPr>
          <p:cNvPicPr>
            <a:picLocks noChangeAspect="1"/>
          </p:cNvPicPr>
          <p:nvPr/>
        </p:nvPicPr>
        <p:blipFill>
          <a:blip r:embed="rId3"/>
          <a:stretch>
            <a:fillRect/>
          </a:stretch>
        </p:blipFill>
        <p:spPr>
          <a:xfrm>
            <a:off x="1475544" y="1654739"/>
            <a:ext cx="8202564" cy="4611917"/>
          </a:xfrm>
          <a:prstGeom prst="rect">
            <a:avLst/>
          </a:prstGeom>
        </p:spPr>
      </p:pic>
      <p:sp>
        <p:nvSpPr>
          <p:cNvPr id="5" name="Slide Number Placeholder 4">
            <a:extLst>
              <a:ext uri="{FF2B5EF4-FFF2-40B4-BE49-F238E27FC236}">
                <a16:creationId xmlns:a16="http://schemas.microsoft.com/office/drawing/2014/main" id="{B16AE528-177D-8F45-B002-F498A9358A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8860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91B68-EBD6-8ADA-D8FF-EC6D2517D4EA}"/>
              </a:ext>
            </a:extLst>
          </p:cNvPr>
          <p:cNvSpPr>
            <a:spLocks noGrp="1"/>
          </p:cNvSpPr>
          <p:nvPr>
            <p:ph type="ctrTitle"/>
          </p:nvPr>
        </p:nvSpPr>
        <p:spPr/>
        <p:txBody>
          <a:bodyPr/>
          <a:lstStyle/>
          <a:p>
            <a:r>
              <a:rPr lang="en-US" sz="5333" dirty="0"/>
              <a:t>Entity-centric               Event-centric</a:t>
            </a:r>
          </a:p>
        </p:txBody>
      </p:sp>
      <p:cxnSp>
        <p:nvCxnSpPr>
          <p:cNvPr id="7" name="Straight Arrow Connector 6">
            <a:extLst>
              <a:ext uri="{FF2B5EF4-FFF2-40B4-BE49-F238E27FC236}">
                <a16:creationId xmlns:a16="http://schemas.microsoft.com/office/drawing/2014/main" id="{1E1F5431-B5B7-9A36-AA98-C55BB31A413D}"/>
              </a:ext>
            </a:extLst>
          </p:cNvPr>
          <p:cNvCxnSpPr>
            <a:cxnSpLocks/>
          </p:cNvCxnSpPr>
          <p:nvPr/>
        </p:nvCxnSpPr>
        <p:spPr>
          <a:xfrm>
            <a:off x="1524000" y="4137025"/>
            <a:ext cx="914400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 name="TextBox 7">
            <a:extLst>
              <a:ext uri="{FF2B5EF4-FFF2-40B4-BE49-F238E27FC236}">
                <a16:creationId xmlns:a16="http://schemas.microsoft.com/office/drawing/2014/main" id="{AE448096-EA86-6B51-49FE-EC12153CB322}"/>
              </a:ext>
            </a:extLst>
          </p:cNvPr>
          <p:cNvSpPr txBox="1"/>
          <p:nvPr/>
        </p:nvSpPr>
        <p:spPr>
          <a:xfrm>
            <a:off x="4069590" y="4209711"/>
            <a:ext cx="4001416"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Understanding semantics structures</a:t>
            </a:r>
          </a:p>
        </p:txBody>
      </p:sp>
    </p:spTree>
    <p:extLst>
      <p:ext uri="{BB962C8B-B14F-4D97-AF65-F5344CB8AC3E}">
        <p14:creationId xmlns:p14="http://schemas.microsoft.com/office/powerpoint/2010/main" val="31696408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A9C04208-7026-814F-8F5E-283FA6735158}"/>
              </a:ext>
            </a:extLst>
          </p:cNvPr>
          <p:cNvPicPr>
            <a:picLocks noChangeAspect="1" noChangeArrowheads="1"/>
          </p:cNvPicPr>
          <p:nvPr/>
        </p:nvPicPr>
        <p:blipFill>
          <a:blip r:embed="rId3"/>
          <a:srcRect l="1" r="1"/>
          <a:stretch/>
        </p:blipFill>
        <p:spPr bwMode="auto">
          <a:xfrm>
            <a:off x="339350" y="1"/>
            <a:ext cx="11461567" cy="64472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C1593C9-CA5F-3048-9F82-F86335437D98}"/>
              </a:ext>
            </a:extLst>
          </p:cNvPr>
          <p:cNvSpPr txBox="1"/>
          <p:nvPr/>
        </p:nvSpPr>
        <p:spPr>
          <a:xfrm>
            <a:off x="-20664" y="1529168"/>
            <a:ext cx="585738" cy="2498761"/>
          </a:xfrm>
          <a:prstGeom prst="rect">
            <a:avLst/>
          </a:prstGeom>
          <a:noFill/>
        </p:spPr>
        <p:txBody>
          <a:bodyPr vert="wordArtVert"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Arial"/>
                <a:ea typeface="+mn-ea"/>
                <a:cs typeface="Arial"/>
                <a:sym typeface="Arial"/>
              </a:rPr>
              <a:t>Object</a:t>
            </a:r>
          </a:p>
        </p:txBody>
      </p:sp>
      <p:sp>
        <p:nvSpPr>
          <p:cNvPr id="3" name="Rectangle 2">
            <a:extLst>
              <a:ext uri="{FF2B5EF4-FFF2-40B4-BE49-F238E27FC236}">
                <a16:creationId xmlns:a16="http://schemas.microsoft.com/office/drawing/2014/main" id="{FF2CA0C3-00D9-C442-BA96-EFE04D4B446D}"/>
              </a:ext>
            </a:extLst>
          </p:cNvPr>
          <p:cNvSpPr/>
          <p:nvPr/>
        </p:nvSpPr>
        <p:spPr>
          <a:xfrm>
            <a:off x="769766" y="2087105"/>
            <a:ext cx="7950615" cy="36576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E9814E26-5D7E-AE45-AF13-8754404AA5EA}"/>
              </a:ext>
            </a:extLst>
          </p:cNvPr>
          <p:cNvSpPr txBox="1"/>
          <p:nvPr/>
        </p:nvSpPr>
        <p:spPr>
          <a:xfrm>
            <a:off x="7788074" y="1448974"/>
            <a:ext cx="869149" cy="584775"/>
          </a:xfrm>
          <a:prstGeom prst="rect">
            <a:avLst/>
          </a:prstGeom>
          <a:solidFill>
            <a:schemeClr val="accent1">
              <a:lumMod val="60000"/>
              <a:lumOff val="40000"/>
            </a:schemeClr>
          </a:solidFill>
          <a:ln>
            <a:solidFill>
              <a:schemeClr val="accent1">
                <a:lumMod val="60000"/>
                <a:lumOff val="40000"/>
              </a:schemeClr>
            </a:solidFill>
          </a:ln>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mn-ea"/>
                <a:cs typeface="Arial"/>
                <a:sym typeface="Arial"/>
              </a:rPr>
              <a:t>Car</a:t>
            </a:r>
          </a:p>
        </p:txBody>
      </p:sp>
    </p:spTree>
    <p:extLst>
      <p:ext uri="{BB962C8B-B14F-4D97-AF65-F5344CB8AC3E}">
        <p14:creationId xmlns:p14="http://schemas.microsoft.com/office/powerpoint/2010/main" val="1913343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A9C04208-7026-814F-8F5E-283FA6735158}"/>
              </a:ext>
            </a:extLst>
          </p:cNvPr>
          <p:cNvPicPr>
            <a:picLocks noChangeAspect="1" noChangeArrowheads="1"/>
          </p:cNvPicPr>
          <p:nvPr/>
        </p:nvPicPr>
        <p:blipFill>
          <a:blip r:embed="rId3"/>
          <a:srcRect l="1" r="1"/>
          <a:stretch/>
        </p:blipFill>
        <p:spPr bwMode="auto">
          <a:xfrm>
            <a:off x="339350" y="1"/>
            <a:ext cx="11461567" cy="64472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C1593C9-CA5F-3048-9F82-F86335437D98}"/>
              </a:ext>
            </a:extLst>
          </p:cNvPr>
          <p:cNvSpPr txBox="1"/>
          <p:nvPr/>
        </p:nvSpPr>
        <p:spPr>
          <a:xfrm>
            <a:off x="-20664" y="1529167"/>
            <a:ext cx="585738" cy="2097690"/>
          </a:xfrm>
          <a:prstGeom prst="rect">
            <a:avLst/>
          </a:prstGeom>
          <a:noFill/>
        </p:spPr>
        <p:txBody>
          <a:bodyPr vert="wordArtVert"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Arial"/>
                <a:ea typeface="+mn-ea"/>
                <a:cs typeface="Arial"/>
                <a:sym typeface="Arial"/>
              </a:rPr>
              <a:t>Event</a:t>
            </a:r>
          </a:p>
        </p:txBody>
      </p:sp>
      <p:sp>
        <p:nvSpPr>
          <p:cNvPr id="3" name="Rectangle 2">
            <a:extLst>
              <a:ext uri="{FF2B5EF4-FFF2-40B4-BE49-F238E27FC236}">
                <a16:creationId xmlns:a16="http://schemas.microsoft.com/office/drawing/2014/main" id="{FF2CA0C3-00D9-C442-BA96-EFE04D4B446D}"/>
              </a:ext>
            </a:extLst>
          </p:cNvPr>
          <p:cNvSpPr/>
          <p:nvPr/>
        </p:nvSpPr>
        <p:spPr>
          <a:xfrm>
            <a:off x="769766" y="2087105"/>
            <a:ext cx="7950615" cy="36576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E9814E26-5D7E-AE45-AF13-8754404AA5EA}"/>
              </a:ext>
            </a:extLst>
          </p:cNvPr>
          <p:cNvSpPr txBox="1"/>
          <p:nvPr/>
        </p:nvSpPr>
        <p:spPr>
          <a:xfrm>
            <a:off x="7788074" y="1448974"/>
            <a:ext cx="869149" cy="584775"/>
          </a:xfrm>
          <a:prstGeom prst="rect">
            <a:avLst/>
          </a:prstGeom>
          <a:solidFill>
            <a:schemeClr val="accent1">
              <a:lumMod val="60000"/>
              <a:lumOff val="40000"/>
            </a:schemeClr>
          </a:solidFill>
          <a:ln>
            <a:solidFill>
              <a:schemeClr val="accent1">
                <a:lumMod val="60000"/>
                <a:lumOff val="40000"/>
              </a:schemeClr>
            </a:solidFill>
          </a:ln>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mn-ea"/>
                <a:cs typeface="Arial"/>
                <a:sym typeface="Arial"/>
              </a:rPr>
              <a:t>Car</a:t>
            </a:r>
          </a:p>
        </p:txBody>
      </p:sp>
      <p:graphicFrame>
        <p:nvGraphicFramePr>
          <p:cNvPr id="10" name="Table 2">
            <a:extLst>
              <a:ext uri="{FF2B5EF4-FFF2-40B4-BE49-F238E27FC236}">
                <a16:creationId xmlns:a16="http://schemas.microsoft.com/office/drawing/2014/main" id="{6BA5E8A2-2C47-1A46-A827-A58EF6C78C57}"/>
              </a:ext>
            </a:extLst>
          </p:cNvPr>
          <p:cNvGraphicFramePr>
            <a:graphicFrameLocks noGrp="1"/>
          </p:cNvGraphicFramePr>
          <p:nvPr/>
        </p:nvGraphicFramePr>
        <p:xfrm>
          <a:off x="8768036" y="1228754"/>
          <a:ext cx="3032880" cy="1819423"/>
        </p:xfrm>
        <a:graphic>
          <a:graphicData uri="http://schemas.openxmlformats.org/drawingml/2006/table">
            <a:tbl>
              <a:tblPr firstRow="1" bandRow="1">
                <a:tableStyleId>{69012ECD-51FC-41F1-AA8D-1B2483CD663E}</a:tableStyleId>
              </a:tblPr>
              <a:tblGrid>
                <a:gridCol w="1407228">
                  <a:extLst>
                    <a:ext uri="{9D8B030D-6E8A-4147-A177-3AD203B41FA5}">
                      <a16:colId xmlns:a16="http://schemas.microsoft.com/office/drawing/2014/main" val="3986014568"/>
                    </a:ext>
                  </a:extLst>
                </a:gridCol>
                <a:gridCol w="1625652">
                  <a:extLst>
                    <a:ext uri="{9D8B030D-6E8A-4147-A177-3AD203B41FA5}">
                      <a16:colId xmlns:a16="http://schemas.microsoft.com/office/drawing/2014/main" val="3091109091"/>
                    </a:ext>
                  </a:extLst>
                </a:gridCol>
              </a:tblGrid>
              <a:tr h="618977">
                <a:tc>
                  <a:txBody>
                    <a:bodyPr/>
                    <a:lstStyle/>
                    <a:p>
                      <a:r>
                        <a:rPr lang="en-US" sz="2400" dirty="0"/>
                        <a:t>Event</a:t>
                      </a:r>
                    </a:p>
                  </a:txBody>
                  <a:tcPr marL="121920" marR="121920" marT="60960" marB="6096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60000"/>
                        <a:lumOff val="40000"/>
                      </a:schemeClr>
                    </a:solidFill>
                  </a:tcPr>
                </a:tc>
                <a:tc>
                  <a:txBody>
                    <a:bodyPr/>
                    <a:lstStyle/>
                    <a:p>
                      <a:r>
                        <a:rPr lang="en-US" sz="2400" dirty="0"/>
                        <a:t>Bombing</a:t>
                      </a:r>
                    </a:p>
                  </a:txBody>
                  <a:tcPr marL="121920" marR="121920" marT="60960" marB="6096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961666745"/>
                  </a:ext>
                </a:extLst>
              </a:tr>
              <a:tr h="600223">
                <a:tc>
                  <a:txBody>
                    <a:bodyPr/>
                    <a:lstStyle/>
                    <a:p>
                      <a:r>
                        <a:rPr lang="en-US" sz="2100" b="1" dirty="0">
                          <a:solidFill>
                            <a:schemeClr val="tx1">
                              <a:lumMod val="65000"/>
                              <a:lumOff val="35000"/>
                            </a:schemeClr>
                          </a:solidFill>
                        </a:rPr>
                        <a:t>Item</a:t>
                      </a:r>
                    </a:p>
                  </a:txBody>
                  <a:tcPr marL="121920" marR="12192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2100" dirty="0">
                          <a:solidFill>
                            <a:schemeClr val="tx1">
                              <a:lumMod val="65000"/>
                              <a:lumOff val="35000"/>
                            </a:schemeClr>
                          </a:solidFill>
                        </a:rPr>
                        <a:t>Car</a:t>
                      </a:r>
                    </a:p>
                  </a:txBody>
                  <a:tcPr marL="121920" marR="12192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08779396"/>
                  </a:ext>
                </a:extLst>
              </a:tr>
              <a:tr h="600223">
                <a:tc>
                  <a:txBody>
                    <a:bodyPr/>
                    <a:lstStyle/>
                    <a:p>
                      <a:r>
                        <a:rPr lang="en-US" sz="2100" b="1" dirty="0">
                          <a:solidFill>
                            <a:schemeClr val="tx1">
                              <a:lumMod val="65000"/>
                              <a:lumOff val="35000"/>
                            </a:schemeClr>
                          </a:solidFill>
                        </a:rPr>
                        <a:t>Witness</a:t>
                      </a:r>
                    </a:p>
                  </a:txBody>
                  <a:tcPr marL="121920" marR="12192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2100" dirty="0">
                          <a:solidFill>
                            <a:schemeClr val="tx1">
                              <a:lumMod val="65000"/>
                              <a:lumOff val="35000"/>
                            </a:schemeClr>
                          </a:solidFill>
                        </a:rPr>
                        <a:t>People</a:t>
                      </a:r>
                    </a:p>
                  </a:txBody>
                  <a:tcPr marL="121920" marR="12192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58346046"/>
                  </a:ext>
                </a:extLst>
              </a:tr>
            </a:tbl>
          </a:graphicData>
        </a:graphic>
      </p:graphicFrame>
    </p:spTree>
    <p:extLst>
      <p:ext uri="{BB962C8B-B14F-4D97-AF65-F5344CB8AC3E}">
        <p14:creationId xmlns:p14="http://schemas.microsoft.com/office/powerpoint/2010/main" val="397904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A9C04208-7026-814F-8F5E-283FA6735158}"/>
              </a:ext>
            </a:extLst>
          </p:cNvPr>
          <p:cNvPicPr>
            <a:picLocks noChangeAspect="1" noChangeArrowheads="1"/>
          </p:cNvPicPr>
          <p:nvPr/>
        </p:nvPicPr>
        <p:blipFill>
          <a:blip r:embed="rId3"/>
          <a:srcRect t="9045" b="9045"/>
          <a:stretch/>
        </p:blipFill>
        <p:spPr bwMode="auto">
          <a:xfrm>
            <a:off x="339350" y="0"/>
            <a:ext cx="6659220" cy="37459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C1593C9-CA5F-3048-9F82-F86335437D98}"/>
              </a:ext>
            </a:extLst>
          </p:cNvPr>
          <p:cNvSpPr txBox="1"/>
          <p:nvPr/>
        </p:nvSpPr>
        <p:spPr>
          <a:xfrm>
            <a:off x="-20664" y="1529167"/>
            <a:ext cx="585738" cy="3300904"/>
          </a:xfrm>
          <a:prstGeom prst="rect">
            <a:avLst/>
          </a:prstGeom>
          <a:noFill/>
        </p:spPr>
        <p:txBody>
          <a:bodyPr vert="wordArtVert"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Arial"/>
                <a:ea typeface="+mn-ea"/>
                <a:cs typeface="Arial"/>
                <a:sym typeface="Arial"/>
              </a:rPr>
              <a:t>Argument</a:t>
            </a:r>
          </a:p>
        </p:txBody>
      </p:sp>
      <p:graphicFrame>
        <p:nvGraphicFramePr>
          <p:cNvPr id="10" name="Table 2">
            <a:extLst>
              <a:ext uri="{FF2B5EF4-FFF2-40B4-BE49-F238E27FC236}">
                <a16:creationId xmlns:a16="http://schemas.microsoft.com/office/drawing/2014/main" id="{6BA5E8A2-2C47-1A46-A827-A58EF6C78C57}"/>
              </a:ext>
            </a:extLst>
          </p:cNvPr>
          <p:cNvGraphicFramePr>
            <a:graphicFrameLocks noGrp="1"/>
          </p:cNvGraphicFramePr>
          <p:nvPr/>
        </p:nvGraphicFramePr>
        <p:xfrm>
          <a:off x="7290531" y="314257"/>
          <a:ext cx="3905572" cy="1819423"/>
        </p:xfrm>
        <a:graphic>
          <a:graphicData uri="http://schemas.openxmlformats.org/drawingml/2006/table">
            <a:tbl>
              <a:tblPr firstRow="1" bandRow="1">
                <a:tableStyleId>{69012ECD-51FC-41F1-AA8D-1B2483CD663E}</a:tableStyleId>
              </a:tblPr>
              <a:tblGrid>
                <a:gridCol w="1943017">
                  <a:extLst>
                    <a:ext uri="{9D8B030D-6E8A-4147-A177-3AD203B41FA5}">
                      <a16:colId xmlns:a16="http://schemas.microsoft.com/office/drawing/2014/main" val="3986014568"/>
                    </a:ext>
                  </a:extLst>
                </a:gridCol>
                <a:gridCol w="1962555">
                  <a:extLst>
                    <a:ext uri="{9D8B030D-6E8A-4147-A177-3AD203B41FA5}">
                      <a16:colId xmlns:a16="http://schemas.microsoft.com/office/drawing/2014/main" val="3091109091"/>
                    </a:ext>
                  </a:extLst>
                </a:gridCol>
              </a:tblGrid>
              <a:tr h="618977">
                <a:tc>
                  <a:txBody>
                    <a:bodyPr/>
                    <a:lstStyle/>
                    <a:p>
                      <a:r>
                        <a:rPr lang="en-US" sz="2400" dirty="0"/>
                        <a:t>Event</a:t>
                      </a:r>
                    </a:p>
                  </a:txBody>
                  <a:tcPr marL="121920" marR="121920" marT="60960" marB="6096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60000"/>
                        <a:lumOff val="40000"/>
                      </a:schemeClr>
                    </a:solidFill>
                  </a:tcPr>
                </a:tc>
                <a:tc>
                  <a:txBody>
                    <a:bodyPr/>
                    <a:lstStyle/>
                    <a:p>
                      <a:r>
                        <a:rPr lang="en-US" sz="2400" dirty="0"/>
                        <a:t>Attacking</a:t>
                      </a:r>
                    </a:p>
                  </a:txBody>
                  <a:tcPr marL="121920" marR="121920" marT="60960" marB="6096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961666745"/>
                  </a:ext>
                </a:extLst>
              </a:tr>
              <a:tr h="600223">
                <a:tc>
                  <a:txBody>
                    <a:bodyPr/>
                    <a:lstStyle/>
                    <a:p>
                      <a:r>
                        <a:rPr lang="en-US" sz="2100" b="1" dirty="0">
                          <a:solidFill>
                            <a:schemeClr val="tx1">
                              <a:lumMod val="65000"/>
                              <a:lumOff val="35000"/>
                            </a:schemeClr>
                          </a:solidFill>
                        </a:rPr>
                        <a:t>Attacker</a:t>
                      </a:r>
                    </a:p>
                  </a:txBody>
                  <a:tcPr marL="121920" marR="12192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2100" dirty="0">
                          <a:solidFill>
                            <a:schemeClr val="tx1">
                              <a:lumMod val="65000"/>
                              <a:lumOff val="35000"/>
                            </a:schemeClr>
                          </a:solidFill>
                        </a:rPr>
                        <a:t>protesters</a:t>
                      </a:r>
                    </a:p>
                  </a:txBody>
                  <a:tcPr marL="121920" marR="12192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08779396"/>
                  </a:ext>
                </a:extLst>
              </a:tr>
              <a:tr h="600223">
                <a:tc>
                  <a:txBody>
                    <a:bodyPr/>
                    <a:lstStyle/>
                    <a:p>
                      <a:r>
                        <a:rPr lang="en-US" sz="2100" b="1" dirty="0">
                          <a:solidFill>
                            <a:schemeClr val="tx1">
                              <a:lumMod val="65000"/>
                              <a:lumOff val="35000"/>
                            </a:schemeClr>
                          </a:solidFill>
                        </a:rPr>
                        <a:t>Target</a:t>
                      </a:r>
                    </a:p>
                  </a:txBody>
                  <a:tcPr marL="121920" marR="12192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2100" dirty="0">
                          <a:solidFill>
                            <a:schemeClr val="tx1">
                              <a:lumMod val="65000"/>
                              <a:lumOff val="35000"/>
                            </a:schemeClr>
                          </a:solidFill>
                        </a:rPr>
                        <a:t>police</a:t>
                      </a:r>
                    </a:p>
                  </a:txBody>
                  <a:tcPr marL="121920" marR="12192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20335498"/>
                  </a:ext>
                </a:extLst>
              </a:tr>
            </a:tbl>
          </a:graphicData>
        </a:graphic>
      </p:graphicFrame>
      <p:pic>
        <p:nvPicPr>
          <p:cNvPr id="13" name="Picture 2">
            <a:extLst>
              <a:ext uri="{FF2B5EF4-FFF2-40B4-BE49-F238E27FC236}">
                <a16:creationId xmlns:a16="http://schemas.microsoft.com/office/drawing/2014/main" id="{39CC1F87-B43C-E340-98F5-B7A0F6E7CC5C}"/>
              </a:ext>
            </a:extLst>
          </p:cNvPr>
          <p:cNvPicPr>
            <a:picLocks noChangeAspect="1" noChangeArrowheads="1"/>
          </p:cNvPicPr>
          <p:nvPr/>
        </p:nvPicPr>
        <p:blipFill>
          <a:blip r:embed="rId4"/>
          <a:srcRect t="9045" b="9045"/>
          <a:stretch/>
        </p:blipFill>
        <p:spPr bwMode="auto">
          <a:xfrm>
            <a:off x="5331419" y="2864329"/>
            <a:ext cx="7099683" cy="39936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 2">
            <a:extLst>
              <a:ext uri="{FF2B5EF4-FFF2-40B4-BE49-F238E27FC236}">
                <a16:creationId xmlns:a16="http://schemas.microsoft.com/office/drawing/2014/main" id="{5588EA1A-72B0-794E-BC81-A466216E20BB}"/>
              </a:ext>
            </a:extLst>
          </p:cNvPr>
          <p:cNvGraphicFramePr>
            <a:graphicFrameLocks noGrp="1"/>
          </p:cNvGraphicFramePr>
          <p:nvPr/>
        </p:nvGraphicFramePr>
        <p:xfrm>
          <a:off x="1186441" y="4854527"/>
          <a:ext cx="3905572" cy="1819423"/>
        </p:xfrm>
        <a:graphic>
          <a:graphicData uri="http://schemas.openxmlformats.org/drawingml/2006/table">
            <a:tbl>
              <a:tblPr firstRow="1" bandRow="1">
                <a:tableStyleId>{69012ECD-51FC-41F1-AA8D-1B2483CD663E}</a:tableStyleId>
              </a:tblPr>
              <a:tblGrid>
                <a:gridCol w="1943017">
                  <a:extLst>
                    <a:ext uri="{9D8B030D-6E8A-4147-A177-3AD203B41FA5}">
                      <a16:colId xmlns:a16="http://schemas.microsoft.com/office/drawing/2014/main" val="3986014568"/>
                    </a:ext>
                  </a:extLst>
                </a:gridCol>
                <a:gridCol w="1962555">
                  <a:extLst>
                    <a:ext uri="{9D8B030D-6E8A-4147-A177-3AD203B41FA5}">
                      <a16:colId xmlns:a16="http://schemas.microsoft.com/office/drawing/2014/main" val="3091109091"/>
                    </a:ext>
                  </a:extLst>
                </a:gridCol>
              </a:tblGrid>
              <a:tr h="618977">
                <a:tc>
                  <a:txBody>
                    <a:bodyPr/>
                    <a:lstStyle/>
                    <a:p>
                      <a:r>
                        <a:rPr lang="en-US" sz="2400" dirty="0"/>
                        <a:t>Event</a:t>
                      </a:r>
                    </a:p>
                  </a:txBody>
                  <a:tcPr marL="121920" marR="121920" marT="60960" marB="6096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60000"/>
                        <a:lumOff val="40000"/>
                      </a:schemeClr>
                    </a:solidFill>
                  </a:tcPr>
                </a:tc>
                <a:tc>
                  <a:txBody>
                    <a:bodyPr/>
                    <a:lstStyle/>
                    <a:p>
                      <a:r>
                        <a:rPr lang="en-US" sz="2400" dirty="0"/>
                        <a:t>Attacking</a:t>
                      </a:r>
                    </a:p>
                  </a:txBody>
                  <a:tcPr marL="121920" marR="121920" marT="60960" marB="6096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961666745"/>
                  </a:ext>
                </a:extLst>
              </a:tr>
              <a:tr h="600223">
                <a:tc>
                  <a:txBody>
                    <a:bodyPr/>
                    <a:lstStyle/>
                    <a:p>
                      <a:r>
                        <a:rPr lang="en-US" sz="2100" b="1" dirty="0">
                          <a:solidFill>
                            <a:schemeClr val="tx1">
                              <a:lumMod val="65000"/>
                              <a:lumOff val="35000"/>
                            </a:schemeClr>
                          </a:solidFill>
                        </a:rPr>
                        <a:t>Attacker</a:t>
                      </a:r>
                    </a:p>
                  </a:txBody>
                  <a:tcPr marL="121920" marR="12192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2100" dirty="0">
                          <a:solidFill>
                            <a:schemeClr val="tx1">
                              <a:lumMod val="65000"/>
                              <a:lumOff val="35000"/>
                            </a:schemeClr>
                          </a:solidFill>
                        </a:rPr>
                        <a:t>police</a:t>
                      </a:r>
                    </a:p>
                  </a:txBody>
                  <a:tcPr marL="121920" marR="12192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08779396"/>
                  </a:ext>
                </a:extLst>
              </a:tr>
              <a:tr h="600223">
                <a:tc>
                  <a:txBody>
                    <a:bodyPr/>
                    <a:lstStyle/>
                    <a:p>
                      <a:r>
                        <a:rPr lang="en-US" sz="2100" b="1" dirty="0">
                          <a:solidFill>
                            <a:schemeClr val="tx1">
                              <a:lumMod val="65000"/>
                              <a:lumOff val="35000"/>
                            </a:schemeClr>
                          </a:solidFill>
                        </a:rPr>
                        <a:t>Target</a:t>
                      </a:r>
                    </a:p>
                  </a:txBody>
                  <a:tcPr marL="121920" marR="12192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2100" dirty="0">
                          <a:solidFill>
                            <a:schemeClr val="tx1">
                              <a:lumMod val="65000"/>
                              <a:lumOff val="35000"/>
                            </a:schemeClr>
                          </a:solidFill>
                        </a:rPr>
                        <a:t>protester</a:t>
                      </a:r>
                    </a:p>
                  </a:txBody>
                  <a:tcPr marL="121920" marR="12192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20335498"/>
                  </a:ext>
                </a:extLst>
              </a:tr>
            </a:tbl>
          </a:graphicData>
        </a:graphic>
      </p:graphicFrame>
      <p:sp>
        <p:nvSpPr>
          <p:cNvPr id="16" name="Triangle 15">
            <a:extLst>
              <a:ext uri="{FF2B5EF4-FFF2-40B4-BE49-F238E27FC236}">
                <a16:creationId xmlns:a16="http://schemas.microsoft.com/office/drawing/2014/main" id="{AFFB16EE-6137-6D41-9A0B-EFD3F258A741}"/>
              </a:ext>
            </a:extLst>
          </p:cNvPr>
          <p:cNvSpPr/>
          <p:nvPr/>
        </p:nvSpPr>
        <p:spPr>
          <a:xfrm rot="5400000">
            <a:off x="6931145" y="1284159"/>
            <a:ext cx="227281" cy="86259"/>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Triangle 16">
            <a:extLst>
              <a:ext uri="{FF2B5EF4-FFF2-40B4-BE49-F238E27FC236}">
                <a16:creationId xmlns:a16="http://schemas.microsoft.com/office/drawing/2014/main" id="{B506FC9F-1CF3-B149-9D74-C5008C364C13}"/>
              </a:ext>
            </a:extLst>
          </p:cNvPr>
          <p:cNvSpPr/>
          <p:nvPr/>
        </p:nvSpPr>
        <p:spPr>
          <a:xfrm rot="16200000" flipH="1">
            <a:off x="5193590" y="5727571"/>
            <a:ext cx="227281" cy="86259"/>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01394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1000"/>
                            </p:stCondLst>
                            <p:childTnLst>
                              <p:par>
                                <p:cTn id="9" presetID="1" presetClass="entr" presetSubtype="0" fill="hold" nodeType="afterEffect">
                                  <p:stCondLst>
                                    <p:cond delay="100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2000"/>
                            </p:stCondLst>
                            <p:childTnLst>
                              <p:par>
                                <p:cTn id="12" presetID="22" presetClass="entr" presetSubtype="2"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childTnLst>
                          </p:cTn>
                        </p:par>
                        <p:par>
                          <p:cTn id="15" fill="hold">
                            <p:stCondLst>
                              <p:cond delay="2500"/>
                            </p:stCondLst>
                            <p:childTnLst>
                              <p:par>
                                <p:cTn id="16" presetID="1" presetClass="entr" presetSubtype="0" fill="hold" nodeType="afterEffect">
                                  <p:stCondLst>
                                    <p:cond delay="100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2" descr="More Than 360,000 Kids Under 12 Years Old Have Gotten COVID Vaccine |  PEOPLE.com">
            <a:extLst>
              <a:ext uri="{FF2B5EF4-FFF2-40B4-BE49-F238E27FC236}">
                <a16:creationId xmlns:a16="http://schemas.microsoft.com/office/drawing/2014/main" id="{BA2AF920-E95D-3C41-8F52-CFD238B0F64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5173" y="3577029"/>
            <a:ext cx="2568955" cy="164592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B2677E21-7BF6-DD4D-BD9B-969E27E7C27E}"/>
              </a:ext>
            </a:extLst>
          </p:cNvPr>
          <p:cNvCxnSpPr>
            <a:cxnSpLocks/>
          </p:cNvCxnSpPr>
          <p:nvPr/>
        </p:nvCxnSpPr>
        <p:spPr>
          <a:xfrm flipV="1">
            <a:off x="3202983" y="3402667"/>
            <a:ext cx="8867581" cy="10117"/>
          </a:xfrm>
          <a:prstGeom prst="line">
            <a:avLst/>
          </a:prstGeom>
          <a:ln>
            <a:tailEnd type="stealth" w="lg" len="lg"/>
          </a:ln>
        </p:spPr>
        <p:style>
          <a:lnRef idx="2">
            <a:schemeClr val="accent1"/>
          </a:lnRef>
          <a:fillRef idx="0">
            <a:schemeClr val="accent1"/>
          </a:fillRef>
          <a:effectRef idx="1">
            <a:schemeClr val="accent1"/>
          </a:effectRef>
          <a:fontRef idx="minor">
            <a:schemeClr val="tx1"/>
          </a:fontRef>
        </p:style>
      </p:cxnSp>
      <p:sp>
        <p:nvSpPr>
          <p:cNvPr id="4" name="Oval 3">
            <a:extLst>
              <a:ext uri="{FF2B5EF4-FFF2-40B4-BE49-F238E27FC236}">
                <a16:creationId xmlns:a16="http://schemas.microsoft.com/office/drawing/2014/main" id="{60D6E68A-DAB0-AB48-9561-59F695A293E4}"/>
              </a:ext>
            </a:extLst>
          </p:cNvPr>
          <p:cNvSpPr/>
          <p:nvPr/>
        </p:nvSpPr>
        <p:spPr>
          <a:xfrm>
            <a:off x="3954486" y="3371213"/>
            <a:ext cx="60959" cy="629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Oval 4">
            <a:extLst>
              <a:ext uri="{FF2B5EF4-FFF2-40B4-BE49-F238E27FC236}">
                <a16:creationId xmlns:a16="http://schemas.microsoft.com/office/drawing/2014/main" id="{1B8FE573-40E9-8240-AA90-7BA597A089F6}"/>
              </a:ext>
            </a:extLst>
          </p:cNvPr>
          <p:cNvSpPr/>
          <p:nvPr/>
        </p:nvSpPr>
        <p:spPr>
          <a:xfrm>
            <a:off x="5358873" y="3368109"/>
            <a:ext cx="60959" cy="629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Oval 5">
            <a:extLst>
              <a:ext uri="{FF2B5EF4-FFF2-40B4-BE49-F238E27FC236}">
                <a16:creationId xmlns:a16="http://schemas.microsoft.com/office/drawing/2014/main" id="{563549F6-5C1A-3D44-ADA7-2315C2B1A9B0}"/>
              </a:ext>
            </a:extLst>
          </p:cNvPr>
          <p:cNvSpPr/>
          <p:nvPr/>
        </p:nvSpPr>
        <p:spPr>
          <a:xfrm>
            <a:off x="7306342" y="3383617"/>
            <a:ext cx="60959" cy="629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Oval 8">
            <a:extLst>
              <a:ext uri="{FF2B5EF4-FFF2-40B4-BE49-F238E27FC236}">
                <a16:creationId xmlns:a16="http://schemas.microsoft.com/office/drawing/2014/main" id="{E3C2902B-F332-8746-988C-9D59EDD5BE23}"/>
              </a:ext>
            </a:extLst>
          </p:cNvPr>
          <p:cNvSpPr/>
          <p:nvPr/>
        </p:nvSpPr>
        <p:spPr>
          <a:xfrm>
            <a:off x="10370098" y="3381331"/>
            <a:ext cx="60959" cy="629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Google Shape;165;p29">
            <a:extLst>
              <a:ext uri="{FF2B5EF4-FFF2-40B4-BE49-F238E27FC236}">
                <a16:creationId xmlns:a16="http://schemas.microsoft.com/office/drawing/2014/main" id="{E07E77BE-FE5B-0D48-8F19-44A38B20B3B7}"/>
              </a:ext>
            </a:extLst>
          </p:cNvPr>
          <p:cNvPicPr preferRelativeResize="0"/>
          <p:nvPr/>
        </p:nvPicPr>
        <p:blipFill>
          <a:blip r:embed="rId4">
            <a:alphaModFix/>
          </a:blip>
          <a:stretch>
            <a:fillRect/>
          </a:stretch>
        </p:blipFill>
        <p:spPr>
          <a:xfrm>
            <a:off x="3706659" y="1568297"/>
            <a:ext cx="2584704" cy="1645920"/>
          </a:xfrm>
          <a:prstGeom prst="rect">
            <a:avLst/>
          </a:prstGeom>
          <a:noFill/>
          <a:ln>
            <a:noFill/>
          </a:ln>
        </p:spPr>
      </p:pic>
      <p:pic>
        <p:nvPicPr>
          <p:cNvPr id="11" name="Google Shape;170;p29">
            <a:extLst>
              <a:ext uri="{FF2B5EF4-FFF2-40B4-BE49-F238E27FC236}">
                <a16:creationId xmlns:a16="http://schemas.microsoft.com/office/drawing/2014/main" id="{247D4D7E-53A8-9949-B1FA-61C3F115383F}"/>
              </a:ext>
            </a:extLst>
          </p:cNvPr>
          <p:cNvPicPr preferRelativeResize="0"/>
          <p:nvPr/>
        </p:nvPicPr>
        <p:blipFill>
          <a:blip r:embed="rId5">
            <a:alphaModFix/>
          </a:blip>
          <a:stretch>
            <a:fillRect/>
          </a:stretch>
        </p:blipFill>
        <p:spPr>
          <a:xfrm>
            <a:off x="3730035" y="3577029"/>
            <a:ext cx="2579060" cy="1645920"/>
          </a:xfrm>
          <a:prstGeom prst="rect">
            <a:avLst/>
          </a:prstGeom>
          <a:noFill/>
          <a:ln>
            <a:noFill/>
          </a:ln>
        </p:spPr>
      </p:pic>
      <p:pic>
        <p:nvPicPr>
          <p:cNvPr id="12" name="Picture 4" descr="Lab Technician Planting Petri Plate In The Lab / Microbiologist Working  With Petri Dish In The Bacteriological Laboratory Stock Photo, Picture And  Royalty Free Image. Image 107063055.">
            <a:extLst>
              <a:ext uri="{FF2B5EF4-FFF2-40B4-BE49-F238E27FC236}">
                <a16:creationId xmlns:a16="http://schemas.microsoft.com/office/drawing/2014/main" id="{852927E5-24F0-2741-967D-F1CB743CE735}"/>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7949" y="1568297"/>
            <a:ext cx="2584704"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15 Ways Doctors Are now Treating COVID-19 | Stacker">
            <a:extLst>
              <a:ext uri="{FF2B5EF4-FFF2-40B4-BE49-F238E27FC236}">
                <a16:creationId xmlns:a16="http://schemas.microsoft.com/office/drawing/2014/main" id="{E554FC01-9BEC-8349-95C9-90B662468F49}"/>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3640" y="1568297"/>
            <a:ext cx="2584704"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4" descr="Free COVID-19 Testing Sites Coming to Chicago Southside, Peoria, Champaign  and Rolling Meadows">
            <a:extLst>
              <a:ext uri="{FF2B5EF4-FFF2-40B4-BE49-F238E27FC236}">
                <a16:creationId xmlns:a16="http://schemas.microsoft.com/office/drawing/2014/main" id="{044B13A6-3F73-904E-A5BF-7D0DF0868B54}"/>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3268" y="3577029"/>
            <a:ext cx="2587849" cy="16459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Table 2">
            <a:extLst>
              <a:ext uri="{FF2B5EF4-FFF2-40B4-BE49-F238E27FC236}">
                <a16:creationId xmlns:a16="http://schemas.microsoft.com/office/drawing/2014/main" id="{0A042B26-6108-8041-9805-816BA38CF61D}"/>
              </a:ext>
            </a:extLst>
          </p:cNvPr>
          <p:cNvGraphicFramePr>
            <a:graphicFrameLocks noGrp="1"/>
          </p:cNvGraphicFramePr>
          <p:nvPr/>
        </p:nvGraphicFramePr>
        <p:xfrm>
          <a:off x="3744683" y="327447"/>
          <a:ext cx="2543747" cy="1143000"/>
        </p:xfrm>
        <a:graphic>
          <a:graphicData uri="http://schemas.openxmlformats.org/drawingml/2006/table">
            <a:tbl>
              <a:tblPr firstRow="1" bandRow="1">
                <a:tableStyleId>{69012ECD-51FC-41F1-AA8D-1B2483CD663E}</a:tableStyleId>
              </a:tblPr>
              <a:tblGrid>
                <a:gridCol w="963456">
                  <a:extLst>
                    <a:ext uri="{9D8B030D-6E8A-4147-A177-3AD203B41FA5}">
                      <a16:colId xmlns:a16="http://schemas.microsoft.com/office/drawing/2014/main" val="3986014568"/>
                    </a:ext>
                  </a:extLst>
                </a:gridCol>
                <a:gridCol w="1580291">
                  <a:extLst>
                    <a:ext uri="{9D8B030D-6E8A-4147-A177-3AD203B41FA5}">
                      <a16:colId xmlns:a16="http://schemas.microsoft.com/office/drawing/2014/main" val="3091109091"/>
                    </a:ext>
                  </a:extLst>
                </a:gridCol>
              </a:tblGrid>
              <a:tr h="406400">
                <a:tc>
                  <a:txBody>
                    <a:bodyPr/>
                    <a:lstStyle/>
                    <a:p>
                      <a:r>
                        <a:rPr lang="en-US" sz="1900" dirty="0"/>
                        <a:t>Event</a:t>
                      </a:r>
                    </a:p>
                  </a:txBody>
                  <a:tcPr marL="60960" marR="60960" marT="60960" marB="6096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60000"/>
                        <a:lumOff val="40000"/>
                      </a:schemeClr>
                    </a:solidFill>
                  </a:tcPr>
                </a:tc>
                <a:tc>
                  <a:txBody>
                    <a:bodyPr/>
                    <a:lstStyle/>
                    <a:p>
                      <a:r>
                        <a:rPr lang="en-US" sz="1900" dirty="0"/>
                        <a:t>Wearing</a:t>
                      </a:r>
                    </a:p>
                  </a:txBody>
                  <a:tcPr marL="60960" marR="60960" marT="60960" marB="6096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961666745"/>
                  </a:ext>
                </a:extLst>
              </a:tr>
              <a:tr h="365760">
                <a:tc>
                  <a:txBody>
                    <a:bodyPr/>
                    <a:lstStyle/>
                    <a:p>
                      <a:r>
                        <a:rPr lang="en-US" sz="1600" b="1" dirty="0">
                          <a:solidFill>
                            <a:schemeClr val="tx1">
                              <a:lumMod val="65000"/>
                              <a:lumOff val="35000"/>
                            </a:schemeClr>
                          </a:solidFill>
                        </a:rPr>
                        <a:t>Item</a:t>
                      </a:r>
                    </a:p>
                  </a:txBody>
                  <a:tcPr marL="60960" marR="6096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1600" dirty="0">
                          <a:solidFill>
                            <a:schemeClr val="tx1">
                              <a:lumMod val="65000"/>
                              <a:lumOff val="35000"/>
                            </a:schemeClr>
                          </a:solidFill>
                        </a:rPr>
                        <a:t>mask</a:t>
                      </a:r>
                    </a:p>
                  </a:txBody>
                  <a:tcPr marL="60960" marR="6096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08779396"/>
                  </a:ext>
                </a:extLst>
              </a:tr>
              <a:tr h="365760">
                <a:tc>
                  <a:txBody>
                    <a:bodyPr/>
                    <a:lstStyle/>
                    <a:p>
                      <a:r>
                        <a:rPr lang="en-US" sz="1600" b="1" dirty="0">
                          <a:solidFill>
                            <a:schemeClr val="tx1">
                              <a:lumMod val="65000"/>
                              <a:lumOff val="35000"/>
                            </a:schemeClr>
                          </a:solidFill>
                        </a:rPr>
                        <a:t>Agent</a:t>
                      </a:r>
                    </a:p>
                  </a:txBody>
                  <a:tcPr marL="60960" marR="6096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1600" dirty="0">
                          <a:solidFill>
                            <a:schemeClr val="tx1">
                              <a:lumMod val="65000"/>
                              <a:lumOff val="35000"/>
                            </a:schemeClr>
                          </a:solidFill>
                        </a:rPr>
                        <a:t>person</a:t>
                      </a:r>
                    </a:p>
                  </a:txBody>
                  <a:tcPr marL="60960" marR="6096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57884223"/>
                  </a:ext>
                </a:extLst>
              </a:tr>
            </a:tbl>
          </a:graphicData>
        </a:graphic>
      </p:graphicFrame>
      <p:graphicFrame>
        <p:nvGraphicFramePr>
          <p:cNvPr id="17" name="Table 2">
            <a:extLst>
              <a:ext uri="{FF2B5EF4-FFF2-40B4-BE49-F238E27FC236}">
                <a16:creationId xmlns:a16="http://schemas.microsoft.com/office/drawing/2014/main" id="{196C07F8-63A6-8B47-9B7A-E5B486B51493}"/>
              </a:ext>
            </a:extLst>
          </p:cNvPr>
          <p:cNvGraphicFramePr>
            <a:graphicFrameLocks noGrp="1"/>
          </p:cNvGraphicFramePr>
          <p:nvPr/>
        </p:nvGraphicFramePr>
        <p:xfrm>
          <a:off x="6523640" y="325107"/>
          <a:ext cx="2543747" cy="1143000"/>
        </p:xfrm>
        <a:graphic>
          <a:graphicData uri="http://schemas.openxmlformats.org/drawingml/2006/table">
            <a:tbl>
              <a:tblPr firstRow="1" bandRow="1">
                <a:tableStyleId>{69012ECD-51FC-41F1-AA8D-1B2483CD663E}</a:tableStyleId>
              </a:tblPr>
              <a:tblGrid>
                <a:gridCol w="963456">
                  <a:extLst>
                    <a:ext uri="{9D8B030D-6E8A-4147-A177-3AD203B41FA5}">
                      <a16:colId xmlns:a16="http://schemas.microsoft.com/office/drawing/2014/main" val="3986014568"/>
                    </a:ext>
                  </a:extLst>
                </a:gridCol>
                <a:gridCol w="1580291">
                  <a:extLst>
                    <a:ext uri="{9D8B030D-6E8A-4147-A177-3AD203B41FA5}">
                      <a16:colId xmlns:a16="http://schemas.microsoft.com/office/drawing/2014/main" val="3091109091"/>
                    </a:ext>
                  </a:extLst>
                </a:gridCol>
              </a:tblGrid>
              <a:tr h="406400">
                <a:tc>
                  <a:txBody>
                    <a:bodyPr/>
                    <a:lstStyle/>
                    <a:p>
                      <a:r>
                        <a:rPr lang="en-US" sz="1900" dirty="0"/>
                        <a:t>Event</a:t>
                      </a:r>
                    </a:p>
                  </a:txBody>
                  <a:tcPr marL="60960" marR="60960" marT="60960" marB="6096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60000"/>
                        <a:lumOff val="40000"/>
                      </a:schemeClr>
                    </a:solidFill>
                  </a:tcPr>
                </a:tc>
                <a:tc>
                  <a:txBody>
                    <a:bodyPr/>
                    <a:lstStyle/>
                    <a:p>
                      <a:r>
                        <a:rPr lang="en-US" sz="1900" dirty="0"/>
                        <a:t>Treatment</a:t>
                      </a:r>
                    </a:p>
                  </a:txBody>
                  <a:tcPr marL="60960" marR="60960" marT="60960" marB="6096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961666745"/>
                  </a:ext>
                </a:extLst>
              </a:tr>
              <a:tr h="365760">
                <a:tc>
                  <a:txBody>
                    <a:bodyPr/>
                    <a:lstStyle/>
                    <a:p>
                      <a:r>
                        <a:rPr lang="en-US" sz="1600" b="1" dirty="0">
                          <a:solidFill>
                            <a:schemeClr val="tx1">
                              <a:lumMod val="65000"/>
                              <a:lumOff val="35000"/>
                            </a:schemeClr>
                          </a:solidFill>
                        </a:rPr>
                        <a:t>Agent</a:t>
                      </a:r>
                    </a:p>
                  </a:txBody>
                  <a:tcPr marL="60960" marR="6096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1600" dirty="0">
                          <a:solidFill>
                            <a:schemeClr val="tx1">
                              <a:lumMod val="65000"/>
                              <a:lumOff val="35000"/>
                            </a:schemeClr>
                          </a:solidFill>
                        </a:rPr>
                        <a:t>doctor</a:t>
                      </a:r>
                    </a:p>
                  </a:txBody>
                  <a:tcPr marL="60960" marR="6096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08779396"/>
                  </a:ext>
                </a:extLst>
              </a:tr>
              <a:tr h="365760">
                <a:tc>
                  <a:txBody>
                    <a:bodyPr/>
                    <a:lstStyle/>
                    <a:p>
                      <a:r>
                        <a:rPr lang="en-US" sz="1600" b="1" dirty="0">
                          <a:solidFill>
                            <a:schemeClr val="tx1">
                              <a:lumMod val="65000"/>
                              <a:lumOff val="35000"/>
                            </a:schemeClr>
                          </a:solidFill>
                        </a:rPr>
                        <a:t>Target</a:t>
                      </a:r>
                    </a:p>
                  </a:txBody>
                  <a:tcPr marL="60960" marR="6096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1600" dirty="0">
                          <a:solidFill>
                            <a:schemeClr val="tx1">
                              <a:lumMod val="65000"/>
                              <a:lumOff val="35000"/>
                            </a:schemeClr>
                          </a:solidFill>
                        </a:rPr>
                        <a:t>patient</a:t>
                      </a:r>
                    </a:p>
                  </a:txBody>
                  <a:tcPr marL="60960" marR="6096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57884223"/>
                  </a:ext>
                </a:extLst>
              </a:tr>
            </a:tbl>
          </a:graphicData>
        </a:graphic>
      </p:graphicFrame>
      <p:graphicFrame>
        <p:nvGraphicFramePr>
          <p:cNvPr id="19" name="Table 2">
            <a:extLst>
              <a:ext uri="{FF2B5EF4-FFF2-40B4-BE49-F238E27FC236}">
                <a16:creationId xmlns:a16="http://schemas.microsoft.com/office/drawing/2014/main" id="{F4C0A783-651F-B043-862D-1046EDCB73A7}"/>
              </a:ext>
            </a:extLst>
          </p:cNvPr>
          <p:cNvGraphicFramePr>
            <a:graphicFrameLocks noGrp="1"/>
          </p:cNvGraphicFramePr>
          <p:nvPr/>
        </p:nvGraphicFramePr>
        <p:xfrm>
          <a:off x="9366419" y="319980"/>
          <a:ext cx="2543747" cy="1143000"/>
        </p:xfrm>
        <a:graphic>
          <a:graphicData uri="http://schemas.openxmlformats.org/drawingml/2006/table">
            <a:tbl>
              <a:tblPr firstRow="1" bandRow="1">
                <a:tableStyleId>{69012ECD-51FC-41F1-AA8D-1B2483CD663E}</a:tableStyleId>
              </a:tblPr>
              <a:tblGrid>
                <a:gridCol w="963456">
                  <a:extLst>
                    <a:ext uri="{9D8B030D-6E8A-4147-A177-3AD203B41FA5}">
                      <a16:colId xmlns:a16="http://schemas.microsoft.com/office/drawing/2014/main" val="3986014568"/>
                    </a:ext>
                  </a:extLst>
                </a:gridCol>
                <a:gridCol w="1580291">
                  <a:extLst>
                    <a:ext uri="{9D8B030D-6E8A-4147-A177-3AD203B41FA5}">
                      <a16:colId xmlns:a16="http://schemas.microsoft.com/office/drawing/2014/main" val="3091109091"/>
                    </a:ext>
                  </a:extLst>
                </a:gridCol>
              </a:tblGrid>
              <a:tr h="406400">
                <a:tc>
                  <a:txBody>
                    <a:bodyPr/>
                    <a:lstStyle/>
                    <a:p>
                      <a:r>
                        <a:rPr lang="en-US" sz="1900" dirty="0"/>
                        <a:t>Event</a:t>
                      </a:r>
                    </a:p>
                  </a:txBody>
                  <a:tcPr marL="60960" marR="60960" marT="60960" marB="6096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60000"/>
                        <a:lumOff val="40000"/>
                      </a:schemeClr>
                    </a:solidFill>
                  </a:tcPr>
                </a:tc>
                <a:tc>
                  <a:txBody>
                    <a:bodyPr/>
                    <a:lstStyle/>
                    <a:p>
                      <a:r>
                        <a:rPr lang="en-US" sz="1900" dirty="0"/>
                        <a:t>Researching</a:t>
                      </a:r>
                    </a:p>
                  </a:txBody>
                  <a:tcPr marL="60960" marR="60960" marT="60960" marB="6096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961666745"/>
                  </a:ext>
                </a:extLst>
              </a:tr>
              <a:tr h="365760">
                <a:tc>
                  <a:txBody>
                    <a:bodyPr/>
                    <a:lstStyle/>
                    <a:p>
                      <a:r>
                        <a:rPr lang="en-US" sz="1600" b="1" dirty="0">
                          <a:solidFill>
                            <a:schemeClr val="tx1">
                              <a:lumMod val="65000"/>
                              <a:lumOff val="35000"/>
                            </a:schemeClr>
                          </a:solidFill>
                        </a:rPr>
                        <a:t>Agent</a:t>
                      </a:r>
                    </a:p>
                  </a:txBody>
                  <a:tcPr marL="60960" marR="6096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1600" dirty="0">
                          <a:solidFill>
                            <a:schemeClr val="tx1">
                              <a:lumMod val="65000"/>
                              <a:lumOff val="35000"/>
                            </a:schemeClr>
                          </a:solidFill>
                        </a:rPr>
                        <a:t>researcher</a:t>
                      </a:r>
                    </a:p>
                  </a:txBody>
                  <a:tcPr marL="60960" marR="6096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08779396"/>
                  </a:ext>
                </a:extLst>
              </a:tr>
              <a:tr h="365760">
                <a:tc>
                  <a:txBody>
                    <a:bodyPr/>
                    <a:lstStyle/>
                    <a:p>
                      <a:r>
                        <a:rPr lang="en-US" sz="1600" b="1" dirty="0">
                          <a:solidFill>
                            <a:schemeClr val="tx1">
                              <a:lumMod val="65000"/>
                              <a:lumOff val="35000"/>
                            </a:schemeClr>
                          </a:solidFill>
                        </a:rPr>
                        <a:t>Target</a:t>
                      </a:r>
                    </a:p>
                  </a:txBody>
                  <a:tcPr marL="60960" marR="6096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1600" dirty="0">
                          <a:solidFill>
                            <a:schemeClr val="tx1">
                              <a:lumMod val="65000"/>
                              <a:lumOff val="35000"/>
                            </a:schemeClr>
                          </a:solidFill>
                        </a:rPr>
                        <a:t>dropper</a:t>
                      </a:r>
                    </a:p>
                  </a:txBody>
                  <a:tcPr marL="60960" marR="6096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57884223"/>
                  </a:ext>
                </a:extLst>
              </a:tr>
            </a:tbl>
          </a:graphicData>
        </a:graphic>
      </p:graphicFrame>
      <p:graphicFrame>
        <p:nvGraphicFramePr>
          <p:cNvPr id="20" name="Table 2">
            <a:extLst>
              <a:ext uri="{FF2B5EF4-FFF2-40B4-BE49-F238E27FC236}">
                <a16:creationId xmlns:a16="http://schemas.microsoft.com/office/drawing/2014/main" id="{F7E7FB00-68C8-674F-88BC-2C66D8C123AC}"/>
              </a:ext>
            </a:extLst>
          </p:cNvPr>
          <p:cNvGraphicFramePr>
            <a:graphicFrameLocks noGrp="1"/>
          </p:cNvGraphicFramePr>
          <p:nvPr/>
        </p:nvGraphicFramePr>
        <p:xfrm>
          <a:off x="3765348" y="5386405"/>
          <a:ext cx="2543747" cy="1143000"/>
        </p:xfrm>
        <a:graphic>
          <a:graphicData uri="http://schemas.openxmlformats.org/drawingml/2006/table">
            <a:tbl>
              <a:tblPr firstRow="1" bandRow="1">
                <a:tableStyleId>{69012ECD-51FC-41F1-AA8D-1B2483CD663E}</a:tableStyleId>
              </a:tblPr>
              <a:tblGrid>
                <a:gridCol w="963456">
                  <a:extLst>
                    <a:ext uri="{9D8B030D-6E8A-4147-A177-3AD203B41FA5}">
                      <a16:colId xmlns:a16="http://schemas.microsoft.com/office/drawing/2014/main" val="3986014568"/>
                    </a:ext>
                  </a:extLst>
                </a:gridCol>
                <a:gridCol w="1580291">
                  <a:extLst>
                    <a:ext uri="{9D8B030D-6E8A-4147-A177-3AD203B41FA5}">
                      <a16:colId xmlns:a16="http://schemas.microsoft.com/office/drawing/2014/main" val="3091109091"/>
                    </a:ext>
                  </a:extLst>
                </a:gridCol>
              </a:tblGrid>
              <a:tr h="406400">
                <a:tc>
                  <a:txBody>
                    <a:bodyPr/>
                    <a:lstStyle/>
                    <a:p>
                      <a:r>
                        <a:rPr lang="en-US" sz="1900" dirty="0"/>
                        <a:t>Event</a:t>
                      </a:r>
                    </a:p>
                  </a:txBody>
                  <a:tcPr marL="60960" marR="60960" marT="60960" marB="6096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60000"/>
                        <a:lumOff val="40000"/>
                      </a:schemeClr>
                    </a:solidFill>
                  </a:tcPr>
                </a:tc>
                <a:tc>
                  <a:txBody>
                    <a:bodyPr/>
                    <a:lstStyle/>
                    <a:p>
                      <a:r>
                        <a:rPr lang="en-US" sz="1900" dirty="0"/>
                        <a:t>Sanitizing</a:t>
                      </a:r>
                    </a:p>
                  </a:txBody>
                  <a:tcPr marL="60960" marR="60960" marT="60960" marB="6096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961666745"/>
                  </a:ext>
                </a:extLst>
              </a:tr>
              <a:tr h="365760">
                <a:tc>
                  <a:txBody>
                    <a:bodyPr/>
                    <a:lstStyle/>
                    <a:p>
                      <a:r>
                        <a:rPr lang="en-US" sz="1600" b="1" dirty="0">
                          <a:solidFill>
                            <a:schemeClr val="tx1">
                              <a:lumMod val="65000"/>
                              <a:lumOff val="35000"/>
                            </a:schemeClr>
                          </a:solidFill>
                        </a:rPr>
                        <a:t>Agent</a:t>
                      </a:r>
                    </a:p>
                  </a:txBody>
                  <a:tcPr marL="60960" marR="6096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1600" dirty="0">
                          <a:solidFill>
                            <a:schemeClr val="tx1">
                              <a:lumMod val="65000"/>
                              <a:lumOff val="35000"/>
                            </a:schemeClr>
                          </a:solidFill>
                        </a:rPr>
                        <a:t>person</a:t>
                      </a:r>
                    </a:p>
                  </a:txBody>
                  <a:tcPr marL="60960" marR="6096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08779396"/>
                  </a:ext>
                </a:extLst>
              </a:tr>
              <a:tr h="365760">
                <a:tc>
                  <a:txBody>
                    <a:bodyPr/>
                    <a:lstStyle/>
                    <a:p>
                      <a:r>
                        <a:rPr lang="en-US" sz="1600" b="1" dirty="0">
                          <a:solidFill>
                            <a:schemeClr val="tx1">
                              <a:lumMod val="65000"/>
                              <a:lumOff val="35000"/>
                            </a:schemeClr>
                          </a:solidFill>
                        </a:rPr>
                        <a:t>Tool</a:t>
                      </a:r>
                    </a:p>
                  </a:txBody>
                  <a:tcPr marL="60960" marR="6096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1600" dirty="0">
                          <a:solidFill>
                            <a:schemeClr val="tx1">
                              <a:lumMod val="65000"/>
                              <a:lumOff val="35000"/>
                            </a:schemeClr>
                          </a:solidFill>
                        </a:rPr>
                        <a:t>sprayer</a:t>
                      </a:r>
                    </a:p>
                  </a:txBody>
                  <a:tcPr marL="60960" marR="6096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57884223"/>
                  </a:ext>
                </a:extLst>
              </a:tr>
            </a:tbl>
          </a:graphicData>
        </a:graphic>
      </p:graphicFrame>
      <p:graphicFrame>
        <p:nvGraphicFramePr>
          <p:cNvPr id="21" name="Table 2">
            <a:extLst>
              <a:ext uri="{FF2B5EF4-FFF2-40B4-BE49-F238E27FC236}">
                <a16:creationId xmlns:a16="http://schemas.microsoft.com/office/drawing/2014/main" id="{F722B372-3B3D-0E42-B944-9651B0C4520D}"/>
              </a:ext>
            </a:extLst>
          </p:cNvPr>
          <p:cNvGraphicFramePr>
            <a:graphicFrameLocks noGrp="1"/>
          </p:cNvGraphicFramePr>
          <p:nvPr/>
        </p:nvGraphicFramePr>
        <p:xfrm>
          <a:off x="6544305" y="5384065"/>
          <a:ext cx="2543747" cy="1143000"/>
        </p:xfrm>
        <a:graphic>
          <a:graphicData uri="http://schemas.openxmlformats.org/drawingml/2006/table">
            <a:tbl>
              <a:tblPr firstRow="1" bandRow="1">
                <a:tableStyleId>{69012ECD-51FC-41F1-AA8D-1B2483CD663E}</a:tableStyleId>
              </a:tblPr>
              <a:tblGrid>
                <a:gridCol w="963456">
                  <a:extLst>
                    <a:ext uri="{9D8B030D-6E8A-4147-A177-3AD203B41FA5}">
                      <a16:colId xmlns:a16="http://schemas.microsoft.com/office/drawing/2014/main" val="3986014568"/>
                    </a:ext>
                  </a:extLst>
                </a:gridCol>
                <a:gridCol w="1580291">
                  <a:extLst>
                    <a:ext uri="{9D8B030D-6E8A-4147-A177-3AD203B41FA5}">
                      <a16:colId xmlns:a16="http://schemas.microsoft.com/office/drawing/2014/main" val="3091109091"/>
                    </a:ext>
                  </a:extLst>
                </a:gridCol>
              </a:tblGrid>
              <a:tr h="406400">
                <a:tc>
                  <a:txBody>
                    <a:bodyPr/>
                    <a:lstStyle/>
                    <a:p>
                      <a:r>
                        <a:rPr lang="en-US" sz="1900" dirty="0"/>
                        <a:t>Event</a:t>
                      </a:r>
                    </a:p>
                  </a:txBody>
                  <a:tcPr marL="60960" marR="60960" marT="60960" marB="6096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60000"/>
                        <a:lumOff val="40000"/>
                      </a:schemeClr>
                    </a:solidFill>
                  </a:tcPr>
                </a:tc>
                <a:tc>
                  <a:txBody>
                    <a:bodyPr/>
                    <a:lstStyle/>
                    <a:p>
                      <a:r>
                        <a:rPr lang="en-US" sz="1900" dirty="0"/>
                        <a:t>Testing</a:t>
                      </a:r>
                    </a:p>
                  </a:txBody>
                  <a:tcPr marL="60960" marR="60960" marT="60960" marB="6096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961666745"/>
                  </a:ext>
                </a:extLst>
              </a:tr>
              <a:tr h="365760">
                <a:tc>
                  <a:txBody>
                    <a:bodyPr/>
                    <a:lstStyle/>
                    <a:p>
                      <a:r>
                        <a:rPr lang="en-US" sz="1600" b="1" dirty="0">
                          <a:solidFill>
                            <a:schemeClr val="tx1">
                              <a:lumMod val="65000"/>
                              <a:lumOff val="35000"/>
                            </a:schemeClr>
                          </a:solidFill>
                        </a:rPr>
                        <a:t>Agent</a:t>
                      </a:r>
                    </a:p>
                  </a:txBody>
                  <a:tcPr marL="60960" marR="6096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1600" dirty="0">
                          <a:solidFill>
                            <a:schemeClr val="tx1">
                              <a:lumMod val="65000"/>
                              <a:lumOff val="35000"/>
                            </a:schemeClr>
                          </a:solidFill>
                        </a:rPr>
                        <a:t>woman</a:t>
                      </a:r>
                    </a:p>
                  </a:txBody>
                  <a:tcPr marL="60960" marR="6096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08779396"/>
                  </a:ext>
                </a:extLst>
              </a:tr>
              <a:tr h="365760">
                <a:tc>
                  <a:txBody>
                    <a:bodyPr/>
                    <a:lstStyle/>
                    <a:p>
                      <a:r>
                        <a:rPr lang="en-US" sz="1600" b="1" dirty="0">
                          <a:solidFill>
                            <a:schemeClr val="tx1">
                              <a:lumMod val="65000"/>
                              <a:lumOff val="35000"/>
                            </a:schemeClr>
                          </a:solidFill>
                        </a:rPr>
                        <a:t>place</a:t>
                      </a:r>
                    </a:p>
                  </a:txBody>
                  <a:tcPr marL="60960" marR="6096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1600" dirty="0">
                          <a:solidFill>
                            <a:schemeClr val="tx1">
                              <a:lumMod val="65000"/>
                              <a:lumOff val="35000"/>
                            </a:schemeClr>
                          </a:solidFill>
                        </a:rPr>
                        <a:t>car</a:t>
                      </a:r>
                    </a:p>
                  </a:txBody>
                  <a:tcPr marL="60960" marR="6096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57884223"/>
                  </a:ext>
                </a:extLst>
              </a:tr>
            </a:tbl>
          </a:graphicData>
        </a:graphic>
      </p:graphicFrame>
      <p:graphicFrame>
        <p:nvGraphicFramePr>
          <p:cNvPr id="23" name="Table 2">
            <a:extLst>
              <a:ext uri="{FF2B5EF4-FFF2-40B4-BE49-F238E27FC236}">
                <a16:creationId xmlns:a16="http://schemas.microsoft.com/office/drawing/2014/main" id="{7069D651-8290-F148-BE89-6C242CBC8355}"/>
              </a:ext>
            </a:extLst>
          </p:cNvPr>
          <p:cNvGraphicFramePr>
            <a:graphicFrameLocks noGrp="1"/>
          </p:cNvGraphicFramePr>
          <p:nvPr/>
        </p:nvGraphicFramePr>
        <p:xfrm>
          <a:off x="9366419" y="5378939"/>
          <a:ext cx="2543747" cy="1143000"/>
        </p:xfrm>
        <a:graphic>
          <a:graphicData uri="http://schemas.openxmlformats.org/drawingml/2006/table">
            <a:tbl>
              <a:tblPr firstRow="1" bandRow="1">
                <a:tableStyleId>{69012ECD-51FC-41F1-AA8D-1B2483CD663E}</a:tableStyleId>
              </a:tblPr>
              <a:tblGrid>
                <a:gridCol w="963456">
                  <a:extLst>
                    <a:ext uri="{9D8B030D-6E8A-4147-A177-3AD203B41FA5}">
                      <a16:colId xmlns:a16="http://schemas.microsoft.com/office/drawing/2014/main" val="3986014568"/>
                    </a:ext>
                  </a:extLst>
                </a:gridCol>
                <a:gridCol w="1580291">
                  <a:extLst>
                    <a:ext uri="{9D8B030D-6E8A-4147-A177-3AD203B41FA5}">
                      <a16:colId xmlns:a16="http://schemas.microsoft.com/office/drawing/2014/main" val="3091109091"/>
                    </a:ext>
                  </a:extLst>
                </a:gridCol>
              </a:tblGrid>
              <a:tr h="406400">
                <a:tc>
                  <a:txBody>
                    <a:bodyPr/>
                    <a:lstStyle/>
                    <a:p>
                      <a:r>
                        <a:rPr lang="en-US" sz="1900" dirty="0"/>
                        <a:t>Event</a:t>
                      </a:r>
                    </a:p>
                  </a:txBody>
                  <a:tcPr marL="60960" marR="60960" marT="60960" marB="6096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60000"/>
                        <a:lumOff val="40000"/>
                      </a:schemeClr>
                    </a:solidFill>
                  </a:tcPr>
                </a:tc>
                <a:tc>
                  <a:txBody>
                    <a:bodyPr/>
                    <a:lstStyle/>
                    <a:p>
                      <a:r>
                        <a:rPr lang="en-US" sz="1900" dirty="0"/>
                        <a:t>Vaccination</a:t>
                      </a:r>
                    </a:p>
                  </a:txBody>
                  <a:tcPr marL="60960" marR="60960" marT="60960" marB="6096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961666745"/>
                  </a:ext>
                </a:extLst>
              </a:tr>
              <a:tr h="365760">
                <a:tc>
                  <a:txBody>
                    <a:bodyPr/>
                    <a:lstStyle/>
                    <a:p>
                      <a:r>
                        <a:rPr lang="en-US" sz="1600" b="1" dirty="0">
                          <a:solidFill>
                            <a:schemeClr val="tx1">
                              <a:lumMod val="65000"/>
                              <a:lumOff val="35000"/>
                            </a:schemeClr>
                          </a:solidFill>
                        </a:rPr>
                        <a:t>Agent</a:t>
                      </a:r>
                    </a:p>
                  </a:txBody>
                  <a:tcPr marL="60960" marR="6096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1600" dirty="0">
                          <a:solidFill>
                            <a:schemeClr val="tx1">
                              <a:lumMod val="65000"/>
                              <a:lumOff val="35000"/>
                            </a:schemeClr>
                          </a:solidFill>
                        </a:rPr>
                        <a:t>woman</a:t>
                      </a:r>
                    </a:p>
                  </a:txBody>
                  <a:tcPr marL="60960" marR="6096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08779396"/>
                  </a:ext>
                </a:extLst>
              </a:tr>
              <a:tr h="365760">
                <a:tc>
                  <a:txBody>
                    <a:bodyPr/>
                    <a:lstStyle/>
                    <a:p>
                      <a:r>
                        <a:rPr lang="en-US" sz="1600" b="1" dirty="0">
                          <a:solidFill>
                            <a:schemeClr val="tx1">
                              <a:lumMod val="65000"/>
                              <a:lumOff val="35000"/>
                            </a:schemeClr>
                          </a:solidFill>
                        </a:rPr>
                        <a:t>Target</a:t>
                      </a:r>
                    </a:p>
                  </a:txBody>
                  <a:tcPr marL="60960" marR="60960" marT="60960" marB="60960" anchor="ctr">
                    <a:lnL w="12700" cap="flat" cmpd="sng" algn="ctr">
                      <a:no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lang="en-US" sz="1600" dirty="0">
                          <a:solidFill>
                            <a:schemeClr val="tx1">
                              <a:lumMod val="65000"/>
                              <a:lumOff val="35000"/>
                            </a:schemeClr>
                          </a:solidFill>
                        </a:rPr>
                        <a:t>girl</a:t>
                      </a:r>
                    </a:p>
                  </a:txBody>
                  <a:tcPr marL="60960" marR="60960" marT="60960" marB="60960" anchor="ctr">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57884223"/>
                  </a:ext>
                </a:extLst>
              </a:tr>
            </a:tbl>
          </a:graphicData>
        </a:graphic>
      </p:graphicFrame>
      <p:pic>
        <p:nvPicPr>
          <p:cNvPr id="30" name="Picture 29">
            <a:extLst>
              <a:ext uri="{FF2B5EF4-FFF2-40B4-BE49-F238E27FC236}">
                <a16:creationId xmlns:a16="http://schemas.microsoft.com/office/drawing/2014/main" id="{9B66DA1C-F673-AE49-9CE1-C2998E2013BB}"/>
              </a:ext>
            </a:extLst>
          </p:cNvPr>
          <p:cNvPicPr>
            <a:picLocks noChangeAspect="1"/>
          </p:cNvPicPr>
          <p:nvPr/>
        </p:nvPicPr>
        <p:blipFill>
          <a:blip r:embed="rId9"/>
          <a:stretch>
            <a:fillRect/>
          </a:stretch>
        </p:blipFill>
        <p:spPr>
          <a:xfrm>
            <a:off x="659021" y="7239315"/>
            <a:ext cx="2998579" cy="1750159"/>
          </a:xfrm>
          <a:prstGeom prst="rect">
            <a:avLst/>
          </a:prstGeom>
        </p:spPr>
      </p:pic>
      <p:pic>
        <p:nvPicPr>
          <p:cNvPr id="20482" name="Picture 2" descr="Activation Functions | Fundamentals Of Deep Learning">
            <a:extLst>
              <a:ext uri="{FF2B5EF4-FFF2-40B4-BE49-F238E27FC236}">
                <a16:creationId xmlns:a16="http://schemas.microsoft.com/office/drawing/2014/main" id="{B94DC110-F780-3944-9BF7-1F792DCFE28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6216" t="4182" r="8863" b="3897"/>
          <a:stretch/>
        </p:blipFill>
        <p:spPr bwMode="auto">
          <a:xfrm flipH="1">
            <a:off x="439137" y="1568298"/>
            <a:ext cx="2587851" cy="3795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49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1000"/>
                                        <p:tgtEl>
                                          <p:spTgt spid="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1000"/>
                                        <p:tgtEl>
                                          <p:spTgt spid="9"/>
                                        </p:tgtEl>
                                      </p:cBhvr>
                                    </p:animEffect>
                                  </p:childTnLst>
                                </p:cTn>
                              </p:par>
                            </p:childTnLst>
                          </p:cTn>
                        </p:par>
                        <p:par>
                          <p:cTn id="20" fill="hold">
                            <p:stCondLst>
                              <p:cond delay="1000"/>
                            </p:stCondLst>
                            <p:childTnLst>
                              <p:par>
                                <p:cTn id="21" presetID="1" presetClass="entr" presetSubtype="0" fill="hold" nodeType="afterEffect">
                                  <p:stCondLst>
                                    <p:cond delay="500"/>
                                  </p:stCondLst>
                                  <p:childTnLst>
                                    <p:set>
                                      <p:cBhvr>
                                        <p:cTn id="22" dur="1" fill="hold">
                                          <p:stCondLst>
                                            <p:cond delay="0"/>
                                          </p:stCondLst>
                                        </p:cTn>
                                        <p:tgtEl>
                                          <p:spTgt spid="10"/>
                                        </p:tgtEl>
                                        <p:attrNameLst>
                                          <p:attrName>style.visibility</p:attrName>
                                        </p:attrNameLst>
                                      </p:cBhvr>
                                      <p:to>
                                        <p:strVal val="visible"/>
                                      </p:to>
                                    </p:set>
                                  </p:childTnLst>
                                </p:cTn>
                              </p:par>
                            </p:childTnLst>
                          </p:cTn>
                        </p:par>
                        <p:par>
                          <p:cTn id="23" fill="hold">
                            <p:stCondLst>
                              <p:cond delay="1500"/>
                            </p:stCondLst>
                            <p:childTnLst>
                              <p:par>
                                <p:cTn id="24" presetID="1" presetClass="entr" presetSubtype="0" fill="hold" nodeType="afterEffect">
                                  <p:stCondLst>
                                    <p:cond delay="500"/>
                                  </p:stCondLst>
                                  <p:childTnLst>
                                    <p:set>
                                      <p:cBhvr>
                                        <p:cTn id="25" dur="1" fill="hold">
                                          <p:stCondLst>
                                            <p:cond delay="0"/>
                                          </p:stCondLst>
                                        </p:cTn>
                                        <p:tgtEl>
                                          <p:spTgt spid="16"/>
                                        </p:tgtEl>
                                        <p:attrNameLst>
                                          <p:attrName>style.visibility</p:attrName>
                                        </p:attrNameLst>
                                      </p:cBhvr>
                                      <p:to>
                                        <p:strVal val="visible"/>
                                      </p:to>
                                    </p:set>
                                  </p:childTnLst>
                                </p:cTn>
                              </p:par>
                            </p:childTnLst>
                          </p:cTn>
                        </p:par>
                        <p:par>
                          <p:cTn id="26" fill="hold">
                            <p:stCondLst>
                              <p:cond delay="2000"/>
                            </p:stCondLst>
                            <p:childTnLst>
                              <p:par>
                                <p:cTn id="27" presetID="1" presetClass="entr" presetSubtype="0" fill="hold" nodeType="afterEffect">
                                  <p:stCondLst>
                                    <p:cond delay="500"/>
                                  </p:stCondLst>
                                  <p:childTnLst>
                                    <p:set>
                                      <p:cBhvr>
                                        <p:cTn id="28" dur="1" fill="hold">
                                          <p:stCondLst>
                                            <p:cond delay="0"/>
                                          </p:stCondLst>
                                        </p:cTn>
                                        <p:tgtEl>
                                          <p:spTgt spid="11"/>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nodeType="afterEffect">
                                  <p:stCondLst>
                                    <p:cond delay="500"/>
                                  </p:stCondLst>
                                  <p:childTnLst>
                                    <p:set>
                                      <p:cBhvr>
                                        <p:cTn id="31" dur="1" fill="hold">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 presetClass="entr" presetSubtype="0" fill="hold" nodeType="afterEffect">
                                  <p:stCondLst>
                                    <p:cond delay="500"/>
                                  </p:stCondLst>
                                  <p:childTnLst>
                                    <p:set>
                                      <p:cBhvr>
                                        <p:cTn id="34" dur="1" fill="hold">
                                          <p:stCondLst>
                                            <p:cond delay="0"/>
                                          </p:stCondLst>
                                        </p:cTn>
                                        <p:tgtEl>
                                          <p:spTgt spid="13"/>
                                        </p:tgtEl>
                                        <p:attrNameLst>
                                          <p:attrName>style.visibility</p:attrName>
                                        </p:attrNameLst>
                                      </p:cBhvr>
                                      <p:to>
                                        <p:strVal val="visible"/>
                                      </p:to>
                                    </p:set>
                                  </p:childTnLst>
                                </p:cTn>
                              </p:par>
                            </p:childTnLst>
                          </p:cTn>
                        </p:par>
                        <p:par>
                          <p:cTn id="35" fill="hold">
                            <p:stCondLst>
                              <p:cond delay="3500"/>
                            </p:stCondLst>
                            <p:childTnLst>
                              <p:par>
                                <p:cTn id="36" presetID="1" presetClass="entr" presetSubtype="0" fill="hold" nodeType="afterEffect">
                                  <p:stCondLst>
                                    <p:cond delay="500"/>
                                  </p:stCondLst>
                                  <p:childTnLst>
                                    <p:set>
                                      <p:cBhvr>
                                        <p:cTn id="37" dur="1" fill="hold">
                                          <p:stCondLst>
                                            <p:cond delay="0"/>
                                          </p:stCondLst>
                                        </p:cTn>
                                        <p:tgtEl>
                                          <p:spTgt spid="17"/>
                                        </p:tgtEl>
                                        <p:attrNameLst>
                                          <p:attrName>style.visibility</p:attrName>
                                        </p:attrNameLst>
                                      </p:cBhvr>
                                      <p:to>
                                        <p:strVal val="visible"/>
                                      </p:to>
                                    </p:set>
                                  </p:childTnLst>
                                </p:cTn>
                              </p:par>
                            </p:childTnLst>
                          </p:cTn>
                        </p:par>
                        <p:par>
                          <p:cTn id="38" fill="hold">
                            <p:stCondLst>
                              <p:cond delay="4000"/>
                            </p:stCondLst>
                            <p:childTnLst>
                              <p:par>
                                <p:cTn id="39" presetID="1" presetClass="entr" presetSubtype="0" fill="hold" nodeType="afterEffect">
                                  <p:stCondLst>
                                    <p:cond delay="500"/>
                                  </p:stCondLst>
                                  <p:childTnLst>
                                    <p:set>
                                      <p:cBhvr>
                                        <p:cTn id="40" dur="1" fill="hold">
                                          <p:stCondLst>
                                            <p:cond delay="0"/>
                                          </p:stCondLst>
                                        </p:cTn>
                                        <p:tgtEl>
                                          <p:spTgt spid="15"/>
                                        </p:tgtEl>
                                        <p:attrNameLst>
                                          <p:attrName>style.visibility</p:attrName>
                                        </p:attrNameLst>
                                      </p:cBhvr>
                                      <p:to>
                                        <p:strVal val="visible"/>
                                      </p:to>
                                    </p:set>
                                  </p:childTnLst>
                                </p:cTn>
                              </p:par>
                            </p:childTnLst>
                          </p:cTn>
                        </p:par>
                        <p:par>
                          <p:cTn id="41" fill="hold">
                            <p:stCondLst>
                              <p:cond delay="4500"/>
                            </p:stCondLst>
                            <p:childTnLst>
                              <p:par>
                                <p:cTn id="42" presetID="1" presetClass="entr" presetSubtype="0" fill="hold" nodeType="afterEffect">
                                  <p:stCondLst>
                                    <p:cond delay="500"/>
                                  </p:stCondLst>
                                  <p:childTnLst>
                                    <p:set>
                                      <p:cBhvr>
                                        <p:cTn id="43" dur="1" fill="hold">
                                          <p:stCondLst>
                                            <p:cond delay="0"/>
                                          </p:stCondLst>
                                        </p:cTn>
                                        <p:tgtEl>
                                          <p:spTgt spid="21"/>
                                        </p:tgtEl>
                                        <p:attrNameLst>
                                          <p:attrName>style.visibility</p:attrName>
                                        </p:attrNameLst>
                                      </p:cBhvr>
                                      <p:to>
                                        <p:strVal val="visible"/>
                                      </p:to>
                                    </p:set>
                                  </p:childTnLst>
                                </p:cTn>
                              </p:par>
                            </p:childTnLst>
                          </p:cTn>
                        </p:par>
                        <p:par>
                          <p:cTn id="44" fill="hold">
                            <p:stCondLst>
                              <p:cond delay="5000"/>
                            </p:stCondLst>
                            <p:childTnLst>
                              <p:par>
                                <p:cTn id="45" presetID="1" presetClass="entr" presetSubtype="0" fill="hold" nodeType="afterEffect">
                                  <p:stCondLst>
                                    <p:cond delay="500"/>
                                  </p:stCondLst>
                                  <p:childTnLst>
                                    <p:set>
                                      <p:cBhvr>
                                        <p:cTn id="46" dur="1" fill="hold">
                                          <p:stCondLst>
                                            <p:cond delay="0"/>
                                          </p:stCondLst>
                                        </p:cTn>
                                        <p:tgtEl>
                                          <p:spTgt spid="12"/>
                                        </p:tgtEl>
                                        <p:attrNameLst>
                                          <p:attrName>style.visibility</p:attrName>
                                        </p:attrNameLst>
                                      </p:cBhvr>
                                      <p:to>
                                        <p:strVal val="visible"/>
                                      </p:to>
                                    </p:set>
                                  </p:childTnLst>
                                </p:cTn>
                              </p:par>
                            </p:childTnLst>
                          </p:cTn>
                        </p:par>
                        <p:par>
                          <p:cTn id="47" fill="hold">
                            <p:stCondLst>
                              <p:cond delay="5500"/>
                            </p:stCondLst>
                            <p:childTnLst>
                              <p:par>
                                <p:cTn id="48" presetID="1" presetClass="entr" presetSubtype="0" fill="hold" nodeType="afterEffect">
                                  <p:stCondLst>
                                    <p:cond delay="500"/>
                                  </p:stCondLst>
                                  <p:childTnLst>
                                    <p:set>
                                      <p:cBhvr>
                                        <p:cTn id="49" dur="1" fill="hold">
                                          <p:stCondLst>
                                            <p:cond delay="0"/>
                                          </p:stCondLst>
                                        </p:cTn>
                                        <p:tgtEl>
                                          <p:spTgt spid="19"/>
                                        </p:tgtEl>
                                        <p:attrNameLst>
                                          <p:attrName>style.visibility</p:attrName>
                                        </p:attrNameLst>
                                      </p:cBhvr>
                                      <p:to>
                                        <p:strVal val="visible"/>
                                      </p:to>
                                    </p:set>
                                  </p:childTnLst>
                                </p:cTn>
                              </p:par>
                            </p:childTnLst>
                          </p:cTn>
                        </p:par>
                        <p:par>
                          <p:cTn id="50" fill="hold">
                            <p:stCondLst>
                              <p:cond delay="6000"/>
                            </p:stCondLst>
                            <p:childTnLst>
                              <p:par>
                                <p:cTn id="51" presetID="1" presetClass="entr" presetSubtype="0" fill="hold" nodeType="afterEffect">
                                  <p:stCondLst>
                                    <p:cond delay="500"/>
                                  </p:stCondLst>
                                  <p:childTnLst>
                                    <p:set>
                                      <p:cBhvr>
                                        <p:cTn id="52" dur="1" fill="hold">
                                          <p:stCondLst>
                                            <p:cond delay="0"/>
                                          </p:stCondLst>
                                        </p:cTn>
                                        <p:tgtEl>
                                          <p:spTgt spid="2"/>
                                        </p:tgtEl>
                                        <p:attrNameLst>
                                          <p:attrName>style.visibility</p:attrName>
                                        </p:attrNameLst>
                                      </p:cBhvr>
                                      <p:to>
                                        <p:strVal val="visible"/>
                                      </p:to>
                                    </p:set>
                                  </p:childTnLst>
                                </p:cTn>
                              </p:par>
                            </p:childTnLst>
                          </p:cTn>
                        </p:par>
                        <p:par>
                          <p:cTn id="53" fill="hold">
                            <p:stCondLst>
                              <p:cond delay="6500"/>
                            </p:stCondLst>
                            <p:childTnLst>
                              <p:par>
                                <p:cTn id="54" presetID="1" presetClass="entr" presetSubtype="0" fill="hold" nodeType="afterEffect">
                                  <p:stCondLst>
                                    <p:cond delay="500"/>
                                  </p:stCondLst>
                                  <p:childTnLst>
                                    <p:set>
                                      <p:cBhvr>
                                        <p:cTn id="5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81C8A-EB76-964A-AAB1-2F87B7677938}"/>
              </a:ext>
            </a:extLst>
          </p:cNvPr>
          <p:cNvSpPr>
            <a:spLocks noGrp="1"/>
          </p:cNvSpPr>
          <p:nvPr>
            <p:ph type="title"/>
          </p:nvPr>
        </p:nvSpPr>
        <p:spPr/>
        <p:txBody>
          <a:bodyPr/>
          <a:lstStyle/>
          <a:p>
            <a:r>
              <a:rPr lang="en-US" dirty="0"/>
              <a:t>Problem Formulation of Event Extraction</a:t>
            </a:r>
            <a:endParaRPr lang="en-AL" dirty="0"/>
          </a:p>
        </p:txBody>
      </p:sp>
      <p:sp>
        <p:nvSpPr>
          <p:cNvPr id="3" name="Content Placeholder 2">
            <a:extLst>
              <a:ext uri="{FF2B5EF4-FFF2-40B4-BE49-F238E27FC236}">
                <a16:creationId xmlns:a16="http://schemas.microsoft.com/office/drawing/2014/main" id="{367243DB-AD0B-EE4D-A587-A042C7BADB99}"/>
              </a:ext>
            </a:extLst>
          </p:cNvPr>
          <p:cNvSpPr>
            <a:spLocks noGrp="1"/>
          </p:cNvSpPr>
          <p:nvPr>
            <p:ph idx="1"/>
          </p:nvPr>
        </p:nvSpPr>
        <p:spPr>
          <a:xfrm>
            <a:off x="609600" y="1425400"/>
            <a:ext cx="5229013" cy="4484915"/>
          </a:xfrm>
        </p:spPr>
        <p:txBody>
          <a:bodyPr/>
          <a:lstStyle/>
          <a:p>
            <a:r>
              <a:rPr lang="en-US" sz="1800" dirty="0"/>
              <a:t>Input …</a:t>
            </a:r>
          </a:p>
          <a:p>
            <a:pPr lvl="1"/>
            <a:r>
              <a:rPr lang="en-US" sz="1600" dirty="0"/>
              <a:t>A piece of text, or images, or videos</a:t>
            </a:r>
          </a:p>
          <a:p>
            <a:r>
              <a:rPr lang="en-US" sz="1800" dirty="0"/>
              <a:t>Aims to extract …</a:t>
            </a:r>
          </a:p>
          <a:p>
            <a:pPr lvl="1"/>
            <a:r>
              <a:rPr lang="en-US" sz="1600" dirty="0"/>
              <a:t>Events</a:t>
            </a:r>
          </a:p>
          <a:p>
            <a:pPr lvl="2"/>
            <a:r>
              <a:rPr lang="en-US" dirty="0"/>
              <a:t>Trigger identification</a:t>
            </a:r>
          </a:p>
          <a:p>
            <a:pPr lvl="2"/>
            <a:r>
              <a:rPr lang="en-US" dirty="0"/>
              <a:t>Trigger classification</a:t>
            </a:r>
          </a:p>
          <a:p>
            <a:pPr lvl="1"/>
            <a:r>
              <a:rPr lang="en-US" sz="1600" dirty="0"/>
              <a:t>Arguments</a:t>
            </a:r>
          </a:p>
          <a:p>
            <a:pPr lvl="2"/>
            <a:r>
              <a:rPr lang="en-US" dirty="0"/>
              <a:t>Argument identification</a:t>
            </a:r>
          </a:p>
          <a:p>
            <a:pPr lvl="2"/>
            <a:r>
              <a:rPr lang="en-US" dirty="0"/>
              <a:t>Argument classification</a:t>
            </a:r>
          </a:p>
          <a:p>
            <a:r>
              <a:rPr lang="en-US" sz="1800" dirty="0"/>
              <a:t>Evaluated on …</a:t>
            </a:r>
          </a:p>
          <a:p>
            <a:pPr lvl="1"/>
            <a:r>
              <a:rPr lang="en-US" sz="1600" dirty="0"/>
              <a:t>precision and recall on each task</a:t>
            </a:r>
          </a:p>
        </p:txBody>
      </p:sp>
      <p:sp>
        <p:nvSpPr>
          <p:cNvPr id="4" name="Slide Number Placeholder 3">
            <a:extLst>
              <a:ext uri="{FF2B5EF4-FFF2-40B4-BE49-F238E27FC236}">
                <a16:creationId xmlns:a16="http://schemas.microsoft.com/office/drawing/2014/main" id="{6CBAAC0E-2F02-5B41-8227-D7798FEC95CE}"/>
              </a:ext>
            </a:extLst>
          </p:cNvPr>
          <p:cNvSpPr>
            <a:spLocks noGrp="1"/>
          </p:cNvSpPr>
          <p:nvPr>
            <p:ph type="sldNum" sz="quarter" idx="11"/>
          </p:nvPr>
        </p:nvSpPr>
        <p:spPr>
          <a:xfrm>
            <a:off x="7857067" y="8331200"/>
            <a:ext cx="7179733" cy="304800"/>
          </a:xfrm>
          <a:prstGeom prst="rect">
            <a:avLst/>
          </a:prstGeom>
          <a:noFill/>
          <a:ln>
            <a:noFill/>
          </a:ln>
        </p:spPr>
        <p:txBody>
          <a:bodyPr spcFirstLastPara="1" wrap="square" lIns="121900" tIns="60933" rIns="121900" bIns="60933"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pPr marL="0" marR="0" lvl="0" indent="0" algn="r" defTabSz="121917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6" name="Group 5">
            <a:extLst>
              <a:ext uri="{FF2B5EF4-FFF2-40B4-BE49-F238E27FC236}">
                <a16:creationId xmlns:a16="http://schemas.microsoft.com/office/drawing/2014/main" id="{163CB081-F641-164F-A365-33709340E916}"/>
              </a:ext>
            </a:extLst>
          </p:cNvPr>
          <p:cNvGrpSpPr/>
          <p:nvPr/>
        </p:nvGrpSpPr>
        <p:grpSpPr>
          <a:xfrm>
            <a:off x="6228177" y="1296141"/>
            <a:ext cx="2418673" cy="1571348"/>
            <a:chOff x="6228178" y="1296140"/>
            <a:chExt cx="2418673" cy="1571348"/>
          </a:xfrm>
        </p:grpSpPr>
        <p:sp>
          <p:nvSpPr>
            <p:cNvPr id="8" name="Rounded Rectangle 7">
              <a:extLst>
                <a:ext uri="{FF2B5EF4-FFF2-40B4-BE49-F238E27FC236}">
                  <a16:creationId xmlns:a16="http://schemas.microsoft.com/office/drawing/2014/main" id="{348753A5-9BF3-8746-A8DD-6B6E23969D6A}"/>
                </a:ext>
              </a:extLst>
            </p:cNvPr>
            <p:cNvSpPr/>
            <p:nvPr/>
          </p:nvSpPr>
          <p:spPr>
            <a:xfrm>
              <a:off x="6228178" y="1306241"/>
              <a:ext cx="2418671" cy="324143"/>
            </a:xfrm>
            <a:prstGeom prst="roundRect">
              <a:avLst>
                <a:gd name="adj" fmla="val 26058"/>
              </a:avLst>
            </a:prstGeom>
            <a:solidFill>
              <a:schemeClr val="bg1">
                <a:lumMod val="9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sym typeface="Arial"/>
                </a:rPr>
                <a:t>Input Data</a:t>
              </a:r>
            </a:p>
          </p:txBody>
        </p:sp>
        <p:sp>
          <p:nvSpPr>
            <p:cNvPr id="5" name="Rounded Rectangle 4">
              <a:extLst>
                <a:ext uri="{FF2B5EF4-FFF2-40B4-BE49-F238E27FC236}">
                  <a16:creationId xmlns:a16="http://schemas.microsoft.com/office/drawing/2014/main" id="{53AAF31F-9669-2E4F-B95A-13A6EB7C2889}"/>
                </a:ext>
              </a:extLst>
            </p:cNvPr>
            <p:cNvSpPr/>
            <p:nvPr/>
          </p:nvSpPr>
          <p:spPr>
            <a:xfrm>
              <a:off x="6228179" y="1296140"/>
              <a:ext cx="2418672" cy="1571348"/>
            </a:xfrm>
            <a:prstGeom prst="roundRect">
              <a:avLst>
                <a:gd name="adj" fmla="val 5368"/>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14" name="Graphic 13" descr="Film strip outline">
              <a:extLst>
                <a:ext uri="{FF2B5EF4-FFF2-40B4-BE49-F238E27FC236}">
                  <a16:creationId xmlns:a16="http://schemas.microsoft.com/office/drawing/2014/main" id="{0A897EBE-9A39-BE41-A430-CD30B12BE3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7808297" y="1709479"/>
              <a:ext cx="733359" cy="733359"/>
            </a:xfrm>
            <a:prstGeom prst="rect">
              <a:avLst/>
            </a:prstGeom>
          </p:spPr>
        </p:pic>
        <p:pic>
          <p:nvPicPr>
            <p:cNvPr id="16" name="Graphic 15" descr="Document outline">
              <a:extLst>
                <a:ext uri="{FF2B5EF4-FFF2-40B4-BE49-F238E27FC236}">
                  <a16:creationId xmlns:a16="http://schemas.microsoft.com/office/drawing/2014/main" id="{8ABCDE91-7EDE-9646-A070-05027745B9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86409" y="1756263"/>
              <a:ext cx="630606" cy="630606"/>
            </a:xfrm>
            <a:prstGeom prst="rect">
              <a:avLst/>
            </a:prstGeom>
          </p:spPr>
        </p:pic>
        <p:pic>
          <p:nvPicPr>
            <p:cNvPr id="18" name="Graphic 17" descr="Images outline">
              <a:extLst>
                <a:ext uri="{FF2B5EF4-FFF2-40B4-BE49-F238E27FC236}">
                  <a16:creationId xmlns:a16="http://schemas.microsoft.com/office/drawing/2014/main" id="{CDEF7B2A-3101-C440-B644-1DD7FC8DE2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22210" y="1756263"/>
              <a:ext cx="630606" cy="630606"/>
            </a:xfrm>
            <a:prstGeom prst="rect">
              <a:avLst/>
            </a:prstGeom>
          </p:spPr>
        </p:pic>
        <p:sp>
          <p:nvSpPr>
            <p:cNvPr id="19" name="TextBox 18">
              <a:extLst>
                <a:ext uri="{FF2B5EF4-FFF2-40B4-BE49-F238E27FC236}">
                  <a16:creationId xmlns:a16="http://schemas.microsoft.com/office/drawing/2014/main" id="{52C8D960-B4D6-D84A-86D7-CC3021768DA2}"/>
                </a:ext>
              </a:extLst>
            </p:cNvPr>
            <p:cNvSpPr txBox="1"/>
            <p:nvPr/>
          </p:nvSpPr>
          <p:spPr>
            <a:xfrm>
              <a:off x="6441553" y="2333188"/>
              <a:ext cx="433132" cy="27699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rPr>
                <a:t>text</a:t>
              </a:r>
            </a:p>
          </p:txBody>
        </p:sp>
        <p:sp>
          <p:nvSpPr>
            <p:cNvPr id="20" name="TextBox 19">
              <a:extLst>
                <a:ext uri="{FF2B5EF4-FFF2-40B4-BE49-F238E27FC236}">
                  <a16:creationId xmlns:a16="http://schemas.microsoft.com/office/drawing/2014/main" id="{8F00405C-C671-7B46-9172-0205930E456F}"/>
                </a:ext>
              </a:extLst>
            </p:cNvPr>
            <p:cNvSpPr txBox="1"/>
            <p:nvPr/>
          </p:nvSpPr>
          <p:spPr>
            <a:xfrm>
              <a:off x="7061351" y="2333188"/>
              <a:ext cx="678391" cy="27699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rPr>
                <a:t>images</a:t>
              </a:r>
            </a:p>
          </p:txBody>
        </p:sp>
        <p:sp>
          <p:nvSpPr>
            <p:cNvPr id="21" name="TextBox 20">
              <a:extLst>
                <a:ext uri="{FF2B5EF4-FFF2-40B4-BE49-F238E27FC236}">
                  <a16:creationId xmlns:a16="http://schemas.microsoft.com/office/drawing/2014/main" id="{840B6B85-6F66-9044-8AA8-DB96B5B42CF6}"/>
                </a:ext>
              </a:extLst>
            </p:cNvPr>
            <p:cNvSpPr txBox="1"/>
            <p:nvPr/>
          </p:nvSpPr>
          <p:spPr>
            <a:xfrm>
              <a:off x="7858011" y="2347385"/>
              <a:ext cx="627095" cy="27699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rPr>
                <a:t>videos</a:t>
              </a:r>
            </a:p>
          </p:txBody>
        </p:sp>
      </p:grpSp>
      <p:grpSp>
        <p:nvGrpSpPr>
          <p:cNvPr id="7" name="Group 6">
            <a:extLst>
              <a:ext uri="{FF2B5EF4-FFF2-40B4-BE49-F238E27FC236}">
                <a16:creationId xmlns:a16="http://schemas.microsoft.com/office/drawing/2014/main" id="{24EDFF13-0BA4-664A-9790-BA13BA7C187D}"/>
              </a:ext>
            </a:extLst>
          </p:cNvPr>
          <p:cNvGrpSpPr/>
          <p:nvPr/>
        </p:nvGrpSpPr>
        <p:grpSpPr>
          <a:xfrm>
            <a:off x="8797771" y="1296141"/>
            <a:ext cx="2708429" cy="1571348"/>
            <a:chOff x="8797770" y="1296140"/>
            <a:chExt cx="2708429" cy="1571348"/>
          </a:xfrm>
        </p:grpSpPr>
        <p:sp>
          <p:nvSpPr>
            <p:cNvPr id="9" name="Rounded Rectangle 8">
              <a:extLst>
                <a:ext uri="{FF2B5EF4-FFF2-40B4-BE49-F238E27FC236}">
                  <a16:creationId xmlns:a16="http://schemas.microsoft.com/office/drawing/2014/main" id="{68342FC1-B921-1346-862C-F07C470610F7}"/>
                </a:ext>
              </a:extLst>
            </p:cNvPr>
            <p:cNvSpPr/>
            <p:nvPr/>
          </p:nvSpPr>
          <p:spPr>
            <a:xfrm>
              <a:off x="8797770" y="1306241"/>
              <a:ext cx="2708429" cy="324143"/>
            </a:xfrm>
            <a:prstGeom prst="roundRect">
              <a:avLst>
                <a:gd name="adj" fmla="val 26058"/>
              </a:avLst>
            </a:prstGeom>
            <a:solidFill>
              <a:schemeClr val="bg1">
                <a:lumMod val="9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sym typeface="Arial"/>
                </a:rPr>
                <a:t>Ontology</a:t>
              </a:r>
            </a:p>
          </p:txBody>
        </p:sp>
        <p:sp>
          <p:nvSpPr>
            <p:cNvPr id="10" name="Rounded Rectangle 9">
              <a:extLst>
                <a:ext uri="{FF2B5EF4-FFF2-40B4-BE49-F238E27FC236}">
                  <a16:creationId xmlns:a16="http://schemas.microsoft.com/office/drawing/2014/main" id="{B229105D-1E82-D840-BEAA-B11D89B2162B}"/>
                </a:ext>
              </a:extLst>
            </p:cNvPr>
            <p:cNvSpPr/>
            <p:nvPr/>
          </p:nvSpPr>
          <p:spPr>
            <a:xfrm>
              <a:off x="8797770" y="1296140"/>
              <a:ext cx="2708429" cy="1571348"/>
            </a:xfrm>
            <a:prstGeom prst="roundRect">
              <a:avLst>
                <a:gd name="adj" fmla="val 5368"/>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23" name="Picture 22" descr="A picture containing schematic&#10;&#10;Description automatically generated">
              <a:extLst>
                <a:ext uri="{FF2B5EF4-FFF2-40B4-BE49-F238E27FC236}">
                  <a16:creationId xmlns:a16="http://schemas.microsoft.com/office/drawing/2014/main" id="{5A2F9656-68AB-5540-99BF-74FD920B3A20}"/>
                </a:ext>
              </a:extLst>
            </p:cNvPr>
            <p:cNvPicPr>
              <a:picLocks noChangeAspect="1"/>
            </p:cNvPicPr>
            <p:nvPr/>
          </p:nvPicPr>
          <p:blipFill>
            <a:blip r:embed="rId9"/>
            <a:stretch>
              <a:fillRect/>
            </a:stretch>
          </p:blipFill>
          <p:spPr>
            <a:xfrm>
              <a:off x="8903930" y="1756263"/>
              <a:ext cx="957435" cy="879277"/>
            </a:xfrm>
            <a:prstGeom prst="rect">
              <a:avLst/>
            </a:prstGeom>
          </p:spPr>
        </p:pic>
        <p:sp>
          <p:nvSpPr>
            <p:cNvPr id="24" name="TextBox 23">
              <a:extLst>
                <a:ext uri="{FF2B5EF4-FFF2-40B4-BE49-F238E27FC236}">
                  <a16:creationId xmlns:a16="http://schemas.microsoft.com/office/drawing/2014/main" id="{146D6AF2-8A78-5B4A-BCBA-613CA9FD02CC}"/>
                </a:ext>
              </a:extLst>
            </p:cNvPr>
            <p:cNvSpPr txBox="1"/>
            <p:nvPr/>
          </p:nvSpPr>
          <p:spPr>
            <a:xfrm>
              <a:off x="9990366" y="1630384"/>
              <a:ext cx="1287235" cy="1179938"/>
            </a:xfrm>
            <a:prstGeom prst="rect">
              <a:avLst/>
            </a:prstGeom>
            <a:noFill/>
          </p:spPr>
          <p:txBody>
            <a:bodyPr wrap="square" rtlCol="0">
              <a:spAutoFit/>
            </a:bodyPr>
            <a:lstStyle/>
            <a:p>
              <a:pPr marL="171446" marR="0" lvl="0" indent="-171446" algn="l" defTabSz="1219170" rtl="0" eaLnBrk="1" fontAlgn="auto" latinLnBrk="0" hangingPunct="1">
                <a:lnSpc>
                  <a:spcPct val="120000"/>
                </a:lnSpc>
                <a:spcBef>
                  <a:spcPts val="0"/>
                </a:spcBef>
                <a:spcAft>
                  <a:spcPts val="0"/>
                </a:spcAft>
                <a:buClr>
                  <a:srgbClr val="000000"/>
                </a:buClr>
                <a:buSzTx/>
                <a:buFont typeface="Arial" panose="020B0604020202020204" pitchFamily="34" charset="0"/>
                <a:buChar char="•"/>
                <a:tabLst/>
                <a:defRPr/>
              </a:pPr>
              <a:r>
                <a:rPr kumimoji="0" lang="en-US" sz="1200" b="1" i="0" u="none" strike="noStrike" kern="0" cap="none" spc="0" normalizeH="0" baseline="0" noProof="0" dirty="0">
                  <a:ln>
                    <a:noFill/>
                  </a:ln>
                  <a:solidFill>
                    <a:srgbClr val="000000"/>
                  </a:solidFill>
                  <a:effectLst/>
                  <a:uLnTx/>
                  <a:uFillTx/>
                  <a:latin typeface="Arial"/>
                  <a:ea typeface="+mn-ea"/>
                  <a:cs typeface="Arial"/>
                  <a:sym typeface="Arial"/>
                </a:rPr>
                <a:t>Description</a:t>
              </a:r>
            </a:p>
            <a:p>
              <a:pPr marL="171446" marR="0" lvl="0" indent="-171446" algn="l" defTabSz="1219170" rtl="0" eaLnBrk="1" fontAlgn="auto" latinLnBrk="0" hangingPunct="1">
                <a:lnSpc>
                  <a:spcPct val="120000"/>
                </a:lnSpc>
                <a:spcBef>
                  <a:spcPts val="0"/>
                </a:spcBef>
                <a:spcAft>
                  <a:spcPts val="0"/>
                </a:spcAft>
                <a:buClr>
                  <a:srgbClr val="000000"/>
                </a:buClr>
                <a:buSzTx/>
                <a:buFont typeface="Arial" panose="020B0604020202020204" pitchFamily="34" charset="0"/>
                <a:buChar char="•"/>
                <a:tabLst/>
                <a:defRPr/>
              </a:pPr>
              <a:r>
                <a:rPr kumimoji="0" lang="en-US" sz="1200" b="1" i="0" u="none" strike="noStrike" kern="0" cap="none" spc="0" normalizeH="0" baseline="0" noProof="0" dirty="0">
                  <a:ln>
                    <a:noFill/>
                  </a:ln>
                  <a:solidFill>
                    <a:srgbClr val="000000"/>
                  </a:solidFill>
                  <a:effectLst/>
                  <a:uLnTx/>
                  <a:uFillTx/>
                  <a:latin typeface="Arial"/>
                  <a:ea typeface="+mn-ea"/>
                  <a:cs typeface="Arial"/>
                  <a:sym typeface="Arial"/>
                </a:rPr>
                <a:t>Entity Type Constraint</a:t>
              </a: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a:p>
              <a:pPr marL="171446" marR="0" lvl="0" indent="-171446" algn="l" defTabSz="1219170" rtl="0" eaLnBrk="1" fontAlgn="auto" latinLnBrk="0" hangingPunct="1">
                <a:lnSpc>
                  <a:spcPct val="120000"/>
                </a:lnSpc>
                <a:spcBef>
                  <a:spcPts val="0"/>
                </a:spcBef>
                <a:spcAft>
                  <a:spcPts val="0"/>
                </a:spcAft>
                <a:buClr>
                  <a:srgbClr val="000000"/>
                </a:buClr>
                <a:buSzTx/>
                <a:buFont typeface="Arial" panose="020B0604020202020204" pitchFamily="34" charset="0"/>
                <a:buChar char="•"/>
                <a:tabLst/>
                <a:defRPr/>
              </a:pPr>
              <a:r>
                <a:rPr kumimoji="0" lang="en-US" sz="1200" b="1" i="0" u="none" strike="noStrike" kern="0" cap="none" spc="0" normalizeH="0" baseline="0" noProof="0" dirty="0">
                  <a:ln>
                    <a:noFill/>
                  </a:ln>
                  <a:solidFill>
                    <a:srgbClr val="000000"/>
                  </a:solidFill>
                  <a:effectLst/>
                  <a:uLnTx/>
                  <a:uFillTx/>
                  <a:latin typeface="Arial"/>
                  <a:ea typeface="+mn-ea"/>
                  <a:cs typeface="Arial"/>
                  <a:sym typeface="Arial"/>
                </a:rPr>
                <a:t>Example Sentences</a:t>
              </a: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33" name="Group 32">
            <a:extLst>
              <a:ext uri="{FF2B5EF4-FFF2-40B4-BE49-F238E27FC236}">
                <a16:creationId xmlns:a16="http://schemas.microsoft.com/office/drawing/2014/main" id="{4B6C41FE-EEF7-A749-9480-398878EFFADE}"/>
              </a:ext>
            </a:extLst>
          </p:cNvPr>
          <p:cNvGrpSpPr/>
          <p:nvPr/>
        </p:nvGrpSpPr>
        <p:grpSpPr>
          <a:xfrm>
            <a:off x="6228177" y="5448402"/>
            <a:ext cx="5312083" cy="587678"/>
            <a:chOff x="6228177" y="5448396"/>
            <a:chExt cx="5312083" cy="587677"/>
          </a:xfrm>
        </p:grpSpPr>
        <p:sp>
          <p:nvSpPr>
            <p:cNvPr id="25" name="Rounded Rectangle 24">
              <a:extLst>
                <a:ext uri="{FF2B5EF4-FFF2-40B4-BE49-F238E27FC236}">
                  <a16:creationId xmlns:a16="http://schemas.microsoft.com/office/drawing/2014/main" id="{1B2AE721-6C07-454C-A444-0CA70255F88C}"/>
                </a:ext>
              </a:extLst>
            </p:cNvPr>
            <p:cNvSpPr/>
            <p:nvPr/>
          </p:nvSpPr>
          <p:spPr>
            <a:xfrm>
              <a:off x="6228178" y="5460877"/>
              <a:ext cx="5312082" cy="306904"/>
            </a:xfrm>
            <a:prstGeom prst="roundRect">
              <a:avLst>
                <a:gd name="adj" fmla="val 26058"/>
              </a:avLst>
            </a:prstGeom>
            <a:solidFill>
              <a:schemeClr val="bg1">
                <a:lumMod val="9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sym typeface="Arial"/>
                </a:rPr>
                <a:t>Evaluation</a:t>
              </a:r>
            </a:p>
          </p:txBody>
        </p:sp>
        <p:sp>
          <p:nvSpPr>
            <p:cNvPr id="26" name="Rounded Rectangle 25">
              <a:extLst>
                <a:ext uri="{FF2B5EF4-FFF2-40B4-BE49-F238E27FC236}">
                  <a16:creationId xmlns:a16="http://schemas.microsoft.com/office/drawing/2014/main" id="{9462DAB8-3CA5-7843-B927-C0BF1156AE9E}"/>
                </a:ext>
              </a:extLst>
            </p:cNvPr>
            <p:cNvSpPr/>
            <p:nvPr/>
          </p:nvSpPr>
          <p:spPr>
            <a:xfrm>
              <a:off x="6228177" y="5448396"/>
              <a:ext cx="5278020" cy="587677"/>
            </a:xfrm>
            <a:prstGeom prst="roundRect">
              <a:avLst>
                <a:gd name="adj" fmla="val 5368"/>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2407FCC2-EB15-9A4A-9268-37B53A5A41F9}"/>
                </a:ext>
              </a:extLst>
            </p:cNvPr>
            <p:cNvSpPr txBox="1"/>
            <p:nvPr/>
          </p:nvSpPr>
          <p:spPr>
            <a:xfrm>
              <a:off x="7437513" y="5732680"/>
              <a:ext cx="2770310" cy="27699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rPr>
                <a:t>precision, recall, F-score on each task</a:t>
              </a:r>
            </a:p>
          </p:txBody>
        </p:sp>
      </p:grpSp>
      <p:grpSp>
        <p:nvGrpSpPr>
          <p:cNvPr id="15" name="Group 14">
            <a:extLst>
              <a:ext uri="{FF2B5EF4-FFF2-40B4-BE49-F238E27FC236}">
                <a16:creationId xmlns:a16="http://schemas.microsoft.com/office/drawing/2014/main" id="{5D075C8E-7801-4D4F-9C45-F5C41B83A93D}"/>
              </a:ext>
            </a:extLst>
          </p:cNvPr>
          <p:cNvGrpSpPr/>
          <p:nvPr/>
        </p:nvGrpSpPr>
        <p:grpSpPr>
          <a:xfrm>
            <a:off x="6211145" y="3275268"/>
            <a:ext cx="5312083" cy="1667048"/>
            <a:chOff x="6228177" y="3300729"/>
            <a:chExt cx="5312083" cy="1667048"/>
          </a:xfrm>
        </p:grpSpPr>
        <p:sp>
          <p:nvSpPr>
            <p:cNvPr id="11" name="Rounded Rectangle 10">
              <a:extLst>
                <a:ext uri="{FF2B5EF4-FFF2-40B4-BE49-F238E27FC236}">
                  <a16:creationId xmlns:a16="http://schemas.microsoft.com/office/drawing/2014/main" id="{368C0A9E-A837-BD45-8CD8-9E12DBF1B238}"/>
                </a:ext>
              </a:extLst>
            </p:cNvPr>
            <p:cNvSpPr/>
            <p:nvPr/>
          </p:nvSpPr>
          <p:spPr>
            <a:xfrm>
              <a:off x="6228178" y="3313209"/>
              <a:ext cx="5312082" cy="284959"/>
            </a:xfrm>
            <a:prstGeom prst="roundRect">
              <a:avLst>
                <a:gd name="adj" fmla="val 26058"/>
              </a:avLst>
            </a:prstGeom>
            <a:solidFill>
              <a:schemeClr val="bg1">
                <a:lumMod val="9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sym typeface="Arial"/>
                </a:rPr>
                <a:t>Tasks</a:t>
              </a:r>
            </a:p>
          </p:txBody>
        </p:sp>
        <p:sp>
          <p:nvSpPr>
            <p:cNvPr id="12" name="Rounded Rectangle 11">
              <a:extLst>
                <a:ext uri="{FF2B5EF4-FFF2-40B4-BE49-F238E27FC236}">
                  <a16:creationId xmlns:a16="http://schemas.microsoft.com/office/drawing/2014/main" id="{BAF5826F-EC70-BB48-8C64-7F28FAF835DE}"/>
                </a:ext>
              </a:extLst>
            </p:cNvPr>
            <p:cNvSpPr/>
            <p:nvPr/>
          </p:nvSpPr>
          <p:spPr>
            <a:xfrm>
              <a:off x="6228177" y="3300729"/>
              <a:ext cx="5278020" cy="1667048"/>
            </a:xfrm>
            <a:prstGeom prst="roundRect">
              <a:avLst>
                <a:gd name="adj" fmla="val 5368"/>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8" name="Rounded Rectangle 27">
              <a:extLst>
                <a:ext uri="{FF2B5EF4-FFF2-40B4-BE49-F238E27FC236}">
                  <a16:creationId xmlns:a16="http://schemas.microsoft.com/office/drawing/2014/main" id="{5F2B23DA-1502-AC4B-84B7-D389F0A08F55}"/>
                </a:ext>
              </a:extLst>
            </p:cNvPr>
            <p:cNvSpPr/>
            <p:nvPr/>
          </p:nvSpPr>
          <p:spPr>
            <a:xfrm>
              <a:off x="6404510" y="3719867"/>
              <a:ext cx="1193719" cy="454616"/>
            </a:xfrm>
            <a:prstGeom prst="roundRect">
              <a:avLst>
                <a:gd name="adj" fmla="val 26058"/>
              </a:avLst>
            </a:prstGeom>
            <a:solidFill>
              <a:schemeClr val="bg1">
                <a:lumMod val="9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sym typeface="Arial"/>
                </a:rPr>
                <a:t>Entity Extraction</a:t>
              </a:r>
            </a:p>
          </p:txBody>
        </p:sp>
        <p:sp>
          <p:nvSpPr>
            <p:cNvPr id="30" name="Rounded Rectangle 29">
              <a:extLst>
                <a:ext uri="{FF2B5EF4-FFF2-40B4-BE49-F238E27FC236}">
                  <a16:creationId xmlns:a16="http://schemas.microsoft.com/office/drawing/2014/main" id="{02B5B8A3-4BAD-FA4D-9948-B53B7EBA2D18}"/>
                </a:ext>
              </a:extLst>
            </p:cNvPr>
            <p:cNvSpPr/>
            <p:nvPr/>
          </p:nvSpPr>
          <p:spPr>
            <a:xfrm>
              <a:off x="6404510" y="4385883"/>
              <a:ext cx="1193719" cy="454616"/>
            </a:xfrm>
            <a:prstGeom prst="roundRect">
              <a:avLst>
                <a:gd name="adj" fmla="val 26058"/>
              </a:avLst>
            </a:prstGeom>
            <a:solidFill>
              <a:schemeClr val="bg1">
                <a:lumMod val="9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sym typeface="Arial"/>
                </a:rPr>
                <a:t>Relation Extraction</a:t>
              </a:r>
            </a:p>
          </p:txBody>
        </p:sp>
      </p:grpSp>
      <p:sp>
        <p:nvSpPr>
          <p:cNvPr id="40" name="Down Arrow 39">
            <a:extLst>
              <a:ext uri="{FF2B5EF4-FFF2-40B4-BE49-F238E27FC236}">
                <a16:creationId xmlns:a16="http://schemas.microsoft.com/office/drawing/2014/main" id="{634766F5-BE82-4149-A0BE-6211DC0415CD}"/>
              </a:ext>
            </a:extLst>
          </p:cNvPr>
          <p:cNvSpPr/>
          <p:nvPr/>
        </p:nvSpPr>
        <p:spPr>
          <a:xfrm>
            <a:off x="7286399" y="2931317"/>
            <a:ext cx="302229" cy="322027"/>
          </a:xfrm>
          <a:prstGeom prst="down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Down Arrow 40">
            <a:extLst>
              <a:ext uri="{FF2B5EF4-FFF2-40B4-BE49-F238E27FC236}">
                <a16:creationId xmlns:a16="http://schemas.microsoft.com/office/drawing/2014/main" id="{8135CD33-A538-0C41-8D05-D22FE3574C21}"/>
              </a:ext>
            </a:extLst>
          </p:cNvPr>
          <p:cNvSpPr/>
          <p:nvPr/>
        </p:nvSpPr>
        <p:spPr>
          <a:xfrm>
            <a:off x="9979482" y="2942000"/>
            <a:ext cx="302229" cy="322027"/>
          </a:xfrm>
          <a:prstGeom prst="down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 name="Down Arrow 41">
            <a:extLst>
              <a:ext uri="{FF2B5EF4-FFF2-40B4-BE49-F238E27FC236}">
                <a16:creationId xmlns:a16="http://schemas.microsoft.com/office/drawing/2014/main" id="{69634D8D-6AC3-4A40-9462-32FDA6E8E272}"/>
              </a:ext>
            </a:extLst>
          </p:cNvPr>
          <p:cNvSpPr/>
          <p:nvPr/>
        </p:nvSpPr>
        <p:spPr>
          <a:xfrm>
            <a:off x="8752816" y="5040833"/>
            <a:ext cx="302229" cy="322027"/>
          </a:xfrm>
          <a:prstGeom prst="downArrow">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1" name="Group 30">
            <a:extLst>
              <a:ext uri="{FF2B5EF4-FFF2-40B4-BE49-F238E27FC236}">
                <a16:creationId xmlns:a16="http://schemas.microsoft.com/office/drawing/2014/main" id="{60217A7A-66EC-5647-9242-C69950CD5899}"/>
              </a:ext>
            </a:extLst>
          </p:cNvPr>
          <p:cNvGrpSpPr/>
          <p:nvPr/>
        </p:nvGrpSpPr>
        <p:grpSpPr>
          <a:xfrm>
            <a:off x="7808297" y="3713725"/>
            <a:ext cx="3593011" cy="1112059"/>
            <a:chOff x="7752816" y="3719316"/>
            <a:chExt cx="3593011" cy="1112058"/>
          </a:xfrm>
        </p:grpSpPr>
        <p:sp>
          <p:nvSpPr>
            <p:cNvPr id="29" name="Rounded Rectangle 28">
              <a:extLst>
                <a:ext uri="{FF2B5EF4-FFF2-40B4-BE49-F238E27FC236}">
                  <a16:creationId xmlns:a16="http://schemas.microsoft.com/office/drawing/2014/main" id="{6E99FDB9-D5F2-8E41-855A-D1791A4E584D}"/>
                </a:ext>
              </a:extLst>
            </p:cNvPr>
            <p:cNvSpPr/>
            <p:nvPr/>
          </p:nvSpPr>
          <p:spPr>
            <a:xfrm>
              <a:off x="7752816" y="3719316"/>
              <a:ext cx="3593011" cy="1112058"/>
            </a:xfrm>
            <a:prstGeom prst="roundRect">
              <a:avLst>
                <a:gd name="adj" fmla="val 11375"/>
              </a:avLst>
            </a:prstGeom>
            <a:solidFill>
              <a:schemeClr val="bg1">
                <a:lumMod val="9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mn-cs"/>
                  <a:sym typeface="Arial"/>
                </a:rPr>
                <a:t>Event Extraction</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46" name="Rounded Rectangle 45">
              <a:extLst>
                <a:ext uri="{FF2B5EF4-FFF2-40B4-BE49-F238E27FC236}">
                  <a16:creationId xmlns:a16="http://schemas.microsoft.com/office/drawing/2014/main" id="{DC1E3565-35E9-9A40-9249-1E442DD178EF}"/>
                </a:ext>
              </a:extLst>
            </p:cNvPr>
            <p:cNvSpPr/>
            <p:nvPr/>
          </p:nvSpPr>
          <p:spPr>
            <a:xfrm>
              <a:off x="7858011" y="4082058"/>
              <a:ext cx="1645218" cy="679910"/>
            </a:xfrm>
            <a:prstGeom prst="roundRect">
              <a:avLst>
                <a:gd name="adj" fmla="val 5368"/>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8" name="Rounded Rectangle 47">
              <a:extLst>
                <a:ext uri="{FF2B5EF4-FFF2-40B4-BE49-F238E27FC236}">
                  <a16:creationId xmlns:a16="http://schemas.microsoft.com/office/drawing/2014/main" id="{4EF6A61F-30C3-004A-8DB9-3291205FCA66}"/>
                </a:ext>
              </a:extLst>
            </p:cNvPr>
            <p:cNvSpPr/>
            <p:nvPr/>
          </p:nvSpPr>
          <p:spPr>
            <a:xfrm>
              <a:off x="7955064" y="4136453"/>
              <a:ext cx="1451112" cy="277179"/>
            </a:xfrm>
            <a:prstGeom prst="roundRect">
              <a:avLst>
                <a:gd name="adj" fmla="val 26058"/>
              </a:avLst>
            </a:prstGeom>
            <a:solidFill>
              <a:schemeClr val="bg1"/>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51" b="0" i="0" u="none" strike="noStrike" kern="0" cap="none" spc="0" normalizeH="0" baseline="0" noProof="0" dirty="0">
                  <a:ln>
                    <a:noFill/>
                  </a:ln>
                  <a:solidFill>
                    <a:srgbClr val="000000"/>
                  </a:solidFill>
                  <a:effectLst/>
                  <a:uLnTx/>
                  <a:uFillTx/>
                  <a:latin typeface="Arial"/>
                  <a:ea typeface="+mn-ea"/>
                  <a:cs typeface="+mn-cs"/>
                  <a:sym typeface="Arial"/>
                </a:rPr>
                <a:t>Trigger Identification</a:t>
              </a:r>
            </a:p>
          </p:txBody>
        </p:sp>
        <p:sp>
          <p:nvSpPr>
            <p:cNvPr id="49" name="Rounded Rectangle 48">
              <a:extLst>
                <a:ext uri="{FF2B5EF4-FFF2-40B4-BE49-F238E27FC236}">
                  <a16:creationId xmlns:a16="http://schemas.microsoft.com/office/drawing/2014/main" id="{E94939A1-D651-C84C-8B55-0B5638A0E1AA}"/>
                </a:ext>
              </a:extLst>
            </p:cNvPr>
            <p:cNvSpPr/>
            <p:nvPr/>
          </p:nvSpPr>
          <p:spPr>
            <a:xfrm>
              <a:off x="7955064" y="4451701"/>
              <a:ext cx="1461809" cy="277179"/>
            </a:xfrm>
            <a:prstGeom prst="roundRect">
              <a:avLst>
                <a:gd name="adj" fmla="val 26058"/>
              </a:avLst>
            </a:prstGeom>
            <a:solidFill>
              <a:schemeClr val="bg1"/>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mn-cs"/>
                  <a:sym typeface="Arial"/>
                </a:rPr>
                <a:t>Trigger Classification</a:t>
              </a:r>
            </a:p>
          </p:txBody>
        </p:sp>
      </p:grpSp>
      <p:grpSp>
        <p:nvGrpSpPr>
          <p:cNvPr id="22" name="Group 21">
            <a:extLst>
              <a:ext uri="{FF2B5EF4-FFF2-40B4-BE49-F238E27FC236}">
                <a16:creationId xmlns:a16="http://schemas.microsoft.com/office/drawing/2014/main" id="{2B28BFF7-7D68-5F43-963E-5363F19F8446}"/>
              </a:ext>
            </a:extLst>
          </p:cNvPr>
          <p:cNvGrpSpPr/>
          <p:nvPr/>
        </p:nvGrpSpPr>
        <p:grpSpPr>
          <a:xfrm>
            <a:off x="9657818" y="4091269"/>
            <a:ext cx="1606111" cy="679911"/>
            <a:chOff x="9657816" y="4091268"/>
            <a:chExt cx="1606111" cy="679910"/>
          </a:xfrm>
        </p:grpSpPr>
        <p:sp>
          <p:nvSpPr>
            <p:cNvPr id="50" name="Rounded Rectangle 49">
              <a:extLst>
                <a:ext uri="{FF2B5EF4-FFF2-40B4-BE49-F238E27FC236}">
                  <a16:creationId xmlns:a16="http://schemas.microsoft.com/office/drawing/2014/main" id="{BD575840-F64A-7A4D-967C-373417FCBD37}"/>
                </a:ext>
              </a:extLst>
            </p:cNvPr>
            <p:cNvSpPr/>
            <p:nvPr/>
          </p:nvSpPr>
          <p:spPr>
            <a:xfrm>
              <a:off x="9657816" y="4136453"/>
              <a:ext cx="1567004" cy="277179"/>
            </a:xfrm>
            <a:prstGeom prst="roundRect">
              <a:avLst>
                <a:gd name="adj" fmla="val 26058"/>
              </a:avLst>
            </a:prstGeom>
            <a:solidFill>
              <a:schemeClr val="bg1"/>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mn-cs"/>
                  <a:sym typeface="Arial"/>
                </a:rPr>
                <a:t>Argument Identification</a:t>
              </a:r>
            </a:p>
          </p:txBody>
        </p:sp>
        <p:sp>
          <p:nvSpPr>
            <p:cNvPr id="51" name="Rounded Rectangle 50">
              <a:extLst>
                <a:ext uri="{FF2B5EF4-FFF2-40B4-BE49-F238E27FC236}">
                  <a16:creationId xmlns:a16="http://schemas.microsoft.com/office/drawing/2014/main" id="{792440FF-F6E4-2A43-875C-02935A70CB43}"/>
                </a:ext>
              </a:extLst>
            </p:cNvPr>
            <p:cNvSpPr/>
            <p:nvPr/>
          </p:nvSpPr>
          <p:spPr>
            <a:xfrm>
              <a:off x="9657816" y="4451701"/>
              <a:ext cx="1567004" cy="277179"/>
            </a:xfrm>
            <a:prstGeom prst="roundRect">
              <a:avLst>
                <a:gd name="adj" fmla="val 26058"/>
              </a:avLst>
            </a:prstGeom>
            <a:solidFill>
              <a:schemeClr val="bg1"/>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mn-cs"/>
                  <a:sym typeface="Arial"/>
                </a:rPr>
                <a:t>Argument Classification</a:t>
              </a:r>
            </a:p>
          </p:txBody>
        </p:sp>
        <p:sp>
          <p:nvSpPr>
            <p:cNvPr id="44" name="Rounded Rectangle 43">
              <a:extLst>
                <a:ext uri="{FF2B5EF4-FFF2-40B4-BE49-F238E27FC236}">
                  <a16:creationId xmlns:a16="http://schemas.microsoft.com/office/drawing/2014/main" id="{B6F31E4C-00E4-D545-8329-06AAB3B14A63}"/>
                </a:ext>
              </a:extLst>
            </p:cNvPr>
            <p:cNvSpPr/>
            <p:nvPr/>
          </p:nvSpPr>
          <p:spPr>
            <a:xfrm>
              <a:off x="9657816" y="4091268"/>
              <a:ext cx="1606111" cy="679910"/>
            </a:xfrm>
            <a:prstGeom prst="roundRect">
              <a:avLst>
                <a:gd name="adj" fmla="val 5368"/>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12938780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B8ED8-926C-6942-81D0-22B05891BACB}"/>
              </a:ext>
            </a:extLst>
          </p:cNvPr>
          <p:cNvSpPr>
            <a:spLocks noGrp="1"/>
          </p:cNvSpPr>
          <p:nvPr>
            <p:ph type="title"/>
          </p:nvPr>
        </p:nvSpPr>
        <p:spPr/>
        <p:txBody>
          <a:bodyPr/>
          <a:lstStyle/>
          <a:p>
            <a:r>
              <a:rPr lang="en-US" dirty="0"/>
              <a:t>Traditional Event Extraction</a:t>
            </a:r>
          </a:p>
        </p:txBody>
      </p:sp>
      <p:sp>
        <p:nvSpPr>
          <p:cNvPr id="3" name="Text Placeholder 2">
            <a:extLst>
              <a:ext uri="{FF2B5EF4-FFF2-40B4-BE49-F238E27FC236}">
                <a16:creationId xmlns:a16="http://schemas.microsoft.com/office/drawing/2014/main" id="{7A21762E-CD82-8843-BFB2-01B3A0E02BB8}"/>
              </a:ext>
            </a:extLst>
          </p:cNvPr>
          <p:cNvSpPr>
            <a:spLocks noGrp="1"/>
          </p:cNvSpPr>
          <p:nvPr>
            <p:ph type="body" idx="1"/>
          </p:nvPr>
        </p:nvSpPr>
        <p:spPr>
          <a:xfrm>
            <a:off x="838200" y="1127532"/>
            <a:ext cx="11093521" cy="5049432"/>
          </a:xfrm>
        </p:spPr>
        <p:txBody>
          <a:bodyPr/>
          <a:lstStyle/>
          <a:p>
            <a:r>
              <a:rPr lang="en-US" dirty="0"/>
              <a:t>A structure prediction task:</a:t>
            </a:r>
          </a:p>
          <a:p>
            <a:pPr lvl="1"/>
            <a:r>
              <a:rPr lang="en-US" dirty="0"/>
              <a:t>Trigger Identification and Classification</a:t>
            </a:r>
          </a:p>
          <a:p>
            <a:pPr lvl="1"/>
            <a:r>
              <a:rPr lang="en-US" dirty="0"/>
              <a:t>Argument Identification and Classification</a:t>
            </a:r>
          </a:p>
          <a:p>
            <a:endParaRPr lang="en-US" dirty="0"/>
          </a:p>
          <a:p>
            <a:endParaRPr lang="en-US" dirty="0"/>
          </a:p>
        </p:txBody>
      </p:sp>
      <p:sp>
        <p:nvSpPr>
          <p:cNvPr id="4" name="Rectangle 3">
            <a:extLst>
              <a:ext uri="{FF2B5EF4-FFF2-40B4-BE49-F238E27FC236}">
                <a16:creationId xmlns:a16="http://schemas.microsoft.com/office/drawing/2014/main" id="{7A36CDAC-5F37-EA4A-B51F-D6B789F7973E}"/>
              </a:ext>
            </a:extLst>
          </p:cNvPr>
          <p:cNvSpPr>
            <a:spLocks noChangeArrowheads="1"/>
          </p:cNvSpPr>
          <p:nvPr/>
        </p:nvSpPr>
        <p:spPr bwMode="auto">
          <a:xfrm>
            <a:off x="1847851" y="4649975"/>
            <a:ext cx="892968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00000"/>
                </a:solidFill>
                <a:effectLst/>
                <a:uLnTx/>
                <a:uFillTx/>
                <a:latin typeface="Calibri"/>
                <a:ea typeface="ＭＳ Ｐゴシック" charset="0"/>
                <a:cs typeface="Arial" charset="0"/>
                <a:sym typeface="Arial"/>
              </a:rPr>
              <a:t>In Baghdad, a cameraman </a:t>
            </a:r>
            <a:r>
              <a:rPr kumimoji="0" lang="en-US" sz="2000" b="1" i="0" u="none" strike="noStrike" kern="0" cap="none" spc="0" normalizeH="0" baseline="0" noProof="0">
                <a:ln>
                  <a:noFill/>
                </a:ln>
                <a:solidFill>
                  <a:srgbClr val="FF6600"/>
                </a:solidFill>
                <a:effectLst/>
                <a:uLnTx/>
                <a:uFillTx/>
                <a:latin typeface="Calibri"/>
                <a:ea typeface="ＭＳ Ｐゴシック" charset="0"/>
                <a:cs typeface="Arial" charset="0"/>
                <a:sym typeface="Arial"/>
              </a:rPr>
              <a:t>died</a:t>
            </a:r>
            <a:r>
              <a:rPr kumimoji="0" lang="en-US" sz="2000" b="0" i="0" u="none" strike="noStrike" kern="0" cap="none" spc="0" normalizeH="0" baseline="0" noProof="0">
                <a:ln>
                  <a:noFill/>
                </a:ln>
                <a:solidFill>
                  <a:srgbClr val="FF6600"/>
                </a:solidFill>
                <a:effectLst/>
                <a:uLnTx/>
                <a:uFillTx/>
                <a:latin typeface="Calibri"/>
                <a:ea typeface="ＭＳ Ｐゴシック" charset="0"/>
                <a:cs typeface="Arial" charset="0"/>
                <a:sym typeface="Arial"/>
              </a:rPr>
              <a:t> </a:t>
            </a:r>
            <a:r>
              <a:rPr kumimoji="0" lang="en-US" sz="2000" b="0" i="0" u="none" strike="noStrike" kern="0" cap="none" spc="0" normalizeH="0" baseline="0" noProof="0">
                <a:ln>
                  <a:noFill/>
                </a:ln>
                <a:solidFill>
                  <a:srgbClr val="000000"/>
                </a:solidFill>
                <a:effectLst/>
                <a:uLnTx/>
                <a:uFillTx/>
                <a:latin typeface="Calibri"/>
                <a:ea typeface="ＭＳ Ｐゴシック" charset="0"/>
                <a:cs typeface="Arial" charset="0"/>
                <a:sym typeface="Arial"/>
              </a:rPr>
              <a:t>when  a   combat  tank </a:t>
            </a:r>
            <a:r>
              <a:rPr kumimoji="0" lang="en-US" sz="2000" b="1" i="0" u="none" strike="noStrike" kern="0" cap="none" spc="0" normalizeH="0" baseline="0" noProof="0">
                <a:ln>
                  <a:noFill/>
                </a:ln>
                <a:solidFill>
                  <a:srgbClr val="A5C249"/>
                </a:solidFill>
                <a:effectLst/>
                <a:uLnTx/>
                <a:uFillTx/>
                <a:latin typeface="Calibri"/>
                <a:ea typeface="ＭＳ Ｐゴシック" charset="0"/>
                <a:cs typeface="Arial" charset="0"/>
                <a:sym typeface="Arial"/>
              </a:rPr>
              <a:t>fired</a:t>
            </a:r>
            <a:r>
              <a:rPr kumimoji="0" lang="en-US" sz="2000" b="0" i="0" u="none" strike="noStrike" kern="0" cap="none" spc="0" normalizeH="0" baseline="0" noProof="0">
                <a:ln>
                  <a:noFill/>
                </a:ln>
                <a:solidFill>
                  <a:srgbClr val="000000"/>
                </a:solidFill>
                <a:effectLst/>
                <a:uLnTx/>
                <a:uFillTx/>
                <a:latin typeface="Calibri"/>
                <a:ea typeface="ＭＳ Ｐゴシック" charset="0"/>
                <a:cs typeface="Arial" charset="0"/>
                <a:sym typeface="Arial"/>
              </a:rPr>
              <a:t> on the Palestine Hotel. </a:t>
            </a:r>
          </a:p>
        </p:txBody>
      </p:sp>
      <p:grpSp>
        <p:nvGrpSpPr>
          <p:cNvPr id="29" name="Group 28">
            <a:extLst>
              <a:ext uri="{FF2B5EF4-FFF2-40B4-BE49-F238E27FC236}">
                <a16:creationId xmlns:a16="http://schemas.microsoft.com/office/drawing/2014/main" id="{AF5A6673-5BB2-144B-91B9-A1FBBA892E79}"/>
              </a:ext>
            </a:extLst>
          </p:cNvPr>
          <p:cNvGrpSpPr>
            <a:grpSpLocks/>
          </p:cNvGrpSpPr>
          <p:nvPr/>
        </p:nvGrpSpPr>
        <p:grpSpPr bwMode="auto">
          <a:xfrm>
            <a:off x="4656138" y="5072257"/>
            <a:ext cx="1008063" cy="1089157"/>
            <a:chOff x="4284618" y="4941168"/>
            <a:chExt cx="1008112" cy="1089543"/>
          </a:xfrm>
        </p:grpSpPr>
        <p:sp>
          <p:nvSpPr>
            <p:cNvPr id="30" name="Line 25">
              <a:extLst>
                <a:ext uri="{FF2B5EF4-FFF2-40B4-BE49-F238E27FC236}">
                  <a16:creationId xmlns:a16="http://schemas.microsoft.com/office/drawing/2014/main" id="{80A28DB6-1340-BA4B-B242-6DBAE3D7721E}"/>
                </a:ext>
              </a:extLst>
            </p:cNvPr>
            <p:cNvSpPr>
              <a:spLocks noChangeShapeType="1"/>
            </p:cNvSpPr>
            <p:nvPr/>
          </p:nvSpPr>
          <p:spPr bwMode="auto">
            <a:xfrm>
              <a:off x="4571969" y="4941168"/>
              <a:ext cx="0" cy="719394"/>
            </a:xfrm>
            <a:prstGeom prst="line">
              <a:avLst/>
            </a:prstGeom>
            <a:noFill/>
            <a:ln w="12700">
              <a:solidFill>
                <a:srgbClr val="FF66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31" name="TextBox 42">
              <a:extLst>
                <a:ext uri="{FF2B5EF4-FFF2-40B4-BE49-F238E27FC236}">
                  <a16:creationId xmlns:a16="http://schemas.microsoft.com/office/drawing/2014/main" id="{4548FFF7-7AD1-2547-9ADA-44CA6A39A04F}"/>
                </a:ext>
              </a:extLst>
            </p:cNvPr>
            <p:cNvSpPr txBox="1">
              <a:spLocks noChangeArrowheads="1"/>
            </p:cNvSpPr>
            <p:nvPr/>
          </p:nvSpPr>
          <p:spPr bwMode="auto">
            <a:xfrm>
              <a:off x="4284618" y="5661248"/>
              <a:ext cx="1008112"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FF6600"/>
                  </a:solidFill>
                  <a:effectLst/>
                  <a:uLnTx/>
                  <a:uFillTx/>
                  <a:latin typeface="Arial" pitchFamily="34" charset="0"/>
                  <a:ea typeface="MS PGothic" pitchFamily="34" charset="-128"/>
                  <a:cs typeface="Arial"/>
                  <a:sym typeface="Arial"/>
                </a:rPr>
                <a:t>Die</a:t>
              </a:r>
            </a:p>
          </p:txBody>
        </p:sp>
      </p:grpSp>
      <p:grpSp>
        <p:nvGrpSpPr>
          <p:cNvPr id="32" name="Group 31">
            <a:extLst>
              <a:ext uri="{FF2B5EF4-FFF2-40B4-BE49-F238E27FC236}">
                <a16:creationId xmlns:a16="http://schemas.microsoft.com/office/drawing/2014/main" id="{5DA6892C-C64F-2342-A259-CFC672A1774A}"/>
              </a:ext>
            </a:extLst>
          </p:cNvPr>
          <p:cNvGrpSpPr>
            <a:grpSpLocks/>
          </p:cNvGrpSpPr>
          <p:nvPr/>
        </p:nvGrpSpPr>
        <p:grpSpPr bwMode="auto">
          <a:xfrm>
            <a:off x="7535863" y="5072256"/>
            <a:ext cx="1008063" cy="1089157"/>
            <a:chOff x="4211960" y="4941168"/>
            <a:chExt cx="1008112" cy="1089543"/>
          </a:xfrm>
        </p:grpSpPr>
        <p:sp>
          <p:nvSpPr>
            <p:cNvPr id="33" name="Line 25">
              <a:extLst>
                <a:ext uri="{FF2B5EF4-FFF2-40B4-BE49-F238E27FC236}">
                  <a16:creationId xmlns:a16="http://schemas.microsoft.com/office/drawing/2014/main" id="{2E64C692-7180-9547-A621-0889F8ECB4CD}"/>
                </a:ext>
              </a:extLst>
            </p:cNvPr>
            <p:cNvSpPr>
              <a:spLocks noChangeShapeType="1"/>
            </p:cNvSpPr>
            <p:nvPr/>
          </p:nvSpPr>
          <p:spPr bwMode="auto">
            <a:xfrm>
              <a:off x="4572340" y="4941168"/>
              <a:ext cx="0" cy="719394"/>
            </a:xfrm>
            <a:prstGeom prst="line">
              <a:avLst/>
            </a:prstGeom>
            <a:noFill/>
            <a:ln w="12700">
              <a:solidFill>
                <a:schemeClr val="accent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34" name="TextBox 45">
              <a:extLst>
                <a:ext uri="{FF2B5EF4-FFF2-40B4-BE49-F238E27FC236}">
                  <a16:creationId xmlns:a16="http://schemas.microsoft.com/office/drawing/2014/main" id="{ACC2C63D-BD62-724F-BB97-36208FAB7054}"/>
                </a:ext>
              </a:extLst>
            </p:cNvPr>
            <p:cNvSpPr txBox="1">
              <a:spLocks noChangeArrowheads="1"/>
            </p:cNvSpPr>
            <p:nvPr/>
          </p:nvSpPr>
          <p:spPr bwMode="auto">
            <a:xfrm>
              <a:off x="4211960" y="5661248"/>
              <a:ext cx="1008112"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A5C249">
                      <a:lumMod val="75000"/>
                    </a:srgbClr>
                  </a:solidFill>
                  <a:effectLst/>
                  <a:uLnTx/>
                  <a:uFillTx/>
                  <a:latin typeface="Arial" pitchFamily="34" charset="0"/>
                  <a:ea typeface="MS PGothic" pitchFamily="34" charset="-128"/>
                  <a:cs typeface="Arial"/>
                  <a:sym typeface="Arial"/>
                </a:rPr>
                <a:t>Attack</a:t>
              </a:r>
            </a:p>
          </p:txBody>
        </p:sp>
      </p:grpSp>
      <p:grpSp>
        <p:nvGrpSpPr>
          <p:cNvPr id="35" name="Group 34">
            <a:extLst>
              <a:ext uri="{FF2B5EF4-FFF2-40B4-BE49-F238E27FC236}">
                <a16:creationId xmlns:a16="http://schemas.microsoft.com/office/drawing/2014/main" id="{F8E3AA6B-E53F-274B-BC20-06D781EAA7CE}"/>
              </a:ext>
            </a:extLst>
          </p:cNvPr>
          <p:cNvGrpSpPr>
            <a:grpSpLocks/>
          </p:cNvGrpSpPr>
          <p:nvPr/>
        </p:nvGrpSpPr>
        <p:grpSpPr bwMode="auto">
          <a:xfrm>
            <a:off x="1703389" y="5072253"/>
            <a:ext cx="936625" cy="1088471"/>
            <a:chOff x="4211960" y="4941168"/>
            <a:chExt cx="936104" cy="1088857"/>
          </a:xfrm>
        </p:grpSpPr>
        <p:sp>
          <p:nvSpPr>
            <p:cNvPr id="36" name="Line 25">
              <a:extLst>
                <a:ext uri="{FF2B5EF4-FFF2-40B4-BE49-F238E27FC236}">
                  <a16:creationId xmlns:a16="http://schemas.microsoft.com/office/drawing/2014/main" id="{23F99080-A493-E14A-A415-1AD03A4FDABE}"/>
                </a:ext>
              </a:extLst>
            </p:cNvPr>
            <p:cNvSpPr>
              <a:spLocks noChangeShapeType="1"/>
            </p:cNvSpPr>
            <p:nvPr/>
          </p:nvSpPr>
          <p:spPr bwMode="auto">
            <a:xfrm>
              <a:off x="4572122"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37" name="TextBox 36">
              <a:extLst>
                <a:ext uri="{FF2B5EF4-FFF2-40B4-BE49-F238E27FC236}">
                  <a16:creationId xmlns:a16="http://schemas.microsoft.com/office/drawing/2014/main" id="{F374E4F7-EA03-9F4B-93BE-1D2F16F9F0DC}"/>
                </a:ext>
              </a:extLst>
            </p:cNvPr>
            <p:cNvSpPr txBox="1"/>
            <p:nvPr/>
          </p:nvSpPr>
          <p:spPr>
            <a:xfrm>
              <a:off x="4211960" y="5660562"/>
              <a:ext cx="936104" cy="369463"/>
            </a:xfrm>
            <a:prstGeom prst="rect">
              <a:avLst/>
            </a:prstGeom>
            <a:noFill/>
            <a:ln>
              <a:noFill/>
            </a:ln>
          </p:spPr>
          <p:txBody>
            <a:bodyPr>
              <a:spAutoFit/>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charset="0"/>
                  <a:ea typeface="ＭＳ Ｐゴシック" charset="0"/>
                  <a:cs typeface="ＭＳ Ｐゴシック" charset="0"/>
                  <a:sym typeface="Arial"/>
                </a:rPr>
                <a:t>   </a:t>
              </a:r>
              <a:r>
                <a:rPr kumimoji="0" lang="en-US" sz="1800" b="0" i="0" u="none" strike="noStrike" kern="0" cap="none" spc="0" normalizeH="0" baseline="0" noProof="0">
                  <a:ln>
                    <a:noFill/>
                  </a:ln>
                  <a:solidFill>
                    <a:srgbClr val="FFFFFF">
                      <a:lumMod val="65000"/>
                    </a:srgbClr>
                  </a:solidFill>
                  <a:effectLst/>
                  <a:uLnTx/>
                  <a:uFillTx/>
                  <a:latin typeface="Arial" charset="0"/>
                  <a:ea typeface="ＭＳ Ｐゴシック" charset="0"/>
                  <a:cs typeface="ＭＳ Ｐゴシック" charset="0"/>
                  <a:sym typeface="Arial"/>
                </a:rPr>
                <a:t>O</a:t>
              </a:r>
            </a:p>
          </p:txBody>
        </p:sp>
      </p:grpSp>
      <p:grpSp>
        <p:nvGrpSpPr>
          <p:cNvPr id="38" name="Group 37">
            <a:extLst>
              <a:ext uri="{FF2B5EF4-FFF2-40B4-BE49-F238E27FC236}">
                <a16:creationId xmlns:a16="http://schemas.microsoft.com/office/drawing/2014/main" id="{B405DDD3-E22A-4040-A1C6-2254260CBB22}"/>
              </a:ext>
            </a:extLst>
          </p:cNvPr>
          <p:cNvGrpSpPr>
            <a:grpSpLocks/>
          </p:cNvGrpSpPr>
          <p:nvPr/>
        </p:nvGrpSpPr>
        <p:grpSpPr bwMode="auto">
          <a:xfrm>
            <a:off x="2208214" y="5072250"/>
            <a:ext cx="935037" cy="1089025"/>
            <a:chOff x="4211960" y="4941168"/>
            <a:chExt cx="936104" cy="1089412"/>
          </a:xfrm>
        </p:grpSpPr>
        <p:sp>
          <p:nvSpPr>
            <p:cNvPr id="39" name="Line 25">
              <a:extLst>
                <a:ext uri="{FF2B5EF4-FFF2-40B4-BE49-F238E27FC236}">
                  <a16:creationId xmlns:a16="http://schemas.microsoft.com/office/drawing/2014/main" id="{4D5F1C4F-4C41-2D48-81BA-A750A08375C4}"/>
                </a:ext>
              </a:extLst>
            </p:cNvPr>
            <p:cNvSpPr>
              <a:spLocks noChangeShapeType="1"/>
            </p:cNvSpPr>
            <p:nvPr/>
          </p:nvSpPr>
          <p:spPr bwMode="auto">
            <a:xfrm>
              <a:off x="4572733"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40" name="TextBox 39">
              <a:extLst>
                <a:ext uri="{FF2B5EF4-FFF2-40B4-BE49-F238E27FC236}">
                  <a16:creationId xmlns:a16="http://schemas.microsoft.com/office/drawing/2014/main" id="{0897F7D4-9C8A-3F4E-B3E6-D326F23666F1}"/>
                </a:ext>
              </a:extLst>
            </p:cNvPr>
            <p:cNvSpPr txBox="1">
              <a:spLocks noChangeArrowheads="1"/>
            </p:cNvSpPr>
            <p:nvPr/>
          </p:nvSpPr>
          <p:spPr bwMode="auto">
            <a:xfrm>
              <a:off x="4211960" y="5660562"/>
              <a:ext cx="936104" cy="3700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defPPr>
                <a:defRPr lang="en-US"/>
              </a:defPPr>
              <a:lvl1pPr>
                <a:defRPr>
                  <a:cs typeface="Arial" charset="0"/>
                </a:defRPr>
              </a:lvl1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charset="0"/>
                  <a:ea typeface="ＭＳ Ｐゴシック" charset="0"/>
                  <a:cs typeface="Arial" charset="0"/>
                  <a:sym typeface="Arial"/>
                </a:rPr>
                <a:t>   </a:t>
              </a:r>
              <a:r>
                <a:rPr kumimoji="0" lang="en-US" sz="1800" b="0" i="0" u="none" strike="noStrike" kern="0" cap="none" spc="0" normalizeH="0" baseline="0" noProof="0">
                  <a:ln>
                    <a:noFill/>
                  </a:ln>
                  <a:solidFill>
                    <a:srgbClr val="A6A6A6"/>
                  </a:solidFill>
                  <a:effectLst/>
                  <a:uLnTx/>
                  <a:uFillTx/>
                  <a:latin typeface="Arial" charset="0"/>
                  <a:ea typeface="ＭＳ Ｐゴシック" charset="0"/>
                  <a:cs typeface="Arial" charset="0"/>
                  <a:sym typeface="Arial"/>
                </a:rPr>
                <a:t>O</a:t>
              </a:r>
            </a:p>
          </p:txBody>
        </p:sp>
      </p:grpSp>
      <p:grpSp>
        <p:nvGrpSpPr>
          <p:cNvPr id="41" name="Group 40">
            <a:extLst>
              <a:ext uri="{FF2B5EF4-FFF2-40B4-BE49-F238E27FC236}">
                <a16:creationId xmlns:a16="http://schemas.microsoft.com/office/drawing/2014/main" id="{1805CE51-6886-A042-A114-A95722D421C2}"/>
              </a:ext>
            </a:extLst>
          </p:cNvPr>
          <p:cNvGrpSpPr>
            <a:grpSpLocks/>
          </p:cNvGrpSpPr>
          <p:nvPr/>
        </p:nvGrpSpPr>
        <p:grpSpPr bwMode="auto">
          <a:xfrm>
            <a:off x="2927350" y="5072257"/>
            <a:ext cx="935039" cy="1089157"/>
            <a:chOff x="4211960" y="4941168"/>
            <a:chExt cx="936104" cy="1089543"/>
          </a:xfrm>
        </p:grpSpPr>
        <p:sp>
          <p:nvSpPr>
            <p:cNvPr id="42" name="Line 25">
              <a:extLst>
                <a:ext uri="{FF2B5EF4-FFF2-40B4-BE49-F238E27FC236}">
                  <a16:creationId xmlns:a16="http://schemas.microsoft.com/office/drawing/2014/main" id="{02F2B07C-4234-6A4C-A3EF-F91149480CDB}"/>
                </a:ext>
              </a:extLst>
            </p:cNvPr>
            <p:cNvSpPr>
              <a:spLocks noChangeShapeType="1"/>
            </p:cNvSpPr>
            <p:nvPr/>
          </p:nvSpPr>
          <p:spPr bwMode="auto">
            <a:xfrm>
              <a:off x="4572734"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43" name="TextBox 57">
              <a:extLst>
                <a:ext uri="{FF2B5EF4-FFF2-40B4-BE49-F238E27FC236}">
                  <a16:creationId xmlns:a16="http://schemas.microsoft.com/office/drawing/2014/main" id="{43CA9D0E-2232-1542-85A7-11E9733B3D5A}"/>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44" name="Group 43">
            <a:extLst>
              <a:ext uri="{FF2B5EF4-FFF2-40B4-BE49-F238E27FC236}">
                <a16:creationId xmlns:a16="http://schemas.microsoft.com/office/drawing/2014/main" id="{83054C2B-17E7-294E-92A8-F4A043194BE0}"/>
              </a:ext>
            </a:extLst>
          </p:cNvPr>
          <p:cNvGrpSpPr>
            <a:grpSpLocks/>
          </p:cNvGrpSpPr>
          <p:nvPr/>
        </p:nvGrpSpPr>
        <p:grpSpPr bwMode="auto">
          <a:xfrm>
            <a:off x="3646489" y="5072257"/>
            <a:ext cx="936625" cy="1089157"/>
            <a:chOff x="4211960" y="4941168"/>
            <a:chExt cx="936104" cy="1089543"/>
          </a:xfrm>
        </p:grpSpPr>
        <p:sp>
          <p:nvSpPr>
            <p:cNvPr id="45" name="Line 25">
              <a:extLst>
                <a:ext uri="{FF2B5EF4-FFF2-40B4-BE49-F238E27FC236}">
                  <a16:creationId xmlns:a16="http://schemas.microsoft.com/office/drawing/2014/main" id="{1AD8CF79-3118-CF46-A3CB-06EE59314291}"/>
                </a:ext>
              </a:extLst>
            </p:cNvPr>
            <p:cNvSpPr>
              <a:spLocks noChangeShapeType="1"/>
            </p:cNvSpPr>
            <p:nvPr/>
          </p:nvSpPr>
          <p:spPr bwMode="auto">
            <a:xfrm>
              <a:off x="4572122"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46" name="TextBox 60">
              <a:extLst>
                <a:ext uri="{FF2B5EF4-FFF2-40B4-BE49-F238E27FC236}">
                  <a16:creationId xmlns:a16="http://schemas.microsoft.com/office/drawing/2014/main" id="{AFF063B0-DC4B-F741-9BA8-6EF0FA7D7E62}"/>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47" name="Group 46">
            <a:extLst>
              <a:ext uri="{FF2B5EF4-FFF2-40B4-BE49-F238E27FC236}">
                <a16:creationId xmlns:a16="http://schemas.microsoft.com/office/drawing/2014/main" id="{12DD2FB6-5950-A842-99BF-8E0EF6F46169}"/>
              </a:ext>
            </a:extLst>
          </p:cNvPr>
          <p:cNvGrpSpPr>
            <a:grpSpLocks/>
          </p:cNvGrpSpPr>
          <p:nvPr/>
        </p:nvGrpSpPr>
        <p:grpSpPr bwMode="auto">
          <a:xfrm>
            <a:off x="5145088" y="5062736"/>
            <a:ext cx="936625" cy="1089157"/>
            <a:chOff x="4211960" y="4941168"/>
            <a:chExt cx="936104" cy="1089543"/>
          </a:xfrm>
        </p:grpSpPr>
        <p:sp>
          <p:nvSpPr>
            <p:cNvPr id="48" name="Line 25">
              <a:extLst>
                <a:ext uri="{FF2B5EF4-FFF2-40B4-BE49-F238E27FC236}">
                  <a16:creationId xmlns:a16="http://schemas.microsoft.com/office/drawing/2014/main" id="{AE9AEBB7-A84A-BA4F-B976-CFD2336B17DA}"/>
                </a:ext>
              </a:extLst>
            </p:cNvPr>
            <p:cNvSpPr>
              <a:spLocks noChangeShapeType="1"/>
            </p:cNvSpPr>
            <p:nvPr/>
          </p:nvSpPr>
          <p:spPr bwMode="auto">
            <a:xfrm>
              <a:off x="4572123"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49" name="TextBox 69">
              <a:extLst>
                <a:ext uri="{FF2B5EF4-FFF2-40B4-BE49-F238E27FC236}">
                  <a16:creationId xmlns:a16="http://schemas.microsoft.com/office/drawing/2014/main" id="{1160C935-7FFD-074F-B468-42F0C102CF78}"/>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50" name="Group 49">
            <a:extLst>
              <a:ext uri="{FF2B5EF4-FFF2-40B4-BE49-F238E27FC236}">
                <a16:creationId xmlns:a16="http://schemas.microsoft.com/office/drawing/2014/main" id="{634A826B-232D-5449-99F7-35B6D6992CC4}"/>
              </a:ext>
            </a:extLst>
          </p:cNvPr>
          <p:cNvGrpSpPr>
            <a:grpSpLocks/>
          </p:cNvGrpSpPr>
          <p:nvPr/>
        </p:nvGrpSpPr>
        <p:grpSpPr bwMode="auto">
          <a:xfrm>
            <a:off x="5591177" y="5072257"/>
            <a:ext cx="936625" cy="1089157"/>
            <a:chOff x="4211960" y="4941168"/>
            <a:chExt cx="936104" cy="1089543"/>
          </a:xfrm>
        </p:grpSpPr>
        <p:sp>
          <p:nvSpPr>
            <p:cNvPr id="51" name="Line 25">
              <a:extLst>
                <a:ext uri="{FF2B5EF4-FFF2-40B4-BE49-F238E27FC236}">
                  <a16:creationId xmlns:a16="http://schemas.microsoft.com/office/drawing/2014/main" id="{AC038A89-F253-F242-A3C6-9E649445ACCE}"/>
                </a:ext>
              </a:extLst>
            </p:cNvPr>
            <p:cNvSpPr>
              <a:spLocks noChangeShapeType="1"/>
            </p:cNvSpPr>
            <p:nvPr/>
          </p:nvSpPr>
          <p:spPr bwMode="auto">
            <a:xfrm>
              <a:off x="4572123"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52" name="TextBox 84">
              <a:extLst>
                <a:ext uri="{FF2B5EF4-FFF2-40B4-BE49-F238E27FC236}">
                  <a16:creationId xmlns:a16="http://schemas.microsoft.com/office/drawing/2014/main" id="{6FB5327C-4AD9-C34B-B4B1-244C58231FD0}"/>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53" name="Group 52">
            <a:extLst>
              <a:ext uri="{FF2B5EF4-FFF2-40B4-BE49-F238E27FC236}">
                <a16:creationId xmlns:a16="http://schemas.microsoft.com/office/drawing/2014/main" id="{A6A57F27-32A0-E548-879A-BF01A68259BA}"/>
              </a:ext>
            </a:extLst>
          </p:cNvPr>
          <p:cNvGrpSpPr>
            <a:grpSpLocks/>
          </p:cNvGrpSpPr>
          <p:nvPr/>
        </p:nvGrpSpPr>
        <p:grpSpPr bwMode="auto">
          <a:xfrm>
            <a:off x="6383340" y="5072257"/>
            <a:ext cx="936625" cy="1089157"/>
            <a:chOff x="4211960" y="4941168"/>
            <a:chExt cx="936104" cy="1089543"/>
          </a:xfrm>
        </p:grpSpPr>
        <p:sp>
          <p:nvSpPr>
            <p:cNvPr id="54" name="Line 25">
              <a:extLst>
                <a:ext uri="{FF2B5EF4-FFF2-40B4-BE49-F238E27FC236}">
                  <a16:creationId xmlns:a16="http://schemas.microsoft.com/office/drawing/2014/main" id="{CC24BFFF-B7C7-8D4B-9D18-0A00B2004534}"/>
                </a:ext>
              </a:extLst>
            </p:cNvPr>
            <p:cNvSpPr>
              <a:spLocks noChangeShapeType="1"/>
            </p:cNvSpPr>
            <p:nvPr/>
          </p:nvSpPr>
          <p:spPr bwMode="auto">
            <a:xfrm>
              <a:off x="4572122"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55" name="TextBox 87">
              <a:extLst>
                <a:ext uri="{FF2B5EF4-FFF2-40B4-BE49-F238E27FC236}">
                  <a16:creationId xmlns:a16="http://schemas.microsoft.com/office/drawing/2014/main" id="{300A03D3-80FD-9344-816F-2E37992039F9}"/>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56" name="Group 55">
            <a:extLst>
              <a:ext uri="{FF2B5EF4-FFF2-40B4-BE49-F238E27FC236}">
                <a16:creationId xmlns:a16="http://schemas.microsoft.com/office/drawing/2014/main" id="{1AFA4C9C-8772-D24C-820B-3D974A12CFBE}"/>
              </a:ext>
            </a:extLst>
          </p:cNvPr>
          <p:cNvGrpSpPr>
            <a:grpSpLocks/>
          </p:cNvGrpSpPr>
          <p:nvPr/>
        </p:nvGrpSpPr>
        <p:grpSpPr bwMode="auto">
          <a:xfrm>
            <a:off x="7031040" y="5072257"/>
            <a:ext cx="936625" cy="1089157"/>
            <a:chOff x="4211960" y="4941168"/>
            <a:chExt cx="936104" cy="1089543"/>
          </a:xfrm>
        </p:grpSpPr>
        <p:sp>
          <p:nvSpPr>
            <p:cNvPr id="57" name="Line 25">
              <a:extLst>
                <a:ext uri="{FF2B5EF4-FFF2-40B4-BE49-F238E27FC236}">
                  <a16:creationId xmlns:a16="http://schemas.microsoft.com/office/drawing/2014/main" id="{9FAFC047-FDB9-1640-A3C8-E16A97DB079E}"/>
                </a:ext>
              </a:extLst>
            </p:cNvPr>
            <p:cNvSpPr>
              <a:spLocks noChangeShapeType="1"/>
            </p:cNvSpPr>
            <p:nvPr/>
          </p:nvSpPr>
          <p:spPr bwMode="auto">
            <a:xfrm>
              <a:off x="4572122"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58" name="TextBox 90">
              <a:extLst>
                <a:ext uri="{FF2B5EF4-FFF2-40B4-BE49-F238E27FC236}">
                  <a16:creationId xmlns:a16="http://schemas.microsoft.com/office/drawing/2014/main" id="{F63706F6-6758-3041-8B36-A3459647563A}"/>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59" name="Group 58">
            <a:extLst>
              <a:ext uri="{FF2B5EF4-FFF2-40B4-BE49-F238E27FC236}">
                <a16:creationId xmlns:a16="http://schemas.microsoft.com/office/drawing/2014/main" id="{19C9766D-EB8B-534D-B15A-C313B593650F}"/>
              </a:ext>
            </a:extLst>
          </p:cNvPr>
          <p:cNvGrpSpPr>
            <a:grpSpLocks/>
          </p:cNvGrpSpPr>
          <p:nvPr/>
        </p:nvGrpSpPr>
        <p:grpSpPr bwMode="auto">
          <a:xfrm>
            <a:off x="8040689" y="5072257"/>
            <a:ext cx="936625" cy="1089157"/>
            <a:chOff x="4211960" y="4941168"/>
            <a:chExt cx="936104" cy="1089543"/>
          </a:xfrm>
        </p:grpSpPr>
        <p:sp>
          <p:nvSpPr>
            <p:cNvPr id="60" name="Line 25">
              <a:extLst>
                <a:ext uri="{FF2B5EF4-FFF2-40B4-BE49-F238E27FC236}">
                  <a16:creationId xmlns:a16="http://schemas.microsoft.com/office/drawing/2014/main" id="{DFF5FD72-58AA-3C43-BBE4-BAECD396BB44}"/>
                </a:ext>
              </a:extLst>
            </p:cNvPr>
            <p:cNvSpPr>
              <a:spLocks noChangeShapeType="1"/>
            </p:cNvSpPr>
            <p:nvPr/>
          </p:nvSpPr>
          <p:spPr bwMode="auto">
            <a:xfrm>
              <a:off x="4572122"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61" name="TextBox 93">
              <a:extLst>
                <a:ext uri="{FF2B5EF4-FFF2-40B4-BE49-F238E27FC236}">
                  <a16:creationId xmlns:a16="http://schemas.microsoft.com/office/drawing/2014/main" id="{AC87995A-0136-EE42-B632-84427DD3381E}"/>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62" name="Group 61">
            <a:extLst>
              <a:ext uri="{FF2B5EF4-FFF2-40B4-BE49-F238E27FC236}">
                <a16:creationId xmlns:a16="http://schemas.microsoft.com/office/drawing/2014/main" id="{A92D6A65-3B90-8442-92B3-A43E76671B66}"/>
              </a:ext>
            </a:extLst>
          </p:cNvPr>
          <p:cNvGrpSpPr>
            <a:grpSpLocks/>
          </p:cNvGrpSpPr>
          <p:nvPr/>
        </p:nvGrpSpPr>
        <p:grpSpPr bwMode="auto">
          <a:xfrm>
            <a:off x="8328026" y="5072257"/>
            <a:ext cx="936625" cy="1089157"/>
            <a:chOff x="4211960" y="4941168"/>
            <a:chExt cx="936104" cy="1089543"/>
          </a:xfrm>
        </p:grpSpPr>
        <p:sp>
          <p:nvSpPr>
            <p:cNvPr id="63" name="Line 25">
              <a:extLst>
                <a:ext uri="{FF2B5EF4-FFF2-40B4-BE49-F238E27FC236}">
                  <a16:creationId xmlns:a16="http://schemas.microsoft.com/office/drawing/2014/main" id="{30F6386B-4C81-4541-9982-4D65998BC812}"/>
                </a:ext>
              </a:extLst>
            </p:cNvPr>
            <p:cNvSpPr>
              <a:spLocks noChangeShapeType="1"/>
            </p:cNvSpPr>
            <p:nvPr/>
          </p:nvSpPr>
          <p:spPr bwMode="auto">
            <a:xfrm>
              <a:off x="4572123"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64" name="TextBox 96">
              <a:extLst>
                <a:ext uri="{FF2B5EF4-FFF2-40B4-BE49-F238E27FC236}">
                  <a16:creationId xmlns:a16="http://schemas.microsoft.com/office/drawing/2014/main" id="{F0AB6595-E6C8-CC4E-98AB-BA325700C678}"/>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65" name="Group 64">
            <a:extLst>
              <a:ext uri="{FF2B5EF4-FFF2-40B4-BE49-F238E27FC236}">
                <a16:creationId xmlns:a16="http://schemas.microsoft.com/office/drawing/2014/main" id="{77887035-3257-2F4F-9750-8C4876C11E1E}"/>
              </a:ext>
            </a:extLst>
          </p:cNvPr>
          <p:cNvGrpSpPr>
            <a:grpSpLocks/>
          </p:cNvGrpSpPr>
          <p:nvPr/>
        </p:nvGrpSpPr>
        <p:grpSpPr bwMode="auto">
          <a:xfrm>
            <a:off x="8963026" y="5072257"/>
            <a:ext cx="936625" cy="1089157"/>
            <a:chOff x="4211960" y="4941168"/>
            <a:chExt cx="936104" cy="1089543"/>
          </a:xfrm>
        </p:grpSpPr>
        <p:sp>
          <p:nvSpPr>
            <p:cNvPr id="66" name="Line 25">
              <a:extLst>
                <a:ext uri="{FF2B5EF4-FFF2-40B4-BE49-F238E27FC236}">
                  <a16:creationId xmlns:a16="http://schemas.microsoft.com/office/drawing/2014/main" id="{12A37EDE-BD87-3D43-97CA-7CD95BDAE606}"/>
                </a:ext>
              </a:extLst>
            </p:cNvPr>
            <p:cNvSpPr>
              <a:spLocks noChangeShapeType="1"/>
            </p:cNvSpPr>
            <p:nvPr/>
          </p:nvSpPr>
          <p:spPr bwMode="auto">
            <a:xfrm>
              <a:off x="4572123"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67" name="TextBox 99">
              <a:extLst>
                <a:ext uri="{FF2B5EF4-FFF2-40B4-BE49-F238E27FC236}">
                  <a16:creationId xmlns:a16="http://schemas.microsoft.com/office/drawing/2014/main" id="{6942BE3F-55E1-364C-B756-6118B8775A44}"/>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68" name="Group 67">
            <a:extLst>
              <a:ext uri="{FF2B5EF4-FFF2-40B4-BE49-F238E27FC236}">
                <a16:creationId xmlns:a16="http://schemas.microsoft.com/office/drawing/2014/main" id="{8770B01A-08DC-C141-8150-3CA352F0C30C}"/>
              </a:ext>
            </a:extLst>
          </p:cNvPr>
          <p:cNvGrpSpPr>
            <a:grpSpLocks/>
          </p:cNvGrpSpPr>
          <p:nvPr/>
        </p:nvGrpSpPr>
        <p:grpSpPr bwMode="auto">
          <a:xfrm>
            <a:off x="9767889" y="5072257"/>
            <a:ext cx="936625" cy="1089157"/>
            <a:chOff x="4211960" y="4941168"/>
            <a:chExt cx="936104" cy="1089543"/>
          </a:xfrm>
        </p:grpSpPr>
        <p:sp>
          <p:nvSpPr>
            <p:cNvPr id="69" name="Line 25">
              <a:extLst>
                <a:ext uri="{FF2B5EF4-FFF2-40B4-BE49-F238E27FC236}">
                  <a16:creationId xmlns:a16="http://schemas.microsoft.com/office/drawing/2014/main" id="{BA2496EC-CE51-C540-8D6D-C5241AB5AEF9}"/>
                </a:ext>
              </a:extLst>
            </p:cNvPr>
            <p:cNvSpPr>
              <a:spLocks noChangeShapeType="1"/>
            </p:cNvSpPr>
            <p:nvPr/>
          </p:nvSpPr>
          <p:spPr bwMode="auto">
            <a:xfrm>
              <a:off x="4572122"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70" name="TextBox 102">
              <a:extLst>
                <a:ext uri="{FF2B5EF4-FFF2-40B4-BE49-F238E27FC236}">
                  <a16:creationId xmlns:a16="http://schemas.microsoft.com/office/drawing/2014/main" id="{5DEA4C38-2079-D345-ABE2-BCCBBDAA0FA8}"/>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spTree>
    <p:extLst>
      <p:ext uri="{BB962C8B-B14F-4D97-AF65-F5344CB8AC3E}">
        <p14:creationId xmlns:p14="http://schemas.microsoft.com/office/powerpoint/2010/main" val="23401277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B8ED8-926C-6942-81D0-22B05891BACB}"/>
              </a:ext>
            </a:extLst>
          </p:cNvPr>
          <p:cNvSpPr>
            <a:spLocks noGrp="1"/>
          </p:cNvSpPr>
          <p:nvPr>
            <p:ph type="title"/>
          </p:nvPr>
        </p:nvSpPr>
        <p:spPr/>
        <p:txBody>
          <a:bodyPr/>
          <a:lstStyle/>
          <a:p>
            <a:r>
              <a:rPr lang="en-US" dirty="0"/>
              <a:t>Traditional Event Extraction</a:t>
            </a:r>
          </a:p>
        </p:txBody>
      </p:sp>
      <p:sp>
        <p:nvSpPr>
          <p:cNvPr id="3" name="Text Placeholder 2">
            <a:extLst>
              <a:ext uri="{FF2B5EF4-FFF2-40B4-BE49-F238E27FC236}">
                <a16:creationId xmlns:a16="http://schemas.microsoft.com/office/drawing/2014/main" id="{7A21762E-CD82-8843-BFB2-01B3A0E02BB8}"/>
              </a:ext>
            </a:extLst>
          </p:cNvPr>
          <p:cNvSpPr>
            <a:spLocks noGrp="1"/>
          </p:cNvSpPr>
          <p:nvPr>
            <p:ph type="body" idx="1"/>
          </p:nvPr>
        </p:nvSpPr>
        <p:spPr>
          <a:xfrm>
            <a:off x="838200" y="1127532"/>
            <a:ext cx="11093521" cy="5049432"/>
          </a:xfrm>
        </p:spPr>
        <p:txBody>
          <a:bodyPr/>
          <a:lstStyle/>
          <a:p>
            <a:r>
              <a:rPr lang="en-US" dirty="0"/>
              <a:t>A structure prediction task:</a:t>
            </a:r>
          </a:p>
          <a:p>
            <a:pPr lvl="1"/>
            <a:r>
              <a:rPr lang="en-US" dirty="0"/>
              <a:t>Trigger Identification and Classification</a:t>
            </a:r>
          </a:p>
          <a:p>
            <a:pPr lvl="1"/>
            <a:r>
              <a:rPr lang="en-US" dirty="0"/>
              <a:t>Argument Identification and Classification</a:t>
            </a:r>
          </a:p>
          <a:p>
            <a:endParaRPr lang="en-US" dirty="0"/>
          </a:p>
          <a:p>
            <a:endParaRPr lang="en-US" dirty="0"/>
          </a:p>
        </p:txBody>
      </p:sp>
      <p:sp>
        <p:nvSpPr>
          <p:cNvPr id="4" name="Rectangle 3">
            <a:extLst>
              <a:ext uri="{FF2B5EF4-FFF2-40B4-BE49-F238E27FC236}">
                <a16:creationId xmlns:a16="http://schemas.microsoft.com/office/drawing/2014/main" id="{7A36CDAC-5F37-EA4A-B51F-D6B789F7973E}"/>
              </a:ext>
            </a:extLst>
          </p:cNvPr>
          <p:cNvSpPr>
            <a:spLocks noChangeArrowheads="1"/>
          </p:cNvSpPr>
          <p:nvPr/>
        </p:nvSpPr>
        <p:spPr bwMode="auto">
          <a:xfrm>
            <a:off x="1847851" y="4649975"/>
            <a:ext cx="892968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00000"/>
                </a:solidFill>
                <a:effectLst/>
                <a:uLnTx/>
                <a:uFillTx/>
                <a:latin typeface="Calibri"/>
                <a:ea typeface="ＭＳ Ｐゴシック" charset="0"/>
                <a:cs typeface="Arial" charset="0"/>
                <a:sym typeface="Arial"/>
              </a:rPr>
              <a:t>In Baghdad, a cameraman </a:t>
            </a:r>
            <a:r>
              <a:rPr kumimoji="0" lang="en-US" sz="2000" b="1" i="0" u="none" strike="noStrike" kern="0" cap="none" spc="0" normalizeH="0" baseline="0" noProof="0">
                <a:ln>
                  <a:noFill/>
                </a:ln>
                <a:solidFill>
                  <a:srgbClr val="FF6600"/>
                </a:solidFill>
                <a:effectLst/>
                <a:uLnTx/>
                <a:uFillTx/>
                <a:latin typeface="Calibri"/>
                <a:ea typeface="ＭＳ Ｐゴシック" charset="0"/>
                <a:cs typeface="Arial" charset="0"/>
                <a:sym typeface="Arial"/>
              </a:rPr>
              <a:t>died</a:t>
            </a:r>
            <a:r>
              <a:rPr kumimoji="0" lang="en-US" sz="2000" b="0" i="0" u="none" strike="noStrike" kern="0" cap="none" spc="0" normalizeH="0" baseline="0" noProof="0">
                <a:ln>
                  <a:noFill/>
                </a:ln>
                <a:solidFill>
                  <a:srgbClr val="FF6600"/>
                </a:solidFill>
                <a:effectLst/>
                <a:uLnTx/>
                <a:uFillTx/>
                <a:latin typeface="Calibri"/>
                <a:ea typeface="ＭＳ Ｐゴシック" charset="0"/>
                <a:cs typeface="Arial" charset="0"/>
                <a:sym typeface="Arial"/>
              </a:rPr>
              <a:t> </a:t>
            </a:r>
            <a:r>
              <a:rPr kumimoji="0" lang="en-US" sz="2000" b="0" i="0" u="none" strike="noStrike" kern="0" cap="none" spc="0" normalizeH="0" baseline="0" noProof="0">
                <a:ln>
                  <a:noFill/>
                </a:ln>
                <a:solidFill>
                  <a:srgbClr val="000000"/>
                </a:solidFill>
                <a:effectLst/>
                <a:uLnTx/>
                <a:uFillTx/>
                <a:latin typeface="Calibri"/>
                <a:ea typeface="ＭＳ Ｐゴシック" charset="0"/>
                <a:cs typeface="Arial" charset="0"/>
                <a:sym typeface="Arial"/>
              </a:rPr>
              <a:t>when  a   combat  tank </a:t>
            </a:r>
            <a:r>
              <a:rPr kumimoji="0" lang="en-US" sz="2000" b="1" i="0" u="none" strike="noStrike" kern="0" cap="none" spc="0" normalizeH="0" baseline="0" noProof="0">
                <a:ln>
                  <a:noFill/>
                </a:ln>
                <a:solidFill>
                  <a:srgbClr val="A5C249"/>
                </a:solidFill>
                <a:effectLst/>
                <a:uLnTx/>
                <a:uFillTx/>
                <a:latin typeface="Calibri"/>
                <a:ea typeface="ＭＳ Ｐゴシック" charset="0"/>
                <a:cs typeface="Arial" charset="0"/>
                <a:sym typeface="Arial"/>
              </a:rPr>
              <a:t>fired</a:t>
            </a:r>
            <a:r>
              <a:rPr kumimoji="0" lang="en-US" sz="2000" b="0" i="0" u="none" strike="noStrike" kern="0" cap="none" spc="0" normalizeH="0" baseline="0" noProof="0">
                <a:ln>
                  <a:noFill/>
                </a:ln>
                <a:solidFill>
                  <a:srgbClr val="000000"/>
                </a:solidFill>
                <a:effectLst/>
                <a:uLnTx/>
                <a:uFillTx/>
                <a:latin typeface="Calibri"/>
                <a:ea typeface="ＭＳ Ｐゴシック" charset="0"/>
                <a:cs typeface="Arial" charset="0"/>
                <a:sym typeface="Arial"/>
              </a:rPr>
              <a:t> on the Palestine Hotel. </a:t>
            </a:r>
          </a:p>
        </p:txBody>
      </p:sp>
      <p:grpSp>
        <p:nvGrpSpPr>
          <p:cNvPr id="26" name="Group 25">
            <a:extLst>
              <a:ext uri="{FF2B5EF4-FFF2-40B4-BE49-F238E27FC236}">
                <a16:creationId xmlns:a16="http://schemas.microsoft.com/office/drawing/2014/main" id="{08929990-701B-304D-A176-2F0554559E14}"/>
              </a:ext>
            </a:extLst>
          </p:cNvPr>
          <p:cNvGrpSpPr>
            <a:grpSpLocks/>
          </p:cNvGrpSpPr>
          <p:nvPr/>
        </p:nvGrpSpPr>
        <p:grpSpPr bwMode="auto">
          <a:xfrm>
            <a:off x="2279651" y="5062728"/>
            <a:ext cx="720725" cy="307777"/>
            <a:chOff x="683568" y="4941168"/>
            <a:chExt cx="720179" cy="309172"/>
          </a:xfrm>
        </p:grpSpPr>
        <p:cxnSp>
          <p:nvCxnSpPr>
            <p:cNvPr id="27" name="Straight Connector 26">
              <a:extLst>
                <a:ext uri="{FF2B5EF4-FFF2-40B4-BE49-F238E27FC236}">
                  <a16:creationId xmlns:a16="http://schemas.microsoft.com/office/drawing/2014/main" id="{9C51EEAA-B724-0442-B1D6-A96AD7CCFD16}"/>
                </a:ext>
              </a:extLst>
            </p:cNvPr>
            <p:cNvCxnSpPr/>
            <p:nvPr/>
          </p:nvCxnSpPr>
          <p:spPr>
            <a:xfrm>
              <a:off x="683568" y="4941168"/>
              <a:ext cx="72017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9D86761D-81D4-6A49-B366-044EAA2EA5A1}"/>
                </a:ext>
              </a:extLst>
            </p:cNvPr>
            <p:cNvSpPr txBox="1">
              <a:spLocks noChangeArrowheads="1"/>
            </p:cNvSpPr>
            <p:nvPr/>
          </p:nvSpPr>
          <p:spPr bwMode="auto">
            <a:xfrm>
              <a:off x="683568" y="4941168"/>
              <a:ext cx="720080" cy="309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457189"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F6FC6"/>
                  </a:solidFill>
                  <a:effectLst/>
                  <a:uLnTx/>
                  <a:uFillTx/>
                  <a:latin typeface="Arial" pitchFamily="34" charset="0"/>
                  <a:ea typeface="MS PGothic" pitchFamily="34" charset="-128"/>
                  <a:cs typeface="Arial"/>
                  <a:sym typeface="Arial"/>
                </a:rPr>
                <a:t>LOC</a:t>
              </a:r>
            </a:p>
          </p:txBody>
        </p:sp>
      </p:grpSp>
      <p:grpSp>
        <p:nvGrpSpPr>
          <p:cNvPr id="29" name="Group 28">
            <a:extLst>
              <a:ext uri="{FF2B5EF4-FFF2-40B4-BE49-F238E27FC236}">
                <a16:creationId xmlns:a16="http://schemas.microsoft.com/office/drawing/2014/main" id="{AF5A6673-5BB2-144B-91B9-A1FBBA892E79}"/>
              </a:ext>
            </a:extLst>
          </p:cNvPr>
          <p:cNvGrpSpPr>
            <a:grpSpLocks/>
          </p:cNvGrpSpPr>
          <p:nvPr/>
        </p:nvGrpSpPr>
        <p:grpSpPr bwMode="auto">
          <a:xfrm>
            <a:off x="4656138" y="5072257"/>
            <a:ext cx="1008063" cy="1089157"/>
            <a:chOff x="4284618" y="4941168"/>
            <a:chExt cx="1008112" cy="1089543"/>
          </a:xfrm>
        </p:grpSpPr>
        <p:sp>
          <p:nvSpPr>
            <p:cNvPr id="30" name="Line 25">
              <a:extLst>
                <a:ext uri="{FF2B5EF4-FFF2-40B4-BE49-F238E27FC236}">
                  <a16:creationId xmlns:a16="http://schemas.microsoft.com/office/drawing/2014/main" id="{80A28DB6-1340-BA4B-B242-6DBAE3D7721E}"/>
                </a:ext>
              </a:extLst>
            </p:cNvPr>
            <p:cNvSpPr>
              <a:spLocks noChangeShapeType="1"/>
            </p:cNvSpPr>
            <p:nvPr/>
          </p:nvSpPr>
          <p:spPr bwMode="auto">
            <a:xfrm>
              <a:off x="4571969" y="4941168"/>
              <a:ext cx="0" cy="719394"/>
            </a:xfrm>
            <a:prstGeom prst="line">
              <a:avLst/>
            </a:prstGeom>
            <a:noFill/>
            <a:ln w="12700">
              <a:solidFill>
                <a:srgbClr val="FF66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31" name="TextBox 42">
              <a:extLst>
                <a:ext uri="{FF2B5EF4-FFF2-40B4-BE49-F238E27FC236}">
                  <a16:creationId xmlns:a16="http://schemas.microsoft.com/office/drawing/2014/main" id="{4548FFF7-7AD1-2547-9ADA-44CA6A39A04F}"/>
                </a:ext>
              </a:extLst>
            </p:cNvPr>
            <p:cNvSpPr txBox="1">
              <a:spLocks noChangeArrowheads="1"/>
            </p:cNvSpPr>
            <p:nvPr/>
          </p:nvSpPr>
          <p:spPr bwMode="auto">
            <a:xfrm>
              <a:off x="4284618" y="5661248"/>
              <a:ext cx="1008112"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FF6600"/>
                  </a:solidFill>
                  <a:effectLst/>
                  <a:uLnTx/>
                  <a:uFillTx/>
                  <a:latin typeface="Arial" pitchFamily="34" charset="0"/>
                  <a:ea typeface="MS PGothic" pitchFamily="34" charset="-128"/>
                  <a:cs typeface="Arial"/>
                  <a:sym typeface="Arial"/>
                </a:rPr>
                <a:t>Die</a:t>
              </a:r>
            </a:p>
          </p:txBody>
        </p:sp>
      </p:grpSp>
      <p:grpSp>
        <p:nvGrpSpPr>
          <p:cNvPr id="32" name="Group 31">
            <a:extLst>
              <a:ext uri="{FF2B5EF4-FFF2-40B4-BE49-F238E27FC236}">
                <a16:creationId xmlns:a16="http://schemas.microsoft.com/office/drawing/2014/main" id="{5DA6892C-C64F-2342-A259-CFC672A1774A}"/>
              </a:ext>
            </a:extLst>
          </p:cNvPr>
          <p:cNvGrpSpPr>
            <a:grpSpLocks/>
          </p:cNvGrpSpPr>
          <p:nvPr/>
        </p:nvGrpSpPr>
        <p:grpSpPr bwMode="auto">
          <a:xfrm>
            <a:off x="7535863" y="5072256"/>
            <a:ext cx="1008063" cy="1089157"/>
            <a:chOff x="4211960" y="4941168"/>
            <a:chExt cx="1008112" cy="1089543"/>
          </a:xfrm>
        </p:grpSpPr>
        <p:sp>
          <p:nvSpPr>
            <p:cNvPr id="33" name="Line 25">
              <a:extLst>
                <a:ext uri="{FF2B5EF4-FFF2-40B4-BE49-F238E27FC236}">
                  <a16:creationId xmlns:a16="http://schemas.microsoft.com/office/drawing/2014/main" id="{2E64C692-7180-9547-A621-0889F8ECB4CD}"/>
                </a:ext>
              </a:extLst>
            </p:cNvPr>
            <p:cNvSpPr>
              <a:spLocks noChangeShapeType="1"/>
            </p:cNvSpPr>
            <p:nvPr/>
          </p:nvSpPr>
          <p:spPr bwMode="auto">
            <a:xfrm>
              <a:off x="4572340" y="4941168"/>
              <a:ext cx="0" cy="719394"/>
            </a:xfrm>
            <a:prstGeom prst="line">
              <a:avLst/>
            </a:prstGeom>
            <a:noFill/>
            <a:ln w="12700">
              <a:solidFill>
                <a:schemeClr val="accent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34" name="TextBox 45">
              <a:extLst>
                <a:ext uri="{FF2B5EF4-FFF2-40B4-BE49-F238E27FC236}">
                  <a16:creationId xmlns:a16="http://schemas.microsoft.com/office/drawing/2014/main" id="{ACC2C63D-BD62-724F-BB97-36208FAB7054}"/>
                </a:ext>
              </a:extLst>
            </p:cNvPr>
            <p:cNvSpPr txBox="1">
              <a:spLocks noChangeArrowheads="1"/>
            </p:cNvSpPr>
            <p:nvPr/>
          </p:nvSpPr>
          <p:spPr bwMode="auto">
            <a:xfrm>
              <a:off x="4211960" y="5661248"/>
              <a:ext cx="1008112"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A5C249">
                      <a:lumMod val="75000"/>
                    </a:srgbClr>
                  </a:solidFill>
                  <a:effectLst/>
                  <a:uLnTx/>
                  <a:uFillTx/>
                  <a:latin typeface="Arial" pitchFamily="34" charset="0"/>
                  <a:ea typeface="MS PGothic" pitchFamily="34" charset="-128"/>
                  <a:cs typeface="Arial"/>
                  <a:sym typeface="Arial"/>
                </a:rPr>
                <a:t>Attack</a:t>
              </a:r>
            </a:p>
          </p:txBody>
        </p:sp>
      </p:grpSp>
      <p:grpSp>
        <p:nvGrpSpPr>
          <p:cNvPr id="35" name="Group 34">
            <a:extLst>
              <a:ext uri="{FF2B5EF4-FFF2-40B4-BE49-F238E27FC236}">
                <a16:creationId xmlns:a16="http://schemas.microsoft.com/office/drawing/2014/main" id="{F8E3AA6B-E53F-274B-BC20-06D781EAA7CE}"/>
              </a:ext>
            </a:extLst>
          </p:cNvPr>
          <p:cNvGrpSpPr>
            <a:grpSpLocks/>
          </p:cNvGrpSpPr>
          <p:nvPr/>
        </p:nvGrpSpPr>
        <p:grpSpPr bwMode="auto">
          <a:xfrm>
            <a:off x="1703389" y="5072253"/>
            <a:ext cx="936625" cy="1088471"/>
            <a:chOff x="4211960" y="4941168"/>
            <a:chExt cx="936104" cy="1088857"/>
          </a:xfrm>
        </p:grpSpPr>
        <p:sp>
          <p:nvSpPr>
            <p:cNvPr id="36" name="Line 25">
              <a:extLst>
                <a:ext uri="{FF2B5EF4-FFF2-40B4-BE49-F238E27FC236}">
                  <a16:creationId xmlns:a16="http://schemas.microsoft.com/office/drawing/2014/main" id="{23F99080-A493-E14A-A415-1AD03A4FDABE}"/>
                </a:ext>
              </a:extLst>
            </p:cNvPr>
            <p:cNvSpPr>
              <a:spLocks noChangeShapeType="1"/>
            </p:cNvSpPr>
            <p:nvPr/>
          </p:nvSpPr>
          <p:spPr bwMode="auto">
            <a:xfrm>
              <a:off x="4572122"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37" name="TextBox 36">
              <a:extLst>
                <a:ext uri="{FF2B5EF4-FFF2-40B4-BE49-F238E27FC236}">
                  <a16:creationId xmlns:a16="http://schemas.microsoft.com/office/drawing/2014/main" id="{F374E4F7-EA03-9F4B-93BE-1D2F16F9F0DC}"/>
                </a:ext>
              </a:extLst>
            </p:cNvPr>
            <p:cNvSpPr txBox="1"/>
            <p:nvPr/>
          </p:nvSpPr>
          <p:spPr>
            <a:xfrm>
              <a:off x="4211960" y="5660562"/>
              <a:ext cx="936104" cy="369463"/>
            </a:xfrm>
            <a:prstGeom prst="rect">
              <a:avLst/>
            </a:prstGeom>
            <a:noFill/>
            <a:ln>
              <a:noFill/>
            </a:ln>
          </p:spPr>
          <p:txBody>
            <a:bodyPr>
              <a:spAutoFit/>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charset="0"/>
                  <a:ea typeface="ＭＳ Ｐゴシック" charset="0"/>
                  <a:cs typeface="ＭＳ Ｐゴシック" charset="0"/>
                  <a:sym typeface="Arial"/>
                </a:rPr>
                <a:t>   </a:t>
              </a:r>
              <a:r>
                <a:rPr kumimoji="0" lang="en-US" sz="1800" b="0" i="0" u="none" strike="noStrike" kern="0" cap="none" spc="0" normalizeH="0" baseline="0" noProof="0">
                  <a:ln>
                    <a:noFill/>
                  </a:ln>
                  <a:solidFill>
                    <a:srgbClr val="FFFFFF">
                      <a:lumMod val="65000"/>
                    </a:srgbClr>
                  </a:solidFill>
                  <a:effectLst/>
                  <a:uLnTx/>
                  <a:uFillTx/>
                  <a:latin typeface="Arial" charset="0"/>
                  <a:ea typeface="ＭＳ Ｐゴシック" charset="0"/>
                  <a:cs typeface="ＭＳ Ｐゴシック" charset="0"/>
                  <a:sym typeface="Arial"/>
                </a:rPr>
                <a:t>O</a:t>
              </a:r>
            </a:p>
          </p:txBody>
        </p:sp>
      </p:grpSp>
      <p:grpSp>
        <p:nvGrpSpPr>
          <p:cNvPr id="38" name="Group 37">
            <a:extLst>
              <a:ext uri="{FF2B5EF4-FFF2-40B4-BE49-F238E27FC236}">
                <a16:creationId xmlns:a16="http://schemas.microsoft.com/office/drawing/2014/main" id="{B405DDD3-E22A-4040-A1C6-2254260CBB22}"/>
              </a:ext>
            </a:extLst>
          </p:cNvPr>
          <p:cNvGrpSpPr>
            <a:grpSpLocks/>
          </p:cNvGrpSpPr>
          <p:nvPr/>
        </p:nvGrpSpPr>
        <p:grpSpPr bwMode="auto">
          <a:xfrm>
            <a:off x="2208214" y="5072250"/>
            <a:ext cx="935037" cy="1089025"/>
            <a:chOff x="4211960" y="4941168"/>
            <a:chExt cx="936104" cy="1089412"/>
          </a:xfrm>
        </p:grpSpPr>
        <p:sp>
          <p:nvSpPr>
            <p:cNvPr id="39" name="Line 25">
              <a:extLst>
                <a:ext uri="{FF2B5EF4-FFF2-40B4-BE49-F238E27FC236}">
                  <a16:creationId xmlns:a16="http://schemas.microsoft.com/office/drawing/2014/main" id="{4D5F1C4F-4C41-2D48-81BA-A750A08375C4}"/>
                </a:ext>
              </a:extLst>
            </p:cNvPr>
            <p:cNvSpPr>
              <a:spLocks noChangeShapeType="1"/>
            </p:cNvSpPr>
            <p:nvPr/>
          </p:nvSpPr>
          <p:spPr bwMode="auto">
            <a:xfrm>
              <a:off x="4572733"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40" name="TextBox 39">
              <a:extLst>
                <a:ext uri="{FF2B5EF4-FFF2-40B4-BE49-F238E27FC236}">
                  <a16:creationId xmlns:a16="http://schemas.microsoft.com/office/drawing/2014/main" id="{0897F7D4-9C8A-3F4E-B3E6-D326F23666F1}"/>
                </a:ext>
              </a:extLst>
            </p:cNvPr>
            <p:cNvSpPr txBox="1">
              <a:spLocks noChangeArrowheads="1"/>
            </p:cNvSpPr>
            <p:nvPr/>
          </p:nvSpPr>
          <p:spPr bwMode="auto">
            <a:xfrm>
              <a:off x="4211960" y="5660562"/>
              <a:ext cx="936104" cy="3700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defPPr>
                <a:defRPr lang="en-US"/>
              </a:defPPr>
              <a:lvl1pPr>
                <a:defRPr>
                  <a:cs typeface="Arial" charset="0"/>
                </a:defRPr>
              </a:lvl1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charset="0"/>
                  <a:ea typeface="ＭＳ Ｐゴシック" charset="0"/>
                  <a:cs typeface="Arial" charset="0"/>
                  <a:sym typeface="Arial"/>
                </a:rPr>
                <a:t>   </a:t>
              </a:r>
              <a:r>
                <a:rPr kumimoji="0" lang="en-US" sz="1800" b="0" i="0" u="none" strike="noStrike" kern="0" cap="none" spc="0" normalizeH="0" baseline="0" noProof="0">
                  <a:ln>
                    <a:noFill/>
                  </a:ln>
                  <a:solidFill>
                    <a:srgbClr val="A6A6A6"/>
                  </a:solidFill>
                  <a:effectLst/>
                  <a:uLnTx/>
                  <a:uFillTx/>
                  <a:latin typeface="Arial" charset="0"/>
                  <a:ea typeface="ＭＳ Ｐゴシック" charset="0"/>
                  <a:cs typeface="Arial" charset="0"/>
                  <a:sym typeface="Arial"/>
                </a:rPr>
                <a:t>O</a:t>
              </a:r>
            </a:p>
          </p:txBody>
        </p:sp>
      </p:grpSp>
      <p:grpSp>
        <p:nvGrpSpPr>
          <p:cNvPr id="41" name="Group 40">
            <a:extLst>
              <a:ext uri="{FF2B5EF4-FFF2-40B4-BE49-F238E27FC236}">
                <a16:creationId xmlns:a16="http://schemas.microsoft.com/office/drawing/2014/main" id="{1805CE51-6886-A042-A114-A95722D421C2}"/>
              </a:ext>
            </a:extLst>
          </p:cNvPr>
          <p:cNvGrpSpPr>
            <a:grpSpLocks/>
          </p:cNvGrpSpPr>
          <p:nvPr/>
        </p:nvGrpSpPr>
        <p:grpSpPr bwMode="auto">
          <a:xfrm>
            <a:off x="2927350" y="5072257"/>
            <a:ext cx="935039" cy="1089157"/>
            <a:chOff x="4211960" y="4941168"/>
            <a:chExt cx="936104" cy="1089543"/>
          </a:xfrm>
        </p:grpSpPr>
        <p:sp>
          <p:nvSpPr>
            <p:cNvPr id="42" name="Line 25">
              <a:extLst>
                <a:ext uri="{FF2B5EF4-FFF2-40B4-BE49-F238E27FC236}">
                  <a16:creationId xmlns:a16="http://schemas.microsoft.com/office/drawing/2014/main" id="{02F2B07C-4234-6A4C-A3EF-F91149480CDB}"/>
                </a:ext>
              </a:extLst>
            </p:cNvPr>
            <p:cNvSpPr>
              <a:spLocks noChangeShapeType="1"/>
            </p:cNvSpPr>
            <p:nvPr/>
          </p:nvSpPr>
          <p:spPr bwMode="auto">
            <a:xfrm>
              <a:off x="4572734"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43" name="TextBox 57">
              <a:extLst>
                <a:ext uri="{FF2B5EF4-FFF2-40B4-BE49-F238E27FC236}">
                  <a16:creationId xmlns:a16="http://schemas.microsoft.com/office/drawing/2014/main" id="{43CA9D0E-2232-1542-85A7-11E9733B3D5A}"/>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44" name="Group 43">
            <a:extLst>
              <a:ext uri="{FF2B5EF4-FFF2-40B4-BE49-F238E27FC236}">
                <a16:creationId xmlns:a16="http://schemas.microsoft.com/office/drawing/2014/main" id="{83054C2B-17E7-294E-92A8-F4A043194BE0}"/>
              </a:ext>
            </a:extLst>
          </p:cNvPr>
          <p:cNvGrpSpPr>
            <a:grpSpLocks/>
          </p:cNvGrpSpPr>
          <p:nvPr/>
        </p:nvGrpSpPr>
        <p:grpSpPr bwMode="auto">
          <a:xfrm>
            <a:off x="3646489" y="5072257"/>
            <a:ext cx="936625" cy="1089157"/>
            <a:chOff x="4211960" y="4941168"/>
            <a:chExt cx="936104" cy="1089543"/>
          </a:xfrm>
        </p:grpSpPr>
        <p:sp>
          <p:nvSpPr>
            <p:cNvPr id="45" name="Line 25">
              <a:extLst>
                <a:ext uri="{FF2B5EF4-FFF2-40B4-BE49-F238E27FC236}">
                  <a16:creationId xmlns:a16="http://schemas.microsoft.com/office/drawing/2014/main" id="{1AD8CF79-3118-CF46-A3CB-06EE59314291}"/>
                </a:ext>
              </a:extLst>
            </p:cNvPr>
            <p:cNvSpPr>
              <a:spLocks noChangeShapeType="1"/>
            </p:cNvSpPr>
            <p:nvPr/>
          </p:nvSpPr>
          <p:spPr bwMode="auto">
            <a:xfrm>
              <a:off x="4572122"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46" name="TextBox 60">
              <a:extLst>
                <a:ext uri="{FF2B5EF4-FFF2-40B4-BE49-F238E27FC236}">
                  <a16:creationId xmlns:a16="http://schemas.microsoft.com/office/drawing/2014/main" id="{AFF063B0-DC4B-F741-9BA8-6EF0FA7D7E62}"/>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47" name="Group 46">
            <a:extLst>
              <a:ext uri="{FF2B5EF4-FFF2-40B4-BE49-F238E27FC236}">
                <a16:creationId xmlns:a16="http://schemas.microsoft.com/office/drawing/2014/main" id="{12DD2FB6-5950-A842-99BF-8E0EF6F46169}"/>
              </a:ext>
            </a:extLst>
          </p:cNvPr>
          <p:cNvGrpSpPr>
            <a:grpSpLocks/>
          </p:cNvGrpSpPr>
          <p:nvPr/>
        </p:nvGrpSpPr>
        <p:grpSpPr bwMode="auto">
          <a:xfrm>
            <a:off x="5145088" y="5062736"/>
            <a:ext cx="936625" cy="1089157"/>
            <a:chOff x="4211960" y="4941168"/>
            <a:chExt cx="936104" cy="1089543"/>
          </a:xfrm>
        </p:grpSpPr>
        <p:sp>
          <p:nvSpPr>
            <p:cNvPr id="48" name="Line 25">
              <a:extLst>
                <a:ext uri="{FF2B5EF4-FFF2-40B4-BE49-F238E27FC236}">
                  <a16:creationId xmlns:a16="http://schemas.microsoft.com/office/drawing/2014/main" id="{AE9AEBB7-A84A-BA4F-B976-CFD2336B17DA}"/>
                </a:ext>
              </a:extLst>
            </p:cNvPr>
            <p:cNvSpPr>
              <a:spLocks noChangeShapeType="1"/>
            </p:cNvSpPr>
            <p:nvPr/>
          </p:nvSpPr>
          <p:spPr bwMode="auto">
            <a:xfrm>
              <a:off x="4572123"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49" name="TextBox 69">
              <a:extLst>
                <a:ext uri="{FF2B5EF4-FFF2-40B4-BE49-F238E27FC236}">
                  <a16:creationId xmlns:a16="http://schemas.microsoft.com/office/drawing/2014/main" id="{1160C935-7FFD-074F-B468-42F0C102CF78}"/>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50" name="Group 49">
            <a:extLst>
              <a:ext uri="{FF2B5EF4-FFF2-40B4-BE49-F238E27FC236}">
                <a16:creationId xmlns:a16="http://schemas.microsoft.com/office/drawing/2014/main" id="{634A826B-232D-5449-99F7-35B6D6992CC4}"/>
              </a:ext>
            </a:extLst>
          </p:cNvPr>
          <p:cNvGrpSpPr>
            <a:grpSpLocks/>
          </p:cNvGrpSpPr>
          <p:nvPr/>
        </p:nvGrpSpPr>
        <p:grpSpPr bwMode="auto">
          <a:xfrm>
            <a:off x="5591177" y="5072257"/>
            <a:ext cx="936625" cy="1089157"/>
            <a:chOff x="4211960" y="4941168"/>
            <a:chExt cx="936104" cy="1089543"/>
          </a:xfrm>
        </p:grpSpPr>
        <p:sp>
          <p:nvSpPr>
            <p:cNvPr id="51" name="Line 25">
              <a:extLst>
                <a:ext uri="{FF2B5EF4-FFF2-40B4-BE49-F238E27FC236}">
                  <a16:creationId xmlns:a16="http://schemas.microsoft.com/office/drawing/2014/main" id="{AC038A89-F253-F242-A3C6-9E649445ACCE}"/>
                </a:ext>
              </a:extLst>
            </p:cNvPr>
            <p:cNvSpPr>
              <a:spLocks noChangeShapeType="1"/>
            </p:cNvSpPr>
            <p:nvPr/>
          </p:nvSpPr>
          <p:spPr bwMode="auto">
            <a:xfrm>
              <a:off x="4572123"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52" name="TextBox 84">
              <a:extLst>
                <a:ext uri="{FF2B5EF4-FFF2-40B4-BE49-F238E27FC236}">
                  <a16:creationId xmlns:a16="http://schemas.microsoft.com/office/drawing/2014/main" id="{6FB5327C-4AD9-C34B-B4B1-244C58231FD0}"/>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53" name="Group 52">
            <a:extLst>
              <a:ext uri="{FF2B5EF4-FFF2-40B4-BE49-F238E27FC236}">
                <a16:creationId xmlns:a16="http://schemas.microsoft.com/office/drawing/2014/main" id="{A6A57F27-32A0-E548-879A-BF01A68259BA}"/>
              </a:ext>
            </a:extLst>
          </p:cNvPr>
          <p:cNvGrpSpPr>
            <a:grpSpLocks/>
          </p:cNvGrpSpPr>
          <p:nvPr/>
        </p:nvGrpSpPr>
        <p:grpSpPr bwMode="auto">
          <a:xfrm>
            <a:off x="6383340" y="5072257"/>
            <a:ext cx="936625" cy="1089157"/>
            <a:chOff x="4211960" y="4941168"/>
            <a:chExt cx="936104" cy="1089543"/>
          </a:xfrm>
        </p:grpSpPr>
        <p:sp>
          <p:nvSpPr>
            <p:cNvPr id="54" name="Line 25">
              <a:extLst>
                <a:ext uri="{FF2B5EF4-FFF2-40B4-BE49-F238E27FC236}">
                  <a16:creationId xmlns:a16="http://schemas.microsoft.com/office/drawing/2014/main" id="{CC24BFFF-B7C7-8D4B-9D18-0A00B2004534}"/>
                </a:ext>
              </a:extLst>
            </p:cNvPr>
            <p:cNvSpPr>
              <a:spLocks noChangeShapeType="1"/>
            </p:cNvSpPr>
            <p:nvPr/>
          </p:nvSpPr>
          <p:spPr bwMode="auto">
            <a:xfrm>
              <a:off x="4572122"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55" name="TextBox 87">
              <a:extLst>
                <a:ext uri="{FF2B5EF4-FFF2-40B4-BE49-F238E27FC236}">
                  <a16:creationId xmlns:a16="http://schemas.microsoft.com/office/drawing/2014/main" id="{300A03D3-80FD-9344-816F-2E37992039F9}"/>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56" name="Group 55">
            <a:extLst>
              <a:ext uri="{FF2B5EF4-FFF2-40B4-BE49-F238E27FC236}">
                <a16:creationId xmlns:a16="http://schemas.microsoft.com/office/drawing/2014/main" id="{1AFA4C9C-8772-D24C-820B-3D974A12CFBE}"/>
              </a:ext>
            </a:extLst>
          </p:cNvPr>
          <p:cNvGrpSpPr>
            <a:grpSpLocks/>
          </p:cNvGrpSpPr>
          <p:nvPr/>
        </p:nvGrpSpPr>
        <p:grpSpPr bwMode="auto">
          <a:xfrm>
            <a:off x="7031040" y="5072257"/>
            <a:ext cx="936625" cy="1089157"/>
            <a:chOff x="4211960" y="4941168"/>
            <a:chExt cx="936104" cy="1089543"/>
          </a:xfrm>
        </p:grpSpPr>
        <p:sp>
          <p:nvSpPr>
            <p:cNvPr id="57" name="Line 25">
              <a:extLst>
                <a:ext uri="{FF2B5EF4-FFF2-40B4-BE49-F238E27FC236}">
                  <a16:creationId xmlns:a16="http://schemas.microsoft.com/office/drawing/2014/main" id="{9FAFC047-FDB9-1640-A3C8-E16A97DB079E}"/>
                </a:ext>
              </a:extLst>
            </p:cNvPr>
            <p:cNvSpPr>
              <a:spLocks noChangeShapeType="1"/>
            </p:cNvSpPr>
            <p:nvPr/>
          </p:nvSpPr>
          <p:spPr bwMode="auto">
            <a:xfrm>
              <a:off x="4572122"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58" name="TextBox 90">
              <a:extLst>
                <a:ext uri="{FF2B5EF4-FFF2-40B4-BE49-F238E27FC236}">
                  <a16:creationId xmlns:a16="http://schemas.microsoft.com/office/drawing/2014/main" id="{F63706F6-6758-3041-8B36-A3459647563A}"/>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59" name="Group 58">
            <a:extLst>
              <a:ext uri="{FF2B5EF4-FFF2-40B4-BE49-F238E27FC236}">
                <a16:creationId xmlns:a16="http://schemas.microsoft.com/office/drawing/2014/main" id="{19C9766D-EB8B-534D-B15A-C313B593650F}"/>
              </a:ext>
            </a:extLst>
          </p:cNvPr>
          <p:cNvGrpSpPr>
            <a:grpSpLocks/>
          </p:cNvGrpSpPr>
          <p:nvPr/>
        </p:nvGrpSpPr>
        <p:grpSpPr bwMode="auto">
          <a:xfrm>
            <a:off x="8040689" y="5072257"/>
            <a:ext cx="936625" cy="1089157"/>
            <a:chOff x="4211960" y="4941168"/>
            <a:chExt cx="936104" cy="1089543"/>
          </a:xfrm>
        </p:grpSpPr>
        <p:sp>
          <p:nvSpPr>
            <p:cNvPr id="60" name="Line 25">
              <a:extLst>
                <a:ext uri="{FF2B5EF4-FFF2-40B4-BE49-F238E27FC236}">
                  <a16:creationId xmlns:a16="http://schemas.microsoft.com/office/drawing/2014/main" id="{DFF5FD72-58AA-3C43-BBE4-BAECD396BB44}"/>
                </a:ext>
              </a:extLst>
            </p:cNvPr>
            <p:cNvSpPr>
              <a:spLocks noChangeShapeType="1"/>
            </p:cNvSpPr>
            <p:nvPr/>
          </p:nvSpPr>
          <p:spPr bwMode="auto">
            <a:xfrm>
              <a:off x="4572122"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61" name="TextBox 93">
              <a:extLst>
                <a:ext uri="{FF2B5EF4-FFF2-40B4-BE49-F238E27FC236}">
                  <a16:creationId xmlns:a16="http://schemas.microsoft.com/office/drawing/2014/main" id="{AC87995A-0136-EE42-B632-84427DD3381E}"/>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62" name="Group 61">
            <a:extLst>
              <a:ext uri="{FF2B5EF4-FFF2-40B4-BE49-F238E27FC236}">
                <a16:creationId xmlns:a16="http://schemas.microsoft.com/office/drawing/2014/main" id="{A92D6A65-3B90-8442-92B3-A43E76671B66}"/>
              </a:ext>
            </a:extLst>
          </p:cNvPr>
          <p:cNvGrpSpPr>
            <a:grpSpLocks/>
          </p:cNvGrpSpPr>
          <p:nvPr/>
        </p:nvGrpSpPr>
        <p:grpSpPr bwMode="auto">
          <a:xfrm>
            <a:off x="8328026" y="5072257"/>
            <a:ext cx="936625" cy="1089157"/>
            <a:chOff x="4211960" y="4941168"/>
            <a:chExt cx="936104" cy="1089543"/>
          </a:xfrm>
        </p:grpSpPr>
        <p:sp>
          <p:nvSpPr>
            <p:cNvPr id="63" name="Line 25">
              <a:extLst>
                <a:ext uri="{FF2B5EF4-FFF2-40B4-BE49-F238E27FC236}">
                  <a16:creationId xmlns:a16="http://schemas.microsoft.com/office/drawing/2014/main" id="{30F6386B-4C81-4541-9982-4D65998BC812}"/>
                </a:ext>
              </a:extLst>
            </p:cNvPr>
            <p:cNvSpPr>
              <a:spLocks noChangeShapeType="1"/>
            </p:cNvSpPr>
            <p:nvPr/>
          </p:nvSpPr>
          <p:spPr bwMode="auto">
            <a:xfrm>
              <a:off x="4572123"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64" name="TextBox 96">
              <a:extLst>
                <a:ext uri="{FF2B5EF4-FFF2-40B4-BE49-F238E27FC236}">
                  <a16:creationId xmlns:a16="http://schemas.microsoft.com/office/drawing/2014/main" id="{F0AB6595-E6C8-CC4E-98AB-BA325700C678}"/>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65" name="Group 64">
            <a:extLst>
              <a:ext uri="{FF2B5EF4-FFF2-40B4-BE49-F238E27FC236}">
                <a16:creationId xmlns:a16="http://schemas.microsoft.com/office/drawing/2014/main" id="{77887035-3257-2F4F-9750-8C4876C11E1E}"/>
              </a:ext>
            </a:extLst>
          </p:cNvPr>
          <p:cNvGrpSpPr>
            <a:grpSpLocks/>
          </p:cNvGrpSpPr>
          <p:nvPr/>
        </p:nvGrpSpPr>
        <p:grpSpPr bwMode="auto">
          <a:xfrm>
            <a:off x="8963026" y="5072257"/>
            <a:ext cx="936625" cy="1089157"/>
            <a:chOff x="4211960" y="4941168"/>
            <a:chExt cx="936104" cy="1089543"/>
          </a:xfrm>
        </p:grpSpPr>
        <p:sp>
          <p:nvSpPr>
            <p:cNvPr id="66" name="Line 25">
              <a:extLst>
                <a:ext uri="{FF2B5EF4-FFF2-40B4-BE49-F238E27FC236}">
                  <a16:creationId xmlns:a16="http://schemas.microsoft.com/office/drawing/2014/main" id="{12A37EDE-BD87-3D43-97CA-7CD95BDAE606}"/>
                </a:ext>
              </a:extLst>
            </p:cNvPr>
            <p:cNvSpPr>
              <a:spLocks noChangeShapeType="1"/>
            </p:cNvSpPr>
            <p:nvPr/>
          </p:nvSpPr>
          <p:spPr bwMode="auto">
            <a:xfrm>
              <a:off x="4572123"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67" name="TextBox 99">
              <a:extLst>
                <a:ext uri="{FF2B5EF4-FFF2-40B4-BE49-F238E27FC236}">
                  <a16:creationId xmlns:a16="http://schemas.microsoft.com/office/drawing/2014/main" id="{6942BE3F-55E1-364C-B756-6118B8775A44}"/>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68" name="Group 67">
            <a:extLst>
              <a:ext uri="{FF2B5EF4-FFF2-40B4-BE49-F238E27FC236}">
                <a16:creationId xmlns:a16="http://schemas.microsoft.com/office/drawing/2014/main" id="{8770B01A-08DC-C141-8150-3CA352F0C30C}"/>
              </a:ext>
            </a:extLst>
          </p:cNvPr>
          <p:cNvGrpSpPr>
            <a:grpSpLocks/>
          </p:cNvGrpSpPr>
          <p:nvPr/>
        </p:nvGrpSpPr>
        <p:grpSpPr bwMode="auto">
          <a:xfrm>
            <a:off x="9767889" y="5072257"/>
            <a:ext cx="936625" cy="1089157"/>
            <a:chOff x="4211960" y="4941168"/>
            <a:chExt cx="936104" cy="1089543"/>
          </a:xfrm>
        </p:grpSpPr>
        <p:sp>
          <p:nvSpPr>
            <p:cNvPr id="69" name="Line 25">
              <a:extLst>
                <a:ext uri="{FF2B5EF4-FFF2-40B4-BE49-F238E27FC236}">
                  <a16:creationId xmlns:a16="http://schemas.microsoft.com/office/drawing/2014/main" id="{BA2496EC-CE51-C540-8D6D-C5241AB5AEF9}"/>
                </a:ext>
              </a:extLst>
            </p:cNvPr>
            <p:cNvSpPr>
              <a:spLocks noChangeShapeType="1"/>
            </p:cNvSpPr>
            <p:nvPr/>
          </p:nvSpPr>
          <p:spPr bwMode="auto">
            <a:xfrm>
              <a:off x="4572122"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70" name="TextBox 102">
              <a:extLst>
                <a:ext uri="{FF2B5EF4-FFF2-40B4-BE49-F238E27FC236}">
                  <a16:creationId xmlns:a16="http://schemas.microsoft.com/office/drawing/2014/main" id="{5DEA4C38-2079-D345-ABE2-BCCBBDAA0FA8}"/>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74" name="Group 25">
            <a:extLst>
              <a:ext uri="{FF2B5EF4-FFF2-40B4-BE49-F238E27FC236}">
                <a16:creationId xmlns:a16="http://schemas.microsoft.com/office/drawing/2014/main" id="{7C40684C-2567-0345-8B2A-DC4F526828B5}"/>
              </a:ext>
            </a:extLst>
          </p:cNvPr>
          <p:cNvGrpSpPr>
            <a:grpSpLocks/>
          </p:cNvGrpSpPr>
          <p:nvPr/>
        </p:nvGrpSpPr>
        <p:grpSpPr bwMode="auto">
          <a:xfrm>
            <a:off x="3648075" y="5062728"/>
            <a:ext cx="719139" cy="307777"/>
            <a:chOff x="683568" y="4941168"/>
            <a:chExt cx="720179" cy="309172"/>
          </a:xfrm>
        </p:grpSpPr>
        <p:cxnSp>
          <p:nvCxnSpPr>
            <p:cNvPr id="75" name="Straight Connector 74">
              <a:extLst>
                <a:ext uri="{FF2B5EF4-FFF2-40B4-BE49-F238E27FC236}">
                  <a16:creationId xmlns:a16="http://schemas.microsoft.com/office/drawing/2014/main" id="{3B7DECD8-3C83-F54F-833F-738EDEFC3148}"/>
                </a:ext>
              </a:extLst>
            </p:cNvPr>
            <p:cNvCxnSpPr/>
            <p:nvPr/>
          </p:nvCxnSpPr>
          <p:spPr>
            <a:xfrm>
              <a:off x="683568" y="4941168"/>
              <a:ext cx="72017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6" name="TextBox 27">
              <a:extLst>
                <a:ext uri="{FF2B5EF4-FFF2-40B4-BE49-F238E27FC236}">
                  <a16:creationId xmlns:a16="http://schemas.microsoft.com/office/drawing/2014/main" id="{2DC98A1B-12BF-6042-A947-B92586F2D6B4}"/>
                </a:ext>
              </a:extLst>
            </p:cNvPr>
            <p:cNvSpPr txBox="1">
              <a:spLocks noChangeArrowheads="1"/>
            </p:cNvSpPr>
            <p:nvPr/>
          </p:nvSpPr>
          <p:spPr bwMode="auto">
            <a:xfrm>
              <a:off x="683568" y="4941168"/>
              <a:ext cx="720080" cy="309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457189"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F6FC6"/>
                  </a:solidFill>
                  <a:effectLst/>
                  <a:uLnTx/>
                  <a:uFillTx/>
                  <a:latin typeface="Arial" pitchFamily="34" charset="0"/>
                  <a:ea typeface="MS PGothic" pitchFamily="34" charset="-128"/>
                  <a:cs typeface="Arial"/>
                  <a:sym typeface="Arial"/>
                </a:rPr>
                <a:t>PER</a:t>
              </a:r>
            </a:p>
          </p:txBody>
        </p:sp>
      </p:grpSp>
      <p:grpSp>
        <p:nvGrpSpPr>
          <p:cNvPr id="77" name="Group 25">
            <a:extLst>
              <a:ext uri="{FF2B5EF4-FFF2-40B4-BE49-F238E27FC236}">
                <a16:creationId xmlns:a16="http://schemas.microsoft.com/office/drawing/2014/main" id="{124CDD44-3198-C84E-AF8B-B7788915FCF0}"/>
              </a:ext>
            </a:extLst>
          </p:cNvPr>
          <p:cNvGrpSpPr>
            <a:grpSpLocks/>
          </p:cNvGrpSpPr>
          <p:nvPr/>
        </p:nvGrpSpPr>
        <p:grpSpPr bwMode="auto">
          <a:xfrm>
            <a:off x="6167437" y="5062734"/>
            <a:ext cx="1441451" cy="307777"/>
            <a:chOff x="683568" y="4941168"/>
            <a:chExt cx="720179" cy="309172"/>
          </a:xfrm>
        </p:grpSpPr>
        <p:cxnSp>
          <p:nvCxnSpPr>
            <p:cNvPr id="78" name="Straight Connector 77">
              <a:extLst>
                <a:ext uri="{FF2B5EF4-FFF2-40B4-BE49-F238E27FC236}">
                  <a16:creationId xmlns:a16="http://schemas.microsoft.com/office/drawing/2014/main" id="{3BF4F5D7-0B94-4047-A777-E657D8F3AF01}"/>
                </a:ext>
              </a:extLst>
            </p:cNvPr>
            <p:cNvCxnSpPr/>
            <p:nvPr/>
          </p:nvCxnSpPr>
          <p:spPr>
            <a:xfrm>
              <a:off x="683568" y="4941168"/>
              <a:ext cx="72017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9" name="TextBox 27">
              <a:extLst>
                <a:ext uri="{FF2B5EF4-FFF2-40B4-BE49-F238E27FC236}">
                  <a16:creationId xmlns:a16="http://schemas.microsoft.com/office/drawing/2014/main" id="{D95AE81E-AAE5-AA4B-9814-4950CF7C02E8}"/>
                </a:ext>
              </a:extLst>
            </p:cNvPr>
            <p:cNvSpPr txBox="1">
              <a:spLocks noChangeArrowheads="1"/>
            </p:cNvSpPr>
            <p:nvPr/>
          </p:nvSpPr>
          <p:spPr bwMode="auto">
            <a:xfrm>
              <a:off x="683568" y="4941168"/>
              <a:ext cx="720080" cy="309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457189"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F6FC6"/>
                  </a:solidFill>
                  <a:effectLst/>
                  <a:uLnTx/>
                  <a:uFillTx/>
                  <a:latin typeface="Arial" pitchFamily="34" charset="0"/>
                  <a:ea typeface="MS PGothic" pitchFamily="34" charset="-128"/>
                  <a:cs typeface="Arial"/>
                  <a:sym typeface="Arial"/>
                </a:rPr>
                <a:t>VEH</a:t>
              </a:r>
            </a:p>
          </p:txBody>
        </p:sp>
      </p:grpSp>
      <p:grpSp>
        <p:nvGrpSpPr>
          <p:cNvPr id="80" name="Group 25">
            <a:extLst>
              <a:ext uri="{FF2B5EF4-FFF2-40B4-BE49-F238E27FC236}">
                <a16:creationId xmlns:a16="http://schemas.microsoft.com/office/drawing/2014/main" id="{F105D5F6-0261-4042-9847-40523C4E1F48}"/>
              </a:ext>
            </a:extLst>
          </p:cNvPr>
          <p:cNvGrpSpPr>
            <a:grpSpLocks/>
          </p:cNvGrpSpPr>
          <p:nvPr/>
        </p:nvGrpSpPr>
        <p:grpSpPr bwMode="auto">
          <a:xfrm>
            <a:off x="9048751" y="5062734"/>
            <a:ext cx="1295400" cy="307777"/>
            <a:chOff x="683568" y="4941168"/>
            <a:chExt cx="720179" cy="309172"/>
          </a:xfrm>
        </p:grpSpPr>
        <p:cxnSp>
          <p:nvCxnSpPr>
            <p:cNvPr id="81" name="Straight Connector 80">
              <a:extLst>
                <a:ext uri="{FF2B5EF4-FFF2-40B4-BE49-F238E27FC236}">
                  <a16:creationId xmlns:a16="http://schemas.microsoft.com/office/drawing/2014/main" id="{6DDA6555-CE20-CE4E-B355-364FDA5111C8}"/>
                </a:ext>
              </a:extLst>
            </p:cNvPr>
            <p:cNvCxnSpPr/>
            <p:nvPr/>
          </p:nvCxnSpPr>
          <p:spPr>
            <a:xfrm>
              <a:off x="683568" y="4941168"/>
              <a:ext cx="72017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2" name="TextBox 27">
              <a:extLst>
                <a:ext uri="{FF2B5EF4-FFF2-40B4-BE49-F238E27FC236}">
                  <a16:creationId xmlns:a16="http://schemas.microsoft.com/office/drawing/2014/main" id="{C1D90B1F-A32B-C445-B420-693BA72C3AAC}"/>
                </a:ext>
              </a:extLst>
            </p:cNvPr>
            <p:cNvSpPr txBox="1">
              <a:spLocks noChangeArrowheads="1"/>
            </p:cNvSpPr>
            <p:nvPr/>
          </p:nvSpPr>
          <p:spPr bwMode="auto">
            <a:xfrm>
              <a:off x="683568" y="4941168"/>
              <a:ext cx="720080" cy="309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457189"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F6FC6"/>
                  </a:solidFill>
                  <a:effectLst/>
                  <a:uLnTx/>
                  <a:uFillTx/>
                  <a:latin typeface="Arial" pitchFamily="34" charset="0"/>
                  <a:ea typeface="MS PGothic" pitchFamily="34" charset="-128"/>
                  <a:cs typeface="Arial"/>
                  <a:sym typeface="Arial"/>
                </a:rPr>
                <a:t>FAC</a:t>
              </a:r>
            </a:p>
          </p:txBody>
        </p:sp>
      </p:grpSp>
    </p:spTree>
    <p:extLst>
      <p:ext uri="{BB962C8B-B14F-4D97-AF65-F5344CB8AC3E}">
        <p14:creationId xmlns:p14="http://schemas.microsoft.com/office/powerpoint/2010/main" val="22906282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B8ED8-926C-6942-81D0-22B05891BACB}"/>
              </a:ext>
            </a:extLst>
          </p:cNvPr>
          <p:cNvSpPr>
            <a:spLocks noGrp="1"/>
          </p:cNvSpPr>
          <p:nvPr>
            <p:ph type="title"/>
          </p:nvPr>
        </p:nvSpPr>
        <p:spPr/>
        <p:txBody>
          <a:bodyPr/>
          <a:lstStyle/>
          <a:p>
            <a:r>
              <a:rPr lang="en-US" dirty="0"/>
              <a:t>Traditional Event Extraction</a:t>
            </a:r>
          </a:p>
        </p:txBody>
      </p:sp>
      <p:sp>
        <p:nvSpPr>
          <p:cNvPr id="3" name="Text Placeholder 2">
            <a:extLst>
              <a:ext uri="{FF2B5EF4-FFF2-40B4-BE49-F238E27FC236}">
                <a16:creationId xmlns:a16="http://schemas.microsoft.com/office/drawing/2014/main" id="{7A21762E-CD82-8843-BFB2-01B3A0E02BB8}"/>
              </a:ext>
            </a:extLst>
          </p:cNvPr>
          <p:cNvSpPr>
            <a:spLocks noGrp="1"/>
          </p:cNvSpPr>
          <p:nvPr>
            <p:ph type="body" idx="1"/>
          </p:nvPr>
        </p:nvSpPr>
        <p:spPr>
          <a:xfrm>
            <a:off x="838200" y="1127532"/>
            <a:ext cx="11093521" cy="5049432"/>
          </a:xfrm>
        </p:spPr>
        <p:txBody>
          <a:bodyPr/>
          <a:lstStyle/>
          <a:p>
            <a:r>
              <a:rPr lang="en-US" dirty="0"/>
              <a:t>A structure prediction task:</a:t>
            </a:r>
          </a:p>
          <a:p>
            <a:pPr lvl="1"/>
            <a:r>
              <a:rPr lang="en-US" dirty="0"/>
              <a:t>Trigger Identification and Classification</a:t>
            </a:r>
          </a:p>
          <a:p>
            <a:pPr lvl="1"/>
            <a:r>
              <a:rPr lang="en-US" dirty="0"/>
              <a:t>Argument Identification and Classification</a:t>
            </a:r>
          </a:p>
          <a:p>
            <a:endParaRPr lang="en-US" dirty="0"/>
          </a:p>
          <a:p>
            <a:endParaRPr lang="en-US" dirty="0"/>
          </a:p>
        </p:txBody>
      </p:sp>
      <p:sp>
        <p:nvSpPr>
          <p:cNvPr id="4" name="Rectangle 3">
            <a:extLst>
              <a:ext uri="{FF2B5EF4-FFF2-40B4-BE49-F238E27FC236}">
                <a16:creationId xmlns:a16="http://schemas.microsoft.com/office/drawing/2014/main" id="{7A36CDAC-5F37-EA4A-B51F-D6B789F7973E}"/>
              </a:ext>
            </a:extLst>
          </p:cNvPr>
          <p:cNvSpPr>
            <a:spLocks noChangeArrowheads="1"/>
          </p:cNvSpPr>
          <p:nvPr/>
        </p:nvSpPr>
        <p:spPr bwMode="auto">
          <a:xfrm>
            <a:off x="1847851" y="4649975"/>
            <a:ext cx="892968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ＭＳ Ｐゴシック" charset="0"/>
                <a:cs typeface="Arial" charset="0"/>
                <a:sym typeface="Arial"/>
              </a:rPr>
              <a:t>In Baghdad, a cameraman </a:t>
            </a:r>
            <a:r>
              <a:rPr kumimoji="0" lang="en-US" sz="2000" b="1" i="0" u="none" strike="noStrike" kern="0" cap="none" spc="0" normalizeH="0" baseline="0" noProof="0" dirty="0">
                <a:ln>
                  <a:noFill/>
                </a:ln>
                <a:solidFill>
                  <a:srgbClr val="FF6600"/>
                </a:solidFill>
                <a:effectLst/>
                <a:uLnTx/>
                <a:uFillTx/>
                <a:latin typeface="Calibri"/>
                <a:ea typeface="ＭＳ Ｐゴシック" charset="0"/>
                <a:cs typeface="Arial" charset="0"/>
                <a:sym typeface="Arial"/>
              </a:rPr>
              <a:t>died</a:t>
            </a:r>
            <a:r>
              <a:rPr kumimoji="0" lang="en-US" sz="2000" b="0" i="0" u="none" strike="noStrike" kern="0" cap="none" spc="0" normalizeH="0" baseline="0" noProof="0" dirty="0">
                <a:ln>
                  <a:noFill/>
                </a:ln>
                <a:solidFill>
                  <a:srgbClr val="FF6600"/>
                </a:solidFill>
                <a:effectLst/>
                <a:uLnTx/>
                <a:uFillTx/>
                <a:latin typeface="Calibri"/>
                <a:ea typeface="ＭＳ Ｐゴシック" charset="0"/>
                <a:cs typeface="Arial" charset="0"/>
                <a:sym typeface="Arial"/>
              </a:rPr>
              <a:t> </a:t>
            </a:r>
            <a:r>
              <a:rPr kumimoji="0" lang="en-US" sz="2000" b="0" i="0" u="none" strike="noStrike" kern="0" cap="none" spc="0" normalizeH="0" baseline="0" noProof="0" dirty="0">
                <a:ln>
                  <a:noFill/>
                </a:ln>
                <a:solidFill>
                  <a:srgbClr val="000000"/>
                </a:solidFill>
                <a:effectLst/>
                <a:uLnTx/>
                <a:uFillTx/>
                <a:latin typeface="Calibri"/>
                <a:ea typeface="ＭＳ Ｐゴシック" charset="0"/>
                <a:cs typeface="Arial" charset="0"/>
                <a:sym typeface="Arial"/>
              </a:rPr>
              <a:t>when  a   combat  tank </a:t>
            </a:r>
            <a:r>
              <a:rPr kumimoji="0" lang="en-US" sz="2000" b="1" i="0" u="none" strike="noStrike" kern="0" cap="none" spc="0" normalizeH="0" baseline="0" noProof="0" dirty="0">
                <a:ln>
                  <a:noFill/>
                </a:ln>
                <a:solidFill>
                  <a:srgbClr val="A5C249"/>
                </a:solidFill>
                <a:effectLst/>
                <a:uLnTx/>
                <a:uFillTx/>
                <a:latin typeface="Calibri"/>
                <a:ea typeface="ＭＳ Ｐゴシック" charset="0"/>
                <a:cs typeface="Arial" charset="0"/>
                <a:sym typeface="Arial"/>
              </a:rPr>
              <a:t>fired</a:t>
            </a:r>
            <a:r>
              <a:rPr kumimoji="0" lang="en-US" sz="2000" b="0" i="0" u="none" strike="noStrike" kern="0" cap="none" spc="0" normalizeH="0" baseline="0" noProof="0" dirty="0">
                <a:ln>
                  <a:noFill/>
                </a:ln>
                <a:solidFill>
                  <a:srgbClr val="000000"/>
                </a:solidFill>
                <a:effectLst/>
                <a:uLnTx/>
                <a:uFillTx/>
                <a:latin typeface="Calibri"/>
                <a:ea typeface="ＭＳ Ｐゴシック" charset="0"/>
                <a:cs typeface="Arial" charset="0"/>
                <a:sym typeface="Arial"/>
              </a:rPr>
              <a:t> on the Palestine Hotel. </a:t>
            </a:r>
          </a:p>
        </p:txBody>
      </p:sp>
      <p:grpSp>
        <p:nvGrpSpPr>
          <p:cNvPr id="8" name="Group 7">
            <a:extLst>
              <a:ext uri="{FF2B5EF4-FFF2-40B4-BE49-F238E27FC236}">
                <a16:creationId xmlns:a16="http://schemas.microsoft.com/office/drawing/2014/main" id="{EB06480F-3A57-9C47-84BC-1A70E535709B}"/>
              </a:ext>
            </a:extLst>
          </p:cNvPr>
          <p:cNvGrpSpPr>
            <a:grpSpLocks/>
          </p:cNvGrpSpPr>
          <p:nvPr/>
        </p:nvGrpSpPr>
        <p:grpSpPr bwMode="auto">
          <a:xfrm>
            <a:off x="2843214" y="3641913"/>
            <a:ext cx="2100263" cy="1079500"/>
            <a:chOff x="1331640" y="3644896"/>
            <a:chExt cx="3240658" cy="1080248"/>
          </a:xfrm>
        </p:grpSpPr>
        <p:sp>
          <p:nvSpPr>
            <p:cNvPr id="9" name="Freeform 6">
              <a:extLst>
                <a:ext uri="{FF2B5EF4-FFF2-40B4-BE49-F238E27FC236}">
                  <a16:creationId xmlns:a16="http://schemas.microsoft.com/office/drawing/2014/main" id="{064BCDB4-1533-DE4E-8A5D-0883F1E79C33}"/>
                </a:ext>
              </a:extLst>
            </p:cNvPr>
            <p:cNvSpPr>
              <a:spLocks/>
            </p:cNvSpPr>
            <p:nvPr/>
          </p:nvSpPr>
          <p:spPr bwMode="auto">
            <a:xfrm>
              <a:off x="1331640" y="3934021"/>
              <a:ext cx="3240658" cy="791123"/>
            </a:xfrm>
            <a:custGeom>
              <a:avLst/>
              <a:gdLst>
                <a:gd name="T0" fmla="*/ 0 w 1089"/>
                <a:gd name="T1" fmla="*/ 2147483647 h 272"/>
                <a:gd name="T2" fmla="*/ 2147483647 w 1089"/>
                <a:gd name="T3" fmla="*/ 0 h 272"/>
                <a:gd name="T4" fmla="*/ 2147483647 w 1089"/>
                <a:gd name="T5" fmla="*/ 2147483647 h 272"/>
                <a:gd name="T6" fmla="*/ 0 60000 65536"/>
                <a:gd name="T7" fmla="*/ 0 60000 65536"/>
                <a:gd name="T8" fmla="*/ 0 60000 65536"/>
              </a:gdLst>
              <a:ahLst/>
              <a:cxnLst>
                <a:cxn ang="T6">
                  <a:pos x="T0" y="T1"/>
                </a:cxn>
                <a:cxn ang="T7">
                  <a:pos x="T2" y="T3"/>
                </a:cxn>
                <a:cxn ang="T8">
                  <a:pos x="T4" y="T5"/>
                </a:cxn>
              </a:cxnLst>
              <a:rect l="0" t="0" r="r" b="b"/>
              <a:pathLst>
                <a:path w="1089" h="272">
                  <a:moveTo>
                    <a:pt x="0" y="272"/>
                  </a:moveTo>
                  <a:cubicBezTo>
                    <a:pt x="182" y="136"/>
                    <a:pt x="364" y="0"/>
                    <a:pt x="545" y="0"/>
                  </a:cubicBezTo>
                  <a:cubicBezTo>
                    <a:pt x="726" y="0"/>
                    <a:pt x="998" y="227"/>
                    <a:pt x="1089" y="272"/>
                  </a:cubicBezTo>
                </a:path>
              </a:pathLst>
            </a:custGeom>
            <a:noFill/>
            <a:ln w="12700">
              <a:solidFill>
                <a:srgbClr val="FF6600"/>
              </a:solidFill>
              <a:round/>
              <a:headEnd type="triangle" w="med" len="me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 name="Rectangle 8">
              <a:extLst>
                <a:ext uri="{FF2B5EF4-FFF2-40B4-BE49-F238E27FC236}">
                  <a16:creationId xmlns:a16="http://schemas.microsoft.com/office/drawing/2014/main" id="{394CC885-CB8A-5B47-8F7F-A215D8AB8193}"/>
                </a:ext>
              </a:extLst>
            </p:cNvPr>
            <p:cNvSpPr>
              <a:spLocks noChangeArrowheads="1"/>
            </p:cNvSpPr>
            <p:nvPr/>
          </p:nvSpPr>
          <p:spPr bwMode="auto">
            <a:xfrm>
              <a:off x="2350622" y="3644896"/>
              <a:ext cx="1135784" cy="369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1" u="none" strike="noStrike" kern="0" cap="none" spc="0" normalizeH="0" baseline="0" noProof="0">
                  <a:ln>
                    <a:noFill/>
                  </a:ln>
                  <a:solidFill>
                    <a:srgbClr val="FF7F1A"/>
                  </a:solidFill>
                  <a:effectLst/>
                  <a:uLnTx/>
                  <a:uFillTx/>
                  <a:latin typeface="Arial" charset="0"/>
                  <a:ea typeface="ＭＳ Ｐゴシック" charset="0"/>
                  <a:cs typeface="Arial" charset="0"/>
                  <a:sym typeface="Arial"/>
                </a:rPr>
                <a:t>place</a:t>
              </a:r>
            </a:p>
          </p:txBody>
        </p:sp>
      </p:grpSp>
      <p:grpSp>
        <p:nvGrpSpPr>
          <p:cNvPr id="11" name="Group 10">
            <a:extLst>
              <a:ext uri="{FF2B5EF4-FFF2-40B4-BE49-F238E27FC236}">
                <a16:creationId xmlns:a16="http://schemas.microsoft.com/office/drawing/2014/main" id="{A73AD65A-838B-0E4A-8DF0-A8D1F35DF331}"/>
              </a:ext>
            </a:extLst>
          </p:cNvPr>
          <p:cNvGrpSpPr>
            <a:grpSpLocks/>
          </p:cNvGrpSpPr>
          <p:nvPr/>
        </p:nvGrpSpPr>
        <p:grpSpPr bwMode="auto">
          <a:xfrm>
            <a:off x="4138614" y="3929249"/>
            <a:ext cx="860296" cy="792163"/>
            <a:chOff x="2627610" y="3931729"/>
            <a:chExt cx="2075794" cy="793415"/>
          </a:xfrm>
        </p:grpSpPr>
        <p:sp>
          <p:nvSpPr>
            <p:cNvPr id="12" name="Freeform 5">
              <a:extLst>
                <a:ext uri="{FF2B5EF4-FFF2-40B4-BE49-F238E27FC236}">
                  <a16:creationId xmlns:a16="http://schemas.microsoft.com/office/drawing/2014/main" id="{64B242DD-6742-7B47-9A6B-F3F99F8FAB81}"/>
                </a:ext>
              </a:extLst>
            </p:cNvPr>
            <p:cNvSpPr>
              <a:spLocks/>
            </p:cNvSpPr>
            <p:nvPr/>
          </p:nvSpPr>
          <p:spPr bwMode="auto">
            <a:xfrm>
              <a:off x="2627610" y="4294251"/>
              <a:ext cx="1945873" cy="430893"/>
            </a:xfrm>
            <a:custGeom>
              <a:avLst/>
              <a:gdLst>
                <a:gd name="T0" fmla="*/ 0 w 1089"/>
                <a:gd name="T1" fmla="*/ 2147483647 h 272"/>
                <a:gd name="T2" fmla="*/ 2147483647 w 1089"/>
                <a:gd name="T3" fmla="*/ 0 h 272"/>
                <a:gd name="T4" fmla="*/ 2147483647 w 1089"/>
                <a:gd name="T5" fmla="*/ 2147483647 h 272"/>
                <a:gd name="T6" fmla="*/ 0 60000 65536"/>
                <a:gd name="T7" fmla="*/ 0 60000 65536"/>
                <a:gd name="T8" fmla="*/ 0 60000 65536"/>
              </a:gdLst>
              <a:ahLst/>
              <a:cxnLst>
                <a:cxn ang="T6">
                  <a:pos x="T0" y="T1"/>
                </a:cxn>
                <a:cxn ang="T7">
                  <a:pos x="T2" y="T3"/>
                </a:cxn>
                <a:cxn ang="T8">
                  <a:pos x="T4" y="T5"/>
                </a:cxn>
              </a:cxnLst>
              <a:rect l="0" t="0" r="r" b="b"/>
              <a:pathLst>
                <a:path w="1089" h="272">
                  <a:moveTo>
                    <a:pt x="0" y="272"/>
                  </a:moveTo>
                  <a:cubicBezTo>
                    <a:pt x="182" y="136"/>
                    <a:pt x="364" y="0"/>
                    <a:pt x="545" y="0"/>
                  </a:cubicBezTo>
                  <a:cubicBezTo>
                    <a:pt x="726" y="0"/>
                    <a:pt x="998" y="227"/>
                    <a:pt x="1089" y="272"/>
                  </a:cubicBezTo>
                </a:path>
              </a:pathLst>
            </a:custGeom>
            <a:noFill/>
            <a:ln w="12700">
              <a:solidFill>
                <a:srgbClr val="FF6600"/>
              </a:solidFill>
              <a:round/>
              <a:headEnd type="triangle" w="med" len="me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 name="Rectangle 8">
              <a:extLst>
                <a:ext uri="{FF2B5EF4-FFF2-40B4-BE49-F238E27FC236}">
                  <a16:creationId xmlns:a16="http://schemas.microsoft.com/office/drawing/2014/main" id="{0CE57524-1BCF-FF42-8D1A-E56DD5DD71AD}"/>
                </a:ext>
              </a:extLst>
            </p:cNvPr>
            <p:cNvSpPr>
              <a:spLocks noChangeArrowheads="1"/>
            </p:cNvSpPr>
            <p:nvPr/>
          </p:nvSpPr>
          <p:spPr bwMode="auto">
            <a:xfrm>
              <a:off x="2834454" y="3931729"/>
              <a:ext cx="1868950" cy="3699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1" u="none" strike="noStrike" kern="0" cap="none" spc="0" normalizeH="0" baseline="0" noProof="0">
                  <a:ln>
                    <a:noFill/>
                  </a:ln>
                  <a:solidFill>
                    <a:srgbClr val="FF7F1A"/>
                  </a:solidFill>
                  <a:effectLst/>
                  <a:uLnTx/>
                  <a:uFillTx/>
                  <a:latin typeface="Arial" charset="0"/>
                  <a:ea typeface="ＭＳ Ｐゴシック" charset="0"/>
                  <a:cs typeface="Arial" charset="0"/>
                  <a:sym typeface="Arial"/>
                </a:rPr>
                <a:t>victim</a:t>
              </a:r>
            </a:p>
          </p:txBody>
        </p:sp>
      </p:grpSp>
      <p:grpSp>
        <p:nvGrpSpPr>
          <p:cNvPr id="23" name="Group 22">
            <a:extLst>
              <a:ext uri="{FF2B5EF4-FFF2-40B4-BE49-F238E27FC236}">
                <a16:creationId xmlns:a16="http://schemas.microsoft.com/office/drawing/2014/main" id="{38818D34-0527-BB4F-B6AD-087C1B1E9A72}"/>
              </a:ext>
            </a:extLst>
          </p:cNvPr>
          <p:cNvGrpSpPr>
            <a:grpSpLocks/>
          </p:cNvGrpSpPr>
          <p:nvPr/>
        </p:nvGrpSpPr>
        <p:grpSpPr bwMode="auto">
          <a:xfrm>
            <a:off x="4943473" y="4064189"/>
            <a:ext cx="2160587" cy="657225"/>
            <a:chOff x="4572000" y="4065846"/>
            <a:chExt cx="1296045" cy="658033"/>
          </a:xfrm>
        </p:grpSpPr>
        <p:sp>
          <p:nvSpPr>
            <p:cNvPr id="24" name="Freeform 13">
              <a:extLst>
                <a:ext uri="{FF2B5EF4-FFF2-40B4-BE49-F238E27FC236}">
                  <a16:creationId xmlns:a16="http://schemas.microsoft.com/office/drawing/2014/main" id="{40FBE9E8-23BE-4044-9EA2-00AFC0D81F35}"/>
                </a:ext>
              </a:extLst>
            </p:cNvPr>
            <p:cNvSpPr>
              <a:spLocks/>
            </p:cNvSpPr>
            <p:nvPr/>
          </p:nvSpPr>
          <p:spPr bwMode="auto">
            <a:xfrm>
              <a:off x="4572000" y="4364663"/>
              <a:ext cx="1296045" cy="359216"/>
            </a:xfrm>
            <a:custGeom>
              <a:avLst/>
              <a:gdLst>
                <a:gd name="T0" fmla="*/ 0 w 1089"/>
                <a:gd name="T1" fmla="*/ 2147483647 h 272"/>
                <a:gd name="T2" fmla="*/ 2147483647 w 1089"/>
                <a:gd name="T3" fmla="*/ 0 h 272"/>
                <a:gd name="T4" fmla="*/ 2147483647 w 1089"/>
                <a:gd name="T5" fmla="*/ 2147483647 h 272"/>
                <a:gd name="T6" fmla="*/ 0 60000 65536"/>
                <a:gd name="T7" fmla="*/ 0 60000 65536"/>
                <a:gd name="T8" fmla="*/ 0 60000 65536"/>
              </a:gdLst>
              <a:ahLst/>
              <a:cxnLst>
                <a:cxn ang="T6">
                  <a:pos x="T0" y="T1"/>
                </a:cxn>
                <a:cxn ang="T7">
                  <a:pos x="T2" y="T3"/>
                </a:cxn>
                <a:cxn ang="T8">
                  <a:pos x="T4" y="T5"/>
                </a:cxn>
              </a:cxnLst>
              <a:rect l="0" t="0" r="r" b="b"/>
              <a:pathLst>
                <a:path w="1089" h="272">
                  <a:moveTo>
                    <a:pt x="0" y="272"/>
                  </a:moveTo>
                  <a:cubicBezTo>
                    <a:pt x="182" y="136"/>
                    <a:pt x="364" y="0"/>
                    <a:pt x="545" y="0"/>
                  </a:cubicBezTo>
                  <a:cubicBezTo>
                    <a:pt x="726" y="0"/>
                    <a:pt x="998" y="227"/>
                    <a:pt x="1089" y="272"/>
                  </a:cubicBezTo>
                </a:path>
              </a:pathLst>
            </a:custGeom>
            <a:noFill/>
            <a:ln w="12700">
              <a:solidFill>
                <a:srgbClr val="FF6600"/>
              </a:solidFill>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 name="Rectangle 8">
              <a:extLst>
                <a:ext uri="{FF2B5EF4-FFF2-40B4-BE49-F238E27FC236}">
                  <a16:creationId xmlns:a16="http://schemas.microsoft.com/office/drawing/2014/main" id="{DED72DE5-1593-1A45-9EE7-C6724B03E691}"/>
                </a:ext>
              </a:extLst>
            </p:cNvPr>
            <p:cNvSpPr>
              <a:spLocks noChangeArrowheads="1"/>
            </p:cNvSpPr>
            <p:nvPr/>
          </p:nvSpPr>
          <p:spPr bwMode="auto">
            <a:xfrm>
              <a:off x="4874823" y="4065846"/>
              <a:ext cx="756951" cy="3697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1" u="none" strike="noStrike" kern="0" cap="none" spc="0" normalizeH="0" baseline="0" noProof="0">
                  <a:ln>
                    <a:noFill/>
                  </a:ln>
                  <a:solidFill>
                    <a:srgbClr val="FF7F1A"/>
                  </a:solidFill>
                  <a:effectLst/>
                  <a:uLnTx/>
                  <a:uFillTx/>
                  <a:latin typeface="Arial" charset="0"/>
                  <a:ea typeface="ＭＳ Ｐゴシック" charset="0"/>
                  <a:cs typeface="Arial" charset="0"/>
                  <a:sym typeface="Arial"/>
                </a:rPr>
                <a:t>instrument</a:t>
              </a:r>
            </a:p>
          </p:txBody>
        </p:sp>
      </p:grpSp>
      <p:grpSp>
        <p:nvGrpSpPr>
          <p:cNvPr id="26" name="Group 25">
            <a:extLst>
              <a:ext uri="{FF2B5EF4-FFF2-40B4-BE49-F238E27FC236}">
                <a16:creationId xmlns:a16="http://schemas.microsoft.com/office/drawing/2014/main" id="{08929990-701B-304D-A176-2F0554559E14}"/>
              </a:ext>
            </a:extLst>
          </p:cNvPr>
          <p:cNvGrpSpPr>
            <a:grpSpLocks/>
          </p:cNvGrpSpPr>
          <p:nvPr/>
        </p:nvGrpSpPr>
        <p:grpSpPr bwMode="auto">
          <a:xfrm>
            <a:off x="2279651" y="5062728"/>
            <a:ext cx="720725" cy="307777"/>
            <a:chOff x="683568" y="4941168"/>
            <a:chExt cx="720179" cy="309172"/>
          </a:xfrm>
        </p:grpSpPr>
        <p:cxnSp>
          <p:nvCxnSpPr>
            <p:cNvPr id="27" name="Straight Connector 26">
              <a:extLst>
                <a:ext uri="{FF2B5EF4-FFF2-40B4-BE49-F238E27FC236}">
                  <a16:creationId xmlns:a16="http://schemas.microsoft.com/office/drawing/2014/main" id="{9C51EEAA-B724-0442-B1D6-A96AD7CCFD16}"/>
                </a:ext>
              </a:extLst>
            </p:cNvPr>
            <p:cNvCxnSpPr/>
            <p:nvPr/>
          </p:nvCxnSpPr>
          <p:spPr>
            <a:xfrm>
              <a:off x="683568" y="4941168"/>
              <a:ext cx="72017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9D86761D-81D4-6A49-B366-044EAA2EA5A1}"/>
                </a:ext>
              </a:extLst>
            </p:cNvPr>
            <p:cNvSpPr txBox="1">
              <a:spLocks noChangeArrowheads="1"/>
            </p:cNvSpPr>
            <p:nvPr/>
          </p:nvSpPr>
          <p:spPr bwMode="auto">
            <a:xfrm>
              <a:off x="683568" y="4941168"/>
              <a:ext cx="720080" cy="309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457189"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F6FC6"/>
                  </a:solidFill>
                  <a:effectLst/>
                  <a:uLnTx/>
                  <a:uFillTx/>
                  <a:latin typeface="Arial" pitchFamily="34" charset="0"/>
                  <a:ea typeface="MS PGothic" pitchFamily="34" charset="-128"/>
                  <a:cs typeface="Arial"/>
                  <a:sym typeface="Arial"/>
                </a:rPr>
                <a:t>LOC</a:t>
              </a:r>
            </a:p>
          </p:txBody>
        </p:sp>
      </p:grpSp>
      <p:grpSp>
        <p:nvGrpSpPr>
          <p:cNvPr id="29" name="Group 28">
            <a:extLst>
              <a:ext uri="{FF2B5EF4-FFF2-40B4-BE49-F238E27FC236}">
                <a16:creationId xmlns:a16="http://schemas.microsoft.com/office/drawing/2014/main" id="{AF5A6673-5BB2-144B-91B9-A1FBBA892E79}"/>
              </a:ext>
            </a:extLst>
          </p:cNvPr>
          <p:cNvGrpSpPr>
            <a:grpSpLocks/>
          </p:cNvGrpSpPr>
          <p:nvPr/>
        </p:nvGrpSpPr>
        <p:grpSpPr bwMode="auto">
          <a:xfrm>
            <a:off x="4656138" y="5072257"/>
            <a:ext cx="1008063" cy="1089157"/>
            <a:chOff x="4284618" y="4941168"/>
            <a:chExt cx="1008112" cy="1089543"/>
          </a:xfrm>
        </p:grpSpPr>
        <p:sp>
          <p:nvSpPr>
            <p:cNvPr id="30" name="Line 25">
              <a:extLst>
                <a:ext uri="{FF2B5EF4-FFF2-40B4-BE49-F238E27FC236}">
                  <a16:creationId xmlns:a16="http://schemas.microsoft.com/office/drawing/2014/main" id="{80A28DB6-1340-BA4B-B242-6DBAE3D7721E}"/>
                </a:ext>
              </a:extLst>
            </p:cNvPr>
            <p:cNvSpPr>
              <a:spLocks noChangeShapeType="1"/>
            </p:cNvSpPr>
            <p:nvPr/>
          </p:nvSpPr>
          <p:spPr bwMode="auto">
            <a:xfrm>
              <a:off x="4571969" y="4941168"/>
              <a:ext cx="0" cy="719394"/>
            </a:xfrm>
            <a:prstGeom prst="line">
              <a:avLst/>
            </a:prstGeom>
            <a:noFill/>
            <a:ln w="12700">
              <a:solidFill>
                <a:srgbClr val="FF66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31" name="TextBox 42">
              <a:extLst>
                <a:ext uri="{FF2B5EF4-FFF2-40B4-BE49-F238E27FC236}">
                  <a16:creationId xmlns:a16="http://schemas.microsoft.com/office/drawing/2014/main" id="{4548FFF7-7AD1-2547-9ADA-44CA6A39A04F}"/>
                </a:ext>
              </a:extLst>
            </p:cNvPr>
            <p:cNvSpPr txBox="1">
              <a:spLocks noChangeArrowheads="1"/>
            </p:cNvSpPr>
            <p:nvPr/>
          </p:nvSpPr>
          <p:spPr bwMode="auto">
            <a:xfrm>
              <a:off x="4284618" y="5661248"/>
              <a:ext cx="1008112"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FF6600"/>
                  </a:solidFill>
                  <a:effectLst/>
                  <a:uLnTx/>
                  <a:uFillTx/>
                  <a:latin typeface="Arial" pitchFamily="34" charset="0"/>
                  <a:ea typeface="MS PGothic" pitchFamily="34" charset="-128"/>
                  <a:cs typeface="Arial"/>
                  <a:sym typeface="Arial"/>
                </a:rPr>
                <a:t>Die</a:t>
              </a:r>
            </a:p>
          </p:txBody>
        </p:sp>
      </p:grpSp>
      <p:grpSp>
        <p:nvGrpSpPr>
          <p:cNvPr id="32" name="Group 31">
            <a:extLst>
              <a:ext uri="{FF2B5EF4-FFF2-40B4-BE49-F238E27FC236}">
                <a16:creationId xmlns:a16="http://schemas.microsoft.com/office/drawing/2014/main" id="{5DA6892C-C64F-2342-A259-CFC672A1774A}"/>
              </a:ext>
            </a:extLst>
          </p:cNvPr>
          <p:cNvGrpSpPr>
            <a:grpSpLocks/>
          </p:cNvGrpSpPr>
          <p:nvPr/>
        </p:nvGrpSpPr>
        <p:grpSpPr bwMode="auto">
          <a:xfrm>
            <a:off x="7535863" y="5072256"/>
            <a:ext cx="1008063" cy="1089157"/>
            <a:chOff x="4211960" y="4941168"/>
            <a:chExt cx="1008112" cy="1089543"/>
          </a:xfrm>
        </p:grpSpPr>
        <p:sp>
          <p:nvSpPr>
            <p:cNvPr id="33" name="Line 25">
              <a:extLst>
                <a:ext uri="{FF2B5EF4-FFF2-40B4-BE49-F238E27FC236}">
                  <a16:creationId xmlns:a16="http://schemas.microsoft.com/office/drawing/2014/main" id="{2E64C692-7180-9547-A621-0889F8ECB4CD}"/>
                </a:ext>
              </a:extLst>
            </p:cNvPr>
            <p:cNvSpPr>
              <a:spLocks noChangeShapeType="1"/>
            </p:cNvSpPr>
            <p:nvPr/>
          </p:nvSpPr>
          <p:spPr bwMode="auto">
            <a:xfrm>
              <a:off x="4572340" y="4941168"/>
              <a:ext cx="0" cy="719394"/>
            </a:xfrm>
            <a:prstGeom prst="line">
              <a:avLst/>
            </a:prstGeom>
            <a:noFill/>
            <a:ln w="12700">
              <a:solidFill>
                <a:schemeClr val="accent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34" name="TextBox 45">
              <a:extLst>
                <a:ext uri="{FF2B5EF4-FFF2-40B4-BE49-F238E27FC236}">
                  <a16:creationId xmlns:a16="http://schemas.microsoft.com/office/drawing/2014/main" id="{ACC2C63D-BD62-724F-BB97-36208FAB7054}"/>
                </a:ext>
              </a:extLst>
            </p:cNvPr>
            <p:cNvSpPr txBox="1">
              <a:spLocks noChangeArrowheads="1"/>
            </p:cNvSpPr>
            <p:nvPr/>
          </p:nvSpPr>
          <p:spPr bwMode="auto">
            <a:xfrm>
              <a:off x="4211960" y="5661248"/>
              <a:ext cx="1008112"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A5C249">
                      <a:lumMod val="75000"/>
                    </a:srgbClr>
                  </a:solidFill>
                  <a:effectLst/>
                  <a:uLnTx/>
                  <a:uFillTx/>
                  <a:latin typeface="Arial" pitchFamily="34" charset="0"/>
                  <a:ea typeface="MS PGothic" pitchFamily="34" charset="-128"/>
                  <a:cs typeface="Arial"/>
                  <a:sym typeface="Arial"/>
                </a:rPr>
                <a:t>Attack</a:t>
              </a:r>
            </a:p>
          </p:txBody>
        </p:sp>
      </p:grpSp>
      <p:grpSp>
        <p:nvGrpSpPr>
          <p:cNvPr id="35" name="Group 34">
            <a:extLst>
              <a:ext uri="{FF2B5EF4-FFF2-40B4-BE49-F238E27FC236}">
                <a16:creationId xmlns:a16="http://schemas.microsoft.com/office/drawing/2014/main" id="{F8E3AA6B-E53F-274B-BC20-06D781EAA7CE}"/>
              </a:ext>
            </a:extLst>
          </p:cNvPr>
          <p:cNvGrpSpPr>
            <a:grpSpLocks/>
          </p:cNvGrpSpPr>
          <p:nvPr/>
        </p:nvGrpSpPr>
        <p:grpSpPr bwMode="auto">
          <a:xfrm>
            <a:off x="1703389" y="5072253"/>
            <a:ext cx="936625" cy="1088471"/>
            <a:chOff x="4211960" y="4941168"/>
            <a:chExt cx="936104" cy="1088857"/>
          </a:xfrm>
        </p:grpSpPr>
        <p:sp>
          <p:nvSpPr>
            <p:cNvPr id="36" name="Line 25">
              <a:extLst>
                <a:ext uri="{FF2B5EF4-FFF2-40B4-BE49-F238E27FC236}">
                  <a16:creationId xmlns:a16="http://schemas.microsoft.com/office/drawing/2014/main" id="{23F99080-A493-E14A-A415-1AD03A4FDABE}"/>
                </a:ext>
              </a:extLst>
            </p:cNvPr>
            <p:cNvSpPr>
              <a:spLocks noChangeShapeType="1"/>
            </p:cNvSpPr>
            <p:nvPr/>
          </p:nvSpPr>
          <p:spPr bwMode="auto">
            <a:xfrm>
              <a:off x="4572122"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37" name="TextBox 36">
              <a:extLst>
                <a:ext uri="{FF2B5EF4-FFF2-40B4-BE49-F238E27FC236}">
                  <a16:creationId xmlns:a16="http://schemas.microsoft.com/office/drawing/2014/main" id="{F374E4F7-EA03-9F4B-93BE-1D2F16F9F0DC}"/>
                </a:ext>
              </a:extLst>
            </p:cNvPr>
            <p:cNvSpPr txBox="1"/>
            <p:nvPr/>
          </p:nvSpPr>
          <p:spPr>
            <a:xfrm>
              <a:off x="4211960" y="5660562"/>
              <a:ext cx="936104" cy="369463"/>
            </a:xfrm>
            <a:prstGeom prst="rect">
              <a:avLst/>
            </a:prstGeom>
            <a:noFill/>
            <a:ln>
              <a:noFill/>
            </a:ln>
          </p:spPr>
          <p:txBody>
            <a:bodyPr>
              <a:spAutoFit/>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sym typeface="Arial"/>
                </a:rPr>
                <a:t>   </a:t>
              </a:r>
              <a:r>
                <a:rPr kumimoji="0" lang="en-US" sz="1800" b="0" i="0" u="none" strike="noStrike" kern="0" cap="none" spc="0" normalizeH="0" baseline="0" noProof="0" dirty="0">
                  <a:ln>
                    <a:noFill/>
                  </a:ln>
                  <a:solidFill>
                    <a:srgbClr val="FFFFFF">
                      <a:lumMod val="65000"/>
                    </a:srgbClr>
                  </a:solidFill>
                  <a:effectLst/>
                  <a:uLnTx/>
                  <a:uFillTx/>
                  <a:latin typeface="Arial" charset="0"/>
                  <a:ea typeface="ＭＳ Ｐゴシック" charset="0"/>
                  <a:cs typeface="ＭＳ Ｐゴシック" charset="0"/>
                  <a:sym typeface="Arial"/>
                </a:rPr>
                <a:t>O</a:t>
              </a:r>
            </a:p>
          </p:txBody>
        </p:sp>
      </p:grpSp>
      <p:grpSp>
        <p:nvGrpSpPr>
          <p:cNvPr id="38" name="Group 37">
            <a:extLst>
              <a:ext uri="{FF2B5EF4-FFF2-40B4-BE49-F238E27FC236}">
                <a16:creationId xmlns:a16="http://schemas.microsoft.com/office/drawing/2014/main" id="{B405DDD3-E22A-4040-A1C6-2254260CBB22}"/>
              </a:ext>
            </a:extLst>
          </p:cNvPr>
          <p:cNvGrpSpPr>
            <a:grpSpLocks/>
          </p:cNvGrpSpPr>
          <p:nvPr/>
        </p:nvGrpSpPr>
        <p:grpSpPr bwMode="auto">
          <a:xfrm>
            <a:off x="2208214" y="5072250"/>
            <a:ext cx="935037" cy="1089025"/>
            <a:chOff x="4211960" y="4941168"/>
            <a:chExt cx="936104" cy="1089412"/>
          </a:xfrm>
        </p:grpSpPr>
        <p:sp>
          <p:nvSpPr>
            <p:cNvPr id="39" name="Line 25">
              <a:extLst>
                <a:ext uri="{FF2B5EF4-FFF2-40B4-BE49-F238E27FC236}">
                  <a16:creationId xmlns:a16="http://schemas.microsoft.com/office/drawing/2014/main" id="{4D5F1C4F-4C41-2D48-81BA-A750A08375C4}"/>
                </a:ext>
              </a:extLst>
            </p:cNvPr>
            <p:cNvSpPr>
              <a:spLocks noChangeShapeType="1"/>
            </p:cNvSpPr>
            <p:nvPr/>
          </p:nvSpPr>
          <p:spPr bwMode="auto">
            <a:xfrm>
              <a:off x="4572733"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40" name="TextBox 39">
              <a:extLst>
                <a:ext uri="{FF2B5EF4-FFF2-40B4-BE49-F238E27FC236}">
                  <a16:creationId xmlns:a16="http://schemas.microsoft.com/office/drawing/2014/main" id="{0897F7D4-9C8A-3F4E-B3E6-D326F23666F1}"/>
                </a:ext>
              </a:extLst>
            </p:cNvPr>
            <p:cNvSpPr txBox="1">
              <a:spLocks noChangeArrowheads="1"/>
            </p:cNvSpPr>
            <p:nvPr/>
          </p:nvSpPr>
          <p:spPr bwMode="auto">
            <a:xfrm>
              <a:off x="4211960" y="5660562"/>
              <a:ext cx="936104" cy="3700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defPPr>
                <a:defRPr lang="en-US"/>
              </a:defPPr>
              <a:lvl1pPr>
                <a:defRPr>
                  <a:cs typeface="Arial" charset="0"/>
                </a:defRPr>
              </a:lvl1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charset="0"/>
                  <a:ea typeface="ＭＳ Ｐゴシック" charset="0"/>
                  <a:cs typeface="Arial" charset="0"/>
                  <a:sym typeface="Arial"/>
                </a:rPr>
                <a:t>   </a:t>
              </a:r>
              <a:r>
                <a:rPr kumimoji="0" lang="en-US" sz="1800" b="0" i="0" u="none" strike="noStrike" kern="0" cap="none" spc="0" normalizeH="0" baseline="0" noProof="0">
                  <a:ln>
                    <a:noFill/>
                  </a:ln>
                  <a:solidFill>
                    <a:srgbClr val="A6A6A6"/>
                  </a:solidFill>
                  <a:effectLst/>
                  <a:uLnTx/>
                  <a:uFillTx/>
                  <a:latin typeface="Arial" charset="0"/>
                  <a:ea typeface="ＭＳ Ｐゴシック" charset="0"/>
                  <a:cs typeface="Arial" charset="0"/>
                  <a:sym typeface="Arial"/>
                </a:rPr>
                <a:t>O</a:t>
              </a:r>
            </a:p>
          </p:txBody>
        </p:sp>
      </p:grpSp>
      <p:grpSp>
        <p:nvGrpSpPr>
          <p:cNvPr id="41" name="Group 40">
            <a:extLst>
              <a:ext uri="{FF2B5EF4-FFF2-40B4-BE49-F238E27FC236}">
                <a16:creationId xmlns:a16="http://schemas.microsoft.com/office/drawing/2014/main" id="{1805CE51-6886-A042-A114-A95722D421C2}"/>
              </a:ext>
            </a:extLst>
          </p:cNvPr>
          <p:cNvGrpSpPr>
            <a:grpSpLocks/>
          </p:cNvGrpSpPr>
          <p:nvPr/>
        </p:nvGrpSpPr>
        <p:grpSpPr bwMode="auto">
          <a:xfrm>
            <a:off x="2927350" y="5072257"/>
            <a:ext cx="935039" cy="1089157"/>
            <a:chOff x="4211960" y="4941168"/>
            <a:chExt cx="936104" cy="1089543"/>
          </a:xfrm>
        </p:grpSpPr>
        <p:sp>
          <p:nvSpPr>
            <p:cNvPr id="42" name="Line 25">
              <a:extLst>
                <a:ext uri="{FF2B5EF4-FFF2-40B4-BE49-F238E27FC236}">
                  <a16:creationId xmlns:a16="http://schemas.microsoft.com/office/drawing/2014/main" id="{02F2B07C-4234-6A4C-A3EF-F91149480CDB}"/>
                </a:ext>
              </a:extLst>
            </p:cNvPr>
            <p:cNvSpPr>
              <a:spLocks noChangeShapeType="1"/>
            </p:cNvSpPr>
            <p:nvPr/>
          </p:nvSpPr>
          <p:spPr bwMode="auto">
            <a:xfrm>
              <a:off x="4572734"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43" name="TextBox 57">
              <a:extLst>
                <a:ext uri="{FF2B5EF4-FFF2-40B4-BE49-F238E27FC236}">
                  <a16:creationId xmlns:a16="http://schemas.microsoft.com/office/drawing/2014/main" id="{43CA9D0E-2232-1542-85A7-11E9733B3D5A}"/>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44" name="Group 43">
            <a:extLst>
              <a:ext uri="{FF2B5EF4-FFF2-40B4-BE49-F238E27FC236}">
                <a16:creationId xmlns:a16="http://schemas.microsoft.com/office/drawing/2014/main" id="{83054C2B-17E7-294E-92A8-F4A043194BE0}"/>
              </a:ext>
            </a:extLst>
          </p:cNvPr>
          <p:cNvGrpSpPr>
            <a:grpSpLocks/>
          </p:cNvGrpSpPr>
          <p:nvPr/>
        </p:nvGrpSpPr>
        <p:grpSpPr bwMode="auto">
          <a:xfrm>
            <a:off x="3646489" y="5072257"/>
            <a:ext cx="936625" cy="1089157"/>
            <a:chOff x="4211960" y="4941168"/>
            <a:chExt cx="936104" cy="1089543"/>
          </a:xfrm>
        </p:grpSpPr>
        <p:sp>
          <p:nvSpPr>
            <p:cNvPr id="45" name="Line 25">
              <a:extLst>
                <a:ext uri="{FF2B5EF4-FFF2-40B4-BE49-F238E27FC236}">
                  <a16:creationId xmlns:a16="http://schemas.microsoft.com/office/drawing/2014/main" id="{1AD8CF79-3118-CF46-A3CB-06EE59314291}"/>
                </a:ext>
              </a:extLst>
            </p:cNvPr>
            <p:cNvSpPr>
              <a:spLocks noChangeShapeType="1"/>
            </p:cNvSpPr>
            <p:nvPr/>
          </p:nvSpPr>
          <p:spPr bwMode="auto">
            <a:xfrm>
              <a:off x="4572122"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46" name="TextBox 60">
              <a:extLst>
                <a:ext uri="{FF2B5EF4-FFF2-40B4-BE49-F238E27FC236}">
                  <a16:creationId xmlns:a16="http://schemas.microsoft.com/office/drawing/2014/main" id="{AFF063B0-DC4B-F741-9BA8-6EF0FA7D7E62}"/>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47" name="Group 46">
            <a:extLst>
              <a:ext uri="{FF2B5EF4-FFF2-40B4-BE49-F238E27FC236}">
                <a16:creationId xmlns:a16="http://schemas.microsoft.com/office/drawing/2014/main" id="{12DD2FB6-5950-A842-99BF-8E0EF6F46169}"/>
              </a:ext>
            </a:extLst>
          </p:cNvPr>
          <p:cNvGrpSpPr>
            <a:grpSpLocks/>
          </p:cNvGrpSpPr>
          <p:nvPr/>
        </p:nvGrpSpPr>
        <p:grpSpPr bwMode="auto">
          <a:xfrm>
            <a:off x="5145088" y="5062736"/>
            <a:ext cx="936625" cy="1089157"/>
            <a:chOff x="4211960" y="4941168"/>
            <a:chExt cx="936104" cy="1089543"/>
          </a:xfrm>
        </p:grpSpPr>
        <p:sp>
          <p:nvSpPr>
            <p:cNvPr id="48" name="Line 25">
              <a:extLst>
                <a:ext uri="{FF2B5EF4-FFF2-40B4-BE49-F238E27FC236}">
                  <a16:creationId xmlns:a16="http://schemas.microsoft.com/office/drawing/2014/main" id="{AE9AEBB7-A84A-BA4F-B976-CFD2336B17DA}"/>
                </a:ext>
              </a:extLst>
            </p:cNvPr>
            <p:cNvSpPr>
              <a:spLocks noChangeShapeType="1"/>
            </p:cNvSpPr>
            <p:nvPr/>
          </p:nvSpPr>
          <p:spPr bwMode="auto">
            <a:xfrm>
              <a:off x="4572123"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49" name="TextBox 69">
              <a:extLst>
                <a:ext uri="{FF2B5EF4-FFF2-40B4-BE49-F238E27FC236}">
                  <a16:creationId xmlns:a16="http://schemas.microsoft.com/office/drawing/2014/main" id="{1160C935-7FFD-074F-B468-42F0C102CF78}"/>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50" name="Group 49">
            <a:extLst>
              <a:ext uri="{FF2B5EF4-FFF2-40B4-BE49-F238E27FC236}">
                <a16:creationId xmlns:a16="http://schemas.microsoft.com/office/drawing/2014/main" id="{634A826B-232D-5449-99F7-35B6D6992CC4}"/>
              </a:ext>
            </a:extLst>
          </p:cNvPr>
          <p:cNvGrpSpPr>
            <a:grpSpLocks/>
          </p:cNvGrpSpPr>
          <p:nvPr/>
        </p:nvGrpSpPr>
        <p:grpSpPr bwMode="auto">
          <a:xfrm>
            <a:off x="5591177" y="5072257"/>
            <a:ext cx="936625" cy="1089157"/>
            <a:chOff x="4211960" y="4941168"/>
            <a:chExt cx="936104" cy="1089543"/>
          </a:xfrm>
        </p:grpSpPr>
        <p:sp>
          <p:nvSpPr>
            <p:cNvPr id="51" name="Line 25">
              <a:extLst>
                <a:ext uri="{FF2B5EF4-FFF2-40B4-BE49-F238E27FC236}">
                  <a16:creationId xmlns:a16="http://schemas.microsoft.com/office/drawing/2014/main" id="{AC038A89-F253-F242-A3C6-9E649445ACCE}"/>
                </a:ext>
              </a:extLst>
            </p:cNvPr>
            <p:cNvSpPr>
              <a:spLocks noChangeShapeType="1"/>
            </p:cNvSpPr>
            <p:nvPr/>
          </p:nvSpPr>
          <p:spPr bwMode="auto">
            <a:xfrm>
              <a:off x="4572123"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52" name="TextBox 84">
              <a:extLst>
                <a:ext uri="{FF2B5EF4-FFF2-40B4-BE49-F238E27FC236}">
                  <a16:creationId xmlns:a16="http://schemas.microsoft.com/office/drawing/2014/main" id="{6FB5327C-4AD9-C34B-B4B1-244C58231FD0}"/>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53" name="Group 52">
            <a:extLst>
              <a:ext uri="{FF2B5EF4-FFF2-40B4-BE49-F238E27FC236}">
                <a16:creationId xmlns:a16="http://schemas.microsoft.com/office/drawing/2014/main" id="{A6A57F27-32A0-E548-879A-BF01A68259BA}"/>
              </a:ext>
            </a:extLst>
          </p:cNvPr>
          <p:cNvGrpSpPr>
            <a:grpSpLocks/>
          </p:cNvGrpSpPr>
          <p:nvPr/>
        </p:nvGrpSpPr>
        <p:grpSpPr bwMode="auto">
          <a:xfrm>
            <a:off x="6383340" y="5072257"/>
            <a:ext cx="936625" cy="1089157"/>
            <a:chOff x="4211960" y="4941168"/>
            <a:chExt cx="936104" cy="1089543"/>
          </a:xfrm>
        </p:grpSpPr>
        <p:sp>
          <p:nvSpPr>
            <p:cNvPr id="54" name="Line 25">
              <a:extLst>
                <a:ext uri="{FF2B5EF4-FFF2-40B4-BE49-F238E27FC236}">
                  <a16:creationId xmlns:a16="http://schemas.microsoft.com/office/drawing/2014/main" id="{CC24BFFF-B7C7-8D4B-9D18-0A00B2004534}"/>
                </a:ext>
              </a:extLst>
            </p:cNvPr>
            <p:cNvSpPr>
              <a:spLocks noChangeShapeType="1"/>
            </p:cNvSpPr>
            <p:nvPr/>
          </p:nvSpPr>
          <p:spPr bwMode="auto">
            <a:xfrm>
              <a:off x="4572122"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55" name="TextBox 87">
              <a:extLst>
                <a:ext uri="{FF2B5EF4-FFF2-40B4-BE49-F238E27FC236}">
                  <a16:creationId xmlns:a16="http://schemas.microsoft.com/office/drawing/2014/main" id="{300A03D3-80FD-9344-816F-2E37992039F9}"/>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56" name="Group 55">
            <a:extLst>
              <a:ext uri="{FF2B5EF4-FFF2-40B4-BE49-F238E27FC236}">
                <a16:creationId xmlns:a16="http://schemas.microsoft.com/office/drawing/2014/main" id="{1AFA4C9C-8772-D24C-820B-3D974A12CFBE}"/>
              </a:ext>
            </a:extLst>
          </p:cNvPr>
          <p:cNvGrpSpPr>
            <a:grpSpLocks/>
          </p:cNvGrpSpPr>
          <p:nvPr/>
        </p:nvGrpSpPr>
        <p:grpSpPr bwMode="auto">
          <a:xfrm>
            <a:off x="7031040" y="5072257"/>
            <a:ext cx="936625" cy="1089157"/>
            <a:chOff x="4211960" y="4941168"/>
            <a:chExt cx="936104" cy="1089543"/>
          </a:xfrm>
        </p:grpSpPr>
        <p:sp>
          <p:nvSpPr>
            <p:cNvPr id="57" name="Line 25">
              <a:extLst>
                <a:ext uri="{FF2B5EF4-FFF2-40B4-BE49-F238E27FC236}">
                  <a16:creationId xmlns:a16="http://schemas.microsoft.com/office/drawing/2014/main" id="{9FAFC047-FDB9-1640-A3C8-E16A97DB079E}"/>
                </a:ext>
              </a:extLst>
            </p:cNvPr>
            <p:cNvSpPr>
              <a:spLocks noChangeShapeType="1"/>
            </p:cNvSpPr>
            <p:nvPr/>
          </p:nvSpPr>
          <p:spPr bwMode="auto">
            <a:xfrm>
              <a:off x="4572122"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58" name="TextBox 90">
              <a:extLst>
                <a:ext uri="{FF2B5EF4-FFF2-40B4-BE49-F238E27FC236}">
                  <a16:creationId xmlns:a16="http://schemas.microsoft.com/office/drawing/2014/main" id="{F63706F6-6758-3041-8B36-A3459647563A}"/>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59" name="Group 58">
            <a:extLst>
              <a:ext uri="{FF2B5EF4-FFF2-40B4-BE49-F238E27FC236}">
                <a16:creationId xmlns:a16="http://schemas.microsoft.com/office/drawing/2014/main" id="{19C9766D-EB8B-534D-B15A-C313B593650F}"/>
              </a:ext>
            </a:extLst>
          </p:cNvPr>
          <p:cNvGrpSpPr>
            <a:grpSpLocks/>
          </p:cNvGrpSpPr>
          <p:nvPr/>
        </p:nvGrpSpPr>
        <p:grpSpPr bwMode="auto">
          <a:xfrm>
            <a:off x="8040689" y="5072257"/>
            <a:ext cx="936625" cy="1089157"/>
            <a:chOff x="4211960" y="4941168"/>
            <a:chExt cx="936104" cy="1089543"/>
          </a:xfrm>
        </p:grpSpPr>
        <p:sp>
          <p:nvSpPr>
            <p:cNvPr id="60" name="Line 25">
              <a:extLst>
                <a:ext uri="{FF2B5EF4-FFF2-40B4-BE49-F238E27FC236}">
                  <a16:creationId xmlns:a16="http://schemas.microsoft.com/office/drawing/2014/main" id="{DFF5FD72-58AA-3C43-BBE4-BAECD396BB44}"/>
                </a:ext>
              </a:extLst>
            </p:cNvPr>
            <p:cNvSpPr>
              <a:spLocks noChangeShapeType="1"/>
            </p:cNvSpPr>
            <p:nvPr/>
          </p:nvSpPr>
          <p:spPr bwMode="auto">
            <a:xfrm>
              <a:off x="4572122"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61" name="TextBox 93">
              <a:extLst>
                <a:ext uri="{FF2B5EF4-FFF2-40B4-BE49-F238E27FC236}">
                  <a16:creationId xmlns:a16="http://schemas.microsoft.com/office/drawing/2014/main" id="{AC87995A-0136-EE42-B632-84427DD3381E}"/>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62" name="Group 61">
            <a:extLst>
              <a:ext uri="{FF2B5EF4-FFF2-40B4-BE49-F238E27FC236}">
                <a16:creationId xmlns:a16="http://schemas.microsoft.com/office/drawing/2014/main" id="{A92D6A65-3B90-8442-92B3-A43E76671B66}"/>
              </a:ext>
            </a:extLst>
          </p:cNvPr>
          <p:cNvGrpSpPr>
            <a:grpSpLocks/>
          </p:cNvGrpSpPr>
          <p:nvPr/>
        </p:nvGrpSpPr>
        <p:grpSpPr bwMode="auto">
          <a:xfrm>
            <a:off x="8328026" y="5072257"/>
            <a:ext cx="936625" cy="1089157"/>
            <a:chOff x="4211960" y="4941168"/>
            <a:chExt cx="936104" cy="1089543"/>
          </a:xfrm>
        </p:grpSpPr>
        <p:sp>
          <p:nvSpPr>
            <p:cNvPr id="63" name="Line 25">
              <a:extLst>
                <a:ext uri="{FF2B5EF4-FFF2-40B4-BE49-F238E27FC236}">
                  <a16:creationId xmlns:a16="http://schemas.microsoft.com/office/drawing/2014/main" id="{30F6386B-4C81-4541-9982-4D65998BC812}"/>
                </a:ext>
              </a:extLst>
            </p:cNvPr>
            <p:cNvSpPr>
              <a:spLocks noChangeShapeType="1"/>
            </p:cNvSpPr>
            <p:nvPr/>
          </p:nvSpPr>
          <p:spPr bwMode="auto">
            <a:xfrm>
              <a:off x="4572123"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64" name="TextBox 96">
              <a:extLst>
                <a:ext uri="{FF2B5EF4-FFF2-40B4-BE49-F238E27FC236}">
                  <a16:creationId xmlns:a16="http://schemas.microsoft.com/office/drawing/2014/main" id="{F0AB6595-E6C8-CC4E-98AB-BA325700C678}"/>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65" name="Group 64">
            <a:extLst>
              <a:ext uri="{FF2B5EF4-FFF2-40B4-BE49-F238E27FC236}">
                <a16:creationId xmlns:a16="http://schemas.microsoft.com/office/drawing/2014/main" id="{77887035-3257-2F4F-9750-8C4876C11E1E}"/>
              </a:ext>
            </a:extLst>
          </p:cNvPr>
          <p:cNvGrpSpPr>
            <a:grpSpLocks/>
          </p:cNvGrpSpPr>
          <p:nvPr/>
        </p:nvGrpSpPr>
        <p:grpSpPr bwMode="auto">
          <a:xfrm>
            <a:off x="8963026" y="5072257"/>
            <a:ext cx="936625" cy="1089157"/>
            <a:chOff x="4211960" y="4941168"/>
            <a:chExt cx="936104" cy="1089543"/>
          </a:xfrm>
        </p:grpSpPr>
        <p:sp>
          <p:nvSpPr>
            <p:cNvPr id="66" name="Line 25">
              <a:extLst>
                <a:ext uri="{FF2B5EF4-FFF2-40B4-BE49-F238E27FC236}">
                  <a16:creationId xmlns:a16="http://schemas.microsoft.com/office/drawing/2014/main" id="{12A37EDE-BD87-3D43-97CA-7CD95BDAE606}"/>
                </a:ext>
              </a:extLst>
            </p:cNvPr>
            <p:cNvSpPr>
              <a:spLocks noChangeShapeType="1"/>
            </p:cNvSpPr>
            <p:nvPr/>
          </p:nvSpPr>
          <p:spPr bwMode="auto">
            <a:xfrm>
              <a:off x="4572123"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67" name="TextBox 99">
              <a:extLst>
                <a:ext uri="{FF2B5EF4-FFF2-40B4-BE49-F238E27FC236}">
                  <a16:creationId xmlns:a16="http://schemas.microsoft.com/office/drawing/2014/main" id="{6942BE3F-55E1-364C-B756-6118B8775A44}"/>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68" name="Group 67">
            <a:extLst>
              <a:ext uri="{FF2B5EF4-FFF2-40B4-BE49-F238E27FC236}">
                <a16:creationId xmlns:a16="http://schemas.microsoft.com/office/drawing/2014/main" id="{8770B01A-08DC-C141-8150-3CA352F0C30C}"/>
              </a:ext>
            </a:extLst>
          </p:cNvPr>
          <p:cNvGrpSpPr>
            <a:grpSpLocks/>
          </p:cNvGrpSpPr>
          <p:nvPr/>
        </p:nvGrpSpPr>
        <p:grpSpPr bwMode="auto">
          <a:xfrm>
            <a:off x="9767889" y="5072257"/>
            <a:ext cx="936625" cy="1089157"/>
            <a:chOff x="4211960" y="4941168"/>
            <a:chExt cx="936104" cy="1089543"/>
          </a:xfrm>
        </p:grpSpPr>
        <p:sp>
          <p:nvSpPr>
            <p:cNvPr id="69" name="Line 25">
              <a:extLst>
                <a:ext uri="{FF2B5EF4-FFF2-40B4-BE49-F238E27FC236}">
                  <a16:creationId xmlns:a16="http://schemas.microsoft.com/office/drawing/2014/main" id="{BA2496EC-CE51-C540-8D6D-C5241AB5AEF9}"/>
                </a:ext>
              </a:extLst>
            </p:cNvPr>
            <p:cNvSpPr>
              <a:spLocks noChangeShapeType="1"/>
            </p:cNvSpPr>
            <p:nvPr/>
          </p:nvSpPr>
          <p:spPr bwMode="auto">
            <a:xfrm>
              <a:off x="4572122"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70" name="TextBox 102">
              <a:extLst>
                <a:ext uri="{FF2B5EF4-FFF2-40B4-BE49-F238E27FC236}">
                  <a16:creationId xmlns:a16="http://schemas.microsoft.com/office/drawing/2014/main" id="{5DEA4C38-2079-D345-ABE2-BCCBBDAA0FA8}"/>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74" name="Group 25">
            <a:extLst>
              <a:ext uri="{FF2B5EF4-FFF2-40B4-BE49-F238E27FC236}">
                <a16:creationId xmlns:a16="http://schemas.microsoft.com/office/drawing/2014/main" id="{7C40684C-2567-0345-8B2A-DC4F526828B5}"/>
              </a:ext>
            </a:extLst>
          </p:cNvPr>
          <p:cNvGrpSpPr>
            <a:grpSpLocks/>
          </p:cNvGrpSpPr>
          <p:nvPr/>
        </p:nvGrpSpPr>
        <p:grpSpPr bwMode="auto">
          <a:xfrm>
            <a:off x="3648075" y="5062728"/>
            <a:ext cx="719139" cy="307777"/>
            <a:chOff x="683568" y="4941168"/>
            <a:chExt cx="720179" cy="309172"/>
          </a:xfrm>
        </p:grpSpPr>
        <p:cxnSp>
          <p:nvCxnSpPr>
            <p:cNvPr id="75" name="Straight Connector 74">
              <a:extLst>
                <a:ext uri="{FF2B5EF4-FFF2-40B4-BE49-F238E27FC236}">
                  <a16:creationId xmlns:a16="http://schemas.microsoft.com/office/drawing/2014/main" id="{3B7DECD8-3C83-F54F-833F-738EDEFC3148}"/>
                </a:ext>
              </a:extLst>
            </p:cNvPr>
            <p:cNvCxnSpPr/>
            <p:nvPr/>
          </p:nvCxnSpPr>
          <p:spPr>
            <a:xfrm>
              <a:off x="683568" y="4941168"/>
              <a:ext cx="72017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6" name="TextBox 27">
              <a:extLst>
                <a:ext uri="{FF2B5EF4-FFF2-40B4-BE49-F238E27FC236}">
                  <a16:creationId xmlns:a16="http://schemas.microsoft.com/office/drawing/2014/main" id="{2DC98A1B-12BF-6042-A947-B92586F2D6B4}"/>
                </a:ext>
              </a:extLst>
            </p:cNvPr>
            <p:cNvSpPr txBox="1">
              <a:spLocks noChangeArrowheads="1"/>
            </p:cNvSpPr>
            <p:nvPr/>
          </p:nvSpPr>
          <p:spPr bwMode="auto">
            <a:xfrm>
              <a:off x="683568" y="4941168"/>
              <a:ext cx="720080" cy="309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457189"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F6FC6"/>
                  </a:solidFill>
                  <a:effectLst/>
                  <a:uLnTx/>
                  <a:uFillTx/>
                  <a:latin typeface="Arial" pitchFamily="34" charset="0"/>
                  <a:ea typeface="MS PGothic" pitchFamily="34" charset="-128"/>
                  <a:cs typeface="Arial"/>
                  <a:sym typeface="Arial"/>
                </a:rPr>
                <a:t>PER</a:t>
              </a:r>
            </a:p>
          </p:txBody>
        </p:sp>
      </p:grpSp>
      <p:grpSp>
        <p:nvGrpSpPr>
          <p:cNvPr id="77" name="Group 25">
            <a:extLst>
              <a:ext uri="{FF2B5EF4-FFF2-40B4-BE49-F238E27FC236}">
                <a16:creationId xmlns:a16="http://schemas.microsoft.com/office/drawing/2014/main" id="{124CDD44-3198-C84E-AF8B-B7788915FCF0}"/>
              </a:ext>
            </a:extLst>
          </p:cNvPr>
          <p:cNvGrpSpPr>
            <a:grpSpLocks/>
          </p:cNvGrpSpPr>
          <p:nvPr/>
        </p:nvGrpSpPr>
        <p:grpSpPr bwMode="auto">
          <a:xfrm>
            <a:off x="6167437" y="5062734"/>
            <a:ext cx="1441451" cy="307777"/>
            <a:chOff x="683568" y="4941168"/>
            <a:chExt cx="720179" cy="309172"/>
          </a:xfrm>
        </p:grpSpPr>
        <p:cxnSp>
          <p:nvCxnSpPr>
            <p:cNvPr id="78" name="Straight Connector 77">
              <a:extLst>
                <a:ext uri="{FF2B5EF4-FFF2-40B4-BE49-F238E27FC236}">
                  <a16:creationId xmlns:a16="http://schemas.microsoft.com/office/drawing/2014/main" id="{3BF4F5D7-0B94-4047-A777-E657D8F3AF01}"/>
                </a:ext>
              </a:extLst>
            </p:cNvPr>
            <p:cNvCxnSpPr/>
            <p:nvPr/>
          </p:nvCxnSpPr>
          <p:spPr>
            <a:xfrm>
              <a:off x="683568" y="4941168"/>
              <a:ext cx="72017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9" name="TextBox 27">
              <a:extLst>
                <a:ext uri="{FF2B5EF4-FFF2-40B4-BE49-F238E27FC236}">
                  <a16:creationId xmlns:a16="http://schemas.microsoft.com/office/drawing/2014/main" id="{D95AE81E-AAE5-AA4B-9814-4950CF7C02E8}"/>
                </a:ext>
              </a:extLst>
            </p:cNvPr>
            <p:cNvSpPr txBox="1">
              <a:spLocks noChangeArrowheads="1"/>
            </p:cNvSpPr>
            <p:nvPr/>
          </p:nvSpPr>
          <p:spPr bwMode="auto">
            <a:xfrm>
              <a:off x="683568" y="4941168"/>
              <a:ext cx="720080" cy="309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457189"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F6FC6"/>
                  </a:solidFill>
                  <a:effectLst/>
                  <a:uLnTx/>
                  <a:uFillTx/>
                  <a:latin typeface="Arial" pitchFamily="34" charset="0"/>
                  <a:ea typeface="MS PGothic" pitchFamily="34" charset="-128"/>
                  <a:cs typeface="Arial"/>
                  <a:sym typeface="Arial"/>
                </a:rPr>
                <a:t>VEH</a:t>
              </a:r>
            </a:p>
          </p:txBody>
        </p:sp>
      </p:grpSp>
      <p:grpSp>
        <p:nvGrpSpPr>
          <p:cNvPr id="80" name="Group 25">
            <a:extLst>
              <a:ext uri="{FF2B5EF4-FFF2-40B4-BE49-F238E27FC236}">
                <a16:creationId xmlns:a16="http://schemas.microsoft.com/office/drawing/2014/main" id="{F105D5F6-0261-4042-9847-40523C4E1F48}"/>
              </a:ext>
            </a:extLst>
          </p:cNvPr>
          <p:cNvGrpSpPr>
            <a:grpSpLocks/>
          </p:cNvGrpSpPr>
          <p:nvPr/>
        </p:nvGrpSpPr>
        <p:grpSpPr bwMode="auto">
          <a:xfrm>
            <a:off x="9048751" y="5062734"/>
            <a:ext cx="1295400" cy="307777"/>
            <a:chOff x="683568" y="4941168"/>
            <a:chExt cx="720179" cy="309172"/>
          </a:xfrm>
        </p:grpSpPr>
        <p:cxnSp>
          <p:nvCxnSpPr>
            <p:cNvPr id="81" name="Straight Connector 80">
              <a:extLst>
                <a:ext uri="{FF2B5EF4-FFF2-40B4-BE49-F238E27FC236}">
                  <a16:creationId xmlns:a16="http://schemas.microsoft.com/office/drawing/2014/main" id="{6DDA6555-CE20-CE4E-B355-364FDA5111C8}"/>
                </a:ext>
              </a:extLst>
            </p:cNvPr>
            <p:cNvCxnSpPr/>
            <p:nvPr/>
          </p:nvCxnSpPr>
          <p:spPr>
            <a:xfrm>
              <a:off x="683568" y="4941168"/>
              <a:ext cx="72017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2" name="TextBox 27">
              <a:extLst>
                <a:ext uri="{FF2B5EF4-FFF2-40B4-BE49-F238E27FC236}">
                  <a16:creationId xmlns:a16="http://schemas.microsoft.com/office/drawing/2014/main" id="{C1D90B1F-A32B-C445-B420-693BA72C3AAC}"/>
                </a:ext>
              </a:extLst>
            </p:cNvPr>
            <p:cNvSpPr txBox="1">
              <a:spLocks noChangeArrowheads="1"/>
            </p:cNvSpPr>
            <p:nvPr/>
          </p:nvSpPr>
          <p:spPr bwMode="auto">
            <a:xfrm>
              <a:off x="683568" y="4941168"/>
              <a:ext cx="720080" cy="309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457189"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F6FC6"/>
                  </a:solidFill>
                  <a:effectLst/>
                  <a:uLnTx/>
                  <a:uFillTx/>
                  <a:latin typeface="Arial" pitchFamily="34" charset="0"/>
                  <a:ea typeface="MS PGothic" pitchFamily="34" charset="-128"/>
                  <a:cs typeface="Arial"/>
                  <a:sym typeface="Arial"/>
                </a:rPr>
                <a:t>FAC</a:t>
              </a:r>
            </a:p>
          </p:txBody>
        </p:sp>
      </p:grpSp>
    </p:spTree>
    <p:extLst>
      <p:ext uri="{BB962C8B-B14F-4D97-AF65-F5344CB8AC3E}">
        <p14:creationId xmlns:p14="http://schemas.microsoft.com/office/powerpoint/2010/main" val="31971372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B8ED8-926C-6942-81D0-22B05891BACB}"/>
              </a:ext>
            </a:extLst>
          </p:cNvPr>
          <p:cNvSpPr>
            <a:spLocks noGrp="1"/>
          </p:cNvSpPr>
          <p:nvPr>
            <p:ph type="title"/>
          </p:nvPr>
        </p:nvSpPr>
        <p:spPr/>
        <p:txBody>
          <a:bodyPr/>
          <a:lstStyle/>
          <a:p>
            <a:r>
              <a:rPr lang="en-US" dirty="0"/>
              <a:t>Traditional Event Extraction</a:t>
            </a:r>
          </a:p>
        </p:txBody>
      </p:sp>
      <p:sp>
        <p:nvSpPr>
          <p:cNvPr id="3" name="Text Placeholder 2">
            <a:extLst>
              <a:ext uri="{FF2B5EF4-FFF2-40B4-BE49-F238E27FC236}">
                <a16:creationId xmlns:a16="http://schemas.microsoft.com/office/drawing/2014/main" id="{7A21762E-CD82-8843-BFB2-01B3A0E02BB8}"/>
              </a:ext>
            </a:extLst>
          </p:cNvPr>
          <p:cNvSpPr>
            <a:spLocks noGrp="1"/>
          </p:cNvSpPr>
          <p:nvPr>
            <p:ph type="body" idx="1"/>
          </p:nvPr>
        </p:nvSpPr>
        <p:spPr>
          <a:xfrm>
            <a:off x="838200" y="1127532"/>
            <a:ext cx="11093521" cy="5049432"/>
          </a:xfrm>
        </p:spPr>
        <p:txBody>
          <a:bodyPr/>
          <a:lstStyle/>
          <a:p>
            <a:r>
              <a:rPr lang="en-US" dirty="0"/>
              <a:t>A structure prediction task:</a:t>
            </a:r>
          </a:p>
          <a:p>
            <a:pPr lvl="1"/>
            <a:r>
              <a:rPr lang="en-US" dirty="0"/>
              <a:t>Trigger Identification and Classification</a:t>
            </a:r>
          </a:p>
          <a:p>
            <a:pPr lvl="1"/>
            <a:r>
              <a:rPr lang="en-US" dirty="0"/>
              <a:t>Argument Identification and Classification</a:t>
            </a:r>
          </a:p>
          <a:p>
            <a:endParaRPr lang="en-US" dirty="0"/>
          </a:p>
          <a:p>
            <a:endParaRPr lang="en-US" dirty="0"/>
          </a:p>
        </p:txBody>
      </p:sp>
      <p:sp>
        <p:nvSpPr>
          <p:cNvPr id="4" name="Rectangle 3">
            <a:extLst>
              <a:ext uri="{FF2B5EF4-FFF2-40B4-BE49-F238E27FC236}">
                <a16:creationId xmlns:a16="http://schemas.microsoft.com/office/drawing/2014/main" id="{7A36CDAC-5F37-EA4A-B51F-D6B789F7973E}"/>
              </a:ext>
            </a:extLst>
          </p:cNvPr>
          <p:cNvSpPr>
            <a:spLocks noChangeArrowheads="1"/>
          </p:cNvSpPr>
          <p:nvPr/>
        </p:nvSpPr>
        <p:spPr bwMode="auto">
          <a:xfrm>
            <a:off x="1847851" y="4649975"/>
            <a:ext cx="892968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a:ln>
                  <a:noFill/>
                </a:ln>
                <a:solidFill>
                  <a:srgbClr val="000000"/>
                </a:solidFill>
                <a:effectLst/>
                <a:uLnTx/>
                <a:uFillTx/>
                <a:latin typeface="Calibri"/>
                <a:ea typeface="ＭＳ Ｐゴシック" charset="0"/>
                <a:cs typeface="Arial" charset="0"/>
                <a:sym typeface="Arial"/>
              </a:rPr>
              <a:t>In Baghdad, a cameraman </a:t>
            </a:r>
            <a:r>
              <a:rPr kumimoji="0" lang="en-US" sz="2000" b="1" i="0" u="none" strike="noStrike" kern="0" cap="none" spc="0" normalizeH="0" baseline="0" noProof="0">
                <a:ln>
                  <a:noFill/>
                </a:ln>
                <a:solidFill>
                  <a:srgbClr val="FF6600"/>
                </a:solidFill>
                <a:effectLst/>
                <a:uLnTx/>
                <a:uFillTx/>
                <a:latin typeface="Calibri"/>
                <a:ea typeface="ＭＳ Ｐゴシック" charset="0"/>
                <a:cs typeface="Arial" charset="0"/>
                <a:sym typeface="Arial"/>
              </a:rPr>
              <a:t>died</a:t>
            </a:r>
            <a:r>
              <a:rPr kumimoji="0" lang="en-US" sz="2000" b="0" i="0" u="none" strike="noStrike" kern="0" cap="none" spc="0" normalizeH="0" baseline="0" noProof="0">
                <a:ln>
                  <a:noFill/>
                </a:ln>
                <a:solidFill>
                  <a:srgbClr val="FF6600"/>
                </a:solidFill>
                <a:effectLst/>
                <a:uLnTx/>
                <a:uFillTx/>
                <a:latin typeface="Calibri"/>
                <a:ea typeface="ＭＳ Ｐゴシック" charset="0"/>
                <a:cs typeface="Arial" charset="0"/>
                <a:sym typeface="Arial"/>
              </a:rPr>
              <a:t> </a:t>
            </a:r>
            <a:r>
              <a:rPr kumimoji="0" lang="en-US" sz="2000" b="0" i="0" u="none" strike="noStrike" kern="0" cap="none" spc="0" normalizeH="0" baseline="0" noProof="0">
                <a:ln>
                  <a:noFill/>
                </a:ln>
                <a:solidFill>
                  <a:srgbClr val="000000"/>
                </a:solidFill>
                <a:effectLst/>
                <a:uLnTx/>
                <a:uFillTx/>
                <a:latin typeface="Calibri"/>
                <a:ea typeface="ＭＳ Ｐゴシック" charset="0"/>
                <a:cs typeface="Arial" charset="0"/>
                <a:sym typeface="Arial"/>
              </a:rPr>
              <a:t>when  a   combat  tank </a:t>
            </a:r>
            <a:r>
              <a:rPr kumimoji="0" lang="en-US" sz="2000" b="1" i="0" u="none" strike="noStrike" kern="0" cap="none" spc="0" normalizeH="0" baseline="0" noProof="0">
                <a:ln>
                  <a:noFill/>
                </a:ln>
                <a:solidFill>
                  <a:srgbClr val="A5C249"/>
                </a:solidFill>
                <a:effectLst/>
                <a:uLnTx/>
                <a:uFillTx/>
                <a:latin typeface="Calibri"/>
                <a:ea typeface="ＭＳ Ｐゴシック" charset="0"/>
                <a:cs typeface="Arial" charset="0"/>
                <a:sym typeface="Arial"/>
              </a:rPr>
              <a:t>fired</a:t>
            </a:r>
            <a:r>
              <a:rPr kumimoji="0" lang="en-US" sz="2000" b="0" i="0" u="none" strike="noStrike" kern="0" cap="none" spc="0" normalizeH="0" baseline="0" noProof="0">
                <a:ln>
                  <a:noFill/>
                </a:ln>
                <a:solidFill>
                  <a:srgbClr val="000000"/>
                </a:solidFill>
                <a:effectLst/>
                <a:uLnTx/>
                <a:uFillTx/>
                <a:latin typeface="Calibri"/>
                <a:ea typeface="ＭＳ Ｐゴシック" charset="0"/>
                <a:cs typeface="Arial" charset="0"/>
                <a:sym typeface="Arial"/>
              </a:rPr>
              <a:t> on the Palestine Hotel. </a:t>
            </a:r>
          </a:p>
        </p:txBody>
      </p:sp>
      <p:grpSp>
        <p:nvGrpSpPr>
          <p:cNvPr id="5" name="Group 4">
            <a:extLst>
              <a:ext uri="{FF2B5EF4-FFF2-40B4-BE49-F238E27FC236}">
                <a16:creationId xmlns:a16="http://schemas.microsoft.com/office/drawing/2014/main" id="{76FB7BF8-59F8-9D4D-9CAB-D04462F9C8CA}"/>
              </a:ext>
            </a:extLst>
          </p:cNvPr>
          <p:cNvGrpSpPr>
            <a:grpSpLocks/>
          </p:cNvGrpSpPr>
          <p:nvPr/>
        </p:nvGrpSpPr>
        <p:grpSpPr bwMode="auto">
          <a:xfrm>
            <a:off x="2843213" y="2992625"/>
            <a:ext cx="5124451" cy="1728788"/>
            <a:chOff x="1331640" y="2994788"/>
            <a:chExt cx="5400501" cy="1730356"/>
          </a:xfrm>
        </p:grpSpPr>
        <p:sp>
          <p:nvSpPr>
            <p:cNvPr id="6" name="Freeform 13">
              <a:extLst>
                <a:ext uri="{FF2B5EF4-FFF2-40B4-BE49-F238E27FC236}">
                  <a16:creationId xmlns:a16="http://schemas.microsoft.com/office/drawing/2014/main" id="{407D40F4-55B7-6948-81E7-66BEF3EDBB9B}"/>
                </a:ext>
              </a:extLst>
            </p:cNvPr>
            <p:cNvSpPr>
              <a:spLocks/>
            </p:cNvSpPr>
            <p:nvPr/>
          </p:nvSpPr>
          <p:spPr bwMode="auto">
            <a:xfrm>
              <a:off x="1331640" y="3357066"/>
              <a:ext cx="5400501" cy="1368078"/>
            </a:xfrm>
            <a:custGeom>
              <a:avLst/>
              <a:gdLst>
                <a:gd name="T0" fmla="*/ 0 w 1089"/>
                <a:gd name="T1" fmla="*/ 2147483647 h 272"/>
                <a:gd name="T2" fmla="*/ 2147483647 w 1089"/>
                <a:gd name="T3" fmla="*/ 0 h 272"/>
                <a:gd name="T4" fmla="*/ 2147483647 w 1089"/>
                <a:gd name="T5" fmla="*/ 2147483647 h 272"/>
                <a:gd name="T6" fmla="*/ 0 60000 65536"/>
                <a:gd name="T7" fmla="*/ 0 60000 65536"/>
                <a:gd name="T8" fmla="*/ 0 60000 65536"/>
              </a:gdLst>
              <a:ahLst/>
              <a:cxnLst>
                <a:cxn ang="T6">
                  <a:pos x="T0" y="T1"/>
                </a:cxn>
                <a:cxn ang="T7">
                  <a:pos x="T2" y="T3"/>
                </a:cxn>
                <a:cxn ang="T8">
                  <a:pos x="T4" y="T5"/>
                </a:cxn>
              </a:cxnLst>
              <a:rect l="0" t="0" r="r" b="b"/>
              <a:pathLst>
                <a:path w="1089" h="272">
                  <a:moveTo>
                    <a:pt x="0" y="272"/>
                  </a:moveTo>
                  <a:cubicBezTo>
                    <a:pt x="182" y="136"/>
                    <a:pt x="364" y="0"/>
                    <a:pt x="545" y="0"/>
                  </a:cubicBezTo>
                  <a:cubicBezTo>
                    <a:pt x="726" y="0"/>
                    <a:pt x="998" y="227"/>
                    <a:pt x="1089" y="272"/>
                  </a:cubicBezTo>
                </a:path>
              </a:pathLst>
            </a:custGeom>
            <a:noFill/>
            <a:ln w="12700">
              <a:solidFill>
                <a:schemeClr val="accent6"/>
              </a:solidFill>
              <a:round/>
              <a:headEnd type="triangl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7" name="Rectangle 8">
              <a:extLst>
                <a:ext uri="{FF2B5EF4-FFF2-40B4-BE49-F238E27FC236}">
                  <a16:creationId xmlns:a16="http://schemas.microsoft.com/office/drawing/2014/main" id="{24A8C728-7F86-A44A-9EA9-C4A822A477EB}"/>
                </a:ext>
              </a:extLst>
            </p:cNvPr>
            <p:cNvSpPr>
              <a:spLocks noChangeArrowheads="1"/>
            </p:cNvSpPr>
            <p:nvPr/>
          </p:nvSpPr>
          <p:spPr bwMode="auto">
            <a:xfrm>
              <a:off x="3697287" y="2994788"/>
              <a:ext cx="775752" cy="3696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1" u="none" strike="noStrike" kern="0" cap="none" spc="0" normalizeH="0" baseline="0" noProof="0">
                  <a:ln>
                    <a:noFill/>
                  </a:ln>
                  <a:solidFill>
                    <a:srgbClr val="A5C249">
                      <a:lumMod val="75000"/>
                    </a:srgbClr>
                  </a:solidFill>
                  <a:effectLst/>
                  <a:uLnTx/>
                  <a:uFillTx/>
                  <a:latin typeface="Arial" charset="0"/>
                  <a:ea typeface="ＭＳ Ｐゴシック" charset="0"/>
                  <a:cs typeface="Arial" charset="0"/>
                  <a:sym typeface="Arial"/>
                </a:rPr>
                <a:t>place</a:t>
              </a:r>
            </a:p>
          </p:txBody>
        </p:sp>
      </p:grpSp>
      <p:grpSp>
        <p:nvGrpSpPr>
          <p:cNvPr id="8" name="Group 7">
            <a:extLst>
              <a:ext uri="{FF2B5EF4-FFF2-40B4-BE49-F238E27FC236}">
                <a16:creationId xmlns:a16="http://schemas.microsoft.com/office/drawing/2014/main" id="{EB06480F-3A57-9C47-84BC-1A70E535709B}"/>
              </a:ext>
            </a:extLst>
          </p:cNvPr>
          <p:cNvGrpSpPr>
            <a:grpSpLocks/>
          </p:cNvGrpSpPr>
          <p:nvPr/>
        </p:nvGrpSpPr>
        <p:grpSpPr bwMode="auto">
          <a:xfrm>
            <a:off x="2843214" y="3641913"/>
            <a:ext cx="2100263" cy="1079500"/>
            <a:chOff x="1331640" y="3644896"/>
            <a:chExt cx="3240658" cy="1080248"/>
          </a:xfrm>
        </p:grpSpPr>
        <p:sp>
          <p:nvSpPr>
            <p:cNvPr id="9" name="Freeform 6">
              <a:extLst>
                <a:ext uri="{FF2B5EF4-FFF2-40B4-BE49-F238E27FC236}">
                  <a16:creationId xmlns:a16="http://schemas.microsoft.com/office/drawing/2014/main" id="{064BCDB4-1533-DE4E-8A5D-0883F1E79C33}"/>
                </a:ext>
              </a:extLst>
            </p:cNvPr>
            <p:cNvSpPr>
              <a:spLocks/>
            </p:cNvSpPr>
            <p:nvPr/>
          </p:nvSpPr>
          <p:spPr bwMode="auto">
            <a:xfrm>
              <a:off x="1331640" y="3934021"/>
              <a:ext cx="3240658" cy="791123"/>
            </a:xfrm>
            <a:custGeom>
              <a:avLst/>
              <a:gdLst>
                <a:gd name="T0" fmla="*/ 0 w 1089"/>
                <a:gd name="T1" fmla="*/ 2147483647 h 272"/>
                <a:gd name="T2" fmla="*/ 2147483647 w 1089"/>
                <a:gd name="T3" fmla="*/ 0 h 272"/>
                <a:gd name="T4" fmla="*/ 2147483647 w 1089"/>
                <a:gd name="T5" fmla="*/ 2147483647 h 272"/>
                <a:gd name="T6" fmla="*/ 0 60000 65536"/>
                <a:gd name="T7" fmla="*/ 0 60000 65536"/>
                <a:gd name="T8" fmla="*/ 0 60000 65536"/>
              </a:gdLst>
              <a:ahLst/>
              <a:cxnLst>
                <a:cxn ang="T6">
                  <a:pos x="T0" y="T1"/>
                </a:cxn>
                <a:cxn ang="T7">
                  <a:pos x="T2" y="T3"/>
                </a:cxn>
                <a:cxn ang="T8">
                  <a:pos x="T4" y="T5"/>
                </a:cxn>
              </a:cxnLst>
              <a:rect l="0" t="0" r="r" b="b"/>
              <a:pathLst>
                <a:path w="1089" h="272">
                  <a:moveTo>
                    <a:pt x="0" y="272"/>
                  </a:moveTo>
                  <a:cubicBezTo>
                    <a:pt x="182" y="136"/>
                    <a:pt x="364" y="0"/>
                    <a:pt x="545" y="0"/>
                  </a:cubicBezTo>
                  <a:cubicBezTo>
                    <a:pt x="726" y="0"/>
                    <a:pt x="998" y="227"/>
                    <a:pt x="1089" y="272"/>
                  </a:cubicBezTo>
                </a:path>
              </a:pathLst>
            </a:custGeom>
            <a:noFill/>
            <a:ln w="12700">
              <a:solidFill>
                <a:srgbClr val="FF6600"/>
              </a:solidFill>
              <a:round/>
              <a:headEnd type="triangle" w="med" len="me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0" name="Rectangle 8">
              <a:extLst>
                <a:ext uri="{FF2B5EF4-FFF2-40B4-BE49-F238E27FC236}">
                  <a16:creationId xmlns:a16="http://schemas.microsoft.com/office/drawing/2014/main" id="{394CC885-CB8A-5B47-8F7F-A215D8AB8193}"/>
                </a:ext>
              </a:extLst>
            </p:cNvPr>
            <p:cNvSpPr>
              <a:spLocks noChangeArrowheads="1"/>
            </p:cNvSpPr>
            <p:nvPr/>
          </p:nvSpPr>
          <p:spPr bwMode="auto">
            <a:xfrm>
              <a:off x="2350622" y="3644896"/>
              <a:ext cx="1135784" cy="369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1" u="none" strike="noStrike" kern="0" cap="none" spc="0" normalizeH="0" baseline="0" noProof="0">
                  <a:ln>
                    <a:noFill/>
                  </a:ln>
                  <a:solidFill>
                    <a:srgbClr val="FF7F1A"/>
                  </a:solidFill>
                  <a:effectLst/>
                  <a:uLnTx/>
                  <a:uFillTx/>
                  <a:latin typeface="Arial" charset="0"/>
                  <a:ea typeface="ＭＳ Ｐゴシック" charset="0"/>
                  <a:cs typeface="Arial" charset="0"/>
                  <a:sym typeface="Arial"/>
                </a:rPr>
                <a:t>place</a:t>
              </a:r>
            </a:p>
          </p:txBody>
        </p:sp>
      </p:grpSp>
      <p:grpSp>
        <p:nvGrpSpPr>
          <p:cNvPr id="11" name="Group 10">
            <a:extLst>
              <a:ext uri="{FF2B5EF4-FFF2-40B4-BE49-F238E27FC236}">
                <a16:creationId xmlns:a16="http://schemas.microsoft.com/office/drawing/2014/main" id="{A73AD65A-838B-0E4A-8DF0-A8D1F35DF331}"/>
              </a:ext>
            </a:extLst>
          </p:cNvPr>
          <p:cNvGrpSpPr>
            <a:grpSpLocks/>
          </p:cNvGrpSpPr>
          <p:nvPr/>
        </p:nvGrpSpPr>
        <p:grpSpPr bwMode="auto">
          <a:xfrm>
            <a:off x="4138614" y="3929249"/>
            <a:ext cx="860296" cy="792163"/>
            <a:chOff x="2627610" y="3931729"/>
            <a:chExt cx="2075794" cy="793415"/>
          </a:xfrm>
        </p:grpSpPr>
        <p:sp>
          <p:nvSpPr>
            <p:cNvPr id="12" name="Freeform 5">
              <a:extLst>
                <a:ext uri="{FF2B5EF4-FFF2-40B4-BE49-F238E27FC236}">
                  <a16:creationId xmlns:a16="http://schemas.microsoft.com/office/drawing/2014/main" id="{64B242DD-6742-7B47-9A6B-F3F99F8FAB81}"/>
                </a:ext>
              </a:extLst>
            </p:cNvPr>
            <p:cNvSpPr>
              <a:spLocks/>
            </p:cNvSpPr>
            <p:nvPr/>
          </p:nvSpPr>
          <p:spPr bwMode="auto">
            <a:xfrm>
              <a:off x="2627610" y="4294251"/>
              <a:ext cx="1945873" cy="430893"/>
            </a:xfrm>
            <a:custGeom>
              <a:avLst/>
              <a:gdLst>
                <a:gd name="T0" fmla="*/ 0 w 1089"/>
                <a:gd name="T1" fmla="*/ 2147483647 h 272"/>
                <a:gd name="T2" fmla="*/ 2147483647 w 1089"/>
                <a:gd name="T3" fmla="*/ 0 h 272"/>
                <a:gd name="T4" fmla="*/ 2147483647 w 1089"/>
                <a:gd name="T5" fmla="*/ 2147483647 h 272"/>
                <a:gd name="T6" fmla="*/ 0 60000 65536"/>
                <a:gd name="T7" fmla="*/ 0 60000 65536"/>
                <a:gd name="T8" fmla="*/ 0 60000 65536"/>
              </a:gdLst>
              <a:ahLst/>
              <a:cxnLst>
                <a:cxn ang="T6">
                  <a:pos x="T0" y="T1"/>
                </a:cxn>
                <a:cxn ang="T7">
                  <a:pos x="T2" y="T3"/>
                </a:cxn>
                <a:cxn ang="T8">
                  <a:pos x="T4" y="T5"/>
                </a:cxn>
              </a:cxnLst>
              <a:rect l="0" t="0" r="r" b="b"/>
              <a:pathLst>
                <a:path w="1089" h="272">
                  <a:moveTo>
                    <a:pt x="0" y="272"/>
                  </a:moveTo>
                  <a:cubicBezTo>
                    <a:pt x="182" y="136"/>
                    <a:pt x="364" y="0"/>
                    <a:pt x="545" y="0"/>
                  </a:cubicBezTo>
                  <a:cubicBezTo>
                    <a:pt x="726" y="0"/>
                    <a:pt x="998" y="227"/>
                    <a:pt x="1089" y="272"/>
                  </a:cubicBezTo>
                </a:path>
              </a:pathLst>
            </a:custGeom>
            <a:noFill/>
            <a:ln w="12700">
              <a:solidFill>
                <a:srgbClr val="FF6600"/>
              </a:solidFill>
              <a:round/>
              <a:headEnd type="triangle" w="med" len="me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3" name="Rectangle 8">
              <a:extLst>
                <a:ext uri="{FF2B5EF4-FFF2-40B4-BE49-F238E27FC236}">
                  <a16:creationId xmlns:a16="http://schemas.microsoft.com/office/drawing/2014/main" id="{0CE57524-1BCF-FF42-8D1A-E56DD5DD71AD}"/>
                </a:ext>
              </a:extLst>
            </p:cNvPr>
            <p:cNvSpPr>
              <a:spLocks noChangeArrowheads="1"/>
            </p:cNvSpPr>
            <p:nvPr/>
          </p:nvSpPr>
          <p:spPr bwMode="auto">
            <a:xfrm>
              <a:off x="2834454" y="3931729"/>
              <a:ext cx="1868950" cy="3699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1" u="none" strike="noStrike" kern="0" cap="none" spc="0" normalizeH="0" baseline="0" noProof="0">
                  <a:ln>
                    <a:noFill/>
                  </a:ln>
                  <a:solidFill>
                    <a:srgbClr val="FF7F1A"/>
                  </a:solidFill>
                  <a:effectLst/>
                  <a:uLnTx/>
                  <a:uFillTx/>
                  <a:latin typeface="Arial" charset="0"/>
                  <a:ea typeface="ＭＳ Ｐゴシック" charset="0"/>
                  <a:cs typeface="Arial" charset="0"/>
                  <a:sym typeface="Arial"/>
                </a:rPr>
                <a:t>victim</a:t>
              </a:r>
            </a:p>
          </p:txBody>
        </p:sp>
      </p:grpSp>
      <p:grpSp>
        <p:nvGrpSpPr>
          <p:cNvPr id="14" name="Group 13">
            <a:extLst>
              <a:ext uri="{FF2B5EF4-FFF2-40B4-BE49-F238E27FC236}">
                <a16:creationId xmlns:a16="http://schemas.microsoft.com/office/drawing/2014/main" id="{4C5C29C3-A791-9E44-B0B4-480E01805C5E}"/>
              </a:ext>
            </a:extLst>
          </p:cNvPr>
          <p:cNvGrpSpPr>
            <a:grpSpLocks/>
          </p:cNvGrpSpPr>
          <p:nvPr/>
        </p:nvGrpSpPr>
        <p:grpSpPr bwMode="auto">
          <a:xfrm>
            <a:off x="4138613" y="3713350"/>
            <a:ext cx="3829051" cy="1008063"/>
            <a:chOff x="2627784" y="4187485"/>
            <a:chExt cx="4104357" cy="537659"/>
          </a:xfrm>
        </p:grpSpPr>
        <p:sp>
          <p:nvSpPr>
            <p:cNvPr id="15" name="Freeform 13">
              <a:extLst>
                <a:ext uri="{FF2B5EF4-FFF2-40B4-BE49-F238E27FC236}">
                  <a16:creationId xmlns:a16="http://schemas.microsoft.com/office/drawing/2014/main" id="{25423BC4-B435-9547-90A1-2835E42101D6}"/>
                </a:ext>
              </a:extLst>
            </p:cNvPr>
            <p:cNvSpPr>
              <a:spLocks/>
            </p:cNvSpPr>
            <p:nvPr/>
          </p:nvSpPr>
          <p:spPr bwMode="auto">
            <a:xfrm>
              <a:off x="2627784" y="4365293"/>
              <a:ext cx="4104357" cy="359851"/>
            </a:xfrm>
            <a:custGeom>
              <a:avLst/>
              <a:gdLst>
                <a:gd name="T0" fmla="*/ 0 w 1089"/>
                <a:gd name="T1" fmla="*/ 2147483647 h 272"/>
                <a:gd name="T2" fmla="*/ 2147483647 w 1089"/>
                <a:gd name="T3" fmla="*/ 0 h 272"/>
                <a:gd name="T4" fmla="*/ 2147483647 w 1089"/>
                <a:gd name="T5" fmla="*/ 2147483647 h 272"/>
                <a:gd name="T6" fmla="*/ 0 60000 65536"/>
                <a:gd name="T7" fmla="*/ 0 60000 65536"/>
                <a:gd name="T8" fmla="*/ 0 60000 65536"/>
              </a:gdLst>
              <a:ahLst/>
              <a:cxnLst>
                <a:cxn ang="T6">
                  <a:pos x="T0" y="T1"/>
                </a:cxn>
                <a:cxn ang="T7">
                  <a:pos x="T2" y="T3"/>
                </a:cxn>
                <a:cxn ang="T8">
                  <a:pos x="T4" y="T5"/>
                </a:cxn>
              </a:cxnLst>
              <a:rect l="0" t="0" r="r" b="b"/>
              <a:pathLst>
                <a:path w="1089" h="272">
                  <a:moveTo>
                    <a:pt x="0" y="272"/>
                  </a:moveTo>
                  <a:cubicBezTo>
                    <a:pt x="182" y="136"/>
                    <a:pt x="364" y="0"/>
                    <a:pt x="545" y="0"/>
                  </a:cubicBezTo>
                  <a:cubicBezTo>
                    <a:pt x="726" y="0"/>
                    <a:pt x="998" y="227"/>
                    <a:pt x="1089" y="272"/>
                  </a:cubicBezTo>
                </a:path>
              </a:pathLst>
            </a:custGeom>
            <a:noFill/>
            <a:ln w="12700">
              <a:solidFill>
                <a:schemeClr val="accent6"/>
              </a:solidFill>
              <a:round/>
              <a:headEnd type="triangl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6" name="Rectangle 8">
              <a:extLst>
                <a:ext uri="{FF2B5EF4-FFF2-40B4-BE49-F238E27FC236}">
                  <a16:creationId xmlns:a16="http://schemas.microsoft.com/office/drawing/2014/main" id="{9CEDDE2E-56DA-334F-AE44-15A64ABB83C0}"/>
                </a:ext>
              </a:extLst>
            </p:cNvPr>
            <p:cNvSpPr>
              <a:spLocks noChangeArrowheads="1"/>
            </p:cNvSpPr>
            <p:nvPr/>
          </p:nvSpPr>
          <p:spPr bwMode="auto">
            <a:xfrm>
              <a:off x="4300496" y="4187485"/>
              <a:ext cx="830262" cy="1969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1" u="none" strike="noStrike" kern="0" cap="none" spc="0" normalizeH="0" baseline="0" noProof="0">
                  <a:ln>
                    <a:noFill/>
                  </a:ln>
                  <a:solidFill>
                    <a:srgbClr val="A5C249">
                      <a:lumMod val="75000"/>
                    </a:srgbClr>
                  </a:solidFill>
                  <a:effectLst/>
                  <a:uLnTx/>
                  <a:uFillTx/>
                  <a:latin typeface="Arial" charset="0"/>
                  <a:ea typeface="ＭＳ Ｐゴシック" charset="0"/>
                  <a:cs typeface="Arial" charset="0"/>
                  <a:sym typeface="Arial"/>
                </a:rPr>
                <a:t>target</a:t>
              </a:r>
            </a:p>
          </p:txBody>
        </p:sp>
      </p:grpSp>
      <p:grpSp>
        <p:nvGrpSpPr>
          <p:cNvPr id="17" name="Group 16">
            <a:extLst>
              <a:ext uri="{FF2B5EF4-FFF2-40B4-BE49-F238E27FC236}">
                <a16:creationId xmlns:a16="http://schemas.microsoft.com/office/drawing/2014/main" id="{4B41C447-7AB6-8848-BA48-D67D9C708E56}"/>
              </a:ext>
            </a:extLst>
          </p:cNvPr>
          <p:cNvGrpSpPr>
            <a:grpSpLocks/>
          </p:cNvGrpSpPr>
          <p:nvPr/>
        </p:nvGrpSpPr>
        <p:grpSpPr bwMode="auto">
          <a:xfrm>
            <a:off x="7967663" y="4073713"/>
            <a:ext cx="1873251" cy="647700"/>
            <a:chOff x="6732240" y="4075430"/>
            <a:chExt cx="1296045" cy="649714"/>
          </a:xfrm>
        </p:grpSpPr>
        <p:sp>
          <p:nvSpPr>
            <p:cNvPr id="18" name="Freeform 13">
              <a:extLst>
                <a:ext uri="{FF2B5EF4-FFF2-40B4-BE49-F238E27FC236}">
                  <a16:creationId xmlns:a16="http://schemas.microsoft.com/office/drawing/2014/main" id="{894E472A-6CEC-BB40-B1D6-501C48E311F0}"/>
                </a:ext>
              </a:extLst>
            </p:cNvPr>
            <p:cNvSpPr>
              <a:spLocks/>
            </p:cNvSpPr>
            <p:nvPr/>
          </p:nvSpPr>
          <p:spPr bwMode="auto">
            <a:xfrm>
              <a:off x="6732240" y="4366845"/>
              <a:ext cx="1296045" cy="358299"/>
            </a:xfrm>
            <a:custGeom>
              <a:avLst/>
              <a:gdLst>
                <a:gd name="T0" fmla="*/ 0 w 1089"/>
                <a:gd name="T1" fmla="*/ 2147483647 h 272"/>
                <a:gd name="T2" fmla="*/ 2147483647 w 1089"/>
                <a:gd name="T3" fmla="*/ 0 h 272"/>
                <a:gd name="T4" fmla="*/ 2147483647 w 1089"/>
                <a:gd name="T5" fmla="*/ 2147483647 h 272"/>
                <a:gd name="T6" fmla="*/ 0 60000 65536"/>
                <a:gd name="T7" fmla="*/ 0 60000 65536"/>
                <a:gd name="T8" fmla="*/ 0 60000 65536"/>
              </a:gdLst>
              <a:ahLst/>
              <a:cxnLst>
                <a:cxn ang="T6">
                  <a:pos x="T0" y="T1"/>
                </a:cxn>
                <a:cxn ang="T7">
                  <a:pos x="T2" y="T3"/>
                </a:cxn>
                <a:cxn ang="T8">
                  <a:pos x="T4" y="T5"/>
                </a:cxn>
              </a:cxnLst>
              <a:rect l="0" t="0" r="r" b="b"/>
              <a:pathLst>
                <a:path w="1089" h="272">
                  <a:moveTo>
                    <a:pt x="0" y="272"/>
                  </a:moveTo>
                  <a:cubicBezTo>
                    <a:pt x="182" y="136"/>
                    <a:pt x="364" y="0"/>
                    <a:pt x="545" y="0"/>
                  </a:cubicBezTo>
                  <a:cubicBezTo>
                    <a:pt x="726" y="0"/>
                    <a:pt x="998" y="227"/>
                    <a:pt x="1089" y="272"/>
                  </a:cubicBezTo>
                </a:path>
              </a:pathLst>
            </a:custGeom>
            <a:noFill/>
            <a:ln w="12700">
              <a:solidFill>
                <a:schemeClr val="accent6"/>
              </a:solidFill>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19" name="Rectangle 8">
              <a:extLst>
                <a:ext uri="{FF2B5EF4-FFF2-40B4-BE49-F238E27FC236}">
                  <a16:creationId xmlns:a16="http://schemas.microsoft.com/office/drawing/2014/main" id="{8368EB2F-AD47-A94E-BAF9-3499C99CE9BF}"/>
                </a:ext>
              </a:extLst>
            </p:cNvPr>
            <p:cNvSpPr>
              <a:spLocks noChangeArrowheads="1"/>
            </p:cNvSpPr>
            <p:nvPr/>
          </p:nvSpPr>
          <p:spPr bwMode="auto">
            <a:xfrm>
              <a:off x="7203429" y="4075430"/>
              <a:ext cx="535902" cy="370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1" u="none" strike="noStrike" kern="0" cap="none" spc="0" normalizeH="0" baseline="0" noProof="0">
                  <a:ln>
                    <a:noFill/>
                  </a:ln>
                  <a:solidFill>
                    <a:srgbClr val="A5C249">
                      <a:lumMod val="75000"/>
                    </a:srgbClr>
                  </a:solidFill>
                  <a:effectLst/>
                  <a:uLnTx/>
                  <a:uFillTx/>
                  <a:latin typeface="Arial" charset="0"/>
                  <a:ea typeface="ＭＳ Ｐゴシック" charset="0"/>
                  <a:cs typeface="Arial" charset="0"/>
                  <a:sym typeface="Arial"/>
                </a:rPr>
                <a:t>target</a:t>
              </a:r>
            </a:p>
          </p:txBody>
        </p:sp>
      </p:grpSp>
      <p:grpSp>
        <p:nvGrpSpPr>
          <p:cNvPr id="20" name="Group 19">
            <a:extLst>
              <a:ext uri="{FF2B5EF4-FFF2-40B4-BE49-F238E27FC236}">
                <a16:creationId xmlns:a16="http://schemas.microsoft.com/office/drawing/2014/main" id="{005A3314-5BE7-834E-B1A0-4AB0A59FC630}"/>
              </a:ext>
            </a:extLst>
          </p:cNvPr>
          <p:cNvGrpSpPr>
            <a:grpSpLocks/>
          </p:cNvGrpSpPr>
          <p:nvPr/>
        </p:nvGrpSpPr>
        <p:grpSpPr bwMode="auto">
          <a:xfrm>
            <a:off x="7032623" y="4073713"/>
            <a:ext cx="1261884" cy="647700"/>
            <a:chOff x="5794113" y="4075472"/>
            <a:chExt cx="1296602" cy="649672"/>
          </a:xfrm>
        </p:grpSpPr>
        <p:sp>
          <p:nvSpPr>
            <p:cNvPr id="21" name="Freeform 13">
              <a:extLst>
                <a:ext uri="{FF2B5EF4-FFF2-40B4-BE49-F238E27FC236}">
                  <a16:creationId xmlns:a16="http://schemas.microsoft.com/office/drawing/2014/main" id="{D59C9186-E122-2E4B-A298-2CC65813D760}"/>
                </a:ext>
              </a:extLst>
            </p:cNvPr>
            <p:cNvSpPr>
              <a:spLocks/>
            </p:cNvSpPr>
            <p:nvPr/>
          </p:nvSpPr>
          <p:spPr bwMode="auto">
            <a:xfrm>
              <a:off x="5867516" y="4365277"/>
              <a:ext cx="888990" cy="359867"/>
            </a:xfrm>
            <a:custGeom>
              <a:avLst/>
              <a:gdLst>
                <a:gd name="T0" fmla="*/ 0 w 1089"/>
                <a:gd name="T1" fmla="*/ 2147483647 h 272"/>
                <a:gd name="T2" fmla="*/ 2147483647 w 1089"/>
                <a:gd name="T3" fmla="*/ 0 h 272"/>
                <a:gd name="T4" fmla="*/ 2147483647 w 1089"/>
                <a:gd name="T5" fmla="*/ 2147483647 h 272"/>
                <a:gd name="T6" fmla="*/ 0 60000 65536"/>
                <a:gd name="T7" fmla="*/ 0 60000 65536"/>
                <a:gd name="T8" fmla="*/ 0 60000 65536"/>
              </a:gdLst>
              <a:ahLst/>
              <a:cxnLst>
                <a:cxn ang="T6">
                  <a:pos x="T0" y="T1"/>
                </a:cxn>
                <a:cxn ang="T7">
                  <a:pos x="T2" y="T3"/>
                </a:cxn>
                <a:cxn ang="T8">
                  <a:pos x="T4" y="T5"/>
                </a:cxn>
              </a:cxnLst>
              <a:rect l="0" t="0" r="r" b="b"/>
              <a:pathLst>
                <a:path w="1089" h="272">
                  <a:moveTo>
                    <a:pt x="0" y="272"/>
                  </a:moveTo>
                  <a:cubicBezTo>
                    <a:pt x="182" y="136"/>
                    <a:pt x="364" y="0"/>
                    <a:pt x="545" y="0"/>
                  </a:cubicBezTo>
                  <a:cubicBezTo>
                    <a:pt x="726" y="0"/>
                    <a:pt x="998" y="227"/>
                    <a:pt x="1089" y="272"/>
                  </a:cubicBezTo>
                </a:path>
              </a:pathLst>
            </a:custGeom>
            <a:noFill/>
            <a:ln w="12700">
              <a:solidFill>
                <a:schemeClr val="accent6"/>
              </a:solidFill>
              <a:round/>
              <a:headEnd type="triangl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2" name="Rectangle 8">
              <a:extLst>
                <a:ext uri="{FF2B5EF4-FFF2-40B4-BE49-F238E27FC236}">
                  <a16:creationId xmlns:a16="http://schemas.microsoft.com/office/drawing/2014/main" id="{A170E56C-245C-DF45-88F7-5B7F8769014C}"/>
                </a:ext>
              </a:extLst>
            </p:cNvPr>
            <p:cNvSpPr>
              <a:spLocks noChangeArrowheads="1"/>
            </p:cNvSpPr>
            <p:nvPr/>
          </p:nvSpPr>
          <p:spPr bwMode="auto">
            <a:xfrm>
              <a:off x="5794113" y="4075472"/>
              <a:ext cx="1296602" cy="3704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1" u="none" strike="noStrike" kern="0" cap="none" spc="0" normalizeH="0" baseline="0" noProof="0">
                  <a:ln>
                    <a:noFill/>
                  </a:ln>
                  <a:solidFill>
                    <a:srgbClr val="A5C249">
                      <a:lumMod val="75000"/>
                    </a:srgbClr>
                  </a:solidFill>
                  <a:effectLst/>
                  <a:uLnTx/>
                  <a:uFillTx/>
                  <a:latin typeface="Arial" charset="0"/>
                  <a:ea typeface="ＭＳ Ｐゴシック" charset="0"/>
                  <a:cs typeface="Arial" charset="0"/>
                  <a:sym typeface="Arial"/>
                </a:rPr>
                <a:t>instrument</a:t>
              </a:r>
            </a:p>
          </p:txBody>
        </p:sp>
      </p:grpSp>
      <p:grpSp>
        <p:nvGrpSpPr>
          <p:cNvPr id="23" name="Group 22">
            <a:extLst>
              <a:ext uri="{FF2B5EF4-FFF2-40B4-BE49-F238E27FC236}">
                <a16:creationId xmlns:a16="http://schemas.microsoft.com/office/drawing/2014/main" id="{38818D34-0527-BB4F-B6AD-087C1B1E9A72}"/>
              </a:ext>
            </a:extLst>
          </p:cNvPr>
          <p:cNvGrpSpPr>
            <a:grpSpLocks/>
          </p:cNvGrpSpPr>
          <p:nvPr/>
        </p:nvGrpSpPr>
        <p:grpSpPr bwMode="auto">
          <a:xfrm>
            <a:off x="4943473" y="4064189"/>
            <a:ext cx="2160587" cy="657225"/>
            <a:chOff x="4572000" y="4065846"/>
            <a:chExt cx="1296045" cy="658033"/>
          </a:xfrm>
        </p:grpSpPr>
        <p:sp>
          <p:nvSpPr>
            <p:cNvPr id="24" name="Freeform 13">
              <a:extLst>
                <a:ext uri="{FF2B5EF4-FFF2-40B4-BE49-F238E27FC236}">
                  <a16:creationId xmlns:a16="http://schemas.microsoft.com/office/drawing/2014/main" id="{40FBE9E8-23BE-4044-9EA2-00AFC0D81F35}"/>
                </a:ext>
              </a:extLst>
            </p:cNvPr>
            <p:cNvSpPr>
              <a:spLocks/>
            </p:cNvSpPr>
            <p:nvPr/>
          </p:nvSpPr>
          <p:spPr bwMode="auto">
            <a:xfrm>
              <a:off x="4572000" y="4364663"/>
              <a:ext cx="1296045" cy="359216"/>
            </a:xfrm>
            <a:custGeom>
              <a:avLst/>
              <a:gdLst>
                <a:gd name="T0" fmla="*/ 0 w 1089"/>
                <a:gd name="T1" fmla="*/ 2147483647 h 272"/>
                <a:gd name="T2" fmla="*/ 2147483647 w 1089"/>
                <a:gd name="T3" fmla="*/ 0 h 272"/>
                <a:gd name="T4" fmla="*/ 2147483647 w 1089"/>
                <a:gd name="T5" fmla="*/ 2147483647 h 272"/>
                <a:gd name="T6" fmla="*/ 0 60000 65536"/>
                <a:gd name="T7" fmla="*/ 0 60000 65536"/>
                <a:gd name="T8" fmla="*/ 0 60000 65536"/>
              </a:gdLst>
              <a:ahLst/>
              <a:cxnLst>
                <a:cxn ang="T6">
                  <a:pos x="T0" y="T1"/>
                </a:cxn>
                <a:cxn ang="T7">
                  <a:pos x="T2" y="T3"/>
                </a:cxn>
                <a:cxn ang="T8">
                  <a:pos x="T4" y="T5"/>
                </a:cxn>
              </a:cxnLst>
              <a:rect l="0" t="0" r="r" b="b"/>
              <a:pathLst>
                <a:path w="1089" h="272">
                  <a:moveTo>
                    <a:pt x="0" y="272"/>
                  </a:moveTo>
                  <a:cubicBezTo>
                    <a:pt x="182" y="136"/>
                    <a:pt x="364" y="0"/>
                    <a:pt x="545" y="0"/>
                  </a:cubicBezTo>
                  <a:cubicBezTo>
                    <a:pt x="726" y="0"/>
                    <a:pt x="998" y="227"/>
                    <a:pt x="1089" y="272"/>
                  </a:cubicBezTo>
                </a:path>
              </a:pathLst>
            </a:custGeom>
            <a:noFill/>
            <a:ln w="12700">
              <a:solidFill>
                <a:srgbClr val="FF6600"/>
              </a:solidFill>
              <a:round/>
              <a:headEnd type="non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Arial"/>
                <a:sym typeface="Arial"/>
              </a:endParaRPr>
            </a:p>
          </p:txBody>
        </p:sp>
        <p:sp>
          <p:nvSpPr>
            <p:cNvPr id="25" name="Rectangle 8">
              <a:extLst>
                <a:ext uri="{FF2B5EF4-FFF2-40B4-BE49-F238E27FC236}">
                  <a16:creationId xmlns:a16="http://schemas.microsoft.com/office/drawing/2014/main" id="{DED72DE5-1593-1A45-9EE7-C6724B03E691}"/>
                </a:ext>
              </a:extLst>
            </p:cNvPr>
            <p:cNvSpPr>
              <a:spLocks noChangeArrowheads="1"/>
            </p:cNvSpPr>
            <p:nvPr/>
          </p:nvSpPr>
          <p:spPr bwMode="auto">
            <a:xfrm>
              <a:off x="4874823" y="4065846"/>
              <a:ext cx="756951" cy="3697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1" u="none" strike="noStrike" kern="0" cap="none" spc="0" normalizeH="0" baseline="0" noProof="0">
                  <a:ln>
                    <a:noFill/>
                  </a:ln>
                  <a:solidFill>
                    <a:srgbClr val="FF7F1A"/>
                  </a:solidFill>
                  <a:effectLst/>
                  <a:uLnTx/>
                  <a:uFillTx/>
                  <a:latin typeface="Arial" charset="0"/>
                  <a:ea typeface="ＭＳ Ｐゴシック" charset="0"/>
                  <a:cs typeface="Arial" charset="0"/>
                  <a:sym typeface="Arial"/>
                </a:rPr>
                <a:t>instrument</a:t>
              </a:r>
            </a:p>
          </p:txBody>
        </p:sp>
      </p:grpSp>
      <p:grpSp>
        <p:nvGrpSpPr>
          <p:cNvPr id="26" name="Group 25">
            <a:extLst>
              <a:ext uri="{FF2B5EF4-FFF2-40B4-BE49-F238E27FC236}">
                <a16:creationId xmlns:a16="http://schemas.microsoft.com/office/drawing/2014/main" id="{08929990-701B-304D-A176-2F0554559E14}"/>
              </a:ext>
            </a:extLst>
          </p:cNvPr>
          <p:cNvGrpSpPr>
            <a:grpSpLocks/>
          </p:cNvGrpSpPr>
          <p:nvPr/>
        </p:nvGrpSpPr>
        <p:grpSpPr bwMode="auto">
          <a:xfrm>
            <a:off x="2279651" y="5062728"/>
            <a:ext cx="720725" cy="307777"/>
            <a:chOff x="683568" y="4941168"/>
            <a:chExt cx="720179" cy="309172"/>
          </a:xfrm>
        </p:grpSpPr>
        <p:cxnSp>
          <p:nvCxnSpPr>
            <p:cNvPr id="27" name="Straight Connector 26">
              <a:extLst>
                <a:ext uri="{FF2B5EF4-FFF2-40B4-BE49-F238E27FC236}">
                  <a16:creationId xmlns:a16="http://schemas.microsoft.com/office/drawing/2014/main" id="{9C51EEAA-B724-0442-B1D6-A96AD7CCFD16}"/>
                </a:ext>
              </a:extLst>
            </p:cNvPr>
            <p:cNvCxnSpPr/>
            <p:nvPr/>
          </p:nvCxnSpPr>
          <p:spPr>
            <a:xfrm>
              <a:off x="683568" y="4941168"/>
              <a:ext cx="72017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9D86761D-81D4-6A49-B366-044EAA2EA5A1}"/>
                </a:ext>
              </a:extLst>
            </p:cNvPr>
            <p:cNvSpPr txBox="1">
              <a:spLocks noChangeArrowheads="1"/>
            </p:cNvSpPr>
            <p:nvPr/>
          </p:nvSpPr>
          <p:spPr bwMode="auto">
            <a:xfrm>
              <a:off x="683568" y="4941168"/>
              <a:ext cx="720080" cy="309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457189"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F6FC6"/>
                  </a:solidFill>
                  <a:effectLst/>
                  <a:uLnTx/>
                  <a:uFillTx/>
                  <a:latin typeface="Arial" pitchFamily="34" charset="0"/>
                  <a:ea typeface="MS PGothic" pitchFamily="34" charset="-128"/>
                  <a:cs typeface="Arial"/>
                  <a:sym typeface="Arial"/>
                </a:rPr>
                <a:t>LOC</a:t>
              </a:r>
            </a:p>
          </p:txBody>
        </p:sp>
      </p:grpSp>
      <p:grpSp>
        <p:nvGrpSpPr>
          <p:cNvPr id="29" name="Group 28">
            <a:extLst>
              <a:ext uri="{FF2B5EF4-FFF2-40B4-BE49-F238E27FC236}">
                <a16:creationId xmlns:a16="http://schemas.microsoft.com/office/drawing/2014/main" id="{AF5A6673-5BB2-144B-91B9-A1FBBA892E79}"/>
              </a:ext>
            </a:extLst>
          </p:cNvPr>
          <p:cNvGrpSpPr>
            <a:grpSpLocks/>
          </p:cNvGrpSpPr>
          <p:nvPr/>
        </p:nvGrpSpPr>
        <p:grpSpPr bwMode="auto">
          <a:xfrm>
            <a:off x="4656138" y="5072257"/>
            <a:ext cx="1008063" cy="1089157"/>
            <a:chOff x="4284618" y="4941168"/>
            <a:chExt cx="1008112" cy="1089543"/>
          </a:xfrm>
        </p:grpSpPr>
        <p:sp>
          <p:nvSpPr>
            <p:cNvPr id="30" name="Line 25">
              <a:extLst>
                <a:ext uri="{FF2B5EF4-FFF2-40B4-BE49-F238E27FC236}">
                  <a16:creationId xmlns:a16="http://schemas.microsoft.com/office/drawing/2014/main" id="{80A28DB6-1340-BA4B-B242-6DBAE3D7721E}"/>
                </a:ext>
              </a:extLst>
            </p:cNvPr>
            <p:cNvSpPr>
              <a:spLocks noChangeShapeType="1"/>
            </p:cNvSpPr>
            <p:nvPr/>
          </p:nvSpPr>
          <p:spPr bwMode="auto">
            <a:xfrm>
              <a:off x="4571969" y="4941168"/>
              <a:ext cx="0" cy="719394"/>
            </a:xfrm>
            <a:prstGeom prst="line">
              <a:avLst/>
            </a:prstGeom>
            <a:noFill/>
            <a:ln w="12700">
              <a:solidFill>
                <a:srgbClr val="FF66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31" name="TextBox 42">
              <a:extLst>
                <a:ext uri="{FF2B5EF4-FFF2-40B4-BE49-F238E27FC236}">
                  <a16:creationId xmlns:a16="http://schemas.microsoft.com/office/drawing/2014/main" id="{4548FFF7-7AD1-2547-9ADA-44CA6A39A04F}"/>
                </a:ext>
              </a:extLst>
            </p:cNvPr>
            <p:cNvSpPr txBox="1">
              <a:spLocks noChangeArrowheads="1"/>
            </p:cNvSpPr>
            <p:nvPr/>
          </p:nvSpPr>
          <p:spPr bwMode="auto">
            <a:xfrm>
              <a:off x="4284618" y="5661248"/>
              <a:ext cx="1008112"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FF6600"/>
                  </a:solidFill>
                  <a:effectLst/>
                  <a:uLnTx/>
                  <a:uFillTx/>
                  <a:latin typeface="Arial" pitchFamily="34" charset="0"/>
                  <a:ea typeface="MS PGothic" pitchFamily="34" charset="-128"/>
                  <a:cs typeface="Arial"/>
                  <a:sym typeface="Arial"/>
                </a:rPr>
                <a:t>Die</a:t>
              </a:r>
            </a:p>
          </p:txBody>
        </p:sp>
      </p:grpSp>
      <p:grpSp>
        <p:nvGrpSpPr>
          <p:cNvPr id="32" name="Group 31">
            <a:extLst>
              <a:ext uri="{FF2B5EF4-FFF2-40B4-BE49-F238E27FC236}">
                <a16:creationId xmlns:a16="http://schemas.microsoft.com/office/drawing/2014/main" id="{5DA6892C-C64F-2342-A259-CFC672A1774A}"/>
              </a:ext>
            </a:extLst>
          </p:cNvPr>
          <p:cNvGrpSpPr>
            <a:grpSpLocks/>
          </p:cNvGrpSpPr>
          <p:nvPr/>
        </p:nvGrpSpPr>
        <p:grpSpPr bwMode="auto">
          <a:xfrm>
            <a:off x="7535863" y="5072256"/>
            <a:ext cx="1008063" cy="1089157"/>
            <a:chOff x="4211960" y="4941168"/>
            <a:chExt cx="1008112" cy="1089543"/>
          </a:xfrm>
        </p:grpSpPr>
        <p:sp>
          <p:nvSpPr>
            <p:cNvPr id="33" name="Line 25">
              <a:extLst>
                <a:ext uri="{FF2B5EF4-FFF2-40B4-BE49-F238E27FC236}">
                  <a16:creationId xmlns:a16="http://schemas.microsoft.com/office/drawing/2014/main" id="{2E64C692-7180-9547-A621-0889F8ECB4CD}"/>
                </a:ext>
              </a:extLst>
            </p:cNvPr>
            <p:cNvSpPr>
              <a:spLocks noChangeShapeType="1"/>
            </p:cNvSpPr>
            <p:nvPr/>
          </p:nvSpPr>
          <p:spPr bwMode="auto">
            <a:xfrm>
              <a:off x="4572340" y="4941168"/>
              <a:ext cx="0" cy="719394"/>
            </a:xfrm>
            <a:prstGeom prst="line">
              <a:avLst/>
            </a:prstGeom>
            <a:noFill/>
            <a:ln w="12700">
              <a:solidFill>
                <a:schemeClr val="accent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34" name="TextBox 45">
              <a:extLst>
                <a:ext uri="{FF2B5EF4-FFF2-40B4-BE49-F238E27FC236}">
                  <a16:creationId xmlns:a16="http://schemas.microsoft.com/office/drawing/2014/main" id="{ACC2C63D-BD62-724F-BB97-36208FAB7054}"/>
                </a:ext>
              </a:extLst>
            </p:cNvPr>
            <p:cNvSpPr txBox="1">
              <a:spLocks noChangeArrowheads="1"/>
            </p:cNvSpPr>
            <p:nvPr/>
          </p:nvSpPr>
          <p:spPr bwMode="auto">
            <a:xfrm>
              <a:off x="4211960" y="5661248"/>
              <a:ext cx="1008112"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A5C249">
                      <a:lumMod val="75000"/>
                    </a:srgbClr>
                  </a:solidFill>
                  <a:effectLst/>
                  <a:uLnTx/>
                  <a:uFillTx/>
                  <a:latin typeface="Arial" pitchFamily="34" charset="0"/>
                  <a:ea typeface="MS PGothic" pitchFamily="34" charset="-128"/>
                  <a:cs typeface="Arial"/>
                  <a:sym typeface="Arial"/>
                </a:rPr>
                <a:t>Attack</a:t>
              </a:r>
            </a:p>
          </p:txBody>
        </p:sp>
      </p:grpSp>
      <p:grpSp>
        <p:nvGrpSpPr>
          <p:cNvPr id="35" name="Group 34">
            <a:extLst>
              <a:ext uri="{FF2B5EF4-FFF2-40B4-BE49-F238E27FC236}">
                <a16:creationId xmlns:a16="http://schemas.microsoft.com/office/drawing/2014/main" id="{F8E3AA6B-E53F-274B-BC20-06D781EAA7CE}"/>
              </a:ext>
            </a:extLst>
          </p:cNvPr>
          <p:cNvGrpSpPr>
            <a:grpSpLocks/>
          </p:cNvGrpSpPr>
          <p:nvPr/>
        </p:nvGrpSpPr>
        <p:grpSpPr bwMode="auto">
          <a:xfrm>
            <a:off x="1703389" y="5072253"/>
            <a:ext cx="936625" cy="1088471"/>
            <a:chOff x="4211960" y="4941168"/>
            <a:chExt cx="936104" cy="1088857"/>
          </a:xfrm>
        </p:grpSpPr>
        <p:sp>
          <p:nvSpPr>
            <p:cNvPr id="36" name="Line 25">
              <a:extLst>
                <a:ext uri="{FF2B5EF4-FFF2-40B4-BE49-F238E27FC236}">
                  <a16:creationId xmlns:a16="http://schemas.microsoft.com/office/drawing/2014/main" id="{23F99080-A493-E14A-A415-1AD03A4FDABE}"/>
                </a:ext>
              </a:extLst>
            </p:cNvPr>
            <p:cNvSpPr>
              <a:spLocks noChangeShapeType="1"/>
            </p:cNvSpPr>
            <p:nvPr/>
          </p:nvSpPr>
          <p:spPr bwMode="auto">
            <a:xfrm>
              <a:off x="4572122"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37" name="TextBox 36">
              <a:extLst>
                <a:ext uri="{FF2B5EF4-FFF2-40B4-BE49-F238E27FC236}">
                  <a16:creationId xmlns:a16="http://schemas.microsoft.com/office/drawing/2014/main" id="{F374E4F7-EA03-9F4B-93BE-1D2F16F9F0DC}"/>
                </a:ext>
              </a:extLst>
            </p:cNvPr>
            <p:cNvSpPr txBox="1"/>
            <p:nvPr/>
          </p:nvSpPr>
          <p:spPr>
            <a:xfrm>
              <a:off x="4211960" y="5660562"/>
              <a:ext cx="936104" cy="369463"/>
            </a:xfrm>
            <a:prstGeom prst="rect">
              <a:avLst/>
            </a:prstGeom>
            <a:noFill/>
            <a:ln>
              <a:noFill/>
            </a:ln>
          </p:spPr>
          <p:txBody>
            <a:bodyPr>
              <a:spAutoFit/>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charset="0"/>
                  <a:ea typeface="ＭＳ Ｐゴシック" charset="0"/>
                  <a:cs typeface="ＭＳ Ｐゴシック" charset="0"/>
                  <a:sym typeface="Arial"/>
                </a:rPr>
                <a:t>   </a:t>
              </a:r>
              <a:r>
                <a:rPr kumimoji="0" lang="en-US" sz="1800" b="0" i="0" u="none" strike="noStrike" kern="0" cap="none" spc="0" normalizeH="0" baseline="0" noProof="0">
                  <a:ln>
                    <a:noFill/>
                  </a:ln>
                  <a:solidFill>
                    <a:srgbClr val="FFFFFF">
                      <a:lumMod val="65000"/>
                    </a:srgbClr>
                  </a:solidFill>
                  <a:effectLst/>
                  <a:uLnTx/>
                  <a:uFillTx/>
                  <a:latin typeface="Arial" charset="0"/>
                  <a:ea typeface="ＭＳ Ｐゴシック" charset="0"/>
                  <a:cs typeface="ＭＳ Ｐゴシック" charset="0"/>
                  <a:sym typeface="Arial"/>
                </a:rPr>
                <a:t>O</a:t>
              </a:r>
            </a:p>
          </p:txBody>
        </p:sp>
      </p:grpSp>
      <p:grpSp>
        <p:nvGrpSpPr>
          <p:cNvPr id="38" name="Group 37">
            <a:extLst>
              <a:ext uri="{FF2B5EF4-FFF2-40B4-BE49-F238E27FC236}">
                <a16:creationId xmlns:a16="http://schemas.microsoft.com/office/drawing/2014/main" id="{B405DDD3-E22A-4040-A1C6-2254260CBB22}"/>
              </a:ext>
            </a:extLst>
          </p:cNvPr>
          <p:cNvGrpSpPr>
            <a:grpSpLocks/>
          </p:cNvGrpSpPr>
          <p:nvPr/>
        </p:nvGrpSpPr>
        <p:grpSpPr bwMode="auto">
          <a:xfrm>
            <a:off x="2208214" y="5072250"/>
            <a:ext cx="935037" cy="1089025"/>
            <a:chOff x="4211960" y="4941168"/>
            <a:chExt cx="936104" cy="1089412"/>
          </a:xfrm>
        </p:grpSpPr>
        <p:sp>
          <p:nvSpPr>
            <p:cNvPr id="39" name="Line 25">
              <a:extLst>
                <a:ext uri="{FF2B5EF4-FFF2-40B4-BE49-F238E27FC236}">
                  <a16:creationId xmlns:a16="http://schemas.microsoft.com/office/drawing/2014/main" id="{4D5F1C4F-4C41-2D48-81BA-A750A08375C4}"/>
                </a:ext>
              </a:extLst>
            </p:cNvPr>
            <p:cNvSpPr>
              <a:spLocks noChangeShapeType="1"/>
            </p:cNvSpPr>
            <p:nvPr/>
          </p:nvSpPr>
          <p:spPr bwMode="auto">
            <a:xfrm>
              <a:off x="4572733"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40" name="TextBox 39">
              <a:extLst>
                <a:ext uri="{FF2B5EF4-FFF2-40B4-BE49-F238E27FC236}">
                  <a16:creationId xmlns:a16="http://schemas.microsoft.com/office/drawing/2014/main" id="{0897F7D4-9C8A-3F4E-B3E6-D326F23666F1}"/>
                </a:ext>
              </a:extLst>
            </p:cNvPr>
            <p:cNvSpPr txBox="1">
              <a:spLocks noChangeArrowheads="1"/>
            </p:cNvSpPr>
            <p:nvPr/>
          </p:nvSpPr>
          <p:spPr bwMode="auto">
            <a:xfrm>
              <a:off x="4211960" y="5660562"/>
              <a:ext cx="936104" cy="3700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defPPr>
                <a:defRPr lang="en-US"/>
              </a:defPPr>
              <a:lvl1pPr>
                <a:defRPr>
                  <a:cs typeface="Arial" charset="0"/>
                </a:defRPr>
              </a:lvl1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charset="0"/>
                  <a:ea typeface="ＭＳ Ｐゴシック" charset="0"/>
                  <a:cs typeface="Arial" charset="0"/>
                  <a:sym typeface="Arial"/>
                </a:rPr>
                <a:t>   </a:t>
              </a:r>
              <a:r>
                <a:rPr kumimoji="0" lang="en-US" sz="1800" b="0" i="0" u="none" strike="noStrike" kern="0" cap="none" spc="0" normalizeH="0" baseline="0" noProof="0">
                  <a:ln>
                    <a:noFill/>
                  </a:ln>
                  <a:solidFill>
                    <a:srgbClr val="A6A6A6"/>
                  </a:solidFill>
                  <a:effectLst/>
                  <a:uLnTx/>
                  <a:uFillTx/>
                  <a:latin typeface="Arial" charset="0"/>
                  <a:ea typeface="ＭＳ Ｐゴシック" charset="0"/>
                  <a:cs typeface="Arial" charset="0"/>
                  <a:sym typeface="Arial"/>
                </a:rPr>
                <a:t>O</a:t>
              </a:r>
            </a:p>
          </p:txBody>
        </p:sp>
      </p:grpSp>
      <p:grpSp>
        <p:nvGrpSpPr>
          <p:cNvPr id="41" name="Group 40">
            <a:extLst>
              <a:ext uri="{FF2B5EF4-FFF2-40B4-BE49-F238E27FC236}">
                <a16:creationId xmlns:a16="http://schemas.microsoft.com/office/drawing/2014/main" id="{1805CE51-6886-A042-A114-A95722D421C2}"/>
              </a:ext>
            </a:extLst>
          </p:cNvPr>
          <p:cNvGrpSpPr>
            <a:grpSpLocks/>
          </p:cNvGrpSpPr>
          <p:nvPr/>
        </p:nvGrpSpPr>
        <p:grpSpPr bwMode="auto">
          <a:xfrm>
            <a:off x="2927350" y="5072257"/>
            <a:ext cx="935039" cy="1089157"/>
            <a:chOff x="4211960" y="4941168"/>
            <a:chExt cx="936104" cy="1089543"/>
          </a:xfrm>
        </p:grpSpPr>
        <p:sp>
          <p:nvSpPr>
            <p:cNvPr id="42" name="Line 25">
              <a:extLst>
                <a:ext uri="{FF2B5EF4-FFF2-40B4-BE49-F238E27FC236}">
                  <a16:creationId xmlns:a16="http://schemas.microsoft.com/office/drawing/2014/main" id="{02F2B07C-4234-6A4C-A3EF-F91149480CDB}"/>
                </a:ext>
              </a:extLst>
            </p:cNvPr>
            <p:cNvSpPr>
              <a:spLocks noChangeShapeType="1"/>
            </p:cNvSpPr>
            <p:nvPr/>
          </p:nvSpPr>
          <p:spPr bwMode="auto">
            <a:xfrm>
              <a:off x="4572734"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43" name="TextBox 57">
              <a:extLst>
                <a:ext uri="{FF2B5EF4-FFF2-40B4-BE49-F238E27FC236}">
                  <a16:creationId xmlns:a16="http://schemas.microsoft.com/office/drawing/2014/main" id="{43CA9D0E-2232-1542-85A7-11E9733B3D5A}"/>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44" name="Group 43">
            <a:extLst>
              <a:ext uri="{FF2B5EF4-FFF2-40B4-BE49-F238E27FC236}">
                <a16:creationId xmlns:a16="http://schemas.microsoft.com/office/drawing/2014/main" id="{83054C2B-17E7-294E-92A8-F4A043194BE0}"/>
              </a:ext>
            </a:extLst>
          </p:cNvPr>
          <p:cNvGrpSpPr>
            <a:grpSpLocks/>
          </p:cNvGrpSpPr>
          <p:nvPr/>
        </p:nvGrpSpPr>
        <p:grpSpPr bwMode="auto">
          <a:xfrm>
            <a:off x="3646489" y="5072257"/>
            <a:ext cx="936625" cy="1089157"/>
            <a:chOff x="4211960" y="4941168"/>
            <a:chExt cx="936104" cy="1089543"/>
          </a:xfrm>
        </p:grpSpPr>
        <p:sp>
          <p:nvSpPr>
            <p:cNvPr id="45" name="Line 25">
              <a:extLst>
                <a:ext uri="{FF2B5EF4-FFF2-40B4-BE49-F238E27FC236}">
                  <a16:creationId xmlns:a16="http://schemas.microsoft.com/office/drawing/2014/main" id="{1AD8CF79-3118-CF46-A3CB-06EE59314291}"/>
                </a:ext>
              </a:extLst>
            </p:cNvPr>
            <p:cNvSpPr>
              <a:spLocks noChangeShapeType="1"/>
            </p:cNvSpPr>
            <p:nvPr/>
          </p:nvSpPr>
          <p:spPr bwMode="auto">
            <a:xfrm>
              <a:off x="4572122"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46" name="TextBox 60">
              <a:extLst>
                <a:ext uri="{FF2B5EF4-FFF2-40B4-BE49-F238E27FC236}">
                  <a16:creationId xmlns:a16="http://schemas.microsoft.com/office/drawing/2014/main" id="{AFF063B0-DC4B-F741-9BA8-6EF0FA7D7E62}"/>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47" name="Group 46">
            <a:extLst>
              <a:ext uri="{FF2B5EF4-FFF2-40B4-BE49-F238E27FC236}">
                <a16:creationId xmlns:a16="http://schemas.microsoft.com/office/drawing/2014/main" id="{12DD2FB6-5950-A842-99BF-8E0EF6F46169}"/>
              </a:ext>
            </a:extLst>
          </p:cNvPr>
          <p:cNvGrpSpPr>
            <a:grpSpLocks/>
          </p:cNvGrpSpPr>
          <p:nvPr/>
        </p:nvGrpSpPr>
        <p:grpSpPr bwMode="auto">
          <a:xfrm>
            <a:off x="5145088" y="5062736"/>
            <a:ext cx="936625" cy="1089157"/>
            <a:chOff x="4211960" y="4941168"/>
            <a:chExt cx="936104" cy="1089543"/>
          </a:xfrm>
        </p:grpSpPr>
        <p:sp>
          <p:nvSpPr>
            <p:cNvPr id="48" name="Line 25">
              <a:extLst>
                <a:ext uri="{FF2B5EF4-FFF2-40B4-BE49-F238E27FC236}">
                  <a16:creationId xmlns:a16="http://schemas.microsoft.com/office/drawing/2014/main" id="{AE9AEBB7-A84A-BA4F-B976-CFD2336B17DA}"/>
                </a:ext>
              </a:extLst>
            </p:cNvPr>
            <p:cNvSpPr>
              <a:spLocks noChangeShapeType="1"/>
            </p:cNvSpPr>
            <p:nvPr/>
          </p:nvSpPr>
          <p:spPr bwMode="auto">
            <a:xfrm>
              <a:off x="4572123"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49" name="TextBox 69">
              <a:extLst>
                <a:ext uri="{FF2B5EF4-FFF2-40B4-BE49-F238E27FC236}">
                  <a16:creationId xmlns:a16="http://schemas.microsoft.com/office/drawing/2014/main" id="{1160C935-7FFD-074F-B468-42F0C102CF78}"/>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50" name="Group 49">
            <a:extLst>
              <a:ext uri="{FF2B5EF4-FFF2-40B4-BE49-F238E27FC236}">
                <a16:creationId xmlns:a16="http://schemas.microsoft.com/office/drawing/2014/main" id="{634A826B-232D-5449-99F7-35B6D6992CC4}"/>
              </a:ext>
            </a:extLst>
          </p:cNvPr>
          <p:cNvGrpSpPr>
            <a:grpSpLocks/>
          </p:cNvGrpSpPr>
          <p:nvPr/>
        </p:nvGrpSpPr>
        <p:grpSpPr bwMode="auto">
          <a:xfrm>
            <a:off x="5591177" y="5072257"/>
            <a:ext cx="936625" cy="1089157"/>
            <a:chOff x="4211960" y="4941168"/>
            <a:chExt cx="936104" cy="1089543"/>
          </a:xfrm>
        </p:grpSpPr>
        <p:sp>
          <p:nvSpPr>
            <p:cNvPr id="51" name="Line 25">
              <a:extLst>
                <a:ext uri="{FF2B5EF4-FFF2-40B4-BE49-F238E27FC236}">
                  <a16:creationId xmlns:a16="http://schemas.microsoft.com/office/drawing/2014/main" id="{AC038A89-F253-F242-A3C6-9E649445ACCE}"/>
                </a:ext>
              </a:extLst>
            </p:cNvPr>
            <p:cNvSpPr>
              <a:spLocks noChangeShapeType="1"/>
            </p:cNvSpPr>
            <p:nvPr/>
          </p:nvSpPr>
          <p:spPr bwMode="auto">
            <a:xfrm>
              <a:off x="4572123"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52" name="TextBox 84">
              <a:extLst>
                <a:ext uri="{FF2B5EF4-FFF2-40B4-BE49-F238E27FC236}">
                  <a16:creationId xmlns:a16="http://schemas.microsoft.com/office/drawing/2014/main" id="{6FB5327C-4AD9-C34B-B4B1-244C58231FD0}"/>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53" name="Group 52">
            <a:extLst>
              <a:ext uri="{FF2B5EF4-FFF2-40B4-BE49-F238E27FC236}">
                <a16:creationId xmlns:a16="http://schemas.microsoft.com/office/drawing/2014/main" id="{A6A57F27-32A0-E548-879A-BF01A68259BA}"/>
              </a:ext>
            </a:extLst>
          </p:cNvPr>
          <p:cNvGrpSpPr>
            <a:grpSpLocks/>
          </p:cNvGrpSpPr>
          <p:nvPr/>
        </p:nvGrpSpPr>
        <p:grpSpPr bwMode="auto">
          <a:xfrm>
            <a:off x="6383340" y="5072257"/>
            <a:ext cx="936625" cy="1089157"/>
            <a:chOff x="4211960" y="4941168"/>
            <a:chExt cx="936104" cy="1089543"/>
          </a:xfrm>
        </p:grpSpPr>
        <p:sp>
          <p:nvSpPr>
            <p:cNvPr id="54" name="Line 25">
              <a:extLst>
                <a:ext uri="{FF2B5EF4-FFF2-40B4-BE49-F238E27FC236}">
                  <a16:creationId xmlns:a16="http://schemas.microsoft.com/office/drawing/2014/main" id="{CC24BFFF-B7C7-8D4B-9D18-0A00B2004534}"/>
                </a:ext>
              </a:extLst>
            </p:cNvPr>
            <p:cNvSpPr>
              <a:spLocks noChangeShapeType="1"/>
            </p:cNvSpPr>
            <p:nvPr/>
          </p:nvSpPr>
          <p:spPr bwMode="auto">
            <a:xfrm>
              <a:off x="4572122"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55" name="TextBox 87">
              <a:extLst>
                <a:ext uri="{FF2B5EF4-FFF2-40B4-BE49-F238E27FC236}">
                  <a16:creationId xmlns:a16="http://schemas.microsoft.com/office/drawing/2014/main" id="{300A03D3-80FD-9344-816F-2E37992039F9}"/>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56" name="Group 55">
            <a:extLst>
              <a:ext uri="{FF2B5EF4-FFF2-40B4-BE49-F238E27FC236}">
                <a16:creationId xmlns:a16="http://schemas.microsoft.com/office/drawing/2014/main" id="{1AFA4C9C-8772-D24C-820B-3D974A12CFBE}"/>
              </a:ext>
            </a:extLst>
          </p:cNvPr>
          <p:cNvGrpSpPr>
            <a:grpSpLocks/>
          </p:cNvGrpSpPr>
          <p:nvPr/>
        </p:nvGrpSpPr>
        <p:grpSpPr bwMode="auto">
          <a:xfrm>
            <a:off x="7031040" y="5072257"/>
            <a:ext cx="936625" cy="1089157"/>
            <a:chOff x="4211960" y="4941168"/>
            <a:chExt cx="936104" cy="1089543"/>
          </a:xfrm>
        </p:grpSpPr>
        <p:sp>
          <p:nvSpPr>
            <p:cNvPr id="57" name="Line 25">
              <a:extLst>
                <a:ext uri="{FF2B5EF4-FFF2-40B4-BE49-F238E27FC236}">
                  <a16:creationId xmlns:a16="http://schemas.microsoft.com/office/drawing/2014/main" id="{9FAFC047-FDB9-1640-A3C8-E16A97DB079E}"/>
                </a:ext>
              </a:extLst>
            </p:cNvPr>
            <p:cNvSpPr>
              <a:spLocks noChangeShapeType="1"/>
            </p:cNvSpPr>
            <p:nvPr/>
          </p:nvSpPr>
          <p:spPr bwMode="auto">
            <a:xfrm>
              <a:off x="4572122"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58" name="TextBox 90">
              <a:extLst>
                <a:ext uri="{FF2B5EF4-FFF2-40B4-BE49-F238E27FC236}">
                  <a16:creationId xmlns:a16="http://schemas.microsoft.com/office/drawing/2014/main" id="{F63706F6-6758-3041-8B36-A3459647563A}"/>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59" name="Group 58">
            <a:extLst>
              <a:ext uri="{FF2B5EF4-FFF2-40B4-BE49-F238E27FC236}">
                <a16:creationId xmlns:a16="http://schemas.microsoft.com/office/drawing/2014/main" id="{19C9766D-EB8B-534D-B15A-C313B593650F}"/>
              </a:ext>
            </a:extLst>
          </p:cNvPr>
          <p:cNvGrpSpPr>
            <a:grpSpLocks/>
          </p:cNvGrpSpPr>
          <p:nvPr/>
        </p:nvGrpSpPr>
        <p:grpSpPr bwMode="auto">
          <a:xfrm>
            <a:off x="8040689" y="5072257"/>
            <a:ext cx="936625" cy="1089157"/>
            <a:chOff x="4211960" y="4941168"/>
            <a:chExt cx="936104" cy="1089543"/>
          </a:xfrm>
        </p:grpSpPr>
        <p:sp>
          <p:nvSpPr>
            <p:cNvPr id="60" name="Line 25">
              <a:extLst>
                <a:ext uri="{FF2B5EF4-FFF2-40B4-BE49-F238E27FC236}">
                  <a16:creationId xmlns:a16="http://schemas.microsoft.com/office/drawing/2014/main" id="{DFF5FD72-58AA-3C43-BBE4-BAECD396BB44}"/>
                </a:ext>
              </a:extLst>
            </p:cNvPr>
            <p:cNvSpPr>
              <a:spLocks noChangeShapeType="1"/>
            </p:cNvSpPr>
            <p:nvPr/>
          </p:nvSpPr>
          <p:spPr bwMode="auto">
            <a:xfrm>
              <a:off x="4572122"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61" name="TextBox 93">
              <a:extLst>
                <a:ext uri="{FF2B5EF4-FFF2-40B4-BE49-F238E27FC236}">
                  <a16:creationId xmlns:a16="http://schemas.microsoft.com/office/drawing/2014/main" id="{AC87995A-0136-EE42-B632-84427DD3381E}"/>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62" name="Group 61">
            <a:extLst>
              <a:ext uri="{FF2B5EF4-FFF2-40B4-BE49-F238E27FC236}">
                <a16:creationId xmlns:a16="http://schemas.microsoft.com/office/drawing/2014/main" id="{A92D6A65-3B90-8442-92B3-A43E76671B66}"/>
              </a:ext>
            </a:extLst>
          </p:cNvPr>
          <p:cNvGrpSpPr>
            <a:grpSpLocks/>
          </p:cNvGrpSpPr>
          <p:nvPr/>
        </p:nvGrpSpPr>
        <p:grpSpPr bwMode="auto">
          <a:xfrm>
            <a:off x="8328026" y="5072257"/>
            <a:ext cx="936625" cy="1089157"/>
            <a:chOff x="4211960" y="4941168"/>
            <a:chExt cx="936104" cy="1089543"/>
          </a:xfrm>
        </p:grpSpPr>
        <p:sp>
          <p:nvSpPr>
            <p:cNvPr id="63" name="Line 25">
              <a:extLst>
                <a:ext uri="{FF2B5EF4-FFF2-40B4-BE49-F238E27FC236}">
                  <a16:creationId xmlns:a16="http://schemas.microsoft.com/office/drawing/2014/main" id="{30F6386B-4C81-4541-9982-4D65998BC812}"/>
                </a:ext>
              </a:extLst>
            </p:cNvPr>
            <p:cNvSpPr>
              <a:spLocks noChangeShapeType="1"/>
            </p:cNvSpPr>
            <p:nvPr/>
          </p:nvSpPr>
          <p:spPr bwMode="auto">
            <a:xfrm>
              <a:off x="4572123"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64" name="TextBox 96">
              <a:extLst>
                <a:ext uri="{FF2B5EF4-FFF2-40B4-BE49-F238E27FC236}">
                  <a16:creationId xmlns:a16="http://schemas.microsoft.com/office/drawing/2014/main" id="{F0AB6595-E6C8-CC4E-98AB-BA325700C678}"/>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65" name="Group 64">
            <a:extLst>
              <a:ext uri="{FF2B5EF4-FFF2-40B4-BE49-F238E27FC236}">
                <a16:creationId xmlns:a16="http://schemas.microsoft.com/office/drawing/2014/main" id="{77887035-3257-2F4F-9750-8C4876C11E1E}"/>
              </a:ext>
            </a:extLst>
          </p:cNvPr>
          <p:cNvGrpSpPr>
            <a:grpSpLocks/>
          </p:cNvGrpSpPr>
          <p:nvPr/>
        </p:nvGrpSpPr>
        <p:grpSpPr bwMode="auto">
          <a:xfrm>
            <a:off x="8963026" y="5072257"/>
            <a:ext cx="936625" cy="1089157"/>
            <a:chOff x="4211960" y="4941168"/>
            <a:chExt cx="936104" cy="1089543"/>
          </a:xfrm>
        </p:grpSpPr>
        <p:sp>
          <p:nvSpPr>
            <p:cNvPr id="66" name="Line 25">
              <a:extLst>
                <a:ext uri="{FF2B5EF4-FFF2-40B4-BE49-F238E27FC236}">
                  <a16:creationId xmlns:a16="http://schemas.microsoft.com/office/drawing/2014/main" id="{12A37EDE-BD87-3D43-97CA-7CD95BDAE606}"/>
                </a:ext>
              </a:extLst>
            </p:cNvPr>
            <p:cNvSpPr>
              <a:spLocks noChangeShapeType="1"/>
            </p:cNvSpPr>
            <p:nvPr/>
          </p:nvSpPr>
          <p:spPr bwMode="auto">
            <a:xfrm>
              <a:off x="4572123"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67" name="TextBox 99">
              <a:extLst>
                <a:ext uri="{FF2B5EF4-FFF2-40B4-BE49-F238E27FC236}">
                  <a16:creationId xmlns:a16="http://schemas.microsoft.com/office/drawing/2014/main" id="{6942BE3F-55E1-364C-B756-6118B8775A44}"/>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68" name="Group 67">
            <a:extLst>
              <a:ext uri="{FF2B5EF4-FFF2-40B4-BE49-F238E27FC236}">
                <a16:creationId xmlns:a16="http://schemas.microsoft.com/office/drawing/2014/main" id="{8770B01A-08DC-C141-8150-3CA352F0C30C}"/>
              </a:ext>
            </a:extLst>
          </p:cNvPr>
          <p:cNvGrpSpPr>
            <a:grpSpLocks/>
          </p:cNvGrpSpPr>
          <p:nvPr/>
        </p:nvGrpSpPr>
        <p:grpSpPr bwMode="auto">
          <a:xfrm>
            <a:off x="9767889" y="5072257"/>
            <a:ext cx="936625" cy="1089157"/>
            <a:chOff x="4211960" y="4941168"/>
            <a:chExt cx="936104" cy="1089543"/>
          </a:xfrm>
        </p:grpSpPr>
        <p:sp>
          <p:nvSpPr>
            <p:cNvPr id="69" name="Line 25">
              <a:extLst>
                <a:ext uri="{FF2B5EF4-FFF2-40B4-BE49-F238E27FC236}">
                  <a16:creationId xmlns:a16="http://schemas.microsoft.com/office/drawing/2014/main" id="{BA2496EC-CE51-C540-8D6D-C5241AB5AEF9}"/>
                </a:ext>
              </a:extLst>
            </p:cNvPr>
            <p:cNvSpPr>
              <a:spLocks noChangeShapeType="1"/>
            </p:cNvSpPr>
            <p:nvPr/>
          </p:nvSpPr>
          <p:spPr bwMode="auto">
            <a:xfrm>
              <a:off x="4572122" y="4941168"/>
              <a:ext cx="0" cy="719394"/>
            </a:xfrm>
            <a:prstGeom prst="line">
              <a:avLst/>
            </a:prstGeom>
            <a:noFill/>
            <a:ln w="12700">
              <a:solidFill>
                <a:srgbClr val="A6A6A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S PGothic" charset="0"/>
                <a:cs typeface="MS PGothic" charset="0"/>
                <a:sym typeface="Arial"/>
              </a:endParaRPr>
            </a:p>
          </p:txBody>
        </p:sp>
        <p:sp>
          <p:nvSpPr>
            <p:cNvPr id="70" name="TextBox 102">
              <a:extLst>
                <a:ext uri="{FF2B5EF4-FFF2-40B4-BE49-F238E27FC236}">
                  <a16:creationId xmlns:a16="http://schemas.microsoft.com/office/drawing/2014/main" id="{5DEA4C38-2079-D345-ABE2-BCCBBDAA0FA8}"/>
                </a:ext>
              </a:extLst>
            </p:cNvPr>
            <p:cNvSpPr txBox="1">
              <a:spLocks noChangeArrowheads="1"/>
            </p:cNvSpPr>
            <p:nvPr/>
          </p:nvSpPr>
          <p:spPr bwMode="auto">
            <a:xfrm>
              <a:off x="4211960" y="5661248"/>
              <a:ext cx="936104" cy="36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a:ln>
                    <a:noFill/>
                  </a:ln>
                  <a:solidFill>
                    <a:srgbClr val="000000"/>
                  </a:solidFill>
                  <a:effectLst/>
                  <a:uLnTx/>
                  <a:uFillTx/>
                  <a:latin typeface="Arial" pitchFamily="34" charset="0"/>
                  <a:ea typeface="MS PGothic" pitchFamily="34" charset="-128"/>
                  <a:cs typeface="Arial"/>
                  <a:sym typeface="Arial"/>
                </a:rPr>
                <a:t>   </a:t>
              </a:r>
              <a:r>
                <a:rPr kumimoji="0" lang="en-US" sz="1800" b="0" i="0" u="none" strike="noStrike" kern="0" cap="none" spc="0" normalizeH="0" baseline="0" noProof="0">
                  <a:ln>
                    <a:noFill/>
                  </a:ln>
                  <a:solidFill>
                    <a:srgbClr val="A6A6A6"/>
                  </a:solidFill>
                  <a:effectLst/>
                  <a:uLnTx/>
                  <a:uFillTx/>
                  <a:latin typeface="Arial" pitchFamily="34" charset="0"/>
                  <a:ea typeface="MS PGothic" pitchFamily="34" charset="-128"/>
                  <a:cs typeface="Arial"/>
                  <a:sym typeface="Arial"/>
                </a:rPr>
                <a:t>O</a:t>
              </a:r>
            </a:p>
          </p:txBody>
        </p:sp>
      </p:grpSp>
      <p:grpSp>
        <p:nvGrpSpPr>
          <p:cNvPr id="74" name="Group 25">
            <a:extLst>
              <a:ext uri="{FF2B5EF4-FFF2-40B4-BE49-F238E27FC236}">
                <a16:creationId xmlns:a16="http://schemas.microsoft.com/office/drawing/2014/main" id="{7C40684C-2567-0345-8B2A-DC4F526828B5}"/>
              </a:ext>
            </a:extLst>
          </p:cNvPr>
          <p:cNvGrpSpPr>
            <a:grpSpLocks/>
          </p:cNvGrpSpPr>
          <p:nvPr/>
        </p:nvGrpSpPr>
        <p:grpSpPr bwMode="auto">
          <a:xfrm>
            <a:off x="3648075" y="5062728"/>
            <a:ext cx="719139" cy="307777"/>
            <a:chOff x="683568" y="4941168"/>
            <a:chExt cx="720179" cy="309172"/>
          </a:xfrm>
        </p:grpSpPr>
        <p:cxnSp>
          <p:nvCxnSpPr>
            <p:cNvPr id="75" name="Straight Connector 74">
              <a:extLst>
                <a:ext uri="{FF2B5EF4-FFF2-40B4-BE49-F238E27FC236}">
                  <a16:creationId xmlns:a16="http://schemas.microsoft.com/office/drawing/2014/main" id="{3B7DECD8-3C83-F54F-833F-738EDEFC3148}"/>
                </a:ext>
              </a:extLst>
            </p:cNvPr>
            <p:cNvCxnSpPr/>
            <p:nvPr/>
          </p:nvCxnSpPr>
          <p:spPr>
            <a:xfrm>
              <a:off x="683568" y="4941168"/>
              <a:ext cx="72017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6" name="TextBox 27">
              <a:extLst>
                <a:ext uri="{FF2B5EF4-FFF2-40B4-BE49-F238E27FC236}">
                  <a16:creationId xmlns:a16="http://schemas.microsoft.com/office/drawing/2014/main" id="{2DC98A1B-12BF-6042-A947-B92586F2D6B4}"/>
                </a:ext>
              </a:extLst>
            </p:cNvPr>
            <p:cNvSpPr txBox="1">
              <a:spLocks noChangeArrowheads="1"/>
            </p:cNvSpPr>
            <p:nvPr/>
          </p:nvSpPr>
          <p:spPr bwMode="auto">
            <a:xfrm>
              <a:off x="683568" y="4941168"/>
              <a:ext cx="720080" cy="309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457189"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F6FC6"/>
                  </a:solidFill>
                  <a:effectLst/>
                  <a:uLnTx/>
                  <a:uFillTx/>
                  <a:latin typeface="Arial" pitchFamily="34" charset="0"/>
                  <a:ea typeface="MS PGothic" pitchFamily="34" charset="-128"/>
                  <a:cs typeface="Arial"/>
                  <a:sym typeface="Arial"/>
                </a:rPr>
                <a:t>PER</a:t>
              </a:r>
            </a:p>
          </p:txBody>
        </p:sp>
      </p:grpSp>
      <p:grpSp>
        <p:nvGrpSpPr>
          <p:cNvPr id="77" name="Group 25">
            <a:extLst>
              <a:ext uri="{FF2B5EF4-FFF2-40B4-BE49-F238E27FC236}">
                <a16:creationId xmlns:a16="http://schemas.microsoft.com/office/drawing/2014/main" id="{124CDD44-3198-C84E-AF8B-B7788915FCF0}"/>
              </a:ext>
            </a:extLst>
          </p:cNvPr>
          <p:cNvGrpSpPr>
            <a:grpSpLocks/>
          </p:cNvGrpSpPr>
          <p:nvPr/>
        </p:nvGrpSpPr>
        <p:grpSpPr bwMode="auto">
          <a:xfrm>
            <a:off x="6167437" y="5062734"/>
            <a:ext cx="1441451" cy="307777"/>
            <a:chOff x="683568" y="4941168"/>
            <a:chExt cx="720179" cy="309172"/>
          </a:xfrm>
        </p:grpSpPr>
        <p:cxnSp>
          <p:nvCxnSpPr>
            <p:cNvPr id="78" name="Straight Connector 77">
              <a:extLst>
                <a:ext uri="{FF2B5EF4-FFF2-40B4-BE49-F238E27FC236}">
                  <a16:creationId xmlns:a16="http://schemas.microsoft.com/office/drawing/2014/main" id="{3BF4F5D7-0B94-4047-A777-E657D8F3AF01}"/>
                </a:ext>
              </a:extLst>
            </p:cNvPr>
            <p:cNvCxnSpPr/>
            <p:nvPr/>
          </p:nvCxnSpPr>
          <p:spPr>
            <a:xfrm>
              <a:off x="683568" y="4941168"/>
              <a:ext cx="72017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9" name="TextBox 27">
              <a:extLst>
                <a:ext uri="{FF2B5EF4-FFF2-40B4-BE49-F238E27FC236}">
                  <a16:creationId xmlns:a16="http://schemas.microsoft.com/office/drawing/2014/main" id="{D95AE81E-AAE5-AA4B-9814-4950CF7C02E8}"/>
                </a:ext>
              </a:extLst>
            </p:cNvPr>
            <p:cNvSpPr txBox="1">
              <a:spLocks noChangeArrowheads="1"/>
            </p:cNvSpPr>
            <p:nvPr/>
          </p:nvSpPr>
          <p:spPr bwMode="auto">
            <a:xfrm>
              <a:off x="683568" y="4941168"/>
              <a:ext cx="720080" cy="309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457189"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F6FC6"/>
                  </a:solidFill>
                  <a:effectLst/>
                  <a:uLnTx/>
                  <a:uFillTx/>
                  <a:latin typeface="Arial" pitchFamily="34" charset="0"/>
                  <a:ea typeface="MS PGothic" pitchFamily="34" charset="-128"/>
                  <a:cs typeface="Arial"/>
                  <a:sym typeface="Arial"/>
                </a:rPr>
                <a:t>VEH</a:t>
              </a:r>
            </a:p>
          </p:txBody>
        </p:sp>
      </p:grpSp>
      <p:grpSp>
        <p:nvGrpSpPr>
          <p:cNvPr id="80" name="Group 25">
            <a:extLst>
              <a:ext uri="{FF2B5EF4-FFF2-40B4-BE49-F238E27FC236}">
                <a16:creationId xmlns:a16="http://schemas.microsoft.com/office/drawing/2014/main" id="{F105D5F6-0261-4042-9847-40523C4E1F48}"/>
              </a:ext>
            </a:extLst>
          </p:cNvPr>
          <p:cNvGrpSpPr>
            <a:grpSpLocks/>
          </p:cNvGrpSpPr>
          <p:nvPr/>
        </p:nvGrpSpPr>
        <p:grpSpPr bwMode="auto">
          <a:xfrm>
            <a:off x="9048751" y="5062734"/>
            <a:ext cx="1295400" cy="307777"/>
            <a:chOff x="683568" y="4941168"/>
            <a:chExt cx="720179" cy="309172"/>
          </a:xfrm>
        </p:grpSpPr>
        <p:cxnSp>
          <p:nvCxnSpPr>
            <p:cNvPr id="81" name="Straight Connector 80">
              <a:extLst>
                <a:ext uri="{FF2B5EF4-FFF2-40B4-BE49-F238E27FC236}">
                  <a16:creationId xmlns:a16="http://schemas.microsoft.com/office/drawing/2014/main" id="{6DDA6555-CE20-CE4E-B355-364FDA5111C8}"/>
                </a:ext>
              </a:extLst>
            </p:cNvPr>
            <p:cNvCxnSpPr/>
            <p:nvPr/>
          </p:nvCxnSpPr>
          <p:spPr>
            <a:xfrm>
              <a:off x="683568" y="4941168"/>
              <a:ext cx="72017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2" name="TextBox 27">
              <a:extLst>
                <a:ext uri="{FF2B5EF4-FFF2-40B4-BE49-F238E27FC236}">
                  <a16:creationId xmlns:a16="http://schemas.microsoft.com/office/drawing/2014/main" id="{C1D90B1F-A32B-C445-B420-693BA72C3AAC}"/>
                </a:ext>
              </a:extLst>
            </p:cNvPr>
            <p:cNvSpPr txBox="1">
              <a:spLocks noChangeArrowheads="1"/>
            </p:cNvSpPr>
            <p:nvPr/>
          </p:nvSpPr>
          <p:spPr bwMode="auto">
            <a:xfrm>
              <a:off x="683568" y="4941168"/>
              <a:ext cx="720080" cy="309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457189"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F6FC6"/>
                  </a:solidFill>
                  <a:effectLst/>
                  <a:uLnTx/>
                  <a:uFillTx/>
                  <a:latin typeface="Arial" pitchFamily="34" charset="0"/>
                  <a:ea typeface="MS PGothic" pitchFamily="34" charset="-128"/>
                  <a:cs typeface="Arial"/>
                  <a:sym typeface="Arial"/>
                </a:rPr>
                <a:t>FAC</a:t>
              </a:r>
            </a:p>
          </p:txBody>
        </p:sp>
      </p:grpSp>
    </p:spTree>
    <p:extLst>
      <p:ext uri="{BB962C8B-B14F-4D97-AF65-F5344CB8AC3E}">
        <p14:creationId xmlns:p14="http://schemas.microsoft.com/office/powerpoint/2010/main" val="966774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C4FC5-D718-E7AA-7979-14200CF2E5B1}"/>
              </a:ext>
            </a:extLst>
          </p:cNvPr>
          <p:cNvSpPr>
            <a:spLocks noGrp="1"/>
          </p:cNvSpPr>
          <p:nvPr>
            <p:ph type="title"/>
          </p:nvPr>
        </p:nvSpPr>
        <p:spPr/>
        <p:txBody>
          <a:bodyPr/>
          <a:lstStyle/>
          <a:p>
            <a:r>
              <a:rPr lang="en-US" dirty="0"/>
              <a:t>The Goal of Multimedia Embedding Space</a:t>
            </a:r>
          </a:p>
        </p:txBody>
      </p:sp>
      <p:graphicFrame>
        <p:nvGraphicFramePr>
          <p:cNvPr id="5" name="Content Placeholder 4">
            <a:extLst>
              <a:ext uri="{FF2B5EF4-FFF2-40B4-BE49-F238E27FC236}">
                <a16:creationId xmlns:a16="http://schemas.microsoft.com/office/drawing/2014/main" id="{9E178E34-C57E-87EB-950D-494230FAD305}"/>
              </a:ext>
            </a:extLst>
          </p:cNvPr>
          <p:cNvGraphicFramePr>
            <a:graphicFrameLocks noGrp="1"/>
          </p:cNvGraphicFramePr>
          <p:nvPr>
            <p:ph idx="1"/>
          </p:nvPr>
        </p:nvGraphicFramePr>
        <p:xfrm>
          <a:off x="1692875" y="1834159"/>
          <a:ext cx="8476736" cy="3476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D0B56864-364F-772E-CB19-81E3A494C5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B9716BE4-A0AF-C0AB-379A-39E65716A8F6}"/>
              </a:ext>
            </a:extLst>
          </p:cNvPr>
          <p:cNvSpPr txBox="1">
            <a:spLocks/>
          </p:cNvSpPr>
          <p:nvPr/>
        </p:nvSpPr>
        <p:spPr>
          <a:xfrm>
            <a:off x="838200" y="1231900"/>
            <a:ext cx="10515600" cy="494506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How? Image-text pre-training by image-text pairs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4065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pic>
        <p:nvPicPr>
          <p:cNvPr id="671" name="Google Shape;671;g1348e52b396_0_1526" descr="A picture containing diagram&#10;&#10;Description automatically generated"/>
          <p:cNvPicPr preferRelativeResize="0"/>
          <p:nvPr/>
        </p:nvPicPr>
        <p:blipFill rotWithShape="1">
          <a:blip r:embed="rId3">
            <a:alphaModFix/>
          </a:blip>
          <a:srcRect/>
          <a:stretch/>
        </p:blipFill>
        <p:spPr>
          <a:xfrm>
            <a:off x="5011221" y="2472893"/>
            <a:ext cx="5715004" cy="4019983"/>
          </a:xfrm>
          <a:prstGeom prst="rect">
            <a:avLst/>
          </a:prstGeom>
          <a:noFill/>
          <a:ln>
            <a:noFill/>
          </a:ln>
        </p:spPr>
      </p:pic>
      <p:sp>
        <p:nvSpPr>
          <p:cNvPr id="672" name="Google Shape;672;g1348e52b396_0_1526"/>
          <p:cNvSpPr/>
          <p:nvPr/>
        </p:nvSpPr>
        <p:spPr>
          <a:xfrm>
            <a:off x="5326329" y="2536191"/>
            <a:ext cx="5175900" cy="20424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673" name="Google Shape;673;g1348e52b396_0_1526"/>
          <p:cNvSpPr txBox="1">
            <a:spLocks noGrp="1"/>
          </p:cNvSpPr>
          <p:nvPr>
            <p:ph type="title"/>
          </p:nvPr>
        </p:nvSpPr>
        <p:spPr>
          <a:xfrm>
            <a:off x="750503" y="486309"/>
            <a:ext cx="11420092" cy="688800"/>
          </a:xfrm>
          <a:prstGeom prst="rect">
            <a:avLst/>
          </a:prstGeom>
          <a:noFill/>
          <a:ln>
            <a:noFill/>
          </a:ln>
        </p:spPr>
        <p:txBody>
          <a:bodyPr spcFirstLastPara="1" wrap="square" lIns="91433" tIns="45700" rIns="91433" bIns="45700" anchor="ctr" anchorCtr="0">
            <a:noAutofit/>
          </a:bodyPr>
          <a:lstStyle/>
          <a:p>
            <a:r>
              <a:rPr lang="en-US"/>
              <a:t>Event Enhanced Vision-Language Pretraining</a:t>
            </a:r>
            <a:endParaRPr/>
          </a:p>
        </p:txBody>
      </p:sp>
      <p:sp>
        <p:nvSpPr>
          <p:cNvPr id="674" name="Google Shape;674;g1348e52b396_0_1526"/>
          <p:cNvSpPr txBox="1">
            <a:spLocks noGrp="1"/>
          </p:cNvSpPr>
          <p:nvPr>
            <p:ph type="body" idx="1"/>
          </p:nvPr>
        </p:nvSpPr>
        <p:spPr>
          <a:xfrm>
            <a:off x="444551" y="1443287"/>
            <a:ext cx="10515600" cy="5049600"/>
          </a:xfrm>
          <a:prstGeom prst="rect">
            <a:avLst/>
          </a:prstGeom>
          <a:noFill/>
          <a:ln>
            <a:noFill/>
          </a:ln>
        </p:spPr>
        <p:txBody>
          <a:bodyPr spcFirstLastPara="1" wrap="square" lIns="91425" tIns="45700" rIns="91425" bIns="45700" anchor="t" anchorCtr="0">
            <a:noAutofit/>
          </a:bodyPr>
          <a:lstStyle/>
          <a:p>
            <a:pPr indent="-425440">
              <a:spcBef>
                <a:spcPts val="1100"/>
              </a:spcBef>
              <a:buSzPts val="1900"/>
            </a:pPr>
            <a:r>
              <a:rPr lang="en-US"/>
              <a:t>Why adding event structured knowledge into Vision-Language Pretraining?</a:t>
            </a:r>
            <a:endParaRPr/>
          </a:p>
          <a:p>
            <a:pPr lvl="1" indent="-425440">
              <a:spcBef>
                <a:spcPts val="500"/>
              </a:spcBef>
              <a:buSzPts val="1900"/>
            </a:pPr>
            <a:r>
              <a:rPr lang="en-US"/>
              <a:t>Existing vision-language models mainly focus on image-level or object-level information.</a:t>
            </a:r>
            <a:endParaRPr/>
          </a:p>
        </p:txBody>
      </p:sp>
      <p:sp>
        <p:nvSpPr>
          <p:cNvPr id="675" name="Google Shape;675;g1348e52b396_0_1526"/>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prstClr val="black"/>
                </a:solidFill>
                <a:effectLst/>
                <a:uLnTx/>
                <a:uFillTx/>
                <a:latin typeface="Arial"/>
                <a:cs typeface="Arial"/>
                <a:sym typeface="Arial"/>
              </a:rPr>
              <a:pPr marL="0" marR="0" lvl="0" indent="0" algn="ctr" defTabSz="1219170" rtl="0" eaLnBrk="1" fontAlgn="auto" latinLnBrk="0" hangingPunct="1">
                <a:lnSpc>
                  <a:spcPct val="100000"/>
                </a:lnSpc>
                <a:spcBef>
                  <a:spcPts val="0"/>
                </a:spcBef>
                <a:spcAft>
                  <a:spcPts val="0"/>
                </a:spcAft>
                <a:buClr>
                  <a:srgbClr val="000000"/>
                </a:buClr>
                <a:buSzPts val="1200"/>
                <a:buFont typeface="Arial"/>
                <a:buNone/>
                <a:tabLst/>
                <a:defRPr/>
              </a:pPr>
              <a:t>60</a:t>
            </a:fld>
            <a:endParaRPr kumimoji="0" sz="1200" b="0" i="0" u="none" strike="noStrike" kern="0" cap="none" spc="0" normalizeH="0" baseline="0" noProof="0">
              <a:ln>
                <a:noFill/>
              </a:ln>
              <a:solidFill>
                <a:prstClr val="black"/>
              </a:solidFill>
              <a:effectLst/>
              <a:uLnTx/>
              <a:uFillTx/>
              <a:latin typeface="Arial"/>
              <a:cs typeface="Arial"/>
              <a:sym typeface="Arial"/>
            </a:endParaRPr>
          </a:p>
        </p:txBody>
      </p:sp>
      <p:pic>
        <p:nvPicPr>
          <p:cNvPr id="676" name="Google Shape;676;g1348e52b396_0_1526" descr="Text, application, chat or text message&#10;&#10;Description automatically generated"/>
          <p:cNvPicPr preferRelativeResize="0"/>
          <p:nvPr/>
        </p:nvPicPr>
        <p:blipFill rotWithShape="1">
          <a:blip r:embed="rId4">
            <a:alphaModFix/>
          </a:blip>
          <a:srcRect/>
          <a:stretch/>
        </p:blipFill>
        <p:spPr>
          <a:xfrm>
            <a:off x="5530740" y="5191169"/>
            <a:ext cx="2478728" cy="1132151"/>
          </a:xfrm>
          <a:prstGeom prst="rect">
            <a:avLst/>
          </a:prstGeom>
          <a:noFill/>
          <a:ln>
            <a:noFill/>
          </a:ln>
        </p:spPr>
      </p:pic>
      <p:pic>
        <p:nvPicPr>
          <p:cNvPr id="677" name="Google Shape;677;g1348e52b396_0_1526" descr="Diagram&#10;&#10;Description automatically generated"/>
          <p:cNvPicPr preferRelativeResize="0"/>
          <p:nvPr/>
        </p:nvPicPr>
        <p:blipFill rotWithShape="1">
          <a:blip r:embed="rId5">
            <a:alphaModFix/>
          </a:blip>
          <a:srcRect/>
          <a:stretch/>
        </p:blipFill>
        <p:spPr>
          <a:xfrm>
            <a:off x="5717194" y="2536191"/>
            <a:ext cx="2061444" cy="1961375"/>
          </a:xfrm>
          <a:prstGeom prst="rect">
            <a:avLst/>
          </a:prstGeom>
          <a:noFill/>
          <a:ln>
            <a:noFill/>
          </a:ln>
        </p:spPr>
      </p:pic>
      <p:pic>
        <p:nvPicPr>
          <p:cNvPr id="678" name="Google Shape;678;g1348e52b396_0_1526" descr="A picture containing text, person, outdoor, jumping&#10;&#10;Description automatically generated"/>
          <p:cNvPicPr preferRelativeResize="0"/>
          <p:nvPr/>
        </p:nvPicPr>
        <p:blipFill rotWithShape="1">
          <a:blip r:embed="rId6">
            <a:alphaModFix/>
          </a:blip>
          <a:srcRect/>
          <a:stretch/>
        </p:blipFill>
        <p:spPr>
          <a:xfrm>
            <a:off x="8233312" y="5162137"/>
            <a:ext cx="2269067" cy="1270000"/>
          </a:xfrm>
          <a:prstGeom prst="rect">
            <a:avLst/>
          </a:prstGeom>
          <a:noFill/>
          <a:ln>
            <a:noFill/>
          </a:ln>
        </p:spPr>
      </p:pic>
      <p:pic>
        <p:nvPicPr>
          <p:cNvPr id="679" name="Google Shape;679;g1348e52b396_0_1526" descr="A picture containing timeline&#10;&#10;Description automatically generated"/>
          <p:cNvPicPr preferRelativeResize="0"/>
          <p:nvPr/>
        </p:nvPicPr>
        <p:blipFill rotWithShape="1">
          <a:blip r:embed="rId7">
            <a:alphaModFix/>
          </a:blip>
          <a:srcRect/>
          <a:stretch/>
        </p:blipFill>
        <p:spPr>
          <a:xfrm>
            <a:off x="8447313" y="2536191"/>
            <a:ext cx="1615448" cy="2042520"/>
          </a:xfrm>
          <a:prstGeom prst="rect">
            <a:avLst/>
          </a:prstGeom>
          <a:noFill/>
          <a:ln>
            <a:noFill/>
          </a:ln>
        </p:spPr>
      </p:pic>
      <p:sp>
        <p:nvSpPr>
          <p:cNvPr id="680" name="Google Shape;680;g1348e52b396_0_1526"/>
          <p:cNvSpPr/>
          <p:nvPr/>
        </p:nvSpPr>
        <p:spPr>
          <a:xfrm>
            <a:off x="7800415" y="4724399"/>
            <a:ext cx="230700" cy="174000"/>
          </a:xfrm>
          <a:prstGeom prst="upArrow">
            <a:avLst>
              <a:gd name="adj1" fmla="val 50000"/>
              <a:gd name="adj2" fmla="val 50000"/>
            </a:avLst>
          </a:prstGeom>
          <a:solidFill>
            <a:srgbClr val="00B0F0"/>
          </a:solidFill>
          <a:ln>
            <a:noFill/>
          </a:ln>
        </p:spPr>
        <p:txBody>
          <a:bodyPr spcFirstLastPara="1" wrap="square" lIns="121900" tIns="60925" rIns="121900" bIns="609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FFFFFF"/>
              </a:solidFill>
              <a:effectLst/>
              <a:uLnTx/>
              <a:uFillTx/>
              <a:latin typeface="Arial"/>
              <a:ea typeface="+mn-ea"/>
              <a:cs typeface="Arial"/>
              <a:sym typeface="Arial"/>
            </a:endParaRPr>
          </a:p>
        </p:txBody>
      </p:sp>
      <p:graphicFrame>
        <p:nvGraphicFramePr>
          <p:cNvPr id="681" name="Google Shape;681;g1348e52b396_0_1526"/>
          <p:cNvGraphicFramePr/>
          <p:nvPr/>
        </p:nvGraphicFramePr>
        <p:xfrm>
          <a:off x="923873" y="2967895"/>
          <a:ext cx="3806051" cy="2590808"/>
        </p:xfrm>
        <a:graphic>
          <a:graphicData uri="http://schemas.openxmlformats.org/drawingml/2006/table">
            <a:tbl>
              <a:tblPr>
                <a:noFill/>
              </a:tblPr>
              <a:tblGrid>
                <a:gridCol w="1912500">
                  <a:extLst>
                    <a:ext uri="{9D8B030D-6E8A-4147-A177-3AD203B41FA5}">
                      <a16:colId xmlns:a16="http://schemas.microsoft.com/office/drawing/2014/main" val="20000"/>
                    </a:ext>
                  </a:extLst>
                </a:gridCol>
                <a:gridCol w="1893551">
                  <a:extLst>
                    <a:ext uri="{9D8B030D-6E8A-4147-A177-3AD203B41FA5}">
                      <a16:colId xmlns:a16="http://schemas.microsoft.com/office/drawing/2014/main" val="20001"/>
                    </a:ext>
                  </a:extLst>
                </a:gridCol>
              </a:tblGrid>
              <a:tr h="323851">
                <a:tc>
                  <a:txBody>
                    <a:bodyPr/>
                    <a:lstStyle/>
                    <a:p>
                      <a:pPr marL="0" lvl="0" indent="0" algn="ctr" rtl="0">
                        <a:lnSpc>
                          <a:spcPct val="115000"/>
                        </a:lnSpc>
                        <a:spcBef>
                          <a:spcPts val="0"/>
                        </a:spcBef>
                        <a:spcAft>
                          <a:spcPts val="0"/>
                        </a:spcAft>
                        <a:buNone/>
                      </a:pPr>
                      <a:r>
                        <a:rPr lang="en-US" sz="1100" b="1">
                          <a:solidFill>
                            <a:srgbClr val="FFFFFF"/>
                          </a:solidFill>
                        </a:rPr>
                        <a:t>Text</a:t>
                      </a:r>
                      <a:endParaRPr sz="1100" b="1">
                        <a:solidFill>
                          <a:srgbClr val="FFFFFF"/>
                        </a:solidFill>
                      </a:endParaRPr>
                    </a:p>
                  </a:txBody>
                  <a:tcPr marL="91451" marR="91451" marT="45725" marB="45725">
                    <a:lnT w="25400" cap="flat" cmpd="sng">
                      <a:solidFill>
                        <a:srgbClr val="000000"/>
                      </a:solidFill>
                      <a:prstDash val="solid"/>
                      <a:round/>
                      <a:headEnd type="none" w="sm" len="sm"/>
                      <a:tailEnd type="none" w="sm" len="sm"/>
                    </a:lnT>
                    <a:lnB w="25400" cap="flat" cmpd="sng">
                      <a:solidFill>
                        <a:srgbClr val="000000"/>
                      </a:solidFill>
                      <a:prstDash val="solid"/>
                      <a:round/>
                      <a:headEnd type="none" w="sm" len="sm"/>
                      <a:tailEnd type="none" w="sm" len="sm"/>
                    </a:lnB>
                    <a:solidFill>
                      <a:srgbClr val="000000"/>
                    </a:solidFill>
                  </a:tcPr>
                </a:tc>
                <a:tc>
                  <a:txBody>
                    <a:bodyPr/>
                    <a:lstStyle/>
                    <a:p>
                      <a:pPr marL="0" lvl="0" indent="0" algn="ctr" rtl="0">
                        <a:lnSpc>
                          <a:spcPct val="115000"/>
                        </a:lnSpc>
                        <a:spcBef>
                          <a:spcPts val="0"/>
                        </a:spcBef>
                        <a:spcAft>
                          <a:spcPts val="0"/>
                        </a:spcAft>
                        <a:buNone/>
                      </a:pPr>
                      <a:r>
                        <a:rPr lang="en-US" sz="1200" b="1">
                          <a:solidFill>
                            <a:srgbClr val="FFFFFF"/>
                          </a:solidFill>
                        </a:rPr>
                        <a:t>Image / Video Frame</a:t>
                      </a:r>
                      <a:endParaRPr sz="1200" b="1">
                        <a:solidFill>
                          <a:srgbClr val="FFFFFF"/>
                        </a:solidFill>
                      </a:endParaRPr>
                    </a:p>
                  </a:txBody>
                  <a:tcPr marL="68575" marR="68575" marT="45725" marB="45725">
                    <a:lnT w="25400" cap="flat" cmpd="sng">
                      <a:solidFill>
                        <a:srgbClr val="000000"/>
                      </a:solidFill>
                      <a:prstDash val="solid"/>
                      <a:round/>
                      <a:headEnd type="none" w="sm" len="sm"/>
                      <a:tailEnd type="none" w="sm" len="sm"/>
                    </a:lnT>
                    <a:lnB w="25400" cap="flat" cmpd="sng">
                      <a:solidFill>
                        <a:srgbClr val="000000"/>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323851">
                <a:tc>
                  <a:txBody>
                    <a:bodyPr/>
                    <a:lstStyle/>
                    <a:p>
                      <a:pPr marL="0" lvl="0" indent="0" algn="ctr" rtl="0">
                        <a:lnSpc>
                          <a:spcPct val="115000"/>
                        </a:lnSpc>
                        <a:spcBef>
                          <a:spcPts val="0"/>
                        </a:spcBef>
                        <a:spcAft>
                          <a:spcPts val="0"/>
                        </a:spcAft>
                        <a:buNone/>
                      </a:pPr>
                      <a:r>
                        <a:rPr lang="en-US" sz="1200"/>
                        <a:t>Sentence</a:t>
                      </a:r>
                      <a:endParaRPr sz="1200"/>
                    </a:p>
                  </a:txBody>
                  <a:tcPr marL="68575" marR="68575" marT="45725" marB="45725">
                    <a:lnT w="25400" cap="flat" cmpd="sng">
                      <a:solidFill>
                        <a:srgbClr val="000000"/>
                      </a:solidFill>
                      <a:prstDash val="solid"/>
                      <a:round/>
                      <a:headEnd type="none" w="sm" len="sm"/>
                      <a:tailEnd type="none" w="sm" len="sm"/>
                    </a:lnT>
                    <a:solidFill>
                      <a:srgbClr val="E7E7E7"/>
                    </a:solidFill>
                  </a:tcPr>
                </a:tc>
                <a:tc>
                  <a:txBody>
                    <a:bodyPr/>
                    <a:lstStyle/>
                    <a:p>
                      <a:pPr marL="0" lvl="0" indent="0" algn="ctr" rtl="0">
                        <a:lnSpc>
                          <a:spcPct val="115000"/>
                        </a:lnSpc>
                        <a:spcBef>
                          <a:spcPts val="0"/>
                        </a:spcBef>
                        <a:spcAft>
                          <a:spcPts val="0"/>
                        </a:spcAft>
                        <a:buNone/>
                      </a:pPr>
                      <a:r>
                        <a:rPr lang="en-US" sz="1200"/>
                        <a:t>Image</a:t>
                      </a:r>
                      <a:endParaRPr sz="1200"/>
                    </a:p>
                  </a:txBody>
                  <a:tcPr marL="68575" marR="68575" marT="45725" marB="45725">
                    <a:lnT w="25400" cap="flat" cmpd="sng">
                      <a:solidFill>
                        <a:srgbClr val="000000"/>
                      </a:solidFill>
                      <a:prstDash val="solid"/>
                      <a:round/>
                      <a:headEnd type="none" w="sm" len="sm"/>
                      <a:tailEnd type="none" w="sm" len="sm"/>
                    </a:lnT>
                    <a:solidFill>
                      <a:srgbClr val="E7E7E7"/>
                    </a:solidFill>
                  </a:tcPr>
                </a:tc>
                <a:extLst>
                  <a:ext uri="{0D108BD9-81ED-4DB2-BD59-A6C34878D82A}">
                    <a16:rowId xmlns:a16="http://schemas.microsoft.com/office/drawing/2014/main" val="10001"/>
                  </a:ext>
                </a:extLst>
              </a:tr>
              <a:tr h="323851">
                <a:tc>
                  <a:txBody>
                    <a:bodyPr/>
                    <a:lstStyle/>
                    <a:p>
                      <a:pPr marL="0" lvl="0" indent="0" algn="ctr" rtl="0">
                        <a:lnSpc>
                          <a:spcPct val="115000"/>
                        </a:lnSpc>
                        <a:spcBef>
                          <a:spcPts val="0"/>
                        </a:spcBef>
                        <a:spcAft>
                          <a:spcPts val="0"/>
                        </a:spcAft>
                        <a:buNone/>
                      </a:pPr>
                      <a:r>
                        <a:rPr lang="en-US" sz="1200"/>
                        <a:t>Word</a:t>
                      </a:r>
                      <a:endParaRPr sz="1200"/>
                    </a:p>
                  </a:txBody>
                  <a:tcPr marL="68575" marR="68575" marT="45725" marB="45725"/>
                </a:tc>
                <a:tc>
                  <a:txBody>
                    <a:bodyPr/>
                    <a:lstStyle/>
                    <a:p>
                      <a:pPr marL="0" lvl="0" indent="0" algn="ctr" rtl="0">
                        <a:lnSpc>
                          <a:spcPct val="115000"/>
                        </a:lnSpc>
                        <a:spcBef>
                          <a:spcPts val="0"/>
                        </a:spcBef>
                        <a:spcAft>
                          <a:spcPts val="0"/>
                        </a:spcAft>
                        <a:buNone/>
                      </a:pPr>
                      <a:r>
                        <a:rPr lang="en-US" sz="1200" dirty="0"/>
                        <a:t>Region</a:t>
                      </a:r>
                      <a:endParaRPr sz="1200" dirty="0"/>
                    </a:p>
                  </a:txBody>
                  <a:tcPr marL="68575" marR="68575" marT="45725" marB="45725"/>
                </a:tc>
                <a:extLst>
                  <a:ext uri="{0D108BD9-81ED-4DB2-BD59-A6C34878D82A}">
                    <a16:rowId xmlns:a16="http://schemas.microsoft.com/office/drawing/2014/main" val="10002"/>
                  </a:ext>
                </a:extLst>
              </a:tr>
              <a:tr h="323851">
                <a:tc>
                  <a:txBody>
                    <a:bodyPr/>
                    <a:lstStyle/>
                    <a:p>
                      <a:pPr marL="0" lvl="0" indent="0" algn="ctr" rtl="0">
                        <a:lnSpc>
                          <a:spcPct val="115000"/>
                        </a:lnSpc>
                        <a:spcBef>
                          <a:spcPts val="0"/>
                        </a:spcBef>
                        <a:spcAft>
                          <a:spcPts val="0"/>
                        </a:spcAft>
                        <a:buNone/>
                      </a:pPr>
                      <a:r>
                        <a:rPr lang="en-US" sz="1200"/>
                        <a:t>Entity</a:t>
                      </a:r>
                      <a:endParaRPr sz="1200"/>
                    </a:p>
                  </a:txBody>
                  <a:tcPr marL="68575" marR="68575" marT="45725" marB="45725">
                    <a:solidFill>
                      <a:srgbClr val="E7E7E7"/>
                    </a:solidFill>
                  </a:tcPr>
                </a:tc>
                <a:tc>
                  <a:txBody>
                    <a:bodyPr/>
                    <a:lstStyle/>
                    <a:p>
                      <a:pPr marL="0" lvl="0" indent="0" algn="ctr" rtl="0">
                        <a:lnSpc>
                          <a:spcPct val="115000"/>
                        </a:lnSpc>
                        <a:spcBef>
                          <a:spcPts val="0"/>
                        </a:spcBef>
                        <a:spcAft>
                          <a:spcPts val="0"/>
                        </a:spcAft>
                        <a:buNone/>
                      </a:pPr>
                      <a:r>
                        <a:rPr lang="en-US" sz="1200" dirty="0"/>
                        <a:t>Object</a:t>
                      </a:r>
                      <a:endParaRPr sz="1200" dirty="0"/>
                    </a:p>
                  </a:txBody>
                  <a:tcPr marL="68575" marR="68575" marT="45725" marB="45725">
                    <a:solidFill>
                      <a:srgbClr val="E7E7E7"/>
                    </a:solidFill>
                  </a:tcPr>
                </a:tc>
                <a:extLst>
                  <a:ext uri="{0D108BD9-81ED-4DB2-BD59-A6C34878D82A}">
                    <a16:rowId xmlns:a16="http://schemas.microsoft.com/office/drawing/2014/main" val="10003"/>
                  </a:ext>
                </a:extLst>
              </a:tr>
              <a:tr h="323851">
                <a:tc>
                  <a:txBody>
                    <a:bodyPr/>
                    <a:lstStyle/>
                    <a:p>
                      <a:pPr marL="0" lvl="0" indent="0" algn="ctr" rtl="0">
                        <a:lnSpc>
                          <a:spcPct val="115000"/>
                        </a:lnSpc>
                        <a:spcBef>
                          <a:spcPts val="0"/>
                        </a:spcBef>
                        <a:spcAft>
                          <a:spcPts val="0"/>
                        </a:spcAft>
                        <a:buNone/>
                      </a:pPr>
                      <a:r>
                        <a:rPr lang="en-US" sz="1200"/>
                        <a:t>Relation</a:t>
                      </a:r>
                      <a:endParaRPr sz="1200"/>
                    </a:p>
                  </a:txBody>
                  <a:tcPr marL="68575" marR="68575" marT="45725" marB="45725"/>
                </a:tc>
                <a:tc>
                  <a:txBody>
                    <a:bodyPr/>
                    <a:lstStyle/>
                    <a:p>
                      <a:pPr marL="0" lvl="0" indent="0" algn="ctr" rtl="0">
                        <a:lnSpc>
                          <a:spcPct val="115000"/>
                        </a:lnSpc>
                        <a:spcBef>
                          <a:spcPts val="0"/>
                        </a:spcBef>
                        <a:spcAft>
                          <a:spcPts val="0"/>
                        </a:spcAft>
                        <a:buNone/>
                      </a:pPr>
                      <a:r>
                        <a:rPr lang="en-US" sz="1200" dirty="0"/>
                        <a:t>Relation</a:t>
                      </a:r>
                      <a:endParaRPr sz="1200" dirty="0"/>
                    </a:p>
                  </a:txBody>
                  <a:tcPr marL="68575" marR="68575" marT="45725" marB="45725"/>
                </a:tc>
                <a:extLst>
                  <a:ext uri="{0D108BD9-81ED-4DB2-BD59-A6C34878D82A}">
                    <a16:rowId xmlns:a16="http://schemas.microsoft.com/office/drawing/2014/main" val="10004"/>
                  </a:ext>
                </a:extLst>
              </a:tr>
              <a:tr h="323851">
                <a:tc>
                  <a:txBody>
                    <a:bodyPr/>
                    <a:lstStyle/>
                    <a:p>
                      <a:pPr marL="0" lvl="0" indent="0" algn="ctr" rtl="0">
                        <a:lnSpc>
                          <a:spcPct val="115000"/>
                        </a:lnSpc>
                        <a:spcBef>
                          <a:spcPts val="0"/>
                        </a:spcBef>
                        <a:spcAft>
                          <a:spcPts val="0"/>
                        </a:spcAft>
                        <a:buNone/>
                      </a:pPr>
                      <a:r>
                        <a:rPr lang="en-US" sz="1200"/>
                        <a:t>Entity-Relation Graph</a:t>
                      </a:r>
                      <a:endParaRPr sz="1200"/>
                    </a:p>
                  </a:txBody>
                  <a:tcPr marL="68575" marR="68575" marT="45725" marB="45725">
                    <a:solidFill>
                      <a:srgbClr val="E7E7E7"/>
                    </a:solidFill>
                  </a:tcPr>
                </a:tc>
                <a:tc>
                  <a:txBody>
                    <a:bodyPr/>
                    <a:lstStyle/>
                    <a:p>
                      <a:pPr marL="0" lvl="0" indent="0" algn="ctr" rtl="0">
                        <a:lnSpc>
                          <a:spcPct val="115000"/>
                        </a:lnSpc>
                        <a:spcBef>
                          <a:spcPts val="0"/>
                        </a:spcBef>
                        <a:spcAft>
                          <a:spcPts val="0"/>
                        </a:spcAft>
                        <a:buNone/>
                      </a:pPr>
                      <a:r>
                        <a:rPr lang="en-US" sz="1200" dirty="0"/>
                        <a:t>Scene Graph</a:t>
                      </a:r>
                      <a:endParaRPr sz="1200" dirty="0"/>
                    </a:p>
                  </a:txBody>
                  <a:tcPr marL="68575" marR="68575" marT="45725" marB="45725">
                    <a:solidFill>
                      <a:srgbClr val="E7E7E7"/>
                    </a:solidFill>
                  </a:tcPr>
                </a:tc>
                <a:extLst>
                  <a:ext uri="{0D108BD9-81ED-4DB2-BD59-A6C34878D82A}">
                    <a16:rowId xmlns:a16="http://schemas.microsoft.com/office/drawing/2014/main" val="10005"/>
                  </a:ext>
                </a:extLst>
              </a:tr>
              <a:tr h="323851">
                <a:tc>
                  <a:txBody>
                    <a:bodyPr/>
                    <a:lstStyle/>
                    <a:p>
                      <a:pPr marL="0" lvl="0" indent="0" algn="ctr" rtl="0">
                        <a:lnSpc>
                          <a:spcPct val="115000"/>
                        </a:lnSpc>
                        <a:spcBef>
                          <a:spcPts val="0"/>
                        </a:spcBef>
                        <a:spcAft>
                          <a:spcPts val="0"/>
                        </a:spcAft>
                        <a:buNone/>
                      </a:pPr>
                      <a:r>
                        <a:rPr lang="en-US" sz="1200"/>
                        <a:t>Event Trigger</a:t>
                      </a:r>
                      <a:endParaRPr sz="1200"/>
                    </a:p>
                  </a:txBody>
                  <a:tcPr marL="68575" marR="68575" marT="45725" marB="45725"/>
                </a:tc>
                <a:tc>
                  <a:txBody>
                    <a:bodyPr/>
                    <a:lstStyle/>
                    <a:p>
                      <a:pPr marL="0" lvl="0" indent="0" algn="ctr" rtl="0">
                        <a:lnSpc>
                          <a:spcPct val="115000"/>
                        </a:lnSpc>
                        <a:spcBef>
                          <a:spcPts val="0"/>
                        </a:spcBef>
                        <a:spcAft>
                          <a:spcPts val="0"/>
                        </a:spcAft>
                        <a:buNone/>
                      </a:pPr>
                      <a:r>
                        <a:rPr lang="en-US" sz="1200" dirty="0"/>
                        <a:t>Activity</a:t>
                      </a:r>
                      <a:endParaRPr sz="1200" dirty="0"/>
                    </a:p>
                  </a:txBody>
                  <a:tcPr marL="68575" marR="68575" marT="45725" marB="45725"/>
                </a:tc>
                <a:extLst>
                  <a:ext uri="{0D108BD9-81ED-4DB2-BD59-A6C34878D82A}">
                    <a16:rowId xmlns:a16="http://schemas.microsoft.com/office/drawing/2014/main" val="10006"/>
                  </a:ext>
                </a:extLst>
              </a:tr>
              <a:tr h="323851">
                <a:tc>
                  <a:txBody>
                    <a:bodyPr/>
                    <a:lstStyle/>
                    <a:p>
                      <a:pPr marL="0" lvl="0" indent="0" algn="ctr" rtl="0">
                        <a:lnSpc>
                          <a:spcPct val="115000"/>
                        </a:lnSpc>
                        <a:spcBef>
                          <a:spcPts val="0"/>
                        </a:spcBef>
                        <a:spcAft>
                          <a:spcPts val="0"/>
                        </a:spcAft>
                        <a:buNone/>
                      </a:pPr>
                      <a:r>
                        <a:rPr lang="en-US" sz="1200" b="1">
                          <a:solidFill>
                            <a:srgbClr val="0F6FC6"/>
                          </a:solidFill>
                        </a:rPr>
                        <a:t>Event Structure</a:t>
                      </a:r>
                      <a:endParaRPr sz="1200" b="1">
                        <a:solidFill>
                          <a:srgbClr val="0F6FC6"/>
                        </a:solidFill>
                      </a:endParaRPr>
                    </a:p>
                  </a:txBody>
                  <a:tcPr marL="68575" marR="68575" marT="45725" marB="45725" anchor="ctr">
                    <a:lnB w="25400" cap="flat" cmpd="sng">
                      <a:solidFill>
                        <a:srgbClr val="000000"/>
                      </a:solidFill>
                      <a:prstDash val="solid"/>
                      <a:round/>
                      <a:headEnd type="none" w="sm" len="sm"/>
                      <a:tailEnd type="none" w="sm" len="sm"/>
                    </a:lnB>
                    <a:solidFill>
                      <a:srgbClr val="E7E7E7"/>
                    </a:solidFill>
                  </a:tcPr>
                </a:tc>
                <a:tc>
                  <a:txBody>
                    <a:bodyPr/>
                    <a:lstStyle/>
                    <a:p>
                      <a:pPr marL="0" lvl="0" indent="0" algn="ctr" rtl="0">
                        <a:lnSpc>
                          <a:spcPct val="115000"/>
                        </a:lnSpc>
                        <a:spcBef>
                          <a:spcPts val="0"/>
                        </a:spcBef>
                        <a:spcAft>
                          <a:spcPts val="0"/>
                        </a:spcAft>
                        <a:buNone/>
                      </a:pPr>
                      <a:r>
                        <a:rPr lang="en-US" sz="1200" b="1" dirty="0">
                          <a:solidFill>
                            <a:srgbClr val="0F6FC6"/>
                          </a:solidFill>
                        </a:rPr>
                        <a:t>Image Event Graph</a:t>
                      </a:r>
                      <a:endParaRPr sz="1200" b="1" dirty="0">
                        <a:solidFill>
                          <a:srgbClr val="0F6FC6"/>
                        </a:solidFill>
                      </a:endParaRPr>
                    </a:p>
                  </a:txBody>
                  <a:tcPr marL="68575" marR="68575" marT="45725" marB="45725" anchor="ctr">
                    <a:lnB w="2540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7"/>
                  </a:ext>
                </a:extLst>
              </a:tr>
            </a:tbl>
          </a:graphicData>
        </a:graphic>
      </p:graphicFrame>
      <p:sp>
        <p:nvSpPr>
          <p:cNvPr id="682" name="Google Shape;682;g1348e52b396_0_1526"/>
          <p:cNvSpPr/>
          <p:nvPr/>
        </p:nvSpPr>
        <p:spPr>
          <a:xfrm>
            <a:off x="929575" y="3346425"/>
            <a:ext cx="3806100" cy="1498200"/>
          </a:xfrm>
          <a:prstGeom prst="roundRect">
            <a:avLst>
              <a:gd name="adj" fmla="val 9160"/>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 name="Google Shape;683;g1348e52b396_0_1526"/>
          <p:cNvSpPr txBox="1"/>
          <p:nvPr/>
        </p:nvSpPr>
        <p:spPr>
          <a:xfrm>
            <a:off x="142301" y="4063200"/>
            <a:ext cx="1202700" cy="400079"/>
          </a:xfrm>
          <a:prstGeom prst="rect">
            <a:avLst/>
          </a:prstGeom>
          <a:solidFill>
            <a:schemeClr val="accent1"/>
          </a:solidFill>
          <a:ln>
            <a:noFill/>
          </a:ln>
        </p:spPr>
        <p:txBody>
          <a:bodyPr spcFirstLastPara="1" wrap="square" lIns="91425" tIns="91425" rIns="91425" bIns="91425"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a:ln>
                  <a:noFill/>
                </a:ln>
                <a:solidFill>
                  <a:srgbClr val="FFFFFF"/>
                </a:solidFill>
                <a:effectLst/>
                <a:uLnTx/>
                <a:uFillTx/>
                <a:latin typeface="Calibri"/>
                <a:ea typeface="Calibri"/>
                <a:cs typeface="Calibri"/>
                <a:sym typeface="Calibri"/>
              </a:rPr>
              <a:t>object-centric</a:t>
            </a:r>
            <a:endParaRPr kumimoji="0" sz="14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84" name="Google Shape;684;g1348e52b396_0_1526"/>
          <p:cNvSpPr/>
          <p:nvPr/>
        </p:nvSpPr>
        <p:spPr>
          <a:xfrm>
            <a:off x="929575" y="4911001"/>
            <a:ext cx="3806100" cy="647700"/>
          </a:xfrm>
          <a:prstGeom prst="roundRect">
            <a:avLst>
              <a:gd name="adj" fmla="val 9160"/>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685;g1348e52b396_0_1526"/>
          <p:cNvSpPr txBox="1"/>
          <p:nvPr/>
        </p:nvSpPr>
        <p:spPr>
          <a:xfrm>
            <a:off x="120775" y="5057549"/>
            <a:ext cx="1202700" cy="400079"/>
          </a:xfrm>
          <a:prstGeom prst="rect">
            <a:avLst/>
          </a:prstGeom>
          <a:solidFill>
            <a:schemeClr val="accent1"/>
          </a:solidFill>
          <a:ln>
            <a:noFill/>
          </a:ln>
        </p:spPr>
        <p:txBody>
          <a:bodyPr spcFirstLastPara="1" wrap="square" lIns="91425" tIns="91425" rIns="91425" bIns="91425"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a:ln>
                  <a:noFill/>
                </a:ln>
                <a:solidFill>
                  <a:srgbClr val="FFFFFF"/>
                </a:solidFill>
                <a:effectLst/>
                <a:uLnTx/>
                <a:uFillTx/>
                <a:latin typeface="Calibri"/>
                <a:ea typeface="Calibri"/>
                <a:cs typeface="Calibri"/>
                <a:sym typeface="Calibri"/>
              </a:rPr>
              <a:t>event-centric</a:t>
            </a:r>
            <a:endParaRPr kumimoji="0" sz="1400" b="1"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962217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11F34AB-E9E5-B44E-ABED-43D2449805E6}"/>
              </a:ext>
            </a:extLst>
          </p:cNvPr>
          <p:cNvPicPr>
            <a:picLocks noChangeAspect="1"/>
          </p:cNvPicPr>
          <p:nvPr/>
        </p:nvPicPr>
        <p:blipFill>
          <a:blip r:embed="rId3"/>
          <a:stretch>
            <a:fillRect/>
          </a:stretch>
        </p:blipFill>
        <p:spPr>
          <a:xfrm>
            <a:off x="6590131" y="1331278"/>
            <a:ext cx="4270984" cy="2637607"/>
          </a:xfrm>
          <a:prstGeom prst="rect">
            <a:avLst/>
          </a:prstGeom>
        </p:spPr>
      </p:pic>
      <p:sp>
        <p:nvSpPr>
          <p:cNvPr id="22" name="Rounded Rectangle 21">
            <a:extLst>
              <a:ext uri="{FF2B5EF4-FFF2-40B4-BE49-F238E27FC236}">
                <a16:creationId xmlns:a16="http://schemas.microsoft.com/office/drawing/2014/main" id="{D1D050D2-D191-4646-A0B8-C7E62633B072}"/>
              </a:ext>
            </a:extLst>
          </p:cNvPr>
          <p:cNvSpPr/>
          <p:nvPr/>
        </p:nvSpPr>
        <p:spPr>
          <a:xfrm>
            <a:off x="904048" y="1400584"/>
            <a:ext cx="5311867" cy="2547417"/>
          </a:xfrm>
          <a:prstGeom prst="roundRect">
            <a:avLst>
              <a:gd name="adj" fmla="val 3711"/>
            </a:avLst>
          </a:prstGeom>
          <a:solidFill>
            <a:schemeClr val="bg1">
              <a:lumMod val="95000"/>
            </a:schemeClr>
          </a:solidFill>
          <a:ln w="127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23A0E92-C406-9D4A-9B2A-C72CEE2E7D4E}"/>
              </a:ext>
            </a:extLst>
          </p:cNvPr>
          <p:cNvSpPr>
            <a:spLocks noGrp="1"/>
          </p:cNvSpPr>
          <p:nvPr>
            <p:ph type="title"/>
          </p:nvPr>
        </p:nvSpPr>
        <p:spPr>
          <a:xfrm>
            <a:off x="274320" y="206829"/>
            <a:ext cx="8884080" cy="533400"/>
          </a:xfr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spcFirstLastPara="1" vert="horz" wrap="square" lIns="91440" tIns="45720" rIns="91440" bIns="45720" numCol="1" anchor="ctr" anchorCtr="0" compatLnSpc="1">
            <a:prstTxWarp prst="textNoShape">
              <a:avLst/>
            </a:prstTxWarp>
          </a:bodyPr>
          <a:lstStyle/>
          <a:p>
            <a:pPr>
              <a:lnSpc>
                <a:spcPct val="90000"/>
              </a:lnSpc>
              <a:buSzPts val="1400"/>
            </a:pPr>
            <a:r>
              <a:rPr lang="en-US" sz="3200" kern="1200" dirty="0">
                <a:solidFill>
                  <a:schemeClr val="accent1"/>
                </a:solidFill>
                <a:latin typeface="Helvetica" panose="020B0604020202020204" pitchFamily="34" charset="0"/>
                <a:cs typeface="Helvetica" panose="020B0604020202020204" pitchFamily="34" charset="0"/>
              </a:rPr>
              <a:t>A New Task: Multimedia Event Extraction (M</a:t>
            </a:r>
            <a:r>
              <a:rPr lang="en-US" sz="3200" kern="1200" baseline="30000" dirty="0">
                <a:solidFill>
                  <a:schemeClr val="accent1"/>
                </a:solidFill>
                <a:latin typeface="Helvetica" panose="020B0604020202020204" pitchFamily="34" charset="0"/>
                <a:cs typeface="Helvetica" panose="020B0604020202020204" pitchFamily="34" charset="0"/>
              </a:rPr>
              <a:t>2</a:t>
            </a:r>
            <a:r>
              <a:rPr lang="en-US" sz="3200" kern="1200" dirty="0">
                <a:solidFill>
                  <a:schemeClr val="accent1"/>
                </a:solidFill>
                <a:latin typeface="Helvetica" panose="020B0604020202020204" pitchFamily="34" charset="0"/>
                <a:cs typeface="Helvetica" panose="020B0604020202020204" pitchFamily="34" charset="0"/>
              </a:rPr>
              <a:t>E</a:t>
            </a:r>
            <a:r>
              <a:rPr lang="en-US" sz="3200" kern="1200" baseline="30000" dirty="0">
                <a:solidFill>
                  <a:schemeClr val="accent1"/>
                </a:solidFill>
                <a:latin typeface="Helvetica" panose="020B0604020202020204" pitchFamily="34" charset="0"/>
                <a:cs typeface="Helvetica" panose="020B0604020202020204" pitchFamily="34" charset="0"/>
              </a:rPr>
              <a:t>2</a:t>
            </a:r>
            <a:r>
              <a:rPr lang="en-US" sz="3200" kern="1200" dirty="0">
                <a:solidFill>
                  <a:schemeClr val="accent1"/>
                </a:solidFill>
                <a:latin typeface="Helvetica" panose="020B0604020202020204" pitchFamily="34" charset="0"/>
                <a:cs typeface="Helvetica" panose="020B0604020202020204" pitchFamily="34" charset="0"/>
              </a:rPr>
              <a:t>)</a:t>
            </a:r>
          </a:p>
        </p:txBody>
      </p:sp>
      <p:sp>
        <p:nvSpPr>
          <p:cNvPr id="4" name="Slide Number Placeholder 3">
            <a:extLst>
              <a:ext uri="{FF2B5EF4-FFF2-40B4-BE49-F238E27FC236}">
                <a16:creationId xmlns:a16="http://schemas.microsoft.com/office/drawing/2014/main" id="{B1CB62CE-671A-F54C-AD87-AC15039490BA}"/>
              </a:ext>
            </a:extLst>
          </p:cNvPr>
          <p:cNvSpPr>
            <a:spLocks noGrp="1"/>
          </p:cNvSpPr>
          <p:nvPr>
            <p:ph type="sldNum"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4248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61</a:t>
            </a:fld>
            <a:endParaRPr kumimoji="0" lang="en" sz="1200" b="0" i="0" u="none" strike="noStrike" kern="1200" cap="none" spc="0" normalizeH="0" baseline="0" noProof="0">
              <a:ln>
                <a:noFill/>
              </a:ln>
              <a:solidFill>
                <a:srgbClr val="424857"/>
              </a:solidFill>
              <a:effectLst/>
              <a:uLnTx/>
              <a:uFillTx/>
              <a:latin typeface="Calibri" panose="020F0502020204030204"/>
              <a:ea typeface="+mn-ea"/>
              <a:cs typeface="+mn-cs"/>
              <a:sym typeface="Arial"/>
            </a:endParaRPr>
          </a:p>
        </p:txBody>
      </p:sp>
      <p:graphicFrame>
        <p:nvGraphicFramePr>
          <p:cNvPr id="5" name="Table 4">
            <a:extLst>
              <a:ext uri="{FF2B5EF4-FFF2-40B4-BE49-F238E27FC236}">
                <a16:creationId xmlns:a16="http://schemas.microsoft.com/office/drawing/2014/main" id="{43A1E124-0E67-5B45-A2B6-F2C4173564B1}"/>
              </a:ext>
            </a:extLst>
          </p:cNvPr>
          <p:cNvGraphicFramePr>
            <a:graphicFrameLocks noGrp="1"/>
          </p:cNvGraphicFramePr>
          <p:nvPr/>
        </p:nvGraphicFramePr>
        <p:xfrm>
          <a:off x="938525" y="4543959"/>
          <a:ext cx="4612052" cy="2124731"/>
        </p:xfrm>
        <a:graphic>
          <a:graphicData uri="http://schemas.openxmlformats.org/drawingml/2006/table">
            <a:tbl>
              <a:tblPr firstRow="1" bandRow="1">
                <a:tableStyleId>{9D7B26C5-4107-4FEC-AEDC-1716B250A1EF}</a:tableStyleId>
              </a:tblPr>
              <a:tblGrid>
                <a:gridCol w="1234788">
                  <a:extLst>
                    <a:ext uri="{9D8B030D-6E8A-4147-A177-3AD203B41FA5}">
                      <a16:colId xmlns:a16="http://schemas.microsoft.com/office/drawing/2014/main" val="2539623119"/>
                    </a:ext>
                  </a:extLst>
                </a:gridCol>
                <a:gridCol w="1688632">
                  <a:extLst>
                    <a:ext uri="{9D8B030D-6E8A-4147-A177-3AD203B41FA5}">
                      <a16:colId xmlns:a16="http://schemas.microsoft.com/office/drawing/2014/main" val="4007010910"/>
                    </a:ext>
                  </a:extLst>
                </a:gridCol>
                <a:gridCol w="1688632">
                  <a:extLst>
                    <a:ext uri="{9D8B030D-6E8A-4147-A177-3AD203B41FA5}">
                      <a16:colId xmlns:a16="http://schemas.microsoft.com/office/drawing/2014/main" val="1555311969"/>
                    </a:ext>
                  </a:extLst>
                </a:gridCol>
              </a:tblGrid>
              <a:tr h="475767">
                <a:tc>
                  <a:txBody>
                    <a:bodyPr/>
                    <a:lstStyle/>
                    <a:p>
                      <a:pPr algn="ctr"/>
                      <a:r>
                        <a:rPr lang="en-US" sz="1400" dirty="0"/>
                        <a:t>Event Type</a:t>
                      </a:r>
                      <a:endParaRPr lang="en-US" sz="1400" b="1" dirty="0"/>
                    </a:p>
                  </a:txBody>
                  <a:tcPr anchor="ctr">
                    <a:lnR w="12700" cap="flat" cmpd="sng" algn="ctr">
                      <a:solidFill>
                        <a:schemeClr val="tx1">
                          <a:lumMod val="50000"/>
                          <a:lumOff val="50000"/>
                        </a:schemeClr>
                      </a:solidFill>
                      <a:prstDash val="solid"/>
                      <a:round/>
                      <a:headEnd type="none" w="med" len="med"/>
                      <a:tailEnd type="none" w="med" len="med"/>
                    </a:lnR>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gridSpan="2">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400" dirty="0"/>
                        <a:t> </a:t>
                      </a:r>
                      <a:r>
                        <a:rPr lang="en-US" sz="1400" b="0" dirty="0" err="1"/>
                        <a:t>Movement.Transport</a:t>
                      </a:r>
                      <a:endParaRPr lang="en-US" sz="1400" b="0" dirty="0"/>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hMerge="1">
                  <a:txBody>
                    <a:bodyPr/>
                    <a:lstStyle/>
                    <a:p>
                      <a:endParaRPr lang="en-US"/>
                    </a:p>
                  </a:txBody>
                  <a:tcPr/>
                </a:tc>
                <a:extLst>
                  <a:ext uri="{0D108BD9-81ED-4DB2-BD59-A6C34878D82A}">
                    <a16:rowId xmlns:a16="http://schemas.microsoft.com/office/drawing/2014/main" val="3411189135"/>
                  </a:ext>
                </a:extLst>
              </a:tr>
              <a:tr h="697431">
                <a:tc rowSpan="2">
                  <a:txBody>
                    <a:bodyPr/>
                    <a:lstStyle/>
                    <a:p>
                      <a:pPr algn="ctr"/>
                      <a:r>
                        <a:rPr lang="en-US" sz="1400" b="1" dirty="0"/>
                        <a:t>Event</a:t>
                      </a:r>
                    </a:p>
                  </a:txBody>
                  <a:tcPr anchor="ctr">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solidFill>
                      <a:schemeClr val="bg1">
                        <a:lumMod val="95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400" b="1" dirty="0"/>
                        <a:t>Text Trigger</a:t>
                      </a:r>
                    </a:p>
                  </a:txBody>
                  <a:tcPr anchor="ctr">
                    <a:lnL w="12700" cap="flat" cmpd="sng" algn="ctr">
                      <a:solidFill>
                        <a:schemeClr val="tx1">
                          <a:lumMod val="50000"/>
                          <a:lumOff val="50000"/>
                        </a:schemeClr>
                      </a:solidFill>
                      <a:prstDash val="solid"/>
                      <a:round/>
                      <a:headEnd type="none" w="med" len="med"/>
                      <a:tailEnd type="none" w="med" len="med"/>
                    </a:lnL>
                    <a:lnT w="12700" cap="flat" cmpd="sng" algn="ctr">
                      <a:solidFill>
                        <a:schemeClr val="tx1">
                          <a:lumMod val="50000"/>
                          <a:lumOff val="50000"/>
                        </a:schemeClr>
                      </a:solidFill>
                      <a:prstDash val="solid"/>
                      <a:round/>
                      <a:headEnd type="none" w="med" len="med"/>
                      <a:tailEnd type="none" w="med" len="med"/>
                    </a:lnT>
                    <a:solidFill>
                      <a:schemeClr val="bg1">
                        <a:lumMod val="95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400" b="0" dirty="0"/>
                        <a:t>deploy</a:t>
                      </a:r>
                    </a:p>
                  </a:txBody>
                  <a:tcPr anchor="ctr">
                    <a:lnT w="12700" cap="flat" cmpd="sng" algn="ctr">
                      <a:solidFill>
                        <a:schemeClr val="tx1">
                          <a:lumMod val="50000"/>
                          <a:lumOff val="50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211813395"/>
                  </a:ext>
                </a:extLst>
              </a:tr>
              <a:tr h="951533">
                <a:tc vMerge="1">
                  <a:txBody>
                    <a:bodyPr/>
                    <a:lstStyle/>
                    <a:p>
                      <a:endParaRPr lang="en-US"/>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400" b="1" dirty="0"/>
                        <a:t>Image</a:t>
                      </a:r>
                    </a:p>
                  </a:txBody>
                  <a:tcPr anchor="ctr">
                    <a:lnL w="12700" cap="flat" cmpd="sng" algn="ctr">
                      <a:solidFill>
                        <a:schemeClr val="tx1">
                          <a:lumMod val="50000"/>
                          <a:lumOff val="50000"/>
                        </a:schemeClr>
                      </a:solidFill>
                      <a:prstDash val="solid"/>
                      <a:round/>
                      <a:headEnd type="none" w="med" len="med"/>
                      <a:tailEnd type="none" w="med" len="med"/>
                    </a:lnL>
                    <a:solidFill>
                      <a:schemeClr val="bg1">
                        <a:lumMod val="95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lang="en-US" sz="1400" b="0" dirty="0"/>
                    </a:p>
                  </a:txBody>
                  <a:tcPr anchor="ctr">
                    <a:solidFill>
                      <a:schemeClr val="bg1">
                        <a:lumMod val="95000"/>
                      </a:schemeClr>
                    </a:solidFill>
                  </a:tcPr>
                </a:tc>
                <a:extLst>
                  <a:ext uri="{0D108BD9-81ED-4DB2-BD59-A6C34878D82A}">
                    <a16:rowId xmlns:a16="http://schemas.microsoft.com/office/drawing/2014/main" val="1315727947"/>
                  </a:ext>
                </a:extLst>
              </a:tr>
            </a:tbl>
          </a:graphicData>
        </a:graphic>
      </p:graphicFrame>
      <p:sp>
        <p:nvSpPr>
          <p:cNvPr id="7" name="TextBox 6">
            <a:extLst>
              <a:ext uri="{FF2B5EF4-FFF2-40B4-BE49-F238E27FC236}">
                <a16:creationId xmlns:a16="http://schemas.microsoft.com/office/drawing/2014/main" id="{1E384B65-44B6-0B45-B04F-B876FAC7C5CA}"/>
              </a:ext>
            </a:extLst>
          </p:cNvPr>
          <p:cNvSpPr txBox="1"/>
          <p:nvPr/>
        </p:nvSpPr>
        <p:spPr>
          <a:xfrm>
            <a:off x="930930" y="1362677"/>
            <a:ext cx="5334395" cy="2585323"/>
          </a:xfrm>
          <a:prstGeom prst="rect">
            <a:avLst/>
          </a:prstGeom>
          <a:noFill/>
          <a:ln>
            <a:noFill/>
          </a:ln>
        </p:spPr>
        <p:txBody>
          <a:bodyPr wrap="square" lIns="121917" tIns="60958" rIns="121917" bIns="60958" rtlCol="0">
            <a:spAutoFit/>
          </a:bodyPr>
          <a:lstStyle/>
          <a:p>
            <a:pPr marL="0" marR="0" lvl="0" indent="0" algn="l" defTabSz="457189"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Last week , U.S . Secretary of State Rex Tillerson visited Ankara, the first senior administration official to visit Turkey, to try to seal a deal about the battle for Raqqa and to overcome President Recep Tayyip Erdogan's strong objections to Washington's backing of the Kurdish Democratic Union Party (PYD) militias.  Turkish forces have attacked SDF forces in the past around Manbij, west of Raqqa, forcing the </a:t>
            </a:r>
            <a:r>
              <a:rPr kumimoji="0" lang="en-US" sz="1600" b="1" i="0" u="none" strike="noStrike" kern="1200" cap="none" spc="0" normalizeH="0" baseline="0" noProof="0" dirty="0">
                <a:ln>
                  <a:noFill/>
                </a:ln>
                <a:solidFill>
                  <a:srgbClr val="0F6FC6"/>
                </a:solidFill>
                <a:effectLst/>
                <a:uLnTx/>
                <a:uFillTx/>
                <a:latin typeface="Times New Roman" panose="02020603050405020304" pitchFamily="18" charset="0"/>
                <a:ea typeface="+mn-ea"/>
                <a:cs typeface="Times New Roman" panose="02020603050405020304" pitchFamily="18" charset="0"/>
              </a:rPr>
              <a:t>United States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a:t>
            </a:r>
            <a:r>
              <a:rPr kumimoji="0" 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deploy</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dozens of </a:t>
            </a:r>
            <a:r>
              <a:rPr kumimoji="0" lang="en-US" sz="1600" b="1" i="0" u="none" strike="noStrike" kern="1200" cap="none" spc="0" normalizeH="0" baseline="0" noProof="0" dirty="0">
                <a:ln>
                  <a:noFill/>
                </a:ln>
                <a:solidFill>
                  <a:srgbClr val="0F6FC6"/>
                </a:solidFill>
                <a:effectLst/>
                <a:uLnTx/>
                <a:uFillTx/>
                <a:latin typeface="Times New Roman" panose="02020603050405020304" pitchFamily="18" charset="0"/>
                <a:ea typeface="+mn-ea"/>
                <a:cs typeface="Times New Roman" panose="02020603050405020304" pitchFamily="18" charset="0"/>
              </a:rPr>
              <a:t>soldiers</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 the </a:t>
            </a:r>
            <a:r>
              <a:rPr kumimoji="0" lang="en-US" sz="1600" b="1" i="0" u="none" strike="noStrike" kern="1200" cap="none" spc="0" normalizeH="0" baseline="0" noProof="0" dirty="0">
                <a:ln>
                  <a:noFill/>
                </a:ln>
                <a:solidFill>
                  <a:srgbClr val="0F6FC6"/>
                </a:solidFill>
                <a:effectLst/>
                <a:uLnTx/>
                <a:uFillTx/>
                <a:latin typeface="Times New Roman" panose="02020603050405020304" pitchFamily="18" charset="0"/>
                <a:ea typeface="+mn-ea"/>
                <a:cs typeface="Times New Roman" panose="02020603050405020304" pitchFamily="18" charset="0"/>
              </a:rPr>
              <a:t>outskirts</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of the town in a mission to prevent a repeat of clashes, which risk derailing an assault on Raqqa.   </a:t>
            </a:r>
          </a:p>
        </p:txBody>
      </p:sp>
      <p:sp>
        <p:nvSpPr>
          <p:cNvPr id="9" name="Rectangle 8">
            <a:extLst>
              <a:ext uri="{FF2B5EF4-FFF2-40B4-BE49-F238E27FC236}">
                <a16:creationId xmlns:a16="http://schemas.microsoft.com/office/drawing/2014/main" id="{CBCB1E36-A7AD-0843-A14C-78853B5C477B}"/>
              </a:ext>
            </a:extLst>
          </p:cNvPr>
          <p:cNvSpPr/>
          <p:nvPr/>
        </p:nvSpPr>
        <p:spPr>
          <a:xfrm>
            <a:off x="6702829" y="1696011"/>
            <a:ext cx="2838951" cy="2043344"/>
          </a:xfrm>
          <a:prstGeom prst="rect">
            <a:avLst/>
          </a:prstGeom>
          <a:noFill/>
          <a:ln w="57150" cap="rnd" cmpd="sng" algn="ctr">
            <a:solidFill>
              <a:schemeClr val="accent1"/>
            </a:solidFill>
            <a:prstDash val="solid"/>
          </a:ln>
          <a:effectLst/>
        </p:spPr>
        <p:txBody>
          <a:bodyPr lIns="121917" tIns="60958" rIns="121917" bIns="60958"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Text Placeholder 2">
            <a:extLst>
              <a:ext uri="{FF2B5EF4-FFF2-40B4-BE49-F238E27FC236}">
                <a16:creationId xmlns:a16="http://schemas.microsoft.com/office/drawing/2014/main" id="{57F00011-634A-7846-B860-95734A6C36E0}"/>
              </a:ext>
            </a:extLst>
          </p:cNvPr>
          <p:cNvSpPr txBox="1">
            <a:spLocks/>
          </p:cNvSpPr>
          <p:nvPr/>
        </p:nvSpPr>
        <p:spPr>
          <a:xfrm>
            <a:off x="629504" y="878828"/>
            <a:ext cx="9436330" cy="556728"/>
          </a:xfrm>
          <a:prstGeom prst="rect">
            <a:avLst/>
          </a:prstGeom>
          <a:noFill/>
          <a:ln>
            <a:noFill/>
          </a:ln>
        </p:spPr>
        <p:txBody>
          <a:bodyPr spcFirstLastPara="1" wrap="square" lIns="91431" tIns="45699" rIns="91431" bIns="45699"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8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2pPr>
            <a:lvl3pPr marL="1371600" marR="0" lvl="2" indent="-317500" algn="l" rtl="0">
              <a:lnSpc>
                <a:spcPct val="10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17500" algn="l" rtl="0">
              <a:lnSpc>
                <a:spcPct val="100000"/>
              </a:lnSpc>
              <a:spcBef>
                <a:spcPts val="400"/>
              </a:spcBef>
              <a:spcAft>
                <a:spcPts val="0"/>
              </a:spcAft>
              <a:buClr>
                <a:schemeClr val="dk1"/>
              </a:buClr>
              <a:buSzPts val="1400"/>
              <a:buFont typeface="Arial"/>
              <a:buChar char="•"/>
              <a:defRPr sz="1200" b="0"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400"/>
              </a:spcBef>
              <a:spcAft>
                <a:spcPts val="0"/>
              </a:spcAft>
              <a:buClr>
                <a:schemeClr val="dk1"/>
              </a:buClr>
              <a:buSzPts val="1400"/>
              <a:buFont typeface="Arial"/>
              <a:buChar char="•"/>
              <a:defRPr sz="12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186262" marR="0" lvl="0" indent="0" algn="l" defTabSz="914400" rtl="0" eaLnBrk="1" fontAlgn="auto" latinLnBrk="0" hangingPunct="1">
              <a:lnSpc>
                <a:spcPct val="100000"/>
              </a:lnSpc>
              <a:spcBef>
                <a:spcPts val="800"/>
              </a:spcBef>
              <a:spcAft>
                <a:spcPts val="0"/>
              </a:spcAft>
              <a:buClr>
                <a:prstClr val="black"/>
              </a:buClr>
              <a:buSzPts val="1400"/>
              <a:buFont typeface="Arial"/>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rPr>
              <a:t>Input: News Article Text and Image (The first task to take both modalities as input)</a:t>
            </a:r>
          </a:p>
        </p:txBody>
      </p:sp>
      <p:sp>
        <p:nvSpPr>
          <p:cNvPr id="11" name="Text Placeholder 2">
            <a:extLst>
              <a:ext uri="{FF2B5EF4-FFF2-40B4-BE49-F238E27FC236}">
                <a16:creationId xmlns:a16="http://schemas.microsoft.com/office/drawing/2014/main" id="{1FE158A0-5BAD-144A-BD9F-2C644A206A63}"/>
              </a:ext>
            </a:extLst>
          </p:cNvPr>
          <p:cNvSpPr txBox="1">
            <a:spLocks/>
          </p:cNvSpPr>
          <p:nvPr/>
        </p:nvSpPr>
        <p:spPr>
          <a:xfrm>
            <a:off x="930931" y="4140105"/>
            <a:ext cx="6122484" cy="38337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marL="342900" marR="0" indent="-342900" algn="l" defTabSz="914400" rtl="0" latinLnBrk="0">
              <a:lnSpc>
                <a:spcPct val="100000"/>
              </a:lnSpc>
              <a:spcBef>
                <a:spcPts val="500"/>
              </a:spcBef>
              <a:spcAft>
                <a:spcPts val="0"/>
              </a:spcAft>
              <a:buClr>
                <a:srgbClr val="170981"/>
              </a:buClr>
              <a:buSzPct val="80000"/>
              <a:buFont typeface="Wingdings"/>
              <a:buChar char="▪"/>
              <a:tabLst/>
              <a:defRPr sz="2400" b="0" i="0" u="none" strike="noStrike" cap="none" spc="0" baseline="0">
                <a:ln>
                  <a:noFill/>
                </a:ln>
                <a:solidFill>
                  <a:srgbClr val="000000"/>
                </a:solidFill>
                <a:uFillTx/>
                <a:latin typeface="Calibri"/>
                <a:ea typeface="Calibri"/>
                <a:cs typeface="Calibri"/>
                <a:sym typeface="Calibri"/>
              </a:defRPr>
            </a:lvl1pPr>
            <a:lvl2pPr marL="742950" marR="0" indent="-285750" algn="l" defTabSz="914400" rtl="0" latinLnBrk="0">
              <a:lnSpc>
                <a:spcPct val="100000"/>
              </a:lnSpc>
              <a:spcBef>
                <a:spcPts val="500"/>
              </a:spcBef>
              <a:spcAft>
                <a:spcPts val="0"/>
              </a:spcAft>
              <a:buClr>
                <a:srgbClr val="170981"/>
              </a:buClr>
              <a:buSzPct val="80000"/>
              <a:buFont typeface="Wingdings"/>
              <a:buChar char="▪"/>
              <a:tabLst/>
              <a:defRPr sz="2400" b="0" i="0" u="none" strike="noStrike" cap="none" spc="0" baseline="0">
                <a:ln>
                  <a:noFill/>
                </a:ln>
                <a:solidFill>
                  <a:srgbClr val="000000"/>
                </a:solidFill>
                <a:uFillTx/>
                <a:latin typeface="Calibri"/>
                <a:ea typeface="Calibri"/>
                <a:cs typeface="Calibri"/>
                <a:sym typeface="Calibri"/>
              </a:defRPr>
            </a:lvl2pPr>
            <a:lvl3pPr marL="1188719" marR="0" indent="-274319" algn="l" defTabSz="914400" rtl="0" latinLnBrk="0">
              <a:lnSpc>
                <a:spcPct val="100000"/>
              </a:lnSpc>
              <a:spcBef>
                <a:spcPts val="500"/>
              </a:spcBef>
              <a:spcAft>
                <a:spcPts val="0"/>
              </a:spcAft>
              <a:buClr>
                <a:srgbClr val="170981"/>
              </a:buClr>
              <a:buSzPct val="80000"/>
              <a:buFont typeface="Wingdings"/>
              <a:buChar char="▪"/>
              <a:tabLst/>
              <a:defRPr sz="2400" b="0" i="0" u="none" strike="noStrike" cap="none" spc="0" baseline="0">
                <a:ln>
                  <a:noFill/>
                </a:ln>
                <a:solidFill>
                  <a:srgbClr val="000000"/>
                </a:solidFill>
                <a:uFillTx/>
                <a:latin typeface="Calibri"/>
                <a:ea typeface="Calibri"/>
                <a:cs typeface="Calibri"/>
                <a:sym typeface="Calibri"/>
              </a:defRPr>
            </a:lvl3pPr>
            <a:lvl4pPr marL="1645920" marR="0" indent="-274319" algn="l" defTabSz="914400" rtl="0" latinLnBrk="0">
              <a:lnSpc>
                <a:spcPct val="100000"/>
              </a:lnSpc>
              <a:spcBef>
                <a:spcPts val="500"/>
              </a:spcBef>
              <a:spcAft>
                <a:spcPts val="0"/>
              </a:spcAft>
              <a:buClr>
                <a:srgbClr val="170981"/>
              </a:buClr>
              <a:buSzPct val="80000"/>
              <a:buFont typeface="Wingdings"/>
              <a:buChar char="▪"/>
              <a:tabLst/>
              <a:defRPr sz="2400" b="0" i="0" u="none" strike="noStrike" cap="none" spc="0" baseline="0">
                <a:ln>
                  <a:noFill/>
                </a:ln>
                <a:solidFill>
                  <a:srgbClr val="000000"/>
                </a:solidFill>
                <a:uFillTx/>
                <a:latin typeface="Calibri"/>
                <a:ea typeface="Calibri"/>
                <a:cs typeface="Calibri"/>
                <a:sym typeface="Calibri"/>
              </a:defRPr>
            </a:lvl4pPr>
            <a:lvl5pPr marL="2103120" marR="0" indent="-274320" algn="l" defTabSz="914400" rtl="0" latinLnBrk="0">
              <a:lnSpc>
                <a:spcPct val="100000"/>
              </a:lnSpc>
              <a:spcBef>
                <a:spcPts val="500"/>
              </a:spcBef>
              <a:spcAft>
                <a:spcPts val="0"/>
              </a:spcAft>
              <a:buClr>
                <a:srgbClr val="170981"/>
              </a:buClr>
              <a:buSzPct val="100000"/>
              <a:buFont typeface="Wingdings"/>
              <a:buChar char="»"/>
              <a:tabLst/>
              <a:defRPr sz="2400" b="0" i="0" u="none" strike="noStrike" cap="none" spc="0" baseline="0">
                <a:ln>
                  <a:noFill/>
                </a:ln>
                <a:solidFill>
                  <a:srgbClr val="000000"/>
                </a:solidFill>
                <a:uFillTx/>
                <a:latin typeface="Calibri"/>
                <a:ea typeface="Calibri"/>
                <a:cs typeface="Calibri"/>
                <a:sym typeface="Calibri"/>
              </a:defRPr>
            </a:lvl5pPr>
            <a:lvl6pPr marL="25603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6pPr>
            <a:lvl7pPr marL="30175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7pPr>
            <a:lvl8pPr marL="34747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8pPr>
            <a:lvl9pPr marL="39319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9pPr>
          </a:lstStyle>
          <a:p>
            <a:pPr marL="0" marR="0" lvl="0" indent="0" algn="l" defTabSz="914400" rtl="0" eaLnBrk="1" fontAlgn="auto" latinLnBrk="0" hangingPunct="1">
              <a:lnSpc>
                <a:spcPct val="100000"/>
              </a:lnSpc>
              <a:spcBef>
                <a:spcPts val="500"/>
              </a:spcBef>
              <a:spcAft>
                <a:spcPts val="0"/>
              </a:spcAft>
              <a:buClr>
                <a:srgbClr val="170981"/>
              </a:buClr>
              <a:buSzPct val="80000"/>
              <a:buFont typeface="Wingdings"/>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Output: Events &amp; Argument Roles</a:t>
            </a:r>
          </a:p>
        </p:txBody>
      </p:sp>
      <p:sp>
        <p:nvSpPr>
          <p:cNvPr id="12" name="TextBox 11">
            <a:extLst>
              <a:ext uri="{FF2B5EF4-FFF2-40B4-BE49-F238E27FC236}">
                <a16:creationId xmlns:a16="http://schemas.microsoft.com/office/drawing/2014/main" id="{8A24AFAB-FB55-9646-A9DB-3B3FA6CB6003}"/>
              </a:ext>
            </a:extLst>
          </p:cNvPr>
          <p:cNvSpPr txBox="1"/>
          <p:nvPr/>
        </p:nvSpPr>
        <p:spPr>
          <a:xfrm>
            <a:off x="6673688" y="1394726"/>
            <a:ext cx="1091848" cy="32316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50799" rtlCol="0" anchor="t">
            <a:spAutoFit/>
          </a:bodyPr>
          <a:lstStyle/>
          <a:p>
            <a:pPr marL="0" marR="0" lvl="0" indent="0" algn="r" defTabSz="914377" rtl="0" eaLnBrk="1" fontAlgn="auto" latinLnBrk="0" hangingPunct="0">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land vehicle</a:t>
            </a:r>
            <a:endParaRPr kumimoji="0" lang="en-US" sz="1800" b="0" i="0" u="none" strike="noStrike" kern="1200" cap="none" spc="0" normalizeH="0" baseline="0" noProof="0" dirty="0">
              <a:ln>
                <a:noFill/>
              </a:ln>
              <a:solidFill>
                <a:prstClr val="white"/>
              </a:solidFill>
              <a:effectLst/>
              <a:uLnTx/>
              <a:uFillTx/>
              <a:latin typeface="Calibri Light" panose="020F0302020204030204"/>
              <a:ea typeface="+mn-ea"/>
              <a:cs typeface="+mn-cs"/>
              <a:sym typeface="Helvetica"/>
            </a:endParaRPr>
          </a:p>
        </p:txBody>
      </p:sp>
      <p:sp>
        <p:nvSpPr>
          <p:cNvPr id="13" name="TextBox 12">
            <a:extLst>
              <a:ext uri="{FF2B5EF4-FFF2-40B4-BE49-F238E27FC236}">
                <a16:creationId xmlns:a16="http://schemas.microsoft.com/office/drawing/2014/main" id="{0710CE27-4476-5649-833A-72F77DF0D79E}"/>
              </a:ext>
            </a:extLst>
          </p:cNvPr>
          <p:cNvSpPr txBox="1"/>
          <p:nvPr/>
        </p:nvSpPr>
        <p:spPr>
          <a:xfrm>
            <a:off x="9315781" y="1991086"/>
            <a:ext cx="1107831" cy="32316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50799" rtlCol="0" anchor="t">
            <a:spAutoFit/>
          </a:bodyPr>
          <a:lstStyle/>
          <a:p>
            <a:pPr marL="0" marR="0" lvl="0" indent="0" algn="r" defTabSz="914377" rtl="0" eaLnBrk="1" fontAlgn="auto" latinLnBrk="0" hangingPunct="0">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land vehicle</a:t>
            </a:r>
            <a:endParaRPr kumimoji="0" lang="en-US" sz="1800" b="0" i="0" u="none" strike="noStrike" kern="1200" cap="none" spc="0" normalizeH="0" baseline="0" noProof="0" dirty="0">
              <a:ln>
                <a:noFill/>
              </a:ln>
              <a:solidFill>
                <a:prstClr val="white"/>
              </a:solidFill>
              <a:effectLst/>
              <a:uLnTx/>
              <a:uFillTx/>
              <a:latin typeface="Calibri Light" panose="020F0302020204030204"/>
              <a:ea typeface="+mn-ea"/>
              <a:cs typeface="+mn-cs"/>
              <a:sym typeface="Helvetica"/>
            </a:endParaRPr>
          </a:p>
        </p:txBody>
      </p:sp>
      <p:pic>
        <p:nvPicPr>
          <p:cNvPr id="25" name="Picture 24">
            <a:extLst>
              <a:ext uri="{FF2B5EF4-FFF2-40B4-BE49-F238E27FC236}">
                <a16:creationId xmlns:a16="http://schemas.microsoft.com/office/drawing/2014/main" id="{60F219BE-AD7C-5244-87C6-E7FBD5AC9065}"/>
              </a:ext>
            </a:extLst>
          </p:cNvPr>
          <p:cNvPicPr>
            <a:picLocks noChangeAspect="1"/>
          </p:cNvPicPr>
          <p:nvPr/>
        </p:nvPicPr>
        <p:blipFill>
          <a:blip r:embed="rId3"/>
          <a:stretch>
            <a:fillRect/>
          </a:stretch>
        </p:blipFill>
        <p:spPr>
          <a:xfrm>
            <a:off x="3890317" y="5654697"/>
            <a:ext cx="1532172" cy="946215"/>
          </a:xfrm>
          <a:prstGeom prst="rect">
            <a:avLst/>
          </a:prstGeom>
        </p:spPr>
      </p:pic>
      <p:graphicFrame>
        <p:nvGraphicFramePr>
          <p:cNvPr id="14" name="Table 13">
            <a:extLst>
              <a:ext uri="{FF2B5EF4-FFF2-40B4-BE49-F238E27FC236}">
                <a16:creationId xmlns:a16="http://schemas.microsoft.com/office/drawing/2014/main" id="{C8E0110B-3C4F-384A-B677-87FA6683530E}"/>
              </a:ext>
            </a:extLst>
          </p:cNvPr>
          <p:cNvGraphicFramePr>
            <a:graphicFrameLocks noGrp="1"/>
          </p:cNvGraphicFramePr>
          <p:nvPr/>
        </p:nvGraphicFramePr>
        <p:xfrm>
          <a:off x="5985307" y="4554349"/>
          <a:ext cx="4875807" cy="2114342"/>
        </p:xfrm>
        <a:graphic>
          <a:graphicData uri="http://schemas.openxmlformats.org/drawingml/2006/table">
            <a:tbl>
              <a:tblPr firstRow="1" bandRow="1">
                <a:tableStyleId>{9D7B26C5-4107-4FEC-AEDC-1716B250A1EF}</a:tableStyleId>
              </a:tblPr>
              <a:tblGrid>
                <a:gridCol w="1625269">
                  <a:extLst>
                    <a:ext uri="{9D8B030D-6E8A-4147-A177-3AD203B41FA5}">
                      <a16:colId xmlns:a16="http://schemas.microsoft.com/office/drawing/2014/main" val="2026021384"/>
                    </a:ext>
                  </a:extLst>
                </a:gridCol>
                <a:gridCol w="1625269">
                  <a:extLst>
                    <a:ext uri="{9D8B030D-6E8A-4147-A177-3AD203B41FA5}">
                      <a16:colId xmlns:a16="http://schemas.microsoft.com/office/drawing/2014/main" val="3980690292"/>
                    </a:ext>
                  </a:extLst>
                </a:gridCol>
                <a:gridCol w="1625269">
                  <a:extLst>
                    <a:ext uri="{9D8B030D-6E8A-4147-A177-3AD203B41FA5}">
                      <a16:colId xmlns:a16="http://schemas.microsoft.com/office/drawing/2014/main" val="4232341130"/>
                    </a:ext>
                  </a:extLst>
                </a:gridCol>
              </a:tblGrid>
              <a:tr h="319340">
                <a:tc rowSpan="5">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400" b="1" dirty="0"/>
                        <a:t>Arguments</a:t>
                      </a:r>
                      <a:endParaRPr lang="en-US" sz="1400" b="0" dirty="0"/>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t>Agent</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t>United States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11189135"/>
                  </a:ext>
                </a:extLst>
              </a:tr>
              <a:tr h="31934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p>
                  </a:txBody>
                  <a:tcPr marL="68580" marR="68580" marT="34290" marB="34290" anchor="ctr">
                    <a:lnT w="12700" cap="flat" cmpd="sng" algn="ctr">
                      <a:solidFill>
                        <a:schemeClr val="tx1">
                          <a:lumMod val="50000"/>
                          <a:lumOff val="50000"/>
                        </a:schemeClr>
                      </a:solidFill>
                      <a:prstDash val="solid"/>
                      <a:round/>
                      <a:headEnd type="none" w="med" len="med"/>
                      <a:tailEnd type="none" w="med" len="med"/>
                    </a:lnT>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t>Destination</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outskirts</a:t>
                      </a:r>
                      <a:endParaRPr lang="en-US" sz="1400" b="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211813395"/>
                  </a:ext>
                </a:extLst>
              </a:tr>
              <a:tr h="31934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p>
                  </a:txBody>
                  <a:tcPr marL="68580" marR="68580" marT="34290" marB="34290"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t>Artifact</a:t>
                      </a:r>
                    </a:p>
                  </a:txBody>
                  <a:tcPr anchor="ctr">
                    <a:lnR w="12700" cap="flat" cmpd="sng" algn="ctr">
                      <a:no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soldiers</a:t>
                      </a:r>
                      <a:endParaRPr lang="en-US" sz="1400" b="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2657658122"/>
                  </a:ext>
                </a:extLst>
              </a:tr>
              <a:tr h="661605">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p>
                  </a:txBody>
                  <a:tcPr marL="68580" marR="68580" marT="34290" marB="34290"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t>Vehicle</a:t>
                      </a:r>
                    </a:p>
                  </a:txBody>
                  <a:tcPr anchor="ctr">
                    <a:lnR w="12700" cap="flat" cmpd="sng" algn="ctr">
                      <a:no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312144681"/>
                  </a:ext>
                </a:extLst>
              </a:tr>
              <a:tr h="494717">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dirty="0"/>
                    </a:p>
                  </a:txBody>
                  <a:tcPr marL="68580" marR="68580" marT="34290" marB="34290"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t>Vehicle</a:t>
                      </a:r>
                    </a:p>
                  </a:txBody>
                  <a:tcPr anchor="ctr">
                    <a:lnR w="12700" cap="flat" cmpd="sng" algn="ctr">
                      <a:no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2729682819"/>
                  </a:ext>
                </a:extLst>
              </a:tr>
            </a:tbl>
          </a:graphicData>
        </a:graphic>
      </p:graphicFrame>
      <p:pic>
        <p:nvPicPr>
          <p:cNvPr id="16" name="Picture 15">
            <a:extLst>
              <a:ext uri="{FF2B5EF4-FFF2-40B4-BE49-F238E27FC236}">
                <a16:creationId xmlns:a16="http://schemas.microsoft.com/office/drawing/2014/main" id="{3125054C-D285-3648-B495-084757849878}"/>
              </a:ext>
            </a:extLst>
          </p:cNvPr>
          <p:cNvPicPr>
            <a:picLocks noChangeAspect="1"/>
          </p:cNvPicPr>
          <p:nvPr/>
        </p:nvPicPr>
        <p:blipFill>
          <a:blip r:embed="rId4"/>
          <a:stretch>
            <a:fillRect/>
          </a:stretch>
        </p:blipFill>
        <p:spPr>
          <a:xfrm>
            <a:off x="9645550" y="5611109"/>
            <a:ext cx="700356" cy="520264"/>
          </a:xfrm>
          <a:prstGeom prst="rect">
            <a:avLst/>
          </a:prstGeom>
        </p:spPr>
      </p:pic>
      <p:pic>
        <p:nvPicPr>
          <p:cNvPr id="18" name="Picture 17">
            <a:extLst>
              <a:ext uri="{FF2B5EF4-FFF2-40B4-BE49-F238E27FC236}">
                <a16:creationId xmlns:a16="http://schemas.microsoft.com/office/drawing/2014/main" id="{7178C44F-7F7D-AD44-851A-15C409D595BA}"/>
              </a:ext>
            </a:extLst>
          </p:cNvPr>
          <p:cNvPicPr>
            <a:picLocks noChangeAspect="1"/>
          </p:cNvPicPr>
          <p:nvPr/>
        </p:nvPicPr>
        <p:blipFill>
          <a:blip r:embed="rId5"/>
          <a:stretch>
            <a:fillRect/>
          </a:stretch>
        </p:blipFill>
        <p:spPr>
          <a:xfrm>
            <a:off x="9804902" y="6196637"/>
            <a:ext cx="485231" cy="456688"/>
          </a:xfrm>
          <a:prstGeom prst="rect">
            <a:avLst/>
          </a:prstGeom>
        </p:spPr>
      </p:pic>
      <p:sp>
        <p:nvSpPr>
          <p:cNvPr id="19" name="Rectangle 18">
            <a:extLst>
              <a:ext uri="{FF2B5EF4-FFF2-40B4-BE49-F238E27FC236}">
                <a16:creationId xmlns:a16="http://schemas.microsoft.com/office/drawing/2014/main" id="{9F74BD14-0063-0041-91DE-3039C9D01F0B}"/>
              </a:ext>
            </a:extLst>
          </p:cNvPr>
          <p:cNvSpPr/>
          <p:nvPr/>
        </p:nvSpPr>
        <p:spPr>
          <a:xfrm>
            <a:off x="9335386" y="2289330"/>
            <a:ext cx="1506124" cy="1324335"/>
          </a:xfrm>
          <a:prstGeom prst="rect">
            <a:avLst/>
          </a:prstGeom>
          <a:noFill/>
          <a:ln w="57150" cap="rnd" cmpd="sng" algn="ctr">
            <a:solidFill>
              <a:schemeClr val="accent1"/>
            </a:solidFill>
            <a:prstDash val="solid"/>
          </a:ln>
          <a:effectLst/>
        </p:spPr>
        <p:txBody>
          <a:bodyPr lIns="121917" tIns="60958" rIns="121917" bIns="60958"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cxnSp>
        <p:nvCxnSpPr>
          <p:cNvPr id="20" name="Straight Arrow Connector 19">
            <a:extLst>
              <a:ext uri="{FF2B5EF4-FFF2-40B4-BE49-F238E27FC236}">
                <a16:creationId xmlns:a16="http://schemas.microsoft.com/office/drawing/2014/main" id="{52543CA4-E577-A548-ABEC-44A284CA775F}"/>
              </a:ext>
            </a:extLst>
          </p:cNvPr>
          <p:cNvCxnSpPr>
            <a:cxnSpLocks/>
          </p:cNvCxnSpPr>
          <p:nvPr/>
        </p:nvCxnSpPr>
        <p:spPr>
          <a:xfrm>
            <a:off x="4558272" y="3429000"/>
            <a:ext cx="285577" cy="1821248"/>
          </a:xfrm>
          <a:prstGeom prst="straightConnector1">
            <a:avLst/>
          </a:prstGeom>
          <a:noFill/>
          <a:ln w="19050" cap="rnd" cmpd="sng" algn="ctr">
            <a:solidFill>
              <a:srgbClr val="C00000"/>
            </a:solidFill>
            <a:prstDash val="solid"/>
            <a:tailEnd type="triangle"/>
          </a:ln>
          <a:effectLst>
            <a:outerShdw blurRad="38100" dist="25400" dir="5400000" rotWithShape="0">
              <a:srgbClr val="000000">
                <a:alpha val="45000"/>
              </a:srgbClr>
            </a:outerShdw>
          </a:effectLst>
        </p:spPr>
      </p:cxnSp>
      <p:cxnSp>
        <p:nvCxnSpPr>
          <p:cNvPr id="21" name="Straight Arrow Connector 20">
            <a:extLst>
              <a:ext uri="{FF2B5EF4-FFF2-40B4-BE49-F238E27FC236}">
                <a16:creationId xmlns:a16="http://schemas.microsoft.com/office/drawing/2014/main" id="{2703A19B-C121-5C4B-A1EB-3AC5163BBF66}"/>
              </a:ext>
            </a:extLst>
          </p:cNvPr>
          <p:cNvCxnSpPr>
            <a:cxnSpLocks/>
          </p:cNvCxnSpPr>
          <p:nvPr/>
        </p:nvCxnSpPr>
        <p:spPr>
          <a:xfrm flipH="1">
            <a:off x="5422488" y="3948000"/>
            <a:ext cx="1167643" cy="2183373"/>
          </a:xfrm>
          <a:prstGeom prst="straightConnector1">
            <a:avLst/>
          </a:prstGeom>
          <a:noFill/>
          <a:ln w="19050" cap="rnd" cmpd="sng" algn="ctr">
            <a:solidFill>
              <a:srgbClr val="C00000"/>
            </a:solidFill>
            <a:prstDash val="solid"/>
            <a:tailEnd type="triangle"/>
          </a:ln>
          <a:effectLst>
            <a:outerShdw blurRad="38100" dist="25400" dir="5400000" rotWithShape="0">
              <a:srgbClr val="000000">
                <a:alpha val="45000"/>
              </a:srgbClr>
            </a:outerShdw>
          </a:effectLst>
        </p:spPr>
      </p:cxnSp>
      <p:cxnSp>
        <p:nvCxnSpPr>
          <p:cNvPr id="23" name="Straight Arrow Connector 22">
            <a:extLst>
              <a:ext uri="{FF2B5EF4-FFF2-40B4-BE49-F238E27FC236}">
                <a16:creationId xmlns:a16="http://schemas.microsoft.com/office/drawing/2014/main" id="{A00328E6-9BA4-E64D-AB84-3CA1A40670DD}"/>
              </a:ext>
            </a:extLst>
          </p:cNvPr>
          <p:cNvCxnSpPr>
            <a:cxnSpLocks/>
          </p:cNvCxnSpPr>
          <p:nvPr/>
        </p:nvCxnSpPr>
        <p:spPr>
          <a:xfrm>
            <a:off x="3763588" y="3345519"/>
            <a:ext cx="4100233" cy="1355541"/>
          </a:xfrm>
          <a:prstGeom prst="straightConnector1">
            <a:avLst/>
          </a:prstGeom>
          <a:noFill/>
          <a:ln w="19050" cap="rnd" cmpd="sng" algn="ctr">
            <a:solidFill>
              <a:schemeClr val="accent1"/>
            </a:solidFill>
            <a:prstDash val="solid"/>
            <a:tailEnd type="triangle"/>
          </a:ln>
          <a:effectLst>
            <a:outerShdw blurRad="38100" dist="25400" dir="5400000" rotWithShape="0">
              <a:srgbClr val="000000">
                <a:alpha val="45000"/>
              </a:srgbClr>
            </a:outerShdw>
          </a:effectLst>
        </p:spPr>
      </p:cxnSp>
      <p:cxnSp>
        <p:nvCxnSpPr>
          <p:cNvPr id="24" name="Straight Arrow Connector 23">
            <a:extLst>
              <a:ext uri="{FF2B5EF4-FFF2-40B4-BE49-F238E27FC236}">
                <a16:creationId xmlns:a16="http://schemas.microsoft.com/office/drawing/2014/main" id="{74568F36-2919-FE46-92D0-53E8EB31F457}"/>
              </a:ext>
            </a:extLst>
          </p:cNvPr>
          <p:cNvCxnSpPr>
            <a:cxnSpLocks/>
          </p:cNvCxnSpPr>
          <p:nvPr/>
        </p:nvCxnSpPr>
        <p:spPr>
          <a:xfrm>
            <a:off x="3126743" y="3583846"/>
            <a:ext cx="4737077" cy="1400629"/>
          </a:xfrm>
          <a:prstGeom prst="straightConnector1">
            <a:avLst/>
          </a:prstGeom>
          <a:noFill/>
          <a:ln w="19050" cap="rnd" cmpd="sng" algn="ctr">
            <a:solidFill>
              <a:schemeClr val="accent1"/>
            </a:solidFill>
            <a:prstDash val="solid"/>
            <a:tailEnd type="triangle"/>
          </a:ln>
          <a:effectLst>
            <a:outerShdw blurRad="38100" dist="25400" dir="5400000" rotWithShape="0">
              <a:srgbClr val="000000">
                <a:alpha val="45000"/>
              </a:srgbClr>
            </a:outerShdw>
          </a:effectLst>
        </p:spPr>
      </p:cxnSp>
      <p:cxnSp>
        <p:nvCxnSpPr>
          <p:cNvPr id="26" name="Straight Arrow Connector 25">
            <a:extLst>
              <a:ext uri="{FF2B5EF4-FFF2-40B4-BE49-F238E27FC236}">
                <a16:creationId xmlns:a16="http://schemas.microsoft.com/office/drawing/2014/main" id="{A7BC85F9-6026-9E4D-B502-89A6C5B96B83}"/>
              </a:ext>
            </a:extLst>
          </p:cNvPr>
          <p:cNvCxnSpPr>
            <a:cxnSpLocks/>
          </p:cNvCxnSpPr>
          <p:nvPr/>
        </p:nvCxnSpPr>
        <p:spPr>
          <a:xfrm>
            <a:off x="1655177" y="3628934"/>
            <a:ext cx="6208643" cy="1657591"/>
          </a:xfrm>
          <a:prstGeom prst="straightConnector1">
            <a:avLst/>
          </a:prstGeom>
          <a:noFill/>
          <a:ln w="19050" cap="rnd" cmpd="sng" algn="ctr">
            <a:solidFill>
              <a:schemeClr val="accent1"/>
            </a:solidFill>
            <a:prstDash val="solid"/>
            <a:tailEnd type="triangle"/>
          </a:ln>
          <a:effectLst>
            <a:outerShdw blurRad="38100" dist="25400" dir="5400000" rotWithShape="0">
              <a:srgbClr val="000000">
                <a:alpha val="45000"/>
              </a:srgbClr>
            </a:outerShdw>
          </a:effectLst>
        </p:spPr>
      </p:cxnSp>
      <p:cxnSp>
        <p:nvCxnSpPr>
          <p:cNvPr id="27" name="Straight Arrow Connector 26">
            <a:extLst>
              <a:ext uri="{FF2B5EF4-FFF2-40B4-BE49-F238E27FC236}">
                <a16:creationId xmlns:a16="http://schemas.microsoft.com/office/drawing/2014/main" id="{12EADC37-DAFC-0640-8C2C-478596333DCA}"/>
              </a:ext>
            </a:extLst>
          </p:cNvPr>
          <p:cNvCxnSpPr>
            <a:cxnSpLocks/>
          </p:cNvCxnSpPr>
          <p:nvPr/>
        </p:nvCxnSpPr>
        <p:spPr>
          <a:xfrm flipH="1">
            <a:off x="10345908" y="3644531"/>
            <a:ext cx="344457" cy="2894383"/>
          </a:xfrm>
          <a:prstGeom prst="straightConnector1">
            <a:avLst/>
          </a:prstGeom>
          <a:noFill/>
          <a:ln w="19050" cap="rnd" cmpd="sng" algn="ctr">
            <a:solidFill>
              <a:schemeClr val="accent1"/>
            </a:solidFill>
            <a:prstDash val="solid"/>
            <a:tailEnd type="triangle"/>
          </a:ln>
          <a:effectLst>
            <a:outerShdw blurRad="38100" dist="25400" dir="5400000" rotWithShape="0">
              <a:srgbClr val="000000">
                <a:alpha val="45000"/>
              </a:srgbClr>
            </a:outerShdw>
          </a:effectLst>
        </p:spPr>
      </p:cxnSp>
      <p:cxnSp>
        <p:nvCxnSpPr>
          <p:cNvPr id="28" name="Straight Arrow Connector 27">
            <a:extLst>
              <a:ext uri="{FF2B5EF4-FFF2-40B4-BE49-F238E27FC236}">
                <a16:creationId xmlns:a16="http://schemas.microsoft.com/office/drawing/2014/main" id="{41859C48-05C1-AC47-9513-9402399FD7ED}"/>
              </a:ext>
            </a:extLst>
          </p:cNvPr>
          <p:cNvCxnSpPr>
            <a:cxnSpLocks/>
          </p:cNvCxnSpPr>
          <p:nvPr/>
        </p:nvCxnSpPr>
        <p:spPr>
          <a:xfrm>
            <a:off x="9441261" y="3784443"/>
            <a:ext cx="204289" cy="1870253"/>
          </a:xfrm>
          <a:prstGeom prst="straightConnector1">
            <a:avLst/>
          </a:prstGeom>
          <a:noFill/>
          <a:ln w="19050" cap="rnd" cmpd="sng" algn="ctr">
            <a:solidFill>
              <a:schemeClr val="accent1"/>
            </a:solidFill>
            <a:prstDash val="solid"/>
            <a:tailEnd type="triangle"/>
          </a:ln>
          <a:effectLst>
            <a:outerShdw blurRad="38100" dist="25400" dir="5400000" rotWithShape="0">
              <a:srgbClr val="000000">
                <a:alpha val="45000"/>
              </a:srgbClr>
            </a:outerShdw>
          </a:effectLst>
        </p:spPr>
      </p:cxnSp>
    </p:spTree>
    <p:extLst>
      <p:ext uri="{BB962C8B-B14F-4D97-AF65-F5344CB8AC3E}">
        <p14:creationId xmlns:p14="http://schemas.microsoft.com/office/powerpoint/2010/main" val="422120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22" presetClass="entr" presetSubtype="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up)">
                                      <p:cBhvr>
                                        <p:cTn id="15" dur="500"/>
                                        <p:tgtEl>
                                          <p:spTgt spid="23"/>
                                        </p:tgtEl>
                                      </p:cBhvr>
                                    </p:animEffect>
                                  </p:childTnLst>
                                </p:cTn>
                              </p:par>
                              <p:par>
                                <p:cTn id="16" presetID="22" presetClass="entr" presetSubtype="1"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up)">
                                      <p:cBhvr>
                                        <p:cTn id="18" dur="500"/>
                                        <p:tgtEl>
                                          <p:spTgt spid="24"/>
                                        </p:tgtEl>
                                      </p:cBhvr>
                                    </p:animEffect>
                                  </p:childTnLst>
                                </p:cTn>
                              </p:par>
                              <p:par>
                                <p:cTn id="19" presetID="22" presetClass="entr" presetSubtype="1"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up)">
                                      <p:cBhvr>
                                        <p:cTn id="21" dur="500"/>
                                        <p:tgtEl>
                                          <p:spTgt spid="26"/>
                                        </p:tgtEl>
                                      </p:cBhvr>
                                    </p:animEffect>
                                  </p:childTnLst>
                                </p:cTn>
                              </p:par>
                              <p:par>
                                <p:cTn id="22" presetID="22" presetClass="entr" presetSubtype="1"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up)">
                                      <p:cBhvr>
                                        <p:cTn id="24" dur="500"/>
                                        <p:tgtEl>
                                          <p:spTgt spid="27"/>
                                        </p:tgtEl>
                                      </p:cBhvr>
                                    </p:animEffect>
                                  </p:childTnLst>
                                </p:cTn>
                              </p:par>
                              <p:par>
                                <p:cTn id="25" presetID="22" presetClass="entr" presetSubtype="1"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up)">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51B5B-AD97-6645-9B94-5FDCDB16162D}"/>
              </a:ext>
            </a:extLst>
          </p:cNvPr>
          <p:cNvSpPr>
            <a:spLocks noGrp="1"/>
          </p:cNvSpPr>
          <p:nvPr>
            <p:ph type="title"/>
          </p:nvPr>
        </p:nvSpPr>
        <p:spPr>
          <a:xfrm>
            <a:off x="274320" y="206829"/>
            <a:ext cx="8658102" cy="533400"/>
          </a:xfr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spcFirstLastPara="1" vert="horz" wrap="square" lIns="91440" tIns="45720" rIns="91440" bIns="45720" numCol="1" anchor="ctr" anchorCtr="0" compatLnSpc="1">
            <a:prstTxWarp prst="textNoShape">
              <a:avLst/>
            </a:prstTxWarp>
          </a:bodyPr>
          <a:lstStyle/>
          <a:p>
            <a:pPr>
              <a:lnSpc>
                <a:spcPct val="90000"/>
              </a:lnSpc>
              <a:buSzPts val="1400"/>
            </a:pPr>
            <a:r>
              <a:rPr lang="en-US" sz="3200" kern="1200" dirty="0">
                <a:solidFill>
                  <a:schemeClr val="accent1"/>
                </a:solidFill>
                <a:latin typeface="Helvetica" panose="020B0604020202020204" pitchFamily="34" charset="0"/>
                <a:cs typeface="Helvetica" panose="020B0604020202020204" pitchFamily="34" charset="0"/>
              </a:rPr>
              <a:t>Cross-media Structured Common Space</a:t>
            </a:r>
          </a:p>
        </p:txBody>
      </p:sp>
      <p:sp>
        <p:nvSpPr>
          <p:cNvPr id="3" name="Text Placeholder 2">
            <a:extLst>
              <a:ext uri="{FF2B5EF4-FFF2-40B4-BE49-F238E27FC236}">
                <a16:creationId xmlns:a16="http://schemas.microsoft.com/office/drawing/2014/main" id="{C3DE5B0E-52F4-094C-BB50-4760970554B4}"/>
              </a:ext>
            </a:extLst>
          </p:cNvPr>
          <p:cNvSpPr>
            <a:spLocks noGrp="1"/>
          </p:cNvSpPr>
          <p:nvPr>
            <p:ph type="body" idx="1"/>
          </p:nvPr>
        </p:nvSpPr>
        <p:spPr/>
        <p:txBody>
          <a:bodyPr/>
          <a:lstStyle/>
          <a:p>
            <a:r>
              <a:rPr lang="en-US" dirty="0"/>
              <a:t>Treat Image/Video as a foreign language</a:t>
            </a:r>
          </a:p>
          <a:p>
            <a:pPr lvl="1"/>
            <a:r>
              <a:rPr lang="en-US" dirty="0">
                <a:latin typeface="+mn-lt"/>
              </a:rPr>
              <a:t>Represent it with a structure that is similar to AMR graph in text</a:t>
            </a:r>
          </a:p>
          <a:p>
            <a:endParaRPr lang="en-US" dirty="0"/>
          </a:p>
        </p:txBody>
      </p:sp>
      <p:sp>
        <p:nvSpPr>
          <p:cNvPr id="4" name="Slide Number Placeholder 3">
            <a:extLst>
              <a:ext uri="{FF2B5EF4-FFF2-40B4-BE49-F238E27FC236}">
                <a16:creationId xmlns:a16="http://schemas.microsoft.com/office/drawing/2014/main" id="{00EC24E3-B228-384A-BE0A-1C33A6B47A0B}"/>
              </a:ext>
            </a:extLst>
          </p:cNvPr>
          <p:cNvSpPr>
            <a:spLocks noGrp="1"/>
          </p:cNvSpPr>
          <p:nvPr>
            <p:ph type="sldNum"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4248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62</a:t>
            </a:fld>
            <a:endParaRPr kumimoji="0" lang="en" sz="1200" b="0" i="0" u="none" strike="noStrike" kern="1200" cap="none" spc="0" normalizeH="0" baseline="0" noProof="0">
              <a:ln>
                <a:noFill/>
              </a:ln>
              <a:solidFill>
                <a:srgbClr val="424857"/>
              </a:solidFill>
              <a:effectLst/>
              <a:uLnTx/>
              <a:uFillTx/>
              <a:latin typeface="Calibri" panose="020F0502020204030204"/>
              <a:ea typeface="+mn-ea"/>
              <a:cs typeface="+mn-cs"/>
              <a:sym typeface="Arial"/>
            </a:endParaRPr>
          </a:p>
        </p:txBody>
      </p:sp>
      <p:graphicFrame>
        <p:nvGraphicFramePr>
          <p:cNvPr id="5" name="Google Shape;1308;p122">
            <a:extLst>
              <a:ext uri="{FF2B5EF4-FFF2-40B4-BE49-F238E27FC236}">
                <a16:creationId xmlns:a16="http://schemas.microsoft.com/office/drawing/2014/main" id="{22E9FE68-85C8-534B-87D7-D70E4A230351}"/>
              </a:ext>
            </a:extLst>
          </p:cNvPr>
          <p:cNvGraphicFramePr/>
          <p:nvPr/>
        </p:nvGraphicFramePr>
        <p:xfrm>
          <a:off x="494270" y="4999475"/>
          <a:ext cx="11203460" cy="1097293"/>
        </p:xfrm>
        <a:graphic>
          <a:graphicData uri="http://schemas.openxmlformats.org/drawingml/2006/table">
            <a:tbl>
              <a:tblPr>
                <a:tableStyleId>{8EC20E35-A176-4012-BC5E-935CFFF8708E}</a:tableStyleId>
              </a:tblPr>
              <a:tblGrid>
                <a:gridCol w="5703331">
                  <a:extLst>
                    <a:ext uri="{9D8B030D-6E8A-4147-A177-3AD203B41FA5}">
                      <a16:colId xmlns:a16="http://schemas.microsoft.com/office/drawing/2014/main" val="20001"/>
                    </a:ext>
                  </a:extLst>
                </a:gridCol>
                <a:gridCol w="5500129">
                  <a:extLst>
                    <a:ext uri="{9D8B030D-6E8A-4147-A177-3AD203B41FA5}">
                      <a16:colId xmlns:a16="http://schemas.microsoft.com/office/drawing/2014/main" val="20002"/>
                    </a:ext>
                  </a:extLst>
                </a:gridCol>
              </a:tblGrid>
              <a:tr h="1097293">
                <a:tc>
                  <a:txBody>
                    <a:bodyPr/>
                    <a:lstStyle/>
                    <a:p>
                      <a:pPr marL="0" marR="0" lvl="0" indent="0" algn="ctr" rtl="0">
                        <a:lnSpc>
                          <a:spcPct val="100000"/>
                        </a:lnSpc>
                        <a:spcBef>
                          <a:spcPts val="0"/>
                        </a:spcBef>
                        <a:spcAft>
                          <a:spcPts val="0"/>
                        </a:spcAft>
                        <a:buClr>
                          <a:schemeClr val="dk1"/>
                        </a:buClr>
                        <a:buSzPts val="2000"/>
                        <a:buFont typeface="Calibri"/>
                        <a:buNone/>
                      </a:pPr>
                      <a:r>
                        <a:rPr lang="en-US" sz="2100" dirty="0"/>
                        <a:t>Linguistic Structure,</a:t>
                      </a:r>
                      <a:br>
                        <a:rPr lang="en-US" sz="2100" dirty="0"/>
                      </a:br>
                      <a:r>
                        <a:rPr lang="en-US" sz="2100" dirty="0"/>
                        <a:t>e.g., Dependency Tree</a:t>
                      </a:r>
                      <a:br>
                        <a:rPr lang="en-US" sz="2100" dirty="0"/>
                      </a:br>
                      <a:r>
                        <a:rPr lang="en-US" sz="2100" dirty="0"/>
                        <a:t>Abstract Meaning Representation (AMR)</a:t>
                      </a:r>
                      <a:endParaRPr sz="1500" b="0" dirty="0"/>
                    </a:p>
                  </a:txBody>
                  <a:tcPr marL="91433" marR="91433" marT="60967" marB="60967"/>
                </a:tc>
                <a:tc>
                  <a:txBody>
                    <a:bodyPr/>
                    <a:lstStyle/>
                    <a:p>
                      <a:pPr marL="0" marR="0" lvl="0" indent="0" algn="ctr" rtl="0">
                        <a:spcBef>
                          <a:spcPts val="0"/>
                        </a:spcBef>
                        <a:spcAft>
                          <a:spcPts val="0"/>
                        </a:spcAft>
                        <a:buNone/>
                      </a:pPr>
                      <a:r>
                        <a:rPr lang="en-US" sz="2100" b="0" dirty="0"/>
                        <a:t>Situation Graph</a:t>
                      </a:r>
                      <a:endParaRPr sz="1500" b="0" dirty="0"/>
                    </a:p>
                  </a:txBody>
                  <a:tcPr marL="91433" marR="91433" marT="60967" marB="60967" anchor="ctr"/>
                </a:tc>
                <a:extLst>
                  <a:ext uri="{0D108BD9-81ED-4DB2-BD59-A6C34878D82A}">
                    <a16:rowId xmlns:a16="http://schemas.microsoft.com/office/drawing/2014/main" val="10007"/>
                  </a:ext>
                </a:extLst>
              </a:tr>
            </a:tbl>
          </a:graphicData>
        </a:graphic>
      </p:graphicFrame>
      <p:pic>
        <p:nvPicPr>
          <p:cNvPr id="11" name="Picture 10" descr="A screenshot of a cell phone&#10;&#10;Description automatically generated">
            <a:extLst>
              <a:ext uri="{FF2B5EF4-FFF2-40B4-BE49-F238E27FC236}">
                <a16:creationId xmlns:a16="http://schemas.microsoft.com/office/drawing/2014/main" id="{4C7CAF71-70D4-804B-8A4E-1DFD4DA6AED5}"/>
              </a:ext>
            </a:extLst>
          </p:cNvPr>
          <p:cNvPicPr>
            <a:picLocks noChangeAspect="1"/>
          </p:cNvPicPr>
          <p:nvPr/>
        </p:nvPicPr>
        <p:blipFill>
          <a:blip r:embed="rId3"/>
          <a:stretch>
            <a:fillRect/>
          </a:stretch>
        </p:blipFill>
        <p:spPr>
          <a:xfrm>
            <a:off x="55420" y="2306842"/>
            <a:ext cx="6213299" cy="2513245"/>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A45F6ABA-2394-B84E-8EE6-F8B98618662C}"/>
              </a:ext>
            </a:extLst>
          </p:cNvPr>
          <p:cNvPicPr>
            <a:picLocks noChangeAspect="1"/>
          </p:cNvPicPr>
          <p:nvPr/>
        </p:nvPicPr>
        <p:blipFill>
          <a:blip r:embed="rId4"/>
          <a:stretch>
            <a:fillRect/>
          </a:stretch>
        </p:blipFill>
        <p:spPr>
          <a:xfrm>
            <a:off x="6345383" y="2307460"/>
            <a:ext cx="5805053" cy="2517293"/>
          </a:xfrm>
          <a:prstGeom prst="rect">
            <a:avLst/>
          </a:prstGeom>
        </p:spPr>
      </p:pic>
    </p:spTree>
    <p:extLst>
      <p:ext uri="{BB962C8B-B14F-4D97-AF65-F5344CB8AC3E}">
        <p14:creationId xmlns:p14="http://schemas.microsoft.com/office/powerpoint/2010/main" val="33981059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10;&#10;Description automatically generated">
            <a:extLst>
              <a:ext uri="{FF2B5EF4-FFF2-40B4-BE49-F238E27FC236}">
                <a16:creationId xmlns:a16="http://schemas.microsoft.com/office/drawing/2014/main" id="{939E2CA5-86CF-1A48-A08E-C265184E3F6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76447" y="4009536"/>
            <a:ext cx="9439107" cy="2918984"/>
          </a:xfrm>
          <a:prstGeom prst="rect">
            <a:avLst/>
          </a:prstGeom>
        </p:spPr>
      </p:pic>
      <p:sp>
        <p:nvSpPr>
          <p:cNvPr id="2" name="Title 1">
            <a:extLst>
              <a:ext uri="{FF2B5EF4-FFF2-40B4-BE49-F238E27FC236}">
                <a16:creationId xmlns:a16="http://schemas.microsoft.com/office/drawing/2014/main" id="{40233BB4-F068-BB42-8BE0-23BAC762049A}"/>
              </a:ext>
            </a:extLst>
          </p:cNvPr>
          <p:cNvSpPr>
            <a:spLocks noGrp="1"/>
          </p:cNvSpPr>
          <p:nvPr>
            <p:ph type="title"/>
          </p:nvPr>
        </p:nvSpPr>
        <p:spPr>
          <a:noFill/>
          <a:ln>
            <a:noFill/>
          </a:ln>
        </p:spPr>
        <p:txBody>
          <a:bodyPr spcFirstLastPara="1" wrap="square" lIns="91433" tIns="45700" rIns="91433" bIns="45700" anchor="ctr" anchorCtr="0">
            <a:noAutofit/>
          </a:bodyPr>
          <a:lstStyle/>
          <a:p>
            <a:r>
              <a:rPr lang="en-US" dirty="0"/>
              <a:t>Related Work on Visual Event Extraction</a:t>
            </a:r>
          </a:p>
        </p:txBody>
      </p:sp>
      <p:sp>
        <p:nvSpPr>
          <p:cNvPr id="3" name="Text Placeholder 2">
            <a:extLst>
              <a:ext uri="{FF2B5EF4-FFF2-40B4-BE49-F238E27FC236}">
                <a16:creationId xmlns:a16="http://schemas.microsoft.com/office/drawing/2014/main" id="{BC16B5A7-EDAA-0849-956A-6668667A44AD}"/>
              </a:ext>
            </a:extLst>
          </p:cNvPr>
          <p:cNvSpPr>
            <a:spLocks noGrp="1"/>
          </p:cNvSpPr>
          <p:nvPr>
            <p:ph type="body" idx="1"/>
          </p:nvPr>
        </p:nvSpPr>
        <p:spPr>
          <a:xfrm>
            <a:off x="838200" y="1017538"/>
            <a:ext cx="10515600" cy="4945063"/>
          </a:xfrm>
        </p:spPr>
        <p:txBody>
          <a:bodyPr/>
          <a:lstStyle/>
          <a:p>
            <a:r>
              <a:rPr lang="en-US" dirty="0"/>
              <a:t>Vision does not study newsworthy, complex events </a:t>
            </a:r>
          </a:p>
          <a:p>
            <a:pPr lvl="1"/>
            <a:r>
              <a:rPr lang="en-US" sz="1867" dirty="0">
                <a:latin typeface="+mn-lt"/>
              </a:rPr>
              <a:t>Focusing on daily life and sports (</a:t>
            </a:r>
            <a:r>
              <a:rPr lang="en-US" sz="1867" dirty="0" err="1">
                <a:latin typeface="+mn-lt"/>
              </a:rPr>
              <a:t>Perera</a:t>
            </a:r>
            <a:r>
              <a:rPr lang="en-US" sz="1867" dirty="0">
                <a:latin typeface="+mn-lt"/>
              </a:rPr>
              <a:t> et al., 2012; Chang et al., 2016; Zhang et al., 2007; Ma et al., 2017) </a:t>
            </a:r>
          </a:p>
          <a:p>
            <a:pPr lvl="1"/>
            <a:r>
              <a:rPr lang="en-US" sz="1867" dirty="0">
                <a:latin typeface="+mn-lt"/>
              </a:rPr>
              <a:t>Without localizing a complete set of arguments for each event (Gu et al., 2018; Li et al., 2018; Duarte et al., 2018; Sigurdsson et al., 2016; Kato et al., 2018; Wu et al., 2019a)</a:t>
            </a:r>
          </a:p>
          <a:p>
            <a:r>
              <a:rPr lang="en-US" dirty="0"/>
              <a:t>Most related: Situation Recognition (</a:t>
            </a:r>
            <a:r>
              <a:rPr lang="en-US" dirty="0" err="1"/>
              <a:t>Yatskar</a:t>
            </a:r>
            <a:r>
              <a:rPr lang="en-US" dirty="0"/>
              <a:t> et al., 2016) is vision-only</a:t>
            </a:r>
          </a:p>
          <a:p>
            <a:pPr lvl="1"/>
            <a:r>
              <a:rPr lang="en-US" dirty="0">
                <a:latin typeface="+mn-lt"/>
              </a:rPr>
              <a:t>Classify an image as one of 500+ </a:t>
            </a:r>
            <a:r>
              <a:rPr lang="en-US" dirty="0" err="1">
                <a:latin typeface="+mn-lt"/>
              </a:rPr>
              <a:t>FrameNet</a:t>
            </a:r>
            <a:r>
              <a:rPr lang="en-US" dirty="0">
                <a:latin typeface="+mn-lt"/>
              </a:rPr>
              <a:t> verbs</a:t>
            </a:r>
          </a:p>
          <a:p>
            <a:pPr lvl="1"/>
            <a:r>
              <a:rPr lang="en-US" dirty="0">
                <a:latin typeface="+mn-lt"/>
              </a:rPr>
              <a:t>Identify 192 generic semantic roles via a 1-word description</a:t>
            </a:r>
          </a:p>
          <a:p>
            <a:endParaRPr lang="en-US" dirty="0"/>
          </a:p>
        </p:txBody>
      </p:sp>
      <p:sp>
        <p:nvSpPr>
          <p:cNvPr id="4" name="Slide Number Placeholder 3">
            <a:extLst>
              <a:ext uri="{FF2B5EF4-FFF2-40B4-BE49-F238E27FC236}">
                <a16:creationId xmlns:a16="http://schemas.microsoft.com/office/drawing/2014/main" id="{CCBE7CCB-E2C0-5D43-B50C-3FD30E17F450}"/>
              </a:ext>
            </a:extLst>
          </p:cNvPr>
          <p:cNvSpPr>
            <a:spLocks noGrp="1"/>
          </p:cNvSpPr>
          <p:nvPr>
            <p:ph type="sldNum"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prstClr val="black"/>
                </a:solidFill>
                <a:effectLst/>
                <a:uLnTx/>
                <a:uFillTx/>
                <a:latin typeface="Arial"/>
                <a:cs typeface="Arial"/>
                <a:sym typeface="Arial"/>
              </a:rPr>
              <a:pPr marL="0" marR="0" lvl="0" indent="0" algn="ctr" defTabSz="1219170" rtl="0" eaLnBrk="1" fontAlgn="auto" latinLnBrk="0" hangingPunct="1">
                <a:lnSpc>
                  <a:spcPct val="100000"/>
                </a:lnSpc>
                <a:spcBef>
                  <a:spcPts val="0"/>
                </a:spcBef>
                <a:spcAft>
                  <a:spcPts val="0"/>
                </a:spcAft>
                <a:buClr>
                  <a:srgbClr val="000000"/>
                </a:buClr>
                <a:buSzPts val="1200"/>
                <a:buFont typeface="Arial"/>
                <a:buNone/>
                <a:tabLst/>
                <a:defRPr/>
              </a:pPr>
              <a:t>63</a:t>
            </a:fld>
            <a:endParaRPr kumimoji="0" lang="en" sz="1200" b="0" i="0" u="none" strike="noStrike" kern="0" cap="none" spc="0" normalizeH="0" baseline="0" noProof="0">
              <a:ln>
                <a:noFill/>
              </a:ln>
              <a:solidFill>
                <a:prstClr val="black"/>
              </a:solidFill>
              <a:effectLst/>
              <a:uLnTx/>
              <a:uFillTx/>
              <a:latin typeface="Arial"/>
              <a:cs typeface="Arial"/>
              <a:sym typeface="Arial"/>
            </a:endParaRPr>
          </a:p>
        </p:txBody>
      </p:sp>
    </p:spTree>
    <p:extLst>
      <p:ext uri="{BB962C8B-B14F-4D97-AF65-F5344CB8AC3E}">
        <p14:creationId xmlns:p14="http://schemas.microsoft.com/office/powerpoint/2010/main" val="12550335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11F34AB-E9E5-B44E-ABED-43D2449805E6}"/>
              </a:ext>
            </a:extLst>
          </p:cNvPr>
          <p:cNvPicPr>
            <a:picLocks noChangeAspect="1"/>
          </p:cNvPicPr>
          <p:nvPr/>
        </p:nvPicPr>
        <p:blipFill>
          <a:blip r:embed="rId3"/>
          <a:stretch>
            <a:fillRect/>
          </a:stretch>
        </p:blipFill>
        <p:spPr>
          <a:xfrm>
            <a:off x="6590131" y="1331278"/>
            <a:ext cx="4270984" cy="2637607"/>
          </a:xfrm>
          <a:prstGeom prst="rect">
            <a:avLst/>
          </a:prstGeom>
        </p:spPr>
      </p:pic>
      <p:sp>
        <p:nvSpPr>
          <p:cNvPr id="22" name="Rounded Rectangle 21">
            <a:extLst>
              <a:ext uri="{FF2B5EF4-FFF2-40B4-BE49-F238E27FC236}">
                <a16:creationId xmlns:a16="http://schemas.microsoft.com/office/drawing/2014/main" id="{D1D050D2-D191-4646-A0B8-C7E62633B072}"/>
              </a:ext>
            </a:extLst>
          </p:cNvPr>
          <p:cNvSpPr/>
          <p:nvPr/>
        </p:nvSpPr>
        <p:spPr>
          <a:xfrm>
            <a:off x="904048" y="1400584"/>
            <a:ext cx="5311867" cy="2547417"/>
          </a:xfrm>
          <a:prstGeom prst="roundRect">
            <a:avLst>
              <a:gd name="adj" fmla="val 3711"/>
            </a:avLst>
          </a:prstGeom>
          <a:solidFill>
            <a:schemeClr val="bg1">
              <a:lumMod val="95000"/>
            </a:schemeClr>
          </a:solidFill>
          <a:ln w="127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F23A0E92-C406-9D4A-9B2A-C72CEE2E7D4E}"/>
              </a:ext>
            </a:extLst>
          </p:cNvPr>
          <p:cNvSpPr>
            <a:spLocks noGrp="1"/>
          </p:cNvSpPr>
          <p:nvPr>
            <p:ph type="title"/>
          </p:nvPr>
        </p:nvSpPr>
        <p:spPr/>
        <p:txBody>
          <a:bodyPr/>
          <a:lstStyle/>
          <a:p>
            <a:r>
              <a:rPr lang="en-US" dirty="0"/>
              <a:t>A New Task: Multimedia Event Extraction (M</a:t>
            </a:r>
            <a:r>
              <a:rPr lang="en-US" baseline="30000" dirty="0"/>
              <a:t>2</a:t>
            </a:r>
            <a:r>
              <a:rPr lang="en-US" dirty="0"/>
              <a:t>E</a:t>
            </a:r>
            <a:r>
              <a:rPr lang="en-US" baseline="30000" dirty="0"/>
              <a:t>2</a:t>
            </a:r>
            <a:r>
              <a:rPr lang="en-US" dirty="0"/>
              <a:t>)</a:t>
            </a:r>
          </a:p>
        </p:txBody>
      </p:sp>
      <p:sp>
        <p:nvSpPr>
          <p:cNvPr id="4" name="Slide Number Placeholder 3">
            <a:extLst>
              <a:ext uri="{FF2B5EF4-FFF2-40B4-BE49-F238E27FC236}">
                <a16:creationId xmlns:a16="http://schemas.microsoft.com/office/drawing/2014/main" id="{B1CB62CE-671A-F54C-AD87-AC15039490BA}"/>
              </a:ext>
            </a:extLst>
          </p:cNvPr>
          <p:cNvSpPr>
            <a:spLocks noGrp="1"/>
          </p:cNvSpPr>
          <p:nvPr>
            <p:ph type="sldNum"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prstClr val="black"/>
                </a:solidFill>
                <a:effectLst/>
                <a:uLnTx/>
                <a:uFillTx/>
                <a:latin typeface="Arial"/>
                <a:cs typeface="Arial"/>
                <a:sym typeface="Arial"/>
              </a:rPr>
              <a:pPr marL="0" marR="0" lvl="0" indent="0" algn="ctr" defTabSz="1219170" rtl="0" eaLnBrk="1" fontAlgn="auto" latinLnBrk="0" hangingPunct="1">
                <a:lnSpc>
                  <a:spcPct val="100000"/>
                </a:lnSpc>
                <a:spcBef>
                  <a:spcPts val="0"/>
                </a:spcBef>
                <a:spcAft>
                  <a:spcPts val="0"/>
                </a:spcAft>
                <a:buClr>
                  <a:srgbClr val="000000"/>
                </a:buClr>
                <a:buSzPts val="1200"/>
                <a:buFont typeface="Arial"/>
                <a:buNone/>
                <a:tabLst/>
                <a:defRPr/>
              </a:pPr>
              <a:t>64</a:t>
            </a:fld>
            <a:endParaRPr kumimoji="0" lang="en" sz="1200" b="0" i="0" u="none" strike="noStrike" kern="0" cap="none" spc="0" normalizeH="0" baseline="0" noProof="0">
              <a:ln>
                <a:noFill/>
              </a:ln>
              <a:solidFill>
                <a:prstClr val="black"/>
              </a:solidFill>
              <a:effectLst/>
              <a:uLnTx/>
              <a:uFillTx/>
              <a:latin typeface="Arial"/>
              <a:cs typeface="Arial"/>
              <a:sym typeface="Arial"/>
            </a:endParaRPr>
          </a:p>
        </p:txBody>
      </p:sp>
      <p:graphicFrame>
        <p:nvGraphicFramePr>
          <p:cNvPr id="5" name="Table 4">
            <a:extLst>
              <a:ext uri="{FF2B5EF4-FFF2-40B4-BE49-F238E27FC236}">
                <a16:creationId xmlns:a16="http://schemas.microsoft.com/office/drawing/2014/main" id="{43A1E124-0E67-5B45-A2B6-F2C4173564B1}"/>
              </a:ext>
            </a:extLst>
          </p:cNvPr>
          <p:cNvGraphicFramePr>
            <a:graphicFrameLocks noGrp="1"/>
          </p:cNvGraphicFramePr>
          <p:nvPr/>
        </p:nvGraphicFramePr>
        <p:xfrm>
          <a:off x="938525" y="4416740"/>
          <a:ext cx="4612052" cy="2124731"/>
        </p:xfrm>
        <a:graphic>
          <a:graphicData uri="http://schemas.openxmlformats.org/drawingml/2006/table">
            <a:tbl>
              <a:tblPr firstRow="1" bandRow="1">
                <a:tableStyleId>{9D7B26C5-4107-4FEC-AEDC-1716B250A1EF}</a:tableStyleId>
              </a:tblPr>
              <a:tblGrid>
                <a:gridCol w="1234788">
                  <a:extLst>
                    <a:ext uri="{9D8B030D-6E8A-4147-A177-3AD203B41FA5}">
                      <a16:colId xmlns:a16="http://schemas.microsoft.com/office/drawing/2014/main" val="2539623119"/>
                    </a:ext>
                  </a:extLst>
                </a:gridCol>
                <a:gridCol w="1688632">
                  <a:extLst>
                    <a:ext uri="{9D8B030D-6E8A-4147-A177-3AD203B41FA5}">
                      <a16:colId xmlns:a16="http://schemas.microsoft.com/office/drawing/2014/main" val="4007010910"/>
                    </a:ext>
                  </a:extLst>
                </a:gridCol>
                <a:gridCol w="1688632">
                  <a:extLst>
                    <a:ext uri="{9D8B030D-6E8A-4147-A177-3AD203B41FA5}">
                      <a16:colId xmlns:a16="http://schemas.microsoft.com/office/drawing/2014/main" val="1555311969"/>
                    </a:ext>
                  </a:extLst>
                </a:gridCol>
              </a:tblGrid>
              <a:tr h="475767">
                <a:tc>
                  <a:txBody>
                    <a:bodyPr/>
                    <a:lstStyle/>
                    <a:p>
                      <a:pPr algn="ctr"/>
                      <a:r>
                        <a:rPr lang="en-US" sz="1400"/>
                        <a:t>Event Type</a:t>
                      </a:r>
                      <a:endParaRPr lang="en-US" sz="1400" b="1"/>
                    </a:p>
                  </a:txBody>
                  <a:tcPr anchor="ctr">
                    <a:lnR w="12700" cap="flat" cmpd="sng" algn="ctr">
                      <a:solidFill>
                        <a:schemeClr val="tx1">
                          <a:lumMod val="50000"/>
                          <a:lumOff val="50000"/>
                        </a:schemeClr>
                      </a:solidFill>
                      <a:prstDash val="solid"/>
                      <a:round/>
                      <a:headEnd type="none" w="med" len="med"/>
                      <a:tailEnd type="none" w="med" len="med"/>
                    </a:lnR>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gridSpan="2">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400"/>
                        <a:t> </a:t>
                      </a:r>
                      <a:r>
                        <a:rPr lang="en-US" sz="1400" b="0" err="1"/>
                        <a:t>Movement.Transport</a:t>
                      </a:r>
                      <a:endParaRPr lang="en-US" sz="1400" b="0"/>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hMerge="1">
                  <a:txBody>
                    <a:bodyPr/>
                    <a:lstStyle/>
                    <a:p>
                      <a:endParaRPr lang="en-US"/>
                    </a:p>
                  </a:txBody>
                  <a:tcPr/>
                </a:tc>
                <a:extLst>
                  <a:ext uri="{0D108BD9-81ED-4DB2-BD59-A6C34878D82A}">
                    <a16:rowId xmlns:a16="http://schemas.microsoft.com/office/drawing/2014/main" val="3411189135"/>
                  </a:ext>
                </a:extLst>
              </a:tr>
              <a:tr h="697431">
                <a:tc rowSpan="2">
                  <a:txBody>
                    <a:bodyPr/>
                    <a:lstStyle/>
                    <a:p>
                      <a:pPr algn="ctr"/>
                      <a:r>
                        <a:rPr lang="en-US" sz="1400" b="1"/>
                        <a:t>Event</a:t>
                      </a:r>
                    </a:p>
                  </a:txBody>
                  <a:tcPr anchor="ctr">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solidFill>
                      <a:schemeClr val="bg1">
                        <a:lumMod val="95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400" b="1"/>
                        <a:t>Text Trigger</a:t>
                      </a:r>
                    </a:p>
                  </a:txBody>
                  <a:tcPr anchor="ctr">
                    <a:lnL w="12700" cap="flat" cmpd="sng" algn="ctr">
                      <a:solidFill>
                        <a:schemeClr val="tx1">
                          <a:lumMod val="50000"/>
                          <a:lumOff val="50000"/>
                        </a:schemeClr>
                      </a:solidFill>
                      <a:prstDash val="solid"/>
                      <a:round/>
                      <a:headEnd type="none" w="med" len="med"/>
                      <a:tailEnd type="none" w="med" len="med"/>
                    </a:lnL>
                    <a:lnT w="12700" cap="flat" cmpd="sng" algn="ctr">
                      <a:solidFill>
                        <a:schemeClr val="tx1">
                          <a:lumMod val="50000"/>
                          <a:lumOff val="50000"/>
                        </a:schemeClr>
                      </a:solidFill>
                      <a:prstDash val="solid"/>
                      <a:round/>
                      <a:headEnd type="none" w="med" len="med"/>
                      <a:tailEnd type="none" w="med" len="med"/>
                    </a:lnT>
                    <a:solidFill>
                      <a:schemeClr val="bg1">
                        <a:lumMod val="95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400" b="0"/>
                        <a:t>deploy</a:t>
                      </a:r>
                    </a:p>
                  </a:txBody>
                  <a:tcPr anchor="ctr">
                    <a:lnT w="12700" cap="flat" cmpd="sng" algn="ctr">
                      <a:solidFill>
                        <a:schemeClr val="tx1">
                          <a:lumMod val="50000"/>
                          <a:lumOff val="50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211813395"/>
                  </a:ext>
                </a:extLst>
              </a:tr>
              <a:tr h="951533">
                <a:tc vMerge="1">
                  <a:txBody>
                    <a:bodyPr/>
                    <a:lstStyle/>
                    <a:p>
                      <a:endParaRPr lang="en-US"/>
                    </a:p>
                  </a:txBody>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400" b="1"/>
                        <a:t>Image</a:t>
                      </a:r>
                    </a:p>
                  </a:txBody>
                  <a:tcPr anchor="ctr">
                    <a:lnL w="12700" cap="flat" cmpd="sng" algn="ctr">
                      <a:solidFill>
                        <a:schemeClr val="tx1">
                          <a:lumMod val="50000"/>
                          <a:lumOff val="50000"/>
                        </a:schemeClr>
                      </a:solidFill>
                      <a:prstDash val="solid"/>
                      <a:round/>
                      <a:headEnd type="none" w="med" len="med"/>
                      <a:tailEnd type="none" w="med" len="med"/>
                    </a:lnL>
                    <a:solidFill>
                      <a:schemeClr val="bg1">
                        <a:lumMod val="95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lang="en-US" sz="1400" b="0"/>
                    </a:p>
                  </a:txBody>
                  <a:tcPr anchor="ctr">
                    <a:solidFill>
                      <a:schemeClr val="bg1">
                        <a:lumMod val="95000"/>
                      </a:schemeClr>
                    </a:solidFill>
                  </a:tcPr>
                </a:tc>
                <a:extLst>
                  <a:ext uri="{0D108BD9-81ED-4DB2-BD59-A6C34878D82A}">
                    <a16:rowId xmlns:a16="http://schemas.microsoft.com/office/drawing/2014/main" val="1315727947"/>
                  </a:ext>
                </a:extLst>
              </a:tr>
            </a:tbl>
          </a:graphicData>
        </a:graphic>
      </p:graphicFrame>
      <p:sp>
        <p:nvSpPr>
          <p:cNvPr id="7" name="TextBox 6">
            <a:extLst>
              <a:ext uri="{FF2B5EF4-FFF2-40B4-BE49-F238E27FC236}">
                <a16:creationId xmlns:a16="http://schemas.microsoft.com/office/drawing/2014/main" id="{1E384B65-44B6-0B45-B04F-B876FAC7C5CA}"/>
              </a:ext>
            </a:extLst>
          </p:cNvPr>
          <p:cNvSpPr txBox="1"/>
          <p:nvPr/>
        </p:nvSpPr>
        <p:spPr>
          <a:xfrm>
            <a:off x="930931" y="1362677"/>
            <a:ext cx="5311868" cy="2554545"/>
          </a:xfrm>
          <a:prstGeom prst="rect">
            <a:avLst/>
          </a:prstGeom>
          <a:noFill/>
          <a:ln>
            <a:noFill/>
          </a:ln>
        </p:spPr>
        <p:txBody>
          <a:bodyPr wrap="square" rtlCol="0">
            <a:spAutoFit/>
          </a:bodyPr>
          <a:lstStyle/>
          <a:p>
            <a:pPr marL="0" marR="0" lvl="0" indent="0" algn="l" defTabSz="457189"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Last week , U.S . Secretary of State Rex Tillerson visited Ankara, the first senior administration official to visit Turkey, to try to seal a deal about the battle for Raqqa and to overcome Presiden</a:t>
            </a: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 Recep Tayyip Erdogan's strong objections to Washington's backing of the Kurdish Democratic Union Party (PYD) militias.  Turkish forces have attacked SDF forces in the past around Manbij, west of Raqqa, forcing the </a:t>
            </a:r>
            <a:r>
              <a:rPr kumimoji="0" lang="en-US" sz="1600" b="1" i="0" u="none" strike="noStrike" kern="1200" cap="none" spc="0" normalizeH="0" baseline="0" noProof="0">
                <a:ln>
                  <a:noFill/>
                </a:ln>
                <a:solidFill>
                  <a:srgbClr val="0F6FC6"/>
                </a:solidFill>
                <a:effectLst/>
                <a:uLnTx/>
                <a:uFillTx/>
                <a:latin typeface="Times New Roman" panose="02020603050405020304" pitchFamily="18" charset="0"/>
                <a:ea typeface="+mn-ea"/>
                <a:cs typeface="Times New Roman" panose="02020603050405020304" pitchFamily="18" charset="0"/>
                <a:sym typeface="Arial"/>
              </a:rPr>
              <a:t>United States </a:t>
            </a: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to </a:t>
            </a:r>
            <a:r>
              <a:rPr kumimoji="0" lang="en-US" sz="1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deploy</a:t>
            </a: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dozens of </a:t>
            </a:r>
            <a:r>
              <a:rPr kumimoji="0" lang="en-US" sz="1600" b="1" i="0" u="none" strike="noStrike" kern="1200" cap="none" spc="0" normalizeH="0" baseline="0" noProof="0">
                <a:ln>
                  <a:noFill/>
                </a:ln>
                <a:solidFill>
                  <a:srgbClr val="0F6FC6"/>
                </a:solidFill>
                <a:effectLst/>
                <a:uLnTx/>
                <a:uFillTx/>
                <a:latin typeface="Times New Roman" panose="02020603050405020304" pitchFamily="18" charset="0"/>
                <a:ea typeface="+mn-ea"/>
                <a:cs typeface="Times New Roman" panose="02020603050405020304" pitchFamily="18" charset="0"/>
                <a:sym typeface="Arial"/>
              </a:rPr>
              <a:t>soldiers</a:t>
            </a: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on the </a:t>
            </a:r>
            <a:r>
              <a:rPr kumimoji="0" lang="en-US" sz="1600" b="1" i="0" u="none" strike="noStrike" kern="1200" cap="none" spc="0" normalizeH="0" baseline="0" noProof="0">
                <a:ln>
                  <a:noFill/>
                </a:ln>
                <a:solidFill>
                  <a:srgbClr val="0F6FC6"/>
                </a:solidFill>
                <a:effectLst/>
                <a:uLnTx/>
                <a:uFillTx/>
                <a:latin typeface="Times New Roman" panose="02020603050405020304" pitchFamily="18" charset="0"/>
                <a:ea typeface="+mn-ea"/>
                <a:cs typeface="Times New Roman" panose="02020603050405020304" pitchFamily="18" charset="0"/>
                <a:sym typeface="Arial"/>
              </a:rPr>
              <a:t>outskirts</a:t>
            </a: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of the town in a mission to prevent a repeat of clashes, which risk derailing an assault on Raqqa.   </a:t>
            </a:r>
          </a:p>
        </p:txBody>
      </p:sp>
      <p:sp>
        <p:nvSpPr>
          <p:cNvPr id="9" name="Rectangle 8">
            <a:extLst>
              <a:ext uri="{FF2B5EF4-FFF2-40B4-BE49-F238E27FC236}">
                <a16:creationId xmlns:a16="http://schemas.microsoft.com/office/drawing/2014/main" id="{CBCB1E36-A7AD-0843-A14C-78853B5C477B}"/>
              </a:ext>
            </a:extLst>
          </p:cNvPr>
          <p:cNvSpPr/>
          <p:nvPr/>
        </p:nvSpPr>
        <p:spPr>
          <a:xfrm>
            <a:off x="6702829" y="1696011"/>
            <a:ext cx="2838951" cy="2043344"/>
          </a:xfrm>
          <a:prstGeom prst="rect">
            <a:avLst/>
          </a:prstGeom>
          <a:noFill/>
          <a:ln w="57150" cap="rnd" cmpd="sng" algn="ctr">
            <a:solidFill>
              <a:schemeClr val="accent1"/>
            </a:solid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Arial"/>
              <a:sym typeface="Arial"/>
            </a:endParaRPr>
          </a:p>
        </p:txBody>
      </p:sp>
      <p:sp>
        <p:nvSpPr>
          <p:cNvPr id="10" name="Text Placeholder 2">
            <a:extLst>
              <a:ext uri="{FF2B5EF4-FFF2-40B4-BE49-F238E27FC236}">
                <a16:creationId xmlns:a16="http://schemas.microsoft.com/office/drawing/2014/main" id="{57F00011-634A-7846-B860-95734A6C36E0}"/>
              </a:ext>
            </a:extLst>
          </p:cNvPr>
          <p:cNvSpPr txBox="1">
            <a:spLocks/>
          </p:cNvSpPr>
          <p:nvPr/>
        </p:nvSpPr>
        <p:spPr>
          <a:xfrm>
            <a:off x="629504" y="878828"/>
            <a:ext cx="5311867" cy="556728"/>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8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2pPr>
            <a:lvl3pPr marL="1371600" marR="0" lvl="2" indent="-317500" algn="l" rtl="0">
              <a:lnSpc>
                <a:spcPct val="10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17500" algn="l" rtl="0">
              <a:lnSpc>
                <a:spcPct val="100000"/>
              </a:lnSpc>
              <a:spcBef>
                <a:spcPts val="400"/>
              </a:spcBef>
              <a:spcAft>
                <a:spcPts val="0"/>
              </a:spcAft>
              <a:buClr>
                <a:schemeClr val="dk1"/>
              </a:buClr>
              <a:buSzPts val="1400"/>
              <a:buFont typeface="Arial"/>
              <a:buChar char="•"/>
              <a:defRPr sz="1200" b="0"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400"/>
              </a:spcBef>
              <a:spcAft>
                <a:spcPts val="0"/>
              </a:spcAft>
              <a:buClr>
                <a:schemeClr val="dk1"/>
              </a:buClr>
              <a:buSzPts val="1400"/>
              <a:buFont typeface="Arial"/>
              <a:buChar char="•"/>
              <a:defRPr sz="12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186262" marR="0" lvl="0" indent="0" algn="l" defTabSz="1219170" rtl="0" eaLnBrk="1" fontAlgn="auto" latinLnBrk="0" hangingPunct="1">
              <a:lnSpc>
                <a:spcPct val="100000"/>
              </a:lnSpc>
              <a:spcBef>
                <a:spcPts val="1067"/>
              </a:spcBef>
              <a:spcAft>
                <a:spcPts val="0"/>
              </a:spcAft>
              <a:buClr>
                <a:srgbClr val="000000"/>
              </a:buClr>
              <a:buSzPts val="1400"/>
              <a:buFont typeface="Arial"/>
              <a:buNone/>
              <a:tabLst/>
              <a:defRPr/>
            </a:pPr>
            <a:r>
              <a:rPr kumimoji="0" lang="en-US" sz="16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alibri"/>
              </a:rPr>
              <a:t>Input: News Article Text and Image</a:t>
            </a:r>
          </a:p>
        </p:txBody>
      </p:sp>
      <p:sp>
        <p:nvSpPr>
          <p:cNvPr id="11" name="Text Placeholder 2">
            <a:extLst>
              <a:ext uri="{FF2B5EF4-FFF2-40B4-BE49-F238E27FC236}">
                <a16:creationId xmlns:a16="http://schemas.microsoft.com/office/drawing/2014/main" id="{1FE158A0-5BAD-144A-BD9F-2C644A206A63}"/>
              </a:ext>
            </a:extLst>
          </p:cNvPr>
          <p:cNvSpPr txBox="1">
            <a:spLocks/>
          </p:cNvSpPr>
          <p:nvPr/>
        </p:nvSpPr>
        <p:spPr>
          <a:xfrm>
            <a:off x="930931" y="4012887"/>
            <a:ext cx="6122484" cy="383376"/>
          </a:xfrm>
          <a:prstGeom prst="rect">
            <a:avLst/>
          </a:prstGeom>
          <a:ln w="12700">
            <a:miter lim="400000"/>
          </a:ln>
          <a:extLst>
            <a:ext uri="{C572A759-6A51-4108-AA02-DFA0A04FC94B}">
              <ma14:wrappingTextBoxFlag xmlns="" xmlns:ma14="http://schemas.microsoft.com/office/mac/drawingml/2011/main" val="1"/>
            </a:ext>
          </a:extLst>
        </p:spPr>
        <p:txBody>
          <a:bodyPr lIns="45719" tIns="45719" rIns="45719" bIns="45719">
            <a:normAutofit/>
          </a:bodyPr>
          <a:lstStyle>
            <a:lvl1pPr marL="342900" marR="0" indent="-342900" algn="l" defTabSz="914400" rtl="0" latinLnBrk="0">
              <a:lnSpc>
                <a:spcPct val="100000"/>
              </a:lnSpc>
              <a:spcBef>
                <a:spcPts val="500"/>
              </a:spcBef>
              <a:spcAft>
                <a:spcPts val="0"/>
              </a:spcAft>
              <a:buClr>
                <a:srgbClr val="170981"/>
              </a:buClr>
              <a:buSzPct val="80000"/>
              <a:buFont typeface="Wingdings"/>
              <a:buChar char="▪"/>
              <a:tabLst/>
              <a:defRPr sz="2400" b="0" i="0" u="none" strike="noStrike" cap="none" spc="0" baseline="0">
                <a:ln>
                  <a:noFill/>
                </a:ln>
                <a:solidFill>
                  <a:srgbClr val="000000"/>
                </a:solidFill>
                <a:uFillTx/>
                <a:latin typeface="Calibri"/>
                <a:ea typeface="Calibri"/>
                <a:cs typeface="Calibri"/>
                <a:sym typeface="Calibri"/>
              </a:defRPr>
            </a:lvl1pPr>
            <a:lvl2pPr marL="742950" marR="0" indent="-285750" algn="l" defTabSz="914400" rtl="0" latinLnBrk="0">
              <a:lnSpc>
                <a:spcPct val="100000"/>
              </a:lnSpc>
              <a:spcBef>
                <a:spcPts val="500"/>
              </a:spcBef>
              <a:spcAft>
                <a:spcPts val="0"/>
              </a:spcAft>
              <a:buClr>
                <a:srgbClr val="170981"/>
              </a:buClr>
              <a:buSzPct val="80000"/>
              <a:buFont typeface="Wingdings"/>
              <a:buChar char="▪"/>
              <a:tabLst/>
              <a:defRPr sz="2400" b="0" i="0" u="none" strike="noStrike" cap="none" spc="0" baseline="0">
                <a:ln>
                  <a:noFill/>
                </a:ln>
                <a:solidFill>
                  <a:srgbClr val="000000"/>
                </a:solidFill>
                <a:uFillTx/>
                <a:latin typeface="Calibri"/>
                <a:ea typeface="Calibri"/>
                <a:cs typeface="Calibri"/>
                <a:sym typeface="Calibri"/>
              </a:defRPr>
            </a:lvl2pPr>
            <a:lvl3pPr marL="1188719" marR="0" indent="-274319" algn="l" defTabSz="914400" rtl="0" latinLnBrk="0">
              <a:lnSpc>
                <a:spcPct val="100000"/>
              </a:lnSpc>
              <a:spcBef>
                <a:spcPts val="500"/>
              </a:spcBef>
              <a:spcAft>
                <a:spcPts val="0"/>
              </a:spcAft>
              <a:buClr>
                <a:srgbClr val="170981"/>
              </a:buClr>
              <a:buSzPct val="80000"/>
              <a:buFont typeface="Wingdings"/>
              <a:buChar char="▪"/>
              <a:tabLst/>
              <a:defRPr sz="2400" b="0" i="0" u="none" strike="noStrike" cap="none" spc="0" baseline="0">
                <a:ln>
                  <a:noFill/>
                </a:ln>
                <a:solidFill>
                  <a:srgbClr val="000000"/>
                </a:solidFill>
                <a:uFillTx/>
                <a:latin typeface="Calibri"/>
                <a:ea typeface="Calibri"/>
                <a:cs typeface="Calibri"/>
                <a:sym typeface="Calibri"/>
              </a:defRPr>
            </a:lvl3pPr>
            <a:lvl4pPr marL="1645920" marR="0" indent="-274319" algn="l" defTabSz="914400" rtl="0" latinLnBrk="0">
              <a:lnSpc>
                <a:spcPct val="100000"/>
              </a:lnSpc>
              <a:spcBef>
                <a:spcPts val="500"/>
              </a:spcBef>
              <a:spcAft>
                <a:spcPts val="0"/>
              </a:spcAft>
              <a:buClr>
                <a:srgbClr val="170981"/>
              </a:buClr>
              <a:buSzPct val="80000"/>
              <a:buFont typeface="Wingdings"/>
              <a:buChar char="▪"/>
              <a:tabLst/>
              <a:defRPr sz="2400" b="0" i="0" u="none" strike="noStrike" cap="none" spc="0" baseline="0">
                <a:ln>
                  <a:noFill/>
                </a:ln>
                <a:solidFill>
                  <a:srgbClr val="000000"/>
                </a:solidFill>
                <a:uFillTx/>
                <a:latin typeface="Calibri"/>
                <a:ea typeface="Calibri"/>
                <a:cs typeface="Calibri"/>
                <a:sym typeface="Calibri"/>
              </a:defRPr>
            </a:lvl4pPr>
            <a:lvl5pPr marL="2103120" marR="0" indent="-274320" algn="l" defTabSz="914400" rtl="0" latinLnBrk="0">
              <a:lnSpc>
                <a:spcPct val="100000"/>
              </a:lnSpc>
              <a:spcBef>
                <a:spcPts val="500"/>
              </a:spcBef>
              <a:spcAft>
                <a:spcPts val="0"/>
              </a:spcAft>
              <a:buClr>
                <a:srgbClr val="170981"/>
              </a:buClr>
              <a:buSzPct val="100000"/>
              <a:buFont typeface="Wingdings"/>
              <a:buChar char="»"/>
              <a:tabLst/>
              <a:defRPr sz="2400" b="0" i="0" u="none" strike="noStrike" cap="none" spc="0" baseline="0">
                <a:ln>
                  <a:noFill/>
                </a:ln>
                <a:solidFill>
                  <a:srgbClr val="000000"/>
                </a:solidFill>
                <a:uFillTx/>
                <a:latin typeface="Calibri"/>
                <a:ea typeface="Calibri"/>
                <a:cs typeface="Calibri"/>
                <a:sym typeface="Calibri"/>
              </a:defRPr>
            </a:lvl5pPr>
            <a:lvl6pPr marL="25603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6pPr>
            <a:lvl7pPr marL="30175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7pPr>
            <a:lvl8pPr marL="34747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8pPr>
            <a:lvl9pPr marL="3931920" marR="0" indent="-274320" algn="l" defTabSz="914400" rtl="0" latinLnBrk="0">
              <a:lnSpc>
                <a:spcPct val="100000"/>
              </a:lnSpc>
              <a:spcBef>
                <a:spcPts val="500"/>
              </a:spcBef>
              <a:spcAft>
                <a:spcPts val="0"/>
              </a:spcAft>
              <a:buClrTx/>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9pPr>
          </a:lstStyle>
          <a:p>
            <a:pPr marL="0" marR="0" lvl="0" indent="0" algn="l" defTabSz="1219170" rtl="0" eaLnBrk="1" fontAlgn="auto" latinLnBrk="0" hangingPunct="1">
              <a:lnSpc>
                <a:spcPct val="100000"/>
              </a:lnSpc>
              <a:spcBef>
                <a:spcPts val="667"/>
              </a:spcBef>
              <a:spcAft>
                <a:spcPts val="0"/>
              </a:spcAft>
              <a:buClr>
                <a:srgbClr val="170981"/>
              </a:buClr>
              <a:buSzPct val="80000"/>
              <a:buFont typeface="Wingdings"/>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Output: Events &amp; Argument Roles</a:t>
            </a:r>
          </a:p>
        </p:txBody>
      </p:sp>
      <p:sp>
        <p:nvSpPr>
          <p:cNvPr id="12" name="TextBox 11">
            <a:extLst>
              <a:ext uri="{FF2B5EF4-FFF2-40B4-BE49-F238E27FC236}">
                <a16:creationId xmlns:a16="http://schemas.microsoft.com/office/drawing/2014/main" id="{8A24AFAB-FB55-9646-A9DB-3B3FA6CB6003}"/>
              </a:ext>
            </a:extLst>
          </p:cNvPr>
          <p:cNvSpPr txBox="1"/>
          <p:nvPr/>
        </p:nvSpPr>
        <p:spPr>
          <a:xfrm>
            <a:off x="6673688" y="1394725"/>
            <a:ext cx="1091848" cy="318098"/>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r" defTabSz="914377" rtl="0" eaLnBrk="1" fontAlgn="auto" latinLnBrk="0" hangingPunct="0">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srgbClr val="FFFFFF"/>
                </a:solidFill>
                <a:effectLst/>
                <a:uLnTx/>
                <a:uFillTx/>
                <a:latin typeface="Arial"/>
                <a:ea typeface="+mn-ea"/>
                <a:cs typeface="Arial"/>
                <a:sym typeface="Arial"/>
              </a:rPr>
              <a:t>land vehicle</a:t>
            </a:r>
            <a:endParaRPr kumimoji="0" lang="en-US" sz="1867" b="0" i="0" u="none" strike="noStrike" kern="0" cap="none" spc="0" normalizeH="0" baseline="0" noProof="0">
              <a:ln>
                <a:noFill/>
              </a:ln>
              <a:solidFill>
                <a:srgbClr val="FFFFFF"/>
              </a:solidFill>
              <a:effectLst/>
              <a:uLnTx/>
              <a:uFillTx/>
              <a:latin typeface="Arial"/>
              <a:ea typeface="+mn-ea"/>
              <a:cs typeface="Arial"/>
              <a:sym typeface="Helvetica"/>
            </a:endParaRPr>
          </a:p>
        </p:txBody>
      </p:sp>
      <p:sp>
        <p:nvSpPr>
          <p:cNvPr id="13" name="TextBox 12">
            <a:extLst>
              <a:ext uri="{FF2B5EF4-FFF2-40B4-BE49-F238E27FC236}">
                <a16:creationId xmlns:a16="http://schemas.microsoft.com/office/drawing/2014/main" id="{0710CE27-4476-5649-833A-72F77DF0D79E}"/>
              </a:ext>
            </a:extLst>
          </p:cNvPr>
          <p:cNvSpPr txBox="1"/>
          <p:nvPr/>
        </p:nvSpPr>
        <p:spPr>
          <a:xfrm>
            <a:off x="9315781" y="1991085"/>
            <a:ext cx="1107831" cy="318098"/>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r" defTabSz="914377" rtl="0" eaLnBrk="1" fontAlgn="auto" latinLnBrk="0" hangingPunct="0">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srgbClr val="FFFFFF"/>
                </a:solidFill>
                <a:effectLst/>
                <a:uLnTx/>
                <a:uFillTx/>
                <a:latin typeface="Arial"/>
                <a:ea typeface="+mn-ea"/>
                <a:cs typeface="Arial"/>
                <a:sym typeface="Arial"/>
              </a:rPr>
              <a:t>land vehicle</a:t>
            </a:r>
            <a:endParaRPr kumimoji="0" lang="en-US" sz="1867" b="0" i="0" u="none" strike="noStrike" kern="0" cap="none" spc="0" normalizeH="0" baseline="0" noProof="0">
              <a:ln>
                <a:noFill/>
              </a:ln>
              <a:solidFill>
                <a:srgbClr val="FFFFFF"/>
              </a:solidFill>
              <a:effectLst/>
              <a:uLnTx/>
              <a:uFillTx/>
              <a:latin typeface="Arial"/>
              <a:ea typeface="+mn-ea"/>
              <a:cs typeface="Arial"/>
              <a:sym typeface="Helvetica"/>
            </a:endParaRPr>
          </a:p>
        </p:txBody>
      </p:sp>
      <p:pic>
        <p:nvPicPr>
          <p:cNvPr id="25" name="Picture 24">
            <a:extLst>
              <a:ext uri="{FF2B5EF4-FFF2-40B4-BE49-F238E27FC236}">
                <a16:creationId xmlns:a16="http://schemas.microsoft.com/office/drawing/2014/main" id="{60F219BE-AD7C-5244-87C6-E7FBD5AC9065}"/>
              </a:ext>
            </a:extLst>
          </p:cNvPr>
          <p:cNvPicPr>
            <a:picLocks noChangeAspect="1"/>
          </p:cNvPicPr>
          <p:nvPr/>
        </p:nvPicPr>
        <p:blipFill>
          <a:blip r:embed="rId3"/>
          <a:stretch>
            <a:fillRect/>
          </a:stretch>
        </p:blipFill>
        <p:spPr>
          <a:xfrm>
            <a:off x="3890317" y="5527478"/>
            <a:ext cx="1532172" cy="946215"/>
          </a:xfrm>
          <a:prstGeom prst="rect">
            <a:avLst/>
          </a:prstGeom>
        </p:spPr>
      </p:pic>
      <p:graphicFrame>
        <p:nvGraphicFramePr>
          <p:cNvPr id="14" name="Table 13">
            <a:extLst>
              <a:ext uri="{FF2B5EF4-FFF2-40B4-BE49-F238E27FC236}">
                <a16:creationId xmlns:a16="http://schemas.microsoft.com/office/drawing/2014/main" id="{C8E0110B-3C4F-384A-B677-87FA6683530E}"/>
              </a:ext>
            </a:extLst>
          </p:cNvPr>
          <p:cNvGraphicFramePr>
            <a:graphicFrameLocks noGrp="1"/>
          </p:cNvGraphicFramePr>
          <p:nvPr/>
        </p:nvGraphicFramePr>
        <p:xfrm>
          <a:off x="5985307" y="4427130"/>
          <a:ext cx="4875807" cy="2114342"/>
        </p:xfrm>
        <a:graphic>
          <a:graphicData uri="http://schemas.openxmlformats.org/drawingml/2006/table">
            <a:tbl>
              <a:tblPr firstRow="1" bandRow="1">
                <a:tableStyleId>{9D7B26C5-4107-4FEC-AEDC-1716B250A1EF}</a:tableStyleId>
              </a:tblPr>
              <a:tblGrid>
                <a:gridCol w="1625269">
                  <a:extLst>
                    <a:ext uri="{9D8B030D-6E8A-4147-A177-3AD203B41FA5}">
                      <a16:colId xmlns:a16="http://schemas.microsoft.com/office/drawing/2014/main" val="2026021384"/>
                    </a:ext>
                  </a:extLst>
                </a:gridCol>
                <a:gridCol w="1625269">
                  <a:extLst>
                    <a:ext uri="{9D8B030D-6E8A-4147-A177-3AD203B41FA5}">
                      <a16:colId xmlns:a16="http://schemas.microsoft.com/office/drawing/2014/main" val="3980690292"/>
                    </a:ext>
                  </a:extLst>
                </a:gridCol>
                <a:gridCol w="1625269">
                  <a:extLst>
                    <a:ext uri="{9D8B030D-6E8A-4147-A177-3AD203B41FA5}">
                      <a16:colId xmlns:a16="http://schemas.microsoft.com/office/drawing/2014/main" val="4232341130"/>
                    </a:ext>
                  </a:extLst>
                </a:gridCol>
              </a:tblGrid>
              <a:tr h="319340">
                <a:tc rowSpan="5">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400" b="1"/>
                        <a:t>Arguments</a:t>
                      </a:r>
                      <a:endParaRPr lang="en-US" sz="1400" b="0"/>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a:t>Agent</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a:t>United States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11189135"/>
                  </a:ext>
                </a:extLst>
              </a:tr>
              <a:tr h="31934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a:p>
                  </a:txBody>
                  <a:tcPr marL="68580" marR="68580" marT="34290" marB="34290" anchor="ctr">
                    <a:lnT w="12700" cap="flat" cmpd="sng" algn="ctr">
                      <a:solidFill>
                        <a:schemeClr val="tx1">
                          <a:lumMod val="50000"/>
                          <a:lumOff val="50000"/>
                        </a:schemeClr>
                      </a:solidFill>
                      <a:prstDash val="solid"/>
                      <a:round/>
                      <a:headEnd type="none" w="med" len="med"/>
                      <a:tailEnd type="none" w="med" len="med"/>
                    </a:lnT>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a:t>Destination</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outskirts</a:t>
                      </a:r>
                      <a:endParaRPr lang="en-US" sz="1400" b="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211813395"/>
                  </a:ext>
                </a:extLst>
              </a:tr>
              <a:tr h="31934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a:p>
                  </a:txBody>
                  <a:tcPr marL="68580" marR="68580" marT="34290" marB="34290"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a:t>Artifact</a:t>
                      </a:r>
                    </a:p>
                  </a:txBody>
                  <a:tcPr anchor="ctr">
                    <a:lnR w="12700" cap="flat" cmpd="sng" algn="ctr">
                      <a:no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soldiers</a:t>
                      </a:r>
                      <a:endParaRPr lang="en-US" sz="1400" b="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2657658122"/>
                  </a:ext>
                </a:extLst>
              </a:tr>
              <a:tr h="661605">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a:p>
                  </a:txBody>
                  <a:tcPr marL="68580" marR="68580" marT="34290" marB="34290"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a:t>Vehicle</a:t>
                      </a:r>
                    </a:p>
                  </a:txBody>
                  <a:tcPr anchor="ctr">
                    <a:lnR w="12700" cap="flat" cmpd="sng" algn="ctr">
                      <a:no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312144681"/>
                  </a:ext>
                </a:extLst>
              </a:tr>
              <a:tr h="494717">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50" b="0"/>
                    </a:p>
                  </a:txBody>
                  <a:tcPr marL="68580" marR="68580" marT="34290" marB="34290"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a:t>Vehicle</a:t>
                      </a:r>
                    </a:p>
                  </a:txBody>
                  <a:tcPr anchor="ctr">
                    <a:lnR w="12700" cap="flat" cmpd="sng" algn="ctr">
                      <a:noFill/>
                      <a:prstDash val="solid"/>
                      <a:round/>
                      <a:headEnd type="none" w="med" len="med"/>
                      <a:tailEnd type="none" w="med" len="med"/>
                    </a:ln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2729682819"/>
                  </a:ext>
                </a:extLst>
              </a:tr>
            </a:tbl>
          </a:graphicData>
        </a:graphic>
      </p:graphicFrame>
      <p:pic>
        <p:nvPicPr>
          <p:cNvPr id="16" name="Picture 15">
            <a:extLst>
              <a:ext uri="{FF2B5EF4-FFF2-40B4-BE49-F238E27FC236}">
                <a16:creationId xmlns:a16="http://schemas.microsoft.com/office/drawing/2014/main" id="{3125054C-D285-3648-B495-084757849878}"/>
              </a:ext>
            </a:extLst>
          </p:cNvPr>
          <p:cNvPicPr>
            <a:picLocks noChangeAspect="1"/>
          </p:cNvPicPr>
          <p:nvPr/>
        </p:nvPicPr>
        <p:blipFill>
          <a:blip r:embed="rId4"/>
          <a:stretch>
            <a:fillRect/>
          </a:stretch>
        </p:blipFill>
        <p:spPr>
          <a:xfrm>
            <a:off x="9645550" y="5483891"/>
            <a:ext cx="700356" cy="520264"/>
          </a:xfrm>
          <a:prstGeom prst="rect">
            <a:avLst/>
          </a:prstGeom>
        </p:spPr>
      </p:pic>
      <p:pic>
        <p:nvPicPr>
          <p:cNvPr id="18" name="Picture 17">
            <a:extLst>
              <a:ext uri="{FF2B5EF4-FFF2-40B4-BE49-F238E27FC236}">
                <a16:creationId xmlns:a16="http://schemas.microsoft.com/office/drawing/2014/main" id="{7178C44F-7F7D-AD44-851A-15C409D595BA}"/>
              </a:ext>
            </a:extLst>
          </p:cNvPr>
          <p:cNvPicPr>
            <a:picLocks noChangeAspect="1"/>
          </p:cNvPicPr>
          <p:nvPr/>
        </p:nvPicPr>
        <p:blipFill>
          <a:blip r:embed="rId5"/>
          <a:stretch>
            <a:fillRect/>
          </a:stretch>
        </p:blipFill>
        <p:spPr>
          <a:xfrm>
            <a:off x="9804902" y="6069419"/>
            <a:ext cx="485231" cy="456688"/>
          </a:xfrm>
          <a:prstGeom prst="rect">
            <a:avLst/>
          </a:prstGeom>
        </p:spPr>
      </p:pic>
      <p:sp>
        <p:nvSpPr>
          <p:cNvPr id="19" name="Rectangle 18">
            <a:extLst>
              <a:ext uri="{FF2B5EF4-FFF2-40B4-BE49-F238E27FC236}">
                <a16:creationId xmlns:a16="http://schemas.microsoft.com/office/drawing/2014/main" id="{9F74BD14-0063-0041-91DE-3039C9D01F0B}"/>
              </a:ext>
            </a:extLst>
          </p:cNvPr>
          <p:cNvSpPr/>
          <p:nvPr/>
        </p:nvSpPr>
        <p:spPr>
          <a:xfrm>
            <a:off x="9335386" y="2289330"/>
            <a:ext cx="1506124" cy="1324335"/>
          </a:xfrm>
          <a:prstGeom prst="rect">
            <a:avLst/>
          </a:prstGeom>
          <a:noFill/>
          <a:ln w="57150" cap="rnd" cmpd="sng" algn="ctr">
            <a:solidFill>
              <a:schemeClr val="accent1"/>
            </a:solid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Arial"/>
              <a:sym typeface="Arial"/>
            </a:endParaRPr>
          </a:p>
        </p:txBody>
      </p:sp>
      <p:cxnSp>
        <p:nvCxnSpPr>
          <p:cNvPr id="20" name="Straight Arrow Connector 19">
            <a:extLst>
              <a:ext uri="{FF2B5EF4-FFF2-40B4-BE49-F238E27FC236}">
                <a16:creationId xmlns:a16="http://schemas.microsoft.com/office/drawing/2014/main" id="{2C98D7BC-EC3F-2347-9545-63666941BD87}"/>
              </a:ext>
            </a:extLst>
          </p:cNvPr>
          <p:cNvCxnSpPr>
            <a:cxnSpLocks/>
          </p:cNvCxnSpPr>
          <p:nvPr/>
        </p:nvCxnSpPr>
        <p:spPr>
          <a:xfrm>
            <a:off x="4558272" y="3429000"/>
            <a:ext cx="285577" cy="1821248"/>
          </a:xfrm>
          <a:prstGeom prst="straightConnector1">
            <a:avLst/>
          </a:prstGeom>
          <a:noFill/>
          <a:ln w="19050" cap="rnd" cmpd="sng" algn="ctr">
            <a:solidFill>
              <a:srgbClr val="C00000"/>
            </a:solidFill>
            <a:prstDash val="solid"/>
            <a:tailEnd type="triangle"/>
          </a:ln>
          <a:effectLst>
            <a:outerShdw blurRad="38100" dist="25400" dir="5400000" rotWithShape="0">
              <a:srgbClr val="000000">
                <a:alpha val="45000"/>
              </a:srgbClr>
            </a:outerShdw>
          </a:effectLst>
        </p:spPr>
      </p:cxnSp>
      <p:cxnSp>
        <p:nvCxnSpPr>
          <p:cNvPr id="21" name="Straight Arrow Connector 20">
            <a:extLst>
              <a:ext uri="{FF2B5EF4-FFF2-40B4-BE49-F238E27FC236}">
                <a16:creationId xmlns:a16="http://schemas.microsoft.com/office/drawing/2014/main" id="{71E8A019-4F8A-614B-8081-1475C04FC795}"/>
              </a:ext>
            </a:extLst>
          </p:cNvPr>
          <p:cNvCxnSpPr>
            <a:cxnSpLocks/>
          </p:cNvCxnSpPr>
          <p:nvPr/>
        </p:nvCxnSpPr>
        <p:spPr>
          <a:xfrm flipH="1">
            <a:off x="5422488" y="3948000"/>
            <a:ext cx="1167643" cy="2183373"/>
          </a:xfrm>
          <a:prstGeom prst="straightConnector1">
            <a:avLst/>
          </a:prstGeom>
          <a:noFill/>
          <a:ln w="19050" cap="rnd" cmpd="sng" algn="ctr">
            <a:solidFill>
              <a:srgbClr val="C00000"/>
            </a:solidFill>
            <a:prstDash val="solid"/>
            <a:tailEnd type="triangle"/>
          </a:ln>
          <a:effectLst>
            <a:outerShdw blurRad="38100" dist="25400" dir="5400000" rotWithShape="0">
              <a:srgbClr val="000000">
                <a:alpha val="45000"/>
              </a:srgbClr>
            </a:outerShdw>
          </a:effectLst>
        </p:spPr>
      </p:cxnSp>
      <p:cxnSp>
        <p:nvCxnSpPr>
          <p:cNvPr id="23" name="Straight Arrow Connector 22">
            <a:extLst>
              <a:ext uri="{FF2B5EF4-FFF2-40B4-BE49-F238E27FC236}">
                <a16:creationId xmlns:a16="http://schemas.microsoft.com/office/drawing/2014/main" id="{C12B8D65-0197-6B48-A278-9BD6076B159C}"/>
              </a:ext>
            </a:extLst>
          </p:cNvPr>
          <p:cNvCxnSpPr>
            <a:cxnSpLocks/>
          </p:cNvCxnSpPr>
          <p:nvPr/>
        </p:nvCxnSpPr>
        <p:spPr>
          <a:xfrm>
            <a:off x="3763588" y="3345519"/>
            <a:ext cx="4100233" cy="1266237"/>
          </a:xfrm>
          <a:prstGeom prst="straightConnector1">
            <a:avLst/>
          </a:prstGeom>
          <a:noFill/>
          <a:ln w="19050" cap="rnd" cmpd="sng" algn="ctr">
            <a:solidFill>
              <a:schemeClr val="accent1"/>
            </a:solidFill>
            <a:prstDash val="solid"/>
            <a:tailEnd type="triangle"/>
          </a:ln>
          <a:effectLst>
            <a:outerShdw blurRad="38100" dist="25400" dir="5400000" rotWithShape="0">
              <a:srgbClr val="000000">
                <a:alpha val="45000"/>
              </a:srgbClr>
            </a:outerShdw>
          </a:effectLst>
        </p:spPr>
      </p:cxnSp>
      <p:cxnSp>
        <p:nvCxnSpPr>
          <p:cNvPr id="24" name="Straight Arrow Connector 23">
            <a:extLst>
              <a:ext uri="{FF2B5EF4-FFF2-40B4-BE49-F238E27FC236}">
                <a16:creationId xmlns:a16="http://schemas.microsoft.com/office/drawing/2014/main" id="{96FF45DB-49B6-554D-90EB-F796F2D88FBB}"/>
              </a:ext>
            </a:extLst>
          </p:cNvPr>
          <p:cNvCxnSpPr>
            <a:cxnSpLocks/>
          </p:cNvCxnSpPr>
          <p:nvPr/>
        </p:nvCxnSpPr>
        <p:spPr>
          <a:xfrm>
            <a:off x="3126743" y="3583845"/>
            <a:ext cx="4737077" cy="1292955"/>
          </a:xfrm>
          <a:prstGeom prst="straightConnector1">
            <a:avLst/>
          </a:prstGeom>
          <a:noFill/>
          <a:ln w="19050" cap="rnd" cmpd="sng" algn="ctr">
            <a:solidFill>
              <a:schemeClr val="accent1"/>
            </a:solidFill>
            <a:prstDash val="solid"/>
            <a:tailEnd type="triangle"/>
          </a:ln>
          <a:effectLst>
            <a:outerShdw blurRad="38100" dist="25400" dir="5400000" rotWithShape="0">
              <a:srgbClr val="000000">
                <a:alpha val="45000"/>
              </a:srgbClr>
            </a:outerShdw>
          </a:effectLst>
        </p:spPr>
      </p:cxnSp>
      <p:cxnSp>
        <p:nvCxnSpPr>
          <p:cNvPr id="26" name="Straight Arrow Connector 25">
            <a:extLst>
              <a:ext uri="{FF2B5EF4-FFF2-40B4-BE49-F238E27FC236}">
                <a16:creationId xmlns:a16="http://schemas.microsoft.com/office/drawing/2014/main" id="{4071568A-196E-2C40-99FF-26F8B95E4BD4}"/>
              </a:ext>
            </a:extLst>
          </p:cNvPr>
          <p:cNvCxnSpPr>
            <a:cxnSpLocks/>
          </p:cNvCxnSpPr>
          <p:nvPr/>
        </p:nvCxnSpPr>
        <p:spPr>
          <a:xfrm>
            <a:off x="1655177" y="3628933"/>
            <a:ext cx="6208643" cy="1533056"/>
          </a:xfrm>
          <a:prstGeom prst="straightConnector1">
            <a:avLst/>
          </a:prstGeom>
          <a:noFill/>
          <a:ln w="19050" cap="rnd" cmpd="sng" algn="ctr">
            <a:solidFill>
              <a:schemeClr val="accent1"/>
            </a:solidFill>
            <a:prstDash val="solid"/>
            <a:tailEnd type="triangle"/>
          </a:ln>
          <a:effectLst>
            <a:outerShdw blurRad="38100" dist="25400" dir="5400000" rotWithShape="0">
              <a:srgbClr val="000000">
                <a:alpha val="45000"/>
              </a:srgbClr>
            </a:outerShdw>
          </a:effectLst>
        </p:spPr>
      </p:cxnSp>
      <p:cxnSp>
        <p:nvCxnSpPr>
          <p:cNvPr id="27" name="Straight Arrow Connector 26">
            <a:extLst>
              <a:ext uri="{FF2B5EF4-FFF2-40B4-BE49-F238E27FC236}">
                <a16:creationId xmlns:a16="http://schemas.microsoft.com/office/drawing/2014/main" id="{74880CC5-B8D3-994B-A023-1A36A844B196}"/>
              </a:ext>
            </a:extLst>
          </p:cNvPr>
          <p:cNvCxnSpPr>
            <a:cxnSpLocks/>
            <a:endCxn id="18" idx="3"/>
          </p:cNvCxnSpPr>
          <p:nvPr/>
        </p:nvCxnSpPr>
        <p:spPr>
          <a:xfrm flipH="1">
            <a:off x="10290132" y="3644531"/>
            <a:ext cx="400235" cy="2653232"/>
          </a:xfrm>
          <a:prstGeom prst="straightConnector1">
            <a:avLst/>
          </a:prstGeom>
          <a:noFill/>
          <a:ln w="19050" cap="rnd" cmpd="sng" algn="ctr">
            <a:solidFill>
              <a:schemeClr val="accent1"/>
            </a:solidFill>
            <a:prstDash val="solid"/>
            <a:tailEnd type="triangle"/>
          </a:ln>
          <a:effectLst>
            <a:outerShdw blurRad="38100" dist="25400" dir="5400000" rotWithShape="0">
              <a:srgbClr val="000000">
                <a:alpha val="45000"/>
              </a:srgbClr>
            </a:outerShdw>
          </a:effectLst>
        </p:spPr>
      </p:cxnSp>
      <p:cxnSp>
        <p:nvCxnSpPr>
          <p:cNvPr id="28" name="Straight Arrow Connector 27">
            <a:extLst>
              <a:ext uri="{FF2B5EF4-FFF2-40B4-BE49-F238E27FC236}">
                <a16:creationId xmlns:a16="http://schemas.microsoft.com/office/drawing/2014/main" id="{8D35A19B-2566-674F-A815-97375A1944E8}"/>
              </a:ext>
            </a:extLst>
          </p:cNvPr>
          <p:cNvCxnSpPr>
            <a:cxnSpLocks/>
          </p:cNvCxnSpPr>
          <p:nvPr/>
        </p:nvCxnSpPr>
        <p:spPr>
          <a:xfrm>
            <a:off x="9441261" y="3784443"/>
            <a:ext cx="204289" cy="1870253"/>
          </a:xfrm>
          <a:prstGeom prst="straightConnector1">
            <a:avLst/>
          </a:prstGeom>
          <a:noFill/>
          <a:ln w="19050" cap="rnd" cmpd="sng" algn="ctr">
            <a:solidFill>
              <a:schemeClr val="accent1"/>
            </a:solidFill>
            <a:prstDash val="solid"/>
            <a:tailEnd type="triangle"/>
          </a:ln>
          <a:effectLst>
            <a:outerShdw blurRad="38100" dist="25400" dir="5400000" rotWithShape="0">
              <a:srgbClr val="000000">
                <a:alpha val="45000"/>
              </a:srgbClr>
            </a:outerShdw>
          </a:effectLst>
        </p:spPr>
      </p:cxnSp>
      <p:sp>
        <p:nvSpPr>
          <p:cNvPr id="3" name="TextBox 2">
            <a:extLst>
              <a:ext uri="{FF2B5EF4-FFF2-40B4-BE49-F238E27FC236}">
                <a16:creationId xmlns:a16="http://schemas.microsoft.com/office/drawing/2014/main" id="{CAD22C45-F79D-9E43-8F6C-ABBF1B257A93}"/>
              </a:ext>
            </a:extLst>
          </p:cNvPr>
          <p:cNvSpPr txBox="1"/>
          <p:nvPr/>
        </p:nvSpPr>
        <p:spPr>
          <a:xfrm>
            <a:off x="256829" y="6526107"/>
            <a:ext cx="2148113" cy="276999"/>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rPr>
              <a:t>[Li, et al, ACL 2020]</a:t>
            </a:r>
          </a:p>
        </p:txBody>
      </p:sp>
    </p:spTree>
    <p:extLst>
      <p:ext uri="{BB962C8B-B14F-4D97-AF65-F5344CB8AC3E}">
        <p14:creationId xmlns:p14="http://schemas.microsoft.com/office/powerpoint/2010/main" val="20621602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70" name="Picture 14">
            <a:extLst>
              <a:ext uri="{FF2B5EF4-FFF2-40B4-BE49-F238E27FC236}">
                <a16:creationId xmlns:a16="http://schemas.microsoft.com/office/drawing/2014/main" id="{0D3571E6-6C84-7B47-8011-54029DE6AF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333" y="1386779"/>
            <a:ext cx="9042400" cy="2387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C4EBEC2-3C9B-9B43-BC06-F55BDB0BD399}"/>
              </a:ext>
            </a:extLst>
          </p:cNvPr>
          <p:cNvSpPr txBox="1"/>
          <p:nvPr/>
        </p:nvSpPr>
        <p:spPr>
          <a:xfrm>
            <a:off x="4796128" y="4844913"/>
            <a:ext cx="3180328" cy="1461780"/>
          </a:xfrm>
          <a:prstGeom prst="rect">
            <a:avLst/>
          </a:prstGeom>
        </p:spPr>
        <p:txBody>
          <a:bodyPr vert="horz" lIns="121920" tIns="60960" rIns="121920" bIns="60960" rtlCol="0" anchor="ctr">
            <a:normAutofit/>
          </a:bodyPr>
          <a:lstStyle/>
          <a:p>
            <a:pPr marL="0" marR="0" lvl="0" indent="0" algn="l" defTabSz="1219170" rtl="0" eaLnBrk="1" fontAlgn="auto" latinLnBrk="0" hangingPunct="1">
              <a:lnSpc>
                <a:spcPct val="90000"/>
              </a:lnSpc>
              <a:spcBef>
                <a:spcPts val="0"/>
              </a:spcBef>
              <a:spcAft>
                <a:spcPts val="800"/>
              </a:spcAft>
              <a:buClr>
                <a:srgbClr val="000000"/>
              </a:buClr>
              <a:buSzTx/>
              <a:buFontTx/>
              <a:buNone/>
              <a:tabLst/>
              <a:defRPr/>
            </a:pPr>
            <a:r>
              <a:rPr kumimoji="0" lang="en-US" sz="2667" b="0" i="0" u="none" strike="noStrike" kern="1200" cap="none" spc="0" normalizeH="0" baseline="0" noProof="0" dirty="0">
                <a:ln>
                  <a:noFill/>
                </a:ln>
                <a:solidFill>
                  <a:srgbClr val="FFFFFF"/>
                </a:solidFill>
                <a:effectLst/>
                <a:uLnTx/>
                <a:uFillTx/>
                <a:latin typeface="Arial"/>
                <a:ea typeface="+mn-ea"/>
                <a:cs typeface="Arial"/>
                <a:sym typeface="Arial"/>
              </a:rPr>
              <a:t>Event</a:t>
            </a:r>
            <a:r>
              <a:rPr kumimoji="0" lang="en-US" altLang="zh-CN" sz="2667" b="0" i="0" u="none" strike="noStrike" kern="1200" cap="none" spc="0" normalizeH="0" baseline="0" noProof="0" dirty="0">
                <a:ln>
                  <a:noFill/>
                </a:ln>
                <a:solidFill>
                  <a:srgbClr val="FFFFFF"/>
                </a:solidFill>
                <a:effectLst/>
                <a:uLnTx/>
                <a:uFillTx/>
                <a:latin typeface="Arial"/>
                <a:ea typeface="宋体" panose="02010600030101010101" pitchFamily="2" charset="-122"/>
                <a:cs typeface="Arial"/>
                <a:sym typeface="Arial"/>
              </a:rPr>
              <a:t> Extraction</a:t>
            </a:r>
            <a:endParaRPr kumimoji="0" lang="en-US" sz="2667" b="0" i="0" u="none" strike="noStrike" kern="1200" cap="none" spc="0" normalizeH="0" baseline="0" noProof="0" dirty="0">
              <a:ln>
                <a:noFill/>
              </a:ln>
              <a:solidFill>
                <a:srgbClr val="FFFFFF"/>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69D7ED0C-98ED-4642-B303-50D9CD38BB43}"/>
              </a:ext>
            </a:extLst>
          </p:cNvPr>
          <p:cNvSpPr txBox="1"/>
          <p:nvPr/>
        </p:nvSpPr>
        <p:spPr>
          <a:xfrm>
            <a:off x="114681" y="5308917"/>
            <a:ext cx="4598788" cy="46166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宋体" panose="02010600030101010101" pitchFamily="2" charset="-122"/>
                <a:cs typeface="Arial"/>
                <a:sym typeface="Arial"/>
              </a:rPr>
              <a:t>Natural</a:t>
            </a:r>
            <a:r>
              <a:rPr kumimoji="0" lang="zh-CN" altLang="en-US" sz="2400" b="1" i="0" u="none" strike="noStrike" kern="1200" cap="none" spc="0" normalizeH="0" baseline="0" noProof="0" dirty="0">
                <a:ln>
                  <a:noFill/>
                </a:ln>
                <a:solidFill>
                  <a:srgbClr val="FFFFFF"/>
                </a:solidFill>
                <a:effectLst/>
                <a:uLnTx/>
                <a:uFillTx/>
                <a:latin typeface="Arial"/>
                <a:ea typeface="宋体" panose="02010600030101010101" pitchFamily="2" charset="-122"/>
                <a:cs typeface="Arial"/>
                <a:sym typeface="Arial"/>
              </a:rPr>
              <a:t> </a:t>
            </a:r>
            <a:r>
              <a:rPr kumimoji="0" lang="en-US" altLang="zh-CN" sz="2400" b="1" i="0" u="none" strike="noStrike" kern="1200" cap="none" spc="0" normalizeH="0" baseline="0" noProof="0" dirty="0">
                <a:ln>
                  <a:noFill/>
                </a:ln>
                <a:solidFill>
                  <a:srgbClr val="FFFFFF"/>
                </a:solidFill>
                <a:effectLst/>
                <a:uLnTx/>
                <a:uFillTx/>
                <a:latin typeface="Arial"/>
                <a:ea typeface="宋体" panose="02010600030101010101" pitchFamily="2" charset="-122"/>
                <a:cs typeface="Arial"/>
                <a:sym typeface="Arial"/>
              </a:rPr>
              <a:t>Language</a:t>
            </a:r>
            <a:r>
              <a:rPr kumimoji="0" lang="zh-CN" altLang="en-US" sz="2400" b="1" i="0" u="none" strike="noStrike" kern="1200" cap="none" spc="0" normalizeH="0" baseline="0" noProof="0" dirty="0">
                <a:ln>
                  <a:noFill/>
                </a:ln>
                <a:solidFill>
                  <a:srgbClr val="FFFFFF"/>
                </a:solidFill>
                <a:effectLst/>
                <a:uLnTx/>
                <a:uFillTx/>
                <a:latin typeface="Arial"/>
                <a:ea typeface="宋体" panose="02010600030101010101" pitchFamily="2" charset="-122"/>
                <a:cs typeface="Arial"/>
                <a:sym typeface="Arial"/>
              </a:rPr>
              <a:t> </a:t>
            </a:r>
            <a:r>
              <a:rPr kumimoji="0" lang="en-US" altLang="zh-CN" sz="2400" b="1" i="0" u="none" strike="noStrike" kern="1200" cap="none" spc="0" normalizeH="0" baseline="0" noProof="0" dirty="0">
                <a:ln>
                  <a:noFill/>
                </a:ln>
                <a:solidFill>
                  <a:srgbClr val="FFFFFF"/>
                </a:solidFill>
                <a:effectLst/>
                <a:uLnTx/>
                <a:uFillTx/>
                <a:latin typeface="Arial"/>
                <a:ea typeface="宋体" panose="02010600030101010101" pitchFamily="2" charset="-122"/>
                <a:cs typeface="Arial"/>
                <a:sym typeface="Arial"/>
              </a:rPr>
              <a:t>Processing</a:t>
            </a:r>
            <a:endParaRPr kumimoji="0" lang="en-US" sz="2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Left Brace 3">
            <a:extLst>
              <a:ext uri="{FF2B5EF4-FFF2-40B4-BE49-F238E27FC236}">
                <a16:creationId xmlns:a16="http://schemas.microsoft.com/office/drawing/2014/main" id="{ECCE1024-1F3A-3C4C-9555-64717CBF044F}"/>
              </a:ext>
            </a:extLst>
          </p:cNvPr>
          <p:cNvSpPr/>
          <p:nvPr/>
        </p:nvSpPr>
        <p:spPr>
          <a:xfrm>
            <a:off x="7542504" y="5139268"/>
            <a:ext cx="185985" cy="914400"/>
          </a:xfrm>
          <a:prstGeom prst="leftBrace">
            <a:avLst/>
          </a:pr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05697C40-2637-934F-89B3-71465F84ACD4}"/>
              </a:ext>
            </a:extLst>
          </p:cNvPr>
          <p:cNvSpPr txBox="1"/>
          <p:nvPr/>
        </p:nvSpPr>
        <p:spPr>
          <a:xfrm>
            <a:off x="7728489" y="4865576"/>
            <a:ext cx="2994343" cy="424732"/>
          </a:xfrm>
          <a:prstGeom prst="rect">
            <a:avLst/>
          </a:prstGeom>
          <a:noFill/>
        </p:spPr>
        <p:txBody>
          <a:bodyPr wrap="square">
            <a:spAutoFit/>
          </a:bodyPr>
          <a:lstStyle/>
          <a:p>
            <a:pPr marL="0" marR="0" lvl="0" indent="0" algn="l" defTabSz="1219170" rtl="0" eaLnBrk="1" fontAlgn="auto" latinLnBrk="0" hangingPunct="1">
              <a:lnSpc>
                <a:spcPct val="90000"/>
              </a:lnSpc>
              <a:spcBef>
                <a:spcPts val="0"/>
              </a:spcBef>
              <a:spcAft>
                <a:spcPts val="800"/>
              </a:spcAft>
              <a:buClr>
                <a:srgbClr val="000000"/>
              </a:buClr>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Arial"/>
                <a:sym typeface="Arial"/>
              </a:rPr>
              <a:t>Trigger</a:t>
            </a:r>
            <a:r>
              <a:rPr kumimoji="0" lang="zh-CN" altLang="en-US" sz="2400" b="0" i="0" u="none" strike="noStrike" kern="1200" cap="none" spc="0" normalizeH="0" baseline="0" noProof="0" dirty="0">
                <a:ln>
                  <a:noFill/>
                </a:ln>
                <a:solidFill>
                  <a:srgbClr val="FFFFFF"/>
                </a:solidFill>
                <a:effectLst/>
                <a:uLnTx/>
                <a:uFillTx/>
                <a:latin typeface="Arial"/>
                <a:ea typeface="宋体" panose="02010600030101010101" pitchFamily="2" charset="-122"/>
                <a:cs typeface="Arial"/>
                <a:sym typeface="Arial"/>
              </a:rPr>
              <a:t> </a:t>
            </a:r>
            <a:r>
              <a:rPr kumimoji="0" lang="en-US" altLang="zh-CN" sz="2400" b="0" i="0" u="none" strike="noStrike" kern="1200" cap="none" spc="0" normalizeH="0" baseline="0" noProof="0" dirty="0">
                <a:ln>
                  <a:noFill/>
                </a:ln>
                <a:solidFill>
                  <a:srgbClr val="FFFFFF"/>
                </a:solidFill>
                <a:effectLst/>
                <a:uLnTx/>
                <a:uFillTx/>
                <a:latin typeface="Arial"/>
                <a:ea typeface="宋体" panose="02010600030101010101" pitchFamily="2" charset="-122"/>
                <a:cs typeface="Arial"/>
                <a:sym typeface="Arial"/>
              </a:rPr>
              <a:t>Word</a:t>
            </a:r>
            <a:endParaRPr kumimoji="0" lang="en-US" sz="2400" b="0" i="0" u="none" strike="noStrike" kern="1200" cap="none" spc="0" normalizeH="0" baseline="0" noProof="0" dirty="0">
              <a:ln>
                <a:noFill/>
              </a:ln>
              <a:solidFill>
                <a:srgbClr val="FFFFFF"/>
              </a:solidFill>
              <a:effectLst/>
              <a:uLnTx/>
              <a:uFillTx/>
              <a:latin typeface="Arial"/>
              <a:ea typeface="+mn-ea"/>
              <a:cs typeface="Arial"/>
              <a:sym typeface="Arial"/>
            </a:endParaRPr>
          </a:p>
        </p:txBody>
      </p:sp>
      <p:grpSp>
        <p:nvGrpSpPr>
          <p:cNvPr id="6" name="Group 5">
            <a:extLst>
              <a:ext uri="{FF2B5EF4-FFF2-40B4-BE49-F238E27FC236}">
                <a16:creationId xmlns:a16="http://schemas.microsoft.com/office/drawing/2014/main" id="{2F94EF03-2904-834A-A669-C7D2EA430ED6}"/>
              </a:ext>
            </a:extLst>
          </p:cNvPr>
          <p:cNvGrpSpPr/>
          <p:nvPr/>
        </p:nvGrpSpPr>
        <p:grpSpPr>
          <a:xfrm>
            <a:off x="1574800" y="1381753"/>
            <a:ext cx="9042400" cy="2387600"/>
            <a:chOff x="1181100" y="1036315"/>
            <a:chExt cx="6781800" cy="1790700"/>
          </a:xfrm>
        </p:grpSpPr>
        <p:pic>
          <p:nvPicPr>
            <p:cNvPr id="19472" name="Picture 16">
              <a:extLst>
                <a:ext uri="{FF2B5EF4-FFF2-40B4-BE49-F238E27FC236}">
                  <a16:creationId xmlns:a16="http://schemas.microsoft.com/office/drawing/2014/main" id="{B983D3B1-16B4-5845-88F9-1B105BD017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100" y="1036315"/>
              <a:ext cx="6781800" cy="17907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8BB3443-F732-5A45-84FE-819401C30B5F}"/>
                </a:ext>
              </a:extLst>
            </p:cNvPr>
            <p:cNvSpPr/>
            <p:nvPr/>
          </p:nvSpPr>
          <p:spPr>
            <a:xfrm>
              <a:off x="7347283" y="1465179"/>
              <a:ext cx="379664" cy="166627"/>
            </a:xfrm>
            <a:prstGeom prst="rect">
              <a:avLst/>
            </a:prstGeom>
            <a:solidFill>
              <a:srgbClr val="E6F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TextBox 2">
            <a:extLst>
              <a:ext uri="{FF2B5EF4-FFF2-40B4-BE49-F238E27FC236}">
                <a16:creationId xmlns:a16="http://schemas.microsoft.com/office/drawing/2014/main" id="{78B82F5A-A4A3-8B47-B7AD-B24E01C9C693}"/>
              </a:ext>
            </a:extLst>
          </p:cNvPr>
          <p:cNvSpPr txBox="1"/>
          <p:nvPr/>
        </p:nvSpPr>
        <p:spPr>
          <a:xfrm>
            <a:off x="4267553" y="2175742"/>
            <a:ext cx="686406" cy="3385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sng" strike="noStrike" kern="0" cap="none" spc="0" normalizeH="0" baseline="0" noProof="0" dirty="0">
                <a:ln>
                  <a:noFill/>
                </a:ln>
                <a:solidFill>
                  <a:srgbClr val="0F6FC6"/>
                </a:solidFill>
                <a:effectLst/>
                <a:uLnTx/>
                <a:uFillTx/>
                <a:latin typeface="Arial"/>
                <a:ea typeface="+mn-ea"/>
                <a:cs typeface="Arial"/>
                <a:sym typeface="Arial"/>
              </a:rPr>
              <a:t>carry</a:t>
            </a:r>
          </a:p>
        </p:txBody>
      </p:sp>
      <p:sp>
        <p:nvSpPr>
          <p:cNvPr id="14" name="Title 1">
            <a:extLst>
              <a:ext uri="{FF2B5EF4-FFF2-40B4-BE49-F238E27FC236}">
                <a16:creationId xmlns:a16="http://schemas.microsoft.com/office/drawing/2014/main" id="{4FF4C5DF-756B-5E4F-84D0-86BE707091BA}"/>
              </a:ext>
            </a:extLst>
          </p:cNvPr>
          <p:cNvSpPr txBox="1">
            <a:spLocks/>
          </p:cNvSpPr>
          <p:nvPr/>
        </p:nvSpPr>
        <p:spPr>
          <a:xfrm>
            <a:off x="543024" y="365126"/>
            <a:ext cx="11353800" cy="68897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Arial"/>
                <a:cs typeface="Arial"/>
                <a:sym typeface="Arial"/>
              </a:rPr>
              <a:t>CLIP-Event: Event-Driven Vision-Language Pretraining</a:t>
            </a: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6368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63" presetClass="path" presetSubtype="0" accel="50000" decel="50000" fill="hold" grpId="0" nodeType="afterEffect">
                                  <p:stCondLst>
                                    <p:cond delay="0"/>
                                  </p:stCondLst>
                                  <p:childTnLst>
                                    <p:animMotion origin="layout" path="M 4.44444E-6 4.19753E-6 L 0.44392 -0.04568 " pathEditMode="relative" rAng="0" ptsTypes="AA">
                                      <p:cBhvr>
                                        <p:cTn id="9" dur="2000" fill="hold"/>
                                        <p:tgtEl>
                                          <p:spTgt spid="3"/>
                                        </p:tgtEl>
                                        <p:attrNameLst>
                                          <p:attrName>ppt_x</p:attrName>
                                          <p:attrName>ppt_y</p:attrName>
                                        </p:attrNameLst>
                                      </p:cBhvr>
                                      <p:rCtr x="22187" y="-2284"/>
                                    </p:animMotion>
                                  </p:childTnLst>
                                </p:cTn>
                              </p:par>
                            </p:childTnLst>
                          </p:cTn>
                        </p:par>
                        <p:par>
                          <p:cTn id="10" fill="hold">
                            <p:stCondLst>
                              <p:cond delay="2000"/>
                            </p:stCondLst>
                            <p:childTnLst>
                              <p:par>
                                <p:cTn id="11" presetID="1" presetClass="exit" presetSubtype="0" fill="hold" nodeType="afterEffect">
                                  <p:stCondLst>
                                    <p:cond delay="0"/>
                                  </p:stCondLst>
                                  <p:childTnLst>
                                    <p:set>
                                      <p:cBhvr>
                                        <p:cTn id="12" dur="1" fill="hold">
                                          <p:stCondLst>
                                            <p:cond delay="0"/>
                                          </p:stCondLst>
                                        </p:cTn>
                                        <p:tgtEl>
                                          <p:spTgt spid="19470"/>
                                        </p:tgtEl>
                                        <p:attrNameLst>
                                          <p:attrName>style.visibility</p:attrName>
                                        </p:attrNameLst>
                                      </p:cBhvr>
                                      <p:to>
                                        <p:strVal val="hidden"/>
                                      </p:to>
                                    </p:se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4EBEC2-3C9B-9B43-BC06-F55BDB0BD399}"/>
              </a:ext>
            </a:extLst>
          </p:cNvPr>
          <p:cNvSpPr txBox="1"/>
          <p:nvPr/>
        </p:nvSpPr>
        <p:spPr>
          <a:xfrm>
            <a:off x="4796128" y="4844913"/>
            <a:ext cx="3180328" cy="1461780"/>
          </a:xfrm>
          <a:prstGeom prst="rect">
            <a:avLst/>
          </a:prstGeom>
        </p:spPr>
        <p:txBody>
          <a:bodyPr vert="horz" lIns="121920" tIns="60960" rIns="121920" bIns="60960" rtlCol="0" anchor="ctr">
            <a:normAutofit/>
          </a:bodyPr>
          <a:lstStyle/>
          <a:p>
            <a:pPr marL="0" marR="0" lvl="0" indent="0" algn="l" defTabSz="1219170" rtl="0" eaLnBrk="1" fontAlgn="auto" latinLnBrk="0" hangingPunct="1">
              <a:lnSpc>
                <a:spcPct val="90000"/>
              </a:lnSpc>
              <a:spcBef>
                <a:spcPts val="0"/>
              </a:spcBef>
              <a:spcAft>
                <a:spcPts val="800"/>
              </a:spcAft>
              <a:buClr>
                <a:srgbClr val="000000"/>
              </a:buClr>
              <a:buSzTx/>
              <a:buFontTx/>
              <a:buNone/>
              <a:tabLst/>
              <a:defRPr/>
            </a:pPr>
            <a:r>
              <a:rPr kumimoji="0" lang="en-US" sz="2667" b="0" i="0" u="none" strike="noStrike" kern="1200" cap="none" spc="0" normalizeH="0" baseline="0" noProof="0" dirty="0">
                <a:ln>
                  <a:noFill/>
                </a:ln>
                <a:solidFill>
                  <a:srgbClr val="FFFFFF"/>
                </a:solidFill>
                <a:effectLst/>
                <a:uLnTx/>
                <a:uFillTx/>
                <a:latin typeface="Arial"/>
                <a:ea typeface="+mn-ea"/>
                <a:cs typeface="Arial"/>
                <a:sym typeface="Arial"/>
              </a:rPr>
              <a:t>Event</a:t>
            </a:r>
            <a:r>
              <a:rPr kumimoji="0" lang="en-US" altLang="zh-CN" sz="2667" b="0" i="0" u="none" strike="noStrike" kern="1200" cap="none" spc="0" normalizeH="0" baseline="0" noProof="0" dirty="0">
                <a:ln>
                  <a:noFill/>
                </a:ln>
                <a:solidFill>
                  <a:srgbClr val="FFFFFF"/>
                </a:solidFill>
                <a:effectLst/>
                <a:uLnTx/>
                <a:uFillTx/>
                <a:latin typeface="Arial"/>
                <a:ea typeface="宋体" panose="02010600030101010101" pitchFamily="2" charset="-122"/>
                <a:cs typeface="Arial"/>
                <a:sym typeface="Arial"/>
              </a:rPr>
              <a:t> Extraction</a:t>
            </a:r>
            <a:endParaRPr kumimoji="0" lang="en-US" sz="2667" b="0" i="0" u="none" strike="noStrike" kern="1200" cap="none" spc="0" normalizeH="0" baseline="0" noProof="0" dirty="0">
              <a:ln>
                <a:noFill/>
              </a:ln>
              <a:solidFill>
                <a:srgbClr val="FFFFFF"/>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69D7ED0C-98ED-4642-B303-50D9CD38BB43}"/>
              </a:ext>
            </a:extLst>
          </p:cNvPr>
          <p:cNvSpPr txBox="1"/>
          <p:nvPr/>
        </p:nvSpPr>
        <p:spPr>
          <a:xfrm>
            <a:off x="114681" y="5308917"/>
            <a:ext cx="4598788" cy="46166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宋体" panose="02010600030101010101" pitchFamily="2" charset="-122"/>
                <a:cs typeface="Arial"/>
                <a:sym typeface="Arial"/>
              </a:rPr>
              <a:t>Natural</a:t>
            </a:r>
            <a:r>
              <a:rPr kumimoji="0" lang="zh-CN" altLang="en-US" sz="2400" b="1" i="0" u="none" strike="noStrike" kern="1200" cap="none" spc="0" normalizeH="0" baseline="0" noProof="0" dirty="0">
                <a:ln>
                  <a:noFill/>
                </a:ln>
                <a:solidFill>
                  <a:srgbClr val="FFFFFF"/>
                </a:solidFill>
                <a:effectLst/>
                <a:uLnTx/>
                <a:uFillTx/>
                <a:latin typeface="Arial"/>
                <a:ea typeface="宋体" panose="02010600030101010101" pitchFamily="2" charset="-122"/>
                <a:cs typeface="Arial"/>
                <a:sym typeface="Arial"/>
              </a:rPr>
              <a:t> </a:t>
            </a:r>
            <a:r>
              <a:rPr kumimoji="0" lang="en-US" altLang="zh-CN" sz="2400" b="1" i="0" u="none" strike="noStrike" kern="1200" cap="none" spc="0" normalizeH="0" baseline="0" noProof="0" dirty="0">
                <a:ln>
                  <a:noFill/>
                </a:ln>
                <a:solidFill>
                  <a:srgbClr val="FFFFFF"/>
                </a:solidFill>
                <a:effectLst/>
                <a:uLnTx/>
                <a:uFillTx/>
                <a:latin typeface="Arial"/>
                <a:ea typeface="宋体" panose="02010600030101010101" pitchFamily="2" charset="-122"/>
                <a:cs typeface="Arial"/>
                <a:sym typeface="Arial"/>
              </a:rPr>
              <a:t>Language</a:t>
            </a:r>
            <a:r>
              <a:rPr kumimoji="0" lang="zh-CN" altLang="en-US" sz="2400" b="1" i="0" u="none" strike="noStrike" kern="1200" cap="none" spc="0" normalizeH="0" baseline="0" noProof="0" dirty="0">
                <a:ln>
                  <a:noFill/>
                </a:ln>
                <a:solidFill>
                  <a:srgbClr val="FFFFFF"/>
                </a:solidFill>
                <a:effectLst/>
                <a:uLnTx/>
                <a:uFillTx/>
                <a:latin typeface="Arial"/>
                <a:ea typeface="宋体" panose="02010600030101010101" pitchFamily="2" charset="-122"/>
                <a:cs typeface="Arial"/>
                <a:sym typeface="Arial"/>
              </a:rPr>
              <a:t> </a:t>
            </a:r>
            <a:r>
              <a:rPr kumimoji="0" lang="en-US" altLang="zh-CN" sz="2400" b="1" i="0" u="none" strike="noStrike" kern="1200" cap="none" spc="0" normalizeH="0" baseline="0" noProof="0" dirty="0">
                <a:ln>
                  <a:noFill/>
                </a:ln>
                <a:solidFill>
                  <a:srgbClr val="FFFFFF"/>
                </a:solidFill>
                <a:effectLst/>
                <a:uLnTx/>
                <a:uFillTx/>
                <a:latin typeface="Arial"/>
                <a:ea typeface="宋体" panose="02010600030101010101" pitchFamily="2" charset="-122"/>
                <a:cs typeface="Arial"/>
                <a:sym typeface="Arial"/>
              </a:rPr>
              <a:t>Processing</a:t>
            </a:r>
            <a:endParaRPr kumimoji="0" lang="en-US" sz="2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Left Brace 3">
            <a:extLst>
              <a:ext uri="{FF2B5EF4-FFF2-40B4-BE49-F238E27FC236}">
                <a16:creationId xmlns:a16="http://schemas.microsoft.com/office/drawing/2014/main" id="{ECCE1024-1F3A-3C4C-9555-64717CBF044F}"/>
              </a:ext>
            </a:extLst>
          </p:cNvPr>
          <p:cNvSpPr/>
          <p:nvPr/>
        </p:nvSpPr>
        <p:spPr>
          <a:xfrm>
            <a:off x="7542504" y="5139268"/>
            <a:ext cx="185985" cy="914400"/>
          </a:xfrm>
          <a:prstGeom prst="leftBrace">
            <a:avLst/>
          </a:prstGeom>
          <a:noFill/>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05697C40-2637-934F-89B3-71465F84ACD4}"/>
              </a:ext>
            </a:extLst>
          </p:cNvPr>
          <p:cNvSpPr txBox="1"/>
          <p:nvPr/>
        </p:nvSpPr>
        <p:spPr>
          <a:xfrm>
            <a:off x="7728489" y="4865576"/>
            <a:ext cx="2994343" cy="424732"/>
          </a:xfrm>
          <a:prstGeom prst="rect">
            <a:avLst/>
          </a:prstGeom>
          <a:noFill/>
        </p:spPr>
        <p:txBody>
          <a:bodyPr wrap="square">
            <a:spAutoFit/>
          </a:bodyPr>
          <a:lstStyle/>
          <a:p>
            <a:pPr marL="0" marR="0" lvl="0" indent="0" algn="l" defTabSz="1219170" rtl="0" eaLnBrk="1" fontAlgn="auto" latinLnBrk="0" hangingPunct="1">
              <a:lnSpc>
                <a:spcPct val="90000"/>
              </a:lnSpc>
              <a:spcBef>
                <a:spcPts val="0"/>
              </a:spcBef>
              <a:spcAft>
                <a:spcPts val="800"/>
              </a:spcAft>
              <a:buClr>
                <a:srgbClr val="000000"/>
              </a:buClr>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Arial"/>
                <a:sym typeface="Arial"/>
              </a:rPr>
              <a:t>Trigger</a:t>
            </a:r>
            <a:r>
              <a:rPr kumimoji="0" lang="zh-CN" altLang="en-US" sz="2400" b="0" i="0" u="none" strike="noStrike" kern="1200" cap="none" spc="0" normalizeH="0" baseline="0" noProof="0" dirty="0">
                <a:ln>
                  <a:noFill/>
                </a:ln>
                <a:solidFill>
                  <a:srgbClr val="FFFFFF"/>
                </a:solidFill>
                <a:effectLst/>
                <a:uLnTx/>
                <a:uFillTx/>
                <a:latin typeface="Arial"/>
                <a:ea typeface="宋体" panose="02010600030101010101" pitchFamily="2" charset="-122"/>
                <a:cs typeface="Arial"/>
                <a:sym typeface="Arial"/>
              </a:rPr>
              <a:t> </a:t>
            </a:r>
            <a:r>
              <a:rPr kumimoji="0" lang="en-US" altLang="zh-CN" sz="2400" b="0" i="0" u="none" strike="noStrike" kern="1200" cap="none" spc="0" normalizeH="0" baseline="0" noProof="0" dirty="0">
                <a:ln>
                  <a:noFill/>
                </a:ln>
                <a:solidFill>
                  <a:srgbClr val="FFFFFF"/>
                </a:solidFill>
                <a:effectLst/>
                <a:uLnTx/>
                <a:uFillTx/>
                <a:latin typeface="Arial"/>
                <a:ea typeface="宋体" panose="02010600030101010101" pitchFamily="2" charset="-122"/>
                <a:cs typeface="Arial"/>
                <a:sym typeface="Arial"/>
              </a:rPr>
              <a:t>Word</a:t>
            </a:r>
            <a:endParaRPr kumimoji="0" lang="en-US" sz="2400" b="0" i="0" u="none" strike="noStrike" kern="1200" cap="none" spc="0" normalizeH="0" baseline="0" noProof="0" dirty="0">
              <a:ln>
                <a:noFill/>
              </a:ln>
              <a:solidFill>
                <a:srgbClr val="FFFFFF"/>
              </a:solidFill>
              <a:effectLst/>
              <a:uLnTx/>
              <a:uFillTx/>
              <a:latin typeface="Arial"/>
              <a:ea typeface="+mn-ea"/>
              <a:cs typeface="Arial"/>
              <a:sym typeface="Arial"/>
            </a:endParaRPr>
          </a:p>
        </p:txBody>
      </p:sp>
      <p:sp>
        <p:nvSpPr>
          <p:cNvPr id="11" name="TextBox 10">
            <a:extLst>
              <a:ext uri="{FF2B5EF4-FFF2-40B4-BE49-F238E27FC236}">
                <a16:creationId xmlns:a16="http://schemas.microsoft.com/office/drawing/2014/main" id="{16763D6E-8444-924A-A162-C3859369575B}"/>
              </a:ext>
            </a:extLst>
          </p:cNvPr>
          <p:cNvSpPr txBox="1"/>
          <p:nvPr/>
        </p:nvSpPr>
        <p:spPr>
          <a:xfrm>
            <a:off x="7728487" y="5836176"/>
            <a:ext cx="3843581" cy="424732"/>
          </a:xfrm>
          <a:prstGeom prst="rect">
            <a:avLst/>
          </a:prstGeom>
          <a:noFill/>
        </p:spPr>
        <p:txBody>
          <a:bodyPr wrap="square">
            <a:spAutoFit/>
          </a:bodyPr>
          <a:lstStyle/>
          <a:p>
            <a:pPr marL="0" marR="0" lvl="0" indent="0" algn="l" defTabSz="1219170" rtl="0" eaLnBrk="1" fontAlgn="auto" latinLnBrk="0" hangingPunct="1">
              <a:lnSpc>
                <a:spcPct val="90000"/>
              </a:lnSpc>
              <a:spcBef>
                <a:spcPts val="0"/>
              </a:spcBef>
              <a:spcAft>
                <a:spcPts val="800"/>
              </a:spcAft>
              <a:buClr>
                <a:srgbClr val="000000"/>
              </a:buClr>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Arial"/>
                <a:sym typeface="Arial"/>
              </a:rPr>
              <a:t>Argument</a:t>
            </a:r>
            <a:r>
              <a:rPr kumimoji="0" lang="zh-CN" altLang="en-US" sz="2400" b="0" i="0" u="none" strike="noStrike" kern="1200" cap="none" spc="0" normalizeH="0" baseline="0" noProof="0" dirty="0">
                <a:ln>
                  <a:noFill/>
                </a:ln>
                <a:solidFill>
                  <a:srgbClr val="FFFFFF"/>
                </a:solidFill>
                <a:effectLst/>
                <a:uLnTx/>
                <a:uFillTx/>
                <a:latin typeface="Arial"/>
                <a:ea typeface="宋体" panose="02010600030101010101" pitchFamily="2" charset="-122"/>
                <a:cs typeface="Arial"/>
                <a:sym typeface="Arial"/>
              </a:rPr>
              <a:t> </a:t>
            </a:r>
            <a:r>
              <a:rPr kumimoji="0" lang="en-US" altLang="zh-CN" sz="2400" b="0" i="0" u="none" strike="noStrike" kern="1200" cap="none" spc="0" normalizeH="0" baseline="0" noProof="0" dirty="0">
                <a:ln>
                  <a:noFill/>
                </a:ln>
                <a:solidFill>
                  <a:srgbClr val="FFFFFF"/>
                </a:solidFill>
                <a:effectLst/>
                <a:uLnTx/>
                <a:uFillTx/>
                <a:latin typeface="Arial"/>
                <a:ea typeface="宋体" panose="02010600030101010101" pitchFamily="2" charset="-122"/>
                <a:cs typeface="Arial"/>
                <a:sym typeface="Arial"/>
              </a:rPr>
              <a:t>(Participant)</a:t>
            </a:r>
            <a:endParaRPr kumimoji="0" lang="en-US" sz="2400" b="0" i="0" u="none" strike="noStrike" kern="1200" cap="none" spc="0" normalizeH="0" baseline="0" noProof="0" dirty="0">
              <a:ln>
                <a:noFill/>
              </a:ln>
              <a:solidFill>
                <a:srgbClr val="FFFFFF"/>
              </a:solidFill>
              <a:effectLst/>
              <a:uLnTx/>
              <a:uFillTx/>
              <a:latin typeface="Arial"/>
              <a:ea typeface="+mn-ea"/>
              <a:cs typeface="Arial"/>
              <a:sym typeface="Arial"/>
            </a:endParaRPr>
          </a:p>
        </p:txBody>
      </p:sp>
      <p:pic>
        <p:nvPicPr>
          <p:cNvPr id="19468" name="Picture 12">
            <a:extLst>
              <a:ext uri="{FF2B5EF4-FFF2-40B4-BE49-F238E27FC236}">
                <a16:creationId xmlns:a16="http://schemas.microsoft.com/office/drawing/2014/main" id="{16AA68B3-2F9E-B94C-BA7C-97A1AB250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334" y="1382361"/>
            <a:ext cx="9059333" cy="2387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F045992-8355-5441-9091-A3FA97B0C323}"/>
              </a:ext>
            </a:extLst>
          </p:cNvPr>
          <p:cNvSpPr/>
          <p:nvPr/>
        </p:nvSpPr>
        <p:spPr>
          <a:xfrm>
            <a:off x="8717280" y="2331720"/>
            <a:ext cx="1005840" cy="213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angle 11">
            <a:extLst>
              <a:ext uri="{FF2B5EF4-FFF2-40B4-BE49-F238E27FC236}">
                <a16:creationId xmlns:a16="http://schemas.microsoft.com/office/drawing/2014/main" id="{9BDFAD4E-8A87-FD41-B3F1-1F4B8E5DEC2C}"/>
              </a:ext>
            </a:extLst>
          </p:cNvPr>
          <p:cNvSpPr/>
          <p:nvPr/>
        </p:nvSpPr>
        <p:spPr>
          <a:xfrm>
            <a:off x="8717280" y="2731520"/>
            <a:ext cx="1158240" cy="213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ectangle 12">
            <a:extLst>
              <a:ext uri="{FF2B5EF4-FFF2-40B4-BE49-F238E27FC236}">
                <a16:creationId xmlns:a16="http://schemas.microsoft.com/office/drawing/2014/main" id="{4A5468AE-87BE-334C-8C7F-A5E15CCCA0B1}"/>
              </a:ext>
            </a:extLst>
          </p:cNvPr>
          <p:cNvSpPr/>
          <p:nvPr/>
        </p:nvSpPr>
        <p:spPr>
          <a:xfrm>
            <a:off x="8717280" y="3118288"/>
            <a:ext cx="1158240" cy="213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96ADDF23-02D2-FC47-96D4-9CCBC1B3EB5F}"/>
              </a:ext>
            </a:extLst>
          </p:cNvPr>
          <p:cNvPicPr>
            <a:picLocks noChangeAspect="1"/>
          </p:cNvPicPr>
          <p:nvPr/>
        </p:nvPicPr>
        <p:blipFill rotWithShape="1">
          <a:blip r:embed="rId4"/>
          <a:srcRect r="1084" b="12500"/>
          <a:stretch/>
        </p:blipFill>
        <p:spPr>
          <a:xfrm>
            <a:off x="3416431" y="2258907"/>
            <a:ext cx="919565" cy="213360"/>
          </a:xfrm>
          <a:prstGeom prst="rect">
            <a:avLst/>
          </a:prstGeom>
        </p:spPr>
      </p:pic>
      <p:pic>
        <p:nvPicPr>
          <p:cNvPr id="15" name="Picture 14">
            <a:extLst>
              <a:ext uri="{FF2B5EF4-FFF2-40B4-BE49-F238E27FC236}">
                <a16:creationId xmlns:a16="http://schemas.microsoft.com/office/drawing/2014/main" id="{CA710354-4F3C-A246-BF90-D8EE3659C9C1}"/>
              </a:ext>
            </a:extLst>
          </p:cNvPr>
          <p:cNvPicPr>
            <a:picLocks noChangeAspect="1"/>
          </p:cNvPicPr>
          <p:nvPr/>
        </p:nvPicPr>
        <p:blipFill rotWithShape="1">
          <a:blip r:embed="rId5"/>
          <a:srcRect l="1" t="6667" r="540"/>
          <a:stretch/>
        </p:blipFill>
        <p:spPr>
          <a:xfrm>
            <a:off x="1920240" y="2496824"/>
            <a:ext cx="1091365" cy="219456"/>
          </a:xfrm>
          <a:prstGeom prst="rect">
            <a:avLst/>
          </a:prstGeom>
        </p:spPr>
      </p:pic>
      <p:pic>
        <p:nvPicPr>
          <p:cNvPr id="17" name="Picture 16">
            <a:extLst>
              <a:ext uri="{FF2B5EF4-FFF2-40B4-BE49-F238E27FC236}">
                <a16:creationId xmlns:a16="http://schemas.microsoft.com/office/drawing/2014/main" id="{A2908726-0219-B74F-A215-0AB10C3086CF}"/>
              </a:ext>
            </a:extLst>
          </p:cNvPr>
          <p:cNvPicPr>
            <a:picLocks noChangeAspect="1"/>
          </p:cNvPicPr>
          <p:nvPr/>
        </p:nvPicPr>
        <p:blipFill>
          <a:blip r:embed="rId6"/>
          <a:stretch>
            <a:fillRect/>
          </a:stretch>
        </p:blipFill>
        <p:spPr>
          <a:xfrm>
            <a:off x="3505199" y="2503527"/>
            <a:ext cx="830797" cy="219456"/>
          </a:xfrm>
          <a:prstGeom prst="rect">
            <a:avLst/>
          </a:prstGeom>
        </p:spPr>
      </p:pic>
      <p:sp>
        <p:nvSpPr>
          <p:cNvPr id="16" name="Title 1">
            <a:extLst>
              <a:ext uri="{FF2B5EF4-FFF2-40B4-BE49-F238E27FC236}">
                <a16:creationId xmlns:a16="http://schemas.microsoft.com/office/drawing/2014/main" id="{CABEABC4-9060-9248-91FE-B5DE678A1408}"/>
              </a:ext>
            </a:extLst>
          </p:cNvPr>
          <p:cNvSpPr txBox="1">
            <a:spLocks/>
          </p:cNvSpPr>
          <p:nvPr/>
        </p:nvSpPr>
        <p:spPr>
          <a:xfrm>
            <a:off x="543024" y="365126"/>
            <a:ext cx="11353800" cy="68897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Arial"/>
                <a:cs typeface="Arial"/>
                <a:sym typeface="Arial"/>
              </a:rPr>
              <a:t>CLIP-Event: Event-Driven Vision-Language Pretraining</a:t>
            </a: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7658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1.94444E-6 -3.08642E-6 L 0.43455 0.01451 " pathEditMode="relative" rAng="0" ptsTypes="AA">
                                      <p:cBhvr>
                                        <p:cTn id="6" dur="1000" fill="hold"/>
                                        <p:tgtEl>
                                          <p:spTgt spid="9"/>
                                        </p:tgtEl>
                                        <p:attrNameLst>
                                          <p:attrName>ppt_x</p:attrName>
                                          <p:attrName>ppt_y</p:attrName>
                                        </p:attrNameLst>
                                      </p:cBhvr>
                                      <p:rCtr x="21719" y="710"/>
                                    </p:animMotion>
                                  </p:childTnLst>
                                </p:cTn>
                              </p:par>
                            </p:childTnLst>
                          </p:cTn>
                        </p:par>
                        <p:par>
                          <p:cTn id="7" fill="hold">
                            <p:stCondLst>
                              <p:cond delay="1000"/>
                            </p:stCondLst>
                            <p:childTnLst>
                              <p:par>
                                <p:cTn id="8" presetID="63" presetClass="path" presetSubtype="0" accel="50000" decel="50000" fill="hold" nodeType="afterEffect">
                                  <p:stCondLst>
                                    <p:cond delay="0"/>
                                  </p:stCondLst>
                                  <p:childTnLst>
                                    <p:animMotion origin="layout" path="M 3.05556E-6 1.7284E-6 L 0.56007 0.03426 " pathEditMode="relative" rAng="0" ptsTypes="AA">
                                      <p:cBhvr>
                                        <p:cTn id="9" dur="1000" fill="hold"/>
                                        <p:tgtEl>
                                          <p:spTgt spid="15"/>
                                        </p:tgtEl>
                                        <p:attrNameLst>
                                          <p:attrName>ppt_x</p:attrName>
                                          <p:attrName>ppt_y</p:attrName>
                                        </p:attrNameLst>
                                      </p:cBhvr>
                                      <p:rCtr x="28003" y="1698"/>
                                    </p:animMotion>
                                  </p:childTnLst>
                                </p:cTn>
                              </p:par>
                            </p:childTnLst>
                          </p:cTn>
                        </p:par>
                        <p:par>
                          <p:cTn id="10" fill="hold">
                            <p:stCondLst>
                              <p:cond delay="2000"/>
                            </p:stCondLst>
                            <p:childTnLst>
                              <p:par>
                                <p:cTn id="11" presetID="63" presetClass="path" presetSubtype="0" accel="50000" decel="50000" fill="hold" nodeType="afterEffect">
                                  <p:stCondLst>
                                    <p:cond delay="0"/>
                                  </p:stCondLst>
                                  <p:childTnLst>
                                    <p:animMotion origin="layout" path="M 2.22222E-6 -4.19753E-6 L 0.43229 0.08581 " pathEditMode="relative" rAng="0" ptsTypes="AA">
                                      <p:cBhvr>
                                        <p:cTn id="12" dur="1000" fill="hold"/>
                                        <p:tgtEl>
                                          <p:spTgt spid="17"/>
                                        </p:tgtEl>
                                        <p:attrNameLst>
                                          <p:attrName>ppt_x</p:attrName>
                                          <p:attrName>ppt_y</p:attrName>
                                        </p:attrNameLst>
                                      </p:cBhvr>
                                      <p:rCtr x="21615" y="42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2" name="Picture 8">
            <a:extLst>
              <a:ext uri="{FF2B5EF4-FFF2-40B4-BE49-F238E27FC236}">
                <a16:creationId xmlns:a16="http://schemas.microsoft.com/office/drawing/2014/main" id="{76CA6768-1746-A341-A6DF-8AD2E061DB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734" y="3061547"/>
            <a:ext cx="4102444"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a:extLst>
              <a:ext uri="{FF2B5EF4-FFF2-40B4-BE49-F238E27FC236}">
                <a16:creationId xmlns:a16="http://schemas.microsoft.com/office/drawing/2014/main" id="{7C246D60-C35C-7D42-8489-502A611283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7642" y="3706391"/>
            <a:ext cx="3762759" cy="2206731"/>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id="{172391FD-C05B-E046-916A-3826DFB0CA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6187" y="2252134"/>
            <a:ext cx="3762759" cy="235373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A6F2DB0-F779-044D-95F1-0F36347CF63C}"/>
              </a:ext>
            </a:extLst>
          </p:cNvPr>
          <p:cNvSpPr txBox="1"/>
          <p:nvPr/>
        </p:nvSpPr>
        <p:spPr>
          <a:xfrm>
            <a:off x="6677559" y="4340411"/>
            <a:ext cx="2353529"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1867" b="0" i="0" u="none" strike="noStrike" kern="0" cap="none" spc="0" normalizeH="0" baseline="0" noProof="0" dirty="0">
                <a:ln>
                  <a:noFill/>
                </a:ln>
                <a:solidFill>
                  <a:srgbClr val="000000">
                    <a:lumMod val="65000"/>
                    <a:lumOff val="35000"/>
                  </a:srgbClr>
                </a:solidFill>
                <a:effectLst/>
                <a:uLnTx/>
                <a:uFillTx/>
                <a:latin typeface="Arial"/>
                <a:ea typeface="等线" panose="02010600030101010101" pitchFamily="2" charset="-122"/>
                <a:cs typeface="Arial"/>
                <a:sym typeface="Arial"/>
              </a:rPr>
              <a:t>Weakly</a:t>
            </a:r>
            <a:r>
              <a:rPr kumimoji="0" lang="zh-CN" altLang="en-US" sz="1867" b="0" i="0" u="none" strike="noStrike" kern="0" cap="none" spc="0" normalizeH="0" baseline="0" noProof="0" dirty="0">
                <a:ln>
                  <a:noFill/>
                </a:ln>
                <a:solidFill>
                  <a:srgbClr val="000000">
                    <a:lumMod val="65000"/>
                    <a:lumOff val="35000"/>
                  </a:srgbClr>
                </a:solidFill>
                <a:effectLst/>
                <a:uLnTx/>
                <a:uFillTx/>
                <a:latin typeface="Arial"/>
                <a:ea typeface="等线" panose="02010600030101010101" pitchFamily="2" charset="-122"/>
                <a:cs typeface="Arial"/>
                <a:sym typeface="Arial"/>
              </a:rPr>
              <a:t> </a:t>
            </a:r>
            <a:r>
              <a:rPr kumimoji="0" lang="en-US" altLang="zh-CN" sz="1867" b="0" i="0" u="none" strike="noStrike" kern="0" cap="none" spc="0" normalizeH="0" baseline="0" noProof="0" dirty="0">
                <a:ln>
                  <a:noFill/>
                </a:ln>
                <a:solidFill>
                  <a:srgbClr val="000000">
                    <a:lumMod val="65000"/>
                    <a:lumOff val="35000"/>
                  </a:srgbClr>
                </a:solidFill>
                <a:effectLst/>
                <a:uLnTx/>
                <a:uFillTx/>
                <a:latin typeface="Arial"/>
                <a:ea typeface="等线" panose="02010600030101010101" pitchFamily="2" charset="-122"/>
                <a:cs typeface="Arial"/>
                <a:sym typeface="Arial"/>
              </a:rPr>
              <a:t>Supervision</a:t>
            </a:r>
            <a:r>
              <a:rPr kumimoji="0" lang="zh-CN" altLang="en-US" sz="1867" b="0" i="0" u="none" strike="noStrike" kern="0" cap="none" spc="0" normalizeH="0" baseline="0" noProof="0" dirty="0">
                <a:ln>
                  <a:noFill/>
                </a:ln>
                <a:solidFill>
                  <a:srgbClr val="000000">
                    <a:lumMod val="65000"/>
                    <a:lumOff val="35000"/>
                  </a:srgbClr>
                </a:solidFill>
                <a:effectLst/>
                <a:uLnTx/>
                <a:uFillTx/>
                <a:latin typeface="Arial"/>
                <a:ea typeface="等线" panose="02010600030101010101" pitchFamily="2" charset="-122"/>
                <a:cs typeface="Arial"/>
                <a:sym typeface="Arial"/>
              </a:rPr>
              <a:t> </a:t>
            </a:r>
            <a:endParaRPr kumimoji="0" lang="en-US" sz="1867" b="0" i="0" u="none" strike="noStrike" kern="0" cap="none" spc="0" normalizeH="0" baseline="0" noProof="0" dirty="0">
              <a:ln>
                <a:noFill/>
              </a:ln>
              <a:solidFill>
                <a:srgbClr val="000000">
                  <a:lumMod val="65000"/>
                  <a:lumOff val="35000"/>
                </a:srgbClr>
              </a:solidFill>
              <a:effectLst/>
              <a:uLnTx/>
              <a:uFillTx/>
              <a:latin typeface="Arial"/>
              <a:ea typeface="+mn-ea"/>
              <a:cs typeface="Arial"/>
              <a:sym typeface="Arial"/>
            </a:endParaRPr>
          </a:p>
        </p:txBody>
      </p:sp>
      <p:pic>
        <p:nvPicPr>
          <p:cNvPr id="21518" name="Picture 14">
            <a:extLst>
              <a:ext uri="{FF2B5EF4-FFF2-40B4-BE49-F238E27FC236}">
                <a16:creationId xmlns:a16="http://schemas.microsoft.com/office/drawing/2014/main" id="{E85520C6-F99B-4C4F-BD90-E81F2764B7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6734" y="529033"/>
            <a:ext cx="9059333" cy="2387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a:extLst>
              <a:ext uri="{FF2B5EF4-FFF2-40B4-BE49-F238E27FC236}">
                <a16:creationId xmlns:a16="http://schemas.microsoft.com/office/drawing/2014/main" id="{2E2FBE60-1E72-4F46-8492-BE404BFEDCB2}"/>
              </a:ext>
            </a:extLst>
          </p:cNvPr>
          <p:cNvSpPr txBox="1">
            <a:spLocks/>
          </p:cNvSpPr>
          <p:nvPr/>
        </p:nvSpPr>
        <p:spPr>
          <a:xfrm>
            <a:off x="708448" y="192736"/>
            <a:ext cx="12277272" cy="26384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67" b="0" i="0" u="none" strike="noStrike" kern="0" cap="none" spc="0" normalizeH="0" baseline="0" noProof="0" dirty="0">
                <a:ln>
                  <a:noFill/>
                </a:ln>
                <a:solidFill>
                  <a:srgbClr val="000000"/>
                </a:solidFill>
                <a:effectLst/>
                <a:uLnTx/>
                <a:uFillTx/>
                <a:latin typeface="Arial"/>
                <a:cs typeface="Arial"/>
                <a:sym typeface="Arial"/>
              </a:rPr>
              <a:t>Transfer text event knowledge to images: Using text event structures as a distant supervision</a:t>
            </a:r>
          </a:p>
        </p:txBody>
      </p:sp>
    </p:spTree>
    <p:custDataLst>
      <p:tags r:id="rId1"/>
    </p:custDataLst>
    <p:extLst>
      <p:ext uri="{BB962C8B-B14F-4D97-AF65-F5344CB8AC3E}">
        <p14:creationId xmlns:p14="http://schemas.microsoft.com/office/powerpoint/2010/main" val="264686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1516"/>
                                        </p:tgtEl>
                                        <p:attrNameLst>
                                          <p:attrName>style.visibility</p:attrName>
                                        </p:attrNameLst>
                                      </p:cBhvr>
                                      <p:to>
                                        <p:strVal val="visible"/>
                                      </p:to>
                                    </p:set>
                                    <p:animEffect transition="in" filter="wipe(right)">
                                      <p:cBhvr>
                                        <p:cTn id="7" dur="1000"/>
                                        <p:tgtEl>
                                          <p:spTgt spid="21516"/>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2" name="Picture 8">
            <a:extLst>
              <a:ext uri="{FF2B5EF4-FFF2-40B4-BE49-F238E27FC236}">
                <a16:creationId xmlns:a16="http://schemas.microsoft.com/office/drawing/2014/main" id="{76CA6768-1746-A341-A6DF-8AD2E061DB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734" y="3061547"/>
            <a:ext cx="4102444"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a:extLst>
              <a:ext uri="{FF2B5EF4-FFF2-40B4-BE49-F238E27FC236}">
                <a16:creationId xmlns:a16="http://schemas.microsoft.com/office/drawing/2014/main" id="{7C246D60-C35C-7D42-8489-502A611283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7642" y="3706391"/>
            <a:ext cx="3762759" cy="22067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a:extLst>
              <a:ext uri="{FF2B5EF4-FFF2-40B4-BE49-F238E27FC236}">
                <a16:creationId xmlns:a16="http://schemas.microsoft.com/office/drawing/2014/main" id="{7CE94E6D-B981-3D46-A2FC-CDCE1E509C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6734" y="529033"/>
            <a:ext cx="9059333" cy="2387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C1C6DBC-DAB3-3B49-ABF3-6684F2626661}"/>
              </a:ext>
            </a:extLst>
          </p:cNvPr>
          <p:cNvSpPr/>
          <p:nvPr/>
        </p:nvSpPr>
        <p:spPr>
          <a:xfrm>
            <a:off x="956733" y="325120"/>
            <a:ext cx="5830147" cy="2736427"/>
          </a:xfrm>
          <a:prstGeom prst="rect">
            <a:avLst/>
          </a:prstGeom>
          <a:solidFill>
            <a:srgbClr val="FFFF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859305F3-020F-6440-ACE5-DC4C91D15395}"/>
              </a:ext>
            </a:extLst>
          </p:cNvPr>
          <p:cNvSpPr txBox="1"/>
          <p:nvPr/>
        </p:nvSpPr>
        <p:spPr>
          <a:xfrm>
            <a:off x="5221737" y="1514871"/>
            <a:ext cx="1101584" cy="66697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Positive</a:t>
            </a:r>
            <a:endParaRPr kumimoji="0" lang="en-US" altLang="zh-CN" sz="1867"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Labels</a:t>
            </a:r>
          </a:p>
        </p:txBody>
      </p:sp>
      <p:sp>
        <p:nvSpPr>
          <p:cNvPr id="13" name="TextBox 12">
            <a:extLst>
              <a:ext uri="{FF2B5EF4-FFF2-40B4-BE49-F238E27FC236}">
                <a16:creationId xmlns:a16="http://schemas.microsoft.com/office/drawing/2014/main" id="{6591DFB0-6499-8141-8708-1A47635C22E4}"/>
              </a:ext>
            </a:extLst>
          </p:cNvPr>
          <p:cNvSpPr txBox="1"/>
          <p:nvPr/>
        </p:nvSpPr>
        <p:spPr>
          <a:xfrm>
            <a:off x="5231991" y="3272340"/>
            <a:ext cx="1181734" cy="95430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Negative</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1867"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rPr>
              <a:t>Labels</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9300"/>
                </a:solidFill>
                <a:effectLst/>
                <a:uLnTx/>
                <a:uFillTx/>
                <a:latin typeface="Arial"/>
                <a:ea typeface="+mn-ea"/>
                <a:cs typeface="Arial"/>
                <a:sym typeface="Arial"/>
              </a:rPr>
              <a:t>(events)</a:t>
            </a:r>
          </a:p>
        </p:txBody>
      </p:sp>
      <p:sp>
        <p:nvSpPr>
          <p:cNvPr id="14" name="TextBox 13">
            <a:extLst>
              <a:ext uri="{FF2B5EF4-FFF2-40B4-BE49-F238E27FC236}">
                <a16:creationId xmlns:a16="http://schemas.microsoft.com/office/drawing/2014/main" id="{5594547A-32EF-9F40-8611-695012D6313A}"/>
              </a:ext>
            </a:extLst>
          </p:cNvPr>
          <p:cNvSpPr txBox="1"/>
          <p:nvPr/>
        </p:nvSpPr>
        <p:spPr>
          <a:xfrm>
            <a:off x="5149439" y="5113868"/>
            <a:ext cx="1475084" cy="95430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Negative</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1867"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rPr>
              <a:t>Labels</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9300"/>
                </a:solidFill>
                <a:effectLst/>
                <a:uLnTx/>
                <a:uFillTx/>
                <a:latin typeface="Arial"/>
                <a:ea typeface="+mn-ea"/>
                <a:cs typeface="Arial"/>
                <a:sym typeface="Arial"/>
              </a:rPr>
              <a:t>(arguments)</a:t>
            </a:r>
          </a:p>
        </p:txBody>
      </p:sp>
      <p:sp>
        <p:nvSpPr>
          <p:cNvPr id="5" name="Curved Left Arrow 4">
            <a:extLst>
              <a:ext uri="{FF2B5EF4-FFF2-40B4-BE49-F238E27FC236}">
                <a16:creationId xmlns:a16="http://schemas.microsoft.com/office/drawing/2014/main" id="{E2866137-76B8-D64D-9C3B-1D39E0E4ACC2}"/>
              </a:ext>
            </a:extLst>
          </p:cNvPr>
          <p:cNvSpPr/>
          <p:nvPr/>
        </p:nvSpPr>
        <p:spPr>
          <a:xfrm>
            <a:off x="9916161" y="1140539"/>
            <a:ext cx="382495" cy="2188052"/>
          </a:xfrm>
          <a:prstGeom prst="curvedLeftArrow">
            <a:avLst>
              <a:gd name="adj1" fmla="val 32550"/>
              <a:gd name="adj2" fmla="val 79959"/>
              <a:gd name="adj3" fmla="val 25000"/>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8" name="Curved Left Arrow 17">
            <a:extLst>
              <a:ext uri="{FF2B5EF4-FFF2-40B4-BE49-F238E27FC236}">
                <a16:creationId xmlns:a16="http://schemas.microsoft.com/office/drawing/2014/main" id="{3BDE42B3-D778-1E4B-9FF1-1D0FDACF604B}"/>
              </a:ext>
            </a:extLst>
          </p:cNvPr>
          <p:cNvSpPr/>
          <p:nvPr/>
        </p:nvSpPr>
        <p:spPr>
          <a:xfrm>
            <a:off x="9939431" y="1863684"/>
            <a:ext cx="562715" cy="4049437"/>
          </a:xfrm>
          <a:prstGeom prst="curvedLeftArrow">
            <a:avLst>
              <a:gd name="adj1" fmla="val 32339"/>
              <a:gd name="adj2" fmla="val 93679"/>
              <a:gd name="adj3" fmla="val 25000"/>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6" name="Picture 5" descr="Table&#10;&#10;Description automatically generated">
            <a:extLst>
              <a:ext uri="{FF2B5EF4-FFF2-40B4-BE49-F238E27FC236}">
                <a16:creationId xmlns:a16="http://schemas.microsoft.com/office/drawing/2014/main" id="{13835504-D927-7543-9437-E4F9E5C4F454}"/>
              </a:ext>
            </a:extLst>
          </p:cNvPr>
          <p:cNvPicPr>
            <a:picLocks noChangeAspect="1"/>
          </p:cNvPicPr>
          <p:nvPr/>
        </p:nvPicPr>
        <p:blipFill>
          <a:blip r:embed="rId7"/>
          <a:stretch>
            <a:fillRect/>
          </a:stretch>
        </p:blipFill>
        <p:spPr>
          <a:xfrm>
            <a:off x="6764869" y="2927481"/>
            <a:ext cx="3073860" cy="1584960"/>
          </a:xfrm>
          <a:prstGeom prst="rect">
            <a:avLst/>
          </a:prstGeom>
        </p:spPr>
      </p:pic>
      <p:pic>
        <p:nvPicPr>
          <p:cNvPr id="11" name="Picture 10">
            <a:extLst>
              <a:ext uri="{FF2B5EF4-FFF2-40B4-BE49-F238E27FC236}">
                <a16:creationId xmlns:a16="http://schemas.microsoft.com/office/drawing/2014/main" id="{5D2A04C2-E8F5-9B44-9C20-2A429DA0EB8F}"/>
              </a:ext>
            </a:extLst>
          </p:cNvPr>
          <p:cNvPicPr>
            <a:picLocks noChangeAspect="1"/>
          </p:cNvPicPr>
          <p:nvPr/>
        </p:nvPicPr>
        <p:blipFill>
          <a:blip r:embed="rId8"/>
          <a:stretch>
            <a:fillRect/>
          </a:stretch>
        </p:blipFill>
        <p:spPr>
          <a:xfrm>
            <a:off x="8075880" y="3005967"/>
            <a:ext cx="1706880" cy="322053"/>
          </a:xfrm>
          <a:prstGeom prst="rect">
            <a:avLst/>
          </a:prstGeom>
        </p:spPr>
      </p:pic>
      <p:pic>
        <p:nvPicPr>
          <p:cNvPr id="19" name="Picture 18" descr="Table&#10;&#10;Description automatically generated">
            <a:extLst>
              <a:ext uri="{FF2B5EF4-FFF2-40B4-BE49-F238E27FC236}">
                <a16:creationId xmlns:a16="http://schemas.microsoft.com/office/drawing/2014/main" id="{C7E089E3-E836-3B4D-8BF3-D89EC27ED596}"/>
              </a:ext>
            </a:extLst>
          </p:cNvPr>
          <p:cNvPicPr>
            <a:picLocks noChangeAspect="1"/>
          </p:cNvPicPr>
          <p:nvPr/>
        </p:nvPicPr>
        <p:blipFill>
          <a:blip r:embed="rId7"/>
          <a:stretch>
            <a:fillRect/>
          </a:stretch>
        </p:blipFill>
        <p:spPr>
          <a:xfrm>
            <a:off x="6781478" y="4903987"/>
            <a:ext cx="3073860" cy="1584960"/>
          </a:xfrm>
          <a:prstGeom prst="rect">
            <a:avLst/>
          </a:prstGeom>
        </p:spPr>
      </p:pic>
      <p:pic>
        <p:nvPicPr>
          <p:cNvPr id="15" name="Picture 14">
            <a:extLst>
              <a:ext uri="{FF2B5EF4-FFF2-40B4-BE49-F238E27FC236}">
                <a16:creationId xmlns:a16="http://schemas.microsoft.com/office/drawing/2014/main" id="{B21AE074-DF62-5D48-91DB-42F02E2ECA56}"/>
              </a:ext>
            </a:extLst>
          </p:cNvPr>
          <p:cNvPicPr>
            <a:picLocks noChangeAspect="1"/>
          </p:cNvPicPr>
          <p:nvPr/>
        </p:nvPicPr>
        <p:blipFill>
          <a:blip r:embed="rId9"/>
          <a:stretch>
            <a:fillRect/>
          </a:stretch>
        </p:blipFill>
        <p:spPr>
          <a:xfrm>
            <a:off x="8085495" y="5744044"/>
            <a:ext cx="1458163" cy="316992"/>
          </a:xfrm>
          <a:prstGeom prst="rect">
            <a:avLst/>
          </a:prstGeom>
        </p:spPr>
      </p:pic>
      <p:pic>
        <p:nvPicPr>
          <p:cNvPr id="17" name="Picture 16">
            <a:extLst>
              <a:ext uri="{FF2B5EF4-FFF2-40B4-BE49-F238E27FC236}">
                <a16:creationId xmlns:a16="http://schemas.microsoft.com/office/drawing/2014/main" id="{FBF2D85B-8060-FB45-8747-B22DB066A779}"/>
              </a:ext>
            </a:extLst>
          </p:cNvPr>
          <p:cNvPicPr>
            <a:picLocks noChangeAspect="1"/>
          </p:cNvPicPr>
          <p:nvPr/>
        </p:nvPicPr>
        <p:blipFill>
          <a:blip r:embed="rId10"/>
          <a:stretch>
            <a:fillRect/>
          </a:stretch>
        </p:blipFill>
        <p:spPr>
          <a:xfrm>
            <a:off x="8089318" y="6114799"/>
            <a:ext cx="1363761" cy="329184"/>
          </a:xfrm>
          <a:prstGeom prst="rect">
            <a:avLst/>
          </a:prstGeom>
        </p:spPr>
      </p:pic>
      <p:pic>
        <p:nvPicPr>
          <p:cNvPr id="21" name="Picture 20">
            <a:extLst>
              <a:ext uri="{FF2B5EF4-FFF2-40B4-BE49-F238E27FC236}">
                <a16:creationId xmlns:a16="http://schemas.microsoft.com/office/drawing/2014/main" id="{C9473EF0-8E0C-7D4C-9556-6418C0A18159}"/>
              </a:ext>
            </a:extLst>
          </p:cNvPr>
          <p:cNvPicPr>
            <a:picLocks noChangeAspect="1"/>
          </p:cNvPicPr>
          <p:nvPr/>
        </p:nvPicPr>
        <p:blipFill>
          <a:blip r:embed="rId11"/>
          <a:stretch>
            <a:fillRect/>
          </a:stretch>
        </p:blipFill>
        <p:spPr>
          <a:xfrm>
            <a:off x="8104267" y="5359489"/>
            <a:ext cx="1341120" cy="310747"/>
          </a:xfrm>
          <a:prstGeom prst="rect">
            <a:avLst/>
          </a:prstGeom>
        </p:spPr>
      </p:pic>
      <p:sp>
        <p:nvSpPr>
          <p:cNvPr id="20" name="Text Placeholder 2">
            <a:extLst>
              <a:ext uri="{FF2B5EF4-FFF2-40B4-BE49-F238E27FC236}">
                <a16:creationId xmlns:a16="http://schemas.microsoft.com/office/drawing/2014/main" id="{8AAC873A-EE07-6C44-83E2-65828F51AAF2}"/>
              </a:ext>
            </a:extLst>
          </p:cNvPr>
          <p:cNvSpPr txBox="1">
            <a:spLocks/>
          </p:cNvSpPr>
          <p:nvPr/>
        </p:nvSpPr>
        <p:spPr>
          <a:xfrm>
            <a:off x="759783" y="231854"/>
            <a:ext cx="12277272" cy="26384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67" b="0" i="0" u="none" strike="noStrike" kern="0" cap="none" spc="0" normalizeH="0" baseline="0" noProof="0" dirty="0">
                <a:ln>
                  <a:noFill/>
                </a:ln>
                <a:solidFill>
                  <a:srgbClr val="000000"/>
                </a:solidFill>
                <a:effectLst/>
                <a:uLnTx/>
                <a:uFillTx/>
                <a:latin typeface="Arial"/>
                <a:cs typeface="Arial"/>
                <a:sym typeface="Arial"/>
              </a:rPr>
              <a:t>Construct </a:t>
            </a:r>
            <a:r>
              <a:rPr kumimoji="0" lang="en-US" sz="1867" b="1" i="0" u="none" strike="noStrike" kern="0" cap="none" spc="0" normalizeH="0" baseline="0" noProof="0" dirty="0">
                <a:ln>
                  <a:noFill/>
                </a:ln>
                <a:solidFill>
                  <a:srgbClr val="000000"/>
                </a:solidFill>
                <a:effectLst/>
                <a:uLnTx/>
                <a:uFillTx/>
                <a:latin typeface="Arial"/>
                <a:cs typeface="Arial"/>
                <a:sym typeface="Arial"/>
              </a:rPr>
              <a:t>hard negatives </a:t>
            </a:r>
            <a:r>
              <a:rPr kumimoji="0" lang="en-US" sz="1867" b="0" i="0" u="none" strike="noStrike" kern="0" cap="none" spc="0" normalizeH="0" baseline="0" noProof="0" dirty="0">
                <a:ln>
                  <a:noFill/>
                </a:ln>
                <a:solidFill>
                  <a:srgbClr val="000000"/>
                </a:solidFill>
                <a:effectLst/>
                <a:uLnTx/>
                <a:uFillTx/>
                <a:latin typeface="Arial"/>
                <a:cs typeface="Arial"/>
                <a:sym typeface="Arial"/>
              </a:rPr>
              <a:t>by manipulating event structures.</a:t>
            </a:r>
          </a:p>
        </p:txBody>
      </p:sp>
    </p:spTree>
    <p:custDataLst>
      <p:tags r:id="rId1"/>
    </p:custDataLst>
    <p:extLst>
      <p:ext uri="{BB962C8B-B14F-4D97-AF65-F5344CB8AC3E}">
        <p14:creationId xmlns:p14="http://schemas.microsoft.com/office/powerpoint/2010/main" val="242381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500"/>
                            </p:stCondLst>
                            <p:childTnLst>
                              <p:par>
                                <p:cTn id="13" presetID="1"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par>
                          <p:cTn id="15" fill="hold">
                            <p:stCondLst>
                              <p:cond delay="1500"/>
                            </p:stCondLst>
                            <p:childTnLst>
                              <p:par>
                                <p:cTn id="16" presetID="2" presetClass="entr" presetSubtype="3" fill="hold" nodeType="afterEffect">
                                  <p:stCondLst>
                                    <p:cond delay="100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1+#ppt_w/2"/>
                                          </p:val>
                                        </p:tav>
                                        <p:tav tm="100000">
                                          <p:val>
                                            <p:strVal val="#ppt_x"/>
                                          </p:val>
                                        </p:tav>
                                      </p:tavLst>
                                    </p:anim>
                                    <p:anim calcmode="lin" valueType="num">
                                      <p:cBhvr additive="base">
                                        <p:cTn id="19"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2250"/>
                                        <p:tgtEl>
                                          <p:spTgt spid="18"/>
                                        </p:tgtEl>
                                      </p:cBhvr>
                                    </p:animEffect>
                                  </p:childTnLst>
                                </p:cTn>
                              </p:par>
                            </p:childTnLst>
                          </p:cTn>
                        </p:par>
                        <p:par>
                          <p:cTn id="25" fill="hold">
                            <p:stCondLst>
                              <p:cond delay="2250"/>
                            </p:stCondLst>
                            <p:childTnLst>
                              <p:par>
                                <p:cTn id="26" presetID="22" presetClass="entr" presetSubtype="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par>
                          <p:cTn id="29" fill="hold">
                            <p:stCondLst>
                              <p:cond delay="2750"/>
                            </p:stCondLst>
                            <p:childTnLst>
                              <p:par>
                                <p:cTn id="30" presetID="1"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par>
                          <p:cTn id="32" fill="hold">
                            <p:stCondLst>
                              <p:cond delay="2750"/>
                            </p:stCondLst>
                            <p:childTnLst>
                              <p:par>
                                <p:cTn id="33" presetID="1"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par>
                          <p:cTn id="35" fill="hold">
                            <p:stCondLst>
                              <p:cond delay="2750"/>
                            </p:stCondLst>
                            <p:childTnLst>
                              <p:par>
                                <p:cTn id="36" presetID="64" presetClass="path" presetSubtype="0" accel="50000" decel="50000" fill="hold" nodeType="afterEffect">
                                  <p:stCondLst>
                                    <p:cond delay="0"/>
                                  </p:stCondLst>
                                  <p:childTnLst>
                                    <p:animMotion origin="layout" path="M 3.33333E-6 -3.82716E-6 L 0.00156 -0.05709 " pathEditMode="relative" rAng="0" ptsTypes="AA">
                                      <p:cBhvr>
                                        <p:cTn id="37" dur="1000" fill="hold"/>
                                        <p:tgtEl>
                                          <p:spTgt spid="15"/>
                                        </p:tgtEl>
                                        <p:attrNameLst>
                                          <p:attrName>ppt_x</p:attrName>
                                          <p:attrName>ppt_y</p:attrName>
                                        </p:attrNameLst>
                                      </p:cBhvr>
                                      <p:rCtr x="69" y="-2870"/>
                                    </p:animMotion>
                                  </p:childTnLst>
                                </p:cTn>
                              </p:par>
                            </p:childTnLst>
                          </p:cTn>
                        </p:par>
                        <p:par>
                          <p:cTn id="38" fill="hold">
                            <p:stCondLst>
                              <p:cond delay="3750"/>
                            </p:stCondLst>
                            <p:childTnLst>
                              <p:par>
                                <p:cTn id="39" presetID="1"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par>
                          <p:cTn id="41" fill="hold">
                            <p:stCondLst>
                              <p:cond delay="3750"/>
                            </p:stCondLst>
                            <p:childTnLst>
                              <p:par>
                                <p:cTn id="42" presetID="64" presetClass="path" presetSubtype="0" accel="50000" decel="50000" fill="hold" nodeType="afterEffect">
                                  <p:stCondLst>
                                    <p:cond delay="0"/>
                                  </p:stCondLst>
                                  <p:childTnLst>
                                    <p:animMotion origin="layout" path="M -4.44444E-6 -2.09877E-6 L 0.00347 -0.05493 " pathEditMode="relative" rAng="0" ptsTypes="AA">
                                      <p:cBhvr>
                                        <p:cTn id="43" dur="1000" fill="hold"/>
                                        <p:tgtEl>
                                          <p:spTgt spid="17"/>
                                        </p:tgtEl>
                                        <p:attrNameLst>
                                          <p:attrName>ppt_x</p:attrName>
                                          <p:attrName>ppt_y</p:attrName>
                                        </p:attrNameLst>
                                      </p:cBhvr>
                                      <p:rCtr x="104" y="-2654"/>
                                    </p:animMotion>
                                  </p:childTnLst>
                                </p:cTn>
                              </p:par>
                            </p:childTnLst>
                          </p:cTn>
                        </p:par>
                        <p:par>
                          <p:cTn id="44" fill="hold">
                            <p:stCondLst>
                              <p:cond delay="4750"/>
                            </p:stCondLst>
                            <p:childTnLst>
                              <p:par>
                                <p:cTn id="45" presetID="1" presetClass="entr" presetSubtype="0"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par>
                          <p:cTn id="47" fill="hold">
                            <p:stCondLst>
                              <p:cond delay="4750"/>
                            </p:stCondLst>
                            <p:childTnLst>
                              <p:par>
                                <p:cTn id="48" presetID="0" presetClass="path" presetSubtype="0" accel="50000" decel="50000" fill="hold" nodeType="afterEffect">
                                  <p:stCondLst>
                                    <p:cond delay="0"/>
                                  </p:stCondLst>
                                  <p:childTnLst>
                                    <p:animMotion origin="layout" path="M 0.02309 -2.34568E-6 L -0.00017 0.11142 " pathEditMode="relative" rAng="0" ptsTypes="AA">
                                      <p:cBhvr>
                                        <p:cTn id="49" dur="1000" fill="hold"/>
                                        <p:tgtEl>
                                          <p:spTgt spid="21"/>
                                        </p:tgtEl>
                                        <p:attrNameLst>
                                          <p:attrName>ppt_x</p:attrName>
                                          <p:attrName>ppt_y</p:attrName>
                                        </p:attrNameLst>
                                      </p:cBhvr>
                                      <p:rCtr x="-1163" y="54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5" grpId="0" animBg="1"/>
      <p:bldP spid="1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2" name="Picture 8">
            <a:extLst>
              <a:ext uri="{FF2B5EF4-FFF2-40B4-BE49-F238E27FC236}">
                <a16:creationId xmlns:a16="http://schemas.microsoft.com/office/drawing/2014/main" id="{76CA6768-1746-A341-A6DF-8AD2E061DB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734" y="3061547"/>
            <a:ext cx="4102444"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a:extLst>
              <a:ext uri="{FF2B5EF4-FFF2-40B4-BE49-F238E27FC236}">
                <a16:creationId xmlns:a16="http://schemas.microsoft.com/office/drawing/2014/main" id="{7C246D60-C35C-7D42-8489-502A611283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7642" y="3706391"/>
            <a:ext cx="3762759" cy="22067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a:extLst>
              <a:ext uri="{FF2B5EF4-FFF2-40B4-BE49-F238E27FC236}">
                <a16:creationId xmlns:a16="http://schemas.microsoft.com/office/drawing/2014/main" id="{7CE94E6D-B981-3D46-A2FC-CDCE1E509C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734" y="529033"/>
            <a:ext cx="9059333" cy="2387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C1C6DBC-DAB3-3B49-ABF3-6684F2626661}"/>
              </a:ext>
            </a:extLst>
          </p:cNvPr>
          <p:cNvSpPr/>
          <p:nvPr/>
        </p:nvSpPr>
        <p:spPr>
          <a:xfrm>
            <a:off x="956733" y="325120"/>
            <a:ext cx="5830147" cy="2736427"/>
          </a:xfrm>
          <a:prstGeom prst="rect">
            <a:avLst/>
          </a:prstGeom>
          <a:solidFill>
            <a:srgbClr val="FFFF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859305F3-020F-6440-ACE5-DC4C91D15395}"/>
              </a:ext>
            </a:extLst>
          </p:cNvPr>
          <p:cNvSpPr txBox="1"/>
          <p:nvPr/>
        </p:nvSpPr>
        <p:spPr>
          <a:xfrm>
            <a:off x="5221737" y="1514871"/>
            <a:ext cx="1101584" cy="66697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Positive</a:t>
            </a:r>
            <a:endParaRPr kumimoji="0" lang="en-US" altLang="zh-CN" sz="1867"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Labels</a:t>
            </a:r>
          </a:p>
        </p:txBody>
      </p:sp>
      <p:sp>
        <p:nvSpPr>
          <p:cNvPr id="13" name="TextBox 12">
            <a:extLst>
              <a:ext uri="{FF2B5EF4-FFF2-40B4-BE49-F238E27FC236}">
                <a16:creationId xmlns:a16="http://schemas.microsoft.com/office/drawing/2014/main" id="{6591DFB0-6499-8141-8708-1A47635C22E4}"/>
              </a:ext>
            </a:extLst>
          </p:cNvPr>
          <p:cNvSpPr txBox="1"/>
          <p:nvPr/>
        </p:nvSpPr>
        <p:spPr>
          <a:xfrm>
            <a:off x="5231991" y="3272340"/>
            <a:ext cx="1181734" cy="95430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Negative</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1867"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rPr>
              <a:t>Labels</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9300"/>
                </a:solidFill>
                <a:effectLst/>
                <a:uLnTx/>
                <a:uFillTx/>
                <a:latin typeface="Arial"/>
                <a:ea typeface="+mn-ea"/>
                <a:cs typeface="Arial"/>
                <a:sym typeface="Arial"/>
              </a:rPr>
              <a:t>(events)</a:t>
            </a:r>
          </a:p>
        </p:txBody>
      </p:sp>
      <p:sp>
        <p:nvSpPr>
          <p:cNvPr id="14" name="TextBox 13">
            <a:extLst>
              <a:ext uri="{FF2B5EF4-FFF2-40B4-BE49-F238E27FC236}">
                <a16:creationId xmlns:a16="http://schemas.microsoft.com/office/drawing/2014/main" id="{5594547A-32EF-9F40-8611-695012D6313A}"/>
              </a:ext>
            </a:extLst>
          </p:cNvPr>
          <p:cNvSpPr txBox="1"/>
          <p:nvPr/>
        </p:nvSpPr>
        <p:spPr>
          <a:xfrm>
            <a:off x="5149439" y="5113868"/>
            <a:ext cx="1475084" cy="95430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Negative</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1867"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rPr>
              <a:t>Labels</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9300"/>
                </a:solidFill>
                <a:effectLst/>
                <a:uLnTx/>
                <a:uFillTx/>
                <a:latin typeface="Arial"/>
                <a:ea typeface="+mn-ea"/>
                <a:cs typeface="Arial"/>
                <a:sym typeface="Arial"/>
              </a:rPr>
              <a:t>(arguments)</a:t>
            </a:r>
          </a:p>
        </p:txBody>
      </p:sp>
      <p:pic>
        <p:nvPicPr>
          <p:cNvPr id="23558" name="Picture 6">
            <a:extLst>
              <a:ext uri="{FF2B5EF4-FFF2-40B4-BE49-F238E27FC236}">
                <a16:creationId xmlns:a16="http://schemas.microsoft.com/office/drawing/2014/main" id="{207C07E1-8838-F24E-A001-CCF61610FC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479" y="2766591"/>
            <a:ext cx="3403600" cy="1879600"/>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a:extLst>
              <a:ext uri="{FF2B5EF4-FFF2-40B4-BE49-F238E27FC236}">
                <a16:creationId xmlns:a16="http://schemas.microsoft.com/office/drawing/2014/main" id="{B9CA490E-F820-9440-B3EF-C5EA73DFD1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6945" y="4748796"/>
            <a:ext cx="3386667" cy="1879600"/>
          </a:xfrm>
          <a:prstGeom prst="rect">
            <a:avLst/>
          </a:prstGeom>
          <a:noFill/>
          <a:extLst>
            <a:ext uri="{909E8E84-426E-40DD-AFC4-6F175D3DCCD1}">
              <a14:hiddenFill xmlns:a14="http://schemas.microsoft.com/office/drawing/2010/main">
                <a:solidFill>
                  <a:srgbClr val="FFFFFF"/>
                </a:solidFill>
              </a14:hiddenFill>
            </a:ext>
          </a:extLst>
        </p:spPr>
      </p:pic>
      <p:sp>
        <p:nvSpPr>
          <p:cNvPr id="3" name="Trapezoid 2">
            <a:extLst>
              <a:ext uri="{FF2B5EF4-FFF2-40B4-BE49-F238E27FC236}">
                <a16:creationId xmlns:a16="http://schemas.microsoft.com/office/drawing/2014/main" id="{8FB413FD-33AB-3C49-B7E4-E6E067D919C9}"/>
              </a:ext>
            </a:extLst>
          </p:cNvPr>
          <p:cNvSpPr/>
          <p:nvPr/>
        </p:nvSpPr>
        <p:spPr>
          <a:xfrm rot="5400000">
            <a:off x="9626019" y="1542024"/>
            <a:ext cx="1224744" cy="444649"/>
          </a:xfrm>
          <a:prstGeom prst="trapezoid">
            <a:avLst>
              <a:gd name="adj" fmla="val 4758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733" b="0" i="0" u="none" strike="noStrike" kern="0" cap="none" spc="0" normalizeH="0" baseline="0" noProof="0" dirty="0">
                <a:ln>
                  <a:noFill/>
                </a:ln>
                <a:solidFill>
                  <a:srgbClr val="000000">
                    <a:lumMod val="50000"/>
                    <a:lumOff val="50000"/>
                  </a:srgbClr>
                </a:solidFill>
                <a:effectLst/>
                <a:uLnTx/>
                <a:uFillTx/>
                <a:latin typeface="Arial"/>
                <a:ea typeface="+mn-ea"/>
                <a:cs typeface="+mn-cs"/>
                <a:sym typeface="Arial"/>
              </a:rPr>
              <a:t>prompt</a:t>
            </a:r>
          </a:p>
        </p:txBody>
      </p:sp>
      <p:sp>
        <p:nvSpPr>
          <p:cNvPr id="12" name="Trapezoid 11">
            <a:extLst>
              <a:ext uri="{FF2B5EF4-FFF2-40B4-BE49-F238E27FC236}">
                <a16:creationId xmlns:a16="http://schemas.microsoft.com/office/drawing/2014/main" id="{EB173FC7-F092-874B-8488-057D3485D156}"/>
              </a:ext>
            </a:extLst>
          </p:cNvPr>
          <p:cNvSpPr/>
          <p:nvPr/>
        </p:nvSpPr>
        <p:spPr>
          <a:xfrm rot="5400000">
            <a:off x="9628408" y="3480790"/>
            <a:ext cx="1224744" cy="444649"/>
          </a:xfrm>
          <a:prstGeom prst="trapezoid">
            <a:avLst>
              <a:gd name="adj" fmla="val 4758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733" b="0" i="0" u="none" strike="noStrike" kern="0" cap="none" spc="0" normalizeH="0" baseline="0" noProof="0" dirty="0">
                <a:ln>
                  <a:noFill/>
                </a:ln>
                <a:solidFill>
                  <a:srgbClr val="000000">
                    <a:lumMod val="50000"/>
                    <a:lumOff val="50000"/>
                  </a:srgbClr>
                </a:solidFill>
                <a:effectLst/>
                <a:uLnTx/>
                <a:uFillTx/>
                <a:latin typeface="Arial"/>
                <a:ea typeface="+mn-ea"/>
                <a:cs typeface="+mn-cs"/>
                <a:sym typeface="Arial"/>
              </a:rPr>
              <a:t>prompt</a:t>
            </a:r>
          </a:p>
        </p:txBody>
      </p:sp>
      <p:sp>
        <p:nvSpPr>
          <p:cNvPr id="15" name="Trapezoid 14">
            <a:extLst>
              <a:ext uri="{FF2B5EF4-FFF2-40B4-BE49-F238E27FC236}">
                <a16:creationId xmlns:a16="http://schemas.microsoft.com/office/drawing/2014/main" id="{FF2EDC89-0EF9-0449-AF08-130C4C5DE052}"/>
              </a:ext>
            </a:extLst>
          </p:cNvPr>
          <p:cNvSpPr/>
          <p:nvPr/>
        </p:nvSpPr>
        <p:spPr>
          <a:xfrm rot="5400000">
            <a:off x="9628408" y="5460197"/>
            <a:ext cx="1224744" cy="444649"/>
          </a:xfrm>
          <a:prstGeom prst="trapezoid">
            <a:avLst>
              <a:gd name="adj" fmla="val 4758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733" b="0" i="0" u="none" strike="noStrike" kern="0" cap="none" spc="0" normalizeH="0" baseline="0" noProof="0" dirty="0">
                <a:ln>
                  <a:noFill/>
                </a:ln>
                <a:solidFill>
                  <a:srgbClr val="000000">
                    <a:lumMod val="50000"/>
                    <a:lumOff val="50000"/>
                  </a:srgbClr>
                </a:solidFill>
                <a:effectLst/>
                <a:uLnTx/>
                <a:uFillTx/>
                <a:latin typeface="Arial"/>
                <a:ea typeface="+mn-ea"/>
                <a:cs typeface="+mn-cs"/>
                <a:sym typeface="Arial"/>
              </a:rPr>
              <a:t>prompt</a:t>
            </a:r>
          </a:p>
        </p:txBody>
      </p:sp>
      <p:cxnSp>
        <p:nvCxnSpPr>
          <p:cNvPr id="8" name="Straight Arrow Connector 7">
            <a:extLst>
              <a:ext uri="{FF2B5EF4-FFF2-40B4-BE49-F238E27FC236}">
                <a16:creationId xmlns:a16="http://schemas.microsoft.com/office/drawing/2014/main" id="{D83B1375-EA3E-394B-8199-7EDA653C163B}"/>
              </a:ext>
            </a:extLst>
          </p:cNvPr>
          <p:cNvCxnSpPr>
            <a:cxnSpLocks/>
            <a:endCxn id="3" idx="2"/>
          </p:cNvCxnSpPr>
          <p:nvPr/>
        </p:nvCxnSpPr>
        <p:spPr>
          <a:xfrm>
            <a:off x="9831898" y="1764348"/>
            <a:ext cx="1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A3F4B7A-D130-4B4A-80BA-3188D6809B40}"/>
              </a:ext>
            </a:extLst>
          </p:cNvPr>
          <p:cNvCxnSpPr>
            <a:cxnSpLocks/>
          </p:cNvCxnSpPr>
          <p:nvPr/>
        </p:nvCxnSpPr>
        <p:spPr>
          <a:xfrm>
            <a:off x="10471326" y="1777397"/>
            <a:ext cx="1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8D2DA43-79D0-BD42-8F02-90325D85759B}"/>
              </a:ext>
            </a:extLst>
          </p:cNvPr>
          <p:cNvCxnSpPr>
            <a:cxnSpLocks/>
          </p:cNvCxnSpPr>
          <p:nvPr/>
        </p:nvCxnSpPr>
        <p:spPr>
          <a:xfrm>
            <a:off x="9813256" y="3714324"/>
            <a:ext cx="1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8A12E29-15DF-CA4E-BCA4-E6AA8393B24C}"/>
              </a:ext>
            </a:extLst>
          </p:cNvPr>
          <p:cNvCxnSpPr>
            <a:cxnSpLocks/>
          </p:cNvCxnSpPr>
          <p:nvPr/>
        </p:nvCxnSpPr>
        <p:spPr>
          <a:xfrm>
            <a:off x="9824441" y="5694128"/>
            <a:ext cx="1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29553BF-1BF3-9D4E-B38F-A8F35307745B}"/>
              </a:ext>
            </a:extLst>
          </p:cNvPr>
          <p:cNvCxnSpPr>
            <a:cxnSpLocks/>
          </p:cNvCxnSpPr>
          <p:nvPr/>
        </p:nvCxnSpPr>
        <p:spPr>
          <a:xfrm>
            <a:off x="10475054" y="3738559"/>
            <a:ext cx="1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F47E557-13ED-7542-9523-CA01667752E7}"/>
              </a:ext>
            </a:extLst>
          </p:cNvPr>
          <p:cNvCxnSpPr>
            <a:cxnSpLocks/>
          </p:cNvCxnSpPr>
          <p:nvPr/>
        </p:nvCxnSpPr>
        <p:spPr>
          <a:xfrm>
            <a:off x="10476918" y="5709041"/>
            <a:ext cx="1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F77C9B1-605B-8248-A801-BDC8FA134402}"/>
              </a:ext>
            </a:extLst>
          </p:cNvPr>
          <p:cNvSpPr txBox="1"/>
          <p:nvPr/>
        </p:nvSpPr>
        <p:spPr>
          <a:xfrm>
            <a:off x="10640010" y="1028557"/>
            <a:ext cx="1551991" cy="132343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lumMod val="50000"/>
                    <a:lumOff val="50000"/>
                  </a:srgbClr>
                </a:solidFill>
                <a:effectLst/>
                <a:uLnTx/>
                <a:uFillTx/>
                <a:latin typeface="Arial"/>
                <a:ea typeface="+mn-ea"/>
                <a:cs typeface="Arial"/>
                <a:sym typeface="Arial"/>
              </a:rPr>
              <a:t>Protesters</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transported</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injured</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man</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using</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a</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stretcher.</a:t>
            </a:r>
            <a:endParaRPr kumimoji="0" lang="en-US" sz="1600" b="0" i="0" u="none" strike="noStrike" kern="0" cap="none" spc="0" normalizeH="0" baseline="0" noProof="0" dirty="0">
              <a:ln>
                <a:noFill/>
              </a:ln>
              <a:solidFill>
                <a:srgbClr val="000000">
                  <a:lumMod val="50000"/>
                  <a:lumOff val="50000"/>
                </a:srgbClr>
              </a:solidFill>
              <a:effectLst/>
              <a:uLnTx/>
              <a:uFillTx/>
              <a:latin typeface="Arial"/>
              <a:ea typeface="+mn-ea"/>
              <a:cs typeface="Arial"/>
              <a:sym typeface="Arial"/>
            </a:endParaRPr>
          </a:p>
        </p:txBody>
      </p:sp>
      <p:sp>
        <p:nvSpPr>
          <p:cNvPr id="16" name="TextBox 15">
            <a:extLst>
              <a:ext uri="{FF2B5EF4-FFF2-40B4-BE49-F238E27FC236}">
                <a16:creationId xmlns:a16="http://schemas.microsoft.com/office/drawing/2014/main" id="{633B9913-2B78-BF4B-9694-AEA8D70C7723}"/>
              </a:ext>
            </a:extLst>
          </p:cNvPr>
          <p:cNvSpPr txBox="1"/>
          <p:nvPr/>
        </p:nvSpPr>
        <p:spPr>
          <a:xfrm>
            <a:off x="10608434" y="2961270"/>
            <a:ext cx="1551991" cy="132343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lumMod val="50000"/>
                    <a:lumOff val="50000"/>
                  </a:srgbClr>
                </a:solidFill>
                <a:effectLst/>
                <a:uLnTx/>
                <a:uFillTx/>
                <a:latin typeface="Arial"/>
                <a:ea typeface="+mn-ea"/>
                <a:cs typeface="Arial"/>
                <a:sym typeface="Arial"/>
              </a:rPr>
              <a:t>Protesters</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FF9300"/>
                </a:solidFill>
                <a:effectLst/>
                <a:uLnTx/>
                <a:uFillTx/>
                <a:latin typeface="Arial"/>
                <a:ea typeface="等线" panose="02010600030101010101" pitchFamily="2" charset="-122"/>
                <a:cs typeface="Arial"/>
                <a:sym typeface="Arial"/>
              </a:rPr>
              <a:t>arrested</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injured</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man</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using</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a</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stretcher.</a:t>
            </a:r>
            <a:endParaRPr kumimoji="0" lang="en-US" sz="1600" b="0" i="0" u="none" strike="noStrike" kern="0" cap="none" spc="0" normalizeH="0" baseline="0" noProof="0" dirty="0">
              <a:ln>
                <a:noFill/>
              </a:ln>
              <a:solidFill>
                <a:srgbClr val="000000">
                  <a:lumMod val="50000"/>
                  <a:lumOff val="50000"/>
                </a:srgbClr>
              </a:solidFill>
              <a:effectLst/>
              <a:uLnTx/>
              <a:uFillTx/>
              <a:latin typeface="Arial"/>
              <a:ea typeface="+mn-ea"/>
              <a:cs typeface="Arial"/>
              <a:sym typeface="Arial"/>
            </a:endParaRPr>
          </a:p>
        </p:txBody>
      </p:sp>
      <p:sp>
        <p:nvSpPr>
          <p:cNvPr id="17" name="TextBox 16">
            <a:extLst>
              <a:ext uri="{FF2B5EF4-FFF2-40B4-BE49-F238E27FC236}">
                <a16:creationId xmlns:a16="http://schemas.microsoft.com/office/drawing/2014/main" id="{3C2ADC6C-008E-654E-9846-019B15EACE50}"/>
              </a:ext>
            </a:extLst>
          </p:cNvPr>
          <p:cNvSpPr txBox="1"/>
          <p:nvPr/>
        </p:nvSpPr>
        <p:spPr>
          <a:xfrm>
            <a:off x="10590901" y="5113868"/>
            <a:ext cx="1551991" cy="10772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9300"/>
                </a:solidFill>
                <a:effectLst/>
                <a:uLnTx/>
                <a:uFillTx/>
                <a:latin typeface="Arial"/>
                <a:ea typeface="+mn-ea"/>
                <a:cs typeface="Arial"/>
                <a:sym typeface="Arial"/>
              </a:rPr>
              <a:t>Injured man</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transported</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a</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FF9300"/>
                </a:solidFill>
                <a:effectLst/>
                <a:uLnTx/>
                <a:uFillTx/>
                <a:latin typeface="Arial"/>
                <a:ea typeface="等线" panose="02010600030101010101" pitchFamily="2" charset="-122"/>
                <a:cs typeface="Arial"/>
                <a:sym typeface="Arial"/>
              </a:rPr>
              <a:t>stretcher</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with </a:t>
            </a:r>
            <a:r>
              <a:rPr kumimoji="0" lang="en-US" altLang="zh-CN" sz="1600" b="0" i="0" u="none" strike="noStrike" kern="0" cap="none" spc="0" normalizeH="0" baseline="0" noProof="0" dirty="0">
                <a:ln>
                  <a:noFill/>
                </a:ln>
                <a:solidFill>
                  <a:srgbClr val="FF9300"/>
                </a:solidFill>
                <a:effectLst/>
                <a:uLnTx/>
                <a:uFillTx/>
                <a:latin typeface="Arial"/>
                <a:ea typeface="等线" panose="02010600030101010101" pitchFamily="2" charset="-122"/>
                <a:cs typeface="Arial"/>
                <a:sym typeface="Arial"/>
              </a:rPr>
              <a:t>protesters</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a:t>
            </a:r>
            <a:endParaRPr kumimoji="0" lang="en-US" sz="1600" b="0" i="0" u="none" strike="noStrike" kern="0" cap="none" spc="0" normalizeH="0" baseline="0" noProof="0" dirty="0">
              <a:ln>
                <a:noFill/>
              </a:ln>
              <a:solidFill>
                <a:srgbClr val="000000">
                  <a:lumMod val="50000"/>
                  <a:lumOff val="50000"/>
                </a:srgbClr>
              </a:solidFill>
              <a:effectLst/>
              <a:uLnTx/>
              <a:uFillTx/>
              <a:latin typeface="Arial"/>
              <a:ea typeface="+mn-ea"/>
              <a:cs typeface="Arial"/>
              <a:sym typeface="Arial"/>
            </a:endParaRPr>
          </a:p>
        </p:txBody>
      </p:sp>
      <p:sp>
        <p:nvSpPr>
          <p:cNvPr id="27" name="Text Placeholder 2">
            <a:extLst>
              <a:ext uri="{FF2B5EF4-FFF2-40B4-BE49-F238E27FC236}">
                <a16:creationId xmlns:a16="http://schemas.microsoft.com/office/drawing/2014/main" id="{E968C0C9-BF8F-594F-A681-66EA319D39D4}"/>
              </a:ext>
            </a:extLst>
          </p:cNvPr>
          <p:cNvSpPr txBox="1">
            <a:spLocks/>
          </p:cNvSpPr>
          <p:nvPr/>
        </p:nvSpPr>
        <p:spPr>
          <a:xfrm>
            <a:off x="759783" y="231854"/>
            <a:ext cx="12277272" cy="26384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67" b="0" i="0" u="none" strike="noStrike" kern="0" cap="none" spc="0" normalizeH="0" baseline="0" noProof="0" dirty="0">
                <a:ln>
                  <a:noFill/>
                </a:ln>
                <a:solidFill>
                  <a:srgbClr val="000000"/>
                </a:solidFill>
                <a:effectLst/>
                <a:uLnTx/>
                <a:uFillTx/>
                <a:latin typeface="Arial"/>
                <a:cs typeface="Arial"/>
                <a:sym typeface="Arial"/>
              </a:rPr>
              <a:t>Construct </a:t>
            </a:r>
            <a:r>
              <a:rPr kumimoji="0" lang="en-US" sz="1867" b="1" i="0" u="none" strike="noStrike" kern="0" cap="none" spc="0" normalizeH="0" baseline="0" noProof="0" dirty="0">
                <a:ln>
                  <a:noFill/>
                </a:ln>
                <a:solidFill>
                  <a:srgbClr val="000000"/>
                </a:solidFill>
                <a:effectLst/>
                <a:uLnTx/>
                <a:uFillTx/>
                <a:latin typeface="Arial"/>
                <a:cs typeface="Arial"/>
                <a:sym typeface="Arial"/>
              </a:rPr>
              <a:t>hard negatives </a:t>
            </a:r>
            <a:r>
              <a:rPr kumimoji="0" lang="en-US" sz="1867" b="0" i="0" u="none" strike="noStrike" kern="0" cap="none" spc="0" normalizeH="0" baseline="0" noProof="0" dirty="0">
                <a:ln>
                  <a:noFill/>
                </a:ln>
                <a:solidFill>
                  <a:srgbClr val="000000"/>
                </a:solidFill>
                <a:effectLst/>
                <a:uLnTx/>
                <a:uFillTx/>
                <a:latin typeface="Arial"/>
                <a:cs typeface="Arial"/>
                <a:sym typeface="Arial"/>
              </a:rPr>
              <a:t>by manipulating event structures.</a:t>
            </a:r>
          </a:p>
        </p:txBody>
      </p:sp>
    </p:spTree>
    <p:extLst>
      <p:ext uri="{BB962C8B-B14F-4D97-AF65-F5344CB8AC3E}">
        <p14:creationId xmlns:p14="http://schemas.microsoft.com/office/powerpoint/2010/main" val="2577257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Callout 7">
            <a:extLst>
              <a:ext uri="{FF2B5EF4-FFF2-40B4-BE49-F238E27FC236}">
                <a16:creationId xmlns:a16="http://schemas.microsoft.com/office/drawing/2014/main" id="{EE4D96FB-BA7A-218A-7EEE-C12D8D791BDA}"/>
              </a:ext>
            </a:extLst>
          </p:cNvPr>
          <p:cNvSpPr/>
          <p:nvPr/>
        </p:nvSpPr>
        <p:spPr>
          <a:xfrm>
            <a:off x="101944" y="5099458"/>
            <a:ext cx="2982097" cy="1682236"/>
          </a:xfrm>
          <a:prstGeom prst="cloudCallout">
            <a:avLst>
              <a:gd name="adj1" fmla="val 67115"/>
              <a:gd name="adj2" fmla="val -66169"/>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A0C4FC5-D718-E7AA-7979-14200CF2E5B1}"/>
              </a:ext>
            </a:extLst>
          </p:cNvPr>
          <p:cNvSpPr>
            <a:spLocks noGrp="1"/>
          </p:cNvSpPr>
          <p:nvPr>
            <p:ph type="title"/>
          </p:nvPr>
        </p:nvSpPr>
        <p:spPr/>
        <p:txBody>
          <a:bodyPr/>
          <a:lstStyle/>
          <a:p>
            <a:r>
              <a:rPr lang="en-US" dirty="0"/>
              <a:t>The Goal of Multimedia Embedding Space</a:t>
            </a:r>
          </a:p>
        </p:txBody>
      </p:sp>
      <p:graphicFrame>
        <p:nvGraphicFramePr>
          <p:cNvPr id="5" name="Content Placeholder 4">
            <a:extLst>
              <a:ext uri="{FF2B5EF4-FFF2-40B4-BE49-F238E27FC236}">
                <a16:creationId xmlns:a16="http://schemas.microsoft.com/office/drawing/2014/main" id="{9E178E34-C57E-87EB-950D-494230FAD305}"/>
              </a:ext>
            </a:extLst>
          </p:cNvPr>
          <p:cNvGraphicFramePr>
            <a:graphicFrameLocks noGrp="1"/>
          </p:cNvGraphicFramePr>
          <p:nvPr>
            <p:ph idx="1"/>
          </p:nvPr>
        </p:nvGraphicFramePr>
        <p:xfrm>
          <a:off x="1692875" y="1834159"/>
          <a:ext cx="8476736" cy="3476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D0B56864-364F-772E-CB19-81E3A494C5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B9716BE4-A0AF-C0AB-379A-39E65716A8F6}"/>
              </a:ext>
            </a:extLst>
          </p:cNvPr>
          <p:cNvSpPr txBox="1">
            <a:spLocks/>
          </p:cNvSpPr>
          <p:nvPr/>
        </p:nvSpPr>
        <p:spPr>
          <a:xfrm>
            <a:off x="838200" y="1231900"/>
            <a:ext cx="10515600" cy="494506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How? Image-text pre-training by image-text pairs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2440F01-EC3C-924D-3C3D-F1632FECB7F4}"/>
              </a:ext>
            </a:extLst>
          </p:cNvPr>
          <p:cNvSpPr txBox="1"/>
          <p:nvPr/>
        </p:nvSpPr>
        <p:spPr>
          <a:xfrm>
            <a:off x="353197" y="5348044"/>
            <a:ext cx="2743201"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Sparse features (token, entity, parsing,..)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Continuous features (Transformer, ..)</a:t>
            </a:r>
          </a:p>
        </p:txBody>
      </p:sp>
    </p:spTree>
    <p:extLst>
      <p:ext uri="{BB962C8B-B14F-4D97-AF65-F5344CB8AC3E}">
        <p14:creationId xmlns:p14="http://schemas.microsoft.com/office/powerpoint/2010/main" val="25497290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2" name="Picture 8">
            <a:extLst>
              <a:ext uri="{FF2B5EF4-FFF2-40B4-BE49-F238E27FC236}">
                <a16:creationId xmlns:a16="http://schemas.microsoft.com/office/drawing/2014/main" id="{76CA6768-1746-A341-A6DF-8AD2E061DB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734" y="3061547"/>
            <a:ext cx="4102444"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a:extLst>
              <a:ext uri="{FF2B5EF4-FFF2-40B4-BE49-F238E27FC236}">
                <a16:creationId xmlns:a16="http://schemas.microsoft.com/office/drawing/2014/main" id="{7C246D60-C35C-7D42-8489-502A611283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7642" y="3706391"/>
            <a:ext cx="3762759" cy="22067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a:extLst>
              <a:ext uri="{FF2B5EF4-FFF2-40B4-BE49-F238E27FC236}">
                <a16:creationId xmlns:a16="http://schemas.microsoft.com/office/drawing/2014/main" id="{7CE94E6D-B981-3D46-A2FC-CDCE1E509C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734" y="529033"/>
            <a:ext cx="9059333" cy="2387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C1C6DBC-DAB3-3B49-ABF3-6684F2626661}"/>
              </a:ext>
            </a:extLst>
          </p:cNvPr>
          <p:cNvSpPr/>
          <p:nvPr/>
        </p:nvSpPr>
        <p:spPr>
          <a:xfrm>
            <a:off x="956733" y="325120"/>
            <a:ext cx="5830147" cy="2736427"/>
          </a:xfrm>
          <a:prstGeom prst="rect">
            <a:avLst/>
          </a:prstGeom>
          <a:solidFill>
            <a:srgbClr val="FFFF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859305F3-020F-6440-ACE5-DC4C91D15395}"/>
              </a:ext>
            </a:extLst>
          </p:cNvPr>
          <p:cNvSpPr txBox="1"/>
          <p:nvPr/>
        </p:nvSpPr>
        <p:spPr>
          <a:xfrm>
            <a:off x="5221737" y="1514871"/>
            <a:ext cx="1101584" cy="66697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Positive</a:t>
            </a:r>
            <a:endParaRPr kumimoji="0" lang="en-US" altLang="zh-CN" sz="1867"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Labels</a:t>
            </a:r>
          </a:p>
        </p:txBody>
      </p:sp>
      <p:sp>
        <p:nvSpPr>
          <p:cNvPr id="13" name="TextBox 12">
            <a:extLst>
              <a:ext uri="{FF2B5EF4-FFF2-40B4-BE49-F238E27FC236}">
                <a16:creationId xmlns:a16="http://schemas.microsoft.com/office/drawing/2014/main" id="{6591DFB0-6499-8141-8708-1A47635C22E4}"/>
              </a:ext>
            </a:extLst>
          </p:cNvPr>
          <p:cNvSpPr txBox="1"/>
          <p:nvPr/>
        </p:nvSpPr>
        <p:spPr>
          <a:xfrm>
            <a:off x="5231991" y="3272340"/>
            <a:ext cx="1181734" cy="95430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Negative</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1867"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rPr>
              <a:t>Labels</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9300"/>
                </a:solidFill>
                <a:effectLst/>
                <a:uLnTx/>
                <a:uFillTx/>
                <a:latin typeface="Arial"/>
                <a:ea typeface="+mn-ea"/>
                <a:cs typeface="Arial"/>
                <a:sym typeface="Arial"/>
              </a:rPr>
              <a:t>(events)</a:t>
            </a:r>
          </a:p>
        </p:txBody>
      </p:sp>
      <p:sp>
        <p:nvSpPr>
          <p:cNvPr id="14" name="TextBox 13">
            <a:extLst>
              <a:ext uri="{FF2B5EF4-FFF2-40B4-BE49-F238E27FC236}">
                <a16:creationId xmlns:a16="http://schemas.microsoft.com/office/drawing/2014/main" id="{5594547A-32EF-9F40-8611-695012D6313A}"/>
              </a:ext>
            </a:extLst>
          </p:cNvPr>
          <p:cNvSpPr txBox="1"/>
          <p:nvPr/>
        </p:nvSpPr>
        <p:spPr>
          <a:xfrm>
            <a:off x="5149439" y="5113868"/>
            <a:ext cx="1475084" cy="95430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Negative</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1867"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rPr>
              <a:t>Labels</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9300"/>
                </a:solidFill>
                <a:effectLst/>
                <a:uLnTx/>
                <a:uFillTx/>
                <a:latin typeface="Arial"/>
                <a:ea typeface="+mn-ea"/>
                <a:cs typeface="Arial"/>
                <a:sym typeface="Arial"/>
              </a:rPr>
              <a:t>(arguments)</a:t>
            </a:r>
          </a:p>
        </p:txBody>
      </p:sp>
      <p:pic>
        <p:nvPicPr>
          <p:cNvPr id="23558" name="Picture 6">
            <a:extLst>
              <a:ext uri="{FF2B5EF4-FFF2-40B4-BE49-F238E27FC236}">
                <a16:creationId xmlns:a16="http://schemas.microsoft.com/office/drawing/2014/main" id="{207C07E1-8838-F24E-A001-CCF61610FC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479" y="2766591"/>
            <a:ext cx="3403600" cy="1879600"/>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a:extLst>
              <a:ext uri="{FF2B5EF4-FFF2-40B4-BE49-F238E27FC236}">
                <a16:creationId xmlns:a16="http://schemas.microsoft.com/office/drawing/2014/main" id="{B9CA490E-F820-9440-B3EF-C5EA73DFD1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6945" y="4748796"/>
            <a:ext cx="3386667" cy="1879600"/>
          </a:xfrm>
          <a:prstGeom prst="rect">
            <a:avLst/>
          </a:prstGeom>
          <a:noFill/>
          <a:extLst>
            <a:ext uri="{909E8E84-426E-40DD-AFC4-6F175D3DCCD1}">
              <a14:hiddenFill xmlns:a14="http://schemas.microsoft.com/office/drawing/2010/main">
                <a:solidFill>
                  <a:srgbClr val="FFFFFF"/>
                </a:solidFill>
              </a14:hiddenFill>
            </a:ext>
          </a:extLst>
        </p:spPr>
      </p:pic>
      <p:sp>
        <p:nvSpPr>
          <p:cNvPr id="3" name="Trapezoid 2">
            <a:extLst>
              <a:ext uri="{FF2B5EF4-FFF2-40B4-BE49-F238E27FC236}">
                <a16:creationId xmlns:a16="http://schemas.microsoft.com/office/drawing/2014/main" id="{8FB413FD-33AB-3C49-B7E4-E6E067D919C9}"/>
              </a:ext>
            </a:extLst>
          </p:cNvPr>
          <p:cNvSpPr/>
          <p:nvPr/>
        </p:nvSpPr>
        <p:spPr>
          <a:xfrm rot="5400000">
            <a:off x="9626019" y="1542024"/>
            <a:ext cx="1224744" cy="444649"/>
          </a:xfrm>
          <a:prstGeom prst="trapezoid">
            <a:avLst>
              <a:gd name="adj" fmla="val 4758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733" b="0" i="0" u="none" strike="noStrike" kern="0" cap="none" spc="0" normalizeH="0" baseline="0" noProof="0" dirty="0">
                <a:ln>
                  <a:noFill/>
                </a:ln>
                <a:solidFill>
                  <a:srgbClr val="000000">
                    <a:lumMod val="50000"/>
                    <a:lumOff val="50000"/>
                  </a:srgbClr>
                </a:solidFill>
                <a:effectLst/>
                <a:uLnTx/>
                <a:uFillTx/>
                <a:latin typeface="Arial"/>
                <a:ea typeface="+mn-ea"/>
                <a:cs typeface="+mn-cs"/>
                <a:sym typeface="Arial"/>
              </a:rPr>
              <a:t>prompt</a:t>
            </a:r>
          </a:p>
        </p:txBody>
      </p:sp>
      <p:sp>
        <p:nvSpPr>
          <p:cNvPr id="12" name="Trapezoid 11">
            <a:extLst>
              <a:ext uri="{FF2B5EF4-FFF2-40B4-BE49-F238E27FC236}">
                <a16:creationId xmlns:a16="http://schemas.microsoft.com/office/drawing/2014/main" id="{EB173FC7-F092-874B-8488-057D3485D156}"/>
              </a:ext>
            </a:extLst>
          </p:cNvPr>
          <p:cNvSpPr/>
          <p:nvPr/>
        </p:nvSpPr>
        <p:spPr>
          <a:xfrm rot="5400000">
            <a:off x="9628408" y="3480790"/>
            <a:ext cx="1224744" cy="444649"/>
          </a:xfrm>
          <a:prstGeom prst="trapezoid">
            <a:avLst>
              <a:gd name="adj" fmla="val 4758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733" b="0" i="0" u="none" strike="noStrike" kern="0" cap="none" spc="0" normalizeH="0" baseline="0" noProof="0" dirty="0">
                <a:ln>
                  <a:noFill/>
                </a:ln>
                <a:solidFill>
                  <a:srgbClr val="000000">
                    <a:lumMod val="50000"/>
                    <a:lumOff val="50000"/>
                  </a:srgbClr>
                </a:solidFill>
                <a:effectLst/>
                <a:uLnTx/>
                <a:uFillTx/>
                <a:latin typeface="Arial"/>
                <a:ea typeface="+mn-ea"/>
                <a:cs typeface="+mn-cs"/>
                <a:sym typeface="Arial"/>
              </a:rPr>
              <a:t>prompt</a:t>
            </a:r>
          </a:p>
        </p:txBody>
      </p:sp>
      <p:sp>
        <p:nvSpPr>
          <p:cNvPr id="15" name="Trapezoid 14">
            <a:extLst>
              <a:ext uri="{FF2B5EF4-FFF2-40B4-BE49-F238E27FC236}">
                <a16:creationId xmlns:a16="http://schemas.microsoft.com/office/drawing/2014/main" id="{FF2EDC89-0EF9-0449-AF08-130C4C5DE052}"/>
              </a:ext>
            </a:extLst>
          </p:cNvPr>
          <p:cNvSpPr/>
          <p:nvPr/>
        </p:nvSpPr>
        <p:spPr>
          <a:xfrm rot="5400000">
            <a:off x="9628408" y="5460197"/>
            <a:ext cx="1224744" cy="444649"/>
          </a:xfrm>
          <a:prstGeom prst="trapezoid">
            <a:avLst>
              <a:gd name="adj" fmla="val 4758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733" b="0" i="0" u="none" strike="noStrike" kern="0" cap="none" spc="0" normalizeH="0" baseline="0" noProof="0" dirty="0">
                <a:ln>
                  <a:noFill/>
                </a:ln>
                <a:solidFill>
                  <a:srgbClr val="000000">
                    <a:lumMod val="50000"/>
                    <a:lumOff val="50000"/>
                  </a:srgbClr>
                </a:solidFill>
                <a:effectLst/>
                <a:uLnTx/>
                <a:uFillTx/>
                <a:latin typeface="Arial"/>
                <a:ea typeface="+mn-ea"/>
                <a:cs typeface="+mn-cs"/>
                <a:sym typeface="Arial"/>
              </a:rPr>
              <a:t>prompt</a:t>
            </a:r>
          </a:p>
        </p:txBody>
      </p:sp>
      <p:cxnSp>
        <p:nvCxnSpPr>
          <p:cNvPr id="8" name="Straight Arrow Connector 7">
            <a:extLst>
              <a:ext uri="{FF2B5EF4-FFF2-40B4-BE49-F238E27FC236}">
                <a16:creationId xmlns:a16="http://schemas.microsoft.com/office/drawing/2014/main" id="{D83B1375-EA3E-394B-8199-7EDA653C163B}"/>
              </a:ext>
            </a:extLst>
          </p:cNvPr>
          <p:cNvCxnSpPr>
            <a:cxnSpLocks/>
            <a:endCxn id="3" idx="2"/>
          </p:cNvCxnSpPr>
          <p:nvPr/>
        </p:nvCxnSpPr>
        <p:spPr>
          <a:xfrm>
            <a:off x="9831898" y="1764348"/>
            <a:ext cx="1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A3F4B7A-D130-4B4A-80BA-3188D6809B40}"/>
              </a:ext>
            </a:extLst>
          </p:cNvPr>
          <p:cNvCxnSpPr>
            <a:cxnSpLocks/>
          </p:cNvCxnSpPr>
          <p:nvPr/>
        </p:nvCxnSpPr>
        <p:spPr>
          <a:xfrm>
            <a:off x="10471326" y="1777397"/>
            <a:ext cx="1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8D2DA43-79D0-BD42-8F02-90325D85759B}"/>
              </a:ext>
            </a:extLst>
          </p:cNvPr>
          <p:cNvCxnSpPr>
            <a:cxnSpLocks/>
          </p:cNvCxnSpPr>
          <p:nvPr/>
        </p:nvCxnSpPr>
        <p:spPr>
          <a:xfrm>
            <a:off x="9813256" y="3714324"/>
            <a:ext cx="1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8A12E29-15DF-CA4E-BCA4-E6AA8393B24C}"/>
              </a:ext>
            </a:extLst>
          </p:cNvPr>
          <p:cNvCxnSpPr>
            <a:cxnSpLocks/>
          </p:cNvCxnSpPr>
          <p:nvPr/>
        </p:nvCxnSpPr>
        <p:spPr>
          <a:xfrm>
            <a:off x="9824441" y="5694128"/>
            <a:ext cx="1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29553BF-1BF3-9D4E-B38F-A8F35307745B}"/>
              </a:ext>
            </a:extLst>
          </p:cNvPr>
          <p:cNvCxnSpPr>
            <a:cxnSpLocks/>
          </p:cNvCxnSpPr>
          <p:nvPr/>
        </p:nvCxnSpPr>
        <p:spPr>
          <a:xfrm>
            <a:off x="10475054" y="3738559"/>
            <a:ext cx="1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F47E557-13ED-7542-9523-CA01667752E7}"/>
              </a:ext>
            </a:extLst>
          </p:cNvPr>
          <p:cNvCxnSpPr>
            <a:cxnSpLocks/>
          </p:cNvCxnSpPr>
          <p:nvPr/>
        </p:nvCxnSpPr>
        <p:spPr>
          <a:xfrm>
            <a:off x="10476918" y="5709041"/>
            <a:ext cx="1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5C898B8A-1120-3C48-BD06-9A82A283F42C}"/>
              </a:ext>
            </a:extLst>
          </p:cNvPr>
          <p:cNvSpPr/>
          <p:nvPr/>
        </p:nvSpPr>
        <p:spPr>
          <a:xfrm>
            <a:off x="6651368" y="636135"/>
            <a:ext cx="4049179" cy="5992260"/>
          </a:xfrm>
          <a:prstGeom prst="rect">
            <a:avLst/>
          </a:prstGeom>
          <a:solidFill>
            <a:srgbClr val="FFFF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EF77C9B1-605B-8248-A801-BDC8FA134402}"/>
              </a:ext>
            </a:extLst>
          </p:cNvPr>
          <p:cNvSpPr txBox="1"/>
          <p:nvPr/>
        </p:nvSpPr>
        <p:spPr>
          <a:xfrm>
            <a:off x="10640010" y="1028557"/>
            <a:ext cx="1551991" cy="132343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lumMod val="50000"/>
                    <a:lumOff val="50000"/>
                  </a:srgbClr>
                </a:solidFill>
                <a:effectLst/>
                <a:uLnTx/>
                <a:uFillTx/>
                <a:latin typeface="Arial"/>
                <a:ea typeface="+mn-ea"/>
                <a:cs typeface="Arial"/>
                <a:sym typeface="Arial"/>
              </a:rPr>
              <a:t>Protesters</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transported</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injured</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man</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using</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a</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stretcher.</a:t>
            </a:r>
            <a:endParaRPr kumimoji="0" lang="en-US" sz="1600" b="0" i="0" u="none" strike="noStrike" kern="0" cap="none" spc="0" normalizeH="0" baseline="0" noProof="0" dirty="0">
              <a:ln>
                <a:noFill/>
              </a:ln>
              <a:solidFill>
                <a:srgbClr val="000000">
                  <a:lumMod val="50000"/>
                  <a:lumOff val="50000"/>
                </a:srgbClr>
              </a:solidFill>
              <a:effectLst/>
              <a:uLnTx/>
              <a:uFillTx/>
              <a:latin typeface="Arial"/>
              <a:ea typeface="+mn-ea"/>
              <a:cs typeface="Arial"/>
              <a:sym typeface="Arial"/>
            </a:endParaRPr>
          </a:p>
        </p:txBody>
      </p:sp>
      <p:sp>
        <p:nvSpPr>
          <p:cNvPr id="16" name="TextBox 15">
            <a:extLst>
              <a:ext uri="{FF2B5EF4-FFF2-40B4-BE49-F238E27FC236}">
                <a16:creationId xmlns:a16="http://schemas.microsoft.com/office/drawing/2014/main" id="{633B9913-2B78-BF4B-9694-AEA8D70C7723}"/>
              </a:ext>
            </a:extLst>
          </p:cNvPr>
          <p:cNvSpPr txBox="1"/>
          <p:nvPr/>
        </p:nvSpPr>
        <p:spPr>
          <a:xfrm>
            <a:off x="10608434" y="2961270"/>
            <a:ext cx="1551991" cy="132343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lumMod val="50000"/>
                    <a:lumOff val="50000"/>
                  </a:srgbClr>
                </a:solidFill>
                <a:effectLst/>
                <a:uLnTx/>
                <a:uFillTx/>
                <a:latin typeface="Arial"/>
                <a:ea typeface="+mn-ea"/>
                <a:cs typeface="Arial"/>
                <a:sym typeface="Arial"/>
              </a:rPr>
              <a:t>Protesters</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FF9300"/>
                </a:solidFill>
                <a:effectLst/>
                <a:uLnTx/>
                <a:uFillTx/>
                <a:latin typeface="Arial"/>
                <a:ea typeface="等线" panose="02010600030101010101" pitchFamily="2" charset="-122"/>
                <a:cs typeface="Arial"/>
                <a:sym typeface="Arial"/>
              </a:rPr>
              <a:t>arrested</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injured</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man</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using</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a</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stretcher.</a:t>
            </a:r>
            <a:endParaRPr kumimoji="0" lang="en-US" sz="1600" b="0" i="0" u="none" strike="noStrike" kern="0" cap="none" spc="0" normalizeH="0" baseline="0" noProof="0" dirty="0">
              <a:ln>
                <a:noFill/>
              </a:ln>
              <a:solidFill>
                <a:srgbClr val="000000">
                  <a:lumMod val="50000"/>
                  <a:lumOff val="50000"/>
                </a:srgbClr>
              </a:solidFill>
              <a:effectLst/>
              <a:uLnTx/>
              <a:uFillTx/>
              <a:latin typeface="Arial"/>
              <a:ea typeface="+mn-ea"/>
              <a:cs typeface="Arial"/>
              <a:sym typeface="Arial"/>
            </a:endParaRPr>
          </a:p>
        </p:txBody>
      </p:sp>
      <p:sp>
        <p:nvSpPr>
          <p:cNvPr id="17" name="TextBox 16">
            <a:extLst>
              <a:ext uri="{FF2B5EF4-FFF2-40B4-BE49-F238E27FC236}">
                <a16:creationId xmlns:a16="http://schemas.microsoft.com/office/drawing/2014/main" id="{3C2ADC6C-008E-654E-9846-019B15EACE50}"/>
              </a:ext>
            </a:extLst>
          </p:cNvPr>
          <p:cNvSpPr txBox="1"/>
          <p:nvPr/>
        </p:nvSpPr>
        <p:spPr>
          <a:xfrm>
            <a:off x="10590901" y="5113868"/>
            <a:ext cx="1551991" cy="10772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9300"/>
                </a:solidFill>
                <a:effectLst/>
                <a:uLnTx/>
                <a:uFillTx/>
                <a:latin typeface="Arial"/>
                <a:ea typeface="+mn-ea"/>
                <a:cs typeface="Arial"/>
                <a:sym typeface="Arial"/>
              </a:rPr>
              <a:t>Injured man</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transported</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a</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FF9300"/>
                </a:solidFill>
                <a:effectLst/>
                <a:uLnTx/>
                <a:uFillTx/>
                <a:latin typeface="Arial"/>
                <a:ea typeface="等线" panose="02010600030101010101" pitchFamily="2" charset="-122"/>
                <a:cs typeface="Arial"/>
                <a:sym typeface="Arial"/>
              </a:rPr>
              <a:t>stretcher</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with </a:t>
            </a:r>
            <a:r>
              <a:rPr kumimoji="0" lang="en-US" altLang="zh-CN" sz="1600" b="0" i="0" u="none" strike="noStrike" kern="0" cap="none" spc="0" normalizeH="0" baseline="0" noProof="0" dirty="0">
                <a:ln>
                  <a:noFill/>
                </a:ln>
                <a:solidFill>
                  <a:srgbClr val="FF9300"/>
                </a:solidFill>
                <a:effectLst/>
                <a:uLnTx/>
                <a:uFillTx/>
                <a:latin typeface="Arial"/>
                <a:ea typeface="等线" panose="02010600030101010101" pitchFamily="2" charset="-122"/>
                <a:cs typeface="Arial"/>
                <a:sym typeface="Arial"/>
              </a:rPr>
              <a:t>protesters</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a:t>
            </a:r>
            <a:endParaRPr kumimoji="0" lang="en-US" sz="1600" b="0" i="0" u="none" strike="noStrike" kern="0" cap="none" spc="0" normalizeH="0" baseline="0" noProof="0" dirty="0">
              <a:ln>
                <a:noFill/>
              </a:ln>
              <a:solidFill>
                <a:srgbClr val="000000">
                  <a:lumMod val="50000"/>
                  <a:lumOff val="50000"/>
                </a:srgbClr>
              </a:solidFill>
              <a:effectLst/>
              <a:uLnTx/>
              <a:uFillTx/>
              <a:latin typeface="Arial"/>
              <a:ea typeface="+mn-ea"/>
              <a:cs typeface="Arial"/>
              <a:sym typeface="Arial"/>
            </a:endParaRPr>
          </a:p>
        </p:txBody>
      </p:sp>
      <p:sp>
        <p:nvSpPr>
          <p:cNvPr id="27" name="Text Placeholder 2">
            <a:extLst>
              <a:ext uri="{FF2B5EF4-FFF2-40B4-BE49-F238E27FC236}">
                <a16:creationId xmlns:a16="http://schemas.microsoft.com/office/drawing/2014/main" id="{E968C0C9-BF8F-594F-A681-66EA319D39D4}"/>
              </a:ext>
            </a:extLst>
          </p:cNvPr>
          <p:cNvSpPr txBox="1">
            <a:spLocks/>
          </p:cNvSpPr>
          <p:nvPr/>
        </p:nvSpPr>
        <p:spPr>
          <a:xfrm>
            <a:off x="759783" y="231854"/>
            <a:ext cx="12277272" cy="26384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67" b="0" i="0" u="none" strike="noStrike" kern="0" cap="none" spc="0" normalizeH="0" baseline="0" noProof="0" dirty="0">
                <a:ln>
                  <a:noFill/>
                </a:ln>
                <a:solidFill>
                  <a:srgbClr val="000000"/>
                </a:solidFill>
                <a:effectLst/>
                <a:uLnTx/>
                <a:uFillTx/>
                <a:latin typeface="Arial"/>
                <a:cs typeface="Arial"/>
                <a:sym typeface="Arial"/>
              </a:rPr>
              <a:t>Construct </a:t>
            </a:r>
            <a:r>
              <a:rPr kumimoji="0" lang="en-US" sz="1867" b="1" i="0" u="none" strike="noStrike" kern="0" cap="none" spc="0" normalizeH="0" baseline="0" noProof="0" dirty="0">
                <a:ln>
                  <a:noFill/>
                </a:ln>
                <a:solidFill>
                  <a:srgbClr val="000000"/>
                </a:solidFill>
                <a:effectLst/>
                <a:uLnTx/>
                <a:uFillTx/>
                <a:latin typeface="Arial"/>
                <a:cs typeface="Arial"/>
                <a:sym typeface="Arial"/>
              </a:rPr>
              <a:t>hard negatives </a:t>
            </a:r>
            <a:r>
              <a:rPr kumimoji="0" lang="en-US" sz="1867" b="0" i="0" u="none" strike="noStrike" kern="0" cap="none" spc="0" normalizeH="0" baseline="0" noProof="0" dirty="0">
                <a:ln>
                  <a:noFill/>
                </a:ln>
                <a:solidFill>
                  <a:srgbClr val="000000"/>
                </a:solidFill>
                <a:effectLst/>
                <a:uLnTx/>
                <a:uFillTx/>
                <a:latin typeface="Arial"/>
                <a:cs typeface="Arial"/>
                <a:sym typeface="Arial"/>
              </a:rPr>
              <a:t>by manipulating event structures.</a:t>
            </a:r>
          </a:p>
        </p:txBody>
      </p:sp>
    </p:spTree>
    <p:extLst>
      <p:ext uri="{BB962C8B-B14F-4D97-AF65-F5344CB8AC3E}">
        <p14:creationId xmlns:p14="http://schemas.microsoft.com/office/powerpoint/2010/main" val="230649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35" presetClass="path" presetSubtype="0" accel="50000" decel="50000" fill="hold" grpId="0" nodeType="afterEffect">
                                  <p:stCondLst>
                                    <p:cond delay="0"/>
                                  </p:stCondLst>
                                  <p:childTnLst>
                                    <p:animMotion origin="layout" path="M -4.72222E-6 4.5679E-6 L -0.32847 0.01851 " pathEditMode="relative" rAng="0" ptsTypes="AA">
                                      <p:cBhvr>
                                        <p:cTn id="9" dur="2000" fill="hold"/>
                                        <p:tgtEl>
                                          <p:spTgt spid="5"/>
                                        </p:tgtEl>
                                        <p:attrNameLst>
                                          <p:attrName>ppt_x</p:attrName>
                                          <p:attrName>ppt_y</p:attrName>
                                        </p:attrNameLst>
                                      </p:cBhvr>
                                      <p:rCtr x="-16424" y="926"/>
                                    </p:animMotion>
                                  </p:childTnLst>
                                </p:cTn>
                              </p:par>
                              <p:par>
                                <p:cTn id="10" presetID="35" presetClass="path" presetSubtype="0" accel="50000" decel="50000" fill="hold" grpId="0" nodeType="withEffect">
                                  <p:stCondLst>
                                    <p:cond delay="0"/>
                                  </p:stCondLst>
                                  <p:childTnLst>
                                    <p:animMotion origin="layout" path="M -5.55556E-7 4.44444E-6 L -0.31996 0.0074 " pathEditMode="relative" rAng="0" ptsTypes="AA">
                                      <p:cBhvr>
                                        <p:cTn id="11" dur="2000" fill="hold"/>
                                        <p:tgtEl>
                                          <p:spTgt spid="16"/>
                                        </p:tgtEl>
                                        <p:attrNameLst>
                                          <p:attrName>ppt_x</p:attrName>
                                          <p:attrName>ppt_y</p:attrName>
                                        </p:attrNameLst>
                                      </p:cBhvr>
                                      <p:rCtr x="-16007" y="370"/>
                                    </p:animMotion>
                                  </p:childTnLst>
                                </p:cTn>
                              </p:par>
                              <p:par>
                                <p:cTn id="12" presetID="35" presetClass="path" presetSubtype="0" accel="50000" decel="50000" fill="hold" grpId="0" nodeType="withEffect">
                                  <p:stCondLst>
                                    <p:cond delay="0"/>
                                  </p:stCondLst>
                                  <p:childTnLst>
                                    <p:animMotion origin="layout" path="M -1.66667E-6 -4.5679E-6 L -0.31736 -0.00555 " pathEditMode="relative" rAng="0" ptsTypes="AA">
                                      <p:cBhvr>
                                        <p:cTn id="13" dur="2000" fill="hold"/>
                                        <p:tgtEl>
                                          <p:spTgt spid="17"/>
                                        </p:tgtEl>
                                        <p:attrNameLst>
                                          <p:attrName>ppt_x</p:attrName>
                                          <p:attrName>ppt_y</p:attrName>
                                        </p:attrNameLst>
                                      </p:cBhvr>
                                      <p:rCtr x="-15868"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p:bldP spid="16" grpId="0"/>
      <p:bldP spid="1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B82E23A-279C-8F42-8E84-3B94AB37DE4E}"/>
              </a:ext>
            </a:extLst>
          </p:cNvPr>
          <p:cNvSpPr/>
          <p:nvPr/>
        </p:nvSpPr>
        <p:spPr>
          <a:xfrm>
            <a:off x="9915572" y="1931987"/>
            <a:ext cx="597408" cy="5486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333" b="0" i="1" u="none" strike="noStrike" kern="0" cap="none" spc="0" normalizeH="0" baseline="-25000" noProof="0" dirty="0">
              <a:ln>
                <a:noFill/>
              </a:ln>
              <a:solidFill>
                <a:srgbClr val="000000">
                  <a:lumMod val="50000"/>
                  <a:lumOff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3" name="Rectangle 52">
            <a:extLst>
              <a:ext uri="{FF2B5EF4-FFF2-40B4-BE49-F238E27FC236}">
                <a16:creationId xmlns:a16="http://schemas.microsoft.com/office/drawing/2014/main" id="{F1A7B21E-381A-C442-A55D-6BD761254611}"/>
              </a:ext>
            </a:extLst>
          </p:cNvPr>
          <p:cNvSpPr/>
          <p:nvPr/>
        </p:nvSpPr>
        <p:spPr>
          <a:xfrm>
            <a:off x="9927440" y="1937576"/>
            <a:ext cx="597408" cy="548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333" b="0" i="1" u="none" strike="noStrike" kern="0" cap="none" spc="0" normalizeH="0" baseline="-25000" noProof="0" dirty="0">
              <a:ln>
                <a:noFill/>
              </a:ln>
              <a:solidFill>
                <a:srgbClr val="000000">
                  <a:lumMod val="50000"/>
                  <a:lumOff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1512" name="Picture 8">
            <a:extLst>
              <a:ext uri="{FF2B5EF4-FFF2-40B4-BE49-F238E27FC236}">
                <a16:creationId xmlns:a16="http://schemas.microsoft.com/office/drawing/2014/main" id="{76CA6768-1746-A341-A6DF-8AD2E061DB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734" y="3061547"/>
            <a:ext cx="4102444"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a:extLst>
              <a:ext uri="{FF2B5EF4-FFF2-40B4-BE49-F238E27FC236}">
                <a16:creationId xmlns:a16="http://schemas.microsoft.com/office/drawing/2014/main" id="{7C246D60-C35C-7D42-8489-502A611283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7642" y="3706391"/>
            <a:ext cx="3762759" cy="22067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a:extLst>
              <a:ext uri="{FF2B5EF4-FFF2-40B4-BE49-F238E27FC236}">
                <a16:creationId xmlns:a16="http://schemas.microsoft.com/office/drawing/2014/main" id="{7CE94E6D-B981-3D46-A2FC-CDCE1E509C2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5645"/>
          <a:stretch/>
        </p:blipFill>
        <p:spPr bwMode="auto">
          <a:xfrm>
            <a:off x="956733" y="529033"/>
            <a:ext cx="5830147" cy="2387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C1C6DBC-DAB3-3B49-ABF3-6684F2626661}"/>
              </a:ext>
            </a:extLst>
          </p:cNvPr>
          <p:cNvSpPr/>
          <p:nvPr/>
        </p:nvSpPr>
        <p:spPr>
          <a:xfrm>
            <a:off x="956733" y="325120"/>
            <a:ext cx="5830147" cy="2736427"/>
          </a:xfrm>
          <a:prstGeom prst="rect">
            <a:avLst/>
          </a:prstGeom>
          <a:solidFill>
            <a:srgbClr val="FFFF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859305F3-020F-6440-ACE5-DC4C91D15395}"/>
              </a:ext>
            </a:extLst>
          </p:cNvPr>
          <p:cNvSpPr txBox="1"/>
          <p:nvPr/>
        </p:nvSpPr>
        <p:spPr>
          <a:xfrm>
            <a:off x="5221737" y="1514871"/>
            <a:ext cx="1101584" cy="66697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Positive</a:t>
            </a:r>
            <a:endParaRPr kumimoji="0" lang="en-US" altLang="zh-CN" sz="1867"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Labels</a:t>
            </a:r>
          </a:p>
        </p:txBody>
      </p:sp>
      <p:sp>
        <p:nvSpPr>
          <p:cNvPr id="13" name="TextBox 12">
            <a:extLst>
              <a:ext uri="{FF2B5EF4-FFF2-40B4-BE49-F238E27FC236}">
                <a16:creationId xmlns:a16="http://schemas.microsoft.com/office/drawing/2014/main" id="{6591DFB0-6499-8141-8708-1A47635C22E4}"/>
              </a:ext>
            </a:extLst>
          </p:cNvPr>
          <p:cNvSpPr txBox="1"/>
          <p:nvPr/>
        </p:nvSpPr>
        <p:spPr>
          <a:xfrm>
            <a:off x="5197487" y="2614349"/>
            <a:ext cx="1181734" cy="95430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Negative</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1867"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rPr>
              <a:t>Labels</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9300"/>
                </a:solidFill>
                <a:effectLst/>
                <a:uLnTx/>
                <a:uFillTx/>
                <a:latin typeface="Arial"/>
                <a:ea typeface="+mn-ea"/>
                <a:cs typeface="Arial"/>
                <a:sym typeface="Arial"/>
              </a:rPr>
              <a:t>(events)</a:t>
            </a:r>
          </a:p>
        </p:txBody>
      </p:sp>
      <p:sp>
        <p:nvSpPr>
          <p:cNvPr id="14" name="TextBox 13">
            <a:extLst>
              <a:ext uri="{FF2B5EF4-FFF2-40B4-BE49-F238E27FC236}">
                <a16:creationId xmlns:a16="http://schemas.microsoft.com/office/drawing/2014/main" id="{5594547A-32EF-9F40-8611-695012D6313A}"/>
              </a:ext>
            </a:extLst>
          </p:cNvPr>
          <p:cNvSpPr txBox="1"/>
          <p:nvPr/>
        </p:nvSpPr>
        <p:spPr>
          <a:xfrm>
            <a:off x="5127864" y="3998456"/>
            <a:ext cx="1475084" cy="95430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Negative</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1867"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rPr>
              <a:t>Labels</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9300"/>
                </a:solidFill>
                <a:effectLst/>
                <a:uLnTx/>
                <a:uFillTx/>
                <a:latin typeface="Arial"/>
                <a:ea typeface="+mn-ea"/>
                <a:cs typeface="Arial"/>
                <a:sym typeface="Arial"/>
              </a:rPr>
              <a:t>(arguments)</a:t>
            </a:r>
          </a:p>
        </p:txBody>
      </p:sp>
      <p:sp>
        <p:nvSpPr>
          <p:cNvPr id="5" name="TextBox 4">
            <a:extLst>
              <a:ext uri="{FF2B5EF4-FFF2-40B4-BE49-F238E27FC236}">
                <a16:creationId xmlns:a16="http://schemas.microsoft.com/office/drawing/2014/main" id="{EF77C9B1-605B-8248-A801-BDC8FA134402}"/>
              </a:ext>
            </a:extLst>
          </p:cNvPr>
          <p:cNvSpPr txBox="1"/>
          <p:nvPr/>
        </p:nvSpPr>
        <p:spPr>
          <a:xfrm>
            <a:off x="6673753" y="1028557"/>
            <a:ext cx="1551991" cy="132343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lumMod val="50000"/>
                    <a:lumOff val="50000"/>
                  </a:srgbClr>
                </a:solidFill>
                <a:effectLst/>
                <a:uLnTx/>
                <a:uFillTx/>
                <a:latin typeface="Arial"/>
                <a:ea typeface="+mn-ea"/>
                <a:cs typeface="Arial"/>
                <a:sym typeface="Arial"/>
              </a:rPr>
              <a:t>Protesters</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transported</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injured</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man</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using</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a</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stretcher.</a:t>
            </a:r>
            <a:endParaRPr kumimoji="0" lang="en-US" sz="1600" b="0" i="0" u="none" strike="noStrike" kern="0" cap="none" spc="0" normalizeH="0" baseline="0" noProof="0" dirty="0">
              <a:ln>
                <a:noFill/>
              </a:ln>
              <a:solidFill>
                <a:srgbClr val="000000">
                  <a:lumMod val="50000"/>
                  <a:lumOff val="50000"/>
                </a:srgbClr>
              </a:solidFill>
              <a:effectLst/>
              <a:uLnTx/>
              <a:uFillTx/>
              <a:latin typeface="Arial"/>
              <a:ea typeface="+mn-ea"/>
              <a:cs typeface="Arial"/>
              <a:sym typeface="Arial"/>
            </a:endParaRPr>
          </a:p>
        </p:txBody>
      </p:sp>
      <p:sp>
        <p:nvSpPr>
          <p:cNvPr id="16" name="TextBox 15">
            <a:extLst>
              <a:ext uri="{FF2B5EF4-FFF2-40B4-BE49-F238E27FC236}">
                <a16:creationId xmlns:a16="http://schemas.microsoft.com/office/drawing/2014/main" id="{633B9913-2B78-BF4B-9694-AEA8D70C7723}"/>
              </a:ext>
            </a:extLst>
          </p:cNvPr>
          <p:cNvSpPr txBox="1"/>
          <p:nvPr/>
        </p:nvSpPr>
        <p:spPr>
          <a:xfrm>
            <a:off x="6624644" y="2450055"/>
            <a:ext cx="1343507" cy="132343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lumMod val="50000"/>
                    <a:lumOff val="50000"/>
                  </a:srgbClr>
                </a:solidFill>
                <a:effectLst/>
                <a:uLnTx/>
                <a:uFillTx/>
                <a:latin typeface="Arial"/>
                <a:ea typeface="+mn-ea"/>
                <a:cs typeface="Arial"/>
                <a:sym typeface="Arial"/>
              </a:rPr>
              <a:t>Protesters</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FF9300"/>
                </a:solidFill>
                <a:effectLst/>
                <a:uLnTx/>
                <a:uFillTx/>
                <a:latin typeface="Arial"/>
                <a:ea typeface="等线" panose="02010600030101010101" pitchFamily="2" charset="-122"/>
                <a:cs typeface="Arial"/>
                <a:sym typeface="Arial"/>
              </a:rPr>
              <a:t>arrested</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injured</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man</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using</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a</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stretcher.</a:t>
            </a:r>
            <a:endParaRPr kumimoji="0" lang="en-US" sz="1600" b="0" i="0" u="none" strike="noStrike" kern="0" cap="none" spc="0" normalizeH="0" baseline="0" noProof="0" dirty="0">
              <a:ln>
                <a:noFill/>
              </a:ln>
              <a:solidFill>
                <a:srgbClr val="000000">
                  <a:lumMod val="50000"/>
                  <a:lumOff val="50000"/>
                </a:srgbClr>
              </a:solidFill>
              <a:effectLst/>
              <a:uLnTx/>
              <a:uFillTx/>
              <a:latin typeface="Arial"/>
              <a:ea typeface="+mn-ea"/>
              <a:cs typeface="Arial"/>
              <a:sym typeface="Arial"/>
            </a:endParaRPr>
          </a:p>
        </p:txBody>
      </p:sp>
      <p:sp>
        <p:nvSpPr>
          <p:cNvPr id="17" name="TextBox 16">
            <a:extLst>
              <a:ext uri="{FF2B5EF4-FFF2-40B4-BE49-F238E27FC236}">
                <a16:creationId xmlns:a16="http://schemas.microsoft.com/office/drawing/2014/main" id="{3C2ADC6C-008E-654E-9846-019B15EACE50}"/>
              </a:ext>
            </a:extLst>
          </p:cNvPr>
          <p:cNvSpPr txBox="1"/>
          <p:nvPr/>
        </p:nvSpPr>
        <p:spPr>
          <a:xfrm>
            <a:off x="6584995" y="3947611"/>
            <a:ext cx="1551991" cy="10772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9300"/>
                </a:solidFill>
                <a:effectLst/>
                <a:uLnTx/>
                <a:uFillTx/>
                <a:latin typeface="Arial"/>
                <a:ea typeface="+mn-ea"/>
                <a:cs typeface="Arial"/>
                <a:sym typeface="Arial"/>
              </a:rPr>
              <a:t>Injured man</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transported</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a</a:t>
            </a:r>
            <a:r>
              <a:rPr kumimoji="0" lang="zh-CN" altLang="en-US"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a:t>
            </a:r>
            <a:r>
              <a:rPr kumimoji="0" lang="en-US" altLang="zh-CN" sz="1600" b="0" i="0" u="none" strike="noStrike" kern="0" cap="none" spc="0" normalizeH="0" baseline="0" noProof="0" dirty="0">
                <a:ln>
                  <a:noFill/>
                </a:ln>
                <a:solidFill>
                  <a:srgbClr val="FF9300"/>
                </a:solidFill>
                <a:effectLst/>
                <a:uLnTx/>
                <a:uFillTx/>
                <a:latin typeface="Arial"/>
                <a:ea typeface="等线" panose="02010600030101010101" pitchFamily="2" charset="-122"/>
                <a:cs typeface="Arial"/>
                <a:sym typeface="Arial"/>
              </a:rPr>
              <a:t>stretcher</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 with </a:t>
            </a:r>
            <a:r>
              <a:rPr kumimoji="0" lang="en-US" altLang="zh-CN" sz="1600" b="0" i="0" u="none" strike="noStrike" kern="0" cap="none" spc="0" normalizeH="0" baseline="0" noProof="0" dirty="0">
                <a:ln>
                  <a:noFill/>
                </a:ln>
                <a:solidFill>
                  <a:srgbClr val="FF9300"/>
                </a:solidFill>
                <a:effectLst/>
                <a:uLnTx/>
                <a:uFillTx/>
                <a:latin typeface="Arial"/>
                <a:ea typeface="等线" panose="02010600030101010101" pitchFamily="2" charset="-122"/>
                <a:cs typeface="Arial"/>
                <a:sym typeface="Arial"/>
              </a:rPr>
              <a:t>protesters</a:t>
            </a:r>
            <a:r>
              <a:rPr kumimoji="0" lang="en-US" altLang="zh-CN" sz="1600" b="0" i="0" u="none" strike="noStrike" kern="0" cap="none" spc="0" normalizeH="0" baseline="0" noProof="0" dirty="0">
                <a:ln>
                  <a:noFill/>
                </a:ln>
                <a:solidFill>
                  <a:srgbClr val="000000">
                    <a:lumMod val="50000"/>
                    <a:lumOff val="50000"/>
                  </a:srgbClr>
                </a:solidFill>
                <a:effectLst/>
                <a:uLnTx/>
                <a:uFillTx/>
                <a:latin typeface="Arial"/>
                <a:ea typeface="等线" panose="02010600030101010101" pitchFamily="2" charset="-122"/>
                <a:cs typeface="Arial"/>
                <a:sym typeface="Arial"/>
              </a:rPr>
              <a:t>.</a:t>
            </a:r>
            <a:endParaRPr kumimoji="0" lang="en-US" sz="1600" b="0" i="0" u="none" strike="noStrike" kern="0" cap="none" spc="0" normalizeH="0" baseline="0" noProof="0" dirty="0">
              <a:ln>
                <a:noFill/>
              </a:ln>
              <a:solidFill>
                <a:srgbClr val="000000">
                  <a:lumMod val="50000"/>
                  <a:lumOff val="50000"/>
                </a:srgbClr>
              </a:solidFill>
              <a:effectLst/>
              <a:uLnTx/>
              <a:uFillTx/>
              <a:latin typeface="Arial"/>
              <a:ea typeface="+mn-ea"/>
              <a:cs typeface="Arial"/>
              <a:sym typeface="Arial"/>
            </a:endParaRPr>
          </a:p>
        </p:txBody>
      </p:sp>
      <p:sp>
        <p:nvSpPr>
          <p:cNvPr id="18" name="Trapezoid 17">
            <a:extLst>
              <a:ext uri="{FF2B5EF4-FFF2-40B4-BE49-F238E27FC236}">
                <a16:creationId xmlns:a16="http://schemas.microsoft.com/office/drawing/2014/main" id="{0AB281CD-B44B-3649-99E1-79919814481C}"/>
              </a:ext>
            </a:extLst>
          </p:cNvPr>
          <p:cNvSpPr/>
          <p:nvPr/>
        </p:nvSpPr>
        <p:spPr>
          <a:xfrm rot="5400000">
            <a:off x="6450601" y="2669906"/>
            <a:ext cx="3970220" cy="656657"/>
          </a:xfrm>
          <a:prstGeom prst="trapezoid">
            <a:avLst>
              <a:gd name="adj" fmla="val 4758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lumMod val="50000"/>
                    <a:lumOff val="50000"/>
                  </a:srgbClr>
                </a:solidFill>
                <a:effectLst/>
                <a:uLnTx/>
                <a:uFillTx/>
                <a:latin typeface="Arial"/>
                <a:ea typeface="+mn-ea"/>
                <a:cs typeface="+mn-cs"/>
                <a:sym typeface="Arial"/>
              </a:rPr>
              <a:t>Text </a:t>
            </a:r>
            <a:br>
              <a:rPr kumimoji="0" lang="en-US" sz="1867" b="0" i="0" u="none" strike="noStrike" kern="0" cap="none" spc="0" normalizeH="0" baseline="0" noProof="0" dirty="0">
                <a:ln>
                  <a:noFill/>
                </a:ln>
                <a:solidFill>
                  <a:srgbClr val="000000">
                    <a:lumMod val="50000"/>
                    <a:lumOff val="50000"/>
                  </a:srgbClr>
                </a:solidFill>
                <a:effectLst/>
                <a:uLnTx/>
                <a:uFillTx/>
                <a:latin typeface="Arial"/>
                <a:ea typeface="+mn-ea"/>
                <a:cs typeface="+mn-cs"/>
                <a:sym typeface="Arial"/>
              </a:rPr>
            </a:br>
            <a:r>
              <a:rPr kumimoji="0" lang="en-US" sz="1867" b="0" i="0" u="none" strike="noStrike" kern="0" cap="none" spc="0" normalizeH="0" baseline="0" noProof="0" dirty="0">
                <a:ln>
                  <a:noFill/>
                </a:ln>
                <a:solidFill>
                  <a:srgbClr val="000000">
                    <a:lumMod val="50000"/>
                    <a:lumOff val="50000"/>
                  </a:srgbClr>
                </a:solidFill>
                <a:effectLst/>
                <a:uLnTx/>
                <a:uFillTx/>
                <a:latin typeface="Arial"/>
                <a:ea typeface="+mn-ea"/>
                <a:cs typeface="+mn-cs"/>
                <a:sym typeface="Arial"/>
              </a:rPr>
              <a:t>Encoder</a:t>
            </a:r>
          </a:p>
        </p:txBody>
      </p:sp>
      <p:sp>
        <p:nvSpPr>
          <p:cNvPr id="6" name="Rectangle 5">
            <a:extLst>
              <a:ext uri="{FF2B5EF4-FFF2-40B4-BE49-F238E27FC236}">
                <a16:creationId xmlns:a16="http://schemas.microsoft.com/office/drawing/2014/main" id="{12C2D767-1068-F848-AFD5-964E36D932F2}"/>
              </a:ext>
            </a:extLst>
          </p:cNvPr>
          <p:cNvSpPr/>
          <p:nvPr/>
        </p:nvSpPr>
        <p:spPr>
          <a:xfrm>
            <a:off x="9066196" y="1936051"/>
            <a:ext cx="548640" cy="54864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1" u="none" strike="noStrike" kern="0" cap="none" spc="0" normalizeH="0" baseline="0" noProof="0" dirty="0">
                <a:ln>
                  <a:noFill/>
                </a:ln>
                <a:solidFill>
                  <a:srgbClr val="000000">
                    <a:lumMod val="50000"/>
                    <a:lumOff val="50000"/>
                  </a:srgbClr>
                </a:solidFill>
                <a:effectLst/>
                <a:uLnTx/>
                <a:uFillTx/>
                <a:latin typeface="Times New Roman" panose="02020603050405020304" pitchFamily="18" charset="0"/>
                <a:ea typeface="+mn-ea"/>
                <a:cs typeface="Times New Roman" panose="02020603050405020304" pitchFamily="18" charset="0"/>
                <a:sym typeface="Arial"/>
              </a:rPr>
              <a:t>t</a:t>
            </a:r>
            <a:r>
              <a:rPr kumimoji="0" lang="en-US" altLang="zh-CN" sz="1867" b="0" i="1" u="none" strike="noStrike" kern="0" cap="none" spc="0" normalizeH="0" baseline="-25000" noProof="0" dirty="0">
                <a:ln>
                  <a:noFill/>
                </a:ln>
                <a:solidFill>
                  <a:srgbClr val="000000">
                    <a:lumMod val="50000"/>
                    <a:lumOff val="50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0</a:t>
            </a:r>
            <a:endParaRPr kumimoji="0" lang="en-US" sz="1867" b="0" i="1" u="none" strike="noStrike" kern="0" cap="none" spc="0" normalizeH="0" baseline="-25000" noProof="0" dirty="0">
              <a:ln>
                <a:noFill/>
              </a:ln>
              <a:solidFill>
                <a:srgbClr val="000000">
                  <a:lumMod val="50000"/>
                  <a:lumOff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Rectangle 18">
            <a:extLst>
              <a:ext uri="{FF2B5EF4-FFF2-40B4-BE49-F238E27FC236}">
                <a16:creationId xmlns:a16="http://schemas.microsoft.com/office/drawing/2014/main" id="{4359D7ED-EEB0-904B-B94E-C5B251E2FEF8}"/>
              </a:ext>
            </a:extLst>
          </p:cNvPr>
          <p:cNvSpPr/>
          <p:nvPr/>
        </p:nvSpPr>
        <p:spPr>
          <a:xfrm>
            <a:off x="9066196" y="2837025"/>
            <a:ext cx="548640" cy="54864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1" u="none" strike="noStrike" kern="0" cap="none" spc="0" normalizeH="0" baseline="0" noProof="0" dirty="0">
                <a:ln>
                  <a:noFill/>
                </a:ln>
                <a:solidFill>
                  <a:srgbClr val="000000">
                    <a:lumMod val="50000"/>
                    <a:lumOff val="50000"/>
                  </a:srgbClr>
                </a:solidFill>
                <a:effectLst/>
                <a:uLnTx/>
                <a:uFillTx/>
                <a:latin typeface="Times New Roman" panose="02020603050405020304" pitchFamily="18" charset="0"/>
                <a:ea typeface="+mn-ea"/>
                <a:cs typeface="Times New Roman" panose="02020603050405020304" pitchFamily="18" charset="0"/>
                <a:sym typeface="Arial"/>
              </a:rPr>
              <a:t>t</a:t>
            </a:r>
            <a:r>
              <a:rPr kumimoji="0" lang="en-US" altLang="zh-CN" sz="1867" b="0" i="1" u="none" strike="noStrike" kern="0" cap="none" spc="0" normalizeH="0" baseline="-25000" noProof="0" dirty="0">
                <a:ln>
                  <a:noFill/>
                </a:ln>
                <a:solidFill>
                  <a:srgbClr val="000000">
                    <a:lumMod val="50000"/>
                    <a:lumOff val="50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1</a:t>
            </a:r>
            <a:endParaRPr kumimoji="0" lang="en-US" sz="1867" b="0" i="1" u="none" strike="noStrike" kern="0" cap="none" spc="0" normalizeH="0" baseline="-25000" noProof="0" dirty="0">
              <a:ln>
                <a:noFill/>
              </a:ln>
              <a:solidFill>
                <a:srgbClr val="000000">
                  <a:lumMod val="50000"/>
                  <a:lumOff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Rectangle 19">
            <a:extLst>
              <a:ext uri="{FF2B5EF4-FFF2-40B4-BE49-F238E27FC236}">
                <a16:creationId xmlns:a16="http://schemas.microsoft.com/office/drawing/2014/main" id="{1C4101A4-0C5A-DD4B-A896-978B965A5BE1}"/>
              </a:ext>
            </a:extLst>
          </p:cNvPr>
          <p:cNvSpPr/>
          <p:nvPr/>
        </p:nvSpPr>
        <p:spPr>
          <a:xfrm>
            <a:off x="9066196" y="3843075"/>
            <a:ext cx="548640" cy="54864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1" u="none" strike="noStrike" kern="0" cap="none" spc="0" normalizeH="0" baseline="0" noProof="0" dirty="0">
                <a:ln>
                  <a:noFill/>
                </a:ln>
                <a:solidFill>
                  <a:srgbClr val="000000">
                    <a:lumMod val="50000"/>
                    <a:lumOff val="50000"/>
                  </a:srgbClr>
                </a:solidFill>
                <a:effectLst/>
                <a:uLnTx/>
                <a:uFillTx/>
                <a:latin typeface="Times New Roman" panose="02020603050405020304" pitchFamily="18" charset="0"/>
                <a:ea typeface="+mn-ea"/>
                <a:cs typeface="Times New Roman" panose="02020603050405020304" pitchFamily="18" charset="0"/>
                <a:sym typeface="Arial"/>
              </a:rPr>
              <a:t>t</a:t>
            </a:r>
            <a:r>
              <a:rPr kumimoji="0" lang="en-US" altLang="zh-CN" sz="1867" b="0" i="1" u="none" strike="noStrike" kern="0" cap="none" spc="0" normalizeH="0" baseline="-25000" noProof="0" dirty="0">
                <a:ln>
                  <a:noFill/>
                </a:ln>
                <a:solidFill>
                  <a:srgbClr val="000000">
                    <a:lumMod val="50000"/>
                    <a:lumOff val="50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2</a:t>
            </a:r>
            <a:endParaRPr kumimoji="0" lang="en-US" sz="1867" b="0" i="1" u="none" strike="noStrike" kern="0" cap="none" spc="0" normalizeH="0" baseline="-25000" noProof="0" dirty="0">
              <a:ln>
                <a:noFill/>
              </a:ln>
              <a:solidFill>
                <a:srgbClr val="000000">
                  <a:lumMod val="50000"/>
                  <a:lumOff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Rectangle 20">
            <a:extLst>
              <a:ext uri="{FF2B5EF4-FFF2-40B4-BE49-F238E27FC236}">
                <a16:creationId xmlns:a16="http://schemas.microsoft.com/office/drawing/2014/main" id="{D2AE440D-1209-4D45-BC63-F3F69E43DF14}"/>
              </a:ext>
            </a:extLst>
          </p:cNvPr>
          <p:cNvSpPr/>
          <p:nvPr/>
        </p:nvSpPr>
        <p:spPr>
          <a:xfrm>
            <a:off x="9927440" y="5382488"/>
            <a:ext cx="597408" cy="548640"/>
          </a:xfrm>
          <a:prstGeom prst="rect">
            <a:avLst/>
          </a:prstGeom>
          <a:solidFill>
            <a:srgbClr val="FFE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733" b="0" i="1" u="none" strike="noStrike" kern="0" cap="none" spc="0" normalizeH="0" baseline="0" noProof="0" dirty="0">
                <a:ln>
                  <a:noFill/>
                </a:ln>
                <a:solidFill>
                  <a:srgbClr val="000000">
                    <a:lumMod val="50000"/>
                    <a:lumOff val="50000"/>
                  </a:srgbClr>
                </a:solidFill>
                <a:effectLst/>
                <a:uLnTx/>
                <a:uFillTx/>
                <a:latin typeface="Times New Roman" panose="02020603050405020304" pitchFamily="18" charset="0"/>
                <a:ea typeface="+mn-ea"/>
                <a:cs typeface="Times New Roman" panose="02020603050405020304" pitchFamily="18" charset="0"/>
                <a:sym typeface="Arial"/>
              </a:rPr>
              <a:t>v</a:t>
            </a:r>
          </a:p>
        </p:txBody>
      </p:sp>
      <p:sp>
        <p:nvSpPr>
          <p:cNvPr id="22" name="Trapezoid 21">
            <a:extLst>
              <a:ext uri="{FF2B5EF4-FFF2-40B4-BE49-F238E27FC236}">
                <a16:creationId xmlns:a16="http://schemas.microsoft.com/office/drawing/2014/main" id="{2DCBC6BC-460D-3946-9269-BA6869BF8150}"/>
              </a:ext>
            </a:extLst>
          </p:cNvPr>
          <p:cNvSpPr/>
          <p:nvPr/>
        </p:nvSpPr>
        <p:spPr>
          <a:xfrm rot="5400000">
            <a:off x="7677963" y="5589044"/>
            <a:ext cx="1515496" cy="656659"/>
          </a:xfrm>
          <a:prstGeom prst="trapezoid">
            <a:avLst>
              <a:gd name="adj" fmla="val 47581"/>
            </a:avLst>
          </a:prstGeom>
          <a:solidFill>
            <a:srgbClr val="FFE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733" b="0" i="0" u="none" strike="noStrike" kern="0" cap="none" spc="0" normalizeH="0" baseline="0" noProof="0" dirty="0">
                <a:ln>
                  <a:noFill/>
                </a:ln>
                <a:solidFill>
                  <a:srgbClr val="000000">
                    <a:lumMod val="50000"/>
                    <a:lumOff val="50000"/>
                  </a:srgbClr>
                </a:solidFill>
                <a:effectLst/>
                <a:uLnTx/>
                <a:uFillTx/>
                <a:latin typeface="Arial"/>
                <a:ea typeface="+mn-ea"/>
                <a:cs typeface="+mn-cs"/>
                <a:sym typeface="Arial"/>
              </a:rPr>
              <a:t>Image Encoder</a:t>
            </a:r>
          </a:p>
        </p:txBody>
      </p:sp>
      <p:sp>
        <p:nvSpPr>
          <p:cNvPr id="25" name="Rectangle 24">
            <a:extLst>
              <a:ext uri="{FF2B5EF4-FFF2-40B4-BE49-F238E27FC236}">
                <a16:creationId xmlns:a16="http://schemas.microsoft.com/office/drawing/2014/main" id="{9F953C3A-62D9-6741-9457-A01B000C7C19}"/>
              </a:ext>
            </a:extLst>
          </p:cNvPr>
          <p:cNvSpPr/>
          <p:nvPr/>
        </p:nvSpPr>
        <p:spPr>
          <a:xfrm>
            <a:off x="9915572" y="2832961"/>
            <a:ext cx="597408" cy="5486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1" u="none" strike="noStrike" kern="0" cap="none" spc="0" normalizeH="0" baseline="-25000" noProof="0" dirty="0">
              <a:ln>
                <a:noFill/>
              </a:ln>
              <a:solidFill>
                <a:srgbClr val="000000">
                  <a:lumMod val="50000"/>
                  <a:lumOff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Rectangle 25">
            <a:extLst>
              <a:ext uri="{FF2B5EF4-FFF2-40B4-BE49-F238E27FC236}">
                <a16:creationId xmlns:a16="http://schemas.microsoft.com/office/drawing/2014/main" id="{226DCDEA-2F2E-6544-8B7C-A64407268F4D}"/>
              </a:ext>
            </a:extLst>
          </p:cNvPr>
          <p:cNvSpPr/>
          <p:nvPr/>
        </p:nvSpPr>
        <p:spPr>
          <a:xfrm>
            <a:off x="9915572" y="3839011"/>
            <a:ext cx="597408" cy="5486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1" u="none" strike="noStrike" kern="0" cap="none" spc="0" normalizeH="0" baseline="-25000" noProof="0" dirty="0">
              <a:ln>
                <a:noFill/>
              </a:ln>
              <a:solidFill>
                <a:srgbClr val="000000">
                  <a:lumMod val="50000"/>
                  <a:lumOff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 name="TextBox 27">
            <a:extLst>
              <a:ext uri="{FF2B5EF4-FFF2-40B4-BE49-F238E27FC236}">
                <a16:creationId xmlns:a16="http://schemas.microsoft.com/office/drawing/2014/main" id="{A54A37D0-2D57-0D42-A4B2-5BCF74F0BB24}"/>
              </a:ext>
            </a:extLst>
          </p:cNvPr>
          <p:cNvSpPr txBox="1"/>
          <p:nvPr/>
        </p:nvSpPr>
        <p:spPr>
          <a:xfrm>
            <a:off x="9833521" y="2001122"/>
            <a:ext cx="781913" cy="37965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1" u="none" strike="noStrike" kern="0" cap="none" spc="0" normalizeH="0" baseline="0" noProof="0" dirty="0">
                <a:ln>
                  <a:noFill/>
                </a:ln>
                <a:solidFill>
                  <a:srgbClr val="000000">
                    <a:lumMod val="50000"/>
                    <a:lumOff val="50000"/>
                  </a:srgbClr>
                </a:solidFill>
                <a:effectLst/>
                <a:uLnTx/>
                <a:uFillTx/>
                <a:latin typeface="Times New Roman" panose="02020603050405020304" pitchFamily="18" charset="0"/>
                <a:ea typeface="+mn-ea"/>
                <a:cs typeface="Times New Roman" panose="02020603050405020304" pitchFamily="18" charset="0"/>
                <a:sym typeface="Arial"/>
              </a:rPr>
              <a:t>s(t</a:t>
            </a:r>
            <a:r>
              <a:rPr kumimoji="0" lang="en-US" altLang="zh-CN" sz="1867" b="0" i="1" u="none" strike="noStrike" kern="0" cap="none" spc="0" normalizeH="0" baseline="-25000" noProof="0" dirty="0">
                <a:ln>
                  <a:noFill/>
                </a:ln>
                <a:solidFill>
                  <a:srgbClr val="000000">
                    <a:lumMod val="50000"/>
                    <a:lumOff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Arial"/>
              </a:rPr>
              <a:t>0</a:t>
            </a:r>
            <a:r>
              <a:rPr kumimoji="0" lang="en-US" altLang="zh-CN" sz="1867" b="0" i="1" u="none" strike="noStrike" kern="0" cap="none" spc="0" normalizeH="0" baseline="0" noProof="0" dirty="0">
                <a:ln>
                  <a:noFill/>
                </a:ln>
                <a:solidFill>
                  <a:srgbClr val="000000">
                    <a:lumMod val="50000"/>
                    <a:lumOff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Arial"/>
              </a:rPr>
              <a:t>,v)</a:t>
            </a:r>
            <a:endParaRPr kumimoji="0" lang="en-US" sz="1867" b="0" i="1" u="none" strike="noStrike" kern="0" cap="none" spc="0" normalizeH="0" baseline="-25000" noProof="0" dirty="0">
              <a:ln>
                <a:noFill/>
              </a:ln>
              <a:solidFill>
                <a:srgbClr val="000000">
                  <a:lumMod val="50000"/>
                  <a:lumOff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 name="TextBox 28">
            <a:extLst>
              <a:ext uri="{FF2B5EF4-FFF2-40B4-BE49-F238E27FC236}">
                <a16:creationId xmlns:a16="http://schemas.microsoft.com/office/drawing/2014/main" id="{BBDE40C8-B667-A44B-9F3F-386841B4E85E}"/>
              </a:ext>
            </a:extLst>
          </p:cNvPr>
          <p:cNvSpPr txBox="1"/>
          <p:nvPr/>
        </p:nvSpPr>
        <p:spPr>
          <a:xfrm>
            <a:off x="9710434" y="2877587"/>
            <a:ext cx="990916" cy="37965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1" u="none" strike="noStrike" kern="0" cap="none" spc="0" normalizeH="0" baseline="0" noProof="0" dirty="0">
                <a:ln>
                  <a:noFill/>
                </a:ln>
                <a:solidFill>
                  <a:srgbClr val="000000">
                    <a:lumMod val="50000"/>
                    <a:lumOff val="50000"/>
                  </a:srgbClr>
                </a:solidFill>
                <a:effectLst/>
                <a:uLnTx/>
                <a:uFillTx/>
                <a:latin typeface="Times New Roman" panose="02020603050405020304" pitchFamily="18" charset="0"/>
                <a:ea typeface="+mn-ea"/>
                <a:cs typeface="Times New Roman" panose="02020603050405020304" pitchFamily="18" charset="0"/>
                <a:sym typeface="Arial"/>
              </a:rPr>
              <a:t>s(t</a:t>
            </a:r>
            <a:r>
              <a:rPr kumimoji="0" lang="en-US" altLang="zh-CN" sz="1867" b="0" i="1" u="none" strike="noStrike" kern="0" cap="none" spc="0" normalizeH="0" baseline="-25000" noProof="0" dirty="0">
                <a:ln>
                  <a:noFill/>
                </a:ln>
                <a:solidFill>
                  <a:srgbClr val="000000">
                    <a:lumMod val="50000"/>
                    <a:lumOff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Arial"/>
              </a:rPr>
              <a:t>1</a:t>
            </a:r>
            <a:r>
              <a:rPr kumimoji="0" lang="en-US" altLang="zh-CN" sz="1867" b="0" i="1" u="none" strike="noStrike" kern="0" cap="none" spc="0" normalizeH="0" baseline="0" noProof="0" dirty="0">
                <a:ln>
                  <a:noFill/>
                </a:ln>
                <a:solidFill>
                  <a:srgbClr val="000000">
                    <a:lumMod val="50000"/>
                    <a:lumOff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Arial"/>
              </a:rPr>
              <a:t>,v)</a:t>
            </a:r>
            <a:endParaRPr kumimoji="0" lang="en-US" sz="1867" b="0" i="1" u="none" strike="noStrike" kern="0" cap="none" spc="0" normalizeH="0" baseline="-25000" noProof="0" dirty="0">
              <a:ln>
                <a:noFill/>
              </a:ln>
              <a:solidFill>
                <a:srgbClr val="000000">
                  <a:lumMod val="50000"/>
                  <a:lumOff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TextBox 29">
            <a:extLst>
              <a:ext uri="{FF2B5EF4-FFF2-40B4-BE49-F238E27FC236}">
                <a16:creationId xmlns:a16="http://schemas.microsoft.com/office/drawing/2014/main" id="{5F184A19-B20D-1B42-A51D-9BC502735A47}"/>
              </a:ext>
            </a:extLst>
          </p:cNvPr>
          <p:cNvSpPr txBox="1"/>
          <p:nvPr/>
        </p:nvSpPr>
        <p:spPr>
          <a:xfrm>
            <a:off x="9723367" y="3890392"/>
            <a:ext cx="990916" cy="37965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1" u="none" strike="noStrike" kern="0" cap="none" spc="0" normalizeH="0" baseline="0" noProof="0" dirty="0">
                <a:ln>
                  <a:noFill/>
                </a:ln>
                <a:solidFill>
                  <a:srgbClr val="000000">
                    <a:lumMod val="50000"/>
                    <a:lumOff val="50000"/>
                  </a:srgbClr>
                </a:solidFill>
                <a:effectLst/>
                <a:uLnTx/>
                <a:uFillTx/>
                <a:latin typeface="Times New Roman" panose="02020603050405020304" pitchFamily="18" charset="0"/>
                <a:ea typeface="+mn-ea"/>
                <a:cs typeface="Times New Roman" panose="02020603050405020304" pitchFamily="18" charset="0"/>
                <a:sym typeface="Arial"/>
              </a:rPr>
              <a:t>s(t</a:t>
            </a:r>
            <a:r>
              <a:rPr kumimoji="0" lang="en-US" altLang="zh-CN" sz="1867" b="0" i="1" u="none" strike="noStrike" kern="0" cap="none" spc="0" normalizeH="0" baseline="-25000" noProof="0" dirty="0">
                <a:ln>
                  <a:noFill/>
                </a:ln>
                <a:solidFill>
                  <a:srgbClr val="000000">
                    <a:lumMod val="50000"/>
                    <a:lumOff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Arial"/>
              </a:rPr>
              <a:t>2</a:t>
            </a:r>
            <a:r>
              <a:rPr kumimoji="0" lang="en-US" altLang="zh-CN" sz="1867" b="0" i="1" u="none" strike="noStrike" kern="0" cap="none" spc="0" normalizeH="0" baseline="0" noProof="0" dirty="0">
                <a:ln>
                  <a:noFill/>
                </a:ln>
                <a:solidFill>
                  <a:srgbClr val="000000">
                    <a:lumMod val="50000"/>
                    <a:lumOff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Arial"/>
              </a:rPr>
              <a:t>,v)</a:t>
            </a:r>
            <a:endParaRPr kumimoji="0" lang="en-US" sz="1867" b="0" i="1" u="none" strike="noStrike" kern="0" cap="none" spc="0" normalizeH="0" baseline="-25000" noProof="0" dirty="0">
              <a:ln>
                <a:noFill/>
              </a:ln>
              <a:solidFill>
                <a:srgbClr val="000000">
                  <a:lumMod val="50000"/>
                  <a:lumOff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cxnSp>
        <p:nvCxnSpPr>
          <p:cNvPr id="11" name="Straight Arrow Connector 10">
            <a:extLst>
              <a:ext uri="{FF2B5EF4-FFF2-40B4-BE49-F238E27FC236}">
                <a16:creationId xmlns:a16="http://schemas.microsoft.com/office/drawing/2014/main" id="{36A65A36-DDE6-404E-AAC8-5C2E56DFF22A}"/>
              </a:ext>
            </a:extLst>
          </p:cNvPr>
          <p:cNvCxnSpPr>
            <a:cxnSpLocks/>
          </p:cNvCxnSpPr>
          <p:nvPr/>
        </p:nvCxnSpPr>
        <p:spPr>
          <a:xfrm>
            <a:off x="7830477" y="2212497"/>
            <a:ext cx="275348"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5" name="Straight Arrow Connector 34">
            <a:extLst>
              <a:ext uri="{FF2B5EF4-FFF2-40B4-BE49-F238E27FC236}">
                <a16:creationId xmlns:a16="http://schemas.microsoft.com/office/drawing/2014/main" id="{FC7A766A-8FAD-AC4A-8C53-695A77F3629B}"/>
              </a:ext>
            </a:extLst>
          </p:cNvPr>
          <p:cNvCxnSpPr>
            <a:cxnSpLocks/>
          </p:cNvCxnSpPr>
          <p:nvPr/>
        </p:nvCxnSpPr>
        <p:spPr>
          <a:xfrm>
            <a:off x="7830477" y="3137981"/>
            <a:ext cx="275348"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6" name="Straight Arrow Connector 35">
            <a:extLst>
              <a:ext uri="{FF2B5EF4-FFF2-40B4-BE49-F238E27FC236}">
                <a16:creationId xmlns:a16="http://schemas.microsoft.com/office/drawing/2014/main" id="{8BB0E307-CBA2-CC48-A06B-7B3FA3AE77F9}"/>
              </a:ext>
            </a:extLst>
          </p:cNvPr>
          <p:cNvCxnSpPr>
            <a:cxnSpLocks/>
          </p:cNvCxnSpPr>
          <p:nvPr/>
        </p:nvCxnSpPr>
        <p:spPr>
          <a:xfrm>
            <a:off x="7830477" y="4114335"/>
            <a:ext cx="275348"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7" name="Straight Arrow Connector 36">
            <a:extLst>
              <a:ext uri="{FF2B5EF4-FFF2-40B4-BE49-F238E27FC236}">
                <a16:creationId xmlns:a16="http://schemas.microsoft.com/office/drawing/2014/main" id="{EE1696AD-67CB-8B4B-A8DA-2F2D9170CF1A}"/>
              </a:ext>
            </a:extLst>
          </p:cNvPr>
          <p:cNvCxnSpPr>
            <a:cxnSpLocks/>
          </p:cNvCxnSpPr>
          <p:nvPr/>
        </p:nvCxnSpPr>
        <p:spPr>
          <a:xfrm>
            <a:off x="8764039" y="2218227"/>
            <a:ext cx="275348"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8" name="Straight Arrow Connector 37">
            <a:extLst>
              <a:ext uri="{FF2B5EF4-FFF2-40B4-BE49-F238E27FC236}">
                <a16:creationId xmlns:a16="http://schemas.microsoft.com/office/drawing/2014/main" id="{702270E8-0D55-5A44-9B77-909E3504D945}"/>
              </a:ext>
            </a:extLst>
          </p:cNvPr>
          <p:cNvCxnSpPr>
            <a:cxnSpLocks/>
          </p:cNvCxnSpPr>
          <p:nvPr/>
        </p:nvCxnSpPr>
        <p:spPr>
          <a:xfrm>
            <a:off x="8764039" y="3143711"/>
            <a:ext cx="275348"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9" name="Straight Arrow Connector 38">
            <a:extLst>
              <a:ext uri="{FF2B5EF4-FFF2-40B4-BE49-F238E27FC236}">
                <a16:creationId xmlns:a16="http://schemas.microsoft.com/office/drawing/2014/main" id="{B9E6ABC0-34FC-3C42-B8DF-1790F8967E89}"/>
              </a:ext>
            </a:extLst>
          </p:cNvPr>
          <p:cNvCxnSpPr>
            <a:cxnSpLocks/>
          </p:cNvCxnSpPr>
          <p:nvPr/>
        </p:nvCxnSpPr>
        <p:spPr>
          <a:xfrm>
            <a:off x="8764039" y="4120064"/>
            <a:ext cx="275348"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0" name="Straight Arrow Connector 39">
            <a:extLst>
              <a:ext uri="{FF2B5EF4-FFF2-40B4-BE49-F238E27FC236}">
                <a16:creationId xmlns:a16="http://schemas.microsoft.com/office/drawing/2014/main" id="{9A63ABA0-8749-E94E-90BC-DF6C8920740C}"/>
              </a:ext>
            </a:extLst>
          </p:cNvPr>
          <p:cNvCxnSpPr>
            <a:cxnSpLocks/>
          </p:cNvCxnSpPr>
          <p:nvPr/>
        </p:nvCxnSpPr>
        <p:spPr>
          <a:xfrm>
            <a:off x="4870400" y="5671752"/>
            <a:ext cx="3235424" cy="0"/>
          </a:xfrm>
          <a:prstGeom prst="straightConnector1">
            <a:avLst/>
          </a:prstGeom>
          <a:ln>
            <a:solidFill>
              <a:srgbClr val="FFDC7F"/>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830C7BFC-D9D3-CB44-9172-7A7F2FDAD3AC}"/>
              </a:ext>
            </a:extLst>
          </p:cNvPr>
          <p:cNvCxnSpPr>
            <a:cxnSpLocks/>
          </p:cNvCxnSpPr>
          <p:nvPr/>
        </p:nvCxnSpPr>
        <p:spPr>
          <a:xfrm>
            <a:off x="8764039" y="5671752"/>
            <a:ext cx="1151533" cy="0"/>
          </a:xfrm>
          <a:prstGeom prst="straightConnector1">
            <a:avLst/>
          </a:prstGeom>
          <a:ln>
            <a:solidFill>
              <a:srgbClr val="FFDC7F"/>
            </a:solidFill>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40EB72CE-BFC2-7345-9F7E-4E7FF5F28C76}"/>
              </a:ext>
            </a:extLst>
          </p:cNvPr>
          <p:cNvCxnSpPr>
            <a:cxnSpLocks/>
            <a:stCxn id="21" idx="0"/>
          </p:cNvCxnSpPr>
          <p:nvPr/>
        </p:nvCxnSpPr>
        <p:spPr>
          <a:xfrm flipV="1">
            <a:off x="10226144" y="4807416"/>
            <a:ext cx="0" cy="575073"/>
          </a:xfrm>
          <a:prstGeom prst="straightConnector1">
            <a:avLst/>
          </a:prstGeom>
          <a:ln>
            <a:solidFill>
              <a:srgbClr val="FFDC7F"/>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2CBA2E00-E43C-274D-B4E0-F4DCFA91E007}"/>
              </a:ext>
            </a:extLst>
          </p:cNvPr>
          <p:cNvCxnSpPr>
            <a:cxnSpLocks/>
          </p:cNvCxnSpPr>
          <p:nvPr/>
        </p:nvCxnSpPr>
        <p:spPr>
          <a:xfrm>
            <a:off x="9673033" y="3120172"/>
            <a:ext cx="205139"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3" name="TextBox 2">
            <a:extLst>
              <a:ext uri="{FF2B5EF4-FFF2-40B4-BE49-F238E27FC236}">
                <a16:creationId xmlns:a16="http://schemas.microsoft.com/office/drawing/2014/main" id="{03B3235D-694C-CA40-B903-BDEB7F8861AA}"/>
              </a:ext>
            </a:extLst>
          </p:cNvPr>
          <p:cNvSpPr txBox="1"/>
          <p:nvPr/>
        </p:nvSpPr>
        <p:spPr>
          <a:xfrm>
            <a:off x="10579683" y="1854438"/>
            <a:ext cx="1460656" cy="66697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Contrastive </a:t>
            </a:r>
            <a:b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b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Learning</a:t>
            </a:r>
          </a:p>
        </p:txBody>
      </p:sp>
    </p:spTree>
    <p:custDataLst>
      <p:tags r:id="rId1"/>
    </p:custDataLst>
    <p:extLst>
      <p:ext uri="{BB962C8B-B14F-4D97-AF65-F5344CB8AC3E}">
        <p14:creationId xmlns:p14="http://schemas.microsoft.com/office/powerpoint/2010/main" val="147819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left)">
                                      <p:cBhvr>
                                        <p:cTn id="10" dur="500"/>
                                        <p:tgtEl>
                                          <p:spTgt spid="35"/>
                                        </p:tgtEl>
                                      </p:cBhvr>
                                    </p:animEffect>
                                  </p:childTnLst>
                                </p:cTn>
                              </p:par>
                              <p:par>
                                <p:cTn id="11" presetID="22" presetClass="entr" presetSubtype="8"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left)">
                                      <p:cBhvr>
                                        <p:cTn id="21" dur="500"/>
                                        <p:tgtEl>
                                          <p:spTgt spid="37"/>
                                        </p:tgtEl>
                                      </p:cBhvr>
                                    </p:animEffect>
                                  </p:childTnLst>
                                </p:cTn>
                              </p:par>
                              <p:par>
                                <p:cTn id="22" presetID="22" presetClass="entr" presetSubtype="8"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par>
                                <p:cTn id="25" presetID="22" presetClass="entr" presetSubtype="8"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2000"/>
                            </p:stCondLst>
                            <p:childTnLst>
                              <p:par>
                                <p:cTn id="39" presetID="22" presetClass="entr" presetSubtype="8" fill="hold"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left)">
                                      <p:cBhvr>
                                        <p:cTn id="41" dur="500"/>
                                        <p:tgtEl>
                                          <p:spTgt spid="40"/>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500"/>
                                        <p:tgtEl>
                                          <p:spTgt spid="22"/>
                                        </p:tgtEl>
                                      </p:cBhvr>
                                    </p:animEffect>
                                  </p:childTnLst>
                                </p:cTn>
                              </p:par>
                            </p:childTnLst>
                          </p:cTn>
                        </p:par>
                        <p:par>
                          <p:cTn id="46" fill="hold">
                            <p:stCondLst>
                              <p:cond delay="3000"/>
                            </p:stCondLst>
                            <p:childTnLst>
                              <p:par>
                                <p:cTn id="47" presetID="22" presetClass="entr" presetSubtype="8" fill="hold" nodeType="after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left)">
                                      <p:cBhvr>
                                        <p:cTn id="49" dur="500"/>
                                        <p:tgtEl>
                                          <p:spTgt spid="44"/>
                                        </p:tgtEl>
                                      </p:cBhvr>
                                    </p:animEffect>
                                  </p:childTnLst>
                                </p:cTn>
                              </p:par>
                            </p:childTnLst>
                          </p:cTn>
                        </p:par>
                        <p:par>
                          <p:cTn id="50" fill="hold">
                            <p:stCondLst>
                              <p:cond delay="35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par>
                          <p:cTn id="54" fill="hold">
                            <p:stCondLst>
                              <p:cond delay="4000"/>
                            </p:stCondLst>
                            <p:childTnLst>
                              <p:par>
                                <p:cTn id="55" presetID="22" presetClass="entr" presetSubtype="4" fill="hold" nodeType="afterEffect">
                                  <p:stCondLst>
                                    <p:cond delay="1000"/>
                                  </p:stCondLst>
                                  <p:childTnLst>
                                    <p:set>
                                      <p:cBhvr>
                                        <p:cTn id="56" dur="1" fill="hold">
                                          <p:stCondLst>
                                            <p:cond delay="0"/>
                                          </p:stCondLst>
                                        </p:cTn>
                                        <p:tgtEl>
                                          <p:spTgt spid="46"/>
                                        </p:tgtEl>
                                        <p:attrNameLst>
                                          <p:attrName>style.visibility</p:attrName>
                                        </p:attrNameLst>
                                      </p:cBhvr>
                                      <p:to>
                                        <p:strVal val="visible"/>
                                      </p:to>
                                    </p:set>
                                    <p:animEffect transition="in" filter="wipe(down)">
                                      <p:cBhvr>
                                        <p:cTn id="57" dur="500"/>
                                        <p:tgtEl>
                                          <p:spTgt spid="46"/>
                                        </p:tgtEl>
                                      </p:cBhvr>
                                    </p:animEffect>
                                  </p:childTnLst>
                                </p:cTn>
                              </p:par>
                              <p:par>
                                <p:cTn id="58" presetID="22" presetClass="entr" presetSubtype="8"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ipe(left)">
                                      <p:cBhvr>
                                        <p:cTn id="60" dur="500"/>
                                        <p:tgtEl>
                                          <p:spTgt spid="49"/>
                                        </p:tgtEl>
                                      </p:cBhvr>
                                    </p:animEffect>
                                  </p:childTnLst>
                                </p:cTn>
                              </p:par>
                            </p:childTnLst>
                          </p:cTn>
                        </p:par>
                        <p:par>
                          <p:cTn id="61" fill="hold">
                            <p:stCondLst>
                              <p:cond delay="5500"/>
                            </p:stCondLst>
                            <p:childTnLst>
                              <p:par>
                                <p:cTn id="62" presetID="1" presetClass="entr" presetSubtype="0"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childTnLst>
                                </p:cTn>
                              </p:par>
                            </p:childTnLst>
                          </p:cTn>
                        </p:par>
                        <p:par>
                          <p:cTn id="66" fill="hold">
                            <p:stCondLst>
                              <p:cond delay="5500"/>
                            </p:stCondLst>
                            <p:childTnLst>
                              <p:par>
                                <p:cTn id="67" presetID="1" presetClass="entr" presetSubtype="0"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par>
                          <p:cTn id="71" fill="hold">
                            <p:stCondLst>
                              <p:cond delay="5500"/>
                            </p:stCondLst>
                            <p:childTnLst>
                              <p:par>
                                <p:cTn id="72" presetID="1" presetClass="entr" presetSubtype="0" fill="hold" grpId="0" nodeType="afterEffect">
                                  <p:stCondLst>
                                    <p:cond delay="0"/>
                                  </p:stCondLst>
                                  <p:childTnLst>
                                    <p:set>
                                      <p:cBhvr>
                                        <p:cTn id="73" dur="1" fill="hold">
                                          <p:stCondLst>
                                            <p:cond delay="0"/>
                                          </p:stCondLst>
                                        </p:cTn>
                                        <p:tgtEl>
                                          <p:spTgt spid="26"/>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53"/>
                                        </p:tgtEl>
                                        <p:attrNameLst>
                                          <p:attrName>style.visibility</p:attrName>
                                        </p:attrNameLst>
                                      </p:cBhvr>
                                      <p:to>
                                        <p:strVal val="visible"/>
                                      </p:to>
                                    </p:set>
                                  </p:childTnLst>
                                </p:cTn>
                              </p:par>
                            </p:childTnLst>
                          </p:cTn>
                        </p:par>
                        <p:par>
                          <p:cTn id="80" fill="hold">
                            <p:stCondLst>
                              <p:cond delay="0"/>
                            </p:stCondLst>
                            <p:childTnLst>
                              <p:par>
                                <p:cTn id="81" presetID="1" presetClass="entr" presetSubtype="0" fill="hold" grpId="0" nodeType="afterEffect">
                                  <p:stCondLst>
                                    <p:cond delay="0"/>
                                  </p:stCondLst>
                                  <p:childTnLst>
                                    <p:set>
                                      <p:cBhvr>
                                        <p:cTn id="8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3" grpId="0" animBg="1"/>
      <p:bldP spid="18" grpId="0" animBg="1"/>
      <p:bldP spid="6" grpId="0" animBg="1"/>
      <p:bldP spid="19" grpId="0" animBg="1"/>
      <p:bldP spid="20" grpId="0" animBg="1"/>
      <p:bldP spid="21" grpId="0" animBg="1"/>
      <p:bldP spid="22" grpId="0" animBg="1"/>
      <p:bldP spid="25" grpId="0" animBg="1"/>
      <p:bldP spid="26" grpId="0" animBg="1"/>
      <p:bldP spid="28" grpId="0"/>
      <p:bldP spid="29" grpId="0"/>
      <p:bldP spid="30" grpId="0"/>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FB4C2-AD09-C349-9C28-C4352E418565}"/>
              </a:ext>
            </a:extLst>
          </p:cNvPr>
          <p:cNvSpPr>
            <a:spLocks noGrp="1"/>
          </p:cNvSpPr>
          <p:nvPr>
            <p:ph type="title"/>
          </p:nvPr>
        </p:nvSpPr>
        <p:spPr/>
        <p:txBody>
          <a:bodyPr/>
          <a:lstStyle/>
          <a:p>
            <a:r>
              <a:rPr lang="en-US" dirty="0"/>
              <a:t>GPT-3 Based Prompt</a:t>
            </a:r>
          </a:p>
        </p:txBody>
      </p:sp>
      <p:sp>
        <p:nvSpPr>
          <p:cNvPr id="3" name="Text Placeholder 2">
            <a:extLst>
              <a:ext uri="{FF2B5EF4-FFF2-40B4-BE49-F238E27FC236}">
                <a16:creationId xmlns:a16="http://schemas.microsoft.com/office/drawing/2014/main" id="{D81BD669-A778-EE4D-8B84-89986900D48D}"/>
              </a:ext>
            </a:extLst>
          </p:cNvPr>
          <p:cNvSpPr>
            <a:spLocks noGrp="1"/>
          </p:cNvSpPr>
          <p:nvPr>
            <p:ph type="body" idx="1"/>
          </p:nvPr>
        </p:nvSpPr>
        <p:spPr>
          <a:xfrm>
            <a:off x="838200" y="1127532"/>
            <a:ext cx="10709953" cy="5049432"/>
          </a:xfrm>
        </p:spPr>
        <p:txBody>
          <a:bodyPr/>
          <a:lstStyle/>
          <a:p>
            <a:r>
              <a:rPr lang="en-US" dirty="0"/>
              <a:t>From Event Structure to Natural Language Description:</a:t>
            </a:r>
            <a:endParaRPr lang="en-US" b="0" i="0" dirty="0">
              <a:effectLst/>
              <a:latin typeface="Arial" panose="020B0604020202020204" pitchFamily="34" charset="0"/>
            </a:endParaRPr>
          </a:p>
          <a:p>
            <a:pPr lvl="1"/>
            <a:r>
              <a:rPr lang="en-US" b="0" i="0" dirty="0">
                <a:effectLst/>
                <a:latin typeface="Arial" panose="020B0604020202020204" pitchFamily="34" charset="0"/>
              </a:rPr>
              <a:t>We use five manual event description examples as few-shot prompts to control the generation.</a:t>
            </a:r>
            <a:endParaRPr lang="en-US" dirty="0"/>
          </a:p>
        </p:txBody>
      </p:sp>
      <p:pic>
        <p:nvPicPr>
          <p:cNvPr id="5" name="Picture 4" descr="A picture containing text&#10;&#10;Description automatically generated">
            <a:extLst>
              <a:ext uri="{FF2B5EF4-FFF2-40B4-BE49-F238E27FC236}">
                <a16:creationId xmlns:a16="http://schemas.microsoft.com/office/drawing/2014/main" id="{33864012-E8FA-B043-8243-5237CD0798D6}"/>
              </a:ext>
            </a:extLst>
          </p:cNvPr>
          <p:cNvPicPr>
            <a:picLocks noChangeAspect="1"/>
          </p:cNvPicPr>
          <p:nvPr/>
        </p:nvPicPr>
        <p:blipFill>
          <a:blip r:embed="rId3"/>
          <a:stretch>
            <a:fillRect/>
          </a:stretch>
        </p:blipFill>
        <p:spPr>
          <a:xfrm>
            <a:off x="1700066" y="2757031"/>
            <a:ext cx="9116849" cy="2141541"/>
          </a:xfrm>
          <a:prstGeom prst="rect">
            <a:avLst/>
          </a:prstGeom>
        </p:spPr>
      </p:pic>
    </p:spTree>
    <p:extLst>
      <p:ext uri="{BB962C8B-B14F-4D97-AF65-F5344CB8AC3E}">
        <p14:creationId xmlns:p14="http://schemas.microsoft.com/office/powerpoint/2010/main" val="40842970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D63F5-5C58-404B-A1FB-3A3B1686F314}"/>
              </a:ext>
            </a:extLst>
          </p:cNvPr>
          <p:cNvSpPr>
            <a:spLocks noGrp="1"/>
          </p:cNvSpPr>
          <p:nvPr>
            <p:ph type="title"/>
          </p:nvPr>
        </p:nvSpPr>
        <p:spPr>
          <a:xfrm>
            <a:off x="838200" y="365126"/>
            <a:ext cx="11353800" cy="688975"/>
          </a:xfrm>
        </p:spPr>
        <p:txBody>
          <a:bodyPr/>
          <a:lstStyle/>
          <a:p>
            <a:r>
              <a:rPr lang="en-US" dirty="0"/>
              <a:t>CLIP-Event: Event-Driven Vision-Language Pretraining</a:t>
            </a:r>
          </a:p>
        </p:txBody>
      </p:sp>
      <p:sp>
        <p:nvSpPr>
          <p:cNvPr id="3" name="Text Placeholder 2">
            <a:extLst>
              <a:ext uri="{FF2B5EF4-FFF2-40B4-BE49-F238E27FC236}">
                <a16:creationId xmlns:a16="http://schemas.microsoft.com/office/drawing/2014/main" id="{BC80E685-1AC4-3440-9755-BCB60429B90F}"/>
              </a:ext>
            </a:extLst>
          </p:cNvPr>
          <p:cNvSpPr>
            <a:spLocks noGrp="1"/>
          </p:cNvSpPr>
          <p:nvPr>
            <p:ph type="body" idx="1"/>
          </p:nvPr>
        </p:nvSpPr>
        <p:spPr>
          <a:xfrm>
            <a:off x="504373" y="1231901"/>
            <a:ext cx="6249175" cy="4945063"/>
          </a:xfrm>
        </p:spPr>
        <p:txBody>
          <a:bodyPr/>
          <a:lstStyle/>
          <a:p>
            <a:r>
              <a:rPr lang="en-US" dirty="0"/>
              <a:t>Structured Alignment via Optimal Transport</a:t>
            </a:r>
          </a:p>
          <a:p>
            <a:r>
              <a:rPr lang="en-US" dirty="0"/>
              <a:t>To encode the event structure, we calculate a </a:t>
            </a:r>
            <a:r>
              <a:rPr lang="en-US" dirty="0">
                <a:solidFill>
                  <a:schemeClr val="accent1"/>
                </a:solidFill>
              </a:rPr>
              <a:t>global graph alignment score </a:t>
            </a:r>
            <a:r>
              <a:rPr lang="en-US" dirty="0"/>
              <a:t>based on Optimal Transport</a:t>
            </a:r>
          </a:p>
          <a:p>
            <a:pPr lvl="1">
              <a:lnSpc>
                <a:spcPct val="130000"/>
              </a:lnSpc>
            </a:pPr>
            <a:r>
              <a:rPr lang="en-US" sz="2133" dirty="0">
                <a:latin typeface="Arial" panose="020B0604020202020204" pitchFamily="34" charset="0"/>
                <a:cs typeface="Arial" panose="020B0604020202020204" pitchFamily="34" charset="0"/>
              </a:rPr>
              <a:t>Step1. obtain cost matrix </a:t>
            </a:r>
            <a:r>
              <a:rPr lang="en-US" sz="2133" b="1" i="1" dirty="0">
                <a:latin typeface="Times New Roman" panose="02020603050405020304" pitchFamily="18" charset="0"/>
                <a:cs typeface="Times New Roman" panose="02020603050405020304" pitchFamily="18" charset="0"/>
              </a:rPr>
              <a:t>C</a:t>
            </a:r>
            <a:r>
              <a:rPr lang="en-US" sz="2133" dirty="0">
                <a:latin typeface="Arial" panose="020B0604020202020204" pitchFamily="34" charset="0"/>
                <a:cs typeface="Arial" panose="020B0604020202020204" pitchFamily="34" charset="0"/>
              </a:rPr>
              <a:t> (embedding similarity)</a:t>
            </a:r>
          </a:p>
          <a:p>
            <a:pPr lvl="1">
              <a:lnSpc>
                <a:spcPct val="130000"/>
              </a:lnSpc>
            </a:pPr>
            <a:r>
              <a:rPr lang="en-US" sz="2133" dirty="0">
                <a:latin typeface="Arial" panose="020B0604020202020204" pitchFamily="34" charset="0"/>
                <a:cs typeface="Arial" panose="020B0604020202020204" pitchFamily="34" charset="0"/>
              </a:rPr>
              <a:t>Step2. optimize the transport plan </a:t>
            </a:r>
            <a:r>
              <a:rPr lang="en-US" sz="2133" b="1" i="1" dirty="0">
                <a:latin typeface="Times New Roman" panose="02020603050405020304" pitchFamily="18" charset="0"/>
                <a:cs typeface="Times New Roman" panose="02020603050405020304" pitchFamily="18" charset="0"/>
              </a:rPr>
              <a:t>T</a:t>
            </a:r>
            <a:r>
              <a:rPr lang="en-US" sz="2133" dirty="0">
                <a:latin typeface="Arial" panose="020B0604020202020204" pitchFamily="34" charset="0"/>
                <a:cs typeface="Arial" panose="020B0604020202020204" pitchFamily="34" charset="0"/>
              </a:rPr>
              <a:t> within </a:t>
            </a:r>
            <a:r>
              <a:rPr lang="en-US" sz="2133" i="1" dirty="0">
                <a:latin typeface="Times New Roman" panose="02020603050405020304" pitchFamily="18" charset="0"/>
                <a:cs typeface="Times New Roman" panose="02020603050405020304" pitchFamily="18" charset="0"/>
              </a:rPr>
              <a:t>k</a:t>
            </a:r>
            <a:r>
              <a:rPr lang="en-US" sz="2133" dirty="0">
                <a:latin typeface="Arial" panose="020B0604020202020204" pitchFamily="34" charset="0"/>
                <a:cs typeface="Arial" panose="020B0604020202020204" pitchFamily="34" charset="0"/>
              </a:rPr>
              <a:t> iterations</a:t>
            </a:r>
          </a:p>
          <a:p>
            <a:pPr lvl="1">
              <a:lnSpc>
                <a:spcPct val="130000"/>
              </a:lnSpc>
            </a:pPr>
            <a:r>
              <a:rPr lang="en-US" sz="2133" dirty="0">
                <a:latin typeface="Arial" panose="020B0604020202020204" pitchFamily="34" charset="0"/>
                <a:cs typeface="Arial" panose="020B0604020202020204" pitchFamily="34" charset="0"/>
              </a:rPr>
              <a:t>Step3. calculate the transport distance</a:t>
            </a:r>
          </a:p>
          <a:p>
            <a:endParaRPr lang="en-US" dirty="0"/>
          </a:p>
        </p:txBody>
      </p:sp>
      <p:sp>
        <p:nvSpPr>
          <p:cNvPr id="6" name="TextBox 5">
            <a:extLst>
              <a:ext uri="{FF2B5EF4-FFF2-40B4-BE49-F238E27FC236}">
                <a16:creationId xmlns:a16="http://schemas.microsoft.com/office/drawing/2014/main" id="{5AC84A1D-844D-FA46-B71F-7369C2555F9E}"/>
              </a:ext>
            </a:extLst>
          </p:cNvPr>
          <p:cNvSpPr txBox="1"/>
          <p:nvPr/>
        </p:nvSpPr>
        <p:spPr>
          <a:xfrm>
            <a:off x="3439886" y="-290285"/>
            <a:ext cx="184731"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7" name="Picture 6" descr="A picture containing text&#10;&#10;Description automatically generated">
            <a:extLst>
              <a:ext uri="{FF2B5EF4-FFF2-40B4-BE49-F238E27FC236}">
                <a16:creationId xmlns:a16="http://schemas.microsoft.com/office/drawing/2014/main" id="{7377D305-47B9-BF47-9B1B-C84DAC36928D}"/>
              </a:ext>
            </a:extLst>
          </p:cNvPr>
          <p:cNvPicPr>
            <a:picLocks noChangeAspect="1"/>
          </p:cNvPicPr>
          <p:nvPr/>
        </p:nvPicPr>
        <p:blipFill>
          <a:blip r:embed="rId3"/>
          <a:stretch>
            <a:fillRect/>
          </a:stretch>
        </p:blipFill>
        <p:spPr>
          <a:xfrm>
            <a:off x="1785319" y="5199833"/>
            <a:ext cx="3105669" cy="426268"/>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C2CDBC50-6707-384D-83C1-2F21EF76D8CD}"/>
              </a:ext>
            </a:extLst>
          </p:cNvPr>
          <p:cNvPicPr>
            <a:picLocks noChangeAspect="1"/>
          </p:cNvPicPr>
          <p:nvPr/>
        </p:nvPicPr>
        <p:blipFill>
          <a:blip r:embed="rId4"/>
          <a:stretch>
            <a:fillRect/>
          </a:stretch>
        </p:blipFill>
        <p:spPr>
          <a:xfrm>
            <a:off x="6753547" y="1087547"/>
            <a:ext cx="3953413" cy="5770453"/>
          </a:xfrm>
          <a:prstGeom prst="rect">
            <a:avLst/>
          </a:prstGeom>
        </p:spPr>
      </p:pic>
    </p:spTree>
    <p:extLst>
      <p:ext uri="{BB962C8B-B14F-4D97-AF65-F5344CB8AC3E}">
        <p14:creationId xmlns:p14="http://schemas.microsoft.com/office/powerpoint/2010/main" val="26430311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3433C-3FDE-DA4E-B6AF-267B176B55DB}"/>
              </a:ext>
            </a:extLst>
          </p:cNvPr>
          <p:cNvSpPr>
            <a:spLocks noGrp="1"/>
          </p:cNvSpPr>
          <p:nvPr>
            <p:ph type="title"/>
          </p:nvPr>
        </p:nvSpPr>
        <p:spPr/>
        <p:txBody>
          <a:bodyPr/>
          <a:lstStyle/>
          <a:p>
            <a:r>
              <a:rPr lang="en-US" dirty="0"/>
              <a:t>A New Event-rich Image-Caption Dataset</a:t>
            </a:r>
          </a:p>
        </p:txBody>
      </p:sp>
      <p:sp>
        <p:nvSpPr>
          <p:cNvPr id="3" name="Text Placeholder 2">
            <a:extLst>
              <a:ext uri="{FF2B5EF4-FFF2-40B4-BE49-F238E27FC236}">
                <a16:creationId xmlns:a16="http://schemas.microsoft.com/office/drawing/2014/main" id="{D6DCDFBD-A24D-A94F-AE9A-36FF62D25E28}"/>
              </a:ext>
            </a:extLst>
          </p:cNvPr>
          <p:cNvSpPr>
            <a:spLocks noGrp="1"/>
          </p:cNvSpPr>
          <p:nvPr>
            <p:ph type="body" idx="1"/>
          </p:nvPr>
        </p:nvSpPr>
        <p:spPr>
          <a:xfrm>
            <a:off x="838200" y="1127532"/>
            <a:ext cx="10819675" cy="5049432"/>
          </a:xfrm>
        </p:spPr>
        <p:txBody>
          <a:bodyPr/>
          <a:lstStyle/>
          <a:p>
            <a:r>
              <a:rPr lang="en-US" b="0" i="0" dirty="0">
                <a:effectLst/>
                <a:latin typeface="Arial" panose="020B0604020202020204" pitchFamily="34" charset="0"/>
              </a:rPr>
              <a:t>We collect 106,875 image-captions that are rich in events from VOA news website.</a:t>
            </a:r>
          </a:p>
          <a:p>
            <a:endParaRPr lang="en-US" b="0" i="0" dirty="0">
              <a:effectLst/>
              <a:latin typeface="Arial" panose="020B0604020202020204" pitchFamily="34" charset="0"/>
            </a:endParaRPr>
          </a:p>
          <a:p>
            <a:endParaRPr lang="en-US" dirty="0">
              <a:latin typeface="Arial" panose="020B0604020202020204" pitchFamily="34" charset="0"/>
            </a:endParaRPr>
          </a:p>
          <a:p>
            <a:pPr marL="186262" indent="0">
              <a:buNone/>
            </a:pPr>
            <a:endParaRPr lang="en-US" b="0" i="0" dirty="0">
              <a:effectLst/>
              <a:latin typeface="Arial" panose="020B0604020202020204" pitchFamily="34" charset="0"/>
            </a:endParaRPr>
          </a:p>
          <a:p>
            <a:endParaRPr lang="en-US" b="0" i="0" dirty="0">
              <a:effectLst/>
              <a:latin typeface="Arial" panose="020B0604020202020204" pitchFamily="34" charset="0"/>
            </a:endParaRPr>
          </a:p>
          <a:p>
            <a:endParaRPr lang="en-US" b="0" i="0" dirty="0">
              <a:effectLst/>
              <a:latin typeface="Arial" panose="020B0604020202020204" pitchFamily="34" charset="0"/>
            </a:endParaRPr>
          </a:p>
          <a:p>
            <a:r>
              <a:rPr lang="en-US" b="0" i="0" dirty="0">
                <a:effectLst/>
                <a:latin typeface="Arial" panose="020B0604020202020204" pitchFamily="34" charset="0"/>
              </a:rPr>
              <a:t>It is a challenging image-retrieval benchmark, aiming to understand long sentences with complex structures.</a:t>
            </a:r>
            <a:endParaRPr lang="en-US" dirty="0"/>
          </a:p>
        </p:txBody>
      </p:sp>
      <p:graphicFrame>
        <p:nvGraphicFramePr>
          <p:cNvPr id="7" name="Content Placeholder 6">
            <a:extLst>
              <a:ext uri="{FF2B5EF4-FFF2-40B4-BE49-F238E27FC236}">
                <a16:creationId xmlns:a16="http://schemas.microsoft.com/office/drawing/2014/main" id="{C6A41C1F-4CA4-8D4A-9B62-A0F55EE7BBFB}"/>
              </a:ext>
            </a:extLst>
          </p:cNvPr>
          <p:cNvGraphicFramePr>
            <a:graphicFrameLocks/>
          </p:cNvGraphicFramePr>
          <p:nvPr/>
        </p:nvGraphicFramePr>
        <p:xfrm>
          <a:off x="2498147" y="5027543"/>
          <a:ext cx="6568203" cy="1051560"/>
        </p:xfrm>
        <a:graphic>
          <a:graphicData uri="http://schemas.openxmlformats.org/drawingml/2006/table">
            <a:tbl>
              <a:tblPr firstRow="1" bandRow="1">
                <a:tableStyleId>{5C22544A-7EE6-4342-B048-85BDC9FD1C3A}</a:tableStyleId>
              </a:tblPr>
              <a:tblGrid>
                <a:gridCol w="2271975">
                  <a:extLst>
                    <a:ext uri="{9D8B030D-6E8A-4147-A177-3AD203B41FA5}">
                      <a16:colId xmlns:a16="http://schemas.microsoft.com/office/drawing/2014/main" val="1519485191"/>
                    </a:ext>
                  </a:extLst>
                </a:gridCol>
                <a:gridCol w="1432076">
                  <a:extLst>
                    <a:ext uri="{9D8B030D-6E8A-4147-A177-3AD203B41FA5}">
                      <a16:colId xmlns:a16="http://schemas.microsoft.com/office/drawing/2014/main" val="990001948"/>
                    </a:ext>
                  </a:extLst>
                </a:gridCol>
                <a:gridCol w="1432076">
                  <a:extLst>
                    <a:ext uri="{9D8B030D-6E8A-4147-A177-3AD203B41FA5}">
                      <a16:colId xmlns:a16="http://schemas.microsoft.com/office/drawing/2014/main" val="275876723"/>
                    </a:ext>
                  </a:extLst>
                </a:gridCol>
                <a:gridCol w="1432076">
                  <a:extLst>
                    <a:ext uri="{9D8B030D-6E8A-4147-A177-3AD203B41FA5}">
                      <a16:colId xmlns:a16="http://schemas.microsoft.com/office/drawing/2014/main" val="3874421807"/>
                    </a:ext>
                  </a:extLst>
                </a:gridCol>
              </a:tblGrid>
              <a:tr h="501312">
                <a:tc>
                  <a:txBody>
                    <a:bodyPr/>
                    <a:lstStyle/>
                    <a:p>
                      <a:endParaRPr lang="en-US" sz="2500" dirty="0"/>
                    </a:p>
                  </a:txBody>
                  <a:tcPr marL="121920" marR="121920" marT="60960" marB="60960">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a:r>
                        <a:rPr lang="en-US" sz="1300" b="1" dirty="0">
                          <a:solidFill>
                            <a:schemeClr val="tx1"/>
                          </a:solidFill>
                          <a:latin typeface="Arial" panose="020B0604020202020204" pitchFamily="34" charset="0"/>
                          <a:cs typeface="Arial" panose="020B0604020202020204" pitchFamily="34" charset="0"/>
                        </a:rPr>
                        <a:t>Flickr30k</a:t>
                      </a:r>
                    </a:p>
                  </a:txBody>
                  <a:tcPr anchor="ctr">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300" b="1" dirty="0">
                          <a:solidFill>
                            <a:schemeClr val="tx1"/>
                          </a:solidFill>
                          <a:latin typeface="Arial" panose="020B0604020202020204" pitchFamily="34" charset="0"/>
                          <a:cs typeface="Arial" panose="020B0604020202020204" pitchFamily="34" charset="0"/>
                        </a:rPr>
                        <a:t>MS COCO</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300" b="1" dirty="0" err="1">
                          <a:solidFill>
                            <a:schemeClr val="tx1"/>
                          </a:solidFill>
                          <a:latin typeface="Arial" panose="020B0604020202020204" pitchFamily="34" charset="0"/>
                          <a:cs typeface="Arial" panose="020B0604020202020204" pitchFamily="34" charset="0"/>
                        </a:rPr>
                        <a:t>VOANews</a:t>
                      </a:r>
                      <a:endParaRPr lang="en-US" sz="1300" b="1" dirty="0">
                        <a:solidFill>
                          <a:schemeClr val="tx1"/>
                        </a:solidFill>
                        <a:latin typeface="Arial" panose="020B0604020202020204" pitchFamily="34" charset="0"/>
                        <a:cs typeface="Arial" panose="020B0604020202020204" pitchFamily="34" charset="0"/>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28098825"/>
                  </a:ext>
                </a:extLst>
              </a:tr>
              <a:tr h="471635">
                <a:tc>
                  <a:txBody>
                    <a:bodyPr/>
                    <a:lstStyle/>
                    <a:p>
                      <a:pPr algn="l"/>
                      <a:r>
                        <a:rPr lang="en-US" sz="1500" dirty="0">
                          <a:solidFill>
                            <a:schemeClr val="tx1"/>
                          </a:solidFill>
                          <a:latin typeface="Arial" panose="020B0604020202020204" pitchFamily="34" charset="0"/>
                          <a:cs typeface="Arial" panose="020B0604020202020204" pitchFamily="34" charset="0"/>
                        </a:rPr>
                        <a:t>Average sentence length</a:t>
                      </a:r>
                      <a:endParaRPr lang="en-US" sz="1500" baseline="30000" dirty="0">
                        <a:solidFill>
                          <a:schemeClr val="tx1"/>
                        </a:solidFill>
                        <a:latin typeface="Arial" panose="020B0604020202020204" pitchFamily="34" charset="0"/>
                        <a:cs typeface="Arial" panose="020B0604020202020204" pitchFamily="34" charset="0"/>
                      </a:endParaRPr>
                    </a:p>
                  </a:txBody>
                  <a:tcPr anchor="ctr">
                    <a:lnL w="12700" cmpd="sng">
                      <a:noFill/>
                    </a:lnL>
                    <a:lnR w="1905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a:r>
                        <a:rPr lang="en-US" sz="1500" b="0" dirty="0">
                          <a:solidFill>
                            <a:schemeClr val="tx1"/>
                          </a:solidFill>
                          <a:latin typeface="Arial" panose="020B0604020202020204" pitchFamily="34" charset="0"/>
                          <a:cs typeface="Arial" panose="020B0604020202020204" pitchFamily="34" charset="0"/>
                        </a:rPr>
                        <a:t>13.4</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r>
                        <a:rPr lang="en-US" sz="1500" b="0" dirty="0">
                          <a:solidFill>
                            <a:schemeClr val="tx1"/>
                          </a:solidFill>
                          <a:latin typeface="Arial" panose="020B0604020202020204" pitchFamily="34" charset="0"/>
                          <a:cs typeface="Arial" panose="020B0604020202020204" pitchFamily="34" charset="0"/>
                        </a:rPr>
                        <a:t>11.3</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r>
                        <a:rPr lang="en-US" sz="1500" b="0" dirty="0">
                          <a:solidFill>
                            <a:schemeClr val="tx1"/>
                          </a:solidFill>
                          <a:latin typeface="Arial" panose="020B0604020202020204" pitchFamily="34" charset="0"/>
                          <a:cs typeface="Arial" panose="020B0604020202020204" pitchFamily="34" charset="0"/>
                        </a:rPr>
                        <a:t>28.2</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extLst>
                  <a:ext uri="{0D108BD9-81ED-4DB2-BD59-A6C34878D82A}">
                    <a16:rowId xmlns:a16="http://schemas.microsoft.com/office/drawing/2014/main" val="2173752424"/>
                  </a:ext>
                </a:extLst>
              </a:tr>
            </a:tbl>
          </a:graphicData>
        </a:graphic>
      </p:graphicFrame>
      <p:graphicFrame>
        <p:nvGraphicFramePr>
          <p:cNvPr id="11" name="Content Placeholder 6">
            <a:extLst>
              <a:ext uri="{FF2B5EF4-FFF2-40B4-BE49-F238E27FC236}">
                <a16:creationId xmlns:a16="http://schemas.microsoft.com/office/drawing/2014/main" id="{85DF6D61-CFFB-144F-9EAD-EB66060585C1}"/>
              </a:ext>
            </a:extLst>
          </p:cNvPr>
          <p:cNvGraphicFramePr>
            <a:graphicFrameLocks/>
          </p:cNvGraphicFramePr>
          <p:nvPr/>
        </p:nvGraphicFramePr>
        <p:xfrm>
          <a:off x="2498148" y="2049209"/>
          <a:ext cx="6568200" cy="1765425"/>
        </p:xfrm>
        <a:graphic>
          <a:graphicData uri="http://schemas.openxmlformats.org/drawingml/2006/table">
            <a:tbl>
              <a:tblPr firstRow="1" bandRow="1">
                <a:tableStyleId>{5C22544A-7EE6-4342-B048-85BDC9FD1C3A}</a:tableStyleId>
              </a:tblPr>
              <a:tblGrid>
                <a:gridCol w="1865284">
                  <a:extLst>
                    <a:ext uri="{9D8B030D-6E8A-4147-A177-3AD203B41FA5}">
                      <a16:colId xmlns:a16="http://schemas.microsoft.com/office/drawing/2014/main" val="1519485191"/>
                    </a:ext>
                  </a:extLst>
                </a:gridCol>
                <a:gridCol w="1175729">
                  <a:extLst>
                    <a:ext uri="{9D8B030D-6E8A-4147-A177-3AD203B41FA5}">
                      <a16:colId xmlns:a16="http://schemas.microsoft.com/office/drawing/2014/main" val="990001948"/>
                    </a:ext>
                  </a:extLst>
                </a:gridCol>
                <a:gridCol w="1175729">
                  <a:extLst>
                    <a:ext uri="{9D8B030D-6E8A-4147-A177-3AD203B41FA5}">
                      <a16:colId xmlns:a16="http://schemas.microsoft.com/office/drawing/2014/main" val="275876723"/>
                    </a:ext>
                  </a:extLst>
                </a:gridCol>
                <a:gridCol w="1175729">
                  <a:extLst>
                    <a:ext uri="{9D8B030D-6E8A-4147-A177-3AD203B41FA5}">
                      <a16:colId xmlns:a16="http://schemas.microsoft.com/office/drawing/2014/main" val="3874421807"/>
                    </a:ext>
                  </a:extLst>
                </a:gridCol>
                <a:gridCol w="1175729">
                  <a:extLst>
                    <a:ext uri="{9D8B030D-6E8A-4147-A177-3AD203B41FA5}">
                      <a16:colId xmlns:a16="http://schemas.microsoft.com/office/drawing/2014/main" val="3081405407"/>
                    </a:ext>
                  </a:extLst>
                </a:gridCol>
              </a:tblGrid>
              <a:tr h="345440">
                <a:tc>
                  <a:txBody>
                    <a:bodyPr/>
                    <a:lstStyle/>
                    <a:p>
                      <a:r>
                        <a:rPr lang="en-US" sz="1500" dirty="0">
                          <a:solidFill>
                            <a:schemeClr val="tx1"/>
                          </a:solidFill>
                        </a:rPr>
                        <a:t>Split</a:t>
                      </a:r>
                      <a:endParaRPr lang="en-US" sz="2500" dirty="0">
                        <a:solidFill>
                          <a:schemeClr val="tx1"/>
                        </a:solidFill>
                      </a:endParaRPr>
                    </a:p>
                  </a:txBody>
                  <a:tcPr marL="121920" marR="121920" marT="60960" marB="60960">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a:r>
                        <a:rPr lang="en-US" sz="1300" b="1" dirty="0">
                          <a:solidFill>
                            <a:schemeClr val="tx1"/>
                          </a:solidFill>
                          <a:latin typeface="Arial" panose="020B0604020202020204" pitchFamily="34" charset="0"/>
                          <a:cs typeface="Arial" panose="020B0604020202020204" pitchFamily="34" charset="0"/>
                        </a:rPr>
                        <a:t># image</a:t>
                      </a:r>
                    </a:p>
                  </a:txBody>
                  <a:tcPr anchor="ctr">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300" b="1" dirty="0">
                          <a:solidFill>
                            <a:schemeClr val="tx1"/>
                          </a:solidFill>
                          <a:latin typeface="Arial" panose="020B0604020202020204" pitchFamily="34" charset="0"/>
                          <a:cs typeface="Arial" panose="020B0604020202020204" pitchFamily="34" charset="0"/>
                        </a:rPr>
                        <a:t># event</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300" b="1" dirty="0">
                          <a:solidFill>
                            <a:schemeClr val="tx1"/>
                          </a:solidFill>
                          <a:latin typeface="Arial" panose="020B0604020202020204" pitchFamily="34" charset="0"/>
                          <a:cs typeface="Arial" panose="020B0604020202020204" pitchFamily="34" charset="0"/>
                        </a:rPr>
                        <a:t># </a:t>
                      </a:r>
                      <a:r>
                        <a:rPr lang="en-US" sz="1300" b="1" dirty="0" err="1">
                          <a:solidFill>
                            <a:schemeClr val="tx1"/>
                          </a:solidFill>
                          <a:latin typeface="Arial" panose="020B0604020202020204" pitchFamily="34" charset="0"/>
                          <a:cs typeface="Arial" panose="020B0604020202020204" pitchFamily="34" charset="0"/>
                        </a:rPr>
                        <a:t>arg</a:t>
                      </a:r>
                      <a:endParaRPr lang="en-US" sz="1300" b="1" dirty="0">
                        <a:solidFill>
                          <a:schemeClr val="tx1"/>
                        </a:solidFill>
                        <a:latin typeface="Arial" panose="020B0604020202020204" pitchFamily="34" charset="0"/>
                        <a:cs typeface="Arial" panose="020B0604020202020204" pitchFamily="34" charset="0"/>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300" b="1" dirty="0">
                          <a:solidFill>
                            <a:schemeClr val="tx1"/>
                          </a:solidFill>
                          <a:latin typeface="Arial" panose="020B0604020202020204" pitchFamily="34" charset="0"/>
                          <a:cs typeface="Arial" panose="020B0604020202020204" pitchFamily="34" charset="0"/>
                        </a:rPr>
                        <a:t># </a:t>
                      </a:r>
                      <a:r>
                        <a:rPr lang="en-US" sz="1300" b="1" dirty="0" err="1">
                          <a:solidFill>
                            <a:schemeClr val="tx1"/>
                          </a:solidFill>
                          <a:latin typeface="Arial" panose="020B0604020202020204" pitchFamily="34" charset="0"/>
                          <a:cs typeface="Arial" panose="020B0604020202020204" pitchFamily="34" charset="0"/>
                        </a:rPr>
                        <a:t>ent</a:t>
                      </a:r>
                      <a:endParaRPr lang="en-US" sz="1300" b="1" dirty="0">
                        <a:solidFill>
                          <a:schemeClr val="tx1"/>
                        </a:solidFill>
                        <a:latin typeface="Arial" panose="020B0604020202020204" pitchFamily="34" charset="0"/>
                        <a:cs typeface="Arial" panose="020B0604020202020204" pitchFamily="34" charset="0"/>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28098825"/>
                  </a:ext>
                </a:extLst>
              </a:tr>
              <a:tr h="471635">
                <a:tc>
                  <a:txBody>
                    <a:bodyPr/>
                    <a:lstStyle/>
                    <a:p>
                      <a:pPr algn="l"/>
                      <a:r>
                        <a:rPr lang="en-US" sz="1500" dirty="0">
                          <a:solidFill>
                            <a:schemeClr val="tx1"/>
                          </a:solidFill>
                          <a:latin typeface="Arial" panose="020B0604020202020204" pitchFamily="34" charset="0"/>
                          <a:cs typeface="Arial" panose="020B0604020202020204" pitchFamily="34" charset="0"/>
                        </a:rPr>
                        <a:t>Train</a:t>
                      </a:r>
                      <a:endParaRPr lang="en-US" sz="1500" baseline="30000" dirty="0">
                        <a:solidFill>
                          <a:schemeClr val="tx1"/>
                        </a:solidFill>
                        <a:latin typeface="Arial" panose="020B0604020202020204" pitchFamily="34" charset="0"/>
                        <a:cs typeface="Arial" panose="020B0604020202020204" pitchFamily="34" charset="0"/>
                      </a:endParaRPr>
                    </a:p>
                  </a:txBody>
                  <a:tcPr anchor="ctr">
                    <a:lnL w="12700" cmpd="sng">
                      <a:noFill/>
                    </a:lnL>
                    <a:lnR w="19050" cap="flat" cmpd="sng" algn="ctr">
                      <a:noFill/>
                      <a:prstDash val="solid"/>
                      <a:round/>
                      <a:headEnd type="none" w="med" len="med"/>
                      <a:tailEnd type="none" w="med" len="med"/>
                    </a:lnR>
                    <a:lnTlToBr w="12700" cmpd="sng">
                      <a:noFill/>
                      <a:prstDash val="solid"/>
                    </a:lnTlToBr>
                    <a:lnBlToTr w="12700" cmpd="sng">
                      <a:noFill/>
                      <a:prstDash val="solid"/>
                    </a:lnBlToTr>
                    <a:solidFill>
                      <a:srgbClr val="F5F5F5"/>
                    </a:solidFill>
                  </a:tcPr>
                </a:tc>
                <a:tc>
                  <a:txBody>
                    <a:bodyPr/>
                    <a:lstStyle/>
                    <a:p>
                      <a:pPr algn="ctr"/>
                      <a:r>
                        <a:rPr lang="en-US" sz="1500" b="0" dirty="0">
                          <a:solidFill>
                            <a:schemeClr val="tx1"/>
                          </a:solidFill>
                          <a:latin typeface="Arial" panose="020B0604020202020204" pitchFamily="34" charset="0"/>
                          <a:cs typeface="Arial" panose="020B0604020202020204" pitchFamily="34" charset="0"/>
                        </a:rPr>
                        <a:t>76,256</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r>
                        <a:rPr lang="en-US" sz="1500" b="0" dirty="0">
                          <a:solidFill>
                            <a:schemeClr val="tx1"/>
                          </a:solidFill>
                          <a:latin typeface="Arial" panose="020B0604020202020204" pitchFamily="34" charset="0"/>
                          <a:cs typeface="Arial" panose="020B0604020202020204" pitchFamily="34" charset="0"/>
                        </a:rPr>
                        <a:t>84,120</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r>
                        <a:rPr lang="en-US" sz="1500" b="0" dirty="0">
                          <a:solidFill>
                            <a:schemeClr val="tx1"/>
                          </a:solidFill>
                          <a:latin typeface="Arial" panose="020B0604020202020204" pitchFamily="34" charset="0"/>
                          <a:cs typeface="Arial" panose="020B0604020202020204" pitchFamily="34" charset="0"/>
                        </a:rPr>
                        <a:t>148,262</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r>
                        <a:rPr lang="en-US" sz="1500" b="0" dirty="0">
                          <a:solidFill>
                            <a:schemeClr val="tx1"/>
                          </a:solidFill>
                          <a:latin typeface="Arial" panose="020B0604020202020204" pitchFamily="34" charset="0"/>
                          <a:cs typeface="Arial" panose="020B0604020202020204" pitchFamily="34" charset="0"/>
                        </a:rPr>
                        <a:t>573,016</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FAFA"/>
                    </a:solidFill>
                  </a:tcPr>
                </a:tc>
                <a:extLst>
                  <a:ext uri="{0D108BD9-81ED-4DB2-BD59-A6C34878D82A}">
                    <a16:rowId xmlns:a16="http://schemas.microsoft.com/office/drawing/2014/main" val="2173752424"/>
                  </a:ext>
                </a:extLst>
              </a:tr>
              <a:tr h="471635">
                <a:tc>
                  <a:txBody>
                    <a:bodyPr/>
                    <a:lstStyle/>
                    <a:p>
                      <a:pPr algn="l"/>
                      <a:r>
                        <a:rPr lang="en-US" sz="2100" baseline="30000" dirty="0">
                          <a:solidFill>
                            <a:schemeClr val="tx1"/>
                          </a:solidFill>
                          <a:latin typeface="Arial" panose="020B0604020202020204" pitchFamily="34" charset="0"/>
                          <a:cs typeface="Arial" panose="020B0604020202020204" pitchFamily="34" charset="0"/>
                        </a:rPr>
                        <a:t>Test</a:t>
                      </a:r>
                    </a:p>
                  </a:txBody>
                  <a:tcPr anchor="ctr">
                    <a:lnL w="12700" cmpd="sng">
                      <a:noFill/>
                    </a:lnL>
                    <a:lnR w="19050" cap="flat" cmpd="sng" algn="ctr">
                      <a:noFill/>
                      <a:prstDash val="solid"/>
                      <a:round/>
                      <a:headEnd type="none" w="med" len="med"/>
                      <a:tailEnd type="none" w="med" len="med"/>
                    </a:lnR>
                    <a:lnTlToBr w="12700" cmpd="sng">
                      <a:noFill/>
                      <a:prstDash val="solid"/>
                    </a:lnTlToBr>
                    <a:lnBlToTr w="12700" cmpd="sng">
                      <a:noFill/>
                      <a:prstDash val="solid"/>
                    </a:lnBlToTr>
                    <a:solidFill>
                      <a:srgbClr val="F5F5F5"/>
                    </a:solidFill>
                  </a:tcPr>
                </a:tc>
                <a:tc>
                  <a:txBody>
                    <a:bodyPr/>
                    <a:lstStyle/>
                    <a:p>
                      <a:pPr algn="ctr"/>
                      <a:r>
                        <a:rPr lang="en-US" sz="1500" b="0" dirty="0">
                          <a:solidFill>
                            <a:schemeClr val="tx1"/>
                          </a:solidFill>
                          <a:latin typeface="Arial" panose="020B0604020202020204" pitchFamily="34" charset="0"/>
                          <a:cs typeface="Arial" panose="020B0604020202020204" pitchFamily="34" charset="0"/>
                        </a:rPr>
                        <a:t>18,310</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r>
                        <a:rPr lang="en-US" sz="1500" b="0" dirty="0">
                          <a:solidFill>
                            <a:schemeClr val="tx1"/>
                          </a:solidFill>
                          <a:latin typeface="Arial" panose="020B0604020202020204" pitchFamily="34" charset="0"/>
                          <a:cs typeface="Arial" panose="020B0604020202020204" pitchFamily="34" charset="0"/>
                        </a:rPr>
                        <a:t>21,211</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r>
                        <a:rPr lang="en-US" sz="1500" b="0" dirty="0">
                          <a:solidFill>
                            <a:schemeClr val="tx1"/>
                          </a:solidFill>
                          <a:latin typeface="Arial" panose="020B0604020202020204" pitchFamily="34" charset="0"/>
                          <a:cs typeface="Arial" panose="020B0604020202020204" pitchFamily="34" charset="0"/>
                        </a:rPr>
                        <a:t>39,375</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r>
                        <a:rPr lang="en-US" sz="1500" b="0" dirty="0">
                          <a:solidFill>
                            <a:schemeClr val="tx1"/>
                          </a:solidFill>
                          <a:latin typeface="Arial" panose="020B0604020202020204" pitchFamily="34" charset="0"/>
                          <a:cs typeface="Arial" panose="020B0604020202020204" pitchFamily="34" charset="0"/>
                        </a:rPr>
                        <a:t>87,671</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FAFA"/>
                    </a:solidFill>
                  </a:tcPr>
                </a:tc>
                <a:extLst>
                  <a:ext uri="{0D108BD9-81ED-4DB2-BD59-A6C34878D82A}">
                    <a16:rowId xmlns:a16="http://schemas.microsoft.com/office/drawing/2014/main" val="2435324040"/>
                  </a:ext>
                </a:extLst>
              </a:tr>
              <a:tr h="471635">
                <a:tc>
                  <a:txBody>
                    <a:bodyPr/>
                    <a:lstStyle/>
                    <a:p>
                      <a:pPr algn="l"/>
                      <a:r>
                        <a:rPr lang="en-US" sz="2100" baseline="30000" dirty="0">
                          <a:solidFill>
                            <a:schemeClr val="tx1"/>
                          </a:solidFill>
                          <a:latin typeface="Arial" panose="020B0604020202020204" pitchFamily="34" charset="0"/>
                          <a:cs typeface="Arial" panose="020B0604020202020204" pitchFamily="34" charset="0"/>
                        </a:rPr>
                        <a:t>No-event</a:t>
                      </a:r>
                    </a:p>
                  </a:txBody>
                  <a:tcPr anchor="ctr">
                    <a:lnL w="12700" cmpd="sng">
                      <a:noFill/>
                    </a:lnL>
                    <a:lnR w="1905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ctr"/>
                      <a:r>
                        <a:rPr lang="en-US" sz="1500" b="0" dirty="0">
                          <a:solidFill>
                            <a:schemeClr val="tx1"/>
                          </a:solidFill>
                          <a:latin typeface="Arial" panose="020B0604020202020204" pitchFamily="34" charset="0"/>
                          <a:cs typeface="Arial" panose="020B0604020202020204" pitchFamily="34" charset="0"/>
                        </a:rPr>
                        <a:t>12,309</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r>
                        <a:rPr lang="en-US" sz="1500" b="0" dirty="0">
                          <a:solidFill>
                            <a:schemeClr val="tx1"/>
                          </a:solidFill>
                          <a:latin typeface="Arial" panose="020B0604020202020204" pitchFamily="34" charset="0"/>
                          <a:cs typeface="Arial" panose="020B0604020202020204" pitchFamily="34" charset="0"/>
                        </a:rPr>
                        <a:t>-</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r>
                        <a:rPr lang="en-US" sz="1500" b="0" dirty="0">
                          <a:solidFill>
                            <a:schemeClr val="tx1"/>
                          </a:solidFill>
                          <a:latin typeface="Arial" panose="020B0604020202020204" pitchFamily="34" charset="0"/>
                          <a:cs typeface="Arial" panose="020B0604020202020204" pitchFamily="34" charset="0"/>
                        </a:rPr>
                        <a:t>-</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tc>
                  <a:txBody>
                    <a:bodyPr/>
                    <a:lstStyle/>
                    <a:p>
                      <a:pPr algn="ctr"/>
                      <a:r>
                        <a:rPr lang="en-US" sz="1500" b="0" dirty="0">
                          <a:solidFill>
                            <a:schemeClr val="tx1"/>
                          </a:solidFill>
                          <a:latin typeface="Arial" panose="020B0604020202020204" pitchFamily="34" charset="0"/>
                          <a:cs typeface="Arial" panose="020B0604020202020204" pitchFamily="34" charset="0"/>
                        </a:rPr>
                        <a:t>-</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FAFA"/>
                    </a:solidFill>
                  </a:tcPr>
                </a:tc>
                <a:extLst>
                  <a:ext uri="{0D108BD9-81ED-4DB2-BD59-A6C34878D82A}">
                    <a16:rowId xmlns:a16="http://schemas.microsoft.com/office/drawing/2014/main" val="1721525481"/>
                  </a:ext>
                </a:extLst>
              </a:tr>
            </a:tbl>
          </a:graphicData>
        </a:graphic>
      </p:graphicFrame>
    </p:spTree>
    <p:extLst>
      <p:ext uri="{BB962C8B-B14F-4D97-AF65-F5344CB8AC3E}">
        <p14:creationId xmlns:p14="http://schemas.microsoft.com/office/powerpoint/2010/main" val="10535179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A screenshot of a cell phone&#10;&#10;Description automatically generated">
            <a:extLst>
              <a:ext uri="{FF2B5EF4-FFF2-40B4-BE49-F238E27FC236}">
                <a16:creationId xmlns:a16="http://schemas.microsoft.com/office/drawing/2014/main" id="{A041E50F-29A4-4C41-9820-EC3197137A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2461" y="1423468"/>
            <a:ext cx="8396923" cy="53103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1B26668-6F55-EC47-B54C-24B6387C0C9B}"/>
              </a:ext>
            </a:extLst>
          </p:cNvPr>
          <p:cNvSpPr>
            <a:spLocks noGrp="1"/>
          </p:cNvSpPr>
          <p:nvPr>
            <p:ph type="title"/>
          </p:nvPr>
        </p:nvSpPr>
        <p:spPr/>
        <p:txBody>
          <a:bodyPr>
            <a:normAutofit fontScale="90000"/>
          </a:bodyPr>
          <a:lstStyle/>
          <a:p>
            <a:r>
              <a:rPr lang="en-US" dirty="0"/>
              <a:t>Text Event Extraction Results</a:t>
            </a:r>
          </a:p>
        </p:txBody>
      </p:sp>
      <p:sp>
        <p:nvSpPr>
          <p:cNvPr id="3" name="Content Placeholder 2">
            <a:extLst>
              <a:ext uri="{FF2B5EF4-FFF2-40B4-BE49-F238E27FC236}">
                <a16:creationId xmlns:a16="http://schemas.microsoft.com/office/drawing/2014/main" id="{88A1F600-1B8A-9642-AB59-0817AD5ADF23}"/>
              </a:ext>
            </a:extLst>
          </p:cNvPr>
          <p:cNvSpPr>
            <a:spLocks noGrp="1"/>
          </p:cNvSpPr>
          <p:nvPr>
            <p:ph idx="1"/>
          </p:nvPr>
        </p:nvSpPr>
        <p:spPr>
          <a:xfrm>
            <a:off x="744416" y="1423468"/>
            <a:ext cx="2960077" cy="5115445"/>
          </a:xfrm>
        </p:spPr>
        <p:txBody>
          <a:bodyPr>
            <a:normAutofit/>
          </a:bodyPr>
          <a:lstStyle/>
          <a:p>
            <a:r>
              <a:rPr lang="en-US" dirty="0"/>
              <a:t>State-of-the-art IE (149 event types, Lin et al, 2020)</a:t>
            </a:r>
          </a:p>
          <a:p>
            <a:endParaRPr lang="en-US" dirty="0"/>
          </a:p>
          <a:p>
            <a:r>
              <a:rPr lang="en-US" dirty="0"/>
              <a:t>108,693 captions</a:t>
            </a:r>
          </a:p>
          <a:p>
            <a:r>
              <a:rPr lang="en-US" dirty="0"/>
              <a:t>84,120 events</a:t>
            </a:r>
          </a:p>
          <a:p>
            <a:r>
              <a:rPr lang="en-US" dirty="0"/>
              <a:t>0.8 events in average (we filter the captions without events during training)</a:t>
            </a:r>
          </a:p>
          <a:p>
            <a:endParaRPr lang="en-US" dirty="0"/>
          </a:p>
        </p:txBody>
      </p:sp>
      <p:sp>
        <p:nvSpPr>
          <p:cNvPr id="4" name="Slide Number Placeholder 3">
            <a:extLst>
              <a:ext uri="{FF2B5EF4-FFF2-40B4-BE49-F238E27FC236}">
                <a16:creationId xmlns:a16="http://schemas.microsoft.com/office/drawing/2014/main" id="{A0940040-E733-C945-9037-0582EB504F57}"/>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Pts val="1200"/>
              <a:buFont typeface="Arial"/>
              <a:buNone/>
              <a:tabLst/>
              <a:defRPr/>
            </a:pPr>
            <a:fld id="{69E57DC2-970A-4B3E-BB1C-7A09969E49DF}" type="slidenum">
              <a:rPr kumimoji="0" lang="en-US" sz="1200" b="0" i="0" u="none" strike="noStrike" kern="0" cap="none" spc="0" normalizeH="0" baseline="0" noProof="0">
                <a:ln>
                  <a:noFill/>
                </a:ln>
                <a:solidFill>
                  <a:prstClr val="black"/>
                </a:solidFill>
                <a:effectLst/>
                <a:uLnTx/>
                <a:uFillTx/>
                <a:latin typeface="Arial"/>
                <a:cs typeface="Arial"/>
                <a:sym typeface="Arial"/>
              </a:rPr>
              <a:pPr marL="0" marR="0" lvl="0" indent="0" algn="ctr" defTabSz="1219170" rtl="0" eaLnBrk="1" fontAlgn="auto" latinLnBrk="0" hangingPunct="1">
                <a:lnSpc>
                  <a:spcPct val="100000"/>
                </a:lnSpc>
                <a:spcBef>
                  <a:spcPts val="0"/>
                </a:spcBef>
                <a:spcAft>
                  <a:spcPts val="0"/>
                </a:spcAft>
                <a:buClr>
                  <a:srgbClr val="000000"/>
                </a:buClr>
                <a:buSzPts val="1200"/>
                <a:buFont typeface="Arial"/>
                <a:buNone/>
                <a:tabLst/>
                <a:defRPr/>
              </a:pPr>
              <a:t>75</a:t>
            </a:fld>
            <a:endParaRPr kumimoji="0" lang="en-US" sz="1200" b="0" i="0" u="none" strike="noStrike" kern="0" cap="none" spc="0" normalizeH="0" baseline="0" noProof="0">
              <a:ln>
                <a:noFill/>
              </a:ln>
              <a:solidFill>
                <a:prstClr val="black"/>
              </a:solidFill>
              <a:effectLst/>
              <a:uLnTx/>
              <a:uFillTx/>
              <a:latin typeface="Arial"/>
              <a:cs typeface="Arial"/>
              <a:sym typeface="Arial"/>
            </a:endParaRPr>
          </a:p>
        </p:txBody>
      </p:sp>
    </p:spTree>
    <p:extLst>
      <p:ext uri="{BB962C8B-B14F-4D97-AF65-F5344CB8AC3E}">
        <p14:creationId xmlns:p14="http://schemas.microsoft.com/office/powerpoint/2010/main" val="29841162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842A2-AAA5-BD4D-814C-BD97BB819D63}"/>
              </a:ext>
            </a:extLst>
          </p:cNvPr>
          <p:cNvSpPr>
            <a:spLocks noGrp="1"/>
          </p:cNvSpPr>
          <p:nvPr>
            <p:ph type="title"/>
          </p:nvPr>
        </p:nvSpPr>
        <p:spPr/>
        <p:txBody>
          <a:bodyPr/>
          <a:lstStyle/>
          <a:p>
            <a:r>
              <a:rPr lang="en-US" dirty="0"/>
              <a:t>Experiments</a:t>
            </a:r>
          </a:p>
        </p:txBody>
      </p:sp>
      <p:sp>
        <p:nvSpPr>
          <p:cNvPr id="3" name="Content Placeholder 2">
            <a:extLst>
              <a:ext uri="{FF2B5EF4-FFF2-40B4-BE49-F238E27FC236}">
                <a16:creationId xmlns:a16="http://schemas.microsoft.com/office/drawing/2014/main" id="{EFFC43FF-1B68-B943-B075-4F3C874DE341}"/>
              </a:ext>
            </a:extLst>
          </p:cNvPr>
          <p:cNvSpPr>
            <a:spLocks noGrp="1"/>
          </p:cNvSpPr>
          <p:nvPr>
            <p:ph idx="1"/>
          </p:nvPr>
        </p:nvSpPr>
        <p:spPr>
          <a:xfrm>
            <a:off x="838200" y="1127532"/>
            <a:ext cx="11157857" cy="5049432"/>
          </a:xfrm>
        </p:spPr>
        <p:txBody>
          <a:bodyPr/>
          <a:lstStyle/>
          <a:p>
            <a:r>
              <a:rPr lang="en-US" dirty="0"/>
              <a:t>Real-world visual events are open-vocabulary</a:t>
            </a:r>
          </a:p>
          <a:p>
            <a:r>
              <a:rPr lang="en-US" dirty="0"/>
              <a:t>To show the ability of pretraining models, in this work, we focus on </a:t>
            </a:r>
            <a:r>
              <a:rPr lang="en-US" dirty="0">
                <a:solidFill>
                  <a:srgbClr val="0070C0"/>
                </a:solidFill>
              </a:rPr>
              <a:t>zero-shot</a:t>
            </a:r>
            <a:r>
              <a:rPr lang="en-US" dirty="0"/>
              <a:t> settings.</a:t>
            </a:r>
          </a:p>
          <a:p>
            <a:pPr lvl="1"/>
            <a:endParaRPr lang="en-US" dirty="0"/>
          </a:p>
        </p:txBody>
      </p:sp>
      <p:grpSp>
        <p:nvGrpSpPr>
          <p:cNvPr id="6" name="Group 5">
            <a:extLst>
              <a:ext uri="{FF2B5EF4-FFF2-40B4-BE49-F238E27FC236}">
                <a16:creationId xmlns:a16="http://schemas.microsoft.com/office/drawing/2014/main" id="{DED3422B-EF4E-8647-B8BF-240EF2ED53C5}"/>
              </a:ext>
            </a:extLst>
          </p:cNvPr>
          <p:cNvGrpSpPr/>
          <p:nvPr/>
        </p:nvGrpSpPr>
        <p:grpSpPr>
          <a:xfrm>
            <a:off x="2129368" y="2839729"/>
            <a:ext cx="9866688" cy="2284620"/>
            <a:chOff x="2957513" y="3843338"/>
            <a:chExt cx="9866688" cy="2284620"/>
          </a:xfrm>
        </p:grpSpPr>
        <p:sp>
          <p:nvSpPr>
            <p:cNvPr id="7" name="Bent-Up Arrow 6">
              <a:extLst>
                <a:ext uri="{FF2B5EF4-FFF2-40B4-BE49-F238E27FC236}">
                  <a16:creationId xmlns:a16="http://schemas.microsoft.com/office/drawing/2014/main" id="{6D6AC6F0-7CF0-2C4D-9299-F302C48A774C}"/>
                </a:ext>
              </a:extLst>
            </p:cNvPr>
            <p:cNvSpPr/>
            <p:nvPr/>
          </p:nvSpPr>
          <p:spPr>
            <a:xfrm rot="5400000">
              <a:off x="3517615" y="4630565"/>
              <a:ext cx="1074578" cy="1223369"/>
            </a:xfrm>
            <a:prstGeom prst="bentUpArrow">
              <a:avLst>
                <a:gd name="adj1" fmla="val 32840"/>
                <a:gd name="adj2" fmla="val 25000"/>
                <a:gd name="adj3" fmla="val 35780"/>
              </a:avLst>
            </a:prstGeom>
          </p:spPr>
          <p:style>
            <a:lnRef idx="0">
              <a:schemeClr val="dk2">
                <a:shade val="80000"/>
                <a:hueOff val="0"/>
                <a:satOff val="0"/>
                <a:lumOff val="0"/>
                <a:alphaOff val="0"/>
              </a:schemeClr>
            </a:lnRef>
            <a:fillRef idx="1">
              <a:schemeClr val="dk2">
                <a:tint val="40000"/>
                <a:hueOff val="0"/>
                <a:satOff val="0"/>
                <a:lumOff val="0"/>
                <a:alphaOff val="0"/>
              </a:schemeClr>
            </a:fillRef>
            <a:effectRef idx="3">
              <a:schemeClr val="dk2">
                <a:tint val="40000"/>
                <a:hueOff val="0"/>
                <a:satOff val="0"/>
                <a:lumOff val="0"/>
                <a:alphaOff val="0"/>
              </a:schemeClr>
            </a:effectRef>
            <a:fontRef idx="minor">
              <a:schemeClr val="lt1">
                <a:hueOff val="0"/>
                <a:satOff val="0"/>
                <a:lumOff val="0"/>
                <a:alphaOff val="0"/>
              </a:schemeClr>
            </a:fontRef>
          </p:style>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hueOff val="0"/>
                    <a:satOff val="0"/>
                    <a:lumOff val="0"/>
                    <a:alphaOff val="0"/>
                  </a:srgbClr>
                </a:solidFill>
                <a:effectLst/>
                <a:uLnTx/>
                <a:uFillTx/>
                <a:latin typeface="Arial"/>
                <a:ea typeface="+mn-ea"/>
                <a:cs typeface="+mn-cs"/>
                <a:sym typeface="Arial"/>
              </a:endParaRPr>
            </a:p>
          </p:txBody>
        </p:sp>
        <p:sp>
          <p:nvSpPr>
            <p:cNvPr id="8" name="Freeform 7">
              <a:extLst>
                <a:ext uri="{FF2B5EF4-FFF2-40B4-BE49-F238E27FC236}">
                  <a16:creationId xmlns:a16="http://schemas.microsoft.com/office/drawing/2014/main" id="{FFEB99F6-4931-6D4C-9567-51ACE3416057}"/>
                </a:ext>
              </a:extLst>
            </p:cNvPr>
            <p:cNvSpPr/>
            <p:nvPr/>
          </p:nvSpPr>
          <p:spPr>
            <a:xfrm>
              <a:off x="2957513" y="3843338"/>
              <a:ext cx="2084362" cy="862246"/>
            </a:xfrm>
            <a:custGeom>
              <a:avLst/>
              <a:gdLst>
                <a:gd name="connsiteX0" fmla="*/ 0 w 1808957"/>
                <a:gd name="connsiteY0" fmla="*/ 211077 h 1266211"/>
                <a:gd name="connsiteX1" fmla="*/ 211077 w 1808957"/>
                <a:gd name="connsiteY1" fmla="*/ 0 h 1266211"/>
                <a:gd name="connsiteX2" fmla="*/ 1597880 w 1808957"/>
                <a:gd name="connsiteY2" fmla="*/ 0 h 1266211"/>
                <a:gd name="connsiteX3" fmla="*/ 1808957 w 1808957"/>
                <a:gd name="connsiteY3" fmla="*/ 211077 h 1266211"/>
                <a:gd name="connsiteX4" fmla="*/ 1808957 w 1808957"/>
                <a:gd name="connsiteY4" fmla="*/ 1055134 h 1266211"/>
                <a:gd name="connsiteX5" fmla="*/ 1597880 w 1808957"/>
                <a:gd name="connsiteY5" fmla="*/ 1266211 h 1266211"/>
                <a:gd name="connsiteX6" fmla="*/ 211077 w 1808957"/>
                <a:gd name="connsiteY6" fmla="*/ 1266211 h 1266211"/>
                <a:gd name="connsiteX7" fmla="*/ 0 w 1808957"/>
                <a:gd name="connsiteY7" fmla="*/ 1055134 h 1266211"/>
                <a:gd name="connsiteX8" fmla="*/ 0 w 1808957"/>
                <a:gd name="connsiteY8" fmla="*/ 211077 h 126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8957" h="1266211">
                  <a:moveTo>
                    <a:pt x="0" y="211077"/>
                  </a:moveTo>
                  <a:cubicBezTo>
                    <a:pt x="0" y="94502"/>
                    <a:pt x="94502" y="0"/>
                    <a:pt x="211077" y="0"/>
                  </a:cubicBezTo>
                  <a:lnTo>
                    <a:pt x="1597880" y="0"/>
                  </a:lnTo>
                  <a:cubicBezTo>
                    <a:pt x="1714455" y="0"/>
                    <a:pt x="1808957" y="94502"/>
                    <a:pt x="1808957" y="211077"/>
                  </a:cubicBezTo>
                  <a:lnTo>
                    <a:pt x="1808957" y="1055134"/>
                  </a:lnTo>
                  <a:cubicBezTo>
                    <a:pt x="1808957" y="1171709"/>
                    <a:pt x="1714455" y="1266211"/>
                    <a:pt x="1597880" y="1266211"/>
                  </a:cubicBezTo>
                  <a:lnTo>
                    <a:pt x="211077" y="1266211"/>
                  </a:lnTo>
                  <a:cubicBezTo>
                    <a:pt x="94502" y="1266211"/>
                    <a:pt x="0" y="1171709"/>
                    <a:pt x="0" y="1055134"/>
                  </a:cubicBezTo>
                  <a:lnTo>
                    <a:pt x="0" y="211077"/>
                  </a:lnTo>
                  <a:close/>
                </a:path>
              </a:pathLst>
            </a:custGeom>
          </p:spPr>
          <p:style>
            <a:lnRef idx="0">
              <a:schemeClr val="dk2">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2">
                <a:hueOff val="0"/>
                <a:satOff val="0"/>
                <a:lumOff val="0"/>
                <a:alphaOff val="0"/>
              </a:schemeClr>
            </a:fontRef>
          </p:style>
          <p:txBody>
            <a:bodyPr spcFirstLastPara="0" vert="horz" wrap="square" lIns="134212" tIns="134212" rIns="134212" bIns="134212" numCol="1" spcCol="1270" anchor="ctr" anchorCtr="0">
              <a:noAutofit/>
            </a:bodyPr>
            <a:lstStyle/>
            <a:p>
              <a:pPr marL="0" marR="0" lvl="0" indent="0" algn="ctr" defTabSz="844530" rtl="0" eaLnBrk="1" fontAlgn="auto" latinLnBrk="0" hangingPunct="1">
                <a:lnSpc>
                  <a:spcPct val="90000"/>
                </a:lnSpc>
                <a:spcBef>
                  <a:spcPct val="0"/>
                </a:spcBef>
                <a:spcAft>
                  <a:spcPct val="35000"/>
                </a:spcAft>
                <a:buClr>
                  <a:srgbClr val="000000"/>
                </a:buClr>
                <a:buSzTx/>
                <a:buFontTx/>
                <a:buNone/>
                <a:tabLst/>
                <a:defRPr/>
              </a:pPr>
              <a:r>
                <a:rPr kumimoji="0" lang="en-US" sz="1400" b="0" i="0" u="none" strike="noStrike" kern="1200" cap="none" spc="0" normalizeH="0" baseline="0" noProof="0" dirty="0">
                  <a:ln>
                    <a:noFill/>
                  </a:ln>
                  <a:solidFill>
                    <a:srgbClr val="17406D">
                      <a:hueOff val="0"/>
                      <a:satOff val="0"/>
                      <a:lumOff val="0"/>
                      <a:alphaOff val="0"/>
                    </a:srgbClr>
                  </a:solidFill>
                  <a:effectLst/>
                  <a:uLnTx/>
                  <a:uFillTx/>
                  <a:latin typeface="Arial"/>
                  <a:ea typeface="+mn-ea"/>
                  <a:cs typeface="+mn-cs"/>
                  <a:sym typeface="Arial"/>
                </a:rPr>
                <a:t>Event Structure Extraction</a:t>
              </a:r>
              <a:br>
                <a:rPr kumimoji="0" lang="en-US" sz="1400" b="0" i="0" u="none" strike="noStrike" kern="1200" cap="none" spc="0" normalizeH="0" baseline="0" noProof="0" dirty="0">
                  <a:ln>
                    <a:noFill/>
                  </a:ln>
                  <a:solidFill>
                    <a:srgbClr val="17406D">
                      <a:hueOff val="0"/>
                      <a:satOff val="0"/>
                      <a:lumOff val="0"/>
                      <a:alphaOff val="0"/>
                    </a:srgbClr>
                  </a:solidFill>
                  <a:effectLst/>
                  <a:uLnTx/>
                  <a:uFillTx/>
                  <a:latin typeface="Arial"/>
                  <a:ea typeface="+mn-ea"/>
                  <a:cs typeface="+mn-cs"/>
                  <a:sym typeface="Arial"/>
                </a:rPr>
              </a:br>
              <a:r>
                <a:rPr kumimoji="0" lang="en-US" sz="1400" b="0" i="0" u="none" strike="noStrike" kern="1200" cap="none" spc="0" normalizeH="0" baseline="0" noProof="0" dirty="0">
                  <a:ln>
                    <a:noFill/>
                  </a:ln>
                  <a:solidFill>
                    <a:srgbClr val="17406D">
                      <a:hueOff val="0"/>
                      <a:satOff val="0"/>
                      <a:lumOff val="0"/>
                      <a:alphaOff val="0"/>
                    </a:srgbClr>
                  </a:solidFill>
                  <a:effectLst/>
                  <a:uLnTx/>
                  <a:uFillTx/>
                  <a:latin typeface="Arial"/>
                  <a:ea typeface="+mn-ea"/>
                  <a:cs typeface="+mn-cs"/>
                  <a:sym typeface="Arial"/>
                </a:rPr>
                <a:t>(zero-shot)</a:t>
              </a:r>
            </a:p>
          </p:txBody>
        </p:sp>
        <p:sp>
          <p:nvSpPr>
            <p:cNvPr id="9" name="Freeform 8">
              <a:extLst>
                <a:ext uri="{FF2B5EF4-FFF2-40B4-BE49-F238E27FC236}">
                  <a16:creationId xmlns:a16="http://schemas.microsoft.com/office/drawing/2014/main" id="{E4B5F479-79F9-E242-B3F8-8C54E3607CC6}"/>
                </a:ext>
              </a:extLst>
            </p:cNvPr>
            <p:cNvSpPr/>
            <p:nvPr/>
          </p:nvSpPr>
          <p:spPr>
            <a:xfrm>
              <a:off x="5041875" y="3959003"/>
              <a:ext cx="6273227" cy="624540"/>
            </a:xfrm>
            <a:custGeom>
              <a:avLst/>
              <a:gdLst>
                <a:gd name="connsiteX0" fmla="*/ 0 w 1315663"/>
                <a:gd name="connsiteY0" fmla="*/ 0 h 1023408"/>
                <a:gd name="connsiteX1" fmla="*/ 1315663 w 1315663"/>
                <a:gd name="connsiteY1" fmla="*/ 0 h 1023408"/>
                <a:gd name="connsiteX2" fmla="*/ 1315663 w 1315663"/>
                <a:gd name="connsiteY2" fmla="*/ 1023408 h 1023408"/>
                <a:gd name="connsiteX3" fmla="*/ 0 w 1315663"/>
                <a:gd name="connsiteY3" fmla="*/ 1023408 h 1023408"/>
                <a:gd name="connsiteX4" fmla="*/ 0 w 1315663"/>
                <a:gd name="connsiteY4" fmla="*/ 0 h 1023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5663" h="1023408">
                  <a:moveTo>
                    <a:pt x="0" y="0"/>
                  </a:moveTo>
                  <a:lnTo>
                    <a:pt x="1315663" y="0"/>
                  </a:lnTo>
                  <a:lnTo>
                    <a:pt x="1315663" y="1023408"/>
                  </a:lnTo>
                  <a:lnTo>
                    <a:pt x="0" y="1023408"/>
                  </a:lnTo>
                  <a:lnTo>
                    <a:pt x="0" y="0"/>
                  </a:lnTo>
                  <a:close/>
                </a:path>
              </a:pathLst>
            </a:cu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ctr" anchorCtr="0">
              <a:noAutofit/>
            </a:bodyPr>
            <a:lstStyle/>
            <a:p>
              <a:pPr marL="114297" marR="0" lvl="1" indent="-114297" algn="l" defTabSz="533387" rtl="0" eaLnBrk="1" fontAlgn="auto" latinLnBrk="0" hangingPunct="1">
                <a:lnSpc>
                  <a:spcPct val="90000"/>
                </a:lnSpc>
                <a:spcBef>
                  <a:spcPct val="0"/>
                </a:spcBef>
                <a:spcAft>
                  <a:spcPct val="15000"/>
                </a:spcAft>
                <a:buClr>
                  <a:srgbClr val="000000"/>
                </a:buClr>
                <a:buSzTx/>
                <a:buFont typeface="Arial"/>
                <a:buChar char="•"/>
                <a:tabLst/>
                <a:defRPr/>
              </a:pPr>
              <a:r>
                <a:rPr kumimoji="0" lang="en-US" sz="16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sym typeface="Arial"/>
                </a:rPr>
                <a:t>Grounded Situation Recognition</a:t>
              </a:r>
            </a:p>
            <a:p>
              <a:pPr marL="114297" marR="0" lvl="1" indent="-114297" algn="l" defTabSz="533387" rtl="0" eaLnBrk="1" fontAlgn="auto" latinLnBrk="0" hangingPunct="1">
                <a:lnSpc>
                  <a:spcPct val="90000"/>
                </a:lnSpc>
                <a:spcBef>
                  <a:spcPct val="0"/>
                </a:spcBef>
                <a:spcAft>
                  <a:spcPct val="15000"/>
                </a:spcAft>
                <a:buClr>
                  <a:srgbClr val="000000"/>
                </a:buClr>
                <a:buSzTx/>
                <a:buFont typeface="Arial"/>
                <a:buChar char="•"/>
                <a:tabLst/>
                <a:defRPr/>
              </a:pPr>
              <a:r>
                <a:rPr kumimoji="0" lang="en-US" sz="16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sym typeface="Arial"/>
                </a:rPr>
                <a:t>Multimedia Event Extraction</a:t>
              </a:r>
            </a:p>
          </p:txBody>
        </p:sp>
        <p:sp>
          <p:nvSpPr>
            <p:cNvPr id="10" name="Freeform 9">
              <a:extLst>
                <a:ext uri="{FF2B5EF4-FFF2-40B4-BE49-F238E27FC236}">
                  <a16:creationId xmlns:a16="http://schemas.microsoft.com/office/drawing/2014/main" id="{F5D3F358-8156-D340-ADF7-04D721D80D23}"/>
                </a:ext>
              </a:extLst>
            </p:cNvPr>
            <p:cNvSpPr/>
            <p:nvPr/>
          </p:nvSpPr>
          <p:spPr>
            <a:xfrm>
              <a:off x="4732735" y="5177369"/>
              <a:ext cx="2339578" cy="950589"/>
            </a:xfrm>
            <a:custGeom>
              <a:avLst/>
              <a:gdLst>
                <a:gd name="connsiteX0" fmla="*/ 0 w 1808957"/>
                <a:gd name="connsiteY0" fmla="*/ 211077 h 1266211"/>
                <a:gd name="connsiteX1" fmla="*/ 211077 w 1808957"/>
                <a:gd name="connsiteY1" fmla="*/ 0 h 1266211"/>
                <a:gd name="connsiteX2" fmla="*/ 1597880 w 1808957"/>
                <a:gd name="connsiteY2" fmla="*/ 0 h 1266211"/>
                <a:gd name="connsiteX3" fmla="*/ 1808957 w 1808957"/>
                <a:gd name="connsiteY3" fmla="*/ 211077 h 1266211"/>
                <a:gd name="connsiteX4" fmla="*/ 1808957 w 1808957"/>
                <a:gd name="connsiteY4" fmla="*/ 1055134 h 1266211"/>
                <a:gd name="connsiteX5" fmla="*/ 1597880 w 1808957"/>
                <a:gd name="connsiteY5" fmla="*/ 1266211 h 1266211"/>
                <a:gd name="connsiteX6" fmla="*/ 211077 w 1808957"/>
                <a:gd name="connsiteY6" fmla="*/ 1266211 h 1266211"/>
                <a:gd name="connsiteX7" fmla="*/ 0 w 1808957"/>
                <a:gd name="connsiteY7" fmla="*/ 1055134 h 1266211"/>
                <a:gd name="connsiteX8" fmla="*/ 0 w 1808957"/>
                <a:gd name="connsiteY8" fmla="*/ 211077 h 126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8957" h="1266211">
                  <a:moveTo>
                    <a:pt x="0" y="211077"/>
                  </a:moveTo>
                  <a:cubicBezTo>
                    <a:pt x="0" y="94502"/>
                    <a:pt x="94502" y="0"/>
                    <a:pt x="211077" y="0"/>
                  </a:cubicBezTo>
                  <a:lnTo>
                    <a:pt x="1597880" y="0"/>
                  </a:lnTo>
                  <a:cubicBezTo>
                    <a:pt x="1714455" y="0"/>
                    <a:pt x="1808957" y="94502"/>
                    <a:pt x="1808957" y="211077"/>
                  </a:cubicBezTo>
                  <a:lnTo>
                    <a:pt x="1808957" y="1055134"/>
                  </a:lnTo>
                  <a:cubicBezTo>
                    <a:pt x="1808957" y="1171709"/>
                    <a:pt x="1714455" y="1266211"/>
                    <a:pt x="1597880" y="1266211"/>
                  </a:cubicBezTo>
                  <a:lnTo>
                    <a:pt x="211077" y="1266211"/>
                  </a:lnTo>
                  <a:cubicBezTo>
                    <a:pt x="94502" y="1266211"/>
                    <a:pt x="0" y="1171709"/>
                    <a:pt x="0" y="1055134"/>
                  </a:cubicBezTo>
                  <a:lnTo>
                    <a:pt x="0" y="211077"/>
                  </a:lnTo>
                  <a:close/>
                </a:path>
              </a:pathLst>
            </a:custGeom>
          </p:spPr>
          <p:style>
            <a:lnRef idx="0">
              <a:schemeClr val="dk2">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2">
                <a:hueOff val="0"/>
                <a:satOff val="0"/>
                <a:lumOff val="0"/>
                <a:alphaOff val="0"/>
              </a:schemeClr>
            </a:fontRef>
          </p:style>
          <p:txBody>
            <a:bodyPr spcFirstLastPara="0" vert="horz" wrap="square" lIns="134212" tIns="134212" rIns="134212" bIns="134212" numCol="1" spcCol="1270" anchor="ctr" anchorCtr="0">
              <a:noAutofit/>
            </a:bodyPr>
            <a:lstStyle/>
            <a:p>
              <a:pPr marL="0" marR="0" lvl="0" indent="0" algn="ctr" defTabSz="844530" rtl="0" eaLnBrk="1" fontAlgn="auto" latinLnBrk="0" hangingPunct="1">
                <a:lnSpc>
                  <a:spcPct val="90000"/>
                </a:lnSpc>
                <a:spcBef>
                  <a:spcPct val="0"/>
                </a:spcBef>
                <a:spcAft>
                  <a:spcPct val="35000"/>
                </a:spcAft>
                <a:buClr>
                  <a:srgbClr val="000000"/>
                </a:buClr>
                <a:buSzTx/>
                <a:buFontTx/>
                <a:buNone/>
                <a:tabLst/>
                <a:defRPr/>
              </a:pPr>
              <a:r>
                <a:rPr kumimoji="0" lang="en-US" sz="1400" b="0" i="0" u="none" strike="noStrike" kern="0" cap="none" spc="0" normalizeH="0" baseline="0" noProof="0" dirty="0">
                  <a:ln>
                    <a:noFill/>
                  </a:ln>
                  <a:solidFill>
                    <a:srgbClr val="17406D">
                      <a:hueOff val="0"/>
                      <a:satOff val="0"/>
                      <a:lumOff val="0"/>
                      <a:alphaOff val="0"/>
                    </a:srgbClr>
                  </a:solidFill>
                  <a:effectLst/>
                  <a:uLnTx/>
                  <a:uFillTx/>
                  <a:latin typeface="Arial"/>
                  <a:ea typeface="+mn-ea"/>
                  <a:cs typeface="+mn-cs"/>
                  <a:sym typeface="Arial"/>
                </a:rPr>
                <a:t>Downstream Tasks (without finetune)</a:t>
              </a:r>
            </a:p>
          </p:txBody>
        </p:sp>
        <p:sp>
          <p:nvSpPr>
            <p:cNvPr id="11" name="Freeform 10">
              <a:extLst>
                <a:ext uri="{FF2B5EF4-FFF2-40B4-BE49-F238E27FC236}">
                  <a16:creationId xmlns:a16="http://schemas.microsoft.com/office/drawing/2014/main" id="{6DCB01C2-01B5-7A4C-94D6-4800E33C1197}"/>
                </a:ext>
              </a:extLst>
            </p:cNvPr>
            <p:cNvSpPr/>
            <p:nvPr/>
          </p:nvSpPr>
          <p:spPr>
            <a:xfrm>
              <a:off x="7072312" y="5381375"/>
              <a:ext cx="5751889" cy="624541"/>
            </a:xfrm>
            <a:custGeom>
              <a:avLst/>
              <a:gdLst>
                <a:gd name="connsiteX0" fmla="*/ 0 w 1315663"/>
                <a:gd name="connsiteY0" fmla="*/ 0 h 1023408"/>
                <a:gd name="connsiteX1" fmla="*/ 1315663 w 1315663"/>
                <a:gd name="connsiteY1" fmla="*/ 0 h 1023408"/>
                <a:gd name="connsiteX2" fmla="*/ 1315663 w 1315663"/>
                <a:gd name="connsiteY2" fmla="*/ 1023408 h 1023408"/>
                <a:gd name="connsiteX3" fmla="*/ 0 w 1315663"/>
                <a:gd name="connsiteY3" fmla="*/ 1023408 h 1023408"/>
                <a:gd name="connsiteX4" fmla="*/ 0 w 1315663"/>
                <a:gd name="connsiteY4" fmla="*/ 0 h 1023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5663" h="1023408">
                  <a:moveTo>
                    <a:pt x="0" y="0"/>
                  </a:moveTo>
                  <a:lnTo>
                    <a:pt x="1315663" y="0"/>
                  </a:lnTo>
                  <a:lnTo>
                    <a:pt x="1315663" y="1023408"/>
                  </a:lnTo>
                  <a:lnTo>
                    <a:pt x="0" y="1023408"/>
                  </a:lnTo>
                  <a:lnTo>
                    <a:pt x="0" y="0"/>
                  </a:lnTo>
                  <a:close/>
                </a:path>
              </a:pathLst>
            </a:custGeom>
          </p:spPr>
          <p:style>
            <a:lnRef idx="0">
              <a:schemeClr val="dk2">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771" tIns="64771" rIns="64771" bIns="64771" numCol="1" spcCol="1270" anchor="ctr" anchorCtr="0">
              <a:noAutofit/>
            </a:bodyPr>
            <a:lstStyle/>
            <a:p>
              <a:pPr marL="114297" marR="0" lvl="1" indent="-114297" algn="l" defTabSz="577836" rtl="0" eaLnBrk="1" fontAlgn="auto" latinLnBrk="0" hangingPunct="1">
                <a:lnSpc>
                  <a:spcPct val="90000"/>
                </a:lnSpc>
                <a:spcBef>
                  <a:spcPct val="0"/>
                </a:spcBef>
                <a:spcAft>
                  <a:spcPct val="15000"/>
                </a:spcAft>
                <a:buClr>
                  <a:srgbClr val="000000"/>
                </a:buClr>
                <a:buSzTx/>
                <a:buFont typeface="Arial"/>
                <a:buChar char="•"/>
                <a:tabLst/>
                <a:defRPr/>
              </a:pPr>
              <a:r>
                <a:rPr kumimoji="0" lang="en-US" sz="16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sym typeface="Arial"/>
                </a:rPr>
                <a:t>VCR: Visual Commonsense Reasoning</a:t>
              </a:r>
            </a:p>
            <a:p>
              <a:pPr marL="114297" marR="0" lvl="1" indent="-114297" algn="l" defTabSz="577836" rtl="0" eaLnBrk="1" fontAlgn="auto" latinLnBrk="0" hangingPunct="1">
                <a:lnSpc>
                  <a:spcPct val="90000"/>
                </a:lnSpc>
                <a:spcBef>
                  <a:spcPct val="0"/>
                </a:spcBef>
                <a:spcAft>
                  <a:spcPct val="15000"/>
                </a:spcAft>
                <a:buClr>
                  <a:srgbClr val="000000"/>
                </a:buClr>
                <a:buSzTx/>
                <a:buFont typeface="Arial"/>
                <a:buChar char="•"/>
                <a:tabLst/>
                <a:defRPr/>
              </a:pPr>
              <a:r>
                <a:rPr kumimoji="0" lang="en-US" sz="1600" b="0" i="0" u="none" strike="noStrike" kern="1200" cap="none" spc="0" normalizeH="0" baseline="0" noProof="0" dirty="0" err="1">
                  <a:ln>
                    <a:noFill/>
                  </a:ln>
                  <a:solidFill>
                    <a:srgbClr val="000000">
                      <a:hueOff val="0"/>
                      <a:satOff val="0"/>
                      <a:lumOff val="0"/>
                      <a:alphaOff val="0"/>
                    </a:srgbClr>
                  </a:solidFill>
                  <a:effectLst/>
                  <a:uLnTx/>
                  <a:uFillTx/>
                  <a:latin typeface="Arial"/>
                  <a:ea typeface="+mn-ea"/>
                  <a:cs typeface="+mn-cs"/>
                  <a:sym typeface="Arial"/>
                </a:rPr>
                <a:t>VisualCOMET</a:t>
              </a:r>
              <a:r>
                <a:rPr kumimoji="0" lang="en-US" sz="16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sym typeface="Arial"/>
                </a:rPr>
                <a:t>: </a:t>
              </a:r>
              <a:r>
                <a:rPr kumimoji="0" lang="en-US" sz="1600" b="0" i="0" u="none" strike="noStrike" kern="0" cap="none" spc="0" normalizeH="0" baseline="0" noProof="0" dirty="0">
                  <a:ln>
                    <a:noFill/>
                  </a:ln>
                  <a:solidFill>
                    <a:srgbClr val="000000">
                      <a:hueOff val="0"/>
                      <a:satOff val="0"/>
                      <a:lumOff val="0"/>
                      <a:alphaOff val="0"/>
                    </a:srgbClr>
                  </a:solidFill>
                  <a:effectLst/>
                  <a:uLnTx/>
                  <a:uFillTx/>
                  <a:latin typeface="Arial"/>
                  <a:ea typeface="+mn-ea"/>
                  <a:cs typeface="+mn-cs"/>
                  <a:sym typeface="Arial"/>
                </a:rPr>
                <a:t>Visual Commonsense Reasoning in Time</a:t>
              </a:r>
            </a:p>
            <a:p>
              <a:pPr marL="114297" marR="0" lvl="1" indent="-114297" algn="l" defTabSz="577836" rtl="0" eaLnBrk="1" fontAlgn="auto" latinLnBrk="0" hangingPunct="1">
                <a:lnSpc>
                  <a:spcPct val="90000"/>
                </a:lnSpc>
                <a:spcBef>
                  <a:spcPct val="0"/>
                </a:spcBef>
                <a:spcAft>
                  <a:spcPct val="15000"/>
                </a:spcAft>
                <a:buClr>
                  <a:srgbClr val="000000"/>
                </a:buClr>
                <a:buSzTx/>
                <a:buFont typeface="Arial"/>
                <a:buChar char="•"/>
                <a:tabLst/>
                <a:defRPr/>
              </a:pPr>
              <a:r>
                <a:rPr kumimoji="0" lang="en-US" sz="16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sym typeface="Arial"/>
                </a:rPr>
                <a:t>Image </a:t>
              </a:r>
              <a:r>
                <a:rPr kumimoji="0" lang="en-US" sz="1600" b="0" i="0" u="none" strike="noStrike" kern="1200" cap="none" spc="0" normalizeH="0" baseline="0" noProof="0" dirty="0" err="1">
                  <a:ln>
                    <a:noFill/>
                  </a:ln>
                  <a:solidFill>
                    <a:srgbClr val="000000">
                      <a:hueOff val="0"/>
                      <a:satOff val="0"/>
                      <a:lumOff val="0"/>
                      <a:alphaOff val="0"/>
                    </a:srgbClr>
                  </a:solidFill>
                  <a:effectLst/>
                  <a:uLnTx/>
                  <a:uFillTx/>
                  <a:latin typeface="Arial"/>
                  <a:ea typeface="+mn-ea"/>
                  <a:cs typeface="+mn-cs"/>
                  <a:sym typeface="Arial"/>
                </a:rPr>
                <a:t>Retrievel</a:t>
              </a:r>
              <a:endParaRPr kumimoji="0" lang="en-US" sz="16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sym typeface="Arial"/>
              </a:endParaRPr>
            </a:p>
          </p:txBody>
        </p:sp>
      </p:grpSp>
      <p:sp>
        <p:nvSpPr>
          <p:cNvPr id="12" name="Rectangle 11">
            <a:extLst>
              <a:ext uri="{FF2B5EF4-FFF2-40B4-BE49-F238E27FC236}">
                <a16:creationId xmlns:a16="http://schemas.microsoft.com/office/drawing/2014/main" id="{7A275B09-1AD4-AA47-9033-55106C8F0027}"/>
              </a:ext>
            </a:extLst>
          </p:cNvPr>
          <p:cNvSpPr/>
          <p:nvPr/>
        </p:nvSpPr>
        <p:spPr>
          <a:xfrm>
            <a:off x="1342612" y="3378184"/>
            <a:ext cx="612668" cy="52322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Our</a:t>
            </a:r>
            <a:br>
              <a:rPr kumimoji="0" lang="en-US" sz="1400" b="0" i="0" u="none" strike="noStrike" kern="0" cap="none" spc="0" normalizeH="0" baseline="0" noProof="0">
                <a:ln>
                  <a:noFill/>
                </a:ln>
                <a:solidFill>
                  <a:srgbClr val="000000"/>
                </a:solidFill>
                <a:effectLst/>
                <a:uLnTx/>
                <a:uFillTx/>
                <a:latin typeface="Arial"/>
                <a:ea typeface="+mn-ea"/>
                <a:cs typeface="Arial"/>
                <a:sym typeface="Arial"/>
              </a:rPr>
            </a:br>
            <a:r>
              <a:rPr kumimoji="0" lang="en-US" sz="1400" b="0" i="0" u="none" strike="noStrike" kern="0" cap="none" spc="0" normalizeH="0" baseline="0" noProof="0">
                <a:ln>
                  <a:noFill/>
                </a:ln>
                <a:solidFill>
                  <a:srgbClr val="000000"/>
                </a:solidFill>
                <a:effectLst/>
                <a:uLnTx/>
                <a:uFillTx/>
                <a:latin typeface="Arial"/>
                <a:ea typeface="+mn-ea"/>
                <a:cs typeface="Arial"/>
                <a:sym typeface="Arial"/>
              </a:rPr>
              <a:t>Goal:</a:t>
            </a:r>
          </a:p>
        </p:txBody>
      </p:sp>
      <p:sp>
        <p:nvSpPr>
          <p:cNvPr id="13" name="Slide Number Placeholder 12">
            <a:extLst>
              <a:ext uri="{FF2B5EF4-FFF2-40B4-BE49-F238E27FC236}">
                <a16:creationId xmlns:a16="http://schemas.microsoft.com/office/drawing/2014/main" id="{47104B34-93F5-2C46-A939-2D22A5A9DDBA}"/>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Pts val="1200"/>
              <a:buFont typeface="Arial"/>
              <a:buNone/>
              <a:tabLst/>
              <a:defRPr/>
            </a:pPr>
            <a:fld id="{69E57DC2-970A-4B3E-BB1C-7A09969E49DF}" type="slidenum">
              <a:rPr kumimoji="0" lang="en-US" sz="1200" b="0" i="0" u="none" strike="noStrike" kern="0" cap="none" spc="0" normalizeH="0" baseline="0" noProof="0">
                <a:ln>
                  <a:noFill/>
                </a:ln>
                <a:solidFill>
                  <a:prstClr val="black"/>
                </a:solidFill>
                <a:effectLst/>
                <a:uLnTx/>
                <a:uFillTx/>
                <a:latin typeface="Arial"/>
                <a:cs typeface="Arial"/>
                <a:sym typeface="Arial"/>
              </a:rPr>
              <a:pPr marL="0" marR="0" lvl="0" indent="0" algn="ctr" defTabSz="1219170" rtl="0" eaLnBrk="1" fontAlgn="auto" latinLnBrk="0" hangingPunct="1">
                <a:lnSpc>
                  <a:spcPct val="100000"/>
                </a:lnSpc>
                <a:spcBef>
                  <a:spcPts val="0"/>
                </a:spcBef>
                <a:spcAft>
                  <a:spcPts val="0"/>
                </a:spcAft>
                <a:buClr>
                  <a:srgbClr val="000000"/>
                </a:buClr>
                <a:buSzPts val="1200"/>
                <a:buFont typeface="Arial"/>
                <a:buNone/>
                <a:tabLst/>
                <a:defRPr/>
              </a:pPr>
              <a:t>76</a:t>
            </a:fld>
            <a:endParaRPr kumimoji="0" lang="en-US" sz="1200" b="0" i="0" u="none" strike="noStrike" kern="0" cap="none" spc="0" normalizeH="0" baseline="0" noProof="0">
              <a:ln>
                <a:noFill/>
              </a:ln>
              <a:solidFill>
                <a:prstClr val="black"/>
              </a:solidFill>
              <a:effectLst/>
              <a:uLnTx/>
              <a:uFillTx/>
              <a:latin typeface="Arial"/>
              <a:cs typeface="Arial"/>
              <a:sym typeface="Arial"/>
            </a:endParaRPr>
          </a:p>
        </p:txBody>
      </p:sp>
    </p:spTree>
    <p:extLst>
      <p:ext uri="{BB962C8B-B14F-4D97-AF65-F5344CB8AC3E}">
        <p14:creationId xmlns:p14="http://schemas.microsoft.com/office/powerpoint/2010/main" val="31968271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able&#10;&#10;Description automatically generated">
            <a:extLst>
              <a:ext uri="{FF2B5EF4-FFF2-40B4-BE49-F238E27FC236}">
                <a16:creationId xmlns:a16="http://schemas.microsoft.com/office/drawing/2014/main" id="{1765FCF5-9548-9B47-B307-9D6AE4F6FBC3}"/>
              </a:ext>
            </a:extLst>
          </p:cNvPr>
          <p:cNvPicPr>
            <a:picLocks noChangeAspect="1"/>
          </p:cNvPicPr>
          <p:nvPr/>
        </p:nvPicPr>
        <p:blipFill>
          <a:blip r:embed="rId3"/>
          <a:stretch>
            <a:fillRect/>
          </a:stretch>
        </p:blipFill>
        <p:spPr>
          <a:xfrm>
            <a:off x="159658" y="1617205"/>
            <a:ext cx="11872685" cy="5271275"/>
          </a:xfrm>
          <a:prstGeom prst="rect">
            <a:avLst/>
          </a:prstGeom>
        </p:spPr>
      </p:pic>
      <p:sp>
        <p:nvSpPr>
          <p:cNvPr id="2" name="Title 1">
            <a:extLst>
              <a:ext uri="{FF2B5EF4-FFF2-40B4-BE49-F238E27FC236}">
                <a16:creationId xmlns:a16="http://schemas.microsoft.com/office/drawing/2014/main" id="{1306D559-6B3D-714F-95C3-96581175F15A}"/>
              </a:ext>
            </a:extLst>
          </p:cNvPr>
          <p:cNvSpPr>
            <a:spLocks noGrp="1"/>
          </p:cNvSpPr>
          <p:nvPr>
            <p:ph type="title"/>
          </p:nvPr>
        </p:nvSpPr>
        <p:spPr/>
        <p:txBody>
          <a:bodyPr/>
          <a:lstStyle/>
          <a:p>
            <a:r>
              <a:rPr lang="en-US" sz="3733" dirty="0"/>
              <a:t>Experiment Results</a:t>
            </a:r>
            <a:endParaRPr lang="en-US" dirty="0"/>
          </a:p>
        </p:txBody>
      </p:sp>
      <p:sp>
        <p:nvSpPr>
          <p:cNvPr id="3" name="Text Placeholder 2">
            <a:extLst>
              <a:ext uri="{FF2B5EF4-FFF2-40B4-BE49-F238E27FC236}">
                <a16:creationId xmlns:a16="http://schemas.microsoft.com/office/drawing/2014/main" id="{8DDF7E35-7E83-6741-AC27-E32756368DE0}"/>
              </a:ext>
            </a:extLst>
          </p:cNvPr>
          <p:cNvSpPr>
            <a:spLocks noGrp="1"/>
          </p:cNvSpPr>
          <p:nvPr>
            <p:ph type="body" idx="1"/>
          </p:nvPr>
        </p:nvSpPr>
        <p:spPr>
          <a:xfrm>
            <a:off x="838199" y="1046248"/>
            <a:ext cx="11034487" cy="5049432"/>
          </a:xfrm>
        </p:spPr>
        <p:txBody>
          <a:bodyPr/>
          <a:lstStyle/>
          <a:p>
            <a:r>
              <a:rPr lang="en-US" dirty="0"/>
              <a:t>Zero-shot Argument Extraction outperforms the state-of-the-art supervised model.</a:t>
            </a:r>
          </a:p>
        </p:txBody>
      </p:sp>
      <p:sp>
        <p:nvSpPr>
          <p:cNvPr id="4" name="Rounded Rectangle 3">
            <a:extLst>
              <a:ext uri="{FF2B5EF4-FFF2-40B4-BE49-F238E27FC236}">
                <a16:creationId xmlns:a16="http://schemas.microsoft.com/office/drawing/2014/main" id="{BA01E8CA-EBF8-4445-99C3-AC5EEBA0B7D2}"/>
              </a:ext>
            </a:extLst>
          </p:cNvPr>
          <p:cNvSpPr/>
          <p:nvPr/>
        </p:nvSpPr>
        <p:spPr>
          <a:xfrm>
            <a:off x="3705728" y="3389631"/>
            <a:ext cx="3850105" cy="32084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Rounded Rectangle 4">
            <a:extLst>
              <a:ext uri="{FF2B5EF4-FFF2-40B4-BE49-F238E27FC236}">
                <a16:creationId xmlns:a16="http://schemas.microsoft.com/office/drawing/2014/main" id="{430788F9-0A33-294A-B81C-2AB3C15A92C5}"/>
              </a:ext>
            </a:extLst>
          </p:cNvPr>
          <p:cNvSpPr/>
          <p:nvPr/>
        </p:nvSpPr>
        <p:spPr>
          <a:xfrm>
            <a:off x="3705728" y="5453713"/>
            <a:ext cx="3850105" cy="32084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760916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41DE3-68FC-584E-9617-75D71DE796BF}"/>
              </a:ext>
            </a:extLst>
          </p:cNvPr>
          <p:cNvSpPr>
            <a:spLocks noGrp="1"/>
          </p:cNvSpPr>
          <p:nvPr>
            <p:ph type="title"/>
          </p:nvPr>
        </p:nvSpPr>
        <p:spPr/>
        <p:txBody>
          <a:bodyPr/>
          <a:lstStyle/>
          <a:p>
            <a:r>
              <a:rPr lang="en-US" dirty="0"/>
              <a:t>Experiments: Visual Event Extraction</a:t>
            </a:r>
          </a:p>
        </p:txBody>
      </p:sp>
      <p:sp>
        <p:nvSpPr>
          <p:cNvPr id="3" name="Text Placeholder 2">
            <a:extLst>
              <a:ext uri="{FF2B5EF4-FFF2-40B4-BE49-F238E27FC236}">
                <a16:creationId xmlns:a16="http://schemas.microsoft.com/office/drawing/2014/main" id="{078E1996-C27B-A944-932F-9C9479A69634}"/>
              </a:ext>
            </a:extLst>
          </p:cNvPr>
          <p:cNvSpPr>
            <a:spLocks noGrp="1"/>
          </p:cNvSpPr>
          <p:nvPr>
            <p:ph type="body" idx="1"/>
          </p:nvPr>
        </p:nvSpPr>
        <p:spPr>
          <a:xfrm>
            <a:off x="848571" y="1333310"/>
            <a:ext cx="11343429" cy="4945063"/>
          </a:xfrm>
        </p:spPr>
        <p:txBody>
          <a:bodyPr/>
          <a:lstStyle/>
          <a:p>
            <a:r>
              <a:rPr lang="en-US" dirty="0"/>
              <a:t>Zero-shot Image Event Extraction successfully identifying unseen events.</a:t>
            </a:r>
          </a:p>
          <a:p>
            <a:r>
              <a:rPr lang="en-US" dirty="0"/>
              <a:t>Argument extraction demonstrates the support for image structure understanding.</a:t>
            </a:r>
          </a:p>
          <a:p>
            <a:endParaRPr lang="en-US" dirty="0"/>
          </a:p>
          <a:p>
            <a:endParaRPr lang="en-US" dirty="0"/>
          </a:p>
          <a:p>
            <a:endParaRPr lang="en-US" dirty="0"/>
          </a:p>
          <a:p>
            <a:endParaRPr lang="en-US" dirty="0"/>
          </a:p>
          <a:p>
            <a:endParaRPr lang="en-US" dirty="0"/>
          </a:p>
          <a:p>
            <a:pPr marL="186262" indent="0">
              <a:buNone/>
            </a:pPr>
            <a:endParaRPr lang="en-US" dirty="0"/>
          </a:p>
        </p:txBody>
      </p:sp>
      <p:pic>
        <p:nvPicPr>
          <p:cNvPr id="7" name="Picture 6" descr="Graphical user interface, application&#10;&#10;Description automatically generated">
            <a:extLst>
              <a:ext uri="{FF2B5EF4-FFF2-40B4-BE49-F238E27FC236}">
                <a16:creationId xmlns:a16="http://schemas.microsoft.com/office/drawing/2014/main" id="{B2D9C095-5B26-114E-83BE-5755BF26CD9D}"/>
              </a:ext>
            </a:extLst>
          </p:cNvPr>
          <p:cNvPicPr>
            <a:picLocks noChangeAspect="1"/>
          </p:cNvPicPr>
          <p:nvPr/>
        </p:nvPicPr>
        <p:blipFill>
          <a:blip r:embed="rId3"/>
          <a:stretch>
            <a:fillRect/>
          </a:stretch>
        </p:blipFill>
        <p:spPr>
          <a:xfrm>
            <a:off x="2596675" y="2716161"/>
            <a:ext cx="6234045" cy="3408867"/>
          </a:xfrm>
          <a:prstGeom prst="rect">
            <a:avLst/>
          </a:prstGeom>
        </p:spPr>
      </p:pic>
    </p:spTree>
    <p:extLst>
      <p:ext uri="{BB962C8B-B14F-4D97-AF65-F5344CB8AC3E}">
        <p14:creationId xmlns:p14="http://schemas.microsoft.com/office/powerpoint/2010/main" val="41566519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41DE3-68FC-584E-9617-75D71DE796BF}"/>
              </a:ext>
            </a:extLst>
          </p:cNvPr>
          <p:cNvSpPr>
            <a:spLocks noGrp="1"/>
          </p:cNvSpPr>
          <p:nvPr>
            <p:ph type="title"/>
          </p:nvPr>
        </p:nvSpPr>
        <p:spPr/>
        <p:txBody>
          <a:bodyPr/>
          <a:lstStyle/>
          <a:p>
            <a:r>
              <a:rPr lang="en-US" dirty="0"/>
              <a:t>Experiments: Downstream Tasks</a:t>
            </a:r>
          </a:p>
        </p:txBody>
      </p:sp>
      <p:sp>
        <p:nvSpPr>
          <p:cNvPr id="3" name="Text Placeholder 2">
            <a:extLst>
              <a:ext uri="{FF2B5EF4-FFF2-40B4-BE49-F238E27FC236}">
                <a16:creationId xmlns:a16="http://schemas.microsoft.com/office/drawing/2014/main" id="{078E1996-C27B-A944-932F-9C9479A69634}"/>
              </a:ext>
            </a:extLst>
          </p:cNvPr>
          <p:cNvSpPr>
            <a:spLocks noGrp="1"/>
          </p:cNvSpPr>
          <p:nvPr>
            <p:ph type="body" idx="1"/>
          </p:nvPr>
        </p:nvSpPr>
        <p:spPr>
          <a:xfrm>
            <a:off x="848571" y="1333310"/>
            <a:ext cx="11343429" cy="4945063"/>
          </a:xfrm>
        </p:spPr>
        <p:txBody>
          <a:bodyPr/>
          <a:lstStyle/>
          <a:p>
            <a:r>
              <a:rPr lang="en-US" dirty="0"/>
              <a:t>Downstream tasks benefit from event knowledge encoding.</a:t>
            </a:r>
          </a:p>
          <a:p>
            <a:pPr lvl="1"/>
            <a:r>
              <a:rPr lang="en-US" dirty="0">
                <a:latin typeface="+mn-lt"/>
              </a:rPr>
              <a:t>Visual Commonsense Reasoning (VCR)</a:t>
            </a:r>
          </a:p>
          <a:p>
            <a:pPr lvl="1"/>
            <a:r>
              <a:rPr lang="en-US" dirty="0">
                <a:latin typeface="+mn-lt"/>
              </a:rPr>
              <a:t>Visual Commonsense Reasoning in Time (</a:t>
            </a:r>
            <a:r>
              <a:rPr lang="en-US" dirty="0" err="1">
                <a:latin typeface="+mn-lt"/>
              </a:rPr>
              <a:t>VisualCOMET</a:t>
            </a:r>
            <a:r>
              <a:rPr lang="en-US" dirty="0">
                <a:latin typeface="+mn-lt"/>
              </a:rPr>
              <a:t>)</a:t>
            </a:r>
            <a:br>
              <a:rPr lang="en-US" dirty="0">
                <a:latin typeface="+mn-lt"/>
              </a:rPr>
            </a:br>
            <a:endParaRPr lang="en-US" dirty="0">
              <a:latin typeface="+mn-lt"/>
            </a:endParaRPr>
          </a:p>
        </p:txBody>
      </p:sp>
      <p:sp>
        <p:nvSpPr>
          <p:cNvPr id="4" name="Rectangle 3">
            <a:extLst>
              <a:ext uri="{FF2B5EF4-FFF2-40B4-BE49-F238E27FC236}">
                <a16:creationId xmlns:a16="http://schemas.microsoft.com/office/drawing/2014/main" id="{96E09AB8-1E6C-714A-A2C2-832E36D88CAA}"/>
              </a:ext>
            </a:extLst>
          </p:cNvPr>
          <p:cNvSpPr/>
          <p:nvPr/>
        </p:nvSpPr>
        <p:spPr>
          <a:xfrm>
            <a:off x="5805714" y="6387742"/>
            <a:ext cx="6386287"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222222"/>
                </a:solidFill>
                <a:effectLst/>
                <a:uLnTx/>
                <a:uFillTx/>
                <a:latin typeface="Arial" panose="020B0604020202020204" pitchFamily="34" charset="0"/>
                <a:ea typeface="+mn-ea"/>
                <a:cs typeface="Arial"/>
                <a:sym typeface="Arial"/>
              </a:rPr>
              <a:t>Park, Jae Sung, et al. "</a:t>
            </a:r>
            <a:r>
              <a:rPr kumimoji="0" lang="en-US" sz="1200" b="0" i="0" u="none" strike="noStrike" kern="0" cap="none" spc="0" normalizeH="0" baseline="0" noProof="0" dirty="0" err="1">
                <a:ln>
                  <a:noFill/>
                </a:ln>
                <a:solidFill>
                  <a:srgbClr val="222222"/>
                </a:solidFill>
                <a:effectLst/>
                <a:uLnTx/>
                <a:uFillTx/>
                <a:latin typeface="Arial" panose="020B0604020202020204" pitchFamily="34" charset="0"/>
                <a:ea typeface="+mn-ea"/>
                <a:cs typeface="Arial"/>
                <a:sym typeface="Arial"/>
              </a:rPr>
              <a:t>Visualcomet</a:t>
            </a:r>
            <a:r>
              <a:rPr kumimoji="0" lang="en-US" sz="1200" b="0" i="0" u="none" strike="noStrike" kern="0" cap="none" spc="0" normalizeH="0" baseline="0" noProof="0" dirty="0">
                <a:ln>
                  <a:noFill/>
                </a:ln>
                <a:solidFill>
                  <a:srgbClr val="222222"/>
                </a:solidFill>
                <a:effectLst/>
                <a:uLnTx/>
                <a:uFillTx/>
                <a:latin typeface="Arial" panose="020B0604020202020204" pitchFamily="34" charset="0"/>
                <a:ea typeface="+mn-ea"/>
                <a:cs typeface="Arial"/>
                <a:sym typeface="Arial"/>
              </a:rPr>
              <a:t>: Reasoning about the dynamic context of a still image.” ECCV. Springer, Cham, 2020.</a:t>
            </a: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8" name="Picture 7" descr="Timeline&#10;&#10;Description automatically generated">
            <a:extLst>
              <a:ext uri="{FF2B5EF4-FFF2-40B4-BE49-F238E27FC236}">
                <a16:creationId xmlns:a16="http://schemas.microsoft.com/office/drawing/2014/main" id="{89979D3B-D1BC-1B4D-8F73-46B4FC17EBE7}"/>
              </a:ext>
            </a:extLst>
          </p:cNvPr>
          <p:cNvPicPr>
            <a:picLocks noChangeAspect="1"/>
          </p:cNvPicPr>
          <p:nvPr/>
        </p:nvPicPr>
        <p:blipFill>
          <a:blip r:embed="rId3"/>
          <a:stretch>
            <a:fillRect/>
          </a:stretch>
        </p:blipFill>
        <p:spPr>
          <a:xfrm>
            <a:off x="5805713" y="2727118"/>
            <a:ext cx="5269864" cy="2962997"/>
          </a:xfrm>
          <a:prstGeom prst="rect">
            <a:avLst/>
          </a:prstGeom>
        </p:spPr>
      </p:pic>
      <p:sp>
        <p:nvSpPr>
          <p:cNvPr id="10" name="Rectangle 9">
            <a:extLst>
              <a:ext uri="{FF2B5EF4-FFF2-40B4-BE49-F238E27FC236}">
                <a16:creationId xmlns:a16="http://schemas.microsoft.com/office/drawing/2014/main" id="{847F70BC-D984-B44E-B9FF-760C7A53C045}"/>
              </a:ext>
            </a:extLst>
          </p:cNvPr>
          <p:cNvSpPr/>
          <p:nvPr/>
        </p:nvSpPr>
        <p:spPr>
          <a:xfrm>
            <a:off x="5994400" y="5690115"/>
            <a:ext cx="4978400" cy="666977"/>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err="1">
                <a:ln>
                  <a:noFill/>
                </a:ln>
                <a:solidFill>
                  <a:srgbClr val="000000"/>
                </a:solidFill>
                <a:effectLst/>
                <a:uLnTx/>
                <a:uFillTx/>
                <a:latin typeface="Arial"/>
                <a:ea typeface="+mn-ea"/>
                <a:cs typeface="Arial"/>
                <a:sym typeface="Arial"/>
              </a:rPr>
              <a:t>VisualCOMET</a:t>
            </a: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 </a:t>
            </a:r>
            <a:b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b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(Visual Commonsense Reasoning in Time)</a:t>
            </a:r>
          </a:p>
        </p:txBody>
      </p:sp>
      <p:pic>
        <p:nvPicPr>
          <p:cNvPr id="12" name="Picture 11" descr="Text&#10;&#10;Description automatically generated">
            <a:extLst>
              <a:ext uri="{FF2B5EF4-FFF2-40B4-BE49-F238E27FC236}">
                <a16:creationId xmlns:a16="http://schemas.microsoft.com/office/drawing/2014/main" id="{61D94100-66C2-DA41-B7EE-54D99F05BF96}"/>
              </a:ext>
            </a:extLst>
          </p:cNvPr>
          <p:cNvPicPr>
            <a:picLocks noChangeAspect="1"/>
          </p:cNvPicPr>
          <p:nvPr/>
        </p:nvPicPr>
        <p:blipFill>
          <a:blip r:embed="rId4"/>
          <a:stretch>
            <a:fillRect/>
          </a:stretch>
        </p:blipFill>
        <p:spPr>
          <a:xfrm>
            <a:off x="359703" y="2806413"/>
            <a:ext cx="5431749" cy="2855617"/>
          </a:xfrm>
          <a:prstGeom prst="rect">
            <a:avLst/>
          </a:prstGeom>
        </p:spPr>
      </p:pic>
      <p:sp>
        <p:nvSpPr>
          <p:cNvPr id="14" name="Rectangle 13">
            <a:extLst>
              <a:ext uri="{FF2B5EF4-FFF2-40B4-BE49-F238E27FC236}">
                <a16:creationId xmlns:a16="http://schemas.microsoft.com/office/drawing/2014/main" id="{CFE35475-D4E9-1348-968B-530BF0F78F91}"/>
              </a:ext>
            </a:extLst>
          </p:cNvPr>
          <p:cNvSpPr/>
          <p:nvPr/>
        </p:nvSpPr>
        <p:spPr>
          <a:xfrm>
            <a:off x="677692" y="6378625"/>
            <a:ext cx="4894217" cy="46166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222222"/>
                </a:solidFill>
                <a:effectLst/>
                <a:uLnTx/>
                <a:uFillTx/>
                <a:latin typeface="Arial" panose="020B0604020202020204" pitchFamily="34" charset="0"/>
                <a:ea typeface="+mn-ea"/>
                <a:cs typeface="Arial"/>
                <a:sym typeface="Arial"/>
              </a:rPr>
              <a:t>Zellers, Rowan, et al. "From recognition to cognition: Visual commonsense reasoning." </a:t>
            </a:r>
            <a:r>
              <a:rPr kumimoji="0" lang="en-US" sz="1200" b="0" i="1" u="none" strike="noStrike" kern="0" cap="none" spc="0" normalizeH="0" baseline="0" noProof="0" dirty="0">
                <a:ln>
                  <a:noFill/>
                </a:ln>
                <a:solidFill>
                  <a:srgbClr val="222222"/>
                </a:solidFill>
                <a:effectLst/>
                <a:uLnTx/>
                <a:uFillTx/>
                <a:latin typeface="Arial" panose="020B0604020202020204" pitchFamily="34" charset="0"/>
                <a:ea typeface="+mn-ea"/>
                <a:cs typeface="Arial"/>
                <a:sym typeface="Arial"/>
              </a:rPr>
              <a:t>CVPR</a:t>
            </a:r>
            <a:r>
              <a:rPr kumimoji="0" lang="en-US" sz="1200" b="0" i="0" u="none" strike="noStrike" kern="0" cap="none" spc="0" normalizeH="0" baseline="0" noProof="0" dirty="0">
                <a:ln>
                  <a:noFill/>
                </a:ln>
                <a:solidFill>
                  <a:srgbClr val="222222"/>
                </a:solidFill>
                <a:effectLst/>
                <a:uLnTx/>
                <a:uFillTx/>
                <a:latin typeface="Arial" panose="020B0604020202020204" pitchFamily="34" charset="0"/>
                <a:ea typeface="+mn-ea"/>
                <a:cs typeface="Arial"/>
                <a:sym typeface="Arial"/>
              </a:rPr>
              <a:t>. 2019.</a:t>
            </a: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Rectangle 15">
            <a:extLst>
              <a:ext uri="{FF2B5EF4-FFF2-40B4-BE49-F238E27FC236}">
                <a16:creationId xmlns:a16="http://schemas.microsoft.com/office/drawing/2014/main" id="{11CB1E78-9E91-2941-8670-20B98F88BF9D}"/>
              </a:ext>
            </a:extLst>
          </p:cNvPr>
          <p:cNvSpPr/>
          <p:nvPr/>
        </p:nvSpPr>
        <p:spPr>
          <a:xfrm>
            <a:off x="359703" y="5749215"/>
            <a:ext cx="4978400" cy="666977"/>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VCR </a:t>
            </a:r>
            <a:b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b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(Visual Commonsense Reasoning)</a:t>
            </a:r>
          </a:p>
        </p:txBody>
      </p:sp>
    </p:spTree>
    <p:extLst>
      <p:ext uri="{BB962C8B-B14F-4D97-AF65-F5344CB8AC3E}">
        <p14:creationId xmlns:p14="http://schemas.microsoft.com/office/powerpoint/2010/main" val="198735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Callout 7">
            <a:extLst>
              <a:ext uri="{FF2B5EF4-FFF2-40B4-BE49-F238E27FC236}">
                <a16:creationId xmlns:a16="http://schemas.microsoft.com/office/drawing/2014/main" id="{EE4D96FB-BA7A-218A-7EEE-C12D8D791BDA}"/>
              </a:ext>
            </a:extLst>
          </p:cNvPr>
          <p:cNvSpPr/>
          <p:nvPr/>
        </p:nvSpPr>
        <p:spPr>
          <a:xfrm>
            <a:off x="101944" y="5099458"/>
            <a:ext cx="2982097" cy="1682236"/>
          </a:xfrm>
          <a:prstGeom prst="cloudCallout">
            <a:avLst>
              <a:gd name="adj1" fmla="val 67115"/>
              <a:gd name="adj2" fmla="val -66169"/>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A0C4FC5-D718-E7AA-7979-14200CF2E5B1}"/>
              </a:ext>
            </a:extLst>
          </p:cNvPr>
          <p:cNvSpPr>
            <a:spLocks noGrp="1"/>
          </p:cNvSpPr>
          <p:nvPr>
            <p:ph type="title"/>
          </p:nvPr>
        </p:nvSpPr>
        <p:spPr/>
        <p:txBody>
          <a:bodyPr/>
          <a:lstStyle/>
          <a:p>
            <a:r>
              <a:rPr lang="en-US" dirty="0"/>
              <a:t>The Goal of Multimedia Embedding Space</a:t>
            </a:r>
          </a:p>
        </p:txBody>
      </p:sp>
      <p:graphicFrame>
        <p:nvGraphicFramePr>
          <p:cNvPr id="5" name="Content Placeholder 4">
            <a:extLst>
              <a:ext uri="{FF2B5EF4-FFF2-40B4-BE49-F238E27FC236}">
                <a16:creationId xmlns:a16="http://schemas.microsoft.com/office/drawing/2014/main" id="{9E178E34-C57E-87EB-950D-494230FAD305}"/>
              </a:ext>
            </a:extLst>
          </p:cNvPr>
          <p:cNvGraphicFramePr>
            <a:graphicFrameLocks noGrp="1"/>
          </p:cNvGraphicFramePr>
          <p:nvPr>
            <p:ph idx="1"/>
          </p:nvPr>
        </p:nvGraphicFramePr>
        <p:xfrm>
          <a:off x="1692875" y="1834159"/>
          <a:ext cx="8476736" cy="3476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D0B56864-364F-772E-CB19-81E3A494C5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B9716BE4-A0AF-C0AB-379A-39E65716A8F6}"/>
              </a:ext>
            </a:extLst>
          </p:cNvPr>
          <p:cNvSpPr txBox="1">
            <a:spLocks/>
          </p:cNvSpPr>
          <p:nvPr/>
        </p:nvSpPr>
        <p:spPr>
          <a:xfrm>
            <a:off x="838200" y="1231900"/>
            <a:ext cx="10515600" cy="494506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How? Image-text pre-training by image-text pairs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loud Callout 2">
            <a:extLst>
              <a:ext uri="{FF2B5EF4-FFF2-40B4-BE49-F238E27FC236}">
                <a16:creationId xmlns:a16="http://schemas.microsoft.com/office/drawing/2014/main" id="{139CE782-7CEB-373A-6C35-0B06AB24A6EE}"/>
              </a:ext>
            </a:extLst>
          </p:cNvPr>
          <p:cNvSpPr/>
          <p:nvPr/>
        </p:nvSpPr>
        <p:spPr>
          <a:xfrm>
            <a:off x="8909221" y="5175764"/>
            <a:ext cx="2982097" cy="1682236"/>
          </a:xfrm>
          <a:prstGeom prst="cloudCallout">
            <a:avLst>
              <a:gd name="adj1" fmla="val -71283"/>
              <a:gd name="adj2" fmla="val -67638"/>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CB82ADF-38CA-40EE-29E1-000EC7B15B4D}"/>
              </a:ext>
            </a:extLst>
          </p:cNvPr>
          <p:cNvSpPr txBox="1"/>
          <p:nvPr/>
        </p:nvSpPr>
        <p:spPr>
          <a:xfrm>
            <a:off x="9220198" y="5487745"/>
            <a:ext cx="2743201"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Sparse features (object, scene graphs,..)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Continuous features (CNN,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ViT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9" name="TextBox 8">
            <a:extLst>
              <a:ext uri="{FF2B5EF4-FFF2-40B4-BE49-F238E27FC236}">
                <a16:creationId xmlns:a16="http://schemas.microsoft.com/office/drawing/2014/main" id="{C2440F01-EC3C-924D-3C3D-F1632FECB7F4}"/>
              </a:ext>
            </a:extLst>
          </p:cNvPr>
          <p:cNvSpPr txBox="1"/>
          <p:nvPr/>
        </p:nvSpPr>
        <p:spPr>
          <a:xfrm>
            <a:off x="353197" y="5348044"/>
            <a:ext cx="2743201"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Sparse features (token, entity, parsing,..)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Continuous features (Transformer, ..)</a:t>
            </a:r>
          </a:p>
        </p:txBody>
      </p:sp>
    </p:spTree>
    <p:extLst>
      <p:ext uri="{BB962C8B-B14F-4D97-AF65-F5344CB8AC3E}">
        <p14:creationId xmlns:p14="http://schemas.microsoft.com/office/powerpoint/2010/main" val="34607160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41DE3-68FC-584E-9617-75D71DE796BF}"/>
              </a:ext>
            </a:extLst>
          </p:cNvPr>
          <p:cNvSpPr>
            <a:spLocks noGrp="1"/>
          </p:cNvSpPr>
          <p:nvPr>
            <p:ph type="title"/>
          </p:nvPr>
        </p:nvSpPr>
        <p:spPr/>
        <p:txBody>
          <a:bodyPr/>
          <a:lstStyle/>
          <a:p>
            <a:r>
              <a:rPr lang="en-US" dirty="0"/>
              <a:t>Experiments: Downstream Tasks</a:t>
            </a:r>
          </a:p>
        </p:txBody>
      </p:sp>
      <p:sp>
        <p:nvSpPr>
          <p:cNvPr id="3" name="Text Placeholder 2">
            <a:extLst>
              <a:ext uri="{FF2B5EF4-FFF2-40B4-BE49-F238E27FC236}">
                <a16:creationId xmlns:a16="http://schemas.microsoft.com/office/drawing/2014/main" id="{078E1996-C27B-A944-932F-9C9479A69634}"/>
              </a:ext>
            </a:extLst>
          </p:cNvPr>
          <p:cNvSpPr>
            <a:spLocks noGrp="1"/>
          </p:cNvSpPr>
          <p:nvPr>
            <p:ph type="body" idx="1"/>
          </p:nvPr>
        </p:nvSpPr>
        <p:spPr>
          <a:xfrm>
            <a:off x="848571" y="1333310"/>
            <a:ext cx="11343429" cy="4945063"/>
          </a:xfrm>
        </p:spPr>
        <p:txBody>
          <a:bodyPr/>
          <a:lstStyle/>
          <a:p>
            <a:r>
              <a:rPr lang="en-US" dirty="0"/>
              <a:t>Downstream tasks benefit from event knowledge encoding.</a:t>
            </a:r>
          </a:p>
          <a:p>
            <a:pPr lvl="1"/>
            <a:r>
              <a:rPr lang="en-US" dirty="0">
                <a:latin typeface="+mn-lt"/>
              </a:rPr>
              <a:t>For example, in Visual Commonsense Reasoning, event-level matching can help answer questions about the scene.</a:t>
            </a:r>
            <a:br>
              <a:rPr lang="en-US" dirty="0">
                <a:latin typeface="+mn-lt"/>
              </a:rPr>
            </a:br>
            <a:endParaRPr lang="en-US" dirty="0">
              <a:latin typeface="+mn-lt"/>
            </a:endParaRPr>
          </a:p>
        </p:txBody>
      </p:sp>
      <p:pic>
        <p:nvPicPr>
          <p:cNvPr id="6" name="Picture 4">
            <a:extLst>
              <a:ext uri="{FF2B5EF4-FFF2-40B4-BE49-F238E27FC236}">
                <a16:creationId xmlns:a16="http://schemas.microsoft.com/office/drawing/2014/main" id="{39F52741-C812-0F4F-B4E5-6A312787A7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25" y="2743442"/>
            <a:ext cx="12106656" cy="38920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E9D50A17-5716-104C-8D0E-E630BFE3BA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23" y="2760858"/>
            <a:ext cx="12098259" cy="38893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BE9F4C7B-5DE6-044F-AAB5-FC6DBC0CC9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23" y="2760859"/>
            <a:ext cx="12106656" cy="389209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81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4000"/>
                                  </p:stCondLst>
                                  <p:childTnLst>
                                    <p:set>
                                      <p:cBhvr>
                                        <p:cTn id="6" dur="1" fill="hold">
                                          <p:stCondLst>
                                            <p:cond delay="0"/>
                                          </p:stCondLst>
                                        </p:cTn>
                                        <p:tgtEl>
                                          <p:spTgt spid="6"/>
                                        </p:tgtEl>
                                        <p:attrNameLst>
                                          <p:attrName>style.visibility</p:attrName>
                                        </p:attrNameLst>
                                      </p:cBhvr>
                                      <p:to>
                                        <p:strVal val="hidden"/>
                                      </p:to>
                                    </p:set>
                                  </p:childTnLst>
                                </p:cTn>
                              </p:par>
                            </p:childTnLst>
                          </p:cTn>
                        </p:par>
                        <p:par>
                          <p:cTn id="7" fill="hold">
                            <p:stCondLst>
                              <p:cond delay="4000"/>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4000"/>
                            </p:stCondLst>
                            <p:childTnLst>
                              <p:par>
                                <p:cTn id="11" presetID="1" presetClass="exit" presetSubtype="0" fill="hold" nodeType="afterEffect">
                                  <p:stCondLst>
                                    <p:cond delay="4500"/>
                                  </p:stCondLst>
                                  <p:childTnLst>
                                    <p:set>
                                      <p:cBhvr>
                                        <p:cTn id="12" dur="1" fill="hold">
                                          <p:stCondLst>
                                            <p:cond delay="0"/>
                                          </p:stCondLst>
                                        </p:cTn>
                                        <p:tgtEl>
                                          <p:spTgt spid="7"/>
                                        </p:tgtEl>
                                        <p:attrNameLst>
                                          <p:attrName>style.visibility</p:attrName>
                                        </p:attrNameLst>
                                      </p:cBhvr>
                                      <p:to>
                                        <p:strVal val="hidden"/>
                                      </p:to>
                                    </p:set>
                                  </p:childTnLst>
                                </p:cTn>
                              </p:par>
                            </p:childTnLst>
                          </p:cTn>
                        </p:par>
                        <p:par>
                          <p:cTn id="13" fill="hold">
                            <p:stCondLst>
                              <p:cond delay="8500"/>
                            </p:stCondLst>
                            <p:childTnLst>
                              <p:par>
                                <p:cTn id="14" presetID="1"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65A8F-9A85-D6C5-D515-4477ACBAC60F}"/>
              </a:ext>
            </a:extLst>
          </p:cNvPr>
          <p:cNvSpPr>
            <a:spLocks noGrp="1"/>
          </p:cNvSpPr>
          <p:nvPr>
            <p:ph type="title"/>
          </p:nvPr>
        </p:nvSpPr>
        <p:spPr>
          <a:xfrm>
            <a:off x="609600" y="587829"/>
            <a:ext cx="8694396" cy="533400"/>
          </a:xfrm>
        </p:spPr>
        <p:txBody>
          <a:bodyPr/>
          <a:lstStyle/>
          <a:p>
            <a:r>
              <a:rPr lang="en-US" dirty="0"/>
              <a:t>Knowledge-enhanced V+L Encoding</a:t>
            </a:r>
          </a:p>
        </p:txBody>
      </p:sp>
      <p:pic>
        <p:nvPicPr>
          <p:cNvPr id="5" name="Picture 4">
            <a:extLst>
              <a:ext uri="{FF2B5EF4-FFF2-40B4-BE49-F238E27FC236}">
                <a16:creationId xmlns:a16="http://schemas.microsoft.com/office/drawing/2014/main" id="{B39D8896-7FB0-842D-4ABD-B5D794E4D195}"/>
              </a:ext>
            </a:extLst>
          </p:cNvPr>
          <p:cNvPicPr>
            <a:picLocks noChangeAspect="1"/>
          </p:cNvPicPr>
          <p:nvPr/>
        </p:nvPicPr>
        <p:blipFill>
          <a:blip r:embed="rId2"/>
          <a:stretch>
            <a:fillRect/>
          </a:stretch>
        </p:blipFill>
        <p:spPr>
          <a:xfrm>
            <a:off x="133864" y="2279820"/>
            <a:ext cx="11924271" cy="2621647"/>
          </a:xfrm>
          <a:prstGeom prst="rect">
            <a:avLst/>
          </a:prstGeom>
        </p:spPr>
      </p:pic>
      <p:sp>
        <p:nvSpPr>
          <p:cNvPr id="3" name="Rectangle 2">
            <a:extLst>
              <a:ext uri="{FF2B5EF4-FFF2-40B4-BE49-F238E27FC236}">
                <a16:creationId xmlns:a16="http://schemas.microsoft.com/office/drawing/2014/main" id="{301259CD-8B5E-41AD-02AD-A87145555441}"/>
              </a:ext>
            </a:extLst>
          </p:cNvPr>
          <p:cNvSpPr/>
          <p:nvPr/>
        </p:nvSpPr>
        <p:spPr>
          <a:xfrm>
            <a:off x="133864" y="2088292"/>
            <a:ext cx="4191001" cy="3039762"/>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2D21C62-C580-EA95-5FFF-D3F406989153}"/>
              </a:ext>
            </a:extLst>
          </p:cNvPr>
          <p:cNvSpPr/>
          <p:nvPr/>
        </p:nvSpPr>
        <p:spPr>
          <a:xfrm>
            <a:off x="7920683" y="2279820"/>
            <a:ext cx="4137452" cy="3039762"/>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5470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2"/>
          <p:cNvSpPr txBox="1">
            <a:spLocks noGrp="1"/>
          </p:cNvSpPr>
          <p:nvPr>
            <p:ph type="title"/>
          </p:nvPr>
        </p:nvSpPr>
        <p:spPr>
          <a:xfrm>
            <a:off x="252233" y="228631"/>
            <a:ext cx="11435200" cy="636000"/>
          </a:xfrm>
          <a:prstGeom prst="rect">
            <a:avLst/>
          </a:prstGeom>
        </p:spPr>
        <p:txBody>
          <a:bodyPr spcFirstLastPara="1" wrap="square" lIns="91400" tIns="45667" rIns="91400" bIns="45667" anchor="ctr" anchorCtr="0">
            <a:normAutofit fontScale="90000"/>
          </a:bodyPr>
          <a:lstStyle/>
          <a:p>
            <a:pPr lvl="0"/>
            <a:r>
              <a:rPr lang="en" dirty="0"/>
              <a:t>Multimedia Schema Induction</a:t>
            </a:r>
            <a:endParaRPr dirty="0"/>
          </a:p>
        </p:txBody>
      </p:sp>
      <p:sp>
        <p:nvSpPr>
          <p:cNvPr id="187" name="Google Shape;187;p32"/>
          <p:cNvSpPr txBox="1">
            <a:spLocks noGrp="1"/>
          </p:cNvSpPr>
          <p:nvPr>
            <p:ph type="title"/>
          </p:nvPr>
        </p:nvSpPr>
        <p:spPr>
          <a:xfrm>
            <a:off x="252239" y="1014192"/>
            <a:ext cx="11435200" cy="570400"/>
          </a:xfrm>
          <a:prstGeom prst="rect">
            <a:avLst/>
          </a:prstGeom>
        </p:spPr>
        <p:txBody>
          <a:bodyPr spcFirstLastPara="1" wrap="square" lIns="91400" tIns="45667" rIns="91400" bIns="45667" anchor="ctr" anchorCtr="0">
            <a:normAutofit fontScale="90000"/>
          </a:bodyPr>
          <a:lstStyle/>
          <a:p>
            <a:r>
              <a:rPr lang="en" dirty="0"/>
              <a:t>Representative Resource: </a:t>
            </a:r>
            <a:r>
              <a:rPr lang="en" dirty="0" err="1"/>
              <a:t>wikiHow</a:t>
            </a:r>
            <a:endParaRPr dirty="0"/>
          </a:p>
        </p:txBody>
      </p:sp>
      <p:pic>
        <p:nvPicPr>
          <p:cNvPr id="188" name="Google Shape;188;p32"/>
          <p:cNvPicPr preferRelativeResize="0"/>
          <p:nvPr/>
        </p:nvPicPr>
        <p:blipFill rotWithShape="1">
          <a:blip r:embed="rId3">
            <a:alphaModFix/>
          </a:blip>
          <a:srcRect/>
          <a:stretch/>
        </p:blipFill>
        <p:spPr>
          <a:xfrm>
            <a:off x="416634" y="4992414"/>
            <a:ext cx="11533633" cy="589857"/>
          </a:xfrm>
          <a:prstGeom prst="rect">
            <a:avLst/>
          </a:prstGeom>
          <a:noFill/>
          <a:ln>
            <a:noFill/>
          </a:ln>
        </p:spPr>
      </p:pic>
      <p:pic>
        <p:nvPicPr>
          <p:cNvPr id="189" name="Google Shape;189;p32"/>
          <p:cNvPicPr preferRelativeResize="0"/>
          <p:nvPr/>
        </p:nvPicPr>
        <p:blipFill rotWithShape="1">
          <a:blip r:embed="rId4">
            <a:alphaModFix/>
          </a:blip>
          <a:srcRect/>
          <a:stretch/>
        </p:blipFill>
        <p:spPr>
          <a:xfrm>
            <a:off x="456861" y="3429001"/>
            <a:ext cx="11453188" cy="1159169"/>
          </a:xfrm>
          <a:prstGeom prst="rect">
            <a:avLst/>
          </a:prstGeom>
          <a:noFill/>
          <a:ln>
            <a:noFill/>
          </a:ln>
        </p:spPr>
      </p:pic>
      <p:pic>
        <p:nvPicPr>
          <p:cNvPr id="190" name="Google Shape;190;p32"/>
          <p:cNvPicPr preferRelativeResize="0"/>
          <p:nvPr/>
        </p:nvPicPr>
        <p:blipFill rotWithShape="1">
          <a:blip r:embed="rId5">
            <a:alphaModFix/>
          </a:blip>
          <a:srcRect r="2515" b="63129"/>
          <a:stretch/>
        </p:blipFill>
        <p:spPr>
          <a:xfrm>
            <a:off x="1734629" y="6194205"/>
            <a:ext cx="3394535" cy="472196"/>
          </a:xfrm>
          <a:prstGeom prst="rect">
            <a:avLst/>
          </a:prstGeom>
          <a:noFill/>
          <a:ln>
            <a:noFill/>
          </a:ln>
        </p:spPr>
      </p:pic>
      <p:pic>
        <p:nvPicPr>
          <p:cNvPr id="191" name="Google Shape;191;p32"/>
          <p:cNvPicPr preferRelativeResize="0"/>
          <p:nvPr/>
        </p:nvPicPr>
        <p:blipFill rotWithShape="1">
          <a:blip r:embed="rId6">
            <a:alphaModFix/>
          </a:blip>
          <a:srcRect t="21478" r="3034" b="21790"/>
          <a:stretch/>
        </p:blipFill>
        <p:spPr>
          <a:xfrm>
            <a:off x="7403177" y="6214723"/>
            <a:ext cx="2848649" cy="431156"/>
          </a:xfrm>
          <a:prstGeom prst="rect">
            <a:avLst/>
          </a:prstGeom>
          <a:noFill/>
          <a:ln>
            <a:noFill/>
          </a:ln>
        </p:spPr>
      </p:pic>
      <p:sp>
        <p:nvSpPr>
          <p:cNvPr id="192" name="Google Shape;192;p32"/>
          <p:cNvSpPr txBox="1"/>
          <p:nvPr/>
        </p:nvSpPr>
        <p:spPr>
          <a:xfrm>
            <a:off x="712851" y="1899800"/>
            <a:ext cx="10941200" cy="1529200"/>
          </a:xfrm>
          <a:prstGeom prst="rect">
            <a:avLst/>
          </a:prstGeom>
          <a:noFill/>
          <a:ln>
            <a:noFill/>
          </a:ln>
        </p:spPr>
        <p:txBody>
          <a:bodyPr spcFirstLastPara="1" wrap="square" lIns="121900" tIns="60933" rIns="121900" bIns="60933" anchor="t" anchorCtr="0">
            <a:noAutofit/>
          </a:bodyPr>
          <a:lstStyle/>
          <a:p>
            <a:pPr marL="0" marR="0" lvl="0" indent="0" algn="l" defTabSz="914400" rtl="0" eaLnBrk="1" fontAlgn="auto" latinLnBrk="0" hangingPunct="1">
              <a:lnSpc>
                <a:spcPct val="115000"/>
              </a:lnSpc>
              <a:spcBef>
                <a:spcPts val="1333"/>
              </a:spcBef>
              <a:spcAft>
                <a:spcPts val="0"/>
              </a:spcAft>
              <a:buClrTx/>
              <a:buSzTx/>
              <a:buFontTx/>
              <a:buNone/>
              <a:tabLst/>
              <a:defRPr/>
            </a:pPr>
            <a:r>
              <a:rPr kumimoji="0" lang="en" sz="2667" b="0" i="0" u="none" strike="noStrike" kern="1200" cap="none" spc="0" normalizeH="0" baseline="0" noProof="0" dirty="0">
                <a:ln>
                  <a:noFill/>
                </a:ln>
                <a:solidFill>
                  <a:prstClr val="black"/>
                </a:solidFill>
                <a:effectLst/>
                <a:uLnTx/>
                <a:uFillTx/>
                <a:latin typeface="Lato"/>
                <a:ea typeface="Lato"/>
                <a:cs typeface="Lato"/>
                <a:sym typeface="Lato"/>
              </a:rPr>
              <a:t>Current online instructional video/text describe a task as completing a sequential set of steps, assuming that all tasks follow a linear schema</a:t>
            </a:r>
            <a:endParaRPr kumimoji="0" sz="2667" b="0" i="0" u="none" strike="noStrike" kern="1200" cap="none" spc="0" normalizeH="0" baseline="0" noProof="0" dirty="0">
              <a:ln>
                <a:noFill/>
              </a:ln>
              <a:solidFill>
                <a:srgbClr val="000000"/>
              </a:solidFill>
              <a:effectLst/>
              <a:uLnTx/>
              <a:uFillTx/>
              <a:latin typeface="Lato"/>
              <a:ea typeface="Lato"/>
              <a:cs typeface="Lato"/>
              <a:sym typeface="Lato"/>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3"/>
          <p:cNvSpPr txBox="1">
            <a:spLocks noGrp="1"/>
          </p:cNvSpPr>
          <p:nvPr>
            <p:ph type="title"/>
          </p:nvPr>
        </p:nvSpPr>
        <p:spPr>
          <a:xfrm>
            <a:off x="378372" y="365125"/>
            <a:ext cx="11435200" cy="570400"/>
          </a:xfrm>
          <a:prstGeom prst="rect">
            <a:avLst/>
          </a:prstGeom>
        </p:spPr>
        <p:txBody>
          <a:bodyPr spcFirstLastPara="1" wrap="square" lIns="91400" tIns="45667" rIns="91400" bIns="45667" anchor="ctr" anchorCtr="0">
            <a:normAutofit fontScale="90000"/>
          </a:bodyPr>
          <a:lstStyle/>
          <a:p>
            <a:r>
              <a:rPr lang="en" dirty="0"/>
              <a:t>Multimedia Schema Induction</a:t>
            </a:r>
            <a:endParaRPr dirty="0"/>
          </a:p>
        </p:txBody>
      </p:sp>
      <p:sp>
        <p:nvSpPr>
          <p:cNvPr id="198" name="Google Shape;198;p33"/>
          <p:cNvSpPr txBox="1"/>
          <p:nvPr/>
        </p:nvSpPr>
        <p:spPr>
          <a:xfrm>
            <a:off x="599100" y="1671100"/>
            <a:ext cx="5496800" cy="4729600"/>
          </a:xfrm>
          <a:prstGeom prst="rect">
            <a:avLst/>
          </a:prstGeom>
          <a:noFill/>
          <a:ln>
            <a:noFill/>
          </a:ln>
        </p:spPr>
        <p:txBody>
          <a:bodyPr spcFirstLastPara="1" wrap="square" lIns="121900" tIns="60933" rIns="121900" bIns="60933" anchor="t" anchorCtr="0">
            <a:noAutofit/>
          </a:bodyPr>
          <a:lstStyle/>
          <a:p>
            <a:pPr marL="0" marR="0" lvl="0" indent="0" algn="l" defTabSz="914400" rtl="0" eaLnBrk="1" fontAlgn="auto" latinLnBrk="0" hangingPunct="1">
              <a:lnSpc>
                <a:spcPct val="115000"/>
              </a:lnSpc>
              <a:spcBef>
                <a:spcPts val="1333"/>
              </a:spcBef>
              <a:spcAft>
                <a:spcPts val="0"/>
              </a:spcAft>
              <a:buClrTx/>
              <a:buSzTx/>
              <a:buFontTx/>
              <a:buNone/>
              <a:tabLst/>
              <a:defRPr/>
            </a:pPr>
            <a:r>
              <a:rPr kumimoji="0" lang="en" sz="2533" b="0" i="0" u="none" strike="noStrike" kern="1200" cap="none" spc="0" normalizeH="0" baseline="0" noProof="0">
                <a:ln>
                  <a:noFill/>
                </a:ln>
                <a:solidFill>
                  <a:prstClr val="black"/>
                </a:solidFill>
                <a:effectLst/>
                <a:uLnTx/>
                <a:uFillTx/>
                <a:latin typeface="Lato"/>
                <a:ea typeface="Lato"/>
                <a:cs typeface="Lato"/>
                <a:sym typeface="Lato"/>
              </a:rPr>
              <a:t>However in reality, this assumption rarely holds true as the text schema can be more complex:</a:t>
            </a:r>
            <a:endParaRPr kumimoji="0" sz="2533" b="0" i="0" u="none" strike="noStrike" kern="1200" cap="none" spc="0" normalizeH="0" baseline="0" noProof="0">
              <a:ln>
                <a:noFill/>
              </a:ln>
              <a:solidFill>
                <a:srgbClr val="000000"/>
              </a:solidFill>
              <a:effectLst/>
              <a:uLnTx/>
              <a:uFillTx/>
              <a:latin typeface="Lato"/>
              <a:ea typeface="Lato"/>
              <a:cs typeface="Lato"/>
              <a:sym typeface="Lato"/>
            </a:endParaRPr>
          </a:p>
          <a:p>
            <a:pPr marL="609585" marR="0" lvl="0" indent="-465655" algn="l" defTabSz="914400" rtl="0" eaLnBrk="1" fontAlgn="auto" latinLnBrk="0" hangingPunct="1">
              <a:lnSpc>
                <a:spcPct val="115000"/>
              </a:lnSpc>
              <a:spcBef>
                <a:spcPts val="1333"/>
              </a:spcBef>
              <a:spcAft>
                <a:spcPts val="0"/>
              </a:spcAft>
              <a:buClr>
                <a:srgbClr val="000000"/>
              </a:buClr>
              <a:buSzPts val="1900"/>
              <a:buFont typeface="Lato"/>
              <a:buChar char="-"/>
              <a:tabLst/>
              <a:defRPr/>
            </a:pPr>
            <a:r>
              <a:rPr kumimoji="0" lang="en" sz="2533" b="0" i="0" u="none" strike="noStrike" kern="1200" cap="none" spc="0" normalizeH="0" baseline="0" noProof="0">
                <a:ln>
                  <a:noFill/>
                </a:ln>
                <a:solidFill>
                  <a:srgbClr val="000000"/>
                </a:solidFill>
                <a:effectLst/>
                <a:uLnTx/>
                <a:uFillTx/>
                <a:latin typeface="Lato"/>
                <a:ea typeface="Lato"/>
                <a:cs typeface="Lato"/>
                <a:sym typeface="Lato"/>
              </a:rPr>
              <a:t>Some of the </a:t>
            </a:r>
            <a:r>
              <a:rPr kumimoji="0" lang="en" sz="2533" b="0" i="0" u="none" strike="noStrike" kern="1200" cap="none" spc="0" normalizeH="0" baseline="0" noProof="0">
                <a:ln>
                  <a:noFill/>
                </a:ln>
                <a:solidFill>
                  <a:prstClr val="black"/>
                </a:solidFill>
                <a:effectLst/>
                <a:uLnTx/>
                <a:uFillTx/>
                <a:latin typeface="Lato"/>
                <a:ea typeface="Lato"/>
                <a:cs typeface="Lato"/>
                <a:sym typeface="Lato"/>
              </a:rPr>
              <a:t>event</a:t>
            </a:r>
            <a:r>
              <a:rPr kumimoji="0" lang="en" sz="2533" b="0" i="0" u="none" strike="noStrike" kern="1200" cap="none" spc="0" normalizeH="0" baseline="0" noProof="0">
                <a:ln>
                  <a:noFill/>
                </a:ln>
                <a:solidFill>
                  <a:srgbClr val="000000"/>
                </a:solidFill>
                <a:effectLst/>
                <a:uLnTx/>
                <a:uFillTx/>
                <a:latin typeface="Lato"/>
                <a:ea typeface="Lato"/>
                <a:cs typeface="Lato"/>
                <a:sym typeface="Lato"/>
              </a:rPr>
              <a:t>s are </a:t>
            </a:r>
            <a:r>
              <a:rPr kumimoji="0" lang="en" sz="2533" b="1" i="0" u="none" strike="noStrike" kern="1200" cap="none" spc="0" normalizeH="0" baseline="0" noProof="0">
                <a:ln>
                  <a:noFill/>
                </a:ln>
                <a:solidFill>
                  <a:srgbClr val="000000"/>
                </a:solidFill>
                <a:effectLst/>
                <a:uLnTx/>
                <a:uFillTx/>
                <a:latin typeface="Lato"/>
                <a:ea typeface="Lato"/>
                <a:cs typeface="Lato"/>
                <a:sym typeface="Lato"/>
              </a:rPr>
              <a:t>interchangeable</a:t>
            </a:r>
            <a:r>
              <a:rPr kumimoji="0" lang="en" sz="2533" b="0" i="0" u="none" strike="noStrike" kern="1200" cap="none" spc="0" normalizeH="0" baseline="0" noProof="0">
                <a:ln>
                  <a:noFill/>
                </a:ln>
                <a:solidFill>
                  <a:srgbClr val="000000"/>
                </a:solidFill>
                <a:effectLst/>
                <a:uLnTx/>
                <a:uFillTx/>
                <a:latin typeface="Lato"/>
                <a:ea typeface="Lato"/>
                <a:cs typeface="Lato"/>
                <a:sym typeface="Lato"/>
              </a:rPr>
              <a:t>, such as “add salt” and “add light soy sauce”</a:t>
            </a:r>
            <a:br>
              <a:rPr kumimoji="0" lang="en" sz="2533" b="0" i="0" u="none" strike="noStrike" kern="1200" cap="none" spc="0" normalizeH="0" baseline="0" noProof="0">
                <a:ln>
                  <a:noFill/>
                </a:ln>
                <a:solidFill>
                  <a:srgbClr val="000000"/>
                </a:solidFill>
                <a:effectLst/>
                <a:uLnTx/>
                <a:uFillTx/>
                <a:latin typeface="Lato"/>
                <a:ea typeface="Lato"/>
                <a:cs typeface="Lato"/>
                <a:sym typeface="Lato"/>
              </a:rPr>
            </a:br>
            <a:endParaRPr kumimoji="0" sz="1467" b="0" i="0" u="none" strike="noStrike" kern="1200" cap="none" spc="0" normalizeH="0" baseline="0" noProof="0">
              <a:ln>
                <a:noFill/>
              </a:ln>
              <a:solidFill>
                <a:prstClr val="black"/>
              </a:solidFill>
              <a:effectLst/>
              <a:uLnTx/>
              <a:uFillTx/>
              <a:latin typeface="Lato"/>
              <a:ea typeface="Lato"/>
              <a:cs typeface="Lato"/>
              <a:sym typeface="Lato"/>
            </a:endParaRPr>
          </a:p>
          <a:p>
            <a:pPr marL="609585" marR="0" lvl="0" indent="-465655" algn="l" defTabSz="914400" rtl="0" eaLnBrk="1" fontAlgn="auto" latinLnBrk="0" hangingPunct="1">
              <a:lnSpc>
                <a:spcPct val="115000"/>
              </a:lnSpc>
              <a:spcBef>
                <a:spcPts val="0"/>
              </a:spcBef>
              <a:spcAft>
                <a:spcPts val="0"/>
              </a:spcAft>
              <a:buClr>
                <a:srgbClr val="000000"/>
              </a:buClr>
              <a:buSzPts val="1900"/>
              <a:buFont typeface="Lato"/>
              <a:buChar char="-"/>
              <a:tabLst/>
              <a:defRPr/>
            </a:pPr>
            <a:r>
              <a:rPr kumimoji="0" lang="en" sz="2533" b="0" i="0" u="none" strike="noStrike" kern="1200" cap="none" spc="0" normalizeH="0" baseline="0" noProof="0">
                <a:ln>
                  <a:noFill/>
                </a:ln>
                <a:solidFill>
                  <a:srgbClr val="000000"/>
                </a:solidFill>
                <a:effectLst/>
                <a:uLnTx/>
                <a:uFillTx/>
                <a:latin typeface="Lato"/>
                <a:ea typeface="Lato"/>
                <a:cs typeface="Lato"/>
                <a:sym typeface="Lato"/>
              </a:rPr>
              <a:t>Other </a:t>
            </a:r>
            <a:r>
              <a:rPr kumimoji="0" lang="en" sz="2533" b="0" i="0" u="none" strike="noStrike" kern="1200" cap="none" spc="0" normalizeH="0" baseline="0" noProof="0">
                <a:ln>
                  <a:noFill/>
                </a:ln>
                <a:solidFill>
                  <a:prstClr val="black"/>
                </a:solidFill>
                <a:effectLst/>
                <a:uLnTx/>
                <a:uFillTx/>
                <a:latin typeface="Lato"/>
                <a:ea typeface="Lato"/>
                <a:cs typeface="Lato"/>
                <a:sym typeface="Lato"/>
              </a:rPr>
              <a:t>event</a:t>
            </a:r>
            <a:r>
              <a:rPr kumimoji="0" lang="en" sz="2533" b="0" i="0" u="none" strike="noStrike" kern="1200" cap="none" spc="0" normalizeH="0" baseline="0" noProof="0">
                <a:ln>
                  <a:noFill/>
                </a:ln>
                <a:solidFill>
                  <a:srgbClr val="000000"/>
                </a:solidFill>
                <a:effectLst/>
                <a:uLnTx/>
                <a:uFillTx/>
                <a:latin typeface="Lato"/>
                <a:ea typeface="Lato"/>
                <a:cs typeface="Lato"/>
                <a:sym typeface="Lato"/>
              </a:rPr>
              <a:t>s </a:t>
            </a:r>
            <a:r>
              <a:rPr kumimoji="0" lang="en" sz="2533" b="0" i="0" u="none" strike="noStrike" kern="1200" cap="none" spc="0" normalizeH="0" baseline="0" noProof="0">
                <a:ln>
                  <a:noFill/>
                </a:ln>
                <a:solidFill>
                  <a:prstClr val="black"/>
                </a:solidFill>
                <a:effectLst/>
                <a:uLnTx/>
                <a:uFillTx/>
                <a:latin typeface="Lato"/>
                <a:ea typeface="Lato"/>
                <a:cs typeface="Lato"/>
                <a:sym typeface="Lato"/>
              </a:rPr>
              <a:t>can</a:t>
            </a:r>
            <a:r>
              <a:rPr kumimoji="0" lang="en" sz="2533" b="0" i="0" u="none" strike="noStrike" kern="1200" cap="none" spc="0" normalizeH="0" baseline="0" noProof="0">
                <a:ln>
                  <a:noFill/>
                </a:ln>
                <a:solidFill>
                  <a:srgbClr val="000000"/>
                </a:solidFill>
                <a:effectLst/>
                <a:uLnTx/>
                <a:uFillTx/>
                <a:latin typeface="Lato"/>
                <a:ea typeface="Lato"/>
                <a:cs typeface="Lato"/>
                <a:sym typeface="Lato"/>
              </a:rPr>
              <a:t> be </a:t>
            </a:r>
            <a:r>
              <a:rPr kumimoji="0" lang="en" sz="2533" b="1" i="0" u="none" strike="noStrike" kern="1200" cap="none" spc="0" normalizeH="0" baseline="0" noProof="0">
                <a:ln>
                  <a:noFill/>
                </a:ln>
                <a:solidFill>
                  <a:srgbClr val="000000"/>
                </a:solidFill>
                <a:effectLst/>
                <a:uLnTx/>
                <a:uFillTx/>
                <a:latin typeface="Lato"/>
                <a:ea typeface="Lato"/>
                <a:cs typeface="Lato"/>
                <a:sym typeface="Lato"/>
              </a:rPr>
              <a:t>optional</a:t>
            </a:r>
            <a:r>
              <a:rPr kumimoji="0" lang="en" sz="2533" b="0" i="0" u="none" strike="noStrike" kern="1200" cap="none" spc="0" normalizeH="0" baseline="0" noProof="0">
                <a:ln>
                  <a:noFill/>
                </a:ln>
                <a:solidFill>
                  <a:srgbClr val="000000"/>
                </a:solidFill>
                <a:effectLst/>
                <a:uLnTx/>
                <a:uFillTx/>
                <a:latin typeface="Lato"/>
                <a:ea typeface="Lato"/>
                <a:cs typeface="Lato"/>
                <a:sym typeface="Lato"/>
              </a:rPr>
              <a:t>,</a:t>
            </a:r>
            <a:r>
              <a:rPr kumimoji="0" lang="en" sz="2533" b="1" i="0" u="none" strike="noStrike" kern="1200" cap="none" spc="0" normalizeH="0" baseline="0" noProof="0">
                <a:ln>
                  <a:noFill/>
                </a:ln>
                <a:solidFill>
                  <a:srgbClr val="000000"/>
                </a:solidFill>
                <a:effectLst/>
                <a:uLnTx/>
                <a:uFillTx/>
                <a:latin typeface="Lato"/>
                <a:ea typeface="Lato"/>
                <a:cs typeface="Lato"/>
                <a:sym typeface="Lato"/>
              </a:rPr>
              <a:t> </a:t>
            </a:r>
            <a:r>
              <a:rPr kumimoji="0" lang="en" sz="2533" b="0" i="0" u="none" strike="noStrike" kern="1200" cap="none" spc="0" normalizeH="0" baseline="0" noProof="0">
                <a:ln>
                  <a:noFill/>
                </a:ln>
                <a:solidFill>
                  <a:srgbClr val="000000"/>
                </a:solidFill>
                <a:effectLst/>
                <a:uLnTx/>
                <a:uFillTx/>
                <a:latin typeface="Lato"/>
                <a:ea typeface="Lato"/>
                <a:cs typeface="Lato"/>
                <a:sym typeface="Lato"/>
              </a:rPr>
              <a:t>such as “add chilli pepper”</a:t>
            </a:r>
            <a:endParaRPr kumimoji="0" sz="2533" b="0" i="0" u="none" strike="noStrike" kern="1200" cap="none" spc="0" normalizeH="0" baseline="0" noProof="0">
              <a:ln>
                <a:noFill/>
              </a:ln>
              <a:solidFill>
                <a:srgbClr val="000000"/>
              </a:solidFill>
              <a:effectLst/>
              <a:uLnTx/>
              <a:uFillTx/>
              <a:latin typeface="Lato"/>
              <a:ea typeface="Lato"/>
              <a:cs typeface="Lato"/>
              <a:sym typeface="Lato"/>
            </a:endParaRPr>
          </a:p>
        </p:txBody>
      </p:sp>
      <p:pic>
        <p:nvPicPr>
          <p:cNvPr id="199" name="Google Shape;199;p33"/>
          <p:cNvPicPr preferRelativeResize="0"/>
          <p:nvPr/>
        </p:nvPicPr>
        <p:blipFill rotWithShape="1">
          <a:blip r:embed="rId3">
            <a:alphaModFix/>
          </a:blip>
          <a:srcRect/>
          <a:stretch/>
        </p:blipFill>
        <p:spPr>
          <a:xfrm>
            <a:off x="6308534" y="615267"/>
            <a:ext cx="5657468" cy="6037764"/>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838200" y="365125"/>
            <a:ext cx="11490800" cy="689200"/>
          </a:xfrm>
          <a:prstGeom prst="rect">
            <a:avLst/>
          </a:prstGeom>
          <a:noFill/>
          <a:ln>
            <a:noFill/>
          </a:ln>
        </p:spPr>
        <p:txBody>
          <a:bodyPr spcFirstLastPara="1" wrap="square" lIns="68567" tIns="34267" rIns="68567" bIns="34267" anchor="ctr" anchorCtr="0">
            <a:noAutofit/>
          </a:bodyPr>
          <a:lstStyle/>
          <a:p>
            <a:pPr>
              <a:buSzPts val="1100"/>
            </a:pPr>
            <a:r>
              <a:rPr lang="en" dirty="0"/>
              <a:t>Script Knowledge enhanced Pretraining</a:t>
            </a:r>
            <a:endParaRPr dirty="0"/>
          </a:p>
        </p:txBody>
      </p:sp>
      <p:sp>
        <p:nvSpPr>
          <p:cNvPr id="80" name="Google Shape;80;p17"/>
          <p:cNvSpPr txBox="1">
            <a:spLocks noGrp="1"/>
          </p:cNvSpPr>
          <p:nvPr>
            <p:ph type="body" idx="1"/>
          </p:nvPr>
        </p:nvSpPr>
        <p:spPr>
          <a:xfrm>
            <a:off x="838200" y="1231901"/>
            <a:ext cx="10515600" cy="4945200"/>
          </a:xfrm>
          <a:prstGeom prst="rect">
            <a:avLst/>
          </a:prstGeom>
          <a:noFill/>
          <a:ln>
            <a:noFill/>
          </a:ln>
        </p:spPr>
        <p:txBody>
          <a:bodyPr spcFirstLastPara="1" wrap="square" lIns="68567" tIns="34267" rIns="68567" bIns="34267" anchor="t" anchorCtr="0">
            <a:noAutofit/>
          </a:bodyPr>
          <a:lstStyle/>
          <a:p>
            <a:pPr indent="-431789">
              <a:buSzPts val="1100"/>
            </a:pPr>
            <a:r>
              <a:rPr lang="en"/>
              <a:t>Two ways to learn script knowledge</a:t>
            </a:r>
            <a:endParaRPr/>
          </a:p>
        </p:txBody>
      </p:sp>
      <p:grpSp>
        <p:nvGrpSpPr>
          <p:cNvPr id="81" name="Google Shape;81;p17"/>
          <p:cNvGrpSpPr/>
          <p:nvPr/>
        </p:nvGrpSpPr>
        <p:grpSpPr>
          <a:xfrm>
            <a:off x="3869984" y="2041176"/>
            <a:ext cx="4452000" cy="4452000"/>
            <a:chOff x="2902488" y="902232"/>
            <a:chExt cx="3339000" cy="3339000"/>
          </a:xfrm>
        </p:grpSpPr>
        <p:sp>
          <p:nvSpPr>
            <p:cNvPr id="82" name="Google Shape;82;p17"/>
            <p:cNvSpPr/>
            <p:nvPr/>
          </p:nvSpPr>
          <p:spPr>
            <a:xfrm rot="-5400000">
              <a:off x="2902488" y="902232"/>
              <a:ext cx="3339000" cy="3339000"/>
            </a:xfrm>
            <a:prstGeom prst="ellipse">
              <a:avLst/>
            </a:prstGeom>
            <a:noFill/>
            <a:ln w="19050" cap="flat" cmpd="sng">
              <a:solidFill>
                <a:srgbClr val="0D5DDF"/>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83;p17"/>
            <p:cNvSpPr/>
            <p:nvPr/>
          </p:nvSpPr>
          <p:spPr>
            <a:xfrm>
              <a:off x="3123875" y="1123625"/>
              <a:ext cx="2896500" cy="2896200"/>
            </a:xfrm>
            <a:prstGeom prst="pie">
              <a:avLst>
                <a:gd name="adj1" fmla="val 2689583"/>
                <a:gd name="adj2" fmla="val 13510993"/>
              </a:avLst>
            </a:prstGeom>
            <a:solidFill>
              <a:srgbClr val="A1C3F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4" name="Google Shape;84;p17"/>
          <p:cNvGrpSpPr/>
          <p:nvPr/>
        </p:nvGrpSpPr>
        <p:grpSpPr>
          <a:xfrm>
            <a:off x="4885384" y="3056576"/>
            <a:ext cx="2421200" cy="2421200"/>
            <a:chOff x="3664038" y="1663782"/>
            <a:chExt cx="1815900" cy="1815900"/>
          </a:xfrm>
        </p:grpSpPr>
        <p:sp>
          <p:nvSpPr>
            <p:cNvPr id="85" name="Google Shape;85;p17"/>
            <p:cNvSpPr/>
            <p:nvPr/>
          </p:nvSpPr>
          <p:spPr>
            <a:xfrm>
              <a:off x="3664038" y="1663782"/>
              <a:ext cx="1815900" cy="1815900"/>
            </a:xfrm>
            <a:prstGeom prst="ellipse">
              <a:avLst/>
            </a:prstGeom>
            <a:solidFill>
              <a:srgbClr val="0C58D3"/>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86;p17"/>
            <p:cNvSpPr txBox="1"/>
            <p:nvPr/>
          </p:nvSpPr>
          <p:spPr>
            <a:xfrm>
              <a:off x="3899988" y="2158482"/>
              <a:ext cx="1344000" cy="8265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 sz="2267" b="1" i="0" u="none" strike="noStrike" kern="1200" cap="none" spc="0" normalizeH="0" baseline="0" noProof="0">
                  <a:ln>
                    <a:noFill/>
                  </a:ln>
                  <a:solidFill>
                    <a:srgbClr val="FFFFFF"/>
                  </a:solidFill>
                  <a:effectLst/>
                  <a:uLnTx/>
                  <a:uFillTx/>
                  <a:latin typeface="Roboto"/>
                  <a:ea typeface="Roboto"/>
                  <a:cs typeface="Roboto"/>
                  <a:sym typeface="Roboto"/>
                </a:rPr>
                <a:t>Script Knowledge</a:t>
              </a:r>
              <a:endParaRPr kumimoji="0" sz="2267" b="1" i="0" u="none" strike="noStrike" kern="1200" cap="none" spc="0" normalizeH="0" baseline="0" noProof="0">
                <a:ln>
                  <a:noFill/>
                </a:ln>
                <a:solidFill>
                  <a:srgbClr val="FFFFFF"/>
                </a:solidFill>
                <a:effectLst/>
                <a:uLnTx/>
                <a:uFillTx/>
                <a:latin typeface="Roboto"/>
                <a:ea typeface="Roboto"/>
                <a:cs typeface="Roboto"/>
                <a:sym typeface="Roboto"/>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 sz="2267" b="1" i="0" u="none" strike="noStrike" kern="1200" cap="none" spc="0" normalizeH="0" baseline="0" noProof="0">
                  <a:ln>
                    <a:noFill/>
                  </a:ln>
                  <a:solidFill>
                    <a:srgbClr val="FFFFFF"/>
                  </a:solidFill>
                  <a:effectLst/>
                  <a:uLnTx/>
                  <a:uFillTx/>
                  <a:latin typeface="Roboto"/>
                  <a:ea typeface="Roboto"/>
                  <a:cs typeface="Roboto"/>
                  <a:sym typeface="Roboto"/>
                </a:rPr>
                <a:t>Pretraining</a:t>
              </a:r>
              <a:endParaRPr kumimoji="0" sz="2267" b="1" i="0" u="none" strike="noStrike" kern="1200" cap="none" spc="0" normalizeH="0" baseline="0" noProof="0">
                <a:ln>
                  <a:noFill/>
                </a:ln>
                <a:solidFill>
                  <a:srgbClr val="FFFFFF"/>
                </a:solidFill>
                <a:effectLst/>
                <a:uLnTx/>
                <a:uFillTx/>
                <a:latin typeface="Roboto"/>
                <a:ea typeface="Roboto"/>
                <a:cs typeface="Roboto"/>
                <a:sym typeface="Roboto"/>
              </a:endParaRPr>
            </a:p>
          </p:txBody>
        </p:sp>
      </p:grpSp>
      <p:grpSp>
        <p:nvGrpSpPr>
          <p:cNvPr id="87" name="Google Shape;87;p17"/>
          <p:cNvGrpSpPr/>
          <p:nvPr/>
        </p:nvGrpSpPr>
        <p:grpSpPr>
          <a:xfrm>
            <a:off x="3609191" y="1976828"/>
            <a:ext cx="1793600" cy="1424800"/>
            <a:chOff x="2706893" y="853971"/>
            <a:chExt cx="1345200" cy="1068600"/>
          </a:xfrm>
        </p:grpSpPr>
        <p:sp>
          <p:nvSpPr>
            <p:cNvPr id="88" name="Google Shape;88;p17"/>
            <p:cNvSpPr/>
            <p:nvPr/>
          </p:nvSpPr>
          <p:spPr>
            <a:xfrm>
              <a:off x="2859873" y="853971"/>
              <a:ext cx="1068600" cy="1068600"/>
            </a:xfrm>
            <a:prstGeom prst="ellipse">
              <a:avLst/>
            </a:prstGeom>
            <a:solidFill>
              <a:srgbClr val="0944A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89;p17"/>
            <p:cNvSpPr txBox="1"/>
            <p:nvPr/>
          </p:nvSpPr>
          <p:spPr>
            <a:xfrm>
              <a:off x="2706893" y="1022201"/>
              <a:ext cx="1345200" cy="7323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 sz="1867" b="0" i="0" u="none" strike="noStrike" kern="1200" cap="none" spc="0" normalizeH="0" baseline="0" noProof="0" dirty="0">
                  <a:ln>
                    <a:noFill/>
                  </a:ln>
                  <a:solidFill>
                    <a:srgbClr val="FFFFFF"/>
                  </a:solidFill>
                  <a:effectLst/>
                  <a:uLnTx/>
                  <a:uFillTx/>
                  <a:latin typeface="Roboto"/>
                  <a:ea typeface="Roboto"/>
                  <a:cs typeface="Roboto"/>
                  <a:sym typeface="Roboto"/>
                </a:rPr>
                <a:t>Encoder-</a:t>
              </a:r>
              <a:br>
                <a:rPr kumimoji="0" lang="en" sz="1867" b="0" i="0" u="none" strike="noStrike" kern="1200" cap="none" spc="0" normalizeH="0" baseline="0" noProof="0" dirty="0">
                  <a:ln>
                    <a:noFill/>
                  </a:ln>
                  <a:solidFill>
                    <a:srgbClr val="FFFFFF"/>
                  </a:solidFill>
                  <a:effectLst/>
                  <a:uLnTx/>
                  <a:uFillTx/>
                  <a:latin typeface="Roboto"/>
                  <a:ea typeface="Roboto"/>
                  <a:cs typeface="Roboto"/>
                  <a:sym typeface="Roboto"/>
                </a:rPr>
              </a:br>
              <a:r>
                <a:rPr kumimoji="0" lang="en" sz="1867" b="0" i="0" u="none" strike="noStrike" kern="1200" cap="none" spc="0" normalizeH="0" baseline="0" noProof="0" dirty="0">
                  <a:ln>
                    <a:noFill/>
                  </a:ln>
                  <a:solidFill>
                    <a:srgbClr val="FFFFFF"/>
                  </a:solidFill>
                  <a:effectLst/>
                  <a:uLnTx/>
                  <a:uFillTx/>
                  <a:latin typeface="Roboto"/>
                  <a:ea typeface="Roboto"/>
                  <a:cs typeface="Roboto"/>
                  <a:sym typeface="Roboto"/>
                </a:rPr>
                <a:t>Only</a:t>
              </a:r>
              <a:endParaRPr kumimoji="0" sz="1867" b="0" i="0" u="none" strike="noStrike" kern="1200" cap="none" spc="0" normalizeH="0" baseline="0" noProof="0" dirty="0">
                <a:ln>
                  <a:noFill/>
                </a:ln>
                <a:solidFill>
                  <a:srgbClr val="FFFFFF"/>
                </a:solidFill>
                <a:effectLst/>
                <a:uLnTx/>
                <a:uFillTx/>
                <a:latin typeface="Roboto"/>
                <a:ea typeface="Roboto"/>
                <a:cs typeface="Roboto"/>
                <a:sym typeface="Roboto"/>
              </a:endParaRPr>
            </a:p>
          </p:txBody>
        </p:sp>
      </p:grpSp>
      <p:grpSp>
        <p:nvGrpSpPr>
          <p:cNvPr id="90" name="Google Shape;90;p17"/>
          <p:cNvGrpSpPr/>
          <p:nvPr/>
        </p:nvGrpSpPr>
        <p:grpSpPr>
          <a:xfrm>
            <a:off x="6824720" y="5150571"/>
            <a:ext cx="1628800" cy="1424800"/>
            <a:chOff x="5118540" y="3234278"/>
            <a:chExt cx="1221600" cy="1068600"/>
          </a:xfrm>
        </p:grpSpPr>
        <p:sp>
          <p:nvSpPr>
            <p:cNvPr id="91" name="Google Shape;91;p17"/>
            <p:cNvSpPr/>
            <p:nvPr/>
          </p:nvSpPr>
          <p:spPr>
            <a:xfrm>
              <a:off x="5214448" y="3234278"/>
              <a:ext cx="1068600" cy="1068600"/>
            </a:xfrm>
            <a:prstGeom prst="ellipse">
              <a:avLst/>
            </a:prstGeom>
            <a:solidFill>
              <a:srgbClr val="0944A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92;p17"/>
            <p:cNvSpPr txBox="1"/>
            <p:nvPr/>
          </p:nvSpPr>
          <p:spPr>
            <a:xfrm>
              <a:off x="5118540" y="3402498"/>
              <a:ext cx="1221600" cy="7323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 sz="1867" b="0" i="0" u="none" strike="noStrike" kern="1200" cap="none" spc="0" normalizeH="0" baseline="0" noProof="0">
                  <a:ln>
                    <a:noFill/>
                  </a:ln>
                  <a:solidFill>
                    <a:srgbClr val="FFFFFF"/>
                  </a:solidFill>
                  <a:effectLst/>
                  <a:uLnTx/>
                  <a:uFillTx/>
                  <a:latin typeface="Roboto"/>
                  <a:ea typeface="Roboto"/>
                  <a:cs typeface="Roboto"/>
                  <a:sym typeface="Roboto"/>
                </a:rPr>
                <a:t>Encoder-</a:t>
              </a:r>
              <a:br>
                <a:rPr kumimoji="0" lang="en" sz="1867" b="0" i="0" u="none" strike="noStrike" kern="1200" cap="none" spc="0" normalizeH="0" baseline="0" noProof="0">
                  <a:ln>
                    <a:noFill/>
                  </a:ln>
                  <a:solidFill>
                    <a:srgbClr val="FFFFFF"/>
                  </a:solidFill>
                  <a:effectLst/>
                  <a:uLnTx/>
                  <a:uFillTx/>
                  <a:latin typeface="Roboto"/>
                  <a:ea typeface="Roboto"/>
                  <a:cs typeface="Roboto"/>
                  <a:sym typeface="Roboto"/>
                </a:rPr>
              </a:br>
              <a:r>
                <a:rPr kumimoji="0" lang="en" sz="1867" b="0" i="0" u="none" strike="noStrike" kern="1200" cap="none" spc="0" normalizeH="0" baseline="0" noProof="0">
                  <a:ln>
                    <a:noFill/>
                  </a:ln>
                  <a:solidFill>
                    <a:srgbClr val="FFFFFF"/>
                  </a:solidFill>
                  <a:effectLst/>
                  <a:uLnTx/>
                  <a:uFillTx/>
                  <a:latin typeface="Roboto"/>
                  <a:ea typeface="Roboto"/>
                  <a:cs typeface="Roboto"/>
                  <a:sym typeface="Roboto"/>
                </a:rPr>
                <a:t>Decoder</a:t>
              </a:r>
              <a:endParaRPr kumimoji="0" sz="1867" b="0" i="0" u="none" strike="noStrike" kern="1200" cap="none" spc="0" normalizeH="0" baseline="0" noProof="0">
                <a:ln>
                  <a:noFill/>
                </a:ln>
                <a:solidFill>
                  <a:srgbClr val="FFFFFF"/>
                </a:solidFill>
                <a:effectLst/>
                <a:uLnTx/>
                <a:uFillTx/>
                <a:latin typeface="Roboto"/>
                <a:ea typeface="Roboto"/>
                <a:cs typeface="Roboto"/>
                <a:sym typeface="Roboto"/>
              </a:endParaRPr>
            </a:p>
          </p:txBody>
        </p:sp>
      </p:grpSp>
      <p:sp>
        <p:nvSpPr>
          <p:cNvPr id="93" name="Google Shape;93;p17"/>
          <p:cNvSpPr txBox="1"/>
          <p:nvPr/>
        </p:nvSpPr>
        <p:spPr>
          <a:xfrm>
            <a:off x="705900" y="2181301"/>
            <a:ext cx="3031600" cy="1333941"/>
          </a:xfrm>
          <a:prstGeom prst="rect">
            <a:avLst/>
          </a:prstGeom>
          <a:noFill/>
          <a:ln>
            <a:noFill/>
          </a:ln>
        </p:spPr>
        <p:txBody>
          <a:bodyPr spcFirstLastPara="1" wrap="square" lIns="91433" tIns="91433" rIns="91433" bIns="91433"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67" b="0" i="0" u="none" strike="noStrike" kern="1200" cap="none" spc="0" normalizeH="0" baseline="0" noProof="0">
                <a:ln>
                  <a:noFill/>
                </a:ln>
                <a:solidFill>
                  <a:prstClr val="black"/>
                </a:solidFill>
                <a:effectLst/>
                <a:uLnTx/>
                <a:uFillTx/>
                <a:latin typeface="Calibri"/>
                <a:ea typeface="Calibri"/>
                <a:cs typeface="Calibri"/>
                <a:sym typeface="Calibri"/>
              </a:rPr>
              <a:t>Classification Tasks:</a:t>
            </a: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a:p>
            <a:pPr marL="457189" marR="0" lvl="0" indent="-338658" algn="l" defTabSz="914400" rtl="0" eaLnBrk="1" fontAlgn="auto" latinLnBrk="0" hangingPunct="1">
              <a:lnSpc>
                <a:spcPct val="100000"/>
              </a:lnSpc>
              <a:spcBef>
                <a:spcPts val="0"/>
              </a:spcBef>
              <a:spcAft>
                <a:spcPts val="0"/>
              </a:spcAft>
              <a:buClrTx/>
              <a:buSzPts val="1400"/>
              <a:buFont typeface="Calibri"/>
              <a:buChar char="-"/>
              <a:tabLst/>
              <a:defRPr/>
            </a:pPr>
            <a:r>
              <a:rPr kumimoji="0" lang="en" sz="1867" b="0" i="0" u="none" strike="noStrike" kern="1200" cap="none" spc="0" normalizeH="0" baseline="0" noProof="0">
                <a:ln>
                  <a:noFill/>
                </a:ln>
                <a:solidFill>
                  <a:prstClr val="black"/>
                </a:solidFill>
                <a:effectLst/>
                <a:uLnTx/>
                <a:uFillTx/>
                <a:latin typeface="Calibri"/>
                <a:ea typeface="Calibri"/>
                <a:cs typeface="Calibri"/>
                <a:sym typeface="Calibri"/>
              </a:rPr>
              <a:t>Event Understanding </a:t>
            </a: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a:p>
            <a:pPr marL="457189" marR="0" lvl="0" indent="-338658" algn="l" defTabSz="914400" rtl="0" eaLnBrk="1" fontAlgn="auto" latinLnBrk="0" hangingPunct="1">
              <a:lnSpc>
                <a:spcPct val="100000"/>
              </a:lnSpc>
              <a:spcBef>
                <a:spcPts val="0"/>
              </a:spcBef>
              <a:spcAft>
                <a:spcPts val="0"/>
              </a:spcAft>
              <a:buClrTx/>
              <a:buSzPts val="1400"/>
              <a:buFont typeface="Calibri"/>
              <a:buChar char="-"/>
              <a:tabLst/>
              <a:defRPr/>
            </a:pPr>
            <a:r>
              <a:rPr kumimoji="0" lang="en" sz="1867" b="0" i="0" u="none" strike="noStrike" kern="1200" cap="none" spc="0" normalizeH="0" baseline="0" noProof="0">
                <a:ln>
                  <a:noFill/>
                </a:ln>
                <a:solidFill>
                  <a:prstClr val="black"/>
                </a:solidFill>
                <a:effectLst/>
                <a:uLnTx/>
                <a:uFillTx/>
                <a:latin typeface="Calibri"/>
                <a:ea typeface="Calibri"/>
                <a:cs typeface="Calibri"/>
                <a:sym typeface="Calibri"/>
              </a:rPr>
              <a:t>Event Temporal Ordering</a:t>
            </a:r>
            <a:br>
              <a:rPr kumimoji="0" lang="en" sz="1867" b="0" i="0" u="none" strike="noStrike" kern="1200" cap="none" spc="0" normalizeH="0" baseline="0" noProof="0">
                <a:ln>
                  <a:noFill/>
                </a:ln>
                <a:solidFill>
                  <a:prstClr val="black"/>
                </a:solidFill>
                <a:effectLst/>
                <a:uLnTx/>
                <a:uFillTx/>
                <a:latin typeface="Calibri"/>
                <a:ea typeface="Calibri"/>
                <a:cs typeface="Calibri"/>
                <a:sym typeface="Calibri"/>
              </a:rPr>
            </a:br>
            <a:r>
              <a:rPr kumimoji="0" lang="en" sz="1867" b="0" i="0" u="none" strike="noStrike" kern="1200" cap="none" spc="0" normalizeH="0" baseline="0" noProof="0">
                <a:ln>
                  <a:noFill/>
                </a:ln>
                <a:solidFill>
                  <a:prstClr val="black"/>
                </a:solidFill>
                <a:effectLst/>
                <a:uLnTx/>
                <a:uFillTx/>
                <a:latin typeface="Calibri"/>
                <a:ea typeface="Calibri"/>
                <a:cs typeface="Calibri"/>
                <a:sym typeface="Calibri"/>
              </a:rPr>
              <a:t>…</a:t>
            </a: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4" name="Google Shape;94;p17"/>
          <p:cNvSpPr txBox="1"/>
          <p:nvPr/>
        </p:nvSpPr>
        <p:spPr>
          <a:xfrm>
            <a:off x="8598325" y="5559412"/>
            <a:ext cx="3031600" cy="1046619"/>
          </a:xfrm>
          <a:prstGeom prst="rect">
            <a:avLst/>
          </a:prstGeom>
          <a:noFill/>
          <a:ln>
            <a:noFill/>
          </a:ln>
        </p:spPr>
        <p:txBody>
          <a:bodyPr spcFirstLastPara="1" wrap="square" lIns="91433" tIns="91433" rIns="91433" bIns="91433"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67" b="0" i="0" u="none" strike="noStrike" kern="1200" cap="none" spc="0" normalizeH="0" baseline="0" noProof="0">
                <a:ln>
                  <a:noFill/>
                </a:ln>
                <a:solidFill>
                  <a:prstClr val="black"/>
                </a:solidFill>
                <a:effectLst/>
                <a:uLnTx/>
                <a:uFillTx/>
                <a:latin typeface="Calibri"/>
                <a:ea typeface="Calibri"/>
                <a:cs typeface="Calibri"/>
                <a:sym typeface="Calibri"/>
              </a:rPr>
              <a:t>Generation Tasks:</a:t>
            </a: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a:p>
            <a:pPr marL="457189" marR="0" lvl="0" indent="-338658" algn="l" defTabSz="914400" rtl="0" eaLnBrk="1" fontAlgn="auto" latinLnBrk="0" hangingPunct="1">
              <a:lnSpc>
                <a:spcPct val="100000"/>
              </a:lnSpc>
              <a:spcBef>
                <a:spcPts val="0"/>
              </a:spcBef>
              <a:spcAft>
                <a:spcPts val="0"/>
              </a:spcAft>
              <a:buClrTx/>
              <a:buSzPts val="1400"/>
              <a:buFont typeface="Calibri"/>
              <a:buChar char="-"/>
              <a:tabLst/>
              <a:defRPr/>
            </a:pPr>
            <a:r>
              <a:rPr kumimoji="0" lang="en" sz="1867" b="0" i="0" u="none" strike="noStrike" kern="1200" cap="none" spc="0" normalizeH="0" baseline="0" noProof="0">
                <a:ln>
                  <a:noFill/>
                </a:ln>
                <a:solidFill>
                  <a:prstClr val="black"/>
                </a:solidFill>
                <a:effectLst/>
                <a:uLnTx/>
                <a:uFillTx/>
                <a:latin typeface="Calibri"/>
                <a:ea typeface="Calibri"/>
                <a:cs typeface="Calibri"/>
                <a:sym typeface="Calibri"/>
              </a:rPr>
              <a:t>Future Event Prediction</a:t>
            </a:r>
            <a:br>
              <a:rPr kumimoji="0" lang="en" sz="1867" b="0" i="0" u="none" strike="noStrike" kern="1200" cap="none" spc="0" normalizeH="0" baseline="0" noProof="0">
                <a:ln>
                  <a:noFill/>
                </a:ln>
                <a:solidFill>
                  <a:prstClr val="black"/>
                </a:solidFill>
                <a:effectLst/>
                <a:uLnTx/>
                <a:uFillTx/>
                <a:latin typeface="Calibri"/>
                <a:ea typeface="Calibri"/>
                <a:cs typeface="Calibri"/>
                <a:sym typeface="Calibri"/>
              </a:rPr>
            </a:br>
            <a:r>
              <a:rPr kumimoji="0" lang="en" sz="1867" b="0" i="0" u="none" strike="noStrike" kern="1200" cap="none" spc="0" normalizeH="0" baseline="0" noProof="0">
                <a:ln>
                  <a:noFill/>
                </a:ln>
                <a:solidFill>
                  <a:prstClr val="black"/>
                </a:solidFill>
                <a:effectLst/>
                <a:uLnTx/>
                <a:uFillTx/>
                <a:latin typeface="Calibri"/>
                <a:ea typeface="Calibri"/>
                <a:cs typeface="Calibri"/>
                <a:sym typeface="Calibri"/>
              </a:rPr>
              <a:t>…</a:t>
            </a: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5" name="Google Shape;95;p17"/>
          <p:cNvSpPr txBox="1">
            <a:spLocks noGrp="1"/>
          </p:cNvSpPr>
          <p:nvPr>
            <p:ph type="sldNum" idx="12"/>
          </p:nvPr>
        </p:nvSpPr>
        <p:spPr>
          <a:xfrm>
            <a:off x="8610600" y="6356351"/>
            <a:ext cx="2743200" cy="365200"/>
          </a:xfrm>
          <a:prstGeom prst="rect">
            <a:avLst/>
          </a:prstGeom>
        </p:spPr>
        <p:txBody>
          <a:bodyPr spcFirstLastPara="1" wrap="square" lIns="68567" tIns="34267" rIns="68567" bIns="34267" anchor="ctr" anchorCtr="0">
            <a:noAutofit/>
          </a:bodyPr>
          <a:lstStyle/>
          <a:p>
            <a:pPr marL="0" marR="0" lvl="0" indent="0" algn="ctr" defTabSz="914400" rtl="0" eaLnBrk="1" fontAlgn="auto" latinLnBrk="0" hangingPunct="1">
              <a:lnSpc>
                <a:spcPct val="100000"/>
              </a:lnSpc>
              <a:spcBef>
                <a:spcPts val="0"/>
              </a:spcBef>
              <a:spcAft>
                <a:spcPts val="0"/>
              </a:spcAft>
              <a:buClr>
                <a:srgbClr val="424857"/>
              </a:buClr>
              <a:buSzPts val="900"/>
              <a:buFont typeface="Arial"/>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424857"/>
                </a:buClr>
                <a:buSzPts val="900"/>
                <a:buFont typeface="Arial"/>
                <a:buNone/>
                <a:tabLst/>
                <a:defRPr/>
              </a:pPr>
              <a:t>84</a:t>
            </a:fld>
            <a:endParaRPr kumimoji="0" sz="1200" b="0" i="0" u="none" strike="noStrike" kern="1200" cap="none" spc="0" normalizeH="0" baseline="0" noProof="0">
              <a:ln>
                <a:noFill/>
              </a:ln>
              <a:solidFill>
                <a:prstClr val="black"/>
              </a:solidFill>
              <a:effectLst/>
              <a:uLnTx/>
              <a:uFillTx/>
              <a:latin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8"/>
          <p:cNvSpPr txBox="1">
            <a:spLocks noGrp="1"/>
          </p:cNvSpPr>
          <p:nvPr>
            <p:ph type="title"/>
          </p:nvPr>
        </p:nvSpPr>
        <p:spPr>
          <a:xfrm>
            <a:off x="838200" y="365125"/>
            <a:ext cx="11490800" cy="689200"/>
          </a:xfrm>
          <a:prstGeom prst="rect">
            <a:avLst/>
          </a:prstGeom>
          <a:noFill/>
          <a:ln>
            <a:noFill/>
          </a:ln>
        </p:spPr>
        <p:txBody>
          <a:bodyPr spcFirstLastPara="1" wrap="square" lIns="68567" tIns="34267" rIns="68567" bIns="34267" anchor="ctr" anchorCtr="0">
            <a:noAutofit/>
          </a:bodyPr>
          <a:lstStyle/>
          <a:p>
            <a:pPr>
              <a:buSzPts val="1100"/>
            </a:pPr>
            <a:r>
              <a:rPr lang="en" dirty="0"/>
              <a:t>Script Knowledge enhanced Pretraining</a:t>
            </a:r>
            <a:endParaRPr dirty="0"/>
          </a:p>
        </p:txBody>
      </p:sp>
      <p:sp>
        <p:nvSpPr>
          <p:cNvPr id="101" name="Google Shape;101;p18"/>
          <p:cNvSpPr txBox="1">
            <a:spLocks noGrp="1"/>
          </p:cNvSpPr>
          <p:nvPr>
            <p:ph type="body" idx="1"/>
          </p:nvPr>
        </p:nvSpPr>
        <p:spPr>
          <a:xfrm>
            <a:off x="838200" y="1231901"/>
            <a:ext cx="10515600" cy="4945200"/>
          </a:xfrm>
          <a:prstGeom prst="rect">
            <a:avLst/>
          </a:prstGeom>
          <a:noFill/>
          <a:ln>
            <a:noFill/>
          </a:ln>
        </p:spPr>
        <p:txBody>
          <a:bodyPr spcFirstLastPara="1" wrap="square" lIns="68567" tIns="34267" rIns="68567" bIns="34267" anchor="t" anchorCtr="0">
            <a:noAutofit/>
          </a:bodyPr>
          <a:lstStyle/>
          <a:p>
            <a:pPr indent="-431789">
              <a:buSzPts val="1100"/>
            </a:pPr>
            <a:r>
              <a:rPr lang="en" sz="2400" dirty="0"/>
              <a:t>MERLOT: Multimodal Neural Script Knowledge Models (2021)</a:t>
            </a:r>
            <a:endParaRPr sz="2400" dirty="0"/>
          </a:p>
        </p:txBody>
      </p:sp>
      <p:pic>
        <p:nvPicPr>
          <p:cNvPr id="102" name="Google Shape;102;p18" descr="teaser"/>
          <p:cNvPicPr preferRelativeResize="0"/>
          <p:nvPr/>
        </p:nvPicPr>
        <p:blipFill rotWithShape="1">
          <a:blip r:embed="rId3">
            <a:alphaModFix/>
          </a:blip>
          <a:srcRect/>
          <a:stretch/>
        </p:blipFill>
        <p:spPr>
          <a:xfrm>
            <a:off x="1541983" y="1776530"/>
            <a:ext cx="8048068" cy="4506077"/>
          </a:xfrm>
          <a:prstGeom prst="rect">
            <a:avLst/>
          </a:prstGeom>
          <a:noFill/>
          <a:ln>
            <a:noFill/>
          </a:ln>
        </p:spPr>
      </p:pic>
      <p:sp>
        <p:nvSpPr>
          <p:cNvPr id="103" name="Google Shape;103;p18"/>
          <p:cNvSpPr txBox="1">
            <a:spLocks noGrp="1"/>
          </p:cNvSpPr>
          <p:nvPr>
            <p:ph type="sldNum" idx="12"/>
          </p:nvPr>
        </p:nvSpPr>
        <p:spPr>
          <a:xfrm>
            <a:off x="8610600" y="6356351"/>
            <a:ext cx="2743200" cy="365200"/>
          </a:xfrm>
          <a:prstGeom prst="rect">
            <a:avLst/>
          </a:prstGeom>
        </p:spPr>
        <p:txBody>
          <a:bodyPr spcFirstLastPara="1" wrap="square" lIns="68567" tIns="34267" rIns="68567" bIns="34267" anchor="ctr" anchorCtr="0">
            <a:noAutofit/>
          </a:bodyPr>
          <a:lstStyle/>
          <a:p>
            <a:pPr marL="0" marR="0" lvl="0" indent="0" algn="ctr" defTabSz="914400" rtl="0" eaLnBrk="1" fontAlgn="auto" latinLnBrk="0" hangingPunct="1">
              <a:lnSpc>
                <a:spcPct val="100000"/>
              </a:lnSpc>
              <a:spcBef>
                <a:spcPts val="0"/>
              </a:spcBef>
              <a:spcAft>
                <a:spcPts val="0"/>
              </a:spcAft>
              <a:buClr>
                <a:srgbClr val="424857"/>
              </a:buClr>
              <a:buSzPts val="900"/>
              <a:buFont typeface="Arial"/>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424857"/>
                </a:buClr>
                <a:buSzPts val="900"/>
                <a:buFont typeface="Arial"/>
                <a:buNone/>
                <a:tabLst/>
                <a:defRPr/>
              </a:pPr>
              <a:t>85</a:t>
            </a:fld>
            <a:endParaRPr kumimoji="0" sz="1200" b="0" i="0" u="none" strike="noStrike" kern="1200" cap="none" spc="0" normalizeH="0" baseline="0" noProof="0">
              <a:ln>
                <a:noFill/>
              </a:ln>
              <a:solidFill>
                <a:prstClr val="black"/>
              </a:solidFill>
              <a:effectLst/>
              <a:uLnTx/>
              <a:uFillTx/>
              <a:latin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9"/>
          <p:cNvSpPr txBox="1">
            <a:spLocks noGrp="1"/>
          </p:cNvSpPr>
          <p:nvPr>
            <p:ph type="body" idx="1"/>
          </p:nvPr>
        </p:nvSpPr>
        <p:spPr>
          <a:xfrm>
            <a:off x="838200" y="1231901"/>
            <a:ext cx="10515600" cy="4945200"/>
          </a:xfrm>
          <a:prstGeom prst="rect">
            <a:avLst/>
          </a:prstGeom>
          <a:noFill/>
          <a:ln>
            <a:noFill/>
          </a:ln>
        </p:spPr>
        <p:txBody>
          <a:bodyPr spcFirstLastPara="1" wrap="square" lIns="68567" tIns="34267" rIns="68567" bIns="34267" anchor="t" anchorCtr="0">
            <a:noAutofit/>
          </a:bodyPr>
          <a:lstStyle/>
          <a:p>
            <a:pPr indent="-431789">
              <a:buSzPts val="1100"/>
            </a:pPr>
            <a:r>
              <a:rPr lang="en" sz="2400" dirty="0"/>
              <a:t>MERLOT: Multimodal Neural Script Knowledge Models (2021)</a:t>
            </a:r>
            <a:endParaRPr sz="2400" dirty="0"/>
          </a:p>
        </p:txBody>
      </p:sp>
      <p:pic>
        <p:nvPicPr>
          <p:cNvPr id="109" name="Google Shape;109;p19" descr="Diagram&#10;&#10;Description automatically generated with low confidence"/>
          <p:cNvPicPr preferRelativeResize="0"/>
          <p:nvPr/>
        </p:nvPicPr>
        <p:blipFill rotWithShape="1">
          <a:blip r:embed="rId3">
            <a:alphaModFix/>
          </a:blip>
          <a:srcRect/>
          <a:stretch/>
        </p:blipFill>
        <p:spPr>
          <a:xfrm>
            <a:off x="476933" y="1943343"/>
            <a:ext cx="11057467" cy="4741333"/>
          </a:xfrm>
          <a:prstGeom prst="rect">
            <a:avLst/>
          </a:prstGeom>
          <a:noFill/>
          <a:ln>
            <a:noFill/>
          </a:ln>
        </p:spPr>
      </p:pic>
      <p:sp>
        <p:nvSpPr>
          <p:cNvPr id="110" name="Google Shape;110;p19"/>
          <p:cNvSpPr txBox="1">
            <a:spLocks noGrp="1"/>
          </p:cNvSpPr>
          <p:nvPr>
            <p:ph type="title"/>
          </p:nvPr>
        </p:nvSpPr>
        <p:spPr>
          <a:xfrm>
            <a:off x="838200" y="365125"/>
            <a:ext cx="11490800" cy="689200"/>
          </a:xfrm>
          <a:prstGeom prst="rect">
            <a:avLst/>
          </a:prstGeom>
          <a:noFill/>
          <a:ln>
            <a:noFill/>
          </a:ln>
        </p:spPr>
        <p:txBody>
          <a:bodyPr spcFirstLastPara="1" wrap="square" lIns="68567" tIns="34267" rIns="68567" bIns="34267" anchor="ctr" anchorCtr="0">
            <a:noAutofit/>
          </a:bodyPr>
          <a:lstStyle/>
          <a:p>
            <a:pPr>
              <a:buSzPts val="1100"/>
            </a:pPr>
            <a:r>
              <a:rPr lang="en" dirty="0"/>
              <a:t>Script Knowledge enhanced Pretraining</a:t>
            </a:r>
            <a:endParaRPr dirty="0"/>
          </a:p>
        </p:txBody>
      </p:sp>
      <p:sp>
        <p:nvSpPr>
          <p:cNvPr id="111" name="Google Shape;111;p19"/>
          <p:cNvSpPr txBox="1">
            <a:spLocks noGrp="1"/>
          </p:cNvSpPr>
          <p:nvPr>
            <p:ph type="sldNum" idx="12"/>
          </p:nvPr>
        </p:nvSpPr>
        <p:spPr>
          <a:xfrm>
            <a:off x="8610600" y="6356351"/>
            <a:ext cx="2743200" cy="365200"/>
          </a:xfrm>
          <a:prstGeom prst="rect">
            <a:avLst/>
          </a:prstGeom>
        </p:spPr>
        <p:txBody>
          <a:bodyPr spcFirstLastPara="1" wrap="square" lIns="68567" tIns="34267" rIns="68567" bIns="34267" anchor="ctr" anchorCtr="0">
            <a:noAutofit/>
          </a:bodyPr>
          <a:lstStyle/>
          <a:p>
            <a:pPr marL="0" marR="0" lvl="0" indent="0" algn="ctr" defTabSz="914400" rtl="0" eaLnBrk="1" fontAlgn="auto" latinLnBrk="0" hangingPunct="1">
              <a:lnSpc>
                <a:spcPct val="100000"/>
              </a:lnSpc>
              <a:spcBef>
                <a:spcPts val="0"/>
              </a:spcBef>
              <a:spcAft>
                <a:spcPts val="0"/>
              </a:spcAft>
              <a:buClr>
                <a:srgbClr val="424857"/>
              </a:buClr>
              <a:buSzPts val="900"/>
              <a:buFont typeface="Arial"/>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424857"/>
                </a:buClr>
                <a:buSzPts val="900"/>
                <a:buFont typeface="Arial"/>
                <a:buNone/>
                <a:tabLst/>
                <a:defRPr/>
              </a:pPr>
              <a:t>86</a:t>
            </a:fld>
            <a:endParaRPr kumimoji="0" sz="1200" b="0" i="0" u="none" strike="noStrike" kern="1200" cap="none" spc="0" normalizeH="0" baseline="0" noProof="0">
              <a:ln>
                <a:noFill/>
              </a:ln>
              <a:solidFill>
                <a:prstClr val="black"/>
              </a:solidFill>
              <a:effectLst/>
              <a:uLnTx/>
              <a:uFillTx/>
              <a:latin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72E88-197F-030C-91AD-5A9B4746FEA1}"/>
              </a:ext>
            </a:extLst>
          </p:cNvPr>
          <p:cNvSpPr>
            <a:spLocks noGrp="1"/>
          </p:cNvSpPr>
          <p:nvPr>
            <p:ph type="title"/>
          </p:nvPr>
        </p:nvSpPr>
        <p:spPr/>
        <p:txBody>
          <a:bodyPr/>
          <a:lstStyle/>
          <a:p>
            <a:r>
              <a:rPr lang="en" dirty="0"/>
              <a:t>Script Knowledge enhanced Pretraining</a:t>
            </a:r>
            <a:endParaRPr lang="en-US" dirty="0"/>
          </a:p>
        </p:txBody>
      </p:sp>
      <p:sp>
        <p:nvSpPr>
          <p:cNvPr id="3" name="Text Placeholder 2">
            <a:extLst>
              <a:ext uri="{FF2B5EF4-FFF2-40B4-BE49-F238E27FC236}">
                <a16:creationId xmlns:a16="http://schemas.microsoft.com/office/drawing/2014/main" id="{7312FF0A-2EC7-C2E8-43F6-ADE6586CA45F}"/>
              </a:ext>
            </a:extLst>
          </p:cNvPr>
          <p:cNvSpPr>
            <a:spLocks noGrp="1"/>
          </p:cNvSpPr>
          <p:nvPr>
            <p:ph type="body" idx="1"/>
          </p:nvPr>
        </p:nvSpPr>
        <p:spPr/>
        <p:txBody>
          <a:bodyPr/>
          <a:lstStyle/>
          <a:p>
            <a:r>
              <a:rPr lang="en-US" sz="2000" dirty="0"/>
              <a:t>MERLOT Reserve: Neural Script Knowledge through Vision and Language and Sound</a:t>
            </a:r>
          </a:p>
        </p:txBody>
      </p:sp>
      <p:pic>
        <p:nvPicPr>
          <p:cNvPr id="5" name="Picture 4" descr="A picture containing graphical user interface&#10;&#10;Description automatically generated">
            <a:extLst>
              <a:ext uri="{FF2B5EF4-FFF2-40B4-BE49-F238E27FC236}">
                <a16:creationId xmlns:a16="http://schemas.microsoft.com/office/drawing/2014/main" id="{EF0BEB08-6EDC-9C87-FE43-63B043D6947E}"/>
              </a:ext>
            </a:extLst>
          </p:cNvPr>
          <p:cNvPicPr>
            <a:picLocks noChangeAspect="1"/>
          </p:cNvPicPr>
          <p:nvPr/>
        </p:nvPicPr>
        <p:blipFill>
          <a:blip r:embed="rId2"/>
          <a:stretch>
            <a:fillRect/>
          </a:stretch>
        </p:blipFill>
        <p:spPr>
          <a:xfrm>
            <a:off x="1061422" y="2308129"/>
            <a:ext cx="10508165" cy="2241742"/>
          </a:xfrm>
          <a:prstGeom prst="rect">
            <a:avLst/>
          </a:prstGeom>
        </p:spPr>
      </p:pic>
    </p:spTree>
    <p:extLst>
      <p:ext uri="{BB962C8B-B14F-4D97-AF65-F5344CB8AC3E}">
        <p14:creationId xmlns:p14="http://schemas.microsoft.com/office/powerpoint/2010/main" val="25150260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72E88-197F-030C-91AD-5A9B4746FEA1}"/>
              </a:ext>
            </a:extLst>
          </p:cNvPr>
          <p:cNvSpPr>
            <a:spLocks noGrp="1"/>
          </p:cNvSpPr>
          <p:nvPr>
            <p:ph type="title"/>
          </p:nvPr>
        </p:nvSpPr>
        <p:spPr/>
        <p:txBody>
          <a:bodyPr/>
          <a:lstStyle/>
          <a:p>
            <a:r>
              <a:rPr lang="en" dirty="0"/>
              <a:t>Script Knowledge enhanced Pretraining</a:t>
            </a:r>
            <a:endParaRPr lang="en-US" dirty="0"/>
          </a:p>
        </p:txBody>
      </p:sp>
      <p:sp>
        <p:nvSpPr>
          <p:cNvPr id="3" name="Text Placeholder 2">
            <a:extLst>
              <a:ext uri="{FF2B5EF4-FFF2-40B4-BE49-F238E27FC236}">
                <a16:creationId xmlns:a16="http://schemas.microsoft.com/office/drawing/2014/main" id="{7312FF0A-2EC7-C2E8-43F6-ADE6586CA45F}"/>
              </a:ext>
            </a:extLst>
          </p:cNvPr>
          <p:cNvSpPr>
            <a:spLocks noGrp="1"/>
          </p:cNvSpPr>
          <p:nvPr>
            <p:ph type="body" idx="1"/>
          </p:nvPr>
        </p:nvSpPr>
        <p:spPr/>
        <p:txBody>
          <a:bodyPr/>
          <a:lstStyle/>
          <a:p>
            <a:r>
              <a:rPr lang="en-US" sz="2000" dirty="0"/>
              <a:t>MERLOT Reserve: Neural Script Knowledge through Vision and Language and Sound</a:t>
            </a:r>
          </a:p>
        </p:txBody>
      </p:sp>
      <p:pic>
        <p:nvPicPr>
          <p:cNvPr id="7" name="Picture 6" descr="A picture containing table&#10;&#10;Description automatically generated">
            <a:extLst>
              <a:ext uri="{FF2B5EF4-FFF2-40B4-BE49-F238E27FC236}">
                <a16:creationId xmlns:a16="http://schemas.microsoft.com/office/drawing/2014/main" id="{AAB320BD-D932-F0AE-54A2-D9F6317E4812}"/>
              </a:ext>
            </a:extLst>
          </p:cNvPr>
          <p:cNvPicPr>
            <a:picLocks noChangeAspect="1"/>
          </p:cNvPicPr>
          <p:nvPr/>
        </p:nvPicPr>
        <p:blipFill>
          <a:blip r:embed="rId2"/>
          <a:stretch>
            <a:fillRect/>
          </a:stretch>
        </p:blipFill>
        <p:spPr>
          <a:xfrm>
            <a:off x="1666817" y="1737116"/>
            <a:ext cx="7341716" cy="4179613"/>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84596ADE-81B2-E8C5-49FE-E6BB6F6899F2}"/>
              </a:ext>
            </a:extLst>
          </p:cNvPr>
          <p:cNvPicPr>
            <a:picLocks noChangeAspect="1"/>
          </p:cNvPicPr>
          <p:nvPr/>
        </p:nvPicPr>
        <p:blipFill>
          <a:blip r:embed="rId3"/>
          <a:stretch>
            <a:fillRect/>
          </a:stretch>
        </p:blipFill>
        <p:spPr>
          <a:xfrm>
            <a:off x="3966075" y="6211142"/>
            <a:ext cx="2743200" cy="469900"/>
          </a:xfrm>
          <a:prstGeom prst="rect">
            <a:avLst/>
          </a:prstGeom>
        </p:spPr>
      </p:pic>
    </p:spTree>
    <p:extLst>
      <p:ext uri="{BB962C8B-B14F-4D97-AF65-F5344CB8AC3E}">
        <p14:creationId xmlns:p14="http://schemas.microsoft.com/office/powerpoint/2010/main" val="39565068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0"/>
          <p:cNvSpPr txBox="1">
            <a:spLocks noGrp="1"/>
          </p:cNvSpPr>
          <p:nvPr>
            <p:ph type="body" idx="1"/>
          </p:nvPr>
        </p:nvSpPr>
        <p:spPr>
          <a:xfrm>
            <a:off x="838200" y="1231901"/>
            <a:ext cx="10515600" cy="4945200"/>
          </a:xfrm>
          <a:prstGeom prst="rect">
            <a:avLst/>
          </a:prstGeom>
          <a:noFill/>
          <a:ln>
            <a:noFill/>
          </a:ln>
        </p:spPr>
        <p:txBody>
          <a:bodyPr spcFirstLastPara="1" wrap="square" lIns="68567" tIns="34267" rIns="68567" bIns="34267" anchor="t" anchorCtr="0">
            <a:noAutofit/>
          </a:bodyPr>
          <a:lstStyle/>
          <a:p>
            <a:pPr marL="457189" indent="-380990">
              <a:buSzPts val="1900"/>
            </a:pPr>
            <a:r>
              <a:rPr lang="en" sz="2533" dirty="0"/>
              <a:t>End-to-end Generative Pretraining for Multimodal Video Captioning (2022)</a:t>
            </a:r>
            <a:endParaRPr sz="2533" dirty="0"/>
          </a:p>
          <a:p>
            <a:pPr marL="914377" lvl="1" indent="-380990">
              <a:lnSpc>
                <a:spcPct val="200000"/>
              </a:lnSpc>
              <a:spcBef>
                <a:spcPts val="1067"/>
              </a:spcBef>
              <a:buSzPts val="1900"/>
            </a:pPr>
            <a:r>
              <a:rPr lang="en" sz="2533" dirty="0"/>
              <a:t>optimize future generation</a:t>
            </a:r>
            <a:endParaRPr sz="2533" dirty="0"/>
          </a:p>
        </p:txBody>
      </p:sp>
      <p:sp>
        <p:nvSpPr>
          <p:cNvPr id="117" name="Google Shape;117;p20"/>
          <p:cNvSpPr txBox="1">
            <a:spLocks noGrp="1"/>
          </p:cNvSpPr>
          <p:nvPr>
            <p:ph type="title"/>
          </p:nvPr>
        </p:nvSpPr>
        <p:spPr>
          <a:xfrm>
            <a:off x="838200" y="365125"/>
            <a:ext cx="11490800" cy="689200"/>
          </a:xfrm>
          <a:prstGeom prst="rect">
            <a:avLst/>
          </a:prstGeom>
          <a:noFill/>
          <a:ln>
            <a:noFill/>
          </a:ln>
        </p:spPr>
        <p:txBody>
          <a:bodyPr spcFirstLastPara="1" wrap="square" lIns="68567" tIns="34267" rIns="68567" bIns="34267" anchor="ctr" anchorCtr="0">
            <a:noAutofit/>
          </a:bodyPr>
          <a:lstStyle/>
          <a:p>
            <a:pPr>
              <a:buSzPts val="1100"/>
            </a:pPr>
            <a:r>
              <a:rPr lang="en" dirty="0"/>
              <a:t>Script Knowledge enhanced Pretraining</a:t>
            </a:r>
            <a:endParaRPr dirty="0"/>
          </a:p>
        </p:txBody>
      </p:sp>
      <p:pic>
        <p:nvPicPr>
          <p:cNvPr id="118" name="Google Shape;118;p20"/>
          <p:cNvPicPr preferRelativeResize="0"/>
          <p:nvPr/>
        </p:nvPicPr>
        <p:blipFill>
          <a:blip r:embed="rId3">
            <a:alphaModFix/>
          </a:blip>
          <a:stretch>
            <a:fillRect/>
          </a:stretch>
        </p:blipFill>
        <p:spPr>
          <a:xfrm>
            <a:off x="-15300" y="2790516"/>
            <a:ext cx="12192000" cy="2672568"/>
          </a:xfrm>
          <a:prstGeom prst="rect">
            <a:avLst/>
          </a:prstGeom>
          <a:noFill/>
          <a:ln>
            <a:noFill/>
          </a:ln>
        </p:spPr>
      </p:pic>
      <p:sp>
        <p:nvSpPr>
          <p:cNvPr id="119" name="Google Shape;119;p20"/>
          <p:cNvSpPr txBox="1">
            <a:spLocks noGrp="1"/>
          </p:cNvSpPr>
          <p:nvPr>
            <p:ph type="sldNum" idx="12"/>
          </p:nvPr>
        </p:nvSpPr>
        <p:spPr>
          <a:xfrm>
            <a:off x="8610600" y="6356351"/>
            <a:ext cx="2743200" cy="365200"/>
          </a:xfrm>
          <a:prstGeom prst="rect">
            <a:avLst/>
          </a:prstGeom>
        </p:spPr>
        <p:txBody>
          <a:bodyPr spcFirstLastPara="1" wrap="square" lIns="68567" tIns="34267" rIns="68567" bIns="34267" anchor="ctr" anchorCtr="0">
            <a:noAutofit/>
          </a:bodyPr>
          <a:lstStyle/>
          <a:p>
            <a:pPr marL="0" marR="0" lvl="0" indent="0" algn="ctr" defTabSz="914400" rtl="0" eaLnBrk="1" fontAlgn="auto" latinLnBrk="0" hangingPunct="1">
              <a:lnSpc>
                <a:spcPct val="100000"/>
              </a:lnSpc>
              <a:spcBef>
                <a:spcPts val="0"/>
              </a:spcBef>
              <a:spcAft>
                <a:spcPts val="0"/>
              </a:spcAft>
              <a:buClr>
                <a:srgbClr val="424857"/>
              </a:buClr>
              <a:buSzPts val="900"/>
              <a:buFont typeface="Arial"/>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424857"/>
                </a:buClr>
                <a:buSzPts val="900"/>
                <a:buFont typeface="Arial"/>
                <a:buNone/>
                <a:tabLst/>
                <a:defRPr/>
              </a:pPr>
              <a:t>89</a:t>
            </a:fld>
            <a:endParaRPr kumimoji="0" sz="1200" b="0" i="0" u="none" strike="noStrike" kern="1200" cap="none" spc="0" normalizeH="0" baseline="0" noProof="0">
              <a:ln>
                <a:noFill/>
              </a:ln>
              <a:solidFill>
                <a:prstClr val="black"/>
              </a:solidFill>
              <a:effectLst/>
              <a:uLnTx/>
              <a:uFillTx/>
              <a:latin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Callout 7">
            <a:extLst>
              <a:ext uri="{FF2B5EF4-FFF2-40B4-BE49-F238E27FC236}">
                <a16:creationId xmlns:a16="http://schemas.microsoft.com/office/drawing/2014/main" id="{EE4D96FB-BA7A-218A-7EEE-C12D8D791BDA}"/>
              </a:ext>
            </a:extLst>
          </p:cNvPr>
          <p:cNvSpPr/>
          <p:nvPr/>
        </p:nvSpPr>
        <p:spPr>
          <a:xfrm>
            <a:off x="101944" y="5099458"/>
            <a:ext cx="2982097" cy="1682236"/>
          </a:xfrm>
          <a:prstGeom prst="cloudCallout">
            <a:avLst>
              <a:gd name="adj1" fmla="val 67115"/>
              <a:gd name="adj2" fmla="val -66169"/>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A0C4FC5-D718-E7AA-7979-14200CF2E5B1}"/>
              </a:ext>
            </a:extLst>
          </p:cNvPr>
          <p:cNvSpPr>
            <a:spLocks noGrp="1"/>
          </p:cNvSpPr>
          <p:nvPr>
            <p:ph type="title"/>
          </p:nvPr>
        </p:nvSpPr>
        <p:spPr/>
        <p:txBody>
          <a:bodyPr/>
          <a:lstStyle/>
          <a:p>
            <a:r>
              <a:rPr lang="en-US" dirty="0"/>
              <a:t>The Goal of Multimedia Embedding Space</a:t>
            </a:r>
          </a:p>
        </p:txBody>
      </p:sp>
      <p:graphicFrame>
        <p:nvGraphicFramePr>
          <p:cNvPr id="5" name="Content Placeholder 4">
            <a:extLst>
              <a:ext uri="{FF2B5EF4-FFF2-40B4-BE49-F238E27FC236}">
                <a16:creationId xmlns:a16="http://schemas.microsoft.com/office/drawing/2014/main" id="{9E178E34-C57E-87EB-950D-494230FAD305}"/>
              </a:ext>
            </a:extLst>
          </p:cNvPr>
          <p:cNvGraphicFramePr>
            <a:graphicFrameLocks noGrp="1"/>
          </p:cNvGraphicFramePr>
          <p:nvPr>
            <p:ph idx="1"/>
          </p:nvPr>
        </p:nvGraphicFramePr>
        <p:xfrm>
          <a:off x="1692875" y="1834159"/>
          <a:ext cx="8476736" cy="3476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D0B56864-364F-772E-CB19-81E3A494C5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57327-5C45-3844-9BAD-8A2E33F71C3A}" type="slidenum">
              <a:rPr kumimoji="0" lang="en-US" sz="1200" b="0" i="0" u="none" strike="noStrike" kern="1200" cap="none" spc="0" normalizeH="0" baseline="0" noProof="0" smtClean="0">
                <a:ln>
                  <a:noFill/>
                </a:ln>
                <a:solidFill>
                  <a:srgbClr val="42485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424857"/>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B9716BE4-A0AF-C0AB-379A-39E65716A8F6}"/>
              </a:ext>
            </a:extLst>
          </p:cNvPr>
          <p:cNvSpPr txBox="1">
            <a:spLocks/>
          </p:cNvSpPr>
          <p:nvPr/>
        </p:nvSpPr>
        <p:spPr>
          <a:xfrm>
            <a:off x="838200" y="1231900"/>
            <a:ext cx="10515600" cy="494506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How? Image-text pre-training by image-text pairs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loud Callout 2">
            <a:extLst>
              <a:ext uri="{FF2B5EF4-FFF2-40B4-BE49-F238E27FC236}">
                <a16:creationId xmlns:a16="http://schemas.microsoft.com/office/drawing/2014/main" id="{139CE782-7CEB-373A-6C35-0B06AB24A6EE}"/>
              </a:ext>
            </a:extLst>
          </p:cNvPr>
          <p:cNvSpPr/>
          <p:nvPr/>
        </p:nvSpPr>
        <p:spPr>
          <a:xfrm>
            <a:off x="8909221" y="5175764"/>
            <a:ext cx="2982097" cy="1682236"/>
          </a:xfrm>
          <a:prstGeom prst="cloudCallout">
            <a:avLst>
              <a:gd name="adj1" fmla="val -71283"/>
              <a:gd name="adj2" fmla="val -67638"/>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CB82ADF-38CA-40EE-29E1-000EC7B15B4D}"/>
              </a:ext>
            </a:extLst>
          </p:cNvPr>
          <p:cNvSpPr txBox="1"/>
          <p:nvPr/>
        </p:nvSpPr>
        <p:spPr>
          <a:xfrm>
            <a:off x="9220198" y="5487745"/>
            <a:ext cx="2743201"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Sparse features (object, scene graphs,..)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Continuous features (CNN,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ViT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9" name="TextBox 8">
            <a:extLst>
              <a:ext uri="{FF2B5EF4-FFF2-40B4-BE49-F238E27FC236}">
                <a16:creationId xmlns:a16="http://schemas.microsoft.com/office/drawing/2014/main" id="{C2440F01-EC3C-924D-3C3D-F1632FECB7F4}"/>
              </a:ext>
            </a:extLst>
          </p:cNvPr>
          <p:cNvSpPr txBox="1"/>
          <p:nvPr/>
        </p:nvSpPr>
        <p:spPr>
          <a:xfrm>
            <a:off x="353197" y="5348044"/>
            <a:ext cx="2743201"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Sparse features (token, entity, parsing,..)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Continuous features (Transformer, ..)</a:t>
            </a:r>
          </a:p>
        </p:txBody>
      </p:sp>
      <p:sp>
        <p:nvSpPr>
          <p:cNvPr id="10" name="Cloud Callout 9">
            <a:extLst>
              <a:ext uri="{FF2B5EF4-FFF2-40B4-BE49-F238E27FC236}">
                <a16:creationId xmlns:a16="http://schemas.microsoft.com/office/drawing/2014/main" id="{FE73B285-806F-B1EB-5E85-E62580F9EE98}"/>
              </a:ext>
            </a:extLst>
          </p:cNvPr>
          <p:cNvSpPr/>
          <p:nvPr/>
        </p:nvSpPr>
        <p:spPr>
          <a:xfrm>
            <a:off x="7923770" y="1654772"/>
            <a:ext cx="2122273" cy="1682236"/>
          </a:xfrm>
          <a:prstGeom prst="cloudCallout">
            <a:avLst>
              <a:gd name="adj1" fmla="val -84542"/>
              <a:gd name="adj2" fmla="val -6671"/>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1653B37-6645-F09A-EA0D-F064D9458F50}"/>
              </a:ext>
            </a:extLst>
          </p:cNvPr>
          <p:cNvSpPr txBox="1"/>
          <p:nvPr/>
        </p:nvSpPr>
        <p:spPr>
          <a:xfrm>
            <a:off x="8314035" y="1945224"/>
            <a:ext cx="2743201"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MLM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LM</a:t>
            </a:r>
          </a:p>
        </p:txBody>
      </p:sp>
    </p:spTree>
    <p:extLst>
      <p:ext uri="{BB962C8B-B14F-4D97-AF65-F5344CB8AC3E}">
        <p14:creationId xmlns:p14="http://schemas.microsoft.com/office/powerpoint/2010/main" val="5706294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1"/>
          <p:cNvSpPr txBox="1">
            <a:spLocks noGrp="1"/>
          </p:cNvSpPr>
          <p:nvPr>
            <p:ph type="body" idx="1"/>
          </p:nvPr>
        </p:nvSpPr>
        <p:spPr>
          <a:xfrm>
            <a:off x="838200" y="1231901"/>
            <a:ext cx="10515600" cy="4945200"/>
          </a:xfrm>
          <a:prstGeom prst="rect">
            <a:avLst/>
          </a:prstGeom>
          <a:noFill/>
          <a:ln>
            <a:noFill/>
          </a:ln>
        </p:spPr>
        <p:txBody>
          <a:bodyPr spcFirstLastPara="1" wrap="square" lIns="68567" tIns="34267" rIns="68567" bIns="34267" anchor="t" anchorCtr="0">
            <a:noAutofit/>
          </a:bodyPr>
          <a:lstStyle/>
          <a:p>
            <a:pPr marL="457189" indent="-380990">
              <a:buSzPts val="1900"/>
            </a:pPr>
            <a:r>
              <a:rPr lang="en" sz="2533" dirty="0"/>
              <a:t>End-to-end Generative Pretraining for Multimodal Video Captioning (2022)</a:t>
            </a:r>
            <a:endParaRPr sz="2533" dirty="0"/>
          </a:p>
          <a:p>
            <a:pPr marL="914377" lvl="1" indent="-380990">
              <a:spcBef>
                <a:spcPts val="1067"/>
              </a:spcBef>
              <a:buSzPts val="1900"/>
            </a:pPr>
            <a:r>
              <a:rPr lang="en" sz="2533" dirty="0"/>
              <a:t>Forward generation (FG)</a:t>
            </a:r>
            <a:endParaRPr sz="2533" dirty="0"/>
          </a:p>
          <a:p>
            <a:pPr marL="914377" lvl="1" indent="-380990">
              <a:spcBef>
                <a:spcPts val="1067"/>
              </a:spcBef>
              <a:buSzPts val="1900"/>
            </a:pPr>
            <a:r>
              <a:rPr lang="en" sz="2533" dirty="0"/>
              <a:t>Backward generation (BG)</a:t>
            </a:r>
            <a:endParaRPr sz="2533" dirty="0"/>
          </a:p>
        </p:txBody>
      </p:sp>
      <p:sp>
        <p:nvSpPr>
          <p:cNvPr id="125" name="Google Shape;125;p21"/>
          <p:cNvSpPr txBox="1">
            <a:spLocks noGrp="1"/>
          </p:cNvSpPr>
          <p:nvPr>
            <p:ph type="title"/>
          </p:nvPr>
        </p:nvSpPr>
        <p:spPr>
          <a:xfrm>
            <a:off x="838200" y="365125"/>
            <a:ext cx="11490800" cy="689200"/>
          </a:xfrm>
          <a:prstGeom prst="rect">
            <a:avLst/>
          </a:prstGeom>
          <a:noFill/>
          <a:ln>
            <a:noFill/>
          </a:ln>
        </p:spPr>
        <p:txBody>
          <a:bodyPr spcFirstLastPara="1" wrap="square" lIns="68567" tIns="34267" rIns="68567" bIns="34267" anchor="ctr" anchorCtr="0">
            <a:noAutofit/>
          </a:bodyPr>
          <a:lstStyle/>
          <a:p>
            <a:pPr>
              <a:buSzPts val="1100"/>
            </a:pPr>
            <a:r>
              <a:rPr lang="en" dirty="0"/>
              <a:t>Script Knowledge enhanced Pretraining</a:t>
            </a:r>
            <a:endParaRPr dirty="0"/>
          </a:p>
        </p:txBody>
      </p:sp>
      <p:pic>
        <p:nvPicPr>
          <p:cNvPr id="126" name="Google Shape;126;p21"/>
          <p:cNvPicPr preferRelativeResize="0"/>
          <p:nvPr/>
        </p:nvPicPr>
        <p:blipFill>
          <a:blip r:embed="rId3">
            <a:alphaModFix/>
          </a:blip>
          <a:stretch>
            <a:fillRect/>
          </a:stretch>
        </p:blipFill>
        <p:spPr>
          <a:xfrm>
            <a:off x="0" y="3063673"/>
            <a:ext cx="12192000" cy="2533007"/>
          </a:xfrm>
          <a:prstGeom prst="rect">
            <a:avLst/>
          </a:prstGeom>
          <a:noFill/>
          <a:ln>
            <a:noFill/>
          </a:ln>
        </p:spPr>
      </p:pic>
      <p:sp>
        <p:nvSpPr>
          <p:cNvPr id="127" name="Google Shape;127;p21"/>
          <p:cNvSpPr txBox="1">
            <a:spLocks noGrp="1"/>
          </p:cNvSpPr>
          <p:nvPr>
            <p:ph type="sldNum" idx="12"/>
          </p:nvPr>
        </p:nvSpPr>
        <p:spPr>
          <a:xfrm>
            <a:off x="8610600" y="6356351"/>
            <a:ext cx="2743200" cy="365200"/>
          </a:xfrm>
          <a:prstGeom prst="rect">
            <a:avLst/>
          </a:prstGeom>
        </p:spPr>
        <p:txBody>
          <a:bodyPr spcFirstLastPara="1" wrap="square" lIns="68567" tIns="34267" rIns="68567" bIns="34267" anchor="ctr" anchorCtr="0">
            <a:noAutofit/>
          </a:bodyPr>
          <a:lstStyle/>
          <a:p>
            <a:pPr marL="0" marR="0" lvl="0" indent="0" algn="ctr" defTabSz="914400" rtl="0" eaLnBrk="1" fontAlgn="auto" latinLnBrk="0" hangingPunct="1">
              <a:lnSpc>
                <a:spcPct val="100000"/>
              </a:lnSpc>
              <a:spcBef>
                <a:spcPts val="0"/>
              </a:spcBef>
              <a:spcAft>
                <a:spcPts val="0"/>
              </a:spcAft>
              <a:buClr>
                <a:srgbClr val="424857"/>
              </a:buClr>
              <a:buSzPts val="900"/>
              <a:buFont typeface="Arial"/>
              <a:buNone/>
              <a:tabLst/>
              <a:defRPr/>
            </a:pPr>
            <a:fld id="{00000000-1234-1234-1234-123412341234}" type="slidenum">
              <a:rPr kumimoji="0" lang="en" sz="1200" b="0" i="0" u="none" strike="noStrike" kern="1200" cap="none" spc="0" normalizeH="0" baseline="0" noProof="0">
                <a:ln>
                  <a:noFill/>
                </a:ln>
                <a:solidFill>
                  <a:prstClr val="black"/>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424857"/>
                </a:buClr>
                <a:buSzPts val="900"/>
                <a:buFont typeface="Arial"/>
                <a:buNone/>
                <a:tabLst/>
                <a:defRPr/>
              </a:pPr>
              <a:t>90</a:t>
            </a:fld>
            <a:endParaRPr kumimoji="0" sz="1200" b="0" i="0" u="none" strike="noStrike" kern="1200" cap="none" spc="0" normalizeH="0" baseline="0" noProof="0">
              <a:ln>
                <a:noFill/>
              </a:ln>
              <a:solidFill>
                <a:prstClr val="black"/>
              </a:solidFill>
              <a:effectLst/>
              <a:uLnTx/>
              <a:uFillTx/>
              <a:latin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3"/>
          <p:cNvSpPr txBox="1">
            <a:spLocks noGrp="1"/>
          </p:cNvSpPr>
          <p:nvPr>
            <p:ph type="title"/>
          </p:nvPr>
        </p:nvSpPr>
        <p:spPr>
          <a:xfrm>
            <a:off x="831200" y="384335"/>
            <a:ext cx="11360800" cy="763600"/>
          </a:xfrm>
          <a:prstGeom prst="rect">
            <a:avLst/>
          </a:prstGeom>
        </p:spPr>
        <p:txBody>
          <a:bodyPr spcFirstLastPara="1" wrap="square" lIns="121900" tIns="121900" rIns="121900" bIns="121900" anchor="t" anchorCtr="0">
            <a:normAutofit/>
          </a:bodyPr>
          <a:lstStyle/>
          <a:p>
            <a:r>
              <a:rPr lang="en" dirty="0"/>
              <a:t>External Script Knowledge: </a:t>
            </a:r>
            <a:r>
              <a:rPr lang="en" dirty="0" err="1"/>
              <a:t>wikiHow</a:t>
            </a:r>
            <a:endParaRPr dirty="0"/>
          </a:p>
        </p:txBody>
      </p:sp>
      <p:sp>
        <p:nvSpPr>
          <p:cNvPr id="141" name="Google Shape;141;p23"/>
          <p:cNvSpPr txBox="1">
            <a:spLocks noGrp="1"/>
          </p:cNvSpPr>
          <p:nvPr>
            <p:ph type="body" idx="1"/>
          </p:nvPr>
        </p:nvSpPr>
        <p:spPr>
          <a:xfrm>
            <a:off x="933736" y="1394972"/>
            <a:ext cx="11360800" cy="4555200"/>
          </a:xfrm>
          <a:prstGeom prst="rect">
            <a:avLst/>
          </a:prstGeom>
        </p:spPr>
        <p:txBody>
          <a:bodyPr spcFirstLastPara="1" wrap="square" lIns="121900" tIns="121900" rIns="121900" bIns="121900" anchor="t" anchorCtr="0">
            <a:normAutofit/>
          </a:bodyPr>
          <a:lstStyle/>
          <a:p>
            <a:pPr marL="285750" indent="-285750">
              <a:spcBef>
                <a:spcPts val="0"/>
              </a:spcBef>
              <a:spcAft>
                <a:spcPts val="1600"/>
              </a:spcAft>
            </a:pPr>
            <a:r>
              <a:rPr lang="en" sz="2000" dirty="0"/>
              <a:t>Visual Goal-Step Inference using </a:t>
            </a:r>
            <a:r>
              <a:rPr lang="en" sz="2000" dirty="0" err="1"/>
              <a:t>wikiHow</a:t>
            </a:r>
            <a:r>
              <a:rPr lang="en" sz="2000" dirty="0"/>
              <a:t> (2021)</a:t>
            </a:r>
            <a:endParaRPr sz="2000" dirty="0"/>
          </a:p>
        </p:txBody>
      </p:sp>
      <p:pic>
        <p:nvPicPr>
          <p:cNvPr id="142" name="Google Shape;142;p23"/>
          <p:cNvPicPr preferRelativeResize="0"/>
          <p:nvPr/>
        </p:nvPicPr>
        <p:blipFill>
          <a:blip r:embed="rId3">
            <a:alphaModFix/>
          </a:blip>
          <a:stretch>
            <a:fillRect/>
          </a:stretch>
        </p:blipFill>
        <p:spPr>
          <a:xfrm>
            <a:off x="415599" y="2036589"/>
            <a:ext cx="5162267" cy="4555199"/>
          </a:xfrm>
          <a:prstGeom prst="rect">
            <a:avLst/>
          </a:prstGeom>
          <a:noFill/>
          <a:ln>
            <a:noFill/>
          </a:ln>
        </p:spPr>
      </p:pic>
      <p:pic>
        <p:nvPicPr>
          <p:cNvPr id="143" name="Google Shape;143;p23"/>
          <p:cNvPicPr preferRelativeResize="0"/>
          <p:nvPr/>
        </p:nvPicPr>
        <p:blipFill>
          <a:blip r:embed="rId4">
            <a:alphaModFix/>
          </a:blip>
          <a:stretch>
            <a:fillRect/>
          </a:stretch>
        </p:blipFill>
        <p:spPr>
          <a:xfrm>
            <a:off x="5577866" y="2283626"/>
            <a:ext cx="6453496" cy="4110406"/>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18DBC-62E0-4E75-A17A-2E761420DCEA}"/>
              </a:ext>
            </a:extLst>
          </p:cNvPr>
          <p:cNvSpPr>
            <a:spLocks noGrp="1"/>
          </p:cNvSpPr>
          <p:nvPr>
            <p:ph type="title"/>
          </p:nvPr>
        </p:nvSpPr>
        <p:spPr/>
        <p:txBody>
          <a:bodyPr/>
          <a:lstStyle/>
          <a:p>
            <a:r>
              <a:rPr lang="en" dirty="0"/>
              <a:t>External Script Knowledge: </a:t>
            </a:r>
            <a:r>
              <a:rPr lang="en" dirty="0" err="1"/>
              <a:t>wikiHow</a:t>
            </a:r>
            <a:endParaRPr lang="en-US" dirty="0"/>
          </a:p>
        </p:txBody>
      </p:sp>
      <p:sp>
        <p:nvSpPr>
          <p:cNvPr id="3" name="Text Placeholder 2">
            <a:extLst>
              <a:ext uri="{FF2B5EF4-FFF2-40B4-BE49-F238E27FC236}">
                <a16:creationId xmlns:a16="http://schemas.microsoft.com/office/drawing/2014/main" id="{396AFAAE-C048-E92D-2351-17589DCF046B}"/>
              </a:ext>
            </a:extLst>
          </p:cNvPr>
          <p:cNvSpPr>
            <a:spLocks noGrp="1"/>
          </p:cNvSpPr>
          <p:nvPr>
            <p:ph type="body" idx="1"/>
          </p:nvPr>
        </p:nvSpPr>
        <p:spPr/>
        <p:txBody>
          <a:bodyPr/>
          <a:lstStyle/>
          <a:p>
            <a:r>
              <a:rPr lang="en-US" dirty="0">
                <a:solidFill>
                  <a:srgbClr val="000000"/>
                </a:solidFill>
                <a:latin typeface="Lucida Grande" panose="020B0600040502020204" pitchFamily="34" charset="0"/>
              </a:rPr>
              <a:t>Learning To Recognize Procedural Activities with Distant Supervision (2022)</a:t>
            </a:r>
            <a:endParaRPr lang="en-US" dirty="0"/>
          </a:p>
        </p:txBody>
      </p:sp>
      <p:sp>
        <p:nvSpPr>
          <p:cNvPr id="5" name="TextBox 4">
            <a:extLst>
              <a:ext uri="{FF2B5EF4-FFF2-40B4-BE49-F238E27FC236}">
                <a16:creationId xmlns:a16="http://schemas.microsoft.com/office/drawing/2014/main" id="{2D15C049-BCB8-DBC0-2F96-2EE617893933}"/>
              </a:ext>
            </a:extLst>
          </p:cNvPr>
          <p:cNvSpPr txBox="1"/>
          <p:nvPr/>
        </p:nvSpPr>
        <p:spPr>
          <a:xfrm>
            <a:off x="1789670" y="6508535"/>
            <a:ext cx="1051559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Lucida Grande" panose="020B0600040502020204" pitchFamily="34" charset="0"/>
                <a:ea typeface="+mn-ea"/>
                <a:cs typeface="+mn-cs"/>
              </a:rPr>
              <a:t>Lin, </a:t>
            </a:r>
            <a:r>
              <a:rPr kumimoji="0" lang="en-US" sz="1400" b="0" i="0" u="none" strike="noStrike" kern="1200" cap="none" spc="0" normalizeH="0" baseline="0" noProof="0" dirty="0" err="1">
                <a:ln>
                  <a:noFill/>
                </a:ln>
                <a:solidFill>
                  <a:srgbClr val="000000"/>
                </a:solidFill>
                <a:effectLst/>
                <a:uLnTx/>
                <a:uFillTx/>
                <a:latin typeface="Lucida Grande" panose="020B0600040502020204" pitchFamily="34" charset="0"/>
                <a:ea typeface="+mn-ea"/>
                <a:cs typeface="+mn-cs"/>
              </a:rPr>
              <a:t>Xudong</a:t>
            </a:r>
            <a:r>
              <a:rPr kumimoji="0" lang="en-US" sz="1400" b="0" i="0" u="none" strike="noStrike" kern="1200" cap="none" spc="0" normalizeH="0" baseline="0" noProof="0" dirty="0">
                <a:ln>
                  <a:noFill/>
                </a:ln>
                <a:solidFill>
                  <a:srgbClr val="000000"/>
                </a:solidFill>
                <a:effectLst/>
                <a:uLnTx/>
                <a:uFillTx/>
                <a:latin typeface="Lucida Grande" panose="020B0600040502020204" pitchFamily="34" charset="0"/>
                <a:ea typeface="+mn-ea"/>
                <a:cs typeface="+mn-cs"/>
              </a:rPr>
              <a:t>, etc. Learning To Recognize Procedural Activities with Distant Supervision. CVPR 2022</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F516EF7-6773-7064-62F7-1348E4CDCFCF}"/>
              </a:ext>
            </a:extLst>
          </p:cNvPr>
          <p:cNvPicPr>
            <a:picLocks noChangeAspect="1"/>
          </p:cNvPicPr>
          <p:nvPr/>
        </p:nvPicPr>
        <p:blipFill>
          <a:blip r:embed="rId2"/>
          <a:stretch>
            <a:fillRect/>
          </a:stretch>
        </p:blipFill>
        <p:spPr>
          <a:xfrm>
            <a:off x="370703" y="1768883"/>
            <a:ext cx="11804507" cy="4635220"/>
          </a:xfrm>
          <a:prstGeom prst="rect">
            <a:avLst/>
          </a:prstGeom>
        </p:spPr>
      </p:pic>
    </p:spTree>
    <p:extLst>
      <p:ext uri="{BB962C8B-B14F-4D97-AF65-F5344CB8AC3E}">
        <p14:creationId xmlns:p14="http://schemas.microsoft.com/office/powerpoint/2010/main" val="8816377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65A8F-9A85-D6C5-D515-4477ACBAC60F}"/>
              </a:ext>
            </a:extLst>
          </p:cNvPr>
          <p:cNvSpPr>
            <a:spLocks noGrp="1"/>
          </p:cNvSpPr>
          <p:nvPr>
            <p:ph type="title"/>
          </p:nvPr>
        </p:nvSpPr>
        <p:spPr>
          <a:xfrm>
            <a:off x="609600" y="587829"/>
            <a:ext cx="8694396" cy="533400"/>
          </a:xfrm>
        </p:spPr>
        <p:txBody>
          <a:bodyPr/>
          <a:lstStyle/>
          <a:p>
            <a:r>
              <a:rPr lang="en-US" dirty="0"/>
              <a:t>Knowledge-enhanced V+L Encoding</a:t>
            </a:r>
          </a:p>
        </p:txBody>
      </p:sp>
      <p:pic>
        <p:nvPicPr>
          <p:cNvPr id="5" name="Picture 4">
            <a:extLst>
              <a:ext uri="{FF2B5EF4-FFF2-40B4-BE49-F238E27FC236}">
                <a16:creationId xmlns:a16="http://schemas.microsoft.com/office/drawing/2014/main" id="{B39D8896-7FB0-842D-4ABD-B5D794E4D195}"/>
              </a:ext>
            </a:extLst>
          </p:cNvPr>
          <p:cNvPicPr>
            <a:picLocks noChangeAspect="1"/>
          </p:cNvPicPr>
          <p:nvPr/>
        </p:nvPicPr>
        <p:blipFill>
          <a:blip r:embed="rId2"/>
          <a:stretch>
            <a:fillRect/>
          </a:stretch>
        </p:blipFill>
        <p:spPr>
          <a:xfrm>
            <a:off x="133864" y="2279820"/>
            <a:ext cx="11924271" cy="2621647"/>
          </a:xfrm>
          <a:prstGeom prst="rect">
            <a:avLst/>
          </a:prstGeom>
        </p:spPr>
      </p:pic>
      <p:sp>
        <p:nvSpPr>
          <p:cNvPr id="3" name="Rectangle 2">
            <a:extLst>
              <a:ext uri="{FF2B5EF4-FFF2-40B4-BE49-F238E27FC236}">
                <a16:creationId xmlns:a16="http://schemas.microsoft.com/office/drawing/2014/main" id="{9E50762E-5B90-5F90-C5FA-8C94B439B08F}"/>
              </a:ext>
            </a:extLst>
          </p:cNvPr>
          <p:cNvSpPr/>
          <p:nvPr/>
        </p:nvSpPr>
        <p:spPr>
          <a:xfrm>
            <a:off x="133864" y="2088292"/>
            <a:ext cx="4191001" cy="3039762"/>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86599C9-1482-DE35-56F4-1CA7D5D5EB9C}"/>
              </a:ext>
            </a:extLst>
          </p:cNvPr>
          <p:cNvSpPr/>
          <p:nvPr/>
        </p:nvSpPr>
        <p:spPr>
          <a:xfrm>
            <a:off x="4324866" y="1909119"/>
            <a:ext cx="3632886" cy="3039762"/>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4112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8"/>
          <p:cNvSpPr txBox="1">
            <a:spLocks noGrp="1"/>
          </p:cNvSpPr>
          <p:nvPr>
            <p:ph type="title"/>
          </p:nvPr>
        </p:nvSpPr>
        <p:spPr>
          <a:xfrm>
            <a:off x="695400" y="264267"/>
            <a:ext cx="11057600" cy="689200"/>
          </a:xfrm>
          <a:prstGeom prst="rect">
            <a:avLst/>
          </a:prstGeom>
        </p:spPr>
        <p:txBody>
          <a:bodyPr spcFirstLastPara="1" wrap="square" lIns="91433" tIns="45700" rIns="91433" bIns="45700" anchor="ctr" anchorCtr="0">
            <a:noAutofit/>
          </a:bodyPr>
          <a:lstStyle/>
          <a:p>
            <a:r>
              <a:rPr lang="en" sz="2400" u="sng">
                <a:solidFill>
                  <a:schemeClr val="hlink"/>
                </a:solidFill>
                <a:hlinkClick r:id="rId3"/>
              </a:rPr>
              <a:t>Language Models with Image Descriptors are Strong Few-Shot Video-Language Learners</a:t>
            </a:r>
            <a:endParaRPr sz="2400"/>
          </a:p>
        </p:txBody>
      </p:sp>
      <p:sp>
        <p:nvSpPr>
          <p:cNvPr id="143" name="Google Shape;143;p28"/>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prstClr val="black"/>
                </a:solidFill>
                <a:effectLst/>
                <a:uLnTx/>
                <a:uFillTx/>
                <a:latin typeface="Arial"/>
                <a:cs typeface="Arial"/>
                <a:sym typeface="Arial"/>
              </a:rPr>
              <a:pPr marL="0" marR="0" lvl="0" indent="0" algn="ctr" defTabSz="1219170" rtl="0" eaLnBrk="1" fontAlgn="auto" latinLnBrk="0" hangingPunct="1">
                <a:lnSpc>
                  <a:spcPct val="100000"/>
                </a:lnSpc>
                <a:spcBef>
                  <a:spcPts val="0"/>
                </a:spcBef>
                <a:spcAft>
                  <a:spcPts val="0"/>
                </a:spcAft>
                <a:buClr>
                  <a:srgbClr val="000000"/>
                </a:buClr>
                <a:buSzPts val="1200"/>
                <a:buFont typeface="Arial"/>
                <a:buNone/>
                <a:tabLst/>
                <a:defRPr/>
              </a:pPr>
              <a:t>94</a:t>
            </a:fld>
            <a:endParaRPr kumimoji="0" sz="1200" b="0" i="0" u="none" strike="noStrike" kern="0" cap="none" spc="0" normalizeH="0" baseline="0" noProof="0">
              <a:ln>
                <a:noFill/>
              </a:ln>
              <a:solidFill>
                <a:prstClr val="black"/>
              </a:solidFill>
              <a:effectLst/>
              <a:uLnTx/>
              <a:uFillTx/>
              <a:latin typeface="Arial"/>
              <a:cs typeface="Arial"/>
              <a:sym typeface="Arial"/>
            </a:endParaRPr>
          </a:p>
        </p:txBody>
      </p:sp>
      <p:sp>
        <p:nvSpPr>
          <p:cNvPr id="144" name="Google Shape;144;p28"/>
          <p:cNvSpPr txBox="1"/>
          <p:nvPr/>
        </p:nvSpPr>
        <p:spPr>
          <a:xfrm>
            <a:off x="695384" y="666033"/>
            <a:ext cx="11200400" cy="879688"/>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1067"/>
              </a:spcBef>
              <a:spcAft>
                <a:spcPts val="0"/>
              </a:spcAft>
              <a:buClr>
                <a:srgbClr val="000000"/>
              </a:buClr>
              <a:buSzTx/>
              <a:buFontTx/>
              <a:buNone/>
              <a:tabLst/>
              <a:defRPr/>
            </a:pPr>
            <a:r>
              <a:rPr kumimoji="0" lang="en" sz="1600" b="0" i="0" u="none" strike="noStrike" kern="0" cap="none" spc="0" normalizeH="0" baseline="0" noProof="0" dirty="0">
                <a:ln>
                  <a:noFill/>
                </a:ln>
                <a:solidFill>
                  <a:srgbClr val="595959"/>
                </a:solidFill>
                <a:effectLst/>
                <a:uLnTx/>
                <a:uFillTx/>
                <a:latin typeface="Calibri"/>
                <a:ea typeface="Calibri"/>
                <a:cs typeface="Calibri"/>
                <a:sym typeface="Calibri"/>
              </a:rPr>
              <a:t>[</a:t>
            </a:r>
            <a:r>
              <a:rPr kumimoji="0" lang="en" sz="1600" b="0" i="0" u="none" strike="noStrike" kern="0" cap="none" spc="0" normalizeH="0" baseline="0" noProof="0" dirty="0" err="1">
                <a:ln>
                  <a:noFill/>
                </a:ln>
                <a:solidFill>
                  <a:srgbClr val="595959"/>
                </a:solidFill>
                <a:effectLst/>
                <a:uLnTx/>
                <a:uFillTx/>
                <a:latin typeface="Calibri"/>
                <a:ea typeface="Calibri"/>
                <a:cs typeface="Calibri"/>
                <a:sym typeface="Calibri"/>
              </a:rPr>
              <a:t>arXiv</a:t>
            </a:r>
            <a:r>
              <a:rPr kumimoji="0" lang="en" sz="1600" b="0" i="0" u="none" strike="noStrike" kern="0" cap="none" spc="0" normalizeH="0" baseline="0" noProof="0" dirty="0">
                <a:ln>
                  <a:noFill/>
                </a:ln>
                <a:solidFill>
                  <a:srgbClr val="595959"/>
                </a:solidFill>
                <a:effectLst/>
                <a:uLnTx/>
                <a:uFillTx/>
                <a:latin typeface="Calibri"/>
                <a:ea typeface="Calibri"/>
                <a:cs typeface="Calibri"/>
                <a:sym typeface="Calibri"/>
              </a:rPr>
              <a:t>]</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Zhenhailong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Wang*, Manling Li*,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Ruochen</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Xu,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Luowei</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Zhou,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Jie</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Lei,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Xudong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Lin,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Shuohang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Wang,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Ziyi</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Yang,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Chenguang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Zhu, Derek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Hoiem</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Shih-Fu Chang, Mohit Bansal, Heng Ji </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45" name="Google Shape;145;p28"/>
          <p:cNvPicPr preferRelativeResize="0"/>
          <p:nvPr/>
        </p:nvPicPr>
        <p:blipFill>
          <a:blip r:embed="rId4">
            <a:alphaModFix/>
          </a:blip>
          <a:stretch>
            <a:fillRect/>
          </a:stretch>
        </p:blipFill>
        <p:spPr>
          <a:xfrm>
            <a:off x="641634" y="2338701"/>
            <a:ext cx="6069100" cy="2632433"/>
          </a:xfrm>
          <a:prstGeom prst="rect">
            <a:avLst/>
          </a:prstGeom>
          <a:noFill/>
          <a:ln>
            <a:noFill/>
          </a:ln>
        </p:spPr>
      </p:pic>
      <p:sp>
        <p:nvSpPr>
          <p:cNvPr id="146" name="Google Shape;146;p28"/>
          <p:cNvSpPr txBox="1"/>
          <p:nvPr/>
        </p:nvSpPr>
        <p:spPr>
          <a:xfrm>
            <a:off x="5175600" y="4631734"/>
            <a:ext cx="627600" cy="492402"/>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000000"/>
                </a:solidFill>
                <a:effectLst/>
                <a:uLnTx/>
                <a:uFillTx/>
                <a:latin typeface="Calibri"/>
                <a:ea typeface="Calibri"/>
                <a:cs typeface="Calibri"/>
                <a:sym typeface="Calibri"/>
              </a:rPr>
              <a:t>[1]</a:t>
            </a: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47;p28"/>
          <p:cNvSpPr txBox="1"/>
          <p:nvPr/>
        </p:nvSpPr>
        <p:spPr>
          <a:xfrm>
            <a:off x="590833" y="6356367"/>
            <a:ext cx="9808400" cy="492402"/>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000000"/>
                </a:solidFill>
                <a:effectLst/>
                <a:uLnTx/>
                <a:uFillTx/>
                <a:latin typeface="Calibri"/>
                <a:ea typeface="Calibri"/>
                <a:cs typeface="Calibri"/>
                <a:sym typeface="Calibri"/>
              </a:rPr>
              <a:t>[1] </a:t>
            </a:r>
            <a:r>
              <a:rPr kumimoji="0" lang="en" sz="1333" b="0" i="0" u="none" strike="noStrike" kern="0" cap="none" spc="0" normalizeH="0" baseline="0" noProof="0">
                <a:ln>
                  <a:noFill/>
                </a:ln>
                <a:solidFill>
                  <a:srgbClr val="222222"/>
                </a:solidFill>
                <a:effectLst/>
                <a:highlight>
                  <a:srgbClr val="FFFFFF"/>
                </a:highlight>
                <a:uLnTx/>
                <a:uFillTx/>
                <a:latin typeface="Arial"/>
                <a:ea typeface="+mn-ea"/>
                <a:cs typeface="Arial"/>
                <a:sym typeface="Arial"/>
              </a:rPr>
              <a:t>Brown, Tom, et al. "Language models are few-shot learners." </a:t>
            </a:r>
            <a:r>
              <a:rPr kumimoji="0" lang="en" sz="1333" b="0" i="1" u="none" strike="noStrike" kern="0" cap="none" spc="0" normalizeH="0" baseline="0" noProof="0">
                <a:ln>
                  <a:noFill/>
                </a:ln>
                <a:solidFill>
                  <a:srgbClr val="222222"/>
                </a:solidFill>
                <a:effectLst/>
                <a:highlight>
                  <a:srgbClr val="FFFFFF"/>
                </a:highlight>
                <a:uLnTx/>
                <a:uFillTx/>
                <a:latin typeface="Arial"/>
                <a:ea typeface="+mn-ea"/>
                <a:cs typeface="Arial"/>
                <a:sym typeface="Arial"/>
              </a:rPr>
              <a:t>Advances in neural information processing systems</a:t>
            </a:r>
            <a:r>
              <a:rPr kumimoji="0" lang="en" sz="1333" b="0" i="0" u="none" strike="noStrike" kern="0" cap="none" spc="0" normalizeH="0" baseline="0" noProof="0">
                <a:ln>
                  <a:noFill/>
                </a:ln>
                <a:solidFill>
                  <a:srgbClr val="222222"/>
                </a:solidFill>
                <a:effectLst/>
                <a:highlight>
                  <a:srgbClr val="FFFFFF"/>
                </a:highlight>
                <a:uLnTx/>
                <a:uFillTx/>
                <a:latin typeface="Arial"/>
                <a:ea typeface="+mn-ea"/>
                <a:cs typeface="Arial"/>
                <a:sym typeface="Arial"/>
              </a:rPr>
              <a:t> 33 (2020)</a:t>
            </a: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28"/>
          <p:cNvSpPr/>
          <p:nvPr/>
        </p:nvSpPr>
        <p:spPr>
          <a:xfrm>
            <a:off x="761033" y="5277667"/>
            <a:ext cx="5161600" cy="548800"/>
          </a:xfrm>
          <a:prstGeom prst="roundRect">
            <a:avLst>
              <a:gd name="adj" fmla="val 9372"/>
            </a:avLst>
          </a:prstGeom>
          <a:solidFill>
            <a:srgbClr val="CFE2F3"/>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000000"/>
                </a:solidFill>
                <a:effectLst/>
                <a:uLnTx/>
                <a:uFillTx/>
                <a:latin typeface="Arial"/>
                <a:ea typeface="+mn-ea"/>
                <a:cs typeface="Arial"/>
                <a:sym typeface="Arial"/>
              </a:rPr>
              <a:t>Few-shot Language Learner (e.g., GPT-3)</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9"/>
          <p:cNvSpPr txBox="1">
            <a:spLocks noGrp="1"/>
          </p:cNvSpPr>
          <p:nvPr>
            <p:ph type="title"/>
          </p:nvPr>
        </p:nvSpPr>
        <p:spPr>
          <a:xfrm>
            <a:off x="695400" y="264267"/>
            <a:ext cx="11057600" cy="689200"/>
          </a:xfrm>
          <a:prstGeom prst="rect">
            <a:avLst/>
          </a:prstGeom>
        </p:spPr>
        <p:txBody>
          <a:bodyPr spcFirstLastPara="1" wrap="square" lIns="91433" tIns="45700" rIns="91433" bIns="45700" anchor="ctr" anchorCtr="0">
            <a:noAutofit/>
          </a:bodyPr>
          <a:lstStyle/>
          <a:p>
            <a:r>
              <a:rPr lang="en" sz="2400" dirty="0"/>
              <a:t>Language Models with Image Descriptors are Strong Few-Shot Video-Language Learners</a:t>
            </a:r>
            <a:endParaRPr sz="2400" dirty="0"/>
          </a:p>
        </p:txBody>
      </p:sp>
      <p:sp>
        <p:nvSpPr>
          <p:cNvPr id="155" name="Google Shape;155;p29"/>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prstClr val="black"/>
                </a:solidFill>
                <a:effectLst/>
                <a:uLnTx/>
                <a:uFillTx/>
                <a:latin typeface="Arial"/>
                <a:cs typeface="Arial"/>
                <a:sym typeface="Arial"/>
              </a:rPr>
              <a:pPr marL="0" marR="0" lvl="0" indent="0" algn="ctr" defTabSz="1219170" rtl="0" eaLnBrk="1" fontAlgn="auto" latinLnBrk="0" hangingPunct="1">
                <a:lnSpc>
                  <a:spcPct val="100000"/>
                </a:lnSpc>
                <a:spcBef>
                  <a:spcPts val="0"/>
                </a:spcBef>
                <a:spcAft>
                  <a:spcPts val="0"/>
                </a:spcAft>
                <a:buClr>
                  <a:srgbClr val="000000"/>
                </a:buClr>
                <a:buSzPts val="1200"/>
                <a:buFont typeface="Arial"/>
                <a:buNone/>
                <a:tabLst/>
                <a:defRPr/>
              </a:pPr>
              <a:t>95</a:t>
            </a:fld>
            <a:endParaRPr kumimoji="0" sz="1200" b="0" i="0" u="none" strike="noStrike" kern="0" cap="none" spc="0" normalizeH="0" baseline="0" noProof="0">
              <a:ln>
                <a:noFill/>
              </a:ln>
              <a:solidFill>
                <a:prstClr val="black"/>
              </a:solidFill>
              <a:effectLst/>
              <a:uLnTx/>
              <a:uFillTx/>
              <a:latin typeface="Arial"/>
              <a:cs typeface="Arial"/>
              <a:sym typeface="Arial"/>
            </a:endParaRPr>
          </a:p>
        </p:txBody>
      </p:sp>
      <p:sp>
        <p:nvSpPr>
          <p:cNvPr id="156" name="Google Shape;156;p29"/>
          <p:cNvSpPr txBox="1"/>
          <p:nvPr/>
        </p:nvSpPr>
        <p:spPr>
          <a:xfrm>
            <a:off x="695384" y="666033"/>
            <a:ext cx="11200400" cy="879688"/>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1067"/>
              </a:spcBef>
              <a:spcAft>
                <a:spcPts val="0"/>
              </a:spcAft>
              <a:buClr>
                <a:srgbClr val="000000"/>
              </a:buClr>
              <a:buSzTx/>
              <a:buFontTx/>
              <a:buNone/>
              <a:tabLst/>
              <a:defRPr/>
            </a:pPr>
            <a:r>
              <a:rPr kumimoji="0" lang="en" sz="1600" b="0" i="0" u="none" strike="noStrike" kern="0" cap="none" spc="0" normalizeH="0" baseline="0" noProof="0" dirty="0">
                <a:ln>
                  <a:noFill/>
                </a:ln>
                <a:solidFill>
                  <a:srgbClr val="595959"/>
                </a:solidFill>
                <a:effectLst/>
                <a:uLnTx/>
                <a:uFillTx/>
                <a:latin typeface="Calibri"/>
                <a:ea typeface="Calibri"/>
                <a:cs typeface="Calibri"/>
                <a:sym typeface="Calibri"/>
              </a:rPr>
              <a:t>[</a:t>
            </a:r>
            <a:r>
              <a:rPr kumimoji="0" lang="en" sz="1600" b="0" i="0" u="none" strike="noStrike" kern="0" cap="none" spc="0" normalizeH="0" baseline="0" noProof="0" dirty="0" err="1">
                <a:ln>
                  <a:noFill/>
                </a:ln>
                <a:solidFill>
                  <a:srgbClr val="595959"/>
                </a:solidFill>
                <a:effectLst/>
                <a:uLnTx/>
                <a:uFillTx/>
                <a:latin typeface="Calibri"/>
                <a:ea typeface="Calibri"/>
                <a:cs typeface="Calibri"/>
                <a:sym typeface="Calibri"/>
              </a:rPr>
              <a:t>arXiv</a:t>
            </a:r>
            <a:r>
              <a:rPr kumimoji="0" lang="en" sz="1600" b="0" i="0" u="none" strike="noStrike" kern="0" cap="none" spc="0" normalizeH="0" baseline="0" noProof="0" dirty="0">
                <a:ln>
                  <a:noFill/>
                </a:ln>
                <a:solidFill>
                  <a:srgbClr val="595959"/>
                </a:solidFill>
                <a:effectLst/>
                <a:uLnTx/>
                <a:uFillTx/>
                <a:latin typeface="Calibri"/>
                <a:ea typeface="Calibri"/>
                <a:cs typeface="Calibri"/>
                <a:sym typeface="Calibri"/>
              </a:rPr>
              <a:t>]</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Zhenhailong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Wang*, Manling Li*,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Ruochen</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Xu,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Luowei</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Zhou,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Jie</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Lei,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Xudong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Lin,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Shuohang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Wang,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Ziyi</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Yang,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Chenguang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Zhu, Derek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Hoiem</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Shih-Fu Chang, Mohit Bansal, Heng Ji </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57" name="Google Shape;157;p29"/>
          <p:cNvPicPr preferRelativeResize="0"/>
          <p:nvPr/>
        </p:nvPicPr>
        <p:blipFill>
          <a:blip r:embed="rId3">
            <a:alphaModFix/>
          </a:blip>
          <a:stretch>
            <a:fillRect/>
          </a:stretch>
        </p:blipFill>
        <p:spPr>
          <a:xfrm>
            <a:off x="641634" y="2338701"/>
            <a:ext cx="6069100" cy="2632433"/>
          </a:xfrm>
          <a:prstGeom prst="rect">
            <a:avLst/>
          </a:prstGeom>
          <a:noFill/>
          <a:ln>
            <a:noFill/>
          </a:ln>
        </p:spPr>
      </p:pic>
      <p:sp>
        <p:nvSpPr>
          <p:cNvPr id="158" name="Google Shape;158;p29"/>
          <p:cNvSpPr txBox="1"/>
          <p:nvPr/>
        </p:nvSpPr>
        <p:spPr>
          <a:xfrm>
            <a:off x="5175600" y="4631734"/>
            <a:ext cx="627600" cy="492402"/>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000000"/>
                </a:solidFill>
                <a:effectLst/>
                <a:uLnTx/>
                <a:uFillTx/>
                <a:latin typeface="Calibri"/>
                <a:ea typeface="Calibri"/>
                <a:cs typeface="Calibri"/>
                <a:sym typeface="Calibri"/>
              </a:rPr>
              <a:t>[1]</a:t>
            </a: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9" name="Google Shape;159;p29"/>
          <p:cNvSpPr txBox="1"/>
          <p:nvPr/>
        </p:nvSpPr>
        <p:spPr>
          <a:xfrm>
            <a:off x="590833" y="6356367"/>
            <a:ext cx="9808400" cy="492402"/>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000000"/>
                </a:solidFill>
                <a:effectLst/>
                <a:uLnTx/>
                <a:uFillTx/>
                <a:latin typeface="Calibri"/>
                <a:ea typeface="Calibri"/>
                <a:cs typeface="Calibri"/>
                <a:sym typeface="Calibri"/>
              </a:rPr>
              <a:t>[1] </a:t>
            </a:r>
            <a:r>
              <a:rPr kumimoji="0" lang="en" sz="1333" b="0" i="0" u="none" strike="noStrike" kern="0" cap="none" spc="0" normalizeH="0" baseline="0" noProof="0">
                <a:ln>
                  <a:noFill/>
                </a:ln>
                <a:solidFill>
                  <a:srgbClr val="222222"/>
                </a:solidFill>
                <a:effectLst/>
                <a:highlight>
                  <a:srgbClr val="FFFFFF"/>
                </a:highlight>
                <a:uLnTx/>
                <a:uFillTx/>
                <a:latin typeface="Arial"/>
                <a:ea typeface="+mn-ea"/>
                <a:cs typeface="Arial"/>
                <a:sym typeface="Arial"/>
              </a:rPr>
              <a:t>Brown, Tom, et al. "Language models are few-shot learners." </a:t>
            </a:r>
            <a:r>
              <a:rPr kumimoji="0" lang="en" sz="1333" b="0" i="1" u="none" strike="noStrike" kern="0" cap="none" spc="0" normalizeH="0" baseline="0" noProof="0">
                <a:ln>
                  <a:noFill/>
                </a:ln>
                <a:solidFill>
                  <a:srgbClr val="222222"/>
                </a:solidFill>
                <a:effectLst/>
                <a:highlight>
                  <a:srgbClr val="FFFFFF"/>
                </a:highlight>
                <a:uLnTx/>
                <a:uFillTx/>
                <a:latin typeface="Arial"/>
                <a:ea typeface="+mn-ea"/>
                <a:cs typeface="Arial"/>
                <a:sym typeface="Arial"/>
              </a:rPr>
              <a:t>Advances in neural information processing systems</a:t>
            </a:r>
            <a:r>
              <a:rPr kumimoji="0" lang="en" sz="1333" b="0" i="0" u="none" strike="noStrike" kern="0" cap="none" spc="0" normalizeH="0" baseline="0" noProof="0">
                <a:ln>
                  <a:noFill/>
                </a:ln>
                <a:solidFill>
                  <a:srgbClr val="222222"/>
                </a:solidFill>
                <a:effectLst/>
                <a:highlight>
                  <a:srgbClr val="FFFFFF"/>
                </a:highlight>
                <a:uLnTx/>
                <a:uFillTx/>
                <a:latin typeface="Arial"/>
                <a:ea typeface="+mn-ea"/>
                <a:cs typeface="Arial"/>
                <a:sym typeface="Arial"/>
              </a:rPr>
              <a:t> 33 (2020)</a:t>
            </a:r>
            <a:endParaRPr kumimoji="0" sz="16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60" name="Google Shape;160;p29"/>
          <p:cNvPicPr preferRelativeResize="0"/>
          <p:nvPr/>
        </p:nvPicPr>
        <p:blipFill>
          <a:blip r:embed="rId4">
            <a:alphaModFix/>
          </a:blip>
          <a:stretch>
            <a:fillRect/>
          </a:stretch>
        </p:blipFill>
        <p:spPr>
          <a:xfrm>
            <a:off x="7302600" y="1716134"/>
            <a:ext cx="4506797" cy="3658596"/>
          </a:xfrm>
          <a:prstGeom prst="rect">
            <a:avLst/>
          </a:prstGeom>
          <a:noFill/>
          <a:ln>
            <a:noFill/>
          </a:ln>
        </p:spPr>
      </p:pic>
      <p:sp>
        <p:nvSpPr>
          <p:cNvPr id="161" name="Google Shape;161;p29"/>
          <p:cNvSpPr/>
          <p:nvPr/>
        </p:nvSpPr>
        <p:spPr>
          <a:xfrm>
            <a:off x="761033" y="5277667"/>
            <a:ext cx="5161600" cy="548800"/>
          </a:xfrm>
          <a:prstGeom prst="roundRect">
            <a:avLst>
              <a:gd name="adj" fmla="val 9372"/>
            </a:avLst>
          </a:prstGeom>
          <a:solidFill>
            <a:srgbClr val="CFE2F3"/>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000000"/>
                </a:solidFill>
                <a:effectLst/>
                <a:uLnTx/>
                <a:uFillTx/>
                <a:latin typeface="Arial"/>
                <a:ea typeface="+mn-ea"/>
                <a:cs typeface="Arial"/>
                <a:sym typeface="Arial"/>
              </a:rPr>
              <a:t>Few-shot Language Learner (e.g., GPT-3)</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62;p29"/>
          <p:cNvSpPr/>
          <p:nvPr/>
        </p:nvSpPr>
        <p:spPr>
          <a:xfrm>
            <a:off x="7302600" y="5579884"/>
            <a:ext cx="4506800" cy="548800"/>
          </a:xfrm>
          <a:prstGeom prst="roundRect">
            <a:avLst>
              <a:gd name="adj" fmla="val 9372"/>
            </a:avLst>
          </a:prstGeom>
          <a:solidFill>
            <a:srgbClr val="F4CCCC"/>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000000"/>
                </a:solidFill>
                <a:effectLst/>
                <a:uLnTx/>
                <a:uFillTx/>
                <a:latin typeface="Arial"/>
                <a:ea typeface="+mn-ea"/>
                <a:cs typeface="Arial"/>
                <a:sym typeface="Arial"/>
              </a:rPr>
              <a:t>Few-shot Video-Language Learner?</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163" name="Google Shape;163;p29"/>
          <p:cNvCxnSpPr/>
          <p:nvPr/>
        </p:nvCxnSpPr>
        <p:spPr>
          <a:xfrm>
            <a:off x="6139233" y="3770200"/>
            <a:ext cx="901200" cy="0"/>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2" name="Google Shape;242;p38"/>
          <p:cNvPicPr preferRelativeResize="0"/>
          <p:nvPr/>
        </p:nvPicPr>
        <p:blipFill>
          <a:blip r:embed="rId3">
            <a:alphaModFix/>
          </a:blip>
          <a:stretch>
            <a:fillRect/>
          </a:stretch>
        </p:blipFill>
        <p:spPr>
          <a:xfrm>
            <a:off x="6170800" y="1816202"/>
            <a:ext cx="5777136" cy="4661333"/>
          </a:xfrm>
          <a:prstGeom prst="rect">
            <a:avLst/>
          </a:prstGeom>
          <a:noFill/>
          <a:ln>
            <a:noFill/>
          </a:ln>
        </p:spPr>
      </p:pic>
      <p:sp>
        <p:nvSpPr>
          <p:cNvPr id="243" name="Google Shape;243;p38"/>
          <p:cNvSpPr txBox="1"/>
          <p:nvPr/>
        </p:nvSpPr>
        <p:spPr>
          <a:xfrm>
            <a:off x="378367" y="1088467"/>
            <a:ext cx="5904800" cy="879624"/>
          </a:xfrm>
          <a:prstGeom prst="rect">
            <a:avLst/>
          </a:prstGeom>
          <a:noFill/>
          <a:ln>
            <a:noFill/>
          </a:ln>
        </p:spPr>
        <p:txBody>
          <a:bodyPr spcFirstLastPara="1" wrap="square" lIns="121900" tIns="121900" rIns="121900" bIns="121900" anchor="t" anchorCtr="0">
            <a:spAutoFit/>
          </a:bodyPr>
          <a:lstStyle/>
          <a:p>
            <a:pPr marL="609585" marR="0" lvl="0" indent="-440256" algn="l" defTabSz="914400" rtl="0" eaLnBrk="1" fontAlgn="auto" latinLnBrk="0" hangingPunct="1">
              <a:lnSpc>
                <a:spcPct val="150000"/>
              </a:lnSpc>
              <a:spcBef>
                <a:spcPts val="1067"/>
              </a:spcBef>
              <a:spcAft>
                <a:spcPts val="0"/>
              </a:spcAft>
              <a:buClr>
                <a:prstClr val="black"/>
              </a:buClr>
              <a:buSzPts val="1600"/>
              <a:buFont typeface="Calibri"/>
              <a:buChar char="➤"/>
              <a:tabLst/>
              <a:defRPr/>
            </a:pPr>
            <a:r>
              <a:rPr kumimoji="0" lang="en" sz="2133" b="1" i="0" u="none" strike="noStrike" kern="1200" cap="none" spc="0" normalizeH="0" baseline="0" noProof="0">
                <a:ln>
                  <a:noFill/>
                </a:ln>
                <a:solidFill>
                  <a:srgbClr val="252625"/>
                </a:solidFill>
                <a:effectLst/>
                <a:uLnTx/>
                <a:uFillTx/>
                <a:latin typeface="Calibri"/>
                <a:ea typeface="Calibri"/>
                <a:cs typeface="Calibri"/>
                <a:sym typeface="Calibri"/>
              </a:rPr>
              <a:t>Unique challenges for video-language tasks</a:t>
            </a:r>
            <a:endParaRPr kumimoji="0" sz="2133"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44" name="Google Shape;244;p38"/>
          <p:cNvSpPr/>
          <p:nvPr/>
        </p:nvSpPr>
        <p:spPr>
          <a:xfrm>
            <a:off x="6518167" y="1169867"/>
            <a:ext cx="5082400" cy="412000"/>
          </a:xfrm>
          <a:prstGeom prst="roundRect">
            <a:avLst>
              <a:gd name="adj" fmla="val 23895"/>
            </a:avLst>
          </a:prstGeom>
          <a:solidFill>
            <a:srgbClr val="F4CCCC"/>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Calibri" panose="020F0502020204030204"/>
                <a:ea typeface="+mn-ea"/>
                <a:cs typeface="+mn-cs"/>
              </a:rPr>
              <a:t>How to make GPT-3 understand videos?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5" name="Google Shape;245;p38"/>
          <p:cNvSpPr/>
          <p:nvPr/>
        </p:nvSpPr>
        <p:spPr>
          <a:xfrm>
            <a:off x="766967" y="2036843"/>
            <a:ext cx="5127600" cy="698800"/>
          </a:xfrm>
          <a:prstGeom prst="roundRect">
            <a:avLst>
              <a:gd name="adj" fmla="val 16614"/>
            </a:avLst>
          </a:prstGeom>
          <a:solidFill>
            <a:srgbClr val="F4CC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a:ln>
                  <a:noFill/>
                </a:ln>
                <a:solidFill>
                  <a:prstClr val="black"/>
                </a:solidFill>
                <a:effectLst/>
                <a:uLnTx/>
                <a:uFillTx/>
                <a:latin typeface="Calibri"/>
                <a:ea typeface="Calibri"/>
                <a:cs typeface="Calibri"/>
                <a:sym typeface="Calibri"/>
              </a:rPr>
              <a:t>Multiple levels of semantics</a:t>
            </a:r>
            <a:r>
              <a:rPr kumimoji="0" lang="en" sz="1800" b="0" i="0" u="none" strike="noStrike" kern="1200" cap="none" spc="0" normalizeH="0" baseline="0" noProof="0">
                <a:ln>
                  <a:noFill/>
                </a:ln>
                <a:solidFill>
                  <a:prstClr val="black"/>
                </a:solidFill>
                <a:effectLst/>
                <a:uLnTx/>
                <a:uFillTx/>
                <a:latin typeface="Calibri"/>
                <a:ea typeface="Calibri"/>
                <a:cs typeface="Calibri"/>
                <a:sym typeface="Calibri"/>
              </a:rPr>
              <a:t>: a video may contain visual features with different granularity</a:t>
            </a: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46" name="Google Shape;246;p38"/>
          <p:cNvSpPr/>
          <p:nvPr/>
        </p:nvSpPr>
        <p:spPr>
          <a:xfrm>
            <a:off x="752033" y="4339667"/>
            <a:ext cx="5127600" cy="698800"/>
          </a:xfrm>
          <a:prstGeom prst="roundRect">
            <a:avLst>
              <a:gd name="adj" fmla="val 16614"/>
            </a:avLst>
          </a:prstGeom>
          <a:solidFill>
            <a:srgbClr val="F4CC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en" sz="1800" b="1" i="0" u="none" strike="noStrike" kern="1200" cap="none" spc="0" normalizeH="0" baseline="0" noProof="0">
                <a:ln>
                  <a:noFill/>
                </a:ln>
                <a:solidFill>
                  <a:prstClr val="black"/>
                </a:solidFill>
                <a:effectLst/>
                <a:uLnTx/>
                <a:uFillTx/>
                <a:latin typeface="Calibri"/>
                <a:ea typeface="Calibri"/>
                <a:cs typeface="Calibri"/>
                <a:sym typeface="Calibri"/>
              </a:rPr>
              <a:t>The temporal dimension</a:t>
            </a:r>
            <a:r>
              <a:rPr kumimoji="0" lang="en" sz="1800" b="0" i="0" u="none" strike="noStrike" kern="1200" cap="none" spc="0" normalizeH="0" baseline="0" noProof="0">
                <a:ln>
                  <a:noFill/>
                </a:ln>
                <a:solidFill>
                  <a:prstClr val="black"/>
                </a:solidFill>
                <a:effectLst/>
                <a:uLnTx/>
                <a:uFillTx/>
                <a:latin typeface="Calibri"/>
                <a:ea typeface="Calibri"/>
                <a:cs typeface="Calibri"/>
                <a:sym typeface="Calibri"/>
              </a:rPr>
              <a:t>: objects and events in videos are dynamically related</a:t>
            </a: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cxnSp>
        <p:nvCxnSpPr>
          <p:cNvPr id="247" name="Google Shape;247;p38"/>
          <p:cNvCxnSpPr>
            <a:stCxn id="245" idx="1"/>
            <a:endCxn id="248" idx="1"/>
          </p:cNvCxnSpPr>
          <p:nvPr/>
        </p:nvCxnSpPr>
        <p:spPr>
          <a:xfrm>
            <a:off x="766967" y="2386243"/>
            <a:ext cx="800" cy="944000"/>
          </a:xfrm>
          <a:prstGeom prst="bentConnector3">
            <a:avLst>
              <a:gd name="adj1" fmla="val -22941667"/>
            </a:avLst>
          </a:prstGeom>
          <a:noFill/>
          <a:ln w="19050" cap="flat" cmpd="sng">
            <a:solidFill>
              <a:srgbClr val="9FC5E8"/>
            </a:solidFill>
            <a:prstDash val="solid"/>
            <a:round/>
            <a:headEnd type="none" w="med" len="med"/>
            <a:tailEnd type="stealth" w="med" len="med"/>
          </a:ln>
        </p:spPr>
      </p:cxnSp>
      <p:sp>
        <p:nvSpPr>
          <p:cNvPr id="248" name="Google Shape;248;p38"/>
          <p:cNvSpPr/>
          <p:nvPr/>
        </p:nvSpPr>
        <p:spPr>
          <a:xfrm>
            <a:off x="766967" y="2844176"/>
            <a:ext cx="5127600" cy="972400"/>
          </a:xfrm>
          <a:prstGeom prst="roundRect">
            <a:avLst>
              <a:gd name="adj" fmla="val 16614"/>
            </a:avLst>
          </a:prstGeom>
          <a:solidFill>
            <a:srgbClr val="CFE2F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Calibri"/>
                <a:ea typeface="Calibri"/>
                <a:cs typeface="Calibri"/>
                <a:sym typeface="Calibri"/>
              </a:rPr>
              <a:t>Solution: </a:t>
            </a:r>
            <a:r>
              <a:rPr kumimoji="0" lang="en" sz="1800" b="0" i="0" u="none" strike="noStrike" kern="1200" cap="none" spc="0" normalizeH="0" baseline="0" noProof="0" dirty="0">
                <a:ln>
                  <a:noFill/>
                </a:ln>
                <a:solidFill>
                  <a:prstClr val="black"/>
                </a:solidFill>
                <a:effectLst/>
                <a:uLnTx/>
                <a:uFillTx/>
                <a:latin typeface="Calibri"/>
                <a:ea typeface="Calibri"/>
                <a:cs typeface="Calibri"/>
                <a:sym typeface="Calibri"/>
              </a:rPr>
              <a:t>Hierarchical textual representation of videos by leveraging </a:t>
            </a:r>
            <a:r>
              <a:rPr kumimoji="0" lang="en" sz="1800" b="0" i="1" u="none" strike="noStrike" kern="1200" cap="none" spc="0" normalizeH="0" baseline="0" noProof="0" dirty="0">
                <a:ln>
                  <a:noFill/>
                </a:ln>
                <a:solidFill>
                  <a:prstClr val="black"/>
                </a:solidFill>
                <a:effectLst/>
                <a:uLnTx/>
                <a:uFillTx/>
                <a:latin typeface="Calibri"/>
                <a:ea typeface="Calibri"/>
                <a:cs typeface="Calibri"/>
                <a:sym typeface="Calibri"/>
              </a:rPr>
              <a:t>image-language foundation models</a:t>
            </a:r>
            <a:r>
              <a:rPr kumimoji="0" lang="en" sz="1800" b="0" i="0" u="none" strike="noStrike" kern="1200" cap="none" spc="0" normalizeH="0" baseline="0" noProof="0" dirty="0">
                <a:ln>
                  <a:noFill/>
                </a:ln>
                <a:solidFill>
                  <a:prstClr val="black"/>
                </a:solidFill>
                <a:effectLst/>
                <a:uLnTx/>
                <a:uFillTx/>
                <a:latin typeface="Calibri"/>
                <a:ea typeface="Calibri"/>
                <a:cs typeface="Calibri"/>
                <a:sym typeface="Calibri"/>
              </a:rPr>
              <a:t> and </a:t>
            </a:r>
            <a:r>
              <a:rPr kumimoji="0" lang="en" sz="1800" b="0" i="1" u="none" strike="noStrike" kern="1200" cap="none" spc="0" normalizeH="0" baseline="0" noProof="0" dirty="0">
                <a:ln>
                  <a:noFill/>
                </a:ln>
                <a:solidFill>
                  <a:prstClr val="black"/>
                </a:solidFill>
                <a:effectLst/>
                <a:uLnTx/>
                <a:uFillTx/>
                <a:latin typeface="Calibri"/>
                <a:ea typeface="Calibri"/>
                <a:cs typeface="Calibri"/>
                <a:sym typeface="Calibri"/>
              </a:rPr>
              <a:t>semantic role labeling guidance</a:t>
            </a:r>
            <a:endParaRPr kumimoji="0" sz="1800" b="0" i="1"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249" name="Google Shape;249;p38"/>
          <p:cNvSpPr/>
          <p:nvPr/>
        </p:nvSpPr>
        <p:spPr>
          <a:xfrm>
            <a:off x="752033" y="5140060"/>
            <a:ext cx="5127600" cy="574800"/>
          </a:xfrm>
          <a:prstGeom prst="roundRect">
            <a:avLst>
              <a:gd name="adj" fmla="val 16614"/>
            </a:avLst>
          </a:prstGeom>
          <a:solidFill>
            <a:srgbClr val="CFE2F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a:ln>
                  <a:noFill/>
                </a:ln>
                <a:solidFill>
                  <a:prstClr val="black"/>
                </a:solidFill>
                <a:effectLst/>
                <a:uLnTx/>
                <a:uFillTx/>
                <a:latin typeface="Calibri"/>
                <a:ea typeface="Calibri"/>
                <a:cs typeface="Calibri"/>
                <a:sym typeface="Calibri"/>
              </a:rPr>
              <a:t>Solution: </a:t>
            </a:r>
            <a:r>
              <a:rPr kumimoji="0" lang="en" sz="1800" b="0" i="0" u="none" strike="noStrike" kern="1200" cap="none" spc="0" normalizeH="0" baseline="0" noProof="0">
                <a:ln>
                  <a:noFill/>
                </a:ln>
                <a:solidFill>
                  <a:prstClr val="black"/>
                </a:solidFill>
                <a:effectLst/>
                <a:uLnTx/>
                <a:uFillTx/>
                <a:latin typeface="Calibri"/>
                <a:ea typeface="Calibri"/>
                <a:cs typeface="Calibri"/>
                <a:sym typeface="Calibri"/>
              </a:rPr>
              <a:t>Temporal-aware few-shot prompt</a:t>
            </a: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cxnSp>
        <p:nvCxnSpPr>
          <p:cNvPr id="250" name="Google Shape;250;p38"/>
          <p:cNvCxnSpPr>
            <a:stCxn id="246" idx="1"/>
            <a:endCxn id="249" idx="1"/>
          </p:cNvCxnSpPr>
          <p:nvPr/>
        </p:nvCxnSpPr>
        <p:spPr>
          <a:xfrm>
            <a:off x="752033" y="4689067"/>
            <a:ext cx="800" cy="738400"/>
          </a:xfrm>
          <a:prstGeom prst="bentConnector3">
            <a:avLst>
              <a:gd name="adj1" fmla="val -21075000"/>
            </a:avLst>
          </a:prstGeom>
          <a:noFill/>
          <a:ln w="19050" cap="flat" cmpd="sng">
            <a:solidFill>
              <a:srgbClr val="9FC5E8"/>
            </a:solidFill>
            <a:prstDash val="solid"/>
            <a:round/>
            <a:headEnd type="none" w="med" len="med"/>
            <a:tailEnd type="stealth" w="med" len="med"/>
          </a:ln>
        </p:spPr>
      </p:cxnSp>
      <p:sp>
        <p:nvSpPr>
          <p:cNvPr id="3" name="Title 2">
            <a:extLst>
              <a:ext uri="{FF2B5EF4-FFF2-40B4-BE49-F238E27FC236}">
                <a16:creationId xmlns:a16="http://schemas.microsoft.com/office/drawing/2014/main" id="{A673E8B3-8DB0-853E-EE41-81DB673A1C75}"/>
              </a:ext>
            </a:extLst>
          </p:cNvPr>
          <p:cNvSpPr>
            <a:spLocks noGrp="1"/>
          </p:cNvSpPr>
          <p:nvPr>
            <p:ph type="title"/>
          </p:nvPr>
        </p:nvSpPr>
        <p:spPr/>
        <p:txBody>
          <a:bodyPr/>
          <a:lstStyle/>
          <a:p>
            <a:endParaRPr lang="en-US"/>
          </a:p>
        </p:txBody>
      </p:sp>
      <p:sp>
        <p:nvSpPr>
          <p:cNvPr id="4" name="Google Shape;154;p29">
            <a:extLst>
              <a:ext uri="{FF2B5EF4-FFF2-40B4-BE49-F238E27FC236}">
                <a16:creationId xmlns:a16="http://schemas.microsoft.com/office/drawing/2014/main" id="{A9A915E6-7B3E-076C-5C77-7DEBE3F4D884}"/>
              </a:ext>
            </a:extLst>
          </p:cNvPr>
          <p:cNvSpPr txBox="1">
            <a:spLocks/>
          </p:cNvSpPr>
          <p:nvPr/>
        </p:nvSpPr>
        <p:spPr>
          <a:xfrm>
            <a:off x="695400" y="264267"/>
            <a:ext cx="11057600" cy="689200"/>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Calibri"/>
              <a:buNone/>
              <a:defRPr sz="27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1400"/>
              <a:buFont typeface="Calibri"/>
              <a:buNone/>
              <a:tabLst/>
              <a:defRPr/>
            </a:pPr>
            <a:r>
              <a:rPr kumimoji="0" lang="en-US" sz="2400" b="0" i="0" u="none" strike="noStrike" kern="0" cap="none" spc="0" normalizeH="0" baseline="0" noProof="0">
                <a:ln>
                  <a:noFill/>
                </a:ln>
                <a:solidFill>
                  <a:prstClr val="black"/>
                </a:solidFill>
                <a:effectLst/>
                <a:uLnTx/>
                <a:uFillTx/>
                <a:latin typeface="Calibri"/>
                <a:cs typeface="Calibri"/>
                <a:sym typeface="Calibri"/>
              </a:rPr>
              <a:t>Language Models with Image Descriptors are Strong Few-Shot Video-Language Learners</a:t>
            </a:r>
            <a:endParaRPr kumimoji="0" lang="en-US" sz="2400" b="0" i="0" u="none" strike="noStrike" kern="0" cap="none" spc="0" normalizeH="0" baseline="0" noProof="0" dirty="0">
              <a:ln>
                <a:noFill/>
              </a:ln>
              <a:solidFill>
                <a:prstClr val="black"/>
              </a:solidFill>
              <a:effectLst/>
              <a:uLnTx/>
              <a:uFillTx/>
              <a:latin typeface="Calibri"/>
              <a:cs typeface="Calibri"/>
              <a:sym typeface="Calibri"/>
            </a:endParaRPr>
          </a:p>
        </p:txBody>
      </p:sp>
      <p:sp>
        <p:nvSpPr>
          <p:cNvPr id="5" name="Google Shape;156;p29">
            <a:extLst>
              <a:ext uri="{FF2B5EF4-FFF2-40B4-BE49-F238E27FC236}">
                <a16:creationId xmlns:a16="http://schemas.microsoft.com/office/drawing/2014/main" id="{5A2CFFDC-71D5-1AA1-BCC3-0EAC96061186}"/>
              </a:ext>
            </a:extLst>
          </p:cNvPr>
          <p:cNvSpPr txBox="1"/>
          <p:nvPr/>
        </p:nvSpPr>
        <p:spPr>
          <a:xfrm>
            <a:off x="695384" y="666033"/>
            <a:ext cx="11200400" cy="879688"/>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1067"/>
              </a:spcBef>
              <a:spcAft>
                <a:spcPts val="0"/>
              </a:spcAft>
              <a:buClr>
                <a:srgbClr val="000000"/>
              </a:buClr>
              <a:buSzTx/>
              <a:buFontTx/>
              <a:buNone/>
              <a:tabLst/>
              <a:defRPr/>
            </a:pPr>
            <a:r>
              <a:rPr kumimoji="0" lang="en" sz="1600" b="0" i="0" u="none" strike="noStrike" kern="0" cap="none" spc="0" normalizeH="0" baseline="0" noProof="0" dirty="0">
                <a:ln>
                  <a:noFill/>
                </a:ln>
                <a:solidFill>
                  <a:srgbClr val="595959"/>
                </a:solidFill>
                <a:effectLst/>
                <a:uLnTx/>
                <a:uFillTx/>
                <a:latin typeface="Calibri"/>
                <a:ea typeface="Calibri"/>
                <a:cs typeface="Calibri"/>
                <a:sym typeface="Calibri"/>
              </a:rPr>
              <a:t>[</a:t>
            </a:r>
            <a:r>
              <a:rPr kumimoji="0" lang="en" sz="1600" b="0" i="0" u="none" strike="noStrike" kern="0" cap="none" spc="0" normalizeH="0" baseline="0" noProof="0" dirty="0" err="1">
                <a:ln>
                  <a:noFill/>
                </a:ln>
                <a:solidFill>
                  <a:srgbClr val="595959"/>
                </a:solidFill>
                <a:effectLst/>
                <a:uLnTx/>
                <a:uFillTx/>
                <a:latin typeface="Calibri"/>
                <a:ea typeface="Calibri"/>
                <a:cs typeface="Calibri"/>
                <a:sym typeface="Calibri"/>
              </a:rPr>
              <a:t>arXiv</a:t>
            </a:r>
            <a:r>
              <a:rPr kumimoji="0" lang="en" sz="1600" b="0" i="0" u="none" strike="noStrike" kern="0" cap="none" spc="0" normalizeH="0" baseline="0" noProof="0" dirty="0">
                <a:ln>
                  <a:noFill/>
                </a:ln>
                <a:solidFill>
                  <a:srgbClr val="595959"/>
                </a:solidFill>
                <a:effectLst/>
                <a:uLnTx/>
                <a:uFillTx/>
                <a:latin typeface="Calibri"/>
                <a:ea typeface="Calibri"/>
                <a:cs typeface="Calibri"/>
                <a:sym typeface="Calibri"/>
              </a:rPr>
              <a:t>]</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Zhenhailong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Wang*, Manling Li*,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Ruochen</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Xu,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Luowei</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Zhou,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Jie</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Lei,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Xudong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Lin,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Shuohang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Wang,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Ziyi</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Yang,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Chenguang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Zhu, Derek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Hoiem</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Shih-Fu Chang, Mohit Bansal, Heng Ji </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32"/>
          <p:cNvPicPr preferRelativeResize="0"/>
          <p:nvPr/>
        </p:nvPicPr>
        <p:blipFill>
          <a:blip r:embed="rId3">
            <a:alphaModFix/>
          </a:blip>
          <a:stretch>
            <a:fillRect/>
          </a:stretch>
        </p:blipFill>
        <p:spPr>
          <a:xfrm>
            <a:off x="737235" y="1382188"/>
            <a:ext cx="8478467" cy="5393049"/>
          </a:xfrm>
          <a:prstGeom prst="rect">
            <a:avLst/>
          </a:prstGeom>
          <a:noFill/>
          <a:ln>
            <a:noFill/>
          </a:ln>
        </p:spPr>
      </p:pic>
      <p:sp>
        <p:nvSpPr>
          <p:cNvPr id="201" name="Google Shape;201;p32"/>
          <p:cNvSpPr txBox="1">
            <a:spLocks noGrp="1"/>
          </p:cNvSpPr>
          <p:nvPr>
            <p:ph type="title"/>
          </p:nvPr>
        </p:nvSpPr>
        <p:spPr>
          <a:xfrm>
            <a:off x="695400" y="264267"/>
            <a:ext cx="11057600" cy="689200"/>
          </a:xfrm>
          <a:prstGeom prst="rect">
            <a:avLst/>
          </a:prstGeom>
        </p:spPr>
        <p:txBody>
          <a:bodyPr spcFirstLastPara="1" wrap="square" lIns="91433" tIns="45700" rIns="91433" bIns="45700" anchor="ctr" anchorCtr="0">
            <a:noAutofit/>
          </a:bodyPr>
          <a:lstStyle/>
          <a:p>
            <a:r>
              <a:rPr lang="en" sz="2400"/>
              <a:t>Language Models with Image Descriptors are Strong Few-Shot Video-Language Learners</a:t>
            </a:r>
            <a:endParaRPr sz="2400"/>
          </a:p>
        </p:txBody>
      </p:sp>
      <p:sp>
        <p:nvSpPr>
          <p:cNvPr id="202" name="Google Shape;202;p32"/>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prstClr val="black"/>
                </a:solidFill>
                <a:effectLst/>
                <a:uLnTx/>
                <a:uFillTx/>
                <a:latin typeface="Arial"/>
                <a:cs typeface="Arial"/>
                <a:sym typeface="Arial"/>
              </a:rPr>
              <a:pPr marL="0" marR="0" lvl="0" indent="0" algn="ctr" defTabSz="1219170" rtl="0" eaLnBrk="1" fontAlgn="auto" latinLnBrk="0" hangingPunct="1">
                <a:lnSpc>
                  <a:spcPct val="100000"/>
                </a:lnSpc>
                <a:spcBef>
                  <a:spcPts val="0"/>
                </a:spcBef>
                <a:spcAft>
                  <a:spcPts val="0"/>
                </a:spcAft>
                <a:buClr>
                  <a:srgbClr val="000000"/>
                </a:buClr>
                <a:buSzPts val="1200"/>
                <a:buFont typeface="Arial"/>
                <a:buNone/>
                <a:tabLst/>
                <a:defRPr/>
              </a:pPr>
              <a:t>97</a:t>
            </a:fld>
            <a:endParaRPr kumimoji="0" sz="1200" b="0" i="0" u="none" strike="noStrike" kern="0" cap="none" spc="0" normalizeH="0" baseline="0" noProof="0">
              <a:ln>
                <a:noFill/>
              </a:ln>
              <a:solidFill>
                <a:prstClr val="black"/>
              </a:solidFill>
              <a:effectLst/>
              <a:uLnTx/>
              <a:uFillTx/>
              <a:latin typeface="Arial"/>
              <a:cs typeface="Arial"/>
              <a:sym typeface="Arial"/>
            </a:endParaRPr>
          </a:p>
        </p:txBody>
      </p:sp>
      <p:sp>
        <p:nvSpPr>
          <p:cNvPr id="203" name="Google Shape;203;p32"/>
          <p:cNvSpPr txBox="1"/>
          <p:nvPr/>
        </p:nvSpPr>
        <p:spPr>
          <a:xfrm>
            <a:off x="695384" y="666033"/>
            <a:ext cx="11200400" cy="879688"/>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1067"/>
              </a:spcBef>
              <a:spcAft>
                <a:spcPts val="0"/>
              </a:spcAft>
              <a:buClr>
                <a:srgbClr val="000000"/>
              </a:buClr>
              <a:buSzTx/>
              <a:buFontTx/>
              <a:buNone/>
              <a:tabLst/>
              <a:defRPr/>
            </a:pPr>
            <a:r>
              <a:rPr kumimoji="0" lang="en" sz="1600" b="0" i="0" u="none" strike="noStrike" kern="0" cap="none" spc="0" normalizeH="0" baseline="0" noProof="0" dirty="0">
                <a:ln>
                  <a:noFill/>
                </a:ln>
                <a:solidFill>
                  <a:srgbClr val="595959"/>
                </a:solidFill>
                <a:effectLst/>
                <a:uLnTx/>
                <a:uFillTx/>
                <a:latin typeface="Calibri"/>
                <a:ea typeface="Calibri"/>
                <a:cs typeface="Calibri"/>
                <a:sym typeface="Calibri"/>
              </a:rPr>
              <a:t>[</a:t>
            </a:r>
            <a:r>
              <a:rPr kumimoji="0" lang="en" sz="1600" b="0" i="0" u="none" strike="noStrike" kern="0" cap="none" spc="0" normalizeH="0" baseline="0" noProof="0" dirty="0" err="1">
                <a:ln>
                  <a:noFill/>
                </a:ln>
                <a:solidFill>
                  <a:srgbClr val="595959"/>
                </a:solidFill>
                <a:effectLst/>
                <a:uLnTx/>
                <a:uFillTx/>
                <a:latin typeface="Calibri"/>
                <a:ea typeface="Calibri"/>
                <a:cs typeface="Calibri"/>
                <a:sym typeface="Calibri"/>
              </a:rPr>
              <a:t>arXiv</a:t>
            </a:r>
            <a:r>
              <a:rPr kumimoji="0" lang="en" sz="1600" b="0" i="0" u="none" strike="noStrike" kern="0" cap="none" spc="0" normalizeH="0" baseline="0" noProof="0" dirty="0">
                <a:ln>
                  <a:noFill/>
                </a:ln>
                <a:solidFill>
                  <a:srgbClr val="595959"/>
                </a:solidFill>
                <a:effectLst/>
                <a:uLnTx/>
                <a:uFillTx/>
                <a:latin typeface="Calibri"/>
                <a:ea typeface="Calibri"/>
                <a:cs typeface="Calibri"/>
                <a:sym typeface="Calibri"/>
              </a:rPr>
              <a:t>]</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Zhenhailong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Wang*, Manling Li*,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Ruochen</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Xu,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Luowei</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Zhou,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Jie</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Lei,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Xudong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Lin,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Shuohang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Wang,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Ziyi</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Yang,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Chenguang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Zhu, Derek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Hoiem</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Shih-Fu Chang, Mohit Bansal, Heng Ji </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4" name="Google Shape;204;p32"/>
          <p:cNvSpPr/>
          <p:nvPr/>
        </p:nvSpPr>
        <p:spPr>
          <a:xfrm>
            <a:off x="9624200" y="3456600"/>
            <a:ext cx="1729600" cy="848000"/>
          </a:xfrm>
          <a:prstGeom prst="roundRect">
            <a:avLst>
              <a:gd name="adj" fmla="val 9372"/>
            </a:avLst>
          </a:prstGeom>
          <a:solidFill>
            <a:srgbClr val="CFE2F3"/>
          </a:solid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1" i="0" u="none" strike="noStrike" kern="0" cap="none" spc="0" normalizeH="0" baseline="0" noProof="0">
                <a:ln>
                  <a:noFill/>
                </a:ln>
                <a:solidFill>
                  <a:srgbClr val="000000"/>
                </a:solidFill>
                <a:effectLst/>
                <a:uLnTx/>
                <a:uFillTx/>
                <a:latin typeface="Arial"/>
                <a:ea typeface="+mn-ea"/>
                <a:cs typeface="Arial"/>
                <a:sym typeface="Arial"/>
              </a:rPr>
              <a:t>VidIL (Ours) Framework</a:t>
            </a:r>
            <a:endParaRPr kumimoji="0" sz="1867"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05;p32"/>
          <p:cNvSpPr/>
          <p:nvPr/>
        </p:nvSpPr>
        <p:spPr>
          <a:xfrm>
            <a:off x="2644600" y="3272133"/>
            <a:ext cx="6484400" cy="3526400"/>
          </a:xfrm>
          <a:prstGeom prst="roundRect">
            <a:avLst>
              <a:gd name="adj" fmla="val 4938"/>
            </a:avLst>
          </a:prstGeom>
          <a:solidFill>
            <a:schemeClr val="lt1"/>
          </a:solidFill>
          <a:ln w="38100" cap="flat" cmpd="sng">
            <a:solidFill>
              <a:srgbClr val="E06666"/>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33"/>
          <p:cNvPicPr preferRelativeResize="0"/>
          <p:nvPr/>
        </p:nvPicPr>
        <p:blipFill>
          <a:blip r:embed="rId3">
            <a:alphaModFix/>
          </a:blip>
          <a:stretch>
            <a:fillRect/>
          </a:stretch>
        </p:blipFill>
        <p:spPr>
          <a:xfrm>
            <a:off x="737235" y="1382188"/>
            <a:ext cx="8478467" cy="5393049"/>
          </a:xfrm>
          <a:prstGeom prst="rect">
            <a:avLst/>
          </a:prstGeom>
          <a:noFill/>
          <a:ln>
            <a:noFill/>
          </a:ln>
        </p:spPr>
      </p:pic>
      <p:sp>
        <p:nvSpPr>
          <p:cNvPr id="212" name="Google Shape;212;p33"/>
          <p:cNvSpPr txBox="1">
            <a:spLocks noGrp="1"/>
          </p:cNvSpPr>
          <p:nvPr>
            <p:ph type="title"/>
          </p:nvPr>
        </p:nvSpPr>
        <p:spPr>
          <a:xfrm>
            <a:off x="695400" y="264267"/>
            <a:ext cx="11057600" cy="689200"/>
          </a:xfrm>
          <a:prstGeom prst="rect">
            <a:avLst/>
          </a:prstGeom>
        </p:spPr>
        <p:txBody>
          <a:bodyPr spcFirstLastPara="1" wrap="square" lIns="91433" tIns="45700" rIns="91433" bIns="45700" anchor="ctr" anchorCtr="0">
            <a:noAutofit/>
          </a:bodyPr>
          <a:lstStyle/>
          <a:p>
            <a:r>
              <a:rPr lang="en" sz="2400"/>
              <a:t>Language Models with Image Descriptors are Strong Few-Shot Video-Language Learners</a:t>
            </a:r>
            <a:endParaRPr sz="2400"/>
          </a:p>
        </p:txBody>
      </p:sp>
      <p:sp>
        <p:nvSpPr>
          <p:cNvPr id="213" name="Google Shape;213;p33"/>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prstClr val="black"/>
                </a:solidFill>
                <a:effectLst/>
                <a:uLnTx/>
                <a:uFillTx/>
                <a:latin typeface="Arial"/>
                <a:cs typeface="Arial"/>
                <a:sym typeface="Arial"/>
              </a:rPr>
              <a:pPr marL="0" marR="0" lvl="0" indent="0" algn="ctr" defTabSz="1219170" rtl="0" eaLnBrk="1" fontAlgn="auto" latinLnBrk="0" hangingPunct="1">
                <a:lnSpc>
                  <a:spcPct val="100000"/>
                </a:lnSpc>
                <a:spcBef>
                  <a:spcPts val="0"/>
                </a:spcBef>
                <a:spcAft>
                  <a:spcPts val="0"/>
                </a:spcAft>
                <a:buClr>
                  <a:srgbClr val="000000"/>
                </a:buClr>
                <a:buSzPts val="1200"/>
                <a:buFont typeface="Arial"/>
                <a:buNone/>
                <a:tabLst/>
                <a:defRPr/>
              </a:pPr>
              <a:t>98</a:t>
            </a:fld>
            <a:endParaRPr kumimoji="0" sz="1200" b="0" i="0" u="none" strike="noStrike" kern="0" cap="none" spc="0" normalizeH="0" baseline="0" noProof="0">
              <a:ln>
                <a:noFill/>
              </a:ln>
              <a:solidFill>
                <a:prstClr val="black"/>
              </a:solidFill>
              <a:effectLst/>
              <a:uLnTx/>
              <a:uFillTx/>
              <a:latin typeface="Arial"/>
              <a:cs typeface="Arial"/>
              <a:sym typeface="Arial"/>
            </a:endParaRPr>
          </a:p>
        </p:txBody>
      </p:sp>
      <p:sp>
        <p:nvSpPr>
          <p:cNvPr id="214" name="Google Shape;214;p33"/>
          <p:cNvSpPr txBox="1"/>
          <p:nvPr/>
        </p:nvSpPr>
        <p:spPr>
          <a:xfrm>
            <a:off x="695384" y="666033"/>
            <a:ext cx="11200400" cy="879688"/>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1067"/>
              </a:spcBef>
              <a:spcAft>
                <a:spcPts val="0"/>
              </a:spcAft>
              <a:buClr>
                <a:srgbClr val="000000"/>
              </a:buClr>
              <a:buSzTx/>
              <a:buFontTx/>
              <a:buNone/>
              <a:tabLst/>
              <a:defRPr/>
            </a:pPr>
            <a:r>
              <a:rPr kumimoji="0" lang="en" sz="1600" b="0" i="0" u="none" strike="noStrike" kern="0" cap="none" spc="0" normalizeH="0" baseline="0" noProof="0" dirty="0">
                <a:ln>
                  <a:noFill/>
                </a:ln>
                <a:solidFill>
                  <a:srgbClr val="595959"/>
                </a:solidFill>
                <a:effectLst/>
                <a:uLnTx/>
                <a:uFillTx/>
                <a:latin typeface="Calibri"/>
                <a:ea typeface="Calibri"/>
                <a:cs typeface="Calibri"/>
                <a:sym typeface="Calibri"/>
              </a:rPr>
              <a:t>[</a:t>
            </a:r>
            <a:r>
              <a:rPr kumimoji="0" lang="en" sz="1600" b="0" i="0" u="none" strike="noStrike" kern="0" cap="none" spc="0" normalizeH="0" baseline="0" noProof="0" dirty="0" err="1">
                <a:ln>
                  <a:noFill/>
                </a:ln>
                <a:solidFill>
                  <a:srgbClr val="595959"/>
                </a:solidFill>
                <a:effectLst/>
                <a:uLnTx/>
                <a:uFillTx/>
                <a:latin typeface="Calibri"/>
                <a:ea typeface="Calibri"/>
                <a:cs typeface="Calibri"/>
                <a:sym typeface="Calibri"/>
              </a:rPr>
              <a:t>arXiv</a:t>
            </a:r>
            <a:r>
              <a:rPr kumimoji="0" lang="en" sz="1600" b="0" i="0" u="none" strike="noStrike" kern="0" cap="none" spc="0" normalizeH="0" baseline="0" noProof="0" dirty="0">
                <a:ln>
                  <a:noFill/>
                </a:ln>
                <a:solidFill>
                  <a:srgbClr val="595959"/>
                </a:solidFill>
                <a:effectLst/>
                <a:uLnTx/>
                <a:uFillTx/>
                <a:latin typeface="Calibri"/>
                <a:ea typeface="Calibri"/>
                <a:cs typeface="Calibri"/>
                <a:sym typeface="Calibri"/>
              </a:rPr>
              <a:t>]</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Zhenhailong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Wang*, Manling Li*,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Ruochen</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Xu,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Luowei</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Zhou,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Jie</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Lei,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Xudong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Lin,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Shuohang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Wang,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Ziyi</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Yang,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Chenguang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Zhu, Derek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Hoiem</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Shih-Fu Chang, Mohit Bansal, Heng Ji </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15" name="Google Shape;215;p33"/>
          <p:cNvSpPr/>
          <p:nvPr/>
        </p:nvSpPr>
        <p:spPr>
          <a:xfrm>
            <a:off x="9624200" y="3456600"/>
            <a:ext cx="1729600" cy="848000"/>
          </a:xfrm>
          <a:prstGeom prst="roundRect">
            <a:avLst>
              <a:gd name="adj" fmla="val 9372"/>
            </a:avLst>
          </a:prstGeom>
          <a:solidFill>
            <a:srgbClr val="CFE2F3"/>
          </a:solid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1" i="0" u="none" strike="noStrike" kern="0" cap="none" spc="0" normalizeH="0" baseline="0" noProof="0">
                <a:ln>
                  <a:noFill/>
                </a:ln>
                <a:solidFill>
                  <a:srgbClr val="000000"/>
                </a:solidFill>
                <a:effectLst/>
                <a:uLnTx/>
                <a:uFillTx/>
                <a:latin typeface="Arial"/>
                <a:ea typeface="+mn-ea"/>
                <a:cs typeface="Arial"/>
                <a:sym typeface="Arial"/>
              </a:rPr>
              <a:t>VidIL (Ours) Framework</a:t>
            </a:r>
            <a:endParaRPr kumimoji="0" sz="1867"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16;p33"/>
          <p:cNvSpPr/>
          <p:nvPr/>
        </p:nvSpPr>
        <p:spPr>
          <a:xfrm>
            <a:off x="2644600" y="3257167"/>
            <a:ext cx="6484400" cy="3541200"/>
          </a:xfrm>
          <a:prstGeom prst="roundRect">
            <a:avLst>
              <a:gd name="adj" fmla="val 4938"/>
            </a:avLst>
          </a:prstGeom>
          <a:noFill/>
          <a:ln w="38100" cap="flat" cmpd="sng">
            <a:solidFill>
              <a:srgbClr val="E06666"/>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4"/>
          <p:cNvSpPr txBox="1">
            <a:spLocks noGrp="1"/>
          </p:cNvSpPr>
          <p:nvPr>
            <p:ph type="title"/>
          </p:nvPr>
        </p:nvSpPr>
        <p:spPr>
          <a:xfrm>
            <a:off x="695400" y="264267"/>
            <a:ext cx="11057600" cy="689200"/>
          </a:xfrm>
          <a:prstGeom prst="rect">
            <a:avLst/>
          </a:prstGeom>
        </p:spPr>
        <p:txBody>
          <a:bodyPr spcFirstLastPara="1" wrap="square" lIns="91433" tIns="45700" rIns="91433" bIns="45700" anchor="ctr" anchorCtr="0">
            <a:noAutofit/>
          </a:bodyPr>
          <a:lstStyle/>
          <a:p>
            <a:r>
              <a:rPr lang="en" sz="2400"/>
              <a:t>Language Models with Image Descriptors are Strong Few-Shot Video-Language Learners</a:t>
            </a:r>
            <a:endParaRPr sz="2400"/>
          </a:p>
        </p:txBody>
      </p:sp>
      <p:sp>
        <p:nvSpPr>
          <p:cNvPr id="223" name="Google Shape;223;p34"/>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200" b="0" i="0" u="none" strike="noStrike" kern="0" cap="none" spc="0" normalizeH="0" baseline="0" noProof="0">
                <a:ln>
                  <a:noFill/>
                </a:ln>
                <a:solidFill>
                  <a:prstClr val="black"/>
                </a:solidFill>
                <a:effectLst/>
                <a:uLnTx/>
                <a:uFillTx/>
                <a:latin typeface="Arial"/>
                <a:cs typeface="Arial"/>
                <a:sym typeface="Arial"/>
              </a:rPr>
              <a:pPr marL="0" marR="0" lvl="0" indent="0" algn="ctr" defTabSz="1219170" rtl="0" eaLnBrk="1" fontAlgn="auto" latinLnBrk="0" hangingPunct="1">
                <a:lnSpc>
                  <a:spcPct val="100000"/>
                </a:lnSpc>
                <a:spcBef>
                  <a:spcPts val="0"/>
                </a:spcBef>
                <a:spcAft>
                  <a:spcPts val="0"/>
                </a:spcAft>
                <a:buClr>
                  <a:srgbClr val="000000"/>
                </a:buClr>
                <a:buSzPts val="1200"/>
                <a:buFont typeface="Arial"/>
                <a:buNone/>
                <a:tabLst/>
                <a:defRPr/>
              </a:pPr>
              <a:t>99</a:t>
            </a:fld>
            <a:endParaRPr kumimoji="0" sz="1200" b="0" i="0" u="none" strike="noStrike" kern="0" cap="none" spc="0" normalizeH="0" baseline="0" noProof="0">
              <a:ln>
                <a:noFill/>
              </a:ln>
              <a:solidFill>
                <a:prstClr val="black"/>
              </a:solidFill>
              <a:effectLst/>
              <a:uLnTx/>
              <a:uFillTx/>
              <a:latin typeface="Arial"/>
              <a:cs typeface="Arial"/>
              <a:sym typeface="Arial"/>
            </a:endParaRPr>
          </a:p>
        </p:txBody>
      </p:sp>
      <p:sp>
        <p:nvSpPr>
          <p:cNvPr id="224" name="Google Shape;224;p34"/>
          <p:cNvSpPr txBox="1"/>
          <p:nvPr/>
        </p:nvSpPr>
        <p:spPr>
          <a:xfrm>
            <a:off x="695384" y="666033"/>
            <a:ext cx="11200400" cy="879688"/>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1067"/>
              </a:spcBef>
              <a:spcAft>
                <a:spcPts val="0"/>
              </a:spcAft>
              <a:buClr>
                <a:srgbClr val="000000"/>
              </a:buClr>
              <a:buSzTx/>
              <a:buFontTx/>
              <a:buNone/>
              <a:tabLst/>
              <a:defRPr/>
            </a:pPr>
            <a:r>
              <a:rPr kumimoji="0" lang="en" sz="1600" b="0" i="0" u="none" strike="noStrike" kern="0" cap="none" spc="0" normalizeH="0" baseline="0" noProof="0" dirty="0">
                <a:ln>
                  <a:noFill/>
                </a:ln>
                <a:solidFill>
                  <a:srgbClr val="595959"/>
                </a:solidFill>
                <a:effectLst/>
                <a:uLnTx/>
                <a:uFillTx/>
                <a:latin typeface="Calibri"/>
                <a:ea typeface="Calibri"/>
                <a:cs typeface="Calibri"/>
                <a:sym typeface="Calibri"/>
              </a:rPr>
              <a:t>[</a:t>
            </a:r>
            <a:r>
              <a:rPr kumimoji="0" lang="en" sz="1600" b="0" i="0" u="none" strike="noStrike" kern="0" cap="none" spc="0" normalizeH="0" baseline="0" noProof="0" dirty="0" err="1">
                <a:ln>
                  <a:noFill/>
                </a:ln>
                <a:solidFill>
                  <a:srgbClr val="595959"/>
                </a:solidFill>
                <a:effectLst/>
                <a:uLnTx/>
                <a:uFillTx/>
                <a:latin typeface="Calibri"/>
                <a:ea typeface="Calibri"/>
                <a:cs typeface="Calibri"/>
                <a:sym typeface="Calibri"/>
              </a:rPr>
              <a:t>arXiv</a:t>
            </a:r>
            <a:r>
              <a:rPr kumimoji="0" lang="en" sz="1600" b="0" i="0" u="none" strike="noStrike" kern="0" cap="none" spc="0" normalizeH="0" baseline="0" noProof="0" dirty="0">
                <a:ln>
                  <a:noFill/>
                </a:ln>
                <a:solidFill>
                  <a:srgbClr val="595959"/>
                </a:solidFill>
                <a:effectLst/>
                <a:uLnTx/>
                <a:uFillTx/>
                <a:latin typeface="Calibri"/>
                <a:ea typeface="Calibri"/>
                <a:cs typeface="Calibri"/>
                <a:sym typeface="Calibri"/>
              </a:rPr>
              <a:t>]</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Zhenhailong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Wang*, Manling Li*,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Ruochen</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Xu,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Luowei</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Zhou,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Jie</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Lei,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Xudong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Lin,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Shuohang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Wang,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Ziyi</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Yang,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Chenguang</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Zhu, Derek </a:t>
            </a:r>
            <a:r>
              <a:rPr kumimoji="0" lang="en" sz="1600" b="0" i="0" u="none" strike="noStrike" kern="0" cap="none" spc="0" normalizeH="0" baseline="0" noProof="0" dirty="0" err="1">
                <a:ln>
                  <a:noFill/>
                </a:ln>
                <a:solidFill>
                  <a:srgbClr val="000000"/>
                </a:solidFill>
                <a:effectLst/>
                <a:uLnTx/>
                <a:uFillTx/>
                <a:latin typeface="Calibri"/>
                <a:ea typeface="Calibri"/>
                <a:cs typeface="Calibri"/>
                <a:sym typeface="Calibri"/>
              </a:rPr>
              <a:t>Hoiem</a:t>
            </a:r>
            <a:r>
              <a:rPr kumimoji="0" lang="en" sz="1600" b="0" i="0" u="none" strike="noStrike" kern="0" cap="none" spc="0" normalizeH="0" baseline="0" noProof="0" dirty="0">
                <a:ln>
                  <a:noFill/>
                </a:ln>
                <a:solidFill>
                  <a:srgbClr val="000000"/>
                </a:solidFill>
                <a:effectLst/>
                <a:uLnTx/>
                <a:uFillTx/>
                <a:latin typeface="Calibri"/>
                <a:ea typeface="Calibri"/>
                <a:cs typeface="Calibri"/>
                <a:sym typeface="Calibri"/>
              </a:rPr>
              <a:t>, Shih-Fu Chang, Mohit Bansal, Heng Ji </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25" name="Google Shape;225;p34"/>
          <p:cNvSpPr/>
          <p:nvPr/>
        </p:nvSpPr>
        <p:spPr>
          <a:xfrm>
            <a:off x="8833800" y="2872400"/>
            <a:ext cx="3182000" cy="895600"/>
          </a:xfrm>
          <a:prstGeom prst="roundRect">
            <a:avLst>
              <a:gd name="adj" fmla="val 9372"/>
            </a:avLst>
          </a:prstGeom>
          <a:solidFill>
            <a:srgbClr val="CFE2F3"/>
          </a:solid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000000"/>
                </a:solidFill>
                <a:effectLst/>
                <a:uLnTx/>
                <a:uFillTx/>
                <a:latin typeface="Arial"/>
                <a:ea typeface="+mn-ea"/>
                <a:cs typeface="Arial"/>
                <a:sym typeface="Arial"/>
              </a:rPr>
              <a:t>Does </a:t>
            </a:r>
            <a:r>
              <a:rPr kumimoji="0" lang="en" sz="1867" b="1" i="0" u="none" strike="noStrike" kern="0" cap="none" spc="0" normalizeH="0" baseline="0" noProof="0">
                <a:ln>
                  <a:noFill/>
                </a:ln>
                <a:solidFill>
                  <a:srgbClr val="000000"/>
                </a:solidFill>
                <a:effectLst/>
                <a:uLnTx/>
                <a:uFillTx/>
                <a:latin typeface="Arial"/>
                <a:ea typeface="+mn-ea"/>
                <a:cs typeface="Arial"/>
                <a:sym typeface="Arial"/>
              </a:rPr>
              <a:t>NOT</a:t>
            </a:r>
            <a:r>
              <a:rPr kumimoji="0" lang="en" sz="1867" b="0" i="0" u="none" strike="noStrike" kern="0" cap="none" spc="0" normalizeH="0" baseline="0" noProof="0">
                <a:ln>
                  <a:noFill/>
                </a:ln>
                <a:solidFill>
                  <a:srgbClr val="000000"/>
                </a:solidFill>
                <a:effectLst/>
                <a:uLnTx/>
                <a:uFillTx/>
                <a:latin typeface="Arial"/>
                <a:ea typeface="+mn-ea"/>
                <a:cs typeface="Arial"/>
                <a:sym typeface="Arial"/>
              </a:rPr>
              <a:t> require </a:t>
            </a:r>
            <a:r>
              <a:rPr kumimoji="0" lang="en" sz="1867" b="1" i="0" u="none" strike="noStrike" kern="0" cap="none" spc="0" normalizeH="0" baseline="0" noProof="0">
                <a:ln>
                  <a:noFill/>
                </a:ln>
                <a:solidFill>
                  <a:srgbClr val="000000"/>
                </a:solidFill>
                <a:effectLst/>
                <a:uLnTx/>
                <a:uFillTx/>
                <a:latin typeface="Arial"/>
                <a:ea typeface="+mn-ea"/>
                <a:cs typeface="Arial"/>
                <a:sym typeface="Arial"/>
              </a:rPr>
              <a:t>ANY</a:t>
            </a:r>
            <a:r>
              <a:rPr kumimoji="0" lang="en" sz="1867" b="0" i="0" u="none" strike="noStrike" kern="0" cap="none" spc="0" normalizeH="0" baseline="0" noProof="0">
                <a:ln>
                  <a:noFill/>
                </a:ln>
                <a:solidFill>
                  <a:srgbClr val="000000"/>
                </a:solidFill>
                <a:effectLst/>
                <a:uLnTx/>
                <a:uFillTx/>
                <a:latin typeface="Arial"/>
                <a:ea typeface="+mn-ea"/>
                <a:cs typeface="Arial"/>
                <a:sym typeface="Arial"/>
              </a:rPr>
              <a:t> video data for pretraining</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34"/>
          <p:cNvSpPr/>
          <p:nvPr/>
        </p:nvSpPr>
        <p:spPr>
          <a:xfrm>
            <a:off x="8833800" y="3939533"/>
            <a:ext cx="3182000" cy="1126000"/>
          </a:xfrm>
          <a:prstGeom prst="roundRect">
            <a:avLst>
              <a:gd name="adj" fmla="val 9372"/>
            </a:avLst>
          </a:prstGeom>
          <a:solidFill>
            <a:srgbClr val="CFE2F3"/>
          </a:solid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1" i="0" u="none" strike="noStrike" kern="0" cap="none" spc="0" normalizeH="0" baseline="0" noProof="0">
                <a:ln>
                  <a:noFill/>
                </a:ln>
                <a:solidFill>
                  <a:srgbClr val="000000"/>
                </a:solidFill>
                <a:effectLst/>
                <a:uLnTx/>
                <a:uFillTx/>
                <a:latin typeface="Arial"/>
                <a:ea typeface="+mn-ea"/>
                <a:cs typeface="Arial"/>
                <a:sym typeface="Arial"/>
              </a:rPr>
              <a:t>Flexibility</a:t>
            </a:r>
            <a:r>
              <a:rPr kumimoji="0" lang="en" sz="1867" b="0" i="0" u="none" strike="noStrike" kern="0" cap="none" spc="0" normalizeH="0" baseline="0" noProof="0">
                <a:ln>
                  <a:noFill/>
                </a:ln>
                <a:solidFill>
                  <a:srgbClr val="000000"/>
                </a:solidFill>
                <a:effectLst/>
                <a:uLnTx/>
                <a:uFillTx/>
                <a:latin typeface="Arial"/>
                <a:ea typeface="+mn-ea"/>
                <a:cs typeface="Arial"/>
                <a:sym typeface="Arial"/>
              </a:rPr>
              <a:t> in adding </a:t>
            </a:r>
            <a:r>
              <a:rPr kumimoji="0" lang="en" sz="1867" b="1" i="0" u="none" strike="noStrike" kern="0" cap="none" spc="0" normalizeH="0" baseline="0" noProof="0">
                <a:ln>
                  <a:noFill/>
                </a:ln>
                <a:solidFill>
                  <a:srgbClr val="000000"/>
                </a:solidFill>
                <a:effectLst/>
                <a:uLnTx/>
                <a:uFillTx/>
                <a:latin typeface="Arial"/>
                <a:ea typeface="+mn-ea"/>
                <a:cs typeface="Arial"/>
                <a:sym typeface="Arial"/>
              </a:rPr>
              <a:t>additional modalities</a:t>
            </a:r>
            <a:r>
              <a:rPr kumimoji="0" lang="en" sz="1867" b="0" i="0" u="none" strike="noStrike" kern="0" cap="none" spc="0" normalizeH="0" baseline="0" noProof="0">
                <a:ln>
                  <a:noFill/>
                </a:ln>
                <a:solidFill>
                  <a:srgbClr val="000000"/>
                </a:solidFill>
                <a:effectLst/>
                <a:uLnTx/>
                <a:uFillTx/>
                <a:latin typeface="Arial"/>
                <a:ea typeface="+mn-ea"/>
                <a:cs typeface="Arial"/>
                <a:sym typeface="Arial"/>
              </a:rPr>
              <a:t>, e.g., ASR</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27" name="Google Shape;227;p34"/>
          <p:cNvPicPr preferRelativeResize="0"/>
          <p:nvPr/>
        </p:nvPicPr>
        <p:blipFill rotWithShape="1">
          <a:blip r:embed="rId3">
            <a:alphaModFix/>
          </a:blip>
          <a:srcRect l="1826"/>
          <a:stretch/>
        </p:blipFill>
        <p:spPr>
          <a:xfrm>
            <a:off x="695401" y="1544834"/>
            <a:ext cx="7989903" cy="5176733"/>
          </a:xfrm>
          <a:prstGeom prst="rect">
            <a:avLst/>
          </a:prstGeom>
          <a:noFill/>
          <a:ln>
            <a:noFill/>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9.6"/>
</p:tagLst>
</file>

<file path=ppt/tags/tag2.xml><?xml version="1.0" encoding="utf-8"?>
<p:tagLst xmlns:a="http://schemas.openxmlformats.org/drawingml/2006/main" xmlns:r="http://schemas.openxmlformats.org/officeDocument/2006/relationships" xmlns:p="http://schemas.openxmlformats.org/presentationml/2006/main">
  <p:tag name="TIMING" val="|24|1.9"/>
</p:tagLst>
</file>

<file path=ppt/tags/tag3.xml><?xml version="1.0" encoding="utf-8"?>
<p:tagLst xmlns:a="http://schemas.openxmlformats.org/drawingml/2006/main" xmlns:r="http://schemas.openxmlformats.org/officeDocument/2006/relationships" xmlns:p="http://schemas.openxmlformats.org/presentationml/2006/main">
  <p:tag name="TIMING" val="|10.1"/>
</p:tagLst>
</file>

<file path=ppt/tags/tag4.xml><?xml version="1.0" encoding="utf-8"?>
<p:tagLst xmlns:a="http://schemas.openxmlformats.org/drawingml/2006/main" xmlns:r="http://schemas.openxmlformats.org/officeDocument/2006/relationships" xmlns:p="http://schemas.openxmlformats.org/presentationml/2006/main">
  <p:tag name="TIMING" val="|14.7|0.8"/>
</p:tagLst>
</file>

<file path=ppt/theme/theme1.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7143</Words>
  <Application>Microsoft Macintosh PowerPoint</Application>
  <PresentationFormat>Widescreen</PresentationFormat>
  <Paragraphs>958</Paragraphs>
  <Slides>108</Slides>
  <Notes>60</Notes>
  <HiddenSlides>3</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108</vt:i4>
      </vt:variant>
    </vt:vector>
  </HeadingPairs>
  <TitlesOfParts>
    <vt:vector size="120" baseType="lpstr">
      <vt:lpstr>Noto Sans Symbols</vt:lpstr>
      <vt:lpstr>Arial</vt:lpstr>
      <vt:lpstr>Calibri</vt:lpstr>
      <vt:lpstr>Calibri Light</vt:lpstr>
      <vt:lpstr>Century Gothic</vt:lpstr>
      <vt:lpstr>Helvetica</vt:lpstr>
      <vt:lpstr>Lato</vt:lpstr>
      <vt:lpstr>Lucida Grande</vt:lpstr>
      <vt:lpstr>Roboto</vt:lpstr>
      <vt:lpstr>Times New Roman</vt:lpstr>
      <vt:lpstr>Wingdings</vt:lpstr>
      <vt:lpstr>1_Office Theme</vt:lpstr>
      <vt:lpstr>Multimedia Encoding</vt:lpstr>
      <vt:lpstr>Why multimedia? </vt:lpstr>
      <vt:lpstr>How to use Multimedia Embeddings?</vt:lpstr>
      <vt:lpstr>Real-world Multimedia Applications</vt:lpstr>
      <vt:lpstr>Real-world Multimedia Applications</vt:lpstr>
      <vt:lpstr>The Goal of Multimedia Embedding Space</vt:lpstr>
      <vt:lpstr>The Goal of Multimedia Embedding Space</vt:lpstr>
      <vt:lpstr>The Goal of Multimedia Embedding Space</vt:lpstr>
      <vt:lpstr>The Goal of Multimedia Embedding Space</vt:lpstr>
      <vt:lpstr>Image-text contrastive (ITC) loss</vt:lpstr>
      <vt:lpstr>Image-text matching (ITM) loss</vt:lpstr>
      <vt:lpstr>Masked language modeling (MLM) loss</vt:lpstr>
      <vt:lpstr>Language modeling (LM) loss</vt:lpstr>
      <vt:lpstr>Goal: A joint representation of text and vision modalities</vt:lpstr>
      <vt:lpstr>How to learn multimedia embedding?</vt:lpstr>
      <vt:lpstr>On the model side…</vt:lpstr>
      <vt:lpstr>Transformer is taking over</vt:lpstr>
      <vt:lpstr>Transformer is taking over</vt:lpstr>
      <vt:lpstr>State-of-the-art model: SwinBERT</vt:lpstr>
      <vt:lpstr>Training Data</vt:lpstr>
      <vt:lpstr>UNIMO [ACL 2021]</vt:lpstr>
      <vt:lpstr>CLIP [2021, released by OpenAI]</vt:lpstr>
      <vt:lpstr>DALL·E [2021]</vt:lpstr>
      <vt:lpstr>Flamingo [2022]</vt:lpstr>
      <vt:lpstr>How about videos?</vt:lpstr>
      <vt:lpstr>Evolution of Video-Text Pre-training</vt:lpstr>
      <vt:lpstr>Video pretraining is lagging behind</vt:lpstr>
      <vt:lpstr>PowerPoint Presentation</vt:lpstr>
      <vt:lpstr>Video-and-Language Datasets</vt:lpstr>
      <vt:lpstr>Why video pretraining is lagging behind?</vt:lpstr>
      <vt:lpstr>ClipBERT: Less is more</vt:lpstr>
      <vt:lpstr>Take Away</vt:lpstr>
      <vt:lpstr>Next Part: Knowledge-enhanced V+L Encoding</vt:lpstr>
      <vt:lpstr>Multimedia Encoding (09/02)</vt:lpstr>
      <vt:lpstr>Recap: The Goal of Multimedia Embedding Space</vt:lpstr>
      <vt:lpstr>Adding knowledge to pretraining models</vt:lpstr>
      <vt:lpstr>What is multimedia knowledge?</vt:lpstr>
      <vt:lpstr>Knowledge-enhanced V+L Encoding</vt:lpstr>
      <vt:lpstr>Knowledge-enhanced V+L Encoding</vt:lpstr>
      <vt:lpstr>Visual Entity Extraction</vt:lpstr>
      <vt:lpstr>Visual Object Extraction</vt:lpstr>
      <vt:lpstr>Oscar [ECCV 2020] and VinVL [CVPR 2021]</vt:lpstr>
      <vt:lpstr>Adding soft/open-world object knowledge</vt:lpstr>
      <vt:lpstr>ERINE-ViL [AAAI2021]</vt:lpstr>
      <vt:lpstr>ERINE-ViL [AAAI2021]</vt:lpstr>
      <vt:lpstr>Adding knowledge to pretraining models</vt:lpstr>
      <vt:lpstr>Vision vs. NLP for Event Extraction</vt:lpstr>
      <vt:lpstr>Vision-only Event and Argument Extraction</vt:lpstr>
      <vt:lpstr>Vision-only Event and Argument Extraction</vt:lpstr>
      <vt:lpstr>Entity-centric               Event-centric</vt:lpstr>
      <vt:lpstr>PowerPoint Presentation</vt:lpstr>
      <vt:lpstr>PowerPoint Presentation</vt:lpstr>
      <vt:lpstr>PowerPoint Presentation</vt:lpstr>
      <vt:lpstr>PowerPoint Presentation</vt:lpstr>
      <vt:lpstr>Problem Formulation of Event Extraction</vt:lpstr>
      <vt:lpstr>Traditional Event Extraction</vt:lpstr>
      <vt:lpstr>Traditional Event Extraction</vt:lpstr>
      <vt:lpstr>Traditional Event Extraction</vt:lpstr>
      <vt:lpstr>Traditional Event Extraction</vt:lpstr>
      <vt:lpstr>Event Enhanced Vision-Language Pretraining</vt:lpstr>
      <vt:lpstr>A New Task: Multimedia Event Extraction (M2E2)</vt:lpstr>
      <vt:lpstr>Cross-media Structured Common Space</vt:lpstr>
      <vt:lpstr>Related Work on Visual Event Extraction</vt:lpstr>
      <vt:lpstr>A New Task: Multimedia Event Extraction (M2E2)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GPT-3 Based Prompt</vt:lpstr>
      <vt:lpstr>CLIP-Event: Event-Driven Vision-Language Pretraining</vt:lpstr>
      <vt:lpstr>A New Event-rich Image-Caption Dataset</vt:lpstr>
      <vt:lpstr>Text Event Extraction Results</vt:lpstr>
      <vt:lpstr>Experiments</vt:lpstr>
      <vt:lpstr>Experiment Results</vt:lpstr>
      <vt:lpstr>Experiments: Visual Event Extraction</vt:lpstr>
      <vt:lpstr>Experiments: Downstream Tasks</vt:lpstr>
      <vt:lpstr>Experiments: Downstream Tasks</vt:lpstr>
      <vt:lpstr>Knowledge-enhanced V+L Encoding</vt:lpstr>
      <vt:lpstr>Multimedia Schema Induction</vt:lpstr>
      <vt:lpstr>Multimedia Schema Induction</vt:lpstr>
      <vt:lpstr>Script Knowledge enhanced Pretraining</vt:lpstr>
      <vt:lpstr>Script Knowledge enhanced Pretraining</vt:lpstr>
      <vt:lpstr>Script Knowledge enhanced Pretraining</vt:lpstr>
      <vt:lpstr>Script Knowledge enhanced Pretraining</vt:lpstr>
      <vt:lpstr>Script Knowledge enhanced Pretraining</vt:lpstr>
      <vt:lpstr>Script Knowledge enhanced Pretraining</vt:lpstr>
      <vt:lpstr>Script Knowledge enhanced Pretraining</vt:lpstr>
      <vt:lpstr>External Script Knowledge: wikiHow</vt:lpstr>
      <vt:lpstr>External Script Knowledge: wikiHow</vt:lpstr>
      <vt:lpstr>Knowledge-enhanced V+L Encoding</vt:lpstr>
      <vt:lpstr>Language Models with Image Descriptors are Strong Few-Shot Video-Language Learners</vt:lpstr>
      <vt:lpstr>Language Models with Image Descriptors are Strong Few-Shot Video-Language Learners</vt:lpstr>
      <vt:lpstr>PowerPoint Presentation</vt:lpstr>
      <vt:lpstr>Language Models with Image Descriptors are Strong Few-Shot Video-Language Learners</vt:lpstr>
      <vt:lpstr>Language Models with Image Descriptors are Strong Few-Shot Video-Language Learners</vt:lpstr>
      <vt:lpstr>Language Models with Image Descriptors are Strong Few-Shot Video-Language Learners</vt:lpstr>
      <vt:lpstr>Language Models with Image Descriptors are Strong Few-Shot Video-Language Learners</vt:lpstr>
      <vt:lpstr>Language Models with Image Descriptors are Strong Few-Shot Video-Language Learners</vt:lpstr>
      <vt:lpstr>Language Models with Image Descriptors are Strong Few-Shot Video-Language Learners</vt:lpstr>
      <vt:lpstr>Unified Model: Pix2Seq</vt:lpstr>
      <vt:lpstr>Future Challenges</vt:lpstr>
      <vt:lpstr>Future Direction: Event Tracking</vt:lpstr>
      <vt:lpstr>Future Direction: Text and Vison are Complementary</vt:lpstr>
      <vt:lpstr>Future Direction: Text and Vison are Complementary</vt:lpstr>
      <vt:lpstr>Resources on Vision-Language Pretraining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Multimedia Encoding</dc:title>
  <dc:creator>Li, Manling</dc:creator>
  <cp:lastModifiedBy>Li, Manling</cp:lastModifiedBy>
  <cp:revision>1</cp:revision>
  <dcterms:created xsi:type="dcterms:W3CDTF">2022-09-07T02:10:22Z</dcterms:created>
  <dcterms:modified xsi:type="dcterms:W3CDTF">2022-09-07T02:11:16Z</dcterms:modified>
</cp:coreProperties>
</file>