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61" r:id="rId4"/>
    <p:sldId id="264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BEE184-D7FD-4C42-BC35-542DB22E19A2}">
          <p14:sldIdLst>
            <p14:sldId id="256"/>
          </p14:sldIdLst>
        </p14:section>
        <p14:section name="Background" id="{33ABE359-57E5-1B47-B034-CFDF0C722AEC}">
          <p14:sldIdLst>
            <p14:sldId id="257"/>
          </p14:sldIdLst>
        </p14:section>
        <p14:section name="Overview" id="{BCA63B07-3B3A-7B4B-99CA-4B8A6268A9B5}">
          <p14:sldIdLst>
            <p14:sldId id="261"/>
            <p14:sldId id="264"/>
          </p14:sldIdLst>
        </p14:section>
        <p14:section name="OneIE" id="{123EE93C-4ADC-704E-8AF1-E2A33BF8FE2C}">
          <p14:sldIdLst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</p14:sldIdLst>
        </p14:section>
        <p14:section name="OneIE++" id="{CD377158-5237-BD4C-8A3D-D772781A05EB}">
          <p14:sldIdLst/>
        </p14:section>
        <p14:section name="Conclusion" id="{8CCDDB62-A935-794D-B5B4-08062FC04EE7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D100"/>
    <a:srgbClr val="97A6AE"/>
    <a:srgbClr val="FF4757"/>
    <a:srgbClr val="5E3607"/>
    <a:srgbClr val="5B4731"/>
    <a:srgbClr val="5A235B"/>
    <a:srgbClr val="49525D"/>
    <a:srgbClr val="2A2F36"/>
    <a:srgbClr val="FF0092"/>
    <a:srgbClr val="97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/>
    <p:restoredTop sz="94802"/>
  </p:normalViewPr>
  <p:slideViewPr>
    <p:cSldViewPr snapToGrid="0" snapToObjects="1">
      <p:cViewPr>
        <p:scale>
          <a:sx n="100" d="100"/>
          <a:sy n="100" d="100"/>
        </p:scale>
        <p:origin x="-1200" y="-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28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atica"/>
                <a:ea typeface="+mn-ea"/>
                <a:cs typeface="+mn-cs"/>
              </a:defRPr>
            </a:pPr>
            <a:r>
              <a:rPr lang="en-US" sz="1300" b="1">
                <a:latin typeface="Helvatica"/>
              </a:rPr>
              <a:t>Action Typing of Processes</a:t>
            </a:r>
            <a:r>
              <a:rPr lang="en-US" sz="1300" b="1" baseline="0">
                <a:latin typeface="Helvatica"/>
              </a:rPr>
              <a:t> (1,336 Labels)</a:t>
            </a:r>
            <a:endParaRPr lang="en-US" sz="1300" b="1">
              <a:latin typeface="Helvatica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MRR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S2L-BiGRU</c:v>
                </c:pt>
                <c:pt idx="1">
                  <c:v> +RoBERTa</c:v>
                </c:pt>
                <c:pt idx="2">
                  <c:v>P2GT-MFS</c:v>
                </c:pt>
                <c:pt idx="3">
                  <c:v> +WSD</c:v>
                </c:pt>
                <c:pt idx="4">
                  <c:v> +Joint Training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7.94</c:v>
                </c:pt>
                <c:pt idx="1">
                  <c:v>8.36</c:v>
                </c:pt>
                <c:pt idx="2">
                  <c:v>24.1</c:v>
                </c:pt>
                <c:pt idx="3">
                  <c:v>25.83</c:v>
                </c:pt>
                <c:pt idx="4">
                  <c:v>29.11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51-9B4A-AA5C-44E46D7CF92A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recall@1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S2L-BiGRU</c:v>
                </c:pt>
                <c:pt idx="1">
                  <c:v> +RoBERTa</c:v>
                </c:pt>
                <c:pt idx="2">
                  <c:v>P2GT-MFS</c:v>
                </c:pt>
                <c:pt idx="3">
                  <c:v> +WSD</c:v>
                </c:pt>
                <c:pt idx="4">
                  <c:v> +Joint Training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4.4</c:v>
                </c:pt>
                <c:pt idx="1">
                  <c:v>5.31</c:v>
                </c:pt>
                <c:pt idx="2">
                  <c:v>19.67000000000001</c:v>
                </c:pt>
                <c:pt idx="3">
                  <c:v>19.93</c:v>
                </c:pt>
                <c:pt idx="4">
                  <c:v>21.21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51-9B4A-AA5C-44E46D7CF92A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recall@10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S2L-BiGRU</c:v>
                </c:pt>
                <c:pt idx="1">
                  <c:v> +RoBERTa</c:v>
                </c:pt>
                <c:pt idx="2">
                  <c:v>P2GT-MFS</c:v>
                </c:pt>
                <c:pt idx="3">
                  <c:v> +WSD</c:v>
                </c:pt>
                <c:pt idx="4">
                  <c:v> +Joint Training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12.71</c:v>
                </c:pt>
                <c:pt idx="1">
                  <c:v>14.69</c:v>
                </c:pt>
                <c:pt idx="2">
                  <c:v>32.4</c:v>
                </c:pt>
                <c:pt idx="3">
                  <c:v>37.5</c:v>
                </c:pt>
                <c:pt idx="4">
                  <c:v>32.84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51-9B4A-AA5C-44E46D7CF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284808"/>
        <c:axId val="2134288152"/>
      </c:barChart>
      <c:catAx>
        <c:axId val="213428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288152"/>
        <c:crosses val="autoZero"/>
        <c:auto val="1"/>
        <c:lblAlgn val="ctr"/>
        <c:lblOffset val="100"/>
        <c:noMultiLvlLbl val="0"/>
      </c:catAx>
      <c:valAx>
        <c:axId val="213428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284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atica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Miwa &amp; Bansal (2016)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F1 on unseen entities</c:v>
                </c:pt>
                <c:pt idx="1">
                  <c:v>F1 on unseen relations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72.9</c:v>
                </c:pt>
                <c:pt idx="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3C-9D4A-B540-2BDA3C2E81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Proposed QA-style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F1 on unseen entities</c:v>
                </c:pt>
                <c:pt idx="1">
                  <c:v>F1 on unseen relations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89.8</c:v>
                </c:pt>
                <c:pt idx="1">
                  <c:v>41.1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3C-9D4A-B540-2BDA3C2E8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8576088"/>
        <c:axId val="2068618712"/>
      </c:barChart>
      <c:catAx>
        <c:axId val="206857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618712"/>
        <c:crosses val="autoZero"/>
        <c:auto val="1"/>
        <c:lblAlgn val="ctr"/>
        <c:lblOffset val="100"/>
        <c:noMultiLvlLbl val="0"/>
      </c:catAx>
      <c:valAx>
        <c:axId val="2068618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576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System</a:t>
            </a:r>
            <a:r>
              <a:rPr lang="en-US" sz="1400" baseline="0" dirty="0"/>
              <a:t> F1</a:t>
            </a:r>
            <a:endParaRPr lang="en-US" sz="1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BERT-Seq2Seq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Nested NER (ACE05)</c:v>
                </c:pt>
                <c:pt idx="1">
                  <c:v>Flat NER (Ontonotes)</c:v>
                </c:pt>
                <c:pt idx="2">
                  <c:v>Zero-shot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84.3</c:v>
                </c:pt>
                <c:pt idx="1">
                  <c:v>89.2</c:v>
                </c:pt>
                <c:pt idx="2">
                  <c:v>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BF-2F41-BC4D-31328F5C64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BERT-MRC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Nested NER (ACE05)</c:v>
                </c:pt>
                <c:pt idx="1">
                  <c:v>Flat NER (Ontonotes)</c:v>
                </c:pt>
                <c:pt idx="2">
                  <c:v>Zero-shot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86.9</c:v>
                </c:pt>
                <c:pt idx="1">
                  <c:v>91.1</c:v>
                </c:pt>
                <c:pt idx="2">
                  <c:v>72.3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BF-2F41-BC4D-31328F5C6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8043096"/>
        <c:axId val="2068075624"/>
      </c:barChart>
      <c:catAx>
        <c:axId val="206804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075624"/>
        <c:crosses val="autoZero"/>
        <c:auto val="1"/>
        <c:lblAlgn val="ctr"/>
        <c:lblOffset val="100"/>
        <c:noMultiLvlLbl val="0"/>
      </c:catAx>
      <c:valAx>
        <c:axId val="2068075624"/>
        <c:scaling>
          <c:orientation val="minMax"/>
          <c:min val="4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04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Roberta on In-domain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 on Ultra-fine typing dataset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C6-374D-A20D-88F58ACD97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Roberta on In-domain+MNLI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C6-374D-A20D-88F58ACD9799}"/>
              </c:ext>
            </c:extLst>
          </c:dPt>
          <c:cat>
            <c:strRef>
              <c:f>Sheet1!$A$2</c:f>
              <c:strCache>
                <c:ptCount val="1"/>
                <c:pt idx="0">
                  <c:v>F1 on Ultra-fine typing dataset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C6-374D-A20D-88F58ACD9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3255336"/>
        <c:axId val="2133258984"/>
      </c:barChart>
      <c:catAx>
        <c:axId val="213325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258984"/>
        <c:crosses val="autoZero"/>
        <c:auto val="1"/>
        <c:lblAlgn val="ctr"/>
        <c:lblOffset val="100"/>
        <c:noMultiLvlLbl val="0"/>
      </c:catAx>
      <c:valAx>
        <c:axId val="2133258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255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RECENT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TACRED 1%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35-0F4E-929E-1DDF134F29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SURE (BART)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TACRED 1%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35-0F4E-929E-1DDF134F29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SURE (BART + CNN)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TACRED 1%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35-0F4E-929E-1DDF134F298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SURE (BART+XSUM)</c:v>
                </c:pt>
              </c:strCache>
            </c:strRef>
          </c:tx>
          <c:spPr>
            <a:solidFill>
              <a:srgbClr val="00C34C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TACRED 1%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435-0F4E-929E-1DDF134F2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2238808"/>
        <c:axId val="2122232696"/>
      </c:barChart>
      <c:catAx>
        <c:axId val="212223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232696"/>
        <c:crosses val="autoZero"/>
        <c:auto val="1"/>
        <c:lblAlgn val="ctr"/>
        <c:lblOffset val="100"/>
        <c:noMultiLvlLbl val="0"/>
      </c:catAx>
      <c:valAx>
        <c:axId val="2122232696"/>
        <c:scaling>
          <c:orientation val="minMax"/>
          <c:min val="3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238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D1D6D-23F3-2F4F-A346-10776EAF2844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9A1B3-B256-A04A-82ED-757DB810F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6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26F8D2-EFBF-8F4E-8E3F-378905B7E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122363"/>
            <a:ext cx="11226800" cy="183419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5095DE-DD3C-1145-8CDE-3853F627B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360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1F817F-7A36-B849-8B13-E07C52AE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82C4-B66A-B047-A0FE-D44B4EDDEB97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807E6-22B1-8344-8656-8776052A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531A96-21E8-AB46-9F1A-0E0C576E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321F4-6297-794D-A866-8023B7CB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7B0D6B-2334-244F-B1ED-1F8DC4D6E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FC121D-012E-944C-93DA-546D3816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C200F-2ED8-924B-A3B5-DD9DAE060BAB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8D622-1C0A-D146-BFF1-493A4DAA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64CF00-3D92-6F41-8264-E5D742B0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ADBB92-F87A-BE43-821B-E1B40BE21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AEF3E9-8B41-DA4B-8D36-66A3DFE61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AFF7A-42E8-5142-B09C-606B36FC1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8D16-5371-AF40-86B8-D604BFFBAFDD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F29CFD-7DA1-4A4D-B2D7-66050BEB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A8948-EBB1-5B4B-AD0F-97DBE095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36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1964" y="205167"/>
            <a:ext cx="10972800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cap="none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7645" y="163473"/>
            <a:ext cx="11818991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67645" y="163474"/>
            <a:ext cx="11818991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1174766" y="163475"/>
            <a:ext cx="811871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2" name="Picture 11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492" y="231585"/>
            <a:ext cx="514416" cy="498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A6556E-945D-4DEF-9EDA-D690AB7E62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030" y="187545"/>
            <a:ext cx="447675" cy="590550"/>
          </a:xfrm>
          <a:prstGeom prst="rect">
            <a:avLst/>
          </a:prstGeom>
        </p:spPr>
      </p:pic>
      <p:pic>
        <p:nvPicPr>
          <p:cNvPr id="14" name="Picture 6" descr="University of Pennsylvania - Wikipedia">
            <a:extLst>
              <a:ext uri="{FF2B5EF4-FFF2-40B4-BE49-F238E27FC236}">
                <a16:creationId xmlns="" xmlns:a16="http://schemas.microsoft.com/office/drawing/2014/main" id="{D6821A37-33A1-4FA8-BDA4-417AD29C38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10" y="259341"/>
            <a:ext cx="565512" cy="4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mazon-research · GitHub">
            <a:extLst>
              <a:ext uri="{FF2B5EF4-FFF2-40B4-BE49-F238E27FC236}">
                <a16:creationId xmlns="" xmlns:a16="http://schemas.microsoft.com/office/drawing/2014/main" id="{27D5DDD8-AC6E-4B26-9B34-FB41CD7E47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987" y="180388"/>
            <a:ext cx="635744" cy="6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3273DC6A-AB37-4760-AADA-35A36CB89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448" y="217707"/>
            <a:ext cx="459890" cy="5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5566A-A075-5547-BE2F-5D4E0FC2B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0119EC-79B7-2E45-9928-01D28B08A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A2F36"/>
                </a:solidFill>
                <a:latin typeface="Helvetica" pitchFamily="2" charset="0"/>
              </a:defRPr>
            </a:lvl1pPr>
            <a:lvl2pPr>
              <a:defRPr>
                <a:solidFill>
                  <a:srgbClr val="2A2F36"/>
                </a:solidFill>
                <a:latin typeface="Helvetica" pitchFamily="2" charset="0"/>
              </a:defRPr>
            </a:lvl2pPr>
            <a:lvl3pPr>
              <a:defRPr>
                <a:solidFill>
                  <a:srgbClr val="2A2F36"/>
                </a:solidFill>
                <a:latin typeface="Helvetica" pitchFamily="2" charset="0"/>
              </a:defRPr>
            </a:lvl3pPr>
            <a:lvl4pPr>
              <a:defRPr>
                <a:solidFill>
                  <a:srgbClr val="2A2F36"/>
                </a:solidFill>
                <a:latin typeface="Helvetica" pitchFamily="2" charset="0"/>
              </a:defRPr>
            </a:lvl4pPr>
            <a:lvl5pPr>
              <a:defRPr>
                <a:solidFill>
                  <a:srgbClr val="2A2F36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DC376-1CD6-994A-A6DE-6B44A9B5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6E6D-EAC9-9048-A79D-5E571F17E380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CEBC96-7C44-1341-89D9-7863C464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EF715-5508-6149-94D4-EE15F661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1BECD-E4C2-2A4E-9160-14915603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5789FE-1CE7-4941-8B37-674D71CE2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050F88-A3AD-CB43-85D7-25AECD7A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4FD2-2DBD-8241-800E-64413D290917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6D0E8C-E71F-404F-8A0E-2777C253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1BB4D8-251C-EA49-81BC-6AACFAB6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250CA-3DEC-1C40-AFCE-DEAC1CAB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8BB2CA-010C-844B-B4AC-1F5C26BB1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3616EF-3053-3544-8ED7-53954107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B1B448-9BB9-F644-A14E-BAEF6FDB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C256-879E-6049-A7FF-7CB7DAEEE9C4}" type="datetime1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506B8B-A3C0-714B-8DDC-C91A1674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AEB3F1-FC38-3644-BE18-6701F49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6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C3D38-54A9-EA49-8782-73506A74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6E973C-596E-3446-96A9-378DA719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DCFE2A-E57D-BF47-B991-A2CCC13FC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A8E9AF-3F33-9441-AA1D-22BB62BCB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9E3847-6ED8-6744-9B84-6044B7EA6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CC5839-588A-2A43-89E8-5AEBFD68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827C-A642-9D4E-BF43-D99E3CE3F3D3}" type="datetime1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BC3608-9C37-A24C-A6C7-457F21EA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1DB912-D244-844D-B9F7-89EBE74E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676888-C343-0547-8497-1ADEBAC9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C5479C-71D1-BB46-9AAA-BB9D764D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4B83-BC5C-7E47-A26E-1220BAD22B65}" type="datetime1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5DCF59-3BB2-FB48-8840-9361C969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F489F3-E08C-1649-AFE8-17FD59DB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4DE7B0-07C9-F643-A62B-C7FCE7F6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61F4-C17E-D648-B8C1-B97484D4DAC7}" type="datetime1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51FBB7-5187-974E-B148-C8394D26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BFFCE2-BA6B-9D44-94DD-558EF4F7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775F0-DAD6-634E-A5C6-EF9CA068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B0A82-F7D1-7D47-B1E5-F058E616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19ADD6-46E6-9148-8799-D9BE70EC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1ABAFA-B3B9-BC4F-A4A6-7FC563D3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A219-340A-8444-9B7E-24D5D0B98DAA}" type="datetime1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111CFC-03BC-AE42-AC71-7DC68A52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F656F8-9631-4141-B2EA-A219EF1E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FE5D3-7794-CE4C-8B87-184EBAE6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AF4059-7263-3443-8EEA-42EABE040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48877B-2A12-8445-A64B-A8CBC026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B03492-528F-EF4B-818C-082F478D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895A-7DF6-2048-8CCE-20A472E3B006}" type="datetime1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3E9A8B-AD9D-4848-9AEE-21691654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768F8-3389-974E-9B9D-69916F06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E99E89D-DC60-3945-B11F-EB699117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1226800" cy="6305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A1E595-ED8E-FF47-8AF8-DB7319A5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1178560"/>
            <a:ext cx="11226800" cy="499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F7D9D7-43D8-2442-A586-D3578F03E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2600" y="6356350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8307F9B-B447-0343-A90F-88A6750BF34C}" type="datetime1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D0863F-D2AE-4C47-8A99-BA17112B8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CFAFF6-7A31-F343-B16E-F49E0388A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5E243917-268D-A04D-8121-790DAE7EE7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Helvetica Light" panose="020B0403020202020204" pitchFamily="34" charset="0"/>
          <a:ea typeface="Helvetica Neue Light" panose="020004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2A2F36"/>
          </a:solidFill>
          <a:latin typeface="Helvetica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2A2F36"/>
          </a:solidFill>
          <a:latin typeface="Helvetica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2A2F36"/>
          </a:solidFill>
          <a:latin typeface="Helvetica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rgbClr val="2A2F36"/>
          </a:solidFill>
          <a:latin typeface="Helvetica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rgbClr val="2A2F36"/>
          </a:solidFill>
          <a:latin typeface="Helvetica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n.wikipedia.org/wiki/Technology_compan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Technology_compan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y_Gutmann%23cite_note-contempauthors-2" TargetMode="External"/><Relationship Id="rId4" Type="http://schemas.openxmlformats.org/officeDocument/2006/relationships/hyperlink" Target="https://en.wikipedia.org/wiki/Brooklyn" TargetMode="External"/><Relationship Id="rId5" Type="http://schemas.openxmlformats.org/officeDocument/2006/relationships/hyperlink" Target="https://en.wikipedia.org/wiki/Radcliffe_College" TargetMode="External"/><Relationship Id="rId6" Type="http://schemas.openxmlformats.org/officeDocument/2006/relationships/hyperlink" Target="https://en.wikipedia.org/wiki/Harvard_University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n.wikipedia.org/wiki/Technology_company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n.wikipedia.org/wiki/Technology_company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n.wikipedia.org/wiki/Technology_company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en.wikipedia.org/wiki/Technology_company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chart" Target="../charts/char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Relationship Id="rId3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26505C-25C5-724C-9406-DFCEAD1D4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738790"/>
            <a:ext cx="12192000" cy="3818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C0BEF4-7E15-E049-AFB3-E5B1C2F252C9}"/>
              </a:ext>
            </a:extLst>
          </p:cNvPr>
          <p:cNvSpPr txBox="1"/>
          <p:nvPr/>
        </p:nvSpPr>
        <p:spPr>
          <a:xfrm>
            <a:off x="3681021" y="3917417"/>
            <a:ext cx="48299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Heng</a:t>
            </a:r>
            <a:r>
              <a:rPr lang="en-US" sz="1200" spc="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spc="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Ji</a:t>
            </a:r>
            <a:r>
              <a:rPr lang="en-US" sz="1200" spc="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00" spc="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(Acknowledgement: Some Slides from our NAACL2022 Tutorial</a:t>
            </a:r>
            <a:endParaRPr lang="en-US" sz="1200" spc="5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6EAC04-CC11-EE48-9343-A97D541961C4}"/>
              </a:ext>
            </a:extLst>
          </p:cNvPr>
          <p:cNvSpPr txBox="1"/>
          <p:nvPr/>
        </p:nvSpPr>
        <p:spPr>
          <a:xfrm>
            <a:off x="2885322" y="2290471"/>
            <a:ext cx="64213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spc="8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Frontiers of </a:t>
            </a:r>
            <a:r>
              <a:rPr lang="en-US" sz="2800" spc="8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Extraction (I)</a:t>
            </a:r>
            <a:endParaRPr lang="en-US" sz="2800" spc="8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27A43-0206-7040-9A05-C789208D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OneIE</a:t>
            </a:r>
            <a:r>
              <a:rPr lang="en-US" dirty="0"/>
              <a:t>: An End-to-end Neural Model for 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28C8F-9C68-CA44-8FE2-B776F14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10</a:t>
            </a:fld>
            <a:endParaRPr lang="en-US"/>
          </a:p>
        </p:txBody>
      </p:sp>
      <p:pic>
        <p:nvPicPr>
          <p:cNvPr id="5" name="Google Shape;741;p39" descr="A close up of a map  Description automatically generated">
            <a:extLst>
              <a:ext uri="{FF2B5EF4-FFF2-40B4-BE49-F238E27FC236}">
                <a16:creationId xmlns:a16="http://schemas.microsoft.com/office/drawing/2014/main" xmlns="" id="{04267FF1-F219-6C40-AE8B-53D2246F41D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888646" y="1295708"/>
            <a:ext cx="10414707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9DAAC0A-2FAF-7547-A7E0-098DE969B171}"/>
              </a:ext>
            </a:extLst>
          </p:cNvPr>
          <p:cNvSpPr txBox="1">
            <a:spLocks/>
          </p:cNvSpPr>
          <p:nvPr/>
        </p:nvSpPr>
        <p:spPr>
          <a:xfrm>
            <a:off x="482600" y="5405443"/>
            <a:ext cx="11418888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Decoding</a:t>
            </a:r>
            <a:r>
              <a:rPr lang="en-US" dirty="0"/>
              <a:t>: In the test phase, we use a beam search decoder to find the information graph with the </a:t>
            </a:r>
            <a:r>
              <a:rPr lang="en-US" b="1" dirty="0"/>
              <a:t>highest global score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47FCF9C-E231-804B-84CF-FD3DF44911BD}"/>
              </a:ext>
            </a:extLst>
          </p:cNvPr>
          <p:cNvSpPr>
            <a:spLocks/>
          </p:cNvSpPr>
          <p:nvPr/>
        </p:nvSpPr>
        <p:spPr>
          <a:xfrm>
            <a:off x="863599" y="1185848"/>
            <a:ext cx="10566401" cy="1228739"/>
          </a:xfrm>
          <a:prstGeom prst="roundRect">
            <a:avLst/>
          </a:prstGeom>
          <a:noFill/>
          <a:ln w="38100">
            <a:solidFill>
              <a:srgbClr val="B1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979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B16FA-E0C1-0B42-9EA1-D2EB54D6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Global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8EDEA5-384A-CF41-BADC-92F59D55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78560"/>
            <a:ext cx="11226800" cy="1493203"/>
          </a:xfrm>
        </p:spPr>
        <p:txBody>
          <a:bodyPr/>
          <a:lstStyle/>
          <a:p>
            <a:pPr>
              <a:spcBef>
                <a:spcPts val="0"/>
              </a:spcBef>
              <a:buSzPts val="1800"/>
            </a:pPr>
            <a:r>
              <a:rPr lang="en-US" dirty="0"/>
              <a:t>We design a set of </a:t>
            </a:r>
            <a:r>
              <a:rPr lang="en-US" i="1" dirty="0"/>
              <a:t>global feature templates</a:t>
            </a:r>
            <a:r>
              <a:rPr lang="en-US" dirty="0"/>
              <a:t> (e.g., event_type</a:t>
            </a:r>
            <a:r>
              <a:rPr lang="en-US" baseline="-25000" dirty="0"/>
              <a:t>1</a:t>
            </a:r>
            <a:r>
              <a:rPr lang="en-US" dirty="0"/>
              <a:t> – role</a:t>
            </a:r>
            <a:r>
              <a:rPr lang="en-US" baseline="-25000" dirty="0"/>
              <a:t>1</a:t>
            </a:r>
            <a:r>
              <a:rPr lang="en-US" dirty="0"/>
              <a:t> – role</a:t>
            </a:r>
            <a:r>
              <a:rPr lang="en-US" baseline="-25000" dirty="0"/>
              <a:t>2</a:t>
            </a:r>
            <a:r>
              <a:rPr lang="en-US" dirty="0"/>
              <a:t> – event_type</a:t>
            </a:r>
            <a:r>
              <a:rPr lang="en-US" baseline="-25000" dirty="0"/>
              <a:t>2 </a:t>
            </a:r>
            <a:r>
              <a:rPr lang="en-US" dirty="0"/>
              <a:t>: an entity acts a role</a:t>
            </a:r>
            <a:r>
              <a:rPr lang="en-US" baseline="-25000" dirty="0"/>
              <a:t>1</a:t>
            </a:r>
            <a:r>
              <a:rPr lang="en-US" dirty="0"/>
              <a:t> argument for an event_type</a:t>
            </a:r>
            <a:r>
              <a:rPr lang="en-US" baseline="-25000" dirty="0"/>
              <a:t>1</a:t>
            </a:r>
            <a:r>
              <a:rPr lang="en-US" dirty="0"/>
              <a:t> event and a role</a:t>
            </a:r>
            <a:r>
              <a:rPr lang="en-US" baseline="-25000" dirty="0"/>
              <a:t>2</a:t>
            </a:r>
            <a:r>
              <a:rPr lang="en-US" dirty="0"/>
              <a:t> argument for an event_type</a:t>
            </a:r>
            <a:r>
              <a:rPr lang="en-US" baseline="-25000" dirty="0"/>
              <a:t>2</a:t>
            </a:r>
            <a:r>
              <a:rPr lang="en-US" dirty="0"/>
              <a:t> event in the same sentence)</a:t>
            </a:r>
          </a:p>
          <a:p>
            <a:pPr>
              <a:spcBef>
                <a:spcPts val="0"/>
              </a:spcBef>
              <a:buSzPts val="1800"/>
            </a:pPr>
            <a:r>
              <a:rPr lang="en-US" dirty="0"/>
              <a:t>The model learns the </a:t>
            </a:r>
            <a:r>
              <a:rPr lang="en-US" i="1" dirty="0"/>
              <a:t>weight</a:t>
            </a:r>
            <a:r>
              <a:rPr lang="en-US" dirty="0"/>
              <a:t> of each feature during training</a:t>
            </a:r>
            <a:endParaRPr lang="en-US" sz="2000" dirty="0">
              <a:uFillTx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546C0B-4002-2548-AE6F-E771B4C6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11</a:t>
            </a:fld>
            <a:endParaRPr lang="en-US"/>
          </a:p>
        </p:txBody>
      </p:sp>
      <p:sp>
        <p:nvSpPr>
          <p:cNvPr id="5" name="Google Shape;749;p40">
            <a:extLst>
              <a:ext uri="{FF2B5EF4-FFF2-40B4-BE49-F238E27FC236}">
                <a16:creationId xmlns:a16="http://schemas.microsoft.com/office/drawing/2014/main" xmlns="" id="{405FBD60-17B0-544B-9638-5156F635508C}"/>
              </a:ext>
            </a:extLst>
          </p:cNvPr>
          <p:cNvSpPr txBox="1">
            <a:spLocks/>
          </p:cNvSpPr>
          <p:nvPr/>
        </p:nvSpPr>
        <p:spPr>
          <a:xfrm>
            <a:off x="3214683" y="3061186"/>
            <a:ext cx="12162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6" name="Google Shape;750;p40">
            <a:extLst>
              <a:ext uri="{FF2B5EF4-FFF2-40B4-BE49-F238E27FC236}">
                <a16:creationId xmlns:a16="http://schemas.microsoft.com/office/drawing/2014/main" xmlns="" id="{6F77E673-5CAF-BA49-A1F0-279FD46A02D0}"/>
              </a:ext>
            </a:extLst>
          </p:cNvPr>
          <p:cNvSpPr txBox="1">
            <a:spLocks/>
          </p:cNvSpPr>
          <p:nvPr/>
        </p:nvSpPr>
        <p:spPr>
          <a:xfrm>
            <a:off x="3915747" y="3528864"/>
            <a:ext cx="12974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target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7" name="Google Shape;751;p40">
            <a:extLst>
              <a:ext uri="{FF2B5EF4-FFF2-40B4-BE49-F238E27FC236}">
                <a16:creationId xmlns:a16="http://schemas.microsoft.com/office/drawing/2014/main" xmlns="" id="{53D062D4-E4DF-6245-8192-7E45D1777B2B}"/>
              </a:ext>
            </a:extLst>
          </p:cNvPr>
          <p:cNvSpPr txBox="1">
            <a:spLocks/>
          </p:cNvSpPr>
          <p:nvPr/>
        </p:nvSpPr>
        <p:spPr>
          <a:xfrm>
            <a:off x="2354744" y="4339015"/>
            <a:ext cx="12967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Life:Die</a:t>
            </a:r>
            <a:endParaRPr b="1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2;p40">
            <a:extLst>
              <a:ext uri="{FF2B5EF4-FFF2-40B4-BE49-F238E27FC236}">
                <a16:creationId xmlns:a16="http://schemas.microsoft.com/office/drawing/2014/main" xmlns="" id="{C0F29326-423C-164F-AE45-6396487A13F5}"/>
              </a:ext>
            </a:extLst>
          </p:cNvPr>
          <p:cNvSpPr txBox="1">
            <a:spLocks/>
          </p:cNvSpPr>
          <p:nvPr/>
        </p:nvSpPr>
        <p:spPr>
          <a:xfrm>
            <a:off x="3661877" y="4314156"/>
            <a:ext cx="198447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Conflict:Attack</a:t>
            </a:r>
            <a:endParaRPr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753;p40">
            <a:extLst>
              <a:ext uri="{FF2B5EF4-FFF2-40B4-BE49-F238E27FC236}">
                <a16:creationId xmlns:a16="http://schemas.microsoft.com/office/drawing/2014/main" xmlns="" id="{76D45485-0E61-2D4D-B0E0-1CBA1E439995}"/>
              </a:ext>
            </a:extLst>
          </p:cNvPr>
          <p:cNvCxnSpPr>
            <a:stCxn id="12" idx="3"/>
            <a:endCxn id="11" idx="0"/>
          </p:cNvCxnSpPr>
          <p:nvPr/>
        </p:nvCxnSpPr>
        <p:spPr>
          <a:xfrm flipH="1">
            <a:off x="2998316" y="3520520"/>
            <a:ext cx="769200" cy="64470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756;p40">
            <a:extLst>
              <a:ext uri="{FF2B5EF4-FFF2-40B4-BE49-F238E27FC236}">
                <a16:creationId xmlns:a16="http://schemas.microsoft.com/office/drawing/2014/main" xmlns="" id="{95A39D67-35DB-6B42-BD1B-AED29DB47CB1}"/>
              </a:ext>
            </a:extLst>
          </p:cNvPr>
          <p:cNvCxnSpPr>
            <a:stCxn id="12" idx="5"/>
            <a:endCxn id="13" idx="0"/>
          </p:cNvCxnSpPr>
          <p:nvPr/>
        </p:nvCxnSpPr>
        <p:spPr>
          <a:xfrm>
            <a:off x="3875279" y="3520520"/>
            <a:ext cx="774000" cy="64470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755;p40">
            <a:extLst>
              <a:ext uri="{FF2B5EF4-FFF2-40B4-BE49-F238E27FC236}">
                <a16:creationId xmlns:a16="http://schemas.microsoft.com/office/drawing/2014/main" xmlns="" id="{6266F1B0-3D3F-BD4B-BE64-C933ECA6DC9A}"/>
              </a:ext>
            </a:extLst>
          </p:cNvPr>
          <p:cNvSpPr>
            <a:spLocks/>
          </p:cNvSpPr>
          <p:nvPr/>
        </p:nvSpPr>
        <p:spPr>
          <a:xfrm>
            <a:off x="2922102" y="4165139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54;p40">
            <a:extLst>
              <a:ext uri="{FF2B5EF4-FFF2-40B4-BE49-F238E27FC236}">
                <a16:creationId xmlns:a16="http://schemas.microsoft.com/office/drawing/2014/main" xmlns="" id="{30C2E8EC-D33D-4A40-BC78-A5715B46F3BF}"/>
              </a:ext>
            </a:extLst>
          </p:cNvPr>
          <p:cNvSpPr>
            <a:spLocks/>
          </p:cNvSpPr>
          <p:nvPr/>
        </p:nvSpPr>
        <p:spPr>
          <a:xfrm>
            <a:off x="3745197" y="3390438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57;p40">
            <a:extLst>
              <a:ext uri="{FF2B5EF4-FFF2-40B4-BE49-F238E27FC236}">
                <a16:creationId xmlns:a16="http://schemas.microsoft.com/office/drawing/2014/main" xmlns="" id="{2CB6DA7F-4A22-C64A-90B1-D16979CC3047}"/>
              </a:ext>
            </a:extLst>
          </p:cNvPr>
          <p:cNvSpPr>
            <a:spLocks/>
          </p:cNvSpPr>
          <p:nvPr/>
        </p:nvSpPr>
        <p:spPr>
          <a:xfrm>
            <a:off x="4573102" y="4165139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758;p40">
            <a:extLst>
              <a:ext uri="{FF2B5EF4-FFF2-40B4-BE49-F238E27FC236}">
                <a16:creationId xmlns:a16="http://schemas.microsoft.com/office/drawing/2014/main" xmlns="" id="{CF2600C5-D77F-2549-940C-452DD89C7365}"/>
              </a:ext>
            </a:extLst>
          </p:cNvPr>
          <p:cNvSpPr txBox="1">
            <a:spLocks/>
          </p:cNvSpPr>
          <p:nvPr/>
        </p:nvSpPr>
        <p:spPr>
          <a:xfrm>
            <a:off x="3214683" y="2771386"/>
            <a:ext cx="12612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man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15" name="Google Shape;759;p40">
            <a:extLst>
              <a:ext uri="{FF2B5EF4-FFF2-40B4-BE49-F238E27FC236}">
                <a16:creationId xmlns:a16="http://schemas.microsoft.com/office/drawing/2014/main" xmlns="" id="{C308EE28-724F-0D4E-BA1C-A8E98B5D4D18}"/>
              </a:ext>
            </a:extLst>
          </p:cNvPr>
          <p:cNvSpPr txBox="1">
            <a:spLocks/>
          </p:cNvSpPr>
          <p:nvPr/>
        </p:nvSpPr>
        <p:spPr>
          <a:xfrm>
            <a:off x="4085404" y="4651760"/>
            <a:ext cx="11277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shot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16" name="Google Shape;760;p40">
            <a:extLst>
              <a:ext uri="{FF2B5EF4-FFF2-40B4-BE49-F238E27FC236}">
                <a16:creationId xmlns:a16="http://schemas.microsoft.com/office/drawing/2014/main" xmlns="" id="{D3136A40-F080-D64E-904B-DCC424D9BB0F}"/>
              </a:ext>
            </a:extLst>
          </p:cNvPr>
          <p:cNvSpPr txBox="1">
            <a:spLocks/>
          </p:cNvSpPr>
          <p:nvPr/>
        </p:nvSpPr>
        <p:spPr>
          <a:xfrm>
            <a:off x="2432933" y="4657391"/>
            <a:ext cx="11403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dies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17" name="Google Shape;761;p40">
            <a:extLst>
              <a:ext uri="{FF2B5EF4-FFF2-40B4-BE49-F238E27FC236}">
                <a16:creationId xmlns:a16="http://schemas.microsoft.com/office/drawing/2014/main" xmlns="" id="{C196C798-2984-F74F-96B9-77B0273B0924}"/>
              </a:ext>
            </a:extLst>
          </p:cNvPr>
          <p:cNvSpPr txBox="1">
            <a:spLocks/>
          </p:cNvSpPr>
          <p:nvPr/>
        </p:nvSpPr>
        <p:spPr>
          <a:xfrm>
            <a:off x="2587282" y="3542839"/>
            <a:ext cx="11555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victim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18" name="Google Shape;762;p40">
            <a:extLst>
              <a:ext uri="{FF2B5EF4-FFF2-40B4-BE49-F238E27FC236}">
                <a16:creationId xmlns:a16="http://schemas.microsoft.com/office/drawing/2014/main" xmlns="" id="{F34F9922-D4EC-F340-8E75-76EAD85C5F44}"/>
              </a:ext>
            </a:extLst>
          </p:cNvPr>
          <p:cNvSpPr txBox="1">
            <a:spLocks/>
          </p:cNvSpPr>
          <p:nvPr/>
        </p:nvSpPr>
        <p:spPr>
          <a:xfrm>
            <a:off x="8210894" y="3055555"/>
            <a:ext cx="98324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19" name="Google Shape;763;p40">
            <a:extLst>
              <a:ext uri="{FF2B5EF4-FFF2-40B4-BE49-F238E27FC236}">
                <a16:creationId xmlns:a16="http://schemas.microsoft.com/office/drawing/2014/main" xmlns="" id="{6E97ACA9-64B9-D345-9454-27453212919F}"/>
              </a:ext>
            </a:extLst>
          </p:cNvPr>
          <p:cNvSpPr txBox="1">
            <a:spLocks/>
          </p:cNvSpPr>
          <p:nvPr/>
        </p:nvSpPr>
        <p:spPr>
          <a:xfrm>
            <a:off x="9095145" y="3528864"/>
            <a:ext cx="12498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rgbClr val="FF4757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attacker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20" name="Google Shape;764;p40">
            <a:extLst>
              <a:ext uri="{FF2B5EF4-FFF2-40B4-BE49-F238E27FC236}">
                <a16:creationId xmlns:a16="http://schemas.microsoft.com/office/drawing/2014/main" xmlns="" id="{BE16E24D-9B6D-E94D-97BD-4DF96473EA6F}"/>
              </a:ext>
            </a:extLst>
          </p:cNvPr>
          <p:cNvSpPr txBox="1">
            <a:spLocks/>
          </p:cNvSpPr>
          <p:nvPr/>
        </p:nvSpPr>
        <p:spPr>
          <a:xfrm>
            <a:off x="7088564" y="4333384"/>
            <a:ext cx="15885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Life:Die</a:t>
            </a:r>
            <a:endParaRPr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65;p40">
            <a:extLst>
              <a:ext uri="{FF2B5EF4-FFF2-40B4-BE49-F238E27FC236}">
                <a16:creationId xmlns:a16="http://schemas.microsoft.com/office/drawing/2014/main" xmlns="" id="{FAB5A8BB-12AF-884C-B4D1-036E7AF326B9}"/>
              </a:ext>
            </a:extLst>
          </p:cNvPr>
          <p:cNvSpPr txBox="1">
            <a:spLocks/>
          </p:cNvSpPr>
          <p:nvPr/>
        </p:nvSpPr>
        <p:spPr>
          <a:xfrm>
            <a:off x="8540275" y="4308525"/>
            <a:ext cx="19870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Conflict:Attack</a:t>
            </a:r>
            <a:endParaRPr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766;p40">
            <a:extLst>
              <a:ext uri="{FF2B5EF4-FFF2-40B4-BE49-F238E27FC236}">
                <a16:creationId xmlns:a16="http://schemas.microsoft.com/office/drawing/2014/main" xmlns="" id="{60D27196-59B3-DC49-8B97-2E338750136B}"/>
              </a:ext>
            </a:extLst>
          </p:cNvPr>
          <p:cNvCxnSpPr>
            <a:stCxn id="25" idx="3"/>
            <a:endCxn id="24" idx="0"/>
          </p:cNvCxnSpPr>
          <p:nvPr/>
        </p:nvCxnSpPr>
        <p:spPr>
          <a:xfrm flipH="1">
            <a:off x="7878018" y="3514889"/>
            <a:ext cx="769200" cy="64470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769;p40">
            <a:extLst>
              <a:ext uri="{FF2B5EF4-FFF2-40B4-BE49-F238E27FC236}">
                <a16:creationId xmlns:a16="http://schemas.microsoft.com/office/drawing/2014/main" xmlns="" id="{628D3E75-D604-0943-AA68-6DB0230BFB0A}"/>
              </a:ext>
            </a:extLst>
          </p:cNvPr>
          <p:cNvCxnSpPr>
            <a:stCxn id="25" idx="5"/>
            <a:endCxn id="26" idx="0"/>
          </p:cNvCxnSpPr>
          <p:nvPr/>
        </p:nvCxnSpPr>
        <p:spPr>
          <a:xfrm>
            <a:off x="8754981" y="3514889"/>
            <a:ext cx="774000" cy="64470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768;p40">
            <a:extLst>
              <a:ext uri="{FF2B5EF4-FFF2-40B4-BE49-F238E27FC236}">
                <a16:creationId xmlns:a16="http://schemas.microsoft.com/office/drawing/2014/main" xmlns="" id="{E1989605-2D9E-EF4F-A0A2-1D1A2A5C2865}"/>
              </a:ext>
            </a:extLst>
          </p:cNvPr>
          <p:cNvSpPr>
            <a:spLocks/>
          </p:cNvSpPr>
          <p:nvPr/>
        </p:nvSpPr>
        <p:spPr>
          <a:xfrm>
            <a:off x="7801805" y="415950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67;p40">
            <a:extLst>
              <a:ext uri="{FF2B5EF4-FFF2-40B4-BE49-F238E27FC236}">
                <a16:creationId xmlns:a16="http://schemas.microsoft.com/office/drawing/2014/main" xmlns="" id="{EC6C80E4-F214-2E40-8AB1-D41A21E69D6F}"/>
              </a:ext>
            </a:extLst>
          </p:cNvPr>
          <p:cNvSpPr>
            <a:spLocks/>
          </p:cNvSpPr>
          <p:nvPr/>
        </p:nvSpPr>
        <p:spPr>
          <a:xfrm>
            <a:off x="8624900" y="3384807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70;p40">
            <a:extLst>
              <a:ext uri="{FF2B5EF4-FFF2-40B4-BE49-F238E27FC236}">
                <a16:creationId xmlns:a16="http://schemas.microsoft.com/office/drawing/2014/main" xmlns="" id="{17B949CD-9245-534B-AD22-6EA494449538}"/>
              </a:ext>
            </a:extLst>
          </p:cNvPr>
          <p:cNvSpPr>
            <a:spLocks/>
          </p:cNvSpPr>
          <p:nvPr/>
        </p:nvSpPr>
        <p:spPr>
          <a:xfrm>
            <a:off x="9452805" y="415950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771;p40">
            <a:extLst>
              <a:ext uri="{FF2B5EF4-FFF2-40B4-BE49-F238E27FC236}">
                <a16:creationId xmlns:a16="http://schemas.microsoft.com/office/drawing/2014/main" xmlns="" id="{4F95BD51-643B-6F45-B768-68EA02A6F21D}"/>
              </a:ext>
            </a:extLst>
          </p:cNvPr>
          <p:cNvSpPr txBox="1">
            <a:spLocks/>
          </p:cNvSpPr>
          <p:nvPr/>
        </p:nvSpPr>
        <p:spPr>
          <a:xfrm>
            <a:off x="8120220" y="2765755"/>
            <a:ext cx="11864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man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28" name="Google Shape;772;p40">
            <a:extLst>
              <a:ext uri="{FF2B5EF4-FFF2-40B4-BE49-F238E27FC236}">
                <a16:creationId xmlns:a16="http://schemas.microsoft.com/office/drawing/2014/main" xmlns="" id="{97EA59B3-C628-BA41-8AB7-4E537F5954B5}"/>
              </a:ext>
            </a:extLst>
          </p:cNvPr>
          <p:cNvSpPr txBox="1">
            <a:spLocks/>
          </p:cNvSpPr>
          <p:nvPr/>
        </p:nvSpPr>
        <p:spPr>
          <a:xfrm>
            <a:off x="8952803" y="4646129"/>
            <a:ext cx="1152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shot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29" name="Google Shape;773;p40">
            <a:extLst>
              <a:ext uri="{FF2B5EF4-FFF2-40B4-BE49-F238E27FC236}">
                <a16:creationId xmlns:a16="http://schemas.microsoft.com/office/drawing/2014/main" xmlns="" id="{828DA2CD-4717-4C47-A320-F70880DCAD2A}"/>
              </a:ext>
            </a:extLst>
          </p:cNvPr>
          <p:cNvSpPr txBox="1">
            <a:spLocks/>
          </p:cNvSpPr>
          <p:nvPr/>
        </p:nvSpPr>
        <p:spPr>
          <a:xfrm>
            <a:off x="7234187" y="4651760"/>
            <a:ext cx="12972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dies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30" name="Google Shape;774;p40">
            <a:extLst>
              <a:ext uri="{FF2B5EF4-FFF2-40B4-BE49-F238E27FC236}">
                <a16:creationId xmlns:a16="http://schemas.microsoft.com/office/drawing/2014/main" xmlns="" id="{97D5EDEC-1CED-D64D-8644-DEA2B7971F10}"/>
              </a:ext>
            </a:extLst>
          </p:cNvPr>
          <p:cNvSpPr txBox="1">
            <a:spLocks/>
          </p:cNvSpPr>
          <p:nvPr/>
        </p:nvSpPr>
        <p:spPr>
          <a:xfrm>
            <a:off x="7526198" y="3537208"/>
            <a:ext cx="10371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victim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31" name="Google Shape;775;p40">
            <a:extLst>
              <a:ext uri="{FF2B5EF4-FFF2-40B4-BE49-F238E27FC236}">
                <a16:creationId xmlns:a16="http://schemas.microsoft.com/office/drawing/2014/main" xmlns="" id="{DAC7B89B-E2F9-004D-AE8A-485165610C06}"/>
              </a:ext>
            </a:extLst>
          </p:cNvPr>
          <p:cNvSpPr>
            <a:spLocks/>
          </p:cNvSpPr>
          <p:nvPr/>
        </p:nvSpPr>
        <p:spPr>
          <a:xfrm rot="18900000">
            <a:off x="9040505" y="3750997"/>
            <a:ext cx="187975" cy="187975"/>
          </a:xfrm>
          <a:prstGeom prst="plus">
            <a:avLst>
              <a:gd name="adj" fmla="val 33781"/>
            </a:avLst>
          </a:prstGeom>
          <a:solidFill>
            <a:srgbClr val="FF4757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776;p40">
            <a:extLst>
              <a:ext uri="{FF2B5EF4-FFF2-40B4-BE49-F238E27FC236}">
                <a16:creationId xmlns:a16="http://schemas.microsoft.com/office/drawing/2014/main" xmlns="" id="{5267BF59-E4F9-0547-82D7-48CCE3BC6B94}"/>
              </a:ext>
            </a:extLst>
          </p:cNvPr>
          <p:cNvSpPr txBox="1">
            <a:spLocks/>
          </p:cNvSpPr>
          <p:nvPr/>
        </p:nvSpPr>
        <p:spPr>
          <a:xfrm>
            <a:off x="1528759" y="5053081"/>
            <a:ext cx="45852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Life:Die</a:t>
            </a:r>
            <a:r>
              <a:rPr lang="en-US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 – victim – target – </a:t>
            </a:r>
            <a:r>
              <a:rPr lang="en-US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Conflict:Attack</a:t>
            </a:r>
            <a:endParaRPr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777;p40">
            <a:extLst>
              <a:ext uri="{FF2B5EF4-FFF2-40B4-BE49-F238E27FC236}">
                <a16:creationId xmlns:a16="http://schemas.microsoft.com/office/drawing/2014/main" xmlns="" id="{6206B7D3-550A-E148-8063-5F4082A36808}"/>
              </a:ext>
            </a:extLst>
          </p:cNvPr>
          <p:cNvSpPr txBox="1">
            <a:spLocks/>
          </p:cNvSpPr>
          <p:nvPr/>
        </p:nvSpPr>
        <p:spPr>
          <a:xfrm>
            <a:off x="6451123" y="5053082"/>
            <a:ext cx="46635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Life:Die</a:t>
            </a:r>
            <a:r>
              <a:rPr lang="en-US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 – victim – attacker – </a:t>
            </a:r>
            <a:r>
              <a:rPr lang="en-US" dirty="0" err="1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Conflict:Attack</a:t>
            </a:r>
            <a:endParaRPr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78;p40">
            <a:extLst>
              <a:ext uri="{FF2B5EF4-FFF2-40B4-BE49-F238E27FC236}">
                <a16:creationId xmlns:a16="http://schemas.microsoft.com/office/drawing/2014/main" xmlns="" id="{DEC9BCFB-E981-DC40-9907-CDB5CC3A8E0E}"/>
              </a:ext>
            </a:extLst>
          </p:cNvPr>
          <p:cNvSpPr>
            <a:spLocks/>
          </p:cNvSpPr>
          <p:nvPr/>
        </p:nvSpPr>
        <p:spPr>
          <a:xfrm rot="10800000">
            <a:off x="1693173" y="3668777"/>
            <a:ext cx="347241" cy="4629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1D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779;p40">
            <a:extLst>
              <a:ext uri="{FF2B5EF4-FFF2-40B4-BE49-F238E27FC236}">
                <a16:creationId xmlns:a16="http://schemas.microsoft.com/office/drawing/2014/main" xmlns="" id="{9FE3A1C8-7D65-B84D-A443-77CB9C6A345E}"/>
              </a:ext>
            </a:extLst>
          </p:cNvPr>
          <p:cNvSpPr>
            <a:spLocks/>
          </p:cNvSpPr>
          <p:nvPr/>
        </p:nvSpPr>
        <p:spPr>
          <a:xfrm>
            <a:off x="10316410" y="3668777"/>
            <a:ext cx="347241" cy="4629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47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780;p40">
            <a:extLst>
              <a:ext uri="{FF2B5EF4-FFF2-40B4-BE49-F238E27FC236}">
                <a16:creationId xmlns:a16="http://schemas.microsoft.com/office/drawing/2014/main" xmlns="" id="{EF72EAD7-4BBC-8545-A05B-7677026A2297}"/>
              </a:ext>
            </a:extLst>
          </p:cNvPr>
          <p:cNvSpPr txBox="1">
            <a:spLocks/>
          </p:cNvSpPr>
          <p:nvPr/>
        </p:nvSpPr>
        <p:spPr>
          <a:xfrm>
            <a:off x="2354745" y="5504254"/>
            <a:ext cx="29662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rgbClr val="B1D100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Positive weight</a:t>
            </a:r>
            <a:endParaRPr dirty="0">
              <a:uFillTx/>
              <a:latin typeface="Helvetica" pitchFamily="2" charset="0"/>
            </a:endParaRPr>
          </a:p>
        </p:txBody>
      </p:sp>
      <p:sp>
        <p:nvSpPr>
          <p:cNvPr id="37" name="Google Shape;781;p40">
            <a:extLst>
              <a:ext uri="{FF2B5EF4-FFF2-40B4-BE49-F238E27FC236}">
                <a16:creationId xmlns:a16="http://schemas.microsoft.com/office/drawing/2014/main" xmlns="" id="{3BEAEFA1-5C20-204D-8B13-2B28128D0C53}"/>
              </a:ext>
            </a:extLst>
          </p:cNvPr>
          <p:cNvSpPr txBox="1">
            <a:spLocks/>
          </p:cNvSpPr>
          <p:nvPr/>
        </p:nvSpPr>
        <p:spPr>
          <a:xfrm>
            <a:off x="7701013" y="5504254"/>
            <a:ext cx="2057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rgbClr val="FF4757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Negative weight</a:t>
            </a:r>
            <a:endParaRPr dirty="0"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1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956A6-93A7-424B-9EFE-F192AF66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731A5-E8BD-8D43-B311-2E805A4DC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78560"/>
            <a:ext cx="11226800" cy="923681"/>
          </a:xfrm>
        </p:spPr>
        <p:txBody>
          <a:bodyPr/>
          <a:lstStyle/>
          <a:p>
            <a:r>
              <a:rPr lang="en-US" dirty="0"/>
              <a:t>We use beam search to decode the information graph</a:t>
            </a:r>
          </a:p>
          <a:p>
            <a:r>
              <a:rPr lang="en-US" dirty="0"/>
              <a:t>Example: 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He also brought a check from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Campbell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to pay the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fines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fees.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427B3E-4BFC-A84D-843F-DCC7D9C7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12</a:t>
            </a:fld>
            <a:endParaRPr lang="en-US"/>
          </a:p>
        </p:txBody>
      </p:sp>
      <p:sp>
        <p:nvSpPr>
          <p:cNvPr id="247" name="Google Shape;875;p45">
            <a:extLst>
              <a:ext uri="{FF2B5EF4-FFF2-40B4-BE49-F238E27FC236}">
                <a16:creationId xmlns:a16="http://schemas.microsoft.com/office/drawing/2014/main" xmlns="" id="{FAD77214-C8E6-D54E-9455-0CB674294919}"/>
              </a:ext>
            </a:extLst>
          </p:cNvPr>
          <p:cNvSpPr>
            <a:spLocks/>
          </p:cNvSpPr>
          <p:nvPr/>
        </p:nvSpPr>
        <p:spPr>
          <a:xfrm>
            <a:off x="6757699" y="2243146"/>
            <a:ext cx="1975472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856;p45">
            <a:extLst>
              <a:ext uri="{FF2B5EF4-FFF2-40B4-BE49-F238E27FC236}">
                <a16:creationId xmlns:a16="http://schemas.microsoft.com/office/drawing/2014/main" xmlns="" id="{AFDD33D8-CA83-A342-8032-96B36E45FD89}"/>
              </a:ext>
            </a:extLst>
          </p:cNvPr>
          <p:cNvSpPr>
            <a:spLocks/>
          </p:cNvSpPr>
          <p:nvPr/>
        </p:nvSpPr>
        <p:spPr>
          <a:xfrm>
            <a:off x="458200" y="2243144"/>
            <a:ext cx="1371161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860;p45">
            <a:extLst>
              <a:ext uri="{FF2B5EF4-FFF2-40B4-BE49-F238E27FC236}">
                <a16:creationId xmlns:a16="http://schemas.microsoft.com/office/drawing/2014/main" xmlns="" id="{D4BDDABD-3C5F-2F42-BE7D-F2F96BD051D3}"/>
              </a:ext>
            </a:extLst>
          </p:cNvPr>
          <p:cNvSpPr>
            <a:spLocks/>
          </p:cNvSpPr>
          <p:nvPr/>
        </p:nvSpPr>
        <p:spPr>
          <a:xfrm>
            <a:off x="865987" y="3040894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0" name="Google Shape;861;p45">
            <a:extLst>
              <a:ext uri="{FF2B5EF4-FFF2-40B4-BE49-F238E27FC236}">
                <a16:creationId xmlns:a16="http://schemas.microsoft.com/office/drawing/2014/main" xmlns="" id="{87B38B4B-99A1-2249-8740-B4AE03E79361}"/>
              </a:ext>
            </a:extLst>
          </p:cNvPr>
          <p:cNvSpPr>
            <a:spLocks/>
          </p:cNvSpPr>
          <p:nvPr/>
        </p:nvSpPr>
        <p:spPr>
          <a:xfrm>
            <a:off x="865987" y="443418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1" name="Google Shape;862;p45">
            <a:extLst>
              <a:ext uri="{FF2B5EF4-FFF2-40B4-BE49-F238E27FC236}">
                <a16:creationId xmlns:a16="http://schemas.microsoft.com/office/drawing/2014/main" xmlns="" id="{69803046-8EAB-1E4A-8FCF-223F9C346E0E}"/>
              </a:ext>
            </a:extLst>
          </p:cNvPr>
          <p:cNvSpPr txBox="1">
            <a:spLocks/>
          </p:cNvSpPr>
          <p:nvPr/>
        </p:nvSpPr>
        <p:spPr>
          <a:xfrm>
            <a:off x="479063" y="3591079"/>
            <a:ext cx="121792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Candidate 1 of node E1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2" name="Google Shape;863;p45">
            <a:extLst>
              <a:ext uri="{FF2B5EF4-FFF2-40B4-BE49-F238E27FC236}">
                <a16:creationId xmlns:a16="http://schemas.microsoft.com/office/drawing/2014/main" xmlns="" id="{6AA17A2B-30C4-9349-8AF3-00FBBCA79BF5}"/>
              </a:ext>
            </a:extLst>
          </p:cNvPr>
          <p:cNvSpPr txBox="1">
            <a:spLocks/>
          </p:cNvSpPr>
          <p:nvPr/>
        </p:nvSpPr>
        <p:spPr>
          <a:xfrm>
            <a:off x="506202" y="4962719"/>
            <a:ext cx="116364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Candidate 2 of node E1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3" name="Google Shape;864;p45">
            <a:extLst>
              <a:ext uri="{FF2B5EF4-FFF2-40B4-BE49-F238E27FC236}">
                <a16:creationId xmlns:a16="http://schemas.microsoft.com/office/drawing/2014/main" xmlns="" id="{A36C94DD-C409-A648-B631-5072F3448831}"/>
              </a:ext>
            </a:extLst>
          </p:cNvPr>
          <p:cNvSpPr txBox="1">
            <a:spLocks/>
          </p:cNvSpPr>
          <p:nvPr/>
        </p:nvSpPr>
        <p:spPr>
          <a:xfrm>
            <a:off x="555124" y="2324614"/>
            <a:ext cx="117731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Node Step</a:t>
            </a:r>
            <a:endParaRPr sz="1100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4" name="Google Shape;865;p45">
            <a:extLst>
              <a:ext uri="{FF2B5EF4-FFF2-40B4-BE49-F238E27FC236}">
                <a16:creationId xmlns:a16="http://schemas.microsoft.com/office/drawing/2014/main" xmlns="" id="{70B16577-280D-E64A-877E-A14612263C27}"/>
              </a:ext>
            </a:extLst>
          </p:cNvPr>
          <p:cNvSpPr>
            <a:spLocks/>
          </p:cNvSpPr>
          <p:nvPr/>
        </p:nvSpPr>
        <p:spPr>
          <a:xfrm>
            <a:off x="1973442" y="2243145"/>
            <a:ext cx="141149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866;p45">
            <a:extLst>
              <a:ext uri="{FF2B5EF4-FFF2-40B4-BE49-F238E27FC236}">
                <a16:creationId xmlns:a16="http://schemas.microsoft.com/office/drawing/2014/main" xmlns="" id="{C4D8F783-25EB-9F4F-B3F5-B902B39CF827}"/>
              </a:ext>
            </a:extLst>
          </p:cNvPr>
          <p:cNvSpPr txBox="1">
            <a:spLocks/>
          </p:cNvSpPr>
          <p:nvPr/>
        </p:nvSpPr>
        <p:spPr>
          <a:xfrm>
            <a:off x="2090534" y="2324614"/>
            <a:ext cx="117731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Node Step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6" name="Google Shape;867;p45">
            <a:extLst>
              <a:ext uri="{FF2B5EF4-FFF2-40B4-BE49-F238E27FC236}">
                <a16:creationId xmlns:a16="http://schemas.microsoft.com/office/drawing/2014/main" xmlns="" id="{9AF1934B-60DC-744B-9BDD-33B97B65CD8C}"/>
              </a:ext>
            </a:extLst>
          </p:cNvPr>
          <p:cNvSpPr>
            <a:spLocks/>
          </p:cNvSpPr>
          <p:nvPr/>
        </p:nvSpPr>
        <p:spPr>
          <a:xfrm>
            <a:off x="2124202" y="280161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7" name="Google Shape;868;p45">
            <a:extLst>
              <a:ext uri="{FF2B5EF4-FFF2-40B4-BE49-F238E27FC236}">
                <a16:creationId xmlns:a16="http://schemas.microsoft.com/office/drawing/2014/main" xmlns="" id="{27A9E4C1-9948-B84D-BE12-851E433BFA22}"/>
              </a:ext>
            </a:extLst>
          </p:cNvPr>
          <p:cNvSpPr>
            <a:spLocks/>
          </p:cNvSpPr>
          <p:nvPr/>
        </p:nvSpPr>
        <p:spPr>
          <a:xfrm>
            <a:off x="2124202" y="349346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8" name="Google Shape;869;p45">
            <a:extLst>
              <a:ext uri="{FF2B5EF4-FFF2-40B4-BE49-F238E27FC236}">
                <a16:creationId xmlns:a16="http://schemas.microsoft.com/office/drawing/2014/main" xmlns="" id="{10397D50-54C7-8A41-AB91-580D068AD7AE}"/>
              </a:ext>
            </a:extLst>
          </p:cNvPr>
          <p:cNvSpPr>
            <a:spLocks/>
          </p:cNvSpPr>
          <p:nvPr/>
        </p:nvSpPr>
        <p:spPr>
          <a:xfrm>
            <a:off x="2124202" y="418531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59" name="Google Shape;870;p45">
            <a:extLst>
              <a:ext uri="{FF2B5EF4-FFF2-40B4-BE49-F238E27FC236}">
                <a16:creationId xmlns:a16="http://schemas.microsoft.com/office/drawing/2014/main" xmlns="" id="{BE3A5B81-2016-B94B-BF6C-16A9AF30D81C}"/>
              </a:ext>
            </a:extLst>
          </p:cNvPr>
          <p:cNvSpPr>
            <a:spLocks/>
          </p:cNvSpPr>
          <p:nvPr/>
        </p:nvSpPr>
        <p:spPr>
          <a:xfrm>
            <a:off x="2124201" y="487716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0" name="Google Shape;871;p45">
            <a:extLst>
              <a:ext uri="{FF2B5EF4-FFF2-40B4-BE49-F238E27FC236}">
                <a16:creationId xmlns:a16="http://schemas.microsoft.com/office/drawing/2014/main" xmlns="" id="{12453745-D865-AB4E-ADAF-2DC0E529C38D}"/>
              </a:ext>
            </a:extLst>
          </p:cNvPr>
          <p:cNvSpPr>
            <a:spLocks/>
          </p:cNvSpPr>
          <p:nvPr/>
        </p:nvSpPr>
        <p:spPr>
          <a:xfrm>
            <a:off x="2737830" y="28016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1" name="Google Shape;872;p45">
            <a:extLst>
              <a:ext uri="{FF2B5EF4-FFF2-40B4-BE49-F238E27FC236}">
                <a16:creationId xmlns:a16="http://schemas.microsoft.com/office/drawing/2014/main" xmlns="" id="{F0D6C350-BC8D-1F4F-B920-7433867AAD09}"/>
              </a:ext>
            </a:extLst>
          </p:cNvPr>
          <p:cNvSpPr>
            <a:spLocks/>
          </p:cNvSpPr>
          <p:nvPr/>
        </p:nvSpPr>
        <p:spPr>
          <a:xfrm>
            <a:off x="2737830" y="34934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2" name="Google Shape;873;p45">
            <a:extLst>
              <a:ext uri="{FF2B5EF4-FFF2-40B4-BE49-F238E27FC236}">
                <a16:creationId xmlns:a16="http://schemas.microsoft.com/office/drawing/2014/main" xmlns="" id="{63716B8B-884E-CB4E-BE83-0243AA1BBF44}"/>
              </a:ext>
            </a:extLst>
          </p:cNvPr>
          <p:cNvSpPr>
            <a:spLocks/>
          </p:cNvSpPr>
          <p:nvPr/>
        </p:nvSpPr>
        <p:spPr>
          <a:xfrm>
            <a:off x="2737830" y="41853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3" name="Google Shape;874;p45">
            <a:extLst>
              <a:ext uri="{FF2B5EF4-FFF2-40B4-BE49-F238E27FC236}">
                <a16:creationId xmlns:a16="http://schemas.microsoft.com/office/drawing/2014/main" xmlns="" id="{AB2EFBCF-BDA9-DC43-843D-EF44E5470345}"/>
              </a:ext>
            </a:extLst>
          </p:cNvPr>
          <p:cNvSpPr>
            <a:spLocks/>
          </p:cNvSpPr>
          <p:nvPr/>
        </p:nvSpPr>
        <p:spPr>
          <a:xfrm>
            <a:off x="2737829" y="48771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4" name="Google Shape;875;p45">
            <a:extLst>
              <a:ext uri="{FF2B5EF4-FFF2-40B4-BE49-F238E27FC236}">
                <a16:creationId xmlns:a16="http://schemas.microsoft.com/office/drawing/2014/main" xmlns="" id="{A4C41689-3525-9649-BD92-C57D9D73A09B}"/>
              </a:ext>
            </a:extLst>
          </p:cNvPr>
          <p:cNvSpPr>
            <a:spLocks/>
          </p:cNvSpPr>
          <p:nvPr/>
        </p:nvSpPr>
        <p:spPr>
          <a:xfrm>
            <a:off x="3691120" y="2243146"/>
            <a:ext cx="2924263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876;p45">
            <a:extLst>
              <a:ext uri="{FF2B5EF4-FFF2-40B4-BE49-F238E27FC236}">
                <a16:creationId xmlns:a16="http://schemas.microsoft.com/office/drawing/2014/main" xmlns="" id="{BAAD87C1-3B53-3A4B-9E72-A477BB7168F3}"/>
              </a:ext>
            </a:extLst>
          </p:cNvPr>
          <p:cNvSpPr txBox="1">
            <a:spLocks/>
          </p:cNvSpPr>
          <p:nvPr/>
        </p:nvSpPr>
        <p:spPr>
          <a:xfrm>
            <a:off x="4134687" y="2324614"/>
            <a:ext cx="20419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Edge Step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6" name="Google Shape;877;p45">
            <a:extLst>
              <a:ext uri="{FF2B5EF4-FFF2-40B4-BE49-F238E27FC236}">
                <a16:creationId xmlns:a16="http://schemas.microsoft.com/office/drawing/2014/main" xmlns="" id="{5A783330-BF22-D340-AC38-CB0DD8312656}"/>
              </a:ext>
            </a:extLst>
          </p:cNvPr>
          <p:cNvSpPr>
            <a:spLocks/>
          </p:cNvSpPr>
          <p:nvPr/>
        </p:nvSpPr>
        <p:spPr>
          <a:xfrm>
            <a:off x="3857371" y="280161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7" name="Google Shape;878;p45">
            <a:extLst>
              <a:ext uri="{FF2B5EF4-FFF2-40B4-BE49-F238E27FC236}">
                <a16:creationId xmlns:a16="http://schemas.microsoft.com/office/drawing/2014/main" xmlns="" id="{B103C63F-E409-C640-B86F-C8D97BF5F912}"/>
              </a:ext>
            </a:extLst>
          </p:cNvPr>
          <p:cNvSpPr>
            <a:spLocks/>
          </p:cNvSpPr>
          <p:nvPr/>
        </p:nvSpPr>
        <p:spPr>
          <a:xfrm>
            <a:off x="3857371" y="349346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8" name="Google Shape;879;p45">
            <a:extLst>
              <a:ext uri="{FF2B5EF4-FFF2-40B4-BE49-F238E27FC236}">
                <a16:creationId xmlns:a16="http://schemas.microsoft.com/office/drawing/2014/main" xmlns="" id="{33760BF3-F23C-1449-BFD5-663C77523454}"/>
              </a:ext>
            </a:extLst>
          </p:cNvPr>
          <p:cNvSpPr>
            <a:spLocks/>
          </p:cNvSpPr>
          <p:nvPr/>
        </p:nvSpPr>
        <p:spPr>
          <a:xfrm>
            <a:off x="3857371" y="418531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69" name="Google Shape;880;p45">
            <a:extLst>
              <a:ext uri="{FF2B5EF4-FFF2-40B4-BE49-F238E27FC236}">
                <a16:creationId xmlns:a16="http://schemas.microsoft.com/office/drawing/2014/main" xmlns="" id="{B02E3E3A-37A1-A340-8120-006A59D96341}"/>
              </a:ext>
            </a:extLst>
          </p:cNvPr>
          <p:cNvSpPr>
            <a:spLocks/>
          </p:cNvSpPr>
          <p:nvPr/>
        </p:nvSpPr>
        <p:spPr>
          <a:xfrm>
            <a:off x="3857370" y="487716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0" name="Google Shape;881;p45">
            <a:extLst>
              <a:ext uri="{FF2B5EF4-FFF2-40B4-BE49-F238E27FC236}">
                <a16:creationId xmlns:a16="http://schemas.microsoft.com/office/drawing/2014/main" xmlns="" id="{8CB8FEE5-EDCD-994C-9CE7-D6480357ADBF}"/>
              </a:ext>
            </a:extLst>
          </p:cNvPr>
          <p:cNvSpPr>
            <a:spLocks/>
          </p:cNvSpPr>
          <p:nvPr/>
        </p:nvSpPr>
        <p:spPr>
          <a:xfrm>
            <a:off x="4636260" y="28016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1" name="Google Shape;882;p45">
            <a:extLst>
              <a:ext uri="{FF2B5EF4-FFF2-40B4-BE49-F238E27FC236}">
                <a16:creationId xmlns:a16="http://schemas.microsoft.com/office/drawing/2014/main" xmlns="" id="{122A568B-1D61-4C46-A0C7-F62B7FCC34C6}"/>
              </a:ext>
            </a:extLst>
          </p:cNvPr>
          <p:cNvSpPr>
            <a:spLocks/>
          </p:cNvSpPr>
          <p:nvPr/>
        </p:nvSpPr>
        <p:spPr>
          <a:xfrm>
            <a:off x="4636260" y="34934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2" name="Google Shape;883;p45">
            <a:extLst>
              <a:ext uri="{FF2B5EF4-FFF2-40B4-BE49-F238E27FC236}">
                <a16:creationId xmlns:a16="http://schemas.microsoft.com/office/drawing/2014/main" xmlns="" id="{69C3B295-3D03-EA4A-9D59-851A45B46BBF}"/>
              </a:ext>
            </a:extLst>
          </p:cNvPr>
          <p:cNvSpPr>
            <a:spLocks/>
          </p:cNvSpPr>
          <p:nvPr/>
        </p:nvSpPr>
        <p:spPr>
          <a:xfrm>
            <a:off x="4636260" y="41853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3" name="Google Shape;884;p45">
            <a:extLst>
              <a:ext uri="{FF2B5EF4-FFF2-40B4-BE49-F238E27FC236}">
                <a16:creationId xmlns:a16="http://schemas.microsoft.com/office/drawing/2014/main" xmlns="" id="{50E99E26-4C52-9D40-AC99-6B0723D75169}"/>
              </a:ext>
            </a:extLst>
          </p:cNvPr>
          <p:cNvSpPr>
            <a:spLocks/>
          </p:cNvSpPr>
          <p:nvPr/>
        </p:nvSpPr>
        <p:spPr>
          <a:xfrm>
            <a:off x="4636259" y="48771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4" name="Google Shape;885;p45">
            <a:extLst>
              <a:ext uri="{FF2B5EF4-FFF2-40B4-BE49-F238E27FC236}">
                <a16:creationId xmlns:a16="http://schemas.microsoft.com/office/drawing/2014/main" xmlns="" id="{AD4ABC14-0BD3-9A47-BF85-C8CD4C72E9F8}"/>
              </a:ext>
            </a:extLst>
          </p:cNvPr>
          <p:cNvSpPr>
            <a:spLocks/>
          </p:cNvSpPr>
          <p:nvPr/>
        </p:nvSpPr>
        <p:spPr>
          <a:xfrm>
            <a:off x="5235776" y="280161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5" name="Google Shape;886;p45">
            <a:extLst>
              <a:ext uri="{FF2B5EF4-FFF2-40B4-BE49-F238E27FC236}">
                <a16:creationId xmlns:a16="http://schemas.microsoft.com/office/drawing/2014/main" xmlns="" id="{278FC570-E377-5345-9B6A-BA2AB6FE1E61}"/>
              </a:ext>
            </a:extLst>
          </p:cNvPr>
          <p:cNvSpPr>
            <a:spLocks/>
          </p:cNvSpPr>
          <p:nvPr/>
        </p:nvSpPr>
        <p:spPr>
          <a:xfrm>
            <a:off x="5235776" y="3493460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6" name="Google Shape;887;p45">
            <a:extLst>
              <a:ext uri="{FF2B5EF4-FFF2-40B4-BE49-F238E27FC236}">
                <a16:creationId xmlns:a16="http://schemas.microsoft.com/office/drawing/2014/main" xmlns="" id="{C2B71BD1-B5F5-F246-A579-E3685D200EB3}"/>
              </a:ext>
            </a:extLst>
          </p:cNvPr>
          <p:cNvSpPr>
            <a:spLocks/>
          </p:cNvSpPr>
          <p:nvPr/>
        </p:nvSpPr>
        <p:spPr>
          <a:xfrm>
            <a:off x="5235776" y="418531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7" name="Google Shape;888;p45">
            <a:extLst>
              <a:ext uri="{FF2B5EF4-FFF2-40B4-BE49-F238E27FC236}">
                <a16:creationId xmlns:a16="http://schemas.microsoft.com/office/drawing/2014/main" xmlns="" id="{7B6256B9-435D-7247-BE72-CB7983EBF276}"/>
              </a:ext>
            </a:extLst>
          </p:cNvPr>
          <p:cNvSpPr>
            <a:spLocks/>
          </p:cNvSpPr>
          <p:nvPr/>
        </p:nvSpPr>
        <p:spPr>
          <a:xfrm>
            <a:off x="5235775" y="4877160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8" name="Google Shape;889;p45">
            <a:extLst>
              <a:ext uri="{FF2B5EF4-FFF2-40B4-BE49-F238E27FC236}">
                <a16:creationId xmlns:a16="http://schemas.microsoft.com/office/drawing/2014/main" xmlns="" id="{1C7C578A-C683-D546-A553-C66801B7FA43}"/>
              </a:ext>
            </a:extLst>
          </p:cNvPr>
          <p:cNvSpPr>
            <a:spLocks/>
          </p:cNvSpPr>
          <p:nvPr/>
        </p:nvSpPr>
        <p:spPr>
          <a:xfrm>
            <a:off x="6014665" y="28016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79" name="Google Shape;890;p45">
            <a:extLst>
              <a:ext uri="{FF2B5EF4-FFF2-40B4-BE49-F238E27FC236}">
                <a16:creationId xmlns:a16="http://schemas.microsoft.com/office/drawing/2014/main" xmlns="" id="{A576EF0C-A7E2-6B44-ACBD-BC1D37996B3E}"/>
              </a:ext>
            </a:extLst>
          </p:cNvPr>
          <p:cNvSpPr>
            <a:spLocks/>
          </p:cNvSpPr>
          <p:nvPr/>
        </p:nvSpPr>
        <p:spPr>
          <a:xfrm>
            <a:off x="6014665" y="34934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80" name="Google Shape;891;p45">
            <a:extLst>
              <a:ext uri="{FF2B5EF4-FFF2-40B4-BE49-F238E27FC236}">
                <a16:creationId xmlns:a16="http://schemas.microsoft.com/office/drawing/2014/main" xmlns="" id="{58BD28BF-C642-4740-9D83-B01B0FC3377E}"/>
              </a:ext>
            </a:extLst>
          </p:cNvPr>
          <p:cNvSpPr>
            <a:spLocks/>
          </p:cNvSpPr>
          <p:nvPr/>
        </p:nvSpPr>
        <p:spPr>
          <a:xfrm>
            <a:off x="6014665" y="4185310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81" name="Google Shape;892;p45">
            <a:extLst>
              <a:ext uri="{FF2B5EF4-FFF2-40B4-BE49-F238E27FC236}">
                <a16:creationId xmlns:a16="http://schemas.microsoft.com/office/drawing/2014/main" xmlns="" id="{1E1576F2-39C7-D647-957E-18A9DAC835F8}"/>
              </a:ext>
            </a:extLst>
          </p:cNvPr>
          <p:cNvSpPr>
            <a:spLocks/>
          </p:cNvSpPr>
          <p:nvPr/>
        </p:nvSpPr>
        <p:spPr>
          <a:xfrm>
            <a:off x="6014664" y="4877160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cxnSp>
        <p:nvCxnSpPr>
          <p:cNvPr id="282" name="Google Shape;893;p45">
            <a:extLst>
              <a:ext uri="{FF2B5EF4-FFF2-40B4-BE49-F238E27FC236}">
                <a16:creationId xmlns:a16="http://schemas.microsoft.com/office/drawing/2014/main" xmlns="" id="{479085E1-1284-1F46-9596-0E49B27793DA}"/>
              </a:ext>
            </a:extLst>
          </p:cNvPr>
          <p:cNvCxnSpPr>
            <a:stCxn id="266" idx="6"/>
            <a:endCxn id="270" idx="2"/>
          </p:cNvCxnSpPr>
          <p:nvPr/>
        </p:nvCxnSpPr>
        <p:spPr>
          <a:xfrm>
            <a:off x="4314572" y="303021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894;p45">
            <a:extLst>
              <a:ext uri="{FF2B5EF4-FFF2-40B4-BE49-F238E27FC236}">
                <a16:creationId xmlns:a16="http://schemas.microsoft.com/office/drawing/2014/main" xmlns="" id="{3959203B-D464-9948-9EA7-685A8FF9AC17}"/>
              </a:ext>
            </a:extLst>
          </p:cNvPr>
          <p:cNvCxnSpPr>
            <a:stCxn id="267" idx="6"/>
            <a:endCxn id="271" idx="2"/>
          </p:cNvCxnSpPr>
          <p:nvPr/>
        </p:nvCxnSpPr>
        <p:spPr>
          <a:xfrm>
            <a:off x="4314572" y="372206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895;p45">
            <a:extLst>
              <a:ext uri="{FF2B5EF4-FFF2-40B4-BE49-F238E27FC236}">
                <a16:creationId xmlns:a16="http://schemas.microsoft.com/office/drawing/2014/main" xmlns="" id="{4E78D5EB-BD7A-2349-8C37-68E2E322B442}"/>
              </a:ext>
            </a:extLst>
          </p:cNvPr>
          <p:cNvCxnSpPr>
            <a:stCxn id="268" idx="6"/>
            <a:endCxn id="272" idx="2"/>
          </p:cNvCxnSpPr>
          <p:nvPr/>
        </p:nvCxnSpPr>
        <p:spPr>
          <a:xfrm>
            <a:off x="4314572" y="441391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896;p45">
            <a:extLst>
              <a:ext uri="{FF2B5EF4-FFF2-40B4-BE49-F238E27FC236}">
                <a16:creationId xmlns:a16="http://schemas.microsoft.com/office/drawing/2014/main" xmlns="" id="{7C42FE10-E505-4341-9604-31358D122AAB}"/>
              </a:ext>
            </a:extLst>
          </p:cNvPr>
          <p:cNvCxnSpPr>
            <a:stCxn id="269" idx="6"/>
            <a:endCxn id="273" idx="2"/>
          </p:cNvCxnSpPr>
          <p:nvPr/>
        </p:nvCxnSpPr>
        <p:spPr>
          <a:xfrm>
            <a:off x="4314571" y="510576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897;p45">
            <a:extLst>
              <a:ext uri="{FF2B5EF4-FFF2-40B4-BE49-F238E27FC236}">
                <a16:creationId xmlns:a16="http://schemas.microsoft.com/office/drawing/2014/main" xmlns="" id="{ED1E5A53-5676-A247-9B70-6220C849321A}"/>
              </a:ext>
            </a:extLst>
          </p:cNvPr>
          <p:cNvCxnSpPr>
            <a:stCxn id="277" idx="6"/>
            <a:endCxn id="281" idx="2"/>
          </p:cNvCxnSpPr>
          <p:nvPr/>
        </p:nvCxnSpPr>
        <p:spPr>
          <a:xfrm>
            <a:off x="5692976" y="510576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898;p45">
            <a:extLst>
              <a:ext uri="{FF2B5EF4-FFF2-40B4-BE49-F238E27FC236}">
                <a16:creationId xmlns:a16="http://schemas.microsoft.com/office/drawing/2014/main" xmlns="" id="{86CFDE59-D590-6E40-A082-2BABEE8F28FE}"/>
              </a:ext>
            </a:extLst>
          </p:cNvPr>
          <p:cNvCxnSpPr>
            <a:stCxn id="276" idx="6"/>
            <a:endCxn id="280" idx="2"/>
          </p:cNvCxnSpPr>
          <p:nvPr/>
        </p:nvCxnSpPr>
        <p:spPr>
          <a:xfrm>
            <a:off x="5692977" y="441391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8" name="Google Shape;899;p45">
            <a:extLst>
              <a:ext uri="{FF2B5EF4-FFF2-40B4-BE49-F238E27FC236}">
                <a16:creationId xmlns:a16="http://schemas.microsoft.com/office/drawing/2014/main" xmlns="" id="{173524ED-B78A-4C42-83F0-0CC4E521026B}"/>
              </a:ext>
            </a:extLst>
          </p:cNvPr>
          <p:cNvCxnSpPr>
            <a:stCxn id="275" idx="6"/>
            <a:endCxn id="279" idx="2"/>
          </p:cNvCxnSpPr>
          <p:nvPr/>
        </p:nvCxnSpPr>
        <p:spPr>
          <a:xfrm>
            <a:off x="5692977" y="372206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9" name="Google Shape;900;p45">
            <a:extLst>
              <a:ext uri="{FF2B5EF4-FFF2-40B4-BE49-F238E27FC236}">
                <a16:creationId xmlns:a16="http://schemas.microsoft.com/office/drawing/2014/main" xmlns="" id="{BDC44962-B2FD-4A44-8072-25F01AC06312}"/>
              </a:ext>
            </a:extLst>
          </p:cNvPr>
          <p:cNvCxnSpPr>
            <a:stCxn id="274" idx="6"/>
            <a:endCxn id="278" idx="2"/>
          </p:cNvCxnSpPr>
          <p:nvPr/>
        </p:nvCxnSpPr>
        <p:spPr>
          <a:xfrm>
            <a:off x="5692977" y="3030210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901;p45">
            <a:extLst>
              <a:ext uri="{FF2B5EF4-FFF2-40B4-BE49-F238E27FC236}">
                <a16:creationId xmlns:a16="http://schemas.microsoft.com/office/drawing/2014/main" xmlns="" id="{6A9380E4-519D-7442-B84C-581D67D74102}"/>
              </a:ext>
            </a:extLst>
          </p:cNvPr>
          <p:cNvSpPr txBox="1">
            <a:spLocks/>
          </p:cNvSpPr>
          <p:nvPr/>
        </p:nvSpPr>
        <p:spPr>
          <a:xfrm>
            <a:off x="4296733" y="2671563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1" name="Google Shape;902;p45">
            <a:extLst>
              <a:ext uri="{FF2B5EF4-FFF2-40B4-BE49-F238E27FC236}">
                <a16:creationId xmlns:a16="http://schemas.microsoft.com/office/drawing/2014/main" xmlns="" id="{030D3973-A3AC-5443-9406-5F4F59AED569}"/>
              </a:ext>
            </a:extLst>
          </p:cNvPr>
          <p:cNvSpPr txBox="1">
            <a:spLocks/>
          </p:cNvSpPr>
          <p:nvPr/>
        </p:nvSpPr>
        <p:spPr>
          <a:xfrm>
            <a:off x="4296733" y="3372423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2" name="Google Shape;903;p45">
            <a:extLst>
              <a:ext uri="{FF2B5EF4-FFF2-40B4-BE49-F238E27FC236}">
                <a16:creationId xmlns:a16="http://schemas.microsoft.com/office/drawing/2014/main" xmlns="" id="{ECDA5643-2CB8-174E-A65E-F2023B70FB7A}"/>
              </a:ext>
            </a:extLst>
          </p:cNvPr>
          <p:cNvSpPr txBox="1">
            <a:spLocks/>
          </p:cNvSpPr>
          <p:nvPr/>
        </p:nvSpPr>
        <p:spPr>
          <a:xfrm>
            <a:off x="4296733" y="4055665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3" name="Google Shape;904;p45">
            <a:extLst>
              <a:ext uri="{FF2B5EF4-FFF2-40B4-BE49-F238E27FC236}">
                <a16:creationId xmlns:a16="http://schemas.microsoft.com/office/drawing/2014/main" xmlns="" id="{3C9E562B-B761-B24C-912A-B014E575A05D}"/>
              </a:ext>
            </a:extLst>
          </p:cNvPr>
          <p:cNvSpPr txBox="1">
            <a:spLocks/>
          </p:cNvSpPr>
          <p:nvPr/>
        </p:nvSpPr>
        <p:spPr>
          <a:xfrm>
            <a:off x="4296733" y="4746047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4" name="Google Shape;905;p45">
            <a:extLst>
              <a:ext uri="{FF2B5EF4-FFF2-40B4-BE49-F238E27FC236}">
                <a16:creationId xmlns:a16="http://schemas.microsoft.com/office/drawing/2014/main" xmlns="" id="{E5D30CC3-510D-2B41-9B53-D6B1AFD8D247}"/>
              </a:ext>
            </a:extLst>
          </p:cNvPr>
          <p:cNvSpPr txBox="1">
            <a:spLocks/>
          </p:cNvSpPr>
          <p:nvPr/>
        </p:nvSpPr>
        <p:spPr>
          <a:xfrm>
            <a:off x="5677593" y="2678420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5" name="Google Shape;906;p45">
            <a:extLst>
              <a:ext uri="{FF2B5EF4-FFF2-40B4-BE49-F238E27FC236}">
                <a16:creationId xmlns:a16="http://schemas.microsoft.com/office/drawing/2014/main" xmlns="" id="{151DAF64-AC52-7A47-9087-A6A8E4573AC6}"/>
              </a:ext>
            </a:extLst>
          </p:cNvPr>
          <p:cNvSpPr txBox="1">
            <a:spLocks/>
          </p:cNvSpPr>
          <p:nvPr/>
        </p:nvSpPr>
        <p:spPr>
          <a:xfrm>
            <a:off x="5677593" y="3379280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6" name="Google Shape;907;p45">
            <a:extLst>
              <a:ext uri="{FF2B5EF4-FFF2-40B4-BE49-F238E27FC236}">
                <a16:creationId xmlns:a16="http://schemas.microsoft.com/office/drawing/2014/main" xmlns="" id="{6787F13D-1F7A-1B46-A500-1E903EE943B3}"/>
              </a:ext>
            </a:extLst>
          </p:cNvPr>
          <p:cNvSpPr txBox="1">
            <a:spLocks/>
          </p:cNvSpPr>
          <p:nvPr/>
        </p:nvSpPr>
        <p:spPr>
          <a:xfrm>
            <a:off x="5677593" y="4062522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7" name="Google Shape;908;p45">
            <a:extLst>
              <a:ext uri="{FF2B5EF4-FFF2-40B4-BE49-F238E27FC236}">
                <a16:creationId xmlns:a16="http://schemas.microsoft.com/office/drawing/2014/main" xmlns="" id="{01021CBF-F4C1-6346-850D-E30914D72D8D}"/>
              </a:ext>
            </a:extLst>
          </p:cNvPr>
          <p:cNvSpPr txBox="1">
            <a:spLocks/>
          </p:cNvSpPr>
          <p:nvPr/>
        </p:nvSpPr>
        <p:spPr>
          <a:xfrm>
            <a:off x="5677593" y="4752904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298" name="Google Shape;909;p45">
            <a:extLst>
              <a:ext uri="{FF2B5EF4-FFF2-40B4-BE49-F238E27FC236}">
                <a16:creationId xmlns:a16="http://schemas.microsoft.com/office/drawing/2014/main" xmlns="" id="{74C7AE7A-3063-2F49-A57D-36C4E501A0F8}"/>
              </a:ext>
            </a:extLst>
          </p:cNvPr>
          <p:cNvSpPr>
            <a:spLocks/>
          </p:cNvSpPr>
          <p:nvPr/>
        </p:nvSpPr>
        <p:spPr>
          <a:xfrm>
            <a:off x="1778876" y="2422208"/>
            <a:ext cx="322127" cy="1972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5E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xmlns="" id="{1F532E61-FC8C-8541-B3E5-2A0646E6DE7B}"/>
              </a:ext>
            </a:extLst>
          </p:cNvPr>
          <p:cNvSpPr txBox="1">
            <a:spLocks/>
          </p:cNvSpPr>
          <p:nvPr/>
        </p:nvSpPr>
        <p:spPr>
          <a:xfrm>
            <a:off x="604208" y="598370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add node 1</a:t>
            </a:r>
          </a:p>
        </p:txBody>
      </p: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xmlns="" id="{468A9A9B-5089-0043-9F50-BFE6B3A8BBE7}"/>
              </a:ext>
            </a:extLst>
          </p:cNvPr>
          <p:cNvCxnSpPr>
            <a:cxnSpLocks/>
            <a:stCxn id="299" idx="0"/>
            <a:endCxn id="248" idx="2"/>
          </p:cNvCxnSpPr>
          <p:nvPr/>
        </p:nvCxnSpPr>
        <p:spPr>
          <a:xfrm flipV="1">
            <a:off x="1143779" y="5672144"/>
            <a:ext cx="2" cy="311564"/>
          </a:xfrm>
          <a:prstGeom prst="straightConnector1">
            <a:avLst/>
          </a:prstGeom>
          <a:noFill/>
          <a:ln w="28575" cap="flat" cmpd="sng" algn="ctr">
            <a:solidFill>
              <a:srgbClr val="FFFFFF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301" name="TextBox 300">
            <a:extLst>
              <a:ext uri="{FF2B5EF4-FFF2-40B4-BE49-F238E27FC236}">
                <a16:creationId xmlns:a16="http://schemas.microsoft.com/office/drawing/2014/main" xmlns="" id="{BF099B34-BD6E-C745-AB23-3F86F3C2545E}"/>
              </a:ext>
            </a:extLst>
          </p:cNvPr>
          <p:cNvSpPr txBox="1">
            <a:spLocks/>
          </p:cNvSpPr>
          <p:nvPr/>
        </p:nvSpPr>
        <p:spPr>
          <a:xfrm>
            <a:off x="2139617" y="598370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add node 2</a:t>
            </a:r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xmlns="" id="{416F96BC-E800-B448-BC37-0FC235A2E837}"/>
              </a:ext>
            </a:extLst>
          </p:cNvPr>
          <p:cNvCxnSpPr>
            <a:cxnSpLocks/>
            <a:stCxn id="301" idx="0"/>
            <a:endCxn id="254" idx="2"/>
          </p:cNvCxnSpPr>
          <p:nvPr/>
        </p:nvCxnSpPr>
        <p:spPr>
          <a:xfrm flipV="1">
            <a:off x="2679188" y="5672145"/>
            <a:ext cx="1" cy="311563"/>
          </a:xfrm>
          <a:prstGeom prst="straightConnector1">
            <a:avLst/>
          </a:prstGeom>
          <a:noFill/>
          <a:ln w="28575" cap="flat" cmpd="sng" algn="ctr">
            <a:solidFill>
              <a:srgbClr val="FFFFFF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303" name="TextBox 302">
            <a:extLst>
              <a:ext uri="{FF2B5EF4-FFF2-40B4-BE49-F238E27FC236}">
                <a16:creationId xmlns:a16="http://schemas.microsoft.com/office/drawing/2014/main" xmlns="" id="{55BB9495-E1BE-C349-A470-331BA590D810}"/>
              </a:ext>
            </a:extLst>
          </p:cNvPr>
          <p:cNvSpPr txBox="1">
            <a:spLocks/>
          </p:cNvSpPr>
          <p:nvPr/>
        </p:nvSpPr>
        <p:spPr>
          <a:xfrm>
            <a:off x="3640918" y="5983708"/>
            <a:ext cx="3024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add the edge between node 1 and 2</a:t>
            </a:r>
          </a:p>
        </p:txBody>
      </p: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xmlns="" id="{16016713-797E-B941-B006-9F8C2556EDA0}"/>
              </a:ext>
            </a:extLst>
          </p:cNvPr>
          <p:cNvCxnSpPr>
            <a:cxnSpLocks/>
            <a:stCxn id="303" idx="0"/>
            <a:endCxn id="264" idx="2"/>
          </p:cNvCxnSpPr>
          <p:nvPr/>
        </p:nvCxnSpPr>
        <p:spPr>
          <a:xfrm flipV="1">
            <a:off x="5153250" y="5672146"/>
            <a:ext cx="2" cy="311562"/>
          </a:xfrm>
          <a:prstGeom prst="straightConnector1">
            <a:avLst/>
          </a:prstGeom>
          <a:noFill/>
          <a:ln w="28575" cap="flat" cmpd="sng" algn="ctr">
            <a:solidFill>
              <a:srgbClr val="FFFFFF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305" name="Google Shape;909;p45">
            <a:extLst>
              <a:ext uri="{FF2B5EF4-FFF2-40B4-BE49-F238E27FC236}">
                <a16:creationId xmlns:a16="http://schemas.microsoft.com/office/drawing/2014/main" xmlns="" id="{995587E5-58B8-8E48-98C6-5C31D99A6D60}"/>
              </a:ext>
            </a:extLst>
          </p:cNvPr>
          <p:cNvSpPr>
            <a:spLocks/>
          </p:cNvSpPr>
          <p:nvPr/>
        </p:nvSpPr>
        <p:spPr>
          <a:xfrm>
            <a:off x="3493148" y="2422208"/>
            <a:ext cx="322127" cy="1972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5E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xmlns="" id="{11DDE46E-D6BA-E748-9EBA-102CA5C6CBA9}"/>
              </a:ext>
            </a:extLst>
          </p:cNvPr>
          <p:cNvSpPr txBox="1">
            <a:spLocks/>
          </p:cNvSpPr>
          <p:nvPr/>
        </p:nvSpPr>
        <p:spPr>
          <a:xfrm>
            <a:off x="223258" y="6283386"/>
            <a:ext cx="184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  <a:sym typeface="Arial"/>
              </a:rPr>
              <a:t>Campbell: </a:t>
            </a:r>
            <a:r>
              <a:rPr lang="en-US" sz="1200" kern="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  <a:sym typeface="Arial"/>
              </a:rPr>
              <a:t>FAC, ORG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xmlns="" id="{B7F4DE49-BF0D-E448-A44E-2A12BBCE18A3}"/>
              </a:ext>
            </a:extLst>
          </p:cNvPr>
          <p:cNvSpPr txBox="1">
            <a:spLocks/>
          </p:cNvSpPr>
          <p:nvPr/>
        </p:nvSpPr>
        <p:spPr>
          <a:xfrm>
            <a:off x="2044193" y="6283386"/>
            <a:ext cx="1269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  <a:sym typeface="Arial"/>
              </a:rPr>
              <a:t>fine: </a:t>
            </a:r>
            <a:r>
              <a:rPr lang="en-US" sz="1200" kern="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  <a:sym typeface="Arial"/>
              </a:rPr>
              <a:t>Fine, Sue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xmlns="" id="{56A3D8C2-50BF-FB4F-8BDA-4594D37BD027}"/>
              </a:ext>
            </a:extLst>
          </p:cNvPr>
          <p:cNvSpPr txBox="1">
            <a:spLocks/>
          </p:cNvSpPr>
          <p:nvPr/>
        </p:nvSpPr>
        <p:spPr>
          <a:xfrm>
            <a:off x="4308844" y="6283386"/>
            <a:ext cx="1721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cs typeface="Calibri" panose="020F0502020204030204" pitchFamily="34" charset="0"/>
                <a:sym typeface="Arial"/>
              </a:rPr>
              <a:t>null, entity, person, …</a:t>
            </a:r>
            <a:endParaRPr lang="en-US" sz="1200" kern="0" dirty="0">
              <a:solidFill>
                <a:srgbClr val="000000"/>
              </a:solidFill>
              <a:latin typeface="Helvetica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751;p40">
            <a:extLst>
              <a:ext uri="{FF2B5EF4-FFF2-40B4-BE49-F238E27FC236}">
                <a16:creationId xmlns:a16="http://schemas.microsoft.com/office/drawing/2014/main" xmlns="" id="{6AC056D9-AB25-1540-936A-F1B980B9D528}"/>
              </a:ext>
            </a:extLst>
          </p:cNvPr>
          <p:cNvSpPr txBox="1">
            <a:spLocks/>
          </p:cNvSpPr>
          <p:nvPr/>
        </p:nvSpPr>
        <p:spPr>
          <a:xfrm>
            <a:off x="7111464" y="3150250"/>
            <a:ext cx="7287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Fine</a:t>
            </a:r>
            <a:endParaRPr sz="1200" b="1" kern="0" dirty="0">
              <a:solidFill>
                <a:srgbClr val="000000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752;p40">
            <a:extLst>
              <a:ext uri="{FF2B5EF4-FFF2-40B4-BE49-F238E27FC236}">
                <a16:creationId xmlns:a16="http://schemas.microsoft.com/office/drawing/2014/main" xmlns="" id="{9C89B1BD-9FA1-7B48-93D8-BEAD2B7A4E53}"/>
              </a:ext>
            </a:extLst>
          </p:cNvPr>
          <p:cNvSpPr txBox="1">
            <a:spLocks/>
          </p:cNvSpPr>
          <p:nvPr/>
        </p:nvSpPr>
        <p:spPr>
          <a:xfrm>
            <a:off x="7958617" y="3150250"/>
            <a:ext cx="61390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FF4757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FAC</a:t>
            </a:r>
            <a:endParaRPr sz="1200" b="1" kern="0" dirty="0">
              <a:solidFill>
                <a:srgbClr val="FF4757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759;p40">
            <a:extLst>
              <a:ext uri="{FF2B5EF4-FFF2-40B4-BE49-F238E27FC236}">
                <a16:creationId xmlns:a16="http://schemas.microsoft.com/office/drawing/2014/main" xmlns="" id="{5FEDE224-097F-E745-8356-9D83132701EF}"/>
              </a:ext>
            </a:extLst>
          </p:cNvPr>
          <p:cNvSpPr txBox="1">
            <a:spLocks/>
          </p:cNvSpPr>
          <p:nvPr/>
        </p:nvSpPr>
        <p:spPr>
          <a:xfrm>
            <a:off x="7788342" y="3359615"/>
            <a:ext cx="94483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cs typeface="Calibri"/>
                <a:sym typeface="Calibri"/>
              </a:rPr>
              <a:t>Campbell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12" name="Google Shape;760;p40">
            <a:extLst>
              <a:ext uri="{FF2B5EF4-FFF2-40B4-BE49-F238E27FC236}">
                <a16:creationId xmlns:a16="http://schemas.microsoft.com/office/drawing/2014/main" xmlns="" id="{B904F70E-4026-6A47-AB75-5DAAB1A1984B}"/>
              </a:ext>
            </a:extLst>
          </p:cNvPr>
          <p:cNvSpPr txBox="1">
            <a:spLocks/>
          </p:cNvSpPr>
          <p:nvPr/>
        </p:nvSpPr>
        <p:spPr>
          <a:xfrm>
            <a:off x="7095422" y="3365246"/>
            <a:ext cx="74578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fines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13" name="Google Shape;761;p40">
            <a:extLst>
              <a:ext uri="{FF2B5EF4-FFF2-40B4-BE49-F238E27FC236}">
                <a16:creationId xmlns:a16="http://schemas.microsoft.com/office/drawing/2014/main" xmlns="" id="{E6A1528D-BDBE-0C48-ABB8-8B2C78702528}"/>
              </a:ext>
            </a:extLst>
          </p:cNvPr>
          <p:cNvSpPr txBox="1">
            <a:spLocks/>
          </p:cNvSpPr>
          <p:nvPr/>
        </p:nvSpPr>
        <p:spPr>
          <a:xfrm>
            <a:off x="7555427" y="2742544"/>
            <a:ext cx="62881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entity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cxnSp>
        <p:nvCxnSpPr>
          <p:cNvPr id="314" name="Google Shape;753;p40">
            <a:extLst>
              <a:ext uri="{FF2B5EF4-FFF2-40B4-BE49-F238E27FC236}">
                <a16:creationId xmlns:a16="http://schemas.microsoft.com/office/drawing/2014/main" xmlns="" id="{C15EFB79-D24F-0344-94FE-531AE12145A1}"/>
              </a:ext>
            </a:extLst>
          </p:cNvPr>
          <p:cNvCxnSpPr>
            <a:stCxn id="316" idx="2"/>
            <a:endCxn id="315" idx="6"/>
          </p:cNvCxnSpPr>
          <p:nvPr/>
        </p:nvCxnSpPr>
        <p:spPr>
          <a:xfrm flipH="1">
            <a:off x="7555746" y="3063498"/>
            <a:ext cx="628813" cy="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755;p40">
            <a:extLst>
              <a:ext uri="{FF2B5EF4-FFF2-40B4-BE49-F238E27FC236}">
                <a16:creationId xmlns:a16="http://schemas.microsoft.com/office/drawing/2014/main" xmlns="" id="{76EAF130-482B-7C44-A1B0-E1770625D1B0}"/>
              </a:ext>
            </a:extLst>
          </p:cNvPr>
          <p:cNvSpPr>
            <a:spLocks/>
          </p:cNvSpPr>
          <p:nvPr/>
        </p:nvSpPr>
        <p:spPr>
          <a:xfrm>
            <a:off x="7403345" y="298729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757;p40">
            <a:extLst>
              <a:ext uri="{FF2B5EF4-FFF2-40B4-BE49-F238E27FC236}">
                <a16:creationId xmlns:a16="http://schemas.microsoft.com/office/drawing/2014/main" xmlns="" id="{89604E6F-A0A4-EA48-8957-8FCBC7C82D6B}"/>
              </a:ext>
            </a:extLst>
          </p:cNvPr>
          <p:cNvSpPr>
            <a:spLocks/>
          </p:cNvSpPr>
          <p:nvPr/>
        </p:nvSpPr>
        <p:spPr>
          <a:xfrm>
            <a:off x="8184558" y="298729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751;p40">
            <a:extLst>
              <a:ext uri="{FF2B5EF4-FFF2-40B4-BE49-F238E27FC236}">
                <a16:creationId xmlns:a16="http://schemas.microsoft.com/office/drawing/2014/main" xmlns="" id="{1D96C1A8-1A74-7945-926B-976D21099AF7}"/>
              </a:ext>
            </a:extLst>
          </p:cNvPr>
          <p:cNvSpPr txBox="1">
            <a:spLocks/>
          </p:cNvSpPr>
          <p:nvPr/>
        </p:nvSpPr>
        <p:spPr>
          <a:xfrm>
            <a:off x="7111464" y="4638956"/>
            <a:ext cx="72878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Fine</a:t>
            </a:r>
            <a:endParaRPr sz="1200" b="1" kern="0" dirty="0">
              <a:solidFill>
                <a:srgbClr val="000000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752;p40">
            <a:extLst>
              <a:ext uri="{FF2B5EF4-FFF2-40B4-BE49-F238E27FC236}">
                <a16:creationId xmlns:a16="http://schemas.microsoft.com/office/drawing/2014/main" xmlns="" id="{E456EC05-EF72-7F4E-8858-C6F24322D2A9}"/>
              </a:ext>
            </a:extLst>
          </p:cNvPr>
          <p:cNvSpPr txBox="1">
            <a:spLocks/>
          </p:cNvSpPr>
          <p:nvPr/>
        </p:nvSpPr>
        <p:spPr>
          <a:xfrm>
            <a:off x="7958617" y="4638956"/>
            <a:ext cx="61390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sz="1200" b="1" kern="0" dirty="0">
              <a:solidFill>
                <a:srgbClr val="000000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759;p40">
            <a:extLst>
              <a:ext uri="{FF2B5EF4-FFF2-40B4-BE49-F238E27FC236}">
                <a16:creationId xmlns:a16="http://schemas.microsoft.com/office/drawing/2014/main" xmlns="" id="{6631EF69-972F-1540-82A4-C49630B0FBBC}"/>
              </a:ext>
            </a:extLst>
          </p:cNvPr>
          <p:cNvSpPr txBox="1">
            <a:spLocks/>
          </p:cNvSpPr>
          <p:nvPr/>
        </p:nvSpPr>
        <p:spPr>
          <a:xfrm>
            <a:off x="7788342" y="4848321"/>
            <a:ext cx="94483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cs typeface="Calibri"/>
                <a:sym typeface="Calibri"/>
              </a:rPr>
              <a:t>Campbell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20" name="Google Shape;760;p40">
            <a:extLst>
              <a:ext uri="{FF2B5EF4-FFF2-40B4-BE49-F238E27FC236}">
                <a16:creationId xmlns:a16="http://schemas.microsoft.com/office/drawing/2014/main" xmlns="" id="{9207245C-0665-174F-A132-D756B7D213D8}"/>
              </a:ext>
            </a:extLst>
          </p:cNvPr>
          <p:cNvSpPr txBox="1">
            <a:spLocks/>
          </p:cNvSpPr>
          <p:nvPr/>
        </p:nvSpPr>
        <p:spPr>
          <a:xfrm>
            <a:off x="7095422" y="4853952"/>
            <a:ext cx="74578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i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fines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21" name="Google Shape;761;p40">
            <a:extLst>
              <a:ext uri="{FF2B5EF4-FFF2-40B4-BE49-F238E27FC236}">
                <a16:creationId xmlns:a16="http://schemas.microsoft.com/office/drawing/2014/main" xmlns="" id="{F3BF56A1-E97F-7245-A3E5-D9D482E6C185}"/>
              </a:ext>
            </a:extLst>
          </p:cNvPr>
          <p:cNvSpPr txBox="1">
            <a:spLocks/>
          </p:cNvSpPr>
          <p:nvPr/>
        </p:nvSpPr>
        <p:spPr>
          <a:xfrm>
            <a:off x="7555427" y="4231250"/>
            <a:ext cx="62881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entity</a:t>
            </a:r>
            <a:endParaRPr sz="12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cxnSp>
        <p:nvCxnSpPr>
          <p:cNvPr id="322" name="Google Shape;753;p40">
            <a:extLst>
              <a:ext uri="{FF2B5EF4-FFF2-40B4-BE49-F238E27FC236}">
                <a16:creationId xmlns:a16="http://schemas.microsoft.com/office/drawing/2014/main" xmlns="" id="{E22CD59E-A6C7-4A47-8A1C-837DE0517F41}"/>
              </a:ext>
            </a:extLst>
          </p:cNvPr>
          <p:cNvCxnSpPr>
            <a:stCxn id="324" idx="2"/>
            <a:endCxn id="323" idx="6"/>
          </p:cNvCxnSpPr>
          <p:nvPr/>
        </p:nvCxnSpPr>
        <p:spPr>
          <a:xfrm flipH="1">
            <a:off x="7555746" y="4552204"/>
            <a:ext cx="628813" cy="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755;p40">
            <a:extLst>
              <a:ext uri="{FF2B5EF4-FFF2-40B4-BE49-F238E27FC236}">
                <a16:creationId xmlns:a16="http://schemas.microsoft.com/office/drawing/2014/main" xmlns="" id="{7257E209-5B0E-674B-9B12-6180CF4D95DA}"/>
              </a:ext>
            </a:extLst>
          </p:cNvPr>
          <p:cNvSpPr>
            <a:spLocks/>
          </p:cNvSpPr>
          <p:nvPr/>
        </p:nvSpPr>
        <p:spPr>
          <a:xfrm>
            <a:off x="7403345" y="4476004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757;p40">
            <a:extLst>
              <a:ext uri="{FF2B5EF4-FFF2-40B4-BE49-F238E27FC236}">
                <a16:creationId xmlns:a16="http://schemas.microsoft.com/office/drawing/2014/main" xmlns="" id="{A2031621-B1D5-D144-98B4-6818C7CC7E7F}"/>
              </a:ext>
            </a:extLst>
          </p:cNvPr>
          <p:cNvSpPr>
            <a:spLocks/>
          </p:cNvSpPr>
          <p:nvPr/>
        </p:nvSpPr>
        <p:spPr>
          <a:xfrm>
            <a:off x="8184558" y="4476004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876;p45">
            <a:extLst>
              <a:ext uri="{FF2B5EF4-FFF2-40B4-BE49-F238E27FC236}">
                <a16:creationId xmlns:a16="http://schemas.microsoft.com/office/drawing/2014/main" xmlns="" id="{EB19835B-8DA1-5E4C-8378-BF654D4ED0D4}"/>
              </a:ext>
            </a:extLst>
          </p:cNvPr>
          <p:cNvSpPr txBox="1">
            <a:spLocks/>
          </p:cNvSpPr>
          <p:nvPr/>
        </p:nvSpPr>
        <p:spPr>
          <a:xfrm>
            <a:off x="6757700" y="2324614"/>
            <a:ext cx="19754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Sort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26" name="Google Shape;778;p40">
            <a:extLst>
              <a:ext uri="{FF2B5EF4-FFF2-40B4-BE49-F238E27FC236}">
                <a16:creationId xmlns:a16="http://schemas.microsoft.com/office/drawing/2014/main" xmlns="" id="{C6787E82-CA5C-3D4E-A982-BB07C9DCF23A}"/>
              </a:ext>
            </a:extLst>
          </p:cNvPr>
          <p:cNvSpPr>
            <a:spLocks/>
          </p:cNvSpPr>
          <p:nvPr/>
        </p:nvSpPr>
        <p:spPr>
          <a:xfrm rot="10800000">
            <a:off x="6899213" y="4335950"/>
            <a:ext cx="218167" cy="568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1D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778;p40">
            <a:extLst>
              <a:ext uri="{FF2B5EF4-FFF2-40B4-BE49-F238E27FC236}">
                <a16:creationId xmlns:a16="http://schemas.microsoft.com/office/drawing/2014/main" xmlns="" id="{CC501A4B-232B-024B-BD9C-20484BDB8369}"/>
              </a:ext>
            </a:extLst>
          </p:cNvPr>
          <p:cNvSpPr>
            <a:spLocks/>
          </p:cNvSpPr>
          <p:nvPr/>
        </p:nvSpPr>
        <p:spPr>
          <a:xfrm>
            <a:off x="6904631" y="2860735"/>
            <a:ext cx="218167" cy="5684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47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xmlns="" id="{89CD0116-2B71-E845-8164-A6946AAD2FC6}"/>
              </a:ext>
            </a:extLst>
          </p:cNvPr>
          <p:cNvSpPr txBox="1">
            <a:spLocks/>
          </p:cNvSpPr>
          <p:nvPr/>
        </p:nvSpPr>
        <p:spPr>
          <a:xfrm>
            <a:off x="6930928" y="3710438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Higher local score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xmlns="" id="{0BE4D5A1-7733-D64D-828E-477B9CF1E90E}"/>
              </a:ext>
            </a:extLst>
          </p:cNvPr>
          <p:cNvSpPr txBox="1">
            <a:spLocks/>
          </p:cNvSpPr>
          <p:nvPr/>
        </p:nvSpPr>
        <p:spPr>
          <a:xfrm>
            <a:off x="6876425" y="5181432"/>
            <a:ext cx="1726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cs typeface="Arial"/>
                <a:sym typeface="Arial"/>
              </a:rPr>
              <a:t>Higher global score</a:t>
            </a:r>
          </a:p>
        </p:txBody>
      </p:sp>
      <p:sp>
        <p:nvSpPr>
          <p:cNvPr id="330" name="Google Shape;909;p45">
            <a:extLst>
              <a:ext uri="{FF2B5EF4-FFF2-40B4-BE49-F238E27FC236}">
                <a16:creationId xmlns:a16="http://schemas.microsoft.com/office/drawing/2014/main" xmlns="" id="{750D349F-D863-8746-B0B5-6245B27812C2}"/>
              </a:ext>
            </a:extLst>
          </p:cNvPr>
          <p:cNvSpPr>
            <a:spLocks/>
          </p:cNvSpPr>
          <p:nvPr/>
        </p:nvSpPr>
        <p:spPr>
          <a:xfrm>
            <a:off x="6529628" y="2430880"/>
            <a:ext cx="322127" cy="1972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5E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875;p45">
            <a:extLst>
              <a:ext uri="{FF2B5EF4-FFF2-40B4-BE49-F238E27FC236}">
                <a16:creationId xmlns:a16="http://schemas.microsoft.com/office/drawing/2014/main" xmlns="" id="{12404137-C0BB-9341-A150-73B5AD66BFBB}"/>
              </a:ext>
            </a:extLst>
          </p:cNvPr>
          <p:cNvSpPr>
            <a:spLocks/>
          </p:cNvSpPr>
          <p:nvPr/>
        </p:nvSpPr>
        <p:spPr>
          <a:xfrm>
            <a:off x="8877587" y="2243146"/>
            <a:ext cx="2924263" cy="34289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876;p45">
            <a:extLst>
              <a:ext uri="{FF2B5EF4-FFF2-40B4-BE49-F238E27FC236}">
                <a16:creationId xmlns:a16="http://schemas.microsoft.com/office/drawing/2014/main" xmlns="" id="{E1D5E5EA-3DDD-1A45-A26E-830C4E5F37F5}"/>
              </a:ext>
            </a:extLst>
          </p:cNvPr>
          <p:cNvSpPr txBox="1">
            <a:spLocks/>
          </p:cNvSpPr>
          <p:nvPr/>
        </p:nvSpPr>
        <p:spPr>
          <a:xfrm>
            <a:off x="9321154" y="2324612"/>
            <a:ext cx="20419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Prune</a:t>
            </a:r>
            <a:endParaRPr sz="1100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3" name="Google Shape;877;p45">
            <a:extLst>
              <a:ext uri="{FF2B5EF4-FFF2-40B4-BE49-F238E27FC236}">
                <a16:creationId xmlns:a16="http://schemas.microsoft.com/office/drawing/2014/main" xmlns="" id="{578D6716-D9F0-8445-8058-1E76AF0248F8}"/>
              </a:ext>
            </a:extLst>
          </p:cNvPr>
          <p:cNvSpPr>
            <a:spLocks/>
          </p:cNvSpPr>
          <p:nvPr/>
        </p:nvSpPr>
        <p:spPr>
          <a:xfrm>
            <a:off x="9043838" y="2801608"/>
            <a:ext cx="457200" cy="457200"/>
          </a:xfrm>
          <a:prstGeom prst="ellipse">
            <a:avLst/>
          </a:prstGeom>
          <a:solidFill>
            <a:srgbClr val="B1D100">
              <a:alpha val="70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4" name="Google Shape;878;p45">
            <a:extLst>
              <a:ext uri="{FF2B5EF4-FFF2-40B4-BE49-F238E27FC236}">
                <a16:creationId xmlns:a16="http://schemas.microsoft.com/office/drawing/2014/main" xmlns="" id="{BCB106FB-769A-9F44-82F2-FAA02FC541AA}"/>
              </a:ext>
            </a:extLst>
          </p:cNvPr>
          <p:cNvSpPr>
            <a:spLocks/>
          </p:cNvSpPr>
          <p:nvPr/>
        </p:nvSpPr>
        <p:spPr>
          <a:xfrm>
            <a:off x="9043838" y="3493458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5" name="Google Shape;879;p45">
            <a:extLst>
              <a:ext uri="{FF2B5EF4-FFF2-40B4-BE49-F238E27FC236}">
                <a16:creationId xmlns:a16="http://schemas.microsoft.com/office/drawing/2014/main" xmlns="" id="{05E548C8-2480-6C4F-9964-6C320287F487}"/>
              </a:ext>
            </a:extLst>
          </p:cNvPr>
          <p:cNvSpPr>
            <a:spLocks/>
          </p:cNvSpPr>
          <p:nvPr/>
        </p:nvSpPr>
        <p:spPr>
          <a:xfrm>
            <a:off x="9043838" y="4185308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6" name="Google Shape;880;p45">
            <a:extLst>
              <a:ext uri="{FF2B5EF4-FFF2-40B4-BE49-F238E27FC236}">
                <a16:creationId xmlns:a16="http://schemas.microsoft.com/office/drawing/2014/main" xmlns="" id="{12E94A03-A72C-0547-BB3B-0FC632C527C0}"/>
              </a:ext>
            </a:extLst>
          </p:cNvPr>
          <p:cNvSpPr>
            <a:spLocks/>
          </p:cNvSpPr>
          <p:nvPr/>
        </p:nvSpPr>
        <p:spPr>
          <a:xfrm>
            <a:off x="9043837" y="4877158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7" name="Google Shape;881;p45">
            <a:extLst>
              <a:ext uri="{FF2B5EF4-FFF2-40B4-BE49-F238E27FC236}">
                <a16:creationId xmlns:a16="http://schemas.microsoft.com/office/drawing/2014/main" xmlns="" id="{8A2C4DCD-8345-AE49-AEDE-590A41926DD9}"/>
              </a:ext>
            </a:extLst>
          </p:cNvPr>
          <p:cNvSpPr>
            <a:spLocks/>
          </p:cNvSpPr>
          <p:nvPr/>
        </p:nvSpPr>
        <p:spPr>
          <a:xfrm>
            <a:off x="9822727" y="2801608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8" name="Google Shape;882;p45">
            <a:extLst>
              <a:ext uri="{FF2B5EF4-FFF2-40B4-BE49-F238E27FC236}">
                <a16:creationId xmlns:a16="http://schemas.microsoft.com/office/drawing/2014/main" xmlns="" id="{C76CF892-B605-AA41-AD6B-EA089209A777}"/>
              </a:ext>
            </a:extLst>
          </p:cNvPr>
          <p:cNvSpPr>
            <a:spLocks/>
          </p:cNvSpPr>
          <p:nvPr/>
        </p:nvSpPr>
        <p:spPr>
          <a:xfrm>
            <a:off x="9822727" y="3493458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39" name="Google Shape;883;p45">
            <a:extLst>
              <a:ext uri="{FF2B5EF4-FFF2-40B4-BE49-F238E27FC236}">
                <a16:creationId xmlns:a16="http://schemas.microsoft.com/office/drawing/2014/main" xmlns="" id="{CDD2AD64-4012-E246-9AC3-1B6F7568A09A}"/>
              </a:ext>
            </a:extLst>
          </p:cNvPr>
          <p:cNvSpPr>
            <a:spLocks/>
          </p:cNvSpPr>
          <p:nvPr/>
        </p:nvSpPr>
        <p:spPr>
          <a:xfrm>
            <a:off x="9822727" y="4185308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0" name="Google Shape;884;p45">
            <a:extLst>
              <a:ext uri="{FF2B5EF4-FFF2-40B4-BE49-F238E27FC236}">
                <a16:creationId xmlns:a16="http://schemas.microsoft.com/office/drawing/2014/main" xmlns="" id="{F562529C-436E-3E4B-8023-2CCE22265F01}"/>
              </a:ext>
            </a:extLst>
          </p:cNvPr>
          <p:cNvSpPr>
            <a:spLocks/>
          </p:cNvSpPr>
          <p:nvPr/>
        </p:nvSpPr>
        <p:spPr>
          <a:xfrm>
            <a:off x="9822726" y="4877158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1" name="Google Shape;885;p45">
            <a:extLst>
              <a:ext uri="{FF2B5EF4-FFF2-40B4-BE49-F238E27FC236}">
                <a16:creationId xmlns:a16="http://schemas.microsoft.com/office/drawing/2014/main" xmlns="" id="{9A68B6EB-CB5D-584D-B1AC-6956C1893E96}"/>
              </a:ext>
            </a:extLst>
          </p:cNvPr>
          <p:cNvSpPr>
            <a:spLocks/>
          </p:cNvSpPr>
          <p:nvPr/>
        </p:nvSpPr>
        <p:spPr>
          <a:xfrm>
            <a:off x="10422243" y="2801608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2" name="Google Shape;886;p45">
            <a:extLst>
              <a:ext uri="{FF2B5EF4-FFF2-40B4-BE49-F238E27FC236}">
                <a16:creationId xmlns:a16="http://schemas.microsoft.com/office/drawing/2014/main" xmlns="" id="{3B98192A-1CFA-8040-ADB6-79212E918962}"/>
              </a:ext>
            </a:extLst>
          </p:cNvPr>
          <p:cNvSpPr>
            <a:spLocks/>
          </p:cNvSpPr>
          <p:nvPr/>
        </p:nvSpPr>
        <p:spPr>
          <a:xfrm>
            <a:off x="10422243" y="3493458"/>
            <a:ext cx="457200" cy="457200"/>
          </a:xfrm>
          <a:prstGeom prst="ellipse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3" name="Google Shape;887;p45">
            <a:extLst>
              <a:ext uri="{FF2B5EF4-FFF2-40B4-BE49-F238E27FC236}">
                <a16:creationId xmlns:a16="http://schemas.microsoft.com/office/drawing/2014/main" xmlns="" id="{ECAC4A0F-455F-924C-A9EE-F8354D77B777}"/>
              </a:ext>
            </a:extLst>
          </p:cNvPr>
          <p:cNvSpPr>
            <a:spLocks/>
          </p:cNvSpPr>
          <p:nvPr/>
        </p:nvSpPr>
        <p:spPr>
          <a:xfrm>
            <a:off x="10422243" y="4185308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4" name="Google Shape;888;p45">
            <a:extLst>
              <a:ext uri="{FF2B5EF4-FFF2-40B4-BE49-F238E27FC236}">
                <a16:creationId xmlns:a16="http://schemas.microsoft.com/office/drawing/2014/main" xmlns="" id="{DF3EA42F-6DC1-2041-9AF8-02CED852CA8C}"/>
              </a:ext>
            </a:extLst>
          </p:cNvPr>
          <p:cNvSpPr>
            <a:spLocks/>
          </p:cNvSpPr>
          <p:nvPr/>
        </p:nvSpPr>
        <p:spPr>
          <a:xfrm>
            <a:off x="10422242" y="4877158"/>
            <a:ext cx="457200" cy="457200"/>
          </a:xfrm>
          <a:prstGeom prst="ellipse">
            <a:avLst/>
          </a:prstGeom>
          <a:solidFill>
            <a:srgbClr val="B1D100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E1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5" name="Google Shape;889;p45">
            <a:extLst>
              <a:ext uri="{FF2B5EF4-FFF2-40B4-BE49-F238E27FC236}">
                <a16:creationId xmlns:a16="http://schemas.microsoft.com/office/drawing/2014/main" xmlns="" id="{F71F7C26-71DD-A34F-BFF3-A4854639C95B}"/>
              </a:ext>
            </a:extLst>
          </p:cNvPr>
          <p:cNvSpPr>
            <a:spLocks/>
          </p:cNvSpPr>
          <p:nvPr/>
        </p:nvSpPr>
        <p:spPr>
          <a:xfrm>
            <a:off x="11201132" y="2801608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6" name="Google Shape;890;p45">
            <a:extLst>
              <a:ext uri="{FF2B5EF4-FFF2-40B4-BE49-F238E27FC236}">
                <a16:creationId xmlns:a16="http://schemas.microsoft.com/office/drawing/2014/main" xmlns="" id="{34BD1FEE-58C0-DA4C-AD74-43B1E4021786}"/>
              </a:ext>
            </a:extLst>
          </p:cNvPr>
          <p:cNvSpPr>
            <a:spLocks/>
          </p:cNvSpPr>
          <p:nvPr/>
        </p:nvSpPr>
        <p:spPr>
          <a:xfrm>
            <a:off x="11201132" y="3493458"/>
            <a:ext cx="457200" cy="457200"/>
          </a:xfrm>
          <a:prstGeom prst="ellipse">
            <a:avLst/>
          </a:prstGeom>
          <a:solidFill>
            <a:srgbClr val="8F9FB3">
              <a:alpha val="6980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7" name="Google Shape;891;p45">
            <a:extLst>
              <a:ext uri="{FF2B5EF4-FFF2-40B4-BE49-F238E27FC236}">
                <a16:creationId xmlns:a16="http://schemas.microsoft.com/office/drawing/2014/main" xmlns="" id="{047641B9-A949-9C42-853B-FF0C06F4EBD0}"/>
              </a:ext>
            </a:extLst>
          </p:cNvPr>
          <p:cNvSpPr>
            <a:spLocks/>
          </p:cNvSpPr>
          <p:nvPr/>
        </p:nvSpPr>
        <p:spPr>
          <a:xfrm>
            <a:off x="11201132" y="4185308"/>
            <a:ext cx="457200" cy="457200"/>
          </a:xfrm>
          <a:prstGeom prst="ellipse">
            <a:avLst/>
          </a:prstGeom>
          <a:solidFill>
            <a:srgbClr val="8F9FB3">
              <a:alpha val="70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48" name="Google Shape;892;p45">
            <a:extLst>
              <a:ext uri="{FF2B5EF4-FFF2-40B4-BE49-F238E27FC236}">
                <a16:creationId xmlns:a16="http://schemas.microsoft.com/office/drawing/2014/main" xmlns="" id="{367B073B-57B4-C141-A468-042177D2AA39}"/>
              </a:ext>
            </a:extLst>
          </p:cNvPr>
          <p:cNvSpPr>
            <a:spLocks/>
          </p:cNvSpPr>
          <p:nvPr/>
        </p:nvSpPr>
        <p:spPr>
          <a:xfrm>
            <a:off x="11201131" y="4877158"/>
            <a:ext cx="457200" cy="457200"/>
          </a:xfrm>
          <a:prstGeom prst="ellipse">
            <a:avLst/>
          </a:prstGeom>
          <a:solidFill>
            <a:srgbClr val="8F9FB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E2</a:t>
            </a:r>
            <a:r>
              <a:rPr lang="en-US" sz="1400" b="1" kern="0" baseline="30000" dirty="0">
                <a:solidFill>
                  <a:srgbClr val="FFFFFF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cxnSp>
        <p:nvCxnSpPr>
          <p:cNvPr id="349" name="Google Shape;893;p45">
            <a:extLst>
              <a:ext uri="{FF2B5EF4-FFF2-40B4-BE49-F238E27FC236}">
                <a16:creationId xmlns:a16="http://schemas.microsoft.com/office/drawing/2014/main" xmlns="" id="{E22F8FB0-3217-D34F-ADD7-0F8D7B2EE61F}"/>
              </a:ext>
            </a:extLst>
          </p:cNvPr>
          <p:cNvCxnSpPr>
            <a:stCxn id="333" idx="6"/>
            <a:endCxn id="337" idx="2"/>
          </p:cNvCxnSpPr>
          <p:nvPr/>
        </p:nvCxnSpPr>
        <p:spPr>
          <a:xfrm>
            <a:off x="9501039" y="303020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0" name="Google Shape;894;p45">
            <a:extLst>
              <a:ext uri="{FF2B5EF4-FFF2-40B4-BE49-F238E27FC236}">
                <a16:creationId xmlns:a16="http://schemas.microsoft.com/office/drawing/2014/main" xmlns="" id="{9C5CB172-990A-A245-9EC5-FB319F95013F}"/>
              </a:ext>
            </a:extLst>
          </p:cNvPr>
          <p:cNvCxnSpPr>
            <a:stCxn id="334" idx="6"/>
            <a:endCxn id="338" idx="2"/>
          </p:cNvCxnSpPr>
          <p:nvPr/>
        </p:nvCxnSpPr>
        <p:spPr>
          <a:xfrm>
            <a:off x="9501039" y="372205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1" name="Google Shape;895;p45">
            <a:extLst>
              <a:ext uri="{FF2B5EF4-FFF2-40B4-BE49-F238E27FC236}">
                <a16:creationId xmlns:a16="http://schemas.microsoft.com/office/drawing/2014/main" xmlns="" id="{A469FC52-6289-3647-A055-978019E1756E}"/>
              </a:ext>
            </a:extLst>
          </p:cNvPr>
          <p:cNvCxnSpPr>
            <a:stCxn id="335" idx="6"/>
            <a:endCxn id="339" idx="2"/>
          </p:cNvCxnSpPr>
          <p:nvPr/>
        </p:nvCxnSpPr>
        <p:spPr>
          <a:xfrm>
            <a:off x="9501039" y="441390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896;p45">
            <a:extLst>
              <a:ext uri="{FF2B5EF4-FFF2-40B4-BE49-F238E27FC236}">
                <a16:creationId xmlns:a16="http://schemas.microsoft.com/office/drawing/2014/main" xmlns="" id="{37519E03-FFA7-494B-AD80-20A5978797B2}"/>
              </a:ext>
            </a:extLst>
          </p:cNvPr>
          <p:cNvCxnSpPr>
            <a:stCxn id="336" idx="6"/>
            <a:endCxn id="340" idx="2"/>
          </p:cNvCxnSpPr>
          <p:nvPr/>
        </p:nvCxnSpPr>
        <p:spPr>
          <a:xfrm>
            <a:off x="9501038" y="510575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3" name="Google Shape;897;p45">
            <a:extLst>
              <a:ext uri="{FF2B5EF4-FFF2-40B4-BE49-F238E27FC236}">
                <a16:creationId xmlns:a16="http://schemas.microsoft.com/office/drawing/2014/main" xmlns="" id="{56BF45C5-04CF-7B45-80A0-57C0CCBD8934}"/>
              </a:ext>
            </a:extLst>
          </p:cNvPr>
          <p:cNvCxnSpPr>
            <a:stCxn id="344" idx="6"/>
            <a:endCxn id="348" idx="2"/>
          </p:cNvCxnSpPr>
          <p:nvPr/>
        </p:nvCxnSpPr>
        <p:spPr>
          <a:xfrm>
            <a:off x="10879443" y="510575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4" name="Google Shape;898;p45">
            <a:extLst>
              <a:ext uri="{FF2B5EF4-FFF2-40B4-BE49-F238E27FC236}">
                <a16:creationId xmlns:a16="http://schemas.microsoft.com/office/drawing/2014/main" xmlns="" id="{3AB34E71-8233-F844-B8EF-6578CB0D8C23}"/>
              </a:ext>
            </a:extLst>
          </p:cNvPr>
          <p:cNvCxnSpPr>
            <a:stCxn id="343" idx="6"/>
            <a:endCxn id="347" idx="2"/>
          </p:cNvCxnSpPr>
          <p:nvPr/>
        </p:nvCxnSpPr>
        <p:spPr>
          <a:xfrm>
            <a:off x="10879444" y="441390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5" name="Google Shape;899;p45">
            <a:extLst>
              <a:ext uri="{FF2B5EF4-FFF2-40B4-BE49-F238E27FC236}">
                <a16:creationId xmlns:a16="http://schemas.microsoft.com/office/drawing/2014/main" xmlns="" id="{C687E1AE-BFC9-F440-B611-A1C069A22A77}"/>
              </a:ext>
            </a:extLst>
          </p:cNvPr>
          <p:cNvCxnSpPr>
            <a:stCxn id="342" idx="6"/>
            <a:endCxn id="346" idx="2"/>
          </p:cNvCxnSpPr>
          <p:nvPr/>
        </p:nvCxnSpPr>
        <p:spPr>
          <a:xfrm>
            <a:off x="10879444" y="372205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6" name="Google Shape;900;p45">
            <a:extLst>
              <a:ext uri="{FF2B5EF4-FFF2-40B4-BE49-F238E27FC236}">
                <a16:creationId xmlns:a16="http://schemas.microsoft.com/office/drawing/2014/main" xmlns="" id="{4CBF9435-BB98-4549-97F6-4824AB61C8E3}"/>
              </a:ext>
            </a:extLst>
          </p:cNvPr>
          <p:cNvCxnSpPr>
            <a:stCxn id="341" idx="6"/>
            <a:endCxn id="345" idx="2"/>
          </p:cNvCxnSpPr>
          <p:nvPr/>
        </p:nvCxnSpPr>
        <p:spPr>
          <a:xfrm>
            <a:off x="10879444" y="3030208"/>
            <a:ext cx="321689" cy="0"/>
          </a:xfrm>
          <a:prstGeom prst="straightConnector1">
            <a:avLst/>
          </a:prstGeom>
          <a:noFill/>
          <a:ln w="38100" cap="flat" cmpd="sng">
            <a:solidFill>
              <a:srgbClr val="515E68">
                <a:alpha val="55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7" name="Google Shape;901;p45">
            <a:extLst>
              <a:ext uri="{FF2B5EF4-FFF2-40B4-BE49-F238E27FC236}">
                <a16:creationId xmlns:a16="http://schemas.microsoft.com/office/drawing/2014/main" xmlns="" id="{69C6678A-DB36-774E-B470-901797FDE20E}"/>
              </a:ext>
            </a:extLst>
          </p:cNvPr>
          <p:cNvSpPr txBox="1">
            <a:spLocks/>
          </p:cNvSpPr>
          <p:nvPr/>
        </p:nvSpPr>
        <p:spPr>
          <a:xfrm>
            <a:off x="9483200" y="2671561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58" name="Google Shape;902;p45">
            <a:extLst>
              <a:ext uri="{FF2B5EF4-FFF2-40B4-BE49-F238E27FC236}">
                <a16:creationId xmlns:a16="http://schemas.microsoft.com/office/drawing/2014/main" xmlns="" id="{44B3973F-49C1-7343-84BD-D5078742D04A}"/>
              </a:ext>
            </a:extLst>
          </p:cNvPr>
          <p:cNvSpPr txBox="1">
            <a:spLocks/>
          </p:cNvSpPr>
          <p:nvPr/>
        </p:nvSpPr>
        <p:spPr>
          <a:xfrm>
            <a:off x="9483200" y="3372421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59" name="Google Shape;903;p45">
            <a:extLst>
              <a:ext uri="{FF2B5EF4-FFF2-40B4-BE49-F238E27FC236}">
                <a16:creationId xmlns:a16="http://schemas.microsoft.com/office/drawing/2014/main" xmlns="" id="{4EC03A98-EEA5-104F-B531-F85782EB3E26}"/>
              </a:ext>
            </a:extLst>
          </p:cNvPr>
          <p:cNvSpPr txBox="1">
            <a:spLocks/>
          </p:cNvSpPr>
          <p:nvPr/>
        </p:nvSpPr>
        <p:spPr>
          <a:xfrm>
            <a:off x="9483200" y="4055663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0" name="Google Shape;904;p45">
            <a:extLst>
              <a:ext uri="{FF2B5EF4-FFF2-40B4-BE49-F238E27FC236}">
                <a16:creationId xmlns:a16="http://schemas.microsoft.com/office/drawing/2014/main" xmlns="" id="{D9E2DFF7-EF5A-BC40-91A7-BA48A91238B9}"/>
              </a:ext>
            </a:extLst>
          </p:cNvPr>
          <p:cNvSpPr txBox="1">
            <a:spLocks/>
          </p:cNvSpPr>
          <p:nvPr/>
        </p:nvSpPr>
        <p:spPr>
          <a:xfrm>
            <a:off x="9483200" y="4746045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1" name="Google Shape;905;p45">
            <a:extLst>
              <a:ext uri="{FF2B5EF4-FFF2-40B4-BE49-F238E27FC236}">
                <a16:creationId xmlns:a16="http://schemas.microsoft.com/office/drawing/2014/main" xmlns="" id="{DEC3DD1C-6D22-094D-B005-6A0D5D3F2BC3}"/>
              </a:ext>
            </a:extLst>
          </p:cNvPr>
          <p:cNvSpPr txBox="1">
            <a:spLocks/>
          </p:cNvSpPr>
          <p:nvPr/>
        </p:nvSpPr>
        <p:spPr>
          <a:xfrm>
            <a:off x="10864060" y="2678418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2" name="Google Shape;906;p45">
            <a:extLst>
              <a:ext uri="{FF2B5EF4-FFF2-40B4-BE49-F238E27FC236}">
                <a16:creationId xmlns:a16="http://schemas.microsoft.com/office/drawing/2014/main" xmlns="" id="{E6CA0B59-2E25-164C-BD4B-D64B22A7D538}"/>
              </a:ext>
            </a:extLst>
          </p:cNvPr>
          <p:cNvSpPr txBox="1">
            <a:spLocks/>
          </p:cNvSpPr>
          <p:nvPr/>
        </p:nvSpPr>
        <p:spPr>
          <a:xfrm>
            <a:off x="10864060" y="3379278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 dirty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1</a:t>
            </a:r>
            <a:endParaRPr sz="1100" b="1" kern="0" dirty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3" name="Google Shape;907;p45">
            <a:extLst>
              <a:ext uri="{FF2B5EF4-FFF2-40B4-BE49-F238E27FC236}">
                <a16:creationId xmlns:a16="http://schemas.microsoft.com/office/drawing/2014/main" xmlns="" id="{045D4F97-87E8-6F4A-9A1C-D5E70465BACB}"/>
              </a:ext>
            </a:extLst>
          </p:cNvPr>
          <p:cNvSpPr txBox="1">
            <a:spLocks/>
          </p:cNvSpPr>
          <p:nvPr/>
        </p:nvSpPr>
        <p:spPr>
          <a:xfrm>
            <a:off x="10864060" y="4062520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4" name="Google Shape;908;p45">
            <a:extLst>
              <a:ext uri="{FF2B5EF4-FFF2-40B4-BE49-F238E27FC236}">
                <a16:creationId xmlns:a16="http://schemas.microsoft.com/office/drawing/2014/main" xmlns="" id="{67254B28-B4D2-9146-A05C-0C4EFB4EAFC8}"/>
              </a:ext>
            </a:extLst>
          </p:cNvPr>
          <p:cNvSpPr txBox="1">
            <a:spLocks/>
          </p:cNvSpPr>
          <p:nvPr/>
        </p:nvSpPr>
        <p:spPr>
          <a:xfrm>
            <a:off x="10864060" y="4752902"/>
            <a:ext cx="43473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00" b="1" kern="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R1</a:t>
            </a:r>
            <a:r>
              <a:rPr lang="en-US" sz="1100" b="1" kern="0" baseline="30000">
                <a:solidFill>
                  <a:srgbClr val="000000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2</a:t>
            </a:r>
            <a:endParaRPr sz="1100" b="1" kern="0">
              <a:solidFill>
                <a:srgbClr val="000000"/>
              </a:solidFill>
              <a:latin typeface="Helvetica" pitchFamily="2" charset="0"/>
              <a:cs typeface="Arial"/>
              <a:sym typeface="Arial"/>
            </a:endParaRPr>
          </a:p>
        </p:txBody>
      </p:sp>
      <p:sp>
        <p:nvSpPr>
          <p:cNvPr id="365" name="Google Shape;909;p45">
            <a:extLst>
              <a:ext uri="{FF2B5EF4-FFF2-40B4-BE49-F238E27FC236}">
                <a16:creationId xmlns:a16="http://schemas.microsoft.com/office/drawing/2014/main" xmlns="" id="{C415666B-894C-3D45-821D-9FFE868C43B9}"/>
              </a:ext>
            </a:extLst>
          </p:cNvPr>
          <p:cNvSpPr>
            <a:spLocks/>
          </p:cNvSpPr>
          <p:nvPr/>
        </p:nvSpPr>
        <p:spPr>
          <a:xfrm>
            <a:off x="8596949" y="2430880"/>
            <a:ext cx="322127" cy="1972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5E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66" name="Rounded Rectangle 365">
            <a:extLst>
              <a:ext uri="{FF2B5EF4-FFF2-40B4-BE49-F238E27FC236}">
                <a16:creationId xmlns:a16="http://schemas.microsoft.com/office/drawing/2014/main" xmlns="" id="{EA76546F-DBDE-0744-A3FE-98F81B4B840E}"/>
              </a:ext>
            </a:extLst>
          </p:cNvPr>
          <p:cNvSpPr>
            <a:spLocks/>
          </p:cNvSpPr>
          <p:nvPr/>
        </p:nvSpPr>
        <p:spPr>
          <a:xfrm>
            <a:off x="8960383" y="2662086"/>
            <a:ext cx="1400622" cy="1381285"/>
          </a:xfrm>
          <a:prstGeom prst="roundRect">
            <a:avLst/>
          </a:prstGeom>
          <a:noFill/>
          <a:ln w="19050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sym typeface="Arial"/>
            </a:endParaRPr>
          </a:p>
        </p:txBody>
      </p:sp>
      <p:sp>
        <p:nvSpPr>
          <p:cNvPr id="367" name="Google Shape;909;p45">
            <a:extLst>
              <a:ext uri="{FF2B5EF4-FFF2-40B4-BE49-F238E27FC236}">
                <a16:creationId xmlns:a16="http://schemas.microsoft.com/office/drawing/2014/main" xmlns="" id="{2AB5578B-7E65-1F4F-B968-CEB3043B490A}"/>
              </a:ext>
            </a:extLst>
          </p:cNvPr>
          <p:cNvSpPr>
            <a:spLocks/>
          </p:cNvSpPr>
          <p:nvPr/>
        </p:nvSpPr>
        <p:spPr>
          <a:xfrm>
            <a:off x="11653252" y="2430880"/>
            <a:ext cx="322127" cy="1972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5E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FFFFFF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770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D0EE0-9314-CE4F-9582-9F8D468A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F4603-FB44-3D4A-83E7-805E647E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78560"/>
            <a:ext cx="11226800" cy="630555"/>
          </a:xfrm>
        </p:spPr>
        <p:txBody>
          <a:bodyPr/>
          <a:lstStyle/>
          <a:p>
            <a:r>
              <a:rPr lang="en-US" dirty="0"/>
              <a:t>We conduct our experiments on ACE2005 (F-score, 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0BC68A-A2AA-A944-8366-5147AD32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Google Shape;997;p47">
            <a:extLst>
              <a:ext uri="{FF2B5EF4-FFF2-40B4-BE49-F238E27FC236}">
                <a16:creationId xmlns:a16="http://schemas.microsoft.com/office/drawing/2014/main" xmlns="" id="{3E640B8F-DAB6-814D-BAB7-B45C0FA0A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127004"/>
              </p:ext>
            </p:extLst>
          </p:nvPr>
        </p:nvGraphicFramePr>
        <p:xfrm>
          <a:off x="552450" y="1707755"/>
          <a:ext cx="11087100" cy="20362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14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2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1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368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839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9051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5888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Model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ACE05-R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49803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ACE05-E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4980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4980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857"/>
                        </a:buClr>
                        <a:buSzPts val="1400"/>
                        <a:buFont typeface="Arial"/>
                        <a:buNone/>
                      </a:pP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A7BB">
                        <a:alpha val="4980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A7BB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673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Entity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Relation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Entity</a:t>
                      </a:r>
                      <a:endParaRPr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Trigger </a:t>
                      </a:r>
                      <a:r>
                        <a:rPr 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Identification</a:t>
                      </a:r>
                      <a:endParaRPr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Trigger </a:t>
                      </a:r>
                      <a:r>
                        <a:rPr 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Classification</a:t>
                      </a:r>
                      <a:endParaRPr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857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Argument </a:t>
                      </a:r>
                      <a:r>
                        <a:rPr 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Identification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Argument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Classification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DyGIE</a:t>
                      </a:r>
                      <a:r>
                        <a:rPr lang="en-US" sz="1600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++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88.6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63.4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89.7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-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69.7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53.0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48.8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 err="1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DyGIE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++*</a:t>
                      </a:r>
                      <a:endParaRPr sz="1600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600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sz="1600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90.7</a:t>
                      </a:r>
                      <a:endParaRPr sz="1600" b="1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76.5</a:t>
                      </a:r>
                      <a:endParaRPr sz="1600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73.6</a:t>
                      </a:r>
                      <a:endParaRPr sz="1600" kern="1200" dirty="0">
                        <a:solidFill>
                          <a:schemeClr val="tx1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55.4</a:t>
                      </a:r>
                      <a:endParaRPr sz="1600" kern="1200" dirty="0">
                        <a:solidFill>
                          <a:srgbClr val="424857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rgbClr val="424857"/>
                          </a:solidFill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52.5</a:t>
                      </a:r>
                      <a:endParaRPr sz="1600" kern="1200" dirty="0">
                        <a:solidFill>
                          <a:srgbClr val="424857"/>
                        </a:solidFill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  <a:sym typeface="Arial"/>
                        </a:rPr>
                        <a:t>OneIE</a:t>
                      </a:r>
                      <a:endParaRPr lang="en-US"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88.8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67.5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90.2</a:t>
                      </a:r>
                      <a:endParaRPr sz="1600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857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78.2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24857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74.7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59.2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uFillTx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56.8</a:t>
                      </a:r>
                      <a:endParaRPr sz="1600" b="1" dirty="0">
                        <a:uFillTx/>
                        <a:latin typeface="Calibri" panose="020F0502020204030204" pitchFamily="34" charset="0"/>
                        <a:ea typeface="Open Sans" panose="020B060603050402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Google Shape;996;p47">
            <a:extLst>
              <a:ext uri="{FF2B5EF4-FFF2-40B4-BE49-F238E27FC236}">
                <a16:creationId xmlns:a16="http://schemas.microsoft.com/office/drawing/2014/main" xmlns="" id="{7F6EE583-7853-354A-8E24-CD967700815E}"/>
              </a:ext>
            </a:extLst>
          </p:cNvPr>
          <p:cNvSpPr txBox="1">
            <a:spLocks/>
          </p:cNvSpPr>
          <p:nvPr/>
        </p:nvSpPr>
        <p:spPr>
          <a:xfrm>
            <a:off x="507465" y="3864948"/>
            <a:ext cx="11177069" cy="70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Example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Prime Minister 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Abdullah Gul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i="1" dirty="0">
                <a:solidFill>
                  <a:schemeClr val="dk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resigned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earlier Tuesday to make way for 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Erdogan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who </a:t>
            </a:r>
            <a:r>
              <a:rPr lang="en-US" sz="1600" b="1" i="1" dirty="0">
                <a:solidFill>
                  <a:schemeClr val="dk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r>
              <a:rPr lang="en-US" sz="1600" i="1" dirty="0">
                <a:solidFill>
                  <a:schemeClr val="dk1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 parliamentary seat in by-elections Sunday.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D11254B-F063-0E47-BDA3-3860C39FEFCD}"/>
              </a:ext>
            </a:extLst>
          </p:cNvPr>
          <p:cNvSpPr>
            <a:spLocks/>
          </p:cNvSpPr>
          <p:nvPr/>
        </p:nvSpPr>
        <p:spPr>
          <a:xfrm>
            <a:off x="8831345" y="6294225"/>
            <a:ext cx="1493756" cy="307777"/>
          </a:xfrm>
          <a:prstGeom prst="roundRect">
            <a:avLst>
              <a:gd name="adj" fmla="val 50000"/>
            </a:avLst>
          </a:prstGeom>
          <a:solidFill>
            <a:srgbClr val="B1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uFillTx/>
                <a:latin typeface="Helvetica" pitchFamily="2" charset="0"/>
              </a:rPr>
              <a:t>OneIE</a:t>
            </a:r>
            <a:r>
              <a:rPr lang="en-US" sz="1400" b="1" dirty="0">
                <a:solidFill>
                  <a:schemeClr val="bg1"/>
                </a:solidFill>
                <a:uFillTx/>
                <a:latin typeface="Helvetica" pitchFamily="2" charset="0"/>
              </a:rPr>
              <a:t> Result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962566EC-B820-F849-8B72-AECC934BC8F7}"/>
              </a:ext>
            </a:extLst>
          </p:cNvPr>
          <p:cNvSpPr>
            <a:spLocks/>
          </p:cNvSpPr>
          <p:nvPr/>
        </p:nvSpPr>
        <p:spPr>
          <a:xfrm>
            <a:off x="2020232" y="6294225"/>
            <a:ext cx="1751668" cy="307777"/>
          </a:xfrm>
          <a:prstGeom prst="roundRect">
            <a:avLst>
              <a:gd name="adj" fmla="val 50000"/>
            </a:avLst>
          </a:prstGeom>
          <a:solidFill>
            <a:srgbClr val="B1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Baseline Result</a:t>
            </a:r>
            <a:endParaRPr lang="en-US" sz="1400" b="1" dirty="0">
              <a:solidFill>
                <a:schemeClr val="bg1"/>
              </a:solidFill>
              <a:uFillTx/>
              <a:latin typeface="Helvetica" pitchFamily="2" charset="0"/>
            </a:endParaRPr>
          </a:p>
        </p:txBody>
      </p:sp>
      <p:sp>
        <p:nvSpPr>
          <p:cNvPr id="9" name="Google Shape;749;p40">
            <a:extLst>
              <a:ext uri="{FF2B5EF4-FFF2-40B4-BE49-F238E27FC236}">
                <a16:creationId xmlns:a16="http://schemas.microsoft.com/office/drawing/2014/main" xmlns="" id="{EFDA6996-46FC-BE4B-B6D0-1E7403146320}"/>
              </a:ext>
            </a:extLst>
          </p:cNvPr>
          <p:cNvSpPr txBox="1">
            <a:spLocks/>
          </p:cNvSpPr>
          <p:nvPr/>
        </p:nvSpPr>
        <p:spPr>
          <a:xfrm>
            <a:off x="1762682" y="4804541"/>
            <a:ext cx="8330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10" name="Google Shape;750;p40">
            <a:extLst>
              <a:ext uri="{FF2B5EF4-FFF2-40B4-BE49-F238E27FC236}">
                <a16:creationId xmlns:a16="http://schemas.microsoft.com/office/drawing/2014/main" xmlns="" id="{20A4B968-6ADF-BA49-9650-F0E4540A74B5}"/>
              </a:ext>
            </a:extLst>
          </p:cNvPr>
          <p:cNvSpPr txBox="1">
            <a:spLocks/>
          </p:cNvSpPr>
          <p:nvPr/>
        </p:nvSpPr>
        <p:spPr>
          <a:xfrm>
            <a:off x="3345422" y="5256013"/>
            <a:ext cx="10542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cs typeface="Calibri"/>
                <a:sym typeface="Calibri"/>
              </a:rPr>
              <a:t>person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11" name="Google Shape;751;p40">
            <a:extLst>
              <a:ext uri="{FF2B5EF4-FFF2-40B4-BE49-F238E27FC236}">
                <a16:creationId xmlns:a16="http://schemas.microsoft.com/office/drawing/2014/main" xmlns="" id="{70FAC02E-61F1-3340-95CF-6AFADCE16C52}"/>
              </a:ext>
            </a:extLst>
          </p:cNvPr>
          <p:cNvSpPr txBox="1">
            <a:spLocks/>
          </p:cNvSpPr>
          <p:nvPr/>
        </p:nvSpPr>
        <p:spPr>
          <a:xfrm>
            <a:off x="1705108" y="5689190"/>
            <a:ext cx="9408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Elect</a:t>
            </a:r>
            <a:endParaRPr sz="1400"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52;p40">
            <a:extLst>
              <a:ext uri="{FF2B5EF4-FFF2-40B4-BE49-F238E27FC236}">
                <a16:creationId xmlns:a16="http://schemas.microsoft.com/office/drawing/2014/main" xmlns="" id="{6D10E79B-200E-AA4B-8A1F-AD6EFBC0B928}"/>
              </a:ext>
            </a:extLst>
          </p:cNvPr>
          <p:cNvSpPr txBox="1">
            <a:spLocks/>
          </p:cNvSpPr>
          <p:nvPr/>
        </p:nvSpPr>
        <p:spPr>
          <a:xfrm>
            <a:off x="2658994" y="5689190"/>
            <a:ext cx="16384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End-Position</a:t>
            </a:r>
            <a:endParaRPr sz="1400"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753;p40">
            <a:extLst>
              <a:ext uri="{FF2B5EF4-FFF2-40B4-BE49-F238E27FC236}">
                <a16:creationId xmlns:a16="http://schemas.microsoft.com/office/drawing/2014/main" xmlns="" id="{A44113FB-4135-794A-BDB9-B5AA124A96CC}"/>
              </a:ext>
            </a:extLst>
          </p:cNvPr>
          <p:cNvCxnSpPr>
            <a:stCxn id="16" idx="4"/>
            <a:endCxn id="15" idx="0"/>
          </p:cNvCxnSpPr>
          <p:nvPr/>
        </p:nvCxnSpPr>
        <p:spPr>
          <a:xfrm>
            <a:off x="2179221" y="5253988"/>
            <a:ext cx="0" cy="27225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756;p40">
            <a:extLst>
              <a:ext uri="{FF2B5EF4-FFF2-40B4-BE49-F238E27FC236}">
                <a16:creationId xmlns:a16="http://schemas.microsoft.com/office/drawing/2014/main" xmlns="" id="{96ED80A4-6808-AD42-8328-1500B7839D27}"/>
              </a:ext>
            </a:extLst>
          </p:cNvPr>
          <p:cNvCxnSpPr>
            <a:stCxn id="22" idx="4"/>
            <a:endCxn id="17" idx="0"/>
          </p:cNvCxnSpPr>
          <p:nvPr/>
        </p:nvCxnSpPr>
        <p:spPr>
          <a:xfrm flipH="1">
            <a:off x="3473383" y="5253988"/>
            <a:ext cx="1120" cy="27225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755;p40">
            <a:extLst>
              <a:ext uri="{FF2B5EF4-FFF2-40B4-BE49-F238E27FC236}">
                <a16:creationId xmlns:a16="http://schemas.microsoft.com/office/drawing/2014/main" xmlns="" id="{C17CB2E3-618E-F846-9037-B861AE52FDF2}"/>
              </a:ext>
            </a:extLst>
          </p:cNvPr>
          <p:cNvSpPr>
            <a:spLocks/>
          </p:cNvSpPr>
          <p:nvPr/>
        </p:nvSpPr>
        <p:spPr>
          <a:xfrm>
            <a:off x="2103021" y="552623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754;p40">
            <a:extLst>
              <a:ext uri="{FF2B5EF4-FFF2-40B4-BE49-F238E27FC236}">
                <a16:creationId xmlns:a16="http://schemas.microsoft.com/office/drawing/2014/main" xmlns="" id="{5D3F38DC-BA9E-6241-9117-19E78218D6DA}"/>
              </a:ext>
            </a:extLst>
          </p:cNvPr>
          <p:cNvSpPr>
            <a:spLocks/>
          </p:cNvSpPr>
          <p:nvPr/>
        </p:nvSpPr>
        <p:spPr>
          <a:xfrm>
            <a:off x="2103021" y="5101588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757;p40">
            <a:extLst>
              <a:ext uri="{FF2B5EF4-FFF2-40B4-BE49-F238E27FC236}">
                <a16:creationId xmlns:a16="http://schemas.microsoft.com/office/drawing/2014/main" xmlns="" id="{0AA44EB0-2E41-B340-8B0A-FC3B69B450FB}"/>
              </a:ext>
            </a:extLst>
          </p:cNvPr>
          <p:cNvSpPr>
            <a:spLocks/>
          </p:cNvSpPr>
          <p:nvPr/>
        </p:nvSpPr>
        <p:spPr>
          <a:xfrm>
            <a:off x="3397183" y="552623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758;p40">
            <a:extLst>
              <a:ext uri="{FF2B5EF4-FFF2-40B4-BE49-F238E27FC236}">
                <a16:creationId xmlns:a16="http://schemas.microsoft.com/office/drawing/2014/main" xmlns="" id="{C39E9A57-60E4-BF48-9E89-CA17FBC76853}"/>
              </a:ext>
            </a:extLst>
          </p:cNvPr>
          <p:cNvSpPr txBox="1">
            <a:spLocks/>
          </p:cNvSpPr>
          <p:nvPr/>
        </p:nvSpPr>
        <p:spPr>
          <a:xfrm>
            <a:off x="1622492" y="4541410"/>
            <a:ext cx="11134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Erdogan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19" name="Google Shape;759;p40">
            <a:extLst>
              <a:ext uri="{FF2B5EF4-FFF2-40B4-BE49-F238E27FC236}">
                <a16:creationId xmlns:a16="http://schemas.microsoft.com/office/drawing/2014/main" xmlns="" id="{0A1B35D4-064B-5845-BD15-23482C5D4369}"/>
              </a:ext>
            </a:extLst>
          </p:cNvPr>
          <p:cNvSpPr txBox="1">
            <a:spLocks/>
          </p:cNvSpPr>
          <p:nvPr/>
        </p:nvSpPr>
        <p:spPr>
          <a:xfrm>
            <a:off x="2844302" y="5936655"/>
            <a:ext cx="12581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resigned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0" name="Google Shape;760;p40">
            <a:extLst>
              <a:ext uri="{FF2B5EF4-FFF2-40B4-BE49-F238E27FC236}">
                <a16:creationId xmlns:a16="http://schemas.microsoft.com/office/drawing/2014/main" xmlns="" id="{6000899B-CB64-A945-878E-3F6BD277CA01}"/>
              </a:ext>
            </a:extLst>
          </p:cNvPr>
          <p:cNvSpPr txBox="1">
            <a:spLocks/>
          </p:cNvSpPr>
          <p:nvPr/>
        </p:nvSpPr>
        <p:spPr>
          <a:xfrm>
            <a:off x="1811140" y="5942286"/>
            <a:ext cx="74578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won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1" name="Google Shape;761;p40">
            <a:extLst>
              <a:ext uri="{FF2B5EF4-FFF2-40B4-BE49-F238E27FC236}">
                <a16:creationId xmlns:a16="http://schemas.microsoft.com/office/drawing/2014/main" xmlns="" id="{AA99A5F8-C5BA-A34D-8605-70EF438E9F80}"/>
              </a:ext>
            </a:extLst>
          </p:cNvPr>
          <p:cNvSpPr txBox="1">
            <a:spLocks/>
          </p:cNvSpPr>
          <p:nvPr/>
        </p:nvSpPr>
        <p:spPr>
          <a:xfrm>
            <a:off x="1226579" y="5256013"/>
            <a:ext cx="110304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person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2" name="Google Shape;754;p40">
            <a:extLst>
              <a:ext uri="{FF2B5EF4-FFF2-40B4-BE49-F238E27FC236}">
                <a16:creationId xmlns:a16="http://schemas.microsoft.com/office/drawing/2014/main" xmlns="" id="{05FC90CC-B34A-9F4B-8CBB-C3BB443039CD}"/>
              </a:ext>
            </a:extLst>
          </p:cNvPr>
          <p:cNvSpPr>
            <a:spLocks/>
          </p:cNvSpPr>
          <p:nvPr/>
        </p:nvSpPr>
        <p:spPr>
          <a:xfrm>
            <a:off x="3398303" y="5101588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753;p40">
            <a:extLst>
              <a:ext uri="{FF2B5EF4-FFF2-40B4-BE49-F238E27FC236}">
                <a16:creationId xmlns:a16="http://schemas.microsoft.com/office/drawing/2014/main" xmlns="" id="{6FADB1B1-5107-AF4E-8004-7C40C3CDE92F}"/>
              </a:ext>
            </a:extLst>
          </p:cNvPr>
          <p:cNvCxnSpPr>
            <a:stCxn id="22" idx="3"/>
            <a:endCxn id="15" idx="7"/>
          </p:cNvCxnSpPr>
          <p:nvPr/>
        </p:nvCxnSpPr>
        <p:spPr>
          <a:xfrm flipH="1">
            <a:off x="2233103" y="5231670"/>
            <a:ext cx="1187518" cy="316886"/>
          </a:xfrm>
          <a:prstGeom prst="straightConnector1">
            <a:avLst/>
          </a:prstGeom>
          <a:noFill/>
          <a:ln w="38100" cap="flat" cmpd="sng">
            <a:solidFill>
              <a:srgbClr val="FF4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758;p40">
            <a:extLst>
              <a:ext uri="{FF2B5EF4-FFF2-40B4-BE49-F238E27FC236}">
                <a16:creationId xmlns:a16="http://schemas.microsoft.com/office/drawing/2014/main" xmlns="" id="{1B54CA92-E534-F948-848A-356911A76998}"/>
              </a:ext>
            </a:extLst>
          </p:cNvPr>
          <p:cNvSpPr txBox="1">
            <a:spLocks/>
          </p:cNvSpPr>
          <p:nvPr/>
        </p:nvSpPr>
        <p:spPr>
          <a:xfrm>
            <a:off x="2838788" y="4541410"/>
            <a:ext cx="126367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Abdullah Gul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5" name="Google Shape;749;p40">
            <a:extLst>
              <a:ext uri="{FF2B5EF4-FFF2-40B4-BE49-F238E27FC236}">
                <a16:creationId xmlns:a16="http://schemas.microsoft.com/office/drawing/2014/main" xmlns="" id="{6E156D47-D50E-6D4A-A44A-35E549E7A8FA}"/>
              </a:ext>
            </a:extLst>
          </p:cNvPr>
          <p:cNvSpPr txBox="1">
            <a:spLocks/>
          </p:cNvSpPr>
          <p:nvPr/>
        </p:nvSpPr>
        <p:spPr>
          <a:xfrm>
            <a:off x="3028459" y="4804541"/>
            <a:ext cx="88433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6" name="Google Shape;761;p40">
            <a:extLst>
              <a:ext uri="{FF2B5EF4-FFF2-40B4-BE49-F238E27FC236}">
                <a16:creationId xmlns:a16="http://schemas.microsoft.com/office/drawing/2014/main" xmlns="" id="{092FBCDE-0651-504D-A04E-EFC5B17B0771}"/>
              </a:ext>
            </a:extLst>
          </p:cNvPr>
          <p:cNvSpPr txBox="1">
            <a:spLocks/>
          </p:cNvSpPr>
          <p:nvPr/>
        </p:nvSpPr>
        <p:spPr>
          <a:xfrm>
            <a:off x="2328679" y="5083306"/>
            <a:ext cx="8897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person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7" name="Google Shape;749;p40">
            <a:extLst>
              <a:ext uri="{FF2B5EF4-FFF2-40B4-BE49-F238E27FC236}">
                <a16:creationId xmlns:a16="http://schemas.microsoft.com/office/drawing/2014/main" xmlns="" id="{1AD467F9-18C1-5940-8F56-9C35C3B50732}"/>
              </a:ext>
            </a:extLst>
          </p:cNvPr>
          <p:cNvSpPr txBox="1">
            <a:spLocks/>
          </p:cNvSpPr>
          <p:nvPr/>
        </p:nvSpPr>
        <p:spPr>
          <a:xfrm>
            <a:off x="8527511" y="4804541"/>
            <a:ext cx="7820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8" name="Google Shape;750;p40">
            <a:extLst>
              <a:ext uri="{FF2B5EF4-FFF2-40B4-BE49-F238E27FC236}">
                <a16:creationId xmlns:a16="http://schemas.microsoft.com/office/drawing/2014/main" xmlns="" id="{A9544192-7F5B-3B42-BF4A-9517309BD096}"/>
              </a:ext>
            </a:extLst>
          </p:cNvPr>
          <p:cNvSpPr txBox="1">
            <a:spLocks/>
          </p:cNvSpPr>
          <p:nvPr/>
        </p:nvSpPr>
        <p:spPr>
          <a:xfrm>
            <a:off x="9903684" y="5256013"/>
            <a:ext cx="95393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cs typeface="Calibri"/>
                <a:sym typeface="Calibri"/>
              </a:rPr>
              <a:t>person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29" name="Google Shape;751;p40">
            <a:extLst>
              <a:ext uri="{FF2B5EF4-FFF2-40B4-BE49-F238E27FC236}">
                <a16:creationId xmlns:a16="http://schemas.microsoft.com/office/drawing/2014/main" xmlns="" id="{678B4037-57A7-F644-B6FD-A37918C8A85F}"/>
              </a:ext>
            </a:extLst>
          </p:cNvPr>
          <p:cNvSpPr txBox="1">
            <a:spLocks/>
          </p:cNvSpPr>
          <p:nvPr/>
        </p:nvSpPr>
        <p:spPr>
          <a:xfrm>
            <a:off x="8444427" y="5689190"/>
            <a:ext cx="9408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Elect</a:t>
            </a:r>
            <a:endParaRPr sz="1400"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752;p40">
            <a:extLst>
              <a:ext uri="{FF2B5EF4-FFF2-40B4-BE49-F238E27FC236}">
                <a16:creationId xmlns:a16="http://schemas.microsoft.com/office/drawing/2014/main" xmlns="" id="{19315F66-80E9-7541-AE75-921C05CAB43E}"/>
              </a:ext>
            </a:extLst>
          </p:cNvPr>
          <p:cNvSpPr txBox="1">
            <a:spLocks/>
          </p:cNvSpPr>
          <p:nvPr/>
        </p:nvSpPr>
        <p:spPr>
          <a:xfrm>
            <a:off x="9254283" y="5689190"/>
            <a:ext cx="145811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End-Position</a:t>
            </a:r>
            <a:endParaRPr sz="1400" b="1" dirty="0">
              <a:solidFill>
                <a:schemeClr val="dk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753;p40">
            <a:extLst>
              <a:ext uri="{FF2B5EF4-FFF2-40B4-BE49-F238E27FC236}">
                <a16:creationId xmlns:a16="http://schemas.microsoft.com/office/drawing/2014/main" xmlns="" id="{A99E627F-A2B3-DF40-82CE-7BC6AA0D779B}"/>
              </a:ext>
            </a:extLst>
          </p:cNvPr>
          <p:cNvCxnSpPr>
            <a:stCxn id="34" idx="4"/>
            <a:endCxn id="33" idx="0"/>
          </p:cNvCxnSpPr>
          <p:nvPr/>
        </p:nvCxnSpPr>
        <p:spPr>
          <a:xfrm>
            <a:off x="8918540" y="5253988"/>
            <a:ext cx="0" cy="27225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756;p40">
            <a:extLst>
              <a:ext uri="{FF2B5EF4-FFF2-40B4-BE49-F238E27FC236}">
                <a16:creationId xmlns:a16="http://schemas.microsoft.com/office/drawing/2014/main" xmlns="" id="{2F24A88C-C96D-5D4A-BB0F-4970FF920491}"/>
              </a:ext>
            </a:extLst>
          </p:cNvPr>
          <p:cNvCxnSpPr>
            <a:stCxn id="40" idx="4"/>
            <a:endCxn id="35" idx="0"/>
          </p:cNvCxnSpPr>
          <p:nvPr/>
        </p:nvCxnSpPr>
        <p:spPr>
          <a:xfrm flipH="1">
            <a:off x="9978529" y="5253988"/>
            <a:ext cx="1120" cy="272250"/>
          </a:xfrm>
          <a:prstGeom prst="straightConnector1">
            <a:avLst/>
          </a:prstGeom>
          <a:noFill/>
          <a:ln w="38100" cap="flat" cmpd="sng">
            <a:solidFill>
              <a:srgbClr val="8F9F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xmlns="" id="{7DA4301D-EAE6-CF40-A216-A97042953C0E}"/>
              </a:ext>
            </a:extLst>
          </p:cNvPr>
          <p:cNvSpPr>
            <a:spLocks/>
          </p:cNvSpPr>
          <p:nvPr/>
        </p:nvSpPr>
        <p:spPr>
          <a:xfrm>
            <a:off x="8842340" y="552623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54;p40">
            <a:extLst>
              <a:ext uri="{FF2B5EF4-FFF2-40B4-BE49-F238E27FC236}">
                <a16:creationId xmlns:a16="http://schemas.microsoft.com/office/drawing/2014/main" xmlns="" id="{5B8A5090-EFA7-E047-8757-49469AA9EF65}"/>
              </a:ext>
            </a:extLst>
          </p:cNvPr>
          <p:cNvSpPr>
            <a:spLocks/>
          </p:cNvSpPr>
          <p:nvPr/>
        </p:nvSpPr>
        <p:spPr>
          <a:xfrm>
            <a:off x="8842340" y="5101588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757;p40">
            <a:extLst>
              <a:ext uri="{FF2B5EF4-FFF2-40B4-BE49-F238E27FC236}">
                <a16:creationId xmlns:a16="http://schemas.microsoft.com/office/drawing/2014/main" xmlns="" id="{56967B6B-F3D3-204B-AD74-94119B06B2F7}"/>
              </a:ext>
            </a:extLst>
          </p:cNvPr>
          <p:cNvSpPr>
            <a:spLocks/>
          </p:cNvSpPr>
          <p:nvPr/>
        </p:nvSpPr>
        <p:spPr>
          <a:xfrm>
            <a:off x="9902329" y="5526238"/>
            <a:ext cx="152400" cy="152400"/>
          </a:xfrm>
          <a:prstGeom prst="ellipse">
            <a:avLst/>
          </a:prstGeom>
          <a:solidFill>
            <a:srgbClr val="B1D1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758;p40">
            <a:extLst>
              <a:ext uri="{FF2B5EF4-FFF2-40B4-BE49-F238E27FC236}">
                <a16:creationId xmlns:a16="http://schemas.microsoft.com/office/drawing/2014/main" xmlns="" id="{97E25952-05A3-E14D-AE4D-5BF9008AAFDE}"/>
              </a:ext>
            </a:extLst>
          </p:cNvPr>
          <p:cNvSpPr txBox="1">
            <a:spLocks/>
          </p:cNvSpPr>
          <p:nvPr/>
        </p:nvSpPr>
        <p:spPr>
          <a:xfrm>
            <a:off x="8370768" y="4541410"/>
            <a:ext cx="10955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Erdogan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37" name="Google Shape;759;p40">
            <a:extLst>
              <a:ext uri="{FF2B5EF4-FFF2-40B4-BE49-F238E27FC236}">
                <a16:creationId xmlns:a16="http://schemas.microsoft.com/office/drawing/2014/main" xmlns="" id="{31CD36A9-9FA1-F145-9B3B-1D567487EBE9}"/>
              </a:ext>
            </a:extLst>
          </p:cNvPr>
          <p:cNvSpPr txBox="1">
            <a:spLocks/>
          </p:cNvSpPr>
          <p:nvPr/>
        </p:nvSpPr>
        <p:spPr>
          <a:xfrm>
            <a:off x="9349448" y="5936655"/>
            <a:ext cx="12581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resigned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38" name="Google Shape;760;p40">
            <a:extLst>
              <a:ext uri="{FF2B5EF4-FFF2-40B4-BE49-F238E27FC236}">
                <a16:creationId xmlns:a16="http://schemas.microsoft.com/office/drawing/2014/main" xmlns="" id="{AAE46D2F-F239-6140-B38C-EFB1B6BF4B23}"/>
              </a:ext>
            </a:extLst>
          </p:cNvPr>
          <p:cNvSpPr txBox="1">
            <a:spLocks/>
          </p:cNvSpPr>
          <p:nvPr/>
        </p:nvSpPr>
        <p:spPr>
          <a:xfrm>
            <a:off x="8550459" y="5942286"/>
            <a:ext cx="74578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won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39" name="Google Shape;761;p40">
            <a:extLst>
              <a:ext uri="{FF2B5EF4-FFF2-40B4-BE49-F238E27FC236}">
                <a16:creationId xmlns:a16="http://schemas.microsoft.com/office/drawing/2014/main" xmlns="" id="{9C512FFB-5153-3345-8778-96B4EE646FBA}"/>
              </a:ext>
            </a:extLst>
          </p:cNvPr>
          <p:cNvSpPr txBox="1">
            <a:spLocks/>
          </p:cNvSpPr>
          <p:nvPr/>
        </p:nvSpPr>
        <p:spPr>
          <a:xfrm>
            <a:off x="7997258" y="5256013"/>
            <a:ext cx="9895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person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40" name="Google Shape;754;p40">
            <a:extLst>
              <a:ext uri="{FF2B5EF4-FFF2-40B4-BE49-F238E27FC236}">
                <a16:creationId xmlns:a16="http://schemas.microsoft.com/office/drawing/2014/main" xmlns="" id="{6320D991-28D9-A04E-B7F6-EF8FEB82D60C}"/>
              </a:ext>
            </a:extLst>
          </p:cNvPr>
          <p:cNvSpPr>
            <a:spLocks/>
          </p:cNvSpPr>
          <p:nvPr/>
        </p:nvSpPr>
        <p:spPr>
          <a:xfrm>
            <a:off x="9903449" y="5101588"/>
            <a:ext cx="152400" cy="152400"/>
          </a:xfrm>
          <a:prstGeom prst="ellipse">
            <a:avLst/>
          </a:prstGeom>
          <a:solidFill>
            <a:srgbClr val="8F9FB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758;p40">
            <a:extLst>
              <a:ext uri="{FF2B5EF4-FFF2-40B4-BE49-F238E27FC236}">
                <a16:creationId xmlns:a16="http://schemas.microsoft.com/office/drawing/2014/main" xmlns="" id="{855E663C-C9FB-DD44-94DD-328BA0A644B2}"/>
              </a:ext>
            </a:extLst>
          </p:cNvPr>
          <p:cNvSpPr txBox="1">
            <a:spLocks/>
          </p:cNvSpPr>
          <p:nvPr/>
        </p:nvSpPr>
        <p:spPr>
          <a:xfrm>
            <a:off x="9343934" y="4541410"/>
            <a:ext cx="126367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i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Abdullah Gul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42" name="Google Shape;749;p40">
            <a:extLst>
              <a:ext uri="{FF2B5EF4-FFF2-40B4-BE49-F238E27FC236}">
                <a16:creationId xmlns:a16="http://schemas.microsoft.com/office/drawing/2014/main" xmlns="" id="{9FBD5BBB-7953-744F-B0B6-88FAE25B5B76}"/>
              </a:ext>
            </a:extLst>
          </p:cNvPr>
          <p:cNvSpPr txBox="1">
            <a:spLocks/>
          </p:cNvSpPr>
          <p:nvPr/>
        </p:nvSpPr>
        <p:spPr>
          <a:xfrm>
            <a:off x="9512023" y="4804541"/>
            <a:ext cx="92749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uFillTx/>
                <a:latin typeface="Helvetica" pitchFamily="2" charset="0"/>
                <a:ea typeface="Calibri"/>
                <a:cs typeface="Calibri"/>
                <a:sym typeface="Calibri"/>
              </a:rPr>
              <a:t>PER</a:t>
            </a:r>
            <a:endParaRPr sz="1400" dirty="0">
              <a:uFillTx/>
              <a:latin typeface="Helvetica" pitchFamily="2" charset="0"/>
            </a:endParaRPr>
          </a:p>
        </p:txBody>
      </p:sp>
      <p:sp>
        <p:nvSpPr>
          <p:cNvPr id="45" name="Google Shape;778;p40">
            <a:extLst>
              <a:ext uri="{FF2B5EF4-FFF2-40B4-BE49-F238E27FC236}">
                <a16:creationId xmlns:a16="http://schemas.microsoft.com/office/drawing/2014/main" xmlns="" id="{9818E3D9-1CE9-2E4B-B558-46B82FDA8839}"/>
              </a:ext>
            </a:extLst>
          </p:cNvPr>
          <p:cNvSpPr>
            <a:spLocks/>
          </p:cNvSpPr>
          <p:nvPr/>
        </p:nvSpPr>
        <p:spPr>
          <a:xfrm rot="16200000">
            <a:off x="6066928" y="4678693"/>
            <a:ext cx="323637" cy="3404167"/>
          </a:xfrm>
          <a:prstGeom prst="downArrow">
            <a:avLst>
              <a:gd name="adj1" fmla="val 5614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uFillTx/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D932950-21D7-F147-941A-DF875D8E85A9}"/>
              </a:ext>
            </a:extLst>
          </p:cNvPr>
          <p:cNvSpPr txBox="1">
            <a:spLocks/>
          </p:cNvSpPr>
          <p:nvPr/>
        </p:nvSpPr>
        <p:spPr>
          <a:xfrm>
            <a:off x="4518139" y="4745988"/>
            <a:ext cx="3369259" cy="1472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1. An </a:t>
            </a:r>
            <a:r>
              <a:rPr lang="en-US" sz="1400" b="1" dirty="0">
                <a:uFillTx/>
                <a:latin typeface="Helvetica" pitchFamily="2" charset="0"/>
                <a:cs typeface="Calibri Light" panose="020F0302020204030204" pitchFamily="34" charset="0"/>
              </a:rPr>
              <a:t>Elect</a:t>
            </a: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 event usually has only one </a:t>
            </a:r>
            <a:r>
              <a:rPr lang="en-US" sz="1400" b="1" dirty="0">
                <a:uFillTx/>
                <a:latin typeface="Helvetica" pitchFamily="2" charset="0"/>
                <a:cs typeface="Calibri Light" panose="020F0302020204030204" pitchFamily="34" charset="0"/>
              </a:rPr>
              <a:t>Person</a:t>
            </a: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 argument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2. An entity is unlike to act as a </a:t>
            </a:r>
            <a:r>
              <a:rPr lang="en-US" sz="1400" b="1" dirty="0">
                <a:uFillTx/>
                <a:latin typeface="Helvetica" pitchFamily="2" charset="0"/>
                <a:cs typeface="Calibri Light" panose="020F0302020204030204" pitchFamily="34" charset="0"/>
              </a:rPr>
              <a:t>Person</a:t>
            </a: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 argument for </a:t>
            </a:r>
            <a:r>
              <a:rPr lang="en-US" sz="1400" b="1" dirty="0">
                <a:uFillTx/>
                <a:latin typeface="Helvetica" pitchFamily="2" charset="0"/>
                <a:cs typeface="Calibri Light" panose="020F0302020204030204" pitchFamily="34" charset="0"/>
              </a:rPr>
              <a:t>End-Position</a:t>
            </a: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 and </a:t>
            </a:r>
            <a:r>
              <a:rPr lang="en-US" sz="1400" b="1" dirty="0">
                <a:uFillTx/>
                <a:latin typeface="Helvetica" pitchFamily="2" charset="0"/>
                <a:cs typeface="Calibri Light" panose="020F0302020204030204" pitchFamily="34" charset="0"/>
              </a:rPr>
              <a:t>Elect</a:t>
            </a:r>
            <a:r>
              <a:rPr lang="en-US" sz="1400" dirty="0">
                <a:uFillTx/>
                <a:latin typeface="Helvetica" pitchFamily="2" charset="0"/>
                <a:cs typeface="Calibri Light" panose="020F0302020204030204" pitchFamily="34" charset="0"/>
              </a:rPr>
              <a:t> events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90812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14241-DAF4-654C-A4D2-58C882BC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Salient Global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9DAFB1-7767-214E-B13E-B75072BA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78561"/>
            <a:ext cx="11226800" cy="967740"/>
          </a:xfrm>
        </p:spPr>
        <p:txBody>
          <a:bodyPr/>
          <a:lstStyle/>
          <a:p>
            <a:r>
              <a:rPr lang="en-US" dirty="0"/>
              <a:t>Salient positive and negative global features learned by the model</a:t>
            </a:r>
          </a:p>
          <a:p>
            <a:r>
              <a:rPr lang="en-US" dirty="0"/>
              <a:t>Our global features are explainable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9D559F-7CDA-AE44-B4C1-76215B1D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2DDB5EB-69E2-D24B-9B63-FE968A673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15631"/>
              </p:ext>
            </p:extLst>
          </p:nvPr>
        </p:nvGraphicFramePr>
        <p:xfrm>
          <a:off x="609601" y="2172497"/>
          <a:ext cx="10960099" cy="3612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0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6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2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424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424857"/>
                        </a:solidFill>
                        <a:uFillTx/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Transport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event has only one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Destination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argument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2.61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Attack</a:t>
                      </a: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event has only one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Place</a:t>
                      </a:r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argument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2.31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PER-SOC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relation exists between two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entities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1.51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Beneficiary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argument is 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entity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0.93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An entity has an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ORG-AFF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relation with multiple entities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-3.21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An event has two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Place 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arguments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-2.47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Transport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event has multiple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Destination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argument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-2.25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4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An entity has a </a:t>
                      </a:r>
                      <a:r>
                        <a:rPr 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GEN-AFF</a:t>
                      </a: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 relation with multiple entities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-2.02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15E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7B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770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32C031-4CF1-36FA-F1CD-64D39CFC9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D41B27-F108-7598-5A70-F4F2647B6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the texts: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 . Identify the concepts</a:t>
            </a:r>
          </a:p>
          <a:p>
            <a:pPr lvl="1"/>
            <a:r>
              <a:rPr lang="en-US" sz="1800" dirty="0"/>
              <a:t>Entities, events, terms, etc.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dirty="0"/>
              <a:t>2. Identify the relations and other properties</a:t>
            </a:r>
          </a:p>
          <a:p>
            <a:pPr lvl="1"/>
            <a:r>
              <a:rPr lang="en-US" sz="1800" dirty="0"/>
              <a:t>Entity-entity / event-event</a:t>
            </a:r>
          </a:p>
          <a:p>
            <a:pPr lvl="1"/>
            <a:r>
              <a:rPr lang="en-US" sz="1800" dirty="0"/>
              <a:t>Temporal properties</a:t>
            </a:r>
          </a:p>
          <a:p>
            <a:pPr lvl="1"/>
            <a:r>
              <a:rPr lang="en-US" sz="1800" dirty="0"/>
              <a:t>etc.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36F6E7-35B2-E599-760F-05B15AE264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2" descr="Electronics | Free Full-Text | Entity–Relation Extraction—A Novel and  Lightweight Method Based on a Gate Linear Mechanism">
            <a:extLst>
              <a:ext uri="{FF2B5EF4-FFF2-40B4-BE49-F238E27FC236}">
                <a16:creationId xmlns="" xmlns:a16="http://schemas.microsoft.com/office/drawing/2014/main" id="{795E6638-C615-6F80-EC3D-2A52F36F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3" y="1001396"/>
            <a:ext cx="6455906" cy="14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996C97ED-C406-921A-2876-E957CC21BC53}"/>
              </a:ext>
            </a:extLst>
          </p:cNvPr>
          <p:cNvSpPr/>
          <p:nvPr/>
        </p:nvSpPr>
        <p:spPr>
          <a:xfrm>
            <a:off x="7323291" y="2178789"/>
            <a:ext cx="3579377" cy="1472751"/>
          </a:xfrm>
          <a:prstGeom prst="roundRect">
            <a:avLst>
              <a:gd name="adj" fmla="val 8598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Lexical IE: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Named entity recognition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Entity/event typing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Entity/event linking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2ADF747-E9FF-D2F4-32B2-A83CF07BADDC}"/>
              </a:ext>
            </a:extLst>
          </p:cNvPr>
          <p:cNvSpPr/>
          <p:nvPr/>
        </p:nvSpPr>
        <p:spPr>
          <a:xfrm>
            <a:off x="7323291" y="4133393"/>
            <a:ext cx="3579377" cy="1959910"/>
          </a:xfrm>
          <a:prstGeom prst="roundRect">
            <a:avLst>
              <a:gd name="adj" fmla="val 8598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Relational IE: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Relation extraction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Entity / events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Sentence/Document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Temporal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Coreference Resolution</a:t>
            </a:r>
          </a:p>
        </p:txBody>
      </p:sp>
    </p:spTree>
    <p:extLst>
      <p:ext uri="{BB962C8B-B14F-4D97-AF65-F5344CB8AC3E}">
        <p14:creationId xmlns:p14="http://schemas.microsoft.com/office/powerpoint/2010/main" val="82415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037365-4E0F-952B-0E92-A7C6E8F6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IE is mostly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58256A-1EBC-27B2-B070-10387D6575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60630"/>
            <a:ext cx="10382081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Direct supervision</a:t>
            </a:r>
          </a:p>
          <a:p>
            <a:pPr lvl="1"/>
            <a:r>
              <a:rPr lang="en-US" dirty="0" err="1"/>
              <a:t>CoNLL</a:t>
            </a:r>
            <a:r>
              <a:rPr lang="en-US" dirty="0"/>
              <a:t> 2003: 20K+ entity mention annotations for NER</a:t>
            </a:r>
          </a:p>
          <a:p>
            <a:pPr lvl="1"/>
            <a:r>
              <a:rPr lang="en-US" dirty="0"/>
              <a:t>Ontonotes5.0: exhaustive NER annotation on 2.9M tokens</a:t>
            </a:r>
          </a:p>
          <a:p>
            <a:r>
              <a:rPr lang="en-US" dirty="0"/>
              <a:t>But</a:t>
            </a:r>
          </a:p>
          <a:p>
            <a:pPr lvl="1"/>
            <a:r>
              <a:rPr lang="en-US" dirty="0"/>
              <a:t>Closed label set</a:t>
            </a:r>
          </a:p>
          <a:p>
            <a:pPr lvl="1"/>
            <a:r>
              <a:rPr lang="en-US" dirty="0"/>
              <a:t>Poor transferability</a:t>
            </a:r>
          </a:p>
          <a:p>
            <a:pPr lvl="1"/>
            <a:r>
              <a:rPr lang="en-US" dirty="0"/>
              <a:t>Annotation artifacts</a:t>
            </a:r>
          </a:p>
          <a:p>
            <a:pPr lvl="1"/>
            <a:r>
              <a:rPr lang="en-US" dirty="0"/>
              <a:t>“Worse” on “rare” items</a:t>
            </a:r>
          </a:p>
          <a:p>
            <a:pPr lvl="1"/>
            <a:r>
              <a:rPr lang="en-US" dirty="0"/>
              <a:t>High cost for new tasks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981E40-7EB8-234C-8686-2D79DD576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07A9D41-C2CB-B57A-48CF-9D35C0D4387A}"/>
              </a:ext>
            </a:extLst>
          </p:cNvPr>
          <p:cNvSpPr/>
          <p:nvPr/>
        </p:nvSpPr>
        <p:spPr>
          <a:xfrm>
            <a:off x="4895679" y="2563151"/>
            <a:ext cx="2751293" cy="1296749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 multi-head classification model drops from </a:t>
            </a:r>
            <a:r>
              <a:rPr lang="en-US" sz="1400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96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to </a:t>
            </a:r>
            <a:r>
              <a:rPr lang="en-US" sz="14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74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(F1) 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CoNLL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, when it’s trained 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Ontonotes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on the </a:t>
            </a:r>
            <a:r>
              <a:rPr lang="en-US" sz="14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same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types.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177AC1C-8CD8-1ED6-A934-261E9E76FC04}"/>
              </a:ext>
            </a:extLst>
          </p:cNvPr>
          <p:cNvSpPr/>
          <p:nvPr/>
        </p:nvSpPr>
        <p:spPr>
          <a:xfrm>
            <a:off x="4895678" y="4075014"/>
            <a:ext cx="2751293" cy="1296749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Zhou et al. (2021) reports $1.0 per instance to annotate clean temporal relations on obscure texts.  </a:t>
            </a:r>
          </a:p>
        </p:txBody>
      </p:sp>
    </p:spTree>
    <p:extLst>
      <p:ext uri="{BB962C8B-B14F-4D97-AF65-F5344CB8AC3E}">
        <p14:creationId xmlns:p14="http://schemas.microsoft.com/office/powerpoint/2010/main" val="4473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58346681-7BC6-BD81-18CD-B79F7AE2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part of the tutorial: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77B40D-6FBB-80FC-0095-9B93D45121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9404" y="1252538"/>
            <a:ext cx="10673395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explore the the central question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6"/>
            <a:r>
              <a:rPr lang="en-US" dirty="0"/>
              <a:t>Cheaper to generalize to new / rare / hard tasks</a:t>
            </a:r>
          </a:p>
          <a:p>
            <a:pPr lvl="6"/>
            <a:r>
              <a:rPr lang="en-US" dirty="0"/>
              <a:t>Alleviate in-distribution artifacts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310C2F-1DF9-2593-FBF1-9CB9359A2F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17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C79699DD-DCC4-6EBF-0C5D-02D19B474CF5}"/>
              </a:ext>
            </a:extLst>
          </p:cNvPr>
          <p:cNvSpPr/>
          <p:nvPr/>
        </p:nvSpPr>
        <p:spPr>
          <a:xfrm>
            <a:off x="2268706" y="2911110"/>
            <a:ext cx="6925536" cy="5178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How do we find alternative supervision sources for IE tasks? </a:t>
            </a:r>
          </a:p>
        </p:txBody>
      </p:sp>
    </p:spTree>
    <p:extLst>
      <p:ext uri="{BB962C8B-B14F-4D97-AF65-F5344CB8AC3E}">
        <p14:creationId xmlns:p14="http://schemas.microsoft.com/office/powerpoint/2010/main" val="370467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4269A-497B-2846-5B27-FCB0DE55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Supervision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06D0AF-AB17-4966-01F9-98924FDFC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72087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Weak supervision</a:t>
            </a:r>
            <a:r>
              <a:rPr lang="en-US" dirty="0"/>
              <a:t>: from task-related distant signals</a:t>
            </a:r>
          </a:p>
          <a:p>
            <a:pPr lvl="1"/>
            <a:r>
              <a:rPr lang="en-US" dirty="0"/>
              <a:t>Easy to acquire</a:t>
            </a:r>
          </a:p>
          <a:p>
            <a:pPr lvl="1"/>
            <a:r>
              <a:rPr lang="en-US" dirty="0"/>
              <a:t>Task-specific</a:t>
            </a:r>
          </a:p>
          <a:p>
            <a:pPr lvl="1"/>
            <a:r>
              <a:rPr lang="en-US" dirty="0"/>
              <a:t>May be noisy</a:t>
            </a:r>
          </a:p>
          <a:p>
            <a:r>
              <a:rPr lang="en-US" b="1" dirty="0"/>
              <a:t>Indirect supervision</a:t>
            </a:r>
            <a:r>
              <a:rPr lang="en-US" dirty="0"/>
              <a:t>: from other tasks</a:t>
            </a:r>
          </a:p>
          <a:p>
            <a:pPr lvl="1"/>
            <a:r>
              <a:rPr lang="en-US" dirty="0"/>
              <a:t>Human annotations from other popular tasks such as NLI and QA</a:t>
            </a:r>
          </a:p>
          <a:p>
            <a:pPr lvl="1"/>
            <a:r>
              <a:rPr lang="en-US" dirty="0"/>
              <a:t>Non-task-specific</a:t>
            </a:r>
          </a:p>
          <a:p>
            <a:pPr lvl="1"/>
            <a:r>
              <a:rPr lang="en-US" dirty="0"/>
              <a:t>Needs clever ways to be applied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06264D-27B9-BC0B-1937-62A9CD78B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18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3383F4FA-E5A8-AC0E-9C34-F6E99DF77E16}"/>
              </a:ext>
            </a:extLst>
          </p:cNvPr>
          <p:cNvSpPr/>
          <p:nvPr/>
        </p:nvSpPr>
        <p:spPr>
          <a:xfrm>
            <a:off x="451138" y="1097107"/>
            <a:ext cx="6267450" cy="16383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5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C15A2-2C04-FB8B-49A2-C451A29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C864E-C9D1-88B3-B5DD-232197686B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13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pPr lvl="1"/>
            <a:r>
              <a:rPr lang="en-US" dirty="0"/>
              <a:t>What is the entity type?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</a:t>
            </a:r>
          </a:p>
          <a:p>
            <a:pPr lvl="2"/>
            <a:r>
              <a:rPr lang="en-US" sz="18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Amazon.com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, Inc is an American multinational technology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7C7A8F-E479-CE2E-90B0-9F1C1C4B5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19</a:t>
            </a:fld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="" xmlns:a16="http://schemas.microsoft.com/office/drawing/2014/main" id="{E2FF8B2E-38E1-0703-E8C9-C357B3863DEE}"/>
              </a:ext>
            </a:extLst>
          </p:cNvPr>
          <p:cNvSpPr/>
          <p:nvPr/>
        </p:nvSpPr>
        <p:spPr>
          <a:xfrm>
            <a:off x="3822700" y="2465823"/>
            <a:ext cx="381000" cy="188477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FDE61-6E93-DC44-8A79-9D685D5F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Overview of Information Extraction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E275D6B-4AC8-8C41-BE27-15274728F70B}"/>
              </a:ext>
            </a:extLst>
          </p:cNvPr>
          <p:cNvSpPr/>
          <p:nvPr/>
        </p:nvSpPr>
        <p:spPr>
          <a:xfrm>
            <a:off x="869950" y="1422788"/>
            <a:ext cx="7740650" cy="3499874"/>
          </a:xfrm>
          <a:prstGeom prst="roundRect">
            <a:avLst>
              <a:gd name="adj" fmla="val 12707"/>
            </a:avLst>
          </a:prstGeom>
          <a:solidFill>
            <a:schemeClr val="bg1">
              <a:alpha val="25000"/>
            </a:schemeClr>
          </a:solidFill>
          <a:ln w="63500">
            <a:solidFill>
              <a:srgbClr val="97A6AE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4C1048-6035-F640-BAAC-D866A16A13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9370">
            <a:off x="6110057" y="2259882"/>
            <a:ext cx="739279" cy="561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5E0594-2742-4645-B033-E8D240C06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759" y="1546921"/>
            <a:ext cx="1613647" cy="1613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9F6A73-DC29-4648-88C1-77CA99C167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7721">
            <a:off x="6025101" y="2476808"/>
            <a:ext cx="1265526" cy="1265526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BF8638-D29F-C54B-AB9A-EFF8CDF64E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7605">
            <a:off x="7070714" y="2594553"/>
            <a:ext cx="1093632" cy="1093632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B69AEF-8FCA-EC41-BA9B-AE44B4794F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449">
            <a:off x="6786120" y="3241765"/>
            <a:ext cx="857250" cy="686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569578-FB36-E64E-ABA6-8992AF429F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98180" y="2265780"/>
            <a:ext cx="1371600" cy="161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0B1D7E-4854-5D40-A73D-B7BDD02FA8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012" y="1226991"/>
            <a:ext cx="1175416" cy="13822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3166475-7AC7-D841-B2C7-EE200D04278E}"/>
              </a:ext>
            </a:extLst>
          </p:cNvPr>
          <p:cNvCxnSpPr>
            <a:cxnSpLocks/>
          </p:cNvCxnSpPr>
          <p:nvPr/>
        </p:nvCxnSpPr>
        <p:spPr>
          <a:xfrm>
            <a:off x="4968968" y="3046700"/>
            <a:ext cx="732444" cy="0"/>
          </a:xfrm>
          <a:prstGeom prst="straightConnector1">
            <a:avLst/>
          </a:prstGeom>
          <a:ln w="76200">
            <a:solidFill>
              <a:srgbClr val="97A6AE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162147D-CC61-1E47-97FF-3D54B15FEB24}"/>
              </a:ext>
            </a:extLst>
          </p:cNvPr>
          <p:cNvCxnSpPr>
            <a:cxnSpLocks/>
          </p:cNvCxnSpPr>
          <p:nvPr/>
        </p:nvCxnSpPr>
        <p:spPr>
          <a:xfrm flipV="1">
            <a:off x="7924508" y="1971014"/>
            <a:ext cx="1601606" cy="529137"/>
          </a:xfrm>
          <a:prstGeom prst="straightConnector1">
            <a:avLst/>
          </a:prstGeom>
          <a:ln w="76200">
            <a:solidFill>
              <a:srgbClr val="97A6AE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F1A42AFF-952E-D340-8755-F0FCA5E3B0CC}"/>
              </a:ext>
            </a:extLst>
          </p:cNvPr>
          <p:cNvSpPr/>
          <p:nvPr/>
        </p:nvSpPr>
        <p:spPr>
          <a:xfrm>
            <a:off x="4646713" y="2510186"/>
            <a:ext cx="1416932" cy="561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7A6AE"/>
                </a:solidFill>
                <a:latin typeface="Helvetica" pitchFamily="2" charset="0"/>
              </a:rPr>
              <a:t>Extraction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BA60C524-46F1-7148-9A34-5D7487B59EE7}"/>
              </a:ext>
            </a:extLst>
          </p:cNvPr>
          <p:cNvSpPr/>
          <p:nvPr/>
        </p:nvSpPr>
        <p:spPr>
          <a:xfrm>
            <a:off x="869950" y="1443054"/>
            <a:ext cx="2558671" cy="3942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A2F36"/>
                </a:solidFill>
                <a:latin typeface="Helvetica Light" panose="020B0403020202020204" pitchFamily="34" charset="0"/>
              </a:rPr>
              <a:t>Artificial Intelligence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93FD450-4211-6340-88B9-655F25F4ED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012" y="3585206"/>
            <a:ext cx="1175416" cy="138220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09A414D-95FC-C74D-B9BF-236C5F78FA8B}"/>
              </a:ext>
            </a:extLst>
          </p:cNvPr>
          <p:cNvCxnSpPr>
            <a:cxnSpLocks/>
          </p:cNvCxnSpPr>
          <p:nvPr/>
        </p:nvCxnSpPr>
        <p:spPr>
          <a:xfrm>
            <a:off x="2843689" y="3482559"/>
            <a:ext cx="6682425" cy="928928"/>
          </a:xfrm>
          <a:prstGeom prst="straightConnector1">
            <a:avLst/>
          </a:prstGeom>
          <a:ln w="76200">
            <a:solidFill>
              <a:srgbClr val="97A6AE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F70B819-741D-F649-A795-A1CDA72C0437}"/>
              </a:ext>
            </a:extLst>
          </p:cNvPr>
          <p:cNvCxnSpPr>
            <a:cxnSpLocks/>
          </p:cNvCxnSpPr>
          <p:nvPr/>
        </p:nvCxnSpPr>
        <p:spPr>
          <a:xfrm>
            <a:off x="2843689" y="3049474"/>
            <a:ext cx="732444" cy="0"/>
          </a:xfrm>
          <a:prstGeom prst="straightConnector1">
            <a:avLst/>
          </a:prstGeom>
          <a:ln w="76200">
            <a:solidFill>
              <a:srgbClr val="97A6AE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01359066-2386-2C4C-9131-C6F2AB66CBE1}"/>
              </a:ext>
            </a:extLst>
          </p:cNvPr>
          <p:cNvSpPr/>
          <p:nvPr/>
        </p:nvSpPr>
        <p:spPr>
          <a:xfrm>
            <a:off x="2554686" y="2512958"/>
            <a:ext cx="1416932" cy="561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7A6AE"/>
                </a:solidFill>
                <a:latin typeface="Helvetica" pitchFamily="2" charset="0"/>
              </a:rPr>
              <a:t>Inference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CDB594-F3D6-004B-99B4-01054F989D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699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537" y="2599238"/>
            <a:ext cx="883321" cy="88332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A788E379-95CA-CE4C-AEDC-88E812AAA317}"/>
              </a:ext>
            </a:extLst>
          </p:cNvPr>
          <p:cNvSpPr/>
          <p:nvPr/>
        </p:nvSpPr>
        <p:spPr>
          <a:xfrm>
            <a:off x="3594731" y="1914858"/>
            <a:ext cx="1416932" cy="561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7A6AE"/>
                </a:solidFill>
                <a:latin typeface="Helvetica" pitchFamily="2" charset="0"/>
              </a:rPr>
              <a:t>Structured Information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BE2FE289-6DEB-844D-892D-D32BCD692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5261280"/>
            <a:ext cx="11226800" cy="11578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2F36"/>
                </a:solidFill>
                <a:latin typeface="Helvetica" pitchFamily="2" charset="0"/>
              </a:rPr>
              <a:t>With the exponential growth of data from various sources especially the Internet, there is an increasing need for </a:t>
            </a:r>
            <a:r>
              <a:rPr lang="en-US" b="1" dirty="0">
                <a:solidFill>
                  <a:srgbClr val="2A2F36"/>
                </a:solidFill>
                <a:latin typeface="Helvetica" pitchFamily="2" charset="0"/>
              </a:rPr>
              <a:t>Information Extraction</a:t>
            </a:r>
            <a:r>
              <a:rPr lang="en-US" dirty="0">
                <a:solidFill>
                  <a:srgbClr val="2A2F36"/>
                </a:solidFill>
                <a:latin typeface="Helvetica" pitchFamily="2" charset="0"/>
              </a:rPr>
              <a:t> technology that extracts </a:t>
            </a:r>
            <a:r>
              <a:rPr lang="en-US" b="1" dirty="0">
                <a:solidFill>
                  <a:srgbClr val="2A2F36"/>
                </a:solidFill>
                <a:latin typeface="Helvetica" pitchFamily="2" charset="0"/>
              </a:rPr>
              <a:t>machine-readable structured information</a:t>
            </a:r>
            <a:r>
              <a:rPr lang="en-US" dirty="0">
                <a:solidFill>
                  <a:srgbClr val="2A2F36"/>
                </a:solidFill>
                <a:latin typeface="Helvetica" pitchFamily="2" charset="0"/>
              </a:rPr>
              <a:t> to support downstream applications.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0081DC32-01DA-E748-9D80-168DA397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5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2CC40D-30C1-E7AD-6C00-745AA52D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Supervision Sources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6FE647-1F27-74BA-9FE0-4F03860B2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r>
              <a:rPr lang="en-US" dirty="0"/>
              <a:t>Direct Supervision: seen similar examples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bases: </a:t>
            </a:r>
            <a:r>
              <a:rPr lang="en-US" b="1" dirty="0" err="1"/>
              <a:t>Amazon.com</a:t>
            </a:r>
            <a:r>
              <a:rPr lang="en-US" b="1" dirty="0"/>
              <a:t>, Inc </a:t>
            </a:r>
            <a:r>
              <a:rPr lang="en-US" dirty="0"/>
              <a:t>is an American multinational technology</a:t>
            </a:r>
            <a:r>
              <a:rPr lang="en-US" dirty="0">
                <a:hlinkClick r:id="rId2"/>
              </a:rPr>
              <a:t> </a:t>
            </a:r>
            <a:r>
              <a:rPr lang="en-US" u="sng" dirty="0"/>
              <a:t>company.</a:t>
            </a:r>
          </a:p>
          <a:p>
            <a:pPr lvl="1"/>
            <a:r>
              <a:rPr lang="en-US" dirty="0"/>
              <a:t>From linguistic patterns: PER </a:t>
            </a:r>
            <a:r>
              <a:rPr lang="en-US" i="1" dirty="0"/>
              <a:t>join</a:t>
            </a:r>
            <a:r>
              <a:rPr lang="en-US" dirty="0"/>
              <a:t> </a:t>
            </a:r>
            <a:r>
              <a:rPr lang="en-US" u="sng" dirty="0"/>
              <a:t>company</a:t>
            </a:r>
          </a:p>
          <a:p>
            <a:pPr lvl="1"/>
            <a:r>
              <a:rPr lang="en-US" dirty="0"/>
              <a:t>From pre-trained LMs: Amazon is a [MASK] &lt;- [MASK] = </a:t>
            </a:r>
            <a:r>
              <a:rPr lang="en-US" u="sng" dirty="0"/>
              <a:t>company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From task and label definitions: company is an organization that…</a:t>
            </a:r>
          </a:p>
          <a:p>
            <a:pPr lvl="1"/>
            <a:r>
              <a:rPr lang="en-US" dirty="0"/>
              <a:t>From global statistics and biases</a:t>
            </a:r>
          </a:p>
          <a:p>
            <a:r>
              <a:rPr lang="en-US" dirty="0"/>
              <a:t>Indirect Supervision:</a:t>
            </a:r>
          </a:p>
          <a:p>
            <a:pPr lvl="1"/>
            <a:r>
              <a:rPr lang="en-US" dirty="0"/>
              <a:t>Entailment model:  Amazon is </a:t>
            </a:r>
            <a:r>
              <a:rPr lang="en-US" u="sng" dirty="0"/>
              <a:t>a company</a:t>
            </a:r>
            <a:r>
              <a:rPr lang="en-US" dirty="0"/>
              <a:t>. &lt;- entailment</a:t>
            </a:r>
          </a:p>
          <a:p>
            <a:pPr lvl="1"/>
            <a:r>
              <a:rPr lang="en-US" dirty="0"/>
              <a:t>QA model: Q: What is Amazon? A: </a:t>
            </a:r>
            <a:r>
              <a:rPr lang="en-US" u="sng" dirty="0"/>
              <a:t>a company</a:t>
            </a:r>
            <a:r>
              <a:rPr lang="en-US" dirty="0"/>
              <a:t> (that Mark joined). </a:t>
            </a:r>
          </a:p>
          <a:p>
            <a:pPr lvl="1"/>
            <a:r>
              <a:rPr lang="en-US" dirty="0"/>
              <a:t>Summarization model: Mark joined a new </a:t>
            </a:r>
            <a:r>
              <a:rPr lang="en-US" u="sng" dirty="0"/>
              <a:t>company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B0648B-5917-DA9C-DCB0-9B57F4EA13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F588C3-71D6-5D45-B118-1C664482E1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ABC9D8-751D-37A1-8878-98D47900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19D1E7-F239-47A4-464B-38D149F997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Weak Supervision (aka. Distant Supervision)</a:t>
            </a:r>
          </a:p>
          <a:p>
            <a:pPr lvl="1"/>
            <a:r>
              <a:rPr lang="en-US" sz="1800" dirty="0"/>
              <a:t>Directly related to the task</a:t>
            </a:r>
          </a:p>
          <a:p>
            <a:pPr lvl="1"/>
            <a:r>
              <a:rPr lang="en-US" sz="1800" dirty="0"/>
              <a:t>Do not cost additional annotation</a:t>
            </a:r>
          </a:p>
          <a:p>
            <a:pPr lvl="1"/>
            <a:r>
              <a:rPr lang="en-US" sz="1800" dirty="0"/>
              <a:t>Often noisy (i.e., are not completely accurate, or do not cover all aspects)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dirty="0"/>
              <a:t>Common Sources</a:t>
            </a:r>
          </a:p>
          <a:p>
            <a:pPr lvl="1"/>
            <a:r>
              <a:rPr lang="en-US" dirty="0"/>
              <a:t>Existing “free-to-use” knowledge bases, databases, dictionaries</a:t>
            </a:r>
          </a:p>
          <a:p>
            <a:pPr lvl="1"/>
            <a:r>
              <a:rPr lang="en-US" dirty="0"/>
              <a:t>Unannotated free-form texts (LM pre-training)</a:t>
            </a:r>
          </a:p>
          <a:p>
            <a:pPr lvl="1"/>
            <a:r>
              <a:rPr lang="en-US" dirty="0"/>
              <a:t>Linguistic patterns and templates (open IE)</a:t>
            </a:r>
          </a:p>
          <a:p>
            <a:pPr lvl="1"/>
            <a:r>
              <a:rPr lang="en-US" dirty="0"/>
              <a:t>General rules and minimum human inputs (label definitions)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28AF82-69B7-3DE8-7B03-E1BE3E98B9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88A49B-2DBE-81B2-27B3-43C0A207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Knowledge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F59EBA-5E40-F92F-AB2A-F841D8BB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One of the earliest attempts: entity and entity relations</a:t>
            </a:r>
          </a:p>
          <a:p>
            <a:r>
              <a:rPr lang="en-US" dirty="0"/>
              <a:t>Ling and Weld (2012): NER from KB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9EC634-FC86-DC6C-7D6A-30F7C342EC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8DBD387-57CB-1448-E667-1C7841D2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50" y="2237762"/>
            <a:ext cx="8131728" cy="2822675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="" xmlns:a16="http://schemas.microsoft.com/office/drawing/2014/main" id="{9C3D2ABA-8FC4-5D2D-D28F-6DB96C24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50" y="4714346"/>
            <a:ext cx="2645633" cy="157720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368F35E4-A859-70AE-AAD9-B7F551395CD3}"/>
              </a:ext>
            </a:extLst>
          </p:cNvPr>
          <p:cNvSpPr/>
          <p:nvPr/>
        </p:nvSpPr>
        <p:spPr>
          <a:xfrm>
            <a:off x="2986481" y="5541928"/>
            <a:ext cx="688202" cy="47180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23A51F-7A8C-A4EB-6A42-4FAF98C2874C}"/>
              </a:ext>
            </a:extLst>
          </p:cNvPr>
          <p:cNvSpPr txBox="1"/>
          <p:nvPr/>
        </p:nvSpPr>
        <p:spPr>
          <a:xfrm>
            <a:off x="3772098" y="5271270"/>
            <a:ext cx="264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</a:t>
            </a:r>
            <a:r>
              <a:rPr lang="en-US" sz="1200" dirty="0" err="1"/>
              <a:t>StanfordNER</a:t>
            </a:r>
            <a:r>
              <a:rPr lang="en-US" sz="1200" dirty="0"/>
              <a:t> only predicts a subset of the taxonomy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5DEF03-0480-7A4B-CD48-C74796C9EA8A}"/>
              </a:ext>
            </a:extLst>
          </p:cNvPr>
          <p:cNvSpPr txBox="1"/>
          <p:nvPr/>
        </p:nvSpPr>
        <p:spPr>
          <a:xfrm>
            <a:off x="201964" y="6507773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Ling and Weld. Fine-Grained Entity Recognition. AAAI 2012.</a:t>
            </a:r>
          </a:p>
        </p:txBody>
      </p:sp>
    </p:spTree>
    <p:extLst>
      <p:ext uri="{BB962C8B-B14F-4D97-AF65-F5344CB8AC3E}">
        <p14:creationId xmlns:p14="http://schemas.microsoft.com/office/powerpoint/2010/main" val="147401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88A49B-2DBE-81B2-27B3-43C0A207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Knowledge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F59EBA-5E40-F92F-AB2A-F841D8BB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314" y="1252538"/>
            <a:ext cx="10774485" cy="50720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One of the earliest attempts: entity and entity relations</a:t>
            </a:r>
          </a:p>
          <a:p>
            <a:r>
              <a:rPr lang="en-US" dirty="0" err="1"/>
              <a:t>Mintz</a:t>
            </a:r>
            <a:r>
              <a:rPr lang="en-US" dirty="0"/>
              <a:t> et al. (2009)</a:t>
            </a:r>
          </a:p>
          <a:p>
            <a:pPr lvl="1"/>
            <a:r>
              <a:rPr lang="en-US" dirty="0"/>
              <a:t>Assumes Freebase relations exist sentences that contain the same entity pairs.</a:t>
            </a:r>
          </a:p>
          <a:p>
            <a:pPr lvl="1"/>
            <a:r>
              <a:rPr lang="en-US" dirty="0"/>
              <a:t>Learns a large set of relations (102), but noisy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9EC634-FC86-DC6C-7D6A-30F7C342EC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A54F4758-DC5C-8BED-1B79-491CC5C2B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68103"/>
              </p:ext>
            </p:extLst>
          </p:nvPr>
        </p:nvGraphicFramePr>
        <p:xfrm>
          <a:off x="1386048" y="3051386"/>
          <a:ext cx="812799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124670379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1934532004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18145663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Freebase 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Entity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Sentence with same 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041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/location/location/contains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Paris, Montmartre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Montmartre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is a large hill in </a:t>
                      </a:r>
                      <a:r>
                        <a:rPr lang="en-US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Paris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's 18th arrondissement</a:t>
                      </a:r>
                      <a:r>
                        <a:rPr lang="en-US" sz="16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en-US" sz="1600" u="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484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/film/director/film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Michael Mann, Collateral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Collateral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is a 2004 American 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neo-noir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 thriller film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directed and produced by </a:t>
                      </a:r>
                      <a:r>
                        <a:rPr lang="en-US" sz="1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Michael Mann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74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/people/person/profession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Barak Obama, 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Obama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announced his run for the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president</a:t>
                      </a:r>
                      <a:r>
                        <a:rPr lang="en-US" sz="16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7425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F2FB97-7FD1-76B0-EC1B-7B03649C15CA}"/>
              </a:ext>
            </a:extLst>
          </p:cNvPr>
          <p:cNvSpPr txBox="1"/>
          <p:nvPr/>
        </p:nvSpPr>
        <p:spPr>
          <a:xfrm>
            <a:off x="198315" y="6499309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Mintz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et al. Distant supervision for relation extraction without labeled data. ACL 2009.</a:t>
            </a:r>
          </a:p>
        </p:txBody>
      </p:sp>
    </p:spTree>
    <p:extLst>
      <p:ext uri="{BB962C8B-B14F-4D97-AF65-F5344CB8AC3E}">
        <p14:creationId xmlns:p14="http://schemas.microsoft.com/office/powerpoint/2010/main" val="3610492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88A49B-2DBE-81B2-27B3-43C0A207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Knowledge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F59EBA-5E40-F92F-AB2A-F841D8BB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0720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of the earliest attempts: entity and entity relations</a:t>
            </a:r>
          </a:p>
          <a:p>
            <a:r>
              <a:rPr lang="en-US" dirty="0"/>
              <a:t>Hoffmann et al. (2010): Learn from Wikipedia </a:t>
            </a:r>
            <a:r>
              <a:rPr lang="en-US" dirty="0" err="1"/>
              <a:t>infoboxes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Matching info box entities with context, to learn context-dependent relation extraction.</a:t>
            </a:r>
          </a:p>
          <a:p>
            <a:pPr lvl="2"/>
            <a:r>
              <a:rPr lang="en-US" dirty="0"/>
              <a:t>5000+ relations</a:t>
            </a:r>
          </a:p>
          <a:p>
            <a:pPr lvl="1"/>
            <a:r>
              <a:rPr lang="en-US" dirty="0"/>
              <a:t>Many follow-up work on de-noising, but with similar weak signals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9EC634-FC86-DC6C-7D6A-30F7C342EC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7C86C148-790F-C952-9621-6FB426C7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4" y="2333919"/>
            <a:ext cx="3581400" cy="255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58447F-F809-06EA-D44C-A5E113E384CE}"/>
              </a:ext>
            </a:extLst>
          </p:cNvPr>
          <p:cNvSpPr txBox="1"/>
          <p:nvPr/>
        </p:nvSpPr>
        <p:spPr>
          <a:xfrm>
            <a:off x="5016366" y="2478650"/>
            <a:ext cx="6364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Amy Gutmann was born on November 19, 1949,</a:t>
            </a:r>
            <a:r>
              <a:rPr lang="en-US" baseline="30000" dirty="0">
                <a:hlinkClick r:id="rId3"/>
              </a:rPr>
              <a:t>[2]</a:t>
            </a:r>
            <a:r>
              <a:rPr lang="en-US" dirty="0"/>
              <a:t> in </a:t>
            </a:r>
            <a:r>
              <a:rPr lang="en-US" dirty="0">
                <a:hlinkClick r:id="rId4" tooltip="Brooklyn"/>
              </a:rPr>
              <a:t>Brooklyn</a:t>
            </a:r>
            <a:r>
              <a:rPr lang="en-US" dirty="0"/>
              <a:t>, New York,</a:t>
            </a:r>
            <a:r>
              <a:rPr lang="en-US" baseline="30000" dirty="0">
                <a:hlinkClick r:id="rId3"/>
              </a:rPr>
              <a:t>[2]</a:t>
            </a:r>
            <a:r>
              <a:rPr lang="en-US" dirty="0"/>
              <a:t> the only child of Kurt and Beatrice Gutmann. … She then entered </a:t>
            </a:r>
            <a:r>
              <a:rPr lang="en-US" dirty="0">
                <a:hlinkClick r:id="rId5" tooltip="Radcliffe College"/>
              </a:rPr>
              <a:t>Radcliffe College</a:t>
            </a:r>
            <a:r>
              <a:rPr lang="en-US" dirty="0"/>
              <a:t> of </a:t>
            </a:r>
            <a:r>
              <a:rPr lang="en-US" dirty="0">
                <a:hlinkClick r:id="rId6" tooltip="Harvard University"/>
              </a:rPr>
              <a:t>Harvard University</a:t>
            </a:r>
            <a:r>
              <a:rPr lang="en-US" dirty="0"/>
              <a:t> in 1967 on a scholarship as a math major with sophomore standing. … She and her husband Michael Doyle have also funded an endowed undergraduate scholarship and an undergraduate research fund at Penn.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A25253EE-F5D1-7C29-CE8A-A23A3014F71B}"/>
              </a:ext>
            </a:extLst>
          </p:cNvPr>
          <p:cNvSpPr/>
          <p:nvPr/>
        </p:nvSpPr>
        <p:spPr>
          <a:xfrm>
            <a:off x="2315361" y="2734811"/>
            <a:ext cx="1434518" cy="22650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0D7C51FE-F183-5D09-EAED-8E97787A3AFE}"/>
              </a:ext>
            </a:extLst>
          </p:cNvPr>
          <p:cNvSpPr/>
          <p:nvPr/>
        </p:nvSpPr>
        <p:spPr>
          <a:xfrm>
            <a:off x="7668935" y="2508308"/>
            <a:ext cx="1960840" cy="31878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6C9AAC2C-7C45-E4CC-CFC8-0B2BA9464481}"/>
              </a:ext>
            </a:extLst>
          </p:cNvPr>
          <p:cNvSpPr/>
          <p:nvPr/>
        </p:nvSpPr>
        <p:spPr>
          <a:xfrm>
            <a:off x="2315361" y="3512488"/>
            <a:ext cx="1283516" cy="22650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2CB1F613-8163-DFB2-97E3-E6FB4DF1327E}"/>
              </a:ext>
            </a:extLst>
          </p:cNvPr>
          <p:cNvSpPr/>
          <p:nvPr/>
        </p:nvSpPr>
        <p:spPr>
          <a:xfrm>
            <a:off x="6283354" y="3613156"/>
            <a:ext cx="1410748" cy="31878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09C83271-F1FB-86FB-F24E-D529D32828F9}"/>
              </a:ext>
            </a:extLst>
          </p:cNvPr>
          <p:cNvSpPr/>
          <p:nvPr/>
        </p:nvSpPr>
        <p:spPr>
          <a:xfrm>
            <a:off x="2315361" y="4086301"/>
            <a:ext cx="1367406" cy="22650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C7CD89CC-93A6-CB9B-21A6-A634AC111692}"/>
              </a:ext>
            </a:extLst>
          </p:cNvPr>
          <p:cNvSpPr/>
          <p:nvPr/>
        </p:nvSpPr>
        <p:spPr>
          <a:xfrm>
            <a:off x="8190300" y="3060732"/>
            <a:ext cx="1775821" cy="31878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9" name="Curved Connector 18">
            <a:extLst>
              <a:ext uri="{FF2B5EF4-FFF2-40B4-BE49-F238E27FC236}">
                <a16:creationId xmlns="" xmlns:a16="http://schemas.microsoft.com/office/drawing/2014/main" id="{884A8D5B-CFAF-CE29-4F7E-70FDFBF26988}"/>
              </a:ext>
            </a:extLst>
          </p:cNvPr>
          <p:cNvCxnSpPr>
            <a:cxnSpLocks/>
            <a:stCxn id="12" idx="0"/>
            <a:endCxn id="13" idx="0"/>
          </p:cNvCxnSpPr>
          <p:nvPr/>
        </p:nvCxnSpPr>
        <p:spPr>
          <a:xfrm rot="5400000" flipH="1" flipV="1">
            <a:off x="5727736" y="-186807"/>
            <a:ext cx="226503" cy="5616735"/>
          </a:xfrm>
          <a:prstGeom prst="curvedConnector3">
            <a:avLst>
              <a:gd name="adj1" fmla="val 200926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="" xmlns:a16="http://schemas.microsoft.com/office/drawing/2014/main" id="{AD805841-A330-E1C5-CB2B-2E9C93C1C60F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rot="16200000" flipH="1">
            <a:off x="4490206" y="1979400"/>
            <a:ext cx="260059" cy="3326235"/>
          </a:xfrm>
          <a:prstGeom prst="curvedConnector4">
            <a:avLst>
              <a:gd name="adj1" fmla="val -87903"/>
              <a:gd name="adj2" fmla="val 59647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="" xmlns:a16="http://schemas.microsoft.com/office/drawing/2014/main" id="{434FE07F-2B80-83CB-C7D0-B7360FA71AF4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rot="5400000" flipH="1" flipV="1">
            <a:off x="5685244" y="693335"/>
            <a:ext cx="706787" cy="607914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27493B9-2D40-64CE-64A7-7118669D6FEC}"/>
              </a:ext>
            </a:extLst>
          </p:cNvPr>
          <p:cNvSpPr txBox="1"/>
          <p:nvPr/>
        </p:nvSpPr>
        <p:spPr>
          <a:xfrm>
            <a:off x="201964" y="6511395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Hoffmann et al. Learning 5000 Relational Extractors. ACL 2010</a:t>
            </a:r>
          </a:p>
        </p:txBody>
      </p:sp>
    </p:spTree>
    <p:extLst>
      <p:ext uri="{BB962C8B-B14F-4D97-AF65-F5344CB8AC3E}">
        <p14:creationId xmlns:p14="http://schemas.microsoft.com/office/powerpoint/2010/main" val="227241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C15A2-2C04-FB8B-49A2-C451A29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C864E-C9D1-88B3-B5DD-232197686B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13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pPr lvl="1"/>
            <a:r>
              <a:rPr lang="en-US" dirty="0"/>
              <a:t>What is the entity type?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</a:t>
            </a:r>
          </a:p>
          <a:p>
            <a:pPr lvl="2"/>
            <a:r>
              <a:rPr lang="en-US" sz="18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Amazon.com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, Inc is an American multinational technology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company.</a:t>
            </a:r>
          </a:p>
          <a:p>
            <a:pPr lvl="1"/>
            <a:r>
              <a:rPr lang="en-US" dirty="0"/>
              <a:t>From weak but richer label representations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Word-embedding(company) is close to Word-embedding(Amazon)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7C7A8F-E479-CE2E-90B0-9F1C1C4B5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25</a:t>
            </a:fld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="" xmlns:a16="http://schemas.microsoft.com/office/drawing/2014/main" id="{E2FF8B2E-38E1-0703-E8C9-C357B3863DEE}"/>
              </a:ext>
            </a:extLst>
          </p:cNvPr>
          <p:cNvSpPr/>
          <p:nvPr/>
        </p:nvSpPr>
        <p:spPr>
          <a:xfrm>
            <a:off x="6007100" y="3153646"/>
            <a:ext cx="381000" cy="188477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6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641C3-F1F3-F088-8700-BF818144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Label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2867AA-43E5-FAAB-2792-2A823F4838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Chen et al. (2020): Event Process 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A06F89-D68F-4BE1-BACE-BFD96FC124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: Rounded Corners 77">
            <a:extLst>
              <a:ext uri="{FF2B5EF4-FFF2-40B4-BE49-F238E27FC236}">
                <a16:creationId xmlns="" xmlns:a16="http://schemas.microsoft.com/office/drawing/2014/main" id="{FFE2664F-1E27-2FC3-01C2-EAAEDEE7D0DE}"/>
              </a:ext>
            </a:extLst>
          </p:cNvPr>
          <p:cNvSpPr/>
          <p:nvPr/>
        </p:nvSpPr>
        <p:spPr>
          <a:xfrm>
            <a:off x="497636" y="2615243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hole</a:t>
            </a:r>
          </a:p>
        </p:txBody>
      </p:sp>
      <p:sp>
        <p:nvSpPr>
          <p:cNvPr id="6" name="Rectangle: Rounded Corners 79">
            <a:extLst>
              <a:ext uri="{FF2B5EF4-FFF2-40B4-BE49-F238E27FC236}">
                <a16:creationId xmlns="" xmlns:a16="http://schemas.microsoft.com/office/drawing/2014/main" id="{2042B536-5368-B8C9-039B-9FF2C0DDCC88}"/>
              </a:ext>
            </a:extLst>
          </p:cNvPr>
          <p:cNvSpPr/>
          <p:nvPr/>
        </p:nvSpPr>
        <p:spPr>
          <a:xfrm>
            <a:off x="2607173" y="2615242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seeds in</a:t>
            </a:r>
          </a:p>
        </p:txBody>
      </p:sp>
      <p:sp>
        <p:nvSpPr>
          <p:cNvPr id="7" name="Rectangle: Rounded Corners 80">
            <a:extLst>
              <a:ext uri="{FF2B5EF4-FFF2-40B4-BE49-F238E27FC236}">
                <a16:creationId xmlns="" xmlns:a16="http://schemas.microsoft.com/office/drawing/2014/main" id="{0B8888B4-6B00-C0CC-C355-FF24BE98EB04}"/>
              </a:ext>
            </a:extLst>
          </p:cNvPr>
          <p:cNvSpPr/>
          <p:nvPr/>
        </p:nvSpPr>
        <p:spPr>
          <a:xfrm>
            <a:off x="4673063" y="2615242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Fill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soil</a:t>
            </a:r>
          </a:p>
        </p:txBody>
      </p:sp>
      <p:sp>
        <p:nvSpPr>
          <p:cNvPr id="8" name="Rectangle: Rounded Corners 81">
            <a:extLst>
              <a:ext uri="{FF2B5EF4-FFF2-40B4-BE49-F238E27FC236}">
                <a16:creationId xmlns="" xmlns:a16="http://schemas.microsoft.com/office/drawing/2014/main" id="{843382E1-56DF-B169-5EE5-E7794A2B4867}"/>
              </a:ext>
            </a:extLst>
          </p:cNvPr>
          <p:cNvSpPr/>
          <p:nvPr/>
        </p:nvSpPr>
        <p:spPr>
          <a:xfrm>
            <a:off x="6738953" y="2615241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Water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soil</a:t>
            </a:r>
          </a:p>
        </p:txBody>
      </p:sp>
      <p:cxnSp>
        <p:nvCxnSpPr>
          <p:cNvPr id="9" name="Connector: Curved 85">
            <a:extLst>
              <a:ext uri="{FF2B5EF4-FFF2-40B4-BE49-F238E27FC236}">
                <a16:creationId xmlns="" xmlns:a16="http://schemas.microsoft.com/office/drawing/2014/main" id="{07F39C80-5CA6-E14D-368B-221D6AC5B399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 rot="5400000" flipH="1" flipV="1">
            <a:off x="2436939" y="1560475"/>
            <a:ext cx="1" cy="2109537"/>
          </a:xfrm>
          <a:prstGeom prst="curvedConnector3">
            <a:avLst>
              <a:gd name="adj1" fmla="val 228601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cxnSp>
        <p:nvCxnSpPr>
          <p:cNvPr id="10" name="Connector: Curved 86">
            <a:extLst>
              <a:ext uri="{FF2B5EF4-FFF2-40B4-BE49-F238E27FC236}">
                <a16:creationId xmlns="" xmlns:a16="http://schemas.microsoft.com/office/drawing/2014/main" id="{ED2BBFE7-2132-9AD5-ACAA-A5A91179D6FB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6590543" y="1582297"/>
            <a:ext cx="1" cy="2065890"/>
          </a:xfrm>
          <a:prstGeom prst="curvedConnector3">
            <a:avLst>
              <a:gd name="adj1" fmla="val 228601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cxnSp>
        <p:nvCxnSpPr>
          <p:cNvPr id="11" name="Connector: Curved 87">
            <a:extLst>
              <a:ext uri="{FF2B5EF4-FFF2-40B4-BE49-F238E27FC236}">
                <a16:creationId xmlns="" xmlns:a16="http://schemas.microsoft.com/office/drawing/2014/main" id="{DDC5EC71-D4E7-9A7F-C5C0-FA6A47F2A5E7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16200000" flipH="1">
            <a:off x="4524653" y="2186678"/>
            <a:ext cx="12700" cy="2065890"/>
          </a:xfrm>
          <a:prstGeom prst="curvedConnector3">
            <a:avLst>
              <a:gd name="adj1" fmla="val 18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sp>
        <p:nvSpPr>
          <p:cNvPr id="12" name="Rectangle: Rounded Corners 91">
            <a:extLst>
              <a:ext uri="{FF2B5EF4-FFF2-40B4-BE49-F238E27FC236}">
                <a16:creationId xmlns="" xmlns:a16="http://schemas.microsoft.com/office/drawing/2014/main" id="{6095F343-F0A2-37B9-E285-426FA472DFD6}"/>
              </a:ext>
            </a:extLst>
          </p:cNvPr>
          <p:cNvSpPr/>
          <p:nvPr/>
        </p:nvSpPr>
        <p:spPr>
          <a:xfrm>
            <a:off x="2607172" y="4990198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locations and dates</a:t>
            </a:r>
          </a:p>
        </p:txBody>
      </p:sp>
      <p:sp>
        <p:nvSpPr>
          <p:cNvPr id="13" name="Rectangle: Rounded Corners 92">
            <a:extLst>
              <a:ext uri="{FF2B5EF4-FFF2-40B4-BE49-F238E27FC236}">
                <a16:creationId xmlns="" xmlns:a16="http://schemas.microsoft.com/office/drawing/2014/main" id="{BDE361A1-8162-7EB9-6ABE-52A97FFAF75B}"/>
              </a:ext>
            </a:extLst>
          </p:cNvPr>
          <p:cNvSpPr/>
          <p:nvPr/>
        </p:nvSpPr>
        <p:spPr>
          <a:xfrm>
            <a:off x="4679413" y="4996547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Compare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airfares</a:t>
            </a:r>
          </a:p>
        </p:txBody>
      </p:sp>
      <p:sp>
        <p:nvSpPr>
          <p:cNvPr id="14" name="Rectangle: Rounded Corners 93">
            <a:extLst>
              <a:ext uri="{FF2B5EF4-FFF2-40B4-BE49-F238E27FC236}">
                <a16:creationId xmlns="" xmlns:a16="http://schemas.microsoft.com/office/drawing/2014/main" id="{DBE4F0ED-D5B4-0C03-3334-AF99114869EE}"/>
              </a:ext>
            </a:extLst>
          </p:cNvPr>
          <p:cNvSpPr/>
          <p:nvPr/>
        </p:nvSpPr>
        <p:spPr>
          <a:xfrm>
            <a:off x="6738951" y="4996546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ticket</a:t>
            </a:r>
          </a:p>
        </p:txBody>
      </p:sp>
      <p:cxnSp>
        <p:nvCxnSpPr>
          <p:cNvPr id="15" name="Connector: Curved 94">
            <a:extLst>
              <a:ext uri="{FF2B5EF4-FFF2-40B4-BE49-F238E27FC236}">
                <a16:creationId xmlns="" xmlns:a16="http://schemas.microsoft.com/office/drawing/2014/main" id="{729348D3-0F60-E21C-F82A-4E36AAA4491F}"/>
              </a:ext>
            </a:extLst>
          </p:cNvPr>
          <p:cNvCxnSpPr>
            <a:cxnSpLocks/>
            <a:stCxn id="12" idx="2"/>
            <a:endCxn id="13" idx="2"/>
          </p:cNvCxnSpPr>
          <p:nvPr/>
        </p:nvCxnSpPr>
        <p:spPr>
          <a:xfrm rot="16200000" flipH="1">
            <a:off x="4524653" y="4561632"/>
            <a:ext cx="6349" cy="2072241"/>
          </a:xfrm>
          <a:prstGeom prst="curvedConnector3">
            <a:avLst>
              <a:gd name="adj1" fmla="val 3700567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cxnSp>
        <p:nvCxnSpPr>
          <p:cNvPr id="16" name="Connector: Curved 95">
            <a:extLst>
              <a:ext uri="{FF2B5EF4-FFF2-40B4-BE49-F238E27FC236}">
                <a16:creationId xmlns="" xmlns:a16="http://schemas.microsoft.com/office/drawing/2014/main" id="{D587E406-ABC6-67A8-4A7A-60763B8057D4}"/>
              </a:ext>
            </a:extLst>
          </p:cNvPr>
          <p:cNvCxnSpPr>
            <a:cxnSpLocks/>
            <a:stCxn id="13" idx="0"/>
            <a:endCxn id="14" idx="0"/>
          </p:cNvCxnSpPr>
          <p:nvPr/>
        </p:nvCxnSpPr>
        <p:spPr>
          <a:xfrm rot="5400000" flipH="1" flipV="1">
            <a:off x="6593717" y="3966778"/>
            <a:ext cx="1" cy="2059538"/>
          </a:xfrm>
          <a:prstGeom prst="curvedConnector3">
            <a:avLst>
              <a:gd name="adj1" fmla="val 228601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sp>
        <p:nvSpPr>
          <p:cNvPr id="17" name="Thought Bubble: Cloud 97">
            <a:extLst>
              <a:ext uri="{FF2B5EF4-FFF2-40B4-BE49-F238E27FC236}">
                <a16:creationId xmlns="" xmlns:a16="http://schemas.microsoft.com/office/drawing/2014/main" id="{D04422F4-66B9-E000-5793-68D0D0AB1542}"/>
              </a:ext>
            </a:extLst>
          </p:cNvPr>
          <p:cNvSpPr/>
          <p:nvPr/>
        </p:nvSpPr>
        <p:spPr>
          <a:xfrm>
            <a:off x="9043611" y="2388801"/>
            <a:ext cx="2540200" cy="1057259"/>
          </a:xfrm>
          <a:prstGeom prst="cloudCallout">
            <a:avLst>
              <a:gd name="adj1" fmla="val -65119"/>
              <a:gd name="adj2" fmla="val 6643"/>
            </a:avLst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plant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plant </a:t>
            </a:r>
          </a:p>
        </p:txBody>
      </p:sp>
      <p:sp>
        <p:nvSpPr>
          <p:cNvPr id="18" name="Thought Bubble: Cloud 98">
            <a:extLst>
              <a:ext uri="{FF2B5EF4-FFF2-40B4-BE49-F238E27FC236}">
                <a16:creationId xmlns="" xmlns:a16="http://schemas.microsoft.com/office/drawing/2014/main" id="{54A2C335-8E6B-3725-6C44-7729BE4333FF}"/>
              </a:ext>
            </a:extLst>
          </p:cNvPr>
          <p:cNvSpPr/>
          <p:nvPr/>
        </p:nvSpPr>
        <p:spPr>
          <a:xfrm>
            <a:off x="9043611" y="4741060"/>
            <a:ext cx="2540200" cy="1057259"/>
          </a:xfrm>
          <a:prstGeom prst="cloudCallout">
            <a:avLst>
              <a:gd name="adj1" fmla="val -65119"/>
              <a:gd name="adj2" fmla="val 6643"/>
            </a:avLst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book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flight</a:t>
            </a:r>
          </a:p>
        </p:txBody>
      </p:sp>
      <p:sp>
        <p:nvSpPr>
          <p:cNvPr id="19" name="Rectangle: Rounded Corners 99">
            <a:extLst>
              <a:ext uri="{FF2B5EF4-FFF2-40B4-BE49-F238E27FC236}">
                <a16:creationId xmlns="" xmlns:a16="http://schemas.microsoft.com/office/drawing/2014/main" id="{BB0FD3AD-D802-C811-2E76-05BCD7144D82}"/>
              </a:ext>
            </a:extLst>
          </p:cNvPr>
          <p:cNvSpPr/>
          <p:nvPr/>
        </p:nvSpPr>
        <p:spPr>
          <a:xfrm>
            <a:off x="497636" y="3791399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dough</a:t>
            </a:r>
          </a:p>
        </p:txBody>
      </p:sp>
      <p:sp>
        <p:nvSpPr>
          <p:cNvPr id="20" name="Rectangle: Rounded Corners 100">
            <a:extLst>
              <a:ext uri="{FF2B5EF4-FFF2-40B4-BE49-F238E27FC236}">
                <a16:creationId xmlns="" xmlns:a16="http://schemas.microsoft.com/office/drawing/2014/main" id="{5EE90CA7-C78D-0E06-CD8E-169A09AFFE60}"/>
              </a:ext>
            </a:extLst>
          </p:cNvPr>
          <p:cNvSpPr/>
          <p:nvPr/>
        </p:nvSpPr>
        <p:spPr>
          <a:xfrm>
            <a:off x="2607173" y="3791398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toppings</a:t>
            </a:r>
          </a:p>
        </p:txBody>
      </p:sp>
      <p:sp>
        <p:nvSpPr>
          <p:cNvPr id="21" name="Rectangle: Rounded Corners 101">
            <a:extLst>
              <a:ext uri="{FF2B5EF4-FFF2-40B4-BE49-F238E27FC236}">
                <a16:creationId xmlns="" xmlns:a16="http://schemas.microsoft.com/office/drawing/2014/main" id="{C7D9D257-F189-D5AC-D8B7-741DAF275C0C}"/>
              </a:ext>
            </a:extLst>
          </p:cNvPr>
          <p:cNvSpPr/>
          <p:nvPr/>
        </p:nvSpPr>
        <p:spPr>
          <a:xfrm>
            <a:off x="4673063" y="3791398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Preheat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oven</a:t>
            </a:r>
          </a:p>
        </p:txBody>
      </p:sp>
      <p:sp>
        <p:nvSpPr>
          <p:cNvPr id="22" name="Rectangle: Rounded Corners 102">
            <a:extLst>
              <a:ext uri="{FF2B5EF4-FFF2-40B4-BE49-F238E27FC236}">
                <a16:creationId xmlns="" xmlns:a16="http://schemas.microsoft.com/office/drawing/2014/main" id="{7DE5C657-BB76-1B88-3BEF-4A09C246C615}"/>
              </a:ext>
            </a:extLst>
          </p:cNvPr>
          <p:cNvSpPr/>
          <p:nvPr/>
        </p:nvSpPr>
        <p:spPr>
          <a:xfrm>
            <a:off x="6738953" y="3791397"/>
            <a:ext cx="1769069" cy="604381"/>
          </a:xfrm>
          <a:prstGeom prst="round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Bake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dough</a:t>
            </a:r>
          </a:p>
        </p:txBody>
      </p:sp>
      <p:cxnSp>
        <p:nvCxnSpPr>
          <p:cNvPr id="23" name="Connector: Curved 103">
            <a:extLst>
              <a:ext uri="{FF2B5EF4-FFF2-40B4-BE49-F238E27FC236}">
                <a16:creationId xmlns="" xmlns:a16="http://schemas.microsoft.com/office/drawing/2014/main" id="{E6F1C71A-0BAA-9A16-4383-D50B4FCDA97F}"/>
              </a:ext>
            </a:extLst>
          </p:cNvPr>
          <p:cNvCxnSpPr>
            <a:cxnSpLocks/>
            <a:stCxn id="19" idx="0"/>
            <a:endCxn id="20" idx="0"/>
          </p:cNvCxnSpPr>
          <p:nvPr/>
        </p:nvCxnSpPr>
        <p:spPr>
          <a:xfrm rot="5400000" flipH="1" flipV="1">
            <a:off x="2436939" y="2736631"/>
            <a:ext cx="1" cy="2109537"/>
          </a:xfrm>
          <a:prstGeom prst="curvedConnector3">
            <a:avLst>
              <a:gd name="adj1" fmla="val 228601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cxnSp>
        <p:nvCxnSpPr>
          <p:cNvPr id="24" name="Connector: Curved 104">
            <a:extLst>
              <a:ext uri="{FF2B5EF4-FFF2-40B4-BE49-F238E27FC236}">
                <a16:creationId xmlns="" xmlns:a16="http://schemas.microsoft.com/office/drawing/2014/main" id="{EADB248F-945E-F961-8F86-DF8208E00D9B}"/>
              </a:ext>
            </a:extLst>
          </p:cNvPr>
          <p:cNvCxnSpPr>
            <a:cxnSpLocks/>
            <a:stCxn id="21" idx="0"/>
            <a:endCxn id="22" idx="0"/>
          </p:cNvCxnSpPr>
          <p:nvPr/>
        </p:nvCxnSpPr>
        <p:spPr>
          <a:xfrm rot="5400000" flipH="1" flipV="1">
            <a:off x="6590543" y="2758453"/>
            <a:ext cx="1" cy="2065890"/>
          </a:xfrm>
          <a:prstGeom prst="curvedConnector3">
            <a:avLst>
              <a:gd name="adj1" fmla="val 228601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cxnSp>
        <p:nvCxnSpPr>
          <p:cNvPr id="25" name="Connector: Curved 105">
            <a:extLst>
              <a:ext uri="{FF2B5EF4-FFF2-40B4-BE49-F238E27FC236}">
                <a16:creationId xmlns="" xmlns:a16="http://schemas.microsoft.com/office/drawing/2014/main" id="{885A2A74-AA75-5077-77FC-2800D1536E61}"/>
              </a:ext>
            </a:extLst>
          </p:cNvPr>
          <p:cNvCxnSpPr>
            <a:cxnSpLocks/>
            <a:stCxn id="20" idx="2"/>
            <a:endCxn id="21" idx="2"/>
          </p:cNvCxnSpPr>
          <p:nvPr/>
        </p:nvCxnSpPr>
        <p:spPr>
          <a:xfrm rot="16200000" flipH="1">
            <a:off x="4524653" y="3362834"/>
            <a:ext cx="12700" cy="2065890"/>
          </a:xfrm>
          <a:prstGeom prst="curvedConnector3">
            <a:avLst>
              <a:gd name="adj1" fmla="val 1800000"/>
            </a:avLst>
          </a:pr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  <a:tailEnd type="stealth" w="lg" len="med"/>
          </a:ln>
          <a:effectLst/>
        </p:spPr>
      </p:cxnSp>
      <p:sp>
        <p:nvSpPr>
          <p:cNvPr id="26" name="Thought Bubble: Cloud 106">
            <a:extLst>
              <a:ext uri="{FF2B5EF4-FFF2-40B4-BE49-F238E27FC236}">
                <a16:creationId xmlns="" xmlns:a16="http://schemas.microsoft.com/office/drawing/2014/main" id="{D686D1F5-521E-9D89-3043-2B3FBA1DF9FE}"/>
              </a:ext>
            </a:extLst>
          </p:cNvPr>
          <p:cNvSpPr/>
          <p:nvPr/>
        </p:nvSpPr>
        <p:spPr>
          <a:xfrm>
            <a:off x="9043611" y="3564957"/>
            <a:ext cx="2540200" cy="1057259"/>
          </a:xfrm>
          <a:prstGeom prst="cloudCallout">
            <a:avLst>
              <a:gd name="adj1" fmla="val -65119"/>
              <a:gd name="adj2" fmla="val 6643"/>
            </a:avLst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cook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pizza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2ED4CB-A8BC-72E4-6D7D-B659599E49A7}"/>
              </a:ext>
            </a:extLst>
          </p:cNvPr>
          <p:cNvSpPr txBox="1"/>
          <p:nvPr/>
        </p:nvSpPr>
        <p:spPr>
          <a:xfrm>
            <a:off x="113289" y="6501753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Chen et al. “What Are You Trying to Do?” Semantic Typing of Event Processes.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CoNLL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30151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641C3-F1F3-F088-8700-BF818144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Label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2867AA-43E5-FAAB-2792-2A823F4838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Chen et al. (2020): Event Process Typing</a:t>
            </a:r>
          </a:p>
          <a:p>
            <a:r>
              <a:rPr lang="en-US" dirty="0"/>
              <a:t>Direct label understanding is difficult </a:t>
            </a:r>
          </a:p>
          <a:p>
            <a:pPr lvl="1"/>
            <a:r>
              <a:rPr lang="en-US" dirty="0"/>
              <a:t>Add glossary definition as a “weak” label </a:t>
            </a:r>
            <a:r>
              <a:rPr lang="en-US" dirty="0" err="1"/>
              <a:t>defintion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A06F89-D68F-4BE1-BACE-BFD96FC124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27" name="Table 13">
            <a:extLst>
              <a:ext uri="{FF2B5EF4-FFF2-40B4-BE49-F238E27FC236}">
                <a16:creationId xmlns="" xmlns:a16="http://schemas.microsoft.com/office/drawing/2014/main" id="{17B672FB-E646-8845-A531-8546049A9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20124"/>
              </p:ext>
            </p:extLst>
          </p:nvPr>
        </p:nvGraphicFramePr>
        <p:xfrm>
          <a:off x="3859164" y="3019761"/>
          <a:ext cx="5822729" cy="365760"/>
        </p:xfrm>
        <a:graphic>
          <a:graphicData uri="http://schemas.openxmlformats.org/drawingml/2006/table">
            <a:tbl>
              <a:tblPr firstRow="1" bandRow="1"/>
              <a:tblGrid>
                <a:gridCol w="1124605">
                  <a:extLst>
                    <a:ext uri="{9D8B030D-6E8A-4147-A177-3AD203B41FA5}">
                      <a16:colId xmlns="" xmlns:a16="http://schemas.microsoft.com/office/drawing/2014/main" val="3255486532"/>
                    </a:ext>
                  </a:extLst>
                </a:gridCol>
                <a:gridCol w="4698124">
                  <a:extLst>
                    <a:ext uri="{9D8B030D-6E8A-4147-A177-3AD203B41FA5}">
                      <a16:colId xmlns="" xmlns:a16="http://schemas.microsoft.com/office/drawing/2014/main" val="3444192625"/>
                    </a:ext>
                  </a:extLst>
                </a:gridCol>
              </a:tblGrid>
              <a:tr h="3651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1" i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Make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create or manufacture a man-made product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3629964"/>
                  </a:ext>
                </a:extLst>
              </a:tr>
            </a:tbl>
          </a:graphicData>
        </a:graphic>
      </p:graphicFrame>
      <p:graphicFrame>
        <p:nvGraphicFramePr>
          <p:cNvPr id="28" name="Table 13">
            <a:extLst>
              <a:ext uri="{FF2B5EF4-FFF2-40B4-BE49-F238E27FC236}">
                <a16:creationId xmlns="" xmlns:a16="http://schemas.microsoft.com/office/drawing/2014/main" id="{7D71AA02-523E-A94F-4F0E-3038AD1D3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71251"/>
              </p:ext>
            </p:extLst>
          </p:nvPr>
        </p:nvGraphicFramePr>
        <p:xfrm>
          <a:off x="3859164" y="3472496"/>
          <a:ext cx="5822730" cy="365760"/>
        </p:xfrm>
        <a:graphic>
          <a:graphicData uri="http://schemas.openxmlformats.org/drawingml/2006/table">
            <a:tbl>
              <a:tblPr firstRow="1" bandRow="1"/>
              <a:tblGrid>
                <a:gridCol w="1135116">
                  <a:extLst>
                    <a:ext uri="{9D8B030D-6E8A-4147-A177-3AD203B41FA5}">
                      <a16:colId xmlns="" xmlns:a16="http://schemas.microsoft.com/office/drawing/2014/main" val="3255486532"/>
                    </a:ext>
                  </a:extLst>
                </a:gridCol>
                <a:gridCol w="4687614">
                  <a:extLst>
                    <a:ext uri="{9D8B030D-6E8A-4147-A177-3AD203B41FA5}">
                      <a16:colId xmlns="" xmlns:a16="http://schemas.microsoft.com/office/drawing/2014/main" val="344419262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1" i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Cocktail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 short, mixed drink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3629964"/>
                  </a:ext>
                </a:extLst>
              </a:tr>
            </a:tbl>
          </a:graphicData>
        </a:graphic>
      </p:graphicFrame>
      <p:graphicFrame>
        <p:nvGraphicFramePr>
          <p:cNvPr id="29" name="Table 13">
            <a:extLst>
              <a:ext uri="{FF2B5EF4-FFF2-40B4-BE49-F238E27FC236}">
                <a16:creationId xmlns="" xmlns:a16="http://schemas.microsoft.com/office/drawing/2014/main" id="{278A5FC7-235B-EE0B-1DD9-A6063D411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360235"/>
              </p:ext>
            </p:extLst>
          </p:nvPr>
        </p:nvGraphicFramePr>
        <p:xfrm>
          <a:off x="1831163" y="3019761"/>
          <a:ext cx="1148042" cy="365760"/>
        </p:xfrm>
        <a:graphic>
          <a:graphicData uri="http://schemas.openxmlformats.org/drawingml/2006/table">
            <a:tbl>
              <a:tblPr firstRow="1" bandRow="1"/>
              <a:tblGrid>
                <a:gridCol w="1148042">
                  <a:extLst>
                    <a:ext uri="{9D8B030D-6E8A-4147-A177-3AD203B41FA5}">
                      <a16:colId xmlns="" xmlns:a16="http://schemas.microsoft.com/office/drawing/2014/main" val="3255486532"/>
                    </a:ext>
                  </a:extLst>
                </a:gridCol>
              </a:tblGrid>
              <a:tr h="3651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1" i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Make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3629964"/>
                  </a:ext>
                </a:extLst>
              </a:tr>
            </a:tbl>
          </a:graphicData>
        </a:graphic>
      </p:graphicFrame>
      <p:graphicFrame>
        <p:nvGraphicFramePr>
          <p:cNvPr id="30" name="Table 13">
            <a:extLst>
              <a:ext uri="{FF2B5EF4-FFF2-40B4-BE49-F238E27FC236}">
                <a16:creationId xmlns="" xmlns:a16="http://schemas.microsoft.com/office/drawing/2014/main" id="{72CB1FA7-9A58-F55D-2D6B-F9610C046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464546"/>
              </p:ext>
            </p:extLst>
          </p:nvPr>
        </p:nvGraphicFramePr>
        <p:xfrm>
          <a:off x="1831161" y="3472496"/>
          <a:ext cx="1148043" cy="365760"/>
        </p:xfrm>
        <a:graphic>
          <a:graphicData uri="http://schemas.openxmlformats.org/drawingml/2006/table">
            <a:tbl>
              <a:tblPr firstRow="1" bandRow="1"/>
              <a:tblGrid>
                <a:gridCol w="1148043">
                  <a:extLst>
                    <a:ext uri="{9D8B030D-6E8A-4147-A177-3AD203B41FA5}">
                      <a16:colId xmlns="" xmlns:a16="http://schemas.microsoft.com/office/drawing/2014/main" val="325548653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b="1" i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Cocktail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3629964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A8FEB79-E31E-52D5-DAF0-EF4DBF902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77" y="4231035"/>
            <a:ext cx="4770284" cy="794245"/>
          </a:xfrm>
          <a:prstGeom prst="rect">
            <a:avLst/>
          </a:prstGeom>
        </p:spPr>
      </p:pic>
      <p:sp>
        <p:nvSpPr>
          <p:cNvPr id="32" name="Arrow: Bent 25">
            <a:extLst>
              <a:ext uri="{FF2B5EF4-FFF2-40B4-BE49-F238E27FC236}">
                <a16:creationId xmlns="" xmlns:a16="http://schemas.microsoft.com/office/drawing/2014/main" id="{2C7B0CE5-5148-CBFB-3646-AE3B90B7E076}"/>
              </a:ext>
            </a:extLst>
          </p:cNvPr>
          <p:cNvSpPr/>
          <p:nvPr/>
        </p:nvSpPr>
        <p:spPr>
          <a:xfrm rot="16200000" flipV="1">
            <a:off x="6677861" y="3795953"/>
            <a:ext cx="922047" cy="1071285"/>
          </a:xfrm>
          <a:prstGeom prst="bentArrow">
            <a:avLst>
              <a:gd name="adj1" fmla="val 25000"/>
              <a:gd name="adj2" fmla="val 26472"/>
              <a:gd name="adj3" fmla="val 25000"/>
              <a:gd name="adj4" fmla="val 43750"/>
            </a:avLst>
          </a:prstGeom>
          <a:solidFill>
            <a:srgbClr val="F1AB1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4204624-06F5-E395-EA50-6272B1EEFD17}"/>
              </a:ext>
            </a:extLst>
          </p:cNvPr>
          <p:cNvSpPr txBox="1"/>
          <p:nvPr/>
        </p:nvSpPr>
        <p:spPr>
          <a:xfrm>
            <a:off x="961735" y="5115804"/>
            <a:ext cx="9944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"/>
              </a:rPr>
              <a:t>Why using label glosses?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"/>
              </a:rPr>
              <a:t>Semantically richer than labels themselves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"/>
              </a:rPr>
              <a:t>Capturing the association of a process-gloss pair (two sequences) is much easier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"/>
              </a:rPr>
              <a:t>Jump-starting few-shot label representations (and benefiting with fairer prediction) </a:t>
            </a:r>
          </a:p>
          <a:p>
            <a:endParaRPr lang="en-US" sz="2000" dirty="0">
              <a:latin typeface="Helvetica 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 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D67DF50-2399-EC17-4049-717A643E9C03}"/>
              </a:ext>
            </a:extLst>
          </p:cNvPr>
          <p:cNvSpPr txBox="1"/>
          <p:nvPr/>
        </p:nvSpPr>
        <p:spPr>
          <a:xfrm>
            <a:off x="111492" y="6511967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Chen et al. “What Are You Trying to Do?” Semantic Typing of Event Processes.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CoNLL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5786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DF362-BA40-E24C-9C2B-A6450A7A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Label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3E2DE1-049C-8365-4247-053B0A18A4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Helvetica "/>
              </a:rPr>
              <a:t>Chen et al. (2020)</a:t>
            </a:r>
          </a:p>
          <a:p>
            <a:r>
              <a:rPr lang="en-US" dirty="0">
                <a:latin typeface="Helvetica "/>
              </a:rPr>
              <a:t>Gloss knowledge brings the most improvement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E19CBE-19E1-9120-089D-0773401222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1225312-8D39-07B1-FE6E-28F8AA064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247984"/>
              </p:ext>
            </p:extLst>
          </p:nvPr>
        </p:nvGraphicFramePr>
        <p:xfrm>
          <a:off x="2596054" y="2293734"/>
          <a:ext cx="6717977" cy="4192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rrow: Curved Down 10">
            <a:extLst>
              <a:ext uri="{FF2B5EF4-FFF2-40B4-BE49-F238E27FC236}">
                <a16:creationId xmlns="" xmlns:a16="http://schemas.microsoft.com/office/drawing/2014/main" id="{A6838BC1-BA21-E76A-F1FB-CF408C45842B}"/>
              </a:ext>
            </a:extLst>
          </p:cNvPr>
          <p:cNvSpPr/>
          <p:nvPr/>
        </p:nvSpPr>
        <p:spPr>
          <a:xfrm>
            <a:off x="4138603" y="3448266"/>
            <a:ext cx="1353439" cy="274917"/>
          </a:xfrm>
          <a:prstGeom prst="curved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Helvetica Light"/>
              </a:rPr>
              <a:t>w/ glosses: 2.88× MRR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010528-5EC7-8D9B-CFC5-C7F8168EB88B}"/>
              </a:ext>
            </a:extLst>
          </p:cNvPr>
          <p:cNvSpPr txBox="1"/>
          <p:nvPr/>
        </p:nvSpPr>
        <p:spPr>
          <a:xfrm>
            <a:off x="201964" y="6511967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Chen et al. “What Are You Trying to Do?” Semantic Typing of Event Processes.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CoNLL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88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7C6244-4EB1-7CE1-0D47-42A08FD4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Label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C3474A-E0B7-36A0-38D6-7601220020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Yuan and Downey (2018): Open entity typing from label embeddings</a:t>
            </a:r>
          </a:p>
          <a:p>
            <a:pPr lvl="1"/>
            <a:r>
              <a:rPr lang="en-US" dirty="0"/>
              <a:t>Labels as meaningless indices -&gt; labels as word embeddings (carries information)</a:t>
            </a:r>
          </a:p>
          <a:p>
            <a:pPr lvl="1"/>
            <a:r>
              <a:rPr lang="en-US" dirty="0"/>
              <a:t>Optimizes gold “label embedding” to be closer to the mention embedding.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870C94-1341-BF34-4E7B-C18885F7D9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97843B-D221-BA4C-209B-B71DF8CFEBE6}"/>
              </a:ext>
            </a:extLst>
          </p:cNvPr>
          <p:cNvSpPr txBox="1"/>
          <p:nvPr/>
        </p:nvSpPr>
        <p:spPr>
          <a:xfrm>
            <a:off x="105196" y="6508120"/>
            <a:ext cx="6853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Yuan and Downey.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OTyper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: A Neural Architecture for Open Named Entity Typing. AAAI 2018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12D88E35-0F38-8CC6-92BF-D6D9A96E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455723"/>
            <a:ext cx="7428933" cy="367462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EC891E46-9DC7-153D-2B07-EF66AA75FC56}"/>
              </a:ext>
            </a:extLst>
          </p:cNvPr>
          <p:cNvSpPr/>
          <p:nvPr/>
        </p:nvSpPr>
        <p:spPr>
          <a:xfrm>
            <a:off x="8262413" y="5256962"/>
            <a:ext cx="2160396" cy="479809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Type embedding: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GloVe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6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F6EFB-081C-774F-BBC3-227DBA83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Overview of Information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92F06E-A054-1145-8C39-E17DECF3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xmlns="" id="{1005AB14-BB98-4147-8462-B24274F7AC09}"/>
              </a:ext>
            </a:extLst>
          </p:cNvPr>
          <p:cNvSpPr txBox="1">
            <a:spLocks/>
          </p:cNvSpPr>
          <p:nvPr/>
        </p:nvSpPr>
        <p:spPr>
          <a:xfrm>
            <a:off x="1357562" y="1382913"/>
            <a:ext cx="9705475" cy="9975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Anne-Marie</a:t>
            </a:r>
            <a:r>
              <a:rPr lang="en-US" sz="2000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u="sng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sued</a:t>
            </a:r>
            <a:r>
              <a:rPr lang="en-US" sz="2000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Crichton</a:t>
            </a:r>
            <a:r>
              <a:rPr lang="en-US" sz="2000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best known as the </a:t>
            </a:r>
            <a:r>
              <a:rPr lang="en-US" sz="2000" b="1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</a:t>
            </a:r>
            <a:r>
              <a:rPr lang="en-US" sz="2000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Jurassic Park,  for </a:t>
            </a:r>
            <a:r>
              <a:rPr lang="en-US" sz="2000" i="1" u="sng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divorce</a:t>
            </a:r>
            <a:r>
              <a:rPr lang="en-US" sz="2000" i="1" dirty="0">
                <a:solidFill>
                  <a:srgbClr val="4952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September.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7EDB8B-D517-5A41-85CC-09A911744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77" y="1342826"/>
            <a:ext cx="416285" cy="3657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2DA3690-93D6-6B49-B3CB-853ED5E71B77}"/>
              </a:ext>
            </a:extLst>
          </p:cNvPr>
          <p:cNvSpPr/>
          <p:nvPr/>
        </p:nvSpPr>
        <p:spPr>
          <a:xfrm>
            <a:off x="5241917" y="3910847"/>
            <a:ext cx="1312100" cy="412531"/>
          </a:xfrm>
          <a:prstGeom prst="roundRect">
            <a:avLst/>
          </a:prstGeom>
          <a:solidFill>
            <a:srgbClr val="97A6AE">
              <a:alpha val="20000"/>
            </a:srgbClr>
          </a:solidFill>
          <a:ln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9525D"/>
                </a:solidFill>
                <a:latin typeface="Helvetica" pitchFamily="2" charset="0"/>
              </a:rPr>
              <a:t>Crichton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xmlns="" id="{7DAFC98D-0DFE-BA4E-B26B-13B29521EC0B}"/>
              </a:ext>
            </a:extLst>
          </p:cNvPr>
          <p:cNvCxnSpPr>
            <a:cxnSpLocks/>
            <a:stCxn id="10" idx="3"/>
            <a:endCxn id="22" idx="0"/>
          </p:cNvCxnSpPr>
          <p:nvPr/>
        </p:nvCxnSpPr>
        <p:spPr>
          <a:xfrm>
            <a:off x="8726805" y="3014555"/>
            <a:ext cx="1635979" cy="896292"/>
          </a:xfrm>
          <a:prstGeom prst="curvedConnector2">
            <a:avLst/>
          </a:prstGeom>
          <a:ln w="3175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xmlns="" id="{106B6293-F29B-8F47-AA32-969AF2431E68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6554017" y="4117113"/>
            <a:ext cx="2885932" cy="12700"/>
          </a:xfrm>
          <a:prstGeom prst="curvedConnector3">
            <a:avLst>
              <a:gd name="adj1" fmla="val 50000"/>
            </a:avLst>
          </a:prstGeom>
          <a:ln w="31750">
            <a:solidFill>
              <a:srgbClr val="97A6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C0A46A8F-E32D-2247-B3CE-8120AA48F9E3}"/>
              </a:ext>
            </a:extLst>
          </p:cNvPr>
          <p:cNvSpPr/>
          <p:nvPr/>
        </p:nvSpPr>
        <p:spPr>
          <a:xfrm>
            <a:off x="7518117" y="2808289"/>
            <a:ext cx="1208688" cy="412531"/>
          </a:xfrm>
          <a:prstGeom prst="roundRect">
            <a:avLst>
              <a:gd name="adj" fmla="val 50000"/>
            </a:avLst>
          </a:prstGeom>
          <a:solidFill>
            <a:srgbClr val="97A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Helvetica" pitchFamily="2" charset="0"/>
              </a:rPr>
              <a:t>sued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12AB7A1-ED6F-724E-9DA8-6F87546722A5}"/>
              </a:ext>
            </a:extLst>
          </p:cNvPr>
          <p:cNvSpPr/>
          <p:nvPr/>
        </p:nvSpPr>
        <p:spPr>
          <a:xfrm>
            <a:off x="9780032" y="2968440"/>
            <a:ext cx="1165503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9525D"/>
                </a:solidFill>
                <a:latin typeface="Helvetica" pitchFamily="2" charset="0"/>
              </a:rPr>
              <a:t>plaintiff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xmlns="" id="{30A08CF2-7910-5349-A3A1-D904195A046E}"/>
              </a:ext>
            </a:extLst>
          </p:cNvPr>
          <p:cNvCxnSpPr>
            <a:cxnSpLocks/>
            <a:stCxn id="10" idx="1"/>
            <a:endCxn id="7" idx="0"/>
          </p:cNvCxnSpPr>
          <p:nvPr/>
        </p:nvCxnSpPr>
        <p:spPr>
          <a:xfrm rot="10800000" flipV="1">
            <a:off x="5897967" y="3014555"/>
            <a:ext cx="1620150" cy="896292"/>
          </a:xfrm>
          <a:prstGeom prst="curvedConnector2">
            <a:avLst/>
          </a:prstGeom>
          <a:ln w="3175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316376CF-0123-1547-A254-4D3E44092990}"/>
              </a:ext>
            </a:extLst>
          </p:cNvPr>
          <p:cNvSpPr/>
          <p:nvPr/>
        </p:nvSpPr>
        <p:spPr>
          <a:xfrm>
            <a:off x="5378444" y="2913149"/>
            <a:ext cx="1348616" cy="340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9525D"/>
                </a:solidFill>
                <a:latin typeface="Helvetica" pitchFamily="2" charset="0"/>
              </a:rPr>
              <a:t>defendant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7635EAD6-5E85-E341-B603-44FBFB1D223C}"/>
              </a:ext>
            </a:extLst>
          </p:cNvPr>
          <p:cNvSpPr/>
          <p:nvPr/>
        </p:nvSpPr>
        <p:spPr>
          <a:xfrm>
            <a:off x="8419179" y="4998751"/>
            <a:ext cx="759066" cy="3651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9525D"/>
                </a:solidFill>
                <a:latin typeface="Helvetica" pitchFamily="2" charset="0"/>
              </a:rPr>
              <a:t>time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3629E61F-5556-6B4C-AF8A-48FC3561042B}"/>
              </a:ext>
            </a:extLst>
          </p:cNvPr>
          <p:cNvSpPr/>
          <p:nvPr/>
        </p:nvSpPr>
        <p:spPr>
          <a:xfrm>
            <a:off x="7382348" y="3708268"/>
            <a:ext cx="1319029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49525D"/>
                </a:solidFill>
                <a:latin typeface="Helvetica" pitchFamily="2" charset="0"/>
              </a:rPr>
              <a:t>spouse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2FE069-BB78-CB4B-BCD0-0DAEC914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77" y="2539894"/>
            <a:ext cx="2697209" cy="3469310"/>
          </a:xfrm>
          <a:prstGeom prst="roundRect">
            <a:avLst>
              <a:gd name="adj" fmla="val 6484"/>
            </a:avLst>
          </a:prstGeom>
          <a:ln>
            <a:solidFill>
              <a:srgbClr val="97A6AE">
                <a:alpha val="50000"/>
              </a:srgbClr>
            </a:solidFill>
          </a:ln>
          <a:effectLst>
            <a:outerShdw blurRad="190500" dist="38100" dir="2700000" algn="tl" rotWithShape="0">
              <a:prstClr val="black">
                <a:alpha val="1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C27A8B5-369C-2A45-8CB9-51BBE057D0C4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658561" y="4117113"/>
            <a:ext cx="1583356" cy="23817"/>
          </a:xfrm>
          <a:prstGeom prst="line">
            <a:avLst/>
          </a:prstGeom>
          <a:ln w="22225">
            <a:solidFill>
              <a:srgbClr val="97A6AE">
                <a:alpha val="63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2B2930F7-3B51-444F-BFB8-D521A4D18ECB}"/>
              </a:ext>
            </a:extLst>
          </p:cNvPr>
          <p:cNvSpPr/>
          <p:nvPr/>
        </p:nvSpPr>
        <p:spPr>
          <a:xfrm>
            <a:off x="8581318" y="2504721"/>
            <a:ext cx="1084761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Event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92004D0-4A06-BE41-9502-DDB4E80ABD68}"/>
              </a:ext>
            </a:extLst>
          </p:cNvPr>
          <p:cNvSpPr/>
          <p:nvPr/>
        </p:nvSpPr>
        <p:spPr>
          <a:xfrm>
            <a:off x="6550478" y="4154536"/>
            <a:ext cx="1520023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Relation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89357233-A660-1448-9A69-DC4DED3F97CE}"/>
              </a:ext>
            </a:extLst>
          </p:cNvPr>
          <p:cNvSpPr/>
          <p:nvPr/>
        </p:nvSpPr>
        <p:spPr>
          <a:xfrm>
            <a:off x="3824281" y="3356792"/>
            <a:ext cx="1348616" cy="7029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Entity</a:t>
            </a:r>
          </a:p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Linking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AFA8458A-050A-6A4F-BEEF-9931EC29720A}"/>
              </a:ext>
            </a:extLst>
          </p:cNvPr>
          <p:cNvSpPr/>
          <p:nvPr/>
        </p:nvSpPr>
        <p:spPr>
          <a:xfrm>
            <a:off x="8093258" y="4433381"/>
            <a:ext cx="1319030" cy="412531"/>
          </a:xfrm>
          <a:prstGeom prst="roundRect">
            <a:avLst/>
          </a:prstGeom>
          <a:solidFill>
            <a:schemeClr val="bg1"/>
          </a:solidFill>
          <a:ln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9525D"/>
                </a:solidFill>
                <a:latin typeface="Helvetica" pitchFamily="2" charset="0"/>
              </a:rPr>
              <a:t>September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13D0FD67-9F79-064B-8E03-F09AAEA7DC53}"/>
              </a:ext>
            </a:extLst>
          </p:cNvPr>
          <p:cNvSpPr/>
          <p:nvPr/>
        </p:nvSpPr>
        <p:spPr>
          <a:xfrm>
            <a:off x="9439949" y="3910847"/>
            <a:ext cx="1845670" cy="412531"/>
          </a:xfrm>
          <a:prstGeom prst="roundRect">
            <a:avLst/>
          </a:prstGeom>
          <a:solidFill>
            <a:srgbClr val="97A6AE">
              <a:alpha val="20000"/>
            </a:srgbClr>
          </a:solidFill>
          <a:ln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9525D"/>
                </a:solidFill>
                <a:latin typeface="Helvetica" pitchFamily="2" charset="0"/>
              </a:rPr>
              <a:t>Anne-Marie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DA73273-3CE4-2646-82FD-654BDE456071}"/>
              </a:ext>
            </a:extLst>
          </p:cNvPr>
          <p:cNvSpPr/>
          <p:nvPr/>
        </p:nvSpPr>
        <p:spPr>
          <a:xfrm>
            <a:off x="7513274" y="5387580"/>
            <a:ext cx="1208688" cy="412531"/>
          </a:xfrm>
          <a:prstGeom prst="roundRect">
            <a:avLst>
              <a:gd name="adj" fmla="val 50000"/>
            </a:avLst>
          </a:prstGeom>
          <a:solidFill>
            <a:srgbClr val="97A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Helvetica" pitchFamily="2" charset="0"/>
              </a:rPr>
              <a:t>divorce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xmlns="" id="{9D2FD645-A976-B74A-839A-9EC753D0C636}"/>
              </a:ext>
            </a:extLst>
          </p:cNvPr>
          <p:cNvCxnSpPr>
            <a:cxnSpLocks/>
            <a:stCxn id="23" idx="1"/>
            <a:endCxn id="7" idx="2"/>
          </p:cNvCxnSpPr>
          <p:nvPr/>
        </p:nvCxnSpPr>
        <p:spPr>
          <a:xfrm rot="10800000">
            <a:off x="5897968" y="4323378"/>
            <a:ext cx="1615307" cy="1270468"/>
          </a:xfrm>
          <a:prstGeom prst="curvedConnector2">
            <a:avLst/>
          </a:prstGeom>
          <a:ln w="3175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xmlns="" id="{0D3ABEAA-4B11-7042-801D-F3699B82EF02}"/>
              </a:ext>
            </a:extLst>
          </p:cNvPr>
          <p:cNvCxnSpPr>
            <a:cxnSpLocks/>
            <a:stCxn id="23" idx="3"/>
            <a:endCxn id="22" idx="2"/>
          </p:cNvCxnSpPr>
          <p:nvPr/>
        </p:nvCxnSpPr>
        <p:spPr>
          <a:xfrm flipV="1">
            <a:off x="8721962" y="4323378"/>
            <a:ext cx="1640822" cy="1270468"/>
          </a:xfrm>
          <a:prstGeom prst="curvedConnector2">
            <a:avLst/>
          </a:prstGeom>
          <a:ln w="3175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50DE3D0-6BA3-8643-BF45-1659ECCE0ECD}"/>
              </a:ext>
            </a:extLst>
          </p:cNvPr>
          <p:cNvCxnSpPr>
            <a:stCxn id="21" idx="2"/>
            <a:endCxn id="23" idx="0"/>
          </p:cNvCxnSpPr>
          <p:nvPr/>
        </p:nvCxnSpPr>
        <p:spPr>
          <a:xfrm flipH="1">
            <a:off x="8117618" y="4845912"/>
            <a:ext cx="635155" cy="541668"/>
          </a:xfrm>
          <a:prstGeom prst="line">
            <a:avLst/>
          </a:prstGeom>
          <a:ln w="3810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450EBB13-E7A4-934F-AB04-A3E40F7EF8E8}"/>
              </a:ext>
            </a:extLst>
          </p:cNvPr>
          <p:cNvSpPr/>
          <p:nvPr/>
        </p:nvSpPr>
        <p:spPr>
          <a:xfrm>
            <a:off x="5793598" y="5219670"/>
            <a:ext cx="900637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9525D"/>
                </a:solidFill>
                <a:latin typeface="Helvetica" pitchFamily="2" charset="0"/>
              </a:rPr>
              <a:t>person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D0A9104-4F29-4544-BC9C-7FCD77482549}"/>
              </a:ext>
            </a:extLst>
          </p:cNvPr>
          <p:cNvSpPr/>
          <p:nvPr/>
        </p:nvSpPr>
        <p:spPr>
          <a:xfrm>
            <a:off x="9782286" y="5125211"/>
            <a:ext cx="900637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9525D"/>
                </a:solidFill>
                <a:latin typeface="Helvetica" pitchFamily="2" charset="0"/>
              </a:rPr>
              <a:t>person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F37060E3-F1C6-D94C-B954-B319BF19C150}"/>
              </a:ext>
            </a:extLst>
          </p:cNvPr>
          <p:cNvSpPr/>
          <p:nvPr/>
        </p:nvSpPr>
        <p:spPr>
          <a:xfrm>
            <a:off x="3969378" y="4975047"/>
            <a:ext cx="1312100" cy="412531"/>
          </a:xfrm>
          <a:prstGeom prst="roundRect">
            <a:avLst/>
          </a:prstGeom>
          <a:solidFill>
            <a:srgbClr val="97A6AE">
              <a:alpha val="20000"/>
            </a:srgbClr>
          </a:solidFill>
          <a:ln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9525D"/>
                </a:solidFill>
                <a:latin typeface="Helvetica" pitchFamily="2" charset="0"/>
              </a:rPr>
              <a:t>author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C37B664-A486-AF41-BAE0-9EC21C3DDFDD}"/>
              </a:ext>
            </a:extLst>
          </p:cNvPr>
          <p:cNvSpPr txBox="1"/>
          <p:nvPr/>
        </p:nvSpPr>
        <p:spPr>
          <a:xfrm>
            <a:off x="5253882" y="348939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9525D"/>
                </a:solidFill>
              </a:rPr>
              <a:t>PER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5F030A9-1809-724C-A897-8C1A70ABA48A}"/>
              </a:ext>
            </a:extLst>
          </p:cNvPr>
          <p:cNvSpPr txBox="1"/>
          <p:nvPr/>
        </p:nvSpPr>
        <p:spPr>
          <a:xfrm>
            <a:off x="10484755" y="352360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9525D"/>
                </a:solidFill>
              </a:rPr>
              <a:t>PER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6E24401-F1E5-1F4F-960B-6DA00C8F2811}"/>
              </a:ext>
            </a:extLst>
          </p:cNvPr>
          <p:cNvSpPr txBox="1"/>
          <p:nvPr/>
        </p:nvSpPr>
        <p:spPr>
          <a:xfrm>
            <a:off x="3992566" y="454889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9525D"/>
                </a:solidFill>
              </a:rPr>
              <a:t>PER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8B7170C-AD34-454C-A42D-541D60A8BC10}"/>
              </a:ext>
            </a:extLst>
          </p:cNvPr>
          <p:cNvSpPr txBox="1"/>
          <p:nvPr/>
        </p:nvSpPr>
        <p:spPr>
          <a:xfrm>
            <a:off x="7438174" y="5823815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49525D"/>
                </a:solidFill>
              </a:rPr>
              <a:t>Life:Divorce</a:t>
            </a:r>
            <a:endParaRPr lang="en-US" b="1" dirty="0">
              <a:solidFill>
                <a:srgbClr val="49525D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9D434B-6073-FA42-BF68-3C3ABC8CDC1C}"/>
              </a:ext>
            </a:extLst>
          </p:cNvPr>
          <p:cNvSpPr txBox="1"/>
          <p:nvPr/>
        </p:nvSpPr>
        <p:spPr>
          <a:xfrm>
            <a:off x="7513274" y="2383956"/>
            <a:ext cx="12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49525D"/>
                </a:solidFill>
              </a:rPr>
              <a:t>Justice:Sue</a:t>
            </a:r>
            <a:endParaRPr lang="en-US" b="1" dirty="0">
              <a:solidFill>
                <a:srgbClr val="49525D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3DF3503-A089-744E-A6D6-32A6DEA4E2B0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4625428" y="4336079"/>
            <a:ext cx="951324" cy="638968"/>
          </a:xfrm>
          <a:prstGeom prst="line">
            <a:avLst/>
          </a:prstGeom>
          <a:ln w="38100">
            <a:solidFill>
              <a:srgbClr val="97A6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D08FEB9F-9629-6640-AFC4-5724D21B8627}"/>
              </a:ext>
            </a:extLst>
          </p:cNvPr>
          <p:cNvSpPr/>
          <p:nvPr/>
        </p:nvSpPr>
        <p:spPr>
          <a:xfrm>
            <a:off x="5022079" y="4511166"/>
            <a:ext cx="900637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49525D"/>
                </a:solidFill>
                <a:latin typeface="Helvetica" pitchFamily="2" charset="0"/>
              </a:rPr>
              <a:t>coref</a:t>
            </a:r>
            <a:endParaRPr lang="en-US" sz="1600" b="1" dirty="0">
              <a:solidFill>
                <a:srgbClr val="49525D"/>
              </a:solidFill>
              <a:latin typeface="Helvetica" pitchFamily="2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1CD2CC11-7808-5743-A413-5AE6D4DFCAF0}"/>
              </a:ext>
            </a:extLst>
          </p:cNvPr>
          <p:cNvSpPr/>
          <p:nvPr/>
        </p:nvSpPr>
        <p:spPr>
          <a:xfrm>
            <a:off x="10563534" y="4353491"/>
            <a:ext cx="1084761" cy="412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Entity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B85A6661-33E1-9440-8629-FB651163E66E}"/>
              </a:ext>
            </a:extLst>
          </p:cNvPr>
          <p:cNvSpPr/>
          <p:nvPr/>
        </p:nvSpPr>
        <p:spPr>
          <a:xfrm>
            <a:off x="3742134" y="5475087"/>
            <a:ext cx="1890997" cy="636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4757"/>
                </a:solidFill>
                <a:latin typeface="Helvetica" pitchFamily="2" charset="0"/>
              </a:rPr>
              <a:t>Coreference Resolution</a:t>
            </a:r>
          </a:p>
        </p:txBody>
      </p:sp>
    </p:spTree>
    <p:extLst>
      <p:ext uri="{BB962C8B-B14F-4D97-AF65-F5344CB8AC3E}">
        <p14:creationId xmlns:p14="http://schemas.microsoft.com/office/powerpoint/2010/main" val="395108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C7EF5C-5537-ECD7-B245-048B62D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Label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36770-504E-25AF-25D6-D8EBF5DD29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Huang et al. (2022): Similar idea but with modern 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9235FC-C547-F532-DA71-284FE1EA79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BB151E29-C3E3-910B-C518-A8E00BA9A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049893"/>
            <a:ext cx="8432493" cy="2360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5802C4-B16C-8534-5F06-C5EF6AB65E26}"/>
              </a:ext>
            </a:extLst>
          </p:cNvPr>
          <p:cNvSpPr txBox="1"/>
          <p:nvPr/>
        </p:nvSpPr>
        <p:spPr>
          <a:xfrm>
            <a:off x="121380" y="6511967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Huang et al.: Unified Semantic Typing with Meaningful Label Inference. NAACL 2022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="" xmlns:a16="http://schemas.microsoft.com/office/drawing/2014/main" id="{A0BB84F5-965B-8856-943E-4CBA5093C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98" y="4604344"/>
            <a:ext cx="3291732" cy="1714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8A5BE0-15E3-B0F1-4846-7C5C1CF7F4CD}"/>
              </a:ext>
            </a:extLst>
          </p:cNvPr>
          <p:cNvSpPr txBox="1"/>
          <p:nvPr/>
        </p:nvSpPr>
        <p:spPr>
          <a:xfrm>
            <a:off x="5834398" y="6269593"/>
            <a:ext cx="513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 on ultrafine dataset (Choi et al. 2018)</a:t>
            </a:r>
          </a:p>
        </p:txBody>
      </p:sp>
    </p:spTree>
    <p:extLst>
      <p:ext uri="{BB962C8B-B14F-4D97-AF65-F5344CB8AC3E}">
        <p14:creationId xmlns:p14="http://schemas.microsoft.com/office/powerpoint/2010/main" val="2135364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C15A2-2C04-FB8B-49A2-C451A29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C864E-C9D1-88B3-B5DD-232197686B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13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pPr lvl="1"/>
            <a:r>
              <a:rPr lang="en-US" dirty="0"/>
              <a:t>What is the entity type?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</a:t>
            </a:r>
          </a:p>
          <a:p>
            <a:pPr lvl="2"/>
            <a:r>
              <a:rPr lang="en-US" sz="18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Amazon.com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, Inc is an American multinational technology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company.</a:t>
            </a:r>
          </a:p>
          <a:p>
            <a:pPr lvl="1"/>
            <a:r>
              <a:rPr lang="en-US" dirty="0"/>
              <a:t>From weak but richer label representations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Word-embedding(company) is close to Word-embedding(Amazon)</a:t>
            </a:r>
          </a:p>
          <a:p>
            <a:pPr lvl="1"/>
            <a:r>
              <a:rPr lang="en-US" dirty="0"/>
              <a:t>From pre-trained LMs</a:t>
            </a:r>
          </a:p>
          <a:p>
            <a:pPr lvl="2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Amazon is a [MASK] &lt;- [MASK] =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</a:t>
            </a:r>
            <a:endParaRPr lang="en-US" sz="18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7C7A8F-E479-CE2E-90B0-9F1C1C4B5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31</a:t>
            </a:fld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="" xmlns:a16="http://schemas.microsoft.com/office/drawing/2014/main" id="{E2FF8B2E-38E1-0703-E8C9-C357B3863DEE}"/>
              </a:ext>
            </a:extLst>
          </p:cNvPr>
          <p:cNvSpPr/>
          <p:nvPr/>
        </p:nvSpPr>
        <p:spPr>
          <a:xfrm>
            <a:off x="3672462" y="3859213"/>
            <a:ext cx="381000" cy="188477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8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DC3681-73AC-1BD3-A2D6-32E61CC1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from PLMs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5FA498-BC02-79AF-81BD-8FC73761CB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Pre-trained language models can also be used as weak supervision</a:t>
            </a:r>
          </a:p>
          <a:p>
            <a:pPr lvl="1"/>
            <a:r>
              <a:rPr lang="en-US" dirty="0"/>
              <a:t>It did not use additional annotations</a:t>
            </a:r>
          </a:p>
          <a:p>
            <a:pPr lvl="1"/>
            <a:r>
              <a:rPr lang="en-US" dirty="0"/>
              <a:t>It is not task-specific</a:t>
            </a:r>
          </a:p>
          <a:p>
            <a:pPr lvl="1"/>
            <a:r>
              <a:rPr lang="en-US" dirty="0"/>
              <a:t>It contains inductive biases (weak signals)</a:t>
            </a:r>
          </a:p>
          <a:p>
            <a:r>
              <a:rPr lang="en-US" dirty="0"/>
              <a:t>PLMs are applied for IE in many creative ways</a:t>
            </a:r>
          </a:p>
          <a:p>
            <a:pPr lvl="1"/>
            <a:r>
              <a:rPr lang="en-US" dirty="0"/>
              <a:t>Contextual embeddings to replace word embeddings</a:t>
            </a:r>
          </a:p>
          <a:p>
            <a:pPr lvl="1"/>
            <a:r>
              <a:rPr lang="en-US" dirty="0"/>
              <a:t>Direct probing</a:t>
            </a:r>
          </a:p>
          <a:p>
            <a:pPr lvl="1"/>
            <a:r>
              <a:rPr lang="en-US" dirty="0"/>
              <a:t>Direct probing + task-specific finetuning</a:t>
            </a:r>
          </a:p>
          <a:p>
            <a:pPr lvl="1"/>
            <a:r>
              <a:rPr lang="en-US" dirty="0"/>
              <a:t>Task-specific finetuning (not covered)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189155F-A040-CC8E-943C-0C0FDE6232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3C9D0393-2F7F-E457-034D-B39679CB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110" y="2680146"/>
            <a:ext cx="2798384" cy="1900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A2891D-D4F9-8048-5934-148F7677DF49}"/>
              </a:ext>
            </a:extLst>
          </p:cNvPr>
          <p:cNvSpPr txBox="1"/>
          <p:nvPr/>
        </p:nvSpPr>
        <p:spPr>
          <a:xfrm>
            <a:off x="8075099" y="2310814"/>
            <a:ext cx="222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Paris is a [MASK].</a:t>
            </a:r>
          </a:p>
        </p:txBody>
      </p:sp>
    </p:spTree>
    <p:extLst>
      <p:ext uri="{BB962C8B-B14F-4D97-AF65-F5344CB8AC3E}">
        <p14:creationId xmlns:p14="http://schemas.microsoft.com/office/powerpoint/2010/main" val="294374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E339C0-B1FD-EA94-4B04-FB8961A0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pre-trained LM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374F15-BB0B-87D6-124D-FCA69980E1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(2018): One of the earliest attempts </a:t>
            </a:r>
          </a:p>
          <a:p>
            <a:pPr lvl="1"/>
            <a:r>
              <a:rPr lang="en-US" dirty="0"/>
              <a:t>Entity typing with pre-trained contextualized LM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CB4E9A-99C3-9B05-9804-4C18EC61B6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FBDFF9E7-1A13-B4E7-E256-26FE2EFD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08" y="3451028"/>
            <a:ext cx="9270775" cy="22857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732FF1D-8EF1-9711-5F76-13A22A833D44}"/>
              </a:ext>
            </a:extLst>
          </p:cNvPr>
          <p:cNvSpPr/>
          <p:nvPr/>
        </p:nvSpPr>
        <p:spPr>
          <a:xfrm>
            <a:off x="3536220" y="3596576"/>
            <a:ext cx="1051964" cy="17761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CE4AE6-1184-2267-400B-900BE7CA713F}"/>
              </a:ext>
            </a:extLst>
          </p:cNvPr>
          <p:cNvSpPr txBox="1"/>
          <p:nvPr/>
        </p:nvSpPr>
        <p:spPr>
          <a:xfrm>
            <a:off x="3414839" y="2229126"/>
            <a:ext cx="648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WikiLinks</a:t>
            </a:r>
            <a:r>
              <a:rPr lang="en-US" sz="1200" b="1" dirty="0"/>
              <a:t> (free-to-use public resource)</a:t>
            </a:r>
            <a:r>
              <a:rPr lang="en-US" sz="1200" dirty="0"/>
              <a:t>: 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Bill Clinton is the Democratic nominee for president in the 2016 presidential election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…Scott Brown, a little-known Republican Massachusetts state senator…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FC07E58F-713A-B831-6FB2-1E564DA65E3C}"/>
              </a:ext>
            </a:extLst>
          </p:cNvPr>
          <p:cNvCxnSpPr>
            <a:cxnSpLocks/>
          </p:cNvCxnSpPr>
          <p:nvPr/>
        </p:nvCxnSpPr>
        <p:spPr>
          <a:xfrm>
            <a:off x="4054110" y="2654188"/>
            <a:ext cx="0" cy="8905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8B21466A-CDD3-233E-EA6C-82DB4C11C34C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998733" y="2552292"/>
            <a:ext cx="1416106" cy="111306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685639C-A726-E5E0-2D4A-E0E7F1761836}"/>
              </a:ext>
            </a:extLst>
          </p:cNvPr>
          <p:cNvSpPr txBox="1"/>
          <p:nvPr/>
        </p:nvSpPr>
        <p:spPr>
          <a:xfrm>
            <a:off x="1627847" y="2386955"/>
            <a:ext cx="148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Mentions with high contextual similarities (</a:t>
            </a:r>
            <a:r>
              <a:rPr lang="en-US" sz="1200" dirty="0" err="1"/>
              <a:t>ELMo</a:t>
            </a:r>
            <a:r>
              <a:rPr lang="en-US" sz="1200" dirty="0"/>
              <a:t> embeddings)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F74426-3D82-67E7-E4FC-2C59F10B80D6}"/>
              </a:ext>
            </a:extLst>
          </p:cNvPr>
          <p:cNvSpPr txBox="1"/>
          <p:nvPr/>
        </p:nvSpPr>
        <p:spPr>
          <a:xfrm>
            <a:off x="201964" y="6493661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Zero-Shot Open Entity Typing as Type-Compatible Grounding. EMNLP 2018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B01F40C7-B504-8585-5DC7-0189E4CE3B69}"/>
              </a:ext>
            </a:extLst>
          </p:cNvPr>
          <p:cNvSpPr/>
          <p:nvPr/>
        </p:nvSpPr>
        <p:spPr>
          <a:xfrm>
            <a:off x="4803972" y="3576550"/>
            <a:ext cx="1051964" cy="17761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D64A65F-C446-362B-373F-45BC2BB70BC6}"/>
              </a:ext>
            </a:extLst>
          </p:cNvPr>
          <p:cNvCxnSpPr>
            <a:cxnSpLocks/>
          </p:cNvCxnSpPr>
          <p:nvPr/>
        </p:nvCxnSpPr>
        <p:spPr>
          <a:xfrm>
            <a:off x="4206510" y="2875457"/>
            <a:ext cx="1123444" cy="6188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2CBC99B-4CCB-9B90-F8A5-880E369DEED6}"/>
              </a:ext>
            </a:extLst>
          </p:cNvPr>
          <p:cNvSpPr/>
          <p:nvPr/>
        </p:nvSpPr>
        <p:spPr>
          <a:xfrm>
            <a:off x="2972493" y="3420155"/>
            <a:ext cx="7494111" cy="2390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/>
      <p:bldP spid="16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F0C54A-18A0-DAA7-E510-C53C06CF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pre-trained LM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725D3B-D936-7A07-13B6-C627614E81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(2018): entity typing with LM representation + Wikipedia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BCE28B-6E65-1F58-E012-142341E61B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="" xmlns:a16="http://schemas.microsoft.com/office/drawing/2014/main" id="{302629D8-8E55-FE12-7699-17BAADF7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26" y="1964342"/>
            <a:ext cx="4486500" cy="3429000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="" xmlns:a16="http://schemas.microsoft.com/office/drawing/2014/main" id="{A25D6999-49A4-5A48-3E27-EE0F3168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71" y="2363909"/>
            <a:ext cx="5151284" cy="2629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FA770F-BF17-44A1-4C19-4C0E8CC32694}"/>
              </a:ext>
            </a:extLst>
          </p:cNvPr>
          <p:cNvSpPr txBox="1"/>
          <p:nvPr/>
        </p:nvSpPr>
        <p:spPr>
          <a:xfrm>
            <a:off x="201964" y="6499309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Zero-Shot Open Entity Typing as Type-Compatible Grounding. EMNLP 2018</a:t>
            </a:r>
          </a:p>
        </p:txBody>
      </p:sp>
    </p:spTree>
    <p:extLst>
      <p:ext uri="{BB962C8B-B14F-4D97-AF65-F5344CB8AC3E}">
        <p14:creationId xmlns:p14="http://schemas.microsoft.com/office/powerpoint/2010/main" val="339092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B90C88-9CB1-D068-291C-6535670F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4AE4B6-6E5A-F863-5CE5-07109CA1B4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Comparing to </a:t>
            </a:r>
            <a:r>
              <a:rPr lang="en-US" dirty="0" err="1"/>
              <a:t>ELMo</a:t>
            </a:r>
            <a:r>
              <a:rPr lang="en-US" dirty="0"/>
              <a:t>, BERT made direct probing easier</a:t>
            </a:r>
          </a:p>
          <a:p>
            <a:r>
              <a:rPr lang="en-US" dirty="0" err="1"/>
              <a:t>Petroni</a:t>
            </a:r>
            <a:r>
              <a:rPr lang="en-US" dirty="0"/>
              <a:t> et al. (2019): Language models as knowledge bases</a:t>
            </a:r>
          </a:p>
          <a:p>
            <a:pPr lvl="1"/>
            <a:r>
              <a:rPr lang="en-US" dirty="0"/>
              <a:t>Google-RE</a:t>
            </a:r>
          </a:p>
          <a:p>
            <a:pPr lvl="1"/>
            <a:r>
              <a:rPr lang="en-US" dirty="0"/>
              <a:t>16.1% birth-place</a:t>
            </a:r>
          </a:p>
          <a:p>
            <a:pPr lvl="1"/>
            <a:r>
              <a:rPr lang="en-US" dirty="0"/>
              <a:t>1.4% birth-date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B41135-699A-FAA6-F0D2-C0DE6809A1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9BD720CF-D8D9-E1FD-E410-814E11E4B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931" y="2230750"/>
            <a:ext cx="5507421" cy="3218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6BD9F9-7CD6-3DED-B589-1CF089502806}"/>
              </a:ext>
            </a:extLst>
          </p:cNvPr>
          <p:cNvSpPr txBox="1"/>
          <p:nvPr/>
        </p:nvSpPr>
        <p:spPr>
          <a:xfrm>
            <a:off x="113288" y="6522065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Petroni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et al. Language Models as Knowledge Bases?. EMNLP 2019</a:t>
            </a:r>
          </a:p>
        </p:txBody>
      </p:sp>
    </p:spTree>
    <p:extLst>
      <p:ext uri="{BB962C8B-B14F-4D97-AF65-F5344CB8AC3E}">
        <p14:creationId xmlns:p14="http://schemas.microsoft.com/office/powerpoint/2010/main" val="26242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B90C88-9CB1-D068-291C-6535670F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4AE4B6-6E5A-F863-5CE5-07109CA1B4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52538"/>
            <a:ext cx="10972800" cy="448468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Petroni</a:t>
            </a:r>
            <a:r>
              <a:rPr lang="en-US" dirty="0"/>
              <a:t> et al. (2019): Language models as knowledge bases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B41135-699A-FAA6-F0D2-C0DE6809A1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6BD9F9-7CD6-3DED-B589-1CF089502806}"/>
              </a:ext>
            </a:extLst>
          </p:cNvPr>
          <p:cNvSpPr txBox="1"/>
          <p:nvPr/>
        </p:nvSpPr>
        <p:spPr>
          <a:xfrm>
            <a:off x="89012" y="6511967"/>
            <a:ext cx="5251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Petroni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et al. Language Models as Knowledge Bases?. EMNLP 2019</a:t>
            </a: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6417A0B5-F56C-9C43-D1BD-69C7B0A58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1" y="1767250"/>
            <a:ext cx="7849302" cy="45292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F990A85-28CD-58FE-5C9D-2162FA82AA8B}"/>
              </a:ext>
            </a:extLst>
          </p:cNvPr>
          <p:cNvSpPr/>
          <p:nvPr/>
        </p:nvSpPr>
        <p:spPr>
          <a:xfrm>
            <a:off x="2208475" y="3793862"/>
            <a:ext cx="5705536" cy="15505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6B0D7EC9-CDC7-6309-C3B3-5AE16A376717}"/>
              </a:ext>
            </a:extLst>
          </p:cNvPr>
          <p:cNvSpPr/>
          <p:nvPr/>
        </p:nvSpPr>
        <p:spPr>
          <a:xfrm>
            <a:off x="2263771" y="4533390"/>
            <a:ext cx="5705536" cy="15505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75574D6-855F-191F-47AF-377B5E0155FA}"/>
              </a:ext>
            </a:extLst>
          </p:cNvPr>
          <p:cNvSpPr/>
          <p:nvPr/>
        </p:nvSpPr>
        <p:spPr>
          <a:xfrm>
            <a:off x="9257733" y="1767250"/>
            <a:ext cx="2160396" cy="838385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These predictions are highly relevant to typing and relation extraction</a:t>
            </a:r>
          </a:p>
        </p:txBody>
      </p:sp>
    </p:spTree>
    <p:extLst>
      <p:ext uri="{BB962C8B-B14F-4D97-AF65-F5344CB8AC3E}">
        <p14:creationId xmlns:p14="http://schemas.microsoft.com/office/powerpoint/2010/main" val="124004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46DF54-E037-7581-5EF1-B90D4A33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714CD-6D55-CE37-F563-ACB463F66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Dai et al. (2021)</a:t>
            </a:r>
          </a:p>
          <a:p>
            <a:r>
              <a:rPr lang="en-US" dirty="0"/>
              <a:t>Use templates + [MASK] to retrieve entity types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07DED19-77E8-50CB-3F11-1F3A978FBE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E8036E10-14F2-B3F5-5A31-A1638DB73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74797"/>
            <a:ext cx="10903608" cy="253134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666E3591-970C-EEAD-9C64-B2EA8B62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77" y="1121229"/>
            <a:ext cx="2574584" cy="1880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CFBF4C-50A9-0494-00A4-D8E44F10B2CD}"/>
              </a:ext>
            </a:extLst>
          </p:cNvPr>
          <p:cNvSpPr txBox="1"/>
          <p:nvPr/>
        </p:nvSpPr>
        <p:spPr>
          <a:xfrm>
            <a:off x="89011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Dai et al. Ultra-Fine Entity Typing with Weak Supervision from a Masked Language Model. ACL 2021</a:t>
            </a:r>
          </a:p>
        </p:txBody>
      </p:sp>
    </p:spTree>
    <p:extLst>
      <p:ext uri="{BB962C8B-B14F-4D97-AF65-F5344CB8AC3E}">
        <p14:creationId xmlns:p14="http://schemas.microsoft.com/office/powerpoint/2010/main" val="289281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46DF54-E037-7581-5EF1-B90D4A33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714CD-6D55-CE37-F563-ACB463F66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Dai et al. (2021)</a:t>
            </a:r>
          </a:p>
          <a:p>
            <a:r>
              <a:rPr lang="en-US" dirty="0"/>
              <a:t>Use templates + [MASK] to retrieve entity types</a:t>
            </a:r>
          </a:p>
          <a:p>
            <a:r>
              <a:rPr lang="en-US" dirty="0"/>
              <a:t>Further self-training based on weakly labeled (by LM) instances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07DED19-77E8-50CB-3F11-1F3A978FBE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CFBF4C-50A9-0494-00A4-D8E44F10B2CD}"/>
              </a:ext>
            </a:extLst>
          </p:cNvPr>
          <p:cNvSpPr txBox="1"/>
          <p:nvPr/>
        </p:nvSpPr>
        <p:spPr>
          <a:xfrm>
            <a:off x="89011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Dai et al. Ultra-Fine Entity Typing with Weak Supervision from a Masked Language Model. ACL 2021</a:t>
            </a:r>
          </a:p>
        </p:txBody>
      </p:sp>
    </p:spTree>
    <p:extLst>
      <p:ext uri="{BB962C8B-B14F-4D97-AF65-F5344CB8AC3E}">
        <p14:creationId xmlns:p14="http://schemas.microsoft.com/office/powerpoint/2010/main" val="16149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44FA1-78AF-C38D-64CB-1C7C282A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4719C-D278-E981-B055-428BEDC8C2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Zhang et al. (2020)</a:t>
            </a:r>
          </a:p>
          <a:p>
            <a:r>
              <a:rPr lang="en-US" dirty="0"/>
              <a:t>Entity Set Expansion: expand a small set of entities with new ones belonging to the same semantic class.</a:t>
            </a:r>
          </a:p>
          <a:p>
            <a:pPr lvl="1"/>
            <a:r>
              <a:rPr lang="en-US" dirty="0"/>
              <a:t>{“United States”, “China”, “Canada} –&gt;{“Japan”, “Mexico”}</a:t>
            </a:r>
          </a:p>
          <a:p>
            <a:pPr lvl="1"/>
            <a:r>
              <a:rPr lang="en-US" dirty="0"/>
              <a:t>A “entity set” fine-grained typing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147888-0D2F-E68E-845C-6878F40471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040901-EF89-2612-5AB7-C6F1B5E95BEA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Zhang et al. Empower Entity Set Expansion via Language Model Probing. ACL 2020</a:t>
            </a:r>
          </a:p>
        </p:txBody>
      </p:sp>
    </p:spTree>
    <p:extLst>
      <p:ext uri="{BB962C8B-B14F-4D97-AF65-F5344CB8AC3E}">
        <p14:creationId xmlns:p14="http://schemas.microsoft.com/office/powerpoint/2010/main" val="170408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C7FDF-3655-024F-9F19-8157203E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Introduction to Information Extraction Subtasks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FD4AEE-5FB9-0C4C-B760-6A8712AC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78559"/>
            <a:ext cx="11226800" cy="5314315"/>
          </a:xfrm>
        </p:spPr>
        <p:txBody>
          <a:bodyPr>
            <a:normAutofit/>
          </a:bodyPr>
          <a:lstStyle/>
          <a:p>
            <a:r>
              <a:rPr lang="en-US" sz="1600" b="1" dirty="0"/>
              <a:t>Entity Extraction </a:t>
            </a:r>
            <a:r>
              <a:rPr lang="en-US" sz="1600" dirty="0"/>
              <a:t>aims to identify entity mentions in text and classify them into pre-defined entity types.</a:t>
            </a:r>
          </a:p>
          <a:p>
            <a:r>
              <a:rPr lang="en-US" sz="1600" b="1" dirty="0"/>
              <a:t>Relation Extraction</a:t>
            </a:r>
            <a:r>
              <a:rPr lang="en-US" sz="1600" dirty="0"/>
              <a:t> is the task of assigning a relation type to an ordered pair of entity mentions.</a:t>
            </a:r>
          </a:p>
          <a:p>
            <a:r>
              <a:rPr lang="en-US" sz="1600" b="1" dirty="0"/>
              <a:t>Event Extraction </a:t>
            </a:r>
            <a:r>
              <a:rPr lang="en-US" sz="1600" dirty="0"/>
              <a:t>entails identifying and classifying event triggers and their arguments</a:t>
            </a:r>
          </a:p>
          <a:p>
            <a:pPr lvl="1"/>
            <a:r>
              <a:rPr lang="en-US" sz="1400" dirty="0"/>
              <a:t>Event triggers</a:t>
            </a:r>
            <a:r>
              <a:rPr lang="en-US" sz="1400" dirty="0">
                <a:latin typeface="Helvetica Light" panose="020B0403020202020204" pitchFamily="34" charset="0"/>
              </a:rPr>
              <a:t>: the words or phrase that most clearly express event occurrences</a:t>
            </a:r>
          </a:p>
          <a:p>
            <a:pPr lvl="1"/>
            <a:r>
              <a:rPr lang="en-US" sz="1400" dirty="0"/>
              <a:t>Arguments</a:t>
            </a:r>
            <a:r>
              <a:rPr lang="en-US" sz="1400" dirty="0">
                <a:latin typeface="Helvetica Light" panose="020B0403020202020204" pitchFamily="34" charset="0"/>
              </a:rPr>
              <a:t>: the words or phrases for participants in those events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Entity Coreference Resolution</a:t>
            </a:r>
            <a:r>
              <a:rPr lang="en-US" sz="1600" dirty="0"/>
              <a:t> is the task of resolving all entity mentions that refer to the same entity.</a:t>
            </a:r>
          </a:p>
          <a:p>
            <a:r>
              <a:rPr lang="en-US" sz="1600" b="1" dirty="0"/>
              <a:t>Event Coreference Resolution</a:t>
            </a:r>
            <a:r>
              <a:rPr lang="en-US" sz="1600" dirty="0"/>
              <a:t> is the task of resolving all event mentions that refer to the same event.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2E03A6-4765-D94D-8488-2C268339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7F7880D-6412-3042-A66B-0669F01E14FF}"/>
              </a:ext>
            </a:extLst>
          </p:cNvPr>
          <p:cNvSpPr/>
          <p:nvPr/>
        </p:nvSpPr>
        <p:spPr>
          <a:xfrm>
            <a:off x="2411973" y="3621281"/>
            <a:ext cx="355600" cy="355600"/>
          </a:xfrm>
          <a:prstGeom prst="ellipse">
            <a:avLst/>
          </a:prstGeom>
          <a:solidFill>
            <a:srgbClr val="97A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0E7BF75-CE6A-5A4B-A408-E9C100FABB5E}"/>
              </a:ext>
            </a:extLst>
          </p:cNvPr>
          <p:cNvSpPr/>
          <p:nvPr/>
        </p:nvSpPr>
        <p:spPr>
          <a:xfrm>
            <a:off x="1662673" y="4294381"/>
            <a:ext cx="254000" cy="254000"/>
          </a:xfrm>
          <a:prstGeom prst="ellipse">
            <a:avLst/>
          </a:prstGeom>
          <a:solidFill>
            <a:srgbClr val="97A6AE">
              <a:alpha val="20000"/>
            </a:srgbClr>
          </a:solidFill>
          <a:ln w="28575"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CC4491C-1187-AF40-8A2E-B4B5361A6FC6}"/>
              </a:ext>
            </a:extLst>
          </p:cNvPr>
          <p:cNvSpPr/>
          <p:nvPr/>
        </p:nvSpPr>
        <p:spPr>
          <a:xfrm>
            <a:off x="2462773" y="4647946"/>
            <a:ext cx="254000" cy="254000"/>
          </a:xfrm>
          <a:prstGeom prst="ellipse">
            <a:avLst/>
          </a:prstGeom>
          <a:solidFill>
            <a:srgbClr val="97A6AE">
              <a:alpha val="20000"/>
            </a:srgbClr>
          </a:solidFill>
          <a:ln w="28575"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4B41EBE-C40B-2B47-883F-26657627DE2E}"/>
              </a:ext>
            </a:extLst>
          </p:cNvPr>
          <p:cNvSpPr/>
          <p:nvPr/>
        </p:nvSpPr>
        <p:spPr>
          <a:xfrm>
            <a:off x="3326373" y="4294381"/>
            <a:ext cx="254000" cy="254000"/>
          </a:xfrm>
          <a:prstGeom prst="ellipse">
            <a:avLst/>
          </a:prstGeom>
          <a:solidFill>
            <a:srgbClr val="97A6AE">
              <a:alpha val="20000"/>
            </a:srgbClr>
          </a:solidFill>
          <a:ln w="28575">
            <a:solidFill>
              <a:srgbClr val="97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5576525-BD24-A34C-9353-619867C0481C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879476" y="3924805"/>
            <a:ext cx="584573" cy="406773"/>
          </a:xfrm>
          <a:prstGeom prst="line">
            <a:avLst/>
          </a:prstGeom>
          <a:ln w="3810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C03AF5D-6C85-3440-A8F6-C9466DAA4ED8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2589773" y="3976881"/>
            <a:ext cx="0" cy="671065"/>
          </a:xfrm>
          <a:prstGeom prst="line">
            <a:avLst/>
          </a:prstGeom>
          <a:ln w="3810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3953779-1EAB-2348-A0B9-DD0A50CB4A90}"/>
              </a:ext>
            </a:extLst>
          </p:cNvPr>
          <p:cNvCxnSpPr>
            <a:cxnSpLocks/>
            <a:stCxn id="5" idx="5"/>
            <a:endCxn id="8" idx="1"/>
          </p:cNvCxnSpPr>
          <p:nvPr/>
        </p:nvCxnSpPr>
        <p:spPr>
          <a:xfrm>
            <a:off x="2715497" y="3924805"/>
            <a:ext cx="648073" cy="406773"/>
          </a:xfrm>
          <a:prstGeom prst="line">
            <a:avLst/>
          </a:prstGeom>
          <a:ln w="38100">
            <a:solidFill>
              <a:srgbClr val="97A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979457-3C7F-854F-AD5B-A252107D8652}"/>
              </a:ext>
            </a:extLst>
          </p:cNvPr>
          <p:cNvSpPr txBox="1"/>
          <p:nvPr/>
        </p:nvSpPr>
        <p:spPr>
          <a:xfrm>
            <a:off x="1513831" y="382299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person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F9490D-8169-914B-9936-196BC88D9FE1}"/>
              </a:ext>
            </a:extLst>
          </p:cNvPr>
          <p:cNvSpPr txBox="1"/>
          <p:nvPr/>
        </p:nvSpPr>
        <p:spPr>
          <a:xfrm>
            <a:off x="2589772" y="424032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D94895-83B0-274E-AF7B-B7B7D1BB215A}"/>
              </a:ext>
            </a:extLst>
          </p:cNvPr>
          <p:cNvSpPr txBox="1"/>
          <p:nvPr/>
        </p:nvSpPr>
        <p:spPr>
          <a:xfrm>
            <a:off x="1955624" y="326988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Helvetica" pitchFamily="2" charset="0"/>
              </a:rPr>
              <a:t>Life:Be-Born</a:t>
            </a:r>
            <a:endParaRPr lang="en-US" sz="1400" b="1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CFF84E-2E6F-C249-83EF-C8EBCFDD56C3}"/>
              </a:ext>
            </a:extLst>
          </p:cNvPr>
          <p:cNvSpPr txBox="1"/>
          <p:nvPr/>
        </p:nvSpPr>
        <p:spPr>
          <a:xfrm>
            <a:off x="3038794" y="382299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place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371A6A-A6ED-3D45-9B65-9600EE25F495}"/>
              </a:ext>
            </a:extLst>
          </p:cNvPr>
          <p:cNvSpPr/>
          <p:nvPr/>
        </p:nvSpPr>
        <p:spPr>
          <a:xfrm>
            <a:off x="4464941" y="40150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Shenson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who was </a:t>
            </a:r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born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San Francisco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was working in London at the time.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17FFB511-1542-9944-A509-9A160E0F611D}"/>
              </a:ext>
            </a:extLst>
          </p:cNvPr>
          <p:cNvSpPr/>
          <p:nvPr/>
        </p:nvSpPr>
        <p:spPr>
          <a:xfrm>
            <a:off x="4864733" y="3765450"/>
            <a:ext cx="1371600" cy="298469"/>
          </a:xfrm>
          <a:custGeom>
            <a:avLst/>
            <a:gdLst>
              <a:gd name="connsiteX0" fmla="*/ 1371600 w 1371600"/>
              <a:gd name="connsiteY0" fmla="*/ 273069 h 298469"/>
              <a:gd name="connsiteX1" fmla="*/ 1104900 w 1371600"/>
              <a:gd name="connsiteY1" fmla="*/ 31769 h 298469"/>
              <a:gd name="connsiteX2" fmla="*/ 292100 w 1371600"/>
              <a:gd name="connsiteY2" fmla="*/ 31769 h 298469"/>
              <a:gd name="connsiteX3" fmla="*/ 0 w 1371600"/>
              <a:gd name="connsiteY3" fmla="*/ 298469 h 29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298469">
                <a:moveTo>
                  <a:pt x="1371600" y="273069"/>
                </a:moveTo>
                <a:cubicBezTo>
                  <a:pt x="1328208" y="172527"/>
                  <a:pt x="1284817" y="71986"/>
                  <a:pt x="1104900" y="31769"/>
                </a:cubicBezTo>
                <a:cubicBezTo>
                  <a:pt x="924983" y="-8448"/>
                  <a:pt x="476250" y="-12681"/>
                  <a:pt x="292100" y="31769"/>
                </a:cubicBezTo>
                <a:cubicBezTo>
                  <a:pt x="107950" y="76219"/>
                  <a:pt x="53975" y="187344"/>
                  <a:pt x="0" y="298469"/>
                </a:cubicBezTo>
              </a:path>
            </a:pathLst>
          </a:custGeom>
          <a:noFill/>
          <a:ln w="28575">
            <a:solidFill>
              <a:srgbClr val="97A6AE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xmlns="" id="{0B1D3C37-9417-2647-9958-010AB6E58559}"/>
              </a:ext>
            </a:extLst>
          </p:cNvPr>
          <p:cNvSpPr/>
          <p:nvPr/>
        </p:nvSpPr>
        <p:spPr>
          <a:xfrm flipH="1">
            <a:off x="6335454" y="3767008"/>
            <a:ext cx="909209" cy="298469"/>
          </a:xfrm>
          <a:custGeom>
            <a:avLst/>
            <a:gdLst>
              <a:gd name="connsiteX0" fmla="*/ 1371600 w 1371600"/>
              <a:gd name="connsiteY0" fmla="*/ 273069 h 298469"/>
              <a:gd name="connsiteX1" fmla="*/ 1104900 w 1371600"/>
              <a:gd name="connsiteY1" fmla="*/ 31769 h 298469"/>
              <a:gd name="connsiteX2" fmla="*/ 292100 w 1371600"/>
              <a:gd name="connsiteY2" fmla="*/ 31769 h 298469"/>
              <a:gd name="connsiteX3" fmla="*/ 0 w 1371600"/>
              <a:gd name="connsiteY3" fmla="*/ 298469 h 29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298469">
                <a:moveTo>
                  <a:pt x="1371600" y="273069"/>
                </a:moveTo>
                <a:cubicBezTo>
                  <a:pt x="1328208" y="172527"/>
                  <a:pt x="1284817" y="71986"/>
                  <a:pt x="1104900" y="31769"/>
                </a:cubicBezTo>
                <a:cubicBezTo>
                  <a:pt x="924983" y="-8448"/>
                  <a:pt x="476250" y="-12681"/>
                  <a:pt x="292100" y="31769"/>
                </a:cubicBezTo>
                <a:cubicBezTo>
                  <a:pt x="107950" y="76219"/>
                  <a:pt x="53975" y="187344"/>
                  <a:pt x="0" y="298469"/>
                </a:cubicBezTo>
              </a:path>
            </a:pathLst>
          </a:custGeom>
          <a:noFill/>
          <a:ln w="28575">
            <a:solidFill>
              <a:srgbClr val="97A6AE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AF3D90D-C5BA-FC49-AD99-51BDD5D00094}"/>
              </a:ext>
            </a:extLst>
          </p:cNvPr>
          <p:cNvSpPr txBox="1"/>
          <p:nvPr/>
        </p:nvSpPr>
        <p:spPr>
          <a:xfrm>
            <a:off x="5140532" y="347371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person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953B278-E2CE-AE4A-BB43-AB255101CA86}"/>
              </a:ext>
            </a:extLst>
          </p:cNvPr>
          <p:cNvSpPr txBox="1"/>
          <p:nvPr/>
        </p:nvSpPr>
        <p:spPr>
          <a:xfrm>
            <a:off x="6483724" y="3448194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1136817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44FA1-78AF-C38D-64CB-1C7C282A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4719C-D278-E981-B055-428BEDC8C2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696" y="1252538"/>
            <a:ext cx="10773103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Zhang et al. (2020)</a:t>
            </a:r>
          </a:p>
          <a:p>
            <a:r>
              <a:rPr lang="en-US" dirty="0"/>
              <a:t>Entity set expansion by probing pre-trained 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147888-0D2F-E68E-845C-6878F40471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943584DB-0292-9381-1C3C-56CB7A95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09" y="2098161"/>
            <a:ext cx="6729343" cy="383527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12EBF23-FE74-9DD7-E5B8-F897D4F42DBF}"/>
              </a:ext>
            </a:extLst>
          </p:cNvPr>
          <p:cNvSpPr/>
          <p:nvPr/>
        </p:nvSpPr>
        <p:spPr>
          <a:xfrm>
            <a:off x="1432012" y="2976568"/>
            <a:ext cx="672662" cy="357352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E632C5-788D-EF76-0B7E-5BA427FBE1B3}"/>
              </a:ext>
            </a:extLst>
          </p:cNvPr>
          <p:cNvSpPr txBox="1"/>
          <p:nvPr/>
        </p:nvSpPr>
        <p:spPr>
          <a:xfrm>
            <a:off x="393906" y="2856866"/>
            <a:ext cx="1232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Generate “class label” via LM probing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4C0CAD-DAF4-1F8E-589B-BF6C6DC944FD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Zhang et al. Empower Entity Set Expansion via Language Model Probing. ACL 2020</a:t>
            </a:r>
          </a:p>
        </p:txBody>
      </p:sp>
    </p:spTree>
    <p:extLst>
      <p:ext uri="{BB962C8B-B14F-4D97-AF65-F5344CB8AC3E}">
        <p14:creationId xmlns:p14="http://schemas.microsoft.com/office/powerpoint/2010/main" val="142393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44FA1-78AF-C38D-64CB-1C7C282A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4719C-D278-E981-B055-428BEDC8C2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Zhang et al. (2020)</a:t>
            </a:r>
          </a:p>
          <a:p>
            <a:r>
              <a:rPr lang="en-US" dirty="0"/>
              <a:t>Entity set expansion by probing pre-trained LMs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147888-0D2F-E68E-845C-6878F40471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3DA7DA57-7B1B-9959-5AEE-E64DDD71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5" y="2253055"/>
            <a:ext cx="8232260" cy="4010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08BEC0-CB09-0C27-26B3-7F76C57904BE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Zhang et al. Empower Entity Set Expansion via Language Model Probing. ACL 2020</a:t>
            </a:r>
          </a:p>
        </p:txBody>
      </p:sp>
    </p:spTree>
    <p:extLst>
      <p:ext uri="{BB962C8B-B14F-4D97-AF65-F5344CB8AC3E}">
        <p14:creationId xmlns:p14="http://schemas.microsoft.com/office/powerpoint/2010/main" val="4270407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44FA1-78AF-C38D-64CB-1C7C282A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for 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4719C-D278-E981-B055-428BEDC8C2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Zhang et al. (2020)</a:t>
            </a:r>
          </a:p>
          <a:p>
            <a:r>
              <a:rPr lang="en-US" dirty="0"/>
              <a:t>Entity set expansion by probing pre-trained LMs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147888-0D2F-E68E-845C-6878F40471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42</a:t>
            </a:fld>
            <a:endParaRPr lang="en-US"/>
          </a:p>
        </p:txBody>
      </p:sp>
      <p:pic>
        <p:nvPicPr>
          <p:cNvPr id="6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3962490B-AD72-5531-FAA9-EDFF5959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317052"/>
            <a:ext cx="10515600" cy="352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3980E3D1-C7FF-7980-19A7-4ACF04761BA2}"/>
              </a:ext>
            </a:extLst>
          </p:cNvPr>
          <p:cNvSpPr/>
          <p:nvPr/>
        </p:nvSpPr>
        <p:spPr>
          <a:xfrm>
            <a:off x="1061545" y="5076497"/>
            <a:ext cx="9858703" cy="31531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59CC9BA-2DFC-BFE4-AB6F-04D29CFBFA67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Zhang et al. Empower Entity Set Expansion via Language Model Probing. ACL 2020</a:t>
            </a:r>
          </a:p>
        </p:txBody>
      </p:sp>
    </p:spTree>
    <p:extLst>
      <p:ext uri="{BB962C8B-B14F-4D97-AF65-F5344CB8AC3E}">
        <p14:creationId xmlns:p14="http://schemas.microsoft.com/office/powerpoint/2010/main" val="2011358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0F5F2-D7DD-F293-F7FA-FA8B2547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pre-trained LMs through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401CDB-79C4-6FBF-0FE0-16B4A5C9988E}"/>
              </a:ext>
            </a:extLst>
          </p:cNvPr>
          <p:cNvSpPr txBox="1">
            <a:spLocks/>
          </p:cNvSpPr>
          <p:nvPr/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›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LMs that are trained with autoregressive structures can be probed through conditional generation (with some supervision)</a:t>
            </a:r>
          </a:p>
          <a:p>
            <a:r>
              <a:rPr lang="en-US" dirty="0"/>
              <a:t>Li et al. (2021): Event argument extraction via BART + conditional generation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79D79F-E481-0361-D2FC-2AD95450EF57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Document-Level Event Argument Extraction by Conditional Generation. NAACL 2021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49402EE-DD2F-0A4B-91A4-41647F2D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94" y="2542343"/>
            <a:ext cx="11019812" cy="37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C15A2-2C04-FB8B-49A2-C451A29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C864E-C9D1-88B3-B5DD-232197686B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13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pPr lvl="1"/>
            <a:r>
              <a:rPr lang="en-US" dirty="0"/>
              <a:t>What is the entity type?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</a:t>
            </a:r>
          </a:p>
          <a:p>
            <a:pPr lvl="2"/>
            <a:r>
              <a:rPr lang="en-US" sz="18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Amazon.com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, Inc is an American multinational technology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company.</a:t>
            </a:r>
          </a:p>
          <a:p>
            <a:pPr lvl="1"/>
            <a:r>
              <a:rPr lang="en-US" dirty="0"/>
              <a:t>From weak but richer label representations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Word-embedding(company) is close to Word-embedding(Amazon)</a:t>
            </a:r>
          </a:p>
          <a:p>
            <a:pPr lvl="1"/>
            <a:r>
              <a:rPr lang="en-US" dirty="0"/>
              <a:t>From pre-trained LMs</a:t>
            </a:r>
          </a:p>
          <a:p>
            <a:pPr lvl="2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Amazon is a [MASK] &lt;- [MASK] =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lvl="1"/>
            <a:r>
              <a:rPr lang="en-US" dirty="0"/>
              <a:t>From linguistic patterns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PER </a:t>
            </a:r>
            <a:r>
              <a:rPr lang="en-US" sz="18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join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7C7A8F-E479-CE2E-90B0-9F1C1C4B5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44</a:t>
            </a:fld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="" xmlns:a16="http://schemas.microsoft.com/office/drawing/2014/main" id="{E2FF8B2E-38E1-0703-E8C9-C357B3863DEE}"/>
              </a:ext>
            </a:extLst>
          </p:cNvPr>
          <p:cNvSpPr/>
          <p:nvPr/>
        </p:nvSpPr>
        <p:spPr>
          <a:xfrm>
            <a:off x="3789194" y="4583612"/>
            <a:ext cx="381000" cy="188477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65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AEE8C-327C-D91A-C8DA-47371B01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0D7E4CA-025A-9BF7-6D84-C4657D0FEDB8}"/>
              </a:ext>
            </a:extLst>
          </p:cNvPr>
          <p:cNvSpPr txBox="1">
            <a:spLocks/>
          </p:cNvSpPr>
          <p:nvPr/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›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can use simple linguistic patterns to mine many relations from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594F1D97-43F7-34C1-9300-758CFE608A83}"/>
              </a:ext>
            </a:extLst>
          </p:cNvPr>
          <p:cNvSpPr/>
          <p:nvPr/>
        </p:nvSpPr>
        <p:spPr>
          <a:xfrm>
            <a:off x="1895475" y="2085975"/>
            <a:ext cx="1990725" cy="419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[event] at [time]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236BAF9E-E0C2-A588-83F0-FE5644D243B8}"/>
              </a:ext>
            </a:extLst>
          </p:cNvPr>
          <p:cNvSpPr/>
          <p:nvPr/>
        </p:nvSpPr>
        <p:spPr>
          <a:xfrm>
            <a:off x="1895475" y="2821526"/>
            <a:ext cx="2600325" cy="419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[event] because [event]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091451C9-68EF-20A4-4EF2-F6214CF49FCF}"/>
              </a:ext>
            </a:extLst>
          </p:cNvPr>
          <p:cNvSpPr/>
          <p:nvPr/>
        </p:nvSpPr>
        <p:spPr>
          <a:xfrm>
            <a:off x="1895475" y="3557077"/>
            <a:ext cx="1990725" cy="419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[entity] is [entity]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7FDAAA-007A-99C4-032F-E2466616EF24}"/>
              </a:ext>
            </a:extLst>
          </p:cNvPr>
          <p:cNvSpPr txBox="1"/>
          <p:nvPr/>
        </p:nvSpPr>
        <p:spPr>
          <a:xfrm>
            <a:off x="5305425" y="2371725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Works better with events, as entities would lose contextual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59598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07800-814D-BF5A-DDF3-8940996D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FFD984-61EB-B03B-9844-56EE2EC8E3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(2020): Temporal Information Extraction from Patterns</a:t>
            </a:r>
          </a:p>
          <a:p>
            <a:r>
              <a:rPr lang="en-US" dirty="0"/>
              <a:t>Goal: model events’ temporal property distributions</a:t>
            </a:r>
          </a:p>
          <a:p>
            <a:pPr lvl="1"/>
            <a:r>
              <a:rPr lang="en-US" dirty="0"/>
              <a:t>Duration, Frequency, Typical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C6864-32AD-E8FA-C462-A4D2C2DB2D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46</a:t>
            </a:fld>
            <a:endParaRPr lang="en-US" dirty="0"/>
          </a:p>
        </p:txBody>
      </p: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="" xmlns:a16="http://schemas.microsoft.com/office/drawing/2014/main" id="{EE3F1E7E-9578-6BEC-4184-093EF66E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01" y="2793837"/>
            <a:ext cx="8573578" cy="26884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2D16F1C-0EC9-EEB9-D762-124C87D9E8C0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10548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07800-814D-BF5A-DDF3-8940996D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FFD984-61EB-B03B-9844-56EE2EC8E3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(2020): Temporal Information Extraction from Patterns</a:t>
            </a:r>
          </a:p>
          <a:p>
            <a:pPr lvl="1"/>
            <a:r>
              <a:rPr lang="en-US" dirty="0"/>
              <a:t>Step 1: Extract distant signals of contextualized events and their duration, frequency etc. via linguistic patterns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C6864-32AD-E8FA-C462-A4D2C2DB2D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93C476F-05C4-300B-8A28-81DC263A5CDD}"/>
              </a:ext>
            </a:extLst>
          </p:cNvPr>
          <p:cNvSpPr/>
          <p:nvPr/>
        </p:nvSpPr>
        <p:spPr>
          <a:xfrm>
            <a:off x="6737833" y="2465410"/>
            <a:ext cx="2875684" cy="4472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 played basketball for 2 hours.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9E8157-49A5-C400-BB2A-1ECF3B50DB75}"/>
              </a:ext>
            </a:extLst>
          </p:cNvPr>
          <p:cNvSpPr txBox="1"/>
          <p:nvPr/>
        </p:nvSpPr>
        <p:spPr>
          <a:xfrm>
            <a:off x="9736355" y="2504675"/>
            <a:ext cx="652136" cy="36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Original sentence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C1E3807B-3505-2B29-C085-E682C2817F66}"/>
              </a:ext>
            </a:extLst>
          </p:cNvPr>
          <p:cNvSpPr/>
          <p:nvPr/>
        </p:nvSpPr>
        <p:spPr>
          <a:xfrm>
            <a:off x="6737833" y="3563272"/>
            <a:ext cx="2875684" cy="4472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played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basketball 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for 2 hours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56416C13-4C0C-9103-C438-1FA2E1C4AB50}"/>
              </a:ext>
            </a:extLst>
          </p:cNvPr>
          <p:cNvSpPr/>
          <p:nvPr/>
        </p:nvSpPr>
        <p:spPr>
          <a:xfrm>
            <a:off x="7178876" y="3935550"/>
            <a:ext cx="566119" cy="2282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Verb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29764B2D-2922-7330-FD78-2D7A0162F0A7}"/>
              </a:ext>
            </a:extLst>
          </p:cNvPr>
          <p:cNvSpPr/>
          <p:nvPr/>
        </p:nvSpPr>
        <p:spPr>
          <a:xfrm>
            <a:off x="6519891" y="3407040"/>
            <a:ext cx="570620" cy="22824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Arg-0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19046F2-F63C-7751-0014-5B39A4D7A6CD}"/>
              </a:ext>
            </a:extLst>
          </p:cNvPr>
          <p:cNvSpPr/>
          <p:nvPr/>
        </p:nvSpPr>
        <p:spPr>
          <a:xfrm>
            <a:off x="7621818" y="3407040"/>
            <a:ext cx="730195" cy="22824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Arg-1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ABB75781-D05A-EE3B-11C0-EAA76B313C21}"/>
              </a:ext>
            </a:extLst>
          </p:cNvPr>
          <p:cNvSpPr/>
          <p:nvPr/>
        </p:nvSpPr>
        <p:spPr>
          <a:xfrm>
            <a:off x="8508165" y="3935550"/>
            <a:ext cx="975486" cy="22824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Arg-Tmp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="" xmlns:a16="http://schemas.microsoft.com/office/drawing/2014/main" id="{B64FC681-48B9-9B7A-FE65-031F08643DE7}"/>
              </a:ext>
            </a:extLst>
          </p:cNvPr>
          <p:cNvSpPr/>
          <p:nvPr/>
        </p:nvSpPr>
        <p:spPr>
          <a:xfrm>
            <a:off x="8901528" y="3028327"/>
            <a:ext cx="188759" cy="36944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3EA3E2D-EDE6-D993-5706-FFD2A66316BD}"/>
              </a:ext>
            </a:extLst>
          </p:cNvPr>
          <p:cNvSpPr txBox="1"/>
          <p:nvPr/>
        </p:nvSpPr>
        <p:spPr>
          <a:xfrm>
            <a:off x="9090287" y="3004352"/>
            <a:ext cx="652136" cy="22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SRL Parse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29CBBE4E-35DB-EA82-4FD9-A463F43AC536}"/>
              </a:ext>
            </a:extLst>
          </p:cNvPr>
          <p:cNvSpPr/>
          <p:nvPr/>
        </p:nvSpPr>
        <p:spPr>
          <a:xfrm>
            <a:off x="6263712" y="4661134"/>
            <a:ext cx="3368065" cy="4472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for 2 hours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: matches Duration pattern 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="" xmlns:a16="http://schemas.microsoft.com/office/drawing/2014/main" id="{112E2BD2-251B-3157-F753-AAE8CF052D37}"/>
              </a:ext>
            </a:extLst>
          </p:cNvPr>
          <p:cNvSpPr/>
          <p:nvPr/>
        </p:nvSpPr>
        <p:spPr>
          <a:xfrm>
            <a:off x="8901528" y="4240163"/>
            <a:ext cx="188759" cy="36944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24225-AD13-072E-62E9-9FC3AB650D8B}"/>
              </a:ext>
            </a:extLst>
          </p:cNvPr>
          <p:cNvSpPr txBox="1"/>
          <p:nvPr/>
        </p:nvSpPr>
        <p:spPr>
          <a:xfrm>
            <a:off x="9090287" y="4216189"/>
            <a:ext cx="87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Pattern Matching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2E599080-F541-F724-66D0-B50A98044C5D}"/>
              </a:ext>
            </a:extLst>
          </p:cNvPr>
          <p:cNvSpPr/>
          <p:nvPr/>
        </p:nvSpPr>
        <p:spPr>
          <a:xfrm>
            <a:off x="6302883" y="5637988"/>
            <a:ext cx="3368065" cy="4472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 played basketball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Duration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20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Hours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0FC45864-7D4D-1FB4-EB3D-9852D3116226}"/>
              </a:ext>
            </a:extLst>
          </p:cNvPr>
          <p:cNvSpPr/>
          <p:nvPr/>
        </p:nvSpPr>
        <p:spPr>
          <a:xfrm>
            <a:off x="6519891" y="5491641"/>
            <a:ext cx="1458413" cy="2282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Event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808A11F1-6008-FF29-7BE6-756D7D63D4B6}"/>
              </a:ext>
            </a:extLst>
          </p:cNvPr>
          <p:cNvSpPr/>
          <p:nvPr/>
        </p:nvSpPr>
        <p:spPr>
          <a:xfrm>
            <a:off x="8116655" y="6020151"/>
            <a:ext cx="873184" cy="2282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Dimension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C045D896-86D6-92B1-B0F3-A17FC5D2F236}"/>
              </a:ext>
            </a:extLst>
          </p:cNvPr>
          <p:cNvSpPr/>
          <p:nvPr/>
        </p:nvSpPr>
        <p:spPr>
          <a:xfrm>
            <a:off x="8699861" y="5483022"/>
            <a:ext cx="683616" cy="228247"/>
          </a:xfrm>
          <a:prstGeom prst="roundRect">
            <a:avLst/>
          </a:prstGeom>
          <a:solidFill>
            <a:srgbClr val="FF9E87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Value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="" xmlns:a16="http://schemas.microsoft.com/office/drawing/2014/main" id="{74BC4B25-EDB5-B0DF-6556-EA7B4A4B0E26}"/>
              </a:ext>
            </a:extLst>
          </p:cNvPr>
          <p:cNvSpPr/>
          <p:nvPr/>
        </p:nvSpPr>
        <p:spPr>
          <a:xfrm>
            <a:off x="8901528" y="5170740"/>
            <a:ext cx="188759" cy="254721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B0CF07-521B-F097-44F3-A7AE2B99AA71}"/>
              </a:ext>
            </a:extLst>
          </p:cNvPr>
          <p:cNvSpPr txBox="1"/>
          <p:nvPr/>
        </p:nvSpPr>
        <p:spPr>
          <a:xfrm>
            <a:off x="9777115" y="5615702"/>
            <a:ext cx="754755" cy="49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Formatted Output Instance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ACBD8C7-D127-2639-759C-1ABAB5A39E57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2787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07800-814D-BF5A-DDF3-8940996D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FFD984-61EB-B03B-9844-56EE2EC8E3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(2020): Temporal Information Extraction from Patterns</a:t>
            </a:r>
          </a:p>
          <a:p>
            <a:pPr lvl="1"/>
            <a:r>
              <a:rPr lang="en-US" dirty="0"/>
              <a:t>Step 1: Extract distant signals of contextualized events and their duration, frequency etc. via linguistic patterns </a:t>
            </a:r>
          </a:p>
          <a:p>
            <a:pPr lvl="1"/>
            <a:r>
              <a:rPr lang="en-US" dirty="0"/>
              <a:t>Step 2: further pre-train a language model with extracted instances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C6864-32AD-E8FA-C462-A4D2C2DB2D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48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63C1FC-D5AA-4F91-D804-28F680D766E3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3850352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07800-814D-BF5A-DDF3-8940996D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FFD984-61EB-B03B-9844-56EE2EC8E3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(2020): Temporal Information Extraction from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C6864-32AD-E8FA-C462-A4D2C2DB2D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49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C6211C7-EAD3-EFEF-9A18-E2532687B49B}"/>
              </a:ext>
            </a:extLst>
          </p:cNvPr>
          <p:cNvGrpSpPr/>
          <p:nvPr/>
        </p:nvGrpSpPr>
        <p:grpSpPr>
          <a:xfrm>
            <a:off x="1148149" y="1811957"/>
            <a:ext cx="5984013" cy="2365725"/>
            <a:chOff x="1411208" y="2873829"/>
            <a:chExt cx="9047447" cy="3576826"/>
          </a:xfrm>
        </p:grpSpPr>
        <p:pic>
          <p:nvPicPr>
            <p:cNvPr id="10" name="Content Placeholder 10">
              <a:extLst>
                <a:ext uri="{FF2B5EF4-FFF2-40B4-BE49-F238E27FC236}">
                  <a16:creationId xmlns="" xmlns:a16="http://schemas.microsoft.com/office/drawing/2014/main" id="{5F115C8D-E6D3-3033-3B27-80EB83B5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6096000" y="2873829"/>
              <a:ext cx="4362655" cy="3069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CA23D2A-DAAC-1284-3E66-F5373522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208" y="2873829"/>
              <a:ext cx="4365454" cy="30697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F08FCEA-4AAB-2788-78B4-D6BFC94E546D}"/>
                </a:ext>
              </a:extLst>
            </p:cNvPr>
            <p:cNvSpPr txBox="1"/>
            <p:nvPr/>
          </p:nvSpPr>
          <p:spPr>
            <a:xfrm>
              <a:off x="3230678" y="6055117"/>
              <a:ext cx="775664" cy="3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BERT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5DF127E-9442-7CC7-249D-B6E3E7390941}"/>
                </a:ext>
              </a:extLst>
            </p:cNvPr>
            <p:cNvSpPr txBox="1"/>
            <p:nvPr/>
          </p:nvSpPr>
          <p:spPr>
            <a:xfrm>
              <a:off x="7784483" y="6055117"/>
              <a:ext cx="985689" cy="3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TacoLM</a:t>
              </a:r>
              <a:endParaRPr lang="en-US" sz="1100" dirty="0"/>
            </a:p>
          </p:txBody>
        </p:sp>
      </p:grpSp>
      <p:pic>
        <p:nvPicPr>
          <p:cNvPr id="9" name="Picture 8" descr="Chart, bar chart&#10;&#10;Description automatically generated">
            <a:extLst>
              <a:ext uri="{FF2B5EF4-FFF2-40B4-BE49-F238E27FC236}">
                <a16:creationId xmlns="" xmlns:a16="http://schemas.microsoft.com/office/drawing/2014/main" id="{254597A5-3E8D-A1AD-6119-CDF648FD9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52" y="4509269"/>
            <a:ext cx="4880269" cy="12643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C10A0B-7578-4275-4AEA-7559FDC629CB}"/>
              </a:ext>
            </a:extLst>
          </p:cNvPr>
          <p:cNvSpPr txBox="1"/>
          <p:nvPr/>
        </p:nvSpPr>
        <p:spPr>
          <a:xfrm>
            <a:off x="2743201" y="5797460"/>
            <a:ext cx="320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Distance to gold value (lower the better)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CB774D4-7081-34BD-DCDD-894DA6392C10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138151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39F3C-63C1-B244-BD8C-7BA120E3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EB3816-8CC1-DD45-845E-80735A31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Pipeline models suffer from the </a:t>
            </a:r>
            <a:r>
              <a:rPr lang="en-US" b="1" dirty="0"/>
              <a:t>error propagation problem</a:t>
            </a:r>
            <a:r>
              <a:rPr lang="en-US" dirty="0"/>
              <a:t> and disallow interactions among components.</a:t>
            </a:r>
          </a:p>
          <a:p>
            <a:r>
              <a:rPr lang="en-US" dirty="0"/>
              <a:t>Existing neural models do not explicitly model </a:t>
            </a:r>
            <a:r>
              <a:rPr lang="en-US" b="1" dirty="0"/>
              <a:t>cross-subtask and cross-instance interactions</a:t>
            </a:r>
            <a:r>
              <a:rPr lang="en-US" dirty="0"/>
              <a:t> among knowledge elements.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A </a:t>
            </a:r>
            <a:r>
              <a:rPr lang="en-US" b="1" dirty="0">
                <a:solidFill>
                  <a:srgbClr val="FF4757"/>
                </a:solidFill>
              </a:rPr>
              <a:t>single joint neural model</a:t>
            </a:r>
            <a:r>
              <a:rPr lang="en-US" dirty="0">
                <a:solidFill>
                  <a:srgbClr val="FF4757"/>
                </a:solidFill>
              </a:rPr>
              <a:t> </a:t>
            </a:r>
            <a:r>
              <a:rPr lang="en-US" dirty="0"/>
              <a:t>for Information Extraction.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80BD10-6A88-1249-9177-53D46AB7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F6996A7-4B87-624A-9F66-310ECEDE1B14}"/>
              </a:ext>
            </a:extLst>
          </p:cNvPr>
          <p:cNvGrpSpPr/>
          <p:nvPr/>
        </p:nvGrpSpPr>
        <p:grpSpPr>
          <a:xfrm>
            <a:off x="4324827" y="2605105"/>
            <a:ext cx="3697901" cy="1938283"/>
            <a:chOff x="2720790" y="2092305"/>
            <a:chExt cx="3697901" cy="19382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5F56729-B695-D646-8CB4-C5D95ADB7CAA}"/>
                </a:ext>
              </a:extLst>
            </p:cNvPr>
            <p:cNvSpPr txBox="1">
              <a:spLocks/>
            </p:cNvSpPr>
            <p:nvPr/>
          </p:nvSpPr>
          <p:spPr>
            <a:xfrm>
              <a:off x="3451511" y="2295723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uFillTx/>
                  <a:latin typeface="Helvetica" pitchFamily="2" charset="0"/>
                </a:rPr>
                <a:t>GPE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8AD3851-1820-A342-8595-4E0E722DB8DF}"/>
                </a:ext>
              </a:extLst>
            </p:cNvPr>
            <p:cNvSpPr txBox="1">
              <a:spLocks/>
            </p:cNvSpPr>
            <p:nvPr/>
          </p:nvSpPr>
          <p:spPr>
            <a:xfrm>
              <a:off x="5107320" y="2295722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uFillTx/>
                  <a:latin typeface="Helvetica" pitchFamily="2" charset="0"/>
                </a:rPr>
                <a:t>PER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9004B91-9BAA-6346-A81A-C21500AA3710}"/>
                </a:ext>
              </a:extLst>
            </p:cNvPr>
            <p:cNvSpPr txBox="1">
              <a:spLocks/>
            </p:cNvSpPr>
            <p:nvPr/>
          </p:nvSpPr>
          <p:spPr>
            <a:xfrm>
              <a:off x="3461129" y="3518739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uFillTx/>
                  <a:latin typeface="Helvetica" pitchFamily="2" charset="0"/>
                </a:rPr>
                <a:t>PER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D5A825-F6EC-0349-80E7-8FA07A7641FD}"/>
                </a:ext>
              </a:extLst>
            </p:cNvPr>
            <p:cNvSpPr txBox="1">
              <a:spLocks/>
            </p:cNvSpPr>
            <p:nvPr/>
          </p:nvSpPr>
          <p:spPr>
            <a:xfrm>
              <a:off x="5107320" y="3493880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uFillTx/>
                  <a:latin typeface="Helvetica" pitchFamily="2" charset="0"/>
                </a:rPr>
                <a:t>GPE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4FEE17D-A599-9A47-89CA-82B7951D6158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>
              <a:off x="3733800" y="2755900"/>
              <a:ext cx="0" cy="546100"/>
            </a:xfrm>
            <a:prstGeom prst="line">
              <a:avLst/>
            </a:prstGeom>
            <a:ln w="38100">
              <a:solidFill>
                <a:srgbClr val="8F9F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0A36766-B7DB-8B49-829F-DE5E79FE526B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>
              <a:off x="5384800" y="2755900"/>
              <a:ext cx="0" cy="546100"/>
            </a:xfrm>
            <a:prstGeom prst="line">
              <a:avLst/>
            </a:prstGeom>
            <a:ln w="38100">
              <a:solidFill>
                <a:srgbClr val="8F9F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80CE50B5-9BA4-E443-962C-8E038DC60391}"/>
                </a:ext>
              </a:extLst>
            </p:cNvPr>
            <p:cNvSpPr>
              <a:spLocks/>
            </p:cNvSpPr>
            <p:nvPr/>
          </p:nvSpPr>
          <p:spPr>
            <a:xfrm>
              <a:off x="3766930" y="2445004"/>
              <a:ext cx="1560444" cy="188866"/>
            </a:xfrm>
            <a:custGeom>
              <a:avLst/>
              <a:gdLst>
                <a:gd name="connsiteX0" fmla="*/ 0 w 1560444"/>
                <a:gd name="connsiteY0" fmla="*/ 178926 h 188866"/>
                <a:gd name="connsiteX1" fmla="*/ 765313 w 1560444"/>
                <a:gd name="connsiteY1" fmla="*/ 22 h 188866"/>
                <a:gd name="connsiteX2" fmla="*/ 1560444 w 1560444"/>
                <a:gd name="connsiteY2" fmla="*/ 188866 h 1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0444" h="188866">
                  <a:moveTo>
                    <a:pt x="0" y="178926"/>
                  </a:moveTo>
                  <a:cubicBezTo>
                    <a:pt x="252619" y="88645"/>
                    <a:pt x="505239" y="-1635"/>
                    <a:pt x="765313" y="22"/>
                  </a:cubicBezTo>
                  <a:cubicBezTo>
                    <a:pt x="1025387" y="1679"/>
                    <a:pt x="1292915" y="95272"/>
                    <a:pt x="1560444" y="188866"/>
                  </a:cubicBezTo>
                </a:path>
              </a:pathLst>
            </a:custGeom>
            <a:noFill/>
            <a:ln w="38100">
              <a:solidFill>
                <a:srgbClr val="8F9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71F81FCE-9EE4-7E45-BF5E-672F07434422}"/>
                </a:ext>
              </a:extLst>
            </p:cNvPr>
            <p:cNvSpPr>
              <a:spLocks/>
            </p:cNvSpPr>
            <p:nvPr/>
          </p:nvSpPr>
          <p:spPr>
            <a:xfrm rot="10800000">
              <a:off x="3779078" y="3422292"/>
              <a:ext cx="1560444" cy="188866"/>
            </a:xfrm>
            <a:custGeom>
              <a:avLst/>
              <a:gdLst>
                <a:gd name="connsiteX0" fmla="*/ 0 w 1560444"/>
                <a:gd name="connsiteY0" fmla="*/ 178926 h 188866"/>
                <a:gd name="connsiteX1" fmla="*/ 765313 w 1560444"/>
                <a:gd name="connsiteY1" fmla="*/ 22 h 188866"/>
                <a:gd name="connsiteX2" fmla="*/ 1560444 w 1560444"/>
                <a:gd name="connsiteY2" fmla="*/ 188866 h 1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0444" h="188866">
                  <a:moveTo>
                    <a:pt x="0" y="178926"/>
                  </a:moveTo>
                  <a:cubicBezTo>
                    <a:pt x="252619" y="88645"/>
                    <a:pt x="505239" y="-1635"/>
                    <a:pt x="765313" y="22"/>
                  </a:cubicBezTo>
                  <a:cubicBezTo>
                    <a:pt x="1025387" y="1679"/>
                    <a:pt x="1292915" y="95272"/>
                    <a:pt x="1560444" y="188866"/>
                  </a:cubicBezTo>
                </a:path>
              </a:pathLst>
            </a:custGeom>
            <a:noFill/>
            <a:ln w="38100">
              <a:solidFill>
                <a:srgbClr val="8F9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FF5B3F57-0ED9-C54B-9A60-E506011396FC}"/>
                </a:ext>
              </a:extLst>
            </p:cNvPr>
            <p:cNvSpPr>
              <a:spLocks/>
            </p:cNvSpPr>
            <p:nvPr/>
          </p:nvSpPr>
          <p:spPr>
            <a:xfrm>
              <a:off x="3657600" y="2603500"/>
              <a:ext cx="152400" cy="152400"/>
            </a:xfrm>
            <a:prstGeom prst="ellipse">
              <a:avLst/>
            </a:prstGeom>
            <a:solidFill>
              <a:srgbClr val="B1D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F7EC7CC-7AD0-8A4E-B17E-17E57FE10608}"/>
                </a:ext>
              </a:extLst>
            </p:cNvPr>
            <p:cNvSpPr>
              <a:spLocks/>
            </p:cNvSpPr>
            <p:nvPr/>
          </p:nvSpPr>
          <p:spPr>
            <a:xfrm>
              <a:off x="3657600" y="3302000"/>
              <a:ext cx="152400" cy="152400"/>
            </a:xfrm>
            <a:prstGeom prst="ellipse">
              <a:avLst/>
            </a:prstGeom>
            <a:solidFill>
              <a:srgbClr val="B1D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E1E11A3-54A0-B34A-A9EC-6E12A5459A85}"/>
                </a:ext>
              </a:extLst>
            </p:cNvPr>
            <p:cNvSpPr>
              <a:spLocks/>
            </p:cNvSpPr>
            <p:nvPr/>
          </p:nvSpPr>
          <p:spPr>
            <a:xfrm>
              <a:off x="5308600" y="2603500"/>
              <a:ext cx="152400" cy="152400"/>
            </a:xfrm>
            <a:prstGeom prst="ellipse">
              <a:avLst/>
            </a:prstGeom>
            <a:solidFill>
              <a:srgbClr val="B1D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D02FC0B7-0D50-F045-BAC7-F841783A3216}"/>
                </a:ext>
              </a:extLst>
            </p:cNvPr>
            <p:cNvSpPr>
              <a:spLocks/>
            </p:cNvSpPr>
            <p:nvPr/>
          </p:nvSpPr>
          <p:spPr>
            <a:xfrm>
              <a:off x="5308600" y="3302000"/>
              <a:ext cx="152400" cy="152400"/>
            </a:xfrm>
            <a:prstGeom prst="ellipse">
              <a:avLst/>
            </a:prstGeom>
            <a:solidFill>
              <a:srgbClr val="B1D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8FEAA6D-0CC9-D545-BFB7-46E3B970B6E9}"/>
                </a:ext>
              </a:extLst>
            </p:cNvPr>
            <p:cNvSpPr txBox="1">
              <a:spLocks/>
            </p:cNvSpPr>
            <p:nvPr/>
          </p:nvSpPr>
          <p:spPr>
            <a:xfrm>
              <a:off x="4096224" y="2548322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uFillTx/>
                  <a:latin typeface="Helvetica" pitchFamily="2" charset="0"/>
                </a:rPr>
                <a:t>ORG-AFF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AF07B16-D032-2F4A-8677-B2D203AB88AC}"/>
                </a:ext>
              </a:extLst>
            </p:cNvPr>
            <p:cNvSpPr txBox="1">
              <a:spLocks/>
            </p:cNvSpPr>
            <p:nvPr/>
          </p:nvSpPr>
          <p:spPr>
            <a:xfrm>
              <a:off x="4118664" y="3275111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uFillTx/>
                  <a:latin typeface="Helvetica" pitchFamily="2" charset="0"/>
                </a:rPr>
                <a:t>ORG-AFF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DD5D29C-B7E5-FC4C-B19E-0CA3C7F2E079}"/>
                </a:ext>
              </a:extLst>
            </p:cNvPr>
            <p:cNvSpPr txBox="1">
              <a:spLocks/>
            </p:cNvSpPr>
            <p:nvPr/>
          </p:nvSpPr>
          <p:spPr>
            <a:xfrm>
              <a:off x="5427714" y="2880131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uFillTx/>
                  <a:latin typeface="Helvetica" pitchFamily="2" charset="0"/>
                </a:rPr>
                <a:t>ORG-AFF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0181CBE-D885-E246-93CA-31B1CE0199E1}"/>
                </a:ext>
              </a:extLst>
            </p:cNvPr>
            <p:cNvSpPr txBox="1">
              <a:spLocks/>
            </p:cNvSpPr>
            <p:nvPr/>
          </p:nvSpPr>
          <p:spPr>
            <a:xfrm>
              <a:off x="2720790" y="2880131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uFillTx/>
                  <a:latin typeface="Helvetica" pitchFamily="2" charset="0"/>
                </a:rPr>
                <a:t>ORG-AFF</a:t>
              </a:r>
            </a:p>
          </p:txBody>
        </p: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xmlns="" id="{0244D6FE-C80B-1E4B-9BFB-6D1E23370132}"/>
                </a:ext>
              </a:extLst>
            </p:cNvPr>
            <p:cNvSpPr>
              <a:spLocks/>
            </p:cNvSpPr>
            <p:nvPr/>
          </p:nvSpPr>
          <p:spPr>
            <a:xfrm rot="18900000">
              <a:off x="3639813" y="2931439"/>
              <a:ext cx="187975" cy="187975"/>
            </a:xfrm>
            <a:prstGeom prst="plus">
              <a:avLst>
                <a:gd name="adj" fmla="val 33781"/>
              </a:avLst>
            </a:prstGeom>
            <a:solidFill>
              <a:srgbClr val="FF475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xmlns="" id="{E082BF56-DC75-4C43-B121-081CE8182F26}"/>
                </a:ext>
              </a:extLst>
            </p:cNvPr>
            <p:cNvSpPr>
              <a:spLocks/>
            </p:cNvSpPr>
            <p:nvPr/>
          </p:nvSpPr>
          <p:spPr>
            <a:xfrm rot="18900000">
              <a:off x="5290812" y="2945811"/>
              <a:ext cx="187975" cy="187975"/>
            </a:xfrm>
            <a:prstGeom prst="plus">
              <a:avLst>
                <a:gd name="adj" fmla="val 33781"/>
              </a:avLst>
            </a:prstGeom>
            <a:solidFill>
              <a:srgbClr val="FF475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uFillTx/>
                <a:latin typeface="Helvetica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63DA7AC-EB6D-9543-94CC-49F1E1D22078}"/>
                </a:ext>
              </a:extLst>
            </p:cNvPr>
            <p:cNvSpPr txBox="1">
              <a:spLocks/>
            </p:cNvSpPr>
            <p:nvPr/>
          </p:nvSpPr>
          <p:spPr>
            <a:xfrm>
              <a:off x="3410634" y="2092305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uFillTx/>
                  <a:latin typeface="Helvetica" pitchFamily="2" charset="0"/>
                </a:rPr>
                <a:t>Russia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D49608B-793F-D542-9285-1A6BC8F7775B}"/>
                </a:ext>
              </a:extLst>
            </p:cNvPr>
            <p:cNvSpPr txBox="1">
              <a:spLocks/>
            </p:cNvSpPr>
            <p:nvPr/>
          </p:nvSpPr>
          <p:spPr>
            <a:xfrm>
              <a:off x="4979079" y="2106856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uFillTx/>
                  <a:latin typeface="Helvetica" pitchFamily="2" charset="0"/>
                </a:rPr>
                <a:t>minister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86C8EE7-B632-FF41-B25B-7DDD9903F063}"/>
                </a:ext>
              </a:extLst>
            </p:cNvPr>
            <p:cNvSpPr txBox="1">
              <a:spLocks/>
            </p:cNvSpPr>
            <p:nvPr/>
          </p:nvSpPr>
          <p:spPr>
            <a:xfrm>
              <a:off x="4822883" y="3717180"/>
              <a:ext cx="11238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uFillTx/>
                  <a:latin typeface="Helvetica" pitchFamily="2" charset="0"/>
                </a:rPr>
                <a:t>Washington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E731015-B0EA-E54F-894E-135C3ECCB6B6}"/>
                </a:ext>
              </a:extLst>
            </p:cNvPr>
            <p:cNvSpPr txBox="1">
              <a:spLocks/>
            </p:cNvSpPr>
            <p:nvPr/>
          </p:nvSpPr>
          <p:spPr>
            <a:xfrm>
              <a:off x="3393772" y="3722811"/>
              <a:ext cx="689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uFillTx/>
                  <a:latin typeface="Helvetica" pitchFamily="2" charset="0"/>
                </a:rPr>
                <a:t>official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91F94E-DE3C-484E-8E4D-AA5EAA355E15}"/>
              </a:ext>
            </a:extLst>
          </p:cNvPr>
          <p:cNvSpPr txBox="1">
            <a:spLocks/>
          </p:cNvSpPr>
          <p:nvPr/>
        </p:nvSpPr>
        <p:spPr>
          <a:xfrm>
            <a:off x="3279629" y="4762083"/>
            <a:ext cx="5632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uFillTx/>
                <a:latin typeface="Helvetica" pitchFamily="2" charset="0"/>
              </a:rPr>
              <a:t>Russia</a:t>
            </a:r>
            <a:r>
              <a:rPr lang="en-US" sz="1600" i="1" dirty="0">
                <a:uFillTx/>
                <a:latin typeface="Helvetica" pitchFamily="2" charset="0"/>
              </a:rPr>
              <a:t>'s foreign </a:t>
            </a:r>
            <a:r>
              <a:rPr lang="en-US" sz="1600" b="1" i="1" dirty="0">
                <a:uFillTx/>
                <a:latin typeface="Helvetica" pitchFamily="2" charset="0"/>
              </a:rPr>
              <a:t>minister</a:t>
            </a:r>
            <a:r>
              <a:rPr lang="en-US" sz="1600" i="1" dirty="0">
                <a:uFillTx/>
                <a:latin typeface="Helvetica" pitchFamily="2" charset="0"/>
              </a:rPr>
              <a:t> expressed outrage at suggestions from a top </a:t>
            </a:r>
            <a:r>
              <a:rPr lang="en-US" sz="1600" b="1" i="1" dirty="0">
                <a:uFillTx/>
                <a:latin typeface="Helvetica" pitchFamily="2" charset="0"/>
              </a:rPr>
              <a:t>Washington</a:t>
            </a:r>
            <a:r>
              <a:rPr lang="en-US" sz="1600" i="1" dirty="0">
                <a:uFillTx/>
                <a:latin typeface="Helvetica" pitchFamily="2" charset="0"/>
              </a:rPr>
              <a:t> </a:t>
            </a:r>
            <a:r>
              <a:rPr lang="en-US" sz="1600" b="1" i="1" dirty="0">
                <a:uFillTx/>
                <a:latin typeface="Helvetica" pitchFamily="2" charset="0"/>
              </a:rPr>
              <a:t>official</a:t>
            </a:r>
            <a:r>
              <a:rPr lang="en-US" sz="1600" i="1" dirty="0">
                <a:uFillTx/>
                <a:latin typeface="Helvetica" pitchFamily="2" charset="0"/>
              </a:rPr>
              <a:t> last week...</a:t>
            </a:r>
          </a:p>
        </p:txBody>
      </p:sp>
    </p:spTree>
    <p:extLst>
      <p:ext uri="{BB962C8B-B14F-4D97-AF65-F5344CB8AC3E}">
        <p14:creationId xmlns:p14="http://schemas.microsoft.com/office/powerpoint/2010/main" val="2603915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FAC1C5-A670-2D08-EF72-3E2A820B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6DE620-714B-8946-97F2-EBCD73879A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(2021): Temporal relation extraction from patterns</a:t>
            </a:r>
          </a:p>
          <a:p>
            <a:pPr lvl="1"/>
            <a:r>
              <a:rPr lang="en-US" dirty="0"/>
              <a:t>event-event before/after relation</a:t>
            </a:r>
          </a:p>
          <a:p>
            <a:endParaRPr lang="en-US" dirty="0"/>
          </a:p>
          <a:p>
            <a:r>
              <a:rPr lang="en-US" dirty="0"/>
              <a:t>Within-sentence extraction</a:t>
            </a:r>
          </a:p>
          <a:p>
            <a:pPr lvl="1"/>
            <a:r>
              <a:rPr lang="en-US" dirty="0"/>
              <a:t>Not enough:</a:t>
            </a:r>
          </a:p>
          <a:p>
            <a:pPr lvl="2"/>
            <a:r>
              <a:rPr lang="en-US" dirty="0"/>
              <a:t>LMs </a:t>
            </a:r>
            <a:r>
              <a:rPr lang="en-US"/>
              <a:t>may know </a:t>
            </a:r>
            <a:r>
              <a:rPr lang="en-US" dirty="0"/>
              <a:t>this already</a:t>
            </a:r>
          </a:p>
          <a:p>
            <a:pPr lvl="2"/>
            <a:r>
              <a:rPr lang="en-US" dirty="0"/>
              <a:t>Does not tell how far the two start times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41706-DF6E-60EB-46D5-E4BB1D9C17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15CF680-66B8-05AA-B88C-EF52FF703DD9}"/>
              </a:ext>
            </a:extLst>
          </p:cNvPr>
          <p:cNvGrpSpPr/>
          <p:nvPr/>
        </p:nvGrpSpPr>
        <p:grpSpPr>
          <a:xfrm>
            <a:off x="6437157" y="2562766"/>
            <a:ext cx="4787900" cy="2451100"/>
            <a:chOff x="6437157" y="2562766"/>
            <a:chExt cx="4787900" cy="24511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1E01CAA-EDB3-966E-6F4E-E6EA35790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7157" y="2562766"/>
              <a:ext cx="4787900" cy="245110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A7F8D7EB-7014-35EA-F66D-4E0918B9C1D8}"/>
                </a:ext>
              </a:extLst>
            </p:cNvPr>
            <p:cNvSpPr/>
            <p:nvPr/>
          </p:nvSpPr>
          <p:spPr>
            <a:xfrm>
              <a:off x="8698938" y="3042606"/>
              <a:ext cx="2112021" cy="25085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271DC58F-8D15-F347-40FE-FDC72E12A9BF}"/>
                </a:ext>
              </a:extLst>
            </p:cNvPr>
            <p:cNvSpPr/>
            <p:nvPr/>
          </p:nvSpPr>
          <p:spPr>
            <a:xfrm>
              <a:off x="7111551" y="3293459"/>
              <a:ext cx="1595480" cy="25085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" name="Down Arrow 7">
              <a:extLst>
                <a:ext uri="{FF2B5EF4-FFF2-40B4-BE49-F238E27FC236}">
                  <a16:creationId xmlns="" xmlns:a16="http://schemas.microsoft.com/office/drawing/2014/main" id="{7C84CA91-C520-CD99-BB42-CFEB169EB715}"/>
                </a:ext>
              </a:extLst>
            </p:cNvPr>
            <p:cNvSpPr/>
            <p:nvPr/>
          </p:nvSpPr>
          <p:spPr>
            <a:xfrm>
              <a:off x="8626110" y="3681876"/>
              <a:ext cx="178024" cy="33177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7EBB56-1063-ADD5-C5A9-3087752200AE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81675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FAC1C5-A670-2D08-EF72-3E2A820B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6DE620-714B-8946-97F2-EBCD73879A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(2021): Temporal relation extraction from patterns</a:t>
            </a:r>
          </a:p>
          <a:p>
            <a:pPr lvl="1"/>
            <a:r>
              <a:rPr lang="en-US" dirty="0"/>
              <a:t>Automatically extracts weak supervision instances from unannotated texts</a:t>
            </a:r>
          </a:p>
          <a:p>
            <a:endParaRPr lang="en-US" dirty="0"/>
          </a:p>
          <a:p>
            <a:r>
              <a:rPr lang="en-US" dirty="0"/>
              <a:t>Cross-sentence extraction</a:t>
            </a:r>
          </a:p>
          <a:p>
            <a:pPr lvl="1"/>
            <a:r>
              <a:rPr lang="en-US" dirty="0"/>
              <a:t>Based on explicit temporal expressions</a:t>
            </a:r>
          </a:p>
          <a:p>
            <a:pPr lvl="1"/>
            <a:r>
              <a:rPr lang="en-US" dirty="0"/>
              <a:t>Independent of event locations</a:t>
            </a:r>
          </a:p>
          <a:p>
            <a:pPr lvl="1"/>
            <a:r>
              <a:rPr lang="en-US" dirty="0"/>
              <a:t>Produces relative distance between start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41706-DF6E-60EB-46D5-E4BB1D9C17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1CBD6FF-D3FF-52F5-DBC2-C26E088CD9FA}"/>
              </a:ext>
            </a:extLst>
          </p:cNvPr>
          <p:cNvGrpSpPr/>
          <p:nvPr/>
        </p:nvGrpSpPr>
        <p:grpSpPr>
          <a:xfrm>
            <a:off x="6749767" y="2384741"/>
            <a:ext cx="4787900" cy="2451100"/>
            <a:chOff x="6749767" y="2384741"/>
            <a:chExt cx="4787900" cy="24511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AEE9BF1-F019-3D1D-93A3-64B5E3D1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9767" y="2384741"/>
              <a:ext cx="4787900" cy="2451100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35B7059F-8CDC-9AFB-9829-78C8680BD259}"/>
                </a:ext>
              </a:extLst>
            </p:cNvPr>
            <p:cNvSpPr/>
            <p:nvPr/>
          </p:nvSpPr>
          <p:spPr>
            <a:xfrm>
              <a:off x="6813633" y="3359438"/>
              <a:ext cx="1470306" cy="25085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691828CF-82B2-EF56-330C-4D25B4EC1021}"/>
                </a:ext>
              </a:extLst>
            </p:cNvPr>
            <p:cNvSpPr/>
            <p:nvPr/>
          </p:nvSpPr>
          <p:spPr>
            <a:xfrm>
              <a:off x="6850973" y="2613728"/>
              <a:ext cx="1518549" cy="25085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="" xmlns:a16="http://schemas.microsoft.com/office/drawing/2014/main" id="{2576762B-20D9-2C10-2250-DE9009E8EAB4}"/>
                </a:ext>
              </a:extLst>
            </p:cNvPr>
            <p:cNvSpPr/>
            <p:nvPr/>
          </p:nvSpPr>
          <p:spPr>
            <a:xfrm>
              <a:off x="7922720" y="3670644"/>
              <a:ext cx="178024" cy="69699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64A19D3-F3B4-5CB8-0D15-358789A72933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244847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FAC1C5-A670-2D08-EF72-3E2A820B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6DE620-714B-8946-97F2-EBCD73879A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(2021): Temporal relation extraction from patterns</a:t>
            </a:r>
          </a:p>
          <a:p>
            <a:pPr lvl="1"/>
            <a:r>
              <a:rPr lang="en-US" dirty="0"/>
              <a:t>Automatically extracts weak supervision instances from unannotated texts</a:t>
            </a:r>
          </a:p>
          <a:p>
            <a:r>
              <a:rPr lang="en-US" dirty="0"/>
              <a:t>A sequence-to-sequence model (PatternTime)</a:t>
            </a:r>
          </a:p>
          <a:p>
            <a:pPr lvl="1"/>
            <a:r>
              <a:rPr lang="en-US" dirty="0"/>
              <a:t>Train on 1.5M distant supervision instances</a:t>
            </a:r>
          </a:p>
          <a:p>
            <a:r>
              <a:rPr lang="en-US" dirty="0"/>
              <a:t>Input: two event phrases</a:t>
            </a:r>
          </a:p>
          <a:p>
            <a:r>
              <a:rPr lang="en-US" dirty="0"/>
              <a:t>Output: </a:t>
            </a:r>
          </a:p>
          <a:p>
            <a:pPr lvl="1"/>
            <a:r>
              <a:rPr lang="en-US" dirty="0"/>
              <a:t>A binary label indicating which event starts earlier</a:t>
            </a:r>
          </a:p>
          <a:p>
            <a:pPr lvl="1"/>
            <a:r>
              <a:rPr lang="en-US" dirty="0"/>
              <a:t>Probabilities over duration units indicating the interval between two start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41706-DF6E-60EB-46D5-E4BB1D9C17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52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64DFDE7-3970-D8E3-E829-34A984E7D2F5}"/>
              </a:ext>
            </a:extLst>
          </p:cNvPr>
          <p:cNvSpPr/>
          <p:nvPr/>
        </p:nvSpPr>
        <p:spPr>
          <a:xfrm>
            <a:off x="819628" y="4718515"/>
            <a:ext cx="2372498" cy="35422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 went to the park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8189ECE-872D-96A1-1D70-E1887CA46B29}"/>
              </a:ext>
            </a:extLst>
          </p:cNvPr>
          <p:cNvSpPr/>
          <p:nvPr/>
        </p:nvSpPr>
        <p:spPr>
          <a:xfrm>
            <a:off x="819627" y="5515084"/>
            <a:ext cx="2372498" cy="35422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 write a park review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8E3FFC64-B118-0EED-E7E8-FDA7A3B43917}"/>
              </a:ext>
            </a:extLst>
          </p:cNvPr>
          <p:cNvSpPr/>
          <p:nvPr/>
        </p:nvSpPr>
        <p:spPr>
          <a:xfrm>
            <a:off x="3322464" y="4946990"/>
            <a:ext cx="2281221" cy="705952"/>
          </a:xfrm>
          <a:prstGeom prst="cloud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PatternTime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77F7285-F74C-43C8-1F51-0E57323D9CA2}"/>
              </a:ext>
            </a:extLst>
          </p:cNvPr>
          <p:cNvGrpSpPr/>
          <p:nvPr/>
        </p:nvGrpSpPr>
        <p:grpSpPr>
          <a:xfrm>
            <a:off x="5783981" y="4449574"/>
            <a:ext cx="4942703" cy="1700783"/>
            <a:chOff x="5761455" y="4703410"/>
            <a:chExt cx="4942703" cy="1700783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1BD62A16-26D7-FD34-23C6-E8AB257D6A14}"/>
                </a:ext>
              </a:extLst>
            </p:cNvPr>
            <p:cNvSpPr/>
            <p:nvPr/>
          </p:nvSpPr>
          <p:spPr>
            <a:xfrm>
              <a:off x="7360473" y="4718515"/>
              <a:ext cx="891434" cy="35422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before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5198366-454C-CE44-E739-DDF29D8187AE}"/>
                </a:ext>
              </a:extLst>
            </p:cNvPr>
            <p:cNvSpPr txBox="1"/>
            <p:nvPr/>
          </p:nvSpPr>
          <p:spPr>
            <a:xfrm>
              <a:off x="5882407" y="4710961"/>
              <a:ext cx="160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Event 1 starts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5903B19-051F-B87C-452B-F8857376503E}"/>
                </a:ext>
              </a:extLst>
            </p:cNvPr>
            <p:cNvSpPr txBox="1"/>
            <p:nvPr/>
          </p:nvSpPr>
          <p:spPr>
            <a:xfrm>
              <a:off x="8308452" y="4703410"/>
              <a:ext cx="160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Event 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8EB2F5F-2D63-CBBC-B88C-1C93DF8A5B92}"/>
                </a:ext>
              </a:extLst>
            </p:cNvPr>
            <p:cNvSpPr txBox="1"/>
            <p:nvPr/>
          </p:nvSpPr>
          <p:spPr>
            <a:xfrm>
              <a:off x="5869423" y="5236812"/>
              <a:ext cx="432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Interval between start times is most likely: 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161A7859-35FF-8C57-8032-64E4C0176DAD}"/>
                </a:ext>
              </a:extLst>
            </p:cNvPr>
            <p:cNvSpPr/>
            <p:nvPr/>
          </p:nvSpPr>
          <p:spPr>
            <a:xfrm>
              <a:off x="5761455" y="6123131"/>
              <a:ext cx="939111" cy="280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seconds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E3AB0E2E-A3ED-D2B3-ED9A-C810AB1D385D}"/>
                </a:ext>
              </a:extLst>
            </p:cNvPr>
            <p:cNvSpPr/>
            <p:nvPr/>
          </p:nvSpPr>
          <p:spPr>
            <a:xfrm>
              <a:off x="6762353" y="6123130"/>
              <a:ext cx="939111" cy="280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minutes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4EEF7D2E-64E0-21F5-B564-5CCE386F7996}"/>
                </a:ext>
              </a:extLst>
            </p:cNvPr>
            <p:cNvSpPr/>
            <p:nvPr/>
          </p:nvSpPr>
          <p:spPr>
            <a:xfrm>
              <a:off x="7763251" y="6124106"/>
              <a:ext cx="939111" cy="280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hours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B091F649-914C-B86C-33DC-7F51D15EB54D}"/>
                </a:ext>
              </a:extLst>
            </p:cNvPr>
            <p:cNvSpPr/>
            <p:nvPr/>
          </p:nvSpPr>
          <p:spPr>
            <a:xfrm>
              <a:off x="8764149" y="6123130"/>
              <a:ext cx="939111" cy="280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days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="" xmlns:a16="http://schemas.microsoft.com/office/drawing/2014/main" id="{6D275B1B-AC0A-9CC5-CD01-D76797F476CB}"/>
                </a:ext>
              </a:extLst>
            </p:cNvPr>
            <p:cNvSpPr/>
            <p:nvPr/>
          </p:nvSpPr>
          <p:spPr>
            <a:xfrm>
              <a:off x="9765047" y="6123129"/>
              <a:ext cx="939111" cy="2800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…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0A49EFEB-E526-07A3-58C8-937FE2CF39D6}"/>
                </a:ext>
              </a:extLst>
            </p:cNvPr>
            <p:cNvSpPr/>
            <p:nvPr/>
          </p:nvSpPr>
          <p:spPr>
            <a:xfrm>
              <a:off x="5761455" y="5773704"/>
              <a:ext cx="939111" cy="2800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0.0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="" xmlns:a16="http://schemas.microsoft.com/office/drawing/2014/main" id="{E8ED8D81-B178-FC45-45C8-A0737D831F99}"/>
                </a:ext>
              </a:extLst>
            </p:cNvPr>
            <p:cNvSpPr/>
            <p:nvPr/>
          </p:nvSpPr>
          <p:spPr>
            <a:xfrm>
              <a:off x="6758670" y="5778118"/>
              <a:ext cx="939111" cy="2800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0.1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4272E0F4-494D-0D31-AD4E-A219380CBE92}"/>
                </a:ext>
              </a:extLst>
            </p:cNvPr>
            <p:cNvSpPr/>
            <p:nvPr/>
          </p:nvSpPr>
          <p:spPr>
            <a:xfrm>
              <a:off x="7763250" y="5780865"/>
              <a:ext cx="939111" cy="2800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0.2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A323CB95-93FC-2623-B74F-C0628282C02D}"/>
                </a:ext>
              </a:extLst>
            </p:cNvPr>
            <p:cNvSpPr/>
            <p:nvPr/>
          </p:nvSpPr>
          <p:spPr>
            <a:xfrm>
              <a:off x="8760465" y="5778118"/>
              <a:ext cx="939111" cy="2800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0.3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3658243D-90B1-6344-EDE5-AA1C58F192E5}"/>
                </a:ext>
              </a:extLst>
            </p:cNvPr>
            <p:cNvSpPr/>
            <p:nvPr/>
          </p:nvSpPr>
          <p:spPr>
            <a:xfrm>
              <a:off x="9765047" y="5782532"/>
              <a:ext cx="939111" cy="2800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…</a:t>
              </a:r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="" xmlns:a16="http://schemas.microsoft.com/office/drawing/2014/main" id="{B02DC4B7-22B6-30ED-46E1-E305181AF19F}"/>
              </a:ext>
            </a:extLst>
          </p:cNvPr>
          <p:cNvSpPr/>
          <p:nvPr/>
        </p:nvSpPr>
        <p:spPr>
          <a:xfrm rot="3264782">
            <a:off x="6194010" y="3913979"/>
            <a:ext cx="673396" cy="25518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20C39CBE-BA53-A376-164C-1D25FC28B8CB}"/>
              </a:ext>
            </a:extLst>
          </p:cNvPr>
          <p:cNvSpPr/>
          <p:nvPr/>
        </p:nvSpPr>
        <p:spPr>
          <a:xfrm rot="3264782">
            <a:off x="5276599" y="4559954"/>
            <a:ext cx="673396" cy="25518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36FAE09-EA07-D47C-83A9-73EF6CE19632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</p:spTree>
    <p:extLst>
      <p:ext uri="{BB962C8B-B14F-4D97-AF65-F5344CB8AC3E}">
        <p14:creationId xmlns:p14="http://schemas.microsoft.com/office/powerpoint/2010/main" val="11180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FAC1C5-A670-2D08-EF72-3E2A820B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6DE620-714B-8946-97F2-EBCD73879A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(2021): Temporal relation extraction from patterns</a:t>
            </a:r>
          </a:p>
          <a:p>
            <a:pPr lvl="1"/>
            <a:r>
              <a:rPr lang="en-US" dirty="0"/>
              <a:t>Automatically extracts weak supervision instances from unannotated texts</a:t>
            </a:r>
          </a:p>
          <a:p>
            <a:r>
              <a:rPr lang="en-US" dirty="0"/>
              <a:t>Evaluation done on TRACIE (from the same paper)</a:t>
            </a:r>
          </a:p>
          <a:p>
            <a:pPr lvl="1"/>
            <a:r>
              <a:rPr lang="en-US" dirty="0"/>
              <a:t>Evaluates temporal relation of both </a:t>
            </a:r>
            <a:r>
              <a:rPr lang="en-US" u="sng" dirty="0"/>
              <a:t>start</a:t>
            </a:r>
            <a:r>
              <a:rPr lang="en-US" dirty="0"/>
              <a:t> and </a:t>
            </a:r>
            <a:r>
              <a:rPr lang="en-US" u="sng" dirty="0"/>
              <a:t>end</a:t>
            </a:r>
            <a:r>
              <a:rPr lang="en-US" dirty="0"/>
              <a:t>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41706-DF6E-60EB-46D5-E4BB1D9C17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DC4DFEF-8E7B-DE6F-C505-CA7A1F223F26}"/>
              </a:ext>
            </a:extLst>
          </p:cNvPr>
          <p:cNvSpPr/>
          <p:nvPr/>
        </p:nvSpPr>
        <p:spPr>
          <a:xfrm>
            <a:off x="5988106" y="3494313"/>
            <a:ext cx="1116701" cy="422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498409EF-78FC-63B1-FF9D-762A6A4EAFA1}"/>
              </a:ext>
            </a:extLst>
          </p:cNvPr>
          <p:cNvSpPr/>
          <p:nvPr/>
        </p:nvSpPr>
        <p:spPr>
          <a:xfrm>
            <a:off x="5988106" y="3494313"/>
            <a:ext cx="1116701" cy="42223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D479D8-9E76-4507-354E-6A49A2BC6D73}"/>
              </a:ext>
            </a:extLst>
          </p:cNvPr>
          <p:cNvSpPr txBox="1"/>
          <p:nvPr/>
        </p:nvSpPr>
        <p:spPr>
          <a:xfrm>
            <a:off x="8302428" y="2767280"/>
            <a:ext cx="2670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SymTime</a:t>
            </a:r>
            <a:r>
              <a:rPr lang="en-US" sz="1600" dirty="0"/>
              <a:t>: explicitly computes end time with the start time and duration estimations from PatternTime (detail omitted)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811B6703-634F-D087-B4D7-EB9A1378E1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15137" y="1769534"/>
            <a:ext cx="41623" cy="2761518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F0BF569-9200-6C4E-7327-1CFEF287480D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Zhou et al. Temporal Common Sense Acquisition with Minimal Supervision. ACL 2020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="" xmlns:a16="http://schemas.microsoft.com/office/drawing/2014/main" id="{600EE26F-25C2-A083-6549-5CC78A3AF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39" y="3207124"/>
            <a:ext cx="6006681" cy="28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64B234-1EA7-5047-AAD1-908B3919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 – Linguistic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179A4E-0BC4-076E-B798-1E555E4B47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Zhou et al. (2020, 2021)</a:t>
            </a:r>
          </a:p>
          <a:p>
            <a:r>
              <a:rPr lang="en-US" dirty="0"/>
              <a:t>Linguistic patterns can be efficiently applied to acquire weak IE signals</a:t>
            </a:r>
          </a:p>
          <a:p>
            <a:pPr lvl="1"/>
            <a:r>
              <a:rPr lang="en-US" dirty="0"/>
              <a:t>Patterns are manually designed (human knowledge)</a:t>
            </a:r>
          </a:p>
          <a:p>
            <a:pPr lvl="1"/>
            <a:r>
              <a:rPr lang="en-US" dirty="0"/>
              <a:t>Provide new information to pre-trained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7853E6-020E-1488-8131-EBF1927B39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C15A2-2C04-FB8B-49A2-C451A290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C864E-C9D1-88B3-B5DD-232197686B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133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 joined </a:t>
            </a:r>
            <a:r>
              <a:rPr lang="en-US" b="1" dirty="0">
                <a:solidFill>
                  <a:srgbClr val="C00000"/>
                </a:solidFill>
              </a:rPr>
              <a:t>Amazon</a:t>
            </a:r>
            <a:r>
              <a:rPr lang="en-US" dirty="0"/>
              <a:t> a month ago. </a:t>
            </a:r>
          </a:p>
          <a:p>
            <a:pPr lvl="1"/>
            <a:r>
              <a:rPr lang="en-US" dirty="0"/>
              <a:t>What is the entity type?</a:t>
            </a:r>
          </a:p>
          <a:p>
            <a:r>
              <a:rPr lang="en-US" dirty="0"/>
              <a:t>Weak Supervision:</a:t>
            </a:r>
          </a:p>
          <a:p>
            <a:pPr lvl="1"/>
            <a:r>
              <a:rPr lang="en-US" dirty="0"/>
              <a:t>From knowledge bases</a:t>
            </a:r>
          </a:p>
          <a:p>
            <a:pPr lvl="2"/>
            <a:r>
              <a:rPr lang="en-US" sz="18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Amazon.com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, Inc is an American multinational technology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company.</a:t>
            </a:r>
          </a:p>
          <a:p>
            <a:pPr lvl="1"/>
            <a:r>
              <a:rPr lang="en-US" dirty="0"/>
              <a:t>From weak but richer label representations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Word-embedding(company) is close to Word-embedding(Amazon)</a:t>
            </a:r>
          </a:p>
          <a:p>
            <a:pPr lvl="1"/>
            <a:r>
              <a:rPr lang="en-US" dirty="0"/>
              <a:t>From pre-trained LMs</a:t>
            </a:r>
          </a:p>
          <a:p>
            <a:pPr lvl="2"/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Amazon is a [MASK] &lt;- [MASK] =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lvl="1"/>
            <a:r>
              <a:rPr lang="en-US" dirty="0"/>
              <a:t>From linguistic patterns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PER </a:t>
            </a:r>
            <a:r>
              <a:rPr lang="en-US" sz="18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join</a:t>
            </a:r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800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7C7A8F-E479-CE2E-90B0-9F1C1C4B5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55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D71641C-EDDE-5152-D7F1-9F7EC9BEE3C3}"/>
              </a:ext>
            </a:extLst>
          </p:cNvPr>
          <p:cNvSpPr/>
          <p:nvPr/>
        </p:nvSpPr>
        <p:spPr>
          <a:xfrm>
            <a:off x="7615050" y="1251856"/>
            <a:ext cx="2160396" cy="1264767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: None of them directly reveals the type in the given context, but they all </a:t>
            </a:r>
            <a:r>
              <a:rPr 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hint/suggest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it. </a:t>
            </a:r>
          </a:p>
        </p:txBody>
      </p:sp>
    </p:spTree>
    <p:extLst>
      <p:ext uri="{BB962C8B-B14F-4D97-AF65-F5344CB8AC3E}">
        <p14:creationId xmlns:p14="http://schemas.microsoft.com/office/powerpoint/2010/main" val="2834900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4269A-497B-2846-5B27-FCB0DE55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Supervision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06D0AF-AB17-4966-01F9-98924FDFC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272087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Weak supervision</a:t>
            </a:r>
            <a:r>
              <a:rPr lang="en-US" dirty="0"/>
              <a:t>: from task-related distant signals</a:t>
            </a:r>
          </a:p>
          <a:p>
            <a:pPr lvl="1"/>
            <a:r>
              <a:rPr lang="en-US" dirty="0"/>
              <a:t>Easy to acquire</a:t>
            </a:r>
          </a:p>
          <a:p>
            <a:pPr lvl="1"/>
            <a:r>
              <a:rPr lang="en-US" dirty="0"/>
              <a:t>Task-specific</a:t>
            </a:r>
          </a:p>
          <a:p>
            <a:pPr lvl="1"/>
            <a:r>
              <a:rPr lang="en-US" dirty="0"/>
              <a:t>May be noisy</a:t>
            </a:r>
          </a:p>
          <a:p>
            <a:r>
              <a:rPr lang="en-US" b="1" dirty="0"/>
              <a:t>Indirect supervision</a:t>
            </a:r>
            <a:r>
              <a:rPr lang="en-US" dirty="0"/>
              <a:t>: from other tasks</a:t>
            </a:r>
          </a:p>
          <a:p>
            <a:pPr lvl="1"/>
            <a:r>
              <a:rPr lang="en-US" dirty="0"/>
              <a:t>Human annotations from other popular tasks such as NLI and QA</a:t>
            </a:r>
          </a:p>
          <a:p>
            <a:pPr lvl="1"/>
            <a:r>
              <a:rPr lang="en-US" dirty="0"/>
              <a:t>Non-task-specific</a:t>
            </a:r>
          </a:p>
          <a:p>
            <a:pPr lvl="1"/>
            <a:r>
              <a:rPr lang="en-US" dirty="0"/>
              <a:t>Needs clever ways to be applied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06264D-27B9-BC0B-1937-62A9CD78B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3383F4FA-E5A8-AC0E-9C34-F6E99DF77E16}"/>
              </a:ext>
            </a:extLst>
          </p:cNvPr>
          <p:cNvSpPr/>
          <p:nvPr/>
        </p:nvSpPr>
        <p:spPr>
          <a:xfrm>
            <a:off x="544656" y="2609850"/>
            <a:ext cx="8048626" cy="16383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5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050E7-313D-BAAB-E7F1-3D41EE9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for IE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DA097E-5E45-FB45-8646-1F8A65FDE5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866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Intuition: Information extraction tasks can benefit from </a:t>
            </a:r>
            <a:r>
              <a:rPr lang="en-US" u="sng" dirty="0"/>
              <a:t>other tasks</a:t>
            </a:r>
            <a:r>
              <a:rPr lang="en-US" dirty="0"/>
              <a:t>’</a:t>
            </a:r>
          </a:p>
          <a:p>
            <a:pPr lvl="1"/>
            <a:r>
              <a:rPr lang="en-US" dirty="0"/>
              <a:t>Formulation</a:t>
            </a:r>
          </a:p>
          <a:p>
            <a:pPr lvl="1"/>
            <a:r>
              <a:rPr lang="en-US" dirty="0"/>
              <a:t>Supervision</a:t>
            </a:r>
          </a:p>
          <a:p>
            <a:r>
              <a:rPr lang="en-US" dirty="0"/>
              <a:t>Comparing to weak supervision:</a:t>
            </a:r>
          </a:p>
          <a:p>
            <a:pPr lvl="1"/>
            <a:r>
              <a:rPr lang="en-US" dirty="0"/>
              <a:t>clean human annotations</a:t>
            </a:r>
          </a:p>
          <a:p>
            <a:pPr lvl="1"/>
            <a:r>
              <a:rPr lang="en-US" dirty="0"/>
              <a:t>good baselines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B56716-34E4-4788-0257-1CCF47AFEF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2" descr="Electronics | Free Full-Text | Entity–Relation Extraction—A Novel and  Lightweight Method Based on a Gate Linear Mechanism">
            <a:extLst>
              <a:ext uri="{FF2B5EF4-FFF2-40B4-BE49-F238E27FC236}">
                <a16:creationId xmlns="" xmlns:a16="http://schemas.microsoft.com/office/drawing/2014/main" id="{F2C7C8AB-A624-74D2-6A43-954EDFB5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7" y="3865177"/>
            <a:ext cx="6455906" cy="14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D5D24773-827F-4547-DD3E-B3FEC5400E5D}"/>
              </a:ext>
            </a:extLst>
          </p:cNvPr>
          <p:cNvSpPr/>
          <p:nvPr/>
        </p:nvSpPr>
        <p:spPr>
          <a:xfrm>
            <a:off x="7116803" y="2890059"/>
            <a:ext cx="2160396" cy="828590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Direct IE: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(James, Harvard), relation,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graduate_from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9AE693C0-11B9-308C-D1BE-6FC75E10D8D1}"/>
              </a:ext>
            </a:extLst>
          </p:cNvPr>
          <p:cNvSpPr/>
          <p:nvPr/>
        </p:nvSpPr>
        <p:spPr>
          <a:xfrm>
            <a:off x="7116803" y="4936338"/>
            <a:ext cx="2160396" cy="1007262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Indirect IE from QA: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Q: Where did James graduate from?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A: Harvard University</a:t>
            </a: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44B7D20-49F5-C39D-6B14-BDADE08378A1}"/>
              </a:ext>
            </a:extLst>
          </p:cNvPr>
          <p:cNvSpPr/>
          <p:nvPr/>
        </p:nvSpPr>
        <p:spPr>
          <a:xfrm>
            <a:off x="9641239" y="5638185"/>
            <a:ext cx="1781175" cy="1007262"/>
          </a:xfrm>
          <a:prstGeom prst="cloud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we may train on Squad first…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B738195-1CD3-7B39-1670-ABFFD19FDAF4}"/>
              </a:ext>
            </a:extLst>
          </p:cNvPr>
          <p:cNvSpPr/>
          <p:nvPr/>
        </p:nvSpPr>
        <p:spPr>
          <a:xfrm>
            <a:off x="9641238" y="4104922"/>
            <a:ext cx="1781175" cy="1007262"/>
          </a:xfrm>
          <a:prstGeom prst="cloud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LMs use natural languages better..</a:t>
            </a:r>
          </a:p>
        </p:txBody>
      </p:sp>
    </p:spTree>
    <p:extLst>
      <p:ext uri="{BB962C8B-B14F-4D97-AF65-F5344CB8AC3E}">
        <p14:creationId xmlns:p14="http://schemas.microsoft.com/office/powerpoint/2010/main" val="263073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050E7-313D-BAAB-E7F1-3D41EE9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for IE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DA097E-5E45-FB45-8646-1F8A65FDE5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866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Part 1: Indirect Supervision from task formulation</a:t>
            </a:r>
          </a:p>
          <a:p>
            <a:pPr lvl="1"/>
            <a:r>
              <a:rPr lang="en-US" dirty="0"/>
              <a:t>Transform an IE task to another task</a:t>
            </a:r>
          </a:p>
          <a:p>
            <a:pPr lvl="1"/>
            <a:r>
              <a:rPr lang="en-US" dirty="0"/>
              <a:t>Not use additional supervision (even though indirect) to make fair comparisons</a:t>
            </a:r>
          </a:p>
          <a:p>
            <a:pPr lvl="1"/>
            <a:r>
              <a:rPr lang="en-US" dirty="0"/>
              <a:t>Question answering </a:t>
            </a:r>
          </a:p>
          <a:p>
            <a:pPr lvl="2"/>
            <a:r>
              <a:rPr lang="en-US" sz="1800" dirty="0"/>
              <a:t>Relation extraction</a:t>
            </a:r>
          </a:p>
          <a:p>
            <a:pPr lvl="2"/>
            <a:r>
              <a:rPr lang="en-US" sz="1800" dirty="0"/>
              <a:t>Named entity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B56716-34E4-4788-0257-1CCF47AFEF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6381-41A5-436E-4BF3-7E6D09F4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D807A0-E1D7-2970-DF38-0609C136DA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5075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Levy et al. (2017): Relation extraction formulated as QA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Why would it work?</a:t>
            </a:r>
          </a:p>
          <a:p>
            <a:pPr lvl="2"/>
            <a:r>
              <a:rPr lang="en-US" sz="1600" dirty="0"/>
              <a:t>Question provides “indirect” information</a:t>
            </a:r>
          </a:p>
          <a:p>
            <a:pPr marL="914400" lvl="2" indent="0">
              <a:buNone/>
            </a:pPr>
            <a:r>
              <a:rPr lang="en-US" sz="1600" dirty="0"/>
              <a:t>on relation labels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F9897D-33FB-8D19-8D32-CF00178FC1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="" xmlns:a16="http://schemas.microsoft.com/office/drawing/2014/main" id="{1268352B-2173-DDEF-182A-B031F59B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27" y="1922006"/>
            <a:ext cx="9900745" cy="181556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B8E2554-3094-31E7-9957-48F127264F16}"/>
              </a:ext>
            </a:extLst>
          </p:cNvPr>
          <p:cNvSpPr/>
          <p:nvPr/>
        </p:nvSpPr>
        <p:spPr>
          <a:xfrm>
            <a:off x="1566041" y="3268719"/>
            <a:ext cx="819807" cy="29429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BF205D69-7FEB-D81C-B436-C132985B5437}"/>
              </a:ext>
            </a:extLst>
          </p:cNvPr>
          <p:cNvSpPr/>
          <p:nvPr/>
        </p:nvSpPr>
        <p:spPr>
          <a:xfrm>
            <a:off x="2806262" y="3268719"/>
            <a:ext cx="3026979" cy="29429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1" name="Curved Connector 10">
            <a:extLst>
              <a:ext uri="{FF2B5EF4-FFF2-40B4-BE49-F238E27FC236}">
                <a16:creationId xmlns="" xmlns:a16="http://schemas.microsoft.com/office/drawing/2014/main" id="{45EA82AD-B839-153D-7674-ED72FFBE9C75}"/>
              </a:ext>
            </a:extLst>
          </p:cNvPr>
          <p:cNvCxnSpPr>
            <a:cxnSpLocks/>
            <a:stCxn id="8" idx="2"/>
            <a:endCxn id="9" idx="2"/>
          </p:cNvCxnSpPr>
          <p:nvPr/>
        </p:nvCxnSpPr>
        <p:spPr>
          <a:xfrm rot="16200000" flipH="1">
            <a:off x="3147848" y="2391105"/>
            <a:ext cx="12700" cy="2343807"/>
          </a:xfrm>
          <a:prstGeom prst="curvedConnector3">
            <a:avLst>
              <a:gd name="adj1" fmla="val 1800000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7BBB82-9F6C-16E0-E0A2-8CF6E604496E}"/>
              </a:ext>
            </a:extLst>
          </p:cNvPr>
          <p:cNvSpPr txBox="1"/>
          <p:nvPr/>
        </p:nvSpPr>
        <p:spPr>
          <a:xfrm>
            <a:off x="1456777" y="3789542"/>
            <a:ext cx="43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Schema </a:t>
            </a:r>
            <a:r>
              <a:rPr lang="en-US" b="1" dirty="0" err="1"/>
              <a:t>Querification</a:t>
            </a:r>
            <a:r>
              <a:rPr lang="en-US" b="1" dirty="0"/>
              <a:t> (crowdsourced)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E131008E-FBFE-5F67-84FD-50E03B94C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679878"/>
              </p:ext>
            </p:extLst>
          </p:nvPr>
        </p:nvGraphicFramePr>
        <p:xfrm>
          <a:off x="6085488" y="4190545"/>
          <a:ext cx="4960883" cy="222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F3E3BF-C0DC-D32E-595D-A9D01C785CCC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Levy et al. Zero-Shot Relation Extraction via Reading Comprehension.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CoNLL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20438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27A43-0206-7040-9A05-C789208D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OneIE</a:t>
            </a:r>
            <a:r>
              <a:rPr lang="en-US" dirty="0"/>
              <a:t>: An End-to-end Neural Model for 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28C8F-9C68-CA44-8FE2-B776F14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6</a:t>
            </a:fld>
            <a:endParaRPr lang="en-US"/>
          </a:p>
        </p:txBody>
      </p:sp>
      <p:pic>
        <p:nvPicPr>
          <p:cNvPr id="5" name="Google Shape;741;p39" descr="A close up of a map  Description automatically generated">
            <a:extLst>
              <a:ext uri="{FF2B5EF4-FFF2-40B4-BE49-F238E27FC236}">
                <a16:creationId xmlns:a16="http://schemas.microsoft.com/office/drawing/2014/main" xmlns="" id="{04267FF1-F219-6C40-AE8B-53D2246F41D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888646" y="1295708"/>
            <a:ext cx="10414707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9DAAC0A-2FAF-7547-A7E0-098DE969B171}"/>
              </a:ext>
            </a:extLst>
          </p:cNvPr>
          <p:cNvSpPr txBox="1">
            <a:spLocks/>
          </p:cNvSpPr>
          <p:nvPr/>
        </p:nvSpPr>
        <p:spPr>
          <a:xfrm>
            <a:off x="482600" y="5529268"/>
            <a:ext cx="10947400" cy="79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</a:t>
            </a:r>
            <a:r>
              <a:rPr lang="en-US" dirty="0" err="1"/>
              <a:t>OneIE</a:t>
            </a:r>
            <a:r>
              <a:rPr lang="en-US" dirty="0"/>
              <a:t> framework extracts the information graph from a given sentence in four steps: encoding, identification, classification, and decoding</a:t>
            </a:r>
          </a:p>
        </p:txBody>
      </p:sp>
    </p:spTree>
    <p:extLst>
      <p:ext uri="{BB962C8B-B14F-4D97-AF65-F5344CB8AC3E}">
        <p14:creationId xmlns:p14="http://schemas.microsoft.com/office/powerpoint/2010/main" val="82551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5B1B1-91B6-FCBE-E2BE-7E71D4BD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63AECF-5492-34A6-D4CD-E8F8135A8A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 et al. (2020): NER formulated as QA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Sequential labeling is difficult for nested named entities</a:t>
            </a:r>
          </a:p>
          <a:p>
            <a:pPr lvl="1"/>
            <a:r>
              <a:rPr lang="en-US" dirty="0"/>
              <a:t>Formulate as span-selection QA task will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24EC62-EB65-075E-C761-6783D5FFB7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 descr="Diagram, timeline&#10;&#10;Description automatically generated with medium confidence">
            <a:extLst>
              <a:ext uri="{FF2B5EF4-FFF2-40B4-BE49-F238E27FC236}">
                <a16:creationId xmlns="" xmlns:a16="http://schemas.microsoft.com/office/drawing/2014/main" id="{59E755BE-3597-6B97-285D-5167155D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73" y="1885805"/>
            <a:ext cx="9448800" cy="144666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EAD10199-664D-DC52-B336-2FF166F2DFB9}"/>
              </a:ext>
            </a:extLst>
          </p:cNvPr>
          <p:cNvSpPr/>
          <p:nvPr/>
        </p:nvSpPr>
        <p:spPr>
          <a:xfrm>
            <a:off x="4191674" y="3093214"/>
            <a:ext cx="865848" cy="23925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AC74DA-3846-D327-096C-7A4E973DCF0D}"/>
              </a:ext>
            </a:extLst>
          </p:cNvPr>
          <p:cNvSpPr txBox="1"/>
          <p:nvPr/>
        </p:nvSpPr>
        <p:spPr>
          <a:xfrm>
            <a:off x="7824999" y="2843511"/>
            <a:ext cx="2791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Find facilities in the text, including buildings, airports, highways and bridges.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09F8A959-467C-D0C9-11AE-6F1BB0805A09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057522" y="3212843"/>
            <a:ext cx="2767477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C5844836-DF7E-3799-C3EF-38BA6869A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98356"/>
              </p:ext>
            </p:extLst>
          </p:nvPr>
        </p:nvGraphicFramePr>
        <p:xfrm>
          <a:off x="1763126" y="4185403"/>
          <a:ext cx="7822340" cy="237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7A27CF-F6DC-89CA-B980-F7DDC9D992AC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A Unified MRC Framework for Named Entity Recognition. ACL 2020</a:t>
            </a:r>
          </a:p>
        </p:txBody>
      </p:sp>
    </p:spTree>
    <p:extLst>
      <p:ext uri="{BB962C8B-B14F-4D97-AF65-F5344CB8AC3E}">
        <p14:creationId xmlns:p14="http://schemas.microsoft.com/office/powerpoint/2010/main" val="39281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Graphic spid="14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5B1B1-91B6-FCBE-E2BE-7E71D4BD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F06075B-0433-E8CB-7F0D-1FE718E91F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 et al. (2020): NER as QA, where does the improvement come from?</a:t>
            </a:r>
          </a:p>
          <a:p>
            <a:pPr lvl="1"/>
            <a:r>
              <a:rPr lang="en-US" dirty="0"/>
              <a:t>Questions serve as “label definitions”, provides additional indirect supervision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24EC62-EB65-075E-C761-6783D5FFB7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61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="" xmlns:a16="http://schemas.microsoft.com/office/drawing/2014/main" id="{A5FEA8FC-7B88-E068-9C5C-9D6F42A3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7" y="2062870"/>
            <a:ext cx="4914132" cy="20762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9400E95-8019-9113-D1E4-7B7572F14364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A Unified MRC Framework for Named Entity Recognition. ACL 2020</a:t>
            </a:r>
          </a:p>
        </p:txBody>
      </p:sp>
    </p:spTree>
    <p:extLst>
      <p:ext uri="{BB962C8B-B14F-4D97-AF65-F5344CB8AC3E}">
        <p14:creationId xmlns:p14="http://schemas.microsoft.com/office/powerpoint/2010/main" val="3116898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5B1B1-91B6-FCBE-E2BE-7E71D4BD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F06075B-0433-E8CB-7F0D-1FE718E91F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304537"/>
            <a:ext cx="10972800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 et al. (2020): NER as QA, where does the improvement come from?</a:t>
            </a:r>
          </a:p>
          <a:p>
            <a:pPr lvl="1"/>
            <a:r>
              <a:rPr lang="en-US" dirty="0"/>
              <a:t>Pre-trained language models understand “natural language” better than “labels”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24EC62-EB65-075E-C761-6783D5FFB7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="" xmlns:a16="http://schemas.microsoft.com/office/drawing/2014/main" id="{793BEA84-B7B3-78B1-2EA9-37CB2628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16" y="2290660"/>
            <a:ext cx="4558084" cy="322470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195F7E86-3E0B-3F42-202A-C2AC48F7A24C}"/>
              </a:ext>
            </a:extLst>
          </p:cNvPr>
          <p:cNvSpPr/>
          <p:nvPr/>
        </p:nvSpPr>
        <p:spPr>
          <a:xfrm>
            <a:off x="1689633" y="4791384"/>
            <a:ext cx="4228845" cy="63472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9B78CD-FEAC-6ECB-CA8A-CE849DACCEC4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A Unified MRC Framework for Named Entity Recognition. ACL 2020</a:t>
            </a:r>
          </a:p>
        </p:txBody>
      </p:sp>
    </p:spTree>
    <p:extLst>
      <p:ext uri="{BB962C8B-B14F-4D97-AF65-F5344CB8AC3E}">
        <p14:creationId xmlns:p14="http://schemas.microsoft.com/office/powerpoint/2010/main" val="4099243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5D365F-4E31-10EB-A540-F25006B1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0F303F-BD67-8678-58A0-BD58C3C69F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Wu et al. (2020): Coreference as QA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E7D267-38CC-751D-42A9-070406E102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2BFDA152-54B1-A423-934F-4CE6BB2A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1" y="1901683"/>
            <a:ext cx="10104255" cy="331978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A8AE862A-65A3-34BC-635A-A0850A85EF2E}"/>
              </a:ext>
            </a:extLst>
          </p:cNvPr>
          <p:cNvSpPr/>
          <p:nvPr/>
        </p:nvSpPr>
        <p:spPr>
          <a:xfrm>
            <a:off x="4863313" y="2427611"/>
            <a:ext cx="1497027" cy="27695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BB798D-7D56-2B8B-32A9-EE054AE22F1A}"/>
              </a:ext>
            </a:extLst>
          </p:cNvPr>
          <p:cNvSpPr txBox="1"/>
          <p:nvPr/>
        </p:nvSpPr>
        <p:spPr>
          <a:xfrm>
            <a:off x="4232134" y="5236812"/>
            <a:ext cx="3544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Use the sentence that each mention is in as the “question”, all other spans belonging to the same cluster as “answers”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A8B220-5945-BC03-E3F3-E9759ADE1022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Wu et al.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CorefQA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: Coreference Resolution as Query-based Span Prediction. ACL 2020</a:t>
            </a:r>
          </a:p>
        </p:txBody>
      </p:sp>
    </p:spTree>
    <p:extLst>
      <p:ext uri="{BB962C8B-B14F-4D97-AF65-F5344CB8AC3E}">
        <p14:creationId xmlns:p14="http://schemas.microsoft.com/office/powerpoint/2010/main" val="282987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050E7-313D-BAAB-E7F1-3D41EE9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for IE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DA097E-5E45-FB45-8646-1F8A65FDE5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Part 2: Indirect Supervision from task formulation + supervision</a:t>
            </a:r>
          </a:p>
          <a:p>
            <a:pPr lvl="1"/>
            <a:r>
              <a:rPr lang="en-US" dirty="0"/>
              <a:t>Transform an IE task to another task, which has a representation that’s easier for models</a:t>
            </a:r>
          </a:p>
          <a:p>
            <a:pPr lvl="1"/>
            <a:r>
              <a:rPr lang="en-US" dirty="0"/>
              <a:t>Use additional supervision from the original task format (e.g., QA, NLI)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B56716-34E4-4788-0257-1CCF47AFEF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2" descr="Electronics | Free Full-Text | Entity–Relation Extraction—A Novel and  Lightweight Method Based on a Gate Linear Mechanism">
            <a:extLst>
              <a:ext uri="{FF2B5EF4-FFF2-40B4-BE49-F238E27FC236}">
                <a16:creationId xmlns="" xmlns:a16="http://schemas.microsoft.com/office/drawing/2014/main" id="{67691178-8F79-4885-ADA8-0D3683D7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7" y="3865177"/>
            <a:ext cx="6455906" cy="14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96B00A34-256C-1E77-9DAE-6214C66D92C4}"/>
              </a:ext>
            </a:extLst>
          </p:cNvPr>
          <p:cNvSpPr/>
          <p:nvPr/>
        </p:nvSpPr>
        <p:spPr>
          <a:xfrm>
            <a:off x="7231103" y="4062617"/>
            <a:ext cx="2160396" cy="1007262"/>
          </a:xfrm>
          <a:prstGeom prst="roundRect">
            <a:avLst>
              <a:gd name="adj" fmla="val 8598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Indirect IE from QA: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Q: Where did James graduate from?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A: Harvard University</a:t>
            </a: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1D3D1B4-8EF2-59E0-FFA0-E0F2DB7E10CF}"/>
              </a:ext>
            </a:extLst>
          </p:cNvPr>
          <p:cNvSpPr/>
          <p:nvPr/>
        </p:nvSpPr>
        <p:spPr>
          <a:xfrm>
            <a:off x="9650558" y="4062617"/>
            <a:ext cx="1781175" cy="1007262"/>
          </a:xfrm>
          <a:prstGeom prst="cloud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we may train on Squad first…</a:t>
            </a:r>
          </a:p>
        </p:txBody>
      </p:sp>
    </p:spTree>
    <p:extLst>
      <p:ext uri="{BB962C8B-B14F-4D97-AF65-F5344CB8AC3E}">
        <p14:creationId xmlns:p14="http://schemas.microsoft.com/office/powerpoint/2010/main" val="2062760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5D365F-4E31-10EB-A540-F25006B1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0F303F-BD67-8678-58A0-BD58C3C69F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Wu et al. (2020): Coreference as QA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Pre-train on </a:t>
            </a:r>
            <a:r>
              <a:rPr lang="en-US" dirty="0" err="1"/>
              <a:t>Quoref</a:t>
            </a:r>
            <a:r>
              <a:rPr lang="en-US" dirty="0"/>
              <a:t> + </a:t>
            </a:r>
            <a:r>
              <a:rPr lang="en-US" dirty="0" err="1"/>
              <a:t>SQuAD</a:t>
            </a:r>
            <a:r>
              <a:rPr lang="en-US" dirty="0"/>
              <a:t> improves ~1%, while the overall system improves 3.5%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E7D267-38CC-751D-42A9-070406E102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2BFDA152-54B1-A423-934F-4CE6BB2A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1" y="1901683"/>
            <a:ext cx="10104255" cy="3319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A8B220-5945-BC03-E3F3-E9759ADE1022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Wu et al.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CorefQA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: Coreference Resolution as Query-based Span Prediction. ACL 2020</a:t>
            </a:r>
          </a:p>
        </p:txBody>
      </p:sp>
    </p:spTree>
    <p:extLst>
      <p:ext uri="{BB962C8B-B14F-4D97-AF65-F5344CB8AC3E}">
        <p14:creationId xmlns:p14="http://schemas.microsoft.com/office/powerpoint/2010/main" val="334313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050E7-313D-BAAB-E7F1-3D41EE9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NLI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DA097E-5E45-FB45-8646-1F8A65FDE5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 et al. (2022): Entity typing formulated as textual entailment (NLI)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B56716-34E4-4788-0257-1CCF47AFEF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860006-2E74-6CF9-B0CE-0CB534E8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9" y="1731646"/>
            <a:ext cx="9935952" cy="462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3E9B83-9959-A916-EB4B-12B1DC933B78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Ultra-fine Entity Typing with Indirect Supervision from Natural Language Inference. TACL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781D283-350F-F24D-D263-8AABDC48AE40}"/>
              </a:ext>
            </a:extLst>
          </p:cNvPr>
          <p:cNvSpPr/>
          <p:nvPr/>
        </p:nvSpPr>
        <p:spPr>
          <a:xfrm>
            <a:off x="4314825" y="1800225"/>
            <a:ext cx="6859939" cy="471174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8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050E7-313D-BAAB-E7F1-3D41EE9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NLI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DA097E-5E45-FB45-8646-1F8A65FDE5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 et al. (2021): Entity typing formulated as textual entailment (NLI)</a:t>
            </a:r>
          </a:p>
          <a:p>
            <a:pPr lvl="1"/>
            <a:r>
              <a:rPr lang="en-US" sz="1800" dirty="0"/>
              <a:t>“[Entity] is [Label]”</a:t>
            </a:r>
          </a:p>
          <a:p>
            <a:pPr lvl="1"/>
            <a:r>
              <a:rPr lang="en-US" sz="1800" dirty="0"/>
              <a:t>“In this context, [Entity] is referring to [Label]”</a:t>
            </a:r>
          </a:p>
          <a:p>
            <a:pPr lvl="1"/>
            <a:r>
              <a:rPr lang="en-US" sz="1800" dirty="0"/>
              <a:t>Replace [Entity] with [Label] in original context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sz="1800" dirty="0"/>
              <a:t>“Natural language” representation</a:t>
            </a:r>
          </a:p>
          <a:p>
            <a:pPr lvl="1"/>
            <a:r>
              <a:rPr lang="en-US" sz="1800" dirty="0"/>
              <a:t>Existing entailment dataset transfers well </a:t>
            </a:r>
          </a:p>
          <a:p>
            <a:pPr lvl="1"/>
            <a:r>
              <a:rPr lang="en-US" sz="1800" dirty="0"/>
              <a:t>Open label space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B56716-34E4-4788-0257-1CCF47AFEF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57790F-6F53-2853-AA7E-C980E8C4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" r="66137"/>
          <a:stretch/>
        </p:blipFill>
        <p:spPr>
          <a:xfrm>
            <a:off x="7793258" y="1786123"/>
            <a:ext cx="3630541" cy="4737798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22D598A0-A7B2-2434-6B96-3380930EC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665949"/>
              </p:ext>
            </p:extLst>
          </p:nvPr>
        </p:nvGraphicFramePr>
        <p:xfrm>
          <a:off x="1394437" y="4076800"/>
          <a:ext cx="2540000" cy="235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1666F0-A31C-97B6-DC0A-F13A045A6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092" y="3897131"/>
            <a:ext cx="3143621" cy="2253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3E75D3B-1143-C0E6-1A08-D993DCB8E8F9}"/>
              </a:ext>
            </a:extLst>
          </p:cNvPr>
          <p:cNvSpPr txBox="1"/>
          <p:nvPr/>
        </p:nvSpPr>
        <p:spPr>
          <a:xfrm>
            <a:off x="4940439" y="6120668"/>
            <a:ext cx="231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Zero/few-shot transferability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1772E7-7DA8-CEF5-033A-F0C8792AFE19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Li et al. Ultra-fine Entity Typing with Indirect Supervision from Natural Language Inference. TACL 2022</a:t>
            </a:r>
          </a:p>
        </p:txBody>
      </p:sp>
    </p:spTree>
    <p:extLst>
      <p:ext uri="{BB962C8B-B14F-4D97-AF65-F5344CB8AC3E}">
        <p14:creationId xmlns:p14="http://schemas.microsoft.com/office/powerpoint/2010/main" val="209633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26774F-7F2B-7913-4B37-B360E2CA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from NLI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="" xmlns:a16="http://schemas.microsoft.com/office/drawing/2014/main" id="{109485AA-4984-1C17-D514-F378CDA60086}"/>
              </a:ext>
            </a:extLst>
          </p:cNvPr>
          <p:cNvSpPr txBox="1">
            <a:spLocks/>
          </p:cNvSpPr>
          <p:nvPr/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›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Lyu</a:t>
            </a:r>
            <a:r>
              <a:rPr lang="en-US" dirty="0"/>
              <a:t> et al. (2021), </a:t>
            </a:r>
            <a:r>
              <a:rPr lang="en-US" dirty="0" err="1"/>
              <a:t>Sainz</a:t>
            </a:r>
            <a:r>
              <a:rPr lang="en-US" dirty="0"/>
              <a:t> (2022)</a:t>
            </a:r>
          </a:p>
          <a:p>
            <a:pPr lvl="1"/>
            <a:r>
              <a:rPr lang="en-US" dirty="0"/>
              <a:t>Event trigger / argument extraction via QA and NLI</a:t>
            </a:r>
          </a:p>
          <a:p>
            <a:pPr lvl="1"/>
            <a:r>
              <a:rPr lang="en-US" dirty="0"/>
              <a:t>Better zero/few-shot performances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8CDA58-1DA0-0877-F428-3185CE4D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20" y="2421108"/>
            <a:ext cx="5295899" cy="1760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32C2AD-E54E-F56B-7611-31ED2CFBA7C1}"/>
              </a:ext>
            </a:extLst>
          </p:cNvPr>
          <p:cNvSpPr txBox="1"/>
          <p:nvPr/>
        </p:nvSpPr>
        <p:spPr>
          <a:xfrm>
            <a:off x="6236010" y="2870730"/>
            <a:ext cx="478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Trigger: this text is about a purchase (NLI)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3D37807D-51DE-A7E7-0CCB-49E99D3B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50" y="4005291"/>
            <a:ext cx="6373525" cy="2361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0EA907B-4C2E-C217-12B4-A13CAE2F2C0A}"/>
              </a:ext>
            </a:extLst>
          </p:cNvPr>
          <p:cNvSpPr txBox="1"/>
          <p:nvPr/>
        </p:nvSpPr>
        <p:spPr>
          <a:xfrm>
            <a:off x="201964" y="6346354"/>
            <a:ext cx="84804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Lyu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et al. Zero-shot Event Extraction via Transfer Learning: Challenges and Insights. IJCNLP 2021</a:t>
            </a:r>
          </a:p>
          <a:p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Sainz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et al. Textual Entailment for Event Argument Extraction: Zero- and Few-Shot with Multi-Source Learning. NAACL 2022</a:t>
            </a:r>
          </a:p>
          <a:p>
            <a:endParaRPr lang="en-US" sz="105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399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14B20-24D5-E5F8-7FB1-821200F4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Supervision with 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ADB082-F415-AEF8-8104-59734785BF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Summarization requires advanced reading comprehension</a:t>
            </a:r>
          </a:p>
          <a:p>
            <a:pPr lvl="1"/>
            <a:r>
              <a:rPr lang="en-US" dirty="0"/>
              <a:t>Can also be tailored to specific tasks</a:t>
            </a:r>
          </a:p>
          <a:p>
            <a:r>
              <a:rPr lang="en-US" dirty="0"/>
              <a:t>Lu et al. (2022): Relation extraction as summarization</a:t>
            </a:r>
          </a:p>
          <a:p>
            <a:pPr lvl="1"/>
            <a:r>
              <a:rPr lang="en-US" dirty="0"/>
              <a:t>Format input subject/object types as natural language</a:t>
            </a:r>
          </a:p>
          <a:p>
            <a:pPr lvl="1"/>
            <a:r>
              <a:rPr lang="en-US" dirty="0"/>
              <a:t>Ask a </a:t>
            </a:r>
            <a:r>
              <a:rPr lang="en-US" u="sng" dirty="0"/>
              <a:t>summarization model</a:t>
            </a:r>
            <a:r>
              <a:rPr lang="en-US" dirty="0"/>
              <a:t> to generate verbalized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D59029E-D9DD-991D-8E2C-53DDC20B6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4000" y="6524625"/>
            <a:ext cx="508000" cy="228600"/>
          </a:xfrm>
          <a:prstGeom prst="rect">
            <a:avLst/>
          </a:prstGeom>
        </p:spPr>
        <p:txBody>
          <a:bodyPr/>
          <a:lstStyle/>
          <a:p>
            <a:fld id="{BDF588C3-71D6-5D45-B118-1C664482E1C2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761C69A6-39BE-3CC9-6C5B-9669B2719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138" y="1114368"/>
            <a:ext cx="3473576" cy="5409553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="" xmlns:a16="http://schemas.microsoft.com/office/drawing/2014/main" id="{44BC2C35-E1CD-6FED-3756-036C00C9D6D6}"/>
              </a:ext>
            </a:extLst>
          </p:cNvPr>
          <p:cNvSpPr/>
          <p:nvPr/>
        </p:nvSpPr>
        <p:spPr>
          <a:xfrm>
            <a:off x="3048000" y="3097267"/>
            <a:ext cx="357352" cy="40990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9BDB571-3B7B-E06A-D57B-E511AF3F072B}"/>
              </a:ext>
            </a:extLst>
          </p:cNvPr>
          <p:cNvSpPr txBox="1"/>
          <p:nvPr/>
        </p:nvSpPr>
        <p:spPr>
          <a:xfrm>
            <a:off x="1933904" y="3507171"/>
            <a:ext cx="454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Pre-trained on CNN/</a:t>
            </a:r>
            <a:r>
              <a:rPr lang="en-US" dirty="0" err="1"/>
              <a:t>Dailymail</a:t>
            </a:r>
            <a:r>
              <a:rPr lang="en-US" dirty="0"/>
              <a:t> (Hermann et al., 2015) and </a:t>
            </a:r>
            <a:r>
              <a:rPr lang="en-US" dirty="0" err="1"/>
              <a:t>XSum</a:t>
            </a:r>
            <a:r>
              <a:rPr lang="en-US" dirty="0"/>
              <a:t> (Narayan et al., 2021)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76E087D3-0A78-C855-EC25-5E61C8D6EC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011913"/>
              </p:ext>
            </p:extLst>
          </p:nvPr>
        </p:nvGraphicFramePr>
        <p:xfrm>
          <a:off x="1240220" y="4362479"/>
          <a:ext cx="5875283" cy="214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CE2460-81EB-FF60-93A1-609409F8A183}"/>
              </a:ext>
            </a:extLst>
          </p:cNvPr>
          <p:cNvSpPr txBox="1"/>
          <p:nvPr/>
        </p:nvSpPr>
        <p:spPr>
          <a:xfrm>
            <a:off x="113287" y="6511967"/>
            <a:ext cx="84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Lu et al. Summarization as Indirect Supervision for Relation Extraction. </a:t>
            </a:r>
            <a:r>
              <a:rPr lang="en-US" sz="1050" dirty="0" err="1">
                <a:solidFill>
                  <a:schemeClr val="bg2">
                    <a:lumMod val="50000"/>
                  </a:schemeClr>
                </a:solidFill>
              </a:rPr>
              <a:t>Arxiv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6650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27A43-0206-7040-9A05-C789208D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OneIE</a:t>
            </a:r>
            <a:r>
              <a:rPr lang="en-US" dirty="0"/>
              <a:t>: An End-to-end Neural Model for 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28C8F-9C68-CA44-8FE2-B776F14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7</a:t>
            </a:fld>
            <a:endParaRPr lang="en-US"/>
          </a:p>
        </p:txBody>
      </p:sp>
      <p:pic>
        <p:nvPicPr>
          <p:cNvPr id="5" name="Google Shape;741;p39" descr="A close up of a map  Description automatically generated">
            <a:extLst>
              <a:ext uri="{FF2B5EF4-FFF2-40B4-BE49-F238E27FC236}">
                <a16:creationId xmlns:a16="http://schemas.microsoft.com/office/drawing/2014/main" xmlns="" id="{04267FF1-F219-6C40-AE8B-53D2246F41D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888646" y="1295708"/>
            <a:ext cx="10414707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9DAAC0A-2FAF-7547-A7E0-098DE969B171}"/>
              </a:ext>
            </a:extLst>
          </p:cNvPr>
          <p:cNvSpPr txBox="1">
            <a:spLocks/>
          </p:cNvSpPr>
          <p:nvPr/>
        </p:nvSpPr>
        <p:spPr>
          <a:xfrm>
            <a:off x="482600" y="5529268"/>
            <a:ext cx="10947400" cy="79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Encoding</a:t>
            </a:r>
            <a:r>
              <a:rPr lang="en-US" dirty="0"/>
              <a:t>: We use a BERT encoder to obtain the contextualized embedding of each token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47FCF9C-E231-804B-84CF-FD3DF44911BD}"/>
              </a:ext>
            </a:extLst>
          </p:cNvPr>
          <p:cNvSpPr>
            <a:spLocks/>
          </p:cNvSpPr>
          <p:nvPr/>
        </p:nvSpPr>
        <p:spPr>
          <a:xfrm>
            <a:off x="863599" y="4430079"/>
            <a:ext cx="10566401" cy="800100"/>
          </a:xfrm>
          <a:prstGeom prst="roundRect">
            <a:avLst/>
          </a:prstGeom>
          <a:noFill/>
          <a:ln w="38100">
            <a:solidFill>
              <a:srgbClr val="B1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28697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A5C219-FDFD-5E4F-D7B5-2E5B04E9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Directions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="" xmlns:a16="http://schemas.microsoft.com/office/drawing/2014/main" id="{E9E33618-6EB5-8110-B300-A3C0345D6615}"/>
              </a:ext>
            </a:extLst>
          </p:cNvPr>
          <p:cNvSpPr txBox="1">
            <a:spLocks/>
          </p:cNvSpPr>
          <p:nvPr/>
        </p:nvSpPr>
        <p:spPr>
          <a:xfrm>
            <a:off x="201964" y="1252538"/>
            <a:ext cx="10770836" cy="4484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›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b="0" i="0" kern="1200" cap="none" baseline="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Direct supervision is not the answer to all problems</a:t>
            </a:r>
          </a:p>
          <a:p>
            <a:r>
              <a:rPr lang="en-US" sz="1800" dirty="0"/>
              <a:t>Weak supervision</a:t>
            </a:r>
          </a:p>
          <a:p>
            <a:pPr lvl="1"/>
            <a:r>
              <a:rPr lang="en-US" sz="1800" dirty="0"/>
              <a:t>Knowledge bases and dictionaries</a:t>
            </a:r>
          </a:p>
          <a:p>
            <a:pPr lvl="1"/>
            <a:r>
              <a:rPr lang="en-US" sz="1800" dirty="0"/>
              <a:t>Label definitions</a:t>
            </a:r>
          </a:p>
          <a:p>
            <a:pPr lvl="1"/>
            <a:r>
              <a:rPr lang="en-US" sz="1800" dirty="0"/>
              <a:t>Pre-trained language models</a:t>
            </a:r>
          </a:p>
          <a:p>
            <a:pPr lvl="1"/>
            <a:r>
              <a:rPr lang="en-US" sz="1800" dirty="0"/>
              <a:t>Linguistic patterns</a:t>
            </a:r>
          </a:p>
          <a:p>
            <a:r>
              <a:rPr lang="en-US" sz="1800" dirty="0"/>
              <a:t>Indirect supervision</a:t>
            </a:r>
          </a:p>
          <a:p>
            <a:pPr lvl="1"/>
            <a:r>
              <a:rPr lang="en-US" sz="1800" dirty="0"/>
              <a:t>From other task formulation</a:t>
            </a:r>
          </a:p>
          <a:p>
            <a:pPr lvl="1"/>
            <a:r>
              <a:rPr lang="en-US" sz="1800" dirty="0"/>
              <a:t>From other task formulation and supervision</a:t>
            </a:r>
          </a:p>
          <a:p>
            <a:r>
              <a:rPr lang="en-US" sz="1800" dirty="0"/>
              <a:t>Future directions:</a:t>
            </a:r>
          </a:p>
          <a:p>
            <a:pPr lvl="1"/>
            <a:r>
              <a:rPr lang="en-US" sz="1800" dirty="0"/>
              <a:t>Quantify task-task relations</a:t>
            </a:r>
          </a:p>
          <a:p>
            <a:pPr lvl="1"/>
            <a:r>
              <a:rPr lang="en-US" sz="1800" dirty="0"/>
              <a:t>Unified framework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2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27A43-0206-7040-9A05-C789208D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OneIE</a:t>
            </a:r>
            <a:r>
              <a:rPr lang="en-US" dirty="0"/>
              <a:t>: An End-to-end Neural Model for 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28C8F-9C68-CA44-8FE2-B776F14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8</a:t>
            </a:fld>
            <a:endParaRPr lang="en-US"/>
          </a:p>
        </p:txBody>
      </p:sp>
      <p:pic>
        <p:nvPicPr>
          <p:cNvPr id="5" name="Google Shape;741;p39" descr="A close up of a map  Description automatically generated">
            <a:extLst>
              <a:ext uri="{FF2B5EF4-FFF2-40B4-BE49-F238E27FC236}">
                <a16:creationId xmlns:a16="http://schemas.microsoft.com/office/drawing/2014/main" xmlns="" id="{04267FF1-F219-6C40-AE8B-53D2246F41D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888646" y="1295708"/>
            <a:ext cx="10414707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9DAAC0A-2FAF-7547-A7E0-098DE969B171}"/>
              </a:ext>
            </a:extLst>
          </p:cNvPr>
          <p:cNvSpPr txBox="1">
            <a:spLocks/>
          </p:cNvSpPr>
          <p:nvPr/>
        </p:nvSpPr>
        <p:spPr>
          <a:xfrm>
            <a:off x="482600" y="5405443"/>
            <a:ext cx="11418888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Identification</a:t>
            </a:r>
            <a:r>
              <a:rPr lang="en-US" dirty="0"/>
              <a:t>: We use CRF taggers to identify entity mentions and event triggers</a:t>
            </a:r>
          </a:p>
          <a:p>
            <a:r>
              <a:rPr lang="en-US" dirty="0"/>
              <a:t>We define the identification loss as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47FCF9C-E231-804B-84CF-FD3DF44911BD}"/>
              </a:ext>
            </a:extLst>
          </p:cNvPr>
          <p:cNvSpPr>
            <a:spLocks/>
          </p:cNvSpPr>
          <p:nvPr/>
        </p:nvSpPr>
        <p:spPr>
          <a:xfrm>
            <a:off x="863599" y="3600449"/>
            <a:ext cx="10566401" cy="914400"/>
          </a:xfrm>
          <a:prstGeom prst="roundRect">
            <a:avLst/>
          </a:prstGeom>
          <a:noFill/>
          <a:ln w="38100">
            <a:solidFill>
              <a:srgbClr val="B1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248E07-3E3E-9341-A56C-70124136D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87" y="5945192"/>
            <a:ext cx="17653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8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27A43-0206-7040-9A05-C789208D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OneIE</a:t>
            </a:r>
            <a:r>
              <a:rPr lang="en-US" dirty="0"/>
              <a:t>: An End-to-end Neural Model for 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228C8F-9C68-CA44-8FE2-B776F14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43917-268D-A04D-8121-790DAE7EE72B}" type="slidenum">
              <a:rPr lang="en-US" smtClean="0"/>
              <a:t>9</a:t>
            </a:fld>
            <a:endParaRPr lang="en-US"/>
          </a:p>
        </p:txBody>
      </p:sp>
      <p:pic>
        <p:nvPicPr>
          <p:cNvPr id="5" name="Google Shape;741;p39" descr="A close up of a map  Description automatically generated">
            <a:extLst>
              <a:ext uri="{FF2B5EF4-FFF2-40B4-BE49-F238E27FC236}">
                <a16:creationId xmlns:a16="http://schemas.microsoft.com/office/drawing/2014/main" xmlns="" id="{04267FF1-F219-6C40-AE8B-53D2246F41D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888646" y="1295708"/>
            <a:ext cx="10414707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9DAAC0A-2FAF-7547-A7E0-098DE969B171}"/>
              </a:ext>
            </a:extLst>
          </p:cNvPr>
          <p:cNvSpPr txBox="1">
            <a:spLocks/>
          </p:cNvSpPr>
          <p:nvPr/>
        </p:nvSpPr>
        <p:spPr>
          <a:xfrm>
            <a:off x="482600" y="5405443"/>
            <a:ext cx="11418888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A2F36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Classification</a:t>
            </a:r>
            <a:r>
              <a:rPr lang="en-US" dirty="0"/>
              <a:t>: We use task-specific feed-forward networks to calculate label scores for each node or edge</a:t>
            </a:r>
          </a:p>
          <a:p>
            <a:r>
              <a:rPr lang="en-US" dirty="0"/>
              <a:t>We define the classification loss as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47FCF9C-E231-804B-84CF-FD3DF44911BD}"/>
              </a:ext>
            </a:extLst>
          </p:cNvPr>
          <p:cNvSpPr>
            <a:spLocks/>
          </p:cNvSpPr>
          <p:nvPr/>
        </p:nvSpPr>
        <p:spPr>
          <a:xfrm>
            <a:off x="863599" y="2386005"/>
            <a:ext cx="10566401" cy="1143008"/>
          </a:xfrm>
          <a:prstGeom prst="roundRect">
            <a:avLst/>
          </a:prstGeom>
          <a:noFill/>
          <a:ln w="38100">
            <a:solidFill>
              <a:srgbClr val="B1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BE8665-AF3A-E14A-B7F3-E529B2CFA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38" y="5882094"/>
            <a:ext cx="2156174" cy="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3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4414</Words>
  <Application>Microsoft Macintosh PowerPoint</Application>
  <PresentationFormat>Custom</PresentationFormat>
  <Paragraphs>883</Paragraphs>
  <Slides>70</Slides>
  <Notes>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A Quick Overview of Information Extraction</vt:lpstr>
      <vt:lpstr>A Quick Overview of Information Extraction</vt:lpstr>
      <vt:lpstr>A Brief Introduction to Information Extraction Subtasks</vt:lpstr>
      <vt:lpstr>Motivation</vt:lpstr>
      <vt:lpstr>OneIE: An End-to-end Neural Model for IE</vt:lpstr>
      <vt:lpstr>OneIE: An End-to-end Neural Model for IE</vt:lpstr>
      <vt:lpstr>OneIE: An End-to-end Neural Model for IE</vt:lpstr>
      <vt:lpstr>OneIE: An End-to-end Neural Model for IE</vt:lpstr>
      <vt:lpstr>OneIE: An End-to-end Neural Model for IE</vt:lpstr>
      <vt:lpstr>Incorporating Global Features</vt:lpstr>
      <vt:lpstr>Decoding</vt:lpstr>
      <vt:lpstr>Experiment Results</vt:lpstr>
      <vt:lpstr>Salient Global Features</vt:lpstr>
      <vt:lpstr>Information Extraction</vt:lpstr>
      <vt:lpstr>How IE is mostly done?</vt:lpstr>
      <vt:lpstr>In this part of the tutorial:</vt:lpstr>
      <vt:lpstr>Alternative Supervision Sources</vt:lpstr>
      <vt:lpstr>Weak Supervision</vt:lpstr>
      <vt:lpstr>Supervision Sources for IE</vt:lpstr>
      <vt:lpstr>Weak Supervision for IE</vt:lpstr>
      <vt:lpstr>Weak Supervision – Knowledge Bases</vt:lpstr>
      <vt:lpstr>Weak Supervision – Knowledge Bases</vt:lpstr>
      <vt:lpstr>Weak Supervision – Knowledge Bases</vt:lpstr>
      <vt:lpstr>Weak Supervision</vt:lpstr>
      <vt:lpstr>Weak Supervision from Label Representations</vt:lpstr>
      <vt:lpstr>Weak Supervision from Label Representations</vt:lpstr>
      <vt:lpstr>Weak Supervision from Label Representations</vt:lpstr>
      <vt:lpstr>Weak Supervision from Label Representations</vt:lpstr>
      <vt:lpstr>Weak Supervision from Label Representations</vt:lpstr>
      <vt:lpstr>Weak Supervision</vt:lpstr>
      <vt:lpstr>Weak Supervision from PLMs</vt:lpstr>
      <vt:lpstr>Using pre-trained LM Representations</vt:lpstr>
      <vt:lpstr>Using pre-trained LM Representations</vt:lpstr>
      <vt:lpstr>Probing pre-trained LMs</vt:lpstr>
      <vt:lpstr>Probing pre-trained LMs</vt:lpstr>
      <vt:lpstr>Probing pre-trained LMs for IE</vt:lpstr>
      <vt:lpstr>Probing pre-trained LMs for IE</vt:lpstr>
      <vt:lpstr>Probing pre-trained LMs for IE</vt:lpstr>
      <vt:lpstr>Probing pre-trained LMs for IE</vt:lpstr>
      <vt:lpstr>Probing pre-trained LMs for IE</vt:lpstr>
      <vt:lpstr>Probing pre-trained LMs for IE</vt:lpstr>
      <vt:lpstr>Probing pre-trained LMs through Generation</vt:lpstr>
      <vt:lpstr>Weak Supervision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 – Linguistic Patterns</vt:lpstr>
      <vt:lpstr>Weak Supervision</vt:lpstr>
      <vt:lpstr>Alternative Supervision Sources</vt:lpstr>
      <vt:lpstr>Indirect Supervision for IE</vt:lpstr>
      <vt:lpstr>Indirect Supervision for IE</vt:lpstr>
      <vt:lpstr>Indirect Supervision from QA</vt:lpstr>
      <vt:lpstr>Indirect Supervision from QA</vt:lpstr>
      <vt:lpstr>Indirect Supervision from QA</vt:lpstr>
      <vt:lpstr>Indirect Supervision from QA</vt:lpstr>
      <vt:lpstr>Indirect Supervision from QA</vt:lpstr>
      <vt:lpstr>Indirect Supervision for IE</vt:lpstr>
      <vt:lpstr>Indirect Supervision from QA</vt:lpstr>
      <vt:lpstr>Indirect Supervision from NLI</vt:lpstr>
      <vt:lpstr>Indirect Supervision from NLI</vt:lpstr>
      <vt:lpstr>Indirect Supervision from NLI</vt:lpstr>
      <vt:lpstr>Indirect Supervision with Summarization</vt:lpstr>
      <vt:lpstr>Conclusion and Future Directions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Blender Lab</cp:lastModifiedBy>
  <cp:revision>92</cp:revision>
  <dcterms:created xsi:type="dcterms:W3CDTF">2020-04-20T17:20:40Z</dcterms:created>
  <dcterms:modified xsi:type="dcterms:W3CDTF">2022-09-07T02:16:05Z</dcterms:modified>
</cp:coreProperties>
</file>