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6"/>
  </p:notesMasterIdLst>
  <p:sldIdLst>
    <p:sldId id="256" r:id="rId2"/>
    <p:sldId id="259" r:id="rId3"/>
    <p:sldId id="262" r:id="rId4"/>
    <p:sldId id="263" r:id="rId5"/>
    <p:sldId id="272" r:id="rId6"/>
    <p:sldId id="280" r:id="rId7"/>
    <p:sldId id="281" r:id="rId8"/>
    <p:sldId id="282" r:id="rId9"/>
    <p:sldId id="292" r:id="rId10"/>
    <p:sldId id="273" r:id="rId11"/>
    <p:sldId id="275" r:id="rId12"/>
    <p:sldId id="276" r:id="rId13"/>
    <p:sldId id="279" r:id="rId14"/>
    <p:sldId id="313" r:id="rId15"/>
    <p:sldId id="315" r:id="rId16"/>
    <p:sldId id="296" r:id="rId17"/>
    <p:sldId id="297" r:id="rId18"/>
    <p:sldId id="298" r:id="rId19"/>
    <p:sldId id="299" r:id="rId20"/>
    <p:sldId id="330" r:id="rId21"/>
    <p:sldId id="331" r:id="rId22"/>
    <p:sldId id="332" r:id="rId23"/>
    <p:sldId id="333" r:id="rId24"/>
    <p:sldId id="335" r:id="rId25"/>
    <p:sldId id="336" r:id="rId26"/>
    <p:sldId id="337" r:id="rId27"/>
    <p:sldId id="338" r:id="rId28"/>
    <p:sldId id="339" r:id="rId29"/>
    <p:sldId id="340" r:id="rId30"/>
    <p:sldId id="341" r:id="rId31"/>
    <p:sldId id="307" r:id="rId32"/>
    <p:sldId id="317" r:id="rId33"/>
    <p:sldId id="318" r:id="rId34"/>
    <p:sldId id="319" r:id="rId35"/>
    <p:sldId id="320" r:id="rId36"/>
    <p:sldId id="321" r:id="rId37"/>
    <p:sldId id="322" r:id="rId38"/>
    <p:sldId id="323" r:id="rId39"/>
    <p:sldId id="324" r:id="rId40"/>
    <p:sldId id="325" r:id="rId41"/>
    <p:sldId id="326" r:id="rId42"/>
    <p:sldId id="328" r:id="rId43"/>
    <p:sldId id="329" r:id="rId44"/>
    <p:sldId id="260" r:id="rId4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je5RnNPmgPZb1RkOu342JTzUI6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7C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26"/>
    <p:restoredTop sz="88449"/>
  </p:normalViewPr>
  <p:slideViewPr>
    <p:cSldViewPr snapToGrid="0">
      <p:cViewPr varScale="1">
        <p:scale>
          <a:sx n="91" d="100"/>
          <a:sy n="91" d="100"/>
        </p:scale>
        <p:origin x="592" y="19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0" Type="http://customschemas.google.com/relationships/presentationmetadata" Target="metadata"/><Relationship Id="rId71" Type="http://schemas.openxmlformats.org/officeDocument/2006/relationships/presProps" Target="presProps.xml"/><Relationship Id="rId72" Type="http://schemas.openxmlformats.org/officeDocument/2006/relationships/viewProps" Target="viewProps.xml"/><Relationship Id="rId73" Type="http://schemas.openxmlformats.org/officeDocument/2006/relationships/theme" Target="theme/theme1.xml"/><Relationship Id="rId7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zh-CN">
                <a:latin typeface="Arial" panose="020B0604020202020204" pitchFamily="34" charset="0"/>
                <a:cs typeface="Arial" panose="020B0604020202020204" pitchFamily="34" charset="0"/>
              </a:rPr>
              <a:t>Performance</a:t>
            </a:r>
            <a:r>
              <a:rPr lang="zh-CN" altLang="en-US">
                <a:latin typeface="Arial" panose="020B0604020202020204" pitchFamily="34" charset="0"/>
                <a:cs typeface="Arial" panose="020B0604020202020204" pitchFamily="34" charset="0"/>
              </a:rPr>
              <a:t> </a:t>
            </a:r>
            <a:r>
              <a:rPr lang="en-US" altLang="zh-CN">
                <a:latin typeface="Arial" panose="020B0604020202020204" pitchFamily="34" charset="0"/>
                <a:cs typeface="Arial" panose="020B0604020202020204" pitchFamily="34" charset="0"/>
              </a:rPr>
              <a:t>with</a:t>
            </a:r>
            <a:r>
              <a:rPr lang="zh-CN" altLang="en-US" baseline="0">
                <a:latin typeface="Arial" panose="020B0604020202020204" pitchFamily="34" charset="0"/>
                <a:cs typeface="Arial" panose="020B0604020202020204" pitchFamily="34" charset="0"/>
              </a:rPr>
              <a:t> </a:t>
            </a:r>
            <a:r>
              <a:rPr lang="en-US" altLang="zh-CN" baseline="0">
                <a:latin typeface="Arial" panose="020B0604020202020204" pitchFamily="34" charset="0"/>
                <a:cs typeface="Arial" panose="020B0604020202020204" pitchFamily="34" charset="0"/>
              </a:rPr>
              <a:t>Different</a:t>
            </a:r>
            <a:r>
              <a:rPr lang="zh-CN" altLang="en-US" baseline="0">
                <a:latin typeface="Arial" panose="020B0604020202020204" pitchFamily="34" charset="0"/>
                <a:cs typeface="Arial" panose="020B0604020202020204" pitchFamily="34" charset="0"/>
              </a:rPr>
              <a:t> </a:t>
            </a:r>
            <a:r>
              <a:rPr lang="en-US" altLang="zh-CN" baseline="0">
                <a:latin typeface="Arial" panose="020B0604020202020204" pitchFamily="34" charset="0"/>
                <a:cs typeface="Arial" panose="020B0604020202020204" pitchFamily="34" charset="0"/>
              </a:rPr>
              <a:t>Type</a:t>
            </a:r>
            <a:r>
              <a:rPr lang="zh-CN" altLang="en-US" baseline="0">
                <a:latin typeface="Arial" panose="020B0604020202020204" pitchFamily="34" charset="0"/>
                <a:cs typeface="Arial" panose="020B0604020202020204" pitchFamily="34" charset="0"/>
              </a:rPr>
              <a:t> </a:t>
            </a:r>
            <a:r>
              <a:rPr lang="en-US" altLang="zh-CN" baseline="0">
                <a:latin typeface="Arial" panose="020B0604020202020204" pitchFamily="34" charset="0"/>
                <a:cs typeface="Arial" panose="020B0604020202020204" pitchFamily="34" charset="0"/>
              </a:rPr>
              <a:t>Descriptions</a:t>
            </a:r>
            <a:endParaRPr lang="en-US">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OntoNotes</c:v>
                </c:pt>
              </c:strCache>
            </c:strRef>
          </c:tx>
          <c:spPr>
            <a:solidFill>
              <a:schemeClr val="accent1"/>
            </a:solidFill>
            <a:ln>
              <a:noFill/>
            </a:ln>
            <a:effectLst/>
          </c:spPr>
          <c:invertIfNegative val="0"/>
          <c:cat>
            <c:strRef>
              <c:f>Sheet1!$A$2:$A$5</c:f>
              <c:strCache>
                <c:ptCount val="4"/>
                <c:pt idx="0">
                  <c:v>Class Name</c:v>
                </c:pt>
                <c:pt idx="1">
                  <c:v>Wiki</c:v>
                </c:pt>
                <c:pt idx="2">
                  <c:v>WordNet</c:v>
                </c:pt>
                <c:pt idx="3">
                  <c:v>Anno GL</c:v>
                </c:pt>
              </c:strCache>
            </c:strRef>
          </c:cat>
          <c:val>
            <c:numRef>
              <c:f>Sheet1!$B$2:$B$5</c:f>
              <c:numCache>
                <c:formatCode>General</c:formatCode>
                <c:ptCount val="4"/>
                <c:pt idx="0">
                  <c:v>0.25</c:v>
                </c:pt>
                <c:pt idx="1">
                  <c:v>0.32</c:v>
                </c:pt>
                <c:pt idx="2">
                  <c:v>0.26</c:v>
                </c:pt>
                <c:pt idx="3">
                  <c:v>0.35</c:v>
                </c:pt>
              </c:numCache>
            </c:numRef>
          </c:val>
          <c:extLst xmlns:c16r2="http://schemas.microsoft.com/office/drawing/2015/06/chart">
            <c:ext xmlns:c16="http://schemas.microsoft.com/office/drawing/2014/chart" uri="{C3380CC4-5D6E-409C-BE32-E72D297353CC}">
              <c16:uniqueId val="{00000000-1972-B64A-A0A9-1998A535FA79}"/>
            </c:ext>
          </c:extLst>
        </c:ser>
        <c:ser>
          <c:idx val="1"/>
          <c:order val="1"/>
          <c:tx>
            <c:strRef>
              <c:f>Sheet1!$C$1</c:f>
              <c:strCache>
                <c:ptCount val="1"/>
                <c:pt idx="0">
                  <c:v>MedMentions</c:v>
                </c:pt>
              </c:strCache>
            </c:strRef>
          </c:tx>
          <c:spPr>
            <a:solidFill>
              <a:schemeClr val="accent2"/>
            </a:solidFill>
            <a:ln>
              <a:noFill/>
            </a:ln>
            <a:effectLst/>
          </c:spPr>
          <c:invertIfNegative val="0"/>
          <c:cat>
            <c:strRef>
              <c:f>Sheet1!$A$2:$A$5</c:f>
              <c:strCache>
                <c:ptCount val="4"/>
                <c:pt idx="0">
                  <c:v>Class Name</c:v>
                </c:pt>
                <c:pt idx="1">
                  <c:v>Wiki</c:v>
                </c:pt>
                <c:pt idx="2">
                  <c:v>WordNet</c:v>
                </c:pt>
                <c:pt idx="3">
                  <c:v>Anno GL</c:v>
                </c:pt>
              </c:strCache>
            </c:strRef>
          </c:cat>
          <c:val>
            <c:numRef>
              <c:f>Sheet1!$C$2:$C$5</c:f>
              <c:numCache>
                <c:formatCode>General</c:formatCode>
                <c:ptCount val="4"/>
                <c:pt idx="0">
                  <c:v>0.28</c:v>
                </c:pt>
                <c:pt idx="1">
                  <c:v>0.27</c:v>
                </c:pt>
                <c:pt idx="2">
                  <c:v>0.29</c:v>
                </c:pt>
                <c:pt idx="3">
                  <c:v>0.31</c:v>
                </c:pt>
              </c:numCache>
            </c:numRef>
          </c:val>
          <c:extLst xmlns:c16r2="http://schemas.microsoft.com/office/drawing/2015/06/chart">
            <c:ext xmlns:c16="http://schemas.microsoft.com/office/drawing/2014/chart" uri="{C3380CC4-5D6E-409C-BE32-E72D297353CC}">
              <c16:uniqueId val="{00000001-1972-B64A-A0A9-1998A535FA79}"/>
            </c:ext>
          </c:extLst>
        </c:ser>
        <c:dLbls>
          <c:showLegendKey val="0"/>
          <c:showVal val="0"/>
          <c:showCatName val="0"/>
          <c:showSerName val="0"/>
          <c:showPercent val="0"/>
          <c:showBubbleSize val="0"/>
        </c:dLbls>
        <c:gapWidth val="219"/>
        <c:overlap val="-27"/>
        <c:axId val="690347696"/>
        <c:axId val="956584032"/>
      </c:barChart>
      <c:catAx>
        <c:axId val="69034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56584032"/>
        <c:crosses val="autoZero"/>
        <c:auto val="1"/>
        <c:lblAlgn val="ctr"/>
        <c:lblOffset val="100"/>
        <c:noMultiLvlLbl val="0"/>
      </c:catAx>
      <c:valAx>
        <c:axId val="956584032"/>
        <c:scaling>
          <c:orientation val="minMax"/>
        </c:scaling>
        <c:delete val="0"/>
        <c:axPos val="l"/>
        <c:majorGridlines>
          <c:spPr>
            <a:ln w="6350"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03476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Final F1 Performance on 5-stage Lifelong</a:t>
            </a:r>
            <a:r>
              <a:rPr lang="en-US" baseline="0" dirty="0"/>
              <a:t> Event Detection</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EEIL</c:v>
                </c:pt>
              </c:strCache>
            </c:strRef>
          </c:tx>
          <c:spPr>
            <a:pattFill prst="pct90">
              <a:fgClr>
                <a:schemeClr val="accent1"/>
              </a:fgClr>
              <a:bgClr>
                <a:schemeClr val="bg1"/>
              </a:bgClr>
            </a:pattFill>
            <a:ln>
              <a:solidFill>
                <a:schemeClr val="accent1"/>
              </a:solidFill>
            </a:ln>
            <a:effectLst/>
          </c:spPr>
          <c:invertIfNegative val="0"/>
          <c:cat>
            <c:strRef>
              <c:f>Sheet1!$A$2</c:f>
              <c:strCache>
                <c:ptCount val="1"/>
                <c:pt idx="0">
                  <c:v>F1 (%)</c:v>
                </c:pt>
              </c:strCache>
            </c:strRef>
          </c:cat>
          <c:val>
            <c:numRef>
              <c:f>Sheet1!$B$2</c:f>
              <c:numCache>
                <c:formatCode>General</c:formatCode>
                <c:ptCount val="1"/>
                <c:pt idx="0">
                  <c:v>37.75</c:v>
                </c:pt>
              </c:numCache>
            </c:numRef>
          </c:val>
          <c:extLst xmlns:c16r2="http://schemas.microsoft.com/office/drawing/2015/06/chart">
            <c:ext xmlns:c16="http://schemas.microsoft.com/office/drawing/2014/chart" uri="{C3380CC4-5D6E-409C-BE32-E72D297353CC}">
              <c16:uniqueId val="{00000000-90B2-2146-9F0B-D1EA3C829262}"/>
            </c:ext>
          </c:extLst>
        </c:ser>
        <c:ser>
          <c:idx val="1"/>
          <c:order val="1"/>
          <c:tx>
            <c:strRef>
              <c:f>Sheet1!$C$1</c:f>
              <c:strCache>
                <c:ptCount val="1"/>
                <c:pt idx="0">
                  <c:v>BIC</c:v>
                </c:pt>
              </c:strCache>
            </c:strRef>
          </c:tx>
          <c:spPr>
            <a:pattFill prst="dkDnDiag">
              <a:fgClr>
                <a:schemeClr val="accent1"/>
              </a:fgClr>
              <a:bgClr>
                <a:schemeClr val="bg1"/>
              </a:bgClr>
            </a:pattFill>
            <a:ln>
              <a:solidFill>
                <a:schemeClr val="accent1"/>
              </a:solidFill>
            </a:ln>
            <a:effectLst/>
          </c:spPr>
          <c:invertIfNegative val="0"/>
          <c:cat>
            <c:strRef>
              <c:f>Sheet1!$A$2</c:f>
              <c:strCache>
                <c:ptCount val="1"/>
                <c:pt idx="0">
                  <c:v>F1 (%)</c:v>
                </c:pt>
              </c:strCache>
            </c:strRef>
          </c:cat>
          <c:val>
            <c:numRef>
              <c:f>Sheet1!$C$2</c:f>
              <c:numCache>
                <c:formatCode>General</c:formatCode>
                <c:ptCount val="1"/>
                <c:pt idx="0">
                  <c:v>49.07</c:v>
                </c:pt>
              </c:numCache>
            </c:numRef>
          </c:val>
          <c:extLst xmlns:c16r2="http://schemas.microsoft.com/office/drawing/2015/06/chart">
            <c:ext xmlns:c16="http://schemas.microsoft.com/office/drawing/2014/chart" uri="{C3380CC4-5D6E-409C-BE32-E72D297353CC}">
              <c16:uniqueId val="{00000001-90B2-2146-9F0B-D1EA3C829262}"/>
            </c:ext>
          </c:extLst>
        </c:ser>
        <c:ser>
          <c:idx val="2"/>
          <c:order val="2"/>
          <c:tx>
            <c:strRef>
              <c:f>Sheet1!$D$1</c:f>
              <c:strCache>
                <c:ptCount val="1"/>
                <c:pt idx="0">
                  <c:v>Baseline</c:v>
                </c:pt>
              </c:strCache>
            </c:strRef>
          </c:tx>
          <c:spPr>
            <a:pattFill prst="wdUpDiag">
              <a:fgClr>
                <a:schemeClr val="accent1"/>
              </a:fgClr>
              <a:bgClr>
                <a:schemeClr val="bg1"/>
              </a:bgClr>
            </a:pattFill>
            <a:ln>
              <a:solidFill>
                <a:schemeClr val="accent1"/>
              </a:solidFill>
            </a:ln>
            <a:effectLst/>
          </c:spPr>
          <c:invertIfNegative val="0"/>
          <c:cat>
            <c:strRef>
              <c:f>Sheet1!$A$2</c:f>
              <c:strCache>
                <c:ptCount val="1"/>
                <c:pt idx="0">
                  <c:v>F1 (%)</c:v>
                </c:pt>
              </c:strCache>
            </c:strRef>
          </c:cat>
          <c:val>
            <c:numRef>
              <c:f>Sheet1!$D$2</c:f>
              <c:numCache>
                <c:formatCode>General</c:formatCode>
                <c:ptCount val="1"/>
                <c:pt idx="0">
                  <c:v>49.22</c:v>
                </c:pt>
              </c:numCache>
            </c:numRef>
          </c:val>
          <c:extLst xmlns:c16r2="http://schemas.microsoft.com/office/drawing/2015/06/chart">
            <c:ext xmlns:c16="http://schemas.microsoft.com/office/drawing/2014/chart" uri="{C3380CC4-5D6E-409C-BE32-E72D297353CC}">
              <c16:uniqueId val="{00000002-90B2-2146-9F0B-D1EA3C829262}"/>
            </c:ext>
          </c:extLst>
        </c:ser>
        <c:dLbls>
          <c:showLegendKey val="0"/>
          <c:showVal val="0"/>
          <c:showCatName val="0"/>
          <c:showSerName val="0"/>
          <c:showPercent val="0"/>
          <c:showBubbleSize val="0"/>
        </c:dLbls>
        <c:gapWidth val="182"/>
        <c:axId val="690620944"/>
        <c:axId val="959457456"/>
      </c:barChart>
      <c:catAx>
        <c:axId val="690620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9457456"/>
        <c:crosses val="autoZero"/>
        <c:auto val="1"/>
        <c:lblAlgn val="ctr"/>
        <c:lblOffset val="100"/>
        <c:noMultiLvlLbl val="0"/>
      </c:catAx>
      <c:valAx>
        <c:axId val="959457456"/>
        <c:scaling>
          <c:orientation val="minMax"/>
          <c:max val="5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06209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98205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Times New Roman"/>
                <a:ea typeface="Times New Roman"/>
                <a:cs typeface="Times New Roman"/>
                <a:sym typeface="Times New Roman"/>
              </a:rPr>
              <a:t>1</a:t>
            </a:fld>
            <a:endParaRPr sz="1200" b="0" i="0" u="none" strike="noStrike" cap="none">
              <a:solidFill>
                <a:schemeClr val="dk1"/>
              </a:solidFill>
              <a:latin typeface="Times New Roman"/>
              <a:ea typeface="Times New Roman"/>
              <a:cs typeface="Times New Roman"/>
              <a:sym typeface="Times New Roman"/>
            </a:endParaRPr>
          </a:p>
        </p:txBody>
      </p:sp>
      <p:sp>
        <p:nvSpPr>
          <p:cNvPr id="58" name="Google Shape;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 name="Google Shape;5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3834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5203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0585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3536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03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92691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2113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3730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notes"/>
          <p:cNvSpPr txBox="1">
            <a:spLocks noGrp="1"/>
          </p:cNvSpPr>
          <p:nvPr>
            <p:ph type="body" idx="1"/>
          </p:nvPr>
        </p:nvSpPr>
        <p:spPr>
          <a:xfrm>
            <a:off x="917576" y="4416426"/>
            <a:ext cx="5046663" cy="4183063"/>
          </a:xfrm>
          <a:prstGeom prst="rect">
            <a:avLst/>
          </a:prstGeom>
        </p:spPr>
        <p:txBody>
          <a:bodyPr spcFirstLastPara="1" wrap="square" lIns="93148" tIns="46574" rIns="93148" bIns="46574" anchor="t" anchorCtr="0">
            <a:noAutofit/>
          </a:bodyPr>
          <a:lstStyle/>
          <a:p>
            <a:pPr>
              <a:spcBef>
                <a:spcPts val="360"/>
              </a:spcBef>
            </a:pPr>
            <a:r>
              <a:rPr lang="en-US" dirty="0"/>
              <a:t>deployed</a:t>
            </a:r>
            <a:endParaRPr dirty="0"/>
          </a:p>
        </p:txBody>
      </p:sp>
      <p:sp>
        <p:nvSpPr>
          <p:cNvPr id="402" name="Google Shape;402;p5: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183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600" dirty="0"/>
          </a:p>
        </p:txBody>
      </p:sp>
      <p:sp>
        <p:nvSpPr>
          <p:cNvPr id="97" name="Google Shape;9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6344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F71B-4773-42E4-A68F-BBB22E50BD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485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39</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82167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Times New Roman"/>
              <a:buNone/>
              <a:tabLst/>
              <a:defRPr/>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42</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82167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727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0036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599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2038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3022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4221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01768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963083" y="2282884"/>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0" i="0" cap="none">
                <a:latin typeface="Helvetica Neue Light"/>
                <a:ea typeface="Helvetica Neue Light"/>
                <a:cs typeface="Helvetica Neue Light"/>
                <a:sym typeface="Helvetica Neue Light"/>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7"/>
          <p:cNvSpPr txBox="1">
            <a:spLocks noGrp="1"/>
          </p:cNvSpPr>
          <p:nvPr>
            <p:ph type="body" idx="1"/>
          </p:nvPr>
        </p:nvSpPr>
        <p:spPr>
          <a:xfrm>
            <a:off x="941313" y="3875910"/>
            <a:ext cx="10363200" cy="580231"/>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100"/>
              <a:buNone/>
              <a:defRPr sz="2800" b="0" i="0">
                <a:solidFill>
                  <a:srgbClr val="595959"/>
                </a:solidFill>
                <a:latin typeface="Helvetica Neue Light"/>
                <a:ea typeface="Helvetica Neue Light"/>
                <a:cs typeface="Helvetica Neue Light"/>
                <a:sym typeface="Helvetica Neue Light"/>
              </a:defRPr>
            </a:lvl1pPr>
            <a:lvl2pPr marL="914400" lvl="1" indent="-228600" algn="l">
              <a:spcBef>
                <a:spcPts val="360"/>
              </a:spcBef>
              <a:spcAft>
                <a:spcPts val="0"/>
              </a:spcAft>
              <a:buSzPts val="1440"/>
              <a:buNone/>
              <a:defRPr sz="1800"/>
            </a:lvl2pPr>
            <a:lvl3pPr marL="1371600" lvl="2" indent="-228600" algn="l">
              <a:spcBef>
                <a:spcPts val="320"/>
              </a:spcBef>
              <a:spcAft>
                <a:spcPts val="0"/>
              </a:spcAft>
              <a:buSzPts val="1040"/>
              <a:buNone/>
              <a:defRPr sz="1600"/>
            </a:lvl3pPr>
            <a:lvl4pPr marL="1828800" lvl="3" indent="-228600" algn="l">
              <a:spcBef>
                <a:spcPts val="280"/>
              </a:spcBef>
              <a:spcAft>
                <a:spcPts val="0"/>
              </a:spcAft>
              <a:buSzPts val="980"/>
              <a:buNone/>
              <a:defRPr sz="1400"/>
            </a:lvl4pPr>
            <a:lvl5pPr marL="2286000" lvl="4" indent="-228600" algn="l">
              <a:spcBef>
                <a:spcPts val="280"/>
              </a:spcBef>
              <a:spcAft>
                <a:spcPts val="0"/>
              </a:spcAft>
              <a:buSzPts val="1400"/>
              <a:buNone/>
              <a:defRPr sz="1400"/>
            </a:lvl5pPr>
            <a:lvl6pPr marL="2743200" lvl="5" indent="-228600" algn="l">
              <a:spcBef>
                <a:spcPts val="280"/>
              </a:spcBef>
              <a:spcAft>
                <a:spcPts val="0"/>
              </a:spcAft>
              <a:buSzPts val="1400"/>
              <a:buNone/>
              <a:defRPr sz="1400"/>
            </a:lvl6pPr>
            <a:lvl7pPr marL="3200400" lvl="6" indent="-228600" algn="l">
              <a:spcBef>
                <a:spcPts val="280"/>
              </a:spcBef>
              <a:spcAft>
                <a:spcPts val="0"/>
              </a:spcAft>
              <a:buSzPts val="1400"/>
              <a:buNone/>
              <a:defRPr sz="1400"/>
            </a:lvl7pPr>
            <a:lvl8pPr marL="3657600" lvl="7" indent="-228600" algn="l">
              <a:spcBef>
                <a:spcPts val="280"/>
              </a:spcBef>
              <a:spcAft>
                <a:spcPts val="0"/>
              </a:spcAft>
              <a:buSzPts val="1400"/>
              <a:buNone/>
              <a:defRPr sz="1400"/>
            </a:lvl8pPr>
            <a:lvl9pPr marL="4114800" lvl="8" indent="-228600" algn="l">
              <a:spcBef>
                <a:spcPts val="280"/>
              </a:spcBef>
              <a:spcAft>
                <a:spcPts val="0"/>
              </a:spcAft>
              <a:buSzPts val="1400"/>
              <a:buNone/>
              <a:defRPr sz="1400"/>
            </a:lvl9pPr>
          </a:lstStyle>
          <a:p>
            <a:endParaRPr/>
          </a:p>
        </p:txBody>
      </p:sp>
      <p:cxnSp>
        <p:nvCxnSpPr>
          <p:cNvPr id="11" name="Straight Connector 10">
            <a:extLst>
              <a:ext uri="{FF2B5EF4-FFF2-40B4-BE49-F238E27FC236}">
                <a16:creationId xmlns="" xmlns:a16="http://schemas.microsoft.com/office/drawing/2014/main" id="{AAE8A8C3-3141-4AF9-9B8F-B429A275F089}"/>
              </a:ext>
            </a:extLst>
          </p:cNvPr>
          <p:cNvCxnSpPr/>
          <p:nvPr userDrawn="1"/>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12" name="Picture 11" descr="Text&#10;&#10;Description automatically generated">
            <a:extLst>
              <a:ext uri="{FF2B5EF4-FFF2-40B4-BE49-F238E27FC236}">
                <a16:creationId xmlns="" xmlns:a16="http://schemas.microsoft.com/office/drawing/2014/main" id="{A897CC73-D530-43E8-A5DB-077E95E536E7}"/>
              </a:ext>
            </a:extLst>
          </p:cNvPr>
          <p:cNvPicPr>
            <a:picLocks noChangeAspect="1"/>
          </p:cNvPicPr>
          <p:nvPr userDrawn="1"/>
        </p:nvPicPr>
        <p:blipFill>
          <a:blip r:embed="rId2"/>
          <a:stretch>
            <a:fillRect/>
          </a:stretch>
        </p:blipFill>
        <p:spPr>
          <a:xfrm>
            <a:off x="5049501" y="636297"/>
            <a:ext cx="2779900" cy="1143730"/>
          </a:xfrm>
          <a:prstGeom prst="rect">
            <a:avLst/>
          </a:prstGeom>
        </p:spPr>
      </p:pic>
      <p:cxnSp>
        <p:nvCxnSpPr>
          <p:cNvPr id="13" name="Straight Connector 12">
            <a:extLst>
              <a:ext uri="{FF2B5EF4-FFF2-40B4-BE49-F238E27FC236}">
                <a16:creationId xmlns="" xmlns:a16="http://schemas.microsoft.com/office/drawing/2014/main" id="{C2D6BED9-5CE1-4431-B83F-97057DAD97FF}"/>
              </a:ext>
            </a:extLst>
          </p:cNvPr>
          <p:cNvCxnSpPr/>
          <p:nvPr userDrawn="1"/>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 xmlns:a16="http://schemas.microsoft.com/office/drawing/2014/main" id="{3CD78F82-8D46-4298-830C-D877764AFC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29401" y="933819"/>
            <a:ext cx="1977819" cy="548685"/>
          </a:xfrm>
          <a:prstGeom prst="rect">
            <a:avLst/>
          </a:prstGeom>
        </p:spPr>
      </p:pic>
      <p:pic>
        <p:nvPicPr>
          <p:cNvPr id="15" name="Picture 2" descr="USC Viterbi School of Engineering - Crunchbase School Profile &amp; Alumni">
            <a:extLst>
              <a:ext uri="{FF2B5EF4-FFF2-40B4-BE49-F238E27FC236}">
                <a16:creationId xmlns="" xmlns:a16="http://schemas.microsoft.com/office/drawing/2014/main" id="{AF3A423F-093F-448E-9C6A-B985ECE6046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6572" y="899620"/>
            <a:ext cx="2306946" cy="617085"/>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descr="A picture containing text, tableware, dishware, clipart&#10;&#10;Description automatically generated">
            <a:extLst>
              <a:ext uri="{FF2B5EF4-FFF2-40B4-BE49-F238E27FC236}">
                <a16:creationId xmlns="" xmlns:a16="http://schemas.microsoft.com/office/drawing/2014/main" id="{A017E09D-F0A5-49BF-9432-AB1BFF008143}"/>
              </a:ext>
            </a:extLst>
          </p:cNvPr>
          <p:cNvPicPr>
            <a:picLocks noChangeAspect="1"/>
          </p:cNvPicPr>
          <p:nvPr userDrawn="1"/>
        </p:nvPicPr>
        <p:blipFill>
          <a:blip r:embed="rId5"/>
          <a:stretch>
            <a:fillRect/>
          </a:stretch>
        </p:blipFill>
        <p:spPr>
          <a:xfrm>
            <a:off x="9979112" y="919955"/>
            <a:ext cx="1916049" cy="576411"/>
          </a:xfrm>
          <a:prstGeom prst="rect">
            <a:avLst/>
          </a:prstGeom>
        </p:spPr>
      </p:pic>
      <p:pic>
        <p:nvPicPr>
          <p:cNvPr id="2" name="Picture 1">
            <a:extLst>
              <a:ext uri="{FF2B5EF4-FFF2-40B4-BE49-F238E27FC236}">
                <a16:creationId xmlns="" xmlns:a16="http://schemas.microsoft.com/office/drawing/2014/main" id="{FC8943E5-1CA7-4E33-9F78-5EB91097E895}"/>
              </a:ext>
            </a:extLst>
          </p:cNvPr>
          <p:cNvPicPr>
            <a:picLocks noChangeAspect="1"/>
          </p:cNvPicPr>
          <p:nvPr userDrawn="1"/>
        </p:nvPicPr>
        <p:blipFill>
          <a:blip r:embed="rId6"/>
          <a:stretch>
            <a:fillRect/>
          </a:stretch>
        </p:blipFill>
        <p:spPr>
          <a:xfrm>
            <a:off x="2754182" y="933021"/>
            <a:ext cx="2427318" cy="48256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a:lvl1pPr>
            <a:lvl2pPr marL="914400" lvl="1" indent="-330200" algn="l">
              <a:spcBef>
                <a:spcPts val="400"/>
              </a:spcBef>
              <a:spcAft>
                <a:spcPts val="0"/>
              </a:spcAft>
              <a:buSzPts val="1600"/>
              <a:buChar char="◻"/>
              <a:defRPr/>
            </a:lvl2pPr>
            <a:lvl3pPr marL="1371600" lvl="2" indent="-302894" algn="l">
              <a:spcBef>
                <a:spcPts val="360"/>
              </a:spcBef>
              <a:spcAft>
                <a:spcPts val="0"/>
              </a:spcAft>
              <a:buSzPts val="1170"/>
              <a:buChar char="■"/>
              <a:defRPr/>
            </a:lvl3pPr>
            <a:lvl4pPr marL="1828800" lvl="3" indent="-299719" algn="l">
              <a:spcBef>
                <a:spcPts val="320"/>
              </a:spcBef>
              <a:spcAft>
                <a:spcPts val="0"/>
              </a:spcAft>
              <a:buSzPts val="1120"/>
              <a:buChar char="◻"/>
              <a:defRPr/>
            </a:lvl4pPr>
            <a:lvl5pPr marL="2286000" lvl="4" indent="-330200" algn="l">
              <a:spcBef>
                <a:spcPts val="320"/>
              </a:spcBef>
              <a:spcAft>
                <a:spcPts val="0"/>
              </a:spcAft>
              <a:buSzPts val="16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2" name="Google Shape;32;p8"/>
          <p:cNvSpPr txBox="1">
            <a:spLocks noGrp="1"/>
          </p:cNvSpPr>
          <p:nvPr>
            <p:ph type="ftr" idx="11"/>
          </p:nvPr>
        </p:nvSpPr>
        <p:spPr>
          <a:xfrm>
            <a:off x="5892800" y="6248400"/>
            <a:ext cx="5384800" cy="2286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8"/>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sz="1200" b="0" i="0" u="none" strike="noStrike" cap="none">
                <a:solidFill>
                  <a:schemeClr val="dk1"/>
                </a:solidFill>
                <a:latin typeface="Arial"/>
                <a:ea typeface="Arial"/>
                <a:cs typeface="Arial"/>
                <a:sym typeface="Arial"/>
              </a:defRPr>
            </a:lvl1pPr>
            <a:lvl2pPr marL="0" lvl="1" indent="0" algn="ctr">
              <a:spcBef>
                <a:spcPts val="0"/>
              </a:spcBef>
              <a:buNone/>
              <a:defRPr sz="1200" b="0" i="0" u="none" strike="noStrike" cap="none">
                <a:solidFill>
                  <a:schemeClr val="dk1"/>
                </a:solidFill>
                <a:latin typeface="Arial"/>
                <a:ea typeface="Arial"/>
                <a:cs typeface="Arial"/>
                <a:sym typeface="Arial"/>
              </a:defRPr>
            </a:lvl2pPr>
            <a:lvl3pPr marL="0" lvl="2" indent="0" algn="ctr">
              <a:spcBef>
                <a:spcPts val="0"/>
              </a:spcBef>
              <a:buNone/>
              <a:defRPr sz="1200" b="0" i="0" u="none" strike="noStrike" cap="none">
                <a:solidFill>
                  <a:schemeClr val="dk1"/>
                </a:solidFill>
                <a:latin typeface="Arial"/>
                <a:ea typeface="Arial"/>
                <a:cs typeface="Arial"/>
                <a:sym typeface="Arial"/>
              </a:defRPr>
            </a:lvl3pPr>
            <a:lvl4pPr marL="0" lvl="3" indent="0" algn="ctr">
              <a:spcBef>
                <a:spcPts val="0"/>
              </a:spcBef>
              <a:buNone/>
              <a:defRPr sz="1200" b="0" i="0" u="none" strike="noStrike" cap="none">
                <a:solidFill>
                  <a:schemeClr val="dk1"/>
                </a:solidFill>
                <a:latin typeface="Arial"/>
                <a:ea typeface="Arial"/>
                <a:cs typeface="Arial"/>
                <a:sym typeface="Arial"/>
              </a:defRPr>
            </a:lvl4pPr>
            <a:lvl5pPr marL="0" lvl="4" indent="0" algn="ctr">
              <a:spcBef>
                <a:spcPts val="0"/>
              </a:spcBef>
              <a:buNone/>
              <a:defRPr sz="1200" b="0" i="0" u="none" strike="noStrike" cap="none">
                <a:solidFill>
                  <a:schemeClr val="dk1"/>
                </a:solidFill>
                <a:latin typeface="Arial"/>
                <a:ea typeface="Arial"/>
                <a:cs typeface="Arial"/>
                <a:sym typeface="Arial"/>
              </a:defRPr>
            </a:lvl5pPr>
            <a:lvl6pPr marL="0" lvl="5" indent="0" algn="ctr">
              <a:spcBef>
                <a:spcPts val="0"/>
              </a:spcBef>
              <a:buNone/>
              <a:defRPr sz="1200" b="0" i="0" u="none" strike="noStrike" cap="none">
                <a:solidFill>
                  <a:schemeClr val="dk1"/>
                </a:solidFill>
                <a:latin typeface="Arial"/>
                <a:ea typeface="Arial"/>
                <a:cs typeface="Arial"/>
                <a:sym typeface="Arial"/>
              </a:defRPr>
            </a:lvl6pPr>
            <a:lvl7pPr marL="0" lvl="6" indent="0" algn="ctr">
              <a:spcBef>
                <a:spcPts val="0"/>
              </a:spcBef>
              <a:buNone/>
              <a:defRPr sz="1200" b="0" i="0" u="none" strike="noStrike" cap="none">
                <a:solidFill>
                  <a:schemeClr val="dk1"/>
                </a:solidFill>
                <a:latin typeface="Arial"/>
                <a:ea typeface="Arial"/>
                <a:cs typeface="Arial"/>
                <a:sym typeface="Arial"/>
              </a:defRPr>
            </a:lvl7pPr>
            <a:lvl8pPr marL="0" lvl="7" indent="0" algn="ctr">
              <a:spcBef>
                <a:spcPts val="0"/>
              </a:spcBef>
              <a:buNone/>
              <a:defRPr sz="1200" b="0" i="0" u="none" strike="noStrike" cap="none">
                <a:solidFill>
                  <a:schemeClr val="dk1"/>
                </a:solidFill>
                <a:latin typeface="Arial"/>
                <a:ea typeface="Arial"/>
                <a:cs typeface="Arial"/>
                <a:sym typeface="Arial"/>
              </a:defRPr>
            </a:lvl8pPr>
            <a:lvl9pPr marL="0" lvl="8" indent="0" algn="ctr">
              <a:spcBef>
                <a:spcPts val="0"/>
              </a:spcBef>
              <a:buNone/>
              <a:defRPr sz="12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34"/>
        <p:cNvGrpSpPr/>
        <p:nvPr/>
      </p:nvGrpSpPr>
      <p:grpSpPr>
        <a:xfrm>
          <a:off x="0" y="0"/>
          <a:ext cx="0" cy="0"/>
          <a:chOff x="0" y="0"/>
          <a:chExt cx="0" cy="0"/>
        </a:xfrm>
      </p:grpSpPr>
      <p:sp>
        <p:nvSpPr>
          <p:cNvPr id="35" name="Google Shape;35;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SzPts val="1800"/>
              <a:buNone/>
              <a:defRPr sz="2400"/>
            </a:lvl1pPr>
            <a:lvl2pPr lvl="1" algn="ctr">
              <a:spcBef>
                <a:spcPts val="400"/>
              </a:spcBef>
              <a:spcAft>
                <a:spcPts val="0"/>
              </a:spcAft>
              <a:buSzPts val="1600"/>
              <a:buNone/>
              <a:defRPr sz="2000"/>
            </a:lvl2pPr>
            <a:lvl3pPr lvl="2" algn="ctr">
              <a:spcBef>
                <a:spcPts val="360"/>
              </a:spcBef>
              <a:spcAft>
                <a:spcPts val="0"/>
              </a:spcAft>
              <a:buSzPts val="1170"/>
              <a:buNone/>
              <a:defRPr sz="1800"/>
            </a:lvl3pPr>
            <a:lvl4pPr lvl="3" algn="ctr">
              <a:spcBef>
                <a:spcPts val="320"/>
              </a:spcBef>
              <a:spcAft>
                <a:spcPts val="0"/>
              </a:spcAft>
              <a:buSzPts val="1120"/>
              <a:buNone/>
              <a:defRPr sz="1600"/>
            </a:lvl4pPr>
            <a:lvl5pPr lvl="4" algn="ctr">
              <a:spcBef>
                <a:spcPts val="320"/>
              </a:spcBef>
              <a:spcAft>
                <a:spcPts val="0"/>
              </a:spcAft>
              <a:buSzPts val="1600"/>
              <a:buNone/>
              <a:defRPr sz="1600"/>
            </a:lvl5pPr>
            <a:lvl6pPr lvl="5" algn="ctr">
              <a:spcBef>
                <a:spcPts val="320"/>
              </a:spcBef>
              <a:spcAft>
                <a:spcPts val="0"/>
              </a:spcAft>
              <a:buSzPts val="1600"/>
              <a:buNone/>
              <a:defRPr sz="1600"/>
            </a:lvl6pPr>
            <a:lvl7pPr lvl="6" algn="ctr">
              <a:spcBef>
                <a:spcPts val="320"/>
              </a:spcBef>
              <a:spcAft>
                <a:spcPts val="0"/>
              </a:spcAft>
              <a:buSzPts val="1600"/>
              <a:buNone/>
              <a:defRPr sz="1600"/>
            </a:lvl7pPr>
            <a:lvl8pPr lvl="7" algn="ctr">
              <a:spcBef>
                <a:spcPts val="320"/>
              </a:spcBef>
              <a:spcAft>
                <a:spcPts val="0"/>
              </a:spcAft>
              <a:buSzPts val="1600"/>
              <a:buNone/>
              <a:defRPr sz="1600"/>
            </a:lvl8pPr>
            <a:lvl9pPr lvl="8" algn="ctr">
              <a:spcBef>
                <a:spcPts val="320"/>
              </a:spcBef>
              <a:spcAft>
                <a:spcPts val="0"/>
              </a:spcAft>
              <a:buSzPts val="1600"/>
              <a:buNone/>
              <a:defRPr sz="1600"/>
            </a:lvl9pPr>
          </a:lstStyle>
          <a:p>
            <a:endParaRPr/>
          </a:p>
        </p:txBody>
      </p:sp>
      <p:sp>
        <p:nvSpPr>
          <p:cNvPr id="37" name="Google Shape;37;p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9"/>
          <p:cNvSpPr txBox="1">
            <a:spLocks noGrp="1"/>
          </p:cNvSpPr>
          <p:nvPr>
            <p:ph type="ftr" idx="11"/>
          </p:nvPr>
        </p:nvSpPr>
        <p:spPr>
          <a:xfrm>
            <a:off x="5892800" y="6248400"/>
            <a:ext cx="5384800" cy="2286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9"/>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bg>
      <p:bgPr>
        <a:solidFill>
          <a:schemeClr val="lt1"/>
        </a:solidFill>
        <a:effectLst/>
      </p:bgPr>
    </p:bg>
    <p:spTree>
      <p:nvGrpSpPr>
        <p:cNvPr id="1" name="Shape 40"/>
        <p:cNvGrpSpPr/>
        <p:nvPr/>
      </p:nvGrpSpPr>
      <p:grpSpPr>
        <a:xfrm>
          <a:off x="0" y="0"/>
          <a:ext cx="0" cy="0"/>
          <a:chOff x="0" y="0"/>
          <a:chExt cx="0" cy="0"/>
        </a:xfrm>
      </p:grpSpPr>
      <p:sp>
        <p:nvSpPr>
          <p:cNvPr id="41" name="Google Shape;41;p10"/>
          <p:cNvSpPr txBox="1">
            <a:spLocks noGrp="1"/>
          </p:cNvSpPr>
          <p:nvPr>
            <p:ph type="body" idx="1"/>
          </p:nvPr>
        </p:nvSpPr>
        <p:spPr>
          <a:xfrm>
            <a:off x="609600" y="1262743"/>
            <a:ext cx="5384800" cy="4724400"/>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50519" algn="l">
              <a:spcBef>
                <a:spcPts val="480"/>
              </a:spcBef>
              <a:spcAft>
                <a:spcPts val="0"/>
              </a:spcAft>
              <a:buSzPts val="1920"/>
              <a:buChar char="◻"/>
              <a:defRPr sz="2400"/>
            </a:lvl2pPr>
            <a:lvl3pPr marL="1371600" lvl="2" indent="-311150" algn="l">
              <a:spcBef>
                <a:spcPts val="400"/>
              </a:spcBef>
              <a:spcAft>
                <a:spcPts val="0"/>
              </a:spcAft>
              <a:buSzPts val="1300"/>
              <a:buChar char="■"/>
              <a:defRPr sz="2000"/>
            </a:lvl3pPr>
            <a:lvl4pPr marL="1828800" lvl="3" indent="-308610" algn="l">
              <a:spcBef>
                <a:spcPts val="360"/>
              </a:spcBef>
              <a:spcAft>
                <a:spcPts val="0"/>
              </a:spcAft>
              <a:buSzPts val="126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42" name="Google Shape;42;p10"/>
          <p:cNvSpPr txBox="1">
            <a:spLocks noGrp="1"/>
          </p:cNvSpPr>
          <p:nvPr>
            <p:ph type="body" idx="2"/>
          </p:nvPr>
        </p:nvSpPr>
        <p:spPr>
          <a:xfrm>
            <a:off x="6197600" y="1273624"/>
            <a:ext cx="5384800" cy="4724400"/>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50519" algn="l">
              <a:spcBef>
                <a:spcPts val="480"/>
              </a:spcBef>
              <a:spcAft>
                <a:spcPts val="0"/>
              </a:spcAft>
              <a:buSzPts val="1920"/>
              <a:buChar char="◻"/>
              <a:defRPr sz="2400"/>
            </a:lvl2pPr>
            <a:lvl3pPr marL="1371600" lvl="2" indent="-311150" algn="l">
              <a:spcBef>
                <a:spcPts val="400"/>
              </a:spcBef>
              <a:spcAft>
                <a:spcPts val="0"/>
              </a:spcAft>
              <a:buSzPts val="1300"/>
              <a:buChar char="■"/>
              <a:defRPr sz="2000"/>
            </a:lvl3pPr>
            <a:lvl4pPr marL="1828800" lvl="3" indent="-308610" algn="l">
              <a:spcBef>
                <a:spcPts val="360"/>
              </a:spcBef>
              <a:spcAft>
                <a:spcPts val="0"/>
              </a:spcAft>
              <a:buSzPts val="126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43" name="Google Shape;43;p10"/>
          <p:cNvSpPr txBox="1">
            <a:spLocks noGrp="1"/>
          </p:cNvSpPr>
          <p:nvPr>
            <p:ph type="ftr" idx="11"/>
          </p:nvPr>
        </p:nvSpPr>
        <p:spPr>
          <a:xfrm>
            <a:off x="5892800" y="6248400"/>
            <a:ext cx="5384800" cy="2286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sz="1200">
                <a:solidFill>
                  <a:schemeClr val="dk1"/>
                </a:solidFill>
                <a:latin typeface="Arial"/>
                <a:ea typeface="Arial"/>
                <a:cs typeface="Arial"/>
                <a:sym typeface="Arial"/>
              </a:defRPr>
            </a:lvl1pPr>
            <a:lvl2pPr marL="0" lvl="1" indent="0" algn="ctr">
              <a:spcBef>
                <a:spcPts val="0"/>
              </a:spcBef>
              <a:buNone/>
              <a:defRPr sz="1200">
                <a:solidFill>
                  <a:schemeClr val="dk1"/>
                </a:solidFill>
                <a:latin typeface="Arial"/>
                <a:ea typeface="Arial"/>
                <a:cs typeface="Arial"/>
                <a:sym typeface="Arial"/>
              </a:defRPr>
            </a:lvl2pPr>
            <a:lvl3pPr marL="0" lvl="2" indent="0" algn="ctr">
              <a:spcBef>
                <a:spcPts val="0"/>
              </a:spcBef>
              <a:buNone/>
              <a:defRPr sz="1200">
                <a:solidFill>
                  <a:schemeClr val="dk1"/>
                </a:solidFill>
                <a:latin typeface="Arial"/>
                <a:ea typeface="Arial"/>
                <a:cs typeface="Arial"/>
                <a:sym typeface="Arial"/>
              </a:defRPr>
            </a:lvl3pPr>
            <a:lvl4pPr marL="0" lvl="3" indent="0" algn="ctr">
              <a:spcBef>
                <a:spcPts val="0"/>
              </a:spcBef>
              <a:buNone/>
              <a:defRPr sz="1200">
                <a:solidFill>
                  <a:schemeClr val="dk1"/>
                </a:solidFill>
                <a:latin typeface="Arial"/>
                <a:ea typeface="Arial"/>
                <a:cs typeface="Arial"/>
                <a:sym typeface="Arial"/>
              </a:defRPr>
            </a:lvl4pPr>
            <a:lvl5pPr marL="0" lvl="4" indent="0" algn="ctr">
              <a:spcBef>
                <a:spcPts val="0"/>
              </a:spcBef>
              <a:buNone/>
              <a:defRPr sz="1200">
                <a:solidFill>
                  <a:schemeClr val="dk1"/>
                </a:solidFill>
                <a:latin typeface="Arial"/>
                <a:ea typeface="Arial"/>
                <a:cs typeface="Arial"/>
                <a:sym typeface="Arial"/>
              </a:defRPr>
            </a:lvl5pPr>
            <a:lvl6pPr marL="0" lvl="5" indent="0" algn="ctr">
              <a:spcBef>
                <a:spcPts val="0"/>
              </a:spcBef>
              <a:buNone/>
              <a:defRPr sz="1200">
                <a:solidFill>
                  <a:schemeClr val="dk1"/>
                </a:solidFill>
                <a:latin typeface="Arial"/>
                <a:ea typeface="Arial"/>
                <a:cs typeface="Arial"/>
                <a:sym typeface="Arial"/>
              </a:defRPr>
            </a:lvl6pPr>
            <a:lvl7pPr marL="0" lvl="6" indent="0" algn="ctr">
              <a:spcBef>
                <a:spcPts val="0"/>
              </a:spcBef>
              <a:buNone/>
              <a:defRPr sz="1200">
                <a:solidFill>
                  <a:schemeClr val="dk1"/>
                </a:solidFill>
                <a:latin typeface="Arial"/>
                <a:ea typeface="Arial"/>
                <a:cs typeface="Arial"/>
                <a:sym typeface="Arial"/>
              </a:defRPr>
            </a:lvl7pPr>
            <a:lvl8pPr marL="0" lvl="7" indent="0" algn="ctr">
              <a:spcBef>
                <a:spcPts val="0"/>
              </a:spcBef>
              <a:buNone/>
              <a:defRPr sz="1200">
                <a:solidFill>
                  <a:schemeClr val="dk1"/>
                </a:solidFill>
                <a:latin typeface="Arial"/>
                <a:ea typeface="Arial"/>
                <a:cs typeface="Arial"/>
                <a:sym typeface="Arial"/>
              </a:defRPr>
            </a:lvl8pPr>
            <a:lvl9pPr marL="0" lvl="8" indent="0" algn="ctr">
              <a:spcBef>
                <a:spcPts val="0"/>
              </a:spcBef>
              <a:buNone/>
              <a:defRPr sz="12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5" name="Google Shape;45;p10"/>
          <p:cNvSpPr txBox="1">
            <a:spLocks noGrp="1"/>
          </p:cNvSpPr>
          <p:nvPr>
            <p:ph type="title"/>
          </p:nvPr>
        </p:nvSpPr>
        <p:spPr>
          <a:xfrm>
            <a:off x="457200" y="206829"/>
            <a:ext cx="10617200" cy="533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46"/>
        <p:cNvGrpSpPr/>
        <p:nvPr/>
      </p:nvGrpSpPr>
      <p:grpSpPr>
        <a:xfrm>
          <a:off x="0" y="0"/>
          <a:ext cx="0" cy="0"/>
          <a:chOff x="0" y="0"/>
          <a:chExt cx="0" cy="0"/>
        </a:xfrm>
      </p:grpSpPr>
      <p:sp>
        <p:nvSpPr>
          <p:cNvPr id="47" name="Google Shape;47;p11"/>
          <p:cNvSpPr txBox="1">
            <a:spLocks noGrp="1"/>
          </p:cNvSpPr>
          <p:nvPr>
            <p:ph type="title"/>
          </p:nvPr>
        </p:nvSpPr>
        <p:spPr>
          <a:xfrm>
            <a:off x="489857" y="3091544"/>
            <a:ext cx="10617200" cy="533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48" name="Google Shape;48;p11"/>
          <p:cNvCxnSpPr/>
          <p:nvPr/>
        </p:nvCxnSpPr>
        <p:spPr>
          <a:xfrm>
            <a:off x="348345" y="3745203"/>
            <a:ext cx="11451771" cy="18079"/>
          </a:xfrm>
          <a:prstGeom prst="straightConnector1">
            <a:avLst/>
          </a:prstGeom>
          <a:noFill/>
          <a:ln w="9525" cap="flat" cmpd="sng">
            <a:solidFill>
              <a:srgbClr val="093D6E"/>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ftr" idx="11"/>
          </p:nvPr>
        </p:nvSpPr>
        <p:spPr>
          <a:xfrm>
            <a:off x="5892800" y="6248400"/>
            <a:ext cx="5384800" cy="2286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sz="1200">
                <a:solidFill>
                  <a:schemeClr val="dk1"/>
                </a:solidFill>
                <a:latin typeface="Arial"/>
                <a:ea typeface="Arial"/>
                <a:cs typeface="Arial"/>
                <a:sym typeface="Arial"/>
              </a:defRPr>
            </a:lvl1pPr>
            <a:lvl2pPr marL="0" lvl="1" indent="0" algn="ctr">
              <a:spcBef>
                <a:spcPts val="0"/>
              </a:spcBef>
              <a:buNone/>
              <a:defRPr sz="1200">
                <a:solidFill>
                  <a:schemeClr val="dk1"/>
                </a:solidFill>
                <a:latin typeface="Arial"/>
                <a:ea typeface="Arial"/>
                <a:cs typeface="Arial"/>
                <a:sym typeface="Arial"/>
              </a:defRPr>
            </a:lvl2pPr>
            <a:lvl3pPr marL="0" lvl="2" indent="0" algn="ctr">
              <a:spcBef>
                <a:spcPts val="0"/>
              </a:spcBef>
              <a:buNone/>
              <a:defRPr sz="1200">
                <a:solidFill>
                  <a:schemeClr val="dk1"/>
                </a:solidFill>
                <a:latin typeface="Arial"/>
                <a:ea typeface="Arial"/>
                <a:cs typeface="Arial"/>
                <a:sym typeface="Arial"/>
              </a:defRPr>
            </a:lvl3pPr>
            <a:lvl4pPr marL="0" lvl="3" indent="0" algn="ctr">
              <a:spcBef>
                <a:spcPts val="0"/>
              </a:spcBef>
              <a:buNone/>
              <a:defRPr sz="1200">
                <a:solidFill>
                  <a:schemeClr val="dk1"/>
                </a:solidFill>
                <a:latin typeface="Arial"/>
                <a:ea typeface="Arial"/>
                <a:cs typeface="Arial"/>
                <a:sym typeface="Arial"/>
              </a:defRPr>
            </a:lvl4pPr>
            <a:lvl5pPr marL="0" lvl="4" indent="0" algn="ctr">
              <a:spcBef>
                <a:spcPts val="0"/>
              </a:spcBef>
              <a:buNone/>
              <a:defRPr sz="1200">
                <a:solidFill>
                  <a:schemeClr val="dk1"/>
                </a:solidFill>
                <a:latin typeface="Arial"/>
                <a:ea typeface="Arial"/>
                <a:cs typeface="Arial"/>
                <a:sym typeface="Arial"/>
              </a:defRPr>
            </a:lvl5pPr>
            <a:lvl6pPr marL="0" lvl="5" indent="0" algn="ctr">
              <a:spcBef>
                <a:spcPts val="0"/>
              </a:spcBef>
              <a:buNone/>
              <a:defRPr sz="1200">
                <a:solidFill>
                  <a:schemeClr val="dk1"/>
                </a:solidFill>
                <a:latin typeface="Arial"/>
                <a:ea typeface="Arial"/>
                <a:cs typeface="Arial"/>
                <a:sym typeface="Arial"/>
              </a:defRPr>
            </a:lvl6pPr>
            <a:lvl7pPr marL="0" lvl="6" indent="0" algn="ctr">
              <a:spcBef>
                <a:spcPts val="0"/>
              </a:spcBef>
              <a:buNone/>
              <a:defRPr sz="1200">
                <a:solidFill>
                  <a:schemeClr val="dk1"/>
                </a:solidFill>
                <a:latin typeface="Arial"/>
                <a:ea typeface="Arial"/>
                <a:cs typeface="Arial"/>
                <a:sym typeface="Arial"/>
              </a:defRPr>
            </a:lvl7pPr>
            <a:lvl8pPr marL="0" lvl="7" indent="0" algn="ctr">
              <a:spcBef>
                <a:spcPts val="0"/>
              </a:spcBef>
              <a:buNone/>
              <a:defRPr sz="1200">
                <a:solidFill>
                  <a:schemeClr val="dk1"/>
                </a:solidFill>
                <a:latin typeface="Arial"/>
                <a:ea typeface="Arial"/>
                <a:cs typeface="Arial"/>
                <a:sym typeface="Arial"/>
              </a:defRPr>
            </a:lvl8pPr>
            <a:lvl9pPr marL="0" lvl="8" indent="0" algn="ctr">
              <a:spcBef>
                <a:spcPts val="0"/>
              </a:spcBef>
              <a:buNone/>
              <a:defRPr sz="1200">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2"/>
        <p:cNvGrpSpPr/>
        <p:nvPr/>
      </p:nvGrpSpPr>
      <p:grpSpPr>
        <a:xfrm>
          <a:off x="0" y="0"/>
          <a:ext cx="0" cy="0"/>
          <a:chOff x="0" y="0"/>
          <a:chExt cx="0" cy="0"/>
        </a:xfrm>
      </p:grpSpPr>
      <p:sp>
        <p:nvSpPr>
          <p:cNvPr id="53" name="Google Shape;53;p13"/>
          <p:cNvSpPr txBox="1">
            <a:spLocks noGrp="1"/>
          </p:cNvSpPr>
          <p:nvPr>
            <p:ph type="ftr" idx="11"/>
          </p:nvPr>
        </p:nvSpPr>
        <p:spPr>
          <a:xfrm>
            <a:off x="5892800" y="6248400"/>
            <a:ext cx="5384800" cy="2286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55" name="Google Shape;55;p13"/>
          <p:cNvSpPr/>
          <p:nvPr/>
        </p:nvSpPr>
        <p:spPr>
          <a:xfrm>
            <a:off x="1" y="0"/>
            <a:ext cx="12192000" cy="6858000"/>
          </a:xfrm>
          <a:prstGeom prst="rect">
            <a:avLst/>
          </a:prstGeom>
          <a:solidFill>
            <a:schemeClr val="lt1"/>
          </a:solidFill>
          <a:ln w="12700"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3"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ftr" idx="11"/>
          </p:nvPr>
        </p:nvSpPr>
        <p:spPr>
          <a:xfrm>
            <a:off x="5892800" y="6248400"/>
            <a:ext cx="5384800" cy="228600"/>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6"/>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chemeClr val="dk1"/>
                </a:solidFill>
                <a:latin typeface="Arial"/>
                <a:ea typeface="Arial"/>
                <a:cs typeface="Arial"/>
                <a:sym typeface="Arial"/>
              </a:defRPr>
            </a:lvl1pPr>
            <a:lvl2pPr marL="0" marR="0" lvl="1" indent="0" algn="ctr" rtl="0">
              <a:spcBef>
                <a:spcPts val="0"/>
              </a:spcBef>
              <a:buNone/>
              <a:defRPr sz="1200" b="0" i="0" u="none" strike="noStrike" cap="none">
                <a:solidFill>
                  <a:schemeClr val="dk1"/>
                </a:solidFill>
                <a:latin typeface="Arial"/>
                <a:ea typeface="Arial"/>
                <a:cs typeface="Arial"/>
                <a:sym typeface="Arial"/>
              </a:defRPr>
            </a:lvl2pPr>
            <a:lvl3pPr marL="0" marR="0" lvl="2" indent="0" algn="ctr" rtl="0">
              <a:spcBef>
                <a:spcPts val="0"/>
              </a:spcBef>
              <a:buNone/>
              <a:defRPr sz="1200" b="0" i="0" u="none" strike="noStrike" cap="none">
                <a:solidFill>
                  <a:schemeClr val="dk1"/>
                </a:solidFill>
                <a:latin typeface="Arial"/>
                <a:ea typeface="Arial"/>
                <a:cs typeface="Arial"/>
                <a:sym typeface="Arial"/>
              </a:defRPr>
            </a:lvl3pPr>
            <a:lvl4pPr marL="0" marR="0" lvl="3" indent="0" algn="ctr" rtl="0">
              <a:spcBef>
                <a:spcPts val="0"/>
              </a:spcBef>
              <a:buNone/>
              <a:defRPr sz="1200" b="0" i="0" u="none" strike="noStrike" cap="none">
                <a:solidFill>
                  <a:schemeClr val="dk1"/>
                </a:solidFill>
                <a:latin typeface="Arial"/>
                <a:ea typeface="Arial"/>
                <a:cs typeface="Arial"/>
                <a:sym typeface="Arial"/>
              </a:defRPr>
            </a:lvl4pPr>
            <a:lvl5pPr marL="0" marR="0" lvl="4" indent="0" algn="ctr" rtl="0">
              <a:spcBef>
                <a:spcPts val="0"/>
              </a:spcBef>
              <a:buNone/>
              <a:defRPr sz="1200" b="0" i="0" u="none" strike="noStrike" cap="none">
                <a:solidFill>
                  <a:schemeClr val="dk1"/>
                </a:solidFill>
                <a:latin typeface="Arial"/>
                <a:ea typeface="Arial"/>
                <a:cs typeface="Arial"/>
                <a:sym typeface="Arial"/>
              </a:defRPr>
            </a:lvl5pPr>
            <a:lvl6pPr marL="0" marR="0" lvl="5" indent="0" algn="ctr" rtl="0">
              <a:spcBef>
                <a:spcPts val="0"/>
              </a:spcBef>
              <a:buNone/>
              <a:defRPr sz="1200" b="0" i="0" u="none" strike="noStrike" cap="none">
                <a:solidFill>
                  <a:schemeClr val="dk1"/>
                </a:solidFill>
                <a:latin typeface="Arial"/>
                <a:ea typeface="Arial"/>
                <a:cs typeface="Arial"/>
                <a:sym typeface="Arial"/>
              </a:defRPr>
            </a:lvl6pPr>
            <a:lvl7pPr marL="0" marR="0" lvl="6" indent="0" algn="ctr" rtl="0">
              <a:spcBef>
                <a:spcPts val="0"/>
              </a:spcBef>
              <a:buNone/>
              <a:defRPr sz="1200" b="0" i="0" u="none" strike="noStrike" cap="none">
                <a:solidFill>
                  <a:schemeClr val="dk1"/>
                </a:solidFill>
                <a:latin typeface="Arial"/>
                <a:ea typeface="Arial"/>
                <a:cs typeface="Arial"/>
                <a:sym typeface="Arial"/>
              </a:defRPr>
            </a:lvl7pPr>
            <a:lvl8pPr marL="0" marR="0" lvl="7" indent="0" algn="ctr" rtl="0">
              <a:spcBef>
                <a:spcPts val="0"/>
              </a:spcBef>
              <a:buNone/>
              <a:defRPr sz="1200" b="0" i="0" u="none" strike="noStrike" cap="none">
                <a:solidFill>
                  <a:schemeClr val="dk1"/>
                </a:solidFill>
                <a:latin typeface="Arial"/>
                <a:ea typeface="Arial"/>
                <a:cs typeface="Arial"/>
                <a:sym typeface="Arial"/>
              </a:defRPr>
            </a:lvl8pPr>
            <a:lvl9pPr marL="0" marR="0" lvl="8" indent="0" algn="ctr" rtl="0">
              <a:spcBef>
                <a:spcPts val="0"/>
              </a:spcBef>
              <a:buNone/>
              <a:defRPr sz="12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12" name="Google Shape;12;p6"/>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0" i="0" u="none" strike="noStrike" cap="none">
                <a:solidFill>
                  <a:schemeClr val="accent1"/>
                </a:solidFill>
                <a:latin typeface="Arial"/>
                <a:ea typeface="Arial"/>
                <a:cs typeface="Arial"/>
                <a:sym typeface="Arial"/>
              </a:defRPr>
            </a:lvl1pPr>
            <a:lvl2pPr marR="0" lvl="1" algn="l" rtl="0">
              <a:spcBef>
                <a:spcPts val="0"/>
              </a:spcBef>
              <a:spcAft>
                <a:spcPts val="0"/>
              </a:spcAft>
              <a:buSzPts val="1400"/>
              <a:buNone/>
              <a:defRPr sz="2800" b="0" i="0" u="none" strike="noStrike" cap="none">
                <a:solidFill>
                  <a:srgbClr val="FF0000"/>
                </a:solidFill>
                <a:latin typeface="Calibri"/>
                <a:ea typeface="Calibri"/>
                <a:cs typeface="Calibri"/>
                <a:sym typeface="Calibri"/>
              </a:defRPr>
            </a:lvl2pPr>
            <a:lvl3pPr marR="0" lvl="2" algn="l" rtl="0">
              <a:spcBef>
                <a:spcPts val="0"/>
              </a:spcBef>
              <a:spcAft>
                <a:spcPts val="0"/>
              </a:spcAft>
              <a:buSzPts val="1400"/>
              <a:buNone/>
              <a:defRPr sz="2800" b="0" i="0" u="none" strike="noStrike" cap="none">
                <a:solidFill>
                  <a:srgbClr val="FF0000"/>
                </a:solidFill>
                <a:latin typeface="Calibri"/>
                <a:ea typeface="Calibri"/>
                <a:cs typeface="Calibri"/>
                <a:sym typeface="Calibri"/>
              </a:defRPr>
            </a:lvl3pPr>
            <a:lvl4pPr marR="0" lvl="3" algn="l" rtl="0">
              <a:spcBef>
                <a:spcPts val="0"/>
              </a:spcBef>
              <a:spcAft>
                <a:spcPts val="0"/>
              </a:spcAft>
              <a:buSzPts val="1400"/>
              <a:buNone/>
              <a:defRPr sz="2800" b="0" i="0" u="none" strike="noStrike" cap="none">
                <a:solidFill>
                  <a:srgbClr val="FF0000"/>
                </a:solidFill>
                <a:latin typeface="Calibri"/>
                <a:ea typeface="Calibri"/>
                <a:cs typeface="Calibri"/>
                <a:sym typeface="Calibri"/>
              </a:defRPr>
            </a:lvl4pPr>
            <a:lvl5pPr marR="0" lvl="4" algn="l" rtl="0">
              <a:spcBef>
                <a:spcPts val="0"/>
              </a:spcBef>
              <a:spcAft>
                <a:spcPts val="0"/>
              </a:spcAft>
              <a:buSzPts val="1400"/>
              <a:buNone/>
              <a:defRPr sz="2800" b="0" i="0" u="none" strike="noStrike" cap="none">
                <a:solidFill>
                  <a:srgbClr val="FF0000"/>
                </a:solidFill>
                <a:latin typeface="Calibri"/>
                <a:ea typeface="Calibri"/>
                <a:cs typeface="Calibri"/>
                <a:sym typeface="Calibri"/>
              </a:defRPr>
            </a:lvl5pPr>
            <a:lvl6pPr marR="0" lvl="5" algn="l" rtl="0">
              <a:spcBef>
                <a:spcPts val="0"/>
              </a:spcBef>
              <a:spcAft>
                <a:spcPts val="0"/>
              </a:spcAft>
              <a:buSzPts val="1400"/>
              <a:buNone/>
              <a:defRPr sz="2800" b="0" i="0" u="none" strike="noStrike" cap="none">
                <a:solidFill>
                  <a:srgbClr val="FF0000"/>
                </a:solidFill>
                <a:latin typeface="Calibri"/>
                <a:ea typeface="Calibri"/>
                <a:cs typeface="Calibri"/>
                <a:sym typeface="Calibri"/>
              </a:defRPr>
            </a:lvl6pPr>
            <a:lvl7pPr marR="0" lvl="6" algn="l" rtl="0">
              <a:spcBef>
                <a:spcPts val="0"/>
              </a:spcBef>
              <a:spcAft>
                <a:spcPts val="0"/>
              </a:spcAft>
              <a:buSzPts val="1400"/>
              <a:buNone/>
              <a:defRPr sz="2800" b="0" i="0" u="none" strike="noStrike" cap="none">
                <a:solidFill>
                  <a:srgbClr val="FF0000"/>
                </a:solidFill>
                <a:latin typeface="Calibri"/>
                <a:ea typeface="Calibri"/>
                <a:cs typeface="Calibri"/>
                <a:sym typeface="Calibri"/>
              </a:defRPr>
            </a:lvl7pPr>
            <a:lvl8pPr marR="0" lvl="7" algn="l" rtl="0">
              <a:spcBef>
                <a:spcPts val="0"/>
              </a:spcBef>
              <a:spcAft>
                <a:spcPts val="0"/>
              </a:spcAft>
              <a:buSzPts val="1400"/>
              <a:buNone/>
              <a:defRPr sz="2800" b="0" i="0" u="none" strike="noStrike" cap="none">
                <a:solidFill>
                  <a:srgbClr val="FF0000"/>
                </a:solidFill>
                <a:latin typeface="Calibri"/>
                <a:ea typeface="Calibri"/>
                <a:cs typeface="Calibri"/>
                <a:sym typeface="Calibri"/>
              </a:defRPr>
            </a:lvl8pPr>
            <a:lvl9pPr marR="0" lvl="8" algn="l" rtl="0">
              <a:spcBef>
                <a:spcPts val="0"/>
              </a:spcBef>
              <a:spcAft>
                <a:spcPts val="0"/>
              </a:spcAft>
              <a:buSzPts val="1400"/>
              <a:buNone/>
              <a:defRPr sz="2800" b="0" i="0" u="none" strike="noStrike" cap="none">
                <a:solidFill>
                  <a:srgbClr val="FF0000"/>
                </a:solidFill>
                <a:latin typeface="Calibri"/>
                <a:ea typeface="Calibri"/>
                <a:cs typeface="Calibri"/>
                <a:sym typeface="Calibri"/>
              </a:defRPr>
            </a:lvl9pPr>
          </a:lstStyle>
          <a:p>
            <a:endParaRPr/>
          </a:p>
        </p:txBody>
      </p:sp>
      <p:sp>
        <p:nvSpPr>
          <p:cNvPr id="13" name="Google Shape;13;p6"/>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lt2"/>
              </a:buClr>
              <a:buSzPts val="16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cxnSp>
        <p:nvCxnSpPr>
          <p:cNvPr id="14" name="Google Shape;14;p6"/>
          <p:cNvCxnSpPr/>
          <p:nvPr/>
        </p:nvCxnSpPr>
        <p:spPr>
          <a:xfrm>
            <a:off x="348345" y="806055"/>
            <a:ext cx="11451771" cy="18079"/>
          </a:xfrm>
          <a:prstGeom prst="straightConnector1">
            <a:avLst/>
          </a:prstGeom>
          <a:noFill/>
          <a:ln w="9525" cap="flat" cmpd="sng">
            <a:solidFill>
              <a:srgbClr val="093D6E"/>
            </a:solidFill>
            <a:prstDash val="solid"/>
            <a:round/>
            <a:headEnd type="none" w="sm" len="sm"/>
            <a:tailEnd type="none" w="sm" len="sm"/>
          </a:ln>
        </p:spPr>
      </p:cxnSp>
      <p:pic>
        <p:nvPicPr>
          <p:cNvPr id="20" name="Picture 19">
            <a:extLst>
              <a:ext uri="{FF2B5EF4-FFF2-40B4-BE49-F238E27FC236}">
                <a16:creationId xmlns="" xmlns:a16="http://schemas.microsoft.com/office/drawing/2014/main" id="{8D2D9952-F531-461F-AB90-F269140A9BD9}"/>
              </a:ext>
            </a:extLst>
          </p:cNvPr>
          <p:cNvPicPr>
            <a:picLocks noChangeAspect="1"/>
          </p:cNvPicPr>
          <p:nvPr userDrawn="1"/>
        </p:nvPicPr>
        <p:blipFill>
          <a:blip r:embed="rId9"/>
          <a:stretch>
            <a:fillRect/>
          </a:stretch>
        </p:blipFill>
        <p:spPr>
          <a:xfrm>
            <a:off x="10037380" y="157383"/>
            <a:ext cx="447675" cy="590550"/>
          </a:xfrm>
          <a:prstGeom prst="rect">
            <a:avLst/>
          </a:prstGeom>
        </p:spPr>
      </p:pic>
      <p:pic>
        <p:nvPicPr>
          <p:cNvPr id="21" name="Picture 6" descr="University of Pennsylvania - Wikipedia">
            <a:extLst>
              <a:ext uri="{FF2B5EF4-FFF2-40B4-BE49-F238E27FC236}">
                <a16:creationId xmlns="" xmlns:a16="http://schemas.microsoft.com/office/drawing/2014/main" id="{7C6163E7-5231-44D0-A662-D1F6F77E035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9489860" y="229179"/>
            <a:ext cx="565512" cy="4887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Index of /~jtyner/itp104/img">
            <a:extLst>
              <a:ext uri="{FF2B5EF4-FFF2-40B4-BE49-F238E27FC236}">
                <a16:creationId xmlns="" xmlns:a16="http://schemas.microsoft.com/office/drawing/2014/main" id="{8E6C00D9-36CB-45DE-8B8D-1892FA3E0DE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1360680" y="112189"/>
            <a:ext cx="635744" cy="63574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amazon-research · GitHub">
            <a:extLst>
              <a:ext uri="{FF2B5EF4-FFF2-40B4-BE49-F238E27FC236}">
                <a16:creationId xmlns="" xmlns:a16="http://schemas.microsoft.com/office/drawing/2014/main" id="{87F31DCC-0AB7-48A2-BE57-3AFA8D3993D8}"/>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368337" y="150226"/>
            <a:ext cx="635744" cy="635744"/>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a:extLst>
              <a:ext uri="{FF2B5EF4-FFF2-40B4-BE49-F238E27FC236}">
                <a16:creationId xmlns="" xmlns:a16="http://schemas.microsoft.com/office/drawing/2014/main" id="{681C228D-5F5D-4A9E-BE49-BFC8B2D4DD2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959798" y="187545"/>
            <a:ext cx="459890" cy="516166"/>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3.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4.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png"/><Relationship Id="rId6"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43.emf"/><Relationship Id="rId5" Type="http://schemas.openxmlformats.org/officeDocument/2006/relationships/image" Target="../media/image78.png"/><Relationship Id="rId6" Type="http://schemas.openxmlformats.org/officeDocument/2006/relationships/image" Target="../media/image44.emf"/><Relationship Id="rId7" Type="http://schemas.openxmlformats.org/officeDocument/2006/relationships/image" Target="../media/image80.png"/><Relationship Id="rId8"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pn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 Id="rId3"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4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http://blender02.cs.rpi.edu:3300/elisa_ie" TargetMode="External"/><Relationship Id="rId5" Type="http://schemas.openxmlformats.org/officeDocument/2006/relationships/hyperlink" Target="http://159.89.180.81:3300/elisa_ie/api" TargetMode="External"/><Relationship Id="rId6" Type="http://schemas.openxmlformats.org/officeDocument/2006/relationships/hyperlink" Target="http://159.89.180.81:3300/elisa_ie" TargetMode="External"/><Relationship Id="rId7" Type="http://schemas.openxmlformats.org/officeDocument/2006/relationships/hyperlink" Target="http://159.89.180.81:8080/"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hub.docker.com/orgs/blendernlp/repositories" TargetMode="Externa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0.tiff"/></Relationships>
</file>

<file path=ppt/slides/_rels/slide4.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7" Type="http://schemas.openxmlformats.org/officeDocument/2006/relationships/image" Target="../media/image27.emf"/><Relationship Id="rId8"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
          <p:cNvSpPr txBox="1"/>
          <p:nvPr/>
        </p:nvSpPr>
        <p:spPr>
          <a:xfrm>
            <a:off x="3390900" y="5650402"/>
            <a:ext cx="5410200" cy="1077218"/>
          </a:xfrm>
          <a:prstGeom prst="rect">
            <a:avLst/>
          </a:prstGeom>
          <a:solidFill>
            <a:srgbClr val="FAE1AF"/>
          </a:solidFill>
          <a:ln w="19050" cap="flat" cmpd="sng">
            <a:solidFill>
              <a:srgbClr val="A7001B"/>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dirty="0">
                <a:solidFill>
                  <a:srgbClr val="000080"/>
                </a:solidFill>
                <a:latin typeface="Calibri"/>
                <a:ea typeface="Calibri"/>
                <a:cs typeface="Calibri"/>
                <a:sym typeface="Calibri"/>
              </a:rPr>
              <a:t>July 2022</a:t>
            </a:r>
            <a:endParaRPr dirty="0"/>
          </a:p>
          <a:p>
            <a:pPr marL="0" marR="0" lvl="0" indent="0" algn="ctr" rtl="0">
              <a:spcBef>
                <a:spcPts val="800"/>
              </a:spcBef>
              <a:spcAft>
                <a:spcPts val="0"/>
              </a:spcAft>
              <a:buNone/>
            </a:pPr>
            <a:r>
              <a:rPr lang="en-US" sz="1600" b="1" dirty="0">
                <a:solidFill>
                  <a:srgbClr val="000080"/>
                </a:solidFill>
                <a:latin typeface="Calibri"/>
                <a:ea typeface="Calibri"/>
                <a:cs typeface="Calibri"/>
                <a:sym typeface="Calibri"/>
              </a:rPr>
              <a:t>NAACL</a:t>
            </a:r>
            <a:r>
              <a:rPr lang="en-US" sz="1600" b="1" i="0" u="none" strike="noStrike" cap="none" dirty="0">
                <a:solidFill>
                  <a:srgbClr val="000080"/>
                </a:solidFill>
                <a:latin typeface="Calibri"/>
                <a:ea typeface="Calibri"/>
                <a:cs typeface="Calibri"/>
                <a:sym typeface="Calibri"/>
              </a:rPr>
              <a:t> Tutorials</a:t>
            </a:r>
            <a:endParaRPr dirty="0"/>
          </a:p>
          <a:p>
            <a:pPr marL="0" marR="0" lvl="0" indent="0" algn="ctr" rtl="0">
              <a:spcBef>
                <a:spcPts val="800"/>
              </a:spcBef>
              <a:spcAft>
                <a:spcPts val="0"/>
              </a:spcAft>
              <a:buNone/>
            </a:pPr>
            <a:r>
              <a:rPr lang="en-US" sz="1600" b="1" dirty="0">
                <a:solidFill>
                  <a:srgbClr val="000080"/>
                </a:solidFill>
                <a:latin typeface="Calibri"/>
                <a:ea typeface="Calibri"/>
                <a:cs typeface="Calibri"/>
                <a:sym typeface="Calibri"/>
              </a:rPr>
              <a:t>New Frontiers of Information Extraction</a:t>
            </a:r>
            <a:endParaRPr sz="1800" b="0" i="0" u="none" strike="noStrike" cap="none" dirty="0">
              <a:solidFill>
                <a:srgbClr val="000080"/>
              </a:solidFill>
              <a:latin typeface="Calibri"/>
              <a:ea typeface="Calibri"/>
              <a:cs typeface="Calibri"/>
              <a:sym typeface="Calibri"/>
            </a:endParaRPr>
          </a:p>
        </p:txBody>
      </p:sp>
      <p:sp>
        <p:nvSpPr>
          <p:cNvPr id="62" name="Google Shape;62;p1"/>
          <p:cNvSpPr txBox="1">
            <a:spLocks noGrp="1"/>
          </p:cNvSpPr>
          <p:nvPr>
            <p:ph type="title"/>
          </p:nvPr>
        </p:nvSpPr>
        <p:spPr>
          <a:xfrm>
            <a:off x="963083" y="1956731"/>
            <a:ext cx="10363200" cy="136207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ltLang="zh-CN" sz="2800" dirty="0">
                <a:solidFill>
                  <a:srgbClr val="000080"/>
                </a:solidFill>
              </a:rPr>
              <a:t>Transfer</a:t>
            </a:r>
            <a:r>
              <a:rPr lang="zh-CN" altLang="en-US" sz="2800" dirty="0">
                <a:solidFill>
                  <a:srgbClr val="000080"/>
                </a:solidFill>
              </a:rPr>
              <a:t> </a:t>
            </a:r>
            <a:r>
              <a:rPr lang="en-US" altLang="zh-CN" sz="2800" dirty="0">
                <a:solidFill>
                  <a:srgbClr val="000080"/>
                </a:solidFill>
              </a:rPr>
              <a:t>Learning</a:t>
            </a:r>
            <a:r>
              <a:rPr lang="zh-CN" altLang="en-US" sz="2800" dirty="0">
                <a:solidFill>
                  <a:srgbClr val="000080"/>
                </a:solidFill>
              </a:rPr>
              <a:t> </a:t>
            </a:r>
            <a:r>
              <a:rPr lang="en-US" altLang="zh-CN" sz="2800" dirty="0">
                <a:solidFill>
                  <a:srgbClr val="000080"/>
                </a:solidFill>
              </a:rPr>
              <a:t>for</a:t>
            </a:r>
            <a:r>
              <a:rPr lang="zh-CN" altLang="en-US" sz="2800" dirty="0">
                <a:solidFill>
                  <a:srgbClr val="000080"/>
                </a:solidFill>
              </a:rPr>
              <a:t> </a:t>
            </a:r>
            <a:r>
              <a:rPr lang="en-US" altLang="zh-CN" sz="2800" dirty="0">
                <a:solidFill>
                  <a:srgbClr val="000080"/>
                </a:solidFill>
              </a:rPr>
              <a:t>IE</a:t>
            </a:r>
            <a:r>
              <a:rPr lang="en-US" sz="2400" dirty="0">
                <a:solidFill>
                  <a:srgbClr val="000080"/>
                </a:solidFill>
              </a:rPr>
              <a:t/>
            </a:r>
            <a:br>
              <a:rPr lang="en-US" sz="2400" dirty="0">
                <a:solidFill>
                  <a:srgbClr val="000080"/>
                </a:solidFill>
              </a:rPr>
            </a:br>
            <a:r>
              <a:rPr lang="en-US" sz="2000" dirty="0">
                <a:solidFill>
                  <a:srgbClr val="000080"/>
                </a:solidFill>
              </a:rPr>
              <a:t>New Frontiers of Information Extraction (Part </a:t>
            </a:r>
            <a:r>
              <a:rPr lang="en-US" altLang="zh-CN" sz="2000" dirty="0">
                <a:solidFill>
                  <a:srgbClr val="000080"/>
                </a:solidFill>
              </a:rPr>
              <a:t>I</a:t>
            </a:r>
            <a:r>
              <a:rPr lang="en-US" sz="2000" dirty="0">
                <a:solidFill>
                  <a:srgbClr val="000080"/>
                </a:solidFill>
              </a:rPr>
              <a:t>V)</a:t>
            </a:r>
            <a:r>
              <a:rPr lang="en-US" sz="2400" dirty="0"/>
              <a:t/>
            </a:r>
            <a:br>
              <a:rPr lang="en-US" sz="2400" dirty="0"/>
            </a:br>
            <a:r>
              <a:rPr lang="en-US" sz="3200" dirty="0"/>
              <a:t/>
            </a:r>
            <a:br>
              <a:rPr lang="en-US" sz="3200" dirty="0"/>
            </a:br>
            <a:endParaRPr sz="3200" b="1" dirty="0">
              <a:solidFill>
                <a:srgbClr val="0033CC"/>
              </a:solidFill>
            </a:endParaRPr>
          </a:p>
        </p:txBody>
      </p:sp>
      <p:sp>
        <p:nvSpPr>
          <p:cNvPr id="63" name="Google Shape;63;p1"/>
          <p:cNvSpPr txBox="1">
            <a:spLocks noGrp="1"/>
          </p:cNvSpPr>
          <p:nvPr>
            <p:ph type="body" idx="1"/>
          </p:nvPr>
        </p:nvSpPr>
        <p:spPr>
          <a:xfrm>
            <a:off x="1191683" y="3533700"/>
            <a:ext cx="10363200" cy="1206231"/>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1500"/>
              <a:buNone/>
            </a:pPr>
            <a:r>
              <a:rPr lang="en-US" altLang="zh-CN" sz="2000" dirty="0" err="1" smtClean="0">
                <a:solidFill>
                  <a:srgbClr val="0000FF"/>
                </a:solidFill>
              </a:rPr>
              <a:t>Heng</a:t>
            </a:r>
            <a:r>
              <a:rPr lang="en-US" altLang="zh-CN" sz="2000" dirty="0" smtClean="0">
                <a:solidFill>
                  <a:srgbClr val="0000FF"/>
                </a:solidFill>
              </a:rPr>
              <a:t> </a:t>
            </a:r>
            <a:r>
              <a:rPr lang="en-US" altLang="zh-CN" sz="2000" dirty="0" err="1" smtClean="0">
                <a:solidFill>
                  <a:srgbClr val="0000FF"/>
                </a:solidFill>
              </a:rPr>
              <a:t>Ji</a:t>
            </a:r>
            <a:endParaRPr lang="en-US" altLang="zh-CN" sz="2000" dirty="0" smtClean="0">
              <a:solidFill>
                <a:srgbClr val="0000FF"/>
              </a:solidFill>
            </a:endParaRPr>
          </a:p>
          <a:p>
            <a:pPr marL="0" lvl="0" indent="0" algn="ctr" rtl="0">
              <a:spcBef>
                <a:spcPts val="0"/>
              </a:spcBef>
              <a:spcAft>
                <a:spcPts val="0"/>
              </a:spcAft>
              <a:buSzPts val="1500"/>
              <a:buNone/>
            </a:pPr>
            <a:r>
              <a:rPr lang="en-US" altLang="zh-CN" sz="2000" dirty="0" smtClean="0"/>
              <a:t>Some slides from NAACL2022 Tutorial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tLang="zh-CN" sz="3000" dirty="0"/>
              <a:t>Cross-type</a:t>
            </a:r>
            <a:r>
              <a:rPr lang="zh-CN" altLang="en-US" sz="3000" dirty="0"/>
              <a:t> </a:t>
            </a:r>
            <a:r>
              <a:rPr lang="en-US" altLang="zh-CN" sz="3000" dirty="0"/>
              <a:t>Transfer:</a:t>
            </a:r>
            <a:r>
              <a:rPr lang="zh-CN" altLang="en-US" sz="3000" dirty="0"/>
              <a:t> </a:t>
            </a:r>
            <a:r>
              <a:rPr lang="en-US" altLang="zh-CN" sz="3000" dirty="0"/>
              <a:t>QA-based</a:t>
            </a:r>
            <a:r>
              <a:rPr lang="zh-CN" altLang="en-US" sz="3000" dirty="0"/>
              <a:t> </a:t>
            </a:r>
            <a:r>
              <a:rPr lang="en-US" altLang="zh-CN" sz="3000" dirty="0"/>
              <a:t>Event</a:t>
            </a:r>
            <a:r>
              <a:rPr lang="zh-CN" altLang="en-US" sz="3000" dirty="0"/>
              <a:t> </a:t>
            </a:r>
            <a:r>
              <a:rPr lang="en-US" altLang="zh-CN" sz="3000" dirty="0"/>
              <a:t>Extraction</a:t>
            </a:r>
            <a:endParaRPr sz="3000" dirty="0"/>
          </a:p>
        </p:txBody>
      </p:sp>
      <p:sp>
        <p:nvSpPr>
          <p:cNvPr id="69" name="Google Shape;69;p2"/>
          <p:cNvSpPr txBox="1">
            <a:spLocks noGrp="1"/>
          </p:cNvSpPr>
          <p:nvPr>
            <p:ph type="body" idx="1"/>
          </p:nvPr>
        </p:nvSpPr>
        <p:spPr>
          <a:xfrm>
            <a:off x="609600" y="1020418"/>
            <a:ext cx="10972800" cy="970893"/>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t>Questions are constructed based on </a:t>
            </a:r>
            <a:r>
              <a:rPr lang="en-US" altLang="zh-CN" dirty="0">
                <a:solidFill>
                  <a:schemeClr val="accent1"/>
                </a:solidFill>
              </a:rPr>
              <a:t>templates</a:t>
            </a:r>
            <a:r>
              <a:rPr lang="en-US" altLang="zh-CN" dirty="0"/>
              <a:t> for each role and the predicted answer serves as the extracted argument </a:t>
            </a:r>
            <a:r>
              <a:rPr lang="en-US" kern="1200" dirty="0">
                <a:sym typeface="Calibri"/>
              </a:rPr>
              <a:t>(Du and </a:t>
            </a:r>
            <a:r>
              <a:rPr lang="en-US" kern="1200" dirty="0" err="1">
                <a:sym typeface="Calibri"/>
              </a:rPr>
              <a:t>Cardie</a:t>
            </a:r>
            <a:r>
              <a:rPr lang="en-US" kern="1200" dirty="0">
                <a:sym typeface="Calibri"/>
              </a:rPr>
              <a:t>, 2020)</a:t>
            </a: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10</a:t>
            </a:fld>
            <a:endParaRPr/>
          </a:p>
        </p:txBody>
      </p:sp>
      <p:pic>
        <p:nvPicPr>
          <p:cNvPr id="5" name="Picture 4">
            <a:extLst>
              <a:ext uri="{FF2B5EF4-FFF2-40B4-BE49-F238E27FC236}">
                <a16:creationId xmlns="" xmlns:a16="http://schemas.microsoft.com/office/drawing/2014/main" id="{C0004981-4339-844A-9674-6276A953F6CB}"/>
              </a:ext>
            </a:extLst>
          </p:cNvPr>
          <p:cNvPicPr>
            <a:picLocks noChangeAspect="1"/>
          </p:cNvPicPr>
          <p:nvPr/>
        </p:nvPicPr>
        <p:blipFill>
          <a:blip r:embed="rId3"/>
          <a:stretch>
            <a:fillRect/>
          </a:stretch>
        </p:blipFill>
        <p:spPr>
          <a:xfrm>
            <a:off x="631534" y="2613291"/>
            <a:ext cx="11403608" cy="3871163"/>
          </a:xfrm>
          <a:prstGeom prst="rect">
            <a:avLst/>
          </a:prstGeom>
        </p:spPr>
      </p:pic>
      <p:grpSp>
        <p:nvGrpSpPr>
          <p:cNvPr id="2" name="Group 1">
            <a:extLst>
              <a:ext uri="{FF2B5EF4-FFF2-40B4-BE49-F238E27FC236}">
                <a16:creationId xmlns="" xmlns:a16="http://schemas.microsoft.com/office/drawing/2014/main" id="{6AEE203E-0069-9E4F-8D6B-97C94F5ECF43}"/>
              </a:ext>
            </a:extLst>
          </p:cNvPr>
          <p:cNvGrpSpPr/>
          <p:nvPr/>
        </p:nvGrpSpPr>
        <p:grpSpPr>
          <a:xfrm>
            <a:off x="5723843" y="3021780"/>
            <a:ext cx="1826141" cy="678168"/>
            <a:chOff x="5723843" y="3021780"/>
            <a:chExt cx="1826141" cy="678168"/>
          </a:xfrm>
        </p:grpSpPr>
        <p:sp>
          <p:nvSpPr>
            <p:cNvPr id="6" name="Rectangle 5">
              <a:extLst>
                <a:ext uri="{FF2B5EF4-FFF2-40B4-BE49-F238E27FC236}">
                  <a16:creationId xmlns="" xmlns:a16="http://schemas.microsoft.com/office/drawing/2014/main" id="{4DFCF0A5-BBB6-CB4D-9CF0-3F3C471DCFCE}"/>
                </a:ext>
              </a:extLst>
            </p:cNvPr>
            <p:cNvSpPr/>
            <p:nvPr/>
          </p:nvSpPr>
          <p:spPr>
            <a:xfrm>
              <a:off x="5879937" y="3371481"/>
              <a:ext cx="1148574" cy="3284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TextBox 7">
              <a:extLst>
                <a:ext uri="{FF2B5EF4-FFF2-40B4-BE49-F238E27FC236}">
                  <a16:creationId xmlns="" xmlns:a16="http://schemas.microsoft.com/office/drawing/2014/main" id="{03A92072-AE2A-1244-B95B-9514152202EF}"/>
                </a:ext>
              </a:extLst>
            </p:cNvPr>
            <p:cNvSpPr txBox="1"/>
            <p:nvPr/>
          </p:nvSpPr>
          <p:spPr>
            <a:xfrm>
              <a:off x="5723843" y="3021780"/>
              <a:ext cx="182614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rial"/>
                  <a:cs typeface="Arial"/>
                  <a:sym typeface="Arial"/>
                </a:rPr>
                <a:t>Questions for events</a:t>
              </a:r>
            </a:p>
          </p:txBody>
        </p:sp>
      </p:grpSp>
      <p:grpSp>
        <p:nvGrpSpPr>
          <p:cNvPr id="3" name="Group 2">
            <a:extLst>
              <a:ext uri="{FF2B5EF4-FFF2-40B4-BE49-F238E27FC236}">
                <a16:creationId xmlns="" xmlns:a16="http://schemas.microsoft.com/office/drawing/2014/main" id="{872C1AAE-1282-0047-ABDE-42C5FEE30A40}"/>
              </a:ext>
            </a:extLst>
          </p:cNvPr>
          <p:cNvGrpSpPr/>
          <p:nvPr/>
        </p:nvGrpSpPr>
        <p:grpSpPr>
          <a:xfrm>
            <a:off x="6624557" y="4119965"/>
            <a:ext cx="2806391" cy="1137443"/>
            <a:chOff x="6624557" y="4119965"/>
            <a:chExt cx="2806391" cy="1137443"/>
          </a:xfrm>
        </p:grpSpPr>
        <p:sp>
          <p:nvSpPr>
            <p:cNvPr id="7" name="Rectangle 6">
              <a:extLst>
                <a:ext uri="{FF2B5EF4-FFF2-40B4-BE49-F238E27FC236}">
                  <a16:creationId xmlns="" xmlns:a16="http://schemas.microsoft.com/office/drawing/2014/main" id="{74905442-F649-1341-8197-E6CF41FCBEFD}"/>
                </a:ext>
              </a:extLst>
            </p:cNvPr>
            <p:cNvSpPr/>
            <p:nvPr/>
          </p:nvSpPr>
          <p:spPr>
            <a:xfrm>
              <a:off x="6624557" y="4469388"/>
              <a:ext cx="2806391" cy="7880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 name="TextBox 8">
              <a:extLst>
                <a:ext uri="{FF2B5EF4-FFF2-40B4-BE49-F238E27FC236}">
                  <a16:creationId xmlns="" xmlns:a16="http://schemas.microsoft.com/office/drawing/2014/main" id="{565F9A5D-3C59-B245-A5F4-DB28F7FEE281}"/>
                </a:ext>
              </a:extLst>
            </p:cNvPr>
            <p:cNvSpPr txBox="1"/>
            <p:nvPr/>
          </p:nvSpPr>
          <p:spPr>
            <a:xfrm>
              <a:off x="6966726" y="4119965"/>
              <a:ext cx="21435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0000"/>
                  </a:solidFill>
                  <a:effectLst/>
                  <a:uLnTx/>
                  <a:uFillTx/>
                  <a:latin typeface="Arial"/>
                  <a:cs typeface="Arial"/>
                  <a:sym typeface="Arial"/>
                </a:rPr>
                <a:t>Questions for arguments</a:t>
              </a:r>
            </a:p>
          </p:txBody>
        </p:sp>
      </p:grpSp>
      <p:sp>
        <p:nvSpPr>
          <p:cNvPr id="11" name="Google Shape;69;p2">
            <a:extLst>
              <a:ext uri="{FF2B5EF4-FFF2-40B4-BE49-F238E27FC236}">
                <a16:creationId xmlns="" xmlns:a16="http://schemas.microsoft.com/office/drawing/2014/main" id="{E2E83BC6-1FC9-5A48-9E6B-AF585C9AF7BE}"/>
              </a:ext>
            </a:extLst>
          </p:cNvPr>
          <p:cNvSpPr txBox="1">
            <a:spLocks/>
          </p:cNvSpPr>
          <p:nvPr/>
        </p:nvSpPr>
        <p:spPr>
          <a:xfrm>
            <a:off x="605244" y="1812897"/>
            <a:ext cx="10972800" cy="85125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600"/>
              </a:spcBef>
            </a:pPr>
            <a:r>
              <a:rPr lang="en-US" dirty="0">
                <a:solidFill>
                  <a:srgbClr val="000000"/>
                </a:solidFill>
              </a:rPr>
              <a:t>The input sequences for the two QA models share a standard BERT-style format: </a:t>
            </a:r>
            <a:r>
              <a:rPr lang="en-US" b="1" dirty="0">
                <a:solidFill>
                  <a:srgbClr val="000000"/>
                </a:solidFill>
              </a:rPr>
              <a:t>[CLS] &lt;question&gt; [SEP] &lt;sentence&gt; [SEP]</a:t>
            </a:r>
            <a:endParaRPr lang="en-US" kern="1200" dirty="0">
              <a:sym typeface="Calibri"/>
            </a:endParaRPr>
          </a:p>
          <a:p>
            <a:pPr marL="342900" indent="-228600">
              <a:spcBef>
                <a:spcPts val="0"/>
              </a:spcBef>
              <a:buFont typeface="Noto Sans Symbols"/>
              <a:buNone/>
            </a:pPr>
            <a:endParaRPr lang="en-US" dirty="0"/>
          </a:p>
        </p:txBody>
      </p:sp>
    </p:spTree>
    <p:extLst>
      <p:ext uri="{BB962C8B-B14F-4D97-AF65-F5344CB8AC3E}">
        <p14:creationId xmlns:p14="http://schemas.microsoft.com/office/powerpoint/2010/main" val="423755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lvl="0"/>
            <a:r>
              <a:rPr lang="en-US" altLang="zh-CN" sz="3000" dirty="0"/>
              <a:t>Cross-type</a:t>
            </a:r>
            <a:r>
              <a:rPr lang="zh-CN" altLang="en-US" sz="3000" dirty="0"/>
              <a:t> </a:t>
            </a:r>
            <a:r>
              <a:rPr lang="en-US" altLang="zh-CN" sz="3000" dirty="0"/>
              <a:t>Transfer:</a:t>
            </a:r>
            <a:r>
              <a:rPr lang="zh-CN" altLang="en-US" sz="3000" dirty="0"/>
              <a:t> </a:t>
            </a:r>
            <a:r>
              <a:rPr lang="en-US" altLang="zh-CN" sz="3000" dirty="0"/>
              <a:t>QA-based</a:t>
            </a:r>
            <a:r>
              <a:rPr lang="zh-CN" altLang="en-US" sz="3000" dirty="0"/>
              <a:t> </a:t>
            </a:r>
            <a:r>
              <a:rPr lang="en-US" altLang="zh-CN" sz="3000" dirty="0"/>
              <a:t>Event</a:t>
            </a:r>
            <a:r>
              <a:rPr lang="zh-CN" altLang="en-US" sz="3000" dirty="0"/>
              <a:t> </a:t>
            </a:r>
            <a:r>
              <a:rPr lang="en-US" altLang="zh-CN" sz="3000" dirty="0"/>
              <a:t>Extraction</a:t>
            </a:r>
            <a:endParaRPr sz="3000" dirty="0"/>
          </a:p>
        </p:txBody>
      </p:sp>
      <p:sp>
        <p:nvSpPr>
          <p:cNvPr id="69" name="Google Shape;69;p2"/>
          <p:cNvSpPr txBox="1">
            <a:spLocks noGrp="1"/>
          </p:cNvSpPr>
          <p:nvPr>
            <p:ph type="body" idx="1"/>
          </p:nvPr>
        </p:nvSpPr>
        <p:spPr>
          <a:xfrm>
            <a:off x="609600" y="996042"/>
            <a:ext cx="10972800" cy="1120141"/>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t>Questions can</a:t>
            </a:r>
            <a:r>
              <a:rPr lang="zh-CN" altLang="en-US" dirty="0"/>
              <a:t> </a:t>
            </a:r>
            <a:r>
              <a:rPr lang="en-US" altLang="zh-CN" dirty="0"/>
              <a:t>also</a:t>
            </a:r>
            <a:r>
              <a:rPr lang="zh-CN" altLang="en-US" dirty="0"/>
              <a:t> </a:t>
            </a:r>
            <a:r>
              <a:rPr lang="en-US" altLang="zh-CN" dirty="0"/>
              <a:t>be</a:t>
            </a:r>
            <a:r>
              <a:rPr lang="zh-CN" altLang="en-US" dirty="0"/>
              <a:t> </a:t>
            </a:r>
            <a:r>
              <a:rPr lang="en-US" altLang="zh-CN" dirty="0"/>
              <a:t>automatically</a:t>
            </a:r>
            <a:r>
              <a:rPr lang="zh-CN" altLang="en-US" dirty="0"/>
              <a:t> </a:t>
            </a:r>
            <a:r>
              <a:rPr lang="en-US" altLang="zh-CN" dirty="0"/>
              <a:t>generated in</a:t>
            </a:r>
            <a:r>
              <a:rPr lang="zh-CN" altLang="en-US" dirty="0"/>
              <a:t> </a:t>
            </a:r>
            <a:r>
              <a:rPr lang="en-US" altLang="zh-CN" dirty="0"/>
              <a:t>an</a:t>
            </a:r>
            <a:r>
              <a:rPr lang="zh-CN" altLang="en-US" dirty="0"/>
              <a:t> </a:t>
            </a:r>
            <a:r>
              <a:rPr lang="en-US" altLang="zh-CN" dirty="0">
                <a:solidFill>
                  <a:schemeClr val="accent1"/>
                </a:solidFill>
              </a:rPr>
              <a:t>unsupervised</a:t>
            </a:r>
            <a:r>
              <a:rPr lang="zh-CN" altLang="en-US" dirty="0"/>
              <a:t> </a:t>
            </a:r>
            <a:r>
              <a:rPr lang="en-US" altLang="zh-CN" dirty="0"/>
              <a:t>way</a:t>
            </a:r>
            <a:r>
              <a:rPr lang="zh-CN" altLang="en-US" dirty="0"/>
              <a:t> </a:t>
            </a:r>
            <a:r>
              <a:rPr lang="en-US" kern="1200" dirty="0">
                <a:sym typeface="Calibri"/>
              </a:rPr>
              <a:t>(</a:t>
            </a:r>
            <a:r>
              <a:rPr lang="en-US" altLang="zh-CN" kern="1200" dirty="0">
                <a:sym typeface="Calibri"/>
              </a:rPr>
              <a:t>Liu</a:t>
            </a:r>
            <a:r>
              <a:rPr lang="en-US" kern="1200" dirty="0">
                <a:sym typeface="Calibri"/>
              </a:rPr>
              <a:t> </a:t>
            </a:r>
            <a:r>
              <a:rPr lang="en-US" altLang="zh-CN" kern="1200" dirty="0">
                <a:sym typeface="Calibri"/>
              </a:rPr>
              <a:t>et</a:t>
            </a:r>
            <a:r>
              <a:rPr lang="zh-CN" altLang="en-US" kern="1200" dirty="0">
                <a:sym typeface="Calibri"/>
              </a:rPr>
              <a:t> </a:t>
            </a:r>
            <a:r>
              <a:rPr lang="en-US" altLang="zh-CN" kern="1200" dirty="0">
                <a:sym typeface="Calibri"/>
              </a:rPr>
              <a:t>al.,</a:t>
            </a:r>
            <a:r>
              <a:rPr lang="zh-CN" altLang="en-US" kern="1200" dirty="0">
                <a:sym typeface="Calibri"/>
              </a:rPr>
              <a:t> </a:t>
            </a:r>
            <a:r>
              <a:rPr lang="en-US" kern="1200" dirty="0">
                <a:sym typeface="Calibri"/>
              </a:rPr>
              <a:t>2020)</a:t>
            </a:r>
          </a:p>
          <a:p>
            <a:pPr marL="342900" lvl="0" indent="-228600" algn="l" rtl="0">
              <a:spcBef>
                <a:spcPts val="0"/>
              </a:spcBef>
              <a:spcAft>
                <a:spcPts val="0"/>
              </a:spcAft>
              <a:buSzPts val="1800"/>
              <a:buNone/>
            </a:pPr>
            <a:endParaRPr dirty="0"/>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11</a:t>
            </a:fld>
            <a:endParaRPr/>
          </a:p>
        </p:txBody>
      </p:sp>
      <p:pic>
        <p:nvPicPr>
          <p:cNvPr id="2" name="Picture 1">
            <a:extLst>
              <a:ext uri="{FF2B5EF4-FFF2-40B4-BE49-F238E27FC236}">
                <a16:creationId xmlns="" xmlns:a16="http://schemas.microsoft.com/office/drawing/2014/main" id="{0F753D17-238A-6D40-997D-6C5237839CCC}"/>
              </a:ext>
            </a:extLst>
          </p:cNvPr>
          <p:cNvPicPr>
            <a:picLocks noChangeAspect="1"/>
          </p:cNvPicPr>
          <p:nvPr/>
        </p:nvPicPr>
        <p:blipFill>
          <a:blip r:embed="rId3"/>
          <a:stretch>
            <a:fillRect/>
          </a:stretch>
        </p:blipFill>
        <p:spPr>
          <a:xfrm>
            <a:off x="1408314" y="2586443"/>
            <a:ext cx="9722674" cy="3445208"/>
          </a:xfrm>
          <a:prstGeom prst="rect">
            <a:avLst/>
          </a:prstGeom>
        </p:spPr>
      </p:pic>
      <p:grpSp>
        <p:nvGrpSpPr>
          <p:cNvPr id="13" name="Group 12">
            <a:extLst>
              <a:ext uri="{FF2B5EF4-FFF2-40B4-BE49-F238E27FC236}">
                <a16:creationId xmlns="" xmlns:a16="http://schemas.microsoft.com/office/drawing/2014/main" id="{E69FF181-9B69-5348-BA90-2A96FC24C8D4}"/>
              </a:ext>
            </a:extLst>
          </p:cNvPr>
          <p:cNvGrpSpPr/>
          <p:nvPr/>
        </p:nvGrpSpPr>
        <p:grpSpPr>
          <a:xfrm>
            <a:off x="5094125" y="2068674"/>
            <a:ext cx="3044423" cy="1889370"/>
            <a:chOff x="5094125" y="2264619"/>
            <a:chExt cx="3044423" cy="1889370"/>
          </a:xfrm>
        </p:grpSpPr>
        <p:sp>
          <p:nvSpPr>
            <p:cNvPr id="3" name="Rectangle 2">
              <a:extLst>
                <a:ext uri="{FF2B5EF4-FFF2-40B4-BE49-F238E27FC236}">
                  <a16:creationId xmlns="" xmlns:a16="http://schemas.microsoft.com/office/drawing/2014/main" id="{7BD150D4-15D7-9143-94F9-98064359F964}"/>
                </a:ext>
              </a:extLst>
            </p:cNvPr>
            <p:cNvSpPr/>
            <p:nvPr/>
          </p:nvSpPr>
          <p:spPr>
            <a:xfrm>
              <a:off x="5564777" y="3827417"/>
              <a:ext cx="2103120" cy="32657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D3449E58-7B3D-F54F-B79F-DBB159F6C380}"/>
                </a:ext>
              </a:extLst>
            </p:cNvPr>
            <p:cNvSpPr/>
            <p:nvPr/>
          </p:nvSpPr>
          <p:spPr>
            <a:xfrm>
              <a:off x="5094125" y="2264619"/>
              <a:ext cx="3044423" cy="369332"/>
            </a:xfrm>
            <a:prstGeom prst="rect">
              <a:avLst/>
            </a:prstGeom>
          </p:spPr>
          <p:txBody>
            <a:bodyPr wrap="none">
              <a:spAutoFit/>
            </a:bodyPr>
            <a:lstStyle/>
            <a:p>
              <a:r>
                <a:rPr lang="en-US" altLang="zh-CN" sz="1800" dirty="0">
                  <a:solidFill>
                    <a:srgbClr val="FF0000"/>
                  </a:solidFill>
                </a:rPr>
                <a:t>Template-based</a:t>
              </a:r>
              <a:r>
                <a:rPr lang="zh-CN" altLang="en-US" sz="1800" dirty="0">
                  <a:solidFill>
                    <a:srgbClr val="FF0000"/>
                  </a:solidFill>
                </a:rPr>
                <a:t> </a:t>
              </a:r>
              <a:r>
                <a:rPr lang="en-US" altLang="zh-CN" sz="1800" dirty="0">
                  <a:solidFill>
                    <a:srgbClr val="FF0000"/>
                  </a:solidFill>
                </a:rPr>
                <a:t>query</a:t>
              </a:r>
              <a:r>
                <a:rPr lang="zh-CN" altLang="en-US" sz="1800" dirty="0">
                  <a:solidFill>
                    <a:srgbClr val="FF0000"/>
                  </a:solidFill>
                </a:rPr>
                <a:t> </a:t>
              </a:r>
              <a:r>
                <a:rPr lang="en-US" altLang="zh-CN" sz="1800" dirty="0">
                  <a:solidFill>
                    <a:srgbClr val="FF0000"/>
                  </a:solidFill>
                </a:rPr>
                <a:t>topic</a:t>
              </a:r>
              <a:endParaRPr lang="en-US" sz="1800" dirty="0">
                <a:solidFill>
                  <a:srgbClr val="FF0000"/>
                </a:solidFill>
              </a:endParaRPr>
            </a:p>
          </p:txBody>
        </p:sp>
        <p:cxnSp>
          <p:nvCxnSpPr>
            <p:cNvPr id="11" name="Straight Arrow Connector 10">
              <a:extLst>
                <a:ext uri="{FF2B5EF4-FFF2-40B4-BE49-F238E27FC236}">
                  <a16:creationId xmlns="" xmlns:a16="http://schemas.microsoft.com/office/drawing/2014/main" id="{B6D5D744-9622-C04C-B2F7-AE11E6CA6295}"/>
                </a:ext>
              </a:extLst>
            </p:cNvPr>
            <p:cNvCxnSpPr/>
            <p:nvPr/>
          </p:nvCxnSpPr>
          <p:spPr>
            <a:xfrm>
              <a:off x="5564777" y="2633951"/>
              <a:ext cx="313509" cy="11934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 xmlns:a16="http://schemas.microsoft.com/office/drawing/2014/main" id="{C9E62695-8955-B642-B794-E36B09CE6109}"/>
              </a:ext>
            </a:extLst>
          </p:cNvPr>
          <p:cNvGrpSpPr/>
          <p:nvPr/>
        </p:nvGrpSpPr>
        <p:grpSpPr>
          <a:xfrm>
            <a:off x="7713617" y="2465306"/>
            <a:ext cx="3994545" cy="1492738"/>
            <a:chOff x="7713617" y="2661251"/>
            <a:chExt cx="3994545" cy="1492738"/>
          </a:xfrm>
        </p:grpSpPr>
        <p:sp>
          <p:nvSpPr>
            <p:cNvPr id="9" name="Rectangle 8">
              <a:extLst>
                <a:ext uri="{FF2B5EF4-FFF2-40B4-BE49-F238E27FC236}">
                  <a16:creationId xmlns="" xmlns:a16="http://schemas.microsoft.com/office/drawing/2014/main" id="{1EF0E50B-64A4-5E4A-99B4-EEAC0A101D8C}"/>
                </a:ext>
              </a:extLst>
            </p:cNvPr>
            <p:cNvSpPr/>
            <p:nvPr/>
          </p:nvSpPr>
          <p:spPr>
            <a:xfrm>
              <a:off x="7713617" y="3827417"/>
              <a:ext cx="3219994" cy="326572"/>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875149AA-9863-F54E-9345-5AAB5F98B2B2}"/>
                </a:ext>
              </a:extLst>
            </p:cNvPr>
            <p:cNvSpPr/>
            <p:nvPr/>
          </p:nvSpPr>
          <p:spPr>
            <a:xfrm>
              <a:off x="8381610" y="2661251"/>
              <a:ext cx="3326552" cy="369332"/>
            </a:xfrm>
            <a:prstGeom prst="rect">
              <a:avLst/>
            </a:prstGeom>
          </p:spPr>
          <p:txBody>
            <a:bodyPr wrap="none">
              <a:spAutoFit/>
            </a:bodyPr>
            <a:lstStyle/>
            <a:p>
              <a:r>
                <a:rPr lang="en-US" altLang="zh-CN" sz="1800" dirty="0">
                  <a:solidFill>
                    <a:schemeClr val="accent4"/>
                  </a:solidFill>
                </a:rPr>
                <a:t>Context-dependent</a:t>
              </a:r>
              <a:r>
                <a:rPr lang="zh-CN" altLang="en-US" sz="1800" dirty="0">
                  <a:solidFill>
                    <a:schemeClr val="accent4"/>
                  </a:solidFill>
                </a:rPr>
                <a:t> </a:t>
              </a:r>
              <a:r>
                <a:rPr lang="en-US" altLang="zh-CN" sz="1800" dirty="0">
                  <a:solidFill>
                    <a:schemeClr val="accent4"/>
                  </a:solidFill>
                </a:rPr>
                <a:t>expression</a:t>
              </a:r>
              <a:endParaRPr lang="en-US" sz="1800" dirty="0">
                <a:solidFill>
                  <a:schemeClr val="accent4"/>
                </a:solidFill>
              </a:endParaRPr>
            </a:p>
          </p:txBody>
        </p:sp>
        <p:cxnSp>
          <p:nvCxnSpPr>
            <p:cNvPr id="16" name="Straight Arrow Connector 15">
              <a:extLst>
                <a:ext uri="{FF2B5EF4-FFF2-40B4-BE49-F238E27FC236}">
                  <a16:creationId xmlns="" xmlns:a16="http://schemas.microsoft.com/office/drawing/2014/main" id="{6F398649-CE9F-A14C-8D93-418DC2436DE0}"/>
                </a:ext>
              </a:extLst>
            </p:cNvPr>
            <p:cNvCxnSpPr>
              <a:cxnSpLocks/>
              <a:endCxn id="9" idx="0"/>
            </p:cNvCxnSpPr>
            <p:nvPr/>
          </p:nvCxnSpPr>
          <p:spPr>
            <a:xfrm flipH="1">
              <a:off x="9323614" y="2987053"/>
              <a:ext cx="721272" cy="84036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665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lvl="0"/>
            <a:r>
              <a:rPr lang="en-US" altLang="zh-CN" sz="3000" dirty="0"/>
              <a:t>Cross-type</a:t>
            </a:r>
            <a:r>
              <a:rPr lang="zh-CN" altLang="en-US" sz="3000" dirty="0"/>
              <a:t> </a:t>
            </a:r>
            <a:r>
              <a:rPr lang="en-US" altLang="zh-CN" sz="3000" dirty="0"/>
              <a:t>Transfer:</a:t>
            </a:r>
            <a:r>
              <a:rPr lang="zh-CN" altLang="en-US" sz="3000" dirty="0"/>
              <a:t> </a:t>
            </a:r>
            <a:r>
              <a:rPr lang="en-US" altLang="zh-CN" sz="3000" dirty="0"/>
              <a:t>QA-based</a:t>
            </a:r>
            <a:r>
              <a:rPr lang="zh-CN" altLang="en-US" sz="3000" dirty="0"/>
              <a:t> </a:t>
            </a:r>
            <a:r>
              <a:rPr lang="en-US" altLang="zh-CN" sz="3000" dirty="0"/>
              <a:t>Event</a:t>
            </a:r>
            <a:r>
              <a:rPr lang="zh-CN" altLang="en-US" sz="3000" dirty="0"/>
              <a:t> </a:t>
            </a:r>
            <a:r>
              <a:rPr lang="en-US" altLang="zh-CN" sz="3000" dirty="0"/>
              <a:t>Extraction</a:t>
            </a:r>
            <a:endParaRPr sz="3000" dirty="0"/>
          </a:p>
        </p:txBody>
      </p:sp>
      <p:sp>
        <p:nvSpPr>
          <p:cNvPr id="69" name="Google Shape;69;p2"/>
          <p:cNvSpPr txBox="1">
            <a:spLocks noGrp="1"/>
          </p:cNvSpPr>
          <p:nvPr>
            <p:ph type="body" idx="1"/>
          </p:nvPr>
        </p:nvSpPr>
        <p:spPr>
          <a:xfrm>
            <a:off x="609600" y="1020418"/>
            <a:ext cx="10972800" cy="4716354"/>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solidFill>
                  <a:schemeClr val="accent1"/>
                </a:solidFill>
              </a:rPr>
              <a:t>Query</a:t>
            </a:r>
            <a:r>
              <a:rPr lang="zh-CN" altLang="en-US" dirty="0">
                <a:solidFill>
                  <a:schemeClr val="accent1"/>
                </a:solidFill>
              </a:rPr>
              <a:t> </a:t>
            </a:r>
            <a:r>
              <a:rPr lang="en-US" altLang="zh-CN" dirty="0">
                <a:solidFill>
                  <a:schemeClr val="accent1"/>
                </a:solidFill>
              </a:rPr>
              <a:t>and</a:t>
            </a:r>
            <a:r>
              <a:rPr lang="zh-CN" altLang="en-US" dirty="0">
                <a:solidFill>
                  <a:schemeClr val="accent1"/>
                </a:solidFill>
              </a:rPr>
              <a:t> </a:t>
            </a:r>
            <a:r>
              <a:rPr lang="en-US" altLang="zh-CN" dirty="0">
                <a:solidFill>
                  <a:schemeClr val="accent1"/>
                </a:solidFill>
              </a:rPr>
              <a:t>Extract</a:t>
            </a:r>
            <a:r>
              <a:rPr lang="en-US" altLang="zh-CN" dirty="0"/>
              <a:t>:</a:t>
            </a:r>
            <a:r>
              <a:rPr lang="zh-CN" altLang="en-US" dirty="0"/>
              <a:t> </a:t>
            </a:r>
            <a:r>
              <a:rPr lang="en-US" altLang="zh-CN" dirty="0"/>
              <a:t>directly</a:t>
            </a:r>
            <a:r>
              <a:rPr lang="zh-CN" altLang="en-US" dirty="0"/>
              <a:t> </a:t>
            </a:r>
            <a:r>
              <a:rPr lang="en-US" altLang="zh-CN" dirty="0"/>
              <a:t>take</a:t>
            </a:r>
            <a:r>
              <a:rPr lang="zh-CN" altLang="en-US" dirty="0"/>
              <a:t> </a:t>
            </a:r>
            <a:r>
              <a:rPr lang="en-US" altLang="zh-CN" dirty="0"/>
              <a:t>event</a:t>
            </a:r>
            <a:r>
              <a:rPr lang="zh-CN" altLang="en-US" dirty="0"/>
              <a:t> </a:t>
            </a:r>
            <a:r>
              <a:rPr lang="en-US" altLang="zh-CN" dirty="0"/>
              <a:t>type</a:t>
            </a:r>
            <a:r>
              <a:rPr lang="zh-CN" altLang="en-US" dirty="0"/>
              <a:t> </a:t>
            </a:r>
            <a:r>
              <a:rPr lang="en-US" altLang="zh-CN" dirty="0"/>
              <a:t>and</a:t>
            </a:r>
            <a:r>
              <a:rPr lang="zh-CN" altLang="en-US" dirty="0"/>
              <a:t> </a:t>
            </a:r>
            <a:r>
              <a:rPr lang="en-US" altLang="zh-CN" dirty="0"/>
              <a:t>argument</a:t>
            </a:r>
            <a:r>
              <a:rPr lang="zh-CN" altLang="en-US" dirty="0"/>
              <a:t> </a:t>
            </a:r>
            <a:r>
              <a:rPr lang="en-US" altLang="zh-CN" dirty="0"/>
              <a:t>roles</a:t>
            </a:r>
            <a:r>
              <a:rPr lang="zh-CN" altLang="en-US" dirty="0"/>
              <a:t> </a:t>
            </a:r>
            <a:r>
              <a:rPr lang="en-US" altLang="zh-CN" dirty="0"/>
              <a:t>as</a:t>
            </a:r>
            <a:r>
              <a:rPr lang="zh-CN" altLang="en-US" dirty="0"/>
              <a:t> </a:t>
            </a:r>
            <a:r>
              <a:rPr lang="en-US" altLang="zh-CN" dirty="0"/>
              <a:t>query</a:t>
            </a:r>
            <a:r>
              <a:rPr lang="zh-CN" altLang="en-US" dirty="0"/>
              <a:t> </a:t>
            </a:r>
            <a:r>
              <a:rPr lang="en-US" altLang="zh-CN" dirty="0"/>
              <a:t>to</a:t>
            </a:r>
            <a:r>
              <a:rPr lang="zh-CN" altLang="en-US" dirty="0"/>
              <a:t> </a:t>
            </a:r>
            <a:r>
              <a:rPr lang="en-US" altLang="zh-CN" dirty="0"/>
              <a:t>extract</a:t>
            </a:r>
            <a:r>
              <a:rPr lang="zh-CN" altLang="en-US" dirty="0"/>
              <a:t> </a:t>
            </a:r>
            <a:r>
              <a:rPr lang="en-US" altLang="zh-CN" dirty="0"/>
              <a:t>event</a:t>
            </a:r>
            <a:r>
              <a:rPr lang="zh-CN" altLang="en-US" dirty="0"/>
              <a:t> </a:t>
            </a:r>
            <a:r>
              <a:rPr lang="en-US" altLang="zh-CN" dirty="0"/>
              <a:t>triggers</a:t>
            </a:r>
            <a:r>
              <a:rPr lang="zh-CN" altLang="en-US" dirty="0"/>
              <a:t> </a:t>
            </a:r>
            <a:r>
              <a:rPr lang="en-US" altLang="zh-CN" dirty="0"/>
              <a:t>and</a:t>
            </a:r>
            <a:r>
              <a:rPr lang="zh-CN" altLang="en-US" dirty="0"/>
              <a:t> </a:t>
            </a:r>
            <a:r>
              <a:rPr lang="en-US" altLang="zh-CN" dirty="0"/>
              <a:t>arguments</a:t>
            </a:r>
            <a:r>
              <a:rPr lang="zh-CN" altLang="en-US" dirty="0"/>
              <a:t> </a:t>
            </a:r>
            <a:r>
              <a:rPr lang="en-US" kern="1200" dirty="0">
                <a:sym typeface="Calibri"/>
              </a:rPr>
              <a:t>(</a:t>
            </a:r>
            <a:r>
              <a:rPr lang="en-US" altLang="zh-CN" kern="1200" dirty="0">
                <a:sym typeface="Calibri"/>
              </a:rPr>
              <a:t>Wang</a:t>
            </a:r>
            <a:r>
              <a:rPr lang="en-US" kern="1200" dirty="0">
                <a:sym typeface="Calibri"/>
              </a:rPr>
              <a:t> </a:t>
            </a:r>
            <a:r>
              <a:rPr lang="en-US" altLang="zh-CN" kern="1200" dirty="0">
                <a:sym typeface="Calibri"/>
              </a:rPr>
              <a:t>et</a:t>
            </a:r>
            <a:r>
              <a:rPr lang="zh-CN" altLang="en-US" kern="1200" dirty="0">
                <a:sym typeface="Calibri"/>
              </a:rPr>
              <a:t> </a:t>
            </a:r>
            <a:r>
              <a:rPr lang="en-US" altLang="zh-CN" kern="1200" dirty="0">
                <a:sym typeface="Calibri"/>
              </a:rPr>
              <a:t>al.,</a:t>
            </a:r>
            <a:r>
              <a:rPr lang="zh-CN" altLang="en-US" kern="1200" dirty="0">
                <a:sym typeface="Calibri"/>
              </a:rPr>
              <a:t> </a:t>
            </a:r>
            <a:r>
              <a:rPr lang="en-US" kern="1200" dirty="0">
                <a:sym typeface="Calibri"/>
              </a:rPr>
              <a:t>202</a:t>
            </a:r>
            <a:r>
              <a:rPr lang="en-US" altLang="zh-CN" kern="1200" dirty="0">
                <a:sym typeface="Calibri"/>
              </a:rPr>
              <a:t>2</a:t>
            </a:r>
            <a:r>
              <a:rPr lang="en-US" kern="1200" dirty="0">
                <a:sym typeface="Calibri"/>
              </a:rPr>
              <a:t>). </a:t>
            </a:r>
          </a:p>
          <a:p>
            <a:pPr marL="342900" lvl="0" indent="-228600" algn="l" rtl="0">
              <a:spcBef>
                <a:spcPts val="0"/>
              </a:spcBef>
              <a:spcAft>
                <a:spcPts val="0"/>
              </a:spcAft>
              <a:buSzPts val="1800"/>
              <a:buNone/>
            </a:pPr>
            <a:endParaRPr dirty="0"/>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12</a:t>
            </a:fld>
            <a:endParaRPr/>
          </a:p>
        </p:txBody>
      </p:sp>
      <p:pic>
        <p:nvPicPr>
          <p:cNvPr id="3" name="Picture 2">
            <a:extLst>
              <a:ext uri="{FF2B5EF4-FFF2-40B4-BE49-F238E27FC236}">
                <a16:creationId xmlns="" xmlns:a16="http://schemas.microsoft.com/office/drawing/2014/main" id="{5CD31E5E-22C9-B94C-A9FE-25B893C8BCFB}"/>
              </a:ext>
            </a:extLst>
          </p:cNvPr>
          <p:cNvPicPr>
            <a:picLocks noChangeAspect="1"/>
          </p:cNvPicPr>
          <p:nvPr/>
        </p:nvPicPr>
        <p:blipFill>
          <a:blip r:embed="rId3"/>
          <a:stretch>
            <a:fillRect/>
          </a:stretch>
        </p:blipFill>
        <p:spPr>
          <a:xfrm>
            <a:off x="609600" y="1960479"/>
            <a:ext cx="8160053" cy="4563442"/>
          </a:xfrm>
          <a:prstGeom prst="rect">
            <a:avLst/>
          </a:prstGeom>
        </p:spPr>
      </p:pic>
      <p:sp>
        <p:nvSpPr>
          <p:cNvPr id="7" name="Rectangle 6">
            <a:extLst>
              <a:ext uri="{FF2B5EF4-FFF2-40B4-BE49-F238E27FC236}">
                <a16:creationId xmlns="" xmlns:a16="http://schemas.microsoft.com/office/drawing/2014/main" id="{571ED96A-5709-D74A-937A-AF8A90671B4C}"/>
              </a:ext>
            </a:extLst>
          </p:cNvPr>
          <p:cNvSpPr/>
          <p:nvPr/>
        </p:nvSpPr>
        <p:spPr>
          <a:xfrm>
            <a:off x="8792534" y="2660631"/>
            <a:ext cx="3399466" cy="861774"/>
          </a:xfrm>
          <a:prstGeom prst="rect">
            <a:avLst/>
          </a:prstGeom>
        </p:spPr>
        <p:txBody>
          <a:bodyPr wrap="square">
            <a:spAutoFit/>
          </a:bodyPr>
          <a:lstStyle/>
          <a:p>
            <a:pPr lvl="0">
              <a:defRPr/>
            </a:pPr>
            <a:endParaRPr kumimoji="0" lang="en-US" sz="1400" b="1" i="0" u="none" strike="noStrike" kern="0" cap="none" spc="0" normalizeH="0" baseline="0" noProof="0" dirty="0">
              <a:ln>
                <a:noFill/>
              </a:ln>
              <a:solidFill>
                <a:srgbClr val="000000"/>
              </a:solidFill>
              <a:effectLst/>
              <a:uLnTx/>
              <a:uFillTx/>
              <a:latin typeface="Arial"/>
              <a:cs typeface="Arial"/>
              <a:sym typeface="Arial"/>
            </a:endParaRPr>
          </a:p>
          <a:p>
            <a:pPr lvl="0">
              <a:defRPr/>
            </a:pPr>
            <a:r>
              <a:rPr lang="en-US" altLang="zh-CN" sz="1800" b="1" dirty="0"/>
              <a:t>1.</a:t>
            </a:r>
            <a:r>
              <a:rPr lang="zh-CN" altLang="en-US" sz="1800" b="1" dirty="0"/>
              <a:t> </a:t>
            </a:r>
            <a:r>
              <a:rPr lang="en-US" altLang="zh-CN" sz="1800" dirty="0">
                <a:solidFill>
                  <a:schemeClr val="accent1"/>
                </a:solidFill>
              </a:rPr>
              <a:t>Encode</a:t>
            </a:r>
            <a:r>
              <a:rPr lang="zh-CN" altLang="en-US" sz="1800" dirty="0"/>
              <a:t> </a:t>
            </a:r>
            <a:r>
              <a:rPr lang="en-US" altLang="zh-CN" sz="1800" dirty="0"/>
              <a:t>a</a:t>
            </a:r>
            <a:r>
              <a:rPr lang="zh-CN" altLang="en-US" sz="1800" dirty="0"/>
              <a:t> </a:t>
            </a:r>
            <a:r>
              <a:rPr lang="en-US" altLang="zh-CN" sz="1800" dirty="0"/>
              <a:t>sentence</a:t>
            </a:r>
            <a:r>
              <a:rPr lang="zh-CN" altLang="en-US" sz="1800" dirty="0"/>
              <a:t> </a:t>
            </a:r>
            <a:r>
              <a:rPr lang="en-US" altLang="zh-CN" sz="1800" dirty="0"/>
              <a:t>and</a:t>
            </a:r>
            <a:r>
              <a:rPr lang="zh-CN" altLang="en-US" sz="1800" dirty="0"/>
              <a:t> </a:t>
            </a:r>
            <a:r>
              <a:rPr lang="en-US" altLang="zh-CN" sz="1800" dirty="0"/>
              <a:t>a</a:t>
            </a:r>
            <a:r>
              <a:rPr lang="zh-CN" altLang="en-US" sz="1800" dirty="0"/>
              <a:t> </a:t>
            </a:r>
            <a:r>
              <a:rPr lang="en-US" altLang="zh-CN" sz="1800" dirty="0"/>
              <a:t>type-specific</a:t>
            </a:r>
            <a:r>
              <a:rPr lang="zh-CN" altLang="en-US" sz="1800" dirty="0"/>
              <a:t> </a:t>
            </a:r>
            <a:r>
              <a:rPr lang="en-US" altLang="zh-CN" sz="1800" dirty="0"/>
              <a:t>query</a:t>
            </a:r>
            <a:r>
              <a:rPr lang="zh-CN" altLang="en-US" sz="1800" dirty="0"/>
              <a:t> </a:t>
            </a:r>
            <a:r>
              <a:rPr lang="en-US" altLang="zh-CN" sz="1800" dirty="0"/>
              <a:t>together</a:t>
            </a:r>
            <a:endParaRPr kumimoji="0" lang="en-US" sz="1800" i="0" u="none" strike="noStrike" kern="0" cap="none" spc="0" normalizeH="0" baseline="0" noProof="0" dirty="0">
              <a:ln>
                <a:noFill/>
              </a:ln>
              <a:solidFill>
                <a:schemeClr val="accent1"/>
              </a:solidFill>
              <a:effectLst/>
              <a:uLnTx/>
              <a:uFillTx/>
              <a:latin typeface="Arial"/>
              <a:cs typeface="Arial"/>
              <a:sym typeface="Arial"/>
            </a:endParaRPr>
          </a:p>
        </p:txBody>
      </p:sp>
      <p:sp>
        <p:nvSpPr>
          <p:cNvPr id="8" name="Rectangle 7">
            <a:extLst>
              <a:ext uri="{FF2B5EF4-FFF2-40B4-BE49-F238E27FC236}">
                <a16:creationId xmlns="" xmlns:a16="http://schemas.microsoft.com/office/drawing/2014/main" id="{13371433-2677-6140-A462-A750B80147CB}"/>
              </a:ext>
            </a:extLst>
          </p:cNvPr>
          <p:cNvSpPr/>
          <p:nvPr/>
        </p:nvSpPr>
        <p:spPr>
          <a:xfrm>
            <a:off x="8792533" y="3622243"/>
            <a:ext cx="3480895" cy="923330"/>
          </a:xfrm>
          <a:prstGeom prst="rect">
            <a:avLst/>
          </a:prstGeom>
        </p:spPr>
        <p:txBody>
          <a:bodyPr wrap="square">
            <a:spAutoFit/>
          </a:bodyPr>
          <a:lstStyle/>
          <a:p>
            <a:pPr lvl="0">
              <a:defRPr/>
            </a:pPr>
            <a:r>
              <a:rPr lang="en-US" altLang="zh-CN" sz="1800" b="1" dirty="0"/>
              <a:t>2.</a:t>
            </a:r>
            <a:r>
              <a:rPr lang="zh-CN" altLang="en-US" sz="1800" b="1" dirty="0"/>
              <a:t> </a:t>
            </a:r>
            <a:r>
              <a:rPr lang="en-US" altLang="zh-CN" sz="1800" dirty="0"/>
              <a:t>Learn</a:t>
            </a:r>
            <a:r>
              <a:rPr lang="zh-CN" altLang="en-US" sz="1800" dirty="0"/>
              <a:t> </a:t>
            </a:r>
            <a:r>
              <a:rPr lang="en-US" altLang="zh-CN" sz="1800" dirty="0"/>
              <a:t>a</a:t>
            </a:r>
            <a:r>
              <a:rPr lang="zh-CN" altLang="en-US" sz="1800" dirty="0"/>
              <a:t> </a:t>
            </a:r>
            <a:r>
              <a:rPr lang="en-US" altLang="zh-CN" sz="1800" dirty="0"/>
              <a:t>type-specific</a:t>
            </a:r>
            <a:r>
              <a:rPr lang="zh-CN" altLang="en-US" sz="1800" dirty="0"/>
              <a:t> </a:t>
            </a:r>
            <a:r>
              <a:rPr lang="en-US" altLang="zh-CN" sz="1800" dirty="0">
                <a:solidFill>
                  <a:schemeClr val="accent1"/>
                </a:solidFill>
              </a:rPr>
              <a:t>contextual</a:t>
            </a:r>
            <a:r>
              <a:rPr lang="zh-CN" altLang="en-US" sz="1800" dirty="0">
                <a:solidFill>
                  <a:schemeClr val="accent1"/>
                </a:solidFill>
              </a:rPr>
              <a:t> </a:t>
            </a:r>
            <a:r>
              <a:rPr lang="en-US" altLang="zh-CN" sz="1800" dirty="0">
                <a:solidFill>
                  <a:schemeClr val="accent1"/>
                </a:solidFill>
              </a:rPr>
              <a:t>rep.</a:t>
            </a:r>
            <a:r>
              <a:rPr lang="zh-CN" altLang="en-US" sz="1800" dirty="0"/>
              <a:t> </a:t>
            </a:r>
            <a:r>
              <a:rPr lang="en-US" altLang="zh-CN" sz="1800" dirty="0"/>
              <a:t>for</a:t>
            </a:r>
            <a:r>
              <a:rPr lang="zh-CN" altLang="en-US" sz="1800" dirty="0"/>
              <a:t> </a:t>
            </a:r>
            <a:r>
              <a:rPr lang="en-US" altLang="zh-CN" sz="1800" dirty="0"/>
              <a:t>each</a:t>
            </a:r>
            <a:r>
              <a:rPr lang="zh-CN" altLang="en-US" sz="1800" dirty="0"/>
              <a:t> </a:t>
            </a:r>
            <a:r>
              <a:rPr lang="en-US" altLang="zh-CN" sz="1800" dirty="0"/>
              <a:t>token</a:t>
            </a:r>
            <a:r>
              <a:rPr lang="zh-CN" altLang="en-US" sz="1800" dirty="0"/>
              <a:t> </a:t>
            </a:r>
            <a:r>
              <a:rPr lang="en-US" altLang="zh-CN" sz="1800" dirty="0"/>
              <a:t>based</a:t>
            </a:r>
            <a:r>
              <a:rPr lang="zh-CN" altLang="en-US" sz="1800" dirty="0"/>
              <a:t> </a:t>
            </a:r>
            <a:r>
              <a:rPr lang="en-US" altLang="zh-CN" sz="1800" dirty="0"/>
              <a:t>on</a:t>
            </a:r>
            <a:r>
              <a:rPr lang="zh-CN" altLang="en-US" sz="1800" dirty="0"/>
              <a:t> </a:t>
            </a:r>
            <a:r>
              <a:rPr lang="en-US" altLang="zh-CN" sz="1800" dirty="0"/>
              <a:t>attention</a:t>
            </a:r>
            <a:r>
              <a:rPr lang="zh-CN" altLang="en-US" sz="1800" dirty="0"/>
              <a:t> </a:t>
            </a:r>
            <a:r>
              <a:rPr lang="en-US" altLang="zh-CN" sz="1800" dirty="0"/>
              <a:t>mechanisms</a:t>
            </a:r>
            <a:endParaRPr kumimoji="0" lang="en-US" sz="1800" i="0" u="none" strike="noStrike" kern="0" cap="none" spc="0" normalizeH="0" baseline="0" noProof="0" dirty="0">
              <a:ln>
                <a:noFill/>
              </a:ln>
              <a:solidFill>
                <a:schemeClr val="accent1"/>
              </a:solidFill>
              <a:effectLst/>
              <a:uLnTx/>
              <a:uFillTx/>
              <a:latin typeface="Arial"/>
              <a:cs typeface="Arial"/>
              <a:sym typeface="Arial"/>
            </a:endParaRPr>
          </a:p>
        </p:txBody>
      </p:sp>
      <p:sp>
        <p:nvSpPr>
          <p:cNvPr id="9" name="Rectangle 8">
            <a:extLst>
              <a:ext uri="{FF2B5EF4-FFF2-40B4-BE49-F238E27FC236}">
                <a16:creationId xmlns="" xmlns:a16="http://schemas.microsoft.com/office/drawing/2014/main" id="{8300524C-BEE5-1146-B76D-C2F11DDD31D6}"/>
              </a:ext>
            </a:extLst>
          </p:cNvPr>
          <p:cNvSpPr/>
          <p:nvPr/>
        </p:nvSpPr>
        <p:spPr>
          <a:xfrm>
            <a:off x="8792534" y="4645411"/>
            <a:ext cx="3399466" cy="646331"/>
          </a:xfrm>
          <a:prstGeom prst="rect">
            <a:avLst/>
          </a:prstGeom>
        </p:spPr>
        <p:txBody>
          <a:bodyPr wrap="square">
            <a:spAutoFit/>
          </a:bodyPr>
          <a:lstStyle/>
          <a:p>
            <a:pPr lvl="0">
              <a:defRPr/>
            </a:pPr>
            <a:r>
              <a:rPr lang="en-US" altLang="zh-CN" sz="1800" b="1" dirty="0"/>
              <a:t>3.</a:t>
            </a:r>
            <a:r>
              <a:rPr lang="zh-CN" altLang="en-US" sz="1800" dirty="0"/>
              <a:t> </a:t>
            </a:r>
            <a:r>
              <a:rPr lang="en-US" altLang="zh-CN" sz="1800" dirty="0">
                <a:solidFill>
                  <a:schemeClr val="accent1"/>
                </a:solidFill>
              </a:rPr>
              <a:t>Predict</a:t>
            </a:r>
            <a:r>
              <a:rPr lang="zh-CN" altLang="en-US" sz="1800" dirty="0"/>
              <a:t> </a:t>
            </a:r>
            <a:r>
              <a:rPr lang="en-US" altLang="zh-CN" sz="1800" dirty="0"/>
              <a:t>a</a:t>
            </a:r>
            <a:r>
              <a:rPr lang="zh-CN" altLang="en-US" sz="1800" dirty="0"/>
              <a:t> </a:t>
            </a:r>
            <a:r>
              <a:rPr lang="en-US" altLang="zh-CN" sz="1800" dirty="0"/>
              <a:t>binary</a:t>
            </a:r>
            <a:r>
              <a:rPr lang="zh-CN" altLang="en-US" sz="1800" dirty="0"/>
              <a:t> </a:t>
            </a:r>
            <a:r>
              <a:rPr lang="en-US" altLang="zh-CN" sz="1800" dirty="0"/>
              <a:t>label</a:t>
            </a:r>
            <a:r>
              <a:rPr lang="zh-CN" altLang="en-US" sz="1800" dirty="0"/>
              <a:t> </a:t>
            </a:r>
            <a:r>
              <a:rPr lang="en-US" altLang="zh-CN" sz="1800" dirty="0"/>
              <a:t>for</a:t>
            </a:r>
            <a:r>
              <a:rPr lang="zh-CN" altLang="en-US" sz="1800" dirty="0"/>
              <a:t> </a:t>
            </a:r>
            <a:r>
              <a:rPr lang="en-US" altLang="zh-CN" sz="1800" dirty="0"/>
              <a:t>each</a:t>
            </a:r>
            <a:r>
              <a:rPr lang="zh-CN" altLang="en-US" sz="1800" dirty="0"/>
              <a:t> </a:t>
            </a:r>
            <a:r>
              <a:rPr lang="en-US" altLang="zh-CN" sz="1800" dirty="0"/>
              <a:t>token</a:t>
            </a:r>
            <a:endParaRPr kumimoji="0" lang="en-US" sz="1800" i="0" u="none" strike="noStrike" kern="0" cap="none" spc="0" normalizeH="0" baseline="0" noProof="0" dirty="0">
              <a:ln>
                <a:noFill/>
              </a:ln>
              <a:solidFill>
                <a:schemeClr val="accent1"/>
              </a:solidFill>
              <a:effectLst/>
              <a:uLnTx/>
              <a:uFillTx/>
              <a:latin typeface="Arial"/>
              <a:cs typeface="Arial"/>
              <a:sym typeface="Arial"/>
            </a:endParaRPr>
          </a:p>
        </p:txBody>
      </p:sp>
      <p:sp>
        <p:nvSpPr>
          <p:cNvPr id="2" name="Rectangle 1">
            <a:extLst>
              <a:ext uri="{FF2B5EF4-FFF2-40B4-BE49-F238E27FC236}">
                <a16:creationId xmlns="" xmlns:a16="http://schemas.microsoft.com/office/drawing/2014/main" id="{580AE499-04A4-E24D-8F67-61ACD8916DCF}"/>
              </a:ext>
            </a:extLst>
          </p:cNvPr>
          <p:cNvSpPr/>
          <p:nvPr/>
        </p:nvSpPr>
        <p:spPr>
          <a:xfrm>
            <a:off x="4114800" y="1960479"/>
            <a:ext cx="1981200" cy="560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8212B3BD-81CD-0C42-89CE-C266396A1FD2}"/>
              </a:ext>
            </a:extLst>
          </p:cNvPr>
          <p:cNvSpPr/>
          <p:nvPr/>
        </p:nvSpPr>
        <p:spPr>
          <a:xfrm>
            <a:off x="4140926" y="4056544"/>
            <a:ext cx="1981200" cy="560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512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2DB2DD-D30D-8D40-B986-0B66E4DCC82C}"/>
              </a:ext>
            </a:extLst>
          </p:cNvPr>
          <p:cNvSpPr>
            <a:spLocks noGrp="1"/>
          </p:cNvSpPr>
          <p:nvPr>
            <p:ph type="title"/>
          </p:nvPr>
        </p:nvSpPr>
        <p:spPr/>
        <p:txBody>
          <a:bodyPr/>
          <a:lstStyle/>
          <a:p>
            <a:r>
              <a:rPr lang="en-US" altLang="zh-CN" sz="3000" dirty="0"/>
              <a:t>Cross-type</a:t>
            </a:r>
            <a:r>
              <a:rPr lang="zh-CN" altLang="en-US" sz="3000" dirty="0"/>
              <a:t> </a:t>
            </a:r>
            <a:r>
              <a:rPr lang="en-US" altLang="zh-CN" sz="3000" dirty="0"/>
              <a:t>Transfer:</a:t>
            </a:r>
            <a:r>
              <a:rPr lang="zh-CN" altLang="en-US" sz="3000" dirty="0"/>
              <a:t> </a:t>
            </a:r>
            <a:r>
              <a:rPr lang="en-US" altLang="zh-CN" sz="3000" dirty="0"/>
              <a:t>QA-based</a:t>
            </a:r>
            <a:r>
              <a:rPr lang="zh-CN" altLang="en-US" sz="3000" dirty="0"/>
              <a:t> </a:t>
            </a:r>
            <a:r>
              <a:rPr lang="en-US" altLang="zh-CN" sz="3000" dirty="0"/>
              <a:t>Event</a:t>
            </a:r>
            <a:r>
              <a:rPr lang="zh-CN" altLang="en-US" sz="3000" dirty="0"/>
              <a:t> </a:t>
            </a:r>
            <a:r>
              <a:rPr lang="en-US" altLang="zh-CN" sz="3000" dirty="0"/>
              <a:t>Extraction</a:t>
            </a:r>
            <a:endParaRPr lang="en-US" sz="3000" dirty="0"/>
          </a:p>
        </p:txBody>
      </p:sp>
      <p:sp>
        <p:nvSpPr>
          <p:cNvPr id="3" name="Text Placeholder 2">
            <a:extLst>
              <a:ext uri="{FF2B5EF4-FFF2-40B4-BE49-F238E27FC236}">
                <a16:creationId xmlns="" xmlns:a16="http://schemas.microsoft.com/office/drawing/2014/main" id="{0158AB63-F392-E04C-9755-7551A3E613D4}"/>
              </a:ext>
            </a:extLst>
          </p:cNvPr>
          <p:cNvSpPr>
            <a:spLocks noGrp="1"/>
          </p:cNvSpPr>
          <p:nvPr>
            <p:ph type="body" idx="1"/>
          </p:nvPr>
        </p:nvSpPr>
        <p:spPr>
          <a:xfrm>
            <a:off x="609600" y="1033670"/>
            <a:ext cx="10972800" cy="1173953"/>
          </a:xfrm>
        </p:spPr>
        <p:txBody>
          <a:bodyPr/>
          <a:lstStyle/>
          <a:p>
            <a:r>
              <a:rPr lang="en-US" altLang="zh-CN" dirty="0"/>
              <a:t>Query-and-Extract:</a:t>
            </a:r>
            <a:r>
              <a:rPr lang="zh-CN" altLang="en-US" dirty="0"/>
              <a:t> </a:t>
            </a:r>
            <a:r>
              <a:rPr lang="en-US" altLang="zh-CN" dirty="0"/>
              <a:t>rely</a:t>
            </a:r>
            <a:r>
              <a:rPr lang="zh-CN" altLang="en-US" dirty="0"/>
              <a:t> </a:t>
            </a:r>
            <a:r>
              <a:rPr lang="en-US" altLang="zh-CN" dirty="0"/>
              <a:t>more</a:t>
            </a:r>
            <a:r>
              <a:rPr lang="zh-CN" altLang="en-US" dirty="0"/>
              <a:t> </a:t>
            </a:r>
            <a:r>
              <a:rPr lang="en-US" altLang="zh-CN" dirty="0"/>
              <a:t>on</a:t>
            </a:r>
            <a:r>
              <a:rPr lang="zh-CN" altLang="en-US" dirty="0"/>
              <a:t> </a:t>
            </a:r>
            <a:r>
              <a:rPr lang="en-US" altLang="zh-CN" dirty="0">
                <a:solidFill>
                  <a:schemeClr val="accent1"/>
                </a:solidFill>
              </a:rPr>
              <a:t>semantic</a:t>
            </a:r>
            <a:r>
              <a:rPr lang="zh-CN" altLang="en-US" dirty="0">
                <a:solidFill>
                  <a:schemeClr val="accent1"/>
                </a:solidFill>
              </a:rPr>
              <a:t> </a:t>
            </a:r>
            <a:r>
              <a:rPr lang="en-US" altLang="zh-CN" dirty="0">
                <a:solidFill>
                  <a:schemeClr val="accent1"/>
                </a:solidFill>
              </a:rPr>
              <a:t>mapping</a:t>
            </a:r>
            <a:r>
              <a:rPr lang="zh-CN" altLang="en-US" dirty="0"/>
              <a:t> </a:t>
            </a:r>
            <a:r>
              <a:rPr lang="en-US" altLang="zh-CN" dirty="0"/>
              <a:t>between</a:t>
            </a:r>
            <a:r>
              <a:rPr lang="zh-CN" altLang="en-US" dirty="0"/>
              <a:t> </a:t>
            </a:r>
            <a:r>
              <a:rPr lang="en-US" altLang="zh-CN" dirty="0"/>
              <a:t>mentions</a:t>
            </a:r>
            <a:r>
              <a:rPr lang="zh-CN" altLang="en-US" dirty="0"/>
              <a:t> </a:t>
            </a:r>
            <a:r>
              <a:rPr lang="en-US" altLang="zh-CN" dirty="0"/>
              <a:t>and</a:t>
            </a:r>
            <a:r>
              <a:rPr lang="zh-CN" altLang="en-US" dirty="0"/>
              <a:t> </a:t>
            </a:r>
            <a:r>
              <a:rPr lang="en-US" altLang="zh-CN" dirty="0"/>
              <a:t>types</a:t>
            </a:r>
            <a:r>
              <a:rPr lang="zh-CN" altLang="en-US" dirty="0"/>
              <a:t> </a:t>
            </a:r>
            <a:r>
              <a:rPr lang="en-US" altLang="zh-CN" dirty="0"/>
              <a:t>rather</a:t>
            </a:r>
            <a:r>
              <a:rPr lang="zh-CN" altLang="en-US" dirty="0"/>
              <a:t> </a:t>
            </a:r>
            <a:r>
              <a:rPr lang="en-US" altLang="zh-CN" dirty="0"/>
              <a:t>than</a:t>
            </a:r>
            <a:r>
              <a:rPr lang="zh-CN" altLang="en-US" dirty="0"/>
              <a:t> </a:t>
            </a:r>
            <a:r>
              <a:rPr lang="en-US" altLang="zh-CN" dirty="0">
                <a:solidFill>
                  <a:schemeClr val="accent1"/>
                </a:solidFill>
              </a:rPr>
              <a:t>machine</a:t>
            </a:r>
            <a:r>
              <a:rPr lang="zh-CN" altLang="en-US" dirty="0">
                <a:solidFill>
                  <a:schemeClr val="accent1"/>
                </a:solidFill>
              </a:rPr>
              <a:t> </a:t>
            </a:r>
            <a:r>
              <a:rPr lang="en-US" altLang="zh-CN" dirty="0">
                <a:solidFill>
                  <a:schemeClr val="accent1"/>
                </a:solidFill>
              </a:rPr>
              <a:t>reading</a:t>
            </a:r>
            <a:r>
              <a:rPr lang="zh-CN" altLang="en-US" dirty="0">
                <a:solidFill>
                  <a:schemeClr val="accent1"/>
                </a:solidFill>
              </a:rPr>
              <a:t> </a:t>
            </a:r>
            <a:r>
              <a:rPr lang="en-US" altLang="zh-CN" dirty="0">
                <a:solidFill>
                  <a:schemeClr val="accent1"/>
                </a:solidFill>
              </a:rPr>
              <a:t>comprehension</a:t>
            </a:r>
            <a:r>
              <a:rPr lang="zh-CN" altLang="en-US" dirty="0">
                <a:solidFill>
                  <a:schemeClr val="accent1"/>
                </a:solidFill>
              </a:rPr>
              <a:t> </a:t>
            </a:r>
            <a:r>
              <a:rPr lang="en-US" altLang="zh-CN" dirty="0">
                <a:solidFill>
                  <a:schemeClr val="tx1"/>
                </a:solidFill>
              </a:rPr>
              <a:t>(Wang</a:t>
            </a:r>
            <a:r>
              <a:rPr lang="zh-CN" altLang="en-US" dirty="0">
                <a:solidFill>
                  <a:schemeClr val="tx1"/>
                </a:solidFill>
              </a:rPr>
              <a:t> </a:t>
            </a:r>
            <a:r>
              <a:rPr lang="en-US" altLang="zh-CN" dirty="0">
                <a:solidFill>
                  <a:schemeClr val="tx1"/>
                </a:solidFill>
              </a:rPr>
              <a:t>et</a:t>
            </a:r>
            <a:r>
              <a:rPr lang="zh-CN" altLang="en-US" dirty="0">
                <a:solidFill>
                  <a:schemeClr val="tx1"/>
                </a:solidFill>
              </a:rPr>
              <a:t> </a:t>
            </a:r>
            <a:r>
              <a:rPr lang="en-US" altLang="zh-CN" dirty="0">
                <a:solidFill>
                  <a:schemeClr val="tx1"/>
                </a:solidFill>
              </a:rPr>
              <a:t>al.,</a:t>
            </a:r>
            <a:r>
              <a:rPr lang="zh-CN" altLang="en-US" dirty="0">
                <a:solidFill>
                  <a:schemeClr val="tx1"/>
                </a:solidFill>
              </a:rPr>
              <a:t> </a:t>
            </a:r>
            <a:r>
              <a:rPr lang="en-US" altLang="zh-CN" dirty="0">
                <a:solidFill>
                  <a:schemeClr val="tx1"/>
                </a:solidFill>
              </a:rPr>
              <a:t>2022)</a:t>
            </a:r>
          </a:p>
        </p:txBody>
      </p:sp>
      <p:sp>
        <p:nvSpPr>
          <p:cNvPr id="4" name="Slide Number Placeholder 3">
            <a:extLst>
              <a:ext uri="{FF2B5EF4-FFF2-40B4-BE49-F238E27FC236}">
                <a16:creationId xmlns="" xmlns:a16="http://schemas.microsoft.com/office/drawing/2014/main" id="{EF59CE85-2FD0-F84F-A422-B8E9E281B5F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13</a:t>
            </a:fld>
            <a:endParaRPr lang="en-US"/>
          </a:p>
        </p:txBody>
      </p:sp>
      <p:graphicFrame>
        <p:nvGraphicFramePr>
          <p:cNvPr id="7" name="Table 2">
            <a:extLst>
              <a:ext uri="{FF2B5EF4-FFF2-40B4-BE49-F238E27FC236}">
                <a16:creationId xmlns="" xmlns:a16="http://schemas.microsoft.com/office/drawing/2014/main" id="{E849C656-C268-BA41-8371-6362240AC4B5}"/>
              </a:ext>
            </a:extLst>
          </p:cNvPr>
          <p:cNvGraphicFramePr>
            <a:graphicFrameLocks noGrp="1"/>
          </p:cNvGraphicFramePr>
          <p:nvPr>
            <p:extLst>
              <p:ext uri="{D42A27DB-BD31-4B8C-83A1-F6EECF244321}">
                <p14:modId xmlns:p14="http://schemas.microsoft.com/office/powerpoint/2010/main" val="2169049093"/>
              </p:ext>
            </p:extLst>
          </p:nvPr>
        </p:nvGraphicFramePr>
        <p:xfrm>
          <a:off x="1655806" y="4364926"/>
          <a:ext cx="8377881" cy="1422626"/>
        </p:xfrm>
        <a:graphic>
          <a:graphicData uri="http://schemas.openxmlformats.org/drawingml/2006/table">
            <a:tbl>
              <a:tblPr firstRow="1" bandRow="1">
                <a:tableStyleId>{6E25E649-3F16-4E02-A733-19D2CDBF48F0}</a:tableStyleId>
              </a:tblPr>
              <a:tblGrid>
                <a:gridCol w="3917091">
                  <a:extLst>
                    <a:ext uri="{9D8B030D-6E8A-4147-A177-3AD203B41FA5}">
                      <a16:colId xmlns="" xmlns:a16="http://schemas.microsoft.com/office/drawing/2014/main" val="3402029376"/>
                    </a:ext>
                  </a:extLst>
                </a:gridCol>
                <a:gridCol w="2137719">
                  <a:extLst>
                    <a:ext uri="{9D8B030D-6E8A-4147-A177-3AD203B41FA5}">
                      <a16:colId xmlns="" xmlns:a16="http://schemas.microsoft.com/office/drawing/2014/main" val="696698503"/>
                    </a:ext>
                  </a:extLst>
                </a:gridCol>
                <a:gridCol w="2323071">
                  <a:extLst>
                    <a:ext uri="{9D8B030D-6E8A-4147-A177-3AD203B41FA5}">
                      <a16:colId xmlns="" xmlns:a16="http://schemas.microsoft.com/office/drawing/2014/main" val="1630889708"/>
                    </a:ext>
                  </a:extLst>
                </a:gridCol>
              </a:tblGrid>
              <a:tr h="374916">
                <a:tc>
                  <a:txBody>
                    <a:bodyPr/>
                    <a:lstStyle/>
                    <a:p>
                      <a:pPr algn="ctr"/>
                      <a:r>
                        <a:rPr lang="en-US" altLang="zh-CN" sz="1600" dirty="0">
                          <a:solidFill>
                            <a:schemeClr val="tx1"/>
                          </a:solidFill>
                        </a:rPr>
                        <a:t>Model</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altLang="zh-CN" sz="1600" dirty="0">
                          <a:solidFill>
                            <a:schemeClr val="tx1"/>
                          </a:solidFill>
                        </a:rPr>
                        <a:t>Trigger</a:t>
                      </a:r>
                      <a:r>
                        <a:rPr lang="zh-CN" altLang="en-US" sz="1600" dirty="0">
                          <a:solidFill>
                            <a:schemeClr val="tx1"/>
                          </a:solidFill>
                        </a:rPr>
                        <a:t> </a:t>
                      </a:r>
                      <a:r>
                        <a:rPr lang="en-US" altLang="zh-CN" sz="1600" dirty="0">
                          <a:solidFill>
                            <a:schemeClr val="tx1"/>
                          </a:solidFill>
                        </a:rPr>
                        <a:t>Extraction</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altLang="zh-CN" sz="1600" dirty="0">
                          <a:solidFill>
                            <a:schemeClr val="tx1"/>
                          </a:solidFill>
                        </a:rPr>
                        <a:t>Argument</a:t>
                      </a:r>
                      <a:r>
                        <a:rPr lang="zh-CN" altLang="en-US" sz="1600" dirty="0">
                          <a:solidFill>
                            <a:schemeClr val="tx1"/>
                          </a:solidFill>
                        </a:rPr>
                        <a:t> </a:t>
                      </a:r>
                      <a:r>
                        <a:rPr lang="en-US" altLang="zh-CN" sz="1600" dirty="0">
                          <a:solidFill>
                            <a:schemeClr val="tx1"/>
                          </a:solidFill>
                        </a:rPr>
                        <a:t>Extraction</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 xmlns:a16="http://schemas.microsoft.com/office/drawing/2014/main" val="29332359"/>
                  </a:ext>
                </a:extLst>
              </a:tr>
              <a:tr h="523855">
                <a:tc>
                  <a:txBody>
                    <a:bodyPr/>
                    <a:lstStyle/>
                    <a:p>
                      <a:r>
                        <a:rPr lang="en-US" altLang="zh-CN" sz="1600" dirty="0"/>
                        <a:t>BERT_QA</a:t>
                      </a:r>
                      <a:r>
                        <a:rPr lang="zh-CN" altLang="en-US" sz="1600" dirty="0"/>
                        <a:t> </a:t>
                      </a:r>
                      <a:r>
                        <a:rPr lang="en-US" altLang="zh-CN" sz="1600" dirty="0"/>
                        <a:t>(Du</a:t>
                      </a:r>
                      <a:r>
                        <a:rPr lang="zh-CN" altLang="en-US" sz="1600" dirty="0"/>
                        <a:t> </a:t>
                      </a:r>
                      <a:r>
                        <a:rPr lang="en-US" altLang="zh-CN" sz="1600" dirty="0"/>
                        <a:t>and</a:t>
                      </a:r>
                      <a:r>
                        <a:rPr lang="zh-CN" altLang="en-US" sz="1600" dirty="0"/>
                        <a:t> </a:t>
                      </a:r>
                      <a:r>
                        <a:rPr lang="en-US" altLang="zh-CN" sz="1600" dirty="0" err="1"/>
                        <a:t>Cardie</a:t>
                      </a:r>
                      <a:r>
                        <a:rPr lang="en-US" altLang="zh-CN" sz="1600" dirty="0"/>
                        <a:t>,</a:t>
                      </a:r>
                      <a:r>
                        <a:rPr lang="zh-CN" altLang="en-US" sz="1600" dirty="0"/>
                        <a:t> </a:t>
                      </a:r>
                      <a:r>
                        <a:rPr lang="en-US" altLang="zh-CN" sz="1600" dirty="0"/>
                        <a:t>2020)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dirty="0"/>
                        <a:t>31.6</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dirty="0"/>
                        <a:t>17.0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41295823"/>
                  </a:ext>
                </a:extLst>
              </a:tr>
              <a:tr h="523855">
                <a:tc>
                  <a:txBody>
                    <a:bodyPr/>
                    <a:lstStyle/>
                    <a:p>
                      <a:r>
                        <a:rPr lang="en-US" altLang="zh-CN" sz="1600" dirty="0" err="1"/>
                        <a:t>Query_and_Extract</a:t>
                      </a:r>
                      <a:r>
                        <a:rPr lang="zh-CN" altLang="en-US" sz="1600" dirty="0"/>
                        <a:t> </a:t>
                      </a:r>
                      <a:r>
                        <a:rPr lang="en-US" altLang="zh-CN" sz="1600" dirty="0"/>
                        <a:t>(Wang</a:t>
                      </a:r>
                      <a:r>
                        <a:rPr lang="zh-CN" altLang="en-US" sz="1600" dirty="0"/>
                        <a:t> </a:t>
                      </a:r>
                      <a:r>
                        <a:rPr lang="en-US" altLang="zh-CN" sz="1600" dirty="0"/>
                        <a:t>et</a:t>
                      </a:r>
                      <a:r>
                        <a:rPr lang="zh-CN" altLang="en-US" sz="1600" dirty="0"/>
                        <a:t> </a:t>
                      </a:r>
                      <a:r>
                        <a:rPr lang="en-US" altLang="zh-CN" sz="1600" dirty="0"/>
                        <a:t>al.,</a:t>
                      </a:r>
                      <a:r>
                        <a:rPr lang="zh-CN" altLang="en-US" sz="1600" dirty="0"/>
                        <a:t> </a:t>
                      </a:r>
                      <a:r>
                        <a:rPr lang="en-US" altLang="zh-CN" sz="1600" dirty="0"/>
                        <a:t>2022)</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dirty="0"/>
                        <a:t>47.8</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600" dirty="0"/>
                        <a:t>43.0</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60624996"/>
                  </a:ext>
                </a:extLst>
              </a:tr>
            </a:tbl>
          </a:graphicData>
        </a:graphic>
      </p:graphicFrame>
      <p:sp>
        <p:nvSpPr>
          <p:cNvPr id="6" name="Rectangle 5">
            <a:extLst>
              <a:ext uri="{FF2B5EF4-FFF2-40B4-BE49-F238E27FC236}">
                <a16:creationId xmlns="" xmlns:a16="http://schemas.microsoft.com/office/drawing/2014/main" id="{C073D53B-3913-4448-924E-5B9D790BA8FF}"/>
              </a:ext>
            </a:extLst>
          </p:cNvPr>
          <p:cNvSpPr/>
          <p:nvPr/>
        </p:nvSpPr>
        <p:spPr>
          <a:xfrm>
            <a:off x="1725511" y="5861805"/>
            <a:ext cx="8345554" cy="338554"/>
          </a:xfrm>
          <a:prstGeom prst="rect">
            <a:avLst/>
          </a:prstGeom>
        </p:spPr>
        <p:txBody>
          <a:bodyPr wrap="none">
            <a:spAutoFit/>
          </a:bodyPr>
          <a:lstStyle/>
          <a:p>
            <a:r>
              <a:rPr lang="en-US" altLang="zh-CN" sz="1600" dirty="0"/>
              <a:t>Performance</a:t>
            </a:r>
            <a:r>
              <a:rPr lang="zh-CN" altLang="en-US" sz="1600" dirty="0"/>
              <a:t> </a:t>
            </a:r>
            <a:r>
              <a:rPr lang="en-US" altLang="zh-CN" sz="1600" dirty="0"/>
              <a:t>on</a:t>
            </a:r>
            <a:r>
              <a:rPr lang="zh-CN" altLang="en-US" sz="1600" dirty="0"/>
              <a:t> </a:t>
            </a:r>
            <a:r>
              <a:rPr lang="en-US" altLang="zh-CN" sz="1600" dirty="0"/>
              <a:t>all</a:t>
            </a:r>
            <a:r>
              <a:rPr lang="zh-CN" altLang="en-US" sz="1600" dirty="0"/>
              <a:t> </a:t>
            </a:r>
            <a:r>
              <a:rPr lang="en-US" altLang="zh-CN" sz="1600" dirty="0"/>
              <a:t>novel</a:t>
            </a:r>
            <a:r>
              <a:rPr lang="zh-CN" altLang="en-US" sz="1600" dirty="0"/>
              <a:t> </a:t>
            </a:r>
            <a:r>
              <a:rPr lang="en-US" altLang="zh-CN" sz="1600" dirty="0"/>
              <a:t>event</a:t>
            </a:r>
            <a:r>
              <a:rPr lang="zh-CN" altLang="en-US" sz="1600" dirty="0"/>
              <a:t> </a:t>
            </a:r>
            <a:r>
              <a:rPr lang="en-US" altLang="zh-CN" sz="1600" dirty="0"/>
              <a:t>types</a:t>
            </a:r>
            <a:r>
              <a:rPr lang="zh-CN" altLang="en-US" sz="1600" dirty="0"/>
              <a:t> </a:t>
            </a:r>
            <a:r>
              <a:rPr lang="en-US" altLang="zh-CN" sz="1600" dirty="0"/>
              <a:t>of</a:t>
            </a:r>
            <a:r>
              <a:rPr lang="zh-CN" altLang="en-US" sz="1600" dirty="0"/>
              <a:t> </a:t>
            </a:r>
            <a:r>
              <a:rPr lang="en-US" altLang="zh-CN" sz="1600" dirty="0"/>
              <a:t>ACE</a:t>
            </a:r>
            <a:r>
              <a:rPr lang="zh-CN" altLang="en-US" sz="1600" dirty="0"/>
              <a:t> </a:t>
            </a:r>
            <a:r>
              <a:rPr lang="en-US" altLang="zh-CN" sz="1600" dirty="0"/>
              <a:t>under</a:t>
            </a:r>
            <a:r>
              <a:rPr lang="zh-CN" altLang="en-US" sz="1600" dirty="0"/>
              <a:t> </a:t>
            </a:r>
            <a:r>
              <a:rPr lang="en-US" altLang="zh-CN" sz="1600" dirty="0"/>
              <a:t>Zero-shot</a:t>
            </a:r>
            <a:r>
              <a:rPr lang="zh-CN" altLang="en-US" sz="1600" dirty="0"/>
              <a:t> </a:t>
            </a:r>
            <a:r>
              <a:rPr lang="en-US" altLang="zh-CN" sz="1600" dirty="0"/>
              <a:t>transfer</a:t>
            </a:r>
            <a:r>
              <a:rPr lang="zh-CN" altLang="en-US" sz="1600" dirty="0"/>
              <a:t> </a:t>
            </a:r>
            <a:r>
              <a:rPr lang="en-US" altLang="zh-CN" sz="1600" dirty="0"/>
              <a:t>(Wang</a:t>
            </a:r>
            <a:r>
              <a:rPr lang="zh-CN" altLang="en-US" sz="1600" dirty="0"/>
              <a:t> </a:t>
            </a:r>
            <a:r>
              <a:rPr lang="en-US" altLang="zh-CN" sz="1600" dirty="0"/>
              <a:t>et</a:t>
            </a:r>
            <a:r>
              <a:rPr lang="zh-CN" altLang="en-US" sz="1600" dirty="0"/>
              <a:t> </a:t>
            </a:r>
            <a:r>
              <a:rPr lang="en-US" altLang="zh-CN" sz="1600" dirty="0"/>
              <a:t>al.,</a:t>
            </a:r>
            <a:r>
              <a:rPr lang="zh-CN" altLang="en-US" sz="1600" dirty="0"/>
              <a:t> </a:t>
            </a:r>
            <a:r>
              <a:rPr lang="en-US" altLang="zh-CN" sz="1600" dirty="0"/>
              <a:t>2022)</a:t>
            </a:r>
            <a:endParaRPr lang="en-US" sz="1600" dirty="0"/>
          </a:p>
        </p:txBody>
      </p:sp>
      <p:sp>
        <p:nvSpPr>
          <p:cNvPr id="9" name="Text Placeholder 2">
            <a:extLst>
              <a:ext uri="{FF2B5EF4-FFF2-40B4-BE49-F238E27FC236}">
                <a16:creationId xmlns="" xmlns:a16="http://schemas.microsoft.com/office/drawing/2014/main" id="{70AB8645-EEC9-EB45-BE29-D9CC524F5C84}"/>
              </a:ext>
            </a:extLst>
          </p:cNvPr>
          <p:cNvSpPr txBox="1">
            <a:spLocks/>
          </p:cNvSpPr>
          <p:nvPr/>
        </p:nvSpPr>
        <p:spPr>
          <a:xfrm>
            <a:off x="605244" y="1891461"/>
            <a:ext cx="10972800" cy="248988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r>
              <a:rPr lang="en-US" altLang="zh-CN" dirty="0"/>
              <a:t>Pros</a:t>
            </a:r>
          </a:p>
          <a:p>
            <a:pPr lvl="1"/>
            <a:r>
              <a:rPr lang="en-US" altLang="zh-CN" dirty="0"/>
              <a:t>Does</a:t>
            </a:r>
            <a:r>
              <a:rPr lang="zh-CN" altLang="en-US" dirty="0"/>
              <a:t> </a:t>
            </a:r>
            <a:r>
              <a:rPr lang="en-US" altLang="zh-CN" dirty="0">
                <a:solidFill>
                  <a:schemeClr val="accent1"/>
                </a:solidFill>
              </a:rPr>
              <a:t>not</a:t>
            </a:r>
            <a:r>
              <a:rPr lang="zh-CN" altLang="en-US" dirty="0">
                <a:solidFill>
                  <a:schemeClr val="accent1"/>
                </a:solidFill>
              </a:rPr>
              <a:t> </a:t>
            </a:r>
            <a:r>
              <a:rPr lang="en-US" altLang="zh-CN" dirty="0">
                <a:solidFill>
                  <a:schemeClr val="accent1"/>
                </a:solidFill>
              </a:rPr>
              <a:t>require</a:t>
            </a:r>
            <a:r>
              <a:rPr lang="zh-CN" altLang="en-US" dirty="0">
                <a:solidFill>
                  <a:schemeClr val="accent1"/>
                </a:solidFill>
              </a:rPr>
              <a:t> </a:t>
            </a:r>
            <a:r>
              <a:rPr lang="en-US" altLang="zh-CN" dirty="0">
                <a:solidFill>
                  <a:schemeClr val="accent1"/>
                </a:solidFill>
              </a:rPr>
              <a:t>any</a:t>
            </a:r>
            <a:r>
              <a:rPr lang="zh-CN" altLang="en-US" dirty="0">
                <a:solidFill>
                  <a:schemeClr val="accent1"/>
                </a:solidFill>
              </a:rPr>
              <a:t> </a:t>
            </a:r>
            <a:r>
              <a:rPr lang="en-US" altLang="zh-CN" dirty="0">
                <a:solidFill>
                  <a:schemeClr val="accent1"/>
                </a:solidFill>
              </a:rPr>
              <a:t>questions</a:t>
            </a:r>
            <a:r>
              <a:rPr lang="zh-CN" altLang="en-US" dirty="0">
                <a:solidFill>
                  <a:schemeClr val="accent1"/>
                </a:solidFill>
              </a:rPr>
              <a:t> </a:t>
            </a:r>
            <a:r>
              <a:rPr lang="en-US" altLang="zh-CN" dirty="0"/>
              <a:t>created</a:t>
            </a:r>
            <a:r>
              <a:rPr lang="zh-CN" altLang="en-US" dirty="0"/>
              <a:t> </a:t>
            </a:r>
            <a:r>
              <a:rPr lang="en-US" altLang="zh-CN" dirty="0"/>
              <a:t>for</a:t>
            </a:r>
            <a:r>
              <a:rPr lang="zh-CN" altLang="en-US" dirty="0"/>
              <a:t> </a:t>
            </a:r>
            <a:r>
              <a:rPr lang="en-US" altLang="zh-CN" dirty="0"/>
              <a:t>event</a:t>
            </a:r>
            <a:r>
              <a:rPr lang="zh-CN" altLang="en-US" dirty="0"/>
              <a:t> </a:t>
            </a:r>
            <a:r>
              <a:rPr lang="en-US" altLang="zh-CN" dirty="0"/>
              <a:t>types</a:t>
            </a:r>
            <a:r>
              <a:rPr lang="zh-CN" altLang="en-US" dirty="0"/>
              <a:t> </a:t>
            </a:r>
            <a:r>
              <a:rPr lang="en-US" altLang="zh-CN" dirty="0"/>
              <a:t>or</a:t>
            </a:r>
            <a:r>
              <a:rPr lang="zh-CN" altLang="en-US" dirty="0"/>
              <a:t> </a:t>
            </a:r>
            <a:r>
              <a:rPr lang="en-US" altLang="zh-CN" dirty="0"/>
              <a:t>argument</a:t>
            </a:r>
            <a:r>
              <a:rPr lang="zh-CN" altLang="en-US" dirty="0"/>
              <a:t> </a:t>
            </a:r>
            <a:r>
              <a:rPr lang="en-US" altLang="zh-CN" dirty="0"/>
              <a:t>roles</a:t>
            </a:r>
          </a:p>
          <a:p>
            <a:pPr lvl="1"/>
            <a:r>
              <a:rPr lang="en-US" altLang="zh-CN" dirty="0"/>
              <a:t>Can</a:t>
            </a:r>
            <a:r>
              <a:rPr lang="zh-CN" altLang="en-US" dirty="0"/>
              <a:t> </a:t>
            </a:r>
            <a:r>
              <a:rPr lang="en-US" altLang="zh-CN" dirty="0"/>
              <a:t>extract</a:t>
            </a:r>
            <a:r>
              <a:rPr lang="zh-CN" altLang="en-US" dirty="0"/>
              <a:t> </a:t>
            </a:r>
            <a:r>
              <a:rPr lang="en-US" altLang="zh-CN" dirty="0"/>
              <a:t>arguments</a:t>
            </a:r>
            <a:r>
              <a:rPr lang="zh-CN" altLang="en-US" dirty="0"/>
              <a:t> </a:t>
            </a:r>
            <a:r>
              <a:rPr lang="en-US" altLang="zh-CN" dirty="0"/>
              <a:t>for</a:t>
            </a:r>
            <a:r>
              <a:rPr lang="zh-CN" altLang="en-US" dirty="0"/>
              <a:t> </a:t>
            </a:r>
            <a:r>
              <a:rPr lang="en-US" altLang="zh-CN" dirty="0">
                <a:solidFill>
                  <a:schemeClr val="accent1"/>
                </a:solidFill>
              </a:rPr>
              <a:t>all</a:t>
            </a:r>
            <a:r>
              <a:rPr lang="zh-CN" altLang="en-US" dirty="0">
                <a:solidFill>
                  <a:schemeClr val="accent1"/>
                </a:solidFill>
              </a:rPr>
              <a:t> </a:t>
            </a:r>
            <a:r>
              <a:rPr lang="en-US" altLang="zh-CN" dirty="0">
                <a:solidFill>
                  <a:schemeClr val="accent1"/>
                </a:solidFill>
              </a:rPr>
              <a:t>possible</a:t>
            </a:r>
            <a:r>
              <a:rPr lang="zh-CN" altLang="en-US" dirty="0">
                <a:solidFill>
                  <a:schemeClr val="accent1"/>
                </a:solidFill>
              </a:rPr>
              <a:t> </a:t>
            </a:r>
            <a:r>
              <a:rPr lang="en-US" altLang="zh-CN" dirty="0">
                <a:solidFill>
                  <a:schemeClr val="accent1"/>
                </a:solidFill>
              </a:rPr>
              <a:t>argument</a:t>
            </a:r>
            <a:r>
              <a:rPr lang="zh-CN" altLang="en-US" dirty="0">
                <a:solidFill>
                  <a:schemeClr val="accent1"/>
                </a:solidFill>
              </a:rPr>
              <a:t> </a:t>
            </a:r>
            <a:r>
              <a:rPr lang="en-US" altLang="zh-CN" dirty="0">
                <a:solidFill>
                  <a:schemeClr val="accent1"/>
                </a:solidFill>
              </a:rPr>
              <a:t>roles</a:t>
            </a:r>
            <a:r>
              <a:rPr lang="zh-CN" altLang="en-US" dirty="0"/>
              <a:t> </a:t>
            </a:r>
            <a:r>
              <a:rPr lang="en-US" altLang="zh-CN" dirty="0"/>
              <a:t>at</a:t>
            </a:r>
            <a:r>
              <a:rPr lang="zh-CN" altLang="en-US" dirty="0"/>
              <a:t> </a:t>
            </a:r>
            <a:r>
              <a:rPr lang="en-US" altLang="zh-CN" dirty="0"/>
              <a:t>one</a:t>
            </a:r>
            <a:r>
              <a:rPr lang="zh-CN" altLang="en-US" dirty="0"/>
              <a:t> </a:t>
            </a:r>
            <a:r>
              <a:rPr lang="en-US" altLang="zh-CN" dirty="0"/>
              <a:t>time</a:t>
            </a:r>
          </a:p>
          <a:p>
            <a:r>
              <a:rPr lang="en-US" altLang="zh-CN" dirty="0"/>
              <a:t>Cons</a:t>
            </a:r>
          </a:p>
          <a:p>
            <a:pPr lvl="1"/>
            <a:r>
              <a:rPr lang="en-US" altLang="zh-CN" dirty="0"/>
              <a:t>Cannot</a:t>
            </a:r>
            <a:r>
              <a:rPr lang="zh-CN" altLang="en-US" dirty="0"/>
              <a:t> </a:t>
            </a:r>
            <a:r>
              <a:rPr lang="en-US" altLang="zh-CN" dirty="0"/>
              <a:t>leverage</a:t>
            </a:r>
            <a:r>
              <a:rPr lang="zh-CN" altLang="en-US" dirty="0"/>
              <a:t> </a:t>
            </a:r>
            <a:r>
              <a:rPr lang="en-US" altLang="zh-CN" dirty="0"/>
              <a:t>available</a:t>
            </a:r>
            <a:r>
              <a:rPr lang="zh-CN" altLang="en-US" dirty="0"/>
              <a:t> </a:t>
            </a:r>
            <a:r>
              <a:rPr lang="en-US" altLang="zh-CN" dirty="0"/>
              <a:t>annotations</a:t>
            </a:r>
            <a:r>
              <a:rPr lang="zh-CN" altLang="en-US" dirty="0"/>
              <a:t> </a:t>
            </a:r>
            <a:r>
              <a:rPr lang="en-US" altLang="zh-CN" dirty="0"/>
              <a:t>for</a:t>
            </a:r>
            <a:r>
              <a:rPr lang="zh-CN" altLang="en-US" dirty="0"/>
              <a:t> </a:t>
            </a:r>
            <a:r>
              <a:rPr lang="en-US" altLang="zh-CN" dirty="0"/>
              <a:t>question</a:t>
            </a:r>
            <a:r>
              <a:rPr lang="zh-CN" altLang="en-US" dirty="0"/>
              <a:t> </a:t>
            </a:r>
            <a:r>
              <a:rPr lang="en-US" altLang="zh-CN" dirty="0"/>
              <a:t>answering</a:t>
            </a:r>
          </a:p>
        </p:txBody>
      </p:sp>
    </p:spTree>
    <p:extLst>
      <p:ext uri="{BB962C8B-B14F-4D97-AF65-F5344CB8AC3E}">
        <p14:creationId xmlns:p14="http://schemas.microsoft.com/office/powerpoint/2010/main" val="425669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78768A-63BA-C048-9431-49329332C52D}"/>
              </a:ext>
            </a:extLst>
          </p:cNvPr>
          <p:cNvSpPr>
            <a:spLocks noGrp="1"/>
          </p:cNvSpPr>
          <p:nvPr>
            <p:ph type="title"/>
          </p:nvPr>
        </p:nvSpPr>
        <p:spPr>
          <a:xfrm>
            <a:off x="457200" y="206829"/>
            <a:ext cx="9004852" cy="533400"/>
          </a:xfrm>
        </p:spPr>
        <p:txBody>
          <a:bodyPr/>
          <a:lstStyle/>
          <a:p>
            <a:r>
              <a:rPr lang="en-US" altLang="zh-CN" dirty="0"/>
              <a:t>Summary</a:t>
            </a:r>
            <a:r>
              <a:rPr lang="zh-CN" altLang="en-US" dirty="0"/>
              <a:t> </a:t>
            </a:r>
            <a:r>
              <a:rPr lang="en-US" altLang="zh-CN" dirty="0"/>
              <a:t>–</a:t>
            </a:r>
            <a:r>
              <a:rPr lang="zh-CN" altLang="en-US" dirty="0"/>
              <a:t> </a:t>
            </a:r>
            <a:r>
              <a:rPr lang="en-US" altLang="zh-CN" dirty="0"/>
              <a:t>Cross-type</a:t>
            </a:r>
            <a:r>
              <a:rPr lang="zh-CN" altLang="en-US" dirty="0"/>
              <a:t> </a:t>
            </a:r>
            <a:r>
              <a:rPr lang="en-US" altLang="zh-CN" dirty="0"/>
              <a:t>Transfer</a:t>
            </a:r>
            <a:endParaRPr lang="en-US" dirty="0"/>
          </a:p>
        </p:txBody>
      </p:sp>
      <p:sp>
        <p:nvSpPr>
          <p:cNvPr id="4" name="Slide Number Placeholder 3">
            <a:extLst>
              <a:ext uri="{FF2B5EF4-FFF2-40B4-BE49-F238E27FC236}">
                <a16:creationId xmlns="" xmlns:a16="http://schemas.microsoft.com/office/drawing/2014/main" id="{28D78563-9779-5B43-BB1E-2B206667F79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14</a:t>
            </a:fld>
            <a:endParaRPr lang="en-US"/>
          </a:p>
        </p:txBody>
      </p:sp>
      <p:graphicFrame>
        <p:nvGraphicFramePr>
          <p:cNvPr id="5" name="Table 5">
            <a:extLst>
              <a:ext uri="{FF2B5EF4-FFF2-40B4-BE49-F238E27FC236}">
                <a16:creationId xmlns="" xmlns:a16="http://schemas.microsoft.com/office/drawing/2014/main" id="{3997FC12-F8ED-0046-9904-D63A5E0B552D}"/>
              </a:ext>
            </a:extLst>
          </p:cNvPr>
          <p:cNvGraphicFramePr>
            <a:graphicFrameLocks noGrp="1"/>
          </p:cNvGraphicFramePr>
          <p:nvPr>
            <p:extLst>
              <p:ext uri="{D42A27DB-BD31-4B8C-83A1-F6EECF244321}">
                <p14:modId xmlns:p14="http://schemas.microsoft.com/office/powerpoint/2010/main" val="3937494229"/>
              </p:ext>
            </p:extLst>
          </p:nvPr>
        </p:nvGraphicFramePr>
        <p:xfrm>
          <a:off x="457200" y="1302763"/>
          <a:ext cx="11277600" cy="4677344"/>
        </p:xfrm>
        <a:graphic>
          <a:graphicData uri="http://schemas.openxmlformats.org/drawingml/2006/table">
            <a:tbl>
              <a:tblPr firstRow="1" bandRow="1">
                <a:tableStyleId>{5C22544A-7EE6-4342-B048-85BDC9FD1C3A}</a:tableStyleId>
              </a:tblPr>
              <a:tblGrid>
                <a:gridCol w="1749287">
                  <a:extLst>
                    <a:ext uri="{9D8B030D-6E8A-4147-A177-3AD203B41FA5}">
                      <a16:colId xmlns="" xmlns:a16="http://schemas.microsoft.com/office/drawing/2014/main" val="4041104048"/>
                    </a:ext>
                  </a:extLst>
                </a:gridCol>
                <a:gridCol w="4572000">
                  <a:extLst>
                    <a:ext uri="{9D8B030D-6E8A-4147-A177-3AD203B41FA5}">
                      <a16:colId xmlns="" xmlns:a16="http://schemas.microsoft.com/office/drawing/2014/main" val="145570961"/>
                    </a:ext>
                  </a:extLst>
                </a:gridCol>
                <a:gridCol w="4956313">
                  <a:extLst>
                    <a:ext uri="{9D8B030D-6E8A-4147-A177-3AD203B41FA5}">
                      <a16:colId xmlns="" xmlns:a16="http://schemas.microsoft.com/office/drawing/2014/main" val="1581485774"/>
                    </a:ext>
                  </a:extLst>
                </a:gridCol>
              </a:tblGrid>
              <a:tr h="513931">
                <a:tc>
                  <a:txBody>
                    <a:bodyPr/>
                    <a:lstStyle/>
                    <a:p>
                      <a:endParaRPr lang="en-US" sz="1800" b="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b="1" dirty="0">
                          <a:solidFill>
                            <a:schemeClr val="accent1"/>
                          </a:solidFill>
                        </a:rPr>
                        <a:t>Pros</a:t>
                      </a:r>
                      <a:endParaRPr lang="en-US" sz="2400"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b="1" dirty="0">
                          <a:solidFill>
                            <a:schemeClr val="accent1"/>
                          </a:solidFill>
                        </a:rPr>
                        <a:t>Cons</a:t>
                      </a:r>
                      <a:endParaRPr lang="en-US" sz="2400" b="1" dirty="0">
                        <a:solidFill>
                          <a:schemeClr val="accent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709714608"/>
                  </a:ext>
                </a:extLst>
              </a:tr>
              <a:tr h="874255">
                <a:tc>
                  <a:txBody>
                    <a:bodyPr/>
                    <a:lstStyle/>
                    <a:p>
                      <a:r>
                        <a:rPr lang="en-US" altLang="zh-CN" sz="2000" b="1" dirty="0">
                          <a:solidFill>
                            <a:schemeClr val="accent1"/>
                          </a:solidFill>
                        </a:rPr>
                        <a:t>Semantic</a:t>
                      </a:r>
                      <a:r>
                        <a:rPr lang="zh-CN" altLang="en-US" sz="2000" b="1" dirty="0">
                          <a:solidFill>
                            <a:schemeClr val="accent1"/>
                          </a:solidFill>
                        </a:rPr>
                        <a:t> </a:t>
                      </a:r>
                      <a:r>
                        <a:rPr lang="en-US" altLang="zh-CN" sz="2000" b="1" dirty="0">
                          <a:solidFill>
                            <a:schemeClr val="accent1"/>
                          </a:solidFill>
                        </a:rPr>
                        <a:t>Mapping</a:t>
                      </a:r>
                      <a:endParaRPr lang="en-US" sz="2000" b="1" dirty="0">
                        <a:solidFill>
                          <a:schemeClr val="accent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r>
                        <a:rPr lang="en-US" altLang="zh-CN" sz="1800" b="0" dirty="0">
                          <a:solidFill>
                            <a:schemeClr val="tx1"/>
                          </a:solidFill>
                        </a:rPr>
                        <a:t>Easy</a:t>
                      </a:r>
                      <a:r>
                        <a:rPr lang="zh-CN" altLang="en-US" sz="1800" b="0" dirty="0">
                          <a:solidFill>
                            <a:schemeClr val="tx1"/>
                          </a:solidFill>
                        </a:rPr>
                        <a:t> </a:t>
                      </a:r>
                      <a:r>
                        <a:rPr lang="en-US" altLang="zh-CN" sz="1800" b="0" dirty="0">
                          <a:solidFill>
                            <a:schemeClr val="tx1"/>
                          </a:solidFill>
                        </a:rPr>
                        <a:t>to</a:t>
                      </a:r>
                      <a:r>
                        <a:rPr lang="zh-CN" altLang="en-US" sz="1800" b="0" dirty="0">
                          <a:solidFill>
                            <a:schemeClr val="tx1"/>
                          </a:solidFill>
                        </a:rPr>
                        <a:t> </a:t>
                      </a:r>
                      <a:r>
                        <a:rPr lang="en-US" altLang="zh-CN" sz="1800" b="0" dirty="0">
                          <a:solidFill>
                            <a:schemeClr val="tx1"/>
                          </a:solidFill>
                        </a:rPr>
                        <a:t>setup;</a:t>
                      </a:r>
                    </a:p>
                    <a:p>
                      <a:pPr marL="285750" indent="-285750">
                        <a:buFontTx/>
                        <a:buChar char="-"/>
                      </a:pPr>
                      <a:r>
                        <a:rPr lang="en-US" altLang="zh-CN" sz="1800" b="0" dirty="0">
                          <a:solidFill>
                            <a:schemeClr val="tx1"/>
                          </a:solidFill>
                        </a:rPr>
                        <a:t>Require</a:t>
                      </a:r>
                      <a:r>
                        <a:rPr lang="zh-CN" altLang="en-US" sz="1800" b="0" dirty="0">
                          <a:solidFill>
                            <a:schemeClr val="tx1"/>
                          </a:solidFill>
                        </a:rPr>
                        <a:t> </a:t>
                      </a:r>
                      <a:r>
                        <a:rPr lang="en-US" altLang="zh-CN" sz="1800" b="0" dirty="0">
                          <a:solidFill>
                            <a:schemeClr val="tx1"/>
                          </a:solidFill>
                        </a:rPr>
                        <a:t>minimal</a:t>
                      </a:r>
                      <a:r>
                        <a:rPr lang="zh-CN" altLang="en-US" sz="1800" b="0" dirty="0">
                          <a:solidFill>
                            <a:schemeClr val="tx1"/>
                          </a:solidFill>
                        </a:rPr>
                        <a:t> </a:t>
                      </a:r>
                      <a:r>
                        <a:rPr lang="en-US" altLang="zh-CN" sz="1800" b="0" dirty="0">
                          <a:solidFill>
                            <a:schemeClr val="tx1"/>
                          </a:solidFill>
                        </a:rPr>
                        <a:t>resource;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r>
                        <a:rPr lang="en-US" altLang="zh-CN" sz="1800" b="0" dirty="0">
                          <a:solidFill>
                            <a:schemeClr val="tx1"/>
                          </a:solidFill>
                        </a:rPr>
                        <a:t>Difficult</a:t>
                      </a:r>
                      <a:r>
                        <a:rPr lang="zh-CN" altLang="en-US" sz="1800" b="0" dirty="0">
                          <a:solidFill>
                            <a:schemeClr val="tx1"/>
                          </a:solidFill>
                        </a:rPr>
                        <a:t> </a:t>
                      </a:r>
                      <a:r>
                        <a:rPr lang="en-US" altLang="zh-CN" sz="1800" b="0" dirty="0">
                          <a:solidFill>
                            <a:schemeClr val="tx1"/>
                          </a:solidFill>
                        </a:rPr>
                        <a:t>to</a:t>
                      </a:r>
                      <a:r>
                        <a:rPr lang="zh-CN" altLang="en-US" sz="1800" b="0" dirty="0">
                          <a:solidFill>
                            <a:schemeClr val="tx1"/>
                          </a:solidFill>
                        </a:rPr>
                        <a:t> </a:t>
                      </a:r>
                      <a:r>
                        <a:rPr lang="en-US" altLang="zh-CN" sz="1800" b="0" dirty="0">
                          <a:solidFill>
                            <a:schemeClr val="tx1"/>
                          </a:solidFill>
                        </a:rPr>
                        <a:t>find</a:t>
                      </a:r>
                      <a:r>
                        <a:rPr lang="zh-CN" altLang="en-US" sz="1800" b="0" dirty="0">
                          <a:solidFill>
                            <a:schemeClr val="tx1"/>
                          </a:solidFill>
                        </a:rPr>
                        <a:t> </a:t>
                      </a:r>
                      <a:r>
                        <a:rPr lang="en-US" altLang="zh-CN" sz="1800" b="0" dirty="0">
                          <a:solidFill>
                            <a:schemeClr val="tx1"/>
                          </a:solidFill>
                        </a:rPr>
                        <a:t>the</a:t>
                      </a:r>
                      <a:r>
                        <a:rPr lang="zh-CN" altLang="en-US" sz="1800" b="0" dirty="0">
                          <a:solidFill>
                            <a:schemeClr val="tx1"/>
                          </a:solidFill>
                        </a:rPr>
                        <a:t> </a:t>
                      </a:r>
                      <a:r>
                        <a:rPr lang="en-US" altLang="zh-CN" sz="1800" b="0" dirty="0">
                          <a:solidFill>
                            <a:schemeClr val="tx1"/>
                          </a:solidFill>
                        </a:rPr>
                        <a:t>globally</a:t>
                      </a:r>
                      <a:r>
                        <a:rPr lang="zh-CN" altLang="en-US" sz="1800" b="0" dirty="0">
                          <a:solidFill>
                            <a:schemeClr val="tx1"/>
                          </a:solidFill>
                        </a:rPr>
                        <a:t> </a:t>
                      </a:r>
                      <a:r>
                        <a:rPr lang="en-US" altLang="zh-CN" sz="1800" b="0" dirty="0">
                          <a:solidFill>
                            <a:schemeClr val="tx1"/>
                          </a:solidFill>
                        </a:rPr>
                        <a:t>optimal</a:t>
                      </a:r>
                      <a:r>
                        <a:rPr lang="zh-CN" altLang="en-US" sz="1800" b="0" dirty="0">
                          <a:solidFill>
                            <a:schemeClr val="tx1"/>
                          </a:solidFill>
                        </a:rPr>
                        <a:t> </a:t>
                      </a:r>
                      <a:r>
                        <a:rPr lang="en-US" altLang="zh-CN" sz="1800" b="0" dirty="0">
                          <a:solidFill>
                            <a:schemeClr val="tx1"/>
                          </a:solidFill>
                        </a:rPr>
                        <a:t>form</a:t>
                      </a:r>
                      <a:r>
                        <a:rPr lang="zh-CN" altLang="en-US" sz="1800" b="0" dirty="0">
                          <a:solidFill>
                            <a:schemeClr val="tx1"/>
                          </a:solidFill>
                        </a:rPr>
                        <a:t> </a:t>
                      </a:r>
                      <a:r>
                        <a:rPr lang="en-US" altLang="zh-CN" sz="1800" b="0" dirty="0">
                          <a:solidFill>
                            <a:schemeClr val="tx1"/>
                          </a:solidFill>
                        </a:rPr>
                        <a:t>to</a:t>
                      </a:r>
                      <a:r>
                        <a:rPr lang="zh-CN" altLang="en-US" sz="1800" b="0" dirty="0">
                          <a:solidFill>
                            <a:schemeClr val="tx1"/>
                          </a:solidFill>
                        </a:rPr>
                        <a:t> </a:t>
                      </a:r>
                      <a:r>
                        <a:rPr lang="en-US" altLang="zh-CN" sz="1800" b="0" dirty="0">
                          <a:solidFill>
                            <a:schemeClr val="tx1"/>
                          </a:solidFill>
                        </a:rPr>
                        <a:t>represent</a:t>
                      </a:r>
                      <a:r>
                        <a:rPr lang="zh-CN" altLang="en-US" sz="1800" b="0" dirty="0">
                          <a:solidFill>
                            <a:schemeClr val="tx1"/>
                          </a:solidFill>
                        </a:rPr>
                        <a:t> </a:t>
                      </a:r>
                      <a:r>
                        <a:rPr lang="en-US" altLang="zh-CN" sz="1800" b="0" dirty="0">
                          <a:solidFill>
                            <a:schemeClr val="tx1"/>
                          </a:solidFill>
                        </a:rPr>
                        <a:t>the</a:t>
                      </a:r>
                      <a:r>
                        <a:rPr lang="zh-CN" altLang="en-US" sz="1800" b="0" dirty="0">
                          <a:solidFill>
                            <a:schemeClr val="tx1"/>
                          </a:solidFill>
                        </a:rPr>
                        <a:t> </a:t>
                      </a:r>
                      <a:r>
                        <a:rPr lang="en-US" altLang="zh-CN" sz="1800" b="0" dirty="0">
                          <a:solidFill>
                            <a:schemeClr val="tx1"/>
                          </a:solidFill>
                        </a:rPr>
                        <a:t>target</a:t>
                      </a:r>
                      <a:r>
                        <a:rPr lang="zh-CN" altLang="en-US" sz="1800" b="0" dirty="0">
                          <a:solidFill>
                            <a:schemeClr val="tx1"/>
                          </a:solidFill>
                        </a:rPr>
                        <a:t> </a:t>
                      </a:r>
                      <a:r>
                        <a:rPr lang="en-US" altLang="zh-CN" sz="1800" b="0" dirty="0">
                          <a:solidFill>
                            <a:schemeClr val="tx1"/>
                          </a:solidFill>
                        </a:rPr>
                        <a:t>types;</a:t>
                      </a:r>
                      <a:endParaRPr lang="en-US" sz="1800" b="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557355104"/>
                  </a:ext>
                </a:extLst>
              </a:tr>
              <a:tr h="1952937">
                <a:tc>
                  <a:txBody>
                    <a:bodyPr/>
                    <a:lstStyle/>
                    <a:p>
                      <a:r>
                        <a:rPr lang="en-US" altLang="zh-CN" sz="2000" b="1" dirty="0">
                          <a:solidFill>
                            <a:schemeClr val="accent1"/>
                          </a:solidFill>
                        </a:rPr>
                        <a:t>Question</a:t>
                      </a:r>
                      <a:r>
                        <a:rPr lang="zh-CN" altLang="en-US" sz="2000" b="1" dirty="0">
                          <a:solidFill>
                            <a:schemeClr val="accent1"/>
                          </a:solidFill>
                        </a:rPr>
                        <a:t> </a:t>
                      </a:r>
                      <a:r>
                        <a:rPr lang="en-US" altLang="zh-CN" sz="2000" b="1" dirty="0">
                          <a:solidFill>
                            <a:schemeClr val="accent1"/>
                          </a:solidFill>
                        </a:rPr>
                        <a:t>Answering</a:t>
                      </a:r>
                      <a:endParaRPr lang="en-US" sz="2000" b="1" dirty="0">
                        <a:solidFill>
                          <a:schemeClr val="accent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endParaRPr lang="en-US" altLang="zh-CN" sz="1800" b="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586947422"/>
                  </a:ext>
                </a:extLst>
              </a:tr>
              <a:tr h="1336221">
                <a:tc>
                  <a:txBody>
                    <a:bodyPr/>
                    <a:lstStyle/>
                    <a:p>
                      <a:r>
                        <a:rPr lang="en-US" altLang="zh-CN" sz="2000" b="1" dirty="0">
                          <a:solidFill>
                            <a:schemeClr val="accent1"/>
                          </a:solidFill>
                        </a:rPr>
                        <a:t>Generation</a:t>
                      </a:r>
                      <a:endParaRPr lang="en-US" sz="2000" b="1" dirty="0">
                        <a:solidFill>
                          <a:schemeClr val="accent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endParaRPr lang="en-US" sz="1800" b="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41818203"/>
                  </a:ext>
                </a:extLst>
              </a:tr>
            </a:tbl>
          </a:graphicData>
        </a:graphic>
      </p:graphicFrame>
    </p:spTree>
    <p:extLst>
      <p:ext uri="{BB962C8B-B14F-4D97-AF65-F5344CB8AC3E}">
        <p14:creationId xmlns:p14="http://schemas.microsoft.com/office/powerpoint/2010/main" val="3291784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78768A-63BA-C048-9431-49329332C52D}"/>
              </a:ext>
            </a:extLst>
          </p:cNvPr>
          <p:cNvSpPr>
            <a:spLocks noGrp="1"/>
          </p:cNvSpPr>
          <p:nvPr>
            <p:ph type="title"/>
          </p:nvPr>
        </p:nvSpPr>
        <p:spPr>
          <a:xfrm>
            <a:off x="457200" y="206829"/>
            <a:ext cx="9004852" cy="533400"/>
          </a:xfrm>
        </p:spPr>
        <p:txBody>
          <a:bodyPr/>
          <a:lstStyle/>
          <a:p>
            <a:r>
              <a:rPr lang="en-US" altLang="zh-CN" dirty="0"/>
              <a:t>Summary</a:t>
            </a:r>
            <a:r>
              <a:rPr lang="zh-CN" altLang="en-US" dirty="0"/>
              <a:t> </a:t>
            </a:r>
            <a:r>
              <a:rPr lang="en-US" altLang="zh-CN" dirty="0"/>
              <a:t>–</a:t>
            </a:r>
            <a:r>
              <a:rPr lang="zh-CN" altLang="en-US" dirty="0"/>
              <a:t> </a:t>
            </a:r>
            <a:r>
              <a:rPr lang="en-US" altLang="zh-CN" dirty="0"/>
              <a:t>Cross-type</a:t>
            </a:r>
            <a:r>
              <a:rPr lang="zh-CN" altLang="en-US" dirty="0"/>
              <a:t> </a:t>
            </a:r>
            <a:r>
              <a:rPr lang="en-US" altLang="zh-CN" dirty="0"/>
              <a:t>Transfer</a:t>
            </a:r>
            <a:endParaRPr lang="en-US" dirty="0"/>
          </a:p>
        </p:txBody>
      </p:sp>
      <p:sp>
        <p:nvSpPr>
          <p:cNvPr id="4" name="Slide Number Placeholder 3">
            <a:extLst>
              <a:ext uri="{FF2B5EF4-FFF2-40B4-BE49-F238E27FC236}">
                <a16:creationId xmlns="" xmlns:a16="http://schemas.microsoft.com/office/drawing/2014/main" id="{28D78563-9779-5B43-BB1E-2B206667F79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15</a:t>
            </a:fld>
            <a:endParaRPr lang="en-US"/>
          </a:p>
        </p:txBody>
      </p:sp>
      <p:graphicFrame>
        <p:nvGraphicFramePr>
          <p:cNvPr id="5" name="Table 5">
            <a:extLst>
              <a:ext uri="{FF2B5EF4-FFF2-40B4-BE49-F238E27FC236}">
                <a16:creationId xmlns="" xmlns:a16="http://schemas.microsoft.com/office/drawing/2014/main" id="{3997FC12-F8ED-0046-9904-D63A5E0B552D}"/>
              </a:ext>
            </a:extLst>
          </p:cNvPr>
          <p:cNvGraphicFramePr>
            <a:graphicFrameLocks noGrp="1"/>
          </p:cNvGraphicFramePr>
          <p:nvPr>
            <p:extLst>
              <p:ext uri="{D42A27DB-BD31-4B8C-83A1-F6EECF244321}">
                <p14:modId xmlns:p14="http://schemas.microsoft.com/office/powerpoint/2010/main" val="1402574247"/>
              </p:ext>
            </p:extLst>
          </p:nvPr>
        </p:nvGraphicFramePr>
        <p:xfrm>
          <a:off x="457200" y="1302763"/>
          <a:ext cx="11277600" cy="4677344"/>
        </p:xfrm>
        <a:graphic>
          <a:graphicData uri="http://schemas.openxmlformats.org/drawingml/2006/table">
            <a:tbl>
              <a:tblPr firstRow="1" bandRow="1">
                <a:tableStyleId>{5C22544A-7EE6-4342-B048-85BDC9FD1C3A}</a:tableStyleId>
              </a:tblPr>
              <a:tblGrid>
                <a:gridCol w="1749287">
                  <a:extLst>
                    <a:ext uri="{9D8B030D-6E8A-4147-A177-3AD203B41FA5}">
                      <a16:colId xmlns="" xmlns:a16="http://schemas.microsoft.com/office/drawing/2014/main" val="4041104048"/>
                    </a:ext>
                  </a:extLst>
                </a:gridCol>
                <a:gridCol w="4572000">
                  <a:extLst>
                    <a:ext uri="{9D8B030D-6E8A-4147-A177-3AD203B41FA5}">
                      <a16:colId xmlns="" xmlns:a16="http://schemas.microsoft.com/office/drawing/2014/main" val="145570961"/>
                    </a:ext>
                  </a:extLst>
                </a:gridCol>
                <a:gridCol w="4956313">
                  <a:extLst>
                    <a:ext uri="{9D8B030D-6E8A-4147-A177-3AD203B41FA5}">
                      <a16:colId xmlns="" xmlns:a16="http://schemas.microsoft.com/office/drawing/2014/main" val="1581485774"/>
                    </a:ext>
                  </a:extLst>
                </a:gridCol>
              </a:tblGrid>
              <a:tr h="513931">
                <a:tc>
                  <a:txBody>
                    <a:bodyPr/>
                    <a:lstStyle/>
                    <a:p>
                      <a:endParaRPr lang="en-US" sz="1800" b="0" dirty="0">
                        <a:solidFill>
                          <a:schemeClr val="tx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b="1" dirty="0">
                          <a:solidFill>
                            <a:schemeClr val="accent1"/>
                          </a:solidFill>
                        </a:rPr>
                        <a:t>Pros</a:t>
                      </a:r>
                      <a:endParaRPr lang="en-US" sz="2400" b="1" dirty="0">
                        <a:solidFill>
                          <a:schemeClr val="accent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400" b="1" dirty="0">
                          <a:solidFill>
                            <a:schemeClr val="accent1"/>
                          </a:solidFill>
                        </a:rPr>
                        <a:t>Cons</a:t>
                      </a:r>
                      <a:endParaRPr lang="en-US" sz="2400" b="1" dirty="0">
                        <a:solidFill>
                          <a:schemeClr val="accent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709714608"/>
                  </a:ext>
                </a:extLst>
              </a:tr>
              <a:tr h="874255">
                <a:tc>
                  <a:txBody>
                    <a:bodyPr/>
                    <a:lstStyle/>
                    <a:p>
                      <a:r>
                        <a:rPr lang="en-US" altLang="zh-CN" sz="2000" b="1" dirty="0">
                          <a:solidFill>
                            <a:schemeClr val="accent1"/>
                          </a:solidFill>
                        </a:rPr>
                        <a:t>Semantic</a:t>
                      </a:r>
                      <a:r>
                        <a:rPr lang="zh-CN" altLang="en-US" sz="2000" b="1" dirty="0">
                          <a:solidFill>
                            <a:schemeClr val="accent1"/>
                          </a:solidFill>
                        </a:rPr>
                        <a:t> </a:t>
                      </a:r>
                      <a:r>
                        <a:rPr lang="en-US" altLang="zh-CN" sz="2000" b="1" dirty="0">
                          <a:solidFill>
                            <a:schemeClr val="accent1"/>
                          </a:solidFill>
                        </a:rPr>
                        <a:t>Mapping</a:t>
                      </a:r>
                      <a:endParaRPr lang="en-US" sz="2000" b="1" dirty="0">
                        <a:solidFill>
                          <a:schemeClr val="accent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r>
                        <a:rPr lang="en-US" altLang="zh-CN" sz="1800" b="0" dirty="0">
                          <a:solidFill>
                            <a:schemeClr val="tx1"/>
                          </a:solidFill>
                        </a:rPr>
                        <a:t>Easy</a:t>
                      </a:r>
                      <a:r>
                        <a:rPr lang="zh-CN" altLang="en-US" sz="1800" b="0" dirty="0">
                          <a:solidFill>
                            <a:schemeClr val="tx1"/>
                          </a:solidFill>
                        </a:rPr>
                        <a:t> </a:t>
                      </a:r>
                      <a:r>
                        <a:rPr lang="en-US" altLang="zh-CN" sz="1800" b="0" dirty="0">
                          <a:solidFill>
                            <a:schemeClr val="tx1"/>
                          </a:solidFill>
                        </a:rPr>
                        <a:t>to</a:t>
                      </a:r>
                      <a:r>
                        <a:rPr lang="zh-CN" altLang="en-US" sz="1800" b="0" dirty="0">
                          <a:solidFill>
                            <a:schemeClr val="tx1"/>
                          </a:solidFill>
                        </a:rPr>
                        <a:t> </a:t>
                      </a:r>
                      <a:r>
                        <a:rPr lang="en-US" altLang="zh-CN" sz="1800" b="0" dirty="0">
                          <a:solidFill>
                            <a:schemeClr val="tx1"/>
                          </a:solidFill>
                        </a:rPr>
                        <a:t>setup;</a:t>
                      </a:r>
                    </a:p>
                    <a:p>
                      <a:pPr marL="285750" indent="-285750">
                        <a:buFontTx/>
                        <a:buChar char="-"/>
                      </a:pPr>
                      <a:r>
                        <a:rPr lang="en-US" altLang="zh-CN" sz="1800" b="0" dirty="0">
                          <a:solidFill>
                            <a:schemeClr val="tx1"/>
                          </a:solidFill>
                        </a:rPr>
                        <a:t>Require</a:t>
                      </a:r>
                      <a:r>
                        <a:rPr lang="zh-CN" altLang="en-US" sz="1800" b="0" dirty="0">
                          <a:solidFill>
                            <a:schemeClr val="tx1"/>
                          </a:solidFill>
                        </a:rPr>
                        <a:t> </a:t>
                      </a:r>
                      <a:r>
                        <a:rPr lang="en-US" altLang="zh-CN" sz="1800" b="0" dirty="0">
                          <a:solidFill>
                            <a:schemeClr val="tx1"/>
                          </a:solidFill>
                        </a:rPr>
                        <a:t>minimal</a:t>
                      </a:r>
                      <a:r>
                        <a:rPr lang="zh-CN" altLang="en-US" sz="1800" b="0" dirty="0">
                          <a:solidFill>
                            <a:schemeClr val="tx1"/>
                          </a:solidFill>
                        </a:rPr>
                        <a:t> </a:t>
                      </a:r>
                      <a:r>
                        <a:rPr lang="en-US" altLang="zh-CN" sz="1800" b="0" dirty="0">
                          <a:solidFill>
                            <a:schemeClr val="tx1"/>
                          </a:solidFill>
                        </a:rPr>
                        <a:t>resource;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r>
                        <a:rPr lang="en-US" altLang="zh-CN" sz="1800" b="0" dirty="0">
                          <a:solidFill>
                            <a:schemeClr val="tx1"/>
                          </a:solidFill>
                        </a:rPr>
                        <a:t>Difficult</a:t>
                      </a:r>
                      <a:r>
                        <a:rPr lang="zh-CN" altLang="en-US" sz="1800" b="0" dirty="0">
                          <a:solidFill>
                            <a:schemeClr val="tx1"/>
                          </a:solidFill>
                        </a:rPr>
                        <a:t> </a:t>
                      </a:r>
                      <a:r>
                        <a:rPr lang="en-US" altLang="zh-CN" sz="1800" b="0" dirty="0">
                          <a:solidFill>
                            <a:schemeClr val="tx1"/>
                          </a:solidFill>
                        </a:rPr>
                        <a:t>to</a:t>
                      </a:r>
                      <a:r>
                        <a:rPr lang="zh-CN" altLang="en-US" sz="1800" b="0" dirty="0">
                          <a:solidFill>
                            <a:schemeClr val="tx1"/>
                          </a:solidFill>
                        </a:rPr>
                        <a:t> </a:t>
                      </a:r>
                      <a:r>
                        <a:rPr lang="en-US" altLang="zh-CN" sz="1800" b="0" dirty="0">
                          <a:solidFill>
                            <a:schemeClr val="tx1"/>
                          </a:solidFill>
                        </a:rPr>
                        <a:t>find</a:t>
                      </a:r>
                      <a:r>
                        <a:rPr lang="zh-CN" altLang="en-US" sz="1800" b="0" dirty="0">
                          <a:solidFill>
                            <a:schemeClr val="tx1"/>
                          </a:solidFill>
                        </a:rPr>
                        <a:t> </a:t>
                      </a:r>
                      <a:r>
                        <a:rPr lang="en-US" altLang="zh-CN" sz="1800" b="0" dirty="0">
                          <a:solidFill>
                            <a:schemeClr val="tx1"/>
                          </a:solidFill>
                        </a:rPr>
                        <a:t>the</a:t>
                      </a:r>
                      <a:r>
                        <a:rPr lang="zh-CN" altLang="en-US" sz="1800" b="0" dirty="0">
                          <a:solidFill>
                            <a:schemeClr val="tx1"/>
                          </a:solidFill>
                        </a:rPr>
                        <a:t> </a:t>
                      </a:r>
                      <a:r>
                        <a:rPr lang="en-US" altLang="zh-CN" sz="1800" b="0" dirty="0">
                          <a:solidFill>
                            <a:schemeClr val="tx1"/>
                          </a:solidFill>
                        </a:rPr>
                        <a:t>globally</a:t>
                      </a:r>
                      <a:r>
                        <a:rPr lang="zh-CN" altLang="en-US" sz="1800" b="0" dirty="0">
                          <a:solidFill>
                            <a:schemeClr val="tx1"/>
                          </a:solidFill>
                        </a:rPr>
                        <a:t> </a:t>
                      </a:r>
                      <a:r>
                        <a:rPr lang="en-US" altLang="zh-CN" sz="1800" b="0" dirty="0">
                          <a:solidFill>
                            <a:schemeClr val="tx1"/>
                          </a:solidFill>
                        </a:rPr>
                        <a:t>optimal</a:t>
                      </a:r>
                      <a:r>
                        <a:rPr lang="zh-CN" altLang="en-US" sz="1800" b="0" dirty="0">
                          <a:solidFill>
                            <a:schemeClr val="tx1"/>
                          </a:solidFill>
                        </a:rPr>
                        <a:t> </a:t>
                      </a:r>
                      <a:r>
                        <a:rPr lang="en-US" altLang="zh-CN" sz="1800" b="0" dirty="0">
                          <a:solidFill>
                            <a:schemeClr val="tx1"/>
                          </a:solidFill>
                        </a:rPr>
                        <a:t>form</a:t>
                      </a:r>
                      <a:r>
                        <a:rPr lang="zh-CN" altLang="en-US" sz="1800" b="0" dirty="0">
                          <a:solidFill>
                            <a:schemeClr val="tx1"/>
                          </a:solidFill>
                        </a:rPr>
                        <a:t> </a:t>
                      </a:r>
                      <a:r>
                        <a:rPr lang="en-US" altLang="zh-CN" sz="1800" b="0" dirty="0">
                          <a:solidFill>
                            <a:schemeClr val="tx1"/>
                          </a:solidFill>
                        </a:rPr>
                        <a:t>to</a:t>
                      </a:r>
                      <a:r>
                        <a:rPr lang="zh-CN" altLang="en-US" sz="1800" b="0" dirty="0">
                          <a:solidFill>
                            <a:schemeClr val="tx1"/>
                          </a:solidFill>
                        </a:rPr>
                        <a:t> </a:t>
                      </a:r>
                      <a:r>
                        <a:rPr lang="en-US" altLang="zh-CN" sz="1800" b="0" dirty="0">
                          <a:solidFill>
                            <a:schemeClr val="tx1"/>
                          </a:solidFill>
                        </a:rPr>
                        <a:t>represent</a:t>
                      </a:r>
                      <a:r>
                        <a:rPr lang="zh-CN" altLang="en-US" sz="1800" b="0" dirty="0">
                          <a:solidFill>
                            <a:schemeClr val="tx1"/>
                          </a:solidFill>
                        </a:rPr>
                        <a:t> </a:t>
                      </a:r>
                      <a:r>
                        <a:rPr lang="en-US" altLang="zh-CN" sz="1800" b="0" dirty="0">
                          <a:solidFill>
                            <a:schemeClr val="tx1"/>
                          </a:solidFill>
                        </a:rPr>
                        <a:t>the</a:t>
                      </a:r>
                      <a:r>
                        <a:rPr lang="zh-CN" altLang="en-US" sz="1800" b="0" dirty="0">
                          <a:solidFill>
                            <a:schemeClr val="tx1"/>
                          </a:solidFill>
                        </a:rPr>
                        <a:t> </a:t>
                      </a:r>
                      <a:r>
                        <a:rPr lang="en-US" altLang="zh-CN" sz="1800" b="0" dirty="0">
                          <a:solidFill>
                            <a:schemeClr val="tx1"/>
                          </a:solidFill>
                        </a:rPr>
                        <a:t>target</a:t>
                      </a:r>
                      <a:r>
                        <a:rPr lang="zh-CN" altLang="en-US" sz="1800" b="0" dirty="0">
                          <a:solidFill>
                            <a:schemeClr val="tx1"/>
                          </a:solidFill>
                        </a:rPr>
                        <a:t> </a:t>
                      </a:r>
                      <a:r>
                        <a:rPr lang="en-US" altLang="zh-CN" sz="1800" b="0" dirty="0">
                          <a:solidFill>
                            <a:schemeClr val="tx1"/>
                          </a:solidFill>
                        </a:rPr>
                        <a:t>types;</a:t>
                      </a:r>
                      <a:endParaRPr lang="en-US" sz="1800" b="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557355104"/>
                  </a:ext>
                </a:extLst>
              </a:tr>
              <a:tr h="1952937">
                <a:tc>
                  <a:txBody>
                    <a:bodyPr/>
                    <a:lstStyle/>
                    <a:p>
                      <a:r>
                        <a:rPr lang="en-US" altLang="zh-CN" sz="2000" b="1" dirty="0">
                          <a:solidFill>
                            <a:schemeClr val="accent1"/>
                          </a:solidFill>
                        </a:rPr>
                        <a:t>Question</a:t>
                      </a:r>
                      <a:r>
                        <a:rPr lang="zh-CN" altLang="en-US" sz="2000" b="1" dirty="0">
                          <a:solidFill>
                            <a:schemeClr val="accent1"/>
                          </a:solidFill>
                        </a:rPr>
                        <a:t> </a:t>
                      </a:r>
                      <a:r>
                        <a:rPr lang="en-US" altLang="zh-CN" sz="2000" b="1" dirty="0">
                          <a:solidFill>
                            <a:schemeClr val="accent1"/>
                          </a:solidFill>
                        </a:rPr>
                        <a:t>Answering</a:t>
                      </a:r>
                      <a:endParaRPr lang="en-US" sz="2000" b="1" dirty="0">
                        <a:solidFill>
                          <a:schemeClr val="accent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r>
                        <a:rPr lang="en-US" altLang="zh-CN" sz="1800" b="0" dirty="0">
                          <a:solidFill>
                            <a:schemeClr val="tx1"/>
                          </a:solidFill>
                        </a:rPr>
                        <a:t>Can</a:t>
                      </a:r>
                      <a:r>
                        <a:rPr lang="zh-CN" altLang="en-US" sz="1800" b="0" dirty="0">
                          <a:solidFill>
                            <a:schemeClr val="tx1"/>
                          </a:solidFill>
                        </a:rPr>
                        <a:t> </a:t>
                      </a:r>
                      <a:r>
                        <a:rPr lang="en-US" altLang="zh-CN" sz="1800" b="0" dirty="0">
                          <a:solidFill>
                            <a:schemeClr val="tx1"/>
                          </a:solidFill>
                        </a:rPr>
                        <a:t>leverage</a:t>
                      </a:r>
                      <a:r>
                        <a:rPr lang="zh-CN" altLang="en-US" sz="1800" b="0" dirty="0">
                          <a:solidFill>
                            <a:schemeClr val="tx1"/>
                          </a:solidFill>
                        </a:rPr>
                        <a:t> </a:t>
                      </a:r>
                      <a:r>
                        <a:rPr lang="en-US" altLang="zh-CN" sz="1800" b="0" dirty="0">
                          <a:solidFill>
                            <a:schemeClr val="tx1"/>
                          </a:solidFill>
                        </a:rPr>
                        <a:t>large-scale</a:t>
                      </a:r>
                      <a:r>
                        <a:rPr lang="zh-CN" altLang="en-US" sz="1800" b="0" dirty="0">
                          <a:solidFill>
                            <a:schemeClr val="tx1"/>
                          </a:solidFill>
                        </a:rPr>
                        <a:t> </a:t>
                      </a:r>
                      <a:r>
                        <a:rPr lang="en-US" altLang="zh-CN" sz="1800" b="0" dirty="0">
                          <a:solidFill>
                            <a:schemeClr val="tx1"/>
                          </a:solidFill>
                        </a:rPr>
                        <a:t>QA</a:t>
                      </a:r>
                      <a:r>
                        <a:rPr lang="zh-CN" altLang="en-US" sz="1800" b="0" dirty="0">
                          <a:solidFill>
                            <a:schemeClr val="tx1"/>
                          </a:solidFill>
                        </a:rPr>
                        <a:t> </a:t>
                      </a:r>
                      <a:r>
                        <a:rPr lang="en-US" altLang="zh-CN" sz="1800" b="0" dirty="0">
                          <a:solidFill>
                            <a:schemeClr val="tx1"/>
                          </a:solidFill>
                        </a:rPr>
                        <a:t>datasets;</a:t>
                      </a:r>
                    </a:p>
                    <a:p>
                      <a:pPr marL="285750" indent="-285750">
                        <a:buFontTx/>
                        <a:buChar char="-"/>
                      </a:pPr>
                      <a:r>
                        <a:rPr lang="en-US" altLang="zh-CN" sz="1800" b="0" dirty="0">
                          <a:solidFill>
                            <a:schemeClr val="tx1"/>
                          </a:solidFill>
                        </a:rPr>
                        <a:t>Leverage</a:t>
                      </a:r>
                      <a:r>
                        <a:rPr lang="zh-CN" altLang="en-US" sz="1800" b="0" dirty="0">
                          <a:solidFill>
                            <a:schemeClr val="tx1"/>
                          </a:solidFill>
                        </a:rPr>
                        <a:t> </a:t>
                      </a:r>
                      <a:r>
                        <a:rPr lang="en-US" altLang="zh-CN" sz="1800" b="0" dirty="0">
                          <a:solidFill>
                            <a:schemeClr val="tx1"/>
                          </a:solidFill>
                        </a:rPr>
                        <a:t>the</a:t>
                      </a:r>
                      <a:r>
                        <a:rPr lang="zh-CN" altLang="en-US" sz="1800" b="0" dirty="0">
                          <a:solidFill>
                            <a:schemeClr val="tx1"/>
                          </a:solidFill>
                        </a:rPr>
                        <a:t> </a:t>
                      </a:r>
                      <a:r>
                        <a:rPr lang="en-US" altLang="zh-CN" sz="1800" b="0" dirty="0">
                          <a:solidFill>
                            <a:schemeClr val="tx1"/>
                          </a:solidFill>
                        </a:rPr>
                        <a:t>inference</a:t>
                      </a:r>
                      <a:r>
                        <a:rPr lang="zh-CN" altLang="en-US" sz="1800" b="0" dirty="0">
                          <a:solidFill>
                            <a:schemeClr val="tx1"/>
                          </a:solidFill>
                        </a:rPr>
                        <a:t> </a:t>
                      </a:r>
                      <a:r>
                        <a:rPr lang="en-US" altLang="zh-CN" sz="1800" b="0" dirty="0">
                          <a:solidFill>
                            <a:schemeClr val="tx1"/>
                          </a:solidFill>
                        </a:rPr>
                        <a:t>capability</a:t>
                      </a:r>
                      <a:r>
                        <a:rPr lang="zh-CN" altLang="en-US" sz="1800" b="0" dirty="0">
                          <a:solidFill>
                            <a:schemeClr val="tx1"/>
                          </a:solidFill>
                        </a:rPr>
                        <a:t> </a:t>
                      </a:r>
                      <a:r>
                        <a:rPr lang="en-US" altLang="zh-CN" sz="1800" b="0" dirty="0">
                          <a:solidFill>
                            <a:schemeClr val="tx1"/>
                          </a:solidFill>
                        </a:rPr>
                        <a:t>of</a:t>
                      </a:r>
                      <a:r>
                        <a:rPr lang="zh-CN" altLang="en-US" sz="1800" b="0" dirty="0">
                          <a:solidFill>
                            <a:schemeClr val="tx1"/>
                          </a:solidFill>
                        </a:rPr>
                        <a:t> </a:t>
                      </a:r>
                      <a:r>
                        <a:rPr lang="en-US" altLang="zh-CN" sz="1800" b="0" dirty="0">
                          <a:solidFill>
                            <a:schemeClr val="tx1"/>
                          </a:solidFill>
                        </a:rPr>
                        <a:t>pre-trained</a:t>
                      </a:r>
                      <a:r>
                        <a:rPr lang="zh-CN" altLang="en-US" sz="1800" b="0" dirty="0">
                          <a:solidFill>
                            <a:schemeClr val="tx1"/>
                          </a:solidFill>
                        </a:rPr>
                        <a:t> </a:t>
                      </a:r>
                      <a:r>
                        <a:rPr lang="en-US" altLang="zh-CN" sz="1800" b="0" dirty="0">
                          <a:solidFill>
                            <a:schemeClr val="tx1"/>
                          </a:solidFill>
                        </a:rPr>
                        <a:t>language</a:t>
                      </a:r>
                      <a:r>
                        <a:rPr lang="zh-CN" altLang="en-US" sz="1800" b="0" dirty="0">
                          <a:solidFill>
                            <a:schemeClr val="tx1"/>
                          </a:solidFill>
                        </a:rPr>
                        <a:t> </a:t>
                      </a:r>
                      <a:r>
                        <a:rPr lang="en-US" altLang="zh-CN" sz="1800" b="0" dirty="0">
                          <a:solidFill>
                            <a:schemeClr val="tx1"/>
                          </a:solidFill>
                        </a:rPr>
                        <a:t>models;</a:t>
                      </a:r>
                    </a:p>
                    <a:p>
                      <a:pPr marL="285750" indent="-285750">
                        <a:buFontTx/>
                        <a:buChar char="-"/>
                      </a:pPr>
                      <a:r>
                        <a:rPr lang="en-US" altLang="zh-CN" sz="1800" b="0" dirty="0">
                          <a:solidFill>
                            <a:schemeClr val="tx1"/>
                          </a:solidFill>
                        </a:rPr>
                        <a:t>Does</a:t>
                      </a:r>
                      <a:r>
                        <a:rPr lang="zh-CN" altLang="en-US" sz="1800" b="0" dirty="0">
                          <a:solidFill>
                            <a:schemeClr val="tx1"/>
                          </a:solidFill>
                        </a:rPr>
                        <a:t> </a:t>
                      </a:r>
                      <a:r>
                        <a:rPr lang="en-US" altLang="zh-CN" sz="1800" b="0" dirty="0">
                          <a:solidFill>
                            <a:schemeClr val="tx1"/>
                          </a:solidFill>
                        </a:rPr>
                        <a:t>not</a:t>
                      </a:r>
                      <a:r>
                        <a:rPr lang="zh-CN" altLang="en-US" sz="1800" b="0" dirty="0">
                          <a:solidFill>
                            <a:schemeClr val="tx1"/>
                          </a:solidFill>
                        </a:rPr>
                        <a:t> </a:t>
                      </a:r>
                      <a:r>
                        <a:rPr lang="en-US" altLang="zh-CN" sz="1800" b="0" dirty="0">
                          <a:solidFill>
                            <a:schemeClr val="tx1"/>
                          </a:solidFill>
                        </a:rPr>
                        <a:t>require</a:t>
                      </a:r>
                      <a:r>
                        <a:rPr lang="zh-CN" altLang="en-US" sz="1800" b="0" dirty="0">
                          <a:solidFill>
                            <a:schemeClr val="tx1"/>
                          </a:solidFill>
                        </a:rPr>
                        <a:t> </a:t>
                      </a:r>
                      <a:r>
                        <a:rPr lang="en-US" altLang="zh-CN" sz="1800" b="0" dirty="0">
                          <a:solidFill>
                            <a:schemeClr val="tx1"/>
                          </a:solidFill>
                        </a:rPr>
                        <a:t>entity</a:t>
                      </a:r>
                      <a:r>
                        <a:rPr lang="zh-CN" altLang="en-US" sz="1800" b="0" dirty="0">
                          <a:solidFill>
                            <a:schemeClr val="tx1"/>
                          </a:solidFill>
                        </a:rPr>
                        <a:t> </a:t>
                      </a:r>
                      <a:r>
                        <a:rPr lang="en-US" altLang="zh-CN" sz="1800" b="0" dirty="0">
                          <a:solidFill>
                            <a:schemeClr val="tx1"/>
                          </a:solidFill>
                        </a:rPr>
                        <a:t>extraction</a:t>
                      </a:r>
                      <a:r>
                        <a:rPr lang="zh-CN" altLang="en-US" sz="1800" b="0" dirty="0">
                          <a:solidFill>
                            <a:schemeClr val="tx1"/>
                          </a:solidFill>
                        </a:rPr>
                        <a:t> </a:t>
                      </a:r>
                      <a:r>
                        <a:rPr lang="en-US" altLang="zh-CN" sz="1800" b="0" dirty="0">
                          <a:solidFill>
                            <a:schemeClr val="tx1"/>
                          </a:solidFill>
                        </a:rPr>
                        <a:t>for</a:t>
                      </a:r>
                      <a:r>
                        <a:rPr lang="zh-CN" altLang="en-US" sz="1800" b="0" dirty="0">
                          <a:solidFill>
                            <a:schemeClr val="tx1"/>
                          </a:solidFill>
                        </a:rPr>
                        <a:t> </a:t>
                      </a:r>
                      <a:r>
                        <a:rPr lang="en-US" altLang="zh-CN" sz="1800" b="0" dirty="0">
                          <a:solidFill>
                            <a:schemeClr val="tx1"/>
                          </a:solidFill>
                        </a:rPr>
                        <a:t>event</a:t>
                      </a:r>
                      <a:r>
                        <a:rPr lang="zh-CN" altLang="en-US" sz="1800" b="0" dirty="0">
                          <a:solidFill>
                            <a:schemeClr val="tx1"/>
                          </a:solidFill>
                        </a:rPr>
                        <a:t> </a:t>
                      </a:r>
                      <a:r>
                        <a:rPr lang="en-US" altLang="zh-CN" sz="1800" b="0" dirty="0">
                          <a:solidFill>
                            <a:schemeClr val="tx1"/>
                          </a:solidFill>
                        </a:rPr>
                        <a:t>extraction</a:t>
                      </a:r>
                      <a:r>
                        <a:rPr lang="zh-CN" altLang="en-US" sz="1800" b="0" dirty="0">
                          <a:solidFill>
                            <a:schemeClr val="tx1"/>
                          </a:solidFill>
                        </a:rPr>
                        <a:t> </a:t>
                      </a:r>
                      <a:r>
                        <a:rPr lang="en-US" altLang="zh-CN" sz="1800" b="0" dirty="0">
                          <a:solidFill>
                            <a:schemeClr val="tx1"/>
                          </a:solidFill>
                        </a:rPr>
                        <a:t>task;</a:t>
                      </a: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r>
                        <a:rPr lang="en-US" altLang="zh-CN" sz="1800" b="0" dirty="0">
                          <a:solidFill>
                            <a:schemeClr val="tx1"/>
                          </a:solidFill>
                        </a:rPr>
                        <a:t>Require</a:t>
                      </a:r>
                      <a:r>
                        <a:rPr lang="zh-CN" altLang="en-US" sz="1800" b="0" dirty="0">
                          <a:solidFill>
                            <a:schemeClr val="tx1"/>
                          </a:solidFill>
                        </a:rPr>
                        <a:t> </a:t>
                      </a:r>
                      <a:r>
                        <a:rPr lang="en-US" altLang="zh-CN" sz="1800" b="0" dirty="0">
                          <a:solidFill>
                            <a:schemeClr val="tx1"/>
                          </a:solidFill>
                        </a:rPr>
                        <a:t>template</a:t>
                      </a:r>
                      <a:r>
                        <a:rPr lang="zh-CN" altLang="en-US" sz="1800" b="0" dirty="0">
                          <a:solidFill>
                            <a:schemeClr val="tx1"/>
                          </a:solidFill>
                        </a:rPr>
                        <a:t> </a:t>
                      </a:r>
                      <a:r>
                        <a:rPr lang="en-US" altLang="zh-CN" sz="1800" b="0" dirty="0">
                          <a:solidFill>
                            <a:schemeClr val="tx1"/>
                          </a:solidFill>
                        </a:rPr>
                        <a:t>or</a:t>
                      </a:r>
                      <a:r>
                        <a:rPr lang="zh-CN" altLang="en-US" sz="1800" b="0" dirty="0">
                          <a:solidFill>
                            <a:schemeClr val="tx1"/>
                          </a:solidFill>
                        </a:rPr>
                        <a:t> </a:t>
                      </a:r>
                      <a:r>
                        <a:rPr lang="en-US" altLang="zh-CN" sz="1800" b="0" dirty="0">
                          <a:solidFill>
                            <a:schemeClr val="tx1"/>
                          </a:solidFill>
                        </a:rPr>
                        <a:t>auto-generated</a:t>
                      </a:r>
                      <a:r>
                        <a:rPr lang="zh-CN" altLang="en-US" sz="1800" b="0" dirty="0">
                          <a:solidFill>
                            <a:schemeClr val="tx1"/>
                          </a:solidFill>
                        </a:rPr>
                        <a:t> </a:t>
                      </a:r>
                      <a:r>
                        <a:rPr lang="en-US" altLang="zh-CN" sz="1800" b="0" dirty="0">
                          <a:solidFill>
                            <a:schemeClr val="tx1"/>
                          </a:solidFill>
                        </a:rPr>
                        <a:t>questions</a:t>
                      </a:r>
                      <a:r>
                        <a:rPr lang="zh-CN" altLang="en-US" sz="1800" b="0" dirty="0">
                          <a:solidFill>
                            <a:schemeClr val="tx1"/>
                          </a:solidFill>
                        </a:rPr>
                        <a:t> </a:t>
                      </a:r>
                      <a:r>
                        <a:rPr lang="en-US" altLang="zh-CN" sz="1800" b="0" dirty="0">
                          <a:solidFill>
                            <a:schemeClr val="tx1"/>
                          </a:solidFill>
                        </a:rPr>
                        <a:t>as</a:t>
                      </a:r>
                      <a:r>
                        <a:rPr lang="zh-CN" altLang="en-US" sz="1800" b="0" dirty="0">
                          <a:solidFill>
                            <a:schemeClr val="tx1"/>
                          </a:solidFill>
                        </a:rPr>
                        <a:t> </a:t>
                      </a:r>
                      <a:r>
                        <a:rPr lang="en-US" altLang="zh-CN" sz="1800" b="0" dirty="0">
                          <a:solidFill>
                            <a:schemeClr val="tx1"/>
                          </a:solidFill>
                        </a:rPr>
                        <a:t>input,</a:t>
                      </a:r>
                      <a:r>
                        <a:rPr lang="zh-CN" altLang="en-US" sz="1800" b="0" dirty="0">
                          <a:solidFill>
                            <a:schemeClr val="tx1"/>
                          </a:solidFill>
                        </a:rPr>
                        <a:t> </a:t>
                      </a:r>
                      <a:r>
                        <a:rPr lang="en-US" altLang="zh-CN" sz="1800" b="0" dirty="0">
                          <a:solidFill>
                            <a:schemeClr val="tx1"/>
                          </a:solidFill>
                        </a:rPr>
                        <a:t>however</a:t>
                      </a:r>
                      <a:r>
                        <a:rPr lang="zh-CN" altLang="en-US" sz="1800" b="0" dirty="0">
                          <a:solidFill>
                            <a:schemeClr val="tx1"/>
                          </a:solidFill>
                        </a:rPr>
                        <a:t> </a:t>
                      </a:r>
                      <a:r>
                        <a:rPr lang="en-US" altLang="zh-CN" sz="1800" b="0" dirty="0">
                          <a:solidFill>
                            <a:schemeClr val="tx1"/>
                          </a:solidFill>
                        </a:rPr>
                        <a:t>it’s</a:t>
                      </a:r>
                      <a:r>
                        <a:rPr lang="zh-CN" altLang="en-US" sz="1800" b="0" dirty="0">
                          <a:solidFill>
                            <a:schemeClr val="tx1"/>
                          </a:solidFill>
                        </a:rPr>
                        <a:t> </a:t>
                      </a:r>
                      <a:r>
                        <a:rPr lang="en-US" altLang="zh-CN" sz="1800" b="0" dirty="0">
                          <a:solidFill>
                            <a:schemeClr val="tx1"/>
                          </a:solidFill>
                        </a:rPr>
                        <a:t>hard</a:t>
                      </a:r>
                      <a:r>
                        <a:rPr lang="zh-CN" altLang="en-US" sz="1800" b="0" dirty="0">
                          <a:solidFill>
                            <a:schemeClr val="tx1"/>
                          </a:solidFill>
                        </a:rPr>
                        <a:t> </a:t>
                      </a:r>
                      <a:r>
                        <a:rPr lang="en-US" altLang="zh-CN" sz="1800" b="0" dirty="0">
                          <a:solidFill>
                            <a:schemeClr val="tx1"/>
                          </a:solidFill>
                        </a:rPr>
                        <a:t>to</a:t>
                      </a:r>
                      <a:r>
                        <a:rPr lang="zh-CN" altLang="en-US" sz="1800" b="0" dirty="0">
                          <a:solidFill>
                            <a:schemeClr val="tx1"/>
                          </a:solidFill>
                        </a:rPr>
                        <a:t> </a:t>
                      </a:r>
                      <a:r>
                        <a:rPr lang="en-US" altLang="zh-CN" sz="1800" b="0" dirty="0">
                          <a:solidFill>
                            <a:schemeClr val="tx1"/>
                          </a:solidFill>
                        </a:rPr>
                        <a:t>determine</a:t>
                      </a:r>
                      <a:r>
                        <a:rPr lang="zh-CN" altLang="en-US" sz="1800" b="0" dirty="0">
                          <a:solidFill>
                            <a:schemeClr val="tx1"/>
                          </a:solidFill>
                        </a:rPr>
                        <a:t> </a:t>
                      </a:r>
                      <a:r>
                        <a:rPr lang="en-US" altLang="zh-CN" sz="1800" b="0" dirty="0">
                          <a:solidFill>
                            <a:schemeClr val="tx1"/>
                          </a:solidFill>
                        </a:rPr>
                        <a:t>the</a:t>
                      </a:r>
                      <a:r>
                        <a:rPr lang="zh-CN" altLang="en-US" sz="1800" b="0" dirty="0">
                          <a:solidFill>
                            <a:schemeClr val="tx1"/>
                          </a:solidFill>
                        </a:rPr>
                        <a:t> </a:t>
                      </a:r>
                      <a:r>
                        <a:rPr lang="en-US" altLang="zh-CN" sz="1800" b="0" dirty="0">
                          <a:solidFill>
                            <a:schemeClr val="tx1"/>
                          </a:solidFill>
                        </a:rPr>
                        <a:t>optimal</a:t>
                      </a:r>
                      <a:r>
                        <a:rPr lang="zh-CN" altLang="en-US" sz="1800" b="0" dirty="0">
                          <a:solidFill>
                            <a:schemeClr val="tx1"/>
                          </a:solidFill>
                        </a:rPr>
                        <a:t> </a:t>
                      </a:r>
                      <a:r>
                        <a:rPr lang="en-US" altLang="zh-CN" sz="1800" b="0" dirty="0">
                          <a:solidFill>
                            <a:schemeClr val="tx1"/>
                          </a:solidFill>
                        </a:rPr>
                        <a:t>questions;</a:t>
                      </a:r>
                    </a:p>
                    <a:p>
                      <a:pPr marL="285750" indent="-285750">
                        <a:buFontTx/>
                        <a:buChar char="-"/>
                      </a:pPr>
                      <a:r>
                        <a:rPr lang="en-US" altLang="zh-CN" sz="1800" b="0" dirty="0">
                          <a:solidFill>
                            <a:schemeClr val="tx1"/>
                          </a:solidFill>
                        </a:rPr>
                        <a:t>High</a:t>
                      </a:r>
                      <a:r>
                        <a:rPr lang="zh-CN" altLang="en-US" sz="1800" b="0" dirty="0">
                          <a:solidFill>
                            <a:schemeClr val="tx1"/>
                          </a:solidFill>
                        </a:rPr>
                        <a:t> </a:t>
                      </a:r>
                      <a:r>
                        <a:rPr lang="en-US" altLang="zh-CN" sz="1800" b="0" dirty="0">
                          <a:solidFill>
                            <a:schemeClr val="tx1"/>
                          </a:solidFill>
                        </a:rPr>
                        <a:t>computational</a:t>
                      </a:r>
                      <a:r>
                        <a:rPr lang="zh-CN" altLang="en-US" sz="1800" b="0" dirty="0">
                          <a:solidFill>
                            <a:schemeClr val="tx1"/>
                          </a:solidFill>
                        </a:rPr>
                        <a:t> </a:t>
                      </a:r>
                      <a:r>
                        <a:rPr lang="en-US" altLang="zh-CN" sz="1800" b="0" dirty="0">
                          <a:solidFill>
                            <a:schemeClr val="tx1"/>
                          </a:solidFill>
                        </a:rPr>
                        <a:t>cost</a:t>
                      </a:r>
                      <a:r>
                        <a:rPr lang="zh-CN" altLang="en-US" sz="1800" b="0" dirty="0">
                          <a:solidFill>
                            <a:schemeClr val="tx1"/>
                          </a:solidFill>
                        </a:rPr>
                        <a:t> </a:t>
                      </a:r>
                      <a:r>
                        <a:rPr lang="en-US" altLang="zh-CN" sz="1800" b="0" dirty="0">
                          <a:solidFill>
                            <a:schemeClr val="tx1"/>
                          </a:solidFill>
                        </a:rPr>
                        <a:t>as</a:t>
                      </a:r>
                      <a:r>
                        <a:rPr lang="zh-CN" altLang="en-US" sz="1800" b="0" dirty="0">
                          <a:solidFill>
                            <a:schemeClr val="tx1"/>
                          </a:solidFill>
                        </a:rPr>
                        <a:t> </a:t>
                      </a:r>
                      <a:r>
                        <a:rPr lang="en-US" altLang="zh-CN" sz="1800" b="0" dirty="0">
                          <a:solidFill>
                            <a:schemeClr val="tx1"/>
                          </a:solidFill>
                        </a:rPr>
                        <a:t>it</a:t>
                      </a:r>
                      <a:r>
                        <a:rPr lang="zh-CN" altLang="en-US" sz="1800" b="0" dirty="0">
                          <a:solidFill>
                            <a:schemeClr val="tx1"/>
                          </a:solidFill>
                        </a:rPr>
                        <a:t> </a:t>
                      </a:r>
                      <a:r>
                        <a:rPr lang="en-US" altLang="zh-CN" sz="1800" b="0" dirty="0">
                          <a:solidFill>
                            <a:schemeClr val="tx1"/>
                          </a:solidFill>
                        </a:rPr>
                        <a:t>can</a:t>
                      </a:r>
                      <a:r>
                        <a:rPr lang="zh-CN" altLang="en-US" sz="1800" b="0" dirty="0">
                          <a:solidFill>
                            <a:schemeClr val="tx1"/>
                          </a:solidFill>
                        </a:rPr>
                        <a:t> </a:t>
                      </a:r>
                      <a:r>
                        <a:rPr lang="en-US" altLang="zh-CN" sz="1800" b="0" dirty="0">
                          <a:solidFill>
                            <a:schemeClr val="tx1"/>
                          </a:solidFill>
                        </a:rPr>
                        <a:t>only</a:t>
                      </a:r>
                      <a:r>
                        <a:rPr lang="zh-CN" altLang="en-US" sz="1800" b="0" dirty="0">
                          <a:solidFill>
                            <a:schemeClr val="tx1"/>
                          </a:solidFill>
                        </a:rPr>
                        <a:t> </a:t>
                      </a:r>
                      <a:r>
                        <a:rPr lang="en-US" altLang="zh-CN" sz="1800" b="0" dirty="0">
                          <a:solidFill>
                            <a:schemeClr val="tx1"/>
                          </a:solidFill>
                        </a:rPr>
                        <a:t>extract</a:t>
                      </a:r>
                      <a:r>
                        <a:rPr lang="zh-CN" altLang="en-US" sz="1800" b="0" dirty="0">
                          <a:solidFill>
                            <a:schemeClr val="tx1"/>
                          </a:solidFill>
                        </a:rPr>
                        <a:t> </a:t>
                      </a:r>
                      <a:r>
                        <a:rPr lang="en-US" altLang="zh-CN" sz="1800" b="0" dirty="0">
                          <a:solidFill>
                            <a:schemeClr val="tx1"/>
                          </a:solidFill>
                        </a:rPr>
                        <a:t>for</a:t>
                      </a:r>
                      <a:r>
                        <a:rPr lang="zh-CN" altLang="en-US" sz="1800" b="0" dirty="0">
                          <a:solidFill>
                            <a:schemeClr val="tx1"/>
                          </a:solidFill>
                        </a:rPr>
                        <a:t> </a:t>
                      </a:r>
                      <a:r>
                        <a:rPr lang="en-US" altLang="zh-CN" sz="1800" b="0" dirty="0">
                          <a:solidFill>
                            <a:schemeClr val="tx1"/>
                          </a:solidFill>
                        </a:rPr>
                        <a:t>one</a:t>
                      </a:r>
                      <a:r>
                        <a:rPr lang="zh-CN" altLang="en-US" sz="1800" b="0" dirty="0">
                          <a:solidFill>
                            <a:schemeClr val="tx1"/>
                          </a:solidFill>
                        </a:rPr>
                        <a:t> </a:t>
                      </a:r>
                      <a:r>
                        <a:rPr lang="en-US" altLang="zh-CN" sz="1800" b="0" dirty="0">
                          <a:solidFill>
                            <a:schemeClr val="tx1"/>
                          </a:solidFill>
                        </a:rPr>
                        <a:t>event</a:t>
                      </a:r>
                      <a:r>
                        <a:rPr lang="zh-CN" altLang="en-US" sz="1800" b="0" dirty="0">
                          <a:solidFill>
                            <a:schemeClr val="tx1"/>
                          </a:solidFill>
                        </a:rPr>
                        <a:t> </a:t>
                      </a:r>
                      <a:r>
                        <a:rPr lang="en-US" altLang="zh-CN" sz="1800" b="0" dirty="0">
                          <a:solidFill>
                            <a:schemeClr val="tx1"/>
                          </a:solidFill>
                        </a:rPr>
                        <a:t>type</a:t>
                      </a:r>
                      <a:r>
                        <a:rPr lang="zh-CN" altLang="en-US" sz="1800" b="0" dirty="0">
                          <a:solidFill>
                            <a:schemeClr val="tx1"/>
                          </a:solidFill>
                        </a:rPr>
                        <a:t> </a:t>
                      </a:r>
                      <a:r>
                        <a:rPr lang="en-US" altLang="zh-CN" sz="1800" b="0" dirty="0">
                          <a:solidFill>
                            <a:schemeClr val="tx1"/>
                          </a:solidFill>
                        </a:rPr>
                        <a:t>or</a:t>
                      </a:r>
                      <a:r>
                        <a:rPr lang="zh-CN" altLang="en-US" sz="1800" b="0" dirty="0">
                          <a:solidFill>
                            <a:schemeClr val="tx1"/>
                          </a:solidFill>
                        </a:rPr>
                        <a:t> </a:t>
                      </a:r>
                      <a:r>
                        <a:rPr lang="en-US" altLang="zh-CN" sz="1800" b="0" dirty="0">
                          <a:solidFill>
                            <a:schemeClr val="tx1"/>
                          </a:solidFill>
                        </a:rPr>
                        <a:t>argument</a:t>
                      </a:r>
                      <a:r>
                        <a:rPr lang="zh-CN" altLang="en-US" sz="1800" b="0" dirty="0">
                          <a:solidFill>
                            <a:schemeClr val="tx1"/>
                          </a:solidFill>
                        </a:rPr>
                        <a:t> </a:t>
                      </a:r>
                      <a:r>
                        <a:rPr lang="en-US" altLang="zh-CN" sz="1800" b="0" dirty="0">
                          <a:solidFill>
                            <a:schemeClr val="tx1"/>
                          </a:solidFill>
                        </a:rPr>
                        <a:t>role</a:t>
                      </a:r>
                      <a:r>
                        <a:rPr lang="zh-CN" altLang="en-US" sz="1800" b="0" dirty="0">
                          <a:solidFill>
                            <a:schemeClr val="tx1"/>
                          </a:solidFill>
                        </a:rPr>
                        <a:t> </a:t>
                      </a:r>
                      <a:r>
                        <a:rPr lang="en-US" altLang="zh-CN" sz="1800" b="0" dirty="0">
                          <a:solidFill>
                            <a:schemeClr val="tx1"/>
                          </a:solidFill>
                        </a:rPr>
                        <a:t>at</a:t>
                      </a:r>
                      <a:r>
                        <a:rPr lang="zh-CN" altLang="en-US" sz="1800" b="0" dirty="0">
                          <a:solidFill>
                            <a:schemeClr val="tx1"/>
                          </a:solidFill>
                        </a:rPr>
                        <a:t> </a:t>
                      </a:r>
                      <a:r>
                        <a:rPr lang="en-US" altLang="zh-CN" sz="1800" b="0" dirty="0">
                          <a:solidFill>
                            <a:schemeClr val="tx1"/>
                          </a:solidFill>
                        </a:rPr>
                        <a:t>each</a:t>
                      </a:r>
                      <a:r>
                        <a:rPr lang="zh-CN" altLang="en-US" sz="1800" b="0" dirty="0">
                          <a:solidFill>
                            <a:schemeClr val="tx1"/>
                          </a:solidFill>
                        </a:rPr>
                        <a:t> </a:t>
                      </a:r>
                      <a:r>
                        <a:rPr lang="en-US" altLang="zh-CN" sz="1800" b="0" dirty="0">
                          <a:solidFill>
                            <a:schemeClr val="tx1"/>
                          </a:solidFill>
                        </a:rPr>
                        <a:t>time;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586947422"/>
                  </a:ext>
                </a:extLst>
              </a:tr>
              <a:tr h="1336221">
                <a:tc>
                  <a:txBody>
                    <a:bodyPr/>
                    <a:lstStyle/>
                    <a:p>
                      <a:r>
                        <a:rPr lang="en-US" altLang="zh-CN" sz="2000" b="1" dirty="0">
                          <a:solidFill>
                            <a:schemeClr val="accent1"/>
                          </a:solidFill>
                        </a:rPr>
                        <a:t>Generation</a:t>
                      </a:r>
                      <a:endParaRPr lang="en-US" sz="2000" b="1" dirty="0">
                        <a:solidFill>
                          <a:schemeClr val="accent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Tx/>
                        <a:buChar char="-"/>
                      </a:pPr>
                      <a:endParaRPr lang="en-US" sz="1800" b="0" dirty="0">
                        <a:solidFill>
                          <a:schemeClr val="tx1"/>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41818203"/>
                  </a:ext>
                </a:extLst>
              </a:tr>
            </a:tbl>
          </a:graphicData>
        </a:graphic>
      </p:graphicFrame>
    </p:spTree>
    <p:extLst>
      <p:ext uri="{BB962C8B-B14F-4D97-AF65-F5344CB8AC3E}">
        <p14:creationId xmlns:p14="http://schemas.microsoft.com/office/powerpoint/2010/main" val="3653206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lvl="0"/>
            <a:r>
              <a:rPr lang="en-US" altLang="zh-CN" dirty="0"/>
              <a:t>Continual</a:t>
            </a:r>
            <a:r>
              <a:rPr lang="zh-CN" altLang="en-US" dirty="0"/>
              <a:t> </a:t>
            </a:r>
            <a:r>
              <a:rPr lang="en-US" altLang="zh-CN" dirty="0"/>
              <a:t>Learning</a:t>
            </a:r>
            <a:r>
              <a:rPr lang="zh-CN" altLang="en-US" dirty="0"/>
              <a:t> </a:t>
            </a:r>
            <a:r>
              <a:rPr lang="en-US" altLang="zh-CN" dirty="0"/>
              <a:t>for</a:t>
            </a:r>
            <a:r>
              <a:rPr lang="zh-CN" altLang="en-US" dirty="0"/>
              <a:t> </a:t>
            </a:r>
            <a:r>
              <a:rPr lang="en-US" altLang="zh-CN" dirty="0"/>
              <a:t>IE</a:t>
            </a:r>
            <a:endParaRPr dirty="0"/>
          </a:p>
        </p:txBody>
      </p:sp>
      <p:sp>
        <p:nvSpPr>
          <p:cNvPr id="69" name="Google Shape;69;p2"/>
          <p:cNvSpPr txBox="1">
            <a:spLocks noGrp="1"/>
          </p:cNvSpPr>
          <p:nvPr>
            <p:ph type="body" idx="1"/>
          </p:nvPr>
        </p:nvSpPr>
        <p:spPr>
          <a:xfrm>
            <a:off x="609600" y="1046923"/>
            <a:ext cx="11052313" cy="3224632"/>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solidFill>
                  <a:schemeClr val="tx1"/>
                </a:solidFill>
                <a:latin typeface="+mn-lt"/>
              </a:rPr>
              <a:t>How</a:t>
            </a:r>
            <a:r>
              <a:rPr lang="zh-CN" altLang="en-US" dirty="0">
                <a:solidFill>
                  <a:schemeClr val="tx1"/>
                </a:solidFill>
                <a:latin typeface="+mn-lt"/>
              </a:rPr>
              <a:t> </a:t>
            </a:r>
            <a:r>
              <a:rPr lang="en-US" altLang="zh-CN" dirty="0">
                <a:solidFill>
                  <a:schemeClr val="tx1"/>
                </a:solidFill>
                <a:latin typeface="+mn-lt"/>
              </a:rPr>
              <a:t>to</a:t>
            </a:r>
            <a:r>
              <a:rPr lang="zh-CN" altLang="en-US" dirty="0">
                <a:solidFill>
                  <a:schemeClr val="tx1"/>
                </a:solidFill>
                <a:latin typeface="+mn-lt"/>
              </a:rPr>
              <a:t> </a:t>
            </a:r>
            <a:r>
              <a:rPr lang="en-US" altLang="zh-CN" dirty="0">
                <a:solidFill>
                  <a:schemeClr val="tx1"/>
                </a:solidFill>
                <a:latin typeface="+mn-lt"/>
              </a:rPr>
              <a:t>mitigate</a:t>
            </a:r>
            <a:r>
              <a:rPr lang="zh-CN" altLang="en-US" dirty="0">
                <a:solidFill>
                  <a:schemeClr val="tx1"/>
                </a:solidFill>
                <a:latin typeface="+mn-lt"/>
              </a:rPr>
              <a:t> </a:t>
            </a:r>
            <a:r>
              <a:rPr lang="en-US" altLang="zh-CN" dirty="0">
                <a:solidFill>
                  <a:schemeClr val="tx1"/>
                </a:solidFill>
                <a:latin typeface="+mn-lt"/>
              </a:rPr>
              <a:t>the</a:t>
            </a:r>
            <a:r>
              <a:rPr lang="zh-CN" altLang="en-US" dirty="0">
                <a:solidFill>
                  <a:schemeClr val="tx1"/>
                </a:solidFill>
                <a:latin typeface="+mn-lt"/>
              </a:rPr>
              <a:t> </a:t>
            </a:r>
            <a:r>
              <a:rPr lang="en-US" altLang="zh-CN" dirty="0">
                <a:solidFill>
                  <a:schemeClr val="tx1"/>
                </a:solidFill>
                <a:latin typeface="+mn-lt"/>
              </a:rPr>
              <a:t>catastrophic</a:t>
            </a:r>
            <a:r>
              <a:rPr lang="zh-CN" altLang="en-US" dirty="0">
                <a:solidFill>
                  <a:schemeClr val="tx1"/>
                </a:solidFill>
                <a:latin typeface="+mn-lt"/>
              </a:rPr>
              <a:t> </a:t>
            </a:r>
            <a:r>
              <a:rPr lang="en-US" altLang="zh-CN" dirty="0">
                <a:solidFill>
                  <a:schemeClr val="tx1"/>
                </a:solidFill>
                <a:latin typeface="+mn-lt"/>
              </a:rPr>
              <a:t>forgetting?</a:t>
            </a: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16</a:t>
            </a:fld>
            <a:endParaRPr/>
          </a:p>
        </p:txBody>
      </p:sp>
      <p:pic>
        <p:nvPicPr>
          <p:cNvPr id="7" name="Picture 6" descr="A picture containing text, gauge, device&#10;&#10;Description automatically generated">
            <a:extLst>
              <a:ext uri="{FF2B5EF4-FFF2-40B4-BE49-F238E27FC236}">
                <a16:creationId xmlns="" xmlns:a16="http://schemas.microsoft.com/office/drawing/2014/main" id="{82F175D7-187B-D744-BCB3-5706EF34B6BD}"/>
              </a:ext>
            </a:extLst>
          </p:cNvPr>
          <p:cNvPicPr>
            <a:picLocks noChangeAspect="1"/>
          </p:cNvPicPr>
          <p:nvPr/>
        </p:nvPicPr>
        <p:blipFill>
          <a:blip r:embed="rId3"/>
          <a:stretch>
            <a:fillRect/>
          </a:stretch>
        </p:blipFill>
        <p:spPr>
          <a:xfrm>
            <a:off x="1806659" y="4383909"/>
            <a:ext cx="8804752" cy="1954482"/>
          </a:xfrm>
          <a:prstGeom prst="rect">
            <a:avLst/>
          </a:prstGeom>
        </p:spPr>
      </p:pic>
      <p:sp>
        <p:nvSpPr>
          <p:cNvPr id="9" name="Google Shape;69;p2">
            <a:extLst>
              <a:ext uri="{FF2B5EF4-FFF2-40B4-BE49-F238E27FC236}">
                <a16:creationId xmlns="" xmlns:a16="http://schemas.microsoft.com/office/drawing/2014/main" id="{6051A4BF-C661-1844-A4D9-A3DF2B45B1A5}"/>
              </a:ext>
            </a:extLst>
          </p:cNvPr>
          <p:cNvSpPr txBox="1">
            <a:spLocks/>
          </p:cNvSpPr>
          <p:nvPr/>
        </p:nvSpPr>
        <p:spPr>
          <a:xfrm>
            <a:off x="605244" y="3211002"/>
            <a:ext cx="11052313" cy="87245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1200"/>
              </a:spcBef>
            </a:pPr>
            <a:r>
              <a:rPr lang="en-US" altLang="zh-CN" dirty="0">
                <a:solidFill>
                  <a:schemeClr val="accent1"/>
                </a:solidFill>
                <a:latin typeface="+mn-lt"/>
              </a:rPr>
              <a:t>Task-specific</a:t>
            </a:r>
            <a:r>
              <a:rPr lang="zh-CN" altLang="en-US" dirty="0">
                <a:solidFill>
                  <a:schemeClr val="accent1"/>
                </a:solidFill>
                <a:latin typeface="+mn-lt"/>
              </a:rPr>
              <a:t> </a:t>
            </a:r>
            <a:r>
              <a:rPr lang="en-US" altLang="zh-CN" dirty="0">
                <a:solidFill>
                  <a:schemeClr val="accent1"/>
                </a:solidFill>
                <a:latin typeface="+mn-lt"/>
              </a:rPr>
              <a:t>Adapter:</a:t>
            </a:r>
            <a:r>
              <a:rPr lang="zh-CN" altLang="en-US" dirty="0">
                <a:solidFill>
                  <a:schemeClr val="accent1"/>
                </a:solidFill>
                <a:latin typeface="+mn-lt"/>
              </a:rPr>
              <a:t> </a:t>
            </a:r>
            <a:r>
              <a:rPr lang="en-US" altLang="zh-CN" dirty="0">
                <a:solidFill>
                  <a:schemeClr val="tx1"/>
                </a:solidFill>
                <a:latin typeface="+mn-lt"/>
              </a:rPr>
              <a:t>incrementally</a:t>
            </a:r>
            <a:r>
              <a:rPr lang="zh-CN" altLang="en-US" dirty="0">
                <a:solidFill>
                  <a:schemeClr val="tx1"/>
                </a:solidFill>
                <a:latin typeface="+mn-lt"/>
              </a:rPr>
              <a:t> </a:t>
            </a:r>
            <a:r>
              <a:rPr lang="en-US" altLang="zh-CN" dirty="0">
                <a:solidFill>
                  <a:schemeClr val="tx1"/>
                </a:solidFill>
                <a:latin typeface="+mn-lt"/>
              </a:rPr>
              <a:t>adding</a:t>
            </a:r>
            <a:r>
              <a:rPr lang="zh-CN" altLang="en-US" dirty="0">
                <a:solidFill>
                  <a:schemeClr val="tx1"/>
                </a:solidFill>
                <a:latin typeface="+mn-lt"/>
              </a:rPr>
              <a:t> </a:t>
            </a:r>
            <a:r>
              <a:rPr lang="en-US" altLang="zh-CN" dirty="0">
                <a:solidFill>
                  <a:schemeClr val="tx1"/>
                </a:solidFill>
                <a:latin typeface="+mn-lt"/>
              </a:rPr>
              <a:t>task-specific</a:t>
            </a:r>
            <a:r>
              <a:rPr lang="zh-CN" altLang="en-US" dirty="0">
                <a:solidFill>
                  <a:schemeClr val="tx1"/>
                </a:solidFill>
                <a:latin typeface="+mn-lt"/>
              </a:rPr>
              <a:t> </a:t>
            </a:r>
            <a:r>
              <a:rPr lang="en-US" altLang="zh-CN" dirty="0">
                <a:solidFill>
                  <a:schemeClr val="tx1"/>
                </a:solidFill>
                <a:latin typeface="+mn-lt"/>
              </a:rPr>
              <a:t>tunable</a:t>
            </a:r>
            <a:r>
              <a:rPr lang="zh-CN" altLang="en-US" dirty="0">
                <a:solidFill>
                  <a:schemeClr val="tx1"/>
                </a:solidFill>
                <a:latin typeface="+mn-lt"/>
              </a:rPr>
              <a:t> </a:t>
            </a:r>
            <a:r>
              <a:rPr lang="en-US" altLang="zh-CN" dirty="0">
                <a:solidFill>
                  <a:schemeClr val="tx1"/>
                </a:solidFill>
                <a:latin typeface="+mn-lt"/>
              </a:rPr>
              <a:t>parameters</a:t>
            </a:r>
            <a:r>
              <a:rPr lang="zh-CN" altLang="en-US" dirty="0">
                <a:solidFill>
                  <a:schemeClr val="tx1"/>
                </a:solidFill>
                <a:latin typeface="+mn-lt"/>
              </a:rPr>
              <a:t> </a:t>
            </a:r>
            <a:r>
              <a:rPr lang="en-US" altLang="zh-CN" dirty="0">
                <a:solidFill>
                  <a:schemeClr val="tx1"/>
                </a:solidFill>
                <a:latin typeface="+mn-lt"/>
              </a:rPr>
              <a:t>for</a:t>
            </a:r>
            <a:r>
              <a:rPr lang="zh-CN" altLang="en-US" dirty="0">
                <a:solidFill>
                  <a:schemeClr val="tx1"/>
                </a:solidFill>
                <a:latin typeface="+mn-lt"/>
              </a:rPr>
              <a:t> </a:t>
            </a:r>
            <a:r>
              <a:rPr lang="en-US" altLang="zh-CN" dirty="0">
                <a:solidFill>
                  <a:schemeClr val="tx1"/>
                </a:solidFill>
                <a:latin typeface="+mn-lt"/>
              </a:rPr>
              <a:t>each</a:t>
            </a:r>
            <a:r>
              <a:rPr lang="zh-CN" altLang="en-US" dirty="0">
                <a:solidFill>
                  <a:schemeClr val="tx1"/>
                </a:solidFill>
                <a:latin typeface="+mn-lt"/>
              </a:rPr>
              <a:t> </a:t>
            </a:r>
            <a:r>
              <a:rPr lang="en-US" altLang="zh-CN" dirty="0">
                <a:solidFill>
                  <a:schemeClr val="tx1"/>
                </a:solidFill>
                <a:latin typeface="+mn-lt"/>
              </a:rPr>
              <a:t>new</a:t>
            </a:r>
            <a:r>
              <a:rPr lang="zh-CN" altLang="en-US" dirty="0">
                <a:solidFill>
                  <a:schemeClr val="tx1"/>
                </a:solidFill>
                <a:latin typeface="+mn-lt"/>
              </a:rPr>
              <a:t> </a:t>
            </a:r>
            <a:r>
              <a:rPr lang="en-US" altLang="zh-CN" dirty="0">
                <a:solidFill>
                  <a:schemeClr val="tx1"/>
                </a:solidFill>
                <a:latin typeface="+mn-lt"/>
              </a:rPr>
              <a:t>task</a:t>
            </a:r>
            <a:r>
              <a:rPr lang="zh-CN" altLang="en-US" dirty="0">
                <a:solidFill>
                  <a:schemeClr val="tx1"/>
                </a:solidFill>
                <a:latin typeface="+mn-lt"/>
              </a:rPr>
              <a:t> </a:t>
            </a:r>
            <a:r>
              <a:rPr lang="en-US" altLang="zh-CN" dirty="0">
                <a:solidFill>
                  <a:schemeClr val="tx1"/>
                </a:solidFill>
                <a:latin typeface="+mn-lt"/>
              </a:rPr>
              <a:t>while</a:t>
            </a:r>
            <a:r>
              <a:rPr lang="zh-CN" altLang="en-US" dirty="0">
                <a:solidFill>
                  <a:schemeClr val="tx1"/>
                </a:solidFill>
                <a:latin typeface="+mn-lt"/>
              </a:rPr>
              <a:t> </a:t>
            </a:r>
            <a:r>
              <a:rPr lang="en-US" altLang="zh-CN" dirty="0">
                <a:solidFill>
                  <a:schemeClr val="tx1"/>
                </a:solidFill>
                <a:latin typeface="+mn-lt"/>
              </a:rPr>
              <a:t>fixing</a:t>
            </a:r>
            <a:r>
              <a:rPr lang="zh-CN" altLang="en-US" dirty="0">
                <a:solidFill>
                  <a:schemeClr val="tx1"/>
                </a:solidFill>
                <a:latin typeface="+mn-lt"/>
              </a:rPr>
              <a:t> </a:t>
            </a:r>
            <a:r>
              <a:rPr lang="en-US" altLang="zh-CN" dirty="0">
                <a:solidFill>
                  <a:schemeClr val="tx1"/>
                </a:solidFill>
                <a:latin typeface="+mn-lt"/>
              </a:rPr>
              <a:t>other</a:t>
            </a:r>
            <a:r>
              <a:rPr lang="zh-CN" altLang="en-US" dirty="0">
                <a:solidFill>
                  <a:schemeClr val="tx1"/>
                </a:solidFill>
                <a:latin typeface="+mn-lt"/>
              </a:rPr>
              <a:t> </a:t>
            </a:r>
            <a:r>
              <a:rPr lang="en-US" altLang="zh-CN" dirty="0">
                <a:solidFill>
                  <a:schemeClr val="tx1"/>
                </a:solidFill>
                <a:latin typeface="+mn-lt"/>
              </a:rPr>
              <a:t>parameters</a:t>
            </a:r>
          </a:p>
        </p:txBody>
      </p:sp>
      <mc:AlternateContent xmlns:mc="http://schemas.openxmlformats.org/markup-compatibility/2006" xmlns:a14="http://schemas.microsoft.com/office/drawing/2010/main">
        <mc:Choice Requires="a14">
          <p:sp>
            <p:nvSpPr>
              <p:cNvPr id="10" name="Google Shape;69;p2">
                <a:extLst>
                  <a:ext uri="{FF2B5EF4-FFF2-40B4-BE49-F238E27FC236}">
                    <a16:creationId xmlns="" xmlns:a16="http://schemas.microsoft.com/office/drawing/2014/main" id="{BAB5441F-ADDD-CD48-945C-CA54274F0319}"/>
                  </a:ext>
                </a:extLst>
              </p:cNvPr>
              <p:cNvSpPr txBox="1">
                <a:spLocks/>
              </p:cNvSpPr>
              <p:nvPr/>
            </p:nvSpPr>
            <p:spPr>
              <a:xfrm>
                <a:off x="600888" y="1377845"/>
                <a:ext cx="11052313" cy="124778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1200"/>
                  </a:spcBef>
                </a:pPr>
                <a:r>
                  <a:rPr lang="en-US" altLang="zh-CN" dirty="0">
                    <a:solidFill>
                      <a:schemeClr val="accent1"/>
                    </a:solidFill>
                    <a:latin typeface="+mn-lt"/>
                  </a:rPr>
                  <a:t>Experience</a:t>
                </a:r>
                <a:r>
                  <a:rPr lang="zh-CN" altLang="en-US" dirty="0">
                    <a:solidFill>
                      <a:schemeClr val="accent1"/>
                    </a:solidFill>
                    <a:latin typeface="+mn-lt"/>
                  </a:rPr>
                  <a:t> </a:t>
                </a:r>
                <a:r>
                  <a:rPr lang="en-US" altLang="zh-CN" dirty="0">
                    <a:solidFill>
                      <a:schemeClr val="accent1"/>
                    </a:solidFill>
                    <a:latin typeface="+mn-lt"/>
                  </a:rPr>
                  <a:t>Replay:</a:t>
                </a:r>
                <a:r>
                  <a:rPr lang="zh-CN" altLang="en-US" dirty="0">
                    <a:latin typeface="+mn-lt"/>
                  </a:rPr>
                  <a:t> </a:t>
                </a:r>
                <a:r>
                  <a:rPr lang="en-US" altLang="zh-CN" dirty="0">
                    <a:latin typeface="+mn-lt"/>
                  </a:rPr>
                  <a:t>s</a:t>
                </a:r>
                <a:r>
                  <a:rPr lang="en-US" dirty="0">
                    <a:latin typeface="+mn-lt"/>
                  </a:rPr>
                  <a:t>tore</a:t>
                </a:r>
                <a:r>
                  <a:rPr lang="en-US" altLang="zh-CN" dirty="0">
                    <a:latin typeface="+mn-lt"/>
                  </a:rPr>
                  <a:t> </a:t>
                </a:r>
                <a14:m>
                  <m:oMath xmlns:m="http://schemas.openxmlformats.org/officeDocument/2006/math">
                    <m:r>
                      <a:rPr lang="en-US" altLang="zh-CN" i="1">
                        <a:latin typeface="Cambria Math" panose="02040503050406030204" pitchFamily="18" charset="0"/>
                      </a:rPr>
                      <m:t>𝐾</m:t>
                    </m:r>
                  </m:oMath>
                </a14:m>
                <a:r>
                  <a:rPr lang="en-US" dirty="0">
                    <a:latin typeface="+mn-lt"/>
                  </a:rPr>
                  <a:t> </a:t>
                </a:r>
                <a:r>
                  <a:rPr lang="en-US" altLang="zh-CN" dirty="0">
                    <a:latin typeface="+mn-lt"/>
                  </a:rPr>
                  <a:t>exemplars</a:t>
                </a:r>
                <a:r>
                  <a:rPr lang="zh-CN" altLang="en-US" dirty="0">
                    <a:latin typeface="+mn-lt"/>
                  </a:rPr>
                  <a:t> </a:t>
                </a:r>
                <a:r>
                  <a:rPr lang="en-US" altLang="zh-CN" dirty="0">
                    <a:latin typeface="+mn-lt"/>
                  </a:rPr>
                  <a:t>from</a:t>
                </a:r>
                <a:r>
                  <a:rPr lang="zh-CN" altLang="en-US" dirty="0">
                    <a:latin typeface="+mn-lt"/>
                  </a:rPr>
                  <a:t> </a:t>
                </a:r>
                <a:r>
                  <a:rPr lang="en-US" altLang="zh-CN" dirty="0">
                    <a:latin typeface="+mn-lt"/>
                  </a:rPr>
                  <a:t>old</a:t>
                </a:r>
                <a:r>
                  <a:rPr lang="zh-CN" altLang="en-US" dirty="0">
                    <a:latin typeface="+mn-lt"/>
                  </a:rPr>
                  <a:t> </a:t>
                </a:r>
                <a:r>
                  <a:rPr lang="en-US" altLang="zh-CN" dirty="0">
                    <a:latin typeface="+mn-lt"/>
                  </a:rPr>
                  <a:t>tasks</a:t>
                </a:r>
                <a:r>
                  <a:rPr lang="zh-CN" altLang="en-US" dirty="0">
                    <a:latin typeface="+mn-lt"/>
                  </a:rPr>
                  <a:t> </a:t>
                </a:r>
                <a:r>
                  <a:rPr lang="en-US" altLang="zh-CN" dirty="0">
                    <a:latin typeface="+mn-lt"/>
                  </a:rPr>
                  <a:t>into</a:t>
                </a:r>
                <a:r>
                  <a:rPr lang="zh-CN" altLang="en-US" dirty="0">
                    <a:latin typeface="+mn-lt"/>
                  </a:rPr>
                  <a:t> </a:t>
                </a:r>
                <a:r>
                  <a:rPr lang="en-US" altLang="zh-CN" dirty="0">
                    <a:latin typeface="+mn-lt"/>
                  </a:rPr>
                  <a:t>a</a:t>
                </a:r>
                <a:r>
                  <a:rPr lang="zh-CN" altLang="en-US" dirty="0">
                    <a:latin typeface="+mn-lt"/>
                  </a:rPr>
                  <a:t> </a:t>
                </a:r>
                <a:r>
                  <a:rPr lang="en-US" altLang="zh-CN" dirty="0">
                    <a:latin typeface="+mn-lt"/>
                  </a:rPr>
                  <a:t>memory</a:t>
                </a:r>
                <a:r>
                  <a:rPr lang="en-US" dirty="0">
                    <a:latin typeface="+mn-lt"/>
                  </a:rPr>
                  <a:t> and replay them periodically to prevent model forgetting previous knowledge</a:t>
                </a:r>
                <a:r>
                  <a:rPr lang="zh-CN" altLang="en-US" dirty="0">
                    <a:latin typeface="+mn-lt"/>
                  </a:rPr>
                  <a:t> </a:t>
                </a:r>
                <a:r>
                  <a:rPr lang="en-US" altLang="zh-CN" dirty="0">
                    <a:latin typeface="+mn-lt"/>
                  </a:rPr>
                  <a:t>when</a:t>
                </a:r>
                <a:r>
                  <a:rPr lang="zh-CN" altLang="en-US" dirty="0">
                    <a:latin typeface="+mn-lt"/>
                  </a:rPr>
                  <a:t> </a:t>
                </a:r>
                <a:r>
                  <a:rPr lang="en-US" altLang="zh-CN" dirty="0">
                    <a:latin typeface="+mn-lt"/>
                  </a:rPr>
                  <a:t>it’s</a:t>
                </a:r>
                <a:r>
                  <a:rPr lang="zh-CN" altLang="en-US" dirty="0">
                    <a:latin typeface="+mn-lt"/>
                  </a:rPr>
                  <a:t> </a:t>
                </a:r>
                <a:r>
                  <a:rPr lang="en-US" altLang="zh-CN" dirty="0">
                    <a:latin typeface="+mn-lt"/>
                  </a:rPr>
                  <a:t>being</a:t>
                </a:r>
                <a:r>
                  <a:rPr lang="zh-CN" altLang="en-US" dirty="0">
                    <a:latin typeface="+mn-lt"/>
                  </a:rPr>
                  <a:t> </a:t>
                </a:r>
                <a:r>
                  <a:rPr lang="en-US" altLang="zh-CN" dirty="0">
                    <a:latin typeface="+mn-lt"/>
                  </a:rPr>
                  <a:t>trained</a:t>
                </a:r>
                <a:r>
                  <a:rPr lang="zh-CN" altLang="en-US" dirty="0">
                    <a:latin typeface="+mn-lt"/>
                  </a:rPr>
                  <a:t> </a:t>
                </a:r>
                <a:r>
                  <a:rPr lang="en-US" altLang="zh-CN" dirty="0">
                    <a:latin typeface="+mn-lt"/>
                  </a:rPr>
                  <a:t>on</a:t>
                </a:r>
                <a:r>
                  <a:rPr lang="zh-CN" altLang="en-US" dirty="0">
                    <a:latin typeface="+mn-lt"/>
                  </a:rPr>
                  <a:t> </a:t>
                </a:r>
                <a:r>
                  <a:rPr lang="en-US" altLang="zh-CN" dirty="0">
                    <a:latin typeface="+mn-lt"/>
                  </a:rPr>
                  <a:t>a</a:t>
                </a:r>
                <a:r>
                  <a:rPr lang="zh-CN" altLang="en-US" dirty="0">
                    <a:latin typeface="+mn-lt"/>
                  </a:rPr>
                  <a:t> </a:t>
                </a:r>
                <a:r>
                  <a:rPr lang="en-US" altLang="zh-CN" dirty="0">
                    <a:latin typeface="+mn-lt"/>
                  </a:rPr>
                  <a:t>new</a:t>
                </a:r>
                <a:r>
                  <a:rPr lang="zh-CN" altLang="en-US" dirty="0">
                    <a:latin typeface="+mn-lt"/>
                  </a:rPr>
                  <a:t> </a:t>
                </a:r>
                <a:r>
                  <a:rPr lang="en-US" altLang="zh-CN" dirty="0">
                    <a:latin typeface="+mn-lt"/>
                  </a:rPr>
                  <a:t>task</a:t>
                </a:r>
                <a:endParaRPr lang="en-US" altLang="zh-CN" dirty="0">
                  <a:solidFill>
                    <a:schemeClr val="accent1"/>
                  </a:solidFill>
                  <a:latin typeface="+mn-lt"/>
                </a:endParaRPr>
              </a:p>
            </p:txBody>
          </p:sp>
        </mc:Choice>
        <mc:Fallback xmlns="">
          <p:sp>
            <p:nvSpPr>
              <p:cNvPr id="10" name="Google Shape;69;p2">
                <a:extLst>
                  <a:ext uri="{FF2B5EF4-FFF2-40B4-BE49-F238E27FC236}">
                    <a16:creationId xmlns:a16="http://schemas.microsoft.com/office/drawing/2014/main" id="{BAB5441F-ADDD-CD48-945C-CA54274F0319}"/>
                  </a:ext>
                </a:extLst>
              </p:cNvPr>
              <p:cNvSpPr txBox="1">
                <a:spLocks noRot="1" noChangeAspect="1" noMove="1" noResize="1" noEditPoints="1" noAdjustHandles="1" noChangeArrowheads="1" noChangeShapeType="1" noTextEdit="1"/>
              </p:cNvSpPr>
              <p:nvPr/>
            </p:nvSpPr>
            <p:spPr>
              <a:xfrm>
                <a:off x="600888" y="1377845"/>
                <a:ext cx="11052313" cy="1247789"/>
              </a:xfrm>
              <a:prstGeom prst="rect">
                <a:avLst/>
              </a:prstGeom>
              <a:blipFill>
                <a:blip r:embed="rId4"/>
                <a:stretch>
                  <a:fillRect b="-2020"/>
                </a:stretch>
              </a:blipFill>
              <a:ln>
                <a:noFill/>
              </a:ln>
            </p:spPr>
            <p:txBody>
              <a:bodyPr/>
              <a:lstStyle/>
              <a:p>
                <a:r>
                  <a:rPr lang="en-US">
                    <a:noFill/>
                  </a:rPr>
                  <a:t> </a:t>
                </a:r>
              </a:p>
            </p:txBody>
          </p:sp>
        </mc:Fallback>
      </mc:AlternateContent>
      <p:sp>
        <p:nvSpPr>
          <p:cNvPr id="11" name="Google Shape;69;p2">
            <a:extLst>
              <a:ext uri="{FF2B5EF4-FFF2-40B4-BE49-F238E27FC236}">
                <a16:creationId xmlns="" xmlns:a16="http://schemas.microsoft.com/office/drawing/2014/main" id="{F4194009-4960-6C4A-9EDC-8FE03E2CCBA2}"/>
              </a:ext>
            </a:extLst>
          </p:cNvPr>
          <p:cNvSpPr txBox="1">
            <a:spLocks/>
          </p:cNvSpPr>
          <p:nvPr/>
        </p:nvSpPr>
        <p:spPr>
          <a:xfrm>
            <a:off x="600888" y="2370625"/>
            <a:ext cx="11052313" cy="102847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1200"/>
              </a:spcBef>
            </a:pPr>
            <a:r>
              <a:rPr lang="en-US" altLang="zh-CN" dirty="0">
                <a:solidFill>
                  <a:schemeClr val="accent1"/>
                </a:solidFill>
                <a:latin typeface="+mn-lt"/>
              </a:rPr>
              <a:t>Knowledge</a:t>
            </a:r>
            <a:r>
              <a:rPr lang="zh-CN" altLang="en-US" dirty="0">
                <a:solidFill>
                  <a:schemeClr val="accent1"/>
                </a:solidFill>
                <a:latin typeface="+mn-lt"/>
              </a:rPr>
              <a:t> </a:t>
            </a:r>
            <a:r>
              <a:rPr lang="en-US" altLang="zh-CN" dirty="0">
                <a:solidFill>
                  <a:schemeClr val="accent1"/>
                </a:solidFill>
                <a:latin typeface="+mn-lt"/>
              </a:rPr>
              <a:t>Distillation:</a:t>
            </a:r>
            <a:r>
              <a:rPr lang="zh-CN" altLang="en-US" dirty="0">
                <a:solidFill>
                  <a:schemeClr val="accent1"/>
                </a:solidFill>
                <a:latin typeface="+mn-lt"/>
              </a:rPr>
              <a:t> </a:t>
            </a:r>
            <a:r>
              <a:rPr lang="en-US" altLang="zh-CN" dirty="0">
                <a:solidFill>
                  <a:schemeClr val="tx1"/>
                </a:solidFill>
                <a:latin typeface="+mn-lt"/>
              </a:rPr>
              <a:t>if</a:t>
            </a:r>
            <a:r>
              <a:rPr lang="zh-CN" altLang="en-US" dirty="0">
                <a:solidFill>
                  <a:schemeClr val="tx1"/>
                </a:solidFill>
                <a:latin typeface="+mn-lt"/>
              </a:rPr>
              <a:t> </a:t>
            </a:r>
            <a:r>
              <a:rPr lang="en-US" altLang="zh-CN" dirty="0">
                <a:solidFill>
                  <a:schemeClr val="tx1"/>
                </a:solidFill>
                <a:latin typeface="+mn-lt"/>
              </a:rPr>
              <a:t>a</a:t>
            </a:r>
            <a:r>
              <a:rPr lang="zh-CN" altLang="en-US" dirty="0">
                <a:solidFill>
                  <a:schemeClr val="tx1"/>
                </a:solidFill>
                <a:latin typeface="+mn-lt"/>
              </a:rPr>
              <a:t> </a:t>
            </a:r>
            <a:r>
              <a:rPr lang="en-US" altLang="zh-CN" dirty="0">
                <a:solidFill>
                  <a:schemeClr val="tx1"/>
                </a:solidFill>
                <a:latin typeface="+mn-lt"/>
              </a:rPr>
              <a:t>model</a:t>
            </a:r>
            <a:r>
              <a:rPr lang="zh-CN" altLang="en-US" dirty="0">
                <a:solidFill>
                  <a:schemeClr val="tx1"/>
                </a:solidFill>
                <a:latin typeface="+mn-lt"/>
              </a:rPr>
              <a:t> </a:t>
            </a:r>
            <a:r>
              <a:rPr lang="en-US" altLang="zh-CN" dirty="0">
                <a:solidFill>
                  <a:schemeClr val="tx1"/>
                </a:solidFill>
                <a:latin typeface="+mn-lt"/>
              </a:rPr>
              <a:t>extracts</a:t>
            </a:r>
            <a:r>
              <a:rPr lang="zh-CN" altLang="en-US" dirty="0">
                <a:solidFill>
                  <a:schemeClr val="tx1"/>
                </a:solidFill>
                <a:latin typeface="+mn-lt"/>
              </a:rPr>
              <a:t> </a:t>
            </a:r>
            <a:r>
              <a:rPr lang="en-US" altLang="zh-CN" dirty="0">
                <a:solidFill>
                  <a:schemeClr val="tx1"/>
                </a:solidFill>
                <a:latin typeface="+mn-lt"/>
              </a:rPr>
              <a:t>similar</a:t>
            </a:r>
            <a:r>
              <a:rPr lang="zh-CN" altLang="en-US" dirty="0">
                <a:solidFill>
                  <a:schemeClr val="tx1"/>
                </a:solidFill>
                <a:latin typeface="+mn-lt"/>
              </a:rPr>
              <a:t> </a:t>
            </a:r>
            <a:r>
              <a:rPr lang="en-US" altLang="zh-CN" dirty="0">
                <a:solidFill>
                  <a:schemeClr val="tx1"/>
                </a:solidFill>
                <a:latin typeface="+mn-lt"/>
              </a:rPr>
              <a:t>features</a:t>
            </a:r>
            <a:r>
              <a:rPr lang="zh-CN" altLang="en-US" dirty="0">
                <a:solidFill>
                  <a:schemeClr val="tx1"/>
                </a:solidFill>
                <a:latin typeface="+mn-lt"/>
              </a:rPr>
              <a:t> </a:t>
            </a:r>
            <a:r>
              <a:rPr lang="en-US" altLang="zh-CN" dirty="0">
                <a:solidFill>
                  <a:schemeClr val="tx1"/>
                </a:solidFill>
                <a:latin typeface="+mn-lt"/>
              </a:rPr>
              <a:t>or</a:t>
            </a:r>
            <a:r>
              <a:rPr lang="zh-CN" altLang="en-US" dirty="0">
                <a:solidFill>
                  <a:schemeClr val="tx1"/>
                </a:solidFill>
                <a:latin typeface="+mn-lt"/>
              </a:rPr>
              <a:t> </a:t>
            </a:r>
            <a:r>
              <a:rPr lang="en-US" altLang="zh-CN" dirty="0">
                <a:solidFill>
                  <a:schemeClr val="tx1"/>
                </a:solidFill>
                <a:latin typeface="+mn-lt"/>
              </a:rPr>
              <a:t>makes</a:t>
            </a:r>
            <a:r>
              <a:rPr lang="zh-CN" altLang="en-US" dirty="0">
                <a:solidFill>
                  <a:schemeClr val="tx1"/>
                </a:solidFill>
                <a:latin typeface="+mn-lt"/>
              </a:rPr>
              <a:t> </a:t>
            </a:r>
            <a:r>
              <a:rPr lang="en-US" altLang="zh-CN" dirty="0">
                <a:solidFill>
                  <a:schemeClr val="tx1"/>
                </a:solidFill>
                <a:latin typeface="+mn-lt"/>
              </a:rPr>
              <a:t>similar</a:t>
            </a:r>
            <a:r>
              <a:rPr lang="zh-CN" altLang="en-US" dirty="0">
                <a:solidFill>
                  <a:schemeClr val="tx1"/>
                </a:solidFill>
                <a:latin typeface="+mn-lt"/>
              </a:rPr>
              <a:t> </a:t>
            </a:r>
            <a:r>
              <a:rPr lang="en-US" altLang="zh-CN" dirty="0">
                <a:solidFill>
                  <a:schemeClr val="tx1"/>
                </a:solidFill>
                <a:latin typeface="+mn-lt"/>
              </a:rPr>
              <a:t>predictions</a:t>
            </a:r>
            <a:r>
              <a:rPr lang="zh-CN" altLang="en-US" dirty="0">
                <a:solidFill>
                  <a:schemeClr val="tx1"/>
                </a:solidFill>
                <a:latin typeface="+mn-lt"/>
              </a:rPr>
              <a:t> </a:t>
            </a:r>
            <a:r>
              <a:rPr lang="en-US" altLang="zh-CN" dirty="0">
                <a:solidFill>
                  <a:schemeClr val="tx1"/>
                </a:solidFill>
                <a:latin typeface="+mn-lt"/>
              </a:rPr>
              <a:t>for</a:t>
            </a:r>
            <a:r>
              <a:rPr lang="zh-CN" altLang="en-US" dirty="0">
                <a:solidFill>
                  <a:schemeClr val="tx1"/>
                </a:solidFill>
                <a:latin typeface="+mn-lt"/>
              </a:rPr>
              <a:t> </a:t>
            </a:r>
            <a:r>
              <a:rPr lang="en-US" altLang="zh-CN" dirty="0">
                <a:solidFill>
                  <a:schemeClr val="tx1"/>
                </a:solidFill>
                <a:latin typeface="+mn-lt"/>
              </a:rPr>
              <a:t>the</a:t>
            </a:r>
            <a:r>
              <a:rPr lang="zh-CN" altLang="en-US" dirty="0">
                <a:solidFill>
                  <a:schemeClr val="tx1"/>
                </a:solidFill>
                <a:latin typeface="+mn-lt"/>
              </a:rPr>
              <a:t> </a:t>
            </a:r>
            <a:r>
              <a:rPr lang="en-US" altLang="zh-CN" dirty="0">
                <a:solidFill>
                  <a:schemeClr val="tx1"/>
                </a:solidFill>
                <a:latin typeface="+mn-lt"/>
              </a:rPr>
              <a:t>same</a:t>
            </a:r>
            <a:r>
              <a:rPr lang="zh-CN" altLang="en-US" dirty="0">
                <a:solidFill>
                  <a:schemeClr val="tx1"/>
                </a:solidFill>
                <a:latin typeface="+mn-lt"/>
              </a:rPr>
              <a:t> </a:t>
            </a:r>
            <a:r>
              <a:rPr lang="en-US" altLang="zh-CN" dirty="0">
                <a:solidFill>
                  <a:schemeClr val="tx1"/>
                </a:solidFill>
                <a:latin typeface="+mn-lt"/>
              </a:rPr>
              <a:t>input</a:t>
            </a:r>
            <a:r>
              <a:rPr lang="zh-CN" altLang="en-US" dirty="0">
                <a:solidFill>
                  <a:schemeClr val="tx1"/>
                </a:solidFill>
                <a:latin typeface="+mn-lt"/>
              </a:rPr>
              <a:t> </a:t>
            </a:r>
            <a:r>
              <a:rPr lang="en-US" altLang="zh-CN" dirty="0">
                <a:solidFill>
                  <a:schemeClr val="tx1"/>
                </a:solidFill>
                <a:latin typeface="+mn-lt"/>
              </a:rPr>
              <a:t>as</a:t>
            </a:r>
            <a:r>
              <a:rPr lang="zh-CN" altLang="en-US" dirty="0">
                <a:solidFill>
                  <a:schemeClr val="tx1"/>
                </a:solidFill>
                <a:latin typeface="+mn-lt"/>
              </a:rPr>
              <a:t> </a:t>
            </a:r>
            <a:r>
              <a:rPr lang="en-US" altLang="zh-CN" dirty="0">
                <a:solidFill>
                  <a:schemeClr val="tx1"/>
                </a:solidFill>
                <a:latin typeface="+mn-lt"/>
              </a:rPr>
              <a:t>the</a:t>
            </a:r>
            <a:r>
              <a:rPr lang="zh-CN" altLang="en-US" dirty="0">
                <a:solidFill>
                  <a:schemeClr val="tx1"/>
                </a:solidFill>
                <a:latin typeface="+mn-lt"/>
              </a:rPr>
              <a:t> </a:t>
            </a:r>
            <a:r>
              <a:rPr lang="en-US" altLang="zh-CN" dirty="0">
                <a:solidFill>
                  <a:schemeClr val="tx1"/>
                </a:solidFill>
                <a:latin typeface="+mn-lt"/>
              </a:rPr>
              <a:t>old</a:t>
            </a:r>
            <a:r>
              <a:rPr lang="zh-CN" altLang="en-US" dirty="0">
                <a:solidFill>
                  <a:schemeClr val="tx1"/>
                </a:solidFill>
                <a:latin typeface="+mn-lt"/>
              </a:rPr>
              <a:t> </a:t>
            </a:r>
            <a:r>
              <a:rPr lang="en-US" altLang="zh-CN" dirty="0">
                <a:solidFill>
                  <a:schemeClr val="tx1"/>
                </a:solidFill>
                <a:latin typeface="+mn-lt"/>
              </a:rPr>
              <a:t>model,</a:t>
            </a:r>
            <a:r>
              <a:rPr lang="zh-CN" altLang="en-US" dirty="0">
                <a:solidFill>
                  <a:schemeClr val="tx1"/>
                </a:solidFill>
                <a:latin typeface="+mn-lt"/>
              </a:rPr>
              <a:t> </a:t>
            </a:r>
            <a:r>
              <a:rPr lang="en-US" altLang="zh-CN" dirty="0">
                <a:solidFill>
                  <a:schemeClr val="tx1"/>
                </a:solidFill>
                <a:latin typeface="+mn-lt"/>
              </a:rPr>
              <a:t>we</a:t>
            </a:r>
            <a:r>
              <a:rPr lang="zh-CN" altLang="en-US" dirty="0">
                <a:solidFill>
                  <a:schemeClr val="tx1"/>
                </a:solidFill>
                <a:latin typeface="+mn-lt"/>
              </a:rPr>
              <a:t> </a:t>
            </a:r>
            <a:r>
              <a:rPr lang="en-US" altLang="zh-CN" dirty="0">
                <a:solidFill>
                  <a:schemeClr val="tx1"/>
                </a:solidFill>
                <a:latin typeface="+mn-lt"/>
              </a:rPr>
              <a:t>can</a:t>
            </a:r>
            <a:r>
              <a:rPr lang="zh-CN" altLang="en-US" dirty="0">
                <a:solidFill>
                  <a:schemeClr val="tx1"/>
                </a:solidFill>
                <a:latin typeface="+mn-lt"/>
              </a:rPr>
              <a:t> </a:t>
            </a:r>
            <a:r>
              <a:rPr lang="en-US" altLang="zh-CN" dirty="0">
                <a:solidFill>
                  <a:schemeClr val="tx1"/>
                </a:solidFill>
                <a:latin typeface="+mn-lt"/>
              </a:rPr>
              <a:t>assume</a:t>
            </a:r>
            <a:r>
              <a:rPr lang="zh-CN" altLang="en-US" dirty="0">
                <a:solidFill>
                  <a:schemeClr val="tx1"/>
                </a:solidFill>
                <a:latin typeface="+mn-lt"/>
              </a:rPr>
              <a:t> </a:t>
            </a:r>
            <a:r>
              <a:rPr lang="en-US" altLang="zh-CN" dirty="0">
                <a:solidFill>
                  <a:schemeClr val="tx1"/>
                </a:solidFill>
                <a:latin typeface="+mn-lt"/>
              </a:rPr>
              <a:t>it</a:t>
            </a:r>
            <a:r>
              <a:rPr lang="zh-CN" altLang="en-US" dirty="0">
                <a:solidFill>
                  <a:schemeClr val="tx1"/>
                </a:solidFill>
                <a:latin typeface="+mn-lt"/>
              </a:rPr>
              <a:t> </a:t>
            </a:r>
            <a:r>
              <a:rPr lang="en-US" altLang="zh-CN" dirty="0">
                <a:solidFill>
                  <a:schemeClr val="tx1"/>
                </a:solidFill>
                <a:latin typeface="+mn-lt"/>
              </a:rPr>
              <a:t>preserves</a:t>
            </a:r>
            <a:r>
              <a:rPr lang="zh-CN" altLang="en-US" dirty="0">
                <a:solidFill>
                  <a:schemeClr val="tx1"/>
                </a:solidFill>
                <a:latin typeface="+mn-lt"/>
              </a:rPr>
              <a:t> </a:t>
            </a:r>
            <a:r>
              <a:rPr lang="en-US" altLang="zh-CN" dirty="0">
                <a:solidFill>
                  <a:schemeClr val="tx1"/>
                </a:solidFill>
                <a:latin typeface="+mn-lt"/>
              </a:rPr>
              <a:t>the</a:t>
            </a:r>
            <a:r>
              <a:rPr lang="zh-CN" altLang="en-US" dirty="0">
                <a:solidFill>
                  <a:schemeClr val="tx1"/>
                </a:solidFill>
                <a:latin typeface="+mn-lt"/>
              </a:rPr>
              <a:t> </a:t>
            </a:r>
            <a:r>
              <a:rPr lang="en-US" altLang="zh-CN" dirty="0">
                <a:solidFill>
                  <a:schemeClr val="tx1"/>
                </a:solidFill>
                <a:latin typeface="+mn-lt"/>
              </a:rPr>
              <a:t>knowledge</a:t>
            </a:r>
          </a:p>
        </p:txBody>
      </p:sp>
    </p:spTree>
    <p:extLst>
      <p:ext uri="{BB962C8B-B14F-4D97-AF65-F5344CB8AC3E}">
        <p14:creationId xmlns:p14="http://schemas.microsoft.com/office/powerpoint/2010/main" val="256945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22" name="Rounded Rectangle 21">
            <a:extLst>
              <a:ext uri="{FF2B5EF4-FFF2-40B4-BE49-F238E27FC236}">
                <a16:creationId xmlns="" xmlns:a16="http://schemas.microsoft.com/office/drawing/2014/main" id="{15CEA765-53AA-704A-9BC7-E067DB089730}"/>
              </a:ext>
            </a:extLst>
          </p:cNvPr>
          <p:cNvSpPr/>
          <p:nvPr/>
        </p:nvSpPr>
        <p:spPr>
          <a:xfrm>
            <a:off x="404951" y="2076994"/>
            <a:ext cx="1384663" cy="2677886"/>
          </a:xfrm>
          <a:prstGeom prst="roundRect">
            <a:avLst>
              <a:gd name="adj" fmla="val 7233"/>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lvl="0"/>
            <a:r>
              <a:rPr lang="en-US" altLang="zh-CN" dirty="0"/>
              <a:t>Continual</a:t>
            </a:r>
            <a:r>
              <a:rPr lang="zh-CN" altLang="en-US" dirty="0"/>
              <a:t> </a:t>
            </a:r>
            <a:r>
              <a:rPr lang="en-US" altLang="zh-CN" dirty="0"/>
              <a:t>Learning</a:t>
            </a:r>
            <a:r>
              <a:rPr lang="zh-CN" altLang="en-US" dirty="0"/>
              <a:t> </a:t>
            </a:r>
            <a:r>
              <a:rPr lang="en-US" altLang="zh-CN" dirty="0"/>
              <a:t>for</a:t>
            </a:r>
            <a:r>
              <a:rPr lang="zh-CN" altLang="en-US" dirty="0"/>
              <a:t> </a:t>
            </a:r>
            <a:r>
              <a:rPr lang="en-US" altLang="zh-CN" dirty="0"/>
              <a:t>IE</a:t>
            </a:r>
            <a:endParaRPr dirty="0"/>
          </a:p>
        </p:txBody>
      </p:sp>
      <p:sp>
        <p:nvSpPr>
          <p:cNvPr id="69" name="Google Shape;69;p2"/>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p>
            <a:pPr>
              <a:spcBef>
                <a:spcPts val="0"/>
              </a:spcBef>
            </a:pPr>
            <a:endParaRPr lang="en-US" altLang="zh-CN" dirty="0">
              <a:latin typeface="+mn-lt"/>
            </a:endParaRPr>
          </a:p>
          <a:p>
            <a:pPr>
              <a:spcBef>
                <a:spcPts val="0"/>
              </a:spcBef>
            </a:pPr>
            <a:endParaRPr lang="en-US" dirty="0">
              <a:solidFill>
                <a:schemeClr val="accent1"/>
              </a:solidFill>
              <a:latin typeface="+mn-lt"/>
            </a:endParaRPr>
          </a:p>
          <a:p>
            <a:pPr>
              <a:spcBef>
                <a:spcPts val="0"/>
              </a:spcBef>
            </a:pPr>
            <a:endParaRPr lang="en-US" dirty="0">
              <a:solidFill>
                <a:schemeClr val="accent1"/>
              </a:solidFill>
              <a:latin typeface="+mn-lt"/>
            </a:endParaRPr>
          </a:p>
          <a:p>
            <a:pPr>
              <a:spcBef>
                <a:spcPts val="0"/>
              </a:spcBef>
            </a:pPr>
            <a:endParaRPr lang="en-US" dirty="0">
              <a:solidFill>
                <a:schemeClr val="accent1"/>
              </a:solidFill>
              <a:latin typeface="+mn-lt"/>
            </a:endParaRPr>
          </a:p>
          <a:p>
            <a:pPr>
              <a:spcBef>
                <a:spcPts val="0"/>
              </a:spcBef>
            </a:pPr>
            <a:endParaRPr lang="en-US" dirty="0">
              <a:solidFill>
                <a:schemeClr val="accent1"/>
              </a:solidFill>
              <a:latin typeface="+mn-lt"/>
            </a:endParaRPr>
          </a:p>
          <a:p>
            <a:pPr marL="114300" indent="0">
              <a:spcBef>
                <a:spcPts val="0"/>
              </a:spcBef>
              <a:buNone/>
            </a:pPr>
            <a:endParaRPr lang="en-US" dirty="0">
              <a:solidFill>
                <a:schemeClr val="accent1"/>
              </a:solidFill>
              <a:latin typeface="+mn-lt"/>
            </a:endParaRP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17</a:t>
            </a:fld>
            <a:endParaRPr/>
          </a:p>
        </p:txBody>
      </p:sp>
      <p:pic>
        <p:nvPicPr>
          <p:cNvPr id="2" name="Picture 1">
            <a:extLst>
              <a:ext uri="{FF2B5EF4-FFF2-40B4-BE49-F238E27FC236}">
                <a16:creationId xmlns="" xmlns:a16="http://schemas.microsoft.com/office/drawing/2014/main" id="{C9BEC078-972E-7E4E-8DAE-9FA170F82E7B}"/>
              </a:ext>
            </a:extLst>
          </p:cNvPr>
          <p:cNvPicPr>
            <a:picLocks noChangeAspect="1"/>
          </p:cNvPicPr>
          <p:nvPr/>
        </p:nvPicPr>
        <p:blipFill>
          <a:blip r:embed="rId3"/>
          <a:stretch>
            <a:fillRect/>
          </a:stretch>
        </p:blipFill>
        <p:spPr>
          <a:xfrm>
            <a:off x="1946895" y="1779956"/>
            <a:ext cx="8434848" cy="3590217"/>
          </a:xfrm>
          <a:prstGeom prst="rect">
            <a:avLst/>
          </a:prstGeom>
        </p:spPr>
      </p:pic>
      <p:grpSp>
        <p:nvGrpSpPr>
          <p:cNvPr id="15" name="Group 14">
            <a:extLst>
              <a:ext uri="{FF2B5EF4-FFF2-40B4-BE49-F238E27FC236}">
                <a16:creationId xmlns="" xmlns:a16="http://schemas.microsoft.com/office/drawing/2014/main" id="{5793D63B-79C4-9740-BBEF-30A9CA43791B}"/>
              </a:ext>
            </a:extLst>
          </p:cNvPr>
          <p:cNvGrpSpPr/>
          <p:nvPr/>
        </p:nvGrpSpPr>
        <p:grpSpPr>
          <a:xfrm>
            <a:off x="269037" y="1012721"/>
            <a:ext cx="10456673" cy="731520"/>
            <a:chOff x="269037" y="1012721"/>
            <a:chExt cx="10456673" cy="731520"/>
          </a:xfrm>
        </p:grpSpPr>
        <p:sp>
          <p:nvSpPr>
            <p:cNvPr id="6" name="Rectangular Callout 5">
              <a:extLst>
                <a:ext uri="{FF2B5EF4-FFF2-40B4-BE49-F238E27FC236}">
                  <a16:creationId xmlns="" xmlns:a16="http://schemas.microsoft.com/office/drawing/2014/main" id="{A2B6397E-825B-E147-9789-BB4A6C180A26}"/>
                </a:ext>
              </a:extLst>
            </p:cNvPr>
            <p:cNvSpPr/>
            <p:nvPr/>
          </p:nvSpPr>
          <p:spPr>
            <a:xfrm>
              <a:off x="1799249" y="1012721"/>
              <a:ext cx="8926461" cy="731520"/>
            </a:xfrm>
            <a:prstGeom prst="wedgeRectCallout">
              <a:avLst>
                <a:gd name="adj1" fmla="val 22798"/>
                <a:gd name="adj2" fmla="val 47346"/>
              </a:avLst>
            </a:prstGeom>
            <a:solidFill>
              <a:schemeClr val="tx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6350BF1E-6316-1643-9DB9-9648D9B09784}"/>
                </a:ext>
              </a:extLst>
            </p:cNvPr>
            <p:cNvSpPr txBox="1"/>
            <p:nvPr/>
          </p:nvSpPr>
          <p:spPr>
            <a:xfrm>
              <a:off x="1960775" y="1059500"/>
              <a:ext cx="6944530" cy="338554"/>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accent1"/>
                  </a:solidFill>
                </a:rPr>
                <a:t>Select</a:t>
              </a:r>
              <a:r>
                <a:rPr lang="en-US" altLang="zh-CN" sz="1600" dirty="0">
                  <a:solidFill>
                    <a:schemeClr val="accent1"/>
                  </a:solidFill>
                </a:rPr>
                <a:t>ing</a:t>
              </a:r>
              <a:r>
                <a:rPr lang="zh-CN" altLang="en-US" sz="1600" dirty="0"/>
                <a:t> </a:t>
              </a:r>
              <a:r>
                <a:rPr lang="en-US" altLang="zh-CN" sz="1600" dirty="0"/>
                <a:t>the</a:t>
              </a:r>
              <a:r>
                <a:rPr lang="zh-CN" altLang="en-US" sz="1600" dirty="0"/>
                <a:t> </a:t>
              </a:r>
              <a:r>
                <a:rPr lang="en-US" altLang="zh-CN" sz="1600" dirty="0"/>
                <a:t>examples</a:t>
              </a:r>
              <a:r>
                <a:rPr lang="zh-CN" altLang="en-US" sz="1600" dirty="0"/>
                <a:t> </a:t>
              </a:r>
              <a:r>
                <a:rPr lang="en-US" altLang="zh-CN" sz="1600" dirty="0"/>
                <a:t>that</a:t>
              </a:r>
              <a:r>
                <a:rPr lang="zh-CN" altLang="en-US" sz="1600" dirty="0"/>
                <a:t> </a:t>
              </a:r>
              <a:r>
                <a:rPr lang="en-US" altLang="zh-CN" sz="1600" dirty="0"/>
                <a:t>are</a:t>
              </a:r>
              <a:r>
                <a:rPr lang="zh-CN" altLang="en-US" sz="1600" dirty="0"/>
                <a:t> </a:t>
              </a:r>
              <a:r>
                <a:rPr lang="en-US" altLang="zh-CN" sz="1600" dirty="0"/>
                <a:t>closer</a:t>
              </a:r>
              <a:r>
                <a:rPr lang="zh-CN" altLang="en-US" sz="1600" dirty="0"/>
                <a:t> </a:t>
              </a:r>
              <a:r>
                <a:rPr lang="en-US" altLang="zh-CN" sz="1600" dirty="0"/>
                <a:t>to</a:t>
              </a:r>
              <a:r>
                <a:rPr lang="zh-CN" altLang="en-US" sz="1600" dirty="0"/>
                <a:t> </a:t>
              </a:r>
              <a:r>
                <a:rPr lang="en-US" altLang="zh-CN" sz="1600" dirty="0"/>
                <a:t>the</a:t>
              </a:r>
              <a:r>
                <a:rPr lang="zh-CN" altLang="en-US" sz="1600" dirty="0"/>
                <a:t> </a:t>
              </a:r>
              <a:r>
                <a:rPr lang="en-US" altLang="zh-CN" sz="1600" dirty="0"/>
                <a:t>prototype</a:t>
              </a:r>
              <a:r>
                <a:rPr lang="zh-CN" altLang="en-US" sz="1600" dirty="0"/>
                <a:t> </a:t>
              </a:r>
              <a:r>
                <a:rPr lang="en-US" altLang="zh-CN" sz="1600" dirty="0"/>
                <a:t>of</a:t>
              </a:r>
              <a:r>
                <a:rPr lang="zh-CN" altLang="en-US" sz="1600" dirty="0"/>
                <a:t> </a:t>
              </a:r>
              <a:r>
                <a:rPr lang="en-US" altLang="zh-CN" sz="1600" dirty="0"/>
                <a:t>each</a:t>
              </a:r>
              <a:r>
                <a:rPr lang="zh-CN" altLang="en-US" sz="1600" dirty="0"/>
                <a:t> </a:t>
              </a:r>
              <a:r>
                <a:rPr lang="en-US" altLang="zh-CN" sz="1600" dirty="0"/>
                <a:t>old</a:t>
              </a:r>
              <a:r>
                <a:rPr lang="zh-CN" altLang="en-US" sz="1600" dirty="0"/>
                <a:t> </a:t>
              </a:r>
              <a:r>
                <a:rPr lang="en-US" altLang="zh-CN" sz="1600" dirty="0"/>
                <a:t>type</a:t>
              </a:r>
              <a:endParaRPr lang="en-US" sz="1600" dirty="0"/>
            </a:p>
          </p:txBody>
        </p:sp>
        <p:sp>
          <p:nvSpPr>
            <p:cNvPr id="10" name="TextBox 9">
              <a:extLst>
                <a:ext uri="{FF2B5EF4-FFF2-40B4-BE49-F238E27FC236}">
                  <a16:creationId xmlns="" xmlns:a16="http://schemas.microsoft.com/office/drawing/2014/main" id="{13859451-7F32-2242-A8F2-5DC2196117F5}"/>
                </a:ext>
              </a:extLst>
            </p:cNvPr>
            <p:cNvSpPr txBox="1"/>
            <p:nvPr/>
          </p:nvSpPr>
          <p:spPr>
            <a:xfrm>
              <a:off x="1960775" y="1380007"/>
              <a:ext cx="7016664" cy="338554"/>
            </a:xfrm>
            <a:prstGeom prst="rect">
              <a:avLst/>
            </a:prstGeom>
            <a:noFill/>
          </p:spPr>
          <p:txBody>
            <a:bodyPr wrap="none" rtlCol="0">
              <a:spAutoFit/>
            </a:bodyPr>
            <a:lstStyle/>
            <a:p>
              <a:pPr marL="285750" indent="-285750">
                <a:buFont typeface="Arial" panose="020B0604020202020204" pitchFamily="34" charset="0"/>
                <a:buChar char="•"/>
              </a:pPr>
              <a:r>
                <a:rPr lang="en-US" altLang="zh-CN" sz="1600" dirty="0">
                  <a:solidFill>
                    <a:schemeClr val="accent1"/>
                  </a:solidFill>
                </a:rPr>
                <a:t>Removing</a:t>
              </a:r>
              <a:r>
                <a:rPr lang="zh-CN" altLang="en-US" sz="1600" dirty="0"/>
                <a:t> </a:t>
              </a:r>
              <a:r>
                <a:rPr lang="en-US" altLang="zh-CN" sz="1600" dirty="0"/>
                <a:t>the</a:t>
              </a:r>
              <a:r>
                <a:rPr lang="zh-CN" altLang="en-US" sz="1600" dirty="0"/>
                <a:t> </a:t>
              </a:r>
              <a:r>
                <a:rPr lang="en-US" altLang="zh-CN" sz="1600" dirty="0"/>
                <a:t>examples</a:t>
              </a:r>
              <a:r>
                <a:rPr lang="zh-CN" altLang="en-US" sz="1600" dirty="0"/>
                <a:t> </a:t>
              </a:r>
              <a:r>
                <a:rPr lang="en-US" altLang="zh-CN" sz="1600" dirty="0"/>
                <a:t>that</a:t>
              </a:r>
              <a:r>
                <a:rPr lang="zh-CN" altLang="en-US" sz="1600" dirty="0"/>
                <a:t> </a:t>
              </a:r>
              <a:r>
                <a:rPr lang="en-US" altLang="zh-CN" sz="1600" dirty="0"/>
                <a:t>are</a:t>
              </a:r>
              <a:r>
                <a:rPr lang="zh-CN" altLang="en-US" sz="1600" dirty="0"/>
                <a:t> </a:t>
              </a:r>
              <a:r>
                <a:rPr lang="en-US" altLang="zh-CN" sz="1600" dirty="0"/>
                <a:t>far</a:t>
              </a:r>
              <a:r>
                <a:rPr lang="zh-CN" altLang="en-US" sz="1600" dirty="0"/>
                <a:t> </a:t>
              </a:r>
              <a:r>
                <a:rPr lang="en-US" altLang="zh-CN" sz="1600" dirty="0"/>
                <a:t>from</a:t>
              </a:r>
              <a:r>
                <a:rPr lang="zh-CN" altLang="en-US" sz="1600" dirty="0"/>
                <a:t> </a:t>
              </a:r>
              <a:r>
                <a:rPr lang="en-US" altLang="zh-CN" sz="1600" dirty="0"/>
                <a:t>the</a:t>
              </a:r>
              <a:r>
                <a:rPr lang="zh-CN" altLang="en-US" sz="1600" dirty="0"/>
                <a:t> </a:t>
              </a:r>
              <a:r>
                <a:rPr lang="en-US" altLang="zh-CN" sz="1600" dirty="0"/>
                <a:t>prototype</a:t>
              </a:r>
              <a:r>
                <a:rPr lang="zh-CN" altLang="en-US" sz="1600" dirty="0"/>
                <a:t> </a:t>
              </a:r>
              <a:r>
                <a:rPr lang="en-US" altLang="zh-CN" sz="1600" dirty="0"/>
                <a:t>of</a:t>
              </a:r>
              <a:r>
                <a:rPr lang="zh-CN" altLang="en-US" sz="1600" dirty="0"/>
                <a:t> </a:t>
              </a:r>
              <a:r>
                <a:rPr lang="en-US" altLang="zh-CN" sz="1600" dirty="0"/>
                <a:t>each</a:t>
              </a:r>
              <a:r>
                <a:rPr lang="zh-CN" altLang="en-US" sz="1600" dirty="0"/>
                <a:t> </a:t>
              </a:r>
              <a:r>
                <a:rPr lang="en-US" altLang="zh-CN" sz="1600" dirty="0"/>
                <a:t>old</a:t>
              </a:r>
              <a:r>
                <a:rPr lang="zh-CN" altLang="en-US" sz="1600" dirty="0"/>
                <a:t> </a:t>
              </a:r>
              <a:r>
                <a:rPr lang="en-US" altLang="zh-CN" sz="1600" dirty="0"/>
                <a:t>type</a:t>
              </a:r>
              <a:r>
                <a:rPr lang="zh-CN" altLang="en-US" sz="1600" dirty="0"/>
                <a:t> </a:t>
              </a:r>
              <a:endParaRPr lang="en-US" sz="1600" dirty="0"/>
            </a:p>
          </p:txBody>
        </p:sp>
        <p:pic>
          <p:nvPicPr>
            <p:cNvPr id="5" name="Picture 4">
              <a:extLst>
                <a:ext uri="{FF2B5EF4-FFF2-40B4-BE49-F238E27FC236}">
                  <a16:creationId xmlns="" xmlns:a16="http://schemas.microsoft.com/office/drawing/2014/main" id="{0181F008-BD12-1B48-8B85-8A6CAA023485}"/>
                </a:ext>
              </a:extLst>
            </p:cNvPr>
            <p:cNvPicPr>
              <a:picLocks noChangeAspect="1"/>
            </p:cNvPicPr>
            <p:nvPr/>
          </p:nvPicPr>
          <p:blipFill>
            <a:blip r:embed="rId4"/>
            <a:stretch>
              <a:fillRect/>
            </a:stretch>
          </p:blipFill>
          <p:spPr>
            <a:xfrm>
              <a:off x="9139411" y="1049243"/>
              <a:ext cx="1462874" cy="658293"/>
            </a:xfrm>
            <a:prstGeom prst="rect">
              <a:avLst/>
            </a:prstGeom>
          </p:spPr>
        </p:pic>
        <p:sp>
          <p:nvSpPr>
            <p:cNvPr id="17" name="TextBox 16">
              <a:extLst>
                <a:ext uri="{FF2B5EF4-FFF2-40B4-BE49-F238E27FC236}">
                  <a16:creationId xmlns="" xmlns:a16="http://schemas.microsoft.com/office/drawing/2014/main" id="{54DBFA0D-E3AB-8D4C-8214-860326DC892F}"/>
                </a:ext>
              </a:extLst>
            </p:cNvPr>
            <p:cNvSpPr txBox="1"/>
            <p:nvPr/>
          </p:nvSpPr>
          <p:spPr>
            <a:xfrm>
              <a:off x="269037" y="1090192"/>
              <a:ext cx="1585104" cy="646331"/>
            </a:xfrm>
            <a:prstGeom prst="rect">
              <a:avLst/>
            </a:prstGeom>
            <a:noFill/>
          </p:spPr>
          <p:txBody>
            <a:bodyPr wrap="square" rtlCol="0">
              <a:spAutoFit/>
            </a:bodyPr>
            <a:lstStyle/>
            <a:p>
              <a:pPr algn="ctr"/>
              <a:r>
                <a:rPr lang="en-US" altLang="zh-CN" sz="1800" dirty="0">
                  <a:solidFill>
                    <a:schemeClr val="accent1"/>
                  </a:solidFill>
                </a:rPr>
                <a:t>How</a:t>
              </a:r>
              <a:r>
                <a:rPr lang="zh-CN" altLang="en-US" sz="1800" dirty="0">
                  <a:solidFill>
                    <a:schemeClr val="accent1"/>
                  </a:solidFill>
                </a:rPr>
                <a:t> </a:t>
              </a:r>
              <a:r>
                <a:rPr lang="en-US" altLang="zh-CN" sz="1800" dirty="0">
                  <a:solidFill>
                    <a:schemeClr val="accent1"/>
                  </a:solidFill>
                </a:rPr>
                <a:t>to</a:t>
              </a:r>
              <a:r>
                <a:rPr lang="zh-CN" altLang="en-US" sz="1800" dirty="0">
                  <a:solidFill>
                    <a:schemeClr val="accent1"/>
                  </a:solidFill>
                </a:rPr>
                <a:t> </a:t>
              </a:r>
              <a:r>
                <a:rPr lang="en-US" altLang="zh-CN" sz="1800" dirty="0">
                  <a:solidFill>
                    <a:schemeClr val="accent1"/>
                  </a:solidFill>
                </a:rPr>
                <a:t>select</a:t>
              </a:r>
              <a:r>
                <a:rPr lang="zh-CN" altLang="en-US" sz="1800" dirty="0">
                  <a:solidFill>
                    <a:schemeClr val="accent1"/>
                  </a:solidFill>
                </a:rPr>
                <a:t> </a:t>
              </a:r>
              <a:r>
                <a:rPr lang="en-US" altLang="zh-CN" sz="1800" dirty="0">
                  <a:solidFill>
                    <a:schemeClr val="accent1"/>
                  </a:solidFill>
                </a:rPr>
                <a:t>examples?</a:t>
              </a:r>
              <a:endParaRPr lang="en-US" sz="1800" dirty="0">
                <a:solidFill>
                  <a:schemeClr val="accent1"/>
                </a:solidFill>
              </a:endParaRPr>
            </a:p>
          </p:txBody>
        </p:sp>
      </p:grpSp>
      <p:sp>
        <p:nvSpPr>
          <p:cNvPr id="12" name="TextBox 11">
            <a:extLst>
              <a:ext uri="{FF2B5EF4-FFF2-40B4-BE49-F238E27FC236}">
                <a16:creationId xmlns="" xmlns:a16="http://schemas.microsoft.com/office/drawing/2014/main" id="{57D2451C-8BE5-4142-BB24-33134C8B502F}"/>
              </a:ext>
            </a:extLst>
          </p:cNvPr>
          <p:cNvSpPr txBox="1"/>
          <p:nvPr/>
        </p:nvSpPr>
        <p:spPr>
          <a:xfrm>
            <a:off x="10338166" y="3508698"/>
            <a:ext cx="1566454" cy="307777"/>
          </a:xfrm>
          <a:prstGeom prst="rect">
            <a:avLst/>
          </a:prstGeom>
          <a:noFill/>
        </p:spPr>
        <p:txBody>
          <a:bodyPr wrap="none" rtlCol="0">
            <a:spAutoFit/>
          </a:bodyPr>
          <a:lstStyle/>
          <a:p>
            <a:r>
              <a:rPr lang="en-US" altLang="zh-CN" dirty="0"/>
              <a:t>(Cao</a:t>
            </a:r>
            <a:r>
              <a:rPr lang="zh-CN" altLang="en-US" dirty="0"/>
              <a:t> </a:t>
            </a:r>
            <a:r>
              <a:rPr lang="en-US" altLang="zh-CN" dirty="0"/>
              <a:t>et</a:t>
            </a:r>
            <a:r>
              <a:rPr lang="zh-CN" altLang="en-US" dirty="0"/>
              <a:t> </a:t>
            </a:r>
            <a:r>
              <a:rPr lang="en-US" altLang="zh-CN" dirty="0"/>
              <a:t>al.,</a:t>
            </a:r>
            <a:r>
              <a:rPr lang="zh-CN" altLang="en-US" dirty="0"/>
              <a:t> </a:t>
            </a:r>
            <a:r>
              <a:rPr lang="en-US" altLang="zh-CN" dirty="0"/>
              <a:t>2020)</a:t>
            </a:r>
            <a:endParaRPr lang="en-US" dirty="0"/>
          </a:p>
        </p:txBody>
      </p:sp>
      <p:grpSp>
        <p:nvGrpSpPr>
          <p:cNvPr id="16" name="Group 15">
            <a:extLst>
              <a:ext uri="{FF2B5EF4-FFF2-40B4-BE49-F238E27FC236}">
                <a16:creationId xmlns="" xmlns:a16="http://schemas.microsoft.com/office/drawing/2014/main" id="{7F9F9D46-F36E-9F46-921E-941818582D8F}"/>
              </a:ext>
            </a:extLst>
          </p:cNvPr>
          <p:cNvGrpSpPr/>
          <p:nvPr/>
        </p:nvGrpSpPr>
        <p:grpSpPr>
          <a:xfrm>
            <a:off x="405238" y="5410485"/>
            <a:ext cx="10423444" cy="1240686"/>
            <a:chOff x="405238" y="5410485"/>
            <a:chExt cx="10423444" cy="1240686"/>
          </a:xfrm>
        </p:grpSpPr>
        <p:sp>
          <p:nvSpPr>
            <p:cNvPr id="14" name="Rectangular Callout 13">
              <a:extLst>
                <a:ext uri="{FF2B5EF4-FFF2-40B4-BE49-F238E27FC236}">
                  <a16:creationId xmlns="" xmlns:a16="http://schemas.microsoft.com/office/drawing/2014/main" id="{5B01D4E4-1A34-0B4C-9EB9-C10467E6AB26}"/>
                </a:ext>
              </a:extLst>
            </p:cNvPr>
            <p:cNvSpPr/>
            <p:nvPr/>
          </p:nvSpPr>
          <p:spPr>
            <a:xfrm>
              <a:off x="1902221" y="5410485"/>
              <a:ext cx="8926461" cy="1240686"/>
            </a:xfrm>
            <a:prstGeom prst="wedgeRectCallout">
              <a:avLst>
                <a:gd name="adj1" fmla="val 22798"/>
                <a:gd name="adj2" fmla="val 47346"/>
              </a:avLst>
            </a:prstGeom>
            <a:solidFill>
              <a:schemeClr val="tx2"/>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7"/>
              <a:endParaRPr lang="en-US" altLang="zh-CN" sz="1600" dirty="0">
                <a:solidFill>
                  <a:schemeClr val="tx1"/>
                </a:solidFill>
              </a:endParaRPr>
            </a:p>
          </p:txBody>
        </p:sp>
        <p:sp>
          <p:nvSpPr>
            <p:cNvPr id="9" name="TextBox 8">
              <a:extLst>
                <a:ext uri="{FF2B5EF4-FFF2-40B4-BE49-F238E27FC236}">
                  <a16:creationId xmlns="" xmlns:a16="http://schemas.microsoft.com/office/drawing/2014/main" id="{C24DC879-3413-124C-94C0-4A21A9118067}"/>
                </a:ext>
              </a:extLst>
            </p:cNvPr>
            <p:cNvSpPr txBox="1"/>
            <p:nvPr/>
          </p:nvSpPr>
          <p:spPr>
            <a:xfrm>
              <a:off x="405238" y="5580932"/>
              <a:ext cx="1478470" cy="646331"/>
            </a:xfrm>
            <a:prstGeom prst="rect">
              <a:avLst/>
            </a:prstGeom>
            <a:noFill/>
          </p:spPr>
          <p:txBody>
            <a:bodyPr wrap="square" rtlCol="0">
              <a:spAutoFit/>
            </a:bodyPr>
            <a:lstStyle/>
            <a:p>
              <a:pPr algn="ctr"/>
              <a:r>
                <a:rPr lang="en-US" altLang="zh-CN" sz="1800" dirty="0">
                  <a:solidFill>
                    <a:schemeClr val="accent1"/>
                  </a:solidFill>
                </a:rPr>
                <a:t>Knowledge</a:t>
              </a:r>
              <a:r>
                <a:rPr lang="zh-CN" altLang="en-US" sz="1800" dirty="0">
                  <a:solidFill>
                    <a:schemeClr val="accent1"/>
                  </a:solidFill>
                </a:rPr>
                <a:t> </a:t>
              </a:r>
              <a:endParaRPr lang="en-US" altLang="zh-CN" sz="1800" dirty="0">
                <a:solidFill>
                  <a:schemeClr val="accent1"/>
                </a:solidFill>
              </a:endParaRPr>
            </a:p>
            <a:p>
              <a:pPr algn="ctr"/>
              <a:r>
                <a:rPr lang="en-US" altLang="zh-CN" sz="1800" dirty="0">
                  <a:solidFill>
                    <a:schemeClr val="accent1"/>
                  </a:solidFill>
                </a:rPr>
                <a:t>distillation</a:t>
              </a:r>
              <a:endParaRPr lang="en-US" sz="1800" dirty="0">
                <a:solidFill>
                  <a:schemeClr val="accent1"/>
                </a:solidFill>
              </a:endParaRPr>
            </a:p>
          </p:txBody>
        </p:sp>
        <p:sp>
          <p:nvSpPr>
            <p:cNvPr id="19" name="TextBox 18">
              <a:extLst>
                <a:ext uri="{FF2B5EF4-FFF2-40B4-BE49-F238E27FC236}">
                  <a16:creationId xmlns="" xmlns:a16="http://schemas.microsoft.com/office/drawing/2014/main" id="{04710424-8D29-A545-AD57-DFA3E31DEEAD}"/>
                </a:ext>
              </a:extLst>
            </p:cNvPr>
            <p:cNvSpPr txBox="1"/>
            <p:nvPr/>
          </p:nvSpPr>
          <p:spPr>
            <a:xfrm>
              <a:off x="1960775" y="5470203"/>
              <a:ext cx="8764935" cy="584775"/>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chemeClr val="accent1"/>
                  </a:solidFill>
                </a:rPr>
                <a:t>Feature-level</a:t>
              </a:r>
              <a:r>
                <a:rPr lang="zh-CN" altLang="en-US" sz="1600" dirty="0">
                  <a:solidFill>
                    <a:schemeClr val="accent1"/>
                  </a:solidFill>
                </a:rPr>
                <a:t> </a:t>
              </a:r>
              <a:r>
                <a:rPr lang="en-US" altLang="zh-CN" sz="1600" dirty="0">
                  <a:solidFill>
                    <a:schemeClr val="accent1"/>
                  </a:solidFill>
                </a:rPr>
                <a:t>Distillation</a:t>
              </a:r>
              <a:r>
                <a:rPr lang="en-US" altLang="zh-CN" sz="1600" dirty="0"/>
                <a:t>:</a:t>
              </a:r>
              <a:r>
                <a:rPr lang="zh-CN" altLang="en-US" sz="1600" dirty="0"/>
                <a:t> </a:t>
              </a:r>
              <a:r>
                <a:rPr lang="en-US" altLang="zh-CN" sz="1600" dirty="0"/>
                <a:t>encourage</a:t>
              </a:r>
              <a:r>
                <a:rPr lang="zh-CN" altLang="en-US" sz="1600" dirty="0"/>
                <a:t> </a:t>
              </a:r>
              <a:r>
                <a:rPr lang="en-US" altLang="zh-CN" sz="1600" dirty="0"/>
                <a:t>the</a:t>
              </a:r>
              <a:r>
                <a:rPr lang="zh-CN" altLang="en-US" sz="1600" dirty="0"/>
                <a:t> </a:t>
              </a:r>
              <a:r>
                <a:rPr lang="en-US" altLang="zh-CN" sz="1600" dirty="0"/>
                <a:t>new</a:t>
              </a:r>
              <a:r>
                <a:rPr lang="zh-CN" altLang="en-US" sz="1600" dirty="0"/>
                <a:t> </a:t>
              </a:r>
              <a:r>
                <a:rPr lang="en-US" altLang="zh-CN" sz="1600" dirty="0"/>
                <a:t>model</a:t>
              </a:r>
              <a:r>
                <a:rPr lang="zh-CN" altLang="en-US" sz="1600" dirty="0"/>
                <a:t> </a:t>
              </a:r>
              <a:r>
                <a:rPr lang="en-US" altLang="zh-CN" sz="1600" dirty="0"/>
                <a:t>to</a:t>
              </a:r>
              <a:r>
                <a:rPr lang="zh-CN" altLang="en-US" sz="1600" dirty="0"/>
                <a:t> </a:t>
              </a:r>
              <a:r>
                <a:rPr lang="en-US" altLang="zh-CN" sz="1600" dirty="0"/>
                <a:t>extract</a:t>
              </a:r>
              <a:r>
                <a:rPr lang="zh-CN" altLang="en-US" sz="1600" dirty="0"/>
                <a:t> </a:t>
              </a:r>
              <a:r>
                <a:rPr lang="en-US" altLang="zh-CN" sz="1600" dirty="0"/>
                <a:t>similar</a:t>
              </a:r>
              <a:r>
                <a:rPr lang="zh-CN" altLang="en-US" sz="1600" dirty="0"/>
                <a:t> </a:t>
              </a:r>
              <a:r>
                <a:rPr lang="en-US" altLang="zh-CN" sz="1600" dirty="0"/>
                <a:t>features</a:t>
              </a:r>
              <a:r>
                <a:rPr lang="zh-CN" altLang="en-US" sz="1600" dirty="0"/>
                <a:t> </a:t>
              </a:r>
              <a:r>
                <a:rPr lang="en-US" altLang="zh-CN" sz="1600" dirty="0"/>
                <a:t>for</a:t>
              </a:r>
              <a:r>
                <a:rPr lang="zh-CN" altLang="en-US" sz="1600" dirty="0"/>
                <a:t> </a:t>
              </a:r>
              <a:r>
                <a:rPr lang="en-US" altLang="zh-CN" sz="1600" dirty="0"/>
                <a:t>the</a:t>
              </a:r>
              <a:r>
                <a:rPr lang="zh-CN" altLang="en-US" sz="1600" dirty="0"/>
                <a:t> </a:t>
              </a:r>
              <a:r>
                <a:rPr lang="en-US" altLang="zh-CN" sz="1600" dirty="0"/>
                <a:t>same</a:t>
              </a:r>
              <a:r>
                <a:rPr lang="zh-CN" altLang="en-US" sz="1600" dirty="0"/>
                <a:t> </a:t>
              </a:r>
              <a:r>
                <a:rPr lang="en-US" altLang="zh-CN" sz="1600" dirty="0"/>
                <a:t>input</a:t>
              </a:r>
              <a:r>
                <a:rPr lang="zh-CN" altLang="en-US" sz="1600" dirty="0"/>
                <a:t> </a:t>
              </a:r>
              <a:r>
                <a:rPr lang="en-US" altLang="zh-CN" sz="1600" dirty="0"/>
                <a:t>as</a:t>
              </a:r>
              <a:r>
                <a:rPr lang="zh-CN" altLang="en-US" sz="1600" dirty="0"/>
                <a:t> </a:t>
              </a:r>
              <a:r>
                <a:rPr lang="en-US" altLang="zh-CN" sz="1600" dirty="0"/>
                <a:t>the</a:t>
              </a:r>
              <a:r>
                <a:rPr lang="zh-CN" altLang="en-US" sz="1600" dirty="0"/>
                <a:t> </a:t>
              </a:r>
              <a:r>
                <a:rPr lang="en-US" altLang="zh-CN" sz="1600" dirty="0"/>
                <a:t>original</a:t>
              </a:r>
              <a:r>
                <a:rPr lang="zh-CN" altLang="en-US" sz="1600" dirty="0"/>
                <a:t> </a:t>
              </a:r>
              <a:r>
                <a:rPr lang="en-US" altLang="zh-CN" sz="1600" dirty="0"/>
                <a:t>model</a:t>
              </a:r>
              <a:endParaRPr lang="en-US" sz="1600" dirty="0"/>
            </a:p>
          </p:txBody>
        </p:sp>
        <p:sp>
          <p:nvSpPr>
            <p:cNvPr id="20" name="TextBox 19">
              <a:extLst>
                <a:ext uri="{FF2B5EF4-FFF2-40B4-BE49-F238E27FC236}">
                  <a16:creationId xmlns="" xmlns:a16="http://schemas.microsoft.com/office/drawing/2014/main" id="{F92D05C7-A7F4-6941-901E-F9460C1FF53D}"/>
                </a:ext>
              </a:extLst>
            </p:cNvPr>
            <p:cNvSpPr txBox="1"/>
            <p:nvPr/>
          </p:nvSpPr>
          <p:spPr>
            <a:xfrm>
              <a:off x="1979831" y="6032148"/>
              <a:ext cx="8745879" cy="584775"/>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solidFill>
                    <a:schemeClr val="accent1"/>
                  </a:solidFill>
                </a:rPr>
                <a:t>Prediction-level</a:t>
              </a:r>
              <a:r>
                <a:rPr lang="zh-CN" altLang="en-US" sz="1600" dirty="0">
                  <a:solidFill>
                    <a:schemeClr val="accent1"/>
                  </a:solidFill>
                </a:rPr>
                <a:t> </a:t>
              </a:r>
              <a:r>
                <a:rPr lang="en-US" altLang="zh-CN" sz="1600" dirty="0">
                  <a:solidFill>
                    <a:schemeClr val="accent1"/>
                  </a:solidFill>
                </a:rPr>
                <a:t>Distillation</a:t>
              </a:r>
              <a:r>
                <a:rPr lang="en-US" altLang="zh-CN" sz="1600" dirty="0"/>
                <a:t>:</a:t>
              </a:r>
              <a:r>
                <a:rPr lang="zh-CN" altLang="en-US" sz="1600" dirty="0"/>
                <a:t> </a:t>
              </a:r>
              <a:r>
                <a:rPr lang="en-US" altLang="zh-CN" sz="1600" dirty="0"/>
                <a:t>encourage</a:t>
              </a:r>
              <a:r>
                <a:rPr lang="zh-CN" altLang="en-US" sz="1600" dirty="0"/>
                <a:t> </a:t>
              </a:r>
              <a:r>
                <a:rPr lang="en-US" altLang="zh-CN" sz="1600" dirty="0"/>
                <a:t>the</a:t>
              </a:r>
              <a:r>
                <a:rPr lang="zh-CN" altLang="en-US" sz="1600" dirty="0"/>
                <a:t> </a:t>
              </a:r>
              <a:r>
                <a:rPr lang="en-US" altLang="zh-CN" sz="1600" dirty="0"/>
                <a:t>new</a:t>
              </a:r>
              <a:r>
                <a:rPr lang="zh-CN" altLang="en-US" sz="1600" dirty="0"/>
                <a:t> </a:t>
              </a:r>
              <a:r>
                <a:rPr lang="en-US" altLang="zh-CN" sz="1600" dirty="0"/>
                <a:t>model</a:t>
              </a:r>
              <a:r>
                <a:rPr lang="zh-CN" altLang="en-US" sz="1600" dirty="0"/>
                <a:t> </a:t>
              </a:r>
              <a:r>
                <a:rPr lang="en-US" altLang="zh-CN" sz="1600" dirty="0"/>
                <a:t>to</a:t>
              </a:r>
              <a:r>
                <a:rPr lang="zh-CN" altLang="en-US" sz="1600" dirty="0"/>
                <a:t> </a:t>
              </a:r>
              <a:r>
                <a:rPr lang="en-US" altLang="zh-CN" sz="1600" dirty="0"/>
                <a:t>make</a:t>
              </a:r>
              <a:r>
                <a:rPr lang="zh-CN" altLang="en-US" sz="1600" dirty="0"/>
                <a:t> </a:t>
              </a:r>
              <a:r>
                <a:rPr lang="en-US" altLang="zh-CN" sz="1600" dirty="0"/>
                <a:t>similar</a:t>
              </a:r>
              <a:r>
                <a:rPr lang="zh-CN" altLang="en-US" sz="1600" dirty="0"/>
                <a:t> </a:t>
              </a:r>
              <a:r>
                <a:rPr lang="en-US" altLang="zh-CN" sz="1600" dirty="0"/>
                <a:t>predictions</a:t>
              </a:r>
              <a:r>
                <a:rPr lang="zh-CN" altLang="en-US" sz="1600" dirty="0"/>
                <a:t> </a:t>
              </a:r>
              <a:r>
                <a:rPr lang="en-US" altLang="zh-CN" sz="1600" dirty="0"/>
                <a:t>for</a:t>
              </a:r>
              <a:r>
                <a:rPr lang="zh-CN" altLang="en-US" sz="1600" dirty="0"/>
                <a:t> </a:t>
              </a:r>
              <a:r>
                <a:rPr lang="en-US" altLang="zh-CN" sz="1600" dirty="0"/>
                <a:t>the</a:t>
              </a:r>
              <a:r>
                <a:rPr lang="zh-CN" altLang="en-US" sz="1600" dirty="0"/>
                <a:t> </a:t>
              </a:r>
              <a:r>
                <a:rPr lang="en-US" altLang="zh-CN" sz="1600" dirty="0"/>
                <a:t>same</a:t>
              </a:r>
              <a:r>
                <a:rPr lang="zh-CN" altLang="en-US" sz="1600" dirty="0"/>
                <a:t> </a:t>
              </a:r>
              <a:r>
                <a:rPr lang="en-US" altLang="zh-CN" sz="1600" dirty="0"/>
                <a:t>input</a:t>
              </a:r>
              <a:r>
                <a:rPr lang="zh-CN" altLang="en-US" sz="1600" dirty="0"/>
                <a:t> </a:t>
              </a:r>
              <a:r>
                <a:rPr lang="en-US" altLang="zh-CN" sz="1600" dirty="0"/>
                <a:t>as</a:t>
              </a:r>
              <a:r>
                <a:rPr lang="zh-CN" altLang="en-US" sz="1600" dirty="0"/>
                <a:t> </a:t>
              </a:r>
              <a:r>
                <a:rPr lang="en-US" altLang="zh-CN" sz="1600" dirty="0"/>
                <a:t>the</a:t>
              </a:r>
              <a:r>
                <a:rPr lang="zh-CN" altLang="en-US" sz="1600" dirty="0"/>
                <a:t> </a:t>
              </a:r>
              <a:r>
                <a:rPr lang="en-US" altLang="zh-CN" sz="1600" dirty="0"/>
                <a:t>original</a:t>
              </a:r>
              <a:r>
                <a:rPr lang="zh-CN" altLang="en-US" sz="1600" dirty="0"/>
                <a:t> </a:t>
              </a:r>
              <a:r>
                <a:rPr lang="en-US" altLang="zh-CN" sz="1600" dirty="0"/>
                <a:t>model</a:t>
              </a:r>
              <a:endParaRPr lang="en-US" sz="1600" dirty="0"/>
            </a:p>
          </p:txBody>
        </p:sp>
      </p:grpSp>
      <p:sp>
        <p:nvSpPr>
          <p:cNvPr id="18" name="Rectangle 17">
            <a:extLst>
              <a:ext uri="{FF2B5EF4-FFF2-40B4-BE49-F238E27FC236}">
                <a16:creationId xmlns="" xmlns:a16="http://schemas.microsoft.com/office/drawing/2014/main" id="{5343CA28-6DD5-1F4C-AE83-CC235852FBB2}"/>
              </a:ext>
            </a:extLst>
          </p:cNvPr>
          <p:cNvSpPr/>
          <p:nvPr/>
        </p:nvSpPr>
        <p:spPr>
          <a:xfrm>
            <a:off x="1946895" y="2076994"/>
            <a:ext cx="2664296" cy="809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 xmlns:a16="http://schemas.microsoft.com/office/drawing/2014/main" id="{75A6CA30-2491-9C4F-ACEB-7787CCDAACA7}"/>
              </a:ext>
            </a:extLst>
          </p:cNvPr>
          <p:cNvSpPr txBox="1"/>
          <p:nvPr/>
        </p:nvSpPr>
        <p:spPr>
          <a:xfrm>
            <a:off x="543359" y="2174165"/>
            <a:ext cx="1119217" cy="307777"/>
          </a:xfrm>
          <a:prstGeom prst="rect">
            <a:avLst/>
          </a:prstGeom>
          <a:noFill/>
        </p:spPr>
        <p:txBody>
          <a:bodyPr wrap="none" rtlCol="0">
            <a:spAutoFit/>
          </a:bodyPr>
          <a:lstStyle/>
          <a:p>
            <a:r>
              <a:rPr lang="en-US" altLang="zh-CN" b="1" dirty="0">
                <a:solidFill>
                  <a:schemeClr val="accent1"/>
                </a:solidFill>
              </a:rPr>
              <a:t>Eval</a:t>
            </a:r>
            <a:r>
              <a:rPr lang="zh-CN" altLang="en-US" b="1" dirty="0">
                <a:solidFill>
                  <a:schemeClr val="accent1"/>
                </a:solidFill>
              </a:rPr>
              <a:t> </a:t>
            </a:r>
            <a:r>
              <a:rPr lang="en-US" altLang="zh-CN" b="1" dirty="0">
                <a:solidFill>
                  <a:schemeClr val="accent1"/>
                </a:solidFill>
              </a:rPr>
              <a:t>Types</a:t>
            </a:r>
            <a:endParaRPr lang="en-US" b="1" dirty="0">
              <a:solidFill>
                <a:schemeClr val="accent1"/>
              </a:solidFill>
            </a:endParaRPr>
          </a:p>
        </p:txBody>
      </p:sp>
      <p:sp>
        <p:nvSpPr>
          <p:cNvPr id="25" name="Rectangle 24">
            <a:extLst>
              <a:ext uri="{FF2B5EF4-FFF2-40B4-BE49-F238E27FC236}">
                <a16:creationId xmlns="" xmlns:a16="http://schemas.microsoft.com/office/drawing/2014/main" id="{A6909EC8-EFAC-3442-9A1E-5D59EEBC33EE}"/>
              </a:ext>
            </a:extLst>
          </p:cNvPr>
          <p:cNvSpPr/>
          <p:nvPr/>
        </p:nvSpPr>
        <p:spPr>
          <a:xfrm>
            <a:off x="1946895" y="3103749"/>
            <a:ext cx="2664296" cy="809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FE5FD3CD-B8C4-3A41-A5E5-F7086F87E892}"/>
              </a:ext>
            </a:extLst>
          </p:cNvPr>
          <p:cNvSpPr/>
          <p:nvPr/>
        </p:nvSpPr>
        <p:spPr>
          <a:xfrm>
            <a:off x="1946895" y="4118229"/>
            <a:ext cx="2664296" cy="8098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 xmlns:a16="http://schemas.microsoft.com/office/drawing/2014/main" id="{AF6FB6C8-108D-3E4C-887D-33468BFE9398}"/>
              </a:ext>
            </a:extLst>
          </p:cNvPr>
          <p:cNvSpPr txBox="1"/>
          <p:nvPr/>
        </p:nvSpPr>
        <p:spPr>
          <a:xfrm>
            <a:off x="691900" y="2795972"/>
            <a:ext cx="683200" cy="307777"/>
          </a:xfrm>
          <a:prstGeom prst="rect">
            <a:avLst/>
          </a:prstGeom>
          <a:noFill/>
        </p:spPr>
        <p:txBody>
          <a:bodyPr wrap="none" rtlCol="0">
            <a:spAutoFit/>
          </a:bodyPr>
          <a:lstStyle/>
          <a:p>
            <a:r>
              <a:rPr lang="en-US" altLang="zh-CN" dirty="0"/>
              <a:t>Attack</a:t>
            </a:r>
            <a:endParaRPr lang="en-US" dirty="0"/>
          </a:p>
        </p:txBody>
      </p:sp>
      <p:sp>
        <p:nvSpPr>
          <p:cNvPr id="29" name="TextBox 28">
            <a:extLst>
              <a:ext uri="{FF2B5EF4-FFF2-40B4-BE49-F238E27FC236}">
                <a16:creationId xmlns="" xmlns:a16="http://schemas.microsoft.com/office/drawing/2014/main" id="{632258B1-9336-DE40-9C27-0319BAC8BB0E}"/>
              </a:ext>
            </a:extLst>
          </p:cNvPr>
          <p:cNvSpPr txBox="1"/>
          <p:nvPr/>
        </p:nvSpPr>
        <p:spPr>
          <a:xfrm>
            <a:off x="465906" y="3473419"/>
            <a:ext cx="1180131" cy="307777"/>
          </a:xfrm>
          <a:prstGeom prst="rect">
            <a:avLst/>
          </a:prstGeom>
          <a:noFill/>
        </p:spPr>
        <p:txBody>
          <a:bodyPr wrap="none" rtlCol="0">
            <a:spAutoFit/>
          </a:bodyPr>
          <a:lstStyle/>
          <a:p>
            <a:r>
              <a:rPr lang="en-US" altLang="zh-CN" dirty="0"/>
              <a:t>Attack,</a:t>
            </a:r>
            <a:r>
              <a:rPr lang="zh-CN" altLang="en-US" dirty="0"/>
              <a:t> </a:t>
            </a:r>
            <a:r>
              <a:rPr lang="en-US" altLang="zh-CN" dirty="0"/>
              <a:t>Meet</a:t>
            </a:r>
            <a:endParaRPr lang="en-US" dirty="0"/>
          </a:p>
        </p:txBody>
      </p:sp>
      <p:sp>
        <p:nvSpPr>
          <p:cNvPr id="30" name="TextBox 29">
            <a:extLst>
              <a:ext uri="{FF2B5EF4-FFF2-40B4-BE49-F238E27FC236}">
                <a16:creationId xmlns="" xmlns:a16="http://schemas.microsoft.com/office/drawing/2014/main" id="{BE8A6DCC-13AC-A34C-8606-1142A82E67A8}"/>
              </a:ext>
            </a:extLst>
          </p:cNvPr>
          <p:cNvSpPr txBox="1"/>
          <p:nvPr/>
        </p:nvSpPr>
        <p:spPr>
          <a:xfrm>
            <a:off x="500454" y="4137022"/>
            <a:ext cx="1279517" cy="523220"/>
          </a:xfrm>
          <a:prstGeom prst="rect">
            <a:avLst/>
          </a:prstGeom>
          <a:noFill/>
        </p:spPr>
        <p:txBody>
          <a:bodyPr wrap="none" rtlCol="0">
            <a:spAutoFit/>
          </a:bodyPr>
          <a:lstStyle/>
          <a:p>
            <a:pPr algn="ctr"/>
            <a:r>
              <a:rPr lang="en-US" altLang="zh-CN" dirty="0"/>
              <a:t>Attack,</a:t>
            </a:r>
            <a:r>
              <a:rPr lang="zh-CN" altLang="en-US" dirty="0"/>
              <a:t> </a:t>
            </a:r>
            <a:r>
              <a:rPr lang="en-US" altLang="zh-CN" dirty="0"/>
              <a:t>Meet,</a:t>
            </a:r>
            <a:r>
              <a:rPr lang="zh-CN" altLang="en-US" dirty="0"/>
              <a:t> </a:t>
            </a:r>
            <a:endParaRPr lang="en-US" altLang="zh-CN" dirty="0"/>
          </a:p>
          <a:p>
            <a:pPr algn="ctr"/>
            <a:r>
              <a:rPr lang="en-US" altLang="zh-CN" dirty="0"/>
              <a:t>Die</a:t>
            </a:r>
            <a:endParaRPr lang="en-US" dirty="0"/>
          </a:p>
        </p:txBody>
      </p:sp>
      <p:cxnSp>
        <p:nvCxnSpPr>
          <p:cNvPr id="27" name="Straight Arrow Connector 26">
            <a:extLst>
              <a:ext uri="{FF2B5EF4-FFF2-40B4-BE49-F238E27FC236}">
                <a16:creationId xmlns="" xmlns:a16="http://schemas.microsoft.com/office/drawing/2014/main" id="{02790B4B-7426-0347-9A51-B45EFA7EA180}"/>
              </a:ext>
            </a:extLst>
          </p:cNvPr>
          <p:cNvCxnSpPr>
            <a:stCxn id="18" idx="1"/>
            <a:endCxn id="23" idx="3"/>
          </p:cNvCxnSpPr>
          <p:nvPr/>
        </p:nvCxnSpPr>
        <p:spPr>
          <a:xfrm flipH="1">
            <a:off x="1375100" y="2481943"/>
            <a:ext cx="571795" cy="4679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78B4B1CD-899F-414F-AEC0-0902A55895FB}"/>
              </a:ext>
            </a:extLst>
          </p:cNvPr>
          <p:cNvCxnSpPr>
            <a:cxnSpLocks/>
          </p:cNvCxnSpPr>
          <p:nvPr/>
        </p:nvCxnSpPr>
        <p:spPr>
          <a:xfrm flipH="1">
            <a:off x="1544866" y="3522596"/>
            <a:ext cx="387069" cy="1239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 xmlns:a16="http://schemas.microsoft.com/office/drawing/2014/main" id="{7F5250E9-2ECF-C44D-A3E9-DC2AA8018B1B}"/>
              </a:ext>
            </a:extLst>
          </p:cNvPr>
          <p:cNvCxnSpPr>
            <a:cxnSpLocks/>
          </p:cNvCxnSpPr>
          <p:nvPr/>
        </p:nvCxnSpPr>
        <p:spPr>
          <a:xfrm flipH="1" flipV="1">
            <a:off x="1457984" y="4435566"/>
            <a:ext cx="481431" cy="768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007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lvl="0"/>
            <a:r>
              <a:rPr lang="en-US" altLang="zh-CN" dirty="0"/>
              <a:t>Continual</a:t>
            </a:r>
            <a:r>
              <a:rPr lang="zh-CN" altLang="en-US" dirty="0"/>
              <a:t> </a:t>
            </a:r>
            <a:r>
              <a:rPr lang="en-US" altLang="zh-CN" dirty="0"/>
              <a:t>Learning</a:t>
            </a:r>
            <a:r>
              <a:rPr lang="zh-CN" altLang="en-US" dirty="0"/>
              <a:t> </a:t>
            </a:r>
            <a:r>
              <a:rPr lang="en-US" altLang="zh-CN" dirty="0"/>
              <a:t>for</a:t>
            </a:r>
            <a:r>
              <a:rPr lang="zh-CN" altLang="en-US" dirty="0"/>
              <a:t> </a:t>
            </a:r>
            <a:r>
              <a:rPr lang="en-US" altLang="zh-CN" dirty="0"/>
              <a:t>IE</a:t>
            </a:r>
            <a:endParaRPr dirty="0"/>
          </a:p>
        </p:txBody>
      </p:sp>
      <p:sp>
        <p:nvSpPr>
          <p:cNvPr id="69" name="Google Shape;69;p2"/>
          <p:cNvSpPr txBox="1">
            <a:spLocks noGrp="1"/>
          </p:cNvSpPr>
          <p:nvPr>
            <p:ph type="body" idx="1"/>
          </p:nvPr>
        </p:nvSpPr>
        <p:spPr>
          <a:xfrm>
            <a:off x="609600" y="1020418"/>
            <a:ext cx="10972800" cy="4716354"/>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solidFill>
                  <a:schemeClr val="accent1"/>
                </a:solidFill>
              </a:rPr>
              <a:t>Episodic</a:t>
            </a:r>
            <a:r>
              <a:rPr lang="zh-CN" altLang="en-US" dirty="0">
                <a:solidFill>
                  <a:schemeClr val="accent1"/>
                </a:solidFill>
              </a:rPr>
              <a:t> </a:t>
            </a:r>
            <a:r>
              <a:rPr lang="en-US" altLang="zh-CN" dirty="0">
                <a:solidFill>
                  <a:schemeClr val="accent1"/>
                </a:solidFill>
              </a:rPr>
              <a:t>Memory</a:t>
            </a:r>
            <a:r>
              <a:rPr lang="zh-CN" altLang="en-US" dirty="0">
                <a:solidFill>
                  <a:schemeClr val="accent1"/>
                </a:solidFill>
              </a:rPr>
              <a:t> </a:t>
            </a:r>
            <a:r>
              <a:rPr lang="en-US" altLang="zh-CN" dirty="0">
                <a:solidFill>
                  <a:schemeClr val="accent1"/>
                </a:solidFill>
              </a:rPr>
              <a:t>Prompting</a:t>
            </a:r>
            <a:r>
              <a:rPr lang="zh-CN" altLang="en-US" dirty="0">
                <a:solidFill>
                  <a:schemeClr val="accent1"/>
                </a:solidFill>
              </a:rPr>
              <a:t> </a:t>
            </a:r>
            <a:r>
              <a:rPr lang="en-US" altLang="zh-CN" dirty="0">
                <a:solidFill>
                  <a:schemeClr val="accent1"/>
                </a:solidFill>
              </a:rPr>
              <a:t>(EMP)</a:t>
            </a:r>
            <a:r>
              <a:rPr lang="en-US" altLang="zh-CN" dirty="0"/>
              <a:t>:</a:t>
            </a:r>
            <a:r>
              <a:rPr lang="zh-CN" altLang="en-US" dirty="0"/>
              <a:t> </a:t>
            </a:r>
            <a:r>
              <a:rPr lang="en-US" altLang="zh-CN" dirty="0"/>
              <a:t>incrementally</a:t>
            </a:r>
            <a:r>
              <a:rPr lang="zh-CN" altLang="en-US" dirty="0"/>
              <a:t> </a:t>
            </a:r>
            <a:r>
              <a:rPr lang="en-US" altLang="zh-CN" dirty="0"/>
              <a:t>integrating</a:t>
            </a:r>
            <a:r>
              <a:rPr lang="zh-CN" altLang="en-US" dirty="0"/>
              <a:t> </a:t>
            </a:r>
            <a:r>
              <a:rPr lang="en-US" altLang="zh-CN" dirty="0"/>
              <a:t>the</a:t>
            </a:r>
            <a:r>
              <a:rPr lang="zh-CN" altLang="en-US" dirty="0"/>
              <a:t> </a:t>
            </a:r>
            <a:r>
              <a:rPr lang="en-US" altLang="zh-CN" dirty="0"/>
              <a:t>representations</a:t>
            </a:r>
            <a:r>
              <a:rPr lang="zh-CN" altLang="en-US" dirty="0"/>
              <a:t> </a:t>
            </a:r>
            <a:r>
              <a:rPr lang="en-US" altLang="zh-CN" dirty="0"/>
              <a:t>of</a:t>
            </a:r>
            <a:r>
              <a:rPr lang="zh-CN" altLang="en-US" dirty="0"/>
              <a:t> </a:t>
            </a:r>
            <a:r>
              <a:rPr lang="en-US" altLang="zh-CN" dirty="0"/>
              <a:t>new</a:t>
            </a:r>
            <a:r>
              <a:rPr lang="zh-CN" altLang="en-US" dirty="0"/>
              <a:t> </a:t>
            </a:r>
            <a:r>
              <a:rPr lang="en-US" altLang="zh-CN" dirty="0"/>
              <a:t>labels</a:t>
            </a:r>
            <a:r>
              <a:rPr lang="zh-CN" altLang="en-US" dirty="0"/>
              <a:t> </a:t>
            </a:r>
            <a:r>
              <a:rPr lang="en-US" altLang="zh-CN" dirty="0"/>
              <a:t>for</a:t>
            </a:r>
            <a:r>
              <a:rPr lang="zh-CN" altLang="en-US" dirty="0"/>
              <a:t> </a:t>
            </a:r>
            <a:r>
              <a:rPr lang="en-US" altLang="zh-CN" dirty="0"/>
              <a:t>each</a:t>
            </a:r>
            <a:r>
              <a:rPr lang="zh-CN" altLang="en-US" dirty="0"/>
              <a:t> </a:t>
            </a:r>
            <a:r>
              <a:rPr lang="en-US" altLang="zh-CN" dirty="0"/>
              <a:t>new</a:t>
            </a:r>
            <a:r>
              <a:rPr lang="zh-CN" altLang="en-US" dirty="0"/>
              <a:t> </a:t>
            </a:r>
            <a:r>
              <a:rPr lang="en-US" altLang="zh-CN" dirty="0"/>
              <a:t>task</a:t>
            </a:r>
            <a:endParaRPr lang="en-US" dirty="0">
              <a:solidFill>
                <a:schemeClr val="accent1"/>
              </a:solidFill>
              <a:latin typeface="+mn-lt"/>
            </a:endParaRPr>
          </a:p>
          <a:p>
            <a:pPr>
              <a:spcBef>
                <a:spcPts val="0"/>
              </a:spcBef>
            </a:pPr>
            <a:endParaRPr lang="en-US" dirty="0">
              <a:solidFill>
                <a:schemeClr val="accent1"/>
              </a:solidFill>
              <a:latin typeface="+mn-lt"/>
            </a:endParaRPr>
          </a:p>
          <a:p>
            <a:pPr>
              <a:spcBef>
                <a:spcPts val="0"/>
              </a:spcBef>
            </a:pPr>
            <a:endParaRPr lang="en-US" dirty="0">
              <a:solidFill>
                <a:schemeClr val="accent1"/>
              </a:solidFill>
              <a:latin typeface="+mn-lt"/>
            </a:endParaRPr>
          </a:p>
          <a:p>
            <a:pPr>
              <a:spcBef>
                <a:spcPts val="0"/>
              </a:spcBef>
            </a:pPr>
            <a:endParaRPr lang="en-US" dirty="0">
              <a:solidFill>
                <a:schemeClr val="accent1"/>
              </a:solidFill>
              <a:latin typeface="+mn-lt"/>
            </a:endParaRPr>
          </a:p>
          <a:p>
            <a:pPr>
              <a:spcBef>
                <a:spcPts val="0"/>
              </a:spcBef>
            </a:pPr>
            <a:endParaRPr lang="en-US" dirty="0">
              <a:solidFill>
                <a:schemeClr val="accent1"/>
              </a:solidFill>
              <a:latin typeface="+mn-lt"/>
            </a:endParaRP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18</a:t>
            </a:fld>
            <a:endParaRPr/>
          </a:p>
        </p:txBody>
      </p:sp>
      <p:pic>
        <p:nvPicPr>
          <p:cNvPr id="9" name="Picture 8">
            <a:extLst>
              <a:ext uri="{FF2B5EF4-FFF2-40B4-BE49-F238E27FC236}">
                <a16:creationId xmlns="" xmlns:a16="http://schemas.microsoft.com/office/drawing/2014/main" id="{6DD7C5E2-CBAB-7645-875F-BA659F4CB221}"/>
              </a:ext>
            </a:extLst>
          </p:cNvPr>
          <p:cNvPicPr>
            <a:picLocks noChangeAspect="1"/>
          </p:cNvPicPr>
          <p:nvPr/>
        </p:nvPicPr>
        <p:blipFill>
          <a:blip r:embed="rId3"/>
          <a:stretch>
            <a:fillRect/>
          </a:stretch>
        </p:blipFill>
        <p:spPr>
          <a:xfrm>
            <a:off x="8538792" y="3432485"/>
            <a:ext cx="2440888" cy="364993"/>
          </a:xfrm>
          <a:prstGeom prst="rect">
            <a:avLst/>
          </a:prstGeom>
        </p:spPr>
      </p:pic>
      <p:pic>
        <p:nvPicPr>
          <p:cNvPr id="10" name="Picture 9">
            <a:extLst>
              <a:ext uri="{FF2B5EF4-FFF2-40B4-BE49-F238E27FC236}">
                <a16:creationId xmlns="" xmlns:a16="http://schemas.microsoft.com/office/drawing/2014/main" id="{01BEDDE2-DE01-7947-A084-540D7A4D0F57}"/>
              </a:ext>
            </a:extLst>
          </p:cNvPr>
          <p:cNvPicPr>
            <a:picLocks noChangeAspect="1"/>
          </p:cNvPicPr>
          <p:nvPr/>
        </p:nvPicPr>
        <p:blipFill>
          <a:blip r:embed="rId4"/>
          <a:stretch>
            <a:fillRect/>
          </a:stretch>
        </p:blipFill>
        <p:spPr>
          <a:xfrm>
            <a:off x="8538792" y="4061506"/>
            <a:ext cx="3037236" cy="728104"/>
          </a:xfrm>
          <a:prstGeom prst="rect">
            <a:avLst/>
          </a:prstGeom>
        </p:spPr>
      </p:pic>
      <p:sp>
        <p:nvSpPr>
          <p:cNvPr id="2" name="TextBox 1">
            <a:extLst>
              <a:ext uri="{FF2B5EF4-FFF2-40B4-BE49-F238E27FC236}">
                <a16:creationId xmlns="" xmlns:a16="http://schemas.microsoft.com/office/drawing/2014/main" id="{2FBF3150-0B0C-5D40-8074-F4CE765B3BC8}"/>
              </a:ext>
            </a:extLst>
          </p:cNvPr>
          <p:cNvSpPr txBox="1"/>
          <p:nvPr/>
        </p:nvSpPr>
        <p:spPr>
          <a:xfrm>
            <a:off x="3878171" y="6343394"/>
            <a:ext cx="1476686" cy="307777"/>
          </a:xfrm>
          <a:prstGeom prst="rect">
            <a:avLst/>
          </a:prstGeom>
          <a:noFill/>
        </p:spPr>
        <p:txBody>
          <a:bodyPr wrap="none" rtlCol="0">
            <a:spAutoFit/>
          </a:bodyPr>
          <a:lstStyle/>
          <a:p>
            <a:r>
              <a:rPr lang="en-US" altLang="zh-CN" dirty="0"/>
              <a:t>(Liu</a:t>
            </a:r>
            <a:r>
              <a:rPr lang="zh-CN" altLang="en-US" dirty="0"/>
              <a:t> </a:t>
            </a:r>
            <a:r>
              <a:rPr lang="en-US" altLang="zh-CN" dirty="0"/>
              <a:t>et</a:t>
            </a:r>
            <a:r>
              <a:rPr lang="zh-CN" altLang="en-US" dirty="0"/>
              <a:t> </a:t>
            </a:r>
            <a:r>
              <a:rPr lang="en-US" altLang="zh-CN" dirty="0"/>
              <a:t>al.,</a:t>
            </a:r>
            <a:r>
              <a:rPr lang="zh-CN" altLang="en-US" dirty="0"/>
              <a:t> </a:t>
            </a:r>
            <a:r>
              <a:rPr lang="en-US" altLang="zh-CN" dirty="0"/>
              <a:t>2022)</a:t>
            </a:r>
            <a:endParaRPr lang="en-US" dirty="0"/>
          </a:p>
        </p:txBody>
      </p:sp>
      <p:pic>
        <p:nvPicPr>
          <p:cNvPr id="12" name="Picture 11" descr="Diagram, schematic&#10;&#10;Description automatically generated">
            <a:extLst>
              <a:ext uri="{FF2B5EF4-FFF2-40B4-BE49-F238E27FC236}">
                <a16:creationId xmlns="" xmlns:a16="http://schemas.microsoft.com/office/drawing/2014/main" id="{BD59F799-EC9E-0847-B3FB-BEF590E711BA}"/>
              </a:ext>
            </a:extLst>
          </p:cNvPr>
          <p:cNvPicPr>
            <a:picLocks noChangeAspect="1"/>
          </p:cNvPicPr>
          <p:nvPr/>
        </p:nvPicPr>
        <p:blipFill>
          <a:blip r:embed="rId5"/>
          <a:stretch>
            <a:fillRect/>
          </a:stretch>
        </p:blipFill>
        <p:spPr>
          <a:xfrm>
            <a:off x="921007" y="2210909"/>
            <a:ext cx="7306378" cy="3327364"/>
          </a:xfrm>
          <a:prstGeom prst="rect">
            <a:avLst/>
          </a:prstGeom>
        </p:spPr>
      </p:pic>
      <p:grpSp>
        <p:nvGrpSpPr>
          <p:cNvPr id="20" name="Group 19">
            <a:extLst>
              <a:ext uri="{FF2B5EF4-FFF2-40B4-BE49-F238E27FC236}">
                <a16:creationId xmlns="" xmlns:a16="http://schemas.microsoft.com/office/drawing/2014/main" id="{426DD494-C13D-E94F-A7AD-FFF1A7F025A4}"/>
              </a:ext>
            </a:extLst>
          </p:cNvPr>
          <p:cNvGrpSpPr/>
          <p:nvPr/>
        </p:nvGrpSpPr>
        <p:grpSpPr>
          <a:xfrm>
            <a:off x="2610677" y="4904718"/>
            <a:ext cx="8999035" cy="1295937"/>
            <a:chOff x="2610677" y="4904718"/>
            <a:chExt cx="8999035" cy="1295937"/>
          </a:xfrm>
        </p:grpSpPr>
        <p:sp>
          <p:nvSpPr>
            <p:cNvPr id="4" name="Rectangle 3">
              <a:extLst>
                <a:ext uri="{FF2B5EF4-FFF2-40B4-BE49-F238E27FC236}">
                  <a16:creationId xmlns="" xmlns:a16="http://schemas.microsoft.com/office/drawing/2014/main" id="{D7758B91-E867-9247-987D-48F26446A656}"/>
                </a:ext>
              </a:extLst>
            </p:cNvPr>
            <p:cNvSpPr/>
            <p:nvPr/>
          </p:nvSpPr>
          <p:spPr>
            <a:xfrm>
              <a:off x="7908760" y="5554324"/>
              <a:ext cx="3700952" cy="646331"/>
            </a:xfrm>
            <a:prstGeom prst="rect">
              <a:avLst/>
            </a:prstGeom>
            <a:solidFill>
              <a:schemeClr val="accent1">
                <a:lumMod val="20000"/>
                <a:lumOff val="80000"/>
              </a:schemeClr>
            </a:solidFill>
            <a:ln w="25400">
              <a:solidFill>
                <a:schemeClr val="accent1">
                  <a:lumMod val="75000"/>
                </a:schemeClr>
              </a:solidFill>
            </a:ln>
          </p:spPr>
          <p:txBody>
            <a:bodyPr wrap="square">
              <a:spAutoFit/>
            </a:bodyPr>
            <a:lstStyle/>
            <a:p>
              <a:pPr lvl="1">
                <a:spcBef>
                  <a:spcPts val="600"/>
                </a:spcBef>
              </a:pPr>
              <a:r>
                <a:rPr lang="en-US" altLang="zh-CN" sz="1800" dirty="0">
                  <a:solidFill>
                    <a:schemeClr val="tx1"/>
                  </a:solidFill>
                </a:rPr>
                <a:t>type</a:t>
              </a:r>
              <a:r>
                <a:rPr lang="zh-CN" altLang="en-US" sz="1800" dirty="0">
                  <a:solidFill>
                    <a:schemeClr val="tx1"/>
                  </a:solidFill>
                </a:rPr>
                <a:t> </a:t>
              </a:r>
              <a:r>
                <a:rPr lang="en-US" altLang="zh-CN" sz="1800" dirty="0">
                  <a:solidFill>
                    <a:schemeClr val="tx1"/>
                  </a:solidFill>
                </a:rPr>
                <a:t>representations,</a:t>
              </a:r>
              <a:r>
                <a:rPr lang="zh-CN" altLang="en-US" sz="1800" dirty="0">
                  <a:solidFill>
                    <a:schemeClr val="tx1"/>
                  </a:solidFill>
                </a:rPr>
                <a:t> </a:t>
              </a:r>
              <a:r>
                <a:rPr lang="en-US" altLang="zh-CN" sz="1800" dirty="0">
                  <a:solidFill>
                    <a:schemeClr val="tx1"/>
                  </a:solidFill>
                </a:rPr>
                <a:t>which</a:t>
              </a:r>
              <a:r>
                <a:rPr lang="zh-CN" altLang="en-US" sz="1800" dirty="0">
                  <a:solidFill>
                    <a:schemeClr val="tx1"/>
                  </a:solidFill>
                </a:rPr>
                <a:t> </a:t>
              </a:r>
              <a:r>
                <a:rPr lang="en-US" altLang="zh-CN" sz="1800" dirty="0">
                  <a:solidFill>
                    <a:schemeClr val="tx1"/>
                  </a:solidFill>
                </a:rPr>
                <a:t>are</a:t>
              </a:r>
              <a:r>
                <a:rPr lang="zh-CN" altLang="en-US" sz="1800" dirty="0">
                  <a:solidFill>
                    <a:schemeClr val="tx1"/>
                  </a:solidFill>
                </a:rPr>
                <a:t> </a:t>
              </a:r>
              <a:r>
                <a:rPr lang="en-US" altLang="zh-CN" sz="1800" dirty="0">
                  <a:solidFill>
                    <a:schemeClr val="tx1"/>
                  </a:solidFill>
                </a:rPr>
                <a:t>initialized</a:t>
              </a:r>
              <a:r>
                <a:rPr lang="zh-CN" altLang="en-US" sz="1800" dirty="0">
                  <a:solidFill>
                    <a:schemeClr val="tx1"/>
                  </a:solidFill>
                </a:rPr>
                <a:t> </a:t>
              </a:r>
              <a:r>
                <a:rPr lang="en-US" altLang="zh-CN" sz="1800" dirty="0">
                  <a:solidFill>
                    <a:schemeClr val="tx1"/>
                  </a:solidFill>
                </a:rPr>
                <a:t>by</a:t>
              </a:r>
              <a:r>
                <a:rPr lang="zh-CN" altLang="en-US" sz="1800" dirty="0">
                  <a:solidFill>
                    <a:schemeClr val="tx1"/>
                  </a:solidFill>
                </a:rPr>
                <a:t> </a:t>
              </a:r>
              <a:r>
                <a:rPr lang="en-US" altLang="zh-CN" sz="1800" dirty="0">
                  <a:solidFill>
                    <a:schemeClr val="tx1"/>
                  </a:solidFill>
                </a:rPr>
                <a:t>the</a:t>
              </a:r>
              <a:r>
                <a:rPr lang="zh-CN" altLang="en-US" sz="1800" dirty="0">
                  <a:solidFill>
                    <a:schemeClr val="tx1"/>
                  </a:solidFill>
                </a:rPr>
                <a:t> </a:t>
              </a:r>
              <a:r>
                <a:rPr lang="en-US" altLang="zh-CN" sz="1800" dirty="0">
                  <a:solidFill>
                    <a:schemeClr val="tx1"/>
                  </a:solidFill>
                </a:rPr>
                <a:t>event</a:t>
              </a:r>
              <a:r>
                <a:rPr lang="zh-CN" altLang="en-US" sz="1800" dirty="0">
                  <a:solidFill>
                    <a:schemeClr val="tx1"/>
                  </a:solidFill>
                </a:rPr>
                <a:t> </a:t>
              </a:r>
              <a:r>
                <a:rPr lang="en-US" altLang="zh-CN" sz="1800" dirty="0">
                  <a:solidFill>
                    <a:schemeClr val="tx1"/>
                  </a:solidFill>
                </a:rPr>
                <a:t>type</a:t>
              </a:r>
              <a:r>
                <a:rPr lang="zh-CN" altLang="en-US" sz="1800" dirty="0">
                  <a:solidFill>
                    <a:schemeClr val="tx1"/>
                  </a:solidFill>
                </a:rPr>
                <a:t> </a:t>
              </a:r>
              <a:r>
                <a:rPr lang="en-US" altLang="zh-CN" sz="1800" dirty="0">
                  <a:solidFill>
                    <a:schemeClr val="tx1"/>
                  </a:solidFill>
                </a:rPr>
                <a:t>names</a:t>
              </a:r>
              <a:endParaRPr lang="en-US" sz="1800" dirty="0">
                <a:solidFill>
                  <a:schemeClr val="tx1"/>
                </a:solidFill>
              </a:endParaRPr>
            </a:p>
          </p:txBody>
        </p:sp>
        <p:grpSp>
          <p:nvGrpSpPr>
            <p:cNvPr id="19" name="Group 18">
              <a:extLst>
                <a:ext uri="{FF2B5EF4-FFF2-40B4-BE49-F238E27FC236}">
                  <a16:creationId xmlns="" xmlns:a16="http://schemas.microsoft.com/office/drawing/2014/main" id="{19CBA247-2729-6D4B-91C9-B49020C31AC1}"/>
                </a:ext>
              </a:extLst>
            </p:cNvPr>
            <p:cNvGrpSpPr/>
            <p:nvPr/>
          </p:nvGrpSpPr>
          <p:grpSpPr>
            <a:xfrm>
              <a:off x="2610677" y="4904718"/>
              <a:ext cx="5298083" cy="972772"/>
              <a:chOff x="2610677" y="4904718"/>
              <a:chExt cx="5298083" cy="972772"/>
            </a:xfrm>
          </p:grpSpPr>
          <p:sp>
            <p:nvSpPr>
              <p:cNvPr id="3" name="Rectangle 2">
                <a:extLst>
                  <a:ext uri="{FF2B5EF4-FFF2-40B4-BE49-F238E27FC236}">
                    <a16:creationId xmlns="" xmlns:a16="http://schemas.microsoft.com/office/drawing/2014/main" id="{114ADF65-9314-4746-9E06-B52FDCD62444}"/>
                  </a:ext>
                </a:extLst>
              </p:cNvPr>
              <p:cNvSpPr/>
              <p:nvPr/>
            </p:nvSpPr>
            <p:spPr>
              <a:xfrm>
                <a:off x="2610677" y="4944475"/>
                <a:ext cx="1139687" cy="60984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0E8335A5-C7BB-D748-A1DC-51F77BFB7BA5}"/>
                  </a:ext>
                </a:extLst>
              </p:cNvPr>
              <p:cNvSpPr/>
              <p:nvPr/>
            </p:nvSpPr>
            <p:spPr>
              <a:xfrm>
                <a:off x="6096000" y="4904718"/>
                <a:ext cx="1139687" cy="60984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 xmlns:a16="http://schemas.microsoft.com/office/drawing/2014/main" id="{C5C15866-0FD6-264D-9F4E-5268AF493205}"/>
                  </a:ext>
                </a:extLst>
              </p:cNvPr>
              <p:cNvCxnSpPr>
                <a:cxnSpLocks/>
                <a:stCxn id="3" idx="2"/>
                <a:endCxn id="4" idx="1"/>
              </p:cNvCxnSpPr>
              <p:nvPr/>
            </p:nvCxnSpPr>
            <p:spPr>
              <a:xfrm>
                <a:off x="3180521" y="5554324"/>
                <a:ext cx="4728239" cy="32316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 xmlns:a16="http://schemas.microsoft.com/office/drawing/2014/main" id="{95EEECC5-2038-2C40-9008-CD98037A95D2}"/>
                  </a:ext>
                </a:extLst>
              </p:cNvPr>
              <p:cNvCxnSpPr>
                <a:endCxn id="4" idx="1"/>
              </p:cNvCxnSpPr>
              <p:nvPr/>
            </p:nvCxnSpPr>
            <p:spPr>
              <a:xfrm>
                <a:off x="6665843" y="5514567"/>
                <a:ext cx="1242917" cy="36292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8" name="TextBox 17">
            <a:extLst>
              <a:ext uri="{FF2B5EF4-FFF2-40B4-BE49-F238E27FC236}">
                <a16:creationId xmlns="" xmlns:a16="http://schemas.microsoft.com/office/drawing/2014/main" id="{A685416C-FE34-2D40-910F-EF69741C8388}"/>
              </a:ext>
            </a:extLst>
          </p:cNvPr>
          <p:cNvSpPr txBox="1"/>
          <p:nvPr/>
        </p:nvSpPr>
        <p:spPr>
          <a:xfrm>
            <a:off x="3076833" y="2094905"/>
            <a:ext cx="2225289" cy="307777"/>
          </a:xfrm>
          <a:prstGeom prst="rect">
            <a:avLst/>
          </a:prstGeom>
          <a:noFill/>
        </p:spPr>
        <p:txBody>
          <a:bodyPr wrap="none" rtlCol="0">
            <a:spAutoFit/>
          </a:bodyPr>
          <a:lstStyle/>
          <a:p>
            <a:r>
              <a:rPr lang="en-US" altLang="zh-CN" i="1" dirty="0"/>
              <a:t>prediction-level</a:t>
            </a:r>
            <a:r>
              <a:rPr lang="zh-CN" altLang="en-US" i="1" dirty="0"/>
              <a:t> </a:t>
            </a:r>
            <a:r>
              <a:rPr lang="en-US" altLang="zh-CN" i="1" dirty="0"/>
              <a:t>distillation</a:t>
            </a:r>
            <a:endParaRPr lang="en-US" i="1" dirty="0"/>
          </a:p>
        </p:txBody>
      </p:sp>
      <p:sp>
        <p:nvSpPr>
          <p:cNvPr id="22" name="TextBox 21">
            <a:extLst>
              <a:ext uri="{FF2B5EF4-FFF2-40B4-BE49-F238E27FC236}">
                <a16:creationId xmlns="" xmlns:a16="http://schemas.microsoft.com/office/drawing/2014/main" id="{205275C4-A734-F646-A172-B9AAA8FD6238}"/>
              </a:ext>
            </a:extLst>
          </p:cNvPr>
          <p:cNvSpPr txBox="1"/>
          <p:nvPr/>
        </p:nvSpPr>
        <p:spPr>
          <a:xfrm>
            <a:off x="3580175" y="3351371"/>
            <a:ext cx="1218603" cy="523220"/>
          </a:xfrm>
          <a:prstGeom prst="rect">
            <a:avLst/>
          </a:prstGeom>
          <a:noFill/>
        </p:spPr>
        <p:txBody>
          <a:bodyPr wrap="none" rtlCol="0">
            <a:spAutoFit/>
          </a:bodyPr>
          <a:lstStyle/>
          <a:p>
            <a:pPr algn="ctr"/>
            <a:r>
              <a:rPr lang="en-US" altLang="zh-CN" i="1" dirty="0"/>
              <a:t>feature-level</a:t>
            </a:r>
            <a:r>
              <a:rPr lang="zh-CN" altLang="en-US" i="1" dirty="0"/>
              <a:t> </a:t>
            </a:r>
            <a:endParaRPr lang="en-US" altLang="zh-CN" i="1" dirty="0"/>
          </a:p>
          <a:p>
            <a:pPr algn="ctr"/>
            <a:r>
              <a:rPr lang="en-US" altLang="zh-CN" i="1" dirty="0"/>
              <a:t>distillation</a:t>
            </a:r>
            <a:endParaRPr lang="en-US" i="1" dirty="0"/>
          </a:p>
        </p:txBody>
      </p:sp>
      <p:pic>
        <p:nvPicPr>
          <p:cNvPr id="23" name="Picture 22">
            <a:extLst>
              <a:ext uri="{FF2B5EF4-FFF2-40B4-BE49-F238E27FC236}">
                <a16:creationId xmlns="" xmlns:a16="http://schemas.microsoft.com/office/drawing/2014/main" id="{9DEAB928-352F-384B-843D-BF9E884D79BA}"/>
              </a:ext>
            </a:extLst>
          </p:cNvPr>
          <p:cNvPicPr>
            <a:picLocks noChangeAspect="1"/>
          </p:cNvPicPr>
          <p:nvPr/>
        </p:nvPicPr>
        <p:blipFill>
          <a:blip r:embed="rId6"/>
          <a:stretch>
            <a:fillRect/>
          </a:stretch>
        </p:blipFill>
        <p:spPr>
          <a:xfrm>
            <a:off x="8692997" y="2608933"/>
            <a:ext cx="2030071" cy="375122"/>
          </a:xfrm>
          <a:prstGeom prst="rect">
            <a:avLst/>
          </a:prstGeom>
        </p:spPr>
      </p:pic>
    </p:spTree>
    <p:extLst>
      <p:ext uri="{BB962C8B-B14F-4D97-AF65-F5344CB8AC3E}">
        <p14:creationId xmlns:p14="http://schemas.microsoft.com/office/powerpoint/2010/main" val="54806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E24E95-B435-1C4B-94BF-CFD82AB48BC1}"/>
              </a:ext>
            </a:extLst>
          </p:cNvPr>
          <p:cNvSpPr>
            <a:spLocks noGrp="1"/>
          </p:cNvSpPr>
          <p:nvPr>
            <p:ph type="title"/>
          </p:nvPr>
        </p:nvSpPr>
        <p:spPr/>
        <p:txBody>
          <a:bodyPr/>
          <a:lstStyle/>
          <a:p>
            <a:r>
              <a:rPr lang="en-US" altLang="zh-CN" dirty="0"/>
              <a:t>Continuous</a:t>
            </a:r>
            <a:r>
              <a:rPr lang="zh-CN" altLang="en-US" dirty="0"/>
              <a:t> </a:t>
            </a:r>
            <a:r>
              <a:rPr lang="en-US" altLang="zh-CN" dirty="0"/>
              <a:t>Learning</a:t>
            </a:r>
            <a:r>
              <a:rPr lang="zh-CN" altLang="en-US" dirty="0"/>
              <a:t> </a:t>
            </a:r>
            <a:r>
              <a:rPr lang="en-US" altLang="zh-CN" dirty="0"/>
              <a:t>for</a:t>
            </a:r>
            <a:r>
              <a:rPr lang="zh-CN" altLang="en-US" dirty="0"/>
              <a:t> </a:t>
            </a:r>
            <a:r>
              <a:rPr lang="en-US" altLang="zh-CN" dirty="0"/>
              <a:t>IE</a:t>
            </a:r>
            <a:endParaRPr lang="en-US" dirty="0"/>
          </a:p>
        </p:txBody>
      </p:sp>
      <p:sp>
        <p:nvSpPr>
          <p:cNvPr id="3" name="Text Placeholder 2">
            <a:extLst>
              <a:ext uri="{FF2B5EF4-FFF2-40B4-BE49-F238E27FC236}">
                <a16:creationId xmlns="" xmlns:a16="http://schemas.microsoft.com/office/drawing/2014/main" id="{841CFAC6-F125-4343-A6EE-60F27654CA84}"/>
              </a:ext>
            </a:extLst>
          </p:cNvPr>
          <p:cNvSpPr>
            <a:spLocks noGrp="1"/>
          </p:cNvSpPr>
          <p:nvPr>
            <p:ph type="body" idx="1"/>
          </p:nvPr>
        </p:nvSpPr>
        <p:spPr>
          <a:xfrm>
            <a:off x="609600" y="877120"/>
            <a:ext cx="10972800" cy="926476"/>
          </a:xfrm>
        </p:spPr>
        <p:txBody>
          <a:bodyPr/>
          <a:lstStyle/>
          <a:p>
            <a:r>
              <a:rPr lang="en-US" altLang="zh-CN" dirty="0"/>
              <a:t>Knowledge</a:t>
            </a:r>
            <a:r>
              <a:rPr lang="zh-CN" altLang="en-US" dirty="0"/>
              <a:t> </a:t>
            </a:r>
            <a:r>
              <a:rPr lang="en-US" altLang="zh-CN" dirty="0"/>
              <a:t>Transfer</a:t>
            </a:r>
            <a:r>
              <a:rPr lang="zh-CN" altLang="en-US" dirty="0"/>
              <a:t> </a:t>
            </a:r>
            <a:r>
              <a:rPr lang="en-US" altLang="zh-CN" dirty="0"/>
              <a:t>(Yu</a:t>
            </a:r>
            <a:r>
              <a:rPr lang="zh-CN" altLang="en-US" dirty="0"/>
              <a:t> </a:t>
            </a:r>
            <a:r>
              <a:rPr lang="en-US" altLang="zh-CN" dirty="0"/>
              <a:t>et</a:t>
            </a:r>
            <a:r>
              <a:rPr lang="zh-CN" altLang="en-US" dirty="0"/>
              <a:t> </a:t>
            </a:r>
            <a:r>
              <a:rPr lang="en-US" altLang="zh-CN" dirty="0"/>
              <a:t>al.,</a:t>
            </a:r>
            <a:r>
              <a:rPr lang="zh-CN" altLang="en-US" dirty="0"/>
              <a:t> </a:t>
            </a:r>
            <a:r>
              <a:rPr lang="en-US" altLang="zh-CN" dirty="0"/>
              <a:t>2021)</a:t>
            </a:r>
          </a:p>
          <a:p>
            <a:pPr lvl="1"/>
            <a:r>
              <a:rPr lang="en-US" altLang="zh-CN" sz="1700" dirty="0"/>
              <a:t>Event</a:t>
            </a:r>
            <a:r>
              <a:rPr lang="zh-CN" altLang="en-US" sz="1700" dirty="0"/>
              <a:t> </a:t>
            </a:r>
            <a:r>
              <a:rPr lang="en-US" altLang="zh-CN" sz="1700" dirty="0"/>
              <a:t>detection:</a:t>
            </a:r>
            <a:r>
              <a:rPr lang="zh-CN" altLang="en-US" sz="1700" dirty="0"/>
              <a:t> </a:t>
            </a:r>
            <a:r>
              <a:rPr lang="en-US" altLang="zh-CN" sz="1700" dirty="0">
                <a:solidFill>
                  <a:schemeClr val="accent1"/>
                </a:solidFill>
              </a:rPr>
              <a:t>inner</a:t>
            </a:r>
            <a:r>
              <a:rPr lang="zh-CN" altLang="en-US" sz="1700" dirty="0">
                <a:solidFill>
                  <a:schemeClr val="accent1"/>
                </a:solidFill>
              </a:rPr>
              <a:t> </a:t>
            </a:r>
            <a:r>
              <a:rPr lang="en-US" altLang="zh-CN" sz="1700" dirty="0">
                <a:solidFill>
                  <a:schemeClr val="accent1"/>
                </a:solidFill>
              </a:rPr>
              <a:t>product</a:t>
            </a:r>
            <a:r>
              <a:rPr lang="zh-CN" altLang="en-US" sz="1700" dirty="0">
                <a:solidFill>
                  <a:schemeClr val="accent1"/>
                </a:solidFill>
              </a:rPr>
              <a:t> </a:t>
            </a:r>
            <a:r>
              <a:rPr lang="en-US" altLang="zh-CN" sz="1700" dirty="0"/>
              <a:t>between</a:t>
            </a:r>
            <a:r>
              <a:rPr lang="zh-CN" altLang="en-US" sz="1700" dirty="0"/>
              <a:t> </a:t>
            </a:r>
            <a:r>
              <a:rPr lang="en-US" altLang="zh-CN" sz="1700" dirty="0"/>
              <a:t>a</a:t>
            </a:r>
            <a:r>
              <a:rPr lang="zh-CN" altLang="en-US" sz="1700" dirty="0"/>
              <a:t> </a:t>
            </a:r>
            <a:r>
              <a:rPr lang="en-US" altLang="zh-CN" sz="1700" dirty="0"/>
              <a:t>token</a:t>
            </a:r>
            <a:r>
              <a:rPr lang="zh-CN" altLang="en-US" sz="1700" dirty="0"/>
              <a:t> </a:t>
            </a:r>
            <a:r>
              <a:rPr lang="en-US" altLang="zh-CN" sz="1700" dirty="0"/>
              <a:t>embedding</a:t>
            </a:r>
            <a:r>
              <a:rPr lang="zh-CN" altLang="en-US" sz="1700" dirty="0"/>
              <a:t> </a:t>
            </a:r>
            <a:r>
              <a:rPr lang="en-US" altLang="zh-CN" sz="1700" dirty="0"/>
              <a:t>and</a:t>
            </a:r>
            <a:r>
              <a:rPr lang="zh-CN" altLang="en-US" sz="1700" dirty="0"/>
              <a:t> </a:t>
            </a:r>
            <a:r>
              <a:rPr lang="en-US" altLang="zh-CN" sz="1700" dirty="0"/>
              <a:t>type</a:t>
            </a:r>
            <a:r>
              <a:rPr lang="zh-CN" altLang="en-US" sz="1700" dirty="0"/>
              <a:t> </a:t>
            </a:r>
            <a:r>
              <a:rPr lang="en-US" altLang="zh-CN" sz="1700" dirty="0"/>
              <a:t>embeddings</a:t>
            </a:r>
            <a:r>
              <a:rPr lang="zh-CN" altLang="en-US" sz="1700" dirty="0"/>
              <a:t> </a:t>
            </a:r>
            <a:endParaRPr lang="en-US" altLang="zh-CN" sz="1700" dirty="0"/>
          </a:p>
        </p:txBody>
      </p:sp>
      <p:sp>
        <p:nvSpPr>
          <p:cNvPr id="4" name="Slide Number Placeholder 3">
            <a:extLst>
              <a:ext uri="{FF2B5EF4-FFF2-40B4-BE49-F238E27FC236}">
                <a16:creationId xmlns="" xmlns:a16="http://schemas.microsoft.com/office/drawing/2014/main" id="{133D0B4E-3441-234B-8D64-73176AC22F0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19</a:t>
            </a:fld>
            <a:endParaRPr lang="en-US"/>
          </a:p>
        </p:txBody>
      </p:sp>
      <p:pic>
        <p:nvPicPr>
          <p:cNvPr id="5" name="Content Placeholder 5">
            <a:extLst>
              <a:ext uri="{FF2B5EF4-FFF2-40B4-BE49-F238E27FC236}">
                <a16:creationId xmlns="" xmlns:a16="http://schemas.microsoft.com/office/drawing/2014/main" id="{B01F7D90-A66B-9B4D-9F20-67AEF2A31391}"/>
              </a:ext>
            </a:extLst>
          </p:cNvPr>
          <p:cNvPicPr>
            <a:picLocks noChangeAspect="1"/>
          </p:cNvPicPr>
          <p:nvPr/>
        </p:nvPicPr>
        <p:blipFill>
          <a:blip r:embed="rId3"/>
          <a:stretch>
            <a:fillRect/>
          </a:stretch>
        </p:blipFill>
        <p:spPr>
          <a:xfrm>
            <a:off x="253991" y="3118130"/>
            <a:ext cx="6579777" cy="2766762"/>
          </a:xfrm>
          <a:prstGeom prst="rect">
            <a:avLst/>
          </a:prstGeom>
        </p:spPr>
      </p:pic>
      <p:grpSp>
        <p:nvGrpSpPr>
          <p:cNvPr id="43" name="Group 42">
            <a:extLst>
              <a:ext uri="{FF2B5EF4-FFF2-40B4-BE49-F238E27FC236}">
                <a16:creationId xmlns="" xmlns:a16="http://schemas.microsoft.com/office/drawing/2014/main" id="{B5E3E3FF-ADA8-2143-87B6-66AB1ED3A795}"/>
              </a:ext>
            </a:extLst>
          </p:cNvPr>
          <p:cNvGrpSpPr/>
          <p:nvPr/>
        </p:nvGrpSpPr>
        <p:grpSpPr>
          <a:xfrm>
            <a:off x="6716887" y="4703491"/>
            <a:ext cx="5581925" cy="2003873"/>
            <a:chOff x="6716887" y="4703491"/>
            <a:chExt cx="5581925" cy="2003873"/>
          </a:xfrm>
        </p:grpSpPr>
        <p:sp>
          <p:nvSpPr>
            <p:cNvPr id="10" name="Rectangular Callout 9">
              <a:extLst>
                <a:ext uri="{FF2B5EF4-FFF2-40B4-BE49-F238E27FC236}">
                  <a16:creationId xmlns="" xmlns:a16="http://schemas.microsoft.com/office/drawing/2014/main" id="{411AEAE5-D4E3-8745-8BA9-994BA45269C1}"/>
                </a:ext>
              </a:extLst>
            </p:cNvPr>
            <p:cNvSpPr/>
            <p:nvPr/>
          </p:nvSpPr>
          <p:spPr>
            <a:xfrm>
              <a:off x="6716887" y="4703491"/>
              <a:ext cx="5196816" cy="2003873"/>
            </a:xfrm>
            <a:prstGeom prst="wedgeRectCallout">
              <a:avLst>
                <a:gd name="adj1" fmla="val -61997"/>
                <a:gd name="adj2" fmla="val -2088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 xmlns:a16="http://schemas.microsoft.com/office/drawing/2014/main" id="{86EB6BA7-A21E-104E-89FD-BD69C50D411B}"/>
                </a:ext>
              </a:extLst>
            </p:cNvPr>
            <p:cNvSpPr txBox="1"/>
            <p:nvPr/>
          </p:nvSpPr>
          <p:spPr>
            <a:xfrm>
              <a:off x="6801433" y="4712586"/>
              <a:ext cx="4700326" cy="338554"/>
            </a:xfrm>
            <a:prstGeom prst="rect">
              <a:avLst/>
            </a:prstGeom>
            <a:noFill/>
          </p:spPr>
          <p:txBody>
            <a:bodyPr wrap="none" rtlCol="0">
              <a:spAutoFit/>
            </a:bodyPr>
            <a:lstStyle/>
            <a:p>
              <a:r>
                <a:rPr lang="en-US" altLang="zh-CN" sz="1600" dirty="0"/>
                <a:t>1.</a:t>
              </a:r>
              <a:r>
                <a:rPr lang="zh-CN" altLang="en-US" sz="1600" dirty="0"/>
                <a:t> </a:t>
              </a:r>
              <a:r>
                <a:rPr lang="en-US" altLang="zh-CN" sz="1600" dirty="0"/>
                <a:t>learn</a:t>
              </a:r>
              <a:r>
                <a:rPr lang="zh-CN" altLang="en-US" sz="1600" dirty="0"/>
                <a:t> </a:t>
              </a:r>
              <a:r>
                <a:rPr lang="en-US" altLang="zh-CN" sz="1600" dirty="0"/>
                <a:t>new</a:t>
              </a:r>
              <a:r>
                <a:rPr lang="zh-CN" altLang="en-US" sz="1600" dirty="0"/>
                <a:t> </a:t>
              </a:r>
              <a:r>
                <a:rPr lang="en-US" altLang="zh-CN" sz="1600" dirty="0"/>
                <a:t>type</a:t>
              </a:r>
              <a:r>
                <a:rPr lang="zh-CN" altLang="en-US" sz="1600" dirty="0"/>
                <a:t> </a:t>
              </a:r>
              <a:r>
                <a:rPr lang="en-US" altLang="zh-CN" sz="1600" dirty="0"/>
                <a:t>embeddings</a:t>
              </a:r>
              <a:r>
                <a:rPr lang="zh-CN" altLang="en-US" sz="1600" dirty="0"/>
                <a:t> </a:t>
              </a:r>
              <a:r>
                <a:rPr lang="en-US" altLang="zh-CN" sz="1600" dirty="0"/>
                <a:t>based</a:t>
              </a:r>
              <a:r>
                <a:rPr lang="zh-CN" altLang="en-US" sz="1600" dirty="0"/>
                <a:t> </a:t>
              </a:r>
              <a:r>
                <a:rPr lang="en-US" altLang="zh-CN" sz="1600" dirty="0"/>
                <a:t>on</a:t>
              </a:r>
              <a:r>
                <a:rPr lang="zh-CN" altLang="en-US" sz="1600" dirty="0"/>
                <a:t> </a:t>
              </a:r>
              <a:r>
                <a:rPr lang="en-US" altLang="zh-CN" sz="1600" dirty="0">
                  <a:solidFill>
                    <a:schemeClr val="accent1"/>
                  </a:solidFill>
                </a:rPr>
                <a:t>old</a:t>
              </a:r>
              <a:r>
                <a:rPr lang="zh-CN" altLang="en-US" sz="1600" dirty="0">
                  <a:solidFill>
                    <a:schemeClr val="accent1"/>
                  </a:solidFill>
                </a:rPr>
                <a:t> </a:t>
              </a:r>
              <a:r>
                <a:rPr lang="en-US" altLang="zh-CN" sz="1600" dirty="0">
                  <a:solidFill>
                    <a:schemeClr val="accent1"/>
                  </a:solidFill>
                </a:rPr>
                <a:t>types</a:t>
              </a:r>
              <a:endParaRPr lang="en-US" sz="1600" dirty="0">
                <a:solidFill>
                  <a:schemeClr val="accent1"/>
                </a:solidFill>
              </a:endParaRPr>
            </a:p>
          </p:txBody>
        </p:sp>
        <p:sp>
          <p:nvSpPr>
            <p:cNvPr id="26" name="TextBox 25">
              <a:extLst>
                <a:ext uri="{FF2B5EF4-FFF2-40B4-BE49-F238E27FC236}">
                  <a16:creationId xmlns="" xmlns:a16="http://schemas.microsoft.com/office/drawing/2014/main" id="{ECA22087-3EC6-FC45-B313-C8CA561B4328}"/>
                </a:ext>
              </a:extLst>
            </p:cNvPr>
            <p:cNvSpPr txBox="1"/>
            <p:nvPr/>
          </p:nvSpPr>
          <p:spPr>
            <a:xfrm>
              <a:off x="6835588" y="5696319"/>
              <a:ext cx="4746812" cy="338554"/>
            </a:xfrm>
            <a:prstGeom prst="rect">
              <a:avLst/>
            </a:prstGeom>
            <a:noFill/>
          </p:spPr>
          <p:txBody>
            <a:bodyPr wrap="none" rtlCol="0">
              <a:spAutoFit/>
            </a:bodyPr>
            <a:lstStyle/>
            <a:p>
              <a:r>
                <a:rPr lang="en-US" altLang="zh-CN" sz="1600" dirty="0"/>
                <a:t>2.</a:t>
              </a:r>
              <a:r>
                <a:rPr lang="zh-CN" altLang="en-US" sz="1600" dirty="0"/>
                <a:t> </a:t>
              </a:r>
              <a:r>
                <a:rPr lang="en-US" altLang="zh-CN" sz="1600" dirty="0"/>
                <a:t>learn</a:t>
              </a:r>
              <a:r>
                <a:rPr lang="zh-CN" altLang="en-US" sz="1600" dirty="0"/>
                <a:t> </a:t>
              </a:r>
              <a:r>
                <a:rPr lang="en-US" altLang="zh-CN" sz="1600" dirty="0"/>
                <a:t>new</a:t>
              </a:r>
              <a:r>
                <a:rPr lang="zh-CN" altLang="en-US" sz="1600" dirty="0"/>
                <a:t> </a:t>
              </a:r>
              <a:r>
                <a:rPr lang="en-US" altLang="zh-CN" sz="1600" dirty="0"/>
                <a:t>type</a:t>
              </a:r>
              <a:r>
                <a:rPr lang="zh-CN" altLang="en-US" sz="1600" dirty="0"/>
                <a:t> </a:t>
              </a:r>
              <a:r>
                <a:rPr lang="en-US" altLang="zh-CN" sz="1600" dirty="0"/>
                <a:t>embeddings</a:t>
              </a:r>
              <a:r>
                <a:rPr lang="zh-CN" altLang="en-US" sz="1600" dirty="0"/>
                <a:t> </a:t>
              </a:r>
              <a:r>
                <a:rPr lang="en-US" altLang="zh-CN" sz="1600" dirty="0"/>
                <a:t>from</a:t>
              </a:r>
              <a:r>
                <a:rPr lang="zh-CN" altLang="en-US" sz="1600" dirty="0"/>
                <a:t> </a:t>
              </a:r>
              <a:r>
                <a:rPr lang="en-US" altLang="zh-CN" sz="1600" dirty="0">
                  <a:solidFill>
                    <a:schemeClr val="accent1"/>
                  </a:solidFill>
                </a:rPr>
                <a:t>new</a:t>
              </a:r>
              <a:r>
                <a:rPr lang="zh-CN" altLang="en-US" sz="1600" dirty="0">
                  <a:solidFill>
                    <a:schemeClr val="accent1"/>
                  </a:solidFill>
                </a:rPr>
                <a:t> </a:t>
              </a:r>
              <a:r>
                <a:rPr lang="en-US" altLang="zh-CN" sz="1600" dirty="0">
                  <a:solidFill>
                    <a:schemeClr val="accent1"/>
                  </a:solidFill>
                </a:rPr>
                <a:t>instances</a:t>
              </a:r>
              <a:endParaRPr lang="en-US" sz="1600" dirty="0">
                <a:solidFill>
                  <a:schemeClr val="accent1"/>
                </a:solidFill>
              </a:endParaRPr>
            </a:p>
          </p:txBody>
        </p:sp>
        <p:pic>
          <p:nvPicPr>
            <p:cNvPr id="27" name="Picture 26">
              <a:extLst>
                <a:ext uri="{FF2B5EF4-FFF2-40B4-BE49-F238E27FC236}">
                  <a16:creationId xmlns="" xmlns:a16="http://schemas.microsoft.com/office/drawing/2014/main" id="{629DC3B4-45A4-1242-8B35-B6EDDFBFB552}"/>
                </a:ext>
              </a:extLst>
            </p:cNvPr>
            <p:cNvPicPr>
              <a:picLocks noChangeAspect="1"/>
            </p:cNvPicPr>
            <p:nvPr/>
          </p:nvPicPr>
          <p:blipFill>
            <a:blip r:embed="rId4"/>
            <a:stretch>
              <a:fillRect/>
            </a:stretch>
          </p:blipFill>
          <p:spPr>
            <a:xfrm>
              <a:off x="6908520" y="5049710"/>
              <a:ext cx="2052733" cy="624031"/>
            </a:xfrm>
            <a:prstGeom prst="rect">
              <a:avLst/>
            </a:prstGeom>
          </p:spPr>
        </p:pic>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209AE553-1F45-944A-ABF0-0A908B1B82FB}"/>
                    </a:ext>
                  </a:extLst>
                </p:cNvPr>
                <p:cNvSpPr txBox="1"/>
                <p:nvPr/>
              </p:nvSpPr>
              <p:spPr>
                <a:xfrm>
                  <a:off x="9132099" y="5131608"/>
                  <a:ext cx="2551176" cy="492443"/>
                </a:xfrm>
                <a:prstGeom prst="rect">
                  <a:avLst/>
                </a:prstGeom>
                <a:solidFill>
                  <a:schemeClr val="accent1">
                    <a:lumMod val="20000"/>
                    <a:lumOff val="80000"/>
                  </a:schemeClr>
                </a:solidFill>
              </p:spPr>
              <p:txBody>
                <a:bodyPr wrap="square" rtlCol="0">
                  <a:spAutoFit/>
                </a:bodyPr>
                <a:lstStyle/>
                <a:p>
                  <a14:m>
                    <m:oMath xmlns:m="http://schemas.openxmlformats.org/officeDocument/2006/math">
                      <m:sSub>
                        <m:sSubPr>
                          <m:ctrlPr>
                            <a:rPr lang="en-US" altLang="zh-CN" sz="1300" i="1" smtClean="0">
                              <a:latin typeface="Cambria Math" charset="0"/>
                            </a:rPr>
                          </m:ctrlPr>
                        </m:sSubPr>
                        <m:e>
                          <m:r>
                            <a:rPr lang="en-US" altLang="zh-CN" sz="1300" b="0" i="1" smtClean="0">
                              <a:latin typeface="Cambria Math" panose="02040503050406030204" pitchFamily="18" charset="0"/>
                            </a:rPr>
                            <m:t>𝑥</m:t>
                          </m:r>
                        </m:e>
                        <m:sub>
                          <m:r>
                            <a:rPr lang="en-US" altLang="zh-CN" sz="1300" b="0" i="1" smtClean="0">
                              <a:latin typeface="Cambria Math" panose="02040503050406030204" pitchFamily="18" charset="0"/>
                            </a:rPr>
                            <m:t>𝑖</m:t>
                          </m:r>
                        </m:sub>
                      </m:sSub>
                    </m:oMath>
                  </a14:m>
                  <a:r>
                    <a:rPr lang="en-US" altLang="zh-CN" sz="1300" dirty="0"/>
                    <a:t>:</a:t>
                  </a:r>
                  <a:r>
                    <a:rPr lang="zh-CN" altLang="en-US" sz="1300" dirty="0"/>
                    <a:t> </a:t>
                  </a:r>
                  <a:r>
                    <a:rPr lang="en-US" altLang="zh-CN" sz="1300" dirty="0"/>
                    <a:t>an</a:t>
                  </a:r>
                  <a:r>
                    <a:rPr lang="zh-CN" altLang="en-US" sz="1300" dirty="0"/>
                    <a:t> </a:t>
                  </a:r>
                  <a:r>
                    <a:rPr lang="en-US" altLang="zh-CN" sz="1300" dirty="0"/>
                    <a:t>inst.</a:t>
                  </a:r>
                  <a:r>
                    <a:rPr lang="zh-CN" altLang="en-US" sz="1300" dirty="0"/>
                    <a:t> </a:t>
                  </a:r>
                  <a:r>
                    <a:rPr lang="en-US" altLang="zh-CN" sz="1300" dirty="0"/>
                    <a:t>from</a:t>
                  </a:r>
                  <a:r>
                    <a:rPr lang="zh-CN" altLang="en-US" sz="1300" dirty="0"/>
                    <a:t> </a:t>
                  </a:r>
                  <a:r>
                    <a:rPr lang="en-US" altLang="zh-CN" sz="1300" dirty="0"/>
                    <a:t>new</a:t>
                  </a:r>
                  <a:r>
                    <a:rPr lang="zh-CN" altLang="en-US" sz="1300" dirty="0"/>
                    <a:t> </a:t>
                  </a:r>
                  <a:r>
                    <a:rPr lang="en-US" altLang="zh-CN" sz="1300" dirty="0"/>
                    <a:t>type</a:t>
                  </a:r>
                </a:p>
                <a:p>
                  <a14:m>
                    <m:oMath xmlns:m="http://schemas.openxmlformats.org/officeDocument/2006/math">
                      <m:r>
                        <a:rPr lang="en-US" altLang="zh-CN" sz="1300" b="1" i="1" smtClean="0">
                          <a:latin typeface="Cambria Math" panose="02040503050406030204" pitchFamily="18" charset="0"/>
                        </a:rPr>
                        <m:t>𝒄</m:t>
                      </m:r>
                    </m:oMath>
                  </a14:m>
                  <a:r>
                    <a:rPr lang="en-US" altLang="zh-CN" sz="1300" dirty="0"/>
                    <a:t>:</a:t>
                  </a:r>
                  <a:r>
                    <a:rPr lang="zh-CN" altLang="en-US" sz="1300" dirty="0"/>
                    <a:t>  </a:t>
                  </a:r>
                  <a:r>
                    <a:rPr lang="en-US" altLang="zh-CN" sz="1300" dirty="0"/>
                    <a:t>the</a:t>
                  </a:r>
                  <a:r>
                    <a:rPr lang="zh-CN" altLang="en-US" sz="1300" dirty="0"/>
                    <a:t> </a:t>
                  </a:r>
                  <a:r>
                    <a:rPr lang="en-US" altLang="zh-CN" sz="1300" dirty="0"/>
                    <a:t>embedding</a:t>
                  </a:r>
                  <a:r>
                    <a:rPr lang="zh-CN" altLang="en-US" sz="1300" dirty="0"/>
                    <a:t> </a:t>
                  </a:r>
                  <a:r>
                    <a:rPr lang="en-US" altLang="zh-CN" sz="1300" dirty="0"/>
                    <a:t>of</a:t>
                  </a:r>
                  <a:r>
                    <a:rPr lang="zh-CN" altLang="en-US" sz="1300" dirty="0"/>
                    <a:t> </a:t>
                  </a:r>
                  <a:r>
                    <a:rPr lang="en-US" altLang="zh-CN" sz="1300" dirty="0"/>
                    <a:t>an</a:t>
                  </a:r>
                  <a:r>
                    <a:rPr lang="zh-CN" altLang="en-US" sz="1300" dirty="0"/>
                    <a:t> </a:t>
                  </a:r>
                  <a:r>
                    <a:rPr lang="en-US" altLang="zh-CN" sz="1300" dirty="0"/>
                    <a:t>old</a:t>
                  </a:r>
                  <a:r>
                    <a:rPr lang="zh-CN" altLang="en-US" sz="1300" dirty="0"/>
                    <a:t> </a:t>
                  </a:r>
                  <a:r>
                    <a:rPr lang="en-US" altLang="zh-CN" sz="1300" dirty="0"/>
                    <a:t>type</a:t>
                  </a:r>
                  <a:endParaRPr lang="en-US" sz="1300" dirty="0"/>
                </a:p>
              </p:txBody>
            </p:sp>
          </mc:Choice>
          <mc:Fallback xmlns="">
            <p:sp>
              <p:nvSpPr>
                <p:cNvPr id="28" name="TextBox 27">
                  <a:extLst>
                    <a:ext uri="{FF2B5EF4-FFF2-40B4-BE49-F238E27FC236}">
                      <a16:creationId xmlns:a16="http://schemas.microsoft.com/office/drawing/2014/main" id="{209AE553-1F45-944A-ABF0-0A908B1B82FB}"/>
                    </a:ext>
                  </a:extLst>
                </p:cNvPr>
                <p:cNvSpPr txBox="1">
                  <a:spLocks noRot="1" noChangeAspect="1" noMove="1" noResize="1" noEditPoints="1" noAdjustHandles="1" noChangeArrowheads="1" noChangeShapeType="1" noTextEdit="1"/>
                </p:cNvSpPr>
                <p:nvPr/>
              </p:nvSpPr>
              <p:spPr>
                <a:xfrm>
                  <a:off x="9132099" y="5131608"/>
                  <a:ext cx="2551176" cy="492443"/>
                </a:xfrm>
                <a:prstGeom prst="rect">
                  <a:avLst/>
                </a:prstGeom>
                <a:blipFill>
                  <a:blip r:embed="rId5"/>
                  <a:stretch>
                    <a:fillRect t="-2500" b="-7500"/>
                  </a:stretch>
                </a:blipFill>
              </p:spPr>
              <p:txBody>
                <a:bodyPr/>
                <a:lstStyle/>
                <a:p>
                  <a:r>
                    <a:rPr lang="en-US">
                      <a:noFill/>
                    </a:rPr>
                    <a:t> </a:t>
                  </a:r>
                </a:p>
              </p:txBody>
            </p:sp>
          </mc:Fallback>
        </mc:AlternateContent>
        <p:pic>
          <p:nvPicPr>
            <p:cNvPr id="29" name="Picture 28">
              <a:extLst>
                <a:ext uri="{FF2B5EF4-FFF2-40B4-BE49-F238E27FC236}">
                  <a16:creationId xmlns="" xmlns:a16="http://schemas.microsoft.com/office/drawing/2014/main" id="{CC18BD0D-6B5F-C84E-BF9D-62629BF1AC4D}"/>
                </a:ext>
              </a:extLst>
            </p:cNvPr>
            <p:cNvPicPr>
              <a:picLocks noChangeAspect="1"/>
            </p:cNvPicPr>
            <p:nvPr/>
          </p:nvPicPr>
          <p:blipFill>
            <a:blip r:embed="rId6"/>
            <a:stretch>
              <a:fillRect/>
            </a:stretch>
          </p:blipFill>
          <p:spPr>
            <a:xfrm>
              <a:off x="6980110" y="6038523"/>
              <a:ext cx="1864396" cy="545677"/>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 xmlns:a16="http://schemas.microsoft.com/office/drawing/2014/main" id="{89CCF6B2-AB7F-C74D-BD5B-38AB5F5A7BFC}"/>
                    </a:ext>
                  </a:extLst>
                </p:cNvPr>
                <p:cNvSpPr txBox="1"/>
                <p:nvPr/>
              </p:nvSpPr>
              <p:spPr>
                <a:xfrm>
                  <a:off x="8869812" y="6107977"/>
                  <a:ext cx="3429000" cy="469680"/>
                </a:xfrm>
                <a:prstGeom prst="rect">
                  <a:avLst/>
                </a:prstGeom>
                <a:solidFill>
                  <a:schemeClr val="accent1">
                    <a:lumMod val="20000"/>
                    <a:lumOff val="80000"/>
                  </a:schemeClr>
                </a:solidFill>
              </p:spPr>
              <p:txBody>
                <a:bodyPr wrap="square" rtlCol="0">
                  <a:spAutoFit/>
                </a:bodyPr>
                <a:lstStyle/>
                <a:p>
                  <a14:m>
                    <m:oMath xmlns:m="http://schemas.openxmlformats.org/officeDocument/2006/math">
                      <m:sSub>
                        <m:sSubPr>
                          <m:ctrlPr>
                            <a:rPr lang="en-US" altLang="zh-CN" sz="1200" i="1" smtClean="0">
                              <a:latin typeface="Cambria Math" charset="0"/>
                            </a:rPr>
                          </m:ctrlPr>
                        </m:sSubPr>
                        <m:e>
                          <m:r>
                            <a:rPr lang="en-US" altLang="zh-CN" sz="1200" b="1" i="1" smtClean="0">
                              <a:latin typeface="Cambria Math" panose="02040503050406030204" pitchFamily="18" charset="0"/>
                            </a:rPr>
                            <m:t>𝒙</m:t>
                          </m:r>
                        </m:e>
                        <m:sub>
                          <m:r>
                            <a:rPr lang="en-US" altLang="zh-CN" sz="1200" b="0" i="1" smtClean="0">
                              <a:latin typeface="Cambria Math" panose="02040503050406030204" pitchFamily="18" charset="0"/>
                            </a:rPr>
                            <m:t>𝑖</m:t>
                          </m:r>
                        </m:sub>
                      </m:sSub>
                    </m:oMath>
                  </a14:m>
                  <a:r>
                    <a:rPr lang="en-US" altLang="zh-CN" sz="1200" dirty="0"/>
                    <a:t>:</a:t>
                  </a:r>
                  <a:r>
                    <a:rPr lang="zh-CN" altLang="en-US" sz="1200" dirty="0"/>
                    <a:t> </a:t>
                  </a:r>
                  <a:r>
                    <a:rPr lang="en-US" altLang="zh-CN" sz="1200" dirty="0"/>
                    <a:t>embedding</a:t>
                  </a:r>
                  <a:r>
                    <a:rPr lang="zh-CN" altLang="en-US" sz="1200" dirty="0"/>
                    <a:t> </a:t>
                  </a:r>
                  <a:r>
                    <a:rPr lang="en-US" altLang="zh-CN" sz="1200" dirty="0"/>
                    <a:t>of</a:t>
                  </a:r>
                  <a:r>
                    <a:rPr lang="zh-CN" altLang="en-US" sz="1200" dirty="0"/>
                    <a:t> </a:t>
                  </a:r>
                  <a14:m>
                    <m:oMath xmlns:m="http://schemas.openxmlformats.org/officeDocument/2006/math">
                      <m:sSub>
                        <m:sSubPr>
                          <m:ctrlPr>
                            <a:rPr lang="en-US" altLang="zh-CN" sz="1200" i="1">
                              <a:latin typeface="Cambria Math" charset="0"/>
                            </a:rPr>
                          </m:ctrlPr>
                        </m:sSubPr>
                        <m:e>
                          <m:r>
                            <a:rPr lang="en-US" altLang="zh-CN" sz="1200" i="1">
                              <a:latin typeface="Cambria Math" panose="02040503050406030204" pitchFamily="18" charset="0"/>
                            </a:rPr>
                            <m:t>𝑥</m:t>
                          </m:r>
                        </m:e>
                        <m:sub>
                          <m:r>
                            <a:rPr lang="en-US" altLang="zh-CN" sz="1200" i="1">
                              <a:latin typeface="Cambria Math" panose="02040503050406030204" pitchFamily="18" charset="0"/>
                            </a:rPr>
                            <m:t>𝑖</m:t>
                          </m:r>
                        </m:sub>
                      </m:sSub>
                    </m:oMath>
                  </a14:m>
                  <a:r>
                    <a:rPr lang="zh-CN" altLang="en-US" sz="1200" dirty="0"/>
                    <a:t> </a:t>
                  </a:r>
                  <a:r>
                    <a:rPr lang="en-US" altLang="zh-CN" sz="1200" dirty="0"/>
                    <a:t>from</a:t>
                  </a:r>
                  <a:r>
                    <a:rPr lang="zh-CN" altLang="en-US" sz="1200" dirty="0"/>
                    <a:t> </a:t>
                  </a:r>
                  <a:r>
                    <a:rPr lang="en-US" altLang="zh-CN" sz="1200" dirty="0"/>
                    <a:t>BERT</a:t>
                  </a:r>
                </a:p>
                <a:p>
                  <a14:m>
                    <m:oMath xmlns:m="http://schemas.openxmlformats.org/officeDocument/2006/math">
                      <m:r>
                        <a:rPr lang="en-US" altLang="zh-CN" sz="1200" b="0" i="1" smtClean="0">
                          <a:latin typeface="Cambria Math" panose="02040503050406030204" pitchFamily="18" charset="0"/>
                        </a:rPr>
                        <m:t>𝑝</m:t>
                      </m:r>
                      <m:r>
                        <a:rPr lang="en-US" altLang="zh-CN" sz="1200" b="0" i="1" smtClean="0">
                          <a:latin typeface="Cambria Math" panose="02040503050406030204" pitchFamily="18" charset="0"/>
                        </a:rPr>
                        <m:t>(</m:t>
                      </m:r>
                      <m:sSup>
                        <m:sSupPr>
                          <m:ctrlPr>
                            <a:rPr lang="en-US" altLang="zh-CN" sz="1200" b="0" i="1" smtClean="0">
                              <a:latin typeface="Cambria Math" charset="0"/>
                            </a:rPr>
                          </m:ctrlPr>
                        </m:sSupPr>
                        <m:e>
                          <m:r>
                            <a:rPr lang="en-US" altLang="zh-CN" sz="1200" b="0" i="1" smtClean="0">
                              <a:latin typeface="Cambria Math" panose="02040503050406030204" pitchFamily="18" charset="0"/>
                            </a:rPr>
                            <m:t>𝑐</m:t>
                          </m:r>
                        </m:e>
                        <m:sup>
                          <m:r>
                            <a:rPr lang="en-US" altLang="zh-CN" sz="1200" b="0" i="1" smtClean="0">
                              <a:latin typeface="Cambria Math" panose="02040503050406030204" pitchFamily="18" charset="0"/>
                              <a:ea typeface="Cambria Math" panose="02040503050406030204" pitchFamily="18" charset="0"/>
                            </a:rPr>
                            <m:t>∅</m:t>
                          </m:r>
                        </m:sup>
                      </m:sSup>
                      <m:r>
                        <a:rPr lang="en-US" altLang="zh-CN" sz="1200" b="0" i="1" smtClean="0">
                          <a:latin typeface="Cambria Math" panose="02040503050406030204" pitchFamily="18" charset="0"/>
                        </a:rPr>
                        <m:t>|</m:t>
                      </m:r>
                      <m:sSub>
                        <m:sSubPr>
                          <m:ctrlPr>
                            <a:rPr lang="en-US" altLang="zh-CN" sz="1200" b="0" i="1" smtClean="0">
                              <a:latin typeface="Cambria Math" charset="0"/>
                            </a:rPr>
                          </m:ctrlPr>
                        </m:sSubPr>
                        <m:e>
                          <m:r>
                            <a:rPr lang="en-US" altLang="zh-CN" sz="1200" b="0" i="1" smtClean="0">
                              <a:latin typeface="Cambria Math" panose="02040503050406030204" pitchFamily="18" charset="0"/>
                            </a:rPr>
                            <m:t>𝑥</m:t>
                          </m:r>
                        </m:e>
                        <m:sub>
                          <m:r>
                            <a:rPr lang="en-US" altLang="zh-CN" sz="1200" b="0" i="1" smtClean="0">
                              <a:latin typeface="Cambria Math" panose="02040503050406030204" pitchFamily="18" charset="0"/>
                            </a:rPr>
                            <m:t>𝑖</m:t>
                          </m:r>
                        </m:sub>
                      </m:sSub>
                      <m:r>
                        <a:rPr lang="en-US" altLang="zh-CN" sz="1200" b="0" i="1" smtClean="0">
                          <a:latin typeface="Cambria Math" panose="02040503050406030204" pitchFamily="18" charset="0"/>
                        </a:rPr>
                        <m:t>)</m:t>
                      </m:r>
                    </m:oMath>
                  </a14:m>
                  <a:r>
                    <a:rPr lang="en-US" altLang="zh-CN" sz="1200" dirty="0"/>
                    <a:t>:</a:t>
                  </a:r>
                  <a:r>
                    <a:rPr lang="zh-CN" altLang="en-US" sz="1200" dirty="0"/>
                    <a:t> </a:t>
                  </a:r>
                  <a:r>
                    <a:rPr lang="en-US" altLang="zh-CN" sz="1200" dirty="0"/>
                    <a:t>how</a:t>
                  </a:r>
                  <a:r>
                    <a:rPr lang="zh-CN" altLang="en-US" sz="1200" dirty="0"/>
                    <a:t> </a:t>
                  </a:r>
                  <a:r>
                    <a:rPr lang="en-US" altLang="zh-CN" sz="1200" dirty="0"/>
                    <a:t>much</a:t>
                  </a:r>
                  <a:r>
                    <a:rPr lang="zh-CN" altLang="en-US" sz="1200" dirty="0"/>
                    <a:t> </a:t>
                  </a:r>
                  <a14:m>
                    <m:oMath xmlns:m="http://schemas.openxmlformats.org/officeDocument/2006/math">
                      <m:sSub>
                        <m:sSubPr>
                          <m:ctrlPr>
                            <a:rPr lang="en-US" altLang="zh-CN" sz="1200" i="1">
                              <a:latin typeface="Cambria Math" charset="0"/>
                            </a:rPr>
                          </m:ctrlPr>
                        </m:sSubPr>
                        <m:e>
                          <m:r>
                            <a:rPr lang="en-US" altLang="zh-CN" sz="1200" i="1">
                              <a:latin typeface="Cambria Math" panose="02040503050406030204" pitchFamily="18" charset="0"/>
                            </a:rPr>
                            <m:t>𝑥</m:t>
                          </m:r>
                        </m:e>
                        <m:sub>
                          <m:r>
                            <a:rPr lang="en-US" altLang="zh-CN" sz="1200" i="1">
                              <a:latin typeface="Cambria Math" panose="02040503050406030204" pitchFamily="18" charset="0"/>
                            </a:rPr>
                            <m:t>𝑖</m:t>
                          </m:r>
                        </m:sub>
                      </m:sSub>
                    </m:oMath>
                  </a14:m>
                  <a:r>
                    <a:rPr lang="zh-CN" altLang="en-US" sz="1200" dirty="0"/>
                    <a:t> </a:t>
                  </a:r>
                  <a:r>
                    <a:rPr lang="en-US" altLang="zh-CN" sz="1200" dirty="0"/>
                    <a:t>is</a:t>
                  </a:r>
                  <a:r>
                    <a:rPr lang="zh-CN" altLang="en-US" sz="1200" dirty="0"/>
                    <a:t> </a:t>
                  </a:r>
                  <a:r>
                    <a:rPr lang="en-US" altLang="zh-CN" sz="1200" dirty="0"/>
                    <a:t>different</a:t>
                  </a:r>
                  <a:r>
                    <a:rPr lang="zh-CN" altLang="en-US" sz="1200" dirty="0"/>
                    <a:t> </a:t>
                  </a:r>
                  <a:r>
                    <a:rPr lang="en-US" altLang="zh-CN" sz="1200" dirty="0"/>
                    <a:t>from</a:t>
                  </a:r>
                  <a:r>
                    <a:rPr lang="zh-CN" altLang="en-US" sz="1200" dirty="0"/>
                    <a:t> </a:t>
                  </a:r>
                  <a:r>
                    <a:rPr lang="en-US" altLang="zh-CN" sz="1200" dirty="0"/>
                    <a:t>old</a:t>
                  </a:r>
                  <a:r>
                    <a:rPr lang="zh-CN" altLang="en-US" sz="1200" dirty="0"/>
                    <a:t> </a:t>
                  </a:r>
                  <a:r>
                    <a:rPr lang="en-US" altLang="zh-CN" sz="1200" dirty="0"/>
                    <a:t>types</a:t>
                  </a:r>
                </a:p>
              </p:txBody>
            </p:sp>
          </mc:Choice>
          <mc:Fallback xmlns="">
            <p:sp>
              <p:nvSpPr>
                <p:cNvPr id="30" name="TextBox 29">
                  <a:extLst>
                    <a:ext uri="{FF2B5EF4-FFF2-40B4-BE49-F238E27FC236}">
                      <a16:creationId xmlns:a16="http://schemas.microsoft.com/office/drawing/2014/main" id="{89CCF6B2-AB7F-C74D-BD5B-38AB5F5A7BFC}"/>
                    </a:ext>
                  </a:extLst>
                </p:cNvPr>
                <p:cNvSpPr txBox="1">
                  <a:spLocks noRot="1" noChangeAspect="1" noMove="1" noResize="1" noEditPoints="1" noAdjustHandles="1" noChangeArrowheads="1" noChangeShapeType="1" noTextEdit="1"/>
                </p:cNvSpPr>
                <p:nvPr/>
              </p:nvSpPr>
              <p:spPr>
                <a:xfrm>
                  <a:off x="8869812" y="6107977"/>
                  <a:ext cx="3429000" cy="469680"/>
                </a:xfrm>
                <a:prstGeom prst="rect">
                  <a:avLst/>
                </a:prstGeom>
                <a:blipFill>
                  <a:blip r:embed="rId7"/>
                  <a:stretch>
                    <a:fillRect b="-10526"/>
                  </a:stretch>
                </a:blipFill>
              </p:spPr>
              <p:txBody>
                <a:bodyPr/>
                <a:lstStyle/>
                <a:p>
                  <a:r>
                    <a:rPr lang="en-US">
                      <a:noFill/>
                    </a:rPr>
                    <a:t> </a:t>
                  </a:r>
                </a:p>
              </p:txBody>
            </p:sp>
          </mc:Fallback>
        </mc:AlternateContent>
      </p:grpSp>
      <p:grpSp>
        <p:nvGrpSpPr>
          <p:cNvPr id="42" name="Group 41">
            <a:extLst>
              <a:ext uri="{FF2B5EF4-FFF2-40B4-BE49-F238E27FC236}">
                <a16:creationId xmlns="" xmlns:a16="http://schemas.microsoft.com/office/drawing/2014/main" id="{FBB96370-4168-464C-B38A-2BFA1276E838}"/>
              </a:ext>
            </a:extLst>
          </p:cNvPr>
          <p:cNvGrpSpPr/>
          <p:nvPr/>
        </p:nvGrpSpPr>
        <p:grpSpPr>
          <a:xfrm>
            <a:off x="6603702" y="2580083"/>
            <a:ext cx="5487740" cy="2031674"/>
            <a:chOff x="6603702" y="2580083"/>
            <a:chExt cx="5487740" cy="2031674"/>
          </a:xfrm>
        </p:grpSpPr>
        <p:sp>
          <p:nvSpPr>
            <p:cNvPr id="7" name="Rectangular Callout 6">
              <a:extLst>
                <a:ext uri="{FF2B5EF4-FFF2-40B4-BE49-F238E27FC236}">
                  <a16:creationId xmlns="" xmlns:a16="http://schemas.microsoft.com/office/drawing/2014/main" id="{33599EFB-078E-524E-BA24-A0204851EF33}"/>
                </a:ext>
              </a:extLst>
            </p:cNvPr>
            <p:cNvSpPr/>
            <p:nvPr/>
          </p:nvSpPr>
          <p:spPr>
            <a:xfrm>
              <a:off x="6716889" y="2580083"/>
              <a:ext cx="5196816" cy="2031674"/>
            </a:xfrm>
            <a:prstGeom prst="wedgeRectCallout">
              <a:avLst>
                <a:gd name="adj1" fmla="val -62369"/>
                <a:gd name="adj2" fmla="val 4245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129E801-9060-5540-81D0-995EFACA65B1}"/>
                </a:ext>
              </a:extLst>
            </p:cNvPr>
            <p:cNvSpPr txBox="1"/>
            <p:nvPr/>
          </p:nvSpPr>
          <p:spPr>
            <a:xfrm>
              <a:off x="6730138" y="2592554"/>
              <a:ext cx="5196816" cy="830997"/>
            </a:xfrm>
            <a:prstGeom prst="rect">
              <a:avLst/>
            </a:prstGeom>
            <a:noFill/>
          </p:spPr>
          <p:txBody>
            <a:bodyPr wrap="square" rtlCol="0">
              <a:spAutoFit/>
            </a:bodyPr>
            <a:lstStyle/>
            <a:p>
              <a:r>
                <a:rPr lang="en-US" altLang="zh-CN" sz="1600" b="1" dirty="0">
                  <a:solidFill>
                    <a:schemeClr val="accent1"/>
                  </a:solidFill>
                </a:rPr>
                <a:t>Self-training:</a:t>
              </a:r>
              <a:r>
                <a:rPr lang="zh-CN" altLang="en-US" sz="1600" b="1" dirty="0">
                  <a:solidFill>
                    <a:schemeClr val="accent1"/>
                  </a:solidFill>
                </a:rPr>
                <a:t> </a:t>
              </a:r>
              <a:r>
                <a:rPr lang="en-US" altLang="zh-CN" sz="1600" dirty="0"/>
                <a:t>encouraging</a:t>
              </a:r>
              <a:r>
                <a:rPr lang="zh-CN" altLang="en-US" sz="1600" dirty="0"/>
                <a:t> </a:t>
              </a:r>
              <a:r>
                <a:rPr lang="en-US" altLang="zh-CN" sz="1600" dirty="0"/>
                <a:t>the</a:t>
              </a:r>
              <a:r>
                <a:rPr lang="zh-CN" altLang="en-US" sz="1600" dirty="0"/>
                <a:t> </a:t>
              </a:r>
              <a:r>
                <a:rPr lang="en-US" altLang="zh-CN" sz="1600" dirty="0"/>
                <a:t>probability</a:t>
              </a:r>
              <a:r>
                <a:rPr lang="zh-CN" altLang="en-US" sz="1600" dirty="0"/>
                <a:t> </a:t>
              </a:r>
              <a:r>
                <a:rPr lang="en-US" altLang="zh-CN" sz="1600" dirty="0"/>
                <a:t>of</a:t>
              </a:r>
              <a:r>
                <a:rPr lang="zh-CN" altLang="en-US" sz="1600" dirty="0"/>
                <a:t> </a:t>
              </a:r>
              <a:r>
                <a:rPr lang="en-US" altLang="zh-CN" sz="1600" dirty="0"/>
                <a:t>each</a:t>
              </a:r>
              <a:r>
                <a:rPr lang="zh-CN" altLang="en-US" sz="1600" dirty="0"/>
                <a:t> </a:t>
              </a:r>
              <a:r>
                <a:rPr lang="en-US" altLang="zh-CN" sz="1600" dirty="0"/>
                <a:t>instance</a:t>
              </a:r>
              <a:r>
                <a:rPr lang="zh-CN" altLang="en-US" sz="1600" dirty="0"/>
                <a:t> </a:t>
              </a:r>
              <a:r>
                <a:rPr lang="en-US" altLang="zh-CN" sz="1600" dirty="0"/>
                <a:t>from</a:t>
              </a:r>
              <a:r>
                <a:rPr lang="zh-CN" altLang="en-US" sz="1600" dirty="0"/>
                <a:t> </a:t>
              </a:r>
              <a:r>
                <a:rPr lang="en-US" altLang="zh-CN" sz="1600" dirty="0"/>
                <a:t>the</a:t>
              </a:r>
              <a:r>
                <a:rPr lang="zh-CN" altLang="en-US" sz="1600" dirty="0"/>
                <a:t> </a:t>
              </a:r>
              <a:r>
                <a:rPr lang="en-US" altLang="zh-CN" sz="1600" dirty="0"/>
                <a:t>new</a:t>
              </a:r>
              <a:r>
                <a:rPr lang="zh-CN" altLang="en-US" sz="1600" dirty="0"/>
                <a:t> </a:t>
              </a:r>
              <a:r>
                <a:rPr lang="en-US" altLang="zh-CN" sz="1600" dirty="0"/>
                <a:t>task</a:t>
              </a:r>
              <a:r>
                <a:rPr lang="zh-CN" altLang="en-US" sz="1600" dirty="0"/>
                <a:t> </a:t>
              </a:r>
              <a:r>
                <a:rPr lang="en-US" altLang="zh-CN" sz="1600" dirty="0"/>
                <a:t>over</a:t>
              </a:r>
              <a:r>
                <a:rPr lang="zh-CN" altLang="en-US" sz="1600" dirty="0"/>
                <a:t> </a:t>
              </a:r>
              <a:r>
                <a:rPr lang="en-US" altLang="zh-CN" sz="1600" dirty="0"/>
                <a:t>old</a:t>
              </a:r>
              <a:r>
                <a:rPr lang="zh-CN" altLang="en-US" sz="1600" dirty="0"/>
                <a:t> </a:t>
              </a:r>
              <a:r>
                <a:rPr lang="en-US" altLang="zh-CN" sz="1600" dirty="0"/>
                <a:t>types</a:t>
              </a:r>
              <a:r>
                <a:rPr lang="zh-CN" altLang="en-US" sz="1600" dirty="0"/>
                <a:t> </a:t>
              </a:r>
              <a:r>
                <a:rPr lang="en-US" altLang="zh-CN" sz="1600" dirty="0"/>
                <a:t>to</a:t>
              </a:r>
              <a:r>
                <a:rPr lang="zh-CN" altLang="en-US" sz="1600" dirty="0"/>
                <a:t> </a:t>
              </a:r>
              <a:r>
                <a:rPr lang="en-US" altLang="zh-CN" sz="1600" dirty="0"/>
                <a:t>be</a:t>
              </a:r>
              <a:r>
                <a:rPr lang="zh-CN" altLang="en-US" sz="1600" dirty="0"/>
                <a:t> </a:t>
              </a:r>
              <a:r>
                <a:rPr lang="en-US" altLang="zh-CN" sz="1600" dirty="0"/>
                <a:t>consistent</a:t>
              </a:r>
              <a:r>
                <a:rPr lang="zh-CN" altLang="en-US" sz="1600" dirty="0"/>
                <a:t> </a:t>
              </a:r>
              <a:r>
                <a:rPr lang="en-US" altLang="zh-CN" sz="1600" dirty="0"/>
                <a:t>between</a:t>
              </a:r>
              <a:r>
                <a:rPr lang="zh-CN" altLang="en-US" sz="1600" dirty="0"/>
                <a:t> </a:t>
              </a:r>
              <a:r>
                <a:rPr lang="en-US" altLang="zh-CN" sz="1600" dirty="0"/>
                <a:t>the</a:t>
              </a:r>
              <a:r>
                <a:rPr lang="zh-CN" altLang="en-US" sz="1600" dirty="0"/>
                <a:t> </a:t>
              </a:r>
              <a:r>
                <a:rPr lang="en-US" altLang="zh-CN" sz="1600" dirty="0"/>
                <a:t>old</a:t>
              </a:r>
              <a:r>
                <a:rPr lang="zh-CN" altLang="en-US" sz="1600" dirty="0"/>
                <a:t> </a:t>
              </a:r>
              <a:r>
                <a:rPr lang="en-US" altLang="zh-CN" sz="1600" dirty="0"/>
                <a:t>and</a:t>
              </a:r>
              <a:r>
                <a:rPr lang="zh-CN" altLang="en-US" sz="1600" dirty="0"/>
                <a:t> </a:t>
              </a:r>
              <a:r>
                <a:rPr lang="en-US" altLang="zh-CN" sz="1600" dirty="0"/>
                <a:t>new</a:t>
              </a:r>
              <a:r>
                <a:rPr lang="zh-CN" altLang="en-US" sz="1600" dirty="0"/>
                <a:t> </a:t>
              </a:r>
              <a:r>
                <a:rPr lang="en-US" altLang="zh-CN" sz="1600" dirty="0"/>
                <a:t>models</a:t>
              </a:r>
            </a:p>
          </p:txBody>
        </p:sp>
        <p:pic>
          <p:nvPicPr>
            <p:cNvPr id="9" name="Picture 8">
              <a:extLst>
                <a:ext uri="{FF2B5EF4-FFF2-40B4-BE49-F238E27FC236}">
                  <a16:creationId xmlns="" xmlns:a16="http://schemas.microsoft.com/office/drawing/2014/main" id="{1BDFA194-9BBC-834C-9067-FC38F9065A2F}"/>
                </a:ext>
              </a:extLst>
            </p:cNvPr>
            <p:cNvPicPr>
              <a:picLocks noChangeAspect="1"/>
            </p:cNvPicPr>
            <p:nvPr/>
          </p:nvPicPr>
          <p:blipFill>
            <a:blip r:embed="rId8"/>
            <a:stretch>
              <a:fillRect/>
            </a:stretch>
          </p:blipFill>
          <p:spPr>
            <a:xfrm>
              <a:off x="7413716" y="3803122"/>
              <a:ext cx="3052157" cy="696688"/>
            </a:xfrm>
            <a:prstGeom prst="rect">
              <a:avLst/>
            </a:prstGeom>
          </p:spPr>
        </p:pic>
        <p:sp>
          <p:nvSpPr>
            <p:cNvPr id="11" name="TextBox 10">
              <a:extLst>
                <a:ext uri="{FF2B5EF4-FFF2-40B4-BE49-F238E27FC236}">
                  <a16:creationId xmlns="" xmlns:a16="http://schemas.microsoft.com/office/drawing/2014/main" id="{4D3298EC-141D-FB4C-8673-062E7EBD2656}"/>
                </a:ext>
              </a:extLst>
            </p:cNvPr>
            <p:cNvSpPr txBox="1"/>
            <p:nvPr/>
          </p:nvSpPr>
          <p:spPr>
            <a:xfrm>
              <a:off x="6603702" y="3490623"/>
              <a:ext cx="2432304" cy="276999"/>
            </a:xfrm>
            <a:prstGeom prst="rect">
              <a:avLst/>
            </a:prstGeom>
            <a:solidFill>
              <a:schemeClr val="accent1">
                <a:lumMod val="20000"/>
                <a:lumOff val="80000"/>
              </a:schemeClr>
            </a:solidFill>
          </p:spPr>
          <p:txBody>
            <a:bodyPr wrap="square" rtlCol="0">
              <a:spAutoFit/>
            </a:bodyPr>
            <a:lstStyle/>
            <a:p>
              <a:r>
                <a:rPr lang="en-US" altLang="zh-CN" sz="1200" dirty="0"/>
                <a:t>Pseudo</a:t>
              </a:r>
              <a:r>
                <a:rPr lang="zh-CN" altLang="en-US" sz="1200" dirty="0"/>
                <a:t> </a:t>
              </a:r>
              <a:r>
                <a:rPr lang="en-US" altLang="zh-CN" sz="1200" dirty="0"/>
                <a:t>label</a:t>
              </a:r>
              <a:r>
                <a:rPr lang="zh-CN" altLang="en-US" sz="1200" dirty="0"/>
                <a:t> </a:t>
              </a:r>
              <a:r>
                <a:rPr lang="en-US" altLang="zh-CN" sz="1200" dirty="0"/>
                <a:t>dist.</a:t>
              </a:r>
              <a:r>
                <a:rPr lang="zh-CN" altLang="en-US" sz="1200" dirty="0"/>
                <a:t> </a:t>
              </a:r>
              <a:r>
                <a:rPr lang="en-US" altLang="zh-CN" sz="1200" dirty="0"/>
                <a:t>from</a:t>
              </a:r>
              <a:r>
                <a:rPr lang="zh-CN" altLang="en-US" sz="1200" dirty="0"/>
                <a:t> </a:t>
              </a:r>
              <a:r>
                <a:rPr lang="en-US" altLang="zh-CN" sz="1200" dirty="0"/>
                <a:t>old</a:t>
              </a:r>
              <a:r>
                <a:rPr lang="zh-CN" altLang="en-US" sz="1200" dirty="0"/>
                <a:t> </a:t>
              </a:r>
              <a:r>
                <a:rPr lang="en-US" altLang="zh-CN" sz="1200" dirty="0"/>
                <a:t>model</a:t>
              </a:r>
              <a:endParaRPr lang="en-US" sz="1200" dirty="0"/>
            </a:p>
          </p:txBody>
        </p:sp>
        <p:cxnSp>
          <p:nvCxnSpPr>
            <p:cNvPr id="13" name="Straight Arrow Connector 12">
              <a:extLst>
                <a:ext uri="{FF2B5EF4-FFF2-40B4-BE49-F238E27FC236}">
                  <a16:creationId xmlns="" xmlns:a16="http://schemas.microsoft.com/office/drawing/2014/main" id="{64A3E27E-BB38-EF4B-AA0A-76D500C8E6EF}"/>
                </a:ext>
              </a:extLst>
            </p:cNvPr>
            <p:cNvCxnSpPr>
              <a:cxnSpLocks/>
              <a:endCxn id="11" idx="3"/>
            </p:cNvCxnSpPr>
            <p:nvPr/>
          </p:nvCxnSpPr>
          <p:spPr>
            <a:xfrm flipH="1" flipV="1">
              <a:off x="9036006" y="3629123"/>
              <a:ext cx="387654" cy="244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7DE04437-0A3A-6A48-A905-96CBC0568A92}"/>
                </a:ext>
              </a:extLst>
            </p:cNvPr>
            <p:cNvSpPr txBox="1"/>
            <p:nvPr/>
          </p:nvSpPr>
          <p:spPr>
            <a:xfrm>
              <a:off x="10088906" y="3522520"/>
              <a:ext cx="2002536" cy="276999"/>
            </a:xfrm>
            <a:prstGeom prst="rect">
              <a:avLst/>
            </a:prstGeom>
            <a:solidFill>
              <a:schemeClr val="accent1">
                <a:lumMod val="20000"/>
                <a:lumOff val="80000"/>
              </a:schemeClr>
            </a:solidFill>
          </p:spPr>
          <p:txBody>
            <a:bodyPr wrap="square" rtlCol="0">
              <a:spAutoFit/>
            </a:bodyPr>
            <a:lstStyle/>
            <a:p>
              <a:r>
                <a:rPr lang="en-US" altLang="zh-CN" sz="1200" dirty="0"/>
                <a:t>Label</a:t>
              </a:r>
              <a:r>
                <a:rPr lang="zh-CN" altLang="en-US" sz="1200" dirty="0"/>
                <a:t> </a:t>
              </a:r>
              <a:r>
                <a:rPr lang="en-US" altLang="zh-CN" sz="1200" dirty="0"/>
                <a:t>dist.</a:t>
              </a:r>
              <a:r>
                <a:rPr lang="zh-CN" altLang="en-US" sz="1200" dirty="0"/>
                <a:t> </a:t>
              </a:r>
              <a:r>
                <a:rPr lang="en-US" altLang="zh-CN" sz="1200" dirty="0"/>
                <a:t>from</a:t>
              </a:r>
              <a:r>
                <a:rPr lang="zh-CN" altLang="en-US" sz="1200" dirty="0"/>
                <a:t> </a:t>
              </a:r>
              <a:r>
                <a:rPr lang="en-US" altLang="zh-CN" sz="1200" dirty="0"/>
                <a:t>new</a:t>
              </a:r>
              <a:r>
                <a:rPr lang="zh-CN" altLang="en-US" sz="1200" dirty="0"/>
                <a:t> </a:t>
              </a:r>
              <a:r>
                <a:rPr lang="en-US" altLang="zh-CN" sz="1200" dirty="0"/>
                <a:t>model</a:t>
              </a:r>
              <a:endParaRPr lang="en-US" sz="1200" dirty="0"/>
            </a:p>
          </p:txBody>
        </p:sp>
        <p:sp>
          <p:nvSpPr>
            <p:cNvPr id="19" name="TextBox 18">
              <a:extLst>
                <a:ext uri="{FF2B5EF4-FFF2-40B4-BE49-F238E27FC236}">
                  <a16:creationId xmlns="" xmlns:a16="http://schemas.microsoft.com/office/drawing/2014/main" id="{23547ED1-94CF-9B44-B602-1CFFEBE1CD36}"/>
                </a:ext>
              </a:extLst>
            </p:cNvPr>
            <p:cNvSpPr txBox="1"/>
            <p:nvPr/>
          </p:nvSpPr>
          <p:spPr>
            <a:xfrm>
              <a:off x="9153028" y="4271852"/>
              <a:ext cx="1655064" cy="276999"/>
            </a:xfrm>
            <a:prstGeom prst="rect">
              <a:avLst/>
            </a:prstGeom>
            <a:solidFill>
              <a:schemeClr val="accent1">
                <a:lumMod val="20000"/>
                <a:lumOff val="80000"/>
              </a:schemeClr>
            </a:solidFill>
          </p:spPr>
          <p:txBody>
            <a:bodyPr wrap="square" rtlCol="0">
              <a:spAutoFit/>
            </a:bodyPr>
            <a:lstStyle/>
            <a:p>
              <a:r>
                <a:rPr lang="en-US" altLang="zh-CN" sz="1200" dirty="0"/>
                <a:t>Old</a:t>
              </a:r>
              <a:r>
                <a:rPr lang="zh-CN" altLang="en-US" sz="1200" dirty="0"/>
                <a:t> </a:t>
              </a:r>
              <a:r>
                <a:rPr lang="en-US" altLang="zh-CN" sz="1200" dirty="0"/>
                <a:t>label</a:t>
              </a:r>
              <a:r>
                <a:rPr lang="zh-CN" altLang="en-US" sz="1200" dirty="0"/>
                <a:t> </a:t>
              </a:r>
              <a:r>
                <a:rPr lang="en-US" altLang="zh-CN" sz="1200" dirty="0"/>
                <a:t>embeddings</a:t>
              </a:r>
              <a:endParaRPr lang="en-US" sz="1200" dirty="0"/>
            </a:p>
          </p:txBody>
        </p:sp>
        <p:cxnSp>
          <p:nvCxnSpPr>
            <p:cNvPr id="20" name="Straight Arrow Connector 19">
              <a:extLst>
                <a:ext uri="{FF2B5EF4-FFF2-40B4-BE49-F238E27FC236}">
                  <a16:creationId xmlns="" xmlns:a16="http://schemas.microsoft.com/office/drawing/2014/main" id="{177C826B-B2EB-C344-ACB7-B6DBCCEB1372}"/>
                </a:ext>
              </a:extLst>
            </p:cNvPr>
            <p:cNvCxnSpPr>
              <a:cxnSpLocks/>
            </p:cNvCxnSpPr>
            <p:nvPr/>
          </p:nvCxnSpPr>
          <p:spPr>
            <a:xfrm>
              <a:off x="8975919" y="4387860"/>
              <a:ext cx="1828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 xmlns:a16="http://schemas.microsoft.com/office/drawing/2014/main" id="{88195726-ACCE-6047-A2A1-B44DDB09C3A4}"/>
                </a:ext>
              </a:extLst>
            </p:cNvPr>
            <p:cNvSpPr txBox="1"/>
            <p:nvPr/>
          </p:nvSpPr>
          <p:spPr>
            <a:xfrm>
              <a:off x="10598858" y="3940761"/>
              <a:ext cx="1463040" cy="276999"/>
            </a:xfrm>
            <a:prstGeom prst="rect">
              <a:avLst/>
            </a:prstGeom>
            <a:solidFill>
              <a:schemeClr val="accent1">
                <a:lumMod val="20000"/>
                <a:lumOff val="80000"/>
              </a:schemeClr>
            </a:solidFill>
          </p:spPr>
          <p:txBody>
            <a:bodyPr wrap="square" rtlCol="0">
              <a:spAutoFit/>
            </a:bodyPr>
            <a:lstStyle/>
            <a:p>
              <a:r>
                <a:rPr lang="en-US" altLang="zh-CN" sz="1200" dirty="0"/>
                <a:t>Inst.</a:t>
              </a:r>
              <a:r>
                <a:rPr lang="zh-CN" altLang="en-US" sz="1200" dirty="0"/>
                <a:t> </a:t>
              </a:r>
              <a:r>
                <a:rPr lang="en-US" altLang="zh-CN" sz="1200" dirty="0"/>
                <a:t>from</a:t>
              </a:r>
              <a:r>
                <a:rPr lang="zh-CN" altLang="en-US" sz="1200" dirty="0"/>
                <a:t> </a:t>
              </a:r>
              <a:r>
                <a:rPr lang="en-US" altLang="zh-CN" sz="1200" dirty="0"/>
                <a:t>new</a:t>
              </a:r>
              <a:r>
                <a:rPr lang="zh-CN" altLang="en-US" sz="1200" dirty="0"/>
                <a:t> </a:t>
              </a:r>
              <a:r>
                <a:rPr lang="en-US" altLang="zh-CN" sz="1200" dirty="0"/>
                <a:t>task</a:t>
              </a:r>
              <a:endParaRPr lang="en-US" sz="1200" dirty="0"/>
            </a:p>
          </p:txBody>
        </p:sp>
        <p:cxnSp>
          <p:nvCxnSpPr>
            <p:cNvPr id="23" name="Straight Arrow Connector 22">
              <a:extLst>
                <a:ext uri="{FF2B5EF4-FFF2-40B4-BE49-F238E27FC236}">
                  <a16:creationId xmlns="" xmlns:a16="http://schemas.microsoft.com/office/drawing/2014/main" id="{D9DF6925-AB8E-B044-A5D4-4BF427C2A9F1}"/>
                </a:ext>
              </a:extLst>
            </p:cNvPr>
            <p:cNvCxnSpPr>
              <a:cxnSpLocks/>
            </p:cNvCxnSpPr>
            <p:nvPr/>
          </p:nvCxnSpPr>
          <p:spPr>
            <a:xfrm>
              <a:off x="10382338" y="4023642"/>
              <a:ext cx="216520" cy="127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 xmlns:a16="http://schemas.microsoft.com/office/drawing/2014/main" id="{E30D7CE8-3724-F949-91A0-40141EEC2DED}"/>
                </a:ext>
              </a:extLst>
            </p:cNvPr>
            <p:cNvCxnSpPr>
              <a:cxnSpLocks/>
            </p:cNvCxnSpPr>
            <p:nvPr/>
          </p:nvCxnSpPr>
          <p:spPr>
            <a:xfrm flipV="1">
              <a:off x="9995762" y="3693813"/>
              <a:ext cx="93144" cy="211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0" name="Text Placeholder 2">
            <a:extLst>
              <a:ext uri="{FF2B5EF4-FFF2-40B4-BE49-F238E27FC236}">
                <a16:creationId xmlns="" xmlns:a16="http://schemas.microsoft.com/office/drawing/2014/main" id="{0018BB01-EA60-7249-B107-17BB687DE104}"/>
              </a:ext>
            </a:extLst>
          </p:cNvPr>
          <p:cNvSpPr txBox="1">
            <a:spLocks/>
          </p:cNvSpPr>
          <p:nvPr/>
        </p:nvSpPr>
        <p:spPr>
          <a:xfrm>
            <a:off x="618307" y="2009241"/>
            <a:ext cx="10972800" cy="85229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600"/>
              </a:spcBef>
            </a:pPr>
            <a:r>
              <a:rPr lang="en-US" altLang="zh-CN" sz="1700" dirty="0">
                <a:solidFill>
                  <a:schemeClr val="accent1"/>
                </a:solidFill>
              </a:rPr>
              <a:t>Old</a:t>
            </a:r>
            <a:r>
              <a:rPr lang="zh-CN" altLang="en-US" sz="1700" dirty="0">
                <a:solidFill>
                  <a:schemeClr val="accent1"/>
                </a:solidFill>
              </a:rPr>
              <a:t> </a:t>
            </a:r>
            <a:r>
              <a:rPr lang="en-US" altLang="zh-CN" sz="1700" dirty="0">
                <a:solidFill>
                  <a:schemeClr val="accent1"/>
                </a:solidFill>
                <a:sym typeface="Wingdings" pitchFamily="2" charset="2"/>
              </a:rPr>
              <a:t></a:t>
            </a:r>
            <a:r>
              <a:rPr lang="zh-CN" altLang="en-US" sz="1700" dirty="0">
                <a:solidFill>
                  <a:schemeClr val="accent1"/>
                </a:solidFill>
                <a:sym typeface="Wingdings" pitchFamily="2" charset="2"/>
              </a:rPr>
              <a:t> </a:t>
            </a:r>
            <a:r>
              <a:rPr lang="en-US" altLang="zh-CN" sz="1700" dirty="0">
                <a:solidFill>
                  <a:schemeClr val="accent1"/>
                </a:solidFill>
                <a:sym typeface="Wingdings" pitchFamily="2" charset="2"/>
              </a:rPr>
              <a:t>New</a:t>
            </a:r>
            <a:r>
              <a:rPr lang="en-US" altLang="zh-CN" sz="1700" dirty="0">
                <a:solidFill>
                  <a:schemeClr val="tx1"/>
                </a:solidFill>
                <a:sym typeface="Wingdings" pitchFamily="2" charset="2"/>
              </a:rPr>
              <a:t>:</a:t>
            </a:r>
            <a:r>
              <a:rPr lang="zh-CN" altLang="en-US" sz="1700" dirty="0">
                <a:solidFill>
                  <a:srgbClr val="FF0000"/>
                </a:solidFill>
                <a:sym typeface="Wingdings" pitchFamily="2" charset="2"/>
              </a:rPr>
              <a:t> </a:t>
            </a:r>
            <a:r>
              <a:rPr lang="en-US" altLang="zh-CN" sz="1700" dirty="0"/>
              <a:t>Transfer</a:t>
            </a:r>
            <a:r>
              <a:rPr lang="zh-CN" altLang="en-US" sz="1700" dirty="0"/>
              <a:t> </a:t>
            </a:r>
            <a:r>
              <a:rPr lang="en-US" altLang="zh-CN" sz="1700" dirty="0"/>
              <a:t>old</a:t>
            </a:r>
            <a:r>
              <a:rPr lang="zh-CN" altLang="en-US" sz="1700" dirty="0"/>
              <a:t> </a:t>
            </a:r>
            <a:r>
              <a:rPr lang="en-US" altLang="zh-CN" sz="1700" dirty="0"/>
              <a:t>knowledge</a:t>
            </a:r>
            <a:r>
              <a:rPr lang="zh-CN" altLang="en-US" sz="1700" dirty="0"/>
              <a:t> </a:t>
            </a:r>
            <a:r>
              <a:rPr lang="en-US" altLang="zh-CN" sz="1700" dirty="0"/>
              <a:t>to</a:t>
            </a:r>
            <a:r>
              <a:rPr lang="zh-CN" altLang="en-US" sz="1700" dirty="0"/>
              <a:t> </a:t>
            </a:r>
            <a:r>
              <a:rPr lang="en-US" altLang="zh-CN" sz="1700" dirty="0"/>
              <a:t>new</a:t>
            </a:r>
            <a:r>
              <a:rPr lang="zh-CN" altLang="en-US" sz="1700" dirty="0"/>
              <a:t> </a:t>
            </a:r>
            <a:r>
              <a:rPr lang="en-US" altLang="zh-CN" sz="1700" dirty="0"/>
              <a:t>types</a:t>
            </a:r>
            <a:r>
              <a:rPr lang="zh-CN" altLang="en-US" sz="1700" dirty="0"/>
              <a:t> </a:t>
            </a:r>
            <a:r>
              <a:rPr lang="en-US" altLang="zh-CN" sz="1700" dirty="0"/>
              <a:t>by</a:t>
            </a:r>
            <a:r>
              <a:rPr lang="zh-CN" altLang="en-US" sz="1700" dirty="0"/>
              <a:t> </a:t>
            </a:r>
            <a:r>
              <a:rPr lang="en-US" altLang="zh-CN" sz="1700" dirty="0"/>
              <a:t>initializing</a:t>
            </a:r>
            <a:r>
              <a:rPr lang="zh-CN" altLang="en-US" sz="1700" dirty="0"/>
              <a:t> </a:t>
            </a:r>
            <a:r>
              <a:rPr lang="en-US" altLang="zh-CN" sz="1700" dirty="0"/>
              <a:t>the</a:t>
            </a:r>
            <a:r>
              <a:rPr lang="zh-CN" altLang="en-US" sz="1700" dirty="0"/>
              <a:t> </a:t>
            </a:r>
            <a:r>
              <a:rPr lang="en-US" altLang="zh-CN" sz="1700" dirty="0"/>
              <a:t>type</a:t>
            </a:r>
            <a:r>
              <a:rPr lang="zh-CN" altLang="en-US" sz="1700" dirty="0"/>
              <a:t> </a:t>
            </a:r>
            <a:r>
              <a:rPr lang="en-US" altLang="zh-CN" sz="1700" dirty="0"/>
              <a:t>embeddings</a:t>
            </a:r>
            <a:r>
              <a:rPr lang="zh-CN" altLang="en-US" sz="1700" dirty="0"/>
              <a:t> </a:t>
            </a:r>
            <a:r>
              <a:rPr lang="en-US" altLang="zh-CN" sz="1700" dirty="0"/>
              <a:t>for</a:t>
            </a:r>
            <a:r>
              <a:rPr lang="zh-CN" altLang="en-US" sz="1700" dirty="0"/>
              <a:t> </a:t>
            </a:r>
            <a:r>
              <a:rPr lang="en-US" altLang="zh-CN" sz="1700" dirty="0"/>
              <a:t>new</a:t>
            </a:r>
            <a:r>
              <a:rPr lang="zh-CN" altLang="en-US" sz="1700" dirty="0"/>
              <a:t> </a:t>
            </a:r>
            <a:r>
              <a:rPr lang="en-US" altLang="zh-CN" sz="1700" dirty="0"/>
              <a:t>types</a:t>
            </a:r>
            <a:r>
              <a:rPr lang="zh-CN" altLang="en-US" sz="1700" dirty="0"/>
              <a:t> </a:t>
            </a:r>
            <a:r>
              <a:rPr lang="en-US" altLang="zh-CN" sz="1700" dirty="0"/>
              <a:t>based</a:t>
            </a:r>
            <a:r>
              <a:rPr lang="zh-CN" altLang="en-US" sz="1700" dirty="0"/>
              <a:t> </a:t>
            </a:r>
            <a:r>
              <a:rPr lang="en-US" altLang="zh-CN" sz="1700" dirty="0"/>
              <a:t>on</a:t>
            </a:r>
            <a:r>
              <a:rPr lang="zh-CN" altLang="en-US" sz="1700" dirty="0"/>
              <a:t> </a:t>
            </a:r>
            <a:r>
              <a:rPr lang="en-US" altLang="zh-CN" sz="1700" dirty="0"/>
              <a:t>learned</a:t>
            </a:r>
            <a:r>
              <a:rPr lang="zh-CN" altLang="en-US" sz="1700" dirty="0"/>
              <a:t> </a:t>
            </a:r>
            <a:r>
              <a:rPr lang="en-US" altLang="zh-CN" sz="1700" dirty="0"/>
              <a:t>types</a:t>
            </a:r>
          </a:p>
          <a:p>
            <a:pPr marL="114300" indent="0">
              <a:buFont typeface="Noto Sans Symbols"/>
              <a:buNone/>
            </a:pPr>
            <a:endParaRPr lang="en-US" dirty="0"/>
          </a:p>
        </p:txBody>
      </p:sp>
      <p:sp>
        <p:nvSpPr>
          <p:cNvPr id="41" name="Text Placeholder 2">
            <a:extLst>
              <a:ext uri="{FF2B5EF4-FFF2-40B4-BE49-F238E27FC236}">
                <a16:creationId xmlns="" xmlns:a16="http://schemas.microsoft.com/office/drawing/2014/main" id="{C3E76A08-123D-0947-AC04-56DB8D841BD6}"/>
              </a:ext>
            </a:extLst>
          </p:cNvPr>
          <p:cNvSpPr txBox="1">
            <a:spLocks/>
          </p:cNvSpPr>
          <p:nvPr/>
        </p:nvSpPr>
        <p:spPr>
          <a:xfrm>
            <a:off x="613951" y="1652187"/>
            <a:ext cx="10972800" cy="56698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600"/>
              </a:spcBef>
            </a:pPr>
            <a:r>
              <a:rPr lang="en-US" altLang="zh-CN" sz="1700" dirty="0">
                <a:solidFill>
                  <a:schemeClr val="accent1"/>
                </a:solidFill>
              </a:rPr>
              <a:t>New</a:t>
            </a:r>
            <a:r>
              <a:rPr lang="zh-CN" altLang="en-US" sz="1700" dirty="0">
                <a:solidFill>
                  <a:schemeClr val="accent1"/>
                </a:solidFill>
              </a:rPr>
              <a:t> </a:t>
            </a:r>
            <a:r>
              <a:rPr lang="en-US" altLang="zh-CN" sz="1700" dirty="0">
                <a:solidFill>
                  <a:schemeClr val="accent1"/>
                </a:solidFill>
                <a:sym typeface="Wingdings" pitchFamily="2" charset="2"/>
              </a:rPr>
              <a:t></a:t>
            </a:r>
            <a:r>
              <a:rPr lang="zh-CN" altLang="en-US" sz="1700" dirty="0">
                <a:solidFill>
                  <a:schemeClr val="accent1"/>
                </a:solidFill>
              </a:rPr>
              <a:t> </a:t>
            </a:r>
            <a:r>
              <a:rPr lang="en-US" altLang="zh-CN" sz="1700" dirty="0">
                <a:solidFill>
                  <a:schemeClr val="accent1"/>
                </a:solidFill>
              </a:rPr>
              <a:t>Old</a:t>
            </a:r>
            <a:r>
              <a:rPr lang="en-US" altLang="zh-CN" sz="1700" dirty="0"/>
              <a:t>:</a:t>
            </a:r>
            <a:r>
              <a:rPr lang="zh-CN" altLang="en-US" sz="1700" dirty="0"/>
              <a:t> </a:t>
            </a:r>
            <a:r>
              <a:rPr lang="en-US" sz="1700" dirty="0"/>
              <a:t>Use new data to update </a:t>
            </a:r>
            <a:r>
              <a:rPr lang="en-US" altLang="zh-CN" sz="1700" dirty="0"/>
              <a:t>the</a:t>
            </a:r>
            <a:r>
              <a:rPr lang="zh-CN" altLang="en-US" sz="1700" dirty="0"/>
              <a:t> </a:t>
            </a:r>
            <a:r>
              <a:rPr lang="en-US" altLang="zh-CN" sz="1700" dirty="0"/>
              <a:t>knowledge</a:t>
            </a:r>
            <a:r>
              <a:rPr lang="zh-CN" altLang="en-US" sz="1700" dirty="0"/>
              <a:t> </a:t>
            </a:r>
            <a:r>
              <a:rPr lang="en-US" altLang="zh-CN" sz="1700" dirty="0"/>
              <a:t>of</a:t>
            </a:r>
            <a:r>
              <a:rPr lang="zh-CN" altLang="en-US" sz="1700" dirty="0"/>
              <a:t> </a:t>
            </a:r>
            <a:r>
              <a:rPr lang="en-US" altLang="zh-CN" sz="1700" dirty="0"/>
              <a:t>old</a:t>
            </a:r>
            <a:r>
              <a:rPr lang="zh-CN" altLang="en-US" sz="1700" dirty="0"/>
              <a:t> </a:t>
            </a:r>
            <a:r>
              <a:rPr lang="en-US" altLang="zh-CN" sz="1700" dirty="0"/>
              <a:t>model</a:t>
            </a:r>
            <a:r>
              <a:rPr lang="en-US" sz="1700" dirty="0"/>
              <a:t> by self-training</a:t>
            </a:r>
            <a:endParaRPr lang="en-US" altLang="zh-CN" sz="1700" dirty="0"/>
          </a:p>
        </p:txBody>
      </p:sp>
    </p:spTree>
    <p:extLst>
      <p:ext uri="{BB962C8B-B14F-4D97-AF65-F5344CB8AC3E}">
        <p14:creationId xmlns:p14="http://schemas.microsoft.com/office/powerpoint/2010/main" val="348887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4"/>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chemeClr val="accent1"/>
                </a:solidFill>
                <a:latin typeface="Helvetica Neue"/>
                <a:ea typeface="Helvetica Neue"/>
                <a:cs typeface="Helvetica Neue"/>
                <a:sym typeface="Helvetica Neue"/>
              </a:rPr>
              <a:t>Why Transferability is Important</a:t>
            </a:r>
            <a:endParaRPr/>
          </a:p>
        </p:txBody>
      </p:sp>
      <p:sp>
        <p:nvSpPr>
          <p:cNvPr id="100" name="Google Shape;100;p4"/>
          <p:cNvSpPr txBox="1">
            <a:spLocks noGrp="1"/>
          </p:cNvSpPr>
          <p:nvPr>
            <p:ph type="body" idx="1"/>
          </p:nvPr>
        </p:nvSpPr>
        <p:spPr>
          <a:xfrm>
            <a:off x="345440" y="1005488"/>
            <a:ext cx="11369040" cy="2004821"/>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00"/>
              <a:buChar char="■"/>
            </a:pPr>
            <a:r>
              <a:rPr lang="en-US" altLang="zh-CN" dirty="0">
                <a:latin typeface="Helvetica Neue"/>
                <a:ea typeface="Helvetica Neue"/>
                <a:cs typeface="Helvetica Neue"/>
                <a:sym typeface="Helvetica Neue"/>
              </a:rPr>
              <a:t>Current</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status</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of</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information</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extraction</a:t>
            </a:r>
          </a:p>
          <a:p>
            <a:pPr marL="800100" lvl="1" indent="-342900">
              <a:spcBef>
                <a:spcPts val="600"/>
              </a:spcBef>
              <a:buSzPts val="1800"/>
              <a:buChar char="■"/>
            </a:pPr>
            <a:r>
              <a:rPr lang="en-US" altLang="zh-CN" dirty="0">
                <a:solidFill>
                  <a:schemeClr val="accent1"/>
                </a:solidFill>
                <a:latin typeface="Helvetica Neue"/>
                <a:ea typeface="Helvetica Neue"/>
                <a:cs typeface="Helvetica Neue"/>
                <a:sym typeface="Helvetica Neue"/>
              </a:rPr>
              <a:t>Domains</a:t>
            </a:r>
            <a:r>
              <a:rPr lang="en-US" altLang="zh-CN" dirty="0">
                <a:latin typeface="Helvetica Neue"/>
                <a:ea typeface="Helvetica Neue"/>
                <a:cs typeface="Helvetica Neue"/>
                <a:sym typeface="Helvetica Neue"/>
              </a:rPr>
              <a:t>:</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news,</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biomedical,</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clinical,</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legal,</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agriculture</a:t>
            </a:r>
          </a:p>
          <a:p>
            <a:pPr marL="800100" lvl="1" indent="-342900">
              <a:spcBef>
                <a:spcPts val="600"/>
              </a:spcBef>
              <a:buSzPts val="1800"/>
              <a:buChar char="■"/>
            </a:pPr>
            <a:r>
              <a:rPr lang="en-US" altLang="zh-CN" dirty="0">
                <a:solidFill>
                  <a:schemeClr val="accent1"/>
                </a:solidFill>
                <a:latin typeface="Helvetica Neue"/>
                <a:ea typeface="Helvetica Neue"/>
                <a:cs typeface="Helvetica Neue"/>
                <a:sym typeface="Helvetica Neue"/>
              </a:rPr>
              <a:t>Languages</a:t>
            </a:r>
            <a:r>
              <a:rPr lang="en-US" altLang="zh-CN" dirty="0">
                <a:latin typeface="Helvetica Neue"/>
                <a:ea typeface="Helvetica Neue"/>
                <a:cs typeface="Helvetica Neue"/>
                <a:sym typeface="Helvetica Neue"/>
              </a:rPr>
              <a:t>:</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English,</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Chinese,</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Spanish,</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Arabic</a:t>
            </a:r>
          </a:p>
          <a:p>
            <a:pPr marL="800100" lvl="1" indent="-342900">
              <a:spcBef>
                <a:spcPts val="600"/>
              </a:spcBef>
              <a:buSzPts val="1800"/>
              <a:buChar char="■"/>
            </a:pPr>
            <a:r>
              <a:rPr lang="en-US" altLang="zh-CN" dirty="0">
                <a:solidFill>
                  <a:schemeClr val="accent1"/>
                </a:solidFill>
                <a:latin typeface="Helvetica Neue"/>
                <a:ea typeface="Helvetica Neue"/>
                <a:cs typeface="Helvetica Neue"/>
                <a:sym typeface="Helvetica Neue"/>
              </a:rPr>
              <a:t>Number</a:t>
            </a:r>
            <a:r>
              <a:rPr lang="zh-CN" altLang="en-US" dirty="0">
                <a:solidFill>
                  <a:schemeClr val="accent1"/>
                </a:solidFill>
                <a:latin typeface="Helvetica Neue"/>
                <a:ea typeface="Helvetica Neue"/>
                <a:cs typeface="Helvetica Neue"/>
                <a:sym typeface="Helvetica Neue"/>
              </a:rPr>
              <a:t> </a:t>
            </a:r>
            <a:r>
              <a:rPr lang="en-US" altLang="zh-CN" dirty="0">
                <a:solidFill>
                  <a:schemeClr val="accent1"/>
                </a:solidFill>
                <a:latin typeface="Helvetica Neue"/>
                <a:ea typeface="Helvetica Neue"/>
                <a:cs typeface="Helvetica Neue"/>
                <a:sym typeface="Helvetica Neue"/>
              </a:rPr>
              <a:t>of</a:t>
            </a:r>
            <a:r>
              <a:rPr lang="zh-CN" altLang="en-US" dirty="0">
                <a:solidFill>
                  <a:schemeClr val="accent1"/>
                </a:solidFill>
                <a:latin typeface="Helvetica Neue"/>
                <a:ea typeface="Helvetica Neue"/>
                <a:cs typeface="Helvetica Neue"/>
                <a:sym typeface="Helvetica Neue"/>
              </a:rPr>
              <a:t> </a:t>
            </a:r>
            <a:r>
              <a:rPr lang="en-US" altLang="zh-CN" dirty="0">
                <a:solidFill>
                  <a:schemeClr val="accent1"/>
                </a:solidFill>
                <a:latin typeface="Helvetica Neue"/>
                <a:ea typeface="Helvetica Neue"/>
                <a:cs typeface="Helvetica Neue"/>
                <a:sym typeface="Helvetica Neue"/>
              </a:rPr>
              <a:t>Target</a:t>
            </a:r>
            <a:r>
              <a:rPr lang="zh-CN" altLang="en-US" dirty="0">
                <a:solidFill>
                  <a:schemeClr val="accent1"/>
                </a:solidFill>
                <a:latin typeface="Helvetica Neue"/>
                <a:ea typeface="Helvetica Neue"/>
                <a:cs typeface="Helvetica Neue"/>
                <a:sym typeface="Helvetica Neue"/>
              </a:rPr>
              <a:t> </a:t>
            </a:r>
            <a:r>
              <a:rPr lang="en-US" altLang="zh-CN" dirty="0">
                <a:solidFill>
                  <a:schemeClr val="accent1"/>
                </a:solidFill>
                <a:latin typeface="Helvetica Neue"/>
                <a:ea typeface="Helvetica Neue"/>
                <a:cs typeface="Helvetica Neue"/>
                <a:sym typeface="Helvetica Neue"/>
              </a:rPr>
              <a:t>Types</a:t>
            </a:r>
            <a:r>
              <a:rPr lang="en-US" altLang="zh-CN" dirty="0">
                <a:latin typeface="Helvetica Neue"/>
                <a:ea typeface="Helvetica Neue"/>
                <a:cs typeface="Helvetica Neue"/>
                <a:sym typeface="Helvetica Neue"/>
              </a:rPr>
              <a:t>:</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3-100+</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for</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entity</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recognition,</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~100</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for</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relation</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extraction,</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33/38</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for</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event</a:t>
            </a:r>
            <a:r>
              <a:rPr lang="zh-CN" altLang="en-US" dirty="0">
                <a:latin typeface="Helvetica Neue"/>
                <a:ea typeface="Helvetica Neue"/>
                <a:cs typeface="Helvetica Neue"/>
                <a:sym typeface="Helvetica Neue"/>
              </a:rPr>
              <a:t> </a:t>
            </a:r>
            <a:r>
              <a:rPr lang="en-US" altLang="zh-CN" dirty="0">
                <a:latin typeface="Helvetica Neue"/>
                <a:ea typeface="Helvetica Neue"/>
                <a:cs typeface="Helvetica Neue"/>
                <a:sym typeface="Helvetica Neue"/>
              </a:rPr>
              <a:t>extraction</a:t>
            </a:r>
            <a:endParaRPr dirty="0"/>
          </a:p>
        </p:txBody>
      </p:sp>
      <p:sp>
        <p:nvSpPr>
          <p:cNvPr id="101" name="Google Shape;101;p4"/>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2</a:t>
            </a:fld>
            <a:endParaRPr/>
          </a:p>
        </p:txBody>
      </p:sp>
      <p:sp>
        <p:nvSpPr>
          <p:cNvPr id="107" name="Google Shape;107;p4"/>
          <p:cNvSpPr/>
          <p:nvPr/>
        </p:nvSpPr>
        <p:spPr>
          <a:xfrm>
            <a:off x="952637" y="5878682"/>
            <a:ext cx="440737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dirty="0">
                <a:solidFill>
                  <a:schemeClr val="tx1">
                    <a:lumMod val="50000"/>
                    <a:lumOff val="50000"/>
                  </a:schemeClr>
                </a:solidFill>
                <a:latin typeface="Helvetica Neue Light"/>
                <a:ea typeface="Helvetica Neue Light"/>
                <a:cs typeface="Helvetica Neue Light"/>
                <a:sym typeface="Helvetica Neue Light"/>
              </a:rPr>
              <a:t>High-resource domains</a:t>
            </a:r>
            <a:endParaRPr sz="2400" dirty="0">
              <a:solidFill>
                <a:schemeClr val="tx1">
                  <a:lumMod val="50000"/>
                  <a:lumOff val="50000"/>
                </a:schemeClr>
              </a:solidFill>
            </a:endParaRPr>
          </a:p>
        </p:txBody>
      </p:sp>
      <p:pic>
        <p:nvPicPr>
          <p:cNvPr id="1028" name="Picture 4" descr="English Language Unit | Faculty of Geomatics">
            <a:extLst>
              <a:ext uri="{FF2B5EF4-FFF2-40B4-BE49-F238E27FC236}">
                <a16:creationId xmlns="" xmlns:a16="http://schemas.microsoft.com/office/drawing/2014/main" id="{BA494AC1-F5B9-AF46-9607-42C9818E3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85" y="3399353"/>
            <a:ext cx="2122170" cy="119239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2" descr="汉语- 维基百科，自由的百科全书">
            <a:extLst>
              <a:ext uri="{FF2B5EF4-FFF2-40B4-BE49-F238E27FC236}">
                <a16:creationId xmlns="" xmlns:a16="http://schemas.microsoft.com/office/drawing/2014/main" id="{31698A45-8669-4549-87A8-DD6948525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920" y="4076204"/>
            <a:ext cx="787400" cy="127773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217 Clip Art Of Doctors Note Illustrations &amp; Clip Art - iStock">
            <a:extLst>
              <a:ext uri="{FF2B5EF4-FFF2-40B4-BE49-F238E27FC236}">
                <a16:creationId xmlns="" xmlns:a16="http://schemas.microsoft.com/office/drawing/2014/main" id="{45EEEB1E-F27B-5C47-B999-34C5084C3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090" y="4631819"/>
            <a:ext cx="1291132" cy="1291132"/>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Public Participation on Kajiado County Sand Harvesting and Quarry Bill,  Environment Protection Bill, and Climate change Bill. - KAJIADO COUNTY  ASSEMBLY">
            <a:extLst>
              <a:ext uri="{FF2B5EF4-FFF2-40B4-BE49-F238E27FC236}">
                <a16:creationId xmlns="" xmlns:a16="http://schemas.microsoft.com/office/drawing/2014/main" id="{2DF0AC5C-0B52-5946-B780-3270E72E32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8629" y="4316170"/>
            <a:ext cx="1198341" cy="119834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a:extLst>
              <a:ext uri="{FF2B5EF4-FFF2-40B4-BE49-F238E27FC236}">
                <a16:creationId xmlns="" xmlns:a16="http://schemas.microsoft.com/office/drawing/2014/main" id="{EAA65E19-F6FD-D945-AB88-ABD3D123EFD9}"/>
              </a:ext>
            </a:extLst>
          </p:cNvPr>
          <p:cNvGrpSpPr/>
          <p:nvPr/>
        </p:nvGrpSpPr>
        <p:grpSpPr>
          <a:xfrm>
            <a:off x="5101761" y="4317105"/>
            <a:ext cx="1910080" cy="598102"/>
            <a:chOff x="5101761" y="4317105"/>
            <a:chExt cx="1910080" cy="598102"/>
          </a:xfrm>
        </p:grpSpPr>
        <p:cxnSp>
          <p:nvCxnSpPr>
            <p:cNvPr id="3" name="Straight Arrow Connector 2">
              <a:extLst>
                <a:ext uri="{FF2B5EF4-FFF2-40B4-BE49-F238E27FC236}">
                  <a16:creationId xmlns="" xmlns:a16="http://schemas.microsoft.com/office/drawing/2014/main" id="{DA846148-0716-E440-B916-EA0A03A907FA}"/>
                </a:ext>
              </a:extLst>
            </p:cNvPr>
            <p:cNvCxnSpPr/>
            <p:nvPr/>
          </p:nvCxnSpPr>
          <p:spPr>
            <a:xfrm>
              <a:off x="5101761" y="4915207"/>
              <a:ext cx="1910080" cy="0"/>
            </a:xfrm>
            <a:prstGeom prst="straightConnector1">
              <a:avLst/>
            </a:prstGeom>
            <a:ln w="635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006977F1-ADD3-DC47-8FD1-0D321D8CD1DB}"/>
                </a:ext>
              </a:extLst>
            </p:cNvPr>
            <p:cNvSpPr txBox="1"/>
            <p:nvPr/>
          </p:nvSpPr>
          <p:spPr>
            <a:xfrm>
              <a:off x="5264015" y="4317105"/>
              <a:ext cx="1417376" cy="461665"/>
            </a:xfrm>
            <a:prstGeom prst="rect">
              <a:avLst/>
            </a:prstGeom>
            <a:noFill/>
          </p:spPr>
          <p:txBody>
            <a:bodyPr wrap="none" rtlCol="0">
              <a:spAutoFit/>
            </a:bodyPr>
            <a:lstStyle/>
            <a:p>
              <a:r>
                <a:rPr lang="en-US" altLang="zh-CN" sz="2400" b="1" i="1" dirty="0">
                  <a:solidFill>
                    <a:schemeClr val="accent1"/>
                  </a:solidFill>
                </a:rPr>
                <a:t>Transfer</a:t>
              </a:r>
              <a:endParaRPr lang="en-US" sz="2400" b="1" i="1" dirty="0">
                <a:solidFill>
                  <a:schemeClr val="accent1"/>
                </a:solidFill>
              </a:endParaRPr>
            </a:p>
          </p:txBody>
        </p:sp>
      </p:grpSp>
      <p:grpSp>
        <p:nvGrpSpPr>
          <p:cNvPr id="7" name="Group 6">
            <a:extLst>
              <a:ext uri="{FF2B5EF4-FFF2-40B4-BE49-F238E27FC236}">
                <a16:creationId xmlns="" xmlns:a16="http://schemas.microsoft.com/office/drawing/2014/main" id="{7A4803F6-7862-7B4E-85A3-2FB0FABE732E}"/>
              </a:ext>
            </a:extLst>
          </p:cNvPr>
          <p:cNvGrpSpPr/>
          <p:nvPr/>
        </p:nvGrpSpPr>
        <p:grpSpPr>
          <a:xfrm>
            <a:off x="339344" y="2876961"/>
            <a:ext cx="11369040" cy="3463345"/>
            <a:chOff x="339344" y="2876961"/>
            <a:chExt cx="11369040" cy="3463345"/>
          </a:xfrm>
        </p:grpSpPr>
        <p:grpSp>
          <p:nvGrpSpPr>
            <p:cNvPr id="6" name="Group 5">
              <a:extLst>
                <a:ext uri="{FF2B5EF4-FFF2-40B4-BE49-F238E27FC236}">
                  <a16:creationId xmlns="" xmlns:a16="http://schemas.microsoft.com/office/drawing/2014/main" id="{8A3F8A8A-ABF7-C143-939B-2BA1D3CD420C}"/>
                </a:ext>
              </a:extLst>
            </p:cNvPr>
            <p:cNvGrpSpPr/>
            <p:nvPr/>
          </p:nvGrpSpPr>
          <p:grpSpPr>
            <a:xfrm>
              <a:off x="7054900" y="3563964"/>
              <a:ext cx="4407372" cy="2776342"/>
              <a:chOff x="7054900" y="3563964"/>
              <a:chExt cx="4407372" cy="2776342"/>
            </a:xfrm>
          </p:grpSpPr>
          <p:sp>
            <p:nvSpPr>
              <p:cNvPr id="108" name="Google Shape;108;p4"/>
              <p:cNvSpPr/>
              <p:nvPr/>
            </p:nvSpPr>
            <p:spPr>
              <a:xfrm>
                <a:off x="7054900" y="5878682"/>
                <a:ext cx="440737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dirty="0">
                    <a:solidFill>
                      <a:srgbClr val="C00000"/>
                    </a:solidFill>
                    <a:latin typeface="Helvetica Neue Light"/>
                    <a:ea typeface="Helvetica Neue Light"/>
                    <a:cs typeface="Helvetica Neue Light"/>
                    <a:sym typeface="Helvetica Neue Light"/>
                  </a:rPr>
                  <a:t>Low-resource domains</a:t>
                </a:r>
                <a:endParaRPr sz="2400" dirty="0"/>
              </a:p>
            </p:txBody>
          </p:sp>
          <p:pic>
            <p:nvPicPr>
              <p:cNvPr id="1040" name="Picture 16" descr="One of the recent natural disaster news items in BBC... | Download  Scientific Diagram">
                <a:extLst>
                  <a:ext uri="{FF2B5EF4-FFF2-40B4-BE49-F238E27FC236}">
                    <a16:creationId xmlns="" xmlns:a16="http://schemas.microsoft.com/office/drawing/2014/main" id="{AC9535CF-EB27-AE4D-8F57-FC70B48A56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0078" y="3800747"/>
                <a:ext cx="1812676" cy="1812676"/>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Why West Africa keeps inventing writing systems - YouTube">
                <a:extLst>
                  <a:ext uri="{FF2B5EF4-FFF2-40B4-BE49-F238E27FC236}">
                    <a16:creationId xmlns="" xmlns:a16="http://schemas.microsoft.com/office/drawing/2014/main" id="{1D2A3CC6-BFC9-D047-96A0-C8800B6240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6457" y="3563964"/>
                <a:ext cx="1690916" cy="951141"/>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18" descr="Infectious Disease - Research Areas - GENEWIZ">
                <a:extLst>
                  <a:ext uri="{FF2B5EF4-FFF2-40B4-BE49-F238E27FC236}">
                    <a16:creationId xmlns="" xmlns:a16="http://schemas.microsoft.com/office/drawing/2014/main" id="{9B8590CE-3376-BA40-A700-59617B6475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81229" y="4647735"/>
                <a:ext cx="1745851" cy="116535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1" name="Google Shape;100;p4">
              <a:extLst>
                <a:ext uri="{FF2B5EF4-FFF2-40B4-BE49-F238E27FC236}">
                  <a16:creationId xmlns="" xmlns:a16="http://schemas.microsoft.com/office/drawing/2014/main" id="{65CCC5AC-4218-6841-AE4A-A1F37FB9273C}"/>
                </a:ext>
              </a:extLst>
            </p:cNvPr>
            <p:cNvSpPr txBox="1">
              <a:spLocks/>
            </p:cNvSpPr>
            <p:nvPr/>
          </p:nvSpPr>
          <p:spPr>
            <a:xfrm>
              <a:off x="339344" y="2876961"/>
              <a:ext cx="11369040" cy="58914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r>
                <a:rPr lang="en-US" altLang="zh-CN" dirty="0">
                  <a:latin typeface="Helvetica Neue"/>
                  <a:ea typeface="Helvetica Neue"/>
                  <a:cs typeface="Helvetica Neue"/>
                  <a:sym typeface="Helvetica Neue"/>
                </a:rPr>
                <a:t>However, for</a:t>
              </a:r>
              <a:r>
                <a:rPr lang="en-US" dirty="0">
                  <a:latin typeface="Helvetica Neue"/>
                  <a:ea typeface="Helvetica Neue"/>
                  <a:cs typeface="Helvetica Neue"/>
                  <a:sym typeface="Helvetica Neue"/>
                </a:rPr>
                <a:t> other </a:t>
              </a:r>
              <a:r>
                <a:rPr lang="en-US" altLang="zh-CN" dirty="0">
                  <a:latin typeface="Helvetica Neue"/>
                  <a:ea typeface="Helvetica Neue"/>
                  <a:cs typeface="Helvetica Neue"/>
                  <a:sym typeface="Helvetica Neue"/>
                </a:rPr>
                <a:t>languages and </a:t>
              </a:r>
              <a:r>
                <a:rPr lang="en-US" dirty="0">
                  <a:latin typeface="Helvetica Neue"/>
                  <a:ea typeface="Helvetica Neue"/>
                  <a:cs typeface="Helvetica Neue"/>
                  <a:sym typeface="Helvetica Neue"/>
                </a:rPr>
                <a:t>domains, learning resources are insufficient.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575CF7-9CF1-3045-9FCB-9EA5BA701E92}"/>
              </a:ext>
            </a:extLst>
          </p:cNvPr>
          <p:cNvSpPr>
            <a:spLocks noGrp="1"/>
          </p:cNvSpPr>
          <p:nvPr>
            <p:ph type="title"/>
          </p:nvPr>
        </p:nvSpPr>
        <p:spPr/>
        <p:txBody>
          <a:bodyPr/>
          <a:lstStyle/>
          <a:p>
            <a:r>
              <a:rPr lang="en-US" dirty="0"/>
              <a:t>Lifelong IE with </a:t>
            </a:r>
            <a:r>
              <a:rPr lang="en-US" dirty="0" smtClean="0"/>
              <a:t>Expanded </a:t>
            </a:r>
            <a:r>
              <a:rPr lang="en-US" dirty="0"/>
              <a:t>Ontology</a:t>
            </a:r>
          </a:p>
        </p:txBody>
      </p:sp>
      <p:sp>
        <p:nvSpPr>
          <p:cNvPr id="3" name="Content Placeholder 2">
            <a:extLst>
              <a:ext uri="{FF2B5EF4-FFF2-40B4-BE49-F238E27FC236}">
                <a16:creationId xmlns="" xmlns:a16="http://schemas.microsoft.com/office/drawing/2014/main" id="{2264EB90-FFBE-F746-96D7-2350768CC398}"/>
              </a:ext>
            </a:extLst>
          </p:cNvPr>
          <p:cNvSpPr>
            <a:spLocks noGrp="1"/>
          </p:cNvSpPr>
          <p:nvPr>
            <p:ph idx="1"/>
          </p:nvPr>
        </p:nvSpPr>
        <p:spPr/>
        <p:txBody>
          <a:bodyPr/>
          <a:lstStyle/>
          <a:p>
            <a:r>
              <a:rPr lang="en-US" dirty="0"/>
              <a:t>Continually update trained IE model with new training data for new types</a:t>
            </a:r>
          </a:p>
          <a:p>
            <a:pPr lvl="1"/>
            <a:r>
              <a:rPr lang="en-US" dirty="0"/>
              <a:t>Only use annotations for new types to update the model</a:t>
            </a:r>
          </a:p>
          <a:p>
            <a:endParaRPr lang="en-US" dirty="0"/>
          </a:p>
        </p:txBody>
      </p:sp>
      <p:sp>
        <p:nvSpPr>
          <p:cNvPr id="4" name="Slide Number Placeholder 3">
            <a:extLst>
              <a:ext uri="{FF2B5EF4-FFF2-40B4-BE49-F238E27FC236}">
                <a16:creationId xmlns="" xmlns:a16="http://schemas.microsoft.com/office/drawing/2014/main" id="{1020558A-E532-D147-A6A9-4D23BEEDD6E5}"/>
              </a:ext>
            </a:extLst>
          </p:cNvPr>
          <p:cNvSpPr>
            <a:spLocks noGrp="1"/>
          </p:cNvSpPr>
          <p:nvPr>
            <p:ph type="sldNum" sz="quarter" idx="12"/>
          </p:nvPr>
        </p:nvSpPr>
        <p:spPr/>
        <p:txBody>
          <a:bodyPr/>
          <a:lstStyle/>
          <a:p>
            <a:fld id="{89057327-5C45-3844-9BAD-8A2E33F71C3A}" type="slidenum">
              <a:rPr lang="en-US" smtClean="0"/>
              <a:t>20</a:t>
            </a:fld>
            <a:endParaRPr lang="en-US" dirty="0"/>
          </a:p>
        </p:txBody>
      </p:sp>
      <p:sp>
        <p:nvSpPr>
          <p:cNvPr id="5" name="Rounded Rectangle 4">
            <a:extLst>
              <a:ext uri="{FF2B5EF4-FFF2-40B4-BE49-F238E27FC236}">
                <a16:creationId xmlns="" xmlns:a16="http://schemas.microsoft.com/office/drawing/2014/main" id="{842067D0-7ED0-5040-967D-6EBBD7F60C72}"/>
              </a:ext>
            </a:extLst>
          </p:cNvPr>
          <p:cNvSpPr/>
          <p:nvPr/>
        </p:nvSpPr>
        <p:spPr>
          <a:xfrm>
            <a:off x="3096635" y="236980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6" name="Rounded Rectangle 5">
            <a:extLst>
              <a:ext uri="{FF2B5EF4-FFF2-40B4-BE49-F238E27FC236}">
                <a16:creationId xmlns="" xmlns:a16="http://schemas.microsoft.com/office/drawing/2014/main" id="{9F4F82B8-FCF1-9B4A-8406-47C08F4E6341}"/>
              </a:ext>
            </a:extLst>
          </p:cNvPr>
          <p:cNvSpPr/>
          <p:nvPr/>
        </p:nvSpPr>
        <p:spPr>
          <a:xfrm>
            <a:off x="2461934" y="3157956"/>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7" name="Rounded Rectangle 6">
            <a:extLst>
              <a:ext uri="{FF2B5EF4-FFF2-40B4-BE49-F238E27FC236}">
                <a16:creationId xmlns="" xmlns:a16="http://schemas.microsoft.com/office/drawing/2014/main" id="{D5C837B5-188D-384E-A42E-A30B2F4B845C}"/>
              </a:ext>
            </a:extLst>
          </p:cNvPr>
          <p:cNvSpPr/>
          <p:nvPr/>
        </p:nvSpPr>
        <p:spPr>
          <a:xfrm>
            <a:off x="3825875" y="310700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8" name="Rounded Rectangle 7">
            <a:extLst>
              <a:ext uri="{FF2B5EF4-FFF2-40B4-BE49-F238E27FC236}">
                <a16:creationId xmlns="" xmlns:a16="http://schemas.microsoft.com/office/drawing/2014/main" id="{76E7BAE5-C04C-6845-9B30-2375DDD1A8C4}"/>
              </a:ext>
            </a:extLst>
          </p:cNvPr>
          <p:cNvSpPr/>
          <p:nvPr/>
        </p:nvSpPr>
        <p:spPr>
          <a:xfrm>
            <a:off x="2246294" y="3844205"/>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Life.Die</a:t>
            </a:r>
            <a:endParaRPr lang="en-US" dirty="0"/>
          </a:p>
        </p:txBody>
      </p:sp>
      <p:cxnSp>
        <p:nvCxnSpPr>
          <p:cNvPr id="10" name="Straight Connector 9">
            <a:extLst>
              <a:ext uri="{FF2B5EF4-FFF2-40B4-BE49-F238E27FC236}">
                <a16:creationId xmlns="" xmlns:a16="http://schemas.microsoft.com/office/drawing/2014/main" id="{88F945CC-B99F-A440-B2CD-FA4037DC680F}"/>
              </a:ext>
            </a:extLst>
          </p:cNvPr>
          <p:cNvCxnSpPr>
            <a:stCxn id="5" idx="2"/>
            <a:endCxn id="6" idx="0"/>
          </p:cNvCxnSpPr>
          <p:nvPr/>
        </p:nvCxnSpPr>
        <p:spPr>
          <a:xfrm flipH="1">
            <a:off x="3096635" y="2649508"/>
            <a:ext cx="634701" cy="508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2DD51B00-473C-0541-90AF-8B064BC1AA11}"/>
              </a:ext>
            </a:extLst>
          </p:cNvPr>
          <p:cNvCxnSpPr>
            <a:cxnSpLocks/>
            <a:stCxn id="6" idx="2"/>
            <a:endCxn id="8" idx="0"/>
          </p:cNvCxnSpPr>
          <p:nvPr/>
        </p:nvCxnSpPr>
        <p:spPr>
          <a:xfrm flipH="1">
            <a:off x="2880995" y="3437655"/>
            <a:ext cx="215640" cy="406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5F067308-83C5-144E-B8A2-994B2D9FF0D4}"/>
              </a:ext>
            </a:extLst>
          </p:cNvPr>
          <p:cNvCxnSpPr>
            <a:cxnSpLocks/>
            <a:stCxn id="5" idx="2"/>
            <a:endCxn id="7" idx="0"/>
          </p:cNvCxnSpPr>
          <p:nvPr/>
        </p:nvCxnSpPr>
        <p:spPr>
          <a:xfrm>
            <a:off x="3731336" y="2649508"/>
            <a:ext cx="729240" cy="457499"/>
          </a:xfrm>
          <a:prstGeom prst="line">
            <a:avLst/>
          </a:prstGeom>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 xmlns:a16="http://schemas.microsoft.com/office/drawing/2014/main" id="{304EF904-54FF-7B4B-A390-AAF419B44E12}"/>
              </a:ext>
            </a:extLst>
          </p:cNvPr>
          <p:cNvSpPr/>
          <p:nvPr/>
        </p:nvSpPr>
        <p:spPr>
          <a:xfrm>
            <a:off x="9414750" y="6069529"/>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Contact.Meet</a:t>
            </a:r>
            <a:endParaRPr lang="en-US" dirty="0"/>
          </a:p>
        </p:txBody>
      </p:sp>
      <p:sp>
        <p:nvSpPr>
          <p:cNvPr id="32" name="Rounded Rectangle 31">
            <a:extLst>
              <a:ext uri="{FF2B5EF4-FFF2-40B4-BE49-F238E27FC236}">
                <a16:creationId xmlns="" xmlns:a16="http://schemas.microsoft.com/office/drawing/2014/main" id="{D1AB9B21-F979-BA49-828E-30A4E84B3BEF}"/>
              </a:ext>
            </a:extLst>
          </p:cNvPr>
          <p:cNvSpPr/>
          <p:nvPr/>
        </p:nvSpPr>
        <p:spPr>
          <a:xfrm>
            <a:off x="8027419" y="2379594"/>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33" name="Rounded Rectangle 32">
            <a:extLst>
              <a:ext uri="{FF2B5EF4-FFF2-40B4-BE49-F238E27FC236}">
                <a16:creationId xmlns="" xmlns:a16="http://schemas.microsoft.com/office/drawing/2014/main" id="{119CD78F-1AD9-9745-B766-115E028AE1F7}"/>
              </a:ext>
            </a:extLst>
          </p:cNvPr>
          <p:cNvSpPr/>
          <p:nvPr/>
        </p:nvSpPr>
        <p:spPr>
          <a:xfrm>
            <a:off x="7392718" y="3167741"/>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34" name="Rounded Rectangle 33">
            <a:extLst>
              <a:ext uri="{FF2B5EF4-FFF2-40B4-BE49-F238E27FC236}">
                <a16:creationId xmlns="" xmlns:a16="http://schemas.microsoft.com/office/drawing/2014/main" id="{9351D89C-9F32-0A40-A253-07342D636ED7}"/>
              </a:ext>
            </a:extLst>
          </p:cNvPr>
          <p:cNvSpPr/>
          <p:nvPr/>
        </p:nvSpPr>
        <p:spPr>
          <a:xfrm>
            <a:off x="8756659" y="3116792"/>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35" name="Rounded Rectangle 34">
            <a:extLst>
              <a:ext uri="{FF2B5EF4-FFF2-40B4-BE49-F238E27FC236}">
                <a16:creationId xmlns="" xmlns:a16="http://schemas.microsoft.com/office/drawing/2014/main" id="{A4638DA1-066A-1048-BF61-BCBDE489245D}"/>
              </a:ext>
            </a:extLst>
          </p:cNvPr>
          <p:cNvSpPr/>
          <p:nvPr/>
        </p:nvSpPr>
        <p:spPr>
          <a:xfrm>
            <a:off x="6212938" y="3853990"/>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Life.Die</a:t>
            </a:r>
            <a:endParaRPr lang="en-US" dirty="0"/>
          </a:p>
        </p:txBody>
      </p:sp>
      <p:sp>
        <p:nvSpPr>
          <p:cNvPr id="36" name="Rounded Rectangle 35">
            <a:extLst>
              <a:ext uri="{FF2B5EF4-FFF2-40B4-BE49-F238E27FC236}">
                <a16:creationId xmlns="" xmlns:a16="http://schemas.microsoft.com/office/drawing/2014/main" id="{B52A3A7F-7327-1042-B482-0E51C87A1173}"/>
              </a:ext>
            </a:extLst>
          </p:cNvPr>
          <p:cNvSpPr/>
          <p:nvPr/>
        </p:nvSpPr>
        <p:spPr>
          <a:xfrm>
            <a:off x="9026740" y="3840511"/>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Conflict.Attack</a:t>
            </a:r>
            <a:endParaRPr lang="en-US" dirty="0"/>
          </a:p>
        </p:txBody>
      </p:sp>
      <p:cxnSp>
        <p:nvCxnSpPr>
          <p:cNvPr id="37" name="Straight Connector 36">
            <a:extLst>
              <a:ext uri="{FF2B5EF4-FFF2-40B4-BE49-F238E27FC236}">
                <a16:creationId xmlns="" xmlns:a16="http://schemas.microsoft.com/office/drawing/2014/main" id="{6B12EA56-F9B4-BF49-9326-09C83E7D0B86}"/>
              </a:ext>
            </a:extLst>
          </p:cNvPr>
          <p:cNvCxnSpPr>
            <a:stCxn id="32" idx="2"/>
            <a:endCxn id="33" idx="0"/>
          </p:cNvCxnSpPr>
          <p:nvPr/>
        </p:nvCxnSpPr>
        <p:spPr>
          <a:xfrm flipH="1">
            <a:off x="8027419" y="2659293"/>
            <a:ext cx="634701" cy="508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 xmlns:a16="http://schemas.microsoft.com/office/drawing/2014/main" id="{073BAD83-C5A2-634F-9EEA-9E7EFF7DFCEB}"/>
              </a:ext>
            </a:extLst>
          </p:cNvPr>
          <p:cNvCxnSpPr>
            <a:cxnSpLocks/>
            <a:stCxn id="33" idx="2"/>
            <a:endCxn id="35" idx="0"/>
          </p:cNvCxnSpPr>
          <p:nvPr/>
        </p:nvCxnSpPr>
        <p:spPr>
          <a:xfrm flipH="1">
            <a:off x="6847639" y="3447440"/>
            <a:ext cx="1179780" cy="406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680DADA4-2645-0F49-A205-8A7FA6936DF1}"/>
              </a:ext>
            </a:extLst>
          </p:cNvPr>
          <p:cNvCxnSpPr>
            <a:cxnSpLocks/>
            <a:stCxn id="32" idx="2"/>
            <a:endCxn id="34" idx="0"/>
          </p:cNvCxnSpPr>
          <p:nvPr/>
        </p:nvCxnSpPr>
        <p:spPr>
          <a:xfrm>
            <a:off x="8662120" y="2659293"/>
            <a:ext cx="729240"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D2721B85-5DA0-EE4B-B74B-1210EF21283C}"/>
              </a:ext>
            </a:extLst>
          </p:cNvPr>
          <p:cNvCxnSpPr>
            <a:cxnSpLocks/>
            <a:stCxn id="34" idx="2"/>
            <a:endCxn id="36" idx="0"/>
          </p:cNvCxnSpPr>
          <p:nvPr/>
        </p:nvCxnSpPr>
        <p:spPr>
          <a:xfrm>
            <a:off x="9391360" y="3396491"/>
            <a:ext cx="419791" cy="444020"/>
          </a:xfrm>
          <a:prstGeom prst="line">
            <a:avLst/>
          </a:prstGeom>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 xmlns:a16="http://schemas.microsoft.com/office/drawing/2014/main" id="{02251FEA-E1C5-B24B-A31E-ACE42792E92C}"/>
              </a:ext>
            </a:extLst>
          </p:cNvPr>
          <p:cNvSpPr/>
          <p:nvPr/>
        </p:nvSpPr>
        <p:spPr>
          <a:xfrm>
            <a:off x="7019962" y="4595134"/>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42" name="Rounded Rectangle 41">
            <a:extLst>
              <a:ext uri="{FF2B5EF4-FFF2-40B4-BE49-F238E27FC236}">
                <a16:creationId xmlns="" xmlns:a16="http://schemas.microsoft.com/office/drawing/2014/main" id="{96F59A82-5E6E-5C47-AC49-EB5EDAA65DCA}"/>
              </a:ext>
            </a:extLst>
          </p:cNvPr>
          <p:cNvSpPr/>
          <p:nvPr/>
        </p:nvSpPr>
        <p:spPr>
          <a:xfrm>
            <a:off x="4844007" y="5332332"/>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43" name="Rounded Rectangle 42">
            <a:extLst>
              <a:ext uri="{FF2B5EF4-FFF2-40B4-BE49-F238E27FC236}">
                <a16:creationId xmlns="" xmlns:a16="http://schemas.microsoft.com/office/drawing/2014/main" id="{B0EA6E94-431C-8140-8A68-6643347C77DA}"/>
              </a:ext>
            </a:extLst>
          </p:cNvPr>
          <p:cNvSpPr/>
          <p:nvPr/>
        </p:nvSpPr>
        <p:spPr>
          <a:xfrm>
            <a:off x="7066060" y="5332332"/>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44" name="Rounded Rectangle 43">
            <a:extLst>
              <a:ext uri="{FF2B5EF4-FFF2-40B4-BE49-F238E27FC236}">
                <a16:creationId xmlns="" xmlns:a16="http://schemas.microsoft.com/office/drawing/2014/main" id="{DB09DDF8-52C4-DC46-B739-AA9645F20DD8}"/>
              </a:ext>
            </a:extLst>
          </p:cNvPr>
          <p:cNvSpPr/>
          <p:nvPr/>
        </p:nvSpPr>
        <p:spPr>
          <a:xfrm>
            <a:off x="3989023" y="606786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Life.Die</a:t>
            </a:r>
            <a:endParaRPr lang="en-US" dirty="0"/>
          </a:p>
        </p:txBody>
      </p:sp>
      <p:sp>
        <p:nvSpPr>
          <p:cNvPr id="45" name="Rounded Rectangle 44">
            <a:extLst>
              <a:ext uri="{FF2B5EF4-FFF2-40B4-BE49-F238E27FC236}">
                <a16:creationId xmlns="" xmlns:a16="http://schemas.microsoft.com/office/drawing/2014/main" id="{86D4A4A7-9D78-EC4E-B052-E48C372703DD}"/>
              </a:ext>
            </a:extLst>
          </p:cNvPr>
          <p:cNvSpPr/>
          <p:nvPr/>
        </p:nvSpPr>
        <p:spPr>
          <a:xfrm>
            <a:off x="7359996" y="6069530"/>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Conflict.Attack</a:t>
            </a:r>
            <a:endParaRPr lang="en-US" dirty="0"/>
          </a:p>
        </p:txBody>
      </p:sp>
      <p:cxnSp>
        <p:nvCxnSpPr>
          <p:cNvPr id="46" name="Straight Connector 45">
            <a:extLst>
              <a:ext uri="{FF2B5EF4-FFF2-40B4-BE49-F238E27FC236}">
                <a16:creationId xmlns="" xmlns:a16="http://schemas.microsoft.com/office/drawing/2014/main" id="{4106B224-9C50-DF49-80BA-925F2C7E30D2}"/>
              </a:ext>
            </a:extLst>
          </p:cNvPr>
          <p:cNvCxnSpPr>
            <a:stCxn id="41" idx="2"/>
            <a:endCxn id="42" idx="0"/>
          </p:cNvCxnSpPr>
          <p:nvPr/>
        </p:nvCxnSpPr>
        <p:spPr>
          <a:xfrm flipH="1">
            <a:off x="5478708" y="4874833"/>
            <a:ext cx="2175955"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E271E1DC-75F6-0C41-9009-7D4550B2272B}"/>
              </a:ext>
            </a:extLst>
          </p:cNvPr>
          <p:cNvCxnSpPr>
            <a:cxnSpLocks/>
            <a:stCxn id="42" idx="2"/>
            <a:endCxn id="44" idx="0"/>
          </p:cNvCxnSpPr>
          <p:nvPr/>
        </p:nvCxnSpPr>
        <p:spPr>
          <a:xfrm flipH="1">
            <a:off x="4623724" y="5612031"/>
            <a:ext cx="854984" cy="4558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2E93AFA8-CEF7-E149-AFBE-0C8E1EB9EEC3}"/>
              </a:ext>
            </a:extLst>
          </p:cNvPr>
          <p:cNvCxnSpPr>
            <a:cxnSpLocks/>
            <a:stCxn id="41" idx="2"/>
            <a:endCxn id="43" idx="0"/>
          </p:cNvCxnSpPr>
          <p:nvPr/>
        </p:nvCxnSpPr>
        <p:spPr>
          <a:xfrm>
            <a:off x="7654663" y="4874833"/>
            <a:ext cx="46098"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A3981821-08C4-5A40-AC4D-07B9CC4D0875}"/>
              </a:ext>
            </a:extLst>
          </p:cNvPr>
          <p:cNvCxnSpPr>
            <a:cxnSpLocks/>
            <a:stCxn id="43" idx="2"/>
            <a:endCxn id="45" idx="0"/>
          </p:cNvCxnSpPr>
          <p:nvPr/>
        </p:nvCxnSpPr>
        <p:spPr>
          <a:xfrm>
            <a:off x="7700761" y="5612031"/>
            <a:ext cx="443646" cy="457499"/>
          </a:xfrm>
          <a:prstGeom prst="line">
            <a:avLst/>
          </a:prstGeom>
        </p:spPr>
        <p:style>
          <a:lnRef idx="1">
            <a:schemeClr val="accent1"/>
          </a:lnRef>
          <a:fillRef idx="0">
            <a:schemeClr val="accent1"/>
          </a:fillRef>
          <a:effectRef idx="0">
            <a:schemeClr val="accent1"/>
          </a:effectRef>
          <a:fontRef idx="minor">
            <a:schemeClr val="tx1"/>
          </a:fontRef>
        </p:style>
      </p:cxnSp>
      <p:sp>
        <p:nvSpPr>
          <p:cNvPr id="55" name="Rounded Rectangle 54">
            <a:extLst>
              <a:ext uri="{FF2B5EF4-FFF2-40B4-BE49-F238E27FC236}">
                <a16:creationId xmlns="" xmlns:a16="http://schemas.microsoft.com/office/drawing/2014/main" id="{70F0F092-D24B-7C4A-A023-DC94087EF777}"/>
              </a:ext>
            </a:extLst>
          </p:cNvPr>
          <p:cNvSpPr/>
          <p:nvPr/>
        </p:nvSpPr>
        <p:spPr>
          <a:xfrm>
            <a:off x="7694672" y="383614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Life.Born</a:t>
            </a:r>
            <a:endParaRPr lang="en-US" dirty="0"/>
          </a:p>
        </p:txBody>
      </p:sp>
      <p:cxnSp>
        <p:nvCxnSpPr>
          <p:cNvPr id="58" name="Straight Connector 57">
            <a:extLst>
              <a:ext uri="{FF2B5EF4-FFF2-40B4-BE49-F238E27FC236}">
                <a16:creationId xmlns="" xmlns:a16="http://schemas.microsoft.com/office/drawing/2014/main" id="{7FC7A231-C0EB-A140-B1F2-EFD1574DDC01}"/>
              </a:ext>
            </a:extLst>
          </p:cNvPr>
          <p:cNvCxnSpPr>
            <a:stCxn id="33" idx="2"/>
            <a:endCxn id="55" idx="0"/>
          </p:cNvCxnSpPr>
          <p:nvPr/>
        </p:nvCxnSpPr>
        <p:spPr>
          <a:xfrm>
            <a:off x="8027419" y="3447440"/>
            <a:ext cx="301954" cy="388709"/>
          </a:xfrm>
          <a:prstGeom prst="line">
            <a:avLst/>
          </a:prstGeom>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 xmlns:a16="http://schemas.microsoft.com/office/drawing/2014/main" id="{58ED62B5-7549-7E45-839A-C5FBCBECFD65}"/>
              </a:ext>
            </a:extLst>
          </p:cNvPr>
          <p:cNvSpPr/>
          <p:nvPr/>
        </p:nvSpPr>
        <p:spPr>
          <a:xfrm>
            <a:off x="5553562" y="6067870"/>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Life.Born</a:t>
            </a:r>
            <a:endParaRPr lang="en-US" dirty="0"/>
          </a:p>
        </p:txBody>
      </p:sp>
      <p:cxnSp>
        <p:nvCxnSpPr>
          <p:cNvPr id="64" name="Straight Connector 63">
            <a:extLst>
              <a:ext uri="{FF2B5EF4-FFF2-40B4-BE49-F238E27FC236}">
                <a16:creationId xmlns="" xmlns:a16="http://schemas.microsoft.com/office/drawing/2014/main" id="{ED0F67EA-7117-D048-A57E-0AD302F93504}"/>
              </a:ext>
            </a:extLst>
          </p:cNvPr>
          <p:cNvCxnSpPr>
            <a:cxnSpLocks/>
            <a:stCxn id="42" idx="2"/>
            <a:endCxn id="63" idx="0"/>
          </p:cNvCxnSpPr>
          <p:nvPr/>
        </p:nvCxnSpPr>
        <p:spPr>
          <a:xfrm>
            <a:off x="5478708" y="5612031"/>
            <a:ext cx="709555" cy="455839"/>
          </a:xfrm>
          <a:prstGeom prst="line">
            <a:avLst/>
          </a:prstGeom>
        </p:spPr>
        <p:style>
          <a:lnRef idx="1">
            <a:schemeClr val="accent1"/>
          </a:lnRef>
          <a:fillRef idx="0">
            <a:schemeClr val="accent1"/>
          </a:fillRef>
          <a:effectRef idx="0">
            <a:schemeClr val="accent1"/>
          </a:effectRef>
          <a:fontRef idx="minor">
            <a:schemeClr val="tx1"/>
          </a:fontRef>
        </p:style>
      </p:cxnSp>
      <p:sp>
        <p:nvSpPr>
          <p:cNvPr id="68" name="Rounded Rectangle 67">
            <a:extLst>
              <a:ext uri="{FF2B5EF4-FFF2-40B4-BE49-F238E27FC236}">
                <a16:creationId xmlns="" xmlns:a16="http://schemas.microsoft.com/office/drawing/2014/main" id="{B9AABFB9-39F2-9D43-B56F-2D744F244CE9}"/>
              </a:ext>
            </a:extLst>
          </p:cNvPr>
          <p:cNvSpPr/>
          <p:nvPr/>
        </p:nvSpPr>
        <p:spPr>
          <a:xfrm>
            <a:off x="8929758" y="5332332"/>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Contact</a:t>
            </a:r>
          </a:p>
        </p:txBody>
      </p:sp>
      <p:cxnSp>
        <p:nvCxnSpPr>
          <p:cNvPr id="69" name="Straight Connector 68">
            <a:extLst>
              <a:ext uri="{FF2B5EF4-FFF2-40B4-BE49-F238E27FC236}">
                <a16:creationId xmlns="" xmlns:a16="http://schemas.microsoft.com/office/drawing/2014/main" id="{067D6A75-77B0-DD45-860E-AC5ABD03A265}"/>
              </a:ext>
            </a:extLst>
          </p:cNvPr>
          <p:cNvCxnSpPr>
            <a:cxnSpLocks/>
            <a:stCxn id="41" idx="2"/>
            <a:endCxn id="68" idx="0"/>
          </p:cNvCxnSpPr>
          <p:nvPr/>
        </p:nvCxnSpPr>
        <p:spPr>
          <a:xfrm>
            <a:off x="7654663" y="4874833"/>
            <a:ext cx="1909796"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E4F63EA7-CF57-1D47-B346-E5D1F8D7C0C7}"/>
              </a:ext>
            </a:extLst>
          </p:cNvPr>
          <p:cNvCxnSpPr>
            <a:cxnSpLocks/>
            <a:stCxn id="68" idx="2"/>
            <a:endCxn id="18" idx="0"/>
          </p:cNvCxnSpPr>
          <p:nvPr/>
        </p:nvCxnSpPr>
        <p:spPr>
          <a:xfrm>
            <a:off x="9564459" y="5612031"/>
            <a:ext cx="634702" cy="457498"/>
          </a:xfrm>
          <a:prstGeom prst="line">
            <a:avLst/>
          </a:prstGeom>
        </p:spPr>
        <p:style>
          <a:lnRef idx="1">
            <a:schemeClr val="accent1"/>
          </a:lnRef>
          <a:fillRef idx="0">
            <a:schemeClr val="accent1"/>
          </a:fillRef>
          <a:effectRef idx="0">
            <a:schemeClr val="accent1"/>
          </a:effectRef>
          <a:fontRef idx="minor">
            <a:schemeClr val="tx1"/>
          </a:fontRef>
        </p:style>
      </p:cxnSp>
      <p:sp>
        <p:nvSpPr>
          <p:cNvPr id="79" name="Right Arrow 78">
            <a:extLst>
              <a:ext uri="{FF2B5EF4-FFF2-40B4-BE49-F238E27FC236}">
                <a16:creationId xmlns="" xmlns:a16="http://schemas.microsoft.com/office/drawing/2014/main" id="{B358E950-4633-A548-A891-83CB84DBDAD9}"/>
              </a:ext>
            </a:extLst>
          </p:cNvPr>
          <p:cNvSpPr/>
          <p:nvPr/>
        </p:nvSpPr>
        <p:spPr>
          <a:xfrm>
            <a:off x="5363941" y="2870877"/>
            <a:ext cx="1134170" cy="28119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rved Left Arrow 79">
            <a:extLst>
              <a:ext uri="{FF2B5EF4-FFF2-40B4-BE49-F238E27FC236}">
                <a16:creationId xmlns="" xmlns:a16="http://schemas.microsoft.com/office/drawing/2014/main" id="{810EEED2-773F-EE42-8ACF-8E960D31DBF1}"/>
              </a:ext>
            </a:extLst>
          </p:cNvPr>
          <p:cNvSpPr/>
          <p:nvPr/>
        </p:nvSpPr>
        <p:spPr>
          <a:xfrm>
            <a:off x="10501307" y="3449479"/>
            <a:ext cx="743661" cy="1911481"/>
          </a:xfrm>
          <a:prstGeom prst="curved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42573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50FD8064-557A-A242-AB31-6CB132A83BE1}"/>
              </a:ext>
            </a:extLst>
          </p:cNvPr>
          <p:cNvSpPr>
            <a:spLocks noGrp="1"/>
          </p:cNvSpPr>
          <p:nvPr>
            <p:ph type="sldNum" sz="quarter" idx="12"/>
          </p:nvPr>
        </p:nvSpPr>
        <p:spPr>
          <a:xfrm>
            <a:off x="10374085" y="6341590"/>
            <a:ext cx="2743200" cy="365125"/>
          </a:xfrm>
        </p:spPr>
        <p:txBody>
          <a:bodyPr/>
          <a:lstStyle/>
          <a:p>
            <a:fld id="{89057327-5C45-3844-9BAD-8A2E33F71C3A}" type="slidenum">
              <a:rPr lang="en-US" smtClean="0"/>
              <a:t>21</a:t>
            </a:fld>
            <a:endParaRPr lang="en-US"/>
          </a:p>
        </p:txBody>
      </p:sp>
      <p:grpSp>
        <p:nvGrpSpPr>
          <p:cNvPr id="112" name="Group 111">
            <a:extLst>
              <a:ext uri="{FF2B5EF4-FFF2-40B4-BE49-F238E27FC236}">
                <a16:creationId xmlns="" xmlns:a16="http://schemas.microsoft.com/office/drawing/2014/main" id="{1A578217-F953-FC4C-AD9C-D42718228EAB}"/>
              </a:ext>
            </a:extLst>
          </p:cNvPr>
          <p:cNvGrpSpPr/>
          <p:nvPr/>
        </p:nvGrpSpPr>
        <p:grpSpPr>
          <a:xfrm>
            <a:off x="213565" y="245599"/>
            <a:ext cx="10655964" cy="6045669"/>
            <a:chOff x="213565" y="245599"/>
            <a:chExt cx="10655964" cy="6045669"/>
          </a:xfrm>
        </p:grpSpPr>
        <p:sp>
          <p:nvSpPr>
            <p:cNvPr id="22" name="Rounded Rectangle 21">
              <a:extLst>
                <a:ext uri="{FF2B5EF4-FFF2-40B4-BE49-F238E27FC236}">
                  <a16:creationId xmlns="" xmlns:a16="http://schemas.microsoft.com/office/drawing/2014/main" id="{9F028C06-D98D-4041-9855-83B0F0F476B9}"/>
                </a:ext>
              </a:extLst>
            </p:cNvPr>
            <p:cNvSpPr/>
            <p:nvPr/>
          </p:nvSpPr>
          <p:spPr>
            <a:xfrm>
              <a:off x="8087213" y="3071148"/>
              <a:ext cx="1269402" cy="279699"/>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Disaster</a:t>
              </a:r>
            </a:p>
          </p:txBody>
        </p:sp>
        <p:sp>
          <p:nvSpPr>
            <p:cNvPr id="39" name="Curved Left Arrow 38">
              <a:extLst>
                <a:ext uri="{FF2B5EF4-FFF2-40B4-BE49-F238E27FC236}">
                  <a16:creationId xmlns="" xmlns:a16="http://schemas.microsoft.com/office/drawing/2014/main" id="{F26C8515-7990-A542-9130-7DFC5F3315F4}"/>
                </a:ext>
              </a:extLst>
            </p:cNvPr>
            <p:cNvSpPr/>
            <p:nvPr/>
          </p:nvSpPr>
          <p:spPr>
            <a:xfrm>
              <a:off x="10074332" y="634378"/>
              <a:ext cx="743661" cy="1911481"/>
            </a:xfrm>
            <a:prstGeom prst="curved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 xmlns:a16="http://schemas.microsoft.com/office/drawing/2014/main" id="{C28B3D39-FD83-4C46-B61D-A24787AFF509}"/>
                </a:ext>
              </a:extLst>
            </p:cNvPr>
            <p:cNvSpPr txBox="1"/>
            <p:nvPr/>
          </p:nvSpPr>
          <p:spPr>
            <a:xfrm>
              <a:off x="2073215" y="4599806"/>
              <a:ext cx="1938318" cy="369332"/>
            </a:xfrm>
            <a:prstGeom prst="rect">
              <a:avLst/>
            </a:prstGeom>
            <a:noFill/>
          </p:spPr>
          <p:txBody>
            <a:bodyPr wrap="square" rtlCol="0">
              <a:spAutoFit/>
            </a:bodyPr>
            <a:lstStyle/>
            <a:p>
              <a:r>
                <a:rPr lang="en-US" dirty="0"/>
                <a:t>Related Semantics</a:t>
              </a:r>
            </a:p>
          </p:txBody>
        </p:sp>
        <p:sp>
          <p:nvSpPr>
            <p:cNvPr id="41" name="TextBox 40">
              <a:extLst>
                <a:ext uri="{FF2B5EF4-FFF2-40B4-BE49-F238E27FC236}">
                  <a16:creationId xmlns="" xmlns:a16="http://schemas.microsoft.com/office/drawing/2014/main" id="{508DA5CC-13F9-C844-8E39-5068F5DD21B0}"/>
                </a:ext>
              </a:extLst>
            </p:cNvPr>
            <p:cNvSpPr txBox="1"/>
            <p:nvPr/>
          </p:nvSpPr>
          <p:spPr>
            <a:xfrm>
              <a:off x="3978230" y="5921936"/>
              <a:ext cx="2253252" cy="369332"/>
            </a:xfrm>
            <a:prstGeom prst="rect">
              <a:avLst/>
            </a:prstGeom>
            <a:noFill/>
          </p:spPr>
          <p:txBody>
            <a:bodyPr wrap="square" rtlCol="0">
              <a:spAutoFit/>
            </a:bodyPr>
            <a:lstStyle/>
            <a:p>
              <a:r>
                <a:rPr lang="en-US" dirty="0"/>
                <a:t>Relatives in Hierarchy</a:t>
              </a:r>
            </a:p>
          </p:txBody>
        </p:sp>
        <p:cxnSp>
          <p:nvCxnSpPr>
            <p:cNvPr id="42" name="Curved Connector 41">
              <a:extLst>
                <a:ext uri="{FF2B5EF4-FFF2-40B4-BE49-F238E27FC236}">
                  <a16:creationId xmlns="" xmlns:a16="http://schemas.microsoft.com/office/drawing/2014/main" id="{E503AABC-28AA-1F4C-A8E2-2F64FC37DF8C}"/>
                </a:ext>
              </a:extLst>
            </p:cNvPr>
            <p:cNvCxnSpPr>
              <a:cxnSpLocks/>
              <a:stCxn id="70" idx="2"/>
              <a:endCxn id="69" idx="2"/>
            </p:cNvCxnSpPr>
            <p:nvPr/>
          </p:nvCxnSpPr>
          <p:spPr>
            <a:xfrm rot="5400000">
              <a:off x="2936114" y="2129010"/>
              <a:ext cx="22045" cy="3928424"/>
            </a:xfrm>
            <a:prstGeom prst="curvedConnector3">
              <a:avLst>
                <a:gd name="adj1" fmla="val 537310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 xmlns:a16="http://schemas.microsoft.com/office/drawing/2014/main" id="{C01CEC2C-0D6F-6840-A3DF-E0F7C225B2D8}"/>
                </a:ext>
              </a:extLst>
            </p:cNvPr>
            <p:cNvSpPr/>
            <p:nvPr/>
          </p:nvSpPr>
          <p:spPr>
            <a:xfrm>
              <a:off x="6053710" y="1719994"/>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Meet</a:t>
              </a:r>
            </a:p>
          </p:txBody>
        </p:sp>
        <p:sp>
          <p:nvSpPr>
            <p:cNvPr id="45" name="Rounded Rectangle 44">
              <a:extLst>
                <a:ext uri="{FF2B5EF4-FFF2-40B4-BE49-F238E27FC236}">
                  <a16:creationId xmlns="" xmlns:a16="http://schemas.microsoft.com/office/drawing/2014/main" id="{046146B9-3918-4844-9A3F-3F817A0D8BC0}"/>
                </a:ext>
              </a:extLst>
            </p:cNvPr>
            <p:cNvSpPr/>
            <p:nvPr/>
          </p:nvSpPr>
          <p:spPr>
            <a:xfrm>
              <a:off x="3658922" y="24559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46" name="Rounded Rectangle 45">
              <a:extLst>
                <a:ext uri="{FF2B5EF4-FFF2-40B4-BE49-F238E27FC236}">
                  <a16:creationId xmlns="" xmlns:a16="http://schemas.microsoft.com/office/drawing/2014/main" id="{DBD8F8AD-F7FD-064A-BC6E-437B6FA8C1E3}"/>
                </a:ext>
              </a:extLst>
            </p:cNvPr>
            <p:cNvSpPr/>
            <p:nvPr/>
          </p:nvSpPr>
          <p:spPr>
            <a:xfrm>
              <a:off x="1482967" y="98279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47" name="Rounded Rectangle 46">
              <a:extLst>
                <a:ext uri="{FF2B5EF4-FFF2-40B4-BE49-F238E27FC236}">
                  <a16:creationId xmlns="" xmlns:a16="http://schemas.microsoft.com/office/drawing/2014/main" id="{0E525260-AB91-2145-8C5A-1738D300EBEF}"/>
                </a:ext>
              </a:extLst>
            </p:cNvPr>
            <p:cNvSpPr/>
            <p:nvPr/>
          </p:nvSpPr>
          <p:spPr>
            <a:xfrm>
              <a:off x="3705020" y="98279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48" name="Rounded Rectangle 47">
              <a:extLst>
                <a:ext uri="{FF2B5EF4-FFF2-40B4-BE49-F238E27FC236}">
                  <a16:creationId xmlns="" xmlns:a16="http://schemas.microsoft.com/office/drawing/2014/main" id="{A8D63FFD-456A-714A-9359-113E55FE6B71}"/>
                </a:ext>
              </a:extLst>
            </p:cNvPr>
            <p:cNvSpPr/>
            <p:nvPr/>
          </p:nvSpPr>
          <p:spPr>
            <a:xfrm>
              <a:off x="213565" y="1736195"/>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Die</a:t>
              </a:r>
            </a:p>
          </p:txBody>
        </p:sp>
        <p:sp>
          <p:nvSpPr>
            <p:cNvPr id="49" name="Rounded Rectangle 48">
              <a:extLst>
                <a:ext uri="{FF2B5EF4-FFF2-40B4-BE49-F238E27FC236}">
                  <a16:creationId xmlns="" xmlns:a16="http://schemas.microsoft.com/office/drawing/2014/main" id="{29688E39-E0DE-0148-985D-391AD8B75E19}"/>
                </a:ext>
              </a:extLst>
            </p:cNvPr>
            <p:cNvSpPr/>
            <p:nvPr/>
          </p:nvSpPr>
          <p:spPr>
            <a:xfrm>
              <a:off x="4470155" y="1719996"/>
              <a:ext cx="1269403" cy="2590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Attack</a:t>
              </a:r>
            </a:p>
          </p:txBody>
        </p:sp>
        <p:cxnSp>
          <p:nvCxnSpPr>
            <p:cNvPr id="50" name="Straight Connector 49">
              <a:extLst>
                <a:ext uri="{FF2B5EF4-FFF2-40B4-BE49-F238E27FC236}">
                  <a16:creationId xmlns="" xmlns:a16="http://schemas.microsoft.com/office/drawing/2014/main" id="{14FE3116-6727-2749-88C3-5379D0825625}"/>
                </a:ext>
              </a:extLst>
            </p:cNvPr>
            <p:cNvCxnSpPr>
              <a:stCxn id="45" idx="2"/>
              <a:endCxn id="46" idx="0"/>
            </p:cNvCxnSpPr>
            <p:nvPr/>
          </p:nvCxnSpPr>
          <p:spPr>
            <a:xfrm flipH="1">
              <a:off x="2117668" y="525298"/>
              <a:ext cx="2175955"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7DFD2EBC-8CA7-EA49-BB7D-1731E28D4588}"/>
                </a:ext>
              </a:extLst>
            </p:cNvPr>
            <p:cNvCxnSpPr>
              <a:cxnSpLocks/>
              <a:stCxn id="46" idx="2"/>
              <a:endCxn id="48" idx="0"/>
            </p:cNvCxnSpPr>
            <p:nvPr/>
          </p:nvCxnSpPr>
          <p:spPr>
            <a:xfrm flipH="1">
              <a:off x="848266" y="1262496"/>
              <a:ext cx="1269402" cy="473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F6AB315C-318B-CE45-8F42-6565F55A906B}"/>
                </a:ext>
              </a:extLst>
            </p:cNvPr>
            <p:cNvCxnSpPr>
              <a:cxnSpLocks/>
              <a:stCxn id="45" idx="2"/>
              <a:endCxn id="47" idx="0"/>
            </p:cNvCxnSpPr>
            <p:nvPr/>
          </p:nvCxnSpPr>
          <p:spPr>
            <a:xfrm>
              <a:off x="4293623" y="525298"/>
              <a:ext cx="46098"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 xmlns:a16="http://schemas.microsoft.com/office/drawing/2014/main" id="{5D9A8D71-CA34-9D45-9E4B-3E3BB215A729}"/>
                </a:ext>
              </a:extLst>
            </p:cNvPr>
            <p:cNvCxnSpPr>
              <a:cxnSpLocks/>
              <a:stCxn id="47" idx="2"/>
              <a:endCxn id="49" idx="0"/>
            </p:cNvCxnSpPr>
            <p:nvPr/>
          </p:nvCxnSpPr>
          <p:spPr>
            <a:xfrm>
              <a:off x="4339721" y="1262496"/>
              <a:ext cx="765136" cy="457500"/>
            </a:xfrm>
            <a:prstGeom prst="line">
              <a:avLst/>
            </a:prstGeom>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 xmlns:a16="http://schemas.microsoft.com/office/drawing/2014/main" id="{140380FC-33AA-C145-8710-14862CD66E74}"/>
                </a:ext>
              </a:extLst>
            </p:cNvPr>
            <p:cNvSpPr/>
            <p:nvPr/>
          </p:nvSpPr>
          <p:spPr>
            <a:xfrm>
              <a:off x="2407673" y="1734756"/>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Born</a:t>
              </a:r>
            </a:p>
          </p:txBody>
        </p:sp>
        <p:cxnSp>
          <p:nvCxnSpPr>
            <p:cNvPr id="55" name="Straight Connector 54">
              <a:extLst>
                <a:ext uri="{FF2B5EF4-FFF2-40B4-BE49-F238E27FC236}">
                  <a16:creationId xmlns="" xmlns:a16="http://schemas.microsoft.com/office/drawing/2014/main" id="{2901BA4D-794E-BE4B-BDBE-165347034222}"/>
                </a:ext>
              </a:extLst>
            </p:cNvPr>
            <p:cNvCxnSpPr>
              <a:cxnSpLocks/>
              <a:stCxn id="46" idx="2"/>
              <a:endCxn id="54" idx="0"/>
            </p:cNvCxnSpPr>
            <p:nvPr/>
          </p:nvCxnSpPr>
          <p:spPr>
            <a:xfrm>
              <a:off x="2117668" y="1262496"/>
              <a:ext cx="924706" cy="472260"/>
            </a:xfrm>
            <a:prstGeom prst="line">
              <a:avLst/>
            </a:prstGeom>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 xmlns:a16="http://schemas.microsoft.com/office/drawing/2014/main" id="{AAFE1239-D6AE-D444-AD02-5AB21D2B5C44}"/>
                </a:ext>
              </a:extLst>
            </p:cNvPr>
            <p:cNvSpPr/>
            <p:nvPr/>
          </p:nvSpPr>
          <p:spPr>
            <a:xfrm>
              <a:off x="5568718" y="98279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Contact</a:t>
              </a:r>
            </a:p>
          </p:txBody>
        </p:sp>
        <p:cxnSp>
          <p:nvCxnSpPr>
            <p:cNvPr id="57" name="Straight Connector 56">
              <a:extLst>
                <a:ext uri="{FF2B5EF4-FFF2-40B4-BE49-F238E27FC236}">
                  <a16:creationId xmlns="" xmlns:a16="http://schemas.microsoft.com/office/drawing/2014/main" id="{6AB73248-391A-8349-AD65-0A94A4980917}"/>
                </a:ext>
              </a:extLst>
            </p:cNvPr>
            <p:cNvCxnSpPr>
              <a:cxnSpLocks/>
              <a:stCxn id="45" idx="2"/>
              <a:endCxn id="56" idx="0"/>
            </p:cNvCxnSpPr>
            <p:nvPr/>
          </p:nvCxnSpPr>
          <p:spPr>
            <a:xfrm>
              <a:off x="4293623" y="525298"/>
              <a:ext cx="1909796"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 xmlns:a16="http://schemas.microsoft.com/office/drawing/2014/main" id="{F3C12138-349E-604D-8E18-C2A7F3973F5A}"/>
                </a:ext>
              </a:extLst>
            </p:cNvPr>
            <p:cNvCxnSpPr>
              <a:cxnSpLocks/>
              <a:stCxn id="56" idx="2"/>
              <a:endCxn id="44" idx="0"/>
            </p:cNvCxnSpPr>
            <p:nvPr/>
          </p:nvCxnSpPr>
          <p:spPr>
            <a:xfrm>
              <a:off x="6203419" y="1262496"/>
              <a:ext cx="634702" cy="457498"/>
            </a:xfrm>
            <a:prstGeom prst="line">
              <a:avLst/>
            </a:prstGeom>
          </p:spPr>
          <p:style>
            <a:lnRef idx="1">
              <a:schemeClr val="accent1"/>
            </a:lnRef>
            <a:fillRef idx="0">
              <a:schemeClr val="accent1"/>
            </a:fillRef>
            <a:effectRef idx="0">
              <a:schemeClr val="accent1"/>
            </a:effectRef>
            <a:fontRef idx="minor">
              <a:schemeClr val="tx1"/>
            </a:fontRef>
          </p:style>
        </p:cxnSp>
        <p:sp>
          <p:nvSpPr>
            <p:cNvPr id="65" name="Rounded Rectangle 64">
              <a:extLst>
                <a:ext uri="{FF2B5EF4-FFF2-40B4-BE49-F238E27FC236}">
                  <a16:creationId xmlns="" xmlns:a16="http://schemas.microsoft.com/office/drawing/2014/main" id="{38B42DC3-FF70-A548-9015-AB12A7C607B4}"/>
                </a:ext>
              </a:extLst>
            </p:cNvPr>
            <p:cNvSpPr/>
            <p:nvPr/>
          </p:nvSpPr>
          <p:spPr>
            <a:xfrm>
              <a:off x="6188368" y="3808345"/>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Meet</a:t>
              </a:r>
            </a:p>
          </p:txBody>
        </p:sp>
        <p:sp>
          <p:nvSpPr>
            <p:cNvPr id="66" name="Rounded Rectangle 65">
              <a:extLst>
                <a:ext uri="{FF2B5EF4-FFF2-40B4-BE49-F238E27FC236}">
                  <a16:creationId xmlns="" xmlns:a16="http://schemas.microsoft.com/office/drawing/2014/main" id="{8EAC08ED-3907-ED4B-A129-2F095B0E68C8}"/>
                </a:ext>
              </a:extLst>
            </p:cNvPr>
            <p:cNvSpPr/>
            <p:nvPr/>
          </p:nvSpPr>
          <p:spPr>
            <a:xfrm>
              <a:off x="3793580" y="2333950"/>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67" name="Rounded Rectangle 66">
              <a:extLst>
                <a:ext uri="{FF2B5EF4-FFF2-40B4-BE49-F238E27FC236}">
                  <a16:creationId xmlns="" xmlns:a16="http://schemas.microsoft.com/office/drawing/2014/main" id="{1A8D33AD-1BAF-9442-A16D-BBDEAFB62A6A}"/>
                </a:ext>
              </a:extLst>
            </p:cNvPr>
            <p:cNvSpPr/>
            <p:nvPr/>
          </p:nvSpPr>
          <p:spPr>
            <a:xfrm>
              <a:off x="1617625" y="3071148"/>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68" name="Rounded Rectangle 67">
              <a:extLst>
                <a:ext uri="{FF2B5EF4-FFF2-40B4-BE49-F238E27FC236}">
                  <a16:creationId xmlns="" xmlns:a16="http://schemas.microsoft.com/office/drawing/2014/main" id="{ECE0B46A-38AB-3247-AE2E-20B1B12F9762}"/>
                </a:ext>
              </a:extLst>
            </p:cNvPr>
            <p:cNvSpPr/>
            <p:nvPr/>
          </p:nvSpPr>
          <p:spPr>
            <a:xfrm>
              <a:off x="3839678" y="3071148"/>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69" name="Rounded Rectangle 68">
              <a:extLst>
                <a:ext uri="{FF2B5EF4-FFF2-40B4-BE49-F238E27FC236}">
                  <a16:creationId xmlns="" xmlns:a16="http://schemas.microsoft.com/office/drawing/2014/main" id="{3CE8CFCC-06B9-944F-907E-D71DB437364E}"/>
                </a:ext>
              </a:extLst>
            </p:cNvPr>
            <p:cNvSpPr/>
            <p:nvPr/>
          </p:nvSpPr>
          <p:spPr>
            <a:xfrm>
              <a:off x="348223" y="3824546"/>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Die</a:t>
              </a:r>
            </a:p>
          </p:txBody>
        </p:sp>
        <p:sp>
          <p:nvSpPr>
            <p:cNvPr id="70" name="Rounded Rectangle 69">
              <a:extLst>
                <a:ext uri="{FF2B5EF4-FFF2-40B4-BE49-F238E27FC236}">
                  <a16:creationId xmlns="" xmlns:a16="http://schemas.microsoft.com/office/drawing/2014/main" id="{D89FEDED-5BFF-3148-94A0-3142F69ABD0E}"/>
                </a:ext>
              </a:extLst>
            </p:cNvPr>
            <p:cNvSpPr/>
            <p:nvPr/>
          </p:nvSpPr>
          <p:spPr>
            <a:xfrm>
              <a:off x="4276647" y="3808347"/>
              <a:ext cx="1269402" cy="2738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Attack</a:t>
              </a:r>
            </a:p>
          </p:txBody>
        </p:sp>
        <p:cxnSp>
          <p:nvCxnSpPr>
            <p:cNvPr id="71" name="Straight Connector 70">
              <a:extLst>
                <a:ext uri="{FF2B5EF4-FFF2-40B4-BE49-F238E27FC236}">
                  <a16:creationId xmlns="" xmlns:a16="http://schemas.microsoft.com/office/drawing/2014/main" id="{BA8A3E92-7A77-A84C-BD7D-F46E2E95FB18}"/>
                </a:ext>
              </a:extLst>
            </p:cNvPr>
            <p:cNvCxnSpPr>
              <a:stCxn id="66" idx="2"/>
              <a:endCxn id="67" idx="0"/>
            </p:cNvCxnSpPr>
            <p:nvPr/>
          </p:nvCxnSpPr>
          <p:spPr>
            <a:xfrm flipH="1">
              <a:off x="2252326" y="2613649"/>
              <a:ext cx="2175955"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 xmlns:a16="http://schemas.microsoft.com/office/drawing/2014/main" id="{DCBAC6E4-AF29-8B40-BC34-BE658D938C1A}"/>
                </a:ext>
              </a:extLst>
            </p:cNvPr>
            <p:cNvCxnSpPr>
              <a:cxnSpLocks/>
              <a:stCxn id="67" idx="2"/>
              <a:endCxn id="69" idx="0"/>
            </p:cNvCxnSpPr>
            <p:nvPr/>
          </p:nvCxnSpPr>
          <p:spPr>
            <a:xfrm flipH="1">
              <a:off x="982924" y="3350847"/>
              <a:ext cx="1269402" cy="473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 xmlns:a16="http://schemas.microsoft.com/office/drawing/2014/main" id="{0BC8E3CB-3063-AC4C-8F14-15BE5F0AB77A}"/>
                </a:ext>
              </a:extLst>
            </p:cNvPr>
            <p:cNvCxnSpPr>
              <a:cxnSpLocks/>
              <a:stCxn id="66" idx="2"/>
              <a:endCxn id="68" idx="0"/>
            </p:cNvCxnSpPr>
            <p:nvPr/>
          </p:nvCxnSpPr>
          <p:spPr>
            <a:xfrm>
              <a:off x="4428281" y="2613649"/>
              <a:ext cx="46098"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 xmlns:a16="http://schemas.microsoft.com/office/drawing/2014/main" id="{5940AD8E-E6E4-BB4C-8796-AA0EF7330C6F}"/>
                </a:ext>
              </a:extLst>
            </p:cNvPr>
            <p:cNvCxnSpPr>
              <a:cxnSpLocks/>
              <a:stCxn id="68" idx="2"/>
              <a:endCxn id="70" idx="0"/>
            </p:cNvCxnSpPr>
            <p:nvPr/>
          </p:nvCxnSpPr>
          <p:spPr>
            <a:xfrm>
              <a:off x="4474379" y="3350847"/>
              <a:ext cx="436969" cy="457500"/>
            </a:xfrm>
            <a:prstGeom prst="line">
              <a:avLst/>
            </a:prstGeom>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 xmlns:a16="http://schemas.microsoft.com/office/drawing/2014/main" id="{6366DD9C-1750-9745-97C1-8F2A3EAC89EE}"/>
                </a:ext>
              </a:extLst>
            </p:cNvPr>
            <p:cNvSpPr/>
            <p:nvPr/>
          </p:nvSpPr>
          <p:spPr>
            <a:xfrm>
              <a:off x="2542331" y="382310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Born</a:t>
              </a:r>
            </a:p>
          </p:txBody>
        </p:sp>
        <p:cxnSp>
          <p:nvCxnSpPr>
            <p:cNvPr id="76" name="Straight Connector 75">
              <a:extLst>
                <a:ext uri="{FF2B5EF4-FFF2-40B4-BE49-F238E27FC236}">
                  <a16:creationId xmlns="" xmlns:a16="http://schemas.microsoft.com/office/drawing/2014/main" id="{794D9A51-4EFA-344A-B8AE-9D99102F47BC}"/>
                </a:ext>
              </a:extLst>
            </p:cNvPr>
            <p:cNvCxnSpPr>
              <a:cxnSpLocks/>
              <a:stCxn id="67" idx="2"/>
              <a:endCxn id="75" idx="0"/>
            </p:cNvCxnSpPr>
            <p:nvPr/>
          </p:nvCxnSpPr>
          <p:spPr>
            <a:xfrm>
              <a:off x="2252326" y="3350847"/>
              <a:ext cx="924706" cy="472260"/>
            </a:xfrm>
            <a:prstGeom prst="line">
              <a:avLst/>
            </a:prstGeom>
          </p:spPr>
          <p:style>
            <a:lnRef idx="1">
              <a:schemeClr val="accent1"/>
            </a:lnRef>
            <a:fillRef idx="0">
              <a:schemeClr val="accent1"/>
            </a:fillRef>
            <a:effectRef idx="0">
              <a:schemeClr val="accent1"/>
            </a:effectRef>
            <a:fontRef idx="minor">
              <a:schemeClr val="tx1"/>
            </a:fontRef>
          </p:style>
        </p:cxnSp>
        <p:sp>
          <p:nvSpPr>
            <p:cNvPr id="77" name="Rounded Rectangle 76">
              <a:extLst>
                <a:ext uri="{FF2B5EF4-FFF2-40B4-BE49-F238E27FC236}">
                  <a16:creationId xmlns="" xmlns:a16="http://schemas.microsoft.com/office/drawing/2014/main" id="{02A07D72-424B-8C4A-8BD5-649381BF2984}"/>
                </a:ext>
              </a:extLst>
            </p:cNvPr>
            <p:cNvSpPr/>
            <p:nvPr/>
          </p:nvSpPr>
          <p:spPr>
            <a:xfrm>
              <a:off x="5703376" y="3071148"/>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Contact</a:t>
              </a:r>
            </a:p>
          </p:txBody>
        </p:sp>
        <p:cxnSp>
          <p:nvCxnSpPr>
            <p:cNvPr id="78" name="Straight Connector 77">
              <a:extLst>
                <a:ext uri="{FF2B5EF4-FFF2-40B4-BE49-F238E27FC236}">
                  <a16:creationId xmlns="" xmlns:a16="http://schemas.microsoft.com/office/drawing/2014/main" id="{ACB125BD-040A-A541-8950-5686713F415E}"/>
                </a:ext>
              </a:extLst>
            </p:cNvPr>
            <p:cNvCxnSpPr>
              <a:cxnSpLocks/>
              <a:stCxn id="66" idx="2"/>
              <a:endCxn id="77" idx="0"/>
            </p:cNvCxnSpPr>
            <p:nvPr/>
          </p:nvCxnSpPr>
          <p:spPr>
            <a:xfrm>
              <a:off x="4428281" y="2613649"/>
              <a:ext cx="1909796"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 xmlns:a16="http://schemas.microsoft.com/office/drawing/2014/main" id="{171D02C3-BF7C-5A46-AF74-071305E33D34}"/>
                </a:ext>
              </a:extLst>
            </p:cNvPr>
            <p:cNvCxnSpPr>
              <a:cxnSpLocks/>
              <a:stCxn id="77" idx="2"/>
              <a:endCxn id="65" idx="0"/>
            </p:cNvCxnSpPr>
            <p:nvPr/>
          </p:nvCxnSpPr>
          <p:spPr>
            <a:xfrm>
              <a:off x="6338077" y="3350847"/>
              <a:ext cx="634702" cy="457498"/>
            </a:xfrm>
            <a:prstGeom prst="line">
              <a:avLst/>
            </a:prstGeom>
          </p:spPr>
          <p:style>
            <a:lnRef idx="1">
              <a:schemeClr val="accent1"/>
            </a:lnRef>
            <a:fillRef idx="0">
              <a:schemeClr val="accent1"/>
            </a:fillRef>
            <a:effectRef idx="0">
              <a:schemeClr val="accent1"/>
            </a:effectRef>
            <a:fontRef idx="minor">
              <a:schemeClr val="tx1"/>
            </a:fontRef>
          </p:style>
        </p:cxnSp>
        <p:sp>
          <p:nvSpPr>
            <p:cNvPr id="84" name="Rounded Rectangle 83">
              <a:extLst>
                <a:ext uri="{FF2B5EF4-FFF2-40B4-BE49-F238E27FC236}">
                  <a16:creationId xmlns="" xmlns:a16="http://schemas.microsoft.com/office/drawing/2014/main" id="{E9820391-D77D-124F-A2E2-00F71E0C0A37}"/>
                </a:ext>
              </a:extLst>
            </p:cNvPr>
            <p:cNvSpPr/>
            <p:nvPr/>
          </p:nvSpPr>
          <p:spPr>
            <a:xfrm>
              <a:off x="5076029" y="4521781"/>
              <a:ext cx="1269822" cy="278037"/>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Invade</a:t>
              </a:r>
            </a:p>
          </p:txBody>
        </p:sp>
        <p:cxnSp>
          <p:nvCxnSpPr>
            <p:cNvPr id="89" name="Straight Connector 88">
              <a:extLst>
                <a:ext uri="{FF2B5EF4-FFF2-40B4-BE49-F238E27FC236}">
                  <a16:creationId xmlns="" xmlns:a16="http://schemas.microsoft.com/office/drawing/2014/main" id="{4A750EA4-17A2-7C41-86F0-4BFCECDCCC70}"/>
                </a:ext>
              </a:extLst>
            </p:cNvPr>
            <p:cNvCxnSpPr>
              <a:cxnSpLocks/>
              <a:stCxn id="70" idx="2"/>
              <a:endCxn id="84" idx="0"/>
            </p:cNvCxnSpPr>
            <p:nvPr/>
          </p:nvCxnSpPr>
          <p:spPr>
            <a:xfrm>
              <a:off x="4911348" y="4082200"/>
              <a:ext cx="799592" cy="439581"/>
            </a:xfrm>
            <a:prstGeom prst="line">
              <a:avLst/>
            </a:prstGeom>
          </p:spPr>
          <p:style>
            <a:lnRef idx="1">
              <a:schemeClr val="accent1"/>
            </a:lnRef>
            <a:fillRef idx="0">
              <a:schemeClr val="accent1"/>
            </a:fillRef>
            <a:effectRef idx="0">
              <a:schemeClr val="accent1"/>
            </a:effectRef>
            <a:fontRef idx="minor">
              <a:schemeClr val="tx1"/>
            </a:fontRef>
          </p:style>
        </p:cxnSp>
        <p:sp>
          <p:nvSpPr>
            <p:cNvPr id="93" name="Rounded Rectangle 92">
              <a:extLst>
                <a:ext uri="{FF2B5EF4-FFF2-40B4-BE49-F238E27FC236}">
                  <a16:creationId xmlns="" xmlns:a16="http://schemas.microsoft.com/office/drawing/2014/main" id="{6DDDA7FB-B6BE-EC4E-9B8D-EF3125CAFF32}"/>
                </a:ext>
              </a:extLst>
            </p:cNvPr>
            <p:cNvSpPr/>
            <p:nvPr/>
          </p:nvSpPr>
          <p:spPr>
            <a:xfrm>
              <a:off x="8351485" y="3802501"/>
              <a:ext cx="2368396" cy="326707"/>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Disease</a:t>
              </a:r>
              <a:r>
                <a:rPr lang="zh-CN" altLang="en-US" dirty="0"/>
                <a:t> </a:t>
              </a:r>
              <a:r>
                <a:rPr lang="en-US" altLang="zh-CN" dirty="0"/>
                <a:t>Outbreak</a:t>
              </a:r>
              <a:endParaRPr lang="en-US" dirty="0"/>
            </a:p>
          </p:txBody>
        </p:sp>
        <p:cxnSp>
          <p:nvCxnSpPr>
            <p:cNvPr id="94" name="Straight Connector 93">
              <a:extLst>
                <a:ext uri="{FF2B5EF4-FFF2-40B4-BE49-F238E27FC236}">
                  <a16:creationId xmlns="" xmlns:a16="http://schemas.microsoft.com/office/drawing/2014/main" id="{AE4A8743-8A2A-EF4E-A34C-BB79F9CAB563}"/>
                </a:ext>
              </a:extLst>
            </p:cNvPr>
            <p:cNvCxnSpPr>
              <a:cxnSpLocks/>
              <a:stCxn id="66" idx="2"/>
              <a:endCxn id="22" idx="0"/>
            </p:cNvCxnSpPr>
            <p:nvPr/>
          </p:nvCxnSpPr>
          <p:spPr>
            <a:xfrm>
              <a:off x="4428281" y="2613649"/>
              <a:ext cx="4293633"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 xmlns:a16="http://schemas.microsoft.com/office/drawing/2014/main" id="{9BAD15C4-AACA-BD4C-A4D1-35356D3B25B9}"/>
                </a:ext>
              </a:extLst>
            </p:cNvPr>
            <p:cNvCxnSpPr>
              <a:cxnSpLocks/>
              <a:stCxn id="22" idx="2"/>
              <a:endCxn id="93" idx="0"/>
            </p:cNvCxnSpPr>
            <p:nvPr/>
          </p:nvCxnSpPr>
          <p:spPr>
            <a:xfrm>
              <a:off x="8721914" y="3350847"/>
              <a:ext cx="813769" cy="45165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 xmlns:a16="http://schemas.microsoft.com/office/drawing/2014/main" id="{5CF7E943-3445-E04D-9C50-4B9D20CA2741}"/>
                </a:ext>
              </a:extLst>
            </p:cNvPr>
            <p:cNvCxnSpPr>
              <a:cxnSpLocks/>
              <a:stCxn id="84" idx="2"/>
              <a:endCxn id="68" idx="2"/>
            </p:cNvCxnSpPr>
            <p:nvPr/>
          </p:nvCxnSpPr>
          <p:spPr>
            <a:xfrm rot="5400000" flipH="1">
              <a:off x="4368174" y="3457053"/>
              <a:ext cx="1448971" cy="1236561"/>
            </a:xfrm>
            <a:prstGeom prst="curvedConnector3">
              <a:avLst>
                <a:gd name="adj1" fmla="val -61429"/>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 xmlns:a16="http://schemas.microsoft.com/office/drawing/2014/main" id="{238AE6FC-48E8-4548-A02F-5BC07FD1B302}"/>
                </a:ext>
              </a:extLst>
            </p:cNvPr>
            <p:cNvSpPr txBox="1"/>
            <p:nvPr/>
          </p:nvSpPr>
          <p:spPr>
            <a:xfrm>
              <a:off x="8351485" y="525298"/>
              <a:ext cx="1985717" cy="369332"/>
            </a:xfrm>
            <a:prstGeom prst="rect">
              <a:avLst/>
            </a:prstGeom>
            <a:noFill/>
          </p:spPr>
          <p:txBody>
            <a:bodyPr wrap="square" rtlCol="0">
              <a:spAutoFit/>
            </a:bodyPr>
            <a:lstStyle/>
            <a:p>
              <a:r>
                <a:rPr lang="en-US" dirty="0"/>
                <a:t>Types</a:t>
              </a:r>
              <a:r>
                <a:rPr lang="zh-CN" altLang="en-US" dirty="0"/>
                <a:t> </a:t>
              </a:r>
              <a:r>
                <a:rPr lang="en-US" altLang="zh-CN" dirty="0"/>
                <a:t>in</a:t>
              </a:r>
              <a:r>
                <a:rPr lang="zh-CN" altLang="en-US" dirty="0"/>
                <a:t> </a:t>
              </a:r>
              <a:r>
                <a:rPr lang="en-US" altLang="zh-CN" dirty="0"/>
                <a:t>ACE</a:t>
              </a:r>
              <a:endParaRPr lang="en-US" dirty="0"/>
            </a:p>
          </p:txBody>
        </p:sp>
        <p:sp>
          <p:nvSpPr>
            <p:cNvPr id="109" name="TextBox 108">
              <a:extLst>
                <a:ext uri="{FF2B5EF4-FFF2-40B4-BE49-F238E27FC236}">
                  <a16:creationId xmlns="" xmlns:a16="http://schemas.microsoft.com/office/drawing/2014/main" id="{A5C9C013-52BB-3045-8074-E026D5209A81}"/>
                </a:ext>
              </a:extLst>
            </p:cNvPr>
            <p:cNvSpPr txBox="1"/>
            <p:nvPr/>
          </p:nvSpPr>
          <p:spPr>
            <a:xfrm>
              <a:off x="8363756" y="2192267"/>
              <a:ext cx="1985717" cy="369332"/>
            </a:xfrm>
            <a:prstGeom prst="rect">
              <a:avLst/>
            </a:prstGeom>
            <a:noFill/>
          </p:spPr>
          <p:txBody>
            <a:bodyPr wrap="square" rtlCol="0">
              <a:spAutoFit/>
            </a:bodyPr>
            <a:lstStyle/>
            <a:p>
              <a:r>
                <a:rPr lang="en-US" dirty="0"/>
                <a:t>Types</a:t>
              </a:r>
              <a:r>
                <a:rPr lang="zh-CN" altLang="en-US" dirty="0"/>
                <a:t> </a:t>
              </a:r>
              <a:r>
                <a:rPr lang="en-US" altLang="zh-CN" dirty="0"/>
                <a:t>in</a:t>
              </a:r>
              <a:r>
                <a:rPr lang="zh-CN" altLang="en-US" dirty="0"/>
                <a:t> </a:t>
              </a:r>
              <a:r>
                <a:rPr lang="en-US" altLang="zh-CN" dirty="0"/>
                <a:t>AIDA</a:t>
              </a:r>
              <a:endParaRPr lang="en-US" dirty="0"/>
            </a:p>
          </p:txBody>
        </p:sp>
        <p:sp>
          <p:nvSpPr>
            <p:cNvPr id="110" name="TextBox 109">
              <a:extLst>
                <a:ext uri="{FF2B5EF4-FFF2-40B4-BE49-F238E27FC236}">
                  <a16:creationId xmlns="" xmlns:a16="http://schemas.microsoft.com/office/drawing/2014/main" id="{FD27D140-FB22-F740-B890-8BB8EFAF5323}"/>
                </a:ext>
              </a:extLst>
            </p:cNvPr>
            <p:cNvSpPr txBox="1"/>
            <p:nvPr/>
          </p:nvSpPr>
          <p:spPr>
            <a:xfrm>
              <a:off x="7535260" y="4222417"/>
              <a:ext cx="3334269" cy="369332"/>
            </a:xfrm>
            <a:prstGeom prst="rect">
              <a:avLst/>
            </a:prstGeom>
            <a:noFill/>
          </p:spPr>
          <p:txBody>
            <a:bodyPr wrap="square" rtlCol="0">
              <a:spAutoFit/>
            </a:bodyPr>
            <a:lstStyle/>
            <a:p>
              <a:pPr algn="ctr"/>
              <a:r>
                <a:rPr lang="en-US" dirty="0"/>
                <a:t>Emerging</a:t>
              </a:r>
              <a:r>
                <a:rPr lang="zh-CN" altLang="en-US" dirty="0"/>
                <a:t> </a:t>
              </a:r>
              <a:r>
                <a:rPr lang="en-US" altLang="zh-CN" dirty="0"/>
                <a:t>New</a:t>
              </a:r>
              <a:r>
                <a:rPr lang="zh-CN" altLang="en-US" dirty="0"/>
                <a:t> </a:t>
              </a:r>
              <a:r>
                <a:rPr lang="en-US" altLang="zh-CN" dirty="0"/>
                <a:t>Types </a:t>
              </a:r>
              <a:r>
                <a:rPr lang="en-US" dirty="0"/>
                <a:t>of Interest</a:t>
              </a:r>
            </a:p>
          </p:txBody>
        </p:sp>
        <p:sp>
          <p:nvSpPr>
            <p:cNvPr id="111" name="TextBox 110">
              <a:extLst>
                <a:ext uri="{FF2B5EF4-FFF2-40B4-BE49-F238E27FC236}">
                  <a16:creationId xmlns="" xmlns:a16="http://schemas.microsoft.com/office/drawing/2014/main" id="{9E8C2900-0FD4-6845-9E97-775FDD259C7F}"/>
                </a:ext>
              </a:extLst>
            </p:cNvPr>
            <p:cNvSpPr txBox="1"/>
            <p:nvPr/>
          </p:nvSpPr>
          <p:spPr>
            <a:xfrm>
              <a:off x="5996606" y="4840829"/>
              <a:ext cx="2725308" cy="369332"/>
            </a:xfrm>
            <a:prstGeom prst="rect">
              <a:avLst/>
            </a:prstGeom>
            <a:noFill/>
          </p:spPr>
          <p:txBody>
            <a:bodyPr wrap="square" rtlCol="0">
              <a:spAutoFit/>
            </a:bodyPr>
            <a:lstStyle/>
            <a:p>
              <a:pPr algn="ctr"/>
              <a:r>
                <a:rPr lang="en-US" altLang="zh-CN" dirty="0"/>
                <a:t>New Fine-grained </a:t>
              </a:r>
              <a:r>
                <a:rPr lang="zh-CN" altLang="en-US" dirty="0"/>
                <a:t> </a:t>
              </a:r>
              <a:r>
                <a:rPr lang="en-US" altLang="zh-CN" dirty="0"/>
                <a:t>Types</a:t>
              </a:r>
              <a:endParaRPr lang="en-US" dirty="0"/>
            </a:p>
          </p:txBody>
        </p:sp>
      </p:grpSp>
    </p:spTree>
    <p:extLst>
      <p:ext uri="{BB962C8B-B14F-4D97-AF65-F5344CB8AC3E}">
        <p14:creationId xmlns:p14="http://schemas.microsoft.com/office/powerpoint/2010/main" val="24697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7F1365-6C5D-504C-8BDB-FF168CDBD5F0}"/>
              </a:ext>
            </a:extLst>
          </p:cNvPr>
          <p:cNvSpPr>
            <a:spLocks noGrp="1"/>
          </p:cNvSpPr>
          <p:nvPr>
            <p:ph type="title"/>
          </p:nvPr>
        </p:nvSpPr>
        <p:spPr/>
        <p:txBody>
          <a:bodyPr/>
          <a:lstStyle/>
          <a:p>
            <a:r>
              <a:rPr lang="en-US" dirty="0"/>
              <a:t>Comparison with Class Incremental Lifelong Learning</a:t>
            </a:r>
          </a:p>
        </p:txBody>
      </p:sp>
      <p:sp>
        <p:nvSpPr>
          <p:cNvPr id="3" name="Content Placeholder 2">
            <a:extLst>
              <a:ext uri="{FF2B5EF4-FFF2-40B4-BE49-F238E27FC236}">
                <a16:creationId xmlns="" xmlns:a16="http://schemas.microsoft.com/office/drawing/2014/main" id="{70033AB1-425B-3F4F-8A8D-5ABC96000E9C}"/>
              </a:ext>
            </a:extLst>
          </p:cNvPr>
          <p:cNvSpPr>
            <a:spLocks noGrp="1"/>
          </p:cNvSpPr>
          <p:nvPr>
            <p:ph idx="1"/>
          </p:nvPr>
        </p:nvSpPr>
        <p:spPr/>
        <p:txBody>
          <a:bodyPr/>
          <a:lstStyle/>
          <a:p>
            <a:r>
              <a:rPr lang="en-US" dirty="0"/>
              <a:t>Class Incremental Lifelong Learning: learning classification on expanding number of classes</a:t>
            </a:r>
          </a:p>
          <a:p>
            <a:endParaRPr lang="en-US" dirty="0"/>
          </a:p>
          <a:p>
            <a:r>
              <a:rPr lang="en-US" dirty="0"/>
              <a:t>What is special </a:t>
            </a:r>
            <a:r>
              <a:rPr lang="en-US" dirty="0" smtClean="0"/>
              <a:t>about </a:t>
            </a:r>
            <a:r>
              <a:rPr lang="en-US" dirty="0"/>
              <a:t>ontology-based IE compared with classification?</a:t>
            </a:r>
          </a:p>
          <a:p>
            <a:endParaRPr lang="en-US" dirty="0"/>
          </a:p>
          <a:p>
            <a:r>
              <a:rPr lang="en-US" dirty="0"/>
              <a:t>Fundamental Difference: </a:t>
            </a:r>
            <a:r>
              <a:rPr lang="en-US" b="1" dirty="0"/>
              <a:t>existence of negative instances,</a:t>
            </a:r>
            <a:r>
              <a:rPr lang="en-US" dirty="0"/>
              <a:t> </a:t>
            </a:r>
            <a:r>
              <a:rPr lang="en-US" i="1" dirty="0"/>
              <a:t>Not-Any-type </a:t>
            </a:r>
            <a:r>
              <a:rPr lang="en-US" dirty="0"/>
              <a:t>(NA), in extraction task</a:t>
            </a:r>
          </a:p>
          <a:p>
            <a:endParaRPr lang="en-US" dirty="0"/>
          </a:p>
          <a:p>
            <a:r>
              <a:rPr lang="en-US" dirty="0"/>
              <a:t>Additional Challenge: long-tail distribution of knowledge element types</a:t>
            </a:r>
          </a:p>
        </p:txBody>
      </p:sp>
      <p:sp>
        <p:nvSpPr>
          <p:cNvPr id="4" name="Slide Number Placeholder 3">
            <a:extLst>
              <a:ext uri="{FF2B5EF4-FFF2-40B4-BE49-F238E27FC236}">
                <a16:creationId xmlns="" xmlns:a16="http://schemas.microsoft.com/office/drawing/2014/main" id="{30D8B6E3-A2CB-2743-BE31-59D211F62EC6}"/>
              </a:ext>
            </a:extLst>
          </p:cNvPr>
          <p:cNvSpPr>
            <a:spLocks noGrp="1"/>
          </p:cNvSpPr>
          <p:nvPr>
            <p:ph type="sldNum" sz="quarter" idx="12"/>
          </p:nvPr>
        </p:nvSpPr>
        <p:spPr/>
        <p:txBody>
          <a:bodyPr/>
          <a:lstStyle/>
          <a:p>
            <a:fld id="{89057327-5C45-3844-9BAD-8A2E33F71C3A}" type="slidenum">
              <a:rPr lang="en-US" smtClean="0"/>
              <a:t>22</a:t>
            </a:fld>
            <a:endParaRPr lang="en-US"/>
          </a:p>
        </p:txBody>
      </p:sp>
    </p:spTree>
    <p:extLst>
      <p:ext uri="{BB962C8B-B14F-4D97-AF65-F5344CB8AC3E}">
        <p14:creationId xmlns:p14="http://schemas.microsoft.com/office/powerpoint/2010/main" val="631177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505630-0CBE-FB43-8C0C-16F16916B2D5}"/>
              </a:ext>
            </a:extLst>
          </p:cNvPr>
          <p:cNvSpPr>
            <a:spLocks noGrp="1"/>
          </p:cNvSpPr>
          <p:nvPr>
            <p:ph type="title"/>
          </p:nvPr>
        </p:nvSpPr>
        <p:spPr/>
        <p:txBody>
          <a:bodyPr/>
          <a:lstStyle/>
          <a:p>
            <a:r>
              <a:rPr lang="en-US" dirty="0"/>
              <a:t>Negative Instance in Lifelong IE</a:t>
            </a:r>
          </a:p>
        </p:txBody>
      </p:sp>
      <p:sp>
        <p:nvSpPr>
          <p:cNvPr id="3" name="Content Placeholder 2">
            <a:extLst>
              <a:ext uri="{FF2B5EF4-FFF2-40B4-BE49-F238E27FC236}">
                <a16:creationId xmlns="" xmlns:a16="http://schemas.microsoft.com/office/drawing/2014/main" id="{E42E7E81-EF59-A248-A2A1-487463613C44}"/>
              </a:ext>
            </a:extLst>
          </p:cNvPr>
          <p:cNvSpPr>
            <a:spLocks noGrp="1"/>
          </p:cNvSpPr>
          <p:nvPr>
            <p:ph idx="1"/>
          </p:nvPr>
        </p:nvSpPr>
        <p:spPr/>
        <p:txBody>
          <a:bodyPr/>
          <a:lstStyle/>
          <a:p>
            <a:r>
              <a:rPr lang="en-US" dirty="0"/>
              <a:t>Two kinds of negative mentions:</a:t>
            </a:r>
          </a:p>
          <a:p>
            <a:pPr lvl="1"/>
            <a:r>
              <a:rPr lang="en-US" i="1" dirty="0"/>
              <a:t>Baghdad</a:t>
            </a:r>
            <a:r>
              <a:rPr lang="en-US" dirty="0"/>
              <a:t>: contextual text spans that don’t imply any events</a:t>
            </a:r>
          </a:p>
          <a:p>
            <a:pPr lvl="1"/>
            <a:r>
              <a:rPr lang="en-US" i="1" dirty="0"/>
              <a:t>fired</a:t>
            </a:r>
            <a:r>
              <a:rPr lang="en-US" dirty="0"/>
              <a:t>: other event types that are not learned yet</a:t>
            </a:r>
          </a:p>
          <a:p>
            <a:r>
              <a:rPr lang="en-US" dirty="0"/>
              <a:t>If new types are in close domain with old types, negative mentions may also contain old event types. Annotators may only focus on annotating new types and ignore them.</a:t>
            </a:r>
          </a:p>
        </p:txBody>
      </p:sp>
      <p:sp>
        <p:nvSpPr>
          <p:cNvPr id="4" name="Slide Number Placeholder 3">
            <a:extLst>
              <a:ext uri="{FF2B5EF4-FFF2-40B4-BE49-F238E27FC236}">
                <a16:creationId xmlns="" xmlns:a16="http://schemas.microsoft.com/office/drawing/2014/main" id="{8D287619-6708-BD48-8B8C-75257C6BE1AD}"/>
              </a:ext>
            </a:extLst>
          </p:cNvPr>
          <p:cNvSpPr>
            <a:spLocks noGrp="1"/>
          </p:cNvSpPr>
          <p:nvPr>
            <p:ph type="sldNum" sz="quarter" idx="12"/>
          </p:nvPr>
        </p:nvSpPr>
        <p:spPr/>
        <p:txBody>
          <a:bodyPr/>
          <a:lstStyle/>
          <a:p>
            <a:fld id="{89057327-5C45-3844-9BAD-8A2E33F71C3A}" type="slidenum">
              <a:rPr lang="en-US" smtClean="0"/>
              <a:t>23</a:t>
            </a:fld>
            <a:endParaRPr lang="en-US" dirty="0"/>
          </a:p>
        </p:txBody>
      </p:sp>
      <p:sp>
        <p:nvSpPr>
          <p:cNvPr id="5" name="TextBox 4">
            <a:extLst>
              <a:ext uri="{FF2B5EF4-FFF2-40B4-BE49-F238E27FC236}">
                <a16:creationId xmlns="" xmlns:a16="http://schemas.microsoft.com/office/drawing/2014/main" id="{B753F885-6B78-6F4C-BACC-A79AF9C9F7F7}"/>
              </a:ext>
            </a:extLst>
          </p:cNvPr>
          <p:cNvSpPr txBox="1"/>
          <p:nvPr/>
        </p:nvSpPr>
        <p:spPr>
          <a:xfrm>
            <a:off x="838200" y="5646299"/>
            <a:ext cx="10515600" cy="369332"/>
          </a:xfrm>
          <a:prstGeom prst="rect">
            <a:avLst/>
          </a:prstGeom>
          <a:noFill/>
        </p:spPr>
        <p:txBody>
          <a:bodyPr wrap="square" rtlCol="0">
            <a:spAutoFit/>
          </a:bodyPr>
          <a:lstStyle/>
          <a:p>
            <a:pPr algn="ctr"/>
            <a:r>
              <a:rPr lang="en-US" dirty="0">
                <a:solidFill>
                  <a:srgbClr val="9EA7BB"/>
                </a:solidFill>
                <a:ea typeface="Calibri"/>
                <a:cs typeface="Calibri"/>
                <a:sym typeface="Calibri"/>
              </a:rPr>
              <a:t>In Baghdad, a cameraman </a:t>
            </a:r>
            <a:r>
              <a:rPr lang="en-US" b="1" dirty="0">
                <a:solidFill>
                  <a:srgbClr val="FF6600"/>
                </a:solidFill>
                <a:ea typeface="Calibri"/>
                <a:cs typeface="Calibri"/>
                <a:sym typeface="Calibri"/>
              </a:rPr>
              <a:t>died</a:t>
            </a:r>
            <a:r>
              <a:rPr lang="en-US" dirty="0">
                <a:solidFill>
                  <a:srgbClr val="FF6600"/>
                </a:solidFill>
                <a:ea typeface="Calibri"/>
                <a:cs typeface="Calibri"/>
                <a:sym typeface="Calibri"/>
              </a:rPr>
              <a:t> </a:t>
            </a:r>
            <a:r>
              <a:rPr lang="en-US" dirty="0">
                <a:solidFill>
                  <a:srgbClr val="9EA7BB"/>
                </a:solidFill>
                <a:ea typeface="Calibri"/>
                <a:cs typeface="Calibri"/>
                <a:sym typeface="Calibri"/>
              </a:rPr>
              <a:t>when a combat tank </a:t>
            </a:r>
            <a:r>
              <a:rPr lang="en-US" b="1" dirty="0">
                <a:solidFill>
                  <a:srgbClr val="9EA7BB"/>
                </a:solidFill>
                <a:ea typeface="Calibri"/>
                <a:cs typeface="Calibri"/>
                <a:sym typeface="Calibri"/>
              </a:rPr>
              <a:t>fired</a:t>
            </a:r>
            <a:r>
              <a:rPr lang="en-US" dirty="0">
                <a:solidFill>
                  <a:srgbClr val="9EA7BB"/>
                </a:solidFill>
                <a:ea typeface="Calibri"/>
                <a:cs typeface="Calibri"/>
                <a:sym typeface="Calibri"/>
              </a:rPr>
              <a:t> on the Palestine Hotel. </a:t>
            </a:r>
            <a:endParaRPr lang="en-US" dirty="0">
              <a:solidFill>
                <a:srgbClr val="9EA7BB"/>
              </a:solidFill>
            </a:endParaRPr>
          </a:p>
        </p:txBody>
      </p:sp>
      <p:sp>
        <p:nvSpPr>
          <p:cNvPr id="6" name="Rounded Rectangle 5">
            <a:extLst>
              <a:ext uri="{FF2B5EF4-FFF2-40B4-BE49-F238E27FC236}">
                <a16:creationId xmlns="" xmlns:a16="http://schemas.microsoft.com/office/drawing/2014/main" id="{5E2CC1D6-A90E-A543-920C-CAD00A9FFB88}"/>
              </a:ext>
            </a:extLst>
          </p:cNvPr>
          <p:cNvSpPr/>
          <p:nvPr/>
        </p:nvSpPr>
        <p:spPr>
          <a:xfrm>
            <a:off x="5599355" y="411494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7" name="Rounded Rectangle 6">
            <a:extLst>
              <a:ext uri="{FF2B5EF4-FFF2-40B4-BE49-F238E27FC236}">
                <a16:creationId xmlns="" xmlns:a16="http://schemas.microsoft.com/office/drawing/2014/main" id="{3C4EF082-D25F-DF4E-B4A6-EFC64F799E5B}"/>
              </a:ext>
            </a:extLst>
          </p:cNvPr>
          <p:cNvSpPr/>
          <p:nvPr/>
        </p:nvSpPr>
        <p:spPr>
          <a:xfrm>
            <a:off x="4654475" y="4572448"/>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9" name="Rounded Rectangle 8">
            <a:extLst>
              <a:ext uri="{FF2B5EF4-FFF2-40B4-BE49-F238E27FC236}">
                <a16:creationId xmlns="" xmlns:a16="http://schemas.microsoft.com/office/drawing/2014/main" id="{FB24B3EA-A3FE-3342-B5F8-BFE75F552988}"/>
              </a:ext>
            </a:extLst>
          </p:cNvPr>
          <p:cNvSpPr/>
          <p:nvPr/>
        </p:nvSpPr>
        <p:spPr>
          <a:xfrm>
            <a:off x="4019774" y="502994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Life.Die</a:t>
            </a:r>
            <a:endParaRPr lang="en-US" dirty="0"/>
          </a:p>
        </p:txBody>
      </p:sp>
      <p:cxnSp>
        <p:nvCxnSpPr>
          <p:cNvPr id="11" name="Straight Connector 10">
            <a:extLst>
              <a:ext uri="{FF2B5EF4-FFF2-40B4-BE49-F238E27FC236}">
                <a16:creationId xmlns="" xmlns:a16="http://schemas.microsoft.com/office/drawing/2014/main" id="{3B4795CD-B6B0-1A40-8649-BF7176097D9C}"/>
              </a:ext>
            </a:extLst>
          </p:cNvPr>
          <p:cNvCxnSpPr>
            <a:stCxn id="6" idx="2"/>
            <a:endCxn id="7" idx="0"/>
          </p:cNvCxnSpPr>
          <p:nvPr/>
        </p:nvCxnSpPr>
        <p:spPr>
          <a:xfrm flipH="1">
            <a:off x="5289176" y="4394648"/>
            <a:ext cx="944880" cy="17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E3A1A78C-3F05-2D42-B802-ABDB8B772DAD}"/>
              </a:ext>
            </a:extLst>
          </p:cNvPr>
          <p:cNvCxnSpPr>
            <a:cxnSpLocks/>
            <a:stCxn id="7" idx="2"/>
            <a:endCxn id="9" idx="0"/>
          </p:cNvCxnSpPr>
          <p:nvPr/>
        </p:nvCxnSpPr>
        <p:spPr>
          <a:xfrm flipH="1">
            <a:off x="4654475" y="4852147"/>
            <a:ext cx="634701" cy="1778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 xmlns:a16="http://schemas.microsoft.com/office/drawing/2014/main" id="{DDB2EEB3-CD2A-C842-91C8-B01B5E128DED}"/>
              </a:ext>
            </a:extLst>
          </p:cNvPr>
          <p:cNvSpPr/>
          <p:nvPr/>
        </p:nvSpPr>
        <p:spPr>
          <a:xfrm>
            <a:off x="4740536" y="5632959"/>
            <a:ext cx="548640" cy="3960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 xmlns:a16="http://schemas.microsoft.com/office/drawing/2014/main" id="{2C6A0D1C-A13C-A248-B17B-C3CF0F02437E}"/>
              </a:ext>
            </a:extLst>
          </p:cNvPr>
          <p:cNvSpPr/>
          <p:nvPr/>
        </p:nvSpPr>
        <p:spPr>
          <a:xfrm>
            <a:off x="7220176" y="5632959"/>
            <a:ext cx="548640" cy="3960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 xmlns:a16="http://schemas.microsoft.com/office/drawing/2014/main" id="{A361A2D5-FE30-8D45-9D4B-FB8CE13A74DC}"/>
              </a:ext>
            </a:extLst>
          </p:cNvPr>
          <p:cNvCxnSpPr>
            <a:stCxn id="9" idx="2"/>
            <a:endCxn id="15" idx="0"/>
          </p:cNvCxnSpPr>
          <p:nvPr/>
        </p:nvCxnSpPr>
        <p:spPr>
          <a:xfrm>
            <a:off x="4654475" y="5309646"/>
            <a:ext cx="360381" cy="32331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 xmlns:a16="http://schemas.microsoft.com/office/drawing/2014/main" id="{952D63E9-B2DE-4B45-B58E-28468DCD8010}"/>
              </a:ext>
            </a:extLst>
          </p:cNvPr>
          <p:cNvSpPr/>
          <p:nvPr/>
        </p:nvSpPr>
        <p:spPr>
          <a:xfrm>
            <a:off x="6809143" y="4579118"/>
            <a:ext cx="1269402" cy="279699"/>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20" name="Rounded Rectangle 19">
            <a:extLst>
              <a:ext uri="{FF2B5EF4-FFF2-40B4-BE49-F238E27FC236}">
                <a16:creationId xmlns="" xmlns:a16="http://schemas.microsoft.com/office/drawing/2014/main" id="{DBC09E9E-767C-BD4D-9307-CFC544AE2A8A}"/>
              </a:ext>
            </a:extLst>
          </p:cNvPr>
          <p:cNvSpPr/>
          <p:nvPr/>
        </p:nvSpPr>
        <p:spPr>
          <a:xfrm>
            <a:off x="7443843" y="5036617"/>
            <a:ext cx="1568821" cy="279699"/>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Conflict.Attack</a:t>
            </a:r>
            <a:endParaRPr lang="en-US" dirty="0"/>
          </a:p>
        </p:txBody>
      </p:sp>
      <p:cxnSp>
        <p:nvCxnSpPr>
          <p:cNvPr id="21" name="Straight Connector 20">
            <a:extLst>
              <a:ext uri="{FF2B5EF4-FFF2-40B4-BE49-F238E27FC236}">
                <a16:creationId xmlns="" xmlns:a16="http://schemas.microsoft.com/office/drawing/2014/main" id="{981C9E4D-DCB8-6D49-BE23-0010BCC62DF7}"/>
              </a:ext>
            </a:extLst>
          </p:cNvPr>
          <p:cNvCxnSpPr>
            <a:cxnSpLocks/>
            <a:endCxn id="19" idx="0"/>
          </p:cNvCxnSpPr>
          <p:nvPr/>
        </p:nvCxnSpPr>
        <p:spPr>
          <a:xfrm>
            <a:off x="6312496" y="4401318"/>
            <a:ext cx="1131348" cy="17780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1B017B6D-6FDE-3243-832C-EF62E5A6ED5F}"/>
              </a:ext>
            </a:extLst>
          </p:cNvPr>
          <p:cNvCxnSpPr>
            <a:cxnSpLocks/>
            <a:stCxn id="19" idx="2"/>
            <a:endCxn id="20" idx="0"/>
          </p:cNvCxnSpPr>
          <p:nvPr/>
        </p:nvCxnSpPr>
        <p:spPr>
          <a:xfrm>
            <a:off x="7443844" y="4858817"/>
            <a:ext cx="784410" cy="17780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 xmlns:a16="http://schemas.microsoft.com/office/drawing/2014/main" id="{CFDDFC9F-F1FA-F44C-97AF-DDC5985629F5}"/>
              </a:ext>
            </a:extLst>
          </p:cNvPr>
          <p:cNvCxnSpPr>
            <a:cxnSpLocks/>
            <a:stCxn id="20" idx="2"/>
          </p:cNvCxnSpPr>
          <p:nvPr/>
        </p:nvCxnSpPr>
        <p:spPr>
          <a:xfrm flipH="1">
            <a:off x="7572936" y="5316316"/>
            <a:ext cx="655318" cy="32331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9AE07E5C-7F3A-7B4D-A466-B5E02E21E4E0}"/>
              </a:ext>
            </a:extLst>
          </p:cNvPr>
          <p:cNvSpPr txBox="1"/>
          <p:nvPr/>
        </p:nvSpPr>
        <p:spPr>
          <a:xfrm>
            <a:off x="7726527" y="5353260"/>
            <a:ext cx="2007962" cy="369332"/>
          </a:xfrm>
          <a:prstGeom prst="rect">
            <a:avLst/>
          </a:prstGeom>
          <a:noFill/>
        </p:spPr>
        <p:txBody>
          <a:bodyPr wrap="square" rtlCol="0">
            <a:spAutoFit/>
          </a:bodyPr>
          <a:lstStyle/>
          <a:p>
            <a:pPr algn="ctr"/>
            <a:r>
              <a:rPr lang="en-US" dirty="0"/>
              <a:t>Not Learned</a:t>
            </a:r>
          </a:p>
        </p:txBody>
      </p:sp>
      <p:pic>
        <p:nvPicPr>
          <p:cNvPr id="26" name="Graphic 25" descr="Close">
            <a:extLst>
              <a:ext uri="{FF2B5EF4-FFF2-40B4-BE49-F238E27FC236}">
                <a16:creationId xmlns="" xmlns:a16="http://schemas.microsoft.com/office/drawing/2014/main" id="{83987329-5870-DB48-857F-2A9A675B53C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718395" y="5271180"/>
            <a:ext cx="457200" cy="457200"/>
          </a:xfrm>
          <a:prstGeom prst="rect">
            <a:avLst/>
          </a:prstGeom>
        </p:spPr>
      </p:pic>
    </p:spTree>
    <p:extLst>
      <p:ext uri="{BB962C8B-B14F-4D97-AF65-F5344CB8AC3E}">
        <p14:creationId xmlns:p14="http://schemas.microsoft.com/office/powerpoint/2010/main" val="1776173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BC04FC-4812-5F4A-B395-170BF3B20932}"/>
              </a:ext>
            </a:extLst>
          </p:cNvPr>
          <p:cNvSpPr>
            <a:spLocks noGrp="1"/>
          </p:cNvSpPr>
          <p:nvPr>
            <p:ph type="title"/>
          </p:nvPr>
        </p:nvSpPr>
        <p:spPr/>
        <p:txBody>
          <a:bodyPr>
            <a:normAutofit fontScale="90000"/>
          </a:bodyPr>
          <a:lstStyle/>
          <a:p>
            <a:r>
              <a:rPr lang="en-US" dirty="0"/>
              <a:t>Additional Challenge: Long-tail Distribution of Knowledge Types</a:t>
            </a:r>
          </a:p>
        </p:txBody>
      </p:sp>
      <p:sp>
        <p:nvSpPr>
          <p:cNvPr id="3" name="Content Placeholder 2">
            <a:extLst>
              <a:ext uri="{FF2B5EF4-FFF2-40B4-BE49-F238E27FC236}">
                <a16:creationId xmlns="" xmlns:a16="http://schemas.microsoft.com/office/drawing/2014/main" id="{D254BD07-B677-4244-A5CE-B454FE808C9F}"/>
              </a:ext>
            </a:extLst>
          </p:cNvPr>
          <p:cNvSpPr>
            <a:spLocks noGrp="1"/>
          </p:cNvSpPr>
          <p:nvPr>
            <p:ph idx="1"/>
          </p:nvPr>
        </p:nvSpPr>
        <p:spPr>
          <a:xfrm>
            <a:off x="838200" y="1054100"/>
            <a:ext cx="10515600" cy="4945063"/>
          </a:xfrm>
        </p:spPr>
        <p:txBody>
          <a:bodyPr/>
          <a:lstStyle/>
          <a:p>
            <a:r>
              <a:rPr lang="en-US" dirty="0"/>
              <a:t>Re-balancing among all types (old and new types) tackles catastrophic forgetting in lifelong learning, under the assumption of balanced priors</a:t>
            </a:r>
          </a:p>
          <a:p>
            <a:r>
              <a:rPr lang="en-US" dirty="0"/>
              <a:t>Knowledge types in natural language are naturally imbalanced, which breaks the assumption</a:t>
            </a:r>
          </a:p>
          <a:p>
            <a:pPr lvl="1"/>
            <a:r>
              <a:rPr lang="en-US" dirty="0" smtClean="0"/>
              <a:t>EEIL (Castro et al., 2018), BIC (Wu et al., 2019) </a:t>
            </a:r>
            <a:r>
              <a:rPr lang="en-US" dirty="0"/>
              <a:t>are state-of-the-art methods with additional re-balancing techniques compared with baseline, which don’t improve performance due to over-balancing</a:t>
            </a:r>
          </a:p>
        </p:txBody>
      </p:sp>
      <p:sp>
        <p:nvSpPr>
          <p:cNvPr id="4" name="Slide Number Placeholder 3">
            <a:extLst>
              <a:ext uri="{FF2B5EF4-FFF2-40B4-BE49-F238E27FC236}">
                <a16:creationId xmlns="" xmlns:a16="http://schemas.microsoft.com/office/drawing/2014/main" id="{7339FAE2-0051-7948-B32B-63A536C9EEE8}"/>
              </a:ext>
            </a:extLst>
          </p:cNvPr>
          <p:cNvSpPr>
            <a:spLocks noGrp="1"/>
          </p:cNvSpPr>
          <p:nvPr>
            <p:ph type="sldNum" sz="quarter" idx="12"/>
          </p:nvPr>
        </p:nvSpPr>
        <p:spPr/>
        <p:txBody>
          <a:bodyPr/>
          <a:lstStyle/>
          <a:p>
            <a:fld id="{89057327-5C45-3844-9BAD-8A2E33F71C3A}" type="slidenum">
              <a:rPr lang="en-US" smtClean="0"/>
              <a:t>24</a:t>
            </a:fld>
            <a:endParaRPr lang="en-US"/>
          </a:p>
        </p:txBody>
      </p:sp>
      <p:graphicFrame>
        <p:nvGraphicFramePr>
          <p:cNvPr id="7" name="Chart 6">
            <a:extLst>
              <a:ext uri="{FF2B5EF4-FFF2-40B4-BE49-F238E27FC236}">
                <a16:creationId xmlns="" xmlns:a16="http://schemas.microsoft.com/office/drawing/2014/main" id="{66E5E6B5-F9A2-D042-8B15-CF1E633DC2EF}"/>
              </a:ext>
            </a:extLst>
          </p:cNvPr>
          <p:cNvGraphicFramePr/>
          <p:nvPr>
            <p:extLst/>
          </p:nvPr>
        </p:nvGraphicFramePr>
        <p:xfrm>
          <a:off x="4059477" y="3645430"/>
          <a:ext cx="8128000" cy="2709333"/>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 xmlns:a16="http://schemas.microsoft.com/office/drawing/2014/main" id="{0802B93A-B41C-A648-8753-39123E55A072}"/>
              </a:ext>
            </a:extLst>
          </p:cNvPr>
          <p:cNvPicPr>
            <a:picLocks noChangeAspect="1"/>
          </p:cNvPicPr>
          <p:nvPr/>
        </p:nvPicPr>
        <p:blipFill>
          <a:blip r:embed="rId3"/>
          <a:stretch>
            <a:fillRect/>
          </a:stretch>
        </p:blipFill>
        <p:spPr>
          <a:xfrm>
            <a:off x="536570" y="3985632"/>
            <a:ext cx="3412187" cy="2872368"/>
          </a:xfrm>
          <a:prstGeom prst="rect">
            <a:avLst/>
          </a:prstGeom>
        </p:spPr>
      </p:pic>
      <p:sp>
        <p:nvSpPr>
          <p:cNvPr id="11" name="TextBox 10">
            <a:extLst>
              <a:ext uri="{FF2B5EF4-FFF2-40B4-BE49-F238E27FC236}">
                <a16:creationId xmlns="" xmlns:a16="http://schemas.microsoft.com/office/drawing/2014/main" id="{E92FEEAA-6783-7C43-8029-68D328A6FE83}"/>
              </a:ext>
            </a:extLst>
          </p:cNvPr>
          <p:cNvSpPr txBox="1"/>
          <p:nvPr/>
        </p:nvSpPr>
        <p:spPr>
          <a:xfrm>
            <a:off x="536570" y="3807832"/>
            <a:ext cx="3633625" cy="584775"/>
          </a:xfrm>
          <a:prstGeom prst="rect">
            <a:avLst/>
          </a:prstGeom>
          <a:noFill/>
        </p:spPr>
        <p:txBody>
          <a:bodyPr wrap="square" rtlCol="0">
            <a:spAutoFit/>
          </a:bodyPr>
          <a:lstStyle/>
          <a:p>
            <a:pPr algn="ctr"/>
            <a:r>
              <a:rPr lang="en-US" sz="1600" dirty="0"/>
              <a:t>Long-tail Distribution on Event Type </a:t>
            </a:r>
          </a:p>
          <a:p>
            <a:pPr algn="ctr"/>
            <a:r>
              <a:rPr lang="en-US" sz="1600" dirty="0"/>
              <a:t>Mentions (MAVEN</a:t>
            </a:r>
            <a:r>
              <a:rPr lang="en-US" sz="1600" baseline="30000" dirty="0"/>
              <a:t>1</a:t>
            </a:r>
            <a:r>
              <a:rPr lang="en-US" sz="1600" dirty="0"/>
              <a:t> Dataset)</a:t>
            </a:r>
          </a:p>
        </p:txBody>
      </p:sp>
      <p:sp>
        <p:nvSpPr>
          <p:cNvPr id="12" name="TextBox 11">
            <a:extLst>
              <a:ext uri="{FF2B5EF4-FFF2-40B4-BE49-F238E27FC236}">
                <a16:creationId xmlns="" xmlns:a16="http://schemas.microsoft.com/office/drawing/2014/main" id="{F3B325FB-4165-5F4A-92B3-099D15872E44}"/>
              </a:ext>
            </a:extLst>
          </p:cNvPr>
          <p:cNvSpPr txBox="1"/>
          <p:nvPr/>
        </p:nvSpPr>
        <p:spPr>
          <a:xfrm>
            <a:off x="4454013" y="6354763"/>
            <a:ext cx="6120581" cy="415498"/>
          </a:xfrm>
          <a:prstGeom prst="rect">
            <a:avLst/>
          </a:prstGeom>
          <a:noFill/>
        </p:spPr>
        <p:txBody>
          <a:bodyPr wrap="square" rtlCol="0">
            <a:spAutoFit/>
          </a:bodyPr>
          <a:lstStyle/>
          <a:p>
            <a:r>
              <a:rPr lang="en-US" sz="1050" dirty="0"/>
              <a:t>[1] </a:t>
            </a:r>
            <a:r>
              <a:rPr lang="en-US" sz="1050" dirty="0" err="1"/>
              <a:t>Xiaozhi</a:t>
            </a:r>
            <a:r>
              <a:rPr lang="en-US" sz="1050" dirty="0"/>
              <a:t> Wang, </a:t>
            </a:r>
            <a:r>
              <a:rPr lang="en-US" sz="1050" dirty="0" err="1"/>
              <a:t>Ziqi</a:t>
            </a:r>
            <a:r>
              <a:rPr lang="en-US" sz="1050" dirty="0"/>
              <a:t> Wang, Xu Han, </a:t>
            </a:r>
            <a:r>
              <a:rPr lang="en-US" sz="1050" dirty="0" err="1"/>
              <a:t>Wangyi</a:t>
            </a:r>
            <a:r>
              <a:rPr lang="en-US" sz="1050" dirty="0"/>
              <a:t> Jiang, Rong Han, </a:t>
            </a:r>
            <a:r>
              <a:rPr lang="en-US" sz="1050" dirty="0" err="1"/>
              <a:t>Zhiyuan</a:t>
            </a:r>
            <a:r>
              <a:rPr lang="en-US" sz="1050" dirty="0"/>
              <a:t> Liu, </a:t>
            </a:r>
            <a:r>
              <a:rPr lang="en-US" sz="1050" dirty="0" err="1"/>
              <a:t>Juanzi</a:t>
            </a:r>
            <a:r>
              <a:rPr lang="en-US" sz="1050" dirty="0"/>
              <a:t> Li, Peng Li, </a:t>
            </a:r>
            <a:r>
              <a:rPr lang="en-US" sz="1050" dirty="0" err="1"/>
              <a:t>Yankai</a:t>
            </a:r>
            <a:r>
              <a:rPr lang="en-US" sz="1050" dirty="0"/>
              <a:t> Lin, and </a:t>
            </a:r>
            <a:r>
              <a:rPr lang="en-US" sz="1050" dirty="0" err="1"/>
              <a:t>Jie</a:t>
            </a:r>
            <a:r>
              <a:rPr lang="en-US" sz="1050" dirty="0"/>
              <a:t> Zhou. 2020. MAVEN: A massive general domain event detection dataset. abs/2004.13590. </a:t>
            </a:r>
          </a:p>
        </p:txBody>
      </p:sp>
    </p:spTree>
    <p:extLst>
      <p:ext uri="{BB962C8B-B14F-4D97-AF65-F5344CB8AC3E}">
        <p14:creationId xmlns:p14="http://schemas.microsoft.com/office/powerpoint/2010/main" val="473768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0E9689-0740-7341-A546-0AC7FFF31FBA}"/>
              </a:ext>
            </a:extLst>
          </p:cNvPr>
          <p:cNvSpPr>
            <a:spLocks noGrp="1"/>
          </p:cNvSpPr>
          <p:nvPr>
            <p:ph type="title"/>
          </p:nvPr>
        </p:nvSpPr>
        <p:spPr/>
        <p:txBody>
          <a:bodyPr/>
          <a:lstStyle/>
          <a:p>
            <a:r>
              <a:rPr lang="en-US" dirty="0" smtClean="0"/>
              <a:t>Lifelong Event </a:t>
            </a:r>
            <a:r>
              <a:rPr lang="en-US" dirty="0"/>
              <a:t>Detection Architecture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E1A4DCAB-71D9-B641-969C-83F275078420}"/>
                  </a:ext>
                </a:extLst>
              </p:cNvPr>
              <p:cNvSpPr>
                <a:spLocks noGrp="1"/>
              </p:cNvSpPr>
              <p:nvPr>
                <p:ph idx="1"/>
              </p:nvPr>
            </p:nvSpPr>
            <p:spPr>
              <a:xfrm>
                <a:off x="453190" y="1191847"/>
                <a:ext cx="11518232" cy="4945063"/>
              </a:xfrm>
            </p:spPr>
            <p:txBody>
              <a:bodyPr/>
              <a:lstStyle/>
              <a:p>
                <a:r>
                  <a:rPr lang="en-US" altLang="zh-CN" dirty="0"/>
                  <a:t>Problem</a:t>
                </a:r>
                <a:r>
                  <a:rPr lang="zh-CN" altLang="en-US" dirty="0"/>
                  <a:t> </a:t>
                </a:r>
                <a:r>
                  <a:rPr lang="en-US" altLang="zh-CN" dirty="0"/>
                  <a:t>formulation</a:t>
                </a:r>
              </a:p>
              <a:p>
                <a:pPr>
                  <a:buFont typeface="Courier New" panose="02070309020205020404" pitchFamily="49" charset="0"/>
                  <a:buChar char="o"/>
                </a:pPr>
                <a:r>
                  <a:rPr lang="en-US" altLang="zh-CN" sz="2000" dirty="0"/>
                  <a:t>A stream of datasets </a:t>
                </a:r>
                <a14:m>
                  <m:oMath xmlns:m="http://schemas.openxmlformats.org/officeDocument/2006/math">
                    <m:d>
                      <m:dPr>
                        <m:begChr m:val="{"/>
                        <m:endChr m:val="}"/>
                        <m:ctrlPr>
                          <a:rPr lang="en-US" altLang="zh-CN" sz="2000" b="0" i="1" smtClean="0">
                            <a:latin typeface="Cambria Math" charset="0"/>
                          </a:rPr>
                        </m:ctrlPr>
                      </m:dPr>
                      <m:e>
                        <m:sSub>
                          <m:sSubPr>
                            <m:ctrlPr>
                              <a:rPr lang="en-US" altLang="zh-CN" sz="2000" b="0" i="1" smtClean="0">
                                <a:latin typeface="Cambria Math" charset="0"/>
                              </a:rPr>
                            </m:ctrlPr>
                          </m:sSubPr>
                          <m:e>
                            <m:r>
                              <a:rPr lang="en-US" altLang="zh-CN" sz="2000" b="0" i="1" smtClean="0">
                                <a:latin typeface="Cambria Math" panose="02040503050406030204" pitchFamily="18" charset="0"/>
                              </a:rPr>
                              <m:t>𝐷</m:t>
                            </m:r>
                          </m:e>
                          <m:sub>
                            <m:r>
                              <a:rPr lang="en-US" altLang="zh-CN" sz="2000" b="0" i="1" smtClean="0">
                                <a:latin typeface="Cambria Math" panose="02040503050406030204" pitchFamily="18" charset="0"/>
                              </a:rPr>
                              <m:t>𝑡</m:t>
                            </m:r>
                          </m:sub>
                        </m:sSub>
                      </m:e>
                    </m:d>
                  </m:oMath>
                </a14:m>
                <a:r>
                  <a:rPr lang="en-US" altLang="zh-CN" sz="2000" dirty="0"/>
                  <a:t> is provided to the model sequentially</a:t>
                </a:r>
              </a:p>
              <a:p>
                <a:pPr>
                  <a:buFont typeface="Courier New" panose="02070309020205020404" pitchFamily="49" charset="0"/>
                  <a:buChar char="o"/>
                </a:pPr>
                <a:r>
                  <a:rPr lang="en-US" altLang="zh-CN" sz="2000" dirty="0"/>
                  <a:t>Each training instance is labeled with event types from the set</a:t>
                </a:r>
                <a14:m>
                  <m:oMath xmlns:m="http://schemas.openxmlformats.org/officeDocument/2006/math">
                    <m:r>
                      <a:rPr lang="en-US" altLang="zh-CN" sz="2000" b="0" i="0" dirty="0" smtClean="0">
                        <a:latin typeface="Cambria Math" panose="02040503050406030204" pitchFamily="18" charset="0"/>
                      </a:rPr>
                      <m:t> </m:t>
                    </m:r>
                    <m:sSub>
                      <m:sSubPr>
                        <m:ctrlPr>
                          <a:rPr lang="en-US" altLang="zh-CN" sz="2000" b="0" i="1" dirty="0" smtClean="0">
                            <a:latin typeface="Cambria Math" charset="0"/>
                          </a:rPr>
                        </m:ctrlPr>
                      </m:sSubPr>
                      <m:e>
                        <m:r>
                          <a:rPr lang="en-US" altLang="zh-CN" sz="2000" i="1" dirty="0">
                            <a:latin typeface="Cambria Math" panose="02040503050406030204" pitchFamily="18" charset="0"/>
                          </a:rPr>
                          <m:t>𝐶</m:t>
                        </m:r>
                      </m:e>
                      <m:sub>
                        <m:r>
                          <a:rPr lang="en-US" altLang="zh-CN" sz="2000" b="0" i="1" dirty="0" smtClean="0">
                            <a:latin typeface="Cambria Math" panose="02040503050406030204" pitchFamily="18" charset="0"/>
                          </a:rPr>
                          <m:t>𝑡</m:t>
                        </m:r>
                      </m:sub>
                    </m:sSub>
                    <m:r>
                      <a:rPr lang="en-US" altLang="zh-CN" sz="2000" b="0" i="1" dirty="0" smtClean="0">
                        <a:latin typeface="Cambria Math" panose="02040503050406030204" pitchFamily="18" charset="0"/>
                      </a:rPr>
                      <m:t>=</m:t>
                    </m:r>
                    <m:d>
                      <m:dPr>
                        <m:begChr m:val="{"/>
                        <m:endChr m:val="}"/>
                        <m:ctrlPr>
                          <a:rPr lang="en-US" altLang="zh-CN" sz="2000" b="0" i="1" smtClean="0">
                            <a:latin typeface="Cambria Math" charset="0"/>
                          </a:rPr>
                        </m:ctrlPr>
                      </m:dPr>
                      <m:e>
                        <m:sSubSup>
                          <m:sSubSupPr>
                            <m:ctrlPr>
                              <a:rPr lang="en-US" altLang="zh-CN" sz="2000" b="0" i="1" smtClean="0">
                                <a:latin typeface="Cambria Math" charset="0"/>
                              </a:rPr>
                            </m:ctrlPr>
                          </m:sSubSupPr>
                          <m:e>
                            <m:r>
                              <a:rPr lang="en-US" altLang="zh-CN" sz="2000" b="0" i="1" smtClean="0">
                                <a:latin typeface="Cambria Math" panose="02040503050406030204" pitchFamily="18" charset="0"/>
                              </a:rPr>
                              <m:t>𝑐</m:t>
                            </m:r>
                          </m:e>
                          <m:sub>
                            <m:r>
                              <a:rPr lang="en-US" altLang="zh-CN" sz="2000" b="0" i="1" smtClean="0">
                                <a:latin typeface="Cambria Math" panose="02040503050406030204" pitchFamily="18" charset="0"/>
                              </a:rPr>
                              <m:t>𝑡</m:t>
                            </m:r>
                          </m:sub>
                          <m:sup>
                            <m:r>
                              <a:rPr lang="en-US" altLang="zh-CN" sz="2000" b="0" i="1" smtClean="0">
                                <a:latin typeface="Cambria Math" panose="02040503050406030204" pitchFamily="18" charset="0"/>
                              </a:rPr>
                              <m:t>1</m:t>
                            </m:r>
                          </m:sup>
                        </m:sSubSup>
                        <m:r>
                          <a:rPr lang="en-US" altLang="zh-CN" sz="2000" b="0" i="1" smtClean="0">
                            <a:latin typeface="Cambria Math" panose="02040503050406030204" pitchFamily="18" charset="0"/>
                          </a:rPr>
                          <m:t>,</m:t>
                        </m:r>
                        <m:sSubSup>
                          <m:sSubSupPr>
                            <m:ctrlPr>
                              <a:rPr lang="en-US" altLang="zh-CN" sz="2000" b="0" i="1" smtClean="0">
                                <a:latin typeface="Cambria Math" charset="0"/>
                              </a:rPr>
                            </m:ctrlPr>
                          </m:sSubSupPr>
                          <m:e>
                            <m:r>
                              <a:rPr lang="en-US" altLang="zh-CN" sz="2000" b="0" i="1" smtClean="0">
                                <a:latin typeface="Cambria Math" panose="02040503050406030204" pitchFamily="18" charset="0"/>
                              </a:rPr>
                              <m:t>𝑐</m:t>
                            </m:r>
                          </m:e>
                          <m:sub>
                            <m:r>
                              <a:rPr lang="en-US" altLang="zh-CN" sz="2000" b="0" i="1" smtClean="0">
                                <a:latin typeface="Cambria Math" panose="02040503050406030204" pitchFamily="18" charset="0"/>
                              </a:rPr>
                              <m:t>𝑡</m:t>
                            </m:r>
                          </m:sub>
                          <m:sup>
                            <m:r>
                              <a:rPr lang="en-US" altLang="zh-CN" sz="2000" b="0" i="1" smtClean="0">
                                <a:latin typeface="Cambria Math" panose="02040503050406030204" pitchFamily="18" charset="0"/>
                              </a:rPr>
                              <m:t>2</m:t>
                            </m:r>
                          </m:sup>
                        </m:sSubSup>
                        <m:r>
                          <a:rPr lang="en-US" altLang="zh-CN" sz="2000" b="0" i="1" smtClean="0">
                            <a:latin typeface="Cambria Math" panose="02040503050406030204" pitchFamily="18" charset="0"/>
                          </a:rPr>
                          <m:t>,…, </m:t>
                        </m:r>
                        <m:sSubSup>
                          <m:sSubSupPr>
                            <m:ctrlPr>
                              <a:rPr lang="en-US" altLang="zh-CN" sz="2000" b="0" i="1" smtClean="0">
                                <a:latin typeface="Cambria Math" charset="0"/>
                              </a:rPr>
                            </m:ctrlPr>
                          </m:sSubSupPr>
                          <m:e>
                            <m:r>
                              <a:rPr lang="en-US" altLang="zh-CN" sz="2000" b="0" i="1" smtClean="0">
                                <a:latin typeface="Cambria Math" panose="02040503050406030204" pitchFamily="18" charset="0"/>
                              </a:rPr>
                              <m:t>𝑐</m:t>
                            </m:r>
                          </m:e>
                          <m:sub>
                            <m:r>
                              <a:rPr lang="en-US" altLang="zh-CN" sz="2000" b="0" i="1" smtClean="0">
                                <a:latin typeface="Cambria Math" panose="02040503050406030204" pitchFamily="18" charset="0"/>
                              </a:rPr>
                              <m:t>𝑡</m:t>
                            </m:r>
                          </m:sub>
                          <m:sup>
                            <m:sSub>
                              <m:sSubPr>
                                <m:ctrlPr>
                                  <a:rPr lang="en-US" altLang="zh-CN" sz="2000" b="0" i="1" smtClean="0">
                                    <a:latin typeface="Cambria Math" charset="0"/>
                                  </a:rPr>
                                </m:ctrlPr>
                              </m:sSubPr>
                              <m:e>
                                <m:r>
                                  <a:rPr lang="en-US" altLang="zh-CN" sz="2000" b="0" i="1" smtClean="0">
                                    <a:latin typeface="Cambria Math" panose="02040503050406030204" pitchFamily="18" charset="0"/>
                                  </a:rPr>
                                  <m:t>𝑛</m:t>
                                </m:r>
                              </m:e>
                              <m:sub>
                                <m:r>
                                  <a:rPr lang="en-US" altLang="zh-CN" sz="2000" b="0" i="1" smtClean="0">
                                    <a:latin typeface="Cambria Math" panose="02040503050406030204" pitchFamily="18" charset="0"/>
                                  </a:rPr>
                                  <m:t>𝑡</m:t>
                                </m:r>
                              </m:sub>
                            </m:sSub>
                          </m:sup>
                        </m:sSubSup>
                      </m:e>
                    </m:d>
                  </m:oMath>
                </a14:m>
                <a:r>
                  <a:rPr lang="en-US" altLang="zh-CN" sz="2000" dirty="0"/>
                  <a:t> and </a:t>
                </a:r>
                <a:r>
                  <a:rPr lang="en-US" altLang="zh-CN" sz="2000" i="1" dirty="0"/>
                  <a:t>NA</a:t>
                </a:r>
                <a:r>
                  <a:rPr lang="en-US" altLang="zh-CN" sz="2000" dirty="0"/>
                  <a:t>, denoted as </a:t>
                </a:r>
                <a14:m>
                  <m:oMath xmlns:m="http://schemas.openxmlformats.org/officeDocument/2006/math">
                    <m:sSub>
                      <m:sSubPr>
                        <m:ctrlPr>
                          <a:rPr lang="en-US" altLang="zh-CN" sz="2000" b="0" i="1" smtClean="0">
                            <a:latin typeface="Cambria Math" charset="0"/>
                          </a:rPr>
                        </m:ctrlPr>
                      </m:sSubPr>
                      <m:e>
                        <m:r>
                          <a:rPr lang="en-US" altLang="zh-CN" sz="2000" b="0" i="1" smtClean="0">
                            <a:latin typeface="Cambria Math" panose="02040503050406030204" pitchFamily="18" charset="0"/>
                          </a:rPr>
                          <m:t>𝑐</m:t>
                        </m:r>
                      </m:e>
                      <m:sub>
                        <m:r>
                          <a:rPr lang="en-US" altLang="zh-CN" sz="2000" b="0" i="1" smtClean="0">
                            <a:latin typeface="Cambria Math" panose="02040503050406030204" pitchFamily="18" charset="0"/>
                          </a:rPr>
                          <m:t>𝜙</m:t>
                        </m:r>
                      </m:sub>
                    </m:sSub>
                  </m:oMath>
                </a14:m>
                <a:r>
                  <a:rPr lang="en-US" altLang="zh-CN" sz="2000" i="1" dirty="0"/>
                  <a:t>.</a:t>
                </a:r>
              </a:p>
              <a:p>
                <a:pPr>
                  <a:buFont typeface="Courier New" panose="02070309020205020404" pitchFamily="49" charset="0"/>
                  <a:buChar char="o"/>
                </a:pPr>
                <a:r>
                  <a:rPr lang="en-US" altLang="zh-CN" sz="2000" dirty="0"/>
                  <a:t>At stage </a:t>
                </a:r>
                <a14:m>
                  <m:oMath xmlns:m="http://schemas.openxmlformats.org/officeDocument/2006/math">
                    <m:r>
                      <a:rPr lang="en-US" altLang="zh-CN" sz="2000" i="1">
                        <a:latin typeface="Cambria Math" panose="02040503050406030204" pitchFamily="18" charset="0"/>
                      </a:rPr>
                      <m:t>𝑡</m:t>
                    </m:r>
                  </m:oMath>
                </a14:m>
                <a:r>
                  <a:rPr lang="en-US" altLang="zh-CN" sz="2000" dirty="0"/>
                  <a:t>, the model needs to detect events for the combined ontology</a:t>
                </a:r>
              </a:p>
              <a:p>
                <a:pPr marL="0" indent="0">
                  <a:buNone/>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charset="0"/>
                            </a:rPr>
                          </m:ctrlPr>
                        </m:sSubPr>
                        <m:e>
                          <m:r>
                            <a:rPr lang="en-US" altLang="zh-CN" sz="2000" b="0" i="1" smtClean="0">
                              <a:latin typeface="Cambria Math" panose="02040503050406030204" pitchFamily="18" charset="0"/>
                            </a:rPr>
                            <m:t>𝑂</m:t>
                          </m:r>
                        </m:e>
                        <m:sub>
                          <m:r>
                            <a:rPr lang="en-US" altLang="zh-CN" sz="2000" b="0" i="1" smtClean="0">
                              <a:latin typeface="Cambria Math" panose="02040503050406030204" pitchFamily="18" charset="0"/>
                            </a:rPr>
                            <m:t>𝑡</m:t>
                          </m:r>
                        </m:sub>
                      </m:sSub>
                      <m:r>
                        <a:rPr lang="en-US" altLang="zh-CN" sz="2000" b="0" i="1" smtClean="0">
                          <a:latin typeface="Cambria Math" panose="02040503050406030204" pitchFamily="18" charset="0"/>
                        </a:rPr>
                        <m:t>=</m:t>
                      </m:r>
                      <m:sSub>
                        <m:sSubPr>
                          <m:ctrlPr>
                            <a:rPr lang="en-US" altLang="zh-CN" sz="2000" b="0" i="1" smtClean="0">
                              <a:latin typeface="Cambria Math"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1</m:t>
                          </m:r>
                        </m:sub>
                      </m:sSub>
                      <m:r>
                        <a:rPr lang="en-US" altLang="zh-CN" sz="2000" b="0" i="1" smtClean="0">
                          <a:latin typeface="Cambria Math" panose="02040503050406030204" pitchFamily="18" charset="0"/>
                        </a:rPr>
                        <m:t>∪</m:t>
                      </m:r>
                      <m:sSub>
                        <m:sSubPr>
                          <m:ctrlPr>
                            <a:rPr lang="en-US" altLang="zh-CN" sz="2000" b="0" i="1" smtClean="0">
                              <a:latin typeface="Cambria Math"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2</m:t>
                          </m:r>
                        </m:sub>
                      </m:sSub>
                      <m:r>
                        <a:rPr lang="en-US" altLang="zh-CN" sz="2000" b="0" i="1" smtClean="0">
                          <a:latin typeface="Cambria Math" panose="02040503050406030204" pitchFamily="18" charset="0"/>
                        </a:rPr>
                        <m:t>…∪</m:t>
                      </m:r>
                      <m:sSub>
                        <m:sSubPr>
                          <m:ctrlPr>
                            <a:rPr lang="en-US" altLang="zh-CN" sz="2000" b="0" i="1" smtClean="0">
                              <a:latin typeface="Cambria Math"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𝑡</m:t>
                          </m:r>
                        </m:sub>
                      </m:sSub>
                    </m:oMath>
                  </m:oMathPara>
                </a14:m>
                <a:endParaRPr lang="en-US" altLang="zh-CN" sz="2000" dirty="0"/>
              </a:p>
              <a:p>
                <a:pPr>
                  <a:buFont typeface="Courier New" panose="02070309020205020404" pitchFamily="49" charset="0"/>
                  <a:buChar char="o"/>
                </a:pPr>
                <a:r>
                  <a:rPr lang="en-US" altLang="zh-CN" sz="2000" dirty="0"/>
                  <a:t>Training:</a:t>
                </a:r>
              </a:p>
              <a:p>
                <a:pPr marL="0" indent="0">
                  <a:buNone/>
                </a:pPr>
                <a:endParaRPr lang="en-US" altLang="zh-CN" sz="2000" dirty="0"/>
              </a:p>
              <a:p>
                <a:r>
                  <a:rPr lang="en-US" altLang="zh-CN" dirty="0"/>
                  <a:t>Experience</a:t>
                </a:r>
                <a:r>
                  <a:rPr lang="zh-CN" altLang="en-US" dirty="0"/>
                  <a:t> </a:t>
                </a:r>
                <a:r>
                  <a:rPr lang="en-US" altLang="zh-CN" dirty="0"/>
                  <a:t>Replay: augment </a:t>
                </a:r>
                <a14:m>
                  <m:oMath xmlns:m="http://schemas.openxmlformats.org/officeDocument/2006/math">
                    <m:sSub>
                      <m:sSubPr>
                        <m:ctrlPr>
                          <a:rPr lang="en-US" altLang="zh-CN" i="1">
                            <a:latin typeface="Cambria Math" charset="0"/>
                          </a:rPr>
                        </m:ctrlPr>
                      </m:sSubPr>
                      <m:e>
                        <m:r>
                          <a:rPr lang="en-US" altLang="zh-CN" b="0" i="1" smtClean="0">
                            <a:latin typeface="Cambria Math" panose="02040503050406030204" pitchFamily="18" charset="0"/>
                          </a:rPr>
                          <m:t>𝐷</m:t>
                        </m:r>
                      </m:e>
                      <m:sub>
                        <m:r>
                          <a:rPr lang="en-US" altLang="zh-CN" i="1">
                            <a:latin typeface="Cambria Math" panose="02040503050406030204" pitchFamily="18" charset="0"/>
                          </a:rPr>
                          <m:t>𝑡</m:t>
                        </m:r>
                      </m:sub>
                    </m:sSub>
                    <m:r>
                      <a:rPr lang="en-US" altLang="zh-CN" i="1">
                        <a:latin typeface="Cambria Math" panose="02040503050406030204" pitchFamily="18" charset="0"/>
                      </a:rPr>
                      <m:t> </m:t>
                    </m:r>
                  </m:oMath>
                </a14:m>
                <a:r>
                  <a:rPr lang="en-US" altLang="zh-CN" dirty="0"/>
                  <a:t>with an exemplar set </a:t>
                </a:r>
                <a14:m>
                  <m:oMath xmlns:m="http://schemas.openxmlformats.org/officeDocument/2006/math">
                    <m:sSub>
                      <m:sSubPr>
                        <m:ctrlPr>
                          <a:rPr lang="en-US" altLang="zh-CN" i="1">
                            <a:latin typeface="Cambria Math" charset="0"/>
                          </a:rPr>
                        </m:ctrlPr>
                      </m:sSubPr>
                      <m:e>
                        <m:r>
                          <a:rPr lang="en-US" altLang="zh-CN" i="1">
                            <a:latin typeface="Cambria Math" panose="02040503050406030204" pitchFamily="18" charset="0"/>
                            <a:ea typeface="Cambria Math" panose="02040503050406030204" pitchFamily="18" charset="0"/>
                          </a:rPr>
                          <m:t>𝜀</m:t>
                        </m:r>
                      </m:e>
                      <m:sub>
                        <m:r>
                          <a:rPr lang="en-US" altLang="zh-CN" i="1">
                            <a:latin typeface="Cambria Math" panose="02040503050406030204" pitchFamily="18" charset="0"/>
                          </a:rPr>
                          <m:t>𝑡</m:t>
                        </m:r>
                        <m:r>
                          <a:rPr lang="en-US" altLang="zh-CN" b="0" i="1" smtClean="0">
                            <a:latin typeface="Cambria Math" panose="02040503050406030204" pitchFamily="18" charset="0"/>
                          </a:rPr>
                          <m:t>−1</m:t>
                        </m:r>
                      </m:sub>
                    </m:sSub>
                  </m:oMath>
                </a14:m>
                <a:endParaRPr lang="en-US" dirty="0"/>
              </a:p>
              <a:p>
                <a:r>
                  <a:rPr lang="en-US" dirty="0"/>
                  <a:t>Knowledge Distillation</a:t>
                </a:r>
                <a:r>
                  <a:rPr lang="zh-CN" altLang="en-US" dirty="0"/>
                  <a:t> </a:t>
                </a:r>
                <a:r>
                  <a:rPr lang="en-US" altLang="zh-CN" dirty="0"/>
                  <a:t>(</a:t>
                </a:r>
                <a:r>
                  <a:rPr lang="en-US" dirty="0"/>
                  <a:t>Retain old knowledge</a:t>
                </a:r>
                <a:r>
                  <a:rPr lang="en-US" altLang="zh-CN" dirty="0"/>
                  <a:t>)</a:t>
                </a:r>
                <a:r>
                  <a:rPr lang="en-US" dirty="0"/>
                  <a:t>:</a:t>
                </a:r>
              </a:p>
            </p:txBody>
          </p:sp>
        </mc:Choice>
        <mc:Fallback xmlns="">
          <p:sp>
            <p:nvSpPr>
              <p:cNvPr id="3" name="Content Placeholder 2">
                <a:extLst>
                  <a:ext uri="{FF2B5EF4-FFF2-40B4-BE49-F238E27FC236}">
                    <a16:creationId xmlns:a16="http://schemas.microsoft.com/office/drawing/2014/main" id="{E1A4DCAB-71D9-B641-969C-83F275078420}"/>
                  </a:ext>
                </a:extLst>
              </p:cNvPr>
              <p:cNvSpPr>
                <a:spLocks noGrp="1" noRot="1" noChangeAspect="1" noMove="1" noResize="1" noEditPoints="1" noAdjustHandles="1" noChangeArrowheads="1" noChangeShapeType="1" noTextEdit="1"/>
              </p:cNvSpPr>
              <p:nvPr>
                <p:ph idx="1"/>
              </p:nvPr>
            </p:nvSpPr>
            <p:spPr>
              <a:xfrm>
                <a:off x="453190" y="1191847"/>
                <a:ext cx="11518232" cy="4945063"/>
              </a:xfrm>
              <a:blipFill>
                <a:blip r:embed="rId2"/>
                <a:stretch>
                  <a:fillRect l="-661" t="-1282"/>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C5876AFE-09D7-0B43-9C4F-0D3940A2C829}"/>
              </a:ext>
            </a:extLst>
          </p:cNvPr>
          <p:cNvSpPr>
            <a:spLocks noGrp="1"/>
          </p:cNvSpPr>
          <p:nvPr>
            <p:ph type="sldNum" sz="quarter" idx="12"/>
          </p:nvPr>
        </p:nvSpPr>
        <p:spPr/>
        <p:txBody>
          <a:bodyPr/>
          <a:lstStyle/>
          <a:p>
            <a:fld id="{89057327-5C45-3844-9BAD-8A2E33F71C3A}" type="slidenum">
              <a:rPr lang="en-US" smtClean="0"/>
              <a:t>25</a:t>
            </a:fld>
            <a:endParaRPr lang="en-US"/>
          </a:p>
        </p:txBody>
      </p:sp>
      <p:pic>
        <p:nvPicPr>
          <p:cNvPr id="5" name="Picture 4">
            <a:extLst>
              <a:ext uri="{FF2B5EF4-FFF2-40B4-BE49-F238E27FC236}">
                <a16:creationId xmlns="" xmlns:a16="http://schemas.microsoft.com/office/drawing/2014/main" id="{B752D3C0-9C92-3349-A12F-0FA2BEFC27B0}"/>
              </a:ext>
            </a:extLst>
          </p:cNvPr>
          <p:cNvPicPr>
            <a:picLocks noChangeAspect="1"/>
          </p:cNvPicPr>
          <p:nvPr/>
        </p:nvPicPr>
        <p:blipFill>
          <a:blip r:embed="rId3"/>
          <a:stretch>
            <a:fillRect/>
          </a:stretch>
        </p:blipFill>
        <p:spPr>
          <a:xfrm>
            <a:off x="1739559" y="5220769"/>
            <a:ext cx="4364462" cy="1135581"/>
          </a:xfrm>
          <a:prstGeom prst="rect">
            <a:avLst/>
          </a:prstGeom>
        </p:spPr>
      </p:pic>
      <p:pic>
        <p:nvPicPr>
          <p:cNvPr id="6" name="Picture 5">
            <a:extLst>
              <a:ext uri="{FF2B5EF4-FFF2-40B4-BE49-F238E27FC236}">
                <a16:creationId xmlns="" xmlns:a16="http://schemas.microsoft.com/office/drawing/2014/main" id="{5E066BA6-55E2-C845-A571-6824AE3DBF80}"/>
              </a:ext>
            </a:extLst>
          </p:cNvPr>
          <p:cNvPicPr>
            <a:picLocks noChangeAspect="1"/>
          </p:cNvPicPr>
          <p:nvPr/>
        </p:nvPicPr>
        <p:blipFill>
          <a:blip r:embed="rId4"/>
          <a:stretch>
            <a:fillRect/>
          </a:stretch>
        </p:blipFill>
        <p:spPr>
          <a:xfrm>
            <a:off x="6814553" y="5216591"/>
            <a:ext cx="3327400" cy="800100"/>
          </a:xfrm>
          <a:prstGeom prst="rect">
            <a:avLst/>
          </a:prstGeom>
        </p:spPr>
      </p:pic>
      <p:pic>
        <p:nvPicPr>
          <p:cNvPr id="7" name="Picture 6">
            <a:extLst>
              <a:ext uri="{FF2B5EF4-FFF2-40B4-BE49-F238E27FC236}">
                <a16:creationId xmlns="" xmlns:a16="http://schemas.microsoft.com/office/drawing/2014/main" id="{375F5694-68A1-1048-8F2B-2481CFEBBD9C}"/>
              </a:ext>
            </a:extLst>
          </p:cNvPr>
          <p:cNvPicPr>
            <a:picLocks noChangeAspect="1"/>
          </p:cNvPicPr>
          <p:nvPr/>
        </p:nvPicPr>
        <p:blipFill>
          <a:blip r:embed="rId5"/>
          <a:stretch>
            <a:fillRect/>
          </a:stretch>
        </p:blipFill>
        <p:spPr>
          <a:xfrm>
            <a:off x="4700337" y="3429000"/>
            <a:ext cx="3200400" cy="800100"/>
          </a:xfrm>
          <a:prstGeom prst="rect">
            <a:avLst/>
          </a:prstGeom>
        </p:spPr>
      </p:pic>
    </p:spTree>
    <p:extLst>
      <p:ext uri="{BB962C8B-B14F-4D97-AF65-F5344CB8AC3E}">
        <p14:creationId xmlns:p14="http://schemas.microsoft.com/office/powerpoint/2010/main" val="1910711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CF4712-D656-004F-A5DD-81341F451253}"/>
              </a:ext>
            </a:extLst>
          </p:cNvPr>
          <p:cNvSpPr>
            <a:spLocks noGrp="1"/>
          </p:cNvSpPr>
          <p:nvPr>
            <p:ph type="title"/>
          </p:nvPr>
        </p:nvSpPr>
        <p:spPr/>
        <p:txBody>
          <a:bodyPr/>
          <a:lstStyle/>
          <a:p>
            <a:r>
              <a:rPr lang="en-US" dirty="0"/>
              <a:t>Knowledge Transfer for Lifelong Learning</a:t>
            </a:r>
          </a:p>
        </p:txBody>
      </p:sp>
      <p:sp>
        <p:nvSpPr>
          <p:cNvPr id="3" name="Content Placeholder 2">
            <a:extLst>
              <a:ext uri="{FF2B5EF4-FFF2-40B4-BE49-F238E27FC236}">
                <a16:creationId xmlns="" xmlns:a16="http://schemas.microsoft.com/office/drawing/2014/main" id="{C4B70FC4-9DDF-544F-8B50-2E6B9A3E2B9B}"/>
              </a:ext>
            </a:extLst>
          </p:cNvPr>
          <p:cNvSpPr>
            <a:spLocks noGrp="1"/>
          </p:cNvSpPr>
          <p:nvPr>
            <p:ph idx="1"/>
          </p:nvPr>
        </p:nvSpPr>
        <p:spPr/>
        <p:txBody>
          <a:bodyPr/>
          <a:lstStyle/>
          <a:p>
            <a:r>
              <a:rPr lang="en-US" dirty="0"/>
              <a:t>Leverage rich connections between event types in the ontology</a:t>
            </a:r>
          </a:p>
        </p:txBody>
      </p:sp>
      <p:sp>
        <p:nvSpPr>
          <p:cNvPr id="4" name="Slide Number Placeholder 3">
            <a:extLst>
              <a:ext uri="{FF2B5EF4-FFF2-40B4-BE49-F238E27FC236}">
                <a16:creationId xmlns="" xmlns:a16="http://schemas.microsoft.com/office/drawing/2014/main" id="{A08D3BA9-5CD6-0045-A99E-2B184A822E31}"/>
              </a:ext>
            </a:extLst>
          </p:cNvPr>
          <p:cNvSpPr>
            <a:spLocks noGrp="1"/>
          </p:cNvSpPr>
          <p:nvPr>
            <p:ph type="sldNum" sz="quarter" idx="12"/>
          </p:nvPr>
        </p:nvSpPr>
        <p:spPr/>
        <p:txBody>
          <a:bodyPr/>
          <a:lstStyle/>
          <a:p>
            <a:fld id="{89057327-5C45-3844-9BAD-8A2E33F71C3A}" type="slidenum">
              <a:rPr lang="en-US" smtClean="0"/>
              <a:t>26</a:t>
            </a:fld>
            <a:endParaRPr lang="en-US"/>
          </a:p>
        </p:txBody>
      </p:sp>
      <p:sp>
        <p:nvSpPr>
          <p:cNvPr id="5" name="Rounded Rectangle 4">
            <a:extLst>
              <a:ext uri="{FF2B5EF4-FFF2-40B4-BE49-F238E27FC236}">
                <a16:creationId xmlns="" xmlns:a16="http://schemas.microsoft.com/office/drawing/2014/main" id="{15FF7648-21FE-0E4D-873E-8CD98D51BCDC}"/>
              </a:ext>
            </a:extLst>
          </p:cNvPr>
          <p:cNvSpPr/>
          <p:nvPr/>
        </p:nvSpPr>
        <p:spPr>
          <a:xfrm>
            <a:off x="7703937" y="4196484"/>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Contact.Meet</a:t>
            </a:r>
            <a:endParaRPr lang="en-US" dirty="0"/>
          </a:p>
        </p:txBody>
      </p:sp>
      <p:sp>
        <p:nvSpPr>
          <p:cNvPr id="6" name="Rounded Rectangle 5">
            <a:extLst>
              <a:ext uri="{FF2B5EF4-FFF2-40B4-BE49-F238E27FC236}">
                <a16:creationId xmlns="" xmlns:a16="http://schemas.microsoft.com/office/drawing/2014/main" id="{E27F2124-3F3C-0E4F-8A98-347B690FB4EB}"/>
              </a:ext>
            </a:extLst>
          </p:cNvPr>
          <p:cNvSpPr/>
          <p:nvPr/>
        </p:nvSpPr>
        <p:spPr>
          <a:xfrm>
            <a:off x="5309149" y="272208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7" name="Rounded Rectangle 6">
            <a:extLst>
              <a:ext uri="{FF2B5EF4-FFF2-40B4-BE49-F238E27FC236}">
                <a16:creationId xmlns="" xmlns:a16="http://schemas.microsoft.com/office/drawing/2014/main" id="{806A57A5-1E86-5549-B580-C8F6B7EF6520}"/>
              </a:ext>
            </a:extLst>
          </p:cNvPr>
          <p:cNvSpPr/>
          <p:nvPr/>
        </p:nvSpPr>
        <p:spPr>
          <a:xfrm>
            <a:off x="3133194" y="345928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8" name="Rounded Rectangle 7">
            <a:extLst>
              <a:ext uri="{FF2B5EF4-FFF2-40B4-BE49-F238E27FC236}">
                <a16:creationId xmlns="" xmlns:a16="http://schemas.microsoft.com/office/drawing/2014/main" id="{30ECBEA7-5114-8D48-BC61-3469E577C307}"/>
              </a:ext>
            </a:extLst>
          </p:cNvPr>
          <p:cNvSpPr/>
          <p:nvPr/>
        </p:nvSpPr>
        <p:spPr>
          <a:xfrm>
            <a:off x="5355247" y="345928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9" name="Rounded Rectangle 8">
            <a:extLst>
              <a:ext uri="{FF2B5EF4-FFF2-40B4-BE49-F238E27FC236}">
                <a16:creationId xmlns="" xmlns:a16="http://schemas.microsoft.com/office/drawing/2014/main" id="{5E59CA05-AD10-3243-92FC-06412C9DF2F0}"/>
              </a:ext>
            </a:extLst>
          </p:cNvPr>
          <p:cNvSpPr/>
          <p:nvPr/>
        </p:nvSpPr>
        <p:spPr>
          <a:xfrm>
            <a:off x="2278210" y="4194824"/>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Life.Die</a:t>
            </a:r>
            <a:endParaRPr lang="en-US" dirty="0"/>
          </a:p>
        </p:txBody>
      </p:sp>
      <p:sp>
        <p:nvSpPr>
          <p:cNvPr id="10" name="Rounded Rectangle 9">
            <a:extLst>
              <a:ext uri="{FF2B5EF4-FFF2-40B4-BE49-F238E27FC236}">
                <a16:creationId xmlns="" xmlns:a16="http://schemas.microsoft.com/office/drawing/2014/main" id="{6913EDDA-D17D-5641-856E-51D31B62401A}"/>
              </a:ext>
            </a:extLst>
          </p:cNvPr>
          <p:cNvSpPr/>
          <p:nvPr/>
        </p:nvSpPr>
        <p:spPr>
          <a:xfrm>
            <a:off x="5649183" y="4196485"/>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Conflict.Attack</a:t>
            </a:r>
            <a:endParaRPr lang="en-US" dirty="0"/>
          </a:p>
        </p:txBody>
      </p:sp>
      <p:cxnSp>
        <p:nvCxnSpPr>
          <p:cNvPr id="11" name="Straight Connector 10">
            <a:extLst>
              <a:ext uri="{FF2B5EF4-FFF2-40B4-BE49-F238E27FC236}">
                <a16:creationId xmlns="" xmlns:a16="http://schemas.microsoft.com/office/drawing/2014/main" id="{D9944459-E937-E945-A19B-2627BFAC3376}"/>
              </a:ext>
            </a:extLst>
          </p:cNvPr>
          <p:cNvCxnSpPr>
            <a:stCxn id="6" idx="2"/>
            <a:endCxn id="7" idx="0"/>
          </p:cNvCxnSpPr>
          <p:nvPr/>
        </p:nvCxnSpPr>
        <p:spPr>
          <a:xfrm flipH="1">
            <a:off x="3767895" y="3001788"/>
            <a:ext cx="2175955"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9FC05ED2-AA12-2A4A-B677-B90C7D897ABA}"/>
              </a:ext>
            </a:extLst>
          </p:cNvPr>
          <p:cNvCxnSpPr>
            <a:cxnSpLocks/>
            <a:stCxn id="7" idx="2"/>
            <a:endCxn id="9" idx="0"/>
          </p:cNvCxnSpPr>
          <p:nvPr/>
        </p:nvCxnSpPr>
        <p:spPr>
          <a:xfrm flipH="1">
            <a:off x="2912911" y="3738986"/>
            <a:ext cx="854984" cy="4558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4CC001E7-DBE1-6640-913F-9EAF78CD0A11}"/>
              </a:ext>
            </a:extLst>
          </p:cNvPr>
          <p:cNvCxnSpPr>
            <a:cxnSpLocks/>
            <a:stCxn id="6" idx="2"/>
            <a:endCxn id="8" idx="0"/>
          </p:cNvCxnSpPr>
          <p:nvPr/>
        </p:nvCxnSpPr>
        <p:spPr>
          <a:xfrm>
            <a:off x="5943850" y="3001788"/>
            <a:ext cx="46098"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9C63AAC5-1F19-7649-B8D9-552075CD431C}"/>
              </a:ext>
            </a:extLst>
          </p:cNvPr>
          <p:cNvCxnSpPr>
            <a:cxnSpLocks/>
            <a:stCxn id="8" idx="2"/>
            <a:endCxn id="10" idx="0"/>
          </p:cNvCxnSpPr>
          <p:nvPr/>
        </p:nvCxnSpPr>
        <p:spPr>
          <a:xfrm>
            <a:off x="5989948" y="3738986"/>
            <a:ext cx="443646" cy="457499"/>
          </a:xfrm>
          <a:prstGeom prst="line">
            <a:avLst/>
          </a:prstGeom>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 xmlns:a16="http://schemas.microsoft.com/office/drawing/2014/main" id="{D0CDA2E0-C098-BF46-A621-4F539C1D2C00}"/>
              </a:ext>
            </a:extLst>
          </p:cNvPr>
          <p:cNvSpPr/>
          <p:nvPr/>
        </p:nvSpPr>
        <p:spPr>
          <a:xfrm>
            <a:off x="3842749" y="4194825"/>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Life.Born</a:t>
            </a:r>
            <a:endParaRPr lang="en-US" dirty="0"/>
          </a:p>
        </p:txBody>
      </p:sp>
      <p:cxnSp>
        <p:nvCxnSpPr>
          <p:cNvPr id="16" name="Straight Connector 15">
            <a:extLst>
              <a:ext uri="{FF2B5EF4-FFF2-40B4-BE49-F238E27FC236}">
                <a16:creationId xmlns="" xmlns:a16="http://schemas.microsoft.com/office/drawing/2014/main" id="{62721009-EDBA-5E4C-8DA3-B6D0255BD0A1}"/>
              </a:ext>
            </a:extLst>
          </p:cNvPr>
          <p:cNvCxnSpPr>
            <a:cxnSpLocks/>
            <a:stCxn id="7" idx="2"/>
            <a:endCxn id="15" idx="0"/>
          </p:cNvCxnSpPr>
          <p:nvPr/>
        </p:nvCxnSpPr>
        <p:spPr>
          <a:xfrm>
            <a:off x="3767895" y="3738986"/>
            <a:ext cx="709555" cy="45583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 xmlns:a16="http://schemas.microsoft.com/office/drawing/2014/main" id="{F7A9E8BD-F874-114D-94E7-F3FFE4DEB10E}"/>
              </a:ext>
            </a:extLst>
          </p:cNvPr>
          <p:cNvSpPr/>
          <p:nvPr/>
        </p:nvSpPr>
        <p:spPr>
          <a:xfrm>
            <a:off x="7218945" y="345928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Contact</a:t>
            </a:r>
          </a:p>
        </p:txBody>
      </p:sp>
      <p:cxnSp>
        <p:nvCxnSpPr>
          <p:cNvPr id="18" name="Straight Connector 17">
            <a:extLst>
              <a:ext uri="{FF2B5EF4-FFF2-40B4-BE49-F238E27FC236}">
                <a16:creationId xmlns="" xmlns:a16="http://schemas.microsoft.com/office/drawing/2014/main" id="{F4A4418D-C294-1D4E-B2E9-0CAAB00B528C}"/>
              </a:ext>
            </a:extLst>
          </p:cNvPr>
          <p:cNvCxnSpPr>
            <a:cxnSpLocks/>
            <a:stCxn id="6" idx="2"/>
            <a:endCxn id="17" idx="0"/>
          </p:cNvCxnSpPr>
          <p:nvPr/>
        </p:nvCxnSpPr>
        <p:spPr>
          <a:xfrm>
            <a:off x="5943850" y="3001788"/>
            <a:ext cx="1909796"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6ACC7796-456F-D64A-BB8F-788FE82A73F2}"/>
              </a:ext>
            </a:extLst>
          </p:cNvPr>
          <p:cNvCxnSpPr>
            <a:cxnSpLocks/>
            <a:stCxn id="17" idx="2"/>
            <a:endCxn id="5" idx="0"/>
          </p:cNvCxnSpPr>
          <p:nvPr/>
        </p:nvCxnSpPr>
        <p:spPr>
          <a:xfrm>
            <a:off x="7853646" y="3738986"/>
            <a:ext cx="634702" cy="4574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 xmlns:a16="http://schemas.microsoft.com/office/drawing/2014/main" id="{5B68D36A-A488-AF43-A789-90BEA0B2719F}"/>
              </a:ext>
            </a:extLst>
          </p:cNvPr>
          <p:cNvCxnSpPr>
            <a:stCxn id="10" idx="2"/>
            <a:endCxn id="9" idx="2"/>
          </p:cNvCxnSpPr>
          <p:nvPr/>
        </p:nvCxnSpPr>
        <p:spPr>
          <a:xfrm rot="5400000" flipH="1">
            <a:off x="4672422" y="2715013"/>
            <a:ext cx="1661" cy="3520683"/>
          </a:xfrm>
          <a:prstGeom prst="curvedConnector3">
            <a:avLst>
              <a:gd name="adj1" fmla="val -95451656"/>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8D80BEEF-584A-A841-9FBE-506EB231E8EC}"/>
              </a:ext>
            </a:extLst>
          </p:cNvPr>
          <p:cNvSpPr txBox="1"/>
          <p:nvPr/>
        </p:nvSpPr>
        <p:spPr>
          <a:xfrm>
            <a:off x="3704093" y="6050735"/>
            <a:ext cx="1938318" cy="369332"/>
          </a:xfrm>
          <a:prstGeom prst="rect">
            <a:avLst/>
          </a:prstGeom>
          <a:noFill/>
        </p:spPr>
        <p:txBody>
          <a:bodyPr wrap="square" rtlCol="0">
            <a:spAutoFit/>
          </a:bodyPr>
          <a:lstStyle/>
          <a:p>
            <a:r>
              <a:rPr lang="en-US" dirty="0"/>
              <a:t>Related Semantics</a:t>
            </a:r>
          </a:p>
        </p:txBody>
      </p:sp>
      <p:cxnSp>
        <p:nvCxnSpPr>
          <p:cNvPr id="36" name="Curved Connector 35">
            <a:extLst>
              <a:ext uri="{FF2B5EF4-FFF2-40B4-BE49-F238E27FC236}">
                <a16:creationId xmlns="" xmlns:a16="http://schemas.microsoft.com/office/drawing/2014/main" id="{C9E72070-645F-1048-A47F-7E0D4847E32E}"/>
              </a:ext>
            </a:extLst>
          </p:cNvPr>
          <p:cNvCxnSpPr>
            <a:cxnSpLocks/>
            <a:stCxn id="15" idx="2"/>
            <a:endCxn id="9" idx="2"/>
          </p:cNvCxnSpPr>
          <p:nvPr/>
        </p:nvCxnSpPr>
        <p:spPr>
          <a:xfrm rot="5400000" flipH="1">
            <a:off x="3695180" y="3692255"/>
            <a:ext cx="1" cy="1564539"/>
          </a:xfrm>
          <a:prstGeom prst="curvedConnector3">
            <a:avLst>
              <a:gd name="adj1" fmla="val -2286000000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 xmlns:a16="http://schemas.microsoft.com/office/drawing/2014/main" id="{19F920F3-583A-9A48-BCFE-9239AECEE96C}"/>
              </a:ext>
            </a:extLst>
          </p:cNvPr>
          <p:cNvSpPr txBox="1"/>
          <p:nvPr/>
        </p:nvSpPr>
        <p:spPr>
          <a:xfrm>
            <a:off x="3133194" y="4696544"/>
            <a:ext cx="2253252" cy="369332"/>
          </a:xfrm>
          <a:prstGeom prst="rect">
            <a:avLst/>
          </a:prstGeom>
          <a:noFill/>
        </p:spPr>
        <p:txBody>
          <a:bodyPr wrap="square" rtlCol="0">
            <a:spAutoFit/>
          </a:bodyPr>
          <a:lstStyle/>
          <a:p>
            <a:r>
              <a:rPr lang="en-US" dirty="0"/>
              <a:t>Relatives in Hierarchy</a:t>
            </a:r>
          </a:p>
        </p:txBody>
      </p:sp>
    </p:spTree>
    <p:extLst>
      <p:ext uri="{BB962C8B-B14F-4D97-AF65-F5344CB8AC3E}">
        <p14:creationId xmlns:p14="http://schemas.microsoft.com/office/powerpoint/2010/main" val="2012349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18AEB0-97F0-514F-9EAA-5C0A0F58C35F}"/>
              </a:ext>
            </a:extLst>
          </p:cNvPr>
          <p:cNvSpPr>
            <a:spLocks noGrp="1"/>
          </p:cNvSpPr>
          <p:nvPr>
            <p:ph type="title"/>
          </p:nvPr>
        </p:nvSpPr>
        <p:spPr/>
        <p:txBody>
          <a:bodyPr/>
          <a:lstStyle/>
          <a:p>
            <a:r>
              <a:rPr lang="en-US" dirty="0"/>
              <a:t>Overall Framework</a:t>
            </a:r>
          </a:p>
        </p:txBody>
      </p:sp>
      <p:pic>
        <p:nvPicPr>
          <p:cNvPr id="6" name="Content Placeholder 5">
            <a:extLst>
              <a:ext uri="{FF2B5EF4-FFF2-40B4-BE49-F238E27FC236}">
                <a16:creationId xmlns="" xmlns:a16="http://schemas.microsoft.com/office/drawing/2014/main" id="{0BBFABA7-42F7-0A4D-8F0B-19A0B6BBD418}"/>
              </a:ext>
            </a:extLst>
          </p:cNvPr>
          <p:cNvPicPr>
            <a:picLocks noGrp="1" noChangeAspect="1"/>
          </p:cNvPicPr>
          <p:nvPr>
            <p:ph idx="1"/>
          </p:nvPr>
        </p:nvPicPr>
        <p:blipFill>
          <a:blip r:embed="rId2"/>
          <a:stretch>
            <a:fillRect/>
          </a:stretch>
        </p:blipFill>
        <p:spPr>
          <a:xfrm>
            <a:off x="1160313" y="1242919"/>
            <a:ext cx="9871374" cy="4150861"/>
          </a:xfrm>
        </p:spPr>
      </p:pic>
      <p:sp>
        <p:nvSpPr>
          <p:cNvPr id="4" name="Slide Number Placeholder 3">
            <a:extLst>
              <a:ext uri="{FF2B5EF4-FFF2-40B4-BE49-F238E27FC236}">
                <a16:creationId xmlns="" xmlns:a16="http://schemas.microsoft.com/office/drawing/2014/main" id="{FB90DB60-F0AE-264E-A22B-D56E3B57B47F}"/>
              </a:ext>
            </a:extLst>
          </p:cNvPr>
          <p:cNvSpPr>
            <a:spLocks noGrp="1"/>
          </p:cNvSpPr>
          <p:nvPr>
            <p:ph type="sldNum" sz="quarter" idx="12"/>
          </p:nvPr>
        </p:nvSpPr>
        <p:spPr/>
        <p:txBody>
          <a:bodyPr/>
          <a:lstStyle/>
          <a:p>
            <a:fld id="{89057327-5C45-3844-9BAD-8A2E33F71C3A}" type="slidenum">
              <a:rPr lang="en-US" smtClean="0"/>
              <a:t>27</a:t>
            </a:fld>
            <a:endParaRPr lang="en-US"/>
          </a:p>
        </p:txBody>
      </p:sp>
      <p:sp>
        <p:nvSpPr>
          <p:cNvPr id="5" name="TextBox 4">
            <a:extLst>
              <a:ext uri="{FF2B5EF4-FFF2-40B4-BE49-F238E27FC236}">
                <a16:creationId xmlns="" xmlns:a16="http://schemas.microsoft.com/office/drawing/2014/main" id="{A19A9397-CD8C-F04B-B36F-8A9D02080DFF}"/>
              </a:ext>
            </a:extLst>
          </p:cNvPr>
          <p:cNvSpPr txBox="1"/>
          <p:nvPr/>
        </p:nvSpPr>
        <p:spPr>
          <a:xfrm>
            <a:off x="5492496" y="5305703"/>
            <a:ext cx="4347196" cy="1415772"/>
          </a:xfrm>
          <a:prstGeom prst="rect">
            <a:avLst/>
          </a:prstGeom>
          <a:noFill/>
        </p:spPr>
        <p:txBody>
          <a:bodyPr wrap="square" rtlCol="0">
            <a:spAutoFit/>
          </a:bodyPr>
          <a:lstStyle/>
          <a:p>
            <a:r>
              <a:rPr lang="en-US" sz="1600" b="1" dirty="0"/>
              <a:t>Two-way Knowledge Transfer</a:t>
            </a:r>
            <a:endParaRPr lang="en-US" sz="1400" b="1" dirty="0"/>
          </a:p>
          <a:p>
            <a:pPr marL="285750" indent="-285750">
              <a:buFont typeface="Arial" panose="020B0604020202020204" pitchFamily="34" charset="0"/>
              <a:buChar char="•"/>
            </a:pPr>
            <a:r>
              <a:rPr lang="en-US" altLang="zh-CN" sz="1400" dirty="0">
                <a:solidFill>
                  <a:srgbClr val="FF0000"/>
                </a:solidFill>
              </a:rPr>
              <a:t>New</a:t>
            </a:r>
            <a:r>
              <a:rPr lang="zh-CN" altLang="en-US" sz="1400" dirty="0">
                <a:solidFill>
                  <a:srgbClr val="FF0000"/>
                </a:solidFill>
              </a:rPr>
              <a:t> </a:t>
            </a:r>
            <a:r>
              <a:rPr lang="en-US" altLang="zh-CN" sz="1400" dirty="0">
                <a:solidFill>
                  <a:srgbClr val="FF0000"/>
                </a:solidFill>
                <a:sym typeface="Wingdings" pitchFamily="2" charset="2"/>
              </a:rPr>
              <a:t></a:t>
            </a:r>
            <a:r>
              <a:rPr lang="zh-CN" altLang="en-US" sz="1400" dirty="0">
                <a:solidFill>
                  <a:srgbClr val="FF0000"/>
                </a:solidFill>
                <a:sym typeface="Wingdings" pitchFamily="2" charset="2"/>
              </a:rPr>
              <a:t> </a:t>
            </a:r>
            <a:r>
              <a:rPr lang="en-US" altLang="zh-CN" sz="1400" dirty="0">
                <a:solidFill>
                  <a:srgbClr val="FF0000"/>
                </a:solidFill>
                <a:sym typeface="Wingdings" pitchFamily="2" charset="2"/>
              </a:rPr>
              <a:t>Old</a:t>
            </a:r>
            <a:r>
              <a:rPr lang="en-US" altLang="zh-CN" sz="1400" dirty="0">
                <a:sym typeface="Wingdings" pitchFamily="2" charset="2"/>
              </a:rPr>
              <a:t>:</a:t>
            </a:r>
            <a:r>
              <a:rPr lang="zh-CN" altLang="en-US" sz="1400" dirty="0">
                <a:sym typeface="Wingdings" pitchFamily="2" charset="2"/>
              </a:rPr>
              <a:t> </a:t>
            </a:r>
            <a:r>
              <a:rPr lang="en-US" sz="1400" dirty="0"/>
              <a:t>Use new data to update old knowledge by self-training</a:t>
            </a:r>
            <a:endParaRPr lang="en-US" altLang="zh-CN" sz="1400" dirty="0"/>
          </a:p>
          <a:p>
            <a:pPr marL="285750" indent="-285750">
              <a:buFont typeface="Arial" panose="020B0604020202020204" pitchFamily="34" charset="0"/>
              <a:buChar char="•"/>
            </a:pPr>
            <a:r>
              <a:rPr lang="en-US" altLang="zh-CN" sz="1400" dirty="0">
                <a:solidFill>
                  <a:srgbClr val="FF0000"/>
                </a:solidFill>
              </a:rPr>
              <a:t>Old</a:t>
            </a:r>
            <a:r>
              <a:rPr lang="zh-CN" altLang="en-US" sz="1400" dirty="0">
                <a:solidFill>
                  <a:srgbClr val="FF0000"/>
                </a:solidFill>
              </a:rPr>
              <a:t> </a:t>
            </a:r>
            <a:r>
              <a:rPr lang="en-US" altLang="zh-CN" sz="1400" dirty="0">
                <a:solidFill>
                  <a:srgbClr val="FF0000"/>
                </a:solidFill>
                <a:sym typeface="Wingdings" pitchFamily="2" charset="2"/>
              </a:rPr>
              <a:t></a:t>
            </a:r>
            <a:r>
              <a:rPr lang="zh-CN" altLang="en-US" sz="1400" dirty="0">
                <a:solidFill>
                  <a:srgbClr val="FF0000"/>
                </a:solidFill>
                <a:sym typeface="Wingdings" pitchFamily="2" charset="2"/>
              </a:rPr>
              <a:t> </a:t>
            </a:r>
            <a:r>
              <a:rPr lang="en-US" altLang="zh-CN" sz="1400" dirty="0">
                <a:solidFill>
                  <a:srgbClr val="FF0000"/>
                </a:solidFill>
                <a:sym typeface="Wingdings" pitchFamily="2" charset="2"/>
              </a:rPr>
              <a:t>New</a:t>
            </a:r>
            <a:r>
              <a:rPr lang="en-US" altLang="zh-CN" sz="1400" dirty="0">
                <a:sym typeface="Wingdings" pitchFamily="2" charset="2"/>
              </a:rPr>
              <a:t>:</a:t>
            </a:r>
            <a:r>
              <a:rPr lang="zh-CN" altLang="en-US" sz="1400" dirty="0">
                <a:sym typeface="Wingdings" pitchFamily="2" charset="2"/>
              </a:rPr>
              <a:t> </a:t>
            </a:r>
            <a:r>
              <a:rPr lang="en-US" sz="1400" dirty="0"/>
              <a:t>Use old knowledge to  help learning new types by knowledge-aware initialization of new weights</a:t>
            </a:r>
          </a:p>
        </p:txBody>
      </p:sp>
    </p:spTree>
    <p:extLst>
      <p:ext uri="{BB962C8B-B14F-4D97-AF65-F5344CB8AC3E}">
        <p14:creationId xmlns:p14="http://schemas.microsoft.com/office/powerpoint/2010/main" val="12852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strips(upLeft)">
                                      <p:cBhvr>
                                        <p:cTn id="7" dur="500"/>
                                        <p:tgtEl>
                                          <p:spTgt spid="5">
                                            <p:txEl>
                                              <p:pRg st="1" end="1"/>
                                            </p:txEl>
                                          </p:spTgt>
                                        </p:tgtEl>
                                      </p:cBhvr>
                                    </p:animEffect>
                                  </p:childTnLst>
                                </p:cTn>
                              </p:par>
                            </p:childTnLst>
                          </p:cTn>
                        </p:par>
                        <p:par>
                          <p:cTn id="8" fill="hold">
                            <p:stCondLst>
                              <p:cond delay="500"/>
                            </p:stCondLst>
                            <p:childTnLst>
                              <p:par>
                                <p:cTn id="9" presetID="18" presetClass="entr" presetSubtype="9"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strips(upLeft)">
                                      <p:cBhvr>
                                        <p:cTn id="1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878287-BF72-1E41-98FB-09EA0C84A3AE}"/>
              </a:ext>
            </a:extLst>
          </p:cNvPr>
          <p:cNvSpPr>
            <a:spLocks noGrp="1"/>
          </p:cNvSpPr>
          <p:nvPr>
            <p:ph type="title"/>
          </p:nvPr>
        </p:nvSpPr>
        <p:spPr/>
        <p:txBody>
          <a:bodyPr/>
          <a:lstStyle/>
          <a:p>
            <a:r>
              <a:rPr lang="en-US" dirty="0"/>
              <a:t>Knowledge Transfer: Type Relatedness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109931BF-C3DC-1642-8103-793A8CAEF4DC}"/>
                  </a:ext>
                </a:extLst>
              </p:cNvPr>
              <p:cNvSpPr>
                <a:spLocks noGrp="1"/>
              </p:cNvSpPr>
              <p:nvPr>
                <p:ph idx="1"/>
              </p:nvPr>
            </p:nvSpPr>
            <p:spPr>
              <a:xfrm>
                <a:off x="838200" y="5515717"/>
                <a:ext cx="10515600" cy="1110113"/>
              </a:xfrm>
            </p:spPr>
            <p:txBody>
              <a:bodyPr>
                <a:normAutofit fontScale="85000" lnSpcReduction="20000"/>
              </a:bodyPr>
              <a:lstStyle/>
              <a:p>
                <a:r>
                  <a:rPr lang="en-US" dirty="0"/>
                  <a:t>Given a new type </a:t>
                </a:r>
                <a14:m>
                  <m:oMath xmlns:m="http://schemas.openxmlformats.org/officeDocument/2006/math">
                    <m:sSub>
                      <m:sSubPr>
                        <m:ctrlPr>
                          <a:rPr lang="en-US" b="0" i="1" smtClean="0">
                            <a:latin typeface="Cambria Math" charset="0"/>
                          </a:rPr>
                        </m:ctrlPr>
                      </m:sSubPr>
                      <m:e>
                        <m:r>
                          <a:rPr lang="en-US" i="1">
                            <a:latin typeface="Cambria Math" panose="02040503050406030204" pitchFamily="18" charset="0"/>
                          </a:rPr>
                          <m:t>𝒯</m:t>
                        </m:r>
                      </m:e>
                      <m:sub>
                        <m:r>
                          <a:rPr lang="en-US" b="0" i="1" smtClean="0">
                            <a:latin typeface="Cambria Math" panose="02040503050406030204" pitchFamily="18" charset="0"/>
                          </a:rPr>
                          <m:t>𝑖</m:t>
                        </m:r>
                      </m:sub>
                    </m:sSub>
                    <m:r>
                      <a:rPr lang="en-US" i="1">
                        <a:latin typeface="Cambria Math" panose="02040503050406030204" pitchFamily="18" charset="0"/>
                      </a:rPr>
                      <m:t> </m:t>
                    </m:r>
                  </m:oMath>
                </a14:m>
                <a:r>
                  <a:rPr lang="en-US" dirty="0"/>
                  <a:t> with training examples </a:t>
                </a:r>
                <a14:m>
                  <m:oMath xmlns:m="http://schemas.openxmlformats.org/officeDocument/2006/math">
                    <m:r>
                      <a:rPr lang="en-US">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m:t>
                        </m:r>
                        <m:r>
                          <a:rPr lang="en-US" b="0" i="1" smtClean="0">
                            <a:latin typeface="Cambria Math" panose="02040503050406030204" pitchFamily="18" charset="0"/>
                          </a:rPr>
                          <m:t>2</m:t>
                        </m:r>
                      </m:sub>
                    </m:sSub>
                    <m:r>
                      <a:rPr lang="en-US" b="0" i="1" smtClean="0">
                        <a:latin typeface="Cambria Math" panose="02040503050406030204" pitchFamily="18" charset="0"/>
                      </a:rPr>
                      <m:t>, …, </m:t>
                    </m:r>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𝑖𝑛</m:t>
                        </m:r>
                      </m:sub>
                    </m:sSub>
                    <m:r>
                      <a:rPr lang="en-US" b="0" i="1" smtClean="0">
                        <a:latin typeface="Cambria Math" panose="02040503050406030204" pitchFamily="18" charset="0"/>
                      </a:rPr>
                      <m:t>}</m:t>
                    </m:r>
                  </m:oMath>
                </a14:m>
                <a:r>
                  <a:rPr lang="en-US" dirty="0"/>
                  <a:t> and an old type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𝑗</m:t>
                        </m:r>
                      </m:sub>
                    </m:sSub>
                  </m:oMath>
                </a14:m>
                <a:endParaRPr lang="en-US" dirty="0"/>
              </a:p>
              <a:p>
                <a:pPr lvl="1"/>
                <a:r>
                  <a:rPr lang="en-US" dirty="0"/>
                  <a:t>Example-level Relatedness based on current model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ℳ</m:t>
                        </m:r>
                      </m:e>
                      <m:sub>
                        <m:r>
                          <a:rPr lang="en-US" i="1">
                            <a:latin typeface="Cambria Math" panose="02040503050406030204" pitchFamily="18" charset="0"/>
                          </a:rPr>
                          <m:t>𝑡</m:t>
                        </m:r>
                        <m:r>
                          <a:rPr lang="en-US" i="1">
                            <a:latin typeface="Cambria Math" panose="02040503050406030204" pitchFamily="18" charset="0"/>
                          </a:rPr>
                          <m:t>−1</m:t>
                        </m:r>
                      </m:sub>
                    </m:sSub>
                  </m:oMath>
                </a14:m>
                <a:r>
                  <a:rPr lang="en-US" dirty="0"/>
                  <a:t>: </a:t>
                </a:r>
                <a14:m>
                  <m:oMath xmlns:m="http://schemas.openxmlformats.org/officeDocument/2006/math">
                    <m:sSub>
                      <m:sSubPr>
                        <m:ctrlPr>
                          <a:rPr lang="en-US" b="0" i="1" smtClean="0">
                            <a:latin typeface="Cambria Math" charset="0"/>
                          </a:rPr>
                        </m:ctrlPr>
                      </m:sSubPr>
                      <m:e>
                        <m:r>
                          <a:rPr lang="en-US" i="1">
                            <a:latin typeface="Cambria Math" panose="02040503050406030204" pitchFamily="18" charset="0"/>
                          </a:rPr>
                          <m:t>𝑝</m:t>
                        </m:r>
                      </m:e>
                      <m:sub>
                        <m:r>
                          <a:rPr lang="en-US" b="0" i="1" smtClean="0">
                            <a:latin typeface="Cambria Math" panose="02040503050406030204" pitchFamily="18" charset="0"/>
                          </a:rPr>
                          <m:t>𝑖𝑗𝑘</m:t>
                        </m:r>
                      </m:sub>
                    </m:sSub>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𝑗</m:t>
                            </m:r>
                          </m:sub>
                        </m:sSub>
                      </m:e>
                      <m:e>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𝑖𝑘</m:t>
                            </m:r>
                          </m:sub>
                        </m:sSub>
                        <m:r>
                          <a:rPr lang="en-US" b="0" i="1" smtClean="0">
                            <a:latin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rPr>
                              <m:t>ℳ</m:t>
                            </m:r>
                          </m:e>
                          <m:sub>
                            <m:r>
                              <a:rPr lang="en-US" i="1">
                                <a:latin typeface="Cambria Math" panose="02040503050406030204" pitchFamily="18" charset="0"/>
                              </a:rPr>
                              <m:t>𝑡</m:t>
                            </m:r>
                            <m:r>
                              <a:rPr lang="en-US" i="1">
                                <a:latin typeface="Cambria Math" panose="02040503050406030204" pitchFamily="18" charset="0"/>
                              </a:rPr>
                              <m:t>−1</m:t>
                            </m:r>
                          </m:sub>
                        </m:sSub>
                      </m:e>
                    </m:d>
                  </m:oMath>
                </a14:m>
                <a:endParaRPr lang="en-US" dirty="0"/>
              </a:p>
              <a:p>
                <a:pPr lvl="1"/>
                <a:r>
                  <a:rPr lang="en-US" dirty="0"/>
                  <a:t>Type-level Relatedness computed by averaging over training examples: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𝑝</m:t>
                        </m:r>
                      </m:e>
                      <m:sub>
                        <m:r>
                          <a:rPr lang="en-US" i="1">
                            <a:latin typeface="Cambria Math" panose="02040503050406030204" pitchFamily="18" charset="0"/>
                          </a:rPr>
                          <m:t>𝑖𝑗</m:t>
                        </m:r>
                      </m:sub>
                    </m:sSub>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supHide m:val="on"/>
                        <m:ctrlPr>
                          <a:rPr lang="en-US" b="0" i="1" smtClean="0">
                            <a:latin typeface="Cambria Math" charset="0"/>
                          </a:rPr>
                        </m:ctrlPr>
                      </m:naryPr>
                      <m:sub>
                        <m:r>
                          <a:rPr lang="en-US" b="0" i="1" smtClean="0">
                            <a:latin typeface="Cambria Math" panose="02040503050406030204" pitchFamily="18" charset="0"/>
                          </a:rPr>
                          <m:t>𝑘</m:t>
                        </m:r>
                      </m:sub>
                      <m:sup/>
                      <m:e>
                        <m:sSub>
                          <m:sSubPr>
                            <m:ctrlPr>
                              <a:rPr lang="en-US" b="0" i="1" smtClean="0">
                                <a:latin typeface="Cambria Math"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𝑖𝑗𝑘</m:t>
                            </m:r>
                          </m:sub>
                        </m:sSub>
                      </m:e>
                    </m:nary>
                  </m:oMath>
                </a14:m>
                <a:endParaRPr lang="en-US" dirty="0"/>
              </a:p>
            </p:txBody>
          </p:sp>
        </mc:Choice>
        <mc:Fallback xmlns="">
          <p:sp>
            <p:nvSpPr>
              <p:cNvPr id="3" name="Content Placeholder 2">
                <a:extLst>
                  <a:ext uri="{FF2B5EF4-FFF2-40B4-BE49-F238E27FC236}">
                    <a16:creationId xmlns:a16="http://schemas.microsoft.com/office/drawing/2014/main" id="{109931BF-C3DC-1642-8103-793A8CAEF4DC}"/>
                  </a:ext>
                </a:extLst>
              </p:cNvPr>
              <p:cNvSpPr>
                <a:spLocks noGrp="1" noRot="1" noChangeAspect="1" noMove="1" noResize="1" noEditPoints="1" noAdjustHandles="1" noChangeArrowheads="1" noChangeShapeType="1" noTextEdit="1"/>
              </p:cNvSpPr>
              <p:nvPr>
                <p:ph idx="1"/>
              </p:nvPr>
            </p:nvSpPr>
            <p:spPr>
              <a:xfrm>
                <a:off x="838200" y="5515717"/>
                <a:ext cx="10515600" cy="1110113"/>
              </a:xfrm>
              <a:blipFill>
                <a:blip r:embed="rId2"/>
                <a:stretch>
                  <a:fillRect l="-603" t="-7955" b="-42045"/>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7CCA5200-1283-AF4E-BB57-CAB12CD52999}"/>
              </a:ext>
            </a:extLst>
          </p:cNvPr>
          <p:cNvSpPr>
            <a:spLocks noGrp="1"/>
          </p:cNvSpPr>
          <p:nvPr>
            <p:ph type="sldNum" sz="quarter" idx="12"/>
          </p:nvPr>
        </p:nvSpPr>
        <p:spPr/>
        <p:txBody>
          <a:bodyPr/>
          <a:lstStyle/>
          <a:p>
            <a:fld id="{89057327-5C45-3844-9BAD-8A2E33F71C3A}" type="slidenum">
              <a:rPr lang="en-US" smtClean="0"/>
              <a:t>28</a:t>
            </a:fld>
            <a:endParaRPr lang="en-US"/>
          </a:p>
        </p:txBody>
      </p:sp>
      <p:pic>
        <p:nvPicPr>
          <p:cNvPr id="5" name="Content Placeholder 5">
            <a:extLst>
              <a:ext uri="{FF2B5EF4-FFF2-40B4-BE49-F238E27FC236}">
                <a16:creationId xmlns="" xmlns:a16="http://schemas.microsoft.com/office/drawing/2014/main" id="{D4225890-FAEC-084F-8451-FF72C70BA790}"/>
              </a:ext>
            </a:extLst>
          </p:cNvPr>
          <p:cNvPicPr>
            <a:picLocks noChangeAspect="1"/>
          </p:cNvPicPr>
          <p:nvPr/>
        </p:nvPicPr>
        <p:blipFill>
          <a:blip r:embed="rId3"/>
          <a:stretch>
            <a:fillRect/>
          </a:stretch>
        </p:blipFill>
        <p:spPr>
          <a:xfrm>
            <a:off x="1023153" y="1231900"/>
            <a:ext cx="9871374" cy="4150861"/>
          </a:xfrm>
          <a:prstGeom prst="rect">
            <a:avLst/>
          </a:prstGeom>
        </p:spPr>
      </p:pic>
      <p:sp>
        <p:nvSpPr>
          <p:cNvPr id="6" name="Rounded Rectangle 5">
            <a:extLst>
              <a:ext uri="{FF2B5EF4-FFF2-40B4-BE49-F238E27FC236}">
                <a16:creationId xmlns="" xmlns:a16="http://schemas.microsoft.com/office/drawing/2014/main" id="{699B974C-03B6-6645-8F10-BA2E74BEC0D9}"/>
              </a:ext>
            </a:extLst>
          </p:cNvPr>
          <p:cNvSpPr/>
          <p:nvPr/>
        </p:nvSpPr>
        <p:spPr>
          <a:xfrm>
            <a:off x="3044952" y="2474969"/>
            <a:ext cx="2551176" cy="290779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4743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9BFBD0-0DFF-A04F-A847-DAB71B5861C0}"/>
              </a:ext>
            </a:extLst>
          </p:cNvPr>
          <p:cNvSpPr>
            <a:spLocks noGrp="1"/>
          </p:cNvSpPr>
          <p:nvPr>
            <p:ph type="title"/>
          </p:nvPr>
        </p:nvSpPr>
        <p:spPr/>
        <p:txBody>
          <a:bodyPr/>
          <a:lstStyle/>
          <a:p>
            <a:r>
              <a:rPr lang="en-US" dirty="0"/>
              <a:t>Knowledge Transfer: New to Old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 xmlns:a16="http://schemas.microsoft.com/office/drawing/2014/main" id="{949696CF-71F8-3147-8C2C-ACFFC225D60F}"/>
                  </a:ext>
                </a:extLst>
              </p:cNvPr>
              <p:cNvSpPr>
                <a:spLocks noGrp="1"/>
              </p:cNvSpPr>
              <p:nvPr>
                <p:ph idx="1"/>
              </p:nvPr>
            </p:nvSpPr>
            <p:spPr/>
            <p:txBody>
              <a:bodyPr/>
              <a:lstStyle/>
              <a:p>
                <a:r>
                  <a:rPr lang="en-US" dirty="0"/>
                  <a:t>Use new data to update old knowledge by self-training based on the relatedness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𝑝</m:t>
                        </m:r>
                      </m:e>
                      <m:sub>
                        <m:r>
                          <a:rPr lang="en-US" i="1">
                            <a:latin typeface="Cambria Math" panose="02040503050406030204" pitchFamily="18" charset="0"/>
                          </a:rPr>
                          <m:t>𝑖𝑗𝑘</m:t>
                        </m:r>
                      </m:sub>
                    </m:sSub>
                  </m:oMath>
                </a14:m>
                <a:r>
                  <a:rPr lang="en-US" dirty="0"/>
                  <a:t> </a:t>
                </a:r>
              </a:p>
              <a:p>
                <a:r>
                  <a:rPr lang="en-US" dirty="0"/>
                  <a:t>For the new type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𝑖</m:t>
                        </m:r>
                      </m:sub>
                    </m:sSub>
                  </m:oMath>
                </a14:m>
                <a:r>
                  <a:rPr lang="en-US" dirty="0"/>
                  <a:t> and its training example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𝑑</m:t>
                        </m:r>
                      </m:e>
                      <m:sub>
                        <m:r>
                          <a:rPr lang="en-US" i="1">
                            <a:latin typeface="Cambria Math" panose="02040503050406030204" pitchFamily="18" charset="0"/>
                          </a:rPr>
                          <m:t>𝑖</m:t>
                        </m:r>
                        <m:r>
                          <a:rPr lang="en-US" b="0" i="1" smtClean="0">
                            <a:latin typeface="Cambria Math" panose="02040503050406030204" pitchFamily="18" charset="0"/>
                          </a:rPr>
                          <m:t>𝑘</m:t>
                        </m:r>
                      </m:sub>
                    </m:sSub>
                  </m:oMath>
                </a14:m>
                <a:r>
                  <a:rPr lang="en-US" dirty="0"/>
                  <a:t>, the new to old loss:</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ℒ</m:t>
                          </m:r>
                        </m:e>
                        <m:sub>
                          <m:r>
                            <a:rPr lang="en-US" b="0" i="1" smtClean="0">
                              <a:latin typeface="Cambria Math" panose="02040503050406030204" pitchFamily="18" charset="0"/>
                            </a:rPr>
                            <m:t>𝑛</m:t>
                          </m:r>
                          <m:r>
                            <a:rPr lang="en-US" b="0" i="1" smtClean="0">
                              <a:latin typeface="Cambria Math" panose="02040503050406030204" pitchFamily="18" charset="0"/>
                            </a:rPr>
                            <m:t>2</m:t>
                          </m:r>
                          <m:r>
                            <a:rPr lang="en-US" b="0" i="1" smtClean="0">
                              <a:latin typeface="Cambria Math" panose="02040503050406030204" pitchFamily="18" charset="0"/>
                            </a:rPr>
                            <m:t>𝑜</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𝑖𝑘</m:t>
                          </m:r>
                        </m:sub>
                      </m:sSub>
                      <m:r>
                        <a:rPr lang="en-US" b="0" i="1" smtClean="0">
                          <a:latin typeface="Cambria Math" panose="02040503050406030204" pitchFamily="18" charset="0"/>
                        </a:rPr>
                        <m:t>)=−</m:t>
                      </m:r>
                      <m:nary>
                        <m:naryPr>
                          <m:chr m:val="∑"/>
                          <m:supHide m:val="on"/>
                          <m:ctrlPr>
                            <a:rPr lang="en-US" b="0" i="1" smtClean="0">
                              <a:latin typeface="Cambria Math" charset="0"/>
                            </a:rPr>
                          </m:ctrlPr>
                        </m:naryPr>
                        <m:sub>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𝑗</m:t>
                              </m:r>
                            </m:sub>
                          </m:sSub>
                          <m:r>
                            <a:rPr lang="en-US" b="0" i="1" smtClean="0">
                              <a:latin typeface="Cambria Math" panose="02040503050406030204" pitchFamily="18" charset="0"/>
                            </a:rPr>
                            <m:t>∈</m:t>
                          </m:r>
                          <m:r>
                            <a:rPr lang="en-US" b="0" i="1" smtClean="0">
                              <a:latin typeface="Cambria Math" panose="02040503050406030204" pitchFamily="18" charset="0"/>
                            </a:rPr>
                            <m:t>𝑜𝑙𝑑</m:t>
                          </m:r>
                          <m:r>
                            <a:rPr lang="en-US" b="0" i="1" smtClean="0">
                              <a:latin typeface="Cambria Math" panose="02040503050406030204" pitchFamily="18" charset="0"/>
                            </a:rPr>
                            <m:t> </m:t>
                          </m:r>
                          <m:r>
                            <a:rPr lang="en-US" b="0" i="1" smtClean="0">
                              <a:latin typeface="Cambria Math" panose="02040503050406030204" pitchFamily="18" charset="0"/>
                            </a:rPr>
                            <m:t>𝑡𝑦𝑝𝑒𝑠</m:t>
                          </m:r>
                        </m:sub>
                        <m:sup/>
                        <m:e>
                          <m:sSubSup>
                            <m:sSubSupPr>
                              <m:ctrlPr>
                                <a:rPr lang="en-US" b="0" i="1" smtClean="0">
                                  <a:latin typeface="Cambria Math"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𝑖𝑗𝑘</m:t>
                              </m:r>
                            </m:sub>
                            <m:sup>
                              <m:r>
                                <a:rPr lang="en-US" b="0" i="1" smtClean="0">
                                  <a:latin typeface="Cambria Math" panose="02040503050406030204" pitchFamily="18" charset="0"/>
                                </a:rPr>
                                <m:t>2</m:t>
                              </m:r>
                            </m:sup>
                          </m:sSubSup>
                          <m:func>
                            <m:funcPr>
                              <m:ctrlPr>
                                <a:rPr lang="en-US" b="0" i="1" smtClean="0">
                                  <a:latin typeface="Cambria Math"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𝑝</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𝑗</m:t>
                                      </m:r>
                                    </m:sub>
                                  </m:sSub>
                                </m:e>
                                <m:e>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𝑖𝑘</m:t>
                                      </m:r>
                                    </m:sub>
                                  </m:sSub>
                                  <m:r>
                                    <a:rPr lang="en-US" b="0" i="1" smtClean="0">
                                      <a:latin typeface="Cambria Math" panose="02040503050406030204" pitchFamily="18" charset="0"/>
                                    </a:rPr>
                                    <m:t>,</m:t>
                                  </m:r>
                                  <m:r>
                                    <a:rPr lang="en-US" b="0" i="1" smtClean="0">
                                      <a:latin typeface="Cambria Math" panose="02040503050406030204" pitchFamily="18" charset="0"/>
                                    </a:rPr>
                                    <m:t>ℳ</m:t>
                                  </m:r>
                                </m:e>
                              </m:d>
                            </m:e>
                          </m:func>
                        </m:e>
                      </m:nary>
                      <m:r>
                        <a:rPr lang="en-US" b="0" i="1" smtClean="0">
                          <a:latin typeface="Cambria Math" panose="02040503050406030204" pitchFamily="18" charset="0"/>
                        </a:rPr>
                        <m:t>/</m:t>
                      </m:r>
                      <m:nary>
                        <m:naryPr>
                          <m:chr m:val="∑"/>
                          <m:supHide m:val="on"/>
                          <m:ctrlPr>
                            <a:rPr lang="en-US" b="0" i="1" smtClean="0">
                              <a:latin typeface="Cambria Math" charset="0"/>
                            </a:rPr>
                          </m:ctrlPr>
                        </m:naryPr>
                        <m:sub>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𝑜𝑙𝑑</m:t>
                          </m:r>
                          <m:r>
                            <a:rPr lang="en-US" i="1">
                              <a:latin typeface="Cambria Math" panose="02040503050406030204" pitchFamily="18" charset="0"/>
                            </a:rPr>
                            <m:t> </m:t>
                          </m:r>
                          <m:r>
                            <a:rPr lang="en-US" i="1">
                              <a:latin typeface="Cambria Math" panose="02040503050406030204" pitchFamily="18" charset="0"/>
                            </a:rPr>
                            <m:t>𝑡𝑦𝑝𝑒𝑠</m:t>
                          </m:r>
                        </m:sub>
                        <m:sup/>
                        <m:e>
                          <m:sSubSup>
                            <m:sSubSupPr>
                              <m:ctrlPr>
                                <a:rPr lang="en-US" i="1">
                                  <a:latin typeface="Cambria Math" charset="0"/>
                                </a:rPr>
                              </m:ctrlPr>
                            </m:sSubSupPr>
                            <m:e>
                              <m:r>
                                <a:rPr lang="en-US" i="1">
                                  <a:latin typeface="Cambria Math" panose="02040503050406030204" pitchFamily="18" charset="0"/>
                                </a:rPr>
                                <m:t>𝑝</m:t>
                              </m:r>
                            </m:e>
                            <m:sub>
                              <m:r>
                                <a:rPr lang="en-US" i="1">
                                  <a:latin typeface="Cambria Math" panose="02040503050406030204" pitchFamily="18" charset="0"/>
                                </a:rPr>
                                <m:t>𝑖𝑗𝑘</m:t>
                              </m:r>
                            </m:sub>
                            <m:sup>
                              <m:r>
                                <a:rPr lang="en-US" i="1">
                                  <a:latin typeface="Cambria Math" panose="02040503050406030204" pitchFamily="18" charset="0"/>
                                </a:rPr>
                                <m:t>2</m:t>
                              </m:r>
                            </m:sup>
                          </m:sSubSup>
                        </m:e>
                      </m:nary>
                    </m:oMath>
                  </m:oMathPara>
                </a14:m>
                <a:endParaRPr lang="en-US" dirty="0"/>
              </a:p>
              <a:p>
                <a:r>
                  <a:rPr lang="en-US" dirty="0"/>
                  <a:t>Use squared </a:t>
                </a:r>
                <a14:m>
                  <m:oMath xmlns:m="http://schemas.openxmlformats.org/officeDocument/2006/math">
                    <m:sSubSup>
                      <m:sSubSupPr>
                        <m:ctrlPr>
                          <a:rPr lang="en-US" b="0" i="1" smtClean="0">
                            <a:latin typeface="Cambria Math" charset="0"/>
                          </a:rPr>
                        </m:ctrlPr>
                      </m:sSubSupPr>
                      <m:e>
                        <m:r>
                          <a:rPr lang="en-US" i="1">
                            <a:latin typeface="Cambria Math" panose="02040503050406030204" pitchFamily="18" charset="0"/>
                          </a:rPr>
                          <m:t>𝑝</m:t>
                        </m:r>
                      </m:e>
                      <m:sub>
                        <m:r>
                          <a:rPr lang="en-US" i="1">
                            <a:latin typeface="Cambria Math" panose="02040503050406030204" pitchFamily="18" charset="0"/>
                          </a:rPr>
                          <m:t>𝑖𝑗𝑘</m:t>
                        </m:r>
                      </m:sub>
                      <m:sup>
                        <m:r>
                          <a:rPr lang="en-US" b="0" i="1" smtClean="0">
                            <a:latin typeface="Cambria Math" panose="02040503050406030204" pitchFamily="18" charset="0"/>
                          </a:rPr>
                          <m:t>2</m:t>
                        </m:r>
                      </m:sup>
                    </m:sSubSup>
                  </m:oMath>
                </a14:m>
                <a:r>
                  <a:rPr lang="en-US" dirty="0"/>
                  <a:t> to sharpen the target distribution and enforce updating of old types’ representations</a:t>
                </a:r>
              </a:p>
              <a:p>
                <a:r>
                  <a:rPr lang="en-US" dirty="0"/>
                  <a:t>Final Loss is weighted average of the original loss and new to old loss:</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ℒ</m:t>
                          </m:r>
                        </m:e>
                        <m:sub>
                          <m:r>
                            <a:rPr lang="en-US" b="0" i="1" smtClean="0">
                              <a:latin typeface="Cambria Math" panose="02040503050406030204" pitchFamily="18" charset="0"/>
                            </a:rPr>
                            <m:t>𝑓𝑖𝑛𝑎𝑙</m:t>
                          </m:r>
                        </m:sub>
                      </m:sSub>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ℒ</m:t>
                      </m:r>
                      <m:r>
                        <a:rPr lang="en-US" b="0" i="1" smtClean="0">
                          <a:latin typeface="Cambria Math" panose="02040503050406030204" pitchFamily="18" charset="0"/>
                        </a:rPr>
                        <m:t>+</m:t>
                      </m:r>
                      <m:d>
                        <m:dPr>
                          <m:ctrlPr>
                            <a:rPr lang="en-US" b="0" i="1" smtClean="0">
                              <a:latin typeface="Cambria Math" charset="0"/>
                            </a:rPr>
                          </m:ctrlPr>
                        </m:dPr>
                        <m:e>
                          <m:r>
                            <a:rPr lang="en-US" b="0" i="1" smtClean="0">
                              <a:latin typeface="Cambria Math" panose="02040503050406030204" pitchFamily="18" charset="0"/>
                            </a:rPr>
                            <m:t>1−</m:t>
                          </m:r>
                          <m:r>
                            <a:rPr lang="en-US" b="0" i="1" smtClean="0">
                              <a:latin typeface="Cambria Math" panose="02040503050406030204" pitchFamily="18" charset="0"/>
                            </a:rPr>
                            <m:t>𝜆</m:t>
                          </m:r>
                        </m:e>
                      </m:d>
                      <m:sSub>
                        <m:sSubPr>
                          <m:ctrlPr>
                            <a:rPr lang="en-US" b="0" i="1" smtClean="0">
                              <a:latin typeface="Cambria Math" charset="0"/>
                            </a:rPr>
                          </m:ctrlPr>
                        </m:sSubPr>
                        <m:e>
                          <m:r>
                            <a:rPr lang="en-US" b="0" i="1" smtClean="0">
                              <a:latin typeface="Cambria Math" panose="02040503050406030204" pitchFamily="18" charset="0"/>
                            </a:rPr>
                            <m:t>ℒ</m:t>
                          </m:r>
                        </m:e>
                        <m:sub>
                          <m:r>
                            <a:rPr lang="en-US" b="0" i="1" smtClean="0">
                              <a:latin typeface="Cambria Math" panose="02040503050406030204" pitchFamily="18" charset="0"/>
                            </a:rPr>
                            <m:t>𝑛</m:t>
                          </m:r>
                          <m:r>
                            <a:rPr lang="en-US" b="0" i="1" smtClean="0">
                              <a:latin typeface="Cambria Math" panose="02040503050406030204" pitchFamily="18" charset="0"/>
                            </a:rPr>
                            <m:t>2</m:t>
                          </m:r>
                          <m:r>
                            <a:rPr lang="en-US" b="0" i="1" smtClean="0">
                              <a:latin typeface="Cambria Math" panose="02040503050406030204" pitchFamily="18" charset="0"/>
                            </a:rPr>
                            <m:t>𝑜</m:t>
                          </m:r>
                        </m:sub>
                      </m:sSub>
                    </m:oMath>
                  </m:oMathPara>
                </a14:m>
                <a:endParaRPr lang="en-US" dirty="0"/>
              </a:p>
            </p:txBody>
          </p:sp>
        </mc:Choice>
        <mc:Fallback xmlns="">
          <p:sp>
            <p:nvSpPr>
              <p:cNvPr id="3" name="Content Placeholder 2">
                <a:extLst>
                  <a:ext uri="{FF2B5EF4-FFF2-40B4-BE49-F238E27FC236}">
                    <a16:creationId xmlns:a16="http://schemas.microsoft.com/office/drawing/2014/main" id="{949696CF-71F8-3147-8C2C-ACFFC225D60F}"/>
                  </a:ext>
                </a:extLst>
              </p:cNvPr>
              <p:cNvSpPr>
                <a:spLocks noGrp="1" noRot="1" noChangeAspect="1" noMove="1" noResize="1" noEditPoints="1" noAdjustHandles="1" noChangeArrowheads="1" noChangeShapeType="1" noTextEdit="1"/>
              </p:cNvSpPr>
              <p:nvPr>
                <p:ph idx="1"/>
              </p:nvPr>
            </p:nvSpPr>
            <p:spPr>
              <a:blipFill>
                <a:blip r:embed="rId2"/>
                <a:stretch>
                  <a:fillRect l="-844" t="-767"/>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6C666FBE-99B8-354E-B36C-7613F8B18062}"/>
              </a:ext>
            </a:extLst>
          </p:cNvPr>
          <p:cNvSpPr>
            <a:spLocks noGrp="1"/>
          </p:cNvSpPr>
          <p:nvPr>
            <p:ph type="sldNum" sz="quarter" idx="12"/>
          </p:nvPr>
        </p:nvSpPr>
        <p:spPr/>
        <p:txBody>
          <a:bodyPr/>
          <a:lstStyle/>
          <a:p>
            <a:fld id="{89057327-5C45-3844-9BAD-8A2E33F71C3A}" type="slidenum">
              <a:rPr lang="en-US" smtClean="0"/>
              <a:t>29</a:t>
            </a:fld>
            <a:endParaRPr lang="en-US"/>
          </a:p>
        </p:txBody>
      </p:sp>
    </p:spTree>
    <p:extLst>
      <p:ext uri="{BB962C8B-B14F-4D97-AF65-F5344CB8AC3E}">
        <p14:creationId xmlns:p14="http://schemas.microsoft.com/office/powerpoint/2010/main" val="150844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tLang="zh-CN" dirty="0"/>
              <a:t>Challenge</a:t>
            </a:r>
            <a:r>
              <a:rPr lang="zh-CN" altLang="en-US" dirty="0"/>
              <a:t> </a:t>
            </a:r>
            <a:r>
              <a:rPr lang="en-US" altLang="zh-CN" dirty="0"/>
              <a:t>1:</a:t>
            </a:r>
            <a:r>
              <a:rPr lang="zh-CN" altLang="en-US" dirty="0"/>
              <a:t> </a:t>
            </a:r>
            <a:r>
              <a:rPr lang="en-US" altLang="zh-CN" dirty="0"/>
              <a:t>Cross-type</a:t>
            </a:r>
            <a:r>
              <a:rPr lang="zh-CN" altLang="en-US" dirty="0"/>
              <a:t> </a:t>
            </a:r>
            <a:r>
              <a:rPr lang="en-US" altLang="zh-CN" dirty="0"/>
              <a:t>Transfer</a:t>
            </a:r>
            <a:endParaRPr dirty="0"/>
          </a:p>
        </p:txBody>
      </p:sp>
      <p:sp>
        <p:nvSpPr>
          <p:cNvPr id="69" name="Google Shape;69;p2"/>
          <p:cNvSpPr txBox="1">
            <a:spLocks noGrp="1"/>
          </p:cNvSpPr>
          <p:nvPr>
            <p:ph type="body" idx="1"/>
          </p:nvPr>
        </p:nvSpPr>
        <p:spPr>
          <a:xfrm>
            <a:off x="609600" y="987898"/>
            <a:ext cx="10972800" cy="863961"/>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t>How</a:t>
            </a:r>
            <a:r>
              <a:rPr lang="zh-CN" altLang="en-US" dirty="0"/>
              <a:t> </a:t>
            </a:r>
            <a:r>
              <a:rPr lang="en-US" altLang="zh-CN" dirty="0"/>
              <a:t>to</a:t>
            </a:r>
            <a:r>
              <a:rPr lang="zh-CN" altLang="en-US" dirty="0"/>
              <a:t> </a:t>
            </a:r>
            <a:r>
              <a:rPr lang="en-US" altLang="zh-CN" dirty="0"/>
              <a:t>transfer</a:t>
            </a:r>
            <a:r>
              <a:rPr lang="zh-CN" altLang="en-US" dirty="0"/>
              <a:t> </a:t>
            </a:r>
            <a:r>
              <a:rPr lang="en-US" altLang="zh-CN" dirty="0"/>
              <a:t>the</a:t>
            </a:r>
            <a:r>
              <a:rPr lang="zh-CN" altLang="en-US" dirty="0"/>
              <a:t> </a:t>
            </a:r>
            <a:r>
              <a:rPr lang="en-US" altLang="zh-CN" dirty="0"/>
              <a:t>knowledge</a:t>
            </a:r>
            <a:r>
              <a:rPr lang="zh-CN" altLang="en-US" dirty="0"/>
              <a:t> </a:t>
            </a:r>
            <a:r>
              <a:rPr lang="en-US" altLang="zh-CN" dirty="0"/>
              <a:t>and</a:t>
            </a:r>
            <a:r>
              <a:rPr lang="zh-CN" altLang="en-US" dirty="0"/>
              <a:t> </a:t>
            </a:r>
            <a:r>
              <a:rPr lang="en-US" altLang="zh-CN" dirty="0"/>
              <a:t>resources</a:t>
            </a:r>
            <a:r>
              <a:rPr lang="zh-CN" altLang="en-US" dirty="0"/>
              <a:t> </a:t>
            </a:r>
            <a:r>
              <a:rPr lang="en-US" altLang="zh-CN" dirty="0"/>
              <a:t>from</a:t>
            </a:r>
            <a:r>
              <a:rPr lang="zh-CN" altLang="en-US" dirty="0"/>
              <a:t> </a:t>
            </a:r>
            <a:r>
              <a:rPr lang="en-US" altLang="zh-CN" dirty="0">
                <a:solidFill>
                  <a:schemeClr val="accent1"/>
                </a:solidFill>
              </a:rPr>
              <a:t>old</a:t>
            </a:r>
            <a:r>
              <a:rPr lang="zh-CN" altLang="en-US" dirty="0">
                <a:solidFill>
                  <a:schemeClr val="accent1"/>
                </a:solidFill>
              </a:rPr>
              <a:t> </a:t>
            </a:r>
            <a:r>
              <a:rPr lang="en-US" altLang="zh-CN" dirty="0">
                <a:solidFill>
                  <a:schemeClr val="accent1"/>
                </a:solidFill>
              </a:rPr>
              <a:t>types</a:t>
            </a:r>
            <a:r>
              <a:rPr lang="zh-CN" altLang="en-US" dirty="0">
                <a:solidFill>
                  <a:schemeClr val="accent1"/>
                </a:solidFill>
              </a:rPr>
              <a:t> </a:t>
            </a:r>
            <a:r>
              <a:rPr lang="en-US" altLang="zh-CN" dirty="0"/>
              <a:t>to</a:t>
            </a:r>
            <a:r>
              <a:rPr lang="zh-CN" altLang="en-US" dirty="0"/>
              <a:t> </a:t>
            </a:r>
            <a:r>
              <a:rPr lang="en-US" altLang="zh-CN" dirty="0">
                <a:solidFill>
                  <a:schemeClr val="accent1"/>
                </a:solidFill>
              </a:rPr>
              <a:t>new</a:t>
            </a:r>
            <a:r>
              <a:rPr lang="zh-CN" altLang="en-US" dirty="0">
                <a:solidFill>
                  <a:schemeClr val="accent1"/>
                </a:solidFill>
              </a:rPr>
              <a:t> </a:t>
            </a:r>
            <a:r>
              <a:rPr lang="en-US" altLang="zh-CN" dirty="0">
                <a:solidFill>
                  <a:schemeClr val="accent1"/>
                </a:solidFill>
              </a:rPr>
              <a:t>types</a:t>
            </a:r>
            <a:r>
              <a:rPr lang="zh-CN" altLang="en-US" dirty="0">
                <a:solidFill>
                  <a:schemeClr val="accent1"/>
                </a:solidFill>
              </a:rPr>
              <a:t> </a:t>
            </a:r>
            <a:r>
              <a:rPr lang="en-US" altLang="zh-CN" dirty="0"/>
              <a:t>with</a:t>
            </a:r>
            <a:r>
              <a:rPr lang="zh-CN" altLang="en-US" dirty="0"/>
              <a:t> </a:t>
            </a:r>
            <a:r>
              <a:rPr lang="en-US" altLang="zh-CN" dirty="0"/>
              <a:t>little</a:t>
            </a:r>
            <a:r>
              <a:rPr lang="zh-CN" altLang="en-US" dirty="0"/>
              <a:t> </a:t>
            </a:r>
            <a:r>
              <a:rPr lang="en-US" altLang="zh-CN" dirty="0"/>
              <a:t>to</a:t>
            </a:r>
            <a:r>
              <a:rPr lang="zh-CN" altLang="en-US" dirty="0"/>
              <a:t> </a:t>
            </a:r>
            <a:r>
              <a:rPr lang="en-US" altLang="zh-CN" dirty="0"/>
              <a:t>no</a:t>
            </a:r>
            <a:r>
              <a:rPr lang="zh-CN" altLang="en-US" dirty="0"/>
              <a:t> </a:t>
            </a:r>
            <a:r>
              <a:rPr lang="en-US" altLang="zh-CN" dirty="0"/>
              <a:t>annotations?</a:t>
            </a:r>
            <a:endParaRPr lang="en-US" kern="1200" dirty="0">
              <a:solidFill>
                <a:schemeClr val="tx1"/>
              </a:solidFill>
            </a:endParaRPr>
          </a:p>
          <a:p>
            <a:pPr lvl="1">
              <a:spcBef>
                <a:spcPts val="0"/>
              </a:spcBef>
            </a:pPr>
            <a:endParaRPr lang="en-US" altLang="zh-CN" dirty="0"/>
          </a:p>
          <a:p>
            <a:pPr>
              <a:spcBef>
                <a:spcPts val="0"/>
              </a:spcBef>
            </a:pPr>
            <a:endParaRPr lang="en-US" altLang="zh-CN" dirty="0"/>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3</a:t>
            </a:fld>
            <a:endParaRPr/>
          </a:p>
        </p:txBody>
      </p:sp>
      <p:grpSp>
        <p:nvGrpSpPr>
          <p:cNvPr id="55" name="Group 54">
            <a:extLst>
              <a:ext uri="{FF2B5EF4-FFF2-40B4-BE49-F238E27FC236}">
                <a16:creationId xmlns="" xmlns:a16="http://schemas.microsoft.com/office/drawing/2014/main" id="{6CE2028A-36F6-7646-8255-108640DD6144}"/>
              </a:ext>
            </a:extLst>
          </p:cNvPr>
          <p:cNvGrpSpPr/>
          <p:nvPr/>
        </p:nvGrpSpPr>
        <p:grpSpPr>
          <a:xfrm>
            <a:off x="605244" y="1832630"/>
            <a:ext cx="10972800" cy="4276056"/>
            <a:chOff x="605244" y="1832630"/>
            <a:chExt cx="10972800" cy="4276056"/>
          </a:xfrm>
        </p:grpSpPr>
        <p:grpSp>
          <p:nvGrpSpPr>
            <p:cNvPr id="40" name="Group 39">
              <a:extLst>
                <a:ext uri="{FF2B5EF4-FFF2-40B4-BE49-F238E27FC236}">
                  <a16:creationId xmlns="" xmlns:a16="http://schemas.microsoft.com/office/drawing/2014/main" id="{454F5243-45EB-B844-B6A7-2F3310024A3D}"/>
                </a:ext>
              </a:extLst>
            </p:cNvPr>
            <p:cNvGrpSpPr/>
            <p:nvPr/>
          </p:nvGrpSpPr>
          <p:grpSpPr>
            <a:xfrm>
              <a:off x="1003203" y="3469108"/>
              <a:ext cx="3795984" cy="2639578"/>
              <a:chOff x="1003203" y="3469108"/>
              <a:chExt cx="3795984" cy="2639578"/>
            </a:xfrm>
          </p:grpSpPr>
          <p:cxnSp>
            <p:nvCxnSpPr>
              <p:cNvPr id="5" name="Straight Arrow Connector 4">
                <a:extLst>
                  <a:ext uri="{FF2B5EF4-FFF2-40B4-BE49-F238E27FC236}">
                    <a16:creationId xmlns="" xmlns:a16="http://schemas.microsoft.com/office/drawing/2014/main" id="{734227E2-4149-4E4D-99AE-D4BA35BB32FC}"/>
                  </a:ext>
                </a:extLst>
              </p:cNvPr>
              <p:cNvCxnSpPr>
                <a:cxnSpLocks/>
              </p:cNvCxnSpPr>
              <p:nvPr/>
            </p:nvCxnSpPr>
            <p:spPr>
              <a:xfrm>
                <a:off x="1943329" y="3897605"/>
                <a:ext cx="0" cy="457200"/>
              </a:xfrm>
              <a:prstGeom prst="straightConnector1">
                <a:avLst/>
              </a:prstGeom>
              <a:ln w="38100">
                <a:solidFill>
                  <a:schemeClr val="tx1">
                    <a:lumMod val="50000"/>
                  </a:schemeClr>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63FAFB34-4965-6547-95F1-13B2E8B0E491}"/>
                  </a:ext>
                </a:extLst>
              </p:cNvPr>
              <p:cNvSpPr txBox="1"/>
              <p:nvPr/>
            </p:nvSpPr>
            <p:spPr>
              <a:xfrm>
                <a:off x="1251258" y="3493783"/>
                <a:ext cx="1369359" cy="400110"/>
              </a:xfrm>
              <a:prstGeom prst="rect">
                <a:avLst/>
              </a:prstGeom>
              <a:noFill/>
            </p:spPr>
            <p:txBody>
              <a:bodyPr wrap="square" rtlCol="0">
                <a:spAutoFit/>
              </a:bodyPr>
              <a:lstStyle/>
              <a:p>
                <a:pPr lvl="0" algn="ctr">
                  <a:defRPr/>
                </a:pPr>
                <a:r>
                  <a:rPr lang="en-US" altLang="zh-CN" sz="2000" dirty="0">
                    <a:solidFill>
                      <a:schemeClr val="bg1">
                        <a:lumMod val="65000"/>
                      </a:schemeClr>
                    </a:solidFill>
                    <a:latin typeface="+mn-lt"/>
                    <a:ea typeface="Times New Roman" charset="0"/>
                    <a:cs typeface="Times New Roman" charset="0"/>
                  </a:rPr>
                  <a:t>mentions</a:t>
                </a:r>
                <a:endParaRPr kumimoji="0" lang="en-US" sz="2000" i="0" u="none" strike="noStrike" kern="0" cap="none" spc="0" normalizeH="0" baseline="0" noProof="0" dirty="0">
                  <a:ln>
                    <a:noFill/>
                  </a:ln>
                  <a:solidFill>
                    <a:schemeClr val="bg1">
                      <a:lumMod val="65000"/>
                    </a:schemeClr>
                  </a:solidFill>
                  <a:effectLst/>
                  <a:uLnTx/>
                  <a:uFillTx/>
                  <a:latin typeface="+mn-lt"/>
                  <a:cs typeface="Arial"/>
                  <a:sym typeface="Arial"/>
                </a:endParaRPr>
              </a:p>
            </p:txBody>
          </p:sp>
          <p:sp>
            <p:nvSpPr>
              <p:cNvPr id="9" name="Rounded Rectangle 8">
                <a:extLst>
                  <a:ext uri="{FF2B5EF4-FFF2-40B4-BE49-F238E27FC236}">
                    <a16:creationId xmlns="" xmlns:a16="http://schemas.microsoft.com/office/drawing/2014/main" id="{91B964F5-3012-5648-BA21-502203CCA938}"/>
                  </a:ext>
                </a:extLst>
              </p:cNvPr>
              <p:cNvSpPr/>
              <p:nvPr/>
            </p:nvSpPr>
            <p:spPr>
              <a:xfrm>
                <a:off x="1163923" y="4444881"/>
                <a:ext cx="1554480" cy="731520"/>
              </a:xfrm>
              <a:prstGeom prst="roundRect">
                <a:avLst/>
              </a:prstGeom>
              <a:solidFill>
                <a:srgbClr val="666089">
                  <a:alpha val="1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endParaRPr>
              </a:p>
            </p:txBody>
          </p:sp>
          <p:sp>
            <p:nvSpPr>
              <p:cNvPr id="10" name="TextBox 9">
                <a:extLst>
                  <a:ext uri="{FF2B5EF4-FFF2-40B4-BE49-F238E27FC236}">
                    <a16:creationId xmlns="" xmlns:a16="http://schemas.microsoft.com/office/drawing/2014/main" id="{288F8468-2425-DA46-829C-4BB386392BE2}"/>
                  </a:ext>
                </a:extLst>
              </p:cNvPr>
              <p:cNvSpPr txBox="1"/>
              <p:nvPr/>
            </p:nvSpPr>
            <p:spPr>
              <a:xfrm>
                <a:off x="1186784" y="4486220"/>
                <a:ext cx="15359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800" dirty="0">
                    <a:solidFill>
                      <a:schemeClr val="tx1"/>
                    </a:solidFill>
                    <a:latin typeface="+mn-lt"/>
                  </a:rPr>
                  <a:t>S</a:t>
                </a:r>
                <a:r>
                  <a:rPr kumimoji="0" lang="en-US" altLang="zh-CN" sz="1800" b="0" i="0" u="none" strike="noStrike" kern="0" cap="none" spc="0" normalizeH="0" baseline="0" noProof="0" dirty="0" err="1">
                    <a:ln>
                      <a:noFill/>
                    </a:ln>
                    <a:solidFill>
                      <a:schemeClr val="tx1"/>
                    </a:solidFill>
                    <a:effectLst/>
                    <a:uLnTx/>
                    <a:uFillTx/>
                    <a:latin typeface="+mn-lt"/>
                    <a:cs typeface="Arial"/>
                    <a:sym typeface="Arial"/>
                  </a:rPr>
                  <a:t>emantic</a:t>
                </a:r>
                <a:r>
                  <a:rPr kumimoji="0" lang="zh-CN" altLang="en-US" sz="1800" b="0" i="0" u="none" strike="noStrike" kern="0" cap="none" spc="0" normalizeH="0" baseline="0" noProof="0" dirty="0">
                    <a:ln>
                      <a:noFill/>
                    </a:ln>
                    <a:solidFill>
                      <a:schemeClr val="tx1"/>
                    </a:solidFill>
                    <a:effectLst/>
                    <a:uLnTx/>
                    <a:uFillTx/>
                    <a:latin typeface="+mn-lt"/>
                    <a:cs typeface="Arial"/>
                    <a:sym typeface="Arial"/>
                  </a:rPr>
                  <a:t> </a:t>
                </a:r>
                <a:r>
                  <a:rPr kumimoji="0" lang="en-US" altLang="zh-CN" sz="1800" b="0" i="0" u="none" strike="noStrike" kern="0" cap="none" spc="0" normalizeH="0" baseline="0" noProof="0" dirty="0">
                    <a:ln>
                      <a:noFill/>
                    </a:ln>
                    <a:solidFill>
                      <a:schemeClr val="tx1"/>
                    </a:solidFill>
                    <a:effectLst/>
                    <a:uLnTx/>
                    <a:uFillTx/>
                    <a:latin typeface="+mn-lt"/>
                    <a:cs typeface="Arial"/>
                    <a:sym typeface="Arial"/>
                  </a:rPr>
                  <a:t>mapping</a:t>
                </a:r>
                <a:endParaRPr kumimoji="0" lang="en-US" sz="1800" b="0" i="0" u="none" strike="noStrike" kern="0" cap="none" spc="0" normalizeH="0" baseline="0" noProof="0" dirty="0">
                  <a:ln>
                    <a:noFill/>
                  </a:ln>
                  <a:solidFill>
                    <a:schemeClr val="tx1"/>
                  </a:solidFill>
                  <a:effectLst/>
                  <a:uLnTx/>
                  <a:uFillTx/>
                  <a:latin typeface="+mn-lt"/>
                  <a:cs typeface="Arial"/>
                  <a:sym typeface="Arial"/>
                </a:endParaRPr>
              </a:p>
            </p:txBody>
          </p:sp>
          <p:cxnSp>
            <p:nvCxnSpPr>
              <p:cNvPr id="22" name="Straight Arrow Connector 21">
                <a:extLst>
                  <a:ext uri="{FF2B5EF4-FFF2-40B4-BE49-F238E27FC236}">
                    <a16:creationId xmlns="" xmlns:a16="http://schemas.microsoft.com/office/drawing/2014/main" id="{8B20962A-F611-E04F-88AA-0483D9E35E50}"/>
                  </a:ext>
                </a:extLst>
              </p:cNvPr>
              <p:cNvCxnSpPr>
                <a:cxnSpLocks/>
              </p:cNvCxnSpPr>
              <p:nvPr/>
            </p:nvCxnSpPr>
            <p:spPr>
              <a:xfrm flipV="1">
                <a:off x="1935938" y="5237483"/>
                <a:ext cx="0" cy="458289"/>
              </a:xfrm>
              <a:prstGeom prst="straightConnector1">
                <a:avLst/>
              </a:prstGeom>
              <a:ln w="38100">
                <a:solidFill>
                  <a:schemeClr val="tx1">
                    <a:lumMod val="50000"/>
                  </a:schemeClr>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49806119-3A74-4149-A197-DA9D51EE3085}"/>
                  </a:ext>
                </a:extLst>
              </p:cNvPr>
              <p:cNvSpPr txBox="1"/>
              <p:nvPr/>
            </p:nvSpPr>
            <p:spPr>
              <a:xfrm>
                <a:off x="1166186" y="5708576"/>
                <a:ext cx="1531424" cy="400110"/>
              </a:xfrm>
              <a:prstGeom prst="rect">
                <a:avLst/>
              </a:prstGeom>
              <a:noFill/>
            </p:spPr>
            <p:txBody>
              <a:bodyPr wrap="square" rtlCol="0">
                <a:spAutoFit/>
              </a:bodyPr>
              <a:lstStyle/>
              <a:p>
                <a:pPr lvl="0" algn="ctr">
                  <a:defRPr/>
                </a:pPr>
                <a:r>
                  <a:rPr lang="en-US" altLang="zh-CN" sz="2000" dirty="0">
                    <a:solidFill>
                      <a:schemeClr val="bg1">
                        <a:lumMod val="65000"/>
                      </a:schemeClr>
                    </a:solidFill>
                    <a:latin typeface="+mn-lt"/>
                    <a:ea typeface="Times New Roman" charset="0"/>
                    <a:cs typeface="Times New Roman" charset="0"/>
                  </a:rPr>
                  <a:t>old</a:t>
                </a:r>
                <a:r>
                  <a:rPr lang="zh-CN" altLang="en-US" sz="2000" dirty="0">
                    <a:solidFill>
                      <a:schemeClr val="bg1">
                        <a:lumMod val="65000"/>
                      </a:schemeClr>
                    </a:solidFill>
                    <a:latin typeface="+mn-lt"/>
                    <a:ea typeface="Times New Roman" charset="0"/>
                    <a:cs typeface="Times New Roman" charset="0"/>
                  </a:rPr>
                  <a:t> </a:t>
                </a:r>
                <a:r>
                  <a:rPr lang="en-US" altLang="zh-CN" sz="2000" dirty="0">
                    <a:solidFill>
                      <a:schemeClr val="bg1">
                        <a:lumMod val="65000"/>
                      </a:schemeClr>
                    </a:solidFill>
                    <a:latin typeface="+mn-lt"/>
                    <a:ea typeface="Times New Roman" charset="0"/>
                    <a:cs typeface="Times New Roman" charset="0"/>
                  </a:rPr>
                  <a:t>types</a:t>
                </a:r>
                <a:endParaRPr kumimoji="0" lang="en-US" sz="2000" i="0" u="none" strike="noStrike" kern="0" cap="none" spc="0" normalizeH="0" baseline="0" noProof="0" dirty="0">
                  <a:ln>
                    <a:noFill/>
                  </a:ln>
                  <a:solidFill>
                    <a:schemeClr val="bg1">
                      <a:lumMod val="65000"/>
                    </a:schemeClr>
                  </a:solidFill>
                  <a:effectLst/>
                  <a:uLnTx/>
                  <a:uFillTx/>
                  <a:latin typeface="+mn-lt"/>
                  <a:cs typeface="Arial"/>
                  <a:sym typeface="Arial"/>
                </a:endParaRPr>
              </a:p>
            </p:txBody>
          </p:sp>
          <p:cxnSp>
            <p:nvCxnSpPr>
              <p:cNvPr id="25" name="Straight Arrow Connector 24">
                <a:extLst>
                  <a:ext uri="{FF2B5EF4-FFF2-40B4-BE49-F238E27FC236}">
                    <a16:creationId xmlns="" xmlns:a16="http://schemas.microsoft.com/office/drawing/2014/main" id="{56AF2B95-23F8-4647-865F-F8328802B343}"/>
                  </a:ext>
                </a:extLst>
              </p:cNvPr>
              <p:cNvCxnSpPr>
                <a:cxnSpLocks/>
              </p:cNvCxnSpPr>
              <p:nvPr/>
            </p:nvCxnSpPr>
            <p:spPr>
              <a:xfrm>
                <a:off x="3900457" y="3870917"/>
                <a:ext cx="0" cy="457200"/>
              </a:xfrm>
              <a:prstGeom prst="straightConnector1">
                <a:avLst/>
              </a:prstGeom>
              <a:ln w="38100">
                <a:solidFill>
                  <a:schemeClr val="tx1">
                    <a:lumMod val="50000"/>
                  </a:schemeClr>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DE666394-7B36-8A4D-A03E-9C88CF25738E}"/>
                  </a:ext>
                </a:extLst>
              </p:cNvPr>
              <p:cNvSpPr txBox="1"/>
              <p:nvPr/>
            </p:nvSpPr>
            <p:spPr>
              <a:xfrm>
                <a:off x="3215943" y="3469108"/>
                <a:ext cx="1366080" cy="400110"/>
              </a:xfrm>
              <a:prstGeom prst="rect">
                <a:avLst/>
              </a:prstGeom>
              <a:noFill/>
            </p:spPr>
            <p:txBody>
              <a:bodyPr wrap="square" rtlCol="0">
                <a:spAutoFit/>
              </a:bodyPr>
              <a:lstStyle/>
              <a:p>
                <a:pPr lvl="0" algn="ctr">
                  <a:defRPr/>
                </a:pPr>
                <a:r>
                  <a:rPr lang="en-US" altLang="zh-CN" sz="2000" dirty="0">
                    <a:solidFill>
                      <a:schemeClr val="tx1"/>
                    </a:solidFill>
                    <a:latin typeface="+mn-lt"/>
                    <a:ea typeface="Times New Roman" charset="0"/>
                    <a:cs typeface="Times New Roman" charset="0"/>
                  </a:rPr>
                  <a:t>mentions</a:t>
                </a:r>
                <a:endParaRPr kumimoji="0" lang="en-US" sz="2000" i="0" u="none" strike="noStrike" kern="0" cap="none" spc="0" normalizeH="0" baseline="0" noProof="0" dirty="0">
                  <a:ln>
                    <a:noFill/>
                  </a:ln>
                  <a:solidFill>
                    <a:schemeClr val="tx1"/>
                  </a:solidFill>
                  <a:effectLst/>
                  <a:uLnTx/>
                  <a:uFillTx/>
                  <a:latin typeface="+mn-lt"/>
                  <a:cs typeface="Arial"/>
                  <a:sym typeface="Arial"/>
                </a:endParaRPr>
              </a:p>
            </p:txBody>
          </p:sp>
          <p:cxnSp>
            <p:nvCxnSpPr>
              <p:cNvPr id="29" name="Straight Arrow Connector 28">
                <a:extLst>
                  <a:ext uri="{FF2B5EF4-FFF2-40B4-BE49-F238E27FC236}">
                    <a16:creationId xmlns="" xmlns:a16="http://schemas.microsoft.com/office/drawing/2014/main" id="{308B44F9-0539-B642-942D-491838D4CF5D}"/>
                  </a:ext>
                </a:extLst>
              </p:cNvPr>
              <p:cNvCxnSpPr>
                <a:cxnSpLocks/>
              </p:cNvCxnSpPr>
              <p:nvPr/>
            </p:nvCxnSpPr>
            <p:spPr>
              <a:xfrm flipV="1">
                <a:off x="3900457" y="5266876"/>
                <a:ext cx="0" cy="458289"/>
              </a:xfrm>
              <a:prstGeom prst="straightConnector1">
                <a:avLst/>
              </a:prstGeom>
              <a:ln w="38100">
                <a:solidFill>
                  <a:schemeClr val="tx1">
                    <a:lumMod val="50000"/>
                  </a:schemeClr>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469787AF-4075-FF4E-90BC-8AF16C050F9B}"/>
                  </a:ext>
                </a:extLst>
              </p:cNvPr>
              <p:cNvSpPr txBox="1"/>
              <p:nvPr/>
            </p:nvSpPr>
            <p:spPr>
              <a:xfrm>
                <a:off x="3100357" y="5708576"/>
                <a:ext cx="1630253" cy="400110"/>
              </a:xfrm>
              <a:prstGeom prst="rect">
                <a:avLst/>
              </a:prstGeom>
              <a:noFill/>
            </p:spPr>
            <p:txBody>
              <a:bodyPr wrap="square" rtlCol="0">
                <a:spAutoFit/>
              </a:bodyPr>
              <a:lstStyle/>
              <a:p>
                <a:pPr lvl="0" algn="ctr">
                  <a:defRPr/>
                </a:pPr>
                <a:r>
                  <a:rPr lang="en-US" altLang="zh-CN" sz="2000" dirty="0">
                    <a:solidFill>
                      <a:schemeClr val="tx1"/>
                    </a:solidFill>
                    <a:latin typeface="+mn-lt"/>
                    <a:ea typeface="Times New Roman" charset="0"/>
                    <a:cs typeface="Times New Roman" charset="0"/>
                  </a:rPr>
                  <a:t>new</a:t>
                </a:r>
                <a:r>
                  <a:rPr lang="zh-CN" altLang="en-US" sz="2000" dirty="0">
                    <a:solidFill>
                      <a:schemeClr val="tx1"/>
                    </a:solidFill>
                    <a:latin typeface="+mn-lt"/>
                    <a:ea typeface="Times New Roman" charset="0"/>
                    <a:cs typeface="Times New Roman" charset="0"/>
                  </a:rPr>
                  <a:t> </a:t>
                </a:r>
                <a:r>
                  <a:rPr lang="en-US" altLang="zh-CN" sz="2000" dirty="0">
                    <a:solidFill>
                      <a:schemeClr val="tx1"/>
                    </a:solidFill>
                    <a:latin typeface="+mn-lt"/>
                    <a:ea typeface="Times New Roman" charset="0"/>
                    <a:cs typeface="Times New Roman" charset="0"/>
                  </a:rPr>
                  <a:t>types</a:t>
                </a:r>
                <a:endParaRPr kumimoji="0" lang="en-US" sz="2000" i="0" u="none" strike="noStrike" kern="0" cap="none" spc="0" normalizeH="0" baseline="0" noProof="0" dirty="0">
                  <a:ln>
                    <a:noFill/>
                  </a:ln>
                  <a:solidFill>
                    <a:schemeClr val="tx1"/>
                  </a:solidFill>
                  <a:effectLst/>
                  <a:uLnTx/>
                  <a:uFillTx/>
                  <a:latin typeface="+mn-lt"/>
                  <a:cs typeface="Arial"/>
                  <a:sym typeface="Arial"/>
                </a:endParaRPr>
              </a:p>
            </p:txBody>
          </p:sp>
          <p:sp>
            <p:nvSpPr>
              <p:cNvPr id="34" name="Rounded Rectangle 33">
                <a:extLst>
                  <a:ext uri="{FF2B5EF4-FFF2-40B4-BE49-F238E27FC236}">
                    <a16:creationId xmlns="" xmlns:a16="http://schemas.microsoft.com/office/drawing/2014/main" id="{415FCE2D-0BD5-FE40-B263-9901BC79D7BF}"/>
                  </a:ext>
                </a:extLst>
              </p:cNvPr>
              <p:cNvSpPr/>
              <p:nvPr/>
            </p:nvSpPr>
            <p:spPr>
              <a:xfrm>
                <a:off x="3122263" y="4448691"/>
                <a:ext cx="1554480" cy="731520"/>
              </a:xfrm>
              <a:prstGeom prst="roundRect">
                <a:avLst/>
              </a:prstGeom>
              <a:solidFill>
                <a:srgbClr val="666089">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endParaRPr>
              </a:p>
            </p:txBody>
          </p:sp>
          <p:sp>
            <p:nvSpPr>
              <p:cNvPr id="35" name="TextBox 34">
                <a:extLst>
                  <a:ext uri="{FF2B5EF4-FFF2-40B4-BE49-F238E27FC236}">
                    <a16:creationId xmlns="" xmlns:a16="http://schemas.microsoft.com/office/drawing/2014/main" id="{E79B3B72-0BA4-BD4B-A611-FCD1408C018A}"/>
                  </a:ext>
                </a:extLst>
              </p:cNvPr>
              <p:cNvSpPr txBox="1"/>
              <p:nvPr/>
            </p:nvSpPr>
            <p:spPr>
              <a:xfrm>
                <a:off x="3145124" y="4478600"/>
                <a:ext cx="15359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800" dirty="0">
                    <a:solidFill>
                      <a:schemeClr val="tx1"/>
                    </a:solidFill>
                    <a:latin typeface="+mn-lt"/>
                  </a:rPr>
                  <a:t>S</a:t>
                </a:r>
                <a:r>
                  <a:rPr kumimoji="0" lang="en-US" altLang="zh-CN" sz="1800" b="0" i="0" u="none" strike="noStrike" kern="0" cap="none" spc="0" normalizeH="0" baseline="0" noProof="0" dirty="0" err="1">
                    <a:ln>
                      <a:noFill/>
                    </a:ln>
                    <a:solidFill>
                      <a:schemeClr val="tx1"/>
                    </a:solidFill>
                    <a:effectLst/>
                    <a:uLnTx/>
                    <a:uFillTx/>
                    <a:latin typeface="+mn-lt"/>
                    <a:cs typeface="Arial"/>
                    <a:sym typeface="Arial"/>
                  </a:rPr>
                  <a:t>emantic</a:t>
                </a:r>
                <a:r>
                  <a:rPr kumimoji="0" lang="zh-CN" altLang="en-US" sz="1800" b="0" i="0" u="none" strike="noStrike" kern="0" cap="none" spc="0" normalizeH="0" baseline="0" noProof="0" dirty="0">
                    <a:ln>
                      <a:noFill/>
                    </a:ln>
                    <a:solidFill>
                      <a:schemeClr val="tx1"/>
                    </a:solidFill>
                    <a:effectLst/>
                    <a:uLnTx/>
                    <a:uFillTx/>
                    <a:latin typeface="+mn-lt"/>
                    <a:cs typeface="Arial"/>
                    <a:sym typeface="Arial"/>
                  </a:rPr>
                  <a:t> </a:t>
                </a:r>
                <a:r>
                  <a:rPr kumimoji="0" lang="en-US" altLang="zh-CN" sz="1800" b="0" i="0" u="none" strike="noStrike" kern="0" cap="none" spc="0" normalizeH="0" baseline="0" noProof="0" dirty="0">
                    <a:ln>
                      <a:noFill/>
                    </a:ln>
                    <a:solidFill>
                      <a:schemeClr val="tx1"/>
                    </a:solidFill>
                    <a:effectLst/>
                    <a:uLnTx/>
                    <a:uFillTx/>
                    <a:latin typeface="+mn-lt"/>
                    <a:cs typeface="Arial"/>
                    <a:sym typeface="Arial"/>
                  </a:rPr>
                  <a:t>mapping</a:t>
                </a:r>
                <a:endParaRPr kumimoji="0" lang="en-US" sz="1800" b="0" i="0" u="none" strike="noStrike" kern="0" cap="none" spc="0" normalizeH="0" baseline="0" noProof="0" dirty="0">
                  <a:ln>
                    <a:noFill/>
                  </a:ln>
                  <a:solidFill>
                    <a:schemeClr val="tx1"/>
                  </a:solidFill>
                  <a:effectLst/>
                  <a:uLnTx/>
                  <a:uFillTx/>
                  <a:latin typeface="+mn-lt"/>
                  <a:cs typeface="Arial"/>
                  <a:sym typeface="Arial"/>
                </a:endParaRPr>
              </a:p>
            </p:txBody>
          </p:sp>
          <p:cxnSp>
            <p:nvCxnSpPr>
              <p:cNvPr id="32" name="Curved Connector 31">
                <a:extLst>
                  <a:ext uri="{FF2B5EF4-FFF2-40B4-BE49-F238E27FC236}">
                    <a16:creationId xmlns="" xmlns:a16="http://schemas.microsoft.com/office/drawing/2014/main" id="{D4709298-1156-0C43-A23B-43936423C9CF}"/>
                  </a:ext>
                </a:extLst>
              </p:cNvPr>
              <p:cNvCxnSpPr>
                <a:stCxn id="9" idx="0"/>
                <a:endCxn id="35" idx="0"/>
              </p:cNvCxnSpPr>
              <p:nvPr/>
            </p:nvCxnSpPr>
            <p:spPr>
              <a:xfrm rot="16200000" flipH="1">
                <a:off x="2910271" y="3475772"/>
                <a:ext cx="33719" cy="1971936"/>
              </a:xfrm>
              <a:prstGeom prst="curvedConnector3">
                <a:avLst>
                  <a:gd name="adj1" fmla="val -677956"/>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a:extLst>
                  <a:ext uri="{FF2B5EF4-FFF2-40B4-BE49-F238E27FC236}">
                    <a16:creationId xmlns="" xmlns:a16="http://schemas.microsoft.com/office/drawing/2014/main" id="{67642F1C-2858-F343-8FE2-7553C7B6A75A}"/>
                  </a:ext>
                </a:extLst>
              </p:cNvPr>
              <p:cNvSpPr/>
              <p:nvPr/>
            </p:nvSpPr>
            <p:spPr>
              <a:xfrm>
                <a:off x="1003203" y="4149706"/>
                <a:ext cx="3795984" cy="1280966"/>
              </a:xfrm>
              <a:prstGeom prst="roundRect">
                <a:avLst>
                  <a:gd name="adj" fmla="val 8328"/>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Google Shape;69;p2">
              <a:extLst>
                <a:ext uri="{FF2B5EF4-FFF2-40B4-BE49-F238E27FC236}">
                  <a16:creationId xmlns="" xmlns:a16="http://schemas.microsoft.com/office/drawing/2014/main" id="{2FA8BF69-637B-F94E-8623-7F062235D6BA}"/>
                </a:ext>
              </a:extLst>
            </p:cNvPr>
            <p:cNvSpPr txBox="1">
              <a:spLocks/>
            </p:cNvSpPr>
            <p:nvPr/>
          </p:nvSpPr>
          <p:spPr>
            <a:xfrm>
              <a:off x="605244" y="1832630"/>
              <a:ext cx="10972800" cy="91410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600"/>
                </a:spcBef>
              </a:pPr>
              <a:r>
                <a:rPr lang="en-US" altLang="zh-CN" kern="1200" dirty="0">
                  <a:solidFill>
                    <a:schemeClr val="accent1"/>
                  </a:solidFill>
                </a:rPr>
                <a:t>Type-agnostic</a:t>
              </a:r>
              <a:r>
                <a:rPr lang="zh-CN" altLang="en-US" kern="1200" dirty="0">
                  <a:solidFill>
                    <a:schemeClr val="accent1"/>
                  </a:solidFill>
                </a:rPr>
                <a:t> </a:t>
              </a:r>
              <a:r>
                <a:rPr lang="en-US" altLang="zh-CN" kern="1200" dirty="0">
                  <a:solidFill>
                    <a:schemeClr val="accent1"/>
                  </a:solidFill>
                </a:rPr>
                <a:t>semantic</a:t>
              </a:r>
              <a:r>
                <a:rPr lang="zh-CN" altLang="en-US" kern="1200" dirty="0">
                  <a:solidFill>
                    <a:schemeClr val="accent1"/>
                  </a:solidFill>
                </a:rPr>
                <a:t> </a:t>
              </a:r>
              <a:r>
                <a:rPr lang="en-US" altLang="zh-CN" kern="1200" dirty="0">
                  <a:solidFill>
                    <a:schemeClr val="accent1"/>
                  </a:solidFill>
                </a:rPr>
                <a:t>mapping</a:t>
              </a:r>
              <a:r>
                <a:rPr lang="zh-CN" altLang="en-US" kern="1200" dirty="0">
                  <a:solidFill>
                    <a:schemeClr val="tx1"/>
                  </a:solidFill>
                </a:rPr>
                <a:t> </a:t>
              </a:r>
              <a:r>
                <a:rPr lang="en-US" altLang="zh-CN" kern="1200" dirty="0">
                  <a:solidFill>
                    <a:schemeClr val="tx1"/>
                  </a:solidFill>
                </a:rPr>
                <a:t>between</a:t>
              </a:r>
              <a:r>
                <a:rPr lang="zh-CN" altLang="en-US" kern="1200" dirty="0">
                  <a:solidFill>
                    <a:schemeClr val="tx1"/>
                  </a:solidFill>
                </a:rPr>
                <a:t> </a:t>
              </a:r>
              <a:r>
                <a:rPr lang="en-US" altLang="zh-CN" kern="1200" dirty="0">
                  <a:solidFill>
                    <a:schemeClr val="tx1"/>
                  </a:solidFill>
                </a:rPr>
                <a:t>mentions</a:t>
              </a:r>
              <a:r>
                <a:rPr lang="zh-CN" altLang="en-US" kern="1200" dirty="0">
                  <a:solidFill>
                    <a:schemeClr val="tx1"/>
                  </a:solidFill>
                </a:rPr>
                <a:t> </a:t>
              </a:r>
              <a:r>
                <a:rPr lang="en-US" altLang="zh-CN" kern="1200" dirty="0">
                  <a:solidFill>
                    <a:schemeClr val="tx1"/>
                  </a:solidFill>
                </a:rPr>
                <a:t>and</a:t>
              </a:r>
              <a:r>
                <a:rPr lang="zh-CN" altLang="en-US" kern="1200" dirty="0">
                  <a:solidFill>
                    <a:schemeClr val="tx1"/>
                  </a:solidFill>
                </a:rPr>
                <a:t> </a:t>
              </a:r>
              <a:r>
                <a:rPr lang="en-US" altLang="zh-CN" kern="1200" dirty="0">
                  <a:solidFill>
                    <a:schemeClr val="tx1"/>
                  </a:solidFill>
                </a:rPr>
                <a:t>types</a:t>
              </a:r>
              <a:r>
                <a:rPr lang="zh-CN" altLang="en-US" kern="1200" dirty="0">
                  <a:solidFill>
                    <a:schemeClr val="tx1"/>
                  </a:solidFill>
                </a:rPr>
                <a:t> </a:t>
              </a:r>
              <a:r>
                <a:rPr lang="en-US" altLang="zh-CN" kern="1200" dirty="0">
                  <a:solidFill>
                    <a:schemeClr val="tx1"/>
                  </a:solidFill>
                </a:rPr>
                <a:t>–</a:t>
              </a:r>
              <a:r>
                <a:rPr lang="zh-CN" altLang="en-US" kern="1200" dirty="0">
                  <a:solidFill>
                    <a:schemeClr val="tx1"/>
                  </a:solidFill>
                </a:rPr>
                <a:t> </a:t>
              </a:r>
              <a:r>
                <a:rPr lang="en-US" altLang="zh-CN" kern="1200" dirty="0">
                  <a:solidFill>
                    <a:schemeClr val="tx1"/>
                  </a:solidFill>
                </a:rPr>
                <a:t>(common</a:t>
              </a:r>
              <a:r>
                <a:rPr lang="zh-CN" altLang="en-US" kern="1200" dirty="0">
                  <a:solidFill>
                    <a:schemeClr val="tx1"/>
                  </a:solidFill>
                </a:rPr>
                <a:t> </a:t>
              </a:r>
              <a:r>
                <a:rPr lang="en-US" altLang="zh-CN" kern="1200" dirty="0">
                  <a:solidFill>
                    <a:schemeClr val="tx1"/>
                  </a:solidFill>
                </a:rPr>
                <a:t>semantic</a:t>
              </a:r>
              <a:r>
                <a:rPr lang="zh-CN" altLang="en-US" kern="1200" dirty="0">
                  <a:solidFill>
                    <a:schemeClr val="tx1"/>
                  </a:solidFill>
                </a:rPr>
                <a:t> </a:t>
              </a:r>
              <a:r>
                <a:rPr lang="en-US" altLang="zh-CN" kern="1200" dirty="0">
                  <a:solidFill>
                    <a:schemeClr val="tx1"/>
                  </a:solidFill>
                </a:rPr>
                <a:t>space</a:t>
              </a:r>
              <a:r>
                <a:rPr lang="zh-CN" altLang="en-US" kern="1200" dirty="0">
                  <a:solidFill>
                    <a:schemeClr val="tx1"/>
                  </a:solidFill>
                </a:rPr>
                <a:t> </a:t>
              </a:r>
              <a:r>
                <a:rPr lang="en-US" altLang="zh-CN" kern="1200" dirty="0">
                  <a:solidFill>
                    <a:schemeClr val="tx1"/>
                  </a:solidFill>
                </a:rPr>
                <a:t>for</a:t>
              </a:r>
              <a:r>
                <a:rPr lang="zh-CN" altLang="en-US" kern="1200" dirty="0">
                  <a:solidFill>
                    <a:schemeClr val="tx1"/>
                  </a:solidFill>
                </a:rPr>
                <a:t> </a:t>
              </a:r>
              <a:r>
                <a:rPr lang="en-US" altLang="zh-CN" kern="1200" dirty="0">
                  <a:solidFill>
                    <a:schemeClr val="tx1"/>
                  </a:solidFill>
                </a:rPr>
                <a:t>both</a:t>
              </a:r>
              <a:r>
                <a:rPr lang="zh-CN" altLang="en-US" kern="1200" dirty="0">
                  <a:solidFill>
                    <a:schemeClr val="tx1"/>
                  </a:solidFill>
                </a:rPr>
                <a:t> </a:t>
              </a:r>
              <a:r>
                <a:rPr lang="en-US" altLang="zh-CN" kern="1200" dirty="0">
                  <a:solidFill>
                    <a:schemeClr val="tx1"/>
                  </a:solidFill>
                </a:rPr>
                <a:t>mentions</a:t>
              </a:r>
              <a:r>
                <a:rPr lang="zh-CN" altLang="en-US" kern="1200" dirty="0">
                  <a:solidFill>
                    <a:schemeClr val="tx1"/>
                  </a:solidFill>
                </a:rPr>
                <a:t> </a:t>
              </a:r>
              <a:r>
                <a:rPr lang="en-US" altLang="zh-CN" kern="1200" dirty="0">
                  <a:solidFill>
                    <a:schemeClr val="tx1"/>
                  </a:solidFill>
                </a:rPr>
                <a:t>and</a:t>
              </a:r>
              <a:r>
                <a:rPr lang="zh-CN" altLang="en-US" kern="1200" dirty="0">
                  <a:solidFill>
                    <a:schemeClr val="tx1"/>
                  </a:solidFill>
                </a:rPr>
                <a:t> </a:t>
              </a:r>
              <a:r>
                <a:rPr lang="en-US" altLang="zh-CN" kern="1200" dirty="0">
                  <a:solidFill>
                    <a:schemeClr val="tx1"/>
                  </a:solidFill>
                </a:rPr>
                <a:t>types)</a:t>
              </a:r>
              <a:endParaRPr lang="en-US" kern="1200" dirty="0">
                <a:solidFill>
                  <a:schemeClr val="tx1"/>
                </a:solidFill>
              </a:endParaRPr>
            </a:p>
            <a:p>
              <a:pPr lvl="1">
                <a:spcBef>
                  <a:spcPts val="0"/>
                </a:spcBef>
              </a:pPr>
              <a:endParaRPr lang="en-US" altLang="zh-CN" dirty="0"/>
            </a:p>
            <a:p>
              <a:pPr>
                <a:spcBef>
                  <a:spcPts val="0"/>
                </a:spcBef>
              </a:pPr>
              <a:endParaRPr lang="en-US" altLang="zh-CN" dirty="0"/>
            </a:p>
          </p:txBody>
        </p:sp>
      </p:grpSp>
      <p:grpSp>
        <p:nvGrpSpPr>
          <p:cNvPr id="56" name="Group 55">
            <a:extLst>
              <a:ext uri="{FF2B5EF4-FFF2-40B4-BE49-F238E27FC236}">
                <a16:creationId xmlns="" xmlns:a16="http://schemas.microsoft.com/office/drawing/2014/main" id="{FF2FA4C8-DE11-614E-857B-EAC85D596592}"/>
              </a:ext>
            </a:extLst>
          </p:cNvPr>
          <p:cNvGrpSpPr/>
          <p:nvPr/>
        </p:nvGrpSpPr>
        <p:grpSpPr>
          <a:xfrm>
            <a:off x="600888" y="2677358"/>
            <a:ext cx="11269121" cy="3498106"/>
            <a:chOff x="600888" y="2677358"/>
            <a:chExt cx="11269121" cy="3498106"/>
          </a:xfrm>
        </p:grpSpPr>
        <p:grpSp>
          <p:nvGrpSpPr>
            <p:cNvPr id="11" name="Group 10">
              <a:extLst>
                <a:ext uri="{FF2B5EF4-FFF2-40B4-BE49-F238E27FC236}">
                  <a16:creationId xmlns="" xmlns:a16="http://schemas.microsoft.com/office/drawing/2014/main" id="{7B594CE2-D0BB-4146-90C3-9A7A1B1EA108}"/>
                </a:ext>
              </a:extLst>
            </p:cNvPr>
            <p:cNvGrpSpPr/>
            <p:nvPr/>
          </p:nvGrpSpPr>
          <p:grpSpPr>
            <a:xfrm>
              <a:off x="9603314" y="4111267"/>
              <a:ext cx="2266695" cy="1395216"/>
              <a:chOff x="6635521" y="2728798"/>
              <a:chExt cx="2266695" cy="1395216"/>
            </a:xfrm>
          </p:grpSpPr>
          <p:sp>
            <p:nvSpPr>
              <p:cNvPr id="12" name="Left Brace 11">
                <a:extLst>
                  <a:ext uri="{FF2B5EF4-FFF2-40B4-BE49-F238E27FC236}">
                    <a16:creationId xmlns="" xmlns:a16="http://schemas.microsoft.com/office/drawing/2014/main" id="{C8654D66-1E48-C248-8A90-247D2B6DC24C}"/>
                  </a:ext>
                </a:extLst>
              </p:cNvPr>
              <p:cNvSpPr/>
              <p:nvPr/>
            </p:nvSpPr>
            <p:spPr>
              <a:xfrm>
                <a:off x="6635521" y="2792489"/>
                <a:ext cx="274320" cy="1229078"/>
              </a:xfrm>
              <a:prstGeom prst="leftBrace">
                <a:avLst/>
              </a:prstGeom>
              <a:ln w="31750">
                <a:solidFill>
                  <a:schemeClr val="tx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 name="TextBox 12">
                <a:extLst>
                  <a:ext uri="{FF2B5EF4-FFF2-40B4-BE49-F238E27FC236}">
                    <a16:creationId xmlns="" xmlns:a16="http://schemas.microsoft.com/office/drawing/2014/main" id="{BB7C087A-7DE3-F74F-8252-B27D2B3CEE90}"/>
                  </a:ext>
                </a:extLst>
              </p:cNvPr>
              <p:cNvSpPr txBox="1"/>
              <p:nvPr/>
            </p:nvSpPr>
            <p:spPr>
              <a:xfrm>
                <a:off x="6883715" y="2728798"/>
                <a:ext cx="20185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600" dirty="0">
                    <a:latin typeface="+mn-lt"/>
                  </a:rPr>
                  <a:t>Q</a:t>
                </a:r>
                <a:r>
                  <a:rPr kumimoji="0" lang="en-US" altLang="zh-CN" sz="1600" b="0" i="0" u="none" strike="noStrike" kern="0" cap="none" spc="0" normalizeH="0" baseline="0" noProof="0" dirty="0" err="1">
                    <a:ln>
                      <a:noFill/>
                    </a:ln>
                    <a:solidFill>
                      <a:srgbClr val="000000"/>
                    </a:solidFill>
                    <a:effectLst/>
                    <a:uLnTx/>
                    <a:uFillTx/>
                    <a:latin typeface="+mn-lt"/>
                    <a:cs typeface="Arial"/>
                    <a:sym typeface="Arial"/>
                  </a:rPr>
                  <a:t>uestion</a:t>
                </a:r>
                <a:r>
                  <a:rPr kumimoji="0" lang="zh-CN" altLang="en-US" sz="1600" b="0" i="0" u="none" strike="noStrike" kern="0" cap="none" spc="0" normalizeH="0" baseline="0" noProof="0" dirty="0">
                    <a:ln>
                      <a:noFill/>
                    </a:ln>
                    <a:solidFill>
                      <a:srgbClr val="000000"/>
                    </a:solidFill>
                    <a:effectLst/>
                    <a:uLnTx/>
                    <a:uFillTx/>
                    <a:latin typeface="+mn-lt"/>
                    <a:cs typeface="Arial"/>
                    <a:sym typeface="Arial"/>
                  </a:rPr>
                  <a:t> </a:t>
                </a:r>
                <a:r>
                  <a:rPr lang="en-US" altLang="zh-CN" sz="1600" dirty="0">
                    <a:latin typeface="+mn-lt"/>
                  </a:rPr>
                  <a:t>A</a:t>
                </a:r>
                <a:r>
                  <a:rPr kumimoji="0" lang="en-US" altLang="zh-CN" sz="1600" b="0" i="0" u="none" strike="noStrike" kern="0" cap="none" spc="0" normalizeH="0" baseline="0" noProof="0" dirty="0" err="1">
                    <a:ln>
                      <a:noFill/>
                    </a:ln>
                    <a:solidFill>
                      <a:srgbClr val="000000"/>
                    </a:solidFill>
                    <a:effectLst/>
                    <a:uLnTx/>
                    <a:uFillTx/>
                    <a:latin typeface="+mn-lt"/>
                    <a:cs typeface="Arial"/>
                    <a:sym typeface="Arial"/>
                  </a:rPr>
                  <a:t>nswering</a:t>
                </a:r>
                <a:endParaRPr kumimoji="0" lang="en-US" sz="1600" b="0" i="0" u="none" strike="noStrike" kern="0" cap="none" spc="0" normalizeH="0" baseline="0" noProof="0" dirty="0">
                  <a:ln>
                    <a:noFill/>
                  </a:ln>
                  <a:solidFill>
                    <a:srgbClr val="000000"/>
                  </a:solidFill>
                  <a:effectLst/>
                  <a:uLnTx/>
                  <a:uFillTx/>
                  <a:latin typeface="+mn-lt"/>
                  <a:cs typeface="Arial"/>
                  <a:sym typeface="Arial"/>
                </a:endParaRPr>
              </a:p>
            </p:txBody>
          </p:sp>
          <p:sp>
            <p:nvSpPr>
              <p:cNvPr id="14" name="TextBox 13">
                <a:extLst>
                  <a:ext uri="{FF2B5EF4-FFF2-40B4-BE49-F238E27FC236}">
                    <a16:creationId xmlns="" xmlns:a16="http://schemas.microsoft.com/office/drawing/2014/main" id="{E963B474-CD9D-7A4D-8713-0BA5F6578AF3}"/>
                  </a:ext>
                </a:extLst>
              </p:cNvPr>
              <p:cNvSpPr txBox="1"/>
              <p:nvPr/>
            </p:nvSpPr>
            <p:spPr>
              <a:xfrm>
                <a:off x="6914295" y="3135460"/>
                <a:ext cx="193995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0" i="0" u="none" strike="noStrike" kern="0" cap="none" spc="0" normalizeH="0" baseline="0" noProof="0" dirty="0">
                    <a:ln>
                      <a:noFill/>
                    </a:ln>
                    <a:solidFill>
                      <a:srgbClr val="000000"/>
                    </a:solidFill>
                    <a:effectLst/>
                    <a:uLnTx/>
                    <a:uFillTx/>
                    <a:latin typeface="+mn-lt"/>
                    <a:cs typeface="Arial"/>
                    <a:sym typeface="Arial"/>
                  </a:rPr>
                  <a:t>Textual</a:t>
                </a:r>
                <a:r>
                  <a:rPr kumimoji="0" lang="zh-CN" altLang="en-US" sz="1600" b="0" i="0" u="none" strike="noStrike" kern="0" cap="none" spc="0" normalizeH="0" baseline="0" noProof="0" dirty="0">
                    <a:ln>
                      <a:noFill/>
                    </a:ln>
                    <a:solidFill>
                      <a:srgbClr val="000000"/>
                    </a:solidFill>
                    <a:effectLst/>
                    <a:uLnTx/>
                    <a:uFillTx/>
                    <a:latin typeface="+mn-lt"/>
                    <a:cs typeface="Arial"/>
                    <a:sym typeface="Arial"/>
                  </a:rPr>
                  <a:t> </a:t>
                </a:r>
                <a:r>
                  <a:rPr kumimoji="0" lang="en-US" altLang="zh-CN" sz="1600" b="0" i="0" u="none" strike="noStrike" kern="0" cap="none" spc="0" normalizeH="0" baseline="0" noProof="0" dirty="0">
                    <a:ln>
                      <a:noFill/>
                    </a:ln>
                    <a:solidFill>
                      <a:srgbClr val="000000"/>
                    </a:solidFill>
                    <a:effectLst/>
                    <a:uLnTx/>
                    <a:uFillTx/>
                    <a:latin typeface="+mn-lt"/>
                    <a:cs typeface="Arial"/>
                    <a:sym typeface="Arial"/>
                  </a:rPr>
                  <a:t>Entailment</a:t>
                </a:r>
                <a:r>
                  <a:rPr kumimoji="0" lang="zh-CN" altLang="en-US" sz="1600" b="0" i="0" u="none" strike="noStrike" kern="0" cap="none" spc="0" normalizeH="0" baseline="0" noProof="0" dirty="0">
                    <a:ln>
                      <a:noFill/>
                    </a:ln>
                    <a:solidFill>
                      <a:srgbClr val="000000"/>
                    </a:solidFill>
                    <a:effectLst/>
                    <a:uLnTx/>
                    <a:uFillTx/>
                    <a:latin typeface="+mn-lt"/>
                    <a:cs typeface="Arial"/>
                    <a:sym typeface="Arial"/>
                  </a:rPr>
                  <a:t> </a:t>
                </a:r>
                <a:endParaRPr kumimoji="0" lang="en-US" sz="1600" b="0" i="0" u="none" strike="noStrike" kern="0" cap="none" spc="0" normalizeH="0" baseline="0" noProof="0" dirty="0">
                  <a:ln>
                    <a:noFill/>
                  </a:ln>
                  <a:solidFill>
                    <a:srgbClr val="000000"/>
                  </a:solidFill>
                  <a:effectLst/>
                  <a:uLnTx/>
                  <a:uFillTx/>
                  <a:latin typeface="+mn-lt"/>
                  <a:cs typeface="Arial"/>
                  <a:sym typeface="Arial"/>
                </a:endParaRPr>
              </a:p>
            </p:txBody>
          </p:sp>
          <p:sp>
            <p:nvSpPr>
              <p:cNvPr id="15" name="TextBox 14">
                <a:extLst>
                  <a:ext uri="{FF2B5EF4-FFF2-40B4-BE49-F238E27FC236}">
                    <a16:creationId xmlns="" xmlns:a16="http://schemas.microsoft.com/office/drawing/2014/main" id="{DA593D42-869C-264F-BFC2-5B4B6D9A118B}"/>
                  </a:ext>
                </a:extLst>
              </p:cNvPr>
              <p:cNvSpPr txBox="1"/>
              <p:nvPr/>
            </p:nvSpPr>
            <p:spPr>
              <a:xfrm>
                <a:off x="6917326" y="3502124"/>
                <a:ext cx="119936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600" b="0" i="0" u="none" strike="noStrike" kern="0" cap="none" spc="0" normalizeH="0" baseline="0" noProof="0" dirty="0">
                    <a:ln>
                      <a:noFill/>
                    </a:ln>
                    <a:solidFill>
                      <a:srgbClr val="000000"/>
                    </a:solidFill>
                    <a:effectLst/>
                    <a:uLnTx/>
                    <a:uFillTx/>
                    <a:latin typeface="+mn-lt"/>
                    <a:cs typeface="Arial"/>
                    <a:sym typeface="Arial"/>
                  </a:rPr>
                  <a:t>Generation</a:t>
                </a:r>
                <a:endParaRPr kumimoji="0" lang="en-US" sz="1600" b="0" i="0" u="none" strike="noStrike" kern="0" cap="none" spc="0" normalizeH="0" baseline="0" noProof="0" dirty="0">
                  <a:ln>
                    <a:noFill/>
                  </a:ln>
                  <a:solidFill>
                    <a:srgbClr val="000000"/>
                  </a:solidFill>
                  <a:effectLst/>
                  <a:uLnTx/>
                  <a:uFillTx/>
                  <a:latin typeface="+mn-lt"/>
                  <a:cs typeface="Arial"/>
                  <a:sym typeface="Arial"/>
                </a:endParaRPr>
              </a:p>
            </p:txBody>
          </p:sp>
          <p:sp>
            <p:nvSpPr>
              <p:cNvPr id="17" name="TextBox 16">
                <a:extLst>
                  <a:ext uri="{FF2B5EF4-FFF2-40B4-BE49-F238E27FC236}">
                    <a16:creationId xmlns="" xmlns:a16="http://schemas.microsoft.com/office/drawing/2014/main" id="{D278CE30-313A-5948-AB68-DAAA0B6A2F69}"/>
                  </a:ext>
                </a:extLst>
              </p:cNvPr>
              <p:cNvSpPr txBox="1"/>
              <p:nvPr/>
            </p:nvSpPr>
            <p:spPr>
              <a:xfrm>
                <a:off x="7003758" y="3754682"/>
                <a:ext cx="9028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mn-lt"/>
                    <a:cs typeface="Arial"/>
                    <a:sym typeface="Arial"/>
                  </a:rPr>
                  <a:t>…</a:t>
                </a:r>
                <a:r>
                  <a:rPr kumimoji="0" lang="zh-CN" altLang="en-US" sz="1800" b="0" i="0" u="none" strike="noStrike" kern="0" cap="none" spc="0" normalizeH="0" baseline="0" noProof="0" dirty="0">
                    <a:ln>
                      <a:noFill/>
                    </a:ln>
                    <a:solidFill>
                      <a:srgbClr val="000000"/>
                    </a:solidFill>
                    <a:effectLst/>
                    <a:uLnTx/>
                    <a:uFillTx/>
                    <a:latin typeface="+mn-lt"/>
                    <a:cs typeface="Arial"/>
                    <a:sym typeface="Arial"/>
                  </a:rPr>
                  <a:t>   </a:t>
                </a:r>
                <a:r>
                  <a:rPr kumimoji="0" lang="en-US" altLang="zh-CN" sz="1800" b="0" i="0" u="none" strike="noStrike" kern="0" cap="none" spc="0" normalizeH="0" baseline="0" noProof="0" dirty="0">
                    <a:ln>
                      <a:noFill/>
                    </a:ln>
                    <a:solidFill>
                      <a:srgbClr val="000000"/>
                    </a:solidFill>
                    <a:effectLst/>
                    <a:uLnTx/>
                    <a:uFillTx/>
                    <a:latin typeface="+mn-lt"/>
                    <a:cs typeface="Arial"/>
                    <a:sym typeface="Arial"/>
                  </a:rPr>
                  <a:t>….</a:t>
                </a:r>
                <a:endParaRPr kumimoji="0" lang="en-US" sz="1800" b="0" i="0" u="none" strike="noStrike" kern="0" cap="none" spc="0" normalizeH="0" baseline="0" noProof="0" dirty="0">
                  <a:ln>
                    <a:noFill/>
                  </a:ln>
                  <a:solidFill>
                    <a:srgbClr val="000000"/>
                  </a:solidFill>
                  <a:effectLst/>
                  <a:uLnTx/>
                  <a:uFillTx/>
                  <a:latin typeface="+mn-lt"/>
                  <a:cs typeface="Arial"/>
                  <a:sym typeface="Arial"/>
                </a:endParaRPr>
              </a:p>
            </p:txBody>
          </p:sp>
        </p:grpSp>
        <p:cxnSp>
          <p:nvCxnSpPr>
            <p:cNvPr id="41" name="Straight Arrow Connector 40">
              <a:extLst>
                <a:ext uri="{FF2B5EF4-FFF2-40B4-BE49-F238E27FC236}">
                  <a16:creationId xmlns="" xmlns:a16="http://schemas.microsoft.com/office/drawing/2014/main" id="{4A800ADD-DB60-F84B-B575-9178C6C30247}"/>
                </a:ext>
              </a:extLst>
            </p:cNvPr>
            <p:cNvCxnSpPr>
              <a:cxnSpLocks/>
            </p:cNvCxnSpPr>
            <p:nvPr/>
          </p:nvCxnSpPr>
          <p:spPr>
            <a:xfrm>
              <a:off x="6656627" y="3947794"/>
              <a:ext cx="0" cy="457200"/>
            </a:xfrm>
            <a:prstGeom prst="straightConnector1">
              <a:avLst/>
            </a:prstGeom>
            <a:ln w="38100">
              <a:solidFill>
                <a:schemeClr val="tx1">
                  <a:lumMod val="50000"/>
                </a:schemeClr>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 xmlns:a16="http://schemas.microsoft.com/office/drawing/2014/main" id="{7247E216-25CB-A843-99A8-EFFB1ADEF10B}"/>
                </a:ext>
              </a:extLst>
            </p:cNvPr>
            <p:cNvSpPr txBox="1"/>
            <p:nvPr/>
          </p:nvSpPr>
          <p:spPr>
            <a:xfrm>
              <a:off x="5857812" y="3534555"/>
              <a:ext cx="1608839" cy="400110"/>
            </a:xfrm>
            <a:prstGeom prst="rect">
              <a:avLst/>
            </a:prstGeom>
            <a:noFill/>
          </p:spPr>
          <p:txBody>
            <a:bodyPr wrap="square" rtlCol="0">
              <a:spAutoFit/>
            </a:bodyPr>
            <a:lstStyle/>
            <a:p>
              <a:pPr lvl="0" algn="ctr">
                <a:defRPr/>
              </a:pPr>
              <a:r>
                <a:rPr lang="en-US" altLang="zh-CN" sz="2000" dirty="0">
                  <a:solidFill>
                    <a:schemeClr val="bg1">
                      <a:lumMod val="65000"/>
                    </a:schemeClr>
                  </a:solidFill>
                  <a:latin typeface="+mn-lt"/>
                  <a:ea typeface="Times New Roman" charset="0"/>
                  <a:cs typeface="Times New Roman" charset="0"/>
                </a:rPr>
                <a:t>input</a:t>
              </a:r>
              <a:r>
                <a:rPr lang="zh-CN" altLang="en-US" sz="2000" dirty="0">
                  <a:solidFill>
                    <a:schemeClr val="bg1">
                      <a:lumMod val="65000"/>
                    </a:schemeClr>
                  </a:solidFill>
                  <a:latin typeface="+mn-lt"/>
                  <a:ea typeface="Times New Roman" charset="0"/>
                  <a:cs typeface="Times New Roman" charset="0"/>
                </a:rPr>
                <a:t> </a:t>
              </a:r>
              <a:r>
                <a:rPr lang="en-US" altLang="zh-CN" sz="2000" dirty="0">
                  <a:solidFill>
                    <a:schemeClr val="bg1">
                      <a:lumMod val="65000"/>
                    </a:schemeClr>
                  </a:solidFill>
                  <a:latin typeface="+mn-lt"/>
                  <a:ea typeface="Times New Roman" charset="0"/>
                  <a:cs typeface="Times New Roman" charset="0"/>
                </a:rPr>
                <a:t>text</a:t>
              </a:r>
              <a:endParaRPr kumimoji="0" lang="en-US" sz="2000" i="0" u="none" strike="noStrike" kern="0" cap="none" spc="0" normalizeH="0" baseline="0" noProof="0" dirty="0">
                <a:ln>
                  <a:noFill/>
                </a:ln>
                <a:solidFill>
                  <a:schemeClr val="bg1">
                    <a:lumMod val="65000"/>
                  </a:schemeClr>
                </a:solidFill>
                <a:effectLst/>
                <a:uLnTx/>
                <a:uFillTx/>
                <a:latin typeface="+mn-lt"/>
                <a:cs typeface="Arial"/>
                <a:sym typeface="Arial"/>
              </a:endParaRPr>
            </a:p>
          </p:txBody>
        </p:sp>
        <p:sp>
          <p:nvSpPr>
            <p:cNvPr id="43" name="Rounded Rectangle 42">
              <a:extLst>
                <a:ext uri="{FF2B5EF4-FFF2-40B4-BE49-F238E27FC236}">
                  <a16:creationId xmlns="" xmlns:a16="http://schemas.microsoft.com/office/drawing/2014/main" id="{51155327-E075-6A45-AC34-1773801E1040}"/>
                </a:ext>
              </a:extLst>
            </p:cNvPr>
            <p:cNvSpPr/>
            <p:nvPr/>
          </p:nvSpPr>
          <p:spPr>
            <a:xfrm>
              <a:off x="5877221" y="4495070"/>
              <a:ext cx="1554480" cy="731520"/>
            </a:xfrm>
            <a:prstGeom prst="roundRect">
              <a:avLst/>
            </a:prstGeom>
            <a:solidFill>
              <a:srgbClr val="666089">
                <a:alpha val="16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endParaRPr>
            </a:p>
          </p:txBody>
        </p:sp>
        <p:sp>
          <p:nvSpPr>
            <p:cNvPr id="44" name="TextBox 43">
              <a:extLst>
                <a:ext uri="{FF2B5EF4-FFF2-40B4-BE49-F238E27FC236}">
                  <a16:creationId xmlns="" xmlns:a16="http://schemas.microsoft.com/office/drawing/2014/main" id="{A576E778-A6AD-D048-BC08-D4A9BB775B63}"/>
                </a:ext>
              </a:extLst>
            </p:cNvPr>
            <p:cNvSpPr txBox="1"/>
            <p:nvPr/>
          </p:nvSpPr>
          <p:spPr>
            <a:xfrm>
              <a:off x="5902344" y="4673941"/>
              <a:ext cx="1535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800" dirty="0">
                  <a:solidFill>
                    <a:schemeClr val="tx1"/>
                  </a:solidFill>
                  <a:latin typeface="+mn-lt"/>
                </a:rPr>
                <a:t>I</a:t>
              </a:r>
              <a:r>
                <a:rPr kumimoji="0" lang="en-US" altLang="zh-CN" sz="1800" b="0" i="0" u="none" strike="noStrike" kern="0" cap="none" spc="0" normalizeH="0" baseline="0" noProof="0" dirty="0" err="1">
                  <a:ln>
                    <a:noFill/>
                  </a:ln>
                  <a:solidFill>
                    <a:schemeClr val="tx1"/>
                  </a:solidFill>
                  <a:effectLst/>
                  <a:uLnTx/>
                  <a:uFillTx/>
                  <a:latin typeface="+mn-lt"/>
                  <a:cs typeface="Arial"/>
                  <a:sym typeface="Arial"/>
                </a:rPr>
                <a:t>nference</a:t>
              </a:r>
              <a:endParaRPr kumimoji="0" lang="en-US" sz="1800" b="0" i="0" u="none" strike="noStrike" kern="0" cap="none" spc="0" normalizeH="0" baseline="0" noProof="0" dirty="0">
                <a:ln>
                  <a:noFill/>
                </a:ln>
                <a:solidFill>
                  <a:schemeClr val="tx1"/>
                </a:solidFill>
                <a:effectLst/>
                <a:uLnTx/>
                <a:uFillTx/>
                <a:latin typeface="+mn-lt"/>
                <a:cs typeface="Arial"/>
                <a:sym typeface="Arial"/>
              </a:endParaRPr>
            </a:p>
          </p:txBody>
        </p:sp>
        <p:cxnSp>
          <p:nvCxnSpPr>
            <p:cNvPr id="45" name="Straight Arrow Connector 44">
              <a:extLst>
                <a:ext uri="{FF2B5EF4-FFF2-40B4-BE49-F238E27FC236}">
                  <a16:creationId xmlns="" xmlns:a16="http://schemas.microsoft.com/office/drawing/2014/main" id="{834725D7-7B0B-8647-9283-046D5792F92F}"/>
                </a:ext>
              </a:extLst>
            </p:cNvPr>
            <p:cNvCxnSpPr>
              <a:cxnSpLocks/>
            </p:cNvCxnSpPr>
            <p:nvPr/>
          </p:nvCxnSpPr>
          <p:spPr>
            <a:xfrm flipV="1">
              <a:off x="6649236" y="5287672"/>
              <a:ext cx="0" cy="458289"/>
            </a:xfrm>
            <a:prstGeom prst="straightConnector1">
              <a:avLst/>
            </a:prstGeom>
            <a:ln w="38100">
              <a:solidFill>
                <a:schemeClr val="tx1">
                  <a:lumMod val="50000"/>
                </a:schemeClr>
              </a:solidFill>
              <a:prstDash val="sysDash"/>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F2E7363D-99EA-8745-AB70-6CF573BC7675}"/>
                </a:ext>
              </a:extLst>
            </p:cNvPr>
            <p:cNvSpPr txBox="1"/>
            <p:nvPr/>
          </p:nvSpPr>
          <p:spPr>
            <a:xfrm>
              <a:off x="5221187" y="5775354"/>
              <a:ext cx="2518110" cy="400110"/>
            </a:xfrm>
            <a:prstGeom prst="rect">
              <a:avLst/>
            </a:prstGeom>
            <a:noFill/>
          </p:spPr>
          <p:txBody>
            <a:bodyPr wrap="square" rtlCol="0">
              <a:spAutoFit/>
            </a:bodyPr>
            <a:lstStyle/>
            <a:p>
              <a:pPr lvl="0" algn="ctr">
                <a:defRPr/>
              </a:pPr>
              <a:r>
                <a:rPr lang="en-US" altLang="zh-CN" sz="2000" dirty="0">
                  <a:solidFill>
                    <a:schemeClr val="bg1">
                      <a:lumMod val="65000"/>
                    </a:schemeClr>
                  </a:solidFill>
                  <a:latin typeface="+mn-lt"/>
                  <a:ea typeface="Times New Roman" charset="0"/>
                  <a:cs typeface="Times New Roman" charset="0"/>
                </a:rPr>
                <a:t>old</a:t>
              </a:r>
              <a:r>
                <a:rPr lang="zh-CN" altLang="en-US" sz="2000" dirty="0">
                  <a:solidFill>
                    <a:schemeClr val="bg1">
                      <a:lumMod val="65000"/>
                    </a:schemeClr>
                  </a:solidFill>
                  <a:latin typeface="+mn-lt"/>
                  <a:ea typeface="Times New Roman" charset="0"/>
                  <a:cs typeface="Times New Roman" charset="0"/>
                </a:rPr>
                <a:t> </a:t>
              </a:r>
              <a:r>
                <a:rPr lang="en-US" altLang="zh-CN" sz="2000" dirty="0">
                  <a:solidFill>
                    <a:schemeClr val="bg1">
                      <a:lumMod val="65000"/>
                    </a:schemeClr>
                  </a:solidFill>
                  <a:latin typeface="+mn-lt"/>
                  <a:ea typeface="Times New Roman" charset="0"/>
                  <a:cs typeface="Times New Roman" charset="0"/>
                </a:rPr>
                <a:t>typed</a:t>
              </a:r>
              <a:r>
                <a:rPr lang="zh-CN" altLang="en-US" sz="2000" dirty="0">
                  <a:solidFill>
                    <a:schemeClr val="bg1">
                      <a:lumMod val="65000"/>
                    </a:schemeClr>
                  </a:solidFill>
                  <a:latin typeface="+mn-lt"/>
                  <a:ea typeface="Times New Roman" charset="0"/>
                  <a:cs typeface="Times New Roman" charset="0"/>
                </a:rPr>
                <a:t> </a:t>
              </a:r>
              <a:r>
                <a:rPr lang="en-US" altLang="zh-CN" sz="2000" dirty="0">
                  <a:solidFill>
                    <a:schemeClr val="bg1">
                      <a:lumMod val="65000"/>
                    </a:schemeClr>
                  </a:solidFill>
                  <a:latin typeface="+mn-lt"/>
                  <a:ea typeface="Times New Roman" charset="0"/>
                  <a:cs typeface="Times New Roman" charset="0"/>
                </a:rPr>
                <a:t>mentions</a:t>
              </a:r>
              <a:endParaRPr kumimoji="0" lang="en-US" sz="2000" i="0" u="none" strike="noStrike" kern="0" cap="none" spc="0" normalizeH="0" baseline="0" noProof="0" dirty="0">
                <a:ln>
                  <a:noFill/>
                </a:ln>
                <a:solidFill>
                  <a:schemeClr val="bg1">
                    <a:lumMod val="65000"/>
                  </a:schemeClr>
                </a:solidFill>
                <a:effectLst/>
                <a:uLnTx/>
                <a:uFillTx/>
                <a:latin typeface="+mn-lt"/>
                <a:cs typeface="Arial"/>
                <a:sym typeface="Arial"/>
              </a:endParaRPr>
            </a:p>
          </p:txBody>
        </p:sp>
        <p:cxnSp>
          <p:nvCxnSpPr>
            <p:cNvPr id="47" name="Straight Arrow Connector 46">
              <a:extLst>
                <a:ext uri="{FF2B5EF4-FFF2-40B4-BE49-F238E27FC236}">
                  <a16:creationId xmlns="" xmlns:a16="http://schemas.microsoft.com/office/drawing/2014/main" id="{645A17F9-AA5A-7644-8C45-9714D917D21A}"/>
                </a:ext>
              </a:extLst>
            </p:cNvPr>
            <p:cNvCxnSpPr>
              <a:cxnSpLocks/>
            </p:cNvCxnSpPr>
            <p:nvPr/>
          </p:nvCxnSpPr>
          <p:spPr>
            <a:xfrm>
              <a:off x="8613755" y="3921106"/>
              <a:ext cx="0" cy="457200"/>
            </a:xfrm>
            <a:prstGeom prst="straightConnector1">
              <a:avLst/>
            </a:prstGeom>
            <a:ln w="38100">
              <a:solidFill>
                <a:schemeClr val="tx1">
                  <a:lumMod val="50000"/>
                </a:schemeClr>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 xmlns:a16="http://schemas.microsoft.com/office/drawing/2014/main" id="{3A01C3CE-552E-D64E-8D00-43C6317F2DF3}"/>
                </a:ext>
              </a:extLst>
            </p:cNvPr>
            <p:cNvSpPr txBox="1"/>
            <p:nvPr/>
          </p:nvSpPr>
          <p:spPr>
            <a:xfrm>
              <a:off x="7940671" y="3519297"/>
              <a:ext cx="1366080" cy="400110"/>
            </a:xfrm>
            <a:prstGeom prst="rect">
              <a:avLst/>
            </a:prstGeom>
            <a:noFill/>
          </p:spPr>
          <p:txBody>
            <a:bodyPr wrap="square" rtlCol="0">
              <a:spAutoFit/>
            </a:bodyPr>
            <a:lstStyle/>
            <a:p>
              <a:pPr lvl="0" algn="ctr">
                <a:defRPr/>
              </a:pPr>
              <a:r>
                <a:rPr lang="en-US" altLang="zh-CN" sz="2000" dirty="0">
                  <a:solidFill>
                    <a:schemeClr val="tx1"/>
                  </a:solidFill>
                  <a:latin typeface="+mn-lt"/>
                  <a:ea typeface="Times New Roman" charset="0"/>
                  <a:cs typeface="Times New Roman" charset="0"/>
                </a:rPr>
                <a:t>input</a:t>
              </a:r>
              <a:r>
                <a:rPr lang="zh-CN" altLang="en-US" sz="2000" dirty="0">
                  <a:solidFill>
                    <a:schemeClr val="tx1"/>
                  </a:solidFill>
                  <a:latin typeface="+mn-lt"/>
                  <a:ea typeface="Times New Roman" charset="0"/>
                  <a:cs typeface="Times New Roman" charset="0"/>
                </a:rPr>
                <a:t> </a:t>
              </a:r>
              <a:r>
                <a:rPr lang="en-US" altLang="zh-CN" sz="2000" dirty="0">
                  <a:solidFill>
                    <a:schemeClr val="tx1"/>
                  </a:solidFill>
                  <a:latin typeface="+mn-lt"/>
                  <a:ea typeface="Times New Roman" charset="0"/>
                  <a:cs typeface="Times New Roman" charset="0"/>
                </a:rPr>
                <a:t>text</a:t>
              </a:r>
              <a:endParaRPr kumimoji="0" lang="en-US" sz="2000" i="0" u="none" strike="noStrike" kern="0" cap="none" spc="0" normalizeH="0" baseline="0" noProof="0" dirty="0">
                <a:ln>
                  <a:noFill/>
                </a:ln>
                <a:solidFill>
                  <a:schemeClr val="tx1"/>
                </a:solidFill>
                <a:effectLst/>
                <a:uLnTx/>
                <a:uFillTx/>
                <a:latin typeface="+mn-lt"/>
                <a:cs typeface="Arial"/>
                <a:sym typeface="Arial"/>
              </a:endParaRPr>
            </a:p>
          </p:txBody>
        </p:sp>
        <p:cxnSp>
          <p:nvCxnSpPr>
            <p:cNvPr id="49" name="Straight Arrow Connector 48">
              <a:extLst>
                <a:ext uri="{FF2B5EF4-FFF2-40B4-BE49-F238E27FC236}">
                  <a16:creationId xmlns="" xmlns:a16="http://schemas.microsoft.com/office/drawing/2014/main" id="{A88A7145-1A39-C846-A5F4-E842ACACAF6E}"/>
                </a:ext>
              </a:extLst>
            </p:cNvPr>
            <p:cNvCxnSpPr>
              <a:cxnSpLocks/>
            </p:cNvCxnSpPr>
            <p:nvPr/>
          </p:nvCxnSpPr>
          <p:spPr>
            <a:xfrm flipV="1">
              <a:off x="8613755" y="5317065"/>
              <a:ext cx="0" cy="458289"/>
            </a:xfrm>
            <a:prstGeom prst="straightConnector1">
              <a:avLst/>
            </a:prstGeom>
            <a:ln w="38100">
              <a:solidFill>
                <a:schemeClr val="tx1">
                  <a:lumMod val="50000"/>
                </a:schemeClr>
              </a:solidFill>
              <a:prstDash val="sysDash"/>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 xmlns:a16="http://schemas.microsoft.com/office/drawing/2014/main" id="{1DDA3AB3-ED5C-6346-9CD0-233FA33A5130}"/>
                </a:ext>
              </a:extLst>
            </p:cNvPr>
            <p:cNvSpPr txBox="1"/>
            <p:nvPr/>
          </p:nvSpPr>
          <p:spPr>
            <a:xfrm>
              <a:off x="7686552" y="5754151"/>
              <a:ext cx="2654959" cy="400110"/>
            </a:xfrm>
            <a:prstGeom prst="rect">
              <a:avLst/>
            </a:prstGeom>
            <a:noFill/>
          </p:spPr>
          <p:txBody>
            <a:bodyPr wrap="square" rtlCol="0">
              <a:spAutoFit/>
            </a:bodyPr>
            <a:lstStyle/>
            <a:p>
              <a:pPr lvl="0" algn="ctr">
                <a:defRPr/>
              </a:pPr>
              <a:r>
                <a:rPr lang="en-US" altLang="zh-CN" sz="2000" dirty="0">
                  <a:solidFill>
                    <a:schemeClr val="tx1"/>
                  </a:solidFill>
                  <a:latin typeface="+mn-lt"/>
                  <a:ea typeface="Times New Roman" charset="0"/>
                  <a:cs typeface="Times New Roman" charset="0"/>
                </a:rPr>
                <a:t>new</a:t>
              </a:r>
              <a:r>
                <a:rPr lang="zh-CN" altLang="en-US" sz="2000" dirty="0">
                  <a:solidFill>
                    <a:schemeClr val="tx1"/>
                  </a:solidFill>
                  <a:latin typeface="+mn-lt"/>
                  <a:ea typeface="Times New Roman" charset="0"/>
                  <a:cs typeface="Times New Roman" charset="0"/>
                </a:rPr>
                <a:t> </a:t>
              </a:r>
              <a:r>
                <a:rPr lang="en-US" altLang="zh-CN" sz="2000" dirty="0">
                  <a:solidFill>
                    <a:schemeClr val="tx1"/>
                  </a:solidFill>
                  <a:latin typeface="+mn-lt"/>
                  <a:ea typeface="Times New Roman" charset="0"/>
                  <a:cs typeface="Times New Roman" charset="0"/>
                </a:rPr>
                <a:t>typed</a:t>
              </a:r>
              <a:r>
                <a:rPr lang="zh-CN" altLang="en-US" sz="2000" dirty="0">
                  <a:solidFill>
                    <a:schemeClr val="tx1"/>
                  </a:solidFill>
                  <a:latin typeface="+mn-lt"/>
                  <a:ea typeface="Times New Roman" charset="0"/>
                  <a:cs typeface="Times New Roman" charset="0"/>
                </a:rPr>
                <a:t> </a:t>
              </a:r>
              <a:r>
                <a:rPr lang="en-US" altLang="zh-CN" sz="2000" dirty="0">
                  <a:solidFill>
                    <a:schemeClr val="tx1"/>
                  </a:solidFill>
                  <a:latin typeface="+mn-lt"/>
                  <a:ea typeface="Times New Roman" charset="0"/>
                  <a:cs typeface="Times New Roman" charset="0"/>
                </a:rPr>
                <a:t>mentions</a:t>
              </a:r>
              <a:endParaRPr kumimoji="0" lang="en-US" sz="2000" i="0" u="none" strike="noStrike" kern="0" cap="none" spc="0" normalizeH="0" baseline="0" noProof="0" dirty="0">
                <a:ln>
                  <a:noFill/>
                </a:ln>
                <a:solidFill>
                  <a:schemeClr val="tx1"/>
                </a:solidFill>
                <a:effectLst/>
                <a:uLnTx/>
                <a:uFillTx/>
                <a:latin typeface="+mn-lt"/>
                <a:cs typeface="Arial"/>
                <a:sym typeface="Arial"/>
              </a:endParaRPr>
            </a:p>
          </p:txBody>
        </p:sp>
        <p:sp>
          <p:nvSpPr>
            <p:cNvPr id="51" name="Rounded Rectangle 50">
              <a:extLst>
                <a:ext uri="{FF2B5EF4-FFF2-40B4-BE49-F238E27FC236}">
                  <a16:creationId xmlns="" xmlns:a16="http://schemas.microsoft.com/office/drawing/2014/main" id="{3806C1F9-60E0-BC4C-BF8B-2BF2632C9279}"/>
                </a:ext>
              </a:extLst>
            </p:cNvPr>
            <p:cNvSpPr/>
            <p:nvPr/>
          </p:nvSpPr>
          <p:spPr>
            <a:xfrm>
              <a:off x="7835561" y="4498880"/>
              <a:ext cx="1554480" cy="731520"/>
            </a:xfrm>
            <a:prstGeom prst="roundRect">
              <a:avLst/>
            </a:prstGeom>
            <a:solidFill>
              <a:srgbClr val="666089">
                <a:alpha val="38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mn-cs"/>
                <a:sym typeface="Arial"/>
              </a:endParaRPr>
            </a:p>
          </p:txBody>
        </p:sp>
        <p:sp>
          <p:nvSpPr>
            <p:cNvPr id="52" name="TextBox 51">
              <a:extLst>
                <a:ext uri="{FF2B5EF4-FFF2-40B4-BE49-F238E27FC236}">
                  <a16:creationId xmlns="" xmlns:a16="http://schemas.microsoft.com/office/drawing/2014/main" id="{2F9ED485-5E45-3D4F-AC23-428334F86906}"/>
                </a:ext>
              </a:extLst>
            </p:cNvPr>
            <p:cNvSpPr txBox="1"/>
            <p:nvPr/>
          </p:nvSpPr>
          <p:spPr>
            <a:xfrm>
              <a:off x="7850812" y="4673941"/>
              <a:ext cx="15359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800" dirty="0">
                  <a:solidFill>
                    <a:schemeClr val="tx1"/>
                  </a:solidFill>
                  <a:latin typeface="+mn-lt"/>
                </a:rPr>
                <a:t>I</a:t>
              </a:r>
              <a:r>
                <a:rPr kumimoji="0" lang="en-US" altLang="zh-CN" sz="1800" b="0" i="0" u="none" strike="noStrike" kern="0" cap="none" spc="0" normalizeH="0" baseline="0" noProof="0" dirty="0" err="1">
                  <a:ln>
                    <a:noFill/>
                  </a:ln>
                  <a:solidFill>
                    <a:schemeClr val="tx1"/>
                  </a:solidFill>
                  <a:effectLst/>
                  <a:uLnTx/>
                  <a:uFillTx/>
                  <a:latin typeface="+mn-lt"/>
                  <a:cs typeface="Arial"/>
                  <a:sym typeface="Arial"/>
                </a:rPr>
                <a:t>nference</a:t>
              </a:r>
              <a:endParaRPr kumimoji="0" lang="en-US" sz="1800" b="0" i="0" u="none" strike="noStrike" kern="0" cap="none" spc="0" normalizeH="0" baseline="0" noProof="0" dirty="0">
                <a:ln>
                  <a:noFill/>
                </a:ln>
                <a:solidFill>
                  <a:schemeClr val="tx1"/>
                </a:solidFill>
                <a:effectLst/>
                <a:uLnTx/>
                <a:uFillTx/>
                <a:latin typeface="+mn-lt"/>
                <a:cs typeface="Arial"/>
                <a:sym typeface="Arial"/>
              </a:endParaRPr>
            </a:p>
          </p:txBody>
        </p:sp>
        <p:cxnSp>
          <p:nvCxnSpPr>
            <p:cNvPr id="53" name="Curved Connector 52">
              <a:extLst>
                <a:ext uri="{FF2B5EF4-FFF2-40B4-BE49-F238E27FC236}">
                  <a16:creationId xmlns="" xmlns:a16="http://schemas.microsoft.com/office/drawing/2014/main" id="{94560918-26CA-1E44-BCD3-E44DD3E47C22}"/>
                </a:ext>
              </a:extLst>
            </p:cNvPr>
            <p:cNvCxnSpPr>
              <a:cxnSpLocks/>
              <a:stCxn id="43" idx="0"/>
              <a:endCxn id="51" idx="0"/>
            </p:cNvCxnSpPr>
            <p:nvPr/>
          </p:nvCxnSpPr>
          <p:spPr>
            <a:xfrm rot="16200000" flipH="1">
              <a:off x="7631726" y="3517805"/>
              <a:ext cx="3810" cy="1958340"/>
            </a:xfrm>
            <a:prstGeom prst="curvedConnector3">
              <a:avLst>
                <a:gd name="adj1" fmla="val -6000000"/>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a:extLst>
                <a:ext uri="{FF2B5EF4-FFF2-40B4-BE49-F238E27FC236}">
                  <a16:creationId xmlns="" xmlns:a16="http://schemas.microsoft.com/office/drawing/2014/main" id="{E18DACEA-3045-C342-8C62-C713B5C38E32}"/>
                </a:ext>
              </a:extLst>
            </p:cNvPr>
            <p:cNvSpPr/>
            <p:nvPr/>
          </p:nvSpPr>
          <p:spPr>
            <a:xfrm>
              <a:off x="5709547" y="4152100"/>
              <a:ext cx="3795984" cy="1280966"/>
            </a:xfrm>
            <a:prstGeom prst="roundRect">
              <a:avLst>
                <a:gd name="adj" fmla="val 8328"/>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Google Shape;69;p2">
              <a:extLst>
                <a:ext uri="{FF2B5EF4-FFF2-40B4-BE49-F238E27FC236}">
                  <a16:creationId xmlns="" xmlns:a16="http://schemas.microsoft.com/office/drawing/2014/main" id="{9BB2E8D5-42FA-CD47-A0CB-45BA1A9ED788}"/>
                </a:ext>
              </a:extLst>
            </p:cNvPr>
            <p:cNvSpPr txBox="1">
              <a:spLocks/>
            </p:cNvSpPr>
            <p:nvPr/>
          </p:nvSpPr>
          <p:spPr>
            <a:xfrm>
              <a:off x="600888" y="2677358"/>
              <a:ext cx="10972800" cy="59998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600"/>
                </a:spcBef>
              </a:pPr>
              <a:r>
                <a:rPr lang="en-US" altLang="zh-CN" kern="1200" dirty="0">
                  <a:solidFill>
                    <a:schemeClr val="accent1"/>
                  </a:solidFill>
                </a:rPr>
                <a:t>Type-agnostic</a:t>
              </a:r>
              <a:r>
                <a:rPr lang="zh-CN" altLang="en-US" kern="1200" dirty="0">
                  <a:solidFill>
                    <a:schemeClr val="accent1"/>
                  </a:solidFill>
                </a:rPr>
                <a:t> </a:t>
              </a:r>
              <a:r>
                <a:rPr lang="en-US" altLang="zh-CN" kern="1200" dirty="0">
                  <a:solidFill>
                    <a:schemeClr val="accent1"/>
                  </a:solidFill>
                </a:rPr>
                <a:t>inference</a:t>
              </a:r>
              <a:r>
                <a:rPr lang="zh-CN" altLang="en-US" kern="1200" dirty="0">
                  <a:solidFill>
                    <a:schemeClr val="tx1"/>
                  </a:solidFill>
                </a:rPr>
                <a:t> </a:t>
              </a:r>
              <a:r>
                <a:rPr lang="en-US" altLang="zh-CN" kern="1200" dirty="0">
                  <a:solidFill>
                    <a:schemeClr val="tx1"/>
                  </a:solidFill>
                </a:rPr>
                <a:t>from</a:t>
              </a:r>
              <a:r>
                <a:rPr lang="zh-CN" altLang="en-US" kern="1200" dirty="0">
                  <a:solidFill>
                    <a:schemeClr val="tx1"/>
                  </a:solidFill>
                </a:rPr>
                <a:t> </a:t>
              </a:r>
              <a:r>
                <a:rPr lang="en-US" altLang="zh-CN" kern="1200" dirty="0">
                  <a:solidFill>
                    <a:schemeClr val="tx1"/>
                  </a:solidFill>
                </a:rPr>
                <a:t>unstructured</a:t>
              </a:r>
              <a:r>
                <a:rPr lang="zh-CN" altLang="en-US" kern="1200" dirty="0">
                  <a:solidFill>
                    <a:schemeClr val="tx1"/>
                  </a:solidFill>
                </a:rPr>
                <a:t> </a:t>
              </a:r>
              <a:r>
                <a:rPr lang="en-US" altLang="zh-CN" kern="1200" dirty="0">
                  <a:solidFill>
                    <a:schemeClr val="tx1"/>
                  </a:solidFill>
                </a:rPr>
                <a:t>text</a:t>
              </a:r>
              <a:r>
                <a:rPr lang="zh-CN" altLang="en-US" kern="1200" dirty="0">
                  <a:solidFill>
                    <a:schemeClr val="tx1"/>
                  </a:solidFill>
                </a:rPr>
                <a:t> </a:t>
              </a:r>
              <a:r>
                <a:rPr lang="en-US" altLang="zh-CN" kern="1200" dirty="0">
                  <a:solidFill>
                    <a:schemeClr val="tx1"/>
                  </a:solidFill>
                </a:rPr>
                <a:t>to</a:t>
              </a:r>
              <a:r>
                <a:rPr lang="zh-CN" altLang="en-US" kern="1200" dirty="0">
                  <a:solidFill>
                    <a:schemeClr val="tx1"/>
                  </a:solidFill>
                </a:rPr>
                <a:t> </a:t>
              </a:r>
              <a:r>
                <a:rPr lang="en-US" altLang="zh-CN" kern="1200" dirty="0">
                  <a:solidFill>
                    <a:schemeClr val="tx1"/>
                  </a:solidFill>
                </a:rPr>
                <a:t>(structured)</a:t>
              </a:r>
              <a:r>
                <a:rPr lang="zh-CN" altLang="en-US" kern="1200" dirty="0">
                  <a:solidFill>
                    <a:schemeClr val="tx1"/>
                  </a:solidFill>
                </a:rPr>
                <a:t> </a:t>
              </a:r>
              <a:r>
                <a:rPr lang="en-US" altLang="zh-CN" kern="1200" dirty="0">
                  <a:solidFill>
                    <a:schemeClr val="tx1"/>
                  </a:solidFill>
                </a:rPr>
                <a:t>mentions</a:t>
              </a:r>
              <a:endParaRPr lang="en-US" altLang="zh-CN" dirty="0">
                <a:solidFill>
                  <a:schemeClr val="tx1"/>
                </a:solidFill>
              </a:endParaRPr>
            </a:p>
            <a:p>
              <a:pPr lvl="1">
                <a:spcBef>
                  <a:spcPts val="0"/>
                </a:spcBef>
              </a:pPr>
              <a:endParaRPr lang="en-US" kern="1200" dirty="0">
                <a:solidFill>
                  <a:schemeClr val="tx1"/>
                </a:solidFill>
              </a:endParaRPr>
            </a:p>
            <a:p>
              <a:pPr lvl="1">
                <a:spcBef>
                  <a:spcPts val="0"/>
                </a:spcBef>
              </a:pPr>
              <a:endParaRPr lang="en-US" altLang="zh-CN" dirty="0"/>
            </a:p>
            <a:p>
              <a:pPr>
                <a:spcBef>
                  <a:spcPts val="0"/>
                </a:spcBef>
              </a:pPr>
              <a:endParaRPr lang="en-US" altLang="zh-CN" dirty="0"/>
            </a:p>
          </p:txBody>
        </p:sp>
      </p:grpSp>
    </p:spTree>
    <p:extLst>
      <p:ext uri="{BB962C8B-B14F-4D97-AF65-F5344CB8AC3E}">
        <p14:creationId xmlns:p14="http://schemas.microsoft.com/office/powerpoint/2010/main" val="280559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5E52BD-8634-DE40-8DEA-D4295A13E111}"/>
              </a:ext>
            </a:extLst>
          </p:cNvPr>
          <p:cNvSpPr>
            <a:spLocks noGrp="1"/>
          </p:cNvSpPr>
          <p:nvPr>
            <p:ph type="title"/>
          </p:nvPr>
        </p:nvSpPr>
        <p:spPr/>
        <p:txBody>
          <a:bodyPr/>
          <a:lstStyle/>
          <a:p>
            <a:r>
              <a:rPr lang="en-US" dirty="0"/>
              <a:t>Knowledge Transfer: Old to New</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 xmlns:a16="http://schemas.microsoft.com/office/drawing/2014/main" id="{D115EEE5-A207-434D-8478-1C850A030220}"/>
                  </a:ext>
                </a:extLst>
              </p:cNvPr>
              <p:cNvSpPr>
                <a:spLocks noGrp="1"/>
              </p:cNvSpPr>
              <p:nvPr>
                <p:ph idx="1"/>
              </p:nvPr>
            </p:nvSpPr>
            <p:spPr/>
            <p:txBody>
              <a:bodyPr>
                <a:normAutofit fontScale="62500" lnSpcReduction="20000"/>
              </a:bodyPr>
              <a:lstStyle/>
              <a:p>
                <a:r>
                  <a:rPr lang="en-US" dirty="0"/>
                  <a:t>When new type has sufficient training instances, random initialization is usually good enough </a:t>
                </a:r>
                <a14:m>
                  <m:oMath xmlns:m="http://schemas.openxmlformats.org/officeDocument/2006/math">
                    <m:r>
                      <a:rPr lang="en-US" sz="2000" b="0" i="1" smtClean="0">
                        <a:latin typeface="Cambria Math" panose="02040503050406030204" pitchFamily="18" charset="0"/>
                      </a:rPr>
                      <m:t>𝑟</m:t>
                    </m:r>
                    <m:r>
                      <a:rPr lang="en-US" sz="2000" b="0" i="1" smtClean="0">
                        <a:latin typeface="Cambria Math" panose="02040503050406030204" pitchFamily="18" charset="0"/>
                      </a:rPr>
                      <m:t>=</m:t>
                    </m:r>
                    <m:r>
                      <a:rPr lang="en-US" sz="2000" b="0" i="1" smtClean="0">
                        <a:latin typeface="Cambria Math" panose="02040503050406030204" pitchFamily="18" charset="0"/>
                      </a:rPr>
                      <m:t>𝒩</m:t>
                    </m:r>
                    <m:d>
                      <m:dPr>
                        <m:ctrlPr>
                          <a:rPr lang="en-US" sz="2000" b="0" i="1" smtClean="0">
                            <a:latin typeface="Cambria Math" charset="0"/>
                          </a:rPr>
                        </m:ctrlPr>
                      </m:dPr>
                      <m:e>
                        <m:r>
                          <a:rPr lang="en-US" sz="2000" b="0" i="1" smtClean="0">
                            <a:latin typeface="Cambria Math" panose="02040503050406030204" pitchFamily="18" charset="0"/>
                          </a:rPr>
                          <m:t>0, </m:t>
                        </m:r>
                        <m:sSup>
                          <m:sSupPr>
                            <m:ctrlPr>
                              <a:rPr lang="en-US" sz="2000" b="0" i="1" smtClean="0">
                                <a:latin typeface="Cambria Math" charset="0"/>
                              </a:rPr>
                            </m:ctrlPr>
                          </m:sSupPr>
                          <m:e>
                            <m:r>
                              <a:rPr lang="en-US" sz="2000" b="0" i="1" smtClean="0">
                                <a:latin typeface="Cambria Math" panose="02040503050406030204" pitchFamily="18" charset="0"/>
                              </a:rPr>
                              <m:t>𝑑</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𝐼</m:t>
                        </m:r>
                      </m:e>
                    </m:d>
                  </m:oMath>
                </a14:m>
                <a:endParaRPr lang="en-US" sz="1600" dirty="0"/>
              </a:p>
              <a:p>
                <a:pPr lvl="1"/>
                <a:r>
                  <a:rPr lang="en-US" sz="1600" dirty="0"/>
                  <a:t> </a:t>
                </a:r>
                <a14:m>
                  <m:oMath xmlns:m="http://schemas.openxmlformats.org/officeDocument/2006/math">
                    <m:r>
                      <a:rPr lang="en-US" sz="1600" i="1">
                        <a:latin typeface="Cambria Math" panose="02040503050406030204" pitchFamily="18" charset="0"/>
                      </a:rPr>
                      <m:t>𝑑</m:t>
                    </m:r>
                    <m:r>
                      <a:rPr lang="en-US" sz="1600" i="1">
                        <a:latin typeface="Cambria Math" panose="02040503050406030204" pitchFamily="18" charset="0"/>
                      </a:rPr>
                      <m:t>=</m:t>
                    </m:r>
                  </m:oMath>
                </a14:m>
                <a:r>
                  <a:rPr lang="en-US" sz="1600" dirty="0"/>
                  <a:t> </a:t>
                </a:r>
                <a14:m>
                  <m:oMath xmlns:m="http://schemas.openxmlformats.org/officeDocument/2006/math">
                    <m:f>
                      <m:fPr>
                        <m:ctrlPr>
                          <a:rPr lang="en-US" sz="1600" i="1">
                            <a:latin typeface="Cambria Math" charset="0"/>
                          </a:rPr>
                        </m:ctrlPr>
                      </m:fPr>
                      <m:num>
                        <m:nary>
                          <m:naryPr>
                            <m:chr m:val="∑"/>
                            <m:supHide m:val="on"/>
                            <m:ctrlPr>
                              <a:rPr lang="en-US" sz="1600" i="1">
                                <a:latin typeface="Cambria Math" charset="0"/>
                              </a:rPr>
                            </m:ctrlPr>
                          </m:naryPr>
                          <m:sub>
                            <m:sSub>
                              <m:sSubPr>
                                <m:ctrlPr>
                                  <a:rPr lang="en-US" sz="1600" i="1">
                                    <a:latin typeface="Cambria Math" charset="0"/>
                                  </a:rPr>
                                </m:ctrlPr>
                              </m:sSubPr>
                              <m:e>
                                <m:r>
                                  <a:rPr lang="en-US" sz="1600" i="1">
                                    <a:latin typeface="Cambria Math" panose="02040503050406030204" pitchFamily="18" charset="0"/>
                                  </a:rPr>
                                  <m:t>𝒯</m:t>
                                </m:r>
                              </m:e>
                              <m:sub>
                                <m:r>
                                  <a:rPr lang="en-US" sz="1600" i="1">
                                    <a:latin typeface="Cambria Math" panose="02040503050406030204" pitchFamily="18" charset="0"/>
                                  </a:rPr>
                                  <m:t>𝑗</m:t>
                                </m:r>
                              </m:sub>
                            </m:sSub>
                            <m:r>
                              <a:rPr lang="en-US" sz="1600" i="1">
                                <a:latin typeface="Cambria Math" panose="02040503050406030204" pitchFamily="18" charset="0"/>
                              </a:rPr>
                              <m:t>∈</m:t>
                            </m:r>
                            <m:r>
                              <a:rPr lang="en-US" sz="1600" i="1">
                                <a:latin typeface="Cambria Math" panose="02040503050406030204" pitchFamily="18" charset="0"/>
                              </a:rPr>
                              <m:t>𝑜𝑙𝑑</m:t>
                            </m:r>
                            <m:r>
                              <a:rPr lang="en-US" sz="1600" i="1">
                                <a:latin typeface="Cambria Math" panose="02040503050406030204" pitchFamily="18" charset="0"/>
                              </a:rPr>
                              <m:t> </m:t>
                            </m:r>
                            <m:r>
                              <a:rPr lang="en-US" sz="1600" i="1">
                                <a:latin typeface="Cambria Math" panose="02040503050406030204" pitchFamily="18" charset="0"/>
                              </a:rPr>
                              <m:t>𝑡𝑦𝑝𝑒𝑠</m:t>
                            </m:r>
                          </m:sub>
                          <m:sup/>
                          <m:e>
                            <m:r>
                              <m:rPr>
                                <m:lit/>
                              </m:rPr>
                              <a:rPr lang="en-US" sz="1600" b="1" i="1">
                                <a:latin typeface="Cambria Math" panose="02040503050406030204" pitchFamily="18" charset="0"/>
                              </a:rPr>
                              <m:t>||</m:t>
                            </m:r>
                            <m:sSub>
                              <m:sSubPr>
                                <m:ctrlPr>
                                  <a:rPr lang="en-US" sz="1600" b="1" i="1">
                                    <a:latin typeface="Cambria Math" charset="0"/>
                                  </a:rPr>
                                </m:ctrlPr>
                              </m:sSubPr>
                              <m:e>
                                <m:r>
                                  <a:rPr lang="en-US" sz="1600" b="1" i="1">
                                    <a:latin typeface="Cambria Math" panose="02040503050406030204" pitchFamily="18" charset="0"/>
                                  </a:rPr>
                                  <m:t>𝝉</m:t>
                                </m:r>
                              </m:e>
                              <m:sub>
                                <m:r>
                                  <a:rPr lang="en-US" sz="1600" b="1" i="1">
                                    <a:latin typeface="Cambria Math" panose="02040503050406030204" pitchFamily="18" charset="0"/>
                                  </a:rPr>
                                  <m:t>𝒋</m:t>
                                </m:r>
                              </m:sub>
                            </m:sSub>
                            <m:r>
                              <m:rPr>
                                <m:lit/>
                              </m:rPr>
                              <a:rPr lang="en-US" sz="1600" b="1" i="1">
                                <a:latin typeface="Cambria Math" panose="02040503050406030204" pitchFamily="18" charset="0"/>
                              </a:rPr>
                              <m:t>||</m:t>
                            </m:r>
                          </m:e>
                        </m:nary>
                      </m:num>
                      <m:den>
                        <m:r>
                          <a:rPr lang="en-US" sz="1600" i="1">
                            <a:latin typeface="Cambria Math" panose="02040503050406030204" pitchFamily="18" charset="0"/>
                          </a:rPr>
                          <m:t>#</m:t>
                        </m:r>
                        <m:r>
                          <a:rPr lang="en-US" sz="1600" i="1">
                            <a:latin typeface="Cambria Math" panose="02040503050406030204" pitchFamily="18" charset="0"/>
                          </a:rPr>
                          <m:t>𝑜𝑙𝑑</m:t>
                        </m:r>
                        <m:r>
                          <a:rPr lang="en-US" sz="1600" i="1">
                            <a:latin typeface="Cambria Math" panose="02040503050406030204" pitchFamily="18" charset="0"/>
                          </a:rPr>
                          <m:t> </m:t>
                        </m:r>
                        <m:r>
                          <a:rPr lang="en-US" sz="1600" i="1">
                            <a:latin typeface="Cambria Math" panose="02040503050406030204" pitchFamily="18" charset="0"/>
                          </a:rPr>
                          <m:t>𝑡𝑦𝑝𝑒𝑠</m:t>
                        </m:r>
                      </m:den>
                    </m:f>
                  </m:oMath>
                </a14:m>
                <a:r>
                  <a:rPr lang="en-US" sz="1600" dirty="0"/>
                  <a:t> is the average norm of old event types’ representations</a:t>
                </a:r>
                <a:endParaRPr lang="en-US" dirty="0"/>
              </a:p>
              <a:p>
                <a:r>
                  <a:rPr lang="en-US" dirty="0"/>
                  <a:t>For rare new types, we initialize new event types’ representations based on the old event types’ representations and the relatedness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𝑝</m:t>
                        </m:r>
                      </m:e>
                      <m:sub>
                        <m:r>
                          <a:rPr lang="en-US" i="1">
                            <a:latin typeface="Cambria Math" panose="02040503050406030204" pitchFamily="18" charset="0"/>
                          </a:rPr>
                          <m:t>𝑖𝑗</m:t>
                        </m:r>
                      </m:sub>
                    </m:sSub>
                  </m:oMath>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nary>
                        <m:naryPr>
                          <m:chr m:val="∑"/>
                          <m:supHide m:val="on"/>
                          <m:ctrlPr>
                            <a:rPr lang="en-US" i="1">
                              <a:latin typeface="Cambria Math" charset="0"/>
                            </a:rPr>
                          </m:ctrlPr>
                        </m:naryPr>
                        <m:sub>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𝑜𝑙𝑑</m:t>
                          </m:r>
                          <m:r>
                            <a:rPr lang="en-US" i="1">
                              <a:latin typeface="Cambria Math" panose="02040503050406030204" pitchFamily="18" charset="0"/>
                            </a:rPr>
                            <m:t> </m:t>
                          </m:r>
                          <m:r>
                            <a:rPr lang="en-US" i="1">
                              <a:latin typeface="Cambria Math" panose="02040503050406030204" pitchFamily="18" charset="0"/>
                            </a:rPr>
                            <m:t>𝑡𝑦𝑝𝑒𝑠</m:t>
                          </m:r>
                        </m:sub>
                        <m:sup/>
                        <m:e>
                          <m:sSub>
                            <m:sSubPr>
                              <m:ctrlPr>
                                <a:rPr lang="en-US" b="0" i="1" smtClean="0">
                                  <a:latin typeface="Cambria Math"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𝑖𝑗</m:t>
                              </m:r>
                            </m:sub>
                          </m:sSub>
                        </m:e>
                      </m:nary>
                      <m:sSub>
                        <m:sSubPr>
                          <m:ctrlPr>
                            <a:rPr lang="en-US" b="1" i="1" smtClean="0">
                              <a:latin typeface="Cambria Math" charset="0"/>
                            </a:rPr>
                          </m:ctrlPr>
                        </m:sSubPr>
                        <m:e>
                          <m:r>
                            <a:rPr lang="en-US" b="1" i="1" smtClean="0">
                              <a:latin typeface="Cambria Math" panose="02040503050406030204" pitchFamily="18" charset="0"/>
                            </a:rPr>
                            <m:t>𝝉</m:t>
                          </m:r>
                        </m:e>
                        <m:sub>
                          <m:r>
                            <a:rPr lang="en-US" b="1" i="1" smtClean="0">
                              <a:latin typeface="Cambria Math" panose="02040503050406030204" pitchFamily="18" charset="0"/>
                            </a:rPr>
                            <m:t>𝒋</m:t>
                          </m:r>
                        </m:sub>
                      </m:sSub>
                    </m:oMath>
                  </m:oMathPara>
                </a14:m>
                <a:endParaRPr lang="en-US" b="1" i="1" dirty="0"/>
              </a:p>
              <a:p>
                <a:pPr lvl="1"/>
                <a14:m>
                  <m:oMath xmlns:m="http://schemas.openxmlformats.org/officeDocument/2006/math">
                    <m:sSub>
                      <m:sSubPr>
                        <m:ctrlPr>
                          <a:rPr lang="en-US" b="1" i="1">
                            <a:latin typeface="Cambria Math" charset="0"/>
                          </a:rPr>
                        </m:ctrlPr>
                      </m:sSubPr>
                      <m:e>
                        <m:r>
                          <a:rPr lang="en-US" b="1" i="1">
                            <a:latin typeface="Cambria Math" panose="02040503050406030204" pitchFamily="18" charset="0"/>
                          </a:rPr>
                          <m:t>𝝉</m:t>
                        </m:r>
                      </m:e>
                      <m:sub>
                        <m:r>
                          <a:rPr lang="en-US" b="1" i="1">
                            <a:latin typeface="Cambria Math" panose="02040503050406030204" pitchFamily="18" charset="0"/>
                          </a:rPr>
                          <m:t>𝒋</m:t>
                        </m:r>
                      </m:sub>
                    </m:sSub>
                  </m:oMath>
                </a14:m>
                <a:r>
                  <a:rPr lang="en-US" b="1" i="1" dirty="0"/>
                  <a:t> </a:t>
                </a:r>
                <a:r>
                  <a:rPr lang="en-US" dirty="0"/>
                  <a:t>is the representation for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𝑗</m:t>
                        </m:r>
                      </m:sub>
                    </m:sSub>
                  </m:oMath>
                </a14:m>
                <a:r>
                  <a:rPr lang="en-US" b="1" dirty="0"/>
                  <a:t>.</a:t>
                </a:r>
              </a:p>
              <a:p>
                <a:r>
                  <a:rPr lang="en-US" dirty="0"/>
                  <a:t>The new type is not only a combination of existing knowledge. Encode new information from the training examples </a:t>
                </a:r>
                <a14:m>
                  <m:oMath xmlns:m="http://schemas.openxmlformats.org/officeDocument/2006/math">
                    <m:r>
                      <a:rPr lang="en-US">
                        <a:latin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rPr>
                          <m:t>𝑑</m:t>
                        </m:r>
                      </m:e>
                      <m:sub>
                        <m:r>
                          <a:rPr lang="en-US" i="1">
                            <a:latin typeface="Cambria Math" panose="02040503050406030204" pitchFamily="18" charset="0"/>
                          </a:rPr>
                          <m:t>𝑖</m:t>
                        </m:r>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charset="0"/>
                          </a:rPr>
                        </m:ctrlPr>
                      </m:sSubPr>
                      <m:e>
                        <m:r>
                          <a:rPr lang="en-US" i="1">
                            <a:latin typeface="Cambria Math" panose="02040503050406030204" pitchFamily="18" charset="0"/>
                          </a:rPr>
                          <m:t>𝑑</m:t>
                        </m:r>
                      </m:e>
                      <m:sub>
                        <m:r>
                          <a:rPr lang="en-US" i="1">
                            <a:latin typeface="Cambria Math" panose="02040503050406030204" pitchFamily="18" charset="0"/>
                          </a:rPr>
                          <m:t>𝑖</m:t>
                        </m:r>
                        <m:r>
                          <a:rPr lang="en-US" i="1">
                            <a:latin typeface="Cambria Math" panose="02040503050406030204" pitchFamily="18" charset="0"/>
                          </a:rPr>
                          <m:t>2</m:t>
                        </m:r>
                      </m:sub>
                    </m:sSub>
                    <m:r>
                      <a:rPr lang="en-US" i="1">
                        <a:latin typeface="Cambria Math" panose="02040503050406030204" pitchFamily="18" charset="0"/>
                      </a:rPr>
                      <m:t>, …, </m:t>
                    </m:r>
                    <m:sSub>
                      <m:sSubPr>
                        <m:ctrlPr>
                          <a:rPr lang="en-US" i="1">
                            <a:latin typeface="Cambria Math" charset="0"/>
                          </a:rPr>
                        </m:ctrlPr>
                      </m:sSubPr>
                      <m:e>
                        <m:r>
                          <a:rPr lang="en-US" i="1">
                            <a:latin typeface="Cambria Math" panose="02040503050406030204" pitchFamily="18" charset="0"/>
                          </a:rPr>
                          <m:t>𝑑</m:t>
                        </m:r>
                      </m:e>
                      <m:sub>
                        <m:r>
                          <a:rPr lang="en-US" i="1">
                            <a:latin typeface="Cambria Math" panose="02040503050406030204" pitchFamily="18" charset="0"/>
                          </a:rPr>
                          <m:t>𝑖𝑛</m:t>
                        </m:r>
                      </m:sub>
                    </m:sSub>
                    <m:r>
                      <a:rPr lang="en-US" i="1">
                        <a:latin typeface="Cambria Math" panose="02040503050406030204" pitchFamily="18" charset="0"/>
                      </a:rPr>
                      <m:t>}</m:t>
                    </m:r>
                  </m:oMath>
                </a14:m>
                <a:r>
                  <a:rPr lang="en-US" dirty="0"/>
                  <a:t>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𝜈</m:t>
                      </m:r>
                      <m:r>
                        <a:rPr lang="en-US" b="0" i="1" smtClean="0">
                          <a:latin typeface="Cambria Math" panose="02040503050406030204" pitchFamily="18" charset="0"/>
                        </a:rPr>
                        <m:t>=</m:t>
                      </m:r>
                      <m:f>
                        <m:fPr>
                          <m:ctrlPr>
                            <a:rPr lang="en-US" i="1">
                              <a:latin typeface="Cambria Math" charset="0"/>
                            </a:rPr>
                          </m:ctrlPr>
                        </m:fPr>
                        <m:num>
                          <m:r>
                            <a:rPr lang="en-US" b="0" i="1" smtClean="0">
                              <a:latin typeface="Cambria Math" panose="02040503050406030204" pitchFamily="18" charset="0"/>
                            </a:rPr>
                            <m:t>𝑑</m:t>
                          </m:r>
                        </m:num>
                        <m:den>
                          <m:r>
                            <a:rPr lang="en-US" i="1">
                              <a:latin typeface="Cambria Math" panose="02040503050406030204" pitchFamily="18" charset="0"/>
                            </a:rPr>
                            <m:t>𝑛</m:t>
                          </m:r>
                        </m:den>
                      </m:f>
                      <m:nary>
                        <m:naryPr>
                          <m:chr m:val="∑"/>
                          <m:supHide m:val="on"/>
                          <m:ctrlPr>
                            <a:rPr lang="en-US" i="1">
                              <a:latin typeface="Cambria Math" charset="0"/>
                            </a:rPr>
                          </m:ctrlPr>
                        </m:naryPr>
                        <m:sub>
                          <m:r>
                            <a:rPr lang="en-US" i="1">
                              <a:latin typeface="Cambria Math" panose="02040503050406030204" pitchFamily="18" charset="0"/>
                            </a:rPr>
                            <m:t>𝑘</m:t>
                          </m:r>
                        </m:sub>
                        <m:sup/>
                        <m:e>
                          <m:d>
                            <m:dPr>
                              <m:ctrlPr>
                                <a:rPr lang="en-US" i="1">
                                  <a:latin typeface="Cambria Math" charset="0"/>
                                </a:rPr>
                              </m:ctrlPr>
                            </m:dPr>
                            <m:e>
                              <m:r>
                                <a:rPr lang="en-US" i="1">
                                  <a:latin typeface="Cambria Math" panose="02040503050406030204" pitchFamily="18" charset="0"/>
                                </a:rPr>
                                <m:t>1−</m:t>
                              </m:r>
                              <m:nary>
                                <m:naryPr>
                                  <m:chr m:val="∑"/>
                                  <m:supHide m:val="on"/>
                                  <m:ctrlPr>
                                    <a:rPr lang="en-US" i="1">
                                      <a:latin typeface="Cambria Math" charset="0"/>
                                    </a:rPr>
                                  </m:ctrlPr>
                                </m:naryPr>
                                <m:sub>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𝑜𝑙𝑑</m:t>
                                  </m:r>
                                  <m:r>
                                    <a:rPr lang="en-US" i="1">
                                      <a:latin typeface="Cambria Math" panose="02040503050406030204" pitchFamily="18" charset="0"/>
                                    </a:rPr>
                                    <m:t> </m:t>
                                  </m:r>
                                  <m:r>
                                    <a:rPr lang="en-US" i="1">
                                      <a:latin typeface="Cambria Math" panose="02040503050406030204" pitchFamily="18" charset="0"/>
                                    </a:rPr>
                                    <m:t>𝑡𝑦𝑝𝑒𝑠</m:t>
                                  </m:r>
                                </m:sub>
                                <m:sup/>
                                <m:e>
                                  <m:sSub>
                                    <m:sSubPr>
                                      <m:ctrlPr>
                                        <a:rPr lang="en-US" i="1">
                                          <a:latin typeface="Cambria Math" charset="0"/>
                                        </a:rPr>
                                      </m:ctrlPr>
                                    </m:sSubPr>
                                    <m:e>
                                      <m:r>
                                        <a:rPr lang="en-US" i="1">
                                          <a:latin typeface="Cambria Math" panose="02040503050406030204" pitchFamily="18" charset="0"/>
                                        </a:rPr>
                                        <m:t>𝑝</m:t>
                                      </m:r>
                                    </m:e>
                                    <m:sub>
                                      <m:r>
                                        <a:rPr lang="en-US" i="1">
                                          <a:latin typeface="Cambria Math" panose="02040503050406030204" pitchFamily="18" charset="0"/>
                                        </a:rPr>
                                        <m:t>𝑖𝑗𝑘</m:t>
                                      </m:r>
                                    </m:sub>
                                  </m:sSub>
                                </m:e>
                              </m:nary>
                            </m:e>
                          </m:d>
                          <m:f>
                            <m:fPr>
                              <m:ctrlPr>
                                <a:rPr lang="en-US" b="0" i="1" smtClean="0">
                                  <a:latin typeface="Cambria Math" charset="0"/>
                                </a:rPr>
                              </m:ctrlPr>
                            </m:fPr>
                            <m:num>
                              <m:sSub>
                                <m:sSubPr>
                                  <m:ctrlPr>
                                    <a:rPr lang="en-US" b="1" i="1" smtClean="0">
                                      <a:latin typeface="Cambria Math" charset="0"/>
                                    </a:rPr>
                                  </m:ctrlPr>
                                </m:sSubPr>
                                <m:e>
                                  <m:r>
                                    <a:rPr lang="en-US" b="1" i="1" smtClean="0">
                                      <a:latin typeface="Cambria Math" panose="02040503050406030204" pitchFamily="18" charset="0"/>
                                    </a:rPr>
                                    <m:t>𝒅</m:t>
                                  </m:r>
                                </m:e>
                                <m:sub>
                                  <m:r>
                                    <a:rPr lang="en-US" b="1" i="1" smtClean="0">
                                      <a:latin typeface="Cambria Math" panose="02040503050406030204" pitchFamily="18" charset="0"/>
                                    </a:rPr>
                                    <m:t>𝒊𝒌</m:t>
                                  </m:r>
                                </m:sub>
                              </m:sSub>
                            </m:num>
                            <m:den>
                              <m:r>
                                <m:rPr>
                                  <m:lit/>
                                </m:rPr>
                                <a:rPr lang="en-US" b="0" i="1" smtClean="0">
                                  <a:latin typeface="Cambria Math" panose="02040503050406030204" pitchFamily="18" charset="0"/>
                                </a:rPr>
                                <m:t>||</m:t>
                              </m:r>
                              <m:sSub>
                                <m:sSubPr>
                                  <m:ctrlPr>
                                    <a:rPr lang="en-US" b="1" i="1" smtClean="0">
                                      <a:latin typeface="Cambria Math" charset="0"/>
                                    </a:rPr>
                                  </m:ctrlPr>
                                </m:sSubPr>
                                <m:e>
                                  <m:r>
                                    <a:rPr lang="en-US" b="1" i="1" smtClean="0">
                                      <a:latin typeface="Cambria Math" panose="02040503050406030204" pitchFamily="18" charset="0"/>
                                    </a:rPr>
                                    <m:t>𝒅</m:t>
                                  </m:r>
                                </m:e>
                                <m:sub>
                                  <m:r>
                                    <a:rPr lang="en-US" b="1" i="1" smtClean="0">
                                      <a:latin typeface="Cambria Math" panose="02040503050406030204" pitchFamily="18" charset="0"/>
                                    </a:rPr>
                                    <m:t>𝒊𝒌</m:t>
                                  </m:r>
                                </m:sub>
                              </m:sSub>
                              <m:r>
                                <m:rPr>
                                  <m:lit/>
                                </m:rPr>
                                <a:rPr lang="en-US" b="0" i="1" smtClean="0">
                                  <a:latin typeface="Cambria Math" panose="02040503050406030204" pitchFamily="18" charset="0"/>
                                </a:rPr>
                                <m:t>||</m:t>
                              </m:r>
                            </m:den>
                          </m:f>
                        </m:e>
                      </m:nary>
                    </m:oMath>
                  </m:oMathPara>
                </a14:m>
                <a:endParaRPr lang="en-US" dirty="0"/>
              </a:p>
              <a:p>
                <a:pPr lvl="1"/>
                <a14:m>
                  <m:oMath xmlns:m="http://schemas.openxmlformats.org/officeDocument/2006/math">
                    <m:d>
                      <m:dPr>
                        <m:ctrlPr>
                          <a:rPr lang="en-US" i="1">
                            <a:latin typeface="Cambria Math" charset="0"/>
                          </a:rPr>
                        </m:ctrlPr>
                      </m:dPr>
                      <m:e>
                        <m:r>
                          <a:rPr lang="en-US" i="1">
                            <a:latin typeface="Cambria Math" panose="02040503050406030204" pitchFamily="18" charset="0"/>
                          </a:rPr>
                          <m:t>1−</m:t>
                        </m:r>
                        <m:nary>
                          <m:naryPr>
                            <m:chr m:val="∑"/>
                            <m:supHide m:val="on"/>
                            <m:ctrlPr>
                              <a:rPr lang="en-US" i="1">
                                <a:latin typeface="Cambria Math" charset="0"/>
                              </a:rPr>
                            </m:ctrlPr>
                          </m:naryPr>
                          <m:sub>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𝑜𝑙𝑑</m:t>
                            </m:r>
                            <m:r>
                              <a:rPr lang="en-US" i="1">
                                <a:latin typeface="Cambria Math" panose="02040503050406030204" pitchFamily="18" charset="0"/>
                              </a:rPr>
                              <m:t> </m:t>
                            </m:r>
                            <m:r>
                              <a:rPr lang="en-US" i="1">
                                <a:latin typeface="Cambria Math" panose="02040503050406030204" pitchFamily="18" charset="0"/>
                              </a:rPr>
                              <m:t>𝑡𝑦𝑝𝑒𝑠</m:t>
                            </m:r>
                          </m:sub>
                          <m:sup/>
                          <m:e>
                            <m:sSub>
                              <m:sSubPr>
                                <m:ctrlPr>
                                  <a:rPr lang="en-US" i="1">
                                    <a:latin typeface="Cambria Math" charset="0"/>
                                  </a:rPr>
                                </m:ctrlPr>
                              </m:sSubPr>
                              <m:e>
                                <m:r>
                                  <a:rPr lang="en-US" i="1">
                                    <a:latin typeface="Cambria Math" panose="02040503050406030204" pitchFamily="18" charset="0"/>
                                  </a:rPr>
                                  <m:t>𝑝</m:t>
                                </m:r>
                              </m:e>
                              <m:sub>
                                <m:r>
                                  <a:rPr lang="en-US" i="1">
                                    <a:latin typeface="Cambria Math" panose="02040503050406030204" pitchFamily="18" charset="0"/>
                                  </a:rPr>
                                  <m:t>𝑖𝑗𝑘</m:t>
                                </m:r>
                              </m:sub>
                            </m:sSub>
                          </m:e>
                        </m:nary>
                      </m:e>
                    </m:d>
                  </m:oMath>
                </a14:m>
                <a:r>
                  <a:rPr lang="en-US" b="1" dirty="0"/>
                  <a:t> </a:t>
                </a:r>
                <a:r>
                  <a:rPr lang="en-US" dirty="0"/>
                  <a:t>indicates how much a new type’s instances is different from the old types</a:t>
                </a:r>
              </a:p>
              <a:p>
                <a:pPr lvl="1"/>
                <a14:m>
                  <m:oMath xmlns:m="http://schemas.openxmlformats.org/officeDocument/2006/math">
                    <m:sSub>
                      <m:sSubPr>
                        <m:ctrlPr>
                          <a:rPr lang="en-US" b="1" i="1">
                            <a:latin typeface="Cambria Math" charset="0"/>
                          </a:rPr>
                        </m:ctrlPr>
                      </m:sSubPr>
                      <m:e>
                        <m:r>
                          <a:rPr lang="en-US" b="1" i="1">
                            <a:latin typeface="Cambria Math" panose="02040503050406030204" pitchFamily="18" charset="0"/>
                          </a:rPr>
                          <m:t>𝒅</m:t>
                        </m:r>
                      </m:e>
                      <m:sub>
                        <m:r>
                          <a:rPr lang="en-US" b="1" i="1">
                            <a:latin typeface="Cambria Math" panose="02040503050406030204" pitchFamily="18" charset="0"/>
                          </a:rPr>
                          <m:t>𝒊𝒌</m:t>
                        </m:r>
                      </m:sub>
                    </m:sSub>
                  </m:oMath>
                </a14:m>
                <a:r>
                  <a:rPr lang="en-US" dirty="0"/>
                  <a:t> is the encoded representations of the example </a:t>
                </a:r>
                <a14:m>
                  <m:oMath xmlns:m="http://schemas.openxmlformats.org/officeDocument/2006/math">
                    <m:sSub>
                      <m:sSubPr>
                        <m:ctrlPr>
                          <a:rPr lang="en-US" i="1">
                            <a:latin typeface="Cambria Math" charset="0"/>
                          </a:rPr>
                        </m:ctrlPr>
                      </m:sSubPr>
                      <m:e>
                        <m:r>
                          <a:rPr lang="en-US" b="0" i="1">
                            <a:latin typeface="Cambria Math" panose="02040503050406030204" pitchFamily="18" charset="0"/>
                          </a:rPr>
                          <m:t>𝑑</m:t>
                        </m:r>
                      </m:e>
                      <m:sub>
                        <m:r>
                          <a:rPr lang="en-US" b="0" i="1">
                            <a:latin typeface="Cambria Math" panose="02040503050406030204" pitchFamily="18" charset="0"/>
                          </a:rPr>
                          <m:t>𝑖𝑘</m:t>
                        </m:r>
                      </m:sub>
                    </m:sSub>
                  </m:oMath>
                </a14:m>
                <a:endParaRPr lang="en-US" i="1" dirty="0">
                  <a:latin typeface="Cambria Math" panose="02040503050406030204" pitchFamily="18" charset="0"/>
                </a:endParaRPr>
              </a:p>
              <a:p>
                <a:r>
                  <a:rPr lang="en-US" b="0" dirty="0"/>
                  <a:t>Final initialization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𝛿</m:t>
                    </m:r>
                    <m:d>
                      <m:dPr>
                        <m:ctrlPr>
                          <a:rPr lang="en-US" b="0" i="1" smtClean="0">
                            <a:latin typeface="Cambria Math" charset="0"/>
                          </a:rPr>
                        </m:ctrlPr>
                      </m:dPr>
                      <m:e>
                        <m:r>
                          <a:rPr lang="en-US" b="0" i="1" smtClean="0">
                            <a:latin typeface="Cambria Math" panose="02040503050406030204" pitchFamily="18" charset="0"/>
                          </a:rPr>
                          <m:t>𝑛</m:t>
                        </m:r>
                      </m:e>
                    </m:d>
                    <m:d>
                      <m:dPr>
                        <m:ctrlPr>
                          <a:rPr lang="en-US" b="0" i="1" smtClean="0">
                            <a:latin typeface="Cambria Math" charset="0"/>
                          </a:rPr>
                        </m:ctrlPr>
                      </m:dPr>
                      <m:e>
                        <m:r>
                          <a:rPr lang="en-US" b="0" i="1" smtClean="0">
                            <a:latin typeface="Cambria Math" panose="02040503050406030204" pitchFamily="18" charset="0"/>
                          </a:rPr>
                          <m:t>𝜔</m:t>
                        </m:r>
                        <m:r>
                          <a:rPr lang="en-US" b="0" i="1" smtClean="0">
                            <a:latin typeface="Cambria Math" panose="02040503050406030204" pitchFamily="18" charset="0"/>
                          </a:rPr>
                          <m:t>+</m:t>
                        </m:r>
                        <m:r>
                          <a:rPr lang="en-US" b="0" i="1" smtClean="0">
                            <a:latin typeface="Cambria Math" panose="02040503050406030204" pitchFamily="18" charset="0"/>
                          </a:rPr>
                          <m:t>𝜈</m:t>
                        </m:r>
                      </m:e>
                    </m:d>
                    <m:r>
                      <a:rPr lang="en-US" b="0" i="0" smtClean="0">
                        <a:latin typeface="Cambria Math" panose="02040503050406030204" pitchFamily="18" charset="0"/>
                      </a:rPr>
                      <m:t>+</m:t>
                    </m:r>
                    <m:d>
                      <m:dPr>
                        <m:ctrlPr>
                          <a:rPr lang="en-US" b="0" i="1" smtClean="0">
                            <a:latin typeface="Cambria Math" charset="0"/>
                          </a:rPr>
                        </m:ctrlPr>
                      </m:dPr>
                      <m:e>
                        <m:r>
                          <a:rPr lang="en-US" b="0" i="0" smtClean="0">
                            <a:latin typeface="Cambria Math" panose="02040503050406030204" pitchFamily="18" charset="0"/>
                          </a:rPr>
                          <m:t>1−</m:t>
                        </m:r>
                        <m:r>
                          <a:rPr lang="en-US" b="0" i="1" smtClean="0">
                            <a:latin typeface="Cambria Math" panose="02040503050406030204" pitchFamily="18" charset="0"/>
                          </a:rPr>
                          <m:t>𝛿</m:t>
                        </m:r>
                        <m:d>
                          <m:dPr>
                            <m:ctrlPr>
                              <a:rPr lang="en-US" b="0" i="1" smtClean="0">
                                <a:latin typeface="Cambria Math" charset="0"/>
                              </a:rPr>
                            </m:ctrlPr>
                          </m:dPr>
                          <m:e>
                            <m:r>
                              <a:rPr lang="en-US" b="0" i="1" smtClean="0">
                                <a:latin typeface="Cambria Math" panose="02040503050406030204" pitchFamily="18" charset="0"/>
                              </a:rPr>
                              <m:t>𝑛</m:t>
                            </m:r>
                          </m:e>
                        </m:d>
                      </m:e>
                    </m:d>
                    <m:r>
                      <a:rPr lang="en-US" b="0" i="1" smtClean="0">
                        <a:latin typeface="Cambria Math" panose="02040503050406030204" pitchFamily="18" charset="0"/>
                      </a:rPr>
                      <m:t>𝑟</m:t>
                    </m:r>
                  </m:oMath>
                </a14:m>
                <a:endParaRPr lang="en-US" dirty="0"/>
              </a:p>
              <a:p>
                <a:pPr lvl="1"/>
                <a:r>
                  <a:rPr lang="en-US" dirty="0"/>
                  <a:t>n is the number of training examples for the new type</a:t>
                </a:r>
              </a:p>
              <a:p>
                <a:pPr lvl="1"/>
                <a14:m>
                  <m:oMath xmlns:m="http://schemas.openxmlformats.org/officeDocument/2006/math">
                    <m:r>
                      <a:rPr lang="en-US" i="1">
                        <a:latin typeface="Cambria Math" panose="02040503050406030204" pitchFamily="18" charset="0"/>
                      </a:rPr>
                      <m:t>𝛿</m:t>
                    </m:r>
                    <m:d>
                      <m:dPr>
                        <m:ctrlPr>
                          <a:rPr lang="en-US" i="1">
                            <a:latin typeface="Cambria Math" charset="0"/>
                          </a:rPr>
                        </m:ctrlPr>
                      </m:dPr>
                      <m:e>
                        <m:r>
                          <a:rPr lang="en-US" i="1">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𝛼</m:t>
                    </m:r>
                    <m:func>
                      <m:funcPr>
                        <m:ctrlPr>
                          <a:rPr lang="en-US" b="0" i="1" smtClean="0">
                            <a:latin typeface="Cambria Math" charset="0"/>
                          </a:rPr>
                        </m:ctrlPr>
                      </m:funcPr>
                      <m:fName>
                        <m:r>
                          <m:rPr>
                            <m:sty m:val="p"/>
                          </m:rPr>
                          <a:rPr lang="en-US" b="0" i="0" smtClean="0">
                            <a:latin typeface="Cambria Math" panose="02040503050406030204" pitchFamily="18" charset="0"/>
                          </a:rPr>
                          <m:t>exp</m:t>
                        </m:r>
                      </m:fName>
                      <m:e>
                        <m:r>
                          <a:rPr lang="en-US" b="0" i="1" smtClean="0">
                            <a:latin typeface="Cambria Math" panose="02040503050406030204" pitchFamily="18" charset="0"/>
                          </a:rPr>
                          <m:t>(−</m:t>
                        </m:r>
                        <m:r>
                          <a:rPr lang="en-US" b="0" i="1" smtClean="0">
                            <a:latin typeface="Cambria Math" panose="02040503050406030204" pitchFamily="18" charset="0"/>
                          </a:rPr>
                          <m:t>𝛽</m:t>
                        </m:r>
                        <m:r>
                          <a:rPr lang="en-US" b="0" i="1" smtClean="0">
                            <a:latin typeface="Cambria Math" panose="02040503050406030204" pitchFamily="18" charset="0"/>
                          </a:rPr>
                          <m:t>𝑛</m:t>
                        </m:r>
                        <m:r>
                          <a:rPr lang="en-US" b="0" i="1" smtClean="0">
                            <a:latin typeface="Cambria Math" panose="02040503050406030204" pitchFamily="18" charset="0"/>
                          </a:rPr>
                          <m:t>)</m:t>
                        </m:r>
                      </m:e>
                    </m:func>
                  </m:oMath>
                </a14:m>
                <a:r>
                  <a:rPr lang="en-US" dirty="0"/>
                  <a:t> shifts between the rare type cases (n is small -&gt; </a:t>
                </a:r>
                <a14:m>
                  <m:oMath xmlns:m="http://schemas.openxmlformats.org/officeDocument/2006/math">
                    <m:r>
                      <a:rPr lang="en-US" i="1">
                        <a:latin typeface="Cambria Math" panose="02040503050406030204" pitchFamily="18" charset="0"/>
                      </a:rPr>
                      <m:t>𝛿</m:t>
                    </m:r>
                    <m:d>
                      <m:dPr>
                        <m:ctrlPr>
                          <a:rPr lang="en-US" i="1">
                            <a:latin typeface="Cambria Math" charset="0"/>
                          </a:rPr>
                        </m:ctrlPr>
                      </m:dPr>
                      <m:e>
                        <m:r>
                          <a:rPr lang="en-US" i="1">
                            <a:latin typeface="Cambria Math" panose="02040503050406030204" pitchFamily="18" charset="0"/>
                          </a:rPr>
                          <m:t>𝑛</m:t>
                        </m:r>
                      </m:e>
                    </m:d>
                  </m:oMath>
                </a14:m>
                <a:r>
                  <a:rPr lang="en-US" dirty="0"/>
                  <a:t> is large) and the common type cases (n is large -&gt; </a:t>
                </a:r>
                <a14:m>
                  <m:oMath xmlns:m="http://schemas.openxmlformats.org/officeDocument/2006/math">
                    <m:r>
                      <a:rPr lang="en-US" i="1">
                        <a:latin typeface="Cambria Math" panose="02040503050406030204" pitchFamily="18" charset="0"/>
                      </a:rPr>
                      <m:t>𝛿</m:t>
                    </m:r>
                    <m:d>
                      <m:dPr>
                        <m:ctrlPr>
                          <a:rPr lang="en-US" i="1">
                            <a:latin typeface="Cambria Math" charset="0"/>
                          </a:rPr>
                        </m:ctrlPr>
                      </m:dPr>
                      <m:e>
                        <m:r>
                          <a:rPr lang="en-US" i="1">
                            <a:latin typeface="Cambria Math" panose="02040503050406030204" pitchFamily="18" charset="0"/>
                          </a:rPr>
                          <m:t>𝑛</m:t>
                        </m:r>
                      </m:e>
                    </m:d>
                  </m:oMath>
                </a14:m>
                <a:r>
                  <a:rPr lang="en-US" dirty="0"/>
                  <a:t> is small) </a:t>
                </a:r>
              </a:p>
            </p:txBody>
          </p:sp>
        </mc:Choice>
        <mc:Fallback>
          <p:sp>
            <p:nvSpPr>
              <p:cNvPr id="3" name="Content Placeholder 2">
                <a:extLst>
                  <a:ext uri="{FF2B5EF4-FFF2-40B4-BE49-F238E27FC236}">
                    <a16:creationId xmlns="" xmlns:a16="http://schemas.microsoft.com/office/drawing/2014/main" xmlns:a14="http://schemas.microsoft.com/office/drawing/2010/main" id="{D115EEE5-A207-434D-8478-1C850A030220}"/>
                  </a:ext>
                </a:extLst>
              </p:cNvPr>
              <p:cNvSpPr>
                <a:spLocks noGrp="1" noRot="1" noChangeAspect="1" noMove="1" noResize="1" noEditPoints="1" noAdjustHandles="1" noChangeArrowheads="1" noChangeShapeType="1" noTextEdit="1"/>
              </p:cNvSpPr>
              <p:nvPr>
                <p:ph idx="1"/>
              </p:nvPr>
            </p:nvSpPr>
            <p:spPr>
              <a:blipFill rotWithShape="0">
                <a:blip r:embed="rId2"/>
                <a:stretch>
                  <a:fillRect t="-543"/>
                </a:stretch>
              </a:blipFill>
            </p:spPr>
            <p:txBody>
              <a:bodyPr/>
              <a:lstStyle/>
              <a:p>
                <a:r>
                  <a:rPr lang="en-US">
                    <a:noFill/>
                  </a:rPr>
                  <a:t> </a:t>
                </a:r>
              </a:p>
            </p:txBody>
          </p:sp>
        </mc:Fallback>
      </mc:AlternateContent>
      <p:sp>
        <p:nvSpPr>
          <p:cNvPr id="4" name="Slide Number Placeholder 3">
            <a:extLst>
              <a:ext uri="{FF2B5EF4-FFF2-40B4-BE49-F238E27FC236}">
                <a16:creationId xmlns="" xmlns:a16="http://schemas.microsoft.com/office/drawing/2014/main" id="{D77D49E4-1FE4-614B-95C0-6A01243999A5}"/>
              </a:ext>
            </a:extLst>
          </p:cNvPr>
          <p:cNvSpPr>
            <a:spLocks noGrp="1"/>
          </p:cNvSpPr>
          <p:nvPr>
            <p:ph type="sldNum" sz="quarter" idx="12"/>
          </p:nvPr>
        </p:nvSpPr>
        <p:spPr/>
        <p:txBody>
          <a:bodyPr/>
          <a:lstStyle/>
          <a:p>
            <a:fld id="{89057327-5C45-3844-9BAD-8A2E33F71C3A}" type="slidenum">
              <a:rPr lang="en-US" smtClean="0"/>
              <a:t>30</a:t>
            </a:fld>
            <a:endParaRPr lang="en-US"/>
          </a:p>
        </p:txBody>
      </p:sp>
    </p:spTree>
    <p:extLst>
      <p:ext uri="{BB962C8B-B14F-4D97-AF65-F5344CB8AC3E}">
        <p14:creationId xmlns:p14="http://schemas.microsoft.com/office/powerpoint/2010/main" val="1418897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948547-85D9-A043-A6B1-22A25425F5D6}"/>
              </a:ext>
            </a:extLst>
          </p:cNvPr>
          <p:cNvSpPr>
            <a:spLocks noGrp="1"/>
          </p:cNvSpPr>
          <p:nvPr>
            <p:ph type="title"/>
          </p:nvPr>
        </p:nvSpPr>
        <p:spPr/>
        <p:txBody>
          <a:bodyPr/>
          <a:lstStyle/>
          <a:p>
            <a:r>
              <a:rPr lang="en-US" altLang="zh-CN" dirty="0"/>
              <a:t>Continuous</a:t>
            </a:r>
            <a:r>
              <a:rPr lang="zh-CN" altLang="en-US" dirty="0"/>
              <a:t> </a:t>
            </a:r>
            <a:r>
              <a:rPr lang="en-US" altLang="zh-CN" dirty="0"/>
              <a:t>Learning</a:t>
            </a:r>
            <a:r>
              <a:rPr lang="zh-CN" altLang="en-US" dirty="0"/>
              <a:t> </a:t>
            </a:r>
            <a:r>
              <a:rPr lang="en-US" altLang="zh-CN" dirty="0"/>
              <a:t>for</a:t>
            </a:r>
            <a:r>
              <a:rPr lang="zh-CN" altLang="en-US" dirty="0"/>
              <a:t> </a:t>
            </a:r>
            <a:r>
              <a:rPr lang="en-US" altLang="zh-CN" dirty="0"/>
              <a:t>IE</a:t>
            </a:r>
            <a:endParaRPr lang="en-US" dirty="0"/>
          </a:p>
        </p:txBody>
      </p:sp>
      <p:sp>
        <p:nvSpPr>
          <p:cNvPr id="3" name="Text Placeholder 2">
            <a:extLst>
              <a:ext uri="{FF2B5EF4-FFF2-40B4-BE49-F238E27FC236}">
                <a16:creationId xmlns="" xmlns:a16="http://schemas.microsoft.com/office/drawing/2014/main" id="{55D09234-36C4-0441-A070-44EC35727537}"/>
              </a:ext>
            </a:extLst>
          </p:cNvPr>
          <p:cNvSpPr>
            <a:spLocks noGrp="1"/>
          </p:cNvSpPr>
          <p:nvPr>
            <p:ph type="body" idx="1"/>
          </p:nvPr>
        </p:nvSpPr>
        <p:spPr>
          <a:xfrm>
            <a:off x="609600" y="1000898"/>
            <a:ext cx="10972800" cy="4735874"/>
          </a:xfrm>
        </p:spPr>
        <p:txBody>
          <a:bodyPr/>
          <a:lstStyle/>
          <a:p>
            <a:r>
              <a:rPr lang="en-US" altLang="zh-CN" dirty="0"/>
              <a:t>Knowledge</a:t>
            </a:r>
            <a:r>
              <a:rPr lang="zh-CN" altLang="en-US" dirty="0"/>
              <a:t> </a:t>
            </a:r>
            <a:r>
              <a:rPr lang="en-US" altLang="zh-CN" dirty="0"/>
              <a:t>Transfer</a:t>
            </a:r>
            <a:r>
              <a:rPr lang="zh-CN" altLang="en-US" dirty="0"/>
              <a:t> </a:t>
            </a:r>
            <a:r>
              <a:rPr lang="en-US" altLang="zh-CN" dirty="0"/>
              <a:t>Improves</a:t>
            </a:r>
            <a:r>
              <a:rPr lang="zh-CN" altLang="en-US" dirty="0"/>
              <a:t> </a:t>
            </a:r>
            <a:r>
              <a:rPr lang="en-US" altLang="zh-CN" dirty="0"/>
              <a:t>Learning</a:t>
            </a:r>
            <a:r>
              <a:rPr lang="zh-CN" altLang="en-US" dirty="0"/>
              <a:t> </a:t>
            </a:r>
            <a:r>
              <a:rPr lang="en-US" altLang="zh-CN" dirty="0"/>
              <a:t>on</a:t>
            </a:r>
            <a:r>
              <a:rPr lang="zh-CN" altLang="en-US" dirty="0"/>
              <a:t> </a:t>
            </a:r>
            <a:r>
              <a:rPr lang="en-US" altLang="zh-CN" dirty="0"/>
              <a:t>Old</a:t>
            </a:r>
            <a:r>
              <a:rPr lang="zh-CN" altLang="en-US" dirty="0"/>
              <a:t> </a:t>
            </a:r>
            <a:r>
              <a:rPr lang="en-US" altLang="zh-CN" dirty="0"/>
              <a:t>and</a:t>
            </a:r>
            <a:r>
              <a:rPr lang="zh-CN" altLang="en-US" dirty="0"/>
              <a:t> </a:t>
            </a:r>
            <a:r>
              <a:rPr lang="en-US" altLang="zh-CN" dirty="0"/>
              <a:t>New</a:t>
            </a:r>
            <a:r>
              <a:rPr lang="zh-CN" altLang="en-US" dirty="0"/>
              <a:t> </a:t>
            </a:r>
            <a:r>
              <a:rPr lang="en-US" altLang="zh-CN" dirty="0"/>
              <a:t>Types</a:t>
            </a:r>
            <a:r>
              <a:rPr lang="zh-CN" altLang="en-US" dirty="0"/>
              <a:t> </a:t>
            </a:r>
            <a:r>
              <a:rPr lang="en-US" altLang="zh-CN" dirty="0"/>
              <a:t>(Yu</a:t>
            </a:r>
            <a:r>
              <a:rPr lang="zh-CN" altLang="en-US" dirty="0"/>
              <a:t> </a:t>
            </a:r>
            <a:r>
              <a:rPr lang="en-US" altLang="zh-CN" dirty="0"/>
              <a:t>et</a:t>
            </a:r>
            <a:r>
              <a:rPr lang="zh-CN" altLang="en-US" dirty="0"/>
              <a:t> </a:t>
            </a:r>
            <a:r>
              <a:rPr lang="en-US" altLang="zh-CN" dirty="0"/>
              <a:t>al.,</a:t>
            </a:r>
            <a:r>
              <a:rPr lang="zh-CN" altLang="en-US" dirty="0"/>
              <a:t> </a:t>
            </a:r>
            <a:r>
              <a:rPr lang="en-US" altLang="zh-CN" dirty="0"/>
              <a:t>2021)</a:t>
            </a:r>
            <a:endParaRPr lang="en-US" dirty="0"/>
          </a:p>
          <a:p>
            <a:endParaRPr lang="en-US" altLang="zh-CN" dirty="0"/>
          </a:p>
        </p:txBody>
      </p:sp>
      <p:sp>
        <p:nvSpPr>
          <p:cNvPr id="4" name="Slide Number Placeholder 3">
            <a:extLst>
              <a:ext uri="{FF2B5EF4-FFF2-40B4-BE49-F238E27FC236}">
                <a16:creationId xmlns="" xmlns:a16="http://schemas.microsoft.com/office/drawing/2014/main" id="{F07595CC-7D42-2B41-A1FF-A36A92A3B52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31</a:t>
            </a:fld>
            <a:endParaRPr lang="en-US"/>
          </a:p>
        </p:txBody>
      </p:sp>
      <p:pic>
        <p:nvPicPr>
          <p:cNvPr id="5" name="Content Placeholder 5">
            <a:extLst>
              <a:ext uri="{FF2B5EF4-FFF2-40B4-BE49-F238E27FC236}">
                <a16:creationId xmlns="" xmlns:a16="http://schemas.microsoft.com/office/drawing/2014/main" id="{E5F7228A-16AA-DC4A-A01B-124B651D36ED}"/>
              </a:ext>
            </a:extLst>
          </p:cNvPr>
          <p:cNvPicPr>
            <a:picLocks noChangeAspect="1"/>
          </p:cNvPicPr>
          <p:nvPr/>
        </p:nvPicPr>
        <p:blipFill>
          <a:blip r:embed="rId2"/>
          <a:stretch>
            <a:fillRect/>
          </a:stretch>
        </p:blipFill>
        <p:spPr>
          <a:xfrm>
            <a:off x="6235335" y="1832716"/>
            <a:ext cx="4648199" cy="3487784"/>
          </a:xfrm>
          <a:prstGeom prst="rect">
            <a:avLst/>
          </a:prstGeom>
          <a:noFill/>
          <a:ln>
            <a:noFill/>
          </a:ln>
        </p:spPr>
      </p:pic>
      <p:sp>
        <p:nvSpPr>
          <p:cNvPr id="9" name="Rectangle 8">
            <a:extLst>
              <a:ext uri="{FF2B5EF4-FFF2-40B4-BE49-F238E27FC236}">
                <a16:creationId xmlns="" xmlns:a16="http://schemas.microsoft.com/office/drawing/2014/main" id="{77EC257E-8571-BE4D-B4FB-495E1A041D15}"/>
              </a:ext>
            </a:extLst>
          </p:cNvPr>
          <p:cNvSpPr/>
          <p:nvPr/>
        </p:nvSpPr>
        <p:spPr>
          <a:xfrm>
            <a:off x="6148982" y="5595842"/>
            <a:ext cx="5239512" cy="784830"/>
          </a:xfrm>
          <a:prstGeom prst="rect">
            <a:avLst/>
          </a:prstGeom>
          <a:solidFill>
            <a:schemeClr val="accent1">
              <a:lumMod val="20000"/>
              <a:lumOff val="80000"/>
            </a:schemeClr>
          </a:solidFill>
          <a:ln w="25400">
            <a:solidFill>
              <a:schemeClr val="accent1">
                <a:lumMod val="75000"/>
              </a:schemeClr>
            </a:solidFill>
          </a:ln>
        </p:spPr>
        <p:txBody>
          <a:bodyPr wrap="square">
            <a:spAutoFit/>
          </a:bodyPr>
          <a:lstStyle/>
          <a:p>
            <a:pPr lvl="1"/>
            <a:r>
              <a:rPr lang="en-US" sz="1500" b="1" dirty="0"/>
              <a:t>Old</a:t>
            </a:r>
            <a:r>
              <a:rPr lang="en-US" sz="1500" dirty="0"/>
              <a:t>: old types learned in previous stages</a:t>
            </a:r>
          </a:p>
          <a:p>
            <a:pPr lvl="1"/>
            <a:r>
              <a:rPr lang="en-US" sz="1500" b="1" dirty="0"/>
              <a:t>New</a:t>
            </a:r>
            <a:r>
              <a:rPr lang="en-US" sz="1500" dirty="0"/>
              <a:t>: new types learned in this stage</a:t>
            </a:r>
          </a:p>
          <a:p>
            <a:pPr lvl="1"/>
            <a:r>
              <a:rPr lang="en-US" sz="1500" b="1" dirty="0"/>
              <a:t>New Rare</a:t>
            </a:r>
            <a:r>
              <a:rPr lang="en-US" sz="1500" dirty="0"/>
              <a:t>: new types with fewer than 120 training mentions</a:t>
            </a:r>
          </a:p>
        </p:txBody>
      </p:sp>
      <p:sp>
        <p:nvSpPr>
          <p:cNvPr id="10" name="TextBox 9">
            <a:extLst>
              <a:ext uri="{FF2B5EF4-FFF2-40B4-BE49-F238E27FC236}">
                <a16:creationId xmlns="" xmlns:a16="http://schemas.microsoft.com/office/drawing/2014/main" id="{0D09A098-2AF9-5C4E-A1F2-7E9E4A001E04}"/>
              </a:ext>
            </a:extLst>
          </p:cNvPr>
          <p:cNvSpPr txBox="1"/>
          <p:nvPr/>
        </p:nvSpPr>
        <p:spPr>
          <a:xfrm>
            <a:off x="1161536" y="2445505"/>
            <a:ext cx="4810897" cy="923330"/>
          </a:xfrm>
          <a:prstGeom prst="rect">
            <a:avLst/>
          </a:prstGeom>
          <a:noFill/>
        </p:spPr>
        <p:txBody>
          <a:bodyPr wrap="square" rtlCol="0">
            <a:spAutoFit/>
          </a:bodyPr>
          <a:lstStyle/>
          <a:p>
            <a:pPr marL="285750" indent="-285750">
              <a:buFont typeface="Arial" panose="020B0604020202020204" pitchFamily="34" charset="0"/>
              <a:buChar char="•"/>
            </a:pPr>
            <a:r>
              <a:rPr lang="en-US" altLang="zh-CN" sz="1800" dirty="0"/>
              <a:t>Comparing</a:t>
            </a:r>
            <a:r>
              <a:rPr lang="zh-CN" altLang="en-US" sz="1800" dirty="0"/>
              <a:t> </a:t>
            </a:r>
            <a:r>
              <a:rPr lang="en-US" altLang="zh-CN" sz="1800" dirty="0"/>
              <a:t>with</a:t>
            </a:r>
            <a:r>
              <a:rPr lang="zh-CN" altLang="en-US" sz="1800" dirty="0"/>
              <a:t> </a:t>
            </a:r>
            <a:r>
              <a:rPr lang="en-US" altLang="zh-CN" sz="1800" dirty="0"/>
              <a:t>baseline</a:t>
            </a:r>
            <a:r>
              <a:rPr lang="zh-CN" altLang="en-US" sz="1800" dirty="0"/>
              <a:t> </a:t>
            </a:r>
            <a:r>
              <a:rPr lang="en-US" altLang="zh-CN" sz="1800" dirty="0"/>
              <a:t>(KD+R),</a:t>
            </a:r>
            <a:r>
              <a:rPr lang="zh-CN" altLang="en-US" sz="1800" dirty="0"/>
              <a:t> </a:t>
            </a:r>
            <a:r>
              <a:rPr lang="en-US" altLang="zh-CN" sz="1800" dirty="0"/>
              <a:t>Knowledge</a:t>
            </a:r>
            <a:r>
              <a:rPr lang="zh-CN" altLang="en-US" sz="1800" dirty="0"/>
              <a:t> </a:t>
            </a:r>
            <a:r>
              <a:rPr lang="en-US" altLang="zh-CN" sz="1800" dirty="0"/>
              <a:t>transfer</a:t>
            </a:r>
            <a:r>
              <a:rPr lang="zh-CN" altLang="en-US" sz="1800" dirty="0"/>
              <a:t> </a:t>
            </a:r>
            <a:r>
              <a:rPr lang="en-US" altLang="zh-CN" sz="1800" dirty="0"/>
              <a:t>improve</a:t>
            </a:r>
            <a:r>
              <a:rPr lang="zh-CN" altLang="en-US" sz="1800" dirty="0"/>
              <a:t> </a:t>
            </a:r>
            <a:r>
              <a:rPr lang="en-US" altLang="zh-CN" sz="1800" dirty="0"/>
              <a:t>performance</a:t>
            </a:r>
            <a:r>
              <a:rPr lang="zh-CN" altLang="en-US" sz="1800" dirty="0"/>
              <a:t> </a:t>
            </a:r>
            <a:r>
              <a:rPr lang="en-US" altLang="zh-CN" sz="1800" dirty="0"/>
              <a:t>on</a:t>
            </a:r>
            <a:r>
              <a:rPr lang="zh-CN" altLang="en-US" sz="1800" dirty="0"/>
              <a:t> </a:t>
            </a:r>
            <a:r>
              <a:rPr lang="en-US" altLang="zh-CN" sz="1800" dirty="0">
                <a:solidFill>
                  <a:schemeClr val="accent1"/>
                </a:solidFill>
              </a:rPr>
              <a:t>both</a:t>
            </a:r>
            <a:r>
              <a:rPr lang="zh-CN" altLang="en-US" sz="1800" dirty="0">
                <a:solidFill>
                  <a:schemeClr val="accent1"/>
                </a:solidFill>
              </a:rPr>
              <a:t> </a:t>
            </a:r>
            <a:r>
              <a:rPr lang="en-US" altLang="zh-CN" sz="1800" dirty="0">
                <a:solidFill>
                  <a:schemeClr val="accent1"/>
                </a:solidFill>
              </a:rPr>
              <a:t>new</a:t>
            </a:r>
            <a:r>
              <a:rPr lang="zh-CN" altLang="en-US" sz="1800" dirty="0">
                <a:solidFill>
                  <a:schemeClr val="accent1"/>
                </a:solidFill>
              </a:rPr>
              <a:t> </a:t>
            </a:r>
            <a:r>
              <a:rPr lang="en-US" altLang="zh-CN" sz="1800" dirty="0">
                <a:solidFill>
                  <a:schemeClr val="accent1"/>
                </a:solidFill>
              </a:rPr>
              <a:t>and</a:t>
            </a:r>
            <a:r>
              <a:rPr lang="zh-CN" altLang="en-US" sz="1800" dirty="0">
                <a:solidFill>
                  <a:schemeClr val="accent1"/>
                </a:solidFill>
              </a:rPr>
              <a:t> </a:t>
            </a:r>
            <a:r>
              <a:rPr lang="en-US" altLang="zh-CN" sz="1800" dirty="0">
                <a:solidFill>
                  <a:schemeClr val="accent1"/>
                </a:solidFill>
              </a:rPr>
              <a:t>old</a:t>
            </a:r>
            <a:r>
              <a:rPr lang="zh-CN" altLang="en-US" sz="1800" dirty="0">
                <a:solidFill>
                  <a:schemeClr val="accent1"/>
                </a:solidFill>
              </a:rPr>
              <a:t> </a:t>
            </a:r>
            <a:r>
              <a:rPr lang="en-US" altLang="zh-CN" sz="1800" dirty="0">
                <a:solidFill>
                  <a:schemeClr val="accent1"/>
                </a:solidFill>
              </a:rPr>
              <a:t>types</a:t>
            </a:r>
            <a:endParaRPr lang="en-US" sz="1800" dirty="0">
              <a:solidFill>
                <a:schemeClr val="accent1"/>
              </a:solidFill>
            </a:endParaRPr>
          </a:p>
        </p:txBody>
      </p:sp>
      <p:sp>
        <p:nvSpPr>
          <p:cNvPr id="11" name="Rectangle 10">
            <a:extLst>
              <a:ext uri="{FF2B5EF4-FFF2-40B4-BE49-F238E27FC236}">
                <a16:creationId xmlns="" xmlns:a16="http://schemas.microsoft.com/office/drawing/2014/main" id="{1068BA06-3B55-2643-B14A-E44338251E55}"/>
              </a:ext>
            </a:extLst>
          </p:cNvPr>
          <p:cNvSpPr/>
          <p:nvPr/>
        </p:nvSpPr>
        <p:spPr>
          <a:xfrm>
            <a:off x="1161535" y="3837868"/>
            <a:ext cx="4810897" cy="923330"/>
          </a:xfrm>
          <a:prstGeom prst="rect">
            <a:avLst/>
          </a:prstGeom>
        </p:spPr>
        <p:txBody>
          <a:bodyPr wrap="square">
            <a:spAutoFit/>
          </a:bodyPr>
          <a:lstStyle/>
          <a:p>
            <a:pPr marL="285750" lvl="1" indent="-285750">
              <a:buFont typeface="Arial" panose="020B0604020202020204" pitchFamily="34" charset="0"/>
              <a:buChar char="•"/>
            </a:pPr>
            <a:r>
              <a:rPr lang="en-US" sz="1800" dirty="0"/>
              <a:t>More improvements on </a:t>
            </a:r>
            <a:r>
              <a:rPr lang="en-US" sz="1800" dirty="0">
                <a:solidFill>
                  <a:schemeClr val="accent1"/>
                </a:solidFill>
              </a:rPr>
              <a:t>rare new types</a:t>
            </a:r>
            <a:r>
              <a:rPr lang="en-US" sz="1800" dirty="0"/>
              <a:t>, showing that sharing knowledge can help learning </a:t>
            </a:r>
            <a:r>
              <a:rPr lang="en-US" sz="1800" dirty="0">
                <a:solidFill>
                  <a:schemeClr val="accent1"/>
                </a:solidFill>
              </a:rPr>
              <a:t>long-tail events</a:t>
            </a:r>
          </a:p>
        </p:txBody>
      </p:sp>
      <p:grpSp>
        <p:nvGrpSpPr>
          <p:cNvPr id="21" name="Group 20">
            <a:extLst>
              <a:ext uri="{FF2B5EF4-FFF2-40B4-BE49-F238E27FC236}">
                <a16:creationId xmlns="" xmlns:a16="http://schemas.microsoft.com/office/drawing/2014/main" id="{A799C82A-6A06-ED4E-9F41-19CE45C54BAC}"/>
              </a:ext>
            </a:extLst>
          </p:cNvPr>
          <p:cNvGrpSpPr/>
          <p:nvPr/>
        </p:nvGrpSpPr>
        <p:grpSpPr>
          <a:xfrm>
            <a:off x="10587879" y="3420724"/>
            <a:ext cx="739197" cy="658368"/>
            <a:chOff x="11058144" y="3681984"/>
            <a:chExt cx="739197" cy="658368"/>
          </a:xfrm>
        </p:grpSpPr>
        <p:sp>
          <p:nvSpPr>
            <p:cNvPr id="15" name="Right Brace 14">
              <a:extLst>
                <a:ext uri="{FF2B5EF4-FFF2-40B4-BE49-F238E27FC236}">
                  <a16:creationId xmlns="" xmlns:a16="http://schemas.microsoft.com/office/drawing/2014/main" id="{B35E800D-6651-D949-B448-D8D92325FE03}"/>
                </a:ext>
              </a:extLst>
            </p:cNvPr>
            <p:cNvSpPr/>
            <p:nvPr/>
          </p:nvSpPr>
          <p:spPr>
            <a:xfrm>
              <a:off x="11058144" y="3742944"/>
              <a:ext cx="182880" cy="182880"/>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 xmlns:a16="http://schemas.microsoft.com/office/drawing/2014/main" id="{2FE77C12-FF95-8E43-8038-362E2BE02914}"/>
                </a:ext>
              </a:extLst>
            </p:cNvPr>
            <p:cNvSpPr/>
            <p:nvPr/>
          </p:nvSpPr>
          <p:spPr>
            <a:xfrm>
              <a:off x="11060468" y="4021770"/>
              <a:ext cx="182880" cy="318582"/>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 xmlns:a16="http://schemas.microsoft.com/office/drawing/2014/main" id="{8237186D-85CF-5E44-8FF8-1FF76B7C9CD8}"/>
                </a:ext>
              </a:extLst>
            </p:cNvPr>
            <p:cNvSpPr txBox="1"/>
            <p:nvPr/>
          </p:nvSpPr>
          <p:spPr>
            <a:xfrm>
              <a:off x="11231879" y="3681984"/>
              <a:ext cx="463588" cy="307777"/>
            </a:xfrm>
            <a:prstGeom prst="rect">
              <a:avLst/>
            </a:prstGeom>
            <a:noFill/>
          </p:spPr>
          <p:txBody>
            <a:bodyPr wrap="none" rtlCol="0">
              <a:spAutoFit/>
            </a:bodyPr>
            <a:lstStyle/>
            <a:p>
              <a:r>
                <a:rPr lang="en-US" altLang="zh-CN" dirty="0"/>
                <a:t>Old</a:t>
              </a:r>
              <a:endParaRPr lang="en-US" dirty="0"/>
            </a:p>
          </p:txBody>
        </p:sp>
        <p:sp>
          <p:nvSpPr>
            <p:cNvPr id="19" name="TextBox 18">
              <a:extLst>
                <a:ext uri="{FF2B5EF4-FFF2-40B4-BE49-F238E27FC236}">
                  <a16:creationId xmlns="" xmlns:a16="http://schemas.microsoft.com/office/drawing/2014/main" id="{91A6C91F-2221-3640-A816-75732C12898E}"/>
                </a:ext>
              </a:extLst>
            </p:cNvPr>
            <p:cNvSpPr txBox="1"/>
            <p:nvPr/>
          </p:nvSpPr>
          <p:spPr>
            <a:xfrm>
              <a:off x="11253602" y="4027172"/>
              <a:ext cx="543739" cy="307777"/>
            </a:xfrm>
            <a:prstGeom prst="rect">
              <a:avLst/>
            </a:prstGeom>
            <a:noFill/>
          </p:spPr>
          <p:txBody>
            <a:bodyPr wrap="none" rtlCol="0">
              <a:spAutoFit/>
            </a:bodyPr>
            <a:lstStyle/>
            <a:p>
              <a:r>
                <a:rPr lang="en-US" altLang="zh-CN" dirty="0"/>
                <a:t>New</a:t>
              </a:r>
              <a:endParaRPr lang="en-US" dirty="0"/>
            </a:p>
          </p:txBody>
        </p:sp>
      </p:grpSp>
      <p:grpSp>
        <p:nvGrpSpPr>
          <p:cNvPr id="22" name="Group 21">
            <a:extLst>
              <a:ext uri="{FF2B5EF4-FFF2-40B4-BE49-F238E27FC236}">
                <a16:creationId xmlns="" xmlns:a16="http://schemas.microsoft.com/office/drawing/2014/main" id="{6A3F9B11-4E54-8449-83D8-DF7CF127CE94}"/>
              </a:ext>
            </a:extLst>
          </p:cNvPr>
          <p:cNvGrpSpPr/>
          <p:nvPr/>
        </p:nvGrpSpPr>
        <p:grpSpPr>
          <a:xfrm>
            <a:off x="10590203" y="4537874"/>
            <a:ext cx="1150109" cy="333405"/>
            <a:chOff x="11060468" y="4799134"/>
            <a:chExt cx="1150109" cy="333405"/>
          </a:xfrm>
        </p:grpSpPr>
        <p:sp>
          <p:nvSpPr>
            <p:cNvPr id="17" name="Right Brace 16">
              <a:extLst>
                <a:ext uri="{FF2B5EF4-FFF2-40B4-BE49-F238E27FC236}">
                  <a16:creationId xmlns="" xmlns:a16="http://schemas.microsoft.com/office/drawing/2014/main" id="{DB8546AF-FBBE-FA4E-B0E3-DA25F9130192}"/>
                </a:ext>
              </a:extLst>
            </p:cNvPr>
            <p:cNvSpPr/>
            <p:nvPr/>
          </p:nvSpPr>
          <p:spPr>
            <a:xfrm>
              <a:off x="11060468" y="4813957"/>
              <a:ext cx="182880" cy="318582"/>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 xmlns:a16="http://schemas.microsoft.com/office/drawing/2014/main" id="{87353FDA-BEB3-AC44-ABBA-E33D7B3B8890}"/>
                </a:ext>
              </a:extLst>
            </p:cNvPr>
            <p:cNvSpPr txBox="1"/>
            <p:nvPr/>
          </p:nvSpPr>
          <p:spPr>
            <a:xfrm>
              <a:off x="11229218" y="4799134"/>
              <a:ext cx="981359" cy="307777"/>
            </a:xfrm>
            <a:prstGeom prst="rect">
              <a:avLst/>
            </a:prstGeom>
            <a:noFill/>
          </p:spPr>
          <p:txBody>
            <a:bodyPr wrap="none" rtlCol="0">
              <a:spAutoFit/>
            </a:bodyPr>
            <a:lstStyle/>
            <a:p>
              <a:r>
                <a:rPr lang="en-US" altLang="zh-CN" dirty="0"/>
                <a:t>New</a:t>
              </a:r>
              <a:r>
                <a:rPr lang="zh-CN" altLang="en-US" dirty="0"/>
                <a:t> </a:t>
              </a:r>
              <a:r>
                <a:rPr lang="en-US" altLang="zh-CN" dirty="0"/>
                <a:t>Rare</a:t>
              </a:r>
              <a:endParaRPr lang="en-US" dirty="0"/>
            </a:p>
          </p:txBody>
        </p:sp>
      </p:grpSp>
      <p:sp>
        <p:nvSpPr>
          <p:cNvPr id="23" name="Rectangle 22">
            <a:extLst>
              <a:ext uri="{FF2B5EF4-FFF2-40B4-BE49-F238E27FC236}">
                <a16:creationId xmlns="" xmlns:a16="http://schemas.microsoft.com/office/drawing/2014/main" id="{8C931DC4-3FE9-A74B-B8DE-F5E631114CFD}"/>
              </a:ext>
            </a:extLst>
          </p:cNvPr>
          <p:cNvSpPr/>
          <p:nvPr/>
        </p:nvSpPr>
        <p:spPr>
          <a:xfrm>
            <a:off x="930610" y="5951244"/>
            <a:ext cx="5112409" cy="646331"/>
          </a:xfrm>
          <a:prstGeom prst="rect">
            <a:avLst/>
          </a:prstGeom>
          <a:solidFill>
            <a:schemeClr val="accent1">
              <a:lumMod val="20000"/>
              <a:lumOff val="80000"/>
            </a:schemeClr>
          </a:solidFill>
          <a:ln w="25400">
            <a:solidFill>
              <a:schemeClr val="accent1">
                <a:lumMod val="75000"/>
              </a:schemeClr>
            </a:solidFill>
          </a:ln>
        </p:spPr>
        <p:txBody>
          <a:bodyPr wrap="square">
            <a:spAutoFit/>
          </a:bodyPr>
          <a:lstStyle/>
          <a:p>
            <a:pPr lvl="1">
              <a:spcBef>
                <a:spcPts val="600"/>
              </a:spcBef>
            </a:pPr>
            <a:r>
              <a:rPr lang="en-US" altLang="zh-CN" sz="1800" i="1" u="sng" dirty="0">
                <a:solidFill>
                  <a:schemeClr val="tx1"/>
                </a:solidFill>
              </a:rPr>
              <a:t>Downside</a:t>
            </a:r>
            <a:r>
              <a:rPr lang="en-US" altLang="zh-CN" sz="1800" dirty="0">
                <a:solidFill>
                  <a:schemeClr val="tx1"/>
                </a:solidFill>
              </a:rPr>
              <a:t>:</a:t>
            </a:r>
            <a:r>
              <a:rPr lang="zh-CN" altLang="en-US" sz="1800" dirty="0">
                <a:solidFill>
                  <a:schemeClr val="tx1"/>
                </a:solidFill>
              </a:rPr>
              <a:t> </a:t>
            </a:r>
            <a:r>
              <a:rPr lang="en-US" altLang="zh-CN" sz="1800" dirty="0">
                <a:solidFill>
                  <a:schemeClr val="tx1"/>
                </a:solidFill>
              </a:rPr>
              <a:t>all</a:t>
            </a:r>
            <a:r>
              <a:rPr lang="zh-CN" altLang="en-US" sz="1800" dirty="0">
                <a:solidFill>
                  <a:schemeClr val="tx1"/>
                </a:solidFill>
              </a:rPr>
              <a:t> </a:t>
            </a:r>
            <a:r>
              <a:rPr lang="en-US" altLang="zh-CN" sz="1800" dirty="0">
                <a:solidFill>
                  <a:schemeClr val="tx1"/>
                </a:solidFill>
              </a:rPr>
              <a:t>these</a:t>
            </a:r>
            <a:r>
              <a:rPr lang="zh-CN" altLang="en-US" sz="1800" dirty="0">
                <a:solidFill>
                  <a:schemeClr val="tx1"/>
                </a:solidFill>
              </a:rPr>
              <a:t> </a:t>
            </a:r>
            <a:r>
              <a:rPr lang="en-US" altLang="zh-CN" sz="1800" dirty="0">
                <a:solidFill>
                  <a:schemeClr val="tx1"/>
                </a:solidFill>
              </a:rPr>
              <a:t>approaches</a:t>
            </a:r>
            <a:r>
              <a:rPr lang="zh-CN" altLang="en-US" sz="1800" dirty="0">
                <a:solidFill>
                  <a:schemeClr val="tx1"/>
                </a:solidFill>
              </a:rPr>
              <a:t> </a:t>
            </a:r>
            <a:r>
              <a:rPr lang="en-US" altLang="zh-CN" sz="1800" dirty="0">
                <a:solidFill>
                  <a:schemeClr val="tx1"/>
                </a:solidFill>
              </a:rPr>
              <a:t>require</a:t>
            </a:r>
            <a:r>
              <a:rPr lang="zh-CN" altLang="en-US" sz="1800" dirty="0">
                <a:solidFill>
                  <a:schemeClr val="tx1"/>
                </a:solidFill>
              </a:rPr>
              <a:t> </a:t>
            </a:r>
            <a:r>
              <a:rPr lang="en-US" altLang="zh-CN" sz="1800" dirty="0">
                <a:solidFill>
                  <a:schemeClr val="tx1"/>
                </a:solidFill>
              </a:rPr>
              <a:t>to</a:t>
            </a:r>
            <a:r>
              <a:rPr lang="zh-CN" altLang="en-US" sz="1800" dirty="0">
                <a:solidFill>
                  <a:schemeClr val="tx1"/>
                </a:solidFill>
              </a:rPr>
              <a:t> </a:t>
            </a:r>
            <a:r>
              <a:rPr lang="en-US" altLang="zh-CN" sz="1800" dirty="0">
                <a:solidFill>
                  <a:schemeClr val="tx1"/>
                </a:solidFill>
              </a:rPr>
              <a:t>store</a:t>
            </a:r>
            <a:r>
              <a:rPr lang="zh-CN" altLang="en-US" sz="1800" dirty="0">
                <a:solidFill>
                  <a:schemeClr val="tx1"/>
                </a:solidFill>
              </a:rPr>
              <a:t> </a:t>
            </a:r>
            <a:r>
              <a:rPr lang="en-US" altLang="zh-CN" sz="1800" dirty="0">
                <a:solidFill>
                  <a:schemeClr val="tx1"/>
                </a:solidFill>
              </a:rPr>
              <a:t>exemplars</a:t>
            </a:r>
            <a:r>
              <a:rPr lang="zh-CN" altLang="en-US" sz="1800" dirty="0">
                <a:solidFill>
                  <a:schemeClr val="tx1"/>
                </a:solidFill>
              </a:rPr>
              <a:t> </a:t>
            </a:r>
            <a:r>
              <a:rPr lang="en-US" altLang="zh-CN" sz="1800" dirty="0">
                <a:solidFill>
                  <a:schemeClr val="tx1"/>
                </a:solidFill>
              </a:rPr>
              <a:t>from</a:t>
            </a:r>
            <a:r>
              <a:rPr lang="zh-CN" altLang="en-US" sz="1800" dirty="0">
                <a:solidFill>
                  <a:schemeClr val="tx1"/>
                </a:solidFill>
              </a:rPr>
              <a:t> </a:t>
            </a:r>
            <a:r>
              <a:rPr lang="en-US" altLang="zh-CN" sz="1800" dirty="0">
                <a:solidFill>
                  <a:schemeClr val="tx1"/>
                </a:solidFill>
              </a:rPr>
              <a:t>old</a:t>
            </a:r>
            <a:r>
              <a:rPr lang="zh-CN" altLang="en-US" sz="1800" dirty="0">
                <a:solidFill>
                  <a:schemeClr val="tx1"/>
                </a:solidFill>
              </a:rPr>
              <a:t> </a:t>
            </a:r>
            <a:r>
              <a:rPr lang="en-US" altLang="zh-CN" sz="1800" dirty="0">
                <a:solidFill>
                  <a:schemeClr val="tx1"/>
                </a:solidFill>
              </a:rPr>
              <a:t>tasks,</a:t>
            </a:r>
            <a:r>
              <a:rPr lang="zh-CN" altLang="en-US" sz="1800" dirty="0">
                <a:solidFill>
                  <a:schemeClr val="tx1"/>
                </a:solidFill>
              </a:rPr>
              <a:t> </a:t>
            </a:r>
            <a:r>
              <a:rPr lang="en-US" altLang="zh-CN" sz="1800" dirty="0">
                <a:solidFill>
                  <a:schemeClr val="tx1"/>
                </a:solidFill>
              </a:rPr>
              <a:t>which</a:t>
            </a:r>
            <a:r>
              <a:rPr lang="zh-CN" altLang="en-US" sz="1800" dirty="0">
                <a:solidFill>
                  <a:schemeClr val="tx1"/>
                </a:solidFill>
              </a:rPr>
              <a:t> </a:t>
            </a:r>
            <a:r>
              <a:rPr lang="en-US" altLang="zh-CN" sz="1800" dirty="0">
                <a:solidFill>
                  <a:schemeClr val="tx1"/>
                </a:solidFill>
              </a:rPr>
              <a:t>is</a:t>
            </a:r>
            <a:r>
              <a:rPr lang="zh-CN" altLang="en-US" sz="1800" dirty="0">
                <a:solidFill>
                  <a:schemeClr val="tx1"/>
                </a:solidFill>
              </a:rPr>
              <a:t> </a:t>
            </a:r>
            <a:r>
              <a:rPr lang="en-US" altLang="zh-CN" sz="1800" dirty="0">
                <a:solidFill>
                  <a:schemeClr val="tx1"/>
                </a:solidFill>
              </a:rPr>
              <a:t>not</a:t>
            </a:r>
            <a:r>
              <a:rPr lang="zh-CN" altLang="en-US" sz="1800" dirty="0">
                <a:solidFill>
                  <a:schemeClr val="tx1"/>
                </a:solidFill>
              </a:rPr>
              <a:t> </a:t>
            </a:r>
            <a:r>
              <a:rPr lang="en-US" altLang="zh-CN" sz="1800" dirty="0">
                <a:solidFill>
                  <a:schemeClr val="tx1"/>
                </a:solidFill>
              </a:rPr>
              <a:t>realistic</a:t>
            </a:r>
            <a:endParaRPr lang="en-US" sz="1800" dirty="0">
              <a:solidFill>
                <a:schemeClr val="tx1"/>
              </a:solidFill>
            </a:endParaRPr>
          </a:p>
        </p:txBody>
      </p:sp>
    </p:spTree>
    <p:extLst>
      <p:ext uri="{BB962C8B-B14F-4D97-AF65-F5344CB8AC3E}">
        <p14:creationId xmlns:p14="http://schemas.microsoft.com/office/powerpoint/2010/main" val="6330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Where Are We Today</a:t>
            </a:r>
            <a:endParaRPr dirty="0"/>
          </a:p>
        </p:txBody>
      </p:sp>
      <p:sp>
        <p:nvSpPr>
          <p:cNvPr id="69" name="Google Shape;69;p2"/>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SzPts val="1800"/>
              <a:buNone/>
            </a:pPr>
            <a:endParaRP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32</a:t>
            </a:fld>
            <a:endParaRPr/>
          </a:p>
        </p:txBody>
      </p:sp>
      <p:graphicFrame>
        <p:nvGraphicFramePr>
          <p:cNvPr id="5" name="Table 4"/>
          <p:cNvGraphicFramePr>
            <a:graphicFrameLocks noGrp="1"/>
          </p:cNvGraphicFramePr>
          <p:nvPr>
            <p:extLst>
              <p:ext uri="{D42A27DB-BD31-4B8C-83A1-F6EECF244321}">
                <p14:modId xmlns:p14="http://schemas.microsoft.com/office/powerpoint/2010/main" val="4061820200"/>
              </p:ext>
            </p:extLst>
          </p:nvPr>
        </p:nvGraphicFramePr>
        <p:xfrm>
          <a:off x="387457" y="919220"/>
          <a:ext cx="11484245" cy="5228340"/>
        </p:xfrm>
        <a:graphic>
          <a:graphicData uri="http://schemas.openxmlformats.org/drawingml/2006/table">
            <a:tbl>
              <a:tblPr firstRow="1" bandRow="1">
                <a:tableStyleId>{08FB837D-C827-4EFA-A057-4D05807E0F7C}</a:tableStyleId>
              </a:tblPr>
              <a:tblGrid>
                <a:gridCol w="1118650">
                  <a:extLst>
                    <a:ext uri="{9D8B030D-6E8A-4147-A177-3AD203B41FA5}">
                      <a16:colId xmlns="" xmlns:a16="http://schemas.microsoft.com/office/drawing/2014/main" val="20000"/>
                    </a:ext>
                  </a:extLst>
                </a:gridCol>
                <a:gridCol w="1783608">
                  <a:extLst>
                    <a:ext uri="{9D8B030D-6E8A-4147-A177-3AD203B41FA5}">
                      <a16:colId xmlns="" xmlns:a16="http://schemas.microsoft.com/office/drawing/2014/main" val="20001"/>
                    </a:ext>
                  </a:extLst>
                </a:gridCol>
                <a:gridCol w="1859223">
                  <a:extLst>
                    <a:ext uri="{9D8B030D-6E8A-4147-A177-3AD203B41FA5}">
                      <a16:colId xmlns="" xmlns:a16="http://schemas.microsoft.com/office/drawing/2014/main" val="20002"/>
                    </a:ext>
                  </a:extLst>
                </a:gridCol>
                <a:gridCol w="3361382">
                  <a:extLst>
                    <a:ext uri="{9D8B030D-6E8A-4147-A177-3AD203B41FA5}">
                      <a16:colId xmlns="" xmlns:a16="http://schemas.microsoft.com/office/drawing/2014/main" val="20003"/>
                    </a:ext>
                  </a:extLst>
                </a:gridCol>
                <a:gridCol w="3361382">
                  <a:extLst>
                    <a:ext uri="{9D8B030D-6E8A-4147-A177-3AD203B41FA5}">
                      <a16:colId xmlns="" xmlns:a16="http://schemas.microsoft.com/office/drawing/2014/main" val="20004"/>
                    </a:ext>
                  </a:extLst>
                </a:gridCol>
              </a:tblGrid>
              <a:tr h="437499">
                <a:tc>
                  <a:txBody>
                    <a:bodyPr/>
                    <a:lstStyle/>
                    <a:p>
                      <a:endParaRPr lang="en-US" sz="1600" dirty="0"/>
                    </a:p>
                  </a:txBody>
                  <a:tcPr/>
                </a:tc>
                <a:tc>
                  <a:txBody>
                    <a:bodyPr/>
                    <a:lstStyle/>
                    <a:p>
                      <a:endParaRPr lang="en-US" sz="1600" dirty="0"/>
                    </a:p>
                  </a:txBody>
                  <a:tcPr/>
                </a:tc>
                <a:tc>
                  <a:txBody>
                    <a:bodyPr/>
                    <a:lstStyle/>
                    <a:p>
                      <a:pPr algn="ctr"/>
                      <a:r>
                        <a:rPr lang="en-US" sz="1600" dirty="0"/>
                        <a:t> 2012</a:t>
                      </a:r>
                    </a:p>
                  </a:txBody>
                  <a:tcPr/>
                </a:tc>
                <a:tc>
                  <a:txBody>
                    <a:bodyPr/>
                    <a:lstStyle/>
                    <a:p>
                      <a:r>
                        <a:rPr lang="en-US" sz="1600" dirty="0"/>
                        <a:t>2022</a:t>
                      </a:r>
                    </a:p>
                  </a:txBody>
                  <a:tcPr/>
                </a:tc>
                <a:tc>
                  <a:txBody>
                    <a:bodyPr/>
                    <a:lstStyle/>
                    <a:p>
                      <a:r>
                        <a:rPr lang="en-US" sz="1600" dirty="0"/>
                        <a:t>2042 (Projected</a:t>
                      </a:r>
                      <a:r>
                        <a:rPr lang="en-US" sz="1600" baseline="0" dirty="0"/>
                        <a:t> Goal</a:t>
                      </a:r>
                      <a:r>
                        <a:rPr lang="en-US" sz="1600" dirty="0"/>
                        <a:t>)</a:t>
                      </a:r>
                    </a:p>
                  </a:txBody>
                  <a:tcPr/>
                </a:tc>
                <a:extLst>
                  <a:ext uri="{0D108BD9-81ED-4DB2-BD59-A6C34878D82A}">
                    <a16:rowId xmlns="" xmlns:a16="http://schemas.microsoft.com/office/drawing/2014/main" val="10000"/>
                  </a:ext>
                </a:extLst>
              </a:tr>
              <a:tr h="765624">
                <a:tc rowSpan="4">
                  <a:txBody>
                    <a:bodyPr/>
                    <a:lstStyle/>
                    <a:p>
                      <a:r>
                        <a:rPr lang="en-US" sz="1600" dirty="0"/>
                        <a:t>Portability</a:t>
                      </a:r>
                    </a:p>
                  </a:txBody>
                  <a:tcPr/>
                </a:tc>
                <a:tc>
                  <a:txBody>
                    <a:bodyPr/>
                    <a:lstStyle/>
                    <a:p>
                      <a:r>
                        <a:rPr lang="en-US" sz="1600" dirty="0"/>
                        <a:t># Languages</a:t>
                      </a:r>
                    </a:p>
                  </a:txBody>
                  <a:tcPr/>
                </a:tc>
                <a:tc>
                  <a:txBody>
                    <a:bodyPr/>
                    <a:lstStyle/>
                    <a:p>
                      <a:pPr algn="ctr"/>
                      <a:r>
                        <a:rPr lang="en-US" sz="1600" dirty="0"/>
                        <a:t>1-3</a:t>
                      </a:r>
                    </a:p>
                  </a:txBody>
                  <a:tcPr/>
                </a:tc>
                <a:tc>
                  <a:txBody>
                    <a:bodyPr/>
                    <a:lstStyle/>
                    <a:p>
                      <a:r>
                        <a:rPr lang="en-US" sz="1600" b="1" dirty="0"/>
                        <a:t>300 for entity and event detection</a:t>
                      </a:r>
                    </a:p>
                  </a:txBody>
                  <a:tcPr/>
                </a:tc>
                <a:tc>
                  <a:txBody>
                    <a:bodyPr/>
                    <a:lstStyle/>
                    <a:p>
                      <a:r>
                        <a:rPr lang="en-US" sz="1600" b="1" dirty="0"/>
                        <a:t>6000 for entity</a:t>
                      </a:r>
                      <a:r>
                        <a:rPr lang="en-US" sz="1600" b="1" baseline="0" dirty="0"/>
                        <a:t> and event detection</a:t>
                      </a:r>
                      <a:endParaRPr lang="en-US" sz="1600" b="1" dirty="0"/>
                    </a:p>
                  </a:txBody>
                  <a:tcPr/>
                </a:tc>
                <a:extLst>
                  <a:ext uri="{0D108BD9-81ED-4DB2-BD59-A6C34878D82A}">
                    <a16:rowId xmlns="" xmlns:a16="http://schemas.microsoft.com/office/drawing/2014/main" val="10001"/>
                  </a:ext>
                </a:extLst>
              </a:tr>
              <a:tr h="437499">
                <a:tc vMerge="1">
                  <a:txBody>
                    <a:bodyPr/>
                    <a:lstStyle/>
                    <a:p>
                      <a:endParaRPr lang="en-US"/>
                    </a:p>
                  </a:txBody>
                  <a:tcPr/>
                </a:tc>
                <a:tc>
                  <a:txBody>
                    <a:bodyPr/>
                    <a:lstStyle/>
                    <a:p>
                      <a:r>
                        <a:rPr lang="en-US" sz="1600" dirty="0"/>
                        <a:t># Entity types</a:t>
                      </a:r>
                    </a:p>
                  </a:txBody>
                  <a:tcPr/>
                </a:tc>
                <a:tc>
                  <a:txBody>
                    <a:bodyPr/>
                    <a:lstStyle/>
                    <a:p>
                      <a:pPr algn="ctr"/>
                      <a:r>
                        <a:rPr lang="en-US" sz="1600" dirty="0"/>
                        <a:t>5</a:t>
                      </a:r>
                    </a:p>
                  </a:txBody>
                  <a:tcPr/>
                </a:tc>
                <a:tc>
                  <a:txBody>
                    <a:bodyPr/>
                    <a:lstStyle/>
                    <a:p>
                      <a:r>
                        <a:rPr lang="en-US" sz="1600" b="1" dirty="0"/>
                        <a:t>16,000</a:t>
                      </a:r>
                    </a:p>
                  </a:txBody>
                  <a:tcPr/>
                </a:tc>
                <a:tc>
                  <a:txBody>
                    <a:bodyPr/>
                    <a:lstStyle/>
                    <a:p>
                      <a:r>
                        <a:rPr lang="en-US" sz="1600" b="1" dirty="0"/>
                        <a:t>16,000 for 6000 languages</a:t>
                      </a:r>
                    </a:p>
                  </a:txBody>
                  <a:tcPr/>
                </a:tc>
                <a:extLst>
                  <a:ext uri="{0D108BD9-81ED-4DB2-BD59-A6C34878D82A}">
                    <a16:rowId xmlns="" xmlns:a16="http://schemas.microsoft.com/office/drawing/2014/main" val="10002"/>
                  </a:ext>
                </a:extLst>
              </a:tr>
              <a:tr h="437499">
                <a:tc vMerge="1">
                  <a:txBody>
                    <a:bodyPr/>
                    <a:lstStyle/>
                    <a:p>
                      <a:endParaRPr lang="en-US" dirty="0"/>
                    </a:p>
                  </a:txBody>
                  <a:tcPr/>
                </a:tc>
                <a:tc>
                  <a:txBody>
                    <a:bodyPr/>
                    <a:lstStyle/>
                    <a:p>
                      <a:r>
                        <a:rPr lang="en-US" sz="1600" dirty="0"/>
                        <a:t># Relation types</a:t>
                      </a:r>
                    </a:p>
                  </a:txBody>
                  <a:tcPr/>
                </a:tc>
                <a:tc>
                  <a:txBody>
                    <a:bodyPr/>
                    <a:lstStyle/>
                    <a:p>
                      <a:pPr algn="ctr"/>
                      <a:r>
                        <a:rPr lang="en-US" sz="1600" dirty="0"/>
                        <a:t>41</a:t>
                      </a:r>
                    </a:p>
                  </a:txBody>
                  <a:tcPr/>
                </a:tc>
                <a:tc>
                  <a:txBody>
                    <a:bodyPr/>
                    <a:lstStyle/>
                    <a:p>
                      <a:r>
                        <a:rPr lang="en-US" sz="1600" b="1" dirty="0"/>
                        <a:t>2,000 for English</a:t>
                      </a:r>
                    </a:p>
                  </a:txBody>
                  <a:tcPr/>
                </a:tc>
                <a:tc>
                  <a:txBody>
                    <a:bodyPr/>
                    <a:lstStyle/>
                    <a:p>
                      <a:r>
                        <a:rPr lang="en-US" sz="1600" b="1" dirty="0"/>
                        <a:t>2,000 for</a:t>
                      </a:r>
                      <a:r>
                        <a:rPr lang="en-US" sz="1600" b="1" baseline="0" dirty="0"/>
                        <a:t> 300 languages</a:t>
                      </a:r>
                      <a:endParaRPr lang="en-US" sz="1600" b="1" dirty="0"/>
                    </a:p>
                  </a:txBody>
                  <a:tcPr/>
                </a:tc>
                <a:extLst>
                  <a:ext uri="{0D108BD9-81ED-4DB2-BD59-A6C34878D82A}">
                    <a16:rowId xmlns="" xmlns:a16="http://schemas.microsoft.com/office/drawing/2014/main" val="10003"/>
                  </a:ext>
                </a:extLst>
              </a:tr>
              <a:tr h="437499">
                <a:tc vMerge="1">
                  <a:txBody>
                    <a:bodyPr/>
                    <a:lstStyle/>
                    <a:p>
                      <a:endParaRPr lang="en-US" dirty="0"/>
                    </a:p>
                  </a:txBody>
                  <a:tcPr/>
                </a:tc>
                <a:tc>
                  <a:txBody>
                    <a:bodyPr/>
                    <a:lstStyle/>
                    <a:p>
                      <a:r>
                        <a:rPr lang="en-US" sz="1600" dirty="0"/>
                        <a:t># Event types</a:t>
                      </a:r>
                    </a:p>
                  </a:txBody>
                  <a:tcPr/>
                </a:tc>
                <a:tc>
                  <a:txBody>
                    <a:bodyPr/>
                    <a:lstStyle/>
                    <a:p>
                      <a:pPr algn="ctr"/>
                      <a:r>
                        <a:rPr lang="en-US" sz="1600" dirty="0"/>
                        <a:t>33</a:t>
                      </a:r>
                    </a:p>
                  </a:txBody>
                  <a:tcPr/>
                </a:tc>
                <a:tc>
                  <a:txBody>
                    <a:bodyPr/>
                    <a:lstStyle/>
                    <a:p>
                      <a:r>
                        <a:rPr lang="en-US" sz="1600" b="1" dirty="0"/>
                        <a:t>1,000 for English</a:t>
                      </a:r>
                    </a:p>
                  </a:txBody>
                  <a:tcPr/>
                </a:tc>
                <a:tc>
                  <a:txBody>
                    <a:bodyPr/>
                    <a:lstStyle/>
                    <a:p>
                      <a:r>
                        <a:rPr lang="en-US" sz="1600" b="1" dirty="0"/>
                        <a:t>1,000 for 300 languages</a:t>
                      </a:r>
                    </a:p>
                  </a:txBody>
                  <a:tcPr/>
                </a:tc>
                <a:extLst>
                  <a:ext uri="{0D108BD9-81ED-4DB2-BD59-A6C34878D82A}">
                    <a16:rowId xmlns="" xmlns:a16="http://schemas.microsoft.com/office/drawing/2014/main" val="10004"/>
                  </a:ext>
                </a:extLst>
              </a:tr>
              <a:tr h="44894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Quality F-score (no</a:t>
                      </a:r>
                      <a:r>
                        <a:rPr lang="en-US" sz="1600" baseline="0" dirty="0"/>
                        <a:t> manual annotations</a:t>
                      </a:r>
                      <a:r>
                        <a:rPr lang="en-US" sz="1600" dirty="0"/>
                        <a:t>)</a:t>
                      </a:r>
                    </a:p>
                  </a:txBody>
                  <a:tcPr/>
                </a:tc>
                <a:tc hMerge="1">
                  <a:txBody>
                    <a:bodyPr/>
                    <a:lstStyle/>
                    <a:p>
                      <a:endParaRPr lang="en-US" sz="2000" dirty="0"/>
                    </a:p>
                  </a:txBody>
                  <a:tcPr/>
                </a:tc>
                <a:tc>
                  <a:txBody>
                    <a:bodyPr/>
                    <a:lstStyle/>
                    <a:p>
                      <a:pPr algn="ctr"/>
                      <a:r>
                        <a:rPr lang="en-US" sz="1600" dirty="0"/>
                        <a:t>0%</a:t>
                      </a:r>
                    </a:p>
                  </a:txBody>
                  <a:tcPr/>
                </a:tc>
                <a:tc>
                  <a:txBody>
                    <a:bodyPr/>
                    <a:lstStyle/>
                    <a:p>
                      <a:r>
                        <a:rPr lang="en-US" sz="1600" b="1" dirty="0"/>
                        <a:t>Up to 76% F-score for low-resource</a:t>
                      </a:r>
                      <a:r>
                        <a:rPr lang="en-US" sz="1600" b="1" baseline="0" dirty="0"/>
                        <a:t> name tagging</a:t>
                      </a:r>
                      <a:endParaRPr lang="en-US" sz="1600" b="1" dirty="0"/>
                    </a:p>
                  </a:txBody>
                  <a:tcPr/>
                </a:tc>
                <a:tc>
                  <a:txBody>
                    <a:bodyPr/>
                    <a:lstStyle/>
                    <a:p>
                      <a:r>
                        <a:rPr lang="en-US" sz="1600" b="1" dirty="0"/>
                        <a:t>100% for English, 90+% for other languages</a:t>
                      </a:r>
                    </a:p>
                  </a:txBody>
                  <a:tcPr/>
                </a:tc>
                <a:extLst>
                  <a:ext uri="{0D108BD9-81ED-4DB2-BD59-A6C34878D82A}">
                    <a16:rowId xmlns="" xmlns:a16="http://schemas.microsoft.com/office/drawing/2014/main" val="10005"/>
                  </a:ext>
                </a:extLst>
              </a:tr>
              <a:tr h="437499">
                <a:tc gridSpan="2">
                  <a:txBody>
                    <a:bodyPr/>
                    <a:lstStyle/>
                    <a:p>
                      <a:r>
                        <a:rPr lang="en-US" sz="1600" dirty="0"/>
                        <a:t> Development</a:t>
                      </a:r>
                      <a:r>
                        <a:rPr lang="en-US" sz="1600" baseline="0" dirty="0"/>
                        <a:t> Time</a:t>
                      </a:r>
                      <a:endParaRPr lang="en-US" sz="1600" dirty="0"/>
                    </a:p>
                  </a:txBody>
                  <a:tcPr/>
                </a:tc>
                <a:tc hMerge="1">
                  <a:txBody>
                    <a:bodyPr/>
                    <a:lstStyle/>
                    <a:p>
                      <a:endParaRPr lang="en-US" sz="1800" dirty="0"/>
                    </a:p>
                  </a:txBody>
                  <a:tcPr/>
                </a:tc>
                <a:tc>
                  <a:txBody>
                    <a:bodyPr/>
                    <a:lstStyle/>
                    <a:p>
                      <a:r>
                        <a:rPr lang="en-US" sz="1600" dirty="0"/>
                        <a:t>Half</a:t>
                      </a:r>
                      <a:r>
                        <a:rPr lang="en-US" sz="1600" baseline="0" dirty="0"/>
                        <a:t>  a year for anyone with a laptop</a:t>
                      </a:r>
                      <a:endParaRPr lang="en-US" sz="1600" dirty="0"/>
                    </a:p>
                  </a:txBody>
                  <a:tcPr/>
                </a:tc>
                <a:tc>
                  <a:txBody>
                    <a:bodyPr/>
                    <a:lstStyle/>
                    <a:p>
                      <a:r>
                        <a:rPr lang="en-US" sz="1600" b="1" dirty="0"/>
                        <a:t>A</a:t>
                      </a:r>
                      <a:r>
                        <a:rPr lang="en-US" sz="1600" b="1" baseline="0" dirty="0"/>
                        <a:t> few months for a handful of groups with computing resources</a:t>
                      </a:r>
                      <a:endParaRPr lang="en-US" sz="1600" b="1" dirty="0"/>
                    </a:p>
                  </a:txBody>
                  <a:tcPr/>
                </a:tc>
                <a:tc>
                  <a:txBody>
                    <a:bodyPr/>
                    <a:lstStyle/>
                    <a:p>
                      <a:r>
                        <a:rPr lang="en-US" sz="1600" b="1" dirty="0"/>
                        <a:t>A few hours for anyone</a:t>
                      </a:r>
                      <a:r>
                        <a:rPr lang="en-US" sz="1600" b="1" baseline="0" dirty="0"/>
                        <a:t> with a smart phone</a:t>
                      </a:r>
                      <a:endParaRPr lang="en-US" sz="1600" b="1" dirty="0"/>
                    </a:p>
                  </a:txBody>
                  <a:tcPr/>
                </a:tc>
                <a:extLst>
                  <a:ext uri="{0D108BD9-81ED-4DB2-BD59-A6C34878D82A}">
                    <a16:rowId xmlns="" xmlns:a16="http://schemas.microsoft.com/office/drawing/2014/main" val="10006"/>
                  </a:ext>
                </a:extLst>
              </a:tr>
              <a:tr h="1093748">
                <a:tc gridSpan="2">
                  <a:txBody>
                    <a:bodyPr/>
                    <a:lstStyle/>
                    <a:p>
                      <a:r>
                        <a:rPr lang="en-US" sz="1600" dirty="0"/>
                        <a:t>Cost</a:t>
                      </a:r>
                    </a:p>
                  </a:txBody>
                  <a:tcPr/>
                </a:tc>
                <a:tc hMerge="1">
                  <a:txBody>
                    <a:bodyPr/>
                    <a:lstStyle/>
                    <a:p>
                      <a:endParaRPr lang="en-US" sz="1800" dirty="0"/>
                    </a:p>
                  </a:txBody>
                  <a:tcPr/>
                </a:tc>
                <a:tc>
                  <a:txBody>
                    <a:bodyPr/>
                    <a:lstStyle/>
                    <a:p>
                      <a:r>
                        <a:rPr lang="en-US" sz="1600" dirty="0"/>
                        <a:t>Supervised models based on 500 fully annotated documents</a:t>
                      </a:r>
                    </a:p>
                  </a:txBody>
                  <a:tcPr/>
                </a:tc>
                <a:tc>
                  <a:txBody>
                    <a:bodyPr/>
                    <a:lstStyle/>
                    <a:p>
                      <a:r>
                        <a:rPr lang="en-US" sz="1600" b="1" dirty="0"/>
                        <a:t>No annotation for new language/domain</a:t>
                      </a:r>
                    </a:p>
                  </a:txBody>
                  <a:tcPr/>
                </a:tc>
                <a:tc>
                  <a:txBody>
                    <a:bodyPr/>
                    <a:lstStyle/>
                    <a:p>
                      <a:r>
                        <a:rPr lang="en-US" sz="1600" b="1" dirty="0"/>
                        <a:t>No or few annotations for any</a:t>
                      </a:r>
                      <a:r>
                        <a:rPr lang="en-US" sz="1600" b="1" baseline="0" dirty="0"/>
                        <a:t> language, domain or modality</a:t>
                      </a:r>
                      <a:endParaRPr lang="en-US" sz="1600" b="1" dirty="0"/>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631190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72"/>
          <p:cNvSpPr txBox="1">
            <a:spLocks noGrp="1"/>
          </p:cNvSpPr>
          <p:nvPr>
            <p:ph type="sldNum" idx="4294967295"/>
          </p:nvPr>
        </p:nvSpPr>
        <p:spPr>
          <a:xfrm>
            <a:off x="8839200" y="6324603"/>
            <a:ext cx="1524000" cy="365125"/>
          </a:xfrm>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sz="1400" b="1">
                <a:solidFill>
                  <a:schemeClr val="dk1"/>
                </a:solidFill>
                <a:latin typeface="Calibri"/>
                <a:ea typeface="Calibri"/>
                <a:cs typeface="Calibri"/>
                <a:sym typeface="Calibri"/>
              </a:rPr>
              <a:pPr/>
              <a:t>33</a:t>
            </a:fld>
            <a:endParaRPr sz="1400" b="1">
              <a:solidFill>
                <a:schemeClr val="dk1"/>
              </a:solidFill>
              <a:latin typeface="Calibri"/>
              <a:ea typeface="Calibri"/>
              <a:cs typeface="Calibri"/>
              <a:sym typeface="Calibri"/>
            </a:endParaRPr>
          </a:p>
        </p:txBody>
      </p:sp>
      <p:pic>
        <p:nvPicPr>
          <p:cNvPr id="405" name="Google Shape;405;p72"/>
          <p:cNvPicPr preferRelativeResize="0"/>
          <p:nvPr/>
        </p:nvPicPr>
        <p:blipFill rotWithShape="1">
          <a:blip r:embed="rId3">
            <a:alphaModFix/>
          </a:blip>
          <a:srcRect/>
          <a:stretch/>
        </p:blipFill>
        <p:spPr>
          <a:xfrm>
            <a:off x="1524000" y="1028703"/>
            <a:ext cx="9144000" cy="4788731"/>
          </a:xfrm>
          <a:prstGeom prst="rect">
            <a:avLst/>
          </a:prstGeom>
          <a:noFill/>
          <a:ln>
            <a:noFill/>
          </a:ln>
        </p:spPr>
      </p:pic>
      <p:sp>
        <p:nvSpPr>
          <p:cNvPr id="406" name="Google Shape;406;p72"/>
          <p:cNvSpPr txBox="1">
            <a:spLocks noGrp="1"/>
          </p:cNvSpPr>
          <p:nvPr>
            <p:ph type="body" idx="1"/>
          </p:nvPr>
        </p:nvSpPr>
        <p:spPr>
          <a:xfrm>
            <a:off x="1828802" y="5794092"/>
            <a:ext cx="8567225" cy="1066800"/>
          </a:xfrm>
          <a:prstGeom prst="rect">
            <a:avLst/>
          </a:prstGeom>
          <a:noFill/>
          <a:ln>
            <a:noFill/>
          </a:ln>
        </p:spPr>
        <p:txBody>
          <a:bodyPr spcFirstLastPara="1" vert="horz" wrap="square" lIns="91425" tIns="45700" rIns="91425" bIns="45700" rtlCol="0" anchor="t" anchorCtr="0">
            <a:noAutofit/>
          </a:bodyPr>
          <a:lstStyle/>
          <a:p>
            <a:pPr marL="0" indent="0">
              <a:lnSpc>
                <a:spcPct val="80000"/>
              </a:lnSpc>
              <a:spcBef>
                <a:spcPts val="0"/>
              </a:spcBef>
              <a:buClr>
                <a:srgbClr val="170981"/>
              </a:buClr>
              <a:buSzPts val="450"/>
              <a:buNone/>
            </a:pPr>
            <a:endParaRPr sz="562" u="sng" dirty="0">
              <a:solidFill>
                <a:schemeClr val="hlink"/>
              </a:solidFill>
              <a:latin typeface="Calibri"/>
              <a:ea typeface="Calibri"/>
              <a:cs typeface="Calibri"/>
              <a:sym typeface="Calibri"/>
              <a:hlinkClick r:id="rId4"/>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latin typeface="Calibri"/>
                <a:ea typeface="Calibri"/>
                <a:cs typeface="Calibri"/>
                <a:sym typeface="Calibri"/>
              </a:rPr>
              <a:t>Re-trainable Systems: </a:t>
            </a:r>
            <a:r>
              <a:rPr lang="de-DE" sz="1500" dirty="0">
                <a:solidFill>
                  <a:schemeClr val="dk1"/>
                </a:solidFill>
                <a:ea typeface="Calibri"/>
                <a:cs typeface="Calibri"/>
                <a:sym typeface="Calibri"/>
                <a:hlinkClick r:id="rId5"/>
              </a:rPr>
              <a:t>http://159.89.180.81:3300/elisa_ie/api</a:t>
            </a:r>
            <a:endParaRPr lang="de-DE"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latin typeface="Calibri"/>
                <a:ea typeface="Calibri"/>
                <a:cs typeface="Calibri"/>
                <a:sym typeface="Calibri"/>
              </a:rPr>
              <a:t>Demos: </a:t>
            </a:r>
            <a:r>
              <a:rPr lang="de-DE" sz="1500" dirty="0">
                <a:solidFill>
                  <a:schemeClr val="dk1"/>
                </a:solidFill>
                <a:ea typeface="Calibri"/>
                <a:cs typeface="Calibri"/>
                <a:sym typeface="Calibri"/>
                <a:hlinkClick r:id="rId6"/>
              </a:rPr>
              <a:t>http://159.89.180.81:3300/elisa_ie</a:t>
            </a:r>
            <a:endParaRPr lang="de-DE"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ea typeface="Calibri"/>
                <a:cs typeface="Calibri"/>
                <a:sym typeface="Calibri"/>
              </a:rPr>
              <a:t>Heat map: </a:t>
            </a:r>
            <a:r>
              <a:rPr lang="en-US" sz="1500" dirty="0">
                <a:solidFill>
                  <a:schemeClr val="dk1"/>
                </a:solidFill>
                <a:ea typeface="Calibri"/>
                <a:cs typeface="Calibri"/>
                <a:sym typeface="Calibri"/>
                <a:hlinkClick r:id="rId7"/>
              </a:rPr>
              <a:t>http://159.89.180.81:8080/</a:t>
            </a:r>
            <a:endParaRPr lang="en-US"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endParaRPr lang="de-DE" sz="1500" dirty="0">
              <a:solidFill>
                <a:schemeClr val="dk1"/>
              </a:solidFill>
              <a:ea typeface="Calibri"/>
              <a:cs typeface="Calibri"/>
              <a:sym typeface="Calibri"/>
            </a:endParaRPr>
          </a:p>
        </p:txBody>
      </p:sp>
      <p:sp>
        <p:nvSpPr>
          <p:cNvPr id="7" name="Google Shape;68;p2"/>
          <p:cNvSpPr txBox="1">
            <a:spLocks noGrp="1"/>
          </p:cNvSpPr>
          <p:nvPr>
            <p:ph type="title"/>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400" dirty="0"/>
              <a:t>Application 1: Monitoring Disasters Reported in 287 Languages</a:t>
            </a:r>
            <a:endParaRPr sz="2400" dirty="0"/>
          </a:p>
        </p:txBody>
      </p:sp>
    </p:spTree>
    <p:extLst>
      <p:ext uri="{BB962C8B-B14F-4D97-AF65-F5344CB8AC3E}">
        <p14:creationId xmlns:p14="http://schemas.microsoft.com/office/powerpoint/2010/main" val="100815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673116"/>
            <a:ext cx="1039957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(Li et al., ACL2020 Best Demo Paper Award)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Arial"/>
              </a:rPr>
              <a:t>GitHub</a:t>
            </a:r>
            <a:r>
              <a:rPr kumimoji="0" lang="en-US" sz="1800" b="0" i="0" u="none" strike="noStrike" kern="1200" cap="none" spc="0" normalizeH="0" baseline="0" noProof="0" dirty="0">
                <a:ln>
                  <a:noFill/>
                </a:ln>
                <a:solidFill>
                  <a:srgbClr val="000000"/>
                </a:solidFill>
                <a:effectLst/>
                <a:uLnTx/>
                <a:uFillTx/>
                <a:latin typeface="Calibri"/>
                <a:ea typeface="+mn-ea"/>
                <a:cs typeface="Arial"/>
              </a:rPr>
              <a:t>: https://</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github.com</a:t>
            </a:r>
            <a:r>
              <a:rPr kumimoji="0" lang="en-US" sz="1800" b="0" i="0" u="none" strike="noStrike" kern="1200" cap="none" spc="0" normalizeH="0" baseline="0" noProof="0" dirty="0">
                <a:ln>
                  <a:noFill/>
                </a:ln>
                <a:solidFill>
                  <a:srgbClr val="000000"/>
                </a:solidFill>
                <a:effectLst/>
                <a:uLnTx/>
                <a:uFillTx/>
                <a:latin typeface="Calibri"/>
                <a:ea typeface="+mn-ea"/>
                <a:cs typeface="Arial"/>
              </a:rPr>
              <a:t>/GAIA-IE/</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gaia</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Arial"/>
              </a:rPr>
              <a:t>DockerHub</a:t>
            </a:r>
            <a:r>
              <a:rPr kumimoji="0" 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hlinkClick r:id="rId2"/>
              </a:rPr>
              <a:t>https://hub.docker.com/orgs/blendernlp/repositories</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Demo: http://159.89.180.81/demo/</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video_recommendation</a:t>
            </a:r>
            <a:r>
              <a:rPr kumimoji="0" lang="en-US" sz="1800" b="0" i="0" u="none" strike="noStrike" kern="1200" cap="none" spc="0" normalizeH="0" baseline="0" noProof="0" dirty="0">
                <a:ln>
                  <a:noFill/>
                </a:ln>
                <a:solidFill>
                  <a:srgbClr val="000000"/>
                </a:solidFill>
                <a:effectLst/>
                <a:uLnTx/>
                <a:uFillTx/>
                <a:latin typeface="Calibri"/>
                <a:ea typeface="+mn-ea"/>
                <a:cs typeface="Arial"/>
              </a:rPr>
              <a:t>/</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index_attack_dark.html</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pic>
        <p:nvPicPr>
          <p:cNvPr id="6" name="Picture 5"/>
          <p:cNvPicPr>
            <a:picLocks noChangeAspect="1"/>
          </p:cNvPicPr>
          <p:nvPr/>
        </p:nvPicPr>
        <p:blipFill>
          <a:blip r:embed="rId3"/>
          <a:stretch>
            <a:fillRect/>
          </a:stretch>
        </p:blipFill>
        <p:spPr>
          <a:xfrm>
            <a:off x="1663638" y="990917"/>
            <a:ext cx="8793014" cy="4655760"/>
          </a:xfrm>
          <a:prstGeom prst="rect">
            <a:avLst/>
          </a:prstGeom>
        </p:spPr>
      </p:pic>
      <p:sp>
        <p:nvSpPr>
          <p:cNvPr id="8" name="Google Shape;68;p2"/>
          <p:cNvSpPr txBox="1">
            <a:spLocks/>
          </p:cNvSpPr>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accent1"/>
                </a:solidFill>
              </a:rPr>
              <a:t>Application 2: Analyzing International Conflicts</a:t>
            </a:r>
          </a:p>
        </p:txBody>
      </p:sp>
    </p:spTree>
    <p:extLst>
      <p:ext uri="{BB962C8B-B14F-4D97-AF65-F5344CB8AC3E}">
        <p14:creationId xmlns:p14="http://schemas.microsoft.com/office/powerpoint/2010/main" val="3315948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pic>
        <p:nvPicPr>
          <p:cNvPr id="10" name="Picture 9"/>
          <p:cNvPicPr>
            <a:picLocks noChangeAspect="1"/>
          </p:cNvPicPr>
          <p:nvPr/>
        </p:nvPicPr>
        <p:blipFill>
          <a:blip r:embed="rId3"/>
          <a:stretch>
            <a:fillRect/>
          </a:stretch>
        </p:blipFill>
        <p:spPr>
          <a:xfrm>
            <a:off x="1892515" y="3543198"/>
            <a:ext cx="758711" cy="894585"/>
          </a:xfrm>
          <a:prstGeom prst="rect">
            <a:avLst/>
          </a:prstGeom>
        </p:spPr>
      </p:pic>
      <p:sp>
        <p:nvSpPr>
          <p:cNvPr id="5" name="Rectangle 4"/>
          <p:cNvSpPr/>
          <p:nvPr/>
        </p:nvSpPr>
        <p:spPr>
          <a:xfrm>
            <a:off x="102389" y="2619868"/>
            <a:ext cx="3899799" cy="923330"/>
          </a:xfrm>
          <a:prstGeom prst="rect">
            <a:avLst/>
          </a:prstGeom>
        </p:spPr>
        <p:txBody>
          <a:bodyPr wrap="square">
            <a:spAutoFit/>
          </a:bodyPr>
          <a:lstStyle/>
          <a:p>
            <a:r>
              <a:rPr lang="en-US" dirty="0"/>
              <a:t>In coal we trust: </a:t>
            </a:r>
            <a:r>
              <a:rPr lang="en-US" dirty="0">
                <a:solidFill>
                  <a:srgbClr val="C00000"/>
                </a:solidFill>
              </a:rPr>
              <a:t>Australia</a:t>
            </a:r>
            <a:r>
              <a:rPr lang="en-US" dirty="0"/>
              <a:t>’s voters back PM Scott Morrison’s faith in fossil fuel</a:t>
            </a:r>
          </a:p>
          <a:p>
            <a:endParaRPr lang="en-US" dirty="0"/>
          </a:p>
        </p:txBody>
      </p:sp>
      <p:sp>
        <p:nvSpPr>
          <p:cNvPr id="6" name="Rectangle 5"/>
          <p:cNvSpPr/>
          <p:nvPr/>
        </p:nvSpPr>
        <p:spPr>
          <a:xfrm>
            <a:off x="7897652" y="2407695"/>
            <a:ext cx="3760948" cy="1477328"/>
          </a:xfrm>
          <a:prstGeom prst="rect">
            <a:avLst/>
          </a:prstGeom>
        </p:spPr>
        <p:txBody>
          <a:bodyPr wrap="square">
            <a:spAutoFit/>
          </a:bodyPr>
          <a:lstStyle/>
          <a:p>
            <a:r>
              <a:rPr lang="en-US" dirty="0"/>
              <a:t>Police officers watch over climate activists from </a:t>
            </a:r>
            <a:r>
              <a:rPr lang="en-US" dirty="0" err="1"/>
              <a:t>Ende</a:t>
            </a:r>
            <a:r>
              <a:rPr lang="en-US" dirty="0"/>
              <a:t> </a:t>
            </a:r>
            <a:r>
              <a:rPr lang="en-US" dirty="0" err="1"/>
              <a:t>Gelaende</a:t>
            </a:r>
            <a:r>
              <a:rPr lang="en-US" dirty="0"/>
              <a:t> as they block train tracks next to </a:t>
            </a:r>
            <a:r>
              <a:rPr lang="en-US" dirty="0" err="1"/>
              <a:t>Jaenschwalde</a:t>
            </a:r>
            <a:r>
              <a:rPr lang="en-US" dirty="0"/>
              <a:t> power plant in eastern </a:t>
            </a:r>
            <a:r>
              <a:rPr lang="en-US" dirty="0">
                <a:solidFill>
                  <a:srgbClr val="C00000"/>
                </a:solidFill>
              </a:rPr>
              <a:t>Germany</a:t>
            </a:r>
            <a:r>
              <a:rPr lang="en-US" dirty="0"/>
              <a:t> on November 30, 2019</a:t>
            </a:r>
          </a:p>
        </p:txBody>
      </p:sp>
      <p:pic>
        <p:nvPicPr>
          <p:cNvPr id="7" name="Picture 6"/>
          <p:cNvPicPr>
            <a:picLocks noChangeAspect="1"/>
          </p:cNvPicPr>
          <p:nvPr/>
        </p:nvPicPr>
        <p:blipFill>
          <a:blip r:embed="rId4"/>
          <a:stretch>
            <a:fillRect/>
          </a:stretch>
        </p:blipFill>
        <p:spPr>
          <a:xfrm>
            <a:off x="3852774" y="2023378"/>
            <a:ext cx="3949781" cy="2221752"/>
          </a:xfrm>
          <a:prstGeom prst="rect">
            <a:avLst/>
          </a:prstGeom>
        </p:spPr>
      </p:pic>
      <p:sp>
        <p:nvSpPr>
          <p:cNvPr id="11" name="Google Shape;1131;p104"/>
          <p:cNvSpPr txBox="1">
            <a:spLocks/>
          </p:cNvSpPr>
          <p:nvPr/>
        </p:nvSpPr>
        <p:spPr>
          <a:xfrm>
            <a:off x="687050" y="858495"/>
            <a:ext cx="11359807" cy="665847"/>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US" sz="2000" dirty="0">
                <a:solidFill>
                  <a:schemeClr val="dk1"/>
                </a:solidFill>
                <a:ea typeface="Calibri"/>
                <a:cs typeface="Calibri"/>
                <a:sym typeface="Calibri"/>
              </a:rPr>
              <a:t>Detect fake news by checking cross-media knowledge element inconsistency [Fung et al., 2021]</a:t>
            </a:r>
          </a:p>
        </p:txBody>
      </p:sp>
      <p:pic>
        <p:nvPicPr>
          <p:cNvPr id="12" name="Google Shape;866;p71"/>
          <p:cNvPicPr preferRelativeResize="0"/>
          <p:nvPr/>
        </p:nvPicPr>
        <p:blipFill>
          <a:blip r:embed="rId5">
            <a:alphaModFix/>
          </a:blip>
          <a:stretch>
            <a:fillRect/>
          </a:stretch>
        </p:blipFill>
        <p:spPr>
          <a:xfrm>
            <a:off x="885635" y="4841620"/>
            <a:ext cx="10772965" cy="1792267"/>
          </a:xfrm>
          <a:prstGeom prst="rect">
            <a:avLst/>
          </a:prstGeom>
          <a:noFill/>
          <a:ln>
            <a:noFill/>
          </a:ln>
        </p:spPr>
      </p:pic>
      <p:sp>
        <p:nvSpPr>
          <p:cNvPr id="13" name="Google Shape;68;p2"/>
          <p:cNvSpPr txBox="1">
            <a:spLocks noGrp="1"/>
          </p:cNvSpPr>
          <p:nvPr>
            <p:ph type="title"/>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Application 3: Fine-grained Misinformation Detection</a:t>
            </a:r>
            <a:endParaRPr sz="2800" dirty="0"/>
          </a:p>
        </p:txBody>
      </p:sp>
    </p:spTree>
    <p:extLst>
      <p:ext uri="{BB962C8B-B14F-4D97-AF65-F5344CB8AC3E}">
        <p14:creationId xmlns:p14="http://schemas.microsoft.com/office/powerpoint/2010/main" val="3221284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Application 4: Knowledge-guided Dialog Systems</a:t>
            </a:r>
            <a:endParaRPr sz="2800" dirty="0"/>
          </a:p>
        </p:txBody>
      </p:sp>
      <p:sp>
        <p:nvSpPr>
          <p:cNvPr id="69" name="Google Shape;69;p2"/>
          <p:cNvSpPr txBox="1">
            <a:spLocks noGrp="1"/>
          </p:cNvSpPr>
          <p:nvPr>
            <p:ph type="body" idx="1"/>
          </p:nvPr>
        </p:nvSpPr>
        <p:spPr>
          <a:xfrm>
            <a:off x="551873" y="893947"/>
            <a:ext cx="10972800" cy="4484915"/>
          </a:xfrm>
          <a:prstGeom prst="rect">
            <a:avLst/>
          </a:prstGeom>
          <a:noFill/>
          <a:ln>
            <a:noFill/>
          </a:ln>
        </p:spPr>
        <p:txBody>
          <a:bodyPr spcFirstLastPara="1" wrap="square" lIns="91425" tIns="45700" rIns="91425" bIns="45700" anchor="t" anchorCtr="0">
            <a:noAutofit/>
          </a:bodyPr>
          <a:lstStyle/>
          <a:p>
            <a:pPr>
              <a:spcBef>
                <a:spcPts val="0"/>
              </a:spcBef>
            </a:pPr>
            <a:r>
              <a:rPr lang="en-US" dirty="0"/>
              <a:t>Make the dialog system as knowledgeable as your best friend in the book club [Li et al., NAACL2022]</a:t>
            </a: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36</a:t>
            </a:fld>
            <a:endParaRPr/>
          </a:p>
        </p:txBody>
      </p:sp>
      <p:pic>
        <p:nvPicPr>
          <p:cNvPr id="2" name="Picture 1"/>
          <p:cNvPicPr>
            <a:picLocks noChangeAspect="1"/>
          </p:cNvPicPr>
          <p:nvPr/>
        </p:nvPicPr>
        <p:blipFill>
          <a:blip r:embed="rId3"/>
          <a:stretch>
            <a:fillRect/>
          </a:stretch>
        </p:blipFill>
        <p:spPr>
          <a:xfrm>
            <a:off x="2944090" y="1901877"/>
            <a:ext cx="5138177" cy="4736758"/>
          </a:xfrm>
          <a:prstGeom prst="rect">
            <a:avLst/>
          </a:prstGeom>
        </p:spPr>
      </p:pic>
    </p:spTree>
    <p:extLst>
      <p:ext uri="{BB962C8B-B14F-4D97-AF65-F5344CB8AC3E}">
        <p14:creationId xmlns:p14="http://schemas.microsoft.com/office/powerpoint/2010/main" val="162212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Remaining Challenge 1: Lack of Knowledge Reasoning</a:t>
            </a:r>
            <a:endParaRPr sz="2800" dirty="0"/>
          </a:p>
        </p:txBody>
      </p:sp>
      <p:sp>
        <p:nvSpPr>
          <p:cNvPr id="69" name="Google Shape;69;p2"/>
          <p:cNvSpPr txBox="1">
            <a:spLocks noGrp="1"/>
          </p:cNvSpPr>
          <p:nvPr>
            <p:ph type="body" idx="1"/>
          </p:nvPr>
        </p:nvSpPr>
        <p:spPr>
          <a:xfrm>
            <a:off x="424873" y="917038"/>
            <a:ext cx="10972800" cy="4484915"/>
          </a:xfrm>
          <a:prstGeom prst="rect">
            <a:avLst/>
          </a:prstGeom>
          <a:noFill/>
          <a:ln>
            <a:noFill/>
          </a:ln>
        </p:spPr>
        <p:txBody>
          <a:bodyPr spcFirstLastPara="1" wrap="square" lIns="91425" tIns="45700" rIns="91425" bIns="45700" anchor="t" anchorCtr="0">
            <a:noAutofit/>
          </a:bodyPr>
          <a:lstStyle/>
          <a:p>
            <a:pPr>
              <a:spcBef>
                <a:spcPts val="0"/>
              </a:spcBef>
            </a:pPr>
            <a:r>
              <a:rPr lang="en-US" dirty="0"/>
              <a:t>Requires global knowledge aggregation and reasoning</a:t>
            </a: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37</a:t>
            </a:fld>
            <a:endParaRPr/>
          </a:p>
        </p:txBody>
      </p:sp>
      <p:sp>
        <p:nvSpPr>
          <p:cNvPr id="5" name="Google Shape;69;p2"/>
          <p:cNvSpPr txBox="1">
            <a:spLocks/>
          </p:cNvSpPr>
          <p:nvPr/>
        </p:nvSpPr>
        <p:spPr>
          <a:xfrm>
            <a:off x="785090" y="1415803"/>
            <a:ext cx="10795001" cy="2625107"/>
          </a:xfrm>
          <a:prstGeom prst="rect">
            <a:avLst/>
          </a:prstGeom>
          <a:solidFill>
            <a:schemeClr val="accent1">
              <a:lumMod val="40000"/>
              <a:lumOff val="6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0"/>
              </a:spcBef>
            </a:pPr>
            <a:r>
              <a:rPr lang="en-US" i="1" dirty="0"/>
              <a:t>Contaminated food from Haiti could enter the Dominican Republic</a:t>
            </a:r>
          </a:p>
          <a:p>
            <a:pPr lvl="1">
              <a:spcBef>
                <a:spcPts val="0"/>
              </a:spcBef>
            </a:pPr>
            <a:r>
              <a:rPr lang="en-US" i="1" dirty="0"/>
              <a:t>The contaminated lobster and other food, drinks, and ice served at the wedding were provided by the catering company at Casa de Campo </a:t>
            </a:r>
          </a:p>
          <a:p>
            <a:pPr lvl="1">
              <a:spcBef>
                <a:spcPts val="0"/>
              </a:spcBef>
            </a:pPr>
            <a:r>
              <a:rPr lang="en-US" i="1" dirty="0"/>
              <a:t>More than 300 wedding guests, including a 30-year-old Massachusetts man and others, ate lobster contaminated with cholera at Casa de Campo </a:t>
            </a:r>
          </a:p>
          <a:p>
            <a:pPr lvl="1">
              <a:spcBef>
                <a:spcPts val="0"/>
              </a:spcBef>
            </a:pPr>
            <a:r>
              <a:rPr lang="en-US" i="1" dirty="0"/>
              <a:t>A 30-year-old man went to the emergency room of Massachusetts General Hospital </a:t>
            </a:r>
          </a:p>
          <a:p>
            <a:pPr lvl="1">
              <a:spcBef>
                <a:spcPts val="0"/>
              </a:spcBef>
            </a:pPr>
            <a:r>
              <a:rPr lang="en-US" i="1" dirty="0"/>
              <a:t>A Massachusetts 30-year-old man was diagnosed with cholera in Massachusetts and at Massachusetts General Hospital </a:t>
            </a:r>
          </a:p>
        </p:txBody>
      </p:sp>
      <p:sp>
        <p:nvSpPr>
          <p:cNvPr id="2" name="Down Arrow 1"/>
          <p:cNvSpPr/>
          <p:nvPr/>
        </p:nvSpPr>
        <p:spPr>
          <a:xfrm>
            <a:off x="4872182" y="4133273"/>
            <a:ext cx="450273" cy="49645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Google Shape;69;p2"/>
          <p:cNvSpPr txBox="1">
            <a:spLocks/>
          </p:cNvSpPr>
          <p:nvPr/>
        </p:nvSpPr>
        <p:spPr>
          <a:xfrm>
            <a:off x="891308" y="4720112"/>
            <a:ext cx="10795001" cy="787069"/>
          </a:xfrm>
          <a:prstGeom prst="rect">
            <a:avLst/>
          </a:prstGeom>
          <a:solidFill>
            <a:schemeClr val="accent1">
              <a:lumMod val="40000"/>
              <a:lumOff val="6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0"/>
              </a:spcBef>
            </a:pPr>
            <a:r>
              <a:rPr lang="en-US" i="1" dirty="0" err="1"/>
              <a:t>Purchase.agent</a:t>
            </a:r>
            <a:r>
              <a:rPr lang="en-US" i="1" dirty="0"/>
              <a:t> = the catering company instead of the 30-year-old man</a:t>
            </a:r>
          </a:p>
          <a:p>
            <a:pPr lvl="1">
              <a:spcBef>
                <a:spcPts val="0"/>
              </a:spcBef>
            </a:pPr>
            <a:r>
              <a:rPr lang="en-US" i="1" dirty="0"/>
              <a:t>The 30-year-old man = </a:t>
            </a:r>
            <a:r>
              <a:rPr lang="en-US" i="1" dirty="0" err="1"/>
              <a:t>Sue.plaintiff</a:t>
            </a:r>
            <a:r>
              <a:rPr lang="en-US" i="1" dirty="0"/>
              <a:t> instead of </a:t>
            </a:r>
            <a:r>
              <a:rPr lang="en-US" i="1" dirty="0" err="1"/>
              <a:t>Sue.defendant</a:t>
            </a:r>
            <a:endParaRPr lang="en-US" i="1" dirty="0"/>
          </a:p>
        </p:txBody>
      </p:sp>
    </p:spTree>
    <p:extLst>
      <p:ext uri="{BB962C8B-B14F-4D97-AF65-F5344CB8AC3E}">
        <p14:creationId xmlns:p14="http://schemas.microsoft.com/office/powerpoint/2010/main" val="195581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2-06-19 at 6.10.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987" y="866524"/>
            <a:ext cx="4636013" cy="3786589"/>
          </a:xfrm>
          <a:prstGeom prst="rect">
            <a:avLst/>
          </a:prstGeom>
        </p:spPr>
      </p:pic>
      <p:sp>
        <p:nvSpPr>
          <p:cNvPr id="9220" name="Slide Number Placeholder 3"/>
          <p:cNvSpPr>
            <a:spLocks noGrp="1"/>
          </p:cNvSpPr>
          <p:nvPr>
            <p:ph type="sldNum" sz="quarter" idx="4294967295"/>
          </p:nvPr>
        </p:nvSpPr>
        <p:spPr bwMode="auto">
          <a:xfrm>
            <a:off x="10943168" y="6569076"/>
            <a:ext cx="1248833"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cs typeface="MS PGothic" pitchFamily="34" charset="-128"/>
              </a:defRPr>
            </a:lvl1pPr>
            <a:lvl2pPr>
              <a:defRPr sz="2400">
                <a:solidFill>
                  <a:schemeClr val="tx1"/>
                </a:solidFill>
                <a:latin typeface="Calibri" pitchFamily="34" charset="0"/>
                <a:ea typeface="MS PGothic" pitchFamily="34" charset="-128"/>
              </a:defRPr>
            </a:lvl2pPr>
            <a:lvl3pPr>
              <a:defRPr sz="2000">
                <a:solidFill>
                  <a:srgbClr val="12076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CD6F423-CF64-44CA-8D30-0E533F4AF26F}" type="slidenum">
              <a:rPr kumimoji="0" lang="zh-CN" altLang="en-US" sz="1400" b="0" i="0" u="none" strike="noStrike" kern="1200" cap="none" spc="0" normalizeH="0" baseline="0" noProof="0" smtClean="0">
                <a:ln>
                  <a:noFill/>
                </a:ln>
                <a:solidFill>
                  <a:srgbClr val="000000"/>
                </a:solidFill>
                <a:effectLst/>
                <a:uLnTx/>
                <a:uFillTx/>
                <a:latin typeface="Calibri" pitchFamily="34" charset="0"/>
                <a:ea typeface="SimSun" pitchFamily="2" charset="-122"/>
              </a:rPr>
              <a:pPr marL="0" marR="0" lvl="0" indent="0" algn="ctr" defTabSz="914400" rtl="0" eaLnBrk="1" fontAlgn="auto" latinLnBrk="0" hangingPunct="1">
                <a:lnSpc>
                  <a:spcPct val="100000"/>
                </a:lnSpc>
                <a:spcBef>
                  <a:spcPts val="0"/>
                </a:spcBef>
                <a:spcAft>
                  <a:spcPts val="0"/>
                </a:spcAft>
                <a:buClrTx/>
                <a:buSzTx/>
                <a:buFontTx/>
                <a:buNone/>
                <a:tabLst/>
                <a:defRPr/>
              </a:pPr>
              <a:t>38</a:t>
            </a:fld>
            <a:r>
              <a:rPr kumimoji="0" lang="en-US" altLang="zh-CN" sz="1200" b="0" i="0" u="none" strike="noStrike" kern="1200" cap="none" spc="0" normalizeH="0" baseline="0" noProof="0" dirty="0">
                <a:ln>
                  <a:noFill/>
                </a:ln>
                <a:solidFill>
                  <a:srgbClr val="000000"/>
                </a:solidFill>
                <a:effectLst/>
                <a:uLnTx/>
                <a:uFillTx/>
                <a:latin typeface="SimSun" pitchFamily="2" charset="-122"/>
                <a:ea typeface="SimSun" pitchFamily="2" charset="-122"/>
                <a:cs typeface="Arial" charset="0"/>
              </a:rPr>
              <a:t> </a:t>
            </a:r>
          </a:p>
        </p:txBody>
      </p:sp>
      <p:sp>
        <p:nvSpPr>
          <p:cNvPr id="8" name="Content Placeholder 2"/>
          <p:cNvSpPr>
            <a:spLocks noGrp="1"/>
          </p:cNvSpPr>
          <p:nvPr>
            <p:ph idx="1"/>
          </p:nvPr>
        </p:nvSpPr>
        <p:spPr>
          <a:xfrm>
            <a:off x="83079" y="798772"/>
            <a:ext cx="7629285" cy="5680538"/>
          </a:xfrm>
        </p:spPr>
        <p:txBody>
          <a:bodyPr>
            <a:normAutofit/>
          </a:bodyPr>
          <a:lstStyle/>
          <a:p>
            <a:pPr>
              <a:lnSpc>
                <a:spcPct val="120000"/>
              </a:lnSpc>
              <a:defRPr/>
            </a:pPr>
            <a:r>
              <a:rPr lang="en-US" sz="1800" dirty="0"/>
              <a:t>Rare Triggers</a:t>
            </a:r>
          </a:p>
          <a:p>
            <a:pPr lvl="1">
              <a:lnSpc>
                <a:spcPct val="120000"/>
              </a:lnSpc>
              <a:defRPr/>
            </a:pPr>
            <a:r>
              <a:rPr lang="en-US" altLang="zh-CN" sz="1600" dirty="0">
                <a:cs typeface="Arial" pitchFamily="34" charset="0"/>
              </a:rPr>
              <a:t>his men </a:t>
            </a:r>
            <a:r>
              <a:rPr lang="en-US" altLang="zh-CN" sz="1600" b="1" dirty="0">
                <a:solidFill>
                  <a:srgbClr val="7030A0"/>
                </a:solidFill>
              </a:rPr>
              <a:t>back</a:t>
            </a:r>
            <a:r>
              <a:rPr lang="en-US" altLang="zh-CN" sz="1600" dirty="0">
                <a:cs typeface="Arial" pitchFamily="34" charset="0"/>
              </a:rPr>
              <a:t> to their compound</a:t>
            </a:r>
            <a:endParaRPr lang="en-US" sz="1600" dirty="0"/>
          </a:p>
          <a:p>
            <a:pPr lvl="1">
              <a:lnSpc>
                <a:spcPct val="120000"/>
              </a:lnSpc>
              <a:defRPr/>
            </a:pPr>
            <a:r>
              <a:rPr lang="en-US" altLang="zh-CN" sz="1600" dirty="0">
                <a:cs typeface="Arial" pitchFamily="34" charset="0"/>
              </a:rPr>
              <a:t>A suicide bomber </a:t>
            </a:r>
            <a:r>
              <a:rPr lang="en-US" altLang="zh-CN" sz="1600" b="1" dirty="0">
                <a:solidFill>
                  <a:srgbClr val="7030A0"/>
                </a:solidFill>
              </a:rPr>
              <a:t>detonated</a:t>
            </a:r>
            <a:r>
              <a:rPr lang="en-US" altLang="zh-CN" sz="1600" dirty="0">
                <a:cs typeface="Arial" pitchFamily="34" charset="0"/>
              </a:rPr>
              <a:t> explosives at the entrance to a crowded</a:t>
            </a:r>
          </a:p>
          <a:p>
            <a:pPr lvl="1">
              <a:lnSpc>
                <a:spcPct val="120000"/>
              </a:lnSpc>
              <a:defRPr/>
            </a:pPr>
            <a:r>
              <a:rPr lang="en-US" altLang="zh-CN" sz="1600" dirty="0">
                <a:cs typeface="Arial" pitchFamily="34" charset="0"/>
              </a:rPr>
              <a:t>medical teams </a:t>
            </a:r>
            <a:r>
              <a:rPr lang="en-US" altLang="zh-CN" sz="1600" b="1" dirty="0">
                <a:solidFill>
                  <a:srgbClr val="7030A0"/>
                </a:solidFill>
              </a:rPr>
              <a:t>carting</a:t>
            </a:r>
            <a:r>
              <a:rPr lang="en-US" altLang="zh-CN" sz="1600" dirty="0">
                <a:cs typeface="Arial" pitchFamily="34" charset="0"/>
              </a:rPr>
              <a:t> away dozens of wounded victims</a:t>
            </a:r>
            <a:endParaRPr lang="en-US" sz="1600" dirty="0"/>
          </a:p>
          <a:p>
            <a:pPr lvl="1">
              <a:lnSpc>
                <a:spcPct val="120000"/>
              </a:lnSpc>
              <a:defRPr/>
            </a:pPr>
            <a:r>
              <a:rPr lang="en-US" sz="1600" dirty="0"/>
              <a:t>Today I </a:t>
            </a:r>
            <a:r>
              <a:rPr lang="en-US" sz="1600" b="1" dirty="0">
                <a:solidFill>
                  <a:srgbClr val="7030A0"/>
                </a:solidFill>
              </a:rPr>
              <a:t>was let go </a:t>
            </a:r>
            <a:r>
              <a:rPr lang="en-US" sz="1600" dirty="0"/>
              <a:t>from my job after working there for 4 1/2 years.</a:t>
            </a:r>
          </a:p>
          <a:p>
            <a:pPr lvl="1">
              <a:lnSpc>
                <a:spcPct val="120000"/>
              </a:lnSpc>
              <a:defRPr/>
            </a:pPr>
            <a:r>
              <a:rPr lang="en-US" sz="1600" dirty="0"/>
              <a:t>This morning in Michigan, a second straight night and into this morning, </a:t>
            </a:r>
            <a:br>
              <a:rPr lang="en-US" sz="1600" dirty="0"/>
            </a:br>
            <a:r>
              <a:rPr lang="en-US" sz="1600" dirty="0"/>
              <a:t>hundreds of people have been </a:t>
            </a:r>
            <a:r>
              <a:rPr lang="en-US" sz="1600" b="1" dirty="0">
                <a:solidFill>
                  <a:srgbClr val="7030A0"/>
                </a:solidFill>
              </a:rPr>
              <a:t>rioting</a:t>
            </a:r>
            <a:r>
              <a:rPr lang="en-US" sz="1600" dirty="0"/>
              <a:t> in Benton harbor.</a:t>
            </a:r>
          </a:p>
          <a:p>
            <a:pPr>
              <a:lnSpc>
                <a:spcPct val="120000"/>
              </a:lnSpc>
              <a:defRPr/>
            </a:pPr>
            <a:endParaRPr lang="en-US" sz="1800" dirty="0"/>
          </a:p>
          <a:p>
            <a:pPr>
              <a:lnSpc>
                <a:spcPct val="120000"/>
              </a:lnSpc>
              <a:defRPr/>
            </a:pPr>
            <a:r>
              <a:rPr lang="en-US" sz="1800" dirty="0"/>
              <a:t>Rare Arguments</a:t>
            </a:r>
          </a:p>
          <a:p>
            <a:pPr lvl="1">
              <a:spcBef>
                <a:spcPts val="300"/>
              </a:spcBef>
              <a:spcAft>
                <a:spcPts val="300"/>
              </a:spcAft>
            </a:pPr>
            <a:r>
              <a:rPr lang="en-US" sz="1600" dirty="0"/>
              <a:t>He called the case and I'm quoting now, a judge's worst nightmare, but he noted that Maryland Parole Boards and the facility where Michael Serious was held, the institution made what the judge called the final decision on whether to release </a:t>
            </a:r>
            <a:r>
              <a:rPr lang="en-US" sz="1600" dirty="0">
                <a:solidFill>
                  <a:srgbClr val="C00000"/>
                </a:solidFill>
              </a:rPr>
              <a:t>serious [release-</a:t>
            </a:r>
            <a:r>
              <a:rPr lang="en-US" sz="1600" dirty="0" err="1">
                <a:solidFill>
                  <a:srgbClr val="C00000"/>
                </a:solidFill>
              </a:rPr>
              <a:t>parole_person</a:t>
            </a:r>
            <a:r>
              <a:rPr lang="en-US" sz="1600" dirty="0">
                <a:solidFill>
                  <a:srgbClr val="C00000"/>
                </a:solidFill>
              </a:rPr>
              <a:t>]</a:t>
            </a:r>
            <a:r>
              <a:rPr lang="en-US" sz="1600" dirty="0"/>
              <a:t>. </a:t>
            </a:r>
          </a:p>
          <a:p>
            <a:pPr lvl="1">
              <a:spcBef>
                <a:spcPts val="300"/>
              </a:spcBef>
              <a:spcAft>
                <a:spcPts val="300"/>
              </a:spcAft>
            </a:pPr>
            <a:r>
              <a:rPr lang="en-US" sz="1600" dirty="0"/>
              <a:t>A source tell US Enron is considering suing its own investment bankers for </a:t>
            </a:r>
            <a:r>
              <a:rPr lang="en-US" sz="1600" dirty="0">
                <a:solidFill>
                  <a:srgbClr val="C00000"/>
                </a:solidFill>
              </a:rPr>
              <a:t>giving it bad financial advice [</a:t>
            </a:r>
            <a:r>
              <a:rPr lang="en-US" sz="1600" dirty="0" err="1">
                <a:solidFill>
                  <a:srgbClr val="C00000"/>
                </a:solidFill>
              </a:rPr>
              <a:t>Sue_crime</a:t>
            </a:r>
            <a:r>
              <a:rPr lang="en-US" sz="1600" dirty="0">
                <a:solidFill>
                  <a:srgbClr val="C00000"/>
                </a:solidFill>
              </a:rPr>
              <a:t>]</a:t>
            </a:r>
            <a:r>
              <a:rPr lang="en-US" sz="1600" dirty="0"/>
              <a:t>. </a:t>
            </a:r>
          </a:p>
        </p:txBody>
      </p:sp>
      <p:sp>
        <p:nvSpPr>
          <p:cNvPr id="6" name="Google Shape;68;p2"/>
          <p:cNvSpPr txBox="1">
            <a:spLocks noGrp="1"/>
          </p:cNvSpPr>
          <p:nvPr>
            <p:ph type="title"/>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400" dirty="0"/>
              <a:t>Remaining Challenge 2: The Unsolved “Long-Tail” Problem</a:t>
            </a:r>
            <a:endParaRPr sz="2400" dirty="0"/>
          </a:p>
        </p:txBody>
      </p:sp>
    </p:spTree>
    <p:extLst>
      <p:ext uri="{BB962C8B-B14F-4D97-AF65-F5344CB8AC3E}">
        <p14:creationId xmlns:p14="http://schemas.microsoft.com/office/powerpoint/2010/main" val="1476702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235363" y="2825054"/>
            <a:ext cx="8393546" cy="4115395"/>
          </a:xfrm>
          <a:prstGeom prst="rect">
            <a:avLst/>
          </a:prstGeom>
        </p:spPr>
      </p:pic>
      <p:sp>
        <p:nvSpPr>
          <p:cNvPr id="9" name="Google Shape;1131;p104"/>
          <p:cNvSpPr txBox="1">
            <a:spLocks/>
          </p:cNvSpPr>
          <p:nvPr/>
        </p:nvSpPr>
        <p:spPr>
          <a:xfrm>
            <a:off x="952243" y="838686"/>
            <a:ext cx="11124302" cy="2261400"/>
          </a:xfrm>
          <a:prstGeom prst="rect">
            <a:avLst/>
          </a:prstGeom>
          <a:solidFill>
            <a:schemeClr val="accent1">
              <a:lumMod val="40000"/>
              <a:lumOff val="60000"/>
            </a:schemeClr>
          </a:solid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US" sz="2000" dirty="0">
                <a:solidFill>
                  <a:schemeClr val="dk1"/>
                </a:solidFill>
                <a:ea typeface="Calibri"/>
                <a:cs typeface="Calibri"/>
                <a:sym typeface="Calibri"/>
              </a:rPr>
              <a:t>1996: Pattern based </a:t>
            </a:r>
            <a:r>
              <a:rPr lang="en-US" sz="2000" b="1" dirty="0">
                <a:solidFill>
                  <a:schemeClr val="dk1"/>
                </a:solidFill>
                <a:ea typeface="Calibri"/>
                <a:cs typeface="Calibri"/>
                <a:sym typeface="Calibri"/>
              </a:rPr>
              <a:t>Corpus-level IE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Grishman</a:t>
            </a:r>
            <a:r>
              <a:rPr lang="en-US" sz="2000" dirty="0">
                <a:solidFill>
                  <a:schemeClr val="dk1"/>
                </a:solidFill>
                <a:ea typeface="Calibri"/>
                <a:cs typeface="Calibri"/>
                <a:sym typeface="Calibri"/>
              </a:rPr>
              <a:t> and </a:t>
            </a:r>
            <a:r>
              <a:rPr lang="en-US" sz="2000" dirty="0" err="1">
                <a:solidFill>
                  <a:schemeClr val="dk1"/>
                </a:solidFill>
                <a:ea typeface="Calibri"/>
                <a:cs typeface="Calibri"/>
                <a:sym typeface="Calibri"/>
              </a:rPr>
              <a:t>Sundheim</a:t>
            </a:r>
            <a:r>
              <a:rPr lang="en-US" sz="2000" dirty="0">
                <a:solidFill>
                  <a:schemeClr val="dk1"/>
                </a:solidFill>
                <a:ea typeface="Calibri"/>
                <a:cs typeface="Calibri"/>
                <a:sym typeface="Calibri"/>
              </a:rPr>
              <a:t>, 1996]</a:t>
            </a:r>
          </a:p>
          <a:p>
            <a:pPr>
              <a:spcBef>
                <a:spcPts val="0"/>
              </a:spcBef>
              <a:buClr>
                <a:srgbClr val="170981"/>
              </a:buClr>
              <a:buSzPts val="1776"/>
              <a:buFont typeface="Arial" charset="0"/>
              <a:buChar char="•"/>
            </a:pPr>
            <a:r>
              <a:rPr lang="en-US" sz="2000" dirty="0">
                <a:solidFill>
                  <a:schemeClr val="dk1"/>
                </a:solidFill>
                <a:ea typeface="Calibri"/>
                <a:cs typeface="Calibri"/>
                <a:sym typeface="Calibri"/>
              </a:rPr>
              <a:t>2004: Maximum Entropy based </a:t>
            </a:r>
            <a:r>
              <a:rPr lang="en-US" sz="2000" b="1" dirty="0">
                <a:solidFill>
                  <a:schemeClr val="dk1"/>
                </a:solidFill>
                <a:ea typeface="Calibri"/>
                <a:cs typeface="Calibri"/>
                <a:sym typeface="Calibri"/>
              </a:rPr>
              <a:t>Sentence-level IE</a:t>
            </a:r>
            <a:r>
              <a:rPr lang="en-US" sz="2000" dirty="0">
                <a:solidFill>
                  <a:schemeClr val="dk1"/>
                </a:solidFill>
                <a:ea typeface="Calibri"/>
                <a:cs typeface="Calibri"/>
                <a:sym typeface="Calibri"/>
              </a:rPr>
              <a:t> [Florian et al., 2004]</a:t>
            </a:r>
          </a:p>
          <a:p>
            <a:pPr>
              <a:spcBef>
                <a:spcPts val="0"/>
              </a:spcBef>
              <a:buClr>
                <a:srgbClr val="170981"/>
              </a:buClr>
              <a:buSzPts val="1776"/>
              <a:buFont typeface="Arial" charset="0"/>
              <a:buChar char="•"/>
            </a:pPr>
            <a:r>
              <a:rPr lang="en-US" sz="2000" dirty="0">
                <a:solidFill>
                  <a:schemeClr val="dk1"/>
                </a:solidFill>
                <a:ea typeface="Calibri"/>
                <a:cs typeface="Calibri"/>
                <a:sym typeface="Calibri"/>
              </a:rPr>
              <a:t>2016: Bi-LSTM based </a:t>
            </a:r>
            <a:r>
              <a:rPr lang="en-US" sz="2000" b="1" dirty="0">
                <a:solidFill>
                  <a:schemeClr val="dk1"/>
                </a:solidFill>
                <a:ea typeface="Calibri"/>
                <a:cs typeface="Calibri"/>
                <a:sym typeface="Calibri"/>
              </a:rPr>
              <a:t>Sentence-level IE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Lample</a:t>
            </a:r>
            <a:r>
              <a:rPr lang="en-US" sz="2000" dirty="0">
                <a:solidFill>
                  <a:schemeClr val="dk1"/>
                </a:solidFill>
                <a:ea typeface="Calibri"/>
                <a:cs typeface="Calibri"/>
                <a:sym typeface="Calibri"/>
              </a:rPr>
              <a:t> et al., 2016]</a:t>
            </a:r>
          </a:p>
          <a:p>
            <a:pPr>
              <a:spcBef>
                <a:spcPts val="0"/>
              </a:spcBef>
              <a:buClr>
                <a:srgbClr val="170981"/>
              </a:buClr>
              <a:buSzPts val="1776"/>
              <a:buFont typeface="Arial" charset="0"/>
              <a:buChar char="•"/>
            </a:pPr>
            <a:r>
              <a:rPr lang="en-US" sz="2000" dirty="0">
                <a:solidFill>
                  <a:schemeClr val="dk1"/>
                </a:solidFill>
                <a:ea typeface="Calibri"/>
                <a:cs typeface="Calibri"/>
                <a:sym typeface="Calibri"/>
              </a:rPr>
              <a:t>2020: BERT based </a:t>
            </a:r>
            <a:r>
              <a:rPr lang="en-US" sz="2000" b="1" dirty="0">
                <a:solidFill>
                  <a:schemeClr val="dk1"/>
                </a:solidFill>
                <a:ea typeface="Calibri"/>
                <a:cs typeface="Calibri"/>
                <a:sym typeface="Calibri"/>
              </a:rPr>
              <a:t>Sentence-level IE</a:t>
            </a:r>
            <a:r>
              <a:rPr lang="en-US" sz="2000" dirty="0">
                <a:solidFill>
                  <a:schemeClr val="dk1"/>
                </a:solidFill>
                <a:ea typeface="Calibri"/>
                <a:cs typeface="Calibri"/>
                <a:sym typeface="Calibri"/>
              </a:rPr>
              <a:t> [Lin et al., 2020]</a:t>
            </a:r>
          </a:p>
          <a:p>
            <a:pPr>
              <a:spcBef>
                <a:spcPts val="0"/>
              </a:spcBef>
              <a:buClr>
                <a:srgbClr val="170981"/>
              </a:buClr>
              <a:buSzPts val="1776"/>
              <a:buFont typeface="Arial" charset="0"/>
              <a:buChar char="•"/>
            </a:pPr>
            <a:r>
              <a:rPr lang="en-US" sz="2000" dirty="0">
                <a:solidFill>
                  <a:schemeClr val="dk1"/>
                </a:solidFill>
                <a:ea typeface="Calibri"/>
                <a:cs typeface="Calibri"/>
                <a:sym typeface="Calibri"/>
              </a:rPr>
              <a:t>2021: Text generation based </a:t>
            </a:r>
            <a:r>
              <a:rPr lang="en-US" sz="2000" b="1" dirty="0">
                <a:solidFill>
                  <a:schemeClr val="dk1"/>
                </a:solidFill>
                <a:ea typeface="Calibri"/>
                <a:cs typeface="Calibri"/>
                <a:sym typeface="Calibri"/>
              </a:rPr>
              <a:t>Document-level IE</a:t>
            </a:r>
            <a:r>
              <a:rPr lang="en-US" sz="2000" dirty="0">
                <a:solidFill>
                  <a:schemeClr val="dk1"/>
                </a:solidFill>
                <a:ea typeface="Calibri"/>
                <a:cs typeface="Calibri"/>
                <a:sym typeface="Calibri"/>
              </a:rPr>
              <a:t> [Li et al., 2021]</a:t>
            </a:r>
          </a:p>
          <a:p>
            <a:pPr>
              <a:spcBef>
                <a:spcPts val="0"/>
              </a:spcBef>
              <a:buClr>
                <a:srgbClr val="170981"/>
              </a:buClr>
              <a:buSzPts val="1776"/>
              <a:buFont typeface="Arial" charset="0"/>
              <a:buChar char="•"/>
            </a:pPr>
            <a:r>
              <a:rPr lang="en-US" sz="2000" dirty="0">
                <a:solidFill>
                  <a:schemeClr val="dk1"/>
                </a:solidFill>
                <a:ea typeface="Calibri"/>
                <a:cs typeface="Calibri"/>
                <a:sym typeface="Calibri"/>
              </a:rPr>
              <a:t>2022 and Beyond: Text generation based </a:t>
            </a:r>
            <a:r>
              <a:rPr lang="en-US" sz="2000" b="1" dirty="0">
                <a:solidFill>
                  <a:schemeClr val="dk1"/>
                </a:solidFill>
                <a:ea typeface="Calibri"/>
                <a:cs typeface="Calibri"/>
                <a:sym typeface="Calibri"/>
              </a:rPr>
              <a:t>Corpus-level IE</a:t>
            </a:r>
            <a:r>
              <a:rPr lang="en-US" sz="2000" dirty="0">
                <a:solidFill>
                  <a:schemeClr val="dk1"/>
                </a:solidFill>
                <a:ea typeface="Calibri"/>
                <a:cs typeface="Calibri"/>
                <a:sym typeface="Calibri"/>
              </a:rPr>
              <a:t>?</a:t>
            </a:r>
          </a:p>
          <a:p>
            <a:pPr>
              <a:spcBef>
                <a:spcPts val="0"/>
              </a:spcBef>
              <a:buClr>
                <a:srgbClr val="170981"/>
              </a:buClr>
              <a:buSzPts val="1776"/>
              <a:buFont typeface="Arial" charset="0"/>
              <a:buChar char="•"/>
            </a:pPr>
            <a:endParaRPr lang="en-US" sz="2800"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a:solidFill>
                <a:schemeClr val="dk1"/>
              </a:solidFill>
              <a:latin typeface="Calibri"/>
              <a:ea typeface="Calibri"/>
              <a:cs typeface="Calibri"/>
              <a:sym typeface="Calibri"/>
            </a:endParaRPr>
          </a:p>
          <a:p>
            <a:pPr marL="800100" lvl="1" indent="-342900">
              <a:spcBef>
                <a:spcPts val="0"/>
              </a:spcBef>
              <a:buClr>
                <a:srgbClr val="170981"/>
              </a:buClr>
              <a:buSzPts val="1776"/>
              <a:buFont typeface="Noto Sans Symbols"/>
              <a:buChar char="▪"/>
            </a:pPr>
            <a:endParaRPr lang="en-US" sz="2400" dirty="0">
              <a:solidFill>
                <a:schemeClr val="dk1"/>
              </a:solidFill>
              <a:latin typeface="Calibri"/>
              <a:ea typeface="Calibri"/>
              <a:cs typeface="Calibri"/>
              <a:sym typeface="Calibri"/>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39</a:t>
            </a:fld>
            <a:endParaRPr sz="1400" b="1">
              <a:solidFill>
                <a:srgbClr val="000000"/>
              </a:solidFill>
              <a:latin typeface="Calibri"/>
              <a:ea typeface="Calibri"/>
              <a:cs typeface="Calibri"/>
              <a:sym typeface="Calibri"/>
            </a:endParaRPr>
          </a:p>
        </p:txBody>
      </p:sp>
      <p:sp>
        <p:nvSpPr>
          <p:cNvPr id="2" name="Down Arrow 1"/>
          <p:cNvSpPr/>
          <p:nvPr/>
        </p:nvSpPr>
        <p:spPr>
          <a:xfrm>
            <a:off x="727134" y="827139"/>
            <a:ext cx="164597" cy="24173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Future Direction 1: Corpus-Level IE</a:t>
            </a:r>
            <a:endParaRPr dirty="0"/>
          </a:p>
        </p:txBody>
      </p:sp>
    </p:spTree>
    <p:extLst>
      <p:ext uri="{BB962C8B-B14F-4D97-AF65-F5344CB8AC3E}">
        <p14:creationId xmlns:p14="http://schemas.microsoft.com/office/powerpoint/2010/main" val="2889219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tLang="zh-CN" dirty="0"/>
              <a:t>Challenge</a:t>
            </a:r>
            <a:r>
              <a:rPr lang="zh-CN" altLang="en-US" dirty="0"/>
              <a:t> </a:t>
            </a:r>
            <a:r>
              <a:rPr lang="en-US" altLang="zh-CN" dirty="0"/>
              <a:t>2</a:t>
            </a:r>
            <a:r>
              <a:rPr lang="en-US" altLang="zh-CN" dirty="0" smtClean="0"/>
              <a:t>:</a:t>
            </a:r>
            <a:r>
              <a:rPr lang="zh-CN" altLang="en-US" dirty="0" smtClean="0"/>
              <a:t> </a:t>
            </a:r>
            <a:r>
              <a:rPr lang="en-US" altLang="zh-CN" dirty="0"/>
              <a:t>Continual</a:t>
            </a:r>
            <a:r>
              <a:rPr lang="zh-CN" altLang="en-US" dirty="0"/>
              <a:t> </a:t>
            </a:r>
            <a:r>
              <a:rPr lang="en-US" altLang="zh-CN" dirty="0"/>
              <a:t>Learning</a:t>
            </a:r>
            <a:endParaRPr dirty="0"/>
          </a:p>
        </p:txBody>
      </p:sp>
      <p:sp>
        <p:nvSpPr>
          <p:cNvPr id="69" name="Google Shape;69;p2"/>
          <p:cNvSpPr txBox="1">
            <a:spLocks noGrp="1"/>
          </p:cNvSpPr>
          <p:nvPr>
            <p:ph type="body" idx="1"/>
          </p:nvPr>
        </p:nvSpPr>
        <p:spPr>
          <a:xfrm>
            <a:off x="609600" y="1033671"/>
            <a:ext cx="11055531" cy="886570"/>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solidFill>
                  <a:schemeClr val="tx1"/>
                </a:solidFill>
              </a:rPr>
              <a:t>How</a:t>
            </a:r>
            <a:r>
              <a:rPr lang="zh-CN" altLang="en-US" dirty="0">
                <a:solidFill>
                  <a:schemeClr val="tx1"/>
                </a:solidFill>
              </a:rPr>
              <a:t> </a:t>
            </a:r>
            <a:r>
              <a:rPr lang="en-US" altLang="zh-CN" dirty="0">
                <a:solidFill>
                  <a:schemeClr val="tx1"/>
                </a:solidFill>
              </a:rPr>
              <a:t>to</a:t>
            </a:r>
            <a:r>
              <a:rPr lang="zh-CN" altLang="en-US" dirty="0">
                <a:solidFill>
                  <a:schemeClr val="tx1"/>
                </a:solidFill>
              </a:rPr>
              <a:t> </a:t>
            </a:r>
            <a:r>
              <a:rPr lang="en-US" altLang="zh-CN" dirty="0">
                <a:solidFill>
                  <a:schemeClr val="accent1"/>
                </a:solidFill>
              </a:rPr>
              <a:t>continually</a:t>
            </a:r>
            <a:r>
              <a:rPr lang="zh-CN" altLang="en-US" dirty="0">
                <a:solidFill>
                  <a:schemeClr val="accent1"/>
                </a:solidFill>
              </a:rPr>
              <a:t> </a:t>
            </a:r>
            <a:r>
              <a:rPr lang="en-US" altLang="zh-CN" dirty="0">
                <a:solidFill>
                  <a:schemeClr val="accent1"/>
                </a:solidFill>
              </a:rPr>
              <a:t>update</a:t>
            </a:r>
            <a:r>
              <a:rPr lang="zh-CN" altLang="en-US" dirty="0"/>
              <a:t> </a:t>
            </a:r>
            <a:r>
              <a:rPr lang="en-US" altLang="zh-CN" dirty="0"/>
              <a:t>the</a:t>
            </a:r>
            <a:r>
              <a:rPr lang="zh-CN" altLang="en-US" dirty="0"/>
              <a:t> </a:t>
            </a:r>
            <a:r>
              <a:rPr lang="en-US" altLang="zh-CN" dirty="0"/>
              <a:t>model</a:t>
            </a:r>
            <a:r>
              <a:rPr lang="zh-CN" altLang="en-US" dirty="0"/>
              <a:t> </a:t>
            </a:r>
            <a:r>
              <a:rPr lang="en-US" altLang="zh-CN" dirty="0"/>
              <a:t>on</a:t>
            </a:r>
            <a:r>
              <a:rPr lang="zh-CN" altLang="en-US" dirty="0"/>
              <a:t> </a:t>
            </a:r>
            <a:r>
              <a:rPr lang="en-US" altLang="zh-CN" dirty="0"/>
              <a:t>new</a:t>
            </a:r>
            <a:r>
              <a:rPr lang="zh-CN" altLang="en-US" dirty="0"/>
              <a:t> </a:t>
            </a:r>
            <a:r>
              <a:rPr lang="en-US" altLang="zh-CN" dirty="0"/>
              <a:t>annotations</a:t>
            </a:r>
            <a:r>
              <a:rPr lang="zh-CN" altLang="en-US" dirty="0"/>
              <a:t> </a:t>
            </a:r>
            <a:r>
              <a:rPr lang="en-US" altLang="zh-CN" dirty="0"/>
              <a:t>or</a:t>
            </a:r>
            <a:r>
              <a:rPr lang="zh-CN" altLang="en-US" dirty="0"/>
              <a:t> </a:t>
            </a:r>
            <a:r>
              <a:rPr lang="en-US" altLang="zh-CN" dirty="0"/>
              <a:t>tasks</a:t>
            </a:r>
            <a:r>
              <a:rPr lang="zh-CN" altLang="en-US" dirty="0"/>
              <a:t> </a:t>
            </a:r>
            <a:r>
              <a:rPr lang="en-US" altLang="zh-CN" dirty="0"/>
              <a:t>while</a:t>
            </a:r>
            <a:r>
              <a:rPr lang="zh-CN" altLang="en-US" dirty="0"/>
              <a:t> </a:t>
            </a:r>
            <a:r>
              <a:rPr lang="en-US" altLang="zh-CN" dirty="0">
                <a:solidFill>
                  <a:schemeClr val="accent1"/>
                </a:solidFill>
              </a:rPr>
              <a:t>retaining</a:t>
            </a:r>
            <a:r>
              <a:rPr lang="zh-CN" altLang="en-US" dirty="0"/>
              <a:t> </a:t>
            </a:r>
            <a:r>
              <a:rPr lang="en-US" altLang="zh-CN" dirty="0"/>
              <a:t>the</a:t>
            </a:r>
            <a:r>
              <a:rPr lang="zh-CN" altLang="en-US" dirty="0"/>
              <a:t> </a:t>
            </a:r>
            <a:r>
              <a:rPr lang="en-US" altLang="zh-CN" dirty="0"/>
              <a:t>capability</a:t>
            </a:r>
            <a:r>
              <a:rPr lang="zh-CN" altLang="en-US" dirty="0"/>
              <a:t> </a:t>
            </a:r>
            <a:r>
              <a:rPr lang="en-US" altLang="zh-CN" dirty="0"/>
              <a:t>learned</a:t>
            </a:r>
            <a:r>
              <a:rPr lang="zh-CN" altLang="en-US" dirty="0"/>
              <a:t> </a:t>
            </a:r>
            <a:r>
              <a:rPr lang="en-US" altLang="zh-CN" dirty="0"/>
              <a:t>from</a:t>
            </a:r>
            <a:r>
              <a:rPr lang="zh-CN" altLang="en-US" dirty="0"/>
              <a:t> </a:t>
            </a:r>
            <a:r>
              <a:rPr lang="en-US" altLang="zh-CN" dirty="0"/>
              <a:t>old</a:t>
            </a:r>
            <a:r>
              <a:rPr lang="zh-CN" altLang="en-US" dirty="0"/>
              <a:t> </a:t>
            </a:r>
            <a:r>
              <a:rPr lang="en-US" altLang="zh-CN" dirty="0"/>
              <a:t>tasks?</a:t>
            </a: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4</a:t>
            </a:fld>
            <a:endParaRPr/>
          </a:p>
        </p:txBody>
      </p:sp>
      <p:grpSp>
        <p:nvGrpSpPr>
          <p:cNvPr id="11" name="Group 10">
            <a:extLst>
              <a:ext uri="{FF2B5EF4-FFF2-40B4-BE49-F238E27FC236}">
                <a16:creationId xmlns="" xmlns:a16="http://schemas.microsoft.com/office/drawing/2014/main" id="{5C8633DF-AFD4-9A41-AB17-9DC2A79D0DC7}"/>
              </a:ext>
            </a:extLst>
          </p:cNvPr>
          <p:cNvGrpSpPr/>
          <p:nvPr/>
        </p:nvGrpSpPr>
        <p:grpSpPr>
          <a:xfrm>
            <a:off x="605244" y="1760833"/>
            <a:ext cx="11055531" cy="4634585"/>
            <a:chOff x="605244" y="1760833"/>
            <a:chExt cx="11055531" cy="4634585"/>
          </a:xfrm>
        </p:grpSpPr>
        <p:grpSp>
          <p:nvGrpSpPr>
            <p:cNvPr id="9" name="Group 8">
              <a:extLst>
                <a:ext uri="{FF2B5EF4-FFF2-40B4-BE49-F238E27FC236}">
                  <a16:creationId xmlns="" xmlns:a16="http://schemas.microsoft.com/office/drawing/2014/main" id="{F7C498DC-E160-F340-BE6C-76A98B2C6C4B}"/>
                </a:ext>
              </a:extLst>
            </p:cNvPr>
            <p:cNvGrpSpPr/>
            <p:nvPr/>
          </p:nvGrpSpPr>
          <p:grpSpPr>
            <a:xfrm>
              <a:off x="1109799" y="3820620"/>
              <a:ext cx="5211916" cy="2574798"/>
              <a:chOff x="1109799" y="3820620"/>
              <a:chExt cx="5211916" cy="2574798"/>
            </a:xfrm>
          </p:grpSpPr>
          <p:pic>
            <p:nvPicPr>
              <p:cNvPr id="5" name="Picture 4">
                <a:extLst>
                  <a:ext uri="{FF2B5EF4-FFF2-40B4-BE49-F238E27FC236}">
                    <a16:creationId xmlns="" xmlns:a16="http://schemas.microsoft.com/office/drawing/2014/main" id="{F49B2662-8E92-5448-AE27-E153C2395567}"/>
                  </a:ext>
                </a:extLst>
              </p:cNvPr>
              <p:cNvPicPr>
                <a:picLocks noChangeAspect="1"/>
              </p:cNvPicPr>
              <p:nvPr/>
            </p:nvPicPr>
            <p:blipFill>
              <a:blip r:embed="rId3"/>
              <a:stretch>
                <a:fillRect/>
              </a:stretch>
            </p:blipFill>
            <p:spPr>
              <a:xfrm>
                <a:off x="1109799" y="3820620"/>
                <a:ext cx="5211916" cy="2155838"/>
              </a:xfrm>
              <a:prstGeom prst="rect">
                <a:avLst/>
              </a:prstGeom>
            </p:spPr>
          </p:pic>
          <p:sp>
            <p:nvSpPr>
              <p:cNvPr id="12" name="TextBox 11">
                <a:extLst>
                  <a:ext uri="{FF2B5EF4-FFF2-40B4-BE49-F238E27FC236}">
                    <a16:creationId xmlns="" xmlns:a16="http://schemas.microsoft.com/office/drawing/2014/main" id="{3CA1E61C-65E4-C444-81E0-E0692437B27D}"/>
                  </a:ext>
                </a:extLst>
              </p:cNvPr>
              <p:cNvSpPr txBox="1"/>
              <p:nvPr/>
            </p:nvSpPr>
            <p:spPr>
              <a:xfrm>
                <a:off x="2732161" y="6087641"/>
                <a:ext cx="1566454" cy="307777"/>
              </a:xfrm>
              <a:prstGeom prst="rect">
                <a:avLst/>
              </a:prstGeom>
              <a:noFill/>
            </p:spPr>
            <p:txBody>
              <a:bodyPr wrap="none" rtlCol="0">
                <a:spAutoFit/>
              </a:bodyPr>
              <a:lstStyle/>
              <a:p>
                <a:r>
                  <a:rPr lang="en-US" altLang="zh-CN" dirty="0"/>
                  <a:t>(Cao</a:t>
                </a:r>
                <a:r>
                  <a:rPr lang="zh-CN" altLang="en-US" dirty="0"/>
                  <a:t> </a:t>
                </a:r>
                <a:r>
                  <a:rPr lang="en-US" altLang="zh-CN" dirty="0"/>
                  <a:t>et</a:t>
                </a:r>
                <a:r>
                  <a:rPr lang="zh-CN" altLang="en-US" dirty="0"/>
                  <a:t> </a:t>
                </a:r>
                <a:r>
                  <a:rPr lang="en-US" altLang="zh-CN" dirty="0"/>
                  <a:t>al.,</a:t>
                </a:r>
                <a:r>
                  <a:rPr lang="zh-CN" altLang="en-US" dirty="0"/>
                  <a:t> </a:t>
                </a:r>
                <a:r>
                  <a:rPr lang="en-US" altLang="zh-CN" dirty="0"/>
                  <a:t>2020)</a:t>
                </a:r>
                <a:endParaRPr lang="en-US" dirty="0"/>
              </a:p>
            </p:txBody>
          </p:sp>
        </p:grpSp>
        <p:sp>
          <p:nvSpPr>
            <p:cNvPr id="15" name="Google Shape;69;p2">
              <a:extLst>
                <a:ext uri="{FF2B5EF4-FFF2-40B4-BE49-F238E27FC236}">
                  <a16:creationId xmlns="" xmlns:a16="http://schemas.microsoft.com/office/drawing/2014/main" id="{4C97E970-6244-BE46-95C0-B92988E69BD6}"/>
                </a:ext>
              </a:extLst>
            </p:cNvPr>
            <p:cNvSpPr txBox="1">
              <a:spLocks/>
            </p:cNvSpPr>
            <p:nvPr/>
          </p:nvSpPr>
          <p:spPr>
            <a:xfrm>
              <a:off x="605244" y="1760833"/>
              <a:ext cx="11055531" cy="14917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1200"/>
                </a:spcBef>
              </a:pPr>
              <a:r>
                <a:rPr lang="en-US" altLang="zh-CN" dirty="0">
                  <a:solidFill>
                    <a:schemeClr val="accent1"/>
                  </a:solidFill>
                </a:rPr>
                <a:t>Catastrophic Forgetting</a:t>
              </a:r>
              <a:r>
                <a:rPr lang="en-US" altLang="zh-CN" dirty="0"/>
                <a:t>: </a:t>
              </a:r>
              <a:r>
                <a:rPr lang="en-US" dirty="0"/>
                <a:t>the model’s performance on previously learned </a:t>
              </a:r>
              <a:r>
                <a:rPr lang="en-US" altLang="zh-CN" dirty="0"/>
                <a:t>tasks</a:t>
              </a:r>
              <a:r>
                <a:rPr lang="en-US" dirty="0"/>
                <a:t> significantly drops after it is trained on new data</a:t>
              </a:r>
            </a:p>
            <a:p>
              <a:pPr lvl="2">
                <a:spcBef>
                  <a:spcPts val="1200"/>
                </a:spcBef>
              </a:pPr>
              <a:r>
                <a:rPr lang="en-US" altLang="zh-CN" dirty="0"/>
                <a:t>Solutions:</a:t>
              </a:r>
              <a:r>
                <a:rPr lang="zh-CN" altLang="en-US" dirty="0"/>
                <a:t> </a:t>
              </a:r>
              <a:r>
                <a:rPr lang="en-US" altLang="zh-CN" dirty="0"/>
                <a:t>experience</a:t>
              </a:r>
              <a:r>
                <a:rPr lang="zh-CN" altLang="en-US" dirty="0"/>
                <a:t> </a:t>
              </a:r>
              <a:r>
                <a:rPr lang="en-US" altLang="zh-CN" dirty="0"/>
                <a:t>replay,</a:t>
              </a:r>
              <a:r>
                <a:rPr lang="zh-CN" altLang="en-US" dirty="0"/>
                <a:t> </a:t>
              </a:r>
              <a:r>
                <a:rPr lang="en-US" altLang="zh-CN" dirty="0"/>
                <a:t>knowledge</a:t>
              </a:r>
              <a:r>
                <a:rPr lang="zh-CN" altLang="en-US" dirty="0"/>
                <a:t> </a:t>
              </a:r>
              <a:r>
                <a:rPr lang="en-US" altLang="zh-CN" dirty="0"/>
                <a:t>distillation,</a:t>
              </a:r>
              <a:r>
                <a:rPr lang="zh-CN" altLang="en-US" dirty="0"/>
                <a:t> </a:t>
              </a:r>
              <a:r>
                <a:rPr lang="en-US" altLang="zh-CN" dirty="0"/>
                <a:t>regularization,</a:t>
              </a:r>
              <a:r>
                <a:rPr lang="zh-CN" altLang="en-US" dirty="0"/>
                <a:t> </a:t>
              </a:r>
              <a:r>
                <a:rPr lang="en-US" altLang="zh-CN" dirty="0"/>
                <a:t>task-specific</a:t>
              </a:r>
              <a:r>
                <a:rPr lang="zh-CN" altLang="en-US" dirty="0"/>
                <a:t> </a:t>
              </a:r>
              <a:r>
                <a:rPr lang="en-US" altLang="zh-CN" dirty="0"/>
                <a:t>adapter</a:t>
              </a:r>
              <a:endParaRPr lang="en-US" dirty="0"/>
            </a:p>
          </p:txBody>
        </p:sp>
      </p:grpSp>
      <p:grpSp>
        <p:nvGrpSpPr>
          <p:cNvPr id="13" name="Group 12">
            <a:extLst>
              <a:ext uri="{FF2B5EF4-FFF2-40B4-BE49-F238E27FC236}">
                <a16:creationId xmlns="" xmlns:a16="http://schemas.microsoft.com/office/drawing/2014/main" id="{C1E8993A-EB4E-874A-AE2B-4E77C10B47A0}"/>
              </a:ext>
            </a:extLst>
          </p:cNvPr>
          <p:cNvGrpSpPr/>
          <p:nvPr/>
        </p:nvGrpSpPr>
        <p:grpSpPr>
          <a:xfrm>
            <a:off x="600888" y="2997448"/>
            <a:ext cx="11055531" cy="3397969"/>
            <a:chOff x="600888" y="2997448"/>
            <a:chExt cx="11055531" cy="3397969"/>
          </a:xfrm>
        </p:grpSpPr>
        <p:grpSp>
          <p:nvGrpSpPr>
            <p:cNvPr id="10" name="Group 9">
              <a:extLst>
                <a:ext uri="{FF2B5EF4-FFF2-40B4-BE49-F238E27FC236}">
                  <a16:creationId xmlns="" xmlns:a16="http://schemas.microsoft.com/office/drawing/2014/main" id="{6CB0A355-C4B2-0049-B539-18627D5B2D96}"/>
                </a:ext>
              </a:extLst>
            </p:cNvPr>
            <p:cNvGrpSpPr/>
            <p:nvPr/>
          </p:nvGrpSpPr>
          <p:grpSpPr>
            <a:xfrm>
              <a:off x="7074600" y="3641313"/>
              <a:ext cx="3434374" cy="2754104"/>
              <a:chOff x="7074600" y="3641313"/>
              <a:chExt cx="3434374" cy="2754104"/>
            </a:xfrm>
          </p:grpSpPr>
          <p:pic>
            <p:nvPicPr>
              <p:cNvPr id="3" name="Picture 2">
                <a:extLst>
                  <a:ext uri="{FF2B5EF4-FFF2-40B4-BE49-F238E27FC236}">
                    <a16:creationId xmlns="" xmlns:a16="http://schemas.microsoft.com/office/drawing/2014/main" id="{C0C4128A-D4E2-4543-BFC5-414274DE7C3F}"/>
                  </a:ext>
                </a:extLst>
              </p:cNvPr>
              <p:cNvPicPr>
                <a:picLocks noChangeAspect="1"/>
              </p:cNvPicPr>
              <p:nvPr/>
            </p:nvPicPr>
            <p:blipFill>
              <a:blip r:embed="rId4"/>
              <a:stretch>
                <a:fillRect/>
              </a:stretch>
            </p:blipFill>
            <p:spPr>
              <a:xfrm>
                <a:off x="7074600" y="3641313"/>
                <a:ext cx="3434374" cy="2514452"/>
              </a:xfrm>
              <a:prstGeom prst="rect">
                <a:avLst/>
              </a:prstGeom>
            </p:spPr>
          </p:pic>
          <p:sp>
            <p:nvSpPr>
              <p:cNvPr id="4" name="TextBox 3">
                <a:extLst>
                  <a:ext uri="{FF2B5EF4-FFF2-40B4-BE49-F238E27FC236}">
                    <a16:creationId xmlns="" xmlns:a16="http://schemas.microsoft.com/office/drawing/2014/main" id="{D5205493-FAC4-0347-A05C-10EEB1DF86E8}"/>
                  </a:ext>
                </a:extLst>
              </p:cNvPr>
              <p:cNvSpPr txBox="1"/>
              <p:nvPr/>
            </p:nvSpPr>
            <p:spPr>
              <a:xfrm>
                <a:off x="7893387" y="6087640"/>
                <a:ext cx="1816523" cy="307777"/>
              </a:xfrm>
              <a:prstGeom prst="rect">
                <a:avLst/>
              </a:prstGeom>
              <a:noFill/>
            </p:spPr>
            <p:txBody>
              <a:bodyPr wrap="none" rtlCol="0">
                <a:spAutoFit/>
              </a:bodyPr>
              <a:lstStyle/>
              <a:p>
                <a:r>
                  <a:rPr lang="en-US" altLang="zh-CN" dirty="0"/>
                  <a:t>(</a:t>
                </a:r>
                <a:r>
                  <a:rPr lang="en-US" altLang="zh-CN" dirty="0" err="1"/>
                  <a:t>Wiewel</a:t>
                </a:r>
                <a:r>
                  <a:rPr lang="zh-CN" altLang="en-US" dirty="0"/>
                  <a:t> </a:t>
                </a:r>
                <a:r>
                  <a:rPr lang="en-US" altLang="zh-CN" dirty="0"/>
                  <a:t>et</a:t>
                </a:r>
                <a:r>
                  <a:rPr lang="zh-CN" altLang="en-US" dirty="0"/>
                  <a:t> </a:t>
                </a:r>
                <a:r>
                  <a:rPr lang="en-US" altLang="zh-CN" dirty="0"/>
                  <a:t>al.,</a:t>
                </a:r>
                <a:r>
                  <a:rPr lang="zh-CN" altLang="en-US" dirty="0"/>
                  <a:t> </a:t>
                </a:r>
                <a:r>
                  <a:rPr lang="en-US" altLang="zh-CN" dirty="0"/>
                  <a:t>2019)</a:t>
                </a:r>
                <a:endParaRPr lang="en-US" dirty="0"/>
              </a:p>
            </p:txBody>
          </p:sp>
        </p:grpSp>
        <p:sp>
          <p:nvSpPr>
            <p:cNvPr id="16" name="Google Shape;69;p2">
              <a:extLst>
                <a:ext uri="{FF2B5EF4-FFF2-40B4-BE49-F238E27FC236}">
                  <a16:creationId xmlns="" xmlns:a16="http://schemas.microsoft.com/office/drawing/2014/main" id="{9A292479-FDA2-9446-9E53-289E39D00543}"/>
                </a:ext>
              </a:extLst>
            </p:cNvPr>
            <p:cNvSpPr txBox="1">
              <a:spLocks/>
            </p:cNvSpPr>
            <p:nvPr/>
          </p:nvSpPr>
          <p:spPr>
            <a:xfrm>
              <a:off x="600888" y="2997448"/>
              <a:ext cx="11055531" cy="65066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1200"/>
                </a:spcBef>
              </a:pPr>
              <a:r>
                <a:rPr lang="en-US" altLang="zh-CN" dirty="0">
                  <a:solidFill>
                    <a:schemeClr val="accent1"/>
                  </a:solidFill>
                </a:rPr>
                <a:t>Knowledge</a:t>
              </a:r>
              <a:r>
                <a:rPr lang="zh-CN" altLang="en-US" dirty="0">
                  <a:solidFill>
                    <a:schemeClr val="accent1"/>
                  </a:solidFill>
                </a:rPr>
                <a:t> </a:t>
              </a:r>
              <a:r>
                <a:rPr lang="en-US" altLang="zh-CN" dirty="0">
                  <a:solidFill>
                    <a:schemeClr val="accent1"/>
                  </a:solidFill>
                </a:rPr>
                <a:t>Transfer</a:t>
              </a:r>
              <a:r>
                <a:rPr lang="en-US" altLang="zh-CN" dirty="0"/>
                <a:t>:</a:t>
              </a:r>
              <a:r>
                <a:rPr lang="zh-CN" altLang="en-US" dirty="0"/>
                <a:t> </a:t>
              </a:r>
              <a:r>
                <a:rPr lang="en-US" altLang="zh-CN" dirty="0"/>
                <a:t>transfer</a:t>
              </a:r>
              <a:r>
                <a:rPr lang="zh-CN" altLang="en-US" dirty="0"/>
                <a:t> </a:t>
              </a:r>
              <a:r>
                <a:rPr lang="en-US" altLang="zh-CN" dirty="0"/>
                <a:t>the</a:t>
              </a:r>
              <a:r>
                <a:rPr lang="zh-CN" altLang="en-US" dirty="0"/>
                <a:t> </a:t>
              </a:r>
              <a:r>
                <a:rPr lang="en-US" altLang="zh-CN" dirty="0"/>
                <a:t>knowledge</a:t>
              </a:r>
              <a:r>
                <a:rPr lang="zh-CN" altLang="en-US" dirty="0"/>
                <a:t> </a:t>
              </a:r>
              <a:r>
                <a:rPr lang="en-US" altLang="zh-CN" dirty="0"/>
                <a:t>from</a:t>
              </a:r>
              <a:r>
                <a:rPr lang="zh-CN" altLang="en-US" dirty="0"/>
                <a:t> </a:t>
              </a:r>
              <a:r>
                <a:rPr lang="en-US" altLang="zh-CN" dirty="0"/>
                <a:t>old</a:t>
              </a:r>
              <a:r>
                <a:rPr lang="zh-CN" altLang="en-US" dirty="0"/>
                <a:t> </a:t>
              </a:r>
              <a:r>
                <a:rPr lang="en-US" altLang="zh-CN" dirty="0"/>
                <a:t>tasks</a:t>
              </a:r>
              <a:r>
                <a:rPr lang="zh-CN" altLang="en-US" dirty="0"/>
                <a:t> </a:t>
              </a:r>
              <a:r>
                <a:rPr lang="en-US" altLang="zh-CN" dirty="0"/>
                <a:t>to</a:t>
              </a:r>
              <a:r>
                <a:rPr lang="zh-CN" altLang="en-US" dirty="0"/>
                <a:t> </a:t>
              </a:r>
              <a:r>
                <a:rPr lang="en-US" altLang="zh-CN" dirty="0"/>
                <a:t>new</a:t>
              </a:r>
              <a:r>
                <a:rPr lang="zh-CN" altLang="en-US" dirty="0"/>
                <a:t> </a:t>
              </a:r>
              <a:r>
                <a:rPr lang="en-US" altLang="zh-CN" dirty="0"/>
                <a:t>tasks</a:t>
              </a:r>
              <a:endParaRPr lang="en-US" dirty="0"/>
            </a:p>
          </p:txBody>
        </p:sp>
      </p:grpSp>
    </p:spTree>
    <p:extLst>
      <p:ext uri="{BB962C8B-B14F-4D97-AF65-F5344CB8AC3E}">
        <p14:creationId xmlns:p14="http://schemas.microsoft.com/office/powerpoint/2010/main" val="297731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Future Direction 2: Revisit Open-World IE</a:t>
            </a:r>
            <a:endParaRPr dirty="0"/>
          </a:p>
        </p:txBody>
      </p:sp>
      <p:sp>
        <p:nvSpPr>
          <p:cNvPr id="69" name="Google Shape;69;p2"/>
          <p:cNvSpPr txBox="1">
            <a:spLocks noGrp="1"/>
          </p:cNvSpPr>
          <p:nvPr>
            <p:ph type="body" idx="1"/>
          </p:nvPr>
        </p:nvSpPr>
        <p:spPr>
          <a:xfrm>
            <a:off x="494145" y="1055584"/>
            <a:ext cx="10972800" cy="1253508"/>
          </a:xfrm>
          <a:prstGeom prst="rect">
            <a:avLst/>
          </a:prstGeom>
          <a:solidFill>
            <a:schemeClr val="accent1">
              <a:lumMod val="40000"/>
              <a:lumOff val="60000"/>
            </a:schemeClr>
          </a:solidFill>
          <a:ln>
            <a:noFill/>
          </a:ln>
        </p:spPr>
        <p:txBody>
          <a:bodyPr spcFirstLastPara="1" wrap="square" lIns="91425" tIns="45700" rIns="91425" bIns="45700" anchor="t" anchorCtr="0">
            <a:noAutofit/>
          </a:bodyPr>
          <a:lstStyle/>
          <a:p>
            <a:pPr>
              <a:spcBef>
                <a:spcPts val="0"/>
              </a:spcBef>
            </a:pPr>
            <a:r>
              <a:rPr lang="en-US" i="1" dirty="0"/>
              <a:t>In the village of </a:t>
            </a:r>
            <a:r>
              <a:rPr lang="en-US" i="1" dirty="0" err="1"/>
              <a:t>Vorzel</a:t>
            </a:r>
            <a:r>
              <a:rPr lang="en-US" i="1" dirty="0"/>
              <a:t>, 31 miles northwest of </a:t>
            </a:r>
            <a:r>
              <a:rPr lang="en-US" i="1" dirty="0">
                <a:solidFill>
                  <a:srgbClr val="0000FF"/>
                </a:solidFill>
              </a:rPr>
              <a:t>Kyiv</a:t>
            </a:r>
            <a:r>
              <a:rPr lang="en-US" i="1" dirty="0"/>
              <a:t>, </a:t>
            </a:r>
            <a:r>
              <a:rPr lang="en-US" i="1" dirty="0">
                <a:solidFill>
                  <a:srgbClr val="0000FF"/>
                </a:solidFill>
              </a:rPr>
              <a:t>Russian soldiers </a:t>
            </a:r>
            <a:r>
              <a:rPr lang="en-US" i="1" dirty="0"/>
              <a:t>threw a smoke grenade into a basement, then </a:t>
            </a:r>
            <a:r>
              <a:rPr lang="en-US" i="1" dirty="0">
                <a:solidFill>
                  <a:srgbClr val="3366FF"/>
                </a:solidFill>
              </a:rPr>
              <a:t>______ </a:t>
            </a:r>
            <a:r>
              <a:rPr lang="en-US" i="1" dirty="0">
                <a:solidFill>
                  <a:srgbClr val="0000FF"/>
                </a:solidFill>
              </a:rPr>
              <a:t>a woman and a 14-year-old child </a:t>
            </a:r>
            <a:r>
              <a:rPr lang="en-US" i="1" dirty="0"/>
              <a:t>as they emerged from the basement, where they had been _______.</a:t>
            </a:r>
          </a:p>
          <a:p>
            <a:pPr marL="342900" lvl="0" indent="-228600" algn="l" rtl="0">
              <a:spcBef>
                <a:spcPts val="0"/>
              </a:spcBef>
              <a:spcAft>
                <a:spcPts val="0"/>
              </a:spcAft>
              <a:buSzPts val="1800"/>
              <a:buNone/>
            </a:pPr>
            <a:endParaRPr lang="en-US" dirty="0"/>
          </a:p>
          <a:p>
            <a:pPr marL="342900" lvl="0" indent="-228600" algn="l" rtl="0">
              <a:spcBef>
                <a:spcPts val="0"/>
              </a:spcBef>
              <a:spcAft>
                <a:spcPts val="0"/>
              </a:spcAft>
              <a:buSzPts val="1800"/>
              <a:buNone/>
            </a:pPr>
            <a:endParaRPr lang="en-US" dirty="0"/>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40</a:t>
            </a:fld>
            <a:endParaRPr/>
          </a:p>
        </p:txBody>
      </p:sp>
      <p:sp>
        <p:nvSpPr>
          <p:cNvPr id="2" name="Down Arrow 1"/>
          <p:cNvSpPr/>
          <p:nvPr/>
        </p:nvSpPr>
        <p:spPr>
          <a:xfrm>
            <a:off x="6580909" y="1674091"/>
            <a:ext cx="230909" cy="11660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own Arrow 2"/>
          <p:cNvSpPr/>
          <p:nvPr/>
        </p:nvSpPr>
        <p:spPr>
          <a:xfrm>
            <a:off x="10217727" y="2032000"/>
            <a:ext cx="219364" cy="7850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Google Shape;69;p2"/>
          <p:cNvSpPr txBox="1">
            <a:spLocks/>
          </p:cNvSpPr>
          <p:nvPr/>
        </p:nvSpPr>
        <p:spPr>
          <a:xfrm>
            <a:off x="5675745" y="2897908"/>
            <a:ext cx="2359891" cy="5195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marL="342900" indent="-228600">
              <a:spcBef>
                <a:spcPts val="0"/>
              </a:spcBef>
              <a:buFont typeface="Noto Sans Symbols"/>
              <a:buNone/>
            </a:pPr>
            <a:r>
              <a:rPr lang="en-US" i="1" dirty="0"/>
              <a:t>Attack event</a:t>
            </a:r>
          </a:p>
        </p:txBody>
      </p:sp>
      <p:sp>
        <p:nvSpPr>
          <p:cNvPr id="8" name="Google Shape;69;p2"/>
          <p:cNvSpPr txBox="1">
            <a:spLocks/>
          </p:cNvSpPr>
          <p:nvPr/>
        </p:nvSpPr>
        <p:spPr>
          <a:xfrm>
            <a:off x="8991600" y="2865580"/>
            <a:ext cx="2359891" cy="5195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marL="342900" indent="-228600">
              <a:spcBef>
                <a:spcPts val="0"/>
              </a:spcBef>
              <a:buFont typeface="Noto Sans Symbols"/>
              <a:buNone/>
            </a:pPr>
            <a:r>
              <a:rPr lang="en-US" i="1" dirty="0"/>
              <a:t>Shelter event</a:t>
            </a:r>
          </a:p>
        </p:txBody>
      </p:sp>
      <p:sp>
        <p:nvSpPr>
          <p:cNvPr id="9" name="Google Shape;69;p2"/>
          <p:cNvSpPr txBox="1">
            <a:spLocks/>
          </p:cNvSpPr>
          <p:nvPr/>
        </p:nvSpPr>
        <p:spPr>
          <a:xfrm>
            <a:off x="551873" y="3399311"/>
            <a:ext cx="11951854" cy="44849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a:spcBef>
                <a:spcPts val="0"/>
              </a:spcBef>
            </a:pPr>
            <a:r>
              <a:rPr lang="en-US" dirty="0"/>
              <a:t>Toward bottom-up event discovery by clustering and LM based generalization</a:t>
            </a:r>
          </a:p>
        </p:txBody>
      </p:sp>
      <p:pic>
        <p:nvPicPr>
          <p:cNvPr id="4" name="Picture 3" descr="Screen Shot 2022-06-19 at 11.4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08" y="4016664"/>
            <a:ext cx="7968557" cy="2541154"/>
          </a:xfrm>
          <a:prstGeom prst="rect">
            <a:avLst/>
          </a:prstGeom>
        </p:spPr>
      </p:pic>
      <p:sp>
        <p:nvSpPr>
          <p:cNvPr id="11" name="Google Shape;69;p2"/>
          <p:cNvSpPr txBox="1">
            <a:spLocks/>
          </p:cNvSpPr>
          <p:nvPr/>
        </p:nvSpPr>
        <p:spPr>
          <a:xfrm>
            <a:off x="8900184" y="4323273"/>
            <a:ext cx="3291816" cy="44849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marL="114300" indent="0">
              <a:spcBef>
                <a:spcPts val="0"/>
              </a:spcBef>
              <a:buNone/>
            </a:pPr>
            <a:r>
              <a:rPr lang="en-US" dirty="0"/>
              <a:t>[Li et al., arxiv2022]</a:t>
            </a:r>
          </a:p>
        </p:txBody>
      </p:sp>
    </p:spTree>
    <p:extLst>
      <p:ext uri="{BB962C8B-B14F-4D97-AF65-F5344CB8AC3E}">
        <p14:creationId xmlns:p14="http://schemas.microsoft.com/office/powerpoint/2010/main" val="5069635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Future Direction 3: Multimedia Information Extraction and Grounding </a:t>
            </a:r>
            <a:endParaRPr dirty="0"/>
          </a:p>
        </p:txBody>
      </p:sp>
      <p:sp>
        <p:nvSpPr>
          <p:cNvPr id="69" name="Google Shape;69;p2"/>
          <p:cNvSpPr txBox="1">
            <a:spLocks noGrp="1"/>
          </p:cNvSpPr>
          <p:nvPr>
            <p:ph type="body" idx="1"/>
          </p:nvPr>
        </p:nvSpPr>
        <p:spPr>
          <a:xfrm>
            <a:off x="408157" y="935582"/>
            <a:ext cx="11582077" cy="4484915"/>
          </a:xfrm>
          <a:prstGeom prst="rect">
            <a:avLst/>
          </a:prstGeom>
          <a:noFill/>
          <a:ln>
            <a:noFill/>
          </a:ln>
        </p:spPr>
        <p:txBody>
          <a:bodyPr spcFirstLastPara="1" wrap="square" lIns="91425" tIns="45700" rIns="91425" bIns="45700" anchor="t" anchorCtr="0">
            <a:noAutofit/>
          </a:bodyPr>
          <a:lstStyle/>
          <a:p>
            <a:pPr>
              <a:spcBef>
                <a:spcPts val="0"/>
              </a:spcBef>
            </a:pPr>
            <a:r>
              <a:rPr lang="en-US" sz="2000" dirty="0"/>
              <a:t>Pay more attention to videos which include richer dynamic information [Wang et al., arxiv2022]</a:t>
            </a: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41</a:t>
            </a:fld>
            <a:endParaRPr/>
          </a:p>
        </p:txBody>
      </p:sp>
      <p:pic>
        <p:nvPicPr>
          <p:cNvPr id="2" name="Picture 1" descr="Screen Shot 2022-06-19 at 11.44.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698" y="1412552"/>
            <a:ext cx="6741983" cy="5445448"/>
          </a:xfrm>
          <a:prstGeom prst="rect">
            <a:avLst/>
          </a:prstGeom>
        </p:spPr>
      </p:pic>
    </p:spTree>
    <p:extLst>
      <p:ext uri="{BB962C8B-B14F-4D97-AF65-F5344CB8AC3E}">
        <p14:creationId xmlns:p14="http://schemas.microsoft.com/office/powerpoint/2010/main" val="1669402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1" name="Google Shape;1131;p104"/>
          <p:cNvSpPr txBox="1">
            <a:spLocks noGrp="1"/>
          </p:cNvSpPr>
          <p:nvPr>
            <p:ph type="body" idx="1"/>
          </p:nvPr>
        </p:nvSpPr>
        <p:spPr>
          <a:xfrm>
            <a:off x="6284574" y="1044474"/>
            <a:ext cx="5618124" cy="5524602"/>
          </a:xfrm>
          <a:prstGeom prst="rect">
            <a:avLst/>
          </a:prstGeom>
          <a:noFill/>
          <a:ln>
            <a:noFill/>
          </a:ln>
        </p:spPr>
        <p:txBody>
          <a:bodyPr spcFirstLastPara="1" vert="horz" wrap="square" lIns="91425" tIns="45700" rIns="91425" bIns="45700" rtlCol="0" anchor="t" anchorCtr="0">
            <a:noAutofit/>
          </a:bodyPr>
          <a:lstStyle/>
          <a:p>
            <a:pPr>
              <a:spcBef>
                <a:spcPts val="0"/>
              </a:spcBef>
              <a:buClr>
                <a:srgbClr val="170981"/>
              </a:buClr>
              <a:buSzPts val="1776"/>
            </a:pPr>
            <a:r>
              <a:rPr lang="en-US" sz="2200" dirty="0">
                <a:solidFill>
                  <a:schemeClr val="dk1"/>
                </a:solidFill>
                <a:ea typeface="Calibri"/>
                <a:sym typeface="Calibri"/>
              </a:rPr>
              <a:t>Our brain organizes events into structures [Richmond and </a:t>
            </a:r>
            <a:r>
              <a:rPr lang="en-US" sz="2200" dirty="0" err="1">
                <a:solidFill>
                  <a:schemeClr val="dk1"/>
                </a:solidFill>
                <a:ea typeface="Calibri"/>
                <a:sym typeface="Calibri"/>
              </a:rPr>
              <a:t>Zacks</a:t>
            </a:r>
            <a:r>
              <a:rPr lang="en-US" sz="2200" dirty="0">
                <a:solidFill>
                  <a:schemeClr val="dk1"/>
                </a:solidFill>
                <a:ea typeface="Calibri"/>
                <a:sym typeface="Calibri"/>
              </a:rPr>
              <a:t>, 2017],  and generalize them into schema knowledge for recollection of events [Sargent et al., 2013]</a:t>
            </a:r>
          </a:p>
          <a:p>
            <a:pPr>
              <a:spcBef>
                <a:spcPts val="0"/>
              </a:spcBef>
              <a:buClr>
                <a:srgbClr val="170981"/>
              </a:buClr>
              <a:buSzPts val="1776"/>
            </a:pPr>
            <a:endParaRPr lang="en-US" sz="2200" dirty="0">
              <a:solidFill>
                <a:schemeClr val="dk1"/>
              </a:solidFill>
              <a:ea typeface="Calibri"/>
              <a:sym typeface="Calibri"/>
            </a:endParaRPr>
          </a:p>
          <a:p>
            <a:pPr>
              <a:spcBef>
                <a:spcPts val="0"/>
              </a:spcBef>
              <a:buClr>
                <a:srgbClr val="170981"/>
              </a:buClr>
              <a:buSzPts val="1776"/>
            </a:pPr>
            <a:r>
              <a:rPr lang="en-US" sz="2200" dirty="0">
                <a:ea typeface="Calibri"/>
                <a:sym typeface="Calibri"/>
              </a:rPr>
              <a:t>S</a:t>
            </a:r>
            <a:r>
              <a:rPr lang="en-US" sz="2200" dirty="0">
                <a:solidFill>
                  <a:schemeClr val="dk1"/>
                </a:solidFill>
                <a:ea typeface="Calibri"/>
                <a:sym typeface="Calibri"/>
              </a:rPr>
              <a:t>chemas can guide us to write a history book and forecast the future [Li et al., 2021]</a:t>
            </a:r>
          </a:p>
          <a:p>
            <a:pPr>
              <a:spcBef>
                <a:spcPts val="0"/>
              </a:spcBef>
              <a:buClr>
                <a:srgbClr val="170981"/>
              </a:buClr>
              <a:buSzPts val="1776"/>
            </a:pPr>
            <a:endParaRPr lang="en-US" dirty="0">
              <a:solidFill>
                <a:schemeClr val="dk1"/>
              </a:solidFill>
              <a:ea typeface="Calibri"/>
              <a:sym typeface="Calibri"/>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42</a:t>
            </a:fld>
            <a:endParaRPr sz="1400" b="1">
              <a:solidFill>
                <a:srgbClr val="000000"/>
              </a:solidFill>
              <a:latin typeface="Calibri"/>
              <a:ea typeface="Calibri"/>
              <a:cs typeface="Calibri"/>
              <a:sym typeface="Calibri"/>
            </a:endParaRPr>
          </a:p>
        </p:txBody>
      </p:sp>
      <p:pic>
        <p:nvPicPr>
          <p:cNvPr id="7" name="Picture 6"/>
          <p:cNvPicPr>
            <a:picLocks noChangeAspect="1"/>
          </p:cNvPicPr>
          <p:nvPr/>
        </p:nvPicPr>
        <p:blipFill>
          <a:blip r:embed="rId3"/>
          <a:stretch>
            <a:fillRect/>
          </a:stretch>
        </p:blipFill>
        <p:spPr>
          <a:xfrm>
            <a:off x="356461" y="1154257"/>
            <a:ext cx="5928113" cy="5703743"/>
          </a:xfrm>
          <a:prstGeom prst="rect">
            <a:avLst/>
          </a:prstGeom>
        </p:spPr>
      </p:pic>
      <p:sp>
        <p:nvSpPr>
          <p:cNvPr id="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Future Direction </a:t>
            </a:r>
            <a:r>
              <a:rPr lang="en-US" dirty="0" smtClean="0"/>
              <a:t>4: </a:t>
            </a:r>
            <a:r>
              <a:rPr lang="en-US" dirty="0"/>
              <a:t>Predicting the Future</a:t>
            </a:r>
            <a:endParaRPr dirty="0"/>
          </a:p>
        </p:txBody>
      </p:sp>
    </p:spTree>
    <p:extLst>
      <p:ext uri="{BB962C8B-B14F-4D97-AF65-F5344CB8AC3E}">
        <p14:creationId xmlns:p14="http://schemas.microsoft.com/office/powerpoint/2010/main" val="3215271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DFFF8480-68E7-DE48-BE2F-C404CCB54B9A}"/>
              </a:ext>
            </a:extLst>
          </p:cNvPr>
          <p:cNvSpPr>
            <a:spLocks noGrp="1"/>
          </p:cNvSpPr>
          <p:nvPr>
            <p:ph type="body" idx="1"/>
          </p:nvPr>
        </p:nvSpPr>
        <p:spPr>
          <a:xfrm>
            <a:off x="228600" y="928583"/>
            <a:ext cx="10972800" cy="884053"/>
          </a:xfrm>
        </p:spPr>
        <p:txBody>
          <a:bodyPr/>
          <a:lstStyle/>
          <a:p>
            <a:r>
              <a:rPr lang="en-US" dirty="0"/>
              <a:t>Cancer Predictor Today</a:t>
            </a:r>
          </a:p>
        </p:txBody>
      </p:sp>
      <p:sp>
        <p:nvSpPr>
          <p:cNvPr id="4" name="Slide Number Placeholder 3">
            <a:extLst>
              <a:ext uri="{FF2B5EF4-FFF2-40B4-BE49-F238E27FC236}">
                <a16:creationId xmlns="" xmlns:a16="http://schemas.microsoft.com/office/drawing/2014/main" id="{F3410533-4345-B040-8FB7-04A4E5D7086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43</a:t>
            </a:fld>
            <a:endParaRPr lang="en-US"/>
          </a:p>
        </p:txBody>
      </p:sp>
      <p:pic>
        <p:nvPicPr>
          <p:cNvPr id="12" name="Picture 11" descr="Macintosh HD:Users:Ji:Desktop:0-KAIROS:2020June-PIMeeting:COVID19:covid-path (2).png"/>
          <p:cNvPicPr/>
          <p:nvPr/>
        </p:nvPicPr>
        <p:blipFill>
          <a:blip r:embed="rId2">
            <a:extLst>
              <a:ext uri="{28A0092B-C50C-407E-A947-70E740481C1C}">
                <a14:useLocalDpi xmlns:a14="http://schemas.microsoft.com/office/drawing/2010/main" val="0"/>
              </a:ext>
            </a:extLst>
          </a:blip>
          <a:srcRect/>
          <a:stretch>
            <a:fillRect/>
          </a:stretch>
        </p:blipFill>
        <p:spPr bwMode="auto">
          <a:xfrm>
            <a:off x="7341494" y="1343308"/>
            <a:ext cx="4750590" cy="4811434"/>
          </a:xfrm>
          <a:prstGeom prst="rect">
            <a:avLst/>
          </a:prstGeom>
          <a:noFill/>
          <a:ln>
            <a:noFill/>
          </a:ln>
        </p:spPr>
      </p:pic>
      <p:sp>
        <p:nvSpPr>
          <p:cNvPr id="10" name="Google Shape;68;p2"/>
          <p:cNvSpPr txBox="1">
            <a:spLocks/>
          </p:cNvSpPr>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accent1"/>
                </a:solidFill>
              </a:rPr>
              <a:t>Future Direction </a:t>
            </a:r>
            <a:r>
              <a:rPr lang="en-US" sz="2400" dirty="0" smtClean="0">
                <a:solidFill>
                  <a:schemeClr val="accent1"/>
                </a:solidFill>
              </a:rPr>
              <a:t>5: </a:t>
            </a:r>
            <a:r>
              <a:rPr lang="en-US" sz="2400" dirty="0">
                <a:solidFill>
                  <a:schemeClr val="accent1"/>
                </a:solidFill>
              </a:rPr>
              <a:t>Apply Our Success to Social Good</a:t>
            </a:r>
          </a:p>
        </p:txBody>
      </p:sp>
      <p:pic>
        <p:nvPicPr>
          <p:cNvPr id="5" name="Picture 4" descr="Screen Shot 2022-06-19 at 6.14.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28" y="1556955"/>
            <a:ext cx="6201325" cy="4666046"/>
          </a:xfrm>
          <a:prstGeom prst="rect">
            <a:avLst/>
          </a:prstGeom>
        </p:spPr>
      </p:pic>
      <p:sp>
        <p:nvSpPr>
          <p:cNvPr id="13" name="Text Placeholder 2">
            <a:extLst>
              <a:ext uri="{FF2B5EF4-FFF2-40B4-BE49-F238E27FC236}">
                <a16:creationId xmlns="" xmlns:a16="http://schemas.microsoft.com/office/drawing/2014/main" id="{DFFF8480-68E7-DE48-BE2F-C404CCB54B9A}"/>
              </a:ext>
            </a:extLst>
          </p:cNvPr>
          <p:cNvSpPr txBox="1">
            <a:spLocks/>
          </p:cNvSpPr>
          <p:nvPr/>
        </p:nvSpPr>
        <p:spPr>
          <a:xfrm>
            <a:off x="6705600" y="817062"/>
            <a:ext cx="10972800" cy="88405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r>
              <a:rPr lang="en-US" dirty="0"/>
              <a:t>What we should/could do</a:t>
            </a:r>
          </a:p>
        </p:txBody>
      </p:sp>
    </p:spTree>
    <p:extLst>
      <p:ext uri="{BB962C8B-B14F-4D97-AF65-F5344CB8AC3E}">
        <p14:creationId xmlns:p14="http://schemas.microsoft.com/office/powerpoint/2010/main" val="7528715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5"/>
          <p:cNvPicPr preferRelativeResize="0"/>
          <p:nvPr/>
        </p:nvPicPr>
        <p:blipFill rotWithShape="1">
          <a:blip r:embed="rId3">
            <a:alphaModFix/>
          </a:blip>
          <a:srcRect/>
          <a:stretch/>
        </p:blipFill>
        <p:spPr>
          <a:xfrm>
            <a:off x="1" y="858"/>
            <a:ext cx="12191999" cy="6857143"/>
          </a:xfrm>
          <a:prstGeom prst="rect">
            <a:avLst/>
          </a:prstGeom>
          <a:solidFill>
            <a:srgbClr val="3284BF"/>
          </a:solidFill>
          <a:ln>
            <a:noFill/>
          </a:ln>
        </p:spPr>
      </p:pic>
      <p:sp>
        <p:nvSpPr>
          <p:cNvPr id="118" name="Google Shape;118;p5"/>
          <p:cNvSpPr txBox="1"/>
          <p:nvPr/>
        </p:nvSpPr>
        <p:spPr>
          <a:xfrm>
            <a:off x="860350" y="3429000"/>
            <a:ext cx="10289116" cy="830933"/>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None/>
            </a:pPr>
            <a:r>
              <a:rPr lang="en-US" sz="5333" b="1" i="0" u="none" strike="noStrike" cap="none">
                <a:solidFill>
                  <a:schemeClr val="lt1"/>
                </a:solidFill>
                <a:latin typeface="Helvetica Neue"/>
                <a:ea typeface="Helvetica Neue"/>
                <a:cs typeface="Helvetica Neue"/>
                <a:sym typeface="Helvetica Neue"/>
              </a:rPr>
              <a:t>Thank You</a:t>
            </a:r>
            <a:endParaRPr/>
          </a:p>
        </p:txBody>
      </p:sp>
      <p:sp>
        <p:nvSpPr>
          <p:cNvPr id="119" name="Google Shape;119;p5"/>
          <p:cNvSpPr txBox="1"/>
          <p:nvPr/>
        </p:nvSpPr>
        <p:spPr>
          <a:xfrm>
            <a:off x="11149466" y="6195430"/>
            <a:ext cx="71640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fld id="{00000000-1234-1234-1234-123412341234}" type="slidenum">
              <a:rPr lang="en-US" sz="1200" b="0" i="0" u="none" strike="noStrike" cap="none">
                <a:solidFill>
                  <a:schemeClr val="lt1"/>
                </a:solidFill>
                <a:latin typeface="Verdana"/>
                <a:ea typeface="Verdana"/>
                <a:cs typeface="Verdana"/>
                <a:sym typeface="Verdana"/>
              </a:rPr>
              <a:t>44</a:t>
            </a:fld>
            <a:endParaRPr sz="1200">
              <a:solidFill>
                <a:schemeClr val="lt1"/>
              </a:solidFill>
              <a:latin typeface="Verdana"/>
              <a:ea typeface="Verdana"/>
              <a:cs typeface="Verdana"/>
              <a:sym typeface="Verdana"/>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ltLang="zh-CN" sz="2600" dirty="0"/>
              <a:t>Cross-type</a:t>
            </a:r>
            <a:r>
              <a:rPr lang="zh-CN" altLang="en-US" sz="2600" dirty="0"/>
              <a:t> </a:t>
            </a:r>
            <a:r>
              <a:rPr lang="en-US" altLang="zh-CN" sz="2600" dirty="0"/>
              <a:t>Transfer:</a:t>
            </a:r>
            <a:r>
              <a:rPr lang="zh-CN" altLang="en-US" sz="2600" dirty="0"/>
              <a:t> </a:t>
            </a:r>
            <a:r>
              <a:rPr lang="en-US" altLang="zh-CN" sz="2600" dirty="0"/>
              <a:t>Type-agnostic</a:t>
            </a:r>
            <a:r>
              <a:rPr lang="zh-CN" altLang="en-US" sz="2600" dirty="0"/>
              <a:t> </a:t>
            </a:r>
            <a:r>
              <a:rPr lang="en-US" altLang="zh-CN" sz="2600" dirty="0"/>
              <a:t>Semantic</a:t>
            </a:r>
            <a:r>
              <a:rPr lang="zh-CN" altLang="en-US" sz="2600" dirty="0"/>
              <a:t> </a:t>
            </a:r>
            <a:r>
              <a:rPr lang="en-US" altLang="zh-CN" sz="2600" dirty="0"/>
              <a:t>Mapping</a:t>
            </a:r>
            <a:endParaRPr sz="2600" dirty="0"/>
          </a:p>
        </p:txBody>
      </p:sp>
      <p:sp>
        <p:nvSpPr>
          <p:cNvPr id="69" name="Google Shape;69;p2"/>
          <p:cNvSpPr txBox="1">
            <a:spLocks noGrp="1"/>
          </p:cNvSpPr>
          <p:nvPr>
            <p:ph type="body" idx="1"/>
          </p:nvPr>
        </p:nvSpPr>
        <p:spPr>
          <a:xfrm>
            <a:off x="609600" y="1007166"/>
            <a:ext cx="10972800" cy="4729606"/>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t>Learning</a:t>
            </a:r>
            <a:r>
              <a:rPr lang="zh-CN" altLang="en-US" dirty="0"/>
              <a:t> </a:t>
            </a:r>
            <a:r>
              <a:rPr lang="en-US" altLang="zh-CN" dirty="0"/>
              <a:t>label</a:t>
            </a:r>
            <a:r>
              <a:rPr lang="zh-CN" altLang="en-US" dirty="0"/>
              <a:t> </a:t>
            </a:r>
            <a:r>
              <a:rPr lang="en-US" altLang="zh-CN" dirty="0"/>
              <a:t>representations</a:t>
            </a:r>
            <a:r>
              <a:rPr lang="zh-CN" altLang="en-US" dirty="0"/>
              <a:t> </a:t>
            </a:r>
            <a:r>
              <a:rPr lang="en-US" altLang="zh-CN" dirty="0"/>
              <a:t>based</a:t>
            </a:r>
            <a:r>
              <a:rPr lang="zh-CN" altLang="en-US" dirty="0"/>
              <a:t> </a:t>
            </a:r>
            <a:r>
              <a:rPr lang="en-US" altLang="zh-CN" dirty="0"/>
              <a:t>on</a:t>
            </a:r>
            <a:r>
              <a:rPr lang="zh-CN" altLang="en-US" dirty="0"/>
              <a:t> </a:t>
            </a:r>
            <a:r>
              <a:rPr lang="en-US" altLang="zh-CN" dirty="0"/>
              <a:t>a</a:t>
            </a:r>
            <a:r>
              <a:rPr lang="zh-CN" altLang="en-US" dirty="0"/>
              <a:t> </a:t>
            </a:r>
            <a:r>
              <a:rPr lang="en-US" altLang="zh-CN" dirty="0"/>
              <a:t>few</a:t>
            </a:r>
            <a:r>
              <a:rPr lang="zh-CN" altLang="en-US" dirty="0"/>
              <a:t> </a:t>
            </a:r>
            <a:r>
              <a:rPr lang="en-US" altLang="zh-CN" dirty="0">
                <a:solidFill>
                  <a:schemeClr val="accent1"/>
                </a:solidFill>
              </a:rPr>
              <a:t>seed</a:t>
            </a:r>
            <a:r>
              <a:rPr lang="zh-CN" altLang="en-US" dirty="0">
                <a:solidFill>
                  <a:schemeClr val="accent1"/>
                </a:solidFill>
              </a:rPr>
              <a:t> </a:t>
            </a:r>
            <a:r>
              <a:rPr lang="en-US" altLang="zh-CN" dirty="0">
                <a:solidFill>
                  <a:schemeClr val="accent1"/>
                </a:solidFill>
              </a:rPr>
              <a:t>examples</a:t>
            </a:r>
            <a:r>
              <a:rPr lang="en-US" altLang="zh-CN" dirty="0"/>
              <a:t>,</a:t>
            </a:r>
            <a:r>
              <a:rPr lang="zh-CN" altLang="en-US" dirty="0"/>
              <a:t> </a:t>
            </a:r>
            <a:r>
              <a:rPr lang="en-US" altLang="zh-CN" dirty="0"/>
              <a:t>e.g.,</a:t>
            </a:r>
            <a:r>
              <a:rPr lang="zh-CN" altLang="en-US" dirty="0"/>
              <a:t> </a:t>
            </a:r>
            <a:r>
              <a:rPr lang="en-US" altLang="zh-CN" i="1" dirty="0"/>
              <a:t>triggers</a:t>
            </a:r>
            <a:r>
              <a:rPr lang="zh-CN" altLang="en-US" dirty="0"/>
              <a:t> </a:t>
            </a:r>
            <a:r>
              <a:rPr lang="en-US" altLang="zh-CN" dirty="0"/>
              <a:t>for</a:t>
            </a:r>
            <a:r>
              <a:rPr lang="zh-CN" altLang="en-US" dirty="0"/>
              <a:t> </a:t>
            </a:r>
            <a:r>
              <a:rPr lang="en-US" altLang="zh-CN" dirty="0"/>
              <a:t>event</a:t>
            </a:r>
            <a:r>
              <a:rPr lang="zh-CN" altLang="en-US" dirty="0"/>
              <a:t> </a:t>
            </a:r>
            <a:r>
              <a:rPr lang="en-US" altLang="zh-CN" dirty="0"/>
              <a:t>extraction,</a:t>
            </a:r>
            <a:r>
              <a:rPr lang="zh-CN" altLang="en-US" dirty="0"/>
              <a:t> </a:t>
            </a:r>
            <a:r>
              <a:rPr lang="en-US" altLang="zh-CN" i="1" dirty="0"/>
              <a:t>entity-relation</a:t>
            </a:r>
            <a:r>
              <a:rPr lang="zh-CN" altLang="en-US" i="1" dirty="0"/>
              <a:t> </a:t>
            </a:r>
            <a:r>
              <a:rPr lang="en-US" altLang="zh-CN" i="1" dirty="0"/>
              <a:t>instances</a:t>
            </a:r>
            <a:r>
              <a:rPr lang="zh-CN" altLang="en-US" i="1" dirty="0"/>
              <a:t> </a:t>
            </a:r>
            <a:r>
              <a:rPr lang="en-US" altLang="zh-CN" dirty="0"/>
              <a:t>for</a:t>
            </a:r>
            <a:r>
              <a:rPr lang="zh-CN" altLang="en-US" dirty="0"/>
              <a:t> </a:t>
            </a:r>
            <a:r>
              <a:rPr lang="en-US" altLang="zh-CN" dirty="0"/>
              <a:t>relation</a:t>
            </a:r>
            <a:r>
              <a:rPr lang="zh-CN" altLang="en-US" dirty="0"/>
              <a:t> </a:t>
            </a:r>
            <a:r>
              <a:rPr lang="en-US" altLang="zh-CN" dirty="0"/>
              <a:t>extraction</a:t>
            </a:r>
            <a:endParaRPr dirty="0"/>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5</a:t>
            </a:fld>
            <a:endParaRPr/>
          </a:p>
        </p:txBody>
      </p:sp>
      <p:pic>
        <p:nvPicPr>
          <p:cNvPr id="2" name="Picture 1">
            <a:extLst>
              <a:ext uri="{FF2B5EF4-FFF2-40B4-BE49-F238E27FC236}">
                <a16:creationId xmlns="" xmlns:a16="http://schemas.microsoft.com/office/drawing/2014/main" id="{2C6EC64E-6729-C94F-8E3F-B36B533B7E27}"/>
              </a:ext>
            </a:extLst>
          </p:cNvPr>
          <p:cNvPicPr>
            <a:picLocks noChangeAspect="1"/>
          </p:cNvPicPr>
          <p:nvPr/>
        </p:nvPicPr>
        <p:blipFill>
          <a:blip r:embed="rId3"/>
          <a:stretch>
            <a:fillRect/>
          </a:stretch>
        </p:blipFill>
        <p:spPr>
          <a:xfrm>
            <a:off x="1017270" y="2281374"/>
            <a:ext cx="4174828" cy="2933176"/>
          </a:xfrm>
          <a:prstGeom prst="rect">
            <a:avLst/>
          </a:prstGeom>
        </p:spPr>
      </p:pic>
      <p:pic>
        <p:nvPicPr>
          <p:cNvPr id="3" name="Picture 2">
            <a:extLst>
              <a:ext uri="{FF2B5EF4-FFF2-40B4-BE49-F238E27FC236}">
                <a16:creationId xmlns="" xmlns:a16="http://schemas.microsoft.com/office/drawing/2014/main" id="{D6B011BB-C582-174E-92C3-FE07331230E1}"/>
              </a:ext>
            </a:extLst>
          </p:cNvPr>
          <p:cNvPicPr>
            <a:picLocks noChangeAspect="1"/>
          </p:cNvPicPr>
          <p:nvPr/>
        </p:nvPicPr>
        <p:blipFill>
          <a:blip r:embed="rId4"/>
          <a:stretch>
            <a:fillRect/>
          </a:stretch>
        </p:blipFill>
        <p:spPr>
          <a:xfrm>
            <a:off x="5486681" y="2337161"/>
            <a:ext cx="6313435" cy="2623311"/>
          </a:xfrm>
          <a:prstGeom prst="rect">
            <a:avLst/>
          </a:prstGeom>
        </p:spPr>
      </p:pic>
      <p:sp>
        <p:nvSpPr>
          <p:cNvPr id="4" name="TextBox 3">
            <a:extLst>
              <a:ext uri="{FF2B5EF4-FFF2-40B4-BE49-F238E27FC236}">
                <a16:creationId xmlns="" xmlns:a16="http://schemas.microsoft.com/office/drawing/2014/main" id="{7B0D7C0C-CC27-4F4E-B158-2F0E9920F9D8}"/>
              </a:ext>
            </a:extLst>
          </p:cNvPr>
          <p:cNvSpPr txBox="1"/>
          <p:nvPr/>
        </p:nvSpPr>
        <p:spPr>
          <a:xfrm>
            <a:off x="2240428" y="5283695"/>
            <a:ext cx="1994457" cy="307777"/>
          </a:xfrm>
          <a:prstGeom prst="rect">
            <a:avLst/>
          </a:prstGeom>
          <a:noFill/>
        </p:spPr>
        <p:txBody>
          <a:bodyPr wrap="none" rtlCol="0">
            <a:spAutoFit/>
          </a:bodyPr>
          <a:lstStyle/>
          <a:p>
            <a:r>
              <a:rPr lang="en-US" altLang="zh-CN" dirty="0"/>
              <a:t>(Bronstein</a:t>
            </a:r>
            <a:r>
              <a:rPr lang="zh-CN" altLang="en-US" dirty="0"/>
              <a:t> </a:t>
            </a:r>
            <a:r>
              <a:rPr lang="en-US" altLang="zh-CN" dirty="0"/>
              <a:t>et</a:t>
            </a:r>
            <a:r>
              <a:rPr lang="zh-CN" altLang="en-US" dirty="0"/>
              <a:t> </a:t>
            </a:r>
            <a:r>
              <a:rPr lang="en-US" altLang="zh-CN" dirty="0"/>
              <a:t>al.,</a:t>
            </a:r>
            <a:r>
              <a:rPr lang="zh-CN" altLang="en-US" dirty="0"/>
              <a:t> </a:t>
            </a:r>
            <a:r>
              <a:rPr lang="en-US" altLang="zh-CN" dirty="0"/>
              <a:t>2015)</a:t>
            </a:r>
            <a:endParaRPr lang="en-US" dirty="0"/>
          </a:p>
        </p:txBody>
      </p:sp>
      <p:sp>
        <p:nvSpPr>
          <p:cNvPr id="9" name="TextBox 8">
            <a:extLst>
              <a:ext uri="{FF2B5EF4-FFF2-40B4-BE49-F238E27FC236}">
                <a16:creationId xmlns="" xmlns:a16="http://schemas.microsoft.com/office/drawing/2014/main" id="{DA851E16-9135-774A-9388-E6492753EE6E}"/>
              </a:ext>
            </a:extLst>
          </p:cNvPr>
          <p:cNvSpPr txBox="1"/>
          <p:nvPr/>
        </p:nvSpPr>
        <p:spPr>
          <a:xfrm>
            <a:off x="7860171" y="5158925"/>
            <a:ext cx="1566454" cy="307777"/>
          </a:xfrm>
          <a:prstGeom prst="rect">
            <a:avLst/>
          </a:prstGeom>
          <a:noFill/>
        </p:spPr>
        <p:txBody>
          <a:bodyPr wrap="none" rtlCol="0">
            <a:spAutoFit/>
          </a:bodyPr>
          <a:lstStyle/>
          <a:p>
            <a:r>
              <a:rPr lang="en-US" altLang="zh-CN" dirty="0"/>
              <a:t>(Han</a:t>
            </a:r>
            <a:r>
              <a:rPr lang="zh-CN" altLang="en-US" dirty="0"/>
              <a:t> </a:t>
            </a:r>
            <a:r>
              <a:rPr lang="en-US" altLang="zh-CN" dirty="0"/>
              <a:t>et</a:t>
            </a:r>
            <a:r>
              <a:rPr lang="zh-CN" altLang="en-US" dirty="0"/>
              <a:t> </a:t>
            </a:r>
            <a:r>
              <a:rPr lang="en-US" altLang="zh-CN" dirty="0"/>
              <a:t>al.,</a:t>
            </a:r>
            <a:r>
              <a:rPr lang="zh-CN" altLang="en-US" dirty="0"/>
              <a:t> </a:t>
            </a:r>
            <a:r>
              <a:rPr lang="en-US" altLang="zh-CN" dirty="0"/>
              <a:t>2021)</a:t>
            </a:r>
            <a:endParaRPr lang="en-US" dirty="0"/>
          </a:p>
        </p:txBody>
      </p:sp>
      <p:sp>
        <p:nvSpPr>
          <p:cNvPr id="11" name="TextBox 10">
            <a:extLst>
              <a:ext uri="{FF2B5EF4-FFF2-40B4-BE49-F238E27FC236}">
                <a16:creationId xmlns="" xmlns:a16="http://schemas.microsoft.com/office/drawing/2014/main" id="{A9117C9B-C5FD-AB49-A78C-67C62484F695}"/>
              </a:ext>
            </a:extLst>
          </p:cNvPr>
          <p:cNvSpPr txBox="1"/>
          <p:nvPr/>
        </p:nvSpPr>
        <p:spPr>
          <a:xfrm>
            <a:off x="1288096" y="6045332"/>
            <a:ext cx="4198585" cy="369332"/>
          </a:xfrm>
          <a:prstGeom prst="rect">
            <a:avLst/>
          </a:prstGeom>
          <a:solidFill>
            <a:schemeClr val="accent1">
              <a:lumMod val="40000"/>
              <a:lumOff val="60000"/>
            </a:schemeClr>
          </a:solidFill>
        </p:spPr>
        <p:txBody>
          <a:bodyPr wrap="none" rtlCol="0">
            <a:spAutoFit/>
          </a:bodyPr>
          <a:lstStyle/>
          <a:p>
            <a:r>
              <a:rPr lang="en-US" altLang="zh-CN" sz="1800" dirty="0"/>
              <a:t>How</a:t>
            </a:r>
            <a:r>
              <a:rPr lang="zh-CN" altLang="en-US" sz="1800" dirty="0"/>
              <a:t> </a:t>
            </a:r>
            <a:r>
              <a:rPr lang="en-US" altLang="zh-CN" sz="1800" dirty="0"/>
              <a:t>to</a:t>
            </a:r>
            <a:r>
              <a:rPr lang="zh-CN" altLang="en-US" sz="1800" dirty="0"/>
              <a:t> </a:t>
            </a:r>
            <a:r>
              <a:rPr lang="en-US" altLang="zh-CN" sz="1800" dirty="0"/>
              <a:t>select</a:t>
            </a:r>
            <a:r>
              <a:rPr lang="zh-CN" altLang="en-US" sz="1800" dirty="0"/>
              <a:t> </a:t>
            </a:r>
            <a:r>
              <a:rPr lang="en-US" altLang="zh-CN" sz="1800" dirty="0"/>
              <a:t>the</a:t>
            </a:r>
            <a:r>
              <a:rPr lang="zh-CN" altLang="en-US" sz="1800" dirty="0"/>
              <a:t> </a:t>
            </a:r>
            <a:r>
              <a:rPr lang="en-US" altLang="zh-CN" sz="1800" dirty="0"/>
              <a:t>best</a:t>
            </a:r>
            <a:r>
              <a:rPr lang="zh-CN" altLang="en-US" sz="1800" dirty="0"/>
              <a:t> </a:t>
            </a:r>
            <a:r>
              <a:rPr lang="en-US" altLang="zh-CN" sz="1800" dirty="0"/>
              <a:t>seed</a:t>
            </a:r>
            <a:r>
              <a:rPr lang="zh-CN" altLang="en-US" sz="1800" dirty="0"/>
              <a:t> </a:t>
            </a:r>
            <a:r>
              <a:rPr lang="en-US" altLang="zh-CN" sz="1800" dirty="0"/>
              <a:t>examples?</a:t>
            </a:r>
            <a:endParaRPr lang="en-US" sz="1800" dirty="0"/>
          </a:p>
        </p:txBody>
      </p:sp>
      <p:grpSp>
        <p:nvGrpSpPr>
          <p:cNvPr id="12" name="Group 11">
            <a:extLst>
              <a:ext uri="{FF2B5EF4-FFF2-40B4-BE49-F238E27FC236}">
                <a16:creationId xmlns="" xmlns:a16="http://schemas.microsoft.com/office/drawing/2014/main" id="{49C85C2E-D66A-9C41-8AC0-BD2A28B73007}"/>
              </a:ext>
            </a:extLst>
          </p:cNvPr>
          <p:cNvGrpSpPr/>
          <p:nvPr/>
        </p:nvGrpSpPr>
        <p:grpSpPr>
          <a:xfrm>
            <a:off x="5566379" y="5694483"/>
            <a:ext cx="2221947" cy="1058038"/>
            <a:chOff x="6612943" y="2728798"/>
            <a:chExt cx="2221947" cy="1058038"/>
          </a:xfrm>
        </p:grpSpPr>
        <p:sp>
          <p:nvSpPr>
            <p:cNvPr id="13" name="Left Brace 12">
              <a:extLst>
                <a:ext uri="{FF2B5EF4-FFF2-40B4-BE49-F238E27FC236}">
                  <a16:creationId xmlns="" xmlns:a16="http://schemas.microsoft.com/office/drawing/2014/main" id="{0151EEAB-4DB3-EF4A-90F6-A97383570D58}"/>
                </a:ext>
              </a:extLst>
            </p:cNvPr>
            <p:cNvSpPr/>
            <p:nvPr/>
          </p:nvSpPr>
          <p:spPr>
            <a:xfrm>
              <a:off x="6612943" y="2826356"/>
              <a:ext cx="274320" cy="868758"/>
            </a:xfrm>
            <a:prstGeom prst="leftBrace">
              <a:avLst/>
            </a:prstGeom>
            <a:ln w="31750">
              <a:solidFill>
                <a:schemeClr val="tx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4" name="TextBox 13">
              <a:extLst>
                <a:ext uri="{FF2B5EF4-FFF2-40B4-BE49-F238E27FC236}">
                  <a16:creationId xmlns="" xmlns:a16="http://schemas.microsoft.com/office/drawing/2014/main" id="{A55F086D-B214-654D-91AB-7C6260ED10CD}"/>
                </a:ext>
              </a:extLst>
            </p:cNvPr>
            <p:cNvSpPr txBox="1"/>
            <p:nvPr/>
          </p:nvSpPr>
          <p:spPr>
            <a:xfrm>
              <a:off x="6883715" y="2728798"/>
              <a:ext cx="19511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600" dirty="0">
                  <a:latin typeface="+mn-lt"/>
                </a:rPr>
                <a:t>semantic</a:t>
              </a:r>
              <a:r>
                <a:rPr lang="zh-CN" altLang="en-US" sz="1600" dirty="0">
                  <a:latin typeface="+mn-lt"/>
                </a:rPr>
                <a:t> </a:t>
              </a:r>
              <a:r>
                <a:rPr lang="en-US" altLang="zh-CN" sz="1600" dirty="0">
                  <a:latin typeface="+mn-lt"/>
                </a:rPr>
                <a:t>popularity</a:t>
              </a:r>
              <a:endParaRPr kumimoji="0" lang="en-US" sz="1600" b="0" i="0" u="none" strike="noStrike" kern="0" cap="none" spc="0" normalizeH="0" baseline="0" noProof="0" dirty="0">
                <a:ln>
                  <a:noFill/>
                </a:ln>
                <a:solidFill>
                  <a:srgbClr val="000000"/>
                </a:solidFill>
                <a:effectLst/>
                <a:uLnTx/>
                <a:uFillTx/>
                <a:latin typeface="+mn-lt"/>
                <a:cs typeface="Arial"/>
                <a:sym typeface="Arial"/>
              </a:endParaRPr>
            </a:p>
          </p:txBody>
        </p:sp>
        <p:sp>
          <p:nvSpPr>
            <p:cNvPr id="15" name="TextBox 14">
              <a:extLst>
                <a:ext uri="{FF2B5EF4-FFF2-40B4-BE49-F238E27FC236}">
                  <a16:creationId xmlns="" xmlns:a16="http://schemas.microsoft.com/office/drawing/2014/main" id="{0FBB1DC0-45AE-2B44-9D29-F54C0D4122A6}"/>
                </a:ext>
              </a:extLst>
            </p:cNvPr>
            <p:cNvSpPr txBox="1"/>
            <p:nvPr/>
          </p:nvSpPr>
          <p:spPr>
            <a:xfrm>
              <a:off x="6914295" y="3135460"/>
              <a:ext cx="8338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1600" dirty="0">
                  <a:latin typeface="+mn-lt"/>
                </a:rPr>
                <a:t>TF-IDF</a:t>
              </a:r>
              <a:endParaRPr kumimoji="0" lang="en-US" sz="1600" b="0" i="0" u="none" strike="noStrike" kern="0" cap="none" spc="0" normalizeH="0" baseline="0" noProof="0" dirty="0">
                <a:ln>
                  <a:noFill/>
                </a:ln>
                <a:solidFill>
                  <a:srgbClr val="000000"/>
                </a:solidFill>
                <a:effectLst/>
                <a:uLnTx/>
                <a:uFillTx/>
                <a:latin typeface="+mn-lt"/>
                <a:cs typeface="Arial"/>
                <a:sym typeface="Arial"/>
              </a:endParaRPr>
            </a:p>
          </p:txBody>
        </p:sp>
        <p:sp>
          <p:nvSpPr>
            <p:cNvPr id="17" name="TextBox 16">
              <a:extLst>
                <a:ext uri="{FF2B5EF4-FFF2-40B4-BE49-F238E27FC236}">
                  <a16:creationId xmlns="" xmlns:a16="http://schemas.microsoft.com/office/drawing/2014/main" id="{8CC77063-78BA-0D49-8DF5-4878ECAC7CC6}"/>
                </a:ext>
              </a:extLst>
            </p:cNvPr>
            <p:cNvSpPr txBox="1"/>
            <p:nvPr/>
          </p:nvSpPr>
          <p:spPr>
            <a:xfrm>
              <a:off x="6964515" y="3417504"/>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800" b="0" i="0" u="none" strike="noStrike" kern="0" cap="none" spc="0" normalizeH="0" baseline="0" noProof="0" dirty="0">
                  <a:ln>
                    <a:noFill/>
                  </a:ln>
                  <a:solidFill>
                    <a:srgbClr val="000000"/>
                  </a:solidFill>
                  <a:effectLst/>
                  <a:uLnTx/>
                  <a:uFillTx/>
                  <a:latin typeface="+mn-lt"/>
                  <a:cs typeface="Arial"/>
                  <a:sym typeface="Arial"/>
                </a:rPr>
                <a:t>…</a:t>
              </a:r>
              <a:endParaRPr kumimoji="0" lang="en-US" sz="1800" b="0" i="0" u="none" strike="noStrike" kern="0" cap="none" spc="0" normalizeH="0" baseline="0" noProof="0" dirty="0">
                <a:ln>
                  <a:noFill/>
                </a:ln>
                <a:solidFill>
                  <a:srgbClr val="000000"/>
                </a:solidFill>
                <a:effectLst/>
                <a:uLnTx/>
                <a:uFillTx/>
                <a:latin typeface="+mn-lt"/>
                <a:cs typeface="Arial"/>
                <a:sym typeface="Arial"/>
              </a:endParaRPr>
            </a:p>
          </p:txBody>
        </p:sp>
      </p:grpSp>
      <p:sp>
        <p:nvSpPr>
          <p:cNvPr id="5" name="Rectangle 4">
            <a:extLst>
              <a:ext uri="{FF2B5EF4-FFF2-40B4-BE49-F238E27FC236}">
                <a16:creationId xmlns="" xmlns:a16="http://schemas.microsoft.com/office/drawing/2014/main" id="{179481D0-FEBB-D048-89C7-4DF64930938F}"/>
              </a:ext>
            </a:extLst>
          </p:cNvPr>
          <p:cNvSpPr/>
          <p:nvPr/>
        </p:nvSpPr>
        <p:spPr>
          <a:xfrm>
            <a:off x="1108711" y="2847703"/>
            <a:ext cx="1869621" cy="3526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EB5CADC1-F12C-984C-8C62-BA5BD309A933}"/>
              </a:ext>
            </a:extLst>
          </p:cNvPr>
          <p:cNvSpPr/>
          <p:nvPr/>
        </p:nvSpPr>
        <p:spPr>
          <a:xfrm>
            <a:off x="1121774" y="4435419"/>
            <a:ext cx="1869621" cy="3526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lvl="0"/>
            <a:r>
              <a:rPr lang="en-US" altLang="zh-CN" sz="2600" dirty="0"/>
              <a:t>Cross-type</a:t>
            </a:r>
            <a:r>
              <a:rPr lang="zh-CN" altLang="en-US" sz="2600" dirty="0"/>
              <a:t> </a:t>
            </a:r>
            <a:r>
              <a:rPr lang="en-US" altLang="zh-CN" sz="2600" dirty="0"/>
              <a:t>Transfer:</a:t>
            </a:r>
            <a:r>
              <a:rPr lang="zh-CN" altLang="en-US" sz="2600" dirty="0"/>
              <a:t> </a:t>
            </a:r>
            <a:r>
              <a:rPr lang="en-US" altLang="zh-CN" sz="2600" dirty="0"/>
              <a:t>Type-agnostic</a:t>
            </a:r>
            <a:r>
              <a:rPr lang="zh-CN" altLang="en-US" sz="2600" dirty="0"/>
              <a:t> </a:t>
            </a:r>
            <a:r>
              <a:rPr lang="en-US" altLang="zh-CN" sz="2600" dirty="0"/>
              <a:t>Semantic</a:t>
            </a:r>
            <a:r>
              <a:rPr lang="zh-CN" altLang="en-US" sz="2600" dirty="0"/>
              <a:t> </a:t>
            </a:r>
            <a:r>
              <a:rPr lang="en-US" altLang="zh-CN" sz="2600" dirty="0"/>
              <a:t>Mapping</a:t>
            </a:r>
            <a:endParaRPr sz="2600" dirty="0"/>
          </a:p>
        </p:txBody>
      </p:sp>
      <p:sp>
        <p:nvSpPr>
          <p:cNvPr id="69" name="Google Shape;69;p2"/>
          <p:cNvSpPr txBox="1">
            <a:spLocks noGrp="1"/>
          </p:cNvSpPr>
          <p:nvPr>
            <p:ph type="body" idx="1"/>
          </p:nvPr>
        </p:nvSpPr>
        <p:spPr>
          <a:xfrm>
            <a:off x="609600" y="1020418"/>
            <a:ext cx="10972800" cy="1984039"/>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t>Learning</a:t>
            </a:r>
            <a:r>
              <a:rPr lang="zh-CN" altLang="en-US" dirty="0"/>
              <a:t> </a:t>
            </a:r>
            <a:r>
              <a:rPr lang="en-US" altLang="zh-CN" dirty="0"/>
              <a:t>label</a:t>
            </a:r>
            <a:r>
              <a:rPr lang="zh-CN" altLang="en-US" dirty="0"/>
              <a:t> </a:t>
            </a:r>
            <a:r>
              <a:rPr lang="en-US" altLang="zh-CN" dirty="0"/>
              <a:t>representations</a:t>
            </a:r>
            <a:r>
              <a:rPr lang="zh-CN" altLang="en-US" dirty="0"/>
              <a:t> </a:t>
            </a:r>
            <a:r>
              <a:rPr lang="en-US" altLang="zh-CN" dirty="0"/>
              <a:t>based</a:t>
            </a:r>
            <a:r>
              <a:rPr lang="zh-CN" altLang="en-US" dirty="0"/>
              <a:t> </a:t>
            </a:r>
            <a:r>
              <a:rPr lang="en-US" altLang="zh-CN" dirty="0"/>
              <a:t>on</a:t>
            </a:r>
            <a:r>
              <a:rPr lang="zh-CN" altLang="en-US" dirty="0"/>
              <a:t> </a:t>
            </a:r>
            <a:r>
              <a:rPr lang="en-US" altLang="zh-CN" dirty="0">
                <a:solidFill>
                  <a:schemeClr val="accent1"/>
                </a:solidFill>
              </a:rPr>
              <a:t>type</a:t>
            </a:r>
            <a:r>
              <a:rPr lang="zh-CN" altLang="en-US" dirty="0">
                <a:solidFill>
                  <a:schemeClr val="accent1"/>
                </a:solidFill>
              </a:rPr>
              <a:t> </a:t>
            </a:r>
            <a:r>
              <a:rPr lang="en-US" altLang="zh-CN" dirty="0">
                <a:solidFill>
                  <a:schemeClr val="accent1"/>
                </a:solidFill>
              </a:rPr>
              <a:t>descriptions</a:t>
            </a: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6</a:t>
            </a:fld>
            <a:endParaRPr/>
          </a:p>
        </p:txBody>
      </p:sp>
      <p:sp>
        <p:nvSpPr>
          <p:cNvPr id="9" name="TextBox 8">
            <a:extLst>
              <a:ext uri="{FF2B5EF4-FFF2-40B4-BE49-F238E27FC236}">
                <a16:creationId xmlns="" xmlns:a16="http://schemas.microsoft.com/office/drawing/2014/main" id="{F2A0E1C8-B974-6744-A9D6-582FB4F23D2F}"/>
              </a:ext>
            </a:extLst>
          </p:cNvPr>
          <p:cNvSpPr txBox="1"/>
          <p:nvPr/>
        </p:nvSpPr>
        <p:spPr>
          <a:xfrm>
            <a:off x="3484121" y="6385648"/>
            <a:ext cx="1487908" cy="307777"/>
          </a:xfrm>
          <a:prstGeom prst="rect">
            <a:avLst/>
          </a:prstGeom>
          <a:noFill/>
        </p:spPr>
        <p:txBody>
          <a:bodyPr wrap="none" rtlCol="0">
            <a:spAutoFit/>
          </a:bodyPr>
          <a:lstStyle/>
          <a:p>
            <a:r>
              <a:rPr lang="en-US" altLang="zh-CN" dirty="0"/>
              <a:t>(Aly</a:t>
            </a:r>
            <a:r>
              <a:rPr lang="zh-CN" altLang="en-US" dirty="0"/>
              <a:t> </a:t>
            </a:r>
            <a:r>
              <a:rPr lang="en-US" altLang="zh-CN" dirty="0"/>
              <a:t>et</a:t>
            </a:r>
            <a:r>
              <a:rPr lang="zh-CN" altLang="en-US" dirty="0"/>
              <a:t> </a:t>
            </a:r>
            <a:r>
              <a:rPr lang="en-US" altLang="zh-CN" dirty="0"/>
              <a:t>al.,</a:t>
            </a:r>
            <a:r>
              <a:rPr lang="zh-CN" altLang="en-US" dirty="0"/>
              <a:t> </a:t>
            </a:r>
            <a:r>
              <a:rPr lang="en-US" altLang="zh-CN" dirty="0"/>
              <a:t>2021)</a:t>
            </a:r>
            <a:endParaRPr lang="en-US" dirty="0"/>
          </a:p>
        </p:txBody>
      </p:sp>
      <p:grpSp>
        <p:nvGrpSpPr>
          <p:cNvPr id="8" name="Group 7">
            <a:extLst>
              <a:ext uri="{FF2B5EF4-FFF2-40B4-BE49-F238E27FC236}">
                <a16:creationId xmlns="" xmlns:a16="http://schemas.microsoft.com/office/drawing/2014/main" id="{F2896FB1-3650-6A4E-9CE4-AE19BC35FEB7}"/>
              </a:ext>
            </a:extLst>
          </p:cNvPr>
          <p:cNvGrpSpPr/>
          <p:nvPr/>
        </p:nvGrpSpPr>
        <p:grpSpPr>
          <a:xfrm>
            <a:off x="8287617" y="3244167"/>
            <a:ext cx="3467616" cy="3259464"/>
            <a:chOff x="8287617" y="3244167"/>
            <a:chExt cx="3467616" cy="3259464"/>
          </a:xfrm>
        </p:grpSpPr>
        <p:sp>
          <p:nvSpPr>
            <p:cNvPr id="5" name="Rectangle 4">
              <a:extLst>
                <a:ext uri="{FF2B5EF4-FFF2-40B4-BE49-F238E27FC236}">
                  <a16:creationId xmlns="" xmlns:a16="http://schemas.microsoft.com/office/drawing/2014/main" id="{19C755B5-D3D8-E143-A263-488E948463E2}"/>
                </a:ext>
              </a:extLst>
            </p:cNvPr>
            <p:cNvSpPr/>
            <p:nvPr/>
          </p:nvSpPr>
          <p:spPr>
            <a:xfrm>
              <a:off x="8441634" y="3244167"/>
              <a:ext cx="3207026" cy="2743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 xmlns:a16="http://schemas.microsoft.com/office/drawing/2014/main" id="{8CB63A53-1DED-2B44-B467-FDCB5454C0A8}"/>
                </a:ext>
              </a:extLst>
            </p:cNvPr>
            <p:cNvGraphicFramePr>
              <a:graphicFrameLocks/>
            </p:cNvGraphicFramePr>
            <p:nvPr>
              <p:extLst>
                <p:ext uri="{D42A27DB-BD31-4B8C-83A1-F6EECF244321}">
                  <p14:modId xmlns:p14="http://schemas.microsoft.com/office/powerpoint/2010/main" val="156979386"/>
                </p:ext>
              </p:extLst>
            </p:nvPr>
          </p:nvGraphicFramePr>
          <p:xfrm>
            <a:off x="8538700" y="3244167"/>
            <a:ext cx="296545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 xmlns:a16="http://schemas.microsoft.com/office/drawing/2014/main" id="{A19D56A1-1932-D146-8A49-355CE9CFA2FA}"/>
                </a:ext>
              </a:extLst>
            </p:cNvPr>
            <p:cNvSpPr txBox="1"/>
            <p:nvPr/>
          </p:nvSpPr>
          <p:spPr>
            <a:xfrm>
              <a:off x="8287617" y="6134299"/>
              <a:ext cx="3467616" cy="369332"/>
            </a:xfrm>
            <a:prstGeom prst="rect">
              <a:avLst/>
            </a:prstGeom>
            <a:solidFill>
              <a:schemeClr val="accent1">
                <a:lumMod val="40000"/>
                <a:lumOff val="60000"/>
              </a:schemeClr>
            </a:solidFill>
          </p:spPr>
          <p:txBody>
            <a:bodyPr wrap="none" rtlCol="0">
              <a:spAutoFit/>
            </a:bodyPr>
            <a:lstStyle/>
            <a:p>
              <a:r>
                <a:rPr lang="en-US" altLang="zh-CN" sz="1800" dirty="0"/>
                <a:t>How</a:t>
              </a:r>
              <a:r>
                <a:rPr lang="zh-CN" altLang="en-US" sz="1800" dirty="0"/>
                <a:t> </a:t>
              </a:r>
              <a:r>
                <a:rPr lang="en-US" altLang="zh-CN" sz="1800" dirty="0"/>
                <a:t>to</a:t>
              </a:r>
              <a:r>
                <a:rPr lang="zh-CN" altLang="en-US" sz="1800" dirty="0"/>
                <a:t> </a:t>
              </a:r>
              <a:r>
                <a:rPr lang="en-US" altLang="zh-CN" sz="1800" dirty="0"/>
                <a:t>best</a:t>
              </a:r>
              <a:r>
                <a:rPr lang="zh-CN" altLang="en-US" sz="1800" dirty="0"/>
                <a:t> </a:t>
              </a:r>
              <a:r>
                <a:rPr lang="en-US" altLang="zh-CN" sz="1800" dirty="0"/>
                <a:t>describe</a:t>
              </a:r>
              <a:r>
                <a:rPr lang="zh-CN" altLang="en-US" sz="1800" dirty="0"/>
                <a:t> </a:t>
              </a:r>
              <a:r>
                <a:rPr lang="en-US" altLang="zh-CN" sz="1800" dirty="0"/>
                <a:t>the</a:t>
              </a:r>
              <a:r>
                <a:rPr lang="zh-CN" altLang="en-US" sz="1800" dirty="0"/>
                <a:t> </a:t>
              </a:r>
              <a:r>
                <a:rPr lang="en-US" altLang="zh-CN" sz="1800" dirty="0"/>
                <a:t>types?</a:t>
              </a:r>
              <a:endParaRPr lang="en-US" sz="1800" dirty="0"/>
            </a:p>
          </p:txBody>
        </p:sp>
      </p:grpSp>
      <p:sp>
        <p:nvSpPr>
          <p:cNvPr id="14" name="Google Shape;69;p2">
            <a:extLst>
              <a:ext uri="{FF2B5EF4-FFF2-40B4-BE49-F238E27FC236}">
                <a16:creationId xmlns="" xmlns:a16="http://schemas.microsoft.com/office/drawing/2014/main" id="{409F0CAC-BA81-1244-AC0B-5AFF8031FB13}"/>
              </a:ext>
            </a:extLst>
          </p:cNvPr>
          <p:cNvSpPr txBox="1">
            <a:spLocks/>
          </p:cNvSpPr>
          <p:nvPr/>
        </p:nvSpPr>
        <p:spPr>
          <a:xfrm>
            <a:off x="605244" y="1394884"/>
            <a:ext cx="10972800" cy="8911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600"/>
              </a:spcBef>
            </a:pPr>
            <a:r>
              <a:rPr lang="en-US" altLang="zh-CN" dirty="0">
                <a:solidFill>
                  <a:schemeClr val="accent1"/>
                </a:solidFill>
              </a:rPr>
              <a:t>Cross-attention Encoding</a:t>
            </a:r>
            <a:r>
              <a:rPr lang="en-US" altLang="zh-CN" dirty="0">
                <a:solidFill>
                  <a:schemeClr val="tx1"/>
                </a:solidFill>
              </a:rPr>
              <a:t>: for each token in an input sentence, learn a type-specific representation by concatenating the sentence with the type description</a:t>
            </a:r>
            <a:endParaRPr lang="en-US" dirty="0">
              <a:solidFill>
                <a:schemeClr val="tx1"/>
              </a:solidFill>
            </a:endParaRPr>
          </a:p>
        </p:txBody>
      </p:sp>
      <p:sp>
        <p:nvSpPr>
          <p:cNvPr id="15" name="Google Shape;69;p2">
            <a:extLst>
              <a:ext uri="{FF2B5EF4-FFF2-40B4-BE49-F238E27FC236}">
                <a16:creationId xmlns="" xmlns:a16="http://schemas.microsoft.com/office/drawing/2014/main" id="{2A35535C-0ACD-8447-B43E-52D814A597EE}"/>
              </a:ext>
            </a:extLst>
          </p:cNvPr>
          <p:cNvSpPr txBox="1">
            <a:spLocks/>
          </p:cNvSpPr>
          <p:nvPr/>
        </p:nvSpPr>
        <p:spPr>
          <a:xfrm>
            <a:off x="600888" y="2082861"/>
            <a:ext cx="10972800" cy="87657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600"/>
              </a:spcBef>
            </a:pPr>
            <a:r>
              <a:rPr lang="en-US" altLang="zh-CN" dirty="0">
                <a:solidFill>
                  <a:schemeClr val="accent1"/>
                </a:solidFill>
              </a:rPr>
              <a:t>Modeling the negative class (</a:t>
            </a:r>
            <a:r>
              <a:rPr lang="en-US" altLang="zh-CN" i="1" dirty="0">
                <a:solidFill>
                  <a:schemeClr val="accent1"/>
                </a:solidFill>
              </a:rPr>
              <a:t>other</a:t>
            </a:r>
            <a:r>
              <a:rPr lang="en-US" altLang="zh-CN" dirty="0">
                <a:solidFill>
                  <a:schemeClr val="accent1"/>
                </a:solidFill>
              </a:rPr>
              <a:t>)</a:t>
            </a:r>
            <a:r>
              <a:rPr lang="en-US" altLang="zh-CN" dirty="0">
                <a:solidFill>
                  <a:schemeClr val="tx1"/>
                </a:solidFill>
              </a:rPr>
              <a:t>: for each token, learn a negative class specific representation based on the max-pooling of all type-specific representations</a:t>
            </a:r>
            <a:endParaRPr lang="en-US" dirty="0">
              <a:solidFill>
                <a:schemeClr val="tx1"/>
              </a:solidFill>
            </a:endParaRPr>
          </a:p>
        </p:txBody>
      </p:sp>
      <p:pic>
        <p:nvPicPr>
          <p:cNvPr id="4" name="Picture 3" descr="Graphical user interface, diagram, application&#10;&#10;Description automatically generated">
            <a:extLst>
              <a:ext uri="{FF2B5EF4-FFF2-40B4-BE49-F238E27FC236}">
                <a16:creationId xmlns="" xmlns:a16="http://schemas.microsoft.com/office/drawing/2014/main" id="{425493E7-A3A6-1648-8F35-438D91EFEEDA}"/>
              </a:ext>
            </a:extLst>
          </p:cNvPr>
          <p:cNvPicPr>
            <a:picLocks noChangeAspect="1"/>
          </p:cNvPicPr>
          <p:nvPr/>
        </p:nvPicPr>
        <p:blipFill>
          <a:blip r:embed="rId4"/>
          <a:stretch>
            <a:fillRect/>
          </a:stretch>
        </p:blipFill>
        <p:spPr>
          <a:xfrm>
            <a:off x="947420" y="3071088"/>
            <a:ext cx="6858489" cy="3247928"/>
          </a:xfrm>
          <a:prstGeom prst="rect">
            <a:avLst/>
          </a:prstGeom>
        </p:spPr>
      </p:pic>
    </p:spTree>
    <p:extLst>
      <p:ext uri="{BB962C8B-B14F-4D97-AF65-F5344CB8AC3E}">
        <p14:creationId xmlns:p14="http://schemas.microsoft.com/office/powerpoint/2010/main" val="7141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lvl="0"/>
            <a:r>
              <a:rPr lang="en-US" altLang="zh-CN" sz="2600" dirty="0"/>
              <a:t>Cross-type</a:t>
            </a:r>
            <a:r>
              <a:rPr lang="zh-CN" altLang="en-US" sz="2600" dirty="0"/>
              <a:t> </a:t>
            </a:r>
            <a:r>
              <a:rPr lang="en-US" altLang="zh-CN" sz="2600" dirty="0"/>
              <a:t>Transfer:</a:t>
            </a:r>
            <a:r>
              <a:rPr lang="zh-CN" altLang="en-US" sz="2600" dirty="0"/>
              <a:t> </a:t>
            </a:r>
            <a:r>
              <a:rPr lang="en-US" altLang="zh-CN" sz="2600" dirty="0"/>
              <a:t>Type-agnostic</a:t>
            </a:r>
            <a:r>
              <a:rPr lang="zh-CN" altLang="en-US" sz="2600" dirty="0"/>
              <a:t> </a:t>
            </a:r>
            <a:r>
              <a:rPr lang="en-US" altLang="zh-CN" sz="2600" dirty="0"/>
              <a:t>Semantic</a:t>
            </a:r>
            <a:r>
              <a:rPr lang="zh-CN" altLang="en-US" sz="2600" dirty="0"/>
              <a:t> </a:t>
            </a:r>
            <a:r>
              <a:rPr lang="en-US" altLang="zh-CN" sz="2600" dirty="0"/>
              <a:t>Mapping</a:t>
            </a:r>
            <a:endParaRPr sz="2600" dirty="0"/>
          </a:p>
        </p:txBody>
      </p:sp>
      <p:sp>
        <p:nvSpPr>
          <p:cNvPr id="69" name="Google Shape;69;p2"/>
          <p:cNvSpPr txBox="1">
            <a:spLocks noGrp="1"/>
          </p:cNvSpPr>
          <p:nvPr>
            <p:ph type="body" idx="1"/>
          </p:nvPr>
        </p:nvSpPr>
        <p:spPr>
          <a:xfrm>
            <a:off x="609600" y="1061634"/>
            <a:ext cx="10972800" cy="4675138"/>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t>Learning</a:t>
            </a:r>
            <a:r>
              <a:rPr lang="zh-CN" altLang="en-US" dirty="0"/>
              <a:t> </a:t>
            </a:r>
            <a:r>
              <a:rPr lang="en-US" altLang="zh-CN" dirty="0"/>
              <a:t>label</a:t>
            </a:r>
            <a:r>
              <a:rPr lang="zh-CN" altLang="en-US" dirty="0"/>
              <a:t> </a:t>
            </a:r>
            <a:r>
              <a:rPr lang="en-US" altLang="zh-CN" dirty="0"/>
              <a:t>and</a:t>
            </a:r>
            <a:r>
              <a:rPr lang="zh-CN" altLang="en-US" dirty="0"/>
              <a:t> </a:t>
            </a:r>
            <a:r>
              <a:rPr lang="en-US" altLang="zh-CN" dirty="0"/>
              <a:t>mention</a:t>
            </a:r>
            <a:r>
              <a:rPr lang="zh-CN" altLang="en-US" dirty="0"/>
              <a:t> </a:t>
            </a:r>
            <a:r>
              <a:rPr lang="en-US" altLang="zh-CN" dirty="0"/>
              <a:t>representations</a:t>
            </a:r>
            <a:r>
              <a:rPr lang="zh-CN" altLang="en-US" dirty="0"/>
              <a:t> </a:t>
            </a:r>
            <a:r>
              <a:rPr lang="en-US" altLang="zh-CN" dirty="0"/>
              <a:t>based</a:t>
            </a:r>
            <a:r>
              <a:rPr lang="zh-CN" altLang="en-US" dirty="0"/>
              <a:t> </a:t>
            </a:r>
            <a:r>
              <a:rPr lang="en-US" altLang="zh-CN" dirty="0"/>
              <a:t>on</a:t>
            </a:r>
            <a:r>
              <a:rPr lang="zh-CN" altLang="en-US" dirty="0"/>
              <a:t> </a:t>
            </a:r>
            <a:r>
              <a:rPr lang="en-US" altLang="zh-CN" dirty="0"/>
              <a:t>structures</a:t>
            </a:r>
            <a:endParaRPr dirty="0"/>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7</a:t>
            </a:fld>
            <a:endParaRPr/>
          </a:p>
        </p:txBody>
      </p:sp>
      <p:grpSp>
        <p:nvGrpSpPr>
          <p:cNvPr id="29" name="Group 28">
            <a:extLst>
              <a:ext uri="{FF2B5EF4-FFF2-40B4-BE49-F238E27FC236}">
                <a16:creationId xmlns="" xmlns:a16="http://schemas.microsoft.com/office/drawing/2014/main" id="{E619C1F9-B3EB-1540-8517-7B5282F24EAD}"/>
              </a:ext>
            </a:extLst>
          </p:cNvPr>
          <p:cNvGrpSpPr/>
          <p:nvPr/>
        </p:nvGrpSpPr>
        <p:grpSpPr>
          <a:xfrm>
            <a:off x="161435" y="4857671"/>
            <a:ext cx="4764337" cy="1284628"/>
            <a:chOff x="161435" y="4509938"/>
            <a:chExt cx="4764337" cy="1284628"/>
          </a:xfrm>
        </p:grpSpPr>
        <p:pic>
          <p:nvPicPr>
            <p:cNvPr id="30" name="Picture 29">
              <a:extLst>
                <a:ext uri="{FF2B5EF4-FFF2-40B4-BE49-F238E27FC236}">
                  <a16:creationId xmlns="" xmlns:a16="http://schemas.microsoft.com/office/drawing/2014/main" id="{7C8FE7CD-18C3-074C-B4B9-8F73B8980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884" y="4509938"/>
              <a:ext cx="3419888" cy="1284628"/>
            </a:xfrm>
            <a:prstGeom prst="rect">
              <a:avLst/>
            </a:prstGeom>
          </p:spPr>
        </p:pic>
        <p:sp>
          <p:nvSpPr>
            <p:cNvPr id="31" name="TextBox 30">
              <a:extLst>
                <a:ext uri="{FF2B5EF4-FFF2-40B4-BE49-F238E27FC236}">
                  <a16:creationId xmlns="" xmlns:a16="http://schemas.microsoft.com/office/drawing/2014/main" id="{766E1526-9508-9A42-92A1-1C057812D9E6}"/>
                </a:ext>
              </a:extLst>
            </p:cNvPr>
            <p:cNvSpPr txBox="1"/>
            <p:nvPr/>
          </p:nvSpPr>
          <p:spPr>
            <a:xfrm>
              <a:off x="161435" y="4703625"/>
              <a:ext cx="1472184" cy="369332"/>
            </a:xfrm>
            <a:prstGeom prst="rect">
              <a:avLst/>
            </a:prstGeom>
            <a:noFill/>
            <a:ln w="254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0" i="0" u="none" strike="noStrike" kern="0" cap="none" spc="0" normalizeH="0" baseline="0" noProof="0" dirty="0">
                  <a:ln>
                    <a:noFill/>
                  </a:ln>
                  <a:solidFill>
                    <a:srgbClr val="000000"/>
                  </a:solidFill>
                  <a:effectLst/>
                  <a:uLnTx/>
                  <a:uFillTx/>
                  <a:latin typeface="Arial"/>
                  <a:cs typeface="Arial"/>
                  <a:sym typeface="Arial"/>
                </a:rPr>
                <a:t>Unseen Types</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32" name="Group 31">
            <a:extLst>
              <a:ext uri="{FF2B5EF4-FFF2-40B4-BE49-F238E27FC236}">
                <a16:creationId xmlns="" xmlns:a16="http://schemas.microsoft.com/office/drawing/2014/main" id="{73AB2729-56FC-7F45-A45D-90919C83885C}"/>
              </a:ext>
            </a:extLst>
          </p:cNvPr>
          <p:cNvGrpSpPr/>
          <p:nvPr/>
        </p:nvGrpSpPr>
        <p:grpSpPr>
          <a:xfrm>
            <a:off x="69775" y="1841510"/>
            <a:ext cx="4801739" cy="2936846"/>
            <a:chOff x="69775" y="1493777"/>
            <a:chExt cx="4801739" cy="2936846"/>
          </a:xfrm>
        </p:grpSpPr>
        <p:pic>
          <p:nvPicPr>
            <p:cNvPr id="33" name="Picture 32">
              <a:extLst>
                <a:ext uri="{FF2B5EF4-FFF2-40B4-BE49-F238E27FC236}">
                  <a16:creationId xmlns="" xmlns:a16="http://schemas.microsoft.com/office/drawing/2014/main" id="{16567ED6-B039-E443-B5F2-7C189D91F1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966" y="1493777"/>
              <a:ext cx="3551566" cy="1473921"/>
            </a:xfrm>
            <a:prstGeom prst="rect">
              <a:avLst/>
            </a:prstGeom>
          </p:spPr>
        </p:pic>
        <p:pic>
          <p:nvPicPr>
            <p:cNvPr id="34" name="Picture 33">
              <a:extLst>
                <a:ext uri="{FF2B5EF4-FFF2-40B4-BE49-F238E27FC236}">
                  <a16:creationId xmlns="" xmlns:a16="http://schemas.microsoft.com/office/drawing/2014/main" id="{4AE74715-6099-844A-B390-BB394FA79A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9947" y="3109509"/>
              <a:ext cx="3551567" cy="1321114"/>
            </a:xfrm>
            <a:prstGeom prst="rect">
              <a:avLst/>
            </a:prstGeom>
          </p:spPr>
        </p:pic>
        <p:sp>
          <p:nvSpPr>
            <p:cNvPr id="35" name="TextBox 34">
              <a:extLst>
                <a:ext uri="{FF2B5EF4-FFF2-40B4-BE49-F238E27FC236}">
                  <a16:creationId xmlns="" xmlns:a16="http://schemas.microsoft.com/office/drawing/2014/main" id="{BE65831D-620C-024F-9592-ED9BD9F4CFD8}"/>
                </a:ext>
              </a:extLst>
            </p:cNvPr>
            <p:cNvSpPr txBox="1"/>
            <p:nvPr/>
          </p:nvSpPr>
          <p:spPr>
            <a:xfrm>
              <a:off x="165380" y="3225736"/>
              <a:ext cx="1226074" cy="369332"/>
            </a:xfrm>
            <a:prstGeom prst="rect">
              <a:avLst/>
            </a:prstGeom>
            <a:noFill/>
            <a:ln w="254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0" i="0" u="none" strike="noStrike" kern="0" cap="none" spc="0" normalizeH="0" baseline="0" noProof="0" dirty="0">
                  <a:ln>
                    <a:noFill/>
                  </a:ln>
                  <a:solidFill>
                    <a:srgbClr val="000000"/>
                  </a:solidFill>
                  <a:effectLst/>
                  <a:uLnTx/>
                  <a:uFillTx/>
                  <a:latin typeface="Arial"/>
                  <a:cs typeface="Arial"/>
                  <a:sym typeface="Arial"/>
                </a:rPr>
                <a:t>Seen Types</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TextBox 35">
              <a:extLst>
                <a:ext uri="{FF2B5EF4-FFF2-40B4-BE49-F238E27FC236}">
                  <a16:creationId xmlns="" xmlns:a16="http://schemas.microsoft.com/office/drawing/2014/main" id="{A86426EE-1D85-584B-8EA5-35D3BECCCB2E}"/>
                </a:ext>
              </a:extLst>
            </p:cNvPr>
            <p:cNvSpPr txBox="1"/>
            <p:nvPr/>
          </p:nvSpPr>
          <p:spPr>
            <a:xfrm>
              <a:off x="69775" y="1823224"/>
              <a:ext cx="1326090" cy="646331"/>
            </a:xfrm>
            <a:prstGeom prst="rect">
              <a:avLst/>
            </a:prstGeom>
            <a:noFill/>
            <a:ln w="254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0" i="0" u="none" strike="noStrike" kern="0" cap="none" spc="0" normalizeH="0" baseline="0" noProof="0" dirty="0">
                  <a:ln>
                    <a:noFill/>
                  </a:ln>
                  <a:solidFill>
                    <a:srgbClr val="000000"/>
                  </a:solidFill>
                  <a:effectLst/>
                  <a:uLnTx/>
                  <a:uFillTx/>
                  <a:latin typeface="Arial"/>
                  <a:cs typeface="Arial"/>
                  <a:sym typeface="Arial"/>
                </a:rPr>
                <a:t>Available Annotations</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37" name="Group 36">
            <a:extLst>
              <a:ext uri="{FF2B5EF4-FFF2-40B4-BE49-F238E27FC236}">
                <a16:creationId xmlns="" xmlns:a16="http://schemas.microsoft.com/office/drawing/2014/main" id="{E5F54D50-CB6C-8A47-8D32-D78C01A3E4C5}"/>
              </a:ext>
            </a:extLst>
          </p:cNvPr>
          <p:cNvGrpSpPr/>
          <p:nvPr/>
        </p:nvGrpSpPr>
        <p:grpSpPr>
          <a:xfrm>
            <a:off x="7586192" y="3576940"/>
            <a:ext cx="3990131" cy="2134183"/>
            <a:chOff x="7586192" y="3229207"/>
            <a:chExt cx="3990131" cy="2134183"/>
          </a:xfrm>
        </p:grpSpPr>
        <p:pic>
          <p:nvPicPr>
            <p:cNvPr id="38" name="Picture 37">
              <a:extLst>
                <a:ext uri="{FF2B5EF4-FFF2-40B4-BE49-F238E27FC236}">
                  <a16:creationId xmlns="" xmlns:a16="http://schemas.microsoft.com/office/drawing/2014/main" id="{C711A5ED-06D1-AB42-8332-394B0E1342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2583" y="3229207"/>
              <a:ext cx="3483740" cy="2134183"/>
            </a:xfrm>
            <a:prstGeom prst="rect">
              <a:avLst/>
            </a:prstGeom>
          </p:spPr>
        </p:pic>
        <p:sp>
          <p:nvSpPr>
            <p:cNvPr id="39" name="Striped Right Arrow 38">
              <a:extLst>
                <a:ext uri="{FF2B5EF4-FFF2-40B4-BE49-F238E27FC236}">
                  <a16:creationId xmlns="" xmlns:a16="http://schemas.microsoft.com/office/drawing/2014/main" id="{A7B3E8E4-1115-D549-B59A-9B6C644A16A1}"/>
                </a:ext>
              </a:extLst>
            </p:cNvPr>
            <p:cNvSpPr>
              <a:spLocks noChangeAspect="1"/>
            </p:cNvSpPr>
            <p:nvPr/>
          </p:nvSpPr>
          <p:spPr>
            <a:xfrm>
              <a:off x="7586192" y="3907555"/>
              <a:ext cx="263771" cy="274320"/>
            </a:xfrm>
            <a:prstGeom prst="stripedRightArrow">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43" name="Group 42">
            <a:extLst>
              <a:ext uri="{FF2B5EF4-FFF2-40B4-BE49-F238E27FC236}">
                <a16:creationId xmlns="" xmlns:a16="http://schemas.microsoft.com/office/drawing/2014/main" id="{53557A06-F0E4-0744-82C0-470F8996DD82}"/>
              </a:ext>
            </a:extLst>
          </p:cNvPr>
          <p:cNvGrpSpPr/>
          <p:nvPr/>
        </p:nvGrpSpPr>
        <p:grpSpPr>
          <a:xfrm>
            <a:off x="5535496" y="1946253"/>
            <a:ext cx="6127702" cy="1514444"/>
            <a:chOff x="5535496" y="1598520"/>
            <a:chExt cx="6127702" cy="1514444"/>
          </a:xfrm>
        </p:grpSpPr>
        <p:sp>
          <p:nvSpPr>
            <p:cNvPr id="44" name="TextBox 43">
              <a:extLst>
                <a:ext uri="{FF2B5EF4-FFF2-40B4-BE49-F238E27FC236}">
                  <a16:creationId xmlns="" xmlns:a16="http://schemas.microsoft.com/office/drawing/2014/main" id="{1DCBDF47-97F0-8042-93F2-2DD9FE3AC69F}"/>
                </a:ext>
              </a:extLst>
            </p:cNvPr>
            <p:cNvSpPr txBox="1"/>
            <p:nvPr/>
          </p:nvSpPr>
          <p:spPr>
            <a:xfrm>
              <a:off x="8464679" y="2060704"/>
              <a:ext cx="3198519" cy="830997"/>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a:cs typeface="Arial"/>
                  <a:sym typeface="Arial"/>
                </a:rPr>
                <a:t>Corporate </a:t>
              </a:r>
              <a:r>
                <a:rPr kumimoji="0" lang="en-US" sz="1600" b="0" i="1" u="sng" strike="noStrike" kern="0" cap="none" spc="0" normalizeH="0" baseline="0" noProof="0" dirty="0">
                  <a:ln>
                    <a:noFill/>
                  </a:ln>
                  <a:solidFill>
                    <a:srgbClr val="000000"/>
                  </a:solidFill>
                  <a:effectLst/>
                  <a:uLnTx/>
                  <a:uFillTx/>
                  <a:latin typeface="Arial"/>
                  <a:cs typeface="Arial"/>
                  <a:sym typeface="Arial"/>
                </a:rPr>
                <a:t>sponsors</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1" i="0" u="none" strike="noStrike" kern="0" cap="none" spc="0" normalizeH="0" baseline="0" noProof="0" dirty="0">
                  <a:ln>
                    <a:noFill/>
                  </a:ln>
                  <a:solidFill>
                    <a:srgbClr val="ED7D31"/>
                  </a:solidFill>
                  <a:effectLst/>
                  <a:uLnTx/>
                  <a:uFillTx/>
                  <a:latin typeface="Arial"/>
                  <a:cs typeface="Arial"/>
                  <a:sym typeface="Arial"/>
                </a:rPr>
                <a:t>contributed</a:t>
              </a:r>
              <a:r>
                <a:rPr kumimoji="0" lang="en-US" sz="1600" b="0" i="0" u="none" strike="noStrike" kern="0" cap="none" spc="0" normalizeH="0" baseline="0" noProof="0" dirty="0">
                  <a:ln>
                    <a:noFill/>
                  </a:ln>
                  <a:solidFill>
                    <a:srgbClr val="000000"/>
                  </a:solidFill>
                  <a:effectLst/>
                  <a:uLnTx/>
                  <a:uFillTx/>
                  <a:latin typeface="Arial"/>
                  <a:cs typeface="Arial"/>
                  <a:sym typeface="Arial"/>
                </a:rPr>
                <a:t> </a:t>
              </a:r>
              <a:r>
                <a:rPr kumimoji="0" lang="en-US" sz="1600" b="0" i="1" u="sng" strike="noStrike" kern="0" cap="none" spc="0" normalizeH="0" baseline="0" noProof="0" dirty="0">
                  <a:ln>
                    <a:noFill/>
                  </a:ln>
                  <a:solidFill>
                    <a:srgbClr val="000000"/>
                  </a:solidFill>
                  <a:effectLst/>
                  <a:uLnTx/>
                  <a:uFillTx/>
                  <a:latin typeface="Arial"/>
                  <a:cs typeface="Arial"/>
                  <a:sym typeface="Arial"/>
                </a:rPr>
                <a:t>cash, mattresses, rice</a:t>
              </a:r>
              <a:r>
                <a:rPr kumimoji="0" lang="zh-CN" altLang="en-US" sz="1600" b="0" i="1" u="sng" strike="noStrike" kern="0" cap="none" spc="0" normalizeH="0" baseline="0" noProof="0" dirty="0">
                  <a:ln>
                    <a:noFill/>
                  </a:ln>
                  <a:solidFill>
                    <a:srgbClr val="000000"/>
                  </a:solidFill>
                  <a:effectLst/>
                  <a:uLnTx/>
                  <a:uFillTx/>
                  <a:latin typeface="Arial"/>
                  <a:cs typeface="Arial"/>
                  <a:sym typeface="Arial"/>
                </a:rPr>
                <a:t> </a:t>
              </a:r>
              <a:r>
                <a:rPr kumimoji="0" lang="en-US" sz="1600" b="0" i="0" u="none" strike="noStrike" kern="0" cap="none" spc="0" normalizeH="0" baseline="0" noProof="0" dirty="0">
                  <a:ln>
                    <a:noFill/>
                  </a:ln>
                  <a:solidFill>
                    <a:srgbClr val="000000"/>
                  </a:solidFill>
                  <a:effectLst/>
                  <a:uLnTx/>
                  <a:uFillTx/>
                  <a:latin typeface="Arial"/>
                  <a:cs typeface="Arial"/>
                  <a:sym typeface="Arial"/>
                </a:rPr>
                <a:t>to reach remote </a:t>
              </a:r>
              <a:r>
                <a:rPr kumimoji="0" lang="en-US" sz="1600" b="0" i="1" u="sng" strike="noStrike" kern="0" cap="none" spc="0" normalizeH="0" baseline="0" noProof="0" dirty="0">
                  <a:ln>
                    <a:noFill/>
                  </a:ln>
                  <a:solidFill>
                    <a:srgbClr val="000000"/>
                  </a:solidFill>
                  <a:effectLst/>
                  <a:uLnTx/>
                  <a:uFillTx/>
                  <a:latin typeface="Arial"/>
                  <a:cs typeface="Arial"/>
                  <a:sym typeface="Arial"/>
                </a:rPr>
                <a:t>Orang </a:t>
              </a:r>
              <a:r>
                <a:rPr kumimoji="0" lang="en-US" sz="1600" b="0" i="1" u="sng" strike="noStrike" kern="0" cap="none" spc="0" normalizeH="0" baseline="0" noProof="0" dirty="0" err="1">
                  <a:ln>
                    <a:noFill/>
                  </a:ln>
                  <a:solidFill>
                    <a:srgbClr val="000000"/>
                  </a:solidFill>
                  <a:effectLst/>
                  <a:uLnTx/>
                  <a:uFillTx/>
                  <a:latin typeface="Arial"/>
                  <a:cs typeface="Arial"/>
                  <a:sym typeface="Arial"/>
                </a:rPr>
                <a:t>Asli</a:t>
              </a:r>
              <a:r>
                <a:rPr kumimoji="0" lang="en-US" sz="1600" b="0" i="1" u="sng" strike="noStrike" kern="0" cap="none" spc="0" normalizeH="0" baseline="0" noProof="0" dirty="0">
                  <a:ln>
                    <a:noFill/>
                  </a:ln>
                  <a:solidFill>
                    <a:srgbClr val="000000"/>
                  </a:solidFill>
                  <a:effectLst/>
                  <a:uLnTx/>
                  <a:uFillTx/>
                  <a:latin typeface="Arial"/>
                  <a:cs typeface="Arial"/>
                  <a:sym typeface="Arial"/>
                </a:rPr>
                <a:t> villages</a:t>
              </a:r>
              <a:r>
                <a:rPr kumimoji="0" lang="en-US" altLang="zh-CN" sz="1600" b="0" i="0" u="none" strike="noStrike" kern="0" cap="none" spc="0" normalizeH="0" baseline="0" noProof="0" dirty="0">
                  <a:ln>
                    <a:noFill/>
                  </a:ln>
                  <a:solidFill>
                    <a:srgbClr val="000000"/>
                  </a:solidFill>
                  <a:effectLst/>
                  <a:uLnTx/>
                  <a:uFillTx/>
                  <a:latin typeface="Arial"/>
                  <a:cs typeface="Arial"/>
                  <a:sym typeface="Arial"/>
                </a:rPr>
                <a:t>.</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5" name="Picture 44">
              <a:extLst>
                <a:ext uri="{FF2B5EF4-FFF2-40B4-BE49-F238E27FC236}">
                  <a16:creationId xmlns="" xmlns:a16="http://schemas.microsoft.com/office/drawing/2014/main" id="{C01E3A22-AAE3-7746-867D-BF6484A1B8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5496" y="1598520"/>
              <a:ext cx="2423045" cy="1443138"/>
            </a:xfrm>
            <a:prstGeom prst="rect">
              <a:avLst/>
            </a:prstGeom>
            <a:solidFill>
              <a:schemeClr val="accent1">
                <a:lumMod val="20000"/>
                <a:lumOff val="80000"/>
              </a:schemeClr>
            </a:solidFill>
            <a:ln/>
          </p:spPr>
        </p:pic>
        <p:sp>
          <p:nvSpPr>
            <p:cNvPr id="46" name="Striped Right Arrow 45">
              <a:extLst>
                <a:ext uri="{FF2B5EF4-FFF2-40B4-BE49-F238E27FC236}">
                  <a16:creationId xmlns="" xmlns:a16="http://schemas.microsoft.com/office/drawing/2014/main" id="{51B64D17-C778-0B4A-AA0C-3A7BC3F701C2}"/>
                </a:ext>
              </a:extLst>
            </p:cNvPr>
            <p:cNvSpPr>
              <a:spLocks noChangeAspect="1"/>
            </p:cNvSpPr>
            <p:nvPr/>
          </p:nvSpPr>
          <p:spPr>
            <a:xfrm rot="3066437">
              <a:off x="7926454" y="2816381"/>
              <a:ext cx="318847" cy="274320"/>
            </a:xfrm>
            <a:prstGeom prst="stripedRightArrow">
              <a:avLst/>
            </a:pr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ea typeface="+mn-ea"/>
                  <a:cs typeface="+mn-cs"/>
                  <a:sym typeface="Arial"/>
                </a:rPr>
                <a:t>\</a:t>
              </a:r>
            </a:p>
          </p:txBody>
        </p:sp>
        <p:sp>
          <p:nvSpPr>
            <p:cNvPr id="47" name="TextBox 46">
              <a:extLst>
                <a:ext uri="{FF2B5EF4-FFF2-40B4-BE49-F238E27FC236}">
                  <a16:creationId xmlns="" xmlns:a16="http://schemas.microsoft.com/office/drawing/2014/main" id="{DFC47FA1-D7B7-EE43-A05D-AA9CD2B81B34}"/>
                </a:ext>
              </a:extLst>
            </p:cNvPr>
            <p:cNvSpPr txBox="1"/>
            <p:nvPr/>
          </p:nvSpPr>
          <p:spPr>
            <a:xfrm>
              <a:off x="8933140" y="1638558"/>
              <a:ext cx="2143122" cy="369332"/>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New</a:t>
              </a:r>
              <a:r>
                <a:rPr kumimoji="0" lang="zh-CN" altLang="en-US" sz="1400" b="0"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a:rPr>
                <a:t> </a:t>
              </a:r>
              <a:r>
                <a:rPr kumimoji="0" lang="en-US" altLang="zh-CN" sz="1400" b="0"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a:rPr>
                <a:t>Event</a:t>
              </a:r>
              <a:r>
                <a:rPr kumimoji="0" lang="zh-CN" altLang="en-US" sz="1400" b="0"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a:rPr>
                <a:t> </a:t>
              </a:r>
              <a:r>
                <a:rPr kumimoji="0" lang="en-US" altLang="zh-CN" sz="1400" b="0"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a:rPr>
                <a:t>Mention</a:t>
              </a:r>
              <a:r>
                <a:rPr kumimoji="0" lang="zh-CN" altLang="en-US" sz="1400" b="0"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a:rPr>
                <a:t> </a:t>
              </a: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grpSp>
      <p:grpSp>
        <p:nvGrpSpPr>
          <p:cNvPr id="2" name="Group 1">
            <a:extLst>
              <a:ext uri="{FF2B5EF4-FFF2-40B4-BE49-F238E27FC236}">
                <a16:creationId xmlns="" xmlns:a16="http://schemas.microsoft.com/office/drawing/2014/main" id="{F79058D6-B794-8D43-BE53-E610202431B1}"/>
              </a:ext>
            </a:extLst>
          </p:cNvPr>
          <p:cNvGrpSpPr/>
          <p:nvPr/>
        </p:nvGrpSpPr>
        <p:grpSpPr>
          <a:xfrm>
            <a:off x="5058913" y="3140978"/>
            <a:ext cx="2084566" cy="2468515"/>
            <a:chOff x="5058913" y="3140978"/>
            <a:chExt cx="2084566" cy="2468515"/>
          </a:xfrm>
        </p:grpSpPr>
        <p:sp>
          <p:nvSpPr>
            <p:cNvPr id="40" name="Striped Right Arrow 39">
              <a:extLst>
                <a:ext uri="{FF2B5EF4-FFF2-40B4-BE49-F238E27FC236}">
                  <a16:creationId xmlns="" xmlns:a16="http://schemas.microsoft.com/office/drawing/2014/main" id="{1A883CCC-D901-3D41-AA5E-48C45A505FE8}"/>
                </a:ext>
              </a:extLst>
            </p:cNvPr>
            <p:cNvSpPr>
              <a:spLocks noChangeAspect="1"/>
            </p:cNvSpPr>
            <p:nvPr/>
          </p:nvSpPr>
          <p:spPr>
            <a:xfrm>
              <a:off x="5058913" y="4089365"/>
              <a:ext cx="318847" cy="274320"/>
            </a:xfrm>
            <a:prstGeom prst="stripedRightArrow">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1" name="Striped Right Arrow 40">
              <a:extLst>
                <a:ext uri="{FF2B5EF4-FFF2-40B4-BE49-F238E27FC236}">
                  <a16:creationId xmlns="" xmlns:a16="http://schemas.microsoft.com/office/drawing/2014/main" id="{77939E06-8839-C541-B550-5D58D67BD9B7}"/>
                </a:ext>
              </a:extLst>
            </p:cNvPr>
            <p:cNvSpPr>
              <a:spLocks noChangeAspect="1"/>
            </p:cNvSpPr>
            <p:nvPr/>
          </p:nvSpPr>
          <p:spPr>
            <a:xfrm rot="19857639">
              <a:off x="5065358" y="5030759"/>
              <a:ext cx="318847" cy="274320"/>
            </a:xfrm>
            <a:prstGeom prst="stripedRightArrow">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2" name="Striped Right Arrow 41">
              <a:extLst>
                <a:ext uri="{FF2B5EF4-FFF2-40B4-BE49-F238E27FC236}">
                  <a16:creationId xmlns="" xmlns:a16="http://schemas.microsoft.com/office/drawing/2014/main" id="{A84ECE1E-9050-4148-B375-762569DFFD22}"/>
                </a:ext>
              </a:extLst>
            </p:cNvPr>
            <p:cNvSpPr>
              <a:spLocks noChangeAspect="1"/>
            </p:cNvSpPr>
            <p:nvPr/>
          </p:nvSpPr>
          <p:spPr>
            <a:xfrm rot="1705219">
              <a:off x="5061450" y="3140978"/>
              <a:ext cx="318847" cy="274320"/>
            </a:xfrm>
            <a:prstGeom prst="stripedRightArrow">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8" name="Picture 47">
              <a:extLst>
                <a:ext uri="{FF2B5EF4-FFF2-40B4-BE49-F238E27FC236}">
                  <a16:creationId xmlns="" xmlns:a16="http://schemas.microsoft.com/office/drawing/2014/main" id="{F56188FB-DCFB-5D48-A256-6D0FFAD566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2153" y="3468609"/>
              <a:ext cx="1661326" cy="2140884"/>
            </a:xfrm>
            <a:prstGeom prst="rect">
              <a:avLst/>
            </a:prstGeom>
          </p:spPr>
        </p:pic>
      </p:grpSp>
      <p:sp>
        <p:nvSpPr>
          <p:cNvPr id="49" name="Rectangle 48">
            <a:extLst>
              <a:ext uri="{FF2B5EF4-FFF2-40B4-BE49-F238E27FC236}">
                <a16:creationId xmlns="" xmlns:a16="http://schemas.microsoft.com/office/drawing/2014/main" id="{5B1C99C8-D830-8B41-94A3-D05CDE5F6D69}"/>
              </a:ext>
            </a:extLst>
          </p:cNvPr>
          <p:cNvSpPr/>
          <p:nvPr/>
        </p:nvSpPr>
        <p:spPr>
          <a:xfrm>
            <a:off x="9897971" y="5894740"/>
            <a:ext cx="176522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0" i="0" u="none" strike="noStrike" kern="0" cap="none" spc="0" normalizeH="0" baseline="0" noProof="0" dirty="0">
                <a:ln>
                  <a:noFill/>
                </a:ln>
                <a:solidFill>
                  <a:srgbClr val="000000"/>
                </a:solidFill>
                <a:effectLst/>
                <a:uLnTx/>
                <a:uFillTx/>
                <a:latin typeface="Arial"/>
                <a:cs typeface="Arial"/>
                <a:sym typeface="Arial"/>
              </a:rPr>
              <a:t>(Huang et al., 2018)</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0" name="TextBox 49">
            <a:extLst>
              <a:ext uri="{FF2B5EF4-FFF2-40B4-BE49-F238E27FC236}">
                <a16:creationId xmlns="" xmlns:a16="http://schemas.microsoft.com/office/drawing/2014/main" id="{B171DAB7-5489-904A-BC41-09E6ABBF28F0}"/>
              </a:ext>
            </a:extLst>
          </p:cNvPr>
          <p:cNvSpPr txBox="1"/>
          <p:nvPr/>
        </p:nvSpPr>
        <p:spPr>
          <a:xfrm>
            <a:off x="1391454" y="6188633"/>
            <a:ext cx="3524658" cy="369332"/>
          </a:xfrm>
          <a:prstGeom prst="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1400" b="0"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a:rPr>
              <a:t>Large-Scale</a:t>
            </a:r>
            <a:r>
              <a:rPr kumimoji="0" lang="zh-CN" altLang="en-US" sz="1400" b="0"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a:rPr>
              <a:t> </a:t>
            </a:r>
            <a:r>
              <a:rPr kumimoji="0" lang="en-US" altLang="zh-CN" sz="1400" b="0"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a:rPr>
              <a:t>Target</a:t>
            </a:r>
            <a:r>
              <a:rPr kumimoji="0" lang="zh-CN" altLang="en-US" sz="1400" b="0" i="0" u="none" strike="noStrike" kern="0" cap="none" spc="0" normalizeH="0" baseline="0" noProof="0" dirty="0">
                <a:ln>
                  <a:noFill/>
                </a:ln>
                <a:solidFill>
                  <a:srgbClr val="000000"/>
                </a:solidFill>
                <a:effectLst/>
                <a:uLnTx/>
                <a:uFillTx/>
                <a:latin typeface="Arial"/>
                <a:ea typeface="宋体" panose="02010600030101010101" pitchFamily="2" charset="-122"/>
                <a:cs typeface="+mn-cs"/>
                <a:sym typeface="Arial"/>
              </a:rPr>
              <a:t> </a:t>
            </a: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Event Ontology</a:t>
            </a:r>
          </a:p>
        </p:txBody>
      </p:sp>
    </p:spTree>
    <p:extLst>
      <p:ext uri="{BB962C8B-B14F-4D97-AF65-F5344CB8AC3E}">
        <p14:creationId xmlns:p14="http://schemas.microsoft.com/office/powerpoint/2010/main" val="363969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lvl="0"/>
            <a:r>
              <a:rPr lang="en-US" altLang="zh-CN" sz="2600" dirty="0"/>
              <a:t>Cross-type</a:t>
            </a:r>
            <a:r>
              <a:rPr lang="zh-CN" altLang="en-US" sz="2600" dirty="0"/>
              <a:t> </a:t>
            </a:r>
            <a:r>
              <a:rPr lang="en-US" altLang="zh-CN" sz="2600" dirty="0"/>
              <a:t>Transfer:</a:t>
            </a:r>
            <a:r>
              <a:rPr lang="zh-CN" altLang="en-US" sz="2600" dirty="0"/>
              <a:t> </a:t>
            </a:r>
            <a:r>
              <a:rPr lang="en-US" altLang="zh-CN" sz="2600" dirty="0"/>
              <a:t>Type-agnostic</a:t>
            </a:r>
            <a:r>
              <a:rPr lang="zh-CN" altLang="en-US" sz="2600" dirty="0"/>
              <a:t> </a:t>
            </a:r>
            <a:r>
              <a:rPr lang="en-US" altLang="zh-CN" sz="2600" dirty="0"/>
              <a:t>Semantic</a:t>
            </a:r>
            <a:r>
              <a:rPr lang="zh-CN" altLang="en-US" sz="2600" dirty="0"/>
              <a:t> </a:t>
            </a:r>
            <a:r>
              <a:rPr lang="en-US" altLang="zh-CN" sz="2600" dirty="0"/>
              <a:t>Mapping</a:t>
            </a:r>
            <a:endParaRPr sz="2600" dirty="0"/>
          </a:p>
        </p:txBody>
      </p:sp>
      <p:sp>
        <p:nvSpPr>
          <p:cNvPr id="69" name="Google Shape;69;p2"/>
          <p:cNvSpPr txBox="1">
            <a:spLocks noGrp="1"/>
          </p:cNvSpPr>
          <p:nvPr>
            <p:ph type="body" idx="1"/>
          </p:nvPr>
        </p:nvSpPr>
        <p:spPr>
          <a:xfrm>
            <a:off x="609600" y="1029344"/>
            <a:ext cx="10972800" cy="4707428"/>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t>Which</a:t>
            </a:r>
            <a:r>
              <a:rPr lang="zh-CN" altLang="en-US" dirty="0"/>
              <a:t> </a:t>
            </a:r>
            <a:r>
              <a:rPr lang="en-US" altLang="zh-CN" dirty="0"/>
              <a:t>form</a:t>
            </a:r>
            <a:r>
              <a:rPr lang="zh-CN" altLang="en-US" dirty="0"/>
              <a:t> </a:t>
            </a:r>
            <a:r>
              <a:rPr lang="en-US" altLang="zh-CN" dirty="0"/>
              <a:t>provides</a:t>
            </a:r>
            <a:r>
              <a:rPr lang="zh-CN" altLang="en-US" dirty="0"/>
              <a:t> </a:t>
            </a:r>
            <a:r>
              <a:rPr lang="en-US" altLang="zh-CN" dirty="0"/>
              <a:t>the</a:t>
            </a:r>
            <a:r>
              <a:rPr lang="zh-CN" altLang="en-US" dirty="0"/>
              <a:t> </a:t>
            </a:r>
            <a:r>
              <a:rPr lang="en-US" altLang="zh-CN" dirty="0">
                <a:solidFill>
                  <a:schemeClr val="accent1"/>
                </a:solidFill>
              </a:rPr>
              <a:t>best</a:t>
            </a:r>
            <a:r>
              <a:rPr lang="zh-CN" altLang="en-US" dirty="0"/>
              <a:t> </a:t>
            </a:r>
            <a:r>
              <a:rPr lang="en-US" altLang="zh-CN" dirty="0"/>
              <a:t>label</a:t>
            </a:r>
            <a:r>
              <a:rPr lang="zh-CN" altLang="en-US" dirty="0"/>
              <a:t> </a:t>
            </a:r>
            <a:r>
              <a:rPr lang="en-US" altLang="zh-CN" dirty="0"/>
              <a:t>representations?</a:t>
            </a:r>
          </a:p>
          <a:p>
            <a:pPr lvl="1">
              <a:spcBef>
                <a:spcPts val="600"/>
              </a:spcBef>
            </a:pPr>
            <a:r>
              <a:rPr lang="en-US" altLang="zh-CN" dirty="0"/>
              <a:t>Detect</a:t>
            </a:r>
            <a:r>
              <a:rPr lang="zh-CN" altLang="en-US" dirty="0"/>
              <a:t> </a:t>
            </a:r>
            <a:r>
              <a:rPr lang="en-US" altLang="zh-CN" dirty="0"/>
              <a:t>mentions</a:t>
            </a:r>
            <a:r>
              <a:rPr lang="zh-CN" altLang="en-US" dirty="0"/>
              <a:t> </a:t>
            </a:r>
            <a:r>
              <a:rPr lang="en-US" altLang="zh-CN" dirty="0"/>
              <a:t>for</a:t>
            </a:r>
            <a:r>
              <a:rPr lang="zh-CN" altLang="en-US" dirty="0"/>
              <a:t> </a:t>
            </a:r>
            <a:r>
              <a:rPr lang="en-US" altLang="zh-CN" dirty="0"/>
              <a:t>each</a:t>
            </a:r>
            <a:r>
              <a:rPr lang="zh-CN" altLang="en-US" dirty="0"/>
              <a:t> </a:t>
            </a:r>
            <a:r>
              <a:rPr lang="en-US" altLang="zh-CN" dirty="0"/>
              <a:t>type</a:t>
            </a:r>
            <a:r>
              <a:rPr lang="zh-CN" altLang="en-US" dirty="0"/>
              <a:t> </a:t>
            </a:r>
            <a:r>
              <a:rPr lang="en-US" altLang="zh-CN" dirty="0"/>
              <a:t>by</a:t>
            </a:r>
            <a:r>
              <a:rPr lang="zh-CN" altLang="en-US" dirty="0"/>
              <a:t> </a:t>
            </a:r>
            <a:r>
              <a:rPr lang="en-US" altLang="zh-CN" dirty="0"/>
              <a:t>taking</a:t>
            </a:r>
            <a:r>
              <a:rPr lang="zh-CN" altLang="en-US" dirty="0"/>
              <a:t> </a:t>
            </a:r>
            <a:r>
              <a:rPr lang="en-US" altLang="zh-CN" dirty="0"/>
              <a:t>a</a:t>
            </a:r>
            <a:r>
              <a:rPr lang="zh-CN" altLang="en-US" dirty="0"/>
              <a:t> </a:t>
            </a:r>
            <a:r>
              <a:rPr lang="en-US" altLang="zh-CN" dirty="0"/>
              <a:t>type</a:t>
            </a:r>
            <a:r>
              <a:rPr lang="zh-CN" altLang="en-US" dirty="0"/>
              <a:t> </a:t>
            </a:r>
            <a:r>
              <a:rPr lang="en-US" altLang="zh-CN" dirty="0"/>
              <a:t>specific</a:t>
            </a:r>
            <a:r>
              <a:rPr lang="zh-CN" altLang="en-US" dirty="0"/>
              <a:t> </a:t>
            </a:r>
            <a:r>
              <a:rPr lang="en-US" altLang="zh-CN" dirty="0"/>
              <a:t>representation</a:t>
            </a:r>
            <a:r>
              <a:rPr lang="zh-CN" altLang="en-US" dirty="0"/>
              <a:t> </a:t>
            </a:r>
            <a:r>
              <a:rPr lang="en-US" altLang="zh-CN" dirty="0"/>
              <a:t>as</a:t>
            </a:r>
            <a:r>
              <a:rPr lang="zh-CN" altLang="en-US" dirty="0"/>
              <a:t> </a:t>
            </a:r>
            <a:r>
              <a:rPr lang="en-US" altLang="zh-CN" dirty="0"/>
              <a:t>a</a:t>
            </a:r>
            <a:r>
              <a:rPr lang="zh-CN" altLang="en-US" dirty="0"/>
              <a:t> </a:t>
            </a:r>
            <a:r>
              <a:rPr lang="en-US" altLang="zh-CN" dirty="0"/>
              <a:t>prompt</a:t>
            </a:r>
            <a:r>
              <a:rPr lang="zh-CN" altLang="en-US" dirty="0"/>
              <a:t> </a:t>
            </a:r>
            <a:r>
              <a:rPr lang="en-US" altLang="zh-CN" dirty="0"/>
              <a:t>(Wang</a:t>
            </a:r>
            <a:r>
              <a:rPr lang="zh-CN" altLang="en-US" dirty="0"/>
              <a:t> </a:t>
            </a:r>
            <a:r>
              <a:rPr lang="en-US" altLang="zh-CN" dirty="0"/>
              <a:t>et</a:t>
            </a:r>
            <a:r>
              <a:rPr lang="zh-CN" altLang="en-US" dirty="0"/>
              <a:t> </a:t>
            </a:r>
            <a:r>
              <a:rPr lang="en-US" altLang="zh-CN" dirty="0"/>
              <a:t>al.,</a:t>
            </a:r>
            <a:r>
              <a:rPr lang="zh-CN" altLang="en-US" dirty="0"/>
              <a:t> </a:t>
            </a:r>
            <a:r>
              <a:rPr lang="en-US" altLang="zh-CN" dirty="0"/>
              <a:t>2022)</a:t>
            </a:r>
            <a:endParaRPr dirty="0"/>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8</a:t>
            </a:fld>
            <a:endParaRPr/>
          </a:p>
        </p:txBody>
      </p:sp>
      <p:sp>
        <p:nvSpPr>
          <p:cNvPr id="5" name="TextBox 4">
            <a:extLst>
              <a:ext uri="{FF2B5EF4-FFF2-40B4-BE49-F238E27FC236}">
                <a16:creationId xmlns="" xmlns:a16="http://schemas.microsoft.com/office/drawing/2014/main" id="{94FA1A80-7369-9A40-86D0-65BA0AC833E3}"/>
              </a:ext>
            </a:extLst>
          </p:cNvPr>
          <p:cNvSpPr txBox="1"/>
          <p:nvPr/>
        </p:nvSpPr>
        <p:spPr>
          <a:xfrm>
            <a:off x="9294594" y="2393464"/>
            <a:ext cx="2287806" cy="2277547"/>
          </a:xfrm>
          <a:prstGeom prst="rect">
            <a:avLst/>
          </a:prstGeom>
          <a:noFill/>
        </p:spPr>
        <p:txBody>
          <a:bodyPr wrap="none" rtlCol="0">
            <a:spAutoFit/>
          </a:bodyPr>
          <a:lstStyle/>
          <a:p>
            <a:pPr marL="285750" indent="-285750">
              <a:spcBef>
                <a:spcPts val="600"/>
              </a:spcBef>
              <a:buFont typeface="Arial" panose="020B0604020202020204" pitchFamily="34" charset="0"/>
              <a:buChar char="•"/>
            </a:pPr>
            <a:r>
              <a:rPr lang="en-US" altLang="zh-CN" sz="1600" dirty="0"/>
              <a:t>(a)</a:t>
            </a:r>
            <a:r>
              <a:rPr lang="zh-CN" altLang="en-US" sz="1600" dirty="0"/>
              <a:t> </a:t>
            </a:r>
            <a:r>
              <a:rPr lang="en-US" altLang="zh-CN" sz="1600" dirty="0"/>
              <a:t>Type</a:t>
            </a:r>
            <a:r>
              <a:rPr lang="zh-CN" altLang="en-US" sz="1600" dirty="0"/>
              <a:t> </a:t>
            </a:r>
            <a:r>
              <a:rPr lang="en-US" altLang="zh-CN" sz="1600" dirty="0"/>
              <a:t>Name</a:t>
            </a:r>
          </a:p>
          <a:p>
            <a:pPr marL="285750" indent="-285750">
              <a:spcBef>
                <a:spcPts val="600"/>
              </a:spcBef>
              <a:buFont typeface="Arial" panose="020B0604020202020204" pitchFamily="34" charset="0"/>
              <a:buChar char="•"/>
            </a:pPr>
            <a:r>
              <a:rPr lang="en-US" altLang="zh-CN" sz="1600" dirty="0"/>
              <a:t>(b)</a:t>
            </a:r>
            <a:r>
              <a:rPr lang="zh-CN" altLang="en-US" sz="1600" dirty="0"/>
              <a:t> </a:t>
            </a:r>
            <a:r>
              <a:rPr lang="en-US" altLang="zh-CN" sz="1600" dirty="0"/>
              <a:t>Seed</a:t>
            </a:r>
            <a:r>
              <a:rPr lang="zh-CN" altLang="en-US" sz="1600" dirty="0"/>
              <a:t> </a:t>
            </a:r>
            <a:r>
              <a:rPr lang="en-US" altLang="zh-CN" sz="1600" dirty="0"/>
              <a:t>Examples</a:t>
            </a:r>
          </a:p>
          <a:p>
            <a:pPr marL="285750" indent="-285750">
              <a:spcBef>
                <a:spcPts val="600"/>
              </a:spcBef>
              <a:buFont typeface="Arial" panose="020B0604020202020204" pitchFamily="34" charset="0"/>
              <a:buChar char="•"/>
            </a:pPr>
            <a:r>
              <a:rPr lang="en-US" altLang="zh-CN" sz="1600" dirty="0"/>
              <a:t>(c)</a:t>
            </a:r>
            <a:r>
              <a:rPr lang="zh-CN" altLang="en-US" sz="1600" dirty="0"/>
              <a:t> </a:t>
            </a:r>
            <a:r>
              <a:rPr lang="en-US" altLang="zh-CN" sz="1600" dirty="0"/>
              <a:t>Definition</a:t>
            </a:r>
          </a:p>
          <a:p>
            <a:pPr marL="285750" indent="-285750">
              <a:spcBef>
                <a:spcPts val="600"/>
              </a:spcBef>
              <a:buFont typeface="Arial" panose="020B0604020202020204" pitchFamily="34" charset="0"/>
              <a:buChar char="•"/>
            </a:pPr>
            <a:r>
              <a:rPr lang="en-US" altLang="zh-CN" sz="1600" dirty="0"/>
              <a:t>(d)</a:t>
            </a:r>
            <a:r>
              <a:rPr lang="zh-CN" altLang="en-US" sz="1600" dirty="0"/>
              <a:t> </a:t>
            </a:r>
            <a:r>
              <a:rPr lang="en-US" altLang="zh-CN" sz="1600" dirty="0"/>
              <a:t>Type</a:t>
            </a:r>
            <a:r>
              <a:rPr lang="zh-CN" altLang="en-US" sz="1600" dirty="0"/>
              <a:t> </a:t>
            </a:r>
            <a:r>
              <a:rPr lang="en-US" altLang="zh-CN" sz="1600" dirty="0"/>
              <a:t>Structure</a:t>
            </a:r>
          </a:p>
          <a:p>
            <a:pPr marL="285750" indent="-285750">
              <a:spcBef>
                <a:spcPts val="600"/>
              </a:spcBef>
              <a:buFont typeface="Arial" panose="020B0604020202020204" pitchFamily="34" charset="0"/>
              <a:buChar char="•"/>
            </a:pPr>
            <a:r>
              <a:rPr lang="en-US" altLang="zh-CN" sz="1600" dirty="0"/>
              <a:t>(e)</a:t>
            </a:r>
            <a:r>
              <a:rPr lang="zh-CN" altLang="en-US" sz="1600" dirty="0"/>
              <a:t> </a:t>
            </a:r>
            <a:r>
              <a:rPr lang="en-US" altLang="zh-CN" sz="1600" dirty="0"/>
              <a:t>Soft</a:t>
            </a:r>
            <a:r>
              <a:rPr lang="zh-CN" altLang="en-US" sz="1600" dirty="0"/>
              <a:t> </a:t>
            </a:r>
            <a:r>
              <a:rPr lang="en-US" altLang="zh-CN" sz="1600" dirty="0"/>
              <a:t>Prompt</a:t>
            </a:r>
          </a:p>
          <a:p>
            <a:pPr marL="285750" indent="-285750">
              <a:spcBef>
                <a:spcPts val="600"/>
              </a:spcBef>
              <a:buFont typeface="Arial" panose="020B0604020202020204" pitchFamily="34" charset="0"/>
              <a:buChar char="•"/>
            </a:pPr>
            <a:r>
              <a:rPr lang="en-US" altLang="zh-CN" sz="1600" dirty="0"/>
              <a:t>(f)</a:t>
            </a:r>
            <a:r>
              <a:rPr lang="zh-CN" altLang="en-US" sz="1600" dirty="0"/>
              <a:t> </a:t>
            </a:r>
            <a:r>
              <a:rPr lang="en-US" altLang="zh-CN" sz="1600" dirty="0"/>
              <a:t>APEX</a:t>
            </a:r>
            <a:r>
              <a:rPr lang="zh-CN" altLang="en-US" sz="1600" dirty="0"/>
              <a:t> </a:t>
            </a:r>
            <a:r>
              <a:rPr lang="en-US" altLang="zh-CN" sz="1600" dirty="0"/>
              <a:t>Prompt</a:t>
            </a:r>
            <a:r>
              <a:rPr lang="zh-CN" altLang="en-US" sz="1600" dirty="0"/>
              <a:t> </a:t>
            </a:r>
            <a:r>
              <a:rPr lang="en-US" altLang="zh-CN" sz="1600" dirty="0"/>
              <a:t>(</a:t>
            </a:r>
          </a:p>
          <a:p>
            <a:pPr>
              <a:spcBef>
                <a:spcPts val="600"/>
              </a:spcBef>
            </a:pPr>
            <a:r>
              <a:rPr lang="zh-CN" altLang="en-US" sz="1600" dirty="0"/>
              <a:t>     </a:t>
            </a:r>
            <a:r>
              <a:rPr lang="en-US" altLang="zh-CN" sz="1600" dirty="0"/>
              <a:t>combination</a:t>
            </a:r>
            <a:r>
              <a:rPr lang="zh-CN" altLang="en-US" sz="1600" dirty="0"/>
              <a:t> </a:t>
            </a:r>
            <a:r>
              <a:rPr lang="en-US" altLang="zh-CN" sz="1600" dirty="0"/>
              <a:t>of</a:t>
            </a:r>
            <a:r>
              <a:rPr lang="zh-CN" altLang="en-US" sz="1600" dirty="0"/>
              <a:t> </a:t>
            </a:r>
            <a:r>
              <a:rPr lang="en-US" altLang="zh-CN" sz="1600" dirty="0"/>
              <a:t>a-d)</a:t>
            </a:r>
            <a:r>
              <a:rPr lang="zh-CN" altLang="en-US" sz="1600" dirty="0"/>
              <a:t> </a:t>
            </a:r>
            <a:endParaRPr lang="en-US" altLang="zh-CN" sz="1600" dirty="0"/>
          </a:p>
        </p:txBody>
      </p:sp>
      <p:pic>
        <p:nvPicPr>
          <p:cNvPr id="4" name="Picture 3">
            <a:extLst>
              <a:ext uri="{FF2B5EF4-FFF2-40B4-BE49-F238E27FC236}">
                <a16:creationId xmlns="" xmlns:a16="http://schemas.microsoft.com/office/drawing/2014/main" id="{0FE36BFD-ABD6-3348-BB3D-B628FAEEBC26}"/>
              </a:ext>
            </a:extLst>
          </p:cNvPr>
          <p:cNvPicPr>
            <a:picLocks noChangeAspect="1"/>
          </p:cNvPicPr>
          <p:nvPr/>
        </p:nvPicPr>
        <p:blipFill>
          <a:blip r:embed="rId3"/>
          <a:stretch>
            <a:fillRect/>
          </a:stretch>
        </p:blipFill>
        <p:spPr>
          <a:xfrm>
            <a:off x="1191800" y="2287448"/>
            <a:ext cx="7483614" cy="2587193"/>
          </a:xfrm>
          <a:prstGeom prst="rect">
            <a:avLst/>
          </a:prstGeom>
        </p:spPr>
      </p:pic>
      <p:pic>
        <p:nvPicPr>
          <p:cNvPr id="6" name="Picture 5">
            <a:extLst>
              <a:ext uri="{FF2B5EF4-FFF2-40B4-BE49-F238E27FC236}">
                <a16:creationId xmlns="" xmlns:a16="http://schemas.microsoft.com/office/drawing/2014/main" id="{06AA5A7F-C308-B145-810B-09D5A9E31455}"/>
              </a:ext>
            </a:extLst>
          </p:cNvPr>
          <p:cNvPicPr>
            <a:picLocks noChangeAspect="1"/>
          </p:cNvPicPr>
          <p:nvPr/>
        </p:nvPicPr>
        <p:blipFill>
          <a:blip r:embed="rId4"/>
          <a:stretch>
            <a:fillRect/>
          </a:stretch>
        </p:blipFill>
        <p:spPr>
          <a:xfrm>
            <a:off x="1226490" y="4848137"/>
            <a:ext cx="7969037" cy="1843736"/>
          </a:xfrm>
          <a:prstGeom prst="rect">
            <a:avLst/>
          </a:prstGeom>
        </p:spPr>
      </p:pic>
      <p:sp>
        <p:nvSpPr>
          <p:cNvPr id="10" name="TextBox 9">
            <a:extLst>
              <a:ext uri="{FF2B5EF4-FFF2-40B4-BE49-F238E27FC236}">
                <a16:creationId xmlns="" xmlns:a16="http://schemas.microsoft.com/office/drawing/2014/main" id="{8F8E0552-91CD-CF4D-8149-E8248CDDCDDA}"/>
              </a:ext>
            </a:extLst>
          </p:cNvPr>
          <p:cNvSpPr txBox="1"/>
          <p:nvPr/>
        </p:nvSpPr>
        <p:spPr>
          <a:xfrm>
            <a:off x="9294594" y="5806884"/>
            <a:ext cx="1492716" cy="369332"/>
          </a:xfrm>
          <a:prstGeom prst="rect">
            <a:avLst/>
          </a:prstGeom>
          <a:noFill/>
        </p:spPr>
        <p:txBody>
          <a:bodyPr wrap="none" rtlCol="0">
            <a:spAutoFit/>
          </a:bodyPr>
          <a:lstStyle/>
          <a:p>
            <a:r>
              <a:rPr lang="en-US" altLang="zh-CN" sz="1800" dirty="0"/>
              <a:t>e.g.,</a:t>
            </a:r>
            <a:r>
              <a:rPr lang="zh-CN" altLang="en-US" sz="1800" dirty="0"/>
              <a:t> </a:t>
            </a:r>
            <a:r>
              <a:rPr lang="en-US" altLang="zh-CN" sz="1800" dirty="0"/>
              <a:t>“</a:t>
            </a:r>
            <a:r>
              <a:rPr lang="en-US" altLang="zh-CN" sz="1800" i="1" dirty="0">
                <a:solidFill>
                  <a:schemeClr val="accent1"/>
                </a:solidFill>
              </a:rPr>
              <a:t>Attack</a:t>
            </a:r>
            <a:r>
              <a:rPr lang="en-US" altLang="zh-CN" sz="1800" dirty="0"/>
              <a:t>”</a:t>
            </a:r>
            <a:endParaRPr lang="en-US" sz="1800" dirty="0"/>
          </a:p>
        </p:txBody>
      </p:sp>
    </p:spTree>
    <p:extLst>
      <p:ext uri="{BB962C8B-B14F-4D97-AF65-F5344CB8AC3E}">
        <p14:creationId xmlns:p14="http://schemas.microsoft.com/office/powerpoint/2010/main" val="1153293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lvl="0"/>
            <a:r>
              <a:rPr lang="en-US" altLang="zh-CN" sz="2600" dirty="0"/>
              <a:t>Cross-type</a:t>
            </a:r>
            <a:r>
              <a:rPr lang="zh-CN" altLang="en-US" sz="2600" dirty="0"/>
              <a:t> </a:t>
            </a:r>
            <a:r>
              <a:rPr lang="en-US" altLang="zh-CN" sz="2600" dirty="0"/>
              <a:t>Transfer:</a:t>
            </a:r>
            <a:r>
              <a:rPr lang="zh-CN" altLang="en-US" sz="2600" dirty="0"/>
              <a:t> </a:t>
            </a:r>
            <a:r>
              <a:rPr lang="en-US" altLang="zh-CN" sz="2600" dirty="0"/>
              <a:t>Type-agnostic</a:t>
            </a:r>
            <a:r>
              <a:rPr lang="zh-CN" altLang="en-US" sz="2600" dirty="0"/>
              <a:t> </a:t>
            </a:r>
            <a:r>
              <a:rPr lang="en-US" altLang="zh-CN" sz="2600" dirty="0"/>
              <a:t>Semantic</a:t>
            </a:r>
            <a:r>
              <a:rPr lang="zh-CN" altLang="en-US" sz="2600" dirty="0"/>
              <a:t> </a:t>
            </a:r>
            <a:r>
              <a:rPr lang="en-US" altLang="zh-CN" sz="2600" dirty="0"/>
              <a:t>Mapping</a:t>
            </a:r>
            <a:endParaRPr sz="2600" dirty="0"/>
          </a:p>
        </p:txBody>
      </p:sp>
      <p:sp>
        <p:nvSpPr>
          <p:cNvPr id="69" name="Google Shape;69;p2"/>
          <p:cNvSpPr txBox="1">
            <a:spLocks noGrp="1"/>
          </p:cNvSpPr>
          <p:nvPr>
            <p:ph type="body" idx="1"/>
          </p:nvPr>
        </p:nvSpPr>
        <p:spPr>
          <a:xfrm>
            <a:off x="609600" y="1070428"/>
            <a:ext cx="10972800" cy="4666343"/>
          </a:xfrm>
          <a:prstGeom prst="rect">
            <a:avLst/>
          </a:prstGeom>
          <a:noFill/>
          <a:ln>
            <a:noFill/>
          </a:ln>
        </p:spPr>
        <p:txBody>
          <a:bodyPr spcFirstLastPara="1" wrap="square" lIns="91425" tIns="45700" rIns="91425" bIns="45700" anchor="t" anchorCtr="0">
            <a:noAutofit/>
          </a:bodyPr>
          <a:lstStyle/>
          <a:p>
            <a:pPr>
              <a:spcBef>
                <a:spcPts val="0"/>
              </a:spcBef>
            </a:pPr>
            <a:r>
              <a:rPr lang="en-US" altLang="zh-CN" dirty="0"/>
              <a:t>Which</a:t>
            </a:r>
            <a:r>
              <a:rPr lang="zh-CN" altLang="en-US" dirty="0"/>
              <a:t> </a:t>
            </a:r>
            <a:r>
              <a:rPr lang="en-US" altLang="zh-CN" dirty="0"/>
              <a:t>form</a:t>
            </a:r>
            <a:r>
              <a:rPr lang="zh-CN" altLang="en-US" dirty="0"/>
              <a:t> </a:t>
            </a:r>
            <a:r>
              <a:rPr lang="en-US" altLang="zh-CN" dirty="0"/>
              <a:t>provides</a:t>
            </a:r>
            <a:r>
              <a:rPr lang="zh-CN" altLang="en-US" dirty="0"/>
              <a:t> </a:t>
            </a:r>
            <a:r>
              <a:rPr lang="en-US" altLang="zh-CN" dirty="0"/>
              <a:t>the</a:t>
            </a:r>
            <a:r>
              <a:rPr lang="zh-CN" altLang="en-US" dirty="0"/>
              <a:t> </a:t>
            </a:r>
            <a:r>
              <a:rPr lang="en-US" altLang="zh-CN" dirty="0">
                <a:solidFill>
                  <a:schemeClr val="accent1"/>
                </a:solidFill>
              </a:rPr>
              <a:t>best</a:t>
            </a:r>
            <a:r>
              <a:rPr lang="zh-CN" altLang="en-US" dirty="0"/>
              <a:t> </a:t>
            </a:r>
            <a:r>
              <a:rPr lang="en-US" altLang="zh-CN" dirty="0"/>
              <a:t>label</a:t>
            </a:r>
            <a:r>
              <a:rPr lang="zh-CN" altLang="en-US" dirty="0"/>
              <a:t> </a:t>
            </a:r>
            <a:r>
              <a:rPr lang="en-US" altLang="zh-CN" dirty="0"/>
              <a:t>representations?</a:t>
            </a:r>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dirty="0"/>
          </a:p>
          <a:p>
            <a:pPr>
              <a:spcBef>
                <a:spcPts val="0"/>
              </a:spcBef>
            </a:pPr>
            <a:endParaRPr lang="en-US" altLang="zh-CN" sz="2000" dirty="0"/>
          </a:p>
          <a:p>
            <a:pPr>
              <a:spcBef>
                <a:spcPts val="0"/>
              </a:spcBef>
            </a:pPr>
            <a:endParaRPr dirty="0"/>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9</a:t>
            </a:fld>
            <a:endParaRPr/>
          </a:p>
        </p:txBody>
      </p:sp>
      <p:sp>
        <p:nvSpPr>
          <p:cNvPr id="3" name="Rectangle 2">
            <a:extLst>
              <a:ext uri="{FF2B5EF4-FFF2-40B4-BE49-F238E27FC236}">
                <a16:creationId xmlns="" xmlns:a16="http://schemas.microsoft.com/office/drawing/2014/main" id="{77429FDC-FA7E-2B49-8535-4C1C121177D1}"/>
              </a:ext>
            </a:extLst>
          </p:cNvPr>
          <p:cNvSpPr/>
          <p:nvPr/>
        </p:nvSpPr>
        <p:spPr>
          <a:xfrm>
            <a:off x="3566354" y="6094509"/>
            <a:ext cx="1705916" cy="307777"/>
          </a:xfrm>
          <a:prstGeom prst="rect">
            <a:avLst/>
          </a:prstGeom>
        </p:spPr>
        <p:txBody>
          <a:bodyPr wrap="none">
            <a:spAutoFit/>
          </a:bodyPr>
          <a:lstStyle/>
          <a:p>
            <a:pPr lvl="0">
              <a:defRPr/>
            </a:pPr>
            <a:r>
              <a:rPr lang="en-US" altLang="zh-CN" dirty="0"/>
              <a:t>(Wang et al., 2022)</a:t>
            </a:r>
            <a:endParaRPr lang="en-US" dirty="0"/>
          </a:p>
        </p:txBody>
      </p:sp>
      <p:pic>
        <p:nvPicPr>
          <p:cNvPr id="6" name="Picture 5">
            <a:extLst>
              <a:ext uri="{FF2B5EF4-FFF2-40B4-BE49-F238E27FC236}">
                <a16:creationId xmlns="" xmlns:a16="http://schemas.microsoft.com/office/drawing/2014/main" id="{15799F1C-AE90-7242-84D7-9E49BC19E48B}"/>
              </a:ext>
            </a:extLst>
          </p:cNvPr>
          <p:cNvPicPr>
            <a:picLocks noChangeAspect="1"/>
          </p:cNvPicPr>
          <p:nvPr/>
        </p:nvPicPr>
        <p:blipFill>
          <a:blip r:embed="rId3"/>
          <a:stretch>
            <a:fillRect/>
          </a:stretch>
        </p:blipFill>
        <p:spPr>
          <a:xfrm>
            <a:off x="699660" y="2105944"/>
            <a:ext cx="6914526" cy="3351917"/>
          </a:xfrm>
          <a:prstGeom prst="rect">
            <a:avLst/>
          </a:prstGeom>
        </p:spPr>
      </p:pic>
      <p:sp>
        <p:nvSpPr>
          <p:cNvPr id="10" name="TextBox 9">
            <a:extLst>
              <a:ext uri="{FF2B5EF4-FFF2-40B4-BE49-F238E27FC236}">
                <a16:creationId xmlns="" xmlns:a16="http://schemas.microsoft.com/office/drawing/2014/main" id="{A5481FBA-8B2D-1749-9FC5-58D35744C7CB}"/>
              </a:ext>
            </a:extLst>
          </p:cNvPr>
          <p:cNvSpPr txBox="1"/>
          <p:nvPr/>
        </p:nvSpPr>
        <p:spPr>
          <a:xfrm>
            <a:off x="7704244" y="3530735"/>
            <a:ext cx="4487755"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sz="1800" dirty="0"/>
              <a:t>It’s</a:t>
            </a:r>
            <a:r>
              <a:rPr lang="zh-CN" altLang="en-US" sz="1800" dirty="0"/>
              <a:t> </a:t>
            </a:r>
            <a:r>
              <a:rPr lang="en-US" altLang="zh-CN" sz="1800" dirty="0"/>
              <a:t>hard</a:t>
            </a:r>
            <a:r>
              <a:rPr lang="zh-CN" altLang="en-US" sz="1800" dirty="0"/>
              <a:t> </a:t>
            </a:r>
            <a:r>
              <a:rPr lang="en-US" altLang="zh-CN" sz="1800" dirty="0"/>
              <a:t>to</a:t>
            </a:r>
            <a:r>
              <a:rPr lang="zh-CN" altLang="en-US" sz="1800" dirty="0"/>
              <a:t> </a:t>
            </a:r>
            <a:r>
              <a:rPr lang="en-US" altLang="zh-CN" sz="1800" dirty="0"/>
              <a:t>determine</a:t>
            </a:r>
            <a:r>
              <a:rPr lang="zh-CN" altLang="en-US" sz="1800" dirty="0"/>
              <a:t> </a:t>
            </a:r>
            <a:r>
              <a:rPr lang="en-US" altLang="zh-CN" sz="1800" dirty="0"/>
              <a:t>if</a:t>
            </a:r>
            <a:r>
              <a:rPr lang="zh-CN" altLang="en-US" sz="1800" dirty="0"/>
              <a:t> </a:t>
            </a:r>
            <a:r>
              <a:rPr lang="en-US" altLang="zh-CN" sz="1800" dirty="0"/>
              <a:t>the</a:t>
            </a:r>
            <a:r>
              <a:rPr lang="zh-CN" altLang="en-US" sz="1800" dirty="0"/>
              <a:t> </a:t>
            </a:r>
            <a:r>
              <a:rPr lang="en-US" altLang="zh-CN" sz="1800" b="1" dirty="0">
                <a:solidFill>
                  <a:schemeClr val="accent1"/>
                </a:solidFill>
              </a:rPr>
              <a:t>definition</a:t>
            </a:r>
            <a:r>
              <a:rPr lang="zh-CN" altLang="en-US" sz="1800" dirty="0"/>
              <a:t> </a:t>
            </a:r>
            <a:r>
              <a:rPr lang="en-US" altLang="zh-CN" sz="1800" dirty="0"/>
              <a:t>is</a:t>
            </a:r>
            <a:r>
              <a:rPr lang="zh-CN" altLang="en-US" sz="1800" dirty="0"/>
              <a:t> </a:t>
            </a:r>
            <a:r>
              <a:rPr lang="en-US" altLang="zh-CN" sz="1800" dirty="0"/>
              <a:t>appropriate</a:t>
            </a:r>
          </a:p>
          <a:p>
            <a:pPr marL="742950" lvl="1" indent="-285750">
              <a:buFont typeface="Arial" panose="020B0604020202020204" pitchFamily="34" charset="0"/>
              <a:buChar char="•"/>
            </a:pPr>
            <a:r>
              <a:rPr lang="en-US" altLang="zh-CN" sz="1800" dirty="0"/>
              <a:t>e.g.,</a:t>
            </a:r>
            <a:r>
              <a:rPr lang="zh-CN" altLang="en-US" sz="1800" dirty="0"/>
              <a:t> </a:t>
            </a:r>
            <a:r>
              <a:rPr lang="en-US" altLang="zh-CN" sz="1800" dirty="0"/>
              <a:t>“</a:t>
            </a:r>
            <a:r>
              <a:rPr lang="en-US" altLang="zh-CN" sz="1800" i="1" dirty="0"/>
              <a:t>a</a:t>
            </a:r>
            <a:r>
              <a:rPr lang="zh-CN" altLang="en-US" sz="1800" i="1" dirty="0"/>
              <a:t> </a:t>
            </a:r>
            <a:r>
              <a:rPr lang="en-US" altLang="zh-CN" sz="1800" i="1" dirty="0"/>
              <a:t>person</a:t>
            </a:r>
            <a:r>
              <a:rPr lang="zh-CN" altLang="en-US" sz="1800" i="1" dirty="0"/>
              <a:t> </a:t>
            </a:r>
            <a:r>
              <a:rPr lang="en-US" altLang="zh-CN" sz="1800" i="1" dirty="0"/>
              <a:t>entity</a:t>
            </a:r>
            <a:r>
              <a:rPr lang="zh-CN" altLang="en-US" sz="1800" i="1" dirty="0"/>
              <a:t> </a:t>
            </a:r>
            <a:r>
              <a:rPr lang="en-US" altLang="zh-CN" sz="1800" i="1" dirty="0"/>
              <a:t>begins</a:t>
            </a:r>
            <a:r>
              <a:rPr lang="zh-CN" altLang="en-US" sz="1800" i="1" dirty="0"/>
              <a:t> </a:t>
            </a:r>
            <a:r>
              <a:rPr lang="en-US" altLang="zh-CN" sz="1800" i="1" dirty="0"/>
              <a:t>working</a:t>
            </a:r>
            <a:r>
              <a:rPr lang="zh-CN" altLang="en-US" sz="1800" i="1" dirty="0"/>
              <a:t> </a:t>
            </a:r>
            <a:r>
              <a:rPr lang="en-US" altLang="zh-CN" sz="1800" i="1" dirty="0"/>
              <a:t>or</a:t>
            </a:r>
            <a:r>
              <a:rPr lang="zh-CN" altLang="en-US" sz="1800" i="1" dirty="0"/>
              <a:t> </a:t>
            </a:r>
            <a:r>
              <a:rPr lang="en-US" altLang="zh-CN" sz="1800" i="1" dirty="0"/>
              <a:t>change</a:t>
            </a:r>
            <a:r>
              <a:rPr lang="zh-CN" altLang="en-US" sz="1800" i="1" dirty="0"/>
              <a:t> </a:t>
            </a:r>
            <a:r>
              <a:rPr lang="en-US" altLang="zh-CN" sz="1800" i="1" dirty="0"/>
              <a:t>office</a:t>
            </a:r>
            <a:r>
              <a:rPr lang="en-US" altLang="zh-CN" sz="1800" dirty="0"/>
              <a:t>”</a:t>
            </a:r>
            <a:r>
              <a:rPr lang="zh-CN" altLang="en-US" sz="1800" dirty="0"/>
              <a:t> </a:t>
            </a:r>
            <a:r>
              <a:rPr lang="en-US" altLang="zh-CN" sz="1800" dirty="0"/>
              <a:t>for</a:t>
            </a:r>
            <a:r>
              <a:rPr lang="zh-CN" altLang="en-US" sz="1800" dirty="0"/>
              <a:t> </a:t>
            </a:r>
            <a:r>
              <a:rPr lang="en-US" altLang="zh-CN" sz="1800" dirty="0" err="1"/>
              <a:t>Personnel:Start-Position</a:t>
            </a:r>
            <a:r>
              <a:rPr lang="en-US" altLang="zh-CN" sz="1800" dirty="0"/>
              <a:t>.</a:t>
            </a:r>
            <a:endParaRPr lang="en-US" sz="1800" dirty="0"/>
          </a:p>
        </p:txBody>
      </p:sp>
      <p:sp>
        <p:nvSpPr>
          <p:cNvPr id="11" name="TextBox 10">
            <a:extLst>
              <a:ext uri="{FF2B5EF4-FFF2-40B4-BE49-F238E27FC236}">
                <a16:creationId xmlns="" xmlns:a16="http://schemas.microsoft.com/office/drawing/2014/main" id="{6879AEF4-7323-1847-B8D6-A4165E834EA7}"/>
              </a:ext>
            </a:extLst>
          </p:cNvPr>
          <p:cNvSpPr txBox="1"/>
          <p:nvPr/>
        </p:nvSpPr>
        <p:spPr>
          <a:xfrm>
            <a:off x="7704245" y="5236911"/>
            <a:ext cx="4487755"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sz="1800" b="1" dirty="0">
                <a:solidFill>
                  <a:schemeClr val="accent1"/>
                </a:solidFill>
              </a:rPr>
              <a:t>APEX</a:t>
            </a:r>
            <a:r>
              <a:rPr lang="zh-CN" altLang="en-US" sz="1800" b="1" dirty="0">
                <a:solidFill>
                  <a:schemeClr val="accent1"/>
                </a:solidFill>
              </a:rPr>
              <a:t> </a:t>
            </a:r>
            <a:r>
              <a:rPr lang="en-US" altLang="zh-CN" sz="1800" b="1" dirty="0">
                <a:solidFill>
                  <a:schemeClr val="accent1"/>
                </a:solidFill>
              </a:rPr>
              <a:t>Prompt</a:t>
            </a:r>
            <a:r>
              <a:rPr lang="zh-CN" altLang="en-US" sz="1800" b="1" dirty="0">
                <a:solidFill>
                  <a:schemeClr val="accent1"/>
                </a:solidFill>
              </a:rPr>
              <a:t> </a:t>
            </a:r>
            <a:r>
              <a:rPr lang="en-US" altLang="zh-CN" sz="1800" dirty="0"/>
              <a:t>generally</a:t>
            </a:r>
            <a:r>
              <a:rPr lang="zh-CN" altLang="en-US" sz="1800" dirty="0"/>
              <a:t> </a:t>
            </a:r>
            <a:r>
              <a:rPr lang="en-US" altLang="zh-CN" sz="1800" dirty="0"/>
              <a:t>performs</a:t>
            </a:r>
            <a:r>
              <a:rPr lang="zh-CN" altLang="en-US" sz="1800" dirty="0"/>
              <a:t> </a:t>
            </a:r>
            <a:r>
              <a:rPr lang="en-US" altLang="zh-CN" sz="1800" dirty="0"/>
              <a:t>well</a:t>
            </a:r>
          </a:p>
        </p:txBody>
      </p:sp>
      <p:sp>
        <p:nvSpPr>
          <p:cNvPr id="12" name="TextBox 11">
            <a:extLst>
              <a:ext uri="{FF2B5EF4-FFF2-40B4-BE49-F238E27FC236}">
                <a16:creationId xmlns="" xmlns:a16="http://schemas.microsoft.com/office/drawing/2014/main" id="{F076106F-8CC7-724B-B8F8-AC10BFC30EED}"/>
              </a:ext>
            </a:extLst>
          </p:cNvPr>
          <p:cNvSpPr txBox="1"/>
          <p:nvPr/>
        </p:nvSpPr>
        <p:spPr>
          <a:xfrm>
            <a:off x="7704245" y="1884972"/>
            <a:ext cx="4487755" cy="1477328"/>
          </a:xfrm>
          <a:prstGeom prst="rect">
            <a:avLst/>
          </a:prstGeom>
          <a:noFill/>
        </p:spPr>
        <p:txBody>
          <a:bodyPr wrap="square" rtlCol="0">
            <a:spAutoFit/>
          </a:bodyPr>
          <a:lstStyle/>
          <a:p>
            <a:pPr marL="285750" indent="-285750">
              <a:buFont typeface="Arial" panose="020B0604020202020204" pitchFamily="34" charset="0"/>
              <a:buChar char="•"/>
            </a:pPr>
            <a:r>
              <a:rPr lang="en-US" altLang="zh-CN" sz="1800" b="1" dirty="0">
                <a:solidFill>
                  <a:schemeClr val="accent1"/>
                </a:solidFill>
              </a:rPr>
              <a:t>Seeds</a:t>
            </a:r>
            <a:r>
              <a:rPr lang="zh-CN" altLang="en-US" sz="1800" b="1" dirty="0">
                <a:solidFill>
                  <a:schemeClr val="accent1"/>
                </a:solidFill>
              </a:rPr>
              <a:t> </a:t>
            </a:r>
            <a:r>
              <a:rPr lang="en-US" altLang="zh-CN" sz="1800" b="1" dirty="0">
                <a:solidFill>
                  <a:schemeClr val="accent1"/>
                </a:solidFill>
              </a:rPr>
              <a:t>Triggers</a:t>
            </a:r>
            <a:r>
              <a:rPr lang="zh-CN" altLang="en-US" sz="1800" b="1" dirty="0">
                <a:solidFill>
                  <a:schemeClr val="accent1"/>
                </a:solidFill>
              </a:rPr>
              <a:t> </a:t>
            </a:r>
            <a:r>
              <a:rPr lang="en-US" altLang="zh-CN" sz="1800" dirty="0"/>
              <a:t>are</a:t>
            </a:r>
            <a:r>
              <a:rPr lang="zh-CN" altLang="en-US" sz="1800" dirty="0"/>
              <a:t> </a:t>
            </a:r>
            <a:r>
              <a:rPr lang="en-US" altLang="zh-CN" sz="1800" dirty="0"/>
              <a:t>not</a:t>
            </a:r>
            <a:r>
              <a:rPr lang="zh-CN" altLang="en-US" sz="1800" dirty="0"/>
              <a:t> </a:t>
            </a:r>
            <a:r>
              <a:rPr lang="en-US" altLang="zh-CN" sz="1800" dirty="0"/>
              <a:t>always</a:t>
            </a:r>
            <a:r>
              <a:rPr lang="zh-CN" altLang="en-US" sz="1800" dirty="0"/>
              <a:t> </a:t>
            </a:r>
            <a:r>
              <a:rPr lang="en-US" altLang="zh-CN" sz="1800" dirty="0"/>
              <a:t>selected</a:t>
            </a:r>
            <a:r>
              <a:rPr lang="zh-CN" altLang="en-US" sz="1800" dirty="0"/>
              <a:t> </a:t>
            </a:r>
            <a:r>
              <a:rPr lang="en-US" altLang="zh-CN" sz="1800" dirty="0"/>
              <a:t>as</a:t>
            </a:r>
            <a:r>
              <a:rPr lang="zh-CN" altLang="en-US" sz="1800" dirty="0"/>
              <a:t> </a:t>
            </a:r>
            <a:r>
              <a:rPr lang="en-US" altLang="zh-CN" sz="1800" dirty="0"/>
              <a:t>the</a:t>
            </a:r>
            <a:r>
              <a:rPr lang="zh-CN" altLang="en-US" sz="1800" dirty="0"/>
              <a:t> </a:t>
            </a:r>
            <a:r>
              <a:rPr lang="en-US" altLang="zh-CN" sz="1800" dirty="0"/>
              <a:t>best</a:t>
            </a:r>
          </a:p>
          <a:p>
            <a:pPr marL="742950" lvl="1" indent="-285750">
              <a:buFont typeface="Arial" panose="020B0604020202020204" pitchFamily="34" charset="0"/>
              <a:buChar char="•"/>
            </a:pPr>
            <a:r>
              <a:rPr lang="en-US" altLang="zh-CN" sz="1800" dirty="0"/>
              <a:t>e.g.,</a:t>
            </a:r>
            <a:r>
              <a:rPr lang="zh-CN" altLang="en-US" sz="1800" dirty="0"/>
              <a:t> </a:t>
            </a:r>
            <a:r>
              <a:rPr lang="en-US" altLang="zh-CN" sz="1800" i="1" dirty="0"/>
              <a:t>extermination</a:t>
            </a:r>
            <a:r>
              <a:rPr lang="zh-CN" altLang="en-US" sz="1800" dirty="0"/>
              <a:t> </a:t>
            </a:r>
            <a:r>
              <a:rPr lang="en-US" altLang="zh-CN" sz="1800" dirty="0"/>
              <a:t>for</a:t>
            </a:r>
            <a:r>
              <a:rPr lang="zh-CN" altLang="en-US" sz="1800" dirty="0"/>
              <a:t> </a:t>
            </a:r>
            <a:r>
              <a:rPr lang="en-US" altLang="zh-CN" sz="1800" dirty="0" err="1"/>
              <a:t>Life:Die</a:t>
            </a:r>
            <a:endParaRPr lang="en-US" altLang="zh-CN" sz="1800" dirty="0"/>
          </a:p>
          <a:p>
            <a:pPr marL="742950" lvl="1" indent="-285750">
              <a:buFont typeface="Arial" panose="020B0604020202020204" pitchFamily="34" charset="0"/>
              <a:buChar char="•"/>
            </a:pPr>
            <a:r>
              <a:rPr lang="en-US" altLang="zh-CN" sz="1800" dirty="0"/>
              <a:t>e.g.,</a:t>
            </a:r>
            <a:r>
              <a:rPr lang="zh-CN" altLang="en-US" sz="1800" dirty="0"/>
              <a:t> </a:t>
            </a:r>
            <a:r>
              <a:rPr lang="en-US" altLang="zh-CN" sz="1800" i="1" dirty="0"/>
              <a:t>paralyzed</a:t>
            </a:r>
            <a:r>
              <a:rPr lang="en-US" altLang="zh-CN" sz="1800" dirty="0"/>
              <a:t>,</a:t>
            </a:r>
            <a:r>
              <a:rPr lang="zh-CN" altLang="en-US" sz="1800" dirty="0"/>
              <a:t> </a:t>
            </a:r>
            <a:r>
              <a:rPr lang="en-US" altLang="zh-CN" sz="1800" i="1" dirty="0"/>
              <a:t>dismember</a:t>
            </a:r>
            <a:r>
              <a:rPr lang="zh-CN" altLang="en-US" sz="1800" dirty="0"/>
              <a:t> </a:t>
            </a:r>
            <a:r>
              <a:rPr lang="en-US" altLang="zh-CN" sz="1800" dirty="0"/>
              <a:t>for</a:t>
            </a:r>
            <a:r>
              <a:rPr lang="zh-CN" altLang="en-US" sz="1800" dirty="0"/>
              <a:t> </a:t>
            </a:r>
            <a:r>
              <a:rPr lang="en-US" altLang="zh-CN" sz="1800" dirty="0" err="1"/>
              <a:t>Life:Injure</a:t>
            </a:r>
            <a:endParaRPr lang="en-US" altLang="zh-CN" sz="1800" dirty="0"/>
          </a:p>
        </p:txBody>
      </p:sp>
      <p:sp>
        <p:nvSpPr>
          <p:cNvPr id="7" name="Rectangle 6">
            <a:extLst>
              <a:ext uri="{FF2B5EF4-FFF2-40B4-BE49-F238E27FC236}">
                <a16:creationId xmlns="" xmlns:a16="http://schemas.microsoft.com/office/drawing/2014/main" id="{31813253-9A53-254A-82D6-2881F187B070}"/>
              </a:ext>
            </a:extLst>
          </p:cNvPr>
          <p:cNvSpPr/>
          <p:nvPr/>
        </p:nvSpPr>
        <p:spPr>
          <a:xfrm>
            <a:off x="1159092" y="5642971"/>
            <a:ext cx="6607899" cy="338554"/>
          </a:xfrm>
          <a:prstGeom prst="rect">
            <a:avLst/>
          </a:prstGeom>
        </p:spPr>
        <p:txBody>
          <a:bodyPr wrap="none">
            <a:spAutoFit/>
          </a:bodyPr>
          <a:lstStyle/>
          <a:p>
            <a:r>
              <a:rPr lang="en-US" altLang="zh-CN" sz="1600" dirty="0"/>
              <a:t>Performance</a:t>
            </a:r>
            <a:r>
              <a:rPr lang="zh-CN" altLang="en-US" sz="1600" dirty="0"/>
              <a:t> </a:t>
            </a:r>
            <a:r>
              <a:rPr lang="en-US" altLang="zh-CN" sz="1600" dirty="0"/>
              <a:t>on</a:t>
            </a:r>
            <a:r>
              <a:rPr lang="zh-CN" altLang="en-US" sz="1600" dirty="0"/>
              <a:t> </a:t>
            </a:r>
            <a:r>
              <a:rPr lang="en-US" altLang="zh-CN" sz="1600" dirty="0"/>
              <a:t>all</a:t>
            </a:r>
            <a:r>
              <a:rPr lang="zh-CN" altLang="en-US" sz="1600" dirty="0"/>
              <a:t> </a:t>
            </a:r>
            <a:r>
              <a:rPr lang="en-US" altLang="zh-CN" sz="1600" dirty="0"/>
              <a:t>novel</a:t>
            </a:r>
            <a:r>
              <a:rPr lang="zh-CN" altLang="en-US" sz="1600" dirty="0"/>
              <a:t> </a:t>
            </a:r>
            <a:r>
              <a:rPr lang="en-US" altLang="zh-CN" sz="1600" dirty="0"/>
              <a:t>event</a:t>
            </a:r>
            <a:r>
              <a:rPr lang="zh-CN" altLang="en-US" sz="1600" dirty="0"/>
              <a:t> </a:t>
            </a:r>
            <a:r>
              <a:rPr lang="en-US" altLang="zh-CN" sz="1600" dirty="0"/>
              <a:t>types</a:t>
            </a:r>
            <a:r>
              <a:rPr lang="zh-CN" altLang="en-US" sz="1600" dirty="0"/>
              <a:t> </a:t>
            </a:r>
            <a:r>
              <a:rPr lang="en-US" altLang="zh-CN" sz="1600" dirty="0"/>
              <a:t>of</a:t>
            </a:r>
            <a:r>
              <a:rPr lang="zh-CN" altLang="en-US" sz="1600" dirty="0"/>
              <a:t> </a:t>
            </a:r>
            <a:r>
              <a:rPr lang="en-US" altLang="zh-CN" sz="1600" dirty="0"/>
              <a:t>ACE</a:t>
            </a:r>
            <a:r>
              <a:rPr lang="zh-CN" altLang="en-US" sz="1600" dirty="0"/>
              <a:t> </a:t>
            </a:r>
            <a:r>
              <a:rPr lang="en-US" altLang="zh-CN" sz="1600" dirty="0"/>
              <a:t>under</a:t>
            </a:r>
            <a:r>
              <a:rPr lang="zh-CN" altLang="en-US" sz="1600" dirty="0"/>
              <a:t> </a:t>
            </a:r>
            <a:r>
              <a:rPr lang="en-US" altLang="zh-CN" sz="1600" dirty="0"/>
              <a:t>Zero-shot</a:t>
            </a:r>
            <a:r>
              <a:rPr lang="zh-CN" altLang="en-US" sz="1600" dirty="0"/>
              <a:t> </a:t>
            </a:r>
            <a:r>
              <a:rPr lang="en-US" altLang="zh-CN" sz="1600" dirty="0"/>
              <a:t>transfer</a:t>
            </a:r>
            <a:endParaRPr lang="en-US" sz="1600" dirty="0"/>
          </a:p>
        </p:txBody>
      </p:sp>
    </p:spTree>
    <p:extLst>
      <p:ext uri="{BB962C8B-B14F-4D97-AF65-F5344CB8AC3E}">
        <p14:creationId xmlns:p14="http://schemas.microsoft.com/office/powerpoint/2010/main" val="858357487"/>
      </p:ext>
    </p:extLst>
  </p:cSld>
  <p:clrMapOvr>
    <a:masterClrMapping/>
  </p:clrMapOvr>
</p:sld>
</file>

<file path=ppt/theme/theme1.xml><?xml version="1.0" encoding="utf-8"?>
<a:theme xmlns:a="http://schemas.openxmlformats.org/drawingml/2006/main" name="Roth_Penn">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9820</TotalTime>
  <Words>3404</Words>
  <Application>Microsoft Macintosh PowerPoint</Application>
  <PresentationFormat>Widescreen</PresentationFormat>
  <Paragraphs>485</Paragraphs>
  <Slides>44</Slides>
  <Notes>28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44</vt:i4>
      </vt:variant>
    </vt:vector>
  </HeadingPairs>
  <TitlesOfParts>
    <vt:vector size="59" baseType="lpstr">
      <vt:lpstr>Calibri</vt:lpstr>
      <vt:lpstr>Cambria Math</vt:lpstr>
      <vt:lpstr>Century Gothic</vt:lpstr>
      <vt:lpstr>Courier New</vt:lpstr>
      <vt:lpstr>Helvetica Neue</vt:lpstr>
      <vt:lpstr>Helvetica Neue Light</vt:lpstr>
      <vt:lpstr>MS PGothic</vt:lpstr>
      <vt:lpstr>Noto Sans Symbols</vt:lpstr>
      <vt:lpstr>SimSun</vt:lpstr>
      <vt:lpstr>Times New Roman</vt:lpstr>
      <vt:lpstr>Verdana</vt:lpstr>
      <vt:lpstr>Wingdings</vt:lpstr>
      <vt:lpstr>宋体</vt:lpstr>
      <vt:lpstr>Arial</vt:lpstr>
      <vt:lpstr>Roth_Penn</vt:lpstr>
      <vt:lpstr>Transfer Learning for IE New Frontiers of Information Extraction (Part IV)  </vt:lpstr>
      <vt:lpstr>Why Transferability is Important</vt:lpstr>
      <vt:lpstr>Challenge 1: Cross-type Transfer</vt:lpstr>
      <vt:lpstr>Challenge 2: Continual Learning</vt:lpstr>
      <vt:lpstr>Cross-type Transfer: Type-agnostic Semantic Mapping</vt:lpstr>
      <vt:lpstr>Cross-type Transfer: Type-agnostic Semantic Mapping</vt:lpstr>
      <vt:lpstr>Cross-type Transfer: Type-agnostic Semantic Mapping</vt:lpstr>
      <vt:lpstr>Cross-type Transfer: Type-agnostic Semantic Mapping</vt:lpstr>
      <vt:lpstr>Cross-type Transfer: Type-agnostic Semantic Mapping</vt:lpstr>
      <vt:lpstr>Cross-type Transfer: QA-based Event Extraction</vt:lpstr>
      <vt:lpstr>Cross-type Transfer: QA-based Event Extraction</vt:lpstr>
      <vt:lpstr>Cross-type Transfer: QA-based Event Extraction</vt:lpstr>
      <vt:lpstr>Cross-type Transfer: QA-based Event Extraction</vt:lpstr>
      <vt:lpstr>Summary – Cross-type Transfer</vt:lpstr>
      <vt:lpstr>Summary – Cross-type Transfer</vt:lpstr>
      <vt:lpstr>Continual Learning for IE</vt:lpstr>
      <vt:lpstr>Continual Learning for IE</vt:lpstr>
      <vt:lpstr>Continual Learning for IE</vt:lpstr>
      <vt:lpstr>Continuous Learning for IE</vt:lpstr>
      <vt:lpstr>Lifelong IE with Expanded Ontology</vt:lpstr>
      <vt:lpstr>PowerPoint Presentation</vt:lpstr>
      <vt:lpstr>Comparison with Class Incremental Lifelong Learning</vt:lpstr>
      <vt:lpstr>Negative Instance in Lifelong IE</vt:lpstr>
      <vt:lpstr>Additional Challenge: Long-tail Distribution of Knowledge Types</vt:lpstr>
      <vt:lpstr>Lifelong Event Detection Architecture</vt:lpstr>
      <vt:lpstr>Knowledge Transfer for Lifelong Learning</vt:lpstr>
      <vt:lpstr>Overall Framework</vt:lpstr>
      <vt:lpstr>Knowledge Transfer: Type Relatedness</vt:lpstr>
      <vt:lpstr>Knowledge Transfer: New to Old</vt:lpstr>
      <vt:lpstr>Knowledge Transfer: Old to New</vt:lpstr>
      <vt:lpstr>Continuous Learning for IE</vt:lpstr>
      <vt:lpstr>Where Are We Today</vt:lpstr>
      <vt:lpstr>Application 1: Monitoring Disasters Reported in 287 Languages</vt:lpstr>
      <vt:lpstr>PowerPoint Presentation</vt:lpstr>
      <vt:lpstr>Application 3: Fine-grained Misinformation Detection</vt:lpstr>
      <vt:lpstr>Application 4: Knowledge-guided Dialog Systems</vt:lpstr>
      <vt:lpstr>Remaining Challenge 1: Lack of Knowledge Reasoning</vt:lpstr>
      <vt:lpstr>Remaining Challenge 2: The Unsolved “Long-Tail” Problem</vt:lpstr>
      <vt:lpstr>Future Direction 1: Corpus-Level IE</vt:lpstr>
      <vt:lpstr>Future Direction 2: Revisit Open-World IE</vt:lpstr>
      <vt:lpstr>Future Direction 3: Multimedia Information Extraction and Grounding </vt:lpstr>
      <vt:lpstr>Future Direction 4: Predicting the Future</vt:lpstr>
      <vt:lpstr>PowerPoint Presentation</vt:lpstr>
      <vt:lpstr>PowerPoint Presentation</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Conclusion and Future Research Directions Recent Advances in Transferable Representation Learning (Part IV)  </dc:title>
  <dc:creator>Stephen Mayhew</dc:creator>
  <cp:lastModifiedBy>Microsoft Office User</cp:lastModifiedBy>
  <cp:revision>210</cp:revision>
  <dcterms:created xsi:type="dcterms:W3CDTF">2017-10-04T15:10:59Z</dcterms:created>
  <dcterms:modified xsi:type="dcterms:W3CDTF">2022-09-09T17:00:21Z</dcterms:modified>
</cp:coreProperties>
</file>